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7" r:id="rId4"/>
  </p:sldMasterIdLst>
  <p:sldIdLst>
    <p:sldId id="259" r:id="rId5"/>
    <p:sldId id="260" r:id="rId6"/>
    <p:sldId id="261" r:id="rId7"/>
    <p:sldId id="262" r:id="rId8"/>
  </p:sldIdLst>
  <p:sldSz cx="9906000" cy="6858000" type="A4"/>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4"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CC"/>
    <a:srgbClr val="FFFF66"/>
    <a:srgbClr val="FF66CC"/>
    <a:srgbClr val="CCCCFF"/>
    <a:srgbClr val="EBEBFF"/>
    <a:srgbClr val="CC99FF"/>
    <a:srgbClr val="FF7C80"/>
    <a:srgbClr val="B28BFF"/>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C146A-51F8-416A-9377-1D36D2E10D09}" v="4" dt="2025-10-10T05:28:56.19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07" d="100"/>
          <a:sy n="107" d="100"/>
        </p:scale>
        <p:origin x="1380" y="102"/>
      </p:cViewPr>
      <p:guideLst>
        <p:guide orient="horz" pos="2144"/>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澤村 匡範(SAWAMURA Masanori)" userId="675da221-7837-4a53-9389-1602de6bf5c1" providerId="ADAL" clId="{1E0C146A-51F8-416A-9377-1D36D2E10D09}"/>
    <pc:docChg chg="custSel modSld">
      <pc:chgData name="澤村 匡範(SAWAMURA Masanori)" userId="675da221-7837-4a53-9389-1602de6bf5c1" providerId="ADAL" clId="{1E0C146A-51F8-416A-9377-1D36D2E10D09}" dt="2025-10-10T05:28:33.735" v="53" actId="1076"/>
      <pc:docMkLst>
        <pc:docMk/>
      </pc:docMkLst>
      <pc:sldChg chg="addSp delSp modSp mod">
        <pc:chgData name="澤村 匡範(SAWAMURA Masanori)" userId="675da221-7837-4a53-9389-1602de6bf5c1" providerId="ADAL" clId="{1E0C146A-51F8-416A-9377-1D36D2E10D09}" dt="2025-10-10T05:28:33.735" v="53" actId="1076"/>
        <pc:sldMkLst>
          <pc:docMk/>
          <pc:sldMk cId="1724873370" sldId="259"/>
        </pc:sldMkLst>
        <pc:spChg chg="mod">
          <ac:chgData name="澤村 匡範(SAWAMURA Masanori)" userId="675da221-7837-4a53-9389-1602de6bf5c1" providerId="ADAL" clId="{1E0C146A-51F8-416A-9377-1D36D2E10D09}" dt="2025-10-10T05:28:16.981" v="29" actId="20577"/>
          <ac:spMkLst>
            <pc:docMk/>
            <pc:sldMk cId="1724873370" sldId="259"/>
            <ac:spMk id="25" creationId="{6348C9BF-6D43-B13F-8635-50BF14D7E98B}"/>
          </ac:spMkLst>
        </pc:spChg>
        <pc:spChg chg="mod">
          <ac:chgData name="澤村 匡範(SAWAMURA Masanori)" userId="675da221-7837-4a53-9389-1602de6bf5c1" providerId="ADAL" clId="{1E0C146A-51F8-416A-9377-1D36D2E10D09}" dt="2025-10-10T05:28:13.687" v="26" actId="20577"/>
          <ac:spMkLst>
            <pc:docMk/>
            <pc:sldMk cId="1724873370" sldId="259"/>
            <ac:spMk id="27" creationId="{C643BC47-6BC4-65C6-5EBF-F6C4E84829BE}"/>
          </ac:spMkLst>
        </pc:spChg>
        <pc:spChg chg="mod">
          <ac:chgData name="澤村 匡範(SAWAMURA Masanori)" userId="675da221-7837-4a53-9389-1602de6bf5c1" providerId="ADAL" clId="{1E0C146A-51F8-416A-9377-1D36D2E10D09}" dt="2025-10-10T05:28:33.735" v="53" actId="1076"/>
          <ac:spMkLst>
            <pc:docMk/>
            <pc:sldMk cId="1724873370" sldId="259"/>
            <ac:spMk id="28" creationId="{1CBD5162-729A-AED0-C0BC-20D1ACC0CBE6}"/>
          </ac:spMkLst>
        </pc:spChg>
        <pc:picChg chg="del">
          <ac:chgData name="澤村 匡範(SAWAMURA Masanori)" userId="675da221-7837-4a53-9389-1602de6bf5c1" providerId="ADAL" clId="{1E0C146A-51F8-416A-9377-1D36D2E10D09}" dt="2025-10-10T05:27:41.459" v="2" actId="478"/>
          <ac:picMkLst>
            <pc:docMk/>
            <pc:sldMk cId="1724873370" sldId="259"/>
            <ac:picMk id="5" creationId="{36A949C8-73C8-ABB6-B243-181FAA5F362E}"/>
          </ac:picMkLst>
        </pc:picChg>
        <pc:picChg chg="add mod">
          <ac:chgData name="澤村 匡範(SAWAMURA Masanori)" userId="675da221-7837-4a53-9389-1602de6bf5c1" providerId="ADAL" clId="{1E0C146A-51F8-416A-9377-1D36D2E10D09}" dt="2025-10-10T05:28:09.539" v="18" actId="1076"/>
          <ac:picMkLst>
            <pc:docMk/>
            <pc:sldMk cId="1724873370" sldId="259"/>
            <ac:picMk id="8" creationId="{089F3497-6AFF-CABF-EF80-F93449DC4EEF}"/>
          </ac:picMkLst>
        </pc:picChg>
        <pc:picChg chg="del">
          <ac:chgData name="澤村 匡範(SAWAMURA Masanori)" userId="675da221-7837-4a53-9389-1602de6bf5c1" providerId="ADAL" clId="{1E0C146A-51F8-416A-9377-1D36D2E10D09}" dt="2025-10-10T05:27:41.459" v="2" actId="478"/>
          <ac:picMkLst>
            <pc:docMk/>
            <pc:sldMk cId="1724873370" sldId="259"/>
            <ac:picMk id="10" creationId="{7F923760-407D-F1AC-C43F-EFBD8AEF7595}"/>
          </ac:picMkLst>
        </pc:picChg>
        <pc:picChg chg="add mod">
          <ac:chgData name="澤村 匡範(SAWAMURA Masanori)" userId="675da221-7837-4a53-9389-1602de6bf5c1" providerId="ADAL" clId="{1E0C146A-51F8-416A-9377-1D36D2E10D09}" dt="2025-10-10T05:27:57.988" v="7" actId="14100"/>
          <ac:picMkLst>
            <pc:docMk/>
            <pc:sldMk cId="1724873370" sldId="259"/>
            <ac:picMk id="11" creationId="{0FF6C0F9-A8A2-AF01-0231-99888D689C94}"/>
          </ac:picMkLst>
        </pc:picChg>
        <pc:picChg chg="add mod">
          <ac:chgData name="澤村 匡範(SAWAMURA Masanori)" userId="675da221-7837-4a53-9389-1602de6bf5c1" providerId="ADAL" clId="{1E0C146A-51F8-416A-9377-1D36D2E10D09}" dt="2025-10-10T05:27:50.549" v="5" actId="1076"/>
          <ac:picMkLst>
            <pc:docMk/>
            <pc:sldMk cId="1724873370" sldId="259"/>
            <ac:picMk id="13" creationId="{4E7AB15D-B824-3F13-F648-DC721B19A2B4}"/>
          </ac:picMkLst>
        </pc:picChg>
        <pc:picChg chg="del">
          <ac:chgData name="澤村 匡範(SAWAMURA Masanori)" userId="675da221-7837-4a53-9389-1602de6bf5c1" providerId="ADAL" clId="{1E0C146A-51F8-416A-9377-1D36D2E10D09}" dt="2025-10-10T05:27:41.459" v="2" actId="478"/>
          <ac:picMkLst>
            <pc:docMk/>
            <pc:sldMk cId="1724873370" sldId="259"/>
            <ac:picMk id="15" creationId="{425F5595-0EE7-59CF-74C3-FDFE968E1CB4}"/>
          </ac:picMkLst>
        </pc:picChg>
      </pc:sldChg>
    </pc:docChg>
  </pc:docChgLst>
  <pc:docChgLst>
    <pc:chgData name="名原 智裕(NABARA Tomohiro)" userId="fdf7ed63-e265-48c6-8f06-68f529b2b779" providerId="ADAL" clId="{4851E78A-6ED4-4B2A-A342-A7417DAB59D0}"/>
    <pc:docChg chg="addSld modSld">
      <pc:chgData name="名原 智裕(NABARA Tomohiro)" userId="fdf7ed63-e265-48c6-8f06-68f529b2b779" providerId="ADAL" clId="{4851E78A-6ED4-4B2A-A342-A7417DAB59D0}" dt="2025-09-24T10:48:48.465" v="2"/>
      <pc:docMkLst>
        <pc:docMk/>
      </pc:docMkLst>
      <pc:sldChg chg="add">
        <pc:chgData name="名原 智裕(NABARA Tomohiro)" userId="fdf7ed63-e265-48c6-8f06-68f529b2b779" providerId="ADAL" clId="{4851E78A-6ED4-4B2A-A342-A7417DAB59D0}" dt="2025-09-24T10:48:21.668" v="0"/>
        <pc:sldMkLst>
          <pc:docMk/>
          <pc:sldMk cId="2013966170" sldId="260"/>
        </pc:sldMkLst>
      </pc:sldChg>
      <pc:sldChg chg="add">
        <pc:chgData name="名原 智裕(NABARA Tomohiro)" userId="fdf7ed63-e265-48c6-8f06-68f529b2b779" providerId="ADAL" clId="{4851E78A-6ED4-4B2A-A342-A7417DAB59D0}" dt="2025-09-24T10:48:33.349" v="1"/>
        <pc:sldMkLst>
          <pc:docMk/>
          <pc:sldMk cId="2394833057" sldId="261"/>
        </pc:sldMkLst>
      </pc:sldChg>
      <pc:sldChg chg="add">
        <pc:chgData name="名原 智裕(NABARA Tomohiro)" userId="fdf7ed63-e265-48c6-8f06-68f529b2b779" providerId="ADAL" clId="{4851E78A-6ED4-4B2A-A342-A7417DAB59D0}" dt="2025-09-24T10:48:48.465" v="2"/>
        <pc:sldMkLst>
          <pc:docMk/>
          <pc:sldMk cId="3405222754" sldId="262"/>
        </pc:sldMkLst>
      </pc:sldChg>
    </pc:docChg>
  </pc:docChgLst>
  <pc:docChgLst>
    <pc:chgData name="澤村 匡範(SAWAMURA Masanori)" userId="675da221-7837-4a53-9389-1602de6bf5c1" providerId="ADAL" clId="{14C9ECA7-BFCC-494D-8C87-6B04B0FFDB37}"/>
    <pc:docChg chg="modSld">
      <pc:chgData name="澤村 匡範(SAWAMURA Masanori)" userId="675da221-7837-4a53-9389-1602de6bf5c1" providerId="ADAL" clId="{14C9ECA7-BFCC-494D-8C87-6B04B0FFDB37}" dt="2025-10-10T05:30:34.062" v="2" actId="207"/>
      <pc:docMkLst>
        <pc:docMk/>
      </pc:docMkLst>
      <pc:sldChg chg="modSp mod">
        <pc:chgData name="澤村 匡範(SAWAMURA Masanori)" userId="675da221-7837-4a53-9389-1602de6bf5c1" providerId="ADAL" clId="{14C9ECA7-BFCC-494D-8C87-6B04B0FFDB37}" dt="2025-10-10T05:30:20.473" v="0" actId="207"/>
        <pc:sldMkLst>
          <pc:docMk/>
          <pc:sldMk cId="2013966170" sldId="260"/>
        </pc:sldMkLst>
        <pc:spChg chg="mod">
          <ac:chgData name="澤村 匡範(SAWAMURA Masanori)" userId="675da221-7837-4a53-9389-1602de6bf5c1" providerId="ADAL" clId="{14C9ECA7-BFCC-494D-8C87-6B04B0FFDB37}" dt="2025-10-10T05:30:20.473" v="0" actId="207"/>
          <ac:spMkLst>
            <pc:docMk/>
            <pc:sldMk cId="2013966170" sldId="260"/>
            <ac:spMk id="2" creationId="{89A8C6AF-221E-B8E7-67DE-322CD19858B2}"/>
          </ac:spMkLst>
        </pc:spChg>
      </pc:sldChg>
      <pc:sldChg chg="modSp mod">
        <pc:chgData name="澤村 匡範(SAWAMURA Masanori)" userId="675da221-7837-4a53-9389-1602de6bf5c1" providerId="ADAL" clId="{14C9ECA7-BFCC-494D-8C87-6B04B0FFDB37}" dt="2025-10-10T05:30:27.862" v="1" actId="207"/>
        <pc:sldMkLst>
          <pc:docMk/>
          <pc:sldMk cId="2394833057" sldId="261"/>
        </pc:sldMkLst>
        <pc:spChg chg="mod">
          <ac:chgData name="澤村 匡範(SAWAMURA Masanori)" userId="675da221-7837-4a53-9389-1602de6bf5c1" providerId="ADAL" clId="{14C9ECA7-BFCC-494D-8C87-6B04B0FFDB37}" dt="2025-10-10T05:30:27.862" v="1" actId="207"/>
          <ac:spMkLst>
            <pc:docMk/>
            <pc:sldMk cId="2394833057" sldId="261"/>
            <ac:spMk id="2" creationId="{89A8C6AF-221E-B8E7-67DE-322CD19858B2}"/>
          </ac:spMkLst>
        </pc:spChg>
      </pc:sldChg>
      <pc:sldChg chg="modSp mod">
        <pc:chgData name="澤村 匡範(SAWAMURA Masanori)" userId="675da221-7837-4a53-9389-1602de6bf5c1" providerId="ADAL" clId="{14C9ECA7-BFCC-494D-8C87-6B04B0FFDB37}" dt="2025-10-10T05:30:34.062" v="2" actId="207"/>
        <pc:sldMkLst>
          <pc:docMk/>
          <pc:sldMk cId="3405222754" sldId="262"/>
        </pc:sldMkLst>
        <pc:spChg chg="mod">
          <ac:chgData name="澤村 匡範(SAWAMURA Masanori)" userId="675da221-7837-4a53-9389-1602de6bf5c1" providerId="ADAL" clId="{14C9ECA7-BFCC-494D-8C87-6B04B0FFDB37}" dt="2025-10-10T05:30:34.062" v="2" actId="207"/>
          <ac:spMkLst>
            <pc:docMk/>
            <pc:sldMk cId="3405222754" sldId="262"/>
            <ac:spMk id="2" creationId="{89A8C6AF-221E-B8E7-67DE-322CD19858B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3038262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285598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445421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406316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385309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3531044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353059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3318062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2452405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3006994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DA09488-5A5C-4DBE-9EB1-2158A7C51153}" type="datetimeFigureOut">
              <a:rPr kumimoji="1" lang="ja-JP" altLang="en-US" smtClean="0"/>
              <a:t>2025/10/10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1745459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A09488-5A5C-4DBE-9EB1-2158A7C51153}" type="datetimeFigureOut">
              <a:rPr kumimoji="1" lang="ja-JP" altLang="en-US" smtClean="0"/>
              <a:t>2025/10/10</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E5C2EB-651D-44A5-B783-B958D4BF4E8D}" type="slidenum">
              <a:rPr kumimoji="1" lang="ja-JP" altLang="en-US" smtClean="0"/>
              <a:t>‹#›</a:t>
            </a:fld>
            <a:endParaRPr kumimoji="1" lang="ja-JP" altLang="en-US"/>
          </a:p>
        </p:txBody>
      </p:sp>
    </p:spTree>
    <p:extLst>
      <p:ext uri="{BB962C8B-B14F-4D97-AF65-F5344CB8AC3E}">
        <p14:creationId xmlns:p14="http://schemas.microsoft.com/office/powerpoint/2010/main" val="8678565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0"/>
            <a:ext cx="9900000" cy="523220"/>
          </a:xfrm>
          <a:prstGeom prst="rect">
            <a:avLst/>
          </a:prstGeom>
          <a:solidFill>
            <a:schemeClr val="accent6">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株式会社〇〇農産</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lang="ja-JP" altLang="en-US" sz="1600" b="1" dirty="0">
                <a:solidFill>
                  <a:prstClr val="black"/>
                </a:solidFill>
                <a:latin typeface="メイリオ" panose="020B0604030504040204" pitchFamily="50" charset="-128"/>
                <a:ea typeface="メイリオ" panose="020B0604030504040204" pitchFamily="50" charset="-128"/>
              </a:rPr>
              <a:t>当社は加工・業務用野菜の取組を拡大します</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120" name="AutoShape 10" descr="桃太郎トマトの主要産地を示した地図"/>
          <p:cNvSpPr>
            <a:spLocks noChangeAspect="1" noChangeArrowheads="1"/>
          </p:cNvSpPr>
          <p:nvPr/>
        </p:nvSpPr>
        <p:spPr bwMode="auto">
          <a:xfrm>
            <a:off x="224719" y="-3934001"/>
            <a:ext cx="440267" cy="4402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2080" tIns="66040" rIns="132080" bIns="6604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26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18" name="グループ化 17">
            <a:extLst>
              <a:ext uri="{FF2B5EF4-FFF2-40B4-BE49-F238E27FC236}">
                <a16:creationId xmlns:a16="http://schemas.microsoft.com/office/drawing/2014/main" id="{37017F71-DB98-8474-6DE6-574FB4263528}"/>
              </a:ext>
            </a:extLst>
          </p:cNvPr>
          <p:cNvGrpSpPr/>
          <p:nvPr/>
        </p:nvGrpSpPr>
        <p:grpSpPr>
          <a:xfrm>
            <a:off x="2700000" y="575999"/>
            <a:ext cx="7200000" cy="400110"/>
            <a:chOff x="2636086" y="648000"/>
            <a:chExt cx="7263914" cy="376275"/>
          </a:xfrm>
        </p:grpSpPr>
        <p:cxnSp>
          <p:nvCxnSpPr>
            <p:cNvPr id="7" name="直線コネクタ 6">
              <a:extLst>
                <a:ext uri="{FF2B5EF4-FFF2-40B4-BE49-F238E27FC236}">
                  <a16:creationId xmlns:a16="http://schemas.microsoft.com/office/drawing/2014/main" id="{0A811825-42FC-4ACF-8748-E2C975130435}"/>
                </a:ext>
              </a:extLst>
            </p:cNvPr>
            <p:cNvCxnSpPr>
              <a:cxnSpLocks/>
            </p:cNvCxnSpPr>
            <p:nvPr/>
          </p:nvCxnSpPr>
          <p:spPr>
            <a:xfrm>
              <a:off x="2772000" y="919152"/>
              <a:ext cx="7128000" cy="0"/>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26" name="テキスト ボックス 25">
              <a:extLst>
                <a:ext uri="{FF2B5EF4-FFF2-40B4-BE49-F238E27FC236}">
                  <a16:creationId xmlns:a16="http://schemas.microsoft.com/office/drawing/2014/main" id="{BE25C397-6D7D-8673-96D0-A0683B75A32E}"/>
                </a:ext>
              </a:extLst>
            </p:cNvPr>
            <p:cNvSpPr txBox="1"/>
            <p:nvPr/>
          </p:nvSpPr>
          <p:spPr>
            <a:xfrm>
              <a:off x="2636086" y="648000"/>
              <a:ext cx="6912000"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自社の特長・強み・実績</a:t>
              </a:r>
            </a:p>
          </p:txBody>
        </p:sp>
      </p:grpSp>
      <p:sp>
        <p:nvSpPr>
          <p:cNvPr id="41" name="テキスト ボックス 40">
            <a:extLst>
              <a:ext uri="{FF2B5EF4-FFF2-40B4-BE49-F238E27FC236}">
                <a16:creationId xmlns:a16="http://schemas.microsoft.com/office/drawing/2014/main" id="{BFA4EF48-ADC4-709D-EF05-F27D3A31BD26}"/>
              </a:ext>
            </a:extLst>
          </p:cNvPr>
          <p:cNvSpPr txBox="1"/>
          <p:nvPr/>
        </p:nvSpPr>
        <p:spPr>
          <a:xfrm>
            <a:off x="2808000" y="900000"/>
            <a:ext cx="7092000" cy="2893100"/>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当社に出荷する農家は５人程度のグループを組み、需要量の変動に伴いグループ内で出荷量等を調整しています。生産者同士がチャットツール（</a:t>
            </a:r>
            <a:r>
              <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LINE</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）でつながり、防除などの栽培技術や実需者ニーズなどの情報をリアルタイムで共有しています。</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会員には目先の利益だけに囚われない経営者の感覚を求めており、それを導くのが当社の役割だと考えています。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加工・業務用の契約に加え、産直コーナー向けの契約を持っていることでリスクヘッジしていることが強みです。</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5" name="テキスト ボックス 34">
            <a:extLst>
              <a:ext uri="{FF2B5EF4-FFF2-40B4-BE49-F238E27FC236}">
                <a16:creationId xmlns:a16="http://schemas.microsoft.com/office/drawing/2014/main" id="{DBECDA7E-8899-9468-3028-B0FE6DFA6924}"/>
              </a:ext>
            </a:extLst>
          </p:cNvPr>
          <p:cNvSpPr txBox="1"/>
          <p:nvPr/>
        </p:nvSpPr>
        <p:spPr>
          <a:xfrm>
            <a:off x="2844000" y="3924000"/>
            <a:ext cx="7020000" cy="2554545"/>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加工・業務用野菜の取組を県外展開したいと考えています。広島・岡山を中心とした新たな取引に向けて</a:t>
            </a:r>
            <a:r>
              <a:rPr kumimoji="0" lang="ja-JP" altLang="en-US" sz="1600" b="0" i="0"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物流事業者の方々と人脈づくり</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を行いたいです。</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「冷凍ブロッコリー」の事業化</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視野にいれています。特に夏場は国産が品薄になりやすく、取引しているスーパーからも相談がきているので大きな需要があると考えています。しかしながら、冷凍加工にかかるコストは高く、消費者が求めるような価格帯に落とし込むことが難しいため、</a:t>
            </a:r>
            <a:r>
              <a:rPr kumimoji="0" lang="ja-JP" altLang="en-US" sz="1600" b="0" i="0"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事業化に向けた環境づくりやマーケティング等について共同で実施できる相手</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を探しています。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16" name="グループ化 15">
            <a:extLst>
              <a:ext uri="{FF2B5EF4-FFF2-40B4-BE49-F238E27FC236}">
                <a16:creationId xmlns:a16="http://schemas.microsoft.com/office/drawing/2014/main" id="{0121BCD0-39B1-1AED-6311-C25566ACC9E8}"/>
              </a:ext>
            </a:extLst>
          </p:cNvPr>
          <p:cNvGrpSpPr/>
          <p:nvPr/>
        </p:nvGrpSpPr>
        <p:grpSpPr>
          <a:xfrm>
            <a:off x="2700000" y="3600000"/>
            <a:ext cx="7200000" cy="400110"/>
            <a:chOff x="2772000" y="1980000"/>
            <a:chExt cx="7128000" cy="376275"/>
          </a:xfrm>
        </p:grpSpPr>
        <p:cxnSp>
          <p:nvCxnSpPr>
            <p:cNvPr id="30" name="直線コネクタ 29">
              <a:extLst>
                <a:ext uri="{FF2B5EF4-FFF2-40B4-BE49-F238E27FC236}">
                  <a16:creationId xmlns:a16="http://schemas.microsoft.com/office/drawing/2014/main" id="{5EAB04FD-CCEA-20D8-033D-96D9AFA6256A}"/>
                </a:ext>
              </a:extLst>
            </p:cNvPr>
            <p:cNvCxnSpPr>
              <a:cxnSpLocks/>
            </p:cNvCxnSpPr>
            <p:nvPr/>
          </p:nvCxnSpPr>
          <p:spPr>
            <a:xfrm flipV="1">
              <a:off x="2772000" y="2238375"/>
              <a:ext cx="7128000" cy="12789"/>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14" name="テキスト ボックス 13">
              <a:extLst>
                <a:ext uri="{FF2B5EF4-FFF2-40B4-BE49-F238E27FC236}">
                  <a16:creationId xmlns:a16="http://schemas.microsoft.com/office/drawing/2014/main" id="{1CA93229-6124-E8C3-502B-78F906B38EAE}"/>
                </a:ext>
              </a:extLst>
            </p:cNvPr>
            <p:cNvSpPr txBox="1"/>
            <p:nvPr/>
          </p:nvSpPr>
          <p:spPr>
            <a:xfrm>
              <a:off x="2772000" y="1980000"/>
              <a:ext cx="6810676"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交流会参加の目的</a:t>
              </a:r>
            </a:p>
          </p:txBody>
        </p:sp>
      </p:grpSp>
      <p:sp>
        <p:nvSpPr>
          <p:cNvPr id="2" name="スライド番号プレースホルダー 1">
            <a:extLst>
              <a:ext uri="{FF2B5EF4-FFF2-40B4-BE49-F238E27FC236}">
                <a16:creationId xmlns:a16="http://schemas.microsoft.com/office/drawing/2014/main" id="{89A8C6AF-221E-B8E7-67DE-322CD19858B2}"/>
              </a:ext>
            </a:extLst>
          </p:cNvPr>
          <p:cNvSpPr>
            <a:spLocks noChangeAspect="1"/>
          </p:cNvSpPr>
          <p:nvPr/>
        </p:nvSpPr>
        <p:spPr bwMode="auto">
          <a:xfrm>
            <a:off x="9684000" y="6624000"/>
            <a:ext cx="216000" cy="216000"/>
          </a:xfrm>
          <a:prstGeom prst="roundRect">
            <a:avLst>
              <a:gd name="adj" fmla="val 50000"/>
            </a:avLst>
          </a:prstGeom>
          <a:solidFill>
            <a:srgbClr val="00B050"/>
          </a:solidFill>
          <a:ln w="9525">
            <a:solidFill>
              <a:schemeClr val="bg1"/>
            </a:solidFill>
            <a:round/>
            <a:headEnd/>
            <a:tailEnd/>
          </a:ln>
        </p:spPr>
        <p:txBody>
          <a:bodyPr lIns="0" tIns="0" rIns="0" bIns="0" anchor="ctr" anchorCtr="1"/>
          <a:lstStyle>
            <a:lvl1pPr defTabSz="842963">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1pPr>
            <a:lvl2pPr marL="557213" indent="-214313" defTabSz="842963">
              <a:spcBef>
                <a:spcPct val="20000"/>
              </a:spcBef>
              <a:buChar char="–"/>
              <a:defRPr kumimoji="1" sz="2100">
                <a:solidFill>
                  <a:schemeClr val="tx1"/>
                </a:solidFill>
                <a:latin typeface="Arial" panose="020B0604020202020204" pitchFamily="34" charset="0"/>
                <a:ea typeface="ＭＳ Ｐゴシック" panose="020B0600070205080204" pitchFamily="50" charset="-128"/>
              </a:defRPr>
            </a:lvl2pPr>
            <a:lvl3pPr marL="857250" indent="-171450" defTabSz="842963">
              <a:spcBef>
                <a:spcPct val="20000"/>
              </a:spcBef>
              <a:buChar char="•"/>
              <a:defRPr kumimoji="1">
                <a:solidFill>
                  <a:schemeClr val="tx1"/>
                </a:solidFill>
                <a:latin typeface="Arial" panose="020B0604020202020204" pitchFamily="34" charset="0"/>
                <a:ea typeface="ＭＳ Ｐゴシック" panose="020B0600070205080204" pitchFamily="50" charset="-128"/>
              </a:defRPr>
            </a:lvl3pPr>
            <a:lvl4pPr marL="12001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4pPr>
            <a:lvl5pPr marL="15430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5pPr>
            <a:lvl6pPr marL="20002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6pPr>
            <a:lvl7pPr marL="24574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7pPr>
            <a:lvl8pPr marL="29146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8pPr>
            <a:lvl9pPr marL="33718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dirty="0">
                <a:solidFill>
                  <a:srgbClr val="FFFFFF"/>
                </a:solidFill>
                <a:latin typeface="HGP創英角ｺﾞｼｯｸUB" panose="020B0900000000000000" pitchFamily="50" charset="-128"/>
                <a:ea typeface="HGP創英角ｺﾞｼｯｸUB" panose="020B0900000000000000" pitchFamily="50" charset="-128"/>
              </a:rPr>
              <a:t>０</a:t>
            </a:r>
            <a:endParaRPr lang="en-US" altLang="ja-JP" sz="1200" dirty="0">
              <a:solidFill>
                <a:srgbClr val="FFFFFF"/>
              </a:solidFill>
              <a:latin typeface="HGP創英角ｺﾞｼｯｸUB" panose="020B0900000000000000" pitchFamily="50" charset="-128"/>
              <a:ea typeface="HGP創英角ｺﾞｼｯｸUB" panose="020B0900000000000000" pitchFamily="50" charset="-128"/>
            </a:endParaRPr>
          </a:p>
        </p:txBody>
      </p:sp>
      <p:sp>
        <p:nvSpPr>
          <p:cNvPr id="20" name="テキスト ボックス 19">
            <a:extLst>
              <a:ext uri="{FF2B5EF4-FFF2-40B4-BE49-F238E27FC236}">
                <a16:creationId xmlns:a16="http://schemas.microsoft.com/office/drawing/2014/main" id="{84275709-5283-982E-B01C-33A973C5FB9D}"/>
              </a:ext>
            </a:extLst>
          </p:cNvPr>
          <p:cNvSpPr txBox="1"/>
          <p:nvPr/>
        </p:nvSpPr>
        <p:spPr>
          <a:xfrm>
            <a:off x="0" y="575999"/>
            <a:ext cx="2450660" cy="307777"/>
          </a:xfrm>
          <a:prstGeom prst="rect">
            <a:avLst/>
          </a:prstGeom>
          <a:solidFill>
            <a:schemeClr val="accent6">
              <a:lumMod val="40000"/>
              <a:lumOff val="60000"/>
            </a:schemeClr>
          </a:solidFill>
          <a:ln cap="rnd">
            <a:noFill/>
            <a:bevel/>
          </a:ln>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展示内容（ブース番号〇）</a:t>
            </a:r>
            <a:endParaRPr kumimoji="1" lang="en-US" altLang="ja-JP" sz="1400" b="1"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90AC1B04-0584-E51D-8B2E-0F3A1F1F3672}"/>
              </a:ext>
            </a:extLst>
          </p:cNvPr>
          <p:cNvSpPr txBox="1"/>
          <p:nvPr/>
        </p:nvSpPr>
        <p:spPr>
          <a:xfrm>
            <a:off x="-23355" y="856519"/>
            <a:ext cx="2450660" cy="461665"/>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・ポスター</a:t>
            </a:r>
          </a:p>
          <a:p>
            <a:r>
              <a:rPr kumimoji="1" lang="ja-JP" altLang="en-US" sz="1200" dirty="0">
                <a:solidFill>
                  <a:prstClr val="black"/>
                </a:solidFill>
                <a:latin typeface="メイリオ" panose="020B0604030504040204" pitchFamily="50" charset="-128"/>
                <a:ea typeface="メイリオ" panose="020B0604030504040204" pitchFamily="50" charset="-128"/>
              </a:rPr>
              <a:t>・パンフレット</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6348C9BF-6D43-B13F-8635-50BF14D7E98B}"/>
              </a:ext>
            </a:extLst>
          </p:cNvPr>
          <p:cNvSpPr txBox="1"/>
          <p:nvPr/>
        </p:nvSpPr>
        <p:spPr>
          <a:xfrm>
            <a:off x="-2064" y="2410324"/>
            <a:ext cx="2450660" cy="276999"/>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・サンプルー１</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643BC47-6BC4-65C6-5EBF-F6C4E84829BE}"/>
              </a:ext>
            </a:extLst>
          </p:cNvPr>
          <p:cNvSpPr txBox="1"/>
          <p:nvPr/>
        </p:nvSpPr>
        <p:spPr>
          <a:xfrm>
            <a:off x="-71189" y="3829615"/>
            <a:ext cx="2450660" cy="276999"/>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・サンプルー２</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1CBD5162-729A-AED0-C0BC-20D1ACC0CBE6}"/>
              </a:ext>
            </a:extLst>
          </p:cNvPr>
          <p:cNvSpPr txBox="1"/>
          <p:nvPr/>
        </p:nvSpPr>
        <p:spPr>
          <a:xfrm>
            <a:off x="50693" y="5295583"/>
            <a:ext cx="474601" cy="276999"/>
          </a:xfrm>
          <a:prstGeom prst="rect">
            <a:avLst/>
          </a:prstGeom>
          <a:noFill/>
          <a:ln cap="rnd">
            <a:noFill/>
            <a:bevel/>
          </a:ln>
        </p:spPr>
        <p:txBody>
          <a:bodyPr wrap="square" rtlCol="0">
            <a:spAutoFit/>
          </a:bodyPr>
          <a:lstStyle/>
          <a:p>
            <a:r>
              <a:rPr kumimoji="1" lang="en-US" altLang="ja-JP" sz="1200" dirty="0" err="1">
                <a:solidFill>
                  <a:prstClr val="black"/>
                </a:solidFill>
                <a:latin typeface="メイリオ" panose="020B0604030504040204" pitchFamily="50" charset="-128"/>
                <a:ea typeface="メイリオ" panose="020B0604030504040204" pitchFamily="50" charset="-128"/>
              </a:rPr>
              <a:t>etc</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E61BF91-255F-AC56-3154-21EAA36DFAEF}"/>
              </a:ext>
            </a:extLst>
          </p:cNvPr>
          <p:cNvSpPr txBox="1"/>
          <p:nvPr/>
        </p:nvSpPr>
        <p:spPr>
          <a:xfrm>
            <a:off x="6000" y="5842337"/>
            <a:ext cx="4266142"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株式会社〇〇農産</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会社概要</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住所</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TEL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　</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FAX</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URL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http://</a:t>
            </a:r>
          </a:p>
        </p:txBody>
      </p:sp>
      <p:sp>
        <p:nvSpPr>
          <p:cNvPr id="3" name="テキスト ボックス 2">
            <a:extLst>
              <a:ext uri="{FF2B5EF4-FFF2-40B4-BE49-F238E27FC236}">
                <a16:creationId xmlns:a16="http://schemas.microsoft.com/office/drawing/2014/main" id="{20D94681-C1F0-4C0B-59A8-14B124D9A97E}"/>
              </a:ext>
            </a:extLst>
          </p:cNvPr>
          <p:cNvSpPr txBox="1"/>
          <p:nvPr/>
        </p:nvSpPr>
        <p:spPr>
          <a:xfrm>
            <a:off x="2880000" y="6552000"/>
            <a:ext cx="6696000" cy="307777"/>
          </a:xfrm>
          <a:prstGeom prst="rect">
            <a:avLst/>
          </a:prstGeom>
          <a:solidFill>
            <a:schemeClr val="accent6">
              <a:lumMod val="40000"/>
              <a:lumOff val="60000"/>
            </a:schemeClr>
          </a:solidFill>
          <a:ln cap="rnd">
            <a:noFill/>
            <a:bevel/>
          </a:ln>
        </p:spPr>
        <p:txBody>
          <a:bodyPr wrap="square" rtlCol="0">
            <a:spAutoFit/>
          </a:bodyPr>
          <a:lstStyle/>
          <a:p>
            <a:pPr algn="ctr"/>
            <a:r>
              <a:rPr kumimoji="1" lang="ja-JP" altLang="en-US" sz="1400" b="1">
                <a:latin typeface="メイリオ" panose="020B0604030504040204" pitchFamily="50" charset="-128"/>
                <a:ea typeface="メイリオ" panose="020B0604030504040204" pitchFamily="50" charset="-128"/>
              </a:rPr>
              <a:t>生産者・生産者団体</a:t>
            </a:r>
            <a:endParaRPr kumimoji="1" lang="en-US" altLang="ja-JP" sz="1400" b="1" dirty="0">
              <a:latin typeface="メイリオ" panose="020B0604030504040204" pitchFamily="50" charset="-128"/>
              <a:ea typeface="メイリオ" panose="020B0604030504040204" pitchFamily="50" charset="-128"/>
            </a:endParaRPr>
          </a:p>
        </p:txBody>
      </p:sp>
      <p:pic>
        <p:nvPicPr>
          <p:cNvPr id="8" name="図 7" descr="緑と黄色のりんごのクローズアップ">
            <a:extLst>
              <a:ext uri="{FF2B5EF4-FFF2-40B4-BE49-F238E27FC236}">
                <a16:creationId xmlns:a16="http://schemas.microsoft.com/office/drawing/2014/main" id="{089F3497-6AFF-CABF-EF80-F93449DC4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994" y="4083345"/>
            <a:ext cx="1677075" cy="1115948"/>
          </a:xfrm>
          <a:prstGeom prst="rect">
            <a:avLst/>
          </a:prstGeom>
        </p:spPr>
      </p:pic>
      <p:pic>
        <p:nvPicPr>
          <p:cNvPr id="11" name="図 10" descr="箱の中の土に生えている若い新芽">
            <a:extLst>
              <a:ext uri="{FF2B5EF4-FFF2-40B4-BE49-F238E27FC236}">
                <a16:creationId xmlns:a16="http://schemas.microsoft.com/office/drawing/2014/main" id="{0FF6C0F9-A8A2-AF01-0231-99888D689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94" y="2627713"/>
            <a:ext cx="1575782" cy="1050521"/>
          </a:xfrm>
          <a:prstGeom prst="rect">
            <a:avLst/>
          </a:prstGeom>
        </p:spPr>
      </p:pic>
      <p:pic>
        <p:nvPicPr>
          <p:cNvPr id="13" name="図 12" descr="温室で働いている人々">
            <a:extLst>
              <a:ext uri="{FF2B5EF4-FFF2-40B4-BE49-F238E27FC236}">
                <a16:creationId xmlns:a16="http://schemas.microsoft.com/office/drawing/2014/main" id="{4E7AB15D-B824-3F13-F648-DC721B19A2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719" y="1240724"/>
            <a:ext cx="1687085" cy="1124723"/>
          </a:xfrm>
          <a:prstGeom prst="rect">
            <a:avLst/>
          </a:prstGeom>
        </p:spPr>
      </p:pic>
    </p:spTree>
    <p:extLst>
      <p:ext uri="{BB962C8B-B14F-4D97-AF65-F5344CB8AC3E}">
        <p14:creationId xmlns:p14="http://schemas.microsoft.com/office/powerpoint/2010/main" val="1724873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0"/>
            <a:ext cx="9900000" cy="523220"/>
          </a:xfrm>
          <a:prstGeom prst="rect">
            <a:avLst/>
          </a:prstGeom>
          <a:solidFill>
            <a:schemeClr val="accent5">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株式会社〇〇</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lang="ja-JP" altLang="en-US" sz="1600" b="1" dirty="0">
                <a:solidFill>
                  <a:prstClr val="black"/>
                </a:solidFill>
                <a:latin typeface="メイリオ" panose="020B0604030504040204" pitchFamily="50" charset="-128"/>
                <a:ea typeface="メイリオ" panose="020B0604030504040204" pitchFamily="50" charset="-128"/>
              </a:rPr>
              <a:t>当社は生産者と実需者の需給調整を担っています</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120" name="AutoShape 10" descr="桃太郎トマトの主要産地を示した地図"/>
          <p:cNvSpPr>
            <a:spLocks noChangeAspect="1" noChangeArrowheads="1"/>
          </p:cNvSpPr>
          <p:nvPr/>
        </p:nvSpPr>
        <p:spPr bwMode="auto">
          <a:xfrm>
            <a:off x="224719" y="-3934001"/>
            <a:ext cx="440267" cy="4402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2080" tIns="66040" rIns="132080" bIns="6604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26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18" name="グループ化 17">
            <a:extLst>
              <a:ext uri="{FF2B5EF4-FFF2-40B4-BE49-F238E27FC236}">
                <a16:creationId xmlns:a16="http://schemas.microsoft.com/office/drawing/2014/main" id="{37017F71-DB98-8474-6DE6-574FB4263528}"/>
              </a:ext>
            </a:extLst>
          </p:cNvPr>
          <p:cNvGrpSpPr/>
          <p:nvPr/>
        </p:nvGrpSpPr>
        <p:grpSpPr>
          <a:xfrm>
            <a:off x="2700000" y="575999"/>
            <a:ext cx="7200000" cy="400110"/>
            <a:chOff x="2636086" y="648000"/>
            <a:chExt cx="7263914" cy="376275"/>
          </a:xfrm>
        </p:grpSpPr>
        <p:cxnSp>
          <p:nvCxnSpPr>
            <p:cNvPr id="7" name="直線コネクタ 6">
              <a:extLst>
                <a:ext uri="{FF2B5EF4-FFF2-40B4-BE49-F238E27FC236}">
                  <a16:creationId xmlns:a16="http://schemas.microsoft.com/office/drawing/2014/main" id="{0A811825-42FC-4ACF-8748-E2C975130435}"/>
                </a:ext>
              </a:extLst>
            </p:cNvPr>
            <p:cNvCxnSpPr>
              <a:cxnSpLocks/>
            </p:cNvCxnSpPr>
            <p:nvPr/>
          </p:nvCxnSpPr>
          <p:spPr>
            <a:xfrm>
              <a:off x="2772000" y="919152"/>
              <a:ext cx="7128000" cy="0"/>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26" name="テキスト ボックス 25">
              <a:extLst>
                <a:ext uri="{FF2B5EF4-FFF2-40B4-BE49-F238E27FC236}">
                  <a16:creationId xmlns:a16="http://schemas.microsoft.com/office/drawing/2014/main" id="{BE25C397-6D7D-8673-96D0-A0683B75A32E}"/>
                </a:ext>
              </a:extLst>
            </p:cNvPr>
            <p:cNvSpPr txBox="1"/>
            <p:nvPr/>
          </p:nvSpPr>
          <p:spPr>
            <a:xfrm>
              <a:off x="2636086" y="648000"/>
              <a:ext cx="6912000"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自社の特長・強み・実績</a:t>
              </a:r>
            </a:p>
          </p:txBody>
        </p:sp>
      </p:grpSp>
      <p:sp>
        <p:nvSpPr>
          <p:cNvPr id="41" name="テキスト ボックス 40">
            <a:extLst>
              <a:ext uri="{FF2B5EF4-FFF2-40B4-BE49-F238E27FC236}">
                <a16:creationId xmlns:a16="http://schemas.microsoft.com/office/drawing/2014/main" id="{BFA4EF48-ADC4-709D-EF05-F27D3A31BD26}"/>
              </a:ext>
            </a:extLst>
          </p:cNvPr>
          <p:cNvSpPr txBox="1"/>
          <p:nvPr/>
        </p:nvSpPr>
        <p:spPr>
          <a:xfrm>
            <a:off x="2808000" y="900000"/>
            <a:ext cx="7092000" cy="2062103"/>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当社は冷蔵倉庫や冷蔵トラックを所有しています。特に夏場の配送の依頼にはしっかりと対応できることが強みです。また、スポット的な配送の依頼にも対応できます。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新たな産地との信頼関係構築には時間が</a:t>
            </a:r>
            <a:r>
              <a:rPr lang="ja-JP" altLang="en-US" sz="1600" dirty="0">
                <a:solidFill>
                  <a:prstClr val="black"/>
                </a:solidFill>
                <a:latin typeface="メイリオ" panose="020B0604030504040204" pitchFamily="50" charset="-128"/>
                <a:ea typeface="メイリオ" panose="020B0604030504040204" pitchFamily="50" charset="-128"/>
              </a:rPr>
              <a:t>必要ですが、当社の方針として、</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生産者が対応可能な量から播種前契約を始め、少しずつ取引量を増す取引を行っています。</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5" name="テキスト ボックス 34">
            <a:extLst>
              <a:ext uri="{FF2B5EF4-FFF2-40B4-BE49-F238E27FC236}">
                <a16:creationId xmlns:a16="http://schemas.microsoft.com/office/drawing/2014/main" id="{DBECDA7E-8899-9468-3028-B0FE6DFA6924}"/>
              </a:ext>
            </a:extLst>
          </p:cNvPr>
          <p:cNvSpPr txBox="1"/>
          <p:nvPr/>
        </p:nvSpPr>
        <p:spPr>
          <a:xfrm>
            <a:off x="2844000" y="3924000"/>
            <a:ext cx="7020000" cy="2308324"/>
          </a:xfrm>
          <a:prstGeom prst="rect">
            <a:avLst/>
          </a:prstGeom>
          <a:noFill/>
        </p:spPr>
        <p:txBody>
          <a:bodyPr wrap="square" rtlCol="0">
            <a:spAutoFit/>
          </a:bodyPr>
          <a:lstStyle/>
          <a:p>
            <a:pPr marL="171450" indent="-171450">
              <a:buFont typeface="Wingdings" panose="05000000000000000000" pitchFamily="2" charset="2"/>
              <a:buChar char="Ø"/>
              <a:defRPr/>
            </a:pPr>
            <a:r>
              <a:rPr lang="ja-JP" altLang="en-US" sz="1600" dirty="0">
                <a:solidFill>
                  <a:prstClr val="black"/>
                </a:solidFill>
                <a:latin typeface="メイリオ" panose="020B0604030504040204" pitchFamily="50" charset="-128"/>
                <a:ea typeface="メイリオ" panose="020B0604030504040204" pitchFamily="50" charset="-128"/>
              </a:rPr>
              <a:t>当社は流通に係る中間事業者として、生産者や小売店等川上・川下両方の情報を得ており、加工事業者、卸業者等への情報提供が可能です。今回の交流会では</a:t>
            </a:r>
            <a:r>
              <a:rPr lang="ja-JP" altLang="en-US" sz="1600" dirty="0">
                <a:solidFill>
                  <a:srgbClr val="FF0000"/>
                </a:solidFill>
                <a:latin typeface="メイリオ" panose="020B0604030504040204" pitchFamily="50" charset="-128"/>
                <a:ea typeface="メイリオ" panose="020B0604030504040204" pitchFamily="50" charset="-128"/>
              </a:rPr>
              <a:t>生産者、実需者双方と情報交換を行い人脈づくりができれば</a:t>
            </a:r>
            <a:r>
              <a:rPr lang="ja-JP" altLang="en-US" sz="1600" dirty="0">
                <a:solidFill>
                  <a:prstClr val="black"/>
                </a:solidFill>
                <a:latin typeface="メイリオ" panose="020B0604030504040204" pitchFamily="50" charset="-128"/>
                <a:ea typeface="メイリオ" panose="020B0604030504040204" pitchFamily="50" charset="-128"/>
              </a:rPr>
              <a:t>と考えています。</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令和〇年から県内で農業事業を展開しており、</a:t>
            </a:r>
            <a:r>
              <a:rPr kumimoji="0" lang="ja-JP" altLang="en-US" sz="16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栽培技術のノウハウを共有できる生産者の方々と人脈づくり</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をしたいと思っています。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ja-JP" sz="16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grpSp>
        <p:nvGrpSpPr>
          <p:cNvPr id="16" name="グループ化 15">
            <a:extLst>
              <a:ext uri="{FF2B5EF4-FFF2-40B4-BE49-F238E27FC236}">
                <a16:creationId xmlns:a16="http://schemas.microsoft.com/office/drawing/2014/main" id="{0121BCD0-39B1-1AED-6311-C25566ACC9E8}"/>
              </a:ext>
            </a:extLst>
          </p:cNvPr>
          <p:cNvGrpSpPr/>
          <p:nvPr/>
        </p:nvGrpSpPr>
        <p:grpSpPr>
          <a:xfrm>
            <a:off x="2700000" y="3600000"/>
            <a:ext cx="7200000" cy="400110"/>
            <a:chOff x="2772000" y="1980000"/>
            <a:chExt cx="7128000" cy="376275"/>
          </a:xfrm>
        </p:grpSpPr>
        <p:cxnSp>
          <p:nvCxnSpPr>
            <p:cNvPr id="30" name="直線コネクタ 29">
              <a:extLst>
                <a:ext uri="{FF2B5EF4-FFF2-40B4-BE49-F238E27FC236}">
                  <a16:creationId xmlns:a16="http://schemas.microsoft.com/office/drawing/2014/main" id="{5EAB04FD-CCEA-20D8-033D-96D9AFA6256A}"/>
                </a:ext>
              </a:extLst>
            </p:cNvPr>
            <p:cNvCxnSpPr>
              <a:cxnSpLocks/>
            </p:cNvCxnSpPr>
            <p:nvPr/>
          </p:nvCxnSpPr>
          <p:spPr>
            <a:xfrm flipV="1">
              <a:off x="2772000" y="2238375"/>
              <a:ext cx="7128000" cy="12789"/>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14" name="テキスト ボックス 13">
              <a:extLst>
                <a:ext uri="{FF2B5EF4-FFF2-40B4-BE49-F238E27FC236}">
                  <a16:creationId xmlns:a16="http://schemas.microsoft.com/office/drawing/2014/main" id="{1CA93229-6124-E8C3-502B-78F906B38EAE}"/>
                </a:ext>
              </a:extLst>
            </p:cNvPr>
            <p:cNvSpPr txBox="1"/>
            <p:nvPr/>
          </p:nvSpPr>
          <p:spPr>
            <a:xfrm>
              <a:off x="2772000" y="1980000"/>
              <a:ext cx="6810676"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交流会参加の目的</a:t>
              </a:r>
            </a:p>
          </p:txBody>
        </p:sp>
      </p:grpSp>
      <p:sp>
        <p:nvSpPr>
          <p:cNvPr id="2" name="スライド番号プレースホルダー 1">
            <a:extLst>
              <a:ext uri="{FF2B5EF4-FFF2-40B4-BE49-F238E27FC236}">
                <a16:creationId xmlns:a16="http://schemas.microsoft.com/office/drawing/2014/main" id="{89A8C6AF-221E-B8E7-67DE-322CD19858B2}"/>
              </a:ext>
            </a:extLst>
          </p:cNvPr>
          <p:cNvSpPr>
            <a:spLocks noChangeAspect="1"/>
          </p:cNvSpPr>
          <p:nvPr/>
        </p:nvSpPr>
        <p:spPr bwMode="auto">
          <a:xfrm>
            <a:off x="9684000" y="6624000"/>
            <a:ext cx="216000" cy="216000"/>
          </a:xfrm>
          <a:prstGeom prst="roundRect">
            <a:avLst>
              <a:gd name="adj" fmla="val 50000"/>
            </a:avLst>
          </a:prstGeom>
          <a:solidFill>
            <a:srgbClr val="0070C0"/>
          </a:solidFill>
          <a:ln w="9525">
            <a:solidFill>
              <a:schemeClr val="bg1"/>
            </a:solidFill>
            <a:round/>
            <a:headEnd/>
            <a:tailEnd/>
          </a:ln>
        </p:spPr>
        <p:txBody>
          <a:bodyPr lIns="0" tIns="0" rIns="0" bIns="0" anchor="ctr" anchorCtr="1"/>
          <a:lstStyle>
            <a:lvl1pPr defTabSz="842963">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1pPr>
            <a:lvl2pPr marL="557213" indent="-214313" defTabSz="842963">
              <a:spcBef>
                <a:spcPct val="20000"/>
              </a:spcBef>
              <a:buChar char="–"/>
              <a:defRPr kumimoji="1" sz="2100">
                <a:solidFill>
                  <a:schemeClr val="tx1"/>
                </a:solidFill>
                <a:latin typeface="Arial" panose="020B0604020202020204" pitchFamily="34" charset="0"/>
                <a:ea typeface="ＭＳ Ｐゴシック" panose="020B0600070205080204" pitchFamily="50" charset="-128"/>
              </a:defRPr>
            </a:lvl2pPr>
            <a:lvl3pPr marL="857250" indent="-171450" defTabSz="842963">
              <a:spcBef>
                <a:spcPct val="20000"/>
              </a:spcBef>
              <a:buChar char="•"/>
              <a:defRPr kumimoji="1">
                <a:solidFill>
                  <a:schemeClr val="tx1"/>
                </a:solidFill>
                <a:latin typeface="Arial" panose="020B0604020202020204" pitchFamily="34" charset="0"/>
                <a:ea typeface="ＭＳ Ｐゴシック" panose="020B0600070205080204" pitchFamily="50" charset="-128"/>
              </a:defRPr>
            </a:lvl3pPr>
            <a:lvl4pPr marL="12001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4pPr>
            <a:lvl5pPr marL="15430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5pPr>
            <a:lvl6pPr marL="20002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6pPr>
            <a:lvl7pPr marL="24574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7pPr>
            <a:lvl8pPr marL="29146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8pPr>
            <a:lvl9pPr marL="33718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dirty="0">
                <a:solidFill>
                  <a:srgbClr val="FFFFFF"/>
                </a:solidFill>
                <a:latin typeface="HGP創英角ｺﾞｼｯｸUB" panose="020B0900000000000000" pitchFamily="50" charset="-128"/>
                <a:ea typeface="HGP創英角ｺﾞｼｯｸUB" panose="020B0900000000000000" pitchFamily="50" charset="-128"/>
              </a:rPr>
              <a:t>０</a:t>
            </a:r>
            <a:endParaRPr lang="en-US" altLang="ja-JP" sz="1200" dirty="0">
              <a:solidFill>
                <a:srgbClr val="FFFFFF"/>
              </a:solidFill>
              <a:latin typeface="HGP創英角ｺﾞｼｯｸUB" panose="020B0900000000000000" pitchFamily="50" charset="-128"/>
              <a:ea typeface="HGP創英角ｺﾞｼｯｸUB" panose="020B0900000000000000" pitchFamily="50" charset="-128"/>
            </a:endParaRPr>
          </a:p>
        </p:txBody>
      </p:sp>
      <p:sp>
        <p:nvSpPr>
          <p:cNvPr id="20" name="テキスト ボックス 19">
            <a:extLst>
              <a:ext uri="{FF2B5EF4-FFF2-40B4-BE49-F238E27FC236}">
                <a16:creationId xmlns:a16="http://schemas.microsoft.com/office/drawing/2014/main" id="{84275709-5283-982E-B01C-33A973C5FB9D}"/>
              </a:ext>
            </a:extLst>
          </p:cNvPr>
          <p:cNvSpPr txBox="1"/>
          <p:nvPr/>
        </p:nvSpPr>
        <p:spPr>
          <a:xfrm>
            <a:off x="0" y="575999"/>
            <a:ext cx="2450660" cy="307777"/>
          </a:xfrm>
          <a:prstGeom prst="rect">
            <a:avLst/>
          </a:prstGeom>
          <a:solidFill>
            <a:schemeClr val="accent5">
              <a:lumMod val="40000"/>
              <a:lumOff val="60000"/>
            </a:schemeClr>
          </a:solidFill>
          <a:ln cap="rnd">
            <a:noFill/>
            <a:bevel/>
          </a:ln>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展示内容（ブース番号〇）</a:t>
            </a:r>
            <a:endParaRPr kumimoji="1" lang="en-US" altLang="ja-JP" sz="1400" b="1"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90AC1B04-0584-E51D-8B2E-0F3A1F1F3672}"/>
              </a:ext>
            </a:extLst>
          </p:cNvPr>
          <p:cNvSpPr txBox="1"/>
          <p:nvPr/>
        </p:nvSpPr>
        <p:spPr>
          <a:xfrm>
            <a:off x="-23355" y="856519"/>
            <a:ext cx="2450660" cy="461665"/>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・ポスター</a:t>
            </a:r>
          </a:p>
          <a:p>
            <a:r>
              <a:rPr kumimoji="1" lang="ja-JP" altLang="en-US" sz="1200" dirty="0">
                <a:solidFill>
                  <a:prstClr val="black"/>
                </a:solidFill>
                <a:latin typeface="メイリオ" panose="020B0604030504040204" pitchFamily="50" charset="-128"/>
                <a:ea typeface="メイリオ" panose="020B0604030504040204" pitchFamily="50" charset="-128"/>
              </a:rPr>
              <a:t>・パンフレット</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6348C9BF-6D43-B13F-8635-50BF14D7E98B}"/>
              </a:ext>
            </a:extLst>
          </p:cNvPr>
          <p:cNvSpPr txBox="1"/>
          <p:nvPr/>
        </p:nvSpPr>
        <p:spPr>
          <a:xfrm>
            <a:off x="0" y="2764764"/>
            <a:ext cx="2450660" cy="276999"/>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・自社の冷蔵倉庫</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E61BF91-255F-AC56-3154-21EAA36DFAEF}"/>
              </a:ext>
            </a:extLst>
          </p:cNvPr>
          <p:cNvSpPr txBox="1"/>
          <p:nvPr/>
        </p:nvSpPr>
        <p:spPr>
          <a:xfrm>
            <a:off x="6000" y="5842337"/>
            <a:ext cx="4266142"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株式会社〇〇</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会社概要</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住所</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TEL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　</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FAX</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URL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http://</a:t>
            </a:r>
          </a:p>
        </p:txBody>
      </p:sp>
      <p:sp>
        <p:nvSpPr>
          <p:cNvPr id="3" name="テキスト ボックス 2">
            <a:extLst>
              <a:ext uri="{FF2B5EF4-FFF2-40B4-BE49-F238E27FC236}">
                <a16:creationId xmlns:a16="http://schemas.microsoft.com/office/drawing/2014/main" id="{20D94681-C1F0-4C0B-59A8-14B124D9A97E}"/>
              </a:ext>
            </a:extLst>
          </p:cNvPr>
          <p:cNvSpPr txBox="1"/>
          <p:nvPr/>
        </p:nvSpPr>
        <p:spPr>
          <a:xfrm>
            <a:off x="2880000" y="6552000"/>
            <a:ext cx="6696000" cy="307777"/>
          </a:xfrm>
          <a:prstGeom prst="rect">
            <a:avLst/>
          </a:prstGeom>
          <a:solidFill>
            <a:schemeClr val="accent5">
              <a:lumMod val="40000"/>
              <a:lumOff val="60000"/>
            </a:schemeClr>
          </a:solidFill>
          <a:ln cap="rnd">
            <a:noFill/>
            <a:bevel/>
          </a:ln>
        </p:spPr>
        <p:txBody>
          <a:bodyPr wrap="square" rtlCol="0">
            <a:spAutoFit/>
          </a:bodyPr>
          <a:lstStyle/>
          <a:p>
            <a:pPr algn="ctr"/>
            <a:r>
              <a:rPr kumimoji="1" lang="ja-JP" altLang="en-US" sz="1400" b="1" dirty="0">
                <a:latin typeface="メイリオ" panose="020B0604030504040204" pitchFamily="50" charset="-128"/>
                <a:ea typeface="メイリオ" panose="020B0604030504040204" pitchFamily="50" charset="-128"/>
              </a:rPr>
              <a:t>中間・物流事業者（仲介・商社・集荷等）</a:t>
            </a:r>
            <a:endParaRPr kumimoji="1" lang="en-US" altLang="ja-JP" sz="1400" b="1" dirty="0">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227B2E96-B585-ED39-305C-96A36649E933}"/>
              </a:ext>
            </a:extLst>
          </p:cNvPr>
          <p:cNvPicPr>
            <a:picLocks noChangeAspect="1"/>
          </p:cNvPicPr>
          <p:nvPr/>
        </p:nvPicPr>
        <p:blipFill>
          <a:blip r:embed="rId2"/>
          <a:stretch>
            <a:fillRect/>
          </a:stretch>
        </p:blipFill>
        <p:spPr>
          <a:xfrm>
            <a:off x="118742" y="1577364"/>
            <a:ext cx="1900518" cy="1138518"/>
          </a:xfrm>
          <a:prstGeom prst="rect">
            <a:avLst/>
          </a:prstGeom>
        </p:spPr>
      </p:pic>
    </p:spTree>
    <p:extLst>
      <p:ext uri="{BB962C8B-B14F-4D97-AF65-F5344CB8AC3E}">
        <p14:creationId xmlns:p14="http://schemas.microsoft.com/office/powerpoint/2010/main" val="2013966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0"/>
            <a:ext cx="9900000" cy="523220"/>
          </a:xfrm>
          <a:prstGeom prst="rect">
            <a:avLst/>
          </a:prstGeom>
          <a:solidFill>
            <a:schemeClr val="accent2">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〇〇加工株式会社</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－消費者の求める商品情報を豊富に有しています－</a:t>
            </a:r>
          </a:p>
        </p:txBody>
      </p:sp>
      <p:sp>
        <p:nvSpPr>
          <p:cNvPr id="120" name="AutoShape 10" descr="桃太郎トマトの主要産地を示した地図"/>
          <p:cNvSpPr>
            <a:spLocks noChangeAspect="1" noChangeArrowheads="1"/>
          </p:cNvSpPr>
          <p:nvPr/>
        </p:nvSpPr>
        <p:spPr bwMode="auto">
          <a:xfrm>
            <a:off x="224719" y="-3934001"/>
            <a:ext cx="440267" cy="4402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2080" tIns="66040" rIns="132080" bIns="6604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26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18" name="グループ化 17">
            <a:extLst>
              <a:ext uri="{FF2B5EF4-FFF2-40B4-BE49-F238E27FC236}">
                <a16:creationId xmlns:a16="http://schemas.microsoft.com/office/drawing/2014/main" id="{37017F71-DB98-8474-6DE6-574FB4263528}"/>
              </a:ext>
            </a:extLst>
          </p:cNvPr>
          <p:cNvGrpSpPr/>
          <p:nvPr/>
        </p:nvGrpSpPr>
        <p:grpSpPr>
          <a:xfrm>
            <a:off x="2700000" y="575999"/>
            <a:ext cx="7200000" cy="400110"/>
            <a:chOff x="2636086" y="648000"/>
            <a:chExt cx="7263914" cy="376275"/>
          </a:xfrm>
        </p:grpSpPr>
        <p:cxnSp>
          <p:nvCxnSpPr>
            <p:cNvPr id="7" name="直線コネクタ 6">
              <a:extLst>
                <a:ext uri="{FF2B5EF4-FFF2-40B4-BE49-F238E27FC236}">
                  <a16:creationId xmlns:a16="http://schemas.microsoft.com/office/drawing/2014/main" id="{0A811825-42FC-4ACF-8748-E2C975130435}"/>
                </a:ext>
              </a:extLst>
            </p:cNvPr>
            <p:cNvCxnSpPr>
              <a:cxnSpLocks/>
            </p:cNvCxnSpPr>
            <p:nvPr/>
          </p:nvCxnSpPr>
          <p:spPr>
            <a:xfrm>
              <a:off x="2772000" y="919152"/>
              <a:ext cx="7128000" cy="0"/>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26" name="テキスト ボックス 25">
              <a:extLst>
                <a:ext uri="{FF2B5EF4-FFF2-40B4-BE49-F238E27FC236}">
                  <a16:creationId xmlns:a16="http://schemas.microsoft.com/office/drawing/2014/main" id="{BE25C397-6D7D-8673-96D0-A0683B75A32E}"/>
                </a:ext>
              </a:extLst>
            </p:cNvPr>
            <p:cNvSpPr txBox="1"/>
            <p:nvPr/>
          </p:nvSpPr>
          <p:spPr>
            <a:xfrm>
              <a:off x="2636086" y="648000"/>
              <a:ext cx="6912000"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自社の特長・強み・実績</a:t>
              </a:r>
            </a:p>
          </p:txBody>
        </p:sp>
      </p:grpSp>
      <p:sp>
        <p:nvSpPr>
          <p:cNvPr id="41" name="テキスト ボックス 40">
            <a:extLst>
              <a:ext uri="{FF2B5EF4-FFF2-40B4-BE49-F238E27FC236}">
                <a16:creationId xmlns:a16="http://schemas.microsoft.com/office/drawing/2014/main" id="{BFA4EF48-ADC4-709D-EF05-F27D3A31BD26}"/>
              </a:ext>
            </a:extLst>
          </p:cNvPr>
          <p:cNvSpPr txBox="1"/>
          <p:nvPr/>
        </p:nvSpPr>
        <p:spPr>
          <a:xfrm>
            <a:off x="2808000" y="900000"/>
            <a:ext cx="7092000" cy="1569660"/>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中国四国地域には自社工場が〇箇所あります。工場では衛生・品質管理を徹底して安心・安全な商品の製造に取り組んでいます。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当社は小売店のバイヤーと直接取引をしています。バイヤーからたくさんの消費者情報を収集できるので、季節物や限定商品など売れる商品づくりに活用しています。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5" name="テキスト ボックス 34">
            <a:extLst>
              <a:ext uri="{FF2B5EF4-FFF2-40B4-BE49-F238E27FC236}">
                <a16:creationId xmlns:a16="http://schemas.microsoft.com/office/drawing/2014/main" id="{DBECDA7E-8899-9468-3028-B0FE6DFA6924}"/>
              </a:ext>
            </a:extLst>
          </p:cNvPr>
          <p:cNvSpPr txBox="1"/>
          <p:nvPr/>
        </p:nvSpPr>
        <p:spPr>
          <a:xfrm>
            <a:off x="2844000" y="3924000"/>
            <a:ext cx="7020000" cy="1077218"/>
          </a:xfrm>
          <a:prstGeom prst="rect">
            <a:avLst/>
          </a:prstGeom>
          <a:noFill/>
        </p:spPr>
        <p:txBody>
          <a:bodyPr wrap="square" rtlCol="0">
            <a:spAutoFit/>
          </a:bodyPr>
          <a:lstStyle/>
          <a:p>
            <a:pPr marL="171450" indent="-171450">
              <a:buFont typeface="Wingdings" panose="05000000000000000000" pitchFamily="2" charset="2"/>
              <a:buChar char="Ø"/>
              <a:defRPr/>
            </a:pPr>
            <a:r>
              <a:rPr lang="ja-JP" altLang="en-US" sz="1600" dirty="0">
                <a:solidFill>
                  <a:prstClr val="black"/>
                </a:solidFill>
                <a:latin typeface="メイリオ" panose="020B0604030504040204" pitchFamily="50" charset="-128"/>
                <a:ea typeface="メイリオ" panose="020B0604030504040204" pitchFamily="50" charset="-128"/>
              </a:rPr>
              <a:t>中国四国管内には魅力のある野菜が多いので、これらを使用した商品を製造し販売したいと考えています。しかしながら、設備投資や</a:t>
            </a:r>
            <a:r>
              <a:rPr lang="ja-JP" altLang="en-US" sz="1600" dirty="0">
                <a:solidFill>
                  <a:srgbClr val="FF0000"/>
                </a:solidFill>
                <a:latin typeface="メイリオ" panose="020B0604030504040204" pitchFamily="50" charset="-128"/>
                <a:ea typeface="メイリオ" panose="020B0604030504040204" pitchFamily="50" charset="-128"/>
              </a:rPr>
              <a:t>原料野菜の調達方法などは具体的になっていない</a:t>
            </a:r>
            <a:r>
              <a:rPr lang="ja-JP" altLang="en-US" sz="1600" dirty="0">
                <a:solidFill>
                  <a:prstClr val="black"/>
                </a:solidFill>
                <a:latin typeface="メイリオ" panose="020B0604030504040204" pitchFamily="50" charset="-128"/>
                <a:ea typeface="メイリオ" panose="020B0604030504040204" pitchFamily="50" charset="-128"/>
              </a:rPr>
              <a:t>ので、交流会で積極的に情報交換を図りたいです。</a:t>
            </a:r>
            <a:endParaRPr lang="en-US" altLang="ja-JP" sz="1600" dirty="0">
              <a:solidFill>
                <a:prstClr val="black"/>
              </a:solidFill>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0121BCD0-39B1-1AED-6311-C25566ACC9E8}"/>
              </a:ext>
            </a:extLst>
          </p:cNvPr>
          <p:cNvGrpSpPr/>
          <p:nvPr/>
        </p:nvGrpSpPr>
        <p:grpSpPr>
          <a:xfrm>
            <a:off x="2700000" y="3600000"/>
            <a:ext cx="7200000" cy="400110"/>
            <a:chOff x="2772000" y="1980000"/>
            <a:chExt cx="7128000" cy="376275"/>
          </a:xfrm>
        </p:grpSpPr>
        <p:cxnSp>
          <p:nvCxnSpPr>
            <p:cNvPr id="30" name="直線コネクタ 29">
              <a:extLst>
                <a:ext uri="{FF2B5EF4-FFF2-40B4-BE49-F238E27FC236}">
                  <a16:creationId xmlns:a16="http://schemas.microsoft.com/office/drawing/2014/main" id="{5EAB04FD-CCEA-20D8-033D-96D9AFA6256A}"/>
                </a:ext>
              </a:extLst>
            </p:cNvPr>
            <p:cNvCxnSpPr>
              <a:cxnSpLocks/>
            </p:cNvCxnSpPr>
            <p:nvPr/>
          </p:nvCxnSpPr>
          <p:spPr>
            <a:xfrm flipV="1">
              <a:off x="2772000" y="2238375"/>
              <a:ext cx="7128000" cy="12789"/>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14" name="テキスト ボックス 13">
              <a:extLst>
                <a:ext uri="{FF2B5EF4-FFF2-40B4-BE49-F238E27FC236}">
                  <a16:creationId xmlns:a16="http://schemas.microsoft.com/office/drawing/2014/main" id="{1CA93229-6124-E8C3-502B-78F906B38EAE}"/>
                </a:ext>
              </a:extLst>
            </p:cNvPr>
            <p:cNvSpPr txBox="1"/>
            <p:nvPr/>
          </p:nvSpPr>
          <p:spPr>
            <a:xfrm>
              <a:off x="2772000" y="1980000"/>
              <a:ext cx="6810676"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交流会参加の目的</a:t>
              </a:r>
            </a:p>
          </p:txBody>
        </p:sp>
      </p:grpSp>
      <p:sp>
        <p:nvSpPr>
          <p:cNvPr id="2" name="スライド番号プレースホルダー 1">
            <a:extLst>
              <a:ext uri="{FF2B5EF4-FFF2-40B4-BE49-F238E27FC236}">
                <a16:creationId xmlns:a16="http://schemas.microsoft.com/office/drawing/2014/main" id="{89A8C6AF-221E-B8E7-67DE-322CD19858B2}"/>
              </a:ext>
            </a:extLst>
          </p:cNvPr>
          <p:cNvSpPr>
            <a:spLocks noChangeAspect="1"/>
          </p:cNvSpPr>
          <p:nvPr/>
        </p:nvSpPr>
        <p:spPr bwMode="auto">
          <a:xfrm>
            <a:off x="9684000" y="6624000"/>
            <a:ext cx="216000" cy="216000"/>
          </a:xfrm>
          <a:prstGeom prst="roundRect">
            <a:avLst>
              <a:gd name="adj" fmla="val 50000"/>
            </a:avLst>
          </a:prstGeom>
          <a:solidFill>
            <a:srgbClr val="C00000"/>
          </a:solidFill>
          <a:ln w="9525">
            <a:solidFill>
              <a:schemeClr val="bg1"/>
            </a:solidFill>
            <a:round/>
            <a:headEnd/>
            <a:tailEnd/>
          </a:ln>
        </p:spPr>
        <p:txBody>
          <a:bodyPr lIns="0" tIns="0" rIns="0" bIns="0" anchor="ctr" anchorCtr="1"/>
          <a:lstStyle>
            <a:lvl1pPr defTabSz="842963">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1pPr>
            <a:lvl2pPr marL="557213" indent="-214313" defTabSz="842963">
              <a:spcBef>
                <a:spcPct val="20000"/>
              </a:spcBef>
              <a:buChar char="–"/>
              <a:defRPr kumimoji="1" sz="2100">
                <a:solidFill>
                  <a:schemeClr val="tx1"/>
                </a:solidFill>
                <a:latin typeface="Arial" panose="020B0604020202020204" pitchFamily="34" charset="0"/>
                <a:ea typeface="ＭＳ Ｐゴシック" panose="020B0600070205080204" pitchFamily="50" charset="-128"/>
              </a:defRPr>
            </a:lvl2pPr>
            <a:lvl3pPr marL="857250" indent="-171450" defTabSz="842963">
              <a:spcBef>
                <a:spcPct val="20000"/>
              </a:spcBef>
              <a:buChar char="•"/>
              <a:defRPr kumimoji="1">
                <a:solidFill>
                  <a:schemeClr val="tx1"/>
                </a:solidFill>
                <a:latin typeface="Arial" panose="020B0604020202020204" pitchFamily="34" charset="0"/>
                <a:ea typeface="ＭＳ Ｐゴシック" panose="020B0600070205080204" pitchFamily="50" charset="-128"/>
              </a:defRPr>
            </a:lvl3pPr>
            <a:lvl4pPr marL="12001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4pPr>
            <a:lvl5pPr marL="15430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5pPr>
            <a:lvl6pPr marL="20002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6pPr>
            <a:lvl7pPr marL="24574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7pPr>
            <a:lvl8pPr marL="29146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8pPr>
            <a:lvl9pPr marL="33718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dirty="0">
                <a:solidFill>
                  <a:srgbClr val="FFFFFF"/>
                </a:solidFill>
                <a:latin typeface="HGP創英角ｺﾞｼｯｸUB" panose="020B0900000000000000" pitchFamily="50" charset="-128"/>
                <a:ea typeface="HGP創英角ｺﾞｼｯｸUB" panose="020B0900000000000000" pitchFamily="50" charset="-128"/>
              </a:rPr>
              <a:t>０</a:t>
            </a:r>
            <a:endParaRPr lang="en-US" altLang="ja-JP" sz="1200" dirty="0">
              <a:solidFill>
                <a:srgbClr val="FFFFFF"/>
              </a:solidFill>
              <a:latin typeface="HGP創英角ｺﾞｼｯｸUB" panose="020B0900000000000000" pitchFamily="50" charset="-128"/>
              <a:ea typeface="HGP創英角ｺﾞｼｯｸUB" panose="020B0900000000000000" pitchFamily="50" charset="-128"/>
            </a:endParaRPr>
          </a:p>
        </p:txBody>
      </p:sp>
      <p:sp>
        <p:nvSpPr>
          <p:cNvPr id="20" name="テキスト ボックス 19">
            <a:extLst>
              <a:ext uri="{FF2B5EF4-FFF2-40B4-BE49-F238E27FC236}">
                <a16:creationId xmlns:a16="http://schemas.microsoft.com/office/drawing/2014/main" id="{84275709-5283-982E-B01C-33A973C5FB9D}"/>
              </a:ext>
            </a:extLst>
          </p:cNvPr>
          <p:cNvSpPr txBox="1"/>
          <p:nvPr/>
        </p:nvSpPr>
        <p:spPr>
          <a:xfrm>
            <a:off x="0" y="575999"/>
            <a:ext cx="2450660" cy="307777"/>
          </a:xfrm>
          <a:prstGeom prst="rect">
            <a:avLst/>
          </a:prstGeom>
          <a:solidFill>
            <a:schemeClr val="accent2">
              <a:lumMod val="40000"/>
              <a:lumOff val="60000"/>
            </a:schemeClr>
          </a:solidFill>
          <a:ln cap="rnd">
            <a:noFill/>
            <a:bevel/>
          </a:ln>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展示内容（ブース番号〇）</a:t>
            </a:r>
            <a:endParaRPr kumimoji="1" lang="en-US" altLang="ja-JP" sz="1400" b="1"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90AC1B04-0584-E51D-8B2E-0F3A1F1F3672}"/>
              </a:ext>
            </a:extLst>
          </p:cNvPr>
          <p:cNvSpPr txBox="1"/>
          <p:nvPr/>
        </p:nvSpPr>
        <p:spPr>
          <a:xfrm>
            <a:off x="-23355" y="856519"/>
            <a:ext cx="2450660" cy="461665"/>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・ポスター</a:t>
            </a:r>
          </a:p>
          <a:p>
            <a:r>
              <a:rPr kumimoji="1" lang="ja-JP" altLang="en-US" sz="1200" dirty="0">
                <a:solidFill>
                  <a:prstClr val="black"/>
                </a:solidFill>
                <a:latin typeface="メイリオ" panose="020B0604030504040204" pitchFamily="50" charset="-128"/>
                <a:ea typeface="メイリオ" panose="020B0604030504040204" pitchFamily="50" charset="-128"/>
              </a:rPr>
              <a:t>・パンフレット</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6348C9BF-6D43-B13F-8635-50BF14D7E98B}"/>
              </a:ext>
            </a:extLst>
          </p:cNvPr>
          <p:cNvSpPr txBox="1"/>
          <p:nvPr/>
        </p:nvSpPr>
        <p:spPr>
          <a:xfrm>
            <a:off x="0" y="2652236"/>
            <a:ext cx="2450660" cy="276999"/>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・自社の加工場</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E61BF91-255F-AC56-3154-21EAA36DFAEF}"/>
              </a:ext>
            </a:extLst>
          </p:cNvPr>
          <p:cNvSpPr txBox="1"/>
          <p:nvPr/>
        </p:nvSpPr>
        <p:spPr>
          <a:xfrm>
            <a:off x="6000" y="5842337"/>
            <a:ext cx="4266142"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〇〇加工株式会社</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会社概要</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住所</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TEL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　</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FAX</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URL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http://</a:t>
            </a:r>
          </a:p>
        </p:txBody>
      </p:sp>
      <p:sp>
        <p:nvSpPr>
          <p:cNvPr id="3" name="テキスト ボックス 2">
            <a:extLst>
              <a:ext uri="{FF2B5EF4-FFF2-40B4-BE49-F238E27FC236}">
                <a16:creationId xmlns:a16="http://schemas.microsoft.com/office/drawing/2014/main" id="{20D94681-C1F0-4C0B-59A8-14B124D9A97E}"/>
              </a:ext>
            </a:extLst>
          </p:cNvPr>
          <p:cNvSpPr txBox="1"/>
          <p:nvPr/>
        </p:nvSpPr>
        <p:spPr>
          <a:xfrm>
            <a:off x="2880000" y="6552000"/>
            <a:ext cx="6696000" cy="307777"/>
          </a:xfrm>
          <a:prstGeom prst="rect">
            <a:avLst/>
          </a:prstGeom>
          <a:solidFill>
            <a:schemeClr val="accent2">
              <a:lumMod val="40000"/>
              <a:lumOff val="60000"/>
            </a:schemeClr>
          </a:solidFill>
          <a:ln cap="rnd">
            <a:noFill/>
            <a:bevel/>
          </a:ln>
        </p:spPr>
        <p:txBody>
          <a:bodyPr wrap="square" rtlCol="0">
            <a:spAutoFit/>
          </a:bodyPr>
          <a:lstStyle/>
          <a:p>
            <a:pPr algn="ctr"/>
            <a:r>
              <a:rPr kumimoji="1" lang="ja-JP" altLang="en-US" sz="1400" b="1" dirty="0">
                <a:latin typeface="メイリオ" panose="020B0604030504040204" pitchFamily="50" charset="-128"/>
                <a:ea typeface="メイリオ" panose="020B0604030504040204" pitchFamily="50" charset="-128"/>
              </a:rPr>
              <a:t>実需（食品メーカー・惣菜・外食等）</a:t>
            </a:r>
            <a:endParaRPr kumimoji="1" lang="en-US" altLang="ja-JP" sz="1400" b="1"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F6FA6C2D-FC83-CD35-876F-88A0E0806D31}"/>
              </a:ext>
            </a:extLst>
          </p:cNvPr>
          <p:cNvPicPr>
            <a:picLocks noChangeAspect="1"/>
          </p:cNvPicPr>
          <p:nvPr/>
        </p:nvPicPr>
        <p:blipFill>
          <a:blip r:embed="rId2"/>
          <a:stretch>
            <a:fillRect/>
          </a:stretch>
        </p:blipFill>
        <p:spPr>
          <a:xfrm>
            <a:off x="224719" y="1481405"/>
            <a:ext cx="1075765" cy="1075765"/>
          </a:xfrm>
          <a:prstGeom prst="rect">
            <a:avLst/>
          </a:prstGeom>
        </p:spPr>
      </p:pic>
      <p:sp>
        <p:nvSpPr>
          <p:cNvPr id="8" name="テキスト ボックス 7">
            <a:extLst>
              <a:ext uri="{FF2B5EF4-FFF2-40B4-BE49-F238E27FC236}">
                <a16:creationId xmlns:a16="http://schemas.microsoft.com/office/drawing/2014/main" id="{2368EB5E-176B-9E31-ED6C-CD5F110ECB44}"/>
              </a:ext>
            </a:extLst>
          </p:cNvPr>
          <p:cNvSpPr txBox="1"/>
          <p:nvPr/>
        </p:nvSpPr>
        <p:spPr>
          <a:xfrm>
            <a:off x="-69071" y="4372666"/>
            <a:ext cx="2450660" cy="276999"/>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・自社の商品サンプル</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5D194168-90DC-7AAB-FF7B-4AD823D7BB9E}"/>
              </a:ext>
            </a:extLst>
          </p:cNvPr>
          <p:cNvPicPr>
            <a:picLocks noChangeAspect="1"/>
          </p:cNvPicPr>
          <p:nvPr/>
        </p:nvPicPr>
        <p:blipFill>
          <a:blip r:embed="rId3"/>
          <a:stretch>
            <a:fillRect/>
          </a:stretch>
        </p:blipFill>
        <p:spPr>
          <a:xfrm>
            <a:off x="117142" y="3011742"/>
            <a:ext cx="1290918" cy="1272988"/>
          </a:xfrm>
          <a:prstGeom prst="rect">
            <a:avLst/>
          </a:prstGeom>
        </p:spPr>
      </p:pic>
    </p:spTree>
    <p:extLst>
      <p:ext uri="{BB962C8B-B14F-4D97-AF65-F5344CB8AC3E}">
        <p14:creationId xmlns:p14="http://schemas.microsoft.com/office/powerpoint/2010/main" val="2394833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0"/>
            <a:ext cx="9900000" cy="523220"/>
          </a:xfrm>
          <a:prstGeom prst="rect">
            <a:avLst/>
          </a:prstGeom>
          <a:solidFill>
            <a:srgbClr val="CC99FF"/>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〇〇資材株式会社</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lang="ja-JP" altLang="en-US" sz="1600" b="1" dirty="0">
                <a:solidFill>
                  <a:prstClr val="black"/>
                </a:solidFill>
                <a:latin typeface="メイリオ" panose="020B0604030504040204" pitchFamily="50" charset="-128"/>
                <a:ea typeface="メイリオ" panose="020B0604030504040204" pitchFamily="50" charset="-128"/>
              </a:rPr>
              <a:t>加工・業務用野菜の産地形成に協力します</a:t>
            </a:r>
            <a:r>
              <a:rPr kumimoji="0"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120" name="AutoShape 10" descr="桃太郎トマトの主要産地を示した地図"/>
          <p:cNvSpPr>
            <a:spLocks noChangeAspect="1" noChangeArrowheads="1"/>
          </p:cNvSpPr>
          <p:nvPr/>
        </p:nvSpPr>
        <p:spPr bwMode="auto">
          <a:xfrm>
            <a:off x="224719" y="-3934001"/>
            <a:ext cx="440267" cy="4402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2080" tIns="66040" rIns="132080" bIns="6604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26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18" name="グループ化 17">
            <a:extLst>
              <a:ext uri="{FF2B5EF4-FFF2-40B4-BE49-F238E27FC236}">
                <a16:creationId xmlns:a16="http://schemas.microsoft.com/office/drawing/2014/main" id="{37017F71-DB98-8474-6DE6-574FB4263528}"/>
              </a:ext>
            </a:extLst>
          </p:cNvPr>
          <p:cNvGrpSpPr/>
          <p:nvPr/>
        </p:nvGrpSpPr>
        <p:grpSpPr>
          <a:xfrm>
            <a:off x="2700000" y="575999"/>
            <a:ext cx="7200000" cy="400110"/>
            <a:chOff x="2636086" y="648000"/>
            <a:chExt cx="7263914" cy="376275"/>
          </a:xfrm>
        </p:grpSpPr>
        <p:cxnSp>
          <p:nvCxnSpPr>
            <p:cNvPr id="7" name="直線コネクタ 6">
              <a:extLst>
                <a:ext uri="{FF2B5EF4-FFF2-40B4-BE49-F238E27FC236}">
                  <a16:creationId xmlns:a16="http://schemas.microsoft.com/office/drawing/2014/main" id="{0A811825-42FC-4ACF-8748-E2C975130435}"/>
                </a:ext>
              </a:extLst>
            </p:cNvPr>
            <p:cNvCxnSpPr>
              <a:cxnSpLocks/>
            </p:cNvCxnSpPr>
            <p:nvPr/>
          </p:nvCxnSpPr>
          <p:spPr>
            <a:xfrm>
              <a:off x="2772000" y="919152"/>
              <a:ext cx="7128000" cy="0"/>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26" name="テキスト ボックス 25">
              <a:extLst>
                <a:ext uri="{FF2B5EF4-FFF2-40B4-BE49-F238E27FC236}">
                  <a16:creationId xmlns:a16="http://schemas.microsoft.com/office/drawing/2014/main" id="{BE25C397-6D7D-8673-96D0-A0683B75A32E}"/>
                </a:ext>
              </a:extLst>
            </p:cNvPr>
            <p:cNvSpPr txBox="1"/>
            <p:nvPr/>
          </p:nvSpPr>
          <p:spPr>
            <a:xfrm>
              <a:off x="2636086" y="648000"/>
              <a:ext cx="6912000"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自社の特長・強み・実績</a:t>
              </a:r>
            </a:p>
          </p:txBody>
        </p:sp>
      </p:grpSp>
      <p:sp>
        <p:nvSpPr>
          <p:cNvPr id="41" name="テキスト ボックス 40">
            <a:extLst>
              <a:ext uri="{FF2B5EF4-FFF2-40B4-BE49-F238E27FC236}">
                <a16:creationId xmlns:a16="http://schemas.microsoft.com/office/drawing/2014/main" id="{BFA4EF48-ADC4-709D-EF05-F27D3A31BD26}"/>
              </a:ext>
            </a:extLst>
          </p:cNvPr>
          <p:cNvSpPr txBox="1"/>
          <p:nvPr/>
        </p:nvSpPr>
        <p:spPr>
          <a:xfrm>
            <a:off x="2808000" y="900000"/>
            <a:ext cx="7092000" cy="1985159"/>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当社では、猛暑対策向けの資材、環境制御装置の設備などを提供しています。また導入に合わせて技術指導やアフターサポートも充実しています。さらに経営コンサルティングも行っています。</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加工・業務用野菜の産地形成を進めるため、中国四国地域では多くの取組を実施しており、様々なニーズに対応できます。</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ja-JP" altLang="en-US" sz="16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5" name="テキスト ボックス 34">
            <a:extLst>
              <a:ext uri="{FF2B5EF4-FFF2-40B4-BE49-F238E27FC236}">
                <a16:creationId xmlns:a16="http://schemas.microsoft.com/office/drawing/2014/main" id="{DBECDA7E-8899-9468-3028-B0FE6DFA6924}"/>
              </a:ext>
            </a:extLst>
          </p:cNvPr>
          <p:cNvSpPr txBox="1"/>
          <p:nvPr/>
        </p:nvSpPr>
        <p:spPr>
          <a:xfrm>
            <a:off x="2844000" y="3924000"/>
            <a:ext cx="7020000" cy="1077218"/>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中国四国管内で</a:t>
            </a:r>
            <a:r>
              <a:rPr kumimoji="0" lang="ja-JP" altLang="en-US" sz="16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当社の資材を使って加工・業務用野菜の生産に取組む生産者を探しています</a:t>
            </a:r>
            <a:r>
              <a:rPr kumimoji="0"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。生産した野菜は当社で引き取り、当社が提携する加工会社で加工して販売することも可能です。また、播種機、収穫機のなど機材の貸与も可能です。</a:t>
            </a:r>
            <a:endParaRPr kumimoji="0"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16" name="グループ化 15">
            <a:extLst>
              <a:ext uri="{FF2B5EF4-FFF2-40B4-BE49-F238E27FC236}">
                <a16:creationId xmlns:a16="http://schemas.microsoft.com/office/drawing/2014/main" id="{0121BCD0-39B1-1AED-6311-C25566ACC9E8}"/>
              </a:ext>
            </a:extLst>
          </p:cNvPr>
          <p:cNvGrpSpPr/>
          <p:nvPr/>
        </p:nvGrpSpPr>
        <p:grpSpPr>
          <a:xfrm>
            <a:off x="2700000" y="3600000"/>
            <a:ext cx="7200000" cy="400110"/>
            <a:chOff x="2772000" y="1980000"/>
            <a:chExt cx="7128000" cy="376275"/>
          </a:xfrm>
        </p:grpSpPr>
        <p:cxnSp>
          <p:nvCxnSpPr>
            <p:cNvPr id="30" name="直線コネクタ 29">
              <a:extLst>
                <a:ext uri="{FF2B5EF4-FFF2-40B4-BE49-F238E27FC236}">
                  <a16:creationId xmlns:a16="http://schemas.microsoft.com/office/drawing/2014/main" id="{5EAB04FD-CCEA-20D8-033D-96D9AFA6256A}"/>
                </a:ext>
              </a:extLst>
            </p:cNvPr>
            <p:cNvCxnSpPr>
              <a:cxnSpLocks/>
            </p:cNvCxnSpPr>
            <p:nvPr/>
          </p:nvCxnSpPr>
          <p:spPr>
            <a:xfrm flipV="1">
              <a:off x="2772000" y="2238375"/>
              <a:ext cx="7128000" cy="12789"/>
            </a:xfrm>
            <a:prstGeom prst="line">
              <a:avLst/>
            </a:prstGeom>
            <a:ln w="15875" cmpd="sng">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3500000" scaled="1"/>
                <a:tileRect/>
              </a:gradFill>
            </a:ln>
          </p:spPr>
          <p:style>
            <a:lnRef idx="3">
              <a:schemeClr val="accent6"/>
            </a:lnRef>
            <a:fillRef idx="0">
              <a:schemeClr val="accent6"/>
            </a:fillRef>
            <a:effectRef idx="2">
              <a:schemeClr val="accent6"/>
            </a:effectRef>
            <a:fontRef idx="minor">
              <a:schemeClr val="tx1"/>
            </a:fontRef>
          </p:style>
        </p:cxnSp>
        <p:sp>
          <p:nvSpPr>
            <p:cNvPr id="14" name="テキスト ボックス 13">
              <a:extLst>
                <a:ext uri="{FF2B5EF4-FFF2-40B4-BE49-F238E27FC236}">
                  <a16:creationId xmlns:a16="http://schemas.microsoft.com/office/drawing/2014/main" id="{1CA93229-6124-E8C3-502B-78F906B38EAE}"/>
                </a:ext>
              </a:extLst>
            </p:cNvPr>
            <p:cNvSpPr txBox="1"/>
            <p:nvPr/>
          </p:nvSpPr>
          <p:spPr>
            <a:xfrm>
              <a:off x="2772000" y="1980000"/>
              <a:ext cx="6810676" cy="3762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交流会参加の目的</a:t>
              </a:r>
            </a:p>
          </p:txBody>
        </p:sp>
      </p:grpSp>
      <p:sp>
        <p:nvSpPr>
          <p:cNvPr id="2" name="スライド番号プレースホルダー 1">
            <a:extLst>
              <a:ext uri="{FF2B5EF4-FFF2-40B4-BE49-F238E27FC236}">
                <a16:creationId xmlns:a16="http://schemas.microsoft.com/office/drawing/2014/main" id="{89A8C6AF-221E-B8E7-67DE-322CD19858B2}"/>
              </a:ext>
            </a:extLst>
          </p:cNvPr>
          <p:cNvSpPr>
            <a:spLocks noChangeAspect="1"/>
          </p:cNvSpPr>
          <p:nvPr/>
        </p:nvSpPr>
        <p:spPr bwMode="auto">
          <a:xfrm>
            <a:off x="9684000" y="6624000"/>
            <a:ext cx="216000" cy="216000"/>
          </a:xfrm>
          <a:prstGeom prst="roundRect">
            <a:avLst>
              <a:gd name="adj" fmla="val 50000"/>
            </a:avLst>
          </a:prstGeom>
          <a:solidFill>
            <a:srgbClr val="7030A0"/>
          </a:solidFill>
          <a:ln w="9525">
            <a:solidFill>
              <a:schemeClr val="bg1"/>
            </a:solidFill>
            <a:round/>
            <a:headEnd/>
            <a:tailEnd/>
          </a:ln>
        </p:spPr>
        <p:txBody>
          <a:bodyPr lIns="0" tIns="0" rIns="0" bIns="0" anchor="ctr" anchorCtr="1"/>
          <a:lstStyle>
            <a:lvl1pPr defTabSz="842963">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1pPr>
            <a:lvl2pPr marL="557213" indent="-214313" defTabSz="842963">
              <a:spcBef>
                <a:spcPct val="20000"/>
              </a:spcBef>
              <a:buChar char="–"/>
              <a:defRPr kumimoji="1" sz="2100">
                <a:solidFill>
                  <a:schemeClr val="tx1"/>
                </a:solidFill>
                <a:latin typeface="Arial" panose="020B0604020202020204" pitchFamily="34" charset="0"/>
                <a:ea typeface="ＭＳ Ｐゴシック" panose="020B0600070205080204" pitchFamily="50" charset="-128"/>
              </a:defRPr>
            </a:lvl2pPr>
            <a:lvl3pPr marL="857250" indent="-171450" defTabSz="842963">
              <a:spcBef>
                <a:spcPct val="20000"/>
              </a:spcBef>
              <a:buChar char="•"/>
              <a:defRPr kumimoji="1">
                <a:solidFill>
                  <a:schemeClr val="tx1"/>
                </a:solidFill>
                <a:latin typeface="Arial" panose="020B0604020202020204" pitchFamily="34" charset="0"/>
                <a:ea typeface="ＭＳ Ｐゴシック" panose="020B0600070205080204" pitchFamily="50" charset="-128"/>
              </a:defRPr>
            </a:lvl3pPr>
            <a:lvl4pPr marL="12001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4pPr>
            <a:lvl5pPr marL="1543050" indent="-171450" defTabSz="842963">
              <a:spcBef>
                <a:spcPct val="20000"/>
              </a:spcBef>
              <a:buChar char="»"/>
              <a:defRPr kumimoji="1" sz="1500">
                <a:solidFill>
                  <a:schemeClr val="tx1"/>
                </a:solidFill>
                <a:latin typeface="Arial" panose="020B0604020202020204" pitchFamily="34" charset="0"/>
                <a:ea typeface="ＭＳ Ｐゴシック" panose="020B0600070205080204" pitchFamily="50" charset="-128"/>
              </a:defRPr>
            </a:lvl5pPr>
            <a:lvl6pPr marL="20002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6pPr>
            <a:lvl7pPr marL="24574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7pPr>
            <a:lvl8pPr marL="29146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8pPr>
            <a:lvl9pPr marL="3371850" indent="-171450" defTabSz="842963" eaLnBrk="0" fontAlgn="base" hangingPunct="0">
              <a:spcBef>
                <a:spcPct val="20000"/>
              </a:spcBef>
              <a:spcAft>
                <a:spcPct val="0"/>
              </a:spcAft>
              <a:buChar char="»"/>
              <a:defRPr kumimoji="1" sz="15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dirty="0">
                <a:solidFill>
                  <a:srgbClr val="FFFFFF"/>
                </a:solidFill>
                <a:latin typeface="HGP創英角ｺﾞｼｯｸUB" panose="020B0900000000000000" pitchFamily="50" charset="-128"/>
                <a:ea typeface="HGP創英角ｺﾞｼｯｸUB" panose="020B0900000000000000" pitchFamily="50" charset="-128"/>
              </a:rPr>
              <a:t>０</a:t>
            </a:r>
            <a:endParaRPr lang="en-US" altLang="ja-JP" sz="1200" dirty="0">
              <a:solidFill>
                <a:srgbClr val="FFFFFF"/>
              </a:solidFill>
              <a:latin typeface="HGP創英角ｺﾞｼｯｸUB" panose="020B0900000000000000" pitchFamily="50" charset="-128"/>
              <a:ea typeface="HGP創英角ｺﾞｼｯｸUB" panose="020B0900000000000000" pitchFamily="50" charset="-128"/>
            </a:endParaRPr>
          </a:p>
        </p:txBody>
      </p:sp>
      <p:sp>
        <p:nvSpPr>
          <p:cNvPr id="20" name="テキスト ボックス 19">
            <a:extLst>
              <a:ext uri="{FF2B5EF4-FFF2-40B4-BE49-F238E27FC236}">
                <a16:creationId xmlns:a16="http://schemas.microsoft.com/office/drawing/2014/main" id="{84275709-5283-982E-B01C-33A973C5FB9D}"/>
              </a:ext>
            </a:extLst>
          </p:cNvPr>
          <p:cNvSpPr txBox="1"/>
          <p:nvPr/>
        </p:nvSpPr>
        <p:spPr>
          <a:xfrm>
            <a:off x="0" y="575999"/>
            <a:ext cx="2450660" cy="307777"/>
          </a:xfrm>
          <a:prstGeom prst="rect">
            <a:avLst/>
          </a:prstGeom>
          <a:solidFill>
            <a:srgbClr val="CC99FF"/>
          </a:solidFill>
          <a:ln cap="rnd">
            <a:noFill/>
            <a:bevel/>
          </a:ln>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展示内容（ブース番号〇）</a:t>
            </a:r>
            <a:endParaRPr kumimoji="1" lang="en-US" altLang="ja-JP" sz="1400" b="1"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90AC1B04-0584-E51D-8B2E-0F3A1F1F3672}"/>
              </a:ext>
            </a:extLst>
          </p:cNvPr>
          <p:cNvSpPr txBox="1"/>
          <p:nvPr/>
        </p:nvSpPr>
        <p:spPr>
          <a:xfrm>
            <a:off x="-23355" y="856519"/>
            <a:ext cx="2450660" cy="461665"/>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・ポスター</a:t>
            </a:r>
          </a:p>
          <a:p>
            <a:r>
              <a:rPr kumimoji="1" lang="ja-JP" altLang="en-US" sz="1200" dirty="0">
                <a:solidFill>
                  <a:prstClr val="black"/>
                </a:solidFill>
                <a:latin typeface="メイリオ" panose="020B0604030504040204" pitchFamily="50" charset="-128"/>
                <a:ea typeface="メイリオ" panose="020B0604030504040204" pitchFamily="50" charset="-128"/>
              </a:rPr>
              <a:t>・パンフレット</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6348C9BF-6D43-B13F-8635-50BF14D7E98B}"/>
              </a:ext>
            </a:extLst>
          </p:cNvPr>
          <p:cNvSpPr txBox="1"/>
          <p:nvPr/>
        </p:nvSpPr>
        <p:spPr>
          <a:xfrm>
            <a:off x="-2064" y="2410324"/>
            <a:ext cx="2450660" cy="276999"/>
          </a:xfrm>
          <a:prstGeom prst="rect">
            <a:avLst/>
          </a:prstGeom>
          <a:noFill/>
          <a:ln cap="rnd">
            <a:noFill/>
            <a:bevel/>
          </a:ln>
        </p:spPr>
        <p:txBody>
          <a:bodyPr wrap="square" rtlCol="0">
            <a:spAutoFit/>
          </a:bodyPr>
          <a:lstStyle/>
          <a:p>
            <a:r>
              <a:rPr kumimoji="1" lang="ja-JP" altLang="en-US" sz="1200" dirty="0">
                <a:solidFill>
                  <a:prstClr val="black"/>
                </a:solidFill>
                <a:latin typeface="メイリオ" panose="020B0604030504040204" pitchFamily="50" charset="-128"/>
                <a:ea typeface="メイリオ" panose="020B0604030504040204" pitchFamily="50" charset="-128"/>
              </a:rPr>
              <a:t>・資材サンプル</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E61BF91-255F-AC56-3154-21EAA36DFAEF}"/>
              </a:ext>
            </a:extLst>
          </p:cNvPr>
          <p:cNvSpPr txBox="1"/>
          <p:nvPr/>
        </p:nvSpPr>
        <p:spPr>
          <a:xfrm>
            <a:off x="6000" y="5842337"/>
            <a:ext cx="4266142"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〇〇資材株式会社</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会社概要</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住所</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TEL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　</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FAX</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000-000-0000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URL</a:t>
            </a:r>
            <a:r>
              <a:rPr kumimoji="0" lang="ja-JP" altLang="en-US"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n-cs"/>
              </a:rPr>
              <a:t>http://</a:t>
            </a:r>
          </a:p>
        </p:txBody>
      </p:sp>
      <p:sp>
        <p:nvSpPr>
          <p:cNvPr id="3" name="テキスト ボックス 2">
            <a:extLst>
              <a:ext uri="{FF2B5EF4-FFF2-40B4-BE49-F238E27FC236}">
                <a16:creationId xmlns:a16="http://schemas.microsoft.com/office/drawing/2014/main" id="{20D94681-C1F0-4C0B-59A8-14B124D9A97E}"/>
              </a:ext>
            </a:extLst>
          </p:cNvPr>
          <p:cNvSpPr txBox="1"/>
          <p:nvPr/>
        </p:nvSpPr>
        <p:spPr>
          <a:xfrm>
            <a:off x="2880000" y="6552000"/>
            <a:ext cx="6696000" cy="307777"/>
          </a:xfrm>
          <a:prstGeom prst="rect">
            <a:avLst/>
          </a:prstGeom>
          <a:solidFill>
            <a:srgbClr val="CC99FF"/>
          </a:solidFill>
          <a:ln cap="rnd">
            <a:noFill/>
            <a:bevel/>
          </a:ln>
        </p:spPr>
        <p:txBody>
          <a:bodyPr wrap="square" rtlCol="0">
            <a:spAutoFit/>
          </a:bodyPr>
          <a:lstStyle/>
          <a:p>
            <a:pPr algn="ctr"/>
            <a:r>
              <a:rPr kumimoji="1" lang="ja-JP" altLang="en-US" sz="1400" b="1" dirty="0">
                <a:latin typeface="メイリオ" panose="020B0604030504040204" pitchFamily="50" charset="-128"/>
                <a:ea typeface="メイリオ" panose="020B0604030504040204" pitchFamily="50" charset="-128"/>
              </a:rPr>
              <a:t>支援（種苗・資材・包材・機械・</a:t>
            </a:r>
            <a:r>
              <a:rPr kumimoji="1" lang="en-US" altLang="ja-JP" sz="1400" b="1" dirty="0">
                <a:latin typeface="メイリオ" panose="020B0604030504040204" pitchFamily="50" charset="-128"/>
                <a:ea typeface="メイリオ" panose="020B0604030504040204" pitchFamily="50" charset="-128"/>
              </a:rPr>
              <a:t>IoT</a:t>
            </a:r>
            <a:r>
              <a:rPr kumimoji="1" lang="ja-JP" altLang="en-US" sz="1400" b="1" dirty="0">
                <a:latin typeface="メイリオ" panose="020B0604030504040204" pitchFamily="50" charset="-128"/>
                <a:ea typeface="メイリオ" panose="020B0604030504040204" pitchFamily="50" charset="-128"/>
              </a:rPr>
              <a:t>・金融・研究、行政、その他）</a:t>
            </a:r>
            <a:endParaRPr kumimoji="1" lang="en-US" altLang="ja-JP" sz="1400" b="1"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9CADA3C1-F38A-12B8-99A1-7588FC89F548}"/>
              </a:ext>
            </a:extLst>
          </p:cNvPr>
          <p:cNvPicPr>
            <a:picLocks noChangeAspect="1"/>
          </p:cNvPicPr>
          <p:nvPr/>
        </p:nvPicPr>
        <p:blipFill>
          <a:blip r:embed="rId2"/>
          <a:stretch>
            <a:fillRect/>
          </a:stretch>
        </p:blipFill>
        <p:spPr>
          <a:xfrm>
            <a:off x="6000" y="1372495"/>
            <a:ext cx="2139292" cy="971721"/>
          </a:xfrm>
          <a:prstGeom prst="rect">
            <a:avLst/>
          </a:prstGeom>
        </p:spPr>
      </p:pic>
    </p:spTree>
    <p:extLst>
      <p:ext uri="{BB962C8B-B14F-4D97-AF65-F5344CB8AC3E}">
        <p14:creationId xmlns:p14="http://schemas.microsoft.com/office/powerpoint/2010/main" val="340522275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b867e57-ce1f-4dba-8cc0-8e9da3c88291">
      <Terms xmlns="http://schemas.microsoft.com/office/infopath/2007/PartnerControls"/>
    </lcf76f155ced4ddcb4097134ff3c332f>
    <_x4f5c__x6210__x65e5__x6642_ xmlns="ab867e57-ce1f-4dba-8cc0-8e9da3c88291" xsi:nil="true"/>
    <TaxCatchAll xmlns="e3e09e67-d7cc-4e47-828f-5f2cf354dd9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BF5B4E8FFF465409D1E0E14DCA212DB" ma:contentTypeVersion="16" ma:contentTypeDescription="新しいドキュメントを作成します。" ma:contentTypeScope="" ma:versionID="f0e92da398f7fb31fc05e2fcee18a2b0">
  <xsd:schema xmlns:xsd="http://www.w3.org/2001/XMLSchema" xmlns:xs="http://www.w3.org/2001/XMLSchema" xmlns:p="http://schemas.microsoft.com/office/2006/metadata/properties" xmlns:ns2="ab867e57-ce1f-4dba-8cc0-8e9da3c88291" xmlns:ns3="e3e09e67-d7cc-4e47-828f-5f2cf354dd97" targetNamespace="http://schemas.microsoft.com/office/2006/metadata/properties" ma:root="true" ma:fieldsID="e007d69fc1fccd7caa3a4d0613a630b0" ns2:_="" ns3:_="">
    <xsd:import namespace="ab867e57-ce1f-4dba-8cc0-8e9da3c88291"/>
    <xsd:import namespace="e3e09e67-d7cc-4e47-828f-5f2cf354dd97"/>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867e57-ce1f-4dba-8cc0-8e9da3c88291"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e09e67-d7cc-4e47-828f-5f2cf354dd9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e477694d-bc41-400b-9c02-279de9d69307}" ma:internalName="TaxCatchAll" ma:showField="CatchAllData" ma:web="e3e09e67-d7cc-4e47-828f-5f2cf354dd9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87AAD1-4BC5-41B2-B4B7-7B005A0D1E9A}">
  <ds:schemaRefs>
    <ds:schemaRef ds:uri="http://schemas.microsoft.com/sharepoint/v3/contenttype/forms"/>
  </ds:schemaRefs>
</ds:datastoreItem>
</file>

<file path=customXml/itemProps2.xml><?xml version="1.0" encoding="utf-8"?>
<ds:datastoreItem xmlns:ds="http://schemas.openxmlformats.org/officeDocument/2006/customXml" ds:itemID="{9BBB9562-5B5F-46A0-93A0-5A31A1D8E875}">
  <ds:schemaRefs>
    <ds:schemaRef ds:uri="http://purl.org/dc/elements/1.1/"/>
    <ds:schemaRef ds:uri="http://schemas.microsoft.com/office/infopath/2007/PartnerControls"/>
    <ds:schemaRef ds:uri="ab867e57-ce1f-4dba-8cc0-8e9da3c88291"/>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http://purl.org/dc/terms/"/>
    <ds:schemaRef ds:uri="http://purl.org/dc/dcmitype/"/>
    <ds:schemaRef ds:uri="e3e09e67-d7cc-4e47-828f-5f2cf354dd97"/>
  </ds:schemaRefs>
</ds:datastoreItem>
</file>

<file path=customXml/itemProps3.xml><?xml version="1.0" encoding="utf-8"?>
<ds:datastoreItem xmlns:ds="http://schemas.openxmlformats.org/officeDocument/2006/customXml" ds:itemID="{2BCCD7EA-3B94-4DC5-A9F7-0BB56FA541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867e57-ce1f-4dba-8cc0-8e9da3c88291"/>
    <ds:schemaRef ds:uri="e3e09e67-d7cc-4e47-828f-5f2cf354dd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2934</TotalTime>
  <Words>956</Words>
  <Application>Microsoft Office PowerPoint</Application>
  <PresentationFormat>A4 210 x 297 mm</PresentationFormat>
  <Paragraphs>85</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HGP創英角ｺﾞｼｯｸUB</vt:lpstr>
      <vt:lpstr>メイリオ</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澤村 匡範(SAWAMURA Masanori)</cp:lastModifiedBy>
  <cp:revision>213</cp:revision>
  <cp:lastPrinted>2025-09-16T09:17:42Z</cp:lastPrinted>
  <dcterms:created xsi:type="dcterms:W3CDTF">2022-09-27T04:05:41Z</dcterms:created>
  <dcterms:modified xsi:type="dcterms:W3CDTF">2025-10-10T05:30:38Z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0x010100ABF5B4E8FFF465409D1E0E14DCA212DB</vt:lpwstr>
  </property>
  <property fmtid="{D5CDD505-2E9C-101B-9397-08002B2CF9AE}" pid="3" name="MediaServiceImageTags">
    <vt:lpwstr/>
  </property>
</Properties>
</file>