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8" r:id="rId5"/>
    <p:sldId id="447" r:id="rId6"/>
    <p:sldId id="448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E92CFA-3406-852E-BF6B-C75BA9993297}" name="中野 恵子(NAKANO Keiko)" initials="恵中" userId="S::keiko_nakano730@maff.go.jp::32163c37-a1bf-443b-a3b8-98522158ff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0D4A7-1B79-4461-8740-F08CB59F443F}" v="2" dt="2026-05-08T07:11:21.861"/>
    <p1510:client id="{8610FA0B-5F1F-4BD0-A856-561CE24E0282}" v="1" dt="2026-05-08T02:07:04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松﨑 遼(KOMATSUZAKI Ryo)" userId="ffd4bf44-2932-4dd1-a3d9-23ead7fbb4ce" providerId="ADAL" clId="{C06AE874-22F9-43EC-AEA4-9F87FCC8C9CC}"/>
    <pc:docChg chg="modSld">
      <pc:chgData name="小松﨑 遼(KOMATSUZAKI Ryo)" userId="ffd4bf44-2932-4dd1-a3d9-23ead7fbb4ce" providerId="ADAL" clId="{C06AE874-22F9-43EC-AEA4-9F87FCC8C9CC}" dt="2026-05-08T07:11:21.861" v="132"/>
      <pc:docMkLst>
        <pc:docMk/>
      </pc:docMkLst>
      <pc:sldChg chg="addSp modSp mod">
        <pc:chgData name="小松﨑 遼(KOMATSUZAKI Ryo)" userId="ffd4bf44-2932-4dd1-a3d9-23ead7fbb4ce" providerId="ADAL" clId="{C06AE874-22F9-43EC-AEA4-9F87FCC8C9CC}" dt="2026-05-08T07:11:21.861" v="132"/>
        <pc:sldMkLst>
          <pc:docMk/>
          <pc:sldMk cId="1344745653" sldId="258"/>
        </pc:sldMkLst>
        <pc:spChg chg="mod">
          <ac:chgData name="小松﨑 遼(KOMATSUZAKI Ryo)" userId="ffd4bf44-2932-4dd1-a3d9-23ead7fbb4ce" providerId="ADAL" clId="{C06AE874-22F9-43EC-AEA4-9F87FCC8C9CC}" dt="2026-05-08T02:08:58.679" v="113" actId="1076"/>
          <ac:spMkLst>
            <pc:docMk/>
            <pc:sldMk cId="1344745653" sldId="258"/>
            <ac:spMk id="12" creationId="{53452050-27F1-2480-C484-7C5CA5790A73}"/>
          </ac:spMkLst>
        </pc:spChg>
        <pc:spChg chg="add mod">
          <ac:chgData name="小松﨑 遼(KOMATSUZAKI Ryo)" userId="ffd4bf44-2932-4dd1-a3d9-23ead7fbb4ce" providerId="ADAL" clId="{C06AE874-22F9-43EC-AEA4-9F87FCC8C9CC}" dt="2026-05-08T02:12:32.443" v="127" actId="20577"/>
          <ac:spMkLst>
            <pc:docMk/>
            <pc:sldMk cId="1344745653" sldId="258"/>
            <ac:spMk id="18" creationId="{106F3602-AFE4-FAEF-82FF-810A23FEF862}"/>
          </ac:spMkLst>
        </pc:spChg>
        <pc:spChg chg="mod">
          <ac:chgData name="小松﨑 遼(KOMATSUZAKI Ryo)" userId="ffd4bf44-2932-4dd1-a3d9-23ead7fbb4ce" providerId="ADAL" clId="{C06AE874-22F9-43EC-AEA4-9F87FCC8C9CC}" dt="2026-05-08T07:11:21.861" v="132"/>
          <ac:spMkLst>
            <pc:docMk/>
            <pc:sldMk cId="1344745653" sldId="258"/>
            <ac:spMk id="58" creationId="{042C744C-49F6-4720-B45E-424A5820CDC1}"/>
          </ac:spMkLst>
        </pc:spChg>
      </pc:sldChg>
      <pc:sldChg chg="modSp mod">
        <pc:chgData name="小松﨑 遼(KOMATSUZAKI Ryo)" userId="ffd4bf44-2932-4dd1-a3d9-23ead7fbb4ce" providerId="ADAL" clId="{C06AE874-22F9-43EC-AEA4-9F87FCC8C9CC}" dt="2026-05-08T02:12:26.873" v="126" actId="20577"/>
        <pc:sldMkLst>
          <pc:docMk/>
          <pc:sldMk cId="3944048303" sldId="447"/>
        </pc:sldMkLst>
        <pc:spChg chg="mod">
          <ac:chgData name="小松﨑 遼(KOMATSUZAKI Ryo)" userId="ffd4bf44-2932-4dd1-a3d9-23ead7fbb4ce" providerId="ADAL" clId="{C06AE874-22F9-43EC-AEA4-9F87FCC8C9CC}" dt="2026-05-08T02:12:26.873" v="126" actId="20577"/>
          <ac:spMkLst>
            <pc:docMk/>
            <pc:sldMk cId="3944048303" sldId="447"/>
            <ac:spMk id="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501D-7640-4198-B73D-C5C9264A4658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7A4-BD6A-4B9E-B202-D4B5C408C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7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53425" y="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gries-nagano.jp/wp/wp-content/uploads/2021/04/2020-2-h1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（技術名）○○○○○○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加工・流通</a:t>
            </a:r>
            <a:endParaRPr kumimoji="1" lang="ja-JP" altLang="en-US" sz="160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42C744C-49F6-4720-B45E-424A5820CDC1}"/>
              </a:ext>
            </a:extLst>
          </p:cNvPr>
          <p:cNvSpPr/>
          <p:nvPr/>
        </p:nvSpPr>
        <p:spPr>
          <a:xfrm>
            <a:off x="4378" y="72912"/>
            <a:ext cx="842145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（別紙２）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つを選択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5815136-C701-47D4-9AE9-F38F2FAD9079}"/>
              </a:ext>
            </a:extLst>
          </p:cNvPr>
          <p:cNvSpPr/>
          <p:nvPr/>
        </p:nvSpPr>
        <p:spPr>
          <a:xfrm>
            <a:off x="4116502" y="363432"/>
            <a:ext cx="3785911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吹き出し: 線 92">
            <a:extLst>
              <a:ext uri="{FF2B5EF4-FFF2-40B4-BE49-F238E27FC236}">
                <a16:creationId xmlns:a16="http://schemas.microsoft.com/office/drawing/2014/main" id="{70EAA3C6-EF87-4A8E-93A4-C0682A718BC0}"/>
              </a:ext>
            </a:extLst>
          </p:cNvPr>
          <p:cNvSpPr/>
          <p:nvPr/>
        </p:nvSpPr>
        <p:spPr>
          <a:xfrm>
            <a:off x="4905743" y="1041465"/>
            <a:ext cx="2084225" cy="669414"/>
          </a:xfrm>
          <a:prstGeom prst="borderCallout1">
            <a:avLst>
              <a:gd name="adj1" fmla="val 282"/>
              <a:gd name="adj2" fmla="val 51216"/>
              <a:gd name="adj3" fmla="val -31044"/>
              <a:gd name="adj4" fmla="val 5433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みどり</a:t>
            </a:r>
            <a:r>
              <a:rPr kumimoji="1" lang="en-US" altLang="ja-JP" sz="1050" dirty="0">
                <a:solidFill>
                  <a:srgbClr val="FF0000"/>
                </a:solidFill>
              </a:rPr>
              <a:t>KPI</a:t>
            </a: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貢献する分野を選択（複数選択可）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該当するものは緑色、その他はグレー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・枠の位置はずらさない</a:t>
            </a:r>
            <a:endParaRPr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E35E73C-6D44-4895-B196-5812BA4AC9BF}"/>
              </a:ext>
            </a:extLst>
          </p:cNvPr>
          <p:cNvSpPr/>
          <p:nvPr/>
        </p:nvSpPr>
        <p:spPr>
          <a:xfrm>
            <a:off x="5781884" y="6249157"/>
            <a:ext cx="3188693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・関連文献、技術マニュアル、導入事例など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・リンク先は、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URL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を埋め込んだ二次元コードを入れる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84F5BC1-105C-4583-BFF0-59F6644D5C56}"/>
              </a:ext>
            </a:extLst>
          </p:cNvPr>
          <p:cNvSpPr/>
          <p:nvPr/>
        </p:nvSpPr>
        <p:spPr>
          <a:xfrm>
            <a:off x="7943737" y="363432"/>
            <a:ext cx="972824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吹き出し: 線 63">
            <a:extLst>
              <a:ext uri="{FF2B5EF4-FFF2-40B4-BE49-F238E27FC236}">
                <a16:creationId xmlns:a16="http://schemas.microsoft.com/office/drawing/2014/main" id="{C48E44FD-7546-4EC5-B6EB-6B89A7F2E7ED}"/>
              </a:ext>
            </a:extLst>
          </p:cNvPr>
          <p:cNvSpPr/>
          <p:nvPr/>
        </p:nvSpPr>
        <p:spPr>
          <a:xfrm>
            <a:off x="7161909" y="1036123"/>
            <a:ext cx="1221081" cy="415498"/>
          </a:xfrm>
          <a:prstGeom prst="borderCallout1">
            <a:avLst>
              <a:gd name="adj1" fmla="val -1626"/>
              <a:gd name="adj2" fmla="val 49676"/>
              <a:gd name="adj3" fmla="val -47567"/>
              <a:gd name="adj4" fmla="val 1055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貢献する分野で追加があれば記載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95486-3FD2-4A11-BFB6-274293908664}"/>
              </a:ext>
            </a:extLst>
          </p:cNvPr>
          <p:cNvSpPr/>
          <p:nvPr/>
        </p:nvSpPr>
        <p:spPr>
          <a:xfrm>
            <a:off x="312360" y="2802715"/>
            <a:ext cx="2542341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・箇条書きではなく、文章の形で記入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・みどり</a:t>
            </a:r>
            <a:r>
              <a:rPr kumimoji="1" lang="en-US" altLang="ja-JP" sz="1050" dirty="0">
                <a:solidFill>
                  <a:srgbClr val="FF0000"/>
                </a:solidFill>
                <a:latin typeface="+mn-ea"/>
              </a:rPr>
              <a:t>KPI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（右上でチェックしたタブ）</a:t>
            </a:r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に対してどのように貢献するのか明記すること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EFB0939-F5F4-4B68-9E6C-FD3AD9F6CFCF}"/>
              </a:ext>
            </a:extLst>
          </p:cNvPr>
          <p:cNvSpPr/>
          <p:nvPr/>
        </p:nvSpPr>
        <p:spPr>
          <a:xfrm>
            <a:off x="846523" y="5269467"/>
            <a:ext cx="283826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・見出しは赤文字、体言止め、アンダーライン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・原則、定量的に記載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・外枠は不要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338885-0DCB-4C49-A40E-989A61C8EC4E}"/>
              </a:ext>
            </a:extLst>
          </p:cNvPr>
          <p:cNvSpPr/>
          <p:nvPr/>
        </p:nvSpPr>
        <p:spPr>
          <a:xfrm>
            <a:off x="6086158" y="3597368"/>
            <a:ext cx="268085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・見出しは赤文字、体言止め、アンダーライン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4D1F99-5A88-4175-B52B-6CB073C4549D}"/>
              </a:ext>
            </a:extLst>
          </p:cNvPr>
          <p:cNvSpPr/>
          <p:nvPr/>
        </p:nvSpPr>
        <p:spPr>
          <a:xfrm>
            <a:off x="212002" y="1715653"/>
            <a:ext cx="19607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</a:rPr>
              <a:t>全体的な注意事項</a:t>
            </a:r>
            <a:r>
              <a:rPr kumimoji="1" lang="en-US" altLang="ja-JP" sz="1050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・字体は「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メイリオ</a:t>
            </a:r>
            <a:r>
              <a:rPr kumimoji="1" lang="ja-JP" altLang="en-US" sz="1050" dirty="0">
                <a:solidFill>
                  <a:srgbClr val="FF0000"/>
                </a:solidFill>
              </a:rPr>
              <a:t>」に統一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・年号は西暦に統一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・数値は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字全角、</a:t>
            </a:r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</a:rPr>
              <a:t>字以上半角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>
              <a:solidFill>
                <a:schemeClr val="tx1"/>
              </a:solidFill>
            </a:endParaRPr>
          </a:p>
          <a:p>
            <a:r>
              <a:rPr lang="en-US" altLang="ja-JP" sz="1050">
                <a:solidFill>
                  <a:schemeClr val="tx1"/>
                </a:solidFill>
              </a:rPr>
              <a:t>TEL:</a:t>
            </a:r>
            <a:r>
              <a:rPr lang="ja-JP" altLang="en-US" sz="1050">
                <a:solidFill>
                  <a:schemeClr val="tx1"/>
                </a:solidFill>
              </a:rPr>
              <a:t>　○○○○　</a:t>
            </a:r>
            <a:r>
              <a:rPr lang="en-US" altLang="ja-JP" sz="1050">
                <a:solidFill>
                  <a:schemeClr val="tx1"/>
                </a:solidFill>
              </a:rPr>
              <a:t>                   e-mail:</a:t>
            </a:r>
            <a:r>
              <a:rPr lang="ja-JP" altLang="en-US" sz="1050">
                <a:solidFill>
                  <a:schemeClr val="tx1"/>
                </a:solidFill>
              </a:rPr>
              <a:t>○○○○</a:t>
            </a:r>
            <a:endParaRPr lang="en-US" altLang="ja-JP" sz="105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452050-27F1-2480-C484-7C5CA5790A73}"/>
              </a:ext>
            </a:extLst>
          </p:cNvPr>
          <p:cNvSpPr/>
          <p:nvPr/>
        </p:nvSpPr>
        <p:spPr>
          <a:xfrm>
            <a:off x="4714070" y="5654342"/>
            <a:ext cx="347402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適応地域が限定的な場合、他地域への適用可能性を記載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BD2038-6E6F-A61E-0509-4E1A447BA8E6}"/>
              </a:ext>
            </a:extLst>
          </p:cNvPr>
          <p:cNvSpPr/>
          <p:nvPr/>
        </p:nvSpPr>
        <p:spPr>
          <a:xfrm>
            <a:off x="2707900" y="1511678"/>
            <a:ext cx="1906291" cy="392415"/>
          </a:xfrm>
          <a:prstGeom prst="borderCallout1">
            <a:avLst>
              <a:gd name="adj1" fmla="val 1789"/>
              <a:gd name="adj2" fmla="val 49721"/>
              <a:gd name="adj3" fmla="val -66760"/>
              <a:gd name="adj4" fmla="val 555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品目は原則カタカナで記載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水稲、大豆、小麦等の作物は除く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6DF14BC-C66E-0CFF-6B00-4DFC4E8B2940}"/>
              </a:ext>
            </a:extLst>
          </p:cNvPr>
          <p:cNvSpPr/>
          <p:nvPr/>
        </p:nvSpPr>
        <p:spPr>
          <a:xfrm>
            <a:off x="7764070" y="1609686"/>
            <a:ext cx="1237839" cy="900246"/>
          </a:xfrm>
          <a:prstGeom prst="borderCallout1">
            <a:avLst>
              <a:gd name="adj1" fmla="val 319"/>
              <a:gd name="adj2" fmla="val 99745"/>
              <a:gd name="adj3" fmla="val -143304"/>
              <a:gd name="adj4" fmla="val 1008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いずれかを選択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・市販化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・市販製品の利用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・公開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・開発中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1C395F72-F0D0-9DD6-C771-F3A18ABC7AED}"/>
              </a:ext>
            </a:extLst>
          </p:cNvPr>
          <p:cNvSpPr/>
          <p:nvPr/>
        </p:nvSpPr>
        <p:spPr>
          <a:xfrm>
            <a:off x="2612394" y="77576"/>
            <a:ext cx="1298689" cy="553998"/>
          </a:xfrm>
          <a:prstGeom prst="borderCallout1">
            <a:avLst>
              <a:gd name="adj1" fmla="val 58279"/>
              <a:gd name="adj2" fmla="val -669"/>
              <a:gd name="adj3" fmla="val 60537"/>
              <a:gd name="adj4" fmla="val -149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商品名は技術名に使用しないこと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・本文には使用可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8E26A9F-F843-CF0E-1143-940CBFC5E5A9}"/>
              </a:ext>
            </a:extLst>
          </p:cNvPr>
          <p:cNvSpPr/>
          <p:nvPr/>
        </p:nvSpPr>
        <p:spPr>
          <a:xfrm>
            <a:off x="236537" y="5924148"/>
            <a:ext cx="3254858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&lt;※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二次元コード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&gt;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・実際は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５サイズでの掲載となるので、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５サイズで読み取れるか確認する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複数載せる場合は、それぞれを十分に離して載せる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8DA0BA-C7EF-27AA-02EC-BFD616DF65BE}"/>
              </a:ext>
            </a:extLst>
          </p:cNvPr>
          <p:cNvSpPr/>
          <p:nvPr/>
        </p:nvSpPr>
        <p:spPr>
          <a:xfrm>
            <a:off x="3237423" y="2296947"/>
            <a:ext cx="2953295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b="1" dirty="0">
                <a:solidFill>
                  <a:schemeClr val="accent5"/>
                </a:solidFill>
                <a:latin typeface="+mn-ea"/>
              </a:rPr>
              <a:t>・</a:t>
            </a:r>
            <a:r>
              <a:rPr lang="ja-JP" altLang="en-US" sz="1200" b="1" dirty="0">
                <a:solidFill>
                  <a:schemeClr val="accent5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カタログ公表後、農林水産省が、カタログの中から成果をピックアップして紹介する場合、写真、図表等を転載する場合があります。ご了解ください。</a:t>
            </a:r>
            <a:endParaRPr kumimoji="1" lang="en-US" altLang="ja-JP" sz="12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06F3602-AFE4-FAEF-82FF-810A23FEF862}"/>
              </a:ext>
            </a:extLst>
          </p:cNvPr>
          <p:cNvSpPr/>
          <p:nvPr/>
        </p:nvSpPr>
        <p:spPr>
          <a:xfrm>
            <a:off x="4714070" y="4852233"/>
            <a:ext cx="4138461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価格が出ている場合、税抜きが分かるように記載。例：○○円（税抜）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47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BEDCEA-066B-5710-C7DB-EA517800D3DD}"/>
              </a:ext>
            </a:extLst>
          </p:cNvPr>
          <p:cNvCxnSpPr/>
          <p:nvPr/>
        </p:nvCxnSpPr>
        <p:spPr>
          <a:xfrm>
            <a:off x="117446" y="844678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513178-C7F2-2FCE-1E3B-8473987F8F33}"/>
              </a:ext>
            </a:extLst>
          </p:cNvPr>
          <p:cNvCxnSpPr/>
          <p:nvPr/>
        </p:nvCxnSpPr>
        <p:spPr>
          <a:xfrm>
            <a:off x="117446" y="897594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5787602" y="3420010"/>
            <a:ext cx="27102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各処理のばか苗病に対する防除効果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686" y="313906"/>
            <a:ext cx="46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水稲種子伝染性病害に対する温湯処理と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催芽時の生物農薬による体系防除法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66260" y="559091"/>
            <a:ext cx="1086593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温室効果ガス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94793" y="559092"/>
            <a:ext cx="780176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農薬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036232" y="548910"/>
            <a:ext cx="899022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有機農業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14116" y="557376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肥料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矢印: 五方向 50"/>
          <p:cNvSpPr/>
          <p:nvPr/>
        </p:nvSpPr>
        <p:spPr>
          <a:xfrm>
            <a:off x="209165" y="970021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生産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19971" y="1037268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品目：水稲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09165" y="1524592"/>
            <a:ext cx="4286623" cy="3220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09165" y="1435885"/>
            <a:ext cx="1458158" cy="287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技術の概要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9165" y="4996286"/>
            <a:ext cx="4298506" cy="1703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09165" y="4837063"/>
            <a:ext cx="896689" cy="295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効果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72462" y="3796574"/>
            <a:ext cx="4286623" cy="8679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72462" y="3641146"/>
            <a:ext cx="1367615" cy="278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導入の留意点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85760" y="85538"/>
            <a:ext cx="1269190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市販製品の利用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045" y="5148598"/>
            <a:ext cx="4194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◎化学農薬と同等の高い防除効果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18053" y="3941694"/>
            <a:ext cx="42259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古い種籾は発芽率の低下に注意</a:t>
            </a:r>
            <a:endParaRPr kumimoji="1" lang="ja-JP" altLang="ja-JP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675961" y="4795081"/>
            <a:ext cx="4279625" cy="1052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72462" y="4695768"/>
            <a:ext cx="4187742" cy="27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その他（価格帯、研究開発・改良、普及の状況）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72462" y="5978100"/>
            <a:ext cx="4286623" cy="73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72462" y="5863663"/>
            <a:ext cx="999739" cy="2254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関連情報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680026" y="5269371"/>
            <a:ext cx="1811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●普及の状況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83934" y="5524074"/>
            <a:ext cx="18711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●適応地域　全国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557" y="1720312"/>
            <a:ext cx="4288581" cy="2141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水稲栽培では温湯処理や生物農薬が普及しているが、単用では効果が不安定な場合があり、ばか苗病などの種子伝染性病害が問題となっている。また、化学農薬の連用は耐性菌発達のリスクを抱えている。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温湯処理（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60℃10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分）と催芽時の生物農薬（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タラロマイセス・フラバス水和剤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トリコデルマ・アトロビリデ水和剤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DJ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倍液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時間浸漬）の体系処理は、ばか苗病（育苗期の徒長苗、本田での徒長株）及び、もみ枯細菌病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（苗腐敗症）に対して高い効果が得られる。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0390" y="5400784"/>
            <a:ext cx="415666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ばか苗病（育苗期の徒長苗、本田での徒長株）、もみ枯細菌病（苗腐敗症）に高い防除効果。薬剤耐性菌にも有効。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11" y="5815889"/>
            <a:ext cx="4187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◎技術導入が容易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96614" y="6097702"/>
            <a:ext cx="403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既存技術の温湯処理と生物農薬を組み合わせるのみ。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040" y="4215391"/>
            <a:ext cx="43064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前年産の種籾では問題ないが、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年以上前の種籾では発芽率が低下する恐れがあるため、使用しないことが望ましい。</a:t>
            </a:r>
            <a:endParaRPr lang="ja-JP">
              <a:latin typeface="メイリオ"/>
              <a:ea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672201" y="5259623"/>
            <a:ext cx="29196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長野県内約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の水稲で実施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0138" y="6357579"/>
            <a:ext cx="2180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◎有機農業でも利用可能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673" b="57470"/>
          <a:stretch/>
        </p:blipFill>
        <p:spPr bwMode="auto">
          <a:xfrm>
            <a:off x="353130" y="3377979"/>
            <a:ext cx="4010575" cy="117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706110" y="6166341"/>
            <a:ext cx="426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・普及に移す農業技術（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年度）長野県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技術の施用詳細はこちらを参照　　　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3950" y="5007458"/>
            <a:ext cx="31018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●価格帯：約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1,000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/10a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（税抜）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30905" y="4492005"/>
            <a:ext cx="2535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ばか苗病による徒長株の多発圃場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68458" y="89760"/>
            <a:ext cx="33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問い合わせ先：長野県農業試験場環境部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026-246-2411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zh-TW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nogyoshiken@pref.nagano.lg.jp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 descr="QR コード&#10;&#10;自動的に生成された説明">
            <a:hlinkClick r:id="rId4"/>
            <a:extLst>
              <a:ext uri="{FF2B5EF4-FFF2-40B4-BE49-F238E27FC236}">
                <a16:creationId xmlns:a16="http://schemas.microsoft.com/office/drawing/2014/main" id="{BA312FE2-210E-4ACB-B1C8-B16248C2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356" r="8057" b="7694"/>
          <a:stretch/>
        </p:blipFill>
        <p:spPr>
          <a:xfrm>
            <a:off x="8007557" y="6034729"/>
            <a:ext cx="641263" cy="639771"/>
          </a:xfrm>
          <a:prstGeom prst="rect">
            <a:avLst/>
          </a:prstGeom>
        </p:spPr>
      </p:pic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A7C0B831-670C-6E1E-880C-78523567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827" y="983763"/>
            <a:ext cx="4352348" cy="2441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A1E419-5042-0462-5883-F8BB49668487}"/>
              </a:ext>
            </a:extLst>
          </p:cNvPr>
          <p:cNvSpPr/>
          <p:nvPr/>
        </p:nvSpPr>
        <p:spPr>
          <a:xfrm>
            <a:off x="146194" y="42433"/>
            <a:ext cx="946976" cy="2881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記載例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4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○○○○○○</a:t>
            </a:r>
            <a:endParaRPr kumimoji="1" lang="ja-JP" altLang="en-US" sz="16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加工・流通</a:t>
            </a:r>
            <a:endParaRPr kumimoji="1" lang="ja-JP" altLang="en-US" sz="1600" dirty="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つを選択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・外枠は不要</a:t>
            </a:r>
            <a:endParaRPr lang="en-US" altLang="ja-JP" sz="105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TEL:</a:t>
            </a:r>
            <a:r>
              <a:rPr lang="ja-JP" altLang="en-US" sz="1050" dirty="0">
                <a:solidFill>
                  <a:schemeClr val="tx1"/>
                </a:solidFill>
              </a:rPr>
              <a:t>　○○○○　</a:t>
            </a:r>
            <a:r>
              <a:rPr lang="en-US" altLang="ja-JP" sz="1050" dirty="0">
                <a:solidFill>
                  <a:schemeClr val="tx1"/>
                </a:solidFill>
              </a:rPr>
              <a:t>                   e-mail:</a:t>
            </a:r>
            <a:r>
              <a:rPr lang="ja-JP" altLang="en-US" sz="1050" dirty="0">
                <a:solidFill>
                  <a:schemeClr val="tx1"/>
                </a:solidFill>
              </a:rPr>
              <a:t>○○○○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17139B-D0F0-E58F-FA41-ACF285BA877E}"/>
              </a:ext>
            </a:extLst>
          </p:cNvPr>
          <p:cNvSpPr/>
          <p:nvPr/>
        </p:nvSpPr>
        <p:spPr>
          <a:xfrm>
            <a:off x="115332" y="61487"/>
            <a:ext cx="4689352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提出用（赤字黄色ハイライト箇所は提出の際、削除してください）</a:t>
            </a:r>
            <a:endParaRPr lang="en-US" altLang="ja-JP" sz="1200" b="1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05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4f5c__x6210__x65e5__x6642_ xmlns="aa4dd761-e619-4cfb-9dbd-72d213cf8365" xsi:nil="true"/>
    <lcf76f155ced4ddcb4097134ff3c332f xmlns="aa4dd761-e619-4cfb-9dbd-72d213cf8365">
      <Terms xmlns="http://schemas.microsoft.com/office/infopath/2007/PartnerControls"/>
    </lcf76f155ced4ddcb4097134ff3c332f>
    <TaxCatchAll xmlns="e3e09e67-d7cc-4e47-828f-5f2cf354dd97" xsi:nil="true"/>
    <_Flow_SignoffStatus xmlns="aa4dd761-e619-4cfb-9dbd-72d213cf836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B1ED9A48855434ABDB2F7602C5DD809" ma:contentTypeVersion="18" ma:contentTypeDescription="新しいドキュメントを作成します。" ma:contentTypeScope="" ma:versionID="e05f842640401e4cdc5b8b4a7276bbc1">
  <xsd:schema xmlns:xsd="http://www.w3.org/2001/XMLSchema" xmlns:xs="http://www.w3.org/2001/XMLSchema" xmlns:p="http://schemas.microsoft.com/office/2006/metadata/properties" xmlns:ns2="aa4dd761-e619-4cfb-9dbd-72d213cf8365" xmlns:ns3="e3e09e67-d7cc-4e47-828f-5f2cf354dd97" targetNamespace="http://schemas.microsoft.com/office/2006/metadata/properties" ma:root="true" ma:fieldsID="7eacf4f08e133c29112b50c49d06e6f9" ns2:_="" ns3:_="">
    <xsd:import namespace="aa4dd761-e619-4cfb-9dbd-72d213cf8365"/>
    <xsd:import namespace="e3e09e67-d7cc-4e47-828f-5f2cf354dd97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dd761-e619-4cfb-9dbd-72d213cf8365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2" nillable="true" ma:displayName="承認の状態" ma:internalName="_x627f__x8a8d__x306e__x72b6__x614b_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09e67-d7cc-4e47-828f-5f2cf354dd9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477694d-bc41-400b-9c02-279de9d69307}" ma:internalName="TaxCatchAll" ma:showField="CatchAllData" ma:web="e3e09e67-d7cc-4e47-828f-5f2cf354dd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2B537B-938C-4641-BC1C-82ACADA9F14F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85ec59af-1a16-40a0-b163-384e34c79a5c"/>
    <ds:schemaRef ds:uri="a3ba716d-72ee-4e58-95a5-88239dae5e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E577A4-082D-42DA-9381-110B3990EBBC}"/>
</file>

<file path=customXml/itemProps3.xml><?xml version="1.0" encoding="utf-8"?>
<ds:datastoreItem xmlns:ds="http://schemas.openxmlformats.org/officeDocument/2006/customXml" ds:itemID="{D2624614-B5CE-46DA-BF3E-0E401268A4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450</TotalTime>
  <Words>937</Words>
  <PresentationFormat>画面に合わせる (4:3)</PresentationFormat>
  <Paragraphs>127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2025-04-23T01:59:09Z</cp:lastPrinted>
  <dcterms:created xsi:type="dcterms:W3CDTF">2021-07-09T01:10:13Z</dcterms:created>
  <dcterms:modified xsi:type="dcterms:W3CDTF">2026-05-08T07:11:23Z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0x0101004B1ED9A48855434ABDB2F7602C5DD809</vt:lpwstr>
  </property>
  <property fmtid="{D5CDD505-2E9C-101B-9397-08002B2CF9AE}" pid="3" name="MediaServiceImageTags">
    <vt:lpwstr/>
  </property>
</Properties>
</file>