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6"/>
  </p:notesMasterIdLst>
  <p:sldIdLst>
    <p:sldId id="265" r:id="rId2"/>
    <p:sldId id="266" r:id="rId3"/>
    <p:sldId id="267" r:id="rId4"/>
    <p:sldId id="264" r:id="rId5"/>
  </p:sldIdLst>
  <p:sldSz cx="6858000" cy="9906000" type="A4"/>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CF3"/>
    <a:srgbClr val="FFF9E7"/>
    <a:srgbClr val="3A851F"/>
    <a:srgbClr val="E6E6E6"/>
    <a:srgbClr val="FABB66"/>
    <a:srgbClr val="F69008"/>
    <a:srgbClr val="FF8A09"/>
    <a:srgbClr val="202C22"/>
    <a:srgbClr val="526E52"/>
    <a:srgbClr val="2430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淡色スタイル 2 - アクセント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中間スタイル 1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7" d="100"/>
          <a:sy n="77" d="100"/>
        </p:scale>
        <p:origin x="3150" y="54"/>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50529" cy="497524"/>
          </a:xfrm>
          <a:prstGeom prst="rect">
            <a:avLst/>
          </a:prstGeom>
        </p:spPr>
        <p:txBody>
          <a:bodyPr vert="horz" lIns="91559" tIns="45779" rIns="91559" bIns="45779"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082" y="0"/>
            <a:ext cx="2950529" cy="497524"/>
          </a:xfrm>
          <a:prstGeom prst="rect">
            <a:avLst/>
          </a:prstGeom>
        </p:spPr>
        <p:txBody>
          <a:bodyPr vert="horz" lIns="91559" tIns="45779" rIns="91559" bIns="45779" rtlCol="0"/>
          <a:lstStyle>
            <a:lvl1pPr algn="r">
              <a:defRPr sz="1200"/>
            </a:lvl1pPr>
          </a:lstStyle>
          <a:p>
            <a:fld id="{FDED9653-23EE-43C9-A1E5-A76F96F4150D}" type="datetimeFigureOut">
              <a:rPr kumimoji="1" lang="ja-JP" altLang="en-US" smtClean="0"/>
              <a:t>2023/7/27</a:t>
            </a:fld>
            <a:endParaRPr kumimoji="1" lang="ja-JP" altLang="en-US"/>
          </a:p>
        </p:txBody>
      </p:sp>
      <p:sp>
        <p:nvSpPr>
          <p:cNvPr id="4" name="スライド イメージ プレースホルダー 3"/>
          <p:cNvSpPr>
            <a:spLocks noGrp="1" noRot="1" noChangeAspect="1"/>
          </p:cNvSpPr>
          <p:nvPr>
            <p:ph type="sldImg" idx="2"/>
          </p:nvPr>
        </p:nvSpPr>
        <p:spPr>
          <a:xfrm>
            <a:off x="2243138" y="1243013"/>
            <a:ext cx="2320925" cy="3354387"/>
          </a:xfrm>
          <a:prstGeom prst="rect">
            <a:avLst/>
          </a:prstGeom>
          <a:noFill/>
          <a:ln w="12700">
            <a:solidFill>
              <a:prstClr val="black"/>
            </a:solidFill>
          </a:ln>
        </p:spPr>
        <p:txBody>
          <a:bodyPr vert="horz" lIns="91559" tIns="45779" rIns="91559" bIns="45779" rtlCol="0" anchor="ctr"/>
          <a:lstStyle/>
          <a:p>
            <a:endParaRPr lang="ja-JP" altLang="en-US"/>
          </a:p>
        </p:txBody>
      </p:sp>
      <p:sp>
        <p:nvSpPr>
          <p:cNvPr id="5" name="ノート プレースホルダー 4"/>
          <p:cNvSpPr>
            <a:spLocks noGrp="1"/>
          </p:cNvSpPr>
          <p:nvPr>
            <p:ph type="body" sz="quarter" idx="3"/>
          </p:nvPr>
        </p:nvSpPr>
        <p:spPr>
          <a:xfrm>
            <a:off x="680403" y="4782900"/>
            <a:ext cx="5446396" cy="3913425"/>
          </a:xfrm>
          <a:prstGeom prst="rect">
            <a:avLst/>
          </a:prstGeom>
        </p:spPr>
        <p:txBody>
          <a:bodyPr vert="horz" lIns="91559" tIns="45779" rIns="91559" bIns="45779"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1814"/>
            <a:ext cx="2950529" cy="497524"/>
          </a:xfrm>
          <a:prstGeom prst="rect">
            <a:avLst/>
          </a:prstGeom>
        </p:spPr>
        <p:txBody>
          <a:bodyPr vert="horz" lIns="91559" tIns="45779" rIns="91559" bIns="45779"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082" y="9441814"/>
            <a:ext cx="2950529" cy="497524"/>
          </a:xfrm>
          <a:prstGeom prst="rect">
            <a:avLst/>
          </a:prstGeom>
        </p:spPr>
        <p:txBody>
          <a:bodyPr vert="horz" lIns="91559" tIns="45779" rIns="91559" bIns="45779" rtlCol="0" anchor="b"/>
          <a:lstStyle>
            <a:lvl1pPr algn="r">
              <a:defRPr sz="1200"/>
            </a:lvl1pPr>
          </a:lstStyle>
          <a:p>
            <a:fld id="{A6B6C64F-B536-47A1-A6C2-EFA3D485EBA0}" type="slidenum">
              <a:rPr kumimoji="1" lang="ja-JP" altLang="en-US" smtClean="0"/>
              <a:t>‹#›</a:t>
            </a:fld>
            <a:endParaRPr kumimoji="1" lang="ja-JP" altLang="en-US"/>
          </a:p>
        </p:txBody>
      </p:sp>
    </p:spTree>
    <p:extLst>
      <p:ext uri="{BB962C8B-B14F-4D97-AF65-F5344CB8AC3E}">
        <p14:creationId xmlns:p14="http://schemas.microsoft.com/office/powerpoint/2010/main" val="426473822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A32A743C-CB9E-48A9-9CD7-33BF9E4D86E5}" type="datetimeFigureOut">
              <a:rPr kumimoji="1" lang="ja-JP" altLang="en-US" smtClean="0"/>
              <a:t>2023/7/27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199EC71-C6C8-412E-9610-7162E0F8293F}" type="slidenum">
              <a:rPr kumimoji="1" lang="ja-JP" altLang="en-US" smtClean="0"/>
              <a:t>‹#›</a:t>
            </a:fld>
            <a:endParaRPr kumimoji="1" lang="ja-JP" altLang="en-US"/>
          </a:p>
        </p:txBody>
      </p:sp>
    </p:spTree>
    <p:extLst>
      <p:ext uri="{BB962C8B-B14F-4D97-AF65-F5344CB8AC3E}">
        <p14:creationId xmlns:p14="http://schemas.microsoft.com/office/powerpoint/2010/main" val="34275767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A32A743C-CB9E-48A9-9CD7-33BF9E4D86E5}" type="datetimeFigureOut">
              <a:rPr kumimoji="1" lang="ja-JP" altLang="en-US" smtClean="0"/>
              <a:t>2023/7/27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199EC71-C6C8-412E-9610-7162E0F8293F}" type="slidenum">
              <a:rPr kumimoji="1" lang="ja-JP" altLang="en-US" smtClean="0"/>
              <a:t>‹#›</a:t>
            </a:fld>
            <a:endParaRPr kumimoji="1" lang="ja-JP" altLang="en-US"/>
          </a:p>
        </p:txBody>
      </p:sp>
    </p:spTree>
    <p:extLst>
      <p:ext uri="{BB962C8B-B14F-4D97-AF65-F5344CB8AC3E}">
        <p14:creationId xmlns:p14="http://schemas.microsoft.com/office/powerpoint/2010/main" val="2132523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A32A743C-CB9E-48A9-9CD7-33BF9E4D86E5}" type="datetimeFigureOut">
              <a:rPr kumimoji="1" lang="ja-JP" altLang="en-US" smtClean="0"/>
              <a:t>2023/7/27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199EC71-C6C8-412E-9610-7162E0F8293F}" type="slidenum">
              <a:rPr kumimoji="1" lang="ja-JP" altLang="en-US" smtClean="0"/>
              <a:t>‹#›</a:t>
            </a:fld>
            <a:endParaRPr kumimoji="1" lang="ja-JP" altLang="en-US"/>
          </a:p>
        </p:txBody>
      </p:sp>
    </p:spTree>
    <p:extLst>
      <p:ext uri="{BB962C8B-B14F-4D97-AF65-F5344CB8AC3E}">
        <p14:creationId xmlns:p14="http://schemas.microsoft.com/office/powerpoint/2010/main" val="1670414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A32A743C-CB9E-48A9-9CD7-33BF9E4D86E5}" type="datetimeFigureOut">
              <a:rPr kumimoji="1" lang="ja-JP" altLang="en-US" smtClean="0"/>
              <a:t>2023/7/27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199EC71-C6C8-412E-9610-7162E0F8293F}" type="slidenum">
              <a:rPr kumimoji="1" lang="ja-JP" altLang="en-US" smtClean="0"/>
              <a:t>‹#›</a:t>
            </a:fld>
            <a:endParaRPr kumimoji="1" lang="ja-JP" altLang="en-US"/>
          </a:p>
        </p:txBody>
      </p:sp>
    </p:spTree>
    <p:extLst>
      <p:ext uri="{BB962C8B-B14F-4D97-AF65-F5344CB8AC3E}">
        <p14:creationId xmlns:p14="http://schemas.microsoft.com/office/powerpoint/2010/main" val="4033834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A32A743C-CB9E-48A9-9CD7-33BF9E4D86E5}" type="datetimeFigureOut">
              <a:rPr kumimoji="1" lang="ja-JP" altLang="en-US" smtClean="0"/>
              <a:t>2023/7/27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199EC71-C6C8-412E-9610-7162E0F8293F}" type="slidenum">
              <a:rPr kumimoji="1" lang="ja-JP" altLang="en-US" smtClean="0"/>
              <a:t>‹#›</a:t>
            </a:fld>
            <a:endParaRPr kumimoji="1" lang="ja-JP" altLang="en-US"/>
          </a:p>
        </p:txBody>
      </p:sp>
    </p:spTree>
    <p:extLst>
      <p:ext uri="{BB962C8B-B14F-4D97-AF65-F5344CB8AC3E}">
        <p14:creationId xmlns:p14="http://schemas.microsoft.com/office/powerpoint/2010/main" val="2167924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A32A743C-CB9E-48A9-9CD7-33BF9E4D86E5}" type="datetimeFigureOut">
              <a:rPr kumimoji="1" lang="ja-JP" altLang="en-US" smtClean="0"/>
              <a:t>2023/7/27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199EC71-C6C8-412E-9610-7162E0F8293F}" type="slidenum">
              <a:rPr kumimoji="1" lang="ja-JP" altLang="en-US" smtClean="0"/>
              <a:t>‹#›</a:t>
            </a:fld>
            <a:endParaRPr kumimoji="1" lang="ja-JP" altLang="en-US"/>
          </a:p>
        </p:txBody>
      </p:sp>
    </p:spTree>
    <p:extLst>
      <p:ext uri="{BB962C8B-B14F-4D97-AF65-F5344CB8AC3E}">
        <p14:creationId xmlns:p14="http://schemas.microsoft.com/office/powerpoint/2010/main" val="34066267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2A743C-CB9E-48A9-9CD7-33BF9E4D86E5}" type="datetimeFigureOut">
              <a:rPr kumimoji="1" lang="ja-JP" altLang="en-US" smtClean="0"/>
              <a:t>2023/7/27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E199EC71-C6C8-412E-9610-7162E0F8293F}" type="slidenum">
              <a:rPr kumimoji="1" lang="ja-JP" altLang="en-US" smtClean="0"/>
              <a:t>‹#›</a:t>
            </a:fld>
            <a:endParaRPr kumimoji="1" lang="ja-JP" altLang="en-US"/>
          </a:p>
        </p:txBody>
      </p:sp>
    </p:spTree>
    <p:extLst>
      <p:ext uri="{BB962C8B-B14F-4D97-AF65-F5344CB8AC3E}">
        <p14:creationId xmlns:p14="http://schemas.microsoft.com/office/powerpoint/2010/main" val="2231189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32A743C-CB9E-48A9-9CD7-33BF9E4D86E5}" type="datetimeFigureOut">
              <a:rPr kumimoji="1" lang="ja-JP" altLang="en-US" smtClean="0"/>
              <a:t>2023/7/27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199EC71-C6C8-412E-9610-7162E0F8293F}" type="slidenum">
              <a:rPr kumimoji="1" lang="ja-JP" altLang="en-US" smtClean="0"/>
              <a:t>‹#›</a:t>
            </a:fld>
            <a:endParaRPr kumimoji="1" lang="ja-JP" altLang="en-US"/>
          </a:p>
        </p:txBody>
      </p:sp>
    </p:spTree>
    <p:extLst>
      <p:ext uri="{BB962C8B-B14F-4D97-AF65-F5344CB8AC3E}">
        <p14:creationId xmlns:p14="http://schemas.microsoft.com/office/powerpoint/2010/main" val="33768251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32A743C-CB9E-48A9-9CD7-33BF9E4D86E5}" type="datetimeFigureOut">
              <a:rPr kumimoji="1" lang="ja-JP" altLang="en-US" smtClean="0"/>
              <a:t>2023/7/27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199EC71-C6C8-412E-9610-7162E0F8293F}" type="slidenum">
              <a:rPr kumimoji="1" lang="ja-JP" altLang="en-US" smtClean="0"/>
              <a:t>‹#›</a:t>
            </a:fld>
            <a:endParaRPr kumimoji="1" lang="ja-JP" altLang="en-US"/>
          </a:p>
        </p:txBody>
      </p:sp>
    </p:spTree>
    <p:extLst>
      <p:ext uri="{BB962C8B-B14F-4D97-AF65-F5344CB8AC3E}">
        <p14:creationId xmlns:p14="http://schemas.microsoft.com/office/powerpoint/2010/main" val="2222811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A32A743C-CB9E-48A9-9CD7-33BF9E4D86E5}" type="datetimeFigureOut">
              <a:rPr kumimoji="1" lang="ja-JP" altLang="en-US" smtClean="0"/>
              <a:t>2023/7/27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199EC71-C6C8-412E-9610-7162E0F8293F}" type="slidenum">
              <a:rPr kumimoji="1" lang="ja-JP" altLang="en-US" smtClean="0"/>
              <a:t>‹#›</a:t>
            </a:fld>
            <a:endParaRPr kumimoji="1" lang="ja-JP" altLang="en-US"/>
          </a:p>
        </p:txBody>
      </p:sp>
    </p:spTree>
    <p:extLst>
      <p:ext uri="{BB962C8B-B14F-4D97-AF65-F5344CB8AC3E}">
        <p14:creationId xmlns:p14="http://schemas.microsoft.com/office/powerpoint/2010/main" val="1643423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A32A743C-CB9E-48A9-9CD7-33BF9E4D86E5}" type="datetimeFigureOut">
              <a:rPr kumimoji="1" lang="ja-JP" altLang="en-US" smtClean="0"/>
              <a:t>2023/7/27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199EC71-C6C8-412E-9610-7162E0F8293F}" type="slidenum">
              <a:rPr kumimoji="1" lang="ja-JP" altLang="en-US" smtClean="0"/>
              <a:t>‹#›</a:t>
            </a:fld>
            <a:endParaRPr kumimoji="1" lang="ja-JP" altLang="en-US"/>
          </a:p>
        </p:txBody>
      </p:sp>
    </p:spTree>
    <p:extLst>
      <p:ext uri="{BB962C8B-B14F-4D97-AF65-F5344CB8AC3E}">
        <p14:creationId xmlns:p14="http://schemas.microsoft.com/office/powerpoint/2010/main" val="165579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A32A743C-CB9E-48A9-9CD7-33BF9E4D86E5}" type="datetimeFigureOut">
              <a:rPr kumimoji="1" lang="ja-JP" altLang="en-US" smtClean="0"/>
              <a:t>2023/7/27</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E199EC71-C6C8-412E-9610-7162E0F8293F}" type="slidenum">
              <a:rPr kumimoji="1" lang="ja-JP" altLang="en-US" smtClean="0"/>
              <a:t>‹#›</a:t>
            </a:fld>
            <a:endParaRPr kumimoji="1" lang="ja-JP" altLang="en-US"/>
          </a:p>
        </p:txBody>
      </p:sp>
    </p:spTree>
    <p:extLst>
      <p:ext uri="{BB962C8B-B14F-4D97-AF65-F5344CB8AC3E}">
        <p14:creationId xmlns:p14="http://schemas.microsoft.com/office/powerpoint/2010/main" val="13983820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13" name="正方形/長方形 12">
            <a:extLst>
              <a:ext uri="{FF2B5EF4-FFF2-40B4-BE49-F238E27FC236}">
                <a16:creationId xmlns:a16="http://schemas.microsoft.com/office/drawing/2014/main" id="{F3897289-8058-7F49-F6BE-DB24D3718304}"/>
              </a:ext>
            </a:extLst>
          </p:cNvPr>
          <p:cNvSpPr/>
          <p:nvPr/>
        </p:nvSpPr>
        <p:spPr>
          <a:xfrm flipV="1">
            <a:off x="108027" y="7862683"/>
            <a:ext cx="6657848" cy="1980175"/>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2" name="正方形/長方形 11">
            <a:extLst>
              <a:ext uri="{FF2B5EF4-FFF2-40B4-BE49-F238E27FC236}">
                <a16:creationId xmlns:a16="http://schemas.microsoft.com/office/drawing/2014/main" id="{45334FD3-58F5-D311-46F8-53D2BF6B53A9}"/>
              </a:ext>
            </a:extLst>
          </p:cNvPr>
          <p:cNvSpPr/>
          <p:nvPr/>
        </p:nvSpPr>
        <p:spPr>
          <a:xfrm flipV="1">
            <a:off x="108027" y="3262802"/>
            <a:ext cx="6657848" cy="4328699"/>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2" name="タイトル 1">
            <a:extLst>
              <a:ext uri="{FF2B5EF4-FFF2-40B4-BE49-F238E27FC236}">
                <a16:creationId xmlns:a16="http://schemas.microsoft.com/office/drawing/2014/main" id="{FB1E7EC5-B959-49A6-B0A6-B827F871D37D}"/>
              </a:ext>
            </a:extLst>
          </p:cNvPr>
          <p:cNvSpPr>
            <a:spLocks noGrp="1"/>
          </p:cNvSpPr>
          <p:nvPr>
            <p:ph type="ctrTitle"/>
          </p:nvPr>
        </p:nvSpPr>
        <p:spPr>
          <a:xfrm>
            <a:off x="236741" y="499331"/>
            <a:ext cx="6362163" cy="744955"/>
          </a:xfrm>
          <a:ln>
            <a:noFill/>
          </a:ln>
        </p:spPr>
        <p:txBody>
          <a:bodyPr>
            <a:noAutofit/>
          </a:bodyPr>
          <a:lstStyle/>
          <a:p>
            <a:pPr>
              <a:lnSpc>
                <a:spcPct val="110000"/>
              </a:lnSpc>
            </a:pPr>
            <a:r>
              <a:rPr kumimoji="1" lang="ja-JP" altLang="en-US" sz="2800" b="1">
                <a:ln w="82550">
                  <a:solidFill>
                    <a:srgbClr val="202C22"/>
                  </a:solidFill>
                </a:ln>
                <a:latin typeface="BIZ UDPゴシック" panose="020B0400000000000000" pitchFamily="50" charset="-128"/>
                <a:ea typeface="BIZ UDPゴシック" panose="020B0400000000000000" pitchFamily="50" charset="-128"/>
              </a:rPr>
              <a:t>化学肥料低減定着対策のごあんない</a:t>
            </a:r>
            <a:r>
              <a:rPr kumimoji="1" lang="en-US" altLang="ja-JP" sz="3200" b="1">
                <a:ln w="82550">
                  <a:solidFill>
                    <a:srgbClr val="202C22"/>
                  </a:solidFill>
                </a:ln>
                <a:latin typeface="BIZ UDPゴシック" panose="020B0400000000000000" pitchFamily="50" charset="-128"/>
                <a:ea typeface="BIZ UDPゴシック" panose="020B0400000000000000" pitchFamily="50" charset="-128"/>
              </a:rPr>
              <a:t/>
            </a:r>
            <a:br>
              <a:rPr kumimoji="1" lang="en-US" altLang="ja-JP" sz="3200" b="1">
                <a:ln w="82550">
                  <a:solidFill>
                    <a:srgbClr val="202C22"/>
                  </a:solidFill>
                </a:ln>
                <a:latin typeface="BIZ UDPゴシック" panose="020B0400000000000000" pitchFamily="50" charset="-128"/>
                <a:ea typeface="BIZ UDPゴシック" panose="020B0400000000000000" pitchFamily="50" charset="-128"/>
              </a:rPr>
            </a:br>
            <a:r>
              <a:rPr kumimoji="1" lang="ja-JP" altLang="en-US" sz="1600" b="1">
                <a:ln w="82550">
                  <a:solidFill>
                    <a:srgbClr val="202C22"/>
                  </a:solidFill>
                </a:ln>
                <a:latin typeface="BIZ UDPゴシック" panose="020B0400000000000000" pitchFamily="50" charset="-128"/>
                <a:ea typeface="BIZ UDPゴシック" panose="020B0400000000000000" pitchFamily="50" charset="-128"/>
              </a:rPr>
              <a:t>～化学肥料の低減を進める</a:t>
            </a:r>
            <a:r>
              <a:rPr kumimoji="1" lang="en-US" altLang="ja-JP" sz="1600" b="1">
                <a:ln w="82550">
                  <a:solidFill>
                    <a:srgbClr val="202C22"/>
                  </a:solidFill>
                </a:ln>
                <a:latin typeface="BIZ UDPゴシック" panose="020B0400000000000000" pitchFamily="50" charset="-128"/>
                <a:ea typeface="BIZ UDPゴシック" panose="020B0400000000000000" pitchFamily="50" charset="-128"/>
              </a:rPr>
              <a:t>『</a:t>
            </a:r>
            <a:r>
              <a:rPr kumimoji="1" lang="ja-JP" altLang="en-US" sz="1600" b="1">
                <a:ln w="82550">
                  <a:solidFill>
                    <a:srgbClr val="202C22"/>
                  </a:solidFill>
                </a:ln>
                <a:latin typeface="BIZ UDPゴシック" panose="020B0400000000000000" pitchFamily="50" charset="-128"/>
                <a:ea typeface="BIZ UDPゴシック" panose="020B0400000000000000" pitchFamily="50" charset="-128"/>
              </a:rPr>
              <a:t>地域の取組</a:t>
            </a:r>
            <a:r>
              <a:rPr kumimoji="1" lang="en-US" altLang="ja-JP" sz="1600" b="1">
                <a:ln w="82550">
                  <a:solidFill>
                    <a:srgbClr val="202C22"/>
                  </a:solidFill>
                </a:ln>
                <a:latin typeface="BIZ UDPゴシック" panose="020B0400000000000000" pitchFamily="50" charset="-128"/>
                <a:ea typeface="BIZ UDPゴシック" panose="020B0400000000000000" pitchFamily="50" charset="-128"/>
              </a:rPr>
              <a:t>』</a:t>
            </a:r>
            <a:r>
              <a:rPr kumimoji="1" lang="ja-JP" altLang="en-US" sz="1600" b="1">
                <a:ln w="82550">
                  <a:solidFill>
                    <a:srgbClr val="202C22"/>
                  </a:solidFill>
                </a:ln>
                <a:latin typeface="BIZ UDPゴシック" panose="020B0400000000000000" pitchFamily="50" charset="-128"/>
                <a:ea typeface="BIZ UDPゴシック" panose="020B0400000000000000" pitchFamily="50" charset="-128"/>
              </a:rPr>
              <a:t>を支援します～</a:t>
            </a:r>
            <a:endParaRPr kumimoji="1" lang="ja-JP" altLang="en-US" sz="3200" b="1">
              <a:ln w="82550">
                <a:solidFill>
                  <a:srgbClr val="202C22"/>
                </a:solidFill>
              </a:ln>
              <a:latin typeface="BIZ UDPゴシック" panose="020B0400000000000000" pitchFamily="50" charset="-128"/>
              <a:ea typeface="BIZ UDPゴシック" panose="020B0400000000000000" pitchFamily="50" charset="-128"/>
            </a:endParaRPr>
          </a:p>
        </p:txBody>
      </p:sp>
      <p:sp>
        <p:nvSpPr>
          <p:cNvPr id="8" name="四角形: 角を丸くする 7">
            <a:extLst>
              <a:ext uri="{FF2B5EF4-FFF2-40B4-BE49-F238E27FC236}">
                <a16:creationId xmlns:a16="http://schemas.microsoft.com/office/drawing/2014/main" id="{7952536A-D68D-46FC-9F20-9279CE7FDBF0}"/>
              </a:ext>
            </a:extLst>
          </p:cNvPr>
          <p:cNvSpPr/>
          <p:nvPr/>
        </p:nvSpPr>
        <p:spPr>
          <a:xfrm>
            <a:off x="133349" y="1399362"/>
            <a:ext cx="6632525" cy="1537496"/>
          </a:xfrm>
          <a:prstGeom prst="roundRect">
            <a:avLst>
              <a:gd name="adj" fmla="val 6463"/>
            </a:avLst>
          </a:prstGeom>
          <a:solidFill>
            <a:schemeClr val="bg1"/>
          </a:solidFill>
          <a:ln w="44450" cmpd="sng">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25" name="タイトル 1">
            <a:extLst>
              <a:ext uri="{FF2B5EF4-FFF2-40B4-BE49-F238E27FC236}">
                <a16:creationId xmlns:a16="http://schemas.microsoft.com/office/drawing/2014/main" id="{9485ADF1-3526-4AB0-A941-7ECFAAEBFE54}"/>
              </a:ext>
            </a:extLst>
          </p:cNvPr>
          <p:cNvSpPr txBox="1">
            <a:spLocks/>
          </p:cNvSpPr>
          <p:nvPr/>
        </p:nvSpPr>
        <p:spPr>
          <a:xfrm>
            <a:off x="247918" y="502075"/>
            <a:ext cx="6362163" cy="744955"/>
          </a:xfrm>
          <a:prstGeom prst="rect">
            <a:avLst/>
          </a:prstGeom>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kumimoji="1" sz="4500" kern="1200">
                <a:solidFill>
                  <a:schemeClr val="tx1"/>
                </a:solidFill>
                <a:latin typeface="+mj-lt"/>
                <a:ea typeface="+mj-ea"/>
                <a:cs typeface="+mj-cs"/>
              </a:defRPr>
            </a:lvl1pPr>
          </a:lstStyle>
          <a:p>
            <a:pPr>
              <a:lnSpc>
                <a:spcPct val="110000"/>
              </a:lnSpc>
            </a:pPr>
            <a:r>
              <a:rPr lang="ja-JP" altLang="en-US" sz="2800" b="1">
                <a:solidFill>
                  <a:schemeClr val="accent2"/>
                </a:solidFill>
                <a:latin typeface="BIZ UDPゴシック" panose="020B0400000000000000" pitchFamily="50" charset="-128"/>
                <a:ea typeface="BIZ UDPゴシック" panose="020B0400000000000000" pitchFamily="50" charset="-128"/>
              </a:rPr>
              <a:t>化学肥料低減定着対策</a:t>
            </a:r>
            <a:r>
              <a:rPr lang="ja-JP" altLang="en-US" sz="2800" b="1">
                <a:solidFill>
                  <a:schemeClr val="bg1"/>
                </a:solidFill>
                <a:latin typeface="BIZ UDPゴシック" panose="020B0400000000000000" pitchFamily="50" charset="-128"/>
                <a:ea typeface="BIZ UDPゴシック" panose="020B0400000000000000" pitchFamily="50" charset="-128"/>
              </a:rPr>
              <a:t>のごあんない</a:t>
            </a:r>
            <a:r>
              <a:rPr lang="en-US" altLang="ja-JP" sz="3200" b="1">
                <a:solidFill>
                  <a:schemeClr val="bg1"/>
                </a:solidFill>
                <a:latin typeface="BIZ UDPゴシック" panose="020B0400000000000000" pitchFamily="50" charset="-128"/>
                <a:ea typeface="BIZ UDPゴシック" panose="020B0400000000000000" pitchFamily="50" charset="-128"/>
              </a:rPr>
              <a:t/>
            </a:r>
            <a:br>
              <a:rPr lang="en-US" altLang="ja-JP" sz="3200" b="1">
                <a:solidFill>
                  <a:schemeClr val="bg1"/>
                </a:solidFill>
                <a:latin typeface="BIZ UDPゴシック" panose="020B0400000000000000" pitchFamily="50" charset="-128"/>
                <a:ea typeface="BIZ UDPゴシック" panose="020B0400000000000000" pitchFamily="50" charset="-128"/>
              </a:rPr>
            </a:br>
            <a:r>
              <a:rPr lang="ja-JP" altLang="en-US" sz="1600" b="1">
                <a:solidFill>
                  <a:schemeClr val="bg1"/>
                </a:solidFill>
                <a:latin typeface="BIZ UDPゴシック" panose="020B0400000000000000" pitchFamily="50" charset="-128"/>
                <a:ea typeface="BIZ UDPゴシック" panose="020B0400000000000000" pitchFamily="50" charset="-128"/>
              </a:rPr>
              <a:t>～化学肥料の低減を進める</a:t>
            </a:r>
            <a:r>
              <a:rPr lang="en-US" altLang="ja-JP" sz="1600" b="1">
                <a:solidFill>
                  <a:schemeClr val="bg1"/>
                </a:solidFill>
                <a:latin typeface="BIZ UDPゴシック" panose="020B0400000000000000" pitchFamily="50" charset="-128"/>
                <a:ea typeface="BIZ UDPゴシック" panose="020B0400000000000000" pitchFamily="50" charset="-128"/>
              </a:rPr>
              <a:t>『</a:t>
            </a:r>
            <a:r>
              <a:rPr lang="ja-JP" altLang="en-US" sz="1600" b="1">
                <a:solidFill>
                  <a:schemeClr val="bg1"/>
                </a:solidFill>
                <a:latin typeface="BIZ UDPゴシック" panose="020B0400000000000000" pitchFamily="50" charset="-128"/>
                <a:ea typeface="BIZ UDPゴシック" panose="020B0400000000000000" pitchFamily="50" charset="-128"/>
              </a:rPr>
              <a:t>地域の取組</a:t>
            </a:r>
            <a:r>
              <a:rPr lang="en-US" altLang="ja-JP" sz="1600" b="1">
                <a:solidFill>
                  <a:schemeClr val="bg1"/>
                </a:solidFill>
                <a:latin typeface="BIZ UDPゴシック" panose="020B0400000000000000" pitchFamily="50" charset="-128"/>
                <a:ea typeface="BIZ UDPゴシック" panose="020B0400000000000000" pitchFamily="50" charset="-128"/>
              </a:rPr>
              <a:t>』</a:t>
            </a:r>
            <a:r>
              <a:rPr lang="ja-JP" altLang="en-US" sz="1600" b="1">
                <a:solidFill>
                  <a:schemeClr val="bg1"/>
                </a:solidFill>
                <a:latin typeface="BIZ UDPゴシック" panose="020B0400000000000000" pitchFamily="50" charset="-128"/>
                <a:ea typeface="BIZ UDPゴシック" panose="020B0400000000000000" pitchFamily="50" charset="-128"/>
              </a:rPr>
              <a:t>を支援します～</a:t>
            </a:r>
            <a:endParaRPr lang="ja-JP" altLang="en-US" sz="3600" b="1">
              <a:solidFill>
                <a:schemeClr val="bg1"/>
              </a:solidFill>
              <a:latin typeface="BIZ UDPゴシック" panose="020B0400000000000000" pitchFamily="50" charset="-128"/>
              <a:ea typeface="BIZ UDPゴシック" panose="020B0400000000000000" pitchFamily="50" charset="-128"/>
            </a:endParaRPr>
          </a:p>
        </p:txBody>
      </p:sp>
      <p:cxnSp>
        <p:nvCxnSpPr>
          <p:cNvPr id="11" name="直線コネクタ 10">
            <a:extLst>
              <a:ext uri="{FF2B5EF4-FFF2-40B4-BE49-F238E27FC236}">
                <a16:creationId xmlns:a16="http://schemas.microsoft.com/office/drawing/2014/main" id="{5B8CBB7A-EA4E-7BB4-3333-E38A866D327D}"/>
              </a:ext>
            </a:extLst>
          </p:cNvPr>
          <p:cNvCxnSpPr>
            <a:cxnSpLocks/>
          </p:cNvCxnSpPr>
          <p:nvPr/>
        </p:nvCxnSpPr>
        <p:spPr>
          <a:xfrm>
            <a:off x="320882" y="2224958"/>
            <a:ext cx="6164139" cy="0"/>
          </a:xfrm>
          <a:prstGeom prst="line">
            <a:avLst/>
          </a:prstGeom>
          <a:ln w="1778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6" name="直線コネクタ 5">
            <a:extLst>
              <a:ext uri="{FF2B5EF4-FFF2-40B4-BE49-F238E27FC236}">
                <a16:creationId xmlns:a16="http://schemas.microsoft.com/office/drawing/2014/main" id="{4C690AAE-0060-1196-B49A-3BA2F7122238}"/>
              </a:ext>
            </a:extLst>
          </p:cNvPr>
          <p:cNvCxnSpPr>
            <a:cxnSpLocks/>
          </p:cNvCxnSpPr>
          <p:nvPr/>
        </p:nvCxnSpPr>
        <p:spPr>
          <a:xfrm>
            <a:off x="546637" y="4766905"/>
            <a:ext cx="1540054" cy="0"/>
          </a:xfrm>
          <a:prstGeom prst="line">
            <a:avLst/>
          </a:prstGeom>
          <a:ln w="1778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1032" name="Picture 8">
            <a:extLst>
              <a:ext uri="{FF2B5EF4-FFF2-40B4-BE49-F238E27FC236}">
                <a16:creationId xmlns:a16="http://schemas.microsoft.com/office/drawing/2014/main" id="{1E40148A-7016-4099-B375-160E46F9C51C}"/>
              </a:ext>
            </a:extLst>
          </p:cNvPr>
          <p:cNvPicPr>
            <a:picLocks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6168924" y="409498"/>
            <a:ext cx="792000" cy="720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E1E618D4-42D7-4BCB-8A1B-8710F34BDF68}"/>
              </a:ext>
            </a:extLst>
          </p:cNvPr>
          <p:cNvPicPr>
            <a:picLocks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43578" y="397306"/>
            <a:ext cx="792000" cy="720000"/>
          </a:xfrm>
          <a:prstGeom prst="rect">
            <a:avLst/>
          </a:prstGeom>
          <a:noFill/>
          <a:extLst>
            <a:ext uri="{909E8E84-426E-40DD-AFC4-6F175D3DCCD1}">
              <a14:hiddenFill xmlns:a14="http://schemas.microsoft.com/office/drawing/2010/main">
                <a:solidFill>
                  <a:srgbClr val="FFFFFF"/>
                </a:solidFill>
              </a14:hiddenFill>
            </a:ext>
          </a:extLst>
        </p:spPr>
      </p:pic>
      <p:sp>
        <p:nvSpPr>
          <p:cNvPr id="10" name="四角形: 角を丸くする 9">
            <a:extLst>
              <a:ext uri="{FF2B5EF4-FFF2-40B4-BE49-F238E27FC236}">
                <a16:creationId xmlns:a16="http://schemas.microsoft.com/office/drawing/2014/main" id="{FC542EEB-CD75-B2AF-2CE6-59432BAFA4D8}"/>
              </a:ext>
            </a:extLst>
          </p:cNvPr>
          <p:cNvSpPr/>
          <p:nvPr/>
        </p:nvSpPr>
        <p:spPr>
          <a:xfrm>
            <a:off x="3781011" y="4269724"/>
            <a:ext cx="2287128" cy="529059"/>
          </a:xfrm>
          <a:prstGeom prst="roundRect">
            <a:avLst/>
          </a:prstGeom>
          <a:solidFill>
            <a:schemeClr val="accent2"/>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600" b="1">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地域協議会</a:t>
            </a:r>
            <a:endParaRPr kumimoji="1" lang="en-US" altLang="ja-JP" sz="1600" b="1">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pPr algn="ctr"/>
            <a:r>
              <a:rPr kumimoji="1" lang="ja-JP" altLang="en-US" sz="1200" b="1">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（原則、市町村域が最小単位）</a:t>
            </a:r>
          </a:p>
        </p:txBody>
      </p:sp>
      <p:sp>
        <p:nvSpPr>
          <p:cNvPr id="15" name="矢印: 五方向 14">
            <a:extLst>
              <a:ext uri="{FF2B5EF4-FFF2-40B4-BE49-F238E27FC236}">
                <a16:creationId xmlns:a16="http://schemas.microsoft.com/office/drawing/2014/main" id="{62FA4521-DC07-7571-1EBD-0915C338CAB0}"/>
              </a:ext>
            </a:extLst>
          </p:cNvPr>
          <p:cNvSpPr/>
          <p:nvPr/>
        </p:nvSpPr>
        <p:spPr>
          <a:xfrm>
            <a:off x="92674" y="7680331"/>
            <a:ext cx="2968577" cy="399473"/>
          </a:xfrm>
          <a:prstGeom prst="homePlat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事業実施までの主な手続</a:t>
            </a:r>
            <a:endParaRPr kumimoji="1" lang="en-US" altLang="ja-JP"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27" name="楕円 26">
            <a:extLst>
              <a:ext uri="{FF2B5EF4-FFF2-40B4-BE49-F238E27FC236}">
                <a16:creationId xmlns:a16="http://schemas.microsoft.com/office/drawing/2014/main" id="{9AA2F6D8-C311-2AFD-3E63-8AB0A432A312}"/>
              </a:ext>
            </a:extLst>
          </p:cNvPr>
          <p:cNvSpPr/>
          <p:nvPr/>
        </p:nvSpPr>
        <p:spPr>
          <a:xfrm>
            <a:off x="3354980" y="6731587"/>
            <a:ext cx="3362014" cy="71359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a:extLst>
              <a:ext uri="{FF2B5EF4-FFF2-40B4-BE49-F238E27FC236}">
                <a16:creationId xmlns:a16="http://schemas.microsoft.com/office/drawing/2014/main" id="{01405AA4-54B4-87B7-39A1-0F2B44C462E5}"/>
              </a:ext>
            </a:extLst>
          </p:cNvPr>
          <p:cNvSpPr txBox="1"/>
          <p:nvPr/>
        </p:nvSpPr>
        <p:spPr>
          <a:xfrm>
            <a:off x="3481981" y="4807464"/>
            <a:ext cx="3291302" cy="287643"/>
          </a:xfrm>
          <a:prstGeom prst="rect">
            <a:avLst/>
          </a:prstGeom>
          <a:noFill/>
        </p:spPr>
        <p:txBody>
          <a:bodyPr wrap="square" rtlCol="0">
            <a:spAutoFit/>
          </a:bodyPr>
          <a:lstStyle/>
          <a:p>
            <a:pPr marL="285750" indent="-285750">
              <a:lnSpc>
                <a:spcPct val="125000"/>
              </a:lnSpc>
              <a:buFont typeface="Wingdings" panose="05000000000000000000" pitchFamily="2" charset="2"/>
              <a:buChar char="l"/>
            </a:pPr>
            <a:r>
              <a:rPr kumimoji="1" lang="ja-JP" altLang="en-US" sz="1200" dirty="0">
                <a:latin typeface="BIZ UDPゴシック" panose="020B0400000000000000" pitchFamily="50" charset="-128"/>
                <a:ea typeface="BIZ UDPゴシック" panose="020B0400000000000000" pitchFamily="50" charset="-128"/>
              </a:rPr>
              <a:t>地域計画書の作成（取組内容の設定）</a:t>
            </a:r>
            <a:endParaRPr kumimoji="1" lang="en-US" altLang="ja-JP" sz="1200" dirty="0">
              <a:latin typeface="BIZ UDPゴシック" panose="020B0400000000000000" pitchFamily="50" charset="-128"/>
              <a:ea typeface="BIZ UDPゴシック" panose="020B0400000000000000" pitchFamily="50" charset="-128"/>
            </a:endParaRPr>
          </a:p>
        </p:txBody>
      </p:sp>
      <p:sp>
        <p:nvSpPr>
          <p:cNvPr id="37" name="テキスト ボックス 36">
            <a:extLst>
              <a:ext uri="{FF2B5EF4-FFF2-40B4-BE49-F238E27FC236}">
                <a16:creationId xmlns:a16="http://schemas.microsoft.com/office/drawing/2014/main" id="{AC44B416-2221-36B2-1F7A-8555266CC4A4}"/>
              </a:ext>
            </a:extLst>
          </p:cNvPr>
          <p:cNvSpPr txBox="1"/>
          <p:nvPr/>
        </p:nvSpPr>
        <p:spPr>
          <a:xfrm>
            <a:off x="3481981" y="6949365"/>
            <a:ext cx="3291302" cy="287643"/>
          </a:xfrm>
          <a:prstGeom prst="rect">
            <a:avLst/>
          </a:prstGeom>
          <a:noFill/>
        </p:spPr>
        <p:txBody>
          <a:bodyPr wrap="square" rtlCol="0">
            <a:spAutoFit/>
          </a:bodyPr>
          <a:lstStyle/>
          <a:p>
            <a:pPr marL="285750" indent="-285750">
              <a:lnSpc>
                <a:spcPct val="125000"/>
              </a:lnSpc>
              <a:buFont typeface="Wingdings" panose="05000000000000000000" pitchFamily="2" charset="2"/>
              <a:buChar char="l"/>
            </a:pPr>
            <a:r>
              <a:rPr kumimoji="1" lang="ja-JP" altLang="en-US" sz="1200">
                <a:latin typeface="BIZ UDPゴシック" panose="020B0400000000000000" pitchFamily="50" charset="-128"/>
                <a:ea typeface="BIZ UDPゴシック" panose="020B0400000000000000" pitchFamily="50" charset="-128"/>
              </a:rPr>
              <a:t>地域計画書に位置付けられた取組を展開</a:t>
            </a:r>
            <a:endParaRPr kumimoji="1" lang="en-US" altLang="ja-JP" sz="1200">
              <a:latin typeface="BIZ UDPゴシック" panose="020B0400000000000000" pitchFamily="50" charset="-128"/>
              <a:ea typeface="BIZ UDPゴシック" panose="020B0400000000000000" pitchFamily="50" charset="-128"/>
            </a:endParaRPr>
          </a:p>
        </p:txBody>
      </p:sp>
      <p:sp>
        <p:nvSpPr>
          <p:cNvPr id="39" name="四角形: 角を丸くする 38">
            <a:extLst>
              <a:ext uri="{FF2B5EF4-FFF2-40B4-BE49-F238E27FC236}">
                <a16:creationId xmlns:a16="http://schemas.microsoft.com/office/drawing/2014/main" id="{E2E2E753-EFE5-AA9B-FD7A-9A929DE93EAA}"/>
              </a:ext>
            </a:extLst>
          </p:cNvPr>
          <p:cNvSpPr/>
          <p:nvPr/>
        </p:nvSpPr>
        <p:spPr>
          <a:xfrm>
            <a:off x="3523920" y="6638713"/>
            <a:ext cx="742233" cy="287643"/>
          </a:xfrm>
          <a:prstGeom prst="roundRect">
            <a:avLst/>
          </a:prstGeom>
          <a:solidFill>
            <a:schemeClr val="accent2"/>
          </a:solidFill>
          <a:ln w="19050">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200" b="1">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農業者</a:t>
            </a:r>
          </a:p>
        </p:txBody>
      </p:sp>
      <p:sp>
        <p:nvSpPr>
          <p:cNvPr id="42" name="四角形: 角を丸くする 41">
            <a:extLst>
              <a:ext uri="{FF2B5EF4-FFF2-40B4-BE49-F238E27FC236}">
                <a16:creationId xmlns:a16="http://schemas.microsoft.com/office/drawing/2014/main" id="{847B1932-9684-0377-4B99-1ED4D5B9B451}"/>
              </a:ext>
            </a:extLst>
          </p:cNvPr>
          <p:cNvSpPr/>
          <p:nvPr/>
        </p:nvSpPr>
        <p:spPr>
          <a:xfrm>
            <a:off x="4352285" y="6638713"/>
            <a:ext cx="1000695" cy="287643"/>
          </a:xfrm>
          <a:prstGeom prst="roundRect">
            <a:avLst/>
          </a:prstGeom>
          <a:solidFill>
            <a:schemeClr val="accent2"/>
          </a:solidFill>
          <a:ln w="19050">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200" b="1"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農業者団体</a:t>
            </a:r>
          </a:p>
        </p:txBody>
      </p:sp>
      <p:sp>
        <p:nvSpPr>
          <p:cNvPr id="44" name="四角形: 角を丸くする 43">
            <a:extLst>
              <a:ext uri="{FF2B5EF4-FFF2-40B4-BE49-F238E27FC236}">
                <a16:creationId xmlns:a16="http://schemas.microsoft.com/office/drawing/2014/main" id="{762BB8A3-046F-50D5-6DA8-A9DA581A2D81}"/>
              </a:ext>
            </a:extLst>
          </p:cNvPr>
          <p:cNvSpPr/>
          <p:nvPr/>
        </p:nvSpPr>
        <p:spPr>
          <a:xfrm>
            <a:off x="5424513" y="6638713"/>
            <a:ext cx="1000695" cy="287643"/>
          </a:xfrm>
          <a:prstGeom prst="roundRect">
            <a:avLst/>
          </a:prstGeom>
          <a:solidFill>
            <a:schemeClr val="accent2"/>
          </a:solidFill>
          <a:ln w="19050">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200" b="1">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民間事業者</a:t>
            </a:r>
          </a:p>
        </p:txBody>
      </p:sp>
      <p:sp>
        <p:nvSpPr>
          <p:cNvPr id="47" name="四角形: 角を丸くする 46">
            <a:extLst>
              <a:ext uri="{FF2B5EF4-FFF2-40B4-BE49-F238E27FC236}">
                <a16:creationId xmlns:a16="http://schemas.microsoft.com/office/drawing/2014/main" id="{2FE50CD9-A08C-6B39-BDCB-0798EF2A0F54}"/>
              </a:ext>
            </a:extLst>
          </p:cNvPr>
          <p:cNvSpPr/>
          <p:nvPr/>
        </p:nvSpPr>
        <p:spPr>
          <a:xfrm>
            <a:off x="6341917" y="6654615"/>
            <a:ext cx="510628" cy="287643"/>
          </a:xfrm>
          <a:prstGeom prst="round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200">
                <a:latin typeface="BIZ UDPゴシック" panose="020B0400000000000000" pitchFamily="50" charset="-128"/>
                <a:ea typeface="BIZ UDPゴシック" panose="020B0400000000000000" pitchFamily="50" charset="-128"/>
              </a:rPr>
              <a:t>等</a:t>
            </a:r>
          </a:p>
        </p:txBody>
      </p:sp>
      <p:cxnSp>
        <p:nvCxnSpPr>
          <p:cNvPr id="51" name="直線矢印コネクタ 50">
            <a:extLst>
              <a:ext uri="{FF2B5EF4-FFF2-40B4-BE49-F238E27FC236}">
                <a16:creationId xmlns:a16="http://schemas.microsoft.com/office/drawing/2014/main" id="{2631A663-F522-8E19-179F-404C5386483E}"/>
              </a:ext>
            </a:extLst>
          </p:cNvPr>
          <p:cNvCxnSpPr>
            <a:cxnSpLocks/>
          </p:cNvCxnSpPr>
          <p:nvPr/>
        </p:nvCxnSpPr>
        <p:spPr>
          <a:xfrm>
            <a:off x="4202431" y="5135243"/>
            <a:ext cx="0" cy="1409906"/>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32" name="テキスト ボックス 31">
            <a:extLst>
              <a:ext uri="{FF2B5EF4-FFF2-40B4-BE49-F238E27FC236}">
                <a16:creationId xmlns:a16="http://schemas.microsoft.com/office/drawing/2014/main" id="{B3B8E7C7-15DE-0D03-A9E5-7C2D8239B6FD}"/>
              </a:ext>
            </a:extLst>
          </p:cNvPr>
          <p:cNvSpPr txBox="1"/>
          <p:nvPr/>
        </p:nvSpPr>
        <p:spPr>
          <a:xfrm>
            <a:off x="3493201" y="5519786"/>
            <a:ext cx="1475416" cy="630942"/>
          </a:xfrm>
          <a:prstGeom prst="rect">
            <a:avLst/>
          </a:prstGeom>
          <a:solidFill>
            <a:schemeClr val="bg1"/>
          </a:solidFill>
        </p:spPr>
        <p:txBody>
          <a:bodyPr wrap="square" rtlCol="0">
            <a:spAutoFit/>
          </a:bodyPr>
          <a:lstStyle/>
          <a:p>
            <a:pPr algn="ctr">
              <a:lnSpc>
                <a:spcPts val="1400"/>
              </a:lnSpc>
            </a:pPr>
            <a:r>
              <a:rPr kumimoji="1" lang="ja-JP" altLang="en-US" sz="1200" dirty="0">
                <a:latin typeface="BIZ UDPゴシック" panose="020B0400000000000000" pitchFamily="50" charset="-128"/>
                <a:ea typeface="BIZ UDPゴシック" panose="020B0400000000000000" pitchFamily="50" charset="-128"/>
              </a:rPr>
              <a:t>対象者の募集</a:t>
            </a:r>
            <a:endParaRPr kumimoji="1" lang="en-US" altLang="ja-JP" sz="1200" dirty="0">
              <a:latin typeface="BIZ UDPゴシック" panose="020B0400000000000000" pitchFamily="50" charset="-128"/>
              <a:ea typeface="BIZ UDPゴシック" panose="020B0400000000000000" pitchFamily="50" charset="-128"/>
            </a:endParaRPr>
          </a:p>
          <a:p>
            <a:pPr algn="ctr">
              <a:lnSpc>
                <a:spcPts val="1400"/>
              </a:lnSpc>
            </a:pPr>
            <a:r>
              <a:rPr kumimoji="1" lang="ja-JP" altLang="en-US" sz="1200" dirty="0">
                <a:latin typeface="BIZ UDPゴシック" panose="020B0400000000000000" pitchFamily="50" charset="-128"/>
                <a:ea typeface="BIZ UDPゴシック" panose="020B0400000000000000" pitchFamily="50" charset="-128"/>
              </a:rPr>
              <a:t>交付金の交付</a:t>
            </a:r>
            <a:endParaRPr kumimoji="1" lang="en-US" altLang="ja-JP" sz="1200" dirty="0">
              <a:latin typeface="BIZ UDPゴシック" panose="020B0400000000000000" pitchFamily="50" charset="-128"/>
              <a:ea typeface="BIZ UDPゴシック" panose="020B0400000000000000" pitchFamily="50" charset="-128"/>
            </a:endParaRPr>
          </a:p>
          <a:p>
            <a:pPr algn="ctr">
              <a:lnSpc>
                <a:spcPts val="1400"/>
              </a:lnSpc>
            </a:pPr>
            <a:r>
              <a:rPr kumimoji="1" lang="ja-JP" altLang="en-US" sz="1200" dirty="0">
                <a:latin typeface="BIZ UDPゴシック" panose="020B0400000000000000" pitchFamily="50" charset="-128"/>
                <a:ea typeface="BIZ UDPゴシック" panose="020B0400000000000000" pitchFamily="50" charset="-128"/>
              </a:rPr>
              <a:t>取組確認　等</a:t>
            </a:r>
            <a:endParaRPr kumimoji="1" lang="en-US" altLang="ja-JP" sz="1200" dirty="0">
              <a:latin typeface="BIZ UDPゴシック" panose="020B0400000000000000" pitchFamily="50" charset="-128"/>
              <a:ea typeface="BIZ UDPゴシック" panose="020B0400000000000000" pitchFamily="50" charset="-128"/>
            </a:endParaRPr>
          </a:p>
        </p:txBody>
      </p:sp>
      <p:cxnSp>
        <p:nvCxnSpPr>
          <p:cNvPr id="53" name="直線矢印コネクタ 52">
            <a:extLst>
              <a:ext uri="{FF2B5EF4-FFF2-40B4-BE49-F238E27FC236}">
                <a16:creationId xmlns:a16="http://schemas.microsoft.com/office/drawing/2014/main" id="{37920904-B83E-8A48-C31D-2ED1C8866D1A}"/>
              </a:ext>
            </a:extLst>
          </p:cNvPr>
          <p:cNvCxnSpPr>
            <a:cxnSpLocks/>
          </p:cNvCxnSpPr>
          <p:nvPr/>
        </p:nvCxnSpPr>
        <p:spPr>
          <a:xfrm>
            <a:off x="5768838" y="5135243"/>
            <a:ext cx="0" cy="1409906"/>
          </a:xfrm>
          <a:prstGeom prst="straightConnector1">
            <a:avLst/>
          </a:prstGeom>
          <a:ln w="38100">
            <a:headEnd type="triangle"/>
            <a:tailEnd type="none"/>
          </a:ln>
        </p:spPr>
        <p:style>
          <a:lnRef idx="1">
            <a:schemeClr val="dk1"/>
          </a:lnRef>
          <a:fillRef idx="0">
            <a:schemeClr val="dk1"/>
          </a:fillRef>
          <a:effectRef idx="0">
            <a:schemeClr val="dk1"/>
          </a:effectRef>
          <a:fontRef idx="minor">
            <a:schemeClr val="tx1"/>
          </a:fontRef>
        </p:style>
      </p:cxnSp>
      <p:sp>
        <p:nvSpPr>
          <p:cNvPr id="36" name="テキスト ボックス 35">
            <a:extLst>
              <a:ext uri="{FF2B5EF4-FFF2-40B4-BE49-F238E27FC236}">
                <a16:creationId xmlns:a16="http://schemas.microsoft.com/office/drawing/2014/main" id="{67D78A4D-9915-3239-5FFA-2F35B0B34B00}"/>
              </a:ext>
            </a:extLst>
          </p:cNvPr>
          <p:cNvSpPr txBox="1"/>
          <p:nvPr/>
        </p:nvSpPr>
        <p:spPr>
          <a:xfrm>
            <a:off x="5127632" y="5609554"/>
            <a:ext cx="1272359" cy="451406"/>
          </a:xfrm>
          <a:prstGeom prst="rect">
            <a:avLst/>
          </a:prstGeom>
          <a:solidFill>
            <a:schemeClr val="bg1"/>
          </a:solidFill>
        </p:spPr>
        <p:txBody>
          <a:bodyPr wrap="square" rtlCol="0">
            <a:spAutoFit/>
          </a:bodyPr>
          <a:lstStyle/>
          <a:p>
            <a:pPr algn="ctr">
              <a:lnSpc>
                <a:spcPts val="1400"/>
              </a:lnSpc>
            </a:pPr>
            <a:r>
              <a:rPr kumimoji="1" lang="ja-JP" altLang="en-US" sz="1200">
                <a:latin typeface="BIZ UDPゴシック" panose="020B0400000000000000" pitchFamily="50" charset="-128"/>
                <a:ea typeface="BIZ UDPゴシック" panose="020B0400000000000000" pitchFamily="50" charset="-128"/>
              </a:rPr>
              <a:t>取組申請</a:t>
            </a:r>
            <a:endParaRPr kumimoji="1" lang="en-US" altLang="ja-JP" sz="1200">
              <a:latin typeface="BIZ UDPゴシック" panose="020B0400000000000000" pitchFamily="50" charset="-128"/>
              <a:ea typeface="BIZ UDPゴシック" panose="020B0400000000000000" pitchFamily="50" charset="-128"/>
            </a:endParaRPr>
          </a:p>
          <a:p>
            <a:pPr algn="ctr">
              <a:lnSpc>
                <a:spcPts val="1400"/>
              </a:lnSpc>
            </a:pPr>
            <a:r>
              <a:rPr kumimoji="1" lang="ja-JP" altLang="en-US" sz="1200">
                <a:latin typeface="BIZ UDPゴシック" panose="020B0400000000000000" pitchFamily="50" charset="-128"/>
                <a:ea typeface="BIZ UDPゴシック" panose="020B0400000000000000" pitchFamily="50" charset="-128"/>
              </a:rPr>
              <a:t>実績報告　等</a:t>
            </a:r>
            <a:endParaRPr kumimoji="1" lang="en-US" altLang="ja-JP" sz="1200">
              <a:latin typeface="BIZ UDPゴシック" panose="020B0400000000000000" pitchFamily="50" charset="-128"/>
              <a:ea typeface="BIZ UDPゴシック" panose="020B0400000000000000" pitchFamily="50" charset="-128"/>
            </a:endParaRPr>
          </a:p>
        </p:txBody>
      </p:sp>
      <p:sp>
        <p:nvSpPr>
          <p:cNvPr id="56" name="四角形: 角を丸くする 55">
            <a:extLst>
              <a:ext uri="{FF2B5EF4-FFF2-40B4-BE49-F238E27FC236}">
                <a16:creationId xmlns:a16="http://schemas.microsoft.com/office/drawing/2014/main" id="{730667B9-596A-F7A9-C848-2EBBE4C4D6F6}"/>
              </a:ext>
            </a:extLst>
          </p:cNvPr>
          <p:cNvSpPr/>
          <p:nvPr/>
        </p:nvSpPr>
        <p:spPr>
          <a:xfrm>
            <a:off x="802174" y="8198131"/>
            <a:ext cx="1329162" cy="1388796"/>
          </a:xfrm>
          <a:prstGeom prst="roundRect">
            <a:avLst>
              <a:gd name="adj" fmla="val 12785"/>
            </a:avLst>
          </a:prstGeom>
          <a:noFill/>
          <a:ln w="38100">
            <a:solidFill>
              <a:schemeClr val="tx1">
                <a:lumMod val="50000"/>
                <a:lumOff val="50000"/>
              </a:schemeClr>
            </a:solidFill>
          </a:ln>
        </p:spPr>
        <p:style>
          <a:lnRef idx="2">
            <a:schemeClr val="dk1"/>
          </a:lnRef>
          <a:fillRef idx="1">
            <a:schemeClr val="lt1"/>
          </a:fillRef>
          <a:effectRef idx="0">
            <a:schemeClr val="dk1"/>
          </a:effectRef>
          <a:fontRef idx="minor">
            <a:schemeClr val="dk1"/>
          </a:fontRef>
        </p:style>
        <p:txBody>
          <a:bodyPr lIns="36000" rIns="36000" rtlCol="0" anchor="ctr"/>
          <a:lstStyle/>
          <a:p>
            <a:pPr algn="ctr"/>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都道府県</a:t>
            </a:r>
            <a:endParaRPr kumimoji="1" lang="en-US" altLang="ja-JP"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pPr algn="ctr"/>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協議会</a:t>
            </a:r>
            <a:endParaRPr kumimoji="1" lang="en-US" altLang="ja-JP"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1060" name="正方形/長方形 1059">
            <a:extLst>
              <a:ext uri="{FF2B5EF4-FFF2-40B4-BE49-F238E27FC236}">
                <a16:creationId xmlns:a16="http://schemas.microsoft.com/office/drawing/2014/main" id="{ED8D06FC-71FE-BC47-9125-1AC507FFDC31}"/>
              </a:ext>
            </a:extLst>
          </p:cNvPr>
          <p:cNvSpPr/>
          <p:nvPr/>
        </p:nvSpPr>
        <p:spPr>
          <a:xfrm rot="10800000" flipV="1">
            <a:off x="512482" y="7260138"/>
            <a:ext cx="3576885" cy="33248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6700" indent="-266700"/>
            <a:r>
              <a:rPr kumimoji="1" lang="ja-JP" altLang="en-US" sz="1050" dirty="0">
                <a:solidFill>
                  <a:schemeClr val="tx1"/>
                </a:solidFill>
                <a:latin typeface="BIZ UDPゴシック" panose="020B0400000000000000" pitchFamily="50" charset="-128"/>
                <a:ea typeface="BIZ UDPゴシック" panose="020B0400000000000000" pitchFamily="50" charset="-128"/>
              </a:rPr>
              <a:t>（注）地域協議会の事務費を含みます。</a:t>
            </a:r>
            <a:endParaRPr kumimoji="1" lang="en-US" altLang="ja-JP" sz="1050" dirty="0">
              <a:solidFill>
                <a:schemeClr val="tx1"/>
              </a:solidFill>
              <a:latin typeface="BIZ UDPゴシック" panose="020B0400000000000000" pitchFamily="50" charset="-128"/>
              <a:ea typeface="BIZ UDPゴシック" panose="020B0400000000000000" pitchFamily="50" charset="-128"/>
            </a:endParaRPr>
          </a:p>
        </p:txBody>
      </p:sp>
      <p:cxnSp>
        <p:nvCxnSpPr>
          <p:cNvPr id="1077" name="直線コネクタ 1076">
            <a:extLst>
              <a:ext uri="{FF2B5EF4-FFF2-40B4-BE49-F238E27FC236}">
                <a16:creationId xmlns:a16="http://schemas.microsoft.com/office/drawing/2014/main" id="{8AB7370B-B362-5F96-8AF3-91F25477723A}"/>
              </a:ext>
            </a:extLst>
          </p:cNvPr>
          <p:cNvCxnSpPr>
            <a:cxnSpLocks/>
          </p:cNvCxnSpPr>
          <p:nvPr/>
        </p:nvCxnSpPr>
        <p:spPr>
          <a:xfrm>
            <a:off x="301832" y="2614255"/>
            <a:ext cx="4089193" cy="0"/>
          </a:xfrm>
          <a:prstGeom prst="line">
            <a:avLst/>
          </a:prstGeom>
          <a:ln w="1778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9" name="テキスト ボックス 8">
            <a:extLst>
              <a:ext uri="{FF2B5EF4-FFF2-40B4-BE49-F238E27FC236}">
                <a16:creationId xmlns:a16="http://schemas.microsoft.com/office/drawing/2014/main" id="{A9B90211-5BA3-4584-9C26-3141B476E620}"/>
              </a:ext>
            </a:extLst>
          </p:cNvPr>
          <p:cNvSpPr txBox="1"/>
          <p:nvPr/>
        </p:nvSpPr>
        <p:spPr>
          <a:xfrm>
            <a:off x="211954" y="1481398"/>
            <a:ext cx="6398127" cy="1269450"/>
          </a:xfrm>
          <a:prstGeom prst="rect">
            <a:avLst/>
          </a:prstGeom>
          <a:noFill/>
        </p:spPr>
        <p:txBody>
          <a:bodyPr wrap="square" rtlCol="0">
            <a:spAutoFit/>
          </a:bodyPr>
          <a:lstStyle/>
          <a:p>
            <a:pPr>
              <a:lnSpc>
                <a:spcPct val="125000"/>
              </a:lnSpc>
            </a:pPr>
            <a:r>
              <a:rPr kumimoji="1" lang="ja-JP" altLang="en-US" sz="2150" b="1" dirty="0">
                <a:latin typeface="BIZ UDPゴシック" panose="020B0400000000000000" pitchFamily="50" charset="-128"/>
                <a:ea typeface="BIZ UDPゴシック" panose="020B0400000000000000" pitchFamily="50" charset="-128"/>
              </a:rPr>
              <a:t>肥料価格高騰対策事業の一環として、農家の皆様の「化学肥料の２割低減に向けた取組」の定着に向けた</a:t>
            </a:r>
            <a:r>
              <a:rPr kumimoji="1" lang="en-US" altLang="ja-JP" sz="2150" b="1" dirty="0">
                <a:latin typeface="BIZ UDPゴシック" panose="020B0400000000000000" pitchFamily="50" charset="-128"/>
                <a:ea typeface="BIZ UDPゴシック" panose="020B0400000000000000" pitchFamily="50" charset="-128"/>
              </a:rPr>
              <a:t>『</a:t>
            </a:r>
            <a:r>
              <a:rPr kumimoji="1" lang="ja-JP" altLang="en-US" sz="2150" b="1" dirty="0">
                <a:latin typeface="BIZ UDPゴシック" panose="020B0400000000000000" pitchFamily="50" charset="-128"/>
                <a:ea typeface="BIZ UDPゴシック" panose="020B0400000000000000" pitchFamily="50" charset="-128"/>
              </a:rPr>
              <a:t>地域の取組</a:t>
            </a:r>
            <a:r>
              <a:rPr kumimoji="1" lang="en-US" altLang="ja-JP" sz="2150" b="1" dirty="0">
                <a:latin typeface="BIZ UDPゴシック" panose="020B0400000000000000" pitchFamily="50" charset="-128"/>
                <a:ea typeface="BIZ UDPゴシック" panose="020B0400000000000000" pitchFamily="50" charset="-128"/>
              </a:rPr>
              <a:t>』</a:t>
            </a:r>
            <a:r>
              <a:rPr kumimoji="1" lang="ja-JP" altLang="en-US" sz="2150" b="1" dirty="0">
                <a:latin typeface="BIZ UDPゴシック" panose="020B0400000000000000" pitchFamily="50" charset="-128"/>
                <a:ea typeface="BIZ UDPゴシック" panose="020B0400000000000000" pitchFamily="50" charset="-128"/>
              </a:rPr>
              <a:t>を支援する追加対策を実施します。</a:t>
            </a:r>
            <a:endParaRPr kumimoji="1" lang="en-US" altLang="ja-JP" sz="2150" dirty="0">
              <a:latin typeface="BIZ UDPゴシック" panose="020B0400000000000000" pitchFamily="50" charset="-128"/>
              <a:ea typeface="BIZ UDPゴシック" panose="020B0400000000000000" pitchFamily="50" charset="-128"/>
            </a:endParaRPr>
          </a:p>
        </p:txBody>
      </p:sp>
      <p:cxnSp>
        <p:nvCxnSpPr>
          <p:cNvPr id="1079" name="直線コネクタ 1078">
            <a:extLst>
              <a:ext uri="{FF2B5EF4-FFF2-40B4-BE49-F238E27FC236}">
                <a16:creationId xmlns:a16="http://schemas.microsoft.com/office/drawing/2014/main" id="{E374DFFD-98BF-7606-8721-2AC88814DD17}"/>
              </a:ext>
            </a:extLst>
          </p:cNvPr>
          <p:cNvCxnSpPr>
            <a:cxnSpLocks/>
          </p:cNvCxnSpPr>
          <p:nvPr/>
        </p:nvCxnSpPr>
        <p:spPr>
          <a:xfrm>
            <a:off x="546637" y="5384269"/>
            <a:ext cx="2514614" cy="0"/>
          </a:xfrm>
          <a:prstGeom prst="line">
            <a:avLst/>
          </a:prstGeom>
          <a:ln w="1778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89" name="直線コネクタ 1088">
            <a:extLst>
              <a:ext uri="{FF2B5EF4-FFF2-40B4-BE49-F238E27FC236}">
                <a16:creationId xmlns:a16="http://schemas.microsoft.com/office/drawing/2014/main" id="{D7974BCF-120F-31E3-9FA0-622D97FF7A3B}"/>
              </a:ext>
            </a:extLst>
          </p:cNvPr>
          <p:cNvCxnSpPr>
            <a:cxnSpLocks/>
          </p:cNvCxnSpPr>
          <p:nvPr/>
        </p:nvCxnSpPr>
        <p:spPr>
          <a:xfrm>
            <a:off x="554301" y="3912289"/>
            <a:ext cx="6101934" cy="0"/>
          </a:xfrm>
          <a:prstGeom prst="line">
            <a:avLst/>
          </a:prstGeom>
          <a:ln w="1778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91" name="直線コネクタ 1090">
            <a:extLst>
              <a:ext uri="{FF2B5EF4-FFF2-40B4-BE49-F238E27FC236}">
                <a16:creationId xmlns:a16="http://schemas.microsoft.com/office/drawing/2014/main" id="{D147A93C-7D21-98D9-7FCD-347F2FAF405A}"/>
              </a:ext>
            </a:extLst>
          </p:cNvPr>
          <p:cNvCxnSpPr>
            <a:cxnSpLocks/>
          </p:cNvCxnSpPr>
          <p:nvPr/>
        </p:nvCxnSpPr>
        <p:spPr>
          <a:xfrm>
            <a:off x="588262" y="4226614"/>
            <a:ext cx="728402" cy="0"/>
          </a:xfrm>
          <a:prstGeom prst="line">
            <a:avLst/>
          </a:prstGeom>
          <a:ln w="1778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93" name="直線コネクタ 1092">
            <a:extLst>
              <a:ext uri="{FF2B5EF4-FFF2-40B4-BE49-F238E27FC236}">
                <a16:creationId xmlns:a16="http://schemas.microsoft.com/office/drawing/2014/main" id="{BB0A41DA-7CE2-4D7A-E150-D6354D3829AA}"/>
              </a:ext>
            </a:extLst>
          </p:cNvPr>
          <p:cNvCxnSpPr>
            <a:cxnSpLocks/>
          </p:cNvCxnSpPr>
          <p:nvPr/>
        </p:nvCxnSpPr>
        <p:spPr>
          <a:xfrm>
            <a:off x="579246" y="6542182"/>
            <a:ext cx="2798954" cy="0"/>
          </a:xfrm>
          <a:prstGeom prst="line">
            <a:avLst/>
          </a:prstGeom>
          <a:ln w="1778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95" name="直線コネクタ 1094">
            <a:extLst>
              <a:ext uri="{FF2B5EF4-FFF2-40B4-BE49-F238E27FC236}">
                <a16:creationId xmlns:a16="http://schemas.microsoft.com/office/drawing/2014/main" id="{2677F8ED-CB52-513B-E04A-E517680C4542}"/>
              </a:ext>
            </a:extLst>
          </p:cNvPr>
          <p:cNvCxnSpPr>
            <a:cxnSpLocks/>
          </p:cNvCxnSpPr>
          <p:nvPr/>
        </p:nvCxnSpPr>
        <p:spPr>
          <a:xfrm>
            <a:off x="571750" y="6825773"/>
            <a:ext cx="2806450" cy="0"/>
          </a:xfrm>
          <a:prstGeom prst="line">
            <a:avLst/>
          </a:prstGeom>
          <a:ln w="1778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97" name="直線コネクタ 1096">
            <a:extLst>
              <a:ext uri="{FF2B5EF4-FFF2-40B4-BE49-F238E27FC236}">
                <a16:creationId xmlns:a16="http://schemas.microsoft.com/office/drawing/2014/main" id="{4A13783D-B852-4B76-2651-C6153A6FF38E}"/>
              </a:ext>
            </a:extLst>
          </p:cNvPr>
          <p:cNvCxnSpPr>
            <a:cxnSpLocks/>
          </p:cNvCxnSpPr>
          <p:nvPr/>
        </p:nvCxnSpPr>
        <p:spPr>
          <a:xfrm>
            <a:off x="546637" y="7189937"/>
            <a:ext cx="1441025" cy="0"/>
          </a:xfrm>
          <a:prstGeom prst="line">
            <a:avLst/>
          </a:prstGeom>
          <a:ln w="1778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1" name="テキスト ボックス 20">
            <a:extLst>
              <a:ext uri="{FF2B5EF4-FFF2-40B4-BE49-F238E27FC236}">
                <a16:creationId xmlns:a16="http://schemas.microsoft.com/office/drawing/2014/main" id="{F3F081A9-1F51-2C4B-CD80-8BC862732949}"/>
              </a:ext>
            </a:extLst>
          </p:cNvPr>
          <p:cNvSpPr txBox="1"/>
          <p:nvPr/>
        </p:nvSpPr>
        <p:spPr>
          <a:xfrm>
            <a:off x="202771" y="3604732"/>
            <a:ext cx="6598974" cy="707886"/>
          </a:xfrm>
          <a:prstGeom prst="rect">
            <a:avLst/>
          </a:prstGeom>
          <a:noFill/>
        </p:spPr>
        <p:txBody>
          <a:bodyPr wrap="square" rtlCol="0">
            <a:spAutoFit/>
          </a:bodyPr>
          <a:lstStyle/>
          <a:p>
            <a:pPr marL="285750" indent="-285750">
              <a:lnSpc>
                <a:spcPts val="2400"/>
              </a:lnSpc>
              <a:buFont typeface="Wingdings" panose="05000000000000000000" pitchFamily="2" charset="2"/>
              <a:buChar char="ü"/>
            </a:pPr>
            <a:r>
              <a:rPr kumimoji="1" lang="ja-JP" altLang="en-US" sz="20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化学肥料の低減を進める</a:t>
            </a:r>
            <a:r>
              <a:rPr kumimoji="1" lang="en-US" altLang="ja-JP" sz="20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kumimoji="1" lang="ja-JP" altLang="en-US" sz="20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地域の取組</a:t>
            </a:r>
            <a:r>
              <a:rPr kumimoji="1" lang="en-US" altLang="ja-JP" sz="20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kumimoji="1" lang="ja-JP" altLang="en-US" sz="20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に対して交付金を交付</a:t>
            </a:r>
            <a:r>
              <a:rPr kumimoji="1" lang="ja-JP" altLang="en-US" dirty="0">
                <a:latin typeface="BIZ UDPゴシック" panose="020B0400000000000000" pitchFamily="50" charset="-128"/>
                <a:ea typeface="BIZ UDPゴシック" panose="020B0400000000000000" pitchFamily="50" charset="-128"/>
              </a:rPr>
              <a:t>します。</a:t>
            </a:r>
            <a:endParaRPr kumimoji="1" lang="en-US" altLang="ja-JP" dirty="0">
              <a:latin typeface="BIZ UDPゴシック" panose="020B0400000000000000" pitchFamily="50" charset="-128"/>
              <a:ea typeface="BIZ UDPゴシック" panose="020B0400000000000000" pitchFamily="50" charset="-128"/>
            </a:endParaRPr>
          </a:p>
        </p:txBody>
      </p:sp>
      <p:sp>
        <p:nvSpPr>
          <p:cNvPr id="26" name="テキスト ボックス 25">
            <a:extLst>
              <a:ext uri="{FF2B5EF4-FFF2-40B4-BE49-F238E27FC236}">
                <a16:creationId xmlns:a16="http://schemas.microsoft.com/office/drawing/2014/main" id="{8A7345B1-1B22-FC59-A0F2-6186EBEA527F}"/>
              </a:ext>
            </a:extLst>
          </p:cNvPr>
          <p:cNvSpPr txBox="1"/>
          <p:nvPr/>
        </p:nvSpPr>
        <p:spPr>
          <a:xfrm>
            <a:off x="202772" y="5961492"/>
            <a:ext cx="3270348" cy="1323439"/>
          </a:xfrm>
          <a:prstGeom prst="rect">
            <a:avLst/>
          </a:prstGeom>
          <a:noFill/>
        </p:spPr>
        <p:txBody>
          <a:bodyPr wrap="square" rtlCol="0">
            <a:spAutoFit/>
          </a:bodyPr>
          <a:lstStyle/>
          <a:p>
            <a:pPr marL="285750" indent="-285750">
              <a:lnSpc>
                <a:spcPts val="2400"/>
              </a:lnSpc>
              <a:buFont typeface="Wingdings" panose="05000000000000000000" pitchFamily="2" charset="2"/>
              <a:buChar char="ü"/>
            </a:pPr>
            <a:r>
              <a:rPr kumimoji="1" lang="ja-JP" altLang="en-US" dirty="0">
                <a:latin typeface="BIZ UDPゴシック" panose="020B0400000000000000" pitchFamily="50" charset="-128"/>
                <a:ea typeface="BIZ UDPゴシック" panose="020B0400000000000000" pitchFamily="50" charset="-128"/>
              </a:rPr>
              <a:t>採択された地域協議会には、　</a:t>
            </a:r>
            <a:r>
              <a:rPr kumimoji="1" lang="ja-JP" altLang="en-US" sz="20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取組に必要な掛かり増し経費の１</a:t>
            </a:r>
            <a:r>
              <a:rPr kumimoji="1" lang="en-US" altLang="ja-JP" sz="20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kumimoji="1" lang="ja-JP" altLang="en-US" sz="2000" b="1">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２を交付 </a:t>
            </a:r>
            <a:r>
              <a:rPr kumimoji="1" lang="ja-JP" altLang="en-US" sz="20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（上限５００万円</a:t>
            </a:r>
            <a:r>
              <a:rPr kumimoji="1" lang="ja-JP" altLang="en-US" sz="1000" dirty="0">
                <a:latin typeface="BIZ UDPゴシック" panose="020B0400000000000000" pitchFamily="50" charset="-128"/>
                <a:ea typeface="BIZ UDPゴシック" panose="020B0400000000000000" pitchFamily="50" charset="-128"/>
              </a:rPr>
              <a:t>（注</a:t>
            </a:r>
            <a:r>
              <a:rPr kumimoji="1" lang="ja-JP" altLang="en-US" sz="1000">
                <a:latin typeface="BIZ UDPゴシック" panose="020B0400000000000000" pitchFamily="50" charset="-128"/>
                <a:ea typeface="BIZ UDPゴシック" panose="020B0400000000000000" pitchFamily="50" charset="-128"/>
              </a:rPr>
              <a:t>）</a:t>
            </a:r>
            <a:r>
              <a:rPr kumimoji="1" lang="ja-JP" altLang="en-US" sz="2000">
                <a:latin typeface="BIZ UDPゴシック" panose="020B0400000000000000" pitchFamily="50" charset="-128"/>
                <a:ea typeface="BIZ UDPゴシック" panose="020B0400000000000000" pitchFamily="50" charset="-128"/>
              </a:rPr>
              <a:t>）</a:t>
            </a:r>
            <a:r>
              <a:rPr kumimoji="1" lang="ja-JP" altLang="en-US">
                <a:latin typeface="BIZ UDPゴシック" panose="020B0400000000000000" pitchFamily="50" charset="-128"/>
                <a:ea typeface="BIZ UDPゴシック" panose="020B0400000000000000" pitchFamily="50" charset="-128"/>
              </a:rPr>
              <a:t>します</a:t>
            </a:r>
            <a:r>
              <a:rPr kumimoji="1" lang="ja-JP" altLang="en-US" dirty="0">
                <a:latin typeface="BIZ UDPゴシック" panose="020B0400000000000000" pitchFamily="50" charset="-128"/>
                <a:ea typeface="BIZ UDPゴシック" panose="020B0400000000000000" pitchFamily="50" charset="-128"/>
              </a:rPr>
              <a:t>。</a:t>
            </a:r>
            <a:endParaRPr kumimoji="1" lang="en-US" altLang="ja-JP" dirty="0">
              <a:latin typeface="BIZ UDPゴシック" panose="020B0400000000000000" pitchFamily="50" charset="-128"/>
              <a:ea typeface="BIZ UDPゴシック" panose="020B0400000000000000" pitchFamily="50" charset="-128"/>
            </a:endParaRPr>
          </a:p>
        </p:txBody>
      </p:sp>
      <p:sp>
        <p:nvSpPr>
          <p:cNvPr id="3" name="四角形: 角を丸くする 2">
            <a:extLst>
              <a:ext uri="{FF2B5EF4-FFF2-40B4-BE49-F238E27FC236}">
                <a16:creationId xmlns:a16="http://schemas.microsoft.com/office/drawing/2014/main" id="{AC583F72-035D-0D55-742A-099CA66E2653}"/>
              </a:ext>
            </a:extLst>
          </p:cNvPr>
          <p:cNvSpPr/>
          <p:nvPr/>
        </p:nvSpPr>
        <p:spPr>
          <a:xfrm>
            <a:off x="4986905" y="8198131"/>
            <a:ext cx="1329161" cy="1388796"/>
          </a:xfrm>
          <a:prstGeom prst="roundRect">
            <a:avLst>
              <a:gd name="adj" fmla="val 7455"/>
            </a:avLst>
          </a:prstGeom>
          <a:noFill/>
          <a:ln w="38100">
            <a:solidFill>
              <a:schemeClr val="tx1">
                <a:lumMod val="50000"/>
                <a:lumOff val="50000"/>
              </a:schemeClr>
            </a:solidFill>
          </a:ln>
        </p:spPr>
        <p:style>
          <a:lnRef idx="2">
            <a:schemeClr val="dk1"/>
          </a:lnRef>
          <a:fillRef idx="1">
            <a:schemeClr val="lt1"/>
          </a:fillRef>
          <a:effectRef idx="0">
            <a:schemeClr val="dk1"/>
          </a:effectRef>
          <a:fontRef idx="minor">
            <a:schemeClr val="dk1"/>
          </a:fontRef>
        </p:style>
        <p:txBody>
          <a:bodyPr lIns="36000" rIns="36000" rtlCol="0" anchor="ctr"/>
          <a:lstStyle/>
          <a:p>
            <a:pPr algn="ctr"/>
            <a:r>
              <a:rPr kumimoji="1" lang="ja-JP" altLang="en-US" sz="1400" b="1">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地域</a:t>
            </a:r>
            <a:endParaRPr kumimoji="1" lang="en-US" altLang="ja-JP" sz="1400" b="1">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pPr algn="ctr"/>
            <a:r>
              <a:rPr kumimoji="1" lang="ja-JP" altLang="en-US" sz="1400" b="1">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協議会</a:t>
            </a:r>
            <a:endParaRPr kumimoji="1" lang="en-US" altLang="ja-JP" sz="1400" b="1">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20" name="正方形/長方形 19">
            <a:extLst>
              <a:ext uri="{FF2B5EF4-FFF2-40B4-BE49-F238E27FC236}">
                <a16:creationId xmlns:a16="http://schemas.microsoft.com/office/drawing/2014/main" id="{CD6606A5-3B8D-A29D-CA86-69DAB10C6624}"/>
              </a:ext>
            </a:extLst>
          </p:cNvPr>
          <p:cNvSpPr/>
          <p:nvPr/>
        </p:nvSpPr>
        <p:spPr>
          <a:xfrm rot="10800000" flipV="1">
            <a:off x="458979" y="9540377"/>
            <a:ext cx="5850437" cy="33248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6700" indent="-266700" algn="r"/>
            <a:r>
              <a:rPr kumimoji="1" lang="ja-JP" altLang="en-US" sz="800" dirty="0">
                <a:solidFill>
                  <a:schemeClr val="tx1"/>
                </a:solidFill>
                <a:latin typeface="BIZ UDPゴシック" panose="020B0400000000000000" pitchFamily="50" charset="-128"/>
                <a:ea typeface="BIZ UDPゴシック" panose="020B0400000000000000" pitchFamily="50" charset="-128"/>
              </a:rPr>
              <a:t>（注）地域計画書に記載された取組面積が大きく、取組面積当たりの平均取組単価が低い計画書を優先的に採択します。</a:t>
            </a:r>
            <a:endParaRPr kumimoji="1" lang="en-US" altLang="ja-JP" sz="800" dirty="0">
              <a:solidFill>
                <a:schemeClr val="tx1"/>
              </a:solidFill>
              <a:latin typeface="BIZ UDPゴシック" panose="020B0400000000000000" pitchFamily="50" charset="-128"/>
              <a:ea typeface="BIZ UDPゴシック" panose="020B0400000000000000" pitchFamily="50" charset="-128"/>
            </a:endParaRPr>
          </a:p>
        </p:txBody>
      </p:sp>
      <p:cxnSp>
        <p:nvCxnSpPr>
          <p:cNvPr id="45" name="直線コネクタ 44">
            <a:extLst>
              <a:ext uri="{FF2B5EF4-FFF2-40B4-BE49-F238E27FC236}">
                <a16:creationId xmlns:a16="http://schemas.microsoft.com/office/drawing/2014/main" id="{9F9109D6-A7E9-9866-F3AF-C40DD2235354}"/>
              </a:ext>
            </a:extLst>
          </p:cNvPr>
          <p:cNvCxnSpPr>
            <a:cxnSpLocks/>
          </p:cNvCxnSpPr>
          <p:nvPr/>
        </p:nvCxnSpPr>
        <p:spPr>
          <a:xfrm>
            <a:off x="2060816" y="5062719"/>
            <a:ext cx="1262414" cy="14451"/>
          </a:xfrm>
          <a:prstGeom prst="line">
            <a:avLst/>
          </a:prstGeom>
          <a:ln w="1778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5" name="正方形/長方形 4">
            <a:extLst>
              <a:ext uri="{FF2B5EF4-FFF2-40B4-BE49-F238E27FC236}">
                <a16:creationId xmlns:a16="http://schemas.microsoft.com/office/drawing/2014/main" id="{4616831D-538E-10DB-0AB8-32C547E3BB20}"/>
              </a:ext>
            </a:extLst>
          </p:cNvPr>
          <p:cNvSpPr/>
          <p:nvPr/>
        </p:nvSpPr>
        <p:spPr>
          <a:xfrm>
            <a:off x="2014182" y="8308181"/>
            <a:ext cx="318052" cy="1934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a:extLst>
              <a:ext uri="{FF2B5EF4-FFF2-40B4-BE49-F238E27FC236}">
                <a16:creationId xmlns:a16="http://schemas.microsoft.com/office/drawing/2014/main" id="{8F53719B-ADAB-77E8-5FCB-9B954BCEFB76}"/>
              </a:ext>
            </a:extLst>
          </p:cNvPr>
          <p:cNvSpPr/>
          <p:nvPr/>
        </p:nvSpPr>
        <p:spPr>
          <a:xfrm>
            <a:off x="4832361" y="8302205"/>
            <a:ext cx="318052" cy="1934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4" name="直線矢印コネクタ 13">
            <a:extLst>
              <a:ext uri="{FF2B5EF4-FFF2-40B4-BE49-F238E27FC236}">
                <a16:creationId xmlns:a16="http://schemas.microsoft.com/office/drawing/2014/main" id="{6DB87E3A-75C6-9B66-A89A-3BA8EFD96739}"/>
              </a:ext>
            </a:extLst>
          </p:cNvPr>
          <p:cNvCxnSpPr>
            <a:cxnSpLocks/>
          </p:cNvCxnSpPr>
          <p:nvPr/>
        </p:nvCxnSpPr>
        <p:spPr>
          <a:xfrm flipH="1">
            <a:off x="2117090" y="8392945"/>
            <a:ext cx="2869816" cy="0"/>
          </a:xfrm>
          <a:prstGeom prst="straightConnector1">
            <a:avLst/>
          </a:prstGeom>
          <a:ln w="19050">
            <a:solidFill>
              <a:schemeClr val="tx1">
                <a:lumMod val="50000"/>
                <a:lumOff val="50000"/>
              </a:schemeClr>
            </a:solidFill>
            <a:headEnd type="oval"/>
            <a:tailEnd type="stealth"/>
          </a:ln>
        </p:spPr>
        <p:style>
          <a:lnRef idx="1">
            <a:schemeClr val="dk1"/>
          </a:lnRef>
          <a:fillRef idx="0">
            <a:schemeClr val="dk1"/>
          </a:fillRef>
          <a:effectRef idx="0">
            <a:schemeClr val="dk1"/>
          </a:effectRef>
          <a:fontRef idx="minor">
            <a:schemeClr val="tx1"/>
          </a:fontRef>
        </p:style>
      </p:cxnSp>
      <p:sp>
        <p:nvSpPr>
          <p:cNvPr id="1063" name="テキスト ボックス 1062">
            <a:extLst>
              <a:ext uri="{FF2B5EF4-FFF2-40B4-BE49-F238E27FC236}">
                <a16:creationId xmlns:a16="http://schemas.microsoft.com/office/drawing/2014/main" id="{B0F8F6CA-A3B4-9B9E-7F84-71DA49B452FE}"/>
              </a:ext>
            </a:extLst>
          </p:cNvPr>
          <p:cNvSpPr txBox="1"/>
          <p:nvPr/>
        </p:nvSpPr>
        <p:spPr>
          <a:xfrm>
            <a:off x="2821953" y="8226625"/>
            <a:ext cx="1520688" cy="259045"/>
          </a:xfrm>
          <a:prstGeom prst="rect">
            <a:avLst/>
          </a:prstGeom>
          <a:solidFill>
            <a:schemeClr val="bg1"/>
          </a:solidFill>
        </p:spPr>
        <p:txBody>
          <a:bodyPr wrap="square" rtlCol="0">
            <a:spAutoFit/>
          </a:bodyPr>
          <a:lstStyle/>
          <a:p>
            <a:pPr algn="ctr">
              <a:lnSpc>
                <a:spcPts val="1300"/>
              </a:lnSpc>
            </a:pPr>
            <a:r>
              <a:rPr kumimoji="1" lang="ja-JP" altLang="en-US" sz="11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協議会規約等の申請</a:t>
            </a:r>
            <a:endParaRPr kumimoji="1" lang="en-US" altLang="ja-JP" sz="11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28" name="正方形/長方形 27">
            <a:extLst>
              <a:ext uri="{FF2B5EF4-FFF2-40B4-BE49-F238E27FC236}">
                <a16:creationId xmlns:a16="http://schemas.microsoft.com/office/drawing/2014/main" id="{46FF5614-8DFA-8739-F4EA-ECEB6D68A8F6}"/>
              </a:ext>
            </a:extLst>
          </p:cNvPr>
          <p:cNvSpPr/>
          <p:nvPr/>
        </p:nvSpPr>
        <p:spPr>
          <a:xfrm>
            <a:off x="2006795" y="8644102"/>
            <a:ext cx="318052" cy="1934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a:extLst>
              <a:ext uri="{FF2B5EF4-FFF2-40B4-BE49-F238E27FC236}">
                <a16:creationId xmlns:a16="http://schemas.microsoft.com/office/drawing/2014/main" id="{3DCC7321-BB92-037E-4BD9-682E24BA051C}"/>
              </a:ext>
            </a:extLst>
          </p:cNvPr>
          <p:cNvSpPr/>
          <p:nvPr/>
        </p:nvSpPr>
        <p:spPr>
          <a:xfrm>
            <a:off x="4831835" y="8643538"/>
            <a:ext cx="318052" cy="1934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4" name="直線矢印コネクタ 33">
            <a:extLst>
              <a:ext uri="{FF2B5EF4-FFF2-40B4-BE49-F238E27FC236}">
                <a16:creationId xmlns:a16="http://schemas.microsoft.com/office/drawing/2014/main" id="{DC8C22D6-31B8-6215-A886-0241F50C5D0B}"/>
              </a:ext>
            </a:extLst>
          </p:cNvPr>
          <p:cNvCxnSpPr>
            <a:cxnSpLocks/>
          </p:cNvCxnSpPr>
          <p:nvPr/>
        </p:nvCxnSpPr>
        <p:spPr>
          <a:xfrm flipH="1">
            <a:off x="2104966" y="8737023"/>
            <a:ext cx="2881768" cy="0"/>
          </a:xfrm>
          <a:prstGeom prst="straightConnector1">
            <a:avLst/>
          </a:prstGeom>
          <a:ln w="19050">
            <a:solidFill>
              <a:schemeClr val="tx1">
                <a:lumMod val="50000"/>
                <a:lumOff val="50000"/>
              </a:schemeClr>
            </a:solidFill>
            <a:headEnd type="oval"/>
            <a:tailEnd type="stealth"/>
          </a:ln>
        </p:spPr>
        <p:style>
          <a:lnRef idx="1">
            <a:schemeClr val="dk1"/>
          </a:lnRef>
          <a:fillRef idx="0">
            <a:schemeClr val="dk1"/>
          </a:fillRef>
          <a:effectRef idx="0">
            <a:schemeClr val="dk1"/>
          </a:effectRef>
          <a:fontRef idx="minor">
            <a:schemeClr val="tx1"/>
          </a:fontRef>
        </p:style>
      </p:cxnSp>
      <p:sp>
        <p:nvSpPr>
          <p:cNvPr id="1067" name="テキスト ボックス 1066">
            <a:extLst>
              <a:ext uri="{FF2B5EF4-FFF2-40B4-BE49-F238E27FC236}">
                <a16:creationId xmlns:a16="http://schemas.microsoft.com/office/drawing/2014/main" id="{3BB7BD25-29FB-3FBA-1A03-1F4D0FE3C40B}"/>
              </a:ext>
            </a:extLst>
          </p:cNvPr>
          <p:cNvSpPr txBox="1"/>
          <p:nvPr/>
        </p:nvSpPr>
        <p:spPr>
          <a:xfrm>
            <a:off x="2871580" y="8590476"/>
            <a:ext cx="1329162" cy="259045"/>
          </a:xfrm>
          <a:prstGeom prst="rect">
            <a:avLst/>
          </a:prstGeom>
          <a:solidFill>
            <a:schemeClr val="bg1"/>
          </a:solidFill>
        </p:spPr>
        <p:txBody>
          <a:bodyPr wrap="square" lIns="72000" rIns="36000" rtlCol="0">
            <a:spAutoFit/>
          </a:bodyPr>
          <a:lstStyle/>
          <a:p>
            <a:pPr algn="ctr">
              <a:lnSpc>
                <a:spcPts val="1300"/>
              </a:lnSpc>
            </a:pPr>
            <a:r>
              <a:rPr kumimoji="1" lang="ja-JP" altLang="en-US" sz="11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地域計画書の提出</a:t>
            </a:r>
            <a:endParaRPr kumimoji="1" lang="en-US" altLang="ja-JP" sz="11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43" name="正方形/長方形 42">
            <a:extLst>
              <a:ext uri="{FF2B5EF4-FFF2-40B4-BE49-F238E27FC236}">
                <a16:creationId xmlns:a16="http://schemas.microsoft.com/office/drawing/2014/main" id="{41D85932-4E5B-18D0-9660-CECB1DEE8C1F}"/>
              </a:ext>
            </a:extLst>
          </p:cNvPr>
          <p:cNvSpPr/>
          <p:nvPr/>
        </p:nvSpPr>
        <p:spPr>
          <a:xfrm>
            <a:off x="1987662" y="8983701"/>
            <a:ext cx="318052" cy="1934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正方形/長方形 45">
            <a:extLst>
              <a:ext uri="{FF2B5EF4-FFF2-40B4-BE49-F238E27FC236}">
                <a16:creationId xmlns:a16="http://schemas.microsoft.com/office/drawing/2014/main" id="{9B25FEC0-7D20-5C1E-A14D-6FDC5CA813A3}"/>
              </a:ext>
            </a:extLst>
          </p:cNvPr>
          <p:cNvSpPr/>
          <p:nvPr/>
        </p:nvSpPr>
        <p:spPr>
          <a:xfrm>
            <a:off x="4841360" y="8983701"/>
            <a:ext cx="318052" cy="1934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8" name="直線矢印コネクタ 47">
            <a:extLst>
              <a:ext uri="{FF2B5EF4-FFF2-40B4-BE49-F238E27FC236}">
                <a16:creationId xmlns:a16="http://schemas.microsoft.com/office/drawing/2014/main" id="{4238F713-3E17-EFC3-B118-4638D7F7C751}"/>
              </a:ext>
            </a:extLst>
          </p:cNvPr>
          <p:cNvCxnSpPr>
            <a:cxnSpLocks/>
          </p:cNvCxnSpPr>
          <p:nvPr/>
        </p:nvCxnSpPr>
        <p:spPr>
          <a:xfrm flipH="1">
            <a:off x="2124016" y="9071210"/>
            <a:ext cx="2888866" cy="0"/>
          </a:xfrm>
          <a:prstGeom prst="straightConnector1">
            <a:avLst/>
          </a:prstGeom>
          <a:ln w="19050">
            <a:solidFill>
              <a:schemeClr val="tx1">
                <a:lumMod val="50000"/>
                <a:lumOff val="50000"/>
              </a:schemeClr>
            </a:solidFill>
            <a:headEnd type="stealth"/>
            <a:tailEnd type="oval"/>
          </a:ln>
        </p:spPr>
        <p:style>
          <a:lnRef idx="1">
            <a:schemeClr val="dk1"/>
          </a:lnRef>
          <a:fillRef idx="0">
            <a:schemeClr val="dk1"/>
          </a:fillRef>
          <a:effectRef idx="0">
            <a:schemeClr val="dk1"/>
          </a:effectRef>
          <a:fontRef idx="minor">
            <a:schemeClr val="tx1"/>
          </a:fontRef>
        </p:style>
      </p:cxnSp>
      <p:sp>
        <p:nvSpPr>
          <p:cNvPr id="16" name="テキスト ボックス 15">
            <a:extLst>
              <a:ext uri="{FF2B5EF4-FFF2-40B4-BE49-F238E27FC236}">
                <a16:creationId xmlns:a16="http://schemas.microsoft.com/office/drawing/2014/main" id="{CF54537E-FA15-D022-881F-0ECF0A55B535}"/>
              </a:ext>
            </a:extLst>
          </p:cNvPr>
          <p:cNvSpPr txBox="1"/>
          <p:nvPr/>
        </p:nvSpPr>
        <p:spPr>
          <a:xfrm>
            <a:off x="2794652" y="8921010"/>
            <a:ext cx="1520687" cy="259045"/>
          </a:xfrm>
          <a:prstGeom prst="rect">
            <a:avLst/>
          </a:prstGeom>
          <a:solidFill>
            <a:schemeClr val="bg1"/>
          </a:solidFill>
        </p:spPr>
        <p:txBody>
          <a:bodyPr wrap="square" lIns="72000" rIns="36000" rtlCol="0">
            <a:spAutoFit/>
          </a:bodyPr>
          <a:lstStyle/>
          <a:p>
            <a:pPr algn="ctr">
              <a:lnSpc>
                <a:spcPts val="1300"/>
              </a:lnSpc>
            </a:pPr>
            <a:r>
              <a:rPr kumimoji="1" lang="ja-JP" altLang="en-US" sz="11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採択（国が決定）</a:t>
            </a:r>
            <a:r>
              <a:rPr kumimoji="1" lang="ja-JP" altLang="en-US" sz="8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（注）</a:t>
            </a:r>
            <a:endParaRPr kumimoji="1" lang="en-US" altLang="ja-JP" sz="8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50" name="正方形/長方形 49">
            <a:extLst>
              <a:ext uri="{FF2B5EF4-FFF2-40B4-BE49-F238E27FC236}">
                <a16:creationId xmlns:a16="http://schemas.microsoft.com/office/drawing/2014/main" id="{2D81A5E7-6B03-5F07-1A8C-31E66D9587F5}"/>
              </a:ext>
            </a:extLst>
          </p:cNvPr>
          <p:cNvSpPr/>
          <p:nvPr/>
        </p:nvSpPr>
        <p:spPr>
          <a:xfrm>
            <a:off x="1957884" y="9288619"/>
            <a:ext cx="318052" cy="1934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正方形/長方形 51">
            <a:extLst>
              <a:ext uri="{FF2B5EF4-FFF2-40B4-BE49-F238E27FC236}">
                <a16:creationId xmlns:a16="http://schemas.microsoft.com/office/drawing/2014/main" id="{DA3E0223-BD7A-79DD-E4D0-9EA887AC0435}"/>
              </a:ext>
            </a:extLst>
          </p:cNvPr>
          <p:cNvSpPr/>
          <p:nvPr/>
        </p:nvSpPr>
        <p:spPr>
          <a:xfrm>
            <a:off x="4860410" y="9298820"/>
            <a:ext cx="318052" cy="1934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4" name="直線矢印コネクタ 53">
            <a:extLst>
              <a:ext uri="{FF2B5EF4-FFF2-40B4-BE49-F238E27FC236}">
                <a16:creationId xmlns:a16="http://schemas.microsoft.com/office/drawing/2014/main" id="{DA95EC4D-1307-06C4-814D-3982F3D1A06C}"/>
              </a:ext>
            </a:extLst>
          </p:cNvPr>
          <p:cNvCxnSpPr>
            <a:cxnSpLocks/>
          </p:cNvCxnSpPr>
          <p:nvPr/>
        </p:nvCxnSpPr>
        <p:spPr>
          <a:xfrm flipH="1">
            <a:off x="2129992" y="9381475"/>
            <a:ext cx="2879341" cy="0"/>
          </a:xfrm>
          <a:prstGeom prst="straightConnector1">
            <a:avLst/>
          </a:prstGeom>
          <a:ln w="19050">
            <a:solidFill>
              <a:schemeClr val="tx1">
                <a:lumMod val="50000"/>
                <a:lumOff val="50000"/>
              </a:schemeClr>
            </a:solidFill>
            <a:headEnd type="stealth"/>
            <a:tailEnd type="oval"/>
          </a:ln>
        </p:spPr>
        <p:style>
          <a:lnRef idx="1">
            <a:schemeClr val="dk1"/>
          </a:lnRef>
          <a:fillRef idx="0">
            <a:schemeClr val="dk1"/>
          </a:fillRef>
          <a:effectRef idx="0">
            <a:schemeClr val="dk1"/>
          </a:effectRef>
          <a:fontRef idx="minor">
            <a:schemeClr val="tx1"/>
          </a:fontRef>
        </p:style>
      </p:cxnSp>
      <p:sp>
        <p:nvSpPr>
          <p:cNvPr id="18" name="テキスト ボックス 17">
            <a:extLst>
              <a:ext uri="{FF2B5EF4-FFF2-40B4-BE49-F238E27FC236}">
                <a16:creationId xmlns:a16="http://schemas.microsoft.com/office/drawing/2014/main" id="{73557E58-1BF9-6EF5-402F-A4ED31AADA86}"/>
              </a:ext>
            </a:extLst>
          </p:cNvPr>
          <p:cNvSpPr txBox="1"/>
          <p:nvPr/>
        </p:nvSpPr>
        <p:spPr>
          <a:xfrm>
            <a:off x="3150724" y="9227530"/>
            <a:ext cx="804850" cy="259045"/>
          </a:xfrm>
          <a:prstGeom prst="rect">
            <a:avLst/>
          </a:prstGeom>
          <a:solidFill>
            <a:schemeClr val="bg1"/>
          </a:solidFill>
        </p:spPr>
        <p:txBody>
          <a:bodyPr wrap="square" lIns="72000" rIns="36000" rtlCol="0">
            <a:spAutoFit/>
          </a:bodyPr>
          <a:lstStyle/>
          <a:p>
            <a:pPr algn="ctr">
              <a:lnSpc>
                <a:spcPts val="1300"/>
              </a:lnSpc>
            </a:pPr>
            <a:r>
              <a:rPr kumimoji="1" lang="ja-JP" altLang="en-US" sz="11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交付金</a:t>
            </a:r>
            <a:endParaRPr kumimoji="1" lang="en-US" altLang="ja-JP" sz="11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62" name="テキスト ボックス 61">
            <a:extLst>
              <a:ext uri="{FF2B5EF4-FFF2-40B4-BE49-F238E27FC236}">
                <a16:creationId xmlns:a16="http://schemas.microsoft.com/office/drawing/2014/main" id="{E7353613-C368-EFF0-556D-3AA2E727BD26}"/>
              </a:ext>
            </a:extLst>
          </p:cNvPr>
          <p:cNvSpPr txBox="1"/>
          <p:nvPr/>
        </p:nvSpPr>
        <p:spPr>
          <a:xfrm>
            <a:off x="1801383" y="8269134"/>
            <a:ext cx="398523" cy="232115"/>
          </a:xfrm>
          <a:prstGeom prst="rect">
            <a:avLst/>
          </a:prstGeom>
          <a:noFill/>
        </p:spPr>
        <p:txBody>
          <a:bodyPr wrap="square" rtlCol="0">
            <a:spAutoFit/>
          </a:bodyPr>
          <a:lstStyle/>
          <a:p>
            <a:pPr algn="ctr">
              <a:lnSpc>
                <a:spcPts val="1300"/>
              </a:lnSpc>
            </a:pPr>
            <a:r>
              <a:rPr kumimoji="1" lang="ja-JP" altLang="en-US" sz="800" b="1" dirty="0">
                <a:latin typeface="BIZ UDPゴシック" panose="020B0400000000000000" pitchFamily="50" charset="-128"/>
                <a:ea typeface="BIZ UDPゴシック" panose="020B0400000000000000" pitchFamily="50" charset="-128"/>
              </a:rPr>
              <a:t>承認</a:t>
            </a:r>
            <a:endParaRPr kumimoji="1" lang="en-US" altLang="ja-JP" sz="800" b="1" dirty="0">
              <a:latin typeface="BIZ UDPゴシック" panose="020B0400000000000000" pitchFamily="50" charset="-128"/>
              <a:ea typeface="BIZ UDPゴシック" panose="020B0400000000000000" pitchFamily="50" charset="-128"/>
            </a:endParaRPr>
          </a:p>
        </p:txBody>
      </p:sp>
      <p:sp>
        <p:nvSpPr>
          <p:cNvPr id="1024" name="テキスト ボックス 1023">
            <a:extLst>
              <a:ext uri="{FF2B5EF4-FFF2-40B4-BE49-F238E27FC236}">
                <a16:creationId xmlns:a16="http://schemas.microsoft.com/office/drawing/2014/main" id="{86088EA3-2ABA-945D-E898-AFD3A604A7FB}"/>
              </a:ext>
            </a:extLst>
          </p:cNvPr>
          <p:cNvSpPr txBox="1"/>
          <p:nvPr/>
        </p:nvSpPr>
        <p:spPr>
          <a:xfrm>
            <a:off x="1801383" y="8605098"/>
            <a:ext cx="398523" cy="232115"/>
          </a:xfrm>
          <a:prstGeom prst="rect">
            <a:avLst/>
          </a:prstGeom>
          <a:noFill/>
        </p:spPr>
        <p:txBody>
          <a:bodyPr wrap="square" rtlCol="0">
            <a:spAutoFit/>
          </a:bodyPr>
          <a:lstStyle/>
          <a:p>
            <a:pPr algn="ctr">
              <a:lnSpc>
                <a:spcPts val="1300"/>
              </a:lnSpc>
            </a:pPr>
            <a:r>
              <a:rPr kumimoji="1" lang="ja-JP" altLang="en-US" sz="800" b="1" dirty="0">
                <a:latin typeface="BIZ UDPゴシック" panose="020B0400000000000000" pitchFamily="50" charset="-128"/>
                <a:ea typeface="BIZ UDPゴシック" panose="020B0400000000000000" pitchFamily="50" charset="-128"/>
              </a:rPr>
              <a:t>審査</a:t>
            </a:r>
            <a:endParaRPr kumimoji="1" lang="en-US" altLang="ja-JP" sz="800" b="1" dirty="0">
              <a:latin typeface="BIZ UDPゴシック" panose="020B0400000000000000" pitchFamily="50" charset="-128"/>
              <a:ea typeface="BIZ UDPゴシック" panose="020B0400000000000000" pitchFamily="50" charset="-128"/>
            </a:endParaRPr>
          </a:p>
        </p:txBody>
      </p:sp>
      <p:sp>
        <p:nvSpPr>
          <p:cNvPr id="1029" name="矢印: 五方向 1028">
            <a:extLst>
              <a:ext uri="{FF2B5EF4-FFF2-40B4-BE49-F238E27FC236}">
                <a16:creationId xmlns:a16="http://schemas.microsoft.com/office/drawing/2014/main" id="{0D2B609D-BF9F-CE2F-E6E8-CDB2279133C9}"/>
              </a:ext>
            </a:extLst>
          </p:cNvPr>
          <p:cNvSpPr/>
          <p:nvPr/>
        </p:nvSpPr>
        <p:spPr>
          <a:xfrm>
            <a:off x="92674" y="3060421"/>
            <a:ext cx="1994017" cy="399473"/>
          </a:xfrm>
          <a:prstGeom prst="homePlat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支援のポイント</a:t>
            </a:r>
            <a:endParaRPr kumimoji="1" lang="en-US" altLang="ja-JP"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cxnSp>
        <p:nvCxnSpPr>
          <p:cNvPr id="4" name="直線コネクタ 3">
            <a:extLst>
              <a:ext uri="{FF2B5EF4-FFF2-40B4-BE49-F238E27FC236}">
                <a16:creationId xmlns:a16="http://schemas.microsoft.com/office/drawing/2014/main" id="{6EAC752C-146E-B119-379A-CBAB509ACC0E}"/>
              </a:ext>
            </a:extLst>
          </p:cNvPr>
          <p:cNvCxnSpPr>
            <a:cxnSpLocks/>
          </p:cNvCxnSpPr>
          <p:nvPr/>
        </p:nvCxnSpPr>
        <p:spPr>
          <a:xfrm>
            <a:off x="554301" y="5739207"/>
            <a:ext cx="1048060" cy="0"/>
          </a:xfrm>
          <a:prstGeom prst="line">
            <a:avLst/>
          </a:prstGeom>
          <a:ln w="1778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056" name="テキスト ボックス 1055">
            <a:extLst>
              <a:ext uri="{FF2B5EF4-FFF2-40B4-BE49-F238E27FC236}">
                <a16:creationId xmlns:a16="http://schemas.microsoft.com/office/drawing/2014/main" id="{9424BDDD-BE39-D7CC-8D2E-C3D38418B64A}"/>
              </a:ext>
            </a:extLst>
          </p:cNvPr>
          <p:cNvSpPr txBox="1"/>
          <p:nvPr/>
        </p:nvSpPr>
        <p:spPr>
          <a:xfrm>
            <a:off x="202771" y="4468119"/>
            <a:ext cx="3239629" cy="1379608"/>
          </a:xfrm>
          <a:prstGeom prst="rect">
            <a:avLst/>
          </a:prstGeom>
          <a:noFill/>
        </p:spPr>
        <p:txBody>
          <a:bodyPr wrap="square" rtlCol="0">
            <a:spAutoFit/>
          </a:bodyPr>
          <a:lstStyle/>
          <a:p>
            <a:pPr marL="285750" indent="-285750">
              <a:lnSpc>
                <a:spcPts val="2600"/>
              </a:lnSpc>
              <a:buFont typeface="Wingdings" panose="05000000000000000000" pitchFamily="2" charset="2"/>
              <a:buChar char="ü"/>
            </a:pPr>
            <a:r>
              <a:rPr kumimoji="1" lang="en-US" altLang="ja-JP" sz="20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kumimoji="1" lang="ja-JP" altLang="en-US" sz="20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地域の取組</a:t>
            </a:r>
            <a:r>
              <a:rPr kumimoji="1" lang="en-US" altLang="ja-JP" sz="20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kumimoji="1" lang="ja-JP" altLang="en-US" dirty="0">
                <a:latin typeface="BIZ UDPゴシック" panose="020B0400000000000000" pitchFamily="50" charset="-128"/>
                <a:ea typeface="BIZ UDPゴシック" panose="020B0400000000000000" pitchFamily="50" charset="-128"/>
              </a:rPr>
              <a:t>（取組内容、対象者等）は、</a:t>
            </a:r>
            <a:r>
              <a:rPr kumimoji="1" lang="en-US" altLang="ja-JP" dirty="0">
                <a:latin typeface="BIZ UDPゴシック" panose="020B0400000000000000" pitchFamily="50" charset="-128"/>
                <a:ea typeface="BIZ UDPゴシック" panose="020B0400000000000000" pitchFamily="50" charset="-128"/>
              </a:rPr>
              <a:t> </a:t>
            </a:r>
            <a:r>
              <a:rPr kumimoji="1" lang="ja-JP" altLang="en-US" sz="20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地域協議会が地域の状況に応じて　設定可能</a:t>
            </a:r>
            <a:r>
              <a:rPr kumimoji="1" lang="ja-JP" altLang="en-US" dirty="0">
                <a:latin typeface="BIZ UDPゴシック" panose="020B0400000000000000" pitchFamily="50" charset="-128"/>
                <a:ea typeface="BIZ UDPゴシック" panose="020B0400000000000000" pitchFamily="50" charset="-128"/>
              </a:rPr>
              <a:t>です。</a:t>
            </a:r>
            <a:endParaRPr kumimoji="1" lang="en-US" altLang="ja-JP" dirty="0">
              <a:latin typeface="BIZ UDPゴシック" panose="020B0400000000000000" pitchFamily="50" charset="-128"/>
              <a:ea typeface="BIZ UDPゴシック" panose="020B0400000000000000" pitchFamily="50" charset="-128"/>
            </a:endParaRPr>
          </a:p>
        </p:txBody>
      </p:sp>
      <p:sp>
        <p:nvSpPr>
          <p:cNvPr id="41" name="正方形/長方形 40">
            <a:extLst>
              <a:ext uri="{FF2B5EF4-FFF2-40B4-BE49-F238E27FC236}">
                <a16:creationId xmlns:a16="http://schemas.microsoft.com/office/drawing/2014/main" id="{B3CD89FE-8F53-7562-C3B1-FC0D5A4BC64A}"/>
              </a:ext>
            </a:extLst>
          </p:cNvPr>
          <p:cNvSpPr/>
          <p:nvPr/>
        </p:nvSpPr>
        <p:spPr>
          <a:xfrm>
            <a:off x="6598904" y="9620600"/>
            <a:ext cx="272017" cy="287643"/>
          </a:xfrm>
          <a:prstGeom prst="rect">
            <a:avLst/>
          </a:prstGeom>
          <a:solidFill>
            <a:schemeClr val="tx1">
              <a:lumMod val="65000"/>
              <a:lumOff val="35000"/>
            </a:schemeClr>
          </a:solidFill>
        </p:spPr>
        <p:style>
          <a:lnRef idx="0">
            <a:schemeClr val="dk1"/>
          </a:lnRef>
          <a:fillRef idx="3">
            <a:schemeClr val="dk1"/>
          </a:fillRef>
          <a:effectRef idx="3">
            <a:schemeClr val="dk1"/>
          </a:effectRef>
          <a:fontRef idx="minor">
            <a:schemeClr val="lt1"/>
          </a:fontRef>
        </p:style>
        <p:txBody>
          <a:bodyPr tIns="108000" rtlCol="0" anchor="ctr"/>
          <a:lstStyle/>
          <a:p>
            <a:pPr algn="ctr"/>
            <a:fld id="{4A2C57BA-AFD7-42E1-86E6-045B459E447A}" type="slidenum">
              <a:rPr kumimoji="1" lang="ja-JP" altLang="en-US" sz="1600" b="1" smtClean="0">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1</a:t>
            </a:fld>
            <a:endParaRPr kumimoji="1" lang="ja-JP" altLang="en-US" sz="1600" b="1" dirty="0">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9385654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62B047CF-29C6-7037-C966-7C419A32D16C}"/>
              </a:ext>
            </a:extLst>
          </p:cNvPr>
          <p:cNvSpPr/>
          <p:nvPr/>
        </p:nvSpPr>
        <p:spPr>
          <a:xfrm rot="10800000" flipV="1">
            <a:off x="152206" y="419671"/>
            <a:ext cx="6566457" cy="9430672"/>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en-US" altLang="ja-JP" sz="1800" b="1">
              <a:solidFill>
                <a:schemeClr val="tx1"/>
              </a:solidFill>
              <a:latin typeface="BIZ UDPゴシック" panose="020B0400000000000000" pitchFamily="50" charset="-128"/>
              <a:ea typeface="BIZ UDPゴシック" panose="020B0400000000000000" pitchFamily="50" charset="-128"/>
            </a:endParaRPr>
          </a:p>
          <a:p>
            <a:r>
              <a:rPr kumimoji="1" lang="ja-JP" altLang="en-US" sz="1600" b="1">
                <a:solidFill>
                  <a:schemeClr val="tx1"/>
                </a:solidFill>
                <a:latin typeface="BIZ UDPゴシック" panose="020B0400000000000000" pitchFamily="50" charset="-128"/>
                <a:ea typeface="BIZ UDPゴシック" panose="020B0400000000000000" pitchFamily="50" charset="-128"/>
              </a:rPr>
              <a:t>　</a:t>
            </a:r>
            <a:endParaRPr kumimoji="1" lang="en-US" altLang="ja-JP" sz="1600">
              <a:solidFill>
                <a:schemeClr val="tx1"/>
              </a:solidFill>
              <a:latin typeface="BIZ UDPゴシック" panose="020B0400000000000000" pitchFamily="50" charset="-128"/>
              <a:ea typeface="BIZ UDPゴシック" panose="020B0400000000000000" pitchFamily="50" charset="-128"/>
            </a:endParaRPr>
          </a:p>
        </p:txBody>
      </p:sp>
      <p:sp>
        <p:nvSpPr>
          <p:cNvPr id="5" name="矢印: 五方向 4">
            <a:extLst>
              <a:ext uri="{FF2B5EF4-FFF2-40B4-BE49-F238E27FC236}">
                <a16:creationId xmlns:a16="http://schemas.microsoft.com/office/drawing/2014/main" id="{1A5BEFA3-F6A2-9A8E-AF6E-4DB235B20E87}"/>
              </a:ext>
            </a:extLst>
          </p:cNvPr>
          <p:cNvSpPr/>
          <p:nvPr/>
        </p:nvSpPr>
        <p:spPr>
          <a:xfrm>
            <a:off x="138755" y="217873"/>
            <a:ext cx="2993481" cy="399473"/>
          </a:xfrm>
          <a:prstGeom prst="homePlat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「地域計画書」について</a:t>
            </a:r>
            <a:endParaRPr kumimoji="1" lang="en-US" altLang="ja-JP" b="1">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28" name="正方形/長方形 27">
            <a:extLst>
              <a:ext uri="{FF2B5EF4-FFF2-40B4-BE49-F238E27FC236}">
                <a16:creationId xmlns:a16="http://schemas.microsoft.com/office/drawing/2014/main" id="{172D5F6B-A234-8BAF-65F2-D76BDE3A2AFB}"/>
              </a:ext>
            </a:extLst>
          </p:cNvPr>
          <p:cNvSpPr/>
          <p:nvPr/>
        </p:nvSpPr>
        <p:spPr>
          <a:xfrm rot="10800000" flipV="1">
            <a:off x="717528" y="4648352"/>
            <a:ext cx="3994581" cy="24944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tIns="0" bIns="36000" rtlCol="0" anchor="ctr"/>
          <a:lstStyle/>
          <a:p>
            <a:pPr marL="285750" indent="-285750">
              <a:buFont typeface="Wingdings" panose="05000000000000000000" pitchFamily="2" charset="2"/>
              <a:buChar char="n"/>
            </a:pPr>
            <a:r>
              <a:rPr kumimoji="1" lang="ja-JP" altLang="en-US" sz="1400" b="1">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地域計画書（個票）に位置付ける主な内容</a:t>
            </a:r>
            <a:endParaRPr kumimoji="1" lang="en-US" altLang="ja-JP" sz="1400" b="1">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31" name="正方形/長方形 30">
            <a:extLst>
              <a:ext uri="{FF2B5EF4-FFF2-40B4-BE49-F238E27FC236}">
                <a16:creationId xmlns:a16="http://schemas.microsoft.com/office/drawing/2014/main" id="{7BCEBC7E-CD80-1789-721D-EB2DD43C628D}"/>
              </a:ext>
            </a:extLst>
          </p:cNvPr>
          <p:cNvSpPr/>
          <p:nvPr/>
        </p:nvSpPr>
        <p:spPr>
          <a:xfrm rot="10800000" flipV="1">
            <a:off x="152204" y="5712053"/>
            <a:ext cx="6566457" cy="486052"/>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en-US" altLang="ja-JP">
              <a:solidFill>
                <a:schemeClr val="tx1"/>
              </a:solidFill>
              <a:latin typeface="BIZ UDPゴシック" panose="020B0400000000000000" pitchFamily="50" charset="-128"/>
              <a:ea typeface="BIZ UDPゴシック" panose="020B0400000000000000" pitchFamily="50" charset="-128"/>
            </a:endParaRPr>
          </a:p>
        </p:txBody>
      </p:sp>
      <p:sp>
        <p:nvSpPr>
          <p:cNvPr id="32" name="正方形/長方形 31">
            <a:extLst>
              <a:ext uri="{FF2B5EF4-FFF2-40B4-BE49-F238E27FC236}">
                <a16:creationId xmlns:a16="http://schemas.microsoft.com/office/drawing/2014/main" id="{604BAA9A-FDA1-B371-9CBB-1439CE3EE180}"/>
              </a:ext>
            </a:extLst>
          </p:cNvPr>
          <p:cNvSpPr/>
          <p:nvPr/>
        </p:nvSpPr>
        <p:spPr>
          <a:xfrm>
            <a:off x="991609" y="4874446"/>
            <a:ext cx="5541538" cy="649946"/>
          </a:xfrm>
          <a:prstGeom prst="rect">
            <a:avLst/>
          </a:prstGeom>
          <a:noFill/>
          <a:ln w="28575">
            <a:noFill/>
          </a:ln>
        </p:spPr>
        <p:style>
          <a:lnRef idx="2">
            <a:schemeClr val="dk1"/>
          </a:lnRef>
          <a:fillRef idx="1">
            <a:schemeClr val="lt1"/>
          </a:fillRef>
          <a:effectRef idx="0">
            <a:schemeClr val="dk1"/>
          </a:effectRef>
          <a:fontRef idx="minor">
            <a:schemeClr val="dk1"/>
          </a:fontRef>
        </p:style>
        <p:txBody>
          <a:bodyPr rtlCol="0" anchor="ctr"/>
          <a:lstStyle/>
          <a:p>
            <a:pPr>
              <a:lnSpc>
                <a:spcPts val="1600"/>
              </a:lnSpc>
            </a:pPr>
            <a:r>
              <a:rPr kumimoji="1" lang="ja-JP" altLang="en-US" sz="1200" dirty="0">
                <a:solidFill>
                  <a:schemeClr val="tx1"/>
                </a:solidFill>
                <a:latin typeface="BIZ UDPゴシック" panose="020B0400000000000000" pitchFamily="50" charset="-128"/>
                <a:ea typeface="BIZ UDPゴシック" panose="020B0400000000000000" pitchFamily="50" charset="-128"/>
              </a:rPr>
              <a:t>・　取組内容　　　 　　　　　　　・　交付単価</a:t>
            </a:r>
            <a:r>
              <a:rPr kumimoji="1" lang="en-US" altLang="ja-JP" sz="1200" dirty="0">
                <a:solidFill>
                  <a:schemeClr val="tx1"/>
                </a:solidFill>
                <a:latin typeface="BIZ UDPゴシック" panose="020B0400000000000000" pitchFamily="50" charset="-128"/>
                <a:ea typeface="BIZ UDPゴシック" panose="020B0400000000000000" pitchFamily="50" charset="-128"/>
              </a:rPr>
              <a:t>         </a:t>
            </a:r>
            <a:r>
              <a:rPr kumimoji="1" lang="ja-JP" altLang="en-US" sz="1200" dirty="0">
                <a:solidFill>
                  <a:schemeClr val="tx1"/>
                </a:solidFill>
                <a:latin typeface="BIZ UDPゴシック" panose="020B0400000000000000" pitchFamily="50" charset="-128"/>
                <a:ea typeface="BIZ UDPゴシック" panose="020B0400000000000000" pitchFamily="50" charset="-128"/>
              </a:rPr>
              <a:t>　　</a:t>
            </a:r>
            <a:r>
              <a:rPr kumimoji="1" lang="en-US" altLang="ja-JP" sz="1200" dirty="0">
                <a:solidFill>
                  <a:schemeClr val="tx1"/>
                </a:solidFill>
                <a:latin typeface="BIZ UDPゴシック" panose="020B0400000000000000" pitchFamily="50" charset="-128"/>
                <a:ea typeface="BIZ UDPゴシック" panose="020B0400000000000000" pitchFamily="50" charset="-128"/>
              </a:rPr>
              <a:t>   </a:t>
            </a:r>
            <a:r>
              <a:rPr kumimoji="1" lang="ja-JP" altLang="en-US" sz="1200" dirty="0">
                <a:solidFill>
                  <a:schemeClr val="tx1"/>
                </a:solidFill>
                <a:latin typeface="BIZ UDPゴシック" panose="020B0400000000000000" pitchFamily="50" charset="-128"/>
                <a:ea typeface="BIZ UDPゴシック" panose="020B0400000000000000" pitchFamily="50" charset="-128"/>
              </a:rPr>
              <a:t>・　取組の確認方法</a:t>
            </a:r>
            <a:endParaRPr kumimoji="1" lang="en-US" altLang="ja-JP" sz="1200" dirty="0">
              <a:solidFill>
                <a:schemeClr val="tx1"/>
              </a:solidFill>
              <a:latin typeface="BIZ UDPゴシック" panose="020B0400000000000000" pitchFamily="50" charset="-128"/>
              <a:ea typeface="BIZ UDPゴシック" panose="020B0400000000000000" pitchFamily="50" charset="-128"/>
            </a:endParaRPr>
          </a:p>
          <a:p>
            <a:pPr>
              <a:lnSpc>
                <a:spcPts val="1600"/>
              </a:lnSpc>
            </a:pPr>
            <a:r>
              <a:rPr kumimoji="1" lang="ja-JP" altLang="en-US" sz="1200" dirty="0">
                <a:solidFill>
                  <a:schemeClr val="tx1"/>
                </a:solidFill>
                <a:latin typeface="BIZ UDPゴシック" panose="020B0400000000000000" pitchFamily="50" charset="-128"/>
                <a:ea typeface="BIZ UDPゴシック" panose="020B0400000000000000" pitchFamily="50" charset="-128"/>
              </a:rPr>
              <a:t>・　取組予定面積　  　　　　　 ・　所要額</a:t>
            </a:r>
            <a:endParaRPr kumimoji="1" lang="en-US" altLang="ja-JP" sz="1200" dirty="0">
              <a:solidFill>
                <a:schemeClr val="tx1"/>
              </a:solidFill>
              <a:latin typeface="BIZ UDPゴシック" panose="020B0400000000000000" pitchFamily="50" charset="-128"/>
              <a:ea typeface="BIZ UDPゴシック" panose="020B0400000000000000" pitchFamily="50" charset="-128"/>
            </a:endParaRPr>
          </a:p>
        </p:txBody>
      </p:sp>
      <p:sp>
        <p:nvSpPr>
          <p:cNvPr id="34" name="正方形/長方形 33">
            <a:extLst>
              <a:ext uri="{FF2B5EF4-FFF2-40B4-BE49-F238E27FC236}">
                <a16:creationId xmlns:a16="http://schemas.microsoft.com/office/drawing/2014/main" id="{0A2C8773-66D1-A421-DC5E-01C39DD79F65}"/>
              </a:ext>
            </a:extLst>
          </p:cNvPr>
          <p:cNvSpPr/>
          <p:nvPr/>
        </p:nvSpPr>
        <p:spPr>
          <a:xfrm rot="10800000" flipV="1">
            <a:off x="428096" y="5829288"/>
            <a:ext cx="6105051" cy="486052"/>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200"/>
              </a:lnSpc>
            </a:pPr>
            <a:endParaRPr kumimoji="1" lang="en-US" altLang="ja-JP" sz="17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pPr marL="285750" indent="-285750" algn="just">
              <a:lnSpc>
                <a:spcPts val="2200"/>
              </a:lnSpc>
              <a:buFont typeface="Wingdings" panose="05000000000000000000" pitchFamily="2" charset="2"/>
              <a:buChar char="ü"/>
            </a:pPr>
            <a:r>
              <a:rPr kumimoji="1" lang="ja-JP" altLang="en-US" sz="17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新規で取組内容等を設定することが難しい場合は、あらかじめ国が示した「基本的な取組」をそのまま設定することができます。（この場合、都道府県協議会や国での地域計画書の審査を一部省略します。）</a:t>
            </a:r>
            <a:endParaRPr kumimoji="1" lang="en-US" altLang="ja-JP" sz="17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graphicFrame>
        <p:nvGraphicFramePr>
          <p:cNvPr id="35" name="表 34">
            <a:extLst>
              <a:ext uri="{FF2B5EF4-FFF2-40B4-BE49-F238E27FC236}">
                <a16:creationId xmlns:a16="http://schemas.microsoft.com/office/drawing/2014/main" id="{11CDF81F-28C6-D4F0-90BC-DCDFCE4F6458}"/>
              </a:ext>
            </a:extLst>
          </p:cNvPr>
          <p:cNvGraphicFramePr>
            <a:graphicFrameLocks noGrp="1"/>
          </p:cNvGraphicFramePr>
          <p:nvPr>
            <p:extLst>
              <p:ext uri="{D42A27DB-BD31-4B8C-83A1-F6EECF244321}">
                <p14:modId xmlns:p14="http://schemas.microsoft.com/office/powerpoint/2010/main" val="248080416"/>
              </p:ext>
            </p:extLst>
          </p:nvPr>
        </p:nvGraphicFramePr>
        <p:xfrm>
          <a:off x="909094" y="7302551"/>
          <a:ext cx="5472656" cy="2440025"/>
        </p:xfrm>
        <a:graphic>
          <a:graphicData uri="http://schemas.openxmlformats.org/drawingml/2006/table">
            <a:tbl>
              <a:tblPr firstRow="1" firstCol="1" bandRow="1">
                <a:tableStyleId>{5940675A-B579-460E-94D1-54222C63F5DA}</a:tableStyleId>
              </a:tblPr>
              <a:tblGrid>
                <a:gridCol w="239424">
                  <a:extLst>
                    <a:ext uri="{9D8B030D-6E8A-4147-A177-3AD203B41FA5}">
                      <a16:colId xmlns:a16="http://schemas.microsoft.com/office/drawing/2014/main" val="405775697"/>
                    </a:ext>
                  </a:extLst>
                </a:gridCol>
                <a:gridCol w="2445281">
                  <a:extLst>
                    <a:ext uri="{9D8B030D-6E8A-4147-A177-3AD203B41FA5}">
                      <a16:colId xmlns:a16="http://schemas.microsoft.com/office/drawing/2014/main" val="599918608"/>
                    </a:ext>
                  </a:extLst>
                </a:gridCol>
                <a:gridCol w="2787951">
                  <a:extLst>
                    <a:ext uri="{9D8B030D-6E8A-4147-A177-3AD203B41FA5}">
                      <a16:colId xmlns:a16="http://schemas.microsoft.com/office/drawing/2014/main" val="582593471"/>
                    </a:ext>
                  </a:extLst>
                </a:gridCol>
              </a:tblGrid>
              <a:tr h="260350">
                <a:tc>
                  <a:txBody>
                    <a:bodyPr/>
                    <a:lstStyle/>
                    <a:p>
                      <a:pPr algn="ctr">
                        <a:lnSpc>
                          <a:spcPts val="1200"/>
                        </a:lnSpc>
                      </a:pPr>
                      <a:endParaRPr lang="ja-JP" sz="1000" b="0" u="none" kern="100">
                        <a:solidFill>
                          <a:schemeClr val="tx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algn="ctr">
                        <a:lnSpc>
                          <a:spcPts val="1200"/>
                        </a:lnSpc>
                      </a:pPr>
                      <a:r>
                        <a:rPr lang="ja-JP" altLang="en-US" sz="1050" b="0" u="none" kern="100" dirty="0">
                          <a:solidFill>
                            <a:schemeClr val="tx1"/>
                          </a:solidFill>
                          <a:effectLst/>
                          <a:latin typeface="BIZ UDPゴシック" panose="020B0400000000000000" pitchFamily="50" charset="-128"/>
                          <a:ea typeface="BIZ UDPゴシック" panose="020B0400000000000000" pitchFamily="50" charset="-128"/>
                        </a:rPr>
                        <a:t>（取組</a:t>
                      </a:r>
                      <a:r>
                        <a:rPr lang="ja-JP" sz="1050" b="0" u="none" kern="100" dirty="0">
                          <a:solidFill>
                            <a:schemeClr val="tx1"/>
                          </a:solidFill>
                          <a:effectLst/>
                          <a:latin typeface="BIZ UDPゴシック" panose="020B0400000000000000" pitchFamily="50" charset="-128"/>
                          <a:ea typeface="BIZ UDPゴシック" panose="020B0400000000000000" pitchFamily="50" charset="-128"/>
                        </a:rPr>
                        <a:t>の名称</a:t>
                      </a:r>
                      <a:r>
                        <a:rPr lang="ja-JP" altLang="en-US" sz="1050" b="0" u="none" kern="100" dirty="0">
                          <a:solidFill>
                            <a:schemeClr val="tx1"/>
                          </a:solidFill>
                          <a:effectLst/>
                          <a:latin typeface="BIZ UDPゴシック" panose="020B0400000000000000" pitchFamily="50" charset="-128"/>
                          <a:ea typeface="BIZ UDPゴシック" panose="020B0400000000000000" pitchFamily="50" charset="-128"/>
                        </a:rPr>
                        <a:t>）</a:t>
                      </a:r>
                      <a:endParaRPr lang="ja-JP" sz="1000" b="0" u="none" kern="100" dirty="0">
                        <a:solidFill>
                          <a:schemeClr val="tx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algn="ctr">
                        <a:lnSpc>
                          <a:spcPts val="1200"/>
                        </a:lnSpc>
                      </a:pPr>
                      <a:r>
                        <a:rPr lang="ja-JP" altLang="en-US" sz="1000" b="0" u="none" kern="100">
                          <a:solidFill>
                            <a:schemeClr val="tx1"/>
                          </a:solidFill>
                          <a:effectLst/>
                          <a:latin typeface="BIZ UDPゴシック" panose="020B0400000000000000" pitchFamily="50" charset="-128"/>
                          <a:ea typeface="BIZ UDPゴシック" panose="020B0400000000000000" pitchFamily="50" charset="-128"/>
                        </a:rPr>
                        <a:t>（支援単価等）</a:t>
                      </a:r>
                      <a:endParaRPr lang="ja-JP" sz="1000" b="0" u="none" kern="100">
                        <a:solidFill>
                          <a:schemeClr val="tx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388566721"/>
                  </a:ext>
                </a:extLst>
              </a:tr>
              <a:tr h="246491">
                <a:tc>
                  <a:txBody>
                    <a:bodyPr/>
                    <a:lstStyle/>
                    <a:p>
                      <a:pPr algn="ctr">
                        <a:lnSpc>
                          <a:spcPts val="1200"/>
                        </a:lnSpc>
                      </a:pPr>
                      <a:r>
                        <a:rPr lang="ja-JP" sz="1050" b="0" u="none" kern="100">
                          <a:solidFill>
                            <a:schemeClr val="bg1"/>
                          </a:solidFill>
                          <a:effectLst/>
                          <a:latin typeface="BIZ UDPゴシック" panose="020B0400000000000000" pitchFamily="50" charset="-128"/>
                          <a:ea typeface="BIZ UDPゴシック" panose="020B0400000000000000" pitchFamily="50" charset="-128"/>
                        </a:rPr>
                        <a:t>１</a:t>
                      </a:r>
                      <a:endParaRPr lang="ja-JP" sz="1000" b="0" u="none" kern="100">
                        <a:solidFill>
                          <a:schemeClr val="bg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algn="l">
                        <a:lnSpc>
                          <a:spcPts val="1200"/>
                        </a:lnSpc>
                      </a:pPr>
                      <a:r>
                        <a:rPr lang="ja-JP" sz="1050" b="0" u="none" kern="100">
                          <a:solidFill>
                            <a:schemeClr val="tx1"/>
                          </a:solidFill>
                          <a:effectLst/>
                          <a:latin typeface="BIZ UDPゴシック" panose="020B0400000000000000" pitchFamily="50" charset="-128"/>
                          <a:ea typeface="BIZ UDPゴシック" panose="020B0400000000000000" pitchFamily="50" charset="-128"/>
                        </a:rPr>
                        <a:t>土壌・生育診断の推進支援</a:t>
                      </a:r>
                      <a:endParaRPr lang="ja-JP" sz="1000" b="0" u="none" kern="100">
                        <a:solidFill>
                          <a:schemeClr val="tx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algn="l">
                        <a:lnSpc>
                          <a:spcPts val="1200"/>
                        </a:lnSpc>
                      </a:pPr>
                      <a:r>
                        <a:rPr lang="ja-JP" altLang="en-US" sz="800" b="0" u="none" kern="100" dirty="0">
                          <a:solidFill>
                            <a:schemeClr val="tx1"/>
                          </a:solidFill>
                          <a:effectLst/>
                          <a:latin typeface="BIZ UDPゴシック" panose="020B0400000000000000" pitchFamily="50" charset="-128"/>
                          <a:ea typeface="BIZ UDPゴシック" panose="020B0400000000000000" pitchFamily="50" charset="-128"/>
                        </a:rPr>
                        <a:t>料金の１</a:t>
                      </a:r>
                      <a:r>
                        <a:rPr lang="en-US" altLang="ja-JP" sz="800" b="0" u="none" kern="100" dirty="0">
                          <a:solidFill>
                            <a:schemeClr val="tx1"/>
                          </a:solidFill>
                          <a:effectLst/>
                          <a:latin typeface="BIZ UDPゴシック" panose="020B0400000000000000" pitchFamily="50" charset="-128"/>
                          <a:ea typeface="BIZ UDPゴシック" panose="020B0400000000000000" pitchFamily="50" charset="-128"/>
                        </a:rPr>
                        <a:t>/</a:t>
                      </a:r>
                      <a:r>
                        <a:rPr lang="ja-JP" altLang="en-US" sz="800" b="0" u="none" kern="100" dirty="0">
                          <a:solidFill>
                            <a:schemeClr val="tx1"/>
                          </a:solidFill>
                          <a:effectLst/>
                          <a:latin typeface="BIZ UDPゴシック" panose="020B0400000000000000" pitchFamily="50" charset="-128"/>
                          <a:ea typeface="BIZ UDPゴシック" panose="020B0400000000000000" pitchFamily="50" charset="-128"/>
                        </a:rPr>
                        <a:t>２以内</a:t>
                      </a:r>
                      <a:endParaRPr lang="ja-JP" sz="800" b="0" u="none" kern="100" dirty="0">
                        <a:solidFill>
                          <a:schemeClr val="tx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147607563"/>
                  </a:ext>
                </a:extLst>
              </a:tr>
              <a:tr h="222636">
                <a:tc>
                  <a:txBody>
                    <a:bodyPr/>
                    <a:lstStyle/>
                    <a:p>
                      <a:pPr algn="ctr">
                        <a:lnSpc>
                          <a:spcPts val="1200"/>
                        </a:lnSpc>
                      </a:pPr>
                      <a:r>
                        <a:rPr lang="ja-JP" sz="1050" b="0" u="none" kern="100">
                          <a:solidFill>
                            <a:schemeClr val="bg1"/>
                          </a:solidFill>
                          <a:effectLst/>
                          <a:latin typeface="BIZ UDPゴシック" panose="020B0400000000000000" pitchFamily="50" charset="-128"/>
                          <a:ea typeface="BIZ UDPゴシック" panose="020B0400000000000000" pitchFamily="50" charset="-128"/>
                        </a:rPr>
                        <a:t>２</a:t>
                      </a:r>
                      <a:endParaRPr lang="ja-JP" sz="1000" b="0" u="none" kern="100">
                        <a:solidFill>
                          <a:schemeClr val="bg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algn="l">
                        <a:lnSpc>
                          <a:spcPts val="1200"/>
                        </a:lnSpc>
                      </a:pPr>
                      <a:r>
                        <a:rPr lang="ja-JP" sz="1050" b="0" u="none" kern="100">
                          <a:solidFill>
                            <a:schemeClr val="tx1"/>
                          </a:solidFill>
                          <a:effectLst/>
                          <a:latin typeface="BIZ UDPゴシック" panose="020B0400000000000000" pitchFamily="50" charset="-128"/>
                          <a:ea typeface="BIZ UDPゴシック" panose="020B0400000000000000" pitchFamily="50" charset="-128"/>
                        </a:rPr>
                        <a:t>土壌分析体制の強化支援</a:t>
                      </a:r>
                      <a:endParaRPr lang="ja-JP" sz="1000" b="0" u="none" kern="100">
                        <a:solidFill>
                          <a:schemeClr val="tx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algn="l">
                        <a:lnSpc>
                          <a:spcPts val="1200"/>
                        </a:lnSpc>
                      </a:pPr>
                      <a:r>
                        <a:rPr lang="ja-JP" altLang="en-US" sz="800" b="0" u="none" kern="100" dirty="0">
                          <a:solidFill>
                            <a:schemeClr val="tx1"/>
                          </a:solidFill>
                          <a:effectLst/>
                          <a:latin typeface="BIZ UDPゴシック" panose="020B0400000000000000" pitchFamily="50" charset="-128"/>
                          <a:ea typeface="BIZ UDPゴシック" panose="020B0400000000000000" pitchFamily="50" charset="-128"/>
                        </a:rPr>
                        <a:t>分析機器・分析資材の購入費用の１</a:t>
                      </a:r>
                      <a:r>
                        <a:rPr lang="en-US" altLang="ja-JP" sz="800" b="0" u="none" kern="100" dirty="0">
                          <a:solidFill>
                            <a:schemeClr val="tx1"/>
                          </a:solidFill>
                          <a:effectLst/>
                          <a:latin typeface="BIZ UDPゴシック" panose="020B0400000000000000" pitchFamily="50" charset="-128"/>
                          <a:ea typeface="BIZ UDPゴシック" panose="020B0400000000000000" pitchFamily="50" charset="-128"/>
                        </a:rPr>
                        <a:t>/</a:t>
                      </a:r>
                      <a:r>
                        <a:rPr lang="ja-JP" altLang="en-US" sz="800" b="0" u="none" kern="100" dirty="0">
                          <a:solidFill>
                            <a:schemeClr val="tx1"/>
                          </a:solidFill>
                          <a:effectLst/>
                          <a:latin typeface="BIZ UDPゴシック" panose="020B0400000000000000" pitchFamily="50" charset="-128"/>
                          <a:ea typeface="BIZ UDPゴシック" panose="020B0400000000000000" pitchFamily="50" charset="-128"/>
                        </a:rPr>
                        <a:t>２以内</a:t>
                      </a:r>
                      <a:endParaRPr lang="ja-JP" sz="800" b="0" u="none" kern="100" dirty="0">
                        <a:solidFill>
                          <a:schemeClr val="tx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224995379"/>
                  </a:ext>
                </a:extLst>
              </a:tr>
              <a:tr h="238539">
                <a:tc>
                  <a:txBody>
                    <a:bodyPr/>
                    <a:lstStyle/>
                    <a:p>
                      <a:pPr algn="ctr">
                        <a:lnSpc>
                          <a:spcPts val="1200"/>
                        </a:lnSpc>
                      </a:pPr>
                      <a:r>
                        <a:rPr lang="ja-JP" sz="1050" b="0" u="none" kern="100">
                          <a:solidFill>
                            <a:schemeClr val="bg1"/>
                          </a:solidFill>
                          <a:effectLst/>
                          <a:latin typeface="BIZ UDPゴシック" panose="020B0400000000000000" pitchFamily="50" charset="-128"/>
                          <a:ea typeface="BIZ UDPゴシック" panose="020B0400000000000000" pitchFamily="50" charset="-128"/>
                        </a:rPr>
                        <a:t>３</a:t>
                      </a:r>
                      <a:endParaRPr lang="ja-JP" sz="1000" b="0" u="none" kern="100">
                        <a:solidFill>
                          <a:schemeClr val="bg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algn="l">
                        <a:lnSpc>
                          <a:spcPts val="1200"/>
                        </a:lnSpc>
                      </a:pPr>
                      <a:r>
                        <a:rPr lang="ja-JP" sz="1050" b="0" u="none" kern="100">
                          <a:solidFill>
                            <a:schemeClr val="tx1"/>
                          </a:solidFill>
                          <a:effectLst/>
                          <a:latin typeface="BIZ UDPゴシック" panose="020B0400000000000000" pitchFamily="50" charset="-128"/>
                          <a:ea typeface="BIZ UDPゴシック" panose="020B0400000000000000" pitchFamily="50" charset="-128"/>
                        </a:rPr>
                        <a:t>堆肥等の利用拡大支援</a:t>
                      </a:r>
                      <a:endParaRPr lang="ja-JP" sz="1000" b="0" u="none" kern="100">
                        <a:solidFill>
                          <a:schemeClr val="tx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algn="l">
                        <a:lnSpc>
                          <a:spcPts val="1200"/>
                        </a:lnSpc>
                      </a:pPr>
                      <a:r>
                        <a:rPr lang="ja-JP" altLang="en-US" sz="800" b="0" u="none" kern="100" dirty="0">
                          <a:solidFill>
                            <a:schemeClr val="tx1"/>
                          </a:solidFill>
                          <a:effectLst/>
                          <a:latin typeface="BIZ UDPゴシック" panose="020B0400000000000000" pitchFamily="50" charset="-128"/>
                          <a:ea typeface="BIZ UDPゴシック" panose="020B0400000000000000" pitchFamily="50" charset="-128"/>
                        </a:rPr>
                        <a:t>堆肥等の散布：</a:t>
                      </a:r>
                      <a:r>
                        <a:rPr lang="en-US" altLang="ja-JP" sz="800" b="0" u="none" kern="100" dirty="0">
                          <a:solidFill>
                            <a:schemeClr val="tx1"/>
                          </a:solidFill>
                          <a:effectLst/>
                          <a:latin typeface="BIZ UDPゴシック" panose="020B0400000000000000" pitchFamily="50" charset="-128"/>
                          <a:ea typeface="BIZ UDPゴシック" panose="020B0400000000000000" pitchFamily="50" charset="-128"/>
                        </a:rPr>
                        <a:t>4,000</a:t>
                      </a:r>
                      <a:r>
                        <a:rPr lang="ja-JP" altLang="en-US" sz="800" b="0" u="none" kern="100" dirty="0">
                          <a:solidFill>
                            <a:schemeClr val="tx1"/>
                          </a:solidFill>
                          <a:effectLst/>
                          <a:latin typeface="BIZ UDPゴシック" panose="020B0400000000000000" pitchFamily="50" charset="-128"/>
                          <a:ea typeface="BIZ UDPゴシック" panose="020B0400000000000000" pitchFamily="50" charset="-128"/>
                        </a:rPr>
                        <a:t>円</a:t>
                      </a:r>
                      <a:r>
                        <a:rPr lang="en-US" altLang="ja-JP" sz="800" b="0" u="none" kern="100" dirty="0">
                          <a:solidFill>
                            <a:schemeClr val="tx1"/>
                          </a:solidFill>
                          <a:effectLst/>
                          <a:latin typeface="BIZ UDPゴシック" panose="020B0400000000000000" pitchFamily="50" charset="-128"/>
                          <a:ea typeface="BIZ UDPゴシック" panose="020B0400000000000000" pitchFamily="50" charset="-128"/>
                        </a:rPr>
                        <a:t>/</a:t>
                      </a:r>
                      <a:r>
                        <a:rPr lang="ja-JP" altLang="en-US" sz="800" b="0" u="none" kern="100" dirty="0">
                          <a:solidFill>
                            <a:schemeClr val="tx1"/>
                          </a:solidFill>
                          <a:effectLst/>
                          <a:latin typeface="BIZ UDPゴシック" panose="020B0400000000000000" pitchFamily="50" charset="-128"/>
                          <a:ea typeface="BIZ UDPゴシック" panose="020B0400000000000000" pitchFamily="50" charset="-128"/>
                        </a:rPr>
                        <a:t>ｔ</a:t>
                      </a:r>
                      <a:endParaRPr lang="ja-JP" sz="800" b="0" u="none" kern="100" dirty="0">
                        <a:solidFill>
                          <a:schemeClr val="tx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21022600"/>
                  </a:ext>
                </a:extLst>
              </a:tr>
              <a:tr h="222637">
                <a:tc>
                  <a:txBody>
                    <a:bodyPr/>
                    <a:lstStyle/>
                    <a:p>
                      <a:pPr algn="ctr">
                        <a:lnSpc>
                          <a:spcPts val="1200"/>
                        </a:lnSpc>
                      </a:pPr>
                      <a:r>
                        <a:rPr lang="ja-JP" sz="1050" b="0" u="none" kern="100">
                          <a:solidFill>
                            <a:schemeClr val="bg1"/>
                          </a:solidFill>
                          <a:effectLst/>
                          <a:latin typeface="BIZ UDPゴシック" panose="020B0400000000000000" pitchFamily="50" charset="-128"/>
                          <a:ea typeface="BIZ UDPゴシック" panose="020B0400000000000000" pitchFamily="50" charset="-128"/>
                        </a:rPr>
                        <a:t>４</a:t>
                      </a:r>
                      <a:endParaRPr lang="ja-JP" sz="1000" b="0" u="none" kern="100">
                        <a:solidFill>
                          <a:schemeClr val="bg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algn="l">
                        <a:lnSpc>
                          <a:spcPts val="1200"/>
                        </a:lnSpc>
                      </a:pPr>
                      <a:r>
                        <a:rPr lang="ja-JP" sz="1050" b="0" u="none" kern="100">
                          <a:solidFill>
                            <a:schemeClr val="tx1"/>
                          </a:solidFill>
                          <a:effectLst/>
                          <a:latin typeface="BIZ UDPゴシック" panose="020B0400000000000000" pitchFamily="50" charset="-128"/>
                          <a:ea typeface="BIZ UDPゴシック" panose="020B0400000000000000" pitchFamily="50" charset="-128"/>
                        </a:rPr>
                        <a:t>耕畜連携の拡大支援</a:t>
                      </a:r>
                      <a:endParaRPr lang="ja-JP" sz="1000" b="0" u="none" kern="100">
                        <a:solidFill>
                          <a:schemeClr val="tx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algn="l">
                        <a:lnSpc>
                          <a:spcPts val="1200"/>
                        </a:lnSpc>
                      </a:pPr>
                      <a:r>
                        <a:rPr lang="ja-JP" altLang="en-US" sz="800" b="0" u="none" kern="100" dirty="0">
                          <a:solidFill>
                            <a:schemeClr val="tx1"/>
                          </a:solidFill>
                          <a:effectLst/>
                          <a:latin typeface="BIZ UDPゴシック" panose="020B0400000000000000" pitchFamily="50" charset="-128"/>
                          <a:ea typeface="BIZ UDPゴシック" panose="020B0400000000000000" pitchFamily="50" charset="-128"/>
                        </a:rPr>
                        <a:t>堆肥の散布：</a:t>
                      </a:r>
                      <a:r>
                        <a:rPr lang="en-US" altLang="ja-JP" sz="800" b="0" u="none" kern="100" dirty="0">
                          <a:solidFill>
                            <a:schemeClr val="tx1"/>
                          </a:solidFill>
                          <a:effectLst/>
                          <a:latin typeface="BIZ UDPゴシック" panose="020B0400000000000000" pitchFamily="50" charset="-128"/>
                          <a:ea typeface="BIZ UDPゴシック" panose="020B0400000000000000" pitchFamily="50" charset="-128"/>
                        </a:rPr>
                        <a:t>4,000</a:t>
                      </a:r>
                      <a:r>
                        <a:rPr lang="ja-JP" altLang="en-US" sz="800" b="0" u="none" kern="100" dirty="0">
                          <a:solidFill>
                            <a:schemeClr val="tx1"/>
                          </a:solidFill>
                          <a:effectLst/>
                          <a:latin typeface="BIZ UDPゴシック" panose="020B0400000000000000" pitchFamily="50" charset="-128"/>
                          <a:ea typeface="BIZ UDPゴシック" panose="020B0400000000000000" pitchFamily="50" charset="-128"/>
                        </a:rPr>
                        <a:t>円</a:t>
                      </a:r>
                      <a:r>
                        <a:rPr lang="en-US" altLang="ja-JP" sz="800" b="0" u="none" kern="100" dirty="0">
                          <a:solidFill>
                            <a:schemeClr val="tx1"/>
                          </a:solidFill>
                          <a:effectLst/>
                          <a:latin typeface="BIZ UDPゴシック" panose="020B0400000000000000" pitchFamily="50" charset="-128"/>
                          <a:ea typeface="BIZ UDPゴシック" panose="020B0400000000000000" pitchFamily="50" charset="-128"/>
                        </a:rPr>
                        <a:t>/</a:t>
                      </a:r>
                      <a:r>
                        <a:rPr lang="ja-JP" altLang="en-US" sz="800" b="0" u="none" kern="100" dirty="0">
                          <a:solidFill>
                            <a:schemeClr val="tx1"/>
                          </a:solidFill>
                          <a:effectLst/>
                          <a:latin typeface="BIZ UDPゴシック" panose="020B0400000000000000" pitchFamily="50" charset="-128"/>
                          <a:ea typeface="BIZ UDPゴシック" panose="020B0400000000000000" pitchFamily="50" charset="-128"/>
                        </a:rPr>
                        <a:t>ｔ　＋　稲わら等供給：</a:t>
                      </a:r>
                      <a:r>
                        <a:rPr lang="en-US" altLang="ja-JP" sz="800" b="0" u="none" kern="100" dirty="0">
                          <a:solidFill>
                            <a:schemeClr val="tx1"/>
                          </a:solidFill>
                          <a:effectLst/>
                          <a:latin typeface="BIZ UDPゴシック" panose="020B0400000000000000" pitchFamily="50" charset="-128"/>
                          <a:ea typeface="BIZ UDPゴシック" panose="020B0400000000000000" pitchFamily="50" charset="-128"/>
                        </a:rPr>
                        <a:t>2,000</a:t>
                      </a:r>
                      <a:r>
                        <a:rPr lang="ja-JP" altLang="en-US" sz="800" b="0" u="none" kern="100" dirty="0">
                          <a:solidFill>
                            <a:schemeClr val="tx1"/>
                          </a:solidFill>
                          <a:effectLst/>
                          <a:latin typeface="BIZ UDPゴシック" panose="020B0400000000000000" pitchFamily="50" charset="-128"/>
                          <a:ea typeface="BIZ UDPゴシック" panose="020B0400000000000000" pitchFamily="50" charset="-128"/>
                        </a:rPr>
                        <a:t>円</a:t>
                      </a:r>
                      <a:r>
                        <a:rPr lang="en-US" altLang="ja-JP" sz="800" b="0" u="none" kern="100" dirty="0">
                          <a:solidFill>
                            <a:schemeClr val="tx1"/>
                          </a:solidFill>
                          <a:effectLst/>
                          <a:latin typeface="BIZ UDPゴシック" panose="020B0400000000000000" pitchFamily="50" charset="-128"/>
                          <a:ea typeface="BIZ UDPゴシック" panose="020B0400000000000000" pitchFamily="50" charset="-128"/>
                        </a:rPr>
                        <a:t>/</a:t>
                      </a:r>
                      <a:r>
                        <a:rPr lang="ja-JP" altLang="en-US" sz="800" b="0" u="none" kern="100" dirty="0">
                          <a:solidFill>
                            <a:schemeClr val="tx1"/>
                          </a:solidFill>
                          <a:effectLst/>
                          <a:latin typeface="BIZ UDPゴシック" panose="020B0400000000000000" pitchFamily="50" charset="-128"/>
                          <a:ea typeface="BIZ UDPゴシック" panose="020B0400000000000000" pitchFamily="50" charset="-128"/>
                        </a:rPr>
                        <a:t>ｔ</a:t>
                      </a:r>
                      <a:endParaRPr lang="ja-JP" sz="800" b="0" u="none" kern="100" dirty="0">
                        <a:solidFill>
                          <a:schemeClr val="tx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566899194"/>
                  </a:ext>
                </a:extLst>
              </a:tr>
              <a:tr h="254442">
                <a:tc>
                  <a:txBody>
                    <a:bodyPr/>
                    <a:lstStyle/>
                    <a:p>
                      <a:pPr algn="ctr">
                        <a:lnSpc>
                          <a:spcPts val="1200"/>
                        </a:lnSpc>
                      </a:pPr>
                      <a:r>
                        <a:rPr lang="ja-JP" sz="1050" b="0" u="none" kern="100">
                          <a:solidFill>
                            <a:schemeClr val="bg1"/>
                          </a:solidFill>
                          <a:effectLst/>
                          <a:latin typeface="BIZ UDPゴシック" panose="020B0400000000000000" pitchFamily="50" charset="-128"/>
                          <a:ea typeface="BIZ UDPゴシック" panose="020B0400000000000000" pitchFamily="50" charset="-128"/>
                        </a:rPr>
                        <a:t>５</a:t>
                      </a:r>
                      <a:endParaRPr lang="ja-JP" sz="1000" b="0" u="none" kern="100">
                        <a:solidFill>
                          <a:schemeClr val="bg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algn="l">
                        <a:lnSpc>
                          <a:spcPts val="1200"/>
                        </a:lnSpc>
                      </a:pPr>
                      <a:r>
                        <a:rPr lang="ja-JP" sz="1050" b="0" u="none" kern="100">
                          <a:solidFill>
                            <a:schemeClr val="tx1"/>
                          </a:solidFill>
                          <a:effectLst/>
                          <a:latin typeface="BIZ UDPゴシック" panose="020B0400000000000000" pitchFamily="50" charset="-128"/>
                          <a:ea typeface="BIZ UDPゴシック" panose="020B0400000000000000" pitchFamily="50" charset="-128"/>
                        </a:rPr>
                        <a:t>国内資源活用肥料の利用拡大支援</a:t>
                      </a:r>
                      <a:endParaRPr lang="ja-JP" sz="1000" b="0" u="none" kern="100">
                        <a:solidFill>
                          <a:schemeClr val="tx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algn="l">
                        <a:lnSpc>
                          <a:spcPts val="1200"/>
                        </a:lnSpc>
                      </a:pPr>
                      <a:r>
                        <a:rPr lang="ja-JP" altLang="en-US" sz="800" b="0" u="none" kern="100" dirty="0">
                          <a:solidFill>
                            <a:schemeClr val="tx1"/>
                          </a:solidFill>
                          <a:effectLst/>
                          <a:latin typeface="BIZ UDPゴシック" panose="020B0400000000000000" pitchFamily="50" charset="-128"/>
                          <a:ea typeface="BIZ UDPゴシック" panose="020B0400000000000000" pitchFamily="50" charset="-128"/>
                        </a:rPr>
                        <a:t>地域で設定した国内資源活用肥料につき</a:t>
                      </a:r>
                      <a:r>
                        <a:rPr lang="en-US" altLang="ja-JP" sz="800" b="0" u="none" kern="100" dirty="0">
                          <a:solidFill>
                            <a:schemeClr val="tx1"/>
                          </a:solidFill>
                          <a:effectLst/>
                          <a:latin typeface="BIZ UDPゴシック" panose="020B0400000000000000" pitchFamily="50" charset="-128"/>
                          <a:ea typeface="BIZ UDPゴシック" panose="020B0400000000000000" pitchFamily="50" charset="-128"/>
                        </a:rPr>
                        <a:t>200</a:t>
                      </a:r>
                      <a:r>
                        <a:rPr lang="ja-JP" altLang="en-US" sz="800" b="0" u="none" kern="100" dirty="0">
                          <a:solidFill>
                            <a:schemeClr val="tx1"/>
                          </a:solidFill>
                          <a:effectLst/>
                          <a:latin typeface="BIZ UDPゴシック" panose="020B0400000000000000" pitchFamily="50" charset="-128"/>
                          <a:ea typeface="BIZ UDPゴシック" panose="020B0400000000000000" pitchFamily="50" charset="-128"/>
                        </a:rPr>
                        <a:t>円</a:t>
                      </a:r>
                      <a:r>
                        <a:rPr lang="en-US" altLang="ja-JP" sz="800" b="0" u="none" kern="100" dirty="0">
                          <a:solidFill>
                            <a:schemeClr val="tx1"/>
                          </a:solidFill>
                          <a:effectLst/>
                          <a:latin typeface="BIZ UDPゴシック" panose="020B0400000000000000" pitchFamily="50" charset="-128"/>
                          <a:ea typeface="BIZ UDPゴシック" panose="020B0400000000000000" pitchFamily="50" charset="-128"/>
                        </a:rPr>
                        <a:t>/20kg</a:t>
                      </a:r>
                      <a:endParaRPr lang="ja-JP" sz="800" b="0" u="none" kern="100" dirty="0">
                        <a:solidFill>
                          <a:schemeClr val="tx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225134503"/>
                  </a:ext>
                </a:extLst>
              </a:tr>
              <a:tr h="270344">
                <a:tc>
                  <a:txBody>
                    <a:bodyPr/>
                    <a:lstStyle/>
                    <a:p>
                      <a:pPr algn="ctr">
                        <a:lnSpc>
                          <a:spcPts val="1200"/>
                        </a:lnSpc>
                      </a:pPr>
                      <a:r>
                        <a:rPr lang="ja-JP" sz="1050" b="0" u="none" kern="100">
                          <a:solidFill>
                            <a:schemeClr val="bg1"/>
                          </a:solidFill>
                          <a:effectLst/>
                          <a:latin typeface="BIZ UDPゴシック" panose="020B0400000000000000" pitchFamily="50" charset="-128"/>
                          <a:ea typeface="BIZ UDPゴシック" panose="020B0400000000000000" pitchFamily="50" charset="-128"/>
                        </a:rPr>
                        <a:t>６</a:t>
                      </a:r>
                      <a:endParaRPr lang="ja-JP" sz="1000" b="0" u="none" kern="100">
                        <a:solidFill>
                          <a:schemeClr val="bg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algn="l">
                        <a:lnSpc>
                          <a:spcPts val="1200"/>
                        </a:lnSpc>
                      </a:pPr>
                      <a:r>
                        <a:rPr lang="ja-JP" sz="1050" b="0" u="none" kern="100">
                          <a:solidFill>
                            <a:schemeClr val="tx1"/>
                          </a:solidFill>
                          <a:effectLst/>
                          <a:latin typeface="BIZ UDPゴシック" panose="020B0400000000000000" pitchFamily="50" charset="-128"/>
                          <a:ea typeface="BIZ UDPゴシック" panose="020B0400000000000000" pitchFamily="50" charset="-128"/>
                        </a:rPr>
                        <a:t>堆肥等国内資源利用体制の強化支援</a:t>
                      </a:r>
                      <a:endParaRPr lang="ja-JP" sz="1000" b="0" u="none" kern="100">
                        <a:solidFill>
                          <a:schemeClr val="tx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algn="l">
                        <a:lnSpc>
                          <a:spcPts val="1200"/>
                        </a:lnSpc>
                      </a:pPr>
                      <a:r>
                        <a:rPr lang="ja-JP" altLang="en-US" sz="800" b="0" u="none" kern="100" dirty="0">
                          <a:solidFill>
                            <a:schemeClr val="tx1"/>
                          </a:solidFill>
                          <a:effectLst/>
                          <a:latin typeface="BIZ UDPゴシック" panose="020B0400000000000000" pitchFamily="50" charset="-128"/>
                          <a:ea typeface="BIZ UDPゴシック" panose="020B0400000000000000" pitchFamily="50" charset="-128"/>
                        </a:rPr>
                        <a:t>散布機の購入費用の１</a:t>
                      </a:r>
                      <a:r>
                        <a:rPr lang="en-US" altLang="ja-JP" sz="800" b="0" u="none" kern="100" dirty="0">
                          <a:solidFill>
                            <a:schemeClr val="tx1"/>
                          </a:solidFill>
                          <a:effectLst/>
                          <a:latin typeface="BIZ UDPゴシック" panose="020B0400000000000000" pitchFamily="50" charset="-128"/>
                          <a:ea typeface="BIZ UDPゴシック" panose="020B0400000000000000" pitchFamily="50" charset="-128"/>
                        </a:rPr>
                        <a:t>/</a:t>
                      </a:r>
                      <a:r>
                        <a:rPr lang="ja-JP" altLang="en-US" sz="800" b="0" u="none" kern="100" dirty="0">
                          <a:solidFill>
                            <a:schemeClr val="tx1"/>
                          </a:solidFill>
                          <a:effectLst/>
                          <a:latin typeface="BIZ UDPゴシック" panose="020B0400000000000000" pitchFamily="50" charset="-128"/>
                          <a:ea typeface="BIZ UDPゴシック" panose="020B0400000000000000" pitchFamily="50" charset="-128"/>
                        </a:rPr>
                        <a:t>２以内</a:t>
                      </a:r>
                      <a:endParaRPr lang="ja-JP" sz="800" b="0" u="none" kern="100" dirty="0">
                        <a:solidFill>
                          <a:schemeClr val="tx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992744432"/>
                  </a:ext>
                </a:extLst>
              </a:tr>
              <a:tr h="262393">
                <a:tc>
                  <a:txBody>
                    <a:bodyPr/>
                    <a:lstStyle/>
                    <a:p>
                      <a:pPr algn="ctr">
                        <a:lnSpc>
                          <a:spcPts val="1200"/>
                        </a:lnSpc>
                      </a:pPr>
                      <a:r>
                        <a:rPr lang="ja-JP" sz="1050" b="0" u="none" kern="100">
                          <a:solidFill>
                            <a:schemeClr val="bg1"/>
                          </a:solidFill>
                          <a:effectLst/>
                          <a:latin typeface="BIZ UDPゴシック" panose="020B0400000000000000" pitchFamily="50" charset="-128"/>
                          <a:ea typeface="BIZ UDPゴシック" panose="020B0400000000000000" pitchFamily="50" charset="-128"/>
                        </a:rPr>
                        <a:t>７</a:t>
                      </a:r>
                      <a:endParaRPr lang="ja-JP" sz="1000" b="0" u="none" kern="100">
                        <a:solidFill>
                          <a:schemeClr val="bg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algn="l">
                        <a:lnSpc>
                          <a:spcPts val="1200"/>
                        </a:lnSpc>
                      </a:pPr>
                      <a:r>
                        <a:rPr lang="ja-JP" sz="1050" b="0" u="none" kern="100">
                          <a:solidFill>
                            <a:schemeClr val="tx1"/>
                          </a:solidFill>
                          <a:effectLst/>
                          <a:latin typeface="BIZ UDPゴシック" panose="020B0400000000000000" pitchFamily="50" charset="-128"/>
                          <a:ea typeface="BIZ UDPゴシック" panose="020B0400000000000000" pitchFamily="50" charset="-128"/>
                        </a:rPr>
                        <a:t>緑肥作物の作付拡大支援</a:t>
                      </a:r>
                      <a:endParaRPr lang="ja-JP" sz="1000" b="0" u="none" kern="100">
                        <a:solidFill>
                          <a:schemeClr val="tx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algn="l">
                        <a:lnSpc>
                          <a:spcPts val="1200"/>
                        </a:lnSpc>
                      </a:pPr>
                      <a:r>
                        <a:rPr lang="ja-JP" altLang="en-US" sz="800" b="0" u="none" kern="100" dirty="0">
                          <a:solidFill>
                            <a:schemeClr val="tx1"/>
                          </a:solidFill>
                          <a:effectLst/>
                          <a:latin typeface="BIZ UDPゴシック" panose="020B0400000000000000" pitchFamily="50" charset="-128"/>
                          <a:ea typeface="BIZ UDPゴシック" panose="020B0400000000000000" pitchFamily="50" charset="-128"/>
                        </a:rPr>
                        <a:t>地域で設定した緑肥種子の価格の１</a:t>
                      </a:r>
                      <a:r>
                        <a:rPr lang="en-US" altLang="ja-JP" sz="800" b="0" u="none" kern="100" dirty="0">
                          <a:solidFill>
                            <a:schemeClr val="tx1"/>
                          </a:solidFill>
                          <a:effectLst/>
                          <a:latin typeface="BIZ UDPゴシック" panose="020B0400000000000000" pitchFamily="50" charset="-128"/>
                          <a:ea typeface="BIZ UDPゴシック" panose="020B0400000000000000" pitchFamily="50" charset="-128"/>
                        </a:rPr>
                        <a:t>/</a:t>
                      </a:r>
                      <a:r>
                        <a:rPr lang="ja-JP" altLang="en-US" sz="800" b="0" u="none" kern="100" dirty="0">
                          <a:solidFill>
                            <a:schemeClr val="tx1"/>
                          </a:solidFill>
                          <a:effectLst/>
                          <a:latin typeface="BIZ UDPゴシック" panose="020B0400000000000000" pitchFamily="50" charset="-128"/>
                          <a:ea typeface="BIZ UDPゴシック" panose="020B0400000000000000" pitchFamily="50" charset="-128"/>
                        </a:rPr>
                        <a:t>２以内</a:t>
                      </a:r>
                      <a:endParaRPr lang="ja-JP" sz="800" b="0" u="none" kern="100" dirty="0">
                        <a:solidFill>
                          <a:schemeClr val="tx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46186824"/>
                  </a:ext>
                </a:extLst>
              </a:tr>
              <a:tr h="230588">
                <a:tc>
                  <a:txBody>
                    <a:bodyPr/>
                    <a:lstStyle/>
                    <a:p>
                      <a:pPr algn="ctr">
                        <a:lnSpc>
                          <a:spcPts val="1200"/>
                        </a:lnSpc>
                      </a:pPr>
                      <a:r>
                        <a:rPr lang="ja-JP" sz="1050" b="0" u="none" kern="100">
                          <a:solidFill>
                            <a:schemeClr val="bg1"/>
                          </a:solidFill>
                          <a:effectLst/>
                          <a:latin typeface="BIZ UDPゴシック" panose="020B0400000000000000" pitchFamily="50" charset="-128"/>
                          <a:ea typeface="BIZ UDPゴシック" panose="020B0400000000000000" pitchFamily="50" charset="-128"/>
                        </a:rPr>
                        <a:t>８</a:t>
                      </a:r>
                      <a:endParaRPr lang="ja-JP" sz="1000" b="0" u="none" kern="100">
                        <a:solidFill>
                          <a:schemeClr val="bg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algn="l">
                        <a:lnSpc>
                          <a:spcPts val="1200"/>
                        </a:lnSpc>
                      </a:pPr>
                      <a:r>
                        <a:rPr lang="ja-JP" sz="1050" b="0" u="none" kern="100">
                          <a:solidFill>
                            <a:schemeClr val="tx1"/>
                          </a:solidFill>
                          <a:effectLst/>
                          <a:latin typeface="BIZ UDPゴシック" panose="020B0400000000000000" pitchFamily="50" charset="-128"/>
                          <a:ea typeface="BIZ UDPゴシック" panose="020B0400000000000000" pitchFamily="50" charset="-128"/>
                        </a:rPr>
                        <a:t>低成分肥料の利用拡大支援</a:t>
                      </a:r>
                      <a:endParaRPr lang="ja-JP" sz="1000" b="0" u="none" kern="100">
                        <a:solidFill>
                          <a:schemeClr val="tx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algn="l">
                        <a:lnSpc>
                          <a:spcPts val="1200"/>
                        </a:lnSpc>
                      </a:pPr>
                      <a:r>
                        <a:rPr lang="ja-JP" altLang="en-US" sz="800" b="0" u="none" kern="100" dirty="0">
                          <a:solidFill>
                            <a:schemeClr val="tx1"/>
                          </a:solidFill>
                          <a:effectLst/>
                          <a:latin typeface="BIZ UDPゴシック" panose="020B0400000000000000" pitchFamily="50" charset="-128"/>
                          <a:ea typeface="BIZ UDPゴシック" panose="020B0400000000000000" pitchFamily="50" charset="-128"/>
                        </a:rPr>
                        <a:t>地域で設定した低成分肥料につき</a:t>
                      </a:r>
                      <a:r>
                        <a:rPr lang="en-US" altLang="ja-JP" sz="800" b="0" u="none" kern="100" dirty="0">
                          <a:solidFill>
                            <a:schemeClr val="tx1"/>
                          </a:solidFill>
                          <a:effectLst/>
                          <a:latin typeface="BIZ UDPゴシック" panose="020B0400000000000000" pitchFamily="50" charset="-128"/>
                          <a:ea typeface="BIZ UDPゴシック" panose="020B0400000000000000" pitchFamily="50" charset="-128"/>
                        </a:rPr>
                        <a:t>100</a:t>
                      </a:r>
                      <a:r>
                        <a:rPr lang="ja-JP" altLang="en-US" sz="800" b="0" u="none" kern="100" dirty="0">
                          <a:solidFill>
                            <a:schemeClr val="tx1"/>
                          </a:solidFill>
                          <a:effectLst/>
                          <a:latin typeface="BIZ UDPゴシック" panose="020B0400000000000000" pitchFamily="50" charset="-128"/>
                          <a:ea typeface="BIZ UDPゴシック" panose="020B0400000000000000" pitchFamily="50" charset="-128"/>
                        </a:rPr>
                        <a:t>円</a:t>
                      </a:r>
                      <a:r>
                        <a:rPr lang="en-US" altLang="ja-JP" sz="800" b="0" u="none" kern="100" dirty="0">
                          <a:solidFill>
                            <a:schemeClr val="tx1"/>
                          </a:solidFill>
                          <a:effectLst/>
                          <a:latin typeface="BIZ UDPゴシック" panose="020B0400000000000000" pitchFamily="50" charset="-128"/>
                          <a:ea typeface="BIZ UDPゴシック" panose="020B0400000000000000" pitchFamily="50" charset="-128"/>
                        </a:rPr>
                        <a:t>/20kg</a:t>
                      </a:r>
                      <a:endParaRPr lang="ja-JP" sz="800" b="0" u="none" kern="100" dirty="0">
                        <a:solidFill>
                          <a:schemeClr val="tx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132393415"/>
                  </a:ext>
                </a:extLst>
              </a:tr>
              <a:tr h="231605">
                <a:tc>
                  <a:txBody>
                    <a:bodyPr/>
                    <a:lstStyle/>
                    <a:p>
                      <a:pPr algn="ctr">
                        <a:lnSpc>
                          <a:spcPts val="1200"/>
                        </a:lnSpc>
                      </a:pPr>
                      <a:r>
                        <a:rPr lang="ja-JP" sz="1050" b="0" u="none" kern="100">
                          <a:solidFill>
                            <a:schemeClr val="bg1"/>
                          </a:solidFill>
                          <a:effectLst/>
                          <a:latin typeface="BIZ UDPゴシック" panose="020B0400000000000000" pitchFamily="50" charset="-128"/>
                          <a:ea typeface="BIZ UDPゴシック" panose="020B0400000000000000" pitchFamily="50" charset="-128"/>
                        </a:rPr>
                        <a:t>９</a:t>
                      </a:r>
                      <a:endParaRPr lang="ja-JP" sz="1000" b="0" u="none" kern="100">
                        <a:solidFill>
                          <a:schemeClr val="bg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algn="l">
                        <a:lnSpc>
                          <a:spcPts val="1200"/>
                        </a:lnSpc>
                      </a:pPr>
                      <a:r>
                        <a:rPr lang="ja-JP" sz="1050" b="0" u="none" kern="100">
                          <a:solidFill>
                            <a:schemeClr val="tx1"/>
                          </a:solidFill>
                          <a:effectLst/>
                          <a:latin typeface="BIZ UDPゴシック" panose="020B0400000000000000" pitchFamily="50" charset="-128"/>
                          <a:ea typeface="BIZ UDPゴシック" panose="020B0400000000000000" pitchFamily="50" charset="-128"/>
                        </a:rPr>
                        <a:t>肥料の効率利用農機のモデル導入支援</a:t>
                      </a:r>
                      <a:endParaRPr lang="ja-JP" sz="1000" b="0" u="none" kern="100">
                        <a:solidFill>
                          <a:schemeClr val="tx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algn="l">
                        <a:lnSpc>
                          <a:spcPts val="1200"/>
                        </a:lnSpc>
                      </a:pPr>
                      <a:r>
                        <a:rPr lang="ja-JP" altLang="en-US" sz="800" b="0" u="none" kern="100" dirty="0">
                          <a:solidFill>
                            <a:schemeClr val="tx1"/>
                          </a:solidFill>
                          <a:effectLst/>
                          <a:latin typeface="BIZ UDPゴシック" panose="020B0400000000000000" pitchFamily="50" charset="-128"/>
                          <a:ea typeface="BIZ UDPゴシック" panose="020B0400000000000000" pitchFamily="50" charset="-128"/>
                        </a:rPr>
                        <a:t>可変施肥機や局所施肥機の購入費用の１</a:t>
                      </a:r>
                      <a:r>
                        <a:rPr lang="en-US" altLang="ja-JP" sz="800" b="0" u="none" kern="100" dirty="0">
                          <a:solidFill>
                            <a:schemeClr val="tx1"/>
                          </a:solidFill>
                          <a:effectLst/>
                          <a:latin typeface="BIZ UDPゴシック" panose="020B0400000000000000" pitchFamily="50" charset="-128"/>
                          <a:ea typeface="BIZ UDPゴシック" panose="020B0400000000000000" pitchFamily="50" charset="-128"/>
                        </a:rPr>
                        <a:t>/</a:t>
                      </a:r>
                      <a:r>
                        <a:rPr lang="ja-JP" altLang="en-US" sz="800" b="0" u="none" kern="100" dirty="0">
                          <a:solidFill>
                            <a:schemeClr val="tx1"/>
                          </a:solidFill>
                          <a:effectLst/>
                          <a:latin typeface="BIZ UDPゴシック" panose="020B0400000000000000" pitchFamily="50" charset="-128"/>
                          <a:ea typeface="BIZ UDPゴシック" panose="020B0400000000000000" pitchFamily="50" charset="-128"/>
                        </a:rPr>
                        <a:t>２以内</a:t>
                      </a:r>
                      <a:endParaRPr lang="ja-JP" sz="800" b="0" u="none" kern="100" dirty="0">
                        <a:solidFill>
                          <a:schemeClr val="tx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50289665"/>
                  </a:ext>
                </a:extLst>
              </a:tr>
            </a:tbl>
          </a:graphicData>
        </a:graphic>
      </p:graphicFrame>
      <p:sp>
        <p:nvSpPr>
          <p:cNvPr id="37" name="正方形/長方形 36">
            <a:extLst>
              <a:ext uri="{FF2B5EF4-FFF2-40B4-BE49-F238E27FC236}">
                <a16:creationId xmlns:a16="http://schemas.microsoft.com/office/drawing/2014/main" id="{21E1FCAE-152C-E908-0F91-6C31F203E6EE}"/>
              </a:ext>
            </a:extLst>
          </p:cNvPr>
          <p:cNvSpPr/>
          <p:nvPr/>
        </p:nvSpPr>
        <p:spPr>
          <a:xfrm rot="10800000" flipV="1">
            <a:off x="375525" y="3801898"/>
            <a:ext cx="6220732" cy="486052"/>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200"/>
              </a:lnSpc>
            </a:pPr>
            <a:endParaRPr kumimoji="1" lang="en-US" altLang="ja-JP" sz="17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pPr marL="285750" indent="-285750">
              <a:lnSpc>
                <a:spcPts val="2200"/>
              </a:lnSpc>
              <a:buFont typeface="Wingdings" panose="05000000000000000000" pitchFamily="2" charset="2"/>
              <a:buChar char="ü"/>
            </a:pPr>
            <a:r>
              <a:rPr kumimoji="1" lang="ja-JP" altLang="en-US" sz="17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取組ごとに、次の事項を記載した個票を作成していただきます。（個票を複数作成することもできます。）</a:t>
            </a:r>
            <a:endParaRPr kumimoji="1" lang="en-US" altLang="ja-JP" sz="17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38" name="正方形/長方形 37">
            <a:extLst>
              <a:ext uri="{FF2B5EF4-FFF2-40B4-BE49-F238E27FC236}">
                <a16:creationId xmlns:a16="http://schemas.microsoft.com/office/drawing/2014/main" id="{8E8452A5-4D4D-3AEE-C6E0-78437EDBF95C}"/>
              </a:ext>
            </a:extLst>
          </p:cNvPr>
          <p:cNvSpPr/>
          <p:nvPr/>
        </p:nvSpPr>
        <p:spPr>
          <a:xfrm rot="10800000" flipV="1">
            <a:off x="375524" y="2564106"/>
            <a:ext cx="6006226" cy="486052"/>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200"/>
              </a:lnSpc>
            </a:pPr>
            <a:endParaRPr kumimoji="1" lang="en-US" altLang="ja-JP" sz="17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pPr marL="285750" indent="-285750" algn="just">
              <a:lnSpc>
                <a:spcPts val="2200"/>
              </a:lnSpc>
              <a:buFont typeface="Wingdings" panose="05000000000000000000" pitchFamily="2" charset="2"/>
              <a:buChar char="ü"/>
            </a:pPr>
            <a:r>
              <a:rPr kumimoji="1" lang="ja-JP" altLang="en-US" sz="17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「化学肥料の２割低減に向けた取組」の定着を図るための地域の取組内容等を明らかにした計画です。この取組による掛かり増し経費の１</a:t>
            </a:r>
            <a:r>
              <a:rPr kumimoji="1" lang="en-US" altLang="ja-JP" sz="17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kumimoji="1" lang="ja-JP" altLang="en-US" sz="17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２を上限に支援することができます。</a:t>
            </a:r>
            <a:endParaRPr kumimoji="1" lang="en-US" altLang="ja-JP" sz="17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40" name="正方形/長方形 39">
            <a:extLst>
              <a:ext uri="{FF2B5EF4-FFF2-40B4-BE49-F238E27FC236}">
                <a16:creationId xmlns:a16="http://schemas.microsoft.com/office/drawing/2014/main" id="{B7385E7A-6725-8814-EAD6-576971565CDC}"/>
              </a:ext>
            </a:extLst>
          </p:cNvPr>
          <p:cNvSpPr/>
          <p:nvPr/>
        </p:nvSpPr>
        <p:spPr>
          <a:xfrm rot="10800000" flipV="1">
            <a:off x="375524" y="3390434"/>
            <a:ext cx="6335387" cy="486052"/>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200"/>
              </a:lnSpc>
            </a:pPr>
            <a:endParaRPr kumimoji="1" lang="en-US" altLang="ja-JP" sz="17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pPr marL="285750" indent="-285750">
              <a:lnSpc>
                <a:spcPts val="2200"/>
              </a:lnSpc>
              <a:buFont typeface="Wingdings" panose="05000000000000000000" pitchFamily="2" charset="2"/>
              <a:buChar char="ü"/>
            </a:pPr>
            <a:r>
              <a:rPr kumimoji="1" lang="ja-JP" altLang="en-US" sz="17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取組内容等は、地域独自で設定することが可能です。</a:t>
            </a:r>
            <a:endParaRPr kumimoji="1" lang="en-US" altLang="ja-JP" sz="17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pPr>
              <a:lnSpc>
                <a:spcPts val="2200"/>
              </a:lnSpc>
            </a:pPr>
            <a:endParaRPr kumimoji="1" lang="en-US" altLang="ja-JP" sz="17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42" name="正方形/長方形 41">
            <a:extLst>
              <a:ext uri="{FF2B5EF4-FFF2-40B4-BE49-F238E27FC236}">
                <a16:creationId xmlns:a16="http://schemas.microsoft.com/office/drawing/2014/main" id="{AB9119E2-F9C8-97B9-B7F1-4130423602D3}"/>
              </a:ext>
            </a:extLst>
          </p:cNvPr>
          <p:cNvSpPr/>
          <p:nvPr/>
        </p:nvSpPr>
        <p:spPr>
          <a:xfrm rot="10800000" flipV="1">
            <a:off x="717528" y="6954003"/>
            <a:ext cx="2711471" cy="24944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tIns="0" bIns="36000" rtlCol="0" anchor="ctr"/>
          <a:lstStyle/>
          <a:p>
            <a:pPr marL="285750" indent="-285750">
              <a:buFont typeface="Wingdings" panose="05000000000000000000" pitchFamily="2" charset="2"/>
              <a:buChar char="n"/>
            </a:pPr>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「基本的な取組」一覧</a:t>
            </a:r>
            <a:endParaRPr kumimoji="1" lang="en-US" altLang="ja-JP"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cxnSp>
        <p:nvCxnSpPr>
          <p:cNvPr id="44" name="直線コネクタ 43">
            <a:extLst>
              <a:ext uri="{FF2B5EF4-FFF2-40B4-BE49-F238E27FC236}">
                <a16:creationId xmlns:a16="http://schemas.microsoft.com/office/drawing/2014/main" id="{253B0F50-0AE1-D878-4FE1-B08FEAF028E1}"/>
              </a:ext>
            </a:extLst>
          </p:cNvPr>
          <p:cNvCxnSpPr>
            <a:cxnSpLocks/>
          </p:cNvCxnSpPr>
          <p:nvPr/>
        </p:nvCxnSpPr>
        <p:spPr>
          <a:xfrm>
            <a:off x="382761" y="1029519"/>
            <a:ext cx="1274563" cy="0"/>
          </a:xfrm>
          <a:prstGeom prst="line">
            <a:avLst/>
          </a:prstGeom>
          <a:ln w="1778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7" name="直線コネクタ 46">
            <a:extLst>
              <a:ext uri="{FF2B5EF4-FFF2-40B4-BE49-F238E27FC236}">
                <a16:creationId xmlns:a16="http://schemas.microsoft.com/office/drawing/2014/main" id="{E1C91B23-DFD4-B4FE-9B00-B3B6C918D90D}"/>
              </a:ext>
            </a:extLst>
          </p:cNvPr>
          <p:cNvCxnSpPr>
            <a:cxnSpLocks/>
          </p:cNvCxnSpPr>
          <p:nvPr/>
        </p:nvCxnSpPr>
        <p:spPr>
          <a:xfrm>
            <a:off x="362638" y="1353129"/>
            <a:ext cx="5567314" cy="0"/>
          </a:xfrm>
          <a:prstGeom prst="line">
            <a:avLst/>
          </a:prstGeom>
          <a:ln w="1778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9" name="直線コネクタ 48">
            <a:extLst>
              <a:ext uri="{FF2B5EF4-FFF2-40B4-BE49-F238E27FC236}">
                <a16:creationId xmlns:a16="http://schemas.microsoft.com/office/drawing/2014/main" id="{D76D15F1-D293-D27A-3ABE-B3B7EA0173A0}"/>
              </a:ext>
            </a:extLst>
          </p:cNvPr>
          <p:cNvCxnSpPr>
            <a:cxnSpLocks/>
          </p:cNvCxnSpPr>
          <p:nvPr/>
        </p:nvCxnSpPr>
        <p:spPr>
          <a:xfrm>
            <a:off x="355329" y="1692566"/>
            <a:ext cx="2338148" cy="0"/>
          </a:xfrm>
          <a:prstGeom prst="line">
            <a:avLst/>
          </a:prstGeom>
          <a:ln w="1778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7" name="正方形/長方形 6">
            <a:extLst>
              <a:ext uri="{FF2B5EF4-FFF2-40B4-BE49-F238E27FC236}">
                <a16:creationId xmlns:a16="http://schemas.microsoft.com/office/drawing/2014/main" id="{7918766F-D3A9-91D6-D8AC-E4EBBF0B2861}"/>
              </a:ext>
            </a:extLst>
          </p:cNvPr>
          <p:cNvSpPr/>
          <p:nvPr/>
        </p:nvSpPr>
        <p:spPr>
          <a:xfrm rot="10800000" flipV="1">
            <a:off x="271368" y="873198"/>
            <a:ext cx="6566457" cy="486051"/>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600"/>
              </a:lnSpc>
            </a:pPr>
            <a:endParaRPr kumimoji="1" lang="en-US" altLang="ja-JP" b="1" dirty="0">
              <a:solidFill>
                <a:schemeClr val="tx1"/>
              </a:solidFill>
              <a:latin typeface="BIZ UDPゴシック" panose="020B0400000000000000" pitchFamily="50" charset="-128"/>
              <a:ea typeface="BIZ UDPゴシック" panose="020B0400000000000000" pitchFamily="50" charset="-128"/>
            </a:endParaRPr>
          </a:p>
          <a:p>
            <a:pPr>
              <a:lnSpc>
                <a:spcPts val="2600"/>
              </a:lnSpc>
            </a:pPr>
            <a:r>
              <a:rPr kumimoji="1" lang="ja-JP" altLang="en-US" sz="20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地域協議会</a:t>
            </a:r>
            <a:r>
              <a:rPr kumimoji="1" lang="ja-JP" altLang="en-US" dirty="0">
                <a:solidFill>
                  <a:schemeClr val="tx1"/>
                </a:solidFill>
                <a:latin typeface="BIZ UDPゴシック" panose="020B0400000000000000" pitchFamily="50" charset="-128"/>
                <a:ea typeface="BIZ UDPゴシック" panose="020B0400000000000000" pitchFamily="50" charset="-128"/>
              </a:rPr>
              <a:t>には、化学肥料低減定着対策事業の実施に当たり、</a:t>
            </a:r>
            <a:endParaRPr kumimoji="1" lang="en-US" altLang="ja-JP" dirty="0">
              <a:solidFill>
                <a:schemeClr val="tx1"/>
              </a:solidFill>
              <a:latin typeface="BIZ UDPゴシック" panose="020B0400000000000000" pitchFamily="50" charset="-128"/>
              <a:ea typeface="BIZ UDPゴシック" panose="020B0400000000000000" pitchFamily="50" charset="-128"/>
            </a:endParaRPr>
          </a:p>
          <a:p>
            <a:pPr>
              <a:lnSpc>
                <a:spcPts val="2600"/>
              </a:lnSpc>
            </a:pPr>
            <a:r>
              <a:rPr kumimoji="1" lang="ja-JP" altLang="en-US" sz="20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地域の状況に応じて実施する取組内容等を定めた</a:t>
            </a:r>
            <a:endParaRPr kumimoji="1" lang="en-US" altLang="ja-JP" sz="20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pPr>
              <a:lnSpc>
                <a:spcPts val="2600"/>
              </a:lnSpc>
            </a:pPr>
            <a:r>
              <a:rPr kumimoji="1" lang="ja-JP" altLang="en-US" sz="20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「地域計画書」を作成</a:t>
            </a:r>
            <a:r>
              <a:rPr kumimoji="1" lang="ja-JP" altLang="en-US" sz="2000" dirty="0">
                <a:solidFill>
                  <a:schemeClr val="tx1"/>
                </a:solidFill>
                <a:latin typeface="BIZ UDPゴシック" panose="020B0400000000000000" pitchFamily="50" charset="-128"/>
                <a:ea typeface="BIZ UDPゴシック" panose="020B0400000000000000" pitchFamily="50" charset="-128"/>
              </a:rPr>
              <a:t>いただきます</a:t>
            </a:r>
            <a:r>
              <a:rPr kumimoji="1" lang="ja-JP" altLang="en-US" dirty="0">
                <a:solidFill>
                  <a:schemeClr val="tx1"/>
                </a:solidFill>
                <a:latin typeface="BIZ UDPゴシック" panose="020B0400000000000000" pitchFamily="50" charset="-128"/>
                <a:ea typeface="BIZ UDPゴシック" panose="020B0400000000000000" pitchFamily="50" charset="-128"/>
              </a:rPr>
              <a:t>。</a:t>
            </a:r>
            <a:endParaRPr kumimoji="1" lang="en-US" altLang="ja-JP" dirty="0">
              <a:solidFill>
                <a:schemeClr val="tx1"/>
              </a:solidFill>
              <a:latin typeface="BIZ UDPゴシック" panose="020B0400000000000000" pitchFamily="50" charset="-128"/>
              <a:ea typeface="BIZ UDPゴシック" panose="020B0400000000000000" pitchFamily="50" charset="-128"/>
            </a:endParaRPr>
          </a:p>
        </p:txBody>
      </p:sp>
      <p:cxnSp>
        <p:nvCxnSpPr>
          <p:cNvPr id="52" name="直線コネクタ 51">
            <a:extLst>
              <a:ext uri="{FF2B5EF4-FFF2-40B4-BE49-F238E27FC236}">
                <a16:creationId xmlns:a16="http://schemas.microsoft.com/office/drawing/2014/main" id="{C01827BA-D1CD-8D33-7BF7-BEEF98428315}"/>
              </a:ext>
            </a:extLst>
          </p:cNvPr>
          <p:cNvCxnSpPr>
            <a:cxnSpLocks/>
          </p:cNvCxnSpPr>
          <p:nvPr/>
        </p:nvCxnSpPr>
        <p:spPr>
          <a:xfrm>
            <a:off x="717528" y="4930517"/>
            <a:ext cx="5856798" cy="0"/>
          </a:xfrm>
          <a:prstGeom prst="line">
            <a:avLst/>
          </a:prstGeom>
          <a:ln w="38100">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BDD6CECF-2973-9161-096D-AB60E0895DEE}"/>
              </a:ext>
            </a:extLst>
          </p:cNvPr>
          <p:cNvCxnSpPr>
            <a:cxnSpLocks/>
          </p:cNvCxnSpPr>
          <p:nvPr/>
        </p:nvCxnSpPr>
        <p:spPr>
          <a:xfrm>
            <a:off x="717528" y="7258195"/>
            <a:ext cx="5856798" cy="0"/>
          </a:xfrm>
          <a:prstGeom prst="line">
            <a:avLst/>
          </a:prstGeom>
          <a:ln w="38100">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55" name="矢印: 五方向 54">
            <a:extLst>
              <a:ext uri="{FF2B5EF4-FFF2-40B4-BE49-F238E27FC236}">
                <a16:creationId xmlns:a16="http://schemas.microsoft.com/office/drawing/2014/main" id="{4650751A-C78E-7930-7073-5DBA3D97A34D}"/>
              </a:ext>
            </a:extLst>
          </p:cNvPr>
          <p:cNvSpPr/>
          <p:nvPr/>
        </p:nvSpPr>
        <p:spPr>
          <a:xfrm>
            <a:off x="335242" y="2117217"/>
            <a:ext cx="6261015" cy="319599"/>
          </a:xfrm>
          <a:prstGeom prst="homePlate">
            <a:avLst>
              <a:gd name="adj" fmla="val 0"/>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「地域計画書」とは</a:t>
            </a:r>
            <a:r>
              <a:rPr kumimoji="1" lang="en-US" altLang="ja-JP" b="1">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p>
        </p:txBody>
      </p:sp>
      <p:pic>
        <p:nvPicPr>
          <p:cNvPr id="56" name="グラフィックス 55" descr="クリップボード: 混合 単色塗りつぶし">
            <a:extLst>
              <a:ext uri="{FF2B5EF4-FFF2-40B4-BE49-F238E27FC236}">
                <a16:creationId xmlns:a16="http://schemas.microsoft.com/office/drawing/2014/main" id="{1AD4DF94-E142-EE35-267C-17F98BCD200D}"/>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6264843" y="2120965"/>
            <a:ext cx="303552" cy="303552"/>
          </a:xfrm>
          <a:prstGeom prst="rect">
            <a:avLst/>
          </a:prstGeom>
        </p:spPr>
      </p:pic>
      <p:sp>
        <p:nvSpPr>
          <p:cNvPr id="3" name="正方形/長方形 2">
            <a:extLst>
              <a:ext uri="{FF2B5EF4-FFF2-40B4-BE49-F238E27FC236}">
                <a16:creationId xmlns:a16="http://schemas.microsoft.com/office/drawing/2014/main" id="{FC841C25-4D49-C6F5-E76C-4699F1DB0B2E}"/>
              </a:ext>
            </a:extLst>
          </p:cNvPr>
          <p:cNvSpPr/>
          <p:nvPr/>
        </p:nvSpPr>
        <p:spPr>
          <a:xfrm>
            <a:off x="6598904" y="9620600"/>
            <a:ext cx="272017" cy="287643"/>
          </a:xfrm>
          <a:prstGeom prst="rect">
            <a:avLst/>
          </a:prstGeom>
          <a:solidFill>
            <a:schemeClr val="tx1">
              <a:lumMod val="65000"/>
              <a:lumOff val="35000"/>
            </a:schemeClr>
          </a:solidFill>
        </p:spPr>
        <p:style>
          <a:lnRef idx="0">
            <a:schemeClr val="dk1"/>
          </a:lnRef>
          <a:fillRef idx="3">
            <a:schemeClr val="dk1"/>
          </a:fillRef>
          <a:effectRef idx="3">
            <a:schemeClr val="dk1"/>
          </a:effectRef>
          <a:fontRef idx="minor">
            <a:schemeClr val="lt1"/>
          </a:fontRef>
        </p:style>
        <p:txBody>
          <a:bodyPr tIns="108000" rtlCol="0" anchor="ctr"/>
          <a:lstStyle/>
          <a:p>
            <a:pPr algn="ctr"/>
            <a:fld id="{4A2C57BA-AFD7-42E1-86E6-045B459E447A}" type="slidenum">
              <a:rPr kumimoji="1" lang="ja-JP" altLang="en-US" sz="1600" b="1" smtClean="0">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2</a:t>
            </a:fld>
            <a:endParaRPr kumimoji="1" lang="ja-JP" altLang="en-US" sz="1600" b="1" dirty="0">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7567949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10" name="正方形/長方形 9">
            <a:extLst>
              <a:ext uri="{FF2B5EF4-FFF2-40B4-BE49-F238E27FC236}">
                <a16:creationId xmlns:a16="http://schemas.microsoft.com/office/drawing/2014/main" id="{A8256057-FF78-7BCF-4DDA-1DCBD0BF5670}"/>
              </a:ext>
            </a:extLst>
          </p:cNvPr>
          <p:cNvSpPr/>
          <p:nvPr/>
        </p:nvSpPr>
        <p:spPr>
          <a:xfrm rot="10800000" flipV="1">
            <a:off x="152205" y="180474"/>
            <a:ext cx="6566457" cy="9633377"/>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en-US" altLang="ja-JP" sz="1800" b="1">
              <a:solidFill>
                <a:schemeClr val="tx1"/>
              </a:solidFill>
              <a:latin typeface="BIZ UDPゴシック" panose="020B0400000000000000" pitchFamily="50" charset="-128"/>
              <a:ea typeface="BIZ UDPゴシック" panose="020B0400000000000000" pitchFamily="50" charset="-128"/>
            </a:endParaRPr>
          </a:p>
          <a:p>
            <a:r>
              <a:rPr kumimoji="1" lang="ja-JP" altLang="en-US" sz="1600" b="1">
                <a:solidFill>
                  <a:schemeClr val="tx1"/>
                </a:solidFill>
                <a:latin typeface="BIZ UDPゴシック" panose="020B0400000000000000" pitchFamily="50" charset="-128"/>
                <a:ea typeface="BIZ UDPゴシック" panose="020B0400000000000000" pitchFamily="50" charset="-128"/>
              </a:rPr>
              <a:t>　</a:t>
            </a:r>
            <a:endParaRPr kumimoji="1" lang="en-US" altLang="ja-JP" sz="1600">
              <a:solidFill>
                <a:schemeClr val="tx1"/>
              </a:solidFill>
              <a:latin typeface="BIZ UDPゴシック" panose="020B0400000000000000" pitchFamily="50" charset="-128"/>
              <a:ea typeface="BIZ UDPゴシック" panose="020B0400000000000000" pitchFamily="50" charset="-128"/>
            </a:endParaRPr>
          </a:p>
        </p:txBody>
      </p:sp>
      <p:sp>
        <p:nvSpPr>
          <p:cNvPr id="18" name="四角形: メモ 17">
            <a:extLst>
              <a:ext uri="{FF2B5EF4-FFF2-40B4-BE49-F238E27FC236}">
                <a16:creationId xmlns:a16="http://schemas.microsoft.com/office/drawing/2014/main" id="{3FE4DD6C-C847-F236-B325-75844A30CE04}"/>
              </a:ext>
            </a:extLst>
          </p:cNvPr>
          <p:cNvSpPr/>
          <p:nvPr/>
        </p:nvSpPr>
        <p:spPr>
          <a:xfrm>
            <a:off x="574799" y="1022503"/>
            <a:ext cx="6009171" cy="7171147"/>
          </a:xfrm>
          <a:prstGeom prst="foldedCorner">
            <a:avLst>
              <a:gd name="adj" fmla="val 4429"/>
            </a:avLst>
          </a:prstGeom>
          <a:solidFill>
            <a:srgbClr val="FFFCF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四角形: メモ 11">
            <a:extLst>
              <a:ext uri="{FF2B5EF4-FFF2-40B4-BE49-F238E27FC236}">
                <a16:creationId xmlns:a16="http://schemas.microsoft.com/office/drawing/2014/main" id="{BE2AA6BB-C978-BF2F-6770-7B32D24F60A8}"/>
              </a:ext>
            </a:extLst>
          </p:cNvPr>
          <p:cNvSpPr/>
          <p:nvPr/>
        </p:nvSpPr>
        <p:spPr>
          <a:xfrm>
            <a:off x="374882" y="1602403"/>
            <a:ext cx="6097749" cy="6881543"/>
          </a:xfrm>
          <a:prstGeom prst="foldedCorner">
            <a:avLst>
              <a:gd name="adj" fmla="val 4429"/>
            </a:avLst>
          </a:prstGeom>
          <a:solidFill>
            <a:srgbClr val="FFFCF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四角形: メモ 4">
            <a:extLst>
              <a:ext uri="{FF2B5EF4-FFF2-40B4-BE49-F238E27FC236}">
                <a16:creationId xmlns:a16="http://schemas.microsoft.com/office/drawing/2014/main" id="{4FA84742-3BDD-CA75-4FCE-6372AD881F9B}"/>
              </a:ext>
            </a:extLst>
          </p:cNvPr>
          <p:cNvSpPr/>
          <p:nvPr/>
        </p:nvSpPr>
        <p:spPr>
          <a:xfrm>
            <a:off x="239479" y="2199965"/>
            <a:ext cx="6097749" cy="6652289"/>
          </a:xfrm>
          <a:prstGeom prst="foldedCorner">
            <a:avLst>
              <a:gd name="adj" fmla="val 4429"/>
            </a:avLst>
          </a:prstGeom>
          <a:solidFill>
            <a:srgbClr val="FFFCF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817CBA3B-E4E0-3EFD-C23F-344CD377FBE4}"/>
              </a:ext>
            </a:extLst>
          </p:cNvPr>
          <p:cNvSpPr/>
          <p:nvPr/>
        </p:nvSpPr>
        <p:spPr>
          <a:xfrm rot="10800000" flipV="1">
            <a:off x="447537" y="339317"/>
            <a:ext cx="5339834" cy="39947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b="1">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地域計画書のイメージ</a:t>
            </a:r>
            <a:endParaRPr kumimoji="1" lang="en-US" altLang="ja-JP" sz="2000" b="1">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graphicFrame>
        <p:nvGraphicFramePr>
          <p:cNvPr id="8" name="表 21">
            <a:extLst>
              <a:ext uri="{FF2B5EF4-FFF2-40B4-BE49-F238E27FC236}">
                <a16:creationId xmlns:a16="http://schemas.microsoft.com/office/drawing/2014/main" id="{6FD3DDE4-7B23-00E7-5CE6-253C4D600E83}"/>
              </a:ext>
            </a:extLst>
          </p:cNvPr>
          <p:cNvGraphicFramePr>
            <a:graphicFrameLocks noGrp="1"/>
          </p:cNvGraphicFramePr>
          <p:nvPr>
            <p:extLst>
              <p:ext uri="{D42A27DB-BD31-4B8C-83A1-F6EECF244321}">
                <p14:modId xmlns:p14="http://schemas.microsoft.com/office/powerpoint/2010/main" val="1454711755"/>
              </p:ext>
            </p:extLst>
          </p:nvPr>
        </p:nvGraphicFramePr>
        <p:xfrm>
          <a:off x="352324" y="2688699"/>
          <a:ext cx="5852329" cy="5705365"/>
        </p:xfrm>
        <a:graphic>
          <a:graphicData uri="http://schemas.openxmlformats.org/drawingml/2006/table">
            <a:tbl>
              <a:tblPr firstRow="1" bandRow="1">
                <a:tableStyleId>{5940675A-B579-460E-94D1-54222C63F5DA}</a:tableStyleId>
              </a:tblPr>
              <a:tblGrid>
                <a:gridCol w="1572729">
                  <a:extLst>
                    <a:ext uri="{9D8B030D-6E8A-4147-A177-3AD203B41FA5}">
                      <a16:colId xmlns:a16="http://schemas.microsoft.com/office/drawing/2014/main" val="75496262"/>
                    </a:ext>
                  </a:extLst>
                </a:gridCol>
                <a:gridCol w="4279600">
                  <a:extLst>
                    <a:ext uri="{9D8B030D-6E8A-4147-A177-3AD203B41FA5}">
                      <a16:colId xmlns:a16="http://schemas.microsoft.com/office/drawing/2014/main" val="1768295142"/>
                    </a:ext>
                  </a:extLst>
                </a:gridCol>
              </a:tblGrid>
              <a:tr h="236331">
                <a:tc>
                  <a:txBody>
                    <a:bodyPr/>
                    <a:lstStyle/>
                    <a:p>
                      <a:r>
                        <a:rPr kumimoji="1" lang="ja-JP" altLang="en-US" sz="1200" dirty="0">
                          <a:latin typeface="BIZ UDPゴシック" panose="020B0400000000000000" pitchFamily="50" charset="-128"/>
                          <a:ea typeface="BIZ UDPゴシック" panose="020B0400000000000000" pitchFamily="50" charset="-128"/>
                        </a:rPr>
                        <a:t>取組の名称</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r>
                        <a:rPr kumimoji="1" lang="ja-JP" altLang="en-US" sz="1200" dirty="0">
                          <a:latin typeface="BIZ UDPゴシック" panose="020B0400000000000000" pitchFamily="50" charset="-128"/>
                          <a:ea typeface="BIZ UDPゴシック" panose="020B0400000000000000" pitchFamily="50" charset="-128"/>
                        </a:rPr>
                        <a:t>国内資源活用肥料の利用拡大支援</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14066383"/>
                  </a:ext>
                </a:extLst>
              </a:tr>
              <a:tr h="370840">
                <a:tc>
                  <a:txBody>
                    <a:bodyPr/>
                    <a:lstStyle/>
                    <a:p>
                      <a:r>
                        <a:rPr kumimoji="1" lang="ja-JP" altLang="en-US" sz="1200" dirty="0">
                          <a:latin typeface="BIZ UDPゴシック" panose="020B0400000000000000" pitchFamily="50" charset="-128"/>
                          <a:ea typeface="BIZ UDPゴシック" panose="020B0400000000000000" pitchFamily="50" charset="-128"/>
                        </a:rPr>
                        <a:t>取組の目的</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r>
                        <a:rPr kumimoji="1" lang="ja-JP" altLang="en-US" sz="1200" dirty="0">
                          <a:latin typeface="BIZ UDPゴシック" panose="020B0400000000000000" pitchFamily="50" charset="-128"/>
                          <a:ea typeface="BIZ UDPゴシック" panose="020B0400000000000000" pitchFamily="50" charset="-128"/>
                        </a:rPr>
                        <a:t>化学肥料の２割低減に向けた取組の定着のため、堆肥や下水汚泥資源等の国内資源を活用した肥料価格の一部支援を通じて、これら肥料の利用拡大を図る。</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21564680"/>
                  </a:ext>
                </a:extLst>
              </a:tr>
              <a:tr h="370840">
                <a:tc>
                  <a:txBody>
                    <a:bodyPr/>
                    <a:lstStyle/>
                    <a:p>
                      <a:r>
                        <a:rPr kumimoji="1" lang="ja-JP" altLang="en-US" sz="1200" dirty="0">
                          <a:latin typeface="BIZ UDPゴシック" panose="020B0400000000000000" pitchFamily="50" charset="-128"/>
                          <a:ea typeface="BIZ UDPゴシック" panose="020B0400000000000000" pitchFamily="50" charset="-128"/>
                        </a:rPr>
                        <a:t>取組内容</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indent="0"/>
                      <a:r>
                        <a:rPr kumimoji="1" lang="ja-JP" altLang="en-US" sz="1200" dirty="0">
                          <a:latin typeface="BIZ UDPゴシック" panose="020B0400000000000000" pitchFamily="50" charset="-128"/>
                          <a:ea typeface="BIZ UDPゴシック" panose="020B0400000000000000" pitchFamily="50" charset="-128"/>
                        </a:rPr>
                        <a:t>肥料の販売を行う事業者が、以下の要件を満たす堆肥や下水汚泥資源等の国内資源を活用した肥料（以下「対象肥料」という。）を地域の農業者に販売した場合、その販売量に応じて、販売額の一部を支援する。</a:t>
                      </a:r>
                    </a:p>
                    <a:p>
                      <a:pPr marL="180975" indent="-180975"/>
                      <a:endParaRPr kumimoji="1" lang="ja-JP" altLang="en-US" sz="1200" dirty="0">
                        <a:latin typeface="BIZ UDPゴシック" panose="020B0400000000000000" pitchFamily="50" charset="-128"/>
                        <a:ea typeface="BIZ UDPゴシック" panose="020B0400000000000000" pitchFamily="50" charset="-128"/>
                      </a:endParaRPr>
                    </a:p>
                    <a:p>
                      <a:pPr marL="180975" indent="-180975"/>
                      <a:r>
                        <a:rPr kumimoji="1" lang="en-US" altLang="ja-JP" sz="1200" dirty="0">
                          <a:latin typeface="BIZ UDPゴシック" panose="020B0400000000000000" pitchFamily="50" charset="-128"/>
                          <a:ea typeface="BIZ UDPゴシック" panose="020B0400000000000000" pitchFamily="50" charset="-128"/>
                        </a:rPr>
                        <a:t>[</a:t>
                      </a:r>
                      <a:r>
                        <a:rPr kumimoji="1" lang="ja-JP" altLang="en-US" sz="1200" dirty="0">
                          <a:latin typeface="BIZ UDPゴシック" panose="020B0400000000000000" pitchFamily="50" charset="-128"/>
                          <a:ea typeface="BIZ UDPゴシック" panose="020B0400000000000000" pitchFamily="50" charset="-128"/>
                        </a:rPr>
                        <a:t>要件</a:t>
                      </a:r>
                      <a:r>
                        <a:rPr kumimoji="1" lang="en-US" altLang="ja-JP" sz="1200" dirty="0">
                          <a:latin typeface="BIZ UDPゴシック" panose="020B0400000000000000" pitchFamily="50" charset="-128"/>
                          <a:ea typeface="BIZ UDPゴシック" panose="020B0400000000000000" pitchFamily="50" charset="-128"/>
                        </a:rPr>
                        <a:t>]</a:t>
                      </a:r>
                    </a:p>
                    <a:p>
                      <a:pPr marL="87313" indent="-87313" algn="just"/>
                      <a:r>
                        <a:rPr kumimoji="1" lang="ja-JP" altLang="en-US" sz="1200" dirty="0">
                          <a:latin typeface="BIZ UDPゴシック" panose="020B0400000000000000" pitchFamily="50" charset="-128"/>
                          <a:ea typeface="BIZ UDPゴシック" panose="020B0400000000000000" pitchFamily="50" charset="-128"/>
                        </a:rPr>
                        <a:t>・対象肥料は、ペレットなど粒状に成形されているものに限る。</a:t>
                      </a:r>
                    </a:p>
                    <a:p>
                      <a:pPr marL="87313" indent="-87313" algn="just"/>
                      <a:r>
                        <a:rPr kumimoji="1" lang="ja-JP" altLang="en-US" sz="1200" dirty="0">
                          <a:latin typeface="BIZ UDPゴシック" panose="020B0400000000000000" pitchFamily="50" charset="-128"/>
                          <a:ea typeface="BIZ UDPゴシック" panose="020B0400000000000000" pitchFamily="50" charset="-128"/>
                        </a:rPr>
                        <a:t>・対象肥料は、令和６年１月末日までに売買契約を締結した又は締結することが確実なものであって、同年３月末日までに納品するものに限る。</a:t>
                      </a:r>
                    </a:p>
                    <a:p>
                      <a:pPr marL="180975" indent="-180975"/>
                      <a:r>
                        <a:rPr kumimoji="1" lang="ja-JP" altLang="en-US" sz="1200" dirty="0">
                          <a:latin typeface="BIZ UDPゴシック" panose="020B0400000000000000" pitchFamily="50" charset="-128"/>
                          <a:ea typeface="BIZ UDPゴシック" panose="020B0400000000000000" pitchFamily="50" charset="-128"/>
                        </a:rPr>
                        <a:t>・交付の条件は別紙</a:t>
                      </a:r>
                      <a:r>
                        <a:rPr kumimoji="1" lang="ja-JP" altLang="en-US" sz="1000" i="1" dirty="0">
                          <a:latin typeface="BIZ UDPゴシック" panose="020B0400000000000000" pitchFamily="50" charset="-128"/>
                          <a:ea typeface="BIZ UDPゴシック" panose="020B0400000000000000" pitchFamily="50" charset="-128"/>
                        </a:rPr>
                        <a:t>（注：省略しています。）</a:t>
                      </a:r>
                      <a:r>
                        <a:rPr kumimoji="1" lang="ja-JP" altLang="en-US" sz="1200" dirty="0">
                          <a:latin typeface="BIZ UDPゴシック" panose="020B0400000000000000" pitchFamily="50" charset="-128"/>
                          <a:ea typeface="BIZ UDPゴシック" panose="020B0400000000000000" pitchFamily="50" charset="-128"/>
                        </a:rPr>
                        <a:t>に定めるとおりとする。</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17787796"/>
                  </a:ext>
                </a:extLst>
              </a:tr>
              <a:tr h="297646">
                <a:tc>
                  <a:txBody>
                    <a:bodyPr/>
                    <a:lstStyle/>
                    <a:p>
                      <a:r>
                        <a:rPr kumimoji="1" lang="ja-JP" altLang="en-US" sz="1200" dirty="0">
                          <a:latin typeface="BIZ UDPゴシック" panose="020B0400000000000000" pitchFamily="50" charset="-128"/>
                          <a:ea typeface="BIZ UDPゴシック" panose="020B0400000000000000" pitchFamily="50" charset="-128"/>
                        </a:rPr>
                        <a:t>交付対象者</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r>
                        <a:rPr kumimoji="1" lang="ja-JP" altLang="en-US" sz="1200" dirty="0">
                          <a:latin typeface="BIZ UDPゴシック" panose="020B0400000000000000" pitchFamily="50" charset="-128"/>
                          <a:ea typeface="BIZ UDPゴシック" panose="020B0400000000000000" pitchFamily="50" charset="-128"/>
                        </a:rPr>
                        <a:t>対象肥料の販売を行う事業者</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9937644"/>
                  </a:ext>
                </a:extLst>
              </a:tr>
              <a:tr h="255181">
                <a:tc>
                  <a:txBody>
                    <a:bodyPr/>
                    <a:lstStyle/>
                    <a:p>
                      <a:r>
                        <a:rPr kumimoji="1" lang="ja-JP" altLang="en-US" sz="1200" dirty="0">
                          <a:latin typeface="BIZ UDPゴシック" panose="020B0400000000000000" pitchFamily="50" charset="-128"/>
                          <a:ea typeface="BIZ UDPゴシック" panose="020B0400000000000000" pitchFamily="50" charset="-128"/>
                        </a:rPr>
                        <a:t>交付単価</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r>
                        <a:rPr kumimoji="1" lang="en-US" altLang="ja-JP" sz="1200" dirty="0">
                          <a:latin typeface="BIZ UDPゴシック" panose="020B0400000000000000" pitchFamily="50" charset="-128"/>
                          <a:ea typeface="BIZ UDPゴシック" panose="020B0400000000000000" pitchFamily="50" charset="-128"/>
                        </a:rPr>
                        <a:t>200</a:t>
                      </a:r>
                      <a:r>
                        <a:rPr kumimoji="1" lang="ja-JP" altLang="en-US" sz="1200" dirty="0">
                          <a:latin typeface="BIZ UDPゴシック" panose="020B0400000000000000" pitchFamily="50" charset="-128"/>
                          <a:ea typeface="BIZ UDPゴシック" panose="020B0400000000000000" pitchFamily="50" charset="-128"/>
                        </a:rPr>
                        <a:t>円</a:t>
                      </a:r>
                      <a:r>
                        <a:rPr kumimoji="1" lang="en-US" altLang="ja-JP" sz="1200" dirty="0">
                          <a:latin typeface="BIZ UDPゴシック" panose="020B0400000000000000" pitchFamily="50" charset="-128"/>
                          <a:ea typeface="BIZ UDPゴシック" panose="020B0400000000000000" pitchFamily="50" charset="-128"/>
                        </a:rPr>
                        <a:t>/20kg</a:t>
                      </a:r>
                      <a:endParaRPr kumimoji="1" lang="ja-JP" altLang="en-US" sz="1200" dirty="0">
                        <a:latin typeface="BIZ UDPゴシック" panose="020B0400000000000000" pitchFamily="50" charset="-128"/>
                        <a:ea typeface="BIZ UDPゴシック" panose="020B0400000000000000"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87852837"/>
                  </a:ext>
                </a:extLst>
              </a:tr>
              <a:tr h="258327">
                <a:tc>
                  <a:txBody>
                    <a:bodyPr/>
                    <a:lstStyle/>
                    <a:p>
                      <a:r>
                        <a:rPr kumimoji="1" lang="ja-JP" altLang="en-US" sz="1200">
                          <a:latin typeface="BIZ UDPゴシック" panose="020B0400000000000000" pitchFamily="50" charset="-128"/>
                          <a:ea typeface="BIZ UDPゴシック" panose="020B0400000000000000" pitchFamily="50" charset="-128"/>
                        </a:rPr>
                        <a:t>単価設定の根拠</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r>
                        <a:rPr kumimoji="1" lang="ja-JP" altLang="en-US" sz="1000" i="1" dirty="0">
                          <a:latin typeface="BIZ UDPゴシック" panose="020B0400000000000000" pitchFamily="50" charset="-128"/>
                          <a:ea typeface="BIZ UDPゴシック" panose="020B0400000000000000" pitchFamily="50" charset="-128"/>
                        </a:rPr>
                        <a:t>（注：実際には記入がありますが、ここでは省略しています。）</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34758171"/>
                  </a:ext>
                </a:extLst>
              </a:tr>
              <a:tr h="370840">
                <a:tc>
                  <a:txBody>
                    <a:bodyPr/>
                    <a:lstStyle/>
                    <a:p>
                      <a:r>
                        <a:rPr kumimoji="1" lang="ja-JP" altLang="en-US" sz="1200" dirty="0">
                          <a:latin typeface="BIZ UDPゴシック" panose="020B0400000000000000" pitchFamily="50" charset="-128"/>
                          <a:ea typeface="BIZ UDPゴシック" panose="020B0400000000000000" pitchFamily="50" charset="-128"/>
                        </a:rPr>
                        <a:t>取組実績等の</a:t>
                      </a:r>
                      <a:endParaRPr kumimoji="1"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確認方法</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85725" indent="-85725"/>
                      <a:r>
                        <a:rPr kumimoji="1" lang="ja-JP" altLang="en-US" sz="1200" dirty="0">
                          <a:latin typeface="BIZ UDPゴシック" panose="020B0400000000000000" pitchFamily="50" charset="-128"/>
                          <a:ea typeface="BIZ UDPゴシック" panose="020B0400000000000000" pitchFamily="50" charset="-128"/>
                        </a:rPr>
                        <a:t>・対象</a:t>
                      </a:r>
                      <a:r>
                        <a:rPr kumimoji="1" lang="ja-JP" altLang="en-US" sz="1200">
                          <a:latin typeface="BIZ UDPゴシック" panose="020B0400000000000000" pitchFamily="50" charset="-128"/>
                          <a:ea typeface="BIZ UDPゴシック" panose="020B0400000000000000" pitchFamily="50" charset="-128"/>
                        </a:rPr>
                        <a:t>肥料を売買契約を締結した又は締結する</a:t>
                      </a:r>
                      <a:r>
                        <a:rPr kumimoji="1" lang="ja-JP" altLang="en-US" sz="1200" dirty="0">
                          <a:latin typeface="BIZ UDPゴシック" panose="020B0400000000000000" pitchFamily="50" charset="-128"/>
                          <a:ea typeface="BIZ UDPゴシック" panose="020B0400000000000000" pitchFamily="50" charset="-128"/>
                        </a:rPr>
                        <a:t>ことが確実なこと、地域の農業者ごとの対象肥料の販売数量、契約日、納品日、販売額が確認できる書類（注文書、領収書又は請求書等）</a:t>
                      </a:r>
                    </a:p>
                    <a:p>
                      <a:pPr marL="85725" indent="-85725"/>
                      <a:r>
                        <a:rPr kumimoji="1" lang="ja-JP" altLang="en-US" sz="1200" dirty="0">
                          <a:latin typeface="BIZ UDPゴシック" panose="020B0400000000000000" pitchFamily="50" charset="-128"/>
                          <a:ea typeface="BIZ UDPゴシック" panose="020B0400000000000000" pitchFamily="50" charset="-128"/>
                        </a:rPr>
                        <a:t>・対象肥料の販売価格及び農業者の負担額の適正性が確認できる書類　等</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27200262"/>
                  </a:ext>
                </a:extLst>
              </a:tr>
              <a:tr h="266523">
                <a:tc>
                  <a:txBody>
                    <a:bodyPr/>
                    <a:lstStyle/>
                    <a:p>
                      <a:r>
                        <a:rPr kumimoji="1" lang="ja-JP" altLang="en-US" sz="1200" dirty="0">
                          <a:latin typeface="BIZ UDPゴシック" panose="020B0400000000000000" pitchFamily="50" charset="-128"/>
                          <a:ea typeface="BIZ UDPゴシック" panose="020B0400000000000000" pitchFamily="50" charset="-128"/>
                        </a:rPr>
                        <a:t>取組予定面積</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r>
                        <a:rPr kumimoji="1" lang="ja-JP" altLang="en-US" sz="1200" u="none" dirty="0">
                          <a:latin typeface="BIZ UDPゴシック" panose="020B0400000000000000" pitchFamily="50" charset="-128"/>
                          <a:ea typeface="BIZ UDPゴシック" panose="020B0400000000000000" pitchFamily="50" charset="-128"/>
                        </a:rPr>
                        <a:t>〇〇</a:t>
                      </a:r>
                      <a:r>
                        <a:rPr kumimoji="1" lang="en-US" altLang="ja-JP" sz="1200" u="none" dirty="0">
                          <a:latin typeface="BIZ UDPゴシック" panose="020B0400000000000000" pitchFamily="50" charset="-128"/>
                          <a:ea typeface="BIZ UDPゴシック" panose="020B0400000000000000" pitchFamily="50" charset="-128"/>
                        </a:rPr>
                        <a:t>ha</a:t>
                      </a:r>
                      <a:r>
                        <a:rPr kumimoji="1" lang="ja-JP" altLang="en-US" sz="1200" dirty="0">
                          <a:latin typeface="BIZ UDPゴシック" panose="020B0400000000000000" pitchFamily="50" charset="-128"/>
                          <a:ea typeface="BIZ UDPゴシック" panose="020B0400000000000000" pitchFamily="50" charset="-128"/>
                        </a:rPr>
                        <a:t>　（対象肥料が施肥される面積の試算値）</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34887961"/>
                  </a:ext>
                </a:extLst>
              </a:tr>
              <a:tr h="287079">
                <a:tc>
                  <a:txBody>
                    <a:bodyPr/>
                    <a:lstStyle/>
                    <a:p>
                      <a:r>
                        <a:rPr kumimoji="1" lang="ja-JP" altLang="en-US" sz="1200">
                          <a:latin typeface="BIZ UDPゴシック" panose="020B0400000000000000" pitchFamily="50" charset="-128"/>
                          <a:ea typeface="BIZ UDPゴシック" panose="020B0400000000000000" pitchFamily="50" charset="-128"/>
                        </a:rPr>
                        <a:t>事業費</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r>
                        <a:rPr kumimoji="1" lang="zh-TW" altLang="en-US" sz="1200" dirty="0">
                          <a:latin typeface="BIZ UDPゴシック" panose="020B0400000000000000" pitchFamily="50" charset="-128"/>
                          <a:ea typeface="BIZ UDPゴシック" panose="020B0400000000000000" pitchFamily="50" charset="-128"/>
                        </a:rPr>
                        <a:t>〇〇円</a:t>
                      </a:r>
                      <a:r>
                        <a:rPr kumimoji="1" lang="ja-JP" altLang="en-US" sz="1200" dirty="0">
                          <a:latin typeface="BIZ UDPゴシック" panose="020B0400000000000000" pitchFamily="50" charset="-128"/>
                          <a:ea typeface="BIZ UDPゴシック" panose="020B0400000000000000" pitchFamily="50" charset="-128"/>
                        </a:rPr>
                        <a:t>　　</a:t>
                      </a:r>
                      <a:r>
                        <a:rPr kumimoji="1" lang="en-US" altLang="ja-JP" sz="1200" dirty="0">
                          <a:latin typeface="BIZ UDPゴシック" panose="020B0400000000000000" pitchFamily="50" charset="-128"/>
                          <a:ea typeface="BIZ UDPゴシック" panose="020B0400000000000000" pitchFamily="50" charset="-128"/>
                        </a:rPr>
                        <a:t>200</a:t>
                      </a:r>
                      <a:r>
                        <a:rPr kumimoji="1" lang="ja-JP" altLang="en-US" sz="1200" dirty="0">
                          <a:latin typeface="BIZ UDPゴシック" panose="020B0400000000000000" pitchFamily="50" charset="-128"/>
                          <a:ea typeface="BIZ UDPゴシック" panose="020B0400000000000000" pitchFamily="50" charset="-128"/>
                        </a:rPr>
                        <a:t>円</a:t>
                      </a:r>
                      <a:r>
                        <a:rPr kumimoji="1" lang="en-US" altLang="ja-JP" sz="1200" dirty="0">
                          <a:latin typeface="BIZ UDPゴシック" panose="020B0400000000000000" pitchFamily="50" charset="-128"/>
                          <a:ea typeface="BIZ UDPゴシック" panose="020B0400000000000000" pitchFamily="50" charset="-128"/>
                        </a:rPr>
                        <a:t>/20kg×</a:t>
                      </a:r>
                      <a:r>
                        <a:rPr kumimoji="1" lang="ja-JP" altLang="en-US" sz="1200" dirty="0">
                          <a:latin typeface="BIZ UDPゴシック" panose="020B0400000000000000" pitchFamily="50" charset="-128"/>
                          <a:ea typeface="BIZ UDPゴシック" panose="020B0400000000000000" pitchFamily="50" charset="-128"/>
                        </a:rPr>
                        <a:t>〇</a:t>
                      </a:r>
                      <a:r>
                        <a:rPr kumimoji="1" lang="en-US" altLang="ja-JP" sz="1200" dirty="0">
                          <a:latin typeface="BIZ UDPゴシック" panose="020B0400000000000000" pitchFamily="50" charset="-128"/>
                          <a:ea typeface="BIZ UDPゴシック" panose="020B0400000000000000" pitchFamily="50" charset="-128"/>
                        </a:rPr>
                        <a:t>kg</a:t>
                      </a:r>
                      <a:endParaRPr kumimoji="1" lang="zh-TW" altLang="en-US" sz="1200" dirty="0">
                        <a:latin typeface="BIZ UDPゴシック" panose="020B0400000000000000" pitchFamily="50" charset="-128"/>
                        <a:ea typeface="BIZ UDPゴシック" panose="020B0400000000000000"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45100156"/>
                  </a:ext>
                </a:extLst>
              </a:tr>
              <a:tr h="263385">
                <a:tc>
                  <a:txBody>
                    <a:bodyPr/>
                    <a:lstStyle/>
                    <a:p>
                      <a:r>
                        <a:rPr kumimoji="1" lang="ja-JP" altLang="en-US" sz="1200" dirty="0">
                          <a:latin typeface="BIZ UDPゴシック" panose="020B0400000000000000" pitchFamily="50" charset="-128"/>
                          <a:ea typeface="BIZ UDPゴシック" panose="020B0400000000000000" pitchFamily="50" charset="-128"/>
                        </a:rPr>
                        <a:t>うち交付金の所要額</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r>
                        <a:rPr kumimoji="1" lang="ja-JP" altLang="en-US" sz="1200" dirty="0">
                          <a:latin typeface="BIZ UDPゴシック" panose="020B0400000000000000" pitchFamily="50" charset="-128"/>
                          <a:ea typeface="BIZ UDPゴシック" panose="020B0400000000000000" pitchFamily="50" charset="-128"/>
                        </a:rPr>
                        <a:t>〇〇円（同上）</a:t>
                      </a:r>
                      <a:endParaRPr kumimoji="1" lang="en-US" altLang="ja-JP" sz="1200" dirty="0">
                        <a:latin typeface="BIZ UDPゴシック" panose="020B0400000000000000" pitchFamily="50" charset="-128"/>
                        <a:ea typeface="BIZ UDPゴシック" panose="020B0400000000000000"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1903675"/>
                  </a:ext>
                </a:extLst>
              </a:tr>
            </a:tbl>
          </a:graphicData>
        </a:graphic>
      </p:graphicFrame>
      <p:sp>
        <p:nvSpPr>
          <p:cNvPr id="9" name="正方形/長方形 8">
            <a:extLst>
              <a:ext uri="{FF2B5EF4-FFF2-40B4-BE49-F238E27FC236}">
                <a16:creationId xmlns:a16="http://schemas.microsoft.com/office/drawing/2014/main" id="{D194A8F7-6DCB-B6EF-BE08-3BE7C10D20F5}"/>
              </a:ext>
            </a:extLst>
          </p:cNvPr>
          <p:cNvSpPr/>
          <p:nvPr/>
        </p:nvSpPr>
        <p:spPr>
          <a:xfrm rot="10800000" flipV="1">
            <a:off x="263543" y="2236059"/>
            <a:ext cx="5339834" cy="39947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取組個票①　　</a:t>
            </a:r>
            <a:r>
              <a:rPr kumimoji="1" lang="en-US" altLang="ja-JP" sz="16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&lt;</a:t>
            </a:r>
            <a:r>
              <a:rPr kumimoji="1" lang="ja-JP" altLang="en-US" sz="16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基本的な取組＞</a:t>
            </a:r>
            <a:endParaRPr kumimoji="1" lang="en-US" altLang="ja-JP" sz="16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14" name="正方形/長方形 13">
            <a:extLst>
              <a:ext uri="{FF2B5EF4-FFF2-40B4-BE49-F238E27FC236}">
                <a16:creationId xmlns:a16="http://schemas.microsoft.com/office/drawing/2014/main" id="{453FEC3C-BB59-57FB-A0F9-B282EB8E8483}"/>
              </a:ext>
            </a:extLst>
          </p:cNvPr>
          <p:cNvSpPr/>
          <p:nvPr/>
        </p:nvSpPr>
        <p:spPr>
          <a:xfrm rot="10800000" flipV="1">
            <a:off x="985583" y="9239195"/>
            <a:ext cx="5255165" cy="39947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b="1" dirty="0">
                <a:solidFill>
                  <a:srgbClr val="FF0000"/>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取組個票を複数作成することも可能</a:t>
            </a:r>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です。</a:t>
            </a:r>
            <a:endParaRPr kumimoji="1" lang="en-US" altLang="ja-JP"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ただし、</a:t>
            </a:r>
            <a:r>
              <a:rPr kumimoji="1" lang="ja-JP" altLang="en-US" sz="1400" b="1" dirty="0">
                <a:solidFill>
                  <a:srgbClr val="FF0000"/>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複数の取組個票を作成した場合であっても、地域協議会当たりの交付金の上限額は</a:t>
            </a:r>
            <a:r>
              <a:rPr kumimoji="1" lang="en-US" altLang="ja-JP" sz="1400" b="1" dirty="0">
                <a:solidFill>
                  <a:srgbClr val="FF0000"/>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500</a:t>
            </a:r>
            <a:r>
              <a:rPr kumimoji="1" lang="ja-JP" altLang="en-US" sz="1400" b="1" dirty="0">
                <a:solidFill>
                  <a:srgbClr val="FF0000"/>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万円</a:t>
            </a:r>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です。</a:t>
            </a:r>
            <a:endParaRPr kumimoji="1" lang="en-US" altLang="ja-JP"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15" name="右中かっこ 14">
            <a:extLst>
              <a:ext uri="{FF2B5EF4-FFF2-40B4-BE49-F238E27FC236}">
                <a16:creationId xmlns:a16="http://schemas.microsoft.com/office/drawing/2014/main" id="{534632EF-54AB-D1B2-C883-782BA8E56A3D}"/>
              </a:ext>
            </a:extLst>
          </p:cNvPr>
          <p:cNvSpPr/>
          <p:nvPr/>
        </p:nvSpPr>
        <p:spPr>
          <a:xfrm rot="5400000">
            <a:off x="3368330" y="5785216"/>
            <a:ext cx="171011" cy="6380586"/>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83F749F3-97A3-BF9F-6EB2-8039711CCC07}"/>
              </a:ext>
            </a:extLst>
          </p:cNvPr>
          <p:cNvSpPr/>
          <p:nvPr/>
        </p:nvSpPr>
        <p:spPr>
          <a:xfrm>
            <a:off x="311956" y="326253"/>
            <a:ext cx="86691" cy="499097"/>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26401232-DEA6-A131-90A5-011E245B7C03}"/>
              </a:ext>
            </a:extLst>
          </p:cNvPr>
          <p:cNvSpPr/>
          <p:nvPr/>
        </p:nvSpPr>
        <p:spPr>
          <a:xfrm rot="10800000" flipV="1">
            <a:off x="462157" y="1656568"/>
            <a:ext cx="5339834" cy="39947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取組個票②</a:t>
            </a:r>
            <a:endParaRPr kumimoji="1" lang="en-US" altLang="ja-JP" sz="16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19" name="正方形/長方形 18">
            <a:extLst>
              <a:ext uri="{FF2B5EF4-FFF2-40B4-BE49-F238E27FC236}">
                <a16:creationId xmlns:a16="http://schemas.microsoft.com/office/drawing/2014/main" id="{445B17F5-93F8-13D1-2CF5-EC711491DB10}"/>
              </a:ext>
            </a:extLst>
          </p:cNvPr>
          <p:cNvSpPr/>
          <p:nvPr/>
        </p:nvSpPr>
        <p:spPr>
          <a:xfrm rot="10800000" flipV="1">
            <a:off x="681292" y="1052988"/>
            <a:ext cx="5339834" cy="39947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取組個票③</a:t>
            </a:r>
            <a:endParaRPr kumimoji="1" lang="en-US" altLang="ja-JP" sz="16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2" name="正方形/長方形 1">
            <a:extLst>
              <a:ext uri="{FF2B5EF4-FFF2-40B4-BE49-F238E27FC236}">
                <a16:creationId xmlns:a16="http://schemas.microsoft.com/office/drawing/2014/main" id="{280B169C-5F67-DDD1-62D8-546D810130AC}"/>
              </a:ext>
            </a:extLst>
          </p:cNvPr>
          <p:cNvSpPr/>
          <p:nvPr/>
        </p:nvSpPr>
        <p:spPr>
          <a:xfrm rot="10800000" flipV="1">
            <a:off x="398647" y="8419338"/>
            <a:ext cx="5339834" cy="39947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a:solidFill>
                  <a:schemeClr val="tx1"/>
                </a:solidFill>
                <a:latin typeface="BIZ UDPゴシック" panose="020B0400000000000000" pitchFamily="50" charset="-128"/>
                <a:ea typeface="BIZ UDPゴシック" panose="020B0400000000000000" pitchFamily="50" charset="-128"/>
              </a:rPr>
              <a:t>（注）　〇〇の部分のみ、地域で設定してください。</a:t>
            </a:r>
            <a:endParaRPr kumimoji="1" lang="en-US" altLang="ja-JP" sz="1400">
              <a:solidFill>
                <a:schemeClr val="tx1"/>
              </a:solidFill>
              <a:latin typeface="BIZ UDPゴシック" panose="020B0400000000000000" pitchFamily="50" charset="-128"/>
              <a:ea typeface="BIZ UDPゴシック" panose="020B0400000000000000" pitchFamily="50" charset="-128"/>
            </a:endParaRPr>
          </a:p>
        </p:txBody>
      </p:sp>
      <p:cxnSp>
        <p:nvCxnSpPr>
          <p:cNvPr id="4" name="直線コネクタ 3">
            <a:extLst>
              <a:ext uri="{FF2B5EF4-FFF2-40B4-BE49-F238E27FC236}">
                <a16:creationId xmlns:a16="http://schemas.microsoft.com/office/drawing/2014/main" id="{7BE4F8A9-26EE-F29B-AAD7-9E27DED05089}"/>
              </a:ext>
            </a:extLst>
          </p:cNvPr>
          <p:cNvCxnSpPr/>
          <p:nvPr/>
        </p:nvCxnSpPr>
        <p:spPr>
          <a:xfrm>
            <a:off x="2004234" y="7784327"/>
            <a:ext cx="532233"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0C329354-6088-1BE7-CD07-A8FADF2861F4}"/>
              </a:ext>
            </a:extLst>
          </p:cNvPr>
          <p:cNvCxnSpPr>
            <a:cxnSpLocks/>
          </p:cNvCxnSpPr>
          <p:nvPr/>
        </p:nvCxnSpPr>
        <p:spPr>
          <a:xfrm>
            <a:off x="3777375" y="8062623"/>
            <a:ext cx="39706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DCF1FD02-3717-27F9-DC0D-75C5E5F05B1D}"/>
              </a:ext>
            </a:extLst>
          </p:cNvPr>
          <p:cNvCxnSpPr>
            <a:cxnSpLocks/>
          </p:cNvCxnSpPr>
          <p:nvPr/>
        </p:nvCxnSpPr>
        <p:spPr>
          <a:xfrm>
            <a:off x="2004234" y="8064924"/>
            <a:ext cx="4690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直線コネクタ 20">
            <a:extLst>
              <a:ext uri="{FF2B5EF4-FFF2-40B4-BE49-F238E27FC236}">
                <a16:creationId xmlns:a16="http://schemas.microsoft.com/office/drawing/2014/main" id="{A81F0FC0-A97D-C3D3-1DAD-07FF50C8AB67}"/>
              </a:ext>
            </a:extLst>
          </p:cNvPr>
          <p:cNvCxnSpPr>
            <a:cxnSpLocks/>
          </p:cNvCxnSpPr>
          <p:nvPr/>
        </p:nvCxnSpPr>
        <p:spPr>
          <a:xfrm>
            <a:off x="954662" y="8737155"/>
            <a:ext cx="373206"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D1EA8722-AD27-75FE-D35A-FDA9430D9269}"/>
              </a:ext>
            </a:extLst>
          </p:cNvPr>
          <p:cNvCxnSpPr>
            <a:cxnSpLocks/>
          </p:cNvCxnSpPr>
          <p:nvPr/>
        </p:nvCxnSpPr>
        <p:spPr>
          <a:xfrm>
            <a:off x="2004234" y="8350412"/>
            <a:ext cx="4690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6" name="大かっこ 25">
            <a:extLst>
              <a:ext uri="{FF2B5EF4-FFF2-40B4-BE49-F238E27FC236}">
                <a16:creationId xmlns:a16="http://schemas.microsoft.com/office/drawing/2014/main" id="{491A262E-4D5C-FEA3-7D8C-0C0E9B7F43C0}"/>
              </a:ext>
            </a:extLst>
          </p:cNvPr>
          <p:cNvSpPr/>
          <p:nvPr/>
        </p:nvSpPr>
        <p:spPr>
          <a:xfrm>
            <a:off x="3625453" y="387735"/>
            <a:ext cx="2703973" cy="462148"/>
          </a:xfrm>
          <a:prstGeom prst="bracketPair">
            <a:avLst>
              <a:gd name="adj" fmla="val 13622"/>
            </a:avLst>
          </a:prstGeom>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27" name="正方形/長方形 26">
            <a:extLst>
              <a:ext uri="{FF2B5EF4-FFF2-40B4-BE49-F238E27FC236}">
                <a16:creationId xmlns:a16="http://schemas.microsoft.com/office/drawing/2014/main" id="{31709040-3A85-EF1C-CC11-9821A615EAE7}"/>
              </a:ext>
            </a:extLst>
          </p:cNvPr>
          <p:cNvSpPr/>
          <p:nvPr/>
        </p:nvSpPr>
        <p:spPr>
          <a:xfrm rot="10800000" flipV="1">
            <a:off x="3625453" y="387735"/>
            <a:ext cx="2775572" cy="39947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「基本的な取組」をそのまま設定する場合</a:t>
            </a:r>
            <a:endParaRPr kumimoji="1" lang="en-US" altLang="ja-JP"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3" name="正方形/長方形 2">
            <a:extLst>
              <a:ext uri="{FF2B5EF4-FFF2-40B4-BE49-F238E27FC236}">
                <a16:creationId xmlns:a16="http://schemas.microsoft.com/office/drawing/2014/main" id="{8A3F5B21-56C5-44FA-7117-259E69BB21B3}"/>
              </a:ext>
            </a:extLst>
          </p:cNvPr>
          <p:cNvSpPr/>
          <p:nvPr/>
        </p:nvSpPr>
        <p:spPr>
          <a:xfrm>
            <a:off x="6598904" y="9620600"/>
            <a:ext cx="272017" cy="287643"/>
          </a:xfrm>
          <a:prstGeom prst="rect">
            <a:avLst/>
          </a:prstGeom>
          <a:solidFill>
            <a:schemeClr val="tx1">
              <a:lumMod val="65000"/>
              <a:lumOff val="35000"/>
            </a:schemeClr>
          </a:solidFill>
        </p:spPr>
        <p:style>
          <a:lnRef idx="0">
            <a:schemeClr val="dk1"/>
          </a:lnRef>
          <a:fillRef idx="3">
            <a:schemeClr val="dk1"/>
          </a:fillRef>
          <a:effectRef idx="3">
            <a:schemeClr val="dk1"/>
          </a:effectRef>
          <a:fontRef idx="minor">
            <a:schemeClr val="lt1"/>
          </a:fontRef>
        </p:style>
        <p:txBody>
          <a:bodyPr tIns="108000" rtlCol="0" anchor="ctr"/>
          <a:lstStyle/>
          <a:p>
            <a:pPr algn="ctr"/>
            <a:fld id="{4A2C57BA-AFD7-42E1-86E6-045B459E447A}" type="slidenum">
              <a:rPr kumimoji="1" lang="ja-JP" altLang="en-US" sz="1600" b="1" smtClean="0">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3</a:t>
            </a:fld>
            <a:endParaRPr kumimoji="1" lang="ja-JP" altLang="en-US" sz="1600" b="1" dirty="0">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8785387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3" name="正方形/長方形 42">
            <a:extLst>
              <a:ext uri="{FF2B5EF4-FFF2-40B4-BE49-F238E27FC236}">
                <a16:creationId xmlns:a16="http://schemas.microsoft.com/office/drawing/2014/main" id="{824DAB5A-B2D5-4E5A-8DAA-1A4BC65480DD}"/>
              </a:ext>
            </a:extLst>
          </p:cNvPr>
          <p:cNvSpPr/>
          <p:nvPr/>
        </p:nvSpPr>
        <p:spPr>
          <a:xfrm flipV="1">
            <a:off x="111725" y="279077"/>
            <a:ext cx="6638656" cy="8063586"/>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a:latin typeface="BIZ UDPゴシック" panose="020B0400000000000000" pitchFamily="50" charset="-128"/>
              <a:ea typeface="BIZ UDPゴシック" panose="020B0400000000000000" pitchFamily="50" charset="-128"/>
            </a:endParaRPr>
          </a:p>
        </p:txBody>
      </p:sp>
      <p:sp>
        <p:nvSpPr>
          <p:cNvPr id="78" name="フリーフォーム: 図形 77">
            <a:extLst>
              <a:ext uri="{FF2B5EF4-FFF2-40B4-BE49-F238E27FC236}">
                <a16:creationId xmlns:a16="http://schemas.microsoft.com/office/drawing/2014/main" id="{D298DAB1-A504-81F3-94B8-6ED59906CF98}"/>
              </a:ext>
            </a:extLst>
          </p:cNvPr>
          <p:cNvSpPr/>
          <p:nvPr/>
        </p:nvSpPr>
        <p:spPr>
          <a:xfrm>
            <a:off x="781243" y="7701761"/>
            <a:ext cx="2352214" cy="302755"/>
          </a:xfrm>
          <a:custGeom>
            <a:avLst/>
            <a:gdLst>
              <a:gd name="connsiteX0" fmla="*/ 1504950 w 1504950"/>
              <a:gd name="connsiteY0" fmla="*/ 0 h 276225"/>
              <a:gd name="connsiteX1" fmla="*/ 0 w 1504950"/>
              <a:gd name="connsiteY1" fmla="*/ 0 h 276225"/>
              <a:gd name="connsiteX2" fmla="*/ 0 w 1504950"/>
              <a:gd name="connsiteY2" fmla="*/ 276225 h 276225"/>
            </a:gdLst>
            <a:ahLst/>
            <a:cxnLst>
              <a:cxn ang="0">
                <a:pos x="connsiteX0" y="connsiteY0"/>
              </a:cxn>
              <a:cxn ang="0">
                <a:pos x="connsiteX1" y="connsiteY1"/>
              </a:cxn>
              <a:cxn ang="0">
                <a:pos x="connsiteX2" y="connsiteY2"/>
              </a:cxn>
            </a:cxnLst>
            <a:rect l="l" t="t" r="r" b="b"/>
            <a:pathLst>
              <a:path w="1504950" h="276225">
                <a:moveTo>
                  <a:pt x="1504950" y="0"/>
                </a:moveTo>
                <a:lnTo>
                  <a:pt x="0" y="0"/>
                </a:lnTo>
                <a:lnTo>
                  <a:pt x="0" y="276225"/>
                </a:lnTo>
              </a:path>
            </a:pathLst>
          </a:custGeom>
          <a:ln>
            <a:headEnd type="none" w="med" len="med"/>
            <a:tailEnd type="triangle" w="med" len="med"/>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81" name="フリーフォーム: 図形 80">
            <a:extLst>
              <a:ext uri="{FF2B5EF4-FFF2-40B4-BE49-F238E27FC236}">
                <a16:creationId xmlns:a16="http://schemas.microsoft.com/office/drawing/2014/main" id="{D98FB757-0D34-6D72-3274-ABFD029327A4}"/>
              </a:ext>
            </a:extLst>
          </p:cNvPr>
          <p:cNvSpPr/>
          <p:nvPr/>
        </p:nvSpPr>
        <p:spPr>
          <a:xfrm flipH="1">
            <a:off x="1348526" y="4594635"/>
            <a:ext cx="2465914" cy="276774"/>
          </a:xfrm>
          <a:custGeom>
            <a:avLst/>
            <a:gdLst>
              <a:gd name="connsiteX0" fmla="*/ 1504950 w 1504950"/>
              <a:gd name="connsiteY0" fmla="*/ 0 h 276225"/>
              <a:gd name="connsiteX1" fmla="*/ 0 w 1504950"/>
              <a:gd name="connsiteY1" fmla="*/ 0 h 276225"/>
              <a:gd name="connsiteX2" fmla="*/ 0 w 1504950"/>
              <a:gd name="connsiteY2" fmla="*/ 276225 h 276225"/>
            </a:gdLst>
            <a:ahLst/>
            <a:cxnLst>
              <a:cxn ang="0">
                <a:pos x="connsiteX0" y="connsiteY0"/>
              </a:cxn>
              <a:cxn ang="0">
                <a:pos x="connsiteX1" y="connsiteY1"/>
              </a:cxn>
              <a:cxn ang="0">
                <a:pos x="connsiteX2" y="connsiteY2"/>
              </a:cxn>
            </a:cxnLst>
            <a:rect l="l" t="t" r="r" b="b"/>
            <a:pathLst>
              <a:path w="1504950" h="276225">
                <a:moveTo>
                  <a:pt x="1504950" y="0"/>
                </a:moveTo>
                <a:lnTo>
                  <a:pt x="0" y="0"/>
                </a:lnTo>
                <a:lnTo>
                  <a:pt x="0" y="276225"/>
                </a:lnTo>
              </a:path>
            </a:pathLst>
          </a:custGeom>
          <a:ln>
            <a:headEnd type="none" w="med" len="med"/>
            <a:tailEnd type="triangle" w="med" len="med"/>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74" name="フリーフォーム: 図形 73">
            <a:extLst>
              <a:ext uri="{FF2B5EF4-FFF2-40B4-BE49-F238E27FC236}">
                <a16:creationId xmlns:a16="http://schemas.microsoft.com/office/drawing/2014/main" id="{A692DDD6-BC02-E7CE-E947-2587D97E6681}"/>
              </a:ext>
            </a:extLst>
          </p:cNvPr>
          <p:cNvSpPr/>
          <p:nvPr/>
        </p:nvSpPr>
        <p:spPr>
          <a:xfrm flipH="1">
            <a:off x="1376296" y="5693758"/>
            <a:ext cx="2345636" cy="164605"/>
          </a:xfrm>
          <a:custGeom>
            <a:avLst/>
            <a:gdLst>
              <a:gd name="connsiteX0" fmla="*/ 1504950 w 1504950"/>
              <a:gd name="connsiteY0" fmla="*/ 0 h 276225"/>
              <a:gd name="connsiteX1" fmla="*/ 0 w 1504950"/>
              <a:gd name="connsiteY1" fmla="*/ 0 h 276225"/>
              <a:gd name="connsiteX2" fmla="*/ 0 w 1504950"/>
              <a:gd name="connsiteY2" fmla="*/ 276225 h 276225"/>
            </a:gdLst>
            <a:ahLst/>
            <a:cxnLst>
              <a:cxn ang="0">
                <a:pos x="connsiteX0" y="connsiteY0"/>
              </a:cxn>
              <a:cxn ang="0">
                <a:pos x="connsiteX1" y="connsiteY1"/>
              </a:cxn>
              <a:cxn ang="0">
                <a:pos x="connsiteX2" y="connsiteY2"/>
              </a:cxn>
            </a:cxnLst>
            <a:rect l="l" t="t" r="r" b="b"/>
            <a:pathLst>
              <a:path w="1504950" h="276225">
                <a:moveTo>
                  <a:pt x="1504950" y="0"/>
                </a:moveTo>
                <a:lnTo>
                  <a:pt x="0" y="0"/>
                </a:lnTo>
                <a:lnTo>
                  <a:pt x="0" y="276225"/>
                </a:lnTo>
              </a:path>
            </a:pathLst>
          </a:custGeom>
          <a:ln>
            <a:headEnd type="none" w="med" len="med"/>
            <a:tailEnd type="triangle" w="med" len="med"/>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66" name="フローチャート: 他ページ結合子 65">
            <a:extLst>
              <a:ext uri="{FF2B5EF4-FFF2-40B4-BE49-F238E27FC236}">
                <a16:creationId xmlns:a16="http://schemas.microsoft.com/office/drawing/2014/main" id="{330C250D-C3A2-7FC3-BE0E-22D778D8D486}"/>
              </a:ext>
            </a:extLst>
          </p:cNvPr>
          <p:cNvSpPr/>
          <p:nvPr/>
        </p:nvSpPr>
        <p:spPr>
          <a:xfrm>
            <a:off x="1425583" y="7313993"/>
            <a:ext cx="1319286" cy="762529"/>
          </a:xfrm>
          <a:prstGeom prst="flowChartOffpageConnector">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テキスト ボックス 66">
            <a:extLst>
              <a:ext uri="{FF2B5EF4-FFF2-40B4-BE49-F238E27FC236}">
                <a16:creationId xmlns:a16="http://schemas.microsoft.com/office/drawing/2014/main" id="{87705BBD-AD3D-69C7-E7F9-A95A69EBE051}"/>
              </a:ext>
            </a:extLst>
          </p:cNvPr>
          <p:cNvSpPr txBox="1"/>
          <p:nvPr/>
        </p:nvSpPr>
        <p:spPr>
          <a:xfrm>
            <a:off x="1505611" y="7548046"/>
            <a:ext cx="1159230" cy="369332"/>
          </a:xfrm>
          <a:prstGeom prst="rect">
            <a:avLst/>
          </a:prstGeom>
          <a:noFill/>
        </p:spPr>
        <p:txBody>
          <a:bodyPr wrap="square" rtlCol="0">
            <a:spAutoFit/>
          </a:bodyPr>
          <a:lstStyle/>
          <a:p>
            <a:pPr marL="0" algn="ctr" rtl="0" eaLnBrk="1" fontAlgn="ctr" latinLnBrk="0" hangingPunct="1">
              <a:spcBef>
                <a:spcPts val="0"/>
              </a:spcBef>
              <a:spcAft>
                <a:spcPts val="0"/>
              </a:spcAft>
            </a:pPr>
            <a:r>
              <a:rPr kumimoji="1" lang="ja-JP" altLang="en-US" b="1" i="0" u="none" strike="noStrike" kern="1200"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３月末</a:t>
            </a:r>
            <a:endParaRPr kumimoji="1" lang="en-US" altLang="ja-JP" b="1" i="0" u="none" strike="noStrike" kern="1200"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62" name="フローチャート: 他ページ結合子 61">
            <a:extLst>
              <a:ext uri="{FF2B5EF4-FFF2-40B4-BE49-F238E27FC236}">
                <a16:creationId xmlns:a16="http://schemas.microsoft.com/office/drawing/2014/main" id="{63A1A67A-548E-2639-B23B-6AECC4415D3C}"/>
              </a:ext>
            </a:extLst>
          </p:cNvPr>
          <p:cNvSpPr/>
          <p:nvPr/>
        </p:nvSpPr>
        <p:spPr>
          <a:xfrm>
            <a:off x="1425583" y="6726000"/>
            <a:ext cx="1319286" cy="762529"/>
          </a:xfrm>
          <a:prstGeom prst="flowChartOffpageConnector">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テキスト ボックス 62">
            <a:extLst>
              <a:ext uri="{FF2B5EF4-FFF2-40B4-BE49-F238E27FC236}">
                <a16:creationId xmlns:a16="http://schemas.microsoft.com/office/drawing/2014/main" id="{77F6915D-5CF6-8F5A-D7C6-D78595A17CF7}"/>
              </a:ext>
            </a:extLst>
          </p:cNvPr>
          <p:cNvSpPr txBox="1"/>
          <p:nvPr/>
        </p:nvSpPr>
        <p:spPr>
          <a:xfrm>
            <a:off x="1505611" y="6960053"/>
            <a:ext cx="1159230" cy="369332"/>
          </a:xfrm>
          <a:prstGeom prst="rect">
            <a:avLst/>
          </a:prstGeom>
          <a:noFill/>
        </p:spPr>
        <p:txBody>
          <a:bodyPr wrap="square" rtlCol="0">
            <a:spAutoFit/>
          </a:bodyPr>
          <a:lstStyle/>
          <a:p>
            <a:pPr marL="0" algn="ctr" rtl="0" eaLnBrk="1" fontAlgn="ctr" latinLnBrk="0" hangingPunct="1">
              <a:spcBef>
                <a:spcPts val="0"/>
              </a:spcBef>
              <a:spcAft>
                <a:spcPts val="0"/>
              </a:spcAft>
            </a:pPr>
            <a:r>
              <a:rPr kumimoji="1" lang="ja-JP" altLang="en-US" b="1"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２</a:t>
            </a:r>
            <a:r>
              <a:rPr kumimoji="1" lang="ja-JP" altLang="en-US" b="1" i="0" u="none" strike="noStrike" kern="1200"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月末</a:t>
            </a:r>
            <a:endParaRPr kumimoji="1" lang="en-US" altLang="ja-JP" b="1" i="0" u="none" strike="noStrike" kern="1200"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77" name="矢印: 五方向 76">
            <a:extLst>
              <a:ext uri="{FF2B5EF4-FFF2-40B4-BE49-F238E27FC236}">
                <a16:creationId xmlns:a16="http://schemas.microsoft.com/office/drawing/2014/main" id="{718B19F0-36E5-F811-32F8-32B2538FF3BF}"/>
              </a:ext>
            </a:extLst>
          </p:cNvPr>
          <p:cNvSpPr/>
          <p:nvPr/>
        </p:nvSpPr>
        <p:spPr>
          <a:xfrm rot="5400000">
            <a:off x="1316599" y="5555365"/>
            <a:ext cx="1508024" cy="1251956"/>
          </a:xfrm>
          <a:prstGeom prst="homePlate">
            <a:avLst>
              <a:gd name="adj" fmla="val 14006"/>
            </a:avLst>
          </a:prstGeom>
          <a:solidFill>
            <a:schemeClr val="bg1"/>
          </a:solidFill>
          <a:ln w="285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フローチャート: 他ページ結合子 44">
            <a:extLst>
              <a:ext uri="{FF2B5EF4-FFF2-40B4-BE49-F238E27FC236}">
                <a16:creationId xmlns:a16="http://schemas.microsoft.com/office/drawing/2014/main" id="{E438ECFC-CD74-28F6-8DC8-85E089F01010}"/>
              </a:ext>
            </a:extLst>
          </p:cNvPr>
          <p:cNvSpPr/>
          <p:nvPr/>
        </p:nvSpPr>
        <p:spPr>
          <a:xfrm>
            <a:off x="1425583" y="5244358"/>
            <a:ext cx="1319286" cy="762529"/>
          </a:xfrm>
          <a:prstGeom prst="flowChartOffpageConnector">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フリーフォーム: 図形 70">
            <a:extLst>
              <a:ext uri="{FF2B5EF4-FFF2-40B4-BE49-F238E27FC236}">
                <a16:creationId xmlns:a16="http://schemas.microsoft.com/office/drawing/2014/main" id="{1B36FB0A-CA09-C688-D4B9-2BF358CF6184}"/>
              </a:ext>
            </a:extLst>
          </p:cNvPr>
          <p:cNvSpPr/>
          <p:nvPr/>
        </p:nvSpPr>
        <p:spPr>
          <a:xfrm>
            <a:off x="779228" y="5150435"/>
            <a:ext cx="2202512" cy="200622"/>
          </a:xfrm>
          <a:custGeom>
            <a:avLst/>
            <a:gdLst>
              <a:gd name="connsiteX0" fmla="*/ 1504950 w 1504950"/>
              <a:gd name="connsiteY0" fmla="*/ 0 h 276225"/>
              <a:gd name="connsiteX1" fmla="*/ 0 w 1504950"/>
              <a:gd name="connsiteY1" fmla="*/ 0 h 276225"/>
              <a:gd name="connsiteX2" fmla="*/ 0 w 1504950"/>
              <a:gd name="connsiteY2" fmla="*/ 276225 h 276225"/>
            </a:gdLst>
            <a:ahLst/>
            <a:cxnLst>
              <a:cxn ang="0">
                <a:pos x="connsiteX0" y="connsiteY0"/>
              </a:cxn>
              <a:cxn ang="0">
                <a:pos x="connsiteX1" y="connsiteY1"/>
              </a:cxn>
              <a:cxn ang="0">
                <a:pos x="connsiteX2" y="connsiteY2"/>
              </a:cxn>
            </a:cxnLst>
            <a:rect l="l" t="t" r="r" b="b"/>
            <a:pathLst>
              <a:path w="1504950" h="276225">
                <a:moveTo>
                  <a:pt x="1504950" y="0"/>
                </a:moveTo>
                <a:lnTo>
                  <a:pt x="0" y="0"/>
                </a:lnTo>
                <a:lnTo>
                  <a:pt x="0" y="276225"/>
                </a:lnTo>
              </a:path>
            </a:pathLst>
          </a:custGeom>
          <a:ln>
            <a:headEnd type="none" w="med" len="med"/>
            <a:tailEnd type="triangle" w="med" len="med"/>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44" name="テキスト ボックス 43">
            <a:extLst>
              <a:ext uri="{FF2B5EF4-FFF2-40B4-BE49-F238E27FC236}">
                <a16:creationId xmlns:a16="http://schemas.microsoft.com/office/drawing/2014/main" id="{32D5D218-017B-4FD6-84B9-91813C6384C5}"/>
              </a:ext>
            </a:extLst>
          </p:cNvPr>
          <p:cNvSpPr txBox="1"/>
          <p:nvPr/>
        </p:nvSpPr>
        <p:spPr>
          <a:xfrm>
            <a:off x="427156" y="518686"/>
            <a:ext cx="4762570" cy="338554"/>
          </a:xfrm>
          <a:prstGeom prst="rect">
            <a:avLst/>
          </a:prstGeom>
          <a:noFill/>
        </p:spPr>
        <p:txBody>
          <a:bodyPr wrap="square" rtlCol="0">
            <a:spAutoFit/>
          </a:bodyPr>
          <a:lstStyle/>
          <a:p>
            <a:r>
              <a:rPr kumimoji="1" lang="ja-JP" altLang="en-US" sz="16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今後のスケジュールは、概ね以下のとおりです。</a:t>
            </a:r>
          </a:p>
        </p:txBody>
      </p:sp>
      <p:sp>
        <p:nvSpPr>
          <p:cNvPr id="46" name="矢印: 五方向 45">
            <a:extLst>
              <a:ext uri="{FF2B5EF4-FFF2-40B4-BE49-F238E27FC236}">
                <a16:creationId xmlns:a16="http://schemas.microsoft.com/office/drawing/2014/main" id="{C2B65460-90D8-4E1A-85F7-A727EB5299CA}"/>
              </a:ext>
            </a:extLst>
          </p:cNvPr>
          <p:cNvSpPr/>
          <p:nvPr/>
        </p:nvSpPr>
        <p:spPr>
          <a:xfrm>
            <a:off x="99796" y="42304"/>
            <a:ext cx="1774999" cy="399473"/>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 スケジュール</a:t>
            </a:r>
          </a:p>
        </p:txBody>
      </p:sp>
      <p:sp>
        <p:nvSpPr>
          <p:cNvPr id="48" name="正方形/長方形 47">
            <a:extLst>
              <a:ext uri="{FF2B5EF4-FFF2-40B4-BE49-F238E27FC236}">
                <a16:creationId xmlns:a16="http://schemas.microsoft.com/office/drawing/2014/main" id="{7943880C-3422-F09F-F57C-7C8EAAB2DB8B}"/>
              </a:ext>
            </a:extLst>
          </p:cNvPr>
          <p:cNvSpPr/>
          <p:nvPr/>
        </p:nvSpPr>
        <p:spPr>
          <a:xfrm rot="10800000" flipV="1">
            <a:off x="5189726" y="3359645"/>
            <a:ext cx="1313858" cy="486052"/>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地域計画書の</a:t>
            </a:r>
            <a:endParaRPr kumimoji="1" lang="en-US" altLang="ja-JP"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pPr algn="ctr"/>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提出（８月末）</a:t>
            </a:r>
            <a:endParaRPr kumimoji="1" lang="en-US" altLang="ja-JP"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49" name="正方形/長方形 48">
            <a:extLst>
              <a:ext uri="{FF2B5EF4-FFF2-40B4-BE49-F238E27FC236}">
                <a16:creationId xmlns:a16="http://schemas.microsoft.com/office/drawing/2014/main" id="{4FEBA094-25F7-2AAE-CEF1-A7F79C31CBA3}"/>
              </a:ext>
            </a:extLst>
          </p:cNvPr>
          <p:cNvSpPr/>
          <p:nvPr/>
        </p:nvSpPr>
        <p:spPr>
          <a:xfrm rot="10800000" flipV="1">
            <a:off x="3048736" y="3885445"/>
            <a:ext cx="1545789" cy="486052"/>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地域計画書</a:t>
            </a:r>
            <a:endParaRPr kumimoji="1" lang="en-US" altLang="ja-JP"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pPr algn="ctr"/>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の協議</a:t>
            </a:r>
            <a:endParaRPr kumimoji="1" lang="en-US" altLang="ja-JP"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pPr algn="ctr"/>
            <a:r>
              <a:rPr kumimoji="1" lang="ja-JP" altLang="en-US" sz="1400" b="1" dirty="0">
                <a:solidFill>
                  <a:srgbClr val="FF0000"/>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（９月</a:t>
            </a:r>
            <a:r>
              <a:rPr kumimoji="1" lang="en-US" altLang="ja-JP" sz="1400" b="1" dirty="0">
                <a:solidFill>
                  <a:srgbClr val="FF0000"/>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11</a:t>
            </a:r>
            <a:r>
              <a:rPr kumimoji="1" lang="ja-JP" altLang="en-US" sz="1400" b="1" dirty="0">
                <a:solidFill>
                  <a:srgbClr val="FF0000"/>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日まで）</a:t>
            </a:r>
            <a:endParaRPr kumimoji="1" lang="en-US" altLang="ja-JP" sz="1400" b="1" dirty="0">
              <a:solidFill>
                <a:srgbClr val="FF0000"/>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50" name="正方形/長方形 49">
            <a:extLst>
              <a:ext uri="{FF2B5EF4-FFF2-40B4-BE49-F238E27FC236}">
                <a16:creationId xmlns:a16="http://schemas.microsoft.com/office/drawing/2014/main" id="{139CB77E-A8D5-DFB9-3E80-577E8F02D116}"/>
              </a:ext>
            </a:extLst>
          </p:cNvPr>
          <p:cNvSpPr/>
          <p:nvPr/>
        </p:nvSpPr>
        <p:spPr>
          <a:xfrm rot="10800000" flipV="1">
            <a:off x="63500" y="4129307"/>
            <a:ext cx="1425583" cy="663725"/>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地域計画書</a:t>
            </a:r>
            <a:endParaRPr kumimoji="1" lang="en-US" altLang="ja-JP"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pPr algn="ctr"/>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の選定・通知</a:t>
            </a:r>
            <a:endParaRPr kumimoji="1" lang="en-US" altLang="ja-JP"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53" name="正方形/長方形 52">
            <a:extLst>
              <a:ext uri="{FF2B5EF4-FFF2-40B4-BE49-F238E27FC236}">
                <a16:creationId xmlns:a16="http://schemas.microsoft.com/office/drawing/2014/main" id="{7662A168-BB4A-6D29-5915-1E0BD6C9339A}"/>
              </a:ext>
            </a:extLst>
          </p:cNvPr>
          <p:cNvSpPr/>
          <p:nvPr/>
        </p:nvSpPr>
        <p:spPr>
          <a:xfrm rot="10800000" flipV="1">
            <a:off x="2993669" y="4793032"/>
            <a:ext cx="1749034" cy="648871"/>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事業実施計画書</a:t>
            </a:r>
            <a:endParaRPr kumimoji="1" lang="en-US" altLang="ja-JP"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pPr algn="ctr"/>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交付申請書の提出</a:t>
            </a:r>
            <a:endParaRPr kumimoji="1" lang="en-US" altLang="ja-JP"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59" name="正方形/長方形 58">
            <a:extLst>
              <a:ext uri="{FF2B5EF4-FFF2-40B4-BE49-F238E27FC236}">
                <a16:creationId xmlns:a16="http://schemas.microsoft.com/office/drawing/2014/main" id="{AA288D8C-C4E9-5B93-9D35-883D76C95B12}"/>
              </a:ext>
            </a:extLst>
          </p:cNvPr>
          <p:cNvSpPr/>
          <p:nvPr/>
        </p:nvSpPr>
        <p:spPr>
          <a:xfrm rot="10800000" flipV="1">
            <a:off x="111725" y="5354834"/>
            <a:ext cx="1313858" cy="486052"/>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計画承認</a:t>
            </a:r>
            <a:endParaRPr kumimoji="1" lang="en-US" altLang="ja-JP"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pPr algn="ctr"/>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交付決定通知</a:t>
            </a:r>
            <a:endParaRPr kumimoji="1" lang="en-US" altLang="ja-JP"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65" name="正方形/長方形 64">
            <a:extLst>
              <a:ext uri="{FF2B5EF4-FFF2-40B4-BE49-F238E27FC236}">
                <a16:creationId xmlns:a16="http://schemas.microsoft.com/office/drawing/2014/main" id="{42B80E4E-AA56-675F-0F30-40575378D3E0}"/>
              </a:ext>
            </a:extLst>
          </p:cNvPr>
          <p:cNvSpPr/>
          <p:nvPr/>
        </p:nvSpPr>
        <p:spPr>
          <a:xfrm rot="10800000" flipV="1">
            <a:off x="5189726" y="6901693"/>
            <a:ext cx="1313858" cy="486052"/>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実績報告書の</a:t>
            </a:r>
            <a:endParaRPr kumimoji="1" lang="en-US" altLang="ja-JP"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pPr algn="ctr"/>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提出（２月末）</a:t>
            </a:r>
            <a:endParaRPr kumimoji="1" lang="en-US" altLang="ja-JP"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68" name="正方形/長方形 67">
            <a:extLst>
              <a:ext uri="{FF2B5EF4-FFF2-40B4-BE49-F238E27FC236}">
                <a16:creationId xmlns:a16="http://schemas.microsoft.com/office/drawing/2014/main" id="{F4ADBD72-CE73-D4FA-347C-19586E7B8975}"/>
              </a:ext>
            </a:extLst>
          </p:cNvPr>
          <p:cNvSpPr/>
          <p:nvPr/>
        </p:nvSpPr>
        <p:spPr>
          <a:xfrm rot="10800000" flipV="1">
            <a:off x="3124862" y="7530494"/>
            <a:ext cx="1313858" cy="76252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実績報告書の</a:t>
            </a:r>
            <a:endParaRPr kumimoji="1" lang="en-US" altLang="ja-JP"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pPr algn="ctr"/>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提出</a:t>
            </a:r>
            <a:endParaRPr kumimoji="1" lang="en-US" altLang="ja-JP"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pPr algn="ctr"/>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（～４月</a:t>
            </a:r>
            <a:r>
              <a:rPr kumimoji="1" lang="en-US" altLang="ja-JP"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10</a:t>
            </a:r>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日）</a:t>
            </a:r>
            <a:endParaRPr kumimoji="1" lang="en-US" altLang="ja-JP"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69" name="正方形/長方形 68">
            <a:extLst>
              <a:ext uri="{FF2B5EF4-FFF2-40B4-BE49-F238E27FC236}">
                <a16:creationId xmlns:a16="http://schemas.microsoft.com/office/drawing/2014/main" id="{640A5238-0901-5143-2ED5-7441E717FAD0}"/>
              </a:ext>
            </a:extLst>
          </p:cNvPr>
          <p:cNvSpPr/>
          <p:nvPr/>
        </p:nvSpPr>
        <p:spPr>
          <a:xfrm rot="10800000" flipV="1">
            <a:off x="39532" y="7929256"/>
            <a:ext cx="1524569" cy="486052"/>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額の確定</a:t>
            </a:r>
            <a:endParaRPr kumimoji="1" lang="en-US" altLang="ja-JP"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72" name="フリーフォーム: 図形 71">
            <a:extLst>
              <a:ext uri="{FF2B5EF4-FFF2-40B4-BE49-F238E27FC236}">
                <a16:creationId xmlns:a16="http://schemas.microsoft.com/office/drawing/2014/main" id="{A3BC8881-98F4-81B4-6C06-13EC46555677}"/>
              </a:ext>
            </a:extLst>
          </p:cNvPr>
          <p:cNvSpPr/>
          <p:nvPr/>
        </p:nvSpPr>
        <p:spPr>
          <a:xfrm>
            <a:off x="3814441" y="3608368"/>
            <a:ext cx="1464964" cy="179424"/>
          </a:xfrm>
          <a:custGeom>
            <a:avLst/>
            <a:gdLst>
              <a:gd name="connsiteX0" fmla="*/ 1504950 w 1504950"/>
              <a:gd name="connsiteY0" fmla="*/ 0 h 276225"/>
              <a:gd name="connsiteX1" fmla="*/ 0 w 1504950"/>
              <a:gd name="connsiteY1" fmla="*/ 0 h 276225"/>
              <a:gd name="connsiteX2" fmla="*/ 0 w 1504950"/>
              <a:gd name="connsiteY2" fmla="*/ 276225 h 276225"/>
            </a:gdLst>
            <a:ahLst/>
            <a:cxnLst>
              <a:cxn ang="0">
                <a:pos x="connsiteX0" y="connsiteY0"/>
              </a:cxn>
              <a:cxn ang="0">
                <a:pos x="connsiteX1" y="connsiteY1"/>
              </a:cxn>
              <a:cxn ang="0">
                <a:pos x="connsiteX2" y="connsiteY2"/>
              </a:cxn>
            </a:cxnLst>
            <a:rect l="l" t="t" r="r" b="b"/>
            <a:pathLst>
              <a:path w="1504950" h="276225">
                <a:moveTo>
                  <a:pt x="1504950" y="0"/>
                </a:moveTo>
                <a:lnTo>
                  <a:pt x="0" y="0"/>
                </a:lnTo>
                <a:lnTo>
                  <a:pt x="0" y="276225"/>
                </a:lnTo>
              </a:path>
            </a:pathLst>
          </a:custGeom>
          <a:ln>
            <a:headEnd type="none" w="med" len="med"/>
            <a:tailEnd type="triangle" w="med" len="med"/>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75" name="フリーフォーム: 図形 74">
            <a:extLst>
              <a:ext uri="{FF2B5EF4-FFF2-40B4-BE49-F238E27FC236}">
                <a16:creationId xmlns:a16="http://schemas.microsoft.com/office/drawing/2014/main" id="{1BA22697-BD8A-39D5-2CA8-1F2BBB40FC14}"/>
              </a:ext>
            </a:extLst>
          </p:cNvPr>
          <p:cNvSpPr/>
          <p:nvPr/>
        </p:nvSpPr>
        <p:spPr>
          <a:xfrm>
            <a:off x="779227" y="4131962"/>
            <a:ext cx="2345635" cy="113823"/>
          </a:xfrm>
          <a:custGeom>
            <a:avLst/>
            <a:gdLst>
              <a:gd name="connsiteX0" fmla="*/ 1504950 w 1504950"/>
              <a:gd name="connsiteY0" fmla="*/ 0 h 276225"/>
              <a:gd name="connsiteX1" fmla="*/ 0 w 1504950"/>
              <a:gd name="connsiteY1" fmla="*/ 0 h 276225"/>
              <a:gd name="connsiteX2" fmla="*/ 0 w 1504950"/>
              <a:gd name="connsiteY2" fmla="*/ 276225 h 276225"/>
            </a:gdLst>
            <a:ahLst/>
            <a:cxnLst>
              <a:cxn ang="0">
                <a:pos x="connsiteX0" y="connsiteY0"/>
              </a:cxn>
              <a:cxn ang="0">
                <a:pos x="connsiteX1" y="connsiteY1"/>
              </a:cxn>
              <a:cxn ang="0">
                <a:pos x="connsiteX2" y="connsiteY2"/>
              </a:cxn>
            </a:cxnLst>
            <a:rect l="l" t="t" r="r" b="b"/>
            <a:pathLst>
              <a:path w="1504950" h="276225">
                <a:moveTo>
                  <a:pt x="1504950" y="0"/>
                </a:moveTo>
                <a:lnTo>
                  <a:pt x="0" y="0"/>
                </a:lnTo>
                <a:lnTo>
                  <a:pt x="0" y="276225"/>
                </a:lnTo>
              </a:path>
            </a:pathLst>
          </a:custGeom>
          <a:ln>
            <a:headEnd type="none" w="med" len="med"/>
            <a:tailEnd type="triangle" w="med" len="med"/>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76" name="矢印: 下 75">
            <a:extLst>
              <a:ext uri="{FF2B5EF4-FFF2-40B4-BE49-F238E27FC236}">
                <a16:creationId xmlns:a16="http://schemas.microsoft.com/office/drawing/2014/main" id="{B744448C-F259-B550-1E9B-6ABF15C299CE}"/>
              </a:ext>
            </a:extLst>
          </p:cNvPr>
          <p:cNvSpPr/>
          <p:nvPr/>
        </p:nvSpPr>
        <p:spPr>
          <a:xfrm>
            <a:off x="5110312" y="6150960"/>
            <a:ext cx="1472681" cy="747595"/>
          </a:xfrm>
          <a:prstGeom prst="downArrow">
            <a:avLst>
              <a:gd name="adj1" fmla="val 69403"/>
              <a:gd name="adj2" fmla="val 17019"/>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正方形/長方形 60">
            <a:extLst>
              <a:ext uri="{FF2B5EF4-FFF2-40B4-BE49-F238E27FC236}">
                <a16:creationId xmlns:a16="http://schemas.microsoft.com/office/drawing/2014/main" id="{488BB339-0520-3A2E-C3E3-A1DF89E999E7}"/>
              </a:ext>
            </a:extLst>
          </p:cNvPr>
          <p:cNvSpPr/>
          <p:nvPr/>
        </p:nvSpPr>
        <p:spPr>
          <a:xfrm rot="10800000" flipV="1">
            <a:off x="5189723" y="6141263"/>
            <a:ext cx="1313858" cy="486052"/>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事業開始</a:t>
            </a:r>
            <a:endParaRPr kumimoji="1" lang="en-US" altLang="ja-JP"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pPr algn="ctr"/>
            <a:r>
              <a:rPr kumimoji="1" lang="ja-JP" altLang="en-US" sz="10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（注）</a:t>
            </a:r>
            <a:endParaRPr kumimoji="1" lang="en-US" altLang="ja-JP" sz="10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39" name="フローチャート: 他ページ結合子 38">
            <a:extLst>
              <a:ext uri="{FF2B5EF4-FFF2-40B4-BE49-F238E27FC236}">
                <a16:creationId xmlns:a16="http://schemas.microsoft.com/office/drawing/2014/main" id="{D26E5F81-AB1B-692B-90D4-9A41721D75B4}"/>
              </a:ext>
            </a:extLst>
          </p:cNvPr>
          <p:cNvSpPr/>
          <p:nvPr/>
        </p:nvSpPr>
        <p:spPr>
          <a:xfrm>
            <a:off x="1425583" y="4679692"/>
            <a:ext cx="1319286" cy="762529"/>
          </a:xfrm>
          <a:prstGeom prst="flowChartOffpageConnector">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テキスト ボックス 39">
            <a:extLst>
              <a:ext uri="{FF2B5EF4-FFF2-40B4-BE49-F238E27FC236}">
                <a16:creationId xmlns:a16="http://schemas.microsoft.com/office/drawing/2014/main" id="{3734AD60-E94D-4874-CC94-7403030145BF}"/>
              </a:ext>
            </a:extLst>
          </p:cNvPr>
          <p:cNvSpPr txBox="1"/>
          <p:nvPr/>
        </p:nvSpPr>
        <p:spPr>
          <a:xfrm>
            <a:off x="1505611" y="4942814"/>
            <a:ext cx="1159230" cy="369332"/>
          </a:xfrm>
          <a:prstGeom prst="rect">
            <a:avLst/>
          </a:prstGeom>
          <a:noFill/>
        </p:spPr>
        <p:txBody>
          <a:bodyPr wrap="square" rtlCol="0">
            <a:spAutoFit/>
          </a:bodyPr>
          <a:lstStyle/>
          <a:p>
            <a:pPr marL="0" algn="ctr" rtl="0" eaLnBrk="1" fontAlgn="ctr" latinLnBrk="0" hangingPunct="1">
              <a:spcBef>
                <a:spcPts val="0"/>
              </a:spcBef>
              <a:spcAft>
                <a:spcPts val="0"/>
              </a:spcAft>
            </a:pPr>
            <a:r>
              <a:rPr kumimoji="1" lang="ja-JP" altLang="en-US" b="1" i="0" u="none" strike="noStrike" kern="1200"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９月下</a:t>
            </a:r>
            <a:r>
              <a:rPr kumimoji="1" lang="ja-JP" altLang="en-US" b="1"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旬</a:t>
            </a:r>
            <a:endParaRPr kumimoji="1" lang="en-US" altLang="ja-JP" b="1" i="0" u="none" strike="noStrike" kern="1200"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36" name="フローチャート: 他ページ結合子 35">
            <a:extLst>
              <a:ext uri="{FF2B5EF4-FFF2-40B4-BE49-F238E27FC236}">
                <a16:creationId xmlns:a16="http://schemas.microsoft.com/office/drawing/2014/main" id="{A7D612C0-1444-7836-B4EC-917F0D51C9A5}"/>
              </a:ext>
            </a:extLst>
          </p:cNvPr>
          <p:cNvSpPr/>
          <p:nvPr/>
        </p:nvSpPr>
        <p:spPr>
          <a:xfrm>
            <a:off x="1425583" y="4140154"/>
            <a:ext cx="1319286" cy="762529"/>
          </a:xfrm>
          <a:prstGeom prst="flowChartOffpageConnector">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フローチャート: 他ページ結合子 17">
            <a:extLst>
              <a:ext uri="{FF2B5EF4-FFF2-40B4-BE49-F238E27FC236}">
                <a16:creationId xmlns:a16="http://schemas.microsoft.com/office/drawing/2014/main" id="{D888CD0D-1554-77ED-D92A-1F4524B671EE}"/>
              </a:ext>
            </a:extLst>
          </p:cNvPr>
          <p:cNvSpPr/>
          <p:nvPr/>
        </p:nvSpPr>
        <p:spPr>
          <a:xfrm>
            <a:off x="1425583" y="3618872"/>
            <a:ext cx="1319286" cy="762529"/>
          </a:xfrm>
          <a:prstGeom prst="flowChartOffpageConnector">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テキスト ボックス 36">
            <a:extLst>
              <a:ext uri="{FF2B5EF4-FFF2-40B4-BE49-F238E27FC236}">
                <a16:creationId xmlns:a16="http://schemas.microsoft.com/office/drawing/2014/main" id="{B83C95BE-470B-EE01-2BD7-DBE7A0B40FAF}"/>
              </a:ext>
            </a:extLst>
          </p:cNvPr>
          <p:cNvSpPr txBox="1"/>
          <p:nvPr/>
        </p:nvSpPr>
        <p:spPr>
          <a:xfrm>
            <a:off x="1505611" y="3878903"/>
            <a:ext cx="1159230" cy="369332"/>
          </a:xfrm>
          <a:prstGeom prst="rect">
            <a:avLst/>
          </a:prstGeom>
          <a:noFill/>
        </p:spPr>
        <p:txBody>
          <a:bodyPr wrap="square" rtlCol="0">
            <a:spAutoFit/>
          </a:bodyPr>
          <a:lstStyle/>
          <a:p>
            <a:pPr marL="0" algn="ctr" rtl="0" eaLnBrk="1" fontAlgn="ctr" latinLnBrk="0" hangingPunct="1">
              <a:spcBef>
                <a:spcPts val="0"/>
              </a:spcBef>
              <a:spcAft>
                <a:spcPts val="0"/>
              </a:spcAft>
            </a:pPr>
            <a:r>
              <a:rPr kumimoji="1" lang="ja-JP" altLang="en-US" b="1" i="0" u="none" strike="noStrike" kern="1200"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９月上</a:t>
            </a:r>
            <a:r>
              <a:rPr kumimoji="1" lang="ja-JP" altLang="en-US" b="1"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旬</a:t>
            </a:r>
            <a:endParaRPr kumimoji="1" lang="en-US" altLang="ja-JP" b="1" i="0" u="none" strike="noStrike" kern="1200"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80" name="正方形/長方形 79">
            <a:extLst>
              <a:ext uri="{FF2B5EF4-FFF2-40B4-BE49-F238E27FC236}">
                <a16:creationId xmlns:a16="http://schemas.microsoft.com/office/drawing/2014/main" id="{C4A4E203-D1FB-5F8A-597B-C4D5A48C1734}"/>
              </a:ext>
            </a:extLst>
          </p:cNvPr>
          <p:cNvSpPr/>
          <p:nvPr/>
        </p:nvSpPr>
        <p:spPr>
          <a:xfrm flipV="1">
            <a:off x="123336" y="8627372"/>
            <a:ext cx="3984845" cy="1203038"/>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a:latin typeface="BIZ UDPゴシック" panose="020B0400000000000000" pitchFamily="50" charset="-128"/>
              <a:ea typeface="BIZ UDPゴシック" panose="020B0400000000000000" pitchFamily="50" charset="-128"/>
            </a:endParaRPr>
          </a:p>
        </p:txBody>
      </p:sp>
      <p:grpSp>
        <p:nvGrpSpPr>
          <p:cNvPr id="5" name="グループ化 4">
            <a:extLst>
              <a:ext uri="{FF2B5EF4-FFF2-40B4-BE49-F238E27FC236}">
                <a16:creationId xmlns:a16="http://schemas.microsoft.com/office/drawing/2014/main" id="{3183AC18-2F3D-620F-E5C4-884F7972E379}"/>
              </a:ext>
            </a:extLst>
          </p:cNvPr>
          <p:cNvGrpSpPr/>
          <p:nvPr/>
        </p:nvGrpSpPr>
        <p:grpSpPr>
          <a:xfrm>
            <a:off x="4108181" y="9126825"/>
            <a:ext cx="2748462" cy="529871"/>
            <a:chOff x="7215560" y="8145459"/>
            <a:chExt cx="2748462" cy="529871"/>
          </a:xfrm>
        </p:grpSpPr>
        <p:pic>
          <p:nvPicPr>
            <p:cNvPr id="2" name="図 1">
              <a:extLst>
                <a:ext uri="{FF2B5EF4-FFF2-40B4-BE49-F238E27FC236}">
                  <a16:creationId xmlns:a16="http://schemas.microsoft.com/office/drawing/2014/main" id="{7078426F-8536-A540-27F8-C689577F8391}"/>
                </a:ext>
              </a:extLst>
            </p:cNvPr>
            <p:cNvPicPr>
              <a:picLocks noChangeAspect="1"/>
            </p:cNvPicPr>
            <p:nvPr/>
          </p:nvPicPr>
          <p:blipFill>
            <a:blip r:embed="rId2" cstate="hqprint">
              <a:duotone>
                <a:prstClr val="black"/>
                <a:schemeClr val="bg1">
                  <a:tint val="45000"/>
                  <a:satMod val="400000"/>
                </a:schemeClr>
              </a:duotone>
              <a:extLst>
                <a:ext uri="{28A0092B-C50C-407E-A947-70E740481C1C}">
                  <a14:useLocalDpi xmlns:a14="http://schemas.microsoft.com/office/drawing/2010/main" val="0"/>
                </a:ext>
              </a:extLst>
            </a:blip>
            <a:stretch>
              <a:fillRect/>
            </a:stretch>
          </p:blipFill>
          <p:spPr>
            <a:xfrm>
              <a:off x="7963786" y="8145459"/>
              <a:ext cx="2000236" cy="512076"/>
            </a:xfrm>
            <a:prstGeom prst="rect">
              <a:avLst/>
            </a:prstGeom>
          </p:spPr>
        </p:pic>
        <p:pic>
          <p:nvPicPr>
            <p:cNvPr id="3" name="図 2">
              <a:extLst>
                <a:ext uri="{FF2B5EF4-FFF2-40B4-BE49-F238E27FC236}">
                  <a16:creationId xmlns:a16="http://schemas.microsoft.com/office/drawing/2014/main" id="{2AC72220-DB6F-8F36-21A1-2A3EF92C3F28}"/>
                </a:ext>
              </a:extLst>
            </p:cNvPr>
            <p:cNvPicPr>
              <a:picLocks noChangeAspect="1"/>
            </p:cNvPicPr>
            <p:nvPr/>
          </p:nvPicPr>
          <p:blipFill rotWithShape="1">
            <a:blip r:embed="rId3" cstate="hqprint">
              <a:duotone>
                <a:prstClr val="black"/>
                <a:schemeClr val="bg1">
                  <a:tint val="45000"/>
                  <a:satMod val="400000"/>
                </a:schemeClr>
              </a:duotone>
              <a:extLst>
                <a:ext uri="{28A0092B-C50C-407E-A947-70E740481C1C}">
                  <a14:useLocalDpi xmlns:a14="http://schemas.microsoft.com/office/drawing/2010/main" val="0"/>
                </a:ext>
              </a:extLst>
            </a:blip>
            <a:srcRect b="-3475"/>
            <a:stretch/>
          </p:blipFill>
          <p:spPr>
            <a:xfrm>
              <a:off x="7215560" y="8145459"/>
              <a:ext cx="1492109" cy="529871"/>
            </a:xfrm>
            <a:prstGeom prst="rect">
              <a:avLst/>
            </a:prstGeom>
          </p:spPr>
        </p:pic>
      </p:grpSp>
      <p:sp>
        <p:nvSpPr>
          <p:cNvPr id="4" name="テキスト ボックス 3">
            <a:extLst>
              <a:ext uri="{FF2B5EF4-FFF2-40B4-BE49-F238E27FC236}">
                <a16:creationId xmlns:a16="http://schemas.microsoft.com/office/drawing/2014/main" id="{9D57B786-8F6E-93BF-F38A-D572BED47CA2}"/>
              </a:ext>
            </a:extLst>
          </p:cNvPr>
          <p:cNvSpPr txBox="1"/>
          <p:nvPr/>
        </p:nvSpPr>
        <p:spPr>
          <a:xfrm>
            <a:off x="4231099" y="9243985"/>
            <a:ext cx="2465630" cy="307777"/>
          </a:xfrm>
          <a:prstGeom prst="rect">
            <a:avLst/>
          </a:prstGeom>
          <a:noFill/>
        </p:spPr>
        <p:txBody>
          <a:bodyPr wrap="square" rtlCol="0">
            <a:spAutoFit/>
          </a:bodyPr>
          <a:lstStyle/>
          <a:p>
            <a:r>
              <a:rPr kumimoji="1" lang="ja-JP" altLang="en-US" sz="1400">
                <a:latin typeface="メイリオ" panose="020B0604030504040204" pitchFamily="50" charset="-128"/>
                <a:ea typeface="メイリオ" panose="020B0604030504040204" pitchFamily="50" charset="-128"/>
              </a:rPr>
              <a:t>肥料価格高騰対策事業</a:t>
            </a:r>
          </a:p>
        </p:txBody>
      </p:sp>
      <p:sp>
        <p:nvSpPr>
          <p:cNvPr id="8" name="矢印: 五方向 7">
            <a:extLst>
              <a:ext uri="{FF2B5EF4-FFF2-40B4-BE49-F238E27FC236}">
                <a16:creationId xmlns:a16="http://schemas.microsoft.com/office/drawing/2014/main" id="{367729AB-BF2A-078D-837C-D0053F507745}"/>
              </a:ext>
            </a:extLst>
          </p:cNvPr>
          <p:cNvSpPr/>
          <p:nvPr/>
        </p:nvSpPr>
        <p:spPr>
          <a:xfrm>
            <a:off x="99796" y="8429802"/>
            <a:ext cx="1774999" cy="399473"/>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問い合わせ先</a:t>
            </a:r>
          </a:p>
        </p:txBody>
      </p:sp>
      <p:pic>
        <p:nvPicPr>
          <p:cNvPr id="9" name="図 8">
            <a:extLst>
              <a:ext uri="{FF2B5EF4-FFF2-40B4-BE49-F238E27FC236}">
                <a16:creationId xmlns:a16="http://schemas.microsoft.com/office/drawing/2014/main" id="{79F7D19F-4F1A-C009-D765-6DDA181A142F}"/>
              </a:ext>
            </a:extLst>
          </p:cNvPr>
          <p:cNvPicPr>
            <a:picLocks noChangeAspect="1"/>
          </p:cNvPicPr>
          <p:nvPr/>
        </p:nvPicPr>
        <p:blipFill>
          <a:blip r:embed="rId4"/>
          <a:stretch>
            <a:fillRect/>
          </a:stretch>
        </p:blipFill>
        <p:spPr>
          <a:xfrm>
            <a:off x="6008563" y="8401236"/>
            <a:ext cx="749641" cy="749641"/>
          </a:xfrm>
          <a:prstGeom prst="rect">
            <a:avLst/>
          </a:prstGeom>
        </p:spPr>
      </p:pic>
      <p:sp>
        <p:nvSpPr>
          <p:cNvPr id="20" name="正方形/長方形 19">
            <a:extLst>
              <a:ext uri="{FF2B5EF4-FFF2-40B4-BE49-F238E27FC236}">
                <a16:creationId xmlns:a16="http://schemas.microsoft.com/office/drawing/2014/main" id="{40846149-4025-B2C9-B1C5-693B33A15860}"/>
              </a:ext>
            </a:extLst>
          </p:cNvPr>
          <p:cNvSpPr/>
          <p:nvPr/>
        </p:nvSpPr>
        <p:spPr>
          <a:xfrm rot="10800000" flipV="1">
            <a:off x="4675580" y="7844383"/>
            <a:ext cx="2059332" cy="486052"/>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563" indent="-182563" algn="just"/>
            <a:r>
              <a:rPr kumimoji="1" lang="ja-JP" altLang="en-US" sz="900" b="1" dirty="0">
                <a:solidFill>
                  <a:srgbClr val="FF0000"/>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（注）本年６月１日以降の取組に遡って支援することができます。</a:t>
            </a:r>
            <a:endParaRPr kumimoji="1" lang="en-US" altLang="ja-JP" sz="900" b="1" dirty="0">
              <a:solidFill>
                <a:srgbClr val="FF0000"/>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grpSp>
        <p:nvGrpSpPr>
          <p:cNvPr id="33" name="グループ化 32">
            <a:extLst>
              <a:ext uri="{FF2B5EF4-FFF2-40B4-BE49-F238E27FC236}">
                <a16:creationId xmlns:a16="http://schemas.microsoft.com/office/drawing/2014/main" id="{752EF4C2-63FE-55FF-EAB1-9BDED168B425}"/>
              </a:ext>
            </a:extLst>
          </p:cNvPr>
          <p:cNvGrpSpPr/>
          <p:nvPr/>
        </p:nvGrpSpPr>
        <p:grpSpPr>
          <a:xfrm>
            <a:off x="1297306" y="6299038"/>
            <a:ext cx="1572010" cy="140071"/>
            <a:chOff x="7412965" y="5161744"/>
            <a:chExt cx="1572010" cy="140071"/>
          </a:xfrm>
        </p:grpSpPr>
        <p:sp>
          <p:nvSpPr>
            <p:cNvPr id="25" name="正方形/長方形 24">
              <a:extLst>
                <a:ext uri="{FF2B5EF4-FFF2-40B4-BE49-F238E27FC236}">
                  <a16:creationId xmlns:a16="http://schemas.microsoft.com/office/drawing/2014/main" id="{0C14FE8F-753A-512B-720A-F69D3654F6B8}"/>
                </a:ext>
              </a:extLst>
            </p:cNvPr>
            <p:cNvSpPr/>
            <p:nvPr/>
          </p:nvSpPr>
          <p:spPr>
            <a:xfrm>
              <a:off x="7412965" y="5161744"/>
              <a:ext cx="1572010" cy="1400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4" name="グループ化 23">
              <a:extLst>
                <a:ext uri="{FF2B5EF4-FFF2-40B4-BE49-F238E27FC236}">
                  <a16:creationId xmlns:a16="http://schemas.microsoft.com/office/drawing/2014/main" id="{79CBDEED-E7C2-ADED-D018-F29A20ECA1A1}"/>
                </a:ext>
              </a:extLst>
            </p:cNvPr>
            <p:cNvGrpSpPr/>
            <p:nvPr/>
          </p:nvGrpSpPr>
          <p:grpSpPr>
            <a:xfrm>
              <a:off x="7452720" y="5176192"/>
              <a:ext cx="1430555" cy="109720"/>
              <a:chOff x="1330216" y="6108166"/>
              <a:chExt cx="1430555" cy="109720"/>
            </a:xfrm>
          </p:grpSpPr>
          <p:pic>
            <p:nvPicPr>
              <p:cNvPr id="22" name="図 21">
                <a:extLst>
                  <a:ext uri="{FF2B5EF4-FFF2-40B4-BE49-F238E27FC236}">
                    <a16:creationId xmlns:a16="http://schemas.microsoft.com/office/drawing/2014/main" id="{B491C2CE-4C58-BC5F-7BC1-B522B8F865B0}"/>
                  </a:ext>
                </a:extLst>
              </p:cNvPr>
              <p:cNvPicPr>
                <a:picLocks noChangeAspect="1"/>
              </p:cNvPicPr>
              <p:nvPr/>
            </p:nvPicPr>
            <p:blipFill rotWithShape="1">
              <a:blip r:embed="rId5"/>
              <a:srcRect t="5" r="57742" b="-21435"/>
              <a:stretch/>
            </p:blipFill>
            <p:spPr>
              <a:xfrm rot="10800000">
                <a:off x="1330216" y="6108166"/>
                <a:ext cx="1430555" cy="85099"/>
              </a:xfrm>
              <a:prstGeom prst="rect">
                <a:avLst/>
              </a:prstGeom>
            </p:spPr>
          </p:pic>
          <p:pic>
            <p:nvPicPr>
              <p:cNvPr id="23" name="図 22">
                <a:extLst>
                  <a:ext uri="{FF2B5EF4-FFF2-40B4-BE49-F238E27FC236}">
                    <a16:creationId xmlns:a16="http://schemas.microsoft.com/office/drawing/2014/main" id="{21597E37-4428-9257-D0DE-AF25A651EAD2}"/>
                  </a:ext>
                </a:extLst>
              </p:cNvPr>
              <p:cNvPicPr>
                <a:picLocks noChangeAspect="1"/>
              </p:cNvPicPr>
              <p:nvPr/>
            </p:nvPicPr>
            <p:blipFill rotWithShape="1">
              <a:blip r:embed="rId5"/>
              <a:srcRect t="5" r="57742" b="-21435"/>
              <a:stretch/>
            </p:blipFill>
            <p:spPr>
              <a:xfrm rot="10800000">
                <a:off x="1330217" y="6132787"/>
                <a:ext cx="1430554" cy="85099"/>
              </a:xfrm>
              <a:prstGeom prst="rect">
                <a:avLst/>
              </a:prstGeom>
            </p:spPr>
          </p:pic>
        </p:grpSp>
      </p:grpSp>
      <p:grpSp>
        <p:nvGrpSpPr>
          <p:cNvPr id="35" name="グループ化 34">
            <a:extLst>
              <a:ext uri="{FF2B5EF4-FFF2-40B4-BE49-F238E27FC236}">
                <a16:creationId xmlns:a16="http://schemas.microsoft.com/office/drawing/2014/main" id="{DF406E3C-122B-A35F-2B14-AD4C32E420B5}"/>
              </a:ext>
            </a:extLst>
          </p:cNvPr>
          <p:cNvGrpSpPr/>
          <p:nvPr/>
        </p:nvGrpSpPr>
        <p:grpSpPr>
          <a:xfrm>
            <a:off x="5110312" y="6579073"/>
            <a:ext cx="1572010" cy="140071"/>
            <a:chOff x="7412965" y="5161744"/>
            <a:chExt cx="1572010" cy="140071"/>
          </a:xfrm>
        </p:grpSpPr>
        <p:sp>
          <p:nvSpPr>
            <p:cNvPr id="47" name="正方形/長方形 46">
              <a:extLst>
                <a:ext uri="{FF2B5EF4-FFF2-40B4-BE49-F238E27FC236}">
                  <a16:creationId xmlns:a16="http://schemas.microsoft.com/office/drawing/2014/main" id="{59F9F3FC-87B1-1D93-6A78-80F560FF6E6C}"/>
                </a:ext>
              </a:extLst>
            </p:cNvPr>
            <p:cNvSpPr/>
            <p:nvPr/>
          </p:nvSpPr>
          <p:spPr>
            <a:xfrm>
              <a:off x="7412965" y="5161744"/>
              <a:ext cx="1572010" cy="1400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1" name="グループ化 50">
              <a:extLst>
                <a:ext uri="{FF2B5EF4-FFF2-40B4-BE49-F238E27FC236}">
                  <a16:creationId xmlns:a16="http://schemas.microsoft.com/office/drawing/2014/main" id="{66C01739-1FDE-2BA8-EF4A-100A204735F3}"/>
                </a:ext>
              </a:extLst>
            </p:cNvPr>
            <p:cNvGrpSpPr/>
            <p:nvPr/>
          </p:nvGrpSpPr>
          <p:grpSpPr>
            <a:xfrm>
              <a:off x="7452720" y="5176192"/>
              <a:ext cx="1430555" cy="109720"/>
              <a:chOff x="1330216" y="6108166"/>
              <a:chExt cx="1430555" cy="109720"/>
            </a:xfrm>
          </p:grpSpPr>
          <p:pic>
            <p:nvPicPr>
              <p:cNvPr id="52" name="図 51">
                <a:extLst>
                  <a:ext uri="{FF2B5EF4-FFF2-40B4-BE49-F238E27FC236}">
                    <a16:creationId xmlns:a16="http://schemas.microsoft.com/office/drawing/2014/main" id="{E159DB96-6394-4A33-521E-D5B77DC53992}"/>
                  </a:ext>
                </a:extLst>
              </p:cNvPr>
              <p:cNvPicPr>
                <a:picLocks noChangeAspect="1"/>
              </p:cNvPicPr>
              <p:nvPr/>
            </p:nvPicPr>
            <p:blipFill rotWithShape="1">
              <a:blip r:embed="rId5"/>
              <a:srcRect t="5" r="57742" b="-21435"/>
              <a:stretch/>
            </p:blipFill>
            <p:spPr>
              <a:xfrm rot="10800000">
                <a:off x="1330216" y="6108166"/>
                <a:ext cx="1430555" cy="85099"/>
              </a:xfrm>
              <a:prstGeom prst="rect">
                <a:avLst/>
              </a:prstGeom>
            </p:spPr>
          </p:pic>
          <p:pic>
            <p:nvPicPr>
              <p:cNvPr id="54" name="図 53">
                <a:extLst>
                  <a:ext uri="{FF2B5EF4-FFF2-40B4-BE49-F238E27FC236}">
                    <a16:creationId xmlns:a16="http://schemas.microsoft.com/office/drawing/2014/main" id="{C0DB0E8E-0D52-0077-BEAE-A600B8B3EEC5}"/>
                  </a:ext>
                </a:extLst>
              </p:cNvPr>
              <p:cNvPicPr>
                <a:picLocks noChangeAspect="1"/>
              </p:cNvPicPr>
              <p:nvPr/>
            </p:nvPicPr>
            <p:blipFill rotWithShape="1">
              <a:blip r:embed="rId5"/>
              <a:srcRect t="5" r="57742" b="-21435"/>
              <a:stretch/>
            </p:blipFill>
            <p:spPr>
              <a:xfrm rot="10800000">
                <a:off x="1330217" y="6132787"/>
                <a:ext cx="1430554" cy="85099"/>
              </a:xfrm>
              <a:prstGeom prst="rect">
                <a:avLst/>
              </a:prstGeom>
            </p:spPr>
          </p:pic>
        </p:grpSp>
      </p:grpSp>
      <p:sp>
        <p:nvSpPr>
          <p:cNvPr id="55" name="四角形: 角を丸くする 54">
            <a:extLst>
              <a:ext uri="{FF2B5EF4-FFF2-40B4-BE49-F238E27FC236}">
                <a16:creationId xmlns:a16="http://schemas.microsoft.com/office/drawing/2014/main" id="{A9909888-7989-8F04-120A-D457724A0562}"/>
              </a:ext>
            </a:extLst>
          </p:cNvPr>
          <p:cNvSpPr/>
          <p:nvPr/>
        </p:nvSpPr>
        <p:spPr>
          <a:xfrm>
            <a:off x="253191" y="962018"/>
            <a:ext cx="1172392" cy="328956"/>
          </a:xfrm>
          <a:prstGeom prst="roundRect">
            <a:avLst/>
          </a:prstGeom>
          <a:solidFill>
            <a:schemeClr val="accent2"/>
          </a:solidFill>
          <a:ln w="19050">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400" b="1"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国</a:t>
            </a:r>
          </a:p>
        </p:txBody>
      </p:sp>
      <p:sp>
        <p:nvSpPr>
          <p:cNvPr id="56" name="四角形: 角を丸くする 55">
            <a:extLst>
              <a:ext uri="{FF2B5EF4-FFF2-40B4-BE49-F238E27FC236}">
                <a16:creationId xmlns:a16="http://schemas.microsoft.com/office/drawing/2014/main" id="{F30FBB0A-942E-CA9C-C241-7CE515FA199B}"/>
              </a:ext>
            </a:extLst>
          </p:cNvPr>
          <p:cNvSpPr/>
          <p:nvPr/>
        </p:nvSpPr>
        <p:spPr>
          <a:xfrm>
            <a:off x="2808440" y="962018"/>
            <a:ext cx="1801219" cy="328956"/>
          </a:xfrm>
          <a:prstGeom prst="roundRect">
            <a:avLst/>
          </a:prstGeom>
          <a:solidFill>
            <a:schemeClr val="accent2"/>
          </a:solidFill>
          <a:ln w="19050">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400" b="1"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都道府県協議会</a:t>
            </a:r>
          </a:p>
        </p:txBody>
      </p:sp>
      <p:sp>
        <p:nvSpPr>
          <p:cNvPr id="70" name="四角形: 角を丸くする 69">
            <a:extLst>
              <a:ext uri="{FF2B5EF4-FFF2-40B4-BE49-F238E27FC236}">
                <a16:creationId xmlns:a16="http://schemas.microsoft.com/office/drawing/2014/main" id="{24FBD946-F57E-B608-D927-2075A7321B04}"/>
              </a:ext>
            </a:extLst>
          </p:cNvPr>
          <p:cNvSpPr/>
          <p:nvPr/>
        </p:nvSpPr>
        <p:spPr>
          <a:xfrm>
            <a:off x="4895510" y="962018"/>
            <a:ext cx="1801219" cy="328956"/>
          </a:xfrm>
          <a:prstGeom prst="roundRect">
            <a:avLst/>
          </a:prstGeom>
          <a:solidFill>
            <a:schemeClr val="accent2"/>
          </a:solidFill>
          <a:ln w="19050">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400" b="1"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地域協議会</a:t>
            </a:r>
          </a:p>
        </p:txBody>
      </p:sp>
      <p:sp>
        <p:nvSpPr>
          <p:cNvPr id="12" name="矢印: 五方向 11">
            <a:extLst>
              <a:ext uri="{FF2B5EF4-FFF2-40B4-BE49-F238E27FC236}">
                <a16:creationId xmlns:a16="http://schemas.microsoft.com/office/drawing/2014/main" id="{5E63B6B1-584B-4D04-39BB-C67A4FD1A991}"/>
              </a:ext>
            </a:extLst>
          </p:cNvPr>
          <p:cNvSpPr/>
          <p:nvPr/>
        </p:nvSpPr>
        <p:spPr>
          <a:xfrm rot="5400000">
            <a:off x="1399163" y="2525121"/>
            <a:ext cx="1372193" cy="1319287"/>
          </a:xfrm>
          <a:prstGeom prst="homePlate">
            <a:avLst>
              <a:gd name="adj" fmla="val 16391"/>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E724CB95-4224-DDDF-9A54-272C952A1BA4}"/>
              </a:ext>
            </a:extLst>
          </p:cNvPr>
          <p:cNvSpPr/>
          <p:nvPr/>
        </p:nvSpPr>
        <p:spPr>
          <a:xfrm>
            <a:off x="6598904" y="9620600"/>
            <a:ext cx="272017" cy="287643"/>
          </a:xfrm>
          <a:prstGeom prst="rect">
            <a:avLst/>
          </a:prstGeom>
          <a:solidFill>
            <a:schemeClr val="tx1">
              <a:lumMod val="65000"/>
              <a:lumOff val="35000"/>
            </a:schemeClr>
          </a:solidFill>
        </p:spPr>
        <p:style>
          <a:lnRef idx="0">
            <a:schemeClr val="dk1"/>
          </a:lnRef>
          <a:fillRef idx="3">
            <a:schemeClr val="dk1"/>
          </a:fillRef>
          <a:effectRef idx="3">
            <a:schemeClr val="dk1"/>
          </a:effectRef>
          <a:fontRef idx="minor">
            <a:schemeClr val="lt1"/>
          </a:fontRef>
        </p:style>
        <p:txBody>
          <a:bodyPr tIns="108000" rtlCol="0" anchor="ctr"/>
          <a:lstStyle/>
          <a:p>
            <a:pPr algn="ctr"/>
            <a:fld id="{4A2C57BA-AFD7-42E1-86E6-045B459E447A}" type="slidenum">
              <a:rPr kumimoji="1" lang="ja-JP" altLang="en-US" sz="1600" b="1" smtClean="0">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4</a:t>
            </a:fld>
            <a:endParaRPr kumimoji="1" lang="ja-JP" altLang="en-US" sz="1600" b="1" dirty="0">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p:txBody>
      </p:sp>
      <p:sp>
        <p:nvSpPr>
          <p:cNvPr id="15" name="フローチャート: 他ページ結合子 14">
            <a:extLst>
              <a:ext uri="{FF2B5EF4-FFF2-40B4-BE49-F238E27FC236}">
                <a16:creationId xmlns:a16="http://schemas.microsoft.com/office/drawing/2014/main" id="{4897232F-BCC1-4016-BB37-FE281FAB4B03}"/>
              </a:ext>
            </a:extLst>
          </p:cNvPr>
          <p:cNvSpPr/>
          <p:nvPr/>
        </p:nvSpPr>
        <p:spPr>
          <a:xfrm>
            <a:off x="1425583" y="1897353"/>
            <a:ext cx="1319286" cy="762529"/>
          </a:xfrm>
          <a:prstGeom prst="flowChartOffpageConnector">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フローチャート: 他ページ結合子 12">
            <a:extLst>
              <a:ext uri="{FF2B5EF4-FFF2-40B4-BE49-F238E27FC236}">
                <a16:creationId xmlns:a16="http://schemas.microsoft.com/office/drawing/2014/main" id="{6A343980-C04E-4987-D053-1EA0A1539CB3}"/>
              </a:ext>
            </a:extLst>
          </p:cNvPr>
          <p:cNvSpPr/>
          <p:nvPr/>
        </p:nvSpPr>
        <p:spPr>
          <a:xfrm>
            <a:off x="1425583" y="1318835"/>
            <a:ext cx="1319286" cy="762529"/>
          </a:xfrm>
          <a:prstGeom prst="flowChartOffpageConnector">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543A28EF-10BD-B5BC-C2C0-409101AC7AB8}"/>
              </a:ext>
            </a:extLst>
          </p:cNvPr>
          <p:cNvSpPr txBox="1"/>
          <p:nvPr/>
        </p:nvSpPr>
        <p:spPr>
          <a:xfrm>
            <a:off x="1409355" y="1391139"/>
            <a:ext cx="1396020" cy="538609"/>
          </a:xfrm>
          <a:prstGeom prst="rect">
            <a:avLst/>
          </a:prstGeom>
          <a:noFill/>
        </p:spPr>
        <p:txBody>
          <a:bodyPr wrap="square" rtlCol="0">
            <a:spAutoFit/>
          </a:bodyPr>
          <a:lstStyle/>
          <a:p>
            <a:pPr marL="0" algn="ctr" rtl="0" eaLnBrk="1" fontAlgn="ctr" latinLnBrk="0" hangingPunct="1">
              <a:spcBef>
                <a:spcPts val="0"/>
              </a:spcBef>
              <a:spcAft>
                <a:spcPts val="0"/>
              </a:spcAft>
            </a:pPr>
            <a:r>
              <a:rPr kumimoji="1" lang="ja-JP" altLang="en-US" sz="1100" b="1" i="0" u="none" strike="noStrike" kern="1200"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要綱等一部改正</a:t>
            </a:r>
            <a:endParaRPr kumimoji="1" lang="en-US" altLang="ja-JP" sz="1100" b="1" i="0" u="none" strike="noStrike" kern="1200"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pPr marL="0" algn="ctr" rtl="0" eaLnBrk="1" fontAlgn="ctr" latinLnBrk="0" hangingPunct="1">
              <a:spcBef>
                <a:spcPts val="0"/>
              </a:spcBef>
              <a:spcAft>
                <a:spcPts val="0"/>
              </a:spcAft>
            </a:pPr>
            <a:r>
              <a:rPr kumimoji="1" lang="ja-JP" altLang="en-US" b="1" i="0" u="none" strike="noStrike" kern="1200"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７月１２日</a:t>
            </a:r>
            <a:endParaRPr kumimoji="1" lang="en-US" altLang="ja-JP" b="1" i="0" u="none" strike="noStrike" kern="1200"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30" name="テキスト ボックス 29">
            <a:extLst>
              <a:ext uri="{FF2B5EF4-FFF2-40B4-BE49-F238E27FC236}">
                <a16:creationId xmlns:a16="http://schemas.microsoft.com/office/drawing/2014/main" id="{C0C731B9-4F41-B1F9-0448-9100E5EE35C5}"/>
              </a:ext>
            </a:extLst>
          </p:cNvPr>
          <p:cNvSpPr txBox="1"/>
          <p:nvPr/>
        </p:nvSpPr>
        <p:spPr>
          <a:xfrm>
            <a:off x="1505611" y="2140129"/>
            <a:ext cx="1159230" cy="369332"/>
          </a:xfrm>
          <a:prstGeom prst="rect">
            <a:avLst/>
          </a:prstGeom>
          <a:noFill/>
        </p:spPr>
        <p:txBody>
          <a:bodyPr wrap="square" rtlCol="0">
            <a:spAutoFit/>
          </a:bodyPr>
          <a:lstStyle/>
          <a:p>
            <a:pPr marL="0" algn="ctr" rtl="0" eaLnBrk="1" fontAlgn="ctr" latinLnBrk="0" hangingPunct="1">
              <a:spcBef>
                <a:spcPts val="0"/>
              </a:spcBef>
              <a:spcAft>
                <a:spcPts val="0"/>
              </a:spcAft>
            </a:pPr>
            <a:r>
              <a:rPr kumimoji="1" lang="ja-JP" altLang="en-US" b="1" i="0" u="none" strike="noStrike" kern="1200"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７月</a:t>
            </a:r>
            <a:r>
              <a:rPr kumimoji="1" lang="ja-JP" altLang="en-US" b="1"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下旬</a:t>
            </a:r>
            <a:endParaRPr kumimoji="1" lang="en-US" altLang="ja-JP" b="1" i="0" u="none" strike="noStrike" kern="1200"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31" name="テキスト ボックス 30">
            <a:extLst>
              <a:ext uri="{FF2B5EF4-FFF2-40B4-BE49-F238E27FC236}">
                <a16:creationId xmlns:a16="http://schemas.microsoft.com/office/drawing/2014/main" id="{D186C142-BBFE-5981-828F-F63B5DD0C78D}"/>
              </a:ext>
            </a:extLst>
          </p:cNvPr>
          <p:cNvSpPr txBox="1"/>
          <p:nvPr/>
        </p:nvSpPr>
        <p:spPr>
          <a:xfrm>
            <a:off x="1521815" y="3032651"/>
            <a:ext cx="1159230" cy="369332"/>
          </a:xfrm>
          <a:prstGeom prst="rect">
            <a:avLst/>
          </a:prstGeom>
          <a:noFill/>
        </p:spPr>
        <p:txBody>
          <a:bodyPr wrap="square" rtlCol="0">
            <a:spAutoFit/>
          </a:bodyPr>
          <a:lstStyle/>
          <a:p>
            <a:pPr marL="0" algn="ctr" rtl="0" eaLnBrk="1" fontAlgn="ctr" latinLnBrk="0" hangingPunct="1">
              <a:spcBef>
                <a:spcPts val="0"/>
              </a:spcBef>
              <a:spcAft>
                <a:spcPts val="0"/>
              </a:spcAft>
            </a:pPr>
            <a:r>
              <a:rPr kumimoji="1" lang="ja-JP" altLang="en-US" b="1"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８</a:t>
            </a:r>
            <a:r>
              <a:rPr kumimoji="1" lang="ja-JP" altLang="en-US" b="1" i="0" u="none" strike="noStrike" kern="1200"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月</a:t>
            </a:r>
            <a:endParaRPr kumimoji="1" lang="en-US" altLang="ja-JP" b="1" i="0" u="none" strike="noStrike" kern="1200"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21" name="テキスト ボックス 20">
            <a:extLst>
              <a:ext uri="{FF2B5EF4-FFF2-40B4-BE49-F238E27FC236}">
                <a16:creationId xmlns:a16="http://schemas.microsoft.com/office/drawing/2014/main" id="{C777D861-49FF-2CF5-E4A4-87B63383C896}"/>
              </a:ext>
            </a:extLst>
          </p:cNvPr>
          <p:cNvSpPr txBox="1"/>
          <p:nvPr/>
        </p:nvSpPr>
        <p:spPr>
          <a:xfrm>
            <a:off x="1505611" y="4402042"/>
            <a:ext cx="1159230" cy="369332"/>
          </a:xfrm>
          <a:prstGeom prst="rect">
            <a:avLst/>
          </a:prstGeom>
          <a:noFill/>
        </p:spPr>
        <p:txBody>
          <a:bodyPr wrap="square" rtlCol="0">
            <a:spAutoFit/>
          </a:bodyPr>
          <a:lstStyle/>
          <a:p>
            <a:pPr marL="0" algn="ctr" rtl="0" eaLnBrk="1" fontAlgn="ctr" latinLnBrk="0" hangingPunct="1">
              <a:spcBef>
                <a:spcPts val="0"/>
              </a:spcBef>
              <a:spcAft>
                <a:spcPts val="0"/>
              </a:spcAft>
            </a:pPr>
            <a:r>
              <a:rPr kumimoji="1" lang="ja-JP" altLang="en-US" b="1" i="0" u="none" strike="noStrike" kern="1200"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９月中</a:t>
            </a:r>
            <a:r>
              <a:rPr kumimoji="1" lang="ja-JP" altLang="en-US" b="1"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旬</a:t>
            </a:r>
            <a:endParaRPr kumimoji="1" lang="en-US" altLang="ja-JP" b="1" i="0" u="none" strike="noStrike" kern="1200"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57" name="テキスト ボックス 56">
            <a:extLst>
              <a:ext uri="{FF2B5EF4-FFF2-40B4-BE49-F238E27FC236}">
                <a16:creationId xmlns:a16="http://schemas.microsoft.com/office/drawing/2014/main" id="{9FDF4A5B-A07C-4DF6-9EE2-170D6162284F}"/>
              </a:ext>
            </a:extLst>
          </p:cNvPr>
          <p:cNvSpPr txBox="1"/>
          <p:nvPr/>
        </p:nvSpPr>
        <p:spPr>
          <a:xfrm>
            <a:off x="1473207" y="5498029"/>
            <a:ext cx="1220209" cy="369332"/>
          </a:xfrm>
          <a:prstGeom prst="rect">
            <a:avLst/>
          </a:prstGeom>
          <a:noFill/>
        </p:spPr>
        <p:txBody>
          <a:bodyPr wrap="square" rtlCol="0">
            <a:spAutoFit/>
          </a:bodyPr>
          <a:lstStyle/>
          <a:p>
            <a:pPr marL="0" algn="ctr" rtl="0" eaLnBrk="1" fontAlgn="ctr" latinLnBrk="0" hangingPunct="1">
              <a:spcBef>
                <a:spcPts val="0"/>
              </a:spcBef>
              <a:spcAft>
                <a:spcPts val="0"/>
              </a:spcAft>
            </a:pPr>
            <a:r>
              <a:rPr kumimoji="1" lang="en-US" altLang="ja-JP" b="1" i="0" u="none" strike="noStrike" kern="1200"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10</a:t>
            </a:r>
            <a:r>
              <a:rPr kumimoji="1" lang="ja-JP" altLang="en-US" b="1" i="0" u="none" strike="noStrike" kern="1200"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月</a:t>
            </a:r>
            <a:r>
              <a:rPr kumimoji="1" lang="ja-JP" altLang="en-US" b="1"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上旬</a:t>
            </a:r>
            <a:endParaRPr kumimoji="1" lang="en-US" altLang="ja-JP" b="1" i="0" u="none" strike="noStrike" kern="1200"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58" name="正方形/長方形 57">
            <a:extLst>
              <a:ext uri="{FF2B5EF4-FFF2-40B4-BE49-F238E27FC236}">
                <a16:creationId xmlns:a16="http://schemas.microsoft.com/office/drawing/2014/main" id="{B9B8F48B-F804-2676-147B-8107708737CE}"/>
              </a:ext>
            </a:extLst>
          </p:cNvPr>
          <p:cNvSpPr/>
          <p:nvPr/>
        </p:nvSpPr>
        <p:spPr>
          <a:xfrm rot="10800000" flipV="1">
            <a:off x="2845492" y="5769441"/>
            <a:ext cx="1749034" cy="470211"/>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採択結果通知</a:t>
            </a:r>
            <a:endParaRPr kumimoji="1" lang="en-US" altLang="ja-JP"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60" name="フリーフォーム: 図形 59">
            <a:extLst>
              <a:ext uri="{FF2B5EF4-FFF2-40B4-BE49-F238E27FC236}">
                <a16:creationId xmlns:a16="http://schemas.microsoft.com/office/drawing/2014/main" id="{11447FA3-4B28-0156-543E-85ADDAC5B211}"/>
              </a:ext>
            </a:extLst>
          </p:cNvPr>
          <p:cNvSpPr/>
          <p:nvPr/>
        </p:nvSpPr>
        <p:spPr>
          <a:xfrm flipH="1">
            <a:off x="4336441" y="6037824"/>
            <a:ext cx="1472680" cy="156415"/>
          </a:xfrm>
          <a:custGeom>
            <a:avLst/>
            <a:gdLst>
              <a:gd name="connsiteX0" fmla="*/ 1504950 w 1504950"/>
              <a:gd name="connsiteY0" fmla="*/ 0 h 276225"/>
              <a:gd name="connsiteX1" fmla="*/ 0 w 1504950"/>
              <a:gd name="connsiteY1" fmla="*/ 0 h 276225"/>
              <a:gd name="connsiteX2" fmla="*/ 0 w 1504950"/>
              <a:gd name="connsiteY2" fmla="*/ 276225 h 276225"/>
            </a:gdLst>
            <a:ahLst/>
            <a:cxnLst>
              <a:cxn ang="0">
                <a:pos x="connsiteX0" y="connsiteY0"/>
              </a:cxn>
              <a:cxn ang="0">
                <a:pos x="connsiteX1" y="connsiteY1"/>
              </a:cxn>
              <a:cxn ang="0">
                <a:pos x="connsiteX2" y="connsiteY2"/>
              </a:cxn>
            </a:cxnLst>
            <a:rect l="l" t="t" r="r" b="b"/>
            <a:pathLst>
              <a:path w="1504950" h="276225">
                <a:moveTo>
                  <a:pt x="1504950" y="0"/>
                </a:moveTo>
                <a:lnTo>
                  <a:pt x="0" y="0"/>
                </a:lnTo>
                <a:lnTo>
                  <a:pt x="0" y="276225"/>
                </a:lnTo>
              </a:path>
            </a:pathLst>
          </a:custGeom>
          <a:ln>
            <a:headEnd type="none" w="med" len="med"/>
            <a:tailEnd type="triangle" w="med" len="med"/>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64" name="フリーフォーム: 図形 63">
            <a:extLst>
              <a:ext uri="{FF2B5EF4-FFF2-40B4-BE49-F238E27FC236}">
                <a16:creationId xmlns:a16="http://schemas.microsoft.com/office/drawing/2014/main" id="{A8785E97-F8F4-FFED-FCC8-076CE2D41F5F}"/>
              </a:ext>
            </a:extLst>
          </p:cNvPr>
          <p:cNvSpPr/>
          <p:nvPr/>
        </p:nvSpPr>
        <p:spPr>
          <a:xfrm>
            <a:off x="3790377" y="7178073"/>
            <a:ext cx="1464964" cy="360595"/>
          </a:xfrm>
          <a:custGeom>
            <a:avLst/>
            <a:gdLst>
              <a:gd name="connsiteX0" fmla="*/ 1504950 w 1504950"/>
              <a:gd name="connsiteY0" fmla="*/ 0 h 276225"/>
              <a:gd name="connsiteX1" fmla="*/ 0 w 1504950"/>
              <a:gd name="connsiteY1" fmla="*/ 0 h 276225"/>
              <a:gd name="connsiteX2" fmla="*/ 0 w 1504950"/>
              <a:gd name="connsiteY2" fmla="*/ 276225 h 276225"/>
            </a:gdLst>
            <a:ahLst/>
            <a:cxnLst>
              <a:cxn ang="0">
                <a:pos x="connsiteX0" y="connsiteY0"/>
              </a:cxn>
              <a:cxn ang="0">
                <a:pos x="connsiteX1" y="connsiteY1"/>
              </a:cxn>
              <a:cxn ang="0">
                <a:pos x="connsiteX2" y="connsiteY2"/>
              </a:cxn>
            </a:cxnLst>
            <a:rect l="l" t="t" r="r" b="b"/>
            <a:pathLst>
              <a:path w="1504950" h="276225">
                <a:moveTo>
                  <a:pt x="1504950" y="0"/>
                </a:moveTo>
                <a:lnTo>
                  <a:pt x="0" y="0"/>
                </a:lnTo>
                <a:lnTo>
                  <a:pt x="0" y="276225"/>
                </a:lnTo>
              </a:path>
            </a:pathLst>
          </a:custGeom>
          <a:ln>
            <a:headEnd type="none" w="med" len="med"/>
            <a:tailEnd type="triangle" w="med" len="med"/>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82" name="矢印: 上下 81">
            <a:extLst>
              <a:ext uri="{FF2B5EF4-FFF2-40B4-BE49-F238E27FC236}">
                <a16:creationId xmlns:a16="http://schemas.microsoft.com/office/drawing/2014/main" id="{60410F29-7F34-62B3-3D61-85C8B0D8AF02}"/>
              </a:ext>
            </a:extLst>
          </p:cNvPr>
          <p:cNvSpPr/>
          <p:nvPr/>
        </p:nvSpPr>
        <p:spPr>
          <a:xfrm>
            <a:off x="3429000" y="1411300"/>
            <a:ext cx="802099" cy="1721226"/>
          </a:xfrm>
          <a:prstGeom prst="upDownArrow">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正方形/長方形 40">
            <a:extLst>
              <a:ext uri="{FF2B5EF4-FFF2-40B4-BE49-F238E27FC236}">
                <a16:creationId xmlns:a16="http://schemas.microsoft.com/office/drawing/2014/main" id="{868072FA-4296-B52E-7450-CE489903FF80}"/>
              </a:ext>
            </a:extLst>
          </p:cNvPr>
          <p:cNvSpPr/>
          <p:nvPr/>
        </p:nvSpPr>
        <p:spPr>
          <a:xfrm rot="10800000" flipV="1">
            <a:off x="3157511" y="2022365"/>
            <a:ext cx="1313858" cy="486052"/>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業務方法書等の変更手続</a:t>
            </a:r>
            <a:endParaRPr kumimoji="1" lang="en-US" altLang="ja-JP"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83" name="矢印: 上下 82">
            <a:extLst>
              <a:ext uri="{FF2B5EF4-FFF2-40B4-BE49-F238E27FC236}">
                <a16:creationId xmlns:a16="http://schemas.microsoft.com/office/drawing/2014/main" id="{3B87AF2C-D835-78CC-4C75-DBEE10D55E7F}"/>
              </a:ext>
            </a:extLst>
          </p:cNvPr>
          <p:cNvSpPr/>
          <p:nvPr/>
        </p:nvSpPr>
        <p:spPr>
          <a:xfrm>
            <a:off x="5408071" y="1411300"/>
            <a:ext cx="802099" cy="1721226"/>
          </a:xfrm>
          <a:prstGeom prst="upDownArrow">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正方形/長方形 41">
            <a:extLst>
              <a:ext uri="{FF2B5EF4-FFF2-40B4-BE49-F238E27FC236}">
                <a16:creationId xmlns:a16="http://schemas.microsoft.com/office/drawing/2014/main" id="{CE7343F2-7A05-533B-DA36-67D4E92FA394}"/>
              </a:ext>
            </a:extLst>
          </p:cNvPr>
          <p:cNvSpPr/>
          <p:nvPr/>
        </p:nvSpPr>
        <p:spPr>
          <a:xfrm rot="10800000" flipV="1">
            <a:off x="5152192" y="2022271"/>
            <a:ext cx="1313858" cy="486052"/>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協議会規約等の承認手続</a:t>
            </a:r>
            <a:endParaRPr kumimoji="1" lang="en-US" altLang="ja-JP"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4850873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1317</Words>
  <Application>Microsoft Office PowerPoint</Application>
  <PresentationFormat>A4 210 x 297 mm</PresentationFormat>
  <Paragraphs>163</Paragraphs>
  <Slides>4</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4</vt:i4>
      </vt:variant>
    </vt:vector>
  </HeadingPairs>
  <TitlesOfParts>
    <vt:vector size="13" baseType="lpstr">
      <vt:lpstr>BIZ UDPゴシック</vt:lpstr>
      <vt:lpstr>メイリオ</vt:lpstr>
      <vt:lpstr>游ゴシック</vt:lpstr>
      <vt:lpstr>游ゴシック Light</vt:lpstr>
      <vt:lpstr>Arial</vt:lpstr>
      <vt:lpstr>Calibri</vt:lpstr>
      <vt:lpstr>Calibri Light</vt:lpstr>
      <vt:lpstr>Wingdings</vt:lpstr>
      <vt:lpstr>Office テーマ</vt:lpstr>
      <vt:lpstr>化学肥料低減定着対策のごあんない ～化学肥料の低減を進める『地域の取組』を支援します～</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2023-07-14T08:55:57Z</dcterms:created>
  <dcterms:modified xsi:type="dcterms:W3CDTF">2023-07-27T00:52:13Z</dcterms:modified>
</cp:coreProperties>
</file>