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7" r:id="rId2"/>
    <p:sldId id="258" r:id="rId3"/>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userDrawn="1">
          <p15:clr>
            <a:srgbClr val="A4A3A4"/>
          </p15:clr>
        </p15:guide>
        <p15:guide id="2"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55" d="100"/>
          <a:sy n="55" d="100"/>
        </p:scale>
        <p:origin x="884" y="48"/>
      </p:cViewPr>
      <p:guideLst>
        <p:guide orient="horz" pos="3024"/>
        <p:guide pos="40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880110" y="8898892"/>
            <a:ext cx="2880360" cy="511175"/>
          </a:xfrm>
          <a:prstGeom prst="rect">
            <a:avLst/>
          </a:prstGeom>
        </p:spPr>
        <p:txBody>
          <a:bodyPr/>
          <a:lstStyle/>
          <a:p>
            <a:fld id="{DF7C26E2-84F3-4261-A48D-E7C11DEB14A3}" type="datetimeFigureOut">
              <a:rPr kumimoji="1" lang="ja-JP" altLang="en-US" smtClean="0"/>
              <a:t>2024/4/18</a:t>
            </a:fld>
            <a:endParaRPr kumimoji="1" lang="ja-JP" altLang="en-US"/>
          </a:p>
        </p:txBody>
      </p:sp>
      <p:sp>
        <p:nvSpPr>
          <p:cNvPr id="5" name="Footer Placeholder 4"/>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9041130" y="8898892"/>
            <a:ext cx="2880360" cy="511175"/>
          </a:xfrm>
          <a:prstGeom prst="rect">
            <a:avLst/>
          </a:prstGeom>
        </p:spPr>
        <p:txBody>
          <a:bodyPr/>
          <a:lstStyle/>
          <a:p>
            <a:fld id="{17ABF520-E744-45D0-B6EB-49571A2E1582}" type="slidenum">
              <a:rPr kumimoji="1" lang="ja-JP" altLang="en-US" smtClean="0"/>
              <a:t>‹#›</a:t>
            </a:fld>
            <a:endParaRPr kumimoji="1" lang="ja-JP" altLang="en-US"/>
          </a:p>
        </p:txBody>
      </p:sp>
    </p:spTree>
    <p:extLst>
      <p:ext uri="{BB962C8B-B14F-4D97-AF65-F5344CB8AC3E}">
        <p14:creationId xmlns:p14="http://schemas.microsoft.com/office/powerpoint/2010/main" val="540249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80110" y="8898892"/>
            <a:ext cx="2880360" cy="511175"/>
          </a:xfrm>
          <a:prstGeom prst="rect">
            <a:avLst/>
          </a:prstGeom>
        </p:spPr>
        <p:txBody>
          <a:bodyPr/>
          <a:lstStyle/>
          <a:p>
            <a:fld id="{DF7C26E2-84F3-4261-A48D-E7C11DEB14A3}" type="datetimeFigureOut">
              <a:rPr kumimoji="1" lang="ja-JP" altLang="en-US" smtClean="0"/>
              <a:t>2024/4/18</a:t>
            </a:fld>
            <a:endParaRPr kumimoji="1" lang="ja-JP" altLang="en-US"/>
          </a:p>
        </p:txBody>
      </p:sp>
      <p:sp>
        <p:nvSpPr>
          <p:cNvPr id="3" name="Footer Placeholder 2"/>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a:xfrm>
            <a:off x="9041130" y="8898892"/>
            <a:ext cx="2880360" cy="511175"/>
          </a:xfrm>
          <a:prstGeom prst="rect">
            <a:avLst/>
          </a:prstGeom>
        </p:spPr>
        <p:txBody>
          <a:bodyPr/>
          <a:lstStyle/>
          <a:p>
            <a:fld id="{17ABF520-E744-45D0-B6EB-49571A2E1582}" type="slidenum">
              <a:rPr kumimoji="1" lang="ja-JP" altLang="en-US" smtClean="0"/>
              <a:t>‹#›</a:t>
            </a:fld>
            <a:endParaRPr kumimoji="1" lang="ja-JP" altLang="en-US"/>
          </a:p>
        </p:txBody>
      </p:sp>
    </p:spTree>
    <p:extLst>
      <p:ext uri="{BB962C8B-B14F-4D97-AF65-F5344CB8AC3E}">
        <p14:creationId xmlns:p14="http://schemas.microsoft.com/office/powerpoint/2010/main" val="13465289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extLst>
      <p:ext uri="{BB962C8B-B14F-4D97-AF65-F5344CB8AC3E}">
        <p14:creationId xmlns:p14="http://schemas.microsoft.com/office/powerpoint/2010/main" val="2333347246"/>
      </p:ext>
    </p:extLst>
  </p:cSld>
  <p:clrMap bg1="lt1" tx1="dk1" bg2="lt2" tx2="dk2" accent1="accent1" accent2="accent2" accent3="accent3" accent4="accent4" accent5="accent5" accent6="accent6" hlink="hlink" folHlink="folHlink"/>
  <p:sldLayoutIdLst>
    <p:sldLayoutId id="2147483661" r:id="rId1"/>
    <p:sldLayoutId id="2147483667" r:id="rId2"/>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lgGrid">
          <a:fgClr>
            <a:schemeClr val="accent5">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二等辺三角形 1">
            <a:extLst>
              <a:ext uri="{FF2B5EF4-FFF2-40B4-BE49-F238E27FC236}">
                <a16:creationId xmlns:a16="http://schemas.microsoft.com/office/drawing/2014/main" id="{2F1F32AD-24AF-EBCA-EDE2-A0A7E084DCB3}"/>
              </a:ext>
            </a:extLst>
          </p:cNvPr>
          <p:cNvSpPr/>
          <p:nvPr/>
        </p:nvSpPr>
        <p:spPr>
          <a:xfrm rot="5400000">
            <a:off x="1387265" y="2077657"/>
            <a:ext cx="2490436" cy="175284"/>
          </a:xfrm>
          <a:prstGeom prst="triangle">
            <a:avLst/>
          </a:prstGeom>
          <a:solidFill>
            <a:srgbClr val="0C663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3" name="タイトル 1"/>
          <p:cNvSpPr txBox="1">
            <a:spLocks/>
          </p:cNvSpPr>
          <p:nvPr/>
        </p:nvSpPr>
        <p:spPr>
          <a:xfrm>
            <a:off x="207963" y="191480"/>
            <a:ext cx="6192837" cy="431210"/>
          </a:xfrm>
          <a:prstGeom prst="rect">
            <a:avLst/>
          </a:prstGeom>
          <a:solidFill>
            <a:schemeClr val="accent2"/>
          </a:solidFill>
        </p:spPr>
        <p:txBody>
          <a:bodyPr vert="horz" tIns="72000" bIns="0">
            <a:norm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r>
              <a:rPr lang="ja-JP" altLang="en-US" sz="2000" smtClean="0">
                <a:latin typeface="+mj-ea"/>
              </a:rPr>
              <a:t>ミライズ 作成シート</a:t>
            </a:r>
            <a:endParaRPr lang="en-US" sz="2000" dirty="0">
              <a:latin typeface="+mj-ea"/>
            </a:endParaRPr>
          </a:p>
        </p:txBody>
      </p:sp>
      <p:sp>
        <p:nvSpPr>
          <p:cNvPr id="4" name="正方形/長方形 3"/>
          <p:cNvSpPr/>
          <p:nvPr/>
        </p:nvSpPr>
        <p:spPr>
          <a:xfrm>
            <a:off x="6409174" y="195581"/>
            <a:ext cx="3195202" cy="43121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91440" bIns="45720" numCol="1" spcCol="0" rtlCol="0" fromWordArt="0" anchor="t" anchorCtr="0" forceAA="0" compatLnSpc="1">
            <a:prstTxWarp prst="textNoShape">
              <a:avLst/>
            </a:prstTxWarp>
            <a:noAutofit/>
          </a:bodyPr>
          <a:lstStyle/>
          <a:p>
            <a:r>
              <a:rPr kumimoji="1" lang="ja-JP" altLang="en-US" sz="1050" dirty="0">
                <a:solidFill>
                  <a:schemeClr val="tx1">
                    <a:lumMod val="85000"/>
                    <a:lumOff val="15000"/>
                  </a:schemeClr>
                </a:solidFill>
                <a:latin typeface="+mn-ea"/>
              </a:rPr>
              <a:t>地域名</a:t>
            </a:r>
            <a:endParaRPr kumimoji="1" lang="en-US" altLang="ja-JP" sz="1050" dirty="0">
              <a:solidFill>
                <a:schemeClr val="tx1">
                  <a:lumMod val="85000"/>
                  <a:lumOff val="15000"/>
                </a:schemeClr>
              </a:solidFill>
              <a:latin typeface="+mn-ea"/>
            </a:endParaRPr>
          </a:p>
          <a:p>
            <a:pPr algn="ctr"/>
            <a:endParaRPr kumimoji="1" lang="en-US" sz="1400" dirty="0">
              <a:solidFill>
                <a:schemeClr val="tx1">
                  <a:lumMod val="85000"/>
                  <a:lumOff val="15000"/>
                </a:schemeClr>
              </a:solidFill>
              <a:latin typeface="+mj-ea"/>
              <a:ea typeface="+mj-ea"/>
            </a:endParaRPr>
          </a:p>
        </p:txBody>
      </p:sp>
      <p:sp>
        <p:nvSpPr>
          <p:cNvPr id="5" name="正方形/長方形 4"/>
          <p:cNvSpPr/>
          <p:nvPr/>
        </p:nvSpPr>
        <p:spPr>
          <a:xfrm>
            <a:off x="9604375" y="195581"/>
            <a:ext cx="2989262" cy="43121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91440" bIns="45720" numCol="1" spcCol="0" rtlCol="0" fromWordArt="0" anchor="t" anchorCtr="0" forceAA="0" compatLnSpc="1">
            <a:prstTxWarp prst="textNoShape">
              <a:avLst/>
            </a:prstTxWarp>
            <a:noAutofit/>
          </a:bodyPr>
          <a:lstStyle/>
          <a:p>
            <a:r>
              <a:rPr kumimoji="1" lang="ja-JP" altLang="en-US" sz="1050" dirty="0">
                <a:solidFill>
                  <a:schemeClr val="tx1">
                    <a:lumMod val="85000"/>
                    <a:lumOff val="15000"/>
                  </a:schemeClr>
                </a:solidFill>
                <a:latin typeface="+mn-ea"/>
              </a:rPr>
              <a:t>作成日</a:t>
            </a:r>
            <a:endParaRPr kumimoji="1" lang="en-US" altLang="ja-JP" sz="1050" dirty="0">
              <a:solidFill>
                <a:schemeClr val="tx1">
                  <a:lumMod val="85000"/>
                  <a:lumOff val="15000"/>
                </a:schemeClr>
              </a:solidFill>
              <a:latin typeface="+mn-ea"/>
            </a:endParaRPr>
          </a:p>
          <a:p>
            <a:pPr algn="ctr"/>
            <a:endParaRPr kumimoji="1" lang="en-US" sz="1600" dirty="0">
              <a:solidFill>
                <a:schemeClr val="tx1">
                  <a:lumMod val="85000"/>
                  <a:lumOff val="15000"/>
                </a:schemeClr>
              </a:solidFill>
              <a:latin typeface="+mj-ea"/>
              <a:ea typeface="+mj-ea"/>
            </a:endParaRPr>
          </a:p>
        </p:txBody>
      </p:sp>
      <p:sp>
        <p:nvSpPr>
          <p:cNvPr id="6" name="テキスト ボックス 5"/>
          <p:cNvSpPr txBox="1"/>
          <p:nvPr/>
        </p:nvSpPr>
        <p:spPr>
          <a:xfrm>
            <a:off x="127620" y="698954"/>
            <a:ext cx="3293534" cy="253916"/>
          </a:xfrm>
          <a:prstGeom prst="rect">
            <a:avLst/>
          </a:prstGeom>
          <a:noFill/>
        </p:spPr>
        <p:txBody>
          <a:bodyPr wrap="square" rtlCol="0">
            <a:spAutoFit/>
          </a:bodyPr>
          <a:lstStyle/>
          <a:p>
            <a:pPr>
              <a:spcAft>
                <a:spcPts val="300"/>
              </a:spcAft>
            </a:pPr>
            <a:r>
              <a:rPr kumimoji="1" lang="ja-JP" altLang="en-US" sz="1050" dirty="0">
                <a:solidFill>
                  <a:schemeClr val="tx1">
                    <a:lumMod val="85000"/>
                    <a:lumOff val="15000"/>
                  </a:schemeClr>
                </a:solidFill>
                <a:latin typeface="+mj-ea"/>
                <a:ea typeface="+mj-ea"/>
              </a:rPr>
              <a:t>◆地域の特性</a:t>
            </a:r>
            <a:endParaRPr kumimoji="1" lang="en-US" altLang="ja-JP" sz="1050" dirty="0">
              <a:solidFill>
                <a:schemeClr val="tx1">
                  <a:lumMod val="85000"/>
                  <a:lumOff val="15000"/>
                </a:schemeClr>
              </a:solidFill>
              <a:latin typeface="+mj-ea"/>
              <a:ea typeface="+mj-ea"/>
            </a:endParaRPr>
          </a:p>
        </p:txBody>
      </p:sp>
      <p:sp>
        <p:nvSpPr>
          <p:cNvPr id="7" name="テキスト ボックス 6"/>
          <p:cNvSpPr txBox="1"/>
          <p:nvPr/>
        </p:nvSpPr>
        <p:spPr>
          <a:xfrm>
            <a:off x="2627769" y="698954"/>
            <a:ext cx="1493837" cy="253916"/>
          </a:xfrm>
          <a:prstGeom prst="rect">
            <a:avLst/>
          </a:prstGeom>
          <a:noFill/>
        </p:spPr>
        <p:txBody>
          <a:bodyPr wrap="square" rtlCol="0">
            <a:spAutoFit/>
          </a:bodyPr>
          <a:lstStyle/>
          <a:p>
            <a:pPr>
              <a:spcAft>
                <a:spcPts val="300"/>
              </a:spcAft>
            </a:pPr>
            <a:r>
              <a:rPr kumimoji="1" lang="ja-JP" altLang="en-US" sz="1050" dirty="0">
                <a:solidFill>
                  <a:schemeClr val="tx1">
                    <a:lumMod val="85000"/>
                    <a:lumOff val="15000"/>
                  </a:schemeClr>
                </a:solidFill>
                <a:latin typeface="+mj-ea"/>
                <a:ea typeface="+mj-ea"/>
              </a:rPr>
              <a:t>◆とるべき戦略</a:t>
            </a:r>
            <a:endParaRPr kumimoji="1" lang="en-US" altLang="ja-JP" sz="1050" dirty="0">
              <a:solidFill>
                <a:schemeClr val="tx1">
                  <a:lumMod val="85000"/>
                  <a:lumOff val="15000"/>
                </a:schemeClr>
              </a:solidFill>
              <a:latin typeface="+mj-ea"/>
              <a:ea typeface="+mj-ea"/>
            </a:endParaRPr>
          </a:p>
        </p:txBody>
      </p:sp>
      <p:sp>
        <p:nvSpPr>
          <p:cNvPr id="8" name="正方形/長方形 7"/>
          <p:cNvSpPr/>
          <p:nvPr/>
        </p:nvSpPr>
        <p:spPr>
          <a:xfrm>
            <a:off x="2723301" y="914856"/>
            <a:ext cx="849989" cy="2484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9" name="テキスト ボックス 8"/>
          <p:cNvSpPr txBox="1"/>
          <p:nvPr/>
        </p:nvSpPr>
        <p:spPr>
          <a:xfrm>
            <a:off x="145226" y="3455602"/>
            <a:ext cx="2408012" cy="253916"/>
          </a:xfrm>
          <a:prstGeom prst="rect">
            <a:avLst/>
          </a:prstGeom>
          <a:noFill/>
        </p:spPr>
        <p:txBody>
          <a:bodyPr wrap="square" rtlCol="0">
            <a:spAutoFit/>
          </a:bodyPr>
          <a:lstStyle/>
          <a:p>
            <a:pPr>
              <a:spcAft>
                <a:spcPts val="300"/>
              </a:spcAft>
            </a:pPr>
            <a:r>
              <a:rPr kumimoji="1" lang="ja-JP" altLang="en-US" sz="1050" dirty="0">
                <a:solidFill>
                  <a:schemeClr val="tx1">
                    <a:lumMod val="85000"/>
                    <a:lumOff val="15000"/>
                  </a:schemeClr>
                </a:solidFill>
                <a:latin typeface="+mj-ea"/>
                <a:ea typeface="+mj-ea"/>
              </a:rPr>
              <a:t>◆人や組織の状況</a:t>
            </a:r>
            <a:endParaRPr kumimoji="1" lang="en-US" altLang="ja-JP" sz="1050" dirty="0">
              <a:solidFill>
                <a:schemeClr val="tx1">
                  <a:lumMod val="85000"/>
                  <a:lumOff val="15000"/>
                </a:schemeClr>
              </a:solidFill>
              <a:latin typeface="+mj-ea"/>
              <a:ea typeface="+mj-ea"/>
            </a:endParaRPr>
          </a:p>
        </p:txBody>
      </p:sp>
      <p:sp>
        <p:nvSpPr>
          <p:cNvPr id="10" name="テキスト ボックス 9"/>
          <p:cNvSpPr txBox="1"/>
          <p:nvPr/>
        </p:nvSpPr>
        <p:spPr>
          <a:xfrm>
            <a:off x="6346075" y="698954"/>
            <a:ext cx="1493837" cy="253916"/>
          </a:xfrm>
          <a:prstGeom prst="rect">
            <a:avLst/>
          </a:prstGeom>
          <a:noFill/>
        </p:spPr>
        <p:txBody>
          <a:bodyPr wrap="square" rtlCol="0">
            <a:spAutoFit/>
          </a:bodyPr>
          <a:lstStyle/>
          <a:p>
            <a:pPr>
              <a:spcAft>
                <a:spcPts val="300"/>
              </a:spcAft>
            </a:pPr>
            <a:r>
              <a:rPr kumimoji="1" lang="ja-JP" altLang="en-US" sz="1050" dirty="0">
                <a:solidFill>
                  <a:schemeClr val="tx1">
                    <a:lumMod val="85000"/>
                    <a:lumOff val="15000"/>
                  </a:schemeClr>
                </a:solidFill>
                <a:latin typeface="+mj-ea"/>
                <a:ea typeface="+mj-ea"/>
              </a:rPr>
              <a:t>◆将来生じうる課題</a:t>
            </a:r>
            <a:endParaRPr kumimoji="1" lang="en-US" altLang="ja-JP" sz="1050" dirty="0">
              <a:solidFill>
                <a:schemeClr val="tx1">
                  <a:lumMod val="85000"/>
                  <a:lumOff val="15000"/>
                </a:schemeClr>
              </a:solidFill>
              <a:latin typeface="+mj-ea"/>
              <a:ea typeface="+mj-ea"/>
            </a:endParaRPr>
          </a:p>
        </p:txBody>
      </p:sp>
      <p:sp>
        <p:nvSpPr>
          <p:cNvPr id="11" name="テキスト ボックス 10"/>
          <p:cNvSpPr txBox="1"/>
          <p:nvPr/>
        </p:nvSpPr>
        <p:spPr>
          <a:xfrm>
            <a:off x="2757252" y="3595067"/>
            <a:ext cx="1505597" cy="253916"/>
          </a:xfrm>
          <a:prstGeom prst="rect">
            <a:avLst/>
          </a:prstGeom>
          <a:noFill/>
        </p:spPr>
        <p:txBody>
          <a:bodyPr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守るべき地域資源</a:t>
            </a:r>
            <a:endParaRPr kumimoji="1" lang="en-US" altLang="ja-JP" sz="1050" dirty="0">
              <a:solidFill>
                <a:schemeClr val="tx1">
                  <a:lumMod val="85000"/>
                  <a:lumOff val="15000"/>
                </a:schemeClr>
              </a:solidFill>
              <a:latin typeface="+mj-ea"/>
              <a:ea typeface="+mj-ea"/>
            </a:endParaRPr>
          </a:p>
        </p:txBody>
      </p:sp>
      <p:cxnSp>
        <p:nvCxnSpPr>
          <p:cNvPr id="12" name="直線コネクタ 11"/>
          <p:cNvCxnSpPr/>
          <p:nvPr/>
        </p:nvCxnSpPr>
        <p:spPr>
          <a:xfrm>
            <a:off x="2761795" y="3786325"/>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4262850" y="3786325"/>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3931381" y="3595067"/>
            <a:ext cx="1493837" cy="253916"/>
          </a:xfrm>
          <a:prstGeom prst="rect">
            <a:avLst/>
          </a:prstGeom>
          <a:noFill/>
        </p:spPr>
        <p:txBody>
          <a:bodyPr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活用方法</a:t>
            </a:r>
            <a:endParaRPr kumimoji="1" lang="en-US" altLang="ja-JP" sz="1050" dirty="0">
              <a:solidFill>
                <a:schemeClr val="tx1">
                  <a:lumMod val="85000"/>
                  <a:lumOff val="15000"/>
                </a:schemeClr>
              </a:solidFill>
              <a:latin typeface="+mj-ea"/>
              <a:ea typeface="+mj-ea"/>
            </a:endParaRPr>
          </a:p>
        </p:txBody>
      </p:sp>
      <p:cxnSp>
        <p:nvCxnSpPr>
          <p:cNvPr id="15" name="直線コネクタ 14"/>
          <p:cNvCxnSpPr/>
          <p:nvPr/>
        </p:nvCxnSpPr>
        <p:spPr>
          <a:xfrm>
            <a:off x="4544403" y="3786325"/>
            <a:ext cx="0" cy="5639721"/>
          </a:xfrm>
          <a:prstGeom prst="line">
            <a:avLst/>
          </a:prstGeom>
          <a:ln w="12700">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4812576" y="3786325"/>
            <a:ext cx="0" cy="5639721"/>
          </a:xfrm>
          <a:prstGeom prst="line">
            <a:avLst/>
          </a:prstGeom>
          <a:ln w="12700">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5091266" y="3769392"/>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5456214" y="3767033"/>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6409173" y="3767032"/>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227055" y="3751832"/>
            <a:ext cx="346249" cy="649288"/>
          </a:xfrm>
          <a:prstGeom prst="rect">
            <a:avLst/>
          </a:prstGeom>
          <a:noFill/>
        </p:spPr>
        <p:txBody>
          <a:bodyPr vert="eaVert" wrap="square" rtlCol="0">
            <a:spAutoFit/>
          </a:bodyPr>
          <a:lstStyle/>
          <a:p>
            <a:pPr>
              <a:spcAft>
                <a:spcPts val="300"/>
              </a:spcAft>
            </a:pPr>
            <a:r>
              <a:rPr kumimoji="1" lang="ja-JP" altLang="en-US" sz="1050" dirty="0">
                <a:solidFill>
                  <a:schemeClr val="tx1">
                    <a:lumMod val="85000"/>
                    <a:lumOff val="15000"/>
                  </a:schemeClr>
                </a:solidFill>
                <a:latin typeface="+mn-ea"/>
              </a:rPr>
              <a:t>なりわい</a:t>
            </a:r>
            <a:endParaRPr kumimoji="1" lang="en-US" sz="1050" dirty="0">
              <a:solidFill>
                <a:schemeClr val="tx1">
                  <a:lumMod val="85000"/>
                  <a:lumOff val="15000"/>
                </a:schemeClr>
              </a:solidFill>
              <a:latin typeface="+mn-ea"/>
            </a:endParaRPr>
          </a:p>
        </p:txBody>
      </p:sp>
      <p:sp>
        <p:nvSpPr>
          <p:cNvPr id="21" name="テキスト ボックス 20"/>
          <p:cNvSpPr txBox="1"/>
          <p:nvPr/>
        </p:nvSpPr>
        <p:spPr>
          <a:xfrm>
            <a:off x="4502296" y="3751832"/>
            <a:ext cx="346249" cy="649288"/>
          </a:xfrm>
          <a:prstGeom prst="rect">
            <a:avLst/>
          </a:prstGeom>
          <a:noFill/>
        </p:spPr>
        <p:txBody>
          <a:bodyPr vert="eaVert" wrap="square" rtlCol="0">
            <a:spAutoFit/>
          </a:bodyPr>
          <a:lstStyle/>
          <a:p>
            <a:pPr>
              <a:spcAft>
                <a:spcPts val="300"/>
              </a:spcAft>
            </a:pPr>
            <a:r>
              <a:rPr kumimoji="1" lang="ja-JP" altLang="en-US" sz="1050" dirty="0">
                <a:solidFill>
                  <a:schemeClr val="tx1">
                    <a:lumMod val="85000"/>
                    <a:lumOff val="15000"/>
                  </a:schemeClr>
                </a:solidFill>
                <a:latin typeface="+mn-ea"/>
              </a:rPr>
              <a:t>暮らし</a:t>
            </a:r>
            <a:endParaRPr kumimoji="1" lang="en-US" sz="1050" dirty="0">
              <a:solidFill>
                <a:schemeClr val="tx1">
                  <a:lumMod val="85000"/>
                  <a:lumOff val="15000"/>
                </a:schemeClr>
              </a:solidFill>
              <a:latin typeface="+mn-ea"/>
            </a:endParaRPr>
          </a:p>
        </p:txBody>
      </p:sp>
      <p:sp>
        <p:nvSpPr>
          <p:cNvPr id="22" name="テキスト ボックス 21"/>
          <p:cNvSpPr txBox="1"/>
          <p:nvPr/>
        </p:nvSpPr>
        <p:spPr>
          <a:xfrm>
            <a:off x="4777537" y="3751832"/>
            <a:ext cx="346249" cy="649288"/>
          </a:xfrm>
          <a:prstGeom prst="rect">
            <a:avLst/>
          </a:prstGeom>
          <a:noFill/>
        </p:spPr>
        <p:txBody>
          <a:bodyPr vert="eaVert" wrap="square" rtlCol="0">
            <a:spAutoFit/>
          </a:bodyPr>
          <a:lstStyle/>
          <a:p>
            <a:pPr>
              <a:spcAft>
                <a:spcPts val="300"/>
              </a:spcAft>
            </a:pPr>
            <a:r>
              <a:rPr kumimoji="1" lang="ja-JP" altLang="en-US" sz="1050" dirty="0">
                <a:solidFill>
                  <a:schemeClr val="tx1">
                    <a:lumMod val="85000"/>
                    <a:lumOff val="15000"/>
                  </a:schemeClr>
                </a:solidFill>
                <a:latin typeface="+mn-ea"/>
              </a:rPr>
              <a:t>地域資源</a:t>
            </a:r>
            <a:endParaRPr kumimoji="1" lang="en-US" sz="1050" dirty="0">
              <a:solidFill>
                <a:schemeClr val="tx1">
                  <a:lumMod val="85000"/>
                  <a:lumOff val="15000"/>
                </a:schemeClr>
              </a:solidFill>
              <a:latin typeface="+mn-ea"/>
            </a:endParaRPr>
          </a:p>
        </p:txBody>
      </p:sp>
      <p:sp>
        <p:nvSpPr>
          <p:cNvPr id="23" name="テキスト ボックス 22"/>
          <p:cNvSpPr txBox="1"/>
          <p:nvPr/>
        </p:nvSpPr>
        <p:spPr>
          <a:xfrm>
            <a:off x="4818518" y="3595067"/>
            <a:ext cx="911968" cy="253916"/>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重要度</a:t>
            </a:r>
            <a:endParaRPr kumimoji="1" lang="en-US" sz="1050" dirty="0">
              <a:solidFill>
                <a:schemeClr val="tx1">
                  <a:lumMod val="85000"/>
                  <a:lumOff val="15000"/>
                </a:schemeClr>
              </a:solidFill>
              <a:latin typeface="+mj-ea"/>
              <a:ea typeface="+mj-ea"/>
            </a:endParaRPr>
          </a:p>
        </p:txBody>
      </p:sp>
      <p:sp>
        <p:nvSpPr>
          <p:cNvPr id="24" name="テキスト ボックス 23"/>
          <p:cNvSpPr txBox="1"/>
          <p:nvPr/>
        </p:nvSpPr>
        <p:spPr>
          <a:xfrm>
            <a:off x="5450024" y="3595067"/>
            <a:ext cx="953839" cy="253916"/>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管理体制</a:t>
            </a:r>
            <a:endParaRPr kumimoji="1" lang="en-US" sz="1050" dirty="0">
              <a:solidFill>
                <a:schemeClr val="tx1">
                  <a:lumMod val="85000"/>
                  <a:lumOff val="15000"/>
                </a:schemeClr>
              </a:solidFill>
              <a:latin typeface="+mj-ea"/>
              <a:ea typeface="+mj-ea"/>
            </a:endParaRPr>
          </a:p>
        </p:txBody>
      </p:sp>
      <p:cxnSp>
        <p:nvCxnSpPr>
          <p:cNvPr id="25" name="直線コネクタ 24"/>
          <p:cNvCxnSpPr/>
          <p:nvPr/>
        </p:nvCxnSpPr>
        <p:spPr>
          <a:xfrm>
            <a:off x="8050410" y="3767032"/>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11803864" y="3774205"/>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6409173" y="3597126"/>
            <a:ext cx="1641237" cy="253916"/>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将来生じうる課題</a:t>
            </a:r>
            <a:endParaRPr kumimoji="1" lang="en-US" sz="1050" dirty="0">
              <a:solidFill>
                <a:schemeClr val="tx1">
                  <a:lumMod val="85000"/>
                  <a:lumOff val="15000"/>
                </a:schemeClr>
              </a:solidFill>
              <a:latin typeface="+mj-ea"/>
              <a:ea typeface="+mj-ea"/>
            </a:endParaRPr>
          </a:p>
        </p:txBody>
      </p:sp>
      <p:sp>
        <p:nvSpPr>
          <p:cNvPr id="28" name="テキスト ボックス 27"/>
          <p:cNvSpPr txBox="1"/>
          <p:nvPr/>
        </p:nvSpPr>
        <p:spPr>
          <a:xfrm>
            <a:off x="8050314" y="3590979"/>
            <a:ext cx="2360368" cy="262092"/>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課題への対処の方向性</a:t>
            </a:r>
            <a:endParaRPr kumimoji="1" lang="en-US" sz="1050" dirty="0">
              <a:solidFill>
                <a:schemeClr val="tx1">
                  <a:lumMod val="85000"/>
                  <a:lumOff val="15000"/>
                </a:schemeClr>
              </a:solidFill>
              <a:latin typeface="+mj-ea"/>
              <a:ea typeface="+mj-ea"/>
            </a:endParaRPr>
          </a:p>
        </p:txBody>
      </p:sp>
      <p:sp>
        <p:nvSpPr>
          <p:cNvPr id="29" name="テキスト ボックス 28"/>
          <p:cNvSpPr txBox="1"/>
          <p:nvPr/>
        </p:nvSpPr>
        <p:spPr>
          <a:xfrm>
            <a:off x="11480942" y="3433485"/>
            <a:ext cx="1438615" cy="415498"/>
          </a:xfrm>
          <a:prstGeom prst="rect">
            <a:avLst/>
          </a:prstGeom>
          <a:noFill/>
        </p:spPr>
        <p:txBody>
          <a:bodyPr vert="horz" wrap="square" rtlCol="0">
            <a:spAutoFit/>
          </a:bodyPr>
          <a:lstStyle/>
          <a:p>
            <a:pPr algn="ctr">
              <a:spcAft>
                <a:spcPts val="300"/>
              </a:spcAft>
            </a:pPr>
            <a:r>
              <a:rPr kumimoji="1" lang="ja-JP" altLang="en-US" sz="1050" spc="-150" dirty="0">
                <a:solidFill>
                  <a:schemeClr val="tx1">
                    <a:lumMod val="85000"/>
                    <a:lumOff val="15000"/>
                  </a:schemeClr>
                </a:solidFill>
                <a:latin typeface="+mj-ea"/>
                <a:ea typeface="+mj-ea"/>
              </a:rPr>
              <a:t>参考にしたい</a:t>
            </a:r>
            <a:r>
              <a:rPr kumimoji="1" lang="en-US" altLang="ja-JP" sz="1050" spc="-150" dirty="0">
                <a:solidFill>
                  <a:schemeClr val="tx1">
                    <a:lumMod val="85000"/>
                    <a:lumOff val="15000"/>
                  </a:schemeClr>
                </a:solidFill>
                <a:latin typeface="+mj-ea"/>
                <a:ea typeface="+mj-ea"/>
              </a:rPr>
              <a:t/>
            </a:r>
            <a:br>
              <a:rPr kumimoji="1" lang="en-US" altLang="ja-JP" sz="1050" spc="-150" dirty="0">
                <a:solidFill>
                  <a:schemeClr val="tx1">
                    <a:lumMod val="85000"/>
                    <a:lumOff val="15000"/>
                  </a:schemeClr>
                </a:solidFill>
                <a:latin typeface="+mj-ea"/>
                <a:ea typeface="+mj-ea"/>
              </a:rPr>
            </a:br>
            <a:r>
              <a:rPr kumimoji="1" lang="ja-JP" altLang="en-US" sz="1050" spc="-150" dirty="0">
                <a:solidFill>
                  <a:schemeClr val="tx1">
                    <a:lumMod val="85000"/>
                    <a:lumOff val="15000"/>
                  </a:schemeClr>
                </a:solidFill>
                <a:latin typeface="+mj-ea"/>
                <a:ea typeface="+mj-ea"/>
              </a:rPr>
              <a:t>事例・アイデア</a:t>
            </a:r>
            <a:endParaRPr kumimoji="1" lang="en-US" sz="1050" spc="-150" dirty="0">
              <a:solidFill>
                <a:schemeClr val="tx1">
                  <a:lumMod val="85000"/>
                  <a:lumOff val="15000"/>
                </a:schemeClr>
              </a:solidFill>
              <a:latin typeface="+mj-ea"/>
              <a:ea typeface="+mj-ea"/>
            </a:endParaRPr>
          </a:p>
        </p:txBody>
      </p:sp>
      <p:cxnSp>
        <p:nvCxnSpPr>
          <p:cNvPr id="30" name="直線コネクタ 29"/>
          <p:cNvCxnSpPr/>
          <p:nvPr/>
        </p:nvCxnSpPr>
        <p:spPr>
          <a:xfrm>
            <a:off x="12587537" y="3767031"/>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2637983" y="3444324"/>
            <a:ext cx="3293534" cy="253916"/>
          </a:xfrm>
          <a:prstGeom prst="rect">
            <a:avLst/>
          </a:prstGeom>
          <a:noFill/>
        </p:spPr>
        <p:txBody>
          <a:bodyPr wrap="square" rtlCol="0">
            <a:spAutoFit/>
          </a:bodyPr>
          <a:lstStyle/>
          <a:p>
            <a:pPr>
              <a:spcAft>
                <a:spcPts val="300"/>
              </a:spcAft>
            </a:pPr>
            <a:r>
              <a:rPr kumimoji="1" lang="ja-JP" altLang="en-US" sz="1050" b="1" dirty="0">
                <a:solidFill>
                  <a:schemeClr val="tx1">
                    <a:lumMod val="85000"/>
                    <a:lumOff val="15000"/>
                  </a:schemeClr>
                </a:solidFill>
                <a:latin typeface="+mj-ea"/>
                <a:ea typeface="+mj-ea"/>
              </a:rPr>
              <a:t>◆地域資源の保全に向けて</a:t>
            </a:r>
            <a:endParaRPr kumimoji="1" lang="en-US" altLang="ja-JP" sz="1050" b="1" dirty="0">
              <a:solidFill>
                <a:schemeClr val="tx1">
                  <a:lumMod val="85000"/>
                  <a:lumOff val="15000"/>
                </a:schemeClr>
              </a:solidFill>
              <a:latin typeface="+mj-ea"/>
              <a:ea typeface="+mj-ea"/>
            </a:endParaRPr>
          </a:p>
        </p:txBody>
      </p:sp>
      <p:cxnSp>
        <p:nvCxnSpPr>
          <p:cNvPr id="32" name="直線コネクタ 31"/>
          <p:cNvCxnSpPr/>
          <p:nvPr/>
        </p:nvCxnSpPr>
        <p:spPr>
          <a:xfrm>
            <a:off x="10416926" y="3764872"/>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10413648" y="3597126"/>
            <a:ext cx="1399314" cy="262092"/>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代替策</a:t>
            </a:r>
            <a:endParaRPr kumimoji="1" lang="en-US" sz="1050" dirty="0">
              <a:solidFill>
                <a:schemeClr val="tx1">
                  <a:lumMod val="85000"/>
                  <a:lumOff val="15000"/>
                </a:schemeClr>
              </a:solidFill>
              <a:latin typeface="+mj-ea"/>
              <a:ea typeface="+mj-ea"/>
            </a:endParaRPr>
          </a:p>
        </p:txBody>
      </p:sp>
      <p:cxnSp>
        <p:nvCxnSpPr>
          <p:cNvPr id="34" name="直線コネクタ 33"/>
          <p:cNvCxnSpPr>
            <a:cxnSpLocks/>
          </p:cNvCxnSpPr>
          <p:nvPr/>
        </p:nvCxnSpPr>
        <p:spPr>
          <a:xfrm>
            <a:off x="9604375" y="755650"/>
            <a:ext cx="0" cy="152529"/>
          </a:xfrm>
          <a:prstGeom prst="line">
            <a:avLst/>
          </a:prstGeom>
          <a:ln w="19050">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7564414" y="705291"/>
            <a:ext cx="1491645" cy="253916"/>
          </a:xfrm>
          <a:prstGeom prst="rect">
            <a:avLst/>
          </a:prstGeom>
          <a:noFill/>
        </p:spPr>
        <p:txBody>
          <a:bodyPr wrap="square" rtlCol="0">
            <a:spAutoFit/>
          </a:bodyPr>
          <a:lstStyle/>
          <a:p>
            <a:pPr algn="ctr">
              <a:spcAft>
                <a:spcPts val="300"/>
              </a:spcAft>
            </a:pPr>
            <a:r>
              <a:rPr kumimoji="1" lang="ja-JP" altLang="en-US" sz="1050" dirty="0">
                <a:solidFill>
                  <a:schemeClr val="tx1">
                    <a:lumMod val="85000"/>
                    <a:lumOff val="15000"/>
                  </a:schemeClr>
                </a:solidFill>
                <a:latin typeface="+mn-ea"/>
              </a:rPr>
              <a:t>（数年～</a:t>
            </a:r>
            <a:r>
              <a:rPr kumimoji="1" lang="en-US" altLang="ja-JP" sz="1050" dirty="0">
                <a:solidFill>
                  <a:schemeClr val="tx1">
                    <a:lumMod val="85000"/>
                    <a:lumOff val="15000"/>
                  </a:schemeClr>
                </a:solidFill>
                <a:latin typeface="+mn-ea"/>
              </a:rPr>
              <a:t>10</a:t>
            </a:r>
            <a:r>
              <a:rPr kumimoji="1" lang="ja-JP" altLang="en-US" sz="1050" dirty="0">
                <a:solidFill>
                  <a:schemeClr val="tx1">
                    <a:lumMod val="85000"/>
                    <a:lumOff val="15000"/>
                  </a:schemeClr>
                </a:solidFill>
                <a:latin typeface="+mn-ea"/>
              </a:rPr>
              <a:t>年後）</a:t>
            </a:r>
            <a:endParaRPr kumimoji="1" lang="en-US" sz="1050" dirty="0">
              <a:solidFill>
                <a:schemeClr val="tx1">
                  <a:lumMod val="85000"/>
                  <a:lumOff val="15000"/>
                </a:schemeClr>
              </a:solidFill>
              <a:latin typeface="+mn-ea"/>
            </a:endParaRPr>
          </a:p>
        </p:txBody>
      </p:sp>
      <p:sp>
        <p:nvSpPr>
          <p:cNvPr id="36" name="テキスト ボックス 35"/>
          <p:cNvSpPr txBox="1"/>
          <p:nvPr/>
        </p:nvSpPr>
        <p:spPr>
          <a:xfrm>
            <a:off x="9604375" y="693651"/>
            <a:ext cx="2989263" cy="253916"/>
          </a:xfrm>
          <a:prstGeom prst="rect">
            <a:avLst/>
          </a:prstGeom>
          <a:noFill/>
        </p:spPr>
        <p:txBody>
          <a:bodyPr wrap="square" rtlCol="0">
            <a:spAutoFit/>
          </a:bodyPr>
          <a:lstStyle/>
          <a:p>
            <a:pPr algn="ctr">
              <a:spcAft>
                <a:spcPts val="300"/>
              </a:spcAft>
            </a:pPr>
            <a:r>
              <a:rPr kumimoji="1" lang="ja-JP" altLang="en-US" sz="1050" dirty="0">
                <a:solidFill>
                  <a:schemeClr val="tx1">
                    <a:lumMod val="85000"/>
                    <a:lumOff val="15000"/>
                  </a:schemeClr>
                </a:solidFill>
                <a:latin typeface="+mn-ea"/>
              </a:rPr>
              <a:t>（数十年後）</a:t>
            </a:r>
            <a:endParaRPr kumimoji="1" lang="en-US" sz="1050" dirty="0">
              <a:solidFill>
                <a:schemeClr val="tx1">
                  <a:lumMod val="85000"/>
                  <a:lumOff val="15000"/>
                </a:schemeClr>
              </a:solidFill>
              <a:latin typeface="+mn-ea"/>
            </a:endParaRPr>
          </a:p>
        </p:txBody>
      </p:sp>
      <p:graphicFrame>
        <p:nvGraphicFramePr>
          <p:cNvPr id="37" name="表 36">
            <a:extLst>
              <a:ext uri="{FF2B5EF4-FFF2-40B4-BE49-F238E27FC236}">
                <a16:creationId xmlns:a16="http://schemas.microsoft.com/office/drawing/2014/main" id="{61A0B06C-7AEC-5639-BABF-22FD2D5E02DF}"/>
              </a:ext>
            </a:extLst>
          </p:cNvPr>
          <p:cNvGraphicFramePr>
            <a:graphicFrameLocks noGrp="1"/>
          </p:cNvGraphicFramePr>
          <p:nvPr>
            <p:extLst>
              <p:ext uri="{D42A27DB-BD31-4B8C-83A1-F6EECF244321}">
                <p14:modId xmlns:p14="http://schemas.microsoft.com/office/powerpoint/2010/main" val="2107363888"/>
              </p:ext>
            </p:extLst>
          </p:nvPr>
        </p:nvGraphicFramePr>
        <p:xfrm>
          <a:off x="3566666" y="907923"/>
          <a:ext cx="9026972" cy="2484000"/>
        </p:xfrm>
        <a:graphic>
          <a:graphicData uri="http://schemas.openxmlformats.org/drawingml/2006/table">
            <a:tbl>
              <a:tblPr firstRow="1" bandRow="1">
                <a:tableStyleId>{5C22544A-7EE6-4342-B048-85BDC9FD1C3A}</a:tableStyleId>
              </a:tblPr>
              <a:tblGrid>
                <a:gridCol w="243334">
                  <a:extLst>
                    <a:ext uri="{9D8B030D-6E8A-4147-A177-3AD203B41FA5}">
                      <a16:colId xmlns:a16="http://schemas.microsoft.com/office/drawing/2014/main" val="3759024939"/>
                    </a:ext>
                  </a:extLst>
                </a:gridCol>
                <a:gridCol w="2592969">
                  <a:extLst>
                    <a:ext uri="{9D8B030D-6E8A-4147-A177-3AD203B41FA5}">
                      <a16:colId xmlns:a16="http://schemas.microsoft.com/office/drawing/2014/main" val="616643428"/>
                    </a:ext>
                  </a:extLst>
                </a:gridCol>
                <a:gridCol w="3217281">
                  <a:extLst>
                    <a:ext uri="{9D8B030D-6E8A-4147-A177-3AD203B41FA5}">
                      <a16:colId xmlns:a16="http://schemas.microsoft.com/office/drawing/2014/main" val="895510955"/>
                    </a:ext>
                  </a:extLst>
                </a:gridCol>
                <a:gridCol w="2973388">
                  <a:extLst>
                    <a:ext uri="{9D8B030D-6E8A-4147-A177-3AD203B41FA5}">
                      <a16:colId xmlns:a16="http://schemas.microsoft.com/office/drawing/2014/main" val="124569043"/>
                    </a:ext>
                  </a:extLst>
                </a:gridCol>
              </a:tblGrid>
              <a:tr h="828000">
                <a:tc>
                  <a:txBody>
                    <a:bodyPr/>
                    <a:lstStyle/>
                    <a:p>
                      <a:pPr algn="ctr"/>
                      <a:r>
                        <a:rPr lang="ja-JP" altLang="en-US" sz="1050" b="0" dirty="0">
                          <a:solidFill>
                            <a:schemeClr val="tx1">
                              <a:lumMod val="85000"/>
                              <a:lumOff val="15000"/>
                            </a:schemeClr>
                          </a:solidFill>
                          <a:latin typeface="+mj-ea"/>
                          <a:ea typeface="+mj-ea"/>
                        </a:rPr>
                        <a:t>なりわい</a:t>
                      </a:r>
                      <a:endParaRPr lang="en-US" sz="1050" b="0" dirty="0">
                        <a:solidFill>
                          <a:schemeClr val="tx1">
                            <a:lumMod val="85000"/>
                            <a:lumOff val="15000"/>
                          </a:schemeClr>
                        </a:solidFill>
                        <a:latin typeface="+mj-ea"/>
                        <a:ea typeface="+mj-ea"/>
                      </a:endParaRPr>
                    </a:p>
                  </a:txBody>
                  <a:tcPr marL="0" marR="36000" marT="0" marB="0" vert="eaVert">
                    <a:lnL w="12700" cap="flat" cmpd="sng" algn="ctr">
                      <a:no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b="0" dirty="0">
                        <a:solidFill>
                          <a:schemeClr val="tx1"/>
                        </a:solidFill>
                        <a:latin typeface="+mn-ea"/>
                        <a:ea typeface="+mn-ea"/>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b="0" dirty="0">
                        <a:solidFill>
                          <a:schemeClr val="tx1"/>
                        </a:solidFill>
                        <a:latin typeface="+mn-ea"/>
                        <a:ea typeface="+mn-ea"/>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b="0" dirty="0">
                        <a:solidFill>
                          <a:schemeClr val="tx1"/>
                        </a:solidFill>
                        <a:latin typeface="+mn-ea"/>
                        <a:ea typeface="+mn-ea"/>
                      </a:endParaRPr>
                    </a:p>
                  </a:txBody>
                  <a:tcPr>
                    <a:lnL w="12700" cap="flat" cmpd="sng" algn="ctr">
                      <a:solidFill>
                        <a:schemeClr val="tx1"/>
                      </a:solidFill>
                      <a:prstDash val="sysDash"/>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3784949533"/>
                  </a:ext>
                </a:extLst>
              </a:tr>
              <a:tr h="828000">
                <a:tc>
                  <a:txBody>
                    <a:bodyPr/>
                    <a:lstStyle/>
                    <a:p>
                      <a:pPr algn="ctr"/>
                      <a:r>
                        <a:rPr lang="ja-JP" altLang="en-US" sz="1050" dirty="0">
                          <a:solidFill>
                            <a:schemeClr val="tx1">
                              <a:lumMod val="85000"/>
                              <a:lumOff val="15000"/>
                            </a:schemeClr>
                          </a:solidFill>
                          <a:latin typeface="+mj-ea"/>
                          <a:ea typeface="+mj-ea"/>
                        </a:rPr>
                        <a:t>暮らし</a:t>
                      </a:r>
                      <a:endParaRPr lang="en-US" sz="1050" dirty="0">
                        <a:solidFill>
                          <a:schemeClr val="tx1">
                            <a:lumMod val="85000"/>
                            <a:lumOff val="15000"/>
                          </a:schemeClr>
                        </a:solidFill>
                        <a:latin typeface="+mj-ea"/>
                        <a:ea typeface="+mj-ea"/>
                      </a:endParaRPr>
                    </a:p>
                  </a:txBody>
                  <a:tcPr marL="0" marR="36000" marT="0" marB="0" vert="eaVert">
                    <a:lnL w="12700" cap="flat" cmpd="sng" algn="ctr">
                      <a:no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dirty="0">
                        <a:solidFill>
                          <a:schemeClr val="tx1"/>
                        </a:solidFill>
                        <a:latin typeface="+mn-ea"/>
                        <a:ea typeface="+mn-ea"/>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dirty="0">
                        <a:solidFill>
                          <a:schemeClr val="tx1"/>
                        </a:solidFill>
                        <a:latin typeface="+mn-ea"/>
                        <a:ea typeface="+mn-ea"/>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dirty="0">
                        <a:solidFill>
                          <a:schemeClr val="tx1"/>
                        </a:solidFill>
                        <a:latin typeface="+mn-ea"/>
                        <a:ea typeface="+mn-ea"/>
                      </a:endParaRPr>
                    </a:p>
                  </a:txBody>
                  <a:tcPr>
                    <a:lnL w="12700" cap="flat" cmpd="sng" algn="ctr">
                      <a:solidFill>
                        <a:schemeClr val="tx1"/>
                      </a:solidFill>
                      <a:prstDash val="sysDash"/>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2871194022"/>
                  </a:ext>
                </a:extLst>
              </a:tr>
              <a:tr h="828000">
                <a:tc>
                  <a:txBody>
                    <a:bodyPr/>
                    <a:lstStyle/>
                    <a:p>
                      <a:pPr algn="ctr"/>
                      <a:r>
                        <a:rPr lang="ja-JP" altLang="en-US" sz="1050" dirty="0">
                          <a:solidFill>
                            <a:schemeClr val="tx1">
                              <a:lumMod val="85000"/>
                              <a:lumOff val="15000"/>
                            </a:schemeClr>
                          </a:solidFill>
                          <a:latin typeface="+mj-ea"/>
                          <a:ea typeface="+mj-ea"/>
                        </a:rPr>
                        <a:t>地域資源</a:t>
                      </a:r>
                      <a:endParaRPr lang="en-US" sz="1050" dirty="0">
                        <a:solidFill>
                          <a:schemeClr val="tx1">
                            <a:lumMod val="85000"/>
                            <a:lumOff val="15000"/>
                          </a:schemeClr>
                        </a:solidFill>
                        <a:latin typeface="+mj-ea"/>
                        <a:ea typeface="+mj-ea"/>
                      </a:endParaRPr>
                    </a:p>
                  </a:txBody>
                  <a:tcPr marL="0" marR="36000" marT="0" marB="0" vert="eaVert">
                    <a:lnL w="12700" cap="flat" cmpd="sng" algn="ctr">
                      <a:no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dirty="0">
                        <a:solidFill>
                          <a:schemeClr val="tx1"/>
                        </a:solidFill>
                        <a:latin typeface="+mn-ea"/>
                        <a:ea typeface="+mn-ea"/>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dirty="0">
                        <a:solidFill>
                          <a:schemeClr val="tx1"/>
                        </a:solidFill>
                        <a:latin typeface="+mn-ea"/>
                        <a:ea typeface="+mn-ea"/>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pPr marL="92075" indent="-92075">
                        <a:buFont typeface="Arial" panose="020B0604020202020204" pitchFamily="34" charset="0"/>
                        <a:buChar char="•"/>
                      </a:pPr>
                      <a:endParaRPr lang="en-US" sz="1000" dirty="0">
                        <a:solidFill>
                          <a:schemeClr val="tx1"/>
                        </a:solidFill>
                        <a:latin typeface="+mn-ea"/>
                        <a:ea typeface="+mn-ea"/>
                      </a:endParaRPr>
                    </a:p>
                  </a:txBody>
                  <a:tcPr>
                    <a:lnL w="12700" cap="flat" cmpd="sng" algn="ctr">
                      <a:solidFill>
                        <a:schemeClr val="tx1"/>
                      </a:solidFill>
                      <a:prstDash val="sysDash"/>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597256014"/>
                  </a:ext>
                </a:extLst>
              </a:tr>
            </a:tbl>
          </a:graphicData>
        </a:graphic>
      </p:graphicFrame>
      <p:graphicFrame>
        <p:nvGraphicFramePr>
          <p:cNvPr id="38" name="表 37">
            <a:extLst>
              <a:ext uri="{FF2B5EF4-FFF2-40B4-BE49-F238E27FC236}">
                <a16:creationId xmlns:a16="http://schemas.microsoft.com/office/drawing/2014/main" id="{9F86FCA0-5ACF-C74E-2B55-DF8CD39AE80F}"/>
              </a:ext>
            </a:extLst>
          </p:cNvPr>
          <p:cNvGraphicFramePr>
            <a:graphicFrameLocks noGrp="1"/>
          </p:cNvGraphicFramePr>
          <p:nvPr>
            <p:extLst>
              <p:ext uri="{D42A27DB-BD31-4B8C-83A1-F6EECF244321}">
                <p14:modId xmlns:p14="http://schemas.microsoft.com/office/powerpoint/2010/main" val="3871064716"/>
              </p:ext>
            </p:extLst>
          </p:nvPr>
        </p:nvGraphicFramePr>
        <p:xfrm>
          <a:off x="213316" y="926517"/>
          <a:ext cx="2328757" cy="2484000"/>
        </p:xfrm>
        <a:graphic>
          <a:graphicData uri="http://schemas.openxmlformats.org/drawingml/2006/table">
            <a:tbl>
              <a:tblPr firstRow="1" bandRow="1">
                <a:tableStyleId>{5C22544A-7EE6-4342-B048-85BDC9FD1C3A}</a:tableStyleId>
              </a:tblPr>
              <a:tblGrid>
                <a:gridCol w="2328757">
                  <a:extLst>
                    <a:ext uri="{9D8B030D-6E8A-4147-A177-3AD203B41FA5}">
                      <a16:colId xmlns:a16="http://schemas.microsoft.com/office/drawing/2014/main" val="1929021346"/>
                    </a:ext>
                  </a:extLst>
                </a:gridCol>
              </a:tblGrid>
              <a:tr h="828000">
                <a:tc>
                  <a:txBody>
                    <a:bodyPr/>
                    <a:lstStyle/>
                    <a:p>
                      <a:r>
                        <a:rPr lang="ja-JP" altLang="en-US" sz="1050" b="0" dirty="0">
                          <a:solidFill>
                            <a:schemeClr val="tx1">
                              <a:lumMod val="85000"/>
                              <a:lumOff val="15000"/>
                            </a:schemeClr>
                          </a:solidFill>
                          <a:latin typeface="+mj-ea"/>
                          <a:ea typeface="+mj-ea"/>
                        </a:rPr>
                        <a:t>立地</a:t>
                      </a:r>
                      <a:endParaRPr lang="en-US" altLang="ja-JP" sz="1050" b="0" dirty="0">
                        <a:solidFill>
                          <a:schemeClr val="tx1">
                            <a:lumMod val="85000"/>
                            <a:lumOff val="15000"/>
                          </a:schemeClr>
                        </a:solidFill>
                        <a:latin typeface="+mj-ea"/>
                        <a:ea typeface="+mj-ea"/>
                      </a:endParaRPr>
                    </a:p>
                    <a:p>
                      <a:pPr marL="88900" indent="-88900">
                        <a:buFont typeface="Arial" panose="020B0604020202020204" pitchFamily="34" charset="0"/>
                        <a:buChar char="•"/>
                      </a:pPr>
                      <a:endParaRPr lang="en-US" sz="1050" b="0" dirty="0">
                        <a:solidFill>
                          <a:schemeClr val="tx1">
                            <a:lumMod val="85000"/>
                            <a:lumOff val="15000"/>
                          </a:schemeClr>
                        </a:solidFill>
                        <a:latin typeface="+mn-ea"/>
                        <a:ea typeface="+mn-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226018942"/>
                  </a:ext>
                </a:extLst>
              </a:tr>
              <a:tr h="828000">
                <a:tc>
                  <a:txBody>
                    <a:bodyPr/>
                    <a:lstStyle/>
                    <a:p>
                      <a:r>
                        <a:rPr lang="ja-JP" altLang="en-US" sz="1050" dirty="0">
                          <a:solidFill>
                            <a:schemeClr val="tx1">
                              <a:lumMod val="85000"/>
                              <a:lumOff val="15000"/>
                            </a:schemeClr>
                          </a:solidFill>
                          <a:latin typeface="+mj-ea"/>
                          <a:ea typeface="+mj-ea"/>
                        </a:rPr>
                        <a:t>自然環境</a:t>
                      </a:r>
                      <a:endParaRPr lang="en-US" altLang="ja-JP" sz="1050" dirty="0">
                        <a:solidFill>
                          <a:schemeClr val="tx1">
                            <a:lumMod val="85000"/>
                            <a:lumOff val="15000"/>
                          </a:schemeClr>
                        </a:solidFill>
                        <a:latin typeface="+mj-ea"/>
                        <a:ea typeface="+mj-ea"/>
                      </a:endParaRPr>
                    </a:p>
                    <a:p>
                      <a:pPr marL="88900" indent="-88900">
                        <a:buFont typeface="Arial" panose="020B0604020202020204" pitchFamily="34" charset="0"/>
                        <a:buChar char="•"/>
                      </a:pPr>
                      <a:endParaRPr lang="en-US" sz="1050" dirty="0">
                        <a:solidFill>
                          <a:schemeClr val="tx1">
                            <a:lumMod val="85000"/>
                            <a:lumOff val="15000"/>
                          </a:schemeClr>
                        </a:solidFill>
                        <a:latin typeface="+mn-ea"/>
                        <a:ea typeface="+mn-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83800794"/>
                  </a:ext>
                </a:extLst>
              </a:tr>
              <a:tr h="828000">
                <a:tc>
                  <a:txBody>
                    <a:bodyPr/>
                    <a:lstStyle/>
                    <a:p>
                      <a:r>
                        <a:rPr lang="ja-JP" altLang="en-US" sz="1050" dirty="0">
                          <a:solidFill>
                            <a:schemeClr val="tx1">
                              <a:lumMod val="85000"/>
                              <a:lumOff val="15000"/>
                            </a:schemeClr>
                          </a:solidFill>
                          <a:latin typeface="+mj-ea"/>
                          <a:ea typeface="+mj-ea"/>
                        </a:rPr>
                        <a:t>その他</a:t>
                      </a:r>
                      <a:endParaRPr lang="en-US" altLang="ja-JP" sz="1050" dirty="0">
                        <a:solidFill>
                          <a:schemeClr val="tx1">
                            <a:lumMod val="85000"/>
                            <a:lumOff val="15000"/>
                          </a:schemeClr>
                        </a:solidFill>
                        <a:latin typeface="+mj-ea"/>
                        <a:ea typeface="+mj-ea"/>
                      </a:endParaRPr>
                    </a:p>
                    <a:p>
                      <a:pPr marL="88900" indent="-88900">
                        <a:buFont typeface="Arial" panose="020B0604020202020204" pitchFamily="34" charset="0"/>
                        <a:buChar char="•"/>
                      </a:pPr>
                      <a:endParaRPr lang="en-US" sz="1050" dirty="0">
                        <a:solidFill>
                          <a:schemeClr val="tx1">
                            <a:lumMod val="85000"/>
                            <a:lumOff val="15000"/>
                          </a:schemeClr>
                        </a:solidFill>
                        <a:latin typeface="+mn-ea"/>
                        <a:ea typeface="+mn-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565754752"/>
                  </a:ext>
                </a:extLst>
              </a:tr>
            </a:tbl>
          </a:graphicData>
        </a:graphic>
      </p:graphicFrame>
      <p:graphicFrame>
        <p:nvGraphicFramePr>
          <p:cNvPr id="39" name="表 38">
            <a:extLst>
              <a:ext uri="{FF2B5EF4-FFF2-40B4-BE49-F238E27FC236}">
                <a16:creationId xmlns:a16="http://schemas.microsoft.com/office/drawing/2014/main" id="{69E6C520-5D94-9D0B-D333-D8AAB945CFD9}"/>
              </a:ext>
            </a:extLst>
          </p:cNvPr>
          <p:cNvGraphicFramePr>
            <a:graphicFrameLocks noGrp="1"/>
          </p:cNvGraphicFramePr>
          <p:nvPr>
            <p:extLst>
              <p:ext uri="{D42A27DB-BD31-4B8C-83A1-F6EECF244321}">
                <p14:modId xmlns:p14="http://schemas.microsoft.com/office/powerpoint/2010/main" val="4257179695"/>
              </p:ext>
            </p:extLst>
          </p:nvPr>
        </p:nvGraphicFramePr>
        <p:xfrm>
          <a:off x="224481" y="3676539"/>
          <a:ext cx="2328757" cy="3918774"/>
        </p:xfrm>
        <a:graphic>
          <a:graphicData uri="http://schemas.openxmlformats.org/drawingml/2006/table">
            <a:tbl>
              <a:tblPr firstRow="1" bandRow="1">
                <a:tableStyleId>{5C22544A-7EE6-4342-B048-85BDC9FD1C3A}</a:tableStyleId>
              </a:tblPr>
              <a:tblGrid>
                <a:gridCol w="2328757">
                  <a:extLst>
                    <a:ext uri="{9D8B030D-6E8A-4147-A177-3AD203B41FA5}">
                      <a16:colId xmlns:a16="http://schemas.microsoft.com/office/drawing/2014/main" val="1929021346"/>
                    </a:ext>
                  </a:extLst>
                </a:gridCol>
              </a:tblGrid>
              <a:tr h="1959387">
                <a:tc>
                  <a:txBody>
                    <a:bodyPr/>
                    <a:lstStyle/>
                    <a:p>
                      <a:r>
                        <a:rPr lang="ja-JP" altLang="en-US" sz="1050" b="0" dirty="0">
                          <a:solidFill>
                            <a:schemeClr val="tx1">
                              <a:lumMod val="85000"/>
                              <a:lumOff val="15000"/>
                            </a:schemeClr>
                          </a:solidFill>
                          <a:latin typeface="+mj-ea"/>
                          <a:ea typeface="+mj-ea"/>
                        </a:rPr>
                        <a:t>主な活動の担い手</a:t>
                      </a:r>
                      <a:endParaRPr lang="en-US" altLang="ja-JP" sz="1050" b="0" dirty="0">
                        <a:solidFill>
                          <a:schemeClr val="tx1">
                            <a:lumMod val="85000"/>
                            <a:lumOff val="15000"/>
                          </a:schemeClr>
                        </a:solidFill>
                        <a:latin typeface="+mj-ea"/>
                        <a:ea typeface="+mj-ea"/>
                      </a:endParaRPr>
                    </a:p>
                    <a:p>
                      <a:pPr marL="85725" indent="-85725">
                        <a:buFont typeface="Arial" panose="020B0604020202020204" pitchFamily="34" charset="0"/>
                        <a:buChar char="•"/>
                      </a:pPr>
                      <a:endParaRPr lang="en-US" sz="1050" b="0" dirty="0">
                        <a:solidFill>
                          <a:schemeClr val="tx1">
                            <a:lumMod val="85000"/>
                            <a:lumOff val="15000"/>
                          </a:schemeClr>
                        </a:solidFill>
                        <a:latin typeface="+mn-ea"/>
                        <a:ea typeface="+mn-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226018942"/>
                  </a:ext>
                </a:extLst>
              </a:tr>
              <a:tr h="1959387">
                <a:tc>
                  <a:txBody>
                    <a:bodyPr/>
                    <a:lstStyle/>
                    <a:p>
                      <a:pPr marL="0" marR="0" lvl="0" indent="0" algn="l" defTabSz="1181679" rtl="0" eaLnBrk="1" fontAlgn="auto" latinLnBrk="0" hangingPunct="1">
                        <a:lnSpc>
                          <a:spcPct val="100000"/>
                        </a:lnSpc>
                        <a:spcBef>
                          <a:spcPts val="0"/>
                        </a:spcBef>
                        <a:spcAft>
                          <a:spcPts val="0"/>
                        </a:spcAft>
                        <a:buClrTx/>
                        <a:buSzTx/>
                        <a:buFontTx/>
                        <a:buNone/>
                        <a:tabLst/>
                        <a:defRPr/>
                      </a:pPr>
                      <a:r>
                        <a:rPr lang="ja-JP" altLang="en-US" sz="1050" dirty="0">
                          <a:solidFill>
                            <a:schemeClr val="tx1">
                              <a:lumMod val="85000"/>
                              <a:lumOff val="15000"/>
                            </a:schemeClr>
                          </a:solidFill>
                          <a:latin typeface="+mj-ea"/>
                          <a:ea typeface="+mj-ea"/>
                        </a:rPr>
                        <a:t>新たな連携先や、活動の引き継ぎなど</a:t>
                      </a:r>
                      <a:endParaRPr lang="en-US" altLang="ja-JP" sz="1050" dirty="0">
                        <a:solidFill>
                          <a:schemeClr val="tx1">
                            <a:lumMod val="85000"/>
                            <a:lumOff val="15000"/>
                          </a:schemeClr>
                        </a:solidFill>
                        <a:latin typeface="+mj-ea"/>
                        <a:ea typeface="+mj-ea"/>
                      </a:endParaRPr>
                    </a:p>
                    <a:p>
                      <a:pPr marL="85725" marR="0" lvl="0" indent="-85725" algn="l" defTabSz="118167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50" dirty="0">
                        <a:solidFill>
                          <a:schemeClr val="tx1">
                            <a:lumMod val="85000"/>
                            <a:lumOff val="15000"/>
                          </a:schemeClr>
                        </a:solidFill>
                        <a:latin typeface="+mn-ea"/>
                        <a:ea typeface="+mn-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83800794"/>
                  </a:ext>
                </a:extLst>
              </a:tr>
            </a:tbl>
          </a:graphicData>
        </a:graphic>
      </p:graphicFrame>
      <p:grpSp>
        <p:nvGrpSpPr>
          <p:cNvPr id="40" name="グループ化 39">
            <a:extLst>
              <a:ext uri="{FF2B5EF4-FFF2-40B4-BE49-F238E27FC236}">
                <a16:creationId xmlns:a16="http://schemas.microsoft.com/office/drawing/2014/main" id="{48796D7C-B581-B33C-2FB3-811CD2430A37}"/>
              </a:ext>
            </a:extLst>
          </p:cNvPr>
          <p:cNvGrpSpPr/>
          <p:nvPr/>
        </p:nvGrpSpPr>
        <p:grpSpPr>
          <a:xfrm>
            <a:off x="130564" y="7648905"/>
            <a:ext cx="3381503" cy="1631216"/>
            <a:chOff x="130564" y="7648905"/>
            <a:chExt cx="3381503" cy="1631216"/>
          </a:xfrm>
        </p:grpSpPr>
        <p:sp>
          <p:nvSpPr>
            <p:cNvPr id="41" name="正方形/長方形 40"/>
            <p:cNvSpPr/>
            <p:nvPr/>
          </p:nvSpPr>
          <p:spPr>
            <a:xfrm>
              <a:off x="130564" y="7648905"/>
              <a:ext cx="3381503" cy="1631216"/>
            </a:xfrm>
            <a:prstGeom prst="rect">
              <a:avLst/>
            </a:prstGeom>
          </p:spPr>
          <p:txBody>
            <a:bodyPr wrap="square">
              <a:spAutoFit/>
            </a:bodyPr>
            <a:lstStyle/>
            <a:p>
              <a:pPr>
                <a:spcAft>
                  <a:spcPts val="300"/>
                </a:spcAft>
              </a:pPr>
              <a:r>
                <a:rPr kumimoji="1" lang="ja-JP" altLang="en-US" sz="1200" dirty="0">
                  <a:solidFill>
                    <a:schemeClr val="tx1">
                      <a:lumMod val="85000"/>
                      <a:lumOff val="15000"/>
                    </a:schemeClr>
                  </a:solidFill>
                  <a:latin typeface="+mj-ea"/>
                  <a:ea typeface="+mj-ea"/>
                </a:rPr>
                <a:t>よりよい組織をつくる視点</a:t>
              </a:r>
              <a:r>
                <a:rPr kumimoji="1" lang="en-US" altLang="ja-JP" sz="1200" dirty="0">
                  <a:solidFill>
                    <a:schemeClr val="tx1">
                      <a:lumMod val="85000"/>
                      <a:lumOff val="15000"/>
                    </a:schemeClr>
                  </a:solidFill>
                  <a:latin typeface="+mn-ea"/>
                </a:rPr>
                <a:t/>
              </a:r>
              <a:br>
                <a:rPr kumimoji="1" lang="en-US" altLang="ja-JP" sz="1200" dirty="0">
                  <a:solidFill>
                    <a:schemeClr val="tx1">
                      <a:lumMod val="85000"/>
                      <a:lumOff val="15000"/>
                    </a:schemeClr>
                  </a:solidFill>
                  <a:latin typeface="+mn-ea"/>
                </a:rPr>
              </a:br>
              <a:r>
                <a:rPr kumimoji="1" lang="ja-JP" altLang="en-US" sz="1200" dirty="0">
                  <a:solidFill>
                    <a:schemeClr val="tx1">
                      <a:lumMod val="85000"/>
                      <a:lumOff val="15000"/>
                    </a:schemeClr>
                  </a:solidFill>
                  <a:latin typeface="+mn-ea"/>
                </a:rPr>
                <a:t>（</a:t>
              </a:r>
              <a:r>
                <a:rPr kumimoji="1" lang="en-US" altLang="ja-JP" sz="1200" dirty="0">
                  <a:solidFill>
                    <a:schemeClr val="tx1">
                      <a:lumMod val="85000"/>
                      <a:lumOff val="15000"/>
                    </a:schemeClr>
                  </a:solidFill>
                  <a:latin typeface="+mn-ea"/>
                </a:rPr>
                <a:t>p.5 </a:t>
              </a:r>
              <a:r>
                <a:rPr kumimoji="1" lang="ja-JP" altLang="en-US" sz="1200" dirty="0">
                  <a:solidFill>
                    <a:schemeClr val="tx1">
                      <a:lumMod val="85000"/>
                      <a:lumOff val="15000"/>
                    </a:schemeClr>
                  </a:solidFill>
                  <a:latin typeface="+mn-ea"/>
                </a:rPr>
                <a:t>診断表</a:t>
              </a:r>
              <a:r>
                <a:rPr kumimoji="1" lang="en-US" altLang="ja-JP" sz="1200" dirty="0">
                  <a:solidFill>
                    <a:schemeClr val="tx1">
                      <a:lumMod val="85000"/>
                      <a:lumOff val="15000"/>
                    </a:schemeClr>
                  </a:solidFill>
                  <a:latin typeface="+mn-ea"/>
                </a:rPr>
                <a:t>22</a:t>
              </a:r>
              <a:r>
                <a:rPr kumimoji="1" lang="ja-JP" altLang="en-US" sz="1200" dirty="0">
                  <a:solidFill>
                    <a:schemeClr val="tx1">
                      <a:lumMod val="85000"/>
                      <a:lumOff val="15000"/>
                    </a:schemeClr>
                  </a:solidFill>
                  <a:latin typeface="+mn-ea"/>
                </a:rPr>
                <a:t>～</a:t>
              </a:r>
              <a:r>
                <a:rPr kumimoji="1" lang="en-US" altLang="ja-JP" sz="1200" dirty="0">
                  <a:solidFill>
                    <a:schemeClr val="tx1">
                      <a:lumMod val="85000"/>
                      <a:lumOff val="15000"/>
                    </a:schemeClr>
                  </a:solidFill>
                  <a:latin typeface="+mn-ea"/>
                </a:rPr>
                <a:t>25</a:t>
              </a:r>
              <a:r>
                <a:rPr kumimoji="1" lang="ja-JP" altLang="en-US" sz="1200" dirty="0">
                  <a:solidFill>
                    <a:schemeClr val="tx1">
                      <a:lumMod val="85000"/>
                      <a:lumOff val="15000"/>
                    </a:schemeClr>
                  </a:solidFill>
                  <a:latin typeface="+mn-ea"/>
                </a:rPr>
                <a:t>を再掲）</a:t>
              </a:r>
              <a:endParaRPr kumimoji="1" lang="en-US" altLang="ja-JP" sz="1200" dirty="0">
                <a:solidFill>
                  <a:schemeClr val="tx1">
                    <a:lumMod val="85000"/>
                    <a:lumOff val="15000"/>
                  </a:schemeClr>
                </a:solidFill>
                <a:latin typeface="+mn-ea"/>
              </a:endParaRPr>
            </a:p>
            <a:p>
              <a:pPr marL="176213">
                <a:spcAft>
                  <a:spcPts val="300"/>
                </a:spcAft>
              </a:pPr>
              <a:r>
                <a:rPr kumimoji="1" lang="ja-JP" altLang="en-US" sz="1100" dirty="0">
                  <a:solidFill>
                    <a:schemeClr val="tx1">
                      <a:lumMod val="85000"/>
                      <a:lumOff val="15000"/>
                    </a:schemeClr>
                  </a:solidFill>
                  <a:latin typeface="+mn-ea"/>
                </a:rPr>
                <a:t>集落の外に住む方が、組織化されている</a:t>
              </a:r>
              <a:endParaRPr kumimoji="1" lang="en-US" altLang="ja-JP" sz="1100" dirty="0">
                <a:solidFill>
                  <a:schemeClr val="tx1">
                    <a:lumMod val="85000"/>
                    <a:lumOff val="15000"/>
                  </a:schemeClr>
                </a:solidFill>
                <a:latin typeface="+mn-ea"/>
              </a:endParaRPr>
            </a:p>
            <a:p>
              <a:pPr marL="176213">
                <a:spcAft>
                  <a:spcPts val="300"/>
                </a:spcAft>
              </a:pPr>
              <a:r>
                <a:rPr kumimoji="1" lang="ja-JP" altLang="en-US" sz="1100" dirty="0">
                  <a:solidFill>
                    <a:schemeClr val="tx1">
                      <a:lumMod val="85000"/>
                      <a:lumOff val="15000"/>
                    </a:schemeClr>
                  </a:solidFill>
                  <a:latin typeface="+mn-ea"/>
                </a:rPr>
                <a:t>地域の主要メンバー以外も、</a:t>
              </a:r>
              <a:r>
                <a:rPr kumimoji="1" lang="en-US" altLang="ja-JP" sz="1100" dirty="0">
                  <a:solidFill>
                    <a:schemeClr val="tx1">
                      <a:lumMod val="85000"/>
                      <a:lumOff val="15000"/>
                    </a:schemeClr>
                  </a:solidFill>
                  <a:latin typeface="+mn-ea"/>
                </a:rPr>
                <a:t/>
              </a:r>
              <a:br>
                <a:rPr kumimoji="1" lang="en-US" altLang="ja-JP" sz="1100" dirty="0">
                  <a:solidFill>
                    <a:schemeClr val="tx1">
                      <a:lumMod val="85000"/>
                      <a:lumOff val="15000"/>
                    </a:schemeClr>
                  </a:solidFill>
                  <a:latin typeface="+mn-ea"/>
                </a:rPr>
              </a:br>
              <a:r>
                <a:rPr kumimoji="1" lang="ja-JP" altLang="en-US" sz="1100" dirty="0">
                  <a:solidFill>
                    <a:schemeClr val="tx1">
                      <a:lumMod val="85000"/>
                      <a:lumOff val="15000"/>
                    </a:schemeClr>
                  </a:solidFill>
                  <a:latin typeface="+mn-ea"/>
                </a:rPr>
                <a:t>気軽に集まれる場がある</a:t>
              </a:r>
              <a:endParaRPr kumimoji="1" lang="en-US" altLang="ja-JP" sz="1100" dirty="0">
                <a:solidFill>
                  <a:schemeClr val="tx1">
                    <a:lumMod val="85000"/>
                    <a:lumOff val="15000"/>
                  </a:schemeClr>
                </a:solidFill>
                <a:latin typeface="+mn-ea"/>
              </a:endParaRPr>
            </a:p>
            <a:p>
              <a:pPr marL="176213">
                <a:spcAft>
                  <a:spcPts val="300"/>
                </a:spcAft>
              </a:pPr>
              <a:r>
                <a:rPr kumimoji="1" lang="ja-JP" altLang="en-US" sz="1100" dirty="0">
                  <a:solidFill>
                    <a:schemeClr val="tx1">
                      <a:lumMod val="85000"/>
                      <a:lumOff val="15000"/>
                    </a:schemeClr>
                  </a:solidFill>
                  <a:latin typeface="+mn-ea"/>
                </a:rPr>
                <a:t>住民の将来の意向が確認できて</a:t>
              </a:r>
              <a:r>
                <a:rPr kumimoji="1" lang="en-US" altLang="ja-JP" sz="1100" dirty="0">
                  <a:solidFill>
                    <a:schemeClr val="tx1">
                      <a:lumMod val="85000"/>
                      <a:lumOff val="15000"/>
                    </a:schemeClr>
                  </a:solidFill>
                  <a:latin typeface="+mn-ea"/>
                </a:rPr>
                <a:t/>
              </a:r>
              <a:br>
                <a:rPr kumimoji="1" lang="en-US" altLang="ja-JP" sz="1100" dirty="0">
                  <a:solidFill>
                    <a:schemeClr val="tx1">
                      <a:lumMod val="85000"/>
                      <a:lumOff val="15000"/>
                    </a:schemeClr>
                  </a:solidFill>
                  <a:latin typeface="+mn-ea"/>
                </a:rPr>
              </a:br>
              <a:r>
                <a:rPr kumimoji="1" lang="ja-JP" altLang="en-US" sz="1100" dirty="0">
                  <a:solidFill>
                    <a:schemeClr val="tx1">
                      <a:lumMod val="85000"/>
                      <a:lumOff val="15000"/>
                    </a:schemeClr>
                  </a:solidFill>
                  <a:latin typeface="+mn-ea"/>
                </a:rPr>
                <a:t>いる（家や農地の継承・処分など）</a:t>
              </a:r>
              <a:endParaRPr kumimoji="1" lang="en-US" altLang="ja-JP" sz="1100" dirty="0">
                <a:solidFill>
                  <a:schemeClr val="tx1">
                    <a:lumMod val="85000"/>
                    <a:lumOff val="15000"/>
                  </a:schemeClr>
                </a:solidFill>
                <a:latin typeface="+mn-ea"/>
              </a:endParaRPr>
            </a:p>
            <a:p>
              <a:pPr marL="176213">
                <a:spcAft>
                  <a:spcPts val="300"/>
                </a:spcAft>
              </a:pPr>
              <a:r>
                <a:rPr kumimoji="1" lang="ja-JP" altLang="en-US" sz="1100" dirty="0">
                  <a:solidFill>
                    <a:schemeClr val="tx1">
                      <a:lumMod val="85000"/>
                      <a:lumOff val="15000"/>
                    </a:schemeClr>
                  </a:solidFill>
                  <a:latin typeface="+mn-ea"/>
                </a:rPr>
                <a:t>気軽に相談できる外部の団体がある</a:t>
              </a:r>
              <a:endParaRPr kumimoji="1" lang="en-US" altLang="ja-JP" sz="1200" dirty="0">
                <a:solidFill>
                  <a:schemeClr val="tx1">
                    <a:lumMod val="85000"/>
                    <a:lumOff val="15000"/>
                  </a:schemeClr>
                </a:solidFill>
                <a:latin typeface="+mn-ea"/>
              </a:endParaRPr>
            </a:p>
          </p:txBody>
        </p:sp>
        <p:sp>
          <p:nvSpPr>
            <p:cNvPr id="42" name="正方形/長方形 41">
              <a:extLst>
                <a:ext uri="{FF2B5EF4-FFF2-40B4-BE49-F238E27FC236}">
                  <a16:creationId xmlns:a16="http://schemas.microsoft.com/office/drawing/2014/main" id="{F4CF691B-08B1-D538-D29E-DAC8BB249D5B}"/>
                </a:ext>
              </a:extLst>
            </p:cNvPr>
            <p:cNvSpPr/>
            <p:nvPr/>
          </p:nvSpPr>
          <p:spPr>
            <a:xfrm>
              <a:off x="224481" y="8108138"/>
              <a:ext cx="126000" cy="126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43" name="正方形/長方形 42">
              <a:extLst>
                <a:ext uri="{FF2B5EF4-FFF2-40B4-BE49-F238E27FC236}">
                  <a16:creationId xmlns:a16="http://schemas.microsoft.com/office/drawing/2014/main" id="{A1F9C4DB-DC3A-F122-3848-E6B4A4ABA995}"/>
                </a:ext>
              </a:extLst>
            </p:cNvPr>
            <p:cNvSpPr/>
            <p:nvPr/>
          </p:nvSpPr>
          <p:spPr>
            <a:xfrm>
              <a:off x="224481" y="8321128"/>
              <a:ext cx="126000" cy="126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44" name="正方形/長方形 43">
              <a:extLst>
                <a:ext uri="{FF2B5EF4-FFF2-40B4-BE49-F238E27FC236}">
                  <a16:creationId xmlns:a16="http://schemas.microsoft.com/office/drawing/2014/main" id="{4D9D5E88-CD04-27F1-EC75-BEF4D24512B5}"/>
                </a:ext>
              </a:extLst>
            </p:cNvPr>
            <p:cNvSpPr/>
            <p:nvPr/>
          </p:nvSpPr>
          <p:spPr>
            <a:xfrm>
              <a:off x="224481" y="8693371"/>
              <a:ext cx="126000" cy="126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45" name="正方形/長方形 44">
              <a:extLst>
                <a:ext uri="{FF2B5EF4-FFF2-40B4-BE49-F238E27FC236}">
                  <a16:creationId xmlns:a16="http://schemas.microsoft.com/office/drawing/2014/main" id="{6546D199-CE57-5C33-CC8E-55821C592F03}"/>
                </a:ext>
              </a:extLst>
            </p:cNvPr>
            <p:cNvSpPr/>
            <p:nvPr/>
          </p:nvSpPr>
          <p:spPr>
            <a:xfrm>
              <a:off x="224481" y="9065614"/>
              <a:ext cx="126000" cy="126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sp>
        <p:nvSpPr>
          <p:cNvPr id="46" name="テキスト ボックス 45">
            <a:extLst>
              <a:ext uri="{FF2B5EF4-FFF2-40B4-BE49-F238E27FC236}">
                <a16:creationId xmlns:a16="http://schemas.microsoft.com/office/drawing/2014/main" id="{A73F8B1E-B2C8-2C86-EF2E-BA7F9C001B1E}"/>
              </a:ext>
            </a:extLst>
          </p:cNvPr>
          <p:cNvSpPr txBox="1"/>
          <p:nvPr/>
        </p:nvSpPr>
        <p:spPr>
          <a:xfrm>
            <a:off x="2728029" y="4356914"/>
            <a:ext cx="1550341" cy="415498"/>
          </a:xfrm>
          <a:prstGeom prst="rect">
            <a:avLst/>
          </a:prstGeom>
          <a:noFill/>
        </p:spPr>
        <p:txBody>
          <a:bodyPr wrap="square" rtlCol="0">
            <a:spAutoFit/>
          </a:bodyPr>
          <a:lstStyle/>
          <a:p>
            <a:r>
              <a:rPr kumimoji="1" lang="ja-JP" altLang="en-US" sz="1050" dirty="0">
                <a:solidFill>
                  <a:schemeClr val="tx1">
                    <a:lumMod val="85000"/>
                    <a:lumOff val="15000"/>
                  </a:schemeClr>
                </a:solidFill>
                <a:latin typeface="+mj-ea"/>
                <a:ea typeface="+mj-ea"/>
              </a:rPr>
              <a:t>ああああ</a:t>
            </a:r>
            <a:endParaRPr kumimoji="1" lang="en-US" altLang="ja-JP" sz="1050" dirty="0">
              <a:solidFill>
                <a:schemeClr val="tx1">
                  <a:lumMod val="85000"/>
                  <a:lumOff val="15000"/>
                </a:schemeClr>
              </a:solidFill>
              <a:latin typeface="+mj-ea"/>
              <a:ea typeface="+mj-ea"/>
            </a:endParaRPr>
          </a:p>
          <a:p>
            <a:pPr marL="85725" indent="-85725">
              <a:buFont typeface="Arial" panose="020B0604020202020204" pitchFamily="34" charset="0"/>
              <a:buChar char="•"/>
            </a:pPr>
            <a:r>
              <a:rPr kumimoji="1" lang="ja-JP" altLang="en-US" sz="1050" dirty="0">
                <a:solidFill>
                  <a:schemeClr val="tx1">
                    <a:lumMod val="85000"/>
                    <a:lumOff val="15000"/>
                  </a:schemeClr>
                </a:solidFill>
              </a:rPr>
              <a:t>ああああああ</a:t>
            </a:r>
            <a:endParaRPr kumimoji="1" lang="en-US" sz="1050" dirty="0">
              <a:solidFill>
                <a:schemeClr val="tx1">
                  <a:lumMod val="85000"/>
                  <a:lumOff val="15000"/>
                </a:schemeClr>
              </a:solidFill>
            </a:endParaRPr>
          </a:p>
        </p:txBody>
      </p:sp>
      <p:grpSp>
        <p:nvGrpSpPr>
          <p:cNvPr id="47" name="グループ化 46">
            <a:extLst>
              <a:ext uri="{FF2B5EF4-FFF2-40B4-BE49-F238E27FC236}">
                <a16:creationId xmlns:a16="http://schemas.microsoft.com/office/drawing/2014/main" id="{9AA3E3C2-590D-E286-2151-C2F6CFCE9C20}"/>
              </a:ext>
            </a:extLst>
          </p:cNvPr>
          <p:cNvGrpSpPr/>
          <p:nvPr/>
        </p:nvGrpSpPr>
        <p:grpSpPr>
          <a:xfrm>
            <a:off x="4318785" y="4454712"/>
            <a:ext cx="174494" cy="174494"/>
            <a:chOff x="4318942" y="5120280"/>
            <a:chExt cx="174494" cy="174494"/>
          </a:xfrm>
        </p:grpSpPr>
        <p:sp>
          <p:nvSpPr>
            <p:cNvPr id="48" name="楕円 47">
              <a:extLst>
                <a:ext uri="{FF2B5EF4-FFF2-40B4-BE49-F238E27FC236}">
                  <a16:creationId xmlns:a16="http://schemas.microsoft.com/office/drawing/2014/main" id="{6752099D-9F41-CCF1-2D4A-D0C01E42667B}"/>
                </a:ext>
              </a:extLst>
            </p:cNvPr>
            <p:cNvSpPr/>
            <p:nvPr/>
          </p:nvSpPr>
          <p:spPr>
            <a:xfrm>
              <a:off x="4358168" y="5159506"/>
              <a:ext cx="96042" cy="96042"/>
            </a:xfrm>
            <a:prstGeom prst="ellipse">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endParaRPr>
            </a:p>
          </p:txBody>
        </p:sp>
        <p:sp>
          <p:nvSpPr>
            <p:cNvPr id="49" name="楕円 48">
              <a:extLst>
                <a:ext uri="{FF2B5EF4-FFF2-40B4-BE49-F238E27FC236}">
                  <a16:creationId xmlns:a16="http://schemas.microsoft.com/office/drawing/2014/main" id="{A2584606-8C6F-84EE-3C39-112CF8AB865A}"/>
                </a:ext>
              </a:extLst>
            </p:cNvPr>
            <p:cNvSpPr/>
            <p:nvPr/>
          </p:nvSpPr>
          <p:spPr>
            <a:xfrm>
              <a:off x="4318942" y="5120280"/>
              <a:ext cx="174494" cy="174494"/>
            </a:xfrm>
            <a:prstGeom prst="ellipse">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endParaRPr>
            </a:p>
          </p:txBody>
        </p:sp>
      </p:grpSp>
      <p:sp>
        <p:nvSpPr>
          <p:cNvPr id="50" name="楕円 49">
            <a:extLst>
              <a:ext uri="{FF2B5EF4-FFF2-40B4-BE49-F238E27FC236}">
                <a16:creationId xmlns:a16="http://schemas.microsoft.com/office/drawing/2014/main" id="{08D64129-3A26-2F26-367B-81864EE1AD0D}"/>
              </a:ext>
            </a:extLst>
          </p:cNvPr>
          <p:cNvSpPr/>
          <p:nvPr/>
        </p:nvSpPr>
        <p:spPr>
          <a:xfrm>
            <a:off x="4599078" y="4454712"/>
            <a:ext cx="174494" cy="174494"/>
          </a:xfrm>
          <a:prstGeom prst="ellipse">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endParaRPr>
          </a:p>
        </p:txBody>
      </p:sp>
      <p:sp>
        <p:nvSpPr>
          <p:cNvPr id="51" name="二等辺三角形 50">
            <a:extLst>
              <a:ext uri="{FF2B5EF4-FFF2-40B4-BE49-F238E27FC236}">
                <a16:creationId xmlns:a16="http://schemas.microsoft.com/office/drawing/2014/main" id="{6E936D0E-4440-0A93-5EC7-BF38EE941D09}"/>
              </a:ext>
            </a:extLst>
          </p:cNvPr>
          <p:cNvSpPr/>
          <p:nvPr/>
        </p:nvSpPr>
        <p:spPr>
          <a:xfrm>
            <a:off x="4868080" y="4465254"/>
            <a:ext cx="177954" cy="153409"/>
          </a:xfrm>
          <a:prstGeom prst="triangle">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endParaRPr>
          </a:p>
        </p:txBody>
      </p:sp>
      <p:grpSp>
        <p:nvGrpSpPr>
          <p:cNvPr id="52" name="グループ化 51">
            <a:extLst>
              <a:ext uri="{FF2B5EF4-FFF2-40B4-BE49-F238E27FC236}">
                <a16:creationId xmlns:a16="http://schemas.microsoft.com/office/drawing/2014/main" id="{1BCE56A5-E8E8-FBC4-A062-8E9663BAAE12}"/>
              </a:ext>
            </a:extLst>
          </p:cNvPr>
          <p:cNvGrpSpPr/>
          <p:nvPr/>
        </p:nvGrpSpPr>
        <p:grpSpPr>
          <a:xfrm>
            <a:off x="5200220" y="4483395"/>
            <a:ext cx="135268" cy="135268"/>
            <a:chOff x="5183711" y="4483395"/>
            <a:chExt cx="135268" cy="135268"/>
          </a:xfrm>
        </p:grpSpPr>
        <p:cxnSp>
          <p:nvCxnSpPr>
            <p:cNvPr id="53" name="直線コネクタ 52">
              <a:extLst>
                <a:ext uri="{FF2B5EF4-FFF2-40B4-BE49-F238E27FC236}">
                  <a16:creationId xmlns:a16="http://schemas.microsoft.com/office/drawing/2014/main" id="{591A5D51-B1EE-960A-2C8C-96233113C750}"/>
                </a:ext>
              </a:extLst>
            </p:cNvPr>
            <p:cNvCxnSpPr>
              <a:cxnSpLocks/>
            </p:cNvCxnSpPr>
            <p:nvPr/>
          </p:nvCxnSpPr>
          <p:spPr>
            <a:xfrm>
              <a:off x="5183711" y="4483395"/>
              <a:ext cx="135268" cy="13526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C6862163-4EAF-C02C-91D9-F2DD77E07342}"/>
                </a:ext>
              </a:extLst>
            </p:cNvPr>
            <p:cNvCxnSpPr>
              <a:cxnSpLocks/>
            </p:cNvCxnSpPr>
            <p:nvPr/>
          </p:nvCxnSpPr>
          <p:spPr>
            <a:xfrm flipH="1">
              <a:off x="5183711" y="4483395"/>
              <a:ext cx="135268" cy="13526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55" name="テキスト ボックス 54">
            <a:extLst>
              <a:ext uri="{FF2B5EF4-FFF2-40B4-BE49-F238E27FC236}">
                <a16:creationId xmlns:a16="http://schemas.microsoft.com/office/drawing/2014/main" id="{B477BD5B-58AC-B431-4CDA-60B496F939FE}"/>
              </a:ext>
            </a:extLst>
          </p:cNvPr>
          <p:cNvSpPr txBox="1"/>
          <p:nvPr/>
        </p:nvSpPr>
        <p:spPr>
          <a:xfrm>
            <a:off x="5414189" y="4356071"/>
            <a:ext cx="1550341" cy="415498"/>
          </a:xfrm>
          <a:prstGeom prst="rect">
            <a:avLst/>
          </a:prstGeom>
          <a:noFill/>
        </p:spPr>
        <p:txBody>
          <a:bodyPr wrap="square" rtlCol="0">
            <a:spAutoFit/>
          </a:bodyPr>
          <a:lstStyle/>
          <a:p>
            <a:r>
              <a:rPr kumimoji="1" lang="ja-JP" altLang="en-US" sz="1050" dirty="0">
                <a:solidFill>
                  <a:schemeClr val="tx1">
                    <a:lumMod val="85000"/>
                    <a:lumOff val="15000"/>
                  </a:schemeClr>
                </a:solidFill>
                <a:latin typeface="+mj-ea"/>
                <a:ea typeface="+mj-ea"/>
              </a:rPr>
              <a:t>ああああ</a:t>
            </a:r>
            <a:endParaRPr kumimoji="1" lang="en-US" altLang="ja-JP" sz="1050" dirty="0">
              <a:solidFill>
                <a:schemeClr val="tx1">
                  <a:lumMod val="85000"/>
                  <a:lumOff val="15000"/>
                </a:schemeClr>
              </a:solidFill>
              <a:latin typeface="+mj-ea"/>
              <a:ea typeface="+mj-ea"/>
            </a:endParaRPr>
          </a:p>
          <a:p>
            <a:pPr marL="85725" indent="-85725">
              <a:buFont typeface="Arial" panose="020B0604020202020204" pitchFamily="34" charset="0"/>
              <a:buChar char="•"/>
            </a:pPr>
            <a:r>
              <a:rPr kumimoji="1" lang="ja-JP" altLang="en-US" sz="1050" dirty="0">
                <a:solidFill>
                  <a:schemeClr val="tx1">
                    <a:lumMod val="85000"/>
                    <a:lumOff val="15000"/>
                  </a:schemeClr>
                </a:solidFill>
              </a:rPr>
              <a:t>ああああああ</a:t>
            </a:r>
            <a:endParaRPr kumimoji="1" lang="en-US" sz="1050" dirty="0">
              <a:solidFill>
                <a:schemeClr val="tx1">
                  <a:lumMod val="85000"/>
                  <a:lumOff val="15000"/>
                </a:schemeClr>
              </a:solidFill>
            </a:endParaRPr>
          </a:p>
        </p:txBody>
      </p:sp>
      <p:sp>
        <p:nvSpPr>
          <p:cNvPr id="56" name="テキスト ボックス 55">
            <a:extLst>
              <a:ext uri="{FF2B5EF4-FFF2-40B4-BE49-F238E27FC236}">
                <a16:creationId xmlns:a16="http://schemas.microsoft.com/office/drawing/2014/main" id="{AC42A8C4-01D2-F2B3-A1F4-5D39241A4913}"/>
              </a:ext>
            </a:extLst>
          </p:cNvPr>
          <p:cNvSpPr txBox="1"/>
          <p:nvPr/>
        </p:nvSpPr>
        <p:spPr>
          <a:xfrm>
            <a:off x="6364204" y="4353983"/>
            <a:ext cx="1550341" cy="415498"/>
          </a:xfrm>
          <a:prstGeom prst="rect">
            <a:avLst/>
          </a:prstGeom>
          <a:noFill/>
        </p:spPr>
        <p:txBody>
          <a:bodyPr wrap="square" rtlCol="0">
            <a:spAutoFit/>
          </a:bodyPr>
          <a:lstStyle/>
          <a:p>
            <a:r>
              <a:rPr kumimoji="1" lang="ja-JP" altLang="en-US" sz="1050" dirty="0">
                <a:solidFill>
                  <a:schemeClr val="tx1">
                    <a:lumMod val="85000"/>
                    <a:lumOff val="15000"/>
                  </a:schemeClr>
                </a:solidFill>
                <a:latin typeface="+mj-ea"/>
                <a:ea typeface="+mj-ea"/>
              </a:rPr>
              <a:t>ああああ</a:t>
            </a:r>
            <a:endParaRPr kumimoji="1" lang="en-US" altLang="ja-JP" sz="1050" dirty="0">
              <a:solidFill>
                <a:schemeClr val="tx1">
                  <a:lumMod val="85000"/>
                  <a:lumOff val="15000"/>
                </a:schemeClr>
              </a:solidFill>
              <a:latin typeface="+mj-ea"/>
              <a:ea typeface="+mj-ea"/>
            </a:endParaRPr>
          </a:p>
          <a:p>
            <a:pPr marL="85725" indent="-85725">
              <a:buFont typeface="Arial" panose="020B0604020202020204" pitchFamily="34" charset="0"/>
              <a:buChar char="•"/>
            </a:pPr>
            <a:r>
              <a:rPr kumimoji="1" lang="ja-JP" altLang="en-US" sz="1050" dirty="0">
                <a:solidFill>
                  <a:schemeClr val="tx1">
                    <a:lumMod val="85000"/>
                    <a:lumOff val="15000"/>
                  </a:schemeClr>
                </a:solidFill>
              </a:rPr>
              <a:t>ああああああ</a:t>
            </a:r>
            <a:endParaRPr kumimoji="1" lang="en-US" sz="1050" dirty="0">
              <a:solidFill>
                <a:schemeClr val="tx1">
                  <a:lumMod val="85000"/>
                  <a:lumOff val="15000"/>
                </a:schemeClr>
              </a:solidFill>
            </a:endParaRPr>
          </a:p>
        </p:txBody>
      </p:sp>
      <p:sp>
        <p:nvSpPr>
          <p:cNvPr id="57" name="テキスト ボックス 56">
            <a:extLst>
              <a:ext uri="{FF2B5EF4-FFF2-40B4-BE49-F238E27FC236}">
                <a16:creationId xmlns:a16="http://schemas.microsoft.com/office/drawing/2014/main" id="{7A610BF9-B0B0-C3BD-4329-5BC55A64A141}"/>
              </a:ext>
            </a:extLst>
          </p:cNvPr>
          <p:cNvSpPr txBox="1"/>
          <p:nvPr/>
        </p:nvSpPr>
        <p:spPr>
          <a:xfrm>
            <a:off x="8016304" y="4353983"/>
            <a:ext cx="2469653" cy="415498"/>
          </a:xfrm>
          <a:prstGeom prst="rect">
            <a:avLst/>
          </a:prstGeom>
          <a:noFill/>
        </p:spPr>
        <p:txBody>
          <a:bodyPr wrap="square" rtlCol="0">
            <a:spAutoFit/>
          </a:bodyPr>
          <a:lstStyle/>
          <a:p>
            <a:r>
              <a:rPr kumimoji="1" lang="ja-JP" altLang="en-US" sz="1050" dirty="0">
                <a:solidFill>
                  <a:schemeClr val="tx1">
                    <a:lumMod val="85000"/>
                    <a:lumOff val="15000"/>
                  </a:schemeClr>
                </a:solidFill>
                <a:latin typeface="+mj-ea"/>
                <a:ea typeface="+mj-ea"/>
              </a:rPr>
              <a:t>ああああ</a:t>
            </a:r>
            <a:endParaRPr kumimoji="1" lang="en-US" altLang="ja-JP" sz="1050" dirty="0">
              <a:solidFill>
                <a:schemeClr val="tx1">
                  <a:lumMod val="85000"/>
                  <a:lumOff val="15000"/>
                </a:schemeClr>
              </a:solidFill>
              <a:latin typeface="+mj-ea"/>
              <a:ea typeface="+mj-ea"/>
            </a:endParaRPr>
          </a:p>
          <a:p>
            <a:pPr marL="85725" indent="-85725">
              <a:buFont typeface="Arial" panose="020B0604020202020204" pitchFamily="34" charset="0"/>
              <a:buChar char="•"/>
            </a:pPr>
            <a:r>
              <a:rPr kumimoji="1" lang="ja-JP" altLang="en-US" sz="1050" dirty="0">
                <a:solidFill>
                  <a:schemeClr val="tx1">
                    <a:lumMod val="85000"/>
                    <a:lumOff val="15000"/>
                  </a:schemeClr>
                </a:solidFill>
              </a:rPr>
              <a:t>ああああああ</a:t>
            </a:r>
            <a:endParaRPr kumimoji="1" lang="en-US" sz="1050" dirty="0">
              <a:solidFill>
                <a:schemeClr val="tx1">
                  <a:lumMod val="85000"/>
                  <a:lumOff val="15000"/>
                </a:schemeClr>
              </a:solidFill>
            </a:endParaRPr>
          </a:p>
        </p:txBody>
      </p:sp>
      <p:sp>
        <p:nvSpPr>
          <p:cNvPr id="58" name="テキスト ボックス 57">
            <a:extLst>
              <a:ext uri="{FF2B5EF4-FFF2-40B4-BE49-F238E27FC236}">
                <a16:creationId xmlns:a16="http://schemas.microsoft.com/office/drawing/2014/main" id="{273D944E-754F-B61E-3807-71615C5FB9A3}"/>
              </a:ext>
            </a:extLst>
          </p:cNvPr>
          <p:cNvSpPr txBox="1"/>
          <p:nvPr/>
        </p:nvSpPr>
        <p:spPr>
          <a:xfrm>
            <a:off x="10410683" y="4353983"/>
            <a:ext cx="1438616" cy="415498"/>
          </a:xfrm>
          <a:prstGeom prst="rect">
            <a:avLst/>
          </a:prstGeom>
          <a:noFill/>
        </p:spPr>
        <p:txBody>
          <a:bodyPr wrap="square" rtlCol="0">
            <a:spAutoFit/>
          </a:bodyPr>
          <a:lstStyle/>
          <a:p>
            <a:r>
              <a:rPr kumimoji="1" lang="ja-JP" altLang="en-US" sz="1050" dirty="0">
                <a:solidFill>
                  <a:schemeClr val="tx1">
                    <a:lumMod val="85000"/>
                    <a:lumOff val="15000"/>
                  </a:schemeClr>
                </a:solidFill>
                <a:latin typeface="+mj-ea"/>
                <a:ea typeface="+mj-ea"/>
              </a:rPr>
              <a:t>ああああ</a:t>
            </a:r>
            <a:endParaRPr kumimoji="1" lang="en-US" altLang="ja-JP" sz="1050" dirty="0">
              <a:solidFill>
                <a:schemeClr val="tx1">
                  <a:lumMod val="85000"/>
                  <a:lumOff val="15000"/>
                </a:schemeClr>
              </a:solidFill>
              <a:latin typeface="+mj-ea"/>
              <a:ea typeface="+mj-ea"/>
            </a:endParaRPr>
          </a:p>
          <a:p>
            <a:pPr marL="85725" indent="-85725">
              <a:buFont typeface="Arial" panose="020B0604020202020204" pitchFamily="34" charset="0"/>
              <a:buChar char="•"/>
            </a:pPr>
            <a:r>
              <a:rPr kumimoji="1" lang="ja-JP" altLang="en-US" sz="1050" dirty="0">
                <a:solidFill>
                  <a:schemeClr val="tx1">
                    <a:lumMod val="85000"/>
                    <a:lumOff val="15000"/>
                  </a:schemeClr>
                </a:solidFill>
              </a:rPr>
              <a:t>ああああああ</a:t>
            </a:r>
            <a:endParaRPr kumimoji="1" lang="en-US" sz="1050" dirty="0">
              <a:solidFill>
                <a:schemeClr val="tx1">
                  <a:lumMod val="85000"/>
                  <a:lumOff val="15000"/>
                </a:schemeClr>
              </a:solidFill>
            </a:endParaRPr>
          </a:p>
        </p:txBody>
      </p:sp>
    </p:spTree>
    <p:extLst>
      <p:ext uri="{BB962C8B-B14F-4D97-AF65-F5344CB8AC3E}">
        <p14:creationId xmlns:p14="http://schemas.microsoft.com/office/powerpoint/2010/main" val="145160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lgGrid">
          <a:fgClr>
            <a:schemeClr val="accent5">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二等辺三角形 1">
            <a:extLst>
              <a:ext uri="{FF2B5EF4-FFF2-40B4-BE49-F238E27FC236}">
                <a16:creationId xmlns:a16="http://schemas.microsoft.com/office/drawing/2014/main" id="{6BFAF417-9BDA-7ABD-3A22-0E13A6CFD353}"/>
              </a:ext>
            </a:extLst>
          </p:cNvPr>
          <p:cNvSpPr/>
          <p:nvPr/>
        </p:nvSpPr>
        <p:spPr>
          <a:xfrm rot="5400000">
            <a:off x="1387265" y="2077657"/>
            <a:ext cx="2490436" cy="175284"/>
          </a:xfrm>
          <a:prstGeom prst="triangle">
            <a:avLst/>
          </a:prstGeom>
          <a:solidFill>
            <a:srgbClr val="0C663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3" name="タイトル 1">
            <a:extLst>
              <a:ext uri="{FF2B5EF4-FFF2-40B4-BE49-F238E27FC236}">
                <a16:creationId xmlns:a16="http://schemas.microsoft.com/office/drawing/2014/main" id="{9039B54D-3544-EF5D-F224-92A01EF7A90C}"/>
              </a:ext>
            </a:extLst>
          </p:cNvPr>
          <p:cNvSpPr txBox="1">
            <a:spLocks/>
          </p:cNvSpPr>
          <p:nvPr/>
        </p:nvSpPr>
        <p:spPr>
          <a:xfrm>
            <a:off x="207963" y="191480"/>
            <a:ext cx="6192837" cy="431210"/>
          </a:xfrm>
          <a:prstGeom prst="rect">
            <a:avLst/>
          </a:prstGeom>
          <a:solidFill>
            <a:schemeClr val="accent2"/>
          </a:solidFill>
        </p:spPr>
        <p:txBody>
          <a:bodyPr vert="horz" tIns="72000" bIns="0">
            <a:norm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r>
              <a:rPr lang="ja-JP" altLang="en-US" sz="2000" smtClean="0">
                <a:latin typeface="+mn-ea"/>
                <a:ea typeface="+mn-ea"/>
              </a:rPr>
              <a:t>ミライズ 作成シート（記入例）</a:t>
            </a:r>
            <a:endParaRPr lang="en-US" sz="2000" dirty="0">
              <a:latin typeface="+mn-ea"/>
              <a:ea typeface="+mn-ea"/>
            </a:endParaRPr>
          </a:p>
        </p:txBody>
      </p:sp>
      <p:sp>
        <p:nvSpPr>
          <p:cNvPr id="4" name="正方形/長方形 3">
            <a:extLst>
              <a:ext uri="{FF2B5EF4-FFF2-40B4-BE49-F238E27FC236}">
                <a16:creationId xmlns:a16="http://schemas.microsoft.com/office/drawing/2014/main" id="{3D9A6B14-7024-41DA-7AF0-E8D9870AC39E}"/>
              </a:ext>
            </a:extLst>
          </p:cNvPr>
          <p:cNvSpPr/>
          <p:nvPr/>
        </p:nvSpPr>
        <p:spPr>
          <a:xfrm>
            <a:off x="6409174" y="195581"/>
            <a:ext cx="3195202" cy="43121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91440" bIns="45720" numCol="1" spcCol="0" rtlCol="0" fromWordArt="0" anchor="t" anchorCtr="0" forceAA="0" compatLnSpc="1">
            <a:prstTxWarp prst="textNoShape">
              <a:avLst/>
            </a:prstTxWarp>
            <a:noAutofit/>
          </a:bodyPr>
          <a:lstStyle/>
          <a:p>
            <a:r>
              <a:rPr kumimoji="1" lang="ja-JP" altLang="en-US" sz="1050" dirty="0">
                <a:solidFill>
                  <a:schemeClr val="tx1">
                    <a:lumMod val="85000"/>
                    <a:lumOff val="15000"/>
                  </a:schemeClr>
                </a:solidFill>
                <a:latin typeface="+mn-ea"/>
              </a:rPr>
              <a:t>地域名</a:t>
            </a:r>
            <a:endParaRPr kumimoji="1" lang="en-US" sz="1050" dirty="0">
              <a:solidFill>
                <a:schemeClr val="tx1">
                  <a:lumMod val="85000"/>
                  <a:lumOff val="15000"/>
                </a:schemeClr>
              </a:solidFill>
              <a:latin typeface="+mn-ea"/>
            </a:endParaRPr>
          </a:p>
        </p:txBody>
      </p:sp>
      <p:sp>
        <p:nvSpPr>
          <p:cNvPr id="5" name="正方形/長方形 4">
            <a:extLst>
              <a:ext uri="{FF2B5EF4-FFF2-40B4-BE49-F238E27FC236}">
                <a16:creationId xmlns:a16="http://schemas.microsoft.com/office/drawing/2014/main" id="{2FA75546-9BFB-60D2-9EF7-30D4E4FF3AD7}"/>
              </a:ext>
            </a:extLst>
          </p:cNvPr>
          <p:cNvSpPr/>
          <p:nvPr/>
        </p:nvSpPr>
        <p:spPr>
          <a:xfrm>
            <a:off x="9604375" y="195581"/>
            <a:ext cx="2989262" cy="43121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91440" bIns="45720" numCol="1" spcCol="0" rtlCol="0" fromWordArt="0" anchor="t" anchorCtr="0" forceAA="0" compatLnSpc="1">
            <a:prstTxWarp prst="textNoShape">
              <a:avLst/>
            </a:prstTxWarp>
            <a:noAutofit/>
          </a:bodyPr>
          <a:lstStyle/>
          <a:p>
            <a:r>
              <a:rPr kumimoji="1" lang="ja-JP" altLang="en-US" sz="1050" dirty="0">
                <a:solidFill>
                  <a:schemeClr val="tx1">
                    <a:lumMod val="85000"/>
                    <a:lumOff val="15000"/>
                  </a:schemeClr>
                </a:solidFill>
                <a:latin typeface="+mn-ea"/>
              </a:rPr>
              <a:t>作成日</a:t>
            </a:r>
            <a:endParaRPr kumimoji="1" lang="en-US" sz="1050" dirty="0">
              <a:solidFill>
                <a:schemeClr val="tx1">
                  <a:lumMod val="85000"/>
                  <a:lumOff val="15000"/>
                </a:schemeClr>
              </a:solidFill>
              <a:latin typeface="+mn-ea"/>
            </a:endParaRPr>
          </a:p>
        </p:txBody>
      </p:sp>
      <p:sp>
        <p:nvSpPr>
          <p:cNvPr id="6" name="テキスト ボックス 5">
            <a:extLst>
              <a:ext uri="{FF2B5EF4-FFF2-40B4-BE49-F238E27FC236}">
                <a16:creationId xmlns:a16="http://schemas.microsoft.com/office/drawing/2014/main" id="{9FD41011-5FE1-3504-4DF3-6724865C3A5A}"/>
              </a:ext>
            </a:extLst>
          </p:cNvPr>
          <p:cNvSpPr txBox="1"/>
          <p:nvPr/>
        </p:nvSpPr>
        <p:spPr>
          <a:xfrm>
            <a:off x="2627769" y="698954"/>
            <a:ext cx="1493837" cy="253916"/>
          </a:xfrm>
          <a:prstGeom prst="rect">
            <a:avLst/>
          </a:prstGeom>
          <a:noFill/>
        </p:spPr>
        <p:txBody>
          <a:bodyPr wrap="square" rtlCol="0">
            <a:spAutoFit/>
          </a:bodyPr>
          <a:lstStyle/>
          <a:p>
            <a:pPr>
              <a:spcAft>
                <a:spcPts val="300"/>
              </a:spcAft>
            </a:pPr>
            <a:r>
              <a:rPr kumimoji="1" lang="ja-JP" altLang="en-US" sz="1050" dirty="0">
                <a:solidFill>
                  <a:schemeClr val="tx1">
                    <a:lumMod val="85000"/>
                    <a:lumOff val="15000"/>
                  </a:schemeClr>
                </a:solidFill>
                <a:latin typeface="+mj-ea"/>
                <a:ea typeface="+mj-ea"/>
              </a:rPr>
              <a:t>◆とるべき戦略</a:t>
            </a:r>
            <a:endParaRPr kumimoji="1" lang="en-US" altLang="ja-JP" sz="1050" dirty="0">
              <a:solidFill>
                <a:schemeClr val="tx1">
                  <a:lumMod val="85000"/>
                  <a:lumOff val="15000"/>
                </a:schemeClr>
              </a:solidFill>
              <a:latin typeface="+mj-ea"/>
              <a:ea typeface="+mj-ea"/>
            </a:endParaRPr>
          </a:p>
        </p:txBody>
      </p:sp>
      <p:sp>
        <p:nvSpPr>
          <p:cNvPr id="7" name="正方形/長方形 6">
            <a:extLst>
              <a:ext uri="{FF2B5EF4-FFF2-40B4-BE49-F238E27FC236}">
                <a16:creationId xmlns:a16="http://schemas.microsoft.com/office/drawing/2014/main" id="{DDFD2B44-7387-5772-EAD1-5B97618BCBFD}"/>
              </a:ext>
            </a:extLst>
          </p:cNvPr>
          <p:cNvSpPr/>
          <p:nvPr/>
        </p:nvSpPr>
        <p:spPr>
          <a:xfrm>
            <a:off x="2723301" y="914856"/>
            <a:ext cx="849989" cy="2484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8" name="テキスト ボックス 7">
            <a:extLst>
              <a:ext uri="{FF2B5EF4-FFF2-40B4-BE49-F238E27FC236}">
                <a16:creationId xmlns:a16="http://schemas.microsoft.com/office/drawing/2014/main" id="{E6EB9E95-28B2-452C-29B8-AB46131110B5}"/>
              </a:ext>
            </a:extLst>
          </p:cNvPr>
          <p:cNvSpPr txBox="1"/>
          <p:nvPr/>
        </p:nvSpPr>
        <p:spPr>
          <a:xfrm>
            <a:off x="6346075" y="698954"/>
            <a:ext cx="1493837" cy="253916"/>
          </a:xfrm>
          <a:prstGeom prst="rect">
            <a:avLst/>
          </a:prstGeom>
          <a:noFill/>
        </p:spPr>
        <p:txBody>
          <a:bodyPr wrap="square" rtlCol="0">
            <a:spAutoFit/>
          </a:bodyPr>
          <a:lstStyle/>
          <a:p>
            <a:pPr>
              <a:spcAft>
                <a:spcPts val="300"/>
              </a:spcAft>
            </a:pPr>
            <a:r>
              <a:rPr kumimoji="1" lang="ja-JP" altLang="en-US" sz="1050" dirty="0">
                <a:solidFill>
                  <a:schemeClr val="tx1">
                    <a:lumMod val="85000"/>
                    <a:lumOff val="15000"/>
                  </a:schemeClr>
                </a:solidFill>
                <a:latin typeface="+mj-ea"/>
                <a:ea typeface="+mj-ea"/>
              </a:rPr>
              <a:t>◆将来生じうる課題</a:t>
            </a:r>
            <a:endParaRPr kumimoji="1" lang="en-US" altLang="ja-JP" sz="1050" dirty="0">
              <a:solidFill>
                <a:schemeClr val="tx1">
                  <a:lumMod val="85000"/>
                  <a:lumOff val="15000"/>
                </a:schemeClr>
              </a:solidFill>
              <a:latin typeface="+mj-ea"/>
              <a:ea typeface="+mj-ea"/>
            </a:endParaRPr>
          </a:p>
        </p:txBody>
      </p:sp>
      <p:sp>
        <p:nvSpPr>
          <p:cNvPr id="9" name="テキスト ボックス 8">
            <a:extLst>
              <a:ext uri="{FF2B5EF4-FFF2-40B4-BE49-F238E27FC236}">
                <a16:creationId xmlns:a16="http://schemas.microsoft.com/office/drawing/2014/main" id="{A96DFEDD-0C46-2308-0BF6-72E0CC8D3E65}"/>
              </a:ext>
            </a:extLst>
          </p:cNvPr>
          <p:cNvSpPr txBox="1"/>
          <p:nvPr/>
        </p:nvSpPr>
        <p:spPr>
          <a:xfrm>
            <a:off x="2757252" y="3595067"/>
            <a:ext cx="1505597" cy="253916"/>
          </a:xfrm>
          <a:prstGeom prst="rect">
            <a:avLst/>
          </a:prstGeom>
          <a:noFill/>
        </p:spPr>
        <p:txBody>
          <a:bodyPr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守るべき地域資源</a:t>
            </a:r>
            <a:endParaRPr kumimoji="1" lang="en-US" altLang="ja-JP" sz="1050" dirty="0">
              <a:solidFill>
                <a:schemeClr val="tx1">
                  <a:lumMod val="85000"/>
                  <a:lumOff val="15000"/>
                </a:schemeClr>
              </a:solidFill>
              <a:latin typeface="+mj-ea"/>
              <a:ea typeface="+mj-ea"/>
            </a:endParaRPr>
          </a:p>
        </p:txBody>
      </p:sp>
      <p:cxnSp>
        <p:nvCxnSpPr>
          <p:cNvPr id="10" name="直線コネクタ 9">
            <a:extLst>
              <a:ext uri="{FF2B5EF4-FFF2-40B4-BE49-F238E27FC236}">
                <a16:creationId xmlns:a16="http://schemas.microsoft.com/office/drawing/2014/main" id="{20B70A3F-D0E1-5648-ABC0-3F5AF9B4D708}"/>
              </a:ext>
            </a:extLst>
          </p:cNvPr>
          <p:cNvCxnSpPr/>
          <p:nvPr/>
        </p:nvCxnSpPr>
        <p:spPr>
          <a:xfrm>
            <a:off x="2761795" y="3786325"/>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FB7E2638-A566-5C1C-0E15-1C5D1269A79B}"/>
              </a:ext>
            </a:extLst>
          </p:cNvPr>
          <p:cNvCxnSpPr/>
          <p:nvPr/>
        </p:nvCxnSpPr>
        <p:spPr>
          <a:xfrm>
            <a:off x="4262850" y="3786325"/>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D2509D8-7168-2C01-FD80-B5134FFBE31C}"/>
              </a:ext>
            </a:extLst>
          </p:cNvPr>
          <p:cNvSpPr txBox="1"/>
          <p:nvPr/>
        </p:nvSpPr>
        <p:spPr>
          <a:xfrm>
            <a:off x="3931381" y="3595067"/>
            <a:ext cx="1493837" cy="253916"/>
          </a:xfrm>
          <a:prstGeom prst="rect">
            <a:avLst/>
          </a:prstGeom>
          <a:noFill/>
        </p:spPr>
        <p:txBody>
          <a:bodyPr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活用方法</a:t>
            </a:r>
            <a:endParaRPr kumimoji="1" lang="en-US" altLang="ja-JP" sz="1050" dirty="0">
              <a:solidFill>
                <a:schemeClr val="tx1">
                  <a:lumMod val="85000"/>
                  <a:lumOff val="15000"/>
                </a:schemeClr>
              </a:solidFill>
              <a:latin typeface="+mj-ea"/>
              <a:ea typeface="+mj-ea"/>
            </a:endParaRPr>
          </a:p>
        </p:txBody>
      </p:sp>
      <p:cxnSp>
        <p:nvCxnSpPr>
          <p:cNvPr id="13" name="直線コネクタ 12">
            <a:extLst>
              <a:ext uri="{FF2B5EF4-FFF2-40B4-BE49-F238E27FC236}">
                <a16:creationId xmlns:a16="http://schemas.microsoft.com/office/drawing/2014/main" id="{74884F9F-5C85-30A8-BD57-B8AAC1875A7C}"/>
              </a:ext>
            </a:extLst>
          </p:cNvPr>
          <p:cNvCxnSpPr/>
          <p:nvPr/>
        </p:nvCxnSpPr>
        <p:spPr>
          <a:xfrm>
            <a:off x="4544403" y="3786325"/>
            <a:ext cx="0" cy="5639721"/>
          </a:xfrm>
          <a:prstGeom prst="line">
            <a:avLst/>
          </a:prstGeom>
          <a:ln w="12700">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C595A74-8904-7C2F-7352-373EA1590AC1}"/>
              </a:ext>
            </a:extLst>
          </p:cNvPr>
          <p:cNvCxnSpPr/>
          <p:nvPr/>
        </p:nvCxnSpPr>
        <p:spPr>
          <a:xfrm>
            <a:off x="4812576" y="3786325"/>
            <a:ext cx="0" cy="5639721"/>
          </a:xfrm>
          <a:prstGeom prst="line">
            <a:avLst/>
          </a:prstGeom>
          <a:ln w="12700">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F31F4FD-FCB7-D25D-686D-00442CBED671}"/>
              </a:ext>
            </a:extLst>
          </p:cNvPr>
          <p:cNvCxnSpPr/>
          <p:nvPr/>
        </p:nvCxnSpPr>
        <p:spPr>
          <a:xfrm>
            <a:off x="5091266" y="3769392"/>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CF4BAEE5-92ED-CDB7-E8B0-6A46ECF146C7}"/>
              </a:ext>
            </a:extLst>
          </p:cNvPr>
          <p:cNvCxnSpPr/>
          <p:nvPr/>
        </p:nvCxnSpPr>
        <p:spPr>
          <a:xfrm>
            <a:off x="5456214" y="3767033"/>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1F096E80-873E-D1C5-4C0C-13F51C92B866}"/>
              </a:ext>
            </a:extLst>
          </p:cNvPr>
          <p:cNvCxnSpPr/>
          <p:nvPr/>
        </p:nvCxnSpPr>
        <p:spPr>
          <a:xfrm>
            <a:off x="6409173" y="3767032"/>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D626A892-0B06-02B4-A06E-242316549911}"/>
              </a:ext>
            </a:extLst>
          </p:cNvPr>
          <p:cNvSpPr txBox="1"/>
          <p:nvPr/>
        </p:nvSpPr>
        <p:spPr>
          <a:xfrm>
            <a:off x="4227055" y="3751832"/>
            <a:ext cx="346249" cy="649288"/>
          </a:xfrm>
          <a:prstGeom prst="rect">
            <a:avLst/>
          </a:prstGeom>
          <a:noFill/>
        </p:spPr>
        <p:txBody>
          <a:bodyPr vert="eaVert" wrap="square" rtlCol="0">
            <a:spAutoFit/>
          </a:bodyPr>
          <a:lstStyle/>
          <a:p>
            <a:pPr>
              <a:spcAft>
                <a:spcPts val="300"/>
              </a:spcAft>
            </a:pPr>
            <a:r>
              <a:rPr kumimoji="1" lang="ja-JP" altLang="en-US" sz="1050" dirty="0">
                <a:solidFill>
                  <a:schemeClr val="tx1">
                    <a:lumMod val="85000"/>
                    <a:lumOff val="15000"/>
                  </a:schemeClr>
                </a:solidFill>
                <a:latin typeface="+mn-ea"/>
              </a:rPr>
              <a:t>なりわい</a:t>
            </a:r>
            <a:endParaRPr kumimoji="1" lang="en-US" sz="1050" dirty="0">
              <a:solidFill>
                <a:schemeClr val="tx1">
                  <a:lumMod val="85000"/>
                  <a:lumOff val="15000"/>
                </a:schemeClr>
              </a:solidFill>
              <a:latin typeface="+mn-ea"/>
            </a:endParaRPr>
          </a:p>
        </p:txBody>
      </p:sp>
      <p:sp>
        <p:nvSpPr>
          <p:cNvPr id="19" name="テキスト ボックス 18">
            <a:extLst>
              <a:ext uri="{FF2B5EF4-FFF2-40B4-BE49-F238E27FC236}">
                <a16:creationId xmlns:a16="http://schemas.microsoft.com/office/drawing/2014/main" id="{F832024F-003D-2663-B7C0-3BBD93A554FF}"/>
              </a:ext>
            </a:extLst>
          </p:cNvPr>
          <p:cNvSpPr txBox="1"/>
          <p:nvPr/>
        </p:nvSpPr>
        <p:spPr>
          <a:xfrm>
            <a:off x="4502296" y="3751832"/>
            <a:ext cx="346249" cy="649288"/>
          </a:xfrm>
          <a:prstGeom prst="rect">
            <a:avLst/>
          </a:prstGeom>
          <a:noFill/>
        </p:spPr>
        <p:txBody>
          <a:bodyPr vert="eaVert" wrap="square" rtlCol="0">
            <a:spAutoFit/>
          </a:bodyPr>
          <a:lstStyle/>
          <a:p>
            <a:pPr>
              <a:spcAft>
                <a:spcPts val="300"/>
              </a:spcAft>
            </a:pPr>
            <a:r>
              <a:rPr kumimoji="1" lang="ja-JP" altLang="en-US" sz="1050" dirty="0">
                <a:solidFill>
                  <a:schemeClr val="tx1">
                    <a:lumMod val="85000"/>
                    <a:lumOff val="15000"/>
                  </a:schemeClr>
                </a:solidFill>
                <a:latin typeface="+mn-ea"/>
              </a:rPr>
              <a:t>暮らし</a:t>
            </a:r>
            <a:endParaRPr kumimoji="1" lang="en-US" sz="1050" dirty="0">
              <a:solidFill>
                <a:schemeClr val="tx1">
                  <a:lumMod val="85000"/>
                  <a:lumOff val="15000"/>
                </a:schemeClr>
              </a:solidFill>
              <a:latin typeface="+mn-ea"/>
            </a:endParaRPr>
          </a:p>
        </p:txBody>
      </p:sp>
      <p:sp>
        <p:nvSpPr>
          <p:cNvPr id="20" name="テキスト ボックス 19">
            <a:extLst>
              <a:ext uri="{FF2B5EF4-FFF2-40B4-BE49-F238E27FC236}">
                <a16:creationId xmlns:a16="http://schemas.microsoft.com/office/drawing/2014/main" id="{E609566C-0070-5018-DE3A-7AA5FE22D18B}"/>
              </a:ext>
            </a:extLst>
          </p:cNvPr>
          <p:cNvSpPr txBox="1"/>
          <p:nvPr/>
        </p:nvSpPr>
        <p:spPr>
          <a:xfrm>
            <a:off x="4777537" y="3751832"/>
            <a:ext cx="346249" cy="649288"/>
          </a:xfrm>
          <a:prstGeom prst="rect">
            <a:avLst/>
          </a:prstGeom>
          <a:noFill/>
        </p:spPr>
        <p:txBody>
          <a:bodyPr vert="eaVert" wrap="square" rtlCol="0">
            <a:spAutoFit/>
          </a:bodyPr>
          <a:lstStyle/>
          <a:p>
            <a:pPr>
              <a:spcAft>
                <a:spcPts val="300"/>
              </a:spcAft>
            </a:pPr>
            <a:r>
              <a:rPr kumimoji="1" lang="ja-JP" altLang="en-US" sz="1050" dirty="0">
                <a:solidFill>
                  <a:schemeClr val="tx1">
                    <a:lumMod val="85000"/>
                    <a:lumOff val="15000"/>
                  </a:schemeClr>
                </a:solidFill>
                <a:latin typeface="+mn-ea"/>
              </a:rPr>
              <a:t>地域資源</a:t>
            </a:r>
            <a:endParaRPr kumimoji="1" lang="en-US" sz="1050" dirty="0">
              <a:solidFill>
                <a:schemeClr val="tx1">
                  <a:lumMod val="85000"/>
                  <a:lumOff val="15000"/>
                </a:schemeClr>
              </a:solidFill>
              <a:latin typeface="+mn-ea"/>
            </a:endParaRPr>
          </a:p>
        </p:txBody>
      </p:sp>
      <p:sp>
        <p:nvSpPr>
          <p:cNvPr id="21" name="テキスト ボックス 20">
            <a:extLst>
              <a:ext uri="{FF2B5EF4-FFF2-40B4-BE49-F238E27FC236}">
                <a16:creationId xmlns:a16="http://schemas.microsoft.com/office/drawing/2014/main" id="{3D1B2B19-184F-28FC-96B4-BA26936CC141}"/>
              </a:ext>
            </a:extLst>
          </p:cNvPr>
          <p:cNvSpPr txBox="1"/>
          <p:nvPr/>
        </p:nvSpPr>
        <p:spPr>
          <a:xfrm>
            <a:off x="4818518" y="3595067"/>
            <a:ext cx="911968" cy="253916"/>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重要度</a:t>
            </a:r>
            <a:endParaRPr kumimoji="1" lang="en-US" sz="1050" dirty="0">
              <a:solidFill>
                <a:schemeClr val="tx1">
                  <a:lumMod val="85000"/>
                  <a:lumOff val="15000"/>
                </a:schemeClr>
              </a:solidFill>
              <a:latin typeface="+mj-ea"/>
              <a:ea typeface="+mj-ea"/>
            </a:endParaRPr>
          </a:p>
        </p:txBody>
      </p:sp>
      <p:sp>
        <p:nvSpPr>
          <p:cNvPr id="22" name="テキスト ボックス 21">
            <a:extLst>
              <a:ext uri="{FF2B5EF4-FFF2-40B4-BE49-F238E27FC236}">
                <a16:creationId xmlns:a16="http://schemas.microsoft.com/office/drawing/2014/main" id="{D6CBF780-4878-6674-CB4A-7C6EC056A9B8}"/>
              </a:ext>
            </a:extLst>
          </p:cNvPr>
          <p:cNvSpPr txBox="1"/>
          <p:nvPr/>
        </p:nvSpPr>
        <p:spPr>
          <a:xfrm>
            <a:off x="5450024" y="3595067"/>
            <a:ext cx="953839" cy="253916"/>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管理体制</a:t>
            </a:r>
            <a:endParaRPr kumimoji="1" lang="en-US" sz="1050" dirty="0">
              <a:solidFill>
                <a:schemeClr val="tx1">
                  <a:lumMod val="85000"/>
                  <a:lumOff val="15000"/>
                </a:schemeClr>
              </a:solidFill>
              <a:latin typeface="+mj-ea"/>
              <a:ea typeface="+mj-ea"/>
            </a:endParaRPr>
          </a:p>
        </p:txBody>
      </p:sp>
      <p:cxnSp>
        <p:nvCxnSpPr>
          <p:cNvPr id="23" name="直線コネクタ 22">
            <a:extLst>
              <a:ext uri="{FF2B5EF4-FFF2-40B4-BE49-F238E27FC236}">
                <a16:creationId xmlns:a16="http://schemas.microsoft.com/office/drawing/2014/main" id="{9498B2A9-44F3-602F-D740-7188E8C4EAC5}"/>
              </a:ext>
            </a:extLst>
          </p:cNvPr>
          <p:cNvCxnSpPr/>
          <p:nvPr/>
        </p:nvCxnSpPr>
        <p:spPr>
          <a:xfrm>
            <a:off x="8050410" y="3767032"/>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032E0948-5AD9-5BF2-5212-7B1D8CEC2C14}"/>
              </a:ext>
            </a:extLst>
          </p:cNvPr>
          <p:cNvCxnSpPr/>
          <p:nvPr/>
        </p:nvCxnSpPr>
        <p:spPr>
          <a:xfrm>
            <a:off x="11803864" y="3774205"/>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CA0AA5A5-40FB-25AE-EC2A-1DF29F0DE9D9}"/>
              </a:ext>
            </a:extLst>
          </p:cNvPr>
          <p:cNvSpPr txBox="1"/>
          <p:nvPr/>
        </p:nvSpPr>
        <p:spPr>
          <a:xfrm>
            <a:off x="6409173" y="3597126"/>
            <a:ext cx="1641237" cy="253916"/>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将来生じうる課題</a:t>
            </a:r>
            <a:endParaRPr kumimoji="1" lang="en-US" sz="1050" dirty="0">
              <a:solidFill>
                <a:schemeClr val="tx1">
                  <a:lumMod val="85000"/>
                  <a:lumOff val="15000"/>
                </a:schemeClr>
              </a:solidFill>
              <a:latin typeface="+mj-ea"/>
              <a:ea typeface="+mj-ea"/>
            </a:endParaRPr>
          </a:p>
        </p:txBody>
      </p:sp>
      <p:sp>
        <p:nvSpPr>
          <p:cNvPr id="26" name="テキスト ボックス 25">
            <a:extLst>
              <a:ext uri="{FF2B5EF4-FFF2-40B4-BE49-F238E27FC236}">
                <a16:creationId xmlns:a16="http://schemas.microsoft.com/office/drawing/2014/main" id="{B376B7F4-8D4F-749F-D5C5-33C9A03A692F}"/>
              </a:ext>
            </a:extLst>
          </p:cNvPr>
          <p:cNvSpPr txBox="1"/>
          <p:nvPr/>
        </p:nvSpPr>
        <p:spPr>
          <a:xfrm>
            <a:off x="8050314" y="3590979"/>
            <a:ext cx="2360368" cy="262092"/>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課題への対処の方向性</a:t>
            </a:r>
            <a:endParaRPr kumimoji="1" lang="en-US" sz="1050" dirty="0">
              <a:solidFill>
                <a:schemeClr val="tx1">
                  <a:lumMod val="85000"/>
                  <a:lumOff val="15000"/>
                </a:schemeClr>
              </a:solidFill>
              <a:latin typeface="+mj-ea"/>
              <a:ea typeface="+mj-ea"/>
            </a:endParaRPr>
          </a:p>
        </p:txBody>
      </p:sp>
      <p:sp>
        <p:nvSpPr>
          <p:cNvPr id="27" name="テキスト ボックス 26">
            <a:extLst>
              <a:ext uri="{FF2B5EF4-FFF2-40B4-BE49-F238E27FC236}">
                <a16:creationId xmlns:a16="http://schemas.microsoft.com/office/drawing/2014/main" id="{8A40E3FB-D23C-B093-AC9B-737547EB5511}"/>
              </a:ext>
            </a:extLst>
          </p:cNvPr>
          <p:cNvSpPr txBox="1"/>
          <p:nvPr/>
        </p:nvSpPr>
        <p:spPr>
          <a:xfrm>
            <a:off x="11480942" y="3433485"/>
            <a:ext cx="1438615" cy="415498"/>
          </a:xfrm>
          <a:prstGeom prst="rect">
            <a:avLst/>
          </a:prstGeom>
          <a:noFill/>
        </p:spPr>
        <p:txBody>
          <a:bodyPr vert="horz" wrap="square" rtlCol="0">
            <a:spAutoFit/>
          </a:bodyPr>
          <a:lstStyle/>
          <a:p>
            <a:pPr algn="ctr">
              <a:spcAft>
                <a:spcPts val="300"/>
              </a:spcAft>
            </a:pPr>
            <a:r>
              <a:rPr kumimoji="1" lang="ja-JP" altLang="en-US" sz="1050" spc="-150" dirty="0">
                <a:solidFill>
                  <a:schemeClr val="tx1">
                    <a:lumMod val="85000"/>
                    <a:lumOff val="15000"/>
                  </a:schemeClr>
                </a:solidFill>
                <a:latin typeface="+mj-ea"/>
                <a:ea typeface="+mj-ea"/>
              </a:rPr>
              <a:t>参考にしたい</a:t>
            </a:r>
            <a:r>
              <a:rPr kumimoji="1" lang="en-US" altLang="ja-JP" sz="1050" spc="-150" dirty="0">
                <a:solidFill>
                  <a:schemeClr val="tx1">
                    <a:lumMod val="85000"/>
                    <a:lumOff val="15000"/>
                  </a:schemeClr>
                </a:solidFill>
                <a:latin typeface="+mj-ea"/>
                <a:ea typeface="+mj-ea"/>
              </a:rPr>
              <a:t/>
            </a:r>
            <a:br>
              <a:rPr kumimoji="1" lang="en-US" altLang="ja-JP" sz="1050" spc="-150" dirty="0">
                <a:solidFill>
                  <a:schemeClr val="tx1">
                    <a:lumMod val="85000"/>
                    <a:lumOff val="15000"/>
                  </a:schemeClr>
                </a:solidFill>
                <a:latin typeface="+mj-ea"/>
                <a:ea typeface="+mj-ea"/>
              </a:rPr>
            </a:br>
            <a:r>
              <a:rPr kumimoji="1" lang="ja-JP" altLang="en-US" sz="1050" spc="-150" dirty="0">
                <a:solidFill>
                  <a:schemeClr val="tx1">
                    <a:lumMod val="85000"/>
                    <a:lumOff val="15000"/>
                  </a:schemeClr>
                </a:solidFill>
                <a:latin typeface="+mj-ea"/>
                <a:ea typeface="+mj-ea"/>
              </a:rPr>
              <a:t>事例・アイデア</a:t>
            </a:r>
            <a:endParaRPr kumimoji="1" lang="en-US" sz="1050" spc="-150" dirty="0">
              <a:solidFill>
                <a:schemeClr val="tx1">
                  <a:lumMod val="85000"/>
                  <a:lumOff val="15000"/>
                </a:schemeClr>
              </a:solidFill>
              <a:latin typeface="+mj-ea"/>
              <a:ea typeface="+mj-ea"/>
            </a:endParaRPr>
          </a:p>
        </p:txBody>
      </p:sp>
      <p:cxnSp>
        <p:nvCxnSpPr>
          <p:cNvPr id="28" name="直線コネクタ 27">
            <a:extLst>
              <a:ext uri="{FF2B5EF4-FFF2-40B4-BE49-F238E27FC236}">
                <a16:creationId xmlns:a16="http://schemas.microsoft.com/office/drawing/2014/main" id="{9F133B4E-E52E-5250-E751-73C94F11AE77}"/>
              </a:ext>
            </a:extLst>
          </p:cNvPr>
          <p:cNvCxnSpPr/>
          <p:nvPr/>
        </p:nvCxnSpPr>
        <p:spPr>
          <a:xfrm>
            <a:off x="12587537" y="3767031"/>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244323DA-D05E-25DF-6D60-61AE8A40BFCF}"/>
              </a:ext>
            </a:extLst>
          </p:cNvPr>
          <p:cNvSpPr txBox="1"/>
          <p:nvPr/>
        </p:nvSpPr>
        <p:spPr>
          <a:xfrm>
            <a:off x="2637983" y="3444324"/>
            <a:ext cx="3293534" cy="253916"/>
          </a:xfrm>
          <a:prstGeom prst="rect">
            <a:avLst/>
          </a:prstGeom>
          <a:noFill/>
        </p:spPr>
        <p:txBody>
          <a:bodyPr wrap="square" rtlCol="0">
            <a:spAutoFit/>
          </a:bodyPr>
          <a:lstStyle/>
          <a:p>
            <a:pPr>
              <a:spcAft>
                <a:spcPts val="300"/>
              </a:spcAft>
            </a:pPr>
            <a:r>
              <a:rPr kumimoji="1" lang="ja-JP" altLang="en-US" sz="1050" b="1" dirty="0">
                <a:solidFill>
                  <a:schemeClr val="tx1">
                    <a:lumMod val="85000"/>
                    <a:lumOff val="15000"/>
                  </a:schemeClr>
                </a:solidFill>
                <a:latin typeface="+mn-ea"/>
              </a:rPr>
              <a:t>◆地域資源の保全に向けて</a:t>
            </a:r>
            <a:endParaRPr kumimoji="1" lang="en-US" altLang="ja-JP" sz="1050" b="1" dirty="0">
              <a:solidFill>
                <a:schemeClr val="tx1">
                  <a:lumMod val="85000"/>
                  <a:lumOff val="15000"/>
                </a:schemeClr>
              </a:solidFill>
              <a:latin typeface="+mn-ea"/>
            </a:endParaRPr>
          </a:p>
        </p:txBody>
      </p:sp>
      <p:cxnSp>
        <p:nvCxnSpPr>
          <p:cNvPr id="30" name="直線コネクタ 29">
            <a:extLst>
              <a:ext uri="{FF2B5EF4-FFF2-40B4-BE49-F238E27FC236}">
                <a16:creationId xmlns:a16="http://schemas.microsoft.com/office/drawing/2014/main" id="{A952417C-87F5-C1CB-BDEF-8DF3F739DF32}"/>
              </a:ext>
            </a:extLst>
          </p:cNvPr>
          <p:cNvCxnSpPr/>
          <p:nvPr/>
        </p:nvCxnSpPr>
        <p:spPr>
          <a:xfrm>
            <a:off x="10416926" y="3764872"/>
            <a:ext cx="0" cy="563972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51BE398E-96A8-FCB4-CD07-00D1171952AB}"/>
              </a:ext>
            </a:extLst>
          </p:cNvPr>
          <p:cNvSpPr txBox="1"/>
          <p:nvPr/>
        </p:nvSpPr>
        <p:spPr>
          <a:xfrm>
            <a:off x="10413648" y="3597126"/>
            <a:ext cx="1399314" cy="262092"/>
          </a:xfrm>
          <a:prstGeom prst="rect">
            <a:avLst/>
          </a:prstGeom>
          <a:noFill/>
        </p:spPr>
        <p:txBody>
          <a:bodyPr vert="horz" wrap="square" rtlCol="0">
            <a:spAutoFit/>
          </a:bodyPr>
          <a:lstStyle/>
          <a:p>
            <a:pPr algn="ctr">
              <a:spcAft>
                <a:spcPts val="300"/>
              </a:spcAft>
            </a:pPr>
            <a:r>
              <a:rPr kumimoji="1" lang="ja-JP" altLang="en-US" sz="1050" dirty="0">
                <a:solidFill>
                  <a:schemeClr val="tx1">
                    <a:lumMod val="85000"/>
                    <a:lumOff val="15000"/>
                  </a:schemeClr>
                </a:solidFill>
                <a:latin typeface="+mj-ea"/>
                <a:ea typeface="+mj-ea"/>
              </a:rPr>
              <a:t>代替策</a:t>
            </a:r>
            <a:endParaRPr kumimoji="1" lang="en-US" sz="1050" dirty="0">
              <a:solidFill>
                <a:schemeClr val="tx1">
                  <a:lumMod val="85000"/>
                  <a:lumOff val="15000"/>
                </a:schemeClr>
              </a:solidFill>
              <a:latin typeface="+mj-ea"/>
              <a:ea typeface="+mj-ea"/>
            </a:endParaRPr>
          </a:p>
        </p:txBody>
      </p:sp>
      <p:cxnSp>
        <p:nvCxnSpPr>
          <p:cNvPr id="32" name="直線コネクタ 31">
            <a:extLst>
              <a:ext uri="{FF2B5EF4-FFF2-40B4-BE49-F238E27FC236}">
                <a16:creationId xmlns:a16="http://schemas.microsoft.com/office/drawing/2014/main" id="{FD6965CE-24F7-F5D0-2C28-F3D21C7CE14A}"/>
              </a:ext>
            </a:extLst>
          </p:cNvPr>
          <p:cNvCxnSpPr/>
          <p:nvPr/>
        </p:nvCxnSpPr>
        <p:spPr>
          <a:xfrm>
            <a:off x="9604375" y="755650"/>
            <a:ext cx="0" cy="2637962"/>
          </a:xfrm>
          <a:prstGeom prst="line">
            <a:avLst/>
          </a:prstGeom>
          <a:ln w="19050">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079EC64-1382-19A5-459E-756304FB3A6E}"/>
              </a:ext>
            </a:extLst>
          </p:cNvPr>
          <p:cNvSpPr txBox="1"/>
          <p:nvPr/>
        </p:nvSpPr>
        <p:spPr>
          <a:xfrm>
            <a:off x="7564414" y="705291"/>
            <a:ext cx="1491645" cy="253916"/>
          </a:xfrm>
          <a:prstGeom prst="rect">
            <a:avLst/>
          </a:prstGeom>
          <a:noFill/>
        </p:spPr>
        <p:txBody>
          <a:bodyPr wrap="square" rtlCol="0">
            <a:spAutoFit/>
          </a:bodyPr>
          <a:lstStyle/>
          <a:p>
            <a:pPr algn="ctr">
              <a:spcAft>
                <a:spcPts val="300"/>
              </a:spcAft>
            </a:pPr>
            <a:r>
              <a:rPr kumimoji="1" lang="ja-JP" altLang="en-US" sz="1050" dirty="0">
                <a:solidFill>
                  <a:schemeClr val="tx1">
                    <a:lumMod val="85000"/>
                    <a:lumOff val="15000"/>
                  </a:schemeClr>
                </a:solidFill>
                <a:latin typeface="+mn-ea"/>
              </a:rPr>
              <a:t>（数年～</a:t>
            </a:r>
            <a:r>
              <a:rPr kumimoji="1" lang="en-US" altLang="ja-JP" sz="1050" dirty="0">
                <a:solidFill>
                  <a:schemeClr val="tx1">
                    <a:lumMod val="85000"/>
                    <a:lumOff val="15000"/>
                  </a:schemeClr>
                </a:solidFill>
                <a:latin typeface="+mn-ea"/>
              </a:rPr>
              <a:t>10</a:t>
            </a:r>
            <a:r>
              <a:rPr kumimoji="1" lang="ja-JP" altLang="en-US" sz="1050" dirty="0">
                <a:solidFill>
                  <a:schemeClr val="tx1">
                    <a:lumMod val="85000"/>
                    <a:lumOff val="15000"/>
                  </a:schemeClr>
                </a:solidFill>
                <a:latin typeface="+mn-ea"/>
              </a:rPr>
              <a:t>年後）</a:t>
            </a:r>
            <a:endParaRPr kumimoji="1" lang="en-US" sz="1050" dirty="0">
              <a:solidFill>
                <a:schemeClr val="tx1">
                  <a:lumMod val="85000"/>
                  <a:lumOff val="15000"/>
                </a:schemeClr>
              </a:solidFill>
              <a:latin typeface="+mn-ea"/>
            </a:endParaRPr>
          </a:p>
        </p:txBody>
      </p:sp>
      <p:sp>
        <p:nvSpPr>
          <p:cNvPr id="34" name="テキスト ボックス 33">
            <a:extLst>
              <a:ext uri="{FF2B5EF4-FFF2-40B4-BE49-F238E27FC236}">
                <a16:creationId xmlns:a16="http://schemas.microsoft.com/office/drawing/2014/main" id="{4B0BEEBC-969C-D9A0-7412-1E71F655B937}"/>
              </a:ext>
            </a:extLst>
          </p:cNvPr>
          <p:cNvSpPr txBox="1"/>
          <p:nvPr/>
        </p:nvSpPr>
        <p:spPr>
          <a:xfrm>
            <a:off x="9604375" y="693651"/>
            <a:ext cx="2989263" cy="253916"/>
          </a:xfrm>
          <a:prstGeom prst="rect">
            <a:avLst/>
          </a:prstGeom>
          <a:noFill/>
        </p:spPr>
        <p:txBody>
          <a:bodyPr wrap="square" rtlCol="0">
            <a:spAutoFit/>
          </a:bodyPr>
          <a:lstStyle/>
          <a:p>
            <a:pPr algn="ctr">
              <a:spcAft>
                <a:spcPts val="300"/>
              </a:spcAft>
            </a:pPr>
            <a:r>
              <a:rPr kumimoji="1" lang="ja-JP" altLang="en-US" sz="1050" dirty="0">
                <a:solidFill>
                  <a:schemeClr val="tx1">
                    <a:lumMod val="85000"/>
                    <a:lumOff val="15000"/>
                  </a:schemeClr>
                </a:solidFill>
                <a:latin typeface="+mn-ea"/>
              </a:rPr>
              <a:t>（数十年後）</a:t>
            </a:r>
            <a:endParaRPr kumimoji="1" lang="en-US" sz="1050" dirty="0">
              <a:solidFill>
                <a:schemeClr val="tx1">
                  <a:lumMod val="85000"/>
                  <a:lumOff val="15000"/>
                </a:schemeClr>
              </a:solidFill>
              <a:latin typeface="+mn-ea"/>
            </a:endParaRPr>
          </a:p>
        </p:txBody>
      </p:sp>
      <p:graphicFrame>
        <p:nvGraphicFramePr>
          <p:cNvPr id="35" name="表 34">
            <a:extLst>
              <a:ext uri="{FF2B5EF4-FFF2-40B4-BE49-F238E27FC236}">
                <a16:creationId xmlns:a16="http://schemas.microsoft.com/office/drawing/2014/main" id="{07FAC6C7-4D1F-7777-9119-90656501C4CC}"/>
              </a:ext>
            </a:extLst>
          </p:cNvPr>
          <p:cNvGraphicFramePr>
            <a:graphicFrameLocks noGrp="1"/>
          </p:cNvGraphicFramePr>
          <p:nvPr>
            <p:extLst>
              <p:ext uri="{D42A27DB-BD31-4B8C-83A1-F6EECF244321}">
                <p14:modId xmlns:p14="http://schemas.microsoft.com/office/powerpoint/2010/main" val="865052947"/>
              </p:ext>
            </p:extLst>
          </p:nvPr>
        </p:nvGraphicFramePr>
        <p:xfrm>
          <a:off x="3566666" y="908179"/>
          <a:ext cx="9026972" cy="2484000"/>
        </p:xfrm>
        <a:graphic>
          <a:graphicData uri="http://schemas.openxmlformats.org/drawingml/2006/table">
            <a:tbl>
              <a:tblPr firstRow="1" bandRow="1">
                <a:tableStyleId>{5C22544A-7EE6-4342-B048-85BDC9FD1C3A}</a:tableStyleId>
              </a:tblPr>
              <a:tblGrid>
                <a:gridCol w="243334">
                  <a:extLst>
                    <a:ext uri="{9D8B030D-6E8A-4147-A177-3AD203B41FA5}">
                      <a16:colId xmlns:a16="http://schemas.microsoft.com/office/drawing/2014/main" val="3759024939"/>
                    </a:ext>
                  </a:extLst>
                </a:gridCol>
                <a:gridCol w="2592969">
                  <a:extLst>
                    <a:ext uri="{9D8B030D-6E8A-4147-A177-3AD203B41FA5}">
                      <a16:colId xmlns:a16="http://schemas.microsoft.com/office/drawing/2014/main" val="616643428"/>
                    </a:ext>
                  </a:extLst>
                </a:gridCol>
                <a:gridCol w="6190669">
                  <a:extLst>
                    <a:ext uri="{9D8B030D-6E8A-4147-A177-3AD203B41FA5}">
                      <a16:colId xmlns:a16="http://schemas.microsoft.com/office/drawing/2014/main" val="895510955"/>
                    </a:ext>
                  </a:extLst>
                </a:gridCol>
              </a:tblGrid>
              <a:tr h="828000">
                <a:tc>
                  <a:txBody>
                    <a:bodyPr/>
                    <a:lstStyle/>
                    <a:p>
                      <a:pPr algn="ctr"/>
                      <a:r>
                        <a:rPr lang="ja-JP" altLang="en-US" sz="1050" b="0" dirty="0">
                          <a:solidFill>
                            <a:schemeClr val="tx1">
                              <a:lumMod val="85000"/>
                              <a:lumOff val="15000"/>
                            </a:schemeClr>
                          </a:solidFill>
                          <a:latin typeface="+mj-ea"/>
                          <a:ea typeface="+mj-ea"/>
                        </a:rPr>
                        <a:t>なりわい</a:t>
                      </a:r>
                      <a:endParaRPr lang="en-US" sz="1050" b="0" dirty="0">
                        <a:solidFill>
                          <a:schemeClr val="tx1">
                            <a:lumMod val="85000"/>
                            <a:lumOff val="15000"/>
                          </a:schemeClr>
                        </a:solidFill>
                        <a:latin typeface="+mj-ea"/>
                        <a:ea typeface="+mj-ea"/>
                      </a:endParaRPr>
                    </a:p>
                  </a:txBody>
                  <a:tcPr marL="0" marR="36000" marT="0" marB="0" vert="eaVert">
                    <a:lnL w="12700" cap="flat" cmpd="sng" algn="ctr">
                      <a:no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dirty="0"/>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endParaRPr lang="en-US" dirty="0"/>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3784949533"/>
                  </a:ext>
                </a:extLst>
              </a:tr>
              <a:tr h="828000">
                <a:tc>
                  <a:txBody>
                    <a:bodyPr/>
                    <a:lstStyle/>
                    <a:p>
                      <a:pPr algn="ctr"/>
                      <a:r>
                        <a:rPr lang="ja-JP" altLang="en-US" sz="1050" dirty="0">
                          <a:solidFill>
                            <a:schemeClr val="tx1">
                              <a:lumMod val="85000"/>
                              <a:lumOff val="15000"/>
                            </a:schemeClr>
                          </a:solidFill>
                          <a:latin typeface="+mj-ea"/>
                          <a:ea typeface="+mj-ea"/>
                        </a:rPr>
                        <a:t>暮らし</a:t>
                      </a:r>
                      <a:endParaRPr lang="en-US" sz="1050" dirty="0">
                        <a:solidFill>
                          <a:schemeClr val="tx1">
                            <a:lumMod val="85000"/>
                            <a:lumOff val="15000"/>
                          </a:schemeClr>
                        </a:solidFill>
                        <a:latin typeface="+mj-ea"/>
                        <a:ea typeface="+mj-ea"/>
                      </a:endParaRPr>
                    </a:p>
                  </a:txBody>
                  <a:tcPr marL="0" marR="36000" marT="0" marB="0" vert="eaVert">
                    <a:lnL w="12700" cap="flat" cmpd="sng" algn="ctr">
                      <a:no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dirty="0"/>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endParaRPr lang="en-US" dirty="0"/>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2871194022"/>
                  </a:ext>
                </a:extLst>
              </a:tr>
              <a:tr h="828000">
                <a:tc>
                  <a:txBody>
                    <a:bodyPr/>
                    <a:lstStyle/>
                    <a:p>
                      <a:pPr algn="ctr"/>
                      <a:r>
                        <a:rPr lang="ja-JP" altLang="en-US" sz="1050" dirty="0">
                          <a:solidFill>
                            <a:schemeClr val="tx1">
                              <a:lumMod val="85000"/>
                              <a:lumOff val="15000"/>
                            </a:schemeClr>
                          </a:solidFill>
                          <a:latin typeface="+mj-ea"/>
                          <a:ea typeface="+mj-ea"/>
                        </a:rPr>
                        <a:t>地域資源</a:t>
                      </a:r>
                      <a:endParaRPr lang="en-US" sz="1050" dirty="0">
                        <a:solidFill>
                          <a:schemeClr val="tx1">
                            <a:lumMod val="85000"/>
                            <a:lumOff val="15000"/>
                          </a:schemeClr>
                        </a:solidFill>
                        <a:latin typeface="+mj-ea"/>
                        <a:ea typeface="+mj-ea"/>
                      </a:endParaRPr>
                    </a:p>
                  </a:txBody>
                  <a:tcPr marL="0" marR="36000" marT="0" marB="0" vert="eaVert">
                    <a:lnL w="12700" cap="flat" cmpd="sng" algn="ctr">
                      <a:no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dirty="0"/>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tc>
                  <a:txBody>
                    <a:bodyPr/>
                    <a:lstStyle/>
                    <a:p>
                      <a:endParaRPr lang="en-US" dirty="0"/>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597256014"/>
                  </a:ext>
                </a:extLst>
              </a:tr>
            </a:tbl>
          </a:graphicData>
        </a:graphic>
      </p:graphicFrame>
      <p:graphicFrame>
        <p:nvGraphicFramePr>
          <p:cNvPr id="36" name="表 35">
            <a:extLst>
              <a:ext uri="{FF2B5EF4-FFF2-40B4-BE49-F238E27FC236}">
                <a16:creationId xmlns:a16="http://schemas.microsoft.com/office/drawing/2014/main" id="{971550F1-7E0C-8F92-3DE2-3ADB90A40C28}"/>
              </a:ext>
            </a:extLst>
          </p:cNvPr>
          <p:cNvGraphicFramePr>
            <a:graphicFrameLocks noGrp="1"/>
          </p:cNvGraphicFramePr>
          <p:nvPr>
            <p:extLst>
              <p:ext uri="{D42A27DB-BD31-4B8C-83A1-F6EECF244321}">
                <p14:modId xmlns:p14="http://schemas.microsoft.com/office/powerpoint/2010/main" val="2373123285"/>
              </p:ext>
            </p:extLst>
          </p:nvPr>
        </p:nvGraphicFramePr>
        <p:xfrm>
          <a:off x="213316" y="926517"/>
          <a:ext cx="2328757" cy="2484000"/>
        </p:xfrm>
        <a:graphic>
          <a:graphicData uri="http://schemas.openxmlformats.org/drawingml/2006/table">
            <a:tbl>
              <a:tblPr firstRow="1" bandRow="1">
                <a:tableStyleId>{5C22544A-7EE6-4342-B048-85BDC9FD1C3A}</a:tableStyleId>
              </a:tblPr>
              <a:tblGrid>
                <a:gridCol w="2328757">
                  <a:extLst>
                    <a:ext uri="{9D8B030D-6E8A-4147-A177-3AD203B41FA5}">
                      <a16:colId xmlns:a16="http://schemas.microsoft.com/office/drawing/2014/main" val="1929021346"/>
                    </a:ext>
                  </a:extLst>
                </a:gridCol>
              </a:tblGrid>
              <a:tr h="828000">
                <a:tc>
                  <a:txBody>
                    <a:bodyPr/>
                    <a:lstStyle/>
                    <a:p>
                      <a:r>
                        <a:rPr lang="ja-JP" altLang="en-US" sz="1050" b="0" dirty="0">
                          <a:solidFill>
                            <a:schemeClr val="tx1">
                              <a:lumMod val="85000"/>
                              <a:lumOff val="15000"/>
                            </a:schemeClr>
                          </a:solidFill>
                          <a:latin typeface="+mj-ea"/>
                          <a:ea typeface="+mj-ea"/>
                        </a:rPr>
                        <a:t>立地</a:t>
                      </a:r>
                      <a:endParaRPr lang="en-US" sz="1050" b="0" dirty="0">
                        <a:solidFill>
                          <a:schemeClr val="tx1">
                            <a:lumMod val="85000"/>
                            <a:lumOff val="15000"/>
                          </a:schemeClr>
                        </a:solidFill>
                        <a:latin typeface="+mj-ea"/>
                        <a:ea typeface="+mj-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226018942"/>
                  </a:ext>
                </a:extLst>
              </a:tr>
              <a:tr h="828000">
                <a:tc>
                  <a:txBody>
                    <a:bodyPr/>
                    <a:lstStyle/>
                    <a:p>
                      <a:r>
                        <a:rPr lang="ja-JP" altLang="en-US" sz="1050" dirty="0">
                          <a:solidFill>
                            <a:schemeClr val="tx1">
                              <a:lumMod val="85000"/>
                              <a:lumOff val="15000"/>
                            </a:schemeClr>
                          </a:solidFill>
                          <a:latin typeface="+mj-ea"/>
                          <a:ea typeface="+mj-ea"/>
                        </a:rPr>
                        <a:t>自然環境</a:t>
                      </a:r>
                      <a:endParaRPr lang="en-US" sz="1050" dirty="0">
                        <a:solidFill>
                          <a:schemeClr val="tx1">
                            <a:lumMod val="85000"/>
                            <a:lumOff val="15000"/>
                          </a:schemeClr>
                        </a:solidFill>
                        <a:latin typeface="+mj-ea"/>
                        <a:ea typeface="+mj-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83800794"/>
                  </a:ext>
                </a:extLst>
              </a:tr>
              <a:tr h="828000">
                <a:tc>
                  <a:txBody>
                    <a:bodyPr/>
                    <a:lstStyle/>
                    <a:p>
                      <a:r>
                        <a:rPr lang="ja-JP" altLang="en-US" sz="1050" dirty="0">
                          <a:solidFill>
                            <a:schemeClr val="tx1">
                              <a:lumMod val="85000"/>
                              <a:lumOff val="15000"/>
                            </a:schemeClr>
                          </a:solidFill>
                          <a:latin typeface="+mj-ea"/>
                          <a:ea typeface="+mj-ea"/>
                        </a:rPr>
                        <a:t>その他</a:t>
                      </a:r>
                      <a:endParaRPr lang="en-US" sz="1050" dirty="0">
                        <a:solidFill>
                          <a:schemeClr val="tx1">
                            <a:lumMod val="85000"/>
                            <a:lumOff val="15000"/>
                          </a:schemeClr>
                        </a:solidFill>
                        <a:latin typeface="+mj-ea"/>
                        <a:ea typeface="+mj-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565754752"/>
                  </a:ext>
                </a:extLst>
              </a:tr>
            </a:tbl>
          </a:graphicData>
        </a:graphic>
      </p:graphicFrame>
      <p:graphicFrame>
        <p:nvGraphicFramePr>
          <p:cNvPr id="37" name="表 36">
            <a:extLst>
              <a:ext uri="{FF2B5EF4-FFF2-40B4-BE49-F238E27FC236}">
                <a16:creationId xmlns:a16="http://schemas.microsoft.com/office/drawing/2014/main" id="{015B872A-A5D1-CD01-0483-61258C81969B}"/>
              </a:ext>
            </a:extLst>
          </p:cNvPr>
          <p:cNvGraphicFramePr>
            <a:graphicFrameLocks noGrp="1"/>
          </p:cNvGraphicFramePr>
          <p:nvPr>
            <p:extLst>
              <p:ext uri="{D42A27DB-BD31-4B8C-83A1-F6EECF244321}">
                <p14:modId xmlns:p14="http://schemas.microsoft.com/office/powerpoint/2010/main" val="3347617122"/>
              </p:ext>
            </p:extLst>
          </p:nvPr>
        </p:nvGraphicFramePr>
        <p:xfrm>
          <a:off x="224481" y="3676539"/>
          <a:ext cx="2328757" cy="3918774"/>
        </p:xfrm>
        <a:graphic>
          <a:graphicData uri="http://schemas.openxmlformats.org/drawingml/2006/table">
            <a:tbl>
              <a:tblPr firstRow="1" bandRow="1">
                <a:tableStyleId>{5C22544A-7EE6-4342-B048-85BDC9FD1C3A}</a:tableStyleId>
              </a:tblPr>
              <a:tblGrid>
                <a:gridCol w="2328757">
                  <a:extLst>
                    <a:ext uri="{9D8B030D-6E8A-4147-A177-3AD203B41FA5}">
                      <a16:colId xmlns:a16="http://schemas.microsoft.com/office/drawing/2014/main" val="1929021346"/>
                    </a:ext>
                  </a:extLst>
                </a:gridCol>
              </a:tblGrid>
              <a:tr h="1959387">
                <a:tc>
                  <a:txBody>
                    <a:bodyPr/>
                    <a:lstStyle/>
                    <a:p>
                      <a:r>
                        <a:rPr lang="ja-JP" altLang="en-US" sz="1050" b="0" dirty="0">
                          <a:solidFill>
                            <a:schemeClr val="tx1">
                              <a:lumMod val="85000"/>
                              <a:lumOff val="15000"/>
                            </a:schemeClr>
                          </a:solidFill>
                          <a:latin typeface="+mj-ea"/>
                          <a:ea typeface="+mj-ea"/>
                        </a:rPr>
                        <a:t>主な活動の担い手</a:t>
                      </a:r>
                      <a:endParaRPr lang="en-US" sz="1050" b="0" dirty="0">
                        <a:solidFill>
                          <a:schemeClr val="tx1">
                            <a:lumMod val="85000"/>
                            <a:lumOff val="15000"/>
                          </a:schemeClr>
                        </a:solidFill>
                        <a:latin typeface="+mj-ea"/>
                        <a:ea typeface="+mj-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226018942"/>
                  </a:ext>
                </a:extLst>
              </a:tr>
              <a:tr h="1959387">
                <a:tc>
                  <a:txBody>
                    <a:bodyPr/>
                    <a:lstStyle/>
                    <a:p>
                      <a:pPr marL="0" marR="0" lvl="0" indent="0" algn="l" defTabSz="1181679" rtl="0" eaLnBrk="1" fontAlgn="auto" latinLnBrk="0" hangingPunct="1">
                        <a:lnSpc>
                          <a:spcPct val="100000"/>
                        </a:lnSpc>
                        <a:spcBef>
                          <a:spcPts val="0"/>
                        </a:spcBef>
                        <a:spcAft>
                          <a:spcPts val="0"/>
                        </a:spcAft>
                        <a:buClrTx/>
                        <a:buSzTx/>
                        <a:buFontTx/>
                        <a:buNone/>
                        <a:tabLst/>
                        <a:defRPr/>
                      </a:pPr>
                      <a:r>
                        <a:rPr lang="ja-JP" altLang="en-US" sz="1050" dirty="0">
                          <a:solidFill>
                            <a:schemeClr val="tx1">
                              <a:lumMod val="85000"/>
                              <a:lumOff val="15000"/>
                            </a:schemeClr>
                          </a:solidFill>
                          <a:latin typeface="+mj-ea"/>
                          <a:ea typeface="+mj-ea"/>
                        </a:rPr>
                        <a:t>新たな連携先や、活動の引き継ぎなど</a:t>
                      </a:r>
                      <a:endParaRPr lang="en-US" altLang="ja-JP" sz="1050" dirty="0">
                        <a:solidFill>
                          <a:schemeClr val="tx1">
                            <a:lumMod val="85000"/>
                            <a:lumOff val="15000"/>
                          </a:schemeClr>
                        </a:solidFill>
                        <a:latin typeface="+mj-ea"/>
                        <a:ea typeface="+mj-ea"/>
                      </a:endParaRPr>
                    </a:p>
                  </a:txBody>
                  <a:tcPr marL="36000" marT="36000">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noFill/>
                  </a:tcPr>
                </a:tc>
                <a:extLst>
                  <a:ext uri="{0D108BD9-81ED-4DB2-BD59-A6C34878D82A}">
                    <a16:rowId xmlns:a16="http://schemas.microsoft.com/office/drawing/2014/main" val="183800794"/>
                  </a:ext>
                </a:extLst>
              </a:tr>
            </a:tbl>
          </a:graphicData>
        </a:graphic>
      </p:graphicFrame>
      <p:sp>
        <p:nvSpPr>
          <p:cNvPr id="38" name="テキスト ボックス 37">
            <a:extLst>
              <a:ext uri="{FF2B5EF4-FFF2-40B4-BE49-F238E27FC236}">
                <a16:creationId xmlns:a16="http://schemas.microsoft.com/office/drawing/2014/main" id="{EC51A7AE-F4A3-1BF3-8A21-2F9A0AF4BCD1}"/>
              </a:ext>
            </a:extLst>
          </p:cNvPr>
          <p:cNvSpPr txBox="1"/>
          <p:nvPr/>
        </p:nvSpPr>
        <p:spPr>
          <a:xfrm>
            <a:off x="191926" y="1118987"/>
            <a:ext cx="2481165" cy="615553"/>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県庁所在地の市から車で</a:t>
            </a:r>
            <a:r>
              <a:rPr kumimoji="1" lang="en-US" altLang="ja-JP" sz="1050" dirty="0">
                <a:solidFill>
                  <a:schemeClr val="accent4"/>
                </a:solidFill>
                <a:latin typeface="+mn-ea"/>
              </a:rPr>
              <a:t>2</a:t>
            </a:r>
            <a:r>
              <a:rPr kumimoji="1" lang="ja-JP" altLang="en-US" sz="1050" dirty="0">
                <a:solidFill>
                  <a:schemeClr val="accent4"/>
                </a:solidFill>
                <a:latin typeface="+mn-ea"/>
              </a:rPr>
              <a:t>時間程度</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市街地から車で</a:t>
            </a:r>
            <a:r>
              <a:rPr kumimoji="1" lang="en-US" altLang="ja-JP" sz="1050" dirty="0">
                <a:solidFill>
                  <a:schemeClr val="accent4"/>
                </a:solidFill>
                <a:latin typeface="+mn-ea"/>
              </a:rPr>
              <a:t>30</a:t>
            </a:r>
            <a:r>
              <a:rPr kumimoji="1" lang="ja-JP" altLang="en-US" sz="1050" dirty="0">
                <a:solidFill>
                  <a:schemeClr val="accent4"/>
                </a:solidFill>
                <a:latin typeface="+mn-ea"/>
              </a:rPr>
              <a:t>分くらい</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（通勤が可能）</a:t>
            </a:r>
            <a:endParaRPr kumimoji="1" lang="en-US" sz="1050" dirty="0">
              <a:solidFill>
                <a:schemeClr val="accent4"/>
              </a:solidFill>
              <a:latin typeface="+mn-ea"/>
            </a:endParaRPr>
          </a:p>
        </p:txBody>
      </p:sp>
      <p:sp>
        <p:nvSpPr>
          <p:cNvPr id="39" name="テキスト ボックス 38">
            <a:extLst>
              <a:ext uri="{FF2B5EF4-FFF2-40B4-BE49-F238E27FC236}">
                <a16:creationId xmlns:a16="http://schemas.microsoft.com/office/drawing/2014/main" id="{56DA2A35-A8B3-2651-4DF9-96ACD1934467}"/>
              </a:ext>
            </a:extLst>
          </p:cNvPr>
          <p:cNvSpPr txBox="1"/>
          <p:nvPr/>
        </p:nvSpPr>
        <p:spPr>
          <a:xfrm>
            <a:off x="191926" y="1940431"/>
            <a:ext cx="2481165" cy="453970"/>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中間地域と山間地域を含む</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○○川が地区の中心を流れる</a:t>
            </a:r>
            <a:endParaRPr kumimoji="1" lang="en-US" sz="1050" dirty="0">
              <a:solidFill>
                <a:schemeClr val="accent4"/>
              </a:solidFill>
              <a:latin typeface="+mn-ea"/>
            </a:endParaRPr>
          </a:p>
        </p:txBody>
      </p:sp>
      <p:sp>
        <p:nvSpPr>
          <p:cNvPr id="40" name="テキスト ボックス 39">
            <a:extLst>
              <a:ext uri="{FF2B5EF4-FFF2-40B4-BE49-F238E27FC236}">
                <a16:creationId xmlns:a16="http://schemas.microsoft.com/office/drawing/2014/main" id="{78E80C9B-83E3-C353-84CC-6B53470A5F80}"/>
              </a:ext>
            </a:extLst>
          </p:cNvPr>
          <p:cNvSpPr txBox="1"/>
          <p:nvPr/>
        </p:nvSpPr>
        <p:spPr>
          <a:xfrm>
            <a:off x="191926" y="2761875"/>
            <a:ext cx="2481165" cy="415498"/>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地区の観光資源として、○○神楽や</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en-US" altLang="ja-JP" sz="1050" dirty="0">
                <a:solidFill>
                  <a:schemeClr val="accent4"/>
                </a:solidFill>
                <a:latin typeface="+mn-ea"/>
              </a:rPr>
              <a:t>××</a:t>
            </a:r>
            <a:r>
              <a:rPr kumimoji="1" lang="ja-JP" altLang="en-US" sz="1050" dirty="0">
                <a:solidFill>
                  <a:schemeClr val="accent4"/>
                </a:solidFill>
                <a:latin typeface="+mn-ea"/>
              </a:rPr>
              <a:t>家住宅がある</a:t>
            </a:r>
            <a:endParaRPr kumimoji="1" lang="en-US" sz="1050" dirty="0">
              <a:solidFill>
                <a:schemeClr val="accent4"/>
              </a:solidFill>
              <a:latin typeface="+mn-ea"/>
            </a:endParaRPr>
          </a:p>
        </p:txBody>
      </p:sp>
      <p:sp>
        <p:nvSpPr>
          <p:cNvPr id="41" name="テキスト ボックス 40">
            <a:extLst>
              <a:ext uri="{FF2B5EF4-FFF2-40B4-BE49-F238E27FC236}">
                <a16:creationId xmlns:a16="http://schemas.microsoft.com/office/drawing/2014/main" id="{C6E24638-CCB6-2AC6-9973-0CBC1EB6238C}"/>
              </a:ext>
            </a:extLst>
          </p:cNvPr>
          <p:cNvSpPr txBox="1"/>
          <p:nvPr/>
        </p:nvSpPr>
        <p:spPr>
          <a:xfrm>
            <a:off x="2818171" y="926517"/>
            <a:ext cx="677108" cy="2503162"/>
          </a:xfrm>
          <a:prstGeom prst="rect">
            <a:avLst/>
          </a:prstGeom>
          <a:noFill/>
        </p:spPr>
        <p:txBody>
          <a:bodyPr vert="eaVert" wrap="square" rtlCol="0">
            <a:spAutoFit/>
          </a:bodyPr>
          <a:lstStyle/>
          <a:p>
            <a:pPr algn="ctr">
              <a:spcAft>
                <a:spcPts val="300"/>
              </a:spcAft>
            </a:pPr>
            <a:r>
              <a:rPr kumimoji="1" lang="ja-JP" altLang="en-US" sz="1600" dirty="0">
                <a:solidFill>
                  <a:schemeClr val="accent4"/>
                </a:solidFill>
                <a:latin typeface="+mn-ea"/>
              </a:rPr>
              <a:t>複数集落で連携して</a:t>
            </a:r>
            <a:r>
              <a:rPr kumimoji="1" lang="en-US" altLang="ja-JP" sz="1600" dirty="0">
                <a:solidFill>
                  <a:schemeClr val="accent4"/>
                </a:solidFill>
                <a:latin typeface="+mn-ea"/>
              </a:rPr>
              <a:t/>
            </a:r>
            <a:br>
              <a:rPr kumimoji="1" lang="en-US" altLang="ja-JP" sz="1600" dirty="0">
                <a:solidFill>
                  <a:schemeClr val="accent4"/>
                </a:solidFill>
                <a:latin typeface="+mn-ea"/>
              </a:rPr>
            </a:br>
            <a:r>
              <a:rPr kumimoji="1" lang="ja-JP" altLang="en-US" sz="1600" dirty="0">
                <a:solidFill>
                  <a:schemeClr val="accent4"/>
                </a:solidFill>
                <a:latin typeface="+mn-ea"/>
              </a:rPr>
              <a:t>なりわいを強化</a:t>
            </a:r>
            <a:endParaRPr kumimoji="1" lang="en-US" sz="1600" dirty="0">
              <a:solidFill>
                <a:schemeClr val="accent4"/>
              </a:solidFill>
              <a:latin typeface="+mn-ea"/>
            </a:endParaRPr>
          </a:p>
        </p:txBody>
      </p:sp>
      <p:sp>
        <p:nvSpPr>
          <p:cNvPr id="42" name="テキスト ボックス 41">
            <a:extLst>
              <a:ext uri="{FF2B5EF4-FFF2-40B4-BE49-F238E27FC236}">
                <a16:creationId xmlns:a16="http://schemas.microsoft.com/office/drawing/2014/main" id="{CD387B1D-88BB-DB11-26D2-1021CDFDC471}"/>
              </a:ext>
            </a:extLst>
          </p:cNvPr>
          <p:cNvSpPr txBox="1"/>
          <p:nvPr/>
        </p:nvSpPr>
        <p:spPr>
          <a:xfrm>
            <a:off x="191926" y="3860788"/>
            <a:ext cx="2481165" cy="1215717"/>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en-US" altLang="ja-JP" sz="1050" dirty="0">
                <a:solidFill>
                  <a:schemeClr val="accent4"/>
                </a:solidFill>
                <a:latin typeface="+mn-ea"/>
              </a:rPr>
              <a:t>(</a:t>
            </a:r>
            <a:r>
              <a:rPr kumimoji="1" lang="ja-JP" altLang="en-US" sz="1050" dirty="0">
                <a:solidFill>
                  <a:schemeClr val="accent4"/>
                </a:solidFill>
                <a:latin typeface="+mn-ea"/>
              </a:rPr>
              <a:t>農</a:t>
            </a:r>
            <a:r>
              <a:rPr kumimoji="1" lang="en-US" altLang="ja-JP" sz="1050" dirty="0">
                <a:solidFill>
                  <a:schemeClr val="accent4"/>
                </a:solidFill>
                <a:latin typeface="+mn-ea"/>
              </a:rPr>
              <a:t>)××……</a:t>
            </a:r>
            <a:r>
              <a:rPr kumimoji="1" lang="ja-JP" altLang="en-US" sz="1050" dirty="0">
                <a:solidFill>
                  <a:schemeClr val="accent4"/>
                </a:solidFill>
                <a:latin typeface="+mn-ea"/>
              </a:rPr>
              <a:t>移住者の雇用機会を</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提供し、新規就農者を確保</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○○まちづくり協議会</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○○集落協定</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○○管理組合</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en-US" altLang="ja-JP" sz="1050" dirty="0">
                <a:solidFill>
                  <a:schemeClr val="accent4"/>
                </a:solidFill>
                <a:latin typeface="+mn-ea"/>
              </a:rPr>
              <a:t>NPO</a:t>
            </a:r>
            <a:r>
              <a:rPr kumimoji="1" lang="ja-JP" altLang="en-US" sz="1050" dirty="0">
                <a:solidFill>
                  <a:schemeClr val="accent4"/>
                </a:solidFill>
                <a:latin typeface="+mn-ea"/>
              </a:rPr>
              <a:t>法人○○活性化協議会</a:t>
            </a:r>
            <a:endParaRPr kumimoji="1" lang="en-US" sz="1050" dirty="0">
              <a:solidFill>
                <a:schemeClr val="accent4"/>
              </a:solidFill>
              <a:latin typeface="+mn-ea"/>
            </a:endParaRPr>
          </a:p>
        </p:txBody>
      </p:sp>
      <p:sp>
        <p:nvSpPr>
          <p:cNvPr id="43" name="テキスト ボックス 42">
            <a:extLst>
              <a:ext uri="{FF2B5EF4-FFF2-40B4-BE49-F238E27FC236}">
                <a16:creationId xmlns:a16="http://schemas.microsoft.com/office/drawing/2014/main" id="{D43B4B4B-556A-41F4-01CD-5BA517358FD8}"/>
              </a:ext>
            </a:extLst>
          </p:cNvPr>
          <p:cNvSpPr txBox="1"/>
          <p:nvPr/>
        </p:nvSpPr>
        <p:spPr>
          <a:xfrm>
            <a:off x="191926" y="5863082"/>
            <a:ext cx="2481165" cy="938719"/>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en-US" altLang="ja-JP" sz="1050" dirty="0">
                <a:solidFill>
                  <a:schemeClr val="accent4"/>
                </a:solidFill>
                <a:latin typeface="+mn-ea"/>
              </a:rPr>
              <a:t>ICT</a:t>
            </a:r>
            <a:r>
              <a:rPr kumimoji="1" lang="ja-JP" altLang="en-US" sz="1050" dirty="0">
                <a:solidFill>
                  <a:schemeClr val="accent4"/>
                </a:solidFill>
                <a:latin typeface="+mn-ea"/>
              </a:rPr>
              <a:t>の活用について、いくつかの企業と定期的に情報交換を行っている</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en-US" sz="1050" dirty="0">
                <a:solidFill>
                  <a:schemeClr val="accent4"/>
                </a:solidFill>
                <a:latin typeface="+mn-ea"/>
              </a:rPr>
              <a:t>(</a:t>
            </a:r>
            <a:r>
              <a:rPr kumimoji="1" lang="ja-JP" altLang="en-US" sz="1050" dirty="0">
                <a:solidFill>
                  <a:schemeClr val="accent4"/>
                </a:solidFill>
                <a:latin typeface="+mn-ea"/>
              </a:rPr>
              <a:t>農</a:t>
            </a:r>
            <a:r>
              <a:rPr kumimoji="1" lang="en-US" sz="1050" dirty="0">
                <a:solidFill>
                  <a:schemeClr val="accent4"/>
                </a:solidFill>
                <a:latin typeface="+mn-ea"/>
              </a:rPr>
              <a:t>)</a:t>
            </a:r>
            <a:r>
              <a:rPr kumimoji="1" lang="en-US" altLang="ja-JP" sz="1050" dirty="0">
                <a:solidFill>
                  <a:schemeClr val="accent4"/>
                </a:solidFill>
                <a:latin typeface="+mn-ea"/>
              </a:rPr>
              <a:t>××</a:t>
            </a:r>
            <a:r>
              <a:rPr kumimoji="1" lang="ja-JP" altLang="en-US" sz="1050" dirty="0">
                <a:solidFill>
                  <a:schemeClr val="accent4"/>
                </a:solidFill>
                <a:latin typeface="+mn-ea"/>
              </a:rPr>
              <a:t>では、若いスタッフを中心に</a:t>
            </a:r>
            <a:r>
              <a:rPr kumimoji="1" lang="en-US" altLang="ja-JP" sz="1050" dirty="0">
                <a:solidFill>
                  <a:schemeClr val="accent4"/>
                </a:solidFill>
                <a:latin typeface="+mn-ea"/>
              </a:rPr>
              <a:t>ICT</a:t>
            </a:r>
            <a:r>
              <a:rPr kumimoji="1" lang="ja-JP" altLang="en-US" sz="1050" dirty="0">
                <a:solidFill>
                  <a:schemeClr val="accent4"/>
                </a:solidFill>
                <a:latin typeface="+mn-ea"/>
              </a:rPr>
              <a:t>の活用について自主的に勉強会を開いている</a:t>
            </a:r>
            <a:endParaRPr kumimoji="1" lang="en-US" sz="1050" dirty="0">
              <a:solidFill>
                <a:schemeClr val="accent4"/>
              </a:solidFill>
              <a:latin typeface="+mn-ea"/>
            </a:endParaRPr>
          </a:p>
        </p:txBody>
      </p:sp>
      <p:sp>
        <p:nvSpPr>
          <p:cNvPr id="44" name="テキスト ボックス 43">
            <a:extLst>
              <a:ext uri="{FF2B5EF4-FFF2-40B4-BE49-F238E27FC236}">
                <a16:creationId xmlns:a16="http://schemas.microsoft.com/office/drawing/2014/main" id="{1B70FE13-63BC-0131-BDE9-05406D489F0F}"/>
              </a:ext>
            </a:extLst>
          </p:cNvPr>
          <p:cNvSpPr txBox="1"/>
          <p:nvPr/>
        </p:nvSpPr>
        <p:spPr>
          <a:xfrm>
            <a:off x="3788412" y="929358"/>
            <a:ext cx="2730722" cy="777136"/>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稲作を中心に、若者が稼げる仕事を地区に残す</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森林や古民家など、新たな山の資源の</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活用にも取り組む</a:t>
            </a:r>
            <a:endParaRPr kumimoji="1" lang="en-US" sz="1050" dirty="0">
              <a:solidFill>
                <a:schemeClr val="accent4"/>
              </a:solidFill>
              <a:latin typeface="+mn-ea"/>
            </a:endParaRPr>
          </a:p>
        </p:txBody>
      </p:sp>
      <p:sp>
        <p:nvSpPr>
          <p:cNvPr id="45" name="テキスト ボックス 44">
            <a:extLst>
              <a:ext uri="{FF2B5EF4-FFF2-40B4-BE49-F238E27FC236}">
                <a16:creationId xmlns:a16="http://schemas.microsoft.com/office/drawing/2014/main" id="{4815E631-D8EE-03FC-AB39-93CA5D03F15F}"/>
              </a:ext>
            </a:extLst>
          </p:cNvPr>
          <p:cNvSpPr txBox="1"/>
          <p:nvPr/>
        </p:nvSpPr>
        <p:spPr>
          <a:xfrm>
            <a:off x="3788412" y="1761560"/>
            <a:ext cx="2730722" cy="777136"/>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高齢になっても住み続けられる環境を</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確保する</a:t>
            </a:r>
            <a:endParaRPr kumimoji="1" lang="en-US" altLang="ja-JP" sz="1050" dirty="0">
              <a:solidFill>
                <a:schemeClr val="accent4"/>
              </a:solidFill>
              <a:latin typeface="+mn-ea"/>
            </a:endParaRP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集落を離れた方が帰って来たいと思える環境、出身者とともに残す</a:t>
            </a:r>
            <a:endParaRPr kumimoji="1" lang="en-US" sz="1050" dirty="0">
              <a:solidFill>
                <a:schemeClr val="accent4"/>
              </a:solidFill>
              <a:latin typeface="+mn-ea"/>
            </a:endParaRPr>
          </a:p>
        </p:txBody>
      </p:sp>
      <p:sp>
        <p:nvSpPr>
          <p:cNvPr id="46" name="テキスト ボックス 45">
            <a:extLst>
              <a:ext uri="{FF2B5EF4-FFF2-40B4-BE49-F238E27FC236}">
                <a16:creationId xmlns:a16="http://schemas.microsoft.com/office/drawing/2014/main" id="{AB71C787-4E3E-7B88-FA55-1226F5DF92F8}"/>
              </a:ext>
            </a:extLst>
          </p:cNvPr>
          <p:cNvSpPr txBox="1"/>
          <p:nvPr/>
        </p:nvSpPr>
        <p:spPr>
          <a:xfrm>
            <a:off x="3788412" y="2593762"/>
            <a:ext cx="2730722" cy="777136"/>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名水が育む米や、伝統野菜などを地域の特産品として強化する</a:t>
            </a: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地区のまつりを通して出身者と住民・</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観光客等の交流を生み出す</a:t>
            </a:r>
          </a:p>
        </p:txBody>
      </p:sp>
      <p:sp>
        <p:nvSpPr>
          <p:cNvPr id="47" name="テキスト ボックス 46">
            <a:extLst>
              <a:ext uri="{FF2B5EF4-FFF2-40B4-BE49-F238E27FC236}">
                <a16:creationId xmlns:a16="http://schemas.microsoft.com/office/drawing/2014/main" id="{4DD894BE-7665-5411-B022-D5F8940F869B}"/>
              </a:ext>
            </a:extLst>
          </p:cNvPr>
          <p:cNvSpPr txBox="1"/>
          <p:nvPr/>
        </p:nvSpPr>
        <p:spPr>
          <a:xfrm>
            <a:off x="6394965" y="929358"/>
            <a:ext cx="3209410" cy="777136"/>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米価の下落が続けば、農業の収益を維持できなくなるおそれがある</a:t>
            </a: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豪雨災害が頻発しており、農業を続けるのが難しくなるおそれがある</a:t>
            </a:r>
          </a:p>
        </p:txBody>
      </p:sp>
      <p:sp>
        <p:nvSpPr>
          <p:cNvPr id="48" name="テキスト ボックス 47">
            <a:extLst>
              <a:ext uri="{FF2B5EF4-FFF2-40B4-BE49-F238E27FC236}">
                <a16:creationId xmlns:a16="http://schemas.microsoft.com/office/drawing/2014/main" id="{84B9D197-32E7-FAB2-C7EB-9F53BC36BAA4}"/>
              </a:ext>
            </a:extLst>
          </p:cNvPr>
          <p:cNvSpPr txBox="1"/>
          <p:nvPr/>
        </p:nvSpPr>
        <p:spPr>
          <a:xfrm>
            <a:off x="6394965" y="1761560"/>
            <a:ext cx="3209410" cy="415498"/>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高齢化率が急速に高まり、地域の福祉を維持できなくなるおそれがある</a:t>
            </a:r>
          </a:p>
        </p:txBody>
      </p:sp>
      <p:sp>
        <p:nvSpPr>
          <p:cNvPr id="49" name="テキスト ボックス 48">
            <a:extLst>
              <a:ext uri="{FF2B5EF4-FFF2-40B4-BE49-F238E27FC236}">
                <a16:creationId xmlns:a16="http://schemas.microsoft.com/office/drawing/2014/main" id="{B47DA2D8-43C8-89D6-D11C-2101D84DC5B6}"/>
              </a:ext>
            </a:extLst>
          </p:cNvPr>
          <p:cNvSpPr txBox="1"/>
          <p:nvPr/>
        </p:nvSpPr>
        <p:spPr>
          <a:xfrm>
            <a:off x="6394965" y="2593762"/>
            <a:ext cx="3209410" cy="777136"/>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地域の農業への関心が低下することで、農地の保全が続けられなくなるおそれがある</a:t>
            </a: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子どもが急減し、まつりを維持できなくなるおそれがある</a:t>
            </a:r>
          </a:p>
        </p:txBody>
      </p:sp>
      <p:sp>
        <p:nvSpPr>
          <p:cNvPr id="50" name="テキスト ボックス 49">
            <a:extLst>
              <a:ext uri="{FF2B5EF4-FFF2-40B4-BE49-F238E27FC236}">
                <a16:creationId xmlns:a16="http://schemas.microsoft.com/office/drawing/2014/main" id="{FDF651DA-3F11-49C8-D2F4-4112C1E81681}"/>
              </a:ext>
            </a:extLst>
          </p:cNvPr>
          <p:cNvSpPr txBox="1"/>
          <p:nvPr/>
        </p:nvSpPr>
        <p:spPr>
          <a:xfrm>
            <a:off x="9556756" y="928944"/>
            <a:ext cx="3078737" cy="577081"/>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全国的に人口減少が進んでおり、魅力的な仕事を作らなければ次世代に移住先として選んでもらえなくなる</a:t>
            </a:r>
          </a:p>
        </p:txBody>
      </p:sp>
      <p:sp>
        <p:nvSpPr>
          <p:cNvPr id="51" name="テキスト ボックス 50">
            <a:extLst>
              <a:ext uri="{FF2B5EF4-FFF2-40B4-BE49-F238E27FC236}">
                <a16:creationId xmlns:a16="http://schemas.microsoft.com/office/drawing/2014/main" id="{C028A3EC-D78B-3AD0-342A-FABF6834CE18}"/>
              </a:ext>
            </a:extLst>
          </p:cNvPr>
          <p:cNvSpPr txBox="1"/>
          <p:nvPr/>
        </p:nvSpPr>
        <p:spPr>
          <a:xfrm>
            <a:off x="9556756" y="1761146"/>
            <a:ext cx="3209410" cy="577081"/>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地区での暮らしに愛着を持つ出身者が減る。</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「子どもたちには負担を残せない」と、</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家族での話し合いもできていない</a:t>
            </a:r>
          </a:p>
        </p:txBody>
      </p:sp>
      <p:sp>
        <p:nvSpPr>
          <p:cNvPr id="52" name="テキスト ボックス 51">
            <a:extLst>
              <a:ext uri="{FF2B5EF4-FFF2-40B4-BE49-F238E27FC236}">
                <a16:creationId xmlns:a16="http://schemas.microsoft.com/office/drawing/2014/main" id="{7ECF1A82-EA4A-1281-CDF1-41ABF1450464}"/>
              </a:ext>
            </a:extLst>
          </p:cNvPr>
          <p:cNvSpPr txBox="1"/>
          <p:nvPr/>
        </p:nvSpPr>
        <p:spPr>
          <a:xfrm>
            <a:off x="9556756" y="2593348"/>
            <a:ext cx="3038128" cy="777136"/>
          </a:xfrm>
          <a:prstGeom prst="rect">
            <a:avLst/>
          </a:prstGeom>
          <a:noFill/>
        </p:spPr>
        <p:txBody>
          <a:bodyPr wrap="square" rtlCol="0">
            <a:spAutoFit/>
          </a:bodyPr>
          <a:lstStyle/>
          <a:p>
            <a:pPr marL="85725" indent="-85725">
              <a:spcAft>
                <a:spcPts val="300"/>
              </a:spcAft>
              <a:buFont typeface="Arial" panose="020B0604020202020204" pitchFamily="34" charset="0"/>
              <a:buChar char="•"/>
            </a:pPr>
            <a:r>
              <a:rPr kumimoji="1" lang="ja-JP" altLang="en-US" sz="1050" dirty="0">
                <a:solidFill>
                  <a:schemeClr val="accent4"/>
                </a:solidFill>
                <a:latin typeface="+mn-ea"/>
              </a:rPr>
              <a:t>ため池の補修などができなくなると、農業を続けられなくなるおそれがある</a:t>
            </a:r>
          </a:p>
          <a:p>
            <a:pPr marL="85725" indent="-85725">
              <a:spcAft>
                <a:spcPts val="300"/>
              </a:spcAft>
              <a:buFont typeface="Arial" panose="020B0604020202020204" pitchFamily="34" charset="0"/>
              <a:buChar char="•"/>
            </a:pPr>
            <a:r>
              <a:rPr kumimoji="1" lang="ja-JP" altLang="en-US" sz="1050" dirty="0">
                <a:solidFill>
                  <a:schemeClr val="accent4"/>
                </a:solidFill>
                <a:latin typeface="+mn-ea"/>
              </a:rPr>
              <a:t>森林の所有者が分からなくなり、管理が行き届かなくなるおそれがある</a:t>
            </a:r>
          </a:p>
        </p:txBody>
      </p:sp>
      <p:sp>
        <p:nvSpPr>
          <p:cNvPr id="53" name="テキスト ボックス 52">
            <a:extLst>
              <a:ext uri="{FF2B5EF4-FFF2-40B4-BE49-F238E27FC236}">
                <a16:creationId xmlns:a16="http://schemas.microsoft.com/office/drawing/2014/main" id="{A935710D-64FC-4CE9-E6D1-6FD4BD1097F8}"/>
              </a:ext>
            </a:extLst>
          </p:cNvPr>
          <p:cNvSpPr txBox="1"/>
          <p:nvPr/>
        </p:nvSpPr>
        <p:spPr>
          <a:xfrm>
            <a:off x="2720125" y="4247206"/>
            <a:ext cx="1621188" cy="577081"/>
          </a:xfrm>
          <a:prstGeom prst="rect">
            <a:avLst/>
          </a:prstGeom>
          <a:noFill/>
        </p:spPr>
        <p:txBody>
          <a:bodyPr wrap="square" rtlCol="0">
            <a:spAutoFit/>
          </a:bodyPr>
          <a:lstStyle/>
          <a:p>
            <a:pPr>
              <a:spcAft>
                <a:spcPts val="300"/>
              </a:spcAft>
            </a:pPr>
            <a:r>
              <a:rPr kumimoji="1" lang="ja-JP" altLang="en-US" sz="1050" dirty="0">
                <a:solidFill>
                  <a:schemeClr val="accent4"/>
                </a:solidFill>
                <a:latin typeface="+mn-ea"/>
              </a:rPr>
              <a:t>農地</a:t>
            </a:r>
            <a:r>
              <a:rPr kumimoji="1" lang="en-US" altLang="ja-JP" sz="1050" dirty="0">
                <a:solidFill>
                  <a:schemeClr val="accent4"/>
                </a:solidFill>
                <a:latin typeface="+mn-ea"/>
              </a:rPr>
              <a:t>……</a:t>
            </a:r>
            <a:br>
              <a:rPr kumimoji="1" lang="en-US" altLang="ja-JP" sz="1050" dirty="0">
                <a:solidFill>
                  <a:schemeClr val="accent4"/>
                </a:solidFill>
                <a:latin typeface="+mn-ea"/>
              </a:rPr>
            </a:br>
            <a:r>
              <a:rPr kumimoji="1" lang="ja-JP" altLang="en-US" sz="1050" dirty="0">
                <a:solidFill>
                  <a:schemeClr val="accent4"/>
                </a:solidFill>
                <a:latin typeface="+mn-ea"/>
              </a:rPr>
              <a:t>中心部は基盤整備を行い、機械化できている</a:t>
            </a:r>
            <a:endParaRPr kumimoji="1" lang="en-US" altLang="ja-JP" sz="1050" dirty="0">
              <a:solidFill>
                <a:schemeClr val="accent4"/>
              </a:solidFill>
              <a:latin typeface="+mn-ea"/>
            </a:endParaRPr>
          </a:p>
        </p:txBody>
      </p:sp>
      <p:sp>
        <p:nvSpPr>
          <p:cNvPr id="54" name="テキスト ボックス 53">
            <a:extLst>
              <a:ext uri="{FF2B5EF4-FFF2-40B4-BE49-F238E27FC236}">
                <a16:creationId xmlns:a16="http://schemas.microsoft.com/office/drawing/2014/main" id="{AF9D261C-D38B-1610-C8B9-6973E3946B5F}"/>
              </a:ext>
            </a:extLst>
          </p:cNvPr>
          <p:cNvSpPr txBox="1"/>
          <p:nvPr/>
        </p:nvSpPr>
        <p:spPr>
          <a:xfrm>
            <a:off x="5207152" y="4325463"/>
            <a:ext cx="1436120" cy="415498"/>
          </a:xfrm>
          <a:prstGeom prst="rect">
            <a:avLst/>
          </a:prstGeom>
          <a:noFill/>
        </p:spPr>
        <p:txBody>
          <a:bodyPr wrap="square" rtlCol="0">
            <a:spAutoFit/>
          </a:bodyPr>
          <a:lstStyle/>
          <a:p>
            <a:pPr algn="ctr">
              <a:spcAft>
                <a:spcPts val="300"/>
              </a:spcAft>
            </a:pPr>
            <a:r>
              <a:rPr kumimoji="1" lang="ja-JP" altLang="en-US" sz="1050" dirty="0">
                <a:solidFill>
                  <a:schemeClr val="accent4"/>
                </a:solidFill>
                <a:latin typeface="+mn-ea"/>
              </a:rPr>
              <a:t>○○集落協定</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a:t>
            </a:r>
            <a:r>
              <a:rPr kumimoji="1" lang="en-US" altLang="ja-JP" sz="1050" dirty="0">
                <a:solidFill>
                  <a:schemeClr val="accent4"/>
                </a:solidFill>
                <a:latin typeface="+mn-ea"/>
              </a:rPr>
              <a:t>(</a:t>
            </a:r>
            <a:r>
              <a:rPr kumimoji="1" lang="ja-JP" altLang="en-US" sz="1050" dirty="0">
                <a:solidFill>
                  <a:schemeClr val="accent4"/>
                </a:solidFill>
                <a:latin typeface="+mn-ea"/>
              </a:rPr>
              <a:t>農</a:t>
            </a:r>
            <a:r>
              <a:rPr kumimoji="1" lang="en-US" altLang="ja-JP" sz="1050" dirty="0">
                <a:solidFill>
                  <a:schemeClr val="accent4"/>
                </a:solidFill>
                <a:latin typeface="+mn-ea"/>
              </a:rPr>
              <a:t>)</a:t>
            </a:r>
            <a:r>
              <a:rPr kumimoji="1" lang="en-US" altLang="ja-JP" sz="1050" spc="-300" dirty="0">
                <a:solidFill>
                  <a:schemeClr val="accent4"/>
                </a:solidFill>
                <a:latin typeface="+mn-ea"/>
              </a:rPr>
              <a:t>××</a:t>
            </a:r>
            <a:r>
              <a:rPr kumimoji="1" lang="ja-JP" altLang="en-US" sz="1050" dirty="0">
                <a:solidFill>
                  <a:schemeClr val="accent4"/>
                </a:solidFill>
                <a:latin typeface="+mn-ea"/>
              </a:rPr>
              <a:t>と連携）</a:t>
            </a:r>
            <a:endParaRPr kumimoji="1" lang="en-US" altLang="ja-JP" sz="1050" dirty="0">
              <a:solidFill>
                <a:schemeClr val="accent4"/>
              </a:solidFill>
              <a:latin typeface="+mn-ea"/>
            </a:endParaRPr>
          </a:p>
        </p:txBody>
      </p:sp>
      <p:sp>
        <p:nvSpPr>
          <p:cNvPr id="55" name="テキスト ボックス 54">
            <a:extLst>
              <a:ext uri="{FF2B5EF4-FFF2-40B4-BE49-F238E27FC236}">
                <a16:creationId xmlns:a16="http://schemas.microsoft.com/office/drawing/2014/main" id="{EBB92DF1-836F-5264-55E3-CEB67FF71F9C}"/>
              </a:ext>
            </a:extLst>
          </p:cNvPr>
          <p:cNvSpPr txBox="1"/>
          <p:nvPr/>
        </p:nvSpPr>
        <p:spPr>
          <a:xfrm>
            <a:off x="6362693" y="4230591"/>
            <a:ext cx="1790329" cy="615553"/>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spc="-100" dirty="0">
                <a:solidFill>
                  <a:schemeClr val="accent4"/>
                </a:solidFill>
                <a:latin typeface="+mn-ea"/>
              </a:rPr>
              <a:t>農地所有者の関心が薄れる</a:t>
            </a:r>
            <a:endParaRPr kumimoji="1" lang="en-US" altLang="ja-JP" sz="1050" spc="-10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農地保全活動の参加者の減少が懸念</a:t>
            </a:r>
            <a:endParaRPr kumimoji="1" lang="en-US" altLang="ja-JP" sz="1050" dirty="0">
              <a:solidFill>
                <a:schemeClr val="accent4"/>
              </a:solidFill>
              <a:latin typeface="+mn-ea"/>
            </a:endParaRPr>
          </a:p>
        </p:txBody>
      </p:sp>
      <p:sp>
        <p:nvSpPr>
          <p:cNvPr id="56" name="テキスト ボックス 55">
            <a:extLst>
              <a:ext uri="{FF2B5EF4-FFF2-40B4-BE49-F238E27FC236}">
                <a16:creationId xmlns:a16="http://schemas.microsoft.com/office/drawing/2014/main" id="{BD440853-396A-B562-EE4D-4A4B456E4A2F}"/>
              </a:ext>
            </a:extLst>
          </p:cNvPr>
          <p:cNvSpPr txBox="1"/>
          <p:nvPr/>
        </p:nvSpPr>
        <p:spPr>
          <a:xfrm>
            <a:off x="8066646" y="3867352"/>
            <a:ext cx="2417653" cy="1100301"/>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農地所有者が農地保全に賛同いただけるよう、農業の多面的機能に関する発信を行う</a:t>
            </a:r>
            <a:endParaRPr kumimoji="1" lang="en-US" altLang="ja-JP" sz="105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農地保全活動は省力化を図る（基盤整備によって畦畔が増えて管理が大変になった）</a:t>
            </a:r>
            <a:endParaRPr kumimoji="1" lang="en-US" altLang="ja-JP" sz="1050" dirty="0">
              <a:solidFill>
                <a:schemeClr val="accent4"/>
              </a:solidFill>
              <a:latin typeface="+mn-ea"/>
            </a:endParaRPr>
          </a:p>
        </p:txBody>
      </p:sp>
      <p:sp>
        <p:nvSpPr>
          <p:cNvPr id="57" name="テキスト ボックス 56">
            <a:extLst>
              <a:ext uri="{FF2B5EF4-FFF2-40B4-BE49-F238E27FC236}">
                <a16:creationId xmlns:a16="http://schemas.microsoft.com/office/drawing/2014/main" id="{AC9BCE50-AD87-C81A-4ADE-7EDC3AD3E5DF}"/>
              </a:ext>
            </a:extLst>
          </p:cNvPr>
          <p:cNvSpPr txBox="1"/>
          <p:nvPr/>
        </p:nvSpPr>
        <p:spPr>
          <a:xfrm>
            <a:off x="2729337" y="5192392"/>
            <a:ext cx="1621188" cy="577081"/>
          </a:xfrm>
          <a:prstGeom prst="rect">
            <a:avLst/>
          </a:prstGeom>
          <a:noFill/>
        </p:spPr>
        <p:txBody>
          <a:bodyPr wrap="square" rtlCol="0">
            <a:spAutoFit/>
          </a:bodyPr>
          <a:lstStyle/>
          <a:p>
            <a:pPr>
              <a:spcAft>
                <a:spcPts val="300"/>
              </a:spcAft>
            </a:pPr>
            <a:r>
              <a:rPr kumimoji="1" lang="ja-JP" altLang="en-US" sz="1050" dirty="0">
                <a:solidFill>
                  <a:schemeClr val="accent4"/>
                </a:solidFill>
                <a:latin typeface="+mn-ea"/>
              </a:rPr>
              <a:t>水利</a:t>
            </a:r>
            <a:r>
              <a:rPr kumimoji="1" lang="en-US" altLang="ja-JP" sz="1050" dirty="0">
                <a:solidFill>
                  <a:schemeClr val="accent4"/>
                </a:solidFill>
                <a:latin typeface="+mn-ea"/>
              </a:rPr>
              <a:t>……</a:t>
            </a:r>
            <a:br>
              <a:rPr kumimoji="1" lang="en-US" altLang="ja-JP" sz="1050" dirty="0">
                <a:solidFill>
                  <a:schemeClr val="accent4"/>
                </a:solidFill>
                <a:latin typeface="+mn-ea"/>
              </a:rPr>
            </a:br>
            <a:r>
              <a:rPr kumimoji="1" lang="ja-JP" altLang="en-US" sz="1050" dirty="0">
                <a:solidFill>
                  <a:schemeClr val="accent4"/>
                </a:solidFill>
                <a:latin typeface="+mn-ea"/>
              </a:rPr>
              <a:t>舗装等によって維持しやすく改良している</a:t>
            </a:r>
            <a:endParaRPr kumimoji="1" lang="en-US" altLang="ja-JP" sz="1050" dirty="0">
              <a:solidFill>
                <a:schemeClr val="accent4"/>
              </a:solidFill>
              <a:latin typeface="+mn-ea"/>
            </a:endParaRPr>
          </a:p>
        </p:txBody>
      </p:sp>
      <p:sp>
        <p:nvSpPr>
          <p:cNvPr id="58" name="テキスト ボックス 57">
            <a:extLst>
              <a:ext uri="{FF2B5EF4-FFF2-40B4-BE49-F238E27FC236}">
                <a16:creationId xmlns:a16="http://schemas.microsoft.com/office/drawing/2014/main" id="{95B3BD78-8F71-A9F4-AF8C-7429752FF1A5}"/>
              </a:ext>
            </a:extLst>
          </p:cNvPr>
          <p:cNvSpPr txBox="1"/>
          <p:nvPr/>
        </p:nvSpPr>
        <p:spPr>
          <a:xfrm>
            <a:off x="5372944" y="5186232"/>
            <a:ext cx="1103470" cy="577081"/>
          </a:xfrm>
          <a:prstGeom prst="rect">
            <a:avLst/>
          </a:prstGeom>
          <a:noFill/>
        </p:spPr>
        <p:txBody>
          <a:bodyPr wrap="square" rtlCol="0">
            <a:spAutoFit/>
          </a:bodyPr>
          <a:lstStyle/>
          <a:p>
            <a:pPr algn="ctr">
              <a:spcAft>
                <a:spcPts val="300"/>
              </a:spcAft>
            </a:pPr>
            <a:r>
              <a:rPr kumimoji="1" lang="ja-JP" altLang="en-US" sz="1050" dirty="0">
                <a:solidFill>
                  <a:schemeClr val="accent4"/>
                </a:solidFill>
                <a:latin typeface="+mn-ea"/>
              </a:rPr>
              <a:t>○○集落協定（農地保有者と連携）</a:t>
            </a:r>
            <a:endParaRPr kumimoji="1" lang="en-US" altLang="ja-JP" sz="1050" dirty="0">
              <a:solidFill>
                <a:schemeClr val="accent4"/>
              </a:solidFill>
              <a:latin typeface="+mn-ea"/>
            </a:endParaRPr>
          </a:p>
        </p:txBody>
      </p:sp>
      <p:sp>
        <p:nvSpPr>
          <p:cNvPr id="59" name="テキスト ボックス 58">
            <a:extLst>
              <a:ext uri="{FF2B5EF4-FFF2-40B4-BE49-F238E27FC236}">
                <a16:creationId xmlns:a16="http://schemas.microsoft.com/office/drawing/2014/main" id="{AEC1844A-86B7-5CA1-B173-1117A5C21A1F}"/>
              </a:ext>
            </a:extLst>
          </p:cNvPr>
          <p:cNvSpPr txBox="1"/>
          <p:nvPr/>
        </p:nvSpPr>
        <p:spPr>
          <a:xfrm>
            <a:off x="6355745" y="5248270"/>
            <a:ext cx="1790329" cy="430887"/>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保全活動への参加者の</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減少が懸念</a:t>
            </a:r>
            <a:endParaRPr kumimoji="1" lang="en-US" altLang="ja-JP" sz="1050" dirty="0">
              <a:solidFill>
                <a:schemeClr val="accent4"/>
              </a:solidFill>
              <a:latin typeface="+mn-ea"/>
            </a:endParaRPr>
          </a:p>
        </p:txBody>
      </p:sp>
      <p:sp>
        <p:nvSpPr>
          <p:cNvPr id="60" name="テキスト ボックス 59">
            <a:extLst>
              <a:ext uri="{FF2B5EF4-FFF2-40B4-BE49-F238E27FC236}">
                <a16:creationId xmlns:a16="http://schemas.microsoft.com/office/drawing/2014/main" id="{E44AF685-95D2-EEEA-A4A8-F35EE5231C10}"/>
              </a:ext>
            </a:extLst>
          </p:cNvPr>
          <p:cNvSpPr txBox="1"/>
          <p:nvPr/>
        </p:nvSpPr>
        <p:spPr>
          <a:xfrm>
            <a:off x="8093057" y="5174704"/>
            <a:ext cx="2340284" cy="615553"/>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遠隔モニタリングにより、メンテナンスにかける手間を削減する</a:t>
            </a:r>
            <a:endParaRPr kumimoji="1" lang="en-US" altLang="ja-JP" sz="105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農業者以外の参加を促す</a:t>
            </a:r>
            <a:endParaRPr kumimoji="1" lang="en-US" altLang="ja-JP" sz="1050" dirty="0">
              <a:solidFill>
                <a:schemeClr val="accent4"/>
              </a:solidFill>
              <a:latin typeface="+mn-ea"/>
            </a:endParaRPr>
          </a:p>
        </p:txBody>
      </p:sp>
      <p:sp>
        <p:nvSpPr>
          <p:cNvPr id="61" name="テキスト ボックス 60">
            <a:extLst>
              <a:ext uri="{FF2B5EF4-FFF2-40B4-BE49-F238E27FC236}">
                <a16:creationId xmlns:a16="http://schemas.microsoft.com/office/drawing/2014/main" id="{F99AA51D-46B0-EFB2-C785-CA19380F2056}"/>
              </a:ext>
            </a:extLst>
          </p:cNvPr>
          <p:cNvSpPr txBox="1"/>
          <p:nvPr/>
        </p:nvSpPr>
        <p:spPr>
          <a:xfrm>
            <a:off x="2743819" y="6116192"/>
            <a:ext cx="1621188" cy="738664"/>
          </a:xfrm>
          <a:prstGeom prst="rect">
            <a:avLst/>
          </a:prstGeom>
          <a:noFill/>
        </p:spPr>
        <p:txBody>
          <a:bodyPr wrap="square" rtlCol="0">
            <a:spAutoFit/>
          </a:bodyPr>
          <a:lstStyle/>
          <a:p>
            <a:pPr>
              <a:spcAft>
                <a:spcPts val="300"/>
              </a:spcAft>
            </a:pPr>
            <a:r>
              <a:rPr kumimoji="1" lang="ja-JP" altLang="en-US" sz="1050" dirty="0">
                <a:solidFill>
                  <a:schemeClr val="accent4"/>
                </a:solidFill>
                <a:latin typeface="+mn-ea"/>
              </a:rPr>
              <a:t>山林</a:t>
            </a:r>
            <a:r>
              <a:rPr kumimoji="1" lang="en-US" altLang="ja-JP" sz="1050" dirty="0">
                <a:solidFill>
                  <a:schemeClr val="accent4"/>
                </a:solidFill>
                <a:latin typeface="+mn-ea"/>
              </a:rPr>
              <a:t>……</a:t>
            </a:r>
            <a:br>
              <a:rPr kumimoji="1" lang="en-US" altLang="ja-JP" sz="1050" dirty="0">
                <a:solidFill>
                  <a:schemeClr val="accent4"/>
                </a:solidFill>
                <a:latin typeface="+mn-ea"/>
              </a:rPr>
            </a:br>
            <a:r>
              <a:rPr kumimoji="1" lang="ja-JP" altLang="en-US" sz="1050" dirty="0">
                <a:solidFill>
                  <a:schemeClr val="accent4"/>
                </a:solidFill>
                <a:latin typeface="+mn-ea"/>
              </a:rPr>
              <a:t>かつては生業につながっていたが、近年は管理が十分にできていない</a:t>
            </a:r>
            <a:endParaRPr kumimoji="1" lang="en-US" altLang="ja-JP" sz="1050" dirty="0">
              <a:solidFill>
                <a:schemeClr val="accent4"/>
              </a:solidFill>
              <a:latin typeface="+mn-ea"/>
            </a:endParaRPr>
          </a:p>
        </p:txBody>
      </p:sp>
      <p:sp>
        <p:nvSpPr>
          <p:cNvPr id="62" name="テキスト ボックス 61">
            <a:extLst>
              <a:ext uri="{FF2B5EF4-FFF2-40B4-BE49-F238E27FC236}">
                <a16:creationId xmlns:a16="http://schemas.microsoft.com/office/drawing/2014/main" id="{31E28921-DE57-9C07-74AE-880C15051738}"/>
              </a:ext>
            </a:extLst>
          </p:cNvPr>
          <p:cNvSpPr txBox="1"/>
          <p:nvPr/>
        </p:nvSpPr>
        <p:spPr>
          <a:xfrm>
            <a:off x="5327194" y="6194462"/>
            <a:ext cx="1186014" cy="577081"/>
          </a:xfrm>
          <a:prstGeom prst="rect">
            <a:avLst/>
          </a:prstGeom>
          <a:noFill/>
        </p:spPr>
        <p:txBody>
          <a:bodyPr wrap="square" rtlCol="0">
            <a:spAutoFit/>
          </a:bodyPr>
          <a:lstStyle/>
          <a:p>
            <a:pPr algn="ctr">
              <a:spcAft>
                <a:spcPts val="300"/>
              </a:spcAft>
            </a:pPr>
            <a:r>
              <a:rPr kumimoji="1" lang="ja-JP" altLang="en-US" sz="1050" dirty="0">
                <a:solidFill>
                  <a:schemeClr val="accent4"/>
                </a:solidFill>
                <a:latin typeface="+mn-ea"/>
              </a:rPr>
              <a:t>各所有者と</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森林組合の</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契約による</a:t>
            </a:r>
            <a:endParaRPr kumimoji="1" lang="en-US" altLang="ja-JP" sz="1050" dirty="0">
              <a:solidFill>
                <a:schemeClr val="accent4"/>
              </a:solidFill>
              <a:latin typeface="+mn-ea"/>
            </a:endParaRPr>
          </a:p>
        </p:txBody>
      </p:sp>
      <p:sp>
        <p:nvSpPr>
          <p:cNvPr id="63" name="テキスト ボックス 62">
            <a:extLst>
              <a:ext uri="{FF2B5EF4-FFF2-40B4-BE49-F238E27FC236}">
                <a16:creationId xmlns:a16="http://schemas.microsoft.com/office/drawing/2014/main" id="{E5B64021-1C56-9E87-84E5-9370449AA87A}"/>
              </a:ext>
            </a:extLst>
          </p:cNvPr>
          <p:cNvSpPr txBox="1"/>
          <p:nvPr/>
        </p:nvSpPr>
        <p:spPr>
          <a:xfrm>
            <a:off x="6336450" y="6098049"/>
            <a:ext cx="1790329" cy="807913"/>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土地境界がわからないまま管理できなくなる</a:t>
            </a:r>
            <a:endParaRPr kumimoji="1" lang="en-US" altLang="ja-JP" sz="105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管理できなくなり、土砂災害の悪化が懸念</a:t>
            </a:r>
            <a:endParaRPr kumimoji="1" lang="en-US" altLang="ja-JP" sz="1050" dirty="0">
              <a:solidFill>
                <a:schemeClr val="accent4"/>
              </a:solidFill>
              <a:latin typeface="+mn-ea"/>
            </a:endParaRPr>
          </a:p>
        </p:txBody>
      </p:sp>
      <p:sp>
        <p:nvSpPr>
          <p:cNvPr id="64" name="テキスト ボックス 63">
            <a:extLst>
              <a:ext uri="{FF2B5EF4-FFF2-40B4-BE49-F238E27FC236}">
                <a16:creationId xmlns:a16="http://schemas.microsoft.com/office/drawing/2014/main" id="{CD85046B-9CD5-B4B4-F905-41909947897A}"/>
              </a:ext>
            </a:extLst>
          </p:cNvPr>
          <p:cNvSpPr txBox="1"/>
          <p:nvPr/>
        </p:nvSpPr>
        <p:spPr>
          <a:xfrm>
            <a:off x="8054784" y="6018198"/>
            <a:ext cx="2340284" cy="938719"/>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土地境界を明らかにし、代理で管理する合意を取っておく（特に所有者が地区外の場合）</a:t>
            </a:r>
            <a:endParaRPr kumimoji="1" lang="en-US" altLang="ja-JP" sz="105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薪炭材や山菜など、新たな資源化に挑戦する</a:t>
            </a:r>
            <a:endParaRPr kumimoji="1" lang="en-US" altLang="ja-JP" sz="1050" dirty="0">
              <a:solidFill>
                <a:schemeClr val="accent4"/>
              </a:solidFill>
              <a:latin typeface="+mn-ea"/>
            </a:endParaRPr>
          </a:p>
        </p:txBody>
      </p:sp>
      <p:sp>
        <p:nvSpPr>
          <p:cNvPr id="65" name="テキスト ボックス 64">
            <a:extLst>
              <a:ext uri="{FF2B5EF4-FFF2-40B4-BE49-F238E27FC236}">
                <a16:creationId xmlns:a16="http://schemas.microsoft.com/office/drawing/2014/main" id="{5DD06020-6486-B999-4683-2361E27A5BBD}"/>
              </a:ext>
            </a:extLst>
          </p:cNvPr>
          <p:cNvSpPr txBox="1"/>
          <p:nvPr/>
        </p:nvSpPr>
        <p:spPr>
          <a:xfrm>
            <a:off x="2742551" y="7051578"/>
            <a:ext cx="1729455" cy="900246"/>
          </a:xfrm>
          <a:prstGeom prst="rect">
            <a:avLst/>
          </a:prstGeom>
          <a:noFill/>
        </p:spPr>
        <p:txBody>
          <a:bodyPr wrap="square" rtlCol="0">
            <a:spAutoFit/>
          </a:bodyPr>
          <a:lstStyle/>
          <a:p>
            <a:pPr>
              <a:spcAft>
                <a:spcPts val="300"/>
              </a:spcAft>
            </a:pPr>
            <a:r>
              <a:rPr kumimoji="1" lang="ja-JP" altLang="en-US" sz="1050" dirty="0">
                <a:solidFill>
                  <a:schemeClr val="accent4"/>
                </a:solidFill>
                <a:latin typeface="+mn-ea"/>
              </a:rPr>
              <a:t>祭り</a:t>
            </a:r>
            <a:r>
              <a:rPr kumimoji="1" lang="en-US" altLang="ja-JP" sz="1050" dirty="0">
                <a:solidFill>
                  <a:schemeClr val="accent4"/>
                </a:solidFill>
                <a:latin typeface="+mn-ea"/>
              </a:rPr>
              <a:t>……</a:t>
            </a:r>
            <a:br>
              <a:rPr kumimoji="1" lang="en-US" altLang="ja-JP" sz="1050" dirty="0">
                <a:solidFill>
                  <a:schemeClr val="accent4"/>
                </a:solidFill>
                <a:latin typeface="+mn-ea"/>
              </a:rPr>
            </a:br>
            <a:r>
              <a:rPr kumimoji="1" lang="ja-JP" altLang="en-US" sz="1050" dirty="0">
                <a:solidFill>
                  <a:schemeClr val="accent4"/>
                </a:solidFill>
                <a:latin typeface="+mn-ea"/>
              </a:rPr>
              <a:t>○○神楽はこの地区で</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長い歴史を持つ</a:t>
            </a:r>
            <a:r>
              <a:rPr kumimoji="1" lang="ja-JP" altLang="en-US" sz="1050" spc="-150" dirty="0">
                <a:solidFill>
                  <a:schemeClr val="accent4"/>
                </a:solidFill>
                <a:latin typeface="+mn-ea"/>
              </a:rPr>
              <a:t>。</a:t>
            </a:r>
            <a:r>
              <a:rPr kumimoji="1" lang="ja-JP" altLang="en-US" sz="1050" dirty="0">
                <a:solidFill>
                  <a:schemeClr val="accent4"/>
                </a:solidFill>
                <a:latin typeface="+mn-ea"/>
              </a:rPr>
              <a:t>地区を離れた住民が戻</a:t>
            </a:r>
            <a:r>
              <a:rPr kumimoji="1" lang="ja-JP" altLang="en-US" sz="1050" spc="-150" dirty="0">
                <a:solidFill>
                  <a:schemeClr val="accent4"/>
                </a:solidFill>
                <a:latin typeface="+mn-ea"/>
              </a:rPr>
              <a:t>ってくる</a:t>
            </a:r>
            <a:r>
              <a:rPr kumimoji="1" lang="ja-JP" altLang="en-US" sz="1050" dirty="0">
                <a:solidFill>
                  <a:schemeClr val="accent4"/>
                </a:solidFill>
                <a:latin typeface="+mn-ea"/>
              </a:rPr>
              <a:t>きっかけになっている</a:t>
            </a:r>
            <a:endParaRPr kumimoji="1" lang="en-US" altLang="ja-JP" sz="1050" dirty="0">
              <a:solidFill>
                <a:schemeClr val="accent4"/>
              </a:solidFill>
              <a:latin typeface="+mn-ea"/>
            </a:endParaRPr>
          </a:p>
        </p:txBody>
      </p:sp>
      <p:sp>
        <p:nvSpPr>
          <p:cNvPr id="66" name="テキスト ボックス 65">
            <a:extLst>
              <a:ext uri="{FF2B5EF4-FFF2-40B4-BE49-F238E27FC236}">
                <a16:creationId xmlns:a16="http://schemas.microsoft.com/office/drawing/2014/main" id="{6C46A11F-B438-DBAD-BD40-AD16F7435A6D}"/>
              </a:ext>
            </a:extLst>
          </p:cNvPr>
          <p:cNvSpPr txBox="1"/>
          <p:nvPr/>
        </p:nvSpPr>
        <p:spPr>
          <a:xfrm>
            <a:off x="5177291" y="7204621"/>
            <a:ext cx="1489565" cy="615553"/>
          </a:xfrm>
          <a:prstGeom prst="rect">
            <a:avLst/>
          </a:prstGeom>
          <a:noFill/>
        </p:spPr>
        <p:txBody>
          <a:bodyPr wrap="square" rtlCol="0">
            <a:spAutoFit/>
          </a:bodyPr>
          <a:lstStyle/>
          <a:p>
            <a:pPr algn="ctr">
              <a:spcAft>
                <a:spcPts val="300"/>
              </a:spcAft>
            </a:pPr>
            <a:r>
              <a:rPr kumimoji="1" lang="ja-JP" altLang="en-US" sz="1050" dirty="0">
                <a:solidFill>
                  <a:schemeClr val="accent4"/>
                </a:solidFill>
                <a:latin typeface="+mn-ea"/>
              </a:rPr>
              <a:t>有志による</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dirty="0">
                <a:solidFill>
                  <a:schemeClr val="accent4"/>
                </a:solidFill>
                <a:latin typeface="+mn-ea"/>
              </a:rPr>
              <a:t>実行委員会</a:t>
            </a:r>
            <a:endParaRPr kumimoji="1" lang="en-US" altLang="ja-JP" sz="1050" dirty="0">
              <a:solidFill>
                <a:schemeClr val="accent4"/>
              </a:solidFill>
              <a:latin typeface="+mn-ea"/>
            </a:endParaRPr>
          </a:p>
          <a:p>
            <a:pPr algn="ctr">
              <a:spcAft>
                <a:spcPts val="300"/>
              </a:spcAft>
            </a:pPr>
            <a:r>
              <a:rPr kumimoji="1" lang="ja-JP" altLang="en-US" sz="1050" spc="-150" dirty="0">
                <a:solidFill>
                  <a:schemeClr val="accent4"/>
                </a:solidFill>
                <a:latin typeface="+mn-ea"/>
              </a:rPr>
              <a:t>（○○神社と連携）</a:t>
            </a:r>
            <a:endParaRPr kumimoji="1" lang="en-US" altLang="ja-JP" sz="1050" spc="-150" dirty="0">
              <a:solidFill>
                <a:schemeClr val="accent4"/>
              </a:solidFill>
              <a:latin typeface="+mn-ea"/>
            </a:endParaRPr>
          </a:p>
        </p:txBody>
      </p:sp>
      <p:sp>
        <p:nvSpPr>
          <p:cNvPr id="67" name="テキスト ボックス 66">
            <a:extLst>
              <a:ext uri="{FF2B5EF4-FFF2-40B4-BE49-F238E27FC236}">
                <a16:creationId xmlns:a16="http://schemas.microsoft.com/office/drawing/2014/main" id="{F1939180-C09D-E6E6-FDEC-5ABD712260AE}"/>
              </a:ext>
            </a:extLst>
          </p:cNvPr>
          <p:cNvSpPr txBox="1"/>
          <p:nvPr/>
        </p:nvSpPr>
        <p:spPr>
          <a:xfrm>
            <a:off x="6390201" y="7219871"/>
            <a:ext cx="1790329" cy="577081"/>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○○神楽を舞う人が減っており、維持できなくなるおそれがある</a:t>
            </a:r>
            <a:endParaRPr kumimoji="1" lang="en-US" altLang="ja-JP" sz="1050" dirty="0">
              <a:solidFill>
                <a:schemeClr val="accent4"/>
              </a:solidFill>
              <a:latin typeface="+mn-ea"/>
            </a:endParaRPr>
          </a:p>
        </p:txBody>
      </p:sp>
      <p:sp>
        <p:nvSpPr>
          <p:cNvPr id="68" name="テキスト ボックス 67">
            <a:extLst>
              <a:ext uri="{FF2B5EF4-FFF2-40B4-BE49-F238E27FC236}">
                <a16:creationId xmlns:a16="http://schemas.microsoft.com/office/drawing/2014/main" id="{C6B2E18F-ED76-30E8-379E-297816F7DE5D}"/>
              </a:ext>
            </a:extLst>
          </p:cNvPr>
          <p:cNvSpPr txBox="1"/>
          <p:nvPr/>
        </p:nvSpPr>
        <p:spPr>
          <a:xfrm>
            <a:off x="8071449" y="7052384"/>
            <a:ext cx="2340284" cy="938719"/>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○○神楽を映像に残し、地区の文化を後世に残す</a:t>
            </a:r>
            <a:endParaRPr kumimoji="1" lang="en-US" altLang="ja-JP" sz="105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オンラインで○○神楽を学べる場を作り、出身者と一緒に練習して当日参加できるようにする</a:t>
            </a:r>
            <a:endParaRPr kumimoji="1" lang="en-US" altLang="ja-JP" sz="1050" dirty="0">
              <a:solidFill>
                <a:schemeClr val="accent4"/>
              </a:solidFill>
              <a:latin typeface="+mn-ea"/>
            </a:endParaRPr>
          </a:p>
        </p:txBody>
      </p:sp>
      <p:sp>
        <p:nvSpPr>
          <p:cNvPr id="69" name="テキスト ボックス 68">
            <a:extLst>
              <a:ext uri="{FF2B5EF4-FFF2-40B4-BE49-F238E27FC236}">
                <a16:creationId xmlns:a16="http://schemas.microsoft.com/office/drawing/2014/main" id="{50C58909-D809-986D-05AE-2230CF09D259}"/>
              </a:ext>
            </a:extLst>
          </p:cNvPr>
          <p:cNvSpPr txBox="1"/>
          <p:nvPr/>
        </p:nvSpPr>
        <p:spPr>
          <a:xfrm>
            <a:off x="2713555" y="8138447"/>
            <a:ext cx="1621188" cy="900246"/>
          </a:xfrm>
          <a:prstGeom prst="rect">
            <a:avLst/>
          </a:prstGeom>
          <a:noFill/>
        </p:spPr>
        <p:txBody>
          <a:bodyPr wrap="square" rtlCol="0">
            <a:spAutoFit/>
          </a:bodyPr>
          <a:lstStyle/>
          <a:p>
            <a:pPr>
              <a:spcAft>
                <a:spcPts val="300"/>
              </a:spcAft>
            </a:pPr>
            <a:r>
              <a:rPr kumimoji="1" lang="en-US" altLang="ja-JP" sz="1050" dirty="0">
                <a:solidFill>
                  <a:schemeClr val="accent4"/>
                </a:solidFill>
                <a:latin typeface="+mn-ea"/>
              </a:rPr>
              <a:t>××</a:t>
            </a:r>
            <a:r>
              <a:rPr kumimoji="1" lang="ja-JP" altLang="en-US" sz="1050" dirty="0">
                <a:solidFill>
                  <a:schemeClr val="accent4"/>
                </a:solidFill>
                <a:latin typeface="+mn-ea"/>
              </a:rPr>
              <a:t>家住宅</a:t>
            </a:r>
            <a:r>
              <a:rPr kumimoji="1" lang="en-US" altLang="ja-JP" sz="1050" dirty="0">
                <a:solidFill>
                  <a:schemeClr val="accent4"/>
                </a:solidFill>
                <a:latin typeface="+mn-ea"/>
              </a:rPr>
              <a:t>……</a:t>
            </a:r>
            <a:br>
              <a:rPr kumimoji="1" lang="en-US" altLang="ja-JP" sz="1050" dirty="0">
                <a:solidFill>
                  <a:schemeClr val="accent4"/>
                </a:solidFill>
                <a:latin typeface="+mn-ea"/>
              </a:rPr>
            </a:br>
            <a:r>
              <a:rPr kumimoji="1" lang="en-US" altLang="ja-JP" sz="1050" dirty="0">
                <a:solidFill>
                  <a:schemeClr val="accent4"/>
                </a:solidFill>
                <a:latin typeface="+mn-ea"/>
              </a:rPr>
              <a:t>17xx</a:t>
            </a:r>
            <a:r>
              <a:rPr kumimoji="1" lang="ja-JP" altLang="en-US" sz="1050" dirty="0">
                <a:solidFill>
                  <a:schemeClr val="accent4"/>
                </a:solidFill>
                <a:latin typeface="+mn-ea"/>
              </a:rPr>
              <a:t>年に建てられた独自の様式の古民家で、観光客が訪れるきっかけにもなっている</a:t>
            </a:r>
            <a:endParaRPr kumimoji="1" lang="en-US" altLang="ja-JP" sz="1050" dirty="0">
              <a:solidFill>
                <a:schemeClr val="accent4"/>
              </a:solidFill>
              <a:latin typeface="+mn-ea"/>
            </a:endParaRPr>
          </a:p>
        </p:txBody>
      </p:sp>
      <p:sp>
        <p:nvSpPr>
          <p:cNvPr id="70" name="テキスト ボックス 69">
            <a:extLst>
              <a:ext uri="{FF2B5EF4-FFF2-40B4-BE49-F238E27FC236}">
                <a16:creationId xmlns:a16="http://schemas.microsoft.com/office/drawing/2014/main" id="{869F94E7-88AB-8437-3427-C3A83ED6C762}"/>
              </a:ext>
            </a:extLst>
          </p:cNvPr>
          <p:cNvSpPr txBox="1"/>
          <p:nvPr/>
        </p:nvSpPr>
        <p:spPr>
          <a:xfrm>
            <a:off x="5115968" y="8371106"/>
            <a:ext cx="1600267" cy="415498"/>
          </a:xfrm>
          <a:prstGeom prst="rect">
            <a:avLst/>
          </a:prstGeom>
          <a:noFill/>
        </p:spPr>
        <p:txBody>
          <a:bodyPr wrap="square" rtlCol="0">
            <a:spAutoFit/>
          </a:bodyPr>
          <a:lstStyle/>
          <a:p>
            <a:pPr algn="ctr">
              <a:spcAft>
                <a:spcPts val="300"/>
              </a:spcAft>
            </a:pPr>
            <a:r>
              <a:rPr kumimoji="1" lang="en-US" altLang="ja-JP" sz="1050" dirty="0">
                <a:solidFill>
                  <a:schemeClr val="accent4"/>
                </a:solidFill>
                <a:latin typeface="+mn-ea"/>
              </a:rPr>
              <a:t>××</a:t>
            </a:r>
            <a:r>
              <a:rPr kumimoji="1" lang="ja-JP" altLang="en-US" sz="1050" dirty="0">
                <a:solidFill>
                  <a:schemeClr val="accent4"/>
                </a:solidFill>
                <a:latin typeface="+mn-ea"/>
              </a:rPr>
              <a:t>家の子息</a:t>
            </a:r>
            <a:r>
              <a:rPr kumimoji="1" lang="en-US" altLang="ja-JP" sz="1050" dirty="0">
                <a:solidFill>
                  <a:schemeClr val="accent4"/>
                </a:solidFill>
                <a:latin typeface="+mn-ea"/>
              </a:rPr>
              <a:t/>
            </a:r>
            <a:br>
              <a:rPr kumimoji="1" lang="en-US" altLang="ja-JP" sz="1050" dirty="0">
                <a:solidFill>
                  <a:schemeClr val="accent4"/>
                </a:solidFill>
                <a:latin typeface="+mn-ea"/>
              </a:rPr>
            </a:br>
            <a:r>
              <a:rPr kumimoji="1" lang="ja-JP" altLang="en-US" sz="1050" spc="-150" dirty="0">
                <a:solidFill>
                  <a:schemeClr val="accent4"/>
                </a:solidFill>
                <a:latin typeface="+mn-ea"/>
              </a:rPr>
              <a:t>（市の支援を活用）</a:t>
            </a:r>
            <a:endParaRPr kumimoji="1" lang="en-US" altLang="ja-JP" sz="1050" spc="-150" dirty="0">
              <a:solidFill>
                <a:schemeClr val="accent4"/>
              </a:solidFill>
              <a:latin typeface="+mn-ea"/>
            </a:endParaRPr>
          </a:p>
        </p:txBody>
      </p:sp>
      <p:sp>
        <p:nvSpPr>
          <p:cNvPr id="71" name="テキスト ボックス 70">
            <a:extLst>
              <a:ext uri="{FF2B5EF4-FFF2-40B4-BE49-F238E27FC236}">
                <a16:creationId xmlns:a16="http://schemas.microsoft.com/office/drawing/2014/main" id="{69843528-283D-FC44-4BD7-D28DD65F0738}"/>
              </a:ext>
            </a:extLst>
          </p:cNvPr>
          <p:cNvSpPr txBox="1"/>
          <p:nvPr/>
        </p:nvSpPr>
        <p:spPr>
          <a:xfrm>
            <a:off x="6379933" y="8226127"/>
            <a:ext cx="1790329" cy="807913"/>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伝統技術で修繕できる職人が不足している</a:t>
            </a:r>
            <a:endParaRPr kumimoji="1" lang="en-US" altLang="ja-JP" sz="105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大雨等によって建物が傷みやすくなっている</a:t>
            </a:r>
            <a:endParaRPr kumimoji="1" lang="en-US" altLang="ja-JP" sz="1050" dirty="0">
              <a:solidFill>
                <a:schemeClr val="accent4"/>
              </a:solidFill>
              <a:latin typeface="+mn-ea"/>
            </a:endParaRPr>
          </a:p>
        </p:txBody>
      </p:sp>
      <p:sp>
        <p:nvSpPr>
          <p:cNvPr id="72" name="テキスト ボックス 71">
            <a:extLst>
              <a:ext uri="{FF2B5EF4-FFF2-40B4-BE49-F238E27FC236}">
                <a16:creationId xmlns:a16="http://schemas.microsoft.com/office/drawing/2014/main" id="{CBF0BEB3-D459-DD7F-44C6-39332BFAF332}"/>
              </a:ext>
            </a:extLst>
          </p:cNvPr>
          <p:cNvSpPr txBox="1"/>
          <p:nvPr/>
        </p:nvSpPr>
        <p:spPr>
          <a:xfrm>
            <a:off x="8060356" y="8108138"/>
            <a:ext cx="2340284" cy="1100301"/>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飲食店や宿泊施設として改装し、観光客が消費できる場所にすることで維持費用を確保する</a:t>
            </a:r>
            <a:endParaRPr kumimoji="1" lang="en-US" altLang="ja-JP" sz="105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地区の文化に関心のある移住者と、活用方法について話し合う（</a:t>
            </a:r>
            <a:r>
              <a:rPr kumimoji="1" lang="en-US" altLang="ja-JP" sz="1050" dirty="0">
                <a:solidFill>
                  <a:schemeClr val="accent4"/>
                </a:solidFill>
                <a:latin typeface="+mn-ea"/>
              </a:rPr>
              <a:t>××</a:t>
            </a:r>
            <a:r>
              <a:rPr kumimoji="1" lang="ja-JP" altLang="en-US" sz="1050" dirty="0">
                <a:solidFill>
                  <a:schemeClr val="accent4"/>
                </a:solidFill>
                <a:latin typeface="+mn-ea"/>
              </a:rPr>
              <a:t>家の方も活用には積極的）</a:t>
            </a:r>
            <a:endParaRPr kumimoji="1" lang="en-US" altLang="ja-JP" sz="1050" dirty="0">
              <a:solidFill>
                <a:schemeClr val="accent4"/>
              </a:solidFill>
              <a:latin typeface="+mn-ea"/>
            </a:endParaRPr>
          </a:p>
        </p:txBody>
      </p:sp>
      <p:sp>
        <p:nvSpPr>
          <p:cNvPr id="73" name="テキスト ボックス 72">
            <a:extLst>
              <a:ext uri="{FF2B5EF4-FFF2-40B4-BE49-F238E27FC236}">
                <a16:creationId xmlns:a16="http://schemas.microsoft.com/office/drawing/2014/main" id="{45694C21-A0D0-4D79-E62B-C2060CEA8709}"/>
              </a:ext>
            </a:extLst>
          </p:cNvPr>
          <p:cNvSpPr txBox="1"/>
          <p:nvPr/>
        </p:nvSpPr>
        <p:spPr>
          <a:xfrm>
            <a:off x="10354119" y="4143278"/>
            <a:ext cx="1551442" cy="738664"/>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集約化できている農地から省力化に取り組み、ほかは粗放的管理も検討する</a:t>
            </a:r>
            <a:endParaRPr kumimoji="1" lang="en-US" altLang="ja-JP" sz="1050" dirty="0">
              <a:solidFill>
                <a:schemeClr val="accent4"/>
              </a:solidFill>
              <a:latin typeface="+mn-ea"/>
            </a:endParaRPr>
          </a:p>
        </p:txBody>
      </p:sp>
      <p:sp>
        <p:nvSpPr>
          <p:cNvPr id="74" name="テキスト ボックス 73">
            <a:extLst>
              <a:ext uri="{FF2B5EF4-FFF2-40B4-BE49-F238E27FC236}">
                <a16:creationId xmlns:a16="http://schemas.microsoft.com/office/drawing/2014/main" id="{84D6A77E-86DC-96EA-FD9A-84B5CD9F2827}"/>
              </a:ext>
            </a:extLst>
          </p:cNvPr>
          <p:cNvSpPr txBox="1"/>
          <p:nvPr/>
        </p:nvSpPr>
        <p:spPr>
          <a:xfrm>
            <a:off x="10354119" y="6066030"/>
            <a:ext cx="1551442" cy="577081"/>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土地境界が分かるところから着手し、小規模に資源活用をはじめる</a:t>
            </a:r>
            <a:endParaRPr kumimoji="1" lang="en-US" altLang="ja-JP" sz="1050" dirty="0">
              <a:solidFill>
                <a:schemeClr val="accent4"/>
              </a:solidFill>
              <a:latin typeface="+mn-ea"/>
            </a:endParaRPr>
          </a:p>
        </p:txBody>
      </p:sp>
      <p:sp>
        <p:nvSpPr>
          <p:cNvPr id="75" name="テキスト ボックス 74">
            <a:extLst>
              <a:ext uri="{FF2B5EF4-FFF2-40B4-BE49-F238E27FC236}">
                <a16:creationId xmlns:a16="http://schemas.microsoft.com/office/drawing/2014/main" id="{6055A011-67AB-269F-8E2C-DEA9F8E72DFF}"/>
              </a:ext>
            </a:extLst>
          </p:cNvPr>
          <p:cNvSpPr txBox="1"/>
          <p:nvPr/>
        </p:nvSpPr>
        <p:spPr>
          <a:xfrm>
            <a:off x="10354119" y="7097467"/>
            <a:ext cx="1551442" cy="738664"/>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近隣の神楽の舞手と連携し、○○神楽を他地域で公演できるようにする</a:t>
            </a:r>
            <a:endParaRPr kumimoji="1" lang="en-US" altLang="ja-JP" sz="1050" dirty="0">
              <a:solidFill>
                <a:schemeClr val="accent4"/>
              </a:solidFill>
              <a:latin typeface="+mn-ea"/>
            </a:endParaRPr>
          </a:p>
        </p:txBody>
      </p:sp>
      <p:sp>
        <p:nvSpPr>
          <p:cNvPr id="76" name="テキスト ボックス 75">
            <a:extLst>
              <a:ext uri="{FF2B5EF4-FFF2-40B4-BE49-F238E27FC236}">
                <a16:creationId xmlns:a16="http://schemas.microsoft.com/office/drawing/2014/main" id="{3C8ACA59-58E4-460A-E19C-36D9D4610B44}"/>
              </a:ext>
            </a:extLst>
          </p:cNvPr>
          <p:cNvSpPr txBox="1"/>
          <p:nvPr/>
        </p:nvSpPr>
        <p:spPr>
          <a:xfrm>
            <a:off x="10360815" y="5108891"/>
            <a:ext cx="1551442" cy="577081"/>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水利施設を調査し、寿命が長いものを優先して残す計画を立てる</a:t>
            </a:r>
            <a:endParaRPr kumimoji="1" lang="en-US" altLang="ja-JP" sz="1050" dirty="0">
              <a:solidFill>
                <a:schemeClr val="accent4"/>
              </a:solidFill>
              <a:latin typeface="+mn-ea"/>
            </a:endParaRPr>
          </a:p>
        </p:txBody>
      </p:sp>
      <p:sp>
        <p:nvSpPr>
          <p:cNvPr id="77" name="テキスト ボックス 76">
            <a:extLst>
              <a:ext uri="{FF2B5EF4-FFF2-40B4-BE49-F238E27FC236}">
                <a16:creationId xmlns:a16="http://schemas.microsoft.com/office/drawing/2014/main" id="{6E08A38D-93DF-0F15-23FB-1B16F2E29C55}"/>
              </a:ext>
            </a:extLst>
          </p:cNvPr>
          <p:cNvSpPr txBox="1"/>
          <p:nvPr/>
        </p:nvSpPr>
        <p:spPr>
          <a:xfrm>
            <a:off x="10360815" y="8118318"/>
            <a:ext cx="1551442" cy="938719"/>
          </a:xfrm>
          <a:prstGeom prst="rect">
            <a:avLst/>
          </a:prstGeom>
          <a:noFill/>
        </p:spPr>
        <p:txBody>
          <a:bodyPr wrap="square" rtlCol="0">
            <a:spAutoFit/>
          </a:bodyPr>
          <a:lstStyle/>
          <a:p>
            <a:pPr marL="92075" indent="-92075">
              <a:spcAft>
                <a:spcPts val="300"/>
              </a:spcAft>
              <a:buFont typeface="Arial" panose="020B0604020202020204" pitchFamily="34" charset="0"/>
              <a:buChar char="•"/>
            </a:pPr>
            <a:r>
              <a:rPr kumimoji="1" lang="ja-JP" altLang="en-US" sz="1050" dirty="0">
                <a:solidFill>
                  <a:schemeClr val="accent4"/>
                </a:solidFill>
                <a:latin typeface="+mn-ea"/>
              </a:rPr>
              <a:t>写真や石碑などで歴史を伝える方法を検討する。</a:t>
            </a:r>
            <a:endParaRPr kumimoji="1" lang="en-US" altLang="ja-JP" sz="1050" dirty="0">
              <a:solidFill>
                <a:schemeClr val="accent4"/>
              </a:solidFill>
              <a:latin typeface="+mn-ea"/>
            </a:endParaRPr>
          </a:p>
          <a:p>
            <a:pPr marL="92075" indent="-92075">
              <a:spcAft>
                <a:spcPts val="300"/>
              </a:spcAft>
              <a:buFont typeface="Arial" panose="020B0604020202020204" pitchFamily="34" charset="0"/>
              <a:buChar char="•"/>
            </a:pPr>
            <a:r>
              <a:rPr kumimoji="1" lang="ja-JP" altLang="en-US" sz="1050" dirty="0">
                <a:solidFill>
                  <a:schemeClr val="accent4"/>
                </a:solidFill>
                <a:latin typeface="+mn-ea"/>
              </a:rPr>
              <a:t>史料等の保全は、市と相談する</a:t>
            </a:r>
            <a:endParaRPr kumimoji="1" lang="en-US" altLang="ja-JP" sz="1050" dirty="0">
              <a:solidFill>
                <a:schemeClr val="accent4"/>
              </a:solidFill>
              <a:latin typeface="+mn-ea"/>
            </a:endParaRPr>
          </a:p>
        </p:txBody>
      </p:sp>
      <p:sp>
        <p:nvSpPr>
          <p:cNvPr id="78" name="テキスト ボックス 77">
            <a:extLst>
              <a:ext uri="{FF2B5EF4-FFF2-40B4-BE49-F238E27FC236}">
                <a16:creationId xmlns:a16="http://schemas.microsoft.com/office/drawing/2014/main" id="{E568A378-AE9E-1150-3A06-D0D764BD9DA1}"/>
              </a:ext>
            </a:extLst>
          </p:cNvPr>
          <p:cNvSpPr txBox="1"/>
          <p:nvPr/>
        </p:nvSpPr>
        <p:spPr>
          <a:xfrm>
            <a:off x="6770867" y="239366"/>
            <a:ext cx="3078737" cy="400110"/>
          </a:xfrm>
          <a:prstGeom prst="rect">
            <a:avLst/>
          </a:prstGeom>
          <a:noFill/>
        </p:spPr>
        <p:txBody>
          <a:bodyPr wrap="square" rtlCol="0">
            <a:spAutoFit/>
          </a:bodyPr>
          <a:lstStyle/>
          <a:p>
            <a:pPr>
              <a:spcAft>
                <a:spcPts val="300"/>
              </a:spcAft>
            </a:pPr>
            <a:r>
              <a:rPr kumimoji="1" lang="ja-JP" altLang="en-US" sz="2000" dirty="0">
                <a:solidFill>
                  <a:schemeClr val="accent4"/>
                </a:solidFill>
                <a:latin typeface="+mn-ea"/>
              </a:rPr>
              <a:t>▲▲市○○地区</a:t>
            </a:r>
          </a:p>
        </p:txBody>
      </p:sp>
      <p:sp>
        <p:nvSpPr>
          <p:cNvPr id="79" name="テキスト ボックス 78">
            <a:extLst>
              <a:ext uri="{FF2B5EF4-FFF2-40B4-BE49-F238E27FC236}">
                <a16:creationId xmlns:a16="http://schemas.microsoft.com/office/drawing/2014/main" id="{E661DA72-1414-3083-E91A-742694A086C7}"/>
              </a:ext>
            </a:extLst>
          </p:cNvPr>
          <p:cNvSpPr txBox="1"/>
          <p:nvPr/>
        </p:nvSpPr>
        <p:spPr>
          <a:xfrm>
            <a:off x="9973253" y="233822"/>
            <a:ext cx="2621632" cy="400110"/>
          </a:xfrm>
          <a:prstGeom prst="rect">
            <a:avLst/>
          </a:prstGeom>
          <a:noFill/>
        </p:spPr>
        <p:txBody>
          <a:bodyPr wrap="square" rtlCol="0">
            <a:spAutoFit/>
          </a:bodyPr>
          <a:lstStyle/>
          <a:p>
            <a:pPr>
              <a:spcAft>
                <a:spcPts val="300"/>
              </a:spcAft>
            </a:pPr>
            <a:r>
              <a:rPr kumimoji="1" lang="en-US" altLang="ja-JP" sz="2000" dirty="0">
                <a:solidFill>
                  <a:schemeClr val="accent4"/>
                </a:solidFill>
                <a:latin typeface="+mn-ea"/>
              </a:rPr>
              <a:t>2024</a:t>
            </a:r>
            <a:r>
              <a:rPr kumimoji="1" lang="ja-JP" altLang="en-US" sz="2000" dirty="0">
                <a:solidFill>
                  <a:schemeClr val="accent4"/>
                </a:solidFill>
                <a:latin typeface="+mn-ea"/>
              </a:rPr>
              <a:t>年 </a:t>
            </a:r>
            <a:r>
              <a:rPr kumimoji="1" lang="en-US" altLang="ja-JP" sz="2000" dirty="0">
                <a:solidFill>
                  <a:schemeClr val="accent4"/>
                </a:solidFill>
                <a:latin typeface="+mn-ea"/>
              </a:rPr>
              <a:t>xx</a:t>
            </a:r>
            <a:r>
              <a:rPr kumimoji="1" lang="ja-JP" altLang="en-US" sz="2000" dirty="0">
                <a:solidFill>
                  <a:schemeClr val="accent4"/>
                </a:solidFill>
                <a:latin typeface="+mn-ea"/>
              </a:rPr>
              <a:t>月 </a:t>
            </a:r>
            <a:r>
              <a:rPr kumimoji="1" lang="en-US" altLang="ja-JP" sz="2000" dirty="0">
                <a:solidFill>
                  <a:schemeClr val="accent4"/>
                </a:solidFill>
                <a:latin typeface="+mn-ea"/>
              </a:rPr>
              <a:t>xx</a:t>
            </a:r>
            <a:r>
              <a:rPr kumimoji="1" lang="ja-JP" altLang="en-US" sz="2000" dirty="0">
                <a:solidFill>
                  <a:schemeClr val="accent4"/>
                </a:solidFill>
                <a:latin typeface="+mn-ea"/>
              </a:rPr>
              <a:t>日</a:t>
            </a:r>
          </a:p>
        </p:txBody>
      </p:sp>
      <p:sp>
        <p:nvSpPr>
          <p:cNvPr id="80" name="楕円 79">
            <a:extLst>
              <a:ext uri="{FF2B5EF4-FFF2-40B4-BE49-F238E27FC236}">
                <a16:creationId xmlns:a16="http://schemas.microsoft.com/office/drawing/2014/main" id="{202B958D-A364-860B-B7EF-87093D64B4EC}"/>
              </a:ext>
            </a:extLst>
          </p:cNvPr>
          <p:cNvSpPr/>
          <p:nvPr/>
        </p:nvSpPr>
        <p:spPr>
          <a:xfrm>
            <a:off x="4849105" y="4457785"/>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nvGrpSpPr>
          <p:cNvPr id="81" name="グループ化 80">
            <a:extLst>
              <a:ext uri="{FF2B5EF4-FFF2-40B4-BE49-F238E27FC236}">
                <a16:creationId xmlns:a16="http://schemas.microsoft.com/office/drawing/2014/main" id="{D5D8EF8B-CD54-D348-17D3-418D54585325}"/>
              </a:ext>
            </a:extLst>
          </p:cNvPr>
          <p:cNvGrpSpPr/>
          <p:nvPr/>
        </p:nvGrpSpPr>
        <p:grpSpPr>
          <a:xfrm>
            <a:off x="4301512" y="4462943"/>
            <a:ext cx="205014" cy="205014"/>
            <a:chOff x="4296749" y="4437470"/>
            <a:chExt cx="205014" cy="205014"/>
          </a:xfrm>
        </p:grpSpPr>
        <p:sp>
          <p:nvSpPr>
            <p:cNvPr id="82" name="楕円 81">
              <a:extLst>
                <a:ext uri="{FF2B5EF4-FFF2-40B4-BE49-F238E27FC236}">
                  <a16:creationId xmlns:a16="http://schemas.microsoft.com/office/drawing/2014/main" id="{AF99BC03-987A-C4A5-D6B5-B41C3152628E}"/>
                </a:ext>
              </a:extLst>
            </p:cNvPr>
            <p:cNvSpPr/>
            <p:nvPr/>
          </p:nvSpPr>
          <p:spPr>
            <a:xfrm>
              <a:off x="4296749" y="4437470"/>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83" name="楕円 82">
              <a:extLst>
                <a:ext uri="{FF2B5EF4-FFF2-40B4-BE49-F238E27FC236}">
                  <a16:creationId xmlns:a16="http://schemas.microsoft.com/office/drawing/2014/main" id="{CA1DB9E3-A691-DF83-1871-F663D9EA56AF}"/>
                </a:ext>
              </a:extLst>
            </p:cNvPr>
            <p:cNvSpPr/>
            <p:nvPr/>
          </p:nvSpPr>
          <p:spPr>
            <a:xfrm>
              <a:off x="4334591" y="4475312"/>
              <a:ext cx="129329" cy="129329"/>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grpSp>
        <p:nvGrpSpPr>
          <p:cNvPr id="84" name="グループ化 83">
            <a:extLst>
              <a:ext uri="{FF2B5EF4-FFF2-40B4-BE49-F238E27FC236}">
                <a16:creationId xmlns:a16="http://schemas.microsoft.com/office/drawing/2014/main" id="{1104E0BB-7D87-87B1-07F6-E5ED85AD2E04}"/>
              </a:ext>
            </a:extLst>
          </p:cNvPr>
          <p:cNvGrpSpPr/>
          <p:nvPr/>
        </p:nvGrpSpPr>
        <p:grpSpPr>
          <a:xfrm>
            <a:off x="5182275" y="4456660"/>
            <a:ext cx="205014" cy="205014"/>
            <a:chOff x="4296749" y="4437470"/>
            <a:chExt cx="205014" cy="205014"/>
          </a:xfrm>
        </p:grpSpPr>
        <p:sp>
          <p:nvSpPr>
            <p:cNvPr id="85" name="楕円 84">
              <a:extLst>
                <a:ext uri="{FF2B5EF4-FFF2-40B4-BE49-F238E27FC236}">
                  <a16:creationId xmlns:a16="http://schemas.microsoft.com/office/drawing/2014/main" id="{7C96268A-EEB3-F1F1-C848-98CC33AA5438}"/>
                </a:ext>
              </a:extLst>
            </p:cNvPr>
            <p:cNvSpPr/>
            <p:nvPr/>
          </p:nvSpPr>
          <p:spPr>
            <a:xfrm>
              <a:off x="4296749" y="4437470"/>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86" name="楕円 85">
              <a:extLst>
                <a:ext uri="{FF2B5EF4-FFF2-40B4-BE49-F238E27FC236}">
                  <a16:creationId xmlns:a16="http://schemas.microsoft.com/office/drawing/2014/main" id="{C1A8BB8C-E35C-BFEA-CB24-12F2003079BA}"/>
                </a:ext>
              </a:extLst>
            </p:cNvPr>
            <p:cNvSpPr/>
            <p:nvPr/>
          </p:nvSpPr>
          <p:spPr>
            <a:xfrm>
              <a:off x="4334591" y="4475312"/>
              <a:ext cx="129329" cy="129329"/>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sp>
        <p:nvSpPr>
          <p:cNvPr id="87" name="楕円 86">
            <a:extLst>
              <a:ext uri="{FF2B5EF4-FFF2-40B4-BE49-F238E27FC236}">
                <a16:creationId xmlns:a16="http://schemas.microsoft.com/office/drawing/2014/main" id="{7451F002-B3B1-EF5F-8509-5FD236867863}"/>
              </a:ext>
            </a:extLst>
          </p:cNvPr>
          <p:cNvSpPr/>
          <p:nvPr/>
        </p:nvSpPr>
        <p:spPr>
          <a:xfrm>
            <a:off x="4854463" y="5373920"/>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nvGrpSpPr>
          <p:cNvPr id="88" name="グループ化 87">
            <a:extLst>
              <a:ext uri="{FF2B5EF4-FFF2-40B4-BE49-F238E27FC236}">
                <a16:creationId xmlns:a16="http://schemas.microsoft.com/office/drawing/2014/main" id="{6A6FFFEE-82CC-7F89-0F85-E479B4CDEAE3}"/>
              </a:ext>
            </a:extLst>
          </p:cNvPr>
          <p:cNvGrpSpPr/>
          <p:nvPr/>
        </p:nvGrpSpPr>
        <p:grpSpPr>
          <a:xfrm>
            <a:off x="4306870" y="5379078"/>
            <a:ext cx="205014" cy="205014"/>
            <a:chOff x="4296749" y="4437470"/>
            <a:chExt cx="205014" cy="205014"/>
          </a:xfrm>
        </p:grpSpPr>
        <p:sp>
          <p:nvSpPr>
            <p:cNvPr id="89" name="楕円 88">
              <a:extLst>
                <a:ext uri="{FF2B5EF4-FFF2-40B4-BE49-F238E27FC236}">
                  <a16:creationId xmlns:a16="http://schemas.microsoft.com/office/drawing/2014/main" id="{5A684D5D-872B-E30F-FACF-E65D94D60302}"/>
                </a:ext>
              </a:extLst>
            </p:cNvPr>
            <p:cNvSpPr/>
            <p:nvPr/>
          </p:nvSpPr>
          <p:spPr>
            <a:xfrm>
              <a:off x="4296749" y="4437470"/>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90" name="楕円 89">
              <a:extLst>
                <a:ext uri="{FF2B5EF4-FFF2-40B4-BE49-F238E27FC236}">
                  <a16:creationId xmlns:a16="http://schemas.microsoft.com/office/drawing/2014/main" id="{32DBF4EC-08AD-1934-A174-03782197A903}"/>
                </a:ext>
              </a:extLst>
            </p:cNvPr>
            <p:cNvSpPr/>
            <p:nvPr/>
          </p:nvSpPr>
          <p:spPr>
            <a:xfrm>
              <a:off x="4334591" y="4475312"/>
              <a:ext cx="129329" cy="129329"/>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grpSp>
        <p:nvGrpSpPr>
          <p:cNvPr id="91" name="グループ化 90">
            <a:extLst>
              <a:ext uri="{FF2B5EF4-FFF2-40B4-BE49-F238E27FC236}">
                <a16:creationId xmlns:a16="http://schemas.microsoft.com/office/drawing/2014/main" id="{BEB2D37B-8732-D060-7DE0-CEFF673344CC}"/>
              </a:ext>
            </a:extLst>
          </p:cNvPr>
          <p:cNvGrpSpPr/>
          <p:nvPr/>
        </p:nvGrpSpPr>
        <p:grpSpPr>
          <a:xfrm>
            <a:off x="5187633" y="5372795"/>
            <a:ext cx="205014" cy="205014"/>
            <a:chOff x="4296749" y="4437470"/>
            <a:chExt cx="205014" cy="205014"/>
          </a:xfrm>
        </p:grpSpPr>
        <p:sp>
          <p:nvSpPr>
            <p:cNvPr id="92" name="楕円 91">
              <a:extLst>
                <a:ext uri="{FF2B5EF4-FFF2-40B4-BE49-F238E27FC236}">
                  <a16:creationId xmlns:a16="http://schemas.microsoft.com/office/drawing/2014/main" id="{650BDD01-4037-07EB-268B-8ACFE362C704}"/>
                </a:ext>
              </a:extLst>
            </p:cNvPr>
            <p:cNvSpPr/>
            <p:nvPr/>
          </p:nvSpPr>
          <p:spPr>
            <a:xfrm>
              <a:off x="4296749" y="4437470"/>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93" name="楕円 92">
              <a:extLst>
                <a:ext uri="{FF2B5EF4-FFF2-40B4-BE49-F238E27FC236}">
                  <a16:creationId xmlns:a16="http://schemas.microsoft.com/office/drawing/2014/main" id="{AC9F4D61-E924-C2DE-1625-977F645E19FE}"/>
                </a:ext>
              </a:extLst>
            </p:cNvPr>
            <p:cNvSpPr/>
            <p:nvPr/>
          </p:nvSpPr>
          <p:spPr>
            <a:xfrm>
              <a:off x="4334591" y="4475312"/>
              <a:ext cx="129329" cy="129329"/>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sp>
        <p:nvSpPr>
          <p:cNvPr id="94" name="楕円 93">
            <a:extLst>
              <a:ext uri="{FF2B5EF4-FFF2-40B4-BE49-F238E27FC236}">
                <a16:creationId xmlns:a16="http://schemas.microsoft.com/office/drawing/2014/main" id="{B7C37AA6-0F1B-9154-7A2B-57CD8E3A60FA}"/>
              </a:ext>
            </a:extLst>
          </p:cNvPr>
          <p:cNvSpPr/>
          <p:nvPr/>
        </p:nvSpPr>
        <p:spPr>
          <a:xfrm>
            <a:off x="5165176" y="6394800"/>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95" name="楕円 94">
            <a:extLst>
              <a:ext uri="{FF2B5EF4-FFF2-40B4-BE49-F238E27FC236}">
                <a16:creationId xmlns:a16="http://schemas.microsoft.com/office/drawing/2014/main" id="{CFE0EE2D-62D6-957D-72E0-323BCBB7D03D}"/>
              </a:ext>
            </a:extLst>
          </p:cNvPr>
          <p:cNvSpPr/>
          <p:nvPr/>
        </p:nvSpPr>
        <p:spPr>
          <a:xfrm>
            <a:off x="5171995" y="7396844"/>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96" name="楕円 95">
            <a:extLst>
              <a:ext uri="{FF2B5EF4-FFF2-40B4-BE49-F238E27FC236}">
                <a16:creationId xmlns:a16="http://schemas.microsoft.com/office/drawing/2014/main" id="{471B9207-2169-0CB8-F5E8-452732A0286B}"/>
              </a:ext>
            </a:extLst>
          </p:cNvPr>
          <p:cNvSpPr/>
          <p:nvPr/>
        </p:nvSpPr>
        <p:spPr>
          <a:xfrm>
            <a:off x="4846257" y="7396844"/>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97" name="楕円 96">
            <a:extLst>
              <a:ext uri="{FF2B5EF4-FFF2-40B4-BE49-F238E27FC236}">
                <a16:creationId xmlns:a16="http://schemas.microsoft.com/office/drawing/2014/main" id="{48BB0345-9F6E-CB68-A2EA-BA122ED55BF5}"/>
              </a:ext>
            </a:extLst>
          </p:cNvPr>
          <p:cNvSpPr/>
          <p:nvPr/>
        </p:nvSpPr>
        <p:spPr>
          <a:xfrm>
            <a:off x="4575398" y="7396844"/>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nvGrpSpPr>
          <p:cNvPr id="98" name="グループ化 97">
            <a:extLst>
              <a:ext uri="{FF2B5EF4-FFF2-40B4-BE49-F238E27FC236}">
                <a16:creationId xmlns:a16="http://schemas.microsoft.com/office/drawing/2014/main" id="{462C01BE-1CC2-F554-4A17-8B7DBFA76549}"/>
              </a:ext>
            </a:extLst>
          </p:cNvPr>
          <p:cNvGrpSpPr/>
          <p:nvPr/>
        </p:nvGrpSpPr>
        <p:grpSpPr>
          <a:xfrm>
            <a:off x="4844366" y="8456896"/>
            <a:ext cx="205014" cy="205014"/>
            <a:chOff x="4296749" y="4437470"/>
            <a:chExt cx="205014" cy="205014"/>
          </a:xfrm>
        </p:grpSpPr>
        <p:sp>
          <p:nvSpPr>
            <p:cNvPr id="99" name="楕円 98">
              <a:extLst>
                <a:ext uri="{FF2B5EF4-FFF2-40B4-BE49-F238E27FC236}">
                  <a16:creationId xmlns:a16="http://schemas.microsoft.com/office/drawing/2014/main" id="{433D56EE-BB8B-E568-8CF5-04DED7238516}"/>
                </a:ext>
              </a:extLst>
            </p:cNvPr>
            <p:cNvSpPr/>
            <p:nvPr/>
          </p:nvSpPr>
          <p:spPr>
            <a:xfrm>
              <a:off x="4296749" y="4437470"/>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100" name="楕円 99">
              <a:extLst>
                <a:ext uri="{FF2B5EF4-FFF2-40B4-BE49-F238E27FC236}">
                  <a16:creationId xmlns:a16="http://schemas.microsoft.com/office/drawing/2014/main" id="{5B80A7EB-927B-8D1C-D9EA-03C9B10D597A}"/>
                </a:ext>
              </a:extLst>
            </p:cNvPr>
            <p:cNvSpPr/>
            <p:nvPr/>
          </p:nvSpPr>
          <p:spPr>
            <a:xfrm>
              <a:off x="4334591" y="4475312"/>
              <a:ext cx="129329" cy="129329"/>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sp>
        <p:nvSpPr>
          <p:cNvPr id="101" name="楕円 100">
            <a:extLst>
              <a:ext uri="{FF2B5EF4-FFF2-40B4-BE49-F238E27FC236}">
                <a16:creationId xmlns:a16="http://schemas.microsoft.com/office/drawing/2014/main" id="{3B22EFB4-FDC1-DD72-558E-2C8E421C2BDC}"/>
              </a:ext>
            </a:extLst>
          </p:cNvPr>
          <p:cNvSpPr/>
          <p:nvPr/>
        </p:nvSpPr>
        <p:spPr>
          <a:xfrm>
            <a:off x="5172196" y="8451383"/>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102" name="楕円 101">
            <a:extLst>
              <a:ext uri="{FF2B5EF4-FFF2-40B4-BE49-F238E27FC236}">
                <a16:creationId xmlns:a16="http://schemas.microsoft.com/office/drawing/2014/main" id="{4538451E-D931-A471-B439-864413943CBE}"/>
              </a:ext>
            </a:extLst>
          </p:cNvPr>
          <p:cNvSpPr/>
          <p:nvPr/>
        </p:nvSpPr>
        <p:spPr>
          <a:xfrm>
            <a:off x="4295712" y="8451383"/>
            <a:ext cx="205014" cy="20501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103" name="二等辺三角形 102">
            <a:extLst>
              <a:ext uri="{FF2B5EF4-FFF2-40B4-BE49-F238E27FC236}">
                <a16:creationId xmlns:a16="http://schemas.microsoft.com/office/drawing/2014/main" id="{F4C14665-00DD-F4B7-FC39-426FBCEF7593}"/>
              </a:ext>
            </a:extLst>
          </p:cNvPr>
          <p:cNvSpPr/>
          <p:nvPr/>
        </p:nvSpPr>
        <p:spPr>
          <a:xfrm>
            <a:off x="4290108" y="6394336"/>
            <a:ext cx="221960" cy="191345"/>
          </a:xfrm>
          <a:prstGeom prst="triangl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104" name="二等辺三角形 103">
            <a:extLst>
              <a:ext uri="{FF2B5EF4-FFF2-40B4-BE49-F238E27FC236}">
                <a16:creationId xmlns:a16="http://schemas.microsoft.com/office/drawing/2014/main" id="{809833A3-0CC1-16C8-232F-6B417CCF633F}"/>
              </a:ext>
            </a:extLst>
          </p:cNvPr>
          <p:cNvSpPr/>
          <p:nvPr/>
        </p:nvSpPr>
        <p:spPr>
          <a:xfrm>
            <a:off x="4846860" y="6387447"/>
            <a:ext cx="221960" cy="191345"/>
          </a:xfrm>
          <a:prstGeom prst="triangl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105" name="楕円 104">
            <a:extLst>
              <a:ext uri="{FF2B5EF4-FFF2-40B4-BE49-F238E27FC236}">
                <a16:creationId xmlns:a16="http://schemas.microsoft.com/office/drawing/2014/main" id="{9CAECC59-6AE2-B687-040B-7E0FAB55C963}"/>
              </a:ext>
            </a:extLst>
          </p:cNvPr>
          <p:cNvSpPr/>
          <p:nvPr/>
        </p:nvSpPr>
        <p:spPr>
          <a:xfrm>
            <a:off x="11833036" y="7335859"/>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41</a:t>
            </a:r>
          </a:p>
        </p:txBody>
      </p:sp>
      <p:sp>
        <p:nvSpPr>
          <p:cNvPr id="106" name="楕円 105">
            <a:extLst>
              <a:ext uri="{FF2B5EF4-FFF2-40B4-BE49-F238E27FC236}">
                <a16:creationId xmlns:a16="http://schemas.microsoft.com/office/drawing/2014/main" id="{9FFF784B-BF2C-50B3-E1C2-E095753C44E8}"/>
              </a:ext>
            </a:extLst>
          </p:cNvPr>
          <p:cNvSpPr/>
          <p:nvPr/>
        </p:nvSpPr>
        <p:spPr>
          <a:xfrm>
            <a:off x="12343169" y="7336342"/>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45</a:t>
            </a:r>
          </a:p>
        </p:txBody>
      </p:sp>
      <p:sp>
        <p:nvSpPr>
          <p:cNvPr id="107" name="楕円 106">
            <a:extLst>
              <a:ext uri="{FF2B5EF4-FFF2-40B4-BE49-F238E27FC236}">
                <a16:creationId xmlns:a16="http://schemas.microsoft.com/office/drawing/2014/main" id="{9DB3EA7F-64CC-5253-210A-92ABA087174B}"/>
              </a:ext>
            </a:extLst>
          </p:cNvPr>
          <p:cNvSpPr/>
          <p:nvPr/>
        </p:nvSpPr>
        <p:spPr>
          <a:xfrm>
            <a:off x="12084980" y="7335859"/>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44</a:t>
            </a:r>
          </a:p>
        </p:txBody>
      </p:sp>
      <p:sp>
        <p:nvSpPr>
          <p:cNvPr id="108" name="楕円 107">
            <a:extLst>
              <a:ext uri="{FF2B5EF4-FFF2-40B4-BE49-F238E27FC236}">
                <a16:creationId xmlns:a16="http://schemas.microsoft.com/office/drawing/2014/main" id="{751FE8A7-35E8-1DDB-5C4F-7355CD8937C5}"/>
              </a:ext>
            </a:extLst>
          </p:cNvPr>
          <p:cNvSpPr/>
          <p:nvPr/>
        </p:nvSpPr>
        <p:spPr>
          <a:xfrm>
            <a:off x="11828371" y="6350505"/>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54</a:t>
            </a:r>
          </a:p>
        </p:txBody>
      </p:sp>
      <p:sp>
        <p:nvSpPr>
          <p:cNvPr id="109" name="楕円 108">
            <a:extLst>
              <a:ext uri="{FF2B5EF4-FFF2-40B4-BE49-F238E27FC236}">
                <a16:creationId xmlns:a16="http://schemas.microsoft.com/office/drawing/2014/main" id="{9ECE1EC8-EA8D-2B7B-913F-B04F6225ED58}"/>
              </a:ext>
            </a:extLst>
          </p:cNvPr>
          <p:cNvSpPr/>
          <p:nvPr/>
        </p:nvSpPr>
        <p:spPr>
          <a:xfrm>
            <a:off x="12338504" y="6350988"/>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57</a:t>
            </a:r>
          </a:p>
        </p:txBody>
      </p:sp>
      <p:sp>
        <p:nvSpPr>
          <p:cNvPr id="110" name="楕円 109">
            <a:extLst>
              <a:ext uri="{FF2B5EF4-FFF2-40B4-BE49-F238E27FC236}">
                <a16:creationId xmlns:a16="http://schemas.microsoft.com/office/drawing/2014/main" id="{3C8B3E24-360A-2530-57D1-5170C98D5A18}"/>
              </a:ext>
            </a:extLst>
          </p:cNvPr>
          <p:cNvSpPr/>
          <p:nvPr/>
        </p:nvSpPr>
        <p:spPr>
          <a:xfrm>
            <a:off x="12080315" y="6350505"/>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56</a:t>
            </a:r>
          </a:p>
        </p:txBody>
      </p:sp>
      <p:sp>
        <p:nvSpPr>
          <p:cNvPr id="111" name="楕円 110">
            <a:extLst>
              <a:ext uri="{FF2B5EF4-FFF2-40B4-BE49-F238E27FC236}">
                <a16:creationId xmlns:a16="http://schemas.microsoft.com/office/drawing/2014/main" id="{1BE1A80B-4C4B-EC28-DE2A-13C07702088A}"/>
              </a:ext>
            </a:extLst>
          </p:cNvPr>
          <p:cNvSpPr/>
          <p:nvPr/>
        </p:nvSpPr>
        <p:spPr>
          <a:xfrm>
            <a:off x="11828371" y="5512199"/>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8</a:t>
            </a:r>
          </a:p>
        </p:txBody>
      </p:sp>
      <p:sp>
        <p:nvSpPr>
          <p:cNvPr id="112" name="楕円 111">
            <a:extLst>
              <a:ext uri="{FF2B5EF4-FFF2-40B4-BE49-F238E27FC236}">
                <a16:creationId xmlns:a16="http://schemas.microsoft.com/office/drawing/2014/main" id="{68BB0515-33BC-0F70-2E5C-24EE678D7ADC}"/>
              </a:ext>
            </a:extLst>
          </p:cNvPr>
          <p:cNvSpPr/>
          <p:nvPr/>
        </p:nvSpPr>
        <p:spPr>
          <a:xfrm>
            <a:off x="12338504" y="5512682"/>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11</a:t>
            </a:r>
          </a:p>
        </p:txBody>
      </p:sp>
      <p:sp>
        <p:nvSpPr>
          <p:cNvPr id="113" name="楕円 112">
            <a:extLst>
              <a:ext uri="{FF2B5EF4-FFF2-40B4-BE49-F238E27FC236}">
                <a16:creationId xmlns:a16="http://schemas.microsoft.com/office/drawing/2014/main" id="{B70FAE6F-16D1-BE78-EBEB-91C258625411}"/>
              </a:ext>
            </a:extLst>
          </p:cNvPr>
          <p:cNvSpPr/>
          <p:nvPr/>
        </p:nvSpPr>
        <p:spPr>
          <a:xfrm>
            <a:off x="12080315" y="5512199"/>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9</a:t>
            </a:r>
          </a:p>
        </p:txBody>
      </p:sp>
      <p:sp>
        <p:nvSpPr>
          <p:cNvPr id="114" name="テキスト ボックス 113">
            <a:extLst>
              <a:ext uri="{FF2B5EF4-FFF2-40B4-BE49-F238E27FC236}">
                <a16:creationId xmlns:a16="http://schemas.microsoft.com/office/drawing/2014/main" id="{9C7F94CF-45E8-ECEC-25F6-08174EDEF982}"/>
              </a:ext>
            </a:extLst>
          </p:cNvPr>
          <p:cNvSpPr txBox="1"/>
          <p:nvPr/>
        </p:nvSpPr>
        <p:spPr>
          <a:xfrm>
            <a:off x="11710673" y="5254369"/>
            <a:ext cx="1133779" cy="246221"/>
          </a:xfrm>
          <a:prstGeom prst="rect">
            <a:avLst/>
          </a:prstGeom>
          <a:noFill/>
        </p:spPr>
        <p:txBody>
          <a:bodyPr wrap="square" rtlCol="0">
            <a:spAutoFit/>
          </a:bodyPr>
          <a:lstStyle/>
          <a:p>
            <a:pPr>
              <a:spcAft>
                <a:spcPts val="300"/>
              </a:spcAft>
            </a:pPr>
            <a:r>
              <a:rPr kumimoji="1" lang="ja-JP" altLang="en-US" sz="1000" spc="-300" dirty="0">
                <a:solidFill>
                  <a:schemeClr val="accent4"/>
                </a:solidFill>
                <a:latin typeface="+mn-ea"/>
              </a:rPr>
              <a:t>▲▼    </a:t>
            </a:r>
            <a:r>
              <a:rPr kumimoji="1" lang="ja-JP" altLang="en-US" sz="1000" spc="-150" dirty="0">
                <a:solidFill>
                  <a:schemeClr val="accent4"/>
                </a:solidFill>
                <a:latin typeface="+mn-ea"/>
              </a:rPr>
              <a:t>地区の事例</a:t>
            </a:r>
            <a:endParaRPr kumimoji="1" lang="en-US" altLang="ja-JP" sz="1000" spc="-150" dirty="0">
              <a:solidFill>
                <a:schemeClr val="accent4"/>
              </a:solidFill>
              <a:latin typeface="+mn-ea"/>
            </a:endParaRPr>
          </a:p>
        </p:txBody>
      </p:sp>
      <p:sp>
        <p:nvSpPr>
          <p:cNvPr id="115" name="楕円 114">
            <a:extLst>
              <a:ext uri="{FF2B5EF4-FFF2-40B4-BE49-F238E27FC236}">
                <a16:creationId xmlns:a16="http://schemas.microsoft.com/office/drawing/2014/main" id="{EE6A385A-7948-BE0A-7A35-FA604B60E20E}"/>
              </a:ext>
            </a:extLst>
          </p:cNvPr>
          <p:cNvSpPr/>
          <p:nvPr/>
        </p:nvSpPr>
        <p:spPr>
          <a:xfrm>
            <a:off x="11822017" y="4515605"/>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4</a:t>
            </a:r>
          </a:p>
        </p:txBody>
      </p:sp>
      <p:sp>
        <p:nvSpPr>
          <p:cNvPr id="116" name="楕円 115">
            <a:extLst>
              <a:ext uri="{FF2B5EF4-FFF2-40B4-BE49-F238E27FC236}">
                <a16:creationId xmlns:a16="http://schemas.microsoft.com/office/drawing/2014/main" id="{7A7B050B-1BCC-53F6-22E1-096F1F9D934C}"/>
              </a:ext>
            </a:extLst>
          </p:cNvPr>
          <p:cNvSpPr/>
          <p:nvPr/>
        </p:nvSpPr>
        <p:spPr>
          <a:xfrm>
            <a:off x="12332150" y="4516088"/>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9</a:t>
            </a:r>
          </a:p>
        </p:txBody>
      </p:sp>
      <p:sp>
        <p:nvSpPr>
          <p:cNvPr id="117" name="楕円 116">
            <a:extLst>
              <a:ext uri="{FF2B5EF4-FFF2-40B4-BE49-F238E27FC236}">
                <a16:creationId xmlns:a16="http://schemas.microsoft.com/office/drawing/2014/main" id="{86FC1265-D060-72E5-132A-B4D57FC64EA8}"/>
              </a:ext>
            </a:extLst>
          </p:cNvPr>
          <p:cNvSpPr/>
          <p:nvPr/>
        </p:nvSpPr>
        <p:spPr>
          <a:xfrm>
            <a:off x="12073961" y="4515605"/>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6</a:t>
            </a:r>
          </a:p>
        </p:txBody>
      </p:sp>
      <p:sp>
        <p:nvSpPr>
          <p:cNvPr id="118" name="テキスト ボックス 117">
            <a:extLst>
              <a:ext uri="{FF2B5EF4-FFF2-40B4-BE49-F238E27FC236}">
                <a16:creationId xmlns:a16="http://schemas.microsoft.com/office/drawing/2014/main" id="{41F748BB-09E8-3FEA-2DF8-2D8E4DAAECF7}"/>
              </a:ext>
            </a:extLst>
          </p:cNvPr>
          <p:cNvSpPr txBox="1"/>
          <p:nvPr/>
        </p:nvSpPr>
        <p:spPr>
          <a:xfrm>
            <a:off x="11704319" y="4257775"/>
            <a:ext cx="1133779" cy="246221"/>
          </a:xfrm>
          <a:prstGeom prst="rect">
            <a:avLst/>
          </a:prstGeom>
          <a:noFill/>
        </p:spPr>
        <p:txBody>
          <a:bodyPr wrap="square" rtlCol="0">
            <a:spAutoFit/>
          </a:bodyPr>
          <a:lstStyle/>
          <a:p>
            <a:pPr>
              <a:spcAft>
                <a:spcPts val="300"/>
              </a:spcAft>
            </a:pPr>
            <a:r>
              <a:rPr kumimoji="1" lang="ja-JP" altLang="en-US" sz="1000" spc="-300" dirty="0">
                <a:solidFill>
                  <a:schemeClr val="accent4"/>
                </a:solidFill>
                <a:latin typeface="+mn-ea"/>
              </a:rPr>
              <a:t>▼▲   </a:t>
            </a:r>
            <a:r>
              <a:rPr kumimoji="1" lang="ja-JP" altLang="en-US" sz="1000" spc="-150" dirty="0">
                <a:solidFill>
                  <a:schemeClr val="accent4"/>
                </a:solidFill>
                <a:latin typeface="+mn-ea"/>
              </a:rPr>
              <a:t>地区の事例</a:t>
            </a:r>
            <a:endParaRPr kumimoji="1" lang="en-US" altLang="ja-JP" sz="1000" spc="-150" dirty="0">
              <a:solidFill>
                <a:schemeClr val="accent4"/>
              </a:solidFill>
              <a:latin typeface="+mn-ea"/>
            </a:endParaRPr>
          </a:p>
        </p:txBody>
      </p:sp>
      <p:sp>
        <p:nvSpPr>
          <p:cNvPr id="119" name="テキスト ボックス 118">
            <a:extLst>
              <a:ext uri="{FF2B5EF4-FFF2-40B4-BE49-F238E27FC236}">
                <a16:creationId xmlns:a16="http://schemas.microsoft.com/office/drawing/2014/main" id="{918EC03C-DCDF-E35E-49AA-B311FEF3D952}"/>
              </a:ext>
            </a:extLst>
          </p:cNvPr>
          <p:cNvSpPr txBox="1"/>
          <p:nvPr/>
        </p:nvSpPr>
        <p:spPr>
          <a:xfrm>
            <a:off x="11633359" y="8229763"/>
            <a:ext cx="1133779" cy="553998"/>
          </a:xfrm>
          <a:prstGeom prst="rect">
            <a:avLst/>
          </a:prstGeom>
          <a:noFill/>
        </p:spPr>
        <p:txBody>
          <a:bodyPr wrap="square" rtlCol="0">
            <a:spAutoFit/>
          </a:bodyPr>
          <a:lstStyle/>
          <a:p>
            <a:pPr algn="ctr">
              <a:spcAft>
                <a:spcPts val="300"/>
              </a:spcAft>
            </a:pPr>
            <a:r>
              <a:rPr kumimoji="1" lang="ja-JP" altLang="en-US" sz="1000" spc="-100" dirty="0">
                <a:solidFill>
                  <a:schemeClr val="accent4"/>
                </a:solidFill>
                <a:latin typeface="+mn-ea"/>
              </a:rPr>
              <a:t>無住集落の</a:t>
            </a:r>
            <a:r>
              <a:rPr kumimoji="1" lang="en-US" altLang="ja-JP" sz="1000" spc="-100" dirty="0">
                <a:solidFill>
                  <a:schemeClr val="accent4"/>
                </a:solidFill>
                <a:latin typeface="+mn-ea"/>
              </a:rPr>
              <a:t/>
            </a:r>
            <a:br>
              <a:rPr kumimoji="1" lang="en-US" altLang="ja-JP" sz="1000" spc="-100" dirty="0">
                <a:solidFill>
                  <a:schemeClr val="accent4"/>
                </a:solidFill>
                <a:latin typeface="+mn-ea"/>
              </a:rPr>
            </a:br>
            <a:r>
              <a:rPr kumimoji="1" lang="en-US" altLang="ja-JP" sz="1000" spc="-100" dirty="0">
                <a:solidFill>
                  <a:schemeClr val="accent4"/>
                </a:solidFill>
                <a:latin typeface="+mn-ea"/>
              </a:rPr>
              <a:t>ICT</a:t>
            </a:r>
            <a:r>
              <a:rPr kumimoji="1" lang="ja-JP" altLang="en-US" sz="1000" spc="-100" dirty="0">
                <a:solidFill>
                  <a:schemeClr val="accent4"/>
                </a:solidFill>
                <a:latin typeface="+mn-ea"/>
              </a:rPr>
              <a:t>活用モデル</a:t>
            </a:r>
            <a:r>
              <a:rPr kumimoji="1" lang="en-US" altLang="ja-JP" sz="1000" spc="-100" dirty="0">
                <a:solidFill>
                  <a:schemeClr val="accent4"/>
                </a:solidFill>
                <a:latin typeface="+mn-ea"/>
              </a:rPr>
              <a:t/>
            </a:r>
            <a:br>
              <a:rPr kumimoji="1" lang="en-US" altLang="ja-JP" sz="1000" spc="-100" dirty="0">
                <a:solidFill>
                  <a:schemeClr val="accent4"/>
                </a:solidFill>
                <a:latin typeface="+mn-ea"/>
              </a:rPr>
            </a:br>
            <a:r>
              <a:rPr kumimoji="1" lang="ja-JP" altLang="en-US" sz="1000" spc="-100" dirty="0">
                <a:solidFill>
                  <a:schemeClr val="accent4"/>
                </a:solidFill>
                <a:latin typeface="+mn-ea"/>
              </a:rPr>
              <a:t>（古民家活用）</a:t>
            </a:r>
            <a:endParaRPr kumimoji="1" lang="en-US" altLang="ja-JP" sz="1000" spc="-100" dirty="0">
              <a:solidFill>
                <a:schemeClr val="accent4"/>
              </a:solidFill>
              <a:latin typeface="+mn-ea"/>
            </a:endParaRPr>
          </a:p>
        </p:txBody>
      </p:sp>
      <p:sp>
        <p:nvSpPr>
          <p:cNvPr id="120" name="楕円 119">
            <a:extLst>
              <a:ext uri="{FF2B5EF4-FFF2-40B4-BE49-F238E27FC236}">
                <a16:creationId xmlns:a16="http://schemas.microsoft.com/office/drawing/2014/main" id="{DDE8D045-9AE6-4A22-F03C-1781209A94D8}"/>
              </a:ext>
            </a:extLst>
          </p:cNvPr>
          <p:cNvSpPr/>
          <p:nvPr/>
        </p:nvSpPr>
        <p:spPr>
          <a:xfrm>
            <a:off x="12243697" y="8780695"/>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45</a:t>
            </a:r>
          </a:p>
        </p:txBody>
      </p:sp>
      <p:sp>
        <p:nvSpPr>
          <p:cNvPr id="121" name="楕円 120">
            <a:extLst>
              <a:ext uri="{FF2B5EF4-FFF2-40B4-BE49-F238E27FC236}">
                <a16:creationId xmlns:a16="http://schemas.microsoft.com/office/drawing/2014/main" id="{DC0788D1-0962-0199-A60B-6519C7139F09}"/>
              </a:ext>
            </a:extLst>
          </p:cNvPr>
          <p:cNvSpPr/>
          <p:nvPr/>
        </p:nvSpPr>
        <p:spPr>
          <a:xfrm>
            <a:off x="11928243" y="8780695"/>
            <a:ext cx="226264" cy="226264"/>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ctr" anchorCtr="0" forceAA="0" compatLnSpc="1">
            <a:prstTxWarp prst="textNoShape">
              <a:avLst/>
            </a:prstTxWarp>
            <a:noAutofit/>
          </a:bodyPr>
          <a:lstStyle/>
          <a:p>
            <a:pPr algn="ctr"/>
            <a:r>
              <a:rPr kumimoji="1" lang="en-US" sz="1050" dirty="0">
                <a:solidFill>
                  <a:schemeClr val="accent4"/>
                </a:solidFill>
                <a:latin typeface="+mn-ea"/>
              </a:rPr>
              <a:t>44</a:t>
            </a:r>
          </a:p>
        </p:txBody>
      </p:sp>
      <p:grpSp>
        <p:nvGrpSpPr>
          <p:cNvPr id="122" name="グループ化 121">
            <a:extLst>
              <a:ext uri="{FF2B5EF4-FFF2-40B4-BE49-F238E27FC236}">
                <a16:creationId xmlns:a16="http://schemas.microsoft.com/office/drawing/2014/main" id="{C6A6C0D1-3FD7-5D0E-E5F9-A21EABC8BA0C}"/>
              </a:ext>
            </a:extLst>
          </p:cNvPr>
          <p:cNvGrpSpPr/>
          <p:nvPr/>
        </p:nvGrpSpPr>
        <p:grpSpPr>
          <a:xfrm>
            <a:off x="130564" y="7648905"/>
            <a:ext cx="3381503" cy="1631216"/>
            <a:chOff x="130564" y="7648905"/>
            <a:chExt cx="3381503" cy="1631216"/>
          </a:xfrm>
        </p:grpSpPr>
        <p:sp>
          <p:nvSpPr>
            <p:cNvPr id="123" name="正方形/長方形 122">
              <a:extLst>
                <a:ext uri="{FF2B5EF4-FFF2-40B4-BE49-F238E27FC236}">
                  <a16:creationId xmlns:a16="http://schemas.microsoft.com/office/drawing/2014/main" id="{D7F9D42D-D221-E090-EF76-EDAC8C566810}"/>
                </a:ext>
              </a:extLst>
            </p:cNvPr>
            <p:cNvSpPr/>
            <p:nvPr/>
          </p:nvSpPr>
          <p:spPr>
            <a:xfrm>
              <a:off x="130564" y="7648905"/>
              <a:ext cx="3381503" cy="1631216"/>
            </a:xfrm>
            <a:prstGeom prst="rect">
              <a:avLst/>
            </a:prstGeom>
          </p:spPr>
          <p:txBody>
            <a:bodyPr wrap="square">
              <a:spAutoFit/>
            </a:bodyPr>
            <a:lstStyle/>
            <a:p>
              <a:pPr>
                <a:spcAft>
                  <a:spcPts val="300"/>
                </a:spcAft>
              </a:pPr>
              <a:r>
                <a:rPr kumimoji="1" lang="ja-JP" altLang="en-US" sz="1200" dirty="0">
                  <a:solidFill>
                    <a:schemeClr val="tx1">
                      <a:lumMod val="85000"/>
                      <a:lumOff val="15000"/>
                    </a:schemeClr>
                  </a:solidFill>
                  <a:latin typeface="+mn-ea"/>
                </a:rPr>
                <a:t>よりよい組織をつくる視点</a:t>
              </a:r>
              <a:r>
                <a:rPr kumimoji="1" lang="en-US" altLang="ja-JP" sz="1200" dirty="0">
                  <a:solidFill>
                    <a:schemeClr val="tx1">
                      <a:lumMod val="85000"/>
                      <a:lumOff val="15000"/>
                    </a:schemeClr>
                  </a:solidFill>
                  <a:latin typeface="+mn-ea"/>
                </a:rPr>
                <a:t/>
              </a:r>
              <a:br>
                <a:rPr kumimoji="1" lang="en-US" altLang="ja-JP" sz="1200" dirty="0">
                  <a:solidFill>
                    <a:schemeClr val="tx1">
                      <a:lumMod val="85000"/>
                      <a:lumOff val="15000"/>
                    </a:schemeClr>
                  </a:solidFill>
                  <a:latin typeface="+mn-ea"/>
                </a:rPr>
              </a:br>
              <a:r>
                <a:rPr kumimoji="1" lang="ja-JP" altLang="en-US" sz="1200" dirty="0">
                  <a:solidFill>
                    <a:schemeClr val="tx1">
                      <a:lumMod val="85000"/>
                      <a:lumOff val="15000"/>
                    </a:schemeClr>
                  </a:solidFill>
                  <a:latin typeface="+mn-ea"/>
                </a:rPr>
                <a:t>（</a:t>
              </a:r>
              <a:r>
                <a:rPr kumimoji="1" lang="en-US" altLang="ja-JP" sz="1200" dirty="0">
                  <a:solidFill>
                    <a:schemeClr val="tx1">
                      <a:lumMod val="85000"/>
                      <a:lumOff val="15000"/>
                    </a:schemeClr>
                  </a:solidFill>
                  <a:latin typeface="+mn-ea"/>
                </a:rPr>
                <a:t>p.5 </a:t>
              </a:r>
              <a:r>
                <a:rPr kumimoji="1" lang="ja-JP" altLang="en-US" sz="1200" dirty="0">
                  <a:solidFill>
                    <a:schemeClr val="tx1">
                      <a:lumMod val="85000"/>
                      <a:lumOff val="15000"/>
                    </a:schemeClr>
                  </a:solidFill>
                  <a:latin typeface="+mn-ea"/>
                </a:rPr>
                <a:t>診断表</a:t>
              </a:r>
              <a:r>
                <a:rPr kumimoji="1" lang="en-US" altLang="ja-JP" sz="1200" dirty="0">
                  <a:solidFill>
                    <a:schemeClr val="tx1">
                      <a:lumMod val="85000"/>
                      <a:lumOff val="15000"/>
                    </a:schemeClr>
                  </a:solidFill>
                  <a:latin typeface="+mn-ea"/>
                </a:rPr>
                <a:t>22</a:t>
              </a:r>
              <a:r>
                <a:rPr kumimoji="1" lang="ja-JP" altLang="en-US" sz="1200" dirty="0">
                  <a:solidFill>
                    <a:schemeClr val="tx1">
                      <a:lumMod val="85000"/>
                      <a:lumOff val="15000"/>
                    </a:schemeClr>
                  </a:solidFill>
                  <a:latin typeface="+mn-ea"/>
                </a:rPr>
                <a:t>～</a:t>
              </a:r>
              <a:r>
                <a:rPr kumimoji="1" lang="en-US" altLang="ja-JP" sz="1200" dirty="0">
                  <a:solidFill>
                    <a:schemeClr val="tx1">
                      <a:lumMod val="85000"/>
                      <a:lumOff val="15000"/>
                    </a:schemeClr>
                  </a:solidFill>
                  <a:latin typeface="+mn-ea"/>
                </a:rPr>
                <a:t>25</a:t>
              </a:r>
              <a:r>
                <a:rPr kumimoji="1" lang="ja-JP" altLang="en-US" sz="1200" dirty="0">
                  <a:solidFill>
                    <a:schemeClr val="tx1">
                      <a:lumMod val="85000"/>
                      <a:lumOff val="15000"/>
                    </a:schemeClr>
                  </a:solidFill>
                  <a:latin typeface="+mn-ea"/>
                </a:rPr>
                <a:t>を再掲）</a:t>
              </a:r>
              <a:endParaRPr kumimoji="1" lang="en-US" altLang="ja-JP" sz="1200" dirty="0">
                <a:solidFill>
                  <a:schemeClr val="tx1">
                    <a:lumMod val="85000"/>
                    <a:lumOff val="15000"/>
                  </a:schemeClr>
                </a:solidFill>
                <a:latin typeface="+mn-ea"/>
              </a:endParaRPr>
            </a:p>
            <a:p>
              <a:pPr marL="176213">
                <a:spcAft>
                  <a:spcPts val="300"/>
                </a:spcAft>
              </a:pPr>
              <a:r>
                <a:rPr kumimoji="1" lang="ja-JP" altLang="en-US" sz="1100" spc="-150" dirty="0">
                  <a:solidFill>
                    <a:schemeClr val="tx1">
                      <a:lumMod val="85000"/>
                      <a:lumOff val="15000"/>
                    </a:schemeClr>
                  </a:solidFill>
                  <a:latin typeface="+mn-ea"/>
                </a:rPr>
                <a:t>集落の外に住む方が、組織化されている</a:t>
              </a:r>
              <a:endParaRPr kumimoji="1" lang="en-US" altLang="ja-JP" sz="1100" spc="-150" dirty="0">
                <a:solidFill>
                  <a:schemeClr val="tx1">
                    <a:lumMod val="85000"/>
                    <a:lumOff val="15000"/>
                  </a:schemeClr>
                </a:solidFill>
                <a:latin typeface="+mn-ea"/>
              </a:endParaRPr>
            </a:p>
            <a:p>
              <a:pPr marL="176213">
                <a:spcAft>
                  <a:spcPts val="300"/>
                </a:spcAft>
              </a:pPr>
              <a:r>
                <a:rPr kumimoji="1" lang="ja-JP" altLang="en-US" sz="1100" dirty="0">
                  <a:solidFill>
                    <a:schemeClr val="tx1">
                      <a:lumMod val="85000"/>
                      <a:lumOff val="15000"/>
                    </a:schemeClr>
                  </a:solidFill>
                  <a:latin typeface="+mn-ea"/>
                </a:rPr>
                <a:t>地域の主要メンバー以外も、</a:t>
              </a:r>
              <a:r>
                <a:rPr kumimoji="1" lang="en-US" altLang="ja-JP" sz="1100" dirty="0">
                  <a:solidFill>
                    <a:schemeClr val="tx1">
                      <a:lumMod val="85000"/>
                      <a:lumOff val="15000"/>
                    </a:schemeClr>
                  </a:solidFill>
                  <a:latin typeface="+mn-ea"/>
                </a:rPr>
                <a:t/>
              </a:r>
              <a:br>
                <a:rPr kumimoji="1" lang="en-US" altLang="ja-JP" sz="1100" dirty="0">
                  <a:solidFill>
                    <a:schemeClr val="tx1">
                      <a:lumMod val="85000"/>
                      <a:lumOff val="15000"/>
                    </a:schemeClr>
                  </a:solidFill>
                  <a:latin typeface="+mn-ea"/>
                </a:rPr>
              </a:br>
              <a:r>
                <a:rPr kumimoji="1" lang="ja-JP" altLang="en-US" sz="1100" dirty="0">
                  <a:solidFill>
                    <a:schemeClr val="tx1">
                      <a:lumMod val="85000"/>
                      <a:lumOff val="15000"/>
                    </a:schemeClr>
                  </a:solidFill>
                  <a:latin typeface="+mn-ea"/>
                </a:rPr>
                <a:t>気軽に集まれる場がある</a:t>
              </a:r>
              <a:endParaRPr kumimoji="1" lang="en-US" altLang="ja-JP" sz="1100" dirty="0">
                <a:solidFill>
                  <a:schemeClr val="tx1">
                    <a:lumMod val="85000"/>
                    <a:lumOff val="15000"/>
                  </a:schemeClr>
                </a:solidFill>
                <a:latin typeface="+mn-ea"/>
              </a:endParaRPr>
            </a:p>
            <a:p>
              <a:pPr marL="176213">
                <a:spcAft>
                  <a:spcPts val="300"/>
                </a:spcAft>
              </a:pPr>
              <a:r>
                <a:rPr kumimoji="1" lang="ja-JP" altLang="en-US" sz="1100" dirty="0">
                  <a:solidFill>
                    <a:schemeClr val="tx1">
                      <a:lumMod val="85000"/>
                      <a:lumOff val="15000"/>
                    </a:schemeClr>
                  </a:solidFill>
                  <a:latin typeface="+mn-ea"/>
                </a:rPr>
                <a:t>住民の将来の意向が確認できて</a:t>
              </a:r>
              <a:r>
                <a:rPr kumimoji="1" lang="en-US" altLang="ja-JP" sz="1100" dirty="0">
                  <a:solidFill>
                    <a:schemeClr val="tx1">
                      <a:lumMod val="85000"/>
                      <a:lumOff val="15000"/>
                    </a:schemeClr>
                  </a:solidFill>
                  <a:latin typeface="+mn-ea"/>
                </a:rPr>
                <a:t/>
              </a:r>
              <a:br>
                <a:rPr kumimoji="1" lang="en-US" altLang="ja-JP" sz="1100" dirty="0">
                  <a:solidFill>
                    <a:schemeClr val="tx1">
                      <a:lumMod val="85000"/>
                      <a:lumOff val="15000"/>
                    </a:schemeClr>
                  </a:solidFill>
                  <a:latin typeface="+mn-ea"/>
                </a:rPr>
              </a:br>
              <a:r>
                <a:rPr kumimoji="1" lang="ja-JP" altLang="en-US" sz="1100" dirty="0">
                  <a:solidFill>
                    <a:schemeClr val="tx1">
                      <a:lumMod val="85000"/>
                      <a:lumOff val="15000"/>
                    </a:schemeClr>
                  </a:solidFill>
                  <a:latin typeface="+mn-ea"/>
                </a:rPr>
                <a:t>いる（家や農地の継承・処分など）</a:t>
              </a:r>
              <a:endParaRPr kumimoji="1" lang="en-US" altLang="ja-JP" sz="1100" dirty="0">
                <a:solidFill>
                  <a:schemeClr val="tx1">
                    <a:lumMod val="85000"/>
                    <a:lumOff val="15000"/>
                  </a:schemeClr>
                </a:solidFill>
                <a:latin typeface="+mn-ea"/>
              </a:endParaRPr>
            </a:p>
            <a:p>
              <a:pPr marL="176213">
                <a:spcAft>
                  <a:spcPts val="300"/>
                </a:spcAft>
              </a:pPr>
              <a:r>
                <a:rPr kumimoji="1" lang="ja-JP" altLang="en-US" sz="1100" dirty="0">
                  <a:solidFill>
                    <a:schemeClr val="tx1">
                      <a:lumMod val="85000"/>
                      <a:lumOff val="15000"/>
                    </a:schemeClr>
                  </a:solidFill>
                  <a:latin typeface="+mn-ea"/>
                </a:rPr>
                <a:t>気軽に相談できる外部の団体がある</a:t>
              </a:r>
              <a:endParaRPr kumimoji="1" lang="en-US" altLang="ja-JP" sz="1200" dirty="0">
                <a:solidFill>
                  <a:schemeClr val="tx1">
                    <a:lumMod val="85000"/>
                    <a:lumOff val="15000"/>
                  </a:schemeClr>
                </a:solidFill>
                <a:latin typeface="+mn-ea"/>
              </a:endParaRPr>
            </a:p>
          </p:txBody>
        </p:sp>
        <p:sp>
          <p:nvSpPr>
            <p:cNvPr id="124" name="正方形/長方形 123">
              <a:extLst>
                <a:ext uri="{FF2B5EF4-FFF2-40B4-BE49-F238E27FC236}">
                  <a16:creationId xmlns:a16="http://schemas.microsoft.com/office/drawing/2014/main" id="{E3AB784D-5141-6442-512C-2C3C5243F156}"/>
                </a:ext>
              </a:extLst>
            </p:cNvPr>
            <p:cNvSpPr/>
            <p:nvPr/>
          </p:nvSpPr>
          <p:spPr>
            <a:xfrm>
              <a:off x="224481" y="8108138"/>
              <a:ext cx="126000" cy="126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125" name="正方形/長方形 124">
              <a:extLst>
                <a:ext uri="{FF2B5EF4-FFF2-40B4-BE49-F238E27FC236}">
                  <a16:creationId xmlns:a16="http://schemas.microsoft.com/office/drawing/2014/main" id="{408C9A32-A3E5-0CBF-4B64-14CDBFD2E73A}"/>
                </a:ext>
              </a:extLst>
            </p:cNvPr>
            <p:cNvSpPr/>
            <p:nvPr/>
          </p:nvSpPr>
          <p:spPr>
            <a:xfrm>
              <a:off x="224481" y="8321128"/>
              <a:ext cx="126000" cy="126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126" name="正方形/長方形 125">
              <a:extLst>
                <a:ext uri="{FF2B5EF4-FFF2-40B4-BE49-F238E27FC236}">
                  <a16:creationId xmlns:a16="http://schemas.microsoft.com/office/drawing/2014/main" id="{3B92A8CE-9442-BC42-9203-1C81561A534E}"/>
                </a:ext>
              </a:extLst>
            </p:cNvPr>
            <p:cNvSpPr/>
            <p:nvPr/>
          </p:nvSpPr>
          <p:spPr>
            <a:xfrm>
              <a:off x="224481" y="8693371"/>
              <a:ext cx="126000" cy="126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sp>
          <p:nvSpPr>
            <p:cNvPr id="127" name="正方形/長方形 126">
              <a:extLst>
                <a:ext uri="{FF2B5EF4-FFF2-40B4-BE49-F238E27FC236}">
                  <a16:creationId xmlns:a16="http://schemas.microsoft.com/office/drawing/2014/main" id="{7D3EB2AA-BA3A-31CD-F686-F71209E3A448}"/>
                </a:ext>
              </a:extLst>
            </p:cNvPr>
            <p:cNvSpPr/>
            <p:nvPr/>
          </p:nvSpPr>
          <p:spPr>
            <a:xfrm>
              <a:off x="224481" y="9065614"/>
              <a:ext cx="126000" cy="126000"/>
            </a:xfrm>
            <a:prstGeom prst="rect">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050" dirty="0">
                <a:solidFill>
                  <a:schemeClr val="tx1">
                    <a:lumMod val="85000"/>
                    <a:lumOff val="15000"/>
                  </a:schemeClr>
                </a:solidFill>
                <a:latin typeface="+mn-ea"/>
              </a:endParaRPr>
            </a:p>
          </p:txBody>
        </p:sp>
      </p:grpSp>
      <p:sp>
        <p:nvSpPr>
          <p:cNvPr id="128" name="テキスト ボックス 127">
            <a:extLst>
              <a:ext uri="{FF2B5EF4-FFF2-40B4-BE49-F238E27FC236}">
                <a16:creationId xmlns:a16="http://schemas.microsoft.com/office/drawing/2014/main" id="{DE1EE3DA-D791-CCA9-9EFC-020C9BA1F9DB}"/>
              </a:ext>
            </a:extLst>
          </p:cNvPr>
          <p:cNvSpPr txBox="1"/>
          <p:nvPr/>
        </p:nvSpPr>
        <p:spPr>
          <a:xfrm>
            <a:off x="117431" y="7991103"/>
            <a:ext cx="2481165" cy="338554"/>
          </a:xfrm>
          <a:prstGeom prst="rect">
            <a:avLst/>
          </a:prstGeom>
          <a:noFill/>
        </p:spPr>
        <p:txBody>
          <a:bodyPr wrap="square" rtlCol="0">
            <a:spAutoFit/>
          </a:bodyPr>
          <a:lstStyle/>
          <a:p>
            <a:pPr>
              <a:spcAft>
                <a:spcPts val="300"/>
              </a:spcAft>
            </a:pPr>
            <a:r>
              <a:rPr kumimoji="1" lang="ja-JP" altLang="en-US" sz="1600" dirty="0">
                <a:solidFill>
                  <a:schemeClr val="accent4"/>
                </a:solidFill>
                <a:latin typeface="+mn-ea"/>
              </a:rPr>
              <a:t>✓</a:t>
            </a:r>
            <a:endParaRPr kumimoji="1" lang="en-US" sz="1600" dirty="0">
              <a:solidFill>
                <a:schemeClr val="accent4"/>
              </a:solidFill>
              <a:latin typeface="+mn-ea"/>
            </a:endParaRPr>
          </a:p>
        </p:txBody>
      </p:sp>
      <p:sp>
        <p:nvSpPr>
          <p:cNvPr id="129" name="テキスト ボックス 128">
            <a:extLst>
              <a:ext uri="{FF2B5EF4-FFF2-40B4-BE49-F238E27FC236}">
                <a16:creationId xmlns:a16="http://schemas.microsoft.com/office/drawing/2014/main" id="{6516A854-2158-D115-CCCC-B12D7405E9DF}"/>
              </a:ext>
            </a:extLst>
          </p:cNvPr>
          <p:cNvSpPr txBox="1"/>
          <p:nvPr/>
        </p:nvSpPr>
        <p:spPr>
          <a:xfrm>
            <a:off x="117430" y="8201829"/>
            <a:ext cx="2481165" cy="338554"/>
          </a:xfrm>
          <a:prstGeom prst="rect">
            <a:avLst/>
          </a:prstGeom>
          <a:noFill/>
        </p:spPr>
        <p:txBody>
          <a:bodyPr wrap="square" rtlCol="0">
            <a:spAutoFit/>
          </a:bodyPr>
          <a:lstStyle/>
          <a:p>
            <a:pPr>
              <a:spcAft>
                <a:spcPts val="300"/>
              </a:spcAft>
            </a:pPr>
            <a:r>
              <a:rPr kumimoji="1" lang="ja-JP" altLang="en-US" sz="1600" dirty="0">
                <a:solidFill>
                  <a:schemeClr val="accent4"/>
                </a:solidFill>
                <a:latin typeface="+mn-ea"/>
              </a:rPr>
              <a:t>✓</a:t>
            </a:r>
            <a:endParaRPr kumimoji="1" lang="en-US" sz="1600" dirty="0">
              <a:solidFill>
                <a:schemeClr val="accent4"/>
              </a:solidFill>
              <a:latin typeface="+mn-ea"/>
            </a:endParaRPr>
          </a:p>
        </p:txBody>
      </p:sp>
      <p:sp>
        <p:nvSpPr>
          <p:cNvPr id="130" name="テキスト ボックス 129">
            <a:extLst>
              <a:ext uri="{FF2B5EF4-FFF2-40B4-BE49-F238E27FC236}">
                <a16:creationId xmlns:a16="http://schemas.microsoft.com/office/drawing/2014/main" id="{F61B4CE1-6553-D84E-CA38-F6E7714E582A}"/>
              </a:ext>
            </a:extLst>
          </p:cNvPr>
          <p:cNvSpPr txBox="1"/>
          <p:nvPr/>
        </p:nvSpPr>
        <p:spPr>
          <a:xfrm>
            <a:off x="117430" y="8571883"/>
            <a:ext cx="2481165" cy="338554"/>
          </a:xfrm>
          <a:prstGeom prst="rect">
            <a:avLst/>
          </a:prstGeom>
          <a:noFill/>
        </p:spPr>
        <p:txBody>
          <a:bodyPr wrap="square" rtlCol="0">
            <a:spAutoFit/>
          </a:bodyPr>
          <a:lstStyle/>
          <a:p>
            <a:pPr>
              <a:spcAft>
                <a:spcPts val="300"/>
              </a:spcAft>
            </a:pPr>
            <a:r>
              <a:rPr kumimoji="1" lang="ja-JP" altLang="en-US" sz="1600" dirty="0">
                <a:solidFill>
                  <a:schemeClr val="accent4"/>
                </a:solidFill>
                <a:latin typeface="+mn-ea"/>
              </a:rPr>
              <a:t>✓</a:t>
            </a:r>
            <a:endParaRPr kumimoji="1" lang="en-US" sz="1600" dirty="0">
              <a:solidFill>
                <a:schemeClr val="accent4"/>
              </a:solidFill>
              <a:latin typeface="+mn-ea"/>
            </a:endParaRPr>
          </a:p>
        </p:txBody>
      </p:sp>
      <p:sp>
        <p:nvSpPr>
          <p:cNvPr id="131" name="テキスト ボックス 130">
            <a:extLst>
              <a:ext uri="{FF2B5EF4-FFF2-40B4-BE49-F238E27FC236}">
                <a16:creationId xmlns:a16="http://schemas.microsoft.com/office/drawing/2014/main" id="{1D8541B0-330A-FE49-4D1F-D162A18A72DC}"/>
              </a:ext>
            </a:extLst>
          </p:cNvPr>
          <p:cNvSpPr txBox="1"/>
          <p:nvPr/>
        </p:nvSpPr>
        <p:spPr>
          <a:xfrm>
            <a:off x="117430" y="8945112"/>
            <a:ext cx="2481165" cy="338554"/>
          </a:xfrm>
          <a:prstGeom prst="rect">
            <a:avLst/>
          </a:prstGeom>
          <a:noFill/>
        </p:spPr>
        <p:txBody>
          <a:bodyPr wrap="square" rtlCol="0">
            <a:spAutoFit/>
          </a:bodyPr>
          <a:lstStyle/>
          <a:p>
            <a:pPr>
              <a:spcAft>
                <a:spcPts val="300"/>
              </a:spcAft>
            </a:pPr>
            <a:r>
              <a:rPr kumimoji="1" lang="ja-JP" altLang="en-US" sz="1600" dirty="0">
                <a:solidFill>
                  <a:schemeClr val="accent4"/>
                </a:solidFill>
                <a:latin typeface="+mn-ea"/>
              </a:rPr>
              <a:t>✓</a:t>
            </a:r>
            <a:endParaRPr kumimoji="1" lang="en-US" sz="1600" dirty="0">
              <a:solidFill>
                <a:schemeClr val="accent4"/>
              </a:solidFill>
              <a:latin typeface="+mn-ea"/>
            </a:endParaRPr>
          </a:p>
        </p:txBody>
      </p:sp>
    </p:spTree>
    <p:extLst>
      <p:ext uri="{BB962C8B-B14F-4D97-AF65-F5344CB8AC3E}">
        <p14:creationId xmlns:p14="http://schemas.microsoft.com/office/powerpoint/2010/main" val="3063516235"/>
      </p:ext>
    </p:extLst>
  </p:cSld>
  <p:clrMapOvr>
    <a:masterClrMapping/>
  </p:clrMapOvr>
</p:sld>
</file>

<file path=ppt/theme/theme1.xml><?xml version="1.0" encoding="utf-8"?>
<a:theme xmlns:a="http://schemas.openxmlformats.org/drawingml/2006/main" name="Office テーマ">
  <a:themeElements>
    <a:clrScheme name="里山カラー">
      <a:dk1>
        <a:sysClr val="windowText" lastClr="000000"/>
      </a:dk1>
      <a:lt1>
        <a:sysClr val="window" lastClr="FFFFFF"/>
      </a:lt1>
      <a:dk2>
        <a:srgbClr val="144B7C"/>
      </a:dk2>
      <a:lt2>
        <a:srgbClr val="E1DACF"/>
      </a:lt2>
      <a:accent1>
        <a:srgbClr val="557202"/>
      </a:accent1>
      <a:accent2>
        <a:srgbClr val="AAD309"/>
      </a:accent2>
      <a:accent3>
        <a:srgbClr val="FDDD55"/>
      </a:accent3>
      <a:accent4>
        <a:srgbClr val="047FB0"/>
      </a:accent4>
      <a:accent5>
        <a:srgbClr val="80D6F8"/>
      </a:accent5>
      <a:accent6>
        <a:srgbClr val="D5FFE8"/>
      </a:accent6>
      <a:hlink>
        <a:srgbClr val="047FB0"/>
      </a:hlink>
      <a:folHlink>
        <a:srgbClr val="047FB0"/>
      </a:folHlink>
    </a:clrScheme>
    <a:fontScheme name="UD教科書">
      <a:majorFont>
        <a:latin typeface="UD デジタル 教科書体 NK-B"/>
        <a:ea typeface="UD デジタル 教科書体 NK-B"/>
        <a:cs typeface=""/>
      </a:majorFont>
      <a:minorFont>
        <a:latin typeface="UD デジタル 教科書体 NK-R"/>
        <a:ea typeface="UD デジタル 教科書体 NK-R"/>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1293</Words>
  <Application>Microsoft Office PowerPoint</Application>
  <PresentationFormat>A3 297x420 mm</PresentationFormat>
  <Paragraphs>162</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UD デジタル 教科書体 NK-B</vt:lpstr>
      <vt:lpstr>UD デジタル 教科書体 NK-R</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2024-04-18T04:31:10Z</dcterms:created>
  <dcterms:modified xsi:type="dcterms:W3CDTF">2024-04-18T04:31:44Z</dcterms:modified>
</cp:coreProperties>
</file>