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5"/>
  </p:notesMasterIdLst>
  <p:sldIdLst>
    <p:sldId id="258" r:id="rId2"/>
    <p:sldId id="447" r:id="rId3"/>
    <p:sldId id="448" r:id="rId4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作成者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58182D-4C45-4F8A-A94A-1044560818D5}" v="5" dt="2026-06-22T23:16:13.6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2" d="100"/>
          <a:sy n="102" d="100"/>
        </p:scale>
        <p:origin x="1884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8/10/relationships/authors" Target="author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85501D-7640-4198-B73D-C5C9264A4658}" type="datetimeFigureOut">
              <a:rPr kumimoji="1" lang="ja-JP" altLang="en-US" smtClean="0"/>
              <a:t>2026/6/23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C67A4-BD6A-4B9E-B202-D4B5C408C6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6771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5033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2026/6/23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 userDrawn="1"/>
        </p:nvSpPr>
        <p:spPr>
          <a:xfrm>
            <a:off x="0" y="38101"/>
            <a:ext cx="125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/>
              <a:t>機密性○情報</a:t>
            </a:r>
          </a:p>
        </p:txBody>
      </p:sp>
      <p:sp>
        <p:nvSpPr>
          <p:cNvPr id="8" name="テキスト ボックス 7"/>
          <p:cNvSpPr txBox="1"/>
          <p:nvPr userDrawn="1"/>
        </p:nvSpPr>
        <p:spPr>
          <a:xfrm>
            <a:off x="8353425" y="0"/>
            <a:ext cx="790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/>
              <a:t>○○限り</a:t>
            </a:r>
          </a:p>
        </p:txBody>
      </p:sp>
    </p:spTree>
    <p:extLst>
      <p:ext uri="{BB962C8B-B14F-4D97-AF65-F5344CB8AC3E}">
        <p14:creationId xmlns:p14="http://schemas.microsoft.com/office/powerpoint/2010/main" val="2627339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2026/6/23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8002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2026/6/23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3279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2026/6/23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3107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2026/6/23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8138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2026/6/23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4163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2026/6/23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8466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2026/6/23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0226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2026/6/23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2402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2026/6/23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6383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2026/6/23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0578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2DDDA-D0E9-49A8-AE64-4780946CB66F}" type="datetimeFigureOut">
              <a:rPr kumimoji="1" lang="ja-JP" altLang="en-US" smtClean="0"/>
              <a:t>2026/6/23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023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agries-nagano.jp/wp/wp-content/uploads/2021/04/2020-2-h10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9433487-AFA2-44A6-8A00-76F41FAD5F7F}"/>
              </a:ext>
            </a:extLst>
          </p:cNvPr>
          <p:cNvSpPr txBox="1"/>
          <p:nvPr/>
        </p:nvSpPr>
        <p:spPr>
          <a:xfrm>
            <a:off x="115332" y="336599"/>
            <a:ext cx="5293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>
                <a:latin typeface="メイリオ" panose="020B0604030504040204" pitchFamily="50" charset="-128"/>
                <a:ea typeface="メイリオ" panose="020B0604030504040204" pitchFamily="50" charset="-128"/>
              </a:rPr>
              <a:t>（技術名）○○○○○○</a:t>
            </a:r>
            <a:endParaRPr kumimoji="1" lang="ja-JP" altLang="en-US" sz="16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15DBB129-A25C-41D2-86CF-65684665A1FE}"/>
              </a:ext>
            </a:extLst>
          </p:cNvPr>
          <p:cNvCxnSpPr/>
          <p:nvPr/>
        </p:nvCxnSpPr>
        <p:spPr>
          <a:xfrm>
            <a:off x="117446" y="724610"/>
            <a:ext cx="8817808" cy="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miter lim="800000"/>
          </a:ln>
          <a:effectLst/>
        </p:spPr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D7584DC4-0D84-45DA-894C-BD64B3B187DD}"/>
              </a:ext>
            </a:extLst>
          </p:cNvPr>
          <p:cNvCxnSpPr/>
          <p:nvPr/>
        </p:nvCxnSpPr>
        <p:spPr>
          <a:xfrm>
            <a:off x="117446" y="777526"/>
            <a:ext cx="8817808" cy="0"/>
          </a:xfrm>
          <a:prstGeom prst="line">
            <a:avLst/>
          </a:prstGeom>
          <a:noFill/>
          <a:ln w="28575" cap="flat" cmpd="sng" algn="ctr">
            <a:solidFill>
              <a:srgbClr val="92D050"/>
            </a:solidFill>
            <a:prstDash val="solid"/>
            <a:miter lim="800000"/>
          </a:ln>
          <a:effectLst/>
        </p:spPr>
      </p:cxn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5F371018-B134-4C76-84D0-8BA2B318481F}"/>
              </a:ext>
            </a:extLst>
          </p:cNvPr>
          <p:cNvSpPr/>
          <p:nvPr/>
        </p:nvSpPr>
        <p:spPr>
          <a:xfrm>
            <a:off x="4203916" y="431165"/>
            <a:ext cx="1086593" cy="27610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温室効果ガス</a:t>
            </a:r>
            <a:endParaRPr kumimoji="1" lang="ja-JP" altLang="en-US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D874C578-88ED-4EC6-8AD0-55E01FB3B898}"/>
              </a:ext>
            </a:extLst>
          </p:cNvPr>
          <p:cNvSpPr/>
          <p:nvPr/>
        </p:nvSpPr>
        <p:spPr>
          <a:xfrm>
            <a:off x="5335419" y="431165"/>
            <a:ext cx="780176" cy="2761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>
                <a:latin typeface="メイリオ" panose="020B0604030504040204" pitchFamily="50" charset="-128"/>
                <a:ea typeface="メイリオ" panose="020B0604030504040204" pitchFamily="50" charset="-128"/>
              </a:rPr>
              <a:t>農薬</a:t>
            </a:r>
            <a:endParaRPr lang="en-US" altLang="ja-JP" sz="1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ACF0B070-30A6-4066-9FC1-0C1E7007B940}"/>
              </a:ext>
            </a:extLst>
          </p:cNvPr>
          <p:cNvSpPr/>
          <p:nvPr/>
        </p:nvSpPr>
        <p:spPr>
          <a:xfrm>
            <a:off x="7003391" y="431165"/>
            <a:ext cx="899022" cy="2761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>
                <a:latin typeface="メイリオ" panose="020B0604030504040204" pitchFamily="50" charset="-128"/>
                <a:ea typeface="メイリオ" panose="020B0604030504040204" pitchFamily="50" charset="-128"/>
              </a:rPr>
              <a:t>有機農業</a:t>
            </a:r>
            <a:endParaRPr lang="en-US" altLang="ja-JP" sz="12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F1B2F64E-06F1-46D6-B694-F28395F5B782}"/>
              </a:ext>
            </a:extLst>
          </p:cNvPr>
          <p:cNvSpPr/>
          <p:nvPr/>
        </p:nvSpPr>
        <p:spPr>
          <a:xfrm>
            <a:off x="6169405" y="431165"/>
            <a:ext cx="780176" cy="2761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>
                <a:latin typeface="メイリオ" panose="020B0604030504040204" pitchFamily="50" charset="-128"/>
                <a:ea typeface="メイリオ" panose="020B0604030504040204" pitchFamily="50" charset="-128"/>
              </a:rPr>
              <a:t>肥料</a:t>
            </a:r>
            <a:endParaRPr lang="en-US" altLang="ja-JP" sz="1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1" name="矢印: 五方向 50">
            <a:extLst>
              <a:ext uri="{FF2B5EF4-FFF2-40B4-BE49-F238E27FC236}">
                <a16:creationId xmlns:a16="http://schemas.microsoft.com/office/drawing/2014/main" id="{979BB53D-86BB-4695-A904-BD39860AD601}"/>
              </a:ext>
            </a:extLst>
          </p:cNvPr>
          <p:cNvSpPr/>
          <p:nvPr/>
        </p:nvSpPr>
        <p:spPr>
          <a:xfrm>
            <a:off x="850187" y="916208"/>
            <a:ext cx="733344" cy="398839"/>
          </a:xfrm>
          <a:prstGeom prst="homePlate">
            <a:avLst>
              <a:gd name="adj" fmla="val 3604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/>
              <a:t>生産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BCD7EC16-8702-49C4-9E6D-B63487671DD5}"/>
              </a:ext>
            </a:extLst>
          </p:cNvPr>
          <p:cNvSpPr txBox="1"/>
          <p:nvPr/>
        </p:nvSpPr>
        <p:spPr>
          <a:xfrm>
            <a:off x="3483182" y="1018605"/>
            <a:ext cx="1230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品目：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○○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49CE431C-C72C-44BD-9668-DCED462DC4E7}"/>
              </a:ext>
            </a:extLst>
          </p:cNvPr>
          <p:cNvSpPr/>
          <p:nvPr/>
        </p:nvSpPr>
        <p:spPr>
          <a:xfrm>
            <a:off x="117444" y="1431324"/>
            <a:ext cx="4279625" cy="294440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31C339F5-23A4-42AA-80AD-3B5C446046F7}"/>
              </a:ext>
            </a:extLst>
          </p:cNvPr>
          <p:cNvSpPr/>
          <p:nvPr/>
        </p:nvSpPr>
        <p:spPr>
          <a:xfrm>
            <a:off x="117444" y="1350226"/>
            <a:ext cx="1458158" cy="26269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技術の概要</a:t>
            </a:r>
            <a:endParaRPr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AC01EF53-B18B-4469-8FE2-8FA6DA7EE06B}"/>
              </a:ext>
            </a:extLst>
          </p:cNvPr>
          <p:cNvSpPr/>
          <p:nvPr/>
        </p:nvSpPr>
        <p:spPr>
          <a:xfrm>
            <a:off x="117444" y="4570396"/>
            <a:ext cx="4279624" cy="216789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93D35EB4-3B62-42D7-BA69-C8C324A32662}"/>
              </a:ext>
            </a:extLst>
          </p:cNvPr>
          <p:cNvSpPr/>
          <p:nvPr/>
        </p:nvSpPr>
        <p:spPr>
          <a:xfrm>
            <a:off x="117444" y="4432355"/>
            <a:ext cx="892750" cy="2906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効果</a:t>
            </a:r>
            <a:endParaRPr lang="en-US" altLang="ja-JP" sz="14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3A9435CE-826A-43B6-8A5E-0636AF65F837}"/>
              </a:ext>
            </a:extLst>
          </p:cNvPr>
          <p:cNvSpPr/>
          <p:nvPr/>
        </p:nvSpPr>
        <p:spPr>
          <a:xfrm>
            <a:off x="4620840" y="3349993"/>
            <a:ext cx="4286623" cy="83769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4A410376-5928-4288-90E2-3D941D17DC62}"/>
              </a:ext>
            </a:extLst>
          </p:cNvPr>
          <p:cNvSpPr/>
          <p:nvPr/>
        </p:nvSpPr>
        <p:spPr>
          <a:xfrm>
            <a:off x="4620840" y="3214570"/>
            <a:ext cx="1367615" cy="25289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導入の留意点</a:t>
            </a:r>
            <a:endParaRPr lang="en-US" altLang="ja-JP" sz="14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68544651-DDE7-4FA4-8C95-A595E2141721}"/>
              </a:ext>
            </a:extLst>
          </p:cNvPr>
          <p:cNvSpPr/>
          <p:nvPr/>
        </p:nvSpPr>
        <p:spPr>
          <a:xfrm>
            <a:off x="7598176" y="37248"/>
            <a:ext cx="1478601" cy="2761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例</a:t>
            </a:r>
            <a:r>
              <a:rPr lang="en-US" altLang="ja-JP"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市販化</a:t>
            </a:r>
            <a:r>
              <a:rPr lang="en-US" altLang="ja-JP"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lang="ja-JP" altLang="en-US"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開発中 </a:t>
            </a:r>
            <a:endParaRPr lang="en-US" altLang="ja-JP" sz="120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F08BC06C-6EB5-4EB8-BE07-81352CEF1842}"/>
              </a:ext>
            </a:extLst>
          </p:cNvPr>
          <p:cNvSpPr/>
          <p:nvPr/>
        </p:nvSpPr>
        <p:spPr>
          <a:xfrm>
            <a:off x="4834139" y="1381043"/>
            <a:ext cx="3712928" cy="170501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写真を添付 </a:t>
            </a:r>
            <a:endParaRPr lang="en-US" altLang="ja-JP" sz="120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0" name="矢印: 五方向 49">
            <a:extLst>
              <a:ext uri="{FF2B5EF4-FFF2-40B4-BE49-F238E27FC236}">
                <a16:creationId xmlns:a16="http://schemas.microsoft.com/office/drawing/2014/main" id="{8A603B98-C216-4B01-B69F-E0F93EBEC026}"/>
              </a:ext>
            </a:extLst>
          </p:cNvPr>
          <p:cNvSpPr/>
          <p:nvPr/>
        </p:nvSpPr>
        <p:spPr>
          <a:xfrm>
            <a:off x="2762059" y="916208"/>
            <a:ext cx="733344" cy="398839"/>
          </a:xfrm>
          <a:prstGeom prst="homePlate">
            <a:avLst>
              <a:gd name="adj" fmla="val 36045"/>
            </a:avLst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/>
              <a:t>消費</a:t>
            </a:r>
            <a:endParaRPr kumimoji="1" lang="ja-JP" altLang="en-US" sz="1600"/>
          </a:p>
        </p:txBody>
      </p:sp>
      <p:sp>
        <p:nvSpPr>
          <p:cNvPr id="52" name="矢印: 五方向 51">
            <a:extLst>
              <a:ext uri="{FF2B5EF4-FFF2-40B4-BE49-F238E27FC236}">
                <a16:creationId xmlns:a16="http://schemas.microsoft.com/office/drawing/2014/main" id="{19D326E9-81CD-4908-991C-A6E886A968FE}"/>
              </a:ext>
            </a:extLst>
          </p:cNvPr>
          <p:cNvSpPr/>
          <p:nvPr/>
        </p:nvSpPr>
        <p:spPr>
          <a:xfrm>
            <a:off x="1583531" y="916208"/>
            <a:ext cx="1178528" cy="398839"/>
          </a:xfrm>
          <a:prstGeom prst="homePlate">
            <a:avLst>
              <a:gd name="adj" fmla="val 3604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/>
              <a:t>加工・流通</a:t>
            </a:r>
            <a:endParaRPr kumimoji="1" lang="ja-JP" altLang="en-US" sz="1600"/>
          </a:p>
        </p:txBody>
      </p:sp>
      <p:sp>
        <p:nvSpPr>
          <p:cNvPr id="57" name="矢印: 五方向 56">
            <a:extLst>
              <a:ext uri="{FF2B5EF4-FFF2-40B4-BE49-F238E27FC236}">
                <a16:creationId xmlns:a16="http://schemas.microsoft.com/office/drawing/2014/main" id="{D4BE83C1-9364-4514-B865-2ACAF272F944}"/>
              </a:ext>
            </a:extLst>
          </p:cNvPr>
          <p:cNvSpPr/>
          <p:nvPr/>
        </p:nvSpPr>
        <p:spPr>
          <a:xfrm>
            <a:off x="116843" y="916208"/>
            <a:ext cx="733344" cy="398839"/>
          </a:xfrm>
          <a:prstGeom prst="homePlate">
            <a:avLst>
              <a:gd name="adj" fmla="val 3604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/>
              <a:t>調達</a:t>
            </a:r>
            <a:endParaRPr kumimoji="1" lang="ja-JP" altLang="en-US" sz="1600"/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042C744C-49F6-4720-B45E-424A5820CDC1}"/>
              </a:ext>
            </a:extLst>
          </p:cNvPr>
          <p:cNvSpPr/>
          <p:nvPr/>
        </p:nvSpPr>
        <p:spPr>
          <a:xfrm>
            <a:off x="4378" y="72912"/>
            <a:ext cx="842145" cy="2573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 anchorCtr="0">
            <a:spAutoFit/>
          </a:bodyPr>
          <a:lstStyle/>
          <a:p>
            <a:r>
              <a:rPr lang="ja-JP" altLang="en-US" sz="1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（別紙２）</a:t>
            </a:r>
            <a:endParaRPr lang="en-US" altLang="ja-JP" sz="12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DEB7C7-9672-4C21-AD28-48119123DD8A}"/>
              </a:ext>
            </a:extLst>
          </p:cNvPr>
          <p:cNvSpPr/>
          <p:nvPr/>
        </p:nvSpPr>
        <p:spPr>
          <a:xfrm>
            <a:off x="54756" y="876334"/>
            <a:ext cx="3436639" cy="4564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吹き出し: 線 6">
            <a:extLst>
              <a:ext uri="{FF2B5EF4-FFF2-40B4-BE49-F238E27FC236}">
                <a16:creationId xmlns:a16="http://schemas.microsoft.com/office/drawing/2014/main" id="{35D52C79-6F26-4FA2-B729-FEF7E16146E9}"/>
              </a:ext>
            </a:extLst>
          </p:cNvPr>
          <p:cNvSpPr/>
          <p:nvPr/>
        </p:nvSpPr>
        <p:spPr>
          <a:xfrm>
            <a:off x="2324621" y="2009035"/>
            <a:ext cx="766557" cy="253916"/>
          </a:xfrm>
          <a:prstGeom prst="borderCallout1">
            <a:avLst>
              <a:gd name="adj1" fmla="val 78"/>
              <a:gd name="adj2" fmla="val 33069"/>
              <a:gd name="adj3" fmla="val -268965"/>
              <a:gd name="adj4" fmla="val -2128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kumimoji="1" lang="en-US" altLang="ja-JP" sz="1050" dirty="0">
                <a:solidFill>
                  <a:srgbClr val="FF0000"/>
                </a:solidFill>
              </a:rPr>
              <a:t>1</a:t>
            </a:r>
            <a:r>
              <a:rPr kumimoji="1" lang="ja-JP" altLang="en-US" sz="1050" dirty="0">
                <a:solidFill>
                  <a:srgbClr val="FF0000"/>
                </a:solidFill>
              </a:rPr>
              <a:t>つを選択</a:t>
            </a:r>
          </a:p>
        </p:txBody>
      </p: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E5815136-C701-47D4-9AE9-F38F2FAD9079}"/>
              </a:ext>
            </a:extLst>
          </p:cNvPr>
          <p:cNvSpPr/>
          <p:nvPr/>
        </p:nvSpPr>
        <p:spPr>
          <a:xfrm>
            <a:off x="4116502" y="363432"/>
            <a:ext cx="3785911" cy="4701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吹き出し: 線 92">
            <a:extLst>
              <a:ext uri="{FF2B5EF4-FFF2-40B4-BE49-F238E27FC236}">
                <a16:creationId xmlns:a16="http://schemas.microsoft.com/office/drawing/2014/main" id="{70EAA3C6-EF87-4A8E-93A4-C0682A718BC0}"/>
              </a:ext>
            </a:extLst>
          </p:cNvPr>
          <p:cNvSpPr/>
          <p:nvPr/>
        </p:nvSpPr>
        <p:spPr>
          <a:xfrm>
            <a:off x="4905743" y="1041465"/>
            <a:ext cx="2084225" cy="669414"/>
          </a:xfrm>
          <a:prstGeom prst="borderCallout1">
            <a:avLst>
              <a:gd name="adj1" fmla="val 282"/>
              <a:gd name="adj2" fmla="val 51216"/>
              <a:gd name="adj3" fmla="val -31044"/>
              <a:gd name="adj4" fmla="val 54336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kumimoji="1" lang="ja-JP" altLang="en-US" sz="1050" dirty="0">
                <a:solidFill>
                  <a:srgbClr val="FF0000"/>
                </a:solidFill>
              </a:rPr>
              <a:t>みどり</a:t>
            </a:r>
            <a:r>
              <a:rPr kumimoji="1" lang="en-US" altLang="ja-JP" sz="1050" dirty="0">
                <a:solidFill>
                  <a:srgbClr val="FF0000"/>
                </a:solidFill>
              </a:rPr>
              <a:t>KPI</a:t>
            </a:r>
          </a:p>
          <a:p>
            <a:r>
              <a:rPr lang="ja-JP" altLang="en-US" sz="900" dirty="0">
                <a:solidFill>
                  <a:srgbClr val="FF0000"/>
                </a:solidFill>
              </a:rPr>
              <a:t>・</a:t>
            </a:r>
            <a:r>
              <a:rPr kumimoji="1" lang="ja-JP" altLang="en-US" sz="900" dirty="0">
                <a:solidFill>
                  <a:srgbClr val="FF0000"/>
                </a:solidFill>
              </a:rPr>
              <a:t>貢献する分野を選択（複数選択可）</a:t>
            </a:r>
            <a:endParaRPr kumimoji="1" lang="en-US" altLang="ja-JP" sz="900" dirty="0">
              <a:solidFill>
                <a:srgbClr val="FF0000"/>
              </a:solidFill>
            </a:endParaRPr>
          </a:p>
          <a:p>
            <a:r>
              <a:rPr lang="ja-JP" altLang="en-US" sz="900" dirty="0">
                <a:solidFill>
                  <a:srgbClr val="FF0000"/>
                </a:solidFill>
              </a:rPr>
              <a:t>・</a:t>
            </a:r>
            <a:r>
              <a:rPr kumimoji="1" lang="ja-JP" altLang="en-US" sz="900" dirty="0">
                <a:solidFill>
                  <a:srgbClr val="FF0000"/>
                </a:solidFill>
              </a:rPr>
              <a:t>該当するものは緑色、その他はグレー</a:t>
            </a:r>
            <a:endParaRPr kumimoji="1" lang="en-US" altLang="ja-JP" sz="900" dirty="0">
              <a:solidFill>
                <a:srgbClr val="FF0000"/>
              </a:solidFill>
            </a:endParaRPr>
          </a:p>
          <a:p>
            <a:r>
              <a:rPr lang="ja-JP" altLang="en-US" sz="900" dirty="0">
                <a:solidFill>
                  <a:srgbClr val="FF0000"/>
                </a:solidFill>
              </a:rPr>
              <a:t>・枠の位置はずらさない</a:t>
            </a:r>
            <a:endParaRPr lang="en-US" altLang="ja-JP" sz="900" dirty="0">
              <a:solidFill>
                <a:srgbClr val="FF0000"/>
              </a:solidFill>
            </a:endParaRP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FB09A0BC-E223-4C1C-99A2-7ACF2922CF4E}"/>
              </a:ext>
            </a:extLst>
          </p:cNvPr>
          <p:cNvSpPr txBox="1"/>
          <p:nvPr/>
        </p:nvSpPr>
        <p:spPr>
          <a:xfrm>
            <a:off x="117444" y="4717749"/>
            <a:ext cx="381012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400" u="sng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◎・・・・・</a:t>
            </a: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14E7AD5A-9EB5-490F-82A3-73319BF2000E}"/>
              </a:ext>
            </a:extLst>
          </p:cNvPr>
          <p:cNvSpPr txBox="1"/>
          <p:nvPr/>
        </p:nvSpPr>
        <p:spPr>
          <a:xfrm>
            <a:off x="246530" y="4951900"/>
            <a:ext cx="1415772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（簡単な説明文）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5D0DDF93-404E-4B05-85E5-647DBBBECCBD}"/>
              </a:ext>
            </a:extLst>
          </p:cNvPr>
          <p:cNvSpPr txBox="1"/>
          <p:nvPr/>
        </p:nvSpPr>
        <p:spPr>
          <a:xfrm>
            <a:off x="4597150" y="3487840"/>
            <a:ext cx="136761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1400" u="sng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○○○○○</a:t>
            </a:r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2A2971CE-B984-4038-AF5E-4A6BA0676946}"/>
              </a:ext>
            </a:extLst>
          </p:cNvPr>
          <p:cNvSpPr txBox="1"/>
          <p:nvPr/>
        </p:nvSpPr>
        <p:spPr>
          <a:xfrm>
            <a:off x="4749060" y="3751509"/>
            <a:ext cx="1420345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（簡単な説明文）</a:t>
            </a:r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A599B01E-1399-4B22-BB91-28D46FB49F7F}"/>
              </a:ext>
            </a:extLst>
          </p:cNvPr>
          <p:cNvSpPr/>
          <p:nvPr/>
        </p:nvSpPr>
        <p:spPr>
          <a:xfrm>
            <a:off x="4620840" y="4481135"/>
            <a:ext cx="4279625" cy="149249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D8786FE6-284A-4649-A854-167A51B7A689}"/>
              </a:ext>
            </a:extLst>
          </p:cNvPr>
          <p:cNvSpPr/>
          <p:nvPr/>
        </p:nvSpPr>
        <p:spPr>
          <a:xfrm>
            <a:off x="4620840" y="4345755"/>
            <a:ext cx="3926227" cy="28075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その他（価格帯、改良・普及状況、適応地域）</a:t>
            </a:r>
            <a:endParaRPr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8" name="正方形/長方形 87">
            <a:extLst>
              <a:ext uri="{FF2B5EF4-FFF2-40B4-BE49-F238E27FC236}">
                <a16:creationId xmlns:a16="http://schemas.microsoft.com/office/drawing/2014/main" id="{A6A21758-6F0A-4AC6-A895-716056CCD600}"/>
              </a:ext>
            </a:extLst>
          </p:cNvPr>
          <p:cNvSpPr/>
          <p:nvPr/>
        </p:nvSpPr>
        <p:spPr>
          <a:xfrm>
            <a:off x="4620840" y="6175525"/>
            <a:ext cx="4286623" cy="56276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正方形/長方形 88">
            <a:extLst>
              <a:ext uri="{FF2B5EF4-FFF2-40B4-BE49-F238E27FC236}">
                <a16:creationId xmlns:a16="http://schemas.microsoft.com/office/drawing/2014/main" id="{4BA8AB57-E67B-459F-9690-51F404F6BB56}"/>
              </a:ext>
            </a:extLst>
          </p:cNvPr>
          <p:cNvSpPr/>
          <p:nvPr/>
        </p:nvSpPr>
        <p:spPr>
          <a:xfrm>
            <a:off x="4620840" y="6044804"/>
            <a:ext cx="999739" cy="26202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関連情報</a:t>
            </a:r>
            <a:endParaRPr lang="en-US" altLang="ja-JP" sz="14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CF3B0F8D-A76D-48B1-8C5F-095E94516EB7}"/>
              </a:ext>
            </a:extLst>
          </p:cNvPr>
          <p:cNvSpPr txBox="1"/>
          <p:nvPr/>
        </p:nvSpPr>
        <p:spPr>
          <a:xfrm>
            <a:off x="4610696" y="4663425"/>
            <a:ext cx="800219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1200">
                <a:latin typeface="メイリオ" panose="020B0604030504040204" pitchFamily="50" charset="-128"/>
                <a:ea typeface="メイリオ" panose="020B0604030504040204" pitchFamily="50" charset="-128"/>
              </a:rPr>
              <a:t>●価格帯</a:t>
            </a:r>
            <a:endParaRPr lang="en-US" altLang="ja-JP" sz="12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594F129F-49FA-4EA0-8A15-9365CC9475FE}"/>
              </a:ext>
            </a:extLst>
          </p:cNvPr>
          <p:cNvSpPr txBox="1"/>
          <p:nvPr/>
        </p:nvSpPr>
        <p:spPr>
          <a:xfrm>
            <a:off x="4610696" y="5050364"/>
            <a:ext cx="1415772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●改良・普及状況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4E35E73C-6D44-4895-B196-5812BA4AC9BF}"/>
              </a:ext>
            </a:extLst>
          </p:cNvPr>
          <p:cNvSpPr/>
          <p:nvPr/>
        </p:nvSpPr>
        <p:spPr>
          <a:xfrm>
            <a:off x="5781884" y="6249157"/>
            <a:ext cx="3188693" cy="41549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・関連文献、技術マニュアル、導入事例など</a:t>
            </a:r>
            <a:endParaRPr lang="en-US" altLang="ja-JP" sz="1050" dirty="0">
              <a:solidFill>
                <a:srgbClr val="FF0000"/>
              </a:solidFill>
              <a:latin typeface="+mn-ea"/>
            </a:endParaRPr>
          </a:p>
          <a:p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・リンク先は、</a:t>
            </a:r>
            <a:r>
              <a:rPr lang="en-US" altLang="ja-JP" sz="1050" dirty="0">
                <a:solidFill>
                  <a:srgbClr val="FF0000"/>
                </a:solidFill>
                <a:latin typeface="+mn-ea"/>
              </a:rPr>
              <a:t>URL</a:t>
            </a:r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を埋め込んだ二次元コードを入れる</a:t>
            </a:r>
            <a:endParaRPr lang="en-US" altLang="ja-JP" sz="105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42E555D0-1126-4D7B-A9EE-B1F09E780865}"/>
              </a:ext>
            </a:extLst>
          </p:cNvPr>
          <p:cNvSpPr/>
          <p:nvPr/>
        </p:nvSpPr>
        <p:spPr>
          <a:xfrm>
            <a:off x="7956223" y="428207"/>
            <a:ext cx="960338" cy="2790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その他</a:t>
            </a:r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 ○○ ）</a:t>
            </a:r>
            <a:endParaRPr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A84F5BC1-105C-4583-BFF0-59F6644D5C56}"/>
              </a:ext>
            </a:extLst>
          </p:cNvPr>
          <p:cNvSpPr/>
          <p:nvPr/>
        </p:nvSpPr>
        <p:spPr>
          <a:xfrm>
            <a:off x="7943737" y="363432"/>
            <a:ext cx="972824" cy="4701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吹き出し: 線 63">
            <a:extLst>
              <a:ext uri="{FF2B5EF4-FFF2-40B4-BE49-F238E27FC236}">
                <a16:creationId xmlns:a16="http://schemas.microsoft.com/office/drawing/2014/main" id="{C48E44FD-7546-4EC5-B6EB-6B89A7F2E7ED}"/>
              </a:ext>
            </a:extLst>
          </p:cNvPr>
          <p:cNvSpPr/>
          <p:nvPr/>
        </p:nvSpPr>
        <p:spPr>
          <a:xfrm>
            <a:off x="7161909" y="1036123"/>
            <a:ext cx="1221081" cy="415498"/>
          </a:xfrm>
          <a:prstGeom prst="borderCallout1">
            <a:avLst>
              <a:gd name="adj1" fmla="val -1626"/>
              <a:gd name="adj2" fmla="val 49676"/>
              <a:gd name="adj3" fmla="val -47567"/>
              <a:gd name="adj4" fmla="val 105569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1050" dirty="0">
                <a:solidFill>
                  <a:srgbClr val="FF0000"/>
                </a:solidFill>
              </a:rPr>
              <a:t>貢献する分野で追加があれば記載</a:t>
            </a:r>
            <a:endParaRPr kumimoji="1" lang="en-US" altLang="ja-JP" sz="1050" dirty="0">
              <a:solidFill>
                <a:srgbClr val="FF0000"/>
              </a:solidFill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0E861A85-EE9F-44FD-A65B-C75D76A4BF75}"/>
              </a:ext>
            </a:extLst>
          </p:cNvPr>
          <p:cNvSpPr txBox="1"/>
          <p:nvPr/>
        </p:nvSpPr>
        <p:spPr>
          <a:xfrm>
            <a:off x="4610696" y="5437304"/>
            <a:ext cx="954107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●適応地域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6195486-3FD2-4A11-BFB6-274293908664}"/>
              </a:ext>
            </a:extLst>
          </p:cNvPr>
          <p:cNvSpPr/>
          <p:nvPr/>
        </p:nvSpPr>
        <p:spPr>
          <a:xfrm>
            <a:off x="312360" y="2802715"/>
            <a:ext cx="2542341" cy="57708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・箇条書きではなく、文章の形で記入</a:t>
            </a:r>
            <a:endParaRPr lang="en-US" altLang="ja-JP" sz="1050" dirty="0">
              <a:solidFill>
                <a:srgbClr val="FF0000"/>
              </a:solidFill>
              <a:latin typeface="+mn-ea"/>
            </a:endParaRPr>
          </a:p>
          <a:p>
            <a:r>
              <a:rPr kumimoji="1" lang="ja-JP" altLang="en-US" sz="1050" dirty="0">
                <a:solidFill>
                  <a:srgbClr val="FF0000"/>
                </a:solidFill>
                <a:latin typeface="+mn-ea"/>
              </a:rPr>
              <a:t>・みどり</a:t>
            </a:r>
            <a:r>
              <a:rPr kumimoji="1" lang="en-US" altLang="ja-JP" sz="1050" dirty="0">
                <a:solidFill>
                  <a:srgbClr val="FF0000"/>
                </a:solidFill>
                <a:latin typeface="+mn-ea"/>
              </a:rPr>
              <a:t>KPI</a:t>
            </a:r>
            <a:r>
              <a:rPr kumimoji="1" lang="ja-JP" altLang="en-US" sz="900" dirty="0">
                <a:solidFill>
                  <a:srgbClr val="FF0000"/>
                </a:solidFill>
                <a:latin typeface="+mn-ea"/>
              </a:rPr>
              <a:t>（右上でチェックしたタブ）</a:t>
            </a:r>
            <a:r>
              <a:rPr kumimoji="1" lang="ja-JP" altLang="en-US" sz="1050" dirty="0">
                <a:solidFill>
                  <a:srgbClr val="FF0000"/>
                </a:solidFill>
                <a:latin typeface="+mn-ea"/>
              </a:rPr>
              <a:t>に対してどのように貢献するのか明記すること</a:t>
            </a:r>
            <a:endParaRPr kumimoji="1" lang="en-US" altLang="ja-JP" sz="105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8EFB0939-F5F4-4B68-9E6C-FD3AD9F6CFCF}"/>
              </a:ext>
            </a:extLst>
          </p:cNvPr>
          <p:cNvSpPr/>
          <p:nvPr/>
        </p:nvSpPr>
        <p:spPr>
          <a:xfrm>
            <a:off x="846523" y="5269467"/>
            <a:ext cx="2838262" cy="57708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kumimoji="1" lang="ja-JP" altLang="en-US" sz="1050" dirty="0">
                <a:solidFill>
                  <a:srgbClr val="FF0000"/>
                </a:solidFill>
                <a:latin typeface="+mn-ea"/>
              </a:rPr>
              <a:t>・見出しは赤文字、体言止め、アンダーライン</a:t>
            </a:r>
            <a:endParaRPr kumimoji="1" lang="en-US" altLang="ja-JP" sz="1050" dirty="0">
              <a:solidFill>
                <a:srgbClr val="FF0000"/>
              </a:solidFill>
              <a:latin typeface="+mn-ea"/>
            </a:endParaRPr>
          </a:p>
          <a:p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・説明文は黒字</a:t>
            </a:r>
            <a:endParaRPr lang="en-US" altLang="ja-JP" sz="1050" strike="sngStrike" dirty="0">
              <a:solidFill>
                <a:srgbClr val="FF0000"/>
              </a:solidFill>
              <a:highlight>
                <a:srgbClr val="FFFF00"/>
              </a:highlight>
              <a:latin typeface="+mn-ea"/>
            </a:endParaRPr>
          </a:p>
          <a:p>
            <a:r>
              <a:rPr kumimoji="1" lang="ja-JP" altLang="en-US" sz="1050" dirty="0">
                <a:solidFill>
                  <a:srgbClr val="FF0000"/>
                </a:solidFill>
                <a:latin typeface="+mn-ea"/>
              </a:rPr>
              <a:t>・原則、定量的に記載</a:t>
            </a:r>
            <a:endParaRPr kumimoji="1" lang="en-US" altLang="ja-JP" sz="105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3E6919A-070A-4800-A107-82AFFD66EA87}"/>
              </a:ext>
            </a:extLst>
          </p:cNvPr>
          <p:cNvSpPr/>
          <p:nvPr/>
        </p:nvSpPr>
        <p:spPr>
          <a:xfrm>
            <a:off x="6227976" y="2330883"/>
            <a:ext cx="925253" cy="25391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ja-JP" altLang="en-US" sz="1050" dirty="0">
                <a:solidFill>
                  <a:srgbClr val="FF0000"/>
                </a:solidFill>
              </a:rPr>
              <a:t>・外枠は不要</a:t>
            </a:r>
            <a:endParaRPr lang="en-US" altLang="ja-JP" sz="1050" dirty="0">
              <a:solidFill>
                <a:srgbClr val="FF0000"/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9338885-0DCB-4C49-A40E-989A61C8EC4E}"/>
              </a:ext>
            </a:extLst>
          </p:cNvPr>
          <p:cNvSpPr/>
          <p:nvPr/>
        </p:nvSpPr>
        <p:spPr>
          <a:xfrm>
            <a:off x="6086158" y="3597368"/>
            <a:ext cx="2680857" cy="41549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1050" dirty="0">
                <a:solidFill>
                  <a:srgbClr val="FF0000"/>
                </a:solidFill>
              </a:rPr>
              <a:t>・見出しは赤文字、体言止め、アンダーライン</a:t>
            </a:r>
            <a:endParaRPr lang="en-US" altLang="ja-JP" sz="1050" dirty="0">
              <a:solidFill>
                <a:srgbClr val="FF0000"/>
              </a:solidFill>
            </a:endParaRPr>
          </a:p>
          <a:p>
            <a:r>
              <a:rPr lang="ja-JP" altLang="en-US" sz="1050" dirty="0">
                <a:solidFill>
                  <a:srgbClr val="FF0000"/>
                </a:solidFill>
              </a:rPr>
              <a:t>・説明文は黒字</a:t>
            </a:r>
            <a:endParaRPr lang="en-US" altLang="ja-JP" sz="1050" strike="sngStrike" dirty="0">
              <a:solidFill>
                <a:srgbClr val="FF0000"/>
              </a:solidFill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C4D1F99-5A88-4175-B52B-6CB073C4549D}"/>
              </a:ext>
            </a:extLst>
          </p:cNvPr>
          <p:cNvSpPr/>
          <p:nvPr/>
        </p:nvSpPr>
        <p:spPr>
          <a:xfrm>
            <a:off x="212002" y="1715653"/>
            <a:ext cx="1960793" cy="73866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kumimoji="1" lang="en-US" altLang="ja-JP" sz="1050" dirty="0">
                <a:solidFill>
                  <a:srgbClr val="FF0000"/>
                </a:solidFill>
              </a:rPr>
              <a:t>【</a:t>
            </a:r>
            <a:r>
              <a:rPr kumimoji="1" lang="ja-JP" altLang="en-US" sz="1050" dirty="0">
                <a:solidFill>
                  <a:srgbClr val="FF0000"/>
                </a:solidFill>
              </a:rPr>
              <a:t>全体的な注意事項</a:t>
            </a:r>
            <a:r>
              <a:rPr kumimoji="1" lang="en-US" altLang="ja-JP" sz="1050" dirty="0">
                <a:solidFill>
                  <a:srgbClr val="FF0000"/>
                </a:solidFill>
              </a:rPr>
              <a:t>】</a:t>
            </a:r>
          </a:p>
          <a:p>
            <a:r>
              <a:rPr kumimoji="1" lang="ja-JP" altLang="en-US" sz="1050" dirty="0">
                <a:solidFill>
                  <a:srgbClr val="FF0000"/>
                </a:solidFill>
              </a:rPr>
              <a:t>・字体は「</a:t>
            </a:r>
            <a:r>
              <a:rPr kumimoji="1" lang="ja-JP" altLang="en-US" sz="105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メイリオ</a:t>
            </a:r>
            <a:r>
              <a:rPr kumimoji="1" lang="ja-JP" altLang="en-US" sz="1050" dirty="0">
                <a:solidFill>
                  <a:srgbClr val="FF0000"/>
                </a:solidFill>
              </a:rPr>
              <a:t>」に統一</a:t>
            </a:r>
            <a:endParaRPr kumimoji="1" lang="en-US" altLang="ja-JP" sz="1050" dirty="0">
              <a:solidFill>
                <a:srgbClr val="FF0000"/>
              </a:solidFill>
            </a:endParaRPr>
          </a:p>
          <a:p>
            <a:r>
              <a:rPr lang="ja-JP" altLang="en-US" sz="1050" dirty="0">
                <a:solidFill>
                  <a:srgbClr val="FF0000"/>
                </a:solidFill>
              </a:rPr>
              <a:t>・年号は西暦に統一</a:t>
            </a:r>
            <a:endParaRPr lang="en-US" altLang="ja-JP" sz="1050" dirty="0">
              <a:solidFill>
                <a:srgbClr val="FF0000"/>
              </a:solidFill>
            </a:endParaRPr>
          </a:p>
          <a:p>
            <a:r>
              <a:rPr kumimoji="1" lang="ja-JP" altLang="en-US" sz="1050" dirty="0">
                <a:solidFill>
                  <a:srgbClr val="FF0000"/>
                </a:solidFill>
              </a:rPr>
              <a:t>・数値は</a:t>
            </a:r>
            <a:r>
              <a:rPr kumimoji="1" lang="en-US" altLang="ja-JP" sz="1050" dirty="0">
                <a:solidFill>
                  <a:srgbClr val="FF0000"/>
                </a:solidFill>
              </a:rPr>
              <a:t>1</a:t>
            </a:r>
            <a:r>
              <a:rPr kumimoji="1" lang="ja-JP" altLang="en-US" sz="1050" dirty="0">
                <a:solidFill>
                  <a:srgbClr val="FF0000"/>
                </a:solidFill>
              </a:rPr>
              <a:t>字全角、</a:t>
            </a:r>
            <a:r>
              <a:rPr kumimoji="1" lang="en-US" altLang="ja-JP" sz="1050" dirty="0">
                <a:solidFill>
                  <a:srgbClr val="FF0000"/>
                </a:solidFill>
              </a:rPr>
              <a:t>2</a:t>
            </a:r>
            <a:r>
              <a:rPr kumimoji="1" lang="ja-JP" altLang="en-US" sz="1050" dirty="0">
                <a:solidFill>
                  <a:srgbClr val="FF0000"/>
                </a:solidFill>
              </a:rPr>
              <a:t>字以上半角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73727525-E083-4926-8960-6D443B02BB2E}"/>
              </a:ext>
            </a:extLst>
          </p:cNvPr>
          <p:cNvSpPr/>
          <p:nvPr/>
        </p:nvSpPr>
        <p:spPr>
          <a:xfrm>
            <a:off x="5014189" y="54685"/>
            <a:ext cx="2992079" cy="2998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50">
                <a:solidFill>
                  <a:schemeClr val="tx1"/>
                </a:solidFill>
              </a:rPr>
              <a:t>問い合わせ先：○○○</a:t>
            </a:r>
            <a:endParaRPr kumimoji="1" lang="en-US" altLang="ja-JP" sz="1050">
              <a:solidFill>
                <a:schemeClr val="tx1"/>
              </a:solidFill>
            </a:endParaRPr>
          </a:p>
          <a:p>
            <a:r>
              <a:rPr lang="en-US" altLang="ja-JP" sz="1050">
                <a:solidFill>
                  <a:schemeClr val="tx1"/>
                </a:solidFill>
              </a:rPr>
              <a:t>TEL:</a:t>
            </a:r>
            <a:r>
              <a:rPr lang="ja-JP" altLang="en-US" sz="1050">
                <a:solidFill>
                  <a:schemeClr val="tx1"/>
                </a:solidFill>
              </a:rPr>
              <a:t>　○○○○　</a:t>
            </a:r>
            <a:r>
              <a:rPr lang="en-US" altLang="ja-JP" sz="1050">
                <a:solidFill>
                  <a:schemeClr val="tx1"/>
                </a:solidFill>
              </a:rPr>
              <a:t>                   e-mail:</a:t>
            </a:r>
            <a:r>
              <a:rPr lang="ja-JP" altLang="en-US" sz="1050">
                <a:solidFill>
                  <a:schemeClr val="tx1"/>
                </a:solidFill>
              </a:rPr>
              <a:t>○○○○</a:t>
            </a:r>
            <a:endParaRPr lang="en-US" altLang="ja-JP" sz="1050">
              <a:solidFill>
                <a:schemeClr val="tx1"/>
              </a:solidFill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53452050-27F1-2480-C484-7C5CA5790A73}"/>
              </a:ext>
            </a:extLst>
          </p:cNvPr>
          <p:cNvSpPr/>
          <p:nvPr/>
        </p:nvSpPr>
        <p:spPr>
          <a:xfrm>
            <a:off x="4714070" y="5654342"/>
            <a:ext cx="3474028" cy="2539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適応地域が限定的な場合、他地域への適用可能性を記載</a:t>
            </a:r>
            <a:endParaRPr lang="en-US" altLang="ja-JP" sz="105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3" name="吹き出し: 線 12">
            <a:extLst>
              <a:ext uri="{FF2B5EF4-FFF2-40B4-BE49-F238E27FC236}">
                <a16:creationId xmlns:a16="http://schemas.microsoft.com/office/drawing/2014/main" id="{59BD2038-6E6F-A61E-0509-4E1A447BA8E6}"/>
              </a:ext>
            </a:extLst>
          </p:cNvPr>
          <p:cNvSpPr/>
          <p:nvPr/>
        </p:nvSpPr>
        <p:spPr>
          <a:xfrm>
            <a:off x="2707900" y="1511678"/>
            <a:ext cx="1906291" cy="392415"/>
          </a:xfrm>
          <a:prstGeom prst="borderCallout1">
            <a:avLst>
              <a:gd name="adj1" fmla="val 1789"/>
              <a:gd name="adj2" fmla="val 49721"/>
              <a:gd name="adj3" fmla="val -66760"/>
              <a:gd name="adj4" fmla="val 5557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kumimoji="1" lang="ja-JP" altLang="en-US" sz="1050" dirty="0">
                <a:solidFill>
                  <a:srgbClr val="FF0000"/>
                </a:solidFill>
                <a:latin typeface="+mn-ea"/>
              </a:rPr>
              <a:t>品目は原則カタカナで記載</a:t>
            </a:r>
            <a:endParaRPr kumimoji="1" lang="en-US" altLang="ja-JP" sz="1050" dirty="0">
              <a:solidFill>
                <a:srgbClr val="FF0000"/>
              </a:solidFill>
              <a:latin typeface="+mn-ea"/>
            </a:endParaRPr>
          </a:p>
          <a:p>
            <a:r>
              <a:rPr kumimoji="1" lang="en-US" altLang="ja-JP" sz="900" dirty="0">
                <a:solidFill>
                  <a:srgbClr val="FF0000"/>
                </a:solidFill>
                <a:latin typeface="+mn-ea"/>
              </a:rPr>
              <a:t>※</a:t>
            </a:r>
            <a:r>
              <a:rPr kumimoji="1" lang="ja-JP" altLang="en-US" sz="900" dirty="0">
                <a:solidFill>
                  <a:srgbClr val="FF0000"/>
                </a:solidFill>
                <a:latin typeface="+mn-ea"/>
              </a:rPr>
              <a:t>水稲、大豆、小麦等の作物は除く</a:t>
            </a:r>
          </a:p>
        </p:txBody>
      </p:sp>
      <p:sp>
        <p:nvSpPr>
          <p:cNvPr id="14" name="吹き出し: 線 13">
            <a:extLst>
              <a:ext uri="{FF2B5EF4-FFF2-40B4-BE49-F238E27FC236}">
                <a16:creationId xmlns:a16="http://schemas.microsoft.com/office/drawing/2014/main" id="{26DF14BC-C66E-0CFF-6B00-4DFC4E8B2940}"/>
              </a:ext>
            </a:extLst>
          </p:cNvPr>
          <p:cNvSpPr/>
          <p:nvPr/>
        </p:nvSpPr>
        <p:spPr>
          <a:xfrm>
            <a:off x="7764070" y="1609686"/>
            <a:ext cx="1237839" cy="900246"/>
          </a:xfrm>
          <a:prstGeom prst="borderCallout1">
            <a:avLst>
              <a:gd name="adj1" fmla="val 319"/>
              <a:gd name="adj2" fmla="val 99745"/>
              <a:gd name="adj3" fmla="val -143304"/>
              <a:gd name="adj4" fmla="val 100843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kumimoji="1" lang="ja-JP" altLang="en-US" sz="1050" dirty="0">
                <a:solidFill>
                  <a:srgbClr val="FF0000"/>
                </a:solidFill>
              </a:rPr>
              <a:t>いずれかを選択</a:t>
            </a:r>
            <a:endParaRPr kumimoji="1" lang="en-US" altLang="ja-JP" sz="1050" dirty="0">
              <a:solidFill>
                <a:srgbClr val="FF0000"/>
              </a:solidFill>
            </a:endParaRPr>
          </a:p>
          <a:p>
            <a:r>
              <a:rPr lang="ja-JP" altLang="en-US" sz="1050" dirty="0">
                <a:solidFill>
                  <a:srgbClr val="FF0000"/>
                </a:solidFill>
              </a:rPr>
              <a:t>・市販化</a:t>
            </a:r>
            <a:endParaRPr lang="en-US" altLang="ja-JP" sz="1050" dirty="0">
              <a:solidFill>
                <a:srgbClr val="FF0000"/>
              </a:solidFill>
            </a:endParaRPr>
          </a:p>
          <a:p>
            <a:r>
              <a:rPr lang="ja-JP" altLang="en-US" sz="1050" dirty="0">
                <a:solidFill>
                  <a:srgbClr val="FF0000"/>
                </a:solidFill>
              </a:rPr>
              <a:t>・市販製品の利用</a:t>
            </a:r>
            <a:endParaRPr lang="en-US" altLang="ja-JP" sz="1050" dirty="0">
              <a:solidFill>
                <a:srgbClr val="FF0000"/>
              </a:solidFill>
            </a:endParaRPr>
          </a:p>
          <a:p>
            <a:r>
              <a:rPr lang="ja-JP" altLang="en-US" sz="1050" dirty="0">
                <a:solidFill>
                  <a:srgbClr val="FF0000"/>
                </a:solidFill>
              </a:rPr>
              <a:t>・公開</a:t>
            </a:r>
            <a:endParaRPr lang="en-US" altLang="ja-JP" sz="1050" dirty="0">
              <a:solidFill>
                <a:srgbClr val="FF0000"/>
              </a:solidFill>
            </a:endParaRPr>
          </a:p>
          <a:p>
            <a:r>
              <a:rPr lang="ja-JP" altLang="en-US" sz="1050" dirty="0">
                <a:solidFill>
                  <a:srgbClr val="FF0000"/>
                </a:solidFill>
              </a:rPr>
              <a:t>・開発中</a:t>
            </a:r>
            <a:endParaRPr kumimoji="1" lang="en-US" altLang="ja-JP" sz="1050" dirty="0">
              <a:solidFill>
                <a:srgbClr val="FF0000"/>
              </a:solidFill>
            </a:endParaRPr>
          </a:p>
        </p:txBody>
      </p:sp>
      <p:sp>
        <p:nvSpPr>
          <p:cNvPr id="8" name="吹き出し: 線 7">
            <a:extLst>
              <a:ext uri="{FF2B5EF4-FFF2-40B4-BE49-F238E27FC236}">
                <a16:creationId xmlns:a16="http://schemas.microsoft.com/office/drawing/2014/main" id="{1C395F72-F0D0-9DD6-C771-F3A18ABC7AED}"/>
              </a:ext>
            </a:extLst>
          </p:cNvPr>
          <p:cNvSpPr/>
          <p:nvPr/>
        </p:nvSpPr>
        <p:spPr>
          <a:xfrm>
            <a:off x="2612394" y="77576"/>
            <a:ext cx="1298689" cy="553998"/>
          </a:xfrm>
          <a:prstGeom prst="borderCallout1">
            <a:avLst>
              <a:gd name="adj1" fmla="val 58279"/>
              <a:gd name="adj2" fmla="val -669"/>
              <a:gd name="adj3" fmla="val 60537"/>
              <a:gd name="adj4" fmla="val -1495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kumimoji="1" lang="ja-JP" altLang="en-US" sz="1050" dirty="0">
                <a:solidFill>
                  <a:srgbClr val="FF0000"/>
                </a:solidFill>
              </a:rPr>
              <a:t>商品名は技術名に使用しないこと</a:t>
            </a:r>
            <a:endParaRPr kumimoji="1" lang="en-US" altLang="ja-JP" sz="1050" dirty="0">
              <a:solidFill>
                <a:srgbClr val="FF0000"/>
              </a:solidFill>
            </a:endParaRPr>
          </a:p>
          <a:p>
            <a:r>
              <a:rPr lang="ja-JP" altLang="en-US" sz="900" dirty="0">
                <a:solidFill>
                  <a:srgbClr val="FF0000"/>
                </a:solidFill>
              </a:rPr>
              <a:t>・本文には使用可</a:t>
            </a:r>
            <a:endParaRPr kumimoji="1" lang="ja-JP" altLang="en-US" sz="900" dirty="0">
              <a:solidFill>
                <a:srgbClr val="FF0000"/>
              </a:solidFill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D8E26A9F-F843-CF0E-1143-940CBFC5E5A9}"/>
              </a:ext>
            </a:extLst>
          </p:cNvPr>
          <p:cNvSpPr/>
          <p:nvPr/>
        </p:nvSpPr>
        <p:spPr>
          <a:xfrm>
            <a:off x="236537" y="5924148"/>
            <a:ext cx="3254858" cy="73866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altLang="ja-JP" sz="1050" dirty="0">
                <a:solidFill>
                  <a:srgbClr val="FF0000"/>
                </a:solidFill>
                <a:latin typeface="+mn-ea"/>
              </a:rPr>
              <a:t>&lt;※</a:t>
            </a:r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二次元コード</a:t>
            </a:r>
            <a:r>
              <a:rPr lang="en-US" altLang="ja-JP" sz="1050" dirty="0">
                <a:solidFill>
                  <a:srgbClr val="FF0000"/>
                </a:solidFill>
                <a:latin typeface="+mn-ea"/>
              </a:rPr>
              <a:t>&gt;</a:t>
            </a:r>
            <a:endParaRPr kumimoji="1" lang="en-US" altLang="ja-JP" sz="1050" dirty="0">
              <a:solidFill>
                <a:srgbClr val="FF0000"/>
              </a:solidFill>
              <a:latin typeface="+mn-ea"/>
            </a:endParaRPr>
          </a:p>
          <a:p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・実際は</a:t>
            </a:r>
            <a:r>
              <a:rPr lang="en-US" altLang="ja-JP" sz="1050" dirty="0">
                <a:solidFill>
                  <a:srgbClr val="FF0000"/>
                </a:solidFill>
                <a:latin typeface="+mn-ea"/>
              </a:rPr>
              <a:t>A</a:t>
            </a:r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５サイズでの掲載となるので、</a:t>
            </a:r>
            <a:r>
              <a:rPr lang="en-US" altLang="ja-JP" sz="1050" dirty="0">
                <a:solidFill>
                  <a:srgbClr val="FF0000"/>
                </a:solidFill>
                <a:latin typeface="+mn-ea"/>
              </a:rPr>
              <a:t>A</a:t>
            </a:r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５サイズで読み取れるか確認する</a:t>
            </a:r>
            <a:endParaRPr lang="en-US" altLang="ja-JP" sz="1050" strike="sngStrike" dirty="0">
              <a:solidFill>
                <a:srgbClr val="FF0000"/>
              </a:solidFill>
              <a:highlight>
                <a:srgbClr val="FFFF00"/>
              </a:highlight>
              <a:latin typeface="+mn-ea"/>
            </a:endParaRPr>
          </a:p>
          <a:p>
            <a:r>
              <a:rPr kumimoji="1" lang="ja-JP" altLang="en-US" sz="1050" dirty="0">
                <a:solidFill>
                  <a:srgbClr val="FF0000"/>
                </a:solidFill>
                <a:latin typeface="+mn-ea"/>
              </a:rPr>
              <a:t>・</a:t>
            </a:r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複数載せる場合は、それぞれを十分に離して載せる</a:t>
            </a:r>
            <a:endParaRPr kumimoji="1" lang="en-US" altLang="ja-JP" sz="105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E78DA0BA-C7EF-27AA-02EC-BFD616DF65BE}"/>
              </a:ext>
            </a:extLst>
          </p:cNvPr>
          <p:cNvSpPr/>
          <p:nvPr/>
        </p:nvSpPr>
        <p:spPr>
          <a:xfrm>
            <a:off x="3237423" y="2296947"/>
            <a:ext cx="2953295" cy="83099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1200" b="1" dirty="0">
                <a:solidFill>
                  <a:schemeClr val="accent5"/>
                </a:solidFill>
                <a:latin typeface="+mn-ea"/>
              </a:rPr>
              <a:t>・</a:t>
            </a:r>
            <a:r>
              <a:rPr lang="ja-JP" altLang="en-US" sz="1200" b="1" dirty="0">
                <a:solidFill>
                  <a:schemeClr val="accent5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カタログ公表後、農林水産省が、カタログの中から成果をピックアップして紹介する場合、写真、図表等を転載する場合があります。ご了解ください。</a:t>
            </a:r>
            <a:endParaRPr kumimoji="1" lang="en-US" altLang="ja-JP" sz="1200" b="1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106F3602-AFE4-FAEF-82FF-810A23FEF862}"/>
              </a:ext>
            </a:extLst>
          </p:cNvPr>
          <p:cNvSpPr/>
          <p:nvPr/>
        </p:nvSpPr>
        <p:spPr>
          <a:xfrm>
            <a:off x="4714070" y="4852233"/>
            <a:ext cx="4138461" cy="2539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価格が出ている場合、税抜きが分かるように記載。例：○○円（税抜）</a:t>
            </a:r>
            <a:endParaRPr lang="en-US" altLang="ja-JP" sz="1050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44745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03BEDCEA-066B-5710-C7DB-EA517800D3DD}"/>
              </a:ext>
            </a:extLst>
          </p:cNvPr>
          <p:cNvCxnSpPr/>
          <p:nvPr/>
        </p:nvCxnSpPr>
        <p:spPr>
          <a:xfrm>
            <a:off x="117446" y="844678"/>
            <a:ext cx="8817808" cy="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miter lim="800000"/>
          </a:ln>
          <a:effectLst/>
        </p:spPr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5B513178-C7F2-2FCE-1E3B-8473987F8F33}"/>
              </a:ext>
            </a:extLst>
          </p:cNvPr>
          <p:cNvCxnSpPr/>
          <p:nvPr/>
        </p:nvCxnSpPr>
        <p:spPr>
          <a:xfrm>
            <a:off x="117446" y="897594"/>
            <a:ext cx="8817808" cy="0"/>
          </a:xfrm>
          <a:prstGeom prst="line">
            <a:avLst/>
          </a:prstGeom>
          <a:noFill/>
          <a:ln w="28575" cap="flat" cmpd="sng" algn="ctr">
            <a:solidFill>
              <a:srgbClr val="92D050"/>
            </a:solidFill>
            <a:prstDash val="solid"/>
            <a:miter lim="800000"/>
          </a:ln>
          <a:effectLst/>
        </p:spPr>
      </p:cxnSp>
      <p:sp>
        <p:nvSpPr>
          <p:cNvPr id="44" name="テキスト ボックス 43"/>
          <p:cNvSpPr txBox="1"/>
          <p:nvPr/>
        </p:nvSpPr>
        <p:spPr>
          <a:xfrm>
            <a:off x="5787602" y="3420010"/>
            <a:ext cx="2710252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各処理のばか苗病に対する防除効果</a:t>
            </a:r>
            <a:endParaRPr kumimoji="1" lang="en-US" altLang="ja-JP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72686" y="313906"/>
            <a:ext cx="4641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水稲種子伝染性病害に対する温湯処理と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催芽時の生物農薬による体系防除法</a:t>
            </a:r>
          </a:p>
        </p:txBody>
      </p:sp>
      <p:sp>
        <p:nvSpPr>
          <p:cNvPr id="42" name="正方形/長方形 41"/>
          <p:cNvSpPr/>
          <p:nvPr/>
        </p:nvSpPr>
        <p:spPr>
          <a:xfrm>
            <a:off x="5266260" y="559091"/>
            <a:ext cx="1086593" cy="2761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温室効果ガス</a:t>
            </a:r>
          </a:p>
        </p:txBody>
      </p:sp>
      <p:sp>
        <p:nvSpPr>
          <p:cNvPr id="46" name="正方形/長方形 45"/>
          <p:cNvSpPr/>
          <p:nvPr/>
        </p:nvSpPr>
        <p:spPr>
          <a:xfrm>
            <a:off x="6394793" y="559092"/>
            <a:ext cx="780176" cy="27610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農薬</a:t>
            </a: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8036232" y="548910"/>
            <a:ext cx="899022" cy="27610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有機農業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7214116" y="557376"/>
            <a:ext cx="780176" cy="2761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肥料</a:t>
            </a: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1" name="矢印: 五方向 50"/>
          <p:cNvSpPr/>
          <p:nvPr/>
        </p:nvSpPr>
        <p:spPr>
          <a:xfrm>
            <a:off x="209165" y="970021"/>
            <a:ext cx="733344" cy="398839"/>
          </a:xfrm>
          <a:prstGeom prst="homePlate">
            <a:avLst>
              <a:gd name="adj" fmla="val 3604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生産</a:t>
            </a: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919971" y="1037268"/>
            <a:ext cx="1230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品目：水稲</a:t>
            </a:r>
          </a:p>
        </p:txBody>
      </p:sp>
      <p:sp>
        <p:nvSpPr>
          <p:cNvPr id="54" name="正方形/長方形 53"/>
          <p:cNvSpPr/>
          <p:nvPr/>
        </p:nvSpPr>
        <p:spPr>
          <a:xfrm>
            <a:off x="209165" y="1524592"/>
            <a:ext cx="4286623" cy="322065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5" name="正方形/長方形 54"/>
          <p:cNvSpPr/>
          <p:nvPr/>
        </p:nvSpPr>
        <p:spPr>
          <a:xfrm>
            <a:off x="209165" y="1435885"/>
            <a:ext cx="1458158" cy="2873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技術の概要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2" name="正方形/長方形 61"/>
          <p:cNvSpPr/>
          <p:nvPr/>
        </p:nvSpPr>
        <p:spPr>
          <a:xfrm>
            <a:off x="209165" y="4996286"/>
            <a:ext cx="4298506" cy="170380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3" name="正方形/長方形 62"/>
          <p:cNvSpPr/>
          <p:nvPr/>
        </p:nvSpPr>
        <p:spPr>
          <a:xfrm>
            <a:off x="209165" y="4837063"/>
            <a:ext cx="896689" cy="2954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効果</a:t>
            </a: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8" name="正方形/長方形 67"/>
          <p:cNvSpPr/>
          <p:nvPr/>
        </p:nvSpPr>
        <p:spPr>
          <a:xfrm>
            <a:off x="4672462" y="3796574"/>
            <a:ext cx="4286623" cy="86793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9" name="正方形/長方形 68"/>
          <p:cNvSpPr/>
          <p:nvPr/>
        </p:nvSpPr>
        <p:spPr>
          <a:xfrm>
            <a:off x="4672462" y="3641146"/>
            <a:ext cx="1367615" cy="27880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導入の留意点</a:t>
            </a: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0" name="正方形/長方形 69"/>
          <p:cNvSpPr/>
          <p:nvPr/>
        </p:nvSpPr>
        <p:spPr>
          <a:xfrm>
            <a:off x="7785760" y="85538"/>
            <a:ext cx="1269190" cy="2761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市販製品の利用 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228045" y="5148598"/>
            <a:ext cx="419450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◎化学農薬と同等の高い防除効果</a:t>
            </a:r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4718053" y="3941694"/>
            <a:ext cx="422592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</a:t>
            </a:r>
            <a:r>
              <a:rPr kumimoji="1" lang="ja-JP" altLang="en-US" sz="1400" b="0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古い種籾は発芽率の低下に注意</a:t>
            </a:r>
            <a:endParaRPr kumimoji="1" lang="ja-JP" altLang="ja-JP" sz="14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1" name="正方形/長方形 80"/>
          <p:cNvSpPr/>
          <p:nvPr/>
        </p:nvSpPr>
        <p:spPr>
          <a:xfrm>
            <a:off x="4675961" y="4795081"/>
            <a:ext cx="4279625" cy="105244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2" name="正方形/長方形 81"/>
          <p:cNvSpPr/>
          <p:nvPr/>
        </p:nvSpPr>
        <p:spPr>
          <a:xfrm>
            <a:off x="4672462" y="4695768"/>
            <a:ext cx="4187742" cy="2750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その他（価格帯、研究開発・改良、普及の状況）</a:t>
            </a: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8" name="正方形/長方形 87"/>
          <p:cNvSpPr/>
          <p:nvPr/>
        </p:nvSpPr>
        <p:spPr>
          <a:xfrm>
            <a:off x="4672462" y="5978100"/>
            <a:ext cx="4286623" cy="73134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9" name="正方形/長方形 88"/>
          <p:cNvSpPr/>
          <p:nvPr/>
        </p:nvSpPr>
        <p:spPr>
          <a:xfrm>
            <a:off x="4672462" y="5863663"/>
            <a:ext cx="999739" cy="22541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関連情報</a:t>
            </a: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4" name="テキスト ボックス 113"/>
          <p:cNvSpPr txBox="1"/>
          <p:nvPr/>
        </p:nvSpPr>
        <p:spPr>
          <a:xfrm>
            <a:off x="4680026" y="5269371"/>
            <a:ext cx="181197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●普及の状況</a:t>
            </a: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4683934" y="5524074"/>
            <a:ext cx="187110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●適応地域　全国</a:t>
            </a: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08557" y="1720312"/>
            <a:ext cx="4288581" cy="214194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水稲栽培では温湯処理や生物農薬が普及しているが、単用では効果が不安定な場合があり、ばか苗病などの種子伝染性病害が問題となっている。また、化学農薬の連用は耐性菌発達のリスクを抱えている。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温湯処理（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60℃10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分）と催芽時の生物農薬（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タラロマイセス・フラバス水和剤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または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トリコデルマ・アトロビリデ水和剤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DJ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200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倍液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24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時間浸漬）の体系処理は、ばか苗病（育苗期の徒長苗、本田での徒長株）及び、もみ枯細菌病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（苗腐敗症）に対して高い効果が得られる。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00390" y="5400784"/>
            <a:ext cx="4156667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ばか苗病（育苗期の徒長苗、本田での徒長株）、もみ枯細菌病（苗腐敗症）に高い防除効果。薬剤耐性菌にも有効。</a:t>
            </a: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220011" y="5815889"/>
            <a:ext cx="418779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◎技術導入が容易</a:t>
            </a:r>
          </a:p>
        </p:txBody>
      </p:sp>
      <p:sp>
        <p:nvSpPr>
          <p:cNvPr id="71" name="正方形/長方形 70"/>
          <p:cNvSpPr/>
          <p:nvPr/>
        </p:nvSpPr>
        <p:spPr>
          <a:xfrm>
            <a:off x="296614" y="6097702"/>
            <a:ext cx="40397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既存技術の温湯処理と生物農薬を組み合わせるのみ。</a:t>
            </a: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675040" y="4215391"/>
            <a:ext cx="4306481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メイリオ"/>
                <a:ea typeface="メイリオ"/>
              </a:rPr>
              <a:t>前年産の種籾では問題ないが、</a:t>
            </a:r>
            <a:r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メイリオ"/>
                <a:ea typeface="メイリオ"/>
              </a:rPr>
              <a:t>2</a:t>
            </a: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メイリオ"/>
                <a:ea typeface="メイリオ"/>
              </a:rPr>
              <a:t>年以上前の種籾では発芽率が低下する恐れがあるため、使用しないことが望ましい。</a:t>
            </a:r>
            <a:endParaRPr lang="ja-JP">
              <a:latin typeface="メイリオ"/>
              <a:ea typeface="メイリオ"/>
            </a:endParaRP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5672201" y="5259623"/>
            <a:ext cx="291960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長野県内約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15%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の水稲で実施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220138" y="6357579"/>
            <a:ext cx="218016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◎有機農業でも利用可能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/>
          <a:stretch/>
        </p:blipFill>
        <p:spPr bwMode="auto">
          <a:xfrm>
            <a:off x="353130" y="3377979"/>
            <a:ext cx="4010575" cy="11732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正方形/長方形 58"/>
          <p:cNvSpPr/>
          <p:nvPr/>
        </p:nvSpPr>
        <p:spPr>
          <a:xfrm>
            <a:off x="4706110" y="6166341"/>
            <a:ext cx="4260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5890" marR="0" lvl="0" indent="-13589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・普及に移す農業技術（</a:t>
            </a:r>
            <a:r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2020</a:t>
            </a: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年度）長野県</a:t>
            </a: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135890" marR="0" lvl="0" indent="-13589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※</a:t>
            </a:r>
            <a:r>
              <a:rPr lang="ja-JP" altLang="en-US" sz="1200">
                <a:latin typeface="メイリオ" panose="020B0604030504040204" pitchFamily="50" charset="-128"/>
                <a:ea typeface="メイリオ" panose="020B0604030504040204" pitchFamily="50" charset="-128"/>
              </a:rPr>
              <a:t>技術の施用詳細はこちらを参照　　　</a:t>
            </a: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4683950" y="5007458"/>
            <a:ext cx="310181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●価格帯：約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1,000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円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/10a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（税抜）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1130905" y="4492005"/>
            <a:ext cx="253575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ばか苗病による徒長株の多発圃場</a:t>
            </a: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4368458" y="89760"/>
            <a:ext cx="3343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問い合わせ先：長野県農業試験場環境部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Tel</a:t>
            </a:r>
            <a:r>
              <a:rPr kumimoji="1" lang="ja-JP" altLang="en-US" sz="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：</a:t>
            </a:r>
            <a:r>
              <a:rPr kumimoji="1" lang="en-US" altLang="ja-JP" sz="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026-246-2411</a:t>
            </a:r>
            <a:r>
              <a:rPr kumimoji="1" lang="ja-JP" altLang="en-US" sz="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</a:t>
            </a:r>
            <a:r>
              <a:rPr kumimoji="1" lang="en-US" altLang="zh-TW" sz="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nogyoshiken@pref.nagano.lg.jp</a:t>
            </a:r>
            <a:endParaRPr kumimoji="1" lang="ja-JP" altLang="en-US" sz="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4" name="図 3" descr="QR コード&#10;&#10;自動的に生成された説明">
            <a:hlinkClick r:id="rId4"/>
            <a:extLst>
              <a:ext uri="{FF2B5EF4-FFF2-40B4-BE49-F238E27FC236}">
                <a16:creationId xmlns:a16="http://schemas.microsoft.com/office/drawing/2014/main" id="{BA312FE2-210E-4ACB-B1C8-B16248C2787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7" t="8356" r="8057" b="7694"/>
          <a:stretch/>
        </p:blipFill>
        <p:spPr>
          <a:xfrm>
            <a:off x="8007557" y="6034729"/>
            <a:ext cx="641263" cy="639771"/>
          </a:xfrm>
          <a:prstGeom prst="rect">
            <a:avLst/>
          </a:prstGeom>
        </p:spPr>
      </p:pic>
      <p:pic>
        <p:nvPicPr>
          <p:cNvPr id="7" name="図 6" descr="グラフ, 棒グラフ&#10;&#10;自動的に生成された説明">
            <a:extLst>
              <a:ext uri="{FF2B5EF4-FFF2-40B4-BE49-F238E27FC236}">
                <a16:creationId xmlns:a16="http://schemas.microsoft.com/office/drawing/2014/main" id="{A7C0B831-670C-6E1E-880C-7852356787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7827" y="983763"/>
            <a:ext cx="4352348" cy="2441760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DA1E419-5042-0462-5883-F8BB49668487}"/>
              </a:ext>
            </a:extLst>
          </p:cNvPr>
          <p:cNvSpPr/>
          <p:nvPr/>
        </p:nvSpPr>
        <p:spPr>
          <a:xfrm>
            <a:off x="146194" y="42433"/>
            <a:ext cx="946976" cy="28814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1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記載例</a:t>
            </a:r>
            <a:endParaRPr lang="en-US" altLang="ja-JP" sz="14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4048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9433487-AFA2-44A6-8A00-76F41FAD5F7F}"/>
              </a:ext>
            </a:extLst>
          </p:cNvPr>
          <p:cNvSpPr txBox="1"/>
          <p:nvPr/>
        </p:nvSpPr>
        <p:spPr>
          <a:xfrm>
            <a:off x="115332" y="336599"/>
            <a:ext cx="5293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solidFill>
                  <a:srgbClr val="FF0000"/>
                </a:solidFill>
                <a:highlight>
                  <a:srgbClr val="FFFF0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○○○○○○</a:t>
            </a:r>
            <a:endParaRPr kumimoji="1" lang="ja-JP" altLang="en-US" sz="1600" dirty="0">
              <a:solidFill>
                <a:srgbClr val="FF0000"/>
              </a:solidFill>
              <a:highlight>
                <a:srgbClr val="FFFF00"/>
              </a:highligh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15DBB129-A25C-41D2-86CF-65684665A1FE}"/>
              </a:ext>
            </a:extLst>
          </p:cNvPr>
          <p:cNvCxnSpPr/>
          <p:nvPr/>
        </p:nvCxnSpPr>
        <p:spPr>
          <a:xfrm>
            <a:off x="117446" y="724610"/>
            <a:ext cx="8817808" cy="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miter lim="800000"/>
          </a:ln>
          <a:effectLst/>
        </p:spPr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D7584DC4-0D84-45DA-894C-BD64B3B187DD}"/>
              </a:ext>
            </a:extLst>
          </p:cNvPr>
          <p:cNvCxnSpPr/>
          <p:nvPr/>
        </p:nvCxnSpPr>
        <p:spPr>
          <a:xfrm>
            <a:off x="117446" y="777526"/>
            <a:ext cx="8817808" cy="0"/>
          </a:xfrm>
          <a:prstGeom prst="line">
            <a:avLst/>
          </a:prstGeom>
          <a:noFill/>
          <a:ln w="28575" cap="flat" cmpd="sng" algn="ctr">
            <a:solidFill>
              <a:srgbClr val="92D050"/>
            </a:solidFill>
            <a:prstDash val="solid"/>
            <a:miter lim="800000"/>
          </a:ln>
          <a:effectLst/>
        </p:spPr>
      </p:cxn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5F371018-B134-4C76-84D0-8BA2B318481F}"/>
              </a:ext>
            </a:extLst>
          </p:cNvPr>
          <p:cNvSpPr/>
          <p:nvPr/>
        </p:nvSpPr>
        <p:spPr>
          <a:xfrm>
            <a:off x="4203916" y="431165"/>
            <a:ext cx="1086593" cy="27610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温室効果ガス</a:t>
            </a:r>
            <a:endParaRPr kumimoji="1" lang="ja-JP" altLang="en-US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D874C578-88ED-4EC6-8AD0-55E01FB3B898}"/>
              </a:ext>
            </a:extLst>
          </p:cNvPr>
          <p:cNvSpPr/>
          <p:nvPr/>
        </p:nvSpPr>
        <p:spPr>
          <a:xfrm>
            <a:off x="5335419" y="431165"/>
            <a:ext cx="780176" cy="2761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農薬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ACF0B070-30A6-4066-9FC1-0C1E7007B940}"/>
              </a:ext>
            </a:extLst>
          </p:cNvPr>
          <p:cNvSpPr/>
          <p:nvPr/>
        </p:nvSpPr>
        <p:spPr>
          <a:xfrm>
            <a:off x="7003391" y="431165"/>
            <a:ext cx="899022" cy="2761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>
                <a:latin typeface="メイリオ" panose="020B0604030504040204" pitchFamily="50" charset="-128"/>
                <a:ea typeface="メイリオ" panose="020B0604030504040204" pitchFamily="50" charset="-128"/>
              </a:rPr>
              <a:t>有機農業</a:t>
            </a:r>
            <a:endParaRPr lang="en-US" altLang="ja-JP" sz="12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F1B2F64E-06F1-46D6-B694-F28395F5B782}"/>
              </a:ext>
            </a:extLst>
          </p:cNvPr>
          <p:cNvSpPr/>
          <p:nvPr/>
        </p:nvSpPr>
        <p:spPr>
          <a:xfrm>
            <a:off x="6169405" y="431165"/>
            <a:ext cx="780176" cy="2761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>
                <a:latin typeface="メイリオ" panose="020B0604030504040204" pitchFamily="50" charset="-128"/>
                <a:ea typeface="メイリオ" panose="020B0604030504040204" pitchFamily="50" charset="-128"/>
              </a:rPr>
              <a:t>肥料</a:t>
            </a:r>
            <a:endParaRPr lang="en-US" altLang="ja-JP" sz="1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1" name="矢印: 五方向 50">
            <a:extLst>
              <a:ext uri="{FF2B5EF4-FFF2-40B4-BE49-F238E27FC236}">
                <a16:creationId xmlns:a16="http://schemas.microsoft.com/office/drawing/2014/main" id="{979BB53D-86BB-4695-A904-BD39860AD601}"/>
              </a:ext>
            </a:extLst>
          </p:cNvPr>
          <p:cNvSpPr/>
          <p:nvPr/>
        </p:nvSpPr>
        <p:spPr>
          <a:xfrm>
            <a:off x="850187" y="916208"/>
            <a:ext cx="733344" cy="398839"/>
          </a:xfrm>
          <a:prstGeom prst="homePlate">
            <a:avLst>
              <a:gd name="adj" fmla="val 3604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/>
              <a:t>生産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BCD7EC16-8702-49C4-9E6D-B63487671DD5}"/>
              </a:ext>
            </a:extLst>
          </p:cNvPr>
          <p:cNvSpPr txBox="1"/>
          <p:nvPr/>
        </p:nvSpPr>
        <p:spPr>
          <a:xfrm>
            <a:off x="3483182" y="1018605"/>
            <a:ext cx="1230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品目：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○○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49CE431C-C72C-44BD-9668-DCED462DC4E7}"/>
              </a:ext>
            </a:extLst>
          </p:cNvPr>
          <p:cNvSpPr/>
          <p:nvPr/>
        </p:nvSpPr>
        <p:spPr>
          <a:xfrm>
            <a:off x="117444" y="1431324"/>
            <a:ext cx="4279625" cy="294440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31C339F5-23A4-42AA-80AD-3B5C446046F7}"/>
              </a:ext>
            </a:extLst>
          </p:cNvPr>
          <p:cNvSpPr/>
          <p:nvPr/>
        </p:nvSpPr>
        <p:spPr>
          <a:xfrm>
            <a:off x="117444" y="1350226"/>
            <a:ext cx="1458158" cy="26269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技術の概要</a:t>
            </a:r>
            <a:endParaRPr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AC01EF53-B18B-4469-8FE2-8FA6DA7EE06B}"/>
              </a:ext>
            </a:extLst>
          </p:cNvPr>
          <p:cNvSpPr/>
          <p:nvPr/>
        </p:nvSpPr>
        <p:spPr>
          <a:xfrm>
            <a:off x="117444" y="4570396"/>
            <a:ext cx="4279624" cy="216789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93D35EB4-3B62-42D7-BA69-C8C324A32662}"/>
              </a:ext>
            </a:extLst>
          </p:cNvPr>
          <p:cNvSpPr/>
          <p:nvPr/>
        </p:nvSpPr>
        <p:spPr>
          <a:xfrm>
            <a:off x="117444" y="4432355"/>
            <a:ext cx="892750" cy="2906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効果</a:t>
            </a:r>
            <a:endParaRPr lang="en-US" altLang="ja-JP" sz="14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3A9435CE-826A-43B6-8A5E-0636AF65F837}"/>
              </a:ext>
            </a:extLst>
          </p:cNvPr>
          <p:cNvSpPr/>
          <p:nvPr/>
        </p:nvSpPr>
        <p:spPr>
          <a:xfrm>
            <a:off x="4620840" y="3349993"/>
            <a:ext cx="4286623" cy="83769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4A410376-5928-4288-90E2-3D941D17DC62}"/>
              </a:ext>
            </a:extLst>
          </p:cNvPr>
          <p:cNvSpPr/>
          <p:nvPr/>
        </p:nvSpPr>
        <p:spPr>
          <a:xfrm>
            <a:off x="4620840" y="3214570"/>
            <a:ext cx="1367615" cy="25289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導入の留意点</a:t>
            </a:r>
            <a:endParaRPr lang="en-US" altLang="ja-JP" sz="14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68544651-DDE7-4FA4-8C95-A595E2141721}"/>
              </a:ext>
            </a:extLst>
          </p:cNvPr>
          <p:cNvSpPr/>
          <p:nvPr/>
        </p:nvSpPr>
        <p:spPr>
          <a:xfrm>
            <a:off x="7598176" y="37248"/>
            <a:ext cx="1478601" cy="2761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市販化</a:t>
            </a:r>
            <a:r>
              <a:rPr lang="en-US" altLang="ja-JP" sz="1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lang="ja-JP" altLang="en-US" sz="1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開発中 </a:t>
            </a:r>
            <a:endParaRPr lang="en-US" altLang="ja-JP" sz="12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F08BC06C-6EB5-4EB8-BE07-81352CEF1842}"/>
              </a:ext>
            </a:extLst>
          </p:cNvPr>
          <p:cNvSpPr/>
          <p:nvPr/>
        </p:nvSpPr>
        <p:spPr>
          <a:xfrm>
            <a:off x="4834139" y="1381043"/>
            <a:ext cx="3712928" cy="170501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写真を添付 </a:t>
            </a:r>
            <a:endParaRPr lang="en-US" altLang="ja-JP" sz="120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0" name="矢印: 五方向 49">
            <a:extLst>
              <a:ext uri="{FF2B5EF4-FFF2-40B4-BE49-F238E27FC236}">
                <a16:creationId xmlns:a16="http://schemas.microsoft.com/office/drawing/2014/main" id="{8A603B98-C216-4B01-B69F-E0F93EBEC026}"/>
              </a:ext>
            </a:extLst>
          </p:cNvPr>
          <p:cNvSpPr/>
          <p:nvPr/>
        </p:nvSpPr>
        <p:spPr>
          <a:xfrm>
            <a:off x="2762059" y="916208"/>
            <a:ext cx="733344" cy="398839"/>
          </a:xfrm>
          <a:prstGeom prst="homePlate">
            <a:avLst>
              <a:gd name="adj" fmla="val 36045"/>
            </a:avLst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/>
              <a:t>消費</a:t>
            </a:r>
            <a:endParaRPr kumimoji="1" lang="ja-JP" altLang="en-US" sz="1600"/>
          </a:p>
        </p:txBody>
      </p:sp>
      <p:sp>
        <p:nvSpPr>
          <p:cNvPr id="52" name="矢印: 五方向 51">
            <a:extLst>
              <a:ext uri="{FF2B5EF4-FFF2-40B4-BE49-F238E27FC236}">
                <a16:creationId xmlns:a16="http://schemas.microsoft.com/office/drawing/2014/main" id="{19D326E9-81CD-4908-991C-A6E886A968FE}"/>
              </a:ext>
            </a:extLst>
          </p:cNvPr>
          <p:cNvSpPr/>
          <p:nvPr/>
        </p:nvSpPr>
        <p:spPr>
          <a:xfrm>
            <a:off x="1583531" y="916208"/>
            <a:ext cx="1178528" cy="398839"/>
          </a:xfrm>
          <a:prstGeom prst="homePlate">
            <a:avLst>
              <a:gd name="adj" fmla="val 3604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/>
              <a:t>加工・流通</a:t>
            </a:r>
            <a:endParaRPr kumimoji="1" lang="ja-JP" altLang="en-US" sz="1600" dirty="0"/>
          </a:p>
        </p:txBody>
      </p:sp>
      <p:sp>
        <p:nvSpPr>
          <p:cNvPr id="57" name="矢印: 五方向 56">
            <a:extLst>
              <a:ext uri="{FF2B5EF4-FFF2-40B4-BE49-F238E27FC236}">
                <a16:creationId xmlns:a16="http://schemas.microsoft.com/office/drawing/2014/main" id="{D4BE83C1-9364-4514-B865-2ACAF272F944}"/>
              </a:ext>
            </a:extLst>
          </p:cNvPr>
          <p:cNvSpPr/>
          <p:nvPr/>
        </p:nvSpPr>
        <p:spPr>
          <a:xfrm>
            <a:off x="116843" y="916208"/>
            <a:ext cx="733344" cy="398839"/>
          </a:xfrm>
          <a:prstGeom prst="homePlate">
            <a:avLst>
              <a:gd name="adj" fmla="val 3604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/>
              <a:t>調達</a:t>
            </a:r>
            <a:endParaRPr kumimoji="1" lang="ja-JP" altLang="en-US" sz="160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DEB7C7-9672-4C21-AD28-48119123DD8A}"/>
              </a:ext>
            </a:extLst>
          </p:cNvPr>
          <p:cNvSpPr/>
          <p:nvPr/>
        </p:nvSpPr>
        <p:spPr>
          <a:xfrm>
            <a:off x="54756" y="876334"/>
            <a:ext cx="3436639" cy="4564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吹き出し: 線 6">
            <a:extLst>
              <a:ext uri="{FF2B5EF4-FFF2-40B4-BE49-F238E27FC236}">
                <a16:creationId xmlns:a16="http://schemas.microsoft.com/office/drawing/2014/main" id="{35D52C79-6F26-4FA2-B729-FEF7E16146E9}"/>
              </a:ext>
            </a:extLst>
          </p:cNvPr>
          <p:cNvSpPr/>
          <p:nvPr/>
        </p:nvSpPr>
        <p:spPr>
          <a:xfrm>
            <a:off x="2324621" y="2009035"/>
            <a:ext cx="766557" cy="253916"/>
          </a:xfrm>
          <a:prstGeom prst="borderCallout1">
            <a:avLst>
              <a:gd name="adj1" fmla="val 78"/>
              <a:gd name="adj2" fmla="val 33069"/>
              <a:gd name="adj3" fmla="val -268965"/>
              <a:gd name="adj4" fmla="val -2128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kumimoji="1" lang="en-US" altLang="ja-JP" sz="1050" dirty="0">
                <a:solidFill>
                  <a:srgbClr val="FF0000"/>
                </a:solidFill>
                <a:highlight>
                  <a:srgbClr val="FFFF00"/>
                </a:highlight>
              </a:rPr>
              <a:t>1</a:t>
            </a:r>
            <a:r>
              <a:rPr kumimoji="1" lang="ja-JP" altLang="en-US" sz="1050" dirty="0">
                <a:solidFill>
                  <a:srgbClr val="FF0000"/>
                </a:solidFill>
                <a:highlight>
                  <a:srgbClr val="FFFF00"/>
                </a:highlight>
              </a:rPr>
              <a:t>つを選択</a:t>
            </a: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FB09A0BC-E223-4C1C-99A2-7ACF2922CF4E}"/>
              </a:ext>
            </a:extLst>
          </p:cNvPr>
          <p:cNvSpPr txBox="1"/>
          <p:nvPr/>
        </p:nvSpPr>
        <p:spPr>
          <a:xfrm>
            <a:off x="117444" y="4717749"/>
            <a:ext cx="381012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400" u="sng" dirty="0">
                <a:solidFill>
                  <a:srgbClr val="FF0000"/>
                </a:solidFill>
                <a:highlight>
                  <a:srgbClr val="FFFF0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◎・・・・・</a:t>
            </a: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14E7AD5A-9EB5-490F-82A3-73319BF2000E}"/>
              </a:ext>
            </a:extLst>
          </p:cNvPr>
          <p:cNvSpPr txBox="1"/>
          <p:nvPr/>
        </p:nvSpPr>
        <p:spPr>
          <a:xfrm>
            <a:off x="246530" y="4951900"/>
            <a:ext cx="1415772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solidFill>
                  <a:srgbClr val="FF0000"/>
                </a:solidFill>
                <a:highlight>
                  <a:srgbClr val="FFFF0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（簡単な説明文）</a:t>
            </a:r>
            <a:endParaRPr kumimoji="1" lang="ja-JP" altLang="en-US" sz="1200" dirty="0">
              <a:solidFill>
                <a:srgbClr val="FF0000"/>
              </a:solidFill>
              <a:highlight>
                <a:srgbClr val="FFFF00"/>
              </a:highligh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5D0DDF93-404E-4B05-85E5-647DBBBECCBD}"/>
              </a:ext>
            </a:extLst>
          </p:cNvPr>
          <p:cNvSpPr txBox="1"/>
          <p:nvPr/>
        </p:nvSpPr>
        <p:spPr>
          <a:xfrm>
            <a:off x="4597150" y="3487840"/>
            <a:ext cx="136761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solidFill>
                  <a:srgbClr val="FF0000"/>
                </a:solidFill>
                <a:highlight>
                  <a:srgbClr val="FFFF0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1400" u="sng" dirty="0">
                <a:solidFill>
                  <a:srgbClr val="FF0000"/>
                </a:solidFill>
                <a:highlight>
                  <a:srgbClr val="FFFF0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○○○○○</a:t>
            </a:r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2A2971CE-B984-4038-AF5E-4A6BA0676946}"/>
              </a:ext>
            </a:extLst>
          </p:cNvPr>
          <p:cNvSpPr txBox="1"/>
          <p:nvPr/>
        </p:nvSpPr>
        <p:spPr>
          <a:xfrm>
            <a:off x="4749060" y="3751509"/>
            <a:ext cx="1420345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rgbClr val="FF0000"/>
                </a:solidFill>
                <a:highlight>
                  <a:srgbClr val="FFFF0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（簡単な説明文）</a:t>
            </a:r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A599B01E-1399-4B22-BB91-28D46FB49F7F}"/>
              </a:ext>
            </a:extLst>
          </p:cNvPr>
          <p:cNvSpPr/>
          <p:nvPr/>
        </p:nvSpPr>
        <p:spPr>
          <a:xfrm>
            <a:off x="4620840" y="4481135"/>
            <a:ext cx="4279625" cy="149249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D8786FE6-284A-4649-A854-167A51B7A689}"/>
              </a:ext>
            </a:extLst>
          </p:cNvPr>
          <p:cNvSpPr/>
          <p:nvPr/>
        </p:nvSpPr>
        <p:spPr>
          <a:xfrm>
            <a:off x="4620840" y="4345755"/>
            <a:ext cx="3926227" cy="28075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その他（価格帯、改良・普及状況、適応地域）</a:t>
            </a:r>
            <a:endParaRPr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8" name="正方形/長方形 87">
            <a:extLst>
              <a:ext uri="{FF2B5EF4-FFF2-40B4-BE49-F238E27FC236}">
                <a16:creationId xmlns:a16="http://schemas.microsoft.com/office/drawing/2014/main" id="{A6A21758-6F0A-4AC6-A895-716056CCD600}"/>
              </a:ext>
            </a:extLst>
          </p:cNvPr>
          <p:cNvSpPr/>
          <p:nvPr/>
        </p:nvSpPr>
        <p:spPr>
          <a:xfrm>
            <a:off x="4620840" y="6175525"/>
            <a:ext cx="4286623" cy="56276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正方形/長方形 88">
            <a:extLst>
              <a:ext uri="{FF2B5EF4-FFF2-40B4-BE49-F238E27FC236}">
                <a16:creationId xmlns:a16="http://schemas.microsoft.com/office/drawing/2014/main" id="{4BA8AB57-E67B-459F-9690-51F404F6BB56}"/>
              </a:ext>
            </a:extLst>
          </p:cNvPr>
          <p:cNvSpPr/>
          <p:nvPr/>
        </p:nvSpPr>
        <p:spPr>
          <a:xfrm>
            <a:off x="4620840" y="6044804"/>
            <a:ext cx="999739" cy="26202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関連情報</a:t>
            </a:r>
            <a:endParaRPr lang="en-US" altLang="ja-JP" sz="14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CF3B0F8D-A76D-48B1-8C5F-095E94516EB7}"/>
              </a:ext>
            </a:extLst>
          </p:cNvPr>
          <p:cNvSpPr txBox="1"/>
          <p:nvPr/>
        </p:nvSpPr>
        <p:spPr>
          <a:xfrm>
            <a:off x="4610696" y="4663425"/>
            <a:ext cx="800219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1200">
                <a:latin typeface="メイリオ" panose="020B0604030504040204" pitchFamily="50" charset="-128"/>
                <a:ea typeface="メイリオ" panose="020B0604030504040204" pitchFamily="50" charset="-128"/>
              </a:rPr>
              <a:t>●価格帯</a:t>
            </a:r>
            <a:endParaRPr lang="en-US" altLang="ja-JP" sz="12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594F129F-49FA-4EA0-8A15-9365CC9475FE}"/>
              </a:ext>
            </a:extLst>
          </p:cNvPr>
          <p:cNvSpPr txBox="1"/>
          <p:nvPr/>
        </p:nvSpPr>
        <p:spPr>
          <a:xfrm>
            <a:off x="4610696" y="5050364"/>
            <a:ext cx="1415772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●改良・普及状況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42E555D0-1126-4D7B-A9EE-B1F09E780865}"/>
              </a:ext>
            </a:extLst>
          </p:cNvPr>
          <p:cNvSpPr/>
          <p:nvPr/>
        </p:nvSpPr>
        <p:spPr>
          <a:xfrm>
            <a:off x="7956223" y="428207"/>
            <a:ext cx="960338" cy="2790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その他</a:t>
            </a:r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 ○○ ）</a:t>
            </a:r>
            <a:endParaRPr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0E861A85-EE9F-44FD-A65B-C75D76A4BF75}"/>
              </a:ext>
            </a:extLst>
          </p:cNvPr>
          <p:cNvSpPr txBox="1"/>
          <p:nvPr/>
        </p:nvSpPr>
        <p:spPr>
          <a:xfrm>
            <a:off x="4610696" y="5437304"/>
            <a:ext cx="954107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●適応地域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3E6919A-070A-4800-A107-82AFFD66EA87}"/>
              </a:ext>
            </a:extLst>
          </p:cNvPr>
          <p:cNvSpPr/>
          <p:nvPr/>
        </p:nvSpPr>
        <p:spPr>
          <a:xfrm>
            <a:off x="6227976" y="2330883"/>
            <a:ext cx="925253" cy="25391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ja-JP" altLang="en-US" sz="1050" dirty="0">
                <a:solidFill>
                  <a:srgbClr val="FF0000"/>
                </a:solidFill>
                <a:highlight>
                  <a:srgbClr val="FFFF00"/>
                </a:highlight>
              </a:rPr>
              <a:t>・外枠は不要</a:t>
            </a:r>
            <a:endParaRPr lang="en-US" altLang="ja-JP" sz="105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73727525-E083-4926-8960-6D443B02BB2E}"/>
              </a:ext>
            </a:extLst>
          </p:cNvPr>
          <p:cNvSpPr/>
          <p:nvPr/>
        </p:nvSpPr>
        <p:spPr>
          <a:xfrm>
            <a:off x="5014189" y="54685"/>
            <a:ext cx="2992079" cy="2998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50" dirty="0">
                <a:solidFill>
                  <a:schemeClr val="tx1"/>
                </a:solidFill>
              </a:rPr>
              <a:t>問い合わせ先：○○○</a:t>
            </a:r>
            <a:endParaRPr kumimoji="1" lang="en-US" altLang="ja-JP" sz="1050" dirty="0">
              <a:solidFill>
                <a:schemeClr val="tx1"/>
              </a:solidFill>
            </a:endParaRPr>
          </a:p>
          <a:p>
            <a:r>
              <a:rPr lang="en-US" altLang="ja-JP" sz="1050" dirty="0">
                <a:solidFill>
                  <a:schemeClr val="tx1"/>
                </a:solidFill>
              </a:rPr>
              <a:t>TEL:</a:t>
            </a:r>
            <a:r>
              <a:rPr lang="ja-JP" altLang="en-US" sz="1050" dirty="0">
                <a:solidFill>
                  <a:schemeClr val="tx1"/>
                </a:solidFill>
              </a:rPr>
              <a:t>　○○○○　</a:t>
            </a:r>
            <a:r>
              <a:rPr lang="en-US" altLang="ja-JP" sz="1050" dirty="0">
                <a:solidFill>
                  <a:schemeClr val="tx1"/>
                </a:solidFill>
              </a:rPr>
              <a:t>                   e-mail:</a:t>
            </a:r>
            <a:r>
              <a:rPr lang="ja-JP" altLang="en-US" sz="1050" dirty="0">
                <a:solidFill>
                  <a:schemeClr val="tx1"/>
                </a:solidFill>
              </a:rPr>
              <a:t>○○○○</a:t>
            </a:r>
            <a:endParaRPr lang="en-US" altLang="ja-JP" sz="1050" dirty="0">
              <a:solidFill>
                <a:schemeClr val="tx1"/>
              </a:solidFill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6C17139B-D0F0-E58F-FA41-ACF285BA877E}"/>
              </a:ext>
            </a:extLst>
          </p:cNvPr>
          <p:cNvSpPr/>
          <p:nvPr/>
        </p:nvSpPr>
        <p:spPr>
          <a:xfrm>
            <a:off x="115332" y="61487"/>
            <a:ext cx="4689352" cy="2573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 anchorCtr="0">
            <a:spAutoFit/>
          </a:bodyPr>
          <a:lstStyle/>
          <a:p>
            <a:r>
              <a:rPr lang="ja-JP" altLang="en-US" sz="1200" b="1" dirty="0">
                <a:solidFill>
                  <a:srgbClr val="FF0000"/>
                </a:solidFill>
                <a:highlight>
                  <a:srgbClr val="FFFF0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提出用（赤字黄色ハイライト箇所は提出の際、削除してください）</a:t>
            </a:r>
            <a:endParaRPr lang="en-US" altLang="ja-JP" sz="1200" b="1" dirty="0">
              <a:solidFill>
                <a:srgbClr val="FF0000"/>
              </a:solidFill>
              <a:highlight>
                <a:srgbClr val="FFFF00"/>
              </a:highligh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7052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1465F583-9C62-40D4-AB7F-03953F950F74}" vid="{126184B1-FDAA-4C90-8D9B-C4C35CF54E31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937</Words>
  <Application>Microsoft Office PowerPoint</Application>
  <PresentationFormat>画面に合わせる (4:3)</PresentationFormat>
  <Paragraphs>127</Paragraphs>
  <Slides>3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10" baseType="lpstr">
      <vt:lpstr>Meiryo UI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2026-06-22T23:16:13Z</dcterms:created>
  <dcterms:modified xsi:type="dcterms:W3CDTF">2026-06-22T23:16:25Z</dcterms:modified>
</cp:coreProperties>
</file>