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
  </p:notesMasterIdLst>
  <p:handoutMasterIdLst>
    <p:handoutMasterId r:id="rId5"/>
  </p:handoutMasterIdLst>
  <p:sldIdLst>
    <p:sldId id="256" r:id="rId2"/>
    <p:sldId id="257" r:id="rId3"/>
  </p:sldIdLst>
  <p:sldSz cx="7559675" cy="1069181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526" autoAdjust="0"/>
    <p:restoredTop sz="94660"/>
  </p:normalViewPr>
  <p:slideViewPr>
    <p:cSldViewPr snapToGrid="0">
      <p:cViewPr varScale="1">
        <p:scale>
          <a:sx n="66" d="100"/>
          <a:sy n="66" d="100"/>
        </p:scale>
        <p:origin x="2928" y="13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5C441200-850F-322A-084A-1E961BF2047F}"/>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2C99E52-19CD-6519-36EE-533C69D13C13}"/>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03BE7B6E-55B9-40C2-8C35-AE68B19FA022}" type="datetimeFigureOut">
              <a:rPr kumimoji="1" lang="ja-JP" altLang="en-US" smtClean="0"/>
              <a:t>2026/8/7</a:t>
            </a:fld>
            <a:endParaRPr kumimoji="1" lang="ja-JP" altLang="en-US"/>
          </a:p>
        </p:txBody>
      </p:sp>
      <p:sp>
        <p:nvSpPr>
          <p:cNvPr id="4" name="フッター プレースホルダー 3">
            <a:extLst>
              <a:ext uri="{FF2B5EF4-FFF2-40B4-BE49-F238E27FC236}">
                <a16:creationId xmlns:a16="http://schemas.microsoft.com/office/drawing/2014/main" id="{A9A8689C-3F21-13A6-0B14-CEDE52089253}"/>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C7EB2CF3-7E48-9E42-ACB3-40F6CB315081}"/>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E754D579-A770-4060-AAC9-4811897B40DB}" type="slidenum">
              <a:rPr kumimoji="1" lang="ja-JP" altLang="en-US" smtClean="0"/>
              <a:t>‹#›</a:t>
            </a:fld>
            <a:endParaRPr kumimoji="1" lang="ja-JP" altLang="en-US"/>
          </a:p>
        </p:txBody>
      </p:sp>
    </p:spTree>
    <p:extLst>
      <p:ext uri="{BB962C8B-B14F-4D97-AF65-F5344CB8AC3E}">
        <p14:creationId xmlns:p14="http://schemas.microsoft.com/office/powerpoint/2010/main" val="3328024939"/>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BB3553A4-D700-40B4-A3DD-FCEDBDE4C00C}" type="datetimeFigureOut">
              <a:rPr kumimoji="1" lang="ja-JP" altLang="en-US" smtClean="0"/>
              <a:t>2026/8/7</a:t>
            </a:fld>
            <a:endParaRPr kumimoji="1" lang="ja-JP" altLang="en-US"/>
          </a:p>
        </p:txBody>
      </p:sp>
      <p:sp>
        <p:nvSpPr>
          <p:cNvPr id="4" name="スライド イメージ プレースホルダー 3"/>
          <p:cNvSpPr>
            <a:spLocks noGrp="1" noRot="1" noChangeAspect="1"/>
          </p:cNvSpPr>
          <p:nvPr>
            <p:ph type="sldImg" idx="2"/>
          </p:nvPr>
        </p:nvSpPr>
        <p:spPr>
          <a:xfrm>
            <a:off x="2190750" y="1233488"/>
            <a:ext cx="23542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54DD05CE-3D44-4AA0-8F7C-A7962301C056}" type="slidenum">
              <a:rPr kumimoji="1" lang="ja-JP" altLang="en-US" smtClean="0"/>
              <a:t>‹#›</a:t>
            </a:fld>
            <a:endParaRPr kumimoji="1" lang="ja-JP" altLang="en-US"/>
          </a:p>
        </p:txBody>
      </p:sp>
    </p:spTree>
    <p:extLst>
      <p:ext uri="{BB962C8B-B14F-4D97-AF65-F5344CB8AC3E}">
        <p14:creationId xmlns:p14="http://schemas.microsoft.com/office/powerpoint/2010/main" val="1002956294"/>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8B2BF5C-5AC0-4CB3-9891-7F8B6ABAA05A}"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412E8D-CE11-4C10-BDAC-A50B8CC4142F}" type="slidenum">
              <a:rPr kumimoji="1" lang="ja-JP" altLang="en-US" smtClean="0"/>
              <a:t>‹#›</a:t>
            </a:fld>
            <a:endParaRPr kumimoji="1" lang="ja-JP" altLang="en-US"/>
          </a:p>
        </p:txBody>
      </p:sp>
    </p:spTree>
    <p:extLst>
      <p:ext uri="{BB962C8B-B14F-4D97-AF65-F5344CB8AC3E}">
        <p14:creationId xmlns:p14="http://schemas.microsoft.com/office/powerpoint/2010/main" val="1419448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8B2BF5C-5AC0-4CB3-9891-7F8B6ABAA05A}"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412E8D-CE11-4C10-BDAC-A50B8CC4142F}" type="slidenum">
              <a:rPr kumimoji="1" lang="ja-JP" altLang="en-US" smtClean="0"/>
              <a:t>‹#›</a:t>
            </a:fld>
            <a:endParaRPr kumimoji="1" lang="ja-JP" altLang="en-US"/>
          </a:p>
        </p:txBody>
      </p:sp>
    </p:spTree>
    <p:extLst>
      <p:ext uri="{BB962C8B-B14F-4D97-AF65-F5344CB8AC3E}">
        <p14:creationId xmlns:p14="http://schemas.microsoft.com/office/powerpoint/2010/main" val="4096974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8B2BF5C-5AC0-4CB3-9891-7F8B6ABAA05A}"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412E8D-CE11-4C10-BDAC-A50B8CC4142F}" type="slidenum">
              <a:rPr kumimoji="1" lang="ja-JP" altLang="en-US" smtClean="0"/>
              <a:t>‹#›</a:t>
            </a:fld>
            <a:endParaRPr kumimoji="1" lang="ja-JP" altLang="en-US"/>
          </a:p>
        </p:txBody>
      </p:sp>
    </p:spTree>
    <p:extLst>
      <p:ext uri="{BB962C8B-B14F-4D97-AF65-F5344CB8AC3E}">
        <p14:creationId xmlns:p14="http://schemas.microsoft.com/office/powerpoint/2010/main" val="1529166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8B2BF5C-5AC0-4CB3-9891-7F8B6ABAA05A}"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412E8D-CE11-4C10-BDAC-A50B8CC4142F}" type="slidenum">
              <a:rPr kumimoji="1" lang="ja-JP" altLang="en-US" smtClean="0"/>
              <a:t>‹#›</a:t>
            </a:fld>
            <a:endParaRPr kumimoji="1" lang="ja-JP" altLang="en-US"/>
          </a:p>
        </p:txBody>
      </p:sp>
    </p:spTree>
    <p:extLst>
      <p:ext uri="{BB962C8B-B14F-4D97-AF65-F5344CB8AC3E}">
        <p14:creationId xmlns:p14="http://schemas.microsoft.com/office/powerpoint/2010/main" val="575910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8B2BF5C-5AC0-4CB3-9891-7F8B6ABAA05A}" type="datetimeFigureOut">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412E8D-CE11-4C10-BDAC-A50B8CC4142F}" type="slidenum">
              <a:rPr kumimoji="1" lang="ja-JP" altLang="en-US" smtClean="0"/>
              <a:t>‹#›</a:t>
            </a:fld>
            <a:endParaRPr kumimoji="1" lang="ja-JP" altLang="en-US"/>
          </a:p>
        </p:txBody>
      </p:sp>
    </p:spTree>
    <p:extLst>
      <p:ext uri="{BB962C8B-B14F-4D97-AF65-F5344CB8AC3E}">
        <p14:creationId xmlns:p14="http://schemas.microsoft.com/office/powerpoint/2010/main" val="1825085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8B2BF5C-5AC0-4CB3-9891-7F8B6ABAA05A}" type="datetimeFigureOut">
              <a:rPr kumimoji="1" lang="ja-JP" altLang="en-US" smtClean="0"/>
              <a:t>2026/8/7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412E8D-CE11-4C10-BDAC-A50B8CC4142F}" type="slidenum">
              <a:rPr kumimoji="1" lang="ja-JP" altLang="en-US" smtClean="0"/>
              <a:t>‹#›</a:t>
            </a:fld>
            <a:endParaRPr kumimoji="1" lang="ja-JP" altLang="en-US"/>
          </a:p>
        </p:txBody>
      </p:sp>
    </p:spTree>
    <p:extLst>
      <p:ext uri="{BB962C8B-B14F-4D97-AF65-F5344CB8AC3E}">
        <p14:creationId xmlns:p14="http://schemas.microsoft.com/office/powerpoint/2010/main" val="1947326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8B2BF5C-5AC0-4CB3-9891-7F8B6ABAA05A}" type="datetimeFigureOut">
              <a:rPr kumimoji="1" lang="ja-JP" altLang="en-US" smtClean="0"/>
              <a:t>2026/8/7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8412E8D-CE11-4C10-BDAC-A50B8CC4142F}" type="slidenum">
              <a:rPr kumimoji="1" lang="ja-JP" altLang="en-US" smtClean="0"/>
              <a:t>‹#›</a:t>
            </a:fld>
            <a:endParaRPr kumimoji="1" lang="ja-JP" altLang="en-US"/>
          </a:p>
        </p:txBody>
      </p:sp>
    </p:spTree>
    <p:extLst>
      <p:ext uri="{BB962C8B-B14F-4D97-AF65-F5344CB8AC3E}">
        <p14:creationId xmlns:p14="http://schemas.microsoft.com/office/powerpoint/2010/main" val="2714132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8B2BF5C-5AC0-4CB3-9891-7F8B6ABAA05A}" type="datetimeFigureOut">
              <a:rPr kumimoji="1" lang="ja-JP" altLang="en-US" smtClean="0"/>
              <a:t>2026/8/7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8412E8D-CE11-4C10-BDAC-A50B8CC4142F}" type="slidenum">
              <a:rPr kumimoji="1" lang="ja-JP" altLang="en-US" smtClean="0"/>
              <a:t>‹#›</a:t>
            </a:fld>
            <a:endParaRPr kumimoji="1" lang="ja-JP" altLang="en-US"/>
          </a:p>
        </p:txBody>
      </p:sp>
    </p:spTree>
    <p:extLst>
      <p:ext uri="{BB962C8B-B14F-4D97-AF65-F5344CB8AC3E}">
        <p14:creationId xmlns:p14="http://schemas.microsoft.com/office/powerpoint/2010/main" val="1708743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B2BF5C-5AC0-4CB3-9891-7F8B6ABAA05A}" type="datetimeFigureOut">
              <a:rPr kumimoji="1" lang="ja-JP" altLang="en-US" smtClean="0"/>
              <a:t>2026/8/7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8412E8D-CE11-4C10-BDAC-A50B8CC4142F}" type="slidenum">
              <a:rPr kumimoji="1" lang="ja-JP" altLang="en-US" smtClean="0"/>
              <a:t>‹#›</a:t>
            </a:fld>
            <a:endParaRPr kumimoji="1" lang="ja-JP" altLang="en-US"/>
          </a:p>
        </p:txBody>
      </p:sp>
    </p:spTree>
    <p:extLst>
      <p:ext uri="{BB962C8B-B14F-4D97-AF65-F5344CB8AC3E}">
        <p14:creationId xmlns:p14="http://schemas.microsoft.com/office/powerpoint/2010/main" val="2313107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8B2BF5C-5AC0-4CB3-9891-7F8B6ABAA05A}" type="datetimeFigureOut">
              <a:rPr kumimoji="1" lang="ja-JP" altLang="en-US" smtClean="0"/>
              <a:t>2026/8/7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412E8D-CE11-4C10-BDAC-A50B8CC4142F}" type="slidenum">
              <a:rPr kumimoji="1" lang="ja-JP" altLang="en-US" smtClean="0"/>
              <a:t>‹#›</a:t>
            </a:fld>
            <a:endParaRPr kumimoji="1" lang="ja-JP" altLang="en-US"/>
          </a:p>
        </p:txBody>
      </p:sp>
    </p:spTree>
    <p:extLst>
      <p:ext uri="{BB962C8B-B14F-4D97-AF65-F5344CB8AC3E}">
        <p14:creationId xmlns:p14="http://schemas.microsoft.com/office/powerpoint/2010/main" val="4080485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8B2BF5C-5AC0-4CB3-9891-7F8B6ABAA05A}" type="datetimeFigureOut">
              <a:rPr kumimoji="1" lang="ja-JP" altLang="en-US" smtClean="0"/>
              <a:t>2026/8/7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412E8D-CE11-4C10-BDAC-A50B8CC4142F}" type="slidenum">
              <a:rPr kumimoji="1" lang="ja-JP" altLang="en-US" smtClean="0"/>
              <a:t>‹#›</a:t>
            </a:fld>
            <a:endParaRPr kumimoji="1" lang="ja-JP" altLang="en-US"/>
          </a:p>
        </p:txBody>
      </p:sp>
    </p:spTree>
    <p:extLst>
      <p:ext uri="{BB962C8B-B14F-4D97-AF65-F5344CB8AC3E}">
        <p14:creationId xmlns:p14="http://schemas.microsoft.com/office/powerpoint/2010/main" val="1814270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68B2BF5C-5AC0-4CB3-9891-7F8B6ABAA05A}" type="datetimeFigureOut">
              <a:rPr kumimoji="1" lang="ja-JP" altLang="en-US" smtClean="0"/>
              <a:t>2026/8/7</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F8412E8D-CE11-4C10-BDAC-A50B8CC4142F}" type="slidenum">
              <a:rPr kumimoji="1" lang="ja-JP" altLang="en-US" smtClean="0"/>
              <a:t>‹#›</a:t>
            </a:fld>
            <a:endParaRPr kumimoji="1" lang="ja-JP" altLang="en-US"/>
          </a:p>
        </p:txBody>
      </p:sp>
    </p:spTree>
    <p:extLst>
      <p:ext uri="{BB962C8B-B14F-4D97-AF65-F5344CB8AC3E}">
        <p14:creationId xmlns:p14="http://schemas.microsoft.com/office/powerpoint/2010/main" val="42259338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hyperlink" Target="https://beekeeping.or.jp/hygienemanagement/" TargetMode="External"/><Relationship Id="rId3" Type="http://schemas.microsoft.com/office/2007/relationships/hdphoto" Target="../media/hdphoto1.wdp"/><Relationship Id="rId7" Type="http://schemas.openxmlformats.org/officeDocument/2006/relationships/image" Target="../media/image12.em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hyperlink" Target="https://beekeeping.or.jp/boo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descr="背景パターン&#10;&#10;自動的に生成された説明">
            <a:extLst>
              <a:ext uri="{FF2B5EF4-FFF2-40B4-BE49-F238E27FC236}">
                <a16:creationId xmlns:a16="http://schemas.microsoft.com/office/drawing/2014/main" id="{46E39660-D18C-4101-A8CE-C76F2699189B}"/>
              </a:ext>
            </a:extLst>
          </p:cNvPr>
          <p:cNvPicPr>
            <a:picLocks noChangeAspect="1"/>
          </p:cNvPicPr>
          <p:nvPr/>
        </p:nvPicPr>
        <p:blipFill>
          <a:blip r:embed="rId2">
            <a:alphaModFix/>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rot="5400000">
            <a:off x="-1519000" y="1620785"/>
            <a:ext cx="10597675" cy="7559675"/>
          </a:xfrm>
          <a:prstGeom prst="rect">
            <a:avLst/>
          </a:prstGeom>
          <a:effectLst/>
        </p:spPr>
      </p:pic>
      <p:pic>
        <p:nvPicPr>
          <p:cNvPr id="23" name="図 22">
            <a:extLst>
              <a:ext uri="{FF2B5EF4-FFF2-40B4-BE49-F238E27FC236}">
                <a16:creationId xmlns:a16="http://schemas.microsoft.com/office/drawing/2014/main" id="{87234370-F657-4E6F-B7F3-C5130430C837}"/>
              </a:ext>
            </a:extLst>
          </p:cNvPr>
          <p:cNvPicPr>
            <a:picLocks noChangeAspect="1"/>
          </p:cNvPicPr>
          <p:nvPr/>
        </p:nvPicPr>
        <p:blipFill>
          <a:blip r:embed="rId4"/>
          <a:stretch>
            <a:fillRect/>
          </a:stretch>
        </p:blipFill>
        <p:spPr>
          <a:xfrm>
            <a:off x="158499" y="188044"/>
            <a:ext cx="7242676" cy="914479"/>
          </a:xfrm>
          <a:prstGeom prst="rect">
            <a:avLst/>
          </a:prstGeom>
        </p:spPr>
      </p:pic>
      <p:sp>
        <p:nvSpPr>
          <p:cNvPr id="24" name="四角形: 角を丸くする 23">
            <a:extLst>
              <a:ext uri="{FF2B5EF4-FFF2-40B4-BE49-F238E27FC236}">
                <a16:creationId xmlns:a16="http://schemas.microsoft.com/office/drawing/2014/main" id="{9612C5F2-8741-406D-8C92-B4ECAF8D9FDF}"/>
              </a:ext>
            </a:extLst>
          </p:cNvPr>
          <p:cNvSpPr/>
          <p:nvPr/>
        </p:nvSpPr>
        <p:spPr>
          <a:xfrm>
            <a:off x="223859" y="3273922"/>
            <a:ext cx="7111956" cy="4585408"/>
          </a:xfrm>
          <a:prstGeom prst="roundRect">
            <a:avLst>
              <a:gd name="adj" fmla="val 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15" name="六角形 14">
            <a:extLst>
              <a:ext uri="{FF2B5EF4-FFF2-40B4-BE49-F238E27FC236}">
                <a16:creationId xmlns:a16="http://schemas.microsoft.com/office/drawing/2014/main" id="{25402B05-1E04-4ECE-B9AB-68790FBCCAB3}"/>
              </a:ext>
            </a:extLst>
          </p:cNvPr>
          <p:cNvSpPr/>
          <p:nvPr/>
        </p:nvSpPr>
        <p:spPr>
          <a:xfrm>
            <a:off x="912544" y="3746951"/>
            <a:ext cx="5734587" cy="618254"/>
          </a:xfrm>
          <a:prstGeom prst="hexagon">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丸ｺﾞｼｯｸM-PRO" panose="020F0600000000000000" pitchFamily="50" charset="-128"/>
              <a:ea typeface="HG丸ｺﾞｼｯｸM-PRO" panose="020F0600000000000000" pitchFamily="50" charset="-128"/>
            </a:endParaRPr>
          </a:p>
        </p:txBody>
      </p:sp>
      <p:sp>
        <p:nvSpPr>
          <p:cNvPr id="2" name="正方形/長方形 1">
            <a:extLst>
              <a:ext uri="{FF2B5EF4-FFF2-40B4-BE49-F238E27FC236}">
                <a16:creationId xmlns:a16="http://schemas.microsoft.com/office/drawing/2014/main" id="{1CFBB961-2D63-4A08-802F-028D2C5C19EC}"/>
              </a:ext>
            </a:extLst>
          </p:cNvPr>
          <p:cNvSpPr/>
          <p:nvPr/>
        </p:nvSpPr>
        <p:spPr>
          <a:xfrm>
            <a:off x="217009" y="1148200"/>
            <a:ext cx="7125656" cy="20625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0C5DC5E2-65FE-40BE-A3B9-C270A95502AC}"/>
              </a:ext>
            </a:extLst>
          </p:cNvPr>
          <p:cNvSpPr txBox="1"/>
          <p:nvPr/>
        </p:nvSpPr>
        <p:spPr>
          <a:xfrm>
            <a:off x="1152683" y="342875"/>
            <a:ext cx="5109091" cy="584775"/>
          </a:xfrm>
          <a:prstGeom prst="rect">
            <a:avLst/>
          </a:prstGeom>
          <a:noFill/>
        </p:spPr>
        <p:txBody>
          <a:bodyPr wrap="none" rtlCol="0">
            <a:spAutoFit/>
          </a:bodyPr>
          <a:lstStyle/>
          <a:p>
            <a:pPr algn="ctr"/>
            <a:r>
              <a:rPr kumimoji="1" lang="ja-JP" altLang="en-US" sz="3200" dirty="0">
                <a:solidFill>
                  <a:schemeClr val="bg1"/>
                </a:solidFill>
                <a:latin typeface="HGS創英角ﾎﾟｯﾌﾟ体" panose="040B0A00000000000000" pitchFamily="50" charset="-128"/>
                <a:ea typeface="HGS創英角ﾎﾟｯﾌﾟ体" panose="040B0A00000000000000" pitchFamily="50" charset="-128"/>
              </a:rPr>
              <a:t>ミツバチを飼育する方々へ</a:t>
            </a:r>
          </a:p>
        </p:txBody>
      </p:sp>
      <p:sp>
        <p:nvSpPr>
          <p:cNvPr id="6" name="テキスト ボックス 5">
            <a:extLst>
              <a:ext uri="{FF2B5EF4-FFF2-40B4-BE49-F238E27FC236}">
                <a16:creationId xmlns:a16="http://schemas.microsoft.com/office/drawing/2014/main" id="{A122AE22-DCCA-4800-96C3-A563FDA41B6C}"/>
              </a:ext>
            </a:extLst>
          </p:cNvPr>
          <p:cNvSpPr txBox="1"/>
          <p:nvPr/>
        </p:nvSpPr>
        <p:spPr>
          <a:xfrm>
            <a:off x="1214977" y="6326509"/>
            <a:ext cx="1210588" cy="338554"/>
          </a:xfrm>
          <a:prstGeom prst="rect">
            <a:avLst/>
          </a:prstGeom>
          <a:noFill/>
        </p:spPr>
        <p:txBody>
          <a:bodyPr wrap="none" rtlCol="0">
            <a:spAutoFit/>
          </a:bodyPr>
          <a:lstStyle/>
          <a:p>
            <a:r>
              <a:rPr kumimoji="1" lang="ja-JP" altLang="en-US" sz="1600" dirty="0">
                <a:solidFill>
                  <a:schemeClr val="accent1">
                    <a:lumMod val="50000"/>
                  </a:schemeClr>
                </a:solidFill>
                <a:latin typeface="HG創英角ﾎﾟｯﾌﾟ体" panose="040B0A09000000000000" pitchFamily="49" charset="-128"/>
                <a:ea typeface="HG創英角ﾎﾟｯﾌﾟ体" panose="040B0A09000000000000" pitchFamily="49" charset="-128"/>
              </a:rPr>
              <a:t>スズメバチ</a:t>
            </a:r>
            <a:endParaRPr kumimoji="1" lang="en-US" altLang="ja-JP" sz="1600" dirty="0">
              <a:solidFill>
                <a:schemeClr val="accent1">
                  <a:lumMod val="50000"/>
                </a:schemeClr>
              </a:solidFill>
              <a:latin typeface="HG創英角ﾎﾟｯﾌﾟ体" panose="040B0A09000000000000" pitchFamily="49" charset="-128"/>
              <a:ea typeface="HG創英角ﾎﾟｯﾌﾟ体" panose="040B0A09000000000000" pitchFamily="49" charset="-128"/>
            </a:endParaRPr>
          </a:p>
        </p:txBody>
      </p:sp>
      <p:sp>
        <p:nvSpPr>
          <p:cNvPr id="7" name="テキスト ボックス 6">
            <a:extLst>
              <a:ext uri="{FF2B5EF4-FFF2-40B4-BE49-F238E27FC236}">
                <a16:creationId xmlns:a16="http://schemas.microsoft.com/office/drawing/2014/main" id="{96F952ED-8355-4A8E-97AD-16797C349FAC}"/>
              </a:ext>
            </a:extLst>
          </p:cNvPr>
          <p:cNvSpPr txBox="1"/>
          <p:nvPr/>
        </p:nvSpPr>
        <p:spPr>
          <a:xfrm>
            <a:off x="4852538" y="4850737"/>
            <a:ext cx="1210588" cy="338554"/>
          </a:xfrm>
          <a:prstGeom prst="rect">
            <a:avLst/>
          </a:prstGeom>
          <a:noFill/>
        </p:spPr>
        <p:txBody>
          <a:bodyPr wrap="none" rtlCol="0">
            <a:spAutoFit/>
          </a:bodyPr>
          <a:lstStyle/>
          <a:p>
            <a:r>
              <a:rPr kumimoji="1" lang="ja-JP" altLang="en-US" sz="1600" dirty="0">
                <a:solidFill>
                  <a:schemeClr val="accent1">
                    <a:lumMod val="50000"/>
                  </a:schemeClr>
                </a:solidFill>
                <a:latin typeface="HG創英角ﾎﾟｯﾌﾟ体" panose="040B0A09000000000000" pitchFamily="49" charset="-128"/>
                <a:ea typeface="HG創英角ﾎﾟｯﾌﾟ体" panose="040B0A09000000000000" pitchFamily="49" charset="-128"/>
              </a:rPr>
              <a:t>フンの被害</a:t>
            </a:r>
          </a:p>
        </p:txBody>
      </p:sp>
      <p:sp>
        <p:nvSpPr>
          <p:cNvPr id="8" name="テキスト ボックス 7">
            <a:extLst>
              <a:ext uri="{FF2B5EF4-FFF2-40B4-BE49-F238E27FC236}">
                <a16:creationId xmlns:a16="http://schemas.microsoft.com/office/drawing/2014/main" id="{FD5EDA48-68AD-4640-906A-6A7187B3DE4A}"/>
              </a:ext>
            </a:extLst>
          </p:cNvPr>
          <p:cNvSpPr txBox="1"/>
          <p:nvPr/>
        </p:nvSpPr>
        <p:spPr>
          <a:xfrm>
            <a:off x="1332651" y="4852307"/>
            <a:ext cx="1005403" cy="338554"/>
          </a:xfrm>
          <a:prstGeom prst="rect">
            <a:avLst/>
          </a:prstGeom>
          <a:noFill/>
        </p:spPr>
        <p:txBody>
          <a:bodyPr wrap="none" rtlCol="0">
            <a:spAutoFit/>
          </a:bodyPr>
          <a:lstStyle/>
          <a:p>
            <a:r>
              <a:rPr kumimoji="1" lang="ja-JP" altLang="en-US" sz="1600" dirty="0">
                <a:solidFill>
                  <a:schemeClr val="accent1">
                    <a:lumMod val="50000"/>
                  </a:schemeClr>
                </a:solidFill>
                <a:latin typeface="HG創英角ﾎﾟｯﾌﾟ体" panose="040B0A09000000000000" pitchFamily="49" charset="-128"/>
                <a:ea typeface="HG創英角ﾎﾟｯﾌﾟ体" panose="040B0A09000000000000" pitchFamily="49" charset="-128"/>
              </a:rPr>
              <a:t>刺傷事故</a:t>
            </a:r>
            <a:endParaRPr kumimoji="1" lang="en-US" altLang="ja-JP" sz="1600" dirty="0">
              <a:solidFill>
                <a:schemeClr val="accent1">
                  <a:lumMod val="50000"/>
                </a:schemeClr>
              </a:solidFill>
              <a:latin typeface="HG創英角ﾎﾟｯﾌﾟ体" panose="040B0A09000000000000" pitchFamily="49" charset="-128"/>
              <a:ea typeface="HG創英角ﾎﾟｯﾌﾟ体" panose="040B0A09000000000000" pitchFamily="49" charset="-128"/>
            </a:endParaRPr>
          </a:p>
        </p:txBody>
      </p:sp>
      <p:sp>
        <p:nvSpPr>
          <p:cNvPr id="9" name="テキスト ボックス 8">
            <a:extLst>
              <a:ext uri="{FF2B5EF4-FFF2-40B4-BE49-F238E27FC236}">
                <a16:creationId xmlns:a16="http://schemas.microsoft.com/office/drawing/2014/main" id="{A48E739F-4789-415A-B3BF-72BB26087990}"/>
              </a:ext>
            </a:extLst>
          </p:cNvPr>
          <p:cNvSpPr txBox="1"/>
          <p:nvPr/>
        </p:nvSpPr>
        <p:spPr>
          <a:xfrm>
            <a:off x="207418" y="1507626"/>
            <a:ext cx="7144838" cy="169277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dirty="0">
                <a:latin typeface="HG丸ｺﾞｼｯｸM-PRO" panose="020F0600000000000000" pitchFamily="50" charset="-128"/>
                <a:ea typeface="HG丸ｺﾞｼｯｸM-PRO" panose="020F0600000000000000" pitchFamily="50" charset="-128"/>
              </a:rPr>
              <a:t>★　ミツバチを飼育する全ての者は、</a:t>
            </a:r>
            <a:r>
              <a:rPr kumimoji="1" lang="ja-JP" altLang="en-US" sz="1300" b="1" dirty="0">
                <a:latin typeface="HGP創英角ｺﾞｼｯｸUB" panose="020B0900000000000000" pitchFamily="50" charset="-128"/>
                <a:ea typeface="HGP創英角ｺﾞｼｯｸUB" panose="020B0900000000000000" pitchFamily="50" charset="-128"/>
              </a:rPr>
              <a:t>毎年１月末までに飼育届を住所地の都道府県に提出</a:t>
            </a:r>
            <a:r>
              <a:rPr kumimoji="1" lang="ja-JP" altLang="en-US" sz="1300" dirty="0">
                <a:latin typeface="HG丸ｺﾞｼｯｸM-PRO" panose="020F0600000000000000" pitchFamily="50" charset="-128"/>
                <a:ea typeface="HG丸ｺﾞｼｯｸM-PRO" panose="020F0600000000000000" pitchFamily="50" charset="-128"/>
              </a:rPr>
              <a:t>する必</a:t>
            </a:r>
            <a:endParaRPr kumimoji="1" lang="en-US" altLang="ja-JP" sz="1300" dirty="0">
              <a:latin typeface="HG丸ｺﾞｼｯｸM-PRO" panose="020F0600000000000000" pitchFamily="50" charset="-128"/>
              <a:ea typeface="HG丸ｺﾞｼｯｸM-PRO" panose="020F06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300" dirty="0">
                <a:latin typeface="HG丸ｺﾞｼｯｸM-PRO" panose="020F0600000000000000" pitchFamily="50" charset="-128"/>
                <a:ea typeface="HG丸ｺﾞｼｯｸM-PRO" panose="020F0600000000000000" pitchFamily="50" charset="-128"/>
              </a:rPr>
              <a:t>   </a:t>
            </a:r>
            <a:r>
              <a:rPr kumimoji="1" lang="ja-JP" altLang="en-US" sz="1300" dirty="0">
                <a:latin typeface="HG丸ｺﾞｼｯｸM-PRO" panose="020F0600000000000000" pitchFamily="50" charset="-128"/>
                <a:ea typeface="HG丸ｺﾞｼｯｸM-PRO" panose="020F0600000000000000" pitchFamily="50" charset="-128"/>
              </a:rPr>
              <a:t>要があります。届出をせず飼育を継続した場合、法に基づき過料に処されるおそれがありま  </a:t>
            </a:r>
            <a:endParaRPr kumimoji="1" lang="en-US" altLang="ja-JP" sz="1300" dirty="0">
              <a:latin typeface="HG丸ｺﾞｼｯｸM-PRO" panose="020F0600000000000000" pitchFamily="50" charset="-128"/>
              <a:ea typeface="HG丸ｺﾞｼｯｸM-PRO" panose="020F06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300" dirty="0">
                <a:latin typeface="HG丸ｺﾞｼｯｸM-PRO" panose="020F0600000000000000" pitchFamily="50" charset="-128"/>
                <a:ea typeface="HG丸ｺﾞｼｯｸM-PRO" panose="020F0600000000000000" pitchFamily="50" charset="-128"/>
              </a:rPr>
              <a:t>   </a:t>
            </a:r>
            <a:r>
              <a:rPr kumimoji="1" lang="ja-JP" altLang="en-US" sz="1300" dirty="0">
                <a:latin typeface="HG丸ｺﾞｼｯｸM-PRO" panose="020F0600000000000000" pitchFamily="50" charset="-128"/>
                <a:ea typeface="HG丸ｺﾞｼｯｸM-PRO" panose="020F0600000000000000" pitchFamily="50" charset="-128"/>
              </a:rPr>
              <a:t>す。</a:t>
            </a:r>
            <a:r>
              <a:rPr kumimoji="1" lang="ja-JP" altLang="en-US" sz="1300" b="0" i="0" u="none" strike="noStrike" kern="1200" cap="none" spc="0" normalizeH="0" baseline="0" noProof="0" dirty="0">
                <a:ln>
                  <a:noFill/>
                </a:ln>
                <a:effectLst/>
                <a:uLnTx/>
                <a:uFillTx/>
                <a:latin typeface="HG丸ｺﾞｼｯｸM-PRO" panose="020F0600000000000000" pitchFamily="50" charset="-128"/>
                <a:ea typeface="HG丸ｺﾞｼｯｸM-PRO" panose="020F0600000000000000" pitchFamily="50" charset="-128"/>
                <a:cs typeface="+mn-cs"/>
              </a:rPr>
              <a:t>（養蜂振興法第３条第１項、第</a:t>
            </a:r>
            <a:r>
              <a:rPr kumimoji="1" lang="en-US" altLang="ja-JP" sz="1300" dirty="0">
                <a:latin typeface="HG丸ｺﾞｼｯｸM-PRO" panose="020F0600000000000000" pitchFamily="50" charset="-128"/>
                <a:ea typeface="HG丸ｺﾞｼｯｸM-PRO" panose="020F0600000000000000" pitchFamily="50" charset="-128"/>
              </a:rPr>
              <a:t>14</a:t>
            </a:r>
            <a:r>
              <a:rPr kumimoji="1" lang="ja-JP" altLang="en-US" sz="1300" b="0" i="0" u="none" strike="noStrike" kern="1200" cap="none" spc="0" normalizeH="0" baseline="0" noProof="0" dirty="0">
                <a:ln>
                  <a:noFill/>
                </a:ln>
                <a:effectLst/>
                <a:uLnTx/>
                <a:uFillTx/>
                <a:latin typeface="HG丸ｺﾞｼｯｸM-PRO" panose="020F0600000000000000" pitchFamily="50" charset="-128"/>
                <a:ea typeface="HG丸ｺﾞｼｯｸM-PRO" panose="020F0600000000000000" pitchFamily="50" charset="-128"/>
                <a:cs typeface="+mn-cs"/>
              </a:rPr>
              <a:t>条</a:t>
            </a: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endParaRPr kumimoji="1" lang="en-US" altLang="ja-JP"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セイヨウミツバチ、ニホンミツバチ、</a:t>
            </a:r>
            <a:r>
              <a:rPr kumimoji="1" lang="ja-JP" altLang="en-US" sz="1300"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rPr>
              <a:t>どちらも届出が必要</a:t>
            </a:r>
            <a:r>
              <a:rPr kumimoji="1" lang="ja-JP" altLang="en-US" sz="130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です</a:t>
            </a: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endParaRPr kumimoji="1" lang="en-US" altLang="ja-JP"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a:defRPr/>
            </a:pPr>
            <a:r>
              <a:rPr kumimoji="1" lang="ja-JP" altLang="en-US" sz="1300" dirty="0">
                <a:latin typeface="HG丸ｺﾞｼｯｸM-PRO" panose="020F0600000000000000" pitchFamily="50" charset="-128"/>
                <a:ea typeface="HG丸ｺﾞｼｯｸM-PRO" panose="020F0600000000000000" pitchFamily="50" charset="-128"/>
              </a:rPr>
              <a:t>★　</a:t>
            </a:r>
            <a:r>
              <a:rPr kumimoji="1" lang="ja-JP" altLang="en-US" sz="1300" b="0" i="0" u="none" strike="noStrike" kern="1200" cap="none" spc="0" normalizeH="0" baseline="0" noProof="0" dirty="0">
                <a:ln>
                  <a:noFill/>
                </a:ln>
                <a:effectLst/>
                <a:uLnTx/>
                <a:uFillTx/>
                <a:latin typeface="HG丸ｺﾞｼｯｸM-PRO" panose="020F0600000000000000" pitchFamily="50" charset="-128"/>
                <a:ea typeface="HG丸ｺﾞｼｯｸM-PRO" panose="020F0600000000000000" pitchFamily="50" charset="-128"/>
                <a:cs typeface="+mn-cs"/>
              </a:rPr>
              <a:t>「自然巣洞」や「重箱式」等の飼育方法でも、</a:t>
            </a:r>
            <a:r>
              <a:rPr kumimoji="1" lang="ja-JP" altLang="en-US" sz="1300" b="1" i="0" u="none" strike="noStrike" kern="1200" cap="none" spc="0" normalizeH="0" baseline="0" noProof="0" dirty="0">
                <a:ln>
                  <a:noFill/>
                </a:ln>
                <a:effectLst/>
                <a:uLnTx/>
                <a:uFillTx/>
                <a:latin typeface="HGP創英角ｺﾞｼｯｸUB" panose="020B0900000000000000" pitchFamily="50" charset="-128"/>
                <a:ea typeface="HGP創英角ｺﾞｼｯｸUB" panose="020B0900000000000000" pitchFamily="50" charset="-128"/>
              </a:rPr>
              <a:t>反復利用している場合は届出が必要</a:t>
            </a:r>
            <a:r>
              <a:rPr kumimoji="1" lang="ja-JP" altLang="en-US" sz="1300" i="0" u="none" strike="noStrike" kern="1200" cap="none" spc="0" normalizeH="0" baseline="0" noProof="0" dirty="0">
                <a:ln>
                  <a:noFill/>
                </a:ln>
                <a:effectLst/>
                <a:uLnTx/>
                <a:uFillTx/>
                <a:latin typeface="HG丸ｺﾞｼｯｸM-PRO" panose="020F0600000000000000" pitchFamily="50" charset="-128"/>
                <a:ea typeface="HG丸ｺﾞｼｯｸM-PRO" panose="020F0600000000000000" pitchFamily="50" charset="-128"/>
              </a:rPr>
              <a:t>です</a:t>
            </a:r>
            <a:r>
              <a:rPr kumimoji="1" lang="ja-JP" altLang="en-US" sz="1300" b="1" i="0" u="none" strike="noStrike" kern="1200" cap="none" spc="0" normalizeH="0" baseline="0" noProof="0" dirty="0">
                <a:ln>
                  <a:noFill/>
                </a:ln>
                <a:effectLst/>
                <a:uLnTx/>
                <a:uFillTx/>
                <a:latin typeface="HG丸ｺﾞｼｯｸM-PRO" panose="020F0600000000000000" pitchFamily="50" charset="-128"/>
                <a:ea typeface="HG丸ｺﾞｼｯｸM-PRO" panose="020F0600000000000000" pitchFamily="50" charset="-128"/>
              </a:rPr>
              <a:t>。</a:t>
            </a:r>
            <a:endParaRPr kumimoji="1" lang="en-US" altLang="ja-JP" sz="1300" b="1" i="0" u="none" strike="noStrike" kern="1200" cap="none" spc="0" normalizeH="0" baseline="0" noProof="0" dirty="0">
              <a:ln>
                <a:noFill/>
              </a:ln>
              <a:effectLst/>
              <a:uLnTx/>
              <a:uFillTx/>
              <a:latin typeface="HG丸ｺﾞｼｯｸM-PRO" panose="020F0600000000000000" pitchFamily="50" charset="-128"/>
              <a:ea typeface="HG丸ｺﾞｼｯｸM-PRO" panose="020F06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飼育届の受理をもって蜂群の配置が許可されるものではありません。ミツバチの飼育を始</a:t>
            </a:r>
            <a:endParaRPr kumimoji="1" lang="en-US" altLang="ja-JP"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dirty="0">
                <a:solidFill>
                  <a:prstClr val="black"/>
                </a:solidFill>
                <a:latin typeface="HG丸ｺﾞｼｯｸM-PRO" panose="020F0600000000000000" pitchFamily="50" charset="-128"/>
                <a:ea typeface="HG丸ｺﾞｼｯｸM-PRO" panose="020F0600000000000000" pitchFamily="50" charset="-128"/>
              </a:rPr>
              <a:t>　</a:t>
            </a: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める前には</a:t>
            </a:r>
            <a:r>
              <a:rPr kumimoji="1" lang="ja-JP" altLang="en-US" sz="1300"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rPr>
              <a:t>周辺のミツバチ飼育者と配置調整が必要</a:t>
            </a: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であり、調整の結果次第で飼育場所の再検</a:t>
            </a:r>
            <a:endParaRPr kumimoji="1" lang="en-US" altLang="ja-JP"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dirty="0">
                <a:solidFill>
                  <a:prstClr val="black"/>
                </a:solidFill>
                <a:latin typeface="HG丸ｺﾞｼｯｸM-PRO" panose="020F0600000000000000" pitchFamily="50" charset="-128"/>
                <a:ea typeface="HG丸ｺﾞｼｯｸM-PRO" panose="020F0600000000000000" pitchFamily="50" charset="-128"/>
              </a:rPr>
              <a:t>　</a:t>
            </a: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討や蜂群数の減群等を求められる場合もあります。</a:t>
            </a:r>
            <a:endParaRPr kumimoji="1" lang="en-US" altLang="ja-JP"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3" name="テキスト ボックス 12">
            <a:extLst>
              <a:ext uri="{FF2B5EF4-FFF2-40B4-BE49-F238E27FC236}">
                <a16:creationId xmlns:a16="http://schemas.microsoft.com/office/drawing/2014/main" id="{578AB57C-C7B3-41D2-8BE2-56B66A608765}"/>
              </a:ext>
            </a:extLst>
          </p:cNvPr>
          <p:cNvSpPr txBox="1"/>
          <p:nvPr/>
        </p:nvSpPr>
        <p:spPr>
          <a:xfrm>
            <a:off x="230400" y="3279810"/>
            <a:ext cx="7099200" cy="369332"/>
          </a:xfrm>
          <a:prstGeom prst="rect">
            <a:avLst/>
          </a:prstGeom>
          <a:solidFill>
            <a:schemeClr val="accent4">
              <a:lumMod val="75000"/>
            </a:schemeClr>
          </a:solidFill>
        </p:spPr>
        <p:txBody>
          <a:bodyPr wrap="square" rtlCol="0">
            <a:spAutoFit/>
          </a:bodyPr>
          <a:lstStyle/>
          <a:p>
            <a:r>
              <a:rPr kumimoji="1" lang="ja-JP" altLang="en-US" b="1" dirty="0">
                <a:solidFill>
                  <a:schemeClr val="bg1"/>
                </a:solidFill>
                <a:latin typeface="HG丸ｺﾞｼｯｸM-PRO" panose="020F0600000000000000" pitchFamily="50" charset="-128"/>
                <a:ea typeface="HG丸ｺﾞｼｯｸM-PRO" panose="020F0600000000000000" pitchFamily="50" charset="-128"/>
              </a:rPr>
              <a:t>　ミツバチの飼育の際に気を付けること</a:t>
            </a:r>
            <a:endParaRPr kumimoji="1" lang="en-US" altLang="ja-JP"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16" name="テキスト ボックス 15">
            <a:extLst>
              <a:ext uri="{FF2B5EF4-FFF2-40B4-BE49-F238E27FC236}">
                <a16:creationId xmlns:a16="http://schemas.microsoft.com/office/drawing/2014/main" id="{6CFF2329-C83D-40BB-8B38-4E01AA67FA3E}"/>
              </a:ext>
            </a:extLst>
          </p:cNvPr>
          <p:cNvSpPr txBox="1"/>
          <p:nvPr/>
        </p:nvSpPr>
        <p:spPr>
          <a:xfrm>
            <a:off x="235890" y="9148377"/>
            <a:ext cx="7109254" cy="1384995"/>
          </a:xfrm>
          <a:prstGeom prst="rect">
            <a:avLst/>
          </a:prstGeom>
          <a:solidFill>
            <a:schemeClr val="bg1"/>
          </a:solidFill>
          <a:ln w="12700">
            <a:solidFill>
              <a:schemeClr val="tx1"/>
            </a:solidFill>
          </a:ln>
        </p:spPr>
        <p:txBody>
          <a:bodyPr wrap="square">
            <a:spAutoFit/>
          </a:bodyPr>
          <a:lstStyle/>
          <a:p>
            <a:r>
              <a:rPr lang="ja-JP" altLang="en-US" sz="1200" dirty="0">
                <a:latin typeface="HG丸ｺﾞｼｯｸM-PRO" panose="020F0600000000000000" pitchFamily="50" charset="-128"/>
                <a:ea typeface="HG丸ｺﾞｼｯｸM-PRO" panose="020F0600000000000000" pitchFamily="50" charset="-128"/>
              </a:rPr>
              <a:t>（問い合わせ先）</a:t>
            </a:r>
            <a:endParaRPr lang="en-US" altLang="ja-JP" sz="1200" dirty="0">
              <a:latin typeface="HG丸ｺﾞｼｯｸM-PRO" panose="020F0600000000000000" pitchFamily="50" charset="-128"/>
              <a:ea typeface="HG丸ｺﾞｼｯｸM-PRO" panose="020F0600000000000000" pitchFamily="50" charset="-128"/>
            </a:endParaRPr>
          </a:p>
          <a:p>
            <a:r>
              <a:rPr lang="ja-JP" altLang="en-US" sz="1200" dirty="0">
                <a:latin typeface="HG丸ｺﾞｼｯｸM-PRO" panose="020F0600000000000000" pitchFamily="50" charset="-128"/>
                <a:ea typeface="HG丸ｺﾞｼｯｸM-PRO" panose="020F0600000000000000" pitchFamily="50" charset="-128"/>
              </a:rPr>
              <a:t>○○県○○課　　　　　　　　　</a:t>
            </a:r>
            <a:r>
              <a:rPr lang="en-US" altLang="ja-JP" sz="1200" dirty="0">
                <a:latin typeface="HG丸ｺﾞｼｯｸM-PRO" panose="020F0600000000000000" pitchFamily="50" charset="-128"/>
                <a:ea typeface="HG丸ｺﾞｼｯｸM-PRO" panose="020F0600000000000000" pitchFamily="50" charset="-128"/>
              </a:rPr>
              <a:t>TEL</a:t>
            </a:r>
            <a:r>
              <a:rPr lang="ja-JP" altLang="en-US" sz="1200" dirty="0">
                <a:latin typeface="HG丸ｺﾞｼｯｸM-PRO" panose="020F0600000000000000" pitchFamily="50" charset="-128"/>
                <a:ea typeface="HG丸ｺﾞｼｯｸM-PRO" panose="020F0600000000000000" pitchFamily="50" charset="-128"/>
              </a:rPr>
              <a:t>：○○</a:t>
            </a:r>
            <a:r>
              <a:rPr lang="en-US" altLang="ja-JP" sz="1200" dirty="0">
                <a:latin typeface="HG丸ｺﾞｼｯｸM-PRO" panose="020F0600000000000000" pitchFamily="50" charset="-128"/>
                <a:ea typeface="HG丸ｺﾞｼｯｸM-PRO" panose="020F0600000000000000" pitchFamily="50" charset="-128"/>
              </a:rPr>
              <a:t> – </a:t>
            </a:r>
            <a:r>
              <a:rPr lang="ja-JP" altLang="en-US" sz="1200" dirty="0">
                <a:latin typeface="HG丸ｺﾞｼｯｸM-PRO" panose="020F0600000000000000" pitchFamily="50" charset="-128"/>
                <a:ea typeface="HG丸ｺﾞｼｯｸM-PRO" panose="020F0600000000000000" pitchFamily="50" charset="-128"/>
              </a:rPr>
              <a:t>○○○○</a:t>
            </a:r>
            <a:r>
              <a:rPr lang="en-US" altLang="ja-JP" sz="1200" dirty="0">
                <a:latin typeface="HG丸ｺﾞｼｯｸM-PRO" panose="020F0600000000000000" pitchFamily="50" charset="-128"/>
                <a:ea typeface="HG丸ｺﾞｼｯｸM-PRO" panose="020F0600000000000000" pitchFamily="50" charset="-128"/>
              </a:rPr>
              <a:t> – </a:t>
            </a:r>
            <a:r>
              <a:rPr lang="ja-JP" altLang="en-US" sz="1200" dirty="0">
                <a:latin typeface="HG丸ｺﾞｼｯｸM-PRO" panose="020F0600000000000000" pitchFamily="50" charset="-128"/>
                <a:ea typeface="HG丸ｺﾞｼｯｸM-PRO" panose="020F0600000000000000" pitchFamily="50" charset="-128"/>
              </a:rPr>
              <a:t>○○○○</a:t>
            </a:r>
            <a:r>
              <a:rPr lang="en-US" altLang="ja-JP" sz="1200" dirty="0">
                <a:latin typeface="HG丸ｺﾞｼｯｸM-PRO" panose="020F0600000000000000" pitchFamily="50" charset="-128"/>
                <a:ea typeface="HG丸ｺﾞｼｯｸM-PRO" panose="020F0600000000000000" pitchFamily="50" charset="-128"/>
              </a:rPr>
              <a:t> </a:t>
            </a:r>
          </a:p>
          <a:p>
            <a:r>
              <a:rPr lang="ja-JP" altLang="en-US" sz="1200" dirty="0">
                <a:latin typeface="HG丸ｺﾞｼｯｸM-PRO" panose="020F0600000000000000" pitchFamily="50" charset="-128"/>
                <a:ea typeface="HG丸ｺﾞｼｯｸM-PRO" panose="020F0600000000000000" pitchFamily="50" charset="-128"/>
              </a:rPr>
              <a:t>農林水産省　畜産局畜産振興課　</a:t>
            </a:r>
            <a:r>
              <a:rPr lang="en-US" altLang="ja-JP" sz="1200" dirty="0">
                <a:latin typeface="HG丸ｺﾞｼｯｸM-PRO" panose="020F0600000000000000" pitchFamily="50" charset="-128"/>
                <a:ea typeface="HG丸ｺﾞｼｯｸM-PRO" panose="020F0600000000000000" pitchFamily="50" charset="-128"/>
              </a:rPr>
              <a:t>TEL</a:t>
            </a:r>
            <a:r>
              <a:rPr lang="ja-JP" altLang="en-US" sz="1200" dirty="0">
                <a:latin typeface="HG丸ｺﾞｼｯｸM-PRO" panose="020F0600000000000000" pitchFamily="50" charset="-128"/>
                <a:ea typeface="HG丸ｺﾞｼｯｸM-PRO" panose="020F0600000000000000" pitchFamily="50" charset="-128"/>
              </a:rPr>
              <a:t>：</a:t>
            </a:r>
            <a:r>
              <a:rPr lang="en-US" altLang="ja-JP" sz="1200" dirty="0">
                <a:latin typeface="HG丸ｺﾞｼｯｸM-PRO" panose="020F0600000000000000" pitchFamily="50" charset="-128"/>
                <a:ea typeface="HG丸ｺﾞｼｯｸM-PRO" panose="020F0600000000000000" pitchFamily="50" charset="-128"/>
              </a:rPr>
              <a:t>03 – 3591 – 3656</a:t>
            </a:r>
          </a:p>
          <a:p>
            <a:endParaRPr lang="en-US" altLang="ja-JP" sz="1200" dirty="0">
              <a:latin typeface="HG丸ｺﾞｼｯｸM-PRO" panose="020F0600000000000000" pitchFamily="50" charset="-128"/>
              <a:ea typeface="HG丸ｺﾞｼｯｸM-PRO" panose="020F0600000000000000" pitchFamily="50" charset="-128"/>
            </a:endParaRPr>
          </a:p>
          <a:p>
            <a:r>
              <a:rPr lang="ja-JP" altLang="en-US" sz="1200" dirty="0">
                <a:latin typeface="HG丸ｺﾞｼｯｸM-PRO" panose="020F0600000000000000" pitchFamily="50" charset="-128"/>
                <a:ea typeface="HG丸ｺﾞｼｯｸM-PRO" panose="020F0600000000000000" pitchFamily="50" charset="-128"/>
              </a:rPr>
              <a:t>（ミツバチ飼育の技術指導手引書関係）</a:t>
            </a:r>
            <a:endParaRPr lang="en-US" altLang="ja-JP" sz="1200" dirty="0">
              <a:latin typeface="HG丸ｺﾞｼｯｸM-PRO" panose="020F0600000000000000" pitchFamily="50" charset="-128"/>
              <a:ea typeface="HG丸ｺﾞｼｯｸM-PRO" panose="020F0600000000000000" pitchFamily="50" charset="-128"/>
            </a:endParaRPr>
          </a:p>
          <a:p>
            <a:r>
              <a:rPr lang="ja-JP" altLang="en-US" sz="1200" dirty="0">
                <a:latin typeface="HG丸ｺﾞｼｯｸM-PRO" panose="020F0600000000000000" pitchFamily="50" charset="-128"/>
                <a:ea typeface="HG丸ｺﾞｼｯｸM-PRO" panose="020F0600000000000000" pitchFamily="50" charset="-128"/>
              </a:rPr>
              <a:t>○○県養蜂組合　　　　　　　　</a:t>
            </a:r>
            <a:r>
              <a:rPr lang="en-US" altLang="ja-JP" sz="1200" dirty="0">
                <a:latin typeface="HG丸ｺﾞｼｯｸM-PRO" panose="020F0600000000000000" pitchFamily="50" charset="-128"/>
                <a:ea typeface="HG丸ｺﾞｼｯｸM-PRO" panose="020F0600000000000000" pitchFamily="50" charset="-128"/>
              </a:rPr>
              <a:t>TEL</a:t>
            </a:r>
            <a:r>
              <a:rPr lang="ja-JP" altLang="en-US" sz="1200" dirty="0">
                <a:latin typeface="HG丸ｺﾞｼｯｸM-PRO" panose="020F0600000000000000" pitchFamily="50" charset="-128"/>
                <a:ea typeface="HG丸ｺﾞｼｯｸM-PRO" panose="020F0600000000000000" pitchFamily="50" charset="-128"/>
              </a:rPr>
              <a:t>：○○</a:t>
            </a:r>
            <a:r>
              <a:rPr lang="en-US" altLang="ja-JP" sz="1200" dirty="0">
                <a:latin typeface="HG丸ｺﾞｼｯｸM-PRO" panose="020F0600000000000000" pitchFamily="50" charset="-128"/>
                <a:ea typeface="HG丸ｺﾞｼｯｸM-PRO" panose="020F0600000000000000" pitchFamily="50" charset="-128"/>
              </a:rPr>
              <a:t> – </a:t>
            </a:r>
            <a:r>
              <a:rPr lang="ja-JP" altLang="en-US" sz="1200" dirty="0">
                <a:latin typeface="HG丸ｺﾞｼｯｸM-PRO" panose="020F0600000000000000" pitchFamily="50" charset="-128"/>
                <a:ea typeface="HG丸ｺﾞｼｯｸM-PRO" panose="020F0600000000000000" pitchFamily="50" charset="-128"/>
              </a:rPr>
              <a:t>○○○○</a:t>
            </a:r>
            <a:r>
              <a:rPr lang="en-US" altLang="ja-JP" sz="1200" dirty="0">
                <a:latin typeface="HG丸ｺﾞｼｯｸM-PRO" panose="020F0600000000000000" pitchFamily="50" charset="-128"/>
                <a:ea typeface="HG丸ｺﾞｼｯｸM-PRO" panose="020F0600000000000000" pitchFamily="50" charset="-128"/>
              </a:rPr>
              <a:t> – </a:t>
            </a:r>
            <a:r>
              <a:rPr lang="ja-JP" altLang="en-US" sz="1200" dirty="0">
                <a:latin typeface="HG丸ｺﾞｼｯｸM-PRO" panose="020F0600000000000000" pitchFamily="50" charset="-128"/>
                <a:ea typeface="HG丸ｺﾞｼｯｸM-PRO" panose="020F0600000000000000" pitchFamily="50" charset="-128"/>
              </a:rPr>
              <a:t>○○○○</a:t>
            </a:r>
            <a:r>
              <a:rPr lang="en-US" altLang="ja-JP" sz="1200" dirty="0">
                <a:latin typeface="HG丸ｺﾞｼｯｸM-PRO" panose="020F0600000000000000" pitchFamily="50" charset="-128"/>
                <a:ea typeface="HG丸ｺﾞｼｯｸM-PRO" panose="020F0600000000000000" pitchFamily="50" charset="-128"/>
              </a:rPr>
              <a:t> </a:t>
            </a:r>
          </a:p>
          <a:p>
            <a:r>
              <a:rPr lang="ja-JP" altLang="en-US" sz="1200" dirty="0">
                <a:latin typeface="HG丸ｺﾞｼｯｸM-PRO" panose="020F0600000000000000" pitchFamily="50" charset="-128"/>
                <a:ea typeface="HG丸ｺﾞｼｯｸM-PRO" panose="020F0600000000000000" pitchFamily="50" charset="-128"/>
              </a:rPr>
              <a:t>（一社）日本養蜂協会　　　　　</a:t>
            </a:r>
            <a:r>
              <a:rPr lang="en-US" altLang="ja-JP" sz="1200" dirty="0">
                <a:latin typeface="HG丸ｺﾞｼｯｸM-PRO" panose="020F0600000000000000" pitchFamily="50" charset="-128"/>
                <a:ea typeface="HG丸ｺﾞｼｯｸM-PRO" panose="020F0600000000000000" pitchFamily="50" charset="-128"/>
              </a:rPr>
              <a:t>TEL</a:t>
            </a:r>
            <a:r>
              <a:rPr lang="ja-JP" altLang="en-US" sz="1200" dirty="0">
                <a:latin typeface="HG丸ｺﾞｼｯｸM-PRO" panose="020F0600000000000000" pitchFamily="50" charset="-128"/>
                <a:ea typeface="HG丸ｺﾞｼｯｸM-PRO" panose="020F0600000000000000" pitchFamily="50" charset="-128"/>
              </a:rPr>
              <a:t>：</a:t>
            </a:r>
            <a:r>
              <a:rPr lang="en-US" altLang="ja-JP" sz="1200" dirty="0">
                <a:latin typeface="HG丸ｺﾞｼｯｸM-PRO" panose="020F0600000000000000" pitchFamily="50" charset="-128"/>
                <a:ea typeface="HG丸ｺﾞｼｯｸM-PRO" panose="020F0600000000000000" pitchFamily="50" charset="-128"/>
              </a:rPr>
              <a:t>03 – 3297 – 5645 </a:t>
            </a:r>
          </a:p>
        </p:txBody>
      </p:sp>
      <p:sp>
        <p:nvSpPr>
          <p:cNvPr id="17" name="テキスト ボックス 16">
            <a:extLst>
              <a:ext uri="{FF2B5EF4-FFF2-40B4-BE49-F238E27FC236}">
                <a16:creationId xmlns:a16="http://schemas.microsoft.com/office/drawing/2014/main" id="{BBC5D551-6937-48ED-9BC1-F5DBFED2A0BE}"/>
              </a:ext>
            </a:extLst>
          </p:cNvPr>
          <p:cNvSpPr txBox="1"/>
          <p:nvPr/>
        </p:nvSpPr>
        <p:spPr>
          <a:xfrm>
            <a:off x="3835687" y="6283927"/>
            <a:ext cx="3570208" cy="338554"/>
          </a:xfrm>
          <a:prstGeom prst="rect">
            <a:avLst/>
          </a:prstGeom>
          <a:noFill/>
        </p:spPr>
        <p:txBody>
          <a:bodyPr wrap="none" rtlCol="0">
            <a:spAutoFit/>
          </a:bodyPr>
          <a:lstStyle/>
          <a:p>
            <a:r>
              <a:rPr kumimoji="1" lang="ja-JP" altLang="en-US" sz="1600" dirty="0">
                <a:solidFill>
                  <a:schemeClr val="accent1">
                    <a:lumMod val="50000"/>
                  </a:schemeClr>
                </a:solidFill>
                <a:latin typeface="HG創英角ﾎﾟｯﾌﾟ体" panose="040B0A09000000000000" pitchFamily="49" charset="-128"/>
                <a:ea typeface="HG創英角ﾎﾟｯﾌﾟ体" panose="040B0A09000000000000" pitchFamily="49" charset="-128"/>
              </a:rPr>
              <a:t>ふそ病やバロア症</a:t>
            </a:r>
            <a:r>
              <a:rPr kumimoji="1" lang="en-US" altLang="ja-JP" sz="1600" dirty="0">
                <a:solidFill>
                  <a:schemeClr val="accent1">
                    <a:lumMod val="50000"/>
                  </a:schemeClr>
                </a:solidFill>
                <a:latin typeface="HG創英角ﾎﾟｯﾌﾟ体" panose="040B0A09000000000000" pitchFamily="49" charset="-128"/>
                <a:ea typeface="HG創英角ﾎﾟｯﾌﾟ体" panose="040B0A09000000000000" pitchFamily="49" charset="-128"/>
              </a:rPr>
              <a:t>(</a:t>
            </a:r>
            <a:r>
              <a:rPr kumimoji="1" lang="ja-JP" altLang="en-US" sz="1600" dirty="0">
                <a:solidFill>
                  <a:schemeClr val="accent1">
                    <a:lumMod val="50000"/>
                  </a:schemeClr>
                </a:solidFill>
                <a:latin typeface="HG創英角ﾎﾟｯﾌﾟ体" panose="040B0A09000000000000" pitchFamily="49" charset="-128"/>
                <a:ea typeface="HG創英角ﾎﾟｯﾌﾟ体" panose="040B0A09000000000000" pitchFamily="49" charset="-128"/>
              </a:rPr>
              <a:t>ダニ</a:t>
            </a:r>
            <a:r>
              <a:rPr kumimoji="1" lang="en-US" altLang="ja-JP" sz="1600" dirty="0">
                <a:solidFill>
                  <a:schemeClr val="accent1">
                    <a:lumMod val="50000"/>
                  </a:schemeClr>
                </a:solidFill>
                <a:latin typeface="HG創英角ﾎﾟｯﾌﾟ体" panose="040B0A09000000000000" pitchFamily="49" charset="-128"/>
                <a:ea typeface="HG創英角ﾎﾟｯﾌﾟ体" panose="040B0A09000000000000" pitchFamily="49" charset="-128"/>
              </a:rPr>
              <a:t>)</a:t>
            </a:r>
            <a:r>
              <a:rPr kumimoji="1" lang="ja-JP" altLang="en-US" sz="1600" dirty="0">
                <a:solidFill>
                  <a:schemeClr val="accent1">
                    <a:lumMod val="50000"/>
                  </a:schemeClr>
                </a:solidFill>
                <a:latin typeface="HG創英角ﾎﾟｯﾌﾟ体" panose="040B0A09000000000000" pitchFamily="49" charset="-128"/>
                <a:ea typeface="HG創英角ﾎﾟｯﾌﾟ体" panose="040B0A09000000000000" pitchFamily="49" charset="-128"/>
              </a:rPr>
              <a:t>などの被害</a:t>
            </a:r>
            <a:endParaRPr kumimoji="1" lang="en-US" altLang="ja-JP" sz="1600" dirty="0">
              <a:solidFill>
                <a:schemeClr val="accent1">
                  <a:lumMod val="50000"/>
                </a:schemeClr>
              </a:solidFill>
              <a:latin typeface="HG創英角ﾎﾟｯﾌﾟ体" panose="040B0A09000000000000" pitchFamily="49" charset="-128"/>
              <a:ea typeface="HG創英角ﾎﾟｯﾌﾟ体" panose="040B0A09000000000000" pitchFamily="49" charset="-128"/>
            </a:endParaRPr>
          </a:p>
        </p:txBody>
      </p:sp>
      <p:sp>
        <p:nvSpPr>
          <p:cNvPr id="18" name="テキスト ボックス 17">
            <a:extLst>
              <a:ext uri="{FF2B5EF4-FFF2-40B4-BE49-F238E27FC236}">
                <a16:creationId xmlns:a16="http://schemas.microsoft.com/office/drawing/2014/main" id="{A5E51EF1-2B90-472B-95B1-E7FC0C2B4BEF}"/>
              </a:ext>
            </a:extLst>
          </p:cNvPr>
          <p:cNvSpPr txBox="1"/>
          <p:nvPr/>
        </p:nvSpPr>
        <p:spPr>
          <a:xfrm>
            <a:off x="3728260" y="6590262"/>
            <a:ext cx="3604104" cy="1292662"/>
          </a:xfrm>
          <a:prstGeom prst="rect">
            <a:avLst/>
          </a:prstGeom>
          <a:noFill/>
        </p:spPr>
        <p:txBody>
          <a:bodyPr wrap="square" rtlCol="0">
            <a:spAutoFit/>
          </a:bodyPr>
          <a:lstStyle/>
          <a:p>
            <a:r>
              <a:rPr kumimoji="1" lang="ja-JP" altLang="en-US" sz="1300" dirty="0">
                <a:latin typeface="HG丸ｺﾞｼｯｸM-PRO" panose="020F0600000000000000" pitchFamily="50" charset="-128"/>
                <a:ea typeface="HG丸ｺﾞｼｯｸM-PRO" panose="020F0600000000000000" pitchFamily="50" charset="-128"/>
              </a:rPr>
              <a:t>○　適切な管理を行っていないと、ふそ病や</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　バロア症</a:t>
            </a:r>
            <a:r>
              <a:rPr kumimoji="1" lang="en-US" altLang="ja-JP" sz="1300" dirty="0">
                <a:latin typeface="HG丸ｺﾞｼｯｸM-PRO" panose="020F0600000000000000" pitchFamily="50" charset="-128"/>
                <a:ea typeface="HG丸ｺﾞｼｯｸM-PRO" panose="020F0600000000000000" pitchFamily="50" charset="-128"/>
              </a:rPr>
              <a:t>(</a:t>
            </a:r>
            <a:r>
              <a:rPr kumimoji="1" lang="ja-JP" altLang="en-US" sz="1300" dirty="0">
                <a:latin typeface="HG丸ｺﾞｼｯｸM-PRO" panose="020F0600000000000000" pitchFamily="50" charset="-128"/>
                <a:ea typeface="HG丸ｺﾞｼｯｸM-PRO" panose="020F0600000000000000" pitchFamily="50" charset="-128"/>
              </a:rPr>
              <a:t>ダニ</a:t>
            </a:r>
            <a:r>
              <a:rPr kumimoji="1" lang="en-US" altLang="ja-JP" sz="1300" dirty="0">
                <a:latin typeface="HG丸ｺﾞｼｯｸM-PRO" panose="020F0600000000000000" pitchFamily="50" charset="-128"/>
                <a:ea typeface="HG丸ｺﾞｼｯｸM-PRO" panose="020F0600000000000000" pitchFamily="50" charset="-128"/>
              </a:rPr>
              <a:t>)</a:t>
            </a:r>
            <a:r>
              <a:rPr kumimoji="1" lang="ja-JP" altLang="en-US" sz="1300" dirty="0">
                <a:latin typeface="HG丸ｺﾞｼｯｸM-PRO" panose="020F0600000000000000" pitchFamily="50" charset="-128"/>
                <a:ea typeface="HG丸ｺﾞｼｯｸM-PRO" panose="020F0600000000000000" pitchFamily="50" charset="-128"/>
              </a:rPr>
              <a:t>などの病気の温床となり、</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　他の養蜂家にも影響を与えることがありま</a:t>
            </a:r>
            <a:endParaRPr kumimoji="1" lang="en-US" altLang="ja-JP" sz="1300" dirty="0">
              <a:latin typeface="HG丸ｺﾞｼｯｸM-PRO" panose="020F0600000000000000" pitchFamily="50" charset="-128"/>
              <a:ea typeface="HG丸ｺﾞｼｯｸM-PRO" panose="020F0600000000000000" pitchFamily="50" charset="-128"/>
            </a:endParaRPr>
          </a:p>
          <a:p>
            <a:pPr marL="177800" indent="-177800"/>
            <a:r>
              <a:rPr kumimoji="1" lang="ja-JP" altLang="en-US" sz="1300" dirty="0">
                <a:latin typeface="HG丸ｺﾞｼｯｸM-PRO" panose="020F0600000000000000" pitchFamily="50" charset="-128"/>
                <a:ea typeface="HG丸ｺﾞｼｯｸM-PRO" panose="020F0600000000000000" pitchFamily="50" charset="-128"/>
              </a:rPr>
              <a:t>　す。マニュアル等を参考に適切に管理しましょう。また、</a:t>
            </a:r>
            <a:r>
              <a:rPr kumimoji="1" lang="ja-JP" altLang="en-US" sz="1300" b="1" dirty="0">
                <a:latin typeface="HGS創英角ｺﾞｼｯｸUB" panose="020B0900000000000000" pitchFamily="50" charset="-128"/>
                <a:ea typeface="HGS創英角ｺﾞｼｯｸUB" panose="020B0900000000000000" pitchFamily="50" charset="-128"/>
              </a:rPr>
              <a:t>異常が見られた場合は近隣の家畜保健衛生所に連絡してください</a:t>
            </a:r>
            <a:r>
              <a:rPr kumimoji="1" lang="ja-JP" altLang="en-US" sz="1300" dirty="0">
                <a:latin typeface="HG丸ｺﾞｼｯｸM-PRO" panose="020F0600000000000000" pitchFamily="50" charset="-128"/>
                <a:ea typeface="HG丸ｺﾞｼｯｸM-PRO" panose="020F0600000000000000" pitchFamily="50" charset="-128"/>
              </a:rPr>
              <a:t>。</a:t>
            </a:r>
            <a:endParaRPr kumimoji="1" lang="en-US" altLang="ja-JP" sz="1300" dirty="0">
              <a:latin typeface="HG丸ｺﾞｼｯｸM-PRO" panose="020F0600000000000000" pitchFamily="50" charset="-128"/>
              <a:ea typeface="HG丸ｺﾞｼｯｸM-PRO" panose="020F0600000000000000" pitchFamily="50" charset="-128"/>
            </a:endParaRPr>
          </a:p>
        </p:txBody>
      </p:sp>
      <p:sp>
        <p:nvSpPr>
          <p:cNvPr id="28" name="テキスト ボックス 27">
            <a:extLst>
              <a:ext uri="{FF2B5EF4-FFF2-40B4-BE49-F238E27FC236}">
                <a16:creationId xmlns:a16="http://schemas.microsoft.com/office/drawing/2014/main" id="{EFA4F896-13E8-4FA4-A288-60444D338973}"/>
              </a:ext>
            </a:extLst>
          </p:cNvPr>
          <p:cNvSpPr txBox="1"/>
          <p:nvPr/>
        </p:nvSpPr>
        <p:spPr>
          <a:xfrm>
            <a:off x="218566" y="6693010"/>
            <a:ext cx="3578043" cy="892552"/>
          </a:xfrm>
          <a:prstGeom prst="rect">
            <a:avLst/>
          </a:prstGeom>
          <a:noFill/>
        </p:spPr>
        <p:txBody>
          <a:bodyPr wrap="square" rtlCol="0">
            <a:spAutoFit/>
          </a:bodyPr>
          <a:lstStyle/>
          <a:p>
            <a:r>
              <a:rPr kumimoji="1" lang="ja-JP" altLang="en-US" sz="1300" dirty="0">
                <a:latin typeface="HG丸ｺﾞｼｯｸM-PRO" panose="020F0600000000000000" pitchFamily="50" charset="-128"/>
                <a:ea typeface="HG丸ｺﾞｼｯｸM-PRO" panose="020F0600000000000000" pitchFamily="50" charset="-128"/>
              </a:rPr>
              <a:t>○　秋になると、ミツバチを餌とするスズメ</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　バチが巣に飛来することがあります。スズ</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　メバチは攻撃性が強く、周辺の住民が刺さ</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　れることがあるため大変危険です。</a:t>
            </a:r>
            <a:endParaRPr kumimoji="1" lang="en-US" altLang="ja-JP" sz="1300" dirty="0">
              <a:latin typeface="HG丸ｺﾞｼｯｸM-PRO" panose="020F0600000000000000" pitchFamily="50" charset="-128"/>
              <a:ea typeface="HG丸ｺﾞｼｯｸM-PRO" panose="020F0600000000000000" pitchFamily="50" charset="-128"/>
            </a:endParaRPr>
          </a:p>
        </p:txBody>
      </p:sp>
      <p:sp>
        <p:nvSpPr>
          <p:cNvPr id="29" name="テキスト ボックス 28">
            <a:extLst>
              <a:ext uri="{FF2B5EF4-FFF2-40B4-BE49-F238E27FC236}">
                <a16:creationId xmlns:a16="http://schemas.microsoft.com/office/drawing/2014/main" id="{DDF99A5A-70DF-4EA8-9433-F13245F4A12F}"/>
              </a:ext>
            </a:extLst>
          </p:cNvPr>
          <p:cNvSpPr txBox="1"/>
          <p:nvPr/>
        </p:nvSpPr>
        <p:spPr>
          <a:xfrm>
            <a:off x="3772891" y="5109736"/>
            <a:ext cx="3644134" cy="692497"/>
          </a:xfrm>
          <a:prstGeom prst="rect">
            <a:avLst/>
          </a:prstGeom>
          <a:noFill/>
        </p:spPr>
        <p:txBody>
          <a:bodyPr wrap="square" rtlCol="0">
            <a:spAutoFit/>
          </a:bodyPr>
          <a:lstStyle/>
          <a:p>
            <a:r>
              <a:rPr kumimoji="1" lang="ja-JP" altLang="en-US" sz="1300" dirty="0">
                <a:latin typeface="HG丸ｺﾞｼｯｸM-PRO" panose="020F0600000000000000" pitchFamily="50" charset="-128"/>
                <a:ea typeface="HG丸ｺﾞｼｯｸM-PRO" panose="020F0600000000000000" pitchFamily="50" charset="-128"/>
              </a:rPr>
              <a:t>○　ハチのフンにより、周辺住民の洗濯物や</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　車を汚してしまうことがあります。</a:t>
            </a:r>
            <a:r>
              <a:rPr kumimoji="1" lang="ja-JP" altLang="en-US" sz="1300" b="1" dirty="0">
                <a:latin typeface="HGP創英角ｺﾞｼｯｸUB" panose="020B0900000000000000" pitchFamily="50" charset="-128"/>
                <a:ea typeface="HGP創英角ｺﾞｼｯｸUB" panose="020B0900000000000000" pitchFamily="50" charset="-128"/>
              </a:rPr>
              <a:t>飼育場</a:t>
            </a:r>
            <a:endParaRPr kumimoji="1" lang="en-US" altLang="ja-JP" sz="1300" b="1" dirty="0">
              <a:latin typeface="HGP創英角ｺﾞｼｯｸUB" panose="020B0900000000000000" pitchFamily="50" charset="-128"/>
              <a:ea typeface="HGP創英角ｺﾞｼｯｸUB" panose="020B0900000000000000" pitchFamily="50" charset="-128"/>
            </a:endParaRPr>
          </a:p>
          <a:p>
            <a:r>
              <a:rPr kumimoji="1" lang="ja-JP" altLang="en-US" sz="1300" b="1" dirty="0">
                <a:latin typeface="HGP創英角ｺﾞｼｯｸUB" panose="020B0900000000000000" pitchFamily="50" charset="-128"/>
                <a:ea typeface="HGP創英角ｺﾞｼｯｸUB" panose="020B0900000000000000" pitchFamily="50" charset="-128"/>
              </a:rPr>
              <a:t>　所の周辺には十分配慮</a:t>
            </a:r>
            <a:r>
              <a:rPr kumimoji="1" lang="ja-JP" altLang="en-US" sz="1300" dirty="0">
                <a:latin typeface="HGS創英角ｺﾞｼｯｸUB" panose="020B0900000000000000" pitchFamily="50" charset="-128"/>
                <a:ea typeface="HGS創英角ｺﾞｼｯｸUB" panose="020B0900000000000000" pitchFamily="50" charset="-128"/>
              </a:rPr>
              <a:t>しましょう</a:t>
            </a:r>
            <a:r>
              <a:rPr kumimoji="1" lang="ja-JP" altLang="en-US" sz="1300" dirty="0">
                <a:latin typeface="HG丸ｺﾞｼｯｸM-PRO" panose="020F0600000000000000" pitchFamily="50" charset="-128"/>
                <a:ea typeface="HG丸ｺﾞｼｯｸM-PRO" panose="020F0600000000000000" pitchFamily="50" charset="-128"/>
              </a:rPr>
              <a:t>。</a:t>
            </a:r>
            <a:endParaRPr kumimoji="1" lang="en-US" altLang="ja-JP" sz="1300" dirty="0">
              <a:latin typeface="HG丸ｺﾞｼｯｸM-PRO" panose="020F0600000000000000" pitchFamily="50" charset="-128"/>
              <a:ea typeface="HG丸ｺﾞｼｯｸM-PRO" panose="020F0600000000000000" pitchFamily="50" charset="-128"/>
            </a:endParaRPr>
          </a:p>
        </p:txBody>
      </p:sp>
      <p:sp>
        <p:nvSpPr>
          <p:cNvPr id="30" name="テキスト ボックス 29">
            <a:extLst>
              <a:ext uri="{FF2B5EF4-FFF2-40B4-BE49-F238E27FC236}">
                <a16:creationId xmlns:a16="http://schemas.microsoft.com/office/drawing/2014/main" id="{B9868E4C-A847-4E4F-9DBF-B9B3404F5EC9}"/>
              </a:ext>
            </a:extLst>
          </p:cNvPr>
          <p:cNvSpPr txBox="1"/>
          <p:nvPr/>
        </p:nvSpPr>
        <p:spPr>
          <a:xfrm>
            <a:off x="211804" y="5095603"/>
            <a:ext cx="3578046" cy="1092607"/>
          </a:xfrm>
          <a:prstGeom prst="rect">
            <a:avLst/>
          </a:prstGeom>
          <a:noFill/>
        </p:spPr>
        <p:txBody>
          <a:bodyPr wrap="square" rtlCol="0">
            <a:spAutoFit/>
          </a:bodyPr>
          <a:lstStyle/>
          <a:p>
            <a:r>
              <a:rPr kumimoji="1" lang="ja-JP" altLang="en-US" sz="1300" dirty="0">
                <a:latin typeface="HG丸ｺﾞｼｯｸM-PRO" panose="020F0600000000000000" pitchFamily="50" charset="-128"/>
                <a:ea typeface="HG丸ｺﾞｼｯｸM-PRO" panose="020F0600000000000000" pitchFamily="50" charset="-128"/>
              </a:rPr>
              <a:t>○　ミツバチが人を刺すこともあるため、周</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　辺の人には飼育のことを伝え、</a:t>
            </a:r>
            <a:r>
              <a:rPr kumimoji="1" lang="ja-JP" altLang="en-US" sz="1300" b="1" dirty="0">
                <a:latin typeface="HGP創英角ｺﾞｼｯｸUB" panose="020B0900000000000000" pitchFamily="50" charset="-128"/>
                <a:ea typeface="HGP創英角ｺﾞｼｯｸUB" panose="020B0900000000000000" pitchFamily="50" charset="-128"/>
              </a:rPr>
              <a:t>理解を得て</a:t>
            </a:r>
            <a:endParaRPr kumimoji="1" lang="en-US" altLang="ja-JP" sz="1300" b="1" dirty="0">
              <a:latin typeface="HGP創英角ｺﾞｼｯｸUB" panose="020B0900000000000000" pitchFamily="50" charset="-128"/>
              <a:ea typeface="HGP創英角ｺﾞｼｯｸUB" panose="020B0900000000000000" pitchFamily="50" charset="-128"/>
            </a:endParaRPr>
          </a:p>
          <a:p>
            <a:r>
              <a:rPr kumimoji="1" lang="ja-JP" altLang="en-US" sz="1300" b="1" dirty="0">
                <a:latin typeface="HGP創英角ｺﾞｼｯｸUB" panose="020B0900000000000000" pitchFamily="50" charset="-128"/>
                <a:ea typeface="HGP創英角ｺﾞｼｯｸUB" panose="020B0900000000000000" pitchFamily="50" charset="-128"/>
              </a:rPr>
              <a:t>　おきましょう</a:t>
            </a:r>
            <a:r>
              <a:rPr kumimoji="1" lang="ja-JP" altLang="en-US" sz="1300" dirty="0">
                <a:latin typeface="HG丸ｺﾞｼｯｸM-PRO" panose="020F0600000000000000" pitchFamily="50" charset="-128"/>
                <a:ea typeface="HG丸ｺﾞｼｯｸM-PRO" panose="020F0600000000000000" pitchFamily="50" charset="-128"/>
              </a:rPr>
              <a:t>。特に、春から夏にかけては</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　分蜂防止対策を講じる等、適正な群数の維</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　持に努める必要があります。</a:t>
            </a:r>
            <a:endParaRPr kumimoji="1" lang="en-US" altLang="ja-JP" sz="1300" dirty="0">
              <a:latin typeface="HG丸ｺﾞｼｯｸM-PRO" panose="020F0600000000000000" pitchFamily="50" charset="-128"/>
              <a:ea typeface="HG丸ｺﾞｼｯｸM-PRO" panose="020F0600000000000000" pitchFamily="50" charset="-128"/>
            </a:endParaRPr>
          </a:p>
        </p:txBody>
      </p:sp>
      <p:sp>
        <p:nvSpPr>
          <p:cNvPr id="34" name="テキスト ボックス 33">
            <a:extLst>
              <a:ext uri="{FF2B5EF4-FFF2-40B4-BE49-F238E27FC236}">
                <a16:creationId xmlns:a16="http://schemas.microsoft.com/office/drawing/2014/main" id="{8217DF64-4AAF-43A1-AFC5-DBFF39BCAFAE}"/>
              </a:ext>
            </a:extLst>
          </p:cNvPr>
          <p:cNvSpPr txBox="1"/>
          <p:nvPr/>
        </p:nvSpPr>
        <p:spPr>
          <a:xfrm>
            <a:off x="223037" y="1141111"/>
            <a:ext cx="7113600" cy="366198"/>
          </a:xfrm>
          <a:prstGeom prst="rect">
            <a:avLst/>
          </a:prstGeom>
          <a:solidFill>
            <a:schemeClr val="accent4">
              <a:lumMod val="75000"/>
            </a:schemeClr>
          </a:solidFill>
        </p:spPr>
        <p:txBody>
          <a:bodyPr wrap="square">
            <a:spAutoFit/>
          </a:bodyPr>
          <a:lstStyle/>
          <a:p>
            <a:r>
              <a:rPr kumimoji="1" lang="ja-JP" altLang="en-US" b="1" dirty="0">
                <a:solidFill>
                  <a:schemeClr val="bg1"/>
                </a:solidFill>
                <a:latin typeface="HG丸ｺﾞｼｯｸM-PRO" panose="020F0600000000000000" pitchFamily="50" charset="-128"/>
                <a:ea typeface="HG丸ｺﾞｼｯｸM-PRO" panose="020F0600000000000000" pitchFamily="50" charset="-128"/>
              </a:rPr>
              <a:t>　都道府県への飼育届の提出</a:t>
            </a:r>
            <a:endParaRPr lang="ja-JP" altLang="en-US" b="1" dirty="0">
              <a:solidFill>
                <a:schemeClr val="bg1"/>
              </a:solidFill>
            </a:endParaRPr>
          </a:p>
        </p:txBody>
      </p:sp>
      <p:sp>
        <p:nvSpPr>
          <p:cNvPr id="35" name="テキスト ボックス 34">
            <a:extLst>
              <a:ext uri="{FF2B5EF4-FFF2-40B4-BE49-F238E27FC236}">
                <a16:creationId xmlns:a16="http://schemas.microsoft.com/office/drawing/2014/main" id="{22E41A7E-4678-4375-A0A5-09433E957023}"/>
              </a:ext>
            </a:extLst>
          </p:cNvPr>
          <p:cNvSpPr txBox="1"/>
          <p:nvPr/>
        </p:nvSpPr>
        <p:spPr>
          <a:xfrm>
            <a:off x="1234871" y="3763641"/>
            <a:ext cx="5089932" cy="584775"/>
          </a:xfrm>
          <a:prstGeom prst="rect">
            <a:avLst/>
          </a:prstGeom>
          <a:noFill/>
          <a:ln>
            <a:noFill/>
          </a:ln>
        </p:spPr>
        <p:txBody>
          <a:bodyPr wrap="squar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ミツバチの飼育は周辺住民や他の飼育者との</a:t>
            </a:r>
            <a:endParaRPr kumimoji="1" lang="en-US" altLang="ja-JP" sz="1600" dirty="0">
              <a:latin typeface="HG丸ｺﾞｼｯｸM-PRO" panose="020F0600000000000000" pitchFamily="50" charset="-128"/>
              <a:ea typeface="HG丸ｺﾞｼｯｸM-PRO" panose="020F0600000000000000" pitchFamily="50" charset="-128"/>
            </a:endParaRPr>
          </a:p>
          <a:p>
            <a:pPr algn="ctr"/>
            <a:r>
              <a:rPr kumimoji="1" lang="ja-JP" altLang="en-US" sz="1600" dirty="0">
                <a:latin typeface="HG丸ｺﾞｼｯｸM-PRO" panose="020F0600000000000000" pitchFamily="50" charset="-128"/>
                <a:ea typeface="HG丸ｺﾞｼｯｸM-PRO" panose="020F0600000000000000" pitchFamily="50" charset="-128"/>
              </a:rPr>
              <a:t>トラブルが起こる可能性があるので注意が必要です。</a:t>
            </a:r>
            <a:endParaRPr kumimoji="1" lang="en-US" altLang="ja-JP" sz="1600" dirty="0">
              <a:latin typeface="HG丸ｺﾞｼｯｸM-PRO" panose="020F0600000000000000" pitchFamily="50" charset="-128"/>
              <a:ea typeface="HG丸ｺﾞｼｯｸM-PRO" panose="020F0600000000000000" pitchFamily="50" charset="-128"/>
            </a:endParaRPr>
          </a:p>
        </p:txBody>
      </p:sp>
      <p:pic>
        <p:nvPicPr>
          <p:cNvPr id="5" name="図 4">
            <a:extLst>
              <a:ext uri="{FF2B5EF4-FFF2-40B4-BE49-F238E27FC236}">
                <a16:creationId xmlns:a16="http://schemas.microsoft.com/office/drawing/2014/main" id="{F722AF61-57B1-4690-BFB0-E498E6899BEF}"/>
              </a:ext>
            </a:extLst>
          </p:cNvPr>
          <p:cNvPicPr>
            <a:picLocks noChangeAspect="1"/>
          </p:cNvPicPr>
          <p:nvPr/>
        </p:nvPicPr>
        <p:blipFill>
          <a:blip r:embed="rId5"/>
          <a:stretch>
            <a:fillRect/>
          </a:stretch>
        </p:blipFill>
        <p:spPr>
          <a:xfrm>
            <a:off x="6554192" y="4894652"/>
            <a:ext cx="479422" cy="323089"/>
          </a:xfrm>
          <a:prstGeom prst="rect">
            <a:avLst/>
          </a:prstGeom>
        </p:spPr>
      </p:pic>
      <p:pic>
        <p:nvPicPr>
          <p:cNvPr id="46" name="図 45">
            <a:extLst>
              <a:ext uri="{FF2B5EF4-FFF2-40B4-BE49-F238E27FC236}">
                <a16:creationId xmlns:a16="http://schemas.microsoft.com/office/drawing/2014/main" id="{80C6A90B-3075-4BDB-9F4B-D856A77BA2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95165">
            <a:off x="6517098" y="433738"/>
            <a:ext cx="541259" cy="469390"/>
          </a:xfrm>
          <a:prstGeom prst="rect">
            <a:avLst/>
          </a:prstGeom>
        </p:spPr>
      </p:pic>
      <p:pic>
        <p:nvPicPr>
          <p:cNvPr id="14" name="図 13">
            <a:extLst>
              <a:ext uri="{FF2B5EF4-FFF2-40B4-BE49-F238E27FC236}">
                <a16:creationId xmlns:a16="http://schemas.microsoft.com/office/drawing/2014/main" id="{264415C2-BF99-4575-AAC5-148B9C36B4E8}"/>
              </a:ext>
            </a:extLst>
          </p:cNvPr>
          <p:cNvPicPr>
            <a:picLocks noChangeAspect="1"/>
          </p:cNvPicPr>
          <p:nvPr/>
        </p:nvPicPr>
        <p:blipFill>
          <a:blip r:embed="rId7"/>
          <a:stretch>
            <a:fillRect/>
          </a:stretch>
        </p:blipFill>
        <p:spPr>
          <a:xfrm>
            <a:off x="2916017" y="6290839"/>
            <a:ext cx="420735" cy="457320"/>
          </a:xfrm>
          <a:prstGeom prst="rect">
            <a:avLst/>
          </a:prstGeom>
        </p:spPr>
      </p:pic>
      <p:sp>
        <p:nvSpPr>
          <p:cNvPr id="93" name="テキスト ボックス 92">
            <a:extLst>
              <a:ext uri="{FF2B5EF4-FFF2-40B4-BE49-F238E27FC236}">
                <a16:creationId xmlns:a16="http://schemas.microsoft.com/office/drawing/2014/main" id="{D4E4D6E7-5BFC-4C3C-AB65-836633DA4D04}"/>
              </a:ext>
            </a:extLst>
          </p:cNvPr>
          <p:cNvSpPr txBox="1"/>
          <p:nvPr/>
        </p:nvSpPr>
        <p:spPr>
          <a:xfrm>
            <a:off x="233189" y="7917841"/>
            <a:ext cx="7111955" cy="1154162"/>
          </a:xfrm>
          <a:prstGeom prst="rect">
            <a:avLst/>
          </a:prstGeom>
          <a:solidFill>
            <a:schemeClr val="bg1"/>
          </a:solidFill>
          <a:ln w="12700">
            <a:solidFill>
              <a:schemeClr val="tx1"/>
            </a:solidFill>
          </a:ln>
        </p:spPr>
        <p:txBody>
          <a:bodyPr wrap="square">
            <a:spAutoFit/>
          </a:bodyPr>
          <a:lstStyle/>
          <a:p>
            <a:endParaRPr lang="en-US" altLang="ja-JP" sz="1200" dirty="0">
              <a:latin typeface="HG丸ｺﾞｼｯｸM-PRO" panose="020F0600000000000000" pitchFamily="50" charset="-128"/>
              <a:ea typeface="HG丸ｺﾞｼｯｸM-PRO" panose="020F0600000000000000" pitchFamily="50" charset="-128"/>
            </a:endParaRPr>
          </a:p>
          <a:p>
            <a:endParaRPr lang="en-US" altLang="ja-JP" sz="900" dirty="0">
              <a:latin typeface="HG丸ｺﾞｼｯｸM-PRO" panose="020F0600000000000000" pitchFamily="50" charset="-128"/>
              <a:ea typeface="HG丸ｺﾞｼｯｸM-PRO" panose="020F0600000000000000" pitchFamily="50" charset="-128"/>
            </a:endParaRPr>
          </a:p>
          <a:p>
            <a:r>
              <a:rPr lang="ja-JP" altLang="en-US" sz="1200" dirty="0">
                <a:latin typeface="HG丸ｺﾞｼｯｸM-PRO" panose="020F0600000000000000" pitchFamily="50" charset="-128"/>
                <a:ea typeface="HG丸ｺﾞｼｯｸM-PRO" panose="020F0600000000000000" pitchFamily="50" charset="-128"/>
              </a:rPr>
              <a:t>　日頃から周辺の住民の方に対し、ミツバチを飼育することへの理解を得るためにコミュニケーションをとっておくことが重要です。また、飼育に関する知識や技術を習得することでトラブルを未然に防ぐこともできますので、</a:t>
            </a:r>
            <a:r>
              <a:rPr lang="ja-JP" altLang="en-US" sz="1200" dirty="0">
                <a:latin typeface="HGS創英角ｺﾞｼｯｸUB" panose="020B0900000000000000" pitchFamily="50" charset="-128"/>
                <a:ea typeface="HGS創英角ｺﾞｼｯｸUB" panose="020B0900000000000000" pitchFamily="50" charset="-128"/>
              </a:rPr>
              <a:t>ご自身で勉強するとともに、</a:t>
            </a:r>
            <a:r>
              <a:rPr lang="ja-JP" altLang="en-US" sz="1200" b="1" dirty="0">
                <a:latin typeface="HGP創英角ｺﾞｼｯｸUB" panose="020B0900000000000000" pitchFamily="50" charset="-128"/>
                <a:ea typeface="HGP創英角ｺﾞｼｯｸUB" panose="020B0900000000000000" pitchFamily="50" charset="-128"/>
              </a:rPr>
              <a:t>地域の実情に詳しい方が行う講習会の受講</a:t>
            </a:r>
            <a:r>
              <a:rPr lang="ja-JP" altLang="en-US" sz="1200" dirty="0">
                <a:latin typeface="HGP創英角ｺﾞｼｯｸUB" panose="020B0900000000000000" pitchFamily="50" charset="-128"/>
                <a:ea typeface="HGP創英角ｺﾞｼｯｸUB" panose="020B0900000000000000" pitchFamily="50" charset="-128"/>
              </a:rPr>
              <a:t>や</a:t>
            </a:r>
            <a:r>
              <a:rPr lang="ja-JP" altLang="en-US" sz="1200" b="1" dirty="0">
                <a:latin typeface="HGP創英角ｺﾞｼｯｸUB" panose="020B0900000000000000" pitchFamily="50" charset="-128"/>
                <a:ea typeface="HGP創英角ｺﾞｼｯｸUB" panose="020B0900000000000000" pitchFamily="50" charset="-128"/>
              </a:rPr>
              <a:t>既に蜜蜂の飼育を行っている方から助言</a:t>
            </a:r>
            <a:r>
              <a:rPr lang="ja-JP" altLang="en-US" sz="1200" dirty="0">
                <a:latin typeface="HGS創英角ｺﾞｼｯｸUB" panose="020B0900000000000000" pitchFamily="50" charset="-128"/>
                <a:ea typeface="HGS創英角ｺﾞｼｯｸUB" panose="020B0900000000000000" pitchFamily="50" charset="-128"/>
              </a:rPr>
              <a:t>を受ける</a:t>
            </a:r>
            <a:r>
              <a:rPr lang="ja-JP" altLang="en-US" sz="1200" dirty="0">
                <a:latin typeface="HG丸ｺﾞｼｯｸM-PRO" panose="020F0600000000000000" pitchFamily="50" charset="-128"/>
                <a:ea typeface="HG丸ｺﾞｼｯｸM-PRO" panose="020F0600000000000000" pitchFamily="50" charset="-128"/>
              </a:rPr>
              <a:t>など、適切な対応を取るようにしましょう。</a:t>
            </a:r>
            <a:endParaRPr lang="en-US" altLang="ja-JP" sz="1200" dirty="0">
              <a:latin typeface="HG丸ｺﾞｼｯｸM-PRO" panose="020F0600000000000000" pitchFamily="50" charset="-128"/>
              <a:ea typeface="HG丸ｺﾞｼｯｸM-PRO" panose="020F0600000000000000" pitchFamily="50" charset="-128"/>
            </a:endParaRPr>
          </a:p>
        </p:txBody>
      </p:sp>
      <p:pic>
        <p:nvPicPr>
          <p:cNvPr id="92" name="図 91">
            <a:extLst>
              <a:ext uri="{FF2B5EF4-FFF2-40B4-BE49-F238E27FC236}">
                <a16:creationId xmlns:a16="http://schemas.microsoft.com/office/drawing/2014/main" id="{87829A37-1711-4BE0-9DD3-E6B1719DA338}"/>
              </a:ext>
            </a:extLst>
          </p:cNvPr>
          <p:cNvPicPr>
            <a:picLocks noChangeAspect="1"/>
          </p:cNvPicPr>
          <p:nvPr/>
        </p:nvPicPr>
        <p:blipFill>
          <a:blip r:embed="rId8"/>
          <a:stretch>
            <a:fillRect/>
          </a:stretch>
        </p:blipFill>
        <p:spPr>
          <a:xfrm>
            <a:off x="4582698" y="3112890"/>
            <a:ext cx="809588" cy="668922"/>
          </a:xfrm>
          <a:prstGeom prst="rect">
            <a:avLst/>
          </a:prstGeom>
        </p:spPr>
      </p:pic>
      <p:cxnSp>
        <p:nvCxnSpPr>
          <p:cNvPr id="98" name="直線コネクタ 97">
            <a:extLst>
              <a:ext uri="{FF2B5EF4-FFF2-40B4-BE49-F238E27FC236}">
                <a16:creationId xmlns:a16="http://schemas.microsoft.com/office/drawing/2014/main" id="{0402D95B-47BE-4DEE-A977-0ACF8993503F}"/>
              </a:ext>
            </a:extLst>
          </p:cNvPr>
          <p:cNvCxnSpPr>
            <a:cxnSpLocks/>
          </p:cNvCxnSpPr>
          <p:nvPr/>
        </p:nvCxnSpPr>
        <p:spPr>
          <a:xfrm>
            <a:off x="346204" y="6251374"/>
            <a:ext cx="6867266" cy="0"/>
          </a:xfrm>
          <a:prstGeom prst="line">
            <a:avLst/>
          </a:prstGeom>
          <a:ln w="50800" cap="rnd">
            <a:prstDash val="sysDot"/>
            <a:round/>
          </a:ln>
        </p:spPr>
        <p:style>
          <a:lnRef idx="1">
            <a:schemeClr val="accent1"/>
          </a:lnRef>
          <a:fillRef idx="0">
            <a:schemeClr val="accent1"/>
          </a:fillRef>
          <a:effectRef idx="0">
            <a:schemeClr val="accent1"/>
          </a:effectRef>
          <a:fontRef idx="minor">
            <a:schemeClr val="tx1"/>
          </a:fontRef>
        </p:style>
      </p:cxnSp>
      <p:cxnSp>
        <p:nvCxnSpPr>
          <p:cNvPr id="103" name="直線コネクタ 102">
            <a:extLst>
              <a:ext uri="{FF2B5EF4-FFF2-40B4-BE49-F238E27FC236}">
                <a16:creationId xmlns:a16="http://schemas.microsoft.com/office/drawing/2014/main" id="{8205C412-291A-439B-AF2B-7A2324529FF7}"/>
              </a:ext>
            </a:extLst>
          </p:cNvPr>
          <p:cNvCxnSpPr>
            <a:cxnSpLocks/>
          </p:cNvCxnSpPr>
          <p:nvPr/>
        </p:nvCxnSpPr>
        <p:spPr>
          <a:xfrm>
            <a:off x="346204" y="4803727"/>
            <a:ext cx="6867266" cy="0"/>
          </a:xfrm>
          <a:prstGeom prst="line">
            <a:avLst/>
          </a:prstGeom>
          <a:ln w="50800" cap="rnd">
            <a:prstDash val="sysDot"/>
            <a:round/>
          </a:ln>
        </p:spPr>
        <p:style>
          <a:lnRef idx="1">
            <a:schemeClr val="accent1"/>
          </a:lnRef>
          <a:fillRef idx="0">
            <a:schemeClr val="accent1"/>
          </a:fillRef>
          <a:effectRef idx="0">
            <a:schemeClr val="accent1"/>
          </a:effectRef>
          <a:fontRef idx="minor">
            <a:schemeClr val="tx1"/>
          </a:fontRef>
        </p:style>
      </p:cxnSp>
      <p:cxnSp>
        <p:nvCxnSpPr>
          <p:cNvPr id="104" name="直線コネクタ 103">
            <a:extLst>
              <a:ext uri="{FF2B5EF4-FFF2-40B4-BE49-F238E27FC236}">
                <a16:creationId xmlns:a16="http://schemas.microsoft.com/office/drawing/2014/main" id="{B5A34F6D-C285-4627-9946-75D6AB19ABBA}"/>
              </a:ext>
            </a:extLst>
          </p:cNvPr>
          <p:cNvCxnSpPr>
            <a:cxnSpLocks/>
          </p:cNvCxnSpPr>
          <p:nvPr/>
        </p:nvCxnSpPr>
        <p:spPr>
          <a:xfrm>
            <a:off x="3779837" y="4904971"/>
            <a:ext cx="0" cy="1256345"/>
          </a:xfrm>
          <a:prstGeom prst="line">
            <a:avLst/>
          </a:prstGeom>
          <a:ln w="50800" cap="rnd">
            <a:prstDash val="sysDot"/>
            <a:round/>
          </a:ln>
        </p:spPr>
        <p:style>
          <a:lnRef idx="1">
            <a:schemeClr val="accent1"/>
          </a:lnRef>
          <a:fillRef idx="0">
            <a:schemeClr val="accent1"/>
          </a:fillRef>
          <a:effectRef idx="0">
            <a:schemeClr val="accent1"/>
          </a:effectRef>
          <a:fontRef idx="minor">
            <a:schemeClr val="tx1"/>
          </a:fontRef>
        </p:style>
      </p:cxnSp>
      <p:cxnSp>
        <p:nvCxnSpPr>
          <p:cNvPr id="110" name="直線コネクタ 109">
            <a:extLst>
              <a:ext uri="{FF2B5EF4-FFF2-40B4-BE49-F238E27FC236}">
                <a16:creationId xmlns:a16="http://schemas.microsoft.com/office/drawing/2014/main" id="{A1CDE2DF-C16C-414C-9416-3A0E79A80DDE}"/>
              </a:ext>
            </a:extLst>
          </p:cNvPr>
          <p:cNvCxnSpPr>
            <a:cxnSpLocks/>
          </p:cNvCxnSpPr>
          <p:nvPr/>
        </p:nvCxnSpPr>
        <p:spPr>
          <a:xfrm>
            <a:off x="3779837" y="6489243"/>
            <a:ext cx="0" cy="1323268"/>
          </a:xfrm>
          <a:prstGeom prst="line">
            <a:avLst/>
          </a:prstGeom>
          <a:ln w="50800" cap="rnd">
            <a:prstDash val="sysDot"/>
            <a:round/>
          </a:ln>
        </p:spPr>
        <p:style>
          <a:lnRef idx="1">
            <a:schemeClr val="accent1"/>
          </a:lnRef>
          <a:fillRef idx="0">
            <a:schemeClr val="accent1"/>
          </a:fillRef>
          <a:effectRef idx="0">
            <a:schemeClr val="accent1"/>
          </a:effectRef>
          <a:fontRef idx="minor">
            <a:schemeClr val="tx1"/>
          </a:fontRef>
        </p:style>
      </p:cxnSp>
      <p:sp>
        <p:nvSpPr>
          <p:cNvPr id="53" name="四角形: 角を丸くする 52">
            <a:extLst>
              <a:ext uri="{FF2B5EF4-FFF2-40B4-BE49-F238E27FC236}">
                <a16:creationId xmlns:a16="http://schemas.microsoft.com/office/drawing/2014/main" id="{A0623722-8EF0-403D-8A95-78E3D076D10C}"/>
              </a:ext>
            </a:extLst>
          </p:cNvPr>
          <p:cNvSpPr/>
          <p:nvPr/>
        </p:nvSpPr>
        <p:spPr>
          <a:xfrm>
            <a:off x="239904" y="7923566"/>
            <a:ext cx="7099200" cy="301994"/>
          </a:xfrm>
          <a:prstGeom prst="roundRect">
            <a:avLst>
              <a:gd name="adj" fmla="val 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HG丸ｺﾞｼｯｸM-PRO" panose="020F0600000000000000" pitchFamily="50" charset="-128"/>
                <a:ea typeface="HG丸ｺﾞｼｯｸM-PRO" panose="020F0600000000000000" pitchFamily="50" charset="-128"/>
              </a:rPr>
              <a:t>　トラブルを起こさないために</a:t>
            </a:r>
          </a:p>
        </p:txBody>
      </p:sp>
      <p:sp>
        <p:nvSpPr>
          <p:cNvPr id="127" name="テキスト ボックス 126">
            <a:extLst>
              <a:ext uri="{FF2B5EF4-FFF2-40B4-BE49-F238E27FC236}">
                <a16:creationId xmlns:a16="http://schemas.microsoft.com/office/drawing/2014/main" id="{5B142703-02C4-4896-8D8F-D5C7BBF80C33}"/>
              </a:ext>
            </a:extLst>
          </p:cNvPr>
          <p:cNvSpPr txBox="1"/>
          <p:nvPr/>
        </p:nvSpPr>
        <p:spPr>
          <a:xfrm>
            <a:off x="251503" y="4413037"/>
            <a:ext cx="1869290" cy="338554"/>
          </a:xfrm>
          <a:prstGeom prst="rect">
            <a:avLst/>
          </a:prstGeom>
          <a:noFill/>
          <a:ln>
            <a:noFill/>
          </a:ln>
        </p:spPr>
        <p:txBody>
          <a:bodyPr wrap="square" rtlCol="0">
            <a:spAutoFit/>
          </a:bodyPr>
          <a:lstStyle/>
          <a:p>
            <a:pPr algn="ctr"/>
            <a:r>
              <a:rPr kumimoji="1" lang="ja-JP" altLang="en-US" sz="1600" b="1" dirty="0">
                <a:latin typeface="HG丸ｺﾞｼｯｸM-PRO" panose="020F0600000000000000" pitchFamily="50" charset="-128"/>
                <a:ea typeface="HG丸ｺﾞｼｯｸM-PRO" panose="020F0600000000000000" pitchFamily="50" charset="-128"/>
              </a:rPr>
              <a:t>よくあるトラブル</a:t>
            </a:r>
            <a:endParaRPr kumimoji="1" lang="en-US" altLang="ja-JP" sz="1600" b="1" dirty="0">
              <a:latin typeface="HG丸ｺﾞｼｯｸM-PRO" panose="020F0600000000000000" pitchFamily="50" charset="-128"/>
              <a:ea typeface="HG丸ｺﾞｼｯｸM-PRO" panose="020F0600000000000000" pitchFamily="50" charset="-128"/>
            </a:endParaRPr>
          </a:p>
        </p:txBody>
      </p:sp>
      <p:pic>
        <p:nvPicPr>
          <p:cNvPr id="97" name="Picture 3" descr="C:\Documents and Settings\natsuko_arai\My Documents\My Pictures\print-i78.png">
            <a:extLst>
              <a:ext uri="{FF2B5EF4-FFF2-40B4-BE49-F238E27FC236}">
                <a16:creationId xmlns:a16="http://schemas.microsoft.com/office/drawing/2014/main" id="{D9538364-627B-423E-9210-C5C8CBC1164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65136" y="4925274"/>
            <a:ext cx="216812" cy="13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図 35">
            <a:extLst>
              <a:ext uri="{FF2B5EF4-FFF2-40B4-BE49-F238E27FC236}">
                <a16:creationId xmlns:a16="http://schemas.microsoft.com/office/drawing/2014/main" id="{F14DA8BA-E798-4835-B0B4-3F2F045BABCD}"/>
              </a:ext>
            </a:extLst>
          </p:cNvPr>
          <p:cNvPicPr>
            <a:picLocks noChangeAspect="1"/>
          </p:cNvPicPr>
          <p:nvPr/>
        </p:nvPicPr>
        <p:blipFill>
          <a:blip r:embed="rId10"/>
          <a:stretch>
            <a:fillRect/>
          </a:stretch>
        </p:blipFill>
        <p:spPr>
          <a:xfrm>
            <a:off x="6337350" y="4997914"/>
            <a:ext cx="176091" cy="130550"/>
          </a:xfrm>
          <a:prstGeom prst="rect">
            <a:avLst/>
          </a:prstGeom>
        </p:spPr>
      </p:pic>
      <p:sp>
        <p:nvSpPr>
          <p:cNvPr id="3" name="テキスト ボックス 2">
            <a:extLst>
              <a:ext uri="{FF2B5EF4-FFF2-40B4-BE49-F238E27FC236}">
                <a16:creationId xmlns:a16="http://schemas.microsoft.com/office/drawing/2014/main" id="{71A0998A-542B-62EA-F123-73D608BB8726}"/>
              </a:ext>
            </a:extLst>
          </p:cNvPr>
          <p:cNvSpPr txBox="1"/>
          <p:nvPr/>
        </p:nvSpPr>
        <p:spPr>
          <a:xfrm>
            <a:off x="5350644" y="-37709"/>
            <a:ext cx="2236510" cy="338554"/>
          </a:xfrm>
          <a:prstGeom prst="rect">
            <a:avLst/>
          </a:prstGeom>
          <a:noFill/>
        </p:spPr>
        <p:txBody>
          <a:bodyPr wrap="none" rtlCol="0">
            <a:spAutoFit/>
          </a:bodyPr>
          <a:lstStyle/>
          <a:p>
            <a:r>
              <a:rPr kumimoji="1" lang="ja-JP" altLang="en-US" sz="1600" b="1" dirty="0"/>
              <a:t>（</a:t>
            </a:r>
            <a:r>
              <a:rPr kumimoji="1" lang="ja-JP" altLang="en-US" sz="1600" b="1"/>
              <a:t>令和８年７月更新）</a:t>
            </a:r>
            <a:endParaRPr kumimoji="1" lang="ja-JP" altLang="en-US" sz="1600" b="1" dirty="0"/>
          </a:p>
        </p:txBody>
      </p:sp>
    </p:spTree>
    <p:extLst>
      <p:ext uri="{BB962C8B-B14F-4D97-AF65-F5344CB8AC3E}">
        <p14:creationId xmlns:p14="http://schemas.microsoft.com/office/powerpoint/2010/main" val="3067087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背景パターン&#10;&#10;自動的に生成された説明">
            <a:extLst>
              <a:ext uri="{FF2B5EF4-FFF2-40B4-BE49-F238E27FC236}">
                <a16:creationId xmlns:a16="http://schemas.microsoft.com/office/drawing/2014/main" id="{9FE01E85-7442-4F8F-85B4-F9C4AC8BD8CE}"/>
              </a:ext>
            </a:extLst>
          </p:cNvPr>
          <p:cNvPicPr>
            <a:picLocks noChangeAspect="1"/>
          </p:cNvPicPr>
          <p:nvPr/>
        </p:nvPicPr>
        <p:blipFill>
          <a:blip r:embed="rId2">
            <a:alphaModFix/>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rot="5400000">
            <a:off x="-1519000" y="1645991"/>
            <a:ext cx="10597675" cy="7559675"/>
          </a:xfrm>
          <a:prstGeom prst="rect">
            <a:avLst/>
          </a:prstGeom>
          <a:effectLst/>
        </p:spPr>
      </p:pic>
      <p:sp>
        <p:nvSpPr>
          <p:cNvPr id="3" name="正方形/長方形 2">
            <a:extLst>
              <a:ext uri="{FF2B5EF4-FFF2-40B4-BE49-F238E27FC236}">
                <a16:creationId xmlns:a16="http://schemas.microsoft.com/office/drawing/2014/main" id="{335214CB-7F78-4360-9B32-178B34E9ABAC}"/>
              </a:ext>
            </a:extLst>
          </p:cNvPr>
          <p:cNvSpPr/>
          <p:nvPr/>
        </p:nvSpPr>
        <p:spPr>
          <a:xfrm>
            <a:off x="299652" y="305687"/>
            <a:ext cx="6948000" cy="432216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5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FA5F0DCA-52AF-424D-A284-12425A10904E}"/>
              </a:ext>
            </a:extLst>
          </p:cNvPr>
          <p:cNvSpPr txBox="1"/>
          <p:nvPr/>
        </p:nvSpPr>
        <p:spPr>
          <a:xfrm>
            <a:off x="319501" y="305686"/>
            <a:ext cx="6920672" cy="385141"/>
          </a:xfrm>
          <a:prstGeom prst="rect">
            <a:avLst/>
          </a:prstGeom>
          <a:solidFill>
            <a:schemeClr val="accent4">
              <a:lumMod val="75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14"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　腐蛆病（ふそびょう）について</a:t>
            </a:r>
          </a:p>
        </p:txBody>
      </p:sp>
      <p:sp>
        <p:nvSpPr>
          <p:cNvPr id="5" name="正方形/長方形 4">
            <a:extLst>
              <a:ext uri="{FF2B5EF4-FFF2-40B4-BE49-F238E27FC236}">
                <a16:creationId xmlns:a16="http://schemas.microsoft.com/office/drawing/2014/main" id="{C0928965-7C77-44B5-911C-CF783F6A79D6}"/>
              </a:ext>
            </a:extLst>
          </p:cNvPr>
          <p:cNvSpPr/>
          <p:nvPr/>
        </p:nvSpPr>
        <p:spPr>
          <a:xfrm>
            <a:off x="299652" y="4751590"/>
            <a:ext cx="6948000" cy="49234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5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6126C6D4-61E6-4765-BA57-1B956850084C}"/>
              </a:ext>
            </a:extLst>
          </p:cNvPr>
          <p:cNvSpPr txBox="1"/>
          <p:nvPr/>
        </p:nvSpPr>
        <p:spPr>
          <a:xfrm>
            <a:off x="300648" y="4753688"/>
            <a:ext cx="6958379" cy="385141"/>
          </a:xfrm>
          <a:prstGeom prst="rect">
            <a:avLst/>
          </a:prstGeom>
          <a:solidFill>
            <a:schemeClr val="accent4">
              <a:lumMod val="75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14"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　</a:t>
            </a:r>
            <a:r>
              <a:rPr kumimoji="1" lang="ja-JP" altLang="en-US" sz="1814" b="1" i="0" u="none" strike="noStrike" kern="1200" cap="none" spc="0" normalizeH="0" baseline="0" noProof="0" dirty="0">
                <a:ln>
                  <a:noFill/>
                </a:ln>
                <a:solidFill>
                  <a:schemeClr val="bg1"/>
                </a:solidFill>
                <a:effectLst/>
                <a:uLnTx/>
                <a:uFillTx/>
                <a:latin typeface="HG丸ｺﾞｼｯｸM-PRO" panose="020F0600000000000000" pitchFamily="50" charset="-128"/>
                <a:ea typeface="HG丸ｺﾞｼｯｸM-PRO" panose="020F0600000000000000" pitchFamily="50" charset="-128"/>
                <a:cs typeface="+mn-cs"/>
              </a:rPr>
              <a:t>バロア症（ダニ）について</a:t>
            </a:r>
            <a:endParaRPr kumimoji="1" lang="en-US" altLang="ja-JP" sz="1814" b="1" i="0" u="none" strike="noStrike" kern="1200" cap="none" spc="0" normalizeH="0" baseline="0" noProof="0" dirty="0">
              <a:ln>
                <a:noFill/>
              </a:ln>
              <a:solidFill>
                <a:schemeClr val="bg1"/>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31" name="テキスト ボックス 30">
            <a:extLst>
              <a:ext uri="{FF2B5EF4-FFF2-40B4-BE49-F238E27FC236}">
                <a16:creationId xmlns:a16="http://schemas.microsoft.com/office/drawing/2014/main" id="{00C397E6-0156-49BF-B9B9-4CE18AAC741E}"/>
              </a:ext>
            </a:extLst>
          </p:cNvPr>
          <p:cNvSpPr txBox="1"/>
          <p:nvPr/>
        </p:nvSpPr>
        <p:spPr>
          <a:xfrm>
            <a:off x="408696" y="3354361"/>
            <a:ext cx="4398852" cy="1084464"/>
          </a:xfrm>
          <a:prstGeom prst="rect">
            <a:avLst/>
          </a:prstGeom>
          <a:noFill/>
        </p:spPr>
        <p:txBody>
          <a:bodyPr wrap="square">
            <a:spAutoFit/>
          </a:bodyPr>
          <a:lstStyle/>
          <a:p>
            <a:pPr marL="180975" indent="-180975">
              <a:lnSpc>
                <a:spcPts val="2000"/>
              </a:lnSpc>
              <a:defRPr/>
            </a:pPr>
            <a:r>
              <a:rPr lang="ja-JP" altLang="en-US" sz="1400" b="0" i="0" dirty="0">
                <a:solidFill>
                  <a:srgbClr val="000000"/>
                </a:solidFill>
                <a:effectLst/>
                <a:latin typeface="HG丸ｺﾞｼｯｸM-PRO" panose="020F0600000000000000" pitchFamily="50" charset="-128"/>
                <a:ea typeface="HG丸ｺﾞｼｯｸM-PRO" panose="020F0600000000000000" pitchFamily="50" charset="-128"/>
              </a:rPr>
              <a:t>★　ふそ病の発生蜂群は焼却し、本病の蔓延を防止します。</a:t>
            </a:r>
            <a:r>
              <a:rPr kumimoji="1" lang="ja-JP" altLang="en-US" sz="1400" b="0" i="0" u="none" strike="noStrike" kern="1200" cap="none" spc="0" normalizeH="0" baseline="0" noProof="0" dirty="0">
                <a:ln>
                  <a:noFill/>
                </a:ln>
                <a:effectLst/>
                <a:uLnTx/>
                <a:uFillTx/>
                <a:latin typeface="HG丸ｺﾞｼｯｸM-PRO" panose="020F0600000000000000" pitchFamily="50" charset="-128"/>
                <a:ea typeface="HG丸ｺﾞｼｯｸM-PRO" panose="020F0600000000000000" pitchFamily="50" charset="-128"/>
              </a:rPr>
              <a:t>盗蜂（ミツバチが他の巣の蜜を盗む行為）も感染原因となるため発生群の適切な処理が必要です。</a:t>
            </a:r>
          </a:p>
        </p:txBody>
      </p:sp>
      <p:sp>
        <p:nvSpPr>
          <p:cNvPr id="32" name="テキスト ボックス 31">
            <a:extLst>
              <a:ext uri="{FF2B5EF4-FFF2-40B4-BE49-F238E27FC236}">
                <a16:creationId xmlns:a16="http://schemas.microsoft.com/office/drawing/2014/main" id="{9ABFD9AA-C567-48DE-8DAB-83831D9EFC6D}"/>
              </a:ext>
            </a:extLst>
          </p:cNvPr>
          <p:cNvSpPr txBox="1"/>
          <p:nvPr/>
        </p:nvSpPr>
        <p:spPr>
          <a:xfrm>
            <a:off x="409478" y="1186877"/>
            <a:ext cx="3291742" cy="1618075"/>
          </a:xfrm>
          <a:prstGeom prst="rect">
            <a:avLst/>
          </a:prstGeom>
          <a:noFill/>
        </p:spPr>
        <p:txBody>
          <a:bodyPr wrap="square">
            <a:spAutoFit/>
          </a:bodyPr>
          <a:lstStyle/>
          <a:p>
            <a:pPr marL="180975" marR="0" lvl="0" indent="-180975" defTabSz="457200" rtl="0" eaLnBrk="1" fontAlgn="auto" latinLnBrk="0" hangingPunct="1">
              <a:lnSpc>
                <a:spcPts val="2000"/>
              </a:lnSpc>
              <a:spcBef>
                <a:spcPts val="0"/>
              </a:spcBef>
              <a:spcAft>
                <a:spcPts val="0"/>
              </a:spcAft>
              <a:buClrTx/>
              <a:buSzTx/>
              <a:buFontTx/>
              <a:buNone/>
              <a:tabLst/>
              <a:defRPr/>
            </a:pPr>
            <a:r>
              <a:rPr lang="ja-JP" altLang="en-US" sz="1400" b="0" i="0" dirty="0">
                <a:solidFill>
                  <a:srgbClr val="000000"/>
                </a:solidFill>
                <a:effectLst/>
                <a:latin typeface="HG丸ｺﾞｼｯｸM-PRO" panose="020F0600000000000000" pitchFamily="50" charset="-128"/>
                <a:ea typeface="HG丸ｺﾞｼｯｸM-PRO" panose="020F0600000000000000" pitchFamily="50" charset="-128"/>
              </a:rPr>
              <a:t>★　ふそ病はふそ病菌（アメリカふそ病菌・ヨーロッパふそ病菌）により発症する疾病で、家畜伝染病予防法により法定伝染病に指定されています。蜂の幼虫が病原体を含む餌を摂取したときに、発症し死亡します。</a:t>
            </a:r>
            <a:endParaRPr kumimoji="1" lang="ja-JP" altLang="en-US" sz="1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endParaRPr>
          </a:p>
        </p:txBody>
      </p:sp>
      <p:sp>
        <p:nvSpPr>
          <p:cNvPr id="33" name="テキスト ボックス 32">
            <a:extLst>
              <a:ext uri="{FF2B5EF4-FFF2-40B4-BE49-F238E27FC236}">
                <a16:creationId xmlns:a16="http://schemas.microsoft.com/office/drawing/2014/main" id="{09986CAB-487A-4F7A-A15D-73F78A8506FF}"/>
              </a:ext>
            </a:extLst>
          </p:cNvPr>
          <p:cNvSpPr txBox="1"/>
          <p:nvPr/>
        </p:nvSpPr>
        <p:spPr>
          <a:xfrm>
            <a:off x="424723" y="838800"/>
            <a:ext cx="800219" cy="338554"/>
          </a:xfrm>
          <a:prstGeom prst="rect">
            <a:avLst/>
          </a:prstGeom>
          <a:solidFill>
            <a:schemeClr val="bg2"/>
          </a:solidFill>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ふそ病</a:t>
            </a:r>
          </a:p>
        </p:txBody>
      </p:sp>
      <p:sp>
        <p:nvSpPr>
          <p:cNvPr id="34" name="テキスト ボックス 33">
            <a:extLst>
              <a:ext uri="{FF2B5EF4-FFF2-40B4-BE49-F238E27FC236}">
                <a16:creationId xmlns:a16="http://schemas.microsoft.com/office/drawing/2014/main" id="{27A9E87E-B7E9-4518-88B4-1FE17384289D}"/>
              </a:ext>
            </a:extLst>
          </p:cNvPr>
          <p:cNvSpPr txBox="1"/>
          <p:nvPr/>
        </p:nvSpPr>
        <p:spPr>
          <a:xfrm>
            <a:off x="424723" y="2967840"/>
            <a:ext cx="1005403" cy="338554"/>
          </a:xfrm>
          <a:prstGeom prst="rect">
            <a:avLst/>
          </a:prstGeom>
          <a:solidFill>
            <a:schemeClr val="bg2"/>
          </a:solidFill>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感染予防</a:t>
            </a:r>
          </a:p>
        </p:txBody>
      </p:sp>
      <p:pic>
        <p:nvPicPr>
          <p:cNvPr id="35" name="図 34">
            <a:extLst>
              <a:ext uri="{FF2B5EF4-FFF2-40B4-BE49-F238E27FC236}">
                <a16:creationId xmlns:a16="http://schemas.microsoft.com/office/drawing/2014/main" id="{2E5F13B4-86DE-4DF2-A426-E897F2C7107F}"/>
              </a:ext>
            </a:extLst>
          </p:cNvPr>
          <p:cNvPicPr>
            <a:picLocks noChangeAspect="1"/>
          </p:cNvPicPr>
          <p:nvPr/>
        </p:nvPicPr>
        <p:blipFill>
          <a:blip r:embed="rId4"/>
          <a:stretch>
            <a:fillRect/>
          </a:stretch>
        </p:blipFill>
        <p:spPr>
          <a:xfrm>
            <a:off x="3766101" y="929687"/>
            <a:ext cx="1352546" cy="1852135"/>
          </a:xfrm>
          <a:prstGeom prst="rect">
            <a:avLst/>
          </a:prstGeom>
          <a:ln>
            <a:solidFill>
              <a:schemeClr val="tx1"/>
            </a:solidFill>
          </a:ln>
        </p:spPr>
      </p:pic>
      <p:pic>
        <p:nvPicPr>
          <p:cNvPr id="36" name="図 35">
            <a:extLst>
              <a:ext uri="{FF2B5EF4-FFF2-40B4-BE49-F238E27FC236}">
                <a16:creationId xmlns:a16="http://schemas.microsoft.com/office/drawing/2014/main" id="{038FA204-DC11-40AF-BE4A-9D0B0877D1AE}"/>
              </a:ext>
            </a:extLst>
          </p:cNvPr>
          <p:cNvPicPr>
            <a:picLocks noChangeAspect="1"/>
          </p:cNvPicPr>
          <p:nvPr/>
        </p:nvPicPr>
        <p:blipFill>
          <a:blip r:embed="rId5"/>
          <a:stretch>
            <a:fillRect/>
          </a:stretch>
        </p:blipFill>
        <p:spPr>
          <a:xfrm>
            <a:off x="5238746" y="2290666"/>
            <a:ext cx="1832327" cy="1226932"/>
          </a:xfrm>
          <a:prstGeom prst="rect">
            <a:avLst/>
          </a:prstGeom>
          <a:ln>
            <a:solidFill>
              <a:schemeClr val="tx1"/>
            </a:solidFill>
          </a:ln>
        </p:spPr>
      </p:pic>
      <p:sp>
        <p:nvSpPr>
          <p:cNvPr id="37" name="テキスト ボックス 36">
            <a:extLst>
              <a:ext uri="{FF2B5EF4-FFF2-40B4-BE49-F238E27FC236}">
                <a16:creationId xmlns:a16="http://schemas.microsoft.com/office/drawing/2014/main" id="{CC4068FC-F395-4C1D-BD7A-B85C46F901FD}"/>
              </a:ext>
            </a:extLst>
          </p:cNvPr>
          <p:cNvSpPr txBox="1"/>
          <p:nvPr/>
        </p:nvSpPr>
        <p:spPr>
          <a:xfrm>
            <a:off x="5228602" y="3609977"/>
            <a:ext cx="1814139" cy="461665"/>
          </a:xfrm>
          <a:prstGeom prst="rect">
            <a:avLst/>
          </a:prstGeom>
          <a:solidFill>
            <a:schemeClr val="bg1"/>
          </a:solidFill>
          <a:ln>
            <a:solidFill>
              <a:schemeClr val="tx1"/>
            </a:solidFill>
          </a:ln>
        </p:spPr>
        <p:txBody>
          <a:bodyPr wrap="square" rtlCol="0">
            <a:spAutoFit/>
          </a:bodyPr>
          <a:lstStyle/>
          <a:p>
            <a:r>
              <a:rPr kumimoji="1" lang="ja-JP" altLang="en-US" sz="1200" dirty="0">
                <a:latin typeface="HG丸ｺﾞｼｯｸM-PRO" panose="020F0600000000000000" pitchFamily="50" charset="-128"/>
                <a:ea typeface="HG丸ｺﾞｼｯｸM-PRO" panose="020F0600000000000000" pitchFamily="50" charset="-128"/>
              </a:rPr>
              <a:t>↑ヨーロッパふそ病によって死亡した蜂児</a:t>
            </a:r>
            <a:endParaRPr kumimoji="1" lang="en-US" altLang="ja-JP" sz="1200" dirty="0">
              <a:latin typeface="HG丸ｺﾞｼｯｸM-PRO" panose="020F0600000000000000" pitchFamily="50" charset="-128"/>
              <a:ea typeface="HG丸ｺﾞｼｯｸM-PRO" panose="020F0600000000000000" pitchFamily="50" charset="-128"/>
            </a:endParaRPr>
          </a:p>
        </p:txBody>
      </p:sp>
      <p:sp>
        <p:nvSpPr>
          <p:cNvPr id="38" name="テキスト ボックス 37">
            <a:extLst>
              <a:ext uri="{FF2B5EF4-FFF2-40B4-BE49-F238E27FC236}">
                <a16:creationId xmlns:a16="http://schemas.microsoft.com/office/drawing/2014/main" id="{1F814F50-C828-484D-9AB7-AD27EDC4182F}"/>
              </a:ext>
            </a:extLst>
          </p:cNvPr>
          <p:cNvSpPr txBox="1"/>
          <p:nvPr/>
        </p:nvSpPr>
        <p:spPr>
          <a:xfrm>
            <a:off x="5311158" y="927395"/>
            <a:ext cx="1631115" cy="461665"/>
          </a:xfrm>
          <a:prstGeom prst="rect">
            <a:avLst/>
          </a:prstGeom>
          <a:solidFill>
            <a:schemeClr val="bg1"/>
          </a:solidFill>
          <a:ln>
            <a:solidFill>
              <a:schemeClr val="tx1"/>
            </a:solidFill>
          </a:ln>
        </p:spPr>
        <p:txBody>
          <a:bodyPr wrap="square">
            <a:spAutoFit/>
          </a:bodyPr>
          <a:lstStyle/>
          <a:p>
            <a:r>
              <a:rPr lang="ja-JP" altLang="en-US" sz="1200" dirty="0">
                <a:latin typeface="HG丸ｺﾞｼｯｸM-PRO" panose="020F0600000000000000" pitchFamily="50" charset="-128"/>
                <a:ea typeface="HG丸ｺﾞｼｯｸM-PRO" panose="020F0600000000000000" pitchFamily="50" charset="-128"/>
              </a:rPr>
              <a:t>←アメリカふそ病によって死亡した蜂児</a:t>
            </a:r>
            <a:endParaRPr lang="en-US" altLang="ja-JP" sz="1200" dirty="0">
              <a:latin typeface="HG丸ｺﾞｼｯｸM-PRO" panose="020F0600000000000000" pitchFamily="50" charset="-128"/>
              <a:ea typeface="HG丸ｺﾞｼｯｸM-PRO" panose="020F0600000000000000" pitchFamily="50" charset="-128"/>
            </a:endParaRPr>
          </a:p>
        </p:txBody>
      </p:sp>
      <p:sp>
        <p:nvSpPr>
          <p:cNvPr id="39" name="テキスト ボックス 38">
            <a:extLst>
              <a:ext uri="{FF2B5EF4-FFF2-40B4-BE49-F238E27FC236}">
                <a16:creationId xmlns:a16="http://schemas.microsoft.com/office/drawing/2014/main" id="{7E24E5B5-6B4A-4370-B8E8-6542ACE2A68A}"/>
              </a:ext>
            </a:extLst>
          </p:cNvPr>
          <p:cNvSpPr txBox="1"/>
          <p:nvPr/>
        </p:nvSpPr>
        <p:spPr>
          <a:xfrm>
            <a:off x="5049786" y="4172272"/>
            <a:ext cx="2319570" cy="253916"/>
          </a:xfrm>
          <a:prstGeom prst="rect">
            <a:avLst/>
          </a:prstGeom>
          <a:noFill/>
          <a:ln>
            <a:noFill/>
          </a:ln>
        </p:spPr>
        <p:txBody>
          <a:bodyPr wrap="square" rtlCol="0">
            <a:spAutoFit/>
          </a:bodyPr>
          <a:lstStyle/>
          <a:p>
            <a:r>
              <a:rPr kumimoji="1" lang="ja-JP" altLang="en-US" sz="1050" dirty="0">
                <a:latin typeface="HG丸ｺﾞｼｯｸM-PRO" panose="020F0600000000000000" pitchFamily="50" charset="-128"/>
                <a:ea typeface="HG丸ｺﾞｼｯｸM-PRO" panose="020F0600000000000000" pitchFamily="50" charset="-128"/>
              </a:rPr>
              <a:t>写真</a:t>
            </a:r>
            <a:r>
              <a:rPr kumimoji="1" lang="en-US" altLang="ja-JP" sz="1050" dirty="0">
                <a:latin typeface="HG丸ｺﾞｼｯｸM-PRO" panose="020F0600000000000000" pitchFamily="50" charset="-128"/>
                <a:ea typeface="HG丸ｺﾞｼｯｸM-PRO" panose="020F0600000000000000" pitchFamily="50" charset="-128"/>
              </a:rPr>
              <a:t>:</a:t>
            </a:r>
            <a:r>
              <a:rPr kumimoji="1" lang="ja-JP" altLang="en-US" sz="1050" dirty="0">
                <a:latin typeface="HG丸ｺﾞｼｯｸM-PRO" panose="020F0600000000000000" pitchFamily="50" charset="-128"/>
                <a:ea typeface="HG丸ｺﾞｼｯｸM-PRO" panose="020F0600000000000000" pitchFamily="50" charset="-128"/>
              </a:rPr>
              <a:t>：（一社）日本養蜂協会より</a:t>
            </a:r>
            <a:endParaRPr kumimoji="1" lang="en-US" altLang="ja-JP" sz="1050" dirty="0">
              <a:latin typeface="HG丸ｺﾞｼｯｸM-PRO" panose="020F0600000000000000" pitchFamily="50" charset="-128"/>
              <a:ea typeface="HG丸ｺﾞｼｯｸM-PRO" panose="020F0600000000000000" pitchFamily="50" charset="-128"/>
            </a:endParaRPr>
          </a:p>
        </p:txBody>
      </p:sp>
      <p:sp>
        <p:nvSpPr>
          <p:cNvPr id="49" name="テキスト ボックス 48">
            <a:extLst>
              <a:ext uri="{FF2B5EF4-FFF2-40B4-BE49-F238E27FC236}">
                <a16:creationId xmlns:a16="http://schemas.microsoft.com/office/drawing/2014/main" id="{0D1AF100-2C7C-4770-A08B-498E56FD06F3}"/>
              </a:ext>
            </a:extLst>
          </p:cNvPr>
          <p:cNvSpPr txBox="1"/>
          <p:nvPr/>
        </p:nvSpPr>
        <p:spPr>
          <a:xfrm>
            <a:off x="408696" y="5631034"/>
            <a:ext cx="6533577" cy="827984"/>
          </a:xfrm>
          <a:prstGeom prst="rect">
            <a:avLst/>
          </a:prstGeom>
          <a:noFill/>
        </p:spPr>
        <p:txBody>
          <a:bodyPr wrap="square" rtlCol="0">
            <a:spAutoFit/>
          </a:bodyPr>
          <a:lstStyle/>
          <a:p>
            <a:pPr>
              <a:lnSpc>
                <a:spcPts val="2000"/>
              </a:lnSpc>
            </a:pPr>
            <a:r>
              <a:rPr kumimoji="1" lang="ja-JP" altLang="en-US" sz="1400" dirty="0">
                <a:latin typeface="HG丸ｺﾞｼｯｸM-PRO" panose="020F0600000000000000" pitchFamily="50" charset="-128"/>
                <a:ea typeface="HG丸ｺﾞｼｯｸM-PRO" panose="020F0600000000000000" pitchFamily="50" charset="-128"/>
              </a:rPr>
              <a:t>★　バロア症はミツバチの外部に寄生するミツバチヘギイタダニによる疾病で、</a:t>
            </a:r>
            <a:endParaRPr kumimoji="1" lang="en-US" altLang="ja-JP" sz="1400" dirty="0">
              <a:latin typeface="HG丸ｺﾞｼｯｸM-PRO" panose="020F0600000000000000" pitchFamily="50" charset="-128"/>
              <a:ea typeface="HG丸ｺﾞｼｯｸM-PRO" panose="020F0600000000000000" pitchFamily="50" charset="-128"/>
            </a:endParaRPr>
          </a:p>
          <a:p>
            <a:pPr>
              <a:lnSpc>
                <a:spcPts val="2000"/>
              </a:lnSpc>
            </a:pPr>
            <a:r>
              <a:rPr kumimoji="1" lang="ja-JP" altLang="en-US" sz="1400" dirty="0">
                <a:latin typeface="HG丸ｺﾞｼｯｸM-PRO" panose="020F0600000000000000" pitchFamily="50" charset="-128"/>
                <a:ea typeface="HG丸ｺﾞｼｯｸM-PRO" panose="020F0600000000000000" pitchFamily="50" charset="-128"/>
              </a:rPr>
              <a:t>　届出伝染病に指定されています。寄生したミツバチを弱らせて養蜂業に経済</a:t>
            </a:r>
            <a:endParaRPr kumimoji="1" lang="en-US" altLang="ja-JP" sz="1400" dirty="0">
              <a:latin typeface="HG丸ｺﾞｼｯｸM-PRO" panose="020F0600000000000000" pitchFamily="50" charset="-128"/>
              <a:ea typeface="HG丸ｺﾞｼｯｸM-PRO" panose="020F0600000000000000" pitchFamily="50" charset="-128"/>
            </a:endParaRPr>
          </a:p>
          <a:p>
            <a:pPr>
              <a:lnSpc>
                <a:spcPts val="2000"/>
              </a:lnSpc>
            </a:pPr>
            <a:r>
              <a:rPr kumimoji="1" lang="ja-JP" altLang="en-US" sz="1400" dirty="0">
                <a:latin typeface="HG丸ｺﾞｼｯｸM-PRO" panose="020F0600000000000000" pitchFamily="50" charset="-128"/>
                <a:ea typeface="HG丸ｺﾞｼｯｸM-PRO" panose="020F0600000000000000" pitchFamily="50" charset="-128"/>
              </a:rPr>
              <a:t>　的被害を与えています。</a:t>
            </a:r>
            <a:endParaRPr kumimoji="1" lang="en-US" altLang="ja-JP" sz="1400" dirty="0">
              <a:latin typeface="HG丸ｺﾞｼｯｸM-PRO" panose="020F0600000000000000" pitchFamily="50" charset="-128"/>
              <a:ea typeface="HG丸ｺﾞｼｯｸM-PRO" panose="020F0600000000000000" pitchFamily="50" charset="-128"/>
            </a:endParaRPr>
          </a:p>
        </p:txBody>
      </p:sp>
      <p:sp>
        <p:nvSpPr>
          <p:cNvPr id="50" name="テキスト ボックス 49">
            <a:extLst>
              <a:ext uri="{FF2B5EF4-FFF2-40B4-BE49-F238E27FC236}">
                <a16:creationId xmlns:a16="http://schemas.microsoft.com/office/drawing/2014/main" id="{D3147DF6-6EAE-40CF-815E-B5ECFEF189B1}"/>
              </a:ext>
            </a:extLst>
          </p:cNvPr>
          <p:cNvSpPr txBox="1"/>
          <p:nvPr/>
        </p:nvSpPr>
        <p:spPr>
          <a:xfrm>
            <a:off x="4305505" y="8393171"/>
            <a:ext cx="1819302" cy="276999"/>
          </a:xfrm>
          <a:prstGeom prst="rect">
            <a:avLst/>
          </a:prstGeom>
          <a:noFill/>
        </p:spPr>
        <p:txBody>
          <a:bodyPr wrap="square" rtlCol="0">
            <a:spAutoFit/>
          </a:bodyPr>
          <a:lstStyle/>
          <a:p>
            <a:r>
              <a:rPr kumimoji="1" lang="ja-JP" altLang="en-US" sz="1200" dirty="0">
                <a:latin typeface="HG丸ｺﾞｼｯｸM-PRO" panose="020F0600000000000000" pitchFamily="50" charset="-128"/>
                <a:ea typeface="HG丸ｺﾞｼｯｸM-PRO" panose="020F0600000000000000" pitchFamily="50" charset="-128"/>
              </a:rPr>
              <a:t>ミツバチヘギイタダニ</a:t>
            </a:r>
            <a:endParaRPr kumimoji="1" lang="en-US" altLang="ja-JP" sz="1200" dirty="0">
              <a:latin typeface="HG丸ｺﾞｼｯｸM-PRO" panose="020F0600000000000000" pitchFamily="50" charset="-128"/>
              <a:ea typeface="HG丸ｺﾞｼｯｸM-PRO" panose="020F0600000000000000" pitchFamily="50" charset="-128"/>
            </a:endParaRPr>
          </a:p>
        </p:txBody>
      </p:sp>
      <p:pic>
        <p:nvPicPr>
          <p:cNvPr id="51" name="Picture 6">
            <a:extLst>
              <a:ext uri="{FF2B5EF4-FFF2-40B4-BE49-F238E27FC236}">
                <a16:creationId xmlns:a16="http://schemas.microsoft.com/office/drawing/2014/main" id="{8F5A88E0-CEAB-4A47-87CC-785FBDFAB3FF}"/>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75881" y="6708173"/>
            <a:ext cx="2636474" cy="177306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円/楕円 1">
            <a:extLst>
              <a:ext uri="{FF2B5EF4-FFF2-40B4-BE49-F238E27FC236}">
                <a16:creationId xmlns:a16="http://schemas.microsoft.com/office/drawing/2014/main" id="{30F43DD0-C3A6-45CF-B1AA-092E86E878D8}"/>
              </a:ext>
            </a:extLst>
          </p:cNvPr>
          <p:cNvSpPr/>
          <p:nvPr/>
        </p:nvSpPr>
        <p:spPr>
          <a:xfrm>
            <a:off x="2362029" y="7351383"/>
            <a:ext cx="338836" cy="33384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丸ｺﾞｼｯｸM-PRO" panose="020F0600000000000000" pitchFamily="50" charset="-128"/>
              <a:ea typeface="HG丸ｺﾞｼｯｸM-PRO" panose="020F0600000000000000" pitchFamily="50" charset="-128"/>
            </a:endParaRPr>
          </a:p>
        </p:txBody>
      </p:sp>
      <p:pic>
        <p:nvPicPr>
          <p:cNvPr id="53" name="Picture 2">
            <a:extLst>
              <a:ext uri="{FF2B5EF4-FFF2-40B4-BE49-F238E27FC236}">
                <a16:creationId xmlns:a16="http://schemas.microsoft.com/office/drawing/2014/main" id="{4B29D8B8-4FE6-499D-8CB7-95E9BDBD965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997567" y="6718503"/>
            <a:ext cx="2414636" cy="165590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54" name="直線矢印コネクタ 53">
            <a:extLst>
              <a:ext uri="{FF2B5EF4-FFF2-40B4-BE49-F238E27FC236}">
                <a16:creationId xmlns:a16="http://schemas.microsoft.com/office/drawing/2014/main" id="{EFA72A98-2CCD-4798-B219-4AFFACFB890F}"/>
              </a:ext>
            </a:extLst>
          </p:cNvPr>
          <p:cNvCxnSpPr>
            <a:cxnSpLocks/>
          </p:cNvCxnSpPr>
          <p:nvPr/>
        </p:nvCxnSpPr>
        <p:spPr>
          <a:xfrm flipH="1" flipV="1">
            <a:off x="2758011" y="7534253"/>
            <a:ext cx="1391061" cy="9996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21595675-0D11-4C4B-BF82-F1D6E5D5A0A3}"/>
              </a:ext>
            </a:extLst>
          </p:cNvPr>
          <p:cNvSpPr txBox="1"/>
          <p:nvPr/>
        </p:nvSpPr>
        <p:spPr>
          <a:xfrm>
            <a:off x="424723" y="9033931"/>
            <a:ext cx="6715665" cy="571503"/>
          </a:xfrm>
          <a:prstGeom prst="rect">
            <a:avLst/>
          </a:prstGeom>
          <a:noFill/>
        </p:spPr>
        <p:txBody>
          <a:bodyPr wrap="square">
            <a:spAutoFit/>
          </a:bodyPr>
          <a:lstStyle/>
          <a:p>
            <a:pPr>
              <a:lnSpc>
                <a:spcPts val="2000"/>
              </a:lnSpc>
            </a:pPr>
            <a:r>
              <a:rPr lang="ja-JP" altLang="en-US" sz="1400" b="0" i="0" dirty="0">
                <a:solidFill>
                  <a:srgbClr val="000000"/>
                </a:solidFill>
                <a:effectLst/>
                <a:latin typeface="HG丸ｺﾞｼｯｸM-PRO" panose="020F0600000000000000" pitchFamily="50" charset="-128"/>
                <a:ea typeface="HG丸ｺﾞｼｯｸM-PRO" panose="020F0600000000000000" pitchFamily="50" charset="-128"/>
              </a:rPr>
              <a:t>★　感染予防には成蜂や蜂児の移動禁止などの管理対策が必要です。また、寄生</a:t>
            </a:r>
            <a:endParaRPr lang="en-US" altLang="ja-JP" sz="1400" b="0" i="0" dirty="0">
              <a:solidFill>
                <a:srgbClr val="000000"/>
              </a:solidFill>
              <a:effectLst/>
              <a:latin typeface="HG丸ｺﾞｼｯｸM-PRO" panose="020F0600000000000000" pitchFamily="50" charset="-128"/>
              <a:ea typeface="HG丸ｺﾞｼｯｸM-PRO" panose="020F0600000000000000" pitchFamily="50" charset="-128"/>
            </a:endParaRPr>
          </a:p>
          <a:p>
            <a:pPr>
              <a:lnSpc>
                <a:spcPts val="2000"/>
              </a:lnSpc>
            </a:pPr>
            <a:r>
              <a:rPr lang="ja-JP" altLang="en-US" sz="1400" b="0" i="0" dirty="0">
                <a:solidFill>
                  <a:srgbClr val="000000"/>
                </a:solidFill>
                <a:effectLst/>
                <a:latin typeface="HG丸ｺﾞｼｯｸM-PRO" panose="020F0600000000000000" pitchFamily="50" charset="-128"/>
                <a:ea typeface="HG丸ｺﾞｼｯｸM-PRO" panose="020F0600000000000000" pitchFamily="50" charset="-128"/>
              </a:rPr>
              <a:t>　したダニを駆除するため、殺ダニ剤による薬剤処理等の対策を行います。　</a:t>
            </a:r>
            <a:endParaRPr lang="ja-JP" altLang="en-US" sz="1400" dirty="0">
              <a:latin typeface="HG丸ｺﾞｼｯｸM-PRO" panose="020F0600000000000000" pitchFamily="50" charset="-128"/>
              <a:ea typeface="HG丸ｺﾞｼｯｸM-PRO" panose="020F0600000000000000" pitchFamily="50" charset="-128"/>
            </a:endParaRPr>
          </a:p>
        </p:txBody>
      </p:sp>
      <p:sp>
        <p:nvSpPr>
          <p:cNvPr id="56" name="テキスト ボックス 55">
            <a:extLst>
              <a:ext uri="{FF2B5EF4-FFF2-40B4-BE49-F238E27FC236}">
                <a16:creationId xmlns:a16="http://schemas.microsoft.com/office/drawing/2014/main" id="{FBDA304C-3EA9-4166-A5F7-11C3151065F0}"/>
              </a:ext>
            </a:extLst>
          </p:cNvPr>
          <p:cNvSpPr txBox="1"/>
          <p:nvPr/>
        </p:nvSpPr>
        <p:spPr>
          <a:xfrm>
            <a:off x="465064" y="5285001"/>
            <a:ext cx="1005403" cy="338554"/>
          </a:xfrm>
          <a:prstGeom prst="rect">
            <a:avLst/>
          </a:prstGeom>
          <a:solidFill>
            <a:schemeClr val="bg2"/>
          </a:solidFill>
        </p:spPr>
        <p:txBody>
          <a:bodyPr wrap="non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バロア症</a:t>
            </a:r>
          </a:p>
        </p:txBody>
      </p:sp>
      <p:sp>
        <p:nvSpPr>
          <p:cNvPr id="57" name="テキスト ボックス 56">
            <a:extLst>
              <a:ext uri="{FF2B5EF4-FFF2-40B4-BE49-F238E27FC236}">
                <a16:creationId xmlns:a16="http://schemas.microsoft.com/office/drawing/2014/main" id="{6D305B30-3B4A-478D-AEFB-EC81E0EFEFF0}"/>
              </a:ext>
            </a:extLst>
          </p:cNvPr>
          <p:cNvSpPr txBox="1"/>
          <p:nvPr/>
        </p:nvSpPr>
        <p:spPr>
          <a:xfrm>
            <a:off x="465064" y="8668483"/>
            <a:ext cx="1061259" cy="338554"/>
          </a:xfrm>
          <a:prstGeom prst="rect">
            <a:avLst/>
          </a:prstGeom>
          <a:solidFill>
            <a:schemeClr val="bg2"/>
          </a:solidFill>
        </p:spPr>
        <p:txBody>
          <a:bodyPr wrap="square" rtlCol="0">
            <a:spAutoFit/>
          </a:bodyPr>
          <a:lstStyle/>
          <a:p>
            <a:pPr algn="ctr"/>
            <a:r>
              <a:rPr kumimoji="1" lang="ja-JP" altLang="en-US" sz="1600" dirty="0">
                <a:latin typeface="HG丸ｺﾞｼｯｸM-PRO" panose="020F0600000000000000" pitchFamily="50" charset="-128"/>
                <a:ea typeface="HG丸ｺﾞｼｯｸM-PRO" panose="020F0600000000000000" pitchFamily="50" charset="-128"/>
              </a:rPr>
              <a:t>感染予防</a:t>
            </a:r>
          </a:p>
        </p:txBody>
      </p:sp>
      <p:sp>
        <p:nvSpPr>
          <p:cNvPr id="61" name="テキスト ボックス 60">
            <a:extLst>
              <a:ext uri="{FF2B5EF4-FFF2-40B4-BE49-F238E27FC236}">
                <a16:creationId xmlns:a16="http://schemas.microsoft.com/office/drawing/2014/main" id="{F2E32F38-9C98-47AD-BDEE-ED4DB90D2F2A}"/>
              </a:ext>
            </a:extLst>
          </p:cNvPr>
          <p:cNvSpPr txBox="1"/>
          <p:nvPr/>
        </p:nvSpPr>
        <p:spPr>
          <a:xfrm>
            <a:off x="5255904" y="1408502"/>
            <a:ext cx="1820984" cy="830997"/>
          </a:xfrm>
          <a:prstGeom prst="rect">
            <a:avLst/>
          </a:prstGeom>
          <a:noFill/>
        </p:spPr>
        <p:txBody>
          <a:bodyPr wrap="square">
            <a:spAutoFit/>
          </a:bodyPr>
          <a:lstStyle/>
          <a:p>
            <a:r>
              <a:rPr lang="ja-JP" altLang="en-US" sz="1200" dirty="0">
                <a:latin typeface="HG丸ｺﾞｼｯｸM-PRO" panose="020F0600000000000000" pitchFamily="50" charset="-128"/>
                <a:ea typeface="HG丸ｺﾞｼｯｸM-PRO" panose="020F0600000000000000" pitchFamily="50" charset="-128"/>
              </a:rPr>
              <a:t>感染していると棒を巣房に差し込み引き出すと糸を引いた状態になります。</a:t>
            </a:r>
          </a:p>
        </p:txBody>
      </p:sp>
      <p:sp>
        <p:nvSpPr>
          <p:cNvPr id="27" name="テキスト ボックス 26">
            <a:extLst>
              <a:ext uri="{FF2B5EF4-FFF2-40B4-BE49-F238E27FC236}">
                <a16:creationId xmlns:a16="http://schemas.microsoft.com/office/drawing/2014/main" id="{08CB5612-98AD-4D33-84F6-8036B97FF3CB}"/>
              </a:ext>
            </a:extLst>
          </p:cNvPr>
          <p:cNvSpPr txBox="1"/>
          <p:nvPr/>
        </p:nvSpPr>
        <p:spPr>
          <a:xfrm>
            <a:off x="299652" y="9733825"/>
            <a:ext cx="6948000" cy="830997"/>
          </a:xfrm>
          <a:prstGeom prst="rect">
            <a:avLst/>
          </a:prstGeom>
          <a:solidFill>
            <a:schemeClr val="bg1"/>
          </a:solidFill>
          <a:ln w="12700">
            <a:solidFill>
              <a:schemeClr val="tx1"/>
            </a:solidFill>
          </a:ln>
        </p:spPr>
        <p:txBody>
          <a:bodyPr wrap="square">
            <a:spAutoFit/>
          </a:bodyPr>
          <a:lstStyle/>
          <a:p>
            <a:pPr marL="177800" indent="-88900"/>
            <a:r>
              <a:rPr lang="ja-JP" altLang="en-US" sz="1200" dirty="0">
                <a:latin typeface="HG丸ｺﾞｼｯｸM-PRO" panose="020F0600000000000000" pitchFamily="50" charset="-128"/>
                <a:ea typeface="HG丸ｺﾞｼｯｸM-PRO" panose="020F0600000000000000" pitchFamily="50" charset="-128"/>
              </a:rPr>
              <a:t>◎　ふそ病やバロア症の防除技術など養蜂の飼養管理に関するマニュアル等の情報は以下のサイトに掲載されているので参考にしてください。</a:t>
            </a:r>
            <a:endParaRPr lang="en-US" altLang="ja-JP" sz="1200" dirty="0">
              <a:latin typeface="HG丸ｺﾞｼｯｸM-PRO" panose="020F0600000000000000" pitchFamily="50" charset="-128"/>
              <a:ea typeface="HG丸ｺﾞｼｯｸM-PRO" panose="020F0600000000000000" pitchFamily="50" charset="-128"/>
            </a:endParaRPr>
          </a:p>
          <a:p>
            <a:r>
              <a:rPr lang="ja-JP" altLang="en-US" sz="1200" dirty="0">
                <a:latin typeface="HG丸ｺﾞｼｯｸM-PRO" panose="020F0600000000000000" pitchFamily="50" charset="-128"/>
                <a:ea typeface="HG丸ｺﾞｼｯｸM-PRO" panose="020F0600000000000000" pitchFamily="50" charset="-128"/>
              </a:rPr>
              <a:t>　　衛生管理について：</a:t>
            </a:r>
            <a:r>
              <a:rPr lang="en-US" altLang="ja-JP" sz="1200" dirty="0">
                <a:latin typeface="HG丸ｺﾞｼｯｸM-PRO" panose="020F0600000000000000" pitchFamily="50" charset="-128"/>
                <a:ea typeface="HG丸ｺﾞｼｯｸM-PRO" panose="020F0600000000000000" pitchFamily="50" charset="-128"/>
                <a:hlinkClick r:id="rId8"/>
              </a:rPr>
              <a:t>https://beekeeping.or.jp/</a:t>
            </a:r>
            <a:r>
              <a:rPr lang="en-US" altLang="ja-JP" sz="1200">
                <a:latin typeface="HG丸ｺﾞｼｯｸM-PRO" panose="020F0600000000000000" pitchFamily="50" charset="-128"/>
                <a:ea typeface="HG丸ｺﾞｼｯｸM-PRO" panose="020F0600000000000000" pitchFamily="50" charset="-128"/>
                <a:hlinkClick r:id="rId8"/>
              </a:rPr>
              <a:t>hygienemanagement/</a:t>
            </a:r>
            <a:endParaRPr lang="en-US" altLang="ja-JP" sz="1200">
              <a:latin typeface="HG丸ｺﾞｼｯｸM-PRO" panose="020F0600000000000000" pitchFamily="50" charset="-128"/>
              <a:ea typeface="HG丸ｺﾞｼｯｸM-PRO" panose="020F0600000000000000" pitchFamily="50" charset="-128"/>
            </a:endParaRPr>
          </a:p>
          <a:p>
            <a:r>
              <a:rPr lang="ja-JP" altLang="en-US" sz="1200">
                <a:latin typeface="HG丸ｺﾞｼｯｸM-PRO" panose="020F0600000000000000" pitchFamily="50" charset="-128"/>
                <a:ea typeface="HG丸ｺﾞｼｯｸM-PRO" panose="020F0600000000000000" pitchFamily="50" charset="-128"/>
              </a:rPr>
              <a:t>　　</a:t>
            </a:r>
            <a:r>
              <a:rPr lang="ja-JP" altLang="en-US" sz="1200" dirty="0">
                <a:latin typeface="HG丸ｺﾞｼｯｸM-PRO" panose="020F0600000000000000" pitchFamily="50" charset="-128"/>
                <a:ea typeface="HG丸ｺﾞｼｯｸM-PRO" panose="020F0600000000000000" pitchFamily="50" charset="-128"/>
              </a:rPr>
              <a:t>マニュアル・技術指導手引書について：</a:t>
            </a:r>
            <a:r>
              <a:rPr lang="en-US" altLang="ja-JP" sz="1200" dirty="0">
                <a:latin typeface="HG丸ｺﾞｼｯｸM-PRO" panose="020F0600000000000000" pitchFamily="50" charset="-128"/>
                <a:ea typeface="HG丸ｺﾞｼｯｸM-PRO" panose="020F0600000000000000" pitchFamily="50" charset="-128"/>
                <a:hlinkClick r:id="rId9"/>
              </a:rPr>
              <a:t>https://beekeeping.or.jp/book/</a:t>
            </a:r>
            <a:endParaRPr lang="en-US" altLang="ja-JP" sz="12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7791577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931</Words>
  <Application>Microsoft Office PowerPoint</Application>
  <PresentationFormat>ユーザー設定</PresentationFormat>
  <Paragraphs>67</Paragraphs>
  <Slides>2</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vt:i4>
      </vt:variant>
    </vt:vector>
  </HeadingPairs>
  <TitlesOfParts>
    <vt:vector size="12" baseType="lpstr">
      <vt:lpstr>HGP創英角ｺﾞｼｯｸUB</vt:lpstr>
      <vt:lpstr>HGS創英角ｺﾞｼｯｸUB</vt:lpstr>
      <vt:lpstr>HGS創英角ﾎﾟｯﾌﾟ体</vt:lpstr>
      <vt:lpstr>HG丸ｺﾞｼｯｸM-PRO</vt:lpstr>
      <vt:lpstr>HG創英角ﾎﾟｯﾌﾟ体</vt:lpstr>
      <vt:lpstr>游ゴシック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2026-08-07T01:34:50Z</dcterms:created>
  <dcterms:modified xsi:type="dcterms:W3CDTF">2026-08-07T01:59:53Z</dcterms:modified>
</cp:coreProperties>
</file>