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0" r:id="rId1"/>
  </p:sldMasterIdLst>
  <p:notesMasterIdLst>
    <p:notesMasterId r:id="rId3"/>
  </p:notesMasterIdLst>
  <p:sldIdLst>
    <p:sldId id="2147378881" r:id="rId2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070C0"/>
    <a:srgbClr val="FFCCFF"/>
    <a:srgbClr val="FF00FF"/>
    <a:srgbClr val="2585C9"/>
    <a:srgbClr val="00B050"/>
    <a:srgbClr val="70AD47"/>
    <a:srgbClr val="DAE3F3"/>
    <a:srgbClr val="FFF2CC"/>
    <a:srgbClr val="A8B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3B2D71-0B48-4190-93EA-3FD8D6301837}" v="3" dt="2026-04-09T04:53:01.6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16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577" y="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/>
          <a:lstStyle>
            <a:lvl1pPr algn="r">
              <a:defRPr sz="1200"/>
            </a:lvl1pPr>
          </a:lstStyle>
          <a:p>
            <a:fld id="{7EE5BBA3-23BA-421E-A6B2-40CBB36E4ACA}" type="datetimeFigureOut">
              <a:rPr kumimoji="1" lang="ja-JP" altLang="en-US" smtClean="0"/>
              <a:t>2026/4/9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09" tIns="45301" rIns="90609" bIns="4530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891" y="4748001"/>
            <a:ext cx="5387982" cy="3884437"/>
          </a:xfrm>
          <a:prstGeom prst="rect">
            <a:avLst/>
          </a:prstGeom>
        </p:spPr>
        <p:txBody>
          <a:bodyPr vert="horz" lIns="90609" tIns="45301" rIns="90609" bIns="4530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5" y="937150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577" y="937150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 anchor="b"/>
          <a:lstStyle>
            <a:lvl1pPr algn="r">
              <a:defRPr sz="1200"/>
            </a:lvl1pPr>
          </a:lstStyle>
          <a:p>
            <a:fld id="{CC9E4919-8921-4E53-817D-973F5F6DF7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265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9C2E-1A88-4760-8FF1-AA9C8DE7BA0E}" type="datetime1">
              <a:rPr kumimoji="1" lang="ja-JP" altLang="en-US" smtClean="0"/>
              <a:t>2026/4/9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047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801D7-E274-4B5C-8218-148B6D91F34C}" type="datetime1">
              <a:rPr kumimoji="1" lang="ja-JP" altLang="en-US" smtClean="0"/>
              <a:t>2026/4/9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51716" y="6356352"/>
            <a:ext cx="222885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2040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B6EB8-B655-47F2-95F8-9A4D4F7496C9}" type="datetime1">
              <a:rPr kumimoji="1" lang="ja-JP" altLang="en-US" smtClean="0"/>
              <a:t>2026/4/9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768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0EFA-B4A3-4363-B3B2-12427901EFDE}" type="datetime1">
              <a:rPr kumimoji="1" lang="ja-JP" altLang="en-US" smtClean="0"/>
              <a:t>2026/4/9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7003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825F7-FAFD-4873-B481-D0BD764A5D9F}" type="datetime1">
              <a:rPr kumimoji="1" lang="ja-JP" altLang="en-US" smtClean="0"/>
              <a:t>2026/4/9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3382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948-A4FB-4BBA-8528-0A00A40EB8B3}" type="datetime1">
              <a:rPr kumimoji="1" lang="ja-JP" altLang="en-US" smtClean="0"/>
              <a:t>2026/4/9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504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9D613-90EF-4C13-AE73-F38923157F8A}" type="datetime1">
              <a:rPr kumimoji="1" lang="ja-JP" altLang="en-US" smtClean="0"/>
              <a:t>2026/4/9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145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0A305-3C75-4523-88FE-1212F819FD31}" type="datetime1">
              <a:rPr kumimoji="1" lang="ja-JP" altLang="en-US" smtClean="0"/>
              <a:t>2026/4/9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248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B0A31-95B7-4F85-B552-695743C423A7}" type="datetime1">
              <a:rPr kumimoji="1" lang="ja-JP" altLang="en-US" smtClean="0"/>
              <a:t>2026/4/9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3117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ECE8-6D0E-4C07-BB67-F3E6C1D90C79}" type="datetime1">
              <a:rPr kumimoji="1" lang="ja-JP" altLang="en-US" smtClean="0"/>
              <a:t>2026/4/9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76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C2119-DB24-46C6-B4D3-923E22CE2C94}" type="datetime1">
              <a:rPr kumimoji="1" lang="ja-JP" altLang="en-US" smtClean="0"/>
              <a:t>2026/4/9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289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69082-1A5B-4A4B-8245-6A1EB3D57239}" type="datetime1">
              <a:rPr kumimoji="1" lang="ja-JP" altLang="en-US" smtClean="0"/>
              <a:t>2026/4/9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5431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A7BF22A4-7A6B-272F-D315-F3BDF0C37416}"/>
              </a:ext>
            </a:extLst>
          </p:cNvPr>
          <p:cNvCxnSpPr>
            <a:cxnSpLocks/>
          </p:cNvCxnSpPr>
          <p:nvPr/>
        </p:nvCxnSpPr>
        <p:spPr>
          <a:xfrm>
            <a:off x="1" y="921279"/>
            <a:ext cx="9905999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表 26">
            <a:extLst>
              <a:ext uri="{FF2B5EF4-FFF2-40B4-BE49-F238E27FC236}">
                <a16:creationId xmlns:a16="http://schemas.microsoft.com/office/drawing/2014/main" id="{3C7941E5-A0C8-A4C0-4E43-94FD6529D2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671459"/>
              </p:ext>
            </p:extLst>
          </p:nvPr>
        </p:nvGraphicFramePr>
        <p:xfrm>
          <a:off x="4974555" y="3495065"/>
          <a:ext cx="4894500" cy="21793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76304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600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594519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4852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10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（７）環境関係法令の遵守等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⑪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みどりの食料システム戦略の理解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関係法令の遵守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  <a:tr h="40606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環境配慮の取組方針の策定や研修の実施に努める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739219"/>
                  </a:ext>
                </a:extLst>
              </a:tr>
              <a:tr h="39252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機械等を扱う事業者である場合（該当しない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機械等の適切な整備と管理に努める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685970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正しい知識に基づく作業安全に努める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092227"/>
                  </a:ext>
                </a:extLst>
              </a:tr>
            </a:tbl>
          </a:graphicData>
        </a:graphic>
      </p:graphicFrame>
      <p:graphicFrame>
        <p:nvGraphicFramePr>
          <p:cNvPr id="30" name="表 7">
            <a:extLst>
              <a:ext uri="{FF2B5EF4-FFF2-40B4-BE49-F238E27FC236}">
                <a16:creationId xmlns:a16="http://schemas.microsoft.com/office/drawing/2014/main" id="{E39C0356-3C95-C47C-144C-13E36EFE28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2291582"/>
              </p:ext>
            </p:extLst>
          </p:nvPr>
        </p:nvGraphicFramePr>
        <p:xfrm>
          <a:off x="4974555" y="974425"/>
          <a:ext cx="4894499" cy="10668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743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720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3218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52533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（５）廃棄物の発生抑制、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　　適正な循環的な利用及び適正な処分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11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5343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プラ等廃棄物の削減に努め、適正に処理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25343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資源の再利用を検討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58773"/>
                  </a:ext>
                </a:extLst>
              </a:tr>
            </a:tbl>
          </a:graphicData>
        </a:graphic>
      </p:graphicFrame>
      <p:graphicFrame>
        <p:nvGraphicFramePr>
          <p:cNvPr id="31" name="表 7">
            <a:extLst>
              <a:ext uri="{FF2B5EF4-FFF2-40B4-BE49-F238E27FC236}">
                <a16:creationId xmlns:a16="http://schemas.microsoft.com/office/drawing/2014/main" id="{CBE8F60D-84E1-0635-0380-4189647694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7227724"/>
              </p:ext>
            </p:extLst>
          </p:nvPr>
        </p:nvGraphicFramePr>
        <p:xfrm>
          <a:off x="51636" y="2863850"/>
          <a:ext cx="4809000" cy="20878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72062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2801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5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029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（３）エネルギーの節減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678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オフィスや車両・機械等の電気・燃料の使用状況の記録・保存に努める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66215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省エネを意識し、不必要・非効率なエネルギー消費をしない（照明、空調、ウォームビズ・クールビズ、燃費効率のよい機械の利用等）ように努める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117004"/>
                  </a:ext>
                </a:extLst>
              </a:tr>
              <a:tr h="3678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環境負荷低減に配慮した商品、原料等の調達を検討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492618"/>
                  </a:ext>
                </a:extLst>
              </a:tr>
            </a:tbl>
          </a:graphicData>
        </a:graphic>
      </p:graphicFrame>
      <p:graphicFrame>
        <p:nvGraphicFramePr>
          <p:cNvPr id="2" name="表 7">
            <a:extLst>
              <a:ext uri="{FF2B5EF4-FFF2-40B4-BE49-F238E27FC236}">
                <a16:creationId xmlns:a16="http://schemas.microsoft.com/office/drawing/2014/main" id="{23403E29-A423-730A-74D3-D877B34251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8740208"/>
              </p:ext>
            </p:extLst>
          </p:nvPr>
        </p:nvGraphicFramePr>
        <p:xfrm>
          <a:off x="51637" y="974425"/>
          <a:ext cx="4808999" cy="81805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34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02423">
                  <a:extLst>
                    <a:ext uri="{9D8B030D-6E8A-4147-A177-3AD203B41FA5}">
                      <a16:colId xmlns:a16="http://schemas.microsoft.com/office/drawing/2014/main" val="1478065040"/>
                    </a:ext>
                  </a:extLst>
                </a:gridCol>
                <a:gridCol w="3260732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449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1453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（１）適正な施肥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6753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 dirty="0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環境負荷低減に配慮した農産物等の調達を検討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5" name="表 7">
            <a:extLst>
              <a:ext uri="{FF2B5EF4-FFF2-40B4-BE49-F238E27FC236}">
                <a16:creationId xmlns:a16="http://schemas.microsoft.com/office/drawing/2014/main" id="{02FA10FD-C5B6-4E82-EEDB-6787192C77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4462225"/>
              </p:ext>
            </p:extLst>
          </p:nvPr>
        </p:nvGraphicFramePr>
        <p:xfrm>
          <a:off x="51636" y="1840550"/>
          <a:ext cx="4809000" cy="97536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63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8424">
                  <a:extLst>
                    <a:ext uri="{9D8B030D-6E8A-4147-A177-3AD203B41FA5}">
                      <a16:colId xmlns:a16="http://schemas.microsoft.com/office/drawing/2014/main" val="711524135"/>
                    </a:ext>
                  </a:extLst>
                </a:gridCol>
                <a:gridCol w="329375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5180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08777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（２）適正な防除</a:t>
                      </a:r>
                      <a:endParaRPr kumimoji="1" lang="en-US" altLang="ja-JP" sz="1200" b="1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4034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環境負荷低減に配慮した農産物等の調達を検討（再掲）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9" name="表 7">
            <a:extLst>
              <a:ext uri="{FF2B5EF4-FFF2-40B4-BE49-F238E27FC236}">
                <a16:creationId xmlns:a16="http://schemas.microsoft.com/office/drawing/2014/main" id="{44E7B47C-36CA-9A9B-5A48-F0C07EB987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7107853"/>
              </p:ext>
            </p:extLst>
          </p:nvPr>
        </p:nvGraphicFramePr>
        <p:xfrm>
          <a:off x="51639" y="4999670"/>
          <a:ext cx="4808997" cy="7924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926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43891">
                  <a:extLst>
                    <a:ext uri="{9D8B030D-6E8A-4147-A177-3AD203B41FA5}">
                      <a16:colId xmlns:a16="http://schemas.microsoft.com/office/drawing/2014/main" val="3398224354"/>
                    </a:ext>
                  </a:extLst>
                </a:gridCol>
                <a:gridCol w="3362037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3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69782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（４）悪臭及び害虫の発生防止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401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肥料・飼料等の製造を行う場合（該当しない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悪臭・害虫の発生防止・低減に努める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11" name="表 7">
            <a:extLst>
              <a:ext uri="{FF2B5EF4-FFF2-40B4-BE49-F238E27FC236}">
                <a16:creationId xmlns:a16="http://schemas.microsoft.com/office/drawing/2014/main" id="{9391A420-8BAA-82AA-CE6F-3CC43B9F79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4595649"/>
              </p:ext>
            </p:extLst>
          </p:nvPr>
        </p:nvGraphicFramePr>
        <p:xfrm>
          <a:off x="4974555" y="2067105"/>
          <a:ext cx="4894500" cy="1402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6941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401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592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17611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3976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（６）生物多様性への悪影響の防止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9387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生物多様性への影響が想定される工事等を実施する場合（該当しない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生物多様性に配慮した事業実施に努める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580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特定事業場である場合（該当しない □）</a:t>
                      </a:r>
                    </a:p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排水処理に係る水質汚濁防止法の遵守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26925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DAF8577-A7B2-9A7B-0E92-6CA66664FCF3}"/>
              </a:ext>
            </a:extLst>
          </p:cNvPr>
          <p:cNvSpPr txBox="1"/>
          <p:nvPr/>
        </p:nvSpPr>
        <p:spPr>
          <a:xfrm>
            <a:off x="0" y="60760"/>
            <a:ext cx="5144357" cy="64633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ja-JP" altLang="en-US" b="1" dirty="0">
                <a:latin typeface="Meiryo UI"/>
                <a:ea typeface="Meiryo UI"/>
              </a:rPr>
              <a:t>環境負荷低減のクロスコンプライアンス チェックシート</a:t>
            </a:r>
            <a:endParaRPr kumimoji="1" lang="en-US" altLang="ja-JP" b="1" dirty="0">
              <a:latin typeface="Meiryo UI"/>
              <a:ea typeface="Meiryo UI"/>
            </a:endParaRPr>
          </a:p>
          <a:p>
            <a:r>
              <a:rPr lang="ja-JP" altLang="en-US" b="1" dirty="0">
                <a:solidFill>
                  <a:prstClr val="black"/>
                </a:solidFill>
                <a:latin typeface="メイリオ"/>
                <a:ea typeface="メイリオ"/>
              </a:rPr>
              <a:t>（民間事業者・自治体等</a:t>
            </a:r>
            <a:r>
              <a:rPr kumimoji="0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向け</a:t>
            </a:r>
            <a:r>
              <a:rPr kumimoji="0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/>
                <a:ea typeface="メイリオ"/>
              </a:rPr>
              <a:t>）</a:t>
            </a:r>
            <a:endParaRPr kumimoji="1" lang="en-US" altLang="ja-JP" b="1" dirty="0">
              <a:latin typeface="Meiryo UI"/>
              <a:ea typeface="Meiryo UI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4DDC1D4-497E-896C-9FBC-6950230988D6}"/>
              </a:ext>
            </a:extLst>
          </p:cNvPr>
          <p:cNvSpPr txBox="1"/>
          <p:nvPr/>
        </p:nvSpPr>
        <p:spPr>
          <a:xfrm>
            <a:off x="16452" y="5862506"/>
            <a:ext cx="47450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/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注　</a:t>
            </a:r>
            <a:r>
              <a:rPr kumimoji="1" lang="en-US" altLang="ja-JP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※</a:t>
            </a:r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の記載内容に「該当しない」場合には□にチェックしてください。この場合、当該項目の申請時・報告時のチェックは不要です。</a:t>
            </a:r>
            <a:endParaRPr kumimoji="1" lang="en-US" altLang="ja-JP" sz="11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341A0A6-AF2C-A7E5-3834-E8DD397BD797}"/>
              </a:ext>
            </a:extLst>
          </p:cNvPr>
          <p:cNvSpPr txBox="1"/>
          <p:nvPr/>
        </p:nvSpPr>
        <p:spPr>
          <a:xfrm>
            <a:off x="9050318" y="326185"/>
            <a:ext cx="923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Ver2.1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CE685EC-B96C-9668-BC76-A9A1D6A1F636}"/>
              </a:ext>
            </a:extLst>
          </p:cNvPr>
          <p:cNvSpPr txBox="1"/>
          <p:nvPr/>
        </p:nvSpPr>
        <p:spPr>
          <a:xfrm>
            <a:off x="5222368" y="46928"/>
            <a:ext cx="3877985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事業名：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組織名・代表者氏名：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住所：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連絡先：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C67973A-88D1-E124-1933-C2E9DA7EB811}"/>
              </a:ext>
            </a:extLst>
          </p:cNvPr>
          <p:cNvSpPr txBox="1"/>
          <p:nvPr/>
        </p:nvSpPr>
        <p:spPr>
          <a:xfrm>
            <a:off x="4975443" y="5671179"/>
            <a:ext cx="4872011" cy="11079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＜報告内容の確認と個人情報の取り扱いについて＞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76213" indent="-176213"/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　本チェックシートにて報告された内容については、農林水産省が対象者を抽出し、実施状況の確認を行います。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76213" indent="-176213"/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　記入いただいた個人情報については、本チェックシートの実施状況確認のために農林水産省で使用し、ご本人の同意がなければ第三者に提供することはありません。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0151054-AAA8-9D53-CA22-CC6A664F7DBF}"/>
              </a:ext>
            </a:extLst>
          </p:cNvPr>
          <p:cNvSpPr txBox="1"/>
          <p:nvPr/>
        </p:nvSpPr>
        <p:spPr>
          <a:xfrm>
            <a:off x="7453432" y="6583731"/>
            <a:ext cx="24929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上記について、確認しました→</a:t>
            </a:r>
            <a:r>
              <a:rPr kumimoji="1" lang="ja-JP" altLang="en-US" sz="1200" b="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□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7FDAA6F-3730-7192-FD7A-85D72997C85F}"/>
              </a:ext>
            </a:extLst>
          </p:cNvPr>
          <p:cNvSpPr/>
          <p:nvPr/>
        </p:nvSpPr>
        <p:spPr>
          <a:xfrm>
            <a:off x="5056432" y="5719037"/>
            <a:ext cx="4800258" cy="110799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7553762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597</Words>
  <Application>Microsoft Office PowerPoint</Application>
  <PresentationFormat>A4 210 x 297 mm</PresentationFormat>
  <Paragraphs>112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Meiryo UI</vt:lpstr>
      <vt:lpstr>ＭＳ ゴシック</vt:lpstr>
      <vt:lpstr>ＭＳ 明朝</vt:lpstr>
      <vt:lpstr>メイリオ</vt:lpstr>
      <vt:lpstr>游ゴシック</vt:lpstr>
      <vt:lpstr>Arial</vt:lpstr>
      <vt:lpstr>Calibri</vt:lpstr>
      <vt:lpstr>Calibri Light</vt:lpstr>
      <vt:lpstr>2_Office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2026-04-09T04:53:01Z</dcterms:created>
  <dcterms:modified xsi:type="dcterms:W3CDTF">2026-04-09T04:53:04Z</dcterms:modified>
</cp:coreProperties>
</file>