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720" r:id="rId1"/>
  </p:sldMasterIdLst>
  <p:notesMasterIdLst>
    <p:notesMasterId r:id="rId3"/>
  </p:notesMasterIdLst>
  <p:sldIdLst>
    <p:sldId id="2147378880" r:id="rId2"/>
  </p:sldIdLst>
  <p:sldSz cx="9906000" cy="6858000" type="A4"/>
  <p:notesSz cx="6735763" cy="98663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472C4"/>
    <a:srgbClr val="0070C0"/>
    <a:srgbClr val="FFCCFF"/>
    <a:srgbClr val="FF00FF"/>
    <a:srgbClr val="2585C9"/>
    <a:srgbClr val="00B050"/>
    <a:srgbClr val="70AD47"/>
    <a:srgbClr val="DAE3F3"/>
    <a:srgbClr val="FFF2CC"/>
    <a:srgbClr val="A8B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418D842-6F05-4FC7-AF7B-82E8D7BB71E8}" v="5" dt="2025-12-16T08:04:44.00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中間スタイル 2 - アクセント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3296810-A885-4BE3-A3E7-6D5BEEA58F35}" styleName="中間スタイル 2 - アクセント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912C8C85-51F0-491E-9774-3900AFEF0FD7}" styleName="淡色スタイル 2 - アクセント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17292A2E-F333-43FB-9621-5CBBE7FDCDCB}" styleName="淡色スタイル 2 - アクセント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0E3FDE45-AF77-4B5C-9715-49D594BDF05E}" styleName="淡色スタイル 1 - アクセント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5FD0F851-EC5A-4D38-B0AD-8093EC10F338}" styleName="淡色スタイル 1 - アクセント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21E4AEA4-8DFA-4A89-87EB-49C32662AFE0}" styleName="中間スタイル 2 - アクセント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E9639D4-E3E2-4D34-9284-5A2195B3D0D7}" styleName="スタイル (淡色)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5A111915-BE36-4E01-A7E5-04B1672EAD32}" styleName="淡色スタイル 2 - アクセント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68D230F3-CF80-4859-8CE7-A43EE81993B5}" styleName="淡色スタイル 1 - アクセント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5940675A-B579-460E-94D1-54222C63F5DA}" styleName="スタイルなし、表のグリッド線あり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E8B1032C-EA38-4F05-BA0D-38AFFFC7BED3}" styleName="淡色スタイル 3 - アクセント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1" d="100"/>
          <a:sy n="101" d="100"/>
        </p:scale>
        <p:origin x="1596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microsoft.com/office/2015/10/relationships/revisionInfo" Target="revisionInfo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5" y="5"/>
            <a:ext cx="2918621" cy="494813"/>
          </a:xfrm>
          <a:prstGeom prst="rect">
            <a:avLst/>
          </a:prstGeom>
        </p:spPr>
        <p:txBody>
          <a:bodyPr vert="horz" lIns="90609" tIns="45301" rIns="90609" bIns="45301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15577" y="5"/>
            <a:ext cx="2918621" cy="494813"/>
          </a:xfrm>
          <a:prstGeom prst="rect">
            <a:avLst/>
          </a:prstGeom>
        </p:spPr>
        <p:txBody>
          <a:bodyPr vert="horz" lIns="90609" tIns="45301" rIns="90609" bIns="45301" rtlCol="0"/>
          <a:lstStyle>
            <a:lvl1pPr algn="r">
              <a:defRPr sz="1200"/>
            </a:lvl1pPr>
          </a:lstStyle>
          <a:p>
            <a:fld id="{7EE5BBA3-23BA-421E-A6B2-40CBB36E4ACA}" type="datetimeFigureOut">
              <a:rPr kumimoji="1" lang="ja-JP" altLang="en-US" smtClean="0"/>
              <a:t>2025/12/16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963613" y="1233488"/>
            <a:ext cx="4808537" cy="3330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609" tIns="45301" rIns="90609" bIns="45301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3891" y="4748001"/>
            <a:ext cx="5387982" cy="3884437"/>
          </a:xfrm>
          <a:prstGeom prst="rect">
            <a:avLst/>
          </a:prstGeom>
        </p:spPr>
        <p:txBody>
          <a:bodyPr vert="horz" lIns="90609" tIns="45301" rIns="90609" bIns="45301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5" y="9371505"/>
            <a:ext cx="2918621" cy="494813"/>
          </a:xfrm>
          <a:prstGeom prst="rect">
            <a:avLst/>
          </a:prstGeom>
        </p:spPr>
        <p:txBody>
          <a:bodyPr vert="horz" lIns="90609" tIns="45301" rIns="90609" bIns="45301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15577" y="9371505"/>
            <a:ext cx="2918621" cy="494813"/>
          </a:xfrm>
          <a:prstGeom prst="rect">
            <a:avLst/>
          </a:prstGeom>
        </p:spPr>
        <p:txBody>
          <a:bodyPr vert="horz" lIns="90609" tIns="45301" rIns="90609" bIns="45301" rtlCol="0" anchor="b"/>
          <a:lstStyle>
            <a:lvl1pPr algn="r">
              <a:defRPr sz="1200"/>
            </a:lvl1pPr>
          </a:lstStyle>
          <a:p>
            <a:fld id="{CC9E4919-8921-4E53-817D-973F5F6DF7C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962658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679C2E-1A88-4760-8FF1-AA9C8DE7BA0E}" type="datetime1">
              <a:rPr kumimoji="1" lang="ja-JP" altLang="en-US" smtClean="0"/>
              <a:t>2025/12/16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976C32-8F02-40FE-954F-E3DC56C5774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504781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4801D7-E274-4B5C-8218-148B6D91F34C}" type="datetime1">
              <a:rPr kumimoji="1" lang="ja-JP" altLang="en-US" smtClean="0"/>
              <a:t>2025/12/16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51716" y="6356352"/>
            <a:ext cx="2228850" cy="365125"/>
          </a:xfrm>
        </p:spPr>
        <p:txBody>
          <a:bodyPr/>
          <a:lstStyle>
            <a:lvl1pPr>
              <a:defRPr sz="2000">
                <a:solidFill>
                  <a:schemeClr val="tx1"/>
                </a:solidFill>
              </a:defRPr>
            </a:lvl1pPr>
          </a:lstStyle>
          <a:p>
            <a:fld id="{59976C32-8F02-40FE-954F-E3DC56C57746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1204046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12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DB6EB8-B655-47F2-95F8-9A4D4F7496C9}" type="datetime1">
              <a:rPr kumimoji="1" lang="ja-JP" altLang="en-US" smtClean="0"/>
              <a:t>2025/12/16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976C32-8F02-40FE-954F-E3DC56C5774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077680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E0EFA-B4A3-4363-B3B2-12427901EFDE}" type="datetime1">
              <a:rPr kumimoji="1" lang="ja-JP" altLang="en-US" smtClean="0"/>
              <a:t>2025/12/16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976C32-8F02-40FE-954F-E3DC56C5774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970039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D825F7-FAFD-4873-B481-D0BD764A5D9F}" type="datetime1">
              <a:rPr kumimoji="1" lang="ja-JP" altLang="en-US" smtClean="0"/>
              <a:t>2025/12/16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976C32-8F02-40FE-954F-E3DC56C5774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233829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4F4948-A4FB-4BBA-8528-0A00A40EB8B3}" type="datetime1">
              <a:rPr kumimoji="1" lang="ja-JP" altLang="en-US" smtClean="0"/>
              <a:t>2025/12/16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976C32-8F02-40FE-954F-E3DC56C5774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650464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C9D613-90EF-4C13-AE73-F38923157F8A}" type="datetime1">
              <a:rPr kumimoji="1" lang="ja-JP" altLang="en-US" smtClean="0"/>
              <a:t>2025/12/16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976C32-8F02-40FE-954F-E3DC56C5774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214560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60A305-3C75-4523-88FE-1212F819FD31}" type="datetime1">
              <a:rPr kumimoji="1" lang="ja-JP" altLang="en-US" smtClean="0"/>
              <a:t>2025/12/16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976C32-8F02-40FE-954F-E3DC56C5774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912488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1B0A31-95B7-4F85-B552-695743C423A7}" type="datetime1">
              <a:rPr kumimoji="1" lang="ja-JP" altLang="en-US" smtClean="0"/>
              <a:t>2025/12/16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976C32-8F02-40FE-954F-E3DC56C5774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331178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81ECE8-6D0E-4C07-BB67-F3E6C1D90C79}" type="datetime1">
              <a:rPr kumimoji="1" lang="ja-JP" altLang="en-US" smtClean="0"/>
              <a:t>2025/12/16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976C32-8F02-40FE-954F-E3DC56C5774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85761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AC2119-DB24-46C6-B4D3-923E22CE2C94}" type="datetime1">
              <a:rPr kumimoji="1" lang="ja-JP" altLang="en-US" smtClean="0"/>
              <a:t>2025/12/16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976C32-8F02-40FE-954F-E3DC56C5774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428991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969082-1A5B-4A4B-8245-6A1EB3D57239}" type="datetime1">
              <a:rPr kumimoji="1" lang="ja-JP" altLang="en-US" smtClean="0"/>
              <a:t>2025/12/16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976C32-8F02-40FE-954F-E3DC56C5774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554314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直線コネクタ 3">
            <a:extLst>
              <a:ext uri="{FF2B5EF4-FFF2-40B4-BE49-F238E27FC236}">
                <a16:creationId xmlns:a16="http://schemas.microsoft.com/office/drawing/2014/main" id="{A7BF22A4-7A6B-272F-D315-F3BDF0C37416}"/>
              </a:ext>
            </a:extLst>
          </p:cNvPr>
          <p:cNvCxnSpPr>
            <a:cxnSpLocks/>
          </p:cNvCxnSpPr>
          <p:nvPr/>
        </p:nvCxnSpPr>
        <p:spPr>
          <a:xfrm>
            <a:off x="0" y="925819"/>
            <a:ext cx="9905999" cy="0"/>
          </a:xfrm>
          <a:prstGeom prst="line">
            <a:avLst/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1" name="表 10">
            <a:extLst>
              <a:ext uri="{FF2B5EF4-FFF2-40B4-BE49-F238E27FC236}">
                <a16:creationId xmlns:a16="http://schemas.microsoft.com/office/drawing/2014/main" id="{0BCC65C3-0CA5-92FC-6AB0-D2833EE1340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38850810"/>
              </p:ext>
            </p:extLst>
          </p:nvPr>
        </p:nvGraphicFramePr>
        <p:xfrm>
          <a:off x="5056583" y="2422673"/>
          <a:ext cx="4809000" cy="2164080"/>
        </p:xfrm>
        <a:graphic>
          <a:graphicData uri="http://schemas.openxmlformats.org/drawingml/2006/table">
            <a:tbl>
              <a:tblPr firstRow="1" bandRow="1">
                <a:tableStyleId>{912C8C85-51F0-491E-9774-3900AFEF0FD7}</a:tableStyleId>
              </a:tblPr>
              <a:tblGrid>
                <a:gridCol w="262992">
                  <a:extLst>
                    <a:ext uri="{9D8B030D-6E8A-4147-A177-3AD203B41FA5}">
                      <a16:colId xmlns:a16="http://schemas.microsoft.com/office/drawing/2014/main" val="3966827443"/>
                    </a:ext>
                  </a:extLst>
                </a:gridCol>
                <a:gridCol w="563555">
                  <a:extLst>
                    <a:ext uri="{9D8B030D-6E8A-4147-A177-3AD203B41FA5}">
                      <a16:colId xmlns:a16="http://schemas.microsoft.com/office/drawing/2014/main" val="3756062049"/>
                    </a:ext>
                  </a:extLst>
                </a:gridCol>
                <a:gridCol w="3343997">
                  <a:extLst>
                    <a:ext uri="{9D8B030D-6E8A-4147-A177-3AD203B41FA5}">
                      <a16:colId xmlns:a16="http://schemas.microsoft.com/office/drawing/2014/main" val="2357388432"/>
                    </a:ext>
                  </a:extLst>
                </a:gridCol>
                <a:gridCol w="638456">
                  <a:extLst>
                    <a:ext uri="{9D8B030D-6E8A-4147-A177-3AD203B41FA5}">
                      <a16:colId xmlns:a16="http://schemas.microsoft.com/office/drawing/2014/main" val="505857850"/>
                    </a:ext>
                  </a:extLst>
                </a:gridCol>
              </a:tblGrid>
              <a:tr h="282828">
                <a:tc>
                  <a:txBody>
                    <a:bodyPr/>
                    <a:lstStyle/>
                    <a:p>
                      <a:pPr algn="ctr"/>
                      <a:endParaRPr kumimoji="1" lang="ja-JP" altLang="en-US" sz="12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申請時</a:t>
                      </a:r>
                      <a:endParaRPr kumimoji="1" lang="en-US" altLang="ja-JP" sz="9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pPr algn="ctr"/>
                      <a:r>
                        <a:rPr kumimoji="1" lang="ja-JP" altLang="en-US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（します）</a:t>
                      </a:r>
                    </a:p>
                  </a:txBody>
                  <a:tcPr marL="0" marR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b="1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（７）環境関係法令の遵守等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報告時</a:t>
                      </a:r>
                      <a:endParaRPr kumimoji="1" lang="en-US" altLang="ja-JP" sz="9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pPr algn="ctr"/>
                      <a:r>
                        <a:rPr kumimoji="1" lang="ja-JP" altLang="en-US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（しました）</a:t>
                      </a:r>
                    </a:p>
                  </a:txBody>
                  <a:tcPr marL="0" marR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29118122"/>
                  </a:ext>
                </a:extLst>
              </a:tr>
              <a:tr h="299224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⑫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みどりの食料システム戦略の理解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88209154"/>
                  </a:ext>
                </a:extLst>
              </a:tr>
              <a:tr h="299224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  <a:endParaRPr kumimoji="1" lang="en-US" altLang="ja-JP" sz="14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b="0" dirty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関係法令の遵守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19699600"/>
                  </a:ext>
                </a:extLst>
              </a:tr>
              <a:tr h="368906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⑭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環境配慮の取組方針の策定や研修の実施に努める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93739219"/>
                  </a:ext>
                </a:extLst>
              </a:tr>
              <a:tr h="356609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⑮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  <a:endParaRPr kumimoji="1" lang="en-US" altLang="ja-JP" sz="14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100" b="1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※</a:t>
                      </a:r>
                      <a:r>
                        <a:rPr kumimoji="1" lang="ja-JP" altLang="en-US" sz="1100" b="1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機械等を扱う事業者である場合（該当しない □）</a:t>
                      </a:r>
                      <a:endParaRPr kumimoji="1" lang="en-US" altLang="ja-JP" sz="1100" b="1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pPr algn="l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機械等の適切な整備と管理に努める</a:t>
                      </a:r>
                    </a:p>
                  </a:txBody>
                  <a:tcPr marL="36000" marR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98685970"/>
                  </a:ext>
                </a:extLst>
              </a:tr>
              <a:tr h="299224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⑯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正しい知識に基づく作業安全に努める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14092227"/>
                  </a:ext>
                </a:extLst>
              </a:tr>
            </a:tbl>
          </a:graphicData>
        </a:graphic>
      </p:graphicFrame>
      <p:graphicFrame>
        <p:nvGraphicFramePr>
          <p:cNvPr id="12" name="表 7">
            <a:extLst>
              <a:ext uri="{FF2B5EF4-FFF2-40B4-BE49-F238E27FC236}">
                <a16:creationId xmlns:a16="http://schemas.microsoft.com/office/drawing/2014/main" id="{DAFB1B75-1EB8-7D0F-BA61-9B1B957FFDC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94754308"/>
              </p:ext>
            </p:extLst>
          </p:nvPr>
        </p:nvGraphicFramePr>
        <p:xfrm>
          <a:off x="5056583" y="981944"/>
          <a:ext cx="4809000" cy="1402080"/>
        </p:xfrm>
        <a:graphic>
          <a:graphicData uri="http://schemas.openxmlformats.org/drawingml/2006/table">
            <a:tbl>
              <a:tblPr firstRow="1" bandRow="1">
                <a:tableStyleId>{912C8C85-51F0-491E-9774-3900AFEF0FD7}</a:tableStyleId>
              </a:tblPr>
              <a:tblGrid>
                <a:gridCol w="262992">
                  <a:extLst>
                    <a:ext uri="{9D8B030D-6E8A-4147-A177-3AD203B41FA5}">
                      <a16:colId xmlns:a16="http://schemas.microsoft.com/office/drawing/2014/main" val="3966827443"/>
                    </a:ext>
                  </a:extLst>
                </a:gridCol>
                <a:gridCol w="563555">
                  <a:extLst>
                    <a:ext uri="{9D8B030D-6E8A-4147-A177-3AD203B41FA5}">
                      <a16:colId xmlns:a16="http://schemas.microsoft.com/office/drawing/2014/main" val="3756062049"/>
                    </a:ext>
                  </a:extLst>
                </a:gridCol>
                <a:gridCol w="3334761">
                  <a:extLst>
                    <a:ext uri="{9D8B030D-6E8A-4147-A177-3AD203B41FA5}">
                      <a16:colId xmlns:a16="http://schemas.microsoft.com/office/drawing/2014/main" val="2357388432"/>
                    </a:ext>
                  </a:extLst>
                </a:gridCol>
                <a:gridCol w="647692">
                  <a:extLst>
                    <a:ext uri="{9D8B030D-6E8A-4147-A177-3AD203B41FA5}">
                      <a16:colId xmlns:a16="http://schemas.microsoft.com/office/drawing/2014/main" val="505857850"/>
                    </a:ext>
                  </a:extLst>
                </a:gridCol>
              </a:tblGrid>
              <a:tr h="329920">
                <a:tc>
                  <a:txBody>
                    <a:bodyPr/>
                    <a:lstStyle/>
                    <a:p>
                      <a:pPr algn="ctr"/>
                      <a:endParaRPr kumimoji="1" lang="ja-JP" altLang="en-US" sz="12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申請時</a:t>
                      </a:r>
                      <a:br>
                        <a:rPr kumimoji="1" lang="en-US" altLang="ja-JP" sz="9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</a:br>
                      <a:r>
                        <a:rPr kumimoji="1" lang="ja-JP" altLang="en-US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（します）</a:t>
                      </a:r>
                      <a:endParaRPr kumimoji="1" lang="ja-JP" altLang="en-US" sz="9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marL="0" marR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b="1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（６）生物多様性への悪影響の防止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報告時</a:t>
                      </a:r>
                      <a:br>
                        <a:rPr kumimoji="1" lang="en-US" altLang="ja-JP" sz="9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</a:br>
                      <a:r>
                        <a:rPr kumimoji="1" lang="ja-JP" altLang="en-US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（しました）</a:t>
                      </a:r>
                      <a:endParaRPr kumimoji="1" lang="ja-JP" altLang="en-US" sz="9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marL="0" marR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29118122"/>
                  </a:ext>
                </a:extLst>
              </a:tr>
              <a:tr h="573773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⑩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  <a:endParaRPr kumimoji="1" lang="en-US" altLang="ja-JP" sz="14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2075" marR="0" lvl="0" indent="-92075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100" b="1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※</a:t>
                      </a:r>
                      <a:r>
                        <a:rPr kumimoji="1" lang="ja-JP" altLang="en-US" sz="1100" b="1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生物多様性への影響が想定される工事等を実施する場合（該当しない □）</a:t>
                      </a:r>
                      <a:endParaRPr kumimoji="1" lang="en-US" altLang="ja-JP" sz="1100" b="1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pPr algn="l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生物多様性に配慮した事業実施に努める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88209154"/>
                  </a:ext>
                </a:extLst>
              </a:tr>
              <a:tr h="415985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⑪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  <a:endParaRPr kumimoji="1" lang="en-US" altLang="ja-JP" sz="14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100" b="1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※</a:t>
                      </a:r>
                      <a:r>
                        <a:rPr kumimoji="1" lang="ja-JP" altLang="en-US" sz="1100" b="1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特定事業場である場合（該当しない □）</a:t>
                      </a:r>
                    </a:p>
                    <a:p>
                      <a:pPr algn="l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排水処理に係る水質汚濁防止法の遵守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400" b="0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826925"/>
                  </a:ext>
                </a:extLst>
              </a:tr>
            </a:tbl>
          </a:graphicData>
        </a:graphic>
      </p:graphicFrame>
      <p:graphicFrame>
        <p:nvGraphicFramePr>
          <p:cNvPr id="13" name="表 7">
            <a:extLst>
              <a:ext uri="{FF2B5EF4-FFF2-40B4-BE49-F238E27FC236}">
                <a16:creationId xmlns:a16="http://schemas.microsoft.com/office/drawing/2014/main" id="{40D796B1-BC60-364D-44F5-23F85F4F9C4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27101233"/>
              </p:ext>
            </p:extLst>
          </p:nvPr>
        </p:nvGraphicFramePr>
        <p:xfrm>
          <a:off x="88583" y="4972690"/>
          <a:ext cx="4809000" cy="1521932"/>
        </p:xfrm>
        <a:graphic>
          <a:graphicData uri="http://schemas.openxmlformats.org/drawingml/2006/table">
            <a:tbl>
              <a:tblPr firstRow="1" bandRow="1">
                <a:tableStyleId>{912C8C85-51F0-491E-9774-3900AFEF0FD7}</a:tableStyleId>
              </a:tblPr>
              <a:tblGrid>
                <a:gridCol w="262992">
                  <a:extLst>
                    <a:ext uri="{9D8B030D-6E8A-4147-A177-3AD203B41FA5}">
                      <a16:colId xmlns:a16="http://schemas.microsoft.com/office/drawing/2014/main" val="3966827443"/>
                    </a:ext>
                  </a:extLst>
                </a:gridCol>
                <a:gridCol w="563555">
                  <a:extLst>
                    <a:ext uri="{9D8B030D-6E8A-4147-A177-3AD203B41FA5}">
                      <a16:colId xmlns:a16="http://schemas.microsoft.com/office/drawing/2014/main" val="3756062049"/>
                    </a:ext>
                  </a:extLst>
                </a:gridCol>
                <a:gridCol w="3315125">
                  <a:extLst>
                    <a:ext uri="{9D8B030D-6E8A-4147-A177-3AD203B41FA5}">
                      <a16:colId xmlns:a16="http://schemas.microsoft.com/office/drawing/2014/main" val="2357388432"/>
                    </a:ext>
                  </a:extLst>
                </a:gridCol>
                <a:gridCol w="667328">
                  <a:extLst>
                    <a:ext uri="{9D8B030D-6E8A-4147-A177-3AD203B41FA5}">
                      <a16:colId xmlns:a16="http://schemas.microsoft.com/office/drawing/2014/main" val="505857850"/>
                    </a:ext>
                  </a:extLst>
                </a:gridCol>
              </a:tblGrid>
              <a:tr h="383900">
                <a:tc>
                  <a:txBody>
                    <a:bodyPr/>
                    <a:lstStyle/>
                    <a:p>
                      <a:pPr algn="ctr"/>
                      <a:endParaRPr kumimoji="1" lang="ja-JP" altLang="en-US" sz="12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申請時</a:t>
                      </a:r>
                      <a:endParaRPr kumimoji="1" lang="en-US" altLang="ja-JP" sz="9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pPr algn="ctr"/>
                      <a:r>
                        <a:rPr kumimoji="1" lang="ja-JP" altLang="en-US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（します）</a:t>
                      </a:r>
                    </a:p>
                  </a:txBody>
                  <a:tcPr marL="0" marR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b="1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（５）廃棄物の発生抑制、</a:t>
                      </a:r>
                      <a:endParaRPr kumimoji="1" lang="en-US" altLang="ja-JP" sz="1200" b="1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pPr algn="l"/>
                      <a:r>
                        <a:rPr kumimoji="1" lang="ja-JP" altLang="en-US" sz="1200" b="1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　　　適正な循環的な利用及び適正な処分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報告時</a:t>
                      </a:r>
                      <a:br>
                        <a:rPr kumimoji="1" lang="en-US" altLang="ja-JP" sz="9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</a:br>
                      <a:r>
                        <a:rPr kumimoji="1" lang="ja-JP" altLang="en-US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（しました）</a:t>
                      </a:r>
                      <a:endParaRPr kumimoji="1" lang="ja-JP" altLang="en-US" sz="9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marL="0" marR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29118122"/>
                  </a:ext>
                </a:extLst>
              </a:tr>
              <a:tr h="371104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en-US" altLang="ja-JP" sz="1100" b="1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※</a:t>
                      </a:r>
                      <a:r>
                        <a:rPr kumimoji="1" lang="ja-JP" altLang="en-US" sz="1100" b="1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と畜場でない場合（と畜場である □）</a:t>
                      </a:r>
                    </a:p>
                    <a:p>
                      <a:pPr algn="l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食品ロスの削減に努める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88209154"/>
                  </a:ext>
                </a:extLst>
              </a:tr>
              <a:tr h="311386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⑧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  <a:endParaRPr kumimoji="1" lang="en-US" altLang="ja-JP" sz="14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プラ等廃棄物の削減に努め、適正に処理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6058773"/>
                  </a:ext>
                </a:extLst>
              </a:tr>
              <a:tr h="311386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⑨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資源の再利用を検討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400" b="0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54946732"/>
                  </a:ext>
                </a:extLst>
              </a:tr>
            </a:tbl>
          </a:graphicData>
        </a:graphic>
      </p:graphicFrame>
      <p:graphicFrame>
        <p:nvGraphicFramePr>
          <p:cNvPr id="14" name="表 7">
            <a:extLst>
              <a:ext uri="{FF2B5EF4-FFF2-40B4-BE49-F238E27FC236}">
                <a16:creationId xmlns:a16="http://schemas.microsoft.com/office/drawing/2014/main" id="{6BB2D83F-D4DE-C94C-82ED-FDD36C2D73C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62938136"/>
              </p:ext>
            </p:extLst>
          </p:nvPr>
        </p:nvGraphicFramePr>
        <p:xfrm>
          <a:off x="88583" y="2478696"/>
          <a:ext cx="4809000" cy="1722120"/>
        </p:xfrm>
        <a:graphic>
          <a:graphicData uri="http://schemas.openxmlformats.org/drawingml/2006/table">
            <a:tbl>
              <a:tblPr firstRow="1" bandRow="1">
                <a:tableStyleId>{912C8C85-51F0-491E-9774-3900AFEF0FD7}</a:tableStyleId>
              </a:tblPr>
              <a:tblGrid>
                <a:gridCol w="262992">
                  <a:extLst>
                    <a:ext uri="{9D8B030D-6E8A-4147-A177-3AD203B41FA5}">
                      <a16:colId xmlns:a16="http://schemas.microsoft.com/office/drawing/2014/main" val="3966827443"/>
                    </a:ext>
                  </a:extLst>
                </a:gridCol>
                <a:gridCol w="563555">
                  <a:extLst>
                    <a:ext uri="{9D8B030D-6E8A-4147-A177-3AD203B41FA5}">
                      <a16:colId xmlns:a16="http://schemas.microsoft.com/office/drawing/2014/main" val="3756062049"/>
                    </a:ext>
                  </a:extLst>
                </a:gridCol>
                <a:gridCol w="3315125">
                  <a:extLst>
                    <a:ext uri="{9D8B030D-6E8A-4147-A177-3AD203B41FA5}">
                      <a16:colId xmlns:a16="http://schemas.microsoft.com/office/drawing/2014/main" val="2357388432"/>
                    </a:ext>
                  </a:extLst>
                </a:gridCol>
                <a:gridCol w="667328">
                  <a:extLst>
                    <a:ext uri="{9D8B030D-6E8A-4147-A177-3AD203B41FA5}">
                      <a16:colId xmlns:a16="http://schemas.microsoft.com/office/drawing/2014/main" val="505857850"/>
                    </a:ext>
                  </a:extLst>
                </a:gridCol>
              </a:tblGrid>
              <a:tr h="272199">
                <a:tc>
                  <a:txBody>
                    <a:bodyPr/>
                    <a:lstStyle/>
                    <a:p>
                      <a:pPr algn="ctr"/>
                      <a:endParaRPr kumimoji="1" lang="ja-JP" altLang="en-US" sz="12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申請時</a:t>
                      </a:r>
                      <a:endParaRPr kumimoji="1" lang="en-US" altLang="ja-JP" sz="9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pPr algn="ctr"/>
                      <a:r>
                        <a:rPr kumimoji="1" lang="ja-JP" altLang="en-US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（します）</a:t>
                      </a:r>
                    </a:p>
                  </a:txBody>
                  <a:tcPr marL="0" marR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b="1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（３）エネルギーの節減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報告時</a:t>
                      </a:r>
                      <a:endParaRPr kumimoji="1" lang="en-US" altLang="ja-JP" sz="9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pPr algn="ctr"/>
                      <a:r>
                        <a:rPr kumimoji="1" lang="ja-JP" altLang="en-US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（しました）</a:t>
                      </a:r>
                    </a:p>
                  </a:txBody>
                  <a:tcPr marL="0" marR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29118122"/>
                  </a:ext>
                </a:extLst>
              </a:tr>
              <a:tr h="355042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③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工場・倉庫・車両等の電気・燃料の使用状況の記録・保存に努める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88209154"/>
                  </a:ext>
                </a:extLst>
              </a:tr>
              <a:tr h="355042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④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  <a:endParaRPr kumimoji="1" lang="en-US" altLang="ja-JP" sz="14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省エネを意識し、不必要・非効率なエネルギー消費をしないように努める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44117004"/>
                  </a:ext>
                </a:extLst>
              </a:tr>
              <a:tr h="355042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⑤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環境負荷低減に配慮した商品、原料等の調達を検討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400" b="0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79492618"/>
                  </a:ext>
                </a:extLst>
              </a:tr>
            </a:tbl>
          </a:graphicData>
        </a:graphic>
      </p:graphicFrame>
      <p:graphicFrame>
        <p:nvGraphicFramePr>
          <p:cNvPr id="2" name="表 7">
            <a:extLst>
              <a:ext uri="{FF2B5EF4-FFF2-40B4-BE49-F238E27FC236}">
                <a16:creationId xmlns:a16="http://schemas.microsoft.com/office/drawing/2014/main" id="{DAB46FC6-AB58-D527-597B-080DC08B1A6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56270013"/>
              </p:ext>
            </p:extLst>
          </p:nvPr>
        </p:nvGraphicFramePr>
        <p:xfrm>
          <a:off x="88583" y="4226073"/>
          <a:ext cx="4809000" cy="721360"/>
        </p:xfrm>
        <a:graphic>
          <a:graphicData uri="http://schemas.openxmlformats.org/drawingml/2006/table">
            <a:tbl>
              <a:tblPr firstRow="1" bandRow="1">
                <a:tableStyleId>{912C8C85-51F0-491E-9774-3900AFEF0FD7}</a:tableStyleId>
              </a:tblPr>
              <a:tblGrid>
                <a:gridCol w="262992">
                  <a:extLst>
                    <a:ext uri="{9D8B030D-6E8A-4147-A177-3AD203B41FA5}">
                      <a16:colId xmlns:a16="http://schemas.microsoft.com/office/drawing/2014/main" val="3966827443"/>
                    </a:ext>
                  </a:extLst>
                </a:gridCol>
                <a:gridCol w="563555">
                  <a:extLst>
                    <a:ext uri="{9D8B030D-6E8A-4147-A177-3AD203B41FA5}">
                      <a16:colId xmlns:a16="http://schemas.microsoft.com/office/drawing/2014/main" val="3756062049"/>
                    </a:ext>
                  </a:extLst>
                </a:gridCol>
                <a:gridCol w="3315125">
                  <a:extLst>
                    <a:ext uri="{9D8B030D-6E8A-4147-A177-3AD203B41FA5}">
                      <a16:colId xmlns:a16="http://schemas.microsoft.com/office/drawing/2014/main" val="2357388432"/>
                    </a:ext>
                  </a:extLst>
                </a:gridCol>
                <a:gridCol w="667328">
                  <a:extLst>
                    <a:ext uri="{9D8B030D-6E8A-4147-A177-3AD203B41FA5}">
                      <a16:colId xmlns:a16="http://schemas.microsoft.com/office/drawing/2014/main" val="505857850"/>
                    </a:ext>
                  </a:extLst>
                </a:gridCol>
              </a:tblGrid>
              <a:tr h="282850">
                <a:tc>
                  <a:txBody>
                    <a:bodyPr/>
                    <a:lstStyle/>
                    <a:p>
                      <a:pPr algn="ctr"/>
                      <a:endParaRPr kumimoji="1" lang="ja-JP" altLang="en-US" sz="12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申請時</a:t>
                      </a:r>
                      <a:endParaRPr kumimoji="1" lang="en-US" altLang="ja-JP" sz="9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pPr algn="ctr"/>
                      <a:r>
                        <a:rPr kumimoji="1" lang="ja-JP" altLang="en-US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（します）</a:t>
                      </a:r>
                      <a:endParaRPr kumimoji="1" lang="en-US" altLang="ja-JP" sz="8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marL="0" marR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b="1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（４）悪臭及び害虫の発生防止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報告時</a:t>
                      </a:r>
                      <a:endParaRPr kumimoji="1" lang="en-US" altLang="ja-JP" sz="9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pPr algn="ctr"/>
                      <a:r>
                        <a:rPr kumimoji="1" lang="ja-JP" altLang="en-US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（しました）</a:t>
                      </a:r>
                    </a:p>
                  </a:txBody>
                  <a:tcPr marL="0" marR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291181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⑥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b="0" dirty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悪臭・害虫の発生防止・低減に努める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19699600"/>
                  </a:ext>
                </a:extLst>
              </a:tr>
            </a:tbl>
          </a:graphicData>
        </a:graphic>
      </p:graphicFrame>
      <p:graphicFrame>
        <p:nvGraphicFramePr>
          <p:cNvPr id="5" name="表 7">
            <a:extLst>
              <a:ext uri="{FF2B5EF4-FFF2-40B4-BE49-F238E27FC236}">
                <a16:creationId xmlns:a16="http://schemas.microsoft.com/office/drawing/2014/main" id="{17F885E1-2CA4-598D-E084-2734438E5BF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30272817"/>
              </p:ext>
            </p:extLst>
          </p:nvPr>
        </p:nvGraphicFramePr>
        <p:xfrm>
          <a:off x="88583" y="972773"/>
          <a:ext cx="4809000" cy="655320"/>
        </p:xfrm>
        <a:graphic>
          <a:graphicData uri="http://schemas.openxmlformats.org/drawingml/2006/table">
            <a:tbl>
              <a:tblPr firstRow="1" bandRow="1">
                <a:tableStyleId>{912C8C85-51F0-491E-9774-3900AFEF0FD7}</a:tableStyleId>
              </a:tblPr>
              <a:tblGrid>
                <a:gridCol w="262992">
                  <a:extLst>
                    <a:ext uri="{9D8B030D-6E8A-4147-A177-3AD203B41FA5}">
                      <a16:colId xmlns:a16="http://schemas.microsoft.com/office/drawing/2014/main" val="3966827443"/>
                    </a:ext>
                  </a:extLst>
                </a:gridCol>
                <a:gridCol w="563555">
                  <a:extLst>
                    <a:ext uri="{9D8B030D-6E8A-4147-A177-3AD203B41FA5}">
                      <a16:colId xmlns:a16="http://schemas.microsoft.com/office/drawing/2014/main" val="3756062049"/>
                    </a:ext>
                  </a:extLst>
                </a:gridCol>
                <a:gridCol w="3296652">
                  <a:extLst>
                    <a:ext uri="{9D8B030D-6E8A-4147-A177-3AD203B41FA5}">
                      <a16:colId xmlns:a16="http://schemas.microsoft.com/office/drawing/2014/main" val="2357388432"/>
                    </a:ext>
                  </a:extLst>
                </a:gridCol>
                <a:gridCol w="685801">
                  <a:extLst>
                    <a:ext uri="{9D8B030D-6E8A-4147-A177-3AD203B41FA5}">
                      <a16:colId xmlns:a16="http://schemas.microsoft.com/office/drawing/2014/main" val="505857850"/>
                    </a:ext>
                  </a:extLst>
                </a:gridCol>
              </a:tblGrid>
              <a:tr h="260155">
                <a:tc>
                  <a:txBody>
                    <a:bodyPr/>
                    <a:lstStyle/>
                    <a:p>
                      <a:pPr algn="ctr"/>
                      <a:endParaRPr kumimoji="1" lang="ja-JP" altLang="en-US" sz="12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申請時</a:t>
                      </a:r>
                      <a:endParaRPr kumimoji="1" lang="en-US" altLang="ja-JP" sz="9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pPr algn="ctr"/>
                      <a:r>
                        <a:rPr kumimoji="1" lang="ja-JP" altLang="en-US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（します）</a:t>
                      </a:r>
                    </a:p>
                  </a:txBody>
                  <a:tcPr marL="0" marR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b="1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（１）適正な施肥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報告時</a:t>
                      </a:r>
                      <a:endParaRPr kumimoji="1" lang="en-US" altLang="ja-JP" sz="9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pPr algn="ctr"/>
                      <a:r>
                        <a:rPr kumimoji="1" lang="ja-JP" altLang="en-US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（しました）</a:t>
                      </a:r>
                    </a:p>
                  </a:txBody>
                  <a:tcPr marL="0" marR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29118122"/>
                  </a:ext>
                </a:extLst>
              </a:tr>
              <a:tr h="275236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①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b="0"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環境負荷低減に配慮した原料等の調達を検討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 dirty="0"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19699600"/>
                  </a:ext>
                </a:extLst>
              </a:tr>
            </a:tbl>
          </a:graphicData>
        </a:graphic>
      </p:graphicFrame>
      <p:graphicFrame>
        <p:nvGraphicFramePr>
          <p:cNvPr id="24" name="表 7">
            <a:extLst>
              <a:ext uri="{FF2B5EF4-FFF2-40B4-BE49-F238E27FC236}">
                <a16:creationId xmlns:a16="http://schemas.microsoft.com/office/drawing/2014/main" id="{58CB878A-142F-CC2C-02AE-4B191F97F25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44220943"/>
              </p:ext>
            </p:extLst>
          </p:nvPr>
        </p:nvGraphicFramePr>
        <p:xfrm>
          <a:off x="88583" y="1645719"/>
          <a:ext cx="4809000" cy="807720"/>
        </p:xfrm>
        <a:graphic>
          <a:graphicData uri="http://schemas.openxmlformats.org/drawingml/2006/table">
            <a:tbl>
              <a:tblPr firstRow="1" bandRow="1">
                <a:tableStyleId>{912C8C85-51F0-491E-9774-3900AFEF0FD7}</a:tableStyleId>
              </a:tblPr>
              <a:tblGrid>
                <a:gridCol w="262992">
                  <a:extLst>
                    <a:ext uri="{9D8B030D-6E8A-4147-A177-3AD203B41FA5}">
                      <a16:colId xmlns:a16="http://schemas.microsoft.com/office/drawing/2014/main" val="3966827443"/>
                    </a:ext>
                  </a:extLst>
                </a:gridCol>
                <a:gridCol w="563555">
                  <a:extLst>
                    <a:ext uri="{9D8B030D-6E8A-4147-A177-3AD203B41FA5}">
                      <a16:colId xmlns:a16="http://schemas.microsoft.com/office/drawing/2014/main" val="3756062049"/>
                    </a:ext>
                  </a:extLst>
                </a:gridCol>
                <a:gridCol w="3305888">
                  <a:extLst>
                    <a:ext uri="{9D8B030D-6E8A-4147-A177-3AD203B41FA5}">
                      <a16:colId xmlns:a16="http://schemas.microsoft.com/office/drawing/2014/main" val="2357388432"/>
                    </a:ext>
                  </a:extLst>
                </a:gridCol>
                <a:gridCol w="676565">
                  <a:extLst>
                    <a:ext uri="{9D8B030D-6E8A-4147-A177-3AD203B41FA5}">
                      <a16:colId xmlns:a16="http://schemas.microsoft.com/office/drawing/2014/main" val="505857850"/>
                    </a:ext>
                  </a:extLst>
                </a:gridCol>
              </a:tblGrid>
              <a:tr h="264509">
                <a:tc>
                  <a:txBody>
                    <a:bodyPr/>
                    <a:lstStyle/>
                    <a:p>
                      <a:pPr algn="ctr"/>
                      <a:endParaRPr kumimoji="1" lang="ja-JP" altLang="en-US" sz="1200" b="0"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申請時</a:t>
                      </a:r>
                      <a:endParaRPr kumimoji="1" lang="en-US" altLang="ja-JP" sz="9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pPr algn="ctr"/>
                      <a:r>
                        <a:rPr kumimoji="1" lang="ja-JP" altLang="en-US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（します）</a:t>
                      </a:r>
                    </a:p>
                  </a:txBody>
                  <a:tcPr marL="0" marR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b="1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（２）適正な防除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報告時</a:t>
                      </a:r>
                      <a:endParaRPr kumimoji="1" lang="en-US" altLang="ja-JP" sz="9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pPr algn="ctr"/>
                      <a:r>
                        <a:rPr kumimoji="1" lang="ja-JP" altLang="en-US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（しました）</a:t>
                      </a:r>
                    </a:p>
                  </a:txBody>
                  <a:tcPr marL="0" marR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29118122"/>
                  </a:ext>
                </a:extLst>
              </a:tr>
              <a:tr h="345012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b="0" dirty="0"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環境負荷低減に配慮した原料等の調達を検討（再掲）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 dirty="0"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19699600"/>
                  </a:ext>
                </a:extLst>
              </a:tr>
            </a:tbl>
          </a:graphicData>
        </a:graphic>
      </p:graphicFrame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C19BDBC9-EE55-FFAA-2B3F-93FBA5F27557}"/>
              </a:ext>
            </a:extLst>
          </p:cNvPr>
          <p:cNvSpPr txBox="1"/>
          <p:nvPr/>
        </p:nvSpPr>
        <p:spPr>
          <a:xfrm>
            <a:off x="0" y="13151"/>
            <a:ext cx="5144357" cy="646331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r>
              <a:rPr kumimoji="1" lang="ja-JP" altLang="en-US" b="1" dirty="0">
                <a:latin typeface="Meiryo UI"/>
                <a:ea typeface="Meiryo UI"/>
              </a:rPr>
              <a:t>環境負荷低減のクロスコンプライアンス チェックシート</a:t>
            </a:r>
            <a:endParaRPr kumimoji="1" lang="en-US" altLang="ja-JP" b="1" dirty="0">
              <a:latin typeface="Meiryo UI"/>
              <a:ea typeface="Meiryo UI"/>
            </a:endParaRPr>
          </a:p>
          <a:p>
            <a:r>
              <a:rPr lang="ja-JP" altLang="en-US" b="1" dirty="0">
                <a:solidFill>
                  <a:prstClr val="black"/>
                </a:solidFill>
                <a:latin typeface="メイリオ"/>
                <a:ea typeface="メイリオ"/>
              </a:rPr>
              <a:t>（</a:t>
            </a:r>
            <a:r>
              <a:rPr kumimoji="0" lang="ja-JP" alt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食品関連事業者向け</a:t>
            </a:r>
            <a:r>
              <a:rPr kumimoji="0" lang="ja-JP" alt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メイリオ"/>
                <a:ea typeface="メイリオ"/>
              </a:rPr>
              <a:t>）</a:t>
            </a:r>
            <a:endParaRPr kumimoji="1" lang="en-US" altLang="ja-JP" b="1" dirty="0">
              <a:latin typeface="Meiryo UI"/>
              <a:ea typeface="Meiryo UI"/>
            </a:endParaRP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4175CCBB-54D7-71EA-1525-9F019C091419}"/>
              </a:ext>
            </a:extLst>
          </p:cNvPr>
          <p:cNvSpPr txBox="1"/>
          <p:nvPr/>
        </p:nvSpPr>
        <p:spPr>
          <a:xfrm>
            <a:off x="5029696" y="5729700"/>
            <a:ext cx="4849417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9388" indent="-179388"/>
            <a:r>
              <a:rPr kumimoji="1" lang="ja-JP" altLang="en-US" sz="1100" dirty="0">
                <a:latin typeface="ＭＳ 明朝" panose="02020609040205080304" pitchFamily="17" charset="-128"/>
                <a:ea typeface="ＭＳ 明朝" panose="02020609040205080304" pitchFamily="17" charset="-128"/>
              </a:rPr>
              <a:t>注１　（５）⑦については、と畜場の場合には□にチェックしてください。この場合、当該項目の申請時・報告時のチェックは不要です。</a:t>
            </a:r>
            <a:endParaRPr kumimoji="1" lang="en-US" altLang="ja-JP" sz="1100" dirty="0">
              <a:latin typeface="ＭＳ 明朝" panose="02020609040205080304" pitchFamily="17" charset="-128"/>
              <a:ea typeface="ＭＳ 明朝" panose="02020609040205080304" pitchFamily="17" charset="-128"/>
            </a:endParaRPr>
          </a:p>
          <a:p>
            <a:pPr marL="179388" indent="-179388"/>
            <a:r>
              <a:rPr kumimoji="1" lang="ja-JP" altLang="en-US" sz="1100" dirty="0">
                <a:latin typeface="ＭＳ 明朝" panose="02020609040205080304" pitchFamily="17" charset="-128"/>
                <a:ea typeface="ＭＳ 明朝" panose="02020609040205080304" pitchFamily="17" charset="-128"/>
              </a:rPr>
              <a:t>注２　（６）⑩、（６）⑪、（７）⑮の</a:t>
            </a:r>
            <a:r>
              <a:rPr kumimoji="1" lang="en-US" altLang="ja-JP" sz="1100" dirty="0">
                <a:latin typeface="ＭＳ 明朝" panose="02020609040205080304" pitchFamily="17" charset="-128"/>
                <a:ea typeface="ＭＳ 明朝" panose="02020609040205080304" pitchFamily="17" charset="-128"/>
              </a:rPr>
              <a:t>※</a:t>
            </a:r>
            <a:r>
              <a:rPr kumimoji="1" lang="ja-JP" altLang="en-US" sz="1100" dirty="0">
                <a:latin typeface="ＭＳ 明朝" panose="02020609040205080304" pitchFamily="17" charset="-128"/>
                <a:ea typeface="ＭＳ 明朝" panose="02020609040205080304" pitchFamily="17" charset="-128"/>
              </a:rPr>
              <a:t>の記載内容に「該当しない」場合には□にチェックしてください。この場合、当該項目の申請時・報告時のチェックは不要です。</a:t>
            </a:r>
            <a:endParaRPr kumimoji="1" lang="en-US" altLang="ja-JP" sz="1100" dirty="0">
              <a:latin typeface="ＭＳ 明朝" panose="02020609040205080304" pitchFamily="17" charset="-128"/>
              <a:ea typeface="ＭＳ 明朝" panose="02020609040205080304" pitchFamily="17" charset="-128"/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68D04794-1B9A-DFFD-B134-62D98201BF16}"/>
              </a:ext>
            </a:extLst>
          </p:cNvPr>
          <p:cNvSpPr txBox="1"/>
          <p:nvPr/>
        </p:nvSpPr>
        <p:spPr>
          <a:xfrm>
            <a:off x="9050318" y="189828"/>
            <a:ext cx="9238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>
                <a:latin typeface="Meiryo UI" panose="020B0604030504040204" pitchFamily="50" charset="-128"/>
                <a:ea typeface="Meiryo UI" panose="020B0604030504040204" pitchFamily="50" charset="-128"/>
              </a:rPr>
              <a:t>Ver2.1</a:t>
            </a:r>
            <a:endParaRPr kumimoji="1" lang="ja-JP" altLang="en-US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FA818992-0728-343E-789C-2E13CA618028}"/>
              </a:ext>
            </a:extLst>
          </p:cNvPr>
          <p:cNvSpPr txBox="1"/>
          <p:nvPr/>
        </p:nvSpPr>
        <p:spPr>
          <a:xfrm>
            <a:off x="5222368" y="46928"/>
            <a:ext cx="3877985" cy="83099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kumimoji="1" lang="ja-JP" altLang="en-US" sz="12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事業名：</a:t>
            </a:r>
            <a:r>
              <a:rPr kumimoji="1" lang="ja-JP" altLang="en-US" sz="1200" u="sng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　　　　　　　　　　　　　　　　　　　　</a:t>
            </a:r>
            <a:endParaRPr kumimoji="1" lang="en-US" altLang="ja-JP" sz="1200" u="sng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r>
              <a:rPr kumimoji="1" lang="ja-JP" altLang="en-US" sz="12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組織名・代表者氏名：</a:t>
            </a:r>
            <a:r>
              <a:rPr kumimoji="1" lang="ja-JP" altLang="en-US" sz="1200" u="sng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　　　　　　　　　　　　　　</a:t>
            </a:r>
            <a:endParaRPr kumimoji="1" lang="en-US" altLang="ja-JP" sz="1200" u="sng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r>
              <a:rPr kumimoji="1" lang="ja-JP" altLang="en-US" sz="12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住所：</a:t>
            </a:r>
            <a:r>
              <a:rPr kumimoji="1" lang="ja-JP" altLang="en-US" sz="1200" u="sng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　　　　　　　　　　　　　　　　　　　　　</a:t>
            </a:r>
            <a:endParaRPr kumimoji="1" lang="en-US" altLang="ja-JP" sz="1200" u="sng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r>
              <a:rPr kumimoji="1" lang="ja-JP" altLang="en-US" sz="12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連絡先：</a:t>
            </a:r>
            <a:r>
              <a:rPr kumimoji="1" lang="ja-JP" altLang="en-US" sz="1200" u="sng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　　　　　　　　　　　　　　　　　　　　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ACD711D5-CBD9-DD51-E13A-B29E9F745F6B}"/>
              </a:ext>
            </a:extLst>
          </p:cNvPr>
          <p:cNvSpPr txBox="1"/>
          <p:nvPr/>
        </p:nvSpPr>
        <p:spPr>
          <a:xfrm>
            <a:off x="4953000" y="4601272"/>
            <a:ext cx="4872011" cy="110799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kumimoji="1" lang="ja-JP" altLang="en-US" sz="11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＜報告内容の確認と個人情報の取り扱いについて＞</a:t>
            </a:r>
            <a:endParaRPr kumimoji="1" lang="en-US" altLang="ja-JP" sz="110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pPr marL="176213" indent="-176213"/>
            <a:r>
              <a:rPr kumimoji="1" lang="ja-JP" altLang="en-US" sz="11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・　本チェックシートにて報告された内容については、農林水産省が対象者を抽出し、実施状況の確認を行います。</a:t>
            </a:r>
            <a:endParaRPr kumimoji="1" lang="en-US" altLang="ja-JP" sz="110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pPr marL="176213" indent="-176213"/>
            <a:r>
              <a:rPr kumimoji="1" lang="ja-JP" altLang="en-US" sz="11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・　記入いただいた個人情報については、本チェックシートの実施状況確認のために農林水産省で使用し、ご本人の同意がなければ第三者に提供することはありません。</a:t>
            </a:r>
            <a:endParaRPr kumimoji="1" lang="en-US" altLang="ja-JP" sz="110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5800A1BB-61E5-1B17-4CD8-8F0AD6826D97}"/>
              </a:ext>
            </a:extLst>
          </p:cNvPr>
          <p:cNvSpPr txBox="1"/>
          <p:nvPr/>
        </p:nvSpPr>
        <p:spPr>
          <a:xfrm>
            <a:off x="7430989" y="5513824"/>
            <a:ext cx="249299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2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上記について、確認しました→</a:t>
            </a:r>
            <a:r>
              <a:rPr kumimoji="1" lang="ja-JP" altLang="en-US" sz="1200" b="0" dirty="0">
                <a:solidFill>
                  <a:schemeClr val="tx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□</a:t>
            </a:r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0185DCA9-DBA9-C832-BD7B-098188B32C14}"/>
              </a:ext>
            </a:extLst>
          </p:cNvPr>
          <p:cNvSpPr/>
          <p:nvPr/>
        </p:nvSpPr>
        <p:spPr>
          <a:xfrm>
            <a:off x="5033989" y="4649130"/>
            <a:ext cx="4800258" cy="1107996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95054232"/>
      </p:ext>
    </p:extLst>
  </p:cSld>
  <p:clrMapOvr>
    <a:masterClrMapping/>
  </p:clrMapOvr>
</p:sld>
</file>

<file path=ppt/theme/theme1.xml><?xml version="1.0" encoding="utf-8"?>
<a:theme xmlns:a="http://schemas.openxmlformats.org/drawingml/2006/main" name="2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609</Words>
  <Application>Microsoft Office PowerPoint</Application>
  <PresentationFormat>A4 210 x 297 mm</PresentationFormat>
  <Paragraphs>114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8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10" baseType="lpstr">
      <vt:lpstr>Meiryo UI</vt:lpstr>
      <vt:lpstr>ＭＳ ゴシック</vt:lpstr>
      <vt:lpstr>ＭＳ 明朝</vt:lpstr>
      <vt:lpstr>メイリオ</vt:lpstr>
      <vt:lpstr>游ゴシック</vt:lpstr>
      <vt:lpstr>Arial</vt:lpstr>
      <vt:lpstr>Calibri</vt:lpstr>
      <vt:lpstr>Calibri Light</vt:lpstr>
      <vt:lpstr>2_Office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2025-12-16T08:04:44Z</dcterms:created>
  <dcterms:modified xsi:type="dcterms:W3CDTF">2025-12-16T08:04:48Z</dcterms:modified>
</cp:coreProperties>
</file>