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6" r:id="rId2"/>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596" y="102"/>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859894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961413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29222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078770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227520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267023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84625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3278108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500726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323172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AE39E78-9778-4400-883A-0F8B5CD8963E}" type="datetimeFigureOut">
              <a:rPr kumimoji="1" lang="ja-JP" altLang="en-US" smtClean="0"/>
              <a:t>2026/4/2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2870054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39E78-9778-4400-883A-0F8B5CD8963E}" type="datetimeFigureOut">
              <a:rPr kumimoji="1" lang="ja-JP" altLang="en-US" smtClean="0"/>
              <a:t>2026/4/2</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F8B74-ED8D-4A3F-AB0A-9706A41BB890}" type="slidenum">
              <a:rPr kumimoji="1" lang="ja-JP" altLang="en-US" smtClean="0"/>
              <a:t>‹#›</a:t>
            </a:fld>
            <a:endParaRPr kumimoji="1" lang="ja-JP" altLang="en-US"/>
          </a:p>
        </p:txBody>
      </p:sp>
    </p:spTree>
    <p:extLst>
      <p:ext uri="{BB962C8B-B14F-4D97-AF65-F5344CB8AC3E}">
        <p14:creationId xmlns:p14="http://schemas.microsoft.com/office/powerpoint/2010/main" val="1896218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四角形: 角を丸くする 20">
            <a:extLst>
              <a:ext uri="{FF2B5EF4-FFF2-40B4-BE49-F238E27FC236}">
                <a16:creationId xmlns:a16="http://schemas.microsoft.com/office/drawing/2014/main" id="{54D909C8-8EE8-4645-8228-BAD62C828BDC}"/>
              </a:ext>
            </a:extLst>
          </p:cNvPr>
          <p:cNvSpPr/>
          <p:nvPr/>
        </p:nvSpPr>
        <p:spPr>
          <a:xfrm>
            <a:off x="5054987" y="3280074"/>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a:solidFill>
                  <a:schemeClr val="tx1"/>
                </a:solidFill>
                <a:latin typeface="ＭＳ 明朝" panose="02020609040205080304" pitchFamily="17" charset="-128"/>
                <a:ea typeface="ＭＳ 明朝" panose="02020609040205080304" pitchFamily="17" charset="-128"/>
              </a:rPr>
              <a:t>収穫した農産物に放射線照射を行っていないか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行っていない</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行っている</a:t>
            </a:r>
            <a:endParaRPr kumimoji="1" lang="en-US" altLang="ja-JP" sz="1400">
              <a:solidFill>
                <a:schemeClr val="tx1"/>
              </a:solidFill>
              <a:latin typeface="ＭＳ 明朝" panose="02020609040205080304" pitchFamily="17" charset="-128"/>
              <a:ea typeface="ＭＳ 明朝" panose="02020609040205080304" pitchFamily="17" charset="-128"/>
            </a:endParaRPr>
          </a:p>
        </p:txBody>
      </p:sp>
      <p:sp>
        <p:nvSpPr>
          <p:cNvPr id="20" name="四角形: 角を丸くする 19">
            <a:extLst>
              <a:ext uri="{FF2B5EF4-FFF2-40B4-BE49-F238E27FC236}">
                <a16:creationId xmlns:a16="http://schemas.microsoft.com/office/drawing/2014/main" id="{01FA5260-04F0-462F-835B-A5F384375ABA}"/>
              </a:ext>
            </a:extLst>
          </p:cNvPr>
          <p:cNvSpPr/>
          <p:nvPr/>
        </p:nvSpPr>
        <p:spPr>
          <a:xfrm>
            <a:off x="5054987" y="2075941"/>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a:solidFill>
                  <a:schemeClr val="tx1"/>
                </a:solidFill>
                <a:latin typeface="ＭＳ 明朝" panose="02020609040205080304" pitchFamily="17" charset="-128"/>
                <a:ea typeface="ＭＳ 明朝" panose="02020609040205080304" pitchFamily="17" charset="-128"/>
              </a:rPr>
              <a:t>使用する種子、苗等に組換え</a:t>
            </a:r>
            <a:r>
              <a:rPr kumimoji="1" lang="en-US" altLang="ja-JP" sz="1400">
                <a:solidFill>
                  <a:schemeClr val="tx1"/>
                </a:solidFill>
                <a:latin typeface="ＭＳ 明朝" panose="02020609040205080304" pitchFamily="17" charset="-128"/>
                <a:ea typeface="ＭＳ 明朝" panose="02020609040205080304" pitchFamily="17" charset="-128"/>
              </a:rPr>
              <a:t>DNA</a:t>
            </a:r>
            <a:r>
              <a:rPr kumimoji="1" lang="ja-JP" altLang="en-US" sz="1400">
                <a:solidFill>
                  <a:schemeClr val="tx1"/>
                </a:solidFill>
                <a:latin typeface="ＭＳ 明朝" panose="02020609040205080304" pitchFamily="17" charset="-128"/>
                <a:ea typeface="ＭＳ 明朝" panose="02020609040205080304" pitchFamily="17" charset="-128"/>
              </a:rPr>
              <a:t>技術を使用していないか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使用していない</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使用している</a:t>
            </a:r>
            <a:endParaRPr kumimoji="1" lang="en-US" altLang="ja-JP" sz="1400">
              <a:solidFill>
                <a:schemeClr val="tx1"/>
              </a:solidFill>
              <a:latin typeface="ＭＳ 明朝" panose="02020609040205080304" pitchFamily="17" charset="-128"/>
              <a:ea typeface="ＭＳ 明朝" panose="02020609040205080304" pitchFamily="17" charset="-128"/>
            </a:endParaRPr>
          </a:p>
        </p:txBody>
      </p:sp>
      <p:sp>
        <p:nvSpPr>
          <p:cNvPr id="19" name="四角形: 角を丸くする 18">
            <a:extLst>
              <a:ext uri="{FF2B5EF4-FFF2-40B4-BE49-F238E27FC236}">
                <a16:creationId xmlns:a16="http://schemas.microsoft.com/office/drawing/2014/main" id="{B0B9FE7B-3792-48F2-B5D6-A3D7904A2A2D}"/>
              </a:ext>
            </a:extLst>
          </p:cNvPr>
          <p:cNvSpPr/>
          <p:nvPr/>
        </p:nvSpPr>
        <p:spPr>
          <a:xfrm>
            <a:off x="135013" y="4484207"/>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a:solidFill>
                  <a:schemeClr val="tx1"/>
                </a:solidFill>
                <a:latin typeface="ＭＳ 明朝" panose="02020609040205080304" pitchFamily="17" charset="-128"/>
                <a:ea typeface="ＭＳ 明朝" panose="02020609040205080304" pitchFamily="17" charset="-128"/>
              </a:rPr>
              <a:t>周辺から使用禁止資材が飛来し又は流入しないよう必要な措置を講じているか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講じている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講じていない</a:t>
            </a:r>
          </a:p>
        </p:txBody>
      </p:sp>
      <p:sp>
        <p:nvSpPr>
          <p:cNvPr id="18" name="四角形: 角を丸くする 17">
            <a:extLst>
              <a:ext uri="{FF2B5EF4-FFF2-40B4-BE49-F238E27FC236}">
                <a16:creationId xmlns:a16="http://schemas.microsoft.com/office/drawing/2014/main" id="{C2D18B62-C28B-4EBE-8C1D-7E1B51D42F89}"/>
              </a:ext>
            </a:extLst>
          </p:cNvPr>
          <p:cNvSpPr/>
          <p:nvPr/>
        </p:nvSpPr>
        <p:spPr>
          <a:xfrm>
            <a:off x="5054987" y="874432"/>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a:solidFill>
                  <a:schemeClr val="tx1"/>
                </a:solidFill>
                <a:latin typeface="ＭＳ 明朝" panose="02020609040205080304" pitchFamily="17" charset="-128"/>
                <a:ea typeface="ＭＳ 明朝" panose="02020609040205080304" pitchFamily="17" charset="-128"/>
              </a:rPr>
              <a:t>有機栽培由来の種子、苗等を使用しているか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使用している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有機栽培由来の種子、苗等の入手が困難又は</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品種の維持更新に必要なため使用していない</a:t>
            </a:r>
            <a:endParaRPr kumimoji="1" lang="en-US" altLang="ja-JP" sz="1400">
              <a:solidFill>
                <a:schemeClr val="tx1"/>
              </a:solidFill>
              <a:latin typeface="ＭＳ 明朝" panose="02020609040205080304" pitchFamily="17" charset="-128"/>
              <a:ea typeface="ＭＳ 明朝" panose="02020609040205080304" pitchFamily="17" charset="-128"/>
            </a:endParaRPr>
          </a:p>
        </p:txBody>
      </p:sp>
      <p:sp>
        <p:nvSpPr>
          <p:cNvPr id="17" name="四角形: 角を丸くする 16">
            <a:extLst>
              <a:ext uri="{FF2B5EF4-FFF2-40B4-BE49-F238E27FC236}">
                <a16:creationId xmlns:a16="http://schemas.microsoft.com/office/drawing/2014/main" id="{30FEEC82-D187-4735-A060-5248A2BC9B4B}"/>
              </a:ext>
            </a:extLst>
          </p:cNvPr>
          <p:cNvSpPr/>
          <p:nvPr/>
        </p:nvSpPr>
        <p:spPr>
          <a:xfrm>
            <a:off x="135500" y="3280074"/>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a:solidFill>
                  <a:schemeClr val="tx1"/>
                </a:solidFill>
                <a:latin typeface="ＭＳ 明朝" panose="02020609040205080304" pitchFamily="17" charset="-128"/>
                <a:ea typeface="ＭＳ 明朝" panose="02020609040205080304" pitchFamily="17" charset="-128"/>
              </a:rPr>
              <a:t>有機農産物の日本農林規格に定める使用禁止資材を使用していないか</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使用していない</a:t>
            </a:r>
            <a:endParaRPr kumimoji="1" lang="en-US" altLang="ja-JP" sz="1400">
              <a:solidFill>
                <a:schemeClr val="tx1"/>
              </a:solidFill>
              <a:latin typeface="ＭＳ 明朝" panose="02020609040205080304" pitchFamily="17" charset="-128"/>
              <a:ea typeface="ＭＳ 明朝" panose="02020609040205080304" pitchFamily="17" charset="-128"/>
            </a:endParaRPr>
          </a:p>
          <a:p>
            <a:r>
              <a:rPr kumimoji="1" lang="ja-JP" altLang="en-US" sz="1400">
                <a:solidFill>
                  <a:schemeClr val="tx1"/>
                </a:solidFill>
                <a:latin typeface="ＭＳ 明朝" panose="02020609040205080304" pitchFamily="17" charset="-128"/>
                <a:ea typeface="ＭＳ 明朝" panose="02020609040205080304" pitchFamily="17" charset="-128"/>
              </a:rPr>
              <a:t>　□　使用している</a:t>
            </a:r>
            <a:endParaRPr kumimoji="1" lang="en-US" altLang="ja-JP" sz="1400">
              <a:solidFill>
                <a:schemeClr val="tx1"/>
              </a:solidFill>
              <a:latin typeface="ＭＳ 明朝" panose="02020609040205080304" pitchFamily="17" charset="-128"/>
              <a:ea typeface="ＭＳ 明朝" panose="02020609040205080304" pitchFamily="17" charset="-128"/>
            </a:endParaRPr>
          </a:p>
        </p:txBody>
      </p:sp>
      <p:sp>
        <p:nvSpPr>
          <p:cNvPr id="16" name="四角形: 角を丸くする 15">
            <a:extLst>
              <a:ext uri="{FF2B5EF4-FFF2-40B4-BE49-F238E27FC236}">
                <a16:creationId xmlns:a16="http://schemas.microsoft.com/office/drawing/2014/main" id="{CEEA397D-5C56-4B26-9AA4-1B46836B8020}"/>
              </a:ext>
            </a:extLst>
          </p:cNvPr>
          <p:cNvSpPr/>
          <p:nvPr/>
        </p:nvSpPr>
        <p:spPr>
          <a:xfrm>
            <a:off x="135500" y="2075941"/>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ＭＳ 明朝" panose="02020609040205080304" pitchFamily="17" charset="-128"/>
                <a:ea typeface="ＭＳ 明朝" panose="02020609040205080304" pitchFamily="17" charset="-128"/>
              </a:rPr>
              <a:t>有害動植物の防除を適切に実施しているか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実施していない</a:t>
            </a:r>
          </a:p>
        </p:txBody>
      </p:sp>
      <p:sp>
        <p:nvSpPr>
          <p:cNvPr id="14" name="四角形: 角を丸くする 13">
            <a:extLst>
              <a:ext uri="{FF2B5EF4-FFF2-40B4-BE49-F238E27FC236}">
                <a16:creationId xmlns:a16="http://schemas.microsoft.com/office/drawing/2014/main" id="{B1DAA4B4-0140-4F4D-A7BB-E30C6F5821CA}"/>
              </a:ext>
            </a:extLst>
          </p:cNvPr>
          <p:cNvSpPr/>
          <p:nvPr/>
        </p:nvSpPr>
        <p:spPr>
          <a:xfrm>
            <a:off x="135501" y="874432"/>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ＭＳ 明朝" panose="02020609040205080304" pitchFamily="17" charset="-128"/>
                <a:ea typeface="ＭＳ 明朝" panose="02020609040205080304" pitchFamily="17" charset="-128"/>
              </a:rPr>
              <a:t>土づくりを適切に実施しているか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実施していない</a:t>
            </a:r>
          </a:p>
        </p:txBody>
      </p:sp>
      <p:sp>
        <p:nvSpPr>
          <p:cNvPr id="4" name="テキスト ボックス 3">
            <a:extLst>
              <a:ext uri="{FF2B5EF4-FFF2-40B4-BE49-F238E27FC236}">
                <a16:creationId xmlns:a16="http://schemas.microsoft.com/office/drawing/2014/main" id="{B0A205FD-9EA1-4D23-BB9D-16F46F95C0FC}"/>
              </a:ext>
            </a:extLst>
          </p:cNvPr>
          <p:cNvSpPr txBox="1"/>
          <p:nvPr/>
        </p:nvSpPr>
        <p:spPr>
          <a:xfrm>
            <a:off x="3327103" y="293674"/>
            <a:ext cx="3243085" cy="400110"/>
          </a:xfrm>
          <a:prstGeom prst="rect">
            <a:avLst/>
          </a:prstGeom>
          <a:noFill/>
        </p:spPr>
        <p:txBody>
          <a:bodyPr wrap="square" rtlCol="0" anchor="ctr">
            <a:spAutoFit/>
          </a:bodyPr>
          <a:lstStyle/>
          <a:p>
            <a:pPr algn="ctr"/>
            <a:r>
              <a:rPr kumimoji="1" lang="ja-JP" altLang="en-US" sz="2000">
                <a:latin typeface="ＭＳ 明朝" panose="02020609040205080304" pitchFamily="17" charset="-128"/>
                <a:ea typeface="ＭＳ 明朝" panose="02020609040205080304" pitchFamily="17" charset="-128"/>
              </a:rPr>
              <a:t>有機転換チェックシート</a:t>
            </a:r>
          </a:p>
        </p:txBody>
      </p:sp>
      <p:sp>
        <p:nvSpPr>
          <p:cNvPr id="13" name="テキスト ボックス 12">
            <a:extLst>
              <a:ext uri="{FF2B5EF4-FFF2-40B4-BE49-F238E27FC236}">
                <a16:creationId xmlns:a16="http://schemas.microsoft.com/office/drawing/2014/main" id="{F79B1BC6-3692-4229-BFAB-009EC427C42B}"/>
              </a:ext>
            </a:extLst>
          </p:cNvPr>
          <p:cNvSpPr txBox="1"/>
          <p:nvPr/>
        </p:nvSpPr>
        <p:spPr>
          <a:xfrm>
            <a:off x="5327093" y="5782988"/>
            <a:ext cx="4349569" cy="954107"/>
          </a:xfrm>
          <a:prstGeom prst="rect">
            <a:avLst/>
          </a:prstGeom>
          <a:noFill/>
        </p:spPr>
        <p:txBody>
          <a:bodyPr wrap="square" rtlCol="0">
            <a:spAutoFit/>
          </a:bodyPr>
          <a:lstStyle/>
          <a:p>
            <a:r>
              <a:rPr kumimoji="1" lang="ja-JP" altLang="en-US" sz="1400">
                <a:latin typeface="ＭＳ 明朝" panose="02020609040205080304" pitchFamily="17" charset="-128"/>
                <a:ea typeface="ＭＳ 明朝" panose="02020609040205080304" pitchFamily="17" charset="-128"/>
              </a:rPr>
              <a:t>上記内容に相違ありません。</a:t>
            </a:r>
            <a:endParaRPr kumimoji="1" lang="en-US" altLang="ja-JP" sz="1400">
              <a:latin typeface="ＭＳ 明朝" panose="02020609040205080304" pitchFamily="17" charset="-128"/>
              <a:ea typeface="ＭＳ 明朝" panose="02020609040205080304" pitchFamily="17" charset="-128"/>
            </a:endParaRPr>
          </a:p>
          <a:p>
            <a:r>
              <a:rPr kumimoji="1" lang="ja-JP" altLang="en-US" sz="1400">
                <a:latin typeface="ＭＳ 明朝" panose="02020609040205080304" pitchFamily="17" charset="-128"/>
                <a:ea typeface="ＭＳ 明朝" panose="02020609040205080304" pitchFamily="17" charset="-128"/>
              </a:rPr>
              <a:t>　</a:t>
            </a:r>
            <a:r>
              <a:rPr kumimoji="1" lang="en-US" altLang="ja-JP" sz="1400">
                <a:latin typeface="ＭＳ 明朝" panose="02020609040205080304" pitchFamily="17" charset="-128"/>
                <a:ea typeface="ＭＳ 明朝" panose="02020609040205080304" pitchFamily="17" charset="-128"/>
              </a:rPr>
              <a:t>					</a:t>
            </a:r>
            <a:r>
              <a:rPr kumimoji="1" lang="ja-JP" altLang="en-US" sz="1400">
                <a:latin typeface="ＭＳ 明朝" panose="02020609040205080304" pitchFamily="17" charset="-128"/>
                <a:ea typeface="ＭＳ 明朝" panose="02020609040205080304" pitchFamily="17" charset="-128"/>
              </a:rPr>
              <a:t>　年　　月　　日</a:t>
            </a:r>
            <a:endParaRPr kumimoji="1" lang="en-US" altLang="ja-JP" sz="1400">
              <a:latin typeface="ＭＳ 明朝" panose="02020609040205080304" pitchFamily="17" charset="-128"/>
              <a:ea typeface="ＭＳ 明朝" panose="02020609040205080304" pitchFamily="17" charset="-128"/>
            </a:endParaRPr>
          </a:p>
          <a:p>
            <a:endParaRPr kumimoji="1" lang="en-US" altLang="ja-JP" sz="1400">
              <a:latin typeface="ＭＳ 明朝" panose="02020609040205080304" pitchFamily="17" charset="-128"/>
              <a:ea typeface="ＭＳ 明朝" panose="02020609040205080304" pitchFamily="17" charset="-128"/>
            </a:endParaRPr>
          </a:p>
          <a:p>
            <a:r>
              <a:rPr kumimoji="1" lang="ja-JP" altLang="en-US" sz="1400" u="sng">
                <a:latin typeface="ＭＳ 明朝" panose="02020609040205080304" pitchFamily="17" charset="-128"/>
                <a:ea typeface="ＭＳ 明朝" panose="02020609040205080304" pitchFamily="17" charset="-128"/>
              </a:rPr>
              <a:t>氏名　　　　　　　　　　　　　　　　　　　　</a:t>
            </a:r>
            <a:r>
              <a:rPr kumimoji="1" lang="ja-JP" altLang="en-US" sz="1400" u="sng">
                <a:solidFill>
                  <a:schemeClr val="bg1"/>
                </a:solidFill>
                <a:latin typeface="ＭＳ 明朝" panose="02020609040205080304" pitchFamily="17" charset="-128"/>
                <a:ea typeface="ＭＳ 明朝" panose="02020609040205080304" pitchFamily="17" charset="-128"/>
              </a:rPr>
              <a:t>ｑ</a:t>
            </a:r>
            <a:r>
              <a:rPr kumimoji="1" lang="ja-JP" altLang="en-US" sz="1400" u="sng">
                <a:latin typeface="ＭＳ 明朝" panose="02020609040205080304" pitchFamily="17" charset="-128"/>
                <a:ea typeface="ＭＳ 明朝" panose="02020609040205080304" pitchFamily="17" charset="-128"/>
              </a:rPr>
              <a:t>　</a:t>
            </a:r>
          </a:p>
        </p:txBody>
      </p:sp>
      <p:cxnSp>
        <p:nvCxnSpPr>
          <p:cNvPr id="23" name="直線コネクタ 22">
            <a:extLst>
              <a:ext uri="{FF2B5EF4-FFF2-40B4-BE49-F238E27FC236}">
                <a16:creationId xmlns:a16="http://schemas.microsoft.com/office/drawing/2014/main" id="{064FE700-6D8F-478F-8FAE-F207FA525BB4}"/>
              </a:ext>
            </a:extLst>
          </p:cNvPr>
          <p:cNvCxnSpPr>
            <a:cxnSpLocks/>
          </p:cNvCxnSpPr>
          <p:nvPr/>
        </p:nvCxnSpPr>
        <p:spPr>
          <a:xfrm>
            <a:off x="0" y="702041"/>
            <a:ext cx="9897293" cy="0"/>
          </a:xfrm>
          <a:prstGeom prst="line">
            <a:avLst/>
          </a:prstGeom>
          <a:ln w="762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22" name="四角形: 角を丸くする 21">
            <a:extLst>
              <a:ext uri="{FF2B5EF4-FFF2-40B4-BE49-F238E27FC236}">
                <a16:creationId xmlns:a16="http://schemas.microsoft.com/office/drawing/2014/main" id="{DD11907D-D79B-4CE8-89F4-2005527BC010}"/>
              </a:ext>
            </a:extLst>
          </p:cNvPr>
          <p:cNvSpPr/>
          <p:nvPr/>
        </p:nvSpPr>
        <p:spPr>
          <a:xfrm>
            <a:off x="5054987" y="4484207"/>
            <a:ext cx="4716000" cy="1080000"/>
          </a:xfrm>
          <a:prstGeom prst="roundRect">
            <a:avLst>
              <a:gd name="adj" fmla="val 9365"/>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400" dirty="0">
                <a:solidFill>
                  <a:schemeClr val="tx1"/>
                </a:solidFill>
                <a:latin typeface="ＭＳ 明朝" panose="02020609040205080304" pitchFamily="17" charset="-128"/>
                <a:ea typeface="ＭＳ 明朝" panose="02020609040205080304" pitchFamily="17" charset="-128"/>
              </a:rPr>
              <a:t>取組品目において、これまで有機農業（交付等要綱別記３第１の２（１）に定める農法）を実施していないか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実施していない</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1400" dirty="0">
                <a:solidFill>
                  <a:schemeClr val="tx1"/>
                </a:solidFill>
                <a:latin typeface="ＭＳ 明朝" panose="02020609040205080304" pitchFamily="17" charset="-128"/>
                <a:ea typeface="ＭＳ 明朝" panose="02020609040205080304" pitchFamily="17" charset="-128"/>
              </a:rPr>
              <a:t>　□　実施している</a:t>
            </a:r>
            <a:endParaRPr kumimoji="1" lang="en-US" altLang="ja-JP" sz="1400" dirty="0">
              <a:solidFill>
                <a:schemeClr val="tx1"/>
              </a:solidFill>
              <a:latin typeface="ＭＳ 明朝" panose="02020609040205080304" pitchFamily="17" charset="-128"/>
              <a:ea typeface="ＭＳ 明朝" panose="02020609040205080304" pitchFamily="17" charset="-128"/>
            </a:endParaRPr>
          </a:p>
          <a:p>
            <a:r>
              <a:rPr kumimoji="1" lang="ja-JP" altLang="en-US" sz="300" dirty="0">
                <a:solidFill>
                  <a:schemeClr val="tx1"/>
                </a:solidFill>
                <a:latin typeface="ＭＳ 明朝" panose="02020609040205080304" pitchFamily="17" charset="-128"/>
                <a:ea typeface="ＭＳ 明朝" panose="02020609040205080304" pitchFamily="17" charset="-128"/>
              </a:rPr>
              <a:t>　</a:t>
            </a:r>
          </a:p>
          <a:p>
            <a:r>
              <a:rPr kumimoji="1" lang="en-US" altLang="ja-JP" sz="900" dirty="0">
                <a:solidFill>
                  <a:schemeClr val="tx1"/>
                </a:solidFill>
                <a:latin typeface="ＭＳ 明朝" panose="02020609040205080304" pitchFamily="17" charset="-128"/>
                <a:ea typeface="ＭＳ 明朝" panose="02020609040205080304" pitchFamily="17" charset="-128"/>
              </a:rPr>
              <a:t>※</a:t>
            </a:r>
            <a:r>
              <a:rPr kumimoji="1" lang="ja-JP" altLang="en-US" sz="900" dirty="0">
                <a:solidFill>
                  <a:schemeClr val="tx1"/>
                </a:solidFill>
                <a:latin typeface="ＭＳ 明朝" panose="02020609040205080304" pitchFamily="17" charset="-128"/>
                <a:ea typeface="ＭＳ 明朝" panose="02020609040205080304" pitchFamily="17" charset="-128"/>
              </a:rPr>
              <a:t> この項目に誤りがあった場合、交付の対象となりませんので承知ください</a:t>
            </a:r>
          </a:p>
        </p:txBody>
      </p:sp>
      <p:sp>
        <p:nvSpPr>
          <p:cNvPr id="5" name="テキスト ボックス 4">
            <a:extLst>
              <a:ext uri="{FF2B5EF4-FFF2-40B4-BE49-F238E27FC236}">
                <a16:creationId xmlns:a16="http://schemas.microsoft.com/office/drawing/2014/main" id="{47B05FC0-CF68-8226-7958-B29D8A0C2E08}"/>
              </a:ext>
            </a:extLst>
          </p:cNvPr>
          <p:cNvSpPr txBox="1"/>
          <p:nvPr/>
        </p:nvSpPr>
        <p:spPr>
          <a:xfrm>
            <a:off x="0" y="54882"/>
            <a:ext cx="1989907" cy="200055"/>
          </a:xfrm>
          <a:prstGeom prst="rect">
            <a:avLst/>
          </a:prstGeom>
          <a:noFill/>
        </p:spPr>
        <p:txBody>
          <a:bodyPr wrap="square" rtlCol="0">
            <a:spAutoFit/>
          </a:bodyPr>
          <a:lstStyle/>
          <a:p>
            <a:r>
              <a:rPr kumimoji="1" lang="ja-JP" altLang="en-US" sz="700" dirty="0">
                <a:latin typeface="ＭＳ 明朝" panose="02020609040205080304" pitchFamily="17" charset="-128"/>
                <a:ea typeface="ＭＳ 明朝" panose="02020609040205080304" pitchFamily="17" charset="-128"/>
              </a:rPr>
              <a:t>別紙様式第</a:t>
            </a:r>
            <a:r>
              <a:rPr kumimoji="1" lang="en-US" altLang="ja-JP" sz="700" dirty="0">
                <a:latin typeface="ＭＳ 明朝" panose="02020609040205080304" pitchFamily="17" charset="-128"/>
                <a:ea typeface="ＭＳ 明朝" panose="02020609040205080304" pitchFamily="17" charset="-128"/>
              </a:rPr>
              <a:t>30</a:t>
            </a:r>
            <a:r>
              <a:rPr kumimoji="1" lang="ja-JP" altLang="en-US" sz="700" dirty="0">
                <a:latin typeface="ＭＳ 明朝" panose="02020609040205080304" pitchFamily="17" charset="-128"/>
                <a:ea typeface="ＭＳ 明朝" panose="02020609040205080304" pitchFamily="17" charset="-128"/>
              </a:rPr>
              <a:t>号－３（別記３関係）</a:t>
            </a:r>
            <a:endParaRPr kumimoji="1" lang="en-US" altLang="ja-JP" sz="7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118273377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271</Words>
  <Application>Microsoft Office PowerPoint</Application>
  <PresentationFormat>A4 210 x 297 mm</PresentationFormat>
  <Paragraphs>33</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ＭＳ 明朝</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2026-04-02T01:28:49Z</dcterms:created>
  <dcterms:modified xsi:type="dcterms:W3CDTF">2026-04-02T01:29:03Z</dcterms:modified>
</cp:coreProperties>
</file>