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1"/>
  </p:sldMasterIdLst>
  <p:sldIdLst>
    <p:sldId id="278" r:id="rId2"/>
  </p:sldIdLst>
  <p:sldSz cx="9906000" cy="6858000" type="A4"/>
  <p:notesSz cx="6807200" cy="9939338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2" userDrawn="1">
          <p15:clr>
            <a:srgbClr val="A4A3A4"/>
          </p15:clr>
        </p15:guide>
        <p15:guide id="3" pos="60" userDrawn="1">
          <p15:clr>
            <a:srgbClr val="A4A3A4"/>
          </p15:clr>
        </p15:guide>
        <p15:guide id="4" pos="615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572A40-B3AD-CCA8-076C-880DAD6AEDE0}" v="1" dt="2025-09-16T07:19:09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71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848" y="114"/>
      </p:cViewPr>
      <p:guideLst>
        <p:guide orient="horz" pos="2160"/>
        <p:guide pos="3122"/>
        <p:guide pos="60"/>
        <p:guide pos="61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41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721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349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90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514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13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86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50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005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84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20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98BB6-5231-4284-9B6A-ACDE7A886DF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063DE-18FD-4772-9A97-6910A4AD38C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aphicFrame>
        <p:nvGraphicFramePr>
          <p:cNvPr id="7" name="オブジェクト 6" hidden="1">
            <a:extLst>
              <a:ext uri="{FF2B5EF4-FFF2-40B4-BE49-F238E27FC236}">
                <a16:creationId xmlns:a16="http://schemas.microsoft.com/office/drawing/2014/main" id="{565C9583-9E34-0BFF-0DDB-DEB01F7C53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867652370"/>
              </p:ext>
            </p:extLst>
          </p:nvPr>
        </p:nvGraphicFramePr>
        <p:xfrm>
          <a:off x="1593" y="1588"/>
          <a:ext cx="1594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14" imgW="353" imgH="353" progId="TCLayout.ActiveDocument.1">
                  <p:embed/>
                </p:oleObj>
              </mc:Choice>
              <mc:Fallback>
                <p:oleObj name="think-cell スライド" r:id="rId14" imgW="353" imgH="353" progId="TCLayout.ActiveDocument.1">
                  <p:embed/>
                  <p:pic>
                    <p:nvPicPr>
                      <p:cNvPr id="7" name="オブジェクト 6" hidden="1">
                        <a:extLst>
                          <a:ext uri="{FF2B5EF4-FFF2-40B4-BE49-F238E27FC236}">
                            <a16:creationId xmlns:a16="http://schemas.microsoft.com/office/drawing/2014/main" id="{565C9583-9E34-0BFF-0DDB-DEB01F7C53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93" y="1588"/>
                        <a:ext cx="1594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366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楕円 9">
            <a:extLst>
              <a:ext uri="{FF2B5EF4-FFF2-40B4-BE49-F238E27FC236}">
                <a16:creationId xmlns:a16="http://schemas.microsoft.com/office/drawing/2014/main" id="{2B02FE79-C309-CF6D-98D9-F5463B08984C}"/>
              </a:ext>
            </a:extLst>
          </p:cNvPr>
          <p:cNvSpPr/>
          <p:nvPr/>
        </p:nvSpPr>
        <p:spPr>
          <a:xfrm>
            <a:off x="7771587" y="14249"/>
            <a:ext cx="1960336" cy="196033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074682">
              <a:defRPr/>
            </a:pPr>
            <a:endParaRPr kumimoji="1" lang="ja-JP" altLang="en-US" sz="5777">
              <a:solidFill>
                <a:prstClr val="white"/>
              </a:solidFill>
              <a:latin typeface="Calibri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C796EC8-4231-4086-9F84-8CC02B35D5BC}"/>
              </a:ext>
            </a:extLst>
          </p:cNvPr>
          <p:cNvSpPr/>
          <p:nvPr/>
        </p:nvSpPr>
        <p:spPr>
          <a:xfrm>
            <a:off x="101252" y="658821"/>
            <a:ext cx="9703496" cy="130606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2074682">
              <a:defRPr/>
            </a:pPr>
            <a:r>
              <a:rPr kumimoji="1" lang="ja-JP" altLang="en-US" sz="3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農林水産省が実施している</a:t>
            </a:r>
          </a:p>
          <a:p>
            <a:pPr defTabSz="2074682">
              <a:lnSpc>
                <a:spcPts val="3600"/>
              </a:lnSpc>
              <a:defRPr/>
            </a:pPr>
            <a:r>
              <a:rPr kumimoji="1" lang="ja-JP" altLang="en-US" sz="30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環境負荷低減の「見える化」で</a:t>
            </a:r>
            <a:r>
              <a:rPr kumimoji="1" lang="ja-JP" altLang="en-US" sz="48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星</a:t>
            </a:r>
            <a:r>
              <a:rPr kumimoji="1" lang="ja-JP" sz="48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●</a:t>
            </a:r>
            <a:r>
              <a:rPr kumimoji="1" lang="ja-JP" altLang="en-US" sz="48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つ</a:t>
            </a:r>
            <a:r>
              <a:rPr kumimoji="1" lang="ja-JP" altLang="en-US" sz="32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/>
              </a:rPr>
              <a:t>取得！</a:t>
            </a:r>
            <a:endParaRPr lang="ja-JP" altLang="en-US" sz="3200" b="1">
              <a:solidFill>
                <a:schemeClr val="tx1"/>
              </a:solidFill>
              <a:latin typeface="BIZ UDPゴシック" panose="020B0400000000000000" pitchFamily="50" charset="-128"/>
              <a:ea typeface="BIZ UDPゴシック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28E9AF5-847A-BD69-F180-BEAEC78AA94A}"/>
              </a:ext>
            </a:extLst>
          </p:cNvPr>
          <p:cNvSpPr txBox="1"/>
          <p:nvPr/>
        </p:nvSpPr>
        <p:spPr>
          <a:xfrm>
            <a:off x="-199789" y="1964890"/>
            <a:ext cx="10305578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ja-JP" sz="6000" b="1">
                <a:latin typeface="BIZ UDPゴシック" panose="020B0400000000000000" pitchFamily="50" charset="-128"/>
                <a:ea typeface="BIZ UDPゴシック"/>
              </a:rPr>
              <a:t>●●</a:t>
            </a:r>
            <a:r>
              <a:rPr kumimoji="1" lang="ja-JP" sz="4000" b="1">
                <a:latin typeface="BIZ UDPゴシック" panose="020B0400000000000000" pitchFamily="50" charset="-128"/>
                <a:ea typeface="BIZ UDPゴシック"/>
              </a:rPr>
              <a:t>さんの </a:t>
            </a:r>
            <a:r>
              <a:rPr kumimoji="1" lang="ja-JP" sz="6600" b="1">
                <a:latin typeface="BIZ UDPゴシック" panose="020B0400000000000000" pitchFamily="50" charset="-128"/>
                <a:ea typeface="BIZ UDPゴシック"/>
              </a:rPr>
              <a:t>（品目）</a:t>
            </a:r>
            <a:endParaRPr kumimoji="1" lang="en-US" altLang="ja-JP" sz="6600" b="1">
              <a:latin typeface="BIZ UDPゴシック" panose="020B0400000000000000" pitchFamily="50" charset="-128"/>
              <a:ea typeface="BIZ UDPゴシック"/>
            </a:endParaRPr>
          </a:p>
          <a:p>
            <a:pPr algn="ctr"/>
            <a:endParaRPr lang="ja-JP" altLang="en-US" sz="6600" b="1" dirty="0">
              <a:latin typeface="BIZ UDPゴシック" panose="020B0400000000000000" pitchFamily="50" charset="-128"/>
              <a:ea typeface="BIZ UDPゴシック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FFA3B3F-5EA8-4775-9EBE-74ED5083A334}"/>
              </a:ext>
            </a:extLst>
          </p:cNvPr>
          <p:cNvSpPr txBox="1"/>
          <p:nvPr/>
        </p:nvSpPr>
        <p:spPr>
          <a:xfrm>
            <a:off x="3951884" y="3193644"/>
            <a:ext cx="5849460" cy="19405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2074682">
              <a:lnSpc>
                <a:spcPts val="5000"/>
              </a:lnSpc>
              <a:defRPr/>
            </a:pPr>
            <a:r>
              <a:rPr kumimoji="1" lang="ja-JP" altLang="en-US" sz="360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/>
              </a:rPr>
              <a:t>・</a:t>
            </a:r>
            <a:r>
              <a:rPr kumimoji="1" lang="ja-JP" altLang="en-US" sz="280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/>
              </a:rPr>
              <a:t>栽培期間中の</a:t>
            </a:r>
            <a:endParaRPr lang="ja-JP" altLang="en-US" sz="2800">
              <a:solidFill>
                <a:prstClr val="black"/>
              </a:solidFill>
              <a:latin typeface="Calibri"/>
              <a:ea typeface="BIZ UDPゴシック" panose="020B0400000000000000" pitchFamily="50" charset="-128"/>
              <a:cs typeface="Calibri"/>
            </a:endParaRPr>
          </a:p>
          <a:p>
            <a:pPr defTabSz="2074682">
              <a:lnSpc>
                <a:spcPts val="3600"/>
              </a:lnSpc>
              <a:defRPr/>
            </a:pPr>
            <a:r>
              <a:rPr kumimoji="1" lang="ja-JP" altLang="en-US" sz="32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sz="36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化学農薬・化学肥料削減</a:t>
            </a:r>
          </a:p>
          <a:p>
            <a:pPr defTabSz="2074682">
              <a:lnSpc>
                <a:spcPts val="6400"/>
              </a:lnSpc>
              <a:defRPr/>
            </a:pPr>
            <a:r>
              <a:rPr kumimoji="1" lang="ja-JP" altLang="en-US" sz="36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kumimoji="1" lang="ja-JP" altLang="en-US" sz="36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堆肥</a:t>
            </a:r>
            <a:r>
              <a:rPr kumimoji="1" lang="ja-JP" altLang="en-US" sz="28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を使った</a:t>
            </a:r>
            <a:r>
              <a:rPr kumimoji="1" lang="ja-JP" altLang="en-US" sz="36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土づくり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7867B5-596A-46A8-E5D5-57D3542DB477}"/>
              </a:ext>
            </a:extLst>
          </p:cNvPr>
          <p:cNvSpPr txBox="1"/>
          <p:nvPr/>
        </p:nvSpPr>
        <p:spPr>
          <a:xfrm>
            <a:off x="218598" y="3441078"/>
            <a:ext cx="3806975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/>
              <a:t>栽培の様子</a:t>
            </a:r>
            <a:endParaRPr kumimoji="1" lang="en-US" altLang="ja-JP" sz="4400" dirty="0"/>
          </a:p>
          <a:p>
            <a:pPr algn="ctr"/>
            <a:r>
              <a:rPr kumimoji="1" lang="ja-JP" altLang="en-US" sz="4400" dirty="0"/>
              <a:t>などの</a:t>
            </a:r>
            <a:endParaRPr kumimoji="1" lang="en-US" altLang="ja-JP" sz="4400" dirty="0"/>
          </a:p>
          <a:p>
            <a:pPr algn="ctr"/>
            <a:r>
              <a:rPr kumimoji="1" lang="ja-JP" altLang="en-US" sz="4400" dirty="0"/>
              <a:t>写真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D08363-0BA6-6B6F-846A-0C36D0D5D151}"/>
              </a:ext>
            </a:extLst>
          </p:cNvPr>
          <p:cNvSpPr txBox="1"/>
          <p:nvPr/>
        </p:nvSpPr>
        <p:spPr>
          <a:xfrm>
            <a:off x="4254918" y="5136542"/>
            <a:ext cx="5555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地球温暖化の原因の</a:t>
            </a:r>
            <a:endParaRPr kumimoji="1"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</a:t>
            </a:r>
            <a:r>
              <a:rPr kumimoji="1" lang="ja-JP" altLang="en-US" sz="280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温室効果ガスの削減に貢献</a:t>
            </a:r>
            <a:endParaRPr kumimoji="1" lang="en-US" altLang="ja-JP" sz="2800" b="1" u="sng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しています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628897-E9AC-6D1F-213A-0B3EEF700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932" y="1467918"/>
            <a:ext cx="2666729" cy="1857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E2B839-8E42-AC60-CCF4-E09AFF8B0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732" y="90777"/>
            <a:ext cx="1690654" cy="161889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2B25A6A-40D2-D8FD-6827-70EBD50E73DC}"/>
              </a:ext>
            </a:extLst>
          </p:cNvPr>
          <p:cNvSpPr txBox="1"/>
          <p:nvPr/>
        </p:nvSpPr>
        <p:spPr>
          <a:xfrm>
            <a:off x="8072724" y="716962"/>
            <a:ext cx="1352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等級ラベル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188D2A-3C82-9FDA-8563-8F59F53F8863}"/>
              </a:ext>
            </a:extLst>
          </p:cNvPr>
          <p:cNvSpPr txBox="1"/>
          <p:nvPr/>
        </p:nvSpPr>
        <p:spPr>
          <a:xfrm>
            <a:off x="4112171" y="6484066"/>
            <a:ext cx="568569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latin typeface="游ゴシック"/>
                <a:ea typeface="游ゴシック"/>
                <a:cs typeface="Calibri"/>
              </a:rPr>
              <a:t>※</a:t>
            </a:r>
            <a:r>
              <a:rPr lang="ja-JP" sz="1600">
                <a:latin typeface="游ゴシック"/>
                <a:ea typeface="BIZ UDPゴシック"/>
                <a:cs typeface="Calibri"/>
              </a:rPr>
              <a:t>地</a:t>
            </a:r>
            <a:r>
              <a:rPr lang="ja-JP" sz="1600">
                <a:latin typeface="游ゴシック"/>
                <a:ea typeface="BIZ UDPゴシック"/>
                <a:cs typeface="+mn-lt"/>
              </a:rPr>
              <a:t>域</a:t>
            </a:r>
            <a:r>
              <a:rPr lang="ja-JP" sz="1600">
                <a:latin typeface="游ゴシック"/>
                <a:ea typeface="BIZ UDPゴシック"/>
                <a:cs typeface="Calibri"/>
              </a:rPr>
              <a:t>の</a:t>
            </a:r>
            <a:r>
              <a:rPr lang="ja-JP" altLang="en-US" sz="1600">
                <a:latin typeface="游ゴシック"/>
                <a:ea typeface="BIZ UDPゴシック"/>
                <a:cs typeface="Calibri"/>
              </a:rPr>
              <a:t>標準的な栽培方法と比較した削減を示しています。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7470275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80</Words>
  <Application>Microsoft Office PowerPoint</Application>
  <PresentationFormat>A4 210 x 297 mm</PresentationFormat>
  <Paragraphs>14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游ゴシック</vt:lpstr>
      <vt:lpstr>Arial</vt:lpstr>
      <vt:lpstr>Calibri</vt:lpstr>
      <vt:lpstr>Calibri Light</vt:lpstr>
      <vt:lpstr>Office テーマ</vt:lpstr>
      <vt:lpstr>think-cell スライド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2025-10-07T08:04:06Z</dcterms:created>
  <dcterms:modified xsi:type="dcterms:W3CDTF">2025-10-07T08:04:46Z</dcterms:modified>
</cp:coreProperties>
</file>