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578" y="114"/>
      </p:cViewPr>
      <p:guideLst>
        <p:guide orient="horz" pos="2160"/>
        <p:guide pos="31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湊谷 陽太(MINATANI Yota)" userId="6d393721-9032-4a40-a2ba-b67d56046afe" providerId="ADAL" clId="{C70CE477-E572-49CA-817E-3F7629B1042C}"/>
    <pc:docChg chg="modSld">
      <pc:chgData name="湊谷 陽太(MINATANI Yota)" userId="6d393721-9032-4a40-a2ba-b67d56046afe" providerId="ADAL" clId="{C70CE477-E572-49CA-817E-3F7629B1042C}" dt="2026-03-30T00:46:18.093" v="1" actId="20577"/>
      <pc:docMkLst>
        <pc:docMk/>
      </pc:docMkLst>
      <pc:sldChg chg="modSp mod">
        <pc:chgData name="湊谷 陽太(MINATANI Yota)" userId="6d393721-9032-4a40-a2ba-b67d56046afe" providerId="ADAL" clId="{C70CE477-E572-49CA-817E-3F7629B1042C}" dt="2026-03-30T00:46:18.093" v="1" actId="20577"/>
        <pc:sldMkLst>
          <pc:docMk/>
          <pc:sldMk cId="1182733775" sldId="256"/>
        </pc:sldMkLst>
        <pc:spChg chg="mod">
          <ac:chgData name="湊谷 陽太(MINATANI Yota)" userId="6d393721-9032-4a40-a2ba-b67d56046afe" providerId="ADAL" clId="{C70CE477-E572-49CA-817E-3F7629B1042C}" dt="2026-03-30T00:46:18.093" v="1" actId="20577"/>
          <ac:spMkLst>
            <pc:docMk/>
            <pc:sldMk cId="1182733775" sldId="256"/>
            <ac:spMk id="5" creationId="{47B05FC0-CF68-8226-7958-B29D8A0C2E08}"/>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a:p>
        </p:txBody>
      </p:sp>
      <p:sp>
        <p:nvSpPr>
          <p:cNvPr id="4" name="Date Placeholder 3"/>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18598948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3231720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2870054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961413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2922241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Date Placeholder 4"/>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10787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12275206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Date Placeholder 2"/>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126702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846250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3278108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AE39E78-9778-4400-883A-0F8B5CD8963E}" type="datetimeFigureOut">
              <a:rPr kumimoji="1" lang="ja-JP" altLang="en-US" smtClean="0"/>
              <a:t>2026/4/3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50072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39E78-9778-4400-883A-0F8B5CD8963E}" type="datetimeFigureOut">
              <a:rPr kumimoji="1" lang="ja-JP" altLang="en-US" smtClean="0"/>
              <a:t>2026/4/3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F8B74-ED8D-4A3F-AB0A-9706A41BB890}" type="slidenum">
              <a:rPr kumimoji="1" lang="ja-JP" altLang="en-US" smtClean="0"/>
              <a:t>‹#›</a:t>
            </a:fld>
            <a:endParaRPr kumimoji="1" lang="ja-JP" altLang="en-US"/>
          </a:p>
        </p:txBody>
      </p:sp>
    </p:spTree>
    <p:extLst>
      <p:ext uri="{BB962C8B-B14F-4D97-AF65-F5344CB8AC3E}">
        <p14:creationId xmlns:p14="http://schemas.microsoft.com/office/powerpoint/2010/main" val="18962184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四角形: 角を丸くする 20">
            <a:extLst>
              <a:ext uri="{FF2B5EF4-FFF2-40B4-BE49-F238E27FC236}">
                <a16:creationId xmlns:a16="http://schemas.microsoft.com/office/drawing/2014/main" id="{54D909C8-8EE8-4645-8228-BAD62C828BDC}"/>
              </a:ext>
            </a:extLst>
          </p:cNvPr>
          <p:cNvSpPr/>
          <p:nvPr/>
        </p:nvSpPr>
        <p:spPr>
          <a:xfrm>
            <a:off x="5054987" y="3280074"/>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a:solidFill>
                  <a:schemeClr val="tx1"/>
                </a:solidFill>
                <a:latin typeface="ＭＳ 明朝" panose="02020609040205080304" pitchFamily="17" charset="-128"/>
                <a:ea typeface="ＭＳ 明朝" panose="02020609040205080304" pitchFamily="17" charset="-128"/>
              </a:rPr>
              <a:t>収穫した農産物に放射線照射を行っていないか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行っていない</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行っている</a:t>
            </a:r>
            <a:endParaRPr kumimoji="1" lang="en-US" altLang="ja-JP" sz="1400">
              <a:solidFill>
                <a:schemeClr val="tx1"/>
              </a:solidFill>
              <a:latin typeface="ＭＳ 明朝" panose="02020609040205080304" pitchFamily="17" charset="-128"/>
              <a:ea typeface="ＭＳ 明朝" panose="02020609040205080304" pitchFamily="17" charset="-128"/>
            </a:endParaRPr>
          </a:p>
        </p:txBody>
      </p:sp>
      <p:sp>
        <p:nvSpPr>
          <p:cNvPr id="20" name="四角形: 角を丸くする 19">
            <a:extLst>
              <a:ext uri="{FF2B5EF4-FFF2-40B4-BE49-F238E27FC236}">
                <a16:creationId xmlns:a16="http://schemas.microsoft.com/office/drawing/2014/main" id="{01FA5260-04F0-462F-835B-A5F384375ABA}"/>
              </a:ext>
            </a:extLst>
          </p:cNvPr>
          <p:cNvSpPr/>
          <p:nvPr/>
        </p:nvSpPr>
        <p:spPr>
          <a:xfrm>
            <a:off x="5054987" y="2075941"/>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a:solidFill>
                  <a:schemeClr val="tx1"/>
                </a:solidFill>
                <a:latin typeface="ＭＳ 明朝" panose="02020609040205080304" pitchFamily="17" charset="-128"/>
                <a:ea typeface="ＭＳ 明朝" panose="02020609040205080304" pitchFamily="17" charset="-128"/>
              </a:rPr>
              <a:t>使用する種子、苗等に組換え</a:t>
            </a:r>
            <a:r>
              <a:rPr kumimoji="1" lang="en-US" altLang="ja-JP" sz="1400">
                <a:solidFill>
                  <a:schemeClr val="tx1"/>
                </a:solidFill>
                <a:latin typeface="ＭＳ 明朝" panose="02020609040205080304" pitchFamily="17" charset="-128"/>
                <a:ea typeface="ＭＳ 明朝" panose="02020609040205080304" pitchFamily="17" charset="-128"/>
              </a:rPr>
              <a:t>DNA</a:t>
            </a:r>
            <a:r>
              <a:rPr kumimoji="1" lang="ja-JP" altLang="en-US" sz="1400">
                <a:solidFill>
                  <a:schemeClr val="tx1"/>
                </a:solidFill>
                <a:latin typeface="ＭＳ 明朝" panose="02020609040205080304" pitchFamily="17" charset="-128"/>
                <a:ea typeface="ＭＳ 明朝" panose="02020609040205080304" pitchFamily="17" charset="-128"/>
              </a:rPr>
              <a:t>技術を使用していないか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使用していない</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使用している</a:t>
            </a:r>
            <a:endParaRPr kumimoji="1" lang="en-US" altLang="ja-JP" sz="1400">
              <a:solidFill>
                <a:schemeClr val="tx1"/>
              </a:solidFill>
              <a:latin typeface="ＭＳ 明朝" panose="02020609040205080304" pitchFamily="17" charset="-128"/>
              <a:ea typeface="ＭＳ 明朝" panose="02020609040205080304" pitchFamily="17" charset="-128"/>
            </a:endParaRPr>
          </a:p>
        </p:txBody>
      </p:sp>
      <p:sp>
        <p:nvSpPr>
          <p:cNvPr id="19" name="四角形: 角を丸くする 18">
            <a:extLst>
              <a:ext uri="{FF2B5EF4-FFF2-40B4-BE49-F238E27FC236}">
                <a16:creationId xmlns:a16="http://schemas.microsoft.com/office/drawing/2014/main" id="{B0B9FE7B-3792-48F2-B5D6-A3D7904A2A2D}"/>
              </a:ext>
            </a:extLst>
          </p:cNvPr>
          <p:cNvSpPr/>
          <p:nvPr/>
        </p:nvSpPr>
        <p:spPr>
          <a:xfrm>
            <a:off x="135013" y="4484207"/>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a:solidFill>
                  <a:schemeClr val="tx1"/>
                </a:solidFill>
                <a:latin typeface="ＭＳ 明朝" panose="02020609040205080304" pitchFamily="17" charset="-128"/>
                <a:ea typeface="ＭＳ 明朝" panose="02020609040205080304" pitchFamily="17" charset="-128"/>
              </a:rPr>
              <a:t>周辺から使用禁止資材が飛来し又は流入しないよう必要な措置を講じているか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講じている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講じていない</a:t>
            </a:r>
          </a:p>
        </p:txBody>
      </p:sp>
      <p:sp>
        <p:nvSpPr>
          <p:cNvPr id="18" name="四角形: 角を丸くする 17">
            <a:extLst>
              <a:ext uri="{FF2B5EF4-FFF2-40B4-BE49-F238E27FC236}">
                <a16:creationId xmlns:a16="http://schemas.microsoft.com/office/drawing/2014/main" id="{C2D18B62-C28B-4EBE-8C1D-7E1B51D42F89}"/>
              </a:ext>
            </a:extLst>
          </p:cNvPr>
          <p:cNvSpPr/>
          <p:nvPr/>
        </p:nvSpPr>
        <p:spPr>
          <a:xfrm>
            <a:off x="5054987" y="874432"/>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a:solidFill>
                  <a:schemeClr val="tx1"/>
                </a:solidFill>
                <a:latin typeface="ＭＳ 明朝" panose="02020609040205080304" pitchFamily="17" charset="-128"/>
                <a:ea typeface="ＭＳ 明朝" panose="02020609040205080304" pitchFamily="17" charset="-128"/>
              </a:rPr>
              <a:t>有機栽培由来の種子、苗等を使用しているか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使用している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有機栽培由来の種子、苗等の入手が困難又は</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品種の維持更新に必要なため使用していない</a:t>
            </a:r>
            <a:endParaRPr kumimoji="1" lang="en-US" altLang="ja-JP" sz="1400">
              <a:solidFill>
                <a:schemeClr val="tx1"/>
              </a:solidFill>
              <a:latin typeface="ＭＳ 明朝" panose="02020609040205080304" pitchFamily="17" charset="-128"/>
              <a:ea typeface="ＭＳ 明朝" panose="02020609040205080304" pitchFamily="17" charset="-128"/>
            </a:endParaRPr>
          </a:p>
        </p:txBody>
      </p:sp>
      <p:sp>
        <p:nvSpPr>
          <p:cNvPr id="17" name="四角形: 角を丸くする 16">
            <a:extLst>
              <a:ext uri="{FF2B5EF4-FFF2-40B4-BE49-F238E27FC236}">
                <a16:creationId xmlns:a16="http://schemas.microsoft.com/office/drawing/2014/main" id="{30FEEC82-D187-4735-A060-5248A2BC9B4B}"/>
              </a:ext>
            </a:extLst>
          </p:cNvPr>
          <p:cNvSpPr/>
          <p:nvPr/>
        </p:nvSpPr>
        <p:spPr>
          <a:xfrm>
            <a:off x="135500" y="3280074"/>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a:solidFill>
                  <a:schemeClr val="tx1"/>
                </a:solidFill>
                <a:latin typeface="ＭＳ 明朝" panose="02020609040205080304" pitchFamily="17" charset="-128"/>
                <a:ea typeface="ＭＳ 明朝" panose="02020609040205080304" pitchFamily="17" charset="-128"/>
              </a:rPr>
              <a:t>有機農産物の日本農林規格に定める使用禁止資材を使用していないか</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使用していない</a:t>
            </a:r>
            <a:endParaRPr kumimoji="1" lang="en-US" altLang="ja-JP" sz="1400">
              <a:solidFill>
                <a:schemeClr val="tx1"/>
              </a:solidFill>
              <a:latin typeface="ＭＳ 明朝" panose="02020609040205080304" pitchFamily="17" charset="-128"/>
              <a:ea typeface="ＭＳ 明朝" panose="02020609040205080304" pitchFamily="17" charset="-128"/>
            </a:endParaRPr>
          </a:p>
          <a:p>
            <a:r>
              <a:rPr kumimoji="1" lang="ja-JP" altLang="en-US" sz="1400">
                <a:solidFill>
                  <a:schemeClr val="tx1"/>
                </a:solidFill>
                <a:latin typeface="ＭＳ 明朝" panose="02020609040205080304" pitchFamily="17" charset="-128"/>
                <a:ea typeface="ＭＳ 明朝" panose="02020609040205080304" pitchFamily="17" charset="-128"/>
              </a:rPr>
              <a:t>　□　使用している</a:t>
            </a:r>
            <a:endParaRPr kumimoji="1" lang="en-US" altLang="ja-JP" sz="1400">
              <a:solidFill>
                <a:schemeClr val="tx1"/>
              </a:solidFill>
              <a:latin typeface="ＭＳ 明朝" panose="02020609040205080304" pitchFamily="17" charset="-128"/>
              <a:ea typeface="ＭＳ 明朝" panose="02020609040205080304" pitchFamily="17" charset="-128"/>
            </a:endParaRPr>
          </a:p>
        </p:txBody>
      </p:sp>
      <p:sp>
        <p:nvSpPr>
          <p:cNvPr id="16" name="四角形: 角を丸くする 15">
            <a:extLst>
              <a:ext uri="{FF2B5EF4-FFF2-40B4-BE49-F238E27FC236}">
                <a16:creationId xmlns:a16="http://schemas.microsoft.com/office/drawing/2014/main" id="{CEEA397D-5C56-4B26-9AA4-1B46836B8020}"/>
              </a:ext>
            </a:extLst>
          </p:cNvPr>
          <p:cNvSpPr/>
          <p:nvPr/>
        </p:nvSpPr>
        <p:spPr>
          <a:xfrm>
            <a:off x="135500" y="2075941"/>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dirty="0">
                <a:solidFill>
                  <a:schemeClr val="tx1"/>
                </a:solidFill>
                <a:latin typeface="ＭＳ 明朝" panose="02020609040205080304" pitchFamily="17" charset="-128"/>
                <a:ea typeface="ＭＳ 明朝" panose="02020609040205080304" pitchFamily="17" charset="-128"/>
              </a:rPr>
              <a:t>有害動植物の防除を適切に実施しているか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実施していない</a:t>
            </a:r>
          </a:p>
        </p:txBody>
      </p:sp>
      <p:sp>
        <p:nvSpPr>
          <p:cNvPr id="14" name="四角形: 角を丸くする 13">
            <a:extLst>
              <a:ext uri="{FF2B5EF4-FFF2-40B4-BE49-F238E27FC236}">
                <a16:creationId xmlns:a16="http://schemas.microsoft.com/office/drawing/2014/main" id="{B1DAA4B4-0140-4F4D-A7BB-E30C6F5821CA}"/>
              </a:ext>
            </a:extLst>
          </p:cNvPr>
          <p:cNvSpPr/>
          <p:nvPr/>
        </p:nvSpPr>
        <p:spPr>
          <a:xfrm>
            <a:off x="135501" y="874432"/>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dirty="0">
                <a:solidFill>
                  <a:schemeClr val="tx1"/>
                </a:solidFill>
                <a:latin typeface="ＭＳ 明朝" panose="02020609040205080304" pitchFamily="17" charset="-128"/>
                <a:ea typeface="ＭＳ 明朝" panose="02020609040205080304" pitchFamily="17" charset="-128"/>
              </a:rPr>
              <a:t>土づくりを適切に実施しているか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実施していない</a:t>
            </a:r>
          </a:p>
        </p:txBody>
      </p:sp>
      <p:sp>
        <p:nvSpPr>
          <p:cNvPr id="4" name="テキスト ボックス 3">
            <a:extLst>
              <a:ext uri="{FF2B5EF4-FFF2-40B4-BE49-F238E27FC236}">
                <a16:creationId xmlns:a16="http://schemas.microsoft.com/office/drawing/2014/main" id="{B0A205FD-9EA1-4D23-BB9D-16F46F95C0FC}"/>
              </a:ext>
            </a:extLst>
          </p:cNvPr>
          <p:cNvSpPr txBox="1"/>
          <p:nvPr/>
        </p:nvSpPr>
        <p:spPr>
          <a:xfrm>
            <a:off x="3327103" y="293674"/>
            <a:ext cx="3243085" cy="400110"/>
          </a:xfrm>
          <a:prstGeom prst="rect">
            <a:avLst/>
          </a:prstGeom>
          <a:noFill/>
        </p:spPr>
        <p:txBody>
          <a:bodyPr wrap="square" rtlCol="0" anchor="ctr">
            <a:spAutoFit/>
          </a:bodyPr>
          <a:lstStyle/>
          <a:p>
            <a:pPr algn="ctr"/>
            <a:r>
              <a:rPr kumimoji="1" lang="ja-JP" altLang="en-US" sz="2000">
                <a:latin typeface="ＭＳ 明朝" panose="02020609040205080304" pitchFamily="17" charset="-128"/>
                <a:ea typeface="ＭＳ 明朝" panose="02020609040205080304" pitchFamily="17" charset="-128"/>
              </a:rPr>
              <a:t>有機転換チェックシート</a:t>
            </a:r>
          </a:p>
        </p:txBody>
      </p:sp>
      <p:sp>
        <p:nvSpPr>
          <p:cNvPr id="13" name="テキスト ボックス 12">
            <a:extLst>
              <a:ext uri="{FF2B5EF4-FFF2-40B4-BE49-F238E27FC236}">
                <a16:creationId xmlns:a16="http://schemas.microsoft.com/office/drawing/2014/main" id="{F79B1BC6-3692-4229-BFAB-009EC427C42B}"/>
              </a:ext>
            </a:extLst>
          </p:cNvPr>
          <p:cNvSpPr txBox="1"/>
          <p:nvPr/>
        </p:nvSpPr>
        <p:spPr>
          <a:xfrm>
            <a:off x="5327093" y="5782988"/>
            <a:ext cx="4349569" cy="954107"/>
          </a:xfrm>
          <a:prstGeom prst="rect">
            <a:avLst/>
          </a:prstGeom>
          <a:noFill/>
        </p:spPr>
        <p:txBody>
          <a:bodyPr wrap="square" rtlCol="0">
            <a:spAutoFit/>
          </a:bodyPr>
          <a:lstStyle/>
          <a:p>
            <a:r>
              <a:rPr kumimoji="1" lang="ja-JP" altLang="en-US" sz="1400">
                <a:latin typeface="ＭＳ 明朝" panose="02020609040205080304" pitchFamily="17" charset="-128"/>
                <a:ea typeface="ＭＳ 明朝" panose="02020609040205080304" pitchFamily="17" charset="-128"/>
              </a:rPr>
              <a:t>上記内容に相違ありません。</a:t>
            </a:r>
            <a:endParaRPr kumimoji="1" lang="en-US" altLang="ja-JP" sz="1400">
              <a:latin typeface="ＭＳ 明朝" panose="02020609040205080304" pitchFamily="17" charset="-128"/>
              <a:ea typeface="ＭＳ 明朝" panose="02020609040205080304" pitchFamily="17" charset="-128"/>
            </a:endParaRPr>
          </a:p>
          <a:p>
            <a:r>
              <a:rPr kumimoji="1" lang="ja-JP" altLang="en-US" sz="1400">
                <a:latin typeface="ＭＳ 明朝" panose="02020609040205080304" pitchFamily="17" charset="-128"/>
                <a:ea typeface="ＭＳ 明朝" panose="02020609040205080304" pitchFamily="17" charset="-128"/>
              </a:rPr>
              <a:t>　</a:t>
            </a:r>
            <a:r>
              <a:rPr kumimoji="1" lang="en-US" altLang="ja-JP" sz="1400">
                <a:latin typeface="ＭＳ 明朝" panose="02020609040205080304" pitchFamily="17" charset="-128"/>
                <a:ea typeface="ＭＳ 明朝" panose="02020609040205080304" pitchFamily="17" charset="-128"/>
              </a:rPr>
              <a:t>					</a:t>
            </a:r>
            <a:r>
              <a:rPr kumimoji="1" lang="ja-JP" altLang="en-US" sz="1400">
                <a:latin typeface="ＭＳ 明朝" panose="02020609040205080304" pitchFamily="17" charset="-128"/>
                <a:ea typeface="ＭＳ 明朝" panose="02020609040205080304" pitchFamily="17" charset="-128"/>
              </a:rPr>
              <a:t>　年　　月　　日</a:t>
            </a:r>
            <a:endParaRPr kumimoji="1" lang="en-US" altLang="ja-JP" sz="1400">
              <a:latin typeface="ＭＳ 明朝" panose="02020609040205080304" pitchFamily="17" charset="-128"/>
              <a:ea typeface="ＭＳ 明朝" panose="02020609040205080304" pitchFamily="17" charset="-128"/>
            </a:endParaRPr>
          </a:p>
          <a:p>
            <a:endParaRPr kumimoji="1" lang="en-US" altLang="ja-JP" sz="1400">
              <a:latin typeface="ＭＳ 明朝" panose="02020609040205080304" pitchFamily="17" charset="-128"/>
              <a:ea typeface="ＭＳ 明朝" panose="02020609040205080304" pitchFamily="17" charset="-128"/>
            </a:endParaRPr>
          </a:p>
          <a:p>
            <a:r>
              <a:rPr kumimoji="1" lang="ja-JP" altLang="en-US" sz="1400" u="sng">
                <a:latin typeface="ＭＳ 明朝" panose="02020609040205080304" pitchFamily="17" charset="-128"/>
                <a:ea typeface="ＭＳ 明朝" panose="02020609040205080304" pitchFamily="17" charset="-128"/>
              </a:rPr>
              <a:t>氏名　　　　　　　　　　　　　　　　　　　　</a:t>
            </a:r>
            <a:r>
              <a:rPr kumimoji="1" lang="ja-JP" altLang="en-US" sz="1400" u="sng">
                <a:solidFill>
                  <a:schemeClr val="bg1"/>
                </a:solidFill>
                <a:latin typeface="ＭＳ 明朝" panose="02020609040205080304" pitchFamily="17" charset="-128"/>
                <a:ea typeface="ＭＳ 明朝" panose="02020609040205080304" pitchFamily="17" charset="-128"/>
              </a:rPr>
              <a:t>ｑ</a:t>
            </a:r>
            <a:r>
              <a:rPr kumimoji="1" lang="ja-JP" altLang="en-US" sz="1400" u="sng">
                <a:latin typeface="ＭＳ 明朝" panose="02020609040205080304" pitchFamily="17" charset="-128"/>
                <a:ea typeface="ＭＳ 明朝" panose="02020609040205080304" pitchFamily="17" charset="-128"/>
              </a:rPr>
              <a:t>　</a:t>
            </a:r>
          </a:p>
        </p:txBody>
      </p:sp>
      <p:cxnSp>
        <p:nvCxnSpPr>
          <p:cNvPr id="23" name="直線コネクタ 22">
            <a:extLst>
              <a:ext uri="{FF2B5EF4-FFF2-40B4-BE49-F238E27FC236}">
                <a16:creationId xmlns:a16="http://schemas.microsoft.com/office/drawing/2014/main" id="{064FE700-6D8F-478F-8FAE-F207FA525BB4}"/>
              </a:ext>
            </a:extLst>
          </p:cNvPr>
          <p:cNvCxnSpPr>
            <a:cxnSpLocks/>
          </p:cNvCxnSpPr>
          <p:nvPr/>
        </p:nvCxnSpPr>
        <p:spPr>
          <a:xfrm>
            <a:off x="0" y="702041"/>
            <a:ext cx="9897293"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2" name="四角形: 角を丸くする 21">
            <a:extLst>
              <a:ext uri="{FF2B5EF4-FFF2-40B4-BE49-F238E27FC236}">
                <a16:creationId xmlns:a16="http://schemas.microsoft.com/office/drawing/2014/main" id="{DD11907D-D79B-4CE8-89F4-2005527BC010}"/>
              </a:ext>
            </a:extLst>
          </p:cNvPr>
          <p:cNvSpPr/>
          <p:nvPr/>
        </p:nvSpPr>
        <p:spPr>
          <a:xfrm>
            <a:off x="5054987" y="4484207"/>
            <a:ext cx="4716000" cy="1080000"/>
          </a:xfrm>
          <a:prstGeom prst="roundRect">
            <a:avLst>
              <a:gd name="adj" fmla="val 9365"/>
            </a:avLst>
          </a:prstGeom>
          <a:solidFill>
            <a:schemeClr val="accent6">
              <a:lumMod val="20000"/>
              <a:lumOff val="8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r>
              <a:rPr kumimoji="1" lang="ja-JP" altLang="en-US" sz="1400" dirty="0">
                <a:solidFill>
                  <a:schemeClr val="tx1"/>
                </a:solidFill>
                <a:latin typeface="ＭＳ 明朝" panose="02020609040205080304" pitchFamily="17" charset="-128"/>
                <a:ea typeface="ＭＳ 明朝" panose="02020609040205080304" pitchFamily="17" charset="-128"/>
              </a:rPr>
              <a:t>取組品目において、これまで有機農業（交付等要綱別記３第１の２（１）に定める農法）を実施していないか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実施していない</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　実施している</a:t>
            </a:r>
            <a:endParaRPr kumimoji="1" lang="en-US" altLang="ja-JP" sz="1400" dirty="0">
              <a:solidFill>
                <a:schemeClr val="tx1"/>
              </a:solidFill>
              <a:latin typeface="ＭＳ 明朝" panose="02020609040205080304" pitchFamily="17" charset="-128"/>
              <a:ea typeface="ＭＳ 明朝" panose="02020609040205080304" pitchFamily="17" charset="-128"/>
            </a:endParaRPr>
          </a:p>
          <a:p>
            <a:r>
              <a:rPr kumimoji="1" lang="ja-JP" altLang="en-US" sz="300" dirty="0">
                <a:solidFill>
                  <a:schemeClr val="tx1"/>
                </a:solidFill>
                <a:latin typeface="ＭＳ 明朝" panose="02020609040205080304" pitchFamily="17" charset="-128"/>
                <a:ea typeface="ＭＳ 明朝" panose="02020609040205080304" pitchFamily="17" charset="-128"/>
              </a:rPr>
              <a:t>　</a:t>
            </a:r>
          </a:p>
          <a:p>
            <a:r>
              <a:rPr kumimoji="1" lang="en-US" altLang="ja-JP" sz="900" dirty="0">
                <a:solidFill>
                  <a:schemeClr val="tx1"/>
                </a:solidFill>
                <a:latin typeface="ＭＳ 明朝" panose="02020609040205080304" pitchFamily="17" charset="-128"/>
                <a:ea typeface="ＭＳ 明朝" panose="02020609040205080304" pitchFamily="17" charset="-128"/>
              </a:rPr>
              <a:t>※</a:t>
            </a:r>
            <a:r>
              <a:rPr kumimoji="1" lang="ja-JP" altLang="en-US" sz="900" dirty="0">
                <a:solidFill>
                  <a:schemeClr val="tx1"/>
                </a:solidFill>
                <a:latin typeface="ＭＳ 明朝" panose="02020609040205080304" pitchFamily="17" charset="-128"/>
                <a:ea typeface="ＭＳ 明朝" panose="02020609040205080304" pitchFamily="17" charset="-128"/>
              </a:rPr>
              <a:t> この項目に誤りがあった場合、交付の対象となりませんので承知ください</a:t>
            </a:r>
          </a:p>
        </p:txBody>
      </p:sp>
      <p:sp>
        <p:nvSpPr>
          <p:cNvPr id="5" name="テキスト ボックス 4">
            <a:extLst>
              <a:ext uri="{FF2B5EF4-FFF2-40B4-BE49-F238E27FC236}">
                <a16:creationId xmlns:a16="http://schemas.microsoft.com/office/drawing/2014/main" id="{47B05FC0-CF68-8226-7958-B29D8A0C2E08}"/>
              </a:ext>
            </a:extLst>
          </p:cNvPr>
          <p:cNvSpPr txBox="1"/>
          <p:nvPr/>
        </p:nvSpPr>
        <p:spPr>
          <a:xfrm>
            <a:off x="-1" y="54881"/>
            <a:ext cx="2872509" cy="276999"/>
          </a:xfrm>
          <a:prstGeom prst="rect">
            <a:avLst/>
          </a:prstGeom>
          <a:noFill/>
        </p:spPr>
        <p:txBody>
          <a:bodyPr wrap="square" rtlCol="0">
            <a:spAutoFit/>
          </a:bodyPr>
          <a:lstStyle/>
          <a:p>
            <a:r>
              <a:rPr kumimoji="1" lang="ja-JP" altLang="en-US" sz="1200" dirty="0">
                <a:latin typeface="ＭＳ 明朝" panose="02020609040205080304" pitchFamily="17" charset="-128"/>
                <a:ea typeface="ＭＳ 明朝" panose="02020609040205080304" pitchFamily="17" charset="-128"/>
              </a:rPr>
              <a:t>別紙様式第</a:t>
            </a:r>
            <a:r>
              <a:rPr kumimoji="1" lang="en-US" altLang="ja-JP" sz="1200" dirty="0">
                <a:latin typeface="ＭＳ 明朝" panose="02020609040205080304" pitchFamily="17" charset="-128"/>
                <a:ea typeface="ＭＳ 明朝" panose="02020609040205080304" pitchFamily="17" charset="-128"/>
              </a:rPr>
              <a:t>29</a:t>
            </a:r>
            <a:r>
              <a:rPr kumimoji="1" lang="ja-JP" altLang="en-US" sz="1200" dirty="0">
                <a:latin typeface="ＭＳ 明朝" panose="02020609040205080304" pitchFamily="17" charset="-128"/>
                <a:ea typeface="ＭＳ 明朝" panose="02020609040205080304" pitchFamily="17" charset="-128"/>
              </a:rPr>
              <a:t>号－３（別記３関係）</a:t>
            </a:r>
            <a:endParaRPr kumimoji="1" lang="en-US" altLang="ja-JP" sz="400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118273377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A2F53ECA8CB144D9C302F6CE6761565" ma:contentTypeVersion="15" ma:contentTypeDescription="新しいドキュメントを作成します。" ma:contentTypeScope="" ma:versionID="8c9878f8ed4a994ca3cba09269cb2cb1">
  <xsd:schema xmlns:xsd="http://www.w3.org/2001/XMLSchema" xmlns:xs="http://www.w3.org/2001/XMLSchema" xmlns:p="http://schemas.microsoft.com/office/2006/metadata/properties" xmlns:ns2="0a04ff19-c1f2-4340-bc0d-0ed4d62b12f4" xmlns:ns3="85ec59af-1a16-40a0-b163-384e34c79a5c" targetNamespace="http://schemas.microsoft.com/office/2006/metadata/properties" ma:root="true" ma:fieldsID="ea08678fc89a3b5aeb7d161c8d4b6ec2" ns2:_="" ns3:_="">
    <xsd:import namespace="0a04ff19-c1f2-4340-bc0d-0ed4d62b12f4"/>
    <xsd:import namespace="85ec59af-1a16-40a0-b163-384e34c79a5c"/>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MediaServiceLocation" minOccurs="0"/>
                <xsd:element ref="ns2:MediaServiceGenerationTime" minOccurs="0"/>
                <xsd:element ref="ns2:MediaServiceEventHashCode"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a04ff19-c1f2-4340-bc0d-0ed4d62b12f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Location" ma:index="13" nillable="true" ma:displayName="Location" ma:indexed="true"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5ec59af-1a16-40a0-b163-384e34c79a5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0c51f4ea-d9ad-4cd0-80f3-bd0b20362295}" ma:internalName="TaxCatchAll" ma:showField="CatchAllData" ma:web="85ec59af-1a16-40a0-b163-384e34c79a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5ec59af-1a16-40a0-b163-384e34c79a5c" xsi:nil="true"/>
    <lcf76f155ced4ddcb4097134ff3c332f xmlns="0a04ff19-c1f2-4340-bc0d-0ed4d62b12f4">
      <Terms xmlns="http://schemas.microsoft.com/office/infopath/2007/PartnerControls"/>
    </lcf76f155ced4ddcb4097134ff3c332f>
    <_x4f5c__x6210__x65e5__x6642_ xmlns="0a04ff19-c1f2-4340-bc0d-0ed4d62b12f4" xsi:nil="true"/>
  </documentManagement>
</p:properties>
</file>

<file path=customXml/itemProps1.xml><?xml version="1.0" encoding="utf-8"?>
<ds:datastoreItem xmlns:ds="http://schemas.openxmlformats.org/officeDocument/2006/customXml" ds:itemID="{AF67768D-55AC-4835-A429-678C0ECB59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a04ff19-c1f2-4340-bc0d-0ed4d62b12f4"/>
    <ds:schemaRef ds:uri="85ec59af-1a16-40a0-b163-384e34c79a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CD331B5-880F-4876-AF2F-27384593AD4C}">
  <ds:schemaRefs>
    <ds:schemaRef ds:uri="http://schemas.microsoft.com/sharepoint/v3/contenttype/forms"/>
  </ds:schemaRefs>
</ds:datastoreItem>
</file>

<file path=customXml/itemProps3.xml><?xml version="1.0" encoding="utf-8"?>
<ds:datastoreItem xmlns:ds="http://schemas.openxmlformats.org/officeDocument/2006/customXml" ds:itemID="{3E1EEF02-801C-405E-928C-0BC906FDF89D}">
  <ds:schemaRefs>
    <ds:schemaRef ds:uri="http://schemas.microsoft.com/office/2006/documentManagement/types"/>
    <ds:schemaRef ds:uri="http://schemas.microsoft.com/office/2006/metadata/properties"/>
    <ds:schemaRef ds:uri="0a04ff19-c1f2-4340-bc0d-0ed4d62b12f4"/>
    <ds:schemaRef ds:uri="85ec59af-1a16-40a0-b163-384e34c79a5c"/>
    <ds:schemaRef ds:uri="http://www.w3.org/XML/1998/namespace"/>
    <ds:schemaRef ds:uri="http://schemas.microsoft.com/office/infopath/2007/PartnerControls"/>
    <ds:schemaRef ds:uri="http://purl.org/dc/elements/1.1/"/>
    <ds:schemaRef ds:uri="http://schemas.openxmlformats.org/package/2006/metadata/core-properties"/>
    <ds:schemaRef ds:uri="http://purl.org/dc/dcmityp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271</Words>
  <PresentationFormat>A4 210 x 297 mm</PresentationFormat>
  <Paragraphs>33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2022-11-25T08:27:20Z</cp:lastPrinted>
  <dcterms:created xsi:type="dcterms:W3CDTF">2022-10-05T11:05:27Z</dcterms:created>
  <dcterms:modified xsi:type="dcterms:W3CDTF">2026-04-03T00:33:57Z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0x010100FA2F53ECA8CB144D9C302F6CE6761565</vt:lpwstr>
  </property>
  <property fmtid="{D5CDD505-2E9C-101B-9397-08002B2CF9AE}" pid="3" name="MediaServiceImageTags">
    <vt:lpwstr/>
  </property>
  <property fmtid="{D5CDD505-2E9C-101B-9397-08002B2CF9AE}" pid="4" name="Order">
    <vt:r8>46000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