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1" r:id="rId4"/>
    <p:sldId id="262" r:id="rId5"/>
    <p:sldId id="278" r:id="rId6"/>
    <p:sldId id="263" r:id="rId7"/>
    <p:sldId id="281" r:id="rId8"/>
    <p:sldId id="282" r:id="rId9"/>
    <p:sldId id="264" r:id="rId10"/>
    <p:sldId id="265" r:id="rId11"/>
    <p:sldId id="266" r:id="rId12"/>
    <p:sldId id="283" r:id="rId13"/>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7D9"/>
    <a:srgbClr val="F7BBE5"/>
    <a:srgbClr val="FF70B5"/>
    <a:srgbClr val="70D171"/>
    <a:srgbClr val="F5FF93"/>
    <a:srgbClr val="FFEB95"/>
    <a:srgbClr val="FF3C61"/>
    <a:srgbClr val="FFE7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09" autoAdjust="0"/>
    <p:restoredTop sz="94694"/>
  </p:normalViewPr>
  <p:slideViewPr>
    <p:cSldViewPr snapToGrid="0">
      <p:cViewPr varScale="1">
        <p:scale>
          <a:sx n="104" d="100"/>
          <a:sy n="104" d="100"/>
        </p:scale>
        <p:origin x="5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5CF3E4A-F452-C24D-9377-A5B7219DFE1D}" type="datetimeFigureOut">
              <a:rPr kumimoji="1" lang="ja-JP" altLang="en-US" smtClean="0"/>
              <a:t>2023/4/25</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6935E-2E1E-2249-881B-4C418BB4D618}" type="slidenum">
              <a:rPr kumimoji="1" lang="ja-JP" altLang="en-US" smtClean="0"/>
              <a:t>‹#›</a:t>
            </a:fld>
            <a:endParaRPr kumimoji="1" lang="ja-JP" altLang="en-US"/>
          </a:p>
        </p:txBody>
      </p:sp>
    </p:spTree>
    <p:extLst>
      <p:ext uri="{BB962C8B-B14F-4D97-AF65-F5344CB8AC3E}">
        <p14:creationId xmlns:p14="http://schemas.microsoft.com/office/powerpoint/2010/main" val="11126287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5</a:t>
            </a:fld>
            <a:endParaRPr kumimoji="1" lang="ja-JP" altLang="en-US"/>
          </a:p>
        </p:txBody>
      </p:sp>
    </p:spTree>
    <p:extLst>
      <p:ext uri="{BB962C8B-B14F-4D97-AF65-F5344CB8AC3E}">
        <p14:creationId xmlns:p14="http://schemas.microsoft.com/office/powerpoint/2010/main" val="227259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6</a:t>
            </a:fld>
            <a:endParaRPr kumimoji="1" lang="ja-JP" altLang="en-US"/>
          </a:p>
        </p:txBody>
      </p:sp>
    </p:spTree>
    <p:extLst>
      <p:ext uri="{BB962C8B-B14F-4D97-AF65-F5344CB8AC3E}">
        <p14:creationId xmlns:p14="http://schemas.microsoft.com/office/powerpoint/2010/main" val="801950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11</a:t>
            </a:fld>
            <a:endParaRPr kumimoji="1" lang="ja-JP" altLang="en-US"/>
          </a:p>
        </p:txBody>
      </p:sp>
    </p:spTree>
    <p:extLst>
      <p:ext uri="{BB962C8B-B14F-4D97-AF65-F5344CB8AC3E}">
        <p14:creationId xmlns:p14="http://schemas.microsoft.com/office/powerpoint/2010/main" val="694108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12</a:t>
            </a:fld>
            <a:endParaRPr kumimoji="1" lang="ja-JP" altLang="en-US"/>
          </a:p>
        </p:txBody>
      </p:sp>
    </p:spTree>
    <p:extLst>
      <p:ext uri="{BB962C8B-B14F-4D97-AF65-F5344CB8AC3E}">
        <p14:creationId xmlns:p14="http://schemas.microsoft.com/office/powerpoint/2010/main" val="1691042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14AB59-CC51-90EA-2949-E53BB4FAD30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0A26C60-5904-3DDE-82C6-EF87268AD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13263A4-60B1-BD22-DC20-820CDF3DA8C8}"/>
              </a:ext>
            </a:extLst>
          </p:cNvPr>
          <p:cNvSpPr>
            <a:spLocks noGrp="1"/>
          </p:cNvSpPr>
          <p:nvPr>
            <p:ph type="dt" sz="half" idx="10"/>
          </p:nvPr>
        </p:nvSpPr>
        <p:spPr/>
        <p:txBody>
          <a:bodyPr/>
          <a:lstStyle/>
          <a:p>
            <a:fld id="{F6228566-0BCC-044F-8C81-A5E3853C341A}"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8BE66BC2-3751-0110-53ED-94BF854568D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0765F8-C646-9BC0-9582-1EC827B2A13E}"/>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1436304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E6B3FF-F428-26CA-D40D-2A9FA7926A15}"/>
              </a:ext>
            </a:extLst>
          </p:cNvPr>
          <p:cNvSpPr>
            <a:spLocks noGrp="1"/>
          </p:cNvSpPr>
          <p:nvPr>
            <p:ph type="title"/>
          </p:nvPr>
        </p:nvSpPr>
        <p:spPr>
          <a:xfrm>
            <a:off x="120869" y="194441"/>
            <a:ext cx="11950262" cy="604203"/>
          </a:xfrm>
        </p:spPr>
        <p:txBody>
          <a:bodyPr>
            <a:normAutofit/>
          </a:bodyPr>
          <a:lstStyle>
            <a:lvl1pPr>
              <a:defRPr sz="2800" b="1" i="0">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06F14A1-761F-22A4-FBEF-C0B005E9A7AB}"/>
              </a:ext>
            </a:extLst>
          </p:cNvPr>
          <p:cNvSpPr>
            <a:spLocks noGrp="1"/>
          </p:cNvSpPr>
          <p:nvPr>
            <p:ph idx="1"/>
          </p:nvPr>
        </p:nvSpPr>
        <p:spPr>
          <a:xfrm>
            <a:off x="120869" y="1062318"/>
            <a:ext cx="11950262" cy="5177117"/>
          </a:xfrm>
        </p:spPr>
        <p:txBody>
          <a:bodyPr>
            <a:normAutofit/>
          </a:bodyPr>
          <a:lstStyle>
            <a:lvl1pPr marL="0" indent="0">
              <a:buNone/>
              <a:defRPr sz="1800" b="0" i="0">
                <a:latin typeface="Meiryo" panose="020B0604030504040204" pitchFamily="34" charset="-128"/>
                <a:ea typeface="Meiryo" panose="020B0604030504040204" pitchFamily="34" charset="-128"/>
              </a:defRPr>
            </a:lvl1pPr>
          </a:lstStyle>
          <a:p>
            <a:pPr lvl="0"/>
            <a:endParaRPr kumimoji="1" lang="ja-JP" altLang="en-US"/>
          </a:p>
        </p:txBody>
      </p:sp>
      <p:sp>
        <p:nvSpPr>
          <p:cNvPr id="6" name="スライド番号プレースホルダー 5">
            <a:extLst>
              <a:ext uri="{FF2B5EF4-FFF2-40B4-BE49-F238E27FC236}">
                <a16:creationId xmlns:a16="http://schemas.microsoft.com/office/drawing/2014/main" id="{7C40009B-6855-5155-6CE4-3A55885F1B5E}"/>
              </a:ext>
            </a:extLst>
          </p:cNvPr>
          <p:cNvSpPr>
            <a:spLocks noGrp="1"/>
          </p:cNvSpPr>
          <p:nvPr>
            <p:ph type="sldNum" sz="quarter" idx="12"/>
          </p:nvPr>
        </p:nvSpPr>
        <p:spPr>
          <a:xfrm>
            <a:off x="9173307" y="6492875"/>
            <a:ext cx="2743200" cy="365125"/>
          </a:xfrm>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24738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4B5C54-D2AD-EAE7-BF0A-043FD027383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3C96090-7286-A1AF-187F-DBADA182C9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203C894-6298-3DAE-0D12-74291494A7CE}"/>
              </a:ext>
            </a:extLst>
          </p:cNvPr>
          <p:cNvSpPr>
            <a:spLocks noGrp="1"/>
          </p:cNvSpPr>
          <p:nvPr>
            <p:ph type="dt" sz="half" idx="10"/>
          </p:nvPr>
        </p:nvSpPr>
        <p:spPr/>
        <p:txBody>
          <a:bodyPr/>
          <a:lstStyle/>
          <a:p>
            <a:fld id="{501B53C4-368E-8440-AE32-EE216A7A6A5A}"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BD9418C8-1040-4947-ACC6-62E0DDC0C83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6882865-2AA3-BFF7-5E92-2688860DB29D}"/>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708640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EAD939-2C87-5114-31FC-29A801752B6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C2208E4-54E9-ADCF-EC88-752AAD62DFE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C97DD86-8E2C-58BA-52B4-A643567977E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B81C073-FD83-4441-ADF1-B3FA3E3D6A16}"/>
              </a:ext>
            </a:extLst>
          </p:cNvPr>
          <p:cNvSpPr>
            <a:spLocks noGrp="1"/>
          </p:cNvSpPr>
          <p:nvPr>
            <p:ph type="dt" sz="half" idx="10"/>
          </p:nvPr>
        </p:nvSpPr>
        <p:spPr/>
        <p:txBody>
          <a:bodyPr/>
          <a:lstStyle/>
          <a:p>
            <a:fld id="{788C4E07-D4C0-4846-B1D9-67FB02C525AE}" type="datetime1">
              <a:rPr kumimoji="1" lang="ja-JP" altLang="en-US" smtClean="0"/>
              <a:t>2023/4/25</a:t>
            </a:fld>
            <a:endParaRPr kumimoji="1" lang="ja-JP" altLang="en-US"/>
          </a:p>
        </p:txBody>
      </p:sp>
      <p:sp>
        <p:nvSpPr>
          <p:cNvPr id="6" name="フッター プレースホルダー 5">
            <a:extLst>
              <a:ext uri="{FF2B5EF4-FFF2-40B4-BE49-F238E27FC236}">
                <a16:creationId xmlns:a16="http://schemas.microsoft.com/office/drawing/2014/main" id="{37C2C579-0514-9565-CDF0-D75F67BB961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09D0094-AD1F-816C-ADB6-149563797E16}"/>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686075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7FC656-0EE6-BCBD-5A9B-CF1D710C276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22EAA01-9FCE-9A1B-EFC2-BEC4BFBB3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BDECC25-6BEA-BACE-612F-B7373C10281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C3E2624-4EA4-1689-AD79-1B0B4DFED3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BE17EF7-DAD0-1ABF-CA90-A2C4B05D45F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3B46053-C506-7AF3-8844-E317EDFC6B85}"/>
              </a:ext>
            </a:extLst>
          </p:cNvPr>
          <p:cNvSpPr>
            <a:spLocks noGrp="1"/>
          </p:cNvSpPr>
          <p:nvPr>
            <p:ph type="dt" sz="half" idx="10"/>
          </p:nvPr>
        </p:nvSpPr>
        <p:spPr/>
        <p:txBody>
          <a:bodyPr/>
          <a:lstStyle/>
          <a:p>
            <a:fld id="{E887311E-A607-FA48-8EA3-922916EE05A7}" type="datetime1">
              <a:rPr kumimoji="1" lang="ja-JP" altLang="en-US" smtClean="0"/>
              <a:t>2023/4/25</a:t>
            </a:fld>
            <a:endParaRPr kumimoji="1" lang="ja-JP" altLang="en-US"/>
          </a:p>
        </p:txBody>
      </p:sp>
      <p:sp>
        <p:nvSpPr>
          <p:cNvPr id="8" name="フッター プレースホルダー 7">
            <a:extLst>
              <a:ext uri="{FF2B5EF4-FFF2-40B4-BE49-F238E27FC236}">
                <a16:creationId xmlns:a16="http://schemas.microsoft.com/office/drawing/2014/main" id="{67ECC8FF-7879-EFDB-5F25-CB674F3E90B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93991E2-EBB8-3002-B843-56335211EB17}"/>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1288887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88EAD5-5C71-7FD2-CCAB-A7F75D8B0A5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F544F19-BA6B-10E5-0DB9-BA7F03235067}"/>
              </a:ext>
            </a:extLst>
          </p:cNvPr>
          <p:cNvSpPr>
            <a:spLocks noGrp="1"/>
          </p:cNvSpPr>
          <p:nvPr>
            <p:ph type="dt" sz="half" idx="10"/>
          </p:nvPr>
        </p:nvSpPr>
        <p:spPr/>
        <p:txBody>
          <a:bodyPr/>
          <a:lstStyle/>
          <a:p>
            <a:fld id="{027C214C-3889-114B-A80F-964B2DA6D29E}" type="datetime1">
              <a:rPr kumimoji="1" lang="ja-JP" altLang="en-US" smtClean="0"/>
              <a:t>2023/4/25</a:t>
            </a:fld>
            <a:endParaRPr kumimoji="1" lang="ja-JP" altLang="en-US"/>
          </a:p>
        </p:txBody>
      </p:sp>
      <p:sp>
        <p:nvSpPr>
          <p:cNvPr id="4" name="フッター プレースホルダー 3">
            <a:extLst>
              <a:ext uri="{FF2B5EF4-FFF2-40B4-BE49-F238E27FC236}">
                <a16:creationId xmlns:a16="http://schemas.microsoft.com/office/drawing/2014/main" id="{5EE59541-622C-4A8B-23BE-75545EB03F5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DC7BF38-04A0-8F09-0EF7-BADD1D29EE4A}"/>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66958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73C3434-614D-2866-D663-953E5B0C53CE}"/>
              </a:ext>
            </a:extLst>
          </p:cNvPr>
          <p:cNvSpPr>
            <a:spLocks noGrp="1"/>
          </p:cNvSpPr>
          <p:nvPr>
            <p:ph type="dt" sz="half" idx="10"/>
          </p:nvPr>
        </p:nvSpPr>
        <p:spPr/>
        <p:txBody>
          <a:bodyPr/>
          <a:lstStyle/>
          <a:p>
            <a:fld id="{327987BE-6BC2-1841-BA9F-605DC0E1E1EF}" type="datetime1">
              <a:rPr kumimoji="1" lang="ja-JP" altLang="en-US" smtClean="0"/>
              <a:t>2023/4/25</a:t>
            </a:fld>
            <a:endParaRPr kumimoji="1" lang="ja-JP" altLang="en-US"/>
          </a:p>
        </p:txBody>
      </p:sp>
      <p:sp>
        <p:nvSpPr>
          <p:cNvPr id="3" name="フッター プレースホルダー 2">
            <a:extLst>
              <a:ext uri="{FF2B5EF4-FFF2-40B4-BE49-F238E27FC236}">
                <a16:creationId xmlns:a16="http://schemas.microsoft.com/office/drawing/2014/main" id="{84D36590-4F72-3CA8-C109-43D3F620723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5E7B3C-5D0B-2756-9C06-454739F2CE95}"/>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20297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E7C43E-076E-97A7-E017-6B852C89DB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0DE8982-5A82-3FC6-F5E1-BD74A9801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92742C2-696C-CDC8-0041-B17073552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150EA4-9A99-E903-BBFE-C51380CBEBE2}"/>
              </a:ext>
            </a:extLst>
          </p:cNvPr>
          <p:cNvSpPr>
            <a:spLocks noGrp="1"/>
          </p:cNvSpPr>
          <p:nvPr>
            <p:ph type="dt" sz="half" idx="10"/>
          </p:nvPr>
        </p:nvSpPr>
        <p:spPr/>
        <p:txBody>
          <a:bodyPr/>
          <a:lstStyle/>
          <a:p>
            <a:fld id="{62C852BC-9D88-BA4C-AD84-177ED7DAFC38}" type="datetime1">
              <a:rPr kumimoji="1" lang="ja-JP" altLang="en-US" smtClean="0"/>
              <a:t>2023/4/25</a:t>
            </a:fld>
            <a:endParaRPr kumimoji="1" lang="ja-JP" altLang="en-US"/>
          </a:p>
        </p:txBody>
      </p:sp>
      <p:sp>
        <p:nvSpPr>
          <p:cNvPr id="6" name="フッター プレースホルダー 5">
            <a:extLst>
              <a:ext uri="{FF2B5EF4-FFF2-40B4-BE49-F238E27FC236}">
                <a16:creationId xmlns:a16="http://schemas.microsoft.com/office/drawing/2014/main" id="{F158B488-93CC-588A-D981-7816637F97A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6617727-FDAE-7E6E-A755-071B324DE423}"/>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708834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D3F5E2-D2F8-B399-0626-81E2A9A34C1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0A0EC51-3674-50BC-2AD2-1C294AB00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AC4A7E9-4C62-C21C-4B0D-1255F386E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B4C58C-35F2-3D0F-3C76-564214C4BEC7}"/>
              </a:ext>
            </a:extLst>
          </p:cNvPr>
          <p:cNvSpPr>
            <a:spLocks noGrp="1"/>
          </p:cNvSpPr>
          <p:nvPr>
            <p:ph type="dt" sz="half" idx="10"/>
          </p:nvPr>
        </p:nvSpPr>
        <p:spPr/>
        <p:txBody>
          <a:bodyPr/>
          <a:lstStyle/>
          <a:p>
            <a:fld id="{27427F58-2AC7-EA4D-9F2B-63ECEBACD5DE}" type="datetime1">
              <a:rPr kumimoji="1" lang="ja-JP" altLang="en-US" smtClean="0"/>
              <a:t>2023/4/25</a:t>
            </a:fld>
            <a:endParaRPr kumimoji="1" lang="ja-JP" altLang="en-US"/>
          </a:p>
        </p:txBody>
      </p:sp>
      <p:sp>
        <p:nvSpPr>
          <p:cNvPr id="6" name="フッター プレースホルダー 5">
            <a:extLst>
              <a:ext uri="{FF2B5EF4-FFF2-40B4-BE49-F238E27FC236}">
                <a16:creationId xmlns:a16="http://schemas.microsoft.com/office/drawing/2014/main" id="{F34AF449-2127-45E9-0012-4064F6DFDC4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8F79C17-74E9-D596-1CFF-A1F4497B040E}"/>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75739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131BDE-3B48-2E7E-3AEF-640F99CC1AA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7180DC0-F486-2357-75B4-6DB67BB5931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7AE5E2-DE40-C5A0-48AC-3D424FEB6174}"/>
              </a:ext>
            </a:extLst>
          </p:cNvPr>
          <p:cNvSpPr>
            <a:spLocks noGrp="1"/>
          </p:cNvSpPr>
          <p:nvPr>
            <p:ph type="dt" sz="half" idx="10"/>
          </p:nvPr>
        </p:nvSpPr>
        <p:spPr/>
        <p:txBody>
          <a:bodyPr/>
          <a:lstStyle/>
          <a:p>
            <a:fld id="{D8FF55E0-1A5B-D642-A88D-5BFA9B3E2916}"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DB3C0D71-18C1-F316-1891-A626D5E6A3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1664AB-D020-36B6-E17F-D3E3DC29A77F}"/>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351754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2BD3734-7F36-41E5-8BD5-43CEB2B9B73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CA20232-4A4E-B3B2-B236-D800FDB8804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E81ACC-043E-B74A-6588-861C6F7AD4EF}"/>
              </a:ext>
            </a:extLst>
          </p:cNvPr>
          <p:cNvSpPr>
            <a:spLocks noGrp="1"/>
          </p:cNvSpPr>
          <p:nvPr>
            <p:ph type="dt" sz="half" idx="10"/>
          </p:nvPr>
        </p:nvSpPr>
        <p:spPr/>
        <p:txBody>
          <a:bodyPr/>
          <a:lstStyle/>
          <a:p>
            <a:fld id="{5AA9607F-417D-0940-BCDE-220A5C8D1AC0}"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54C97BFF-EBCA-E39A-3890-C307F9E206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216906-1158-DBB1-2F82-A57BB6C59355}"/>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145109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AB2F21D-F630-F142-5F19-13F32D3CF4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C73E651-FA7C-802D-9C02-8EF1BF198C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F0DB09-B12C-B1F3-33D5-F1B802D8E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70116-CBF8-0541-BB50-54ABB0E0A54B}" type="datetime1">
              <a:rPr kumimoji="1" lang="ja-JP" altLang="en-US" smtClean="0"/>
              <a:t>2023/4/25</a:t>
            </a:fld>
            <a:endParaRPr kumimoji="1" lang="ja-JP" altLang="en-US"/>
          </a:p>
        </p:txBody>
      </p:sp>
      <p:sp>
        <p:nvSpPr>
          <p:cNvPr id="5" name="フッター プレースホルダー 4">
            <a:extLst>
              <a:ext uri="{FF2B5EF4-FFF2-40B4-BE49-F238E27FC236}">
                <a16:creationId xmlns:a16="http://schemas.microsoft.com/office/drawing/2014/main" id="{436047D5-834D-C609-D888-F8CBD5671F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E813C40-E93E-D6D6-06CE-1ED4AD7F6B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555128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9B56FD5C-CA92-3F4F-4511-D378AB8FD106}"/>
              </a:ext>
            </a:extLst>
          </p:cNvPr>
          <p:cNvSpPr>
            <a:spLocks noGrp="1"/>
          </p:cNvSpPr>
          <p:nvPr>
            <p:ph type="sldNum" sz="quarter" idx="12"/>
          </p:nvPr>
        </p:nvSpPr>
        <p:spPr/>
        <p:txBody>
          <a:bodyPr/>
          <a:lstStyle/>
          <a:p>
            <a:fld id="{9072E400-20F7-6041-92A7-26D857824E29}" type="slidenum">
              <a:rPr kumimoji="1" lang="ja-JP" altLang="en-US" smtClean="0"/>
              <a:t>1</a:t>
            </a:fld>
            <a:endParaRPr kumimoji="1" lang="ja-JP" altLang="en-US"/>
          </a:p>
        </p:txBody>
      </p:sp>
      <p:pic>
        <p:nvPicPr>
          <p:cNvPr id="9" name="図 8" descr="ゲーム画面のスクリーンショット&#10;&#10;低い精度で自動的に生成された説明">
            <a:extLst>
              <a:ext uri="{FF2B5EF4-FFF2-40B4-BE49-F238E27FC236}">
                <a16:creationId xmlns:a16="http://schemas.microsoft.com/office/drawing/2014/main" id="{813C5E54-CD70-BF00-0849-938395E0D8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42983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3" name="スライド番号プレースホルダー 2">
            <a:extLst>
              <a:ext uri="{FF2B5EF4-FFF2-40B4-BE49-F238E27FC236}">
                <a16:creationId xmlns:a16="http://schemas.microsoft.com/office/drawing/2014/main" id="{1A0B7151-BA46-AB1D-5780-ADFE70A948B3}"/>
              </a:ext>
            </a:extLst>
          </p:cNvPr>
          <p:cNvSpPr>
            <a:spLocks noGrp="1"/>
          </p:cNvSpPr>
          <p:nvPr>
            <p:ph type="sldNum" sz="quarter" idx="12"/>
          </p:nvPr>
        </p:nvSpPr>
        <p:spPr/>
        <p:txBody>
          <a:bodyPr/>
          <a:lstStyle/>
          <a:p>
            <a:fld id="{9072E400-20F7-6041-92A7-26D857824E29}" type="slidenum">
              <a:rPr kumimoji="1" lang="ja-JP" altLang="en-US" smtClean="0"/>
              <a:t>2</a:t>
            </a:fld>
            <a:endParaRPr kumimoji="1" lang="ja-JP" altLang="en-US"/>
          </a:p>
        </p:txBody>
      </p:sp>
      <p:sp>
        <p:nvSpPr>
          <p:cNvPr id="7" name="タイトル 1">
            <a:extLst>
              <a:ext uri="{FF2B5EF4-FFF2-40B4-BE49-F238E27FC236}">
                <a16:creationId xmlns:a16="http://schemas.microsoft.com/office/drawing/2014/main" id="{62201630-DD1E-46D5-C57A-598FE39A9A06}"/>
              </a:ext>
            </a:extLst>
          </p:cNvPr>
          <p:cNvSpPr txBox="1">
            <a:spLocks/>
          </p:cNvSpPr>
          <p:nvPr/>
        </p:nvSpPr>
        <p:spPr>
          <a:xfrm>
            <a:off x="838200" y="27662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800" b="1" i="0" kern="1200">
                <a:solidFill>
                  <a:schemeClr val="tx1"/>
                </a:solidFill>
                <a:latin typeface="Meiryo" panose="020B0604030504040204" pitchFamily="34" charset="-128"/>
                <a:ea typeface="Meiryo" panose="020B0604030504040204" pitchFamily="34" charset="-128"/>
                <a:cs typeface="+mj-cs"/>
              </a:defRPr>
            </a:lvl1pPr>
          </a:lstStyle>
          <a:p>
            <a:pPr algn="ctr"/>
            <a:r>
              <a:rPr lang="ja-JP" altLang="en-US" sz="4000"/>
              <a:t>農業遺産とは？</a:t>
            </a:r>
          </a:p>
        </p:txBody>
      </p:sp>
      <p:sp>
        <p:nvSpPr>
          <p:cNvPr id="8" name="テキスト ボックス 7">
            <a:extLst>
              <a:ext uri="{FF2B5EF4-FFF2-40B4-BE49-F238E27FC236}">
                <a16:creationId xmlns:a16="http://schemas.microsoft.com/office/drawing/2014/main" id="{2E9E793D-B1F0-379E-BD07-649A66A61997}"/>
              </a:ext>
            </a:extLst>
          </p:cNvPr>
          <p:cNvSpPr txBox="1"/>
          <p:nvPr/>
        </p:nvSpPr>
        <p:spPr>
          <a:xfrm>
            <a:off x="5444360" y="2841786"/>
            <a:ext cx="870751" cy="338554"/>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い</a:t>
            </a:r>
            <a:r>
              <a:rPr lang="en-US" altLang="ja-JP" sz="1600" dirty="0">
                <a:latin typeface="Meiryo" panose="020B0604030504040204" pitchFamily="34" charset="-128"/>
                <a:ea typeface="Meiryo" panose="020B0604030504040204" pitchFamily="34" charset="-128"/>
              </a:rPr>
              <a:t> </a:t>
            </a:r>
            <a:r>
              <a:rPr lang="ja-JP" altLang="en-US" sz="1600">
                <a:latin typeface="Meiryo" panose="020B0604030504040204" pitchFamily="34" charset="-128"/>
                <a:ea typeface="Meiryo" panose="020B0604030504040204" pitchFamily="34" charset="-128"/>
              </a:rPr>
              <a:t>さん</a:t>
            </a:r>
            <a:endParaRPr kumimoji="1" lang="ja-JP" altLang="en-US" sz="16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658651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26EC3E4-C592-4F8F-82B0-48BB8E9D332A}"/>
              </a:ext>
            </a:extLst>
          </p:cNvPr>
          <p:cNvSpPr>
            <a:spLocks noGrp="1"/>
          </p:cNvSpPr>
          <p:nvPr>
            <p:ph idx="1"/>
          </p:nvPr>
        </p:nvSpPr>
        <p:spPr>
          <a:xfrm>
            <a:off x="953814" y="973902"/>
            <a:ext cx="10284372" cy="1051070"/>
          </a:xfrm>
        </p:spPr>
        <p:txBody>
          <a:bodyPr spcCol="0">
            <a:noAutofit/>
          </a:bodyPr>
          <a:lstStyle/>
          <a:p>
            <a:pPr algn="just">
              <a:lnSpc>
                <a:spcPct val="120000"/>
              </a:lnSpc>
              <a:spcBef>
                <a:spcPts val="500"/>
              </a:spcBef>
            </a:pPr>
            <a:r>
              <a:rPr lang="ja-JP" altLang="ja-JP" sz="2000" kern="100" dirty="0">
                <a:effectLst/>
                <a:latin typeface="游明朝" panose="02020400000000000000" pitchFamily="18" charset="-128"/>
                <a:ea typeface="BIZ UDPゴシック"/>
                <a:cs typeface="Times New Roman" panose="02020603050405020304" pitchFamily="18" charset="0"/>
              </a:rPr>
              <a:t>地域の人々が農業、林業、漁業を営む</a:t>
            </a:r>
            <a:r>
              <a:rPr lang="ja-JP" altLang="en-US" sz="2000" kern="100" dirty="0">
                <a:effectLst/>
                <a:latin typeface="游明朝" panose="02020400000000000000" pitchFamily="18" charset="-128"/>
                <a:ea typeface="BIZ UDPゴシック"/>
                <a:cs typeface="Times New Roman" panose="02020603050405020304" pitchFamily="18" charset="0"/>
              </a:rPr>
              <a:t>中で独自に</a:t>
            </a:r>
            <a:r>
              <a:rPr lang="ja-JP" altLang="ja-JP" sz="2000" kern="100" dirty="0">
                <a:effectLst/>
                <a:latin typeface="游明朝" panose="02020400000000000000" pitchFamily="18" charset="-128"/>
                <a:ea typeface="BIZ UDPゴシック"/>
                <a:cs typeface="Times New Roman" panose="02020603050405020304" pitchFamily="18" charset="0"/>
              </a:rPr>
              <a:t>築き、長い間守り続けてきた知恵や工夫、風景、その土地特有の文化</a:t>
            </a:r>
            <a:r>
              <a:rPr lang="ja-JP" altLang="en-US" sz="2000" kern="100" dirty="0">
                <a:effectLst/>
                <a:latin typeface="游明朝" panose="02020400000000000000" pitchFamily="18" charset="-128"/>
                <a:ea typeface="BIZ UDPゴシック"/>
                <a:cs typeface="Times New Roman" panose="02020603050405020304" pitchFamily="18" charset="0"/>
              </a:rPr>
              <a:t>、生き物たち。</a:t>
            </a:r>
            <a:endParaRPr lang="en-US" altLang="ja-JP" sz="2000" kern="100" dirty="0">
              <a:effectLst/>
              <a:latin typeface="游明朝" panose="02020400000000000000" pitchFamily="18" charset="-128"/>
              <a:ea typeface="BIZ UDPゴシック"/>
              <a:cs typeface="Times New Roman" panose="02020603050405020304" pitchFamily="18" charset="0"/>
            </a:endParaRPr>
          </a:p>
          <a:p>
            <a:pPr algn="just">
              <a:lnSpc>
                <a:spcPct val="120000"/>
              </a:lnSpc>
              <a:spcBef>
                <a:spcPts val="500"/>
              </a:spcBef>
            </a:pPr>
            <a:r>
              <a:rPr lang="ja-JP" altLang="en-US" sz="2000" kern="100" dirty="0">
                <a:effectLst/>
                <a:latin typeface="游明朝" panose="02020400000000000000" pitchFamily="18" charset="-128"/>
                <a:ea typeface="BIZ UDPゴシック"/>
                <a:cs typeface="Times New Roman" panose="02020603050405020304" pitchFamily="18" charset="0"/>
              </a:rPr>
              <a:t>これらを未来に受け継いでいくためにつくられた制度が農業遺産</a:t>
            </a:r>
            <a:r>
              <a:rPr lang="ja-JP" altLang="en-US" sz="2000" kern="100">
                <a:effectLst/>
                <a:latin typeface="游明朝" panose="02020400000000000000" pitchFamily="18" charset="-128"/>
                <a:ea typeface="BIZ UDPゴシック"/>
                <a:cs typeface="Times New Roman" panose="02020603050405020304" pitchFamily="18" charset="0"/>
              </a:rPr>
              <a:t>です</a:t>
            </a:r>
            <a:r>
              <a:rPr lang="ja-JP" altLang="ja-JP" sz="2000" kern="100">
                <a:effectLst/>
                <a:latin typeface="游明朝" panose="02020400000000000000" pitchFamily="18" charset="-128"/>
                <a:ea typeface="BIZ UDPゴシック"/>
                <a:cs typeface="Times New Roman" panose="02020603050405020304" pitchFamily="18" charset="0"/>
              </a:rPr>
              <a:t>。</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a:xfrm>
            <a:off x="120869" y="219996"/>
            <a:ext cx="11950262" cy="604203"/>
          </a:xfrm>
        </p:spPr>
        <p:txBody>
          <a:bodyPr/>
          <a:lstStyle/>
          <a:p>
            <a:r>
              <a:rPr kumimoji="1" lang="ja-JP" altLang="en-US"/>
              <a:t>農業遺産とは</a:t>
            </a:r>
          </a:p>
        </p:txBody>
      </p:sp>
      <p:pic>
        <p:nvPicPr>
          <p:cNvPr id="10" name="図 9">
            <a:extLst>
              <a:ext uri="{FF2B5EF4-FFF2-40B4-BE49-F238E27FC236}">
                <a16:creationId xmlns:a16="http://schemas.microsoft.com/office/drawing/2014/main" id="{3822EA0B-D543-F674-0594-A2EC322AB0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6302" y="4396939"/>
            <a:ext cx="3183798" cy="1790887"/>
          </a:xfrm>
          <a:prstGeom prst="rect">
            <a:avLst/>
          </a:prstGeom>
        </p:spPr>
      </p:pic>
      <p:pic>
        <p:nvPicPr>
          <p:cNvPr id="12" name="図 11">
            <a:extLst>
              <a:ext uri="{FF2B5EF4-FFF2-40B4-BE49-F238E27FC236}">
                <a16:creationId xmlns:a16="http://schemas.microsoft.com/office/drawing/2014/main" id="{7E4095C7-91A5-1919-D47F-825652F284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899" y="2242271"/>
            <a:ext cx="3183799" cy="1790887"/>
          </a:xfrm>
          <a:prstGeom prst="rect">
            <a:avLst/>
          </a:prstGeom>
        </p:spPr>
      </p:pic>
      <p:pic>
        <p:nvPicPr>
          <p:cNvPr id="14" name="図 13">
            <a:extLst>
              <a:ext uri="{FF2B5EF4-FFF2-40B4-BE49-F238E27FC236}">
                <a16:creationId xmlns:a16="http://schemas.microsoft.com/office/drawing/2014/main" id="{9BF8E9E8-991D-7A27-8CBB-BBC4821F1C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04101" y="2242270"/>
            <a:ext cx="3183799" cy="1790887"/>
          </a:xfrm>
          <a:prstGeom prst="rect">
            <a:avLst/>
          </a:prstGeom>
        </p:spPr>
      </p:pic>
      <p:pic>
        <p:nvPicPr>
          <p:cNvPr id="16" name="図 15">
            <a:extLst>
              <a:ext uri="{FF2B5EF4-FFF2-40B4-BE49-F238E27FC236}">
                <a16:creationId xmlns:a16="http://schemas.microsoft.com/office/drawing/2014/main" id="{111BBDB5-20F5-1235-B1C4-F54500C0B7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26302" y="2242270"/>
            <a:ext cx="3183799" cy="1790887"/>
          </a:xfrm>
          <a:prstGeom prst="rect">
            <a:avLst/>
          </a:prstGeom>
        </p:spPr>
      </p:pic>
      <p:sp>
        <p:nvSpPr>
          <p:cNvPr id="17" name="スライド番号プレースホルダー 16">
            <a:extLst>
              <a:ext uri="{FF2B5EF4-FFF2-40B4-BE49-F238E27FC236}">
                <a16:creationId xmlns:a16="http://schemas.microsoft.com/office/drawing/2014/main" id="{99F59F1D-E32F-31DD-38C0-80CA4B75A28A}"/>
              </a:ext>
            </a:extLst>
          </p:cNvPr>
          <p:cNvSpPr>
            <a:spLocks noGrp="1"/>
          </p:cNvSpPr>
          <p:nvPr>
            <p:ph type="sldNum" sz="quarter" idx="12"/>
          </p:nvPr>
        </p:nvSpPr>
        <p:spPr/>
        <p:txBody>
          <a:bodyPr/>
          <a:lstStyle/>
          <a:p>
            <a:fld id="{9072E400-20F7-6041-92A7-26D857824E29}" type="slidenum">
              <a:rPr kumimoji="1" lang="ja-JP" altLang="en-US" smtClean="0"/>
              <a:t>3</a:t>
            </a:fld>
            <a:endParaRPr kumimoji="1" lang="ja-JP" altLang="en-US"/>
          </a:p>
        </p:txBody>
      </p:sp>
      <p:pic>
        <p:nvPicPr>
          <p:cNvPr id="9" name="図 8" descr="山の中の高速道路&#10;&#10;中程度の精度で自動的に生成された説明">
            <a:extLst>
              <a:ext uri="{FF2B5EF4-FFF2-40B4-BE49-F238E27FC236}">
                <a16:creationId xmlns:a16="http://schemas.microsoft.com/office/drawing/2014/main" id="{38ED9E9B-E3A9-4AF3-F40E-B40161D97A7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1899" y="4396939"/>
            <a:ext cx="3183799" cy="1790887"/>
          </a:xfrm>
          <a:prstGeom prst="rect">
            <a:avLst/>
          </a:prstGeom>
        </p:spPr>
      </p:pic>
      <p:pic>
        <p:nvPicPr>
          <p:cNvPr id="13" name="図 12" descr="丘の上にある数種類の木&#10;&#10;低い精度で自動的に生成された説明">
            <a:extLst>
              <a:ext uri="{FF2B5EF4-FFF2-40B4-BE49-F238E27FC236}">
                <a16:creationId xmlns:a16="http://schemas.microsoft.com/office/drawing/2014/main" id="{CDF6ACF0-23D0-6ECE-2270-B101C8916E5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04102" y="4396940"/>
            <a:ext cx="3183797" cy="1790886"/>
          </a:xfrm>
          <a:prstGeom prst="rect">
            <a:avLst/>
          </a:prstGeom>
        </p:spPr>
      </p:pic>
      <p:sp>
        <p:nvSpPr>
          <p:cNvPr id="15" name="テキスト ボックス 14">
            <a:extLst>
              <a:ext uri="{FF2B5EF4-FFF2-40B4-BE49-F238E27FC236}">
                <a16:creationId xmlns:a16="http://schemas.microsoft.com/office/drawing/2014/main" id="{19B201C5-CD52-90E8-0699-988078BAED97}"/>
              </a:ext>
            </a:extLst>
          </p:cNvPr>
          <p:cNvSpPr txBox="1"/>
          <p:nvPr/>
        </p:nvSpPr>
        <p:spPr>
          <a:xfrm>
            <a:off x="6411314" y="900065"/>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きず</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D0B732F3-83AB-1C2B-92D3-2AAE962931FB}"/>
              </a:ext>
            </a:extLst>
          </p:cNvPr>
          <p:cNvSpPr txBox="1"/>
          <p:nvPr/>
        </p:nvSpPr>
        <p:spPr>
          <a:xfrm>
            <a:off x="3239231" y="1704687"/>
            <a:ext cx="300082" cy="190770"/>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83674174-EFFF-F289-B465-08807F121E03}"/>
              </a:ext>
            </a:extLst>
          </p:cNvPr>
          <p:cNvSpPr txBox="1"/>
          <p:nvPr/>
        </p:nvSpPr>
        <p:spPr>
          <a:xfrm>
            <a:off x="1010722" y="896121"/>
            <a:ext cx="56938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ちいき</a:t>
            </a:r>
          </a:p>
        </p:txBody>
      </p:sp>
      <p:sp>
        <p:nvSpPr>
          <p:cNvPr id="21" name="テキスト ボックス 20">
            <a:extLst>
              <a:ext uri="{FF2B5EF4-FFF2-40B4-BE49-F238E27FC236}">
                <a16:creationId xmlns:a16="http://schemas.microsoft.com/office/drawing/2014/main" id="{A37564BA-8F66-3E9E-91B3-52E2FBC8E975}"/>
              </a:ext>
            </a:extLst>
          </p:cNvPr>
          <p:cNvSpPr txBox="1"/>
          <p:nvPr/>
        </p:nvSpPr>
        <p:spPr>
          <a:xfrm>
            <a:off x="1865912" y="4048019"/>
            <a:ext cx="1415772"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山形県最上川流域</a:t>
            </a:r>
          </a:p>
        </p:txBody>
      </p:sp>
      <p:sp>
        <p:nvSpPr>
          <p:cNvPr id="23" name="テキスト ボックス 22">
            <a:extLst>
              <a:ext uri="{FF2B5EF4-FFF2-40B4-BE49-F238E27FC236}">
                <a16:creationId xmlns:a16="http://schemas.microsoft.com/office/drawing/2014/main" id="{BF9342F2-C16C-E0FE-1BA5-C05FCAC8FE57}"/>
              </a:ext>
            </a:extLst>
          </p:cNvPr>
          <p:cNvSpPr txBox="1"/>
          <p:nvPr/>
        </p:nvSpPr>
        <p:spPr>
          <a:xfrm>
            <a:off x="1865912" y="6195474"/>
            <a:ext cx="1415772"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島根県奥出雲地域</a:t>
            </a:r>
          </a:p>
        </p:txBody>
      </p:sp>
      <p:sp>
        <p:nvSpPr>
          <p:cNvPr id="24" name="テキスト ボックス 23">
            <a:extLst>
              <a:ext uri="{FF2B5EF4-FFF2-40B4-BE49-F238E27FC236}">
                <a16:creationId xmlns:a16="http://schemas.microsoft.com/office/drawing/2014/main" id="{A578AFAC-3E09-E7B3-E8E0-DE1253B158A7}"/>
              </a:ext>
            </a:extLst>
          </p:cNvPr>
          <p:cNvSpPr txBox="1"/>
          <p:nvPr/>
        </p:nvSpPr>
        <p:spPr>
          <a:xfrm>
            <a:off x="5234226" y="4048019"/>
            <a:ext cx="1723549"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三重県尾鷲市、紀北町</a:t>
            </a:r>
          </a:p>
        </p:txBody>
      </p:sp>
      <p:sp>
        <p:nvSpPr>
          <p:cNvPr id="25" name="テキスト ボックス 24">
            <a:extLst>
              <a:ext uri="{FF2B5EF4-FFF2-40B4-BE49-F238E27FC236}">
                <a16:creationId xmlns:a16="http://schemas.microsoft.com/office/drawing/2014/main" id="{F6AF3384-566B-FC6D-B315-0725B8E81374}"/>
              </a:ext>
            </a:extLst>
          </p:cNvPr>
          <p:cNvSpPr txBox="1"/>
          <p:nvPr/>
        </p:nvSpPr>
        <p:spPr>
          <a:xfrm>
            <a:off x="5465058" y="6195474"/>
            <a:ext cx="1261884"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山梨県峡東地域</a:t>
            </a:r>
          </a:p>
        </p:txBody>
      </p:sp>
      <p:sp>
        <p:nvSpPr>
          <p:cNvPr id="26" name="テキスト ボックス 25">
            <a:extLst>
              <a:ext uri="{FF2B5EF4-FFF2-40B4-BE49-F238E27FC236}">
                <a16:creationId xmlns:a16="http://schemas.microsoft.com/office/drawing/2014/main" id="{53D48E32-9048-ACFD-5188-6988C83A16AB}"/>
              </a:ext>
            </a:extLst>
          </p:cNvPr>
          <p:cNvSpPr txBox="1"/>
          <p:nvPr/>
        </p:nvSpPr>
        <p:spPr>
          <a:xfrm>
            <a:off x="8756427" y="4048019"/>
            <a:ext cx="1723549"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三重県鳥羽・志摩地域</a:t>
            </a:r>
          </a:p>
        </p:txBody>
      </p:sp>
      <p:sp>
        <p:nvSpPr>
          <p:cNvPr id="27" name="テキスト ボックス 26">
            <a:extLst>
              <a:ext uri="{FF2B5EF4-FFF2-40B4-BE49-F238E27FC236}">
                <a16:creationId xmlns:a16="http://schemas.microsoft.com/office/drawing/2014/main" id="{24C3FBC0-413D-9735-CA92-DCEE4AF8998E}"/>
              </a:ext>
            </a:extLst>
          </p:cNvPr>
          <p:cNvSpPr txBox="1"/>
          <p:nvPr/>
        </p:nvSpPr>
        <p:spPr>
          <a:xfrm>
            <a:off x="8987259" y="6195474"/>
            <a:ext cx="1261884"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熊本県阿蘇地域</a:t>
            </a:r>
          </a:p>
        </p:txBody>
      </p:sp>
      <p:sp>
        <p:nvSpPr>
          <p:cNvPr id="28" name="テキスト ボックス 27">
            <a:extLst>
              <a:ext uri="{FF2B5EF4-FFF2-40B4-BE49-F238E27FC236}">
                <a16:creationId xmlns:a16="http://schemas.microsoft.com/office/drawing/2014/main" id="{67A2374B-5BF8-DBA1-5971-2CB4E063AB7D}"/>
              </a:ext>
            </a:extLst>
          </p:cNvPr>
          <p:cNvSpPr txBox="1"/>
          <p:nvPr/>
        </p:nvSpPr>
        <p:spPr>
          <a:xfrm>
            <a:off x="1010722" y="82024"/>
            <a:ext cx="56938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いさん</a:t>
            </a:r>
            <a:endParaRPr kumimoji="1" lang="ja-JP" altLang="en-US" sz="1000" dirty="0">
              <a:latin typeface="Meiryo" panose="020B0604030504040204" pitchFamily="34" charset="-128"/>
              <a:ea typeface="Meiryo" panose="020B0604030504040204" pitchFamily="34" charset="-128"/>
            </a:endParaRPr>
          </a:p>
        </p:txBody>
      </p:sp>
      <p:sp>
        <p:nvSpPr>
          <p:cNvPr id="4" name="テキスト ボックス 3">
            <a:extLst>
              <a:ext uri="{FF2B5EF4-FFF2-40B4-BE49-F238E27FC236}">
                <a16:creationId xmlns:a16="http://schemas.microsoft.com/office/drawing/2014/main" id="{3ABC9A2E-16A5-4F43-E130-F3DB59A062FF}"/>
              </a:ext>
            </a:extLst>
          </p:cNvPr>
          <p:cNvSpPr txBox="1"/>
          <p:nvPr/>
        </p:nvSpPr>
        <p:spPr>
          <a:xfrm>
            <a:off x="4578616" y="900065"/>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いとな</a:t>
            </a:r>
            <a:endParaRPr kumimoji="1" lang="ja-JP" altLang="en-US" sz="900" dirty="0">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D2A0682D-C5A5-A540-3FF7-09DAA1783D78}"/>
              </a:ext>
            </a:extLst>
          </p:cNvPr>
          <p:cNvSpPr txBox="1"/>
          <p:nvPr/>
        </p:nvSpPr>
        <p:spPr>
          <a:xfrm>
            <a:off x="8350951" y="900065"/>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つづ</a:t>
            </a:r>
            <a:endParaRPr kumimoji="1" lang="ja-JP" altLang="en-US" sz="9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AB7E8688-367A-8A01-91C8-A6ABFF541FCA}"/>
              </a:ext>
            </a:extLst>
          </p:cNvPr>
          <p:cNvSpPr txBox="1"/>
          <p:nvPr/>
        </p:nvSpPr>
        <p:spPr>
          <a:xfrm>
            <a:off x="9717624" y="900065"/>
            <a:ext cx="569387" cy="230832"/>
          </a:xfrm>
          <a:prstGeom prst="rect">
            <a:avLst/>
          </a:prstGeom>
          <a:noFill/>
        </p:spPr>
        <p:txBody>
          <a:bodyPr wrap="none" rtlCol="0">
            <a:spAutoFit/>
          </a:bodyPr>
          <a:lstStyle/>
          <a:p>
            <a:r>
              <a:rPr kumimoji="1"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F5E03F18-05DA-B68A-1F69-F6E2179FCBE0}"/>
              </a:ext>
            </a:extLst>
          </p:cNvPr>
          <p:cNvSpPr txBox="1"/>
          <p:nvPr/>
        </p:nvSpPr>
        <p:spPr>
          <a:xfrm>
            <a:off x="10455737" y="910575"/>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くふう</a:t>
            </a:r>
            <a:endParaRPr kumimoji="1" lang="ja-JP" altLang="en-US" sz="900" dirty="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CD80BE1A-5AE2-0B92-7D05-7B257D31C764}"/>
              </a:ext>
            </a:extLst>
          </p:cNvPr>
          <p:cNvSpPr txBox="1"/>
          <p:nvPr/>
        </p:nvSpPr>
        <p:spPr>
          <a:xfrm>
            <a:off x="1959081" y="1697386"/>
            <a:ext cx="646331" cy="190770"/>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みらい</a:t>
            </a:r>
            <a:endParaRPr kumimoji="1" lang="ja-JP" altLang="en-US" sz="900" spc="300"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C19B4FAD-2FC4-49C8-087D-F67BAE9F0469}"/>
              </a:ext>
            </a:extLst>
          </p:cNvPr>
          <p:cNvSpPr txBox="1"/>
          <p:nvPr/>
        </p:nvSpPr>
        <p:spPr>
          <a:xfrm>
            <a:off x="5687825" y="896121"/>
            <a:ext cx="56938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どくじ</a:t>
            </a:r>
            <a:endParaRPr kumimoji="1" lang="ja-JP" altLang="en-US" sz="10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809257F1-862E-B81C-2788-5DB6833C834B}"/>
              </a:ext>
            </a:extLst>
          </p:cNvPr>
          <p:cNvSpPr txBox="1"/>
          <p:nvPr/>
        </p:nvSpPr>
        <p:spPr>
          <a:xfrm>
            <a:off x="947660" y="1285003"/>
            <a:ext cx="69762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ふうけい</a:t>
            </a:r>
            <a:endParaRPr kumimoji="1" lang="ja-JP" altLang="en-US" sz="10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ECD1A14A-E27E-FBFC-9636-A660966A5779}"/>
              </a:ext>
            </a:extLst>
          </p:cNvPr>
          <p:cNvSpPr txBox="1"/>
          <p:nvPr/>
        </p:nvSpPr>
        <p:spPr>
          <a:xfrm>
            <a:off x="2597784" y="1285003"/>
            <a:ext cx="69762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とくゆう</a:t>
            </a:r>
            <a:endParaRPr kumimoji="1" lang="ja-JP" altLang="en-US" sz="1000" dirty="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49D8210B-534F-976E-4062-1AE7743848B8}"/>
              </a:ext>
            </a:extLst>
          </p:cNvPr>
          <p:cNvSpPr txBox="1"/>
          <p:nvPr/>
        </p:nvSpPr>
        <p:spPr>
          <a:xfrm>
            <a:off x="6370997" y="1684396"/>
            <a:ext cx="56938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せいど</a:t>
            </a:r>
            <a:endParaRPr kumimoji="1" lang="ja-JP" altLang="en-US" sz="10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108551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ひまわりの畑&#10;&#10;中程度の精度で自動的に生成された説明">
            <a:extLst>
              <a:ext uri="{FF2B5EF4-FFF2-40B4-BE49-F238E27FC236}">
                <a16:creationId xmlns:a16="http://schemas.microsoft.com/office/drawing/2014/main" id="{78E3F83E-1A77-D546-F7B0-573C73CB48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22595" y="2323569"/>
            <a:ext cx="7405625" cy="4165664"/>
          </a:xfrm>
          <a:prstGeom prst="rect">
            <a:avLst/>
          </a:prstGeom>
        </p:spPr>
      </p:pic>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例１：山形の紅花がつなぐ知恵・文化</a:t>
            </a:r>
          </a:p>
        </p:txBody>
      </p:sp>
      <p:sp>
        <p:nvSpPr>
          <p:cNvPr id="5" name="スライド番号プレースホルダー 4">
            <a:extLst>
              <a:ext uri="{FF2B5EF4-FFF2-40B4-BE49-F238E27FC236}">
                <a16:creationId xmlns:a16="http://schemas.microsoft.com/office/drawing/2014/main" id="{9186C690-3635-CD5F-B82B-BCBC64B7C07B}"/>
              </a:ext>
            </a:extLst>
          </p:cNvPr>
          <p:cNvSpPr>
            <a:spLocks noGrp="1"/>
          </p:cNvSpPr>
          <p:nvPr>
            <p:ph type="sldNum" sz="quarter" idx="12"/>
          </p:nvPr>
        </p:nvSpPr>
        <p:spPr/>
        <p:txBody>
          <a:bodyPr/>
          <a:lstStyle/>
          <a:p>
            <a:fld id="{9072E400-20F7-6041-92A7-26D857824E29}" type="slidenum">
              <a:rPr kumimoji="1" lang="ja-JP" altLang="en-US" smtClean="0"/>
              <a:t>4</a:t>
            </a:fld>
            <a:endParaRPr kumimoji="1" lang="ja-JP" altLang="en-US"/>
          </a:p>
        </p:txBody>
      </p:sp>
      <p:sp>
        <p:nvSpPr>
          <p:cNvPr id="13" name="正方形/長方形 12">
            <a:extLst>
              <a:ext uri="{FF2B5EF4-FFF2-40B4-BE49-F238E27FC236}">
                <a16:creationId xmlns:a16="http://schemas.microsoft.com/office/drawing/2014/main" id="{E938F497-DB17-B5D9-5EB6-91B1D7BDC502}"/>
              </a:ext>
            </a:extLst>
          </p:cNvPr>
          <p:cNvSpPr/>
          <p:nvPr/>
        </p:nvSpPr>
        <p:spPr>
          <a:xfrm>
            <a:off x="500575" y="998477"/>
            <a:ext cx="3487225" cy="502583"/>
          </a:xfrm>
          <a:prstGeom prst="rect">
            <a:avLst/>
          </a:prstGeom>
          <a:solidFill>
            <a:srgbClr val="FF7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ja-JP" altLang="en-US" b="1">
                <a:solidFill>
                  <a:schemeClr val="bg1"/>
                </a:solidFill>
                <a:latin typeface="Meiryo" panose="020B0604030504040204" pitchFamily="34" charset="-128"/>
                <a:ea typeface="Meiryo" panose="020B0604030504040204" pitchFamily="34" charset="-128"/>
                <a:cs typeface="Times New Roman" panose="02020603050405020304" pitchFamily="18" charset="0"/>
              </a:rPr>
              <a:t>日本</a:t>
            </a:r>
            <a:r>
              <a:rPr lang="ja-JP" altLang="en-US" sz="1800" b="1">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農業遺産</a:t>
            </a:r>
            <a:r>
              <a:rPr lang="en-US" altLang="ja-JP" sz="1800" b="1" dirty="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 </a:t>
            </a:r>
            <a:r>
              <a:rPr lang="ja-JP" altLang="ja-JP" sz="1800" b="1">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山形県</a:t>
            </a:r>
            <a:r>
              <a:rPr lang="ja-JP" altLang="ja-JP" sz="1800" b="1" dirty="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最上川流域</a:t>
            </a:r>
            <a:r>
              <a:rPr lang="ja-JP" altLang="ja-JP" b="1" dirty="0">
                <a:solidFill>
                  <a:schemeClr val="bg1"/>
                </a:solidFill>
                <a:effectLst/>
                <a:latin typeface="Meiryo" panose="020B0604030504040204" pitchFamily="34" charset="-128"/>
                <a:ea typeface="Meiryo" panose="020B0604030504040204" pitchFamily="34" charset="-128"/>
              </a:rPr>
              <a:t> </a:t>
            </a:r>
            <a:endParaRPr kumimoji="1" lang="ja-JP" altLang="en-US" b="1" dirty="0">
              <a:solidFill>
                <a:schemeClr val="bg1"/>
              </a:solidFill>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4C99E7DF-3A11-57C9-E63D-A1453B0578EF}"/>
              </a:ext>
            </a:extLst>
          </p:cNvPr>
          <p:cNvSpPr/>
          <p:nvPr/>
        </p:nvSpPr>
        <p:spPr>
          <a:xfrm>
            <a:off x="500575" y="1533903"/>
            <a:ext cx="7024833" cy="1301358"/>
          </a:xfrm>
          <a:prstGeom prst="rect">
            <a:avLst/>
          </a:prstGeom>
          <a:solidFill>
            <a:srgbClr val="F5F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8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歴史と伝統がつなぐ山形の「最上紅花」</a:t>
            </a:r>
          </a:p>
          <a:p>
            <a:pPr>
              <a:lnSpc>
                <a:spcPct val="200000"/>
              </a:lnSpc>
            </a:pPr>
            <a:r>
              <a:rPr lang="ja-JP" altLang="en-US" sz="18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～日本で唯一、世界でも稀有な紅花生産・染色用加工システム～</a:t>
            </a:r>
            <a:endParaRPr kumimoji="1" lang="ja-JP" altLang="en-US" b="1" dirty="0">
              <a:solidFill>
                <a:schemeClr val="tx1"/>
              </a:solidFill>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6D0C5672-261D-2F6C-F440-D5E1AA6F0D6B}"/>
              </a:ext>
            </a:extLst>
          </p:cNvPr>
          <p:cNvSpPr txBox="1"/>
          <p:nvPr/>
        </p:nvSpPr>
        <p:spPr>
          <a:xfrm>
            <a:off x="1408389" y="2170053"/>
            <a:ext cx="646331"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ゆいいつ</a:t>
            </a:r>
          </a:p>
        </p:txBody>
      </p:sp>
      <p:sp>
        <p:nvSpPr>
          <p:cNvPr id="4" name="テキスト ボックス 3">
            <a:extLst>
              <a:ext uri="{FF2B5EF4-FFF2-40B4-BE49-F238E27FC236}">
                <a16:creationId xmlns:a16="http://schemas.microsoft.com/office/drawing/2014/main" id="{A6A7D639-337A-6DCF-D3CF-69C989706C04}"/>
              </a:ext>
            </a:extLst>
          </p:cNvPr>
          <p:cNvSpPr txBox="1"/>
          <p:nvPr/>
        </p:nvSpPr>
        <p:spPr>
          <a:xfrm>
            <a:off x="3132086" y="2170053"/>
            <a:ext cx="453970"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け</a:t>
            </a:r>
            <a:r>
              <a:rPr kumimoji="1" lang="en-US" altLang="ja-JP" sz="900" dirty="0">
                <a:latin typeface="Meiryo" panose="020B0604030504040204" pitchFamily="34" charset="-128"/>
                <a:ea typeface="Meiryo" panose="020B0604030504040204" pitchFamily="34" charset="-128"/>
              </a:rPr>
              <a:t> </a:t>
            </a:r>
            <a:r>
              <a:rPr kumimoji="1" lang="ja-JP" altLang="en-US" sz="900">
                <a:latin typeface="Meiryo" panose="020B0604030504040204" pitchFamily="34" charset="-128"/>
                <a:ea typeface="Meiryo" panose="020B0604030504040204" pitchFamily="34" charset="-128"/>
              </a:rPr>
              <a:t>う</a:t>
            </a:r>
          </a:p>
        </p:txBody>
      </p:sp>
      <p:sp>
        <p:nvSpPr>
          <p:cNvPr id="9" name="テキスト ボックス 8">
            <a:extLst>
              <a:ext uri="{FF2B5EF4-FFF2-40B4-BE49-F238E27FC236}">
                <a16:creationId xmlns:a16="http://schemas.microsoft.com/office/drawing/2014/main" id="{D6BFA001-F5F3-4DCA-90CA-352BEE0B9EE7}"/>
              </a:ext>
            </a:extLst>
          </p:cNvPr>
          <p:cNvSpPr txBox="1"/>
          <p:nvPr/>
        </p:nvSpPr>
        <p:spPr>
          <a:xfrm>
            <a:off x="500575" y="4779146"/>
            <a:ext cx="3236302" cy="1511952"/>
          </a:xfrm>
          <a:prstGeom prst="rect">
            <a:avLst/>
          </a:prstGeom>
          <a:noFill/>
        </p:spPr>
        <p:txBody>
          <a:bodyPr wrap="square" rtlCol="0">
            <a:spAutoFit/>
          </a:bodyPr>
          <a:lstStyle/>
          <a:p>
            <a:pPr>
              <a:lnSpc>
                <a:spcPct val="130000"/>
              </a:lnSpc>
            </a:pPr>
            <a:r>
              <a:rPr kumimoji="1" lang="ja-JP" altLang="en-US" dirty="0">
                <a:latin typeface="Meiryo" panose="020B0604030504040204" pitchFamily="34" charset="-128"/>
                <a:ea typeface="Meiryo" panose="020B0604030504040204" pitchFamily="34" charset="-128"/>
              </a:rPr>
              <a:t>この地域では、</a:t>
            </a:r>
            <a:r>
              <a:rPr kumimoji="1" lang="en-US" altLang="ja-JP" dirty="0">
                <a:latin typeface="Meiryo" panose="020B0604030504040204" pitchFamily="34" charset="-128"/>
                <a:ea typeface="Meiryo" panose="020B0604030504040204" pitchFamily="34" charset="-128"/>
              </a:rPr>
              <a:t>450</a:t>
            </a:r>
            <a:r>
              <a:rPr kumimoji="1" lang="ja-JP" altLang="en-US" dirty="0">
                <a:latin typeface="Meiryo" panose="020B0604030504040204" pitchFamily="34" charset="-128"/>
                <a:ea typeface="Meiryo" panose="020B0604030504040204" pitchFamily="34" charset="-128"/>
              </a:rPr>
              <a:t>年以上前より</a:t>
            </a:r>
            <a:r>
              <a:rPr lang="ja-JP" altLang="en-US" b="0" i="0" dirty="0">
                <a:effectLst/>
                <a:latin typeface="メイリオ" panose="020B0604030504040204" pitchFamily="50" charset="-128"/>
                <a:ea typeface="メイリオ" panose="020B0604030504040204" pitchFamily="50" charset="-128"/>
              </a:rPr>
              <a:t>紅花生産と染色用加工技術</a:t>
            </a:r>
            <a:r>
              <a:rPr lang="ja-JP" altLang="en-US" b="0" i="0" dirty="0">
                <a:effectLst/>
                <a:latin typeface="Meiryo" panose="020B0604030504040204" pitchFamily="34" charset="-128"/>
                <a:ea typeface="Meiryo" panose="020B0604030504040204" pitchFamily="34" charset="-128"/>
              </a:rPr>
              <a:t>を受け継いでいる、世界的にも珍しい</a:t>
            </a:r>
            <a:r>
              <a:rPr lang="ja-JP" altLang="en-US" b="0" i="0">
                <a:effectLst/>
                <a:latin typeface="Meiryo" panose="020B0604030504040204" pitchFamily="34" charset="-128"/>
                <a:ea typeface="Meiryo" panose="020B0604030504040204" pitchFamily="34" charset="-128"/>
              </a:rPr>
              <a:t>地域です</a:t>
            </a:r>
            <a:r>
              <a:rPr lang="ja-JP" altLang="en-US" b="0" i="0">
                <a:effectLst/>
                <a:latin typeface="メイリオ" panose="020B0604030504040204" pitchFamily="50" charset="-128"/>
                <a:ea typeface="メイリオ" panose="020B0604030504040204" pitchFamily="50" charset="-128"/>
              </a:rPr>
              <a:t>。</a:t>
            </a:r>
            <a:endParaRPr kumimoji="1" lang="en-US" altLang="ja-JP" dirty="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39B61E8D-A007-49D5-9CF3-6BB69143C52D}"/>
              </a:ext>
            </a:extLst>
          </p:cNvPr>
          <p:cNvSpPr txBox="1"/>
          <p:nvPr/>
        </p:nvSpPr>
        <p:spPr>
          <a:xfrm>
            <a:off x="1465539" y="998477"/>
            <a:ext cx="530915"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いさん</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970CEB57-CB29-760D-C66E-CC0AD3077F1E}"/>
              </a:ext>
            </a:extLst>
          </p:cNvPr>
          <p:cNvSpPr txBox="1"/>
          <p:nvPr/>
        </p:nvSpPr>
        <p:spPr>
          <a:xfrm>
            <a:off x="1000569" y="4706594"/>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ちいき</a:t>
            </a:r>
            <a:endParaRPr kumimoji="1" lang="ja-JP" altLang="en-US" sz="900" dirty="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C4C69688-6B01-37C7-CFAA-CAB1D5BEB4AF}"/>
              </a:ext>
            </a:extLst>
          </p:cNvPr>
          <p:cNvSpPr txBox="1"/>
          <p:nvPr/>
        </p:nvSpPr>
        <p:spPr>
          <a:xfrm>
            <a:off x="1472057" y="5435257"/>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FF4B236E-C6A9-A74E-3B37-729CBFAD9EA5}"/>
              </a:ext>
            </a:extLst>
          </p:cNvPr>
          <p:cNvSpPr txBox="1"/>
          <p:nvPr/>
        </p:nvSpPr>
        <p:spPr>
          <a:xfrm>
            <a:off x="2331867" y="7902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べにばな</a:t>
            </a:r>
            <a:endParaRPr kumimoji="1" lang="ja-JP" altLang="en-US" sz="900" spc="3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28445018-DDAF-E12B-376C-4103C9B2601E}"/>
              </a:ext>
            </a:extLst>
          </p:cNvPr>
          <p:cNvSpPr txBox="1"/>
          <p:nvPr/>
        </p:nvSpPr>
        <p:spPr>
          <a:xfrm>
            <a:off x="4830461" y="2170053"/>
            <a:ext cx="66556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せんしょく</a:t>
            </a:r>
            <a:endParaRPr kumimoji="1" lang="ja-JP" altLang="en-US" sz="900" spc="-15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45FAA7BD-0209-027A-4C2A-134AD1364110}"/>
              </a:ext>
            </a:extLst>
          </p:cNvPr>
          <p:cNvSpPr txBox="1"/>
          <p:nvPr/>
        </p:nvSpPr>
        <p:spPr>
          <a:xfrm>
            <a:off x="2673514" y="997966"/>
            <a:ext cx="761747"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もがみがわ</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72A0233C-E392-C8FE-57CD-308EC879FD68}"/>
              </a:ext>
            </a:extLst>
          </p:cNvPr>
          <p:cNvSpPr txBox="1"/>
          <p:nvPr/>
        </p:nvSpPr>
        <p:spPr>
          <a:xfrm>
            <a:off x="3255167" y="997966"/>
            <a:ext cx="761747"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りゅういき</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830803C-FF6A-CAEB-CFAA-CC09060579A3}"/>
              </a:ext>
            </a:extLst>
          </p:cNvPr>
          <p:cNvSpPr txBox="1"/>
          <p:nvPr/>
        </p:nvSpPr>
        <p:spPr>
          <a:xfrm>
            <a:off x="903587" y="5787248"/>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めずら</a:t>
            </a:r>
            <a:endParaRPr kumimoji="1" lang="ja-JP" altLang="en-US" sz="900" dirty="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81A9F927-8567-9C31-59ED-6035875BACCA}"/>
              </a:ext>
            </a:extLst>
          </p:cNvPr>
          <p:cNvSpPr txBox="1"/>
          <p:nvPr/>
        </p:nvSpPr>
        <p:spPr>
          <a:xfrm>
            <a:off x="4592931" y="79025"/>
            <a:ext cx="651731" cy="230832"/>
          </a:xfrm>
          <a:prstGeom prst="rect">
            <a:avLst/>
          </a:prstGeom>
          <a:noFill/>
        </p:spPr>
        <p:txBody>
          <a:bodyPr wrap="square" rtlCol="0">
            <a:spAutoFit/>
          </a:bodyPr>
          <a:lstStyle/>
          <a:p>
            <a:r>
              <a:rPr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D6F527C4-D30F-EA53-69F8-6D5953F4C8EB}"/>
              </a:ext>
            </a:extLst>
          </p:cNvPr>
          <p:cNvSpPr txBox="1"/>
          <p:nvPr/>
        </p:nvSpPr>
        <p:spPr>
          <a:xfrm>
            <a:off x="1632608" y="1561082"/>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でん　とう</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EFD1D8E2-6143-F085-0D5B-9F85A496B3DC}"/>
              </a:ext>
            </a:extLst>
          </p:cNvPr>
          <p:cNvSpPr txBox="1"/>
          <p:nvPr/>
        </p:nvSpPr>
        <p:spPr>
          <a:xfrm>
            <a:off x="613104" y="1561082"/>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れき　し</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3759AA27-F0E8-54AF-0056-B090C55FC2C9}"/>
              </a:ext>
            </a:extLst>
          </p:cNvPr>
          <p:cNvSpPr txBox="1"/>
          <p:nvPr/>
        </p:nvSpPr>
        <p:spPr>
          <a:xfrm>
            <a:off x="5566186" y="2170053"/>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かこう</a:t>
            </a:r>
            <a:endParaRPr kumimoji="1" lang="ja-JP" altLang="en-US" sz="9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11900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図 33" descr="トレイの上の食べ物&#10;&#10;自動的に生成された説明">
            <a:extLst>
              <a:ext uri="{FF2B5EF4-FFF2-40B4-BE49-F238E27FC236}">
                <a16:creationId xmlns:a16="http://schemas.microsoft.com/office/drawing/2014/main" id="{4E385CCC-7751-F44C-66A2-A27E512EF2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88630" y="3906287"/>
            <a:ext cx="3188854" cy="1798774"/>
          </a:xfrm>
          <a:prstGeom prst="rect">
            <a:avLst/>
          </a:prstGeom>
        </p:spPr>
      </p:pic>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a:t>例１：山形の紅花がつなぐ知恵・文化</a:t>
            </a:r>
          </a:p>
        </p:txBody>
      </p:sp>
      <p:sp>
        <p:nvSpPr>
          <p:cNvPr id="5" name="スライド番号プレースホルダー 4">
            <a:extLst>
              <a:ext uri="{FF2B5EF4-FFF2-40B4-BE49-F238E27FC236}">
                <a16:creationId xmlns:a16="http://schemas.microsoft.com/office/drawing/2014/main" id="{9186C690-3635-CD5F-B82B-BCBC64B7C07B}"/>
              </a:ext>
            </a:extLst>
          </p:cNvPr>
          <p:cNvSpPr>
            <a:spLocks noGrp="1"/>
          </p:cNvSpPr>
          <p:nvPr>
            <p:ph type="sldNum" sz="quarter" idx="12"/>
          </p:nvPr>
        </p:nvSpPr>
        <p:spPr>
          <a:xfrm>
            <a:off x="9116745" y="6515133"/>
            <a:ext cx="2743200" cy="365125"/>
          </a:xfrm>
        </p:spPr>
        <p:txBody>
          <a:bodyPr/>
          <a:lstStyle/>
          <a:p>
            <a:fld id="{9072E400-20F7-6041-92A7-26D857824E29}"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EEC066BB-9C89-9700-DC1A-B10185FE38EA}"/>
              </a:ext>
            </a:extLst>
          </p:cNvPr>
          <p:cNvSpPr txBox="1"/>
          <p:nvPr/>
        </p:nvSpPr>
        <p:spPr>
          <a:xfrm>
            <a:off x="272196" y="1025618"/>
            <a:ext cx="8117660" cy="400110"/>
          </a:xfrm>
          <a:prstGeom prst="rect">
            <a:avLst/>
          </a:prstGeom>
          <a:noFill/>
        </p:spPr>
        <p:txBody>
          <a:bodyPr wrap="square" rtlCol="0">
            <a:spAutoFit/>
          </a:bodyPr>
          <a:lstStyle/>
          <a:p>
            <a:r>
              <a:rPr kumimoji="1" lang="ja-JP" altLang="en-US" sz="2000" b="1" dirty="0">
                <a:latin typeface="Meiryo" panose="020B0604030504040204" pitchFamily="34" charset="-128"/>
                <a:ea typeface="Meiryo" panose="020B0604030504040204" pitchFamily="34" charset="-128"/>
              </a:rPr>
              <a:t>伝統の</a:t>
            </a:r>
            <a:r>
              <a:rPr kumimoji="1" lang="ja-JP" altLang="en-US" sz="2000" b="1">
                <a:latin typeface="Meiryo" panose="020B0604030504040204" pitchFamily="34" charset="-128"/>
                <a:ea typeface="Meiryo" panose="020B0604030504040204" pitchFamily="34" charset="-128"/>
              </a:rPr>
              <a:t>技術：染色用</a:t>
            </a:r>
            <a:r>
              <a:rPr kumimoji="1" lang="ja-JP" altLang="en-US" sz="2000" b="1" dirty="0">
                <a:latin typeface="Meiryo" panose="020B0604030504040204" pitchFamily="34" charset="-128"/>
                <a:ea typeface="Meiryo" panose="020B0604030504040204" pitchFamily="34" charset="-128"/>
              </a:rPr>
              <a:t>の素材「紅餅」をつくる工程</a:t>
            </a:r>
          </a:p>
        </p:txBody>
      </p:sp>
      <p:pic>
        <p:nvPicPr>
          <p:cNvPr id="8" name="図 7" descr="草, 屋外, 花, 人 が含まれている画像&#10;&#10;自動的に生成された説明">
            <a:extLst>
              <a:ext uri="{FF2B5EF4-FFF2-40B4-BE49-F238E27FC236}">
                <a16:creationId xmlns:a16="http://schemas.microsoft.com/office/drawing/2014/main" id="{8B23F588-AFE9-10AE-5400-70F333827A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8015" y="1425728"/>
            <a:ext cx="3215201" cy="1808551"/>
          </a:xfrm>
          <a:prstGeom prst="rect">
            <a:avLst/>
          </a:prstGeom>
        </p:spPr>
      </p:pic>
      <p:pic>
        <p:nvPicPr>
          <p:cNvPr id="10" name="図 9" descr="ボウルに盛られた食べ物&#10;&#10;中程度の精度で自動的に生成された説明">
            <a:extLst>
              <a:ext uri="{FF2B5EF4-FFF2-40B4-BE49-F238E27FC236}">
                <a16:creationId xmlns:a16="http://schemas.microsoft.com/office/drawing/2014/main" id="{E7975FC1-C751-C164-C65A-54BDB361A3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33324" y="1427587"/>
            <a:ext cx="3215200" cy="1808550"/>
          </a:xfrm>
          <a:prstGeom prst="rect">
            <a:avLst/>
          </a:prstGeom>
        </p:spPr>
      </p:pic>
      <p:pic>
        <p:nvPicPr>
          <p:cNvPr id="12" name="図 11" descr="ケーキ, 座る, 作品, 食品 が含まれている画像&#10;&#10;自動的に生成された説明">
            <a:extLst>
              <a:ext uri="{FF2B5EF4-FFF2-40B4-BE49-F238E27FC236}">
                <a16:creationId xmlns:a16="http://schemas.microsoft.com/office/drawing/2014/main" id="{28A261F5-3D9C-E2F3-6BC3-5F9E8CC57BF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88632" y="1425729"/>
            <a:ext cx="3215200" cy="1808550"/>
          </a:xfrm>
          <a:prstGeom prst="rect">
            <a:avLst/>
          </a:prstGeom>
        </p:spPr>
      </p:pic>
      <p:sp>
        <p:nvSpPr>
          <p:cNvPr id="19" name="テキスト ボックス 18">
            <a:extLst>
              <a:ext uri="{FF2B5EF4-FFF2-40B4-BE49-F238E27FC236}">
                <a16:creationId xmlns:a16="http://schemas.microsoft.com/office/drawing/2014/main" id="{2EDF591F-76B5-F1FD-72D2-F55EF45A865A}"/>
              </a:ext>
            </a:extLst>
          </p:cNvPr>
          <p:cNvSpPr txBox="1"/>
          <p:nvPr/>
        </p:nvSpPr>
        <p:spPr>
          <a:xfrm>
            <a:off x="378015" y="3339218"/>
            <a:ext cx="2198038" cy="307777"/>
          </a:xfrm>
          <a:prstGeom prst="rect">
            <a:avLst/>
          </a:prstGeom>
          <a:noFill/>
        </p:spPr>
        <p:txBody>
          <a:bodyPr wrap="none" rtlCol="0">
            <a:spAutoFit/>
          </a:bodyPr>
          <a:lstStyle/>
          <a:p>
            <a:r>
              <a:rPr lang="ja-JP" altLang="ja-JP" sz="1400">
                <a:effectLst/>
                <a:latin typeface="Meiryo" panose="020B0604030504040204" pitchFamily="34" charset="-128"/>
                <a:ea typeface="Meiryo" panose="020B0604030504040204" pitchFamily="34" charset="-128"/>
                <a:cs typeface="Times New Roman" panose="02020603050405020304" pitchFamily="18" charset="0"/>
              </a:rPr>
              <a:t>花びらの摘み取り</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a:t>
            </a:r>
            <a:r>
              <a:rPr lang="ja-JP" altLang="ja-JP" sz="1400">
                <a:effectLst/>
                <a:latin typeface="Meiryo" panose="020B0604030504040204" pitchFamily="34" charset="-128"/>
                <a:ea typeface="Meiryo" panose="020B0604030504040204" pitchFamily="34" charset="-128"/>
                <a:cs typeface="Times New Roman" panose="02020603050405020304" pitchFamily="18" charset="0"/>
              </a:rPr>
              <a:t>７月</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a:t>
            </a:r>
            <a:r>
              <a:rPr lang="ja-JP" altLang="ja-JP" sz="1400">
                <a:effectLst/>
                <a:latin typeface="Meiryo" panose="020B0604030504040204" pitchFamily="34" charset="-128"/>
                <a:ea typeface="Meiryo" panose="020B0604030504040204" pitchFamily="34" charset="-128"/>
              </a:rPr>
              <a:t> </a:t>
            </a:r>
            <a:endParaRPr kumimoji="1" lang="ja-JP" altLang="en-US" sz="140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2FD5AF05-37C5-8990-CE9D-1F1E9862FAA9}"/>
              </a:ext>
            </a:extLst>
          </p:cNvPr>
          <p:cNvSpPr txBox="1"/>
          <p:nvPr/>
        </p:nvSpPr>
        <p:spPr>
          <a:xfrm>
            <a:off x="4188243" y="3311508"/>
            <a:ext cx="3510425" cy="523220"/>
          </a:xfrm>
          <a:prstGeom prst="rect">
            <a:avLst/>
          </a:prstGeom>
          <a:noFill/>
        </p:spPr>
        <p:txBody>
          <a:bodyPr wrap="square" rtlCol="0">
            <a:spAutoFit/>
          </a:bodyPr>
          <a:lstStyle/>
          <a:p>
            <a:r>
              <a:rPr lang="ja-JP" altLang="ja-JP" sz="1400" dirty="0">
                <a:effectLst/>
                <a:latin typeface="Meiryo" panose="020B0604030504040204" pitchFamily="34" charset="-128"/>
                <a:ea typeface="Meiryo" panose="020B0604030504040204" pitchFamily="34" charset="-128"/>
                <a:cs typeface="Times New Roman" panose="02020603050405020304" pitchFamily="18" charset="0"/>
              </a:rPr>
              <a:t>水洗い</a:t>
            </a:r>
            <a:r>
              <a:rPr lang="ja-JP" altLang="ja-JP" sz="1400">
                <a:effectLst/>
                <a:latin typeface="Meiryo" panose="020B0604030504040204" pitchFamily="34" charset="-128"/>
                <a:ea typeface="Meiryo" panose="020B0604030504040204" pitchFamily="34" charset="-128"/>
                <a:cs typeface="Times New Roman" panose="02020603050405020304" pitchFamily="18" charset="0"/>
              </a:rPr>
              <a:t>し</a:t>
            </a:r>
            <a:r>
              <a:rPr lang="ja-JP" altLang="en-US" sz="1400">
                <a:effectLst/>
                <a:latin typeface="Meiryo" panose="020B0604030504040204" pitchFamily="34" charset="-128"/>
                <a:ea typeface="Meiryo" panose="020B0604030504040204" pitchFamily="34" charset="-128"/>
                <a:cs typeface="Times New Roman" panose="02020603050405020304" pitchFamily="18" charset="0"/>
              </a:rPr>
              <a:t>た後</a:t>
            </a:r>
            <a:r>
              <a:rPr lang="ja-JP" altLang="en-US" sz="1400">
                <a:latin typeface="Meiryo" panose="020B0604030504040204" pitchFamily="34" charset="-128"/>
                <a:ea typeface="Meiryo" panose="020B0604030504040204" pitchFamily="34" charset="-128"/>
                <a:cs typeface="Times New Roman" panose="02020603050405020304" pitchFamily="18" charset="0"/>
              </a:rPr>
              <a:t>、</a:t>
            </a:r>
            <a:r>
              <a:rPr lang="ja-JP" altLang="ja-JP" sz="1400">
                <a:effectLst/>
                <a:latin typeface="Meiryo" panose="020B0604030504040204" pitchFamily="34" charset="-128"/>
                <a:ea typeface="Meiryo" panose="020B0604030504040204" pitchFamily="34" charset="-128"/>
                <a:cs typeface="Times New Roman" panose="02020603050405020304" pitchFamily="18" charset="0"/>
              </a:rPr>
              <a:t>日</a:t>
            </a:r>
            <a:r>
              <a:rPr lang="ja-JP" altLang="ja-JP" sz="1400" dirty="0">
                <a:effectLst/>
                <a:latin typeface="Meiryo" panose="020B0604030504040204" pitchFamily="34" charset="-128"/>
                <a:ea typeface="Meiryo" panose="020B0604030504040204" pitchFamily="34" charset="-128"/>
                <a:cs typeface="Times New Roman" panose="02020603050405020304" pitchFamily="18" charset="0"/>
              </a:rPr>
              <a:t>かげで２～３日発酵させる</a:t>
            </a: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（黄色から</a:t>
            </a:r>
            <a:r>
              <a:rPr lang="ja-JP" altLang="en-US" sz="1400" dirty="0">
                <a:latin typeface="Meiryo" panose="020B0604030504040204" pitchFamily="34" charset="-128"/>
                <a:ea typeface="Meiryo" panose="020B0604030504040204" pitchFamily="34" charset="-128"/>
                <a:cs typeface="Times New Roman" panose="02020603050405020304" pitchFamily="18" charset="0"/>
              </a:rPr>
              <a:t>赤色に変化する）</a:t>
            </a:r>
            <a:endParaRPr kumimoji="1" lang="ja-JP" altLang="en-US" sz="14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34E97BC6-A889-0597-D80C-091CAA3BCCF9}"/>
              </a:ext>
            </a:extLst>
          </p:cNvPr>
          <p:cNvSpPr txBox="1"/>
          <p:nvPr/>
        </p:nvSpPr>
        <p:spPr>
          <a:xfrm>
            <a:off x="8043551" y="3357674"/>
            <a:ext cx="3510425" cy="738664"/>
          </a:xfrm>
          <a:prstGeom prst="rect">
            <a:avLst/>
          </a:prstGeom>
          <a:noFill/>
        </p:spPr>
        <p:txBody>
          <a:bodyPr wrap="square" rtlCol="0">
            <a:spAutoFit/>
          </a:bodyPr>
          <a:lstStyle/>
          <a:p>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臼と杵でもちのよう</a:t>
            </a:r>
            <a:r>
              <a:rPr lang="ja-JP" altLang="en-US" sz="1400" dirty="0">
                <a:latin typeface="Meiryo" panose="020B0604030504040204" pitchFamily="34" charset="-128"/>
                <a:ea typeface="Meiryo" panose="020B0604030504040204" pitchFamily="34" charset="-128"/>
                <a:cs typeface="Times New Roman" panose="02020603050405020304" pitchFamily="18" charset="0"/>
              </a:rPr>
              <a:t>についてペースト状</a:t>
            </a:r>
            <a:r>
              <a:rPr lang="ja-JP" altLang="en-US" sz="1400">
                <a:latin typeface="Meiryo" panose="020B0604030504040204" pitchFamily="34" charset="-128"/>
                <a:ea typeface="Meiryo" panose="020B0604030504040204" pitchFamily="34" charset="-128"/>
                <a:cs typeface="Times New Roman" panose="02020603050405020304" pitchFamily="18" charset="0"/>
              </a:rPr>
              <a:t>にする</a:t>
            </a:r>
            <a:endParaRPr lang="ja-JP" altLang="ja-JP" sz="1400" strike="sngStrike" kern="100" dirty="0">
              <a:effectLst/>
              <a:latin typeface="Meiryo" panose="020B0604030504040204" pitchFamily="34" charset="-128"/>
              <a:ea typeface="Meiryo" panose="020B0604030504040204" pitchFamily="34" charset="-128"/>
              <a:cs typeface="Times New Roman" panose="02020603050405020304" pitchFamily="18" charset="0"/>
            </a:endParaRPr>
          </a:p>
          <a:p>
            <a:endParaRPr kumimoji="1" lang="ja-JP" altLang="en-US" sz="1400" dirty="0">
              <a:latin typeface="Meiryo" panose="020B0604030504040204" pitchFamily="34" charset="-128"/>
              <a:ea typeface="Meiryo" panose="020B0604030504040204" pitchFamily="34" charset="-128"/>
            </a:endParaRPr>
          </a:p>
        </p:txBody>
      </p:sp>
      <p:sp>
        <p:nvSpPr>
          <p:cNvPr id="24" name="三角形 23">
            <a:extLst>
              <a:ext uri="{FF2B5EF4-FFF2-40B4-BE49-F238E27FC236}">
                <a16:creationId xmlns:a16="http://schemas.microsoft.com/office/drawing/2014/main" id="{E358C6FF-0ECE-12AA-6E2A-6C65CB4D9F2E}"/>
              </a:ext>
            </a:extLst>
          </p:cNvPr>
          <p:cNvSpPr/>
          <p:nvPr/>
        </p:nvSpPr>
        <p:spPr>
          <a:xfrm rot="5400000">
            <a:off x="3697777" y="2258379"/>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三角形 24">
            <a:extLst>
              <a:ext uri="{FF2B5EF4-FFF2-40B4-BE49-F238E27FC236}">
                <a16:creationId xmlns:a16="http://schemas.microsoft.com/office/drawing/2014/main" id="{1D00DA21-3958-1651-5417-5461528D71EE}"/>
              </a:ext>
            </a:extLst>
          </p:cNvPr>
          <p:cNvSpPr/>
          <p:nvPr/>
        </p:nvSpPr>
        <p:spPr>
          <a:xfrm rot="5400000">
            <a:off x="7518626" y="2258381"/>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三角形 25">
            <a:extLst>
              <a:ext uri="{FF2B5EF4-FFF2-40B4-BE49-F238E27FC236}">
                <a16:creationId xmlns:a16="http://schemas.microsoft.com/office/drawing/2014/main" id="{92391F70-7B64-532D-6AE3-6F04C7BDFDD6}"/>
              </a:ext>
            </a:extLst>
          </p:cNvPr>
          <p:cNvSpPr/>
          <p:nvPr/>
        </p:nvSpPr>
        <p:spPr>
          <a:xfrm rot="5400000">
            <a:off x="11307475" y="2258380"/>
            <a:ext cx="450792" cy="257595"/>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D685B81-E810-1BDF-CE14-88BE460CFBCB}"/>
              </a:ext>
            </a:extLst>
          </p:cNvPr>
          <p:cNvSpPr txBox="1"/>
          <p:nvPr/>
        </p:nvSpPr>
        <p:spPr>
          <a:xfrm>
            <a:off x="8015271" y="3232325"/>
            <a:ext cx="389850"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うす</a:t>
            </a:r>
            <a:endParaRPr kumimoji="1" lang="ja-JP" altLang="en-US" sz="80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E471FB1-7806-51F3-5687-E6509760301E}"/>
              </a:ext>
            </a:extLst>
          </p:cNvPr>
          <p:cNvSpPr txBox="1"/>
          <p:nvPr/>
        </p:nvSpPr>
        <p:spPr>
          <a:xfrm>
            <a:off x="8397625" y="3232325"/>
            <a:ext cx="389850"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きね</a:t>
            </a:r>
            <a:endParaRPr kumimoji="1" lang="ja-JP" altLang="en-US" sz="8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FEFF6B21-8D7F-B7B9-764E-18751EEF5F62}"/>
              </a:ext>
            </a:extLst>
          </p:cNvPr>
          <p:cNvSpPr txBox="1"/>
          <p:nvPr/>
        </p:nvSpPr>
        <p:spPr>
          <a:xfrm>
            <a:off x="3596187" y="884912"/>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べにもち</a:t>
            </a:r>
          </a:p>
        </p:txBody>
      </p:sp>
      <p:sp>
        <p:nvSpPr>
          <p:cNvPr id="9" name="テキスト ボックス 8">
            <a:extLst>
              <a:ext uri="{FF2B5EF4-FFF2-40B4-BE49-F238E27FC236}">
                <a16:creationId xmlns:a16="http://schemas.microsoft.com/office/drawing/2014/main" id="{7AFAA627-17DD-8B3C-E728-726AEA6700A1}"/>
              </a:ext>
            </a:extLst>
          </p:cNvPr>
          <p:cNvSpPr txBox="1"/>
          <p:nvPr/>
        </p:nvSpPr>
        <p:spPr>
          <a:xfrm>
            <a:off x="272196" y="5785973"/>
            <a:ext cx="3465344" cy="523220"/>
          </a:xfrm>
          <a:prstGeom prst="rect">
            <a:avLst/>
          </a:prstGeom>
          <a:noFill/>
        </p:spPr>
        <p:txBody>
          <a:bodyPr wrap="square" rtlCol="0">
            <a:spAutoFit/>
          </a:bodyPr>
          <a:lstStyle/>
          <a:p>
            <a:r>
              <a:rPr lang="ja-JP" altLang="en" sz="1400" dirty="0">
                <a:effectLst/>
                <a:latin typeface="Meiryo" panose="020B0604030504040204" pitchFamily="34" charset="-128"/>
                <a:ea typeface="Meiryo" panose="020B0604030504040204" pitchFamily="34" charset="-128"/>
                <a:cs typeface="Times New Roman" panose="02020603050405020304" pitchFamily="18" charset="0"/>
              </a:rPr>
              <a:t>３</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cm</a:t>
            </a: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ほどに丸めてせんべいのようにつぶす</a:t>
            </a:r>
            <a:endParaRPr kumimoji="1" lang="ja-JP" altLang="en-US" sz="1400"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D5CDB0B5-BC29-7178-8CC7-E154663F540C}"/>
              </a:ext>
            </a:extLst>
          </p:cNvPr>
          <p:cNvSpPr txBox="1"/>
          <p:nvPr/>
        </p:nvSpPr>
        <p:spPr>
          <a:xfrm>
            <a:off x="4176730" y="5715348"/>
            <a:ext cx="3465344" cy="711733"/>
          </a:xfrm>
          <a:prstGeom prst="rect">
            <a:avLst/>
          </a:prstGeom>
          <a:noFill/>
        </p:spPr>
        <p:txBody>
          <a:bodyPr wrap="square" rtlCol="0">
            <a:spAutoFit/>
          </a:bodyPr>
          <a:lstStyle/>
          <a:p>
            <a:pPr>
              <a:lnSpc>
                <a:spcPct val="150000"/>
              </a:lnSpc>
            </a:pP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風通しの良い日なたで乾燥させると</a:t>
            </a:r>
            <a:endParaRPr lang="en-US" altLang="ja-JP" sz="1400" dirty="0">
              <a:effectLst/>
              <a:latin typeface="Meiryo" panose="020B0604030504040204" pitchFamily="34" charset="-128"/>
              <a:ea typeface="Meiryo" panose="020B0604030504040204" pitchFamily="34" charset="-128"/>
              <a:cs typeface="Times New Roman" panose="02020603050405020304" pitchFamily="18" charset="0"/>
            </a:endParaRPr>
          </a:p>
          <a:p>
            <a:pPr>
              <a:lnSpc>
                <a:spcPct val="150000"/>
              </a:lnSpc>
            </a:pP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「紅餅」の完成　</a:t>
            </a:r>
            <a:endParaRPr kumimoji="1" lang="ja-JP" altLang="en-US" sz="1400"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26752B6C-2D71-5A96-74E7-5B480A7DDC95}"/>
              </a:ext>
            </a:extLst>
          </p:cNvPr>
          <p:cNvSpPr txBox="1"/>
          <p:nvPr/>
        </p:nvSpPr>
        <p:spPr>
          <a:xfrm>
            <a:off x="8015271" y="5790521"/>
            <a:ext cx="3465344" cy="523220"/>
          </a:xfrm>
          <a:prstGeom prst="rect">
            <a:avLst/>
          </a:prstGeom>
          <a:noFill/>
        </p:spPr>
        <p:txBody>
          <a:bodyPr wrap="square" rtlCol="0">
            <a:spAutoFit/>
          </a:bodyPr>
          <a:lstStyle/>
          <a:p>
            <a:r>
              <a:rPr lang="ja-JP" altLang="en-US" sz="1400">
                <a:effectLst/>
                <a:latin typeface="Meiryo" panose="020B0604030504040204" pitchFamily="34" charset="-128"/>
                <a:ea typeface="Meiryo" panose="020B0604030504040204" pitchFamily="34" charset="-128"/>
                <a:cs typeface="Times New Roman" panose="02020603050405020304" pitchFamily="18" charset="0"/>
              </a:rPr>
              <a:t>江戸時代には、お米の</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100</a:t>
            </a:r>
            <a:r>
              <a:rPr lang="ja-JP" altLang="en-US" sz="1400">
                <a:effectLst/>
                <a:latin typeface="Meiryo" panose="020B0604030504040204" pitchFamily="34" charset="-128"/>
                <a:ea typeface="Meiryo" panose="020B0604030504040204" pitchFamily="34" charset="-128"/>
                <a:cs typeface="Times New Roman" panose="02020603050405020304" pitchFamily="18" charset="0"/>
              </a:rPr>
              <a:t>倍の価値があった</a:t>
            </a:r>
            <a:endParaRPr kumimoji="1" lang="ja-JP" altLang="en-US" sz="1400">
              <a:latin typeface="Meiryo" panose="020B0604030504040204" pitchFamily="34" charset="-128"/>
              <a:ea typeface="Meiryo" panose="020B0604030504040204" pitchFamily="34" charset="-128"/>
            </a:endParaRPr>
          </a:p>
        </p:txBody>
      </p:sp>
      <p:sp>
        <p:nvSpPr>
          <p:cNvPr id="14" name="三角形 13">
            <a:extLst>
              <a:ext uri="{FF2B5EF4-FFF2-40B4-BE49-F238E27FC236}">
                <a16:creationId xmlns:a16="http://schemas.microsoft.com/office/drawing/2014/main" id="{D137DFF0-7C55-E3DE-19DC-D9EC2DFF4F39}"/>
              </a:ext>
            </a:extLst>
          </p:cNvPr>
          <p:cNvSpPr/>
          <p:nvPr/>
        </p:nvSpPr>
        <p:spPr>
          <a:xfrm rot="5400000">
            <a:off x="3697777" y="4738939"/>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三角形 14">
            <a:extLst>
              <a:ext uri="{FF2B5EF4-FFF2-40B4-BE49-F238E27FC236}">
                <a16:creationId xmlns:a16="http://schemas.microsoft.com/office/drawing/2014/main" id="{97106E6D-EB15-82F6-D1BB-64101F9BA611}"/>
              </a:ext>
            </a:extLst>
          </p:cNvPr>
          <p:cNvSpPr/>
          <p:nvPr/>
        </p:nvSpPr>
        <p:spPr>
          <a:xfrm rot="5400000">
            <a:off x="7518626" y="4738941"/>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屋内, 人, 窓, 少年 が含まれている画像&#10;&#10;自動的に生成された説明">
            <a:extLst>
              <a:ext uri="{FF2B5EF4-FFF2-40B4-BE49-F238E27FC236}">
                <a16:creationId xmlns:a16="http://schemas.microsoft.com/office/drawing/2014/main" id="{A4AEC693-CCC5-A9CD-0B7C-6C1F18DDFAA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78015" y="3906287"/>
            <a:ext cx="3215201" cy="1808551"/>
          </a:xfrm>
          <a:prstGeom prst="rect">
            <a:avLst/>
          </a:prstGeom>
        </p:spPr>
      </p:pic>
      <p:pic>
        <p:nvPicPr>
          <p:cNvPr id="17" name="図 16" descr="テーブル, 食品, 木製, 座る が含まれている画像&#10;&#10;自動的に生成された説明">
            <a:extLst>
              <a:ext uri="{FF2B5EF4-FFF2-40B4-BE49-F238E27FC236}">
                <a16:creationId xmlns:a16="http://schemas.microsoft.com/office/drawing/2014/main" id="{E28BFA12-C767-8F06-5558-440451D4CD1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33322" y="3906287"/>
            <a:ext cx="3215202" cy="1808551"/>
          </a:xfrm>
          <a:prstGeom prst="rect">
            <a:avLst/>
          </a:prstGeom>
        </p:spPr>
      </p:pic>
      <p:sp>
        <p:nvSpPr>
          <p:cNvPr id="22" name="テキスト ボックス 21">
            <a:extLst>
              <a:ext uri="{FF2B5EF4-FFF2-40B4-BE49-F238E27FC236}">
                <a16:creationId xmlns:a16="http://schemas.microsoft.com/office/drawing/2014/main" id="{BCA17BB3-9DC5-79FA-BEA7-E41CA3B0E468}"/>
              </a:ext>
            </a:extLst>
          </p:cNvPr>
          <p:cNvSpPr txBox="1"/>
          <p:nvPr/>
        </p:nvSpPr>
        <p:spPr>
          <a:xfrm>
            <a:off x="7967294" y="5270938"/>
            <a:ext cx="1199711" cy="461665"/>
          </a:xfrm>
          <a:prstGeom prst="rect">
            <a:avLst/>
          </a:prstGeom>
          <a:noFill/>
        </p:spPr>
        <p:txBody>
          <a:bodyPr wrap="square" rtlCol="0">
            <a:spAutoFit/>
          </a:bodyPr>
          <a:lstStyle/>
          <a:p>
            <a:pPr algn="ctr"/>
            <a:r>
              <a:rPr kumimoji="1" lang="ja-JP" altLang="en-US" sz="2400" b="1">
                <a:latin typeface="Meiryo" panose="020B0604030504040204" pitchFamily="34" charset="-128"/>
                <a:ea typeface="Meiryo" panose="020B0604030504040204" pitchFamily="34" charset="-128"/>
              </a:rPr>
              <a:t>出荷</a:t>
            </a:r>
          </a:p>
        </p:txBody>
      </p:sp>
      <p:sp>
        <p:nvSpPr>
          <p:cNvPr id="23" name="テキスト ボックス 22">
            <a:extLst>
              <a:ext uri="{FF2B5EF4-FFF2-40B4-BE49-F238E27FC236}">
                <a16:creationId xmlns:a16="http://schemas.microsoft.com/office/drawing/2014/main" id="{34A3F0F2-BA28-81B8-4BBD-31F5B361FB95}"/>
              </a:ext>
            </a:extLst>
          </p:cNvPr>
          <p:cNvSpPr txBox="1"/>
          <p:nvPr/>
        </p:nvSpPr>
        <p:spPr>
          <a:xfrm>
            <a:off x="4311228" y="5995797"/>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べにもち</a:t>
            </a:r>
          </a:p>
        </p:txBody>
      </p:sp>
      <p:sp>
        <p:nvSpPr>
          <p:cNvPr id="27" name="円/楕円 26">
            <a:extLst>
              <a:ext uri="{FF2B5EF4-FFF2-40B4-BE49-F238E27FC236}">
                <a16:creationId xmlns:a16="http://schemas.microsoft.com/office/drawing/2014/main" id="{A27F9E65-3F5A-C185-7FAC-3340AD54D7CF}"/>
              </a:ext>
            </a:extLst>
          </p:cNvPr>
          <p:cNvSpPr/>
          <p:nvPr/>
        </p:nvSpPr>
        <p:spPr>
          <a:xfrm>
            <a:off x="412956" y="1454580"/>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1</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28" name="円/楕円 27">
            <a:extLst>
              <a:ext uri="{FF2B5EF4-FFF2-40B4-BE49-F238E27FC236}">
                <a16:creationId xmlns:a16="http://schemas.microsoft.com/office/drawing/2014/main" id="{7563C456-36A1-95C4-69CE-36A7E1452AEE}"/>
              </a:ext>
            </a:extLst>
          </p:cNvPr>
          <p:cNvSpPr/>
          <p:nvPr/>
        </p:nvSpPr>
        <p:spPr>
          <a:xfrm>
            <a:off x="4268518" y="1454580"/>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2</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29" name="円/楕円 28">
            <a:extLst>
              <a:ext uri="{FF2B5EF4-FFF2-40B4-BE49-F238E27FC236}">
                <a16:creationId xmlns:a16="http://schemas.microsoft.com/office/drawing/2014/main" id="{3F6832AE-4173-37EF-45C6-7EEA37D7E5E8}"/>
              </a:ext>
            </a:extLst>
          </p:cNvPr>
          <p:cNvSpPr/>
          <p:nvPr/>
        </p:nvSpPr>
        <p:spPr>
          <a:xfrm>
            <a:off x="8142935" y="1454580"/>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lang="en-US" altLang="ja-JP" b="1" dirty="0">
                <a:solidFill>
                  <a:schemeClr val="tx1">
                    <a:lumMod val="50000"/>
                    <a:lumOff val="50000"/>
                  </a:schemeClr>
                </a:solidFill>
                <a:latin typeface="Meiryo" panose="020B0604030504040204" pitchFamily="34" charset="-128"/>
                <a:ea typeface="Meiryo" panose="020B0604030504040204" pitchFamily="34" charset="-128"/>
              </a:rPr>
              <a:t>3</a:t>
            </a:r>
          </a:p>
        </p:txBody>
      </p:sp>
      <p:sp>
        <p:nvSpPr>
          <p:cNvPr id="30" name="円/楕円 29">
            <a:extLst>
              <a:ext uri="{FF2B5EF4-FFF2-40B4-BE49-F238E27FC236}">
                <a16:creationId xmlns:a16="http://schemas.microsoft.com/office/drawing/2014/main" id="{CB73FE40-0792-E9F6-06AA-107BB9BF17C4}"/>
              </a:ext>
            </a:extLst>
          </p:cNvPr>
          <p:cNvSpPr/>
          <p:nvPr/>
        </p:nvSpPr>
        <p:spPr>
          <a:xfrm>
            <a:off x="412956" y="3933829"/>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4</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31" name="円/楕円 30">
            <a:extLst>
              <a:ext uri="{FF2B5EF4-FFF2-40B4-BE49-F238E27FC236}">
                <a16:creationId xmlns:a16="http://schemas.microsoft.com/office/drawing/2014/main" id="{8B8C1ADF-96FF-B746-B780-8E76978EF494}"/>
              </a:ext>
            </a:extLst>
          </p:cNvPr>
          <p:cNvSpPr/>
          <p:nvPr/>
        </p:nvSpPr>
        <p:spPr>
          <a:xfrm>
            <a:off x="4268518" y="3933829"/>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5</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32" name="円/楕円 31">
            <a:extLst>
              <a:ext uri="{FF2B5EF4-FFF2-40B4-BE49-F238E27FC236}">
                <a16:creationId xmlns:a16="http://schemas.microsoft.com/office/drawing/2014/main" id="{4F551A88-0CC8-B9E6-9053-CAADA9031E69}"/>
              </a:ext>
            </a:extLst>
          </p:cNvPr>
          <p:cNvSpPr/>
          <p:nvPr/>
        </p:nvSpPr>
        <p:spPr>
          <a:xfrm>
            <a:off x="8142935" y="3933829"/>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lang="en-US" altLang="ja-JP" b="1" dirty="0">
                <a:solidFill>
                  <a:schemeClr val="tx1">
                    <a:lumMod val="50000"/>
                    <a:lumOff val="50000"/>
                  </a:schemeClr>
                </a:solidFill>
                <a:latin typeface="Meiryo" panose="020B0604030504040204" pitchFamily="34" charset="-128"/>
                <a:ea typeface="Meiryo" panose="020B0604030504040204" pitchFamily="34" charset="-128"/>
              </a:rPr>
              <a:t>6</a:t>
            </a:r>
          </a:p>
        </p:txBody>
      </p:sp>
      <p:sp>
        <p:nvSpPr>
          <p:cNvPr id="35" name="テキスト ボックス 34">
            <a:extLst>
              <a:ext uri="{FF2B5EF4-FFF2-40B4-BE49-F238E27FC236}">
                <a16:creationId xmlns:a16="http://schemas.microsoft.com/office/drawing/2014/main" id="{3EE554DA-B8BE-F2E5-87B7-F0C143291222}"/>
              </a:ext>
            </a:extLst>
          </p:cNvPr>
          <p:cNvSpPr txBox="1"/>
          <p:nvPr/>
        </p:nvSpPr>
        <p:spPr>
          <a:xfrm>
            <a:off x="2888390" y="884912"/>
            <a:ext cx="56938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そざい</a:t>
            </a:r>
          </a:p>
        </p:txBody>
      </p:sp>
      <p:sp>
        <p:nvSpPr>
          <p:cNvPr id="37" name="テキスト ボックス 36">
            <a:extLst>
              <a:ext uri="{FF2B5EF4-FFF2-40B4-BE49-F238E27FC236}">
                <a16:creationId xmlns:a16="http://schemas.microsoft.com/office/drawing/2014/main" id="{6BE35294-D2DA-B134-76B3-A3C5008FC124}"/>
              </a:ext>
            </a:extLst>
          </p:cNvPr>
          <p:cNvSpPr txBox="1"/>
          <p:nvPr/>
        </p:nvSpPr>
        <p:spPr>
          <a:xfrm>
            <a:off x="269881" y="884912"/>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でんとう</a:t>
            </a:r>
          </a:p>
        </p:txBody>
      </p:sp>
      <p:sp>
        <p:nvSpPr>
          <p:cNvPr id="38" name="テキスト ボックス 37">
            <a:extLst>
              <a:ext uri="{FF2B5EF4-FFF2-40B4-BE49-F238E27FC236}">
                <a16:creationId xmlns:a16="http://schemas.microsoft.com/office/drawing/2014/main" id="{A9BD7BEF-7E56-8818-0F29-BA1053614627}"/>
              </a:ext>
            </a:extLst>
          </p:cNvPr>
          <p:cNvSpPr txBox="1"/>
          <p:nvPr/>
        </p:nvSpPr>
        <p:spPr>
          <a:xfrm>
            <a:off x="1143419" y="3232325"/>
            <a:ext cx="287258"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つ</a:t>
            </a:r>
            <a:endParaRPr kumimoji="1" lang="ja-JP" altLang="en-US" sz="800">
              <a:latin typeface="Meiryo" panose="020B0604030504040204" pitchFamily="34" charset="-128"/>
              <a:ea typeface="Meiryo" panose="020B0604030504040204" pitchFamily="34" charset="-128"/>
            </a:endParaRPr>
          </a:p>
        </p:txBody>
      </p:sp>
      <p:sp>
        <p:nvSpPr>
          <p:cNvPr id="39" name="テキスト ボックス 38">
            <a:extLst>
              <a:ext uri="{FF2B5EF4-FFF2-40B4-BE49-F238E27FC236}">
                <a16:creationId xmlns:a16="http://schemas.microsoft.com/office/drawing/2014/main" id="{3068B240-65F1-017D-557A-B7A0CCCACF17}"/>
              </a:ext>
            </a:extLst>
          </p:cNvPr>
          <p:cNvSpPr txBox="1"/>
          <p:nvPr/>
        </p:nvSpPr>
        <p:spPr>
          <a:xfrm>
            <a:off x="6824862" y="3204615"/>
            <a:ext cx="595035"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はっこう</a:t>
            </a:r>
            <a:endParaRPr kumimoji="1" lang="ja-JP" altLang="en-US" sz="800">
              <a:latin typeface="Meiryo" panose="020B0604030504040204" pitchFamily="34" charset="-128"/>
              <a:ea typeface="Meiryo" panose="020B0604030504040204" pitchFamily="34" charset="-128"/>
            </a:endParaRPr>
          </a:p>
        </p:txBody>
      </p:sp>
      <p:sp>
        <p:nvSpPr>
          <p:cNvPr id="40" name="テキスト ボックス 39">
            <a:extLst>
              <a:ext uri="{FF2B5EF4-FFF2-40B4-BE49-F238E27FC236}">
                <a16:creationId xmlns:a16="http://schemas.microsoft.com/office/drawing/2014/main" id="{BE65C321-97E4-D087-E982-BF87D3D3BF3E}"/>
              </a:ext>
            </a:extLst>
          </p:cNvPr>
          <p:cNvSpPr txBox="1"/>
          <p:nvPr/>
        </p:nvSpPr>
        <p:spPr>
          <a:xfrm>
            <a:off x="10524027" y="5684579"/>
            <a:ext cx="543739" cy="215444"/>
          </a:xfrm>
          <a:prstGeom prst="rect">
            <a:avLst/>
          </a:prstGeom>
          <a:noFill/>
        </p:spPr>
        <p:txBody>
          <a:bodyPr wrap="none" rtlCol="0">
            <a:spAutoFit/>
          </a:bodyPr>
          <a:lstStyle/>
          <a:p>
            <a:r>
              <a:rPr lang="ja-JP" altLang="en-US" sz="800" spc="600">
                <a:latin typeface="Meiryo" panose="020B0604030504040204" pitchFamily="34" charset="-128"/>
                <a:ea typeface="Meiryo" panose="020B0604030504040204" pitchFamily="34" charset="-128"/>
              </a:rPr>
              <a:t>かち</a:t>
            </a:r>
            <a:endParaRPr kumimoji="1" lang="ja-JP" altLang="en-US" sz="800" spc="600">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C4CF9205-4CDC-0767-5699-0BFBF99AEEEE}"/>
              </a:ext>
            </a:extLst>
          </p:cNvPr>
          <p:cNvSpPr txBox="1"/>
          <p:nvPr/>
        </p:nvSpPr>
        <p:spPr>
          <a:xfrm>
            <a:off x="5938171" y="5684578"/>
            <a:ext cx="595035"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かんそう</a:t>
            </a:r>
            <a:endParaRPr kumimoji="1" lang="ja-JP" altLang="en-US" sz="8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AD9259F9-8D1D-D3B0-81FD-4C32092DC0F9}"/>
              </a:ext>
            </a:extLst>
          </p:cNvPr>
          <p:cNvSpPr txBox="1"/>
          <p:nvPr/>
        </p:nvSpPr>
        <p:spPr>
          <a:xfrm>
            <a:off x="4592931" y="79025"/>
            <a:ext cx="651731" cy="230832"/>
          </a:xfrm>
          <a:prstGeom prst="rect">
            <a:avLst/>
          </a:prstGeom>
          <a:noFill/>
        </p:spPr>
        <p:txBody>
          <a:bodyPr wrap="square" rtlCol="0">
            <a:spAutoFit/>
          </a:bodyPr>
          <a:lstStyle/>
          <a:p>
            <a:r>
              <a:rPr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33" name="テキスト ボックス 32">
            <a:extLst>
              <a:ext uri="{FF2B5EF4-FFF2-40B4-BE49-F238E27FC236}">
                <a16:creationId xmlns:a16="http://schemas.microsoft.com/office/drawing/2014/main" id="{9816BB96-61F8-1FE7-139D-C61FEF0CE09A}"/>
              </a:ext>
            </a:extLst>
          </p:cNvPr>
          <p:cNvSpPr txBox="1"/>
          <p:nvPr/>
        </p:nvSpPr>
        <p:spPr>
          <a:xfrm>
            <a:off x="2331867" y="7902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べにばな</a:t>
            </a:r>
            <a:endParaRPr kumimoji="1" lang="ja-JP" altLang="en-US" sz="9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60524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a:t>例１：山形の紅花がつなぐ知恵・文化</a:t>
            </a:r>
          </a:p>
        </p:txBody>
      </p:sp>
      <p:sp>
        <p:nvSpPr>
          <p:cNvPr id="4" name="スライド番号プレースホルダー 3">
            <a:extLst>
              <a:ext uri="{FF2B5EF4-FFF2-40B4-BE49-F238E27FC236}">
                <a16:creationId xmlns:a16="http://schemas.microsoft.com/office/drawing/2014/main" id="{5765F01A-B586-16F4-BA7E-A5BA589CC211}"/>
              </a:ext>
            </a:extLst>
          </p:cNvPr>
          <p:cNvSpPr>
            <a:spLocks noGrp="1"/>
          </p:cNvSpPr>
          <p:nvPr>
            <p:ph type="sldNum" sz="quarter" idx="12"/>
          </p:nvPr>
        </p:nvSpPr>
        <p:spPr/>
        <p:txBody>
          <a:bodyPr/>
          <a:lstStyle/>
          <a:p>
            <a:fld id="{9072E400-20F7-6041-92A7-26D857824E29}" type="slidenum">
              <a:rPr kumimoji="1" lang="ja-JP" altLang="en-US" smtClean="0"/>
              <a:t>6</a:t>
            </a:fld>
            <a:endParaRPr kumimoji="1" lang="ja-JP" altLang="en-US"/>
          </a:p>
        </p:txBody>
      </p:sp>
      <p:pic>
        <p:nvPicPr>
          <p:cNvPr id="10" name="図 9" descr="屋内, テーブル, 座る, 建物 が含まれている画像&#10;&#10;自動的に生成された説明">
            <a:extLst>
              <a:ext uri="{FF2B5EF4-FFF2-40B4-BE49-F238E27FC236}">
                <a16:creationId xmlns:a16="http://schemas.microsoft.com/office/drawing/2014/main" id="{B46E896C-6D64-E2D2-88FC-6A23FF9755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8751" y="1600827"/>
            <a:ext cx="4854101" cy="2730432"/>
          </a:xfrm>
          <a:prstGeom prst="rect">
            <a:avLst/>
          </a:prstGeom>
        </p:spPr>
      </p:pic>
      <p:sp>
        <p:nvSpPr>
          <p:cNvPr id="11" name="テキスト ボックス 10">
            <a:extLst>
              <a:ext uri="{FF2B5EF4-FFF2-40B4-BE49-F238E27FC236}">
                <a16:creationId xmlns:a16="http://schemas.microsoft.com/office/drawing/2014/main" id="{8FC45BC9-427E-092E-7EA1-6D954B78314B}"/>
              </a:ext>
            </a:extLst>
          </p:cNvPr>
          <p:cNvSpPr txBox="1"/>
          <p:nvPr/>
        </p:nvSpPr>
        <p:spPr>
          <a:xfrm>
            <a:off x="416195" y="4475087"/>
            <a:ext cx="6208127"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一大生産地　山形県白鷹町のシンボル「万葉からの誘」</a:t>
            </a:r>
          </a:p>
        </p:txBody>
      </p:sp>
      <p:sp>
        <p:nvSpPr>
          <p:cNvPr id="3" name="テキスト ボックス 2">
            <a:extLst>
              <a:ext uri="{FF2B5EF4-FFF2-40B4-BE49-F238E27FC236}">
                <a16:creationId xmlns:a16="http://schemas.microsoft.com/office/drawing/2014/main" id="{59E9A497-52D2-E057-8FFF-41FE377368C5}"/>
              </a:ext>
            </a:extLst>
          </p:cNvPr>
          <p:cNvSpPr txBox="1"/>
          <p:nvPr/>
        </p:nvSpPr>
        <p:spPr>
          <a:xfrm>
            <a:off x="6924309" y="936384"/>
            <a:ext cx="530915"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ぎしき</a:t>
            </a:r>
          </a:p>
        </p:txBody>
      </p:sp>
      <p:pic>
        <p:nvPicPr>
          <p:cNvPr id="9" name="図 8">
            <a:extLst>
              <a:ext uri="{FF2B5EF4-FFF2-40B4-BE49-F238E27FC236}">
                <a16:creationId xmlns:a16="http://schemas.microsoft.com/office/drawing/2014/main" id="{AB914232-A984-4B8D-A55F-7F39ED6F01D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56588" y="1600826"/>
            <a:ext cx="4828663" cy="2715751"/>
          </a:xfrm>
          <a:prstGeom prst="rect">
            <a:avLst/>
          </a:prstGeom>
          <a:noFill/>
          <a:ln>
            <a:noFill/>
          </a:ln>
        </p:spPr>
      </p:pic>
      <p:sp>
        <p:nvSpPr>
          <p:cNvPr id="6" name="Rectangle 1">
            <a:extLst>
              <a:ext uri="{FF2B5EF4-FFF2-40B4-BE49-F238E27FC236}">
                <a16:creationId xmlns:a16="http://schemas.microsoft.com/office/drawing/2014/main" id="{D38D760D-1CA9-46C8-9D65-C5F5C539E300}"/>
              </a:ext>
            </a:extLst>
          </p:cNvPr>
          <p:cNvSpPr>
            <a:spLocks noChangeArrowheads="1"/>
          </p:cNvSpPr>
          <p:nvPr/>
        </p:nvSpPr>
        <p:spPr bwMode="auto">
          <a:xfrm>
            <a:off x="416195" y="1038486"/>
            <a:ext cx="1106905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000" b="0" i="0" u="none" strike="noStrike" cap="none" normalizeH="0" baseline="0" dirty="0">
                <a:ln>
                  <a:noFill/>
                </a:ln>
                <a:effectLst/>
                <a:latin typeface="BIZ UDPゴシック" panose="020B0400000000000000" pitchFamily="50" charset="-128"/>
                <a:ea typeface="BIZ UDPゴシック" panose="020B0400000000000000" pitchFamily="50" charset="-128"/>
                <a:cs typeface="Times New Roman" panose="02020603050405020304" pitchFamily="18" charset="0"/>
              </a:rPr>
              <a:t>できた染料で糸を染め、織り上げた着物は日本の伝統的な</a:t>
            </a:r>
            <a:r>
              <a:rPr kumimoji="0" lang="ja-JP" altLang="en-US" sz="2000" b="0" i="0" u="none" strike="noStrike" cap="none" normalizeH="0" baseline="0" dirty="0">
                <a:ln>
                  <a:noFill/>
                </a:ln>
                <a:effectLst/>
                <a:latin typeface="BIZ UDPゴシック" panose="020B0400000000000000" pitchFamily="50" charset="-128"/>
                <a:ea typeface="BIZ UDPゴシック" panose="020B0400000000000000" pitchFamily="50" charset="-128"/>
                <a:cs typeface="Times New Roman" panose="02020603050405020304" pitchFamily="18" charset="0"/>
              </a:rPr>
              <a:t>儀式の衣装として今も使われています。</a:t>
            </a:r>
            <a:endParaRPr kumimoji="0" lang="ja-JP" altLang="en-US" sz="2000" b="0" i="0" u="none" strike="noStrike" cap="none" normalizeH="0" baseline="0" dirty="0">
              <a:ln>
                <a:noFill/>
              </a:ln>
              <a:effectLst/>
              <a:latin typeface="Arial" panose="020B0604020202020204" pitchFamily="34" charset="0"/>
            </a:endParaRPr>
          </a:p>
        </p:txBody>
      </p:sp>
      <p:sp>
        <p:nvSpPr>
          <p:cNvPr id="12" name="テキスト ボックス 11">
            <a:extLst>
              <a:ext uri="{FF2B5EF4-FFF2-40B4-BE49-F238E27FC236}">
                <a16:creationId xmlns:a16="http://schemas.microsoft.com/office/drawing/2014/main" id="{5F9D44A2-F81C-4C7F-ADBC-39E24D64D1F3}"/>
              </a:ext>
            </a:extLst>
          </p:cNvPr>
          <p:cNvSpPr txBox="1"/>
          <p:nvPr/>
        </p:nvSpPr>
        <p:spPr>
          <a:xfrm>
            <a:off x="7455224" y="4429376"/>
            <a:ext cx="1072843"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七五三</a:t>
            </a:r>
          </a:p>
        </p:txBody>
      </p:sp>
      <p:sp>
        <p:nvSpPr>
          <p:cNvPr id="13" name="テキスト ボックス 12">
            <a:extLst>
              <a:ext uri="{FF2B5EF4-FFF2-40B4-BE49-F238E27FC236}">
                <a16:creationId xmlns:a16="http://schemas.microsoft.com/office/drawing/2014/main" id="{3724385F-8680-453B-9EA8-645AEECEB16A}"/>
              </a:ext>
            </a:extLst>
          </p:cNvPr>
          <p:cNvSpPr txBox="1"/>
          <p:nvPr/>
        </p:nvSpPr>
        <p:spPr>
          <a:xfrm>
            <a:off x="10065001" y="4429376"/>
            <a:ext cx="1494969"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婚礼</a:t>
            </a:r>
          </a:p>
        </p:txBody>
      </p:sp>
      <p:sp>
        <p:nvSpPr>
          <p:cNvPr id="14" name="テキスト ボックス 13">
            <a:extLst>
              <a:ext uri="{FF2B5EF4-FFF2-40B4-BE49-F238E27FC236}">
                <a16:creationId xmlns:a16="http://schemas.microsoft.com/office/drawing/2014/main" id="{C6E72466-8DB3-483D-920C-4E2FFE34F344}"/>
              </a:ext>
            </a:extLst>
          </p:cNvPr>
          <p:cNvSpPr txBox="1"/>
          <p:nvPr/>
        </p:nvSpPr>
        <p:spPr>
          <a:xfrm>
            <a:off x="10063067" y="4290876"/>
            <a:ext cx="646331"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こんれい</a:t>
            </a:r>
          </a:p>
        </p:txBody>
      </p:sp>
      <p:pic>
        <p:nvPicPr>
          <p:cNvPr id="15" name="図 14" descr="日の丸">
            <a:extLst>
              <a:ext uri="{FF2B5EF4-FFF2-40B4-BE49-F238E27FC236}">
                <a16:creationId xmlns:a16="http://schemas.microsoft.com/office/drawing/2014/main" id="{0BFAD08C-C4D2-43A8-BC84-1191F047FC6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28068" y="4999793"/>
            <a:ext cx="1801132" cy="1200754"/>
          </a:xfrm>
          <a:prstGeom prst="rect">
            <a:avLst/>
          </a:prstGeom>
          <a:noFill/>
          <a:ln>
            <a:noFill/>
          </a:ln>
        </p:spPr>
      </p:pic>
      <p:sp>
        <p:nvSpPr>
          <p:cNvPr id="7" name="Rectangle 2">
            <a:extLst>
              <a:ext uri="{FF2B5EF4-FFF2-40B4-BE49-F238E27FC236}">
                <a16:creationId xmlns:a16="http://schemas.microsoft.com/office/drawing/2014/main" id="{A2BF4868-5389-4FCD-9526-56827B1346CB}"/>
              </a:ext>
            </a:extLst>
          </p:cNvPr>
          <p:cNvSpPr>
            <a:spLocks noChangeArrowheads="1"/>
          </p:cNvSpPr>
          <p:nvPr/>
        </p:nvSpPr>
        <p:spPr bwMode="auto">
          <a:xfrm>
            <a:off x="5199088" y="5053977"/>
            <a:ext cx="5259403" cy="74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20000"/>
              </a:lnSpc>
              <a:spcBef>
                <a:spcPct val="0"/>
              </a:spcBef>
              <a:spcAft>
                <a:spcPct val="0"/>
              </a:spcAft>
              <a:buClrTx/>
              <a:buSzTx/>
              <a:buFontTx/>
              <a:buNone/>
              <a:tabLst/>
            </a:pPr>
            <a:r>
              <a:rPr kumimoji="0" lang="ja-JP" altLang="ja-JP"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日本の法律で、日の丸の赤い部分（</a:t>
            </a:r>
            <a:r>
              <a:rPr kumimoji="0" lang="ja-JP" altLang="en-US"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日章）は紅色と定められて</a:t>
            </a:r>
            <a:r>
              <a:rPr kumimoji="0" lang="ja-JP" altLang="en-US" u="none" strike="noStrike" cap="none" normalizeH="0" baseline="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います。</a:t>
            </a:r>
            <a:endParaRPr kumimoji="0" lang="en-US" altLang="ja-JP"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11A1C426-EDB5-440E-9F69-ABE30989C018}"/>
              </a:ext>
            </a:extLst>
          </p:cNvPr>
          <p:cNvSpPr txBox="1"/>
          <p:nvPr/>
        </p:nvSpPr>
        <p:spPr>
          <a:xfrm>
            <a:off x="8792433" y="4938561"/>
            <a:ext cx="761747"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にっしょう</a:t>
            </a:r>
          </a:p>
        </p:txBody>
      </p:sp>
      <p:sp>
        <p:nvSpPr>
          <p:cNvPr id="17" name="テキスト ボックス 16">
            <a:extLst>
              <a:ext uri="{FF2B5EF4-FFF2-40B4-BE49-F238E27FC236}">
                <a16:creationId xmlns:a16="http://schemas.microsoft.com/office/drawing/2014/main" id="{9DD29BD8-3584-4F3E-ABDB-34731C9F9E1A}"/>
              </a:ext>
            </a:extLst>
          </p:cNvPr>
          <p:cNvSpPr txBox="1"/>
          <p:nvPr/>
        </p:nvSpPr>
        <p:spPr>
          <a:xfrm>
            <a:off x="4545847" y="4331259"/>
            <a:ext cx="168507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まんよう　　　　</a:t>
            </a:r>
            <a:r>
              <a:rPr lang="ja-JP" altLang="en-US" sz="900" dirty="0">
                <a:latin typeface="Meiryo" panose="020B0604030504040204" pitchFamily="34" charset="-128"/>
                <a:ea typeface="Meiryo" panose="020B0604030504040204" pitchFamily="34" charset="-128"/>
              </a:rPr>
              <a:t>　</a:t>
            </a:r>
            <a:r>
              <a:rPr lang="ja-JP" altLang="en-US" sz="900">
                <a:latin typeface="Meiryo" panose="020B0604030504040204" pitchFamily="34" charset="-128"/>
                <a:ea typeface="Meiryo" panose="020B0604030504040204" pitchFamily="34" charset="-128"/>
              </a:rPr>
              <a:t>いざない</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91770E3B-1FB8-49C7-8D9D-38681C636B84}"/>
              </a:ext>
            </a:extLst>
          </p:cNvPr>
          <p:cNvSpPr txBox="1"/>
          <p:nvPr/>
        </p:nvSpPr>
        <p:spPr>
          <a:xfrm>
            <a:off x="2457614" y="4331259"/>
            <a:ext cx="877163"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しらたかまち</a:t>
            </a:r>
          </a:p>
        </p:txBody>
      </p:sp>
      <p:sp>
        <p:nvSpPr>
          <p:cNvPr id="8" name="テキスト ボックス 7">
            <a:extLst>
              <a:ext uri="{FF2B5EF4-FFF2-40B4-BE49-F238E27FC236}">
                <a16:creationId xmlns:a16="http://schemas.microsoft.com/office/drawing/2014/main" id="{E19E73A6-46B8-359A-4123-CB5DE02779F4}"/>
              </a:ext>
            </a:extLst>
          </p:cNvPr>
          <p:cNvSpPr txBox="1"/>
          <p:nvPr/>
        </p:nvSpPr>
        <p:spPr>
          <a:xfrm>
            <a:off x="8748147" y="1570951"/>
            <a:ext cx="2825678" cy="230832"/>
          </a:xfrm>
          <a:prstGeom prst="rect">
            <a:avLst/>
          </a:prstGeom>
          <a:noFill/>
        </p:spPr>
        <p:txBody>
          <a:bodyPr wrap="square">
            <a:spAutoFit/>
          </a:bodyPr>
          <a:lstStyle/>
          <a:p>
            <a:r>
              <a:rPr lang="ja-JP" altLang="en-US" sz="900">
                <a:solidFill>
                  <a:schemeClr val="bg1"/>
                </a:solidFill>
              </a:rPr>
              <a:t>画像提供：株式会社伊勢半本店　撮影：外山亮一</a:t>
            </a:r>
          </a:p>
        </p:txBody>
      </p:sp>
      <p:sp>
        <p:nvSpPr>
          <p:cNvPr id="5" name="テキスト ボックス 4">
            <a:extLst>
              <a:ext uri="{FF2B5EF4-FFF2-40B4-BE49-F238E27FC236}">
                <a16:creationId xmlns:a16="http://schemas.microsoft.com/office/drawing/2014/main" id="{8204E119-84FC-502C-79C2-F530A2886ACF}"/>
              </a:ext>
            </a:extLst>
          </p:cNvPr>
          <p:cNvSpPr txBox="1"/>
          <p:nvPr/>
        </p:nvSpPr>
        <p:spPr>
          <a:xfrm>
            <a:off x="5105863" y="5940227"/>
            <a:ext cx="4698722" cy="338554"/>
          </a:xfrm>
          <a:prstGeom prst="rect">
            <a:avLst/>
          </a:prstGeom>
          <a:noFill/>
        </p:spPr>
        <p:txBody>
          <a:bodyPr wrap="none" rtlCol="0">
            <a:spAutoFit/>
          </a:bodyPr>
          <a:lstStyle/>
          <a:p>
            <a:r>
              <a:rPr kumimoji="0" lang="ja-JP" altLang="en-US" sz="1600" u="none" strike="noStrike" cap="none" normalizeH="0" baseline="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（「国旗及び国家に関する法律」日章旗の制式）</a:t>
            </a:r>
            <a:endParaRPr kumimoji="0" lang="ja-JP" altLang="en-US" sz="1600" u="none" strike="noStrike" cap="none" normalizeH="0" baseline="0">
              <a:ln>
                <a:noFill/>
              </a:ln>
              <a:solidFill>
                <a:schemeClr val="tx1"/>
              </a:solidFill>
              <a:effectLst/>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CE918A4B-EF1F-7A70-00B2-CD41F9FF4280}"/>
              </a:ext>
            </a:extLst>
          </p:cNvPr>
          <p:cNvSpPr txBox="1"/>
          <p:nvPr/>
        </p:nvSpPr>
        <p:spPr>
          <a:xfrm>
            <a:off x="5509665" y="5783688"/>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こっき</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DBA74E94-3027-B70D-799C-B11C5F556D07}"/>
              </a:ext>
            </a:extLst>
          </p:cNvPr>
          <p:cNvSpPr txBox="1"/>
          <p:nvPr/>
        </p:nvSpPr>
        <p:spPr>
          <a:xfrm>
            <a:off x="5883738" y="4952416"/>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ほうりつ</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651C08E0-FDA5-7BF9-D493-F0D7AA0D82FB}"/>
              </a:ext>
            </a:extLst>
          </p:cNvPr>
          <p:cNvSpPr txBox="1"/>
          <p:nvPr/>
        </p:nvSpPr>
        <p:spPr>
          <a:xfrm>
            <a:off x="1133107" y="936384"/>
            <a:ext cx="761747"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せんりょう</a:t>
            </a:r>
            <a:endParaRPr kumimoji="1" lang="ja-JP" altLang="en-US" sz="9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8349A9C5-091F-97BE-719F-C8901092C046}"/>
              </a:ext>
            </a:extLst>
          </p:cNvPr>
          <p:cNvSpPr txBox="1"/>
          <p:nvPr/>
        </p:nvSpPr>
        <p:spPr>
          <a:xfrm>
            <a:off x="2476999" y="936384"/>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そ</a:t>
            </a:r>
            <a:endParaRPr kumimoji="1" lang="ja-JP" altLang="en-US" sz="900" dirty="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FE687755-45B2-65FA-667D-CB61A1996C5F}"/>
              </a:ext>
            </a:extLst>
          </p:cNvPr>
          <p:cNvSpPr txBox="1"/>
          <p:nvPr/>
        </p:nvSpPr>
        <p:spPr>
          <a:xfrm>
            <a:off x="3142018" y="936384"/>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お</a:t>
            </a:r>
            <a:endParaRPr kumimoji="1" lang="ja-JP" altLang="en-US" sz="900" dirty="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A817DA49-72D8-093C-49A3-7F8FB8432EB0}"/>
              </a:ext>
            </a:extLst>
          </p:cNvPr>
          <p:cNvSpPr txBox="1"/>
          <p:nvPr/>
        </p:nvSpPr>
        <p:spPr>
          <a:xfrm>
            <a:off x="5857508" y="936384"/>
            <a:ext cx="877163"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でんとうてき</a:t>
            </a:r>
            <a:endParaRPr kumimoji="1" lang="ja-JP" altLang="en-US" sz="900" dirty="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3746142F-2B67-796F-5496-FE9C250EC8F9}"/>
              </a:ext>
            </a:extLst>
          </p:cNvPr>
          <p:cNvSpPr txBox="1"/>
          <p:nvPr/>
        </p:nvSpPr>
        <p:spPr>
          <a:xfrm>
            <a:off x="7630890" y="93638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いしょう</a:t>
            </a:r>
            <a:endParaRPr kumimoji="1" lang="ja-JP" altLang="en-US" sz="900" dirty="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4F4532BC-F374-DA21-9342-77836BFC91F8}"/>
              </a:ext>
            </a:extLst>
          </p:cNvPr>
          <p:cNvSpPr txBox="1"/>
          <p:nvPr/>
        </p:nvSpPr>
        <p:spPr>
          <a:xfrm>
            <a:off x="4592931" y="79025"/>
            <a:ext cx="651731" cy="230832"/>
          </a:xfrm>
          <a:prstGeom prst="rect">
            <a:avLst/>
          </a:prstGeom>
          <a:noFill/>
        </p:spPr>
        <p:txBody>
          <a:bodyPr wrap="square" rtlCol="0">
            <a:spAutoFit/>
          </a:bodyPr>
          <a:lstStyle/>
          <a:p>
            <a:r>
              <a:rPr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23AB60FC-DAE1-A95F-0017-577D594C30CF}"/>
              </a:ext>
            </a:extLst>
          </p:cNvPr>
          <p:cNvSpPr txBox="1"/>
          <p:nvPr/>
        </p:nvSpPr>
        <p:spPr>
          <a:xfrm>
            <a:off x="2331867" y="7902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べにばな</a:t>
            </a:r>
            <a:endParaRPr kumimoji="1" lang="ja-JP" altLang="en-US" sz="9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04814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草, 屋外, 子供, ガーデン が含まれている画像&#10;&#10;自動的に生成された説明">
            <a:extLst>
              <a:ext uri="{FF2B5EF4-FFF2-40B4-BE49-F238E27FC236}">
                <a16:creationId xmlns:a16="http://schemas.microsoft.com/office/drawing/2014/main" id="{0A6E4FCD-B3E6-573E-7F34-6DB8525E0F1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89156" y="1865307"/>
            <a:ext cx="7588766" cy="4268681"/>
          </a:xfrm>
          <a:prstGeom prst="rect">
            <a:avLst/>
          </a:prstGeom>
        </p:spPr>
      </p:pic>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例２：掛川の茶畑が育む生物多様性</a:t>
            </a:r>
          </a:p>
        </p:txBody>
      </p:sp>
      <p:sp>
        <p:nvSpPr>
          <p:cNvPr id="5" name="スライド番号プレースホルダー 4">
            <a:extLst>
              <a:ext uri="{FF2B5EF4-FFF2-40B4-BE49-F238E27FC236}">
                <a16:creationId xmlns:a16="http://schemas.microsoft.com/office/drawing/2014/main" id="{9186C690-3635-CD5F-B82B-BCBC64B7C07B}"/>
              </a:ext>
            </a:extLst>
          </p:cNvPr>
          <p:cNvSpPr>
            <a:spLocks noGrp="1"/>
          </p:cNvSpPr>
          <p:nvPr>
            <p:ph type="sldNum" sz="quarter" idx="12"/>
          </p:nvPr>
        </p:nvSpPr>
        <p:spPr/>
        <p:txBody>
          <a:bodyPr/>
          <a:lstStyle/>
          <a:p>
            <a:fld id="{9072E400-20F7-6041-92A7-26D857824E29}" type="slidenum">
              <a:rPr kumimoji="1" lang="ja-JP" altLang="en-US" smtClean="0"/>
              <a:t>7</a:t>
            </a:fld>
            <a:endParaRPr kumimoji="1" lang="ja-JP" altLang="en-US"/>
          </a:p>
        </p:txBody>
      </p:sp>
      <p:sp>
        <p:nvSpPr>
          <p:cNvPr id="13" name="正方形/長方形 12">
            <a:extLst>
              <a:ext uri="{FF2B5EF4-FFF2-40B4-BE49-F238E27FC236}">
                <a16:creationId xmlns:a16="http://schemas.microsoft.com/office/drawing/2014/main" id="{E938F497-DB17-B5D9-5EB6-91B1D7BDC502}"/>
              </a:ext>
            </a:extLst>
          </p:cNvPr>
          <p:cNvSpPr/>
          <p:nvPr/>
        </p:nvSpPr>
        <p:spPr>
          <a:xfrm>
            <a:off x="500575" y="1074287"/>
            <a:ext cx="3919025" cy="50005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ja-JP" altLang="en-US" sz="1800" b="1">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世界</a:t>
            </a:r>
            <a:r>
              <a:rPr lang="ja-JP" altLang="en-US" sz="1800" b="1" dirty="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農業遺産　静岡県掛川周辺地域</a:t>
            </a:r>
            <a:endParaRPr kumimoji="1" lang="ja-JP" altLang="en-US" b="1" dirty="0">
              <a:solidFill>
                <a:schemeClr val="bg1"/>
              </a:solidFill>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4C99E7DF-3A11-57C9-E63D-A1453B0578EF}"/>
              </a:ext>
            </a:extLst>
          </p:cNvPr>
          <p:cNvSpPr/>
          <p:nvPr/>
        </p:nvSpPr>
        <p:spPr>
          <a:xfrm>
            <a:off x="414078" y="1649569"/>
            <a:ext cx="4849191" cy="900361"/>
          </a:xfrm>
          <a:prstGeom prst="rect">
            <a:avLst/>
          </a:prstGeom>
          <a:solidFill>
            <a:srgbClr val="F5F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ja-JP" altLang="en-US" sz="3600" b="1">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「静岡の茶草場農法」</a:t>
            </a:r>
            <a:endParaRPr kumimoji="1" lang="ja-JP" altLang="en-US" sz="3600" b="1">
              <a:solidFill>
                <a:schemeClr val="tx1"/>
              </a:solidFill>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66B38645-A0EC-E3C9-28D3-E4426989E484}"/>
              </a:ext>
            </a:extLst>
          </p:cNvPr>
          <p:cNvSpPr txBox="1"/>
          <p:nvPr/>
        </p:nvSpPr>
        <p:spPr>
          <a:xfrm>
            <a:off x="2343537" y="1711419"/>
            <a:ext cx="1374094" cy="307777"/>
          </a:xfrm>
          <a:prstGeom prst="rect">
            <a:avLst/>
          </a:prstGeom>
          <a:noFill/>
        </p:spPr>
        <p:txBody>
          <a:bodyPr wrap="none" rtlCol="0">
            <a:spAutoFit/>
          </a:bodyPr>
          <a:lstStyle/>
          <a:p>
            <a:r>
              <a:rPr lang="ja-JP" altLang="en-US" sz="1400" spc="30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ちゃぐさ</a:t>
            </a:r>
            <a:r>
              <a:rPr lang="en-US" altLang="ja-JP" sz="1400" spc="300"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 </a:t>
            </a:r>
            <a:r>
              <a:rPr lang="ja-JP" altLang="en-US" sz="1400" spc="30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ば</a:t>
            </a:r>
            <a:endParaRPr kumimoji="1" lang="ja-JP" altLang="en-US" sz="1400" spc="30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5E309D65-2D95-ABA8-592A-3B556D425F8E}"/>
              </a:ext>
            </a:extLst>
          </p:cNvPr>
          <p:cNvSpPr txBox="1"/>
          <p:nvPr/>
        </p:nvSpPr>
        <p:spPr>
          <a:xfrm>
            <a:off x="1302853" y="61428"/>
            <a:ext cx="69762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かけがわ</a:t>
            </a:r>
          </a:p>
        </p:txBody>
      </p:sp>
      <p:sp>
        <p:nvSpPr>
          <p:cNvPr id="11" name="テキスト ボックス 10">
            <a:extLst>
              <a:ext uri="{FF2B5EF4-FFF2-40B4-BE49-F238E27FC236}">
                <a16:creationId xmlns:a16="http://schemas.microsoft.com/office/drawing/2014/main" id="{85C063D0-0221-A9C2-BF1F-356D201274B7}"/>
              </a:ext>
            </a:extLst>
          </p:cNvPr>
          <p:cNvSpPr txBox="1"/>
          <p:nvPr/>
        </p:nvSpPr>
        <p:spPr>
          <a:xfrm>
            <a:off x="3780693" y="1074287"/>
            <a:ext cx="569387" cy="246221"/>
          </a:xfrm>
          <a:prstGeom prst="rect">
            <a:avLst/>
          </a:prstGeom>
          <a:noFill/>
        </p:spPr>
        <p:txBody>
          <a:bodyPr wrap="none" rtlCol="0">
            <a:spAutoFit/>
          </a:bodyPr>
          <a:lstStyle/>
          <a:p>
            <a:r>
              <a:rPr kumimoji="1" lang="ja-JP" altLang="en-US" sz="1000" dirty="0">
                <a:solidFill>
                  <a:schemeClr val="bg1"/>
                </a:solidFill>
                <a:latin typeface="Meiryo" panose="020B0604030504040204" pitchFamily="34" charset="-128"/>
                <a:ea typeface="Meiryo" panose="020B0604030504040204" pitchFamily="34" charset="-128"/>
              </a:rPr>
              <a:t>ちいき</a:t>
            </a:r>
          </a:p>
        </p:txBody>
      </p:sp>
      <p:sp>
        <p:nvSpPr>
          <p:cNvPr id="12" name="テキスト ボックス 11">
            <a:extLst>
              <a:ext uri="{FF2B5EF4-FFF2-40B4-BE49-F238E27FC236}">
                <a16:creationId xmlns:a16="http://schemas.microsoft.com/office/drawing/2014/main" id="{F0DA0D34-170E-5456-A0DA-9648BC94D694}"/>
              </a:ext>
            </a:extLst>
          </p:cNvPr>
          <p:cNvSpPr txBox="1"/>
          <p:nvPr/>
        </p:nvSpPr>
        <p:spPr>
          <a:xfrm>
            <a:off x="1465539" y="1084205"/>
            <a:ext cx="530915"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いさん</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77879297-1947-93F6-506D-07A0B9ADB85A}"/>
              </a:ext>
            </a:extLst>
          </p:cNvPr>
          <p:cNvSpPr txBox="1"/>
          <p:nvPr/>
        </p:nvSpPr>
        <p:spPr>
          <a:xfrm>
            <a:off x="3293947" y="92957"/>
            <a:ext cx="567165"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はぐく</a:t>
            </a:r>
            <a:endParaRPr kumimoji="1" lang="ja-JP" altLang="en-US" sz="100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8A4EDC70-92D3-0ADC-A7AE-5ACF2B2E2F05}"/>
              </a:ext>
            </a:extLst>
          </p:cNvPr>
          <p:cNvSpPr txBox="1"/>
          <p:nvPr/>
        </p:nvSpPr>
        <p:spPr>
          <a:xfrm>
            <a:off x="3219323" y="1074287"/>
            <a:ext cx="729687" cy="246221"/>
          </a:xfrm>
          <a:prstGeom prst="rect">
            <a:avLst/>
          </a:prstGeom>
          <a:noFill/>
        </p:spPr>
        <p:txBody>
          <a:bodyPr wrap="none" rtlCol="0">
            <a:spAutoFit/>
          </a:bodyPr>
          <a:lstStyle/>
          <a:p>
            <a:r>
              <a:rPr lang="ja-JP" altLang="en-US" sz="1000" spc="-150">
                <a:solidFill>
                  <a:schemeClr val="bg1"/>
                </a:solidFill>
                <a:latin typeface="Meiryo" panose="020B0604030504040204" pitchFamily="34" charset="-128"/>
                <a:ea typeface="Meiryo" panose="020B0604030504040204" pitchFamily="34" charset="-128"/>
              </a:rPr>
              <a:t>しゅうへん</a:t>
            </a:r>
            <a:endParaRPr kumimoji="1" lang="ja-JP" altLang="en-US" sz="1000" spc="-15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98681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例２：</a:t>
            </a:r>
            <a:r>
              <a:rPr kumimoji="1" lang="ja-JP" altLang="en-US"/>
              <a:t>掛川の茶畑が育む生物多様性　</a:t>
            </a:r>
            <a:endParaRPr kumimoji="1" lang="ja-JP" altLang="en-US" dirty="0"/>
          </a:p>
        </p:txBody>
      </p:sp>
      <p:sp>
        <p:nvSpPr>
          <p:cNvPr id="4" name="スライド番号プレースホルダー 3">
            <a:extLst>
              <a:ext uri="{FF2B5EF4-FFF2-40B4-BE49-F238E27FC236}">
                <a16:creationId xmlns:a16="http://schemas.microsoft.com/office/drawing/2014/main" id="{5765F01A-B586-16F4-BA7E-A5BA589CC211}"/>
              </a:ext>
            </a:extLst>
          </p:cNvPr>
          <p:cNvSpPr>
            <a:spLocks noGrp="1"/>
          </p:cNvSpPr>
          <p:nvPr>
            <p:ph type="sldNum" sz="quarter" idx="12"/>
          </p:nvPr>
        </p:nvSpPr>
        <p:spPr/>
        <p:txBody>
          <a:bodyPr/>
          <a:lstStyle/>
          <a:p>
            <a:fld id="{9072E400-20F7-6041-92A7-26D857824E29}" type="slidenum">
              <a:rPr kumimoji="1" lang="ja-JP" altLang="en-US" smtClean="0"/>
              <a:t>8</a:t>
            </a:fld>
            <a:endParaRPr kumimoji="1" lang="ja-JP" altLang="en-US"/>
          </a:p>
        </p:txBody>
      </p:sp>
      <p:sp>
        <p:nvSpPr>
          <p:cNvPr id="8" name="テキスト ボックス 7">
            <a:extLst>
              <a:ext uri="{FF2B5EF4-FFF2-40B4-BE49-F238E27FC236}">
                <a16:creationId xmlns:a16="http://schemas.microsoft.com/office/drawing/2014/main" id="{BA09FE8D-022A-05E1-F442-16C2A7FBECB0}"/>
              </a:ext>
            </a:extLst>
          </p:cNvPr>
          <p:cNvSpPr txBox="1"/>
          <p:nvPr/>
        </p:nvSpPr>
        <p:spPr>
          <a:xfrm>
            <a:off x="433754" y="1058857"/>
            <a:ext cx="11324493" cy="1438855"/>
          </a:xfrm>
          <a:prstGeom prst="rect">
            <a:avLst/>
          </a:prstGeom>
          <a:noFill/>
        </p:spPr>
        <p:txBody>
          <a:bodyPr wrap="square" rtlCol="0">
            <a:spAutoFit/>
          </a:bodyPr>
          <a:lstStyle/>
          <a:p>
            <a:pPr>
              <a:lnSpc>
                <a:spcPct val="150000"/>
              </a:lnSpc>
            </a:pPr>
            <a:r>
              <a:rPr kumimoji="1" lang="ja-JP" altLang="en-US" sz="2000" dirty="0">
                <a:latin typeface="Meiryo" panose="020B0604030504040204" pitchFamily="34" charset="-128"/>
                <a:ea typeface="Meiryo" panose="020B0604030504040204" pitchFamily="34" charset="-128"/>
              </a:rPr>
              <a:t>「茶草場農法」と</a:t>
            </a:r>
            <a:r>
              <a:rPr kumimoji="1" lang="ja-JP" altLang="en-US" sz="2000">
                <a:latin typeface="Meiryo" panose="020B0604030504040204" pitchFamily="34" charset="-128"/>
                <a:ea typeface="Meiryo" panose="020B0604030504040204" pitchFamily="34" charset="-128"/>
              </a:rPr>
              <a:t>は、毎年秋から冬にかけて茶畑</a:t>
            </a:r>
            <a:r>
              <a:rPr kumimoji="1" lang="ja-JP" altLang="en-US" sz="2000" dirty="0">
                <a:latin typeface="Meiryo" panose="020B0604030504040204" pitchFamily="34" charset="-128"/>
                <a:ea typeface="Meiryo" panose="020B0604030504040204" pitchFamily="34" charset="-128"/>
              </a:rPr>
              <a:t>の周りにあるススキや</a:t>
            </a:r>
            <a:r>
              <a:rPr kumimoji="1" lang="ja-JP" altLang="en-US" sz="2000">
                <a:latin typeface="Meiryo" panose="020B0604030504040204" pitchFamily="34" charset="-128"/>
                <a:ea typeface="Meiryo" panose="020B0604030504040204" pitchFamily="34" charset="-128"/>
              </a:rPr>
              <a:t>ササを刈取り、乾燥させ、</a:t>
            </a:r>
            <a:r>
              <a:rPr kumimoji="1" lang="ja-JP" altLang="en-US" sz="2000" dirty="0">
                <a:latin typeface="Meiryo" panose="020B0604030504040204" pitchFamily="34" charset="-128"/>
                <a:ea typeface="Meiryo" panose="020B0604030504040204" pitchFamily="34" charset="-128"/>
              </a:rPr>
              <a:t>茶畑に敷く</a:t>
            </a:r>
            <a:r>
              <a:rPr kumimoji="1" lang="ja-JP" altLang="en-US" sz="2000">
                <a:latin typeface="Meiryo" panose="020B0604030504040204" pitchFamily="34" charset="-128"/>
                <a:ea typeface="Meiryo" panose="020B0604030504040204" pitchFamily="34" charset="-128"/>
              </a:rPr>
              <a:t>ことで美味しい</a:t>
            </a:r>
            <a:r>
              <a:rPr kumimoji="1" lang="ja-JP" altLang="en-US" sz="2000" dirty="0">
                <a:latin typeface="Meiryo" panose="020B0604030504040204" pitchFamily="34" charset="-128"/>
                <a:ea typeface="Meiryo" panose="020B0604030504040204" pitchFamily="34" charset="-128"/>
              </a:rPr>
              <a:t>お茶を育てる農法で、この地域で</a:t>
            </a:r>
            <a:r>
              <a:rPr kumimoji="1" lang="ja-JP" altLang="en-US" sz="2000">
                <a:latin typeface="Meiryo" panose="020B0604030504040204" pitchFamily="34" charset="-128"/>
                <a:ea typeface="Meiryo" panose="020B0604030504040204" pitchFamily="34" charset="-128"/>
              </a:rPr>
              <a:t>は</a:t>
            </a:r>
            <a:r>
              <a:rPr kumimoji="1" lang="en-US" altLang="ja-JP" sz="2000" dirty="0">
                <a:latin typeface="Meiryo" panose="020B0604030504040204" pitchFamily="34" charset="-128"/>
                <a:ea typeface="Meiryo" panose="020B0604030504040204" pitchFamily="34" charset="-128"/>
              </a:rPr>
              <a:t>160</a:t>
            </a:r>
            <a:r>
              <a:rPr kumimoji="1" lang="ja-JP" altLang="en-US" sz="2000" dirty="0">
                <a:latin typeface="Meiryo" panose="020B0604030504040204" pitchFamily="34" charset="-128"/>
                <a:ea typeface="Meiryo" panose="020B0604030504040204" pitchFamily="34" charset="-128"/>
              </a:rPr>
              <a:t>年続いています。</a:t>
            </a:r>
            <a:endParaRPr kumimoji="1" lang="en-US" altLang="ja-JP" sz="2000" dirty="0">
              <a:latin typeface="Meiryo" panose="020B0604030504040204" pitchFamily="34" charset="-128"/>
              <a:ea typeface="Meiryo" panose="020B0604030504040204" pitchFamily="34" charset="-128"/>
            </a:endParaRPr>
          </a:p>
          <a:p>
            <a:pPr>
              <a:lnSpc>
                <a:spcPct val="150000"/>
              </a:lnSpc>
            </a:pPr>
            <a:r>
              <a:rPr kumimoji="1" lang="ja-JP" altLang="en-US" sz="2000" dirty="0">
                <a:latin typeface="Meiryo" panose="020B0604030504040204" pitchFamily="34" charset="-128"/>
                <a:ea typeface="Meiryo" panose="020B0604030504040204" pitchFamily="34" charset="-128"/>
              </a:rPr>
              <a:t>お茶づくり</a:t>
            </a:r>
            <a:r>
              <a:rPr kumimoji="1" lang="ja-JP" altLang="en-US" sz="2000">
                <a:latin typeface="Meiryo" panose="020B0604030504040204" pitchFamily="34" charset="-128"/>
                <a:ea typeface="Meiryo" panose="020B0604030504040204" pitchFamily="34" charset="-128"/>
              </a:rPr>
              <a:t>に使う草</a:t>
            </a:r>
            <a:r>
              <a:rPr kumimoji="1" lang="ja-JP" altLang="en-US" sz="2000" dirty="0">
                <a:latin typeface="Meiryo" panose="020B0604030504040204" pitchFamily="34" charset="-128"/>
                <a:ea typeface="Meiryo" panose="020B0604030504040204" pitchFamily="34" charset="-128"/>
              </a:rPr>
              <a:t>を刈るために</a:t>
            </a:r>
            <a:r>
              <a:rPr kumimoji="1" lang="ja-JP" altLang="en-US" sz="2000">
                <a:latin typeface="Meiryo" panose="020B0604030504040204" pitchFamily="34" charset="-128"/>
                <a:ea typeface="Meiryo" panose="020B0604030504040204" pitchFamily="34" charset="-128"/>
              </a:rPr>
              <a:t>あえて残した場所</a:t>
            </a:r>
            <a:r>
              <a:rPr kumimoji="1" lang="ja-JP" altLang="en-US" sz="2000" dirty="0">
                <a:latin typeface="Meiryo" panose="020B0604030504040204" pitchFamily="34" charset="-128"/>
                <a:ea typeface="Meiryo" panose="020B0604030504040204" pitchFamily="34" charset="-128"/>
              </a:rPr>
              <a:t>が「茶草場」です。</a:t>
            </a:r>
          </a:p>
        </p:txBody>
      </p:sp>
      <p:pic>
        <p:nvPicPr>
          <p:cNvPr id="9" name="図 8" descr="茂みの中にいる&#10;&#10;中程度の精度で自動的に生成された説明">
            <a:extLst>
              <a:ext uri="{FF2B5EF4-FFF2-40B4-BE49-F238E27FC236}">
                <a16:creationId xmlns:a16="http://schemas.microsoft.com/office/drawing/2014/main" id="{E914B691-F843-F6D6-8232-D243D8036F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3754" y="4258817"/>
            <a:ext cx="3547696" cy="1995579"/>
          </a:xfrm>
          <a:prstGeom prst="rect">
            <a:avLst/>
          </a:prstGeom>
        </p:spPr>
      </p:pic>
      <p:pic>
        <p:nvPicPr>
          <p:cNvPr id="13" name="図 12" descr="屋外, 草, 干し草, フィールド が含まれている画像&#10;&#10;自動的に生成された説明">
            <a:extLst>
              <a:ext uri="{FF2B5EF4-FFF2-40B4-BE49-F238E27FC236}">
                <a16:creationId xmlns:a16="http://schemas.microsoft.com/office/drawing/2014/main" id="{F5FE93C6-02A8-A06A-A636-4D3721DF23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22152" y="4278379"/>
            <a:ext cx="3547696" cy="1995579"/>
          </a:xfrm>
          <a:prstGeom prst="rect">
            <a:avLst/>
          </a:prstGeom>
        </p:spPr>
      </p:pic>
      <p:pic>
        <p:nvPicPr>
          <p:cNvPr id="15" name="図 14" descr="草の上に置かれている&#10;&#10;低い精度で自動的に生成された説明">
            <a:extLst>
              <a:ext uri="{FF2B5EF4-FFF2-40B4-BE49-F238E27FC236}">
                <a16:creationId xmlns:a16="http://schemas.microsoft.com/office/drawing/2014/main" id="{3386BF09-103E-DFD0-D392-69E782F65F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0550" y="4278379"/>
            <a:ext cx="3547696" cy="1995579"/>
          </a:xfrm>
          <a:prstGeom prst="rect">
            <a:avLst/>
          </a:prstGeom>
        </p:spPr>
      </p:pic>
      <p:sp>
        <p:nvSpPr>
          <p:cNvPr id="5" name="テキスト ボックス 4">
            <a:extLst>
              <a:ext uri="{FF2B5EF4-FFF2-40B4-BE49-F238E27FC236}">
                <a16:creationId xmlns:a16="http://schemas.microsoft.com/office/drawing/2014/main" id="{7E07197E-7A1C-FCD8-20EE-6BCA2523D64D}"/>
              </a:ext>
            </a:extLst>
          </p:cNvPr>
          <p:cNvSpPr txBox="1"/>
          <p:nvPr/>
        </p:nvSpPr>
        <p:spPr>
          <a:xfrm>
            <a:off x="326680" y="3466792"/>
            <a:ext cx="3654770" cy="743280"/>
          </a:xfrm>
          <a:prstGeom prst="rect">
            <a:avLst/>
          </a:prstGeom>
          <a:noFill/>
        </p:spPr>
        <p:txBody>
          <a:bodyPr wrap="square" rtlCol="0">
            <a:spAutoFit/>
          </a:bodyPr>
          <a:lstStyle/>
          <a:p>
            <a:pPr>
              <a:lnSpc>
                <a:spcPct val="120000"/>
              </a:lnSpc>
            </a:pPr>
            <a:r>
              <a:rPr kumimoji="1" lang="ja-JP" altLang="en-US" dirty="0">
                <a:latin typeface="Meiryo" panose="020B0604030504040204" pitchFamily="34" charset="-128"/>
                <a:ea typeface="Meiryo" panose="020B0604030504040204" pitchFamily="34" charset="-128"/>
              </a:rPr>
              <a:t>茶畑のすぐ近くに点在するススキやササの茶草場</a:t>
            </a:r>
          </a:p>
        </p:txBody>
      </p:sp>
      <p:sp>
        <p:nvSpPr>
          <p:cNvPr id="6" name="テキスト ボックス 5">
            <a:extLst>
              <a:ext uri="{FF2B5EF4-FFF2-40B4-BE49-F238E27FC236}">
                <a16:creationId xmlns:a16="http://schemas.microsoft.com/office/drawing/2014/main" id="{37C919C3-A835-792C-F502-1BA6D86D4117}"/>
              </a:ext>
            </a:extLst>
          </p:cNvPr>
          <p:cNvSpPr txBox="1"/>
          <p:nvPr/>
        </p:nvSpPr>
        <p:spPr>
          <a:xfrm>
            <a:off x="4285624" y="3405074"/>
            <a:ext cx="3547696" cy="791755"/>
          </a:xfrm>
          <a:prstGeom prst="rect">
            <a:avLst/>
          </a:prstGeom>
          <a:noFill/>
        </p:spPr>
        <p:txBody>
          <a:bodyPr wrap="square" rtlCol="0">
            <a:spAutoFit/>
          </a:bodyPr>
          <a:lstStyle/>
          <a:p>
            <a:pPr>
              <a:lnSpc>
                <a:spcPct val="130000"/>
              </a:lnSpc>
            </a:pPr>
            <a:r>
              <a:rPr kumimoji="1" lang="ja-JP" altLang="en-US" dirty="0">
                <a:latin typeface="Meiryo" panose="020B0604030504040204" pitchFamily="34" charset="-128"/>
                <a:ea typeface="Meiryo" panose="020B0604030504040204" pitchFamily="34" charset="-128"/>
              </a:rPr>
              <a:t>１年に１度、秋から冬</a:t>
            </a:r>
            <a:r>
              <a:rPr kumimoji="1" lang="ja-JP" altLang="en-US">
                <a:latin typeface="Meiryo" panose="020B0604030504040204" pitchFamily="34" charset="-128"/>
                <a:ea typeface="Meiryo" panose="020B0604030504040204" pitchFamily="34" charset="-128"/>
              </a:rPr>
              <a:t>にかけて</a:t>
            </a:r>
            <a:endParaRPr kumimoji="1" lang="en-US" altLang="ja-JP" dirty="0">
              <a:latin typeface="Meiryo" panose="020B0604030504040204" pitchFamily="34" charset="-128"/>
              <a:ea typeface="Meiryo" panose="020B0604030504040204" pitchFamily="34" charset="-128"/>
            </a:endParaRPr>
          </a:p>
          <a:p>
            <a:pPr>
              <a:lnSpc>
                <a:spcPct val="130000"/>
              </a:lnSpc>
            </a:pPr>
            <a:r>
              <a:rPr kumimoji="1" lang="ja-JP" altLang="en-US">
                <a:latin typeface="Meiryo" panose="020B0604030504040204" pitchFamily="34" charset="-128"/>
                <a:ea typeface="Meiryo" panose="020B0604030504040204" pitchFamily="34" charset="-128"/>
              </a:rPr>
              <a:t>草</a:t>
            </a:r>
            <a:r>
              <a:rPr kumimoji="1" lang="ja-JP" altLang="en-US" dirty="0">
                <a:latin typeface="Meiryo" panose="020B0604030504040204" pitchFamily="34" charset="-128"/>
                <a:ea typeface="Meiryo" panose="020B0604030504040204" pitchFamily="34" charset="-128"/>
              </a:rPr>
              <a:t>を刈り、乾燥させる</a:t>
            </a:r>
          </a:p>
        </p:txBody>
      </p:sp>
      <p:sp>
        <p:nvSpPr>
          <p:cNvPr id="7" name="テキスト ボックス 6">
            <a:extLst>
              <a:ext uri="{FF2B5EF4-FFF2-40B4-BE49-F238E27FC236}">
                <a16:creationId xmlns:a16="http://schemas.microsoft.com/office/drawing/2014/main" id="{63B54B18-F9E0-66E4-302F-F820627A9511}"/>
              </a:ext>
            </a:extLst>
          </p:cNvPr>
          <p:cNvSpPr txBox="1"/>
          <p:nvPr/>
        </p:nvSpPr>
        <p:spPr>
          <a:xfrm>
            <a:off x="8177578" y="3485996"/>
            <a:ext cx="3268188" cy="369332"/>
          </a:xfrm>
          <a:prstGeom prst="rect">
            <a:avLst/>
          </a:prstGeom>
          <a:noFill/>
        </p:spPr>
        <p:txBody>
          <a:bodyPr wrap="square" rtlCol="0">
            <a:spAutoFit/>
          </a:bodyPr>
          <a:lstStyle/>
          <a:p>
            <a:r>
              <a:rPr kumimoji="1" lang="ja-JP" altLang="en-US">
                <a:latin typeface="Meiryo" panose="020B0604030504040204" pitchFamily="34" charset="-128"/>
                <a:ea typeface="Meiryo" panose="020B0604030504040204" pitchFamily="34" charset="-128"/>
              </a:rPr>
              <a:t>乾燥させた草</a:t>
            </a:r>
            <a:r>
              <a:rPr kumimoji="1" lang="ja-JP" altLang="en-US" dirty="0">
                <a:latin typeface="Meiryo" panose="020B0604030504040204" pitchFamily="34" charset="-128"/>
                <a:ea typeface="Meiryo" panose="020B0604030504040204" pitchFamily="34" charset="-128"/>
              </a:rPr>
              <a:t>を畑に敷く</a:t>
            </a:r>
            <a:endParaRPr kumimoji="1" lang="en-US" altLang="ja-JP" dirty="0">
              <a:latin typeface="Meiryo" panose="020B0604030504040204" pitchFamily="34" charset="-128"/>
              <a:ea typeface="Meiryo" panose="020B0604030504040204" pitchFamily="34" charset="-128"/>
            </a:endParaRPr>
          </a:p>
        </p:txBody>
      </p:sp>
      <p:sp>
        <p:nvSpPr>
          <p:cNvPr id="10" name="正方形/長方形 9">
            <a:extLst>
              <a:ext uri="{FF2B5EF4-FFF2-40B4-BE49-F238E27FC236}">
                <a16:creationId xmlns:a16="http://schemas.microsoft.com/office/drawing/2014/main" id="{C86C18D6-86A6-3A5F-AFA8-3034A20A96EB}"/>
              </a:ext>
            </a:extLst>
          </p:cNvPr>
          <p:cNvSpPr/>
          <p:nvPr/>
        </p:nvSpPr>
        <p:spPr>
          <a:xfrm>
            <a:off x="120869" y="2761036"/>
            <a:ext cx="3601233" cy="69428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b"/>
          <a:lstStyle/>
          <a:p>
            <a:pPr algn="ctr"/>
            <a:r>
              <a:rPr lang="ja-JP" altLang="en-US" sz="24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～茶草場農法の流れ～</a:t>
            </a:r>
            <a:endParaRPr kumimoji="1" lang="ja-JP" altLang="en-US" sz="2400" b="1" dirty="0">
              <a:solidFill>
                <a:schemeClr val="tx1"/>
              </a:solidFill>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E17DE6D4-49E6-5B4B-0596-C8A0FD934011}"/>
              </a:ext>
            </a:extLst>
          </p:cNvPr>
          <p:cNvSpPr txBox="1"/>
          <p:nvPr/>
        </p:nvSpPr>
        <p:spPr>
          <a:xfrm>
            <a:off x="714412" y="991822"/>
            <a:ext cx="904182" cy="261610"/>
          </a:xfrm>
          <a:prstGeom prst="rect">
            <a:avLst/>
          </a:prstGeom>
          <a:noFill/>
        </p:spPr>
        <p:txBody>
          <a:bodyPr wrap="square" rtlCol="0" anchor="b">
            <a:spAutoFit/>
          </a:bodyPr>
          <a:lstStyle/>
          <a:p>
            <a:r>
              <a:rPr kumimoji="1" lang="ja-JP" altLang="en-US" sz="1100">
                <a:latin typeface="Meiryo" panose="020B0604030504040204" pitchFamily="34" charset="-128"/>
                <a:ea typeface="Meiryo" panose="020B0604030504040204" pitchFamily="34" charset="-128"/>
              </a:rPr>
              <a:t>ちゃぐさ</a:t>
            </a:r>
            <a:r>
              <a:rPr lang="ja-JP" altLang="en-US" sz="1100">
                <a:latin typeface="Meiryo" panose="020B0604030504040204" pitchFamily="34" charset="-128"/>
                <a:ea typeface="Meiryo" panose="020B0604030504040204" pitchFamily="34" charset="-128"/>
              </a:rPr>
              <a:t>ば</a:t>
            </a:r>
            <a:endParaRPr kumimoji="1" lang="ja-JP" altLang="en-US" sz="110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1C53584B-1DC9-FCEF-3020-C43097B7C777}"/>
              </a:ext>
            </a:extLst>
          </p:cNvPr>
          <p:cNvSpPr txBox="1"/>
          <p:nvPr/>
        </p:nvSpPr>
        <p:spPr>
          <a:xfrm>
            <a:off x="3036124" y="1951433"/>
            <a:ext cx="284071" cy="261610"/>
          </a:xfrm>
          <a:prstGeom prst="rect">
            <a:avLst/>
          </a:prstGeom>
          <a:noFill/>
        </p:spPr>
        <p:txBody>
          <a:bodyPr wrap="square" rtlCol="0" anchor="b">
            <a:spAutoFit/>
          </a:bodyPr>
          <a:lstStyle/>
          <a:p>
            <a:r>
              <a:rPr lang="ja-JP" altLang="en-US" sz="1100">
                <a:latin typeface="Meiryo" panose="020B0604030504040204" pitchFamily="34" charset="-128"/>
                <a:ea typeface="Meiryo" panose="020B0604030504040204" pitchFamily="34" charset="-128"/>
              </a:rPr>
              <a:t>か</a:t>
            </a:r>
            <a:endParaRPr kumimoji="1" lang="ja-JP" altLang="en-US" sz="11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D48718AE-F232-2EB1-03A9-F3EA91F7CDB4}"/>
              </a:ext>
            </a:extLst>
          </p:cNvPr>
          <p:cNvSpPr txBox="1"/>
          <p:nvPr/>
        </p:nvSpPr>
        <p:spPr>
          <a:xfrm>
            <a:off x="8017422" y="3889052"/>
            <a:ext cx="3967126" cy="307777"/>
          </a:xfrm>
          <a:prstGeom prst="rect">
            <a:avLst/>
          </a:prstGeom>
          <a:noFill/>
        </p:spPr>
        <p:txBody>
          <a:bodyPr wrap="square" rtlCol="0">
            <a:spAutoFit/>
          </a:bodyPr>
          <a:lstStyle/>
          <a:p>
            <a:r>
              <a:rPr kumimoji="1" lang="ja-JP" altLang="en-US" sz="1400" dirty="0">
                <a:latin typeface="Meiryo" panose="020B0604030504040204" pitchFamily="34" charset="-128"/>
                <a:ea typeface="Meiryo" panose="020B0604030504040204" pitchFamily="34" charset="-128"/>
              </a:rPr>
              <a:t>（</a:t>
            </a:r>
            <a:r>
              <a:rPr kumimoji="1" lang="en-US" altLang="ja-JP" sz="1400" dirty="0">
                <a:latin typeface="Meiryo" panose="020B0604030504040204" pitchFamily="34" charset="-128"/>
                <a:ea typeface="Meiryo" panose="020B0604030504040204" pitchFamily="34" charset="-128"/>
              </a:rPr>
              <a:t>10</a:t>
            </a:r>
            <a:r>
              <a:rPr kumimoji="1" lang="en" altLang="ja-JP" sz="1400" dirty="0">
                <a:latin typeface="Meiryo" panose="020B0604030504040204" pitchFamily="34" charset="-128"/>
                <a:ea typeface="Meiryo" panose="020B0604030504040204" pitchFamily="34" charset="-128"/>
              </a:rPr>
              <a:t>ha</a:t>
            </a:r>
            <a:r>
              <a:rPr kumimoji="1" lang="ja-JP" altLang="en-US" sz="1400" dirty="0">
                <a:latin typeface="Meiryo" panose="020B0604030504040204" pitchFamily="34" charset="-128"/>
                <a:ea typeface="Meiryo" panose="020B0604030504040204" pitchFamily="34" charset="-128"/>
              </a:rPr>
              <a:t>当たり約</a:t>
            </a:r>
            <a:r>
              <a:rPr kumimoji="1" lang="en-US" altLang="ja-JP" sz="1400" dirty="0">
                <a:latin typeface="Meiryo" panose="020B0604030504040204" pitchFamily="34" charset="-128"/>
                <a:ea typeface="Meiryo" panose="020B0604030504040204" pitchFamily="34" charset="-128"/>
              </a:rPr>
              <a:t>680㎏</a:t>
            </a:r>
            <a:r>
              <a:rPr kumimoji="1" lang="ja-JP" altLang="en-US" sz="1400">
                <a:latin typeface="Meiryo" panose="020B0604030504040204" pitchFamily="34" charset="-128"/>
                <a:ea typeface="Meiryo" panose="020B0604030504040204" pitchFamily="34" charset="-128"/>
              </a:rPr>
              <a:t>の草</a:t>
            </a:r>
            <a:r>
              <a:rPr kumimoji="1" lang="ja-JP" altLang="en-US" sz="1400" dirty="0">
                <a:latin typeface="Meiryo" panose="020B0604030504040204" pitchFamily="34" charset="-128"/>
                <a:ea typeface="Meiryo" panose="020B0604030504040204" pitchFamily="34" charset="-128"/>
              </a:rPr>
              <a:t>を敷き詰める）</a:t>
            </a:r>
          </a:p>
        </p:txBody>
      </p:sp>
      <p:sp>
        <p:nvSpPr>
          <p:cNvPr id="21" name="テキスト ボックス 20">
            <a:extLst>
              <a:ext uri="{FF2B5EF4-FFF2-40B4-BE49-F238E27FC236}">
                <a16:creationId xmlns:a16="http://schemas.microsoft.com/office/drawing/2014/main" id="{14832169-F4FA-45BA-BCAA-614ACBEA71C2}"/>
              </a:ext>
            </a:extLst>
          </p:cNvPr>
          <p:cNvSpPr txBox="1"/>
          <p:nvPr/>
        </p:nvSpPr>
        <p:spPr>
          <a:xfrm>
            <a:off x="1247433" y="1484301"/>
            <a:ext cx="391985" cy="261610"/>
          </a:xfrm>
          <a:prstGeom prst="rect">
            <a:avLst/>
          </a:prstGeom>
          <a:noFill/>
        </p:spPr>
        <p:txBody>
          <a:bodyPr wrap="square" rtlCol="0" anchor="b">
            <a:spAutoFit/>
          </a:bodyPr>
          <a:lstStyle/>
          <a:p>
            <a:r>
              <a:rPr kumimoji="1" lang="ja-JP" altLang="en-US" sz="1100" dirty="0">
                <a:latin typeface="Meiryo" panose="020B0604030504040204" pitchFamily="34" charset="-128"/>
                <a:ea typeface="Meiryo" panose="020B0604030504040204" pitchFamily="34" charset="-128"/>
              </a:rPr>
              <a:t>し</a:t>
            </a:r>
          </a:p>
        </p:txBody>
      </p:sp>
      <p:sp>
        <p:nvSpPr>
          <p:cNvPr id="23" name="テキスト ボックス 22">
            <a:extLst>
              <a:ext uri="{FF2B5EF4-FFF2-40B4-BE49-F238E27FC236}">
                <a16:creationId xmlns:a16="http://schemas.microsoft.com/office/drawing/2014/main" id="{51FA6221-0C76-456D-B818-22368ECA339C}"/>
              </a:ext>
            </a:extLst>
          </p:cNvPr>
          <p:cNvSpPr txBox="1"/>
          <p:nvPr/>
        </p:nvSpPr>
        <p:spPr>
          <a:xfrm>
            <a:off x="10764936" y="3763474"/>
            <a:ext cx="391985" cy="230832"/>
          </a:xfrm>
          <a:prstGeom prst="rect">
            <a:avLst/>
          </a:prstGeom>
          <a:noFill/>
        </p:spPr>
        <p:txBody>
          <a:bodyPr wrap="square" rtlCol="0" anchor="b">
            <a:spAutoFit/>
          </a:bodyPr>
          <a:lstStyle/>
          <a:p>
            <a:r>
              <a:rPr lang="ja-JP" altLang="en-US" sz="900" dirty="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2EE4DA47-F7AA-18F9-54A9-ED31D9DE09BA}"/>
              </a:ext>
            </a:extLst>
          </p:cNvPr>
          <p:cNvSpPr txBox="1"/>
          <p:nvPr/>
        </p:nvSpPr>
        <p:spPr>
          <a:xfrm>
            <a:off x="1302853" y="61428"/>
            <a:ext cx="69762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かけがわ</a:t>
            </a:r>
          </a:p>
        </p:txBody>
      </p:sp>
      <p:sp>
        <p:nvSpPr>
          <p:cNvPr id="3" name="テキスト ボックス 2">
            <a:extLst>
              <a:ext uri="{FF2B5EF4-FFF2-40B4-BE49-F238E27FC236}">
                <a16:creationId xmlns:a16="http://schemas.microsoft.com/office/drawing/2014/main" id="{D95FEBF9-EAD7-30EB-16CE-437DEA0F4C8A}"/>
              </a:ext>
            </a:extLst>
          </p:cNvPr>
          <p:cNvSpPr txBox="1"/>
          <p:nvPr/>
        </p:nvSpPr>
        <p:spPr>
          <a:xfrm>
            <a:off x="3293947" y="92957"/>
            <a:ext cx="567165"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はぐく</a:t>
            </a:r>
            <a:endParaRPr kumimoji="1" lang="ja-JP" altLang="en-US" sz="100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E948896B-656B-620C-8C96-F4E2C51E81AB}"/>
              </a:ext>
            </a:extLst>
          </p:cNvPr>
          <p:cNvSpPr txBox="1"/>
          <p:nvPr/>
        </p:nvSpPr>
        <p:spPr>
          <a:xfrm>
            <a:off x="1434848" y="991822"/>
            <a:ext cx="904182" cy="261610"/>
          </a:xfrm>
          <a:prstGeom prst="rect">
            <a:avLst/>
          </a:prstGeom>
          <a:noFill/>
        </p:spPr>
        <p:txBody>
          <a:bodyPr wrap="square" rtlCol="0" anchor="b">
            <a:spAutoFit/>
          </a:bodyPr>
          <a:lstStyle/>
          <a:p>
            <a:r>
              <a:rPr kumimoji="1" lang="ja-JP" altLang="en-US" sz="1100">
                <a:latin typeface="Meiryo" panose="020B0604030504040204" pitchFamily="34" charset="-128"/>
                <a:ea typeface="Meiryo" panose="020B0604030504040204" pitchFamily="34" charset="-128"/>
              </a:rPr>
              <a:t>のうほう</a:t>
            </a:r>
          </a:p>
        </p:txBody>
      </p:sp>
      <p:sp>
        <p:nvSpPr>
          <p:cNvPr id="14" name="テキスト ボックス 13">
            <a:extLst>
              <a:ext uri="{FF2B5EF4-FFF2-40B4-BE49-F238E27FC236}">
                <a16:creationId xmlns:a16="http://schemas.microsoft.com/office/drawing/2014/main" id="{2936BAAF-AA6E-26CC-7744-91CE9E1FB7C0}"/>
              </a:ext>
            </a:extLst>
          </p:cNvPr>
          <p:cNvSpPr txBox="1"/>
          <p:nvPr/>
        </p:nvSpPr>
        <p:spPr>
          <a:xfrm>
            <a:off x="6200812" y="999969"/>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まわ</a:t>
            </a:r>
          </a:p>
        </p:txBody>
      </p:sp>
      <p:sp>
        <p:nvSpPr>
          <p:cNvPr id="16" name="テキスト ボックス 15">
            <a:extLst>
              <a:ext uri="{FF2B5EF4-FFF2-40B4-BE49-F238E27FC236}">
                <a16:creationId xmlns:a16="http://schemas.microsoft.com/office/drawing/2014/main" id="{3DB5480A-F71A-7AAB-77C4-1A7C2DB39878}"/>
              </a:ext>
            </a:extLst>
          </p:cNvPr>
          <p:cNvSpPr txBox="1"/>
          <p:nvPr/>
        </p:nvSpPr>
        <p:spPr>
          <a:xfrm>
            <a:off x="9234958" y="999969"/>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かり</a:t>
            </a:r>
          </a:p>
        </p:txBody>
      </p:sp>
      <p:sp>
        <p:nvSpPr>
          <p:cNvPr id="19" name="テキスト ボックス 18">
            <a:extLst>
              <a:ext uri="{FF2B5EF4-FFF2-40B4-BE49-F238E27FC236}">
                <a16:creationId xmlns:a16="http://schemas.microsoft.com/office/drawing/2014/main" id="{94482C35-2653-D039-5972-604B17339FE8}"/>
              </a:ext>
            </a:extLst>
          </p:cNvPr>
          <p:cNvSpPr txBox="1"/>
          <p:nvPr/>
        </p:nvSpPr>
        <p:spPr>
          <a:xfrm>
            <a:off x="10246338" y="999969"/>
            <a:ext cx="904181"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かんそう</a:t>
            </a:r>
          </a:p>
        </p:txBody>
      </p:sp>
      <p:sp>
        <p:nvSpPr>
          <p:cNvPr id="20" name="テキスト ボックス 19">
            <a:extLst>
              <a:ext uri="{FF2B5EF4-FFF2-40B4-BE49-F238E27FC236}">
                <a16:creationId xmlns:a16="http://schemas.microsoft.com/office/drawing/2014/main" id="{72C18D71-E86F-102C-5A17-90D458819650}"/>
              </a:ext>
            </a:extLst>
          </p:cNvPr>
          <p:cNvSpPr txBox="1"/>
          <p:nvPr/>
        </p:nvSpPr>
        <p:spPr>
          <a:xfrm>
            <a:off x="6464047" y="1484301"/>
            <a:ext cx="795733"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ちいき</a:t>
            </a:r>
          </a:p>
        </p:txBody>
      </p:sp>
      <p:sp>
        <p:nvSpPr>
          <p:cNvPr id="22" name="テキスト ボックス 21">
            <a:extLst>
              <a:ext uri="{FF2B5EF4-FFF2-40B4-BE49-F238E27FC236}">
                <a16:creationId xmlns:a16="http://schemas.microsoft.com/office/drawing/2014/main" id="{D5A11EE6-E69E-0188-2D7E-D8EB26B83412}"/>
              </a:ext>
            </a:extLst>
          </p:cNvPr>
          <p:cNvSpPr txBox="1"/>
          <p:nvPr/>
        </p:nvSpPr>
        <p:spPr>
          <a:xfrm>
            <a:off x="4926194" y="1942078"/>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のこ</a:t>
            </a:r>
          </a:p>
        </p:txBody>
      </p:sp>
      <p:sp>
        <p:nvSpPr>
          <p:cNvPr id="24" name="テキスト ボックス 23">
            <a:extLst>
              <a:ext uri="{FF2B5EF4-FFF2-40B4-BE49-F238E27FC236}">
                <a16:creationId xmlns:a16="http://schemas.microsoft.com/office/drawing/2014/main" id="{1529910B-0BCE-0D09-B4C1-54A2A3FA2FA7}"/>
              </a:ext>
            </a:extLst>
          </p:cNvPr>
          <p:cNvSpPr txBox="1"/>
          <p:nvPr/>
        </p:nvSpPr>
        <p:spPr>
          <a:xfrm>
            <a:off x="2077865" y="3376979"/>
            <a:ext cx="742000" cy="230832"/>
          </a:xfrm>
          <a:prstGeom prst="rect">
            <a:avLst/>
          </a:prstGeom>
          <a:noFill/>
        </p:spPr>
        <p:txBody>
          <a:bodyPr wrap="square" rtlCol="0" anchor="b">
            <a:spAutoFit/>
          </a:bodyPr>
          <a:lstStyle/>
          <a:p>
            <a:pPr algn="ctr"/>
            <a:r>
              <a:rPr kumimoji="1" lang="ja-JP" altLang="en-US" sz="900">
                <a:latin typeface="Meiryo" panose="020B0604030504040204" pitchFamily="34" charset="-128"/>
                <a:ea typeface="Meiryo" panose="020B0604030504040204" pitchFamily="34" charset="-128"/>
              </a:rPr>
              <a:t>てんざい</a:t>
            </a:r>
          </a:p>
        </p:txBody>
      </p:sp>
      <p:sp>
        <p:nvSpPr>
          <p:cNvPr id="25" name="テキスト ボックス 24">
            <a:extLst>
              <a:ext uri="{FF2B5EF4-FFF2-40B4-BE49-F238E27FC236}">
                <a16:creationId xmlns:a16="http://schemas.microsoft.com/office/drawing/2014/main" id="{099C9589-7E27-4966-B2D7-F5DC6B44966A}"/>
              </a:ext>
            </a:extLst>
          </p:cNvPr>
          <p:cNvSpPr txBox="1"/>
          <p:nvPr/>
        </p:nvSpPr>
        <p:spPr>
          <a:xfrm>
            <a:off x="2525894" y="1484301"/>
            <a:ext cx="574060" cy="261610"/>
          </a:xfrm>
          <a:prstGeom prst="rect">
            <a:avLst/>
          </a:prstGeom>
          <a:noFill/>
        </p:spPr>
        <p:txBody>
          <a:bodyPr wrap="square" rtlCol="0" anchor="b">
            <a:spAutoFit/>
          </a:bodyPr>
          <a:lstStyle/>
          <a:p>
            <a:pPr algn="ctr"/>
            <a:r>
              <a:rPr kumimoji="1" lang="ja-JP" altLang="en-US" sz="1100" spc="300">
                <a:latin typeface="Meiryo" panose="020B0604030504040204" pitchFamily="34" charset="-128"/>
                <a:ea typeface="Meiryo" panose="020B0604030504040204" pitchFamily="34" charset="-128"/>
              </a:rPr>
              <a:t>おい</a:t>
            </a:r>
          </a:p>
        </p:txBody>
      </p:sp>
    </p:spTree>
    <p:extLst>
      <p:ext uri="{BB962C8B-B14F-4D97-AF65-F5344CB8AC3E}">
        <p14:creationId xmlns:p14="http://schemas.microsoft.com/office/powerpoint/2010/main" val="284107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lang="ja-JP" altLang="en-US"/>
              <a:t>例２：掛川の</a:t>
            </a:r>
            <a:r>
              <a:rPr kumimoji="1" lang="ja-JP" altLang="en-US"/>
              <a:t>茶畑が育む生物多様性</a:t>
            </a:r>
            <a:endParaRPr lang="ja-JP" altLang="en-US" dirty="0"/>
          </a:p>
        </p:txBody>
      </p:sp>
      <p:sp>
        <p:nvSpPr>
          <p:cNvPr id="4" name="スライド番号プレースホルダー 3">
            <a:extLst>
              <a:ext uri="{FF2B5EF4-FFF2-40B4-BE49-F238E27FC236}">
                <a16:creationId xmlns:a16="http://schemas.microsoft.com/office/drawing/2014/main" id="{93F0001B-4996-D879-CF90-DD1A6A1F26DC}"/>
              </a:ext>
            </a:extLst>
          </p:cNvPr>
          <p:cNvSpPr>
            <a:spLocks noGrp="1"/>
          </p:cNvSpPr>
          <p:nvPr>
            <p:ph type="sldNum" sz="quarter" idx="12"/>
          </p:nvPr>
        </p:nvSpPr>
        <p:spPr/>
        <p:txBody>
          <a:bodyPr/>
          <a:lstStyle/>
          <a:p>
            <a:fld id="{9072E400-20F7-6041-92A7-26D857824E29}"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1CBE3A13-F728-9883-DEDE-5A5D41C91DD6}"/>
              </a:ext>
            </a:extLst>
          </p:cNvPr>
          <p:cNvSpPr txBox="1"/>
          <p:nvPr/>
        </p:nvSpPr>
        <p:spPr>
          <a:xfrm>
            <a:off x="407705" y="1013821"/>
            <a:ext cx="11663425" cy="869469"/>
          </a:xfrm>
          <a:prstGeom prst="rect">
            <a:avLst/>
          </a:prstGeom>
          <a:noFill/>
        </p:spPr>
        <p:txBody>
          <a:bodyPr wrap="square" rtlCol="0">
            <a:spAutoFit/>
          </a:bodyPr>
          <a:lstStyle/>
          <a:p>
            <a:pPr>
              <a:lnSpc>
                <a:spcPct val="130000"/>
              </a:lnSpc>
            </a:pPr>
            <a:r>
              <a:rPr kumimoji="1" lang="ja-JP" altLang="en-US" sz="2000" dirty="0">
                <a:latin typeface="Meiryo" panose="020B0604030504040204" pitchFamily="34" charset="-128"/>
                <a:ea typeface="Meiryo" panose="020B0604030504040204" pitchFamily="34" charset="-128"/>
              </a:rPr>
              <a:t>草地は放っておくと次第に森林に変わってしまいます。</a:t>
            </a:r>
            <a:r>
              <a:rPr kumimoji="1" lang="ja-JP" altLang="en-US" sz="2000">
                <a:latin typeface="Meiryo" panose="020B0604030504040204" pitchFamily="34" charset="-128"/>
                <a:ea typeface="Meiryo" panose="020B0604030504040204" pitchFamily="34" charset="-128"/>
              </a:rPr>
              <a:t>しかし、草</a:t>
            </a:r>
            <a:r>
              <a:rPr kumimoji="1" lang="ja-JP" altLang="en-US" sz="2000" dirty="0">
                <a:latin typeface="Meiryo" panose="020B0604030504040204" pitchFamily="34" charset="-128"/>
                <a:ea typeface="Meiryo" panose="020B0604030504040204" pitchFamily="34" charset="-128"/>
              </a:rPr>
              <a:t>を刈り取り適度に人の手が入る</a:t>
            </a:r>
            <a:r>
              <a:rPr kumimoji="1" lang="ja-JP" altLang="en-US" sz="2000">
                <a:latin typeface="Meiryo" panose="020B0604030504040204" pitchFamily="34" charset="-128"/>
                <a:ea typeface="Meiryo" panose="020B0604030504040204" pitchFamily="34" charset="-128"/>
              </a:rPr>
              <a:t>ことで草地</a:t>
            </a:r>
            <a:r>
              <a:rPr kumimoji="1" lang="ja-JP" altLang="en-US" sz="2000" dirty="0">
                <a:latin typeface="Meiryo" panose="020B0604030504040204" pitchFamily="34" charset="-128"/>
                <a:ea typeface="Meiryo" panose="020B0604030504040204" pitchFamily="34" charset="-128"/>
              </a:rPr>
              <a:t>の状態が維持されるため、草地でしか生きられない希少な動植物が数多く生息</a:t>
            </a:r>
            <a:r>
              <a:rPr kumimoji="1" lang="ja-JP" altLang="en-US" sz="2000">
                <a:latin typeface="Meiryo" panose="020B0604030504040204" pitchFamily="34" charset="-128"/>
                <a:ea typeface="Meiryo" panose="020B0604030504040204" pitchFamily="34" charset="-128"/>
              </a:rPr>
              <a:t>できます。</a:t>
            </a:r>
            <a:endParaRPr kumimoji="1" lang="en-US" altLang="ja-JP" sz="2000" dirty="0">
              <a:latin typeface="Meiryo" panose="020B0604030504040204" pitchFamily="34" charset="-128"/>
              <a:ea typeface="Meiryo" panose="020B0604030504040204" pitchFamily="34" charset="-128"/>
            </a:endParaRPr>
          </a:p>
        </p:txBody>
      </p:sp>
      <p:pic>
        <p:nvPicPr>
          <p:cNvPr id="7" name="図 6">
            <a:extLst>
              <a:ext uri="{FF2B5EF4-FFF2-40B4-BE49-F238E27FC236}">
                <a16:creationId xmlns:a16="http://schemas.microsoft.com/office/drawing/2014/main" id="{982A4150-E2F9-D630-7E90-96708AA0C6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4375" y="2294044"/>
            <a:ext cx="4914900" cy="2764631"/>
          </a:xfrm>
          <a:prstGeom prst="rect">
            <a:avLst/>
          </a:prstGeom>
        </p:spPr>
      </p:pic>
      <p:pic>
        <p:nvPicPr>
          <p:cNvPr id="9" name="図 8" descr="花が咲いている植物&#10;&#10;自動的に生成された説明">
            <a:extLst>
              <a:ext uri="{FF2B5EF4-FFF2-40B4-BE49-F238E27FC236}">
                <a16:creationId xmlns:a16="http://schemas.microsoft.com/office/drawing/2014/main" id="{6E708670-F40B-89CF-9330-B39900E3D8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5832" y="2294044"/>
            <a:ext cx="4914900" cy="2764631"/>
          </a:xfrm>
          <a:prstGeom prst="rect">
            <a:avLst/>
          </a:prstGeom>
        </p:spPr>
      </p:pic>
      <p:sp>
        <p:nvSpPr>
          <p:cNvPr id="10" name="テキスト ボックス 9">
            <a:extLst>
              <a:ext uri="{FF2B5EF4-FFF2-40B4-BE49-F238E27FC236}">
                <a16:creationId xmlns:a16="http://schemas.microsoft.com/office/drawing/2014/main" id="{44B91E7B-2AEA-476E-3BB9-55EA32FB3B2F}"/>
              </a:ext>
            </a:extLst>
          </p:cNvPr>
          <p:cNvSpPr txBox="1"/>
          <p:nvPr/>
        </p:nvSpPr>
        <p:spPr>
          <a:xfrm>
            <a:off x="618394" y="1958653"/>
            <a:ext cx="2471372" cy="369332"/>
          </a:xfrm>
          <a:prstGeom prst="rect">
            <a:avLst/>
          </a:prstGeom>
          <a:noFill/>
        </p:spPr>
        <p:txBody>
          <a:bodyPr wrap="square" rtlCol="0">
            <a:spAutoFit/>
          </a:bodyPr>
          <a:lstStyle/>
          <a:p>
            <a:r>
              <a:rPr lang="ja-JP" altLang="ja-JP" sz="1800" b="1">
                <a:effectLst/>
                <a:latin typeface="Meiryo" panose="020B0604030504040204" pitchFamily="34" charset="-128"/>
                <a:ea typeface="Meiryo" panose="020B0604030504040204" pitchFamily="34" charset="-128"/>
                <a:cs typeface="Times New Roman" panose="02020603050405020304" pitchFamily="18" charset="0"/>
              </a:rPr>
              <a:t>カケガワフキバッタ</a:t>
            </a:r>
            <a:r>
              <a:rPr lang="ja-JP" altLang="ja-JP" b="1">
                <a:effectLst/>
                <a:latin typeface="Meiryo" panose="020B0604030504040204" pitchFamily="34" charset="-128"/>
                <a:ea typeface="Meiryo" panose="020B0604030504040204" pitchFamily="34" charset="-128"/>
              </a:rPr>
              <a:t> </a:t>
            </a:r>
            <a:endParaRPr kumimoji="1" lang="ja-JP" altLang="en-US" b="1">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46862D9C-254A-B6E9-85BF-5A648EF59076}"/>
              </a:ext>
            </a:extLst>
          </p:cNvPr>
          <p:cNvSpPr txBox="1"/>
          <p:nvPr/>
        </p:nvSpPr>
        <p:spPr>
          <a:xfrm>
            <a:off x="6433407" y="1958653"/>
            <a:ext cx="2471372" cy="369332"/>
          </a:xfrm>
          <a:prstGeom prst="rect">
            <a:avLst/>
          </a:prstGeom>
          <a:noFill/>
        </p:spPr>
        <p:txBody>
          <a:bodyPr wrap="square" rtlCol="0">
            <a:spAutoFit/>
          </a:bodyPr>
          <a:lstStyle/>
          <a:p>
            <a:r>
              <a:rPr lang="ja-JP" altLang="en-US" sz="1800" b="1">
                <a:effectLst/>
                <a:latin typeface="Meiryo" panose="020B0604030504040204" pitchFamily="34" charset="-128"/>
                <a:ea typeface="Meiryo" panose="020B0604030504040204" pitchFamily="34" charset="-128"/>
                <a:cs typeface="Times New Roman" panose="02020603050405020304" pitchFamily="18" charset="0"/>
              </a:rPr>
              <a:t>フジタイゲキ</a:t>
            </a:r>
            <a:endParaRPr kumimoji="1" lang="ja-JP" altLang="en-US" b="1">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2846CD4E-ECAA-2555-015F-9BDB838540D0}"/>
              </a:ext>
            </a:extLst>
          </p:cNvPr>
          <p:cNvSpPr txBox="1"/>
          <p:nvPr/>
        </p:nvSpPr>
        <p:spPr>
          <a:xfrm>
            <a:off x="618394" y="5189340"/>
            <a:ext cx="5010881" cy="646331"/>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羽が退化して飛べないバッタで、掛川市</a:t>
            </a:r>
            <a:r>
              <a:rPr kumimoji="1" lang="ja-JP" altLang="en-US">
                <a:latin typeface="Meiryo" panose="020B0604030504040204" pitchFamily="34" charset="-128"/>
                <a:ea typeface="Meiryo" panose="020B0604030504040204" pitchFamily="34" charset="-128"/>
              </a:rPr>
              <a:t>周辺だけに</a:t>
            </a:r>
            <a:r>
              <a:rPr kumimoji="1" lang="ja-JP" altLang="en-US" dirty="0">
                <a:latin typeface="Meiryo" panose="020B0604030504040204" pitchFamily="34" charset="-128"/>
                <a:ea typeface="Meiryo" panose="020B0604030504040204" pitchFamily="34" charset="-128"/>
              </a:rPr>
              <a:t>生息する。</a:t>
            </a:r>
          </a:p>
        </p:txBody>
      </p:sp>
      <p:sp>
        <p:nvSpPr>
          <p:cNvPr id="13" name="テキスト ボックス 12">
            <a:extLst>
              <a:ext uri="{FF2B5EF4-FFF2-40B4-BE49-F238E27FC236}">
                <a16:creationId xmlns:a16="http://schemas.microsoft.com/office/drawing/2014/main" id="{77491867-1B72-B88F-9FCD-63C018BBC9F3}"/>
              </a:ext>
            </a:extLst>
          </p:cNvPr>
          <p:cNvSpPr txBox="1"/>
          <p:nvPr/>
        </p:nvSpPr>
        <p:spPr>
          <a:xfrm>
            <a:off x="6490557" y="5189340"/>
            <a:ext cx="5010881"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静岡県だけ</a:t>
            </a:r>
            <a:r>
              <a:rPr kumimoji="1" lang="ja-JP" altLang="en-US">
                <a:latin typeface="Meiryo" panose="020B0604030504040204" pitchFamily="34" charset="-128"/>
                <a:ea typeface="Meiryo" panose="020B0604030504040204" pitchFamily="34" charset="-128"/>
              </a:rPr>
              <a:t>に見られる絶滅危惧種。</a:t>
            </a:r>
            <a:endParaRPr kumimoji="1" lang="ja-JP" altLang="en-US" dirty="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783BEE40-E7C4-5CB2-B3BD-C4DFF5B6BBA5}"/>
              </a:ext>
            </a:extLst>
          </p:cNvPr>
          <p:cNvSpPr txBox="1"/>
          <p:nvPr/>
        </p:nvSpPr>
        <p:spPr>
          <a:xfrm>
            <a:off x="264286" y="5951957"/>
            <a:ext cx="11663425" cy="461665"/>
          </a:xfrm>
          <a:prstGeom prst="rect">
            <a:avLst/>
          </a:prstGeom>
          <a:noFill/>
        </p:spPr>
        <p:txBody>
          <a:bodyPr wrap="square" rtlCol="0">
            <a:spAutoFit/>
          </a:bodyPr>
          <a:lstStyle/>
          <a:p>
            <a:r>
              <a:rPr kumimoji="1" lang="en-US" altLang="ja-JP" sz="2400" dirty="0">
                <a:highlight>
                  <a:srgbClr val="FFE79A"/>
                </a:highlight>
                <a:latin typeface="Meiryo" panose="020B0604030504040204" pitchFamily="34" charset="-128"/>
                <a:ea typeface="Meiryo" panose="020B0604030504040204" pitchFamily="34" charset="-128"/>
              </a:rPr>
              <a:t>  </a:t>
            </a:r>
            <a:r>
              <a:rPr kumimoji="1" lang="ja-JP" altLang="en-US" sz="2400">
                <a:highlight>
                  <a:srgbClr val="FFE79A"/>
                </a:highlight>
                <a:latin typeface="Meiryo" panose="020B0604030504040204" pitchFamily="34" charset="-128"/>
                <a:ea typeface="Meiryo" panose="020B0604030504040204" pitchFamily="34" charset="-128"/>
              </a:rPr>
              <a:t>美味しい</a:t>
            </a:r>
            <a:r>
              <a:rPr kumimoji="1" lang="ja-JP" altLang="en-US" sz="2400" dirty="0">
                <a:highlight>
                  <a:srgbClr val="FFE79A"/>
                </a:highlight>
                <a:latin typeface="Meiryo" panose="020B0604030504040204" pitchFamily="34" charset="-128"/>
                <a:ea typeface="Meiryo" panose="020B0604030504040204" pitchFamily="34" charset="-128"/>
              </a:rPr>
              <a:t>お茶を作るための農家の取組が、豊かな生きものの命を育んで</a:t>
            </a:r>
            <a:r>
              <a:rPr kumimoji="1" lang="ja-JP" altLang="en-US" sz="2400">
                <a:highlight>
                  <a:srgbClr val="FFE79A"/>
                </a:highlight>
                <a:latin typeface="Meiryo" panose="020B0604030504040204" pitchFamily="34" charset="-128"/>
                <a:ea typeface="Meiryo" panose="020B0604030504040204" pitchFamily="34" charset="-128"/>
              </a:rPr>
              <a:t>います。</a:t>
            </a:r>
            <a:endParaRPr kumimoji="1" lang="en-US" altLang="ja-JP" sz="2400" dirty="0">
              <a:solidFill>
                <a:srgbClr val="FF0000"/>
              </a:solidFill>
              <a:highlight>
                <a:srgbClr val="FFE79A"/>
              </a:highlight>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0CAFA3B-4BFD-1ADC-2C4A-9B222613F9D6}"/>
              </a:ext>
            </a:extLst>
          </p:cNvPr>
          <p:cNvSpPr txBox="1"/>
          <p:nvPr/>
        </p:nvSpPr>
        <p:spPr>
          <a:xfrm>
            <a:off x="8341308" y="956520"/>
            <a:ext cx="284071"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か</a:t>
            </a:r>
            <a:endParaRPr kumimoji="1" lang="ja-JP" altLang="en-US" sz="100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D1E52294-73AF-724B-854C-80C9D238D1EF}"/>
              </a:ext>
            </a:extLst>
          </p:cNvPr>
          <p:cNvSpPr txBox="1"/>
          <p:nvPr/>
        </p:nvSpPr>
        <p:spPr>
          <a:xfrm>
            <a:off x="2559763" y="1360849"/>
            <a:ext cx="492443"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いじ</a:t>
            </a:r>
            <a:endParaRPr kumimoji="1" lang="ja-JP" altLang="en-US" sz="900" spc="3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5CCA368F-7135-621A-0599-5890B6BD3030}"/>
              </a:ext>
            </a:extLst>
          </p:cNvPr>
          <p:cNvSpPr txBox="1"/>
          <p:nvPr/>
        </p:nvSpPr>
        <p:spPr>
          <a:xfrm>
            <a:off x="1302853" y="61428"/>
            <a:ext cx="69762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かけがわ</a:t>
            </a:r>
          </a:p>
        </p:txBody>
      </p:sp>
      <p:sp>
        <p:nvSpPr>
          <p:cNvPr id="18" name="テキスト ボックス 17">
            <a:extLst>
              <a:ext uri="{FF2B5EF4-FFF2-40B4-BE49-F238E27FC236}">
                <a16:creationId xmlns:a16="http://schemas.microsoft.com/office/drawing/2014/main" id="{957DF8FC-B312-2AC0-A690-F07537CF9E6D}"/>
              </a:ext>
            </a:extLst>
          </p:cNvPr>
          <p:cNvSpPr txBox="1"/>
          <p:nvPr/>
        </p:nvSpPr>
        <p:spPr>
          <a:xfrm>
            <a:off x="3304457" y="92957"/>
            <a:ext cx="567165"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はぐく</a:t>
            </a:r>
            <a:endParaRPr kumimoji="1" lang="ja-JP" altLang="en-US" sz="100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1E809B47-3A25-3EFA-140D-465D3BEED7A4}"/>
              </a:ext>
            </a:extLst>
          </p:cNvPr>
          <p:cNvSpPr txBox="1"/>
          <p:nvPr/>
        </p:nvSpPr>
        <p:spPr>
          <a:xfrm>
            <a:off x="4275237" y="956520"/>
            <a:ext cx="284071"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か</a:t>
            </a:r>
            <a:endParaRPr kumimoji="1" lang="ja-JP" altLang="en-US" sz="100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39D39FEE-95D4-A0A4-C0D8-156EF14B25E4}"/>
              </a:ext>
            </a:extLst>
          </p:cNvPr>
          <p:cNvSpPr txBox="1"/>
          <p:nvPr/>
        </p:nvSpPr>
        <p:spPr>
          <a:xfrm>
            <a:off x="9369035" y="959068"/>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てきど</a:t>
            </a:r>
            <a:endParaRPr kumimoji="1" lang="ja-JP" altLang="en-US"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968BBFAB-23D0-19C5-97F6-9653B5E46C4B}"/>
              </a:ext>
            </a:extLst>
          </p:cNvPr>
          <p:cNvSpPr txBox="1"/>
          <p:nvPr/>
        </p:nvSpPr>
        <p:spPr>
          <a:xfrm>
            <a:off x="7284641" y="1346996"/>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きしょう</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FC3A9CDA-5FF1-146B-C8C9-70C5311FE79C}"/>
              </a:ext>
            </a:extLst>
          </p:cNvPr>
          <p:cNvSpPr txBox="1"/>
          <p:nvPr/>
        </p:nvSpPr>
        <p:spPr>
          <a:xfrm>
            <a:off x="1022619" y="5057798"/>
            <a:ext cx="740799"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たいか</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6C5D560D-6318-107B-6673-A31428B39726}"/>
              </a:ext>
            </a:extLst>
          </p:cNvPr>
          <p:cNvSpPr txBox="1"/>
          <p:nvPr/>
        </p:nvSpPr>
        <p:spPr>
          <a:xfrm>
            <a:off x="1805639" y="5047288"/>
            <a:ext cx="740799"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と</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E7277FC8-8070-90BE-438D-F00D1CD472D1}"/>
              </a:ext>
            </a:extLst>
          </p:cNvPr>
          <p:cNvSpPr txBox="1"/>
          <p:nvPr/>
        </p:nvSpPr>
        <p:spPr>
          <a:xfrm>
            <a:off x="4616593" y="5047288"/>
            <a:ext cx="924692"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しゅうへん</a:t>
            </a:r>
            <a:endParaRPr kumimoji="1" lang="ja-JP" altLang="en-US" sz="9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29672636-6238-8002-D4CD-F755C979E8DE}"/>
              </a:ext>
            </a:extLst>
          </p:cNvPr>
          <p:cNvSpPr txBox="1"/>
          <p:nvPr/>
        </p:nvSpPr>
        <p:spPr>
          <a:xfrm>
            <a:off x="8769927" y="5050633"/>
            <a:ext cx="748146"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ぜつめつ</a:t>
            </a:r>
            <a:endParaRPr kumimoji="1" lang="ja-JP" altLang="en-US" sz="900" dirty="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CF9BC00D-2E99-CF46-FE38-35CB353F8164}"/>
              </a:ext>
            </a:extLst>
          </p:cNvPr>
          <p:cNvSpPr txBox="1"/>
          <p:nvPr/>
        </p:nvSpPr>
        <p:spPr>
          <a:xfrm>
            <a:off x="9329694" y="5051922"/>
            <a:ext cx="748146"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き</a:t>
            </a:r>
            <a:r>
              <a:rPr lang="en-US" altLang="ja-JP" sz="900" dirty="0">
                <a:latin typeface="Meiryo" panose="020B0604030504040204" pitchFamily="34" charset="-128"/>
                <a:ea typeface="Meiryo" panose="020B0604030504040204" pitchFamily="34" charset="-128"/>
              </a:rPr>
              <a:t> </a:t>
            </a:r>
            <a:r>
              <a:rPr lang="ja-JP" altLang="en-US" sz="900">
                <a:latin typeface="Meiryo" panose="020B0604030504040204" pitchFamily="34" charset="-128"/>
                <a:ea typeface="Meiryo" panose="020B0604030504040204" pitchFamily="34" charset="-128"/>
              </a:rPr>
              <a:t>ぐ</a:t>
            </a:r>
            <a:r>
              <a:rPr lang="en-US" altLang="ja-JP" sz="900" dirty="0">
                <a:latin typeface="Meiryo" panose="020B0604030504040204" pitchFamily="34" charset="-128"/>
                <a:ea typeface="Meiryo" panose="020B0604030504040204" pitchFamily="34" charset="-128"/>
              </a:rPr>
              <a:t> </a:t>
            </a:r>
            <a:r>
              <a:rPr lang="ja-JP" altLang="en-US" sz="900">
                <a:latin typeface="Meiryo" panose="020B0604030504040204" pitchFamily="34" charset="-128"/>
                <a:ea typeface="Meiryo" panose="020B0604030504040204" pitchFamily="34" charset="-128"/>
              </a:rPr>
              <a:t>しゅ</a:t>
            </a:r>
            <a:endParaRPr kumimoji="1" lang="ja-JP" altLang="en-US" sz="900" dirty="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FABAEFFD-0207-E4FA-DB15-9D6A0090D3BD}"/>
              </a:ext>
            </a:extLst>
          </p:cNvPr>
          <p:cNvSpPr txBox="1"/>
          <p:nvPr/>
        </p:nvSpPr>
        <p:spPr>
          <a:xfrm>
            <a:off x="608830" y="5809354"/>
            <a:ext cx="574060" cy="261610"/>
          </a:xfrm>
          <a:prstGeom prst="rect">
            <a:avLst/>
          </a:prstGeom>
          <a:noFill/>
        </p:spPr>
        <p:txBody>
          <a:bodyPr wrap="square" rtlCol="0" anchor="b">
            <a:spAutoFit/>
          </a:bodyPr>
          <a:lstStyle/>
          <a:p>
            <a:pPr algn="ctr"/>
            <a:r>
              <a:rPr kumimoji="1" lang="ja-JP" altLang="en-US" sz="1100" spc="300">
                <a:latin typeface="Meiryo" panose="020B0604030504040204" pitchFamily="34" charset="-128"/>
                <a:ea typeface="Meiryo" panose="020B0604030504040204" pitchFamily="34" charset="-128"/>
              </a:rPr>
              <a:t>おい</a:t>
            </a:r>
          </a:p>
        </p:txBody>
      </p:sp>
      <p:sp>
        <p:nvSpPr>
          <p:cNvPr id="25" name="テキスト ボックス 24">
            <a:extLst>
              <a:ext uri="{FF2B5EF4-FFF2-40B4-BE49-F238E27FC236}">
                <a16:creationId xmlns:a16="http://schemas.microsoft.com/office/drawing/2014/main" id="{C48D92D1-B081-5D1E-DE7D-C66AAE55EC32}"/>
              </a:ext>
            </a:extLst>
          </p:cNvPr>
          <p:cNvSpPr txBox="1"/>
          <p:nvPr/>
        </p:nvSpPr>
        <p:spPr>
          <a:xfrm>
            <a:off x="6222230" y="5809354"/>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ゆた</a:t>
            </a:r>
          </a:p>
        </p:txBody>
      </p:sp>
      <p:sp>
        <p:nvSpPr>
          <p:cNvPr id="26" name="テキスト ボックス 25">
            <a:extLst>
              <a:ext uri="{FF2B5EF4-FFF2-40B4-BE49-F238E27FC236}">
                <a16:creationId xmlns:a16="http://schemas.microsoft.com/office/drawing/2014/main" id="{4560156F-102D-8669-79CF-F263A5E3C38C}"/>
              </a:ext>
            </a:extLst>
          </p:cNvPr>
          <p:cNvSpPr txBox="1"/>
          <p:nvPr/>
        </p:nvSpPr>
        <p:spPr>
          <a:xfrm>
            <a:off x="4514032" y="1355914"/>
            <a:ext cx="646331"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くさち</a:t>
            </a:r>
            <a:endParaRPr kumimoji="1" lang="ja-JP" altLang="en-US" sz="10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4336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B961BC2B-004F-9798-C427-095F8CC96354}"/>
              </a:ext>
            </a:extLst>
          </p:cNvPr>
          <p:cNvSpPr/>
          <p:nvPr/>
        </p:nvSpPr>
        <p:spPr>
          <a:xfrm>
            <a:off x="617524" y="5029397"/>
            <a:ext cx="2800623" cy="842014"/>
          </a:xfrm>
          <a:prstGeom prst="rect">
            <a:avLst/>
          </a:prstGeom>
          <a:solidFill>
            <a:srgbClr val="FC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0" lang="en-US" altLang="ja-JP"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14A11C28-BE57-486C-CFF2-80147A94B46B}"/>
              </a:ext>
            </a:extLst>
          </p:cNvPr>
          <p:cNvSpPr/>
          <p:nvPr/>
        </p:nvSpPr>
        <p:spPr>
          <a:xfrm>
            <a:off x="617524" y="2920479"/>
            <a:ext cx="2810385" cy="1512235"/>
          </a:xfrm>
          <a:prstGeom prst="rect">
            <a:avLst/>
          </a:prstGeom>
          <a:solidFill>
            <a:srgbClr val="70D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0" lang="en-US" altLang="ja-JP"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a:xfrm>
            <a:off x="120869" y="207292"/>
            <a:ext cx="11950262" cy="604203"/>
          </a:xfrm>
        </p:spPr>
        <p:txBody>
          <a:bodyPr/>
          <a:lstStyle/>
          <a:p>
            <a:r>
              <a:rPr kumimoji="1" lang="ja-JP" altLang="en-US" dirty="0"/>
              <a:t>国内の農業</a:t>
            </a:r>
            <a:r>
              <a:rPr kumimoji="1" lang="ja-JP" altLang="en-US"/>
              <a:t>遺産地域</a:t>
            </a:r>
            <a:endParaRPr kumimoji="1" lang="ja-JP" altLang="en-US" strike="sngStrike" dirty="0"/>
          </a:p>
        </p:txBody>
      </p:sp>
      <p:sp>
        <p:nvSpPr>
          <p:cNvPr id="4" name="スライド番号プレースホルダー 3">
            <a:extLst>
              <a:ext uri="{FF2B5EF4-FFF2-40B4-BE49-F238E27FC236}">
                <a16:creationId xmlns:a16="http://schemas.microsoft.com/office/drawing/2014/main" id="{6FCB2E40-21C3-5BE1-15D8-BFA9C47A4E32}"/>
              </a:ext>
            </a:extLst>
          </p:cNvPr>
          <p:cNvSpPr>
            <a:spLocks noGrp="1"/>
          </p:cNvSpPr>
          <p:nvPr>
            <p:ph type="sldNum" sz="quarter" idx="12"/>
          </p:nvPr>
        </p:nvSpPr>
        <p:spPr/>
        <p:txBody>
          <a:bodyPr/>
          <a:lstStyle/>
          <a:p>
            <a:fld id="{9072E400-20F7-6041-92A7-26D857824E29}" type="slidenum">
              <a:rPr kumimoji="1" lang="ja-JP" altLang="en-US" smtClean="0"/>
              <a:t>10</a:t>
            </a:fld>
            <a:endParaRPr kumimoji="1" lang="ja-JP" altLang="en-US"/>
          </a:p>
        </p:txBody>
      </p:sp>
      <p:sp>
        <p:nvSpPr>
          <p:cNvPr id="13" name="正方形/長方形 12">
            <a:extLst>
              <a:ext uri="{FF2B5EF4-FFF2-40B4-BE49-F238E27FC236}">
                <a16:creationId xmlns:a16="http://schemas.microsoft.com/office/drawing/2014/main" id="{FBB313C4-01F0-5A16-770D-1DD3ABC21FE7}"/>
              </a:ext>
            </a:extLst>
          </p:cNvPr>
          <p:cNvSpPr/>
          <p:nvPr/>
        </p:nvSpPr>
        <p:spPr>
          <a:xfrm>
            <a:off x="617524" y="2490157"/>
            <a:ext cx="2810385" cy="44114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0" lang="ja-JP" altLang="en-US"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世界農業遺産　</a:t>
            </a:r>
            <a:r>
              <a:rPr kumimoji="0" lang="en-US" altLang="ja-JP"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13</a:t>
            </a:r>
            <a:r>
              <a:rPr kumimoji="0" lang="ja-JP" altLang="en-US" b="1">
                <a:solidFill>
                  <a:schemeClr val="bg1"/>
                </a:solidFill>
                <a:latin typeface="Meiryo" panose="020B0604030504040204" pitchFamily="34" charset="-128"/>
                <a:ea typeface="Meiryo" panose="020B0604030504040204" pitchFamily="34" charset="-128"/>
                <a:cs typeface="Times New Roman" panose="02020603050405020304" pitchFamily="18" charset="0"/>
              </a:rPr>
              <a:t>か</a:t>
            </a:r>
            <a:r>
              <a:rPr kumimoji="0" lang="ja-JP" altLang="en-US" sz="1800" b="1">
                <a:solidFill>
                  <a:schemeClr val="bg1"/>
                </a:solidFill>
                <a:latin typeface="Meiryo" panose="020B0604030504040204" pitchFamily="34" charset="-128"/>
                <a:ea typeface="Meiryo" panose="020B0604030504040204" pitchFamily="34" charset="-128"/>
                <a:cs typeface="Times New Roman" panose="02020603050405020304" pitchFamily="18" charset="0"/>
              </a:rPr>
              <a:t>所</a:t>
            </a:r>
            <a:endParaRPr kumimoji="0" lang="en-US" altLang="ja-JP" b="1"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FD6E5D65-F0BD-0FC6-0C0E-7FF613C0EC2C}"/>
              </a:ext>
            </a:extLst>
          </p:cNvPr>
          <p:cNvSpPr txBox="1"/>
          <p:nvPr/>
        </p:nvSpPr>
        <p:spPr>
          <a:xfrm>
            <a:off x="2041497" y="8090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9078AFC3-0E9E-4405-CE61-60DC4A19BF13}"/>
              </a:ext>
            </a:extLst>
          </p:cNvPr>
          <p:cNvSpPr/>
          <p:nvPr/>
        </p:nvSpPr>
        <p:spPr>
          <a:xfrm>
            <a:off x="617524" y="4588251"/>
            <a:ext cx="2800623" cy="441146"/>
          </a:xfrm>
          <a:prstGeom prst="rect">
            <a:avLst/>
          </a:prstGeom>
          <a:solidFill>
            <a:srgbClr val="FF7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0" lang="ja-JP" altLang="en-US" sz="1800" b="1">
                <a:solidFill>
                  <a:schemeClr val="bg1"/>
                </a:solidFill>
                <a:latin typeface="Meiryo" panose="020B0604030504040204" pitchFamily="34" charset="-128"/>
                <a:ea typeface="Meiryo" panose="020B0604030504040204" pitchFamily="34" charset="-128"/>
                <a:cs typeface="Times New Roman" panose="02020603050405020304" pitchFamily="18" charset="0"/>
              </a:rPr>
              <a:t>日本</a:t>
            </a:r>
            <a:r>
              <a:rPr kumimoji="0" lang="ja-JP" altLang="en-US"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農業遺産　</a:t>
            </a:r>
            <a:r>
              <a:rPr kumimoji="0" lang="en-US" altLang="ja-JP"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22</a:t>
            </a:r>
            <a:r>
              <a:rPr kumimoji="0" lang="ja-JP" altLang="en-US" b="1">
                <a:solidFill>
                  <a:schemeClr val="bg1"/>
                </a:solidFill>
                <a:latin typeface="Meiryo" panose="020B0604030504040204" pitchFamily="34" charset="-128"/>
                <a:ea typeface="Meiryo" panose="020B0604030504040204" pitchFamily="34" charset="-128"/>
                <a:cs typeface="Times New Roman" panose="02020603050405020304" pitchFamily="18" charset="0"/>
              </a:rPr>
              <a:t>か</a:t>
            </a:r>
            <a:r>
              <a:rPr kumimoji="0" lang="ja-JP" altLang="en-US" sz="1800" b="1">
                <a:solidFill>
                  <a:schemeClr val="bg1"/>
                </a:solidFill>
                <a:latin typeface="Meiryo" panose="020B0604030504040204" pitchFamily="34" charset="-128"/>
                <a:ea typeface="Meiryo" panose="020B0604030504040204" pitchFamily="34" charset="-128"/>
                <a:cs typeface="Times New Roman" panose="02020603050405020304" pitchFamily="18" charset="0"/>
              </a:rPr>
              <a:t>所</a:t>
            </a:r>
            <a:endParaRPr kumimoji="0" lang="en-US" altLang="ja-JP"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11" name="Rectangle 1">
            <a:extLst>
              <a:ext uri="{FF2B5EF4-FFF2-40B4-BE49-F238E27FC236}">
                <a16:creationId xmlns:a16="http://schemas.microsoft.com/office/drawing/2014/main" id="{B9758971-D229-7EB1-04A1-E078FDC01560}"/>
              </a:ext>
            </a:extLst>
          </p:cNvPr>
          <p:cNvSpPr>
            <a:spLocks noChangeArrowheads="1"/>
          </p:cNvSpPr>
          <p:nvPr/>
        </p:nvSpPr>
        <p:spPr bwMode="auto">
          <a:xfrm>
            <a:off x="571988" y="1117007"/>
            <a:ext cx="281038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農業遺産</a:t>
            </a:r>
            <a:r>
              <a:rPr kumimoji="0" lang="ja-JP" altLang="en-US"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に</a:t>
            </a:r>
            <a:r>
              <a:rPr kumimoji="0" lang="ja-JP"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は</a:t>
            </a:r>
            <a:endParaRPr kumimoji="0" lang="en-US"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世界農業遺産と</a:t>
            </a:r>
            <a:endParaRPr kumimoji="0" lang="en-US"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日本農業遺産の</a:t>
            </a:r>
            <a:r>
              <a:rPr kumimoji="0" lang="ja-JP" altLang="ja-JP" u="none" strike="noStrike" cap="none" normalizeH="0" baseline="0">
                <a:ln>
                  <a:noFill/>
                </a:ln>
                <a:effectLst/>
                <a:latin typeface="Meiryo" panose="020B0604030504040204" pitchFamily="34" charset="-128"/>
                <a:ea typeface="Meiryo" panose="020B0604030504040204" pitchFamily="34" charset="-128"/>
                <a:cs typeface="Times New Roman" panose="02020603050405020304" pitchFamily="18" charset="0"/>
              </a:rPr>
              <a:t>２種類</a:t>
            </a:r>
            <a:r>
              <a:rPr kumimoji="0" lang="ja-JP" altLang="en-US">
                <a:latin typeface="Meiryo" panose="020B0604030504040204" pitchFamily="34" charset="-128"/>
                <a:ea typeface="Meiryo" panose="020B0604030504040204" pitchFamily="34" charset="-128"/>
                <a:cs typeface="Times New Roman" panose="02020603050405020304" pitchFamily="18" charset="0"/>
              </a:rPr>
              <a:t>が</a:t>
            </a:r>
            <a:r>
              <a:rPr kumimoji="0" lang="ja-JP" altLang="en-US" dirty="0">
                <a:latin typeface="Meiryo" panose="020B0604030504040204" pitchFamily="34" charset="-128"/>
                <a:ea typeface="Meiryo" panose="020B0604030504040204" pitchFamily="34" charset="-128"/>
                <a:cs typeface="Times New Roman" panose="02020603050405020304" pitchFamily="18" charset="0"/>
              </a:rPr>
              <a:t>あります。</a:t>
            </a:r>
            <a:endParaRPr kumimoji="0" lang="en-US" altLang="ja-JP" dirty="0">
              <a:latin typeface="Meiryo" panose="020B0604030504040204" pitchFamily="34" charset="-128"/>
              <a:ea typeface="Meiryo" panose="020B0604030504040204" pitchFamily="34"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DEFEC542-FCA1-4A15-B767-FAF751AC263B}"/>
              </a:ext>
            </a:extLst>
          </p:cNvPr>
          <p:cNvSpPr txBox="1"/>
          <p:nvPr/>
        </p:nvSpPr>
        <p:spPr>
          <a:xfrm>
            <a:off x="1715591" y="6060126"/>
            <a:ext cx="1903909" cy="276999"/>
          </a:xfrm>
          <a:prstGeom prst="rect">
            <a:avLst/>
          </a:prstGeom>
          <a:noFill/>
        </p:spPr>
        <p:txBody>
          <a:bodyPr wrap="square" rtlCol="0">
            <a:spAutoFit/>
          </a:bodyPr>
          <a:lstStyle/>
          <a:p>
            <a:pPr algn="r"/>
            <a:r>
              <a:rPr kumimoji="1" lang="ja-JP" altLang="en-US" sz="1200" dirty="0">
                <a:latin typeface="Meiryo" panose="020B0604030504040204" pitchFamily="34" charset="-128"/>
                <a:ea typeface="Meiryo" panose="020B0604030504040204" pitchFamily="34" charset="-128"/>
              </a:rPr>
              <a:t>（令和</a:t>
            </a:r>
            <a:r>
              <a:rPr kumimoji="1" lang="en-US" altLang="ja-JP" sz="1200" dirty="0">
                <a:latin typeface="Meiryo" panose="020B0604030504040204" pitchFamily="34" charset="-128"/>
                <a:ea typeface="Meiryo" panose="020B0604030504040204" pitchFamily="34" charset="-128"/>
              </a:rPr>
              <a:t>4</a:t>
            </a:r>
            <a:r>
              <a:rPr kumimoji="1" lang="ja-JP" altLang="en-US" sz="1200" dirty="0">
                <a:latin typeface="Meiryo" panose="020B0604030504040204" pitchFamily="34" charset="-128"/>
                <a:ea typeface="Meiryo" panose="020B0604030504040204" pitchFamily="34" charset="-128"/>
              </a:rPr>
              <a:t>年</a:t>
            </a:r>
            <a:r>
              <a:rPr kumimoji="1" lang="en-US" altLang="ja-JP" sz="1200" dirty="0">
                <a:latin typeface="Meiryo" panose="020B0604030504040204" pitchFamily="34" charset="-128"/>
                <a:ea typeface="Meiryo" panose="020B0604030504040204" pitchFamily="34" charset="-128"/>
              </a:rPr>
              <a:t>11</a:t>
            </a:r>
            <a:r>
              <a:rPr kumimoji="1" lang="ja-JP" altLang="en-US" sz="1200" dirty="0">
                <a:latin typeface="Meiryo" panose="020B0604030504040204" pitchFamily="34" charset="-128"/>
                <a:ea typeface="Meiryo" panose="020B0604030504040204" pitchFamily="34" charset="-128"/>
              </a:rPr>
              <a:t>月現在）</a:t>
            </a:r>
          </a:p>
        </p:txBody>
      </p:sp>
      <p:sp>
        <p:nvSpPr>
          <p:cNvPr id="6" name="テキスト ボックス 5">
            <a:extLst>
              <a:ext uri="{FF2B5EF4-FFF2-40B4-BE49-F238E27FC236}">
                <a16:creationId xmlns:a16="http://schemas.microsoft.com/office/drawing/2014/main" id="{7C4F6C67-A17F-F0D4-75EA-FC5367AAFA89}"/>
              </a:ext>
            </a:extLst>
          </p:cNvPr>
          <p:cNvSpPr txBox="1"/>
          <p:nvPr/>
        </p:nvSpPr>
        <p:spPr>
          <a:xfrm>
            <a:off x="826618" y="3022931"/>
            <a:ext cx="2372671" cy="1308050"/>
          </a:xfrm>
          <a:prstGeom prst="rect">
            <a:avLst/>
          </a:prstGeom>
          <a:noFill/>
        </p:spPr>
        <p:txBody>
          <a:bodyPr wrap="square" rtlCol="0">
            <a:spAutoFit/>
          </a:bodyPr>
          <a:lstStyle/>
          <a:p>
            <a:pPr algn="dist">
              <a:lnSpc>
                <a:spcPts val="2420"/>
              </a:lnSpc>
            </a:pP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国際連合食糧農業機関（</a:t>
            </a:r>
            <a:r>
              <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rPr>
              <a:t>FAO)</a:t>
            </a: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によって認定されています。世界には</a:t>
            </a:r>
            <a:r>
              <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rPr>
              <a:t>23</a:t>
            </a: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ヶ国</a:t>
            </a:r>
            <a:r>
              <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rPr>
              <a:t>72</a:t>
            </a: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地域あります。</a:t>
            </a:r>
          </a:p>
        </p:txBody>
      </p:sp>
      <p:sp>
        <p:nvSpPr>
          <p:cNvPr id="8" name="テキスト ボックス 7">
            <a:extLst>
              <a:ext uri="{FF2B5EF4-FFF2-40B4-BE49-F238E27FC236}">
                <a16:creationId xmlns:a16="http://schemas.microsoft.com/office/drawing/2014/main" id="{1C3C4A2B-68D3-29EF-A76E-69DDE81C9C38}"/>
              </a:ext>
            </a:extLst>
          </p:cNvPr>
          <p:cNvSpPr txBox="1"/>
          <p:nvPr/>
        </p:nvSpPr>
        <p:spPr>
          <a:xfrm>
            <a:off x="826618" y="5203557"/>
            <a:ext cx="2372671" cy="584775"/>
          </a:xfrm>
          <a:prstGeom prst="rect">
            <a:avLst/>
          </a:prstGeom>
          <a:noFill/>
        </p:spPr>
        <p:txBody>
          <a:bodyPr wrap="square" rtlCol="0">
            <a:spAutoFit/>
          </a:bodyPr>
          <a:lstStyle/>
          <a:p>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日本の農林水産大臣が認定します。</a:t>
            </a:r>
            <a:endPar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pic>
        <p:nvPicPr>
          <p:cNvPr id="14" name="図 13" descr="マップ&#10;&#10;自動的に生成された説明">
            <a:extLst>
              <a:ext uri="{FF2B5EF4-FFF2-40B4-BE49-F238E27FC236}">
                <a16:creationId xmlns:a16="http://schemas.microsoft.com/office/drawing/2014/main" id="{C9082CBD-3A09-1CA0-291E-4058CB9DB3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3141" y="943623"/>
            <a:ext cx="7658707" cy="5483062"/>
          </a:xfrm>
          <a:prstGeom prst="rect">
            <a:avLst/>
          </a:prstGeom>
        </p:spPr>
      </p:pic>
      <p:sp>
        <p:nvSpPr>
          <p:cNvPr id="3" name="テキスト ボックス 2">
            <a:extLst>
              <a:ext uri="{FF2B5EF4-FFF2-40B4-BE49-F238E27FC236}">
                <a16:creationId xmlns:a16="http://schemas.microsoft.com/office/drawing/2014/main" id="{8B3FC113-4658-9E62-6EE7-4C1EF59F4D0F}"/>
              </a:ext>
            </a:extLst>
          </p:cNvPr>
          <p:cNvSpPr txBox="1"/>
          <p:nvPr/>
        </p:nvSpPr>
        <p:spPr>
          <a:xfrm>
            <a:off x="2098158" y="3262915"/>
            <a:ext cx="1190248" cy="215444"/>
          </a:xfrm>
          <a:prstGeom prst="rect">
            <a:avLst/>
          </a:prstGeom>
          <a:noFill/>
        </p:spPr>
        <p:txBody>
          <a:bodyPr wrap="square" rtlCol="0" anchor="b">
            <a:spAutoFit/>
          </a:bodyPr>
          <a:lstStyle/>
          <a:p>
            <a:pPr algn="ctr"/>
            <a:r>
              <a:rPr kumimoji="1" lang="ja-JP" altLang="en-US" sz="800">
                <a:solidFill>
                  <a:schemeClr val="bg1"/>
                </a:solidFill>
                <a:latin typeface="Meiryo" panose="020B0604030504040204" pitchFamily="34" charset="-128"/>
                <a:ea typeface="Meiryo" panose="020B0604030504040204" pitchFamily="34" charset="-128"/>
              </a:rPr>
              <a:t>にんてい</a:t>
            </a:r>
            <a:endParaRPr kumimoji="1" lang="ja-JP" altLang="en-US" sz="800" dirty="0">
              <a:solidFill>
                <a:schemeClr val="bg1"/>
              </a:solidFill>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7BFBD3D1-319F-74CB-D73C-A7C2339D399C}"/>
              </a:ext>
            </a:extLst>
          </p:cNvPr>
          <p:cNvSpPr txBox="1"/>
          <p:nvPr/>
        </p:nvSpPr>
        <p:spPr>
          <a:xfrm>
            <a:off x="750102" y="2932522"/>
            <a:ext cx="2555755" cy="215444"/>
          </a:xfrm>
          <a:prstGeom prst="rect">
            <a:avLst/>
          </a:prstGeom>
          <a:noFill/>
        </p:spPr>
        <p:txBody>
          <a:bodyPr wrap="square" rtlCol="0" anchor="b">
            <a:spAutoFit/>
          </a:bodyPr>
          <a:lstStyle/>
          <a:p>
            <a:pPr algn="ctr"/>
            <a:r>
              <a:rPr kumimoji="1" lang="ja-JP" altLang="en-US" sz="800">
                <a:solidFill>
                  <a:schemeClr val="bg1"/>
                </a:solidFill>
                <a:latin typeface="Meiryo" panose="020B0604030504040204" pitchFamily="34" charset="-128"/>
                <a:ea typeface="Meiryo" panose="020B0604030504040204" pitchFamily="34" charset="-128"/>
              </a:rPr>
              <a:t>こくさいれんごうしょくりょうのうぎょうきかん</a:t>
            </a:r>
            <a:endParaRPr kumimoji="1" lang="ja-JP" altLang="en-US" sz="800" dirty="0">
              <a:solidFill>
                <a:schemeClr val="bg1"/>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95601964-16E2-A025-1DEB-03CCA1E249B9}"/>
              </a:ext>
            </a:extLst>
          </p:cNvPr>
          <p:cNvSpPr txBox="1"/>
          <p:nvPr/>
        </p:nvSpPr>
        <p:spPr>
          <a:xfrm>
            <a:off x="1323586" y="5067671"/>
            <a:ext cx="1625343" cy="215444"/>
          </a:xfrm>
          <a:prstGeom prst="rect">
            <a:avLst/>
          </a:prstGeom>
          <a:noFill/>
        </p:spPr>
        <p:txBody>
          <a:bodyPr wrap="square" rtlCol="0" anchor="b">
            <a:spAutoFit/>
          </a:bodyPr>
          <a:lstStyle/>
          <a:p>
            <a:pPr algn="ctr"/>
            <a:r>
              <a:rPr kumimoji="1" lang="ja-JP" altLang="en-US" sz="800">
                <a:solidFill>
                  <a:schemeClr val="bg1"/>
                </a:solidFill>
                <a:latin typeface="Meiryo" panose="020B0604030504040204" pitchFamily="34" charset="-128"/>
                <a:ea typeface="Meiryo" panose="020B0604030504040204" pitchFamily="34" charset="-128"/>
              </a:rPr>
              <a:t>のうりんすいさんだいじん</a:t>
            </a:r>
            <a:endParaRPr kumimoji="1" lang="ja-JP" altLang="en-US" sz="800" dirty="0">
              <a:solidFill>
                <a:schemeClr val="bg1"/>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CE1A7CA3-C13C-05E6-8B6B-377944948BEA}"/>
              </a:ext>
            </a:extLst>
          </p:cNvPr>
          <p:cNvSpPr txBox="1"/>
          <p:nvPr/>
        </p:nvSpPr>
        <p:spPr>
          <a:xfrm>
            <a:off x="2415658" y="151600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しゅるい</a:t>
            </a:r>
            <a:endParaRPr kumimoji="1" lang="ja-JP" altLang="en-US" sz="9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7AED26F9-043A-651E-BA9C-8922412F46EA}"/>
              </a:ext>
            </a:extLst>
          </p:cNvPr>
          <p:cNvSpPr txBox="1"/>
          <p:nvPr/>
        </p:nvSpPr>
        <p:spPr>
          <a:xfrm>
            <a:off x="2738823" y="8090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ち</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いき</a:t>
            </a:r>
            <a:endParaRPr kumimoji="1" lang="ja-JP" altLang="en-US" sz="9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951816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世界農業遺産の</a:t>
            </a:r>
            <a:r>
              <a:rPr kumimoji="1" lang="ja-JP" altLang="en-US"/>
              <a:t>認定基準</a:t>
            </a:r>
            <a:endParaRPr kumimoji="1" lang="ja-JP" altLang="en-US" strike="sngStrike" dirty="0"/>
          </a:p>
        </p:txBody>
      </p:sp>
      <p:sp>
        <p:nvSpPr>
          <p:cNvPr id="4" name="スライド番号プレースホルダー 3">
            <a:extLst>
              <a:ext uri="{FF2B5EF4-FFF2-40B4-BE49-F238E27FC236}">
                <a16:creationId xmlns:a16="http://schemas.microsoft.com/office/drawing/2014/main" id="{8E444B86-D3C1-F245-833D-38DF4D1D9A48}"/>
              </a:ext>
            </a:extLst>
          </p:cNvPr>
          <p:cNvSpPr>
            <a:spLocks noGrp="1"/>
          </p:cNvSpPr>
          <p:nvPr>
            <p:ph type="sldNum" sz="quarter" idx="12"/>
          </p:nvPr>
        </p:nvSpPr>
        <p:spPr/>
        <p:txBody>
          <a:bodyPr/>
          <a:lstStyle/>
          <a:p>
            <a:fld id="{9072E400-20F7-6041-92A7-26D857824E29}" type="slidenum">
              <a:rPr kumimoji="1" lang="ja-JP" altLang="en-US" smtClean="0"/>
              <a:t>11</a:t>
            </a:fld>
            <a:endParaRPr kumimoji="1" lang="ja-JP" altLang="en-US"/>
          </a:p>
        </p:txBody>
      </p:sp>
      <p:sp>
        <p:nvSpPr>
          <p:cNvPr id="5" name="コンテンツ プレースホルダー 2">
            <a:extLst>
              <a:ext uri="{FF2B5EF4-FFF2-40B4-BE49-F238E27FC236}">
                <a16:creationId xmlns:a16="http://schemas.microsoft.com/office/drawing/2014/main" id="{7F8FF598-B5FC-AD71-F525-CDDF819E3688}"/>
              </a:ext>
            </a:extLst>
          </p:cNvPr>
          <p:cNvSpPr txBox="1">
            <a:spLocks/>
          </p:cNvSpPr>
          <p:nvPr/>
        </p:nvSpPr>
        <p:spPr>
          <a:xfrm>
            <a:off x="731105" y="1383275"/>
            <a:ext cx="10749696" cy="445265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20000"/>
              </a:lnSpc>
            </a:pPr>
            <a:r>
              <a:rPr lang="ja-JP" altLang="en-US" b="1" dirty="0">
                <a:highlight>
                  <a:srgbClr val="FFE79A"/>
                </a:highlight>
              </a:rPr>
              <a:t>①食料および生計の保障</a:t>
            </a:r>
          </a:p>
          <a:p>
            <a:pPr>
              <a:lnSpc>
                <a:spcPct val="120000"/>
              </a:lnSpc>
            </a:pPr>
            <a:r>
              <a:rPr lang="ja-JP" altLang="en-US" b="1" dirty="0"/>
              <a:t>　</a:t>
            </a:r>
            <a:r>
              <a:rPr lang="ja-JP" altLang="en-US" dirty="0"/>
              <a:t>地域の農林水産業システムによって食料が生産され、農業を営む人々が生計を立てていること</a:t>
            </a:r>
          </a:p>
          <a:p>
            <a:pPr>
              <a:lnSpc>
                <a:spcPct val="120000"/>
              </a:lnSpc>
            </a:pPr>
            <a:r>
              <a:rPr lang="ja-JP" altLang="en-US" b="1" dirty="0">
                <a:highlight>
                  <a:srgbClr val="FFE79A"/>
                </a:highlight>
              </a:rPr>
              <a:t>②農業生物多様性</a:t>
            </a:r>
          </a:p>
          <a:p>
            <a:pPr>
              <a:lnSpc>
                <a:spcPct val="120000"/>
              </a:lnSpc>
            </a:pPr>
            <a:r>
              <a:rPr lang="ja-JP" altLang="en-US" b="1" dirty="0"/>
              <a:t>　</a:t>
            </a:r>
            <a:r>
              <a:rPr lang="ja-JP" altLang="en-US" dirty="0"/>
              <a:t>地域の農林水産業システムによって、</a:t>
            </a:r>
            <a:r>
              <a:rPr lang="ja-JP" altLang="en-US"/>
              <a:t>多様な生物</a:t>
            </a:r>
            <a:r>
              <a:rPr lang="ja-JP" altLang="en-US" dirty="0"/>
              <a:t>が育まれていること</a:t>
            </a:r>
          </a:p>
          <a:p>
            <a:pPr>
              <a:lnSpc>
                <a:spcPct val="120000"/>
              </a:lnSpc>
            </a:pPr>
            <a:r>
              <a:rPr lang="ja-JP" altLang="en-US" b="1" dirty="0">
                <a:highlight>
                  <a:srgbClr val="FFE79A"/>
                </a:highlight>
              </a:rPr>
              <a:t>③地域の伝統的な知識システム</a:t>
            </a:r>
          </a:p>
          <a:p>
            <a:pPr>
              <a:lnSpc>
                <a:spcPct val="120000"/>
              </a:lnSpc>
            </a:pPr>
            <a:r>
              <a:rPr lang="ja-JP" altLang="en-US" b="1" dirty="0"/>
              <a:t>　</a:t>
            </a:r>
            <a:r>
              <a:rPr lang="ja-JP" altLang="en-US" dirty="0"/>
              <a:t>農林水産業を営むうえでの知識、技術などが維持されていること</a:t>
            </a:r>
          </a:p>
          <a:p>
            <a:pPr>
              <a:lnSpc>
                <a:spcPct val="120000"/>
              </a:lnSpc>
            </a:pPr>
            <a:r>
              <a:rPr lang="ja-JP" altLang="en-US" b="1" dirty="0">
                <a:highlight>
                  <a:srgbClr val="FFE79A"/>
                </a:highlight>
              </a:rPr>
              <a:t>④文化、価値観および社会組織</a:t>
            </a:r>
          </a:p>
          <a:p>
            <a:pPr>
              <a:lnSpc>
                <a:spcPct val="120000"/>
              </a:lnSpc>
            </a:pPr>
            <a:r>
              <a:rPr lang="ja-JP" altLang="en-US" b="1" dirty="0"/>
              <a:t>　</a:t>
            </a:r>
            <a:r>
              <a:rPr lang="ja-JP" altLang="en-US" dirty="0"/>
              <a:t>農林水産業にともなう文化や風土、社会の組織などが維持されていること</a:t>
            </a:r>
          </a:p>
          <a:p>
            <a:pPr>
              <a:lnSpc>
                <a:spcPct val="120000"/>
              </a:lnSpc>
            </a:pPr>
            <a:r>
              <a:rPr lang="ja-JP" altLang="en-US" b="1" dirty="0">
                <a:highlight>
                  <a:srgbClr val="FFE79A"/>
                </a:highlight>
              </a:rPr>
              <a:t>⑤ランドスケープおよびシースケープの特徴</a:t>
            </a:r>
            <a:endParaRPr lang="en-US" altLang="ja-JP" b="1" dirty="0">
              <a:highlight>
                <a:srgbClr val="FFE79A"/>
              </a:highlight>
            </a:endParaRPr>
          </a:p>
          <a:p>
            <a:pPr>
              <a:lnSpc>
                <a:spcPct val="120000"/>
              </a:lnSpc>
            </a:pPr>
            <a:r>
              <a:rPr lang="ja-JP" altLang="en-US" b="1" dirty="0"/>
              <a:t>　</a:t>
            </a:r>
            <a:r>
              <a:rPr lang="ja-JP" altLang="en-US" dirty="0"/>
              <a:t>長年にわたる人々の農林水産業の営みによりつくられる景観がすぐれていること </a:t>
            </a:r>
          </a:p>
        </p:txBody>
      </p:sp>
      <p:sp>
        <p:nvSpPr>
          <p:cNvPr id="6" name="テキスト ボックス 5">
            <a:extLst>
              <a:ext uri="{FF2B5EF4-FFF2-40B4-BE49-F238E27FC236}">
                <a16:creationId xmlns:a16="http://schemas.microsoft.com/office/drawing/2014/main" id="{60DCC54E-7779-41FD-EC23-36EE685D3953}"/>
              </a:ext>
            </a:extLst>
          </p:cNvPr>
          <p:cNvSpPr txBox="1"/>
          <p:nvPr/>
        </p:nvSpPr>
        <p:spPr>
          <a:xfrm>
            <a:off x="6173573" y="2647821"/>
            <a:ext cx="511679" cy="223837"/>
          </a:xfrm>
          <a:prstGeom prst="rect">
            <a:avLst/>
          </a:prstGeom>
          <a:noFill/>
        </p:spPr>
        <p:txBody>
          <a:bodyPr wrap="none" rtlCol="0">
            <a:spAutoFit/>
          </a:bodyPr>
          <a:lstStyle/>
          <a:p>
            <a:r>
              <a:rPr lang="ja-JP" altLang="en-US" sz="1000" spc="-150">
                <a:latin typeface="Meiryo" panose="020B0604030504040204" pitchFamily="34" charset="-128"/>
                <a:ea typeface="Meiryo" panose="020B0604030504040204" pitchFamily="34" charset="-128"/>
              </a:rPr>
              <a:t>はぐく</a:t>
            </a:r>
            <a:endParaRPr kumimoji="1" lang="ja-JP" altLang="en-US" sz="1000" spc="-15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06F0AB4D-7420-99D7-8107-519B27DE50F1}"/>
              </a:ext>
            </a:extLst>
          </p:cNvPr>
          <p:cNvSpPr txBox="1"/>
          <p:nvPr/>
        </p:nvSpPr>
        <p:spPr>
          <a:xfrm>
            <a:off x="5651762" y="3571503"/>
            <a:ext cx="473090" cy="246221"/>
          </a:xfrm>
          <a:prstGeom prst="rect">
            <a:avLst/>
          </a:prstGeom>
          <a:noFill/>
        </p:spPr>
        <p:txBody>
          <a:bodyPr wrap="square" rtlCol="0">
            <a:spAutoFit/>
          </a:bodyPr>
          <a:lstStyle/>
          <a:p>
            <a:r>
              <a:rPr lang="ja-JP" altLang="en-US" sz="1000" dirty="0">
                <a:latin typeface="Meiryo" panose="020B0604030504040204" pitchFamily="34" charset="-128"/>
                <a:ea typeface="Meiryo" panose="020B0604030504040204" pitchFamily="34" charset="-128"/>
              </a:rPr>
              <a:t>いじ</a:t>
            </a:r>
            <a:endParaRPr kumimoji="1" lang="ja-JP" altLang="en-US" sz="1000" dirty="0">
              <a:latin typeface="Meiryo" panose="020B0604030504040204" pitchFamily="34" charset="-128"/>
              <a:ea typeface="Meiryo" panose="020B0604030504040204" pitchFamily="34" charset="-128"/>
            </a:endParaRPr>
          </a:p>
        </p:txBody>
      </p:sp>
      <p:sp>
        <p:nvSpPr>
          <p:cNvPr id="9" name="テキスト ボックス 8">
            <a:extLst>
              <a:ext uri="{FF2B5EF4-FFF2-40B4-BE49-F238E27FC236}">
                <a16:creationId xmlns:a16="http://schemas.microsoft.com/office/drawing/2014/main" id="{6B953527-58FA-1728-9FA1-4EAE6060C987}"/>
              </a:ext>
            </a:extLst>
          </p:cNvPr>
          <p:cNvSpPr txBox="1"/>
          <p:nvPr/>
        </p:nvSpPr>
        <p:spPr>
          <a:xfrm>
            <a:off x="2097558" y="1283254"/>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せいけい</a:t>
            </a:r>
            <a:endParaRPr kumimoji="1" lang="ja-JP" altLang="en-US" sz="90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8E5FBE19-4D7F-3A24-D2DB-28E7587A99B1}"/>
              </a:ext>
            </a:extLst>
          </p:cNvPr>
          <p:cNvSpPr txBox="1"/>
          <p:nvPr/>
        </p:nvSpPr>
        <p:spPr>
          <a:xfrm>
            <a:off x="2789537" y="1283254"/>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ほしょう</a:t>
            </a:r>
            <a:endParaRPr kumimoji="1" lang="ja-JP" altLang="en-US" sz="90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B1D0FF99-BEA0-F97C-DC8F-2DCD4C40858D}"/>
              </a:ext>
            </a:extLst>
          </p:cNvPr>
          <p:cNvSpPr txBox="1"/>
          <p:nvPr/>
        </p:nvSpPr>
        <p:spPr>
          <a:xfrm>
            <a:off x="1695154"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87FA355A-FEB1-81E3-BEA1-18A2C877ED0F}"/>
              </a:ext>
            </a:extLst>
          </p:cNvPr>
          <p:cNvSpPr txBox="1"/>
          <p:nvPr/>
        </p:nvSpPr>
        <p:spPr>
          <a:xfrm>
            <a:off x="1022135" y="1746121"/>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ちいき</a:t>
            </a:r>
            <a:endParaRPr kumimoji="1" lang="ja-JP" altLang="en-US" sz="90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37DCDBA1-D87E-5333-CE4D-9EFEDC0B564F}"/>
              </a:ext>
            </a:extLst>
          </p:cNvPr>
          <p:cNvSpPr txBox="1"/>
          <p:nvPr/>
        </p:nvSpPr>
        <p:spPr>
          <a:xfrm>
            <a:off x="1663408" y="1733421"/>
            <a:ext cx="1242648" cy="230832"/>
          </a:xfrm>
          <a:prstGeom prst="rect">
            <a:avLst/>
          </a:prstGeom>
          <a:noFill/>
        </p:spPr>
        <p:txBody>
          <a:bodyPr wrap="none" rtlCol="0">
            <a:spAutoFit/>
          </a:bodyPr>
          <a:lstStyle/>
          <a:p>
            <a:pPr algn="ctr"/>
            <a:r>
              <a:rPr lang="ja-JP" altLang="en-US" sz="900" spc="-150">
                <a:latin typeface="Meiryo" panose="020B0604030504040204" pitchFamily="34" charset="-128"/>
                <a:ea typeface="Meiryo" panose="020B0604030504040204" pitchFamily="34" charset="-128"/>
              </a:rPr>
              <a:t>のうりんすいさんぎょう</a:t>
            </a:r>
            <a:endParaRPr kumimoji="1" lang="ja-JP" altLang="en-US" sz="900" spc="-15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729421B7-F9C3-7833-DE7D-F79E40B545F6}"/>
              </a:ext>
            </a:extLst>
          </p:cNvPr>
          <p:cNvSpPr txBox="1"/>
          <p:nvPr/>
        </p:nvSpPr>
        <p:spPr>
          <a:xfrm>
            <a:off x="4545460" y="1733421"/>
            <a:ext cx="761747" cy="230832"/>
          </a:xfrm>
          <a:prstGeom prst="rect">
            <a:avLst/>
          </a:prstGeom>
          <a:noFill/>
        </p:spPr>
        <p:txBody>
          <a:bodyPr wrap="none" rtlCol="0">
            <a:spAutoFit/>
          </a:bodyPr>
          <a:lstStyle/>
          <a:p>
            <a:pPr algn="ctr"/>
            <a:r>
              <a:rPr lang="ja-JP" altLang="en-US" sz="900" spc="-150">
                <a:latin typeface="Meiryo" panose="020B0604030504040204" pitchFamily="34" charset="-128"/>
                <a:ea typeface="Meiryo" panose="020B0604030504040204" pitchFamily="34" charset="-128"/>
              </a:rPr>
              <a:t>しょくりょう</a:t>
            </a:r>
            <a:endParaRPr kumimoji="1" lang="ja-JP" altLang="en-US" sz="900" spc="-15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4DAF7B4B-ED6B-B9B3-AB4A-49CA62EF19F7}"/>
              </a:ext>
            </a:extLst>
          </p:cNvPr>
          <p:cNvSpPr txBox="1"/>
          <p:nvPr/>
        </p:nvSpPr>
        <p:spPr>
          <a:xfrm>
            <a:off x="5328114" y="1733421"/>
            <a:ext cx="646331" cy="230832"/>
          </a:xfrm>
          <a:prstGeom prst="rect">
            <a:avLst/>
          </a:prstGeom>
          <a:noFill/>
        </p:spPr>
        <p:txBody>
          <a:bodyPr wrap="none" rtlCol="0">
            <a:spAutoFit/>
          </a:bodyPr>
          <a:lstStyle/>
          <a:p>
            <a:pPr algn="ctr"/>
            <a:r>
              <a:rPr lang="ja-JP" altLang="en-US" sz="900">
                <a:latin typeface="Meiryo" panose="020B0604030504040204" pitchFamily="34" charset="-128"/>
                <a:ea typeface="Meiryo" panose="020B0604030504040204" pitchFamily="34" charset="-128"/>
              </a:rPr>
              <a:t>せいさん</a:t>
            </a:r>
            <a:endParaRPr kumimoji="1" lang="ja-JP" altLang="en-US" sz="9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09762677-966F-32A0-D652-ED9B1C1872CC}"/>
              </a:ext>
            </a:extLst>
          </p:cNvPr>
          <p:cNvSpPr txBox="1"/>
          <p:nvPr/>
        </p:nvSpPr>
        <p:spPr>
          <a:xfrm>
            <a:off x="7091077" y="1733421"/>
            <a:ext cx="473206" cy="230832"/>
          </a:xfrm>
          <a:prstGeom prst="rect">
            <a:avLst/>
          </a:prstGeom>
          <a:noFill/>
        </p:spPr>
        <p:txBody>
          <a:bodyPr wrap="none" rtlCol="0">
            <a:spAutoFit/>
          </a:bodyPr>
          <a:lstStyle/>
          <a:p>
            <a:pPr algn="ctr"/>
            <a:r>
              <a:rPr lang="ja-JP" altLang="en-US" sz="900" spc="-150">
                <a:latin typeface="Meiryo" panose="020B0604030504040204" pitchFamily="34" charset="-128"/>
                <a:ea typeface="Meiryo" panose="020B0604030504040204" pitchFamily="34" charset="-128"/>
              </a:rPr>
              <a:t>いとな</a:t>
            </a:r>
            <a:endParaRPr kumimoji="1" lang="ja-JP" altLang="en-US" sz="900" spc="-15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9A7931C1-752E-1030-8ABF-A18724F4E346}"/>
              </a:ext>
            </a:extLst>
          </p:cNvPr>
          <p:cNvSpPr txBox="1"/>
          <p:nvPr/>
        </p:nvSpPr>
        <p:spPr>
          <a:xfrm>
            <a:off x="1658976" y="3124697"/>
            <a:ext cx="877163"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でんとうてき</a:t>
            </a:r>
            <a:endParaRPr kumimoji="1" lang="ja-JP" altLang="en-US" sz="90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D1B87F2D-3FDA-6AED-E19C-EA43E5E1B000}"/>
              </a:ext>
            </a:extLst>
          </p:cNvPr>
          <p:cNvSpPr txBox="1"/>
          <p:nvPr/>
        </p:nvSpPr>
        <p:spPr>
          <a:xfrm>
            <a:off x="2615198" y="3124697"/>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ちしき</a:t>
            </a:r>
            <a:endParaRPr kumimoji="1" lang="ja-JP" altLang="en-US" sz="90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512FAF14-2D8B-A78D-292F-35874B8F1AC8}"/>
              </a:ext>
            </a:extLst>
          </p:cNvPr>
          <p:cNvSpPr txBox="1"/>
          <p:nvPr/>
        </p:nvSpPr>
        <p:spPr>
          <a:xfrm>
            <a:off x="1750816" y="4018077"/>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かちかん</a:t>
            </a:r>
            <a:endParaRPr kumimoji="1" lang="ja-JP" altLang="en-US" sz="900" spc="3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77DBAFB2-6EEB-4429-6D4B-001131B2D360}"/>
              </a:ext>
            </a:extLst>
          </p:cNvPr>
          <p:cNvSpPr txBox="1"/>
          <p:nvPr/>
        </p:nvSpPr>
        <p:spPr>
          <a:xfrm>
            <a:off x="3487776" y="4005377"/>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そしき</a:t>
            </a:r>
            <a:endParaRPr kumimoji="1" lang="ja-JP" altLang="en-US" sz="9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CC5DEE19-D817-8951-92A5-A1057EF7557E}"/>
              </a:ext>
            </a:extLst>
          </p:cNvPr>
          <p:cNvSpPr txBox="1"/>
          <p:nvPr/>
        </p:nvSpPr>
        <p:spPr>
          <a:xfrm>
            <a:off x="4833976" y="4945177"/>
            <a:ext cx="66556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とくちょう</a:t>
            </a:r>
            <a:endParaRPr kumimoji="1" lang="ja-JP" altLang="en-US" sz="900" spc="-15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0AC812AE-FE6B-9603-FF87-3CAA926C5AD2}"/>
              </a:ext>
            </a:extLst>
          </p:cNvPr>
          <p:cNvSpPr txBox="1"/>
          <p:nvPr/>
        </p:nvSpPr>
        <p:spPr>
          <a:xfrm>
            <a:off x="6675476" y="5376977"/>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けいかん</a:t>
            </a:r>
            <a:endParaRPr kumimoji="1" lang="ja-JP" altLang="en-US" sz="90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F10C595A-9AC0-842F-6705-68055E6ED57E}"/>
              </a:ext>
            </a:extLst>
          </p:cNvPr>
          <p:cNvSpPr txBox="1"/>
          <p:nvPr/>
        </p:nvSpPr>
        <p:spPr>
          <a:xfrm>
            <a:off x="26537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にんてい</a:t>
            </a:r>
            <a:endParaRPr kumimoji="1" lang="ja-JP" altLang="en-US" sz="900" spc="30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B04F88AA-9A49-C284-6A29-1BBA840B02A1}"/>
              </a:ext>
            </a:extLst>
          </p:cNvPr>
          <p:cNvSpPr txBox="1"/>
          <p:nvPr/>
        </p:nvSpPr>
        <p:spPr>
          <a:xfrm>
            <a:off x="33649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きじゅん</a:t>
            </a:r>
            <a:endParaRPr kumimoji="1" lang="ja-JP" altLang="en-US" sz="900" spc="30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A2F4B874-E7CC-2075-7C17-72E8AA2D6531}"/>
              </a:ext>
            </a:extLst>
          </p:cNvPr>
          <p:cNvSpPr txBox="1"/>
          <p:nvPr/>
        </p:nvSpPr>
        <p:spPr>
          <a:xfrm>
            <a:off x="1946727" y="2215770"/>
            <a:ext cx="761747" cy="230832"/>
          </a:xfrm>
          <a:prstGeom prst="rect">
            <a:avLst/>
          </a:prstGeom>
          <a:noFill/>
        </p:spPr>
        <p:txBody>
          <a:bodyPr wrap="none" rtlCol="0">
            <a:spAutoFit/>
          </a:bodyPr>
          <a:lstStyle/>
          <a:p>
            <a:pPr algn="ctr"/>
            <a:r>
              <a:rPr lang="ja-JP" altLang="en-US" sz="900">
                <a:latin typeface="Meiryo" panose="020B0604030504040204" pitchFamily="34" charset="-128"/>
                <a:ea typeface="Meiryo" panose="020B0604030504040204" pitchFamily="34" charset="-128"/>
              </a:rPr>
              <a:t>たようせい</a:t>
            </a:r>
            <a:endParaRPr kumimoji="1" lang="ja-JP" altLang="en-US" sz="9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939760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387105AA-7FE0-1398-4503-693E40A2D6DD}"/>
              </a:ext>
            </a:extLst>
          </p:cNvPr>
          <p:cNvSpPr/>
          <p:nvPr/>
        </p:nvSpPr>
        <p:spPr>
          <a:xfrm>
            <a:off x="506629" y="4467436"/>
            <a:ext cx="11380033" cy="183559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日本農業遺産の</a:t>
            </a:r>
            <a:r>
              <a:rPr kumimoji="1" lang="ja-JP" altLang="en-US"/>
              <a:t>認定基準</a:t>
            </a:r>
            <a:endParaRPr kumimoji="1" lang="ja-JP" altLang="en-US" strike="sngStrike" dirty="0"/>
          </a:p>
        </p:txBody>
      </p:sp>
      <p:sp>
        <p:nvSpPr>
          <p:cNvPr id="3" name="コンテンツ プレースホルダー 2">
            <a:extLst>
              <a:ext uri="{FF2B5EF4-FFF2-40B4-BE49-F238E27FC236}">
                <a16:creationId xmlns:a16="http://schemas.microsoft.com/office/drawing/2014/main" id="{026EC3E4-C592-4F8F-82B0-48BB8E9D332A}"/>
              </a:ext>
            </a:extLst>
          </p:cNvPr>
          <p:cNvSpPr>
            <a:spLocks noGrp="1"/>
          </p:cNvSpPr>
          <p:nvPr>
            <p:ph idx="1"/>
          </p:nvPr>
        </p:nvSpPr>
        <p:spPr>
          <a:xfrm>
            <a:off x="310731" y="1066608"/>
            <a:ext cx="11771827" cy="352144"/>
          </a:xfrm>
        </p:spPr>
        <p:txBody>
          <a:bodyPr>
            <a:noAutofit/>
          </a:bodyPr>
          <a:lstStyle/>
          <a:p>
            <a:r>
              <a:rPr kumimoji="1" lang="ja-JP" altLang="en-US" sz="2300" b="1" dirty="0">
                <a:solidFill>
                  <a:srgbClr val="0070C0"/>
                </a:solidFill>
              </a:rPr>
              <a:t>日本農業遺産に認定されるには、世界農業遺産の認定基準にさらに３つの条件が必要</a:t>
            </a:r>
          </a:p>
        </p:txBody>
      </p:sp>
      <p:sp>
        <p:nvSpPr>
          <p:cNvPr id="4" name="スライド番号プレースホルダー 3">
            <a:extLst>
              <a:ext uri="{FF2B5EF4-FFF2-40B4-BE49-F238E27FC236}">
                <a16:creationId xmlns:a16="http://schemas.microsoft.com/office/drawing/2014/main" id="{8E444B86-D3C1-F245-833D-38DF4D1D9A48}"/>
              </a:ext>
            </a:extLst>
          </p:cNvPr>
          <p:cNvSpPr>
            <a:spLocks noGrp="1"/>
          </p:cNvSpPr>
          <p:nvPr>
            <p:ph type="sldNum" sz="quarter" idx="12"/>
          </p:nvPr>
        </p:nvSpPr>
        <p:spPr/>
        <p:txBody>
          <a:bodyPr/>
          <a:lstStyle/>
          <a:p>
            <a:fld id="{9072E400-20F7-6041-92A7-26D857824E29}" type="slidenum">
              <a:rPr kumimoji="1" lang="ja-JP" altLang="en-US" smtClean="0"/>
              <a:t>12</a:t>
            </a:fld>
            <a:endParaRPr kumimoji="1" lang="ja-JP" altLang="en-US"/>
          </a:p>
        </p:txBody>
      </p:sp>
      <p:sp>
        <p:nvSpPr>
          <p:cNvPr id="5" name="コンテンツ プレースホルダー 2">
            <a:extLst>
              <a:ext uri="{FF2B5EF4-FFF2-40B4-BE49-F238E27FC236}">
                <a16:creationId xmlns:a16="http://schemas.microsoft.com/office/drawing/2014/main" id="{7F8FF598-B5FC-AD71-F525-CDDF819E3688}"/>
              </a:ext>
            </a:extLst>
          </p:cNvPr>
          <p:cNvSpPr txBox="1">
            <a:spLocks/>
          </p:cNvSpPr>
          <p:nvPr/>
        </p:nvSpPr>
        <p:spPr>
          <a:xfrm>
            <a:off x="305336" y="1530778"/>
            <a:ext cx="11581327" cy="27126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pPr>
            <a:r>
              <a:rPr lang="ja-JP" altLang="en-US" b="1" dirty="0">
                <a:highlight>
                  <a:srgbClr val="FFE79A"/>
                </a:highlight>
              </a:rPr>
              <a:t>⑥変化に対するレジリエンス</a:t>
            </a:r>
          </a:p>
          <a:p>
            <a:pPr>
              <a:lnSpc>
                <a:spcPct val="100000"/>
              </a:lnSpc>
            </a:pPr>
            <a:r>
              <a:rPr lang="ja-JP" altLang="en-US" dirty="0"/>
              <a:t>　自然災害などの環境の変化に対して、高い「回復力」「復元力」があること</a:t>
            </a:r>
          </a:p>
          <a:p>
            <a:pPr>
              <a:lnSpc>
                <a:spcPct val="100000"/>
              </a:lnSpc>
            </a:pPr>
            <a:r>
              <a:rPr lang="ja-JP" altLang="en-US" b="1" dirty="0">
                <a:highlight>
                  <a:srgbClr val="FFE79A"/>
                </a:highlight>
              </a:rPr>
              <a:t>⑦多様な主体の参画</a:t>
            </a:r>
          </a:p>
          <a:p>
            <a:pPr>
              <a:lnSpc>
                <a:spcPct val="100000"/>
              </a:lnSpc>
            </a:pPr>
            <a:r>
              <a:rPr lang="ja-JP" altLang="en-US" dirty="0"/>
              <a:t>　地域住民だけでなく、様々な人々の参加によって独創的な農林水産業システムを受け継いでいること</a:t>
            </a:r>
          </a:p>
          <a:p>
            <a:pPr>
              <a:lnSpc>
                <a:spcPct val="100000"/>
              </a:lnSpc>
            </a:pPr>
            <a:r>
              <a:rPr lang="ja-JP" altLang="en-US" b="1" dirty="0">
                <a:highlight>
                  <a:srgbClr val="FFE79A"/>
                </a:highlight>
              </a:rPr>
              <a:t>⑧</a:t>
            </a:r>
            <a:r>
              <a:rPr lang="ja-JP" altLang="en-US" b="1">
                <a:highlight>
                  <a:srgbClr val="FFE79A"/>
                </a:highlight>
              </a:rPr>
              <a:t>６次産業化の</a:t>
            </a:r>
            <a:r>
              <a:rPr lang="ja-JP" altLang="en-US" b="1" dirty="0">
                <a:highlight>
                  <a:srgbClr val="FFE79A"/>
                </a:highlight>
              </a:rPr>
              <a:t>推進</a:t>
            </a:r>
            <a:endParaRPr lang="en-US" altLang="ja-JP" b="1" dirty="0">
              <a:highlight>
                <a:srgbClr val="FFE79A"/>
              </a:highlight>
            </a:endParaRPr>
          </a:p>
          <a:p>
            <a:pPr>
              <a:lnSpc>
                <a:spcPct val="100000"/>
              </a:lnSpc>
            </a:pPr>
            <a:r>
              <a:rPr lang="ja-JP" altLang="en-US" dirty="0"/>
              <a:t>　地域ぐるみの６次産業化などで地域を活性化させ、農林水産業システム</a:t>
            </a:r>
            <a:endParaRPr lang="en-US" altLang="ja-JP" dirty="0"/>
          </a:p>
          <a:p>
            <a:pPr>
              <a:lnSpc>
                <a:spcPct val="100000"/>
              </a:lnSpc>
            </a:pPr>
            <a:r>
              <a:rPr lang="ja-JP" altLang="en-US" dirty="0"/>
              <a:t>の保全</a:t>
            </a:r>
            <a:r>
              <a:rPr lang="ja-JP" altLang="en-US"/>
              <a:t>を図っていること</a:t>
            </a:r>
            <a:endParaRPr lang="ja-JP" altLang="en-US" dirty="0"/>
          </a:p>
        </p:txBody>
      </p:sp>
      <p:sp>
        <p:nvSpPr>
          <p:cNvPr id="10" name="正方形/長方形 9">
            <a:extLst>
              <a:ext uri="{FF2B5EF4-FFF2-40B4-BE49-F238E27FC236}">
                <a16:creationId xmlns:a16="http://schemas.microsoft.com/office/drawing/2014/main" id="{A32694C7-14FA-5B39-758B-259C2640249F}"/>
              </a:ext>
            </a:extLst>
          </p:cNvPr>
          <p:cNvSpPr/>
          <p:nvPr/>
        </p:nvSpPr>
        <p:spPr>
          <a:xfrm>
            <a:off x="506629" y="4394222"/>
            <a:ext cx="2706471" cy="4855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b="1">
                <a:solidFill>
                  <a:schemeClr val="tx1"/>
                </a:solidFill>
                <a:latin typeface="Meiryo" panose="020B0604030504040204" pitchFamily="34" charset="-128"/>
                <a:ea typeface="Meiryo" panose="020B0604030504040204" pitchFamily="34" charset="-128"/>
              </a:rPr>
              <a:t>６次産業化と</a:t>
            </a:r>
            <a:r>
              <a:rPr lang="ja-JP" altLang="en-US" sz="2000" b="1" dirty="0">
                <a:solidFill>
                  <a:schemeClr val="tx1"/>
                </a:solidFill>
                <a:latin typeface="Meiryo" panose="020B0604030504040204" pitchFamily="34" charset="-128"/>
                <a:ea typeface="Meiryo" panose="020B0604030504040204" pitchFamily="34" charset="-128"/>
              </a:rPr>
              <a:t>は</a:t>
            </a:r>
            <a:endParaRPr kumimoji="1" lang="ja-JP" altLang="en-US" sz="2000" b="1" dirty="0">
              <a:solidFill>
                <a:schemeClr val="tx1"/>
              </a:solidFill>
              <a:latin typeface="Meiryo" panose="020B0604030504040204" pitchFamily="34" charset="-128"/>
              <a:ea typeface="Meiryo" panose="020B0604030504040204" pitchFamily="34" charset="-128"/>
            </a:endParaRPr>
          </a:p>
        </p:txBody>
      </p:sp>
      <p:sp>
        <p:nvSpPr>
          <p:cNvPr id="11" name="コンテンツ プレースホルダー 2">
            <a:extLst>
              <a:ext uri="{FF2B5EF4-FFF2-40B4-BE49-F238E27FC236}">
                <a16:creationId xmlns:a16="http://schemas.microsoft.com/office/drawing/2014/main" id="{EAB66D9D-3258-FC70-CA5B-0FBF625287F8}"/>
              </a:ext>
            </a:extLst>
          </p:cNvPr>
          <p:cNvSpPr txBox="1">
            <a:spLocks/>
          </p:cNvSpPr>
          <p:nvPr/>
        </p:nvSpPr>
        <p:spPr>
          <a:xfrm>
            <a:off x="714971" y="4913919"/>
            <a:ext cx="7150663" cy="12495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30000"/>
              </a:lnSpc>
            </a:pPr>
            <a:r>
              <a:rPr lang="ja-JP" altLang="en-US" sz="1600" dirty="0"/>
              <a:t>生産物の価値を上げるため、</a:t>
            </a:r>
            <a:r>
              <a:rPr lang="ja-JP" altLang="en-US" sz="1600"/>
              <a:t>農林水産業を</a:t>
            </a:r>
            <a:r>
              <a:rPr lang="ja-JP" altLang="en-US" sz="1600" dirty="0"/>
              <a:t>営む人々が、農畜産物・水産物の生産だけでなく、食品加工（</a:t>
            </a:r>
            <a:r>
              <a:rPr lang="en-US" altLang="ja-JP" sz="1600" dirty="0"/>
              <a:t>2</a:t>
            </a:r>
            <a:r>
              <a:rPr lang="ja-JP" altLang="en-US" sz="1600" dirty="0"/>
              <a:t>次産業）、流通・販売（</a:t>
            </a:r>
            <a:r>
              <a:rPr lang="en-US" altLang="ja-JP" sz="1600" dirty="0"/>
              <a:t>3</a:t>
            </a:r>
            <a:r>
              <a:rPr lang="ja-JP" altLang="en-US" sz="1600" dirty="0"/>
              <a:t>次産業）にも取り組み、それによって農林水産業を活性化させ、地域の経済を豊かにしていこうとするものです。</a:t>
            </a:r>
          </a:p>
        </p:txBody>
      </p:sp>
      <p:pic>
        <p:nvPicPr>
          <p:cNvPr id="13" name="図 12" descr="人, 屋内, 食品, キッチン が含まれている画像&#10;&#10;自動的に生成された説明">
            <a:extLst>
              <a:ext uri="{FF2B5EF4-FFF2-40B4-BE49-F238E27FC236}">
                <a16:creationId xmlns:a16="http://schemas.microsoft.com/office/drawing/2014/main" id="{598BA5FD-7CB9-622D-24E0-9EF2D9F81D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50847" y="3597721"/>
            <a:ext cx="3450603" cy="1940965"/>
          </a:xfrm>
          <a:prstGeom prst="rect">
            <a:avLst/>
          </a:prstGeom>
        </p:spPr>
      </p:pic>
      <p:sp>
        <p:nvSpPr>
          <p:cNvPr id="14" name="コンテンツ プレースホルダー 2">
            <a:extLst>
              <a:ext uri="{FF2B5EF4-FFF2-40B4-BE49-F238E27FC236}">
                <a16:creationId xmlns:a16="http://schemas.microsoft.com/office/drawing/2014/main" id="{224814A4-BD1E-A78B-5EF0-164A382C1CC1}"/>
              </a:ext>
            </a:extLst>
          </p:cNvPr>
          <p:cNvSpPr txBox="1">
            <a:spLocks/>
          </p:cNvSpPr>
          <p:nvPr/>
        </p:nvSpPr>
        <p:spPr>
          <a:xfrm>
            <a:off x="8050440" y="5597853"/>
            <a:ext cx="3551010" cy="6934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pPr>
            <a:r>
              <a:rPr lang="ja-JP" altLang="en-US" sz="1200" dirty="0"/>
              <a:t>漁師が琵琶湖でとった魚を佃煮に加工し、販売している。（琵琶湖　沖島漁業組合</a:t>
            </a:r>
            <a:r>
              <a:rPr lang="ja-JP" altLang="en-US" sz="1200"/>
              <a:t>「湖島婦</a:t>
            </a:r>
            <a:r>
              <a:rPr lang="ja-JP" altLang="en-US" sz="1200" dirty="0"/>
              <a:t>貴</a:t>
            </a:r>
            <a:r>
              <a:rPr lang="en-US" altLang="ja-JP" sz="1200" dirty="0"/>
              <a:t>(</a:t>
            </a:r>
            <a:r>
              <a:rPr lang="ja-JP" altLang="en-US" sz="1200"/>
              <a:t>ことふき</a:t>
            </a:r>
            <a:r>
              <a:rPr lang="en-US" altLang="ja-JP" sz="1200" dirty="0"/>
              <a:t>)</a:t>
            </a:r>
            <a:r>
              <a:rPr lang="ja-JP" altLang="en-US" sz="1200" dirty="0"/>
              <a:t>の会」）</a:t>
            </a:r>
          </a:p>
        </p:txBody>
      </p:sp>
      <p:sp>
        <p:nvSpPr>
          <p:cNvPr id="8" name="テキスト ボックス 7">
            <a:extLst>
              <a:ext uri="{FF2B5EF4-FFF2-40B4-BE49-F238E27FC236}">
                <a16:creationId xmlns:a16="http://schemas.microsoft.com/office/drawing/2014/main" id="{03178A4E-217F-A153-BA0E-E83CC447A65A}"/>
              </a:ext>
            </a:extLst>
          </p:cNvPr>
          <p:cNvSpPr txBox="1"/>
          <p:nvPr/>
        </p:nvSpPr>
        <p:spPr>
          <a:xfrm>
            <a:off x="622155" y="2595940"/>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ちいき</a:t>
            </a:r>
            <a:endParaRPr kumimoji="1" lang="ja-JP" altLang="en-US" sz="90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E95429F5-5568-FA28-AA18-9DEB5688A400}"/>
              </a:ext>
            </a:extLst>
          </p:cNvPr>
          <p:cNvSpPr txBox="1"/>
          <p:nvPr/>
        </p:nvSpPr>
        <p:spPr>
          <a:xfrm>
            <a:off x="26537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にんてい</a:t>
            </a:r>
            <a:endParaRPr kumimoji="1" lang="ja-JP" altLang="en-US" sz="900" spc="3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8DFF090F-B6A6-D00B-2D4D-EA1201E47903}"/>
              </a:ext>
            </a:extLst>
          </p:cNvPr>
          <p:cNvSpPr txBox="1"/>
          <p:nvPr/>
        </p:nvSpPr>
        <p:spPr>
          <a:xfrm>
            <a:off x="33649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きじゅん</a:t>
            </a:r>
            <a:endParaRPr kumimoji="1" lang="ja-JP" altLang="en-US" sz="900" spc="3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037F965C-8511-3F34-7574-876DD5AC1DA5}"/>
              </a:ext>
            </a:extLst>
          </p:cNvPr>
          <p:cNvSpPr txBox="1"/>
          <p:nvPr/>
        </p:nvSpPr>
        <p:spPr>
          <a:xfrm>
            <a:off x="10883384" y="89370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ひつよう</a:t>
            </a:r>
            <a:endParaRPr kumimoji="1" lang="ja-JP" altLang="en-US" sz="90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BE99FF8E-D0E8-C96D-4734-D5E936E020B8}"/>
              </a:ext>
            </a:extLst>
          </p:cNvPr>
          <p:cNvSpPr txBox="1"/>
          <p:nvPr/>
        </p:nvSpPr>
        <p:spPr>
          <a:xfrm>
            <a:off x="622155" y="1800777"/>
            <a:ext cx="992579"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しぜんさいがい</a:t>
            </a:r>
            <a:endParaRPr kumimoji="1" lang="ja-JP" altLang="en-US" sz="90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CC8F7A00-8EB0-AAE3-6154-EF1D847648D4}"/>
              </a:ext>
            </a:extLst>
          </p:cNvPr>
          <p:cNvSpPr txBox="1"/>
          <p:nvPr/>
        </p:nvSpPr>
        <p:spPr>
          <a:xfrm>
            <a:off x="575126" y="1379940"/>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へんか</a:t>
            </a:r>
            <a:endParaRPr kumimoji="1" lang="ja-JP" altLang="en-US" sz="9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832A118-ADB2-4F22-CEED-C01DDF3D32AB}"/>
              </a:ext>
            </a:extLst>
          </p:cNvPr>
          <p:cNvSpPr txBox="1"/>
          <p:nvPr/>
        </p:nvSpPr>
        <p:spPr>
          <a:xfrm>
            <a:off x="2099761" y="1800777"/>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かんきょう</a:t>
            </a:r>
            <a:endParaRPr kumimoji="1" lang="ja-JP" altLang="en-US" sz="9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98D60A72-D6A5-16C3-633E-38C6F358854D}"/>
              </a:ext>
            </a:extLst>
          </p:cNvPr>
          <p:cNvSpPr txBox="1"/>
          <p:nvPr/>
        </p:nvSpPr>
        <p:spPr>
          <a:xfrm>
            <a:off x="5122361" y="1800777"/>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かいふく</a:t>
            </a:r>
            <a:endParaRPr kumimoji="1" lang="ja-JP" altLang="en-US" sz="90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C9BC90D6-818D-C389-2976-6F05EE178AAE}"/>
              </a:ext>
            </a:extLst>
          </p:cNvPr>
          <p:cNvSpPr txBox="1"/>
          <p:nvPr/>
        </p:nvSpPr>
        <p:spPr>
          <a:xfrm>
            <a:off x="6265361" y="1800777"/>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ふくげん</a:t>
            </a:r>
            <a:endParaRPr kumimoji="1" lang="ja-JP" altLang="en-US" sz="90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C136E625-7A91-CC44-8E93-12D69A372236}"/>
              </a:ext>
            </a:extLst>
          </p:cNvPr>
          <p:cNvSpPr txBox="1"/>
          <p:nvPr/>
        </p:nvSpPr>
        <p:spPr>
          <a:xfrm>
            <a:off x="964937" y="2595940"/>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じゅうみん</a:t>
            </a:r>
            <a:endParaRPr kumimoji="1" lang="ja-JP" altLang="en-US" sz="90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3B6C211D-5F81-D572-B92C-D37E0B4ECC1E}"/>
              </a:ext>
            </a:extLst>
          </p:cNvPr>
          <p:cNvSpPr txBox="1"/>
          <p:nvPr/>
        </p:nvSpPr>
        <p:spPr>
          <a:xfrm>
            <a:off x="4251414" y="2595940"/>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さんか</a:t>
            </a:r>
            <a:endParaRPr kumimoji="1" lang="ja-JP" altLang="en-US" sz="90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B8D889DF-4F25-D694-9BE3-1A2789F1899C}"/>
              </a:ext>
            </a:extLst>
          </p:cNvPr>
          <p:cNvSpPr txBox="1"/>
          <p:nvPr/>
        </p:nvSpPr>
        <p:spPr>
          <a:xfrm>
            <a:off x="5546814" y="2595940"/>
            <a:ext cx="877163"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どくそうてき</a:t>
            </a:r>
            <a:endParaRPr kumimoji="1" lang="ja-JP" altLang="en-US" sz="90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325718D6-5F18-7402-AA22-C0A3543CBE9F}"/>
              </a:ext>
            </a:extLst>
          </p:cNvPr>
          <p:cNvSpPr txBox="1"/>
          <p:nvPr/>
        </p:nvSpPr>
        <p:spPr>
          <a:xfrm>
            <a:off x="9293314" y="2595940"/>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つ</a:t>
            </a:r>
            <a:endParaRPr kumimoji="1" lang="ja-JP" altLang="en-US" sz="90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AADFB87E-144F-F62B-E278-A5D2D07CEE2A}"/>
              </a:ext>
            </a:extLst>
          </p:cNvPr>
          <p:cNvSpPr txBox="1"/>
          <p:nvPr/>
        </p:nvSpPr>
        <p:spPr>
          <a:xfrm>
            <a:off x="1897964" y="3002340"/>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すいしん</a:t>
            </a:r>
            <a:endParaRPr kumimoji="1" lang="ja-JP" altLang="en-US" sz="90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40D2F58D-C7AF-9A0A-C9FE-F9E68C53D537}"/>
              </a:ext>
            </a:extLst>
          </p:cNvPr>
          <p:cNvSpPr txBox="1"/>
          <p:nvPr/>
        </p:nvSpPr>
        <p:spPr>
          <a:xfrm>
            <a:off x="1897964" y="2189540"/>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さんかく</a:t>
            </a:r>
            <a:endParaRPr kumimoji="1" lang="ja-JP" altLang="en-US" sz="900">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6E65F064-211D-D295-89C2-C8FCD6F6A5D6}"/>
              </a:ext>
            </a:extLst>
          </p:cNvPr>
          <p:cNvSpPr txBox="1"/>
          <p:nvPr/>
        </p:nvSpPr>
        <p:spPr>
          <a:xfrm>
            <a:off x="4467414" y="3392289"/>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かっせいか</a:t>
            </a:r>
            <a:endParaRPr kumimoji="1" lang="ja-JP" altLang="en-US" sz="900">
              <a:latin typeface="Meiryo" panose="020B0604030504040204" pitchFamily="34" charset="-128"/>
              <a:ea typeface="Meiryo" panose="020B0604030504040204" pitchFamily="34" charset="-128"/>
            </a:endParaRPr>
          </a:p>
        </p:txBody>
      </p:sp>
      <p:sp>
        <p:nvSpPr>
          <p:cNvPr id="28" name="テキスト ボックス 27">
            <a:extLst>
              <a:ext uri="{FF2B5EF4-FFF2-40B4-BE49-F238E27FC236}">
                <a16:creationId xmlns:a16="http://schemas.microsoft.com/office/drawing/2014/main" id="{08795BB4-49F1-1F6E-B884-EC441C2A18C7}"/>
              </a:ext>
            </a:extLst>
          </p:cNvPr>
          <p:cNvSpPr txBox="1"/>
          <p:nvPr/>
        </p:nvSpPr>
        <p:spPr>
          <a:xfrm>
            <a:off x="609192" y="3798689"/>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ほぜん</a:t>
            </a:r>
            <a:endParaRPr kumimoji="1" lang="ja-JP" altLang="en-US" sz="90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F6B2A3BB-DC1E-FFCA-5579-1BCE8C483621}"/>
              </a:ext>
            </a:extLst>
          </p:cNvPr>
          <p:cNvSpPr txBox="1"/>
          <p:nvPr/>
        </p:nvSpPr>
        <p:spPr>
          <a:xfrm>
            <a:off x="5794092" y="4801989"/>
            <a:ext cx="95410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のうちくさんぶつ</a:t>
            </a:r>
            <a:endParaRPr kumimoji="1" lang="ja-JP" altLang="en-US" sz="900" spc="-150">
              <a:latin typeface="Meiryo" panose="020B0604030504040204" pitchFamily="34" charset="-128"/>
              <a:ea typeface="Meiryo" panose="020B0604030504040204" pitchFamily="34" charset="-128"/>
            </a:endParaRPr>
          </a:p>
        </p:txBody>
      </p:sp>
      <p:sp>
        <p:nvSpPr>
          <p:cNvPr id="30" name="テキスト ボックス 29">
            <a:extLst>
              <a:ext uri="{FF2B5EF4-FFF2-40B4-BE49-F238E27FC236}">
                <a16:creationId xmlns:a16="http://schemas.microsoft.com/office/drawing/2014/main" id="{D209ADC2-AD5E-262F-5580-7E79E05C957B}"/>
              </a:ext>
            </a:extLst>
          </p:cNvPr>
          <p:cNvSpPr txBox="1"/>
          <p:nvPr/>
        </p:nvSpPr>
        <p:spPr>
          <a:xfrm>
            <a:off x="5112586" y="5173976"/>
            <a:ext cx="56938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はんばい</a:t>
            </a:r>
            <a:endParaRPr kumimoji="1" lang="ja-JP" altLang="en-US" sz="900" spc="-150">
              <a:latin typeface="Meiryo" panose="020B0604030504040204" pitchFamily="34" charset="-128"/>
              <a:ea typeface="Meiryo" panose="020B0604030504040204" pitchFamily="34" charset="-128"/>
            </a:endParaRPr>
          </a:p>
        </p:txBody>
      </p:sp>
      <p:sp>
        <p:nvSpPr>
          <p:cNvPr id="31" name="テキスト ボックス 30">
            <a:extLst>
              <a:ext uri="{FF2B5EF4-FFF2-40B4-BE49-F238E27FC236}">
                <a16:creationId xmlns:a16="http://schemas.microsoft.com/office/drawing/2014/main" id="{78629656-5D04-9409-99B8-C060AAA97E09}"/>
              </a:ext>
            </a:extLst>
          </p:cNvPr>
          <p:cNvSpPr txBox="1"/>
          <p:nvPr/>
        </p:nvSpPr>
        <p:spPr>
          <a:xfrm>
            <a:off x="9807292" y="5510999"/>
            <a:ext cx="595035"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つくだに</a:t>
            </a:r>
            <a:endParaRPr lang="en-US" altLang="ja-JP" sz="800" dirty="0">
              <a:latin typeface="Meiryo" panose="020B0604030504040204" pitchFamily="34" charset="-128"/>
              <a:ea typeface="Meiryo" panose="020B0604030504040204" pitchFamily="34" charset="-128"/>
            </a:endParaRPr>
          </a:p>
        </p:txBody>
      </p:sp>
      <p:sp>
        <p:nvSpPr>
          <p:cNvPr id="32" name="テキスト ボックス 31">
            <a:extLst>
              <a:ext uri="{FF2B5EF4-FFF2-40B4-BE49-F238E27FC236}">
                <a16:creationId xmlns:a16="http://schemas.microsoft.com/office/drawing/2014/main" id="{30421201-B875-FA18-7FEE-1030F459D549}"/>
              </a:ext>
            </a:extLst>
          </p:cNvPr>
          <p:cNvSpPr txBox="1"/>
          <p:nvPr/>
        </p:nvSpPr>
        <p:spPr>
          <a:xfrm>
            <a:off x="1695154"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7358532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2D050"/>
        </a:solidFill>
        <a:ln>
          <a:noFill/>
        </a:ln>
      </a:spPr>
      <a:bodyPr rtlCol="0" anchor="b"/>
      <a:lstStyle>
        <a:defPPr algn="ctr">
          <a:defRPr sz="24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2868</TotalTime>
  <Words>1250</Words>
  <PresentationFormat>ワイド画面</PresentationFormat>
  <Paragraphs>241</Paragraphs>
  <Slides>12</Slides>
  <Notes>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12</vt:i4>
      </vt:variant>
    </vt:vector>
  </HeadingPairs>
  <TitlesOfParts>
    <vt:vector size="20" baseType="lpstr">
      <vt:lpstr>BIZ UDPゴシック</vt:lpstr>
      <vt:lpstr>メイリオ</vt:lpstr>
      <vt:lpstr>メイリオ</vt:lpstr>
      <vt:lpstr>游ゴシック</vt:lpstr>
      <vt:lpstr>游ゴシック Light</vt:lpstr>
      <vt:lpstr>游明朝</vt:lpstr>
      <vt:lpstr>Arial</vt:lpstr>
      <vt:lpstr>Office テーマ</vt:lpstr>
      <vt:lpstr>PowerPoint プレゼンテーション</vt:lpstr>
      <vt:lpstr>PowerPoint プレゼンテーション</vt:lpstr>
      <vt:lpstr>農業遺産とは</vt:lpstr>
      <vt:lpstr>例１：山形の紅花がつなぐ知恵・文化</vt:lpstr>
      <vt:lpstr>例１：山形の紅花がつなぐ知恵・文化</vt:lpstr>
      <vt:lpstr>例１：山形の紅花がつなぐ知恵・文化</vt:lpstr>
      <vt:lpstr>例２：掛川の茶畑が育む生物多様性</vt:lpstr>
      <vt:lpstr>例２：掛川の茶畑が育む生物多様性　</vt:lpstr>
      <vt:lpstr>例２：掛川の茶畑が育む生物多様性</vt:lpstr>
      <vt:lpstr>国内の農業遺産地域</vt:lpstr>
      <vt:lpstr>世界農業遺産の認定基準</vt:lpstr>
      <vt:lpstr>日本農業遺産の認定基準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2022-11-28T01:06:02Z</cp:lastPrinted>
  <dcterms:created xsi:type="dcterms:W3CDTF">2022-11-16T13:54:12Z</dcterms:created>
  <dcterms:modified xsi:type="dcterms:W3CDTF">2023-04-25T00:38:20Z</dcterms:modified>
</cp:coreProperties>
</file>