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9" r:id="rId2"/>
    <p:sldId id="267" r:id="rId3"/>
    <p:sldId id="268" r:id="rId4"/>
    <p:sldId id="269" r:id="rId5"/>
    <p:sldId id="271" r:id="rId6"/>
    <p:sldId id="272" r:id="rId7"/>
    <p:sldId id="273" r:id="rId8"/>
    <p:sldId id="260" r:id="rId9"/>
    <p:sldId id="274" r:id="rId10"/>
    <p:sldId id="284" r:id="rId11"/>
    <p:sldId id="275" r:id="rId12"/>
    <p:sldId id="276" r:id="rId13"/>
    <p:sldId id="277" r:id="rId14"/>
    <p:sldId id="287" r:id="rId15"/>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7D9"/>
    <a:srgbClr val="F7BBE5"/>
    <a:srgbClr val="FF70B5"/>
    <a:srgbClr val="70D171"/>
    <a:srgbClr val="F5FF93"/>
    <a:srgbClr val="FFEB95"/>
    <a:srgbClr val="FF3C61"/>
    <a:srgbClr val="FFE7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09" autoAdjust="0"/>
    <p:restoredTop sz="94694"/>
  </p:normalViewPr>
  <p:slideViewPr>
    <p:cSldViewPr snapToGrid="0">
      <p:cViewPr varScale="1">
        <p:scale>
          <a:sx n="104" d="100"/>
          <a:sy n="104" d="100"/>
        </p:scale>
        <p:origin x="5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5CF3E4A-F452-C24D-9377-A5B7219DFE1D}" type="datetimeFigureOut">
              <a:rPr kumimoji="1" lang="ja-JP" altLang="en-US" smtClean="0"/>
              <a:t>2023/4/25</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6935E-2E1E-2249-881B-4C418BB4D618}" type="slidenum">
              <a:rPr kumimoji="1" lang="ja-JP" altLang="en-US" smtClean="0"/>
              <a:t>‹#›</a:t>
            </a:fld>
            <a:endParaRPr kumimoji="1" lang="ja-JP" altLang="en-US"/>
          </a:p>
        </p:txBody>
      </p:sp>
    </p:spTree>
    <p:extLst>
      <p:ext uri="{BB962C8B-B14F-4D97-AF65-F5344CB8AC3E}">
        <p14:creationId xmlns:p14="http://schemas.microsoft.com/office/powerpoint/2010/main" val="11126287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5</a:t>
            </a:fld>
            <a:endParaRPr kumimoji="1" lang="ja-JP" altLang="en-US"/>
          </a:p>
        </p:txBody>
      </p:sp>
    </p:spTree>
    <p:extLst>
      <p:ext uri="{BB962C8B-B14F-4D97-AF65-F5344CB8AC3E}">
        <p14:creationId xmlns:p14="http://schemas.microsoft.com/office/powerpoint/2010/main" val="855338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7</a:t>
            </a:fld>
            <a:endParaRPr kumimoji="1" lang="ja-JP" altLang="en-US"/>
          </a:p>
        </p:txBody>
      </p:sp>
    </p:spTree>
    <p:extLst>
      <p:ext uri="{BB962C8B-B14F-4D97-AF65-F5344CB8AC3E}">
        <p14:creationId xmlns:p14="http://schemas.microsoft.com/office/powerpoint/2010/main" val="3926948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10</a:t>
            </a:fld>
            <a:endParaRPr kumimoji="1" lang="ja-JP" altLang="en-US"/>
          </a:p>
        </p:txBody>
      </p:sp>
    </p:spTree>
    <p:extLst>
      <p:ext uri="{BB962C8B-B14F-4D97-AF65-F5344CB8AC3E}">
        <p14:creationId xmlns:p14="http://schemas.microsoft.com/office/powerpoint/2010/main" val="2452193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12</a:t>
            </a:fld>
            <a:endParaRPr kumimoji="1" lang="ja-JP" altLang="en-US"/>
          </a:p>
        </p:txBody>
      </p:sp>
    </p:spTree>
    <p:extLst>
      <p:ext uri="{BB962C8B-B14F-4D97-AF65-F5344CB8AC3E}">
        <p14:creationId xmlns:p14="http://schemas.microsoft.com/office/powerpoint/2010/main" val="3339033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14AB59-CC51-90EA-2949-E53BB4FAD30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0A26C60-5904-3DDE-82C6-EF87268ADD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13263A4-60B1-BD22-DC20-820CDF3DA8C8}"/>
              </a:ext>
            </a:extLst>
          </p:cNvPr>
          <p:cNvSpPr>
            <a:spLocks noGrp="1"/>
          </p:cNvSpPr>
          <p:nvPr>
            <p:ph type="dt" sz="half" idx="10"/>
          </p:nvPr>
        </p:nvSpPr>
        <p:spPr/>
        <p:txBody>
          <a:bodyPr/>
          <a:lstStyle/>
          <a:p>
            <a:fld id="{F6228566-0BCC-044F-8C81-A5E3853C341A}"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8BE66BC2-3751-0110-53ED-94BF854568D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30765F8-C646-9BC0-9582-1EC827B2A13E}"/>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1436304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E6B3FF-F428-26CA-D40D-2A9FA7926A15}"/>
              </a:ext>
            </a:extLst>
          </p:cNvPr>
          <p:cNvSpPr>
            <a:spLocks noGrp="1"/>
          </p:cNvSpPr>
          <p:nvPr>
            <p:ph type="title"/>
          </p:nvPr>
        </p:nvSpPr>
        <p:spPr>
          <a:xfrm>
            <a:off x="120869" y="194441"/>
            <a:ext cx="11950262" cy="604203"/>
          </a:xfrm>
        </p:spPr>
        <p:txBody>
          <a:bodyPr>
            <a:normAutofit/>
          </a:bodyPr>
          <a:lstStyle>
            <a:lvl1pPr>
              <a:defRPr sz="2800" b="1" i="0">
                <a:latin typeface="Meiryo" panose="020B0604030504040204" pitchFamily="34" charset="-128"/>
                <a:ea typeface="Meiryo" panose="020B0604030504040204" pitchFamily="34" charset="-128"/>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06F14A1-761F-22A4-FBEF-C0B005E9A7AB}"/>
              </a:ext>
            </a:extLst>
          </p:cNvPr>
          <p:cNvSpPr>
            <a:spLocks noGrp="1"/>
          </p:cNvSpPr>
          <p:nvPr>
            <p:ph idx="1"/>
          </p:nvPr>
        </p:nvSpPr>
        <p:spPr>
          <a:xfrm>
            <a:off x="120869" y="1062318"/>
            <a:ext cx="11950262" cy="5177117"/>
          </a:xfrm>
        </p:spPr>
        <p:txBody>
          <a:bodyPr>
            <a:normAutofit/>
          </a:bodyPr>
          <a:lstStyle>
            <a:lvl1pPr marL="0" indent="0">
              <a:buNone/>
              <a:defRPr sz="1800" b="0" i="0">
                <a:latin typeface="Meiryo" panose="020B0604030504040204" pitchFamily="34" charset="-128"/>
                <a:ea typeface="Meiryo" panose="020B0604030504040204" pitchFamily="34" charset="-128"/>
              </a:defRPr>
            </a:lvl1pPr>
          </a:lstStyle>
          <a:p>
            <a:pPr lvl="0"/>
            <a:endParaRPr kumimoji="1" lang="ja-JP" altLang="en-US"/>
          </a:p>
        </p:txBody>
      </p:sp>
      <p:sp>
        <p:nvSpPr>
          <p:cNvPr id="6" name="スライド番号プレースホルダー 5">
            <a:extLst>
              <a:ext uri="{FF2B5EF4-FFF2-40B4-BE49-F238E27FC236}">
                <a16:creationId xmlns:a16="http://schemas.microsoft.com/office/drawing/2014/main" id="{7C40009B-6855-5155-6CE4-3A55885F1B5E}"/>
              </a:ext>
            </a:extLst>
          </p:cNvPr>
          <p:cNvSpPr>
            <a:spLocks noGrp="1"/>
          </p:cNvSpPr>
          <p:nvPr>
            <p:ph type="sldNum" sz="quarter" idx="12"/>
          </p:nvPr>
        </p:nvSpPr>
        <p:spPr>
          <a:xfrm>
            <a:off x="9173307" y="6492875"/>
            <a:ext cx="2743200" cy="365125"/>
          </a:xfrm>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24738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4B5C54-D2AD-EAE7-BF0A-043FD027383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3C96090-7286-A1AF-187F-DBADA182C9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203C894-6298-3DAE-0D12-74291494A7CE}"/>
              </a:ext>
            </a:extLst>
          </p:cNvPr>
          <p:cNvSpPr>
            <a:spLocks noGrp="1"/>
          </p:cNvSpPr>
          <p:nvPr>
            <p:ph type="dt" sz="half" idx="10"/>
          </p:nvPr>
        </p:nvSpPr>
        <p:spPr/>
        <p:txBody>
          <a:bodyPr/>
          <a:lstStyle/>
          <a:p>
            <a:fld id="{501B53C4-368E-8440-AE32-EE216A7A6A5A}"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BD9418C8-1040-4947-ACC6-62E0DDC0C83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6882865-2AA3-BFF7-5E92-2688860DB29D}"/>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708640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EAD939-2C87-5114-31FC-29A801752B6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C2208E4-54E9-ADCF-EC88-752AAD62DFE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C97DD86-8E2C-58BA-52B4-A643567977E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B81C073-FD83-4441-ADF1-B3FA3E3D6A16}"/>
              </a:ext>
            </a:extLst>
          </p:cNvPr>
          <p:cNvSpPr>
            <a:spLocks noGrp="1"/>
          </p:cNvSpPr>
          <p:nvPr>
            <p:ph type="dt" sz="half" idx="10"/>
          </p:nvPr>
        </p:nvSpPr>
        <p:spPr/>
        <p:txBody>
          <a:bodyPr/>
          <a:lstStyle/>
          <a:p>
            <a:fld id="{788C4E07-D4C0-4846-B1D9-67FB02C525AE}" type="datetime1">
              <a:rPr kumimoji="1" lang="ja-JP" altLang="en-US" smtClean="0"/>
              <a:t>2023/4/25</a:t>
            </a:fld>
            <a:endParaRPr kumimoji="1" lang="ja-JP" altLang="en-US"/>
          </a:p>
        </p:txBody>
      </p:sp>
      <p:sp>
        <p:nvSpPr>
          <p:cNvPr id="6" name="フッター プレースホルダー 5">
            <a:extLst>
              <a:ext uri="{FF2B5EF4-FFF2-40B4-BE49-F238E27FC236}">
                <a16:creationId xmlns:a16="http://schemas.microsoft.com/office/drawing/2014/main" id="{37C2C579-0514-9565-CDF0-D75F67BB961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09D0094-AD1F-816C-ADB6-149563797E16}"/>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686075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7FC656-0EE6-BCBD-5A9B-CF1D710C276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22EAA01-9FCE-9A1B-EFC2-BEC4BFBB3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BDECC25-6BEA-BACE-612F-B7373C10281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C3E2624-4EA4-1689-AD79-1B0B4DFED3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BE17EF7-DAD0-1ABF-CA90-A2C4B05D45F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3B46053-C506-7AF3-8844-E317EDFC6B85}"/>
              </a:ext>
            </a:extLst>
          </p:cNvPr>
          <p:cNvSpPr>
            <a:spLocks noGrp="1"/>
          </p:cNvSpPr>
          <p:nvPr>
            <p:ph type="dt" sz="half" idx="10"/>
          </p:nvPr>
        </p:nvSpPr>
        <p:spPr/>
        <p:txBody>
          <a:bodyPr/>
          <a:lstStyle/>
          <a:p>
            <a:fld id="{E887311E-A607-FA48-8EA3-922916EE05A7}" type="datetime1">
              <a:rPr kumimoji="1" lang="ja-JP" altLang="en-US" smtClean="0"/>
              <a:t>2023/4/25</a:t>
            </a:fld>
            <a:endParaRPr kumimoji="1" lang="ja-JP" altLang="en-US"/>
          </a:p>
        </p:txBody>
      </p:sp>
      <p:sp>
        <p:nvSpPr>
          <p:cNvPr id="8" name="フッター プレースホルダー 7">
            <a:extLst>
              <a:ext uri="{FF2B5EF4-FFF2-40B4-BE49-F238E27FC236}">
                <a16:creationId xmlns:a16="http://schemas.microsoft.com/office/drawing/2014/main" id="{67ECC8FF-7879-EFDB-5F25-CB674F3E90B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93991E2-EBB8-3002-B843-56335211EB17}"/>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1288887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88EAD5-5C71-7FD2-CCAB-A7F75D8B0A5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F544F19-BA6B-10E5-0DB9-BA7F03235067}"/>
              </a:ext>
            </a:extLst>
          </p:cNvPr>
          <p:cNvSpPr>
            <a:spLocks noGrp="1"/>
          </p:cNvSpPr>
          <p:nvPr>
            <p:ph type="dt" sz="half" idx="10"/>
          </p:nvPr>
        </p:nvSpPr>
        <p:spPr/>
        <p:txBody>
          <a:bodyPr/>
          <a:lstStyle/>
          <a:p>
            <a:fld id="{027C214C-3889-114B-A80F-964B2DA6D29E}" type="datetime1">
              <a:rPr kumimoji="1" lang="ja-JP" altLang="en-US" smtClean="0"/>
              <a:t>2023/4/25</a:t>
            </a:fld>
            <a:endParaRPr kumimoji="1" lang="ja-JP" altLang="en-US"/>
          </a:p>
        </p:txBody>
      </p:sp>
      <p:sp>
        <p:nvSpPr>
          <p:cNvPr id="4" name="フッター プレースホルダー 3">
            <a:extLst>
              <a:ext uri="{FF2B5EF4-FFF2-40B4-BE49-F238E27FC236}">
                <a16:creationId xmlns:a16="http://schemas.microsoft.com/office/drawing/2014/main" id="{5EE59541-622C-4A8B-23BE-75545EB03F5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DC7BF38-04A0-8F09-0EF7-BADD1D29EE4A}"/>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66958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73C3434-614D-2866-D663-953E5B0C53CE}"/>
              </a:ext>
            </a:extLst>
          </p:cNvPr>
          <p:cNvSpPr>
            <a:spLocks noGrp="1"/>
          </p:cNvSpPr>
          <p:nvPr>
            <p:ph type="dt" sz="half" idx="10"/>
          </p:nvPr>
        </p:nvSpPr>
        <p:spPr/>
        <p:txBody>
          <a:bodyPr/>
          <a:lstStyle/>
          <a:p>
            <a:fld id="{327987BE-6BC2-1841-BA9F-605DC0E1E1EF}" type="datetime1">
              <a:rPr kumimoji="1" lang="ja-JP" altLang="en-US" smtClean="0"/>
              <a:t>2023/4/25</a:t>
            </a:fld>
            <a:endParaRPr kumimoji="1" lang="ja-JP" altLang="en-US"/>
          </a:p>
        </p:txBody>
      </p:sp>
      <p:sp>
        <p:nvSpPr>
          <p:cNvPr id="3" name="フッター プレースホルダー 2">
            <a:extLst>
              <a:ext uri="{FF2B5EF4-FFF2-40B4-BE49-F238E27FC236}">
                <a16:creationId xmlns:a16="http://schemas.microsoft.com/office/drawing/2014/main" id="{84D36590-4F72-3CA8-C109-43D3F620723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75E7B3C-5D0B-2756-9C06-454739F2CE95}"/>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202972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E7C43E-076E-97A7-E017-6B852C89DB9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0DE8982-5A82-3FC6-F5E1-BD74A98010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92742C2-696C-CDC8-0041-B17073552D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1150EA4-9A99-E903-BBFE-C51380CBEBE2}"/>
              </a:ext>
            </a:extLst>
          </p:cNvPr>
          <p:cNvSpPr>
            <a:spLocks noGrp="1"/>
          </p:cNvSpPr>
          <p:nvPr>
            <p:ph type="dt" sz="half" idx="10"/>
          </p:nvPr>
        </p:nvSpPr>
        <p:spPr/>
        <p:txBody>
          <a:bodyPr/>
          <a:lstStyle/>
          <a:p>
            <a:fld id="{62C852BC-9D88-BA4C-AD84-177ED7DAFC38}" type="datetime1">
              <a:rPr kumimoji="1" lang="ja-JP" altLang="en-US" smtClean="0"/>
              <a:t>2023/4/25</a:t>
            </a:fld>
            <a:endParaRPr kumimoji="1" lang="ja-JP" altLang="en-US"/>
          </a:p>
        </p:txBody>
      </p:sp>
      <p:sp>
        <p:nvSpPr>
          <p:cNvPr id="6" name="フッター プレースホルダー 5">
            <a:extLst>
              <a:ext uri="{FF2B5EF4-FFF2-40B4-BE49-F238E27FC236}">
                <a16:creationId xmlns:a16="http://schemas.microsoft.com/office/drawing/2014/main" id="{F158B488-93CC-588A-D981-7816637F97A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6617727-FDAE-7E6E-A755-071B324DE423}"/>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708834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D3F5E2-D2F8-B399-0626-81E2A9A34C1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0A0EC51-3674-50BC-2AD2-1C294AB00E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AC4A7E9-4C62-C21C-4B0D-1255F386EC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B4C58C-35F2-3D0F-3C76-564214C4BEC7}"/>
              </a:ext>
            </a:extLst>
          </p:cNvPr>
          <p:cNvSpPr>
            <a:spLocks noGrp="1"/>
          </p:cNvSpPr>
          <p:nvPr>
            <p:ph type="dt" sz="half" idx="10"/>
          </p:nvPr>
        </p:nvSpPr>
        <p:spPr/>
        <p:txBody>
          <a:bodyPr/>
          <a:lstStyle/>
          <a:p>
            <a:fld id="{27427F58-2AC7-EA4D-9F2B-63ECEBACD5DE}" type="datetime1">
              <a:rPr kumimoji="1" lang="ja-JP" altLang="en-US" smtClean="0"/>
              <a:t>2023/4/25</a:t>
            </a:fld>
            <a:endParaRPr kumimoji="1" lang="ja-JP" altLang="en-US"/>
          </a:p>
        </p:txBody>
      </p:sp>
      <p:sp>
        <p:nvSpPr>
          <p:cNvPr id="6" name="フッター プレースホルダー 5">
            <a:extLst>
              <a:ext uri="{FF2B5EF4-FFF2-40B4-BE49-F238E27FC236}">
                <a16:creationId xmlns:a16="http://schemas.microsoft.com/office/drawing/2014/main" id="{F34AF449-2127-45E9-0012-4064F6DFDC4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8F79C17-74E9-D596-1CFF-A1F4497B040E}"/>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757398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131BDE-3B48-2E7E-3AEF-640F99CC1AA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7180DC0-F486-2357-75B4-6DB67BB5931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07AE5E2-DE40-C5A0-48AC-3D424FEB6174}"/>
              </a:ext>
            </a:extLst>
          </p:cNvPr>
          <p:cNvSpPr>
            <a:spLocks noGrp="1"/>
          </p:cNvSpPr>
          <p:nvPr>
            <p:ph type="dt" sz="half" idx="10"/>
          </p:nvPr>
        </p:nvSpPr>
        <p:spPr/>
        <p:txBody>
          <a:bodyPr/>
          <a:lstStyle/>
          <a:p>
            <a:fld id="{D8FF55E0-1A5B-D642-A88D-5BFA9B3E2916}"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DB3C0D71-18C1-F316-1891-A626D5E6A3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81664AB-D020-36B6-E17F-D3E3DC29A77F}"/>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3517541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2BD3734-7F36-41E5-8BD5-43CEB2B9B73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CA20232-4A4E-B3B2-B236-D800FDB8804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5E81ACC-043E-B74A-6588-861C6F7AD4EF}"/>
              </a:ext>
            </a:extLst>
          </p:cNvPr>
          <p:cNvSpPr>
            <a:spLocks noGrp="1"/>
          </p:cNvSpPr>
          <p:nvPr>
            <p:ph type="dt" sz="half" idx="10"/>
          </p:nvPr>
        </p:nvSpPr>
        <p:spPr/>
        <p:txBody>
          <a:bodyPr/>
          <a:lstStyle/>
          <a:p>
            <a:fld id="{5AA9607F-417D-0940-BCDE-220A5C8D1AC0}"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54C97BFF-EBCA-E39A-3890-C307F9E206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216906-1158-DBB1-2F82-A57BB6C59355}"/>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145109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AB2F21D-F630-F142-5F19-13F32D3CF4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C73E651-FA7C-802D-9C02-8EF1BF198C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FF0DB09-B12C-B1F3-33D5-F1B802D8E8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70116-CBF8-0541-BB50-54ABB0E0A54B}"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436047D5-834D-C609-D888-F8CBD5671F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E813C40-E93E-D6D6-06CE-1ED4AD7F6B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555128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A7E57D0-804A-FCAB-7F0C-7E6E0F02E01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2" name="タイトル 1">
            <a:extLst>
              <a:ext uri="{FF2B5EF4-FFF2-40B4-BE49-F238E27FC236}">
                <a16:creationId xmlns:a16="http://schemas.microsoft.com/office/drawing/2014/main" id="{0A6BEF20-E940-4D15-1449-FCFD28680E8F}"/>
              </a:ext>
            </a:extLst>
          </p:cNvPr>
          <p:cNvSpPr>
            <a:spLocks noGrp="1"/>
          </p:cNvSpPr>
          <p:nvPr>
            <p:ph type="title"/>
          </p:nvPr>
        </p:nvSpPr>
        <p:spPr>
          <a:xfrm>
            <a:off x="838199" y="2445156"/>
            <a:ext cx="10515600" cy="1848644"/>
          </a:xfrm>
        </p:spPr>
        <p:txBody>
          <a:bodyPr>
            <a:normAutofit/>
          </a:bodyPr>
          <a:lstStyle/>
          <a:p>
            <a:pPr algn="ctr">
              <a:lnSpc>
                <a:spcPct val="120000"/>
              </a:lnSpc>
            </a:pPr>
            <a:r>
              <a:rPr kumimoji="1" lang="ja-JP" altLang="en-US" sz="4000" b="1" dirty="0">
                <a:latin typeface="Meiryo" panose="020B0604030504040204" pitchFamily="34" charset="-128"/>
                <a:ea typeface="Meiryo" panose="020B0604030504040204" pitchFamily="34" charset="-128"/>
              </a:rPr>
              <a:t>「つながり」の農業遺産</a:t>
            </a:r>
            <a:br>
              <a:rPr kumimoji="1" lang="en-US" altLang="ja-JP" sz="4000" b="1" dirty="0">
                <a:latin typeface="Meiryo" panose="020B0604030504040204" pitchFamily="34" charset="-128"/>
                <a:ea typeface="Meiryo" panose="020B0604030504040204" pitchFamily="34" charset="-128"/>
              </a:rPr>
            </a:br>
            <a:r>
              <a:rPr kumimoji="1" lang="ja-JP" altLang="en-US" sz="4000" b="1">
                <a:latin typeface="Meiryo" panose="020B0604030504040204" pitchFamily="34" charset="-128"/>
                <a:ea typeface="Meiryo" panose="020B0604030504040204" pitchFamily="34" charset="-128"/>
              </a:rPr>
              <a:t>滋賀県</a:t>
            </a:r>
            <a:r>
              <a:rPr kumimoji="1" lang="ja-JP" altLang="en-US" sz="4000" b="1" dirty="0">
                <a:latin typeface="Meiryo" panose="020B0604030504040204" pitchFamily="34" charset="-128"/>
                <a:ea typeface="Meiryo" panose="020B0604030504040204" pitchFamily="34" charset="-128"/>
              </a:rPr>
              <a:t>の琵琶</a:t>
            </a:r>
            <a:r>
              <a:rPr kumimoji="1" lang="ja-JP" altLang="en-US" sz="4000" b="1">
                <a:latin typeface="Meiryo" panose="020B0604030504040204" pitchFamily="34" charset="-128"/>
                <a:ea typeface="Meiryo" panose="020B0604030504040204" pitchFamily="34" charset="-128"/>
              </a:rPr>
              <a:t>湖システム</a:t>
            </a:r>
            <a:endParaRPr kumimoji="1" lang="ja-JP" altLang="en-US" sz="4000" b="1" dirty="0">
              <a:latin typeface="Meiryo" panose="020B0604030504040204" pitchFamily="34" charset="-128"/>
              <a:ea typeface="Meiryo" panose="020B0604030504040204" pitchFamily="34" charset="-128"/>
            </a:endParaRPr>
          </a:p>
        </p:txBody>
      </p:sp>
      <p:sp>
        <p:nvSpPr>
          <p:cNvPr id="3" name="スライド番号プレースホルダー 2">
            <a:extLst>
              <a:ext uri="{FF2B5EF4-FFF2-40B4-BE49-F238E27FC236}">
                <a16:creationId xmlns:a16="http://schemas.microsoft.com/office/drawing/2014/main" id="{EADE0F65-4FC4-A14B-27C6-9405D391323C}"/>
              </a:ext>
            </a:extLst>
          </p:cNvPr>
          <p:cNvSpPr>
            <a:spLocks noGrp="1"/>
          </p:cNvSpPr>
          <p:nvPr>
            <p:ph type="sldNum" sz="quarter" idx="12"/>
          </p:nvPr>
        </p:nvSpPr>
        <p:spPr/>
        <p:txBody>
          <a:bodyPr/>
          <a:lstStyle/>
          <a:p>
            <a:fld id="{9072E400-20F7-6041-92A7-26D857824E29}"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6809454E-C4A2-A60E-4B8C-4CCCDABEF946}"/>
              </a:ext>
            </a:extLst>
          </p:cNvPr>
          <p:cNvSpPr txBox="1"/>
          <p:nvPr/>
        </p:nvSpPr>
        <p:spPr>
          <a:xfrm>
            <a:off x="5465057" y="3269078"/>
            <a:ext cx="1261884" cy="276999"/>
          </a:xfrm>
          <a:prstGeom prst="rect">
            <a:avLst/>
          </a:prstGeom>
          <a:noFill/>
        </p:spPr>
        <p:txBody>
          <a:bodyPr wrap="none" rtlCol="0">
            <a:spAutoFit/>
          </a:bodyPr>
          <a:lstStyle/>
          <a:p>
            <a:r>
              <a:rPr kumimoji="1" lang="ja-JP" altLang="en-US" sz="1200">
                <a:latin typeface="Meiryo" panose="020B0604030504040204" pitchFamily="34" charset="-128"/>
                <a:ea typeface="Meiryo" panose="020B0604030504040204" pitchFamily="34" charset="-128"/>
              </a:rPr>
              <a:t>び　</a:t>
            </a:r>
            <a:r>
              <a:rPr lang="ja-JP" altLang="en-US" sz="1200">
                <a:latin typeface="Meiryo" panose="020B0604030504040204" pitchFamily="34" charset="-128"/>
                <a:ea typeface="Meiryo" panose="020B0604030504040204" pitchFamily="34" charset="-128"/>
              </a:rPr>
              <a:t>　</a:t>
            </a:r>
            <a:r>
              <a:rPr kumimoji="1" lang="ja-JP" altLang="en-US" sz="1200">
                <a:latin typeface="Meiryo" panose="020B0604030504040204" pitchFamily="34" charset="-128"/>
                <a:ea typeface="Meiryo" panose="020B0604030504040204" pitchFamily="34" charset="-128"/>
              </a:rPr>
              <a:t>わ　　こ</a:t>
            </a:r>
            <a:endParaRPr kumimoji="1" lang="ja-JP" altLang="en-US" sz="1200" dirty="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3AC45F7C-00A0-911D-F62F-4F44C1295640}"/>
              </a:ext>
            </a:extLst>
          </p:cNvPr>
          <p:cNvSpPr txBox="1"/>
          <p:nvPr/>
        </p:nvSpPr>
        <p:spPr>
          <a:xfrm>
            <a:off x="8036809" y="2511840"/>
            <a:ext cx="853119" cy="276999"/>
          </a:xfrm>
          <a:prstGeom prst="rect">
            <a:avLst/>
          </a:prstGeom>
          <a:noFill/>
        </p:spPr>
        <p:txBody>
          <a:bodyPr wrap="none" rtlCol="0">
            <a:spAutoFit/>
          </a:bodyPr>
          <a:lstStyle/>
          <a:p>
            <a:r>
              <a:rPr lang="ja-JP" altLang="en-US" sz="1200" spc="300">
                <a:latin typeface="Meiryo" panose="020B0604030504040204" pitchFamily="34" charset="-128"/>
                <a:ea typeface="Meiryo" panose="020B0604030504040204" pitchFamily="34" charset="-128"/>
              </a:rPr>
              <a:t>い</a:t>
            </a:r>
            <a:r>
              <a:rPr lang="en-US" altLang="ja-JP" sz="1200" spc="300" dirty="0">
                <a:latin typeface="Meiryo" panose="020B0604030504040204" pitchFamily="34" charset="-128"/>
                <a:ea typeface="Meiryo" panose="020B0604030504040204" pitchFamily="34" charset="-128"/>
              </a:rPr>
              <a:t> </a:t>
            </a:r>
            <a:r>
              <a:rPr lang="ja-JP" altLang="en-US" sz="1200" spc="300">
                <a:latin typeface="Meiryo" panose="020B0604030504040204" pitchFamily="34" charset="-128"/>
                <a:ea typeface="Meiryo" panose="020B0604030504040204" pitchFamily="34" charset="-128"/>
              </a:rPr>
              <a:t>さん</a:t>
            </a:r>
            <a:endParaRPr kumimoji="1" lang="ja-JP" altLang="en-US" sz="1200" spc="300" dirty="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DEA705A4-A4E8-98BE-5DF3-D41924D6B0B7}"/>
              </a:ext>
            </a:extLst>
          </p:cNvPr>
          <p:cNvSpPr txBox="1"/>
          <p:nvPr/>
        </p:nvSpPr>
        <p:spPr>
          <a:xfrm>
            <a:off x="3394957" y="3269078"/>
            <a:ext cx="1415772" cy="276999"/>
          </a:xfrm>
          <a:prstGeom prst="rect">
            <a:avLst/>
          </a:prstGeom>
          <a:noFill/>
        </p:spPr>
        <p:txBody>
          <a:bodyPr wrap="none" rtlCol="0">
            <a:spAutoFit/>
          </a:bodyPr>
          <a:lstStyle/>
          <a:p>
            <a:r>
              <a:rPr lang="ja-JP" altLang="en-US" sz="1200">
                <a:latin typeface="Meiryo" panose="020B0604030504040204" pitchFamily="34" charset="-128"/>
                <a:ea typeface="Meiryo" panose="020B0604030504040204" pitchFamily="34" charset="-128"/>
              </a:rPr>
              <a:t>し</a:t>
            </a:r>
            <a:r>
              <a:rPr kumimoji="1" lang="ja-JP" altLang="en-US" sz="1200">
                <a:latin typeface="Meiryo" panose="020B0604030504040204" pitchFamily="34" charset="-128"/>
                <a:ea typeface="Meiryo" panose="020B0604030504040204" pitchFamily="34" charset="-128"/>
              </a:rPr>
              <a:t>　</a:t>
            </a:r>
            <a:r>
              <a:rPr lang="ja-JP" altLang="en-US" sz="1200">
                <a:latin typeface="Meiryo" panose="020B0604030504040204" pitchFamily="34" charset="-128"/>
                <a:ea typeface="Meiryo" panose="020B0604030504040204" pitchFamily="34" charset="-128"/>
              </a:rPr>
              <a:t>　が</a:t>
            </a:r>
            <a:r>
              <a:rPr kumimoji="1" lang="ja-JP" altLang="en-US" sz="1200">
                <a:latin typeface="Meiryo" panose="020B0604030504040204" pitchFamily="34" charset="-128"/>
                <a:ea typeface="Meiryo" panose="020B0604030504040204" pitchFamily="34" charset="-128"/>
              </a:rPr>
              <a:t>　　</a:t>
            </a:r>
            <a:r>
              <a:rPr lang="ja-JP" altLang="en-US" sz="1200">
                <a:latin typeface="Meiryo" panose="020B0604030504040204" pitchFamily="34" charset="-128"/>
                <a:ea typeface="Meiryo" panose="020B0604030504040204" pitchFamily="34" charset="-128"/>
              </a:rPr>
              <a:t>けん</a:t>
            </a:r>
            <a:endParaRPr kumimoji="1" lang="ja-JP" altLang="en-US" sz="12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276487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海と山の景色&#10;&#10;自動的に生成された説明">
            <a:extLst>
              <a:ext uri="{FF2B5EF4-FFF2-40B4-BE49-F238E27FC236}">
                <a16:creationId xmlns:a16="http://schemas.microsoft.com/office/drawing/2014/main" id="{F168D370-47EB-4A25-57A2-F741A488FB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3860" y="2951066"/>
            <a:ext cx="5447141" cy="3064015"/>
          </a:xfrm>
          <a:prstGeom prst="rect">
            <a:avLst/>
          </a:prstGeom>
        </p:spPr>
      </p:pic>
      <p:sp>
        <p:nvSpPr>
          <p:cNvPr id="2" name="タイトル 1">
            <a:extLst>
              <a:ext uri="{FF2B5EF4-FFF2-40B4-BE49-F238E27FC236}">
                <a16:creationId xmlns:a16="http://schemas.microsoft.com/office/drawing/2014/main" id="{11CED19C-32B4-FA47-6643-5F8F131D33E1}"/>
              </a:ext>
            </a:extLst>
          </p:cNvPr>
          <p:cNvSpPr>
            <a:spLocks noGrp="1"/>
          </p:cNvSpPr>
          <p:nvPr>
            <p:ph type="title"/>
          </p:nvPr>
        </p:nvSpPr>
        <p:spPr/>
        <p:txBody>
          <a:bodyPr/>
          <a:lstStyle/>
          <a:p>
            <a:r>
              <a:rPr kumimoji="1" lang="ja-JP" altLang="en-US"/>
              <a:t>世界</a:t>
            </a:r>
            <a:r>
              <a:rPr kumimoji="1" lang="ja-JP" altLang="en-US" dirty="0"/>
              <a:t>農業遺産・日本農業遺産　滋賀県琵琶湖地域</a:t>
            </a:r>
          </a:p>
        </p:txBody>
      </p:sp>
      <p:sp>
        <p:nvSpPr>
          <p:cNvPr id="3" name="コンテンツ プレースホルダー 2">
            <a:extLst>
              <a:ext uri="{FF2B5EF4-FFF2-40B4-BE49-F238E27FC236}">
                <a16:creationId xmlns:a16="http://schemas.microsoft.com/office/drawing/2014/main" id="{A40C8CDF-F5F2-8F03-0DF1-8CC478BEE365}"/>
              </a:ext>
            </a:extLst>
          </p:cNvPr>
          <p:cNvSpPr>
            <a:spLocks noGrp="1"/>
          </p:cNvSpPr>
          <p:nvPr>
            <p:ph idx="1"/>
          </p:nvPr>
        </p:nvSpPr>
        <p:spPr>
          <a:xfrm>
            <a:off x="312274" y="1115457"/>
            <a:ext cx="11567452" cy="604203"/>
          </a:xfrm>
        </p:spPr>
        <p:txBody>
          <a:bodyPr>
            <a:noAutofit/>
          </a:bodyPr>
          <a:lstStyle/>
          <a:p>
            <a:r>
              <a:rPr kumimoji="1" lang="ja-JP" altLang="en-US" sz="2800" b="1" dirty="0"/>
              <a:t>森・里・湖</a:t>
            </a:r>
            <a:r>
              <a:rPr kumimoji="1" lang="en-US" altLang="ja-JP" sz="2800" b="1" dirty="0"/>
              <a:t>(</a:t>
            </a:r>
            <a:r>
              <a:rPr kumimoji="1" lang="ja-JP" altLang="en-US" sz="2800" b="1" dirty="0"/>
              <a:t>うみ</a:t>
            </a:r>
            <a:r>
              <a:rPr kumimoji="1" lang="en-US" altLang="ja-JP" sz="2800" b="1" dirty="0"/>
              <a:t>)</a:t>
            </a:r>
            <a:r>
              <a:rPr kumimoji="1" lang="ja-JP" altLang="en-US" sz="2800" b="1" dirty="0"/>
              <a:t>に育まれる漁業と農業が織りなす</a:t>
            </a:r>
            <a:r>
              <a:rPr kumimoji="1" lang="ja-JP" altLang="en-US" sz="2800" b="1" dirty="0">
                <a:solidFill>
                  <a:srgbClr val="0070C0"/>
                </a:solidFill>
              </a:rPr>
              <a:t>「琵琶湖システム」</a:t>
            </a:r>
          </a:p>
        </p:txBody>
      </p:sp>
      <p:sp>
        <p:nvSpPr>
          <p:cNvPr id="4" name="スライド番号プレースホルダー 3">
            <a:extLst>
              <a:ext uri="{FF2B5EF4-FFF2-40B4-BE49-F238E27FC236}">
                <a16:creationId xmlns:a16="http://schemas.microsoft.com/office/drawing/2014/main" id="{858B334D-BC47-BFC6-272C-4AEA65555DCE}"/>
              </a:ext>
            </a:extLst>
          </p:cNvPr>
          <p:cNvSpPr>
            <a:spLocks noGrp="1"/>
          </p:cNvSpPr>
          <p:nvPr>
            <p:ph type="sldNum" sz="quarter" idx="12"/>
          </p:nvPr>
        </p:nvSpPr>
        <p:spPr/>
        <p:txBody>
          <a:bodyPr/>
          <a:lstStyle/>
          <a:p>
            <a:fld id="{9072E400-20F7-6041-92A7-26D857824E29}" type="slidenum">
              <a:rPr kumimoji="1" lang="ja-JP" altLang="en-US" smtClean="0"/>
              <a:t>2</a:t>
            </a:fld>
            <a:endParaRPr kumimoji="1" lang="ja-JP" altLang="en-US"/>
          </a:p>
        </p:txBody>
      </p:sp>
      <p:sp>
        <p:nvSpPr>
          <p:cNvPr id="8" name="正方形/長方形 7">
            <a:extLst>
              <a:ext uri="{FF2B5EF4-FFF2-40B4-BE49-F238E27FC236}">
                <a16:creationId xmlns:a16="http://schemas.microsoft.com/office/drawing/2014/main" id="{2C3BBFED-4EB5-9D62-A3C6-B866D114CFD2}"/>
              </a:ext>
            </a:extLst>
          </p:cNvPr>
          <p:cNvSpPr/>
          <p:nvPr/>
        </p:nvSpPr>
        <p:spPr>
          <a:xfrm>
            <a:off x="501711" y="1776894"/>
            <a:ext cx="11098580" cy="11546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en-US" altLang="ja-JP" sz="1700" dirty="0">
                <a:solidFill>
                  <a:schemeClr val="tx1"/>
                </a:solidFill>
                <a:latin typeface="Meiryo" panose="020B0604030504040204" pitchFamily="34" charset="-128"/>
                <a:ea typeface="Meiryo" panose="020B0604030504040204" pitchFamily="34" charset="-128"/>
              </a:rPr>
              <a:t>1000</a:t>
            </a:r>
            <a:r>
              <a:rPr kumimoji="1" lang="ja-JP" altLang="en-US" sz="1700" dirty="0">
                <a:solidFill>
                  <a:schemeClr val="tx1"/>
                </a:solidFill>
                <a:latin typeface="Meiryo" panose="020B0604030504040204" pitchFamily="34" charset="-128"/>
                <a:ea typeface="Meiryo" panose="020B0604030504040204" pitchFamily="34" charset="-128"/>
              </a:rPr>
              <a:t>年以上にわたって受けつがれてきた琵琶湖にすむ魚と共生する農林水産業。</a:t>
            </a:r>
            <a:endParaRPr kumimoji="1" lang="en-US" altLang="ja-JP" sz="1700" dirty="0">
              <a:solidFill>
                <a:schemeClr val="tx1"/>
              </a:solidFill>
              <a:latin typeface="Meiryo" panose="020B0604030504040204" pitchFamily="34" charset="-128"/>
              <a:ea typeface="Meiryo" panose="020B0604030504040204" pitchFamily="34" charset="-128"/>
            </a:endParaRPr>
          </a:p>
          <a:p>
            <a:pPr>
              <a:spcBef>
                <a:spcPts val="1300"/>
              </a:spcBef>
            </a:pPr>
            <a:r>
              <a:rPr kumimoji="1" lang="ja-JP" altLang="en-US" sz="1700">
                <a:solidFill>
                  <a:schemeClr val="tx1"/>
                </a:solidFill>
                <a:latin typeface="Meiryo" panose="020B0604030504040204" pitchFamily="34" charset="-128"/>
                <a:ea typeface="Meiryo" panose="020B0604030504040204" pitchFamily="34" charset="-128"/>
              </a:rPr>
              <a:t>豊か</a:t>
            </a:r>
            <a:r>
              <a:rPr kumimoji="1" lang="ja-JP" altLang="en-US" sz="1700" dirty="0">
                <a:solidFill>
                  <a:schemeClr val="tx1"/>
                </a:solidFill>
                <a:latin typeface="Meiryo" panose="020B0604030504040204" pitchFamily="34" charset="-128"/>
                <a:ea typeface="Meiryo" panose="020B0604030504040204" pitchFamily="34" charset="-128"/>
              </a:rPr>
              <a:t>な恵み</a:t>
            </a:r>
            <a:r>
              <a:rPr kumimoji="1" lang="ja-JP" altLang="en-US" sz="1700">
                <a:solidFill>
                  <a:schemeClr val="tx1"/>
                </a:solidFill>
                <a:latin typeface="Meiryo" panose="020B0604030504040204" pitchFamily="34" charset="-128"/>
                <a:ea typeface="Meiryo" panose="020B0604030504040204" pitchFamily="34" charset="-128"/>
              </a:rPr>
              <a:t>をもたらす湖</a:t>
            </a:r>
            <a:r>
              <a:rPr kumimoji="1" lang="ja-JP" altLang="en-US" sz="1700" dirty="0">
                <a:solidFill>
                  <a:schemeClr val="tx1"/>
                </a:solidFill>
                <a:latin typeface="Meiryo" panose="020B0604030504040204" pitchFamily="34" charset="-128"/>
                <a:ea typeface="Meiryo" panose="020B0604030504040204" pitchFamily="34" charset="-128"/>
              </a:rPr>
              <a:t>と田んぼ</a:t>
            </a:r>
            <a:r>
              <a:rPr kumimoji="1" lang="ja-JP" altLang="en-US" sz="1700">
                <a:solidFill>
                  <a:schemeClr val="tx1"/>
                </a:solidFill>
                <a:latin typeface="Meiryo" panose="020B0604030504040204" pitchFamily="34" charset="-128"/>
                <a:ea typeface="Meiryo" panose="020B0604030504040204" pitchFamily="34" charset="-128"/>
              </a:rPr>
              <a:t>と森の</a:t>
            </a:r>
            <a:r>
              <a:rPr kumimoji="1" lang="ja-JP" altLang="en-US" sz="1700" dirty="0">
                <a:solidFill>
                  <a:schemeClr val="tx1"/>
                </a:solidFill>
                <a:latin typeface="Meiryo" panose="020B0604030504040204" pitchFamily="34" charset="-128"/>
                <a:ea typeface="Meiryo" panose="020B0604030504040204" pitchFamily="34" charset="-128"/>
              </a:rPr>
              <a:t>深い</a:t>
            </a:r>
            <a:r>
              <a:rPr kumimoji="1" lang="ja-JP" altLang="en-US" sz="1700">
                <a:solidFill>
                  <a:schemeClr val="tx1"/>
                </a:solidFill>
                <a:latin typeface="Meiryo" panose="020B0604030504040204" pitchFamily="34" charset="-128"/>
                <a:ea typeface="Meiryo" panose="020B0604030504040204" pitchFamily="34" charset="-128"/>
              </a:rPr>
              <a:t>つながりが「</a:t>
            </a:r>
            <a:r>
              <a:rPr kumimoji="1" lang="ja-JP" altLang="en-US" sz="1700" dirty="0">
                <a:solidFill>
                  <a:schemeClr val="tx1"/>
                </a:solidFill>
                <a:latin typeface="Meiryo" panose="020B0604030504040204" pitchFamily="34" charset="-128"/>
                <a:ea typeface="Meiryo" panose="020B0604030504040204" pitchFamily="34" charset="-128"/>
              </a:rPr>
              <a:t>琵琶湖システム</a:t>
            </a:r>
            <a:r>
              <a:rPr kumimoji="1" lang="ja-JP" altLang="en-US" sz="1700">
                <a:solidFill>
                  <a:schemeClr val="tx1"/>
                </a:solidFill>
                <a:latin typeface="Meiryo" panose="020B0604030504040204" pitchFamily="34" charset="-128"/>
                <a:ea typeface="Meiryo" panose="020B0604030504040204" pitchFamily="34" charset="-128"/>
              </a:rPr>
              <a:t>」として世界農業遺産・日本農業遺産</a:t>
            </a:r>
            <a:endParaRPr kumimoji="1" lang="en-US" altLang="ja-JP" sz="1700" dirty="0">
              <a:solidFill>
                <a:schemeClr val="tx1"/>
              </a:solidFill>
              <a:latin typeface="Meiryo" panose="020B0604030504040204" pitchFamily="34" charset="-128"/>
              <a:ea typeface="Meiryo" panose="020B0604030504040204" pitchFamily="34" charset="-128"/>
            </a:endParaRPr>
          </a:p>
          <a:p>
            <a:pPr>
              <a:spcBef>
                <a:spcPts val="1300"/>
              </a:spcBef>
            </a:pPr>
            <a:r>
              <a:rPr kumimoji="1" lang="ja-JP" altLang="en-US" sz="1700">
                <a:solidFill>
                  <a:schemeClr val="tx1"/>
                </a:solidFill>
                <a:latin typeface="Meiryo" panose="020B0604030504040204" pitchFamily="34" charset="-128"/>
                <a:ea typeface="Meiryo" panose="020B0604030504040204" pitchFamily="34" charset="-128"/>
              </a:rPr>
              <a:t>に</a:t>
            </a:r>
            <a:r>
              <a:rPr kumimoji="1" lang="ja-JP" altLang="en-US" sz="1700" dirty="0">
                <a:solidFill>
                  <a:schemeClr val="tx1"/>
                </a:solidFill>
                <a:latin typeface="Meiryo" panose="020B0604030504040204" pitchFamily="34" charset="-128"/>
                <a:ea typeface="Meiryo" panose="020B0604030504040204" pitchFamily="34" charset="-128"/>
              </a:rPr>
              <a:t>認定されています。</a:t>
            </a:r>
          </a:p>
        </p:txBody>
      </p:sp>
      <p:sp>
        <p:nvSpPr>
          <p:cNvPr id="7" name="テキスト ボックス 6">
            <a:extLst>
              <a:ext uri="{FF2B5EF4-FFF2-40B4-BE49-F238E27FC236}">
                <a16:creationId xmlns:a16="http://schemas.microsoft.com/office/drawing/2014/main" id="{C0D46657-6231-8299-A8E4-09F2C237CCC6}"/>
              </a:ext>
            </a:extLst>
          </p:cNvPr>
          <p:cNvSpPr txBox="1"/>
          <p:nvPr/>
        </p:nvSpPr>
        <p:spPr>
          <a:xfrm>
            <a:off x="7155735" y="915342"/>
            <a:ext cx="338554" cy="276999"/>
          </a:xfrm>
          <a:prstGeom prst="rect">
            <a:avLst/>
          </a:prstGeom>
          <a:noFill/>
        </p:spPr>
        <p:txBody>
          <a:bodyPr wrap="none" rtlCol="0">
            <a:spAutoFit/>
          </a:bodyPr>
          <a:lstStyle/>
          <a:p>
            <a:r>
              <a:rPr lang="ja-JP" altLang="en-US" sz="1200">
                <a:latin typeface="Meiryo" panose="020B0604030504040204" pitchFamily="34" charset="-128"/>
                <a:ea typeface="Meiryo" panose="020B0604030504040204" pitchFamily="34" charset="-128"/>
              </a:rPr>
              <a:t>お</a:t>
            </a:r>
            <a:endParaRPr kumimoji="1" lang="ja-JP" altLang="en-US" sz="1200">
              <a:latin typeface="Meiryo" panose="020B0604030504040204" pitchFamily="34" charset="-128"/>
              <a:ea typeface="Meiryo" panose="020B0604030504040204" pitchFamily="34" charset="-128"/>
            </a:endParaRPr>
          </a:p>
        </p:txBody>
      </p:sp>
      <p:pic>
        <p:nvPicPr>
          <p:cNvPr id="13" name="図 12" descr="ダイアグラム が含まれている画像&#10;&#10;自動的に生成された説明">
            <a:extLst>
              <a:ext uri="{FF2B5EF4-FFF2-40B4-BE49-F238E27FC236}">
                <a16:creationId xmlns:a16="http://schemas.microsoft.com/office/drawing/2014/main" id="{FDDDB127-2AE2-A655-2CF6-9A3D279CB7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7959" y="2915994"/>
            <a:ext cx="5509490" cy="3099088"/>
          </a:xfrm>
          <a:prstGeom prst="rect">
            <a:avLst/>
          </a:prstGeom>
        </p:spPr>
      </p:pic>
      <p:sp>
        <p:nvSpPr>
          <p:cNvPr id="16" name="テキスト ボックス 15">
            <a:extLst>
              <a:ext uri="{FF2B5EF4-FFF2-40B4-BE49-F238E27FC236}">
                <a16:creationId xmlns:a16="http://schemas.microsoft.com/office/drawing/2014/main" id="{EE0C9DED-AE16-10ED-1EDE-C278D35AB1FD}"/>
              </a:ext>
            </a:extLst>
          </p:cNvPr>
          <p:cNvSpPr txBox="1"/>
          <p:nvPr/>
        </p:nvSpPr>
        <p:spPr>
          <a:xfrm>
            <a:off x="6371711" y="80905"/>
            <a:ext cx="1723549" cy="230832"/>
          </a:xfrm>
          <a:prstGeom prst="rect">
            <a:avLst/>
          </a:prstGeom>
          <a:noFill/>
        </p:spPr>
        <p:txBody>
          <a:bodyPr wrap="none" rtlCol="0">
            <a:spAutoFit/>
          </a:bodyPr>
          <a:lstStyle/>
          <a:p>
            <a:r>
              <a:rPr kumimoji="1" lang="ja-JP" altLang="en-US" sz="900" spc="300">
                <a:latin typeface="Meiryo" panose="020B0604030504040204" pitchFamily="34" charset="-128"/>
                <a:ea typeface="Meiryo" panose="020B0604030504040204" pitchFamily="34" charset="-128"/>
              </a:rPr>
              <a:t>び　わ　こ　ち　いき</a:t>
            </a:r>
          </a:p>
        </p:txBody>
      </p:sp>
      <p:sp>
        <p:nvSpPr>
          <p:cNvPr id="5" name="テキスト ボックス 4">
            <a:extLst>
              <a:ext uri="{FF2B5EF4-FFF2-40B4-BE49-F238E27FC236}">
                <a16:creationId xmlns:a16="http://schemas.microsoft.com/office/drawing/2014/main" id="{714F256F-4370-50FB-A9F4-01A2C9D1B94F}"/>
              </a:ext>
            </a:extLst>
          </p:cNvPr>
          <p:cNvSpPr txBox="1"/>
          <p:nvPr/>
        </p:nvSpPr>
        <p:spPr>
          <a:xfrm>
            <a:off x="5228711" y="80905"/>
            <a:ext cx="1107996"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し</a:t>
            </a:r>
            <a:r>
              <a:rPr kumimoji="1" lang="ja-JP" altLang="en-US" sz="900" spc="30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が</a:t>
            </a:r>
            <a:r>
              <a:rPr kumimoji="1" lang="ja-JP" altLang="en-US" sz="900" spc="300">
                <a:latin typeface="Meiryo" panose="020B0604030504040204" pitchFamily="34" charset="-128"/>
                <a:ea typeface="Meiryo" panose="020B0604030504040204" pitchFamily="34" charset="-128"/>
              </a:rPr>
              <a:t>　けん</a:t>
            </a:r>
          </a:p>
        </p:txBody>
      </p:sp>
      <p:sp>
        <p:nvSpPr>
          <p:cNvPr id="9" name="テキスト ボックス 8">
            <a:extLst>
              <a:ext uri="{FF2B5EF4-FFF2-40B4-BE49-F238E27FC236}">
                <a16:creationId xmlns:a16="http://schemas.microsoft.com/office/drawing/2014/main" id="{D50CEC7D-8B98-E1B4-E8A1-E59F7F5C12E9}"/>
              </a:ext>
            </a:extLst>
          </p:cNvPr>
          <p:cNvSpPr txBox="1"/>
          <p:nvPr/>
        </p:nvSpPr>
        <p:spPr>
          <a:xfrm>
            <a:off x="1230394" y="1584725"/>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いじょう</a:t>
            </a:r>
            <a:endParaRPr kumimoji="1" lang="ja-JP" altLang="en-US" sz="90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D1C07B97-6F82-7580-BF55-AC6F12DAC8F6}"/>
              </a:ext>
            </a:extLst>
          </p:cNvPr>
          <p:cNvSpPr txBox="1"/>
          <p:nvPr/>
        </p:nvSpPr>
        <p:spPr>
          <a:xfrm>
            <a:off x="6170694" y="1584725"/>
            <a:ext cx="66556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きょうせい</a:t>
            </a:r>
            <a:endParaRPr kumimoji="1" lang="ja-JP" altLang="en-US" sz="900" spc="-15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D2AB135F-A116-B2A3-4470-1238108211FC}"/>
              </a:ext>
            </a:extLst>
          </p:cNvPr>
          <p:cNvSpPr txBox="1"/>
          <p:nvPr/>
        </p:nvSpPr>
        <p:spPr>
          <a:xfrm>
            <a:off x="493794" y="2041925"/>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ゆた</a:t>
            </a:r>
            <a:endParaRPr kumimoji="1" lang="ja-JP" altLang="en-US" sz="90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34C61254-3C33-5138-5818-B95230664C78}"/>
              </a:ext>
            </a:extLst>
          </p:cNvPr>
          <p:cNvSpPr txBox="1"/>
          <p:nvPr/>
        </p:nvSpPr>
        <p:spPr>
          <a:xfrm>
            <a:off x="1141494" y="2041925"/>
            <a:ext cx="415498" cy="230832"/>
          </a:xfrm>
          <a:prstGeom prst="rect">
            <a:avLst/>
          </a:prstGeom>
          <a:noFill/>
        </p:spPr>
        <p:txBody>
          <a:bodyPr wrap="square" rtlCol="0">
            <a:spAutoFit/>
          </a:bodyPr>
          <a:lstStyle/>
          <a:p>
            <a:r>
              <a:rPr lang="ja-JP" altLang="en-US" sz="900">
                <a:latin typeface="Meiryo" panose="020B0604030504040204" pitchFamily="34" charset="-128"/>
                <a:ea typeface="Meiryo" panose="020B0604030504040204" pitchFamily="34" charset="-128"/>
              </a:rPr>
              <a:t>めぐ</a:t>
            </a:r>
            <a:endParaRPr kumimoji="1" lang="ja-JP" altLang="en-US" sz="90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AFECAA37-A018-49BB-EED4-898A6D0C1F04}"/>
              </a:ext>
            </a:extLst>
          </p:cNvPr>
          <p:cNvSpPr txBox="1"/>
          <p:nvPr/>
        </p:nvSpPr>
        <p:spPr>
          <a:xfrm>
            <a:off x="709694" y="2461025"/>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にんてい</a:t>
            </a:r>
            <a:endParaRPr kumimoji="1" lang="ja-JP" altLang="en-US" sz="9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74B2502E-9F4B-FB64-E2EA-34F4BB7BBF7F}"/>
              </a:ext>
            </a:extLst>
          </p:cNvPr>
          <p:cNvSpPr txBox="1"/>
          <p:nvPr/>
        </p:nvSpPr>
        <p:spPr>
          <a:xfrm>
            <a:off x="1695154" y="9141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505341D3-AAAC-1F10-D7D3-86E7103C13B3}"/>
              </a:ext>
            </a:extLst>
          </p:cNvPr>
          <p:cNvSpPr txBox="1"/>
          <p:nvPr/>
        </p:nvSpPr>
        <p:spPr>
          <a:xfrm>
            <a:off x="4186106" y="9141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750141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58107C42-27D9-CC37-9287-C2EACBE04F70}"/>
              </a:ext>
            </a:extLst>
          </p:cNvPr>
          <p:cNvSpPr/>
          <p:nvPr/>
        </p:nvSpPr>
        <p:spPr>
          <a:xfrm>
            <a:off x="5494727" y="3845366"/>
            <a:ext cx="6379456" cy="230618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正方形/長方形 20">
            <a:extLst>
              <a:ext uri="{FF2B5EF4-FFF2-40B4-BE49-F238E27FC236}">
                <a16:creationId xmlns:a16="http://schemas.microsoft.com/office/drawing/2014/main" id="{D01A9350-1CB8-616F-D4C1-C43BE46E2244}"/>
              </a:ext>
            </a:extLst>
          </p:cNvPr>
          <p:cNvSpPr/>
          <p:nvPr/>
        </p:nvSpPr>
        <p:spPr>
          <a:xfrm>
            <a:off x="317817" y="3845366"/>
            <a:ext cx="4999482" cy="230618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6B49D53-82E8-5055-D0E5-464B71CC9B6E}"/>
              </a:ext>
            </a:extLst>
          </p:cNvPr>
          <p:cNvSpPr>
            <a:spLocks noGrp="1"/>
          </p:cNvSpPr>
          <p:nvPr>
            <p:ph type="title"/>
          </p:nvPr>
        </p:nvSpPr>
        <p:spPr/>
        <p:txBody>
          <a:bodyPr/>
          <a:lstStyle/>
          <a:p>
            <a:r>
              <a:rPr kumimoji="1" lang="ja-JP" altLang="en-US"/>
              <a:t>エリ漁の仕組み</a:t>
            </a:r>
          </a:p>
        </p:txBody>
      </p:sp>
      <p:sp>
        <p:nvSpPr>
          <p:cNvPr id="4" name="スライド番号プレースホルダー 3">
            <a:extLst>
              <a:ext uri="{FF2B5EF4-FFF2-40B4-BE49-F238E27FC236}">
                <a16:creationId xmlns:a16="http://schemas.microsoft.com/office/drawing/2014/main" id="{F1009C3F-0A02-7FC3-1D63-3EF9F618DFEF}"/>
              </a:ext>
            </a:extLst>
          </p:cNvPr>
          <p:cNvSpPr>
            <a:spLocks noGrp="1"/>
          </p:cNvSpPr>
          <p:nvPr>
            <p:ph type="sldNum" sz="quarter" idx="12"/>
          </p:nvPr>
        </p:nvSpPr>
        <p:spPr/>
        <p:txBody>
          <a:bodyPr/>
          <a:lstStyle/>
          <a:p>
            <a:fld id="{9072E400-20F7-6041-92A7-26D857824E29}" type="slidenum">
              <a:rPr kumimoji="1" lang="ja-JP" altLang="en-US" smtClean="0"/>
              <a:t>3</a:t>
            </a:fld>
            <a:endParaRPr kumimoji="1" lang="ja-JP" altLang="en-US"/>
          </a:p>
        </p:txBody>
      </p:sp>
      <p:sp>
        <p:nvSpPr>
          <p:cNvPr id="7" name="コンテンツ プレースホルダー 6">
            <a:extLst>
              <a:ext uri="{FF2B5EF4-FFF2-40B4-BE49-F238E27FC236}">
                <a16:creationId xmlns:a16="http://schemas.microsoft.com/office/drawing/2014/main" id="{06E923AC-CE40-F153-F3C4-31D720C90B88}"/>
              </a:ext>
            </a:extLst>
          </p:cNvPr>
          <p:cNvSpPr>
            <a:spLocks noGrp="1"/>
          </p:cNvSpPr>
          <p:nvPr>
            <p:ph idx="1"/>
          </p:nvPr>
        </p:nvSpPr>
        <p:spPr>
          <a:xfrm>
            <a:off x="219343" y="1104522"/>
            <a:ext cx="5975131" cy="428856"/>
          </a:xfrm>
        </p:spPr>
        <p:txBody>
          <a:bodyPr>
            <a:noAutofit/>
          </a:bodyPr>
          <a:lstStyle/>
          <a:p>
            <a:r>
              <a:rPr lang="ja-JP" altLang="en-US" sz="2400" b="1"/>
              <a:t>湖と田んぼと森、それぞれを見てみよう！</a:t>
            </a:r>
          </a:p>
        </p:txBody>
      </p:sp>
      <p:sp>
        <p:nvSpPr>
          <p:cNvPr id="8" name="コンテンツ プレースホルダー 6">
            <a:extLst>
              <a:ext uri="{FF2B5EF4-FFF2-40B4-BE49-F238E27FC236}">
                <a16:creationId xmlns:a16="http://schemas.microsoft.com/office/drawing/2014/main" id="{E5AEC3BD-0903-3932-7060-6AB3B2AFCF5E}"/>
              </a:ext>
            </a:extLst>
          </p:cNvPr>
          <p:cNvSpPr txBox="1">
            <a:spLocks/>
          </p:cNvSpPr>
          <p:nvPr/>
        </p:nvSpPr>
        <p:spPr>
          <a:xfrm>
            <a:off x="317817" y="1839256"/>
            <a:ext cx="4154171" cy="557370"/>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just"/>
            <a:r>
              <a:rPr lang="ja-JP" altLang="ja-JP" sz="2000" b="1" kern="100">
                <a:solidFill>
                  <a:schemeClr val="bg1"/>
                </a:solidFill>
                <a:effectLst/>
                <a:cs typeface="Times New Roman" panose="02020603050405020304" pitchFamily="18" charset="0"/>
              </a:rPr>
              <a:t>【琵琶湖】の伝統的な漁　エリ漁</a:t>
            </a:r>
          </a:p>
        </p:txBody>
      </p:sp>
      <p:pic>
        <p:nvPicPr>
          <p:cNvPr id="10" name="図 9" descr="高速道路の標識&#10;&#10;低い精度で自動的に生成された説明">
            <a:extLst>
              <a:ext uri="{FF2B5EF4-FFF2-40B4-BE49-F238E27FC236}">
                <a16:creationId xmlns:a16="http://schemas.microsoft.com/office/drawing/2014/main" id="{EA22461F-F948-C06B-DA3B-803E9121C9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81541" y="1155883"/>
            <a:ext cx="4383532" cy="2465737"/>
          </a:xfrm>
          <a:prstGeom prst="rect">
            <a:avLst/>
          </a:prstGeom>
        </p:spPr>
      </p:pic>
      <p:pic>
        <p:nvPicPr>
          <p:cNvPr id="14" name="図 13" descr="魚, 動物, 座る, 水 が含まれている画像&#10;&#10;自動的に生成された説明">
            <a:extLst>
              <a:ext uri="{FF2B5EF4-FFF2-40B4-BE49-F238E27FC236}">
                <a16:creationId xmlns:a16="http://schemas.microsoft.com/office/drawing/2014/main" id="{07371D6C-8EC2-8D0B-D066-3A5D0C1C6E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80363" y="4350630"/>
            <a:ext cx="2957780" cy="1429884"/>
          </a:xfrm>
          <a:prstGeom prst="rect">
            <a:avLst/>
          </a:prstGeom>
        </p:spPr>
      </p:pic>
      <p:pic>
        <p:nvPicPr>
          <p:cNvPr id="16" name="図 15" descr="魚, 動物, 屋内, 座る が含まれている画像&#10;&#10;自動的に生成された説明">
            <a:extLst>
              <a:ext uri="{FF2B5EF4-FFF2-40B4-BE49-F238E27FC236}">
                <a16:creationId xmlns:a16="http://schemas.microsoft.com/office/drawing/2014/main" id="{AC2D48ED-2DEF-E8DE-016A-98757CE246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32441" y="4323942"/>
            <a:ext cx="2975031" cy="1429884"/>
          </a:xfrm>
          <a:prstGeom prst="rect">
            <a:avLst/>
          </a:prstGeom>
        </p:spPr>
      </p:pic>
      <p:sp>
        <p:nvSpPr>
          <p:cNvPr id="17" name="正方形/長方形 16">
            <a:extLst>
              <a:ext uri="{FF2B5EF4-FFF2-40B4-BE49-F238E27FC236}">
                <a16:creationId xmlns:a16="http://schemas.microsoft.com/office/drawing/2014/main" id="{2649044D-3194-1762-5F40-9536E9CBF75B}"/>
              </a:ext>
            </a:extLst>
          </p:cNvPr>
          <p:cNvSpPr/>
          <p:nvPr/>
        </p:nvSpPr>
        <p:spPr>
          <a:xfrm>
            <a:off x="317817" y="2601499"/>
            <a:ext cx="6292493" cy="10052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「エリ」は湖に仕掛けられた網のことです。</a:t>
            </a:r>
            <a:endParaRPr kumimoji="1" lang="en-US" altLang="ja-JP" sz="1600" dirty="0">
              <a:solidFill>
                <a:schemeClr val="tx1"/>
              </a:solidFill>
              <a:latin typeface="Meiryo" panose="020B0604030504040204" pitchFamily="34" charset="-128"/>
              <a:ea typeface="Meiryo" panose="020B0604030504040204" pitchFamily="34" charset="-128"/>
            </a:endParaRPr>
          </a:p>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「エリ漁」は、何かにぶつかると沖に逃げる魚の習性を利用して、</a:t>
            </a:r>
            <a:endParaRPr kumimoji="1" lang="en-US" altLang="ja-JP" sz="1600" dirty="0">
              <a:solidFill>
                <a:schemeClr val="tx1"/>
              </a:solidFill>
              <a:latin typeface="Meiryo" panose="020B0604030504040204" pitchFamily="34" charset="-128"/>
              <a:ea typeface="Meiryo" panose="020B0604030504040204" pitchFamily="34" charset="-128"/>
            </a:endParaRPr>
          </a:p>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魚が網に入るのを待つ漁です。</a:t>
            </a:r>
          </a:p>
        </p:txBody>
      </p:sp>
      <p:sp>
        <p:nvSpPr>
          <p:cNvPr id="20" name="正方形/長方形 19">
            <a:extLst>
              <a:ext uri="{FF2B5EF4-FFF2-40B4-BE49-F238E27FC236}">
                <a16:creationId xmlns:a16="http://schemas.microsoft.com/office/drawing/2014/main" id="{51DA3178-F4DD-52A1-94A6-407AF5B0172E}"/>
              </a:ext>
            </a:extLst>
          </p:cNvPr>
          <p:cNvSpPr/>
          <p:nvPr/>
        </p:nvSpPr>
        <p:spPr>
          <a:xfrm>
            <a:off x="558280" y="3963650"/>
            <a:ext cx="4518557" cy="344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ja-JP" altLang="en-US" sz="1600">
                <a:solidFill>
                  <a:schemeClr val="tx1"/>
                </a:solidFill>
                <a:latin typeface="Meiryo" panose="020B0604030504040204" pitchFamily="34" charset="-128"/>
                <a:ea typeface="Meiryo" panose="020B0604030504040204" pitchFamily="34" charset="-128"/>
              </a:rPr>
              <a:t>漁師は夜明け前にエリに船をつけ、網を上げる</a:t>
            </a:r>
          </a:p>
        </p:txBody>
      </p:sp>
      <p:sp>
        <p:nvSpPr>
          <p:cNvPr id="23" name="正方形/長方形 22">
            <a:extLst>
              <a:ext uri="{FF2B5EF4-FFF2-40B4-BE49-F238E27FC236}">
                <a16:creationId xmlns:a16="http://schemas.microsoft.com/office/drawing/2014/main" id="{5CAE1E62-69E0-A62D-5441-023BAF643041}"/>
              </a:ext>
            </a:extLst>
          </p:cNvPr>
          <p:cNvSpPr/>
          <p:nvPr/>
        </p:nvSpPr>
        <p:spPr>
          <a:xfrm>
            <a:off x="6326384" y="3948106"/>
            <a:ext cx="4716143" cy="36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ja-JP" altLang="en-US" sz="1600">
                <a:solidFill>
                  <a:schemeClr val="tx1"/>
                </a:solidFill>
                <a:latin typeface="Meiryo" panose="020B0604030504040204" pitchFamily="34" charset="-128"/>
                <a:ea typeface="Meiryo" panose="020B0604030504040204" pitchFamily="34" charset="-128"/>
              </a:rPr>
              <a:t>琵琶</a:t>
            </a:r>
            <a:r>
              <a:rPr kumimoji="1" lang="ja-JP" altLang="en-US" sz="1600" dirty="0">
                <a:solidFill>
                  <a:schemeClr val="tx1"/>
                </a:solidFill>
                <a:latin typeface="Meiryo" panose="020B0604030504040204" pitchFamily="34" charset="-128"/>
                <a:ea typeface="Meiryo" panose="020B0604030504040204" pitchFamily="34" charset="-128"/>
              </a:rPr>
              <a:t>湖にはここに</a:t>
            </a:r>
            <a:r>
              <a:rPr kumimoji="1" lang="ja-JP" altLang="en-US" sz="1600">
                <a:solidFill>
                  <a:schemeClr val="tx1"/>
                </a:solidFill>
                <a:latin typeface="Meiryo" panose="020B0604030504040204" pitchFamily="34" charset="-128"/>
                <a:ea typeface="Meiryo" panose="020B0604030504040204" pitchFamily="34" charset="-128"/>
              </a:rPr>
              <a:t>しかいない魚</a:t>
            </a:r>
            <a:r>
              <a:rPr kumimoji="1" lang="ja-JP" altLang="en-US" sz="1600" dirty="0">
                <a:solidFill>
                  <a:schemeClr val="tx1"/>
                </a:solidFill>
                <a:latin typeface="Meiryo" panose="020B0604030504040204" pitchFamily="34" charset="-128"/>
                <a:ea typeface="Meiryo" panose="020B0604030504040204" pitchFamily="34" charset="-128"/>
              </a:rPr>
              <a:t>が多</a:t>
            </a:r>
            <a:r>
              <a:rPr kumimoji="1" lang="ja-JP" altLang="en-US" sz="1600">
                <a:solidFill>
                  <a:schemeClr val="tx1"/>
                </a:solidFill>
                <a:latin typeface="Meiryo" panose="020B0604030504040204" pitchFamily="34" charset="-128"/>
                <a:ea typeface="Meiryo" panose="020B0604030504040204" pitchFamily="34" charset="-128"/>
              </a:rPr>
              <a:t>くすんでいる</a:t>
            </a:r>
            <a:endParaRPr kumimoji="1" lang="ja-JP" altLang="en-US" sz="1600" dirty="0">
              <a:solidFill>
                <a:schemeClr val="tx1"/>
              </a:solidFill>
              <a:latin typeface="Meiryo" panose="020B0604030504040204" pitchFamily="34" charset="-128"/>
              <a:ea typeface="Meiryo" panose="020B0604030504040204" pitchFamily="34" charset="-128"/>
            </a:endParaRPr>
          </a:p>
        </p:txBody>
      </p:sp>
      <p:sp>
        <p:nvSpPr>
          <p:cNvPr id="24" name="正方形/長方形 23">
            <a:extLst>
              <a:ext uri="{FF2B5EF4-FFF2-40B4-BE49-F238E27FC236}">
                <a16:creationId xmlns:a16="http://schemas.microsoft.com/office/drawing/2014/main" id="{3AD78B64-EFD2-DC7A-AF6C-60D6B08445F4}"/>
              </a:ext>
            </a:extLst>
          </p:cNvPr>
          <p:cNvSpPr/>
          <p:nvPr/>
        </p:nvSpPr>
        <p:spPr>
          <a:xfrm>
            <a:off x="5763307" y="5809436"/>
            <a:ext cx="1974775" cy="284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ja-JP" altLang="en-US" sz="1200">
                <a:solidFill>
                  <a:schemeClr val="tx1"/>
                </a:solidFill>
                <a:latin typeface="Meiryo" panose="020B0604030504040204" pitchFamily="34" charset="-128"/>
                <a:ea typeface="Meiryo" panose="020B0604030504040204" pitchFamily="34" charset="-128"/>
              </a:rPr>
              <a:t>二ゴロブナ（約</a:t>
            </a:r>
            <a:r>
              <a:rPr kumimoji="1" lang="en-US" altLang="ja-JP" sz="1200" dirty="0">
                <a:solidFill>
                  <a:schemeClr val="tx1"/>
                </a:solidFill>
                <a:latin typeface="Meiryo" panose="020B0604030504040204" pitchFamily="34" charset="-128"/>
                <a:ea typeface="Meiryo" panose="020B0604030504040204" pitchFamily="34" charset="-128"/>
              </a:rPr>
              <a:t>30cm</a:t>
            </a:r>
            <a:r>
              <a:rPr kumimoji="1" lang="ja-JP" altLang="en" sz="1200">
                <a:solidFill>
                  <a:schemeClr val="tx1"/>
                </a:solidFill>
                <a:latin typeface="Meiryo" panose="020B0604030504040204" pitchFamily="34" charset="-128"/>
                <a:ea typeface="Meiryo" panose="020B0604030504040204" pitchFamily="34" charset="-128"/>
              </a:rPr>
              <a:t>）</a:t>
            </a:r>
            <a:endParaRPr kumimoji="1" lang="ja-JP" altLang="en-US" sz="1200">
              <a:solidFill>
                <a:schemeClr val="tx1"/>
              </a:solidFill>
              <a:latin typeface="Meiryo" panose="020B0604030504040204" pitchFamily="34" charset="-128"/>
              <a:ea typeface="Meiryo" panose="020B0604030504040204" pitchFamily="34" charset="-128"/>
            </a:endParaRPr>
          </a:p>
        </p:txBody>
      </p:sp>
      <p:sp>
        <p:nvSpPr>
          <p:cNvPr id="25" name="正方形/長方形 24">
            <a:extLst>
              <a:ext uri="{FF2B5EF4-FFF2-40B4-BE49-F238E27FC236}">
                <a16:creationId xmlns:a16="http://schemas.microsoft.com/office/drawing/2014/main" id="{87B80E92-CC7D-102A-3B13-342E6F456095}"/>
              </a:ext>
            </a:extLst>
          </p:cNvPr>
          <p:cNvSpPr/>
          <p:nvPr/>
        </p:nvSpPr>
        <p:spPr>
          <a:xfrm>
            <a:off x="8704731" y="5809436"/>
            <a:ext cx="1974775" cy="284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ja-JP" altLang="en-US" sz="1200">
                <a:solidFill>
                  <a:schemeClr val="tx1"/>
                </a:solidFill>
                <a:latin typeface="Meiryo" panose="020B0604030504040204" pitchFamily="34" charset="-128"/>
                <a:ea typeface="Meiryo" panose="020B0604030504040204" pitchFamily="34" charset="-128"/>
              </a:rPr>
              <a:t>ホンモロコ（約</a:t>
            </a:r>
            <a:r>
              <a:rPr kumimoji="1" lang="en-US" altLang="ja-JP" sz="1200" dirty="0">
                <a:solidFill>
                  <a:schemeClr val="tx1"/>
                </a:solidFill>
                <a:latin typeface="Meiryo" panose="020B0604030504040204" pitchFamily="34" charset="-128"/>
                <a:ea typeface="Meiryo" panose="020B0604030504040204" pitchFamily="34" charset="-128"/>
              </a:rPr>
              <a:t>10cm</a:t>
            </a:r>
            <a:r>
              <a:rPr kumimoji="1" lang="ja-JP" altLang="en" sz="1200">
                <a:solidFill>
                  <a:schemeClr val="tx1"/>
                </a:solidFill>
                <a:latin typeface="Meiryo" panose="020B0604030504040204" pitchFamily="34" charset="-128"/>
                <a:ea typeface="Meiryo" panose="020B0604030504040204" pitchFamily="34" charset="-128"/>
              </a:rPr>
              <a:t>）</a:t>
            </a:r>
            <a:endParaRPr kumimoji="1" lang="ja-JP" altLang="en-US" sz="1200">
              <a:solidFill>
                <a:schemeClr val="tx1"/>
              </a:solidFill>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FA6ED5F3-34C5-4DB5-87C7-74B3BDA7FC7E}"/>
              </a:ext>
            </a:extLst>
          </p:cNvPr>
          <p:cNvSpPr txBox="1"/>
          <p:nvPr/>
        </p:nvSpPr>
        <p:spPr>
          <a:xfrm>
            <a:off x="3352940" y="2827141"/>
            <a:ext cx="415498" cy="230832"/>
          </a:xfrm>
          <a:prstGeom prst="rect">
            <a:avLst/>
          </a:prstGeom>
          <a:noFill/>
        </p:spPr>
        <p:txBody>
          <a:bodyPr wrap="none" rtlCol="0">
            <a:spAutoFit/>
          </a:bodyPr>
          <a:lstStyle/>
          <a:p>
            <a:r>
              <a:rPr lang="ja-JP" altLang="en-US" sz="900" dirty="0">
                <a:latin typeface="Meiryo" panose="020B0604030504040204" pitchFamily="34" charset="-128"/>
                <a:ea typeface="Meiryo" panose="020B0604030504040204" pitchFamily="34" charset="-128"/>
              </a:rPr>
              <a:t>おき</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760B9386-B97B-4431-9A93-92A9CB3C72F6}"/>
              </a:ext>
            </a:extLst>
          </p:cNvPr>
          <p:cNvSpPr txBox="1"/>
          <p:nvPr/>
        </p:nvSpPr>
        <p:spPr>
          <a:xfrm>
            <a:off x="2960686" y="2509419"/>
            <a:ext cx="415498"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あみ</a:t>
            </a:r>
          </a:p>
        </p:txBody>
      </p:sp>
      <p:sp>
        <p:nvSpPr>
          <p:cNvPr id="5" name="テキスト ボックス 4">
            <a:extLst>
              <a:ext uri="{FF2B5EF4-FFF2-40B4-BE49-F238E27FC236}">
                <a16:creationId xmlns:a16="http://schemas.microsoft.com/office/drawing/2014/main" id="{682D9437-C160-5DCD-731C-8A3145069715}"/>
              </a:ext>
            </a:extLst>
          </p:cNvPr>
          <p:cNvSpPr txBox="1"/>
          <p:nvPr/>
        </p:nvSpPr>
        <p:spPr>
          <a:xfrm>
            <a:off x="9714290" y="6151552"/>
            <a:ext cx="2207531" cy="230832"/>
          </a:xfrm>
          <a:prstGeom prst="rect">
            <a:avLst/>
          </a:prstGeom>
          <a:noFill/>
        </p:spPr>
        <p:txBody>
          <a:bodyPr wrap="square">
            <a:spAutoFit/>
          </a:bodyPr>
          <a:lstStyle/>
          <a:p>
            <a:pPr algn="r"/>
            <a:r>
              <a:rPr lang="ja-JP" altLang="en-US" sz="900"/>
              <a:t>画像提供：国立環境研究所琵琶湖分室</a:t>
            </a:r>
          </a:p>
        </p:txBody>
      </p:sp>
      <p:sp>
        <p:nvSpPr>
          <p:cNvPr id="6" name="テキスト ボックス 5">
            <a:extLst>
              <a:ext uri="{FF2B5EF4-FFF2-40B4-BE49-F238E27FC236}">
                <a16:creationId xmlns:a16="http://schemas.microsoft.com/office/drawing/2014/main" id="{E77FD1D3-0E17-C754-B97D-7EE62017FEA9}"/>
              </a:ext>
            </a:extLst>
          </p:cNvPr>
          <p:cNvSpPr txBox="1"/>
          <p:nvPr/>
        </p:nvSpPr>
        <p:spPr>
          <a:xfrm>
            <a:off x="701159" y="1857559"/>
            <a:ext cx="761747" cy="230832"/>
          </a:xfrm>
          <a:prstGeom prst="rect">
            <a:avLst/>
          </a:prstGeom>
          <a:noFill/>
        </p:spPr>
        <p:txBody>
          <a:bodyPr wrap="none" rtlCol="0">
            <a:spAutoFit/>
          </a:bodyPr>
          <a:lstStyle/>
          <a:p>
            <a:r>
              <a:rPr kumimoji="1" lang="ja-JP" altLang="en-US" sz="900" spc="600">
                <a:solidFill>
                  <a:schemeClr val="bg1"/>
                </a:solidFill>
                <a:latin typeface="Meiryo" panose="020B0604030504040204" pitchFamily="34" charset="-128"/>
                <a:ea typeface="Meiryo" panose="020B0604030504040204" pitchFamily="34" charset="-128"/>
              </a:rPr>
              <a:t>びわこ</a:t>
            </a:r>
            <a:endParaRPr kumimoji="1" lang="ja-JP" altLang="en-US" sz="900" spc="600" dirty="0">
              <a:solidFill>
                <a:schemeClr val="bg1"/>
              </a:solidFill>
              <a:latin typeface="Meiryo" panose="020B0604030504040204" pitchFamily="34" charset="-128"/>
              <a:ea typeface="Meiryo" panose="020B0604030504040204" pitchFamily="34" charset="-128"/>
            </a:endParaRPr>
          </a:p>
        </p:txBody>
      </p:sp>
      <p:pic>
        <p:nvPicPr>
          <p:cNvPr id="9" name="図 8" descr="ボートに乗っている人たち&#10;&#10;中程度の精度で自動的に生成された説明">
            <a:extLst>
              <a:ext uri="{FF2B5EF4-FFF2-40B4-BE49-F238E27FC236}">
                <a16:creationId xmlns:a16="http://schemas.microsoft.com/office/drawing/2014/main" id="{F3CF8C2F-898F-446E-6A20-92C1AD2BE3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62889" y="4306357"/>
            <a:ext cx="2309338" cy="1688044"/>
          </a:xfrm>
          <a:prstGeom prst="rect">
            <a:avLst/>
          </a:prstGeom>
        </p:spPr>
      </p:pic>
      <p:sp>
        <p:nvSpPr>
          <p:cNvPr id="11" name="テキスト ボックス 10">
            <a:extLst>
              <a:ext uri="{FF2B5EF4-FFF2-40B4-BE49-F238E27FC236}">
                <a16:creationId xmlns:a16="http://schemas.microsoft.com/office/drawing/2014/main" id="{0E64E90C-6F51-CD9A-70D6-FC1B08CA592F}"/>
              </a:ext>
            </a:extLst>
          </p:cNvPr>
          <p:cNvSpPr txBox="1"/>
          <p:nvPr/>
        </p:nvSpPr>
        <p:spPr>
          <a:xfrm>
            <a:off x="3822840" y="2827141"/>
            <a:ext cx="300082"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に</a:t>
            </a:r>
            <a:endParaRPr kumimoji="1" lang="ja-JP" altLang="en-US" sz="900" dirty="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1737A85B-799F-037D-3672-1583DE0C4DFB}"/>
              </a:ext>
            </a:extLst>
          </p:cNvPr>
          <p:cNvSpPr txBox="1"/>
          <p:nvPr/>
        </p:nvSpPr>
        <p:spPr>
          <a:xfrm>
            <a:off x="1846248" y="1857559"/>
            <a:ext cx="877163"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でんとうてき</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4720995D-9E52-ED1D-1F56-46B8B157C558}"/>
              </a:ext>
            </a:extLst>
          </p:cNvPr>
          <p:cNvSpPr txBox="1"/>
          <p:nvPr/>
        </p:nvSpPr>
        <p:spPr>
          <a:xfrm>
            <a:off x="4732980" y="2827141"/>
            <a:ext cx="66556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しゅうせい</a:t>
            </a:r>
            <a:endParaRPr kumimoji="1" lang="ja-JP" altLang="en-US" sz="900" spc="-150" dirty="0">
              <a:latin typeface="Meiryo" panose="020B0604030504040204" pitchFamily="34" charset="-128"/>
              <a:ea typeface="Meiryo" panose="020B0604030504040204" pitchFamily="34" charset="-128"/>
            </a:endParaRPr>
          </a:p>
        </p:txBody>
      </p:sp>
      <p:sp>
        <p:nvSpPr>
          <p:cNvPr id="27" name="テキスト ボックス 26">
            <a:extLst>
              <a:ext uri="{FF2B5EF4-FFF2-40B4-BE49-F238E27FC236}">
                <a16:creationId xmlns:a16="http://schemas.microsoft.com/office/drawing/2014/main" id="{3106E4DB-9CA7-CAD9-D045-39A2CF7C1EB2}"/>
              </a:ext>
            </a:extLst>
          </p:cNvPr>
          <p:cNvSpPr txBox="1"/>
          <p:nvPr/>
        </p:nvSpPr>
        <p:spPr>
          <a:xfrm>
            <a:off x="5431480" y="2827141"/>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りよう</a:t>
            </a:r>
            <a:endParaRPr kumimoji="1" lang="ja-JP" altLang="en-US" sz="900" dirty="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A070EB96-835A-56CC-5E81-3E7336B6144E}"/>
              </a:ext>
            </a:extLst>
          </p:cNvPr>
          <p:cNvSpPr txBox="1"/>
          <p:nvPr/>
        </p:nvSpPr>
        <p:spPr>
          <a:xfrm>
            <a:off x="828868" y="91415"/>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りょう</a:t>
            </a:r>
            <a:endParaRPr kumimoji="1" lang="ja-JP" altLang="en-US" sz="90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3B60D517-02C4-CFF9-5E70-1DBAA337881D}"/>
              </a:ext>
            </a:extLst>
          </p:cNvPr>
          <p:cNvSpPr txBox="1"/>
          <p:nvPr/>
        </p:nvSpPr>
        <p:spPr>
          <a:xfrm>
            <a:off x="1804548" y="2509419"/>
            <a:ext cx="492443" cy="230832"/>
          </a:xfrm>
          <a:prstGeom prst="rect">
            <a:avLst/>
          </a:prstGeom>
          <a:noFill/>
        </p:spPr>
        <p:txBody>
          <a:bodyPr wrap="none" rtlCol="0">
            <a:spAutoFit/>
          </a:bodyPr>
          <a:lstStyle/>
          <a:p>
            <a:r>
              <a:rPr kumimoji="1" lang="ja-JP" altLang="en-US" sz="900" spc="300">
                <a:latin typeface="Meiryo" panose="020B0604030504040204" pitchFamily="34" charset="-128"/>
                <a:ea typeface="Meiryo" panose="020B0604030504040204" pitchFamily="34" charset="-128"/>
              </a:rPr>
              <a:t>しか</a:t>
            </a:r>
            <a:endParaRPr kumimoji="1" lang="ja-JP" altLang="en-US" sz="9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883441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1524B6-4EE9-442F-DAF2-BA003E698B6F}"/>
              </a:ext>
            </a:extLst>
          </p:cNvPr>
          <p:cNvSpPr>
            <a:spLocks noGrp="1"/>
          </p:cNvSpPr>
          <p:nvPr>
            <p:ph type="title"/>
          </p:nvPr>
        </p:nvSpPr>
        <p:spPr/>
        <p:txBody>
          <a:bodyPr/>
          <a:lstStyle/>
          <a:p>
            <a:r>
              <a:rPr kumimoji="1" lang="ja-JP" altLang="en-US"/>
              <a:t>魚のゆりかご水田</a:t>
            </a:r>
          </a:p>
        </p:txBody>
      </p:sp>
      <p:sp>
        <p:nvSpPr>
          <p:cNvPr id="4" name="スライド番号プレースホルダー 3">
            <a:extLst>
              <a:ext uri="{FF2B5EF4-FFF2-40B4-BE49-F238E27FC236}">
                <a16:creationId xmlns:a16="http://schemas.microsoft.com/office/drawing/2014/main" id="{04ED03BE-114D-6850-45F2-EFECDE27390B}"/>
              </a:ext>
            </a:extLst>
          </p:cNvPr>
          <p:cNvSpPr>
            <a:spLocks noGrp="1"/>
          </p:cNvSpPr>
          <p:nvPr>
            <p:ph type="sldNum" sz="quarter" idx="12"/>
          </p:nvPr>
        </p:nvSpPr>
        <p:spPr/>
        <p:txBody>
          <a:bodyPr/>
          <a:lstStyle/>
          <a:p>
            <a:fld id="{9072E400-20F7-6041-92A7-26D857824E29}" type="slidenum">
              <a:rPr kumimoji="1" lang="ja-JP" altLang="en-US" smtClean="0"/>
              <a:t>4</a:t>
            </a:fld>
            <a:endParaRPr kumimoji="1" lang="ja-JP" altLang="en-US"/>
          </a:p>
        </p:txBody>
      </p:sp>
      <p:pic>
        <p:nvPicPr>
          <p:cNvPr id="11" name="図 10" descr="草, 屋外, 人, 男 が含まれている画像&#10;&#10;自動的に生成された説明">
            <a:extLst>
              <a:ext uri="{FF2B5EF4-FFF2-40B4-BE49-F238E27FC236}">
                <a16:creationId xmlns:a16="http://schemas.microsoft.com/office/drawing/2014/main" id="{8DCC41A9-5F99-A71D-F60A-0C5D1B4F9C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10500" y="1273679"/>
            <a:ext cx="4440810" cy="2497955"/>
          </a:xfrm>
          <a:prstGeom prst="rect">
            <a:avLst/>
          </a:prstGeom>
        </p:spPr>
      </p:pic>
      <p:sp>
        <p:nvSpPr>
          <p:cNvPr id="12" name="正方形/長方形 11">
            <a:extLst>
              <a:ext uri="{FF2B5EF4-FFF2-40B4-BE49-F238E27FC236}">
                <a16:creationId xmlns:a16="http://schemas.microsoft.com/office/drawing/2014/main" id="{2C2E483A-EB4D-5751-0EE5-FB3BFFF3C271}"/>
              </a:ext>
            </a:extLst>
          </p:cNvPr>
          <p:cNvSpPr/>
          <p:nvPr/>
        </p:nvSpPr>
        <p:spPr>
          <a:xfrm>
            <a:off x="331884" y="2269541"/>
            <a:ext cx="6608193" cy="1341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琵琶湖の魚の中には、田んぼで産卵</a:t>
            </a:r>
            <a:r>
              <a:rPr kumimoji="1" lang="ja-JP" altLang="en-US" sz="1600">
                <a:solidFill>
                  <a:schemeClr val="tx1"/>
                </a:solidFill>
                <a:latin typeface="Meiryo" panose="020B0604030504040204" pitchFamily="34" charset="-128"/>
                <a:ea typeface="Meiryo" panose="020B0604030504040204" pitchFamily="34" charset="-128"/>
              </a:rPr>
              <a:t>し、大きく</a:t>
            </a:r>
            <a:r>
              <a:rPr kumimoji="1" lang="ja-JP" altLang="en-US" sz="1600" dirty="0">
                <a:solidFill>
                  <a:schemeClr val="tx1"/>
                </a:solidFill>
                <a:latin typeface="Meiryo" panose="020B0604030504040204" pitchFamily="34" charset="-128"/>
                <a:ea typeface="Meiryo" panose="020B0604030504040204" pitchFamily="34" charset="-128"/>
              </a:rPr>
              <a:t>なると湖に戻っていくものがいます。</a:t>
            </a:r>
          </a:p>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魚が田んぼで産卵できるように、農家の人々が魚の通り道「魚道</a:t>
            </a:r>
            <a:r>
              <a:rPr kumimoji="1" lang="ja-JP" altLang="en-US" sz="1600">
                <a:solidFill>
                  <a:schemeClr val="tx1"/>
                </a:solidFill>
                <a:latin typeface="Meiryo" panose="020B0604030504040204" pitchFamily="34" charset="-128"/>
                <a:ea typeface="Meiryo" panose="020B0604030504040204" pitchFamily="34" charset="-128"/>
              </a:rPr>
              <a:t>」を</a:t>
            </a:r>
            <a:endParaRPr kumimoji="1" lang="en-US" altLang="ja-JP" sz="1600" dirty="0">
              <a:solidFill>
                <a:schemeClr val="tx1"/>
              </a:solidFill>
              <a:latin typeface="Meiryo" panose="020B0604030504040204" pitchFamily="34" charset="-128"/>
              <a:ea typeface="Meiryo" panose="020B0604030504040204" pitchFamily="34" charset="-128"/>
            </a:endParaRPr>
          </a:p>
          <a:p>
            <a:pPr>
              <a:spcBef>
                <a:spcPts val="500"/>
              </a:spcBef>
            </a:pPr>
            <a:r>
              <a:rPr kumimoji="1" lang="ja-JP" altLang="en-US" sz="1600">
                <a:solidFill>
                  <a:schemeClr val="tx1"/>
                </a:solidFill>
                <a:latin typeface="Meiryo" panose="020B0604030504040204" pitchFamily="34" charset="-128"/>
                <a:ea typeface="Meiryo" panose="020B0604030504040204" pitchFamily="34" charset="-128"/>
              </a:rPr>
              <a:t>作る</a:t>
            </a:r>
            <a:r>
              <a:rPr kumimoji="1" lang="ja-JP" altLang="en-US" sz="1600" dirty="0">
                <a:solidFill>
                  <a:schemeClr val="tx1"/>
                </a:solidFill>
                <a:latin typeface="Meiryo" panose="020B0604030504040204" pitchFamily="34" charset="-128"/>
                <a:ea typeface="Meiryo" panose="020B0604030504040204" pitchFamily="34" charset="-128"/>
              </a:rPr>
              <a:t>活動を続けています。</a:t>
            </a:r>
          </a:p>
        </p:txBody>
      </p:sp>
      <p:sp>
        <p:nvSpPr>
          <p:cNvPr id="19" name="正方形/長方形 18">
            <a:extLst>
              <a:ext uri="{FF2B5EF4-FFF2-40B4-BE49-F238E27FC236}">
                <a16:creationId xmlns:a16="http://schemas.microsoft.com/office/drawing/2014/main" id="{F00F3808-A4BE-D518-CC61-1FFCC779AB0E}"/>
              </a:ext>
            </a:extLst>
          </p:cNvPr>
          <p:cNvSpPr/>
          <p:nvPr/>
        </p:nvSpPr>
        <p:spPr>
          <a:xfrm>
            <a:off x="349395" y="4768451"/>
            <a:ext cx="4379816" cy="11750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500"/>
              </a:spcBef>
            </a:pPr>
            <a:r>
              <a:rPr kumimoji="1" lang="ja-JP" altLang="en-US" sz="1600">
                <a:solidFill>
                  <a:schemeClr val="tx1"/>
                </a:solidFill>
                <a:latin typeface="Meiryo" panose="020B0604030504040204" pitchFamily="34" charset="-128"/>
                <a:ea typeface="Meiryo" panose="020B0604030504040204" pitchFamily="34" charset="-128"/>
              </a:rPr>
              <a:t>田んぼから琵琶湖につながる水路の一部を階段状にした魚道を設置することで、琵琶湖から湖魚が田んぼに入ることができます。</a:t>
            </a:r>
            <a:endParaRPr kumimoji="1" lang="ja-JP" altLang="en-US" sz="1600" dirty="0">
              <a:solidFill>
                <a:schemeClr val="tx1"/>
              </a:solidFill>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B550DB2A-8B67-A226-0588-CB0A39D6315F}"/>
              </a:ext>
            </a:extLst>
          </p:cNvPr>
          <p:cNvSpPr txBox="1"/>
          <p:nvPr/>
        </p:nvSpPr>
        <p:spPr>
          <a:xfrm>
            <a:off x="8820534" y="3807158"/>
            <a:ext cx="2877711" cy="307777"/>
          </a:xfrm>
          <a:prstGeom prst="rect">
            <a:avLst/>
          </a:prstGeom>
          <a:noFill/>
        </p:spPr>
        <p:txBody>
          <a:bodyPr wrap="none" rtlCol="0">
            <a:spAutoFit/>
          </a:bodyPr>
          <a:lstStyle/>
          <a:p>
            <a:r>
              <a:rPr kumimoji="1" lang="ja-JP" altLang="en-US" sz="1400">
                <a:latin typeface="Meiryo" panose="020B0604030504040204" pitchFamily="34" charset="-128"/>
                <a:ea typeface="Meiryo" panose="020B0604030504040204" pitchFamily="34" charset="-128"/>
              </a:rPr>
              <a:t>滋賀県高島市の「魚道」設置作業</a:t>
            </a:r>
          </a:p>
        </p:txBody>
      </p:sp>
      <p:sp>
        <p:nvSpPr>
          <p:cNvPr id="3" name="正方形/長方形 2">
            <a:extLst>
              <a:ext uri="{FF2B5EF4-FFF2-40B4-BE49-F238E27FC236}">
                <a16:creationId xmlns:a16="http://schemas.microsoft.com/office/drawing/2014/main" id="{53D56FD0-424E-F1DE-6EC8-CD1EC1419BCD}"/>
              </a:ext>
            </a:extLst>
          </p:cNvPr>
          <p:cNvSpPr/>
          <p:nvPr/>
        </p:nvSpPr>
        <p:spPr>
          <a:xfrm>
            <a:off x="370676" y="4075190"/>
            <a:ext cx="1184839" cy="792337"/>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ja-JP" altLang="en-US" sz="3200" b="1">
                <a:solidFill>
                  <a:schemeClr val="tx1"/>
                </a:solidFill>
                <a:latin typeface="Meiryo" panose="020B0604030504040204" pitchFamily="34" charset="-128"/>
                <a:ea typeface="Meiryo" panose="020B0604030504040204" pitchFamily="34" charset="-128"/>
                <a:cs typeface="Times New Roman" panose="02020603050405020304" pitchFamily="18" charset="0"/>
              </a:rPr>
              <a:t>魚道</a:t>
            </a:r>
            <a:endParaRPr kumimoji="1" lang="ja-JP" altLang="en-US" sz="3200" b="1">
              <a:solidFill>
                <a:schemeClr val="tx1"/>
              </a:solidFill>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531304C0-5F9F-9663-A36F-1CA832E15CE4}"/>
              </a:ext>
            </a:extLst>
          </p:cNvPr>
          <p:cNvSpPr txBox="1"/>
          <p:nvPr/>
        </p:nvSpPr>
        <p:spPr>
          <a:xfrm>
            <a:off x="5784154" y="2773964"/>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ぎょどう</a:t>
            </a:r>
          </a:p>
        </p:txBody>
      </p:sp>
      <p:sp>
        <p:nvSpPr>
          <p:cNvPr id="6" name="テキスト ボックス 5">
            <a:extLst>
              <a:ext uri="{FF2B5EF4-FFF2-40B4-BE49-F238E27FC236}">
                <a16:creationId xmlns:a16="http://schemas.microsoft.com/office/drawing/2014/main" id="{A8FB8C0A-9BA7-BF03-104F-988562C1FD4A}"/>
              </a:ext>
            </a:extLst>
          </p:cNvPr>
          <p:cNvSpPr txBox="1"/>
          <p:nvPr/>
        </p:nvSpPr>
        <p:spPr>
          <a:xfrm>
            <a:off x="562985" y="4112438"/>
            <a:ext cx="800219" cy="276999"/>
          </a:xfrm>
          <a:prstGeom prst="rect">
            <a:avLst/>
          </a:prstGeom>
          <a:noFill/>
        </p:spPr>
        <p:txBody>
          <a:bodyPr wrap="none" rtlCol="0">
            <a:spAutoFit/>
          </a:bodyPr>
          <a:lstStyle/>
          <a:p>
            <a:r>
              <a:rPr kumimoji="1" lang="ja-JP" altLang="en-US" sz="1200">
                <a:latin typeface="Meiryo" panose="020B0604030504040204" pitchFamily="34" charset="-128"/>
                <a:ea typeface="Meiryo" panose="020B0604030504040204" pitchFamily="34" charset="-128"/>
              </a:rPr>
              <a:t>ぎょどう</a:t>
            </a:r>
          </a:p>
        </p:txBody>
      </p:sp>
      <p:sp>
        <p:nvSpPr>
          <p:cNvPr id="7" name="テキスト ボックス 6">
            <a:extLst>
              <a:ext uri="{FF2B5EF4-FFF2-40B4-BE49-F238E27FC236}">
                <a16:creationId xmlns:a16="http://schemas.microsoft.com/office/drawing/2014/main" id="{5A8FF524-4A2F-2439-8F38-F16D424D90C2}"/>
              </a:ext>
            </a:extLst>
          </p:cNvPr>
          <p:cNvSpPr txBox="1"/>
          <p:nvPr/>
        </p:nvSpPr>
        <p:spPr>
          <a:xfrm>
            <a:off x="319184" y="5102266"/>
            <a:ext cx="665567" cy="230832"/>
          </a:xfrm>
          <a:prstGeom prst="rect">
            <a:avLst/>
          </a:prstGeom>
          <a:noFill/>
        </p:spPr>
        <p:txBody>
          <a:bodyPr wrap="none" rtlCol="0">
            <a:spAutoFit/>
          </a:bodyPr>
          <a:lstStyle/>
          <a:p>
            <a:r>
              <a:rPr kumimoji="1" lang="ja-JP" altLang="en-US" sz="900" spc="-150">
                <a:latin typeface="Meiryo" panose="020B0604030504040204" pitchFamily="34" charset="-128"/>
                <a:ea typeface="Meiryo" panose="020B0604030504040204" pitchFamily="34" charset="-128"/>
              </a:rPr>
              <a:t>だんじょう</a:t>
            </a:r>
          </a:p>
        </p:txBody>
      </p:sp>
      <p:sp>
        <p:nvSpPr>
          <p:cNvPr id="8" name="コンテンツ プレースホルダー 6">
            <a:extLst>
              <a:ext uri="{FF2B5EF4-FFF2-40B4-BE49-F238E27FC236}">
                <a16:creationId xmlns:a16="http://schemas.microsoft.com/office/drawing/2014/main" id="{E33EE630-BB1C-615D-1595-C44F90C24F0F}"/>
              </a:ext>
            </a:extLst>
          </p:cNvPr>
          <p:cNvSpPr txBox="1">
            <a:spLocks/>
          </p:cNvSpPr>
          <p:nvPr/>
        </p:nvSpPr>
        <p:spPr>
          <a:xfrm>
            <a:off x="317817" y="1512202"/>
            <a:ext cx="4154171" cy="604203"/>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2000" b="1" kern="100">
                <a:solidFill>
                  <a:schemeClr val="bg1"/>
                </a:solidFill>
                <a:effectLst/>
                <a:cs typeface="Times New Roman" panose="02020603050405020304" pitchFamily="18" charset="0"/>
              </a:rPr>
              <a:t>琵琶湖につながる</a:t>
            </a:r>
            <a:r>
              <a:rPr lang="en-US" altLang="ja-JP" sz="2000" b="1" kern="100" dirty="0">
                <a:solidFill>
                  <a:schemeClr val="bg1"/>
                </a:solidFill>
                <a:effectLst/>
                <a:cs typeface="Times New Roman" panose="02020603050405020304" pitchFamily="18" charset="0"/>
              </a:rPr>
              <a:t>【</a:t>
            </a:r>
            <a:r>
              <a:rPr lang="ja-JP" altLang="en-US" sz="2000" b="1" kern="100">
                <a:solidFill>
                  <a:schemeClr val="bg1"/>
                </a:solidFill>
                <a:effectLst/>
                <a:cs typeface="Times New Roman" panose="02020603050405020304" pitchFamily="18" charset="0"/>
              </a:rPr>
              <a:t>田んぼ</a:t>
            </a:r>
            <a:r>
              <a:rPr lang="en-US" altLang="ja-JP" sz="2000" b="1" kern="100" dirty="0">
                <a:solidFill>
                  <a:schemeClr val="bg1"/>
                </a:solidFill>
                <a:effectLst/>
                <a:cs typeface="Times New Roman" panose="02020603050405020304" pitchFamily="18" charset="0"/>
              </a:rPr>
              <a:t>】</a:t>
            </a:r>
            <a:endParaRPr lang="ja-JP" altLang="ja-JP" sz="2000" b="1" kern="100">
              <a:solidFill>
                <a:schemeClr val="bg1"/>
              </a:solidFill>
              <a:effectLst/>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1C850E75-F366-7940-4525-EE2E5F44BC3C}"/>
              </a:ext>
            </a:extLst>
          </p:cNvPr>
          <p:cNvSpPr txBox="1"/>
          <p:nvPr/>
        </p:nvSpPr>
        <p:spPr>
          <a:xfrm>
            <a:off x="801175" y="1574945"/>
            <a:ext cx="761747" cy="230832"/>
          </a:xfrm>
          <a:prstGeom prst="rect">
            <a:avLst/>
          </a:prstGeom>
          <a:noFill/>
        </p:spPr>
        <p:txBody>
          <a:bodyPr wrap="none" rtlCol="0">
            <a:spAutoFit/>
          </a:bodyPr>
          <a:lstStyle/>
          <a:p>
            <a:r>
              <a:rPr kumimoji="1" lang="ja-JP" altLang="en-US" sz="900" spc="600">
                <a:solidFill>
                  <a:schemeClr val="bg1"/>
                </a:solidFill>
                <a:latin typeface="Meiryo" panose="020B0604030504040204" pitchFamily="34" charset="-128"/>
                <a:ea typeface="Meiryo" panose="020B0604030504040204" pitchFamily="34" charset="-128"/>
              </a:rPr>
              <a:t>びわこ</a:t>
            </a:r>
            <a:endParaRPr kumimoji="1" lang="ja-JP" altLang="en-US" sz="900" spc="600" dirty="0">
              <a:solidFill>
                <a:schemeClr val="bg1"/>
              </a:solidFill>
              <a:latin typeface="Meiryo" panose="020B0604030504040204" pitchFamily="34" charset="-128"/>
              <a:ea typeface="Meiryo" panose="020B0604030504040204" pitchFamily="34" charset="-128"/>
            </a:endParaRPr>
          </a:p>
        </p:txBody>
      </p:sp>
      <p:pic>
        <p:nvPicPr>
          <p:cNvPr id="17" name="図 16" descr="ダイアグラム&#10;&#10;自動的に生成された説明">
            <a:extLst>
              <a:ext uri="{FF2B5EF4-FFF2-40B4-BE49-F238E27FC236}">
                <a16:creationId xmlns:a16="http://schemas.microsoft.com/office/drawing/2014/main" id="{8F0AF2BC-9FA9-FD86-D230-B4EA369CA4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71117" y="4201696"/>
            <a:ext cx="3395493" cy="1909965"/>
          </a:xfrm>
          <a:prstGeom prst="rect">
            <a:avLst/>
          </a:prstGeom>
        </p:spPr>
      </p:pic>
      <p:pic>
        <p:nvPicPr>
          <p:cNvPr id="22" name="図 21" descr="コンピュータ が含まれている画像&#10;&#10;自動的に生成された説明">
            <a:extLst>
              <a:ext uri="{FF2B5EF4-FFF2-40B4-BE49-F238E27FC236}">
                <a16:creationId xmlns:a16="http://schemas.microsoft.com/office/drawing/2014/main" id="{5E1B4E18-CFC3-1B0D-889E-B553061A22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02752" y="4201696"/>
            <a:ext cx="3395493" cy="1909965"/>
          </a:xfrm>
          <a:prstGeom prst="rect">
            <a:avLst/>
          </a:prstGeom>
        </p:spPr>
      </p:pic>
      <p:sp>
        <p:nvSpPr>
          <p:cNvPr id="23" name="テキスト ボックス 22">
            <a:extLst>
              <a:ext uri="{FF2B5EF4-FFF2-40B4-BE49-F238E27FC236}">
                <a16:creationId xmlns:a16="http://schemas.microsoft.com/office/drawing/2014/main" id="{DD6C235C-418D-374B-F7C3-D9BC8FBE9F11}"/>
              </a:ext>
            </a:extLst>
          </p:cNvPr>
          <p:cNvSpPr txBox="1"/>
          <p:nvPr/>
        </p:nvSpPr>
        <p:spPr>
          <a:xfrm>
            <a:off x="3155254" y="2227864"/>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さんらん</a:t>
            </a:r>
          </a:p>
        </p:txBody>
      </p:sp>
      <p:sp>
        <p:nvSpPr>
          <p:cNvPr id="24" name="テキスト ボックス 23">
            <a:extLst>
              <a:ext uri="{FF2B5EF4-FFF2-40B4-BE49-F238E27FC236}">
                <a16:creationId xmlns:a16="http://schemas.microsoft.com/office/drawing/2014/main" id="{2F23B4D1-33B5-6EFB-097A-5FA67EB5263C}"/>
              </a:ext>
            </a:extLst>
          </p:cNvPr>
          <p:cNvSpPr txBox="1"/>
          <p:nvPr/>
        </p:nvSpPr>
        <p:spPr>
          <a:xfrm>
            <a:off x="5580954" y="2227864"/>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もど</a:t>
            </a:r>
          </a:p>
        </p:txBody>
      </p:sp>
      <p:sp>
        <p:nvSpPr>
          <p:cNvPr id="25" name="テキスト ボックス 24">
            <a:extLst>
              <a:ext uri="{FF2B5EF4-FFF2-40B4-BE49-F238E27FC236}">
                <a16:creationId xmlns:a16="http://schemas.microsoft.com/office/drawing/2014/main" id="{20B2DE85-003E-FAEA-A2F8-E26AD60C56C5}"/>
              </a:ext>
            </a:extLst>
          </p:cNvPr>
          <p:cNvSpPr txBox="1"/>
          <p:nvPr/>
        </p:nvSpPr>
        <p:spPr>
          <a:xfrm>
            <a:off x="1328644" y="3089274"/>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つづ</a:t>
            </a:r>
          </a:p>
        </p:txBody>
      </p:sp>
      <p:sp>
        <p:nvSpPr>
          <p:cNvPr id="26" name="テキスト ボックス 25">
            <a:extLst>
              <a:ext uri="{FF2B5EF4-FFF2-40B4-BE49-F238E27FC236}">
                <a16:creationId xmlns:a16="http://schemas.microsoft.com/office/drawing/2014/main" id="{7F824629-676D-BE9C-3ED0-815958AB2F5D}"/>
              </a:ext>
            </a:extLst>
          </p:cNvPr>
          <p:cNvSpPr txBox="1"/>
          <p:nvPr/>
        </p:nvSpPr>
        <p:spPr>
          <a:xfrm>
            <a:off x="4174013" y="4793605"/>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かい</a:t>
            </a:r>
          </a:p>
        </p:txBody>
      </p:sp>
      <p:sp>
        <p:nvSpPr>
          <p:cNvPr id="27" name="テキスト ボックス 26">
            <a:extLst>
              <a:ext uri="{FF2B5EF4-FFF2-40B4-BE49-F238E27FC236}">
                <a16:creationId xmlns:a16="http://schemas.microsoft.com/office/drawing/2014/main" id="{71972627-EF89-C229-EF75-7D0F9EA287FC}"/>
              </a:ext>
            </a:extLst>
          </p:cNvPr>
          <p:cNvSpPr txBox="1"/>
          <p:nvPr/>
        </p:nvSpPr>
        <p:spPr>
          <a:xfrm>
            <a:off x="1995584" y="5102266"/>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せっち</a:t>
            </a:r>
          </a:p>
        </p:txBody>
      </p:sp>
      <p:sp>
        <p:nvSpPr>
          <p:cNvPr id="9" name="テキスト ボックス 8">
            <a:extLst>
              <a:ext uri="{FF2B5EF4-FFF2-40B4-BE49-F238E27FC236}">
                <a16:creationId xmlns:a16="http://schemas.microsoft.com/office/drawing/2014/main" id="{C6627F4A-DA6E-1872-735F-C938E8A5E9E9}"/>
              </a:ext>
            </a:extLst>
          </p:cNvPr>
          <p:cNvSpPr txBox="1"/>
          <p:nvPr/>
        </p:nvSpPr>
        <p:spPr>
          <a:xfrm>
            <a:off x="5128636" y="6127188"/>
            <a:ext cx="902811" cy="307777"/>
          </a:xfrm>
          <a:prstGeom prst="rect">
            <a:avLst/>
          </a:prstGeom>
          <a:noFill/>
        </p:spPr>
        <p:txBody>
          <a:bodyPr wrap="none" rtlCol="0">
            <a:spAutoFit/>
          </a:bodyPr>
          <a:lstStyle/>
          <a:p>
            <a:r>
              <a:rPr kumimoji="1" lang="ja-JP" altLang="en-US" sz="1400" b="1">
                <a:solidFill>
                  <a:srgbClr val="00B0F0"/>
                </a:solidFill>
                <a:latin typeface="Meiryo" panose="020B0604030504040204" pitchFamily="34" charset="-128"/>
                <a:ea typeface="Meiryo" panose="020B0604030504040204" pitchFamily="34" charset="-128"/>
              </a:rPr>
              <a:t>↙︎琵琶湖</a:t>
            </a:r>
          </a:p>
        </p:txBody>
      </p:sp>
      <p:sp>
        <p:nvSpPr>
          <p:cNvPr id="13" name="テキスト ボックス 12">
            <a:extLst>
              <a:ext uri="{FF2B5EF4-FFF2-40B4-BE49-F238E27FC236}">
                <a16:creationId xmlns:a16="http://schemas.microsoft.com/office/drawing/2014/main" id="{8FDEB55E-E6E0-2A47-1A9F-3222A8A7B6C5}"/>
              </a:ext>
            </a:extLst>
          </p:cNvPr>
          <p:cNvSpPr txBox="1"/>
          <p:nvPr/>
        </p:nvSpPr>
        <p:spPr>
          <a:xfrm>
            <a:off x="7443335" y="4465309"/>
            <a:ext cx="723275" cy="307777"/>
          </a:xfrm>
          <a:prstGeom prst="rect">
            <a:avLst/>
          </a:prstGeom>
          <a:noFill/>
        </p:spPr>
        <p:txBody>
          <a:bodyPr wrap="none" rtlCol="0">
            <a:spAutoFit/>
          </a:bodyPr>
          <a:lstStyle/>
          <a:p>
            <a:r>
              <a:rPr kumimoji="1" lang="ja-JP" altLang="en-US" sz="1400" b="1">
                <a:solidFill>
                  <a:schemeClr val="bg1"/>
                </a:solidFill>
                <a:latin typeface="Meiryo" panose="020B0604030504040204" pitchFamily="34" charset="-128"/>
                <a:ea typeface="Meiryo" panose="020B0604030504040204" pitchFamily="34" charset="-128"/>
              </a:rPr>
              <a:t>田んぼ</a:t>
            </a:r>
          </a:p>
        </p:txBody>
      </p:sp>
    </p:spTree>
    <p:extLst>
      <p:ext uri="{BB962C8B-B14F-4D97-AF65-F5344CB8AC3E}">
        <p14:creationId xmlns:p14="http://schemas.microsoft.com/office/powerpoint/2010/main" val="345804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EC5F5B-7359-C6EA-405B-163CE51AA56D}"/>
              </a:ext>
            </a:extLst>
          </p:cNvPr>
          <p:cNvSpPr>
            <a:spLocks noGrp="1"/>
          </p:cNvSpPr>
          <p:nvPr>
            <p:ph type="title"/>
          </p:nvPr>
        </p:nvSpPr>
        <p:spPr/>
        <p:txBody>
          <a:bodyPr/>
          <a:lstStyle/>
          <a:p>
            <a:r>
              <a:rPr kumimoji="1" lang="ja-JP" altLang="en-US"/>
              <a:t>湖を守るため</a:t>
            </a:r>
            <a:r>
              <a:rPr kumimoji="1" lang="ja-JP" altLang="en-US" dirty="0"/>
              <a:t>の植林活動</a:t>
            </a:r>
          </a:p>
        </p:txBody>
      </p:sp>
      <p:sp>
        <p:nvSpPr>
          <p:cNvPr id="4" name="スライド番号プレースホルダー 3">
            <a:extLst>
              <a:ext uri="{FF2B5EF4-FFF2-40B4-BE49-F238E27FC236}">
                <a16:creationId xmlns:a16="http://schemas.microsoft.com/office/drawing/2014/main" id="{01DD6AD7-4027-D314-FC35-8DDD51A753DD}"/>
              </a:ext>
            </a:extLst>
          </p:cNvPr>
          <p:cNvSpPr>
            <a:spLocks noGrp="1"/>
          </p:cNvSpPr>
          <p:nvPr>
            <p:ph type="sldNum" sz="quarter" idx="12"/>
          </p:nvPr>
        </p:nvSpPr>
        <p:spPr/>
        <p:txBody>
          <a:bodyPr/>
          <a:lstStyle/>
          <a:p>
            <a:fld id="{9072E400-20F7-6041-92A7-26D857824E29}" type="slidenum">
              <a:rPr kumimoji="1" lang="ja-JP" altLang="en-US" smtClean="0"/>
              <a:t>5</a:t>
            </a:fld>
            <a:endParaRPr kumimoji="1" lang="ja-JP" altLang="en-US"/>
          </a:p>
        </p:txBody>
      </p:sp>
      <p:pic>
        <p:nvPicPr>
          <p:cNvPr id="7" name="図 6" descr="森の中にいる動物&#10;&#10;低い精度で自動的に生成された説明">
            <a:extLst>
              <a:ext uri="{FF2B5EF4-FFF2-40B4-BE49-F238E27FC236}">
                <a16:creationId xmlns:a16="http://schemas.microsoft.com/office/drawing/2014/main" id="{522D1F82-C408-A6C1-2CDA-AA33B215A9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92577" y="1070111"/>
            <a:ext cx="4402182" cy="2476228"/>
          </a:xfrm>
          <a:prstGeom prst="rect">
            <a:avLst/>
          </a:prstGeom>
        </p:spPr>
      </p:pic>
      <p:sp>
        <p:nvSpPr>
          <p:cNvPr id="8" name="正方形/長方形 7">
            <a:extLst>
              <a:ext uri="{FF2B5EF4-FFF2-40B4-BE49-F238E27FC236}">
                <a16:creationId xmlns:a16="http://schemas.microsoft.com/office/drawing/2014/main" id="{C7394E86-0A62-6151-590F-4E9A8BC3FFA8}"/>
              </a:ext>
            </a:extLst>
          </p:cNvPr>
          <p:cNvSpPr/>
          <p:nvPr/>
        </p:nvSpPr>
        <p:spPr>
          <a:xfrm>
            <a:off x="585771" y="2156200"/>
            <a:ext cx="6292493" cy="1341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周囲の森は雨水をたくわえて、栄養豊富な地下水を作ります</a:t>
            </a:r>
            <a:r>
              <a:rPr kumimoji="1" lang="ja-JP" altLang="en-US" sz="1600">
                <a:solidFill>
                  <a:schemeClr val="tx1"/>
                </a:solidFill>
                <a:latin typeface="Meiryo" panose="020B0604030504040204" pitchFamily="34" charset="-128"/>
                <a:ea typeface="Meiryo" panose="020B0604030504040204" pitchFamily="34" charset="-128"/>
              </a:rPr>
              <a:t>。地下水</a:t>
            </a:r>
            <a:r>
              <a:rPr kumimoji="1" lang="ja-JP" altLang="en-US" sz="1600" dirty="0">
                <a:solidFill>
                  <a:schemeClr val="tx1"/>
                </a:solidFill>
                <a:latin typeface="Meiryo" panose="020B0604030504040204" pitchFamily="34" charset="-128"/>
                <a:ea typeface="Meiryo" panose="020B0604030504040204" pitchFamily="34" charset="-128"/>
              </a:rPr>
              <a:t>は川を流れて琵琶湖に注ぎ、魚などを育てます。そこで、豊かな地下水を絶やさないように、漁師が中心となり地域の人々が</a:t>
            </a:r>
            <a:r>
              <a:rPr kumimoji="1" lang="ja-JP" altLang="en-US" sz="1600">
                <a:solidFill>
                  <a:schemeClr val="tx1"/>
                </a:solidFill>
                <a:latin typeface="Meiryo" panose="020B0604030504040204" pitchFamily="34" charset="-128"/>
                <a:ea typeface="Meiryo" panose="020B0604030504040204" pitchFamily="34" charset="-128"/>
              </a:rPr>
              <a:t>一緒になって</a:t>
            </a:r>
            <a:r>
              <a:rPr kumimoji="1" lang="ja-JP" altLang="en-US" sz="1600" dirty="0">
                <a:solidFill>
                  <a:schemeClr val="tx1"/>
                </a:solidFill>
                <a:latin typeface="Meiryo" panose="020B0604030504040204" pitchFamily="34" charset="-128"/>
                <a:ea typeface="Meiryo" panose="020B0604030504040204" pitchFamily="34" charset="-128"/>
              </a:rPr>
              <a:t>森を育てています。</a:t>
            </a:r>
          </a:p>
        </p:txBody>
      </p:sp>
      <p:pic>
        <p:nvPicPr>
          <p:cNvPr id="12" name="図 11" descr="草の上を歩いている人たち&#10;&#10;中程度の精度で自動的に生成された説明">
            <a:extLst>
              <a:ext uri="{FF2B5EF4-FFF2-40B4-BE49-F238E27FC236}">
                <a16:creationId xmlns:a16="http://schemas.microsoft.com/office/drawing/2014/main" id="{BA763F5F-1933-7339-F179-F7DAD7C90FF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40348" y="3631349"/>
            <a:ext cx="2909455" cy="2081525"/>
          </a:xfrm>
          <a:prstGeom prst="rect">
            <a:avLst/>
          </a:prstGeom>
        </p:spPr>
      </p:pic>
      <p:pic>
        <p:nvPicPr>
          <p:cNvPr id="14" name="図 13" descr="森の中で草を食べている&#10;&#10;中程度の精度で自動的に生成された説明">
            <a:extLst>
              <a:ext uri="{FF2B5EF4-FFF2-40B4-BE49-F238E27FC236}">
                <a16:creationId xmlns:a16="http://schemas.microsoft.com/office/drawing/2014/main" id="{0B623A8D-BD51-BFB7-B2C3-F1BEF5B3C4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55599" y="3631349"/>
            <a:ext cx="3700487" cy="2081524"/>
          </a:xfrm>
          <a:prstGeom prst="rect">
            <a:avLst/>
          </a:prstGeom>
        </p:spPr>
      </p:pic>
      <p:sp>
        <p:nvSpPr>
          <p:cNvPr id="15" name="正方形/長方形 14">
            <a:extLst>
              <a:ext uri="{FF2B5EF4-FFF2-40B4-BE49-F238E27FC236}">
                <a16:creationId xmlns:a16="http://schemas.microsoft.com/office/drawing/2014/main" id="{599A558D-914F-6EF4-5F25-2F3D7C347CF0}"/>
              </a:ext>
            </a:extLst>
          </p:cNvPr>
          <p:cNvSpPr/>
          <p:nvPr/>
        </p:nvSpPr>
        <p:spPr>
          <a:xfrm>
            <a:off x="2802725" y="5818283"/>
            <a:ext cx="751755" cy="389366"/>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400">
                <a:solidFill>
                  <a:schemeClr val="tx1"/>
                </a:solidFill>
                <a:latin typeface="Meiryo" panose="020B0604030504040204" pitchFamily="34" charset="-128"/>
                <a:ea typeface="Meiryo" panose="020B0604030504040204" pitchFamily="34" charset="-128"/>
              </a:rPr>
              <a:t>植林：</a:t>
            </a:r>
            <a:endParaRPr kumimoji="1" lang="ja-JP" altLang="en-US" sz="1400" dirty="0">
              <a:solidFill>
                <a:schemeClr val="tx1"/>
              </a:solidFill>
              <a:latin typeface="Meiryo" panose="020B0604030504040204" pitchFamily="34" charset="-128"/>
              <a:ea typeface="Meiryo" panose="020B0604030504040204" pitchFamily="34" charset="-128"/>
            </a:endParaRPr>
          </a:p>
        </p:txBody>
      </p:sp>
      <p:sp>
        <p:nvSpPr>
          <p:cNvPr id="16" name="正方形/長方形 15">
            <a:extLst>
              <a:ext uri="{FF2B5EF4-FFF2-40B4-BE49-F238E27FC236}">
                <a16:creationId xmlns:a16="http://schemas.microsoft.com/office/drawing/2014/main" id="{643BE4FD-C511-1773-FC33-8B743EDFD013}"/>
              </a:ext>
            </a:extLst>
          </p:cNvPr>
          <p:cNvSpPr/>
          <p:nvPr/>
        </p:nvSpPr>
        <p:spPr>
          <a:xfrm>
            <a:off x="6472704" y="5792014"/>
            <a:ext cx="2466275" cy="415636"/>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400">
                <a:solidFill>
                  <a:schemeClr val="tx1"/>
                </a:solidFill>
                <a:latin typeface="Meiryo" panose="020B0604030504040204" pitchFamily="34" charset="-128"/>
                <a:ea typeface="Meiryo" panose="020B0604030504040204" pitchFamily="34" charset="-128"/>
              </a:rPr>
              <a:t>植えた苗木が成長した様子</a:t>
            </a:r>
            <a:endParaRPr kumimoji="1" lang="ja-JP" altLang="en-US" sz="1400" dirty="0">
              <a:solidFill>
                <a:schemeClr val="tx1"/>
              </a:solidFill>
              <a:latin typeface="Meiryo" panose="020B0604030504040204" pitchFamily="34" charset="-128"/>
              <a:ea typeface="Meiryo" panose="020B0604030504040204" pitchFamily="34" charset="-128"/>
            </a:endParaRPr>
          </a:p>
        </p:txBody>
      </p:sp>
      <p:sp>
        <p:nvSpPr>
          <p:cNvPr id="6" name="正方形/長方形 5">
            <a:extLst>
              <a:ext uri="{FF2B5EF4-FFF2-40B4-BE49-F238E27FC236}">
                <a16:creationId xmlns:a16="http://schemas.microsoft.com/office/drawing/2014/main" id="{A4467942-7F65-02C9-D783-AC62D93D8A59}"/>
              </a:ext>
            </a:extLst>
          </p:cNvPr>
          <p:cNvSpPr/>
          <p:nvPr/>
        </p:nvSpPr>
        <p:spPr>
          <a:xfrm>
            <a:off x="3389324" y="5804428"/>
            <a:ext cx="2466275" cy="604203"/>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400">
                <a:solidFill>
                  <a:schemeClr val="tx1"/>
                </a:solidFill>
                <a:latin typeface="Meiryo" panose="020B0604030504040204" pitchFamily="34" charset="-128"/>
                <a:ea typeface="Meiryo" panose="020B0604030504040204" pitchFamily="34" charset="-128"/>
              </a:rPr>
              <a:t>コナラなど</a:t>
            </a:r>
            <a:r>
              <a:rPr lang="ja-JP" altLang="en-US" sz="1400">
                <a:solidFill>
                  <a:schemeClr val="tx1"/>
                </a:solidFill>
                <a:latin typeface="Meiryo" panose="020B0604030504040204" pitchFamily="34" charset="-128"/>
                <a:ea typeface="Meiryo" panose="020B0604030504040204" pitchFamily="34" charset="-128"/>
              </a:rPr>
              <a:t>の</a:t>
            </a:r>
            <a:r>
              <a:rPr kumimoji="1" lang="ja-JP" altLang="en-US" sz="1400">
                <a:solidFill>
                  <a:schemeClr val="tx1"/>
                </a:solidFill>
                <a:latin typeface="Meiryo" panose="020B0604030504040204" pitchFamily="34" charset="-128"/>
                <a:ea typeface="Meiryo" panose="020B0604030504040204" pitchFamily="34" charset="-128"/>
              </a:rPr>
              <a:t>広葉樹を植える取組を行っている</a:t>
            </a:r>
            <a:endParaRPr kumimoji="1" lang="ja-JP" altLang="en-US" sz="1400" dirty="0">
              <a:solidFill>
                <a:schemeClr val="tx1"/>
              </a:solidFill>
              <a:latin typeface="Meiryo" panose="020B0604030504040204" pitchFamily="34" charset="-128"/>
              <a:ea typeface="Meiryo" panose="020B0604030504040204" pitchFamily="34" charset="-128"/>
            </a:endParaRPr>
          </a:p>
        </p:txBody>
      </p:sp>
      <p:sp>
        <p:nvSpPr>
          <p:cNvPr id="11" name="コンテンツ プレースホルダー 6">
            <a:extLst>
              <a:ext uri="{FF2B5EF4-FFF2-40B4-BE49-F238E27FC236}">
                <a16:creationId xmlns:a16="http://schemas.microsoft.com/office/drawing/2014/main" id="{06A98EE5-BBA9-7637-8BD2-C4F2F428D0A0}"/>
              </a:ext>
            </a:extLst>
          </p:cNvPr>
          <p:cNvSpPr txBox="1">
            <a:spLocks/>
          </p:cNvSpPr>
          <p:nvPr/>
        </p:nvSpPr>
        <p:spPr>
          <a:xfrm>
            <a:off x="697241" y="1475872"/>
            <a:ext cx="3300127" cy="469736"/>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ja-JP" sz="2000" b="1">
                <a:solidFill>
                  <a:schemeClr val="bg1"/>
                </a:solidFill>
                <a:effectLst/>
                <a:cs typeface="Times New Roman" panose="02020603050405020304" pitchFamily="18" charset="0"/>
              </a:rPr>
              <a:t>森</a:t>
            </a:r>
            <a:r>
              <a:rPr lang="ja-JP" altLang="en-US" sz="2000" b="1">
                <a:solidFill>
                  <a:schemeClr val="bg1"/>
                </a:solidFill>
                <a:effectLst/>
                <a:cs typeface="Times New Roman" panose="02020603050405020304" pitchFamily="18" charset="0"/>
              </a:rPr>
              <a:t>を育て</a:t>
            </a:r>
            <a:r>
              <a:rPr lang="ja-JP" altLang="ja-JP" sz="2000" b="1">
                <a:solidFill>
                  <a:schemeClr val="bg1"/>
                </a:solidFill>
                <a:effectLst/>
                <a:cs typeface="Times New Roman" panose="02020603050405020304" pitchFamily="18" charset="0"/>
              </a:rPr>
              <a:t>る取組</a:t>
            </a:r>
            <a:r>
              <a:rPr lang="ja-JP" altLang="ja-JP" sz="2000" b="1">
                <a:solidFill>
                  <a:schemeClr val="bg1"/>
                </a:solidFill>
                <a:effectLst/>
              </a:rPr>
              <a:t> </a:t>
            </a:r>
            <a:endParaRPr lang="ja-JP" altLang="ja-JP" sz="2000" b="1" kern="100" dirty="0">
              <a:solidFill>
                <a:schemeClr val="bg1"/>
              </a:solidFill>
              <a:effectLst/>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7ED47162-97F8-06E4-9431-815BAC1A7E1D}"/>
              </a:ext>
            </a:extLst>
          </p:cNvPr>
          <p:cNvSpPr txBox="1"/>
          <p:nvPr/>
        </p:nvSpPr>
        <p:spPr>
          <a:xfrm>
            <a:off x="2089110" y="2435891"/>
            <a:ext cx="646331" cy="230832"/>
          </a:xfrm>
          <a:prstGeom prst="rect">
            <a:avLst/>
          </a:prstGeom>
          <a:noFill/>
        </p:spPr>
        <p:txBody>
          <a:bodyPr wrap="none" rtlCol="0">
            <a:spAutoFit/>
          </a:bodyPr>
          <a:lstStyle/>
          <a:p>
            <a:r>
              <a:rPr kumimoji="1" lang="ja-JP" altLang="en-US" sz="900" spc="300">
                <a:latin typeface="Meiryo" panose="020B0604030504040204" pitchFamily="34" charset="-128"/>
                <a:ea typeface="Meiryo" panose="020B0604030504040204" pitchFamily="34" charset="-128"/>
              </a:rPr>
              <a:t>びわこ</a:t>
            </a:r>
            <a:endParaRPr kumimoji="1" lang="ja-JP" altLang="en-US" sz="900" spc="300" dirty="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F9ADEC72-02B6-F5FA-5D4C-9DE7C314D971}"/>
              </a:ext>
            </a:extLst>
          </p:cNvPr>
          <p:cNvSpPr txBox="1"/>
          <p:nvPr/>
        </p:nvSpPr>
        <p:spPr>
          <a:xfrm>
            <a:off x="3435310" y="2067591"/>
            <a:ext cx="992579"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えいようほうふ</a:t>
            </a:r>
            <a:endParaRPr kumimoji="1" lang="ja-JP" altLang="en-US" sz="900" dirty="0">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855E56D6-F50D-66BE-95B0-A87DD256CF94}"/>
              </a:ext>
            </a:extLst>
          </p:cNvPr>
          <p:cNvSpPr txBox="1"/>
          <p:nvPr/>
        </p:nvSpPr>
        <p:spPr>
          <a:xfrm>
            <a:off x="6076910" y="2423191"/>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ゆた</a:t>
            </a:r>
            <a:endParaRPr kumimoji="1" lang="ja-JP" altLang="en-US" sz="900" dirty="0">
              <a:latin typeface="Meiryo" panose="020B0604030504040204" pitchFamily="34" charset="-128"/>
              <a:ea typeface="Meiryo" panose="020B0604030504040204" pitchFamily="34" charset="-128"/>
            </a:endParaRPr>
          </a:p>
        </p:txBody>
      </p:sp>
      <p:sp>
        <p:nvSpPr>
          <p:cNvPr id="9" name="テキスト ボックス 8">
            <a:extLst>
              <a:ext uri="{FF2B5EF4-FFF2-40B4-BE49-F238E27FC236}">
                <a16:creationId xmlns:a16="http://schemas.microsoft.com/office/drawing/2014/main" id="{21721B1A-04A9-7A24-0CD3-A412D267FF0A}"/>
              </a:ext>
            </a:extLst>
          </p:cNvPr>
          <p:cNvSpPr txBox="1"/>
          <p:nvPr/>
        </p:nvSpPr>
        <p:spPr>
          <a:xfrm>
            <a:off x="1454110" y="2740691"/>
            <a:ext cx="300082"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た</a:t>
            </a:r>
            <a:endParaRPr kumimoji="1" lang="ja-JP" altLang="en-US" sz="900" dirty="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792709C6-C276-EC56-EC21-75265915CE3C}"/>
              </a:ext>
            </a:extLst>
          </p:cNvPr>
          <p:cNvSpPr txBox="1"/>
          <p:nvPr/>
        </p:nvSpPr>
        <p:spPr>
          <a:xfrm>
            <a:off x="3206710" y="27406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りょうし</a:t>
            </a:r>
            <a:endParaRPr kumimoji="1" lang="ja-JP" altLang="en-US" sz="9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04294735-136B-6B31-D872-FFC5AEB4D7A8}"/>
              </a:ext>
            </a:extLst>
          </p:cNvPr>
          <p:cNvSpPr txBox="1"/>
          <p:nvPr/>
        </p:nvSpPr>
        <p:spPr>
          <a:xfrm>
            <a:off x="4883110" y="2740691"/>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ちいき</a:t>
            </a:r>
            <a:endParaRPr kumimoji="1" lang="ja-JP" altLang="en-US"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30473717-8394-32EC-1FD9-2A5A7EBB2169}"/>
              </a:ext>
            </a:extLst>
          </p:cNvPr>
          <p:cNvSpPr txBox="1"/>
          <p:nvPr/>
        </p:nvSpPr>
        <p:spPr>
          <a:xfrm>
            <a:off x="6051510" y="27406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いっしょ</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B62D3387-29A8-4970-A0BC-D8943A2DB1A4}"/>
              </a:ext>
            </a:extLst>
          </p:cNvPr>
          <p:cNvSpPr txBox="1"/>
          <p:nvPr/>
        </p:nvSpPr>
        <p:spPr>
          <a:xfrm>
            <a:off x="4783262" y="5725629"/>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じゅ</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C207DFB1-1143-D8D4-3B7A-E50EE8F835B7}"/>
              </a:ext>
            </a:extLst>
          </p:cNvPr>
          <p:cNvSpPr txBox="1"/>
          <p:nvPr/>
        </p:nvSpPr>
        <p:spPr>
          <a:xfrm>
            <a:off x="6990435" y="5725629"/>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なえぎ</a:t>
            </a:r>
            <a:endParaRPr kumimoji="1" lang="ja-JP" altLang="en-US" sz="9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9AA8F0D8-C65A-0340-5F9B-FAFC60141B32}"/>
              </a:ext>
            </a:extLst>
          </p:cNvPr>
          <p:cNvSpPr txBox="1"/>
          <p:nvPr/>
        </p:nvSpPr>
        <p:spPr>
          <a:xfrm>
            <a:off x="7494934" y="5725629"/>
            <a:ext cx="665567" cy="230832"/>
          </a:xfrm>
          <a:prstGeom prst="rect">
            <a:avLst/>
          </a:prstGeom>
          <a:noFill/>
        </p:spPr>
        <p:txBody>
          <a:bodyPr wrap="none" rtlCol="0">
            <a:spAutoFit/>
          </a:bodyPr>
          <a:lstStyle/>
          <a:p>
            <a:r>
              <a:rPr kumimoji="1" lang="ja-JP" altLang="en-US" sz="900" spc="-150">
                <a:latin typeface="Meiryo" panose="020B0604030504040204" pitchFamily="34" charset="-128"/>
                <a:ea typeface="Meiryo" panose="020B0604030504040204" pitchFamily="34" charset="-128"/>
              </a:rPr>
              <a:t>せいちょう</a:t>
            </a:r>
            <a:endParaRPr kumimoji="1" lang="ja-JP" altLang="en-US" sz="900" spc="-15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331151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3AD616-C66E-C2E4-8577-4D271C5EC5B3}"/>
              </a:ext>
            </a:extLst>
          </p:cNvPr>
          <p:cNvSpPr>
            <a:spLocks noGrp="1"/>
          </p:cNvSpPr>
          <p:nvPr>
            <p:ph type="title"/>
          </p:nvPr>
        </p:nvSpPr>
        <p:spPr>
          <a:xfrm>
            <a:off x="120869" y="241577"/>
            <a:ext cx="11950262" cy="604203"/>
          </a:xfrm>
        </p:spPr>
        <p:txBody>
          <a:bodyPr/>
          <a:lstStyle/>
          <a:p>
            <a:r>
              <a:rPr kumimoji="1" lang="ja-JP" altLang="en-US" dirty="0"/>
              <a:t>琵琶湖地域の食文化　ふなずし</a:t>
            </a:r>
          </a:p>
        </p:txBody>
      </p:sp>
      <p:sp>
        <p:nvSpPr>
          <p:cNvPr id="4" name="スライド番号プレースホルダー 3">
            <a:extLst>
              <a:ext uri="{FF2B5EF4-FFF2-40B4-BE49-F238E27FC236}">
                <a16:creationId xmlns:a16="http://schemas.microsoft.com/office/drawing/2014/main" id="{A2CA76D4-CB6C-04C3-4865-422CBFF2EAB3}"/>
              </a:ext>
            </a:extLst>
          </p:cNvPr>
          <p:cNvSpPr>
            <a:spLocks noGrp="1"/>
          </p:cNvSpPr>
          <p:nvPr>
            <p:ph type="sldNum" sz="quarter" idx="12"/>
          </p:nvPr>
        </p:nvSpPr>
        <p:spPr/>
        <p:txBody>
          <a:bodyPr/>
          <a:lstStyle/>
          <a:p>
            <a:fld id="{9072E400-20F7-6041-92A7-26D857824E29}" type="slidenum">
              <a:rPr kumimoji="1" lang="ja-JP" altLang="en-US" smtClean="0"/>
              <a:t>6</a:t>
            </a:fld>
            <a:endParaRPr kumimoji="1" lang="ja-JP" altLang="en-US"/>
          </a:p>
        </p:txBody>
      </p:sp>
      <p:sp>
        <p:nvSpPr>
          <p:cNvPr id="5" name="正方形/長方形 4">
            <a:extLst>
              <a:ext uri="{FF2B5EF4-FFF2-40B4-BE49-F238E27FC236}">
                <a16:creationId xmlns:a16="http://schemas.microsoft.com/office/drawing/2014/main" id="{13EF651A-8EC3-BBE8-1B56-DB9F6E66C2F1}"/>
              </a:ext>
            </a:extLst>
          </p:cNvPr>
          <p:cNvSpPr/>
          <p:nvPr/>
        </p:nvSpPr>
        <p:spPr>
          <a:xfrm>
            <a:off x="536918" y="2224142"/>
            <a:ext cx="5160498" cy="30934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500"/>
              </a:spcBef>
            </a:pPr>
            <a:r>
              <a:rPr kumimoji="1" lang="ja-JP" altLang="en-US">
                <a:solidFill>
                  <a:schemeClr val="tx1"/>
                </a:solidFill>
                <a:latin typeface="Meiryo" panose="020B0604030504040204" pitchFamily="34" charset="-128"/>
                <a:ea typeface="Meiryo" panose="020B0604030504040204" pitchFamily="34" charset="-128"/>
              </a:rPr>
              <a:t>湖と</a:t>
            </a:r>
            <a:r>
              <a:rPr kumimoji="1" lang="ja-JP" altLang="en-US" dirty="0">
                <a:solidFill>
                  <a:schemeClr val="tx1"/>
                </a:solidFill>
                <a:latin typeface="Meiryo" panose="020B0604030504040204" pitchFamily="34" charset="-128"/>
                <a:ea typeface="Meiryo" panose="020B0604030504040204" pitchFamily="34" charset="-128"/>
              </a:rPr>
              <a:t>田んぼ</a:t>
            </a:r>
            <a:r>
              <a:rPr kumimoji="1" lang="ja-JP" altLang="en-US">
                <a:solidFill>
                  <a:schemeClr val="tx1"/>
                </a:solidFill>
                <a:latin typeface="Meiryo" panose="020B0604030504040204" pitchFamily="34" charset="-128"/>
                <a:ea typeface="Meiryo" panose="020B0604030504040204" pitchFamily="34" charset="-128"/>
              </a:rPr>
              <a:t>と森が</a:t>
            </a:r>
            <a:r>
              <a:rPr kumimoji="1" lang="ja-JP" altLang="en-US" dirty="0">
                <a:solidFill>
                  <a:schemeClr val="tx1"/>
                </a:solidFill>
                <a:latin typeface="Meiryo" panose="020B0604030504040204" pitchFamily="34" charset="-128"/>
                <a:ea typeface="Meiryo" panose="020B0604030504040204" pitchFamily="34" charset="-128"/>
              </a:rPr>
              <a:t>関係しあう琵琶湖</a:t>
            </a:r>
            <a:r>
              <a:rPr kumimoji="1" lang="ja-JP" altLang="en-US">
                <a:solidFill>
                  <a:schemeClr val="tx1"/>
                </a:solidFill>
                <a:latin typeface="Meiryo" panose="020B0604030504040204" pitchFamily="34" charset="-128"/>
                <a:ea typeface="Meiryo" panose="020B0604030504040204" pitchFamily="34" charset="-128"/>
              </a:rPr>
              <a:t>地域では</a:t>
            </a:r>
            <a:r>
              <a:rPr kumimoji="1" lang="ja-JP" altLang="en-US" dirty="0">
                <a:solidFill>
                  <a:schemeClr val="tx1"/>
                </a:solidFill>
                <a:latin typeface="Meiryo" panose="020B0604030504040204" pitchFamily="34" charset="-128"/>
                <a:ea typeface="Meiryo" panose="020B0604030504040204" pitchFamily="34" charset="-128"/>
              </a:rPr>
              <a:t>、特徴的な食文化も受けついでいます。「ふなずし」は、琵琶湖でとれた二ゴロブナを米に漬けこんで発酵させる、滋賀県の伝統食です。</a:t>
            </a:r>
          </a:p>
          <a:p>
            <a:pPr>
              <a:lnSpc>
                <a:spcPct val="130000"/>
              </a:lnSpc>
              <a:spcBef>
                <a:spcPts val="500"/>
              </a:spcBef>
            </a:pPr>
            <a:endParaRPr lang="en-US" altLang="ja-JP" dirty="0">
              <a:solidFill>
                <a:schemeClr val="tx1"/>
              </a:solidFill>
              <a:latin typeface="Meiryo" panose="020B0604030504040204" pitchFamily="34" charset="-128"/>
              <a:ea typeface="Meiryo" panose="020B0604030504040204" pitchFamily="34" charset="-128"/>
            </a:endParaRPr>
          </a:p>
          <a:p>
            <a:pPr>
              <a:lnSpc>
                <a:spcPct val="130000"/>
              </a:lnSpc>
              <a:spcBef>
                <a:spcPts val="500"/>
              </a:spcBef>
            </a:pPr>
            <a:r>
              <a:rPr kumimoji="1" lang="ja-JP" altLang="en-US" dirty="0">
                <a:solidFill>
                  <a:schemeClr val="tx1"/>
                </a:solidFill>
                <a:latin typeface="Meiryo" panose="020B0604030504040204" pitchFamily="34" charset="-128"/>
                <a:ea typeface="Meiryo" panose="020B0604030504040204" pitchFamily="34" charset="-128"/>
              </a:rPr>
              <a:t>貴重な保存食になるほか、来客をもてなすごちそうや祭礼のお供えとして作られてきました。</a:t>
            </a:r>
          </a:p>
        </p:txBody>
      </p:sp>
      <p:sp>
        <p:nvSpPr>
          <p:cNvPr id="3" name="テキスト ボックス 2">
            <a:extLst>
              <a:ext uri="{FF2B5EF4-FFF2-40B4-BE49-F238E27FC236}">
                <a16:creationId xmlns:a16="http://schemas.microsoft.com/office/drawing/2014/main" id="{D1A7D88A-E0FB-A916-B323-67ACE33F4C27}"/>
              </a:ext>
            </a:extLst>
          </p:cNvPr>
          <p:cNvSpPr txBox="1"/>
          <p:nvPr/>
        </p:nvSpPr>
        <p:spPr>
          <a:xfrm>
            <a:off x="1323083" y="118466"/>
            <a:ext cx="766557"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ち</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いき</a:t>
            </a:r>
            <a:endParaRPr kumimoji="1" lang="ja-JP" altLang="en-US" sz="1000" spc="300" dirty="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360E02C8-CA3F-CB3B-FC5F-2035C23D5544}"/>
              </a:ext>
            </a:extLst>
          </p:cNvPr>
          <p:cNvSpPr txBox="1"/>
          <p:nvPr/>
        </p:nvSpPr>
        <p:spPr>
          <a:xfrm>
            <a:off x="244505" y="118466"/>
            <a:ext cx="1040670" cy="246221"/>
          </a:xfrm>
          <a:prstGeom prst="rect">
            <a:avLst/>
          </a:prstGeom>
          <a:noFill/>
        </p:spPr>
        <p:txBody>
          <a:bodyPr wrap="none" rtlCol="0">
            <a:spAutoFit/>
          </a:bodyPr>
          <a:lstStyle/>
          <a:p>
            <a:r>
              <a:rPr kumimoji="1" lang="ja-JP" altLang="en-US" sz="1000" spc="600">
                <a:latin typeface="Meiryo" panose="020B0604030504040204" pitchFamily="34" charset="-128"/>
                <a:ea typeface="Meiryo" panose="020B0604030504040204" pitchFamily="34" charset="-128"/>
              </a:rPr>
              <a:t>び</a:t>
            </a:r>
            <a:r>
              <a:rPr kumimoji="1" lang="en-US" altLang="ja-JP" sz="1000" spc="600" dirty="0">
                <a:latin typeface="Meiryo" panose="020B0604030504040204" pitchFamily="34" charset="-128"/>
                <a:ea typeface="Meiryo" panose="020B0604030504040204" pitchFamily="34" charset="-128"/>
              </a:rPr>
              <a:t> </a:t>
            </a:r>
            <a:r>
              <a:rPr kumimoji="1" lang="ja-JP" altLang="en-US" sz="1000" spc="600">
                <a:latin typeface="Meiryo" panose="020B0604030504040204" pitchFamily="34" charset="-128"/>
                <a:ea typeface="Meiryo" panose="020B0604030504040204" pitchFamily="34" charset="-128"/>
              </a:rPr>
              <a:t>わ</a:t>
            </a:r>
            <a:r>
              <a:rPr kumimoji="1" lang="en-US" altLang="ja-JP" sz="1000" spc="600" dirty="0">
                <a:latin typeface="Meiryo" panose="020B0604030504040204" pitchFamily="34" charset="-128"/>
                <a:ea typeface="Meiryo" panose="020B0604030504040204" pitchFamily="34" charset="-128"/>
              </a:rPr>
              <a:t> </a:t>
            </a:r>
            <a:r>
              <a:rPr kumimoji="1" lang="ja-JP" altLang="en-US" sz="1000" spc="600">
                <a:latin typeface="Meiryo" panose="020B0604030504040204" pitchFamily="34" charset="-128"/>
                <a:ea typeface="Meiryo" panose="020B0604030504040204" pitchFamily="34" charset="-128"/>
              </a:rPr>
              <a:t>こ</a:t>
            </a:r>
            <a:endParaRPr kumimoji="1" lang="ja-JP" altLang="en-US" sz="1000" spc="600" dirty="0">
              <a:latin typeface="Meiryo" panose="020B0604030504040204" pitchFamily="34" charset="-128"/>
              <a:ea typeface="Meiryo" panose="020B0604030504040204" pitchFamily="34" charset="-128"/>
            </a:endParaRPr>
          </a:p>
        </p:txBody>
      </p:sp>
      <p:pic>
        <p:nvPicPr>
          <p:cNvPr id="9" name="図 8" descr="机の上にあるケーキ&#10;&#10;中程度の精度で自動的に生成された説明">
            <a:extLst>
              <a:ext uri="{FF2B5EF4-FFF2-40B4-BE49-F238E27FC236}">
                <a16:creationId xmlns:a16="http://schemas.microsoft.com/office/drawing/2014/main" id="{47E0F69F-89DA-2CC6-4461-8285570C83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3487" y="1771076"/>
            <a:ext cx="5731595" cy="3796503"/>
          </a:xfrm>
          <a:prstGeom prst="rect">
            <a:avLst/>
          </a:prstGeom>
        </p:spPr>
      </p:pic>
      <p:sp>
        <p:nvSpPr>
          <p:cNvPr id="10" name="テキスト ボックス 9">
            <a:extLst>
              <a:ext uri="{FF2B5EF4-FFF2-40B4-BE49-F238E27FC236}">
                <a16:creationId xmlns:a16="http://schemas.microsoft.com/office/drawing/2014/main" id="{77FBE817-7FC9-8268-7D2A-6BA2B1588DFA}"/>
              </a:ext>
            </a:extLst>
          </p:cNvPr>
          <p:cNvSpPr txBox="1"/>
          <p:nvPr/>
        </p:nvSpPr>
        <p:spPr>
          <a:xfrm>
            <a:off x="2368510" y="23342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かんけい</a:t>
            </a:r>
            <a:endParaRPr kumimoji="1" lang="ja-JP" altLang="en-US" sz="900" dirty="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1C664988-EE33-381B-230F-E84D0F6B7A3B}"/>
              </a:ext>
            </a:extLst>
          </p:cNvPr>
          <p:cNvSpPr txBox="1"/>
          <p:nvPr/>
        </p:nvSpPr>
        <p:spPr>
          <a:xfrm>
            <a:off x="539710" y="2715291"/>
            <a:ext cx="857927" cy="230832"/>
          </a:xfrm>
          <a:prstGeom prst="rect">
            <a:avLst/>
          </a:prstGeom>
          <a:noFill/>
        </p:spPr>
        <p:txBody>
          <a:bodyPr wrap="none" rtlCol="0">
            <a:spAutoFit/>
          </a:bodyPr>
          <a:lstStyle/>
          <a:p>
            <a:r>
              <a:rPr kumimoji="1" lang="ja-JP" altLang="en-US" sz="900" spc="-150">
                <a:latin typeface="Meiryo" panose="020B0604030504040204" pitchFamily="34" charset="-128"/>
                <a:ea typeface="Meiryo" panose="020B0604030504040204" pitchFamily="34" charset="-128"/>
              </a:rPr>
              <a:t>とくちょうてき</a:t>
            </a:r>
            <a:endParaRPr kumimoji="1" lang="ja-JP" altLang="en-US" sz="900" spc="-150" dirty="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289196AD-3AF4-8E24-645E-08DA60AFBBBC}"/>
              </a:ext>
            </a:extLst>
          </p:cNvPr>
          <p:cNvSpPr txBox="1"/>
          <p:nvPr/>
        </p:nvSpPr>
        <p:spPr>
          <a:xfrm>
            <a:off x="4944420" y="3079211"/>
            <a:ext cx="300082"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a:t>
            </a:r>
            <a:endParaRPr kumimoji="1" lang="ja-JP" altLang="en-US" sz="900" dirty="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46017FD9-60DC-60DF-1007-6BA3091587CA}"/>
              </a:ext>
            </a:extLst>
          </p:cNvPr>
          <p:cNvSpPr txBox="1"/>
          <p:nvPr/>
        </p:nvSpPr>
        <p:spPr>
          <a:xfrm>
            <a:off x="1212810" y="34264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はっこう</a:t>
            </a:r>
            <a:endParaRPr kumimoji="1" lang="ja-JP" altLang="en-US" sz="900" dirty="0">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a16="http://schemas.microsoft.com/office/drawing/2014/main" id="{545E294B-5C76-8CAE-649A-CDF41CE830BF}"/>
              </a:ext>
            </a:extLst>
          </p:cNvPr>
          <p:cNvSpPr txBox="1"/>
          <p:nvPr/>
        </p:nvSpPr>
        <p:spPr>
          <a:xfrm>
            <a:off x="3448010" y="3426491"/>
            <a:ext cx="992579"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でんとうしょく</a:t>
            </a:r>
            <a:endParaRPr kumimoji="1" lang="ja-JP" altLang="en-US" sz="9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82F59912-A054-13BF-64F4-C1CE2C87F48C}"/>
              </a:ext>
            </a:extLst>
          </p:cNvPr>
          <p:cNvSpPr txBox="1"/>
          <p:nvPr/>
        </p:nvSpPr>
        <p:spPr>
          <a:xfrm>
            <a:off x="552410" y="42519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きちょう</a:t>
            </a:r>
            <a:endParaRPr kumimoji="1" lang="ja-JP" altLang="en-US" sz="900"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C6888AFF-E724-20C5-39F4-BBA06D656A6F}"/>
              </a:ext>
            </a:extLst>
          </p:cNvPr>
          <p:cNvSpPr txBox="1"/>
          <p:nvPr/>
        </p:nvSpPr>
        <p:spPr>
          <a:xfrm>
            <a:off x="1238210" y="4251991"/>
            <a:ext cx="877163"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ほぞんしょく</a:t>
            </a:r>
            <a:endParaRPr kumimoji="1" lang="ja-JP" altLang="en-US" sz="9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EEF6A4D1-2255-6594-C852-ECB4AA9212EC}"/>
              </a:ext>
            </a:extLst>
          </p:cNvPr>
          <p:cNvSpPr txBox="1"/>
          <p:nvPr/>
        </p:nvSpPr>
        <p:spPr>
          <a:xfrm>
            <a:off x="2127210" y="4632991"/>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そな</a:t>
            </a:r>
            <a:endParaRPr kumimoji="1" lang="ja-JP" altLang="en-US" sz="900" dirty="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6674D3FA-477D-E535-96F1-4308DE07F11F}"/>
              </a:ext>
            </a:extLst>
          </p:cNvPr>
          <p:cNvSpPr txBox="1"/>
          <p:nvPr/>
        </p:nvSpPr>
        <p:spPr>
          <a:xfrm>
            <a:off x="1204051" y="4630364"/>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さいれい</a:t>
            </a:r>
            <a:endParaRPr kumimoji="1" lang="ja-JP" altLang="en-US" sz="9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391174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2D3B5AAF-ACC6-2862-79CB-5D528CC89AB3}"/>
              </a:ext>
            </a:extLst>
          </p:cNvPr>
          <p:cNvSpPr/>
          <p:nvPr/>
        </p:nvSpPr>
        <p:spPr>
          <a:xfrm>
            <a:off x="4868071" y="3189848"/>
            <a:ext cx="6927904" cy="311247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D8C14622-6621-696D-DD92-871102C875EF}"/>
              </a:ext>
            </a:extLst>
          </p:cNvPr>
          <p:cNvSpPr/>
          <p:nvPr/>
        </p:nvSpPr>
        <p:spPr>
          <a:xfrm>
            <a:off x="585225" y="3189847"/>
            <a:ext cx="4043517" cy="311247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938F0B8-E8AE-F6A5-1631-19509CE898B2}"/>
              </a:ext>
            </a:extLst>
          </p:cNvPr>
          <p:cNvSpPr>
            <a:spLocks noGrp="1"/>
          </p:cNvSpPr>
          <p:nvPr>
            <p:ph type="title"/>
          </p:nvPr>
        </p:nvSpPr>
        <p:spPr>
          <a:xfrm>
            <a:off x="120869" y="251593"/>
            <a:ext cx="11950262" cy="604203"/>
          </a:xfrm>
        </p:spPr>
        <p:txBody>
          <a:bodyPr/>
          <a:lstStyle/>
          <a:p>
            <a:r>
              <a:rPr kumimoji="1" lang="ja-JP" altLang="en-US" dirty="0"/>
              <a:t>農業遺産認定</a:t>
            </a:r>
            <a:r>
              <a:rPr kumimoji="1" lang="ja-JP" altLang="en-US"/>
              <a:t>の効果</a:t>
            </a:r>
            <a:endParaRPr kumimoji="1" lang="ja-JP" altLang="en-US" strike="sngStrike" dirty="0"/>
          </a:p>
        </p:txBody>
      </p:sp>
      <p:sp>
        <p:nvSpPr>
          <p:cNvPr id="4" name="スライド番号プレースホルダー 3">
            <a:extLst>
              <a:ext uri="{FF2B5EF4-FFF2-40B4-BE49-F238E27FC236}">
                <a16:creationId xmlns:a16="http://schemas.microsoft.com/office/drawing/2014/main" id="{DCD1707A-E74C-5C28-61E5-673DD1C3B028}"/>
              </a:ext>
            </a:extLst>
          </p:cNvPr>
          <p:cNvSpPr>
            <a:spLocks noGrp="1"/>
          </p:cNvSpPr>
          <p:nvPr>
            <p:ph type="sldNum" sz="quarter" idx="12"/>
          </p:nvPr>
        </p:nvSpPr>
        <p:spPr/>
        <p:txBody>
          <a:bodyPr/>
          <a:lstStyle/>
          <a:p>
            <a:fld id="{9072E400-20F7-6041-92A7-26D857824E29}" type="slidenum">
              <a:rPr kumimoji="1" lang="ja-JP" altLang="en-US" smtClean="0"/>
              <a:t>7</a:t>
            </a:fld>
            <a:endParaRPr kumimoji="1" lang="ja-JP" altLang="en-US"/>
          </a:p>
        </p:txBody>
      </p:sp>
      <p:sp>
        <p:nvSpPr>
          <p:cNvPr id="7" name="テキスト ボックス 6">
            <a:extLst>
              <a:ext uri="{FF2B5EF4-FFF2-40B4-BE49-F238E27FC236}">
                <a16:creationId xmlns:a16="http://schemas.microsoft.com/office/drawing/2014/main" id="{BE7EBF32-5CAD-8717-D466-32D099E28979}"/>
              </a:ext>
            </a:extLst>
          </p:cNvPr>
          <p:cNvSpPr txBox="1"/>
          <p:nvPr/>
        </p:nvSpPr>
        <p:spPr>
          <a:xfrm>
            <a:off x="485666" y="1225101"/>
            <a:ext cx="4493538" cy="461665"/>
          </a:xfrm>
          <a:prstGeom prst="rect">
            <a:avLst/>
          </a:prstGeom>
          <a:noFill/>
        </p:spPr>
        <p:txBody>
          <a:bodyPr wrap="none" rtlCol="0">
            <a:spAutoFit/>
          </a:bodyPr>
          <a:lstStyle/>
          <a:p>
            <a:r>
              <a:rPr kumimoji="1" lang="ja-JP" altLang="en-US" sz="2400" b="1" dirty="0">
                <a:latin typeface="Meiryo" panose="020B0604030504040204" pitchFamily="34" charset="-128"/>
                <a:ea typeface="Meiryo" panose="020B0604030504040204" pitchFamily="34" charset="-128"/>
              </a:rPr>
              <a:t>農業遺産に認定されると</a:t>
            </a:r>
            <a:r>
              <a:rPr lang="ja-JP" altLang="en-US" sz="2400" b="1" dirty="0">
                <a:latin typeface="Meiryo" panose="020B0604030504040204" pitchFamily="34" charset="-128"/>
                <a:ea typeface="Meiryo" panose="020B0604030504040204" pitchFamily="34" charset="-128"/>
              </a:rPr>
              <a:t>・・・</a:t>
            </a:r>
            <a:endParaRPr kumimoji="1" lang="ja-JP" altLang="en-US" sz="2400" b="1" dirty="0">
              <a:latin typeface="Meiryo" panose="020B0604030504040204" pitchFamily="34" charset="-128"/>
              <a:ea typeface="Meiryo" panose="020B0604030504040204" pitchFamily="34" charset="-128"/>
            </a:endParaRPr>
          </a:p>
        </p:txBody>
      </p:sp>
      <p:sp>
        <p:nvSpPr>
          <p:cNvPr id="8" name="正方形/長方形 7">
            <a:extLst>
              <a:ext uri="{FF2B5EF4-FFF2-40B4-BE49-F238E27FC236}">
                <a16:creationId xmlns:a16="http://schemas.microsoft.com/office/drawing/2014/main" id="{8FC2C1C2-BC9E-5B0C-62F9-97610A9A31E1}"/>
              </a:ext>
            </a:extLst>
          </p:cNvPr>
          <p:cNvSpPr/>
          <p:nvPr/>
        </p:nvSpPr>
        <p:spPr>
          <a:xfrm>
            <a:off x="485666" y="1736225"/>
            <a:ext cx="11392487" cy="825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500"/>
              </a:spcBef>
            </a:pPr>
            <a:r>
              <a:rPr kumimoji="1" lang="ja-JP" altLang="en-US" sz="2000" dirty="0">
                <a:solidFill>
                  <a:schemeClr val="tx1"/>
                </a:solidFill>
                <a:latin typeface="Meiryo" panose="020B0604030504040204" pitchFamily="34" charset="-128"/>
                <a:ea typeface="Meiryo" panose="020B0604030504040204" pitchFamily="34" charset="-128"/>
              </a:rPr>
              <a:t>地域固有の農林水産業の価値が認められることで、地域</a:t>
            </a:r>
            <a:r>
              <a:rPr kumimoji="1" lang="ja-JP" altLang="en-US" sz="2000">
                <a:solidFill>
                  <a:schemeClr val="tx1"/>
                </a:solidFill>
                <a:latin typeface="Meiryo" panose="020B0604030504040204" pitchFamily="34" charset="-128"/>
                <a:ea typeface="Meiryo" panose="020B0604030504040204" pitchFamily="34" charset="-128"/>
              </a:rPr>
              <a:t>の人々の誇り</a:t>
            </a:r>
            <a:r>
              <a:rPr kumimoji="1" lang="ja-JP" altLang="en-US" sz="2000" dirty="0">
                <a:solidFill>
                  <a:schemeClr val="tx1"/>
                </a:solidFill>
                <a:latin typeface="Meiryo" panose="020B0604030504040204" pitchFamily="34" charset="-128"/>
                <a:ea typeface="Meiryo" panose="020B0604030504040204" pitchFamily="34" charset="-128"/>
              </a:rPr>
              <a:t>と自信</a:t>
            </a:r>
            <a:r>
              <a:rPr kumimoji="1" lang="ja-JP" altLang="en-US" sz="2000">
                <a:solidFill>
                  <a:schemeClr val="tx1"/>
                </a:solidFill>
                <a:latin typeface="Meiryo" panose="020B0604030504040204" pitchFamily="34" charset="-128"/>
                <a:ea typeface="Meiryo" panose="020B0604030504040204" pitchFamily="34" charset="-128"/>
              </a:rPr>
              <a:t>につながります</a:t>
            </a:r>
            <a:r>
              <a:rPr kumimoji="1" lang="ja-JP" altLang="en-US" sz="2000" dirty="0">
                <a:solidFill>
                  <a:schemeClr val="tx1"/>
                </a:solidFill>
                <a:latin typeface="Meiryo" panose="020B0604030504040204" pitchFamily="34" charset="-128"/>
                <a:ea typeface="Meiryo" panose="020B0604030504040204" pitchFamily="34" charset="-128"/>
              </a:rPr>
              <a:t>。</a:t>
            </a:r>
            <a:endParaRPr kumimoji="1" lang="en-US" altLang="ja-JP" sz="2000" dirty="0">
              <a:solidFill>
                <a:schemeClr val="tx1"/>
              </a:solidFill>
              <a:latin typeface="Meiryo" panose="020B0604030504040204" pitchFamily="34" charset="-128"/>
              <a:ea typeface="Meiryo" panose="020B0604030504040204" pitchFamily="34" charset="-128"/>
            </a:endParaRPr>
          </a:p>
          <a:p>
            <a:pPr>
              <a:spcBef>
                <a:spcPts val="500"/>
              </a:spcBef>
            </a:pPr>
            <a:r>
              <a:rPr kumimoji="1" lang="ja-JP" altLang="en-US" sz="2000" dirty="0">
                <a:solidFill>
                  <a:schemeClr val="tx1"/>
                </a:solidFill>
                <a:latin typeface="Meiryo" panose="020B0604030504040204" pitchFamily="34" charset="-128"/>
                <a:ea typeface="Meiryo" panose="020B0604030504040204" pitchFamily="34" charset="-128"/>
              </a:rPr>
              <a:t>農林水産物のブランド化や観光などにより、地域の活性化も期待されます。</a:t>
            </a:r>
          </a:p>
        </p:txBody>
      </p:sp>
      <p:pic>
        <p:nvPicPr>
          <p:cNvPr id="10" name="図 9" descr="草, 屋外, 水, 男 が含まれている画像&#10;&#10;自動的に生成された説明">
            <a:extLst>
              <a:ext uri="{FF2B5EF4-FFF2-40B4-BE49-F238E27FC236}">
                <a16:creationId xmlns:a16="http://schemas.microsoft.com/office/drawing/2014/main" id="{E0265A70-1EFC-9A0D-16C5-AF71CFE180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0343" y="3971531"/>
            <a:ext cx="3281566" cy="1845881"/>
          </a:xfrm>
          <a:prstGeom prst="rect">
            <a:avLst/>
          </a:prstGeom>
        </p:spPr>
      </p:pic>
      <p:pic>
        <p:nvPicPr>
          <p:cNvPr id="12" name="図 11" descr="草, 屋外, 座る, 小さい が含まれている画像&#10;&#10;自動的に生成された説明">
            <a:extLst>
              <a:ext uri="{FF2B5EF4-FFF2-40B4-BE49-F238E27FC236}">
                <a16:creationId xmlns:a16="http://schemas.microsoft.com/office/drawing/2014/main" id="{86878CA0-5E4D-E6E7-C959-A45A585863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36127" y="3846632"/>
            <a:ext cx="2119746" cy="1513624"/>
          </a:xfrm>
          <a:prstGeom prst="rect">
            <a:avLst/>
          </a:prstGeom>
        </p:spPr>
      </p:pic>
      <p:pic>
        <p:nvPicPr>
          <p:cNvPr id="14" name="図 13" descr="容器に入った食べ物&#10;&#10;低い精度で自動的に生成された説明">
            <a:extLst>
              <a:ext uri="{FF2B5EF4-FFF2-40B4-BE49-F238E27FC236}">
                <a16:creationId xmlns:a16="http://schemas.microsoft.com/office/drawing/2014/main" id="{F09C470F-05F7-7453-279B-D8105BCC659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03581" y="3846630"/>
            <a:ext cx="2119746" cy="1513625"/>
          </a:xfrm>
          <a:prstGeom prst="rect">
            <a:avLst/>
          </a:prstGeom>
        </p:spPr>
      </p:pic>
      <p:sp>
        <p:nvSpPr>
          <p:cNvPr id="15" name="テキスト ボックス 14">
            <a:extLst>
              <a:ext uri="{FF2B5EF4-FFF2-40B4-BE49-F238E27FC236}">
                <a16:creationId xmlns:a16="http://schemas.microsoft.com/office/drawing/2014/main" id="{E14085EF-DC6C-EAB1-5784-B22847F918C6}"/>
              </a:ext>
            </a:extLst>
          </p:cNvPr>
          <p:cNvSpPr txBox="1"/>
          <p:nvPr/>
        </p:nvSpPr>
        <p:spPr>
          <a:xfrm>
            <a:off x="485666" y="2709565"/>
            <a:ext cx="1551437" cy="400110"/>
          </a:xfrm>
          <a:prstGeom prst="rect">
            <a:avLst/>
          </a:prstGeom>
          <a:noFill/>
        </p:spPr>
        <p:txBody>
          <a:bodyPr wrap="square" rtlCol="0">
            <a:spAutoFit/>
          </a:bodyPr>
          <a:lstStyle/>
          <a:p>
            <a:r>
              <a:rPr kumimoji="1" lang="ja-JP" altLang="en-US" sz="2000" b="1">
                <a:highlight>
                  <a:srgbClr val="FFE79A"/>
                </a:highlight>
                <a:latin typeface="Meiryo" panose="020B0604030504040204" pitchFamily="34" charset="-128"/>
                <a:ea typeface="Meiryo" panose="020B0604030504040204" pitchFamily="34" charset="-128"/>
              </a:rPr>
              <a:t>取組例</a:t>
            </a:r>
            <a:endParaRPr kumimoji="1" lang="ja-JP" altLang="en-US" sz="2000" b="1" dirty="0">
              <a:highlight>
                <a:srgbClr val="FFE79A"/>
              </a:highlight>
              <a:latin typeface="Meiryo" panose="020B0604030504040204" pitchFamily="34" charset="-128"/>
              <a:ea typeface="Meiryo" panose="020B0604030504040204" pitchFamily="34" charset="-128"/>
            </a:endParaRPr>
          </a:p>
        </p:txBody>
      </p:sp>
      <p:sp>
        <p:nvSpPr>
          <p:cNvPr id="16" name="正方形/長方形 15">
            <a:extLst>
              <a:ext uri="{FF2B5EF4-FFF2-40B4-BE49-F238E27FC236}">
                <a16:creationId xmlns:a16="http://schemas.microsoft.com/office/drawing/2014/main" id="{D212D29E-09FA-8C01-7964-BC64BEB7F877}"/>
              </a:ext>
            </a:extLst>
          </p:cNvPr>
          <p:cNvSpPr/>
          <p:nvPr/>
        </p:nvSpPr>
        <p:spPr>
          <a:xfrm>
            <a:off x="741888" y="3225870"/>
            <a:ext cx="3643875" cy="616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spcBef>
                <a:spcPts val="500"/>
              </a:spcBef>
            </a:pPr>
            <a:r>
              <a:rPr kumimoji="1" lang="ja-JP" altLang="en-US" b="1" dirty="0">
                <a:solidFill>
                  <a:schemeClr val="tx1"/>
                </a:solidFill>
                <a:latin typeface="Meiryo" panose="020B0604030504040204" pitchFamily="34" charset="-128"/>
                <a:ea typeface="Meiryo" panose="020B0604030504040204" pitchFamily="34" charset="-128"/>
              </a:rPr>
              <a:t>農業遺産の米作りを</a:t>
            </a:r>
            <a:r>
              <a:rPr kumimoji="1" lang="ja-JP" altLang="en-US" b="1">
                <a:solidFill>
                  <a:schemeClr val="tx1"/>
                </a:solidFill>
                <a:latin typeface="Meiryo" panose="020B0604030504040204" pitchFamily="34" charset="-128"/>
                <a:ea typeface="Meiryo" panose="020B0604030504040204" pitchFamily="34" charset="-128"/>
              </a:rPr>
              <a:t>知ってもらう「</a:t>
            </a:r>
            <a:r>
              <a:rPr kumimoji="1" lang="ja-JP" altLang="en-US" b="1" dirty="0">
                <a:solidFill>
                  <a:schemeClr val="tx1"/>
                </a:solidFill>
                <a:latin typeface="Meiryo" panose="020B0604030504040204" pitchFamily="34" charset="-128"/>
                <a:ea typeface="Meiryo" panose="020B0604030504040204" pitchFamily="34" charset="-128"/>
              </a:rPr>
              <a:t>田植え体験」</a:t>
            </a:r>
          </a:p>
        </p:txBody>
      </p:sp>
      <p:sp>
        <p:nvSpPr>
          <p:cNvPr id="19" name="正方形/長方形 18">
            <a:extLst>
              <a:ext uri="{FF2B5EF4-FFF2-40B4-BE49-F238E27FC236}">
                <a16:creationId xmlns:a16="http://schemas.microsoft.com/office/drawing/2014/main" id="{DD6A2D0E-105C-F058-F214-6C6A1AAF3A67}"/>
              </a:ext>
            </a:extLst>
          </p:cNvPr>
          <p:cNvSpPr/>
          <p:nvPr/>
        </p:nvSpPr>
        <p:spPr>
          <a:xfrm>
            <a:off x="6255577" y="3372863"/>
            <a:ext cx="4221319"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b="1" dirty="0">
                <a:solidFill>
                  <a:schemeClr val="tx1"/>
                </a:solidFill>
                <a:latin typeface="Meiryo" panose="020B0604030504040204" pitchFamily="34" charset="-128"/>
                <a:ea typeface="Meiryo" panose="020B0604030504040204" pitchFamily="34" charset="-128"/>
              </a:rPr>
              <a:t>ブランド化や６次産業化</a:t>
            </a:r>
            <a:r>
              <a:rPr kumimoji="1" lang="ja-JP" altLang="en-US" b="1">
                <a:solidFill>
                  <a:schemeClr val="tx1"/>
                </a:solidFill>
                <a:latin typeface="Meiryo" panose="020B0604030504040204" pitchFamily="34" charset="-128"/>
                <a:ea typeface="Meiryo" panose="020B0604030504040204" pitchFamily="34" charset="-128"/>
              </a:rPr>
              <a:t>による活性化</a:t>
            </a:r>
            <a:endParaRPr kumimoji="1" lang="ja-JP" altLang="en-US" b="1" dirty="0">
              <a:solidFill>
                <a:schemeClr val="tx1"/>
              </a:solidFill>
              <a:latin typeface="Meiryo" panose="020B0604030504040204" pitchFamily="34" charset="-128"/>
              <a:ea typeface="Meiryo" panose="020B0604030504040204" pitchFamily="34" charset="-128"/>
            </a:endParaRPr>
          </a:p>
        </p:txBody>
      </p:sp>
      <p:sp>
        <p:nvSpPr>
          <p:cNvPr id="20" name="正方形/長方形 19">
            <a:extLst>
              <a:ext uri="{FF2B5EF4-FFF2-40B4-BE49-F238E27FC236}">
                <a16:creationId xmlns:a16="http://schemas.microsoft.com/office/drawing/2014/main" id="{F326AE21-5578-6091-895A-D682C86273B1}"/>
              </a:ext>
            </a:extLst>
          </p:cNvPr>
          <p:cNvSpPr/>
          <p:nvPr/>
        </p:nvSpPr>
        <p:spPr>
          <a:xfrm>
            <a:off x="512420" y="5897584"/>
            <a:ext cx="403053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（野洲市せせらぎの郷の「魚のゆりかご水田」）</a:t>
            </a:r>
          </a:p>
        </p:txBody>
      </p:sp>
      <p:sp>
        <p:nvSpPr>
          <p:cNvPr id="21" name="正方形/長方形 20">
            <a:extLst>
              <a:ext uri="{FF2B5EF4-FFF2-40B4-BE49-F238E27FC236}">
                <a16:creationId xmlns:a16="http://schemas.microsoft.com/office/drawing/2014/main" id="{5187D4A8-D3B6-17F3-0ECF-BF3667C2FC86}"/>
              </a:ext>
            </a:extLst>
          </p:cNvPr>
          <p:cNvSpPr/>
          <p:nvPr/>
        </p:nvSpPr>
        <p:spPr>
          <a:xfrm>
            <a:off x="4826505" y="5461361"/>
            <a:ext cx="2419421" cy="540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「魚のゆりかご水田米」の販売</a:t>
            </a:r>
          </a:p>
        </p:txBody>
      </p:sp>
      <p:sp>
        <p:nvSpPr>
          <p:cNvPr id="22" name="正方形/長方形 21">
            <a:extLst>
              <a:ext uri="{FF2B5EF4-FFF2-40B4-BE49-F238E27FC236}">
                <a16:creationId xmlns:a16="http://schemas.microsoft.com/office/drawing/2014/main" id="{2CC2A70B-084A-73E4-8158-45ACE1CB9237}"/>
              </a:ext>
            </a:extLst>
          </p:cNvPr>
          <p:cNvSpPr/>
          <p:nvPr/>
        </p:nvSpPr>
        <p:spPr>
          <a:xfrm>
            <a:off x="9503582" y="5422321"/>
            <a:ext cx="2119746" cy="683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90000"/>
              </a:lnSpc>
              <a:spcBef>
                <a:spcPts val="500"/>
              </a:spcBef>
            </a:pPr>
            <a:r>
              <a:rPr kumimoji="1" lang="ja-JP" altLang="en-US" sz="1200" dirty="0">
                <a:solidFill>
                  <a:schemeClr val="tx1"/>
                </a:solidFill>
                <a:latin typeface="Meiryo" panose="020B0604030504040204" pitchFamily="34" charset="-128"/>
                <a:ea typeface="Meiryo" panose="020B0604030504040204" pitchFamily="34" charset="-128"/>
              </a:rPr>
              <a:t>湖魚の加工、販売</a:t>
            </a:r>
            <a:endParaRPr kumimoji="1" lang="en-US" altLang="ja-JP" sz="1200" dirty="0">
              <a:solidFill>
                <a:schemeClr val="tx1"/>
              </a:solidFill>
              <a:latin typeface="Meiryo" panose="020B0604030504040204" pitchFamily="34" charset="-128"/>
              <a:ea typeface="Meiryo" panose="020B0604030504040204" pitchFamily="34" charset="-128"/>
            </a:endParaRPr>
          </a:p>
          <a:p>
            <a:pPr algn="ctr">
              <a:spcBef>
                <a:spcPts val="500"/>
              </a:spcBef>
            </a:pPr>
            <a:r>
              <a:rPr kumimoji="1" lang="ja-JP" altLang="en-US" sz="1200" dirty="0">
                <a:solidFill>
                  <a:schemeClr val="tx1"/>
                </a:solidFill>
                <a:latin typeface="Meiryo" panose="020B0604030504040204" pitchFamily="34" charset="-128"/>
                <a:ea typeface="Meiryo" panose="020B0604030504040204" pitchFamily="34" charset="-128"/>
              </a:rPr>
              <a:t>（沖島漁業組合</a:t>
            </a:r>
            <a:r>
              <a:rPr kumimoji="1" lang="ja-JP" altLang="en-US" sz="1200">
                <a:solidFill>
                  <a:schemeClr val="tx1"/>
                </a:solidFill>
                <a:latin typeface="Meiryo" panose="020B0604030504040204" pitchFamily="34" charset="-128"/>
                <a:ea typeface="Meiryo" panose="020B0604030504040204" pitchFamily="34" charset="-128"/>
              </a:rPr>
              <a:t>「湖島婦</a:t>
            </a:r>
            <a:r>
              <a:rPr kumimoji="1" lang="ja-JP" altLang="en-US" sz="1200" dirty="0">
                <a:solidFill>
                  <a:schemeClr val="tx1"/>
                </a:solidFill>
                <a:latin typeface="Meiryo" panose="020B0604030504040204" pitchFamily="34" charset="-128"/>
                <a:ea typeface="Meiryo" panose="020B0604030504040204" pitchFamily="34" charset="-128"/>
              </a:rPr>
              <a:t>貴</a:t>
            </a:r>
            <a:endParaRPr kumimoji="1" lang="en-US" altLang="ja-JP" sz="1200" dirty="0">
              <a:solidFill>
                <a:schemeClr val="tx1"/>
              </a:solidFill>
              <a:latin typeface="Meiryo" panose="020B0604030504040204" pitchFamily="34" charset="-128"/>
              <a:ea typeface="Meiryo" panose="020B0604030504040204" pitchFamily="34" charset="-128"/>
            </a:endParaRPr>
          </a:p>
          <a:p>
            <a:pPr algn="ctr">
              <a:spcBef>
                <a:spcPts val="500"/>
              </a:spcBef>
            </a:pPr>
            <a:r>
              <a:rPr kumimoji="1" lang="en-US" altLang="ja-JP" sz="1200" dirty="0">
                <a:solidFill>
                  <a:schemeClr val="tx1"/>
                </a:solidFill>
                <a:latin typeface="Meiryo" panose="020B0604030504040204" pitchFamily="34" charset="-128"/>
                <a:ea typeface="Meiryo" panose="020B0604030504040204" pitchFamily="34" charset="-128"/>
              </a:rPr>
              <a:t>(</a:t>
            </a:r>
            <a:r>
              <a:rPr kumimoji="1" lang="ja-JP" altLang="en-US" sz="1200">
                <a:solidFill>
                  <a:schemeClr val="tx1"/>
                </a:solidFill>
                <a:latin typeface="Meiryo" panose="020B0604030504040204" pitchFamily="34" charset="-128"/>
                <a:ea typeface="Meiryo" panose="020B0604030504040204" pitchFamily="34" charset="-128"/>
              </a:rPr>
              <a:t>ことふき</a:t>
            </a:r>
            <a:r>
              <a:rPr kumimoji="1" lang="en-US" altLang="ja-JP" sz="1200" dirty="0">
                <a:solidFill>
                  <a:schemeClr val="tx1"/>
                </a:solidFill>
                <a:latin typeface="Meiryo" panose="020B0604030504040204" pitchFamily="34" charset="-128"/>
                <a:ea typeface="Meiryo" panose="020B0604030504040204" pitchFamily="34" charset="-128"/>
              </a:rPr>
              <a:t>)</a:t>
            </a:r>
            <a:r>
              <a:rPr kumimoji="1" lang="ja-JP" altLang="en-US" sz="1200" dirty="0">
                <a:solidFill>
                  <a:schemeClr val="tx1"/>
                </a:solidFill>
                <a:latin typeface="Meiryo" panose="020B0604030504040204" pitchFamily="34" charset="-128"/>
                <a:ea typeface="Meiryo" panose="020B0604030504040204" pitchFamily="34" charset="-128"/>
              </a:rPr>
              <a:t>の会」）</a:t>
            </a:r>
          </a:p>
        </p:txBody>
      </p:sp>
      <p:sp>
        <p:nvSpPr>
          <p:cNvPr id="3" name="正方形/長方形 2">
            <a:extLst>
              <a:ext uri="{FF2B5EF4-FFF2-40B4-BE49-F238E27FC236}">
                <a16:creationId xmlns:a16="http://schemas.microsoft.com/office/drawing/2014/main" id="{DB4B18F7-E5C7-4F74-63F6-EF3A77A719B6}"/>
              </a:ext>
            </a:extLst>
          </p:cNvPr>
          <p:cNvSpPr/>
          <p:nvPr/>
        </p:nvSpPr>
        <p:spPr>
          <a:xfrm>
            <a:off x="896828" y="94114"/>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い</a:t>
            </a:r>
            <a:r>
              <a:rPr kumimoji="1" lang="en-US" altLang="ja-JP" sz="1200" dirty="0">
                <a:solidFill>
                  <a:schemeClr val="tx1"/>
                </a:solidFill>
                <a:latin typeface="Meiryo" panose="020B0604030504040204" pitchFamily="34" charset="-128"/>
                <a:ea typeface="Meiryo" panose="020B0604030504040204" pitchFamily="34" charset="-128"/>
              </a:rPr>
              <a:t> </a:t>
            </a:r>
            <a:r>
              <a:rPr kumimoji="1" lang="ja-JP" altLang="en-US" sz="1200">
                <a:solidFill>
                  <a:schemeClr val="tx1"/>
                </a:solidFill>
                <a:latin typeface="Meiryo" panose="020B0604030504040204" pitchFamily="34" charset="-128"/>
                <a:ea typeface="Meiryo" panose="020B0604030504040204" pitchFamily="34" charset="-128"/>
              </a:rPr>
              <a:t>さん</a:t>
            </a:r>
          </a:p>
        </p:txBody>
      </p:sp>
      <p:sp>
        <p:nvSpPr>
          <p:cNvPr id="5" name="正方形/長方形 4">
            <a:extLst>
              <a:ext uri="{FF2B5EF4-FFF2-40B4-BE49-F238E27FC236}">
                <a16:creationId xmlns:a16="http://schemas.microsoft.com/office/drawing/2014/main" id="{8E767815-820F-48CD-2124-0FC1631C833A}"/>
              </a:ext>
            </a:extLst>
          </p:cNvPr>
          <p:cNvSpPr/>
          <p:nvPr/>
        </p:nvSpPr>
        <p:spPr>
          <a:xfrm>
            <a:off x="530851" y="1613432"/>
            <a:ext cx="617649" cy="243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ち</a:t>
            </a:r>
            <a:r>
              <a:rPr kumimoji="1" lang="en-US" altLang="ja-JP" sz="900" dirty="0">
                <a:solidFill>
                  <a:schemeClr val="tx1"/>
                </a:solidFill>
                <a:latin typeface="Meiryo" panose="020B0604030504040204" pitchFamily="34" charset="-128"/>
                <a:ea typeface="Meiryo" panose="020B0604030504040204" pitchFamily="34" charset="-128"/>
              </a:rPr>
              <a:t> </a:t>
            </a:r>
            <a:r>
              <a:rPr kumimoji="1" lang="ja-JP" altLang="en-US" sz="900">
                <a:solidFill>
                  <a:schemeClr val="tx1"/>
                </a:solidFill>
                <a:latin typeface="Meiryo" panose="020B0604030504040204" pitchFamily="34" charset="-128"/>
                <a:ea typeface="Meiryo" panose="020B0604030504040204" pitchFamily="34" charset="-128"/>
              </a:rPr>
              <a:t>いき</a:t>
            </a:r>
          </a:p>
        </p:txBody>
      </p:sp>
      <p:pic>
        <p:nvPicPr>
          <p:cNvPr id="9" name="図 8" descr="草の上に置かれたビール瓶&#10;&#10;自動的に生成された説明">
            <a:extLst>
              <a:ext uri="{FF2B5EF4-FFF2-40B4-BE49-F238E27FC236}">
                <a16:creationId xmlns:a16="http://schemas.microsoft.com/office/drawing/2014/main" id="{60E70F14-B4EC-CA1F-99BD-C7FAF2F80B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71586" y="3829396"/>
            <a:ext cx="2116281" cy="1530860"/>
          </a:xfrm>
          <a:prstGeom prst="rect">
            <a:avLst/>
          </a:prstGeom>
        </p:spPr>
      </p:pic>
      <p:sp>
        <p:nvSpPr>
          <p:cNvPr id="11" name="正方形/長方形 10">
            <a:extLst>
              <a:ext uri="{FF2B5EF4-FFF2-40B4-BE49-F238E27FC236}">
                <a16:creationId xmlns:a16="http://schemas.microsoft.com/office/drawing/2014/main" id="{0A4B26ED-CF9F-FCF2-7B68-653E05758717}"/>
              </a:ext>
            </a:extLst>
          </p:cNvPr>
          <p:cNvSpPr/>
          <p:nvPr/>
        </p:nvSpPr>
        <p:spPr>
          <a:xfrm>
            <a:off x="7287490" y="5490423"/>
            <a:ext cx="2100377" cy="577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90000"/>
              </a:lnSpc>
              <a:spcBef>
                <a:spcPts val="500"/>
              </a:spcBef>
            </a:pPr>
            <a:r>
              <a:rPr kumimoji="1" lang="ja-JP" altLang="en-US" sz="1200">
                <a:solidFill>
                  <a:schemeClr val="tx1"/>
                </a:solidFill>
                <a:latin typeface="Meiryo" panose="020B0604030504040204" pitchFamily="34" charset="-128"/>
                <a:ea typeface="Meiryo" panose="020B0604030504040204" pitchFamily="34" charset="-128"/>
              </a:rPr>
              <a:t>「魚のゆりかご水田米」でつくったお酒</a:t>
            </a:r>
            <a:endParaRPr kumimoji="1" lang="ja-JP" altLang="en-US" sz="1200" dirty="0">
              <a:solidFill>
                <a:schemeClr val="tx1"/>
              </a:solidFill>
              <a:latin typeface="Meiryo" panose="020B0604030504040204" pitchFamily="34" charset="-128"/>
              <a:ea typeface="Meiryo" panose="020B0604030504040204" pitchFamily="34" charset="-128"/>
            </a:endParaRPr>
          </a:p>
        </p:txBody>
      </p:sp>
      <p:sp>
        <p:nvSpPr>
          <p:cNvPr id="13" name="正方形/長方形 12">
            <a:extLst>
              <a:ext uri="{FF2B5EF4-FFF2-40B4-BE49-F238E27FC236}">
                <a16:creationId xmlns:a16="http://schemas.microsoft.com/office/drawing/2014/main" id="{E7128D05-4A67-9F57-2911-B734F83FB786}"/>
              </a:ext>
            </a:extLst>
          </p:cNvPr>
          <p:cNvSpPr/>
          <p:nvPr/>
        </p:nvSpPr>
        <p:spPr>
          <a:xfrm>
            <a:off x="1600474" y="94114"/>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にんてい</a:t>
            </a:r>
          </a:p>
        </p:txBody>
      </p:sp>
      <p:sp>
        <p:nvSpPr>
          <p:cNvPr id="23" name="正方形/長方形 22">
            <a:extLst>
              <a:ext uri="{FF2B5EF4-FFF2-40B4-BE49-F238E27FC236}">
                <a16:creationId xmlns:a16="http://schemas.microsoft.com/office/drawing/2014/main" id="{DC3E745C-5363-F8C3-C357-904C48C077B4}"/>
              </a:ext>
            </a:extLst>
          </p:cNvPr>
          <p:cNvSpPr/>
          <p:nvPr/>
        </p:nvSpPr>
        <p:spPr>
          <a:xfrm>
            <a:off x="2616474" y="94114"/>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こう</a:t>
            </a:r>
            <a:r>
              <a:rPr kumimoji="1" lang="en-US" altLang="ja-JP" sz="1200" dirty="0">
                <a:solidFill>
                  <a:schemeClr val="tx1"/>
                </a:solidFill>
                <a:latin typeface="Meiryo" panose="020B0604030504040204" pitchFamily="34" charset="-128"/>
                <a:ea typeface="Meiryo" panose="020B0604030504040204" pitchFamily="34" charset="-128"/>
              </a:rPr>
              <a:t> </a:t>
            </a:r>
            <a:r>
              <a:rPr kumimoji="1" lang="ja-JP" altLang="en-US" sz="1200">
                <a:solidFill>
                  <a:schemeClr val="tx1"/>
                </a:solidFill>
                <a:latin typeface="Meiryo" panose="020B0604030504040204" pitchFamily="34" charset="-128"/>
                <a:ea typeface="Meiryo" panose="020B0604030504040204" pitchFamily="34" charset="-128"/>
              </a:rPr>
              <a:t>か</a:t>
            </a:r>
          </a:p>
        </p:txBody>
      </p:sp>
      <p:sp>
        <p:nvSpPr>
          <p:cNvPr id="24" name="正方形/長方形 23">
            <a:extLst>
              <a:ext uri="{FF2B5EF4-FFF2-40B4-BE49-F238E27FC236}">
                <a16:creationId xmlns:a16="http://schemas.microsoft.com/office/drawing/2014/main" id="{F2D2CD87-5532-C8FE-F042-11B7F6868C12}"/>
              </a:ext>
            </a:extLst>
          </p:cNvPr>
          <p:cNvSpPr/>
          <p:nvPr/>
        </p:nvSpPr>
        <p:spPr>
          <a:xfrm>
            <a:off x="1044129" y="1613432"/>
            <a:ext cx="617649" cy="243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こ</a:t>
            </a:r>
            <a:r>
              <a:rPr lang="en-US" altLang="ja-JP" sz="900" dirty="0">
                <a:solidFill>
                  <a:schemeClr val="tx1"/>
                </a:solidFill>
                <a:latin typeface="Meiryo" panose="020B0604030504040204" pitchFamily="34" charset="-128"/>
                <a:ea typeface="Meiryo" panose="020B0604030504040204" pitchFamily="34" charset="-128"/>
              </a:rPr>
              <a:t> </a:t>
            </a:r>
            <a:r>
              <a:rPr lang="ja-JP" altLang="en-US" sz="900">
                <a:solidFill>
                  <a:schemeClr val="tx1"/>
                </a:solidFill>
                <a:latin typeface="Meiryo" panose="020B0604030504040204" pitchFamily="34" charset="-128"/>
                <a:ea typeface="Meiryo" panose="020B0604030504040204" pitchFamily="34" charset="-128"/>
              </a:rPr>
              <a:t>ゆう</a:t>
            </a:r>
            <a:endParaRPr kumimoji="1" lang="ja-JP" altLang="en-US" sz="900">
              <a:solidFill>
                <a:schemeClr val="tx1"/>
              </a:solidFill>
              <a:latin typeface="Meiryo" panose="020B0604030504040204" pitchFamily="34" charset="-128"/>
              <a:ea typeface="Meiryo" panose="020B0604030504040204" pitchFamily="34" charset="-128"/>
            </a:endParaRPr>
          </a:p>
        </p:txBody>
      </p:sp>
      <p:sp>
        <p:nvSpPr>
          <p:cNvPr id="25" name="正方形/長方形 24">
            <a:extLst>
              <a:ext uri="{FF2B5EF4-FFF2-40B4-BE49-F238E27FC236}">
                <a16:creationId xmlns:a16="http://schemas.microsoft.com/office/drawing/2014/main" id="{59C6A30F-EE56-008D-AB72-1F09DD587ECC}"/>
              </a:ext>
            </a:extLst>
          </p:cNvPr>
          <p:cNvSpPr/>
          <p:nvPr/>
        </p:nvSpPr>
        <p:spPr>
          <a:xfrm>
            <a:off x="1661778" y="1613432"/>
            <a:ext cx="1590060" cy="220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のうりんすいさんぎょう</a:t>
            </a:r>
          </a:p>
        </p:txBody>
      </p:sp>
      <p:sp>
        <p:nvSpPr>
          <p:cNvPr id="26" name="正方形/長方形 25">
            <a:extLst>
              <a:ext uri="{FF2B5EF4-FFF2-40B4-BE49-F238E27FC236}">
                <a16:creationId xmlns:a16="http://schemas.microsoft.com/office/drawing/2014/main" id="{6A0644B0-A134-DC4F-3CB5-7368BA4CBAB9}"/>
              </a:ext>
            </a:extLst>
          </p:cNvPr>
          <p:cNvSpPr/>
          <p:nvPr/>
        </p:nvSpPr>
        <p:spPr>
          <a:xfrm>
            <a:off x="3350878" y="1605883"/>
            <a:ext cx="617649" cy="228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spc="300">
                <a:solidFill>
                  <a:schemeClr val="tx1"/>
                </a:solidFill>
                <a:latin typeface="Meiryo" panose="020B0604030504040204" pitchFamily="34" charset="-128"/>
                <a:ea typeface="Meiryo" panose="020B0604030504040204" pitchFamily="34" charset="-128"/>
              </a:rPr>
              <a:t>かち</a:t>
            </a:r>
          </a:p>
        </p:txBody>
      </p:sp>
      <p:sp>
        <p:nvSpPr>
          <p:cNvPr id="27" name="正方形/長方形 26">
            <a:extLst>
              <a:ext uri="{FF2B5EF4-FFF2-40B4-BE49-F238E27FC236}">
                <a16:creationId xmlns:a16="http://schemas.microsoft.com/office/drawing/2014/main" id="{8EF68E41-2193-68CE-946F-830F0B546BEA}"/>
              </a:ext>
            </a:extLst>
          </p:cNvPr>
          <p:cNvSpPr/>
          <p:nvPr/>
        </p:nvSpPr>
        <p:spPr>
          <a:xfrm>
            <a:off x="3935078" y="1605883"/>
            <a:ext cx="617649" cy="228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みと</a:t>
            </a:r>
          </a:p>
        </p:txBody>
      </p:sp>
      <p:sp>
        <p:nvSpPr>
          <p:cNvPr id="28" name="正方形/長方形 27">
            <a:extLst>
              <a:ext uri="{FF2B5EF4-FFF2-40B4-BE49-F238E27FC236}">
                <a16:creationId xmlns:a16="http://schemas.microsoft.com/office/drawing/2014/main" id="{0C6ABA51-095D-1431-E459-5BF51B7712C7}"/>
              </a:ext>
            </a:extLst>
          </p:cNvPr>
          <p:cNvSpPr/>
          <p:nvPr/>
        </p:nvSpPr>
        <p:spPr>
          <a:xfrm>
            <a:off x="7770478" y="1605883"/>
            <a:ext cx="617649" cy="228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ほこ</a:t>
            </a:r>
          </a:p>
        </p:txBody>
      </p:sp>
      <p:sp>
        <p:nvSpPr>
          <p:cNvPr id="29" name="正方形/長方形 28">
            <a:extLst>
              <a:ext uri="{FF2B5EF4-FFF2-40B4-BE49-F238E27FC236}">
                <a16:creationId xmlns:a16="http://schemas.microsoft.com/office/drawing/2014/main" id="{B4F34B9B-3487-4AF6-9BE6-9693FA56236A}"/>
              </a:ext>
            </a:extLst>
          </p:cNvPr>
          <p:cNvSpPr/>
          <p:nvPr/>
        </p:nvSpPr>
        <p:spPr>
          <a:xfrm>
            <a:off x="8672178" y="1605883"/>
            <a:ext cx="617649" cy="228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じ</a:t>
            </a:r>
            <a:r>
              <a:rPr kumimoji="1" lang="en-US" altLang="ja-JP" sz="900" dirty="0">
                <a:solidFill>
                  <a:schemeClr val="tx1"/>
                </a:solidFill>
                <a:latin typeface="Meiryo" panose="020B0604030504040204" pitchFamily="34" charset="-128"/>
                <a:ea typeface="Meiryo" panose="020B0604030504040204" pitchFamily="34" charset="-128"/>
              </a:rPr>
              <a:t> </a:t>
            </a:r>
            <a:r>
              <a:rPr kumimoji="1" lang="ja-JP" altLang="en-US" sz="900">
                <a:solidFill>
                  <a:schemeClr val="tx1"/>
                </a:solidFill>
                <a:latin typeface="Meiryo" panose="020B0604030504040204" pitchFamily="34" charset="-128"/>
                <a:ea typeface="Meiryo" panose="020B0604030504040204" pitchFamily="34" charset="-128"/>
              </a:rPr>
              <a:t>しん</a:t>
            </a:r>
          </a:p>
        </p:txBody>
      </p:sp>
      <p:sp>
        <p:nvSpPr>
          <p:cNvPr id="30" name="正方形/長方形 29">
            <a:extLst>
              <a:ext uri="{FF2B5EF4-FFF2-40B4-BE49-F238E27FC236}">
                <a16:creationId xmlns:a16="http://schemas.microsoft.com/office/drawing/2014/main" id="{B087EA51-FDAF-0863-87D5-F38EEAD0FDB2}"/>
              </a:ext>
            </a:extLst>
          </p:cNvPr>
          <p:cNvSpPr/>
          <p:nvPr/>
        </p:nvSpPr>
        <p:spPr>
          <a:xfrm>
            <a:off x="3497990" y="1986883"/>
            <a:ext cx="711838" cy="2280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かんこう</a:t>
            </a:r>
            <a:endParaRPr kumimoji="1" lang="ja-JP" altLang="en-US" sz="900">
              <a:solidFill>
                <a:schemeClr val="tx1"/>
              </a:solidFill>
              <a:latin typeface="Meiryo" panose="020B0604030504040204" pitchFamily="34" charset="-128"/>
              <a:ea typeface="Meiryo" panose="020B0604030504040204" pitchFamily="34" charset="-128"/>
            </a:endParaRPr>
          </a:p>
        </p:txBody>
      </p:sp>
      <p:sp>
        <p:nvSpPr>
          <p:cNvPr id="31" name="正方形/長方形 30">
            <a:extLst>
              <a:ext uri="{FF2B5EF4-FFF2-40B4-BE49-F238E27FC236}">
                <a16:creationId xmlns:a16="http://schemas.microsoft.com/office/drawing/2014/main" id="{72B9896E-C5BA-DB9D-9311-4A33E0B1903D}"/>
              </a:ext>
            </a:extLst>
          </p:cNvPr>
          <p:cNvSpPr/>
          <p:nvPr/>
        </p:nvSpPr>
        <p:spPr>
          <a:xfrm>
            <a:off x="6380889" y="1986883"/>
            <a:ext cx="906601" cy="2280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かっせいか</a:t>
            </a:r>
            <a:endParaRPr kumimoji="1" lang="ja-JP" altLang="en-US" sz="900">
              <a:solidFill>
                <a:schemeClr val="tx1"/>
              </a:solidFill>
              <a:latin typeface="Meiryo" panose="020B0604030504040204" pitchFamily="34" charset="-128"/>
              <a:ea typeface="Meiryo" panose="020B0604030504040204" pitchFamily="34" charset="-128"/>
            </a:endParaRPr>
          </a:p>
        </p:txBody>
      </p:sp>
      <p:sp>
        <p:nvSpPr>
          <p:cNvPr id="32" name="正方形/長方形 31">
            <a:extLst>
              <a:ext uri="{FF2B5EF4-FFF2-40B4-BE49-F238E27FC236}">
                <a16:creationId xmlns:a16="http://schemas.microsoft.com/office/drawing/2014/main" id="{4672F714-478C-D95D-FA1C-C4F9D8216A9B}"/>
              </a:ext>
            </a:extLst>
          </p:cNvPr>
          <p:cNvSpPr/>
          <p:nvPr/>
        </p:nvSpPr>
        <p:spPr>
          <a:xfrm>
            <a:off x="488089" y="2583783"/>
            <a:ext cx="906601" cy="2280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とりくみれい</a:t>
            </a:r>
            <a:endParaRPr kumimoji="1" lang="ja-JP" altLang="en-US" sz="900">
              <a:solidFill>
                <a:schemeClr val="tx1"/>
              </a:solidFill>
              <a:latin typeface="Meiryo" panose="020B0604030504040204" pitchFamily="34" charset="-128"/>
              <a:ea typeface="Meiryo" panose="020B0604030504040204" pitchFamily="34" charset="-128"/>
            </a:endParaRPr>
          </a:p>
        </p:txBody>
      </p:sp>
      <p:sp>
        <p:nvSpPr>
          <p:cNvPr id="33" name="正方形/長方形 32">
            <a:extLst>
              <a:ext uri="{FF2B5EF4-FFF2-40B4-BE49-F238E27FC236}">
                <a16:creationId xmlns:a16="http://schemas.microsoft.com/office/drawing/2014/main" id="{D2A0E562-8572-E106-42B6-7DDBEE6D39FC}"/>
              </a:ext>
            </a:extLst>
          </p:cNvPr>
          <p:cNvSpPr/>
          <p:nvPr/>
        </p:nvSpPr>
        <p:spPr>
          <a:xfrm>
            <a:off x="2456808" y="3510883"/>
            <a:ext cx="906601" cy="2280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たいけん</a:t>
            </a:r>
            <a:endParaRPr kumimoji="1" lang="ja-JP" altLang="en-US" sz="900">
              <a:solidFill>
                <a:schemeClr val="tx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528134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A7E57D0-804A-FCAB-7F0C-7E6E0F02E01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2" name="タイトル 1">
            <a:extLst>
              <a:ext uri="{FF2B5EF4-FFF2-40B4-BE49-F238E27FC236}">
                <a16:creationId xmlns:a16="http://schemas.microsoft.com/office/drawing/2014/main" id="{0A6BEF20-E940-4D15-1449-FCFD28680E8F}"/>
              </a:ext>
            </a:extLst>
          </p:cNvPr>
          <p:cNvSpPr>
            <a:spLocks noGrp="1"/>
          </p:cNvSpPr>
          <p:nvPr>
            <p:ph type="title"/>
          </p:nvPr>
        </p:nvSpPr>
        <p:spPr>
          <a:xfrm>
            <a:off x="838200" y="2766217"/>
            <a:ext cx="10515600" cy="1325563"/>
          </a:xfrm>
        </p:spPr>
        <p:txBody>
          <a:bodyPr>
            <a:normAutofit/>
          </a:bodyPr>
          <a:lstStyle/>
          <a:p>
            <a:pPr algn="ctr"/>
            <a:r>
              <a:rPr kumimoji="1" lang="ja-JP" altLang="en-US" sz="4000" b="1">
                <a:latin typeface="Meiryo" panose="020B0604030504040204" pitchFamily="34" charset="-128"/>
                <a:ea typeface="Meiryo" panose="020B0604030504040204" pitchFamily="34" charset="-128"/>
              </a:rPr>
              <a:t>宮崎県高千穂</a:t>
            </a:r>
            <a:r>
              <a:rPr kumimoji="1" lang="ja-JP" altLang="en-US" sz="4000" b="1" dirty="0">
                <a:latin typeface="Meiryo" panose="020B0604030504040204" pitchFamily="34" charset="-128"/>
                <a:ea typeface="Meiryo" panose="020B0604030504040204" pitchFamily="34" charset="-128"/>
              </a:rPr>
              <a:t>郷・椎葉山地域</a:t>
            </a:r>
          </a:p>
        </p:txBody>
      </p:sp>
      <p:sp>
        <p:nvSpPr>
          <p:cNvPr id="3" name="スライド番号プレースホルダー 2">
            <a:extLst>
              <a:ext uri="{FF2B5EF4-FFF2-40B4-BE49-F238E27FC236}">
                <a16:creationId xmlns:a16="http://schemas.microsoft.com/office/drawing/2014/main" id="{D3450AA5-0AC3-A7AC-4675-3B7EBD0FBC05}"/>
              </a:ext>
            </a:extLst>
          </p:cNvPr>
          <p:cNvSpPr>
            <a:spLocks noGrp="1"/>
          </p:cNvSpPr>
          <p:nvPr>
            <p:ph type="sldNum" sz="quarter" idx="12"/>
          </p:nvPr>
        </p:nvSpPr>
        <p:spPr/>
        <p:txBody>
          <a:bodyPr/>
          <a:lstStyle/>
          <a:p>
            <a:fld id="{9072E400-20F7-6041-92A7-26D857824E29}" type="slidenum">
              <a:rPr kumimoji="1" lang="ja-JP" altLang="en-US" smtClean="0"/>
              <a:t>8</a:t>
            </a:fld>
            <a:endParaRPr kumimoji="1" lang="ja-JP" altLang="en-US"/>
          </a:p>
        </p:txBody>
      </p:sp>
      <p:sp>
        <p:nvSpPr>
          <p:cNvPr id="5" name="テキスト ボックス 4">
            <a:extLst>
              <a:ext uri="{FF2B5EF4-FFF2-40B4-BE49-F238E27FC236}">
                <a16:creationId xmlns:a16="http://schemas.microsoft.com/office/drawing/2014/main" id="{DB7EB32B-1940-0584-7848-89AB2FFC372C}"/>
              </a:ext>
            </a:extLst>
          </p:cNvPr>
          <p:cNvSpPr txBox="1"/>
          <p:nvPr/>
        </p:nvSpPr>
        <p:spPr>
          <a:xfrm>
            <a:off x="4339484" y="2880515"/>
            <a:ext cx="2012089"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たか　</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ち　</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ほ　</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ごう</a:t>
            </a:r>
          </a:p>
        </p:txBody>
      </p:sp>
      <p:sp>
        <p:nvSpPr>
          <p:cNvPr id="6" name="テキスト ボックス 5">
            <a:extLst>
              <a:ext uri="{FF2B5EF4-FFF2-40B4-BE49-F238E27FC236}">
                <a16:creationId xmlns:a16="http://schemas.microsoft.com/office/drawing/2014/main" id="{AC4D14EA-D17D-CCBE-4F4B-9289F8320485}"/>
              </a:ext>
            </a:extLst>
          </p:cNvPr>
          <p:cNvSpPr txBox="1"/>
          <p:nvPr/>
        </p:nvSpPr>
        <p:spPr>
          <a:xfrm>
            <a:off x="6954096" y="2880515"/>
            <a:ext cx="2433680"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しい　</a:t>
            </a:r>
            <a:r>
              <a:rPr lang="ja-JP" altLang="en-US" sz="1000" spc="300">
                <a:latin typeface="Meiryo" panose="020B0604030504040204" pitchFamily="34" charset="-128"/>
                <a:ea typeface="Meiryo" panose="020B0604030504040204" pitchFamily="34" charset="-128"/>
              </a:rPr>
              <a:t>ば</a:t>
            </a:r>
            <a:r>
              <a:rPr kumimoji="1" lang="ja-JP" altLang="en-US" sz="1000" spc="30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やま</a:t>
            </a:r>
            <a:r>
              <a:rPr kumimoji="1" lang="ja-JP" altLang="en-US" sz="1000" spc="300">
                <a:latin typeface="Meiryo" panose="020B0604030504040204" pitchFamily="34" charset="-128"/>
                <a:ea typeface="Meiryo" panose="020B0604030504040204" pitchFamily="34" charset="-128"/>
              </a:rPr>
              <a:t>　</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ち　いき</a:t>
            </a:r>
            <a:endParaRPr kumimoji="1" lang="ja-JP" altLang="en-US" sz="1000" spc="30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F6B9750A-B205-10DA-881B-F051D2B92477}"/>
              </a:ext>
            </a:extLst>
          </p:cNvPr>
          <p:cNvSpPr txBox="1"/>
          <p:nvPr/>
        </p:nvSpPr>
        <p:spPr>
          <a:xfrm>
            <a:off x="2801196" y="2880515"/>
            <a:ext cx="1518364" cy="246221"/>
          </a:xfrm>
          <a:prstGeom prst="rect">
            <a:avLst/>
          </a:prstGeom>
          <a:noFill/>
        </p:spPr>
        <p:txBody>
          <a:bodyPr wrap="none" rtlCol="0">
            <a:spAutoFit/>
          </a:bodyPr>
          <a:lstStyle/>
          <a:p>
            <a:r>
              <a:rPr lang="ja-JP" altLang="en-US" sz="1000" spc="300">
                <a:latin typeface="Meiryo" panose="020B0604030504040204" pitchFamily="34" charset="-128"/>
                <a:ea typeface="Meiryo" panose="020B0604030504040204" pitchFamily="34" charset="-128"/>
              </a:rPr>
              <a:t>みや　ざき　けん</a:t>
            </a:r>
            <a:endParaRPr kumimoji="1" lang="ja-JP" altLang="en-US" sz="1000" spc="3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240679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367772-EB46-09E3-9557-A15A603C3313}"/>
              </a:ext>
            </a:extLst>
          </p:cNvPr>
          <p:cNvSpPr>
            <a:spLocks noGrp="1"/>
          </p:cNvSpPr>
          <p:nvPr>
            <p:ph type="title"/>
          </p:nvPr>
        </p:nvSpPr>
        <p:spPr>
          <a:xfrm>
            <a:off x="120869" y="237305"/>
            <a:ext cx="11950262" cy="604203"/>
          </a:xfrm>
        </p:spPr>
        <p:txBody>
          <a:bodyPr>
            <a:normAutofit/>
          </a:bodyPr>
          <a:lstStyle/>
          <a:p>
            <a:r>
              <a:rPr lang="ja-JP" altLang="en-US" b="1" i="0" dirty="0">
                <a:effectLst/>
                <a:latin typeface="メイリオ" panose="020B0604030504040204" pitchFamily="50" charset="-128"/>
                <a:ea typeface="メイリオ" panose="020B0604030504040204" pitchFamily="50" charset="-128"/>
              </a:rPr>
              <a:t>世界農業遺産　宮崎県高千穂郷・</a:t>
            </a:r>
            <a:r>
              <a:rPr lang="ja-JP" altLang="en-US" b="1" i="0">
                <a:effectLst/>
                <a:latin typeface="メイリオ" panose="020B0604030504040204" pitchFamily="50" charset="-128"/>
                <a:ea typeface="メイリオ" panose="020B0604030504040204" pitchFamily="50" charset="-128"/>
              </a:rPr>
              <a:t>椎葉山地域</a:t>
            </a:r>
            <a:endParaRPr kumimoji="1" lang="ja-JP" altLang="en-US" strike="sngStrike" dirty="0"/>
          </a:p>
        </p:txBody>
      </p:sp>
      <p:sp>
        <p:nvSpPr>
          <p:cNvPr id="3" name="コンテンツ プレースホルダー 2">
            <a:extLst>
              <a:ext uri="{FF2B5EF4-FFF2-40B4-BE49-F238E27FC236}">
                <a16:creationId xmlns:a16="http://schemas.microsoft.com/office/drawing/2014/main" id="{B386BA86-CA92-26D4-33C1-0AB4A130CEE9}"/>
              </a:ext>
            </a:extLst>
          </p:cNvPr>
          <p:cNvSpPr>
            <a:spLocks noGrp="1"/>
          </p:cNvSpPr>
          <p:nvPr>
            <p:ph idx="1"/>
          </p:nvPr>
        </p:nvSpPr>
        <p:spPr>
          <a:xfrm>
            <a:off x="774988" y="1698239"/>
            <a:ext cx="4428438" cy="3440101"/>
          </a:xfrm>
        </p:spPr>
        <p:txBody>
          <a:bodyPr>
            <a:noAutofit/>
          </a:bodyPr>
          <a:lstStyle/>
          <a:p>
            <a:pPr>
              <a:lnSpc>
                <a:spcPct val="130000"/>
              </a:lnSpc>
            </a:pPr>
            <a:r>
              <a:rPr kumimoji="1" lang="ja-JP" altLang="en-US" sz="2000" dirty="0"/>
              <a:t>この地域では、森林の恵みを持続的に利用しながら</a:t>
            </a:r>
            <a:r>
              <a:rPr kumimoji="1" lang="ja-JP" altLang="en-US" sz="2000"/>
              <a:t>、木材</a:t>
            </a:r>
            <a:r>
              <a:rPr kumimoji="1" lang="ja-JP" altLang="en-US" sz="2000" dirty="0"/>
              <a:t>、和牛、茶、米の生産、焼き畑などを組み合わせた農林業が営まれて</a:t>
            </a:r>
            <a:r>
              <a:rPr kumimoji="1" lang="ja-JP" altLang="en-US" sz="2000"/>
              <a:t>います。</a:t>
            </a:r>
            <a:endParaRPr lang="en-US" altLang="ja-JP" sz="2000" dirty="0"/>
          </a:p>
          <a:p>
            <a:pPr>
              <a:lnSpc>
                <a:spcPct val="130000"/>
              </a:lnSpc>
            </a:pPr>
            <a:r>
              <a:rPr kumimoji="1" lang="ja-JP" altLang="en-US" sz="2000" dirty="0"/>
              <a:t>五穀豊穣を願い奉納される「</a:t>
            </a:r>
            <a:r>
              <a:rPr kumimoji="1" lang="ja-JP" altLang="en-US" sz="2000"/>
              <a:t>神楽」</a:t>
            </a:r>
            <a:r>
              <a:rPr kumimoji="1" lang="en-US" altLang="ja-JP" sz="2000" dirty="0"/>
              <a:t>(p.25</a:t>
            </a:r>
            <a:r>
              <a:rPr kumimoji="1" lang="ja-JP" altLang="en-US" sz="2000"/>
              <a:t>を参照</a:t>
            </a:r>
            <a:r>
              <a:rPr kumimoji="1" lang="en-US" altLang="ja-JP" sz="2000" dirty="0"/>
              <a:t>)</a:t>
            </a:r>
            <a:r>
              <a:rPr kumimoji="1" lang="ja-JP" altLang="en-US" sz="2000"/>
              <a:t>は</a:t>
            </a:r>
            <a:r>
              <a:rPr kumimoji="1" lang="ja-JP" altLang="en-US" sz="2000" dirty="0"/>
              <a:t>、地域の絆の象ちょうとして大切に受け継がれています。 </a:t>
            </a:r>
          </a:p>
        </p:txBody>
      </p:sp>
      <p:sp>
        <p:nvSpPr>
          <p:cNvPr id="4" name="スライド番号プレースホルダー 3">
            <a:extLst>
              <a:ext uri="{FF2B5EF4-FFF2-40B4-BE49-F238E27FC236}">
                <a16:creationId xmlns:a16="http://schemas.microsoft.com/office/drawing/2014/main" id="{1DF952F1-4A9F-452F-27F2-D98B59686B4E}"/>
              </a:ext>
            </a:extLst>
          </p:cNvPr>
          <p:cNvSpPr>
            <a:spLocks noGrp="1"/>
          </p:cNvSpPr>
          <p:nvPr>
            <p:ph type="sldNum" sz="quarter" idx="12"/>
          </p:nvPr>
        </p:nvSpPr>
        <p:spPr/>
        <p:txBody>
          <a:bodyPr/>
          <a:lstStyle/>
          <a:p>
            <a:fld id="{9072E400-20F7-6041-92A7-26D857824E29}" type="slidenum">
              <a:rPr kumimoji="1" lang="ja-JP" altLang="en-US" smtClean="0"/>
              <a:t>9</a:t>
            </a:fld>
            <a:endParaRPr kumimoji="1" lang="ja-JP" altLang="en-US"/>
          </a:p>
        </p:txBody>
      </p:sp>
      <p:pic>
        <p:nvPicPr>
          <p:cNvPr id="6" name="図 5" descr="山と湖の風景&#10;&#10;自動的に生成された説明">
            <a:extLst>
              <a:ext uri="{FF2B5EF4-FFF2-40B4-BE49-F238E27FC236}">
                <a16:creationId xmlns:a16="http://schemas.microsoft.com/office/drawing/2014/main" id="{F547B89D-5EA3-A636-3A2E-7599D0F616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83708" y="1657996"/>
            <a:ext cx="6115736" cy="3440101"/>
          </a:xfrm>
          <a:prstGeom prst="rect">
            <a:avLst/>
          </a:prstGeom>
          <a:ln w="12700">
            <a:solidFill>
              <a:schemeClr val="tx1"/>
            </a:solidFill>
          </a:ln>
          <a:effectLst/>
        </p:spPr>
      </p:pic>
      <p:sp>
        <p:nvSpPr>
          <p:cNvPr id="7" name="コンテンツ プレースホルダー 2">
            <a:extLst>
              <a:ext uri="{FF2B5EF4-FFF2-40B4-BE49-F238E27FC236}">
                <a16:creationId xmlns:a16="http://schemas.microsoft.com/office/drawing/2014/main" id="{ECEFBAD3-01F3-4A60-590B-28708CF04691}"/>
              </a:ext>
            </a:extLst>
          </p:cNvPr>
          <p:cNvSpPr txBox="1">
            <a:spLocks/>
          </p:cNvSpPr>
          <p:nvPr/>
        </p:nvSpPr>
        <p:spPr>
          <a:xfrm>
            <a:off x="636611" y="5256484"/>
            <a:ext cx="10918778" cy="8221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just">
              <a:lnSpc>
                <a:spcPct val="120000"/>
              </a:lnSpc>
            </a:pPr>
            <a:r>
              <a:rPr lang="ja-JP" altLang="ja-JP" sz="2800" kern="100" dirty="0">
                <a:effectLst/>
                <a:highlight>
                  <a:srgbClr val="FFE79A"/>
                </a:highlight>
                <a:cs typeface="Times New Roman" panose="02020603050405020304" pitchFamily="18" charset="0"/>
              </a:rPr>
              <a:t>平地が少ないこの地域では、農家がいくつもの農業</a:t>
            </a:r>
            <a:r>
              <a:rPr lang="ja-JP" altLang="ja-JP" sz="2800" kern="100">
                <a:effectLst/>
                <a:highlight>
                  <a:srgbClr val="FFE79A"/>
                </a:highlight>
                <a:cs typeface="Times New Roman" panose="02020603050405020304" pitchFamily="18" charset="0"/>
              </a:rPr>
              <a:t>を組み合わせた</a:t>
            </a:r>
            <a:r>
              <a:rPr lang="ja-JP" altLang="ja-JP" sz="2800" b="1" kern="100">
                <a:effectLst/>
                <a:highlight>
                  <a:srgbClr val="FFE79A"/>
                </a:highlight>
                <a:cs typeface="Times New Roman" panose="02020603050405020304" pitchFamily="18" charset="0"/>
              </a:rPr>
              <a:t>「</a:t>
            </a:r>
            <a:r>
              <a:rPr lang="ja-JP" altLang="ja-JP" sz="2800" b="1" kern="100" dirty="0">
                <a:effectLst/>
                <a:highlight>
                  <a:srgbClr val="FFE79A"/>
                </a:highlight>
                <a:cs typeface="Times New Roman" panose="02020603050405020304" pitchFamily="18" charset="0"/>
              </a:rPr>
              <a:t>複合経営」</a:t>
            </a:r>
            <a:r>
              <a:rPr lang="ja-JP" altLang="ja-JP" sz="2800" kern="100" dirty="0">
                <a:effectLst/>
                <a:highlight>
                  <a:srgbClr val="FFE79A"/>
                </a:highlight>
                <a:cs typeface="Times New Roman" panose="02020603050405020304" pitchFamily="18" charset="0"/>
              </a:rPr>
              <a:t>で生計を立てて</a:t>
            </a:r>
            <a:r>
              <a:rPr lang="ja-JP" altLang="ja-JP" sz="2800" kern="100">
                <a:effectLst/>
                <a:highlight>
                  <a:srgbClr val="FFE79A"/>
                </a:highlight>
                <a:cs typeface="Times New Roman" panose="02020603050405020304" pitchFamily="18" charset="0"/>
              </a:rPr>
              <a:t>います。</a:t>
            </a:r>
            <a:endParaRPr lang="ja-JP" altLang="ja-JP" sz="2800" kern="100" dirty="0">
              <a:solidFill>
                <a:srgbClr val="FF0000"/>
              </a:solidFill>
              <a:effectLst/>
              <a:highlight>
                <a:srgbClr val="FFE79A"/>
              </a:highlight>
              <a:cs typeface="Times New Roman" panose="02020603050405020304" pitchFamily="18" charset="0"/>
            </a:endParaRPr>
          </a:p>
        </p:txBody>
      </p:sp>
      <p:sp>
        <p:nvSpPr>
          <p:cNvPr id="5" name="テキスト ボックス 4">
            <a:extLst>
              <a:ext uri="{FF2B5EF4-FFF2-40B4-BE49-F238E27FC236}">
                <a16:creationId xmlns:a16="http://schemas.microsoft.com/office/drawing/2014/main" id="{6681A81D-FAE1-AE9F-E6FD-07C143085B2A}"/>
              </a:ext>
            </a:extLst>
          </p:cNvPr>
          <p:cNvSpPr txBox="1"/>
          <p:nvPr/>
        </p:nvSpPr>
        <p:spPr>
          <a:xfrm>
            <a:off x="806518" y="3324953"/>
            <a:ext cx="1210588"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ごこくほうじょう</a:t>
            </a:r>
          </a:p>
        </p:txBody>
      </p:sp>
      <p:sp>
        <p:nvSpPr>
          <p:cNvPr id="8" name="テキスト ボックス 7">
            <a:extLst>
              <a:ext uri="{FF2B5EF4-FFF2-40B4-BE49-F238E27FC236}">
                <a16:creationId xmlns:a16="http://schemas.microsoft.com/office/drawing/2014/main" id="{339B280B-5D04-14F0-2F97-12F593751920}"/>
              </a:ext>
            </a:extLst>
          </p:cNvPr>
          <p:cNvSpPr txBox="1"/>
          <p:nvPr/>
        </p:nvSpPr>
        <p:spPr>
          <a:xfrm>
            <a:off x="2540726" y="3324953"/>
            <a:ext cx="69762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ほうのう</a:t>
            </a:r>
          </a:p>
        </p:txBody>
      </p:sp>
      <p:sp>
        <p:nvSpPr>
          <p:cNvPr id="9" name="テキスト ボックス 8">
            <a:extLst>
              <a:ext uri="{FF2B5EF4-FFF2-40B4-BE49-F238E27FC236}">
                <a16:creationId xmlns:a16="http://schemas.microsoft.com/office/drawing/2014/main" id="{9A94C4C9-165A-C897-D633-59C94E335919}"/>
              </a:ext>
            </a:extLst>
          </p:cNvPr>
          <p:cNvSpPr txBox="1"/>
          <p:nvPr/>
        </p:nvSpPr>
        <p:spPr>
          <a:xfrm>
            <a:off x="4138296" y="3324953"/>
            <a:ext cx="56938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かぐら</a:t>
            </a:r>
          </a:p>
        </p:txBody>
      </p:sp>
      <p:sp>
        <p:nvSpPr>
          <p:cNvPr id="11" name="コンテンツ プレースホルダー 2">
            <a:extLst>
              <a:ext uri="{FF2B5EF4-FFF2-40B4-BE49-F238E27FC236}">
                <a16:creationId xmlns:a16="http://schemas.microsoft.com/office/drawing/2014/main" id="{C2E68A84-400E-4F2C-94BA-298C154AB0D2}"/>
              </a:ext>
            </a:extLst>
          </p:cNvPr>
          <p:cNvSpPr txBox="1">
            <a:spLocks/>
          </p:cNvSpPr>
          <p:nvPr/>
        </p:nvSpPr>
        <p:spPr>
          <a:xfrm>
            <a:off x="312274" y="1115457"/>
            <a:ext cx="11567452" cy="60420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800" b="1" dirty="0"/>
              <a:t>高千穂郷・椎葉山の「山間地農林業複合システム」</a:t>
            </a:r>
          </a:p>
        </p:txBody>
      </p:sp>
      <p:sp>
        <p:nvSpPr>
          <p:cNvPr id="12" name="テキスト ボックス 11">
            <a:extLst>
              <a:ext uri="{FF2B5EF4-FFF2-40B4-BE49-F238E27FC236}">
                <a16:creationId xmlns:a16="http://schemas.microsoft.com/office/drawing/2014/main" id="{EDD1BD8B-1FD6-B22C-610B-69A4AAC62D4F}"/>
              </a:ext>
            </a:extLst>
          </p:cNvPr>
          <p:cNvSpPr txBox="1"/>
          <p:nvPr/>
        </p:nvSpPr>
        <p:spPr>
          <a:xfrm>
            <a:off x="3810847" y="109453"/>
            <a:ext cx="1430200"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たか</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ち</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ほ</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ごう</a:t>
            </a:r>
          </a:p>
        </p:txBody>
      </p:sp>
      <p:sp>
        <p:nvSpPr>
          <p:cNvPr id="13" name="テキスト ボックス 12">
            <a:extLst>
              <a:ext uri="{FF2B5EF4-FFF2-40B4-BE49-F238E27FC236}">
                <a16:creationId xmlns:a16="http://schemas.microsoft.com/office/drawing/2014/main" id="{828E883C-FC36-39F6-FA5D-35BC9CF5EF4D}"/>
              </a:ext>
            </a:extLst>
          </p:cNvPr>
          <p:cNvSpPr txBox="1"/>
          <p:nvPr/>
        </p:nvSpPr>
        <p:spPr>
          <a:xfrm>
            <a:off x="5526572" y="109453"/>
            <a:ext cx="1845377"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しい</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ば</a:t>
            </a:r>
            <a:r>
              <a:rPr kumimoji="1" lang="en-US" altLang="ja-JP" sz="1000" spc="300" dirty="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やま</a:t>
            </a:r>
            <a:r>
              <a:rPr kumimoji="1" lang="en-US" altLang="ja-JP" sz="1000" spc="300" dirty="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ち</a:t>
            </a:r>
            <a:r>
              <a:rPr lang="en-US" altLang="ja-JP" sz="1000" spc="300" dirty="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いき</a:t>
            </a:r>
            <a:endParaRPr kumimoji="1" lang="ja-JP" altLang="en-US" sz="1000" spc="300">
              <a:latin typeface="Meiryo" panose="020B0604030504040204" pitchFamily="34" charset="-128"/>
              <a:ea typeface="Meiryo" panose="020B0604030504040204" pitchFamily="34" charset="-128"/>
            </a:endParaRPr>
          </a:p>
        </p:txBody>
      </p:sp>
      <p:sp>
        <p:nvSpPr>
          <p:cNvPr id="14" name="正方形/長方形 13">
            <a:extLst>
              <a:ext uri="{FF2B5EF4-FFF2-40B4-BE49-F238E27FC236}">
                <a16:creationId xmlns:a16="http://schemas.microsoft.com/office/drawing/2014/main" id="{D7E274CF-017C-CEBE-FB07-97CA2738C3B0}"/>
              </a:ext>
            </a:extLst>
          </p:cNvPr>
          <p:cNvSpPr/>
          <p:nvPr/>
        </p:nvSpPr>
        <p:spPr>
          <a:xfrm>
            <a:off x="1582847" y="101933"/>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い</a:t>
            </a:r>
            <a:r>
              <a:rPr kumimoji="1" lang="en-US" altLang="ja-JP" sz="1200" dirty="0">
                <a:solidFill>
                  <a:schemeClr val="tx1"/>
                </a:solidFill>
                <a:latin typeface="Meiryo" panose="020B0604030504040204" pitchFamily="34" charset="-128"/>
                <a:ea typeface="Meiryo" panose="020B0604030504040204" pitchFamily="34" charset="-128"/>
              </a:rPr>
              <a:t> </a:t>
            </a:r>
            <a:r>
              <a:rPr kumimoji="1" lang="ja-JP" altLang="en-US" sz="1200">
                <a:solidFill>
                  <a:schemeClr val="tx1"/>
                </a:solidFill>
                <a:latin typeface="Meiryo" panose="020B0604030504040204" pitchFamily="34" charset="-128"/>
                <a:ea typeface="Meiryo" panose="020B0604030504040204" pitchFamily="34" charset="-128"/>
              </a:rPr>
              <a:t>さん</a:t>
            </a:r>
          </a:p>
        </p:txBody>
      </p:sp>
      <p:sp>
        <p:nvSpPr>
          <p:cNvPr id="10" name="テキスト ボックス 9">
            <a:extLst>
              <a:ext uri="{FF2B5EF4-FFF2-40B4-BE49-F238E27FC236}">
                <a16:creationId xmlns:a16="http://schemas.microsoft.com/office/drawing/2014/main" id="{E2C91B11-D175-064E-3EF7-C93795B320D0}"/>
              </a:ext>
            </a:extLst>
          </p:cNvPr>
          <p:cNvSpPr txBox="1"/>
          <p:nvPr/>
        </p:nvSpPr>
        <p:spPr>
          <a:xfrm>
            <a:off x="2633059" y="109453"/>
            <a:ext cx="1210588"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みや</a:t>
            </a:r>
            <a:r>
              <a:rPr lang="ja-JP" altLang="en-US" sz="1000" dirty="0">
                <a:latin typeface="Meiryo" panose="020B0604030504040204" pitchFamily="34" charset="-128"/>
                <a:ea typeface="Meiryo" panose="020B0604030504040204" pitchFamily="34" charset="-128"/>
              </a:rPr>
              <a:t>　</a:t>
            </a:r>
            <a:r>
              <a:rPr kumimoji="1" lang="ja-JP" altLang="en-US" sz="1000">
                <a:latin typeface="Meiryo" panose="020B0604030504040204" pitchFamily="34" charset="-128"/>
                <a:ea typeface="Meiryo" panose="020B0604030504040204" pitchFamily="34" charset="-128"/>
              </a:rPr>
              <a:t>ざき</a:t>
            </a:r>
            <a:r>
              <a:rPr lang="ja-JP" altLang="en-US" sz="1000">
                <a:latin typeface="Meiryo" panose="020B0604030504040204" pitchFamily="34" charset="-128"/>
                <a:ea typeface="Meiryo" panose="020B0604030504040204" pitchFamily="34" charset="-128"/>
              </a:rPr>
              <a:t>　</a:t>
            </a:r>
            <a:r>
              <a:rPr kumimoji="1" lang="ja-JP" altLang="en-US" sz="1000">
                <a:latin typeface="Meiryo" panose="020B0604030504040204" pitchFamily="34" charset="-128"/>
                <a:ea typeface="Meiryo" panose="020B0604030504040204" pitchFamily="34" charset="-128"/>
              </a:rPr>
              <a:t>けん</a:t>
            </a:r>
          </a:p>
        </p:txBody>
      </p:sp>
      <p:sp>
        <p:nvSpPr>
          <p:cNvPr id="15" name="正方形/長方形 14">
            <a:extLst>
              <a:ext uri="{FF2B5EF4-FFF2-40B4-BE49-F238E27FC236}">
                <a16:creationId xmlns:a16="http://schemas.microsoft.com/office/drawing/2014/main" id="{B42BF7DE-2614-5FE9-086F-2669967E613B}"/>
              </a:ext>
            </a:extLst>
          </p:cNvPr>
          <p:cNvSpPr/>
          <p:nvPr/>
        </p:nvSpPr>
        <p:spPr>
          <a:xfrm>
            <a:off x="6002447" y="927433"/>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1200">
                <a:solidFill>
                  <a:schemeClr val="tx1"/>
                </a:solidFill>
                <a:latin typeface="Meiryo" panose="020B0604030504040204" pitchFamily="34" charset="-128"/>
                <a:ea typeface="Meiryo" panose="020B0604030504040204" pitchFamily="34" charset="-128"/>
              </a:rPr>
              <a:t>ふくごう</a:t>
            </a:r>
            <a:endParaRPr kumimoji="1" lang="ja-JP" altLang="en-US" sz="1200">
              <a:solidFill>
                <a:schemeClr val="tx1"/>
              </a:solidFill>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1C80377E-3209-2D19-1BB6-0E9B3081C3BA}"/>
              </a:ext>
            </a:extLst>
          </p:cNvPr>
          <p:cNvSpPr txBox="1"/>
          <p:nvPr/>
        </p:nvSpPr>
        <p:spPr>
          <a:xfrm>
            <a:off x="3302907" y="1610240"/>
            <a:ext cx="441146"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めぐ</a:t>
            </a:r>
          </a:p>
        </p:txBody>
      </p:sp>
      <p:sp>
        <p:nvSpPr>
          <p:cNvPr id="17" name="テキスト ボックス 16">
            <a:extLst>
              <a:ext uri="{FF2B5EF4-FFF2-40B4-BE49-F238E27FC236}">
                <a16:creationId xmlns:a16="http://schemas.microsoft.com/office/drawing/2014/main" id="{45C6341F-5166-BCA5-8E62-5DBFEC807C77}"/>
              </a:ext>
            </a:extLst>
          </p:cNvPr>
          <p:cNvSpPr txBox="1"/>
          <p:nvPr/>
        </p:nvSpPr>
        <p:spPr>
          <a:xfrm>
            <a:off x="1259967" y="2448653"/>
            <a:ext cx="69762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せいさん</a:t>
            </a:r>
          </a:p>
        </p:txBody>
      </p:sp>
      <p:sp>
        <p:nvSpPr>
          <p:cNvPr id="18" name="テキスト ボックス 17">
            <a:extLst>
              <a:ext uri="{FF2B5EF4-FFF2-40B4-BE49-F238E27FC236}">
                <a16:creationId xmlns:a16="http://schemas.microsoft.com/office/drawing/2014/main" id="{EB5101DD-6F14-ADD5-8EA0-FDA13EA7C07F}"/>
              </a:ext>
            </a:extLst>
          </p:cNvPr>
          <p:cNvSpPr txBox="1"/>
          <p:nvPr/>
        </p:nvSpPr>
        <p:spPr>
          <a:xfrm>
            <a:off x="1067706" y="2029340"/>
            <a:ext cx="634093" cy="246221"/>
          </a:xfrm>
          <a:prstGeom prst="rect">
            <a:avLst/>
          </a:prstGeom>
          <a:noFill/>
        </p:spPr>
        <p:txBody>
          <a:bodyPr wrap="square" rtlCol="0">
            <a:spAutoFit/>
          </a:bodyPr>
          <a:lstStyle/>
          <a:p>
            <a:r>
              <a:rPr lang="ja-JP" altLang="en-US" sz="1000">
                <a:latin typeface="Meiryo" panose="020B0604030504040204" pitchFamily="34" charset="-128"/>
                <a:ea typeface="Meiryo" panose="020B0604030504040204" pitchFamily="34" charset="-128"/>
              </a:rPr>
              <a:t>りよう</a:t>
            </a:r>
            <a:endParaRPr kumimoji="1" lang="en-US" altLang="ja-JP" sz="10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6C3AA572-097F-408E-CBBD-B47D2AD55E98}"/>
              </a:ext>
            </a:extLst>
          </p:cNvPr>
          <p:cNvSpPr txBox="1"/>
          <p:nvPr/>
        </p:nvSpPr>
        <p:spPr>
          <a:xfrm>
            <a:off x="2825853" y="2040741"/>
            <a:ext cx="697627" cy="246221"/>
          </a:xfrm>
          <a:prstGeom prst="rect">
            <a:avLst/>
          </a:prstGeom>
          <a:noFill/>
        </p:spPr>
        <p:txBody>
          <a:bodyPr wrap="square" rtlCol="0">
            <a:spAutoFit/>
          </a:bodyPr>
          <a:lstStyle/>
          <a:p>
            <a:r>
              <a:rPr lang="ja-JP" altLang="en-US" sz="1000">
                <a:latin typeface="Meiryo" panose="020B0604030504040204" pitchFamily="34" charset="-128"/>
                <a:ea typeface="Meiryo" panose="020B0604030504040204" pitchFamily="34" charset="-128"/>
              </a:rPr>
              <a:t>もくざい</a:t>
            </a:r>
            <a:endParaRPr kumimoji="1" lang="en-US" altLang="ja-JP" sz="10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C51D6BA4-24BC-7F14-12F3-3309984857BF}"/>
              </a:ext>
            </a:extLst>
          </p:cNvPr>
          <p:cNvSpPr txBox="1"/>
          <p:nvPr/>
        </p:nvSpPr>
        <p:spPr>
          <a:xfrm>
            <a:off x="2107402" y="2448653"/>
            <a:ext cx="312906"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や</a:t>
            </a:r>
          </a:p>
        </p:txBody>
      </p:sp>
      <p:sp>
        <p:nvSpPr>
          <p:cNvPr id="21" name="テキスト ボックス 20">
            <a:extLst>
              <a:ext uri="{FF2B5EF4-FFF2-40B4-BE49-F238E27FC236}">
                <a16:creationId xmlns:a16="http://schemas.microsoft.com/office/drawing/2014/main" id="{E96E5D7D-7E52-A254-26E5-A30B8E3BCABF}"/>
              </a:ext>
            </a:extLst>
          </p:cNvPr>
          <p:cNvSpPr txBox="1"/>
          <p:nvPr/>
        </p:nvSpPr>
        <p:spPr>
          <a:xfrm>
            <a:off x="2013053" y="2828141"/>
            <a:ext cx="697627" cy="246221"/>
          </a:xfrm>
          <a:prstGeom prst="rect">
            <a:avLst/>
          </a:prstGeom>
          <a:noFill/>
        </p:spPr>
        <p:txBody>
          <a:bodyPr wrap="square" rtlCol="0">
            <a:spAutoFit/>
          </a:bodyPr>
          <a:lstStyle/>
          <a:p>
            <a:r>
              <a:rPr lang="ja-JP" altLang="en-US" sz="1000">
                <a:latin typeface="Meiryo" panose="020B0604030504040204" pitchFamily="34" charset="-128"/>
                <a:ea typeface="Meiryo" panose="020B0604030504040204" pitchFamily="34" charset="-128"/>
              </a:rPr>
              <a:t>いとな</a:t>
            </a:r>
            <a:endParaRPr kumimoji="1" lang="en-US" altLang="ja-JP" sz="1000"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C80DB82C-A4EE-7C61-6E8E-67098A6DC8E6}"/>
              </a:ext>
            </a:extLst>
          </p:cNvPr>
          <p:cNvSpPr txBox="1"/>
          <p:nvPr/>
        </p:nvSpPr>
        <p:spPr>
          <a:xfrm>
            <a:off x="3462033" y="3742541"/>
            <a:ext cx="697627"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きずな</a:t>
            </a:r>
            <a:endParaRPr kumimoji="1" lang="en-US" altLang="ja-JP" sz="1000" dirty="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A36B44C8-8C22-B32B-AFB8-25EE441AD6E6}"/>
              </a:ext>
            </a:extLst>
          </p:cNvPr>
          <p:cNvSpPr txBox="1"/>
          <p:nvPr/>
        </p:nvSpPr>
        <p:spPr>
          <a:xfrm>
            <a:off x="4010056" y="3745281"/>
            <a:ext cx="697627"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しょう</a:t>
            </a:r>
            <a:endParaRPr kumimoji="1" lang="en-US" altLang="ja-JP" sz="1000" dirty="0">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C761B876-2631-12BC-FBA3-BF1E48B3E259}"/>
              </a:ext>
            </a:extLst>
          </p:cNvPr>
          <p:cNvSpPr txBox="1"/>
          <p:nvPr/>
        </p:nvSpPr>
        <p:spPr>
          <a:xfrm>
            <a:off x="3140285" y="4148941"/>
            <a:ext cx="370100"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つ</a:t>
            </a:r>
            <a:endParaRPr kumimoji="1" lang="en-US" altLang="ja-JP" sz="1000" dirty="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9E6237CD-3D14-9FBE-C215-17FA7783AF27}"/>
              </a:ext>
            </a:extLst>
          </p:cNvPr>
          <p:cNvSpPr txBox="1"/>
          <p:nvPr/>
        </p:nvSpPr>
        <p:spPr>
          <a:xfrm>
            <a:off x="1734507" y="5683022"/>
            <a:ext cx="874006" cy="246221"/>
          </a:xfrm>
          <a:prstGeom prst="rect">
            <a:avLst/>
          </a:prstGeom>
          <a:noFill/>
        </p:spPr>
        <p:txBody>
          <a:bodyPr wrap="square" rtlCol="0">
            <a:spAutoFit/>
          </a:bodyPr>
          <a:lstStyle/>
          <a:p>
            <a:r>
              <a:rPr lang="ja-JP" altLang="en-US" sz="1000" spc="300">
                <a:latin typeface="Meiryo" panose="020B0604030504040204" pitchFamily="34" charset="-128"/>
                <a:ea typeface="Meiryo" panose="020B0604030504040204" pitchFamily="34" charset="-128"/>
              </a:rPr>
              <a:t>けいえい</a:t>
            </a:r>
            <a:endParaRPr kumimoji="1" lang="en-US" altLang="ja-JP" sz="10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389693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367772-EB46-09E3-9557-A15A603C3313}"/>
              </a:ext>
            </a:extLst>
          </p:cNvPr>
          <p:cNvSpPr>
            <a:spLocks noGrp="1"/>
          </p:cNvSpPr>
          <p:nvPr>
            <p:ph type="title"/>
          </p:nvPr>
        </p:nvSpPr>
        <p:spPr/>
        <p:txBody>
          <a:bodyPr/>
          <a:lstStyle/>
          <a:p>
            <a:r>
              <a:rPr kumimoji="1" lang="ja-JP" altLang="en-US" dirty="0"/>
              <a:t>複合経営の例</a:t>
            </a:r>
          </a:p>
        </p:txBody>
      </p:sp>
      <p:sp>
        <p:nvSpPr>
          <p:cNvPr id="4" name="スライド番号プレースホルダー 3">
            <a:extLst>
              <a:ext uri="{FF2B5EF4-FFF2-40B4-BE49-F238E27FC236}">
                <a16:creationId xmlns:a16="http://schemas.microsoft.com/office/drawing/2014/main" id="{1DF952F1-4A9F-452F-27F2-D98B59686B4E}"/>
              </a:ext>
            </a:extLst>
          </p:cNvPr>
          <p:cNvSpPr>
            <a:spLocks noGrp="1"/>
          </p:cNvSpPr>
          <p:nvPr>
            <p:ph type="sldNum" sz="quarter" idx="12"/>
          </p:nvPr>
        </p:nvSpPr>
        <p:spPr>
          <a:xfrm>
            <a:off x="9154388" y="6490357"/>
            <a:ext cx="3097636" cy="412301"/>
          </a:xfrm>
        </p:spPr>
        <p:txBody>
          <a:bodyPr/>
          <a:lstStyle/>
          <a:p>
            <a:fld id="{9072E400-20F7-6041-92A7-26D857824E29}" type="slidenum">
              <a:rPr kumimoji="1" lang="ja-JP" altLang="en-US" smtClean="0"/>
              <a:t>10</a:t>
            </a:fld>
            <a:endParaRPr kumimoji="1" lang="ja-JP" altLang="en-US"/>
          </a:p>
        </p:txBody>
      </p:sp>
      <p:pic>
        <p:nvPicPr>
          <p:cNvPr id="10" name="図 9" descr="山の景色&#10;&#10;自動的に生成された説明">
            <a:extLst>
              <a:ext uri="{FF2B5EF4-FFF2-40B4-BE49-F238E27FC236}">
                <a16:creationId xmlns:a16="http://schemas.microsoft.com/office/drawing/2014/main" id="{2FDFE150-B885-7F6B-8F5F-AABA170812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9361" y="1446945"/>
            <a:ext cx="3733031" cy="2099830"/>
          </a:xfrm>
          <a:prstGeom prst="rect">
            <a:avLst/>
          </a:prstGeom>
          <a:ln>
            <a:solidFill>
              <a:schemeClr val="tx1"/>
            </a:solidFill>
          </a:ln>
        </p:spPr>
      </p:pic>
      <p:pic>
        <p:nvPicPr>
          <p:cNvPr id="12" name="図 11" descr="森の中にいる&#10;&#10;自動的に生成された説明">
            <a:extLst>
              <a:ext uri="{FF2B5EF4-FFF2-40B4-BE49-F238E27FC236}">
                <a16:creationId xmlns:a16="http://schemas.microsoft.com/office/drawing/2014/main" id="{C35EF36C-53C1-1F54-A6CA-A3681B131B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9484" y="1446945"/>
            <a:ext cx="3733031" cy="2099830"/>
          </a:xfrm>
          <a:prstGeom prst="rect">
            <a:avLst/>
          </a:prstGeom>
          <a:ln>
            <a:solidFill>
              <a:schemeClr val="tx1"/>
            </a:solidFill>
          </a:ln>
        </p:spPr>
      </p:pic>
      <p:pic>
        <p:nvPicPr>
          <p:cNvPr id="18" name="図 17" descr="牧草地の牛&#10;&#10;自動的に生成された説明">
            <a:extLst>
              <a:ext uri="{FF2B5EF4-FFF2-40B4-BE49-F238E27FC236}">
                <a16:creationId xmlns:a16="http://schemas.microsoft.com/office/drawing/2014/main" id="{29606FA6-7D83-FF5C-578E-D0E6CCA6F33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8849" y="4107343"/>
            <a:ext cx="3733031" cy="2099830"/>
          </a:xfrm>
          <a:prstGeom prst="rect">
            <a:avLst/>
          </a:prstGeom>
          <a:ln>
            <a:solidFill>
              <a:schemeClr val="tx1"/>
            </a:solidFill>
          </a:ln>
        </p:spPr>
      </p:pic>
      <p:pic>
        <p:nvPicPr>
          <p:cNvPr id="20" name="図 19" descr="草の上にある山&#10;&#10;中程度の精度で自動的に生成された説明">
            <a:extLst>
              <a:ext uri="{FF2B5EF4-FFF2-40B4-BE49-F238E27FC236}">
                <a16:creationId xmlns:a16="http://schemas.microsoft.com/office/drawing/2014/main" id="{85AF3944-B153-FC75-B0F0-C2C21266007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29484" y="4109351"/>
            <a:ext cx="3733031" cy="2099830"/>
          </a:xfrm>
          <a:prstGeom prst="rect">
            <a:avLst/>
          </a:prstGeom>
          <a:ln>
            <a:solidFill>
              <a:schemeClr val="tx1"/>
            </a:solidFill>
          </a:ln>
        </p:spPr>
      </p:pic>
      <p:pic>
        <p:nvPicPr>
          <p:cNvPr id="22" name="図 21" descr="森の中でジャンプしている男性&#10;&#10;自動的に生成された説明">
            <a:extLst>
              <a:ext uri="{FF2B5EF4-FFF2-40B4-BE49-F238E27FC236}">
                <a16:creationId xmlns:a16="http://schemas.microsoft.com/office/drawing/2014/main" id="{324D27FD-3ED8-6ABC-28E8-5EAFD7A597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39608" y="1446945"/>
            <a:ext cx="3733031" cy="2099830"/>
          </a:xfrm>
          <a:prstGeom prst="rect">
            <a:avLst/>
          </a:prstGeom>
          <a:ln>
            <a:solidFill>
              <a:schemeClr val="tx1"/>
            </a:solidFill>
          </a:ln>
        </p:spPr>
      </p:pic>
      <p:pic>
        <p:nvPicPr>
          <p:cNvPr id="24" name="図 23" descr="岩, フルーツ, 食品, チョコレート が含まれている画像&#10;&#10;自動的に生成された説明">
            <a:extLst>
              <a:ext uri="{FF2B5EF4-FFF2-40B4-BE49-F238E27FC236}">
                <a16:creationId xmlns:a16="http://schemas.microsoft.com/office/drawing/2014/main" id="{3DE03D8A-FADC-7030-C2EF-4B258640DB7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0568586" y="2392686"/>
            <a:ext cx="1346988" cy="1097709"/>
          </a:xfrm>
          <a:prstGeom prst="rect">
            <a:avLst/>
          </a:prstGeom>
          <a:ln w="12700">
            <a:solidFill>
              <a:schemeClr val="bg1">
                <a:lumMod val="85000"/>
              </a:schemeClr>
            </a:solidFill>
          </a:ln>
        </p:spPr>
      </p:pic>
      <p:sp>
        <p:nvSpPr>
          <p:cNvPr id="25" name="テキスト ボックス 24">
            <a:extLst>
              <a:ext uri="{FF2B5EF4-FFF2-40B4-BE49-F238E27FC236}">
                <a16:creationId xmlns:a16="http://schemas.microsoft.com/office/drawing/2014/main" id="{A105C241-6C63-59ED-7AD6-2C80110E6DC6}"/>
              </a:ext>
            </a:extLst>
          </p:cNvPr>
          <p:cNvSpPr txBox="1"/>
          <p:nvPr/>
        </p:nvSpPr>
        <p:spPr>
          <a:xfrm>
            <a:off x="120869" y="1077613"/>
            <a:ext cx="226215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林業（木材を生産）</a:t>
            </a:r>
          </a:p>
        </p:txBody>
      </p:sp>
      <p:sp>
        <p:nvSpPr>
          <p:cNvPr id="26" name="テキスト ボックス 25">
            <a:extLst>
              <a:ext uri="{FF2B5EF4-FFF2-40B4-BE49-F238E27FC236}">
                <a16:creationId xmlns:a16="http://schemas.microsoft.com/office/drawing/2014/main" id="{BB57370E-17D2-6DAD-BA24-F5ECF4F01500}"/>
              </a:ext>
            </a:extLst>
          </p:cNvPr>
          <p:cNvSpPr txBox="1"/>
          <p:nvPr/>
        </p:nvSpPr>
        <p:spPr>
          <a:xfrm>
            <a:off x="4152542" y="1077613"/>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シイタケ栽培</a:t>
            </a:r>
          </a:p>
        </p:txBody>
      </p:sp>
      <p:sp>
        <p:nvSpPr>
          <p:cNvPr id="27" name="テキスト ボックス 26">
            <a:extLst>
              <a:ext uri="{FF2B5EF4-FFF2-40B4-BE49-F238E27FC236}">
                <a16:creationId xmlns:a16="http://schemas.microsoft.com/office/drawing/2014/main" id="{E020F19F-3036-894B-D41C-E92B5699C967}"/>
              </a:ext>
            </a:extLst>
          </p:cNvPr>
          <p:cNvSpPr txBox="1"/>
          <p:nvPr/>
        </p:nvSpPr>
        <p:spPr>
          <a:xfrm>
            <a:off x="8170360" y="1077613"/>
            <a:ext cx="3647152" cy="369332"/>
          </a:xfrm>
          <a:prstGeom prst="rect">
            <a:avLst/>
          </a:prstGeom>
          <a:noFill/>
        </p:spPr>
        <p:txBody>
          <a:bodyPr wrap="none" rtlCol="0">
            <a:spAutoFit/>
          </a:bodyPr>
          <a:lstStyle/>
          <a:p>
            <a:r>
              <a:rPr kumimoji="1" lang="ja-JP" altLang="en-US" dirty="0">
                <a:latin typeface="Meiryo" panose="020B0604030504040204" pitchFamily="34" charset="-128"/>
                <a:ea typeface="Meiryo" panose="020B0604030504040204" pitchFamily="34" charset="-128"/>
              </a:rPr>
              <a:t>焼き畑（ソバや大豆などの生産）</a:t>
            </a:r>
          </a:p>
        </p:txBody>
      </p:sp>
      <p:sp>
        <p:nvSpPr>
          <p:cNvPr id="28" name="テキスト ボックス 27">
            <a:extLst>
              <a:ext uri="{FF2B5EF4-FFF2-40B4-BE49-F238E27FC236}">
                <a16:creationId xmlns:a16="http://schemas.microsoft.com/office/drawing/2014/main" id="{22A9DEEA-F914-5C2B-C1B8-719FD3A55513}"/>
              </a:ext>
            </a:extLst>
          </p:cNvPr>
          <p:cNvSpPr txBox="1"/>
          <p:nvPr/>
        </p:nvSpPr>
        <p:spPr>
          <a:xfrm>
            <a:off x="138060" y="3765396"/>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和牛の生産</a:t>
            </a:r>
          </a:p>
        </p:txBody>
      </p:sp>
      <p:sp>
        <p:nvSpPr>
          <p:cNvPr id="29" name="テキスト ボックス 28">
            <a:extLst>
              <a:ext uri="{FF2B5EF4-FFF2-40B4-BE49-F238E27FC236}">
                <a16:creationId xmlns:a16="http://schemas.microsoft.com/office/drawing/2014/main" id="{10958BAF-3B84-E0BF-9288-ECBB9E3B8C0F}"/>
              </a:ext>
            </a:extLst>
          </p:cNvPr>
          <p:cNvSpPr txBox="1"/>
          <p:nvPr/>
        </p:nvSpPr>
        <p:spPr>
          <a:xfrm>
            <a:off x="4117135" y="3765396"/>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米作り</a:t>
            </a:r>
          </a:p>
        </p:txBody>
      </p:sp>
      <p:pic>
        <p:nvPicPr>
          <p:cNvPr id="9" name="図 8" descr="草, 屋外, フィールド, グリーン が含まれている画像&#10;&#10;自動的に生成された説明">
            <a:extLst>
              <a:ext uri="{FF2B5EF4-FFF2-40B4-BE49-F238E27FC236}">
                <a16:creationId xmlns:a16="http://schemas.microsoft.com/office/drawing/2014/main" id="{E38D496F-DB2B-A141-7C31-2F0275FE0BD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183476" y="4107343"/>
            <a:ext cx="3733031" cy="2099830"/>
          </a:xfrm>
          <a:prstGeom prst="rect">
            <a:avLst/>
          </a:prstGeom>
          <a:ln>
            <a:solidFill>
              <a:schemeClr val="tx1"/>
            </a:solidFill>
          </a:ln>
        </p:spPr>
      </p:pic>
      <p:sp>
        <p:nvSpPr>
          <p:cNvPr id="6" name="テキスト ボックス 5">
            <a:extLst>
              <a:ext uri="{FF2B5EF4-FFF2-40B4-BE49-F238E27FC236}">
                <a16:creationId xmlns:a16="http://schemas.microsoft.com/office/drawing/2014/main" id="{5D23DBAC-8492-7B59-79DC-A09962FAF8CF}"/>
              </a:ext>
            </a:extLst>
          </p:cNvPr>
          <p:cNvSpPr txBox="1"/>
          <p:nvPr/>
        </p:nvSpPr>
        <p:spPr>
          <a:xfrm>
            <a:off x="8156506" y="3765396"/>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お茶栽培</a:t>
            </a:r>
          </a:p>
        </p:txBody>
      </p:sp>
      <p:pic>
        <p:nvPicPr>
          <p:cNvPr id="7" name="図 6" descr="木の枝&#10;&#10;中程度の精度で自動的に生成された説明">
            <a:extLst>
              <a:ext uri="{FF2B5EF4-FFF2-40B4-BE49-F238E27FC236}">
                <a16:creationId xmlns:a16="http://schemas.microsoft.com/office/drawing/2014/main" id="{987B3325-48D7-ADA0-9605-C77E28E2B0E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590063" y="2410345"/>
            <a:ext cx="1316127" cy="1072036"/>
          </a:xfrm>
          <a:prstGeom prst="rect">
            <a:avLst/>
          </a:prstGeom>
          <a:ln w="12700">
            <a:solidFill>
              <a:schemeClr val="bg1">
                <a:lumMod val="85000"/>
              </a:schemeClr>
            </a:solidFill>
          </a:ln>
        </p:spPr>
      </p:pic>
      <p:sp>
        <p:nvSpPr>
          <p:cNvPr id="13" name="テキスト ボックス 12">
            <a:extLst>
              <a:ext uri="{FF2B5EF4-FFF2-40B4-BE49-F238E27FC236}">
                <a16:creationId xmlns:a16="http://schemas.microsoft.com/office/drawing/2014/main" id="{3D7963FA-E427-350B-9F95-F2A2BD47620B}"/>
              </a:ext>
            </a:extLst>
          </p:cNvPr>
          <p:cNvSpPr txBox="1"/>
          <p:nvPr/>
        </p:nvSpPr>
        <p:spPr>
          <a:xfrm>
            <a:off x="171586" y="78087"/>
            <a:ext cx="1542913" cy="246221"/>
          </a:xfrm>
          <a:prstGeom prst="rect">
            <a:avLst/>
          </a:prstGeom>
          <a:noFill/>
        </p:spPr>
        <p:txBody>
          <a:bodyPr wrap="square" rtlCol="0">
            <a:spAutoFit/>
          </a:bodyPr>
          <a:lstStyle/>
          <a:p>
            <a:r>
              <a:rPr lang="ja-JP" altLang="en-US" sz="1000" spc="300">
                <a:latin typeface="Meiryo" panose="020B0604030504040204" pitchFamily="34" charset="-128"/>
                <a:ea typeface="Meiryo" panose="020B0604030504040204" pitchFamily="34" charset="-128"/>
              </a:rPr>
              <a:t>ふくごうけいえい</a:t>
            </a:r>
            <a:endParaRPr kumimoji="1" lang="en-US" altLang="ja-JP" sz="1000" spc="300" dirty="0">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a16="http://schemas.microsoft.com/office/drawing/2014/main" id="{30C286C0-B0BA-7627-6B70-226A77CC06FB}"/>
              </a:ext>
            </a:extLst>
          </p:cNvPr>
          <p:cNvSpPr txBox="1"/>
          <p:nvPr/>
        </p:nvSpPr>
        <p:spPr>
          <a:xfrm>
            <a:off x="1911487" y="78087"/>
            <a:ext cx="577714" cy="246221"/>
          </a:xfrm>
          <a:prstGeom prst="rect">
            <a:avLst/>
          </a:prstGeom>
          <a:noFill/>
        </p:spPr>
        <p:txBody>
          <a:bodyPr wrap="square" rtlCol="0">
            <a:spAutoFit/>
          </a:bodyPr>
          <a:lstStyle/>
          <a:p>
            <a:r>
              <a:rPr lang="ja-JP" altLang="en-US" sz="1000" spc="300">
                <a:latin typeface="Meiryo" panose="020B0604030504040204" pitchFamily="34" charset="-128"/>
                <a:ea typeface="Meiryo" panose="020B0604030504040204" pitchFamily="34" charset="-128"/>
              </a:rPr>
              <a:t>れい</a:t>
            </a:r>
            <a:endParaRPr kumimoji="1" lang="en-US" altLang="ja-JP" sz="1000" spc="3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F6487AE0-7CB1-35FC-B4D7-A2182B57DDBE}"/>
              </a:ext>
            </a:extLst>
          </p:cNvPr>
          <p:cNvSpPr txBox="1"/>
          <p:nvPr/>
        </p:nvSpPr>
        <p:spPr>
          <a:xfrm>
            <a:off x="785762" y="938129"/>
            <a:ext cx="893582"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もくざい</a:t>
            </a:r>
          </a:p>
        </p:txBody>
      </p:sp>
      <p:sp>
        <p:nvSpPr>
          <p:cNvPr id="17" name="テキスト ボックス 16">
            <a:extLst>
              <a:ext uri="{FF2B5EF4-FFF2-40B4-BE49-F238E27FC236}">
                <a16:creationId xmlns:a16="http://schemas.microsoft.com/office/drawing/2014/main" id="{DEA93B7E-01A1-56A0-0509-5778805FA538}"/>
              </a:ext>
            </a:extLst>
          </p:cNvPr>
          <p:cNvSpPr txBox="1"/>
          <p:nvPr/>
        </p:nvSpPr>
        <p:spPr>
          <a:xfrm>
            <a:off x="1458862" y="938129"/>
            <a:ext cx="893582"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せいさん</a:t>
            </a:r>
          </a:p>
        </p:txBody>
      </p:sp>
      <p:sp>
        <p:nvSpPr>
          <p:cNvPr id="19" name="テキスト ボックス 18">
            <a:extLst>
              <a:ext uri="{FF2B5EF4-FFF2-40B4-BE49-F238E27FC236}">
                <a16:creationId xmlns:a16="http://schemas.microsoft.com/office/drawing/2014/main" id="{14D5CAF2-892F-6714-B755-8C630A03F56F}"/>
              </a:ext>
            </a:extLst>
          </p:cNvPr>
          <p:cNvSpPr txBox="1"/>
          <p:nvPr/>
        </p:nvSpPr>
        <p:spPr>
          <a:xfrm>
            <a:off x="5040262" y="938129"/>
            <a:ext cx="893582"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さいばい</a:t>
            </a:r>
          </a:p>
        </p:txBody>
      </p:sp>
      <p:sp>
        <p:nvSpPr>
          <p:cNvPr id="21" name="テキスト ボックス 20">
            <a:extLst>
              <a:ext uri="{FF2B5EF4-FFF2-40B4-BE49-F238E27FC236}">
                <a16:creationId xmlns:a16="http://schemas.microsoft.com/office/drawing/2014/main" id="{0FF86CB0-0EFE-8936-CEFB-6F7271EB6258}"/>
              </a:ext>
            </a:extLst>
          </p:cNvPr>
          <p:cNvSpPr txBox="1"/>
          <p:nvPr/>
        </p:nvSpPr>
        <p:spPr>
          <a:xfrm>
            <a:off x="8239608" y="940399"/>
            <a:ext cx="426617"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や</a:t>
            </a:r>
          </a:p>
        </p:txBody>
      </p:sp>
      <p:sp>
        <p:nvSpPr>
          <p:cNvPr id="3" name="テキスト ボックス 2">
            <a:extLst>
              <a:ext uri="{FF2B5EF4-FFF2-40B4-BE49-F238E27FC236}">
                <a16:creationId xmlns:a16="http://schemas.microsoft.com/office/drawing/2014/main" id="{FACD8114-ABFE-E442-C74D-7BA2FEFA14EC}"/>
              </a:ext>
            </a:extLst>
          </p:cNvPr>
          <p:cNvSpPr txBox="1"/>
          <p:nvPr/>
        </p:nvSpPr>
        <p:spPr>
          <a:xfrm>
            <a:off x="8616852" y="940399"/>
            <a:ext cx="604480"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はた</a:t>
            </a:r>
          </a:p>
        </p:txBody>
      </p:sp>
    </p:spTree>
    <p:extLst>
      <p:ext uri="{BB962C8B-B14F-4D97-AF65-F5344CB8AC3E}">
        <p14:creationId xmlns:p14="http://schemas.microsoft.com/office/powerpoint/2010/main" val="3532104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16232C-0D9E-BB98-16B2-5E4F93FFDBB0}"/>
              </a:ext>
            </a:extLst>
          </p:cNvPr>
          <p:cNvSpPr>
            <a:spLocks noGrp="1"/>
          </p:cNvSpPr>
          <p:nvPr>
            <p:ph type="title"/>
          </p:nvPr>
        </p:nvSpPr>
        <p:spPr/>
        <p:txBody>
          <a:bodyPr/>
          <a:lstStyle/>
          <a:p>
            <a:r>
              <a:rPr kumimoji="1" lang="ja-JP" altLang="en-US" dirty="0"/>
              <a:t>焼き畑（ソバや大豆などの生産）</a:t>
            </a:r>
          </a:p>
        </p:txBody>
      </p:sp>
      <p:sp>
        <p:nvSpPr>
          <p:cNvPr id="4" name="スライド番号プレースホルダー 3">
            <a:extLst>
              <a:ext uri="{FF2B5EF4-FFF2-40B4-BE49-F238E27FC236}">
                <a16:creationId xmlns:a16="http://schemas.microsoft.com/office/drawing/2014/main" id="{16009FAC-D519-0A46-7632-86B176813983}"/>
              </a:ext>
            </a:extLst>
          </p:cNvPr>
          <p:cNvSpPr>
            <a:spLocks noGrp="1"/>
          </p:cNvSpPr>
          <p:nvPr>
            <p:ph type="sldNum" sz="quarter" idx="12"/>
          </p:nvPr>
        </p:nvSpPr>
        <p:spPr/>
        <p:txBody>
          <a:bodyPr/>
          <a:lstStyle/>
          <a:p>
            <a:fld id="{9072E400-20F7-6041-92A7-26D857824E29}" type="slidenum">
              <a:rPr kumimoji="1" lang="ja-JP" altLang="en-US" smtClean="0"/>
              <a:t>11</a:t>
            </a:fld>
            <a:endParaRPr kumimoji="1" lang="ja-JP" altLang="en-US"/>
          </a:p>
        </p:txBody>
      </p:sp>
      <p:pic>
        <p:nvPicPr>
          <p:cNvPr id="6" name="図 5" descr="屋外, 草, 木, 電車 が含まれている画像&#10;&#10;自動的に生成された説明">
            <a:extLst>
              <a:ext uri="{FF2B5EF4-FFF2-40B4-BE49-F238E27FC236}">
                <a16:creationId xmlns:a16="http://schemas.microsoft.com/office/drawing/2014/main" id="{4F9E55D6-7DEE-7894-7A5C-C967F36F14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4088" y="1062317"/>
            <a:ext cx="5331074" cy="2998730"/>
          </a:xfrm>
          <a:prstGeom prst="rect">
            <a:avLst/>
          </a:prstGeom>
        </p:spPr>
      </p:pic>
      <p:sp>
        <p:nvSpPr>
          <p:cNvPr id="7" name="テキスト ボックス 6">
            <a:extLst>
              <a:ext uri="{FF2B5EF4-FFF2-40B4-BE49-F238E27FC236}">
                <a16:creationId xmlns:a16="http://schemas.microsoft.com/office/drawing/2014/main" id="{3ED1A85A-F5CD-CD89-A079-B7F7E8FB9BDE}"/>
              </a:ext>
            </a:extLst>
          </p:cNvPr>
          <p:cNvSpPr txBox="1"/>
          <p:nvPr/>
        </p:nvSpPr>
        <p:spPr>
          <a:xfrm>
            <a:off x="750718" y="2192350"/>
            <a:ext cx="5108647"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森林の一部を伐採し、焼いて畑にする農法</a:t>
            </a:r>
            <a:r>
              <a:rPr kumimoji="1" lang="ja-JP" altLang="en-US">
                <a:latin typeface="Meiryo" panose="020B0604030504040204" pitchFamily="34" charset="-128"/>
                <a:ea typeface="Meiryo" panose="020B0604030504040204" pitchFamily="34" charset="-128"/>
              </a:rPr>
              <a:t>です。</a:t>
            </a:r>
            <a:endParaRPr kumimoji="1" lang="ja-JP" altLang="en-US" dirty="0">
              <a:latin typeface="Meiryo" panose="020B0604030504040204" pitchFamily="34" charset="-128"/>
              <a:ea typeface="Meiryo" panose="020B0604030504040204" pitchFamily="34" charset="-128"/>
            </a:endParaRPr>
          </a:p>
        </p:txBody>
      </p:sp>
      <p:sp>
        <p:nvSpPr>
          <p:cNvPr id="9" name="コンテンツ プレースホルダー 6">
            <a:extLst>
              <a:ext uri="{FF2B5EF4-FFF2-40B4-BE49-F238E27FC236}">
                <a16:creationId xmlns:a16="http://schemas.microsoft.com/office/drawing/2014/main" id="{B8043BF4-9000-743D-CC82-B85026A76A47}"/>
              </a:ext>
            </a:extLst>
          </p:cNvPr>
          <p:cNvSpPr txBox="1">
            <a:spLocks/>
          </p:cNvSpPr>
          <p:nvPr/>
        </p:nvSpPr>
        <p:spPr>
          <a:xfrm>
            <a:off x="764926" y="1558831"/>
            <a:ext cx="1178262" cy="477079"/>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2000" b="1" kern="100">
                <a:solidFill>
                  <a:schemeClr val="bg1"/>
                </a:solidFill>
                <a:effectLst/>
                <a:cs typeface="Times New Roman" panose="02020603050405020304" pitchFamily="18" charset="0"/>
              </a:rPr>
              <a:t>焼き畑</a:t>
            </a:r>
            <a:endParaRPr lang="ja-JP" altLang="ja-JP" sz="2000" b="1" kern="100">
              <a:solidFill>
                <a:schemeClr val="bg1"/>
              </a:solidFill>
              <a:effectLst/>
              <a:cs typeface="Times New Roman" panose="02020603050405020304" pitchFamily="18" charset="0"/>
            </a:endParaRPr>
          </a:p>
        </p:txBody>
      </p:sp>
      <p:sp>
        <p:nvSpPr>
          <p:cNvPr id="10" name="コンテンツ プレースホルダー 6">
            <a:extLst>
              <a:ext uri="{FF2B5EF4-FFF2-40B4-BE49-F238E27FC236}">
                <a16:creationId xmlns:a16="http://schemas.microsoft.com/office/drawing/2014/main" id="{FC83E005-BCEF-28C7-5A8B-691972FC457A}"/>
              </a:ext>
            </a:extLst>
          </p:cNvPr>
          <p:cNvSpPr txBox="1">
            <a:spLocks/>
          </p:cNvSpPr>
          <p:nvPr/>
        </p:nvSpPr>
        <p:spPr>
          <a:xfrm>
            <a:off x="5907474" y="4378271"/>
            <a:ext cx="2449718" cy="477079"/>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ja-JP" sz="2000" b="1">
                <a:solidFill>
                  <a:schemeClr val="bg1"/>
                </a:solidFill>
                <a:effectLst/>
                <a:cs typeface="Times New Roman" panose="02020603050405020304" pitchFamily="18" charset="0"/>
              </a:rPr>
              <a:t>焼き畑のサイクル</a:t>
            </a:r>
            <a:r>
              <a:rPr lang="ja-JP" altLang="ja-JP" sz="2000" b="1">
                <a:solidFill>
                  <a:schemeClr val="bg1"/>
                </a:solidFill>
                <a:effectLst/>
              </a:rPr>
              <a:t> </a:t>
            </a:r>
            <a:endParaRPr lang="ja-JP" altLang="ja-JP" sz="2000" b="1" kern="100">
              <a:solidFill>
                <a:schemeClr val="bg1"/>
              </a:solidFill>
              <a:effectLst/>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2D8A3562-66DF-102E-CB03-62551EDEFADA}"/>
              </a:ext>
            </a:extLst>
          </p:cNvPr>
          <p:cNvSpPr txBox="1"/>
          <p:nvPr/>
        </p:nvSpPr>
        <p:spPr>
          <a:xfrm>
            <a:off x="5859365" y="4986230"/>
            <a:ext cx="5331074" cy="1354217"/>
          </a:xfrm>
          <a:prstGeom prst="rect">
            <a:avLst/>
          </a:prstGeom>
          <a:noFill/>
        </p:spPr>
        <p:txBody>
          <a:bodyPr wrap="square" rtlCol="0">
            <a:spAutoFit/>
          </a:bodyPr>
          <a:lstStyle/>
          <a:p>
            <a:pPr>
              <a:lnSpc>
                <a:spcPct val="130000"/>
              </a:lnSpc>
            </a:pPr>
            <a:r>
              <a:rPr kumimoji="1" lang="ja-JP" altLang="en-US" sz="1600" dirty="0">
                <a:latin typeface="Meiryo" panose="020B0604030504040204" pitchFamily="34" charset="-128"/>
                <a:ea typeface="Meiryo" panose="020B0604030504040204" pitchFamily="34" charset="-128"/>
              </a:rPr>
              <a:t>畑を焼いた後</a:t>
            </a:r>
            <a:r>
              <a:rPr kumimoji="1" lang="ja-JP" altLang="en-US" sz="1600">
                <a:latin typeface="Meiryo" panose="020B0604030504040204" pitchFamily="34" charset="-128"/>
                <a:ea typeface="Meiryo" panose="020B0604030504040204" pitchFamily="34" charset="-128"/>
              </a:rPr>
              <a:t>、最初の</a:t>
            </a:r>
            <a:r>
              <a:rPr kumimoji="1" lang="ja-JP" altLang="en-US" sz="1600" dirty="0">
                <a:latin typeface="Meiryo" panose="020B0604030504040204" pitchFamily="34" charset="-128"/>
                <a:ea typeface="Meiryo" panose="020B0604030504040204" pitchFamily="34" charset="-128"/>
              </a:rPr>
              <a:t>年</a:t>
            </a:r>
            <a:r>
              <a:rPr kumimoji="1" lang="ja-JP" altLang="en-US" sz="1600">
                <a:latin typeface="Meiryo" panose="020B0604030504040204" pitchFamily="34" charset="-128"/>
                <a:ea typeface="Meiryo" panose="020B0604030504040204" pitchFamily="34" charset="-128"/>
              </a:rPr>
              <a:t>はソバを</a:t>
            </a:r>
            <a:r>
              <a:rPr kumimoji="1" lang="ja-JP" altLang="en-US" sz="1600" dirty="0">
                <a:latin typeface="Meiryo" panose="020B0604030504040204" pitchFamily="34" charset="-128"/>
                <a:ea typeface="Meiryo" panose="020B0604030504040204" pitchFamily="34" charset="-128"/>
              </a:rPr>
              <a:t>育て、２年目はヒエ、３年目はアズキ、４年目はダイズを育てます。その後は畑を休ませて</a:t>
            </a:r>
            <a:r>
              <a:rPr kumimoji="1" lang="en-US" altLang="ja-JP" sz="1600" dirty="0">
                <a:latin typeface="Meiryo" panose="020B0604030504040204" pitchFamily="34" charset="-128"/>
                <a:ea typeface="Meiryo" panose="020B0604030504040204" pitchFamily="34" charset="-128"/>
              </a:rPr>
              <a:t>20</a:t>
            </a:r>
            <a:r>
              <a:rPr kumimoji="1" lang="ja-JP" altLang="en-US" sz="1600" dirty="0">
                <a:latin typeface="Meiryo" panose="020B0604030504040204" pitchFamily="34" charset="-128"/>
                <a:ea typeface="Meiryo" panose="020B0604030504040204" pitchFamily="34" charset="-128"/>
              </a:rPr>
              <a:t>～</a:t>
            </a:r>
            <a:r>
              <a:rPr kumimoji="1" lang="en-US" altLang="ja-JP" sz="1600" dirty="0">
                <a:latin typeface="Meiryo" panose="020B0604030504040204" pitchFamily="34" charset="-128"/>
                <a:ea typeface="Meiryo" panose="020B0604030504040204" pitchFamily="34" charset="-128"/>
              </a:rPr>
              <a:t>30</a:t>
            </a:r>
            <a:r>
              <a:rPr kumimoji="1" lang="ja-JP" altLang="en-US" sz="1600" dirty="0">
                <a:latin typeface="Meiryo" panose="020B0604030504040204" pitchFamily="34" charset="-128"/>
                <a:ea typeface="Meiryo" panose="020B0604030504040204" pitchFamily="34" charset="-128"/>
              </a:rPr>
              <a:t>年かけて森林に戻します。森</a:t>
            </a:r>
            <a:r>
              <a:rPr kumimoji="1" lang="ja-JP" altLang="en-US" sz="1600">
                <a:latin typeface="Meiryo" panose="020B0604030504040204" pitchFamily="34" charset="-128"/>
                <a:ea typeface="Meiryo" panose="020B0604030504040204" pitchFamily="34" charset="-128"/>
              </a:rPr>
              <a:t>を守りながら</a:t>
            </a:r>
            <a:r>
              <a:rPr kumimoji="1" lang="ja-JP" altLang="en-US" sz="1600" dirty="0">
                <a:latin typeface="Meiryo" panose="020B0604030504040204" pitchFamily="34" charset="-128"/>
                <a:ea typeface="Meiryo" panose="020B0604030504040204" pitchFamily="34" charset="-128"/>
              </a:rPr>
              <a:t>使う、持続可能な農業の知恵です。</a:t>
            </a:r>
          </a:p>
        </p:txBody>
      </p:sp>
      <p:pic>
        <p:nvPicPr>
          <p:cNvPr id="5" name="図 4" descr="カレンダー が含まれている画像&#10;&#10;自動的に生成された説明">
            <a:extLst>
              <a:ext uri="{FF2B5EF4-FFF2-40B4-BE49-F238E27FC236}">
                <a16:creationId xmlns:a16="http://schemas.microsoft.com/office/drawing/2014/main" id="{EBD73E34-33B7-F4FA-E1D7-E818C3A46C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18" y="3554233"/>
            <a:ext cx="4992027" cy="2808015"/>
          </a:xfrm>
          <a:prstGeom prst="rect">
            <a:avLst/>
          </a:prstGeom>
        </p:spPr>
      </p:pic>
      <p:sp>
        <p:nvSpPr>
          <p:cNvPr id="8" name="テキスト ボックス 7">
            <a:extLst>
              <a:ext uri="{FF2B5EF4-FFF2-40B4-BE49-F238E27FC236}">
                <a16:creationId xmlns:a16="http://schemas.microsoft.com/office/drawing/2014/main" id="{8855AD40-3396-14F5-2928-C410BBBC0782}"/>
              </a:ext>
            </a:extLst>
          </p:cNvPr>
          <p:cNvSpPr txBox="1"/>
          <p:nvPr/>
        </p:nvSpPr>
        <p:spPr>
          <a:xfrm>
            <a:off x="247901" y="84030"/>
            <a:ext cx="426617"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や</a:t>
            </a:r>
          </a:p>
        </p:txBody>
      </p:sp>
      <p:sp>
        <p:nvSpPr>
          <p:cNvPr id="12" name="テキスト ボックス 11">
            <a:extLst>
              <a:ext uri="{FF2B5EF4-FFF2-40B4-BE49-F238E27FC236}">
                <a16:creationId xmlns:a16="http://schemas.microsoft.com/office/drawing/2014/main" id="{266CEE30-19FB-D212-257C-526E1466F55D}"/>
              </a:ext>
            </a:extLst>
          </p:cNvPr>
          <p:cNvSpPr txBox="1"/>
          <p:nvPr/>
        </p:nvSpPr>
        <p:spPr>
          <a:xfrm>
            <a:off x="895601" y="84030"/>
            <a:ext cx="615699"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はた</a:t>
            </a:r>
          </a:p>
        </p:txBody>
      </p:sp>
      <p:sp>
        <p:nvSpPr>
          <p:cNvPr id="13" name="テキスト ボックス 12">
            <a:extLst>
              <a:ext uri="{FF2B5EF4-FFF2-40B4-BE49-F238E27FC236}">
                <a16:creationId xmlns:a16="http://schemas.microsoft.com/office/drawing/2014/main" id="{742F1EF1-B717-AF97-FCAC-DE8277748ED5}"/>
              </a:ext>
            </a:extLst>
          </p:cNvPr>
          <p:cNvSpPr txBox="1"/>
          <p:nvPr/>
        </p:nvSpPr>
        <p:spPr>
          <a:xfrm>
            <a:off x="4464301" y="84030"/>
            <a:ext cx="755399"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せい</a:t>
            </a:r>
            <a:r>
              <a:rPr kumimoji="1" lang="en-US" altLang="ja-JP" sz="1000" dirty="0">
                <a:latin typeface="Meiryo" panose="020B0604030504040204" pitchFamily="34" charset="-128"/>
                <a:ea typeface="Meiryo" panose="020B0604030504040204" pitchFamily="34" charset="-128"/>
              </a:rPr>
              <a:t> </a:t>
            </a:r>
            <a:r>
              <a:rPr kumimoji="1" lang="ja-JP" altLang="en-US" sz="1000">
                <a:latin typeface="Meiryo" panose="020B0604030504040204" pitchFamily="34" charset="-128"/>
                <a:ea typeface="Meiryo" panose="020B0604030504040204" pitchFamily="34" charset="-128"/>
              </a:rPr>
              <a:t>さん</a:t>
            </a:r>
          </a:p>
        </p:txBody>
      </p:sp>
      <p:sp>
        <p:nvSpPr>
          <p:cNvPr id="14" name="テキスト ボックス 13">
            <a:extLst>
              <a:ext uri="{FF2B5EF4-FFF2-40B4-BE49-F238E27FC236}">
                <a16:creationId xmlns:a16="http://schemas.microsoft.com/office/drawing/2014/main" id="{478E25F3-78BD-0F71-1ABB-55FD6D2CF281}"/>
              </a:ext>
            </a:extLst>
          </p:cNvPr>
          <p:cNvSpPr txBox="1"/>
          <p:nvPr/>
        </p:nvSpPr>
        <p:spPr>
          <a:xfrm>
            <a:off x="2140201" y="2050340"/>
            <a:ext cx="768099" cy="230832"/>
          </a:xfrm>
          <a:prstGeom prst="rect">
            <a:avLst/>
          </a:prstGeom>
          <a:noFill/>
        </p:spPr>
        <p:txBody>
          <a:bodyPr wrap="square" rtlCol="0">
            <a:spAutoFit/>
          </a:bodyPr>
          <a:lstStyle/>
          <a:p>
            <a:r>
              <a:rPr lang="ja-JP" altLang="en-US" sz="900">
                <a:latin typeface="Meiryo" panose="020B0604030504040204" pitchFamily="34" charset="-128"/>
                <a:ea typeface="Meiryo" panose="020B0604030504040204" pitchFamily="34" charset="-128"/>
              </a:rPr>
              <a:t>ばっさい</a:t>
            </a:r>
            <a:endParaRPr kumimoji="1" lang="en-US" altLang="ja-JP" sz="9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07461751-F3DD-1EA1-07E1-00C49E6190A3}"/>
              </a:ext>
            </a:extLst>
          </p:cNvPr>
          <p:cNvSpPr txBox="1"/>
          <p:nvPr/>
        </p:nvSpPr>
        <p:spPr>
          <a:xfrm>
            <a:off x="4591301" y="2050340"/>
            <a:ext cx="768099" cy="230832"/>
          </a:xfrm>
          <a:prstGeom prst="rect">
            <a:avLst/>
          </a:prstGeom>
          <a:noFill/>
        </p:spPr>
        <p:txBody>
          <a:bodyPr wrap="square" rtlCol="0">
            <a:spAutoFit/>
          </a:bodyPr>
          <a:lstStyle/>
          <a:p>
            <a:r>
              <a:rPr lang="ja-JP" altLang="en-US" sz="900">
                <a:latin typeface="Meiryo" panose="020B0604030504040204" pitchFamily="34" charset="-128"/>
                <a:ea typeface="Meiryo" panose="020B0604030504040204" pitchFamily="34" charset="-128"/>
              </a:rPr>
              <a:t>のうほう</a:t>
            </a:r>
            <a:endParaRPr kumimoji="1" lang="en-US" altLang="ja-JP" sz="900"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A32AF571-628E-17F5-FAF0-B4CCE09E29DB}"/>
              </a:ext>
            </a:extLst>
          </p:cNvPr>
          <p:cNvSpPr txBox="1"/>
          <p:nvPr/>
        </p:nvSpPr>
        <p:spPr>
          <a:xfrm>
            <a:off x="7266621" y="4931050"/>
            <a:ext cx="768099" cy="230832"/>
          </a:xfrm>
          <a:prstGeom prst="rect">
            <a:avLst/>
          </a:prstGeom>
          <a:noFill/>
        </p:spPr>
        <p:txBody>
          <a:bodyPr wrap="square" rtlCol="0">
            <a:spAutoFit/>
          </a:bodyPr>
          <a:lstStyle/>
          <a:p>
            <a:r>
              <a:rPr kumimoji="1" lang="ja-JP" altLang="en-US" sz="900">
                <a:latin typeface="Meiryo" panose="020B0604030504040204" pitchFamily="34" charset="-128"/>
                <a:ea typeface="Meiryo" panose="020B0604030504040204" pitchFamily="34" charset="-128"/>
              </a:rPr>
              <a:t>さいしょ</a:t>
            </a:r>
            <a:endParaRPr kumimoji="1" lang="en-US" altLang="ja-JP" sz="9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8754A5C0-AD77-BE29-59FF-4648363F3561}"/>
              </a:ext>
            </a:extLst>
          </p:cNvPr>
          <p:cNvSpPr txBox="1"/>
          <p:nvPr/>
        </p:nvSpPr>
        <p:spPr>
          <a:xfrm>
            <a:off x="9173307" y="5567905"/>
            <a:ext cx="768099" cy="230832"/>
          </a:xfrm>
          <a:prstGeom prst="rect">
            <a:avLst/>
          </a:prstGeom>
          <a:noFill/>
        </p:spPr>
        <p:txBody>
          <a:bodyPr wrap="square" rtlCol="0">
            <a:spAutoFit/>
          </a:bodyPr>
          <a:lstStyle/>
          <a:p>
            <a:r>
              <a:rPr kumimoji="1" lang="ja-JP" altLang="en-US" sz="900">
                <a:latin typeface="Meiryo" panose="020B0604030504040204" pitchFamily="34" charset="-128"/>
                <a:ea typeface="Meiryo" panose="020B0604030504040204" pitchFamily="34" charset="-128"/>
              </a:rPr>
              <a:t>もど</a:t>
            </a:r>
            <a:endParaRPr kumimoji="1" lang="en-US" altLang="ja-JP"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3C7AE28A-5590-0D0C-7138-AC2F5C136B55}"/>
              </a:ext>
            </a:extLst>
          </p:cNvPr>
          <p:cNvSpPr txBox="1"/>
          <p:nvPr/>
        </p:nvSpPr>
        <p:spPr>
          <a:xfrm>
            <a:off x="7278313" y="5884956"/>
            <a:ext cx="1078879" cy="230832"/>
          </a:xfrm>
          <a:prstGeom prst="rect">
            <a:avLst/>
          </a:prstGeom>
          <a:noFill/>
        </p:spPr>
        <p:txBody>
          <a:bodyPr wrap="square" rtlCol="0">
            <a:spAutoFit/>
          </a:bodyPr>
          <a:lstStyle/>
          <a:p>
            <a:r>
              <a:rPr kumimoji="1" lang="ja-JP" altLang="en-US" sz="900">
                <a:latin typeface="Meiryo" panose="020B0604030504040204" pitchFamily="34" charset="-128"/>
                <a:ea typeface="Meiryo" panose="020B0604030504040204" pitchFamily="34" charset="-128"/>
              </a:rPr>
              <a:t>じぞくかのう</a:t>
            </a:r>
            <a:endParaRPr kumimoji="1" lang="en-US" altLang="ja-JP"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E283D8F3-D549-8213-965B-9283A5D9615A}"/>
              </a:ext>
            </a:extLst>
          </p:cNvPr>
          <p:cNvSpPr txBox="1"/>
          <p:nvPr/>
        </p:nvSpPr>
        <p:spPr>
          <a:xfrm>
            <a:off x="8967413" y="5874446"/>
            <a:ext cx="570287" cy="246221"/>
          </a:xfrm>
          <a:prstGeom prst="rect">
            <a:avLst/>
          </a:prstGeom>
          <a:noFill/>
        </p:spPr>
        <p:txBody>
          <a:bodyPr wrap="square" rtlCol="0">
            <a:spAutoFit/>
          </a:bodyPr>
          <a:lstStyle/>
          <a:p>
            <a:r>
              <a:rPr lang="ja-JP" altLang="en-US" sz="1000" spc="300">
                <a:latin typeface="Meiryo" panose="020B0604030504040204" pitchFamily="34" charset="-128"/>
                <a:ea typeface="Meiryo" panose="020B0604030504040204" pitchFamily="34" charset="-128"/>
              </a:rPr>
              <a:t>ちえ</a:t>
            </a:r>
            <a:endParaRPr kumimoji="1" lang="en-US" altLang="ja-JP" sz="10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215582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FF95BD-6956-29E9-F578-4BA1783CBE16}"/>
              </a:ext>
            </a:extLst>
          </p:cNvPr>
          <p:cNvSpPr>
            <a:spLocks noGrp="1"/>
          </p:cNvSpPr>
          <p:nvPr>
            <p:ph type="title"/>
          </p:nvPr>
        </p:nvSpPr>
        <p:spPr/>
        <p:txBody>
          <a:bodyPr/>
          <a:lstStyle/>
          <a:p>
            <a:r>
              <a:rPr kumimoji="1" lang="ja-JP" altLang="en-US" dirty="0"/>
              <a:t>米を作るための努力ー山腹用水路</a:t>
            </a:r>
          </a:p>
        </p:txBody>
      </p:sp>
      <p:sp>
        <p:nvSpPr>
          <p:cNvPr id="4" name="スライド番号プレースホルダー 3">
            <a:extLst>
              <a:ext uri="{FF2B5EF4-FFF2-40B4-BE49-F238E27FC236}">
                <a16:creationId xmlns:a16="http://schemas.microsoft.com/office/drawing/2014/main" id="{C6951145-A4BA-BCF2-A730-B5D572B7EE55}"/>
              </a:ext>
            </a:extLst>
          </p:cNvPr>
          <p:cNvSpPr>
            <a:spLocks noGrp="1"/>
          </p:cNvSpPr>
          <p:nvPr>
            <p:ph type="sldNum" sz="quarter" idx="12"/>
          </p:nvPr>
        </p:nvSpPr>
        <p:spPr/>
        <p:txBody>
          <a:bodyPr/>
          <a:lstStyle/>
          <a:p>
            <a:fld id="{9072E400-20F7-6041-92A7-26D857824E29}" type="slidenum">
              <a:rPr kumimoji="1" lang="ja-JP" altLang="en-US" smtClean="0"/>
              <a:t>12</a:t>
            </a:fld>
            <a:endParaRPr kumimoji="1" lang="ja-JP" altLang="en-US"/>
          </a:p>
        </p:txBody>
      </p:sp>
      <p:sp>
        <p:nvSpPr>
          <p:cNvPr id="5" name="コンテンツ プレースホルダー 6">
            <a:extLst>
              <a:ext uri="{FF2B5EF4-FFF2-40B4-BE49-F238E27FC236}">
                <a16:creationId xmlns:a16="http://schemas.microsoft.com/office/drawing/2014/main" id="{3F70F37B-630A-E8F2-3ED5-98AAF8745201}"/>
              </a:ext>
            </a:extLst>
          </p:cNvPr>
          <p:cNvSpPr txBox="1">
            <a:spLocks/>
          </p:cNvSpPr>
          <p:nvPr/>
        </p:nvSpPr>
        <p:spPr>
          <a:xfrm>
            <a:off x="473102" y="1063354"/>
            <a:ext cx="3478788" cy="546372"/>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2000" b="1" kern="100">
                <a:solidFill>
                  <a:schemeClr val="bg1"/>
                </a:solidFill>
                <a:effectLst/>
                <a:cs typeface="Times New Roman" panose="02020603050405020304" pitchFamily="18" charset="0"/>
              </a:rPr>
              <a:t>米を作るための人々の努力</a:t>
            </a:r>
            <a:endParaRPr lang="ja-JP" altLang="ja-JP" sz="2000" b="1" kern="100">
              <a:solidFill>
                <a:schemeClr val="bg1"/>
              </a:solidFill>
              <a:effectLst/>
              <a:cs typeface="Times New Roman" panose="02020603050405020304" pitchFamily="18" charset="0"/>
            </a:endParaRPr>
          </a:p>
        </p:txBody>
      </p:sp>
      <p:sp>
        <p:nvSpPr>
          <p:cNvPr id="7" name="テキスト ボックス 6">
            <a:extLst>
              <a:ext uri="{FF2B5EF4-FFF2-40B4-BE49-F238E27FC236}">
                <a16:creationId xmlns:a16="http://schemas.microsoft.com/office/drawing/2014/main" id="{EBF87B3B-D0B0-FA4A-D6D7-900EF1B3BD5D}"/>
              </a:ext>
            </a:extLst>
          </p:cNvPr>
          <p:cNvSpPr txBox="1"/>
          <p:nvPr/>
        </p:nvSpPr>
        <p:spPr>
          <a:xfrm>
            <a:off x="4204688" y="1070735"/>
            <a:ext cx="7403112" cy="1674305"/>
          </a:xfrm>
          <a:prstGeom prst="rect">
            <a:avLst/>
          </a:prstGeom>
          <a:noFill/>
        </p:spPr>
        <p:txBody>
          <a:bodyPr wrap="square" rtlCol="0">
            <a:spAutoFit/>
          </a:bodyPr>
          <a:lstStyle/>
          <a:p>
            <a:pPr>
              <a:lnSpc>
                <a:spcPct val="130000"/>
              </a:lnSpc>
            </a:pPr>
            <a:r>
              <a:rPr kumimoji="1" lang="ja-JP" altLang="en-US" sz="1600" dirty="0">
                <a:latin typeface="Meiryo" panose="020B0604030504040204" pitchFamily="34" charset="-128"/>
                <a:ea typeface="Meiryo" panose="020B0604030504040204" pitchFamily="34" charset="-128"/>
              </a:rPr>
              <a:t>田んぼは平らな場所をあぜで囲い、そこに水を入れて稲を育てます。しかし、高い山の斜面には平らな土地がありません。人々は斜面を削り、平らな場所を作りました。しかし、そこに引き入れる水を深い谷から水をくみ上げること</a:t>
            </a:r>
            <a:r>
              <a:rPr kumimoji="1" lang="ja-JP" altLang="en-US" sz="1600">
                <a:latin typeface="Meiryo" panose="020B0604030504040204" pitchFamily="34" charset="-128"/>
                <a:ea typeface="Meiryo" panose="020B0604030504040204" pitchFamily="34" charset="-128"/>
              </a:rPr>
              <a:t>はできません</a:t>
            </a:r>
            <a:r>
              <a:rPr kumimoji="1" lang="ja-JP" altLang="en-US" sz="1600" dirty="0">
                <a:latin typeface="Meiryo" panose="020B0604030504040204" pitchFamily="34" charset="-128"/>
                <a:ea typeface="Meiryo" panose="020B0604030504040204" pitchFamily="34" charset="-128"/>
              </a:rPr>
              <a:t>でした。そこで</a:t>
            </a:r>
            <a:r>
              <a:rPr kumimoji="1" lang="ja-JP" altLang="en-US" sz="1600">
                <a:latin typeface="Meiryo" panose="020B0604030504040204" pitchFamily="34" charset="-128"/>
                <a:ea typeface="Meiryo" panose="020B0604030504040204" pitchFamily="34" charset="-128"/>
              </a:rPr>
              <a:t>、村の</a:t>
            </a:r>
            <a:r>
              <a:rPr kumimoji="1" lang="ja-JP" altLang="en-US" sz="1600" dirty="0">
                <a:latin typeface="Meiryo" panose="020B0604030504040204" pitchFamily="34" charset="-128"/>
                <a:ea typeface="Meiryo" panose="020B0604030504040204" pitchFamily="34" charset="-128"/>
              </a:rPr>
              <a:t>人々は力を合わせて遠くの山から水</a:t>
            </a:r>
            <a:r>
              <a:rPr kumimoji="1" lang="ja-JP" altLang="en-US" sz="1600">
                <a:latin typeface="Meiryo" panose="020B0604030504040204" pitchFamily="34" charset="-128"/>
                <a:ea typeface="Meiryo" panose="020B0604030504040204" pitchFamily="34" charset="-128"/>
              </a:rPr>
              <a:t>を引く用</a:t>
            </a:r>
            <a:r>
              <a:rPr kumimoji="1" lang="ja-JP" altLang="en-US" sz="1600" dirty="0">
                <a:latin typeface="Meiryo" panose="020B0604030504040204" pitchFamily="34" charset="-128"/>
                <a:ea typeface="Meiryo" panose="020B0604030504040204" pitchFamily="34" charset="-128"/>
              </a:rPr>
              <a:t>水路を作りました。用水路の建設は手作業で数十年もの月日がかかりました。</a:t>
            </a:r>
          </a:p>
        </p:txBody>
      </p:sp>
      <p:pic>
        <p:nvPicPr>
          <p:cNvPr id="9" name="図 8" descr="森の中の山の景色&#10;&#10;自動的に生成された説明">
            <a:extLst>
              <a:ext uri="{FF2B5EF4-FFF2-40B4-BE49-F238E27FC236}">
                <a16:creationId xmlns:a16="http://schemas.microsoft.com/office/drawing/2014/main" id="{929448C3-4E89-8F54-A0DD-F68086FB5D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280" y="3333496"/>
            <a:ext cx="4517136" cy="2540889"/>
          </a:xfrm>
          <a:prstGeom prst="rect">
            <a:avLst/>
          </a:prstGeom>
        </p:spPr>
      </p:pic>
      <p:pic>
        <p:nvPicPr>
          <p:cNvPr id="11" name="図 10" descr="森の中の道&#10;&#10;自動的に生成された説明">
            <a:extLst>
              <a:ext uri="{FF2B5EF4-FFF2-40B4-BE49-F238E27FC236}">
                <a16:creationId xmlns:a16="http://schemas.microsoft.com/office/drawing/2014/main" id="{9BC24658-7874-DB95-1117-90B0B5F388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8816" y="3333497"/>
            <a:ext cx="4517136" cy="2540889"/>
          </a:xfrm>
          <a:prstGeom prst="rect">
            <a:avLst/>
          </a:prstGeom>
        </p:spPr>
      </p:pic>
      <p:sp>
        <p:nvSpPr>
          <p:cNvPr id="12" name="テキスト ボックス 11">
            <a:extLst>
              <a:ext uri="{FF2B5EF4-FFF2-40B4-BE49-F238E27FC236}">
                <a16:creationId xmlns:a16="http://schemas.microsoft.com/office/drawing/2014/main" id="{940A550E-28BF-4743-4B8A-2BDCDDE5A8C9}"/>
              </a:ext>
            </a:extLst>
          </p:cNvPr>
          <p:cNvSpPr txBox="1"/>
          <p:nvPr/>
        </p:nvSpPr>
        <p:spPr>
          <a:xfrm>
            <a:off x="473102" y="2971650"/>
            <a:ext cx="7283119"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用水路は現在も大切に使われ、地域の米作りを</a:t>
            </a:r>
            <a:r>
              <a:rPr kumimoji="1" lang="ja-JP" altLang="en-US">
                <a:latin typeface="Meiryo" panose="020B0604030504040204" pitchFamily="34" charset="-128"/>
                <a:ea typeface="Meiryo" panose="020B0604030504040204" pitchFamily="34" charset="-128"/>
              </a:rPr>
              <a:t>支えています。</a:t>
            </a:r>
            <a:endParaRPr kumimoji="1" lang="ja-JP" altLang="en-US" dirty="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3FC2D855-94B6-CBA7-AA6B-8CE2D507AC56}"/>
              </a:ext>
            </a:extLst>
          </p:cNvPr>
          <p:cNvSpPr txBox="1"/>
          <p:nvPr/>
        </p:nvSpPr>
        <p:spPr>
          <a:xfrm>
            <a:off x="1111676" y="5977020"/>
            <a:ext cx="4517136" cy="338554"/>
          </a:xfrm>
          <a:prstGeom prst="rect">
            <a:avLst/>
          </a:prstGeom>
          <a:noFill/>
        </p:spPr>
        <p:txBody>
          <a:bodyPr wrap="square" rtlCol="0">
            <a:spAutoFit/>
          </a:bodyPr>
          <a:lstStyle/>
          <a:p>
            <a:r>
              <a:rPr kumimoji="1" lang="ja-JP" altLang="en-US" sz="1600">
                <a:latin typeface="Meiryo" panose="020B0604030504040204" pitchFamily="34" charset="-128"/>
                <a:ea typeface="Meiryo" panose="020B0604030504040204" pitchFamily="34" charset="-128"/>
              </a:rPr>
              <a:t>山の上の棚田（仙人の棚田）</a:t>
            </a:r>
          </a:p>
        </p:txBody>
      </p:sp>
      <p:sp>
        <p:nvSpPr>
          <p:cNvPr id="14" name="テキスト ボックス 13">
            <a:extLst>
              <a:ext uri="{FF2B5EF4-FFF2-40B4-BE49-F238E27FC236}">
                <a16:creationId xmlns:a16="http://schemas.microsoft.com/office/drawing/2014/main" id="{A7373D69-7BBD-2310-6C91-9F9BC4BA8609}"/>
              </a:ext>
            </a:extLst>
          </p:cNvPr>
          <p:cNvSpPr txBox="1"/>
          <p:nvPr/>
        </p:nvSpPr>
        <p:spPr>
          <a:xfrm>
            <a:off x="6388238" y="5943845"/>
            <a:ext cx="3882598" cy="584775"/>
          </a:xfrm>
          <a:prstGeom prst="rect">
            <a:avLst/>
          </a:prstGeom>
          <a:noFill/>
        </p:spPr>
        <p:txBody>
          <a:bodyPr wrap="square" rtlCol="0">
            <a:spAutoFit/>
          </a:bodyPr>
          <a:lstStyle/>
          <a:p>
            <a:r>
              <a:rPr kumimoji="1" lang="ja-JP" altLang="en-US" sz="1600">
                <a:latin typeface="Meiryo" panose="020B0604030504040204" pitchFamily="34" charset="-128"/>
                <a:ea typeface="Meiryo" panose="020B0604030504040204" pitchFamily="34" charset="-128"/>
              </a:rPr>
              <a:t>長さ</a:t>
            </a:r>
            <a:r>
              <a:rPr lang="en-US" altLang="ja-JP" sz="1600" dirty="0">
                <a:latin typeface="Meiryo" panose="020B0604030504040204" pitchFamily="34" charset="-128"/>
                <a:ea typeface="Meiryo" panose="020B0604030504040204" pitchFamily="34" charset="-128"/>
              </a:rPr>
              <a:t>500</a:t>
            </a:r>
            <a:r>
              <a:rPr kumimoji="1" lang="ja-JP" altLang="en-US" sz="1600" dirty="0">
                <a:latin typeface="Meiryo" panose="020B0604030504040204" pitchFamily="34" charset="-128"/>
                <a:ea typeface="Meiryo" panose="020B0604030504040204" pitchFamily="34" charset="-128"/>
              </a:rPr>
              <a:t>㎞におよぶ山腹用水路</a:t>
            </a:r>
          </a:p>
          <a:p>
            <a:r>
              <a:rPr kumimoji="1" lang="ja-JP" altLang="en-US" sz="1600" dirty="0">
                <a:latin typeface="Meiryo" panose="020B0604030504040204" pitchFamily="34" charset="-128"/>
                <a:ea typeface="Meiryo" panose="020B0604030504040204" pitchFamily="34" charset="-128"/>
              </a:rPr>
              <a:t>（東京－大阪間とほぼ</a:t>
            </a:r>
            <a:r>
              <a:rPr kumimoji="1" lang="ja-JP" altLang="en-US" sz="1600">
                <a:latin typeface="Meiryo" panose="020B0604030504040204" pitchFamily="34" charset="-128"/>
                <a:ea typeface="Meiryo" panose="020B0604030504040204" pitchFamily="34" charset="-128"/>
              </a:rPr>
              <a:t>同じ距離）</a:t>
            </a:r>
            <a:endParaRPr kumimoji="1" lang="ja-JP" altLang="en-US" sz="1600" dirty="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E2FB7BE1-3003-6E9C-6E68-3576FE840D66}"/>
              </a:ext>
            </a:extLst>
          </p:cNvPr>
          <p:cNvSpPr txBox="1"/>
          <p:nvPr/>
        </p:nvSpPr>
        <p:spPr>
          <a:xfrm>
            <a:off x="3699708" y="2825893"/>
            <a:ext cx="569387" cy="246221"/>
          </a:xfrm>
          <a:prstGeom prst="rect">
            <a:avLst/>
          </a:prstGeom>
          <a:noFill/>
        </p:spPr>
        <p:txBody>
          <a:bodyPr wrap="none" rtlCol="0">
            <a:spAutoFit/>
          </a:bodyPr>
          <a:lstStyle/>
          <a:p>
            <a:r>
              <a:rPr lang="ja-JP" altLang="en-US" sz="1000" dirty="0">
                <a:latin typeface="Meiryo" panose="020B0604030504040204" pitchFamily="34" charset="-128"/>
                <a:ea typeface="Meiryo" panose="020B0604030504040204" pitchFamily="34" charset="-128"/>
              </a:rPr>
              <a:t>ちいき</a:t>
            </a:r>
            <a:endParaRPr kumimoji="1" lang="ja-JP" altLang="en-US" sz="1000"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31ED0D8A-7EB4-4D1D-8FD7-A5357CAAB222}"/>
              </a:ext>
            </a:extLst>
          </p:cNvPr>
          <p:cNvSpPr txBox="1"/>
          <p:nvPr/>
        </p:nvSpPr>
        <p:spPr>
          <a:xfrm>
            <a:off x="3758686" y="71330"/>
            <a:ext cx="1766830"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さんぷく</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ようす</a:t>
            </a:r>
            <a:r>
              <a:rPr kumimoji="1" lang="ja-JP" altLang="en-US" sz="1000" spc="300" dirty="0">
                <a:latin typeface="Meiryo" panose="020B0604030504040204" pitchFamily="34" charset="-128"/>
                <a:ea typeface="Meiryo" panose="020B0604030504040204" pitchFamily="34" charset="-128"/>
              </a:rPr>
              <a:t>いろ</a:t>
            </a:r>
          </a:p>
        </p:txBody>
      </p:sp>
      <p:sp>
        <p:nvSpPr>
          <p:cNvPr id="6" name="テキスト ボックス 5">
            <a:extLst>
              <a:ext uri="{FF2B5EF4-FFF2-40B4-BE49-F238E27FC236}">
                <a16:creationId xmlns:a16="http://schemas.microsoft.com/office/drawing/2014/main" id="{5FE44DB7-6E08-7914-1A5D-C460C1D37DDE}"/>
              </a:ext>
            </a:extLst>
          </p:cNvPr>
          <p:cNvSpPr txBox="1"/>
          <p:nvPr/>
        </p:nvSpPr>
        <p:spPr>
          <a:xfrm>
            <a:off x="6823908" y="101592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かこ</a:t>
            </a:r>
            <a:endParaRPr kumimoji="1" lang="ja-JP" altLang="en-US" sz="900" dirty="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CC3D3D90-3400-C3BF-CE0B-3FAF53914E24}"/>
              </a:ext>
            </a:extLst>
          </p:cNvPr>
          <p:cNvSpPr txBox="1"/>
          <p:nvPr/>
        </p:nvSpPr>
        <p:spPr>
          <a:xfrm>
            <a:off x="9046408" y="101592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いね</a:t>
            </a:r>
            <a:endParaRPr kumimoji="1" lang="ja-JP" altLang="en-US" sz="900" dirty="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0E823F9D-F793-6343-A098-B69691681567}"/>
              </a:ext>
            </a:extLst>
          </p:cNvPr>
          <p:cNvSpPr txBox="1"/>
          <p:nvPr/>
        </p:nvSpPr>
        <p:spPr>
          <a:xfrm>
            <a:off x="4982408" y="1339993"/>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しゃめん</a:t>
            </a:r>
            <a:endParaRPr kumimoji="1" lang="ja-JP" altLang="en-US" sz="9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C6BE8E81-8BA2-083A-D1ED-EC7548BA2540}"/>
              </a:ext>
            </a:extLst>
          </p:cNvPr>
          <p:cNvSpPr txBox="1"/>
          <p:nvPr/>
        </p:nvSpPr>
        <p:spPr>
          <a:xfrm>
            <a:off x="9465508" y="133999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けず</a:t>
            </a:r>
            <a:endParaRPr kumimoji="1" lang="ja-JP" altLang="en-US" sz="9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32043DD0-AA2B-EF96-554B-82734CDFBBD4}"/>
              </a:ext>
            </a:extLst>
          </p:cNvPr>
          <p:cNvSpPr txBox="1"/>
          <p:nvPr/>
        </p:nvSpPr>
        <p:spPr>
          <a:xfrm>
            <a:off x="6798508" y="2279793"/>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けんせつ</a:t>
            </a:r>
            <a:endParaRPr kumimoji="1" lang="ja-JP" altLang="en-US"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6DAA03F8-6713-5F5C-2FA6-2D2371854DF6}"/>
              </a:ext>
            </a:extLst>
          </p:cNvPr>
          <p:cNvSpPr txBox="1"/>
          <p:nvPr/>
        </p:nvSpPr>
        <p:spPr>
          <a:xfrm>
            <a:off x="1909008" y="5861193"/>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たなだ</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127658B6-EA21-123C-A0F5-49F226348CB4}"/>
              </a:ext>
            </a:extLst>
          </p:cNvPr>
          <p:cNvSpPr txBox="1"/>
          <p:nvPr/>
        </p:nvSpPr>
        <p:spPr>
          <a:xfrm>
            <a:off x="2531308" y="5861193"/>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せんにん</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73135C2A-7767-D40B-E802-BE8CD4A57846}"/>
              </a:ext>
            </a:extLst>
          </p:cNvPr>
          <p:cNvSpPr txBox="1"/>
          <p:nvPr/>
        </p:nvSpPr>
        <p:spPr>
          <a:xfrm>
            <a:off x="3128208" y="1085993"/>
            <a:ext cx="697627" cy="246221"/>
          </a:xfrm>
          <a:prstGeom prst="rect">
            <a:avLst/>
          </a:prstGeom>
          <a:noFill/>
        </p:spPr>
        <p:txBody>
          <a:bodyPr wrap="none" rtlCol="0">
            <a:spAutoFit/>
          </a:bodyPr>
          <a:lstStyle/>
          <a:p>
            <a:r>
              <a:rPr lang="ja-JP" altLang="en-US" sz="1000">
                <a:solidFill>
                  <a:schemeClr val="bg1"/>
                </a:solidFill>
                <a:latin typeface="Meiryo" panose="020B0604030504040204" pitchFamily="34" charset="-128"/>
                <a:ea typeface="Meiryo" panose="020B0604030504040204" pitchFamily="34" charset="-128"/>
              </a:rPr>
              <a:t>どりょく</a:t>
            </a:r>
            <a:endParaRPr kumimoji="1" lang="ja-JP" altLang="en-US" sz="1000" dirty="0">
              <a:solidFill>
                <a:schemeClr val="bg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893952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コンテンツ プレースホルダー 6">
            <a:extLst>
              <a:ext uri="{FF2B5EF4-FFF2-40B4-BE49-F238E27FC236}">
                <a16:creationId xmlns:a16="http://schemas.microsoft.com/office/drawing/2014/main" id="{5296C420-4FF0-02A2-C565-05C354FE20CA}"/>
              </a:ext>
            </a:extLst>
          </p:cNvPr>
          <p:cNvSpPr txBox="1">
            <a:spLocks/>
          </p:cNvSpPr>
          <p:nvPr/>
        </p:nvSpPr>
        <p:spPr>
          <a:xfrm>
            <a:off x="473102" y="1148233"/>
            <a:ext cx="3148763" cy="556849"/>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2000" b="1" kern="100">
                <a:solidFill>
                  <a:schemeClr val="bg1"/>
                </a:solidFill>
                <a:effectLst/>
                <a:cs typeface="Times New Roman" panose="02020603050405020304" pitchFamily="18" charset="0"/>
              </a:rPr>
              <a:t>受け継がれる伝統文化</a:t>
            </a:r>
            <a:endParaRPr lang="ja-JP" altLang="ja-JP" sz="2000" b="1" kern="100">
              <a:solidFill>
                <a:schemeClr val="bg1"/>
              </a:solidFill>
              <a:effectLst/>
              <a:cs typeface="Times New Roman" panose="02020603050405020304" pitchFamily="18" charset="0"/>
            </a:endParaRPr>
          </a:p>
        </p:txBody>
      </p:sp>
      <p:sp>
        <p:nvSpPr>
          <p:cNvPr id="2" name="タイトル 1">
            <a:extLst>
              <a:ext uri="{FF2B5EF4-FFF2-40B4-BE49-F238E27FC236}">
                <a16:creationId xmlns:a16="http://schemas.microsoft.com/office/drawing/2014/main" id="{BB406D08-BE65-DC27-6488-145E66A43C46}"/>
              </a:ext>
            </a:extLst>
          </p:cNvPr>
          <p:cNvSpPr>
            <a:spLocks noGrp="1"/>
          </p:cNvSpPr>
          <p:nvPr>
            <p:ph type="title"/>
          </p:nvPr>
        </p:nvSpPr>
        <p:spPr>
          <a:xfrm>
            <a:off x="120869" y="285939"/>
            <a:ext cx="11950262" cy="506350"/>
          </a:xfrm>
        </p:spPr>
        <p:txBody>
          <a:bodyPr/>
          <a:lstStyle/>
          <a:p>
            <a:r>
              <a:rPr kumimoji="1" lang="ja-JP" altLang="en-US"/>
              <a:t>　神楽</a:t>
            </a:r>
          </a:p>
        </p:txBody>
      </p:sp>
      <p:sp>
        <p:nvSpPr>
          <p:cNvPr id="4" name="スライド番号プレースホルダー 3">
            <a:extLst>
              <a:ext uri="{FF2B5EF4-FFF2-40B4-BE49-F238E27FC236}">
                <a16:creationId xmlns:a16="http://schemas.microsoft.com/office/drawing/2014/main" id="{C744A153-91F2-0162-1A71-02C9B19F8534}"/>
              </a:ext>
            </a:extLst>
          </p:cNvPr>
          <p:cNvSpPr>
            <a:spLocks noGrp="1"/>
          </p:cNvSpPr>
          <p:nvPr>
            <p:ph type="sldNum" sz="quarter" idx="12"/>
          </p:nvPr>
        </p:nvSpPr>
        <p:spPr/>
        <p:txBody>
          <a:bodyPr/>
          <a:lstStyle/>
          <a:p>
            <a:fld id="{9072E400-20F7-6041-92A7-26D857824E29}" type="slidenum">
              <a:rPr kumimoji="1" lang="ja-JP" altLang="en-US" smtClean="0"/>
              <a:t>13</a:t>
            </a:fld>
            <a:endParaRPr kumimoji="1" lang="ja-JP" altLang="en-US"/>
          </a:p>
        </p:txBody>
      </p:sp>
      <p:sp>
        <p:nvSpPr>
          <p:cNvPr id="9" name="テキスト ボックス 8">
            <a:extLst>
              <a:ext uri="{FF2B5EF4-FFF2-40B4-BE49-F238E27FC236}">
                <a16:creationId xmlns:a16="http://schemas.microsoft.com/office/drawing/2014/main" id="{23C451F1-CD77-E5FC-9142-D73801A043EF}"/>
              </a:ext>
            </a:extLst>
          </p:cNvPr>
          <p:cNvSpPr txBox="1"/>
          <p:nvPr/>
        </p:nvSpPr>
        <p:spPr>
          <a:xfrm>
            <a:off x="3854876" y="1148233"/>
            <a:ext cx="7864022" cy="1908215"/>
          </a:xfrm>
          <a:prstGeom prst="rect">
            <a:avLst/>
          </a:prstGeom>
          <a:noFill/>
        </p:spPr>
        <p:txBody>
          <a:bodyPr wrap="square" rtlCol="0">
            <a:spAutoFit/>
          </a:bodyPr>
          <a:lstStyle/>
          <a:p>
            <a:pPr>
              <a:lnSpc>
                <a:spcPct val="150000"/>
              </a:lnSpc>
            </a:pPr>
            <a:r>
              <a:rPr kumimoji="1" lang="ja-JP" altLang="en-US" sz="1600" dirty="0">
                <a:latin typeface="Meiryo" panose="020B0604030504040204" pitchFamily="34" charset="-128"/>
                <a:ea typeface="Meiryo" panose="020B0604030504040204" pitchFamily="34" charset="-128"/>
              </a:rPr>
              <a:t>この地域では、毎年</a:t>
            </a:r>
            <a:r>
              <a:rPr lang="en-US" altLang="ja-JP" sz="1600" dirty="0">
                <a:latin typeface="Meiryo" panose="020B0604030504040204" pitchFamily="34" charset="-128"/>
                <a:ea typeface="Meiryo" panose="020B0604030504040204" pitchFamily="34" charset="-128"/>
              </a:rPr>
              <a:t>12</a:t>
            </a:r>
            <a:r>
              <a:rPr kumimoji="1" lang="ja-JP" altLang="en-US" sz="1600" dirty="0">
                <a:latin typeface="Meiryo" panose="020B0604030504040204" pitchFamily="34" charset="-128"/>
                <a:ea typeface="Meiryo" panose="020B0604030504040204" pitchFamily="34" charset="-128"/>
              </a:rPr>
              <a:t>月に神に舞をささげる「神楽」が代々受け継がれています。「神楽」は五穀豊穣（こく物が十分に育つこと）を願って神に奉納する舞で、地域の人たちの暮らしの一部になっています。「神楽」は厳しい自然の中で、力を合わせて農林業を営む地域ならではの強い連帯感を象ちょうしています。</a:t>
            </a:r>
          </a:p>
          <a:p>
            <a:pPr>
              <a:lnSpc>
                <a:spcPct val="150000"/>
              </a:lnSpc>
            </a:pPr>
            <a:endParaRPr kumimoji="1" lang="ja-JP" altLang="en-US" sz="1600" dirty="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0D82F3CE-CDC7-9F30-38C2-748221EB7BBC}"/>
              </a:ext>
            </a:extLst>
          </p:cNvPr>
          <p:cNvSpPr txBox="1"/>
          <p:nvPr/>
        </p:nvSpPr>
        <p:spPr>
          <a:xfrm>
            <a:off x="8198147" y="1116898"/>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かぐら</a:t>
            </a:r>
          </a:p>
        </p:txBody>
      </p:sp>
      <p:sp>
        <p:nvSpPr>
          <p:cNvPr id="10" name="テキスト ボックス 9">
            <a:extLst>
              <a:ext uri="{FF2B5EF4-FFF2-40B4-BE49-F238E27FC236}">
                <a16:creationId xmlns:a16="http://schemas.microsoft.com/office/drawing/2014/main" id="{55123992-7473-2021-3A64-DB29B11AD2AD}"/>
              </a:ext>
            </a:extLst>
          </p:cNvPr>
          <p:cNvSpPr txBox="1"/>
          <p:nvPr/>
        </p:nvSpPr>
        <p:spPr>
          <a:xfrm>
            <a:off x="4832223" y="1474250"/>
            <a:ext cx="1107996"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ごこくほうじょう</a:t>
            </a:r>
          </a:p>
        </p:txBody>
      </p:sp>
      <p:sp>
        <p:nvSpPr>
          <p:cNvPr id="11" name="テキスト ボックス 10">
            <a:extLst>
              <a:ext uri="{FF2B5EF4-FFF2-40B4-BE49-F238E27FC236}">
                <a16:creationId xmlns:a16="http://schemas.microsoft.com/office/drawing/2014/main" id="{2BD6599F-621D-243C-6228-A93B2A28D688}"/>
              </a:ext>
            </a:extLst>
          </p:cNvPr>
          <p:cNvSpPr txBox="1"/>
          <p:nvPr/>
        </p:nvSpPr>
        <p:spPr>
          <a:xfrm>
            <a:off x="9498817" y="1474250"/>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ほうのう</a:t>
            </a:r>
          </a:p>
        </p:txBody>
      </p:sp>
      <p:sp>
        <p:nvSpPr>
          <p:cNvPr id="12" name="テキスト ボックス 11">
            <a:extLst>
              <a:ext uri="{FF2B5EF4-FFF2-40B4-BE49-F238E27FC236}">
                <a16:creationId xmlns:a16="http://schemas.microsoft.com/office/drawing/2014/main" id="{0DF31C28-200D-9C63-AA1D-F9DFC38FD8D6}"/>
              </a:ext>
            </a:extLst>
          </p:cNvPr>
          <p:cNvSpPr txBox="1"/>
          <p:nvPr/>
        </p:nvSpPr>
        <p:spPr>
          <a:xfrm>
            <a:off x="10341835" y="1486950"/>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まい</a:t>
            </a:r>
          </a:p>
        </p:txBody>
      </p:sp>
      <p:sp>
        <p:nvSpPr>
          <p:cNvPr id="13" name="テキスト ボックス 12">
            <a:extLst>
              <a:ext uri="{FF2B5EF4-FFF2-40B4-BE49-F238E27FC236}">
                <a16:creationId xmlns:a16="http://schemas.microsoft.com/office/drawing/2014/main" id="{910FCC14-F96F-4E74-43DB-B5A9E5A2F359}"/>
              </a:ext>
            </a:extLst>
          </p:cNvPr>
          <p:cNvSpPr txBox="1"/>
          <p:nvPr/>
        </p:nvSpPr>
        <p:spPr>
          <a:xfrm>
            <a:off x="4292700" y="1106163"/>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ちいき</a:t>
            </a:r>
            <a:endParaRPr kumimoji="1" lang="ja-JP" altLang="en-US" sz="90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4BAFDD0C-E340-F793-3D6D-276486B7DE5E}"/>
              </a:ext>
            </a:extLst>
          </p:cNvPr>
          <p:cNvSpPr txBox="1"/>
          <p:nvPr/>
        </p:nvSpPr>
        <p:spPr>
          <a:xfrm>
            <a:off x="10530988" y="6084126"/>
            <a:ext cx="1385519" cy="246221"/>
          </a:xfrm>
          <a:prstGeom prst="rect">
            <a:avLst/>
          </a:prstGeom>
          <a:noFill/>
        </p:spPr>
        <p:txBody>
          <a:bodyPr wrap="square">
            <a:spAutoFit/>
          </a:bodyPr>
          <a:lstStyle/>
          <a:p>
            <a:r>
              <a:rPr lang="ja-JP" altLang="en-US" sz="1000"/>
              <a:t>画像提供：高千穂町</a:t>
            </a:r>
          </a:p>
        </p:txBody>
      </p:sp>
      <p:sp>
        <p:nvSpPr>
          <p:cNvPr id="16" name="テキスト ボックス 15">
            <a:extLst>
              <a:ext uri="{FF2B5EF4-FFF2-40B4-BE49-F238E27FC236}">
                <a16:creationId xmlns:a16="http://schemas.microsoft.com/office/drawing/2014/main" id="{070939CC-84CA-532F-27C0-47F45134C3E1}"/>
              </a:ext>
            </a:extLst>
          </p:cNvPr>
          <p:cNvSpPr txBox="1"/>
          <p:nvPr/>
        </p:nvSpPr>
        <p:spPr>
          <a:xfrm>
            <a:off x="1258555" y="1175435"/>
            <a:ext cx="300082" cy="230832"/>
          </a:xfrm>
          <a:prstGeom prst="rect">
            <a:avLst/>
          </a:prstGeom>
          <a:noFill/>
        </p:spPr>
        <p:txBody>
          <a:bodyPr wrap="none" rtlCol="0">
            <a:spAutoFit/>
          </a:bodyPr>
          <a:lstStyle/>
          <a:p>
            <a:r>
              <a:rPr lang="ja-JP" altLang="en-US" sz="900">
                <a:solidFill>
                  <a:schemeClr val="bg1"/>
                </a:solidFill>
                <a:latin typeface="Meiryo" panose="020B0604030504040204" pitchFamily="34" charset="-128"/>
                <a:ea typeface="Meiryo" panose="020B0604030504040204" pitchFamily="34" charset="-128"/>
              </a:rPr>
              <a:t>つ</a:t>
            </a:r>
            <a:endParaRPr kumimoji="1" lang="ja-JP" altLang="en-US" sz="900">
              <a:solidFill>
                <a:schemeClr val="bg1"/>
              </a:solidFill>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38FC43B7-0967-CF49-98FA-7844781FCB3C}"/>
              </a:ext>
            </a:extLst>
          </p:cNvPr>
          <p:cNvSpPr txBox="1"/>
          <p:nvPr/>
        </p:nvSpPr>
        <p:spPr>
          <a:xfrm>
            <a:off x="688983" y="113074"/>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かぐら</a:t>
            </a:r>
          </a:p>
        </p:txBody>
      </p:sp>
      <p:sp>
        <p:nvSpPr>
          <p:cNvPr id="18" name="テキスト ボックス 17">
            <a:extLst>
              <a:ext uri="{FF2B5EF4-FFF2-40B4-BE49-F238E27FC236}">
                <a16:creationId xmlns:a16="http://schemas.microsoft.com/office/drawing/2014/main" id="{E005A88B-1583-1AC9-9B30-B5EA65BE11E3}"/>
              </a:ext>
            </a:extLst>
          </p:cNvPr>
          <p:cNvSpPr txBox="1"/>
          <p:nvPr/>
        </p:nvSpPr>
        <p:spPr>
          <a:xfrm>
            <a:off x="8043526" y="2208541"/>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しょう</a:t>
            </a:r>
          </a:p>
        </p:txBody>
      </p:sp>
      <p:pic>
        <p:nvPicPr>
          <p:cNvPr id="20" name="図 19" descr="人, 建物, 民衆, 雪 が含まれている画像&#10;&#10;自動的に生成された説明">
            <a:extLst>
              <a:ext uri="{FF2B5EF4-FFF2-40B4-BE49-F238E27FC236}">
                <a16:creationId xmlns:a16="http://schemas.microsoft.com/office/drawing/2014/main" id="{E68AFBA1-BAC3-C787-9BF4-AA1F6995D5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18347" y="2865148"/>
            <a:ext cx="5295074" cy="2978479"/>
          </a:xfrm>
          <a:prstGeom prst="rect">
            <a:avLst/>
          </a:prstGeom>
        </p:spPr>
      </p:pic>
      <p:pic>
        <p:nvPicPr>
          <p:cNvPr id="22" name="図 21" descr="人, テーブル, 女性, 食品 が含まれている画像&#10;&#10;自動的に生成された説明">
            <a:extLst>
              <a:ext uri="{FF2B5EF4-FFF2-40B4-BE49-F238E27FC236}">
                <a16:creationId xmlns:a16="http://schemas.microsoft.com/office/drawing/2014/main" id="{66859C27-7AD4-4E2D-EEBD-08713F2385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9315" y="2859340"/>
            <a:ext cx="5305120" cy="2984130"/>
          </a:xfrm>
          <a:prstGeom prst="rect">
            <a:avLst/>
          </a:prstGeom>
        </p:spPr>
      </p:pic>
      <p:sp>
        <p:nvSpPr>
          <p:cNvPr id="5" name="テキスト ボックス 4">
            <a:extLst>
              <a:ext uri="{FF2B5EF4-FFF2-40B4-BE49-F238E27FC236}">
                <a16:creationId xmlns:a16="http://schemas.microsoft.com/office/drawing/2014/main" id="{F32BC4D9-BADB-FFF1-C328-331E430A428E}"/>
              </a:ext>
            </a:extLst>
          </p:cNvPr>
          <p:cNvSpPr txBox="1"/>
          <p:nvPr/>
        </p:nvSpPr>
        <p:spPr>
          <a:xfrm>
            <a:off x="2236455" y="1175435"/>
            <a:ext cx="646331" cy="230832"/>
          </a:xfrm>
          <a:prstGeom prst="rect">
            <a:avLst/>
          </a:prstGeom>
          <a:noFill/>
        </p:spPr>
        <p:txBody>
          <a:bodyPr wrap="none" rtlCol="0">
            <a:spAutoFit/>
          </a:bodyPr>
          <a:lstStyle/>
          <a:p>
            <a:r>
              <a:rPr lang="ja-JP" altLang="en-US" sz="900">
                <a:solidFill>
                  <a:schemeClr val="bg1"/>
                </a:solidFill>
                <a:latin typeface="Meiryo" panose="020B0604030504040204" pitchFamily="34" charset="-128"/>
                <a:ea typeface="Meiryo" panose="020B0604030504040204" pitchFamily="34" charset="-128"/>
              </a:rPr>
              <a:t>でんとう</a:t>
            </a:r>
            <a:endParaRPr kumimoji="1" lang="ja-JP" altLang="en-US" sz="900">
              <a:solidFill>
                <a:schemeClr val="bg1"/>
              </a:solidFill>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FAE48164-9F06-FB74-E6E1-EBB6AE3B0A5C}"/>
              </a:ext>
            </a:extLst>
          </p:cNvPr>
          <p:cNvSpPr txBox="1"/>
          <p:nvPr/>
        </p:nvSpPr>
        <p:spPr>
          <a:xfrm>
            <a:off x="6731100" y="110616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まい</a:t>
            </a:r>
            <a:endParaRPr kumimoji="1" lang="ja-JP" altLang="en-US" sz="90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BEDB8028-C74F-8FB3-7F83-7591DC97419B}"/>
              </a:ext>
            </a:extLst>
          </p:cNvPr>
          <p:cNvSpPr txBox="1"/>
          <p:nvPr/>
        </p:nvSpPr>
        <p:spPr>
          <a:xfrm>
            <a:off x="4902300" y="1855463"/>
            <a:ext cx="300082"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く</a:t>
            </a:r>
            <a:endParaRPr kumimoji="1" lang="ja-JP" altLang="en-US" sz="90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6767B9FB-A02A-0388-51CD-07AE41AA2FBF}"/>
              </a:ext>
            </a:extLst>
          </p:cNvPr>
          <p:cNvSpPr txBox="1"/>
          <p:nvPr/>
        </p:nvSpPr>
        <p:spPr>
          <a:xfrm>
            <a:off x="8699600" y="185546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きび</a:t>
            </a:r>
            <a:endParaRPr kumimoji="1" lang="ja-JP" altLang="en-US" sz="90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9E67A695-E826-93D4-4A44-A8F2D6469273}"/>
              </a:ext>
            </a:extLst>
          </p:cNvPr>
          <p:cNvSpPr txBox="1"/>
          <p:nvPr/>
        </p:nvSpPr>
        <p:spPr>
          <a:xfrm>
            <a:off x="5016600" y="2211063"/>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いとな</a:t>
            </a:r>
            <a:endParaRPr kumimoji="1" lang="ja-JP" altLang="en-US" sz="90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C9FCEB2F-308F-BBC9-1808-C738A91B39CB}"/>
              </a:ext>
            </a:extLst>
          </p:cNvPr>
          <p:cNvSpPr txBox="1"/>
          <p:nvPr/>
        </p:nvSpPr>
        <p:spPr>
          <a:xfrm>
            <a:off x="7289900" y="2211063"/>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れんたい</a:t>
            </a:r>
            <a:endParaRPr kumimoji="1" lang="ja-JP" altLang="en-US" sz="90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B670A306-01EF-5174-5D7D-FA42A0B87C36}"/>
              </a:ext>
            </a:extLst>
          </p:cNvPr>
          <p:cNvSpPr txBox="1"/>
          <p:nvPr/>
        </p:nvSpPr>
        <p:spPr>
          <a:xfrm>
            <a:off x="8496400" y="148716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ねが</a:t>
            </a:r>
            <a:endParaRPr kumimoji="1" lang="ja-JP" altLang="en-US" sz="90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7EA6BF11-EFE1-763D-77EF-57E760B7E562}"/>
              </a:ext>
            </a:extLst>
          </p:cNvPr>
          <p:cNvSpPr txBox="1"/>
          <p:nvPr/>
        </p:nvSpPr>
        <p:spPr>
          <a:xfrm>
            <a:off x="9382773" y="1855463"/>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しぜん</a:t>
            </a:r>
            <a:endParaRPr kumimoji="1" lang="ja-JP" altLang="en-US" sz="9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4107146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A7E57D0-804A-FCAB-7F0C-7E6E0F02E01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2" name="タイトル 1">
            <a:extLst>
              <a:ext uri="{FF2B5EF4-FFF2-40B4-BE49-F238E27FC236}">
                <a16:creationId xmlns:a16="http://schemas.microsoft.com/office/drawing/2014/main" id="{0A6BEF20-E940-4D15-1449-FCFD28680E8F}"/>
              </a:ext>
            </a:extLst>
          </p:cNvPr>
          <p:cNvSpPr>
            <a:spLocks noGrp="1"/>
          </p:cNvSpPr>
          <p:nvPr>
            <p:ph type="title"/>
          </p:nvPr>
        </p:nvSpPr>
        <p:spPr>
          <a:xfrm>
            <a:off x="838200" y="2766217"/>
            <a:ext cx="10515600" cy="1325563"/>
          </a:xfrm>
        </p:spPr>
        <p:txBody>
          <a:bodyPr>
            <a:normAutofit/>
          </a:bodyPr>
          <a:lstStyle/>
          <a:p>
            <a:pPr algn="ctr"/>
            <a:r>
              <a:rPr kumimoji="1" lang="ja-JP" altLang="en-US" sz="3600" b="1">
                <a:latin typeface="Meiryo" panose="020B0604030504040204" pitchFamily="34" charset="-128"/>
                <a:ea typeface="Meiryo" panose="020B0604030504040204" pitchFamily="34" charset="-128"/>
              </a:rPr>
              <a:t>いろいろな地域の農業遺産</a:t>
            </a:r>
            <a:r>
              <a:rPr kumimoji="1" lang="en-US" altLang="ja-JP" sz="3600" b="1" dirty="0">
                <a:latin typeface="Meiryo" panose="020B0604030504040204" pitchFamily="34" charset="-128"/>
                <a:ea typeface="Meiryo" panose="020B0604030504040204" pitchFamily="34" charset="-128"/>
              </a:rPr>
              <a:t> </a:t>
            </a:r>
            <a:r>
              <a:rPr kumimoji="1" lang="ja-JP" altLang="en-US" sz="3600" b="1">
                <a:latin typeface="Meiryo" panose="020B0604030504040204" pitchFamily="34" charset="-128"/>
                <a:ea typeface="Meiryo" panose="020B0604030504040204" pitchFamily="34" charset="-128"/>
              </a:rPr>
              <a:t>調べてみてね！</a:t>
            </a:r>
          </a:p>
        </p:txBody>
      </p:sp>
      <p:sp>
        <p:nvSpPr>
          <p:cNvPr id="3" name="スライド番号プレースホルダー 2">
            <a:extLst>
              <a:ext uri="{FF2B5EF4-FFF2-40B4-BE49-F238E27FC236}">
                <a16:creationId xmlns:a16="http://schemas.microsoft.com/office/drawing/2014/main" id="{D3450AA5-0AC3-A7AC-4675-3B7EBD0FBC05}"/>
              </a:ext>
            </a:extLst>
          </p:cNvPr>
          <p:cNvSpPr>
            <a:spLocks noGrp="1"/>
          </p:cNvSpPr>
          <p:nvPr>
            <p:ph type="sldNum" sz="quarter" idx="12"/>
          </p:nvPr>
        </p:nvSpPr>
        <p:spPr/>
        <p:txBody>
          <a:bodyPr/>
          <a:lstStyle/>
          <a:p>
            <a:fld id="{9072E400-20F7-6041-92A7-26D857824E29}" type="slidenum">
              <a:rPr kumimoji="1" lang="ja-JP" altLang="en-US" smtClean="0"/>
              <a:t>14</a:t>
            </a:fld>
            <a:endParaRPr kumimoji="1" lang="ja-JP" altLang="en-US"/>
          </a:p>
        </p:txBody>
      </p:sp>
      <p:sp>
        <p:nvSpPr>
          <p:cNvPr id="5" name="テキスト ボックス 4">
            <a:extLst>
              <a:ext uri="{FF2B5EF4-FFF2-40B4-BE49-F238E27FC236}">
                <a16:creationId xmlns:a16="http://schemas.microsoft.com/office/drawing/2014/main" id="{BB33C101-42AE-005A-A00F-DC1139A3C4E6}"/>
              </a:ext>
            </a:extLst>
          </p:cNvPr>
          <p:cNvSpPr txBox="1"/>
          <p:nvPr/>
        </p:nvSpPr>
        <p:spPr>
          <a:xfrm>
            <a:off x="6306209" y="2852295"/>
            <a:ext cx="870751" cy="338554"/>
          </a:xfrm>
          <a:prstGeom prst="rect">
            <a:avLst/>
          </a:prstGeom>
          <a:noFill/>
        </p:spPr>
        <p:txBody>
          <a:bodyPr wrap="none" rtlCol="0">
            <a:spAutoFit/>
          </a:bodyPr>
          <a:lstStyle/>
          <a:p>
            <a:r>
              <a:rPr lang="ja-JP" altLang="en-US" sz="1600">
                <a:latin typeface="Meiryo" panose="020B0604030504040204" pitchFamily="34" charset="-128"/>
                <a:ea typeface="Meiryo" panose="020B0604030504040204" pitchFamily="34" charset="-128"/>
              </a:rPr>
              <a:t>い</a:t>
            </a:r>
            <a:r>
              <a:rPr lang="en-US" altLang="ja-JP" sz="1600" dirty="0">
                <a:latin typeface="Meiryo" panose="020B0604030504040204" pitchFamily="34" charset="-128"/>
                <a:ea typeface="Meiryo" panose="020B0604030504040204" pitchFamily="34" charset="-128"/>
              </a:rPr>
              <a:t> </a:t>
            </a:r>
            <a:r>
              <a:rPr lang="ja-JP" altLang="en-US" sz="1600">
                <a:latin typeface="Meiryo" panose="020B0604030504040204" pitchFamily="34" charset="-128"/>
                <a:ea typeface="Meiryo" panose="020B0604030504040204" pitchFamily="34" charset="-128"/>
              </a:rPr>
              <a:t>さん</a:t>
            </a:r>
            <a:endParaRPr kumimoji="1" lang="ja-JP" altLang="en-US" sz="1600">
              <a:latin typeface="Meiryo" panose="020B0604030504040204" pitchFamily="34" charset="-128"/>
              <a:ea typeface="Meiryo" panose="020B0604030504040204" pitchFamily="34" charset="-128"/>
            </a:endParaRPr>
          </a:p>
        </p:txBody>
      </p:sp>
      <p:pic>
        <p:nvPicPr>
          <p:cNvPr id="7" name="図 6">
            <a:extLst>
              <a:ext uri="{FF2B5EF4-FFF2-40B4-BE49-F238E27FC236}">
                <a16:creationId xmlns:a16="http://schemas.microsoft.com/office/drawing/2014/main" id="{7B91AF17-0FBC-0F21-1448-98145FEA7EEB}"/>
              </a:ext>
            </a:extLst>
          </p:cNvPr>
          <p:cNvPicPr>
            <a:picLocks noChangeAspect="1"/>
          </p:cNvPicPr>
          <p:nvPr/>
        </p:nvPicPr>
        <p:blipFill>
          <a:blip r:embed="rId3"/>
          <a:stretch>
            <a:fillRect/>
          </a:stretch>
        </p:blipFill>
        <p:spPr>
          <a:xfrm>
            <a:off x="9486900" y="3605625"/>
            <a:ext cx="2286000" cy="2887250"/>
          </a:xfrm>
          <a:prstGeom prst="rect">
            <a:avLst/>
          </a:prstGeom>
        </p:spPr>
      </p:pic>
      <p:sp>
        <p:nvSpPr>
          <p:cNvPr id="6" name="テキスト ボックス 5">
            <a:extLst>
              <a:ext uri="{FF2B5EF4-FFF2-40B4-BE49-F238E27FC236}">
                <a16:creationId xmlns:a16="http://schemas.microsoft.com/office/drawing/2014/main" id="{2741AF8F-A235-C8E2-040D-0DE074BD5D9E}"/>
              </a:ext>
            </a:extLst>
          </p:cNvPr>
          <p:cNvSpPr txBox="1"/>
          <p:nvPr/>
        </p:nvSpPr>
        <p:spPr>
          <a:xfrm>
            <a:off x="3993933" y="2852295"/>
            <a:ext cx="870751" cy="338554"/>
          </a:xfrm>
          <a:prstGeom prst="rect">
            <a:avLst/>
          </a:prstGeom>
          <a:noFill/>
        </p:spPr>
        <p:txBody>
          <a:bodyPr wrap="none" rtlCol="0">
            <a:spAutoFit/>
          </a:bodyPr>
          <a:lstStyle/>
          <a:p>
            <a:r>
              <a:rPr lang="ja-JP" altLang="en-US" sz="1600">
                <a:latin typeface="Meiryo" panose="020B0604030504040204" pitchFamily="34" charset="-128"/>
                <a:ea typeface="Meiryo" panose="020B0604030504040204" pitchFamily="34" charset="-128"/>
              </a:rPr>
              <a:t>ち</a:t>
            </a:r>
            <a:r>
              <a:rPr lang="en-US" altLang="ja-JP" sz="1600" dirty="0">
                <a:latin typeface="Meiryo" panose="020B0604030504040204" pitchFamily="34" charset="-128"/>
                <a:ea typeface="Meiryo" panose="020B0604030504040204" pitchFamily="34" charset="-128"/>
              </a:rPr>
              <a:t> </a:t>
            </a:r>
            <a:r>
              <a:rPr lang="ja-JP" altLang="en-US" sz="1600">
                <a:latin typeface="Meiryo" panose="020B0604030504040204" pitchFamily="34" charset="-128"/>
                <a:ea typeface="Meiryo" panose="020B0604030504040204" pitchFamily="34" charset="-128"/>
              </a:rPr>
              <a:t>いき</a:t>
            </a:r>
            <a:endParaRPr kumimoji="1" lang="ja-JP" altLang="en-US" sz="16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6161360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92D050"/>
        </a:solidFill>
        <a:ln>
          <a:noFill/>
        </a:ln>
      </a:spPr>
      <a:bodyPr rtlCol="0" anchor="b"/>
      <a:lstStyle>
        <a:defPPr algn="ctr">
          <a:defRPr sz="24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2868</TotalTime>
  <Words>1321</Words>
  <PresentationFormat>ワイド画面</PresentationFormat>
  <Paragraphs>229</Paragraphs>
  <Slides>14</Slides>
  <Notes>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メイリオ</vt:lpstr>
      <vt:lpstr>メイリオ</vt:lpstr>
      <vt:lpstr>游ゴシック</vt:lpstr>
      <vt:lpstr>游ゴシック Light</vt:lpstr>
      <vt:lpstr>Arial</vt:lpstr>
      <vt:lpstr>Office テーマ</vt:lpstr>
      <vt:lpstr>「つながり」の農業遺産 滋賀県の琵琶湖システム</vt:lpstr>
      <vt:lpstr>世界農業遺産・日本農業遺産　滋賀県琵琶湖地域</vt:lpstr>
      <vt:lpstr>エリ漁の仕組み</vt:lpstr>
      <vt:lpstr>魚のゆりかご水田</vt:lpstr>
      <vt:lpstr>湖を守るための植林活動</vt:lpstr>
      <vt:lpstr>琵琶湖地域の食文化　ふなずし</vt:lpstr>
      <vt:lpstr>農業遺産認定の効果</vt:lpstr>
      <vt:lpstr>宮崎県高千穂郷・椎葉山地域</vt:lpstr>
      <vt:lpstr>世界農業遺産　宮崎県高千穂郷・椎葉山地域</vt:lpstr>
      <vt:lpstr>複合経営の例</vt:lpstr>
      <vt:lpstr>焼き畑（ソバや大豆などの生産）</vt:lpstr>
      <vt:lpstr>米を作るための努力ー山腹用水路</vt:lpstr>
      <vt:lpstr>　神楽</vt:lpstr>
      <vt:lpstr>いろいろな地域の農業遺産 調べてみてね！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2022-11-28T01:06:02Z</cp:lastPrinted>
  <dcterms:created xsi:type="dcterms:W3CDTF">2022-11-16T13:54:12Z</dcterms:created>
  <dcterms:modified xsi:type="dcterms:W3CDTF">2023-04-25T00:38:46Z</dcterms:modified>
</cp:coreProperties>
</file>