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74" r:id="rId5"/>
  </p:sldIdLst>
  <p:sldSz cx="10050463" cy="7537450"/>
  <p:notesSz cx="8013700" cy="75374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0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43866B-5421-2644-2466-7B005A20A685}" name="SHINOBU MANDA" initials="SM" userId="27a78c926bfd3020" providerId="Windows Live"/>
  <p188:author id="{23055D94-3B43-CC08-CC61-ED6BC57FBF37}" name="内田 渓吾(UCHIDA Keigo)" initials="渓内" userId="S::keigo_uchida480@maff.go.jp::4a263215-692a-45eb-92a5-956dbc03e4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33"/>
    <p:restoredTop sz="94930"/>
  </p:normalViewPr>
  <p:slideViewPr>
    <p:cSldViewPr snapToGrid="0">
      <p:cViewPr varScale="1">
        <p:scale>
          <a:sx n="106" d="100"/>
          <a:sy n="106" d="100"/>
        </p:scale>
        <p:origin x="1512" y="192"/>
      </p:cViewPr>
      <p:guideLst>
        <p:guide orient="horz" pos="2880"/>
        <p:guide pos="27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3788" y="1864169"/>
            <a:ext cx="8542894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chemeClr val="bg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7570" y="3367540"/>
            <a:ext cx="70353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364" y="52779"/>
            <a:ext cx="9509743" cy="146194"/>
          </a:xfrm>
        </p:spPr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364" y="52779"/>
            <a:ext cx="9509743" cy="146194"/>
          </a:xfrm>
        </p:spPr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527" y="1383102"/>
            <a:ext cx="43719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75993" y="1383102"/>
            <a:ext cx="43719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364" y="52779"/>
            <a:ext cx="9509743" cy="146194"/>
          </a:xfrm>
        </p:spPr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364" y="52779"/>
            <a:ext cx="9509743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chemeClr val="bg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526" y="1383102"/>
            <a:ext cx="904541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7158" y="5592516"/>
            <a:ext cx="32161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524" y="5592516"/>
            <a:ext cx="231160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36334" y="5592516"/>
            <a:ext cx="231160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61">
        <a:defRPr>
          <a:latin typeface="+mn-lt"/>
          <a:ea typeface="+mn-ea"/>
          <a:cs typeface="+mn-cs"/>
        </a:defRPr>
      </a:lvl2pPr>
      <a:lvl3pPr marL="914323">
        <a:defRPr>
          <a:latin typeface="+mn-lt"/>
          <a:ea typeface="+mn-ea"/>
          <a:cs typeface="+mn-cs"/>
        </a:defRPr>
      </a:lvl3pPr>
      <a:lvl4pPr marL="1371484">
        <a:defRPr>
          <a:latin typeface="+mn-lt"/>
          <a:ea typeface="+mn-ea"/>
          <a:cs typeface="+mn-cs"/>
        </a:defRPr>
      </a:lvl4pPr>
      <a:lvl5pPr marL="1828646">
        <a:defRPr>
          <a:latin typeface="+mn-lt"/>
          <a:ea typeface="+mn-ea"/>
          <a:cs typeface="+mn-cs"/>
        </a:defRPr>
      </a:lvl5pPr>
      <a:lvl6pPr marL="2285808">
        <a:defRPr>
          <a:latin typeface="+mn-lt"/>
          <a:ea typeface="+mn-ea"/>
          <a:cs typeface="+mn-cs"/>
        </a:defRPr>
      </a:lvl6pPr>
      <a:lvl7pPr marL="2742969">
        <a:defRPr>
          <a:latin typeface="+mn-lt"/>
          <a:ea typeface="+mn-ea"/>
          <a:cs typeface="+mn-cs"/>
        </a:defRPr>
      </a:lvl7pPr>
      <a:lvl8pPr marL="3200131">
        <a:defRPr>
          <a:latin typeface="+mn-lt"/>
          <a:ea typeface="+mn-ea"/>
          <a:cs typeface="+mn-cs"/>
        </a:defRPr>
      </a:lvl8pPr>
      <a:lvl9pPr marL="36572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61">
        <a:defRPr>
          <a:latin typeface="+mn-lt"/>
          <a:ea typeface="+mn-ea"/>
          <a:cs typeface="+mn-cs"/>
        </a:defRPr>
      </a:lvl2pPr>
      <a:lvl3pPr marL="914323">
        <a:defRPr>
          <a:latin typeface="+mn-lt"/>
          <a:ea typeface="+mn-ea"/>
          <a:cs typeface="+mn-cs"/>
        </a:defRPr>
      </a:lvl3pPr>
      <a:lvl4pPr marL="1371484">
        <a:defRPr>
          <a:latin typeface="+mn-lt"/>
          <a:ea typeface="+mn-ea"/>
          <a:cs typeface="+mn-cs"/>
        </a:defRPr>
      </a:lvl4pPr>
      <a:lvl5pPr marL="1828646">
        <a:defRPr>
          <a:latin typeface="+mn-lt"/>
          <a:ea typeface="+mn-ea"/>
          <a:cs typeface="+mn-cs"/>
        </a:defRPr>
      </a:lvl5pPr>
      <a:lvl6pPr marL="2285808">
        <a:defRPr>
          <a:latin typeface="+mn-lt"/>
          <a:ea typeface="+mn-ea"/>
          <a:cs typeface="+mn-cs"/>
        </a:defRPr>
      </a:lvl6pPr>
      <a:lvl7pPr marL="2742969">
        <a:defRPr>
          <a:latin typeface="+mn-lt"/>
          <a:ea typeface="+mn-ea"/>
          <a:cs typeface="+mn-cs"/>
        </a:defRPr>
      </a:lvl7pPr>
      <a:lvl8pPr marL="3200131">
        <a:defRPr>
          <a:latin typeface="+mn-lt"/>
          <a:ea typeface="+mn-ea"/>
          <a:cs typeface="+mn-cs"/>
        </a:defRPr>
      </a:lvl8pPr>
      <a:lvl9pPr marL="36572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ff.go.jp/j/nousin/nousangyosnn_sousei_pj/attach/pdf/impact-122.pdf" TargetMode="External"/><Relationship Id="rId2" Type="http://schemas.openxmlformats.org/officeDocument/2006/relationships/hyperlink" Target="https://www.maff.go.jp/j/nousin/kanmin_kyousou/panels/attach/pdf/impact-83.pdf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8CCD5D-BF11-CA3E-1F5D-FCBF480ACCD1}"/>
              </a:ext>
            </a:extLst>
          </p:cNvPr>
          <p:cNvSpPr/>
          <p:nvPr/>
        </p:nvSpPr>
        <p:spPr>
          <a:xfrm>
            <a:off x="394719" y="838557"/>
            <a:ext cx="1295400" cy="9705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アクティビティ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D69EA9-0C60-1AC6-69C1-26AC44CD4D40}"/>
              </a:ext>
            </a:extLst>
          </p:cNvPr>
          <p:cNvSpPr/>
          <p:nvPr/>
        </p:nvSpPr>
        <p:spPr>
          <a:xfrm>
            <a:off x="1919319" y="838557"/>
            <a:ext cx="1295400" cy="9705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アウトプット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E23E8C-1F65-11EC-D90B-EEB273CE12DE}"/>
              </a:ext>
            </a:extLst>
          </p:cNvPr>
          <p:cNvSpPr/>
          <p:nvPr/>
        </p:nvSpPr>
        <p:spPr>
          <a:xfrm>
            <a:off x="3443318" y="862197"/>
            <a:ext cx="4267798" cy="4206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アウトカム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0C99A9-C1F2-316D-E800-28DA9648C4FB}"/>
              </a:ext>
            </a:extLst>
          </p:cNvPr>
          <p:cNvSpPr/>
          <p:nvPr/>
        </p:nvSpPr>
        <p:spPr>
          <a:xfrm>
            <a:off x="8396319" y="862196"/>
            <a:ext cx="1295400" cy="9390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インパクト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4FE84F-B8A8-AA0E-8794-FA85FD6A9C07}"/>
              </a:ext>
            </a:extLst>
          </p:cNvPr>
          <p:cNvSpPr/>
          <p:nvPr/>
        </p:nvSpPr>
        <p:spPr>
          <a:xfrm>
            <a:off x="3439350" y="1388440"/>
            <a:ext cx="1296000" cy="4206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短期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F965524-042B-77FA-6E91-63CCBC2ECC38}"/>
              </a:ext>
            </a:extLst>
          </p:cNvPr>
          <p:cNvSpPr/>
          <p:nvPr/>
        </p:nvSpPr>
        <p:spPr>
          <a:xfrm>
            <a:off x="4957000" y="1380579"/>
            <a:ext cx="1296000" cy="4206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00419B-B332-E468-822B-E64F7915D5CB}"/>
              </a:ext>
            </a:extLst>
          </p:cNvPr>
          <p:cNvSpPr/>
          <p:nvPr/>
        </p:nvSpPr>
        <p:spPr>
          <a:xfrm>
            <a:off x="6408766" y="1382309"/>
            <a:ext cx="1296000" cy="4206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25AC146-B58E-AE64-10E3-47F4B220D279}"/>
              </a:ext>
            </a:extLst>
          </p:cNvPr>
          <p:cNvSpPr/>
          <p:nvPr/>
        </p:nvSpPr>
        <p:spPr>
          <a:xfrm>
            <a:off x="395319" y="404164"/>
            <a:ext cx="9296400" cy="3585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kumimoji="1"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AI×</a:t>
            </a:r>
            <a:r>
              <a:rPr kumimoji="1" lang="ja-JP" altLang="en-US" sz="16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「農山漁村」インパクト創出ソリューションの</a:t>
            </a:r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名称をご記載ください）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7F03073-6213-2990-4CF1-B55B8CF5A87B}"/>
              </a:ext>
            </a:extLst>
          </p:cNvPr>
          <p:cNvSpPr/>
          <p:nvPr/>
        </p:nvSpPr>
        <p:spPr>
          <a:xfrm>
            <a:off x="395319" y="1879265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(AI×</a:t>
            </a:r>
            <a:r>
              <a:rPr kumimoji="1" lang="ja-JP" altLang="en-US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インパクトソリュー</a:t>
            </a:r>
            <a:br>
              <a:rPr kumimoji="1" lang="en-US" altLang="ja-JP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ションの名称を</a:t>
            </a:r>
            <a:br>
              <a:rPr kumimoji="1" lang="en-US" altLang="ja-JP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ご記載ください</a:t>
            </a:r>
            <a:r>
              <a:rPr kumimoji="1" lang="en-US" altLang="ja-JP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kumimoji="1" lang="ja-JP" altLang="en-US" sz="11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8D419C-93FE-1FEF-1D84-67586C5C8BAD}"/>
              </a:ext>
            </a:extLst>
          </p:cNvPr>
          <p:cNvSpPr/>
          <p:nvPr/>
        </p:nvSpPr>
        <p:spPr>
          <a:xfrm>
            <a:off x="1919319" y="1879265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3F104FD-D1DA-01C9-9B21-1F90084C257B}"/>
              </a:ext>
            </a:extLst>
          </p:cNvPr>
          <p:cNvSpPr/>
          <p:nvPr/>
        </p:nvSpPr>
        <p:spPr>
          <a:xfrm>
            <a:off x="1919319" y="3169135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0BA86BA-CC4C-EAE3-4F06-DE51BF98BA7A}"/>
              </a:ext>
            </a:extLst>
          </p:cNvPr>
          <p:cNvSpPr/>
          <p:nvPr/>
        </p:nvSpPr>
        <p:spPr>
          <a:xfrm>
            <a:off x="3443318" y="1879265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B656FA6-FABC-D87D-F6F0-0CF07F660915}"/>
              </a:ext>
            </a:extLst>
          </p:cNvPr>
          <p:cNvSpPr/>
          <p:nvPr/>
        </p:nvSpPr>
        <p:spPr>
          <a:xfrm>
            <a:off x="3439350" y="3154332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7B37B34-A9E1-3116-A48F-86793E3114EE}"/>
              </a:ext>
            </a:extLst>
          </p:cNvPr>
          <p:cNvSpPr/>
          <p:nvPr/>
        </p:nvSpPr>
        <p:spPr>
          <a:xfrm>
            <a:off x="4963350" y="1879265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738FE06-EA55-EF32-E9A3-184452BC5314}"/>
              </a:ext>
            </a:extLst>
          </p:cNvPr>
          <p:cNvSpPr/>
          <p:nvPr/>
        </p:nvSpPr>
        <p:spPr>
          <a:xfrm>
            <a:off x="4957000" y="4426349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5475BD4-9A2F-93A9-A5A6-C845488B098A}"/>
              </a:ext>
            </a:extLst>
          </p:cNvPr>
          <p:cNvSpPr/>
          <p:nvPr/>
        </p:nvSpPr>
        <p:spPr>
          <a:xfrm>
            <a:off x="6415116" y="1902421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0413347-B8C4-0B2F-248C-FE51326A0DEE}"/>
              </a:ext>
            </a:extLst>
          </p:cNvPr>
          <p:cNvSpPr/>
          <p:nvPr/>
        </p:nvSpPr>
        <p:spPr>
          <a:xfrm>
            <a:off x="8396319" y="1900689"/>
            <a:ext cx="1296000" cy="1152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D722836-55BF-43C5-FD3A-2D3F786CC329}"/>
              </a:ext>
            </a:extLst>
          </p:cNvPr>
          <p:cNvSpPr/>
          <p:nvPr/>
        </p:nvSpPr>
        <p:spPr>
          <a:xfrm>
            <a:off x="6415116" y="3153888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B42C721-1708-6846-27F6-7E74B7F79EBC}"/>
              </a:ext>
            </a:extLst>
          </p:cNvPr>
          <p:cNvSpPr/>
          <p:nvPr/>
        </p:nvSpPr>
        <p:spPr>
          <a:xfrm>
            <a:off x="6415116" y="4441356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97072AD-5B14-99C6-FF37-84A26ED90ECA}"/>
              </a:ext>
            </a:extLst>
          </p:cNvPr>
          <p:cNvSpPr/>
          <p:nvPr/>
        </p:nvSpPr>
        <p:spPr>
          <a:xfrm>
            <a:off x="8396319" y="3156419"/>
            <a:ext cx="1296000" cy="1188000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</a:t>
            </a:r>
          </a:p>
        </p:txBody>
      </p:sp>
      <p:cxnSp>
        <p:nvCxnSpPr>
          <p:cNvPr id="31" name="コネクタ: カギ線 30">
            <a:extLst>
              <a:ext uri="{FF2B5EF4-FFF2-40B4-BE49-F238E27FC236}">
                <a16:creationId xmlns:a16="http://schemas.microsoft.com/office/drawing/2014/main" id="{5B881335-4289-7C6B-070E-D78D40C54CB0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1691319" y="2455265"/>
            <a:ext cx="228000" cy="12700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コネクタ: カギ線 38">
            <a:extLst>
              <a:ext uri="{FF2B5EF4-FFF2-40B4-BE49-F238E27FC236}">
                <a16:creationId xmlns:a16="http://schemas.microsoft.com/office/drawing/2014/main" id="{C0BB5268-27FC-0395-2570-D1C8D0729674}"/>
              </a:ext>
            </a:extLst>
          </p:cNvPr>
          <p:cNvCxnSpPr>
            <a:cxnSpLocks/>
            <a:stCxn id="13" idx="3"/>
            <a:endCxn id="15" idx="1"/>
          </p:cNvCxnSpPr>
          <p:nvPr/>
        </p:nvCxnSpPr>
        <p:spPr>
          <a:xfrm flipV="1">
            <a:off x="3215319" y="2455265"/>
            <a:ext cx="227999" cy="1307870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コネクタ: カギ線 41">
            <a:extLst>
              <a:ext uri="{FF2B5EF4-FFF2-40B4-BE49-F238E27FC236}">
                <a16:creationId xmlns:a16="http://schemas.microsoft.com/office/drawing/2014/main" id="{027B15E3-370C-6C41-BCDA-C5BDCAA1A653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 flipV="1">
            <a:off x="3215319" y="3748332"/>
            <a:ext cx="224031" cy="14803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コネクタ: カギ線 44">
            <a:extLst>
              <a:ext uri="{FF2B5EF4-FFF2-40B4-BE49-F238E27FC236}">
                <a16:creationId xmlns:a16="http://schemas.microsoft.com/office/drawing/2014/main" id="{5309CB6B-3484-F6E0-74CC-1169D629450F}"/>
              </a:ext>
            </a:extLst>
          </p:cNvPr>
          <p:cNvCxnSpPr>
            <a:cxnSpLocks/>
            <a:stCxn id="12" idx="2"/>
          </p:cNvCxnSpPr>
          <p:nvPr/>
        </p:nvCxnSpPr>
        <p:spPr>
          <a:xfrm rot="5400000">
            <a:off x="2479678" y="3118906"/>
            <a:ext cx="175283" cy="12700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コネクタ: カギ線 53">
            <a:extLst>
              <a:ext uri="{FF2B5EF4-FFF2-40B4-BE49-F238E27FC236}">
                <a16:creationId xmlns:a16="http://schemas.microsoft.com/office/drawing/2014/main" id="{2EC7A7D6-34F2-C415-1309-D99DB7FDB088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>
            <a:off x="4739318" y="2455265"/>
            <a:ext cx="224032" cy="12700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コネクタ: カギ線 67">
            <a:extLst>
              <a:ext uri="{FF2B5EF4-FFF2-40B4-BE49-F238E27FC236}">
                <a16:creationId xmlns:a16="http://schemas.microsoft.com/office/drawing/2014/main" id="{3BCBE1EC-6B2D-71B7-870B-338B48159C86}"/>
              </a:ext>
            </a:extLst>
          </p:cNvPr>
          <p:cNvCxnSpPr>
            <a:cxnSpLocks/>
            <a:stCxn id="16" idx="3"/>
            <a:endCxn id="19" idx="1"/>
          </p:cNvCxnSpPr>
          <p:nvPr/>
        </p:nvCxnSpPr>
        <p:spPr>
          <a:xfrm>
            <a:off x="4735350" y="3748332"/>
            <a:ext cx="221650" cy="1272017"/>
          </a:xfrm>
          <a:prstGeom prst="bentConnector3">
            <a:avLst>
              <a:gd name="adj1" fmla="val 50000"/>
            </a:avLst>
          </a:prstGeom>
          <a:ln w="3175">
            <a:noFill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コネクタ: カギ線 72">
            <a:extLst>
              <a:ext uri="{FF2B5EF4-FFF2-40B4-BE49-F238E27FC236}">
                <a16:creationId xmlns:a16="http://schemas.microsoft.com/office/drawing/2014/main" id="{5EEABFF8-D7D0-C5B3-F695-1B9E21135E32}"/>
              </a:ext>
            </a:extLst>
          </p:cNvPr>
          <p:cNvCxnSpPr>
            <a:cxnSpLocks/>
            <a:stCxn id="18" idx="3"/>
            <a:endCxn id="20" idx="1"/>
          </p:cNvCxnSpPr>
          <p:nvPr/>
        </p:nvCxnSpPr>
        <p:spPr>
          <a:xfrm>
            <a:off x="6259350" y="2455265"/>
            <a:ext cx="155766" cy="2315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コネクタ: カギ線 75">
            <a:extLst>
              <a:ext uri="{FF2B5EF4-FFF2-40B4-BE49-F238E27FC236}">
                <a16:creationId xmlns:a16="http://schemas.microsoft.com/office/drawing/2014/main" id="{EBC62555-DDD0-8E52-9F71-A9391A09F492}"/>
              </a:ext>
            </a:extLst>
          </p:cNvPr>
          <p:cNvCxnSpPr>
            <a:cxnSpLocks/>
            <a:stCxn id="18" idx="2"/>
          </p:cNvCxnSpPr>
          <p:nvPr/>
        </p:nvCxnSpPr>
        <p:spPr>
          <a:xfrm rot="5400000">
            <a:off x="4852235" y="3790380"/>
            <a:ext cx="1518230" cy="12700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コネクタ: カギ線 90">
            <a:extLst>
              <a:ext uri="{FF2B5EF4-FFF2-40B4-BE49-F238E27FC236}">
                <a16:creationId xmlns:a16="http://schemas.microsoft.com/office/drawing/2014/main" id="{1AD2D564-AC79-07EB-9A77-1B4BC5E66AA4}"/>
              </a:ext>
            </a:extLst>
          </p:cNvPr>
          <p:cNvCxnSpPr>
            <a:cxnSpLocks/>
            <a:stCxn id="19" idx="3"/>
            <a:endCxn id="23" idx="1"/>
          </p:cNvCxnSpPr>
          <p:nvPr/>
        </p:nvCxnSpPr>
        <p:spPr>
          <a:xfrm>
            <a:off x="6253000" y="5020349"/>
            <a:ext cx="162116" cy="15007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コネクタ: カギ線 93">
            <a:extLst>
              <a:ext uri="{FF2B5EF4-FFF2-40B4-BE49-F238E27FC236}">
                <a16:creationId xmlns:a16="http://schemas.microsoft.com/office/drawing/2014/main" id="{BD315C8E-2E69-1476-7734-8BD8B690EDFA}"/>
              </a:ext>
            </a:extLst>
          </p:cNvPr>
          <p:cNvCxnSpPr>
            <a:cxnSpLocks/>
            <a:stCxn id="16" idx="3"/>
            <a:endCxn id="22" idx="1"/>
          </p:cNvCxnSpPr>
          <p:nvPr/>
        </p:nvCxnSpPr>
        <p:spPr>
          <a:xfrm flipV="1">
            <a:off x="4735350" y="3747888"/>
            <a:ext cx="1679766" cy="444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1EEED11-01AA-1076-85F4-7A9B265D814A}"/>
              </a:ext>
            </a:extLst>
          </p:cNvPr>
          <p:cNvSpPr/>
          <p:nvPr/>
        </p:nvSpPr>
        <p:spPr>
          <a:xfrm>
            <a:off x="126659" y="5629356"/>
            <a:ext cx="9797143" cy="1908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記載上の留意点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記載に当たっては、「農山漁村インパクト可視化ガイダンス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第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版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（以下、「ガイダンス」という）の</a:t>
            </a:r>
            <a:r>
              <a:rPr lang="en-US" altLang="ja-JP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P.62</a:t>
            </a:r>
            <a:r>
              <a:rPr lang="ja-JP" altLang="ja-JP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以降に</a:t>
            </a:r>
            <a:r>
              <a:rPr lang="ja-JP" altLang="en-US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ロジック</a:t>
            </a:r>
            <a:r>
              <a:rPr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モデルの</a:t>
            </a:r>
            <a:r>
              <a:rPr lang="ja-JP" altLang="ja-JP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具体例及び作成手順が掲載されているため、そちらを参考に</a:t>
            </a:r>
            <a:r>
              <a:rPr lang="ja-JP" altLang="en-US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してください</a:t>
            </a:r>
            <a:r>
              <a:rPr lang="ja-JP" altLang="ja-JP" sz="1200" dirty="0"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ヒラギノ明朝 ProN W3"/>
              </a:rPr>
              <a:t>。</a:t>
            </a:r>
            <a:endParaRPr lang="en-US" altLang="ja-JP" sz="12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ヒラギノ明朝 ProN W3"/>
            </a:endParaRP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ガイダンスに示されている具体例と類似の</a:t>
            </a:r>
            <a:r>
              <a:rPr kumimoji="1" lang="en-US" altLang="ja-JP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AI</a:t>
            </a:r>
            <a:r>
              <a:rPr kumimoji="1"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ソリューションを想定している場合は、該当するロジックモデル内の各項目やロジックの</a:t>
            </a:r>
            <a:br>
              <a:rPr kumimoji="1" lang="en-US" altLang="ja-JP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考え方を引用して作成することも可能です。</a:t>
            </a:r>
            <a:endParaRPr kumimoji="1" lang="en-US" altLang="ja-JP" sz="12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本様式の各項目の数や配置等は例示なので、適宜加工してご使用ください。</a:t>
            </a:r>
            <a:br>
              <a:rPr kumimoji="1" lang="en-US" altLang="ja-JP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2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（参考）「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農山漁村」インパクト可視化ガイダンス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第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版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kumimoji="1"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hlinkClick r:id="rId2"/>
              </a:rPr>
              <a:t>https://www.maff.go.jp/j/nousin/kanmin_kyousou/panels/attach/pdf/impact-83.pdf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  </a:t>
            </a:r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ロジックモデル作成の参考事例  </a:t>
            </a:r>
            <a:r>
              <a:rPr kumimoji="1" lang="en-US" altLang="ja-JP" sz="9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https://www.maff.go.jp/j/nousin/nousangyosnn_sousei_pj/attach/pdf/impact-122.pdf</a:t>
            </a:r>
            <a:endParaRPr kumimoji="1" lang="en-US" altLang="ja-JP" sz="9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en-US" altLang="ja-JP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Ai</a:t>
            </a:r>
            <a:r>
              <a:rPr kumimoji="1" lang="ja-JP" altLang="en-US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に関するロジックモデル：</a:t>
            </a:r>
            <a:r>
              <a:rPr kumimoji="1" lang="en-US" altLang="ja-JP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Inaho</a:t>
            </a:r>
            <a:r>
              <a:rPr kumimoji="1" lang="ja-JP" altLang="en-US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株式会社の事例：</a:t>
            </a:r>
            <a:r>
              <a:rPr kumimoji="1" lang="en-US" altLang="ja-JP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21</a:t>
            </a:r>
            <a:r>
              <a:rPr kumimoji="1" lang="ja-JP" altLang="en-US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頁、サグリ株式会社の事例：</a:t>
            </a:r>
            <a:r>
              <a:rPr kumimoji="1" lang="en-US" altLang="ja-JP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kumimoji="1" lang="ja-JP" altLang="en-US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頁</a:t>
            </a:r>
            <a:endParaRPr kumimoji="1" lang="en-US" altLang="ja-JP" sz="8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33" name="コネクタ: カギ線 32">
            <a:extLst>
              <a:ext uri="{FF2B5EF4-FFF2-40B4-BE49-F238E27FC236}">
                <a16:creationId xmlns:a16="http://schemas.microsoft.com/office/drawing/2014/main" id="{BC234406-AE98-05E2-58AA-340C3B30ADF3}"/>
              </a:ext>
            </a:extLst>
          </p:cNvPr>
          <p:cNvCxnSpPr>
            <a:cxnSpLocks/>
            <a:stCxn id="20" idx="3"/>
            <a:endCxn id="21" idx="1"/>
          </p:cNvCxnSpPr>
          <p:nvPr/>
        </p:nvCxnSpPr>
        <p:spPr>
          <a:xfrm flipV="1">
            <a:off x="7711116" y="2476689"/>
            <a:ext cx="685203" cy="1732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コネクタ: カギ線 35">
            <a:extLst>
              <a:ext uri="{FF2B5EF4-FFF2-40B4-BE49-F238E27FC236}">
                <a16:creationId xmlns:a16="http://schemas.microsoft.com/office/drawing/2014/main" id="{A7433FDC-5CB4-FD8C-1EE0-35F924E20E02}"/>
              </a:ext>
            </a:extLst>
          </p:cNvPr>
          <p:cNvCxnSpPr>
            <a:cxnSpLocks/>
            <a:stCxn id="22" idx="3"/>
            <a:endCxn id="26" idx="1"/>
          </p:cNvCxnSpPr>
          <p:nvPr/>
        </p:nvCxnSpPr>
        <p:spPr>
          <a:xfrm>
            <a:off x="7711116" y="3747888"/>
            <a:ext cx="685203" cy="2531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コネクタ: カギ線 39">
            <a:extLst>
              <a:ext uri="{FF2B5EF4-FFF2-40B4-BE49-F238E27FC236}">
                <a16:creationId xmlns:a16="http://schemas.microsoft.com/office/drawing/2014/main" id="{7C36829D-14CE-8F29-B0A8-96B45E086240}"/>
              </a:ext>
            </a:extLst>
          </p:cNvPr>
          <p:cNvCxnSpPr>
            <a:cxnSpLocks/>
            <a:stCxn id="23" idx="3"/>
            <a:endCxn id="26" idx="1"/>
          </p:cNvCxnSpPr>
          <p:nvPr/>
        </p:nvCxnSpPr>
        <p:spPr>
          <a:xfrm flipV="1">
            <a:off x="7711116" y="3750419"/>
            <a:ext cx="685203" cy="1284937"/>
          </a:xfrm>
          <a:prstGeom prst="bentConnector3">
            <a:avLst>
              <a:gd name="adj1" fmla="val 50000"/>
            </a:avLst>
          </a:prstGeom>
          <a:ln w="3175">
            <a:noFill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35BA9063-198E-AF5A-E26F-56CB330EC7ED}"/>
              </a:ext>
            </a:extLst>
          </p:cNvPr>
          <p:cNvSpPr/>
          <p:nvPr/>
        </p:nvSpPr>
        <p:spPr>
          <a:xfrm>
            <a:off x="6896547" y="76054"/>
            <a:ext cx="305335" cy="2309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FCEB3EC5-DA29-3C7E-30CC-68164DA8A19B}"/>
              </a:ext>
            </a:extLst>
          </p:cNvPr>
          <p:cNvSpPr/>
          <p:nvPr/>
        </p:nvSpPr>
        <p:spPr>
          <a:xfrm>
            <a:off x="7206214" y="49994"/>
            <a:ext cx="2485505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緑色</a:t>
            </a:r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のボックスにご記載ください</a:t>
            </a:r>
          </a:p>
        </p:txBody>
      </p:sp>
    </p:spTree>
    <p:extLst>
      <p:ext uri="{BB962C8B-B14F-4D97-AF65-F5344CB8AC3E}">
        <p14:creationId xmlns:p14="http://schemas.microsoft.com/office/powerpoint/2010/main" val="923824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ec59af-1a16-40a0-b163-384e34c79a5c" xsi:nil="true"/>
    <lcf76f155ced4ddcb4097134ff3c332f xmlns="1035d7cc-1749-4d42-8622-4fff70f69555">
      <Terms xmlns="http://schemas.microsoft.com/office/infopath/2007/PartnerControls"/>
    </lcf76f155ced4ddcb4097134ff3c332f>
    <_Flow_SignoffStatus xmlns="1035d7cc-1749-4d42-8622-4fff70f69555" xsi:nil="true"/>
    <_x4f5c__x6210__x65e5__x6642_ xmlns="1035d7cc-1749-4d42-8622-4fff70f6955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44E4337362B3B4F8B9637C79BB34A46" ma:contentTypeVersion="16" ma:contentTypeDescription="新しいドキュメントを作成します。" ma:contentTypeScope="" ma:versionID="22f8e36410c5270e60002d8fcd96f9ee">
  <xsd:schema xmlns:xsd="http://www.w3.org/2001/XMLSchema" xmlns:xs="http://www.w3.org/2001/XMLSchema" xmlns:p="http://schemas.microsoft.com/office/2006/metadata/properties" xmlns:ns2="1035d7cc-1749-4d42-8622-4fff70f69555" xmlns:ns3="85ec59af-1a16-40a0-b163-384e34c79a5c" targetNamespace="http://schemas.microsoft.com/office/2006/metadata/properties" ma:root="true" ma:fieldsID="81c2bb3a7c904ec38644cf18658b6f7f" ns2:_="" ns3:_="">
    <xsd:import namespace="1035d7cc-1749-4d42-8622-4fff70f69555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5d7cc-1749-4d42-8622-4fff70f69555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2" nillable="true" ma:displayName="承認の状態" ma:internalName="_x0024_Resources_x003a_core_x002c_Signoff_Status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7502a40-ba52-4297-8391-c32358057ec9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786DEC-3272-4349-8057-3743A588E2D1}">
  <ds:schemaRefs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2710528-b2b9-4592-8575-cb7c5bfdd653"/>
    <ds:schemaRef ds:uri="3f01423d-9f7c-44c3-8c84-1f8131a54219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2DDB187-C8E4-40FF-A2D5-D8BDAD88AC36}"/>
</file>

<file path=customXml/itemProps3.xml><?xml version="1.0" encoding="utf-8"?>
<ds:datastoreItem xmlns:ds="http://schemas.openxmlformats.org/officeDocument/2006/customXml" ds:itemID="{06451AF0-9DD5-4148-998B-427B6E85C7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271</Words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SimSun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2025-02-09T07:02:26Z</dcterms:created>
  <dcterms:modified xsi:type="dcterms:W3CDTF">2026-07-24T02:10:09Z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2025-02-07T00:00:00Z</vt:filetime>
  </property>
  <property fmtid="{D5CDD505-2E9C-101B-9397-08002B2CF9AE}" pid="3" name="Creator">
    <vt:lpwstr>Chromium</vt:lpwstr>
  </property>
  <property fmtid="{D5CDD505-2E9C-101B-9397-08002B2CF9AE}" pid="4" name="LastSaved">
    <vt:filetime>2025-02-09T00:00:00Z</vt:filetime>
  </property>
  <property fmtid="{D5CDD505-2E9C-101B-9397-08002B2CF9AE}" pid="5" name="Producer">
    <vt:lpwstr>Skia/PDF m101</vt:lpwstr>
  </property>
  <property fmtid="{D5CDD505-2E9C-101B-9397-08002B2CF9AE}" pid="6" name="ContentTypeId">
    <vt:lpwstr>0x010100344E4337362B3B4F8B9637C79BB34A46</vt:lpwstr>
  </property>
  <property fmtid="{D5CDD505-2E9C-101B-9397-08002B2CF9AE}" pid="7" name="MediaServiceImageTags">
    <vt:lpwstr/>
  </property>
</Properties>
</file>