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70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68BE4-2F05-407A-A611-58F1E47569E7}" v="2" dt="2026-04-30T10:56:10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D6BFE6E0-D77D-4EDD-BEF4-0CB50C8B741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29" y="4925459"/>
            <a:ext cx="5680444" cy="4029621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6433B475-BF27-4BA3-B368-B8338B9AC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30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12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2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5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90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17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3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47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6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44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83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96A0-034A-401D-92F9-3B2D400BB864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F4B6-A0D7-44CE-A4D9-B7F9961A97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6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ABF1B4-BC8E-EE6E-E66C-F8385099FC32}"/>
              </a:ext>
            </a:extLst>
          </p:cNvPr>
          <p:cNvSpPr txBox="1"/>
          <p:nvPr/>
        </p:nvSpPr>
        <p:spPr>
          <a:xfrm>
            <a:off x="116646" y="7594501"/>
            <a:ext cx="4166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1" lang="ja-JP" altLang="en-US" sz="36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600" b="1" strike="noStrike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省エネ</a:t>
            </a:r>
            <a:r>
              <a:rPr kumimoji="1" lang="ja-JP" altLang="en-US" sz="36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を意識して</a:t>
            </a:r>
            <a:endParaRPr kumimoji="1" lang="en-US" altLang="ja-JP" sz="3600" b="1" strike="no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</a:t>
            </a:r>
            <a:r>
              <a:rPr kumimoji="1" lang="ja-JP" altLang="en-US" sz="36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作業機械等を</a:t>
            </a:r>
            <a:endParaRPr kumimoji="1" lang="en-US" altLang="ja-JP" sz="3600" b="1" strike="no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　</a:t>
            </a:r>
            <a:r>
              <a:rPr kumimoji="1" lang="ja-JP" altLang="en-US" sz="36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kumimoji="1" lang="en-US" altLang="ja-JP" sz="3600" b="1" strike="no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「省エネ」のイラスト文字">
            <a:extLst>
              <a:ext uri="{FF2B5EF4-FFF2-40B4-BE49-F238E27FC236}">
                <a16:creationId xmlns:a16="http://schemas.microsoft.com/office/drawing/2014/main" id="{2FE1D092-905B-B8A8-507E-47829AF4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34" y="7528940"/>
            <a:ext cx="2484900" cy="21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汗を拭く農家の男性のイラスト">
            <a:extLst>
              <a:ext uri="{FF2B5EF4-FFF2-40B4-BE49-F238E27FC236}">
                <a16:creationId xmlns:a16="http://schemas.microsoft.com/office/drawing/2014/main" id="{E1D400C1-F32E-1811-2E14-C1EBD681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32" y="41321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9FB874D-AB93-50A2-C1A9-B82801AF81D8}"/>
              </a:ext>
            </a:extLst>
          </p:cNvPr>
          <p:cNvGrpSpPr/>
          <p:nvPr/>
        </p:nvGrpSpPr>
        <p:grpSpPr>
          <a:xfrm>
            <a:off x="7646771" y="2990682"/>
            <a:ext cx="6532155" cy="3588961"/>
            <a:chOff x="595976" y="3530508"/>
            <a:chExt cx="6532155" cy="358896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54F5013-D357-292B-E490-FE7C44A95048}"/>
                </a:ext>
              </a:extLst>
            </p:cNvPr>
            <p:cNvGrpSpPr/>
            <p:nvPr/>
          </p:nvGrpSpPr>
          <p:grpSpPr>
            <a:xfrm>
              <a:off x="4928962" y="3530508"/>
              <a:ext cx="2199169" cy="3588961"/>
              <a:chOff x="7242154" y="3946593"/>
              <a:chExt cx="2199169" cy="3588961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28A5DAEF-BC32-800F-706D-56639052F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745" b="97654" l="5732" r="89809">
                            <a14:foregroundMark x1="50000" y1="88856" x2="50000" y2="88856"/>
                            <a14:foregroundMark x1="75159" y1="89736" x2="75159" y2="89736"/>
                            <a14:foregroundMark x1="70064" y1="83284" x2="71338" y2="90616"/>
                            <a14:foregroundMark x1="24204" y1="21701" x2="22293" y2="13490"/>
                            <a14:foregroundMark x1="41083" y1="21114" x2="15924" y2="15543"/>
                            <a14:foregroundMark x1="15924" y1="15543" x2="14650" y2="29326"/>
                            <a14:foregroundMark x1="48408" y1="80352" x2="49363" y2="93255"/>
                            <a14:foregroundMark x1="69108" y1="95015" x2="69108" y2="82111"/>
                            <a14:foregroundMark x1="75796" y1="92375" x2="66879" y2="93548"/>
                            <a14:foregroundMark x1="53185" y1="95015" x2="45541" y2="94428"/>
                            <a14:foregroundMark x1="43312" y1="97654" x2="43312" y2="97654"/>
                            <a14:foregroundMark x1="32484" y1="7331" x2="20382" y2="13490"/>
                            <a14:foregroundMark x1="8599" y1="18182" x2="8599" y2="18182"/>
                            <a14:foregroundMark x1="5732" y1="34897" x2="5732" y2="34897"/>
                            <a14:backgroundMark x1="10191" y1="82405" x2="10191" y2="82405"/>
                            <a14:backgroundMark x1="37580" y1="71554" x2="37580" y2="71554"/>
                            <a14:backgroundMark x1="65287" y1="62170" x2="65287" y2="621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870414">
                <a:off x="7527013" y="3946593"/>
                <a:ext cx="1914310" cy="2078916"/>
              </a:xfrm>
              <a:prstGeom prst="rect">
                <a:avLst/>
              </a:prstGeom>
            </p:spPr>
          </p:pic>
          <p:pic>
            <p:nvPicPr>
              <p:cNvPr id="1040" name="Picture 16" descr="ポリバケツのイラスト（開いた状態）">
                <a:extLst>
                  <a:ext uri="{FF2B5EF4-FFF2-40B4-BE49-F238E27FC236}">
                    <a16:creationId xmlns:a16="http://schemas.microsoft.com/office/drawing/2014/main" id="{76C26B63-600A-10DF-AE54-6E81D3FB9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2154" y="5906685"/>
                <a:ext cx="1428751" cy="1628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半透明ゴミ袋のイラスト">
                <a:extLst>
                  <a:ext uri="{FF2B5EF4-FFF2-40B4-BE49-F238E27FC236}">
                    <a16:creationId xmlns:a16="http://schemas.microsoft.com/office/drawing/2014/main" id="{C66A3B3E-758A-F5CE-9791-E898FB612E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8646">
                <a:off x="7467262" y="5117229"/>
                <a:ext cx="1133486" cy="1199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その他のゴミのマーク">
              <a:extLst>
                <a:ext uri="{FF2B5EF4-FFF2-40B4-BE49-F238E27FC236}">
                  <a16:creationId xmlns:a16="http://schemas.microsoft.com/office/drawing/2014/main" id="{F7B12863-065A-0B51-C41C-A0FC09E59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000" y="5438777"/>
              <a:ext cx="1259156" cy="1259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紙くずのマーク">
              <a:extLst>
                <a:ext uri="{FF2B5EF4-FFF2-40B4-BE49-F238E27FC236}">
                  <a16:creationId xmlns:a16="http://schemas.microsoft.com/office/drawing/2014/main" id="{3434E27F-1614-36B6-6BA1-54932454C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241" y="5438777"/>
              <a:ext cx="1259161" cy="1259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燃えるゴミのマーク">
              <a:extLst>
                <a:ext uri="{FF2B5EF4-FFF2-40B4-BE49-F238E27FC236}">
                  <a16:creationId xmlns:a16="http://schemas.microsoft.com/office/drawing/2014/main" id="{8202F183-BABE-E03F-E4D1-A14DE2B74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76" y="4396080"/>
              <a:ext cx="1259160" cy="12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92212A0-908B-F68D-7F3B-41779AFA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77789" y="4396080"/>
              <a:ext cx="1259160" cy="1259160"/>
            </a:xfrm>
            <a:prstGeom prst="rect">
              <a:avLst/>
            </a:prstGeom>
          </p:spPr>
        </p:pic>
        <p:pic>
          <p:nvPicPr>
            <p:cNvPr id="1030" name="Picture 6" descr="ペットボトルのゴミのマーク">
              <a:extLst>
                <a:ext uri="{FF2B5EF4-FFF2-40B4-BE49-F238E27FC236}">
                  <a16:creationId xmlns:a16="http://schemas.microsoft.com/office/drawing/2014/main" id="{76E8920F-82B8-2164-F37A-91BE93A5D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0" y="4374418"/>
              <a:ext cx="1259160" cy="125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C52CD1-C401-DBDE-D70D-59A857BF65C6}"/>
              </a:ext>
            </a:extLst>
          </p:cNvPr>
          <p:cNvSpPr txBox="1"/>
          <p:nvPr/>
        </p:nvSpPr>
        <p:spPr>
          <a:xfrm>
            <a:off x="193056" y="4651400"/>
            <a:ext cx="5199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1" lang="ja-JP" altLang="en-US" sz="36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　ゴミは</a:t>
            </a:r>
            <a:r>
              <a:rPr kumimoji="1" lang="ja-JP" altLang="en-US" sz="3600" b="1" strike="noStrike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分別</a:t>
            </a:r>
            <a:r>
              <a:rPr kumimoji="1" lang="ja-JP" altLang="en-US" sz="36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kumimoji="1" lang="en-US" altLang="ja-JP" sz="3600" b="1" strike="no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897DCB0-E4E6-D99F-56F8-CDE9DE07AFB0}"/>
              </a:ext>
            </a:extLst>
          </p:cNvPr>
          <p:cNvCxnSpPr>
            <a:cxnSpLocks/>
          </p:cNvCxnSpPr>
          <p:nvPr/>
        </p:nvCxnSpPr>
        <p:spPr>
          <a:xfrm>
            <a:off x="280504" y="7585385"/>
            <a:ext cx="62969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718FEC4-3DE3-2421-D6E8-01D3E8C8D675}"/>
              </a:ext>
            </a:extLst>
          </p:cNvPr>
          <p:cNvSpPr txBox="1"/>
          <p:nvPr/>
        </p:nvSpPr>
        <p:spPr>
          <a:xfrm>
            <a:off x="58321" y="121593"/>
            <a:ext cx="6741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1" lang="ja-JP" altLang="en-US" sz="28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　草刈りや泥上げ等の作業時は、</a:t>
            </a:r>
            <a:r>
              <a:rPr kumimoji="1" lang="ja-JP" altLang="en-US" sz="2800" b="1" strike="noStrike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悪臭・害虫の発生を防ぐ</a:t>
            </a:r>
            <a:r>
              <a:rPr kumimoji="1" lang="ja-JP" altLang="en-US" sz="2800" b="1" strike="noStrike" dirty="0">
                <a:latin typeface="Meiryo UI" panose="020B0604030504040204" pitchFamily="50" charset="-128"/>
                <a:ea typeface="Meiryo UI" panose="020B0604030504040204" pitchFamily="50" charset="-128"/>
              </a:rPr>
              <a:t>ため、以下に留意しましょう</a:t>
            </a:r>
          </a:p>
        </p:txBody>
      </p:sp>
      <p:sp>
        <p:nvSpPr>
          <p:cNvPr id="33" name="四角形: メモ 32">
            <a:extLst>
              <a:ext uri="{FF2B5EF4-FFF2-40B4-BE49-F238E27FC236}">
                <a16:creationId xmlns:a16="http://schemas.microsoft.com/office/drawing/2014/main" id="{BFCE73D9-4C09-A164-99D3-9C17A1846565}"/>
              </a:ext>
            </a:extLst>
          </p:cNvPr>
          <p:cNvSpPr/>
          <p:nvPr/>
        </p:nvSpPr>
        <p:spPr>
          <a:xfrm>
            <a:off x="259001" y="1094050"/>
            <a:ext cx="3085264" cy="272787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メモ 33">
            <a:extLst>
              <a:ext uri="{FF2B5EF4-FFF2-40B4-BE49-F238E27FC236}">
                <a16:creationId xmlns:a16="http://schemas.microsoft.com/office/drawing/2014/main" id="{15745D21-EEFC-7CEC-6B78-9A7946431C73}"/>
              </a:ext>
            </a:extLst>
          </p:cNvPr>
          <p:cNvSpPr/>
          <p:nvPr/>
        </p:nvSpPr>
        <p:spPr>
          <a:xfrm>
            <a:off x="3466918" y="1075700"/>
            <a:ext cx="3085264" cy="274842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BCBBD1-C193-5598-D8C4-B8C362C4CCA9}"/>
              </a:ext>
            </a:extLst>
          </p:cNvPr>
          <p:cNvSpPr txBox="1"/>
          <p:nvPr/>
        </p:nvSpPr>
        <p:spPr>
          <a:xfrm>
            <a:off x="3414845" y="1391097"/>
            <a:ext cx="30852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80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住宅地周辺では、風塵発生の原因となるので、そのまま放置せず、</a:t>
            </a:r>
            <a:r>
              <a:rPr lang="ja-JP" altLang="en-US" sz="14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○○（集積場所）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に集める。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80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泥上げした土砂は、農業生産の支障や地域住民の迷惑にならないようにし、水路の補修や畦畔の嵩上げに利用する。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80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ごみ等は、分別して処分する。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E4DDDA4-8393-AAEA-7C3F-D8F9530326C3}"/>
              </a:ext>
            </a:extLst>
          </p:cNvPr>
          <p:cNvSpPr txBox="1"/>
          <p:nvPr/>
        </p:nvSpPr>
        <p:spPr>
          <a:xfrm>
            <a:off x="198437" y="1391097"/>
            <a:ext cx="316923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80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刈草は</a:t>
            </a:r>
            <a:r>
              <a:rPr lang="ja-JP" altLang="en-US" sz="14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○○（集積場所）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に集める。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80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刈草をその場に存置する場合は、刈草が水田や水路に落ちないように配慮するとともに、農作業や通行の障害とならないようにする。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80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水路に草が落ちる場合、フォーク等を水路に刺し、下流に流れないようにして取り除く。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marR="0" lvl="0" indent="-80963" algn="l" defTabSz="6858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ごみ等は、分別して処分する。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71DDBFB-8B99-638C-C0AC-F63DD54AE42A}"/>
              </a:ext>
            </a:extLst>
          </p:cNvPr>
          <p:cNvSpPr txBox="1"/>
          <p:nvPr/>
        </p:nvSpPr>
        <p:spPr>
          <a:xfrm>
            <a:off x="1016235" y="1083320"/>
            <a:ext cx="157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草刈り</a:t>
            </a:r>
            <a:r>
              <a:rPr kumimoji="1" lang="ja-JP" altLang="en-US" sz="1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</a:t>
            </a:r>
            <a:endParaRPr kumimoji="1" lang="ja-JP" altLang="en-US" sz="1400" b="1" strike="noStrike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430ABAC-9A0A-449A-6169-12F2ECE5DD81}"/>
              </a:ext>
            </a:extLst>
          </p:cNvPr>
          <p:cNvSpPr txBox="1"/>
          <p:nvPr/>
        </p:nvSpPr>
        <p:spPr>
          <a:xfrm>
            <a:off x="4168675" y="1088089"/>
            <a:ext cx="1570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泥上げ</a:t>
            </a:r>
            <a:r>
              <a:rPr kumimoji="1" lang="ja-JP" altLang="en-US" sz="1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（例）</a:t>
            </a:r>
            <a:endParaRPr kumimoji="1" lang="ja-JP" altLang="en-US" sz="1400" b="1" strike="noStrike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D0CAABF-4837-97FE-6779-F1E9AD5D5426}"/>
              </a:ext>
            </a:extLst>
          </p:cNvPr>
          <p:cNvCxnSpPr>
            <a:cxnSpLocks/>
          </p:cNvCxnSpPr>
          <p:nvPr/>
        </p:nvCxnSpPr>
        <p:spPr>
          <a:xfrm>
            <a:off x="280503" y="4589524"/>
            <a:ext cx="62969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>
            <a:extLst>
              <a:ext uri="{FF2B5EF4-FFF2-40B4-BE49-F238E27FC236}">
                <a16:creationId xmlns:a16="http://schemas.microsoft.com/office/drawing/2014/main" id="{19F40887-36F2-185F-5016-681762A6B9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2432" y="4600256"/>
            <a:ext cx="4519186" cy="25364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B6ADB9-6825-230B-F4C5-D622CA8B27DC}"/>
              </a:ext>
            </a:extLst>
          </p:cNvPr>
          <p:cNvSpPr txBox="1"/>
          <p:nvPr/>
        </p:nvSpPr>
        <p:spPr>
          <a:xfrm>
            <a:off x="236967" y="7138624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多面的機能支払交付金　「みどりチェック」チェックシート</a:t>
            </a:r>
            <a:endParaRPr kumimoji="1" lang="en-US" altLang="ja-JP" sz="10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「（５）⑦プラ等廃棄物の削減に努め、適正に処理」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CA6B36-F33C-C8C7-51C4-3E7349C2401F}"/>
              </a:ext>
            </a:extLst>
          </p:cNvPr>
          <p:cNvSpPr txBox="1"/>
          <p:nvPr/>
        </p:nvSpPr>
        <p:spPr>
          <a:xfrm>
            <a:off x="237681" y="9394797"/>
            <a:ext cx="515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多面的機能支払交付金　「みどりチェック」チェックシート</a:t>
            </a:r>
            <a:endParaRPr kumimoji="1" lang="en-US" altLang="ja-JP" sz="10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「（３）⑤省エネを意識し、作業機械等の不必要・非効率なエネルギー消費をしないように努める」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5AE441-72EF-EEEC-6E4D-3BDB1AE5B2D5}"/>
              </a:ext>
            </a:extLst>
          </p:cNvPr>
          <p:cNvSpPr txBox="1"/>
          <p:nvPr/>
        </p:nvSpPr>
        <p:spPr>
          <a:xfrm>
            <a:off x="253598" y="4021404"/>
            <a:ext cx="6527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多面的機能支払交付金　「みどりチェック」チェックシート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「（４）⑥除草や水路の泥上げ等を行う場合には、草や土砂等を適切に処理することで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悪臭・害虫の発生防止・低減に努める」</a:t>
            </a:r>
          </a:p>
        </p:txBody>
      </p:sp>
    </p:spTree>
    <p:extLst>
      <p:ext uri="{BB962C8B-B14F-4D97-AF65-F5344CB8AC3E}">
        <p14:creationId xmlns:p14="http://schemas.microsoft.com/office/powerpoint/2010/main" val="136166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315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2026-04-30T10:56:10Z</dcterms:created>
  <dcterms:modified xsi:type="dcterms:W3CDTF">2026-04-30T10:56:20Z</dcterms:modified>
</cp:coreProperties>
</file>