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9"/>
  </p:notesMasterIdLst>
  <p:sldIdLst>
    <p:sldId id="265" r:id="rId5"/>
    <p:sldId id="266" r:id="rId6"/>
    <p:sldId id="267" r:id="rId7"/>
    <p:sldId id="270" r:id="rId8"/>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9E1"/>
    <a:srgbClr val="E3EBDF"/>
    <a:srgbClr val="FF8A09"/>
    <a:srgbClr val="C84D38"/>
    <a:srgbClr val="FFFCF3"/>
    <a:srgbClr val="FFF9E7"/>
    <a:srgbClr val="3A851F"/>
    <a:srgbClr val="E6E6E6"/>
    <a:srgbClr val="FABB66"/>
    <a:srgbClr val="F690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F5008A-D0C4-43DF-9828-93A8304CAF88}" v="5" dt="2023-11-14T11:54:54.99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6" autoAdjust="0"/>
    <p:restoredTop sz="96513" autoAdjust="0"/>
  </p:normalViewPr>
  <p:slideViewPr>
    <p:cSldViewPr snapToGrid="0">
      <p:cViewPr>
        <p:scale>
          <a:sx n="125" d="100"/>
          <a:sy n="125" d="100"/>
        </p:scale>
        <p:origin x="1956" y="-1842"/>
      </p:cViewPr>
      <p:guideLst/>
    </p:cSldViewPr>
  </p:slideViewPr>
  <p:notesTextViewPr>
    <p:cViewPr>
      <p:scale>
        <a:sx n="150" d="100"/>
        <a:sy n="150"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6400" cy="496888"/>
          </a:xfrm>
          <a:prstGeom prst="rect">
            <a:avLst/>
          </a:prstGeom>
        </p:spPr>
        <p:txBody>
          <a:bodyPr vert="horz" lIns="91431" tIns="45715" rIns="91431" bIns="4571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31" tIns="45715" rIns="91431" bIns="45715" rtlCol="0"/>
          <a:lstStyle>
            <a:lvl1pPr algn="r">
              <a:defRPr sz="1200"/>
            </a:lvl1pPr>
          </a:lstStyle>
          <a:p>
            <a:fld id="{FDED9653-23EE-43C9-A1E5-A76F96F4150D}" type="datetimeFigureOut">
              <a:rPr kumimoji="1" lang="ja-JP" altLang="en-US" smtClean="0"/>
              <a:t>2023/11/21</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31" tIns="45715" rIns="91431" bIns="45715" rtlCol="0" anchor="ctr"/>
          <a:lstStyle/>
          <a:p>
            <a:endParaRPr lang="ja-JP" altLang="en-US"/>
          </a:p>
        </p:txBody>
      </p:sp>
      <p:sp>
        <p:nvSpPr>
          <p:cNvPr id="5" name="ノート プレースホルダー 4"/>
          <p:cNvSpPr>
            <a:spLocks noGrp="1"/>
          </p:cNvSpPr>
          <p:nvPr>
            <p:ph type="body" sz="quarter" idx="3"/>
          </p:nvPr>
        </p:nvSpPr>
        <p:spPr>
          <a:xfrm>
            <a:off x="679451" y="4776789"/>
            <a:ext cx="5438775" cy="3908425"/>
          </a:xfrm>
          <a:prstGeom prst="rect">
            <a:avLst/>
          </a:prstGeom>
        </p:spPr>
        <p:txBody>
          <a:bodyPr vert="horz" lIns="91431" tIns="45715" rIns="91431" bIns="4571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9750"/>
            <a:ext cx="2946400" cy="496888"/>
          </a:xfrm>
          <a:prstGeom prst="rect">
            <a:avLst/>
          </a:prstGeom>
        </p:spPr>
        <p:txBody>
          <a:bodyPr vert="horz" lIns="91431" tIns="45715" rIns="91431" bIns="4571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31" tIns="45715" rIns="91431" bIns="45715" rtlCol="0" anchor="b"/>
          <a:lstStyle>
            <a:lvl1pPr algn="r">
              <a:defRPr sz="1200"/>
            </a:lvl1pPr>
          </a:lstStyle>
          <a:p>
            <a:fld id="{A6B6C64F-B536-47A1-A6C2-EFA3D485EBA0}" type="slidenum">
              <a:rPr kumimoji="1" lang="ja-JP" altLang="en-US" smtClean="0"/>
              <a:t>‹#›</a:t>
            </a:fld>
            <a:endParaRPr kumimoji="1" lang="ja-JP" altLang="en-US"/>
          </a:p>
        </p:txBody>
      </p:sp>
    </p:spTree>
    <p:extLst>
      <p:ext uri="{BB962C8B-B14F-4D97-AF65-F5344CB8AC3E}">
        <p14:creationId xmlns:p14="http://schemas.microsoft.com/office/powerpoint/2010/main" val="426473822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427576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1325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704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403383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1679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40662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231189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37682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222811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43423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557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32A743C-CB9E-48A9-9CD7-33BF9E4D86E5}" type="datetimeFigureOut">
              <a:rPr kumimoji="1" lang="ja-JP" altLang="en-US" smtClean="0"/>
              <a:t>2023/11/21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398382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F3897289-8058-7F49-F6BE-DB24D3718304}"/>
              </a:ext>
            </a:extLst>
          </p:cNvPr>
          <p:cNvSpPr/>
          <p:nvPr/>
        </p:nvSpPr>
        <p:spPr>
          <a:xfrm flipV="1">
            <a:off x="108027" y="7862683"/>
            <a:ext cx="6657848" cy="1980175"/>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45334FD3-58F5-D311-46F8-53D2BF6B53A9}"/>
              </a:ext>
            </a:extLst>
          </p:cNvPr>
          <p:cNvSpPr/>
          <p:nvPr/>
        </p:nvSpPr>
        <p:spPr>
          <a:xfrm flipV="1">
            <a:off x="108027" y="3262802"/>
            <a:ext cx="6657848" cy="4328699"/>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 name="タイトル 1">
            <a:extLst>
              <a:ext uri="{FF2B5EF4-FFF2-40B4-BE49-F238E27FC236}">
                <a16:creationId xmlns:a16="http://schemas.microsoft.com/office/drawing/2014/main" id="{FB1E7EC5-B959-49A6-B0A6-B827F871D37D}"/>
              </a:ext>
            </a:extLst>
          </p:cNvPr>
          <p:cNvSpPr>
            <a:spLocks noGrp="1"/>
          </p:cNvSpPr>
          <p:nvPr>
            <p:ph type="ctrTitle"/>
          </p:nvPr>
        </p:nvSpPr>
        <p:spPr>
          <a:xfrm>
            <a:off x="236741" y="499331"/>
            <a:ext cx="6362163" cy="744955"/>
          </a:xfrm>
          <a:ln>
            <a:noFill/>
          </a:ln>
        </p:spPr>
        <p:txBody>
          <a:bodyPr>
            <a:noAutofit/>
          </a:bodyPr>
          <a:lstStyle/>
          <a:p>
            <a:pPr>
              <a:lnSpc>
                <a:spcPct val="110000"/>
              </a:lnSpc>
            </a:pPr>
            <a:r>
              <a:rPr kumimoji="1" lang="ja-JP" altLang="en-US" sz="2800" b="1">
                <a:ln w="82550">
                  <a:solidFill>
                    <a:srgbClr val="202C22"/>
                  </a:solidFill>
                </a:ln>
                <a:latin typeface="BIZ UDPゴシック" panose="020B0400000000000000" pitchFamily="50" charset="-128"/>
                <a:ea typeface="BIZ UDPゴシック" panose="020B0400000000000000" pitchFamily="50" charset="-128"/>
              </a:rPr>
              <a:t>化学肥料低減定着対策のごあんない</a:t>
            </a:r>
            <a:br>
              <a:rPr kumimoji="1" lang="en-US" altLang="ja-JP" sz="3200" b="1">
                <a:ln w="82550">
                  <a:solidFill>
                    <a:srgbClr val="202C22"/>
                  </a:solidFill>
                </a:ln>
                <a:latin typeface="BIZ UDPゴシック" panose="020B0400000000000000" pitchFamily="50" charset="-128"/>
                <a:ea typeface="BIZ UDPゴシック" panose="020B0400000000000000" pitchFamily="50" charset="-128"/>
              </a:rPr>
            </a:br>
            <a:r>
              <a:rPr kumimoji="1" lang="ja-JP" altLang="en-US" sz="1600" b="1">
                <a:ln w="82550">
                  <a:solidFill>
                    <a:srgbClr val="202C22"/>
                  </a:solidFill>
                </a:ln>
                <a:latin typeface="BIZ UDPゴシック" panose="020B0400000000000000" pitchFamily="50" charset="-128"/>
                <a:ea typeface="BIZ UDPゴシック" panose="020B0400000000000000" pitchFamily="50" charset="-128"/>
              </a:rPr>
              <a:t>～化学肥料の低減を進める</a:t>
            </a:r>
            <a:r>
              <a:rPr kumimoji="1" lang="en-US" altLang="ja-JP" sz="1600" b="1">
                <a:ln w="82550">
                  <a:solidFill>
                    <a:srgbClr val="202C22"/>
                  </a:solidFill>
                </a:ln>
                <a:latin typeface="BIZ UDPゴシック" panose="020B0400000000000000" pitchFamily="50" charset="-128"/>
                <a:ea typeface="BIZ UDPゴシック" panose="020B0400000000000000" pitchFamily="50" charset="-128"/>
              </a:rPr>
              <a:t>『</a:t>
            </a:r>
            <a:r>
              <a:rPr kumimoji="1" lang="ja-JP" altLang="en-US" sz="1600" b="1">
                <a:ln w="82550">
                  <a:solidFill>
                    <a:srgbClr val="202C22"/>
                  </a:solidFill>
                </a:ln>
                <a:latin typeface="BIZ UDPゴシック" panose="020B0400000000000000" pitchFamily="50" charset="-128"/>
                <a:ea typeface="BIZ UDPゴシック" panose="020B0400000000000000" pitchFamily="50" charset="-128"/>
              </a:rPr>
              <a:t>地域の取組</a:t>
            </a:r>
            <a:r>
              <a:rPr kumimoji="1" lang="en-US" altLang="ja-JP" sz="1600" b="1">
                <a:ln w="82550">
                  <a:solidFill>
                    <a:srgbClr val="202C22"/>
                  </a:solidFill>
                </a:ln>
                <a:latin typeface="BIZ UDPゴシック" panose="020B0400000000000000" pitchFamily="50" charset="-128"/>
                <a:ea typeface="BIZ UDPゴシック" panose="020B0400000000000000" pitchFamily="50" charset="-128"/>
              </a:rPr>
              <a:t>』</a:t>
            </a:r>
            <a:r>
              <a:rPr kumimoji="1" lang="ja-JP" altLang="en-US" sz="1600" b="1">
                <a:ln w="82550">
                  <a:solidFill>
                    <a:srgbClr val="202C22"/>
                  </a:solidFill>
                </a:ln>
                <a:latin typeface="BIZ UDPゴシック" panose="020B0400000000000000" pitchFamily="50" charset="-128"/>
                <a:ea typeface="BIZ UDPゴシック" panose="020B0400000000000000" pitchFamily="50" charset="-128"/>
              </a:rPr>
              <a:t>を支援します～</a:t>
            </a:r>
            <a:endParaRPr kumimoji="1" lang="ja-JP" altLang="en-US" sz="3200" b="1">
              <a:ln w="82550">
                <a:solidFill>
                  <a:srgbClr val="202C22"/>
                </a:solidFill>
              </a:ln>
              <a:latin typeface="BIZ UDPゴシック" panose="020B0400000000000000" pitchFamily="50" charset="-128"/>
              <a:ea typeface="BIZ UDPゴシック" panose="020B0400000000000000" pitchFamily="50" charset="-128"/>
            </a:endParaRPr>
          </a:p>
        </p:txBody>
      </p:sp>
      <p:sp>
        <p:nvSpPr>
          <p:cNvPr id="8" name="四角形: 角を丸くする 7">
            <a:extLst>
              <a:ext uri="{FF2B5EF4-FFF2-40B4-BE49-F238E27FC236}">
                <a16:creationId xmlns:a16="http://schemas.microsoft.com/office/drawing/2014/main" id="{7952536A-D68D-46FC-9F20-9279CE7FDBF0}"/>
              </a:ext>
            </a:extLst>
          </p:cNvPr>
          <p:cNvSpPr/>
          <p:nvPr/>
        </p:nvSpPr>
        <p:spPr>
          <a:xfrm>
            <a:off x="133349" y="1399362"/>
            <a:ext cx="6632525" cy="1537496"/>
          </a:xfrm>
          <a:prstGeom prst="roundRect">
            <a:avLst>
              <a:gd name="adj" fmla="val 6463"/>
            </a:avLst>
          </a:prstGeom>
          <a:solidFill>
            <a:schemeClr val="bg1"/>
          </a:solidFill>
          <a:ln w="44450" cmpd="sng">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5" name="タイトル 1">
            <a:extLst>
              <a:ext uri="{FF2B5EF4-FFF2-40B4-BE49-F238E27FC236}">
                <a16:creationId xmlns:a16="http://schemas.microsoft.com/office/drawing/2014/main" id="{9485ADF1-3526-4AB0-A941-7ECFAAEBFE54}"/>
              </a:ext>
            </a:extLst>
          </p:cNvPr>
          <p:cNvSpPr txBox="1">
            <a:spLocks/>
          </p:cNvSpPr>
          <p:nvPr/>
        </p:nvSpPr>
        <p:spPr>
          <a:xfrm>
            <a:off x="247918" y="502075"/>
            <a:ext cx="6362163" cy="744955"/>
          </a:xfrm>
          <a:prstGeom prst="rect">
            <a:avLst/>
          </a:prstGeom>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nSpc>
                <a:spcPct val="110000"/>
              </a:lnSpc>
            </a:pPr>
            <a:r>
              <a:rPr lang="ja-JP" altLang="en-US" sz="2800" b="1">
                <a:solidFill>
                  <a:schemeClr val="accent2"/>
                </a:solidFill>
                <a:latin typeface="BIZ UDPゴシック" panose="020B0400000000000000" pitchFamily="50" charset="-128"/>
                <a:ea typeface="BIZ UDPゴシック" panose="020B0400000000000000" pitchFamily="50" charset="-128"/>
              </a:rPr>
              <a:t>化学肥料低減定着対策</a:t>
            </a:r>
            <a:r>
              <a:rPr lang="ja-JP" altLang="en-US" sz="2800" b="1">
                <a:solidFill>
                  <a:schemeClr val="bg1"/>
                </a:solidFill>
                <a:latin typeface="BIZ UDPゴシック" panose="020B0400000000000000" pitchFamily="50" charset="-128"/>
                <a:ea typeface="BIZ UDPゴシック" panose="020B0400000000000000" pitchFamily="50" charset="-128"/>
              </a:rPr>
              <a:t>のごあんない</a:t>
            </a:r>
            <a:br>
              <a:rPr lang="en-US" altLang="ja-JP" sz="3200" b="1">
                <a:solidFill>
                  <a:schemeClr val="bg1"/>
                </a:solidFill>
                <a:latin typeface="BIZ UDPゴシック" panose="020B0400000000000000" pitchFamily="50" charset="-128"/>
                <a:ea typeface="BIZ UDPゴシック" panose="020B0400000000000000" pitchFamily="50" charset="-128"/>
              </a:rPr>
            </a:br>
            <a:r>
              <a:rPr lang="ja-JP" altLang="en-US" sz="1600" b="1">
                <a:solidFill>
                  <a:schemeClr val="bg1"/>
                </a:solidFill>
                <a:latin typeface="BIZ UDPゴシック" panose="020B0400000000000000" pitchFamily="50" charset="-128"/>
                <a:ea typeface="BIZ UDPゴシック" panose="020B0400000000000000" pitchFamily="50" charset="-128"/>
              </a:rPr>
              <a:t>～化学肥料の低減を進める</a:t>
            </a:r>
            <a:r>
              <a:rPr lang="en-US" altLang="ja-JP" sz="1600" b="1">
                <a:solidFill>
                  <a:schemeClr val="bg1"/>
                </a:solidFill>
                <a:latin typeface="BIZ UDPゴシック" panose="020B0400000000000000" pitchFamily="50" charset="-128"/>
                <a:ea typeface="BIZ UDPゴシック" panose="020B0400000000000000" pitchFamily="50" charset="-128"/>
              </a:rPr>
              <a:t>『</a:t>
            </a:r>
            <a:r>
              <a:rPr lang="ja-JP" altLang="en-US" sz="1600" b="1">
                <a:solidFill>
                  <a:schemeClr val="bg1"/>
                </a:solidFill>
                <a:latin typeface="BIZ UDPゴシック" panose="020B0400000000000000" pitchFamily="50" charset="-128"/>
                <a:ea typeface="BIZ UDPゴシック" panose="020B0400000000000000" pitchFamily="50" charset="-128"/>
              </a:rPr>
              <a:t>地域の取組</a:t>
            </a:r>
            <a:r>
              <a:rPr lang="en-US" altLang="ja-JP" sz="1600" b="1">
                <a:solidFill>
                  <a:schemeClr val="bg1"/>
                </a:solidFill>
                <a:latin typeface="BIZ UDPゴシック" panose="020B0400000000000000" pitchFamily="50" charset="-128"/>
                <a:ea typeface="BIZ UDPゴシック" panose="020B0400000000000000" pitchFamily="50" charset="-128"/>
              </a:rPr>
              <a:t>』</a:t>
            </a:r>
            <a:r>
              <a:rPr lang="ja-JP" altLang="en-US" sz="1600" b="1">
                <a:solidFill>
                  <a:schemeClr val="bg1"/>
                </a:solidFill>
                <a:latin typeface="BIZ UDPゴシック" panose="020B0400000000000000" pitchFamily="50" charset="-128"/>
                <a:ea typeface="BIZ UDPゴシック" panose="020B0400000000000000" pitchFamily="50" charset="-128"/>
              </a:rPr>
              <a:t>を支援します～</a:t>
            </a:r>
            <a:endParaRPr lang="ja-JP" altLang="en-US" sz="3600" b="1">
              <a:solidFill>
                <a:schemeClr val="bg1"/>
              </a:solidFill>
              <a:latin typeface="BIZ UDPゴシック" panose="020B0400000000000000" pitchFamily="50" charset="-128"/>
              <a:ea typeface="BIZ UDPゴシック" panose="020B0400000000000000" pitchFamily="50" charset="-128"/>
            </a:endParaRPr>
          </a:p>
        </p:txBody>
      </p:sp>
      <p:cxnSp>
        <p:nvCxnSpPr>
          <p:cNvPr id="11" name="直線コネクタ 10">
            <a:extLst>
              <a:ext uri="{FF2B5EF4-FFF2-40B4-BE49-F238E27FC236}">
                <a16:creationId xmlns:a16="http://schemas.microsoft.com/office/drawing/2014/main" id="{5B8CBB7A-EA4E-7BB4-3333-E38A866D327D}"/>
              </a:ext>
            </a:extLst>
          </p:cNvPr>
          <p:cNvCxnSpPr>
            <a:cxnSpLocks/>
          </p:cNvCxnSpPr>
          <p:nvPr/>
        </p:nvCxnSpPr>
        <p:spPr>
          <a:xfrm>
            <a:off x="320882" y="2224958"/>
            <a:ext cx="6164139"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4C690AAE-0060-1196-B49A-3BA2F7122238}"/>
              </a:ext>
            </a:extLst>
          </p:cNvPr>
          <p:cNvCxnSpPr>
            <a:cxnSpLocks/>
          </p:cNvCxnSpPr>
          <p:nvPr/>
        </p:nvCxnSpPr>
        <p:spPr>
          <a:xfrm>
            <a:off x="546637" y="4766905"/>
            <a:ext cx="154005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032" name="Picture 8">
            <a:extLst>
              <a:ext uri="{FF2B5EF4-FFF2-40B4-BE49-F238E27FC236}">
                <a16:creationId xmlns:a16="http://schemas.microsoft.com/office/drawing/2014/main" id="{1E40148A-7016-4099-B375-160E46F9C51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8924" y="409498"/>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1E618D4-42D7-4BCB-8A1B-8710F34BDF6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78" y="397306"/>
            <a:ext cx="792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0" name="四角形: 角を丸くする 9">
            <a:extLst>
              <a:ext uri="{FF2B5EF4-FFF2-40B4-BE49-F238E27FC236}">
                <a16:creationId xmlns:a16="http://schemas.microsoft.com/office/drawing/2014/main" id="{FC542EEB-CD75-B2AF-2CE6-59432BAFA4D8}"/>
              </a:ext>
            </a:extLst>
          </p:cNvPr>
          <p:cNvSpPr/>
          <p:nvPr/>
        </p:nvSpPr>
        <p:spPr>
          <a:xfrm>
            <a:off x="3781011" y="4269724"/>
            <a:ext cx="2287128" cy="529059"/>
          </a:xfrm>
          <a:prstGeom prst="roundRect">
            <a:avLst/>
          </a:prstGeom>
          <a:solidFill>
            <a:schemeClr val="accent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a:t>
            </a:r>
            <a:endParaRPr kumimoji="1" lang="en-US" altLang="ja-JP" sz="16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2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（原則、市町村域が最小単位）</a:t>
            </a:r>
          </a:p>
        </p:txBody>
      </p:sp>
      <p:sp>
        <p:nvSpPr>
          <p:cNvPr id="15" name="矢印: 五方向 14">
            <a:extLst>
              <a:ext uri="{FF2B5EF4-FFF2-40B4-BE49-F238E27FC236}">
                <a16:creationId xmlns:a16="http://schemas.microsoft.com/office/drawing/2014/main" id="{62FA4521-DC07-7571-1EBD-0915C338CAB0}"/>
              </a:ext>
            </a:extLst>
          </p:cNvPr>
          <p:cNvSpPr/>
          <p:nvPr/>
        </p:nvSpPr>
        <p:spPr>
          <a:xfrm>
            <a:off x="92674" y="7680331"/>
            <a:ext cx="2968577" cy="399473"/>
          </a:xfrm>
          <a:prstGeom prst="homePlat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事業実施までの主な手続</a:t>
            </a:r>
            <a:endParaRPr kumimoji="1" lang="en-US" altLang="ja-JP"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7" name="楕円 26">
            <a:extLst>
              <a:ext uri="{FF2B5EF4-FFF2-40B4-BE49-F238E27FC236}">
                <a16:creationId xmlns:a16="http://schemas.microsoft.com/office/drawing/2014/main" id="{9AA2F6D8-C311-2AFD-3E63-8AB0A432A312}"/>
              </a:ext>
            </a:extLst>
          </p:cNvPr>
          <p:cNvSpPr/>
          <p:nvPr/>
        </p:nvSpPr>
        <p:spPr>
          <a:xfrm>
            <a:off x="3354980" y="6731587"/>
            <a:ext cx="3362014" cy="7135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01405AA4-54B4-87B7-39A1-0F2B44C462E5}"/>
              </a:ext>
            </a:extLst>
          </p:cNvPr>
          <p:cNvSpPr txBox="1"/>
          <p:nvPr/>
        </p:nvSpPr>
        <p:spPr>
          <a:xfrm>
            <a:off x="3481981" y="4807464"/>
            <a:ext cx="3291302" cy="287643"/>
          </a:xfrm>
          <a:prstGeom prst="rect">
            <a:avLst/>
          </a:prstGeom>
          <a:noFill/>
        </p:spPr>
        <p:txBody>
          <a:bodyPr wrap="square" rtlCol="0">
            <a:spAutoFit/>
          </a:bodyPr>
          <a:lstStyle/>
          <a:p>
            <a:pPr marL="285750" indent="-285750">
              <a:lnSpc>
                <a:spcPct val="125000"/>
              </a:lnSpc>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地域計画書の作成（取組内容の設定）</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7" name="テキスト ボックス 36">
            <a:extLst>
              <a:ext uri="{FF2B5EF4-FFF2-40B4-BE49-F238E27FC236}">
                <a16:creationId xmlns:a16="http://schemas.microsoft.com/office/drawing/2014/main" id="{AC44B416-2221-36B2-1F7A-8555266CC4A4}"/>
              </a:ext>
            </a:extLst>
          </p:cNvPr>
          <p:cNvSpPr txBox="1"/>
          <p:nvPr/>
        </p:nvSpPr>
        <p:spPr>
          <a:xfrm>
            <a:off x="3481981" y="6949365"/>
            <a:ext cx="3291302" cy="287643"/>
          </a:xfrm>
          <a:prstGeom prst="rect">
            <a:avLst/>
          </a:prstGeom>
          <a:noFill/>
        </p:spPr>
        <p:txBody>
          <a:bodyPr wrap="square" rtlCol="0">
            <a:spAutoFit/>
          </a:bodyPr>
          <a:lstStyle/>
          <a:p>
            <a:pPr marL="285750" indent="-285750">
              <a:lnSpc>
                <a:spcPct val="125000"/>
              </a:lnSpc>
              <a:buFont typeface="Wingdings" panose="05000000000000000000" pitchFamily="2" charset="2"/>
              <a:buChar char="l"/>
            </a:pPr>
            <a:r>
              <a:rPr kumimoji="1" lang="ja-JP" altLang="en-US" sz="1200">
                <a:latin typeface="BIZ UDPゴシック" panose="020B0400000000000000" pitchFamily="50" charset="-128"/>
                <a:ea typeface="BIZ UDPゴシック" panose="020B0400000000000000" pitchFamily="50" charset="-128"/>
              </a:rPr>
              <a:t>地域計画書に位置付けられた取組を展開</a:t>
            </a:r>
            <a:endParaRPr kumimoji="1" lang="en-US" altLang="ja-JP" sz="1200">
              <a:latin typeface="BIZ UDPゴシック" panose="020B0400000000000000" pitchFamily="50" charset="-128"/>
              <a:ea typeface="BIZ UDPゴシック" panose="020B0400000000000000" pitchFamily="50" charset="-128"/>
            </a:endParaRPr>
          </a:p>
        </p:txBody>
      </p:sp>
      <p:sp>
        <p:nvSpPr>
          <p:cNvPr id="39" name="四角形: 角を丸くする 38">
            <a:extLst>
              <a:ext uri="{FF2B5EF4-FFF2-40B4-BE49-F238E27FC236}">
                <a16:creationId xmlns:a16="http://schemas.microsoft.com/office/drawing/2014/main" id="{E2E2E753-EFE5-AA9B-FD7A-9A929DE93EAA}"/>
              </a:ext>
            </a:extLst>
          </p:cNvPr>
          <p:cNvSpPr/>
          <p:nvPr/>
        </p:nvSpPr>
        <p:spPr>
          <a:xfrm>
            <a:off x="3523920" y="6638713"/>
            <a:ext cx="742233" cy="287643"/>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農業者</a:t>
            </a:r>
          </a:p>
        </p:txBody>
      </p:sp>
      <p:sp>
        <p:nvSpPr>
          <p:cNvPr id="42" name="四角形: 角を丸くする 41">
            <a:extLst>
              <a:ext uri="{FF2B5EF4-FFF2-40B4-BE49-F238E27FC236}">
                <a16:creationId xmlns:a16="http://schemas.microsoft.com/office/drawing/2014/main" id="{847B1932-9684-0377-4B99-1ED4D5B9B451}"/>
              </a:ext>
            </a:extLst>
          </p:cNvPr>
          <p:cNvSpPr/>
          <p:nvPr/>
        </p:nvSpPr>
        <p:spPr>
          <a:xfrm>
            <a:off x="4352285" y="6638713"/>
            <a:ext cx="1000695" cy="287643"/>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農業者団体</a:t>
            </a:r>
          </a:p>
        </p:txBody>
      </p:sp>
      <p:sp>
        <p:nvSpPr>
          <p:cNvPr id="44" name="四角形: 角を丸くする 43">
            <a:extLst>
              <a:ext uri="{FF2B5EF4-FFF2-40B4-BE49-F238E27FC236}">
                <a16:creationId xmlns:a16="http://schemas.microsoft.com/office/drawing/2014/main" id="{762BB8A3-046F-50D5-6DA8-A9DA581A2D81}"/>
              </a:ext>
            </a:extLst>
          </p:cNvPr>
          <p:cNvSpPr/>
          <p:nvPr/>
        </p:nvSpPr>
        <p:spPr>
          <a:xfrm>
            <a:off x="5424513" y="6638713"/>
            <a:ext cx="1000695" cy="287643"/>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民間事業者</a:t>
            </a:r>
          </a:p>
        </p:txBody>
      </p:sp>
      <p:sp>
        <p:nvSpPr>
          <p:cNvPr id="47" name="四角形: 角を丸くする 46">
            <a:extLst>
              <a:ext uri="{FF2B5EF4-FFF2-40B4-BE49-F238E27FC236}">
                <a16:creationId xmlns:a16="http://schemas.microsoft.com/office/drawing/2014/main" id="{2FE50CD9-A08C-6B39-BDCB-0798EF2A0F54}"/>
              </a:ext>
            </a:extLst>
          </p:cNvPr>
          <p:cNvSpPr/>
          <p:nvPr/>
        </p:nvSpPr>
        <p:spPr>
          <a:xfrm>
            <a:off x="6341917" y="6654615"/>
            <a:ext cx="510628" cy="287643"/>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a:latin typeface="BIZ UDPゴシック" panose="020B0400000000000000" pitchFamily="50" charset="-128"/>
                <a:ea typeface="BIZ UDPゴシック" panose="020B0400000000000000" pitchFamily="50" charset="-128"/>
              </a:rPr>
              <a:t>等</a:t>
            </a:r>
          </a:p>
        </p:txBody>
      </p:sp>
      <p:cxnSp>
        <p:nvCxnSpPr>
          <p:cNvPr id="51" name="直線矢印コネクタ 50">
            <a:extLst>
              <a:ext uri="{FF2B5EF4-FFF2-40B4-BE49-F238E27FC236}">
                <a16:creationId xmlns:a16="http://schemas.microsoft.com/office/drawing/2014/main" id="{2631A663-F522-8E19-179F-404C5386483E}"/>
              </a:ext>
            </a:extLst>
          </p:cNvPr>
          <p:cNvCxnSpPr>
            <a:cxnSpLocks/>
          </p:cNvCxnSpPr>
          <p:nvPr/>
        </p:nvCxnSpPr>
        <p:spPr>
          <a:xfrm>
            <a:off x="4202431" y="5135243"/>
            <a:ext cx="0" cy="140990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B3B8E7C7-15DE-0D03-A9E5-7C2D8239B6FD}"/>
              </a:ext>
            </a:extLst>
          </p:cNvPr>
          <p:cNvSpPr txBox="1"/>
          <p:nvPr/>
        </p:nvSpPr>
        <p:spPr>
          <a:xfrm>
            <a:off x="3493201" y="5519786"/>
            <a:ext cx="1475416" cy="630942"/>
          </a:xfrm>
          <a:prstGeom prst="rect">
            <a:avLst/>
          </a:prstGeom>
          <a:solidFill>
            <a:schemeClr val="bg1"/>
          </a:solidFill>
        </p:spPr>
        <p:txBody>
          <a:bodyPr wrap="square" rtlCol="0">
            <a:spAutoFit/>
          </a:bodyPr>
          <a:lstStyle/>
          <a:p>
            <a:pPr algn="ctr">
              <a:lnSpc>
                <a:spcPts val="1400"/>
              </a:lnSpc>
            </a:pPr>
            <a:r>
              <a:rPr kumimoji="1" lang="ja-JP" altLang="en-US" sz="1200" dirty="0">
                <a:latin typeface="BIZ UDPゴシック" panose="020B0400000000000000" pitchFamily="50" charset="-128"/>
                <a:ea typeface="BIZ UDPゴシック" panose="020B0400000000000000" pitchFamily="50" charset="-128"/>
              </a:rPr>
              <a:t>対象者の募集</a:t>
            </a:r>
            <a:endParaRPr kumimoji="1" lang="en-US" altLang="ja-JP" sz="1200" dirty="0">
              <a:latin typeface="BIZ UDPゴシック" panose="020B0400000000000000" pitchFamily="50" charset="-128"/>
              <a:ea typeface="BIZ UDPゴシック" panose="020B0400000000000000" pitchFamily="50" charset="-128"/>
            </a:endParaRPr>
          </a:p>
          <a:p>
            <a:pPr algn="ctr">
              <a:lnSpc>
                <a:spcPts val="1400"/>
              </a:lnSpc>
            </a:pPr>
            <a:r>
              <a:rPr kumimoji="1" lang="ja-JP" altLang="en-US" sz="1200" dirty="0">
                <a:latin typeface="BIZ UDPゴシック" panose="020B0400000000000000" pitchFamily="50" charset="-128"/>
                <a:ea typeface="BIZ UDPゴシック" panose="020B0400000000000000" pitchFamily="50" charset="-128"/>
              </a:rPr>
              <a:t>交付金の交付</a:t>
            </a:r>
            <a:endParaRPr kumimoji="1" lang="en-US" altLang="ja-JP" sz="1200" dirty="0">
              <a:latin typeface="BIZ UDPゴシック" panose="020B0400000000000000" pitchFamily="50" charset="-128"/>
              <a:ea typeface="BIZ UDPゴシック" panose="020B0400000000000000" pitchFamily="50" charset="-128"/>
            </a:endParaRPr>
          </a:p>
          <a:p>
            <a:pPr algn="ctr">
              <a:lnSpc>
                <a:spcPts val="1400"/>
              </a:lnSpc>
            </a:pPr>
            <a:r>
              <a:rPr kumimoji="1" lang="ja-JP" altLang="en-US" sz="1200" dirty="0">
                <a:latin typeface="BIZ UDPゴシック" panose="020B0400000000000000" pitchFamily="50" charset="-128"/>
                <a:ea typeface="BIZ UDPゴシック" panose="020B0400000000000000" pitchFamily="50" charset="-128"/>
              </a:rPr>
              <a:t>取組確認　等</a:t>
            </a:r>
            <a:endParaRPr kumimoji="1" lang="en-US" altLang="ja-JP" sz="1200" dirty="0">
              <a:latin typeface="BIZ UDPゴシック" panose="020B0400000000000000" pitchFamily="50" charset="-128"/>
              <a:ea typeface="BIZ UDPゴシック" panose="020B0400000000000000" pitchFamily="50" charset="-128"/>
            </a:endParaRPr>
          </a:p>
        </p:txBody>
      </p:sp>
      <p:cxnSp>
        <p:nvCxnSpPr>
          <p:cNvPr id="53" name="直線矢印コネクタ 52">
            <a:extLst>
              <a:ext uri="{FF2B5EF4-FFF2-40B4-BE49-F238E27FC236}">
                <a16:creationId xmlns:a16="http://schemas.microsoft.com/office/drawing/2014/main" id="{37920904-B83E-8A48-C31D-2ED1C8866D1A}"/>
              </a:ext>
            </a:extLst>
          </p:cNvPr>
          <p:cNvCxnSpPr>
            <a:cxnSpLocks/>
          </p:cNvCxnSpPr>
          <p:nvPr/>
        </p:nvCxnSpPr>
        <p:spPr>
          <a:xfrm>
            <a:off x="5768838" y="5135243"/>
            <a:ext cx="0" cy="1409906"/>
          </a:xfrm>
          <a:prstGeom prst="straightConnector1">
            <a:avLst/>
          </a:prstGeom>
          <a:ln w="38100">
            <a:headEnd type="triangle"/>
            <a:tailEnd type="none"/>
          </a:ln>
        </p:spPr>
        <p:style>
          <a:lnRef idx="1">
            <a:schemeClr val="dk1"/>
          </a:lnRef>
          <a:fillRef idx="0">
            <a:schemeClr val="dk1"/>
          </a:fillRef>
          <a:effectRef idx="0">
            <a:schemeClr val="dk1"/>
          </a:effectRef>
          <a:fontRef idx="minor">
            <a:schemeClr val="tx1"/>
          </a:fontRef>
        </p:style>
      </p:cxnSp>
      <p:sp>
        <p:nvSpPr>
          <p:cNvPr id="36" name="テキスト ボックス 35">
            <a:extLst>
              <a:ext uri="{FF2B5EF4-FFF2-40B4-BE49-F238E27FC236}">
                <a16:creationId xmlns:a16="http://schemas.microsoft.com/office/drawing/2014/main" id="{67D78A4D-9915-3239-5FFA-2F35B0B34B00}"/>
              </a:ext>
            </a:extLst>
          </p:cNvPr>
          <p:cNvSpPr txBox="1"/>
          <p:nvPr/>
        </p:nvSpPr>
        <p:spPr>
          <a:xfrm>
            <a:off x="5127632" y="5609554"/>
            <a:ext cx="1272359" cy="451406"/>
          </a:xfrm>
          <a:prstGeom prst="rect">
            <a:avLst/>
          </a:prstGeom>
          <a:solidFill>
            <a:schemeClr val="bg1"/>
          </a:solidFill>
        </p:spPr>
        <p:txBody>
          <a:bodyPr wrap="square" rtlCol="0">
            <a:spAutoFit/>
          </a:bodyPr>
          <a:lstStyle/>
          <a:p>
            <a:pPr algn="ctr">
              <a:lnSpc>
                <a:spcPts val="1400"/>
              </a:lnSpc>
            </a:pPr>
            <a:r>
              <a:rPr kumimoji="1" lang="ja-JP" altLang="en-US" sz="1200">
                <a:latin typeface="BIZ UDPゴシック" panose="020B0400000000000000" pitchFamily="50" charset="-128"/>
                <a:ea typeface="BIZ UDPゴシック" panose="020B0400000000000000" pitchFamily="50" charset="-128"/>
              </a:rPr>
              <a:t>取組申請</a:t>
            </a:r>
            <a:endParaRPr kumimoji="1" lang="en-US" altLang="ja-JP" sz="1200">
              <a:latin typeface="BIZ UDPゴシック" panose="020B0400000000000000" pitchFamily="50" charset="-128"/>
              <a:ea typeface="BIZ UDPゴシック" panose="020B0400000000000000" pitchFamily="50" charset="-128"/>
            </a:endParaRPr>
          </a:p>
          <a:p>
            <a:pPr algn="ctr">
              <a:lnSpc>
                <a:spcPts val="1400"/>
              </a:lnSpc>
            </a:pPr>
            <a:r>
              <a:rPr kumimoji="1" lang="ja-JP" altLang="en-US" sz="1200">
                <a:latin typeface="BIZ UDPゴシック" panose="020B0400000000000000" pitchFamily="50" charset="-128"/>
                <a:ea typeface="BIZ UDPゴシック" panose="020B0400000000000000" pitchFamily="50" charset="-128"/>
              </a:rPr>
              <a:t>実績報告　等</a:t>
            </a:r>
            <a:endParaRPr kumimoji="1" lang="en-US" altLang="ja-JP" sz="1200">
              <a:latin typeface="BIZ UDPゴシック" panose="020B0400000000000000" pitchFamily="50" charset="-128"/>
              <a:ea typeface="BIZ UDPゴシック" panose="020B0400000000000000" pitchFamily="50" charset="-128"/>
            </a:endParaRPr>
          </a:p>
        </p:txBody>
      </p:sp>
      <p:sp>
        <p:nvSpPr>
          <p:cNvPr id="56" name="四角形: 角を丸くする 55">
            <a:extLst>
              <a:ext uri="{FF2B5EF4-FFF2-40B4-BE49-F238E27FC236}">
                <a16:creationId xmlns:a16="http://schemas.microsoft.com/office/drawing/2014/main" id="{730667B9-596A-F7A9-C848-2EBBE4C4D6F6}"/>
              </a:ext>
            </a:extLst>
          </p:cNvPr>
          <p:cNvSpPr/>
          <p:nvPr/>
        </p:nvSpPr>
        <p:spPr>
          <a:xfrm>
            <a:off x="802174" y="8198131"/>
            <a:ext cx="1329162" cy="1388796"/>
          </a:xfrm>
          <a:prstGeom prst="roundRect">
            <a:avLst>
              <a:gd name="adj" fmla="val 12785"/>
            </a:avLst>
          </a:prstGeom>
          <a:noFill/>
          <a:ln w="3810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都道府県</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060" name="正方形/長方形 1059">
            <a:extLst>
              <a:ext uri="{FF2B5EF4-FFF2-40B4-BE49-F238E27FC236}">
                <a16:creationId xmlns:a16="http://schemas.microsoft.com/office/drawing/2014/main" id="{ED8D06FC-71FE-BC47-9125-1AC507FFDC31}"/>
              </a:ext>
            </a:extLst>
          </p:cNvPr>
          <p:cNvSpPr/>
          <p:nvPr/>
        </p:nvSpPr>
        <p:spPr>
          <a:xfrm rot="10800000" flipV="1">
            <a:off x="512482" y="7260138"/>
            <a:ext cx="3576885" cy="33248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r>
              <a:rPr kumimoji="1" lang="ja-JP" altLang="en-US" sz="1050" dirty="0">
                <a:solidFill>
                  <a:schemeClr val="tx1"/>
                </a:solidFill>
                <a:latin typeface="BIZ UDPゴシック" panose="020B0400000000000000" pitchFamily="50" charset="-128"/>
                <a:ea typeface="BIZ UDPゴシック" panose="020B0400000000000000" pitchFamily="50" charset="-128"/>
              </a:rPr>
              <a:t>（注）地域協議会の事務費を含みます。</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p:txBody>
      </p:sp>
      <p:cxnSp>
        <p:nvCxnSpPr>
          <p:cNvPr id="1077" name="直線コネクタ 1076">
            <a:extLst>
              <a:ext uri="{FF2B5EF4-FFF2-40B4-BE49-F238E27FC236}">
                <a16:creationId xmlns:a16="http://schemas.microsoft.com/office/drawing/2014/main" id="{8AB7370B-B362-5F96-8AF3-91F25477723A}"/>
              </a:ext>
            </a:extLst>
          </p:cNvPr>
          <p:cNvCxnSpPr>
            <a:cxnSpLocks/>
          </p:cNvCxnSpPr>
          <p:nvPr/>
        </p:nvCxnSpPr>
        <p:spPr>
          <a:xfrm>
            <a:off x="301832" y="2614255"/>
            <a:ext cx="4089193"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9B90211-5BA3-4584-9C26-3141B476E620}"/>
              </a:ext>
            </a:extLst>
          </p:cNvPr>
          <p:cNvSpPr txBox="1"/>
          <p:nvPr/>
        </p:nvSpPr>
        <p:spPr>
          <a:xfrm>
            <a:off x="211954" y="1481398"/>
            <a:ext cx="6398127" cy="1269450"/>
          </a:xfrm>
          <a:prstGeom prst="rect">
            <a:avLst/>
          </a:prstGeom>
          <a:noFill/>
        </p:spPr>
        <p:txBody>
          <a:bodyPr wrap="square" rtlCol="0">
            <a:spAutoFit/>
          </a:bodyPr>
          <a:lstStyle/>
          <a:p>
            <a:pPr>
              <a:lnSpc>
                <a:spcPct val="125000"/>
              </a:lnSpc>
            </a:pPr>
            <a:r>
              <a:rPr kumimoji="1" lang="ja-JP" altLang="en-US" sz="2150" b="1" dirty="0">
                <a:latin typeface="BIZ UDPゴシック" panose="020B0400000000000000" pitchFamily="50" charset="-128"/>
                <a:ea typeface="BIZ UDPゴシック" panose="020B0400000000000000" pitchFamily="50" charset="-128"/>
              </a:rPr>
              <a:t>肥料価格高騰対策事業の一環として、農家の皆様の「化学肥料の２割低減に向けた取組」の定着に向けた</a:t>
            </a:r>
            <a:r>
              <a:rPr kumimoji="1" lang="en-US" altLang="ja-JP" sz="2150" b="1" dirty="0">
                <a:latin typeface="BIZ UDPゴシック" panose="020B0400000000000000" pitchFamily="50" charset="-128"/>
                <a:ea typeface="BIZ UDPゴシック" panose="020B0400000000000000" pitchFamily="50" charset="-128"/>
              </a:rPr>
              <a:t>『</a:t>
            </a:r>
            <a:r>
              <a:rPr kumimoji="1" lang="ja-JP" altLang="en-US" sz="2150" b="1" dirty="0">
                <a:latin typeface="BIZ UDPゴシック" panose="020B0400000000000000" pitchFamily="50" charset="-128"/>
                <a:ea typeface="BIZ UDPゴシック" panose="020B0400000000000000" pitchFamily="50" charset="-128"/>
              </a:rPr>
              <a:t>地域の取組</a:t>
            </a:r>
            <a:r>
              <a:rPr kumimoji="1" lang="en-US" altLang="ja-JP" sz="2150" b="1" dirty="0">
                <a:latin typeface="BIZ UDPゴシック" panose="020B0400000000000000" pitchFamily="50" charset="-128"/>
                <a:ea typeface="BIZ UDPゴシック" panose="020B0400000000000000" pitchFamily="50" charset="-128"/>
              </a:rPr>
              <a:t>』</a:t>
            </a:r>
            <a:r>
              <a:rPr kumimoji="1" lang="ja-JP" altLang="en-US" sz="2150" b="1" dirty="0">
                <a:latin typeface="BIZ UDPゴシック" panose="020B0400000000000000" pitchFamily="50" charset="-128"/>
                <a:ea typeface="BIZ UDPゴシック" panose="020B0400000000000000" pitchFamily="50" charset="-128"/>
              </a:rPr>
              <a:t>を支援する追加対策を実施します。</a:t>
            </a:r>
            <a:endParaRPr kumimoji="1" lang="en-US" altLang="ja-JP" sz="2150" dirty="0">
              <a:latin typeface="BIZ UDPゴシック" panose="020B0400000000000000" pitchFamily="50" charset="-128"/>
              <a:ea typeface="BIZ UDPゴシック" panose="020B0400000000000000" pitchFamily="50" charset="-128"/>
            </a:endParaRPr>
          </a:p>
        </p:txBody>
      </p:sp>
      <p:cxnSp>
        <p:nvCxnSpPr>
          <p:cNvPr id="1079" name="直線コネクタ 1078">
            <a:extLst>
              <a:ext uri="{FF2B5EF4-FFF2-40B4-BE49-F238E27FC236}">
                <a16:creationId xmlns:a16="http://schemas.microsoft.com/office/drawing/2014/main" id="{E374DFFD-98BF-7606-8721-2AC88814DD17}"/>
              </a:ext>
            </a:extLst>
          </p:cNvPr>
          <p:cNvCxnSpPr>
            <a:cxnSpLocks/>
          </p:cNvCxnSpPr>
          <p:nvPr/>
        </p:nvCxnSpPr>
        <p:spPr>
          <a:xfrm>
            <a:off x="546637" y="5384269"/>
            <a:ext cx="251461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89" name="直線コネクタ 1088">
            <a:extLst>
              <a:ext uri="{FF2B5EF4-FFF2-40B4-BE49-F238E27FC236}">
                <a16:creationId xmlns:a16="http://schemas.microsoft.com/office/drawing/2014/main" id="{D7974BCF-120F-31E3-9FA0-622D97FF7A3B}"/>
              </a:ext>
            </a:extLst>
          </p:cNvPr>
          <p:cNvCxnSpPr>
            <a:cxnSpLocks/>
          </p:cNvCxnSpPr>
          <p:nvPr/>
        </p:nvCxnSpPr>
        <p:spPr>
          <a:xfrm>
            <a:off x="554301" y="3912289"/>
            <a:ext cx="610193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1" name="直線コネクタ 1090">
            <a:extLst>
              <a:ext uri="{FF2B5EF4-FFF2-40B4-BE49-F238E27FC236}">
                <a16:creationId xmlns:a16="http://schemas.microsoft.com/office/drawing/2014/main" id="{D147A93C-7D21-98D9-7FCD-347F2FAF405A}"/>
              </a:ext>
            </a:extLst>
          </p:cNvPr>
          <p:cNvCxnSpPr>
            <a:cxnSpLocks/>
          </p:cNvCxnSpPr>
          <p:nvPr/>
        </p:nvCxnSpPr>
        <p:spPr>
          <a:xfrm>
            <a:off x="588262" y="4226614"/>
            <a:ext cx="728402"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3" name="直線コネクタ 1092">
            <a:extLst>
              <a:ext uri="{FF2B5EF4-FFF2-40B4-BE49-F238E27FC236}">
                <a16:creationId xmlns:a16="http://schemas.microsoft.com/office/drawing/2014/main" id="{BB0A41DA-7CE2-4D7A-E150-D6354D3829AA}"/>
              </a:ext>
            </a:extLst>
          </p:cNvPr>
          <p:cNvCxnSpPr>
            <a:cxnSpLocks/>
          </p:cNvCxnSpPr>
          <p:nvPr/>
        </p:nvCxnSpPr>
        <p:spPr>
          <a:xfrm>
            <a:off x="579246" y="6542182"/>
            <a:ext cx="279895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5" name="直線コネクタ 1094">
            <a:extLst>
              <a:ext uri="{FF2B5EF4-FFF2-40B4-BE49-F238E27FC236}">
                <a16:creationId xmlns:a16="http://schemas.microsoft.com/office/drawing/2014/main" id="{2677F8ED-CB52-513B-E04A-E517680C4542}"/>
              </a:ext>
            </a:extLst>
          </p:cNvPr>
          <p:cNvCxnSpPr>
            <a:cxnSpLocks/>
          </p:cNvCxnSpPr>
          <p:nvPr/>
        </p:nvCxnSpPr>
        <p:spPr>
          <a:xfrm>
            <a:off x="571750" y="6825773"/>
            <a:ext cx="2806450"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7" name="直線コネクタ 1096">
            <a:extLst>
              <a:ext uri="{FF2B5EF4-FFF2-40B4-BE49-F238E27FC236}">
                <a16:creationId xmlns:a16="http://schemas.microsoft.com/office/drawing/2014/main" id="{4A13783D-B852-4B76-2651-C6153A6FF38E}"/>
              </a:ext>
            </a:extLst>
          </p:cNvPr>
          <p:cNvCxnSpPr>
            <a:cxnSpLocks/>
          </p:cNvCxnSpPr>
          <p:nvPr/>
        </p:nvCxnSpPr>
        <p:spPr>
          <a:xfrm>
            <a:off x="546637" y="7189937"/>
            <a:ext cx="1441025"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3F081A9-1F51-2C4B-CD80-8BC862732949}"/>
              </a:ext>
            </a:extLst>
          </p:cNvPr>
          <p:cNvSpPr txBox="1"/>
          <p:nvPr/>
        </p:nvSpPr>
        <p:spPr>
          <a:xfrm>
            <a:off x="202771" y="3604732"/>
            <a:ext cx="6598974" cy="707886"/>
          </a:xfrm>
          <a:prstGeom prst="rect">
            <a:avLst/>
          </a:prstGeom>
          <a:noFill/>
        </p:spPr>
        <p:txBody>
          <a:bodyPr wrap="square" rtlCol="0">
            <a:spAutoFit/>
          </a:bodyPr>
          <a:lstStyle/>
          <a:p>
            <a:pPr marL="285750" indent="-285750">
              <a:lnSpc>
                <a:spcPts val="2400"/>
              </a:lnSpc>
              <a:buFont typeface="Wingdings" panose="05000000000000000000" pitchFamily="2" charset="2"/>
              <a:buChar char="ü"/>
            </a:pP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化学肥料の低減を進める</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地域の取組</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に対して交付金を交付</a:t>
            </a:r>
            <a:r>
              <a:rPr kumimoji="1" lang="ja-JP" altLang="en-US" dirty="0">
                <a:latin typeface="BIZ UDPゴシック" panose="020B0400000000000000" pitchFamily="50" charset="-128"/>
                <a:ea typeface="BIZ UDPゴシック" panose="020B0400000000000000" pitchFamily="50" charset="-128"/>
              </a:rPr>
              <a:t>します。</a:t>
            </a:r>
            <a:endParaRPr kumimoji="1" lang="en-US" altLang="ja-JP" dirty="0">
              <a:latin typeface="BIZ UDPゴシック" panose="020B0400000000000000" pitchFamily="50" charset="-128"/>
              <a:ea typeface="BIZ UDPゴシック" panose="020B0400000000000000" pitchFamily="50" charset="-128"/>
            </a:endParaRPr>
          </a:p>
        </p:txBody>
      </p:sp>
      <p:sp>
        <p:nvSpPr>
          <p:cNvPr id="26" name="テキスト ボックス 25">
            <a:extLst>
              <a:ext uri="{FF2B5EF4-FFF2-40B4-BE49-F238E27FC236}">
                <a16:creationId xmlns:a16="http://schemas.microsoft.com/office/drawing/2014/main" id="{8A7345B1-1B22-FC59-A0F2-6186EBEA527F}"/>
              </a:ext>
            </a:extLst>
          </p:cNvPr>
          <p:cNvSpPr txBox="1"/>
          <p:nvPr/>
        </p:nvSpPr>
        <p:spPr>
          <a:xfrm>
            <a:off x="202772" y="5961492"/>
            <a:ext cx="3270348" cy="1323439"/>
          </a:xfrm>
          <a:prstGeom prst="rect">
            <a:avLst/>
          </a:prstGeom>
          <a:noFill/>
        </p:spPr>
        <p:txBody>
          <a:bodyPr wrap="square" rtlCol="0">
            <a:spAutoFit/>
          </a:bodyPr>
          <a:lstStyle/>
          <a:p>
            <a:pPr marL="285750" indent="-285750">
              <a:lnSpc>
                <a:spcPts val="2400"/>
              </a:lnSpc>
              <a:buFont typeface="Wingdings" panose="05000000000000000000" pitchFamily="2" charset="2"/>
              <a:buChar char="ü"/>
            </a:pPr>
            <a:r>
              <a:rPr kumimoji="1" lang="ja-JP" altLang="en-US" dirty="0">
                <a:latin typeface="BIZ UDPゴシック" panose="020B0400000000000000" pitchFamily="50" charset="-128"/>
                <a:ea typeface="BIZ UDPゴシック" panose="020B0400000000000000" pitchFamily="50" charset="-128"/>
              </a:rPr>
              <a:t>採択された地域協議会には、　</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取組に必要な掛かり増し経費の１</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２を交付 </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（上限５００万円</a:t>
            </a:r>
            <a:r>
              <a:rPr kumimoji="1" lang="ja-JP" altLang="en-US" sz="1000" dirty="0">
                <a:latin typeface="BIZ UDPゴシック" panose="020B0400000000000000" pitchFamily="50" charset="-128"/>
                <a:ea typeface="BIZ UDPゴシック" panose="020B0400000000000000" pitchFamily="50" charset="-128"/>
              </a:rPr>
              <a:t>（注</a:t>
            </a:r>
            <a:r>
              <a:rPr kumimoji="1" lang="ja-JP" altLang="en-US" sz="1000">
                <a:latin typeface="BIZ UDPゴシック" panose="020B0400000000000000" pitchFamily="50" charset="-128"/>
                <a:ea typeface="BIZ UDPゴシック" panose="020B0400000000000000" pitchFamily="50" charset="-128"/>
              </a:rPr>
              <a:t>）</a:t>
            </a:r>
            <a:r>
              <a:rPr kumimoji="1" lang="ja-JP" altLang="en-US" sz="2000">
                <a:latin typeface="BIZ UDPゴシック" panose="020B0400000000000000" pitchFamily="50" charset="-128"/>
                <a:ea typeface="BIZ UDPゴシック" panose="020B0400000000000000" pitchFamily="50" charset="-128"/>
              </a:rPr>
              <a:t>）</a:t>
            </a:r>
            <a:r>
              <a:rPr kumimoji="1" lang="ja-JP" altLang="en-US">
                <a:latin typeface="BIZ UDPゴシック" panose="020B0400000000000000" pitchFamily="50" charset="-128"/>
                <a:ea typeface="BIZ UDPゴシック" panose="020B0400000000000000" pitchFamily="50" charset="-128"/>
              </a:rPr>
              <a:t>します</a:t>
            </a:r>
            <a:r>
              <a:rPr kumimoji="1" lang="ja-JP" altLang="en-US" dirty="0">
                <a:latin typeface="BIZ UDPゴシック" panose="020B0400000000000000" pitchFamily="50" charset="-128"/>
                <a:ea typeface="BIZ UDPゴシック" panose="020B0400000000000000" pitchFamily="50" charset="-128"/>
              </a:rPr>
              <a:t>。</a:t>
            </a:r>
            <a:endParaRPr kumimoji="1" lang="en-US" altLang="ja-JP" dirty="0">
              <a:latin typeface="BIZ UDPゴシック" panose="020B0400000000000000" pitchFamily="50" charset="-128"/>
              <a:ea typeface="BIZ UDPゴシック" panose="020B0400000000000000" pitchFamily="50" charset="-128"/>
            </a:endParaRPr>
          </a:p>
        </p:txBody>
      </p:sp>
      <p:sp>
        <p:nvSpPr>
          <p:cNvPr id="3" name="四角形: 角を丸くする 2">
            <a:extLst>
              <a:ext uri="{FF2B5EF4-FFF2-40B4-BE49-F238E27FC236}">
                <a16:creationId xmlns:a16="http://schemas.microsoft.com/office/drawing/2014/main" id="{AC583F72-035D-0D55-742A-099CA66E2653}"/>
              </a:ext>
            </a:extLst>
          </p:cNvPr>
          <p:cNvSpPr/>
          <p:nvPr/>
        </p:nvSpPr>
        <p:spPr>
          <a:xfrm>
            <a:off x="4986905" y="8198131"/>
            <a:ext cx="1329161" cy="1388796"/>
          </a:xfrm>
          <a:prstGeom prst="roundRect">
            <a:avLst>
              <a:gd name="adj" fmla="val 7455"/>
            </a:avLst>
          </a:prstGeom>
          <a:noFill/>
          <a:ln w="3810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a:t>
            </a:r>
            <a:endParaRPr kumimoji="1" lang="en-US" altLang="ja-JP"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a:t>
            </a:r>
            <a:endParaRPr kumimoji="1" lang="en-US" altLang="ja-JP"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CD6606A5-3B8D-A29D-CA86-69DAB10C6624}"/>
              </a:ext>
            </a:extLst>
          </p:cNvPr>
          <p:cNvSpPr/>
          <p:nvPr/>
        </p:nvSpPr>
        <p:spPr>
          <a:xfrm rot="10800000" flipV="1">
            <a:off x="458979" y="9540377"/>
            <a:ext cx="5850437" cy="33248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lgn="r"/>
            <a:r>
              <a:rPr kumimoji="1" lang="ja-JP" altLang="en-US" sz="800" dirty="0">
                <a:solidFill>
                  <a:schemeClr val="tx1"/>
                </a:solidFill>
                <a:latin typeface="BIZ UDPゴシック" panose="020B0400000000000000" pitchFamily="50" charset="-128"/>
                <a:ea typeface="BIZ UDPゴシック" panose="020B0400000000000000" pitchFamily="50" charset="-128"/>
              </a:rPr>
              <a:t>（注）地域計画書に記載された取組面積が大きく、取組面積当たりの平均取組単価が低い計画書を優先的に採択します。</a:t>
            </a:r>
            <a:endParaRPr kumimoji="1" lang="en-US" altLang="ja-JP" sz="800" dirty="0">
              <a:solidFill>
                <a:schemeClr val="tx1"/>
              </a:solidFill>
              <a:latin typeface="BIZ UDPゴシック" panose="020B0400000000000000" pitchFamily="50" charset="-128"/>
              <a:ea typeface="BIZ UDPゴシック" panose="020B0400000000000000" pitchFamily="50" charset="-128"/>
            </a:endParaRPr>
          </a:p>
        </p:txBody>
      </p:sp>
      <p:cxnSp>
        <p:nvCxnSpPr>
          <p:cNvPr id="45" name="直線コネクタ 44">
            <a:extLst>
              <a:ext uri="{FF2B5EF4-FFF2-40B4-BE49-F238E27FC236}">
                <a16:creationId xmlns:a16="http://schemas.microsoft.com/office/drawing/2014/main" id="{9F9109D6-A7E9-9866-F3AF-C40DD2235354}"/>
              </a:ext>
            </a:extLst>
          </p:cNvPr>
          <p:cNvCxnSpPr>
            <a:cxnSpLocks/>
          </p:cNvCxnSpPr>
          <p:nvPr/>
        </p:nvCxnSpPr>
        <p:spPr>
          <a:xfrm>
            <a:off x="2060816" y="5062719"/>
            <a:ext cx="1262414" cy="14451"/>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4616831D-538E-10DB-0AB8-32C547E3BB20}"/>
              </a:ext>
            </a:extLst>
          </p:cNvPr>
          <p:cNvSpPr/>
          <p:nvPr/>
        </p:nvSpPr>
        <p:spPr>
          <a:xfrm>
            <a:off x="2014182" y="8308181"/>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8F53719B-ADAB-77E8-5FCB-9B954BCEFB76}"/>
              </a:ext>
            </a:extLst>
          </p:cNvPr>
          <p:cNvSpPr/>
          <p:nvPr/>
        </p:nvSpPr>
        <p:spPr>
          <a:xfrm>
            <a:off x="4832361" y="8302205"/>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a:extLst>
              <a:ext uri="{FF2B5EF4-FFF2-40B4-BE49-F238E27FC236}">
                <a16:creationId xmlns:a16="http://schemas.microsoft.com/office/drawing/2014/main" id="{6DB87E3A-75C6-9B66-A89A-3BA8EFD96739}"/>
              </a:ext>
            </a:extLst>
          </p:cNvPr>
          <p:cNvCxnSpPr>
            <a:cxnSpLocks/>
          </p:cNvCxnSpPr>
          <p:nvPr/>
        </p:nvCxnSpPr>
        <p:spPr>
          <a:xfrm flipH="1">
            <a:off x="2117090" y="8392945"/>
            <a:ext cx="2869816" cy="0"/>
          </a:xfrm>
          <a:prstGeom prst="straightConnector1">
            <a:avLst/>
          </a:prstGeom>
          <a:ln w="19050">
            <a:solidFill>
              <a:schemeClr val="tx1">
                <a:lumMod val="50000"/>
                <a:lumOff val="50000"/>
              </a:schemeClr>
            </a:solidFill>
            <a:headEnd type="oval"/>
            <a:tailEnd type="stealth"/>
          </a:ln>
        </p:spPr>
        <p:style>
          <a:lnRef idx="1">
            <a:schemeClr val="dk1"/>
          </a:lnRef>
          <a:fillRef idx="0">
            <a:schemeClr val="dk1"/>
          </a:fillRef>
          <a:effectRef idx="0">
            <a:schemeClr val="dk1"/>
          </a:effectRef>
          <a:fontRef idx="minor">
            <a:schemeClr val="tx1"/>
          </a:fontRef>
        </p:style>
      </p:cxnSp>
      <p:sp>
        <p:nvSpPr>
          <p:cNvPr id="1063" name="テキスト ボックス 1062">
            <a:extLst>
              <a:ext uri="{FF2B5EF4-FFF2-40B4-BE49-F238E27FC236}">
                <a16:creationId xmlns:a16="http://schemas.microsoft.com/office/drawing/2014/main" id="{B0F8F6CA-A3B4-9B9E-7F84-71DA49B452FE}"/>
              </a:ext>
            </a:extLst>
          </p:cNvPr>
          <p:cNvSpPr txBox="1"/>
          <p:nvPr/>
        </p:nvSpPr>
        <p:spPr>
          <a:xfrm>
            <a:off x="2821953" y="8226625"/>
            <a:ext cx="1520688" cy="259045"/>
          </a:xfrm>
          <a:prstGeom prst="rect">
            <a:avLst/>
          </a:prstGeom>
          <a:solidFill>
            <a:schemeClr val="bg1"/>
          </a:solidFill>
        </p:spPr>
        <p:txBody>
          <a:bodyPr wrap="square"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協議会規約等の申請</a:t>
            </a:r>
            <a:endParaRPr kumimoji="1" lang="en-US" altLang="ja-JP"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46FF5614-8DFA-8739-F4EA-ECEB6D68A8F6}"/>
              </a:ext>
            </a:extLst>
          </p:cNvPr>
          <p:cNvSpPr/>
          <p:nvPr/>
        </p:nvSpPr>
        <p:spPr>
          <a:xfrm>
            <a:off x="2006795" y="8644102"/>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3DCC7321-BB92-037E-4BD9-682E24BA051C}"/>
              </a:ext>
            </a:extLst>
          </p:cNvPr>
          <p:cNvSpPr/>
          <p:nvPr/>
        </p:nvSpPr>
        <p:spPr>
          <a:xfrm>
            <a:off x="4831835" y="8643538"/>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矢印コネクタ 33">
            <a:extLst>
              <a:ext uri="{FF2B5EF4-FFF2-40B4-BE49-F238E27FC236}">
                <a16:creationId xmlns:a16="http://schemas.microsoft.com/office/drawing/2014/main" id="{DC8C22D6-31B8-6215-A886-0241F50C5D0B}"/>
              </a:ext>
            </a:extLst>
          </p:cNvPr>
          <p:cNvCxnSpPr>
            <a:cxnSpLocks/>
          </p:cNvCxnSpPr>
          <p:nvPr/>
        </p:nvCxnSpPr>
        <p:spPr>
          <a:xfrm flipH="1">
            <a:off x="2104966" y="8737023"/>
            <a:ext cx="2881768" cy="0"/>
          </a:xfrm>
          <a:prstGeom prst="straightConnector1">
            <a:avLst/>
          </a:prstGeom>
          <a:ln w="19050">
            <a:solidFill>
              <a:schemeClr val="tx1">
                <a:lumMod val="50000"/>
                <a:lumOff val="50000"/>
              </a:schemeClr>
            </a:solidFill>
            <a:headEnd type="oval"/>
            <a:tailEnd type="stealth"/>
          </a:ln>
        </p:spPr>
        <p:style>
          <a:lnRef idx="1">
            <a:schemeClr val="dk1"/>
          </a:lnRef>
          <a:fillRef idx="0">
            <a:schemeClr val="dk1"/>
          </a:fillRef>
          <a:effectRef idx="0">
            <a:schemeClr val="dk1"/>
          </a:effectRef>
          <a:fontRef idx="minor">
            <a:schemeClr val="tx1"/>
          </a:fontRef>
        </p:style>
      </p:cxnSp>
      <p:sp>
        <p:nvSpPr>
          <p:cNvPr id="1067" name="テキスト ボックス 1066">
            <a:extLst>
              <a:ext uri="{FF2B5EF4-FFF2-40B4-BE49-F238E27FC236}">
                <a16:creationId xmlns:a16="http://schemas.microsoft.com/office/drawing/2014/main" id="{3BB7BD25-29FB-3FBA-1A03-1F4D0FE3C40B}"/>
              </a:ext>
            </a:extLst>
          </p:cNvPr>
          <p:cNvSpPr txBox="1"/>
          <p:nvPr/>
        </p:nvSpPr>
        <p:spPr>
          <a:xfrm>
            <a:off x="2871580" y="8590476"/>
            <a:ext cx="1329162" cy="259045"/>
          </a:xfrm>
          <a:prstGeom prst="rect">
            <a:avLst/>
          </a:prstGeom>
          <a:solidFill>
            <a:schemeClr val="bg1"/>
          </a:solidFill>
        </p:spPr>
        <p:txBody>
          <a:bodyPr wrap="square" lIns="72000" rIns="36000"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地域計画書の提出</a:t>
            </a:r>
            <a:endParaRPr kumimoji="1" lang="en-US" altLang="ja-JP"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3" name="正方形/長方形 42">
            <a:extLst>
              <a:ext uri="{FF2B5EF4-FFF2-40B4-BE49-F238E27FC236}">
                <a16:creationId xmlns:a16="http://schemas.microsoft.com/office/drawing/2014/main" id="{41D85932-4E5B-18D0-9660-CECB1DEE8C1F}"/>
              </a:ext>
            </a:extLst>
          </p:cNvPr>
          <p:cNvSpPr/>
          <p:nvPr/>
        </p:nvSpPr>
        <p:spPr>
          <a:xfrm>
            <a:off x="1987662" y="8983701"/>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9B25FEC0-7D20-5C1E-A14D-6FDC5CA813A3}"/>
              </a:ext>
            </a:extLst>
          </p:cNvPr>
          <p:cNvSpPr/>
          <p:nvPr/>
        </p:nvSpPr>
        <p:spPr>
          <a:xfrm>
            <a:off x="4841360" y="8983701"/>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8" name="直線矢印コネクタ 47">
            <a:extLst>
              <a:ext uri="{FF2B5EF4-FFF2-40B4-BE49-F238E27FC236}">
                <a16:creationId xmlns:a16="http://schemas.microsoft.com/office/drawing/2014/main" id="{4238F713-3E17-EFC3-B118-4638D7F7C751}"/>
              </a:ext>
            </a:extLst>
          </p:cNvPr>
          <p:cNvCxnSpPr>
            <a:cxnSpLocks/>
          </p:cNvCxnSpPr>
          <p:nvPr/>
        </p:nvCxnSpPr>
        <p:spPr>
          <a:xfrm flipH="1">
            <a:off x="2124016" y="9071210"/>
            <a:ext cx="2888866" cy="0"/>
          </a:xfrm>
          <a:prstGeom prst="straightConnector1">
            <a:avLst/>
          </a:prstGeom>
          <a:ln w="19050">
            <a:solidFill>
              <a:schemeClr val="tx1">
                <a:lumMod val="50000"/>
                <a:lumOff val="50000"/>
              </a:schemeClr>
            </a:solidFill>
            <a:headEnd type="stealth"/>
            <a:tailEnd type="oval"/>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CF54537E-FA15-D022-881F-0ECF0A55B535}"/>
              </a:ext>
            </a:extLst>
          </p:cNvPr>
          <p:cNvSpPr txBox="1"/>
          <p:nvPr/>
        </p:nvSpPr>
        <p:spPr>
          <a:xfrm>
            <a:off x="2794652" y="8921010"/>
            <a:ext cx="1520687" cy="259045"/>
          </a:xfrm>
          <a:prstGeom prst="rect">
            <a:avLst/>
          </a:prstGeom>
          <a:solidFill>
            <a:schemeClr val="bg1"/>
          </a:solidFill>
        </p:spPr>
        <p:txBody>
          <a:bodyPr wrap="square" lIns="72000" rIns="36000"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採択（国が決定）</a:t>
            </a:r>
            <a:r>
              <a:rPr kumimoji="1" lang="ja-JP" altLang="en-US" sz="8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（注）</a:t>
            </a:r>
            <a:endParaRPr kumimoji="1" lang="en-US" altLang="ja-JP" sz="8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0" name="正方形/長方形 49">
            <a:extLst>
              <a:ext uri="{FF2B5EF4-FFF2-40B4-BE49-F238E27FC236}">
                <a16:creationId xmlns:a16="http://schemas.microsoft.com/office/drawing/2014/main" id="{2D81A5E7-6B03-5F07-1A8C-31E66D9587F5}"/>
              </a:ext>
            </a:extLst>
          </p:cNvPr>
          <p:cNvSpPr/>
          <p:nvPr/>
        </p:nvSpPr>
        <p:spPr>
          <a:xfrm>
            <a:off x="1957884" y="9288619"/>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DA3E0223-BD7A-79DD-E4D0-9EA887AC0435}"/>
              </a:ext>
            </a:extLst>
          </p:cNvPr>
          <p:cNvSpPr/>
          <p:nvPr/>
        </p:nvSpPr>
        <p:spPr>
          <a:xfrm>
            <a:off x="4860410" y="9298820"/>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4" name="直線矢印コネクタ 53">
            <a:extLst>
              <a:ext uri="{FF2B5EF4-FFF2-40B4-BE49-F238E27FC236}">
                <a16:creationId xmlns:a16="http://schemas.microsoft.com/office/drawing/2014/main" id="{DA95EC4D-1307-06C4-814D-3982F3D1A06C}"/>
              </a:ext>
            </a:extLst>
          </p:cNvPr>
          <p:cNvCxnSpPr>
            <a:cxnSpLocks/>
          </p:cNvCxnSpPr>
          <p:nvPr/>
        </p:nvCxnSpPr>
        <p:spPr>
          <a:xfrm flipH="1">
            <a:off x="2129992" y="9381475"/>
            <a:ext cx="2879341" cy="0"/>
          </a:xfrm>
          <a:prstGeom prst="straightConnector1">
            <a:avLst/>
          </a:prstGeom>
          <a:ln w="19050">
            <a:solidFill>
              <a:schemeClr val="tx1">
                <a:lumMod val="50000"/>
                <a:lumOff val="50000"/>
              </a:schemeClr>
            </a:solidFill>
            <a:headEnd type="stealth"/>
            <a:tailEnd type="oval"/>
          </a:ln>
        </p:spPr>
        <p:style>
          <a:lnRef idx="1">
            <a:schemeClr val="dk1"/>
          </a:lnRef>
          <a:fillRef idx="0">
            <a:schemeClr val="dk1"/>
          </a:fillRef>
          <a:effectRef idx="0">
            <a:schemeClr val="dk1"/>
          </a:effectRef>
          <a:fontRef idx="minor">
            <a:schemeClr val="tx1"/>
          </a:fontRef>
        </p:style>
      </p:cxnSp>
      <p:sp>
        <p:nvSpPr>
          <p:cNvPr id="18" name="テキスト ボックス 17">
            <a:extLst>
              <a:ext uri="{FF2B5EF4-FFF2-40B4-BE49-F238E27FC236}">
                <a16:creationId xmlns:a16="http://schemas.microsoft.com/office/drawing/2014/main" id="{73557E58-1BF9-6EF5-402F-A4ED31AADA86}"/>
              </a:ext>
            </a:extLst>
          </p:cNvPr>
          <p:cNvSpPr txBox="1"/>
          <p:nvPr/>
        </p:nvSpPr>
        <p:spPr>
          <a:xfrm>
            <a:off x="3150724" y="9227530"/>
            <a:ext cx="804850" cy="259045"/>
          </a:xfrm>
          <a:prstGeom prst="rect">
            <a:avLst/>
          </a:prstGeom>
          <a:solidFill>
            <a:schemeClr val="bg1"/>
          </a:solidFill>
        </p:spPr>
        <p:txBody>
          <a:bodyPr wrap="square" lIns="72000" rIns="36000"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交付金</a:t>
            </a:r>
            <a:endParaRPr kumimoji="1" lang="en-US" altLang="ja-JP"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2" name="テキスト ボックス 61">
            <a:extLst>
              <a:ext uri="{FF2B5EF4-FFF2-40B4-BE49-F238E27FC236}">
                <a16:creationId xmlns:a16="http://schemas.microsoft.com/office/drawing/2014/main" id="{E7353613-C368-EFF0-556D-3AA2E727BD26}"/>
              </a:ext>
            </a:extLst>
          </p:cNvPr>
          <p:cNvSpPr txBox="1"/>
          <p:nvPr/>
        </p:nvSpPr>
        <p:spPr>
          <a:xfrm>
            <a:off x="1801383" y="8269134"/>
            <a:ext cx="398523" cy="232115"/>
          </a:xfrm>
          <a:prstGeom prst="rect">
            <a:avLst/>
          </a:prstGeom>
          <a:noFill/>
        </p:spPr>
        <p:txBody>
          <a:bodyPr wrap="square" rtlCol="0">
            <a:spAutoFit/>
          </a:bodyPr>
          <a:lstStyle/>
          <a:p>
            <a:pPr algn="ctr">
              <a:lnSpc>
                <a:spcPts val="1300"/>
              </a:lnSpc>
            </a:pPr>
            <a:r>
              <a:rPr kumimoji="1" lang="ja-JP" altLang="en-US" sz="800" b="1" dirty="0">
                <a:latin typeface="BIZ UDPゴシック" panose="020B0400000000000000" pitchFamily="50" charset="-128"/>
                <a:ea typeface="BIZ UDPゴシック" panose="020B0400000000000000" pitchFamily="50" charset="-128"/>
              </a:rPr>
              <a:t>承認</a:t>
            </a:r>
            <a:endParaRPr kumimoji="1" lang="en-US" altLang="ja-JP" sz="800" b="1" dirty="0">
              <a:latin typeface="BIZ UDPゴシック" panose="020B0400000000000000" pitchFamily="50" charset="-128"/>
              <a:ea typeface="BIZ UDPゴシック" panose="020B0400000000000000" pitchFamily="50" charset="-128"/>
            </a:endParaRPr>
          </a:p>
        </p:txBody>
      </p:sp>
      <p:sp>
        <p:nvSpPr>
          <p:cNvPr id="1024" name="テキスト ボックス 1023">
            <a:extLst>
              <a:ext uri="{FF2B5EF4-FFF2-40B4-BE49-F238E27FC236}">
                <a16:creationId xmlns:a16="http://schemas.microsoft.com/office/drawing/2014/main" id="{86088EA3-2ABA-945D-E898-AFD3A604A7FB}"/>
              </a:ext>
            </a:extLst>
          </p:cNvPr>
          <p:cNvSpPr txBox="1"/>
          <p:nvPr/>
        </p:nvSpPr>
        <p:spPr>
          <a:xfrm>
            <a:off x="1801383" y="8605098"/>
            <a:ext cx="398523" cy="232115"/>
          </a:xfrm>
          <a:prstGeom prst="rect">
            <a:avLst/>
          </a:prstGeom>
          <a:noFill/>
        </p:spPr>
        <p:txBody>
          <a:bodyPr wrap="square" rtlCol="0">
            <a:spAutoFit/>
          </a:bodyPr>
          <a:lstStyle/>
          <a:p>
            <a:pPr algn="ctr">
              <a:lnSpc>
                <a:spcPts val="1300"/>
              </a:lnSpc>
            </a:pPr>
            <a:r>
              <a:rPr kumimoji="1" lang="ja-JP" altLang="en-US" sz="800" b="1" dirty="0">
                <a:latin typeface="BIZ UDPゴシック" panose="020B0400000000000000" pitchFamily="50" charset="-128"/>
                <a:ea typeface="BIZ UDPゴシック" panose="020B0400000000000000" pitchFamily="50" charset="-128"/>
              </a:rPr>
              <a:t>審査</a:t>
            </a:r>
            <a:endParaRPr kumimoji="1" lang="en-US" altLang="ja-JP" sz="800" b="1" dirty="0">
              <a:latin typeface="BIZ UDPゴシック" panose="020B0400000000000000" pitchFamily="50" charset="-128"/>
              <a:ea typeface="BIZ UDPゴシック" panose="020B0400000000000000" pitchFamily="50" charset="-128"/>
            </a:endParaRPr>
          </a:p>
        </p:txBody>
      </p:sp>
      <p:sp>
        <p:nvSpPr>
          <p:cNvPr id="1029" name="矢印: 五方向 1028">
            <a:extLst>
              <a:ext uri="{FF2B5EF4-FFF2-40B4-BE49-F238E27FC236}">
                <a16:creationId xmlns:a16="http://schemas.microsoft.com/office/drawing/2014/main" id="{0D2B609D-BF9F-CE2F-E6E8-CDB2279133C9}"/>
              </a:ext>
            </a:extLst>
          </p:cNvPr>
          <p:cNvSpPr/>
          <p:nvPr/>
        </p:nvSpPr>
        <p:spPr>
          <a:xfrm>
            <a:off x="92674" y="3060421"/>
            <a:ext cx="1994017" cy="399473"/>
          </a:xfrm>
          <a:prstGeom prst="homePlat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支援のポイント</a:t>
            </a:r>
            <a:endParaRPr kumimoji="1" lang="en-US" altLang="ja-JP"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cxnSp>
        <p:nvCxnSpPr>
          <p:cNvPr id="4" name="直線コネクタ 3">
            <a:extLst>
              <a:ext uri="{FF2B5EF4-FFF2-40B4-BE49-F238E27FC236}">
                <a16:creationId xmlns:a16="http://schemas.microsoft.com/office/drawing/2014/main" id="{6EAC752C-146E-B119-379A-CBAB509ACC0E}"/>
              </a:ext>
            </a:extLst>
          </p:cNvPr>
          <p:cNvCxnSpPr>
            <a:cxnSpLocks/>
          </p:cNvCxnSpPr>
          <p:nvPr/>
        </p:nvCxnSpPr>
        <p:spPr>
          <a:xfrm>
            <a:off x="554301" y="5739207"/>
            <a:ext cx="1048060"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56" name="テキスト ボックス 1055">
            <a:extLst>
              <a:ext uri="{FF2B5EF4-FFF2-40B4-BE49-F238E27FC236}">
                <a16:creationId xmlns:a16="http://schemas.microsoft.com/office/drawing/2014/main" id="{9424BDDD-BE39-D7CC-8D2E-C3D38418B64A}"/>
              </a:ext>
            </a:extLst>
          </p:cNvPr>
          <p:cNvSpPr txBox="1"/>
          <p:nvPr/>
        </p:nvSpPr>
        <p:spPr>
          <a:xfrm>
            <a:off x="202771" y="4468119"/>
            <a:ext cx="3239629" cy="1379608"/>
          </a:xfrm>
          <a:prstGeom prst="rect">
            <a:avLst/>
          </a:prstGeom>
          <a:noFill/>
        </p:spPr>
        <p:txBody>
          <a:bodyPr wrap="square" rtlCol="0">
            <a:spAutoFit/>
          </a:bodyPr>
          <a:lstStyle/>
          <a:p>
            <a:pPr marL="285750" indent="-285750">
              <a:lnSpc>
                <a:spcPts val="2600"/>
              </a:lnSpc>
              <a:buFont typeface="Wingdings" panose="05000000000000000000" pitchFamily="2" charset="2"/>
              <a:buChar char="ü"/>
            </a:pP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地域の取組</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（取組内容、対象者等）は、</a:t>
            </a:r>
            <a:r>
              <a:rPr kumimoji="1" lang="en-US" altLang="ja-JP" dirty="0">
                <a:latin typeface="BIZ UDPゴシック" panose="020B0400000000000000" pitchFamily="50" charset="-128"/>
                <a:ea typeface="BIZ UDPゴシック" panose="020B0400000000000000" pitchFamily="50" charset="-128"/>
              </a:rPr>
              <a:t> </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地域協議会が地域の状況に応じて　設定可能</a:t>
            </a:r>
            <a:r>
              <a:rPr kumimoji="1" lang="ja-JP" altLang="en-US" dirty="0">
                <a:latin typeface="BIZ UDPゴシック" panose="020B0400000000000000" pitchFamily="50" charset="-128"/>
                <a:ea typeface="BIZ UDPゴシック" panose="020B0400000000000000" pitchFamily="50" charset="-128"/>
              </a:rPr>
              <a:t>です。</a:t>
            </a:r>
            <a:endParaRPr kumimoji="1" lang="en-US" altLang="ja-JP" dirty="0">
              <a:latin typeface="BIZ UDPゴシック" panose="020B0400000000000000" pitchFamily="50" charset="-128"/>
              <a:ea typeface="BIZ UDPゴシック" panose="020B0400000000000000" pitchFamily="50" charset="-128"/>
            </a:endParaRPr>
          </a:p>
        </p:txBody>
      </p:sp>
      <p:sp>
        <p:nvSpPr>
          <p:cNvPr id="41" name="正方形/長方形 40">
            <a:extLst>
              <a:ext uri="{FF2B5EF4-FFF2-40B4-BE49-F238E27FC236}">
                <a16:creationId xmlns:a16="http://schemas.microsoft.com/office/drawing/2014/main" id="{B3CD89FE-8F53-7562-C3B1-FC0D5A4BC64A}"/>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1</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3856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B047CF-29C6-7037-C966-7C419A32D16C}"/>
              </a:ext>
            </a:extLst>
          </p:cNvPr>
          <p:cNvSpPr/>
          <p:nvPr/>
        </p:nvSpPr>
        <p:spPr>
          <a:xfrm rot="10800000" flipV="1">
            <a:off x="152206" y="419671"/>
            <a:ext cx="6566457" cy="9430672"/>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p>
            <a:r>
              <a:rPr kumimoji="1" lang="ja-JP" altLang="en-US" sz="1600" b="1">
                <a:solidFill>
                  <a:schemeClr val="tx1"/>
                </a:solidFill>
                <a:latin typeface="BIZ UDPゴシック" panose="020B0400000000000000" pitchFamily="50" charset="-128"/>
                <a:ea typeface="BIZ UDPゴシック" panose="020B0400000000000000" pitchFamily="50" charset="-128"/>
              </a:rPr>
              <a:t>　</a:t>
            </a:r>
            <a:endParaRPr kumimoji="1" lang="en-US" altLang="ja-JP" sz="1600">
              <a:solidFill>
                <a:schemeClr val="tx1"/>
              </a:solidFill>
              <a:latin typeface="BIZ UDPゴシック" panose="020B0400000000000000" pitchFamily="50" charset="-128"/>
              <a:ea typeface="BIZ UDPゴシック" panose="020B0400000000000000" pitchFamily="50" charset="-128"/>
            </a:endParaRPr>
          </a:p>
        </p:txBody>
      </p:sp>
      <p:sp>
        <p:nvSpPr>
          <p:cNvPr id="5" name="矢印: 五方向 4">
            <a:extLst>
              <a:ext uri="{FF2B5EF4-FFF2-40B4-BE49-F238E27FC236}">
                <a16:creationId xmlns:a16="http://schemas.microsoft.com/office/drawing/2014/main" id="{1A5BEFA3-F6A2-9A8E-AF6E-4DB235B20E87}"/>
              </a:ext>
            </a:extLst>
          </p:cNvPr>
          <p:cNvSpPr/>
          <p:nvPr/>
        </p:nvSpPr>
        <p:spPr>
          <a:xfrm>
            <a:off x="138755" y="217873"/>
            <a:ext cx="2993481" cy="399473"/>
          </a:xfrm>
          <a:prstGeom prst="homePlat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「地域計画書」について</a:t>
            </a:r>
            <a:endParaRPr kumimoji="1" lang="en-US" altLang="ja-JP"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172D5F6B-A234-8BAF-65F2-D76BDE3A2AFB}"/>
              </a:ext>
            </a:extLst>
          </p:cNvPr>
          <p:cNvSpPr/>
          <p:nvPr/>
        </p:nvSpPr>
        <p:spPr>
          <a:xfrm rot="10800000" flipV="1">
            <a:off x="717528" y="4648352"/>
            <a:ext cx="3994581" cy="24944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tIns="0" bIns="36000" rtlCol="0" anchor="ctr"/>
          <a:lstStyle/>
          <a:p>
            <a:pPr marL="285750" indent="-285750">
              <a:buFont typeface="Wingdings" panose="05000000000000000000" pitchFamily="2" charset="2"/>
              <a:buChar char="n"/>
            </a:pPr>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地域計画書（個票）に位置付ける主な内容</a:t>
            </a:r>
            <a:endParaRPr kumimoji="1" lang="en-US" altLang="ja-JP"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1" name="正方形/長方形 30">
            <a:extLst>
              <a:ext uri="{FF2B5EF4-FFF2-40B4-BE49-F238E27FC236}">
                <a16:creationId xmlns:a16="http://schemas.microsoft.com/office/drawing/2014/main" id="{7BCEBC7E-CD80-1789-721D-EB2DD43C628D}"/>
              </a:ext>
            </a:extLst>
          </p:cNvPr>
          <p:cNvSpPr/>
          <p:nvPr/>
        </p:nvSpPr>
        <p:spPr>
          <a:xfrm rot="10800000" flipV="1">
            <a:off x="152204" y="5712053"/>
            <a:ext cx="6566457"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a:solidFill>
                <a:schemeClr val="tx1"/>
              </a:solidFill>
              <a:latin typeface="BIZ UDPゴシック" panose="020B0400000000000000" pitchFamily="50" charset="-128"/>
              <a:ea typeface="BIZ UDPゴシック" panose="020B0400000000000000" pitchFamily="50" charset="-128"/>
            </a:endParaRPr>
          </a:p>
        </p:txBody>
      </p:sp>
      <p:sp>
        <p:nvSpPr>
          <p:cNvPr id="32" name="正方形/長方形 31">
            <a:extLst>
              <a:ext uri="{FF2B5EF4-FFF2-40B4-BE49-F238E27FC236}">
                <a16:creationId xmlns:a16="http://schemas.microsoft.com/office/drawing/2014/main" id="{604BAA9A-FDA1-B371-9CBB-1439CE3EE180}"/>
              </a:ext>
            </a:extLst>
          </p:cNvPr>
          <p:cNvSpPr/>
          <p:nvPr/>
        </p:nvSpPr>
        <p:spPr>
          <a:xfrm>
            <a:off x="991609" y="4874446"/>
            <a:ext cx="5541538" cy="649946"/>
          </a:xfrm>
          <a:prstGeom prst="rect">
            <a:avLst/>
          </a:prstGeom>
          <a:noFill/>
          <a:ln w="28575">
            <a:noFill/>
          </a:ln>
        </p:spPr>
        <p:style>
          <a:lnRef idx="2">
            <a:schemeClr val="dk1"/>
          </a:lnRef>
          <a:fillRef idx="1">
            <a:schemeClr val="lt1"/>
          </a:fillRef>
          <a:effectRef idx="0">
            <a:schemeClr val="dk1"/>
          </a:effectRef>
          <a:fontRef idx="minor">
            <a:schemeClr val="dk1"/>
          </a:fontRef>
        </p:style>
        <p:txBody>
          <a:bodyPr rtlCol="0" anchor="ctr"/>
          <a:lstStyle/>
          <a:p>
            <a:pPr>
              <a:lnSpc>
                <a:spcPts val="1600"/>
              </a:lnSpc>
            </a:pPr>
            <a:r>
              <a:rPr kumimoji="1" lang="ja-JP" altLang="en-US" sz="1200" dirty="0">
                <a:solidFill>
                  <a:schemeClr val="tx1"/>
                </a:solidFill>
                <a:latin typeface="BIZ UDPゴシック" panose="020B0400000000000000" pitchFamily="50" charset="-128"/>
                <a:ea typeface="BIZ UDPゴシック" panose="020B0400000000000000" pitchFamily="50" charset="-128"/>
              </a:rPr>
              <a:t>・　取組内容　　　 　　　　　　　・　交付単価</a:t>
            </a:r>
            <a:r>
              <a:rPr kumimoji="1" lang="en-US" altLang="ja-JP" sz="12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　　</a:t>
            </a:r>
            <a:r>
              <a:rPr kumimoji="1" lang="en-US" altLang="ja-JP" sz="12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　取組の確認方法</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nSpc>
                <a:spcPts val="1600"/>
              </a:lnSpc>
            </a:pPr>
            <a:r>
              <a:rPr kumimoji="1" lang="ja-JP" altLang="en-US" sz="1200" dirty="0">
                <a:solidFill>
                  <a:schemeClr val="tx1"/>
                </a:solidFill>
                <a:latin typeface="BIZ UDPゴシック" panose="020B0400000000000000" pitchFamily="50" charset="-128"/>
                <a:ea typeface="BIZ UDPゴシック" panose="020B0400000000000000" pitchFamily="50" charset="-128"/>
              </a:rPr>
              <a:t>・　取組予定面積　  　　　　　 ・　所要額</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p:txBody>
      </p:sp>
      <p:sp>
        <p:nvSpPr>
          <p:cNvPr id="34" name="正方形/長方形 33">
            <a:extLst>
              <a:ext uri="{FF2B5EF4-FFF2-40B4-BE49-F238E27FC236}">
                <a16:creationId xmlns:a16="http://schemas.microsoft.com/office/drawing/2014/main" id="{0A2C8773-66D1-A421-DC5E-01C39DD79F65}"/>
              </a:ext>
            </a:extLst>
          </p:cNvPr>
          <p:cNvSpPr/>
          <p:nvPr/>
        </p:nvSpPr>
        <p:spPr>
          <a:xfrm rot="10800000" flipV="1">
            <a:off x="428096" y="5829288"/>
            <a:ext cx="6105051"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gn="just">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新規で取組内容等を設定することが難しい場合は、あらかじめ国が示した「基本的な取組」をそのまま設定することができます。（この場合、都道府県協議会や国での地域計画書の審査を一部省略します。）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graphicFrame>
        <p:nvGraphicFramePr>
          <p:cNvPr id="35" name="表 34">
            <a:extLst>
              <a:ext uri="{FF2B5EF4-FFF2-40B4-BE49-F238E27FC236}">
                <a16:creationId xmlns:a16="http://schemas.microsoft.com/office/drawing/2014/main" id="{11CDF81F-28C6-D4F0-90BC-DCDFCE4F6458}"/>
              </a:ext>
            </a:extLst>
          </p:cNvPr>
          <p:cNvGraphicFramePr>
            <a:graphicFrameLocks noGrp="1"/>
          </p:cNvGraphicFramePr>
          <p:nvPr>
            <p:extLst>
              <p:ext uri="{D42A27DB-BD31-4B8C-83A1-F6EECF244321}">
                <p14:modId xmlns:p14="http://schemas.microsoft.com/office/powerpoint/2010/main" val="248080416"/>
              </p:ext>
            </p:extLst>
          </p:nvPr>
        </p:nvGraphicFramePr>
        <p:xfrm>
          <a:off x="909094" y="7302551"/>
          <a:ext cx="5472656" cy="2440025"/>
        </p:xfrm>
        <a:graphic>
          <a:graphicData uri="http://schemas.openxmlformats.org/drawingml/2006/table">
            <a:tbl>
              <a:tblPr firstRow="1" firstCol="1" bandRow="1">
                <a:tableStyleId>{5940675A-B579-460E-94D1-54222C63F5DA}</a:tableStyleId>
              </a:tblPr>
              <a:tblGrid>
                <a:gridCol w="239424">
                  <a:extLst>
                    <a:ext uri="{9D8B030D-6E8A-4147-A177-3AD203B41FA5}">
                      <a16:colId xmlns:a16="http://schemas.microsoft.com/office/drawing/2014/main" val="405775697"/>
                    </a:ext>
                  </a:extLst>
                </a:gridCol>
                <a:gridCol w="2445281">
                  <a:extLst>
                    <a:ext uri="{9D8B030D-6E8A-4147-A177-3AD203B41FA5}">
                      <a16:colId xmlns:a16="http://schemas.microsoft.com/office/drawing/2014/main" val="599918608"/>
                    </a:ext>
                  </a:extLst>
                </a:gridCol>
                <a:gridCol w="2787951">
                  <a:extLst>
                    <a:ext uri="{9D8B030D-6E8A-4147-A177-3AD203B41FA5}">
                      <a16:colId xmlns:a16="http://schemas.microsoft.com/office/drawing/2014/main" val="582593471"/>
                    </a:ext>
                  </a:extLst>
                </a:gridCol>
              </a:tblGrid>
              <a:tr h="260350">
                <a:tc>
                  <a:txBody>
                    <a:bodyPr/>
                    <a:lstStyle/>
                    <a:p>
                      <a:pPr algn="ctr">
                        <a:lnSpc>
                          <a:spcPts val="1200"/>
                        </a:lnSpc>
                      </a:pP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lnSpc>
                          <a:spcPts val="1200"/>
                        </a:lnSpc>
                      </a:pPr>
                      <a:r>
                        <a:rPr lang="ja-JP" altLang="en-US" sz="1050" b="0" u="none" kern="100" dirty="0">
                          <a:solidFill>
                            <a:schemeClr val="tx1"/>
                          </a:solidFill>
                          <a:effectLst/>
                          <a:latin typeface="BIZ UDPゴシック" panose="020B0400000000000000" pitchFamily="50" charset="-128"/>
                          <a:ea typeface="BIZ UDPゴシック" panose="020B0400000000000000" pitchFamily="50" charset="-128"/>
                        </a:rPr>
                        <a:t>（取組</a:t>
                      </a:r>
                      <a:r>
                        <a:rPr lang="ja-JP" sz="1050" b="0" u="none" kern="100" dirty="0">
                          <a:solidFill>
                            <a:schemeClr val="tx1"/>
                          </a:solidFill>
                          <a:effectLst/>
                          <a:latin typeface="BIZ UDPゴシック" panose="020B0400000000000000" pitchFamily="50" charset="-128"/>
                          <a:ea typeface="BIZ UDPゴシック" panose="020B0400000000000000" pitchFamily="50" charset="-128"/>
                        </a:rPr>
                        <a:t>の名称</a:t>
                      </a:r>
                      <a:r>
                        <a:rPr lang="ja-JP" altLang="en-US" sz="1050" b="0" u="none" kern="100" dirty="0">
                          <a:solidFill>
                            <a:schemeClr val="tx1"/>
                          </a:solidFill>
                          <a:effectLst/>
                          <a:latin typeface="BIZ UDPゴシック" panose="020B0400000000000000" pitchFamily="50" charset="-128"/>
                          <a:ea typeface="BIZ UDPゴシック" panose="020B0400000000000000" pitchFamily="50" charset="-128"/>
                        </a:rPr>
                        <a:t>）</a:t>
                      </a:r>
                      <a:endParaRPr lang="ja-JP" sz="10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lnSpc>
                          <a:spcPts val="1200"/>
                        </a:lnSpc>
                      </a:pPr>
                      <a:r>
                        <a:rPr lang="ja-JP" altLang="en-US" sz="1000" b="0" u="none" kern="100">
                          <a:solidFill>
                            <a:schemeClr val="tx1"/>
                          </a:solidFill>
                          <a:effectLst/>
                          <a:latin typeface="BIZ UDPゴシック" panose="020B0400000000000000" pitchFamily="50" charset="-128"/>
                          <a:ea typeface="BIZ UDPゴシック" panose="020B0400000000000000" pitchFamily="50" charset="-128"/>
                        </a:rPr>
                        <a:t>（支援単価等）</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8566721"/>
                  </a:ext>
                </a:extLst>
              </a:tr>
              <a:tr h="246491">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１</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土壌・生育診断の推進支援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料金の１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47607563"/>
                  </a:ext>
                </a:extLst>
              </a:tr>
              <a:tr h="222636">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２</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土壌分析体制の強化支援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分析機器・分析資材の購入費用の１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24995379"/>
                  </a:ext>
                </a:extLst>
              </a:tr>
              <a:tr h="238539">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３</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堆肥等の利用拡大支援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堆肥等の散布：</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4,000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ｔ</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1022600"/>
                  </a:ext>
                </a:extLst>
              </a:tr>
              <a:tr h="222637">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４</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耕畜連携の拡大支援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堆肥の散布：</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4,000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ｔ　＋　稲わら等供給：</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ｔ</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66899194"/>
                  </a:ext>
                </a:extLst>
              </a:tr>
              <a:tr h="254442">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５</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国内資源活用肥料の利用拡大支援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地域で設定した国内資源活用肥料につき</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/20kg</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25134503"/>
                  </a:ext>
                </a:extLst>
              </a:tr>
              <a:tr h="270344">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６</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堆肥等国内資源利用体制の強化支援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散布機の購入費用の１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92744432"/>
                  </a:ext>
                </a:extLst>
              </a:tr>
              <a:tr h="262393">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７</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緑肥作物の作付拡大支援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地域で設定した緑肥種子の価格の１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46186824"/>
                  </a:ext>
                </a:extLst>
              </a:tr>
              <a:tr h="230588">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８</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低成分肥料の利用拡大支援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地域で設定した低成分肥料につき</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100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/20kg</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32393415"/>
                  </a:ext>
                </a:extLst>
              </a:tr>
              <a:tr h="231605">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９</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肥料の効率利用農機のモデル導入支援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可変施肥機や局所施肥機の購入費用の１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0289665"/>
                  </a:ext>
                </a:extLst>
              </a:tr>
            </a:tbl>
          </a:graphicData>
        </a:graphic>
      </p:graphicFrame>
      <p:sp>
        <p:nvSpPr>
          <p:cNvPr id="37" name="正方形/長方形 36">
            <a:extLst>
              <a:ext uri="{FF2B5EF4-FFF2-40B4-BE49-F238E27FC236}">
                <a16:creationId xmlns:a16="http://schemas.microsoft.com/office/drawing/2014/main" id="{21E1FCAE-152C-E908-0F91-6C31F203E6EE}"/>
              </a:ext>
            </a:extLst>
          </p:cNvPr>
          <p:cNvSpPr/>
          <p:nvPr/>
        </p:nvSpPr>
        <p:spPr>
          <a:xfrm rot="10800000" flipV="1">
            <a:off x="375525" y="3801898"/>
            <a:ext cx="6220732"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取組ごとに、次の事項を記載した個票を作成していただきます。（個票を複数作成することもできます。）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8" name="正方形/長方形 37">
            <a:extLst>
              <a:ext uri="{FF2B5EF4-FFF2-40B4-BE49-F238E27FC236}">
                <a16:creationId xmlns:a16="http://schemas.microsoft.com/office/drawing/2014/main" id="{8E8452A5-4D4D-3AEE-C6E0-78437EDBF95C}"/>
              </a:ext>
            </a:extLst>
          </p:cNvPr>
          <p:cNvSpPr/>
          <p:nvPr/>
        </p:nvSpPr>
        <p:spPr>
          <a:xfrm rot="10800000" flipV="1">
            <a:off x="375524" y="2564106"/>
            <a:ext cx="6006226"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gn="just">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「化学肥料の２割低減に向けた取組」の定着を図るための地域の取組内容等を明らかにした計画です。この取組による掛かり増し経費の１</a:t>
            </a:r>
            <a:r>
              <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２を上限に支援することができます。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0" name="正方形/長方形 39">
            <a:extLst>
              <a:ext uri="{FF2B5EF4-FFF2-40B4-BE49-F238E27FC236}">
                <a16:creationId xmlns:a16="http://schemas.microsoft.com/office/drawing/2014/main" id="{B7385E7A-6725-8814-EAD6-576971565CDC}"/>
              </a:ext>
            </a:extLst>
          </p:cNvPr>
          <p:cNvSpPr/>
          <p:nvPr/>
        </p:nvSpPr>
        <p:spPr>
          <a:xfrm rot="10800000" flipV="1">
            <a:off x="375524" y="3390434"/>
            <a:ext cx="6335387"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取組内容等は、地域独自で設定することが可能です。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2" name="正方形/長方形 41">
            <a:extLst>
              <a:ext uri="{FF2B5EF4-FFF2-40B4-BE49-F238E27FC236}">
                <a16:creationId xmlns:a16="http://schemas.microsoft.com/office/drawing/2014/main" id="{AB9119E2-F9C8-97B9-B7F1-4130423602D3}"/>
              </a:ext>
            </a:extLst>
          </p:cNvPr>
          <p:cNvSpPr/>
          <p:nvPr/>
        </p:nvSpPr>
        <p:spPr>
          <a:xfrm rot="10800000" flipV="1">
            <a:off x="717528" y="6954003"/>
            <a:ext cx="2711471" cy="24944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tIns="0" bIns="36000" rtlCol="0" anchor="ctr"/>
          <a:lstStyle/>
          <a:p>
            <a:pPr marL="285750" indent="-285750">
              <a:buFont typeface="Wingdings" panose="05000000000000000000" pitchFamily="2" charset="2"/>
              <a:buChar char="n"/>
            </a:pP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「基本的な取組」一覧</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cxnSp>
        <p:nvCxnSpPr>
          <p:cNvPr id="44" name="直線コネクタ 43">
            <a:extLst>
              <a:ext uri="{FF2B5EF4-FFF2-40B4-BE49-F238E27FC236}">
                <a16:creationId xmlns:a16="http://schemas.microsoft.com/office/drawing/2014/main" id="{253B0F50-0AE1-D878-4FE1-B08FEAF028E1}"/>
              </a:ext>
            </a:extLst>
          </p:cNvPr>
          <p:cNvCxnSpPr>
            <a:cxnSpLocks/>
          </p:cNvCxnSpPr>
          <p:nvPr/>
        </p:nvCxnSpPr>
        <p:spPr>
          <a:xfrm>
            <a:off x="382761" y="1029519"/>
            <a:ext cx="1274563"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E1C91B23-DFD4-B4FE-9B00-B3B6C918D90D}"/>
              </a:ext>
            </a:extLst>
          </p:cNvPr>
          <p:cNvCxnSpPr>
            <a:cxnSpLocks/>
          </p:cNvCxnSpPr>
          <p:nvPr/>
        </p:nvCxnSpPr>
        <p:spPr>
          <a:xfrm>
            <a:off x="362638" y="1353129"/>
            <a:ext cx="556731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D76D15F1-D293-D27A-3ABE-B3B7EA0173A0}"/>
              </a:ext>
            </a:extLst>
          </p:cNvPr>
          <p:cNvCxnSpPr>
            <a:cxnSpLocks/>
          </p:cNvCxnSpPr>
          <p:nvPr/>
        </p:nvCxnSpPr>
        <p:spPr>
          <a:xfrm>
            <a:off x="355329" y="1692566"/>
            <a:ext cx="2338148"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7918766F-D3A9-91D6-D8AC-E4EBBF0B2861}"/>
              </a:ext>
            </a:extLst>
          </p:cNvPr>
          <p:cNvSpPr/>
          <p:nvPr/>
        </p:nvSpPr>
        <p:spPr>
          <a:xfrm rot="10800000" flipV="1">
            <a:off x="271368" y="873198"/>
            <a:ext cx="6566457" cy="48605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600"/>
              </a:lnSpc>
            </a:pPr>
            <a:endParaRPr kumimoji="1" lang="en-US" altLang="ja-JP" b="1" dirty="0">
              <a:solidFill>
                <a:schemeClr val="tx1"/>
              </a:solidFill>
              <a:latin typeface="BIZ UDPゴシック" panose="020B0400000000000000" pitchFamily="50" charset="-128"/>
              <a:ea typeface="BIZ UDPゴシック" panose="020B0400000000000000" pitchFamily="50" charset="-128"/>
            </a:endParaRPr>
          </a:p>
          <a:p>
            <a:pPr>
              <a:lnSpc>
                <a:spcPts val="2600"/>
              </a:lnSpc>
            </a:pPr>
            <a:r>
              <a:rPr kumimoji="1" lang="ja-JP" altLang="en-US"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a:t>
            </a:r>
            <a:r>
              <a:rPr kumimoji="1" lang="ja-JP" altLang="en-US" dirty="0">
                <a:solidFill>
                  <a:schemeClr val="tx1"/>
                </a:solidFill>
                <a:latin typeface="BIZ UDPゴシック" panose="020B0400000000000000" pitchFamily="50" charset="-128"/>
                <a:ea typeface="BIZ UDPゴシック" panose="020B0400000000000000" pitchFamily="50" charset="-128"/>
              </a:rPr>
              <a:t>には、化学肥料低減定着対策事業の実施に当たり、</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pPr>
              <a:lnSpc>
                <a:spcPts val="2600"/>
              </a:lnSpc>
            </a:pPr>
            <a:r>
              <a:rPr kumimoji="1" lang="ja-JP" altLang="en-US"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地域の状況に応じて実施する取組内容等を定めた</a:t>
            </a:r>
            <a:endParaRPr kumimoji="1" lang="en-US" altLang="ja-JP"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nSpc>
                <a:spcPts val="2600"/>
              </a:lnSpc>
            </a:pPr>
            <a:r>
              <a:rPr kumimoji="1" lang="ja-JP" altLang="en-US"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「地域計画書」を作成</a:t>
            </a:r>
            <a:r>
              <a:rPr kumimoji="1" lang="ja-JP" altLang="en-US" sz="2000" dirty="0">
                <a:solidFill>
                  <a:schemeClr val="tx1"/>
                </a:solidFill>
                <a:latin typeface="BIZ UDPゴシック" panose="020B0400000000000000" pitchFamily="50" charset="-128"/>
                <a:ea typeface="BIZ UDPゴシック" panose="020B0400000000000000" pitchFamily="50" charset="-128"/>
              </a:rPr>
              <a:t>いただきます</a:t>
            </a:r>
            <a:r>
              <a:rPr kumimoji="1" lang="ja-JP" altLang="en-US" dirty="0">
                <a:solidFill>
                  <a:schemeClr val="tx1"/>
                </a:solidFill>
                <a:latin typeface="BIZ UDPゴシック" panose="020B0400000000000000" pitchFamily="50" charset="-128"/>
                <a:ea typeface="BIZ UDPゴシック" panose="020B0400000000000000" pitchFamily="50" charset="-128"/>
              </a:rPr>
              <a:t>。</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p:txBody>
      </p:sp>
      <p:cxnSp>
        <p:nvCxnSpPr>
          <p:cNvPr id="52" name="直線コネクタ 51">
            <a:extLst>
              <a:ext uri="{FF2B5EF4-FFF2-40B4-BE49-F238E27FC236}">
                <a16:creationId xmlns:a16="http://schemas.microsoft.com/office/drawing/2014/main" id="{C01827BA-D1CD-8D33-7BF7-BEEF98428315}"/>
              </a:ext>
            </a:extLst>
          </p:cNvPr>
          <p:cNvCxnSpPr>
            <a:cxnSpLocks/>
          </p:cNvCxnSpPr>
          <p:nvPr/>
        </p:nvCxnSpPr>
        <p:spPr>
          <a:xfrm>
            <a:off x="717528" y="4930517"/>
            <a:ext cx="5856798" cy="0"/>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BDD6CECF-2973-9161-096D-AB60E0895DEE}"/>
              </a:ext>
            </a:extLst>
          </p:cNvPr>
          <p:cNvCxnSpPr>
            <a:cxnSpLocks/>
          </p:cNvCxnSpPr>
          <p:nvPr/>
        </p:nvCxnSpPr>
        <p:spPr>
          <a:xfrm>
            <a:off x="717528" y="7258195"/>
            <a:ext cx="5856798" cy="0"/>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5" name="矢印: 五方向 54">
            <a:extLst>
              <a:ext uri="{FF2B5EF4-FFF2-40B4-BE49-F238E27FC236}">
                <a16:creationId xmlns:a16="http://schemas.microsoft.com/office/drawing/2014/main" id="{4650751A-C78E-7930-7073-5DBA3D97A34D}"/>
              </a:ext>
            </a:extLst>
          </p:cNvPr>
          <p:cNvSpPr/>
          <p:nvPr/>
        </p:nvSpPr>
        <p:spPr>
          <a:xfrm>
            <a:off x="335242" y="2117217"/>
            <a:ext cx="6261015" cy="319599"/>
          </a:xfrm>
          <a:prstGeom prst="homePlate">
            <a:avLst>
              <a:gd name="adj" fmla="val 0"/>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「地域計画書」とは</a:t>
            </a:r>
            <a:r>
              <a:rPr kumimoji="1" lang="en-US" altLang="ja-JP"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p>
        </p:txBody>
      </p:sp>
      <p:pic>
        <p:nvPicPr>
          <p:cNvPr id="56" name="グラフィックス 55" descr="クリップボード: 混合 単色塗りつぶし">
            <a:extLst>
              <a:ext uri="{FF2B5EF4-FFF2-40B4-BE49-F238E27FC236}">
                <a16:creationId xmlns:a16="http://schemas.microsoft.com/office/drawing/2014/main" id="{1AD4DF94-E142-EE35-267C-17F98BCD20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64843" y="2120965"/>
            <a:ext cx="303552" cy="303552"/>
          </a:xfrm>
          <a:prstGeom prst="rect">
            <a:avLst/>
          </a:prstGeom>
        </p:spPr>
      </p:pic>
      <p:sp>
        <p:nvSpPr>
          <p:cNvPr id="3" name="正方形/長方形 2">
            <a:extLst>
              <a:ext uri="{FF2B5EF4-FFF2-40B4-BE49-F238E27FC236}">
                <a16:creationId xmlns:a16="http://schemas.microsoft.com/office/drawing/2014/main" id="{FC841C25-4D49-C6F5-E76C-4699F1DB0B2E}"/>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2</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56794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A8256057-FF78-7BCF-4DDA-1DCBD0BF5670}"/>
              </a:ext>
            </a:extLst>
          </p:cNvPr>
          <p:cNvSpPr/>
          <p:nvPr/>
        </p:nvSpPr>
        <p:spPr>
          <a:xfrm rot="10800000" flipV="1">
            <a:off x="152205" y="180474"/>
            <a:ext cx="6566457" cy="9633377"/>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p>
            <a:r>
              <a:rPr kumimoji="1" lang="ja-JP" altLang="en-US" sz="1600" b="1">
                <a:solidFill>
                  <a:schemeClr val="tx1"/>
                </a:solidFill>
                <a:latin typeface="BIZ UDPゴシック" panose="020B0400000000000000" pitchFamily="50" charset="-128"/>
                <a:ea typeface="BIZ UDPゴシック" panose="020B0400000000000000" pitchFamily="50" charset="-128"/>
              </a:rPr>
              <a:t>　</a:t>
            </a:r>
            <a:endParaRPr kumimoji="1" lang="en-US" altLang="ja-JP" sz="1600">
              <a:solidFill>
                <a:schemeClr val="tx1"/>
              </a:solidFill>
              <a:latin typeface="BIZ UDPゴシック" panose="020B0400000000000000" pitchFamily="50" charset="-128"/>
              <a:ea typeface="BIZ UDPゴシック" panose="020B0400000000000000" pitchFamily="50" charset="-128"/>
            </a:endParaRPr>
          </a:p>
        </p:txBody>
      </p:sp>
      <p:sp>
        <p:nvSpPr>
          <p:cNvPr id="18" name="四角形: メモ 17">
            <a:extLst>
              <a:ext uri="{FF2B5EF4-FFF2-40B4-BE49-F238E27FC236}">
                <a16:creationId xmlns:a16="http://schemas.microsoft.com/office/drawing/2014/main" id="{3FE4DD6C-C847-F236-B325-75844A30CE04}"/>
              </a:ext>
            </a:extLst>
          </p:cNvPr>
          <p:cNvSpPr/>
          <p:nvPr/>
        </p:nvSpPr>
        <p:spPr>
          <a:xfrm>
            <a:off x="574799" y="1022503"/>
            <a:ext cx="6009171" cy="7171147"/>
          </a:xfrm>
          <a:prstGeom prst="foldedCorner">
            <a:avLst>
              <a:gd name="adj" fmla="val 4429"/>
            </a:avLst>
          </a:prstGeom>
          <a:solidFill>
            <a:srgbClr val="FFFC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メモ 11">
            <a:extLst>
              <a:ext uri="{FF2B5EF4-FFF2-40B4-BE49-F238E27FC236}">
                <a16:creationId xmlns:a16="http://schemas.microsoft.com/office/drawing/2014/main" id="{BE2AA6BB-C978-BF2F-6770-7B32D24F60A8}"/>
              </a:ext>
            </a:extLst>
          </p:cNvPr>
          <p:cNvSpPr/>
          <p:nvPr/>
        </p:nvSpPr>
        <p:spPr>
          <a:xfrm>
            <a:off x="374882" y="1602403"/>
            <a:ext cx="6097749" cy="6881543"/>
          </a:xfrm>
          <a:prstGeom prst="foldedCorner">
            <a:avLst>
              <a:gd name="adj" fmla="val 4429"/>
            </a:avLst>
          </a:prstGeom>
          <a:solidFill>
            <a:srgbClr val="FFFC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メモ 4">
            <a:extLst>
              <a:ext uri="{FF2B5EF4-FFF2-40B4-BE49-F238E27FC236}">
                <a16:creationId xmlns:a16="http://schemas.microsoft.com/office/drawing/2014/main" id="{4FA84742-3BDD-CA75-4FCE-6372AD881F9B}"/>
              </a:ext>
            </a:extLst>
          </p:cNvPr>
          <p:cNvSpPr/>
          <p:nvPr/>
        </p:nvSpPr>
        <p:spPr>
          <a:xfrm>
            <a:off x="239479" y="2199965"/>
            <a:ext cx="6097749" cy="6652289"/>
          </a:xfrm>
          <a:prstGeom prst="foldedCorner">
            <a:avLst>
              <a:gd name="adj" fmla="val 4429"/>
            </a:avLst>
          </a:prstGeom>
          <a:solidFill>
            <a:srgbClr val="FFFC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817CBA3B-E4E0-3EFD-C23F-344CD377FBE4}"/>
              </a:ext>
            </a:extLst>
          </p:cNvPr>
          <p:cNvSpPr/>
          <p:nvPr/>
        </p:nvSpPr>
        <p:spPr>
          <a:xfrm rot="10800000" flipV="1">
            <a:off x="447537" y="339317"/>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地域計画書のイメージ</a:t>
            </a:r>
            <a:endParaRPr kumimoji="1" lang="en-US" altLang="ja-JP" sz="20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graphicFrame>
        <p:nvGraphicFramePr>
          <p:cNvPr id="8" name="表 21">
            <a:extLst>
              <a:ext uri="{FF2B5EF4-FFF2-40B4-BE49-F238E27FC236}">
                <a16:creationId xmlns:a16="http://schemas.microsoft.com/office/drawing/2014/main" id="{6FD3DDE4-7B23-00E7-5CE6-253C4D600E83}"/>
              </a:ext>
            </a:extLst>
          </p:cNvPr>
          <p:cNvGraphicFramePr>
            <a:graphicFrameLocks noGrp="1"/>
          </p:cNvGraphicFramePr>
          <p:nvPr>
            <p:extLst>
              <p:ext uri="{D42A27DB-BD31-4B8C-83A1-F6EECF244321}">
                <p14:modId xmlns:p14="http://schemas.microsoft.com/office/powerpoint/2010/main" val="1454711755"/>
              </p:ext>
            </p:extLst>
          </p:nvPr>
        </p:nvGraphicFramePr>
        <p:xfrm>
          <a:off x="352324" y="2688699"/>
          <a:ext cx="5852329" cy="5705365"/>
        </p:xfrm>
        <a:graphic>
          <a:graphicData uri="http://schemas.openxmlformats.org/drawingml/2006/table">
            <a:tbl>
              <a:tblPr firstRow="1" bandRow="1">
                <a:tableStyleId>{5940675A-B579-460E-94D1-54222C63F5DA}</a:tableStyleId>
              </a:tblPr>
              <a:tblGrid>
                <a:gridCol w="1572729">
                  <a:extLst>
                    <a:ext uri="{9D8B030D-6E8A-4147-A177-3AD203B41FA5}">
                      <a16:colId xmlns:a16="http://schemas.microsoft.com/office/drawing/2014/main" val="75496262"/>
                    </a:ext>
                  </a:extLst>
                </a:gridCol>
                <a:gridCol w="4279600">
                  <a:extLst>
                    <a:ext uri="{9D8B030D-6E8A-4147-A177-3AD203B41FA5}">
                      <a16:colId xmlns:a16="http://schemas.microsoft.com/office/drawing/2014/main" val="1768295142"/>
                    </a:ext>
                  </a:extLst>
                </a:gridCol>
              </a:tblGrid>
              <a:tr h="236331">
                <a:tc>
                  <a:txBody>
                    <a:bodyPr/>
                    <a:lstStyle/>
                    <a:p>
                      <a:r>
                        <a:rPr kumimoji="1" lang="ja-JP" altLang="en-US" sz="1200" dirty="0">
                          <a:latin typeface="BIZ UDPゴシック" panose="020B0400000000000000" pitchFamily="50" charset="-128"/>
                          <a:ea typeface="BIZ UDPゴシック" panose="020B0400000000000000" pitchFamily="50" charset="-128"/>
                        </a:rPr>
                        <a:t>取組の名称</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国内資源活用肥料の利用拡大支援</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4066383"/>
                  </a:ext>
                </a:extLst>
              </a:tr>
              <a:tr h="370840">
                <a:tc>
                  <a:txBody>
                    <a:bodyPr/>
                    <a:lstStyle/>
                    <a:p>
                      <a:r>
                        <a:rPr kumimoji="1" lang="ja-JP" altLang="en-US" sz="1200" dirty="0">
                          <a:latin typeface="BIZ UDPゴシック" panose="020B0400000000000000" pitchFamily="50" charset="-128"/>
                          <a:ea typeface="BIZ UDPゴシック" panose="020B0400000000000000" pitchFamily="50" charset="-128"/>
                        </a:rPr>
                        <a:t>取組の目的</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化学肥料の２割低減に向けた取組の定着のため、堆肥や下水汚泥資源等の国内資源を活用した肥料価格の一部支援を通じて、これら肥料の利用拡大を図る。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1564680"/>
                  </a:ext>
                </a:extLst>
              </a:tr>
              <a:tr h="370840">
                <a:tc>
                  <a:txBody>
                    <a:bodyPr/>
                    <a:lstStyle/>
                    <a:p>
                      <a:r>
                        <a:rPr kumimoji="1" lang="ja-JP" altLang="en-US" sz="1200" dirty="0">
                          <a:latin typeface="BIZ UDPゴシック" panose="020B0400000000000000" pitchFamily="50" charset="-128"/>
                          <a:ea typeface="BIZ UDPゴシック" panose="020B0400000000000000" pitchFamily="50" charset="-128"/>
                        </a:rPr>
                        <a:t>取組内容</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indent="0"/>
                      <a:r>
                        <a:rPr kumimoji="1" lang="ja-JP" altLang="en-US" sz="1200" dirty="0">
                          <a:latin typeface="BIZ UDPゴシック" panose="020B0400000000000000" pitchFamily="50" charset="-128"/>
                          <a:ea typeface="BIZ UDPゴシック" panose="020B0400000000000000" pitchFamily="50" charset="-128"/>
                        </a:rPr>
                        <a:t>肥料の販売を行う事業者が、以下の要件を満たす堆肥や下水汚泥資源等の国内資源を活用した肥料（以下「対象肥料」という。）を地域の農業者に販売した場合、その販売量に応じて、販売額の一部を支援する。</a:t>
                      </a:r>
                    </a:p>
                    <a:p>
                      <a:pPr marL="180975" indent="-180975"/>
                      <a:endParaRPr kumimoji="1" lang="ja-JP" altLang="en-US" sz="1200" dirty="0">
                        <a:latin typeface="BIZ UDPゴシック" panose="020B0400000000000000" pitchFamily="50" charset="-128"/>
                        <a:ea typeface="BIZ UDPゴシック" panose="020B0400000000000000" pitchFamily="50" charset="-128"/>
                      </a:endParaRPr>
                    </a:p>
                    <a:p>
                      <a:pPr marL="180975" indent="-180975"/>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要件</a:t>
                      </a:r>
                      <a:r>
                        <a:rPr kumimoji="1" lang="en-US" altLang="ja-JP" sz="1200" dirty="0">
                          <a:latin typeface="BIZ UDPゴシック" panose="020B0400000000000000" pitchFamily="50" charset="-128"/>
                          <a:ea typeface="BIZ UDPゴシック" panose="020B0400000000000000" pitchFamily="50" charset="-128"/>
                        </a:rPr>
                        <a:t>]</a:t>
                      </a:r>
                    </a:p>
                    <a:p>
                      <a:pPr marL="87313" indent="-87313" algn="just"/>
                      <a:r>
                        <a:rPr kumimoji="1" lang="ja-JP" altLang="en-US" sz="1200" dirty="0">
                          <a:latin typeface="BIZ UDPゴシック" panose="020B0400000000000000" pitchFamily="50" charset="-128"/>
                          <a:ea typeface="BIZ UDPゴシック" panose="020B0400000000000000" pitchFamily="50" charset="-128"/>
                        </a:rPr>
                        <a:t>・対象肥料は、ペレットなど粒状に成形されているものに限る。</a:t>
                      </a:r>
                    </a:p>
                    <a:p>
                      <a:pPr marL="87313" indent="-87313" algn="just"/>
                      <a:r>
                        <a:rPr kumimoji="1" lang="ja-JP" altLang="en-US" sz="1200" dirty="0">
                          <a:latin typeface="BIZ UDPゴシック" panose="020B0400000000000000" pitchFamily="50" charset="-128"/>
                          <a:ea typeface="BIZ UDPゴシック" panose="020B0400000000000000" pitchFamily="50" charset="-128"/>
                        </a:rPr>
                        <a:t>・対象肥料は、令和６年１月末日までに売買契約を締結した又は締結することが確実なものであって、同年３月末日までに納品するものに限る。</a:t>
                      </a:r>
                    </a:p>
                    <a:p>
                      <a:pPr marL="180975" indent="-180975"/>
                      <a:r>
                        <a:rPr kumimoji="1" lang="ja-JP" altLang="en-US" sz="1200" dirty="0">
                          <a:latin typeface="BIZ UDPゴシック" panose="020B0400000000000000" pitchFamily="50" charset="-128"/>
                          <a:ea typeface="BIZ UDPゴシック" panose="020B0400000000000000" pitchFamily="50" charset="-128"/>
                        </a:rPr>
                        <a:t>・交付の条件は別紙</a:t>
                      </a:r>
                      <a:r>
                        <a:rPr kumimoji="1" lang="ja-JP" altLang="en-US" sz="1000" i="1" dirty="0">
                          <a:latin typeface="BIZ UDPゴシック" panose="020B0400000000000000" pitchFamily="50" charset="-128"/>
                          <a:ea typeface="BIZ UDPゴシック" panose="020B0400000000000000" pitchFamily="50" charset="-128"/>
                        </a:rPr>
                        <a:t>（注：省略しています。）</a:t>
                      </a:r>
                      <a:r>
                        <a:rPr kumimoji="1" lang="ja-JP" altLang="en-US" sz="1200" dirty="0">
                          <a:latin typeface="BIZ UDPゴシック" panose="020B0400000000000000" pitchFamily="50" charset="-128"/>
                          <a:ea typeface="BIZ UDPゴシック" panose="020B0400000000000000" pitchFamily="50" charset="-128"/>
                        </a:rPr>
                        <a:t>に定めるとおりとする。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96"/>
                  </a:ext>
                </a:extLst>
              </a:tr>
              <a:tr h="297646">
                <a:tc>
                  <a:txBody>
                    <a:bodyPr/>
                    <a:lstStyle/>
                    <a:p>
                      <a:r>
                        <a:rPr kumimoji="1" lang="ja-JP" altLang="en-US" sz="1200" dirty="0">
                          <a:latin typeface="BIZ UDPゴシック" panose="020B0400000000000000" pitchFamily="50" charset="-128"/>
                          <a:ea typeface="BIZ UDPゴシック" panose="020B0400000000000000" pitchFamily="50" charset="-128"/>
                        </a:rPr>
                        <a:t>交付対象者</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対象肥料の販売を行う事業者</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37644"/>
                  </a:ext>
                </a:extLst>
              </a:tr>
              <a:tr h="255181">
                <a:tc>
                  <a:txBody>
                    <a:bodyPr/>
                    <a:lstStyle/>
                    <a:p>
                      <a:r>
                        <a:rPr kumimoji="1" lang="ja-JP" altLang="en-US" sz="1200" dirty="0">
                          <a:latin typeface="BIZ UDPゴシック" panose="020B0400000000000000" pitchFamily="50" charset="-128"/>
                          <a:ea typeface="BIZ UDPゴシック" panose="020B0400000000000000" pitchFamily="50" charset="-128"/>
                        </a:rPr>
                        <a:t>交付単価</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en-US" altLang="ja-JP" sz="1200" dirty="0">
                          <a:latin typeface="BIZ UDPゴシック" panose="020B0400000000000000" pitchFamily="50" charset="-128"/>
                          <a:ea typeface="BIZ UDPゴシック" panose="020B0400000000000000" pitchFamily="50" charset="-128"/>
                        </a:rPr>
                        <a:t>200</a:t>
                      </a:r>
                      <a:r>
                        <a:rPr kumimoji="1" lang="ja-JP" altLang="en-US" sz="1200" dirty="0">
                          <a:latin typeface="BIZ UDPゴシック" panose="020B0400000000000000" pitchFamily="50" charset="-128"/>
                          <a:ea typeface="BIZ UDPゴシック" panose="020B0400000000000000" pitchFamily="50" charset="-128"/>
                        </a:rPr>
                        <a:t>円</a:t>
                      </a:r>
                      <a:r>
                        <a:rPr kumimoji="1" lang="en-US" altLang="ja-JP" sz="1200" dirty="0">
                          <a:latin typeface="BIZ UDPゴシック" panose="020B0400000000000000" pitchFamily="50" charset="-128"/>
                          <a:ea typeface="BIZ UDPゴシック" panose="020B0400000000000000" pitchFamily="50" charset="-128"/>
                        </a:rPr>
                        <a:t>/20kg</a:t>
                      </a:r>
                      <a:endParaRPr kumimoji="1" lang="ja-JP" altLang="en-US" sz="1200" dirty="0">
                        <a:latin typeface="BIZ UDPゴシック" panose="020B0400000000000000" pitchFamily="50" charset="-128"/>
                        <a:ea typeface="BIZ UDPゴシック" panose="020B0400000000000000"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852837"/>
                  </a:ext>
                </a:extLst>
              </a:tr>
              <a:tr h="258327">
                <a:tc>
                  <a:txBody>
                    <a:bodyPr/>
                    <a:lstStyle/>
                    <a:p>
                      <a:r>
                        <a:rPr kumimoji="1" lang="ja-JP" altLang="en-US" sz="1200">
                          <a:latin typeface="BIZ UDPゴシック" panose="020B0400000000000000" pitchFamily="50" charset="-128"/>
                          <a:ea typeface="BIZ UDPゴシック" panose="020B0400000000000000" pitchFamily="50" charset="-128"/>
                        </a:rPr>
                        <a:t>単価設定の根拠</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000" i="1" dirty="0">
                          <a:latin typeface="BIZ UDPゴシック" panose="020B0400000000000000" pitchFamily="50" charset="-128"/>
                          <a:ea typeface="BIZ UDPゴシック" panose="020B0400000000000000" pitchFamily="50" charset="-128"/>
                        </a:rPr>
                        <a:t>（注：実際には記入がありますが、ここでは省略しています。）</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4758171"/>
                  </a:ext>
                </a:extLst>
              </a:tr>
              <a:tr h="370840">
                <a:tc>
                  <a:txBody>
                    <a:bodyPr/>
                    <a:lstStyle/>
                    <a:p>
                      <a:r>
                        <a:rPr kumimoji="1" lang="ja-JP" altLang="en-US" sz="1200" dirty="0">
                          <a:latin typeface="BIZ UDPゴシック" panose="020B0400000000000000" pitchFamily="50" charset="-128"/>
                          <a:ea typeface="BIZ UDPゴシック" panose="020B0400000000000000" pitchFamily="50" charset="-128"/>
                        </a:rPr>
                        <a:t>取組実績等の</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確認方法</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85725" indent="-85725"/>
                      <a:r>
                        <a:rPr kumimoji="1" lang="ja-JP" altLang="en-US" sz="1200" dirty="0">
                          <a:latin typeface="BIZ UDPゴシック" panose="020B0400000000000000" pitchFamily="50" charset="-128"/>
                          <a:ea typeface="BIZ UDPゴシック" panose="020B0400000000000000" pitchFamily="50" charset="-128"/>
                        </a:rPr>
                        <a:t>・対象</a:t>
                      </a:r>
                      <a:r>
                        <a:rPr kumimoji="1" lang="ja-JP" altLang="en-US" sz="1200">
                          <a:latin typeface="BIZ UDPゴシック" panose="020B0400000000000000" pitchFamily="50" charset="-128"/>
                          <a:ea typeface="BIZ UDPゴシック" panose="020B0400000000000000" pitchFamily="50" charset="-128"/>
                        </a:rPr>
                        <a:t>肥料を売買契約を締結した又は締結する</a:t>
                      </a:r>
                      <a:r>
                        <a:rPr kumimoji="1" lang="ja-JP" altLang="en-US" sz="1200" dirty="0">
                          <a:latin typeface="BIZ UDPゴシック" panose="020B0400000000000000" pitchFamily="50" charset="-128"/>
                          <a:ea typeface="BIZ UDPゴシック" panose="020B0400000000000000" pitchFamily="50" charset="-128"/>
                        </a:rPr>
                        <a:t>ことが確実なこと、地域の農業者ごとの対象肥料の販売数量、契約日、納品日、販売額が確認できる書類（注文書、領収書又は請求書等）</a:t>
                      </a:r>
                    </a:p>
                    <a:p>
                      <a:pPr marL="85725" indent="-85725"/>
                      <a:r>
                        <a:rPr kumimoji="1" lang="ja-JP" altLang="en-US" sz="1200" dirty="0">
                          <a:latin typeface="BIZ UDPゴシック" panose="020B0400000000000000" pitchFamily="50" charset="-128"/>
                          <a:ea typeface="BIZ UDPゴシック" panose="020B0400000000000000" pitchFamily="50" charset="-128"/>
                        </a:rPr>
                        <a:t>・対象肥料の販売価格及び農業者の負担額の適正性が確認できる書類　等</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7200262"/>
                  </a:ext>
                </a:extLst>
              </a:tr>
              <a:tr h="266523">
                <a:tc>
                  <a:txBody>
                    <a:bodyPr/>
                    <a:lstStyle/>
                    <a:p>
                      <a:r>
                        <a:rPr kumimoji="1" lang="ja-JP" altLang="en-US" sz="1200" dirty="0">
                          <a:latin typeface="BIZ UDPゴシック" panose="020B0400000000000000" pitchFamily="50" charset="-128"/>
                          <a:ea typeface="BIZ UDPゴシック" panose="020B0400000000000000" pitchFamily="50" charset="-128"/>
                        </a:rPr>
                        <a:t>取組予定面積</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u="none" dirty="0">
                          <a:latin typeface="BIZ UDPゴシック" panose="020B0400000000000000" pitchFamily="50" charset="-128"/>
                          <a:ea typeface="BIZ UDPゴシック" panose="020B0400000000000000" pitchFamily="50" charset="-128"/>
                        </a:rPr>
                        <a:t>〇〇</a:t>
                      </a:r>
                      <a:r>
                        <a:rPr kumimoji="1" lang="en-US" altLang="ja-JP" sz="1200" u="none" dirty="0">
                          <a:latin typeface="BIZ UDPゴシック" panose="020B0400000000000000" pitchFamily="50" charset="-128"/>
                          <a:ea typeface="BIZ UDPゴシック" panose="020B0400000000000000" pitchFamily="50" charset="-128"/>
                        </a:rPr>
                        <a:t>ha</a:t>
                      </a:r>
                      <a:r>
                        <a:rPr kumimoji="1" lang="ja-JP" altLang="en-US" sz="1200" dirty="0">
                          <a:latin typeface="BIZ UDPゴシック" panose="020B0400000000000000" pitchFamily="50" charset="-128"/>
                          <a:ea typeface="BIZ UDPゴシック" panose="020B0400000000000000" pitchFamily="50" charset="-128"/>
                        </a:rPr>
                        <a:t>　（対象肥料が施肥される面積の試算値）</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887961"/>
                  </a:ext>
                </a:extLst>
              </a:tr>
              <a:tr h="287079">
                <a:tc>
                  <a:txBody>
                    <a:bodyPr/>
                    <a:lstStyle/>
                    <a:p>
                      <a:r>
                        <a:rPr kumimoji="1" lang="ja-JP" altLang="en-US" sz="1200">
                          <a:latin typeface="BIZ UDPゴシック" panose="020B0400000000000000" pitchFamily="50" charset="-128"/>
                          <a:ea typeface="BIZ UDPゴシック" panose="020B0400000000000000" pitchFamily="50" charset="-128"/>
                        </a:rPr>
                        <a:t>事業費</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zh-TW" altLang="en-US" sz="1200" dirty="0">
                          <a:latin typeface="BIZ UDPゴシック" panose="020B0400000000000000" pitchFamily="50" charset="-128"/>
                          <a:ea typeface="BIZ UDPゴシック" panose="020B0400000000000000" pitchFamily="50" charset="-128"/>
                        </a:rPr>
                        <a:t>〇〇円</a:t>
                      </a:r>
                      <a:r>
                        <a:rPr kumimoji="1" lang="ja-JP" altLang="en-US" sz="1200" dirty="0">
                          <a:latin typeface="BIZ UDPゴシック" panose="020B0400000000000000" pitchFamily="50" charset="-128"/>
                          <a:ea typeface="BIZ UDPゴシック" panose="020B0400000000000000" pitchFamily="50" charset="-128"/>
                        </a:rPr>
                        <a:t>　　</a:t>
                      </a:r>
                      <a:r>
                        <a:rPr kumimoji="1" lang="en-US" altLang="ja-JP" sz="1200" dirty="0">
                          <a:latin typeface="BIZ UDPゴシック" panose="020B0400000000000000" pitchFamily="50" charset="-128"/>
                          <a:ea typeface="BIZ UDPゴシック" panose="020B0400000000000000" pitchFamily="50" charset="-128"/>
                        </a:rPr>
                        <a:t>200</a:t>
                      </a:r>
                      <a:r>
                        <a:rPr kumimoji="1" lang="ja-JP" altLang="en-US" sz="1200" dirty="0">
                          <a:latin typeface="BIZ UDPゴシック" panose="020B0400000000000000" pitchFamily="50" charset="-128"/>
                          <a:ea typeface="BIZ UDPゴシック" panose="020B0400000000000000" pitchFamily="50" charset="-128"/>
                        </a:rPr>
                        <a:t>円</a:t>
                      </a:r>
                      <a:r>
                        <a:rPr kumimoji="1" lang="en-US" altLang="ja-JP" sz="1200" dirty="0">
                          <a:latin typeface="BIZ UDPゴシック" panose="020B0400000000000000" pitchFamily="50" charset="-128"/>
                          <a:ea typeface="BIZ UDPゴシック" panose="020B0400000000000000" pitchFamily="50" charset="-128"/>
                        </a:rPr>
                        <a:t>/20kg×</a:t>
                      </a:r>
                      <a:r>
                        <a:rPr kumimoji="1" lang="ja-JP" altLang="en-US" sz="1200" dirty="0">
                          <a:latin typeface="BIZ UDPゴシック" panose="020B0400000000000000" pitchFamily="50" charset="-128"/>
                          <a:ea typeface="BIZ UDPゴシック" panose="020B0400000000000000" pitchFamily="50" charset="-128"/>
                        </a:rPr>
                        <a:t>〇</a:t>
                      </a:r>
                      <a:r>
                        <a:rPr kumimoji="1" lang="en-US" altLang="ja-JP" sz="1200" dirty="0">
                          <a:latin typeface="BIZ UDPゴシック" panose="020B0400000000000000" pitchFamily="50" charset="-128"/>
                          <a:ea typeface="BIZ UDPゴシック" panose="020B0400000000000000" pitchFamily="50" charset="-128"/>
                        </a:rPr>
                        <a:t>kg</a:t>
                      </a:r>
                      <a:endParaRPr kumimoji="1" lang="zh-TW" altLang="en-US" sz="1200" dirty="0">
                        <a:latin typeface="BIZ UDPゴシック" panose="020B0400000000000000" pitchFamily="50" charset="-128"/>
                        <a:ea typeface="BIZ UDPゴシック" panose="020B0400000000000000"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5100156"/>
                  </a:ext>
                </a:extLst>
              </a:tr>
              <a:tr h="263385">
                <a:tc>
                  <a:txBody>
                    <a:bodyPr/>
                    <a:lstStyle/>
                    <a:p>
                      <a:r>
                        <a:rPr kumimoji="1" lang="ja-JP" altLang="en-US" sz="1200" dirty="0">
                          <a:latin typeface="BIZ UDPゴシック" panose="020B0400000000000000" pitchFamily="50" charset="-128"/>
                          <a:ea typeface="BIZ UDPゴシック" panose="020B0400000000000000" pitchFamily="50" charset="-128"/>
                        </a:rPr>
                        <a:t>うち交付金の所要額</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〇〇円（同上）</a:t>
                      </a:r>
                      <a:endParaRPr kumimoji="1" lang="en-US" altLang="ja-JP" sz="1200" dirty="0">
                        <a:latin typeface="BIZ UDPゴシック" panose="020B0400000000000000" pitchFamily="50" charset="-128"/>
                        <a:ea typeface="BIZ UDPゴシック" panose="020B0400000000000000"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903675"/>
                  </a:ext>
                </a:extLst>
              </a:tr>
            </a:tbl>
          </a:graphicData>
        </a:graphic>
      </p:graphicFrame>
      <p:sp>
        <p:nvSpPr>
          <p:cNvPr id="9" name="正方形/長方形 8">
            <a:extLst>
              <a:ext uri="{FF2B5EF4-FFF2-40B4-BE49-F238E27FC236}">
                <a16:creationId xmlns:a16="http://schemas.microsoft.com/office/drawing/2014/main" id="{D194A8F7-6DCB-B6EF-BE08-3BE7C10D20F5}"/>
              </a:ext>
            </a:extLst>
          </p:cNvPr>
          <p:cNvSpPr/>
          <p:nvPr/>
        </p:nvSpPr>
        <p:spPr>
          <a:xfrm rot="10800000" flipV="1">
            <a:off x="263543" y="2236059"/>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取組個票①　　</a:t>
            </a:r>
            <a:r>
              <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&lt;</a:t>
            </a: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基本的な取組＞</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5" name="右中かっこ 14">
            <a:extLst>
              <a:ext uri="{FF2B5EF4-FFF2-40B4-BE49-F238E27FC236}">
                <a16:creationId xmlns:a16="http://schemas.microsoft.com/office/drawing/2014/main" id="{534632EF-54AB-D1B2-C883-782BA8E56A3D}"/>
              </a:ext>
            </a:extLst>
          </p:cNvPr>
          <p:cNvSpPr/>
          <p:nvPr/>
        </p:nvSpPr>
        <p:spPr>
          <a:xfrm rot="5400000">
            <a:off x="3368330" y="5785216"/>
            <a:ext cx="171011" cy="638058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3F749F3-97A3-BF9F-6EB2-8039711CCC07}"/>
              </a:ext>
            </a:extLst>
          </p:cNvPr>
          <p:cNvSpPr/>
          <p:nvPr/>
        </p:nvSpPr>
        <p:spPr>
          <a:xfrm>
            <a:off x="311956" y="326253"/>
            <a:ext cx="86691" cy="49909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26401232-DEA6-A131-90A5-011E245B7C03}"/>
              </a:ext>
            </a:extLst>
          </p:cNvPr>
          <p:cNvSpPr/>
          <p:nvPr/>
        </p:nvSpPr>
        <p:spPr>
          <a:xfrm rot="10800000" flipV="1">
            <a:off x="462157" y="1656568"/>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取組個票②</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445B17F5-93F8-13D1-2CF5-EC711491DB10}"/>
              </a:ext>
            </a:extLst>
          </p:cNvPr>
          <p:cNvSpPr/>
          <p:nvPr/>
        </p:nvSpPr>
        <p:spPr>
          <a:xfrm rot="10800000" flipV="1">
            <a:off x="681292" y="1052988"/>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取組個票③</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280B169C-5F67-DDD1-62D8-546D810130AC}"/>
              </a:ext>
            </a:extLst>
          </p:cNvPr>
          <p:cNvSpPr/>
          <p:nvPr/>
        </p:nvSpPr>
        <p:spPr>
          <a:xfrm rot="10800000" flipV="1">
            <a:off x="398647" y="8419338"/>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a:solidFill>
                  <a:schemeClr val="tx1"/>
                </a:solidFill>
                <a:latin typeface="BIZ UDPゴシック" panose="020B0400000000000000" pitchFamily="50" charset="-128"/>
                <a:ea typeface="BIZ UDPゴシック" panose="020B0400000000000000" pitchFamily="50" charset="-128"/>
              </a:rPr>
              <a:t>（注）　〇〇の部分のみ、地域で設定してください。</a:t>
            </a:r>
            <a:endParaRPr kumimoji="1" lang="en-US" altLang="ja-JP" sz="1400">
              <a:solidFill>
                <a:schemeClr val="tx1"/>
              </a:solidFill>
              <a:latin typeface="BIZ UDPゴシック" panose="020B0400000000000000" pitchFamily="50" charset="-128"/>
              <a:ea typeface="BIZ UDPゴシック" panose="020B0400000000000000" pitchFamily="50" charset="-128"/>
            </a:endParaRPr>
          </a:p>
        </p:txBody>
      </p:sp>
      <p:cxnSp>
        <p:nvCxnSpPr>
          <p:cNvPr id="4" name="直線コネクタ 3">
            <a:extLst>
              <a:ext uri="{FF2B5EF4-FFF2-40B4-BE49-F238E27FC236}">
                <a16:creationId xmlns:a16="http://schemas.microsoft.com/office/drawing/2014/main" id="{7BE4F8A9-26EE-F29B-AAD7-9E27DED05089}"/>
              </a:ext>
            </a:extLst>
          </p:cNvPr>
          <p:cNvCxnSpPr/>
          <p:nvPr/>
        </p:nvCxnSpPr>
        <p:spPr>
          <a:xfrm>
            <a:off x="2004234" y="7784327"/>
            <a:ext cx="5322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0C329354-6088-1BE7-CD07-A8FADF2861F4}"/>
              </a:ext>
            </a:extLst>
          </p:cNvPr>
          <p:cNvCxnSpPr>
            <a:cxnSpLocks/>
          </p:cNvCxnSpPr>
          <p:nvPr/>
        </p:nvCxnSpPr>
        <p:spPr>
          <a:xfrm>
            <a:off x="3777375" y="8062623"/>
            <a:ext cx="39706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CF1FD02-3717-27F9-DC0D-75C5E5F05B1D}"/>
              </a:ext>
            </a:extLst>
          </p:cNvPr>
          <p:cNvCxnSpPr>
            <a:cxnSpLocks/>
          </p:cNvCxnSpPr>
          <p:nvPr/>
        </p:nvCxnSpPr>
        <p:spPr>
          <a:xfrm>
            <a:off x="2004234" y="8064924"/>
            <a:ext cx="469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A81F0FC0-A97D-C3D3-1DAD-07FF50C8AB67}"/>
              </a:ext>
            </a:extLst>
          </p:cNvPr>
          <p:cNvCxnSpPr>
            <a:cxnSpLocks/>
          </p:cNvCxnSpPr>
          <p:nvPr/>
        </p:nvCxnSpPr>
        <p:spPr>
          <a:xfrm>
            <a:off x="954662" y="8737155"/>
            <a:ext cx="37320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D1EA8722-AD27-75FE-D35A-FDA9430D9269}"/>
              </a:ext>
            </a:extLst>
          </p:cNvPr>
          <p:cNvCxnSpPr>
            <a:cxnSpLocks/>
          </p:cNvCxnSpPr>
          <p:nvPr/>
        </p:nvCxnSpPr>
        <p:spPr>
          <a:xfrm>
            <a:off x="2004234" y="8350412"/>
            <a:ext cx="469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大かっこ 25">
            <a:extLst>
              <a:ext uri="{FF2B5EF4-FFF2-40B4-BE49-F238E27FC236}">
                <a16:creationId xmlns:a16="http://schemas.microsoft.com/office/drawing/2014/main" id="{491A262E-4D5C-FEA3-7D8C-0C0E9B7F43C0}"/>
              </a:ext>
            </a:extLst>
          </p:cNvPr>
          <p:cNvSpPr/>
          <p:nvPr/>
        </p:nvSpPr>
        <p:spPr>
          <a:xfrm>
            <a:off x="3625453" y="387735"/>
            <a:ext cx="2703973" cy="462148"/>
          </a:xfrm>
          <a:prstGeom prst="bracketPair">
            <a:avLst>
              <a:gd name="adj" fmla="val 13622"/>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31709040-3A85-EF1C-CC11-9821A615EAE7}"/>
              </a:ext>
            </a:extLst>
          </p:cNvPr>
          <p:cNvSpPr/>
          <p:nvPr/>
        </p:nvSpPr>
        <p:spPr>
          <a:xfrm rot="10800000" flipV="1">
            <a:off x="3625453" y="387735"/>
            <a:ext cx="2775572"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「基本的な取組」をそのまま設定する場合</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8A3F5B21-56C5-44FA-7117-259E69BB21B3}"/>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3</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9840123C-AB28-3FFE-35AD-0B54EE81A093}"/>
              </a:ext>
            </a:extLst>
          </p:cNvPr>
          <p:cNvSpPr/>
          <p:nvPr/>
        </p:nvSpPr>
        <p:spPr>
          <a:xfrm rot="10800000" flipV="1">
            <a:off x="1482127" y="8937955"/>
            <a:ext cx="3943416" cy="76114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取組個票を複数作成することも可能</a:t>
            </a: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です。</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878538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824DAB5A-B2D5-4E5A-8DAA-1A4BC65480DD}"/>
              </a:ext>
            </a:extLst>
          </p:cNvPr>
          <p:cNvSpPr/>
          <p:nvPr/>
        </p:nvSpPr>
        <p:spPr>
          <a:xfrm flipV="1">
            <a:off x="123336" y="243655"/>
            <a:ext cx="6638656" cy="8063586"/>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32D5D218-017B-4FD6-84B9-91813C6384C5}"/>
              </a:ext>
            </a:extLst>
          </p:cNvPr>
          <p:cNvSpPr txBox="1"/>
          <p:nvPr/>
        </p:nvSpPr>
        <p:spPr>
          <a:xfrm>
            <a:off x="427156" y="626974"/>
            <a:ext cx="4762570" cy="338554"/>
          </a:xfrm>
          <a:prstGeom prst="rect">
            <a:avLst/>
          </a:prstGeom>
          <a:noFill/>
        </p:spPr>
        <p:txBody>
          <a:bodyPr wrap="square" rtlCol="0">
            <a:spAutoFit/>
          </a:bodyPr>
          <a:lstStyle/>
          <a:p>
            <a:r>
              <a:rPr kumimoji="1" lang="ja-JP" altLang="en-US" sz="16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今後のスケジュールは、概ね以下のとおりです。</a:t>
            </a:r>
          </a:p>
        </p:txBody>
      </p:sp>
      <p:sp>
        <p:nvSpPr>
          <p:cNvPr id="46" name="矢印: 五方向 45">
            <a:extLst>
              <a:ext uri="{FF2B5EF4-FFF2-40B4-BE49-F238E27FC236}">
                <a16:creationId xmlns:a16="http://schemas.microsoft.com/office/drawing/2014/main" id="{C2B65460-90D8-4E1A-85F7-A727EB5299CA}"/>
              </a:ext>
            </a:extLst>
          </p:cNvPr>
          <p:cNvSpPr/>
          <p:nvPr/>
        </p:nvSpPr>
        <p:spPr>
          <a:xfrm>
            <a:off x="99796" y="42304"/>
            <a:ext cx="1774999" cy="39947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スケジュール</a:t>
            </a:r>
          </a:p>
        </p:txBody>
      </p:sp>
      <p:grpSp>
        <p:nvGrpSpPr>
          <p:cNvPr id="5" name="グループ化 4">
            <a:extLst>
              <a:ext uri="{FF2B5EF4-FFF2-40B4-BE49-F238E27FC236}">
                <a16:creationId xmlns:a16="http://schemas.microsoft.com/office/drawing/2014/main" id="{3183AC18-2F3D-620F-E5C4-884F7972E379}"/>
              </a:ext>
            </a:extLst>
          </p:cNvPr>
          <p:cNvGrpSpPr/>
          <p:nvPr/>
        </p:nvGrpSpPr>
        <p:grpSpPr>
          <a:xfrm>
            <a:off x="4108181" y="9126825"/>
            <a:ext cx="2748462" cy="529871"/>
            <a:chOff x="7215560" y="8145459"/>
            <a:chExt cx="2748462" cy="529871"/>
          </a:xfrm>
        </p:grpSpPr>
        <p:pic>
          <p:nvPicPr>
            <p:cNvPr id="2" name="図 1">
              <a:extLst>
                <a:ext uri="{FF2B5EF4-FFF2-40B4-BE49-F238E27FC236}">
                  <a16:creationId xmlns:a16="http://schemas.microsoft.com/office/drawing/2014/main" id="{7078426F-8536-A540-27F8-C689577F8391}"/>
                </a:ext>
              </a:extLst>
            </p:cNvPr>
            <p:cNvPicPr>
              <a:picLocks noChangeAspect="1"/>
            </p:cNvPicPr>
            <p:nvPr/>
          </p:nvPicPr>
          <p:blipFill>
            <a:blip r:embed="rId2">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7963786" y="8145459"/>
              <a:ext cx="2000236" cy="512076"/>
            </a:xfrm>
            <a:prstGeom prst="rect">
              <a:avLst/>
            </a:prstGeom>
          </p:spPr>
        </p:pic>
        <p:pic>
          <p:nvPicPr>
            <p:cNvPr id="3" name="図 2">
              <a:extLst>
                <a:ext uri="{FF2B5EF4-FFF2-40B4-BE49-F238E27FC236}">
                  <a16:creationId xmlns:a16="http://schemas.microsoft.com/office/drawing/2014/main" id="{2AC72220-DB6F-8F36-21A1-2A3EF92C3F28}"/>
                </a:ext>
              </a:extLst>
            </p:cNvPr>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b="-3475"/>
            <a:stretch/>
          </p:blipFill>
          <p:spPr>
            <a:xfrm>
              <a:off x="7215560" y="8145459"/>
              <a:ext cx="1492109" cy="529871"/>
            </a:xfrm>
            <a:prstGeom prst="rect">
              <a:avLst/>
            </a:prstGeom>
          </p:spPr>
        </p:pic>
      </p:grpSp>
      <p:sp>
        <p:nvSpPr>
          <p:cNvPr id="4" name="テキスト ボックス 3">
            <a:extLst>
              <a:ext uri="{FF2B5EF4-FFF2-40B4-BE49-F238E27FC236}">
                <a16:creationId xmlns:a16="http://schemas.microsoft.com/office/drawing/2014/main" id="{9D57B786-8F6E-93BF-F38A-D572BED47CA2}"/>
              </a:ext>
            </a:extLst>
          </p:cNvPr>
          <p:cNvSpPr txBox="1"/>
          <p:nvPr/>
        </p:nvSpPr>
        <p:spPr>
          <a:xfrm>
            <a:off x="4231099" y="9243985"/>
            <a:ext cx="2465630" cy="307777"/>
          </a:xfrm>
          <a:prstGeom prst="rect">
            <a:avLst/>
          </a:prstGeom>
          <a:noFill/>
        </p:spPr>
        <p:txBody>
          <a:bodyPr wrap="square" rtlCol="0">
            <a:spAutoFit/>
          </a:bodyPr>
          <a:lstStyle/>
          <a:p>
            <a:r>
              <a:rPr kumimoji="1" lang="ja-JP" altLang="en-US" sz="1400">
                <a:latin typeface="メイリオ" panose="020B0604030504040204" pitchFamily="50" charset="-128"/>
                <a:ea typeface="メイリオ" panose="020B0604030504040204" pitchFamily="50" charset="-128"/>
              </a:rPr>
              <a:t>肥料価格高騰対策事業</a:t>
            </a:r>
          </a:p>
        </p:txBody>
      </p:sp>
      <p:pic>
        <p:nvPicPr>
          <p:cNvPr id="9" name="図 8">
            <a:extLst>
              <a:ext uri="{FF2B5EF4-FFF2-40B4-BE49-F238E27FC236}">
                <a16:creationId xmlns:a16="http://schemas.microsoft.com/office/drawing/2014/main" id="{79F7D19F-4F1A-C009-D765-6DDA181A142F}"/>
              </a:ext>
            </a:extLst>
          </p:cNvPr>
          <p:cNvPicPr>
            <a:picLocks noChangeAspect="1"/>
          </p:cNvPicPr>
          <p:nvPr/>
        </p:nvPicPr>
        <p:blipFill>
          <a:blip r:embed="rId4"/>
          <a:stretch>
            <a:fillRect/>
          </a:stretch>
        </p:blipFill>
        <p:spPr>
          <a:xfrm>
            <a:off x="6008563" y="8401236"/>
            <a:ext cx="749641" cy="749641"/>
          </a:xfrm>
          <a:prstGeom prst="rect">
            <a:avLst/>
          </a:prstGeom>
        </p:spPr>
      </p:pic>
      <p:sp>
        <p:nvSpPr>
          <p:cNvPr id="20" name="正方形/長方形 19">
            <a:extLst>
              <a:ext uri="{FF2B5EF4-FFF2-40B4-BE49-F238E27FC236}">
                <a16:creationId xmlns:a16="http://schemas.microsoft.com/office/drawing/2014/main" id="{40846149-4025-B2C9-B1C5-693B33A15860}"/>
              </a:ext>
            </a:extLst>
          </p:cNvPr>
          <p:cNvSpPr/>
          <p:nvPr/>
        </p:nvSpPr>
        <p:spPr>
          <a:xfrm rot="10800000" flipV="1">
            <a:off x="253189" y="7836564"/>
            <a:ext cx="5603335"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lgn="just"/>
            <a:r>
              <a:rPr kumimoji="1" lang="ja-JP" altLang="en-US"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（注）事業は本年６月１日以降の取組に遡って支援することができます。</a:t>
            </a:r>
            <a:endParaRPr kumimoji="1" lang="en-US" altLang="ja-JP"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E724CB95-4224-DDDF-9A54-272C952A1BA4}"/>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4</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aphicFrame>
        <p:nvGraphicFramePr>
          <p:cNvPr id="19" name="表 9">
            <a:extLst>
              <a:ext uri="{FF2B5EF4-FFF2-40B4-BE49-F238E27FC236}">
                <a16:creationId xmlns:a16="http://schemas.microsoft.com/office/drawing/2014/main" id="{61393A26-0E48-1884-8EDA-41BC780631E7}"/>
              </a:ext>
            </a:extLst>
          </p:cNvPr>
          <p:cNvGraphicFramePr>
            <a:graphicFrameLocks noGrp="1"/>
          </p:cNvGraphicFramePr>
          <p:nvPr/>
        </p:nvGraphicFramePr>
        <p:xfrm>
          <a:off x="325986" y="6567093"/>
          <a:ext cx="6654166" cy="1368000"/>
        </p:xfrm>
        <a:graphic>
          <a:graphicData uri="http://schemas.openxmlformats.org/drawingml/2006/table">
            <a:tbl>
              <a:tblPr firstRow="1" bandRow="1">
                <a:tableStyleId>{5C22544A-7EE6-4342-B048-85BDC9FD1C3A}</a:tableStyleId>
              </a:tblPr>
              <a:tblGrid>
                <a:gridCol w="2260918">
                  <a:extLst>
                    <a:ext uri="{9D8B030D-6E8A-4147-A177-3AD203B41FA5}">
                      <a16:colId xmlns:a16="http://schemas.microsoft.com/office/drawing/2014/main" val="109321651"/>
                    </a:ext>
                  </a:extLst>
                </a:gridCol>
                <a:gridCol w="330518">
                  <a:extLst>
                    <a:ext uri="{9D8B030D-6E8A-4147-A177-3AD203B41FA5}">
                      <a16:colId xmlns:a16="http://schemas.microsoft.com/office/drawing/2014/main" val="1752423497"/>
                    </a:ext>
                  </a:extLst>
                </a:gridCol>
                <a:gridCol w="4062730">
                  <a:extLst>
                    <a:ext uri="{9D8B030D-6E8A-4147-A177-3AD203B41FA5}">
                      <a16:colId xmlns:a16="http://schemas.microsoft.com/office/drawing/2014/main" val="950364417"/>
                    </a:ext>
                  </a:extLst>
                </a:gridCol>
              </a:tblGrid>
              <a:tr h="376200">
                <a:tc>
                  <a:txBody>
                    <a:bodyP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領収書等の提出期限</a:t>
                      </a:r>
                      <a:endParaRPr kumimoji="1" lang="ja-JP" alt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endParaRPr kumimoji="1" lang="ja-JP" alt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地域協議会にご確認ください。</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6314823"/>
                  </a:ext>
                </a:extLst>
              </a:tr>
              <a:tr h="376200">
                <a:tc>
                  <a:txBody>
                    <a:bodyP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交付金の支払い時期　</a:t>
                      </a:r>
                      <a:endParaRPr kumimoji="1" lang="ja-JP" alt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endParaRPr kumimoji="1" lang="ja-JP" alt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地域協議会にご確認ください。</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8523027"/>
                  </a:ext>
                </a:extLst>
              </a:tr>
              <a:tr h="615600">
                <a:tc>
                  <a:txBody>
                    <a:bodyP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実績報告書の提出期限</a:t>
                      </a:r>
                      <a:endParaRPr kumimoji="1" lang="ja-JP" alt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endParaRPr kumimoji="1" lang="ja-JP" alt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令和</a:t>
                      </a:r>
                      <a:r>
                        <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6</a:t>
                      </a: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a:t>
                      </a:r>
                      <a:r>
                        <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4</a:t>
                      </a: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a:t>
                      </a:r>
                      <a:r>
                        <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10</a:t>
                      </a: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日</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（都道府県協議会への提出締切は</a:t>
                      </a:r>
                      <a:r>
                        <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2</a:t>
                      </a: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月末頃）</a:t>
                      </a:r>
                      <a:endParaRPr kumimoji="1" lang="ja-JP" altLang="en-US" sz="14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9881115"/>
                  </a:ext>
                </a:extLst>
              </a:tr>
            </a:tbl>
          </a:graphicData>
        </a:graphic>
      </p:graphicFrame>
      <p:sp>
        <p:nvSpPr>
          <p:cNvPr id="26" name="四角形: 角を丸くする 25">
            <a:extLst>
              <a:ext uri="{FF2B5EF4-FFF2-40B4-BE49-F238E27FC236}">
                <a16:creationId xmlns:a16="http://schemas.microsoft.com/office/drawing/2014/main" id="{819398F3-4E89-63FD-59D3-B6CD08CD9004}"/>
              </a:ext>
            </a:extLst>
          </p:cNvPr>
          <p:cNvSpPr/>
          <p:nvPr/>
        </p:nvSpPr>
        <p:spPr>
          <a:xfrm>
            <a:off x="175181" y="6135991"/>
            <a:ext cx="1310910" cy="369821"/>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事業開始後</a:t>
            </a:r>
          </a:p>
        </p:txBody>
      </p:sp>
      <p:pic>
        <p:nvPicPr>
          <p:cNvPr id="28" name="図 27">
            <a:extLst>
              <a:ext uri="{FF2B5EF4-FFF2-40B4-BE49-F238E27FC236}">
                <a16:creationId xmlns:a16="http://schemas.microsoft.com/office/drawing/2014/main" id="{153170A4-F2F0-FD68-36A6-8037F1223A60}"/>
              </a:ext>
            </a:extLst>
          </p:cNvPr>
          <p:cNvPicPr>
            <a:picLocks noChangeAspect="1"/>
          </p:cNvPicPr>
          <p:nvPr/>
        </p:nvPicPr>
        <p:blipFill>
          <a:blip r:embed="rId5">
            <a:duotone>
              <a:prstClr val="black"/>
              <a:srgbClr val="FF8A09">
                <a:tint val="45000"/>
                <a:satMod val="400000"/>
              </a:srgbClr>
            </a:duotone>
          </a:blip>
          <a:stretch>
            <a:fillRect/>
          </a:stretch>
        </p:blipFill>
        <p:spPr>
          <a:xfrm rot="596653">
            <a:off x="5726749" y="516759"/>
            <a:ext cx="724752" cy="724752"/>
          </a:xfrm>
          <a:prstGeom prst="rect">
            <a:avLst/>
          </a:prstGeom>
        </p:spPr>
      </p:pic>
      <p:sp>
        <p:nvSpPr>
          <p:cNvPr id="13" name="四角形: 角を丸くする 12">
            <a:extLst>
              <a:ext uri="{FF2B5EF4-FFF2-40B4-BE49-F238E27FC236}">
                <a16:creationId xmlns:a16="http://schemas.microsoft.com/office/drawing/2014/main" id="{2B45B906-F5E7-759B-9506-CEE45FC5E6F3}"/>
              </a:ext>
            </a:extLst>
          </p:cNvPr>
          <p:cNvSpPr/>
          <p:nvPr/>
        </p:nvSpPr>
        <p:spPr>
          <a:xfrm>
            <a:off x="194436" y="2901853"/>
            <a:ext cx="900000" cy="540000"/>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第</a:t>
            </a:r>
            <a:r>
              <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3</a:t>
            </a: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期</a:t>
            </a:r>
            <a:endPar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公募</a:t>
            </a:r>
          </a:p>
        </p:txBody>
      </p:sp>
      <p:sp>
        <p:nvSpPr>
          <p:cNvPr id="38" name="矢印: 五方向 37">
            <a:extLst>
              <a:ext uri="{FF2B5EF4-FFF2-40B4-BE49-F238E27FC236}">
                <a16:creationId xmlns:a16="http://schemas.microsoft.com/office/drawing/2014/main" id="{A6967167-DFF1-C1A9-58B3-B3A1C3B651C4}"/>
              </a:ext>
            </a:extLst>
          </p:cNvPr>
          <p:cNvSpPr/>
          <p:nvPr/>
        </p:nvSpPr>
        <p:spPr>
          <a:xfrm>
            <a:off x="1206201" y="4440401"/>
            <a:ext cx="5307527" cy="540000"/>
          </a:xfrm>
          <a:prstGeom prst="homePlate">
            <a:avLst/>
          </a:prstGeom>
          <a:solidFill>
            <a:srgbClr val="E4E9E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9" name="四角形: 角を丸くする 38">
            <a:extLst>
              <a:ext uri="{FF2B5EF4-FFF2-40B4-BE49-F238E27FC236}">
                <a16:creationId xmlns:a16="http://schemas.microsoft.com/office/drawing/2014/main" id="{0636688E-42E1-3C05-0E39-A079E60E8810}"/>
              </a:ext>
            </a:extLst>
          </p:cNvPr>
          <p:cNvSpPr/>
          <p:nvPr/>
        </p:nvSpPr>
        <p:spPr>
          <a:xfrm>
            <a:off x="200280" y="3678117"/>
            <a:ext cx="900000" cy="540000"/>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第</a:t>
            </a:r>
            <a:r>
              <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4</a:t>
            </a: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期</a:t>
            </a:r>
            <a:endPar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公募</a:t>
            </a:r>
          </a:p>
        </p:txBody>
      </p:sp>
      <p:sp>
        <p:nvSpPr>
          <p:cNvPr id="40" name="四角形: 角を丸くする 39">
            <a:extLst>
              <a:ext uri="{FF2B5EF4-FFF2-40B4-BE49-F238E27FC236}">
                <a16:creationId xmlns:a16="http://schemas.microsoft.com/office/drawing/2014/main" id="{532B8D1B-9BE2-614E-9685-B30932FD8DDD}"/>
              </a:ext>
            </a:extLst>
          </p:cNvPr>
          <p:cNvSpPr/>
          <p:nvPr/>
        </p:nvSpPr>
        <p:spPr>
          <a:xfrm>
            <a:off x="200280" y="4420274"/>
            <a:ext cx="900000" cy="540000"/>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第</a:t>
            </a:r>
            <a:r>
              <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5</a:t>
            </a: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期</a:t>
            </a:r>
            <a:endPar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公募</a:t>
            </a:r>
          </a:p>
        </p:txBody>
      </p:sp>
      <p:sp>
        <p:nvSpPr>
          <p:cNvPr id="15" name="テキスト ボックス 14">
            <a:extLst>
              <a:ext uri="{FF2B5EF4-FFF2-40B4-BE49-F238E27FC236}">
                <a16:creationId xmlns:a16="http://schemas.microsoft.com/office/drawing/2014/main" id="{20E15DC1-9EF7-1B6F-D6E6-50C7D4CC45AE}"/>
              </a:ext>
            </a:extLst>
          </p:cNvPr>
          <p:cNvSpPr txBox="1"/>
          <p:nvPr/>
        </p:nvSpPr>
        <p:spPr>
          <a:xfrm>
            <a:off x="181668" y="5388039"/>
            <a:ext cx="6552996" cy="523220"/>
          </a:xfrm>
          <a:prstGeom prst="rect">
            <a:avLst/>
          </a:prstGeom>
          <a:noFill/>
        </p:spPr>
        <p:txBody>
          <a:bodyPr wrap="square" rtlCol="0">
            <a:spAutoFit/>
          </a:bodyPr>
          <a:lstStyle/>
          <a:p>
            <a:r>
              <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第</a:t>
            </a:r>
            <a:r>
              <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5</a:t>
            </a:r>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期公募では、第</a:t>
            </a:r>
            <a:r>
              <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3</a:t>
            </a:r>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期、第</a:t>
            </a:r>
            <a:r>
              <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4</a:t>
            </a:r>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期公募分を一括して応募（最大</a:t>
            </a:r>
            <a:r>
              <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1,500</a:t>
            </a:r>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万円</a:t>
            </a:r>
            <a:r>
              <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a:t>
            </a:r>
            <a:endParaRPr kumimoji="1" lang="en-US" altLang="ja-JP"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1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できます。</a:t>
            </a:r>
          </a:p>
        </p:txBody>
      </p:sp>
      <p:sp>
        <p:nvSpPr>
          <p:cNvPr id="7" name="矢印: 五方向 6">
            <a:extLst>
              <a:ext uri="{FF2B5EF4-FFF2-40B4-BE49-F238E27FC236}">
                <a16:creationId xmlns:a16="http://schemas.microsoft.com/office/drawing/2014/main" id="{8497A905-284D-93EF-421D-A556E47AA4BA}"/>
              </a:ext>
            </a:extLst>
          </p:cNvPr>
          <p:cNvSpPr/>
          <p:nvPr/>
        </p:nvSpPr>
        <p:spPr>
          <a:xfrm>
            <a:off x="1206199" y="3682934"/>
            <a:ext cx="5307527" cy="540000"/>
          </a:xfrm>
          <a:prstGeom prst="homePlate">
            <a:avLst/>
          </a:prstGeom>
          <a:solidFill>
            <a:srgbClr val="E4E9E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2" name="矢印: 五方向 11">
            <a:extLst>
              <a:ext uri="{FF2B5EF4-FFF2-40B4-BE49-F238E27FC236}">
                <a16:creationId xmlns:a16="http://schemas.microsoft.com/office/drawing/2014/main" id="{62A462F9-9832-47A8-8E33-E02A762B9FFE}"/>
              </a:ext>
            </a:extLst>
          </p:cNvPr>
          <p:cNvSpPr/>
          <p:nvPr/>
        </p:nvSpPr>
        <p:spPr>
          <a:xfrm>
            <a:off x="1201109" y="2162964"/>
            <a:ext cx="5307527" cy="540000"/>
          </a:xfrm>
          <a:prstGeom prst="homePlate">
            <a:avLst/>
          </a:prstGeom>
          <a:solidFill>
            <a:srgbClr val="E4E9E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 name="矢印: 五方向 13">
            <a:extLst>
              <a:ext uri="{FF2B5EF4-FFF2-40B4-BE49-F238E27FC236}">
                <a16:creationId xmlns:a16="http://schemas.microsoft.com/office/drawing/2014/main" id="{183B5BC1-5556-51C4-B11D-6DCF8C783A43}"/>
              </a:ext>
            </a:extLst>
          </p:cNvPr>
          <p:cNvSpPr/>
          <p:nvPr/>
        </p:nvSpPr>
        <p:spPr>
          <a:xfrm>
            <a:off x="1201109" y="1399277"/>
            <a:ext cx="5307527" cy="540000"/>
          </a:xfrm>
          <a:prstGeom prst="homePlate">
            <a:avLst/>
          </a:prstGeom>
          <a:solidFill>
            <a:srgbClr val="E4E9E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6" name="矢印: 五方向 55">
            <a:extLst>
              <a:ext uri="{FF2B5EF4-FFF2-40B4-BE49-F238E27FC236}">
                <a16:creationId xmlns:a16="http://schemas.microsoft.com/office/drawing/2014/main" id="{A769A419-9A8F-3D4A-0A17-50D9C95B6CEF}"/>
              </a:ext>
            </a:extLst>
          </p:cNvPr>
          <p:cNvSpPr/>
          <p:nvPr/>
        </p:nvSpPr>
        <p:spPr>
          <a:xfrm>
            <a:off x="4483906" y="4373386"/>
            <a:ext cx="1152000" cy="720000"/>
          </a:xfrm>
          <a:prstGeom prst="homePlate">
            <a:avLst>
              <a:gd name="adj" fmla="val 31547"/>
            </a:avLst>
          </a:prstGeom>
          <a:solidFill>
            <a:schemeClr val="accent6">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テキスト ボックス 33">
            <a:extLst>
              <a:ext uri="{FF2B5EF4-FFF2-40B4-BE49-F238E27FC236}">
                <a16:creationId xmlns:a16="http://schemas.microsoft.com/office/drawing/2014/main" id="{874AA374-3173-A1BF-58CB-572C68245319}"/>
              </a:ext>
            </a:extLst>
          </p:cNvPr>
          <p:cNvSpPr txBox="1"/>
          <p:nvPr/>
        </p:nvSpPr>
        <p:spPr>
          <a:xfrm>
            <a:off x="4570840" y="4497953"/>
            <a:ext cx="1480457" cy="461665"/>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12</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月下旬</a:t>
            </a:r>
            <a:endPar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月上旬</a:t>
            </a:r>
          </a:p>
        </p:txBody>
      </p:sp>
      <p:sp>
        <p:nvSpPr>
          <p:cNvPr id="57" name="矢印: 五方向 56">
            <a:extLst>
              <a:ext uri="{FF2B5EF4-FFF2-40B4-BE49-F238E27FC236}">
                <a16:creationId xmlns:a16="http://schemas.microsoft.com/office/drawing/2014/main" id="{49B36A63-BAC1-23BB-A9D3-1B5D9EFE5858}"/>
              </a:ext>
            </a:extLst>
          </p:cNvPr>
          <p:cNvSpPr/>
          <p:nvPr/>
        </p:nvSpPr>
        <p:spPr>
          <a:xfrm>
            <a:off x="2760556" y="4369455"/>
            <a:ext cx="1152000" cy="720000"/>
          </a:xfrm>
          <a:prstGeom prst="homePlate">
            <a:avLst>
              <a:gd name="adj" fmla="val 31547"/>
            </a:avLst>
          </a:prstGeom>
          <a:solidFill>
            <a:schemeClr val="accent6">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5" name="テキスト ボックス 24">
            <a:extLst>
              <a:ext uri="{FF2B5EF4-FFF2-40B4-BE49-F238E27FC236}">
                <a16:creationId xmlns:a16="http://schemas.microsoft.com/office/drawing/2014/main" id="{7B776D10-C4A4-D184-C431-8EDE11A6A081}"/>
              </a:ext>
            </a:extLst>
          </p:cNvPr>
          <p:cNvSpPr txBox="1"/>
          <p:nvPr/>
        </p:nvSpPr>
        <p:spPr>
          <a:xfrm>
            <a:off x="2821807" y="4483980"/>
            <a:ext cx="982094" cy="461665"/>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11</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13</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日</a:t>
            </a:r>
            <a:endPar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12</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日</a:t>
            </a:r>
          </a:p>
        </p:txBody>
      </p:sp>
      <p:sp>
        <p:nvSpPr>
          <p:cNvPr id="45" name="テキスト ボックス 44">
            <a:extLst>
              <a:ext uri="{FF2B5EF4-FFF2-40B4-BE49-F238E27FC236}">
                <a16:creationId xmlns:a16="http://schemas.microsoft.com/office/drawing/2014/main" id="{CCA14168-BBC2-44F9-3429-8F2147E1C3D2}"/>
              </a:ext>
            </a:extLst>
          </p:cNvPr>
          <p:cNvSpPr txBox="1"/>
          <p:nvPr/>
        </p:nvSpPr>
        <p:spPr>
          <a:xfrm>
            <a:off x="3919317" y="4581432"/>
            <a:ext cx="489906" cy="276999"/>
          </a:xfrm>
          <a:prstGeom prst="rect">
            <a:avLst/>
          </a:prstGeom>
          <a:noFill/>
        </p:spPr>
        <p:txBody>
          <a:bodyPr wrap="square" rtlCol="0">
            <a:spAutoFit/>
          </a:bodyPr>
          <a:lstStyle/>
          <a:p>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審査</a:t>
            </a:r>
          </a:p>
        </p:txBody>
      </p:sp>
      <p:sp>
        <p:nvSpPr>
          <p:cNvPr id="49" name="テキスト ボックス 48">
            <a:extLst>
              <a:ext uri="{FF2B5EF4-FFF2-40B4-BE49-F238E27FC236}">
                <a16:creationId xmlns:a16="http://schemas.microsoft.com/office/drawing/2014/main" id="{BA3F2C35-6264-C652-D858-C20E2A1D1C95}"/>
              </a:ext>
            </a:extLst>
          </p:cNvPr>
          <p:cNvSpPr txBox="1"/>
          <p:nvPr/>
        </p:nvSpPr>
        <p:spPr>
          <a:xfrm>
            <a:off x="5607368" y="4568243"/>
            <a:ext cx="1050352" cy="276999"/>
          </a:xfrm>
          <a:prstGeom prst="rect">
            <a:avLst/>
          </a:prstGeom>
          <a:noFill/>
        </p:spPr>
        <p:txBody>
          <a:bodyPr wrap="square" rtlCol="0">
            <a:spAutoFit/>
          </a:bodyPr>
          <a:lstStyle/>
          <a:p>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事業開始</a:t>
            </a:r>
          </a:p>
        </p:txBody>
      </p:sp>
      <p:sp>
        <p:nvSpPr>
          <p:cNvPr id="16" name="四角形: 角を丸くする 15">
            <a:extLst>
              <a:ext uri="{FF2B5EF4-FFF2-40B4-BE49-F238E27FC236}">
                <a16:creationId xmlns:a16="http://schemas.microsoft.com/office/drawing/2014/main" id="{B932C473-6BDC-E74C-745A-C6F2E509D412}"/>
              </a:ext>
            </a:extLst>
          </p:cNvPr>
          <p:cNvSpPr/>
          <p:nvPr/>
        </p:nvSpPr>
        <p:spPr>
          <a:xfrm>
            <a:off x="212223" y="1403382"/>
            <a:ext cx="900000" cy="540000"/>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第１期</a:t>
            </a:r>
            <a:endPar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公募</a:t>
            </a:r>
          </a:p>
        </p:txBody>
      </p:sp>
      <p:sp>
        <p:nvSpPr>
          <p:cNvPr id="17" name="四角形: 角を丸くする 16">
            <a:extLst>
              <a:ext uri="{FF2B5EF4-FFF2-40B4-BE49-F238E27FC236}">
                <a16:creationId xmlns:a16="http://schemas.microsoft.com/office/drawing/2014/main" id="{E65AFFBF-9CE0-C88D-91E8-C17E7DD029BE}"/>
              </a:ext>
            </a:extLst>
          </p:cNvPr>
          <p:cNvSpPr/>
          <p:nvPr/>
        </p:nvSpPr>
        <p:spPr>
          <a:xfrm>
            <a:off x="192111" y="2159980"/>
            <a:ext cx="900000" cy="540000"/>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第２期</a:t>
            </a:r>
            <a:endParaRPr kumimoji="1" lang="en-US" altLang="ja-JP"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公募</a:t>
            </a:r>
          </a:p>
        </p:txBody>
      </p:sp>
      <p:sp>
        <p:nvSpPr>
          <p:cNvPr id="24" name="テキスト ボックス 23">
            <a:extLst>
              <a:ext uri="{FF2B5EF4-FFF2-40B4-BE49-F238E27FC236}">
                <a16:creationId xmlns:a16="http://schemas.microsoft.com/office/drawing/2014/main" id="{DE2B89BE-D5B3-2304-6F17-BF98AAD1C448}"/>
              </a:ext>
            </a:extLst>
          </p:cNvPr>
          <p:cNvSpPr txBox="1"/>
          <p:nvPr/>
        </p:nvSpPr>
        <p:spPr>
          <a:xfrm>
            <a:off x="1191052" y="1344866"/>
            <a:ext cx="5327639" cy="635455"/>
          </a:xfrm>
          <a:prstGeom prst="rect">
            <a:avLst/>
          </a:prstGeom>
          <a:solidFill>
            <a:schemeClr val="bg1">
              <a:alpha val="60000"/>
            </a:schemeClr>
          </a:solidFill>
        </p:spPr>
        <p:txBody>
          <a:bodyPr wrap="square" rtlCol="0" anchor="ctr" anchorCtr="1">
            <a:noAutofit/>
          </a:bodyPr>
          <a:lstStyle/>
          <a:p>
            <a:pPr algn="ctr"/>
            <a:r>
              <a:rPr kumimoji="1" lang="ja-JP" altLang="en-US" sz="2000" b="1"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rPr>
              <a:t>公募は終了しました。</a:t>
            </a:r>
          </a:p>
        </p:txBody>
      </p:sp>
      <p:sp>
        <p:nvSpPr>
          <p:cNvPr id="29" name="テキスト ボックス 28">
            <a:extLst>
              <a:ext uri="{FF2B5EF4-FFF2-40B4-BE49-F238E27FC236}">
                <a16:creationId xmlns:a16="http://schemas.microsoft.com/office/drawing/2014/main" id="{5027115C-749C-6BFD-10AE-0BF383AB38BC}"/>
              </a:ext>
            </a:extLst>
          </p:cNvPr>
          <p:cNvSpPr txBox="1"/>
          <p:nvPr/>
        </p:nvSpPr>
        <p:spPr>
          <a:xfrm>
            <a:off x="1191051" y="2092818"/>
            <a:ext cx="5327639" cy="635455"/>
          </a:xfrm>
          <a:prstGeom prst="rect">
            <a:avLst/>
          </a:prstGeom>
          <a:solidFill>
            <a:schemeClr val="bg1">
              <a:alpha val="60000"/>
            </a:schemeClr>
          </a:solidFill>
        </p:spPr>
        <p:txBody>
          <a:bodyPr wrap="square" rtlCol="0" anchor="ctr" anchorCtr="1">
            <a:noAutofit/>
          </a:bodyPr>
          <a:lstStyle/>
          <a:p>
            <a:pPr algn="ctr"/>
            <a:r>
              <a:rPr kumimoji="1" lang="ja-JP" altLang="en-US" sz="2000" b="1"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rPr>
              <a:t>公募は終了しました。</a:t>
            </a:r>
          </a:p>
        </p:txBody>
      </p:sp>
      <p:sp>
        <p:nvSpPr>
          <p:cNvPr id="27" name="正方形/長方形 26">
            <a:extLst>
              <a:ext uri="{FF2B5EF4-FFF2-40B4-BE49-F238E27FC236}">
                <a16:creationId xmlns:a16="http://schemas.microsoft.com/office/drawing/2014/main" id="{3A98BF2A-6E5C-E8D0-6BD5-C9B311647823}"/>
              </a:ext>
            </a:extLst>
          </p:cNvPr>
          <p:cNvSpPr/>
          <p:nvPr/>
        </p:nvSpPr>
        <p:spPr>
          <a:xfrm rot="10800000" flipV="1">
            <a:off x="115681" y="8636622"/>
            <a:ext cx="3984845" cy="120303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latin typeface="BIZ UDPゴシック" panose="020B0400000000000000" pitchFamily="50" charset="-128"/>
              <a:ea typeface="BIZ UDPゴシック" panose="020B0400000000000000" pitchFamily="50" charset="-128"/>
            </a:endParaRPr>
          </a:p>
        </p:txBody>
      </p:sp>
      <p:sp>
        <p:nvSpPr>
          <p:cNvPr id="8" name="矢印: 五方向 7">
            <a:extLst>
              <a:ext uri="{FF2B5EF4-FFF2-40B4-BE49-F238E27FC236}">
                <a16:creationId xmlns:a16="http://schemas.microsoft.com/office/drawing/2014/main" id="{367729AB-BF2A-078D-837C-D0053F507745}"/>
              </a:ext>
            </a:extLst>
          </p:cNvPr>
          <p:cNvSpPr/>
          <p:nvPr/>
        </p:nvSpPr>
        <p:spPr>
          <a:xfrm>
            <a:off x="99796" y="8429802"/>
            <a:ext cx="1774999" cy="39947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問い合わせ先</a:t>
            </a:r>
          </a:p>
        </p:txBody>
      </p:sp>
      <p:sp>
        <p:nvSpPr>
          <p:cNvPr id="18" name="矢印: 五方向 17">
            <a:extLst>
              <a:ext uri="{FF2B5EF4-FFF2-40B4-BE49-F238E27FC236}">
                <a16:creationId xmlns:a16="http://schemas.microsoft.com/office/drawing/2014/main" id="{1D3E7F3B-6371-375A-67C5-74537A7FE5CE}"/>
              </a:ext>
            </a:extLst>
          </p:cNvPr>
          <p:cNvSpPr/>
          <p:nvPr/>
        </p:nvSpPr>
        <p:spPr>
          <a:xfrm>
            <a:off x="1206199" y="2919756"/>
            <a:ext cx="5307527" cy="540000"/>
          </a:xfrm>
          <a:prstGeom prst="homePlate">
            <a:avLst/>
          </a:prstGeom>
          <a:solidFill>
            <a:srgbClr val="E4E9E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6" name="テキスト ボックス 5">
            <a:extLst>
              <a:ext uri="{FF2B5EF4-FFF2-40B4-BE49-F238E27FC236}">
                <a16:creationId xmlns:a16="http://schemas.microsoft.com/office/drawing/2014/main" id="{07F0FA45-E171-5522-A52C-ADC44EDE4AD0}"/>
              </a:ext>
            </a:extLst>
          </p:cNvPr>
          <p:cNvSpPr txBox="1"/>
          <p:nvPr/>
        </p:nvSpPr>
        <p:spPr>
          <a:xfrm>
            <a:off x="1194681" y="2794003"/>
            <a:ext cx="5327639" cy="753676"/>
          </a:xfrm>
          <a:prstGeom prst="rect">
            <a:avLst/>
          </a:prstGeom>
          <a:solidFill>
            <a:schemeClr val="bg1">
              <a:alpha val="60000"/>
            </a:schemeClr>
          </a:solidFill>
        </p:spPr>
        <p:txBody>
          <a:bodyPr wrap="square" rtlCol="0" anchor="ctr" anchorCtr="1">
            <a:noAutofit/>
          </a:bodyPr>
          <a:lstStyle/>
          <a:p>
            <a:pPr algn="ctr"/>
            <a:r>
              <a:rPr kumimoji="1" lang="ja-JP" altLang="en-US" sz="2000" b="1"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rPr>
              <a:t>公募は終了しました。</a:t>
            </a:r>
            <a:r>
              <a:rPr kumimoji="1" lang="en-US" altLang="ja-JP" sz="2000" b="1" baseline="30000"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rPr>
              <a:t>※</a:t>
            </a:r>
            <a:endParaRPr kumimoji="1" lang="ja-JP" altLang="en-US" sz="2000" b="1" baseline="30000"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DC417817-D1DD-FB2F-3561-0603F007BE66}"/>
              </a:ext>
            </a:extLst>
          </p:cNvPr>
          <p:cNvSpPr txBox="1"/>
          <p:nvPr/>
        </p:nvSpPr>
        <p:spPr>
          <a:xfrm>
            <a:off x="1201109" y="3561130"/>
            <a:ext cx="5327639" cy="753676"/>
          </a:xfrm>
          <a:prstGeom prst="rect">
            <a:avLst/>
          </a:prstGeom>
          <a:solidFill>
            <a:schemeClr val="bg1">
              <a:alpha val="60000"/>
            </a:schemeClr>
          </a:solidFill>
        </p:spPr>
        <p:txBody>
          <a:bodyPr wrap="square" rtlCol="0" anchor="ctr" anchorCtr="1">
            <a:noAutofit/>
          </a:bodyPr>
          <a:lstStyle/>
          <a:p>
            <a:pPr algn="ctr"/>
            <a:r>
              <a:rPr kumimoji="1" lang="ja-JP" altLang="en-US" sz="2000" b="1"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rPr>
              <a:t>公募は終了しました。</a:t>
            </a:r>
            <a:r>
              <a:rPr kumimoji="1" lang="en-US" altLang="ja-JP" sz="2000" b="1" baseline="30000"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rPr>
              <a:t>※</a:t>
            </a:r>
            <a:endParaRPr kumimoji="1" lang="ja-JP" altLang="en-US" sz="2000" b="1" baseline="30000" dirty="0">
              <a:solidFill>
                <a:srgbClr val="FF0000"/>
              </a:solidFill>
              <a:effectLst>
                <a:glow rad="50800">
                  <a:schemeClr val="bg1"/>
                </a:glow>
              </a:effectLst>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77464099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2e4c93b-5622-4e45-80a4-511108a4e5c8">
      <Terms xmlns="http://schemas.microsoft.com/office/infopath/2007/PartnerControls"/>
    </lcf76f155ced4ddcb4097134ff3c332f>
    <TaxCatchAll xmlns="85ec59af-1a16-40a0-b163-384e34c79a5c" xsi:nil="true"/>
    <_Flow_SignoffStatus xmlns="b2e4c93b-5622-4e45-80a4-511108a4e5c8" xsi:nil="true"/>
    <_x4f5c__x6210__x65e5__x6642_ xmlns="b2e4c93b-5622-4e45-80a4-511108a4e5c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17" ma:contentTypeDescription="新しいドキュメントを作成します。" ma:contentTypeScope="" ma:versionID="cb7d7524ead931ed0796bd43a21189c1">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07a2ad95d7477178400f15fd50cc3589"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A9589D-CF04-474F-894B-AB614D1F53E4}">
  <ds:schemaRefs>
    <ds:schemaRef ds:uri="http://purl.org/dc/terms/"/>
    <ds:schemaRef ds:uri="http://schemas.microsoft.com/office/2006/documentManagement/types"/>
    <ds:schemaRef ds:uri="b2e4c93b-5622-4e45-80a4-511108a4e5c8"/>
    <ds:schemaRef ds:uri="http://purl.org/dc/elements/1.1/"/>
    <ds:schemaRef ds:uri="http://www.w3.org/XML/1998/namespace"/>
    <ds:schemaRef ds:uri="http://schemas.openxmlformats.org/package/2006/metadata/core-properties"/>
    <ds:schemaRef ds:uri="85ec59af-1a16-40a0-b163-384e34c79a5c"/>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712460B9-DE81-47E2-80AD-1CFFB403D1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e4c93b-5622-4e45-80a4-511108a4e5c8"/>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DE3902-91D0-4BCB-A8C3-6074F2380B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1278</Words>
  <Application>Microsoft Office PowerPoint</Application>
  <PresentationFormat>A4 210 x 297 mm</PresentationFormat>
  <Paragraphs>160</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BIZ UDPゴシック</vt:lpstr>
      <vt:lpstr>メイリオ</vt:lpstr>
      <vt:lpstr>游ゴシック</vt:lpstr>
      <vt:lpstr>Arial</vt:lpstr>
      <vt:lpstr>Calibri</vt:lpstr>
      <vt:lpstr>Calibri Light</vt:lpstr>
      <vt:lpstr>Wingdings</vt:lpstr>
      <vt:lpstr>Office テーマ</vt:lpstr>
      <vt:lpstr>化学肥料低減定着対策のごあんない ～化学肥料の低減を進める『地域の取組』を支援します～</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2023-10-12T01:51:34Z</dcterms:created>
  <dcterms:modified xsi:type="dcterms:W3CDTF">2023-11-20T23:35:13Z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0x010100F9BE467D14862E459AB520240B34465F</vt:lpwstr>
  </property>
</Properties>
</file>