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6" r:id="rId5"/>
    <p:sldId id="259" r:id="rId6"/>
    <p:sldId id="258" r:id="rId7"/>
    <p:sldId id="265" r:id="rId8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5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F0D9"/>
    <a:srgbClr val="FBE5D6"/>
    <a:srgbClr val="EEEEEE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10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1572" y="72"/>
      </p:cViewPr>
      <p:guideLst>
        <p:guide orient="horz" pos="3165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A8D23-E8E8-4D19-9F6A-E5F1C7C6D46C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787D-0E2E-4FB1-928B-39EBC0465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8169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A8D23-E8E8-4D19-9F6A-E5F1C7C6D46C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787D-0E2E-4FB1-928B-39EBC0465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03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A8D23-E8E8-4D19-9F6A-E5F1C7C6D46C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787D-0E2E-4FB1-928B-39EBC0465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6919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A8D23-E8E8-4D19-9F6A-E5F1C7C6D46C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787D-0E2E-4FB1-928B-39EBC0465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696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A8D23-E8E8-4D19-9F6A-E5F1C7C6D46C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787D-0E2E-4FB1-928B-39EBC0465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85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A8D23-E8E8-4D19-9F6A-E5F1C7C6D46C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787D-0E2E-4FB1-928B-39EBC0465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090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A8D23-E8E8-4D19-9F6A-E5F1C7C6D46C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787D-0E2E-4FB1-928B-39EBC0465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8684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A8D23-E8E8-4D19-9F6A-E5F1C7C6D46C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787D-0E2E-4FB1-928B-39EBC0465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882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A8D23-E8E8-4D19-9F6A-E5F1C7C6D46C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787D-0E2E-4FB1-928B-39EBC0465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800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A8D23-E8E8-4D19-9F6A-E5F1C7C6D46C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787D-0E2E-4FB1-928B-39EBC0465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105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A8D23-E8E8-4D19-9F6A-E5F1C7C6D46C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787D-0E2E-4FB1-928B-39EBC0465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11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A8D23-E8E8-4D19-9F6A-E5F1C7C6D46C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B787D-0E2E-4FB1-928B-39EBC0465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218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jfmma.or.jp/koudo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2D11176A-E753-FA22-92DD-A6B1091D841D}"/>
              </a:ext>
            </a:extLst>
          </p:cNvPr>
          <p:cNvSpPr/>
          <p:nvPr/>
        </p:nvSpPr>
        <p:spPr>
          <a:xfrm>
            <a:off x="218127" y="574656"/>
            <a:ext cx="3237625" cy="278928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chemeClr val="accent2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6507901-0844-2AD4-68A1-92FC2CEB0123}"/>
              </a:ext>
            </a:extLst>
          </p:cNvPr>
          <p:cNvSpPr txBox="1"/>
          <p:nvPr/>
        </p:nvSpPr>
        <p:spPr>
          <a:xfrm>
            <a:off x="0" y="21477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農作業安全研修実施強化期間研修資材</a:t>
            </a:r>
            <a:endParaRPr kumimoji="1" lang="en-US" altLang="ja-JP" sz="24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ja-JP" altLang="en-US" sz="24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農作業安全チェック　～乗用型トラクター～</a:t>
            </a:r>
            <a:endParaRPr kumimoji="1" lang="en-US" altLang="ja-JP" sz="24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A79E07A-0853-FA20-B15E-A06D3790996E}"/>
              </a:ext>
            </a:extLst>
          </p:cNvPr>
          <p:cNvSpPr/>
          <p:nvPr/>
        </p:nvSpPr>
        <p:spPr>
          <a:xfrm>
            <a:off x="192479" y="1500332"/>
            <a:ext cx="6504038" cy="3710088"/>
          </a:xfrm>
          <a:prstGeom prst="roundRect">
            <a:avLst>
              <a:gd name="adj" fmla="val 5903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DA02C15C-4B88-3722-4A62-966FCB904350}"/>
              </a:ext>
            </a:extLst>
          </p:cNvPr>
          <p:cNvSpPr/>
          <p:nvPr/>
        </p:nvSpPr>
        <p:spPr>
          <a:xfrm>
            <a:off x="192479" y="5525978"/>
            <a:ext cx="6504038" cy="4252728"/>
          </a:xfrm>
          <a:prstGeom prst="roundRect">
            <a:avLst>
              <a:gd name="adj" fmla="val 59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273CB313-C2E5-71EC-12E2-94DE458DC632}"/>
              </a:ext>
            </a:extLst>
          </p:cNvPr>
          <p:cNvSpPr/>
          <p:nvPr/>
        </p:nvSpPr>
        <p:spPr>
          <a:xfrm>
            <a:off x="566104" y="1281176"/>
            <a:ext cx="1396180" cy="503842"/>
          </a:xfrm>
          <a:prstGeom prst="roundRect">
            <a:avLst>
              <a:gd name="adj" fmla="val 4628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事故事例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F4CBF78D-8574-D3A7-6C08-5EB02D8DB42A}"/>
              </a:ext>
            </a:extLst>
          </p:cNvPr>
          <p:cNvSpPr/>
          <p:nvPr/>
        </p:nvSpPr>
        <p:spPr>
          <a:xfrm>
            <a:off x="566104" y="5307210"/>
            <a:ext cx="1396180" cy="503842"/>
          </a:xfrm>
          <a:prstGeom prst="roundRect">
            <a:avLst>
              <a:gd name="adj" fmla="val 4628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注意事項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03879B55-E042-1D00-9996-7604A7E8C6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300" y="5945636"/>
            <a:ext cx="568285" cy="397950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81A34DF-1F92-CAED-6403-C2DBF81C4F61}"/>
              </a:ext>
            </a:extLst>
          </p:cNvPr>
          <p:cNvSpPr txBox="1"/>
          <p:nvPr/>
        </p:nvSpPr>
        <p:spPr>
          <a:xfrm>
            <a:off x="811619" y="5987617"/>
            <a:ext cx="513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安全装備はしっかりしてますか？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55EBA020-6C31-F3C3-8259-94EED9B608F4}"/>
              </a:ext>
            </a:extLst>
          </p:cNvPr>
          <p:cNvGrpSpPr/>
          <p:nvPr/>
        </p:nvGrpSpPr>
        <p:grpSpPr>
          <a:xfrm>
            <a:off x="265368" y="7782817"/>
            <a:ext cx="4209696" cy="411313"/>
            <a:chOff x="293938" y="7248185"/>
            <a:chExt cx="4209696" cy="411313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59743540-39DD-85FF-C231-D882514E6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3938" y="7248185"/>
              <a:ext cx="568285" cy="397950"/>
            </a:xfrm>
            <a:prstGeom prst="rect">
              <a:avLst/>
            </a:prstGeom>
          </p:spPr>
        </p:pic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F5516B1-08AA-CD0F-C48C-A9EE8B882710}"/>
                </a:ext>
              </a:extLst>
            </p:cNvPr>
            <p:cNvSpPr txBox="1"/>
            <p:nvPr/>
          </p:nvSpPr>
          <p:spPr>
            <a:xfrm>
              <a:off x="862223" y="7290166"/>
              <a:ext cx="3641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/>
                <a:t>危険個所の確認はしていますか？</a:t>
              </a:r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2135D82F-5503-8EB5-0932-3ECBF083EA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7326" y="6347168"/>
            <a:ext cx="2602024" cy="1323316"/>
          </a:xfrm>
          <a:prstGeom prst="roundRect">
            <a:avLst>
              <a:gd name="adj" fmla="val 12059"/>
            </a:avLst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E9AAACFE-5F21-B925-02F7-D9CF99AF2A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7326" y="8205324"/>
            <a:ext cx="2602024" cy="1316181"/>
          </a:xfrm>
          <a:prstGeom prst="roundRect">
            <a:avLst>
              <a:gd name="adj" fmla="val 11137"/>
            </a:avLst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FB7AF04-5A40-0F3E-C639-BE9302412A5E}"/>
              </a:ext>
            </a:extLst>
          </p:cNvPr>
          <p:cNvSpPr txBox="1"/>
          <p:nvPr/>
        </p:nvSpPr>
        <p:spPr>
          <a:xfrm>
            <a:off x="221300" y="6440622"/>
            <a:ext cx="37078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200" dirty="0"/>
              <a:t>〇　トラクターに乗る時は</a:t>
            </a:r>
            <a:r>
              <a:rPr kumimoji="1" lang="ja-JP" altLang="en-US" sz="1200" b="1" dirty="0"/>
              <a:t>ヘルメット・シートベルトを装着</a:t>
            </a:r>
            <a:r>
              <a:rPr kumimoji="1" lang="ja-JP" altLang="en-US" sz="1200" dirty="0"/>
              <a:t>しましょう。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〇　トラクターは</a:t>
            </a:r>
            <a:r>
              <a:rPr kumimoji="1" lang="ja-JP" altLang="en-US" sz="1200" b="1" dirty="0"/>
              <a:t>安全フレーム</a:t>
            </a:r>
            <a:r>
              <a:rPr kumimoji="1" lang="ja-JP" altLang="en-US" sz="1200" dirty="0"/>
              <a:t>（もしくは安全キャブ）</a:t>
            </a:r>
            <a:r>
              <a:rPr kumimoji="1" lang="ja-JP" altLang="en-US" sz="1200" b="1" dirty="0"/>
              <a:t>が装着</a:t>
            </a:r>
            <a:r>
              <a:rPr kumimoji="1" lang="ja-JP" altLang="en-US" sz="1200" dirty="0"/>
              <a:t>されたものを使用しましょう。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　　安全フレームは折りたたまず、しっかり立てた状態で走行しましょう。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4205D16-039A-38CB-B15E-409A25EF2D3F}"/>
              </a:ext>
            </a:extLst>
          </p:cNvPr>
          <p:cNvSpPr txBox="1"/>
          <p:nvPr/>
        </p:nvSpPr>
        <p:spPr>
          <a:xfrm>
            <a:off x="206890" y="8293822"/>
            <a:ext cx="37078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200" dirty="0"/>
              <a:t>〇　現場で転落・転倒の可能性のある</a:t>
            </a:r>
            <a:r>
              <a:rPr kumimoji="1" lang="ja-JP" altLang="en-US" sz="1200" b="1" dirty="0"/>
              <a:t>危険箇所を確認し、目印をつけたり</a:t>
            </a:r>
            <a:r>
              <a:rPr kumimoji="1" lang="ja-JP" altLang="en-US" sz="1200" dirty="0"/>
              <a:t>、</a:t>
            </a:r>
            <a:r>
              <a:rPr kumimoji="1" lang="ja-JP" altLang="en-US" sz="1200" b="1" dirty="0"/>
              <a:t>草を刈って見やすくする</a:t>
            </a:r>
            <a:r>
              <a:rPr kumimoji="1" lang="ja-JP" altLang="en-US" sz="1200" dirty="0"/>
              <a:t>などの対策を実施しましょう。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　　また、</a:t>
            </a:r>
            <a:r>
              <a:rPr kumimoji="1" lang="ja-JP" altLang="en-US" sz="1200" b="1" dirty="0"/>
              <a:t>狭い道は迂回するか、幅員を確保</a:t>
            </a:r>
            <a:r>
              <a:rPr kumimoji="1" lang="ja-JP" altLang="en-US" sz="1200" dirty="0"/>
              <a:t>してください。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〇　道路走行時はブレーキペダルを連結し、特に</a:t>
            </a:r>
            <a:r>
              <a:rPr kumimoji="1" lang="ja-JP" altLang="en-US" sz="1200" b="1" dirty="0"/>
              <a:t>カーブのある道は徐行運転</a:t>
            </a:r>
            <a:r>
              <a:rPr kumimoji="1" lang="ja-JP" altLang="en-US" sz="1200" dirty="0"/>
              <a:t>を心がけましょう。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60AF14-715E-4860-E342-F302F7DC13E2}"/>
              </a:ext>
            </a:extLst>
          </p:cNvPr>
          <p:cNvSpPr txBox="1"/>
          <p:nvPr/>
        </p:nvSpPr>
        <p:spPr>
          <a:xfrm>
            <a:off x="187724" y="3768465"/>
            <a:ext cx="6517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②ほ場作業中の転倒事故</a:t>
            </a:r>
            <a:r>
              <a:rPr kumimoji="1" lang="ja-JP" altLang="en-US" b="1" dirty="0"/>
              <a:t>（死亡）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3C5105F-968B-6ED8-FC37-DE0C6F2237FE}"/>
              </a:ext>
            </a:extLst>
          </p:cNvPr>
          <p:cNvSpPr txBox="1"/>
          <p:nvPr/>
        </p:nvSpPr>
        <p:spPr>
          <a:xfrm>
            <a:off x="218127" y="1817959"/>
            <a:ext cx="513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①農道からの転落事故（軽傷）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30D38F1-FE5D-8010-9619-3FE01367C619}"/>
              </a:ext>
            </a:extLst>
          </p:cNvPr>
          <p:cNvSpPr txBox="1"/>
          <p:nvPr/>
        </p:nvSpPr>
        <p:spPr>
          <a:xfrm>
            <a:off x="178083" y="2189276"/>
            <a:ext cx="4477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en-US" altLang="ja-JP" sz="1200" dirty="0"/>
              <a:t>【</a:t>
            </a:r>
            <a:r>
              <a:rPr kumimoji="1" lang="ja-JP" altLang="en-US" sz="1200" dirty="0"/>
              <a:t>概要</a:t>
            </a:r>
            <a:r>
              <a:rPr kumimoji="1" lang="en-US" altLang="ja-JP" sz="1200" dirty="0"/>
              <a:t>】</a:t>
            </a:r>
            <a:r>
              <a:rPr kumimoji="1" lang="ja-JP" altLang="en-US" sz="1200" dirty="0"/>
              <a:t>　緩い下り坂で直角のカーブを左折時、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　　　　　ブレーキを踏んだところ、</a:t>
            </a:r>
            <a:r>
              <a:rPr kumimoji="1" lang="ja-JP" altLang="en-US" sz="1200" b="1" dirty="0"/>
              <a:t>急旋回</a:t>
            </a:r>
            <a:r>
              <a:rPr kumimoji="1" lang="ja-JP" altLang="en-US" sz="1200" dirty="0"/>
              <a:t>し水田に転落した。</a:t>
            </a:r>
            <a:endParaRPr kumimoji="1" lang="en-US" altLang="ja-JP" sz="12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6F4016-361E-7EA5-8ECE-133B058599FB}"/>
              </a:ext>
            </a:extLst>
          </p:cNvPr>
          <p:cNvSpPr txBox="1"/>
          <p:nvPr/>
        </p:nvSpPr>
        <p:spPr>
          <a:xfrm>
            <a:off x="183932" y="2606738"/>
            <a:ext cx="65040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en-US" altLang="ja-JP" sz="1200" dirty="0"/>
              <a:t>【</a:t>
            </a:r>
            <a:r>
              <a:rPr kumimoji="1" lang="ja-JP" altLang="en-US" sz="1200" dirty="0"/>
              <a:t>考えられる原因</a:t>
            </a:r>
            <a:r>
              <a:rPr kumimoji="1" lang="en-US" altLang="ja-JP" sz="1200" dirty="0"/>
              <a:t>】</a:t>
            </a:r>
          </a:p>
          <a:p>
            <a:pPr marL="179388" indent="-179388"/>
            <a:r>
              <a:rPr kumimoji="1" lang="ja-JP" altLang="en-US" sz="1200" dirty="0"/>
              <a:t>　　</a:t>
            </a:r>
            <a:r>
              <a:rPr kumimoji="1" lang="ja-JP" altLang="en-US" sz="1200" b="1" dirty="0"/>
              <a:t>　　①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ブレーキペダルが連結されていなかった</a:t>
            </a:r>
            <a:endParaRPr kumimoji="1" lang="en-US" altLang="ja-JP" sz="1200" b="1" dirty="0">
              <a:solidFill>
                <a:srgbClr val="FF0000"/>
              </a:solidFill>
            </a:endParaRPr>
          </a:p>
          <a:p>
            <a:pPr marL="179388" indent="-179388"/>
            <a:r>
              <a:rPr kumimoji="1" lang="ja-JP" altLang="en-US" sz="1200" b="1" dirty="0"/>
              <a:t>　　　　②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危険個所の確認・目印設置ができていなかった</a:t>
            </a:r>
            <a:endParaRPr kumimoji="1" lang="en-US" altLang="ja-JP" sz="600" b="1" dirty="0">
              <a:solidFill>
                <a:srgbClr val="FF0000"/>
              </a:solidFill>
            </a:endParaRPr>
          </a:p>
          <a:p>
            <a:pPr marL="1341438" indent="-1341438"/>
            <a:endParaRPr kumimoji="1" lang="en-US" altLang="ja-JP" sz="600" dirty="0"/>
          </a:p>
          <a:p>
            <a:pPr marL="1341438" indent="-1341438"/>
            <a:r>
              <a:rPr kumimoji="1" lang="ja-JP" altLang="en-US" sz="1200" dirty="0"/>
              <a:t>　軽傷で済んだ理由：</a:t>
            </a:r>
            <a:r>
              <a:rPr kumimoji="1" lang="ja-JP" altLang="en-US" sz="1400" b="1" dirty="0">
                <a:solidFill>
                  <a:schemeClr val="accent6"/>
                </a:solidFill>
              </a:rPr>
              <a:t>シートベルトをしていた</a:t>
            </a:r>
            <a:r>
              <a:rPr kumimoji="1" lang="ja-JP" altLang="en-US" sz="1200" dirty="0"/>
              <a:t>ので投げ出されておらず、</a:t>
            </a:r>
            <a:endParaRPr kumimoji="1" lang="en-US" altLang="ja-JP" sz="1200" dirty="0"/>
          </a:p>
          <a:p>
            <a:pPr marL="1341438" indent="-1341438"/>
            <a:r>
              <a:rPr kumimoji="1" lang="ja-JP" altLang="en-US" sz="1200" dirty="0"/>
              <a:t>　　　　　　　　　　</a:t>
            </a:r>
            <a:r>
              <a:rPr kumimoji="1" lang="ja-JP" altLang="en-US" sz="1400" b="1" dirty="0">
                <a:solidFill>
                  <a:schemeClr val="accent6"/>
                </a:solidFill>
              </a:rPr>
              <a:t>安全フレームを立てていた</a:t>
            </a:r>
            <a:r>
              <a:rPr kumimoji="1" lang="ja-JP" altLang="en-US" sz="1200" dirty="0"/>
              <a:t>ため、</a:t>
            </a:r>
            <a:r>
              <a:rPr kumimoji="1" lang="ja-JP" altLang="en-US" sz="1200" b="1" dirty="0"/>
              <a:t>完全に下敷きにならずに済んだ</a:t>
            </a:r>
            <a:r>
              <a:rPr kumimoji="1" lang="ja-JP" altLang="en-US" sz="1200" dirty="0"/>
              <a:t>。</a:t>
            </a:r>
            <a:endParaRPr kumimoji="1" lang="en-US" altLang="ja-JP" sz="1200" dirty="0"/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6861E64D-5A87-B9AB-367C-111CA5183A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1244" y="1697361"/>
            <a:ext cx="1911616" cy="1433712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464F56E-66DE-FE3D-EC31-29F646AC94F6}"/>
              </a:ext>
            </a:extLst>
          </p:cNvPr>
          <p:cNvSpPr txBox="1"/>
          <p:nvPr/>
        </p:nvSpPr>
        <p:spPr>
          <a:xfrm>
            <a:off x="187724" y="4092627"/>
            <a:ext cx="6500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en-US" altLang="ja-JP" sz="1200" dirty="0"/>
              <a:t>【</a:t>
            </a:r>
            <a:r>
              <a:rPr kumimoji="1" lang="ja-JP" altLang="en-US" sz="1200" dirty="0"/>
              <a:t>概要</a:t>
            </a:r>
            <a:r>
              <a:rPr kumimoji="1" lang="en-US" altLang="ja-JP" sz="1200" dirty="0"/>
              <a:t>】</a:t>
            </a:r>
            <a:r>
              <a:rPr kumimoji="1" lang="ja-JP" altLang="en-US" sz="1200" dirty="0"/>
              <a:t>　畑の際を耕していたところ、操作を誤って進⾏方向左側の</a:t>
            </a:r>
            <a:r>
              <a:rPr kumimoji="1" lang="ja-JP" altLang="en-US" sz="1200" b="1" dirty="0"/>
              <a:t>斜⾯へ横転</a:t>
            </a:r>
            <a:r>
              <a:rPr kumimoji="1" lang="ja-JP" altLang="en-US" sz="1200" dirty="0"/>
              <a:t>し、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　　　　　法⾯の下の藪でトラクターの下敷きになった。</a:t>
            </a:r>
            <a:endParaRPr kumimoji="1" lang="en-US" altLang="ja-JP" sz="1200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0C8670D-48A0-EEE5-9F89-21CB9227CBDF}"/>
              </a:ext>
            </a:extLst>
          </p:cNvPr>
          <p:cNvSpPr txBox="1"/>
          <p:nvPr/>
        </p:nvSpPr>
        <p:spPr>
          <a:xfrm>
            <a:off x="193573" y="4552819"/>
            <a:ext cx="6504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en-US" altLang="ja-JP" sz="1200" dirty="0"/>
              <a:t>【</a:t>
            </a:r>
            <a:r>
              <a:rPr kumimoji="1" lang="ja-JP" altLang="en-US" sz="1200" dirty="0"/>
              <a:t>考えられる原因</a:t>
            </a:r>
            <a:r>
              <a:rPr kumimoji="1" lang="en-US" altLang="ja-JP" sz="1200" dirty="0"/>
              <a:t>】</a:t>
            </a:r>
          </a:p>
          <a:p>
            <a:pPr marL="179388" indent="-179388"/>
            <a:r>
              <a:rPr kumimoji="1" lang="ja-JP" altLang="en-US" sz="1200" dirty="0"/>
              <a:t>　　　</a:t>
            </a:r>
            <a:r>
              <a:rPr kumimoji="1" lang="ja-JP" altLang="en-US" sz="1200" b="1" dirty="0"/>
              <a:t>①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安全フレームが装備されていなかった</a:t>
            </a:r>
            <a:r>
              <a:rPr kumimoji="1" lang="ja-JP" altLang="en-US" sz="1200" b="1" dirty="0"/>
              <a:t>ため、トラクターの下敷きとなってしまった</a:t>
            </a:r>
            <a:endParaRPr kumimoji="1" lang="en-US" altLang="ja-JP" sz="1200" b="1" dirty="0"/>
          </a:p>
          <a:p>
            <a:pPr marL="179388" indent="-179388"/>
            <a:r>
              <a:rPr kumimoji="1" lang="ja-JP" altLang="en-US" sz="1200" b="1" dirty="0"/>
              <a:t>　　　②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畑と藪の境をしっかり把握できていなかった</a:t>
            </a:r>
            <a:endParaRPr kumimoji="1" lang="en-US" altLang="ja-JP" sz="1200" b="1" dirty="0">
              <a:solidFill>
                <a:srgbClr val="FF0000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D191417-8368-BABC-BF33-139197056DCF}"/>
              </a:ext>
            </a:extLst>
          </p:cNvPr>
          <p:cNvSpPr txBox="1"/>
          <p:nvPr/>
        </p:nvSpPr>
        <p:spPr>
          <a:xfrm>
            <a:off x="497519" y="881702"/>
            <a:ext cx="6121831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en-US" altLang="ja-JP" sz="9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※</a:t>
            </a:r>
            <a:r>
              <a:rPr kumimoji="1" lang="ja-JP" altLang="en-US" sz="9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本研修資材（全４ページ）を活用した「農作業安全に関する指導者」による研修の受講は</a:t>
            </a:r>
            <a:endParaRPr kumimoji="1" lang="en-US" altLang="ja-JP" sz="9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sz="9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環境負荷低減のクロスコンプライアンスのうち「正しい知識に基づく作業安全に努める」に該当します。</a:t>
            </a:r>
            <a:endParaRPr kumimoji="1" lang="en-US" altLang="ja-JP" sz="9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750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2D11176A-E753-FA22-92DD-A6B1091D841D}"/>
              </a:ext>
            </a:extLst>
          </p:cNvPr>
          <p:cNvSpPr/>
          <p:nvPr/>
        </p:nvSpPr>
        <p:spPr>
          <a:xfrm>
            <a:off x="654185" y="599729"/>
            <a:ext cx="3237625" cy="278928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chemeClr val="accent2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6507901-0844-2AD4-68A1-92FC2CEB0123}"/>
              </a:ext>
            </a:extLst>
          </p:cNvPr>
          <p:cNvSpPr txBox="1"/>
          <p:nvPr/>
        </p:nvSpPr>
        <p:spPr>
          <a:xfrm>
            <a:off x="-28255" y="66475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農作業安全研修実施強化期間研修資材</a:t>
            </a:r>
            <a:endParaRPr kumimoji="1" lang="en-US" altLang="ja-JP" sz="24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ja-JP" altLang="en-US" sz="24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農作業安全チェック　～コンバイン～</a:t>
            </a:r>
            <a:endParaRPr kumimoji="1" lang="en-US" altLang="ja-JP" sz="24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A79E07A-0853-FA20-B15E-A06D3790996E}"/>
              </a:ext>
            </a:extLst>
          </p:cNvPr>
          <p:cNvSpPr/>
          <p:nvPr/>
        </p:nvSpPr>
        <p:spPr>
          <a:xfrm>
            <a:off x="176981" y="1267858"/>
            <a:ext cx="6504038" cy="3710088"/>
          </a:xfrm>
          <a:prstGeom prst="roundRect">
            <a:avLst>
              <a:gd name="adj" fmla="val 5903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DA02C15C-4B88-3722-4A62-966FCB904350}"/>
              </a:ext>
            </a:extLst>
          </p:cNvPr>
          <p:cNvSpPr/>
          <p:nvPr/>
        </p:nvSpPr>
        <p:spPr>
          <a:xfrm>
            <a:off x="176981" y="5510480"/>
            <a:ext cx="6504038" cy="4097982"/>
          </a:xfrm>
          <a:prstGeom prst="roundRect">
            <a:avLst>
              <a:gd name="adj" fmla="val 59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273CB313-C2E5-71EC-12E2-94DE458DC632}"/>
              </a:ext>
            </a:extLst>
          </p:cNvPr>
          <p:cNvSpPr/>
          <p:nvPr/>
        </p:nvSpPr>
        <p:spPr>
          <a:xfrm>
            <a:off x="550606" y="1048702"/>
            <a:ext cx="1396180" cy="503842"/>
          </a:xfrm>
          <a:prstGeom prst="roundRect">
            <a:avLst>
              <a:gd name="adj" fmla="val 4628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事故事例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F4CBF78D-8574-D3A7-6C08-5EB02D8DB42A}"/>
              </a:ext>
            </a:extLst>
          </p:cNvPr>
          <p:cNvSpPr/>
          <p:nvPr/>
        </p:nvSpPr>
        <p:spPr>
          <a:xfrm>
            <a:off x="550606" y="5291712"/>
            <a:ext cx="1396180" cy="503842"/>
          </a:xfrm>
          <a:prstGeom prst="roundRect">
            <a:avLst>
              <a:gd name="adj" fmla="val 4628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注意事項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03879B55-E042-1D00-9996-7604A7E8C6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375" y="5865402"/>
            <a:ext cx="568285" cy="397950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81A34DF-1F92-CAED-6403-C2DBF81C4F61}"/>
              </a:ext>
            </a:extLst>
          </p:cNvPr>
          <p:cNvSpPr txBox="1"/>
          <p:nvPr/>
        </p:nvSpPr>
        <p:spPr>
          <a:xfrm>
            <a:off x="770660" y="5907383"/>
            <a:ext cx="513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意思疎通はしっかりしてますか？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59743540-39DD-85FF-C231-D882514E6D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926" y="6960029"/>
            <a:ext cx="568285" cy="397950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F5516B1-08AA-CD0F-C48C-A9EE8B882710}"/>
              </a:ext>
            </a:extLst>
          </p:cNvPr>
          <p:cNvSpPr txBox="1"/>
          <p:nvPr/>
        </p:nvSpPr>
        <p:spPr>
          <a:xfrm>
            <a:off x="773211" y="7002010"/>
            <a:ext cx="4600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危険個所の確認はしていますか？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84CFC8A-AC28-FA2A-F95E-119C2F1C5187}"/>
              </a:ext>
            </a:extLst>
          </p:cNvPr>
          <p:cNvSpPr txBox="1"/>
          <p:nvPr/>
        </p:nvSpPr>
        <p:spPr>
          <a:xfrm>
            <a:off x="202629" y="1627050"/>
            <a:ext cx="513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①農道からの転落事故（死亡）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0706BF2-4D48-C09E-ECA4-F9FB4BCF09FF}"/>
              </a:ext>
            </a:extLst>
          </p:cNvPr>
          <p:cNvSpPr txBox="1"/>
          <p:nvPr/>
        </p:nvSpPr>
        <p:spPr>
          <a:xfrm>
            <a:off x="162585" y="1998367"/>
            <a:ext cx="4275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en-US" altLang="ja-JP" sz="1200" dirty="0"/>
              <a:t>【</a:t>
            </a:r>
            <a:r>
              <a:rPr kumimoji="1" lang="ja-JP" altLang="en-US" sz="1200" dirty="0"/>
              <a:t>概要</a:t>
            </a:r>
            <a:r>
              <a:rPr kumimoji="1" lang="en-US" altLang="ja-JP" sz="1200" dirty="0"/>
              <a:t>】</a:t>
            </a:r>
            <a:r>
              <a:rPr kumimoji="1" lang="ja-JP" altLang="en-US" sz="1200" dirty="0"/>
              <a:t>　狭い道からほ場に入ろうとした際、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　　　　　草で覆われた路肩を踏み外して約</a:t>
            </a:r>
            <a:r>
              <a:rPr kumimoji="1" lang="en-US" altLang="ja-JP" sz="1200" dirty="0"/>
              <a:t>1.5</a:t>
            </a:r>
            <a:r>
              <a:rPr kumimoji="1" lang="ja-JP" altLang="en-US" sz="1200" dirty="0"/>
              <a:t>ｍ転落し、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　　　　　コンバインの下敷きとなってしまった</a:t>
            </a:r>
            <a:endParaRPr kumimoji="1" lang="en-US" altLang="ja-JP" sz="12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F019EB3-826D-1729-F118-166DB3E74228}"/>
              </a:ext>
            </a:extLst>
          </p:cNvPr>
          <p:cNvSpPr txBox="1"/>
          <p:nvPr/>
        </p:nvSpPr>
        <p:spPr>
          <a:xfrm>
            <a:off x="168434" y="2605136"/>
            <a:ext cx="6504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en-US" altLang="ja-JP" sz="1200" dirty="0"/>
              <a:t>【</a:t>
            </a:r>
            <a:r>
              <a:rPr kumimoji="1" lang="ja-JP" altLang="en-US" sz="1200" dirty="0"/>
              <a:t>考えられる原因</a:t>
            </a:r>
            <a:r>
              <a:rPr kumimoji="1" lang="en-US" altLang="ja-JP" sz="1200" dirty="0"/>
              <a:t>】</a:t>
            </a:r>
          </a:p>
          <a:p>
            <a:pPr marL="179388" indent="-179388"/>
            <a:r>
              <a:rPr kumimoji="1" lang="ja-JP" altLang="en-US" sz="1200" dirty="0"/>
              <a:t>　　</a:t>
            </a:r>
            <a:r>
              <a:rPr kumimoji="1" lang="ja-JP" altLang="en-US" sz="1200" b="1" dirty="0"/>
              <a:t>　　①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道の幅員がしっかり確保されていなかった</a:t>
            </a:r>
            <a:endParaRPr kumimoji="1" lang="en-US" altLang="ja-JP" sz="1200" b="1" dirty="0">
              <a:solidFill>
                <a:srgbClr val="FF0000"/>
              </a:solidFill>
            </a:endParaRPr>
          </a:p>
          <a:p>
            <a:pPr marL="179388" indent="-179388"/>
            <a:r>
              <a:rPr kumimoji="1" lang="ja-JP" altLang="en-US" sz="1200" b="1" dirty="0"/>
              <a:t>　　　　②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危険個所の視界確保や確認・目印設置ができていなかった</a:t>
            </a:r>
            <a:endParaRPr kumimoji="1" lang="en-US" altLang="ja-JP" sz="600" b="1" dirty="0">
              <a:solidFill>
                <a:srgbClr val="FF0000"/>
              </a:solidFill>
            </a:endParaRPr>
          </a:p>
        </p:txBody>
      </p:sp>
      <p:pic>
        <p:nvPicPr>
          <p:cNvPr id="71" name="Picture 3">
            <a:extLst>
              <a:ext uri="{FF2B5EF4-FFF2-40B4-BE49-F238E27FC236}">
                <a16:creationId xmlns:a16="http://schemas.microsoft.com/office/drawing/2014/main" id="{416FE9D1-7700-0632-25DC-DD684BDB1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2586" y="1419411"/>
            <a:ext cx="1957136" cy="146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13DEFFC-0A43-A2F6-4F7A-37ED866D19FE}"/>
              </a:ext>
            </a:extLst>
          </p:cNvPr>
          <p:cNvSpPr txBox="1"/>
          <p:nvPr/>
        </p:nvSpPr>
        <p:spPr>
          <a:xfrm>
            <a:off x="193757" y="3284353"/>
            <a:ext cx="547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②補助作業者を轢いてしまった事故（死亡）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A750934-A0AC-2570-0CAC-52FF4BA4F472}"/>
              </a:ext>
            </a:extLst>
          </p:cNvPr>
          <p:cNvSpPr txBox="1"/>
          <p:nvPr/>
        </p:nvSpPr>
        <p:spPr>
          <a:xfrm>
            <a:off x="185512" y="3655879"/>
            <a:ext cx="6495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en-US" altLang="ja-JP" sz="1200" dirty="0"/>
              <a:t>【</a:t>
            </a:r>
            <a:r>
              <a:rPr kumimoji="1" lang="ja-JP" altLang="en-US" sz="1200" dirty="0"/>
              <a:t>概要</a:t>
            </a:r>
            <a:r>
              <a:rPr kumimoji="1" lang="en-US" altLang="ja-JP" sz="1200" dirty="0"/>
              <a:t>】</a:t>
            </a:r>
            <a:r>
              <a:rPr kumimoji="1" lang="ja-JP" altLang="en-US" sz="1200" dirty="0"/>
              <a:t>　２人で稲刈り中、運転者がコンバインをバックさせた際に、後ろで作業していた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　　　　　作業者を</a:t>
            </a:r>
            <a:r>
              <a:rPr lang="ja-JP" altLang="en-US" sz="1200" b="0" i="0" dirty="0">
                <a:solidFill>
                  <a:srgbClr val="333333"/>
                </a:solidFill>
                <a:effectLst/>
                <a:latin typeface="ヒラギノ角ゴ Pro W3"/>
              </a:rPr>
              <a:t>コンバインで轢いてしまった。</a:t>
            </a:r>
            <a:endParaRPr kumimoji="1" lang="en-US" altLang="ja-JP" sz="1200" dirty="0"/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74BE77CA-99B7-659F-D3BD-606140EDB1E2}"/>
              </a:ext>
            </a:extLst>
          </p:cNvPr>
          <p:cNvSpPr txBox="1"/>
          <p:nvPr/>
        </p:nvSpPr>
        <p:spPr>
          <a:xfrm>
            <a:off x="191362" y="4187492"/>
            <a:ext cx="6504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en-US" altLang="ja-JP" sz="1200" dirty="0"/>
              <a:t>【</a:t>
            </a:r>
            <a:r>
              <a:rPr kumimoji="1" lang="ja-JP" altLang="en-US" sz="1200" dirty="0"/>
              <a:t>考えられる原因</a:t>
            </a:r>
            <a:r>
              <a:rPr kumimoji="1" lang="en-US" altLang="ja-JP" sz="1200" dirty="0"/>
              <a:t>】</a:t>
            </a:r>
          </a:p>
          <a:p>
            <a:pPr marL="179388" indent="-179388"/>
            <a:r>
              <a:rPr kumimoji="1" lang="ja-JP" altLang="en-US" sz="1200" dirty="0"/>
              <a:t>　　</a:t>
            </a:r>
            <a:r>
              <a:rPr kumimoji="1" lang="ja-JP" altLang="en-US" sz="1200" b="1" dirty="0"/>
              <a:t>　　①コンバインを動かす前に作業者同士で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意思疎通ができていなかった</a:t>
            </a:r>
            <a:endParaRPr kumimoji="1" lang="en-US" altLang="ja-JP" sz="600" b="1" dirty="0">
              <a:solidFill>
                <a:srgbClr val="FF0000"/>
              </a:solidFill>
            </a:endParaRPr>
          </a:p>
          <a:p>
            <a:pPr marL="179388" indent="-179388"/>
            <a:r>
              <a:rPr kumimoji="1" lang="ja-JP" altLang="en-US" sz="1200" b="1" dirty="0"/>
              <a:t>　　　　②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作業者がコンバインに近づきすぎていた</a:t>
            </a:r>
            <a:endParaRPr kumimoji="1" lang="en-US" altLang="ja-JP" sz="1200" b="1" dirty="0">
              <a:solidFill>
                <a:srgbClr val="FF0000"/>
              </a:solidFill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177870C8-1324-2E3D-315C-25B06B52475D}"/>
              </a:ext>
            </a:extLst>
          </p:cNvPr>
          <p:cNvSpPr txBox="1"/>
          <p:nvPr/>
        </p:nvSpPr>
        <p:spPr>
          <a:xfrm>
            <a:off x="1152478" y="8193188"/>
            <a:ext cx="4600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点検・清掃時や手こぎ作業時も注意！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59D8C0CB-35DF-6379-5D5F-645F8CF7C9AD}"/>
              </a:ext>
            </a:extLst>
          </p:cNvPr>
          <p:cNvSpPr/>
          <p:nvPr/>
        </p:nvSpPr>
        <p:spPr>
          <a:xfrm>
            <a:off x="222898" y="8149587"/>
            <a:ext cx="862574" cy="440163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更に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B064916-B26A-2C74-FE3E-665401F2AE13}"/>
              </a:ext>
            </a:extLst>
          </p:cNvPr>
          <p:cNvSpPr txBox="1"/>
          <p:nvPr/>
        </p:nvSpPr>
        <p:spPr>
          <a:xfrm>
            <a:off x="1152478" y="8945975"/>
            <a:ext cx="5519993" cy="281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200"/>
              <a:t>・</a:t>
            </a:r>
            <a:endParaRPr kumimoji="1" lang="en-US" altLang="ja-JP" sz="12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C16B547-FF5F-056E-801D-DF75653F3D95}"/>
              </a:ext>
            </a:extLst>
          </p:cNvPr>
          <p:cNvSpPr txBox="1"/>
          <p:nvPr/>
        </p:nvSpPr>
        <p:spPr>
          <a:xfrm>
            <a:off x="222897" y="7417771"/>
            <a:ext cx="6449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200" dirty="0"/>
              <a:t>〇　現場で転落・転倒の可能性のある</a:t>
            </a:r>
            <a:r>
              <a:rPr kumimoji="1" lang="ja-JP" altLang="en-US" sz="1200" b="1" dirty="0"/>
              <a:t>危険箇所を確認し、目印をつけたり</a:t>
            </a:r>
            <a:r>
              <a:rPr kumimoji="1" lang="ja-JP" altLang="en-US" sz="1200" dirty="0"/>
              <a:t>、</a:t>
            </a:r>
            <a:r>
              <a:rPr kumimoji="1" lang="ja-JP" altLang="en-US" sz="1200" b="1" dirty="0"/>
              <a:t>草を刈って見やすくする</a:t>
            </a:r>
            <a:r>
              <a:rPr kumimoji="1" lang="ja-JP" altLang="en-US" sz="1200" dirty="0"/>
              <a:t>などの対策を実施しましょう。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　　また、</a:t>
            </a:r>
            <a:r>
              <a:rPr kumimoji="1" lang="ja-JP" altLang="en-US" sz="1200" b="1" dirty="0"/>
              <a:t>狭い道は迂回するか、幅員を確保</a:t>
            </a:r>
            <a:r>
              <a:rPr kumimoji="1" lang="ja-JP" altLang="en-US" sz="1200" dirty="0"/>
              <a:t>してください。</a:t>
            </a:r>
            <a:endParaRPr kumimoji="1" lang="en-US" altLang="ja-JP" sz="12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9D1D3AE-5068-E79A-331A-80ECEB26615E}"/>
              </a:ext>
            </a:extLst>
          </p:cNvPr>
          <p:cNvSpPr txBox="1"/>
          <p:nvPr/>
        </p:nvSpPr>
        <p:spPr>
          <a:xfrm>
            <a:off x="185512" y="6274095"/>
            <a:ext cx="6449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200" dirty="0"/>
              <a:t>〇　コンバインは</a:t>
            </a:r>
            <a:r>
              <a:rPr kumimoji="1" lang="ja-JP" altLang="en-US" sz="1200" b="1" dirty="0"/>
              <a:t>死角の多い農機</a:t>
            </a:r>
            <a:r>
              <a:rPr kumimoji="1" lang="ja-JP" altLang="en-US" sz="1200" dirty="0"/>
              <a:t>です。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　　動かす際は、</a:t>
            </a:r>
            <a:r>
              <a:rPr kumimoji="1" lang="ja-JP" altLang="en-US" sz="1200" b="1" dirty="0"/>
              <a:t>補助作業者のいる位置を確認</a:t>
            </a:r>
            <a:r>
              <a:rPr kumimoji="1" lang="ja-JP" altLang="en-US" sz="1200" dirty="0"/>
              <a:t>し、声をかける等、</a:t>
            </a:r>
            <a:r>
              <a:rPr kumimoji="1" lang="ja-JP" altLang="en-US" sz="1200" b="1" dirty="0"/>
              <a:t>しっかりと意思疎通</a:t>
            </a:r>
            <a:r>
              <a:rPr kumimoji="1" lang="ja-JP" altLang="en-US" sz="1200" dirty="0"/>
              <a:t>をしてから動かしましょう。</a:t>
            </a:r>
            <a:endParaRPr kumimoji="1" lang="en-US" altLang="ja-JP" sz="12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EC7C63-9B2A-1091-13BD-A167559A61F8}"/>
              </a:ext>
            </a:extLst>
          </p:cNvPr>
          <p:cNvSpPr txBox="1"/>
          <p:nvPr/>
        </p:nvSpPr>
        <p:spPr>
          <a:xfrm>
            <a:off x="210380" y="8691606"/>
            <a:ext cx="6449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200" dirty="0"/>
              <a:t>〇　詰まってしまった際は「エンジンを停止」させてから点検・清掃してください。</a:t>
            </a:r>
          </a:p>
          <a:p>
            <a:pPr marL="179388" indent="-179388"/>
            <a:r>
              <a:rPr kumimoji="1" lang="ja-JP" altLang="en-US" sz="1200" dirty="0"/>
              <a:t>〇　手こぎ作業は手袋や軍手、巻き込まれやすいタオルなどは外した「</a:t>
            </a:r>
            <a:r>
              <a:rPr kumimoji="1" lang="ja-JP" altLang="en-US" sz="1200" b="1" dirty="0"/>
              <a:t>適切な服装</a:t>
            </a:r>
            <a:r>
              <a:rPr kumimoji="1" lang="ja-JP" altLang="en-US" sz="1200" dirty="0"/>
              <a:t>」で行い、「</a:t>
            </a:r>
            <a:r>
              <a:rPr kumimoji="1" lang="ja-JP" altLang="en-US" sz="1200" b="1" dirty="0"/>
              <a:t>手を突っ込まない</a:t>
            </a:r>
            <a:r>
              <a:rPr kumimoji="1" lang="ja-JP" altLang="en-US" sz="1200" dirty="0"/>
              <a:t>」ことを心がけてください。</a:t>
            </a:r>
            <a:endParaRPr kumimoji="1" lang="en-US" altLang="ja-JP" sz="1200" dirty="0"/>
          </a:p>
        </p:txBody>
      </p:sp>
    </p:spTree>
    <p:extLst>
      <p:ext uri="{BB962C8B-B14F-4D97-AF65-F5344CB8AC3E}">
        <p14:creationId xmlns:p14="http://schemas.microsoft.com/office/powerpoint/2010/main" val="170637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図 78">
            <a:extLst>
              <a:ext uri="{FF2B5EF4-FFF2-40B4-BE49-F238E27FC236}">
                <a16:creationId xmlns:a16="http://schemas.microsoft.com/office/drawing/2014/main" id="{88CCBFF9-0E11-4615-2C3A-DC4FC919FF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29966">
            <a:off x="5656737" y="2304353"/>
            <a:ext cx="869970" cy="1328199"/>
          </a:xfrm>
          <a:prstGeom prst="rect">
            <a:avLst/>
          </a:prstGeom>
        </p:spPr>
      </p:pic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2D11176A-E753-FA22-92DD-A6B1091D841D}"/>
              </a:ext>
            </a:extLst>
          </p:cNvPr>
          <p:cNvSpPr/>
          <p:nvPr/>
        </p:nvSpPr>
        <p:spPr>
          <a:xfrm>
            <a:off x="627473" y="655681"/>
            <a:ext cx="3237625" cy="278928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chemeClr val="accent2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6507901-0844-2AD4-68A1-92FC2CEB0123}"/>
              </a:ext>
            </a:extLst>
          </p:cNvPr>
          <p:cNvSpPr txBox="1"/>
          <p:nvPr/>
        </p:nvSpPr>
        <p:spPr>
          <a:xfrm>
            <a:off x="-1" y="10225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農作業安全研修実施強化期間研修資材</a:t>
            </a:r>
            <a:endParaRPr kumimoji="1" lang="en-US" altLang="ja-JP" sz="24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ja-JP" altLang="en-US" sz="24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農作業安全チェック　～農用運搬機～</a:t>
            </a:r>
            <a:endParaRPr kumimoji="1" lang="en-US" altLang="ja-JP" sz="24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A79E07A-0853-FA20-B15E-A06D3790996E}"/>
              </a:ext>
            </a:extLst>
          </p:cNvPr>
          <p:cNvSpPr/>
          <p:nvPr/>
        </p:nvSpPr>
        <p:spPr>
          <a:xfrm>
            <a:off x="176981" y="1391843"/>
            <a:ext cx="6504038" cy="3710088"/>
          </a:xfrm>
          <a:prstGeom prst="roundRect">
            <a:avLst>
              <a:gd name="adj" fmla="val 5903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DA02C15C-4B88-3722-4A62-966FCB904350}"/>
              </a:ext>
            </a:extLst>
          </p:cNvPr>
          <p:cNvSpPr/>
          <p:nvPr/>
        </p:nvSpPr>
        <p:spPr>
          <a:xfrm>
            <a:off x="176981" y="5634465"/>
            <a:ext cx="6504038" cy="4097982"/>
          </a:xfrm>
          <a:prstGeom prst="roundRect">
            <a:avLst>
              <a:gd name="adj" fmla="val 59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273CB313-C2E5-71EC-12E2-94DE458DC632}"/>
              </a:ext>
            </a:extLst>
          </p:cNvPr>
          <p:cNvSpPr/>
          <p:nvPr/>
        </p:nvSpPr>
        <p:spPr>
          <a:xfrm>
            <a:off x="550606" y="1172687"/>
            <a:ext cx="1396180" cy="503842"/>
          </a:xfrm>
          <a:prstGeom prst="roundRect">
            <a:avLst>
              <a:gd name="adj" fmla="val 4628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事故事例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F4CBF78D-8574-D3A7-6C08-5EB02D8DB42A}"/>
              </a:ext>
            </a:extLst>
          </p:cNvPr>
          <p:cNvSpPr/>
          <p:nvPr/>
        </p:nvSpPr>
        <p:spPr>
          <a:xfrm>
            <a:off x="550606" y="5415697"/>
            <a:ext cx="1396180" cy="503842"/>
          </a:xfrm>
          <a:prstGeom prst="roundRect">
            <a:avLst>
              <a:gd name="adj" fmla="val 4628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注意事項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03879B55-E042-1D00-9996-7604A7E8C6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785" y="6054123"/>
            <a:ext cx="568285" cy="397950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81A34DF-1F92-CAED-6403-C2DBF81C4F61}"/>
              </a:ext>
            </a:extLst>
          </p:cNvPr>
          <p:cNvSpPr txBox="1"/>
          <p:nvPr/>
        </p:nvSpPr>
        <p:spPr>
          <a:xfrm>
            <a:off x="763070" y="6096104"/>
            <a:ext cx="513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正しい使い方ができていますか？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59743540-39DD-85FF-C231-D882514E6D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786" y="8539602"/>
            <a:ext cx="568285" cy="397950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F5516B1-08AA-CD0F-C48C-A9EE8B882710}"/>
              </a:ext>
            </a:extLst>
          </p:cNvPr>
          <p:cNvSpPr txBox="1"/>
          <p:nvPr/>
        </p:nvSpPr>
        <p:spPr>
          <a:xfrm>
            <a:off x="763071" y="8581583"/>
            <a:ext cx="4600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エンジンは切っていますか？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8CF332C-1186-E81A-CF9D-74F7EF056DE7}"/>
              </a:ext>
            </a:extLst>
          </p:cNvPr>
          <p:cNvSpPr txBox="1"/>
          <p:nvPr/>
        </p:nvSpPr>
        <p:spPr>
          <a:xfrm>
            <a:off x="192548" y="1750874"/>
            <a:ext cx="6517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①農用運搬機に挟まれた事故（死亡）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904A35-6EE3-AA12-61B5-2F382AC9DA1C}"/>
              </a:ext>
            </a:extLst>
          </p:cNvPr>
          <p:cNvSpPr txBox="1"/>
          <p:nvPr/>
        </p:nvSpPr>
        <p:spPr>
          <a:xfrm>
            <a:off x="232592" y="3490723"/>
            <a:ext cx="513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②農用運搬機が転倒した事故（死亡）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5544152-642C-F3FF-9F66-2A9F7F43C8C5}"/>
              </a:ext>
            </a:extLst>
          </p:cNvPr>
          <p:cNvSpPr txBox="1"/>
          <p:nvPr/>
        </p:nvSpPr>
        <p:spPr>
          <a:xfrm>
            <a:off x="192548" y="3862040"/>
            <a:ext cx="6526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en-US" altLang="ja-JP" sz="1200" dirty="0"/>
              <a:t>【</a:t>
            </a:r>
            <a:r>
              <a:rPr kumimoji="1" lang="ja-JP" altLang="en-US" sz="1200" dirty="0"/>
              <a:t>概要</a:t>
            </a:r>
            <a:r>
              <a:rPr kumimoji="1" lang="en-US" altLang="ja-JP" sz="1200" dirty="0"/>
              <a:t>】</a:t>
            </a:r>
            <a:r>
              <a:rPr kumimoji="1" lang="ja-JP" altLang="en-US" sz="1200"/>
              <a:t>　土砂運搬中</a:t>
            </a:r>
            <a:r>
              <a:rPr kumimoji="1" lang="ja-JP" altLang="en-US" sz="1200" dirty="0"/>
              <a:t>に坂道を下っていた際、運搬機がバランスを崩し道沿いの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　　　　　水田に転落し、農用運搬機の下敷きとなった。</a:t>
            </a:r>
            <a:endParaRPr kumimoji="1" lang="en-US" altLang="ja-JP" sz="12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056B04E-5144-B879-0C71-6934C177500D}"/>
              </a:ext>
            </a:extLst>
          </p:cNvPr>
          <p:cNvSpPr txBox="1"/>
          <p:nvPr/>
        </p:nvSpPr>
        <p:spPr>
          <a:xfrm>
            <a:off x="198397" y="4279502"/>
            <a:ext cx="6504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en-US" altLang="ja-JP" sz="1200" dirty="0"/>
              <a:t>【</a:t>
            </a:r>
            <a:r>
              <a:rPr kumimoji="1" lang="ja-JP" altLang="en-US" sz="1200" dirty="0"/>
              <a:t>考えられる原因</a:t>
            </a:r>
            <a:r>
              <a:rPr kumimoji="1" lang="en-US" altLang="ja-JP" sz="1200" dirty="0"/>
              <a:t>】</a:t>
            </a:r>
          </a:p>
          <a:p>
            <a:pPr marL="179388" indent="-179388"/>
            <a:r>
              <a:rPr kumimoji="1" lang="ja-JP" altLang="en-US" sz="1200" dirty="0"/>
              <a:t>　　</a:t>
            </a:r>
            <a:r>
              <a:rPr kumimoji="1" lang="ja-JP" altLang="en-US" sz="1200" b="1" dirty="0"/>
              <a:t>　　①坂道走行中でバランスが悪かった</a:t>
            </a:r>
            <a:endParaRPr kumimoji="1" lang="en-US" altLang="ja-JP" sz="1200" b="1" dirty="0"/>
          </a:p>
          <a:p>
            <a:pPr marL="179388" indent="-179388"/>
            <a:r>
              <a:rPr kumimoji="1" lang="ja-JP" altLang="en-US" sz="1200" b="1" dirty="0"/>
              <a:t>　　　　②積み荷が片寄っていた、積載量をオーバーしていた</a:t>
            </a:r>
            <a:endParaRPr kumimoji="1" lang="en-US" altLang="ja-JP" sz="600" b="1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2869507-F7C9-A619-E1BC-8B7FFEC57481}"/>
              </a:ext>
            </a:extLst>
          </p:cNvPr>
          <p:cNvSpPr txBox="1"/>
          <p:nvPr/>
        </p:nvSpPr>
        <p:spPr>
          <a:xfrm>
            <a:off x="192548" y="2185206"/>
            <a:ext cx="4698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en-US" altLang="ja-JP" sz="1200" dirty="0"/>
              <a:t>【</a:t>
            </a:r>
            <a:r>
              <a:rPr kumimoji="1" lang="ja-JP" altLang="en-US" sz="1200" dirty="0"/>
              <a:t>概要</a:t>
            </a:r>
            <a:r>
              <a:rPr kumimoji="1" lang="en-US" altLang="ja-JP" sz="1200" dirty="0"/>
              <a:t>】</a:t>
            </a:r>
            <a:r>
              <a:rPr kumimoji="1" lang="ja-JP" altLang="en-US" sz="1200" dirty="0"/>
              <a:t>　倉庫内で農用運搬機運転（後進）中、支柱にぶつかり、　　　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　　　　そのまま運搬機に胸部を圧迫されてしまった。</a:t>
            </a:r>
            <a:endParaRPr kumimoji="1" lang="en-US" altLang="ja-JP" sz="12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7FCD716-D38E-7135-6CC2-D7634F4CEE23}"/>
              </a:ext>
            </a:extLst>
          </p:cNvPr>
          <p:cNvSpPr txBox="1"/>
          <p:nvPr/>
        </p:nvSpPr>
        <p:spPr>
          <a:xfrm>
            <a:off x="198397" y="2716651"/>
            <a:ext cx="6504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en-US" altLang="ja-JP" sz="1200" dirty="0"/>
              <a:t>【</a:t>
            </a:r>
            <a:r>
              <a:rPr kumimoji="1" lang="ja-JP" altLang="en-US" sz="1200" dirty="0"/>
              <a:t>考えられる原因</a:t>
            </a:r>
            <a:r>
              <a:rPr kumimoji="1" lang="en-US" altLang="ja-JP" sz="1200" dirty="0"/>
              <a:t>】</a:t>
            </a:r>
          </a:p>
          <a:p>
            <a:pPr marL="179388" indent="-179388"/>
            <a:r>
              <a:rPr kumimoji="1" lang="ja-JP" altLang="en-US" sz="1200" dirty="0"/>
              <a:t>　　　　</a:t>
            </a:r>
            <a:r>
              <a:rPr kumimoji="1" lang="ja-JP" altLang="en-US" sz="1200" b="1" dirty="0"/>
              <a:t>・進行方向（背後）の確認が疎かになっていた</a:t>
            </a:r>
            <a:endParaRPr kumimoji="1" lang="en-US" altLang="ja-JP" sz="1200" b="1" dirty="0"/>
          </a:p>
          <a:p>
            <a:pPr marL="179388" indent="-179388"/>
            <a:r>
              <a:rPr kumimoji="1" lang="ja-JP" altLang="en-US" sz="1200" b="1" dirty="0"/>
              <a:t>　　　　</a:t>
            </a:r>
            <a:endParaRPr kumimoji="1" lang="en-US" altLang="ja-JP" sz="1200" b="1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C7CC512-C68B-8165-367D-D76EF923D030}"/>
              </a:ext>
            </a:extLst>
          </p:cNvPr>
          <p:cNvSpPr txBox="1"/>
          <p:nvPr/>
        </p:nvSpPr>
        <p:spPr>
          <a:xfrm>
            <a:off x="244375" y="8043365"/>
            <a:ext cx="4014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200" dirty="0"/>
              <a:t>〇　また、</a:t>
            </a:r>
            <a:r>
              <a:rPr kumimoji="1" lang="ja-JP" altLang="en-US" sz="1200" b="1" dirty="0"/>
              <a:t>積み荷を荷台の一部に片寄らせない、</a:t>
            </a:r>
            <a:endParaRPr kumimoji="1" lang="en-US" altLang="ja-JP" sz="1200" b="1" dirty="0"/>
          </a:p>
          <a:p>
            <a:pPr marL="179388" indent="-179388"/>
            <a:r>
              <a:rPr kumimoji="1" lang="ja-JP" altLang="en-US" sz="1200" b="1" dirty="0"/>
              <a:t>　積載量をオーバーさせない</a:t>
            </a:r>
            <a:r>
              <a:rPr kumimoji="1" lang="ja-JP" altLang="en-US" sz="1200" dirty="0"/>
              <a:t>ことを心がけましょう。</a:t>
            </a:r>
            <a:endParaRPr kumimoji="1" lang="en-US" altLang="ja-JP" sz="12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E23A2A8-86F6-C609-CE94-1D49401391F6}"/>
              </a:ext>
            </a:extLst>
          </p:cNvPr>
          <p:cNvSpPr txBox="1"/>
          <p:nvPr/>
        </p:nvSpPr>
        <p:spPr>
          <a:xfrm>
            <a:off x="215324" y="6586329"/>
            <a:ext cx="5097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200" dirty="0"/>
              <a:t>〇　</a:t>
            </a:r>
            <a:r>
              <a:rPr kumimoji="1" lang="ja-JP" altLang="en-US" sz="1200" b="1" dirty="0"/>
              <a:t>農用運搬機は重傷事故率（重傷度）の高い農機</a:t>
            </a:r>
            <a:r>
              <a:rPr kumimoji="1" lang="ja-JP" altLang="en-US" sz="1200" dirty="0"/>
              <a:t>です。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　　特に「ひかれ・挟まれ」と「転落・転倒」による事故は発生頻度、</a:t>
            </a:r>
            <a:endParaRPr kumimoji="1" lang="en-US" altLang="ja-JP" sz="1200" dirty="0"/>
          </a:p>
          <a:p>
            <a:pPr marL="179388" indent="-179388"/>
            <a:r>
              <a:rPr kumimoji="1" lang="ja-JP" altLang="en-US" sz="1200" dirty="0"/>
              <a:t>　重傷度ともに高くなっています。</a:t>
            </a:r>
            <a:endParaRPr kumimoji="1" lang="en-US" altLang="ja-JP" sz="12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E020C66-F163-111B-FAB5-A292F01CCD81}"/>
              </a:ext>
            </a:extLst>
          </p:cNvPr>
          <p:cNvSpPr txBox="1"/>
          <p:nvPr/>
        </p:nvSpPr>
        <p:spPr>
          <a:xfrm>
            <a:off x="203967" y="8972842"/>
            <a:ext cx="3453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200" dirty="0"/>
              <a:t>〇　農用運搬機から離れる場合は誤作動で動き出さないよう、エンジンを切り、駐車ブレーキをかけましょう。</a:t>
            </a:r>
            <a:endParaRPr kumimoji="1" lang="en-US" altLang="ja-JP" sz="1200" dirty="0"/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9B8EA116-5F75-74E1-C120-5C1A7B4D618F}"/>
              </a:ext>
            </a:extLst>
          </p:cNvPr>
          <p:cNvGrpSpPr/>
          <p:nvPr/>
        </p:nvGrpSpPr>
        <p:grpSpPr>
          <a:xfrm>
            <a:off x="4316171" y="6952053"/>
            <a:ext cx="2154490" cy="1462805"/>
            <a:chOff x="3703392" y="6505183"/>
            <a:chExt cx="2466966" cy="1674963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877FD260-97F2-A9B5-8A12-32F5E2E62E67}"/>
                </a:ext>
              </a:extLst>
            </p:cNvPr>
            <p:cNvGrpSpPr/>
            <p:nvPr/>
          </p:nvGrpSpPr>
          <p:grpSpPr>
            <a:xfrm rot="21393122" flipH="1">
              <a:off x="3703392" y="6913314"/>
              <a:ext cx="976262" cy="827004"/>
              <a:chOff x="2090173" y="5962378"/>
              <a:chExt cx="2620079" cy="2354336"/>
            </a:xfrm>
          </p:grpSpPr>
          <p:grpSp>
            <p:nvGrpSpPr>
              <p:cNvPr id="61" name="グループ化 60">
                <a:extLst>
                  <a:ext uri="{FF2B5EF4-FFF2-40B4-BE49-F238E27FC236}">
                    <a16:creationId xmlns:a16="http://schemas.microsoft.com/office/drawing/2014/main" id="{9A775612-B267-9EF7-AEC0-FE8951B74A49}"/>
                  </a:ext>
                </a:extLst>
              </p:cNvPr>
              <p:cNvGrpSpPr/>
              <p:nvPr/>
            </p:nvGrpSpPr>
            <p:grpSpPr>
              <a:xfrm>
                <a:off x="2090173" y="5991128"/>
                <a:ext cx="2620079" cy="2325586"/>
                <a:chOff x="4328275" y="4781588"/>
                <a:chExt cx="2620079" cy="2325586"/>
              </a:xfrm>
            </p:grpSpPr>
            <p:pic>
              <p:nvPicPr>
                <p:cNvPr id="66" name="図 65">
                  <a:extLst>
                    <a:ext uri="{FF2B5EF4-FFF2-40B4-BE49-F238E27FC236}">
                      <a16:creationId xmlns:a16="http://schemas.microsoft.com/office/drawing/2014/main" id="{FBB0F7CB-C3AC-3F04-A273-4DD92A4D0D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rot="6018973">
                  <a:off x="4590267" y="6181070"/>
                  <a:ext cx="1168922" cy="507000"/>
                </a:xfrm>
                <a:prstGeom prst="rect">
                  <a:avLst/>
                </a:prstGeom>
              </p:spPr>
            </p:pic>
            <p:pic>
              <p:nvPicPr>
                <p:cNvPr id="67" name="図 66">
                  <a:extLst>
                    <a:ext uri="{FF2B5EF4-FFF2-40B4-BE49-F238E27FC236}">
                      <a16:creationId xmlns:a16="http://schemas.microsoft.com/office/drawing/2014/main" id="{F61B849F-5E0B-A832-9A7A-C8C87A2FFB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rot="454356">
                  <a:off x="5121513" y="4781588"/>
                  <a:ext cx="1168922" cy="1949682"/>
                </a:xfrm>
                <a:prstGeom prst="rect">
                  <a:avLst/>
                </a:prstGeom>
              </p:spPr>
            </p:pic>
            <p:pic>
              <p:nvPicPr>
                <p:cNvPr id="68" name="図 67">
                  <a:extLst>
                    <a:ext uri="{FF2B5EF4-FFF2-40B4-BE49-F238E27FC236}">
                      <a16:creationId xmlns:a16="http://schemas.microsoft.com/office/drawing/2014/main" id="{508407BB-CD16-3B8F-6205-FA083AC57A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b="-22319"/>
                <a:stretch/>
              </p:blipFill>
              <p:spPr>
                <a:xfrm rot="1548541">
                  <a:off x="4328275" y="6328956"/>
                  <a:ext cx="1168922" cy="778218"/>
                </a:xfrm>
                <a:prstGeom prst="rect">
                  <a:avLst/>
                </a:prstGeom>
              </p:spPr>
            </p:pic>
            <p:sp>
              <p:nvSpPr>
                <p:cNvPr id="69" name="正方形/長方形 68">
                  <a:extLst>
                    <a:ext uri="{FF2B5EF4-FFF2-40B4-BE49-F238E27FC236}">
                      <a16:creationId xmlns:a16="http://schemas.microsoft.com/office/drawing/2014/main" id="{DAC6D803-EC66-AD49-1A91-80A3DE54C198}"/>
                    </a:ext>
                  </a:extLst>
                </p:cNvPr>
                <p:cNvSpPr/>
                <p:nvPr/>
              </p:nvSpPr>
              <p:spPr>
                <a:xfrm rot="16953522">
                  <a:off x="5440135" y="5964058"/>
                  <a:ext cx="440784" cy="69648"/>
                </a:xfrm>
                <a:prstGeom prst="rect">
                  <a:avLst/>
                </a:prstGeom>
                <a:solidFill>
                  <a:srgbClr val="9A7A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/>
                </a:p>
              </p:txBody>
            </p:sp>
            <p:pic>
              <p:nvPicPr>
                <p:cNvPr id="70" name="図 69">
                  <a:extLst>
                    <a:ext uri="{FF2B5EF4-FFF2-40B4-BE49-F238E27FC236}">
                      <a16:creationId xmlns:a16="http://schemas.microsoft.com/office/drawing/2014/main" id="{710DDB98-B13D-F556-EFBE-8563AEF996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10000" b="93714" l="10000" r="90000">
                              <a14:foregroundMark x1="46190" y1="92571" x2="51429" y2="94000"/>
                              <a14:backgroundMark x1="35714" y1="83714" x2="43810" y2="62000"/>
                              <a14:backgroundMark x1="43810" y1="62000" x2="62381" y2="47429"/>
                              <a14:backgroundMark x1="33333" y1="35429" x2="52857" y2="32000"/>
                              <a14:backgroundMark x1="52381" y1="39714" x2="21429" y2="26286"/>
                              <a14:backgroundMark x1="30952" y1="28286" x2="45714" y2="18857"/>
                              <a14:backgroundMark x1="55238" y1="27143" x2="44762" y2="29143"/>
                              <a14:backgroundMark x1="24286" y1="33429" x2="32857" y2="32286"/>
                              <a14:backgroundMark x1="28571" y1="39429" x2="42381" y2="39714"/>
                              <a14:backgroundMark x1="40000" y1="58000" x2="43333" y2="60286"/>
                              <a14:backgroundMark x1="41905" y1="66286" x2="35238" y2="53143"/>
                              <a14:backgroundMark x1="40000" y1="51143" x2="45238" y2="47714"/>
                              <a14:backgroundMark x1="46190" y1="53714" x2="39048" y2="54000"/>
                              <a14:backgroundMark x1="53810" y1="37429" x2="60000" y2="28857"/>
                              <a14:backgroundMark x1="40476" y1="72571" x2="43810" y2="68286"/>
                              <a14:backgroundMark x1="43333" y1="74000" x2="48095" y2="78857"/>
                              <a14:backgroundMark x1="63333" y1="79143" x2="64286" y2="75143"/>
                              <a14:backgroundMark x1="62857" y1="80000" x2="63810" y2="82571"/>
                              <a14:backgroundMark x1="65238" y1="75714" x2="64762" y2="59714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rot="4381979">
                  <a:off x="5238116" y="4534867"/>
                  <a:ext cx="1168922" cy="2251554"/>
                </a:xfrm>
                <a:prstGeom prst="rect">
                  <a:avLst/>
                </a:prstGeom>
              </p:spPr>
            </p:pic>
          </p:grpSp>
          <p:grpSp>
            <p:nvGrpSpPr>
              <p:cNvPr id="62" name="グループ化 61">
                <a:extLst>
                  <a:ext uri="{FF2B5EF4-FFF2-40B4-BE49-F238E27FC236}">
                    <a16:creationId xmlns:a16="http://schemas.microsoft.com/office/drawing/2014/main" id="{D0E0106B-29D8-6124-2CAB-478B5E394221}"/>
                  </a:ext>
                </a:extLst>
              </p:cNvPr>
              <p:cNvGrpSpPr/>
              <p:nvPr/>
            </p:nvGrpSpPr>
            <p:grpSpPr>
              <a:xfrm rot="623856">
                <a:off x="3184000" y="5962378"/>
                <a:ext cx="696570" cy="689904"/>
                <a:chOff x="2512051" y="5316693"/>
                <a:chExt cx="1451722" cy="1437830"/>
              </a:xfrm>
            </p:grpSpPr>
            <p:sp>
              <p:nvSpPr>
                <p:cNvPr id="63" name="弦 62">
                  <a:extLst>
                    <a:ext uri="{FF2B5EF4-FFF2-40B4-BE49-F238E27FC236}">
                      <a16:creationId xmlns:a16="http://schemas.microsoft.com/office/drawing/2014/main" id="{EC57C852-A6A5-B934-3E19-D7FD8BBB6590}"/>
                    </a:ext>
                  </a:extLst>
                </p:cNvPr>
                <p:cNvSpPr/>
                <p:nvPr/>
              </p:nvSpPr>
              <p:spPr>
                <a:xfrm rot="5601219">
                  <a:off x="2518997" y="5309747"/>
                  <a:ext cx="1437830" cy="1451722"/>
                </a:xfrm>
                <a:prstGeom prst="chord">
                  <a:avLst>
                    <a:gd name="adj1" fmla="val 5026939"/>
                    <a:gd name="adj2" fmla="val 16200000"/>
                  </a:avLst>
                </a:prstGeom>
                <a:solidFill>
                  <a:srgbClr val="FFFFFF"/>
                </a:solidFill>
                <a:ln w="28575">
                  <a:solidFill>
                    <a:srgbClr val="A5B0B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/>
                </a:p>
              </p:txBody>
            </p:sp>
            <p:sp>
              <p:nvSpPr>
                <p:cNvPr id="64" name="円弧 63">
                  <a:extLst>
                    <a:ext uri="{FF2B5EF4-FFF2-40B4-BE49-F238E27FC236}">
                      <a16:creationId xmlns:a16="http://schemas.microsoft.com/office/drawing/2014/main" id="{8852DA79-41EF-327B-ED42-79C5D765D562}"/>
                    </a:ext>
                  </a:extLst>
                </p:cNvPr>
                <p:cNvSpPr/>
                <p:nvPr/>
              </p:nvSpPr>
              <p:spPr>
                <a:xfrm flipH="1">
                  <a:off x="2701206" y="5480984"/>
                  <a:ext cx="863271" cy="899111"/>
                </a:xfrm>
                <a:prstGeom prst="arc">
                  <a:avLst/>
                </a:prstGeom>
                <a:ln w="38100">
                  <a:solidFill>
                    <a:srgbClr val="D5DAD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/>
                </a:p>
              </p:txBody>
            </p:sp>
            <p:cxnSp>
              <p:nvCxnSpPr>
                <p:cNvPr id="65" name="直線コネクタ 64">
                  <a:extLst>
                    <a:ext uri="{FF2B5EF4-FFF2-40B4-BE49-F238E27FC236}">
                      <a16:creationId xmlns:a16="http://schemas.microsoft.com/office/drawing/2014/main" id="{FF3D6780-DFCC-CA0F-26A8-AD2F854255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684580" y="5930539"/>
                  <a:ext cx="1038915" cy="1"/>
                </a:xfrm>
                <a:prstGeom prst="line">
                  <a:avLst/>
                </a:prstGeom>
                <a:ln w="38100">
                  <a:solidFill>
                    <a:srgbClr val="D5DAD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D4887D2-7775-FC1B-CB18-A0C1DD2F4BAE}"/>
                </a:ext>
              </a:extLst>
            </p:cNvPr>
            <p:cNvGrpSpPr/>
            <p:nvPr/>
          </p:nvGrpSpPr>
          <p:grpSpPr>
            <a:xfrm>
              <a:off x="3883474" y="6505183"/>
              <a:ext cx="2286884" cy="1674963"/>
              <a:chOff x="3883474" y="6505183"/>
              <a:chExt cx="2286884" cy="1674963"/>
            </a:xfrm>
          </p:grpSpPr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DC9ACD84-0215-50C9-F8AC-EB6C76BBCA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39832" y="6505183"/>
                <a:ext cx="608998" cy="397067"/>
              </a:xfrm>
              <a:prstGeom prst="rect">
                <a:avLst/>
              </a:prstGeom>
            </p:spPr>
          </p:pic>
          <p:grpSp>
            <p:nvGrpSpPr>
              <p:cNvPr id="30" name="グループ化 29">
                <a:extLst>
                  <a:ext uri="{FF2B5EF4-FFF2-40B4-BE49-F238E27FC236}">
                    <a16:creationId xmlns:a16="http://schemas.microsoft.com/office/drawing/2014/main" id="{2F9F0F92-1869-956C-20FF-DFD276DBF126}"/>
                  </a:ext>
                </a:extLst>
              </p:cNvPr>
              <p:cNvGrpSpPr/>
              <p:nvPr/>
            </p:nvGrpSpPr>
            <p:grpSpPr>
              <a:xfrm>
                <a:off x="5429195" y="6631887"/>
                <a:ext cx="585750" cy="1104754"/>
                <a:chOff x="3424789" y="7655575"/>
                <a:chExt cx="889349" cy="1677354"/>
              </a:xfrm>
            </p:grpSpPr>
            <p:pic>
              <p:nvPicPr>
                <p:cNvPr id="71" name="図 70">
                  <a:extLst>
                    <a:ext uri="{FF2B5EF4-FFF2-40B4-BE49-F238E27FC236}">
                      <a16:creationId xmlns:a16="http://schemas.microsoft.com/office/drawing/2014/main" id="{72DB2BFB-74B0-5DF3-8C00-BBD887C927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24789" y="8613168"/>
                  <a:ext cx="880441" cy="719761"/>
                </a:xfrm>
                <a:prstGeom prst="rect">
                  <a:avLst/>
                </a:prstGeom>
              </p:spPr>
            </p:pic>
            <p:pic>
              <p:nvPicPr>
                <p:cNvPr id="72" name="図 71">
                  <a:extLst>
                    <a:ext uri="{FF2B5EF4-FFF2-40B4-BE49-F238E27FC236}">
                      <a16:creationId xmlns:a16="http://schemas.microsoft.com/office/drawing/2014/main" id="{A8F21771-43D6-9645-956D-38EB2EAD7B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33697" y="8130647"/>
                  <a:ext cx="880441" cy="719761"/>
                </a:xfrm>
                <a:prstGeom prst="rect">
                  <a:avLst/>
                </a:prstGeom>
              </p:spPr>
            </p:pic>
            <p:pic>
              <p:nvPicPr>
                <p:cNvPr id="73" name="図 72">
                  <a:extLst>
                    <a:ext uri="{FF2B5EF4-FFF2-40B4-BE49-F238E27FC236}">
                      <a16:creationId xmlns:a16="http://schemas.microsoft.com/office/drawing/2014/main" id="{DA50C38A-8A74-C444-A139-39DBEB648D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31401" y="7655575"/>
                  <a:ext cx="880441" cy="719761"/>
                </a:xfrm>
                <a:prstGeom prst="rect">
                  <a:avLst/>
                </a:prstGeom>
              </p:spPr>
            </p:pic>
          </p:grpSp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B46EDE25-EDC4-CC50-562C-F57516925C71}"/>
                  </a:ext>
                </a:extLst>
              </p:cNvPr>
              <p:cNvSpPr/>
              <p:nvPr/>
            </p:nvSpPr>
            <p:spPr>
              <a:xfrm>
                <a:off x="3883474" y="7886900"/>
                <a:ext cx="2286884" cy="293246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100" dirty="0"/>
              </a:p>
            </p:txBody>
          </p:sp>
          <p:sp>
            <p:nvSpPr>
              <p:cNvPr id="32" name="四角形: 角を丸くする 31">
                <a:extLst>
                  <a:ext uri="{FF2B5EF4-FFF2-40B4-BE49-F238E27FC236}">
                    <a16:creationId xmlns:a16="http://schemas.microsoft.com/office/drawing/2014/main" id="{0961D111-8197-795E-5F51-AC9EE900DAF7}"/>
                  </a:ext>
                </a:extLst>
              </p:cNvPr>
              <p:cNvSpPr/>
              <p:nvPr/>
            </p:nvSpPr>
            <p:spPr>
              <a:xfrm>
                <a:off x="4241002" y="7682579"/>
                <a:ext cx="1622769" cy="292254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100"/>
              </a:p>
            </p:txBody>
          </p:sp>
          <p:cxnSp>
            <p:nvCxnSpPr>
              <p:cNvPr id="33" name="直線コネクタ 32">
                <a:extLst>
                  <a:ext uri="{FF2B5EF4-FFF2-40B4-BE49-F238E27FC236}">
                    <a16:creationId xmlns:a16="http://schemas.microsoft.com/office/drawing/2014/main" id="{89374E7E-F906-A097-93D6-4DA0331EEFFD}"/>
                  </a:ext>
                </a:extLst>
              </p:cNvPr>
              <p:cNvCxnSpPr/>
              <p:nvPr/>
            </p:nvCxnSpPr>
            <p:spPr>
              <a:xfrm>
                <a:off x="4422559" y="7315678"/>
                <a:ext cx="19715" cy="2329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台形 19">
                <a:extLst>
                  <a:ext uri="{FF2B5EF4-FFF2-40B4-BE49-F238E27FC236}">
                    <a16:creationId xmlns:a16="http://schemas.microsoft.com/office/drawing/2014/main" id="{C901C729-735C-F009-B85F-CB661DC321AE}"/>
                  </a:ext>
                </a:extLst>
              </p:cNvPr>
              <p:cNvSpPr/>
              <p:nvPr/>
            </p:nvSpPr>
            <p:spPr>
              <a:xfrm rot="10800000">
                <a:off x="4012865" y="7290585"/>
                <a:ext cx="553979" cy="380507"/>
              </a:xfrm>
              <a:custGeom>
                <a:avLst/>
                <a:gdLst>
                  <a:gd name="connsiteX0" fmla="*/ 0 w 898929"/>
                  <a:gd name="connsiteY0" fmla="*/ 636231 h 636231"/>
                  <a:gd name="connsiteX1" fmla="*/ 161584 w 898929"/>
                  <a:gd name="connsiteY1" fmla="*/ 0 h 636231"/>
                  <a:gd name="connsiteX2" fmla="*/ 737345 w 898929"/>
                  <a:gd name="connsiteY2" fmla="*/ 0 h 636231"/>
                  <a:gd name="connsiteX3" fmla="*/ 898929 w 898929"/>
                  <a:gd name="connsiteY3" fmla="*/ 636231 h 636231"/>
                  <a:gd name="connsiteX4" fmla="*/ 0 w 898929"/>
                  <a:gd name="connsiteY4" fmla="*/ 636231 h 636231"/>
                  <a:gd name="connsiteX0" fmla="*/ 0 w 898929"/>
                  <a:gd name="connsiteY0" fmla="*/ 636231 h 641183"/>
                  <a:gd name="connsiteX1" fmla="*/ 8331 w 898929"/>
                  <a:gd name="connsiteY1" fmla="*/ 641183 h 641183"/>
                  <a:gd name="connsiteX2" fmla="*/ 161584 w 898929"/>
                  <a:gd name="connsiteY2" fmla="*/ 0 h 641183"/>
                  <a:gd name="connsiteX3" fmla="*/ 737345 w 898929"/>
                  <a:gd name="connsiteY3" fmla="*/ 0 h 641183"/>
                  <a:gd name="connsiteX4" fmla="*/ 898929 w 898929"/>
                  <a:gd name="connsiteY4" fmla="*/ 636231 h 641183"/>
                  <a:gd name="connsiteX5" fmla="*/ 0 w 898929"/>
                  <a:gd name="connsiteY5" fmla="*/ 636231 h 641183"/>
                  <a:gd name="connsiteX0" fmla="*/ 650799 w 890598"/>
                  <a:gd name="connsiteY0" fmla="*/ 628611 h 641183"/>
                  <a:gd name="connsiteX1" fmla="*/ 0 w 890598"/>
                  <a:gd name="connsiteY1" fmla="*/ 641183 h 641183"/>
                  <a:gd name="connsiteX2" fmla="*/ 153253 w 890598"/>
                  <a:gd name="connsiteY2" fmla="*/ 0 h 641183"/>
                  <a:gd name="connsiteX3" fmla="*/ 729014 w 890598"/>
                  <a:gd name="connsiteY3" fmla="*/ 0 h 641183"/>
                  <a:gd name="connsiteX4" fmla="*/ 890598 w 890598"/>
                  <a:gd name="connsiteY4" fmla="*/ 636231 h 641183"/>
                  <a:gd name="connsiteX5" fmla="*/ 650799 w 890598"/>
                  <a:gd name="connsiteY5" fmla="*/ 628611 h 641183"/>
                  <a:gd name="connsiteX0" fmla="*/ 650799 w 890598"/>
                  <a:gd name="connsiteY0" fmla="*/ 628611 h 641183"/>
                  <a:gd name="connsiteX1" fmla="*/ 643890 w 890598"/>
                  <a:gd name="connsiteY1" fmla="*/ 629753 h 641183"/>
                  <a:gd name="connsiteX2" fmla="*/ 0 w 890598"/>
                  <a:gd name="connsiteY2" fmla="*/ 641183 h 641183"/>
                  <a:gd name="connsiteX3" fmla="*/ 153253 w 890598"/>
                  <a:gd name="connsiteY3" fmla="*/ 0 h 641183"/>
                  <a:gd name="connsiteX4" fmla="*/ 729014 w 890598"/>
                  <a:gd name="connsiteY4" fmla="*/ 0 h 641183"/>
                  <a:gd name="connsiteX5" fmla="*/ 890598 w 890598"/>
                  <a:gd name="connsiteY5" fmla="*/ 636231 h 641183"/>
                  <a:gd name="connsiteX6" fmla="*/ 650799 w 890598"/>
                  <a:gd name="connsiteY6" fmla="*/ 628611 h 641183"/>
                  <a:gd name="connsiteX0" fmla="*/ 650799 w 890598"/>
                  <a:gd name="connsiteY0" fmla="*/ 628611 h 641183"/>
                  <a:gd name="connsiteX1" fmla="*/ 636270 w 890598"/>
                  <a:gd name="connsiteY1" fmla="*/ 404963 h 641183"/>
                  <a:gd name="connsiteX2" fmla="*/ 0 w 890598"/>
                  <a:gd name="connsiteY2" fmla="*/ 641183 h 641183"/>
                  <a:gd name="connsiteX3" fmla="*/ 153253 w 890598"/>
                  <a:gd name="connsiteY3" fmla="*/ 0 h 641183"/>
                  <a:gd name="connsiteX4" fmla="*/ 729014 w 890598"/>
                  <a:gd name="connsiteY4" fmla="*/ 0 h 641183"/>
                  <a:gd name="connsiteX5" fmla="*/ 890598 w 890598"/>
                  <a:gd name="connsiteY5" fmla="*/ 636231 h 641183"/>
                  <a:gd name="connsiteX6" fmla="*/ 650799 w 890598"/>
                  <a:gd name="connsiteY6" fmla="*/ 628611 h 641183"/>
                  <a:gd name="connsiteX0" fmla="*/ 601269 w 841068"/>
                  <a:gd name="connsiteY0" fmla="*/ 628611 h 636231"/>
                  <a:gd name="connsiteX1" fmla="*/ 586740 w 841068"/>
                  <a:gd name="connsiteY1" fmla="*/ 404963 h 636231"/>
                  <a:gd name="connsiteX2" fmla="*/ 0 w 841068"/>
                  <a:gd name="connsiteY2" fmla="*/ 389723 h 636231"/>
                  <a:gd name="connsiteX3" fmla="*/ 103723 w 841068"/>
                  <a:gd name="connsiteY3" fmla="*/ 0 h 636231"/>
                  <a:gd name="connsiteX4" fmla="*/ 679484 w 841068"/>
                  <a:gd name="connsiteY4" fmla="*/ 0 h 636231"/>
                  <a:gd name="connsiteX5" fmla="*/ 841068 w 841068"/>
                  <a:gd name="connsiteY5" fmla="*/ 636231 h 636231"/>
                  <a:gd name="connsiteX6" fmla="*/ 601269 w 841068"/>
                  <a:gd name="connsiteY6" fmla="*/ 628611 h 636231"/>
                  <a:gd name="connsiteX0" fmla="*/ 669849 w 841068"/>
                  <a:gd name="connsiteY0" fmla="*/ 636231 h 636231"/>
                  <a:gd name="connsiteX1" fmla="*/ 586740 w 841068"/>
                  <a:gd name="connsiteY1" fmla="*/ 404963 h 636231"/>
                  <a:gd name="connsiteX2" fmla="*/ 0 w 841068"/>
                  <a:gd name="connsiteY2" fmla="*/ 389723 h 636231"/>
                  <a:gd name="connsiteX3" fmla="*/ 103723 w 841068"/>
                  <a:gd name="connsiteY3" fmla="*/ 0 h 636231"/>
                  <a:gd name="connsiteX4" fmla="*/ 679484 w 841068"/>
                  <a:gd name="connsiteY4" fmla="*/ 0 h 636231"/>
                  <a:gd name="connsiteX5" fmla="*/ 841068 w 841068"/>
                  <a:gd name="connsiteY5" fmla="*/ 636231 h 636231"/>
                  <a:gd name="connsiteX6" fmla="*/ 669849 w 841068"/>
                  <a:gd name="connsiteY6" fmla="*/ 636231 h 636231"/>
                  <a:gd name="connsiteX0" fmla="*/ 669849 w 841068"/>
                  <a:gd name="connsiteY0" fmla="*/ 636231 h 636231"/>
                  <a:gd name="connsiteX1" fmla="*/ 586740 w 841068"/>
                  <a:gd name="connsiteY1" fmla="*/ 404963 h 636231"/>
                  <a:gd name="connsiteX2" fmla="*/ 0 w 841068"/>
                  <a:gd name="connsiteY2" fmla="*/ 404963 h 636231"/>
                  <a:gd name="connsiteX3" fmla="*/ 103723 w 841068"/>
                  <a:gd name="connsiteY3" fmla="*/ 0 h 636231"/>
                  <a:gd name="connsiteX4" fmla="*/ 679484 w 841068"/>
                  <a:gd name="connsiteY4" fmla="*/ 0 h 636231"/>
                  <a:gd name="connsiteX5" fmla="*/ 841068 w 841068"/>
                  <a:gd name="connsiteY5" fmla="*/ 636231 h 636231"/>
                  <a:gd name="connsiteX6" fmla="*/ 669849 w 841068"/>
                  <a:gd name="connsiteY6" fmla="*/ 636231 h 636231"/>
                  <a:gd name="connsiteX0" fmla="*/ 669849 w 841068"/>
                  <a:gd name="connsiteY0" fmla="*/ 636231 h 636231"/>
                  <a:gd name="connsiteX1" fmla="*/ 586740 w 841068"/>
                  <a:gd name="connsiteY1" fmla="*/ 404963 h 636231"/>
                  <a:gd name="connsiteX2" fmla="*/ 0 w 841068"/>
                  <a:gd name="connsiteY2" fmla="*/ 404963 h 636231"/>
                  <a:gd name="connsiteX3" fmla="*/ 103723 w 841068"/>
                  <a:gd name="connsiteY3" fmla="*/ 0 h 636231"/>
                  <a:gd name="connsiteX4" fmla="*/ 827591 w 841068"/>
                  <a:gd name="connsiteY4" fmla="*/ 0 h 636231"/>
                  <a:gd name="connsiteX5" fmla="*/ 841068 w 841068"/>
                  <a:gd name="connsiteY5" fmla="*/ 636231 h 636231"/>
                  <a:gd name="connsiteX6" fmla="*/ 669849 w 841068"/>
                  <a:gd name="connsiteY6" fmla="*/ 636231 h 636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1068" h="636231">
                    <a:moveTo>
                      <a:pt x="669849" y="636231"/>
                    </a:moveTo>
                    <a:lnTo>
                      <a:pt x="586740" y="404963"/>
                    </a:lnTo>
                    <a:lnTo>
                      <a:pt x="0" y="404963"/>
                    </a:lnTo>
                    <a:lnTo>
                      <a:pt x="103723" y="0"/>
                    </a:lnTo>
                    <a:lnTo>
                      <a:pt x="827591" y="0"/>
                    </a:lnTo>
                    <a:lnTo>
                      <a:pt x="841068" y="636231"/>
                    </a:lnTo>
                    <a:lnTo>
                      <a:pt x="669849" y="636231"/>
                    </a:lnTo>
                    <a:close/>
                  </a:path>
                </a:pathLst>
              </a:custGeom>
              <a:solidFill>
                <a:schemeClr val="bg2"/>
              </a:solidFill>
              <a:ln w="285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100"/>
              </a:p>
            </p:txBody>
          </p:sp>
          <p:sp>
            <p:nvSpPr>
              <p:cNvPr id="37" name="正方形/長方形 36">
                <a:extLst>
                  <a:ext uri="{FF2B5EF4-FFF2-40B4-BE49-F238E27FC236}">
                    <a16:creationId xmlns:a16="http://schemas.microsoft.com/office/drawing/2014/main" id="{A0274DAC-7A96-453A-CE58-632547919E48}"/>
                  </a:ext>
                </a:extLst>
              </p:cNvPr>
              <p:cNvSpPr/>
              <p:nvPr/>
            </p:nvSpPr>
            <p:spPr>
              <a:xfrm>
                <a:off x="4466265" y="7291675"/>
                <a:ext cx="1577305" cy="380507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100"/>
              </a:p>
            </p:txBody>
          </p:sp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33965D15-CC33-1890-5F07-AB7DAEF66FA0}"/>
                  </a:ext>
                </a:extLst>
              </p:cNvPr>
              <p:cNvGrpSpPr/>
              <p:nvPr/>
            </p:nvGrpSpPr>
            <p:grpSpPr>
              <a:xfrm>
                <a:off x="5295550" y="6596645"/>
                <a:ext cx="334233" cy="927498"/>
                <a:chOff x="5756531" y="9113560"/>
                <a:chExt cx="507442" cy="1550837"/>
              </a:xfrm>
            </p:grpSpPr>
            <p:sp>
              <p:nvSpPr>
                <p:cNvPr id="57" name="テキスト ボックス 56">
                  <a:extLst>
                    <a:ext uri="{FF2B5EF4-FFF2-40B4-BE49-F238E27FC236}">
                      <a16:creationId xmlns:a16="http://schemas.microsoft.com/office/drawing/2014/main" id="{434B80BB-ECE3-E42D-6957-76A52AA9BC84}"/>
                    </a:ext>
                  </a:extLst>
                </p:cNvPr>
                <p:cNvSpPr txBox="1"/>
                <p:nvPr/>
              </p:nvSpPr>
              <p:spPr>
                <a:xfrm>
                  <a:off x="5756531" y="9120529"/>
                  <a:ext cx="500778" cy="15438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5400" b="1" dirty="0">
                      <a:ln w="66675">
                        <a:solidFill>
                          <a:schemeClr val="tx1"/>
                        </a:solidFill>
                      </a:ln>
                      <a:solidFill>
                        <a:srgbClr val="FF0000"/>
                      </a:solidFill>
                    </a:rPr>
                    <a:t>×</a:t>
                  </a:r>
                  <a:endParaRPr kumimoji="1" lang="ja-JP" altLang="en-US" sz="5400" b="1" dirty="0">
                    <a:ln w="66675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8" name="テキスト ボックス 57">
                  <a:extLst>
                    <a:ext uri="{FF2B5EF4-FFF2-40B4-BE49-F238E27FC236}">
                      <a16:creationId xmlns:a16="http://schemas.microsoft.com/office/drawing/2014/main" id="{367E7D3B-2304-501F-1FF2-0E346A3F610A}"/>
                    </a:ext>
                  </a:extLst>
                </p:cNvPr>
                <p:cNvSpPr txBox="1"/>
                <p:nvPr/>
              </p:nvSpPr>
              <p:spPr>
                <a:xfrm>
                  <a:off x="5763195" y="9113560"/>
                  <a:ext cx="500778" cy="15438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5400" b="1" dirty="0">
                      <a:ln>
                        <a:solidFill>
                          <a:schemeClr val="tx1"/>
                        </a:solidFill>
                      </a:ln>
                      <a:solidFill>
                        <a:srgbClr val="FF0000"/>
                      </a:solidFill>
                    </a:rPr>
                    <a:t>×</a:t>
                  </a:r>
                  <a:endParaRPr kumimoji="1" lang="ja-JP" altLang="en-US" sz="5400" b="1" dirty="0">
                    <a:ln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46" name="楕円 45">
                <a:extLst>
                  <a:ext uri="{FF2B5EF4-FFF2-40B4-BE49-F238E27FC236}">
                    <a16:creationId xmlns:a16="http://schemas.microsoft.com/office/drawing/2014/main" id="{D236D67A-0DAC-892D-EA72-A59E630A7AD3}"/>
                  </a:ext>
                </a:extLst>
              </p:cNvPr>
              <p:cNvSpPr/>
              <p:nvPr/>
            </p:nvSpPr>
            <p:spPr>
              <a:xfrm>
                <a:off x="4387400" y="7782064"/>
                <a:ext cx="130111" cy="11967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100"/>
              </a:p>
            </p:txBody>
          </p:sp>
          <p:sp>
            <p:nvSpPr>
              <p:cNvPr id="47" name="楕円 46">
                <a:extLst>
                  <a:ext uri="{FF2B5EF4-FFF2-40B4-BE49-F238E27FC236}">
                    <a16:creationId xmlns:a16="http://schemas.microsoft.com/office/drawing/2014/main" id="{08FBC7BB-C64B-69E4-704B-3AFC28A77205}"/>
                  </a:ext>
                </a:extLst>
              </p:cNvPr>
              <p:cNvSpPr/>
              <p:nvPr/>
            </p:nvSpPr>
            <p:spPr>
              <a:xfrm>
                <a:off x="4691810" y="7782064"/>
                <a:ext cx="130111" cy="11967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100"/>
              </a:p>
            </p:txBody>
          </p:sp>
          <p:sp>
            <p:nvSpPr>
              <p:cNvPr id="48" name="楕円 47">
                <a:extLst>
                  <a:ext uri="{FF2B5EF4-FFF2-40B4-BE49-F238E27FC236}">
                    <a16:creationId xmlns:a16="http://schemas.microsoft.com/office/drawing/2014/main" id="{36EDEE24-EF71-1EC7-0514-4355D70C195A}"/>
                  </a:ext>
                </a:extLst>
              </p:cNvPr>
              <p:cNvSpPr/>
              <p:nvPr/>
            </p:nvSpPr>
            <p:spPr>
              <a:xfrm>
                <a:off x="4996220" y="7782064"/>
                <a:ext cx="130111" cy="11967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100"/>
              </a:p>
            </p:txBody>
          </p:sp>
          <p:sp>
            <p:nvSpPr>
              <p:cNvPr id="49" name="楕円 48">
                <a:extLst>
                  <a:ext uri="{FF2B5EF4-FFF2-40B4-BE49-F238E27FC236}">
                    <a16:creationId xmlns:a16="http://schemas.microsoft.com/office/drawing/2014/main" id="{36264230-B868-C4BE-0B9F-EAEB80F204DB}"/>
                  </a:ext>
                </a:extLst>
              </p:cNvPr>
              <p:cNvSpPr/>
              <p:nvPr/>
            </p:nvSpPr>
            <p:spPr>
              <a:xfrm>
                <a:off x="5300630" y="7782064"/>
                <a:ext cx="130111" cy="11967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100"/>
              </a:p>
            </p:txBody>
          </p:sp>
          <p:sp>
            <p:nvSpPr>
              <p:cNvPr id="50" name="楕円 49">
                <a:extLst>
                  <a:ext uri="{FF2B5EF4-FFF2-40B4-BE49-F238E27FC236}">
                    <a16:creationId xmlns:a16="http://schemas.microsoft.com/office/drawing/2014/main" id="{2EF002A6-6C82-AB3D-C2C7-EDA6DAFC4E9B}"/>
                  </a:ext>
                </a:extLst>
              </p:cNvPr>
              <p:cNvSpPr/>
              <p:nvPr/>
            </p:nvSpPr>
            <p:spPr>
              <a:xfrm>
                <a:off x="5605039" y="7779578"/>
                <a:ext cx="130111" cy="1157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100"/>
              </a:p>
            </p:txBody>
          </p:sp>
          <p:cxnSp>
            <p:nvCxnSpPr>
              <p:cNvPr id="51" name="直線コネクタ 50">
                <a:extLst>
                  <a:ext uri="{FF2B5EF4-FFF2-40B4-BE49-F238E27FC236}">
                    <a16:creationId xmlns:a16="http://schemas.microsoft.com/office/drawing/2014/main" id="{93DDA5AC-8BBD-E6D7-E19C-18AA49E3AD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74159" y="7352663"/>
                <a:ext cx="1569410" cy="3044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線コネクタ 51">
                <a:extLst>
                  <a:ext uri="{FF2B5EF4-FFF2-40B4-BE49-F238E27FC236}">
                    <a16:creationId xmlns:a16="http://schemas.microsoft.com/office/drawing/2014/main" id="{5430F609-75EF-544E-F19B-54BF93B22A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61342" y="7378430"/>
                <a:ext cx="1569410" cy="3044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線コネクタ 52">
                <a:extLst>
                  <a:ext uri="{FF2B5EF4-FFF2-40B4-BE49-F238E27FC236}">
                    <a16:creationId xmlns:a16="http://schemas.microsoft.com/office/drawing/2014/main" id="{1EF30CFF-1C0C-730D-4426-D389C4C8FE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9060" y="7379952"/>
                <a:ext cx="0" cy="280132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線コネクタ 53">
                <a:extLst>
                  <a:ext uri="{FF2B5EF4-FFF2-40B4-BE49-F238E27FC236}">
                    <a16:creationId xmlns:a16="http://schemas.microsoft.com/office/drawing/2014/main" id="{90D99106-AF4C-2249-F084-E6EB8071F8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108" y="7379952"/>
                <a:ext cx="0" cy="280132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線コネクタ 54">
                <a:extLst>
                  <a:ext uri="{FF2B5EF4-FFF2-40B4-BE49-F238E27FC236}">
                    <a16:creationId xmlns:a16="http://schemas.microsoft.com/office/drawing/2014/main" id="{6DEBFC20-3453-2179-D7DF-B20D065EAC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5032" y="7379952"/>
                <a:ext cx="0" cy="280132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線コネクタ 55">
                <a:extLst>
                  <a:ext uri="{FF2B5EF4-FFF2-40B4-BE49-F238E27FC236}">
                    <a16:creationId xmlns:a16="http://schemas.microsoft.com/office/drawing/2014/main" id="{18037C41-DB55-FC6E-4EB2-7DCB2BBB07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27081" y="7379952"/>
                <a:ext cx="0" cy="280132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23D84FFA-30C6-88FC-800A-A023FF6C69A5}"/>
              </a:ext>
            </a:extLst>
          </p:cNvPr>
          <p:cNvGrpSpPr/>
          <p:nvPr/>
        </p:nvGrpSpPr>
        <p:grpSpPr>
          <a:xfrm rot="439453">
            <a:off x="4002648" y="8987536"/>
            <a:ext cx="2357609" cy="741213"/>
            <a:chOff x="3427002" y="8499392"/>
            <a:chExt cx="2357609" cy="741213"/>
          </a:xfrm>
        </p:grpSpPr>
        <p:pic>
          <p:nvPicPr>
            <p:cNvPr id="74" name="図 73">
              <a:extLst>
                <a:ext uri="{FF2B5EF4-FFF2-40B4-BE49-F238E27FC236}">
                  <a16:creationId xmlns:a16="http://schemas.microsoft.com/office/drawing/2014/main" id="{2310042C-8764-EB06-29A6-0B0DD6065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27002" y="8499392"/>
              <a:ext cx="658084" cy="658084"/>
            </a:xfrm>
            <a:prstGeom prst="rect">
              <a:avLst/>
            </a:prstGeom>
          </p:spPr>
        </p:pic>
        <p:pic>
          <p:nvPicPr>
            <p:cNvPr id="1026" name="Picture 2" descr="カタカナ ン イラスト文字">
              <a:extLst>
                <a:ext uri="{FF2B5EF4-FFF2-40B4-BE49-F238E27FC236}">
                  <a16:creationId xmlns:a16="http://schemas.microsoft.com/office/drawing/2014/main" id="{78B127C2-D30B-9653-33A6-FFAF693063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3510" y="8582521"/>
              <a:ext cx="658084" cy="658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カタカナ ジ イラスト文字">
              <a:extLst>
                <a:ext uri="{FF2B5EF4-FFF2-40B4-BE49-F238E27FC236}">
                  <a16:creationId xmlns:a16="http://schemas.microsoft.com/office/drawing/2014/main" id="{7202505C-F9ED-D6C0-5171-2735F58EF4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018" y="8582521"/>
              <a:ext cx="658084" cy="658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2" descr="カタカナ ン イラスト文字">
              <a:extLst>
                <a:ext uri="{FF2B5EF4-FFF2-40B4-BE49-F238E27FC236}">
                  <a16:creationId xmlns:a16="http://schemas.microsoft.com/office/drawing/2014/main" id="{EF92AED4-4B21-E175-3F4A-45CF6C8D3A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6527" y="8515513"/>
              <a:ext cx="658084" cy="658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2" name="Picture 8" descr="スイッチをオフにしている人のイラスト（節電）">
            <a:extLst>
              <a:ext uri="{FF2B5EF4-FFF2-40B4-BE49-F238E27FC236}">
                <a16:creationId xmlns:a16="http://schemas.microsoft.com/office/drawing/2014/main" id="{1BB0AA91-DB1B-D2DD-8B34-2CC1259D6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980406">
            <a:off x="5295293" y="8468304"/>
            <a:ext cx="836309" cy="81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538F623-5E56-DBEC-5FBD-97FDC60979B7}"/>
              </a:ext>
            </a:extLst>
          </p:cNvPr>
          <p:cNvSpPr txBox="1"/>
          <p:nvPr/>
        </p:nvSpPr>
        <p:spPr>
          <a:xfrm>
            <a:off x="238931" y="7244514"/>
            <a:ext cx="3965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200" dirty="0"/>
              <a:t>〇　農用運搬機を運転（操作）する場合は、</a:t>
            </a:r>
            <a:r>
              <a:rPr kumimoji="1" lang="ja-JP" altLang="en-US" sz="1200" b="1" dirty="0"/>
              <a:t>進行方向に障害物がないか</a:t>
            </a:r>
            <a:r>
              <a:rPr kumimoji="1" lang="ja-JP" altLang="en-US" sz="1200" dirty="0"/>
              <a:t>、</a:t>
            </a:r>
            <a:r>
              <a:rPr kumimoji="1" lang="ja-JP" altLang="en-US" sz="1200" b="1" dirty="0"/>
              <a:t>速度は出すぎていないか</a:t>
            </a:r>
            <a:r>
              <a:rPr kumimoji="1" lang="ja-JP" altLang="en-US" sz="1050" b="1" dirty="0"/>
              <a:t>（アクシデントがあった際にしっかりと停止できる速度か）</a:t>
            </a:r>
            <a:r>
              <a:rPr kumimoji="1" lang="ja-JP" altLang="en-US" sz="1200" dirty="0"/>
              <a:t>を確認しましょう。</a:t>
            </a:r>
            <a:endParaRPr kumimoji="1" lang="en-US" altLang="ja-JP" sz="1200" dirty="0"/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74CBD7AD-D0CC-3CD6-EA9E-5FB361E0BE29}"/>
              </a:ext>
            </a:extLst>
          </p:cNvPr>
          <p:cNvSpPr/>
          <p:nvPr/>
        </p:nvSpPr>
        <p:spPr>
          <a:xfrm>
            <a:off x="6291801" y="1962734"/>
            <a:ext cx="264830" cy="163268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矢印: 右 79">
            <a:extLst>
              <a:ext uri="{FF2B5EF4-FFF2-40B4-BE49-F238E27FC236}">
                <a16:creationId xmlns:a16="http://schemas.microsoft.com/office/drawing/2014/main" id="{EF9CD944-BD0E-0EEE-BC3F-EA812A6CD89A}"/>
              </a:ext>
            </a:extLst>
          </p:cNvPr>
          <p:cNvSpPr/>
          <p:nvPr/>
        </p:nvSpPr>
        <p:spPr>
          <a:xfrm>
            <a:off x="4862634" y="2731377"/>
            <a:ext cx="449807" cy="21931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5C3AB6BB-84A1-7D57-DDF3-97E019DF17D3}"/>
              </a:ext>
            </a:extLst>
          </p:cNvPr>
          <p:cNvSpPr/>
          <p:nvPr/>
        </p:nvSpPr>
        <p:spPr>
          <a:xfrm rot="20813751">
            <a:off x="5482257" y="3137560"/>
            <a:ext cx="739646" cy="7439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D93EA0B4-FE58-2A7A-F079-8AE3D671AF5D}"/>
              </a:ext>
            </a:extLst>
          </p:cNvPr>
          <p:cNvSpPr/>
          <p:nvPr/>
        </p:nvSpPr>
        <p:spPr>
          <a:xfrm flipH="1">
            <a:off x="4820609" y="3269074"/>
            <a:ext cx="963168" cy="289964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79CA674D-20BF-7D6B-E77D-EF211F096B0F}"/>
              </a:ext>
            </a:extLst>
          </p:cNvPr>
          <p:cNvSpPr/>
          <p:nvPr/>
        </p:nvSpPr>
        <p:spPr>
          <a:xfrm>
            <a:off x="4904174" y="3335375"/>
            <a:ext cx="803920" cy="158649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A9EDA411-90EC-8EF2-756B-01E74090A522}"/>
              </a:ext>
            </a:extLst>
          </p:cNvPr>
          <p:cNvGrpSpPr/>
          <p:nvPr/>
        </p:nvGrpSpPr>
        <p:grpSpPr>
          <a:xfrm flipH="1">
            <a:off x="4709039" y="3049209"/>
            <a:ext cx="1211593" cy="330249"/>
            <a:chOff x="5955197" y="2774590"/>
            <a:chExt cx="1227702" cy="330249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CE864985-94E0-198C-B01E-A11A5D16C910}"/>
                </a:ext>
              </a:extLst>
            </p:cNvPr>
            <p:cNvSpPr/>
            <p:nvPr/>
          </p:nvSpPr>
          <p:spPr>
            <a:xfrm>
              <a:off x="5955197" y="2777713"/>
              <a:ext cx="880320" cy="327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四角形: 1 つの角を切り取り 1 つの角を丸める 41">
              <a:extLst>
                <a:ext uri="{FF2B5EF4-FFF2-40B4-BE49-F238E27FC236}">
                  <a16:creationId xmlns:a16="http://schemas.microsoft.com/office/drawing/2014/main" id="{750FA5E7-33AD-6189-9FA8-355169E7353B}"/>
                </a:ext>
              </a:extLst>
            </p:cNvPr>
            <p:cNvSpPr/>
            <p:nvPr/>
          </p:nvSpPr>
          <p:spPr>
            <a:xfrm>
              <a:off x="6685339" y="2774590"/>
              <a:ext cx="497560" cy="330249"/>
            </a:xfrm>
            <a:prstGeom prst="snipRoundRect">
              <a:avLst>
                <a:gd name="adj1" fmla="val 0"/>
                <a:gd name="adj2" fmla="val 35156"/>
              </a:avLst>
            </a:prstGeom>
            <a:solidFill>
              <a:schemeClr val="accent2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78" name="爆発: 8 pt 77">
            <a:extLst>
              <a:ext uri="{FF2B5EF4-FFF2-40B4-BE49-F238E27FC236}">
                <a16:creationId xmlns:a16="http://schemas.microsoft.com/office/drawing/2014/main" id="{08D37AE6-693B-347B-97F8-0F79150F54B4}"/>
              </a:ext>
            </a:extLst>
          </p:cNvPr>
          <p:cNvSpPr/>
          <p:nvPr/>
        </p:nvSpPr>
        <p:spPr>
          <a:xfrm rot="3767109">
            <a:off x="5649669" y="2782326"/>
            <a:ext cx="627408" cy="959162"/>
          </a:xfrm>
          <a:prstGeom prst="irregularSeal1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二等辺三角形 95">
            <a:extLst>
              <a:ext uri="{FF2B5EF4-FFF2-40B4-BE49-F238E27FC236}">
                <a16:creationId xmlns:a16="http://schemas.microsoft.com/office/drawing/2014/main" id="{315F628B-E459-F3FB-9684-A2A6BC92EAEF}"/>
              </a:ext>
            </a:extLst>
          </p:cNvPr>
          <p:cNvSpPr/>
          <p:nvPr/>
        </p:nvSpPr>
        <p:spPr>
          <a:xfrm rot="10800000">
            <a:off x="356583" y="5014351"/>
            <a:ext cx="648000" cy="228590"/>
          </a:xfrm>
          <a:prstGeom prst="triangle">
            <a:avLst/>
          </a:prstGeom>
          <a:solidFill>
            <a:schemeClr val="accent6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8" name="二等辺三角形 97">
            <a:extLst>
              <a:ext uri="{FF2B5EF4-FFF2-40B4-BE49-F238E27FC236}">
                <a16:creationId xmlns:a16="http://schemas.microsoft.com/office/drawing/2014/main" id="{5DD70B10-AC14-4DE2-E171-DDD86CB5F756}"/>
              </a:ext>
            </a:extLst>
          </p:cNvPr>
          <p:cNvSpPr/>
          <p:nvPr/>
        </p:nvSpPr>
        <p:spPr>
          <a:xfrm rot="10800000">
            <a:off x="1609963" y="5001504"/>
            <a:ext cx="648000" cy="228590"/>
          </a:xfrm>
          <a:prstGeom prst="triangle">
            <a:avLst/>
          </a:prstGeom>
          <a:solidFill>
            <a:schemeClr val="accent6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5" name="二等辺三角形 84">
            <a:extLst>
              <a:ext uri="{FF2B5EF4-FFF2-40B4-BE49-F238E27FC236}">
                <a16:creationId xmlns:a16="http://schemas.microsoft.com/office/drawing/2014/main" id="{EB9F3C1C-FEC6-2B32-CD63-7D5A08712BB8}"/>
              </a:ext>
            </a:extLst>
          </p:cNvPr>
          <p:cNvSpPr/>
          <p:nvPr/>
        </p:nvSpPr>
        <p:spPr>
          <a:xfrm rot="5400000">
            <a:off x="2356196" y="4531157"/>
            <a:ext cx="614478" cy="233292"/>
          </a:xfrm>
          <a:prstGeom prst="triangle">
            <a:avLst/>
          </a:prstGeom>
          <a:solidFill>
            <a:srgbClr val="FF0000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93AC24A8-C77F-975A-03A6-C898036F6E92}"/>
              </a:ext>
            </a:extLst>
          </p:cNvPr>
          <p:cNvSpPr/>
          <p:nvPr/>
        </p:nvSpPr>
        <p:spPr>
          <a:xfrm>
            <a:off x="75203" y="9323490"/>
            <a:ext cx="3305235" cy="534402"/>
          </a:xfrm>
          <a:prstGeom prst="roundRect">
            <a:avLst>
              <a:gd name="adj" fmla="val 11759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146C6530-1A0C-B5C5-F553-879AA637C464}"/>
              </a:ext>
            </a:extLst>
          </p:cNvPr>
          <p:cNvSpPr/>
          <p:nvPr/>
        </p:nvSpPr>
        <p:spPr>
          <a:xfrm>
            <a:off x="82985" y="7073980"/>
            <a:ext cx="3305235" cy="1998528"/>
          </a:xfrm>
          <a:prstGeom prst="roundRect">
            <a:avLst>
              <a:gd name="adj" fmla="val 4943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66B8A3AC-AB48-964B-CEC3-6F9BCDAC44C0}"/>
              </a:ext>
            </a:extLst>
          </p:cNvPr>
          <p:cNvGrpSpPr/>
          <p:nvPr/>
        </p:nvGrpSpPr>
        <p:grpSpPr>
          <a:xfrm>
            <a:off x="4779194" y="4601829"/>
            <a:ext cx="1790840" cy="1779829"/>
            <a:chOff x="4307520" y="4943692"/>
            <a:chExt cx="1865793" cy="191938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F48C7F7-5AFE-9988-EE50-DD80431F0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792" b="91699" l="3757" r="95528">
                          <a14:foregroundMark x1="39141" y1="8016" x2="41860" y2="5985"/>
                          <a14:foregroundMark x1="34884" y1="11197" x2="38675" y2="8364"/>
                          <a14:foregroundMark x1="41860" y1="5985" x2="55098" y2="5212"/>
                          <a14:foregroundMark x1="55098" y1="5212" x2="63327" y2="5792"/>
                          <a14:foregroundMark x1="63327" y1="5792" x2="64937" y2="10618"/>
                          <a14:foregroundMark x1="91771" y1="52124" x2="91055" y2="50965"/>
                          <a14:foregroundMark x1="91413" y1="68919" x2="92487" y2="87452"/>
                          <a14:foregroundMark x1="94633" y1="88417" x2="94991" y2="87838"/>
                          <a14:foregroundMark x1="74240" y1="90927" x2="79606" y2="90734"/>
                          <a14:foregroundMark x1="12165" y1="81467" x2="8229" y2="73166"/>
                          <a14:foregroundMark x1="8229" y1="73166" x2="7692" y2="84556"/>
                          <a14:foregroundMark x1="7692" y1="84556" x2="13775" y2="81853"/>
                          <a14:foregroundMark x1="10197" y1="68147" x2="16816" y2="68147"/>
                          <a14:foregroundMark x1="14132" y1="59846" x2="20572" y2="59266"/>
                          <a14:foregroundMark x1="8408" y1="51351" x2="7513" y2="49035"/>
                          <a14:foregroundMark x1="3757" y1="64865" x2="4114" y2="57336"/>
                          <a14:foregroundMark x1="22898" y1="92278" x2="38104" y2="91699"/>
                          <a14:foregroundMark x1="38104" y1="91699" x2="38819" y2="91699"/>
                          <a14:foregroundMark x1="95528" y1="77220" x2="95528" y2="67954"/>
                          <a14:foregroundMark x1="25760" y1="33012" x2="27728" y2="33012"/>
                          <a14:foregroundMark x1="46333" y1="33591" x2="50268" y2="33591"/>
                          <a14:foregroundMark x1="51163" y1="33784" x2="56708" y2="33784"/>
                          <a14:backgroundMark x1="43828" y1="91313" x2="51342" y2="93436"/>
                          <a14:backgroundMark x1="38283" y1="9459" x2="39177" y2="79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07520" y="4943692"/>
              <a:ext cx="1865793" cy="1728946"/>
            </a:xfrm>
            <a:prstGeom prst="rect">
              <a:avLst/>
            </a:prstGeom>
          </p:spPr>
        </p:pic>
        <p:cxnSp>
          <p:nvCxnSpPr>
            <p:cNvPr id="38" name="直線矢印コネクタ 37">
              <a:extLst>
                <a:ext uri="{FF2B5EF4-FFF2-40B4-BE49-F238E27FC236}">
                  <a16:creationId xmlns:a16="http://schemas.microsoft.com/office/drawing/2014/main" id="{929B2A7E-586B-8B5C-764B-B91564E915AA}"/>
                </a:ext>
              </a:extLst>
            </p:cNvPr>
            <p:cNvCxnSpPr>
              <a:cxnSpLocks/>
            </p:cNvCxnSpPr>
            <p:nvPr/>
          </p:nvCxnSpPr>
          <p:spPr>
            <a:xfrm>
              <a:off x="4342410" y="6718584"/>
              <a:ext cx="1783076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4BE68FE4-4214-D92E-B09F-2C036D819C54}"/>
                </a:ext>
              </a:extLst>
            </p:cNvPr>
            <p:cNvSpPr/>
            <p:nvPr/>
          </p:nvSpPr>
          <p:spPr>
            <a:xfrm>
              <a:off x="4872601" y="6559160"/>
              <a:ext cx="711200" cy="30391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tx1"/>
                  </a:solidFill>
                </a:rPr>
                <a:t>幅</a:t>
              </a:r>
            </a:p>
          </p:txBody>
        </p:sp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8EDC41D0-6102-5183-5941-B6D765167D3D}"/>
                </a:ext>
              </a:extLst>
            </p:cNvPr>
            <p:cNvCxnSpPr>
              <a:cxnSpLocks/>
            </p:cNvCxnSpPr>
            <p:nvPr/>
          </p:nvCxnSpPr>
          <p:spPr>
            <a:xfrm>
              <a:off x="6116010" y="5510089"/>
              <a:ext cx="0" cy="1248536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2300A47E-6702-8A16-FE96-904771C6802F}"/>
                </a:ext>
              </a:extLst>
            </p:cNvPr>
            <p:cNvCxnSpPr>
              <a:cxnSpLocks/>
            </p:cNvCxnSpPr>
            <p:nvPr/>
          </p:nvCxnSpPr>
          <p:spPr>
            <a:xfrm>
              <a:off x="4359080" y="5501398"/>
              <a:ext cx="0" cy="1248536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二等辺三角形 20">
            <a:extLst>
              <a:ext uri="{FF2B5EF4-FFF2-40B4-BE49-F238E27FC236}">
                <a16:creationId xmlns:a16="http://schemas.microsoft.com/office/drawing/2014/main" id="{8BC93159-C0B4-8F69-9383-48852A17E01A}"/>
              </a:ext>
            </a:extLst>
          </p:cNvPr>
          <p:cNvSpPr/>
          <p:nvPr/>
        </p:nvSpPr>
        <p:spPr>
          <a:xfrm rot="5400000">
            <a:off x="2346042" y="5468748"/>
            <a:ext cx="614478" cy="233292"/>
          </a:xfrm>
          <a:prstGeom prst="triangle">
            <a:avLst/>
          </a:prstGeom>
          <a:solidFill>
            <a:schemeClr val="accent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二等辺三角形 93">
            <a:extLst>
              <a:ext uri="{FF2B5EF4-FFF2-40B4-BE49-F238E27FC236}">
                <a16:creationId xmlns:a16="http://schemas.microsoft.com/office/drawing/2014/main" id="{002C265A-FB43-8594-6996-4E50AB317E4C}"/>
              </a:ext>
            </a:extLst>
          </p:cNvPr>
          <p:cNvSpPr/>
          <p:nvPr/>
        </p:nvSpPr>
        <p:spPr>
          <a:xfrm rot="10800000">
            <a:off x="4560541" y="4051284"/>
            <a:ext cx="640454" cy="224269"/>
          </a:xfrm>
          <a:prstGeom prst="triangle">
            <a:avLst/>
          </a:prstGeom>
          <a:solidFill>
            <a:schemeClr val="accent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5" name="二等辺三角形 94">
            <a:extLst>
              <a:ext uri="{FF2B5EF4-FFF2-40B4-BE49-F238E27FC236}">
                <a16:creationId xmlns:a16="http://schemas.microsoft.com/office/drawing/2014/main" id="{C250096F-181D-AE24-C6BB-1A5D464F110C}"/>
              </a:ext>
            </a:extLst>
          </p:cNvPr>
          <p:cNvSpPr/>
          <p:nvPr/>
        </p:nvSpPr>
        <p:spPr>
          <a:xfrm rot="10800000">
            <a:off x="2959204" y="4027407"/>
            <a:ext cx="640454" cy="280119"/>
          </a:xfrm>
          <a:prstGeom prst="triangle">
            <a:avLst/>
          </a:prstGeom>
          <a:solidFill>
            <a:srgbClr val="FF0000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二等辺三角形 92">
            <a:extLst>
              <a:ext uri="{FF2B5EF4-FFF2-40B4-BE49-F238E27FC236}">
                <a16:creationId xmlns:a16="http://schemas.microsoft.com/office/drawing/2014/main" id="{AEC65723-20E5-582D-8F1A-EADD868CA969}"/>
              </a:ext>
            </a:extLst>
          </p:cNvPr>
          <p:cNvSpPr/>
          <p:nvPr/>
        </p:nvSpPr>
        <p:spPr>
          <a:xfrm rot="5400000">
            <a:off x="973306" y="5429986"/>
            <a:ext cx="666441" cy="283171"/>
          </a:xfrm>
          <a:prstGeom prst="triangle">
            <a:avLst/>
          </a:prstGeom>
          <a:solidFill>
            <a:schemeClr val="accent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二等辺三角形 89">
            <a:extLst>
              <a:ext uri="{FF2B5EF4-FFF2-40B4-BE49-F238E27FC236}">
                <a16:creationId xmlns:a16="http://schemas.microsoft.com/office/drawing/2014/main" id="{90BCD9A0-623B-3A08-3982-5C22E0495C96}"/>
              </a:ext>
            </a:extLst>
          </p:cNvPr>
          <p:cNvSpPr/>
          <p:nvPr/>
        </p:nvSpPr>
        <p:spPr>
          <a:xfrm rot="5400000">
            <a:off x="974701" y="4551506"/>
            <a:ext cx="640454" cy="229874"/>
          </a:xfrm>
          <a:prstGeom prst="triangle">
            <a:avLst/>
          </a:prstGeom>
          <a:solidFill>
            <a:srgbClr val="FF0000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二等辺三角形 65">
            <a:extLst>
              <a:ext uri="{FF2B5EF4-FFF2-40B4-BE49-F238E27FC236}">
                <a16:creationId xmlns:a16="http://schemas.microsoft.com/office/drawing/2014/main" id="{5BB27173-CB85-5DE1-A05A-2423371A909D}"/>
              </a:ext>
            </a:extLst>
          </p:cNvPr>
          <p:cNvSpPr/>
          <p:nvPr/>
        </p:nvSpPr>
        <p:spPr>
          <a:xfrm rot="10800000">
            <a:off x="393142" y="5924510"/>
            <a:ext cx="648000" cy="195262"/>
          </a:xfrm>
          <a:prstGeom prst="triangle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二等辺三角形 16">
            <a:extLst>
              <a:ext uri="{FF2B5EF4-FFF2-40B4-BE49-F238E27FC236}">
                <a16:creationId xmlns:a16="http://schemas.microsoft.com/office/drawing/2014/main" id="{DC78FF4D-2DD2-F161-8D9B-04718C2BEA1E}"/>
              </a:ext>
            </a:extLst>
          </p:cNvPr>
          <p:cNvSpPr/>
          <p:nvPr/>
        </p:nvSpPr>
        <p:spPr>
          <a:xfrm rot="10800000">
            <a:off x="356583" y="4087251"/>
            <a:ext cx="648000" cy="228590"/>
          </a:xfrm>
          <a:prstGeom prst="triangle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二等辺三角形 17">
            <a:extLst>
              <a:ext uri="{FF2B5EF4-FFF2-40B4-BE49-F238E27FC236}">
                <a16:creationId xmlns:a16="http://schemas.microsoft.com/office/drawing/2014/main" id="{41FD0615-C1FC-3A64-BF91-B6F990D14F65}"/>
              </a:ext>
            </a:extLst>
          </p:cNvPr>
          <p:cNvSpPr/>
          <p:nvPr/>
        </p:nvSpPr>
        <p:spPr>
          <a:xfrm rot="10800000">
            <a:off x="1554551" y="4069820"/>
            <a:ext cx="648000" cy="228590"/>
          </a:xfrm>
          <a:prstGeom prst="triangle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二等辺三角形 78">
            <a:extLst>
              <a:ext uri="{FF2B5EF4-FFF2-40B4-BE49-F238E27FC236}">
                <a16:creationId xmlns:a16="http://schemas.microsoft.com/office/drawing/2014/main" id="{484E79FA-F0D0-EE18-E5F6-8F31D690CBCE}"/>
              </a:ext>
            </a:extLst>
          </p:cNvPr>
          <p:cNvSpPr/>
          <p:nvPr/>
        </p:nvSpPr>
        <p:spPr>
          <a:xfrm rot="5400000">
            <a:off x="2085872" y="3635885"/>
            <a:ext cx="640455" cy="224269"/>
          </a:xfrm>
          <a:prstGeom prst="triangle">
            <a:avLst/>
          </a:prstGeom>
          <a:solidFill>
            <a:schemeClr val="accent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二等辺三角形 75">
            <a:extLst>
              <a:ext uri="{FF2B5EF4-FFF2-40B4-BE49-F238E27FC236}">
                <a16:creationId xmlns:a16="http://schemas.microsoft.com/office/drawing/2014/main" id="{52BD29EC-00A0-C261-E6C5-063107554D33}"/>
              </a:ext>
            </a:extLst>
          </p:cNvPr>
          <p:cNvSpPr/>
          <p:nvPr/>
        </p:nvSpPr>
        <p:spPr>
          <a:xfrm rot="5400000">
            <a:off x="953431" y="3607958"/>
            <a:ext cx="640454" cy="280119"/>
          </a:xfrm>
          <a:prstGeom prst="triangle">
            <a:avLst/>
          </a:prstGeom>
          <a:solidFill>
            <a:schemeClr val="accent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二等辺三角形 70">
            <a:extLst>
              <a:ext uri="{FF2B5EF4-FFF2-40B4-BE49-F238E27FC236}">
                <a16:creationId xmlns:a16="http://schemas.microsoft.com/office/drawing/2014/main" id="{71488EE9-020C-4FA7-EFF9-C1823B6B9ECA}"/>
              </a:ext>
            </a:extLst>
          </p:cNvPr>
          <p:cNvSpPr/>
          <p:nvPr/>
        </p:nvSpPr>
        <p:spPr>
          <a:xfrm rot="5400000">
            <a:off x="5315356" y="3637495"/>
            <a:ext cx="648000" cy="228590"/>
          </a:xfrm>
          <a:prstGeom prst="triangle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二等辺三角形 71">
            <a:extLst>
              <a:ext uri="{FF2B5EF4-FFF2-40B4-BE49-F238E27FC236}">
                <a16:creationId xmlns:a16="http://schemas.microsoft.com/office/drawing/2014/main" id="{262EACD3-07ED-37BE-3C36-D8AC3632CDFF}"/>
              </a:ext>
            </a:extLst>
          </p:cNvPr>
          <p:cNvSpPr/>
          <p:nvPr/>
        </p:nvSpPr>
        <p:spPr>
          <a:xfrm rot="5400000">
            <a:off x="3719312" y="3601111"/>
            <a:ext cx="648000" cy="306479"/>
          </a:xfrm>
          <a:prstGeom prst="triangle">
            <a:avLst/>
          </a:prstGeom>
          <a:solidFill>
            <a:schemeClr val="accent6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矢印: 下 4">
            <a:extLst>
              <a:ext uri="{FF2B5EF4-FFF2-40B4-BE49-F238E27FC236}">
                <a16:creationId xmlns:a16="http://schemas.microsoft.com/office/drawing/2014/main" id="{8E03FEE4-4686-A84D-13AF-E8F04AB1F6B8}"/>
              </a:ext>
            </a:extLst>
          </p:cNvPr>
          <p:cNvSpPr/>
          <p:nvPr/>
        </p:nvSpPr>
        <p:spPr>
          <a:xfrm>
            <a:off x="336060" y="2988946"/>
            <a:ext cx="655607" cy="462557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2D11176A-E753-FA22-92DD-A6B1091D841D}"/>
              </a:ext>
            </a:extLst>
          </p:cNvPr>
          <p:cNvSpPr/>
          <p:nvPr/>
        </p:nvSpPr>
        <p:spPr>
          <a:xfrm>
            <a:off x="87857" y="649756"/>
            <a:ext cx="3096730" cy="333062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chemeClr val="accent2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6507901-0844-2AD4-68A1-92FC2CEB0123}"/>
              </a:ext>
            </a:extLst>
          </p:cNvPr>
          <p:cNvSpPr txBox="1"/>
          <p:nvPr/>
        </p:nvSpPr>
        <p:spPr>
          <a:xfrm>
            <a:off x="0" y="121939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農作業安全研修実施強化期間研修資材</a:t>
            </a:r>
            <a:endParaRPr kumimoji="1" lang="en-US" altLang="ja-JP" sz="24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ja-JP" altLang="en-US" sz="24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農作業安全チェック　</a:t>
            </a:r>
            <a:r>
              <a:rPr kumimoji="1" lang="ja-JP" altLang="en-US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～トラクターの公道走行と免許～</a:t>
            </a:r>
            <a:endParaRPr kumimoji="1" lang="en-US" altLang="ja-JP" sz="24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8835AEA-F0C4-7392-9FD7-B1153B79B2F6}"/>
              </a:ext>
            </a:extLst>
          </p:cNvPr>
          <p:cNvSpPr/>
          <p:nvPr/>
        </p:nvSpPr>
        <p:spPr>
          <a:xfrm>
            <a:off x="235468" y="2150551"/>
            <a:ext cx="5537304" cy="835882"/>
          </a:xfrm>
          <a:prstGeom prst="roundRect">
            <a:avLst>
              <a:gd name="adj" fmla="val 59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あなたのトラクターは</a:t>
            </a:r>
            <a:endParaRPr kumimoji="1" lang="en-US" altLang="ja-JP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被けん引式作業機</a:t>
            </a:r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or</a:t>
            </a:r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直装式作業機を装着したとき、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EEC699F9-419F-C6C1-6843-6CB9D4C0B89E}"/>
              </a:ext>
            </a:extLst>
          </p:cNvPr>
          <p:cNvSpPr/>
          <p:nvPr/>
        </p:nvSpPr>
        <p:spPr>
          <a:xfrm>
            <a:off x="152191" y="1103906"/>
            <a:ext cx="3720568" cy="503842"/>
          </a:xfrm>
          <a:prstGeom prst="roundRect">
            <a:avLst>
              <a:gd name="adj" fmla="val 2574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公道走行のためのフローチャート</a:t>
            </a:r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44A11100-F6D8-3868-8EE0-1C110D0BCC6E}"/>
              </a:ext>
            </a:extLst>
          </p:cNvPr>
          <p:cNvSpPr/>
          <p:nvPr/>
        </p:nvSpPr>
        <p:spPr>
          <a:xfrm>
            <a:off x="260668" y="3427791"/>
            <a:ext cx="904273" cy="666441"/>
          </a:xfrm>
          <a:prstGeom prst="roundRect">
            <a:avLst>
              <a:gd name="adj" fmla="val 59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幅が</a:t>
            </a:r>
            <a:endParaRPr kumimoji="1" lang="en-US" altLang="ja-JP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1.7</a:t>
            </a:r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ｍ</a:t>
            </a: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BD34295A-A87D-CB30-B5D5-06FBCEEDEFF3}"/>
              </a:ext>
            </a:extLst>
          </p:cNvPr>
          <p:cNvSpPr/>
          <p:nvPr/>
        </p:nvSpPr>
        <p:spPr>
          <a:xfrm>
            <a:off x="4164050" y="3427791"/>
            <a:ext cx="1396221" cy="666442"/>
          </a:xfrm>
          <a:prstGeom prst="roundRect">
            <a:avLst>
              <a:gd name="adj" fmla="val 59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最高速度が</a:t>
            </a:r>
            <a:endParaRPr kumimoji="1" lang="en-US" altLang="ja-JP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15</a:t>
            </a:r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㎞</a:t>
            </a:r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/h</a:t>
            </a:r>
            <a:endParaRPr kumimoji="1" lang="ja-JP" altLang="en-US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FF8FBB57-5BFA-3032-1A43-C3D84374237B}"/>
              </a:ext>
            </a:extLst>
          </p:cNvPr>
          <p:cNvSpPr/>
          <p:nvPr/>
        </p:nvSpPr>
        <p:spPr>
          <a:xfrm>
            <a:off x="2517204" y="3427791"/>
            <a:ext cx="1396222" cy="665305"/>
          </a:xfrm>
          <a:prstGeom prst="roundRect">
            <a:avLst>
              <a:gd name="adj" fmla="val 59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最高速度が</a:t>
            </a:r>
            <a:endParaRPr kumimoji="1" lang="en-US" altLang="ja-JP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35</a:t>
            </a:r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㎞</a:t>
            </a:r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/h</a:t>
            </a:r>
            <a:endParaRPr kumimoji="1" lang="ja-JP" altLang="en-US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FA548B79-1DFB-EEC2-2946-D8869E1C3C3A}"/>
              </a:ext>
            </a:extLst>
          </p:cNvPr>
          <p:cNvSpPr txBox="1"/>
          <p:nvPr/>
        </p:nvSpPr>
        <p:spPr>
          <a:xfrm>
            <a:off x="301298" y="1746015"/>
            <a:ext cx="1567078" cy="307777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r>
              <a:rPr kumimoji="1" lang="ja-JP" altLang="en-US" sz="2000" b="1" dirty="0"/>
              <a:t>より大きい</a:t>
            </a:r>
          </a:p>
        </p:txBody>
      </p:sp>
      <p:sp>
        <p:nvSpPr>
          <p:cNvPr id="60" name="四角形: 角を丸くする 59">
            <a:extLst>
              <a:ext uri="{FF2B5EF4-FFF2-40B4-BE49-F238E27FC236}">
                <a16:creationId xmlns:a16="http://schemas.microsoft.com/office/drawing/2014/main" id="{1B9A4D47-0CCA-D1E8-33F1-D5A18AC2FCE1}"/>
              </a:ext>
            </a:extLst>
          </p:cNvPr>
          <p:cNvSpPr/>
          <p:nvPr/>
        </p:nvSpPr>
        <p:spPr>
          <a:xfrm>
            <a:off x="5760518" y="3427791"/>
            <a:ext cx="904273" cy="666441"/>
          </a:xfrm>
          <a:prstGeom prst="roundRect">
            <a:avLst>
              <a:gd name="adj" fmla="val 5903"/>
            </a:avLst>
          </a:prstGeom>
          <a:solidFill>
            <a:srgbClr val="FBE5D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①</a:t>
            </a:r>
          </a:p>
        </p:txBody>
      </p:sp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9F5B2769-65D5-14D6-B6F6-0531F5C13DB4}"/>
              </a:ext>
            </a:extLst>
          </p:cNvPr>
          <p:cNvSpPr/>
          <p:nvPr/>
        </p:nvSpPr>
        <p:spPr>
          <a:xfrm>
            <a:off x="2787947" y="5262333"/>
            <a:ext cx="904273" cy="713282"/>
          </a:xfrm>
          <a:prstGeom prst="roundRect">
            <a:avLst>
              <a:gd name="adj" fmla="val 5903"/>
            </a:avLst>
          </a:prstGeom>
          <a:solidFill>
            <a:srgbClr val="FBE5D6"/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③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65D9C8BA-D619-61A4-1A39-72EA0798EA4E}"/>
              </a:ext>
            </a:extLst>
          </p:cNvPr>
          <p:cNvSpPr/>
          <p:nvPr/>
        </p:nvSpPr>
        <p:spPr>
          <a:xfrm>
            <a:off x="1541894" y="6137453"/>
            <a:ext cx="831887" cy="716423"/>
          </a:xfrm>
          <a:prstGeom prst="roundRect">
            <a:avLst>
              <a:gd name="adj" fmla="val 5903"/>
            </a:avLst>
          </a:prstGeom>
          <a:solidFill>
            <a:srgbClr val="FBE5D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④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88926C4F-F717-977A-ECA0-1D38E1377EBD}"/>
              </a:ext>
            </a:extLst>
          </p:cNvPr>
          <p:cNvSpPr/>
          <p:nvPr/>
        </p:nvSpPr>
        <p:spPr>
          <a:xfrm>
            <a:off x="246560" y="6137453"/>
            <a:ext cx="870091" cy="716423"/>
          </a:xfrm>
          <a:prstGeom prst="roundRect">
            <a:avLst>
              <a:gd name="adj" fmla="val 5903"/>
            </a:avLst>
          </a:prstGeom>
          <a:solidFill>
            <a:srgbClr val="E2F0D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⑤</a:t>
            </a:r>
          </a:p>
        </p:txBody>
      </p:sp>
      <p:sp>
        <p:nvSpPr>
          <p:cNvPr id="19" name="吹き出し: 角を丸めた四角形 18">
            <a:extLst>
              <a:ext uri="{FF2B5EF4-FFF2-40B4-BE49-F238E27FC236}">
                <a16:creationId xmlns:a16="http://schemas.microsoft.com/office/drawing/2014/main" id="{88C0424D-66AD-2C91-22FF-2957760D47B2}"/>
              </a:ext>
            </a:extLst>
          </p:cNvPr>
          <p:cNvSpPr/>
          <p:nvPr/>
        </p:nvSpPr>
        <p:spPr>
          <a:xfrm>
            <a:off x="3955504" y="1086164"/>
            <a:ext cx="2771704" cy="666441"/>
          </a:xfrm>
          <a:prstGeom prst="wedgeRoundRectCallout">
            <a:avLst>
              <a:gd name="adj1" fmla="val -48515"/>
              <a:gd name="adj2" fmla="val -2600"/>
              <a:gd name="adj3" fmla="val 16667"/>
            </a:avLst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36000" rtlCol="0" anchor="ctr"/>
          <a:lstStyle/>
          <a:p>
            <a:r>
              <a:rPr kumimoji="1" lang="ja-JP" altLang="en-US" sz="2000" b="1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該当の番号を確認してください！</a:t>
            </a: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9BFA1295-3EB0-34C2-A7A7-B7DBDEC60B3A}"/>
              </a:ext>
            </a:extLst>
          </p:cNvPr>
          <p:cNvSpPr/>
          <p:nvPr/>
        </p:nvSpPr>
        <p:spPr>
          <a:xfrm>
            <a:off x="1412687" y="3427791"/>
            <a:ext cx="904273" cy="666441"/>
          </a:xfrm>
          <a:prstGeom prst="roundRect">
            <a:avLst>
              <a:gd name="adj" fmla="val 59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幅が</a:t>
            </a:r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2.5</a:t>
            </a:r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ｍ</a:t>
            </a:r>
          </a:p>
        </p:txBody>
      </p:sp>
      <p:sp>
        <p:nvSpPr>
          <p:cNvPr id="64" name="二等辺三角形 63">
            <a:extLst>
              <a:ext uri="{FF2B5EF4-FFF2-40B4-BE49-F238E27FC236}">
                <a16:creationId xmlns:a16="http://schemas.microsoft.com/office/drawing/2014/main" id="{9C4EF715-628A-D7D4-DA88-6BA2D8A4616E}"/>
              </a:ext>
            </a:extLst>
          </p:cNvPr>
          <p:cNvSpPr/>
          <p:nvPr/>
        </p:nvSpPr>
        <p:spPr>
          <a:xfrm rot="10800000">
            <a:off x="414417" y="5472832"/>
            <a:ext cx="648000" cy="256505"/>
          </a:xfrm>
          <a:prstGeom prst="triangle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二等辺三角形 64">
            <a:extLst>
              <a:ext uri="{FF2B5EF4-FFF2-40B4-BE49-F238E27FC236}">
                <a16:creationId xmlns:a16="http://schemas.microsoft.com/office/drawing/2014/main" id="{EBFDEAB5-1353-E66E-C8A8-0AB4DD544D54}"/>
              </a:ext>
            </a:extLst>
          </p:cNvPr>
          <p:cNvSpPr/>
          <p:nvPr/>
        </p:nvSpPr>
        <p:spPr>
          <a:xfrm rot="10800000">
            <a:off x="1625210" y="5451968"/>
            <a:ext cx="648000" cy="263552"/>
          </a:xfrm>
          <a:prstGeom prst="triangle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二等辺三角形 66">
            <a:extLst>
              <a:ext uri="{FF2B5EF4-FFF2-40B4-BE49-F238E27FC236}">
                <a16:creationId xmlns:a16="http://schemas.microsoft.com/office/drawing/2014/main" id="{F84173F2-DE04-59AA-23F3-0D0315AD4443}"/>
              </a:ext>
            </a:extLst>
          </p:cNvPr>
          <p:cNvSpPr/>
          <p:nvPr/>
        </p:nvSpPr>
        <p:spPr>
          <a:xfrm rot="10800000">
            <a:off x="1598913" y="5941899"/>
            <a:ext cx="648000" cy="190225"/>
          </a:xfrm>
          <a:prstGeom prst="triangle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42CC9D32-419E-2D00-1F05-0C333DCE4920}"/>
              </a:ext>
            </a:extLst>
          </p:cNvPr>
          <p:cNvSpPr/>
          <p:nvPr/>
        </p:nvSpPr>
        <p:spPr>
          <a:xfrm>
            <a:off x="87123" y="5238349"/>
            <a:ext cx="1124363" cy="695491"/>
          </a:xfrm>
          <a:prstGeom prst="roundRect">
            <a:avLst>
              <a:gd name="adj" fmla="val 59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最高速度が</a:t>
            </a:r>
            <a:endParaRPr kumimoji="1" lang="en-US" altLang="ja-JP" sz="1600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15</a:t>
            </a:r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㎞</a:t>
            </a:r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/h</a:t>
            </a:r>
            <a:endParaRPr kumimoji="1" lang="ja-JP" altLang="en-US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5A859A1D-E51F-B7D1-5E5F-1FEB132BDCF5}"/>
              </a:ext>
            </a:extLst>
          </p:cNvPr>
          <p:cNvGrpSpPr/>
          <p:nvPr/>
        </p:nvGrpSpPr>
        <p:grpSpPr>
          <a:xfrm>
            <a:off x="1761973" y="1687538"/>
            <a:ext cx="1187571" cy="424730"/>
            <a:chOff x="6335701" y="2041099"/>
            <a:chExt cx="1187571" cy="424730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777D776-B620-5DE1-5F66-A8476D4A2153}"/>
                </a:ext>
              </a:extLst>
            </p:cNvPr>
            <p:cNvSpPr txBox="1"/>
            <p:nvPr/>
          </p:nvSpPr>
          <p:spPr>
            <a:xfrm>
              <a:off x="6335701" y="2118941"/>
              <a:ext cx="1187571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kumimoji="1" lang="ja-JP" altLang="en-US" sz="2000" b="1" dirty="0"/>
                <a:t>以下</a:t>
              </a:r>
            </a:p>
          </p:txBody>
        </p:sp>
        <p:sp>
          <p:nvSpPr>
            <p:cNvPr id="88" name="二等辺三角形 87">
              <a:extLst>
                <a:ext uri="{FF2B5EF4-FFF2-40B4-BE49-F238E27FC236}">
                  <a16:creationId xmlns:a16="http://schemas.microsoft.com/office/drawing/2014/main" id="{4C0F9905-D804-0F3C-B07E-6C5E6E695B89}"/>
                </a:ext>
              </a:extLst>
            </p:cNvPr>
            <p:cNvSpPr/>
            <p:nvPr/>
          </p:nvSpPr>
          <p:spPr>
            <a:xfrm rot="5400000">
              <a:off x="6172677" y="2209002"/>
              <a:ext cx="424730" cy="88923"/>
            </a:xfrm>
            <a:prstGeom prst="triangl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0" name="四角形: 角を丸くする 49">
            <a:extLst>
              <a:ext uri="{FF2B5EF4-FFF2-40B4-BE49-F238E27FC236}">
                <a16:creationId xmlns:a16="http://schemas.microsoft.com/office/drawing/2014/main" id="{8F97B5FD-B13D-6218-F006-1D51038DAC21}"/>
              </a:ext>
            </a:extLst>
          </p:cNvPr>
          <p:cNvSpPr/>
          <p:nvPr/>
        </p:nvSpPr>
        <p:spPr>
          <a:xfrm>
            <a:off x="1412687" y="5240984"/>
            <a:ext cx="1124363" cy="695491"/>
          </a:xfrm>
          <a:prstGeom prst="roundRect">
            <a:avLst>
              <a:gd name="adj" fmla="val 59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最高速度が</a:t>
            </a:r>
            <a:endParaRPr kumimoji="1" lang="en-US" altLang="ja-JP" sz="1600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15</a:t>
            </a:r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㎞</a:t>
            </a:r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/h</a:t>
            </a:r>
            <a:endParaRPr kumimoji="1" lang="ja-JP" altLang="en-US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0FC04AF8-FCC6-6BE7-7DD0-511707CB0ACE}"/>
              </a:ext>
            </a:extLst>
          </p:cNvPr>
          <p:cNvSpPr/>
          <p:nvPr/>
        </p:nvSpPr>
        <p:spPr>
          <a:xfrm>
            <a:off x="99823" y="4318110"/>
            <a:ext cx="1124363" cy="695491"/>
          </a:xfrm>
          <a:prstGeom prst="roundRect">
            <a:avLst>
              <a:gd name="adj" fmla="val 59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最高速度が</a:t>
            </a:r>
            <a:endParaRPr kumimoji="1" lang="en-US" altLang="ja-JP" sz="1600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35</a:t>
            </a:r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㎞</a:t>
            </a:r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/h</a:t>
            </a:r>
            <a:endParaRPr kumimoji="1" lang="ja-JP" altLang="en-US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89" name="四角形: 角を丸くする 88">
            <a:extLst>
              <a:ext uri="{FF2B5EF4-FFF2-40B4-BE49-F238E27FC236}">
                <a16:creationId xmlns:a16="http://schemas.microsoft.com/office/drawing/2014/main" id="{0F22FAB7-BBCB-3CA3-B9B2-8A3AFD532587}"/>
              </a:ext>
            </a:extLst>
          </p:cNvPr>
          <p:cNvSpPr/>
          <p:nvPr/>
        </p:nvSpPr>
        <p:spPr>
          <a:xfrm>
            <a:off x="1412687" y="4312758"/>
            <a:ext cx="1124363" cy="695491"/>
          </a:xfrm>
          <a:prstGeom prst="roundRect">
            <a:avLst>
              <a:gd name="adj" fmla="val 59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最高速度が</a:t>
            </a:r>
            <a:endParaRPr kumimoji="1" lang="en-US" altLang="ja-JP" sz="1600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35</a:t>
            </a:r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㎞</a:t>
            </a:r>
            <a:r>
              <a:rPr kumimoji="1" lang="en-US" altLang="ja-JP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/h</a:t>
            </a:r>
            <a:endParaRPr kumimoji="1" lang="ja-JP" altLang="en-US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6C6827D-79B6-7054-0A2E-87131824A044}"/>
              </a:ext>
            </a:extLst>
          </p:cNvPr>
          <p:cNvSpPr txBox="1"/>
          <p:nvPr/>
        </p:nvSpPr>
        <p:spPr>
          <a:xfrm>
            <a:off x="75204" y="9427005"/>
            <a:ext cx="34565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/>
              <a:t>◇必要装備</a:t>
            </a:r>
            <a:endParaRPr kumimoji="1" lang="en-US" altLang="ja-JP" sz="1050" b="1" dirty="0"/>
          </a:p>
          <a:p>
            <a:r>
              <a:rPr kumimoji="1" lang="ja-JP" altLang="en-US" sz="1050" b="1" dirty="0"/>
              <a:t>　作業機への灯火器類等の設置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8BE4BFC1-7D53-7ED9-503D-7D7D268991A7}"/>
              </a:ext>
            </a:extLst>
          </p:cNvPr>
          <p:cNvSpPr txBox="1"/>
          <p:nvPr/>
        </p:nvSpPr>
        <p:spPr>
          <a:xfrm>
            <a:off x="106558" y="7271071"/>
            <a:ext cx="3043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/>
              <a:t>◇必要装備等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755BD55-C2D5-A6B4-F9DD-B3892EF7BF5E}"/>
              </a:ext>
            </a:extLst>
          </p:cNvPr>
          <p:cNvSpPr txBox="1"/>
          <p:nvPr/>
        </p:nvSpPr>
        <p:spPr>
          <a:xfrm>
            <a:off x="106558" y="7860613"/>
            <a:ext cx="3328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/>
              <a:t>②作業機への灯火器類等の設置</a:t>
            </a:r>
            <a:endParaRPr kumimoji="1" lang="en-US" altLang="ja-JP" sz="1050" b="1" dirty="0"/>
          </a:p>
          <a:p>
            <a:r>
              <a:rPr kumimoji="1" lang="ja-JP" altLang="en-US" sz="1050" b="1" dirty="0"/>
              <a:t>　作業機を装着した状態での安定性の確認</a:t>
            </a:r>
            <a:r>
              <a:rPr kumimoji="1" lang="ja-JP" altLang="en-US" sz="1000" b="1" dirty="0"/>
              <a:t>（</a:t>
            </a:r>
            <a:r>
              <a:rPr kumimoji="1" lang="en-US" altLang="ja-JP" sz="1000" b="1" dirty="0"/>
              <a:t>※</a:t>
            </a:r>
            <a:r>
              <a:rPr kumimoji="1" lang="ja-JP" altLang="en-US" sz="1000" b="1" dirty="0"/>
              <a:t>３）</a:t>
            </a:r>
            <a:endParaRPr kumimoji="1" lang="en-US" altLang="ja-JP" sz="900" b="1" dirty="0"/>
          </a:p>
          <a:p>
            <a:r>
              <a:rPr kumimoji="1" lang="ja-JP" altLang="en-US" sz="1050" b="1" dirty="0"/>
              <a:t>　特殊車両通行許可の申請</a:t>
            </a:r>
            <a:r>
              <a:rPr kumimoji="1" lang="ja-JP" altLang="en-US" sz="1000" b="1" dirty="0"/>
              <a:t>（</a:t>
            </a:r>
            <a:r>
              <a:rPr kumimoji="1" lang="en-US" altLang="ja-JP" sz="1000" b="1" dirty="0"/>
              <a:t>※</a:t>
            </a:r>
            <a:r>
              <a:rPr kumimoji="1" lang="ja-JP" altLang="en-US" sz="1000" b="1" dirty="0"/>
              <a:t>２）</a:t>
            </a:r>
            <a:endParaRPr kumimoji="1" lang="ja-JP" altLang="en-US" sz="1050" b="1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E67D932-4666-6784-AB8E-88DB9372EE15}"/>
              </a:ext>
            </a:extLst>
          </p:cNvPr>
          <p:cNvSpPr txBox="1"/>
          <p:nvPr/>
        </p:nvSpPr>
        <p:spPr>
          <a:xfrm>
            <a:off x="106558" y="8412700"/>
            <a:ext cx="33283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/>
              <a:t>③作業機への灯火器類等の設置</a:t>
            </a:r>
            <a:endParaRPr kumimoji="1" lang="en-US" altLang="ja-JP" sz="1050" b="1" dirty="0"/>
          </a:p>
          <a:p>
            <a:r>
              <a:rPr kumimoji="1" lang="ja-JP" altLang="en-US" sz="1050" b="1" dirty="0"/>
              <a:t>　作業機を装着した状態での安定性の確認</a:t>
            </a:r>
            <a:r>
              <a:rPr kumimoji="1" lang="ja-JP" altLang="en-US" sz="900" b="1" dirty="0"/>
              <a:t>（</a:t>
            </a:r>
            <a:r>
              <a:rPr kumimoji="1" lang="en-US" altLang="ja-JP" sz="900" b="1" dirty="0"/>
              <a:t>※</a:t>
            </a:r>
            <a:r>
              <a:rPr kumimoji="1" lang="ja-JP" altLang="en-US" sz="900" b="1" dirty="0"/>
              <a:t>３）</a:t>
            </a:r>
            <a:endParaRPr kumimoji="1" lang="en-US" altLang="ja-JP" sz="1050" b="1" dirty="0"/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3A8E49F9-A243-3E17-B37D-6D213710C947}"/>
              </a:ext>
            </a:extLst>
          </p:cNvPr>
          <p:cNvSpPr/>
          <p:nvPr/>
        </p:nvSpPr>
        <p:spPr>
          <a:xfrm>
            <a:off x="226527" y="6944078"/>
            <a:ext cx="3014583" cy="318174"/>
          </a:xfrm>
          <a:prstGeom prst="roundRect">
            <a:avLst>
              <a:gd name="adj" fmla="val 1802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① ② ③ ④ 大特免許</a:t>
            </a:r>
            <a:r>
              <a:rPr kumimoji="1" lang="ja-JP" altLang="en-US" sz="1100" b="1" dirty="0">
                <a:solidFill>
                  <a:schemeClr val="tx1"/>
                </a:solidFill>
              </a:rPr>
              <a:t>（</a:t>
            </a:r>
            <a:r>
              <a:rPr kumimoji="1" lang="en-US" altLang="ja-JP" sz="1100" b="1" dirty="0">
                <a:solidFill>
                  <a:schemeClr val="tx1"/>
                </a:solidFill>
              </a:rPr>
              <a:t>※</a:t>
            </a:r>
            <a:r>
              <a:rPr kumimoji="1" lang="ja-JP" altLang="en-US" sz="1100" b="1" dirty="0">
                <a:solidFill>
                  <a:schemeClr val="tx1"/>
                </a:solidFill>
              </a:rPr>
              <a:t>１）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27070A09-DF5E-C1B0-E64D-4402BEFB743C}"/>
              </a:ext>
            </a:extLst>
          </p:cNvPr>
          <p:cNvSpPr/>
          <p:nvPr/>
        </p:nvSpPr>
        <p:spPr>
          <a:xfrm>
            <a:off x="731096" y="9156516"/>
            <a:ext cx="1873121" cy="297482"/>
          </a:xfrm>
          <a:prstGeom prst="roundRect">
            <a:avLst>
              <a:gd name="adj" fmla="val 1802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⑤ 小特免許</a:t>
            </a:r>
          </a:p>
        </p:txBody>
      </p:sp>
      <p:sp>
        <p:nvSpPr>
          <p:cNvPr id="59" name="四角形: 角を丸くする 58">
            <a:extLst>
              <a:ext uri="{FF2B5EF4-FFF2-40B4-BE49-F238E27FC236}">
                <a16:creationId xmlns:a16="http://schemas.microsoft.com/office/drawing/2014/main" id="{4BB387E8-8EB6-031A-C90F-D3F4DCB2724D}"/>
              </a:ext>
            </a:extLst>
          </p:cNvPr>
          <p:cNvSpPr/>
          <p:nvPr/>
        </p:nvSpPr>
        <p:spPr>
          <a:xfrm>
            <a:off x="4432284" y="4299635"/>
            <a:ext cx="904273" cy="701869"/>
          </a:xfrm>
          <a:prstGeom prst="roundRect">
            <a:avLst>
              <a:gd name="adj" fmla="val 5903"/>
            </a:avLst>
          </a:prstGeom>
          <a:solidFill>
            <a:srgbClr val="FBE5D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②</a:t>
            </a:r>
            <a:endParaRPr kumimoji="1" lang="en-US" altLang="ja-JP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2C507AB-4FDD-4412-1160-26C4631FB881}"/>
              </a:ext>
            </a:extLst>
          </p:cNvPr>
          <p:cNvSpPr txBox="1"/>
          <p:nvPr/>
        </p:nvSpPr>
        <p:spPr>
          <a:xfrm>
            <a:off x="106558" y="7462414"/>
            <a:ext cx="27789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/>
              <a:t>①作業機への灯火器類等の設置</a:t>
            </a:r>
            <a:endParaRPr kumimoji="1" lang="en-US" altLang="ja-JP" sz="1050" b="1" dirty="0"/>
          </a:p>
          <a:p>
            <a:r>
              <a:rPr kumimoji="1" lang="ja-JP" altLang="en-US" sz="1050" b="1" dirty="0"/>
              <a:t>　特殊車両通行許可の申請</a:t>
            </a:r>
            <a:r>
              <a:rPr kumimoji="1" lang="ja-JP" altLang="en-US" sz="1000" b="1" dirty="0"/>
              <a:t>（</a:t>
            </a:r>
            <a:r>
              <a:rPr kumimoji="1" lang="en-US" altLang="ja-JP" sz="1000" b="1" dirty="0"/>
              <a:t>※</a:t>
            </a:r>
            <a:r>
              <a:rPr kumimoji="1" lang="ja-JP" altLang="en-US" sz="1000" b="1" dirty="0"/>
              <a:t>２）</a:t>
            </a:r>
            <a:endParaRPr kumimoji="1" lang="ja-JP" altLang="en-US" sz="1050" b="1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0CC34B3-E2CF-74D8-1E0A-3C7FB29D03B9}"/>
              </a:ext>
            </a:extLst>
          </p:cNvPr>
          <p:cNvSpPr txBox="1"/>
          <p:nvPr/>
        </p:nvSpPr>
        <p:spPr>
          <a:xfrm>
            <a:off x="3429000" y="8691024"/>
            <a:ext cx="338534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3538" indent="-363538"/>
            <a:r>
              <a:rPr kumimoji="1" lang="en-US" altLang="ja-JP" sz="950" b="1" dirty="0"/>
              <a:t>※</a:t>
            </a:r>
            <a:r>
              <a:rPr kumimoji="1" lang="ja-JP" altLang="en-US" sz="950" b="1" dirty="0"/>
              <a:t>１：車両総重量が</a:t>
            </a:r>
            <a:r>
              <a:rPr kumimoji="1" lang="en-US" altLang="ja-JP" sz="950" b="1" dirty="0"/>
              <a:t>750</a:t>
            </a:r>
            <a:r>
              <a:rPr kumimoji="1" lang="ja-JP" altLang="en-US" sz="950" b="1" dirty="0"/>
              <a:t>㎏以上の車両をけん引する場合は、けん引免許も必要です。</a:t>
            </a:r>
            <a:endParaRPr kumimoji="1" lang="en-US" altLang="ja-JP" sz="950" b="1" dirty="0"/>
          </a:p>
          <a:p>
            <a:pPr marL="363538" indent="-363538"/>
            <a:r>
              <a:rPr kumimoji="1" lang="en-US" altLang="ja-JP" sz="950" b="1" dirty="0"/>
              <a:t>※</a:t>
            </a:r>
            <a:r>
              <a:rPr kumimoji="1" lang="ja-JP" altLang="en-US" sz="950" b="1" dirty="0"/>
              <a:t>２：特殊車両通行許可については、道路管理者への申請が必要です。なお、農道を走行する場合は申請は不要です。</a:t>
            </a:r>
            <a:endParaRPr kumimoji="1" lang="en-US" altLang="ja-JP" sz="950" b="1" dirty="0"/>
          </a:p>
          <a:p>
            <a:pPr marL="363538" indent="-363538"/>
            <a:r>
              <a:rPr kumimoji="1" lang="en-US" altLang="ja-JP" sz="950" b="1" dirty="0"/>
              <a:t>※</a:t>
            </a:r>
            <a:r>
              <a:rPr kumimoji="1" lang="ja-JP" altLang="en-US" sz="950" b="1" dirty="0"/>
              <a:t>３：安定性が確認されているトラクターと作業機の組み合わせは、（一社）日本農業機械工業会</a:t>
            </a:r>
            <a:r>
              <a:rPr kumimoji="1" lang="en-US" altLang="ja-JP" sz="950" b="1" dirty="0"/>
              <a:t>HP</a:t>
            </a:r>
            <a:r>
              <a:rPr kumimoji="1" lang="ja-JP" altLang="en-US" sz="950" b="1" dirty="0"/>
              <a:t>に公開されていますので、</a:t>
            </a:r>
            <a:r>
              <a:rPr kumimoji="1" lang="ja-JP" altLang="en-US" sz="950" b="1" dirty="0">
                <a:hlinkClick r:id="rId4"/>
              </a:rPr>
              <a:t>そちら</a:t>
            </a:r>
            <a:r>
              <a:rPr kumimoji="1" lang="ja-JP" altLang="en-US" sz="950" b="1" dirty="0"/>
              <a:t>をご確認ください。</a:t>
            </a:r>
            <a:endParaRPr kumimoji="1" lang="en-US" altLang="ja-JP" sz="950" b="1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559279F-3A8D-C653-4A99-31C4DBA5E8B5}"/>
              </a:ext>
            </a:extLst>
          </p:cNvPr>
          <p:cNvSpPr txBox="1"/>
          <p:nvPr/>
        </p:nvSpPr>
        <p:spPr>
          <a:xfrm>
            <a:off x="106558" y="8810898"/>
            <a:ext cx="33283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/>
              <a:t>④作業機への灯火器類等の設置</a:t>
            </a:r>
            <a:endParaRPr kumimoji="1" lang="en-US" altLang="ja-JP" sz="1050" b="1" dirty="0"/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D9AB5848-A3DD-4E12-730F-574F895C9B2F}"/>
              </a:ext>
            </a:extLst>
          </p:cNvPr>
          <p:cNvGrpSpPr/>
          <p:nvPr/>
        </p:nvGrpSpPr>
        <p:grpSpPr>
          <a:xfrm>
            <a:off x="2746533" y="1687538"/>
            <a:ext cx="1187571" cy="424730"/>
            <a:chOff x="3132025" y="1261683"/>
            <a:chExt cx="1187571" cy="42473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84D2984-081F-3D5F-485F-47BC2DFB3805}"/>
                </a:ext>
              </a:extLst>
            </p:cNvPr>
            <p:cNvSpPr txBox="1"/>
            <p:nvPr/>
          </p:nvSpPr>
          <p:spPr>
            <a:xfrm>
              <a:off x="3132025" y="1320159"/>
              <a:ext cx="1187571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kumimoji="1" lang="ja-JP" altLang="en-US" sz="2000" b="1" dirty="0"/>
                <a:t>以上</a:t>
              </a:r>
            </a:p>
          </p:txBody>
        </p:sp>
        <p:sp>
          <p:nvSpPr>
            <p:cNvPr id="8" name="二等辺三角形 7">
              <a:extLst>
                <a:ext uri="{FF2B5EF4-FFF2-40B4-BE49-F238E27FC236}">
                  <a16:creationId xmlns:a16="http://schemas.microsoft.com/office/drawing/2014/main" id="{EF2B9497-C731-5947-8D7F-8451CB7B910C}"/>
                </a:ext>
              </a:extLst>
            </p:cNvPr>
            <p:cNvSpPr/>
            <p:nvPr/>
          </p:nvSpPr>
          <p:spPr>
            <a:xfrm rot="5400000">
              <a:off x="2969001" y="1429586"/>
              <a:ext cx="424730" cy="88923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" name="二等辺三角形 11">
            <a:extLst>
              <a:ext uri="{FF2B5EF4-FFF2-40B4-BE49-F238E27FC236}">
                <a16:creationId xmlns:a16="http://schemas.microsoft.com/office/drawing/2014/main" id="{92B7513C-539F-C9DB-D945-BF704FF6192D}"/>
              </a:ext>
            </a:extLst>
          </p:cNvPr>
          <p:cNvSpPr/>
          <p:nvPr/>
        </p:nvSpPr>
        <p:spPr>
          <a:xfrm rot="5400000">
            <a:off x="170997" y="1847241"/>
            <a:ext cx="381515" cy="105324"/>
          </a:xfrm>
          <a:prstGeom prst="triangle">
            <a:avLst/>
          </a:prstGeom>
          <a:solidFill>
            <a:schemeClr val="accent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4F013EEB-89B5-50C5-AA06-6E1965A90E78}"/>
              </a:ext>
            </a:extLst>
          </p:cNvPr>
          <p:cNvGrpSpPr/>
          <p:nvPr/>
        </p:nvGrpSpPr>
        <p:grpSpPr>
          <a:xfrm>
            <a:off x="3429000" y="1709146"/>
            <a:ext cx="1567078" cy="381515"/>
            <a:chOff x="1706909" y="1270079"/>
            <a:chExt cx="1567078" cy="381515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2B1F6DB9-1B43-08D4-123D-37714F4C9B07}"/>
                </a:ext>
              </a:extLst>
            </p:cNvPr>
            <p:cNvSpPr txBox="1"/>
            <p:nvPr/>
          </p:nvSpPr>
          <p:spPr>
            <a:xfrm>
              <a:off x="1706909" y="1306949"/>
              <a:ext cx="1567078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kumimoji="1" lang="ja-JP" altLang="en-US" sz="2000" b="1" dirty="0"/>
                <a:t>より小さい</a:t>
              </a:r>
            </a:p>
          </p:txBody>
        </p:sp>
        <p:sp>
          <p:nvSpPr>
            <p:cNvPr id="16" name="二等辺三角形 15">
              <a:extLst>
                <a:ext uri="{FF2B5EF4-FFF2-40B4-BE49-F238E27FC236}">
                  <a16:creationId xmlns:a16="http://schemas.microsoft.com/office/drawing/2014/main" id="{FA540DC2-B9C8-2383-C8FC-C3C2B12751CA}"/>
                </a:ext>
              </a:extLst>
            </p:cNvPr>
            <p:cNvSpPr/>
            <p:nvPr/>
          </p:nvSpPr>
          <p:spPr>
            <a:xfrm rot="5400000">
              <a:off x="1576608" y="1408175"/>
              <a:ext cx="381515" cy="105324"/>
            </a:xfrm>
            <a:prstGeom prst="triangl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3315F71A-2C70-3B14-9F07-6B82F314D4FD}"/>
              </a:ext>
            </a:extLst>
          </p:cNvPr>
          <p:cNvSpPr/>
          <p:nvPr/>
        </p:nvSpPr>
        <p:spPr>
          <a:xfrm>
            <a:off x="2799531" y="4315841"/>
            <a:ext cx="904273" cy="701869"/>
          </a:xfrm>
          <a:prstGeom prst="roundRect">
            <a:avLst>
              <a:gd name="adj" fmla="val 5903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⑥</a:t>
            </a:r>
            <a:endParaRPr kumimoji="1" lang="en-US" altLang="ja-JP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140E3FAE-05AA-8C02-F41D-E96E3FABF896}"/>
              </a:ext>
            </a:extLst>
          </p:cNvPr>
          <p:cNvSpPr/>
          <p:nvPr/>
        </p:nvSpPr>
        <p:spPr>
          <a:xfrm>
            <a:off x="3531762" y="6751143"/>
            <a:ext cx="3190424" cy="1908074"/>
          </a:xfrm>
          <a:prstGeom prst="roundRect">
            <a:avLst>
              <a:gd name="adj" fmla="val 4940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0B44D6C8-9765-D3B4-2269-44CE4DB05D4F}"/>
              </a:ext>
            </a:extLst>
          </p:cNvPr>
          <p:cNvSpPr/>
          <p:nvPr/>
        </p:nvSpPr>
        <p:spPr>
          <a:xfrm>
            <a:off x="4263105" y="6589651"/>
            <a:ext cx="2006507" cy="305458"/>
          </a:xfrm>
          <a:prstGeom prst="roundRect">
            <a:avLst>
              <a:gd name="adj" fmla="val 1802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⑥大特免許（</a:t>
            </a:r>
            <a:r>
              <a:rPr kumimoji="1" lang="en-US" altLang="ja-JP" sz="1100" b="1" dirty="0">
                <a:solidFill>
                  <a:schemeClr val="tx1"/>
                </a:solidFill>
              </a:rPr>
              <a:t>※</a:t>
            </a:r>
            <a:r>
              <a:rPr kumimoji="1" lang="ja-JP" altLang="en-US" sz="1100" b="1" dirty="0">
                <a:solidFill>
                  <a:schemeClr val="tx1"/>
                </a:solidFill>
              </a:rPr>
              <a:t>１</a:t>
            </a:r>
            <a:r>
              <a:rPr kumimoji="1" lang="ja-JP" altLang="en-US" sz="1400" b="1" dirty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073D640-0EB3-A86A-F288-3863BE5E18FE}"/>
              </a:ext>
            </a:extLst>
          </p:cNvPr>
          <p:cNvSpPr txBox="1"/>
          <p:nvPr/>
        </p:nvSpPr>
        <p:spPr>
          <a:xfrm>
            <a:off x="3448842" y="7954744"/>
            <a:ext cx="3456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latin typeface="+mn-ea"/>
              </a:rPr>
              <a:t>・本州、四国</a:t>
            </a:r>
            <a:endParaRPr kumimoji="1" lang="en-US" altLang="ja-JP" sz="1000" b="1" dirty="0">
              <a:latin typeface="+mn-ea"/>
            </a:endParaRPr>
          </a:p>
          <a:p>
            <a:r>
              <a:rPr kumimoji="1" lang="ja-JP" altLang="en-US" sz="1000" b="1" dirty="0">
                <a:latin typeface="+mn-ea"/>
              </a:rPr>
              <a:t>　</a:t>
            </a:r>
            <a:r>
              <a:rPr kumimoji="1" lang="ja-JP" altLang="en-US" sz="1000" b="1" dirty="0">
                <a:solidFill>
                  <a:schemeClr val="tx1"/>
                </a:solidFill>
                <a:latin typeface="+mn-ea"/>
              </a:rPr>
              <a:t>作業機をつけたまま時速</a:t>
            </a:r>
            <a:r>
              <a:rPr kumimoji="1" lang="en-US" altLang="ja-JP" sz="1000" b="1" dirty="0">
                <a:solidFill>
                  <a:schemeClr val="tx1"/>
                </a:solidFill>
                <a:latin typeface="+mn-ea"/>
              </a:rPr>
              <a:t>35㎞</a:t>
            </a:r>
            <a:r>
              <a:rPr kumimoji="1" lang="ja-JP" altLang="en-US" sz="1000" b="1" dirty="0">
                <a:solidFill>
                  <a:schemeClr val="tx1"/>
                </a:solidFill>
                <a:latin typeface="+mn-ea"/>
              </a:rPr>
              <a:t>以上で</a:t>
            </a:r>
            <a:endParaRPr kumimoji="1" lang="en-US" altLang="ja-JP" sz="1000" b="1" dirty="0">
              <a:solidFill>
                <a:schemeClr val="tx1"/>
              </a:solidFill>
              <a:latin typeface="+mn-ea"/>
            </a:endParaRPr>
          </a:p>
          <a:p>
            <a:r>
              <a:rPr kumimoji="1" lang="ja-JP" altLang="en-US" sz="1000" b="1" dirty="0">
                <a:latin typeface="+mn-ea"/>
              </a:rPr>
              <a:t>　</a:t>
            </a:r>
            <a:r>
              <a:rPr kumimoji="1" lang="ja-JP" altLang="en-US" sz="1000" b="1" dirty="0">
                <a:solidFill>
                  <a:schemeClr val="tx1"/>
                </a:solidFill>
                <a:latin typeface="+mn-ea"/>
              </a:rPr>
              <a:t>走行することはできません！</a:t>
            </a:r>
            <a:endParaRPr kumimoji="1" lang="en-US" altLang="ja-JP" sz="1000" b="1" dirty="0">
              <a:solidFill>
                <a:schemeClr val="tx1"/>
              </a:solidFill>
              <a:latin typeface="+mn-ea"/>
            </a:endParaRPr>
          </a:p>
          <a:p>
            <a:r>
              <a:rPr kumimoji="1" lang="ja-JP" altLang="en-US" sz="1000" b="1" dirty="0">
                <a:latin typeface="+mn-ea"/>
              </a:rPr>
              <a:t>　「最高速度が</a:t>
            </a:r>
            <a:r>
              <a:rPr kumimoji="1" lang="en-US" altLang="ja-JP" sz="1000" b="1" dirty="0">
                <a:latin typeface="+mn-ea"/>
              </a:rPr>
              <a:t>35</a:t>
            </a:r>
            <a:r>
              <a:rPr kumimoji="1" lang="ja-JP" altLang="en-US" sz="1000" b="1" dirty="0">
                <a:latin typeface="+mn-ea"/>
              </a:rPr>
              <a:t>㎞</a:t>
            </a:r>
            <a:r>
              <a:rPr kumimoji="1" lang="en-US" altLang="ja-JP" sz="1000" b="1" dirty="0">
                <a:latin typeface="+mn-ea"/>
              </a:rPr>
              <a:t>/h</a:t>
            </a:r>
            <a:r>
              <a:rPr kumimoji="1" lang="ja-JP" altLang="en-US" sz="1000" b="1" dirty="0">
                <a:latin typeface="+mn-ea"/>
              </a:rPr>
              <a:t>より小さい」へお進みください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645EB29-5A2D-34EF-8D14-920A099E0FB9}"/>
              </a:ext>
            </a:extLst>
          </p:cNvPr>
          <p:cNvSpPr txBox="1"/>
          <p:nvPr/>
        </p:nvSpPr>
        <p:spPr>
          <a:xfrm>
            <a:off x="3472686" y="7056207"/>
            <a:ext cx="29985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/>
              <a:t>・北海道、九州、沖縄</a:t>
            </a:r>
            <a:endParaRPr kumimoji="1" lang="en-US" altLang="ja-JP" sz="1050" b="1" dirty="0"/>
          </a:p>
          <a:p>
            <a:r>
              <a:rPr kumimoji="1" lang="ja-JP" altLang="en-US" sz="1050" b="1" dirty="0"/>
              <a:t>　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F652FD5-FC2B-0FE5-FFBC-DEA34B360255}"/>
              </a:ext>
            </a:extLst>
          </p:cNvPr>
          <p:cNvSpPr txBox="1"/>
          <p:nvPr/>
        </p:nvSpPr>
        <p:spPr>
          <a:xfrm>
            <a:off x="3472686" y="6874129"/>
            <a:ext cx="29921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/>
              <a:t>◇必要装備等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1914513-2A00-C33F-BEA0-15A40B0EF587}"/>
              </a:ext>
            </a:extLst>
          </p:cNvPr>
          <p:cNvSpPr txBox="1"/>
          <p:nvPr/>
        </p:nvSpPr>
        <p:spPr>
          <a:xfrm>
            <a:off x="3607702" y="7285769"/>
            <a:ext cx="31399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/>
              <a:t>作業機への灯火器類等の設置</a:t>
            </a:r>
            <a:endParaRPr kumimoji="1" lang="en-US" altLang="ja-JP" sz="1050" b="1" dirty="0"/>
          </a:p>
          <a:p>
            <a:r>
              <a:rPr kumimoji="1" lang="ja-JP" altLang="en-US" sz="1050" b="1" dirty="0"/>
              <a:t>作業機を装着した状態での安定性の確認</a:t>
            </a:r>
            <a:r>
              <a:rPr kumimoji="1" lang="ja-JP" altLang="en-US" sz="1000" b="1" dirty="0"/>
              <a:t>（</a:t>
            </a:r>
            <a:r>
              <a:rPr kumimoji="1" lang="en-US" altLang="ja-JP" sz="1000" b="1" dirty="0"/>
              <a:t>※</a:t>
            </a:r>
            <a:r>
              <a:rPr kumimoji="1" lang="ja-JP" altLang="en-US" sz="1000" b="1" dirty="0"/>
              <a:t>３）</a:t>
            </a:r>
            <a:endParaRPr kumimoji="1" lang="en-US" altLang="ja-JP" sz="900" b="1" dirty="0"/>
          </a:p>
          <a:p>
            <a:r>
              <a:rPr kumimoji="1" lang="ja-JP" altLang="en-US" sz="1050" b="1" dirty="0"/>
              <a:t>（幅が</a:t>
            </a:r>
            <a:r>
              <a:rPr kumimoji="1" lang="en-US" altLang="ja-JP" sz="1050" b="1" dirty="0"/>
              <a:t>2.5m</a:t>
            </a:r>
            <a:r>
              <a:rPr kumimoji="1" lang="ja-JP" altLang="en-US" sz="1050" b="1" dirty="0"/>
              <a:t>を超える場合）</a:t>
            </a:r>
            <a:endParaRPr kumimoji="1" lang="en-US" altLang="ja-JP" sz="1050" b="1" dirty="0"/>
          </a:p>
          <a:p>
            <a:r>
              <a:rPr kumimoji="1" lang="ja-JP" altLang="en-US" sz="1050" b="1" dirty="0"/>
              <a:t>　特殊車両通行許可の申請</a:t>
            </a:r>
            <a:r>
              <a:rPr kumimoji="1" lang="ja-JP" altLang="en-US" sz="1000" b="1" dirty="0"/>
              <a:t>（</a:t>
            </a:r>
            <a:r>
              <a:rPr kumimoji="1" lang="en-US" altLang="ja-JP" sz="1000" b="1" dirty="0"/>
              <a:t>※</a:t>
            </a:r>
            <a:r>
              <a:rPr kumimoji="1" lang="ja-JP" altLang="en-US" sz="1000" b="1" dirty="0"/>
              <a:t>２）</a:t>
            </a:r>
            <a:endParaRPr kumimoji="1" lang="ja-JP" alt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3275784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9BE467D14862E459AB520240B34465F" ma:contentTypeVersion="18" ma:contentTypeDescription="新しいドキュメントを作成します。" ma:contentTypeScope="" ma:versionID="a2c4f0af9e7dfdfca7ce16e76d3f9038">
  <xsd:schema xmlns:xsd="http://www.w3.org/2001/XMLSchema" xmlns:xs="http://www.w3.org/2001/XMLSchema" xmlns:p="http://schemas.microsoft.com/office/2006/metadata/properties" xmlns:ns2="b2e4c93b-5622-4e45-80a4-511108a4e5c8" xmlns:ns3="85ec59af-1a16-40a0-b163-384e34c79a5c" targetNamespace="http://schemas.microsoft.com/office/2006/metadata/properties" ma:root="true" ma:fieldsID="fda6fe79c2ad5fdfcca9109969e5957d" ns2:_="" ns3:_="">
    <xsd:import namespace="b2e4c93b-5622-4e45-80a4-511108a4e5c8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_x5185__x5bb9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e4c93b-5622-4e45-80a4-511108a4e5c8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2" nillable="true" ma:displayName="承認の状態" ma:internalName="_x627f__x8a8d__x306e__x72b6__x614b_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x5185__x5bb9_" ma:index="25" nillable="true" ma:displayName="内容" ma:format="Dropdown" ma:list="UserInfo" ma:SharePointGroup="0" ma:internalName="_x5185__x5bb9_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c8751bd1-37b3-4e01-a154-bd1d4d5870e8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5185__x5bb9_ xmlns="b2e4c93b-5622-4e45-80a4-511108a4e5c8">
      <UserInfo>
        <DisplayName/>
        <AccountId xsi:nil="true"/>
        <AccountType/>
      </UserInfo>
    </_x5185__x5bb9_>
    <_Flow_SignoffStatus xmlns="b2e4c93b-5622-4e45-80a4-511108a4e5c8" xsi:nil="true"/>
    <_x4f5c__x6210__x65e5__x6642_ xmlns="b2e4c93b-5622-4e45-80a4-511108a4e5c8" xsi:nil="true"/>
    <lcf76f155ced4ddcb4097134ff3c332f xmlns="b2e4c93b-5622-4e45-80a4-511108a4e5c8">
      <Terms xmlns="http://schemas.microsoft.com/office/infopath/2007/PartnerControls"/>
    </lcf76f155ced4ddcb4097134ff3c332f>
    <TaxCatchAll xmlns="85ec59af-1a16-40a0-b163-384e34c79a5c" xsi:nil="true"/>
  </documentManagement>
</p:properties>
</file>

<file path=customXml/itemProps1.xml><?xml version="1.0" encoding="utf-8"?>
<ds:datastoreItem xmlns:ds="http://schemas.openxmlformats.org/officeDocument/2006/customXml" ds:itemID="{FBC1C600-2B95-45B9-8B5D-3CA06F5AFB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e4c93b-5622-4e45-80a4-511108a4e5c8"/>
    <ds:schemaRef ds:uri="85ec59af-1a16-40a0-b163-384e34c79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2AA2E3F-BB2E-42C7-B085-9129BC0A19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163406-9E14-4482-8976-18C98D7055E8}">
  <ds:schemaRefs>
    <ds:schemaRef ds:uri="http://schemas.microsoft.com/office/2006/documentManagement/types"/>
    <ds:schemaRef ds:uri="b2e4c93b-5622-4e45-80a4-511108a4e5c8"/>
    <ds:schemaRef ds:uri="85ec59af-1a16-40a0-b163-384e34c79a5c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1383</Words>
  <Application>Microsoft Office PowerPoint</Application>
  <PresentationFormat>A4 210 x 297 mm</PresentationFormat>
  <Paragraphs>144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UD デジタル 教科書体 N-B</vt:lpstr>
      <vt:lpstr>UD デジタル 教科書体 NK-B</vt:lpstr>
      <vt:lpstr>ヒラギノ角ゴ Pro W3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2024-11-27T05:31:29Z</dcterms:created>
  <dcterms:modified xsi:type="dcterms:W3CDTF">2024-11-28T06:18:21Z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0x010100F9BE467D14862E459AB520240B34465F</vt:lpwstr>
  </property>
</Properties>
</file>