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6"/>
  </p:notesMasterIdLst>
  <p:sldIdLst>
    <p:sldId id="256" r:id="rId5"/>
    <p:sldId id="489" r:id="rId6"/>
    <p:sldId id="496" r:id="rId7"/>
    <p:sldId id="257" r:id="rId8"/>
    <p:sldId id="258" r:id="rId9"/>
    <p:sldId id="497" r:id="rId10"/>
    <p:sldId id="498" r:id="rId11"/>
    <p:sldId id="500" r:id="rId12"/>
    <p:sldId id="502" r:id="rId13"/>
    <p:sldId id="499" r:id="rId14"/>
    <p:sldId id="4623" r:id="rId15"/>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271249-79B9-4C04-9B98-D36AEFFBFB44}" v="11" dt="2024-12-05T08:25:28.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showGuides="1">
      <p:cViewPr varScale="1">
        <p:scale>
          <a:sx n="66" d="100"/>
          <a:sy n="66" d="100"/>
        </p:scale>
        <p:origin x="326" y="5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514A15EB-0BEF-4CE8-AC08-EFA784301BC3}" type="datetimeFigureOut">
              <a:rPr kumimoji="1" lang="ja-JP" altLang="en-US" smtClean="0"/>
              <a:t>2024/12/5</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65B2D95-8D6E-488A-8A30-0CF4ACACA9B4}" type="slidenum">
              <a:rPr kumimoji="1" lang="ja-JP" altLang="en-US" smtClean="0"/>
              <a:t>‹#›</a:t>
            </a:fld>
            <a:endParaRPr kumimoji="1" lang="ja-JP" altLang="en-US"/>
          </a:p>
        </p:txBody>
      </p:sp>
    </p:spTree>
    <p:extLst>
      <p:ext uri="{BB962C8B-B14F-4D97-AF65-F5344CB8AC3E}">
        <p14:creationId xmlns:p14="http://schemas.microsoft.com/office/powerpoint/2010/main" val="32970181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2</a:t>
            </a:fld>
            <a:endParaRPr kumimoji="1" lang="ja-JP" altLang="en-US"/>
          </a:p>
        </p:txBody>
      </p:sp>
    </p:spTree>
    <p:extLst>
      <p:ext uri="{BB962C8B-B14F-4D97-AF65-F5344CB8AC3E}">
        <p14:creationId xmlns:p14="http://schemas.microsoft.com/office/powerpoint/2010/main" val="196953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3</a:t>
            </a:fld>
            <a:endParaRPr kumimoji="1" lang="ja-JP" altLang="en-US"/>
          </a:p>
        </p:txBody>
      </p:sp>
    </p:spTree>
    <p:extLst>
      <p:ext uri="{BB962C8B-B14F-4D97-AF65-F5344CB8AC3E}">
        <p14:creationId xmlns:p14="http://schemas.microsoft.com/office/powerpoint/2010/main" val="3368758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325212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366481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1826098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137735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2262985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327308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11364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298297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3146583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518223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349081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AA030F-4633-4E5A-B4DE-6EEA3C9280CA}" type="datetimeFigureOut">
              <a:rPr kumimoji="1" lang="ja-JP" altLang="en-US" smtClean="0"/>
              <a:t>2024/12/5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CDC71-0D15-4C9B-AA5A-A182C7CF54C5}" type="slidenum">
              <a:rPr kumimoji="1" lang="ja-JP" altLang="en-US" smtClean="0"/>
              <a:t>‹#›</a:t>
            </a:fld>
            <a:endParaRPr kumimoji="1" lang="ja-JP" altLang="en-US"/>
          </a:p>
        </p:txBody>
      </p:sp>
    </p:spTree>
    <p:extLst>
      <p:ext uri="{BB962C8B-B14F-4D97-AF65-F5344CB8AC3E}">
        <p14:creationId xmlns:p14="http://schemas.microsoft.com/office/powerpoint/2010/main" val="799084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www.jfmma.or.jp/koudo.html"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1CFBA38-B2E8-1CF1-9113-8812F2F1C4D3}"/>
              </a:ext>
            </a:extLst>
          </p:cNvPr>
          <p:cNvSpPr txBox="1"/>
          <p:nvPr/>
        </p:nvSpPr>
        <p:spPr>
          <a:xfrm>
            <a:off x="0" y="1378135"/>
            <a:ext cx="9906000" cy="2554545"/>
          </a:xfrm>
          <a:prstGeom prst="rect">
            <a:avLst/>
          </a:prstGeom>
          <a:noFill/>
        </p:spPr>
        <p:txBody>
          <a:bodyPr vert="horz" wrap="square" rtlCol="0">
            <a:spAutoFit/>
          </a:bodyPr>
          <a:lstStyle/>
          <a:p>
            <a:pPr algn="ctr"/>
            <a:r>
              <a:rPr kumimoji="1" lang="ja-JP" altLang="en-US" sz="4000" b="1" dirty="0">
                <a:latin typeface="UD デジタル 教科書体 N-B" panose="02020700000000000000" pitchFamily="17" charset="-128"/>
                <a:ea typeface="UD デジタル 教科書体 N-B" panose="02020700000000000000" pitchFamily="17" charset="-128"/>
              </a:rPr>
              <a:t>令和６年度</a:t>
            </a:r>
            <a:endParaRPr kumimoji="1" lang="en-US" altLang="ja-JP" sz="4000" b="1" dirty="0">
              <a:latin typeface="UD デジタル 教科書体 N-B" panose="02020700000000000000" pitchFamily="17" charset="-128"/>
              <a:ea typeface="UD デジタル 教科書体 N-B" panose="02020700000000000000" pitchFamily="17" charset="-128"/>
            </a:endParaRPr>
          </a:p>
          <a:p>
            <a:pPr algn="ctr"/>
            <a:r>
              <a:rPr kumimoji="1" lang="ja-JP" altLang="en-US" sz="4000" b="1" dirty="0">
                <a:latin typeface="UD デジタル 教科書体 N-B" panose="02020700000000000000" pitchFamily="17" charset="-128"/>
                <a:ea typeface="UD デジタル 教科書体 N-B" panose="02020700000000000000" pitchFamily="17" charset="-128"/>
              </a:rPr>
              <a:t>農作業安全研修実施強化期間</a:t>
            </a:r>
            <a:endParaRPr kumimoji="1" lang="en-US" altLang="ja-JP" sz="4000" b="1" dirty="0">
              <a:latin typeface="UD デジタル 教科書体 N-B" panose="02020700000000000000" pitchFamily="17" charset="-128"/>
              <a:ea typeface="UD デジタル 教科書体 N-B" panose="02020700000000000000" pitchFamily="17" charset="-128"/>
            </a:endParaRPr>
          </a:p>
          <a:p>
            <a:pPr algn="ctr"/>
            <a:endParaRPr kumimoji="1" lang="en-US" altLang="ja-JP" sz="4000" b="1" dirty="0">
              <a:latin typeface="UD デジタル 教科書体 N-B" panose="02020700000000000000" pitchFamily="17" charset="-128"/>
              <a:ea typeface="UD デジタル 教科書体 N-B" panose="02020700000000000000" pitchFamily="17" charset="-128"/>
            </a:endParaRPr>
          </a:p>
          <a:p>
            <a:pPr algn="ctr"/>
            <a:r>
              <a:rPr kumimoji="1" lang="ja-JP" altLang="en-US" sz="4000" b="1" dirty="0">
                <a:latin typeface="UD デジタル 教科書体 N-B" panose="02020700000000000000" pitchFamily="17" charset="-128"/>
                <a:ea typeface="UD デジタル 教科書体 N-B" panose="02020700000000000000" pitchFamily="17" charset="-128"/>
              </a:rPr>
              <a:t>研修資材（基礎研修向け）</a:t>
            </a:r>
            <a:endParaRPr kumimoji="1" lang="en-US" altLang="ja-JP" sz="4000" b="1" dirty="0">
              <a:latin typeface="UD デジタル 教科書体 N-B" panose="02020700000000000000" pitchFamily="17" charset="-128"/>
              <a:ea typeface="UD デジタル 教科書体 N-B" panose="02020700000000000000" pitchFamily="17" charset="-128"/>
            </a:endParaRPr>
          </a:p>
        </p:txBody>
      </p:sp>
      <p:sp>
        <p:nvSpPr>
          <p:cNvPr id="5" name="テキスト ボックス 4">
            <a:extLst>
              <a:ext uri="{FF2B5EF4-FFF2-40B4-BE49-F238E27FC236}">
                <a16:creationId xmlns:a16="http://schemas.microsoft.com/office/drawing/2014/main" id="{87B98EE5-EEA8-0128-29A4-6D90946F3E39}"/>
              </a:ext>
            </a:extLst>
          </p:cNvPr>
          <p:cNvSpPr txBox="1"/>
          <p:nvPr/>
        </p:nvSpPr>
        <p:spPr>
          <a:xfrm>
            <a:off x="1524001" y="4611360"/>
            <a:ext cx="6858000" cy="954107"/>
          </a:xfrm>
          <a:prstGeom prst="rect">
            <a:avLst/>
          </a:prstGeom>
          <a:noFill/>
        </p:spPr>
        <p:txBody>
          <a:bodyPr vert="horz" wrap="square" rtlCol="0">
            <a:spAutoFit/>
          </a:bodyPr>
          <a:lstStyle/>
          <a:p>
            <a:pPr algn="ctr"/>
            <a:r>
              <a:rPr kumimoji="1" lang="ja-JP" altLang="en-US" sz="2800" b="1" dirty="0">
                <a:latin typeface="UD デジタル 教科書体 N-B" panose="02020700000000000000" pitchFamily="17" charset="-128"/>
                <a:ea typeface="UD デジタル 教科書体 N-B" panose="02020700000000000000" pitchFamily="17" charset="-128"/>
              </a:rPr>
              <a:t>農林水産省農産局</a:t>
            </a:r>
            <a:endParaRPr kumimoji="1" lang="en-US" altLang="ja-JP" sz="2800" b="1" dirty="0">
              <a:latin typeface="UD デジタル 教科書体 N-B" panose="02020700000000000000" pitchFamily="17" charset="-128"/>
              <a:ea typeface="UD デジタル 教科書体 N-B" panose="02020700000000000000" pitchFamily="17" charset="-128"/>
            </a:endParaRPr>
          </a:p>
          <a:p>
            <a:pPr algn="ctr"/>
            <a:r>
              <a:rPr kumimoji="1" lang="ja-JP" altLang="en-US" sz="2800" b="1" dirty="0">
                <a:latin typeface="UD デジタル 教科書体 N-B" panose="02020700000000000000" pitchFamily="17" charset="-128"/>
                <a:ea typeface="UD デジタル 教科書体 N-B" panose="02020700000000000000" pitchFamily="17" charset="-128"/>
              </a:rPr>
              <a:t>技術普及課</a:t>
            </a:r>
            <a:endParaRPr kumimoji="1" lang="en-US" altLang="ja-JP" sz="2800" b="1" dirty="0">
              <a:latin typeface="UD デジタル 教科書体 N-B" panose="02020700000000000000" pitchFamily="17" charset="-128"/>
              <a:ea typeface="UD デジタル 教科書体 N-B" panose="02020700000000000000" pitchFamily="17" charset="-128"/>
            </a:endParaRPr>
          </a:p>
        </p:txBody>
      </p:sp>
      <p:sp>
        <p:nvSpPr>
          <p:cNvPr id="2" name="テキスト ボックス 1">
            <a:extLst>
              <a:ext uri="{FF2B5EF4-FFF2-40B4-BE49-F238E27FC236}">
                <a16:creationId xmlns:a16="http://schemas.microsoft.com/office/drawing/2014/main" id="{09D5E412-0197-4F93-0582-639AAC7182DB}"/>
              </a:ext>
            </a:extLst>
          </p:cNvPr>
          <p:cNvSpPr txBox="1"/>
          <p:nvPr/>
        </p:nvSpPr>
        <p:spPr>
          <a:xfrm>
            <a:off x="-1" y="6119336"/>
            <a:ext cx="7713233" cy="738664"/>
          </a:xfrm>
          <a:prstGeom prst="rect">
            <a:avLst/>
          </a:prstGeom>
          <a:noFill/>
        </p:spPr>
        <p:txBody>
          <a:bodyPr vert="horz" wrap="square" rtlCol="0">
            <a:spAutoFit/>
          </a:bodyPr>
          <a:lstStyle/>
          <a:p>
            <a:r>
              <a:rPr kumimoji="1" lang="en-US" altLang="ja-JP" sz="1400" b="1" dirty="0">
                <a:latin typeface="UD デジタル 教科書体 N-B" panose="02020700000000000000" pitchFamily="17" charset="-128"/>
                <a:ea typeface="UD デジタル 教科書体 N-B" panose="02020700000000000000" pitchFamily="17" charset="-128"/>
              </a:rPr>
              <a:t>※</a:t>
            </a:r>
            <a:r>
              <a:rPr kumimoji="1" lang="ja-JP" altLang="en-US" sz="1400" b="1" dirty="0">
                <a:latin typeface="UD デジタル 教科書体 N-B" panose="02020700000000000000" pitchFamily="17" charset="-128"/>
                <a:ea typeface="UD デジタル 教科書体 N-B" panose="02020700000000000000" pitchFamily="17" charset="-128"/>
              </a:rPr>
              <a:t>本研修資材を活用した「農作業安全に関する指導者」による研修の受講は</a:t>
            </a:r>
            <a:endParaRPr kumimoji="1" lang="en-US" altLang="ja-JP" sz="1400" b="1" dirty="0">
              <a:latin typeface="UD デジタル 教科書体 N-B" panose="02020700000000000000" pitchFamily="17" charset="-128"/>
              <a:ea typeface="UD デジタル 教科書体 N-B" panose="02020700000000000000" pitchFamily="17" charset="-128"/>
            </a:endParaRPr>
          </a:p>
          <a:p>
            <a:r>
              <a:rPr kumimoji="1" lang="ja-JP" altLang="en-US" sz="1400" b="1" dirty="0">
                <a:latin typeface="UD デジタル 教科書体 N-B" panose="02020700000000000000" pitchFamily="17" charset="-128"/>
                <a:ea typeface="UD デジタル 教科書体 N-B" panose="02020700000000000000" pitchFamily="17" charset="-128"/>
              </a:rPr>
              <a:t>　環境負荷低減のクロスコンプライアンスのうち「正しい知識に基づく作業安全に努める」</a:t>
            </a:r>
            <a:endParaRPr kumimoji="1" lang="en-US" altLang="ja-JP" sz="1400" b="1" dirty="0">
              <a:latin typeface="UD デジタル 教科書体 N-B" panose="02020700000000000000" pitchFamily="17" charset="-128"/>
              <a:ea typeface="UD デジタル 教科書体 N-B" panose="02020700000000000000" pitchFamily="17" charset="-128"/>
            </a:endParaRPr>
          </a:p>
          <a:p>
            <a:r>
              <a:rPr kumimoji="1" lang="ja-JP" altLang="en-US" sz="1400" b="1" dirty="0">
                <a:latin typeface="UD デジタル 教科書体 N-B" panose="02020700000000000000" pitchFamily="17" charset="-128"/>
                <a:ea typeface="UD デジタル 教科書体 N-B" panose="02020700000000000000" pitchFamily="17" charset="-128"/>
              </a:rPr>
              <a:t>　に該当します。</a:t>
            </a:r>
            <a:endParaRPr kumimoji="1" lang="en-US" altLang="ja-JP" sz="1400" b="1" dirty="0">
              <a:latin typeface="UD デジタル 教科書体 N-B" panose="02020700000000000000" pitchFamily="17" charset="-128"/>
              <a:ea typeface="UD デジタル 教科書体 N-B" panose="02020700000000000000" pitchFamily="17" charset="-128"/>
            </a:endParaRPr>
          </a:p>
        </p:txBody>
      </p:sp>
    </p:spTree>
    <p:extLst>
      <p:ext uri="{BB962C8B-B14F-4D97-AF65-F5344CB8AC3E}">
        <p14:creationId xmlns:p14="http://schemas.microsoft.com/office/powerpoint/2010/main" val="4256138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049FF0F-1757-4799-BB1C-22A9F756E5D6}"/>
              </a:ext>
            </a:extLst>
          </p:cNvPr>
          <p:cNvSpPr txBox="1"/>
          <p:nvPr/>
        </p:nvSpPr>
        <p:spPr>
          <a:xfrm>
            <a:off x="0" y="0"/>
            <a:ext cx="8553400" cy="523220"/>
          </a:xfrm>
          <a:prstGeom prst="rect">
            <a:avLst/>
          </a:prstGeom>
          <a:noFill/>
          <a:ln>
            <a:noFill/>
          </a:ln>
        </p:spPr>
        <p:txBody>
          <a:bodyPr wrap="square" rtlCol="0">
            <a:spAutoFit/>
          </a:bodyPr>
          <a:lstStyle/>
          <a:p>
            <a:r>
              <a:rPr lang="ja-JP" altLang="en-US" sz="2800" b="1"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　農作業死亡事故の現状①</a:t>
            </a:r>
            <a:endParaRPr lang="en-US" altLang="ja-JP" sz="2800" b="1"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p:txBody>
      </p:sp>
      <p:sp>
        <p:nvSpPr>
          <p:cNvPr id="67" name="テキスト ボックス 66">
            <a:extLst>
              <a:ext uri="{FF2B5EF4-FFF2-40B4-BE49-F238E27FC236}">
                <a16:creationId xmlns:a16="http://schemas.microsoft.com/office/drawing/2014/main" id="{9BD2DEA1-D7B2-46F7-ADEF-4570F624ABB8}"/>
              </a:ext>
            </a:extLst>
          </p:cNvPr>
          <p:cNvSpPr txBox="1"/>
          <p:nvPr/>
        </p:nvSpPr>
        <p:spPr>
          <a:xfrm>
            <a:off x="56456" y="669699"/>
            <a:ext cx="9577064" cy="1338828"/>
          </a:xfrm>
          <a:prstGeom prst="rect">
            <a:avLst/>
          </a:prstGeom>
          <a:noFill/>
          <a:ln>
            <a:noFill/>
          </a:ln>
        </p:spPr>
        <p:txBody>
          <a:bodyPr wrap="square" rtlCol="0">
            <a:spAutoFit/>
          </a:bodyPr>
          <a:lstStyle/>
          <a:p>
            <a:pPr marL="177800" indent="-177800">
              <a:spcAft>
                <a:spcPts val="600"/>
              </a:spcAft>
            </a:pPr>
            <a:r>
              <a:rPr lang="ja-JP" altLang="en-US" sz="20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a:t>
            </a:r>
            <a:r>
              <a:rPr kumimoji="1" lang="ja-JP" altLang="en-US" sz="20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　</a:t>
            </a:r>
            <a:r>
              <a:rPr kumimoji="1" lang="ja-JP" altLang="en-US" sz="2000" u="sng"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令和４年の農作業事故死亡者数は</a:t>
            </a:r>
            <a:r>
              <a:rPr kumimoji="1" lang="en-US" altLang="ja-JP" sz="2000" u="sng"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238</a:t>
            </a:r>
            <a:r>
              <a:rPr kumimoji="1" lang="ja-JP" altLang="en-US" sz="2000" u="sng"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人</a:t>
            </a:r>
            <a:r>
              <a:rPr kumimoji="1" lang="ja-JP" altLang="en-US" sz="20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であり、前年（令和３年）と同水準。</a:t>
            </a:r>
            <a:endParaRPr kumimoji="1" lang="en-US" altLang="ja-JP" sz="20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a:p>
            <a:pPr marL="177800" indent="-177800">
              <a:spcAft>
                <a:spcPts val="600"/>
              </a:spcAft>
            </a:pPr>
            <a:endParaRPr lang="en-US" altLang="ja-JP" sz="1100" dirty="0">
              <a:latin typeface="UD デジタル 教科書体 N-B" panose="02020700000000000000" pitchFamily="17" charset="-128"/>
              <a:ea typeface="UD デジタル 教科書体 N-B" panose="02020700000000000000" pitchFamily="17" charset="-128"/>
            </a:endParaRPr>
          </a:p>
          <a:p>
            <a:pPr marL="177800" indent="-177800">
              <a:spcAft>
                <a:spcPts val="600"/>
              </a:spcAft>
            </a:pPr>
            <a:r>
              <a:rPr lang="ja-JP" altLang="en-US" sz="20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　</a:t>
            </a:r>
            <a:r>
              <a:rPr lang="ja-JP" altLang="en-US" sz="2000" dirty="0">
                <a:latin typeface="UD デジタル 教科書体 N-B" panose="02020700000000000000" pitchFamily="17" charset="-128"/>
                <a:ea typeface="UD デジタル 教科書体 N-B" panose="02020700000000000000" pitchFamily="17" charset="-128"/>
              </a:rPr>
              <a:t>就業者</a:t>
            </a:r>
            <a:r>
              <a:rPr lang="en-US" altLang="ja-JP" sz="2000" u="sng" dirty="0">
                <a:latin typeface="UD デジタル 教科書体 N-B" panose="02020700000000000000" pitchFamily="17" charset="-128"/>
                <a:ea typeface="UD デジタル 教科書体 N-B" panose="02020700000000000000" pitchFamily="17" charset="-128"/>
              </a:rPr>
              <a:t>10</a:t>
            </a:r>
            <a:r>
              <a:rPr lang="ja-JP" altLang="en-US" sz="2000" u="sng" dirty="0">
                <a:latin typeface="UD デジタル 教科書体 N-B" panose="02020700000000000000" pitchFamily="17" charset="-128"/>
                <a:ea typeface="UD デジタル 教科書体 N-B" panose="02020700000000000000" pitchFamily="17" charset="-128"/>
              </a:rPr>
              <a:t>万人当たりの死亡事故者数は</a:t>
            </a:r>
            <a:r>
              <a:rPr lang="en-US" altLang="ja-JP" sz="2000" u="sng" dirty="0">
                <a:latin typeface="UD デジタル 教科書体 N-B" panose="02020700000000000000" pitchFamily="17" charset="-128"/>
                <a:ea typeface="UD デジタル 教科書体 N-B" panose="02020700000000000000" pitchFamily="17" charset="-128"/>
              </a:rPr>
              <a:t>11.1</a:t>
            </a:r>
            <a:r>
              <a:rPr lang="ja-JP" altLang="en-US" sz="2000" u="sng" dirty="0">
                <a:latin typeface="UD デジタル 教科書体 N-B" panose="02020700000000000000" pitchFamily="17" charset="-128"/>
                <a:ea typeface="UD デジタル 教科書体 N-B" panose="02020700000000000000" pitchFamily="17" charset="-128"/>
              </a:rPr>
              <a:t>人と増加傾向であり、他産業に比べて高い状態が継続</a:t>
            </a:r>
            <a:r>
              <a:rPr lang="ja-JP" altLang="en-US" sz="2000" dirty="0">
                <a:latin typeface="UD デジタル 教科書体 N-B" panose="02020700000000000000" pitchFamily="17" charset="-128"/>
                <a:ea typeface="UD デジタル 教科書体 N-B" panose="02020700000000000000" pitchFamily="17" charset="-128"/>
              </a:rPr>
              <a:t>。</a:t>
            </a:r>
          </a:p>
        </p:txBody>
      </p:sp>
      <p:sp>
        <p:nvSpPr>
          <p:cNvPr id="4" name="テキスト ボックス 3">
            <a:extLst>
              <a:ext uri="{FF2B5EF4-FFF2-40B4-BE49-F238E27FC236}">
                <a16:creationId xmlns:a16="http://schemas.microsoft.com/office/drawing/2014/main" id="{D6A283BF-DDFB-4FCE-9F97-63BE22D85364}"/>
              </a:ext>
            </a:extLst>
          </p:cNvPr>
          <p:cNvSpPr txBox="1"/>
          <p:nvPr/>
        </p:nvSpPr>
        <p:spPr>
          <a:xfrm>
            <a:off x="368711" y="2493743"/>
            <a:ext cx="3828363" cy="369332"/>
          </a:xfrm>
          <a:prstGeom prst="rect">
            <a:avLst/>
          </a:prstGeom>
          <a:noFill/>
          <a:ln>
            <a:noFill/>
          </a:ln>
        </p:spPr>
        <p:txBody>
          <a:bodyPr wrap="square" rtlCol="0">
            <a:spAutoFit/>
          </a:bodyPr>
          <a:lstStyle/>
          <a:p>
            <a:pPr algn="ctr"/>
            <a:r>
              <a:rPr kumimoji="1" lang="ja-JP" altLang="en-US"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農作業事故死亡者数の推移</a:t>
            </a:r>
          </a:p>
        </p:txBody>
      </p:sp>
      <p:sp>
        <p:nvSpPr>
          <p:cNvPr id="15" name="テキスト ボックス 14">
            <a:extLst>
              <a:ext uri="{FF2B5EF4-FFF2-40B4-BE49-F238E27FC236}">
                <a16:creationId xmlns:a16="http://schemas.microsoft.com/office/drawing/2014/main" id="{95A5CBA9-F06C-42A6-85AA-31937770C273}"/>
              </a:ext>
            </a:extLst>
          </p:cNvPr>
          <p:cNvSpPr txBox="1"/>
          <p:nvPr/>
        </p:nvSpPr>
        <p:spPr>
          <a:xfrm>
            <a:off x="5248460" y="2458897"/>
            <a:ext cx="4328651" cy="369332"/>
          </a:xfrm>
          <a:prstGeom prst="rect">
            <a:avLst/>
          </a:prstGeom>
          <a:noFill/>
          <a:ln>
            <a:noFill/>
          </a:ln>
        </p:spPr>
        <p:txBody>
          <a:bodyPr wrap="square" rtlCol="0">
            <a:spAutoFit/>
          </a:bodyPr>
          <a:lstStyle/>
          <a:p>
            <a:pPr algn="ctr"/>
            <a:r>
              <a:rPr kumimoji="1" lang="ja-JP" altLang="en-US"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就業者</a:t>
            </a:r>
            <a:r>
              <a:rPr kumimoji="1" lang="en-US" altLang="ja-JP"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10</a:t>
            </a:r>
            <a:r>
              <a:rPr kumimoji="1" lang="ja-JP" altLang="en-US"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万人当たり死亡事故者数の推移</a:t>
            </a:r>
          </a:p>
        </p:txBody>
      </p:sp>
      <p:sp>
        <p:nvSpPr>
          <p:cNvPr id="25" name="正方形/長方形 24">
            <a:extLst>
              <a:ext uri="{FF2B5EF4-FFF2-40B4-BE49-F238E27FC236}">
                <a16:creationId xmlns:a16="http://schemas.microsoft.com/office/drawing/2014/main" id="{FD20A7DD-1F08-44D3-BA48-DB9B7B4666CB}"/>
              </a:ext>
            </a:extLst>
          </p:cNvPr>
          <p:cNvSpPr/>
          <p:nvPr/>
        </p:nvSpPr>
        <p:spPr>
          <a:xfrm>
            <a:off x="6506876" y="5900144"/>
            <a:ext cx="2963779" cy="523220"/>
          </a:xfrm>
          <a:prstGeom prst="rect">
            <a:avLst/>
          </a:prstGeom>
          <a:noFill/>
        </p:spPr>
        <p:txBody>
          <a:bodyPr wrap="square" rIns="52000">
            <a:spAutoFit/>
          </a:bodyPr>
          <a:lstStyle/>
          <a:p>
            <a:r>
              <a:rPr lang="zh-TW"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死亡者数　</a:t>
            </a:r>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農　業：</a:t>
            </a:r>
            <a:r>
              <a:rPr lang="zh-TW"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他産業：</a:t>
            </a:r>
            <a:r>
              <a:rPr lang="zh-TW"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死亡災害報告（厚労省）</a:t>
            </a:r>
            <a:endParaRPr lang="en-US" altLang="zh-TW"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就業者　　　農　業：農林業センサス、農業構造動態調査（農水省）</a:t>
            </a:r>
            <a:endParaRPr lang="en-US" altLang="ja-JP"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a:p>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　　　　　　他産業：労働力調査（総務省）</a:t>
            </a:r>
          </a:p>
        </p:txBody>
      </p:sp>
      <p:sp>
        <p:nvSpPr>
          <p:cNvPr id="14" name="正方形/長方形 13">
            <a:extLst>
              <a:ext uri="{FF2B5EF4-FFF2-40B4-BE49-F238E27FC236}">
                <a16:creationId xmlns:a16="http://schemas.microsoft.com/office/drawing/2014/main" id="{F803AB77-A694-4274-9D77-A8E60F959CDD}"/>
              </a:ext>
            </a:extLst>
          </p:cNvPr>
          <p:cNvSpPr/>
          <p:nvPr/>
        </p:nvSpPr>
        <p:spPr>
          <a:xfrm>
            <a:off x="2526758" y="6223309"/>
            <a:ext cx="2039206" cy="200055"/>
          </a:xfrm>
          <a:prstGeom prst="rect">
            <a:avLst/>
          </a:prstGeom>
          <a:noFill/>
        </p:spPr>
        <p:txBody>
          <a:bodyPr wrap="square" rIns="52000">
            <a:spAutoFit/>
          </a:bodyPr>
          <a:lstStyle/>
          <a:p>
            <a:r>
              <a:rPr lang="zh-TW" altLang="en-US" sz="70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農作業死亡事故調査（農水省）</a:t>
            </a:r>
            <a:endParaRPr lang="en-US" altLang="zh-TW" sz="70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endParaRPr>
          </a:p>
        </p:txBody>
      </p:sp>
      <p:cxnSp>
        <p:nvCxnSpPr>
          <p:cNvPr id="16" name="直線コネクタ 15">
            <a:extLst>
              <a:ext uri="{FF2B5EF4-FFF2-40B4-BE49-F238E27FC236}">
                <a16:creationId xmlns:a16="http://schemas.microsoft.com/office/drawing/2014/main" id="{B21E5357-6852-489D-92D3-264238083262}"/>
              </a:ext>
            </a:extLst>
          </p:cNvPr>
          <p:cNvCxnSpPr/>
          <p:nvPr/>
        </p:nvCxnSpPr>
        <p:spPr>
          <a:xfrm>
            <a:off x="-30000" y="461895"/>
            <a:ext cx="9936000" cy="0"/>
          </a:xfrm>
          <a:prstGeom prst="line">
            <a:avLst/>
          </a:prstGeom>
          <a:ln w="19050">
            <a:solidFill>
              <a:srgbClr val="A50021"/>
            </a:solidFill>
          </a:ln>
        </p:spPr>
        <p:style>
          <a:lnRef idx="1">
            <a:schemeClr val="accent1"/>
          </a:lnRef>
          <a:fillRef idx="0">
            <a:schemeClr val="accent1"/>
          </a:fillRef>
          <a:effectRef idx="0">
            <a:schemeClr val="accent1"/>
          </a:effectRef>
          <a:fontRef idx="minor">
            <a:schemeClr val="tx1"/>
          </a:fontRef>
        </p:style>
      </p:cxnSp>
      <p:sp>
        <p:nvSpPr>
          <p:cNvPr id="21" name="角丸四角形 61">
            <a:extLst>
              <a:ext uri="{FF2B5EF4-FFF2-40B4-BE49-F238E27FC236}">
                <a16:creationId xmlns:a16="http://schemas.microsoft.com/office/drawing/2014/main" id="{2AD48227-C092-4D50-8D32-2BD9A4CC1563}"/>
              </a:ext>
            </a:extLst>
          </p:cNvPr>
          <p:cNvSpPr/>
          <p:nvPr/>
        </p:nvSpPr>
        <p:spPr>
          <a:xfrm>
            <a:off x="56456" y="563727"/>
            <a:ext cx="9793088" cy="1644968"/>
          </a:xfrm>
          <a:prstGeom prst="roundRect">
            <a:avLst>
              <a:gd name="adj" fmla="val 9231"/>
            </a:avLst>
          </a:prstGeom>
          <a:noFill/>
          <a:ln w="28575">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159731" indent="-159731"/>
            <a:endParaRPr lang="en-US" altLang="ja-JP" sz="1400">
              <a:latin typeface="UD デジタル 教科書体 N-B" panose="02020700000000000000" pitchFamily="17" charset="-128"/>
              <a:ea typeface="UD デジタル 教科書体 N-B" panose="02020700000000000000" pitchFamily="17" charset="-128"/>
            </a:endParaRPr>
          </a:p>
        </p:txBody>
      </p:sp>
      <p:sp>
        <p:nvSpPr>
          <p:cNvPr id="5" name="正方形/長方形 4">
            <a:extLst>
              <a:ext uri="{FF2B5EF4-FFF2-40B4-BE49-F238E27FC236}">
                <a16:creationId xmlns:a16="http://schemas.microsoft.com/office/drawing/2014/main" id="{F0C8DA21-5810-85EA-FCB3-BCFE7C03F1CD}"/>
              </a:ext>
            </a:extLst>
          </p:cNvPr>
          <p:cNvSpPr/>
          <p:nvPr/>
        </p:nvSpPr>
        <p:spPr>
          <a:xfrm>
            <a:off x="6081822" y="6520182"/>
            <a:ext cx="3767722" cy="307777"/>
          </a:xfrm>
          <a:prstGeom prst="rect">
            <a:avLst/>
          </a:prstGeom>
          <a:noFill/>
        </p:spPr>
        <p:txBody>
          <a:bodyPr wrap="square" rIns="52000">
            <a:spAutoFit/>
          </a:bodyPr>
          <a:lstStyle/>
          <a:p>
            <a:pPr marL="217488" indent="-350838"/>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（注）就業者</a:t>
            </a:r>
            <a:r>
              <a:rPr lang="en-US" altLang="ja-JP"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10</a:t>
            </a:r>
            <a:r>
              <a:rPr lang="ja-JP" altLang="en-US" sz="700" dirty="0">
                <a:solidFill>
                  <a:prstClr val="black"/>
                </a:solidFill>
                <a:latin typeface="ＭＳ ゴシック" panose="020B0609070205080204" pitchFamily="49" charset="-128"/>
                <a:ea typeface="ＭＳ ゴシック" panose="020B0609070205080204" pitchFamily="49" charset="-128"/>
                <a:cs typeface="Meiryo UI" panose="020B0604030504040204" pitchFamily="50" charset="-128"/>
              </a:rPr>
              <a:t>万人当たり死亡事故者数の算出において就業者として使用していた農業就業人口の調査が令和元年で終了したため、令和２年から農業従事者数を使用して算出。</a:t>
            </a:r>
          </a:p>
        </p:txBody>
      </p:sp>
      <p:sp>
        <p:nvSpPr>
          <p:cNvPr id="10" name="テキスト ボックス 12">
            <a:extLst>
              <a:ext uri="{FF2B5EF4-FFF2-40B4-BE49-F238E27FC236}">
                <a16:creationId xmlns:a16="http://schemas.microsoft.com/office/drawing/2014/main" id="{84B5FAB6-1737-AF30-99EC-E7EEED2D2368}"/>
              </a:ext>
            </a:extLst>
          </p:cNvPr>
          <p:cNvSpPr txBox="1"/>
          <p:nvPr/>
        </p:nvSpPr>
        <p:spPr>
          <a:xfrm>
            <a:off x="5183320" y="3783278"/>
            <a:ext cx="346249" cy="890628"/>
          </a:xfrm>
          <a:prstGeom prst="rect">
            <a:avLst/>
          </a:prstGeom>
          <a:noFill/>
        </p:spPr>
        <p:style>
          <a:lnRef idx="0">
            <a:scrgbClr r="0" g="0" b="0"/>
          </a:lnRef>
          <a:fillRef idx="0">
            <a:scrgbClr r="0" g="0" b="0"/>
          </a:fillRef>
          <a:effectRef idx="0">
            <a:scrgbClr r="0" g="0" b="0"/>
          </a:effectRef>
          <a:fontRef idx="minor">
            <a:schemeClr val="tx1"/>
          </a:fontRef>
        </p:style>
        <p:txBody>
          <a:bodyPr vert="eaVert"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050">
                <a:latin typeface="ＭＳ Ｐゴシック" panose="020B0600070205080204" pitchFamily="50" charset="-128"/>
                <a:ea typeface="ＭＳ Ｐゴシック" panose="020B0600070205080204" pitchFamily="50" charset="-128"/>
              </a:rPr>
              <a:t>死亡者数 </a:t>
            </a:r>
            <a:r>
              <a:rPr lang="en-US" altLang="ja-JP" sz="1050">
                <a:latin typeface="ＭＳ Ｐゴシック" panose="020B0600070205080204" pitchFamily="50" charset="-128"/>
                <a:ea typeface="ＭＳ Ｐゴシック" panose="020B0600070205080204" pitchFamily="50" charset="-128"/>
              </a:rPr>
              <a:t>(</a:t>
            </a:r>
            <a:r>
              <a:rPr kumimoji="1" lang="ja-JP" altLang="en-US" sz="1050">
                <a:latin typeface="ＭＳ Ｐゴシック" panose="020B0600070205080204" pitchFamily="50" charset="-128"/>
                <a:ea typeface="ＭＳ Ｐゴシック" panose="020B0600070205080204" pitchFamily="50" charset="-128"/>
              </a:rPr>
              <a:t>人</a:t>
            </a:r>
            <a:r>
              <a:rPr kumimoji="1" lang="en-US" altLang="ja-JP" sz="1050">
                <a:latin typeface="ＭＳ Ｐゴシック" panose="020B0600070205080204" pitchFamily="50" charset="-128"/>
                <a:ea typeface="ＭＳ Ｐゴシック" panose="020B0600070205080204" pitchFamily="50" charset="-128"/>
              </a:rPr>
              <a:t>)</a:t>
            </a:r>
            <a:endParaRPr kumimoji="1" lang="en-US" altLang="ja-JP" sz="1050" baseline="0">
              <a:latin typeface="ＭＳ Ｐゴシック" panose="020B0600070205080204" pitchFamily="50" charset="-128"/>
              <a:ea typeface="ＭＳ Ｐゴシック" panose="020B0600070205080204" pitchFamily="50" charset="-128"/>
            </a:endParaRPr>
          </a:p>
        </p:txBody>
      </p:sp>
      <p:sp>
        <p:nvSpPr>
          <p:cNvPr id="12" name="テキスト ボックス 11">
            <a:extLst>
              <a:ext uri="{FF2B5EF4-FFF2-40B4-BE49-F238E27FC236}">
                <a16:creationId xmlns:a16="http://schemas.microsoft.com/office/drawing/2014/main" id="{B83B8AED-50CC-15DA-B911-0634CAC3D75A}"/>
              </a:ext>
            </a:extLst>
          </p:cNvPr>
          <p:cNvSpPr txBox="1"/>
          <p:nvPr/>
        </p:nvSpPr>
        <p:spPr>
          <a:xfrm>
            <a:off x="6390921" y="2897766"/>
            <a:ext cx="2162479" cy="276999"/>
          </a:xfrm>
          <a:prstGeom prst="rect">
            <a:avLst/>
          </a:prstGeom>
          <a:noFill/>
          <a:ln>
            <a:noFill/>
          </a:ln>
        </p:spPr>
        <p:txBody>
          <a:bodyPr wrap="square" rtlCol="0">
            <a:spAutoFit/>
          </a:bodyPr>
          <a:lstStyle/>
          <a:p>
            <a:r>
              <a:rPr kumimoji="1" lang="ja-JP" altLang="en-US" sz="1200" b="1" dirty="0">
                <a:solidFill>
                  <a:srgbClr val="FF6600"/>
                </a:solidFill>
                <a:latin typeface="Meiryo UI" panose="020B0604030504040204" pitchFamily="50" charset="-128"/>
                <a:ea typeface="Meiryo UI" panose="020B0604030504040204" pitchFamily="50" charset="-128"/>
                <a:cs typeface="Meiryo UI" panose="020B0604030504040204" pitchFamily="50" charset="-128"/>
              </a:rPr>
              <a:t>農業（農業従事者数ベース）</a:t>
            </a:r>
          </a:p>
        </p:txBody>
      </p:sp>
      <p:sp>
        <p:nvSpPr>
          <p:cNvPr id="13" name="テキスト ボックス 12">
            <a:extLst>
              <a:ext uri="{FF2B5EF4-FFF2-40B4-BE49-F238E27FC236}">
                <a16:creationId xmlns:a16="http://schemas.microsoft.com/office/drawing/2014/main" id="{C9634694-EDEE-0913-0F07-B6435B26D3BC}"/>
              </a:ext>
            </a:extLst>
          </p:cNvPr>
          <p:cNvSpPr txBox="1"/>
          <p:nvPr/>
        </p:nvSpPr>
        <p:spPr>
          <a:xfrm>
            <a:off x="8017487" y="3786895"/>
            <a:ext cx="1453168" cy="276999"/>
          </a:xfrm>
          <a:prstGeom prst="rect">
            <a:avLst/>
          </a:prstGeom>
          <a:noFill/>
          <a:ln>
            <a:noFill/>
          </a:ln>
        </p:spPr>
        <p:txBody>
          <a:bodyPr wrap="square" rtlCol="0">
            <a:spAutoFit/>
          </a:bodyPr>
          <a:lstStyle/>
          <a:p>
            <a:r>
              <a:rPr kumimoji="1" lang="ja-JP" altLang="en-US" sz="1200" b="1" dirty="0">
                <a:solidFill>
                  <a:schemeClr val="accent1"/>
                </a:solidFill>
                <a:latin typeface="Meiryo UI" panose="020B0604030504040204" pitchFamily="50" charset="-128"/>
                <a:ea typeface="Meiryo UI" panose="020B0604030504040204" pitchFamily="50" charset="-128"/>
                <a:cs typeface="Meiryo UI" panose="020B0604030504040204" pitchFamily="50" charset="-128"/>
              </a:rPr>
              <a:t>建設業</a:t>
            </a:r>
          </a:p>
        </p:txBody>
      </p:sp>
      <p:sp>
        <p:nvSpPr>
          <p:cNvPr id="17" name="テキスト ボックス 16">
            <a:extLst>
              <a:ext uri="{FF2B5EF4-FFF2-40B4-BE49-F238E27FC236}">
                <a16:creationId xmlns:a16="http://schemas.microsoft.com/office/drawing/2014/main" id="{C35B6AB0-1E8F-6885-38D5-83BF5A41C528}"/>
              </a:ext>
            </a:extLst>
          </p:cNvPr>
          <p:cNvSpPr txBox="1"/>
          <p:nvPr/>
        </p:nvSpPr>
        <p:spPr>
          <a:xfrm>
            <a:off x="7337853" y="4718670"/>
            <a:ext cx="955641" cy="276999"/>
          </a:xfrm>
          <a:prstGeom prst="rect">
            <a:avLst/>
          </a:prstGeom>
          <a:noFill/>
          <a:ln>
            <a:noFill/>
          </a:ln>
        </p:spPr>
        <p:txBody>
          <a:bodyPr wrap="square" rtlCol="0">
            <a:spAutoFit/>
          </a:bodyPr>
          <a:lstStyle/>
          <a:p>
            <a:r>
              <a:rPr kumimoji="1" lang="ja-JP" altLang="en-US" sz="1200" b="1" dirty="0">
                <a:solidFill>
                  <a:srgbClr val="92D050"/>
                </a:solidFill>
                <a:latin typeface="Meiryo UI" panose="020B0604030504040204" pitchFamily="50" charset="-128"/>
                <a:ea typeface="Meiryo UI" panose="020B0604030504040204" pitchFamily="50" charset="-128"/>
                <a:cs typeface="Meiryo UI" panose="020B0604030504040204" pitchFamily="50" charset="-128"/>
              </a:rPr>
              <a:t>全産業</a:t>
            </a:r>
          </a:p>
        </p:txBody>
      </p:sp>
      <p:sp>
        <p:nvSpPr>
          <p:cNvPr id="6" name="テキスト ボックス 12">
            <a:extLst>
              <a:ext uri="{FF2B5EF4-FFF2-40B4-BE49-F238E27FC236}">
                <a16:creationId xmlns:a16="http://schemas.microsoft.com/office/drawing/2014/main" id="{15564240-89D6-F393-C380-612878269DD5}"/>
              </a:ext>
            </a:extLst>
          </p:cNvPr>
          <p:cNvSpPr txBox="1"/>
          <p:nvPr/>
        </p:nvSpPr>
        <p:spPr>
          <a:xfrm>
            <a:off x="368711" y="3622586"/>
            <a:ext cx="346249" cy="1078459"/>
          </a:xfrm>
          <a:prstGeom prst="rect">
            <a:avLst/>
          </a:prstGeom>
          <a:noFill/>
        </p:spPr>
        <p:style>
          <a:lnRef idx="0">
            <a:scrgbClr r="0" g="0" b="0"/>
          </a:lnRef>
          <a:fillRef idx="0">
            <a:scrgbClr r="0" g="0" b="0"/>
          </a:fillRef>
          <a:effectRef idx="0">
            <a:scrgbClr r="0" g="0" b="0"/>
          </a:effectRef>
          <a:fontRef idx="minor">
            <a:schemeClr val="tx1"/>
          </a:fontRef>
        </p:style>
        <p:txBody>
          <a:bodyPr vert="eaVert"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1050">
                <a:latin typeface="ＭＳ Ｐゴシック" panose="020B0600070205080204" pitchFamily="50" charset="-128"/>
                <a:ea typeface="ＭＳ Ｐゴシック" panose="020B0600070205080204" pitchFamily="50" charset="-128"/>
              </a:rPr>
              <a:t>死亡者数 </a:t>
            </a:r>
            <a:r>
              <a:rPr lang="en-US" altLang="ja-JP" sz="1050">
                <a:latin typeface="ＭＳ Ｐゴシック" panose="020B0600070205080204" pitchFamily="50" charset="-128"/>
                <a:ea typeface="ＭＳ Ｐゴシック" panose="020B0600070205080204" pitchFamily="50" charset="-128"/>
              </a:rPr>
              <a:t>(</a:t>
            </a:r>
            <a:r>
              <a:rPr kumimoji="1" lang="ja-JP" altLang="en-US" sz="1050">
                <a:latin typeface="ＭＳ Ｐゴシック" panose="020B0600070205080204" pitchFamily="50" charset="-128"/>
                <a:ea typeface="ＭＳ Ｐゴシック" panose="020B0600070205080204" pitchFamily="50" charset="-128"/>
              </a:rPr>
              <a:t>人</a:t>
            </a:r>
            <a:r>
              <a:rPr kumimoji="1" lang="en-US" altLang="ja-JP" sz="1050">
                <a:latin typeface="ＭＳ Ｐゴシック" panose="020B0600070205080204" pitchFamily="50" charset="-128"/>
                <a:ea typeface="ＭＳ Ｐゴシック" panose="020B0600070205080204" pitchFamily="50" charset="-128"/>
              </a:rPr>
              <a:t>)</a:t>
            </a:r>
            <a:endParaRPr kumimoji="1" lang="en-US" altLang="ja-JP" sz="1050" baseline="0">
              <a:latin typeface="ＭＳ Ｐゴシック" panose="020B0600070205080204" pitchFamily="50" charset="-128"/>
              <a:ea typeface="ＭＳ Ｐゴシック" panose="020B0600070205080204" pitchFamily="50" charset="-128"/>
            </a:endParaRPr>
          </a:p>
        </p:txBody>
      </p:sp>
      <p:pic>
        <p:nvPicPr>
          <p:cNvPr id="7" name="図 6">
            <a:extLst>
              <a:ext uri="{FF2B5EF4-FFF2-40B4-BE49-F238E27FC236}">
                <a16:creationId xmlns:a16="http://schemas.microsoft.com/office/drawing/2014/main" id="{ACCD87B9-6533-BF66-9061-BB908B9EA924}"/>
              </a:ext>
            </a:extLst>
          </p:cNvPr>
          <p:cNvPicPr>
            <a:picLocks noChangeAspect="1"/>
          </p:cNvPicPr>
          <p:nvPr/>
        </p:nvPicPr>
        <p:blipFill>
          <a:blip r:embed="rId3"/>
          <a:stretch>
            <a:fillRect/>
          </a:stretch>
        </p:blipFill>
        <p:spPr>
          <a:xfrm>
            <a:off x="741562" y="2828229"/>
            <a:ext cx="3828620" cy="3566469"/>
          </a:xfrm>
          <a:prstGeom prst="rect">
            <a:avLst/>
          </a:prstGeom>
        </p:spPr>
      </p:pic>
      <p:pic>
        <p:nvPicPr>
          <p:cNvPr id="9" name="図 8">
            <a:extLst>
              <a:ext uri="{FF2B5EF4-FFF2-40B4-BE49-F238E27FC236}">
                <a16:creationId xmlns:a16="http://schemas.microsoft.com/office/drawing/2014/main" id="{023E04CA-6AD7-AD28-1A98-4945947F0D69}"/>
              </a:ext>
            </a:extLst>
          </p:cNvPr>
          <p:cNvPicPr>
            <a:picLocks noChangeAspect="1"/>
          </p:cNvPicPr>
          <p:nvPr/>
        </p:nvPicPr>
        <p:blipFill>
          <a:blip r:embed="rId4"/>
          <a:stretch>
            <a:fillRect/>
          </a:stretch>
        </p:blipFill>
        <p:spPr>
          <a:xfrm>
            <a:off x="5377612" y="2852931"/>
            <a:ext cx="4151736" cy="3188484"/>
          </a:xfrm>
          <a:prstGeom prst="rect">
            <a:avLst/>
          </a:prstGeom>
        </p:spPr>
      </p:pic>
    </p:spTree>
    <p:extLst>
      <p:ext uri="{BB962C8B-B14F-4D97-AF65-F5344CB8AC3E}">
        <p14:creationId xmlns:p14="http://schemas.microsoft.com/office/powerpoint/2010/main" val="374236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64F91EB-4D07-538E-2FA2-44760A8D18B2}"/>
              </a:ext>
            </a:extLst>
          </p:cNvPr>
          <p:cNvPicPr>
            <a:picLocks noChangeAspect="1"/>
          </p:cNvPicPr>
          <p:nvPr/>
        </p:nvPicPr>
        <p:blipFill>
          <a:blip r:embed="rId3"/>
          <a:stretch>
            <a:fillRect/>
          </a:stretch>
        </p:blipFill>
        <p:spPr>
          <a:xfrm>
            <a:off x="62324" y="2633025"/>
            <a:ext cx="5035732" cy="4133446"/>
          </a:xfrm>
          <a:prstGeom prst="rect">
            <a:avLst/>
          </a:prstGeom>
        </p:spPr>
      </p:pic>
      <p:cxnSp>
        <p:nvCxnSpPr>
          <p:cNvPr id="49" name="直線コネクタ 48">
            <a:extLst>
              <a:ext uri="{FF2B5EF4-FFF2-40B4-BE49-F238E27FC236}">
                <a16:creationId xmlns:a16="http://schemas.microsoft.com/office/drawing/2014/main" id="{B64E5C36-61F1-4500-8783-5D24CCE0456E}"/>
              </a:ext>
            </a:extLst>
          </p:cNvPr>
          <p:cNvCxnSpPr/>
          <p:nvPr/>
        </p:nvCxnSpPr>
        <p:spPr>
          <a:xfrm>
            <a:off x="-15000" y="447684"/>
            <a:ext cx="9936000" cy="0"/>
          </a:xfrm>
          <a:prstGeom prst="line">
            <a:avLst/>
          </a:prstGeom>
          <a:ln w="19050">
            <a:solidFill>
              <a:srgbClr val="A50021"/>
            </a:solidFill>
          </a:ln>
        </p:spPr>
        <p:style>
          <a:lnRef idx="1">
            <a:schemeClr val="accent1"/>
          </a:lnRef>
          <a:fillRef idx="0">
            <a:schemeClr val="accent1"/>
          </a:fillRef>
          <a:effectRef idx="0">
            <a:schemeClr val="accent1"/>
          </a:effectRef>
          <a:fontRef idx="minor">
            <a:schemeClr val="tx1"/>
          </a:fontRef>
        </p:style>
      </p:cxnSp>
      <p:sp>
        <p:nvSpPr>
          <p:cNvPr id="58" name="角丸四角形 61">
            <a:extLst>
              <a:ext uri="{FF2B5EF4-FFF2-40B4-BE49-F238E27FC236}">
                <a16:creationId xmlns:a16="http://schemas.microsoft.com/office/drawing/2014/main" id="{45C2FA5A-EEC5-43C8-9D91-7C496FD75C0C}"/>
              </a:ext>
            </a:extLst>
          </p:cNvPr>
          <p:cNvSpPr/>
          <p:nvPr/>
        </p:nvSpPr>
        <p:spPr>
          <a:xfrm>
            <a:off x="116107" y="523442"/>
            <a:ext cx="9649072" cy="1922166"/>
          </a:xfrm>
          <a:prstGeom prst="roundRect">
            <a:avLst>
              <a:gd name="adj" fmla="val 9231"/>
            </a:avLst>
          </a:prstGeom>
          <a:noFill/>
          <a:ln w="28575">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182563" indent="-182563"/>
            <a:r>
              <a:rPr kumimoji="1" lang="ja-JP" altLang="en-US" sz="2000" dirty="0">
                <a:solidFill>
                  <a:schemeClr val="tx1"/>
                </a:solidFill>
                <a:latin typeface="UD デジタル 教科書体 N-B" panose="02020700000000000000" pitchFamily="17" charset="-128"/>
                <a:ea typeface="UD デジタル 教科書体 N-B" panose="02020700000000000000" pitchFamily="17" charset="-128"/>
                <a:cs typeface="Meiryo UI" panose="020B0604030504040204" pitchFamily="50" charset="-128"/>
              </a:rPr>
              <a:t>○　</a:t>
            </a:r>
            <a:r>
              <a:rPr lang="ja-JP" altLang="en-US" sz="2000" dirty="0">
                <a:solidFill>
                  <a:schemeClr val="tx1"/>
                </a:solidFill>
                <a:latin typeface="UD デジタル 教科書体 N-B" panose="02020700000000000000" pitchFamily="17" charset="-128"/>
                <a:ea typeface="UD デジタル 教科書体 N-B" panose="02020700000000000000" pitchFamily="17" charset="-128"/>
              </a:rPr>
              <a:t>農作業死亡事故を要因別にみると、</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「農業機械作業に係る事故」が</a:t>
            </a:r>
            <a:r>
              <a:rPr lang="en-US" altLang="ja-JP" sz="2000" u="sng" dirty="0">
                <a:solidFill>
                  <a:schemeClr val="tx1"/>
                </a:solidFill>
                <a:latin typeface="UD デジタル 教科書体 N-B" panose="02020700000000000000" pitchFamily="17" charset="-128"/>
                <a:ea typeface="UD デジタル 教科書体 N-B" panose="02020700000000000000" pitchFamily="17" charset="-128"/>
              </a:rPr>
              <a:t>152</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人（全体の</a:t>
            </a:r>
            <a:r>
              <a:rPr lang="en-US" altLang="ja-JP" sz="2000" u="sng" dirty="0">
                <a:solidFill>
                  <a:schemeClr val="tx1"/>
                </a:solidFill>
                <a:latin typeface="UD デジタル 教科書体 N-B" panose="02020700000000000000" pitchFamily="17" charset="-128"/>
                <a:ea typeface="UD デジタル 教科書体 N-B" panose="02020700000000000000" pitchFamily="17" charset="-128"/>
              </a:rPr>
              <a:t>63.9</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％）と高い</a:t>
            </a:r>
            <a:r>
              <a:rPr lang="ja-JP" altLang="en-US" sz="2000" dirty="0">
                <a:solidFill>
                  <a:schemeClr val="tx1"/>
                </a:solidFill>
                <a:latin typeface="UD デジタル 教科書体 N-B" panose="02020700000000000000" pitchFamily="17" charset="-128"/>
                <a:ea typeface="UD デジタル 教科書体 N-B" panose="02020700000000000000" pitchFamily="17" charset="-128"/>
              </a:rPr>
              <a:t>状態が継続。</a:t>
            </a:r>
            <a:endParaRPr lang="en-US" altLang="ja-JP" sz="2000" dirty="0">
              <a:solidFill>
                <a:schemeClr val="tx1"/>
              </a:solidFill>
              <a:latin typeface="UD デジタル 教科書体 N-B" panose="02020700000000000000" pitchFamily="17" charset="-128"/>
              <a:ea typeface="UD デジタル 教科書体 N-B" panose="02020700000000000000" pitchFamily="17" charset="-128"/>
            </a:endParaRPr>
          </a:p>
          <a:p>
            <a:pPr marL="182563" indent="-182563"/>
            <a:endParaRPr lang="en-US" altLang="ja-JP" sz="1000" dirty="0">
              <a:solidFill>
                <a:schemeClr val="tx1"/>
              </a:solidFill>
              <a:latin typeface="UD デジタル 教科書体 N-B" panose="02020700000000000000" pitchFamily="17" charset="-128"/>
              <a:ea typeface="UD デジタル 教科書体 N-B" panose="02020700000000000000" pitchFamily="17" charset="-128"/>
            </a:endParaRPr>
          </a:p>
          <a:p>
            <a:pPr marL="182563" indent="-182563"/>
            <a:endParaRPr lang="en-US" altLang="ja-JP" sz="1000" dirty="0">
              <a:solidFill>
                <a:schemeClr val="tx1"/>
              </a:solidFill>
              <a:latin typeface="UD デジタル 教科書体 N-B" panose="02020700000000000000" pitchFamily="17" charset="-128"/>
              <a:ea typeface="UD デジタル 教科書体 N-B" panose="02020700000000000000" pitchFamily="17" charset="-128"/>
            </a:endParaRPr>
          </a:p>
          <a:p>
            <a:pPr marL="182563" indent="-182563"/>
            <a:r>
              <a:rPr lang="ja-JP" altLang="en-US" sz="2000" dirty="0">
                <a:solidFill>
                  <a:schemeClr val="tx1"/>
                </a:solidFill>
                <a:latin typeface="UD デジタル 教科書体 N-B" panose="02020700000000000000" pitchFamily="17" charset="-128"/>
                <a:ea typeface="UD デジタル 教科書体 N-B" panose="02020700000000000000" pitchFamily="17" charset="-128"/>
              </a:rPr>
              <a:t>○ 　機械・施設以外の作業に係る事故では</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「熱中症」が</a:t>
            </a:r>
            <a:r>
              <a:rPr lang="en-US" altLang="ja-JP" sz="2000" u="sng" dirty="0">
                <a:solidFill>
                  <a:schemeClr val="tx1"/>
                </a:solidFill>
                <a:latin typeface="UD デジタル 教科書体 N-B" panose="02020700000000000000" pitchFamily="17" charset="-128"/>
                <a:ea typeface="UD デジタル 教科書体 N-B" panose="02020700000000000000" pitchFamily="17" charset="-128"/>
              </a:rPr>
              <a:t>29</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人（全体の</a:t>
            </a:r>
            <a:r>
              <a:rPr lang="en-US" altLang="ja-JP" sz="2000" u="sng" dirty="0">
                <a:solidFill>
                  <a:schemeClr val="tx1"/>
                </a:solidFill>
                <a:latin typeface="UD デジタル 教科書体 N-B" panose="02020700000000000000" pitchFamily="17" charset="-128"/>
                <a:ea typeface="UD デジタル 教科書体 N-B" panose="02020700000000000000" pitchFamily="17" charset="-128"/>
              </a:rPr>
              <a:t>12.2</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a:t>
            </a:r>
            <a:r>
              <a:rPr lang="ja-JP" altLang="en-US" sz="2000" dirty="0">
                <a:solidFill>
                  <a:schemeClr val="tx1"/>
                </a:solidFill>
                <a:latin typeface="UD デジタル 教科書体 N-B" panose="02020700000000000000" pitchFamily="17" charset="-128"/>
                <a:ea typeface="UD デジタル 教科書体 N-B" panose="02020700000000000000" pitchFamily="17" charset="-128"/>
              </a:rPr>
              <a:t>と最も多く、農作業死亡事故に占める割合も増加傾向にあることから、機械作業対策に加えて、</a:t>
            </a:r>
            <a:r>
              <a:rPr lang="ja-JP" altLang="en-US" sz="2000" u="sng" dirty="0">
                <a:solidFill>
                  <a:schemeClr val="tx1"/>
                </a:solidFill>
                <a:latin typeface="UD デジタル 教科書体 N-B" panose="02020700000000000000" pitchFamily="17" charset="-128"/>
                <a:ea typeface="UD デジタル 教科書体 N-B" panose="02020700000000000000" pitchFamily="17" charset="-128"/>
              </a:rPr>
              <a:t>熱中症対策の強化が必要</a:t>
            </a:r>
            <a:r>
              <a:rPr lang="ja-JP" altLang="en-US" sz="2000" dirty="0">
                <a:solidFill>
                  <a:schemeClr val="tx1"/>
                </a:solidFill>
                <a:latin typeface="UD デジタル 教科書体 N-B" panose="02020700000000000000" pitchFamily="17" charset="-128"/>
                <a:ea typeface="UD デジタル 教科書体 N-B" panose="02020700000000000000" pitchFamily="17" charset="-128"/>
              </a:rPr>
              <a:t>。</a:t>
            </a:r>
            <a:endParaRPr lang="en-US" altLang="ja-JP" sz="2000" dirty="0">
              <a:solidFill>
                <a:schemeClr val="tx1"/>
              </a:solidFill>
              <a:latin typeface="UD デジタル 教科書体 N-B" panose="02020700000000000000" pitchFamily="17" charset="-128"/>
              <a:ea typeface="UD デジタル 教科書体 N-B" panose="02020700000000000000" pitchFamily="17" charset="-128"/>
            </a:endParaRPr>
          </a:p>
        </p:txBody>
      </p:sp>
      <p:sp>
        <p:nvSpPr>
          <p:cNvPr id="16" name="テキスト ボックス 1">
            <a:extLst>
              <a:ext uri="{FF2B5EF4-FFF2-40B4-BE49-F238E27FC236}">
                <a16:creationId xmlns:a16="http://schemas.microsoft.com/office/drawing/2014/main" id="{E6E02F0F-60BA-463D-94CA-FABC57A8F22F}"/>
              </a:ext>
            </a:extLst>
          </p:cNvPr>
          <p:cNvSpPr txBox="1"/>
          <p:nvPr/>
        </p:nvSpPr>
        <p:spPr>
          <a:xfrm>
            <a:off x="721716" y="2581807"/>
            <a:ext cx="3416320" cy="307777"/>
          </a:xfrm>
          <a:prstGeom prst="rect">
            <a:avLst/>
          </a:prstGeom>
          <a:noFill/>
          <a:ln w="28575">
            <a:noFill/>
          </a:ln>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1400" dirty="0">
                <a:latin typeface="UD デジタル 教科書体 N-B" panose="02020700000000000000" pitchFamily="17" charset="-128"/>
                <a:ea typeface="UD デジタル 教科書体 N-B" panose="02020700000000000000" pitchFamily="17" charset="-128"/>
              </a:rPr>
              <a:t>要因別の死亡事故発生状況（令和４年）</a:t>
            </a:r>
          </a:p>
        </p:txBody>
      </p:sp>
      <p:grpSp>
        <p:nvGrpSpPr>
          <p:cNvPr id="2" name="グループ化 1">
            <a:extLst>
              <a:ext uri="{FF2B5EF4-FFF2-40B4-BE49-F238E27FC236}">
                <a16:creationId xmlns:a16="http://schemas.microsoft.com/office/drawing/2014/main" id="{D9DA0421-80EC-F51A-C46F-8797FE0844E1}"/>
              </a:ext>
            </a:extLst>
          </p:cNvPr>
          <p:cNvGrpSpPr/>
          <p:nvPr/>
        </p:nvGrpSpPr>
        <p:grpSpPr>
          <a:xfrm>
            <a:off x="4992079" y="2461980"/>
            <a:ext cx="4901827" cy="3469158"/>
            <a:chOff x="4732594" y="1981830"/>
            <a:chExt cx="2568464" cy="3470406"/>
          </a:xfrm>
        </p:grpSpPr>
        <p:sp>
          <p:nvSpPr>
            <p:cNvPr id="7" name="テキスト ボックス 6">
              <a:extLst>
                <a:ext uri="{FF2B5EF4-FFF2-40B4-BE49-F238E27FC236}">
                  <a16:creationId xmlns:a16="http://schemas.microsoft.com/office/drawing/2014/main" id="{49F8D555-5113-909C-6783-64CBF3404400}"/>
                </a:ext>
              </a:extLst>
            </p:cNvPr>
            <p:cNvSpPr txBox="1"/>
            <p:nvPr/>
          </p:nvSpPr>
          <p:spPr>
            <a:xfrm>
              <a:off x="4980228" y="1981830"/>
              <a:ext cx="2320830" cy="738930"/>
            </a:xfrm>
            <a:prstGeom prst="rect">
              <a:avLst/>
            </a:prstGeom>
            <a:noFill/>
            <a:ln>
              <a:noFill/>
            </a:ln>
          </p:spPr>
          <p:txBody>
            <a:bodyPr wrap="square" rtlCol="0">
              <a:spAutoFit/>
            </a:bodyPr>
            <a:lstStyle/>
            <a:p>
              <a:pPr algn="ctr"/>
              <a:r>
                <a:rPr lang="ja-JP" altLang="en-US"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農作業死亡事故における熱中症の</a:t>
              </a:r>
              <a:endParaRPr lang="en-US" altLang="ja-JP"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a:p>
              <a:pPr algn="ctr"/>
              <a:r>
                <a:rPr lang="ja-JP" altLang="en-US"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割合の推移</a:t>
              </a:r>
              <a:endParaRPr lang="en-US" altLang="ja-JP"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a:p>
              <a:pPr algn="ctr"/>
              <a:r>
                <a:rPr lang="ja-JP" altLang="en-US"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（平成</a:t>
              </a:r>
              <a:r>
                <a:rPr lang="en-US" altLang="ja-JP"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25</a:t>
              </a:r>
              <a:r>
                <a:rPr lang="ja-JP" altLang="en-US"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年～令和４年）</a:t>
              </a:r>
              <a:endParaRPr lang="en-US" altLang="ja-JP" sz="1400"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p:txBody>
        </p:sp>
        <p:sp>
          <p:nvSpPr>
            <p:cNvPr id="35" name="テキスト ボックス 34">
              <a:extLst>
                <a:ext uri="{FF2B5EF4-FFF2-40B4-BE49-F238E27FC236}">
                  <a16:creationId xmlns:a16="http://schemas.microsoft.com/office/drawing/2014/main" id="{E368C4C2-2D49-43C3-856C-E6D7B066DF3A}"/>
                </a:ext>
              </a:extLst>
            </p:cNvPr>
            <p:cNvSpPr txBox="1"/>
            <p:nvPr/>
          </p:nvSpPr>
          <p:spPr>
            <a:xfrm>
              <a:off x="4732594" y="3920811"/>
              <a:ext cx="323165" cy="1531425"/>
            </a:xfrm>
            <a:prstGeom prst="rect">
              <a:avLst/>
            </a:prstGeom>
            <a:noFill/>
            <a:ln>
              <a:noFill/>
            </a:ln>
          </p:spPr>
          <p:txBody>
            <a:bodyPr vert="eaVert" wrap="square" rtlCol="0">
              <a:spAutoFit/>
            </a:bodyPr>
            <a:lstStyle/>
            <a:p>
              <a:r>
                <a:rPr lang="ja-JP" altLang="en-US" sz="900" dirty="0">
                  <a:latin typeface="ＭＳ ゴシック" panose="020B0609070205080204" pitchFamily="49" charset="-128"/>
                  <a:ea typeface="ＭＳ ゴシック" panose="020B0609070205080204" pitchFamily="49" charset="-128"/>
                  <a:cs typeface="Meiryo UI" panose="020B0604030504040204" pitchFamily="50" charset="-128"/>
                </a:rPr>
                <a:t>熱中症の割合（％）</a:t>
              </a:r>
              <a:endParaRPr kumimoji="1"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3" name="テキスト ボックス 2">
            <a:extLst>
              <a:ext uri="{FF2B5EF4-FFF2-40B4-BE49-F238E27FC236}">
                <a16:creationId xmlns:a16="http://schemas.microsoft.com/office/drawing/2014/main" id="{E1DAF513-9F49-AF6D-FDA4-C3A2D66FB24F}"/>
              </a:ext>
            </a:extLst>
          </p:cNvPr>
          <p:cNvSpPr txBox="1"/>
          <p:nvPr/>
        </p:nvSpPr>
        <p:spPr>
          <a:xfrm>
            <a:off x="0" y="0"/>
            <a:ext cx="8553400" cy="523220"/>
          </a:xfrm>
          <a:prstGeom prst="rect">
            <a:avLst/>
          </a:prstGeom>
          <a:noFill/>
          <a:ln>
            <a:noFill/>
          </a:ln>
        </p:spPr>
        <p:txBody>
          <a:bodyPr wrap="square" rtlCol="0">
            <a:spAutoFit/>
          </a:bodyPr>
          <a:lstStyle/>
          <a:p>
            <a:r>
              <a:rPr lang="ja-JP" altLang="en-US" sz="2800" b="1" dirty="0">
                <a:latin typeface="UD デジタル 教科書体 N-B" panose="02020700000000000000" pitchFamily="17" charset="-128"/>
                <a:ea typeface="UD デジタル 教科書体 N-B" panose="02020700000000000000" pitchFamily="17" charset="-128"/>
                <a:cs typeface="Meiryo UI" panose="020B0604030504040204" pitchFamily="50" charset="-128"/>
              </a:rPr>
              <a:t>　農作業死亡事故の現状②</a:t>
            </a:r>
            <a:endParaRPr lang="en-US" altLang="ja-JP" sz="2800" b="1" dirty="0">
              <a:latin typeface="UD デジタル 教科書体 N-B" panose="02020700000000000000" pitchFamily="17" charset="-128"/>
              <a:ea typeface="UD デジタル 教科書体 N-B" panose="02020700000000000000" pitchFamily="17" charset="-128"/>
              <a:cs typeface="Meiryo UI" panose="020B0604030504040204" pitchFamily="50" charset="-128"/>
            </a:endParaRPr>
          </a:p>
        </p:txBody>
      </p:sp>
      <p:pic>
        <p:nvPicPr>
          <p:cNvPr id="13" name="図 12">
            <a:extLst>
              <a:ext uri="{FF2B5EF4-FFF2-40B4-BE49-F238E27FC236}">
                <a16:creationId xmlns:a16="http://schemas.microsoft.com/office/drawing/2014/main" id="{DC5C90BE-9750-B036-8BB2-21704CBEAEF5}"/>
              </a:ext>
            </a:extLst>
          </p:cNvPr>
          <p:cNvPicPr>
            <a:picLocks noChangeAspect="1"/>
          </p:cNvPicPr>
          <p:nvPr/>
        </p:nvPicPr>
        <p:blipFill>
          <a:blip r:embed="rId4"/>
          <a:stretch>
            <a:fillRect/>
          </a:stretch>
        </p:blipFill>
        <p:spPr>
          <a:xfrm>
            <a:off x="5539969" y="3270461"/>
            <a:ext cx="4011516" cy="3627434"/>
          </a:xfrm>
          <a:prstGeom prst="rect">
            <a:avLst/>
          </a:prstGeom>
        </p:spPr>
      </p:pic>
    </p:spTree>
    <p:extLst>
      <p:ext uri="{BB962C8B-B14F-4D97-AF65-F5344CB8AC3E}">
        <p14:creationId xmlns:p14="http://schemas.microsoft.com/office/powerpoint/2010/main" val="470997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6BFB2B3E-14E9-08BE-861C-C5CD6ECE6F63}"/>
              </a:ext>
            </a:extLst>
          </p:cNvPr>
          <p:cNvSpPr/>
          <p:nvPr/>
        </p:nvSpPr>
        <p:spPr>
          <a:xfrm>
            <a:off x="957497" y="330218"/>
            <a:ext cx="3237625" cy="278928"/>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sz="2400" dirty="0"/>
          </a:p>
        </p:txBody>
      </p:sp>
      <p:sp>
        <p:nvSpPr>
          <p:cNvPr id="3" name="テキスト ボックス 2">
            <a:extLst>
              <a:ext uri="{FF2B5EF4-FFF2-40B4-BE49-F238E27FC236}">
                <a16:creationId xmlns:a16="http://schemas.microsoft.com/office/drawing/2014/main" id="{86479860-DD8D-9012-87BE-32B73897FA02}"/>
              </a:ext>
            </a:extLst>
          </p:cNvPr>
          <p:cNvSpPr txBox="1"/>
          <p:nvPr/>
        </p:nvSpPr>
        <p:spPr>
          <a:xfrm>
            <a:off x="-2" y="60821"/>
            <a:ext cx="9906001" cy="584775"/>
          </a:xfrm>
          <a:prstGeom prst="rect">
            <a:avLst/>
          </a:prstGeom>
          <a:noFill/>
        </p:spPr>
        <p:txBody>
          <a:bodyPr wrap="square" rtlCol="0">
            <a:spAutoFit/>
          </a:bodyPr>
          <a:lstStyle/>
          <a:p>
            <a:pPr algn="ctr"/>
            <a:r>
              <a:rPr kumimoji="1" lang="ja-JP" altLang="en-US" sz="3200" b="1" dirty="0">
                <a:latin typeface="UD デジタル 教科書体 N-B" panose="02020700000000000000" pitchFamily="17" charset="-128"/>
                <a:ea typeface="UD デジタル 教科書体 N-B" panose="02020700000000000000" pitchFamily="17" charset="-128"/>
              </a:rPr>
              <a:t>農作業安全チェック　～乗用型トラクター～</a:t>
            </a:r>
            <a:endParaRPr kumimoji="1" lang="en-US" altLang="ja-JP" sz="3200" b="1" dirty="0">
              <a:latin typeface="UD デジタル 教科書体 N-B" panose="02020700000000000000" pitchFamily="17" charset="-128"/>
              <a:ea typeface="UD デジタル 教科書体 N-B" panose="02020700000000000000" pitchFamily="17" charset="-128"/>
            </a:endParaRPr>
          </a:p>
        </p:txBody>
      </p:sp>
      <p:sp>
        <p:nvSpPr>
          <p:cNvPr id="4" name="四角形: 角を丸くする 3">
            <a:extLst>
              <a:ext uri="{FF2B5EF4-FFF2-40B4-BE49-F238E27FC236}">
                <a16:creationId xmlns:a16="http://schemas.microsoft.com/office/drawing/2014/main" id="{17A9A9EE-2326-530B-4C98-B3B66CC5620A}"/>
              </a:ext>
            </a:extLst>
          </p:cNvPr>
          <p:cNvSpPr/>
          <p:nvPr/>
        </p:nvSpPr>
        <p:spPr>
          <a:xfrm>
            <a:off x="176980" y="973389"/>
            <a:ext cx="9564441" cy="5455829"/>
          </a:xfrm>
          <a:prstGeom prst="roundRect">
            <a:avLst>
              <a:gd name="adj" fmla="val 5903"/>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 name="四角形: 角を丸くする 4">
            <a:extLst>
              <a:ext uri="{FF2B5EF4-FFF2-40B4-BE49-F238E27FC236}">
                <a16:creationId xmlns:a16="http://schemas.microsoft.com/office/drawing/2014/main" id="{3D5D5D12-A008-1502-9E05-DFAA938A23CA}"/>
              </a:ext>
            </a:extLst>
          </p:cNvPr>
          <p:cNvSpPr/>
          <p:nvPr/>
        </p:nvSpPr>
        <p:spPr>
          <a:xfrm>
            <a:off x="550606" y="724089"/>
            <a:ext cx="2053136" cy="740919"/>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事故事例</a:t>
            </a:r>
          </a:p>
        </p:txBody>
      </p:sp>
      <p:sp>
        <p:nvSpPr>
          <p:cNvPr id="6" name="テキスト ボックス 5">
            <a:extLst>
              <a:ext uri="{FF2B5EF4-FFF2-40B4-BE49-F238E27FC236}">
                <a16:creationId xmlns:a16="http://schemas.microsoft.com/office/drawing/2014/main" id="{BA7C7562-470D-B429-A10B-B4B9FFA0463F}"/>
              </a:ext>
            </a:extLst>
          </p:cNvPr>
          <p:cNvSpPr txBox="1"/>
          <p:nvPr/>
        </p:nvSpPr>
        <p:spPr>
          <a:xfrm>
            <a:off x="172225" y="4192998"/>
            <a:ext cx="9583997" cy="461665"/>
          </a:xfrm>
          <a:prstGeom prst="rect">
            <a:avLst/>
          </a:prstGeom>
          <a:noFill/>
        </p:spPr>
        <p:txBody>
          <a:bodyPr wrap="square" rtlCol="0">
            <a:spAutoFit/>
          </a:bodyPr>
          <a:lstStyle/>
          <a:p>
            <a:r>
              <a:rPr kumimoji="1" lang="ja-JP" altLang="en-US" sz="2400" b="1" dirty="0"/>
              <a:t>②ほ場作業中の転倒事故（死亡）（</a:t>
            </a:r>
            <a:r>
              <a:rPr kumimoji="1" lang="ja-JP" altLang="en-US" sz="2400" b="1" u="sng" dirty="0"/>
              <a:t>令和６年８月発生</a:t>
            </a:r>
            <a:r>
              <a:rPr kumimoji="1" lang="ja-JP" altLang="en-US" sz="2400" b="1" dirty="0"/>
              <a:t>）</a:t>
            </a:r>
          </a:p>
        </p:txBody>
      </p:sp>
      <p:sp>
        <p:nvSpPr>
          <p:cNvPr id="7" name="テキスト ボックス 6">
            <a:extLst>
              <a:ext uri="{FF2B5EF4-FFF2-40B4-BE49-F238E27FC236}">
                <a16:creationId xmlns:a16="http://schemas.microsoft.com/office/drawing/2014/main" id="{14D82F06-17D1-61A7-E84A-9B3C31A776E0}"/>
              </a:ext>
            </a:extLst>
          </p:cNvPr>
          <p:cNvSpPr txBox="1"/>
          <p:nvPr/>
        </p:nvSpPr>
        <p:spPr>
          <a:xfrm>
            <a:off x="202629" y="1587582"/>
            <a:ext cx="7544764" cy="461665"/>
          </a:xfrm>
          <a:prstGeom prst="rect">
            <a:avLst/>
          </a:prstGeom>
          <a:noFill/>
        </p:spPr>
        <p:txBody>
          <a:bodyPr wrap="square" rtlCol="0">
            <a:spAutoFit/>
          </a:bodyPr>
          <a:lstStyle/>
          <a:p>
            <a:r>
              <a:rPr kumimoji="1" lang="ja-JP" altLang="en-US" sz="2400" b="1" dirty="0"/>
              <a:t>①農道からの転落事故（軽傷）</a:t>
            </a:r>
          </a:p>
        </p:txBody>
      </p:sp>
      <p:sp>
        <p:nvSpPr>
          <p:cNvPr id="8" name="テキスト ボックス 7">
            <a:extLst>
              <a:ext uri="{FF2B5EF4-FFF2-40B4-BE49-F238E27FC236}">
                <a16:creationId xmlns:a16="http://schemas.microsoft.com/office/drawing/2014/main" id="{804756F1-48EB-A187-7A47-579F5E361620}"/>
              </a:ext>
            </a:extLst>
          </p:cNvPr>
          <p:cNvSpPr txBox="1"/>
          <p:nvPr/>
        </p:nvSpPr>
        <p:spPr>
          <a:xfrm>
            <a:off x="162585" y="2094825"/>
            <a:ext cx="6584749" cy="584775"/>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緩い下り坂で直角のカーブを左折時、</a:t>
            </a:r>
            <a:endParaRPr kumimoji="1" lang="en-US" altLang="ja-JP" sz="1600" dirty="0"/>
          </a:p>
          <a:p>
            <a:pPr marL="179388" indent="-179388"/>
            <a:r>
              <a:rPr kumimoji="1" lang="ja-JP" altLang="en-US" sz="1600" dirty="0"/>
              <a:t>　　　　　ブレーキを踏んだところ、</a:t>
            </a:r>
            <a:r>
              <a:rPr kumimoji="1" lang="ja-JP" altLang="en-US" sz="1600" b="1" dirty="0"/>
              <a:t>急旋回</a:t>
            </a:r>
            <a:r>
              <a:rPr kumimoji="1" lang="ja-JP" altLang="en-US" sz="1600" dirty="0"/>
              <a:t>し水田に転落した。</a:t>
            </a:r>
            <a:endParaRPr kumimoji="1" lang="en-US" altLang="ja-JP" sz="1600" dirty="0"/>
          </a:p>
        </p:txBody>
      </p:sp>
      <p:sp>
        <p:nvSpPr>
          <p:cNvPr id="9" name="テキスト ボックス 8">
            <a:extLst>
              <a:ext uri="{FF2B5EF4-FFF2-40B4-BE49-F238E27FC236}">
                <a16:creationId xmlns:a16="http://schemas.microsoft.com/office/drawing/2014/main" id="{5F526500-DDFF-0EAE-C457-BCC9CDE23CD0}"/>
              </a:ext>
            </a:extLst>
          </p:cNvPr>
          <p:cNvSpPr txBox="1"/>
          <p:nvPr/>
        </p:nvSpPr>
        <p:spPr>
          <a:xfrm>
            <a:off x="168434" y="2672928"/>
            <a:ext cx="9564442" cy="1508105"/>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　　①</a:t>
            </a:r>
            <a:r>
              <a:rPr kumimoji="1" lang="ja-JP" altLang="en-US" sz="1600" b="1" dirty="0">
                <a:solidFill>
                  <a:srgbClr val="FF0000"/>
                </a:solidFill>
              </a:rPr>
              <a:t>ブレーキペダルが連結されていなかった</a:t>
            </a:r>
            <a:endParaRPr kumimoji="1" lang="en-US" altLang="ja-JP" sz="1600" b="1" dirty="0">
              <a:solidFill>
                <a:srgbClr val="FF0000"/>
              </a:solidFill>
            </a:endParaRPr>
          </a:p>
          <a:p>
            <a:pPr marL="179388" indent="-179388"/>
            <a:r>
              <a:rPr kumimoji="1" lang="ja-JP" altLang="en-US" sz="1600" b="1" dirty="0"/>
              <a:t>　　　　②</a:t>
            </a:r>
            <a:r>
              <a:rPr kumimoji="1" lang="ja-JP" altLang="en-US" sz="1600" b="1" dirty="0">
                <a:solidFill>
                  <a:srgbClr val="FF0000"/>
                </a:solidFill>
              </a:rPr>
              <a:t>危険個所の確認・目印設置ができていなかった</a:t>
            </a:r>
            <a:endParaRPr kumimoji="1" lang="en-US" altLang="ja-JP" sz="800" b="1" dirty="0">
              <a:solidFill>
                <a:srgbClr val="FF0000"/>
              </a:solidFill>
            </a:endParaRPr>
          </a:p>
          <a:p>
            <a:pPr marL="1341438" indent="-1341438"/>
            <a:endParaRPr kumimoji="1" lang="en-US" altLang="ja-JP" sz="800" dirty="0"/>
          </a:p>
          <a:p>
            <a:pPr marL="1341438" indent="-1341438"/>
            <a:r>
              <a:rPr kumimoji="1" lang="ja-JP" altLang="en-US" sz="1600" dirty="0"/>
              <a:t>　軽傷で済んだ理由：</a:t>
            </a:r>
            <a:r>
              <a:rPr kumimoji="1" lang="ja-JP" altLang="en-US" b="1" dirty="0">
                <a:solidFill>
                  <a:schemeClr val="accent6"/>
                </a:solidFill>
              </a:rPr>
              <a:t>シートベルトをしていた</a:t>
            </a:r>
            <a:r>
              <a:rPr kumimoji="1" lang="ja-JP" altLang="en-US" sz="1600" dirty="0"/>
              <a:t>ので投げ出されておらず、</a:t>
            </a:r>
            <a:endParaRPr kumimoji="1" lang="en-US" altLang="ja-JP" sz="1600" dirty="0"/>
          </a:p>
          <a:p>
            <a:pPr marL="1341438" indent="-1341438"/>
            <a:r>
              <a:rPr kumimoji="1" lang="ja-JP" altLang="en-US" sz="1600" dirty="0"/>
              <a:t>　　　　　　　　　　</a:t>
            </a:r>
            <a:r>
              <a:rPr kumimoji="1" lang="ja-JP" altLang="en-US" b="1" dirty="0">
                <a:solidFill>
                  <a:schemeClr val="accent6"/>
                </a:solidFill>
              </a:rPr>
              <a:t>安全フレームを立てていた</a:t>
            </a:r>
            <a:r>
              <a:rPr kumimoji="1" lang="ja-JP" altLang="en-US" sz="1600" dirty="0"/>
              <a:t>ため、</a:t>
            </a:r>
            <a:r>
              <a:rPr kumimoji="1" lang="ja-JP" altLang="en-US" sz="1600" b="1" dirty="0"/>
              <a:t>完全に下敷きにならずに済んだ</a:t>
            </a:r>
            <a:r>
              <a:rPr kumimoji="1" lang="ja-JP" altLang="en-US" sz="1600" dirty="0"/>
              <a:t>。</a:t>
            </a:r>
            <a:endParaRPr kumimoji="1" lang="en-US" altLang="ja-JP" sz="1600" dirty="0"/>
          </a:p>
        </p:txBody>
      </p:sp>
      <p:pic>
        <p:nvPicPr>
          <p:cNvPr id="10" name="図 9">
            <a:extLst>
              <a:ext uri="{FF2B5EF4-FFF2-40B4-BE49-F238E27FC236}">
                <a16:creationId xmlns:a16="http://schemas.microsoft.com/office/drawing/2014/main" id="{26599CB7-3D16-69B3-E60F-2B337A0266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44289" y="1195642"/>
            <a:ext cx="2909486" cy="2182115"/>
          </a:xfrm>
          <a:prstGeom prst="rect">
            <a:avLst/>
          </a:prstGeom>
        </p:spPr>
      </p:pic>
      <p:sp>
        <p:nvSpPr>
          <p:cNvPr id="11" name="テキスト ボックス 10">
            <a:extLst>
              <a:ext uri="{FF2B5EF4-FFF2-40B4-BE49-F238E27FC236}">
                <a16:creationId xmlns:a16="http://schemas.microsoft.com/office/drawing/2014/main" id="{D5D3F2C6-22DA-D3D5-0629-FF193768F071}"/>
              </a:ext>
            </a:extLst>
          </p:cNvPr>
          <p:cNvSpPr txBox="1"/>
          <p:nvPr/>
        </p:nvSpPr>
        <p:spPr>
          <a:xfrm>
            <a:off x="172225" y="4727225"/>
            <a:ext cx="9558861" cy="584775"/>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畑の際を耕していたところ、操作を誤って進⾏方向左側の</a:t>
            </a:r>
            <a:r>
              <a:rPr kumimoji="1" lang="ja-JP" altLang="en-US" sz="1600" b="1" dirty="0"/>
              <a:t>斜⾯へ横転</a:t>
            </a:r>
            <a:r>
              <a:rPr kumimoji="1" lang="ja-JP" altLang="en-US" sz="1600" dirty="0"/>
              <a:t>し、</a:t>
            </a:r>
            <a:endParaRPr kumimoji="1" lang="en-US" altLang="ja-JP" sz="1600" dirty="0"/>
          </a:p>
          <a:p>
            <a:pPr marL="179388" indent="-179388"/>
            <a:r>
              <a:rPr kumimoji="1" lang="ja-JP" altLang="en-US" sz="1600" dirty="0"/>
              <a:t>　　　　　法⾯の下の藪でトラクターの下敷きになった。</a:t>
            </a:r>
            <a:endParaRPr kumimoji="1" lang="en-US" altLang="ja-JP" sz="1600" dirty="0"/>
          </a:p>
        </p:txBody>
      </p:sp>
      <p:sp>
        <p:nvSpPr>
          <p:cNvPr id="12" name="テキスト ボックス 11">
            <a:extLst>
              <a:ext uri="{FF2B5EF4-FFF2-40B4-BE49-F238E27FC236}">
                <a16:creationId xmlns:a16="http://schemas.microsoft.com/office/drawing/2014/main" id="{1C2EF4A6-A167-3D57-7FD6-FF53A2B5B6F7}"/>
              </a:ext>
            </a:extLst>
          </p:cNvPr>
          <p:cNvSpPr txBox="1"/>
          <p:nvPr/>
        </p:nvSpPr>
        <p:spPr>
          <a:xfrm>
            <a:off x="178074" y="5409839"/>
            <a:ext cx="9564441" cy="830997"/>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①</a:t>
            </a:r>
            <a:r>
              <a:rPr kumimoji="1" lang="ja-JP" altLang="en-US" sz="1600" b="1" dirty="0">
                <a:solidFill>
                  <a:srgbClr val="FF0000"/>
                </a:solidFill>
              </a:rPr>
              <a:t>安全フレームが装備されていなかった</a:t>
            </a:r>
            <a:r>
              <a:rPr kumimoji="1" lang="ja-JP" altLang="en-US" sz="1600" b="1" dirty="0"/>
              <a:t>ため、トラクターの下敷きとなってしまった</a:t>
            </a:r>
            <a:endParaRPr kumimoji="1" lang="en-US" altLang="ja-JP" sz="1600" b="1" dirty="0"/>
          </a:p>
          <a:p>
            <a:pPr marL="179388" indent="-179388"/>
            <a:r>
              <a:rPr kumimoji="1" lang="ja-JP" altLang="en-US" sz="1600" b="1" dirty="0"/>
              <a:t>　　　　②</a:t>
            </a:r>
            <a:r>
              <a:rPr kumimoji="1" lang="ja-JP" altLang="en-US" sz="1600" b="1" dirty="0">
                <a:solidFill>
                  <a:srgbClr val="FF0000"/>
                </a:solidFill>
              </a:rPr>
              <a:t>畑と藪の境をしっかり把握できていなかった</a:t>
            </a:r>
            <a:endParaRPr kumimoji="1" lang="en-US" altLang="ja-JP" sz="1600" b="1" dirty="0">
              <a:solidFill>
                <a:srgbClr val="FF0000"/>
              </a:solidFill>
            </a:endParaRPr>
          </a:p>
        </p:txBody>
      </p:sp>
    </p:spTree>
    <p:extLst>
      <p:ext uri="{BB962C8B-B14F-4D97-AF65-F5344CB8AC3E}">
        <p14:creationId xmlns:p14="http://schemas.microsoft.com/office/powerpoint/2010/main" val="1824630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743EBA3C-4D8B-1D11-9441-326406BB9606}"/>
              </a:ext>
            </a:extLst>
          </p:cNvPr>
          <p:cNvSpPr/>
          <p:nvPr/>
        </p:nvSpPr>
        <p:spPr>
          <a:xfrm>
            <a:off x="957497" y="330218"/>
            <a:ext cx="3237625" cy="278928"/>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sz="2400" dirty="0"/>
          </a:p>
        </p:txBody>
      </p:sp>
      <p:sp>
        <p:nvSpPr>
          <p:cNvPr id="3" name="テキスト ボックス 2">
            <a:extLst>
              <a:ext uri="{FF2B5EF4-FFF2-40B4-BE49-F238E27FC236}">
                <a16:creationId xmlns:a16="http://schemas.microsoft.com/office/drawing/2014/main" id="{0F4AD64F-4934-2CC5-ADF4-8FC6A1515671}"/>
              </a:ext>
            </a:extLst>
          </p:cNvPr>
          <p:cNvSpPr txBox="1"/>
          <p:nvPr/>
        </p:nvSpPr>
        <p:spPr>
          <a:xfrm>
            <a:off x="-2" y="60821"/>
            <a:ext cx="9906001" cy="584775"/>
          </a:xfrm>
          <a:prstGeom prst="rect">
            <a:avLst/>
          </a:prstGeom>
          <a:noFill/>
        </p:spPr>
        <p:txBody>
          <a:bodyPr wrap="square" rtlCol="0">
            <a:spAutoFit/>
          </a:bodyPr>
          <a:lstStyle/>
          <a:p>
            <a:pPr algn="ctr"/>
            <a:r>
              <a:rPr kumimoji="1" lang="ja-JP" altLang="en-US" sz="3200" b="1" dirty="0">
                <a:latin typeface="UD デジタル 教科書体 N-B" panose="02020700000000000000" pitchFamily="17" charset="-128"/>
                <a:ea typeface="UD デジタル 教科書体 N-B" panose="02020700000000000000" pitchFamily="17" charset="-128"/>
              </a:rPr>
              <a:t>農作業安全チェック　～乗用型トラクター～</a:t>
            </a:r>
            <a:endParaRPr kumimoji="1" lang="en-US" altLang="ja-JP" sz="3200" b="1" dirty="0">
              <a:latin typeface="UD デジタル 教科書体 N-B" panose="02020700000000000000" pitchFamily="17" charset="-128"/>
              <a:ea typeface="UD デジタル 教科書体 N-B" panose="02020700000000000000" pitchFamily="17" charset="-128"/>
            </a:endParaRPr>
          </a:p>
        </p:txBody>
      </p:sp>
      <p:sp>
        <p:nvSpPr>
          <p:cNvPr id="4" name="四角形: 角を丸くする 3">
            <a:extLst>
              <a:ext uri="{FF2B5EF4-FFF2-40B4-BE49-F238E27FC236}">
                <a16:creationId xmlns:a16="http://schemas.microsoft.com/office/drawing/2014/main" id="{68CFD6CA-0B40-25E7-CD6D-E43FCFEF6490}"/>
              </a:ext>
            </a:extLst>
          </p:cNvPr>
          <p:cNvSpPr/>
          <p:nvPr/>
        </p:nvSpPr>
        <p:spPr>
          <a:xfrm>
            <a:off x="226407" y="1133760"/>
            <a:ext cx="9380297" cy="5539989"/>
          </a:xfrm>
          <a:prstGeom prst="roundRect">
            <a:avLst>
              <a:gd name="adj" fmla="val 59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 name="四角形: 角を丸くする 4">
            <a:extLst>
              <a:ext uri="{FF2B5EF4-FFF2-40B4-BE49-F238E27FC236}">
                <a16:creationId xmlns:a16="http://schemas.microsoft.com/office/drawing/2014/main" id="{27150A4A-4830-0B4E-DA82-53B36193FA6B}"/>
              </a:ext>
            </a:extLst>
          </p:cNvPr>
          <p:cNvSpPr/>
          <p:nvPr/>
        </p:nvSpPr>
        <p:spPr>
          <a:xfrm>
            <a:off x="600032" y="844656"/>
            <a:ext cx="1818791" cy="656350"/>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注意事項</a:t>
            </a:r>
          </a:p>
        </p:txBody>
      </p:sp>
      <p:pic>
        <p:nvPicPr>
          <p:cNvPr id="6" name="図 5">
            <a:extLst>
              <a:ext uri="{FF2B5EF4-FFF2-40B4-BE49-F238E27FC236}">
                <a16:creationId xmlns:a16="http://schemas.microsoft.com/office/drawing/2014/main" id="{04C220AF-1F91-A9D8-05AF-35B6412133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5229" y="1553419"/>
            <a:ext cx="740300" cy="518406"/>
          </a:xfrm>
          <a:prstGeom prst="rect">
            <a:avLst/>
          </a:prstGeom>
        </p:spPr>
      </p:pic>
      <p:sp>
        <p:nvSpPr>
          <p:cNvPr id="7" name="テキスト ボックス 6">
            <a:extLst>
              <a:ext uri="{FF2B5EF4-FFF2-40B4-BE49-F238E27FC236}">
                <a16:creationId xmlns:a16="http://schemas.microsoft.com/office/drawing/2014/main" id="{35BE750C-3D97-AD7F-B320-24E7B91C32E0}"/>
              </a:ext>
            </a:extLst>
          </p:cNvPr>
          <p:cNvSpPr txBox="1"/>
          <p:nvPr/>
        </p:nvSpPr>
        <p:spPr>
          <a:xfrm>
            <a:off x="845547" y="1595399"/>
            <a:ext cx="6683603" cy="461665"/>
          </a:xfrm>
          <a:prstGeom prst="rect">
            <a:avLst/>
          </a:prstGeom>
          <a:noFill/>
        </p:spPr>
        <p:txBody>
          <a:bodyPr wrap="square" rtlCol="0">
            <a:spAutoFit/>
          </a:bodyPr>
          <a:lstStyle/>
          <a:p>
            <a:r>
              <a:rPr kumimoji="1" lang="ja-JP" altLang="en-US" sz="2400" b="1" dirty="0"/>
              <a:t>安全装備はしっかりしてますか？</a:t>
            </a:r>
          </a:p>
        </p:txBody>
      </p:sp>
      <p:grpSp>
        <p:nvGrpSpPr>
          <p:cNvPr id="8" name="グループ化 7">
            <a:extLst>
              <a:ext uri="{FF2B5EF4-FFF2-40B4-BE49-F238E27FC236}">
                <a16:creationId xmlns:a16="http://schemas.microsoft.com/office/drawing/2014/main" id="{C1F05828-8776-607C-8573-9D8866E735D0}"/>
              </a:ext>
            </a:extLst>
          </p:cNvPr>
          <p:cNvGrpSpPr/>
          <p:nvPr/>
        </p:nvGrpSpPr>
        <p:grpSpPr>
          <a:xfrm>
            <a:off x="299296" y="3860158"/>
            <a:ext cx="5940865" cy="518406"/>
            <a:chOff x="293938" y="7248185"/>
            <a:chExt cx="4560458" cy="397950"/>
          </a:xfrm>
        </p:grpSpPr>
        <p:pic>
          <p:nvPicPr>
            <p:cNvPr id="9" name="図 8">
              <a:extLst>
                <a:ext uri="{FF2B5EF4-FFF2-40B4-BE49-F238E27FC236}">
                  <a16:creationId xmlns:a16="http://schemas.microsoft.com/office/drawing/2014/main" id="{2AAA3B27-B1BE-A4DE-327F-240D1B51986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938" y="7248185"/>
              <a:ext cx="568285" cy="397950"/>
            </a:xfrm>
            <a:prstGeom prst="rect">
              <a:avLst/>
            </a:prstGeom>
          </p:spPr>
        </p:pic>
        <p:sp>
          <p:nvSpPr>
            <p:cNvPr id="10" name="テキスト ボックス 9">
              <a:extLst>
                <a:ext uri="{FF2B5EF4-FFF2-40B4-BE49-F238E27FC236}">
                  <a16:creationId xmlns:a16="http://schemas.microsoft.com/office/drawing/2014/main" id="{B3AC2FCB-1942-9431-062D-340FFCE2791C}"/>
                </a:ext>
              </a:extLst>
            </p:cNvPr>
            <p:cNvSpPr txBox="1"/>
            <p:nvPr/>
          </p:nvSpPr>
          <p:spPr>
            <a:xfrm>
              <a:off x="862222" y="7290166"/>
              <a:ext cx="3992174" cy="354393"/>
            </a:xfrm>
            <a:prstGeom prst="rect">
              <a:avLst/>
            </a:prstGeom>
            <a:noFill/>
          </p:spPr>
          <p:txBody>
            <a:bodyPr wrap="square" rtlCol="0">
              <a:spAutoFit/>
            </a:bodyPr>
            <a:lstStyle/>
            <a:p>
              <a:r>
                <a:rPr kumimoji="1" lang="ja-JP" altLang="en-US" sz="2400" b="1" dirty="0"/>
                <a:t>危険個所の確認はしていますか？</a:t>
              </a:r>
            </a:p>
          </p:txBody>
        </p:sp>
      </p:grpSp>
      <p:pic>
        <p:nvPicPr>
          <p:cNvPr id="11" name="図 10">
            <a:extLst>
              <a:ext uri="{FF2B5EF4-FFF2-40B4-BE49-F238E27FC236}">
                <a16:creationId xmlns:a16="http://schemas.microsoft.com/office/drawing/2014/main" id="{70788245-ECD2-B610-837E-116F386860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83226" y="1790483"/>
            <a:ext cx="3666725" cy="1864793"/>
          </a:xfrm>
          <a:prstGeom prst="roundRect">
            <a:avLst>
              <a:gd name="adj" fmla="val 12059"/>
            </a:avLst>
          </a:prstGeom>
        </p:spPr>
      </p:pic>
      <p:pic>
        <p:nvPicPr>
          <p:cNvPr id="12" name="図 11">
            <a:extLst>
              <a:ext uri="{FF2B5EF4-FFF2-40B4-BE49-F238E27FC236}">
                <a16:creationId xmlns:a16="http://schemas.microsoft.com/office/drawing/2014/main" id="{2A04BD32-F812-CD4F-1246-F2F9996718D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66723" y="4362360"/>
            <a:ext cx="3683229" cy="1863087"/>
          </a:xfrm>
          <a:prstGeom prst="roundRect">
            <a:avLst>
              <a:gd name="adj" fmla="val 11137"/>
            </a:avLst>
          </a:prstGeom>
        </p:spPr>
      </p:pic>
      <p:sp>
        <p:nvSpPr>
          <p:cNvPr id="13" name="テキスト ボックス 12">
            <a:extLst>
              <a:ext uri="{FF2B5EF4-FFF2-40B4-BE49-F238E27FC236}">
                <a16:creationId xmlns:a16="http://schemas.microsoft.com/office/drawing/2014/main" id="{49CF2C9E-D96B-BDF9-0BA6-5EA7CED2DA98}"/>
              </a:ext>
            </a:extLst>
          </p:cNvPr>
          <p:cNvSpPr txBox="1"/>
          <p:nvPr/>
        </p:nvSpPr>
        <p:spPr>
          <a:xfrm>
            <a:off x="255228" y="2147940"/>
            <a:ext cx="5371245" cy="1569660"/>
          </a:xfrm>
          <a:prstGeom prst="rect">
            <a:avLst/>
          </a:prstGeom>
          <a:noFill/>
        </p:spPr>
        <p:txBody>
          <a:bodyPr wrap="square" rtlCol="0">
            <a:spAutoFit/>
          </a:bodyPr>
          <a:lstStyle/>
          <a:p>
            <a:pPr marL="179388" indent="-179388"/>
            <a:r>
              <a:rPr kumimoji="1" lang="ja-JP" altLang="en-US" sz="1600" dirty="0"/>
              <a:t>〇　トラクターに乗る時は</a:t>
            </a:r>
            <a:r>
              <a:rPr kumimoji="1" lang="ja-JP" altLang="en-US" sz="1600" b="1" dirty="0"/>
              <a:t>ヘルメット・シートベルトを装着</a:t>
            </a:r>
            <a:r>
              <a:rPr kumimoji="1" lang="ja-JP" altLang="en-US" sz="1600" dirty="0"/>
              <a:t>しましょう。</a:t>
            </a:r>
            <a:endParaRPr kumimoji="1" lang="en-US" altLang="ja-JP" sz="1600" dirty="0"/>
          </a:p>
          <a:p>
            <a:pPr marL="179388" indent="-179388"/>
            <a:r>
              <a:rPr kumimoji="1" lang="ja-JP" altLang="en-US" sz="1600" dirty="0"/>
              <a:t>〇　トラクターは</a:t>
            </a:r>
            <a:r>
              <a:rPr kumimoji="1" lang="ja-JP" altLang="en-US" sz="1600" b="1" dirty="0"/>
              <a:t>安全フレーム</a:t>
            </a:r>
            <a:r>
              <a:rPr kumimoji="1" lang="ja-JP" altLang="en-US" sz="1600" dirty="0"/>
              <a:t>（もしくは安全キャブ）</a:t>
            </a:r>
            <a:r>
              <a:rPr kumimoji="1" lang="ja-JP" altLang="en-US" sz="1600" b="1" dirty="0"/>
              <a:t>が装着</a:t>
            </a:r>
            <a:r>
              <a:rPr kumimoji="1" lang="ja-JP" altLang="en-US" sz="1600" dirty="0"/>
              <a:t>されたものを使用しましょう。</a:t>
            </a:r>
            <a:endParaRPr kumimoji="1" lang="en-US" altLang="ja-JP" sz="1600" dirty="0"/>
          </a:p>
          <a:p>
            <a:pPr marL="179388" indent="-179388"/>
            <a:r>
              <a:rPr kumimoji="1" lang="ja-JP" altLang="en-US" sz="1600" dirty="0"/>
              <a:t>　　安全フレームは折りたたまず、</a:t>
            </a:r>
            <a:r>
              <a:rPr kumimoji="1" lang="ja-JP" altLang="en-US" sz="1600" b="1" dirty="0"/>
              <a:t>しっかり立てた状態で走行</a:t>
            </a:r>
            <a:r>
              <a:rPr kumimoji="1" lang="ja-JP" altLang="en-US" sz="1600" dirty="0"/>
              <a:t>しましょう。</a:t>
            </a:r>
          </a:p>
        </p:txBody>
      </p:sp>
      <p:sp>
        <p:nvSpPr>
          <p:cNvPr id="14" name="テキスト ボックス 13">
            <a:extLst>
              <a:ext uri="{FF2B5EF4-FFF2-40B4-BE49-F238E27FC236}">
                <a16:creationId xmlns:a16="http://schemas.microsoft.com/office/drawing/2014/main" id="{0321FA94-05D6-0BDC-154D-3439FF6A716E}"/>
              </a:ext>
            </a:extLst>
          </p:cNvPr>
          <p:cNvSpPr txBox="1"/>
          <p:nvPr/>
        </p:nvSpPr>
        <p:spPr>
          <a:xfrm>
            <a:off x="255228" y="4636081"/>
            <a:ext cx="5643420" cy="1569660"/>
          </a:xfrm>
          <a:prstGeom prst="rect">
            <a:avLst/>
          </a:prstGeom>
          <a:noFill/>
        </p:spPr>
        <p:txBody>
          <a:bodyPr wrap="square" rtlCol="0">
            <a:spAutoFit/>
          </a:bodyPr>
          <a:lstStyle/>
          <a:p>
            <a:pPr marL="179388" indent="-179388"/>
            <a:r>
              <a:rPr kumimoji="1" lang="ja-JP" altLang="en-US" sz="1600" dirty="0"/>
              <a:t>〇　現場で転落・転倒の可能性のある</a:t>
            </a:r>
            <a:r>
              <a:rPr kumimoji="1" lang="ja-JP" altLang="en-US" sz="1600" b="1" dirty="0"/>
              <a:t>危険箇所を確認し、目印をつけたり</a:t>
            </a:r>
            <a:r>
              <a:rPr kumimoji="1" lang="ja-JP" altLang="en-US" sz="1600" dirty="0"/>
              <a:t>、</a:t>
            </a:r>
            <a:r>
              <a:rPr kumimoji="1" lang="ja-JP" altLang="en-US" sz="1600" b="1" dirty="0"/>
              <a:t>草を刈って見やすくする</a:t>
            </a:r>
            <a:r>
              <a:rPr kumimoji="1" lang="ja-JP" altLang="en-US" sz="1600" dirty="0"/>
              <a:t>などの対策を実施しましょう。</a:t>
            </a:r>
            <a:endParaRPr kumimoji="1" lang="en-US" altLang="ja-JP" sz="1600" dirty="0"/>
          </a:p>
          <a:p>
            <a:pPr marL="179388" indent="-179388"/>
            <a:r>
              <a:rPr kumimoji="1" lang="ja-JP" altLang="en-US" sz="1600" dirty="0"/>
              <a:t>　　また、</a:t>
            </a:r>
            <a:r>
              <a:rPr kumimoji="1" lang="ja-JP" altLang="en-US" sz="1600" b="1" dirty="0"/>
              <a:t>狭い道は迂回するか、幅員を確保</a:t>
            </a:r>
            <a:r>
              <a:rPr kumimoji="1" lang="ja-JP" altLang="en-US" sz="1600" dirty="0"/>
              <a:t>してください。</a:t>
            </a:r>
            <a:endParaRPr kumimoji="1" lang="en-US" altLang="ja-JP" sz="1600" dirty="0"/>
          </a:p>
          <a:p>
            <a:pPr marL="179388" indent="-179388"/>
            <a:r>
              <a:rPr kumimoji="1" lang="ja-JP" altLang="en-US" sz="1600" dirty="0"/>
              <a:t>〇　道路走行時は</a:t>
            </a:r>
            <a:r>
              <a:rPr kumimoji="1" lang="ja-JP" altLang="en-US" sz="1600" b="1" dirty="0"/>
              <a:t>ブレーキペダルを連結</a:t>
            </a:r>
            <a:r>
              <a:rPr kumimoji="1" lang="ja-JP" altLang="en-US" sz="1600" dirty="0"/>
              <a:t>し、特に</a:t>
            </a:r>
            <a:r>
              <a:rPr kumimoji="1" lang="ja-JP" altLang="en-US" sz="1600" b="1" dirty="0"/>
              <a:t>カーブのある道は徐行運転</a:t>
            </a:r>
            <a:r>
              <a:rPr kumimoji="1" lang="ja-JP" altLang="en-US" sz="1600" dirty="0"/>
              <a:t>を心がけましょう。</a:t>
            </a:r>
          </a:p>
        </p:txBody>
      </p:sp>
    </p:spTree>
    <p:extLst>
      <p:ext uri="{BB962C8B-B14F-4D97-AF65-F5344CB8AC3E}">
        <p14:creationId xmlns:p14="http://schemas.microsoft.com/office/powerpoint/2010/main" val="2288893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CF8616C1-9C81-1128-ACFE-51177A510701}"/>
              </a:ext>
            </a:extLst>
          </p:cNvPr>
          <p:cNvSpPr/>
          <p:nvPr/>
        </p:nvSpPr>
        <p:spPr>
          <a:xfrm>
            <a:off x="952832" y="528403"/>
            <a:ext cx="4175222" cy="267819"/>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a:p>
        </p:txBody>
      </p:sp>
      <p:sp>
        <p:nvSpPr>
          <p:cNvPr id="3" name="テキスト ボックス 2">
            <a:extLst>
              <a:ext uri="{FF2B5EF4-FFF2-40B4-BE49-F238E27FC236}">
                <a16:creationId xmlns:a16="http://schemas.microsoft.com/office/drawing/2014/main" id="{70A660A4-36DB-F203-E773-40F44FE1CA90}"/>
              </a:ext>
            </a:extLst>
          </p:cNvPr>
          <p:cNvSpPr txBox="1"/>
          <p:nvPr/>
        </p:nvSpPr>
        <p:spPr>
          <a:xfrm>
            <a:off x="-8548" y="111018"/>
            <a:ext cx="9906001" cy="646331"/>
          </a:xfrm>
          <a:prstGeom prst="rect">
            <a:avLst/>
          </a:prstGeom>
          <a:noFill/>
        </p:spPr>
        <p:txBody>
          <a:bodyPr wrap="square" rtlCol="0">
            <a:spAutoFit/>
          </a:bodyPr>
          <a:lstStyle/>
          <a:p>
            <a:pPr algn="ctr"/>
            <a:r>
              <a:rPr kumimoji="1" lang="ja-JP" altLang="en-US" sz="3600" b="1" dirty="0">
                <a:latin typeface="UD デジタル 教科書体 N-B" panose="02020700000000000000" pitchFamily="17" charset="-128"/>
                <a:ea typeface="UD デジタル 教科書体 N-B" panose="02020700000000000000" pitchFamily="17" charset="-128"/>
              </a:rPr>
              <a:t>農作業安全チェック　～コンバイン～</a:t>
            </a:r>
            <a:endParaRPr kumimoji="1" lang="en-US" altLang="ja-JP" sz="3600" b="1" dirty="0">
              <a:latin typeface="UD デジタル 教科書体 N-B" panose="02020700000000000000" pitchFamily="17" charset="-128"/>
              <a:ea typeface="UD デジタル 教科書体 N-B" panose="02020700000000000000" pitchFamily="17" charset="-128"/>
            </a:endParaRPr>
          </a:p>
        </p:txBody>
      </p:sp>
      <p:sp>
        <p:nvSpPr>
          <p:cNvPr id="4" name="四角形: 角を丸くする 3">
            <a:extLst>
              <a:ext uri="{FF2B5EF4-FFF2-40B4-BE49-F238E27FC236}">
                <a16:creationId xmlns:a16="http://schemas.microsoft.com/office/drawing/2014/main" id="{50E60976-71BA-190C-A2E0-E6E8BE372DC8}"/>
              </a:ext>
            </a:extLst>
          </p:cNvPr>
          <p:cNvSpPr/>
          <p:nvPr/>
        </p:nvSpPr>
        <p:spPr>
          <a:xfrm>
            <a:off x="334925" y="1234547"/>
            <a:ext cx="9368051" cy="5277464"/>
          </a:xfrm>
          <a:prstGeom prst="roundRect">
            <a:avLst>
              <a:gd name="adj" fmla="val 5903"/>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 name="四角形: 角を丸くする 4">
            <a:extLst>
              <a:ext uri="{FF2B5EF4-FFF2-40B4-BE49-F238E27FC236}">
                <a16:creationId xmlns:a16="http://schemas.microsoft.com/office/drawing/2014/main" id="{CF35BFEA-D2AE-0096-5CF8-B78357139920}"/>
              </a:ext>
            </a:extLst>
          </p:cNvPr>
          <p:cNvSpPr/>
          <p:nvPr/>
        </p:nvSpPr>
        <p:spPr>
          <a:xfrm>
            <a:off x="700019" y="976549"/>
            <a:ext cx="1734262" cy="646331"/>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事故事例</a:t>
            </a:r>
          </a:p>
        </p:txBody>
      </p:sp>
      <p:sp>
        <p:nvSpPr>
          <p:cNvPr id="6" name="テキスト ボックス 5">
            <a:extLst>
              <a:ext uri="{FF2B5EF4-FFF2-40B4-BE49-F238E27FC236}">
                <a16:creationId xmlns:a16="http://schemas.microsoft.com/office/drawing/2014/main" id="{E44C4B58-3805-8B22-B435-AA39D419E245}"/>
              </a:ext>
            </a:extLst>
          </p:cNvPr>
          <p:cNvSpPr txBox="1"/>
          <p:nvPr/>
        </p:nvSpPr>
        <p:spPr>
          <a:xfrm>
            <a:off x="352041" y="1703180"/>
            <a:ext cx="7556727" cy="461665"/>
          </a:xfrm>
          <a:prstGeom prst="rect">
            <a:avLst/>
          </a:prstGeom>
          <a:noFill/>
        </p:spPr>
        <p:txBody>
          <a:bodyPr wrap="square" rtlCol="0">
            <a:spAutoFit/>
          </a:bodyPr>
          <a:lstStyle/>
          <a:p>
            <a:r>
              <a:rPr kumimoji="1" lang="ja-JP" altLang="en-US" sz="2400" b="1" dirty="0"/>
              <a:t>①農道からの転落事故（死亡）</a:t>
            </a:r>
          </a:p>
        </p:txBody>
      </p:sp>
      <p:sp>
        <p:nvSpPr>
          <p:cNvPr id="7" name="テキスト ボックス 6">
            <a:extLst>
              <a:ext uri="{FF2B5EF4-FFF2-40B4-BE49-F238E27FC236}">
                <a16:creationId xmlns:a16="http://schemas.microsoft.com/office/drawing/2014/main" id="{D654CBC2-9C5A-6533-C117-9C5E08727F14}"/>
              </a:ext>
            </a:extLst>
          </p:cNvPr>
          <p:cNvSpPr txBox="1"/>
          <p:nvPr/>
        </p:nvSpPr>
        <p:spPr>
          <a:xfrm>
            <a:off x="311998" y="2309275"/>
            <a:ext cx="6296830" cy="830997"/>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狭い道からほ場に入ろうとした際、</a:t>
            </a:r>
            <a:endParaRPr kumimoji="1" lang="en-US" altLang="ja-JP" sz="1600" dirty="0"/>
          </a:p>
          <a:p>
            <a:pPr marL="179388" indent="-179388"/>
            <a:r>
              <a:rPr kumimoji="1" lang="ja-JP" altLang="en-US" sz="1600" dirty="0"/>
              <a:t>　　　　　草で覆われた路肩を踏み外して約</a:t>
            </a:r>
            <a:r>
              <a:rPr kumimoji="1" lang="en-US" altLang="ja-JP" sz="1600" dirty="0"/>
              <a:t>1.5</a:t>
            </a:r>
            <a:r>
              <a:rPr kumimoji="1" lang="ja-JP" altLang="en-US" sz="1600" dirty="0"/>
              <a:t>ｍ転落し、</a:t>
            </a:r>
            <a:endParaRPr kumimoji="1" lang="en-US" altLang="ja-JP" sz="1600" dirty="0"/>
          </a:p>
          <a:p>
            <a:pPr marL="179388" indent="-179388"/>
            <a:r>
              <a:rPr kumimoji="1" lang="ja-JP" altLang="en-US" sz="1600" dirty="0"/>
              <a:t>　　　　　コンバインの下敷きとなってしまった</a:t>
            </a:r>
            <a:endParaRPr kumimoji="1" lang="en-US" altLang="ja-JP" sz="1600" dirty="0"/>
          </a:p>
        </p:txBody>
      </p:sp>
      <p:sp>
        <p:nvSpPr>
          <p:cNvPr id="8" name="テキスト ボックス 7">
            <a:extLst>
              <a:ext uri="{FF2B5EF4-FFF2-40B4-BE49-F238E27FC236}">
                <a16:creationId xmlns:a16="http://schemas.microsoft.com/office/drawing/2014/main" id="{AB3AD344-99EF-085F-BB25-E5F58C0412C3}"/>
              </a:ext>
            </a:extLst>
          </p:cNvPr>
          <p:cNvSpPr txBox="1"/>
          <p:nvPr/>
        </p:nvSpPr>
        <p:spPr>
          <a:xfrm>
            <a:off x="317846" y="3212606"/>
            <a:ext cx="9579607" cy="830997"/>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　　①</a:t>
            </a:r>
            <a:r>
              <a:rPr kumimoji="1" lang="ja-JP" altLang="en-US" sz="1600" b="1" dirty="0">
                <a:solidFill>
                  <a:srgbClr val="FF0000"/>
                </a:solidFill>
              </a:rPr>
              <a:t>道の幅員がしっかり確保されていなかった</a:t>
            </a:r>
            <a:endParaRPr kumimoji="1" lang="en-US" altLang="ja-JP" sz="1600" b="1" dirty="0">
              <a:solidFill>
                <a:srgbClr val="FF0000"/>
              </a:solidFill>
            </a:endParaRPr>
          </a:p>
          <a:p>
            <a:pPr marL="179388" indent="-179388"/>
            <a:r>
              <a:rPr kumimoji="1" lang="ja-JP" altLang="en-US" sz="1600" b="1" dirty="0"/>
              <a:t>　　　　②</a:t>
            </a:r>
            <a:r>
              <a:rPr kumimoji="1" lang="ja-JP" altLang="en-US" sz="1600" b="1" dirty="0">
                <a:solidFill>
                  <a:srgbClr val="FF0000"/>
                </a:solidFill>
              </a:rPr>
              <a:t>危険個所の視界確保や確認・目印設置ができていなかった</a:t>
            </a:r>
            <a:endParaRPr kumimoji="1" lang="en-US" altLang="ja-JP" sz="800" b="1" dirty="0">
              <a:solidFill>
                <a:srgbClr val="FF0000"/>
              </a:solidFill>
            </a:endParaRPr>
          </a:p>
        </p:txBody>
      </p:sp>
      <p:pic>
        <p:nvPicPr>
          <p:cNvPr id="9" name="Picture 3">
            <a:extLst>
              <a:ext uri="{FF2B5EF4-FFF2-40B4-BE49-F238E27FC236}">
                <a16:creationId xmlns:a16="http://schemas.microsoft.com/office/drawing/2014/main" id="{69B5B39E-8F08-84AD-1411-FB0481DE005F}"/>
              </a:ext>
            </a:extLst>
          </p:cNvPr>
          <p:cNvPicPr>
            <a:picLocks noChangeAspect="1" noChangeArrowheads="1"/>
          </p:cNvPicPr>
          <p:nvPr/>
        </p:nvPicPr>
        <p:blipFill>
          <a:blip r:embed="rId2" cstate="screen">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6317673" y="1352837"/>
            <a:ext cx="3090188" cy="231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a:extLst>
              <a:ext uri="{FF2B5EF4-FFF2-40B4-BE49-F238E27FC236}">
                <a16:creationId xmlns:a16="http://schemas.microsoft.com/office/drawing/2014/main" id="{7C6F9634-44F4-B346-ECB8-2C4EA65A7E56}"/>
              </a:ext>
            </a:extLst>
          </p:cNvPr>
          <p:cNvSpPr txBox="1"/>
          <p:nvPr/>
        </p:nvSpPr>
        <p:spPr>
          <a:xfrm>
            <a:off x="343169" y="4176031"/>
            <a:ext cx="9376886" cy="461665"/>
          </a:xfrm>
          <a:prstGeom prst="rect">
            <a:avLst/>
          </a:prstGeom>
          <a:noFill/>
        </p:spPr>
        <p:txBody>
          <a:bodyPr wrap="square" rtlCol="0">
            <a:spAutoFit/>
          </a:bodyPr>
          <a:lstStyle/>
          <a:p>
            <a:r>
              <a:rPr kumimoji="1" lang="ja-JP" altLang="en-US" sz="2400" b="1" dirty="0"/>
              <a:t>②補助作業者を轢いてしまった事故（死亡）（</a:t>
            </a:r>
            <a:r>
              <a:rPr kumimoji="1" lang="ja-JP" altLang="en-US" sz="2400" b="1" u="sng" dirty="0"/>
              <a:t>令和６年９月発生</a:t>
            </a:r>
            <a:r>
              <a:rPr kumimoji="1" lang="ja-JP" altLang="en-US" sz="2400" b="1" dirty="0"/>
              <a:t>）</a:t>
            </a:r>
            <a:endParaRPr kumimoji="1" lang="en-US" altLang="ja-JP" sz="2400" b="1" dirty="0"/>
          </a:p>
        </p:txBody>
      </p:sp>
      <p:sp>
        <p:nvSpPr>
          <p:cNvPr id="11" name="テキスト ボックス 10">
            <a:extLst>
              <a:ext uri="{FF2B5EF4-FFF2-40B4-BE49-F238E27FC236}">
                <a16:creationId xmlns:a16="http://schemas.microsoft.com/office/drawing/2014/main" id="{57780C81-25AC-1D05-D4B2-5F9B85774B82}"/>
              </a:ext>
            </a:extLst>
          </p:cNvPr>
          <p:cNvSpPr txBox="1"/>
          <p:nvPr/>
        </p:nvSpPr>
        <p:spPr>
          <a:xfrm>
            <a:off x="334925" y="4708197"/>
            <a:ext cx="9255829" cy="584775"/>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２人で稲刈り中、運転者がコンバインをバックさせた際に、後ろで作業していた</a:t>
            </a:r>
            <a:endParaRPr kumimoji="1" lang="en-US" altLang="ja-JP" sz="1600" dirty="0"/>
          </a:p>
          <a:p>
            <a:pPr marL="179388" indent="-179388"/>
            <a:r>
              <a:rPr kumimoji="1" lang="ja-JP" altLang="en-US" sz="1600" dirty="0"/>
              <a:t>　　　　　作業者を</a:t>
            </a:r>
            <a:r>
              <a:rPr lang="ja-JP" altLang="en-US" sz="1600" b="0" i="0" dirty="0">
                <a:solidFill>
                  <a:srgbClr val="333333"/>
                </a:solidFill>
                <a:effectLst/>
                <a:latin typeface="ヒラギノ角ゴ Pro W3"/>
              </a:rPr>
              <a:t>コンバインで轢いてしまった。</a:t>
            </a:r>
            <a:endParaRPr kumimoji="1" lang="en-US" altLang="ja-JP" sz="1600" dirty="0"/>
          </a:p>
        </p:txBody>
      </p:sp>
      <p:sp>
        <p:nvSpPr>
          <p:cNvPr id="12" name="テキスト ボックス 11">
            <a:extLst>
              <a:ext uri="{FF2B5EF4-FFF2-40B4-BE49-F238E27FC236}">
                <a16:creationId xmlns:a16="http://schemas.microsoft.com/office/drawing/2014/main" id="{4E4293E3-8804-1C46-8ECD-CC58F890CB07}"/>
              </a:ext>
            </a:extLst>
          </p:cNvPr>
          <p:cNvSpPr txBox="1"/>
          <p:nvPr/>
        </p:nvSpPr>
        <p:spPr>
          <a:xfrm>
            <a:off x="340774" y="5375736"/>
            <a:ext cx="9379281" cy="830997"/>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　　①コンバインを動かす前に作業者同士で</a:t>
            </a:r>
            <a:r>
              <a:rPr kumimoji="1" lang="ja-JP" altLang="en-US" sz="1600" b="1" dirty="0">
                <a:solidFill>
                  <a:srgbClr val="FF0000"/>
                </a:solidFill>
              </a:rPr>
              <a:t>意思疎通ができていなかった</a:t>
            </a:r>
            <a:endParaRPr kumimoji="1" lang="en-US" altLang="ja-JP" sz="1600" b="1" dirty="0">
              <a:solidFill>
                <a:srgbClr val="FF0000"/>
              </a:solidFill>
            </a:endParaRPr>
          </a:p>
          <a:p>
            <a:pPr marL="179388" indent="-179388"/>
            <a:r>
              <a:rPr kumimoji="1" lang="ja-JP" altLang="en-US" sz="1600" b="1" dirty="0"/>
              <a:t>　　　　②</a:t>
            </a:r>
            <a:r>
              <a:rPr kumimoji="1" lang="ja-JP" altLang="en-US" sz="1600" b="1" dirty="0">
                <a:solidFill>
                  <a:srgbClr val="FF0000"/>
                </a:solidFill>
              </a:rPr>
              <a:t>補助作業者がコンバインに近づきすぎていた</a:t>
            </a:r>
            <a:endParaRPr kumimoji="1" lang="en-US" altLang="ja-JP" sz="800" b="1" dirty="0">
              <a:solidFill>
                <a:srgbClr val="FF0000"/>
              </a:solidFill>
            </a:endParaRPr>
          </a:p>
        </p:txBody>
      </p:sp>
    </p:spTree>
    <p:extLst>
      <p:ext uri="{BB962C8B-B14F-4D97-AF65-F5344CB8AC3E}">
        <p14:creationId xmlns:p14="http://schemas.microsoft.com/office/powerpoint/2010/main" val="12937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CF8616C1-9C81-1128-ACFE-51177A510701}"/>
              </a:ext>
            </a:extLst>
          </p:cNvPr>
          <p:cNvSpPr/>
          <p:nvPr/>
        </p:nvSpPr>
        <p:spPr>
          <a:xfrm>
            <a:off x="952832" y="528403"/>
            <a:ext cx="4175222" cy="267819"/>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a:p>
        </p:txBody>
      </p:sp>
      <p:sp>
        <p:nvSpPr>
          <p:cNvPr id="3" name="テキスト ボックス 2">
            <a:extLst>
              <a:ext uri="{FF2B5EF4-FFF2-40B4-BE49-F238E27FC236}">
                <a16:creationId xmlns:a16="http://schemas.microsoft.com/office/drawing/2014/main" id="{70A660A4-36DB-F203-E773-40F44FE1CA90}"/>
              </a:ext>
            </a:extLst>
          </p:cNvPr>
          <p:cNvSpPr txBox="1"/>
          <p:nvPr/>
        </p:nvSpPr>
        <p:spPr>
          <a:xfrm>
            <a:off x="-8548" y="111018"/>
            <a:ext cx="9906001" cy="646331"/>
          </a:xfrm>
          <a:prstGeom prst="rect">
            <a:avLst/>
          </a:prstGeom>
          <a:noFill/>
        </p:spPr>
        <p:txBody>
          <a:bodyPr wrap="square" rtlCol="0">
            <a:spAutoFit/>
          </a:bodyPr>
          <a:lstStyle/>
          <a:p>
            <a:pPr algn="ctr"/>
            <a:r>
              <a:rPr kumimoji="1" lang="ja-JP" altLang="en-US" sz="3600" b="1" dirty="0">
                <a:latin typeface="UD デジタル 教科書体 N-B" panose="02020700000000000000" pitchFamily="17" charset="-128"/>
                <a:ea typeface="UD デジタル 教科書体 N-B" panose="02020700000000000000" pitchFamily="17" charset="-128"/>
              </a:rPr>
              <a:t>農作業安全チェック　～コンバイン～</a:t>
            </a:r>
            <a:endParaRPr kumimoji="1" lang="en-US" altLang="ja-JP" sz="3600" b="1" dirty="0">
              <a:latin typeface="UD デジタル 教科書体 N-B" panose="02020700000000000000" pitchFamily="17" charset="-128"/>
              <a:ea typeface="UD デジタル 教科書体 N-B" panose="02020700000000000000" pitchFamily="17" charset="-128"/>
            </a:endParaRPr>
          </a:p>
        </p:txBody>
      </p:sp>
      <p:sp>
        <p:nvSpPr>
          <p:cNvPr id="13" name="四角形: 角を丸くする 12">
            <a:extLst>
              <a:ext uri="{FF2B5EF4-FFF2-40B4-BE49-F238E27FC236}">
                <a16:creationId xmlns:a16="http://schemas.microsoft.com/office/drawing/2014/main" id="{7029E60A-4F5F-FEC1-C2F1-FE4EE6AE786A}"/>
              </a:ext>
            </a:extLst>
          </p:cNvPr>
          <p:cNvSpPr/>
          <p:nvPr/>
        </p:nvSpPr>
        <p:spPr>
          <a:xfrm>
            <a:off x="296496" y="1174734"/>
            <a:ext cx="9313008" cy="5572248"/>
          </a:xfrm>
          <a:prstGeom prst="roundRect">
            <a:avLst>
              <a:gd name="adj" fmla="val 59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14" name="四角形: 角を丸くする 13">
            <a:extLst>
              <a:ext uri="{FF2B5EF4-FFF2-40B4-BE49-F238E27FC236}">
                <a16:creationId xmlns:a16="http://schemas.microsoft.com/office/drawing/2014/main" id="{A6931CAB-0D82-B59E-508D-5AE334EB4547}"/>
              </a:ext>
            </a:extLst>
          </p:cNvPr>
          <p:cNvSpPr/>
          <p:nvPr/>
        </p:nvSpPr>
        <p:spPr>
          <a:xfrm>
            <a:off x="728748" y="864574"/>
            <a:ext cx="1999164" cy="721442"/>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注意事項</a:t>
            </a:r>
          </a:p>
        </p:txBody>
      </p:sp>
      <p:pic>
        <p:nvPicPr>
          <p:cNvPr id="15" name="図 14">
            <a:extLst>
              <a:ext uri="{FF2B5EF4-FFF2-40B4-BE49-F238E27FC236}">
                <a16:creationId xmlns:a16="http://schemas.microsoft.com/office/drawing/2014/main" id="{5945E8D9-44A4-F9D1-6207-FEEEE42F46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1890" y="1694243"/>
            <a:ext cx="813716" cy="569817"/>
          </a:xfrm>
          <a:prstGeom prst="rect">
            <a:avLst/>
          </a:prstGeom>
        </p:spPr>
      </p:pic>
      <p:sp>
        <p:nvSpPr>
          <p:cNvPr id="16" name="テキスト ボックス 15">
            <a:extLst>
              <a:ext uri="{FF2B5EF4-FFF2-40B4-BE49-F238E27FC236}">
                <a16:creationId xmlns:a16="http://schemas.microsoft.com/office/drawing/2014/main" id="{C126853F-2CD0-6815-9A02-9AAB75292DAD}"/>
              </a:ext>
            </a:extLst>
          </p:cNvPr>
          <p:cNvSpPr txBox="1"/>
          <p:nvPr/>
        </p:nvSpPr>
        <p:spPr>
          <a:xfrm>
            <a:off x="951960" y="1807563"/>
            <a:ext cx="7346428" cy="461665"/>
          </a:xfrm>
          <a:prstGeom prst="rect">
            <a:avLst/>
          </a:prstGeom>
          <a:noFill/>
        </p:spPr>
        <p:txBody>
          <a:bodyPr wrap="square" rtlCol="0">
            <a:spAutoFit/>
          </a:bodyPr>
          <a:lstStyle/>
          <a:p>
            <a:r>
              <a:rPr kumimoji="1" lang="ja-JP" altLang="en-US" sz="2400" b="1" dirty="0"/>
              <a:t>意思疎通はしっかりしてますか？</a:t>
            </a:r>
          </a:p>
        </p:txBody>
      </p:sp>
      <p:pic>
        <p:nvPicPr>
          <p:cNvPr id="17" name="図 16">
            <a:extLst>
              <a:ext uri="{FF2B5EF4-FFF2-40B4-BE49-F238E27FC236}">
                <a16:creationId xmlns:a16="http://schemas.microsoft.com/office/drawing/2014/main" id="{39596F1C-3A93-F452-7AB3-482919D47F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4441" y="3295498"/>
            <a:ext cx="813716" cy="569817"/>
          </a:xfrm>
          <a:prstGeom prst="rect">
            <a:avLst/>
          </a:prstGeom>
        </p:spPr>
      </p:pic>
      <p:sp>
        <p:nvSpPr>
          <p:cNvPr id="18" name="テキスト ボックス 17">
            <a:extLst>
              <a:ext uri="{FF2B5EF4-FFF2-40B4-BE49-F238E27FC236}">
                <a16:creationId xmlns:a16="http://schemas.microsoft.com/office/drawing/2014/main" id="{7BAA8AAE-FBCA-2A6A-49E4-A406BB7A2D40}"/>
              </a:ext>
            </a:extLst>
          </p:cNvPr>
          <p:cNvSpPr txBox="1"/>
          <p:nvPr/>
        </p:nvSpPr>
        <p:spPr>
          <a:xfrm>
            <a:off x="979225" y="3385235"/>
            <a:ext cx="6586846" cy="461665"/>
          </a:xfrm>
          <a:prstGeom prst="rect">
            <a:avLst/>
          </a:prstGeom>
          <a:noFill/>
        </p:spPr>
        <p:txBody>
          <a:bodyPr wrap="square" rtlCol="0">
            <a:spAutoFit/>
          </a:bodyPr>
          <a:lstStyle/>
          <a:p>
            <a:r>
              <a:rPr kumimoji="1" lang="ja-JP" altLang="en-US" sz="2400" b="1" dirty="0"/>
              <a:t>危険個所の確認はしていますか？</a:t>
            </a:r>
          </a:p>
        </p:txBody>
      </p:sp>
      <p:sp>
        <p:nvSpPr>
          <p:cNvPr id="19" name="テキスト ボックス 18">
            <a:extLst>
              <a:ext uri="{FF2B5EF4-FFF2-40B4-BE49-F238E27FC236}">
                <a16:creationId xmlns:a16="http://schemas.microsoft.com/office/drawing/2014/main" id="{C9A840CA-8A24-FF02-28AB-AF311D449A65}"/>
              </a:ext>
            </a:extLst>
          </p:cNvPr>
          <p:cNvSpPr txBox="1"/>
          <p:nvPr/>
        </p:nvSpPr>
        <p:spPr>
          <a:xfrm>
            <a:off x="1605629" y="5107757"/>
            <a:ext cx="6586846" cy="461665"/>
          </a:xfrm>
          <a:prstGeom prst="rect">
            <a:avLst/>
          </a:prstGeom>
          <a:noFill/>
        </p:spPr>
        <p:txBody>
          <a:bodyPr wrap="square" rtlCol="0">
            <a:spAutoFit/>
          </a:bodyPr>
          <a:lstStyle/>
          <a:p>
            <a:r>
              <a:rPr kumimoji="1" lang="ja-JP" altLang="en-US" sz="2400" b="1" dirty="0"/>
              <a:t>点検・清掃時や手こぎ作業時も注意！</a:t>
            </a:r>
          </a:p>
        </p:txBody>
      </p:sp>
      <p:sp>
        <p:nvSpPr>
          <p:cNvPr id="20" name="四角形: 角を丸くする 19">
            <a:extLst>
              <a:ext uri="{FF2B5EF4-FFF2-40B4-BE49-F238E27FC236}">
                <a16:creationId xmlns:a16="http://schemas.microsoft.com/office/drawing/2014/main" id="{24575AA1-9D8A-3045-52D2-7C42E8071B08}"/>
              </a:ext>
            </a:extLst>
          </p:cNvPr>
          <p:cNvSpPr/>
          <p:nvPr/>
        </p:nvSpPr>
        <p:spPr>
          <a:xfrm>
            <a:off x="342412" y="5035238"/>
            <a:ext cx="1235103" cy="630261"/>
          </a:xfrm>
          <a:prstGeom prst="roundRect">
            <a:avLst>
              <a:gd name="adj" fmla="val 50000"/>
            </a:avLst>
          </a:prstGeom>
          <a:solidFill>
            <a:schemeClr val="accent2">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更に</a:t>
            </a:r>
          </a:p>
        </p:txBody>
      </p:sp>
      <p:sp>
        <p:nvSpPr>
          <p:cNvPr id="21" name="テキスト ボックス 20">
            <a:extLst>
              <a:ext uri="{FF2B5EF4-FFF2-40B4-BE49-F238E27FC236}">
                <a16:creationId xmlns:a16="http://schemas.microsoft.com/office/drawing/2014/main" id="{85521B40-70E9-1E5C-5249-9DFBC855BF70}"/>
              </a:ext>
            </a:extLst>
          </p:cNvPr>
          <p:cNvSpPr txBox="1"/>
          <p:nvPr/>
        </p:nvSpPr>
        <p:spPr>
          <a:xfrm>
            <a:off x="1271993" y="5875509"/>
            <a:ext cx="7903973" cy="338554"/>
          </a:xfrm>
          <a:prstGeom prst="rect">
            <a:avLst/>
          </a:prstGeom>
          <a:noFill/>
        </p:spPr>
        <p:txBody>
          <a:bodyPr wrap="square" rtlCol="0">
            <a:spAutoFit/>
          </a:bodyPr>
          <a:lstStyle/>
          <a:p>
            <a:pPr marL="179388" indent="-179388"/>
            <a:r>
              <a:rPr kumimoji="1" lang="ja-JP" altLang="en-US" sz="1600"/>
              <a:t>・</a:t>
            </a:r>
            <a:endParaRPr kumimoji="1" lang="en-US" altLang="ja-JP" sz="1600" dirty="0"/>
          </a:p>
        </p:txBody>
      </p:sp>
      <p:sp>
        <p:nvSpPr>
          <p:cNvPr id="22" name="テキスト ボックス 21">
            <a:extLst>
              <a:ext uri="{FF2B5EF4-FFF2-40B4-BE49-F238E27FC236}">
                <a16:creationId xmlns:a16="http://schemas.microsoft.com/office/drawing/2014/main" id="{690C1C1D-8F29-D243-BA8D-02D56D1449A0}"/>
              </a:ext>
            </a:extLst>
          </p:cNvPr>
          <p:cNvSpPr txBox="1"/>
          <p:nvPr/>
        </p:nvSpPr>
        <p:spPr>
          <a:xfrm>
            <a:off x="342412" y="3997889"/>
            <a:ext cx="9235021" cy="830997"/>
          </a:xfrm>
          <a:prstGeom prst="rect">
            <a:avLst/>
          </a:prstGeom>
          <a:noFill/>
        </p:spPr>
        <p:txBody>
          <a:bodyPr wrap="square" rtlCol="0">
            <a:spAutoFit/>
          </a:bodyPr>
          <a:lstStyle/>
          <a:p>
            <a:pPr marL="179388" indent="-179388"/>
            <a:r>
              <a:rPr kumimoji="1" lang="ja-JP" altLang="en-US" sz="1600" dirty="0"/>
              <a:t>〇　現場で転落・転倒の可能性のある</a:t>
            </a:r>
            <a:r>
              <a:rPr kumimoji="1" lang="ja-JP" altLang="en-US" sz="1600" b="1" dirty="0"/>
              <a:t>危険箇所を確認し、目印をつけたり</a:t>
            </a:r>
            <a:r>
              <a:rPr kumimoji="1" lang="ja-JP" altLang="en-US" sz="1600" dirty="0"/>
              <a:t>、</a:t>
            </a:r>
            <a:r>
              <a:rPr kumimoji="1" lang="ja-JP" altLang="en-US" sz="1600" b="1" dirty="0"/>
              <a:t>草を刈って見やすくする</a:t>
            </a:r>
            <a:r>
              <a:rPr kumimoji="1" lang="ja-JP" altLang="en-US" sz="1600" dirty="0"/>
              <a:t>などの対策を実施しましょう。</a:t>
            </a:r>
            <a:endParaRPr kumimoji="1" lang="en-US" altLang="ja-JP" sz="1600" dirty="0"/>
          </a:p>
          <a:p>
            <a:pPr marL="179388" indent="-179388"/>
            <a:r>
              <a:rPr kumimoji="1" lang="ja-JP" altLang="en-US" sz="1600" dirty="0"/>
              <a:t>　　また、</a:t>
            </a:r>
            <a:r>
              <a:rPr kumimoji="1" lang="ja-JP" altLang="en-US" sz="1600" b="1" dirty="0"/>
              <a:t>狭い道は迂回するか、幅員を確保</a:t>
            </a:r>
            <a:r>
              <a:rPr kumimoji="1" lang="ja-JP" altLang="en-US" sz="1600" dirty="0"/>
              <a:t>してください。</a:t>
            </a:r>
            <a:endParaRPr kumimoji="1" lang="en-US" altLang="ja-JP" sz="1600" dirty="0"/>
          </a:p>
        </p:txBody>
      </p:sp>
      <p:sp>
        <p:nvSpPr>
          <p:cNvPr id="23" name="テキスト ボックス 22">
            <a:extLst>
              <a:ext uri="{FF2B5EF4-FFF2-40B4-BE49-F238E27FC236}">
                <a16:creationId xmlns:a16="http://schemas.microsoft.com/office/drawing/2014/main" id="{C1CB89EE-7F1A-A04F-2464-C141819F2D17}"/>
              </a:ext>
            </a:extLst>
          </p:cNvPr>
          <p:cNvSpPr txBox="1"/>
          <p:nvPr/>
        </p:nvSpPr>
        <p:spPr>
          <a:xfrm>
            <a:off x="305027" y="2311326"/>
            <a:ext cx="9235021" cy="830997"/>
          </a:xfrm>
          <a:prstGeom prst="rect">
            <a:avLst/>
          </a:prstGeom>
          <a:noFill/>
        </p:spPr>
        <p:txBody>
          <a:bodyPr wrap="square" rtlCol="0">
            <a:spAutoFit/>
          </a:bodyPr>
          <a:lstStyle/>
          <a:p>
            <a:pPr marL="179388" indent="-179388"/>
            <a:r>
              <a:rPr kumimoji="1" lang="ja-JP" altLang="en-US" sz="1600" dirty="0"/>
              <a:t>〇　コンバインは</a:t>
            </a:r>
            <a:r>
              <a:rPr kumimoji="1" lang="ja-JP" altLang="en-US" sz="1600" b="1" dirty="0"/>
              <a:t>死角の多い農機</a:t>
            </a:r>
            <a:r>
              <a:rPr kumimoji="1" lang="ja-JP" altLang="en-US" sz="1600" dirty="0"/>
              <a:t>です。</a:t>
            </a:r>
            <a:endParaRPr kumimoji="1" lang="en-US" altLang="ja-JP" sz="1600" dirty="0"/>
          </a:p>
          <a:p>
            <a:pPr marL="179388" indent="-179388"/>
            <a:r>
              <a:rPr kumimoji="1" lang="ja-JP" altLang="en-US" sz="1600" dirty="0"/>
              <a:t>　　動かす際は、</a:t>
            </a:r>
            <a:r>
              <a:rPr kumimoji="1" lang="ja-JP" altLang="en-US" sz="1600" b="1"/>
              <a:t>補助作業者の</a:t>
            </a:r>
            <a:r>
              <a:rPr kumimoji="1" lang="ja-JP" altLang="en-US" sz="1600" b="1" dirty="0"/>
              <a:t>いる位置を確認</a:t>
            </a:r>
            <a:r>
              <a:rPr kumimoji="1" lang="ja-JP" altLang="en-US" sz="1600" dirty="0"/>
              <a:t>し、声をかける等、</a:t>
            </a:r>
            <a:r>
              <a:rPr kumimoji="1" lang="ja-JP" altLang="en-US" sz="1600" b="1" dirty="0"/>
              <a:t>しっかりと相互の意思疎通</a:t>
            </a:r>
            <a:r>
              <a:rPr kumimoji="1" lang="ja-JP" altLang="en-US" sz="1600" dirty="0"/>
              <a:t>をしてから動かしましょう。</a:t>
            </a:r>
            <a:endParaRPr kumimoji="1" lang="en-US" altLang="ja-JP" sz="1600" dirty="0"/>
          </a:p>
        </p:txBody>
      </p:sp>
      <p:sp>
        <p:nvSpPr>
          <p:cNvPr id="24" name="テキスト ボックス 23">
            <a:extLst>
              <a:ext uri="{FF2B5EF4-FFF2-40B4-BE49-F238E27FC236}">
                <a16:creationId xmlns:a16="http://schemas.microsoft.com/office/drawing/2014/main" id="{875E482B-B5EB-B6BE-2BEE-4758F76E7D23}"/>
              </a:ext>
            </a:extLst>
          </p:cNvPr>
          <p:cNvSpPr txBox="1"/>
          <p:nvPr/>
        </p:nvSpPr>
        <p:spPr>
          <a:xfrm>
            <a:off x="328568" y="5789095"/>
            <a:ext cx="8493886" cy="830997"/>
          </a:xfrm>
          <a:prstGeom prst="rect">
            <a:avLst/>
          </a:prstGeom>
          <a:noFill/>
        </p:spPr>
        <p:txBody>
          <a:bodyPr wrap="square" rtlCol="0">
            <a:spAutoFit/>
          </a:bodyPr>
          <a:lstStyle/>
          <a:p>
            <a:pPr marL="179388" indent="-179388"/>
            <a:r>
              <a:rPr kumimoji="1" lang="ja-JP" altLang="en-US" sz="1600" dirty="0"/>
              <a:t>〇　詰まってしまった際は「エンジンを停止」させてから点検・清掃してください。</a:t>
            </a:r>
          </a:p>
          <a:p>
            <a:pPr marL="179388" indent="-179388"/>
            <a:r>
              <a:rPr kumimoji="1" lang="ja-JP" altLang="en-US" sz="1600" dirty="0"/>
              <a:t>〇　手こぎ作業は手袋や軍手、</a:t>
            </a:r>
            <a:r>
              <a:rPr kumimoji="1" lang="ja-JP" altLang="en-US" sz="1600" b="1" dirty="0"/>
              <a:t>巻き込まれやすいタオルなどは外した適切な服装</a:t>
            </a:r>
            <a:r>
              <a:rPr kumimoji="1" lang="ja-JP" altLang="en-US" sz="1600" dirty="0"/>
              <a:t>で行い、「</a:t>
            </a:r>
            <a:r>
              <a:rPr kumimoji="1" lang="ja-JP" altLang="en-US" sz="1600" b="1" dirty="0"/>
              <a:t>手を機体内に突っ込まない</a:t>
            </a:r>
            <a:r>
              <a:rPr kumimoji="1" lang="ja-JP" altLang="en-US" sz="1600" dirty="0"/>
              <a:t>」ことを心がけてください。</a:t>
            </a:r>
            <a:endParaRPr kumimoji="1" lang="en-US" altLang="ja-JP" sz="1600" dirty="0"/>
          </a:p>
        </p:txBody>
      </p:sp>
    </p:spTree>
    <p:extLst>
      <p:ext uri="{BB962C8B-B14F-4D97-AF65-F5344CB8AC3E}">
        <p14:creationId xmlns:p14="http://schemas.microsoft.com/office/powerpoint/2010/main" val="33531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33F048D2-95B8-9F07-70E4-509DB6B59E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3828190">
            <a:off x="12363029" y="4086399"/>
            <a:ext cx="1540198" cy="1540198"/>
          </a:xfrm>
          <a:prstGeom prst="rect">
            <a:avLst/>
          </a:prstGeom>
        </p:spPr>
      </p:pic>
      <p:sp>
        <p:nvSpPr>
          <p:cNvPr id="2" name="フリーフォーム: 図形 1">
            <a:extLst>
              <a:ext uri="{FF2B5EF4-FFF2-40B4-BE49-F238E27FC236}">
                <a16:creationId xmlns:a16="http://schemas.microsoft.com/office/drawing/2014/main" id="{CF8616C1-9C81-1128-ACFE-51177A510701}"/>
              </a:ext>
            </a:extLst>
          </p:cNvPr>
          <p:cNvSpPr/>
          <p:nvPr/>
        </p:nvSpPr>
        <p:spPr>
          <a:xfrm>
            <a:off x="952832" y="528403"/>
            <a:ext cx="4175222" cy="267819"/>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a:p>
        </p:txBody>
      </p:sp>
      <p:sp>
        <p:nvSpPr>
          <p:cNvPr id="3" name="テキスト ボックス 2">
            <a:extLst>
              <a:ext uri="{FF2B5EF4-FFF2-40B4-BE49-F238E27FC236}">
                <a16:creationId xmlns:a16="http://schemas.microsoft.com/office/drawing/2014/main" id="{70A660A4-36DB-F203-E773-40F44FE1CA90}"/>
              </a:ext>
            </a:extLst>
          </p:cNvPr>
          <p:cNvSpPr txBox="1"/>
          <p:nvPr/>
        </p:nvSpPr>
        <p:spPr>
          <a:xfrm>
            <a:off x="-8548" y="111018"/>
            <a:ext cx="9906001" cy="646331"/>
          </a:xfrm>
          <a:prstGeom prst="rect">
            <a:avLst/>
          </a:prstGeom>
          <a:noFill/>
        </p:spPr>
        <p:txBody>
          <a:bodyPr wrap="square" rtlCol="0">
            <a:spAutoFit/>
          </a:bodyPr>
          <a:lstStyle/>
          <a:p>
            <a:pPr algn="ctr"/>
            <a:r>
              <a:rPr kumimoji="1" lang="ja-JP" altLang="en-US" sz="3600" b="1" dirty="0">
                <a:latin typeface="UD デジタル 教科書体 N-B" panose="02020700000000000000" pitchFamily="17" charset="-128"/>
                <a:ea typeface="UD デジタル 教科書体 N-B" panose="02020700000000000000" pitchFamily="17" charset="-128"/>
              </a:rPr>
              <a:t>農作業安全チェック　～農用運搬車～</a:t>
            </a:r>
            <a:endParaRPr kumimoji="1" lang="en-US" altLang="ja-JP" sz="3600" b="1" dirty="0">
              <a:latin typeface="UD デジタル 教科書体 N-B" panose="02020700000000000000" pitchFamily="17" charset="-128"/>
              <a:ea typeface="UD デジタル 教科書体 N-B" panose="02020700000000000000" pitchFamily="17" charset="-128"/>
            </a:endParaRPr>
          </a:p>
        </p:txBody>
      </p:sp>
      <p:sp>
        <p:nvSpPr>
          <p:cNvPr id="4" name="四角形: 角を丸くする 3">
            <a:extLst>
              <a:ext uri="{FF2B5EF4-FFF2-40B4-BE49-F238E27FC236}">
                <a16:creationId xmlns:a16="http://schemas.microsoft.com/office/drawing/2014/main" id="{50E60976-71BA-190C-A2E0-E6E8BE372DC8}"/>
              </a:ext>
            </a:extLst>
          </p:cNvPr>
          <p:cNvSpPr/>
          <p:nvPr/>
        </p:nvSpPr>
        <p:spPr>
          <a:xfrm>
            <a:off x="334925" y="1234547"/>
            <a:ext cx="9368051" cy="5277464"/>
          </a:xfrm>
          <a:prstGeom prst="roundRect">
            <a:avLst>
              <a:gd name="adj" fmla="val 5903"/>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 name="四角形: 角を丸くする 4">
            <a:extLst>
              <a:ext uri="{FF2B5EF4-FFF2-40B4-BE49-F238E27FC236}">
                <a16:creationId xmlns:a16="http://schemas.microsoft.com/office/drawing/2014/main" id="{CF35BFEA-D2AE-0096-5CF8-B78357139920}"/>
              </a:ext>
            </a:extLst>
          </p:cNvPr>
          <p:cNvSpPr/>
          <p:nvPr/>
        </p:nvSpPr>
        <p:spPr>
          <a:xfrm>
            <a:off x="700019" y="976549"/>
            <a:ext cx="1734262" cy="646331"/>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事故事例</a:t>
            </a:r>
          </a:p>
        </p:txBody>
      </p:sp>
      <p:sp>
        <p:nvSpPr>
          <p:cNvPr id="10" name="テキスト ボックス 9">
            <a:extLst>
              <a:ext uri="{FF2B5EF4-FFF2-40B4-BE49-F238E27FC236}">
                <a16:creationId xmlns:a16="http://schemas.microsoft.com/office/drawing/2014/main" id="{7C6F9634-44F4-B346-ECB8-2C4EA65A7E56}"/>
              </a:ext>
            </a:extLst>
          </p:cNvPr>
          <p:cNvSpPr txBox="1"/>
          <p:nvPr/>
        </p:nvSpPr>
        <p:spPr>
          <a:xfrm>
            <a:off x="343169" y="4176031"/>
            <a:ext cx="9376886" cy="461665"/>
          </a:xfrm>
          <a:prstGeom prst="rect">
            <a:avLst/>
          </a:prstGeom>
          <a:noFill/>
        </p:spPr>
        <p:txBody>
          <a:bodyPr wrap="square" rtlCol="0">
            <a:spAutoFit/>
          </a:bodyPr>
          <a:lstStyle/>
          <a:p>
            <a:r>
              <a:rPr kumimoji="1" lang="ja-JP" altLang="en-US" sz="2400" b="1" dirty="0"/>
              <a:t>②農用運搬機が転倒した事故（死亡） （</a:t>
            </a:r>
            <a:r>
              <a:rPr kumimoji="1" lang="ja-JP" altLang="en-US" sz="2400" b="1" u="sng" dirty="0"/>
              <a:t>令和６年７月発生</a:t>
            </a:r>
            <a:r>
              <a:rPr kumimoji="1" lang="ja-JP" altLang="en-US" sz="2400" b="1" dirty="0"/>
              <a:t>）</a:t>
            </a:r>
            <a:endParaRPr kumimoji="1" lang="en-US" altLang="ja-JP" sz="2400" b="1" dirty="0"/>
          </a:p>
        </p:txBody>
      </p:sp>
      <p:sp>
        <p:nvSpPr>
          <p:cNvPr id="11" name="テキスト ボックス 10">
            <a:extLst>
              <a:ext uri="{FF2B5EF4-FFF2-40B4-BE49-F238E27FC236}">
                <a16:creationId xmlns:a16="http://schemas.microsoft.com/office/drawing/2014/main" id="{57780C81-25AC-1D05-D4B2-5F9B85774B82}"/>
              </a:ext>
            </a:extLst>
          </p:cNvPr>
          <p:cNvSpPr txBox="1"/>
          <p:nvPr/>
        </p:nvSpPr>
        <p:spPr>
          <a:xfrm>
            <a:off x="334925" y="4708197"/>
            <a:ext cx="9255829" cy="584775"/>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土砂運搬中に坂道を下っていた際、運搬機がバランスを崩し道沿いの</a:t>
            </a:r>
            <a:endParaRPr kumimoji="1" lang="en-US" altLang="ja-JP" sz="1600" dirty="0"/>
          </a:p>
          <a:p>
            <a:pPr marL="179388" indent="-179388"/>
            <a:r>
              <a:rPr kumimoji="1" lang="ja-JP" altLang="en-US" sz="1600" dirty="0"/>
              <a:t>　　　　　水田に転落し、農用運搬機の下敷きとなった。</a:t>
            </a:r>
            <a:endParaRPr kumimoji="1" lang="en-US" altLang="ja-JP" sz="1600" dirty="0"/>
          </a:p>
        </p:txBody>
      </p:sp>
      <p:sp>
        <p:nvSpPr>
          <p:cNvPr id="12" name="テキスト ボックス 11">
            <a:extLst>
              <a:ext uri="{FF2B5EF4-FFF2-40B4-BE49-F238E27FC236}">
                <a16:creationId xmlns:a16="http://schemas.microsoft.com/office/drawing/2014/main" id="{4E4293E3-8804-1C46-8ECD-CC58F890CB07}"/>
              </a:ext>
            </a:extLst>
          </p:cNvPr>
          <p:cNvSpPr txBox="1"/>
          <p:nvPr/>
        </p:nvSpPr>
        <p:spPr>
          <a:xfrm>
            <a:off x="340774" y="5375736"/>
            <a:ext cx="9379281" cy="830997"/>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　　　①坂道走行中で</a:t>
            </a:r>
            <a:r>
              <a:rPr kumimoji="1" lang="ja-JP" altLang="en-US" sz="1600" b="1" dirty="0">
                <a:solidFill>
                  <a:srgbClr val="FF0000"/>
                </a:solidFill>
              </a:rPr>
              <a:t>バランスが悪かった</a:t>
            </a:r>
            <a:endParaRPr kumimoji="1" lang="en-US" altLang="ja-JP" sz="1600" b="1" dirty="0">
              <a:solidFill>
                <a:srgbClr val="FF0000"/>
              </a:solidFill>
            </a:endParaRPr>
          </a:p>
          <a:p>
            <a:pPr marL="179388" indent="-179388"/>
            <a:r>
              <a:rPr kumimoji="1" lang="ja-JP" altLang="en-US" sz="1600" b="1" dirty="0"/>
              <a:t>　　　　　②</a:t>
            </a:r>
            <a:r>
              <a:rPr kumimoji="1" lang="ja-JP" altLang="en-US" sz="1600" b="1" dirty="0">
                <a:solidFill>
                  <a:srgbClr val="FF0000"/>
                </a:solidFill>
              </a:rPr>
              <a:t>積み荷が片寄っていた</a:t>
            </a:r>
            <a:r>
              <a:rPr kumimoji="1" lang="ja-JP" altLang="en-US" sz="1600" b="1" dirty="0"/>
              <a:t>、</a:t>
            </a:r>
            <a:r>
              <a:rPr kumimoji="1" lang="ja-JP" altLang="en-US" sz="1600" b="1" dirty="0">
                <a:solidFill>
                  <a:srgbClr val="FF0000"/>
                </a:solidFill>
              </a:rPr>
              <a:t>積載量をオーバーしていた</a:t>
            </a:r>
            <a:endParaRPr kumimoji="1" lang="en-US" altLang="ja-JP" sz="800" b="1" dirty="0">
              <a:solidFill>
                <a:srgbClr val="FF0000"/>
              </a:solidFill>
            </a:endParaRPr>
          </a:p>
        </p:txBody>
      </p:sp>
      <p:sp>
        <p:nvSpPr>
          <p:cNvPr id="16" name="テキスト ボックス 15">
            <a:extLst>
              <a:ext uri="{FF2B5EF4-FFF2-40B4-BE49-F238E27FC236}">
                <a16:creationId xmlns:a16="http://schemas.microsoft.com/office/drawing/2014/main" id="{DB05DEFC-3922-B6B9-419F-0C145DDF3A7F}"/>
              </a:ext>
            </a:extLst>
          </p:cNvPr>
          <p:cNvSpPr txBox="1"/>
          <p:nvPr/>
        </p:nvSpPr>
        <p:spPr>
          <a:xfrm>
            <a:off x="11296062" y="3386728"/>
            <a:ext cx="2260672" cy="523220"/>
          </a:xfrm>
          <a:prstGeom prst="rect">
            <a:avLst/>
          </a:prstGeom>
          <a:noFill/>
          <a:ln w="19050">
            <a:solidFill>
              <a:schemeClr val="tx1"/>
            </a:solidFill>
          </a:ln>
        </p:spPr>
        <p:txBody>
          <a:bodyPr wrap="square" rtlCol="0">
            <a:spAutoFit/>
          </a:bodyPr>
          <a:lstStyle/>
          <a:p>
            <a:r>
              <a:rPr kumimoji="1" lang="ja-JP" altLang="en-US" sz="1400" dirty="0"/>
              <a:t>エンジンが切れておらず、</a:t>
            </a:r>
            <a:endParaRPr kumimoji="1" lang="en-US" altLang="ja-JP" sz="1400" dirty="0"/>
          </a:p>
          <a:p>
            <a:r>
              <a:rPr kumimoji="1" lang="ja-JP" altLang="en-US" sz="1400" dirty="0"/>
              <a:t>突然動き出した運搬車</a:t>
            </a:r>
          </a:p>
        </p:txBody>
      </p:sp>
      <p:cxnSp>
        <p:nvCxnSpPr>
          <p:cNvPr id="17" name="直線矢印コネクタ 16">
            <a:extLst>
              <a:ext uri="{FF2B5EF4-FFF2-40B4-BE49-F238E27FC236}">
                <a16:creationId xmlns:a16="http://schemas.microsoft.com/office/drawing/2014/main" id="{5F1C225E-FDF1-1794-0573-3B54D09A0562}"/>
              </a:ext>
            </a:extLst>
          </p:cNvPr>
          <p:cNvCxnSpPr>
            <a:cxnSpLocks/>
            <a:stCxn id="16" idx="2"/>
          </p:cNvCxnSpPr>
          <p:nvPr/>
        </p:nvCxnSpPr>
        <p:spPr>
          <a:xfrm flipH="1">
            <a:off x="11945221" y="3909948"/>
            <a:ext cx="481177" cy="7899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2720C4BE-B819-9450-AF0C-08913EED1E6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391639" y="5331581"/>
            <a:ext cx="3550724" cy="404472"/>
          </a:xfrm>
          <a:prstGeom prst="roundRect">
            <a:avLst>
              <a:gd name="adj" fmla="val 37219"/>
            </a:avLst>
          </a:prstGeom>
        </p:spPr>
      </p:pic>
      <p:grpSp>
        <p:nvGrpSpPr>
          <p:cNvPr id="31" name="グループ化 30">
            <a:extLst>
              <a:ext uri="{FF2B5EF4-FFF2-40B4-BE49-F238E27FC236}">
                <a16:creationId xmlns:a16="http://schemas.microsoft.com/office/drawing/2014/main" id="{7BE1395A-797F-91A4-2DBC-DAEF09D58DE8}"/>
              </a:ext>
            </a:extLst>
          </p:cNvPr>
          <p:cNvGrpSpPr/>
          <p:nvPr/>
        </p:nvGrpSpPr>
        <p:grpSpPr>
          <a:xfrm>
            <a:off x="10306757" y="4389122"/>
            <a:ext cx="1405232" cy="753134"/>
            <a:chOff x="6062612" y="2331201"/>
            <a:chExt cx="1405232" cy="753134"/>
          </a:xfrm>
        </p:grpSpPr>
        <p:sp>
          <p:nvSpPr>
            <p:cNvPr id="30" name="四角形: 角を丸くする 29">
              <a:extLst>
                <a:ext uri="{FF2B5EF4-FFF2-40B4-BE49-F238E27FC236}">
                  <a16:creationId xmlns:a16="http://schemas.microsoft.com/office/drawing/2014/main" id="{068830B7-F809-75BA-342B-6C867EBEE66B}"/>
                </a:ext>
              </a:extLst>
            </p:cNvPr>
            <p:cNvSpPr/>
            <p:nvPr/>
          </p:nvSpPr>
          <p:spPr>
            <a:xfrm>
              <a:off x="6366007" y="2794371"/>
              <a:ext cx="975974" cy="289964"/>
            </a:xfrm>
            <a:prstGeom prst="roundRect">
              <a:avLst>
                <a:gd name="adj" fmla="val 50000"/>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9" name="グループ化 28">
              <a:extLst>
                <a:ext uri="{FF2B5EF4-FFF2-40B4-BE49-F238E27FC236}">
                  <a16:creationId xmlns:a16="http://schemas.microsoft.com/office/drawing/2014/main" id="{D5EA4D54-84DD-9B36-7FC0-83D3FECFA17C}"/>
                </a:ext>
              </a:extLst>
            </p:cNvPr>
            <p:cNvGrpSpPr/>
            <p:nvPr/>
          </p:nvGrpSpPr>
          <p:grpSpPr>
            <a:xfrm>
              <a:off x="6062612" y="2331201"/>
              <a:ext cx="1405232" cy="548141"/>
              <a:chOff x="5777664" y="2557041"/>
              <a:chExt cx="1405232" cy="548141"/>
            </a:xfrm>
          </p:grpSpPr>
          <p:sp>
            <p:nvSpPr>
              <p:cNvPr id="27" name="正方形/長方形 26">
                <a:extLst>
                  <a:ext uri="{FF2B5EF4-FFF2-40B4-BE49-F238E27FC236}">
                    <a16:creationId xmlns:a16="http://schemas.microsoft.com/office/drawing/2014/main" id="{7F3BF6D0-AC1A-4941-F9B2-87B03C090AF6}"/>
                  </a:ext>
                </a:extLst>
              </p:cNvPr>
              <p:cNvSpPr/>
              <p:nvPr/>
            </p:nvSpPr>
            <p:spPr>
              <a:xfrm>
                <a:off x="5777664" y="2777713"/>
                <a:ext cx="1057852" cy="327000"/>
              </a:xfrm>
              <a:prstGeom prst="rect">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1 つの角を切り取り 1 つの角を丸める 27">
                <a:extLst>
                  <a:ext uri="{FF2B5EF4-FFF2-40B4-BE49-F238E27FC236}">
                    <a16:creationId xmlns:a16="http://schemas.microsoft.com/office/drawing/2014/main" id="{2D76C576-EE6D-A073-8D88-AB96BD2B1763}"/>
                  </a:ext>
                </a:extLst>
              </p:cNvPr>
              <p:cNvSpPr/>
              <p:nvPr/>
            </p:nvSpPr>
            <p:spPr>
              <a:xfrm>
                <a:off x="6685336" y="2557041"/>
                <a:ext cx="497560" cy="548141"/>
              </a:xfrm>
              <a:prstGeom prst="snipRoundRect">
                <a:avLst>
                  <a:gd name="adj1" fmla="val 0"/>
                  <a:gd name="adj2" fmla="val 35156"/>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5" name="爆発: 8 pt 24">
            <a:extLst>
              <a:ext uri="{FF2B5EF4-FFF2-40B4-BE49-F238E27FC236}">
                <a16:creationId xmlns:a16="http://schemas.microsoft.com/office/drawing/2014/main" id="{5ADB3FAA-649E-F833-CCC2-F65B337AB240}"/>
              </a:ext>
            </a:extLst>
          </p:cNvPr>
          <p:cNvSpPr/>
          <p:nvPr/>
        </p:nvSpPr>
        <p:spPr>
          <a:xfrm rot="967726">
            <a:off x="10430440" y="1800401"/>
            <a:ext cx="1224303" cy="1306386"/>
          </a:xfrm>
          <a:prstGeom prst="irregularSeal1">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a:extLst>
              <a:ext uri="{FF2B5EF4-FFF2-40B4-BE49-F238E27FC236}">
                <a16:creationId xmlns:a16="http://schemas.microsoft.com/office/drawing/2014/main" id="{623EFD9A-26B8-D4D1-249E-6931661D004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804768" y="3209167"/>
            <a:ext cx="561485" cy="1877809"/>
          </a:xfrm>
          <a:prstGeom prst="rect">
            <a:avLst/>
          </a:prstGeom>
        </p:spPr>
      </p:pic>
      <p:pic>
        <p:nvPicPr>
          <p:cNvPr id="9" name="図 8">
            <a:extLst>
              <a:ext uri="{FF2B5EF4-FFF2-40B4-BE49-F238E27FC236}">
                <a16:creationId xmlns:a16="http://schemas.microsoft.com/office/drawing/2014/main" id="{6C7B1DBF-D682-D47E-57BA-4F806D52424A}"/>
              </a:ext>
            </a:extLst>
          </p:cNvPr>
          <p:cNvPicPr>
            <a:picLocks noChangeAspect="1"/>
          </p:cNvPicPr>
          <p:nvPr/>
        </p:nvPicPr>
        <p:blipFill>
          <a:blip r:embed="rId5"/>
          <a:stretch>
            <a:fillRect/>
          </a:stretch>
        </p:blipFill>
        <p:spPr>
          <a:xfrm>
            <a:off x="6455062" y="1565028"/>
            <a:ext cx="2808920" cy="2547835"/>
          </a:xfrm>
          <a:prstGeom prst="rect">
            <a:avLst/>
          </a:prstGeom>
        </p:spPr>
      </p:pic>
      <p:sp>
        <p:nvSpPr>
          <p:cNvPr id="13" name="テキスト ボックス 12">
            <a:extLst>
              <a:ext uri="{FF2B5EF4-FFF2-40B4-BE49-F238E27FC236}">
                <a16:creationId xmlns:a16="http://schemas.microsoft.com/office/drawing/2014/main" id="{B887BBC2-401C-5FFD-EE96-0DE890D9C2A0}"/>
              </a:ext>
            </a:extLst>
          </p:cNvPr>
          <p:cNvSpPr txBox="1"/>
          <p:nvPr/>
        </p:nvSpPr>
        <p:spPr>
          <a:xfrm>
            <a:off x="504397" y="1842435"/>
            <a:ext cx="6517340" cy="461665"/>
          </a:xfrm>
          <a:prstGeom prst="rect">
            <a:avLst/>
          </a:prstGeom>
          <a:noFill/>
        </p:spPr>
        <p:txBody>
          <a:bodyPr wrap="square" rtlCol="0">
            <a:spAutoFit/>
          </a:bodyPr>
          <a:lstStyle/>
          <a:p>
            <a:r>
              <a:rPr kumimoji="1" lang="ja-JP" altLang="en-US" sz="2400" b="1" dirty="0"/>
              <a:t>①農用運搬機に挟まれた事故（死亡）</a:t>
            </a:r>
          </a:p>
        </p:txBody>
      </p:sp>
      <p:sp>
        <p:nvSpPr>
          <p:cNvPr id="14" name="テキスト ボックス 13">
            <a:extLst>
              <a:ext uri="{FF2B5EF4-FFF2-40B4-BE49-F238E27FC236}">
                <a16:creationId xmlns:a16="http://schemas.microsoft.com/office/drawing/2014/main" id="{9B2E18F7-EE38-EF3F-4885-26E6D1446E58}"/>
              </a:ext>
            </a:extLst>
          </p:cNvPr>
          <p:cNvSpPr txBox="1"/>
          <p:nvPr/>
        </p:nvSpPr>
        <p:spPr>
          <a:xfrm>
            <a:off x="504397" y="2484993"/>
            <a:ext cx="6367743" cy="584775"/>
          </a:xfrm>
          <a:prstGeom prst="rect">
            <a:avLst/>
          </a:prstGeom>
          <a:noFill/>
        </p:spPr>
        <p:txBody>
          <a:bodyPr wrap="square" rtlCol="0">
            <a:spAutoFit/>
          </a:bodyPr>
          <a:lstStyle/>
          <a:p>
            <a:pPr marL="179388" indent="-179388"/>
            <a:r>
              <a:rPr kumimoji="1" lang="en-US" altLang="ja-JP" sz="1600" dirty="0"/>
              <a:t>【</a:t>
            </a:r>
            <a:r>
              <a:rPr kumimoji="1" lang="ja-JP" altLang="en-US" sz="1600" dirty="0"/>
              <a:t>概要</a:t>
            </a:r>
            <a:r>
              <a:rPr kumimoji="1" lang="en-US" altLang="ja-JP" sz="1600" dirty="0"/>
              <a:t>】</a:t>
            </a:r>
            <a:r>
              <a:rPr kumimoji="1" lang="ja-JP" altLang="en-US" sz="1600" dirty="0"/>
              <a:t>　倉庫内で農用運搬機運転（後進）中、支柱にぶつかり、　　　</a:t>
            </a:r>
            <a:endParaRPr kumimoji="1" lang="en-US" altLang="ja-JP" sz="1600" dirty="0"/>
          </a:p>
          <a:p>
            <a:pPr marL="179388" indent="-179388"/>
            <a:r>
              <a:rPr kumimoji="1" lang="ja-JP" altLang="en-US" sz="1600" dirty="0"/>
              <a:t>　　　　そのまま運搬機に胸部を圧迫されてしまった。</a:t>
            </a:r>
            <a:endParaRPr kumimoji="1" lang="en-US" altLang="ja-JP" sz="1600" dirty="0"/>
          </a:p>
        </p:txBody>
      </p:sp>
      <p:sp>
        <p:nvSpPr>
          <p:cNvPr id="15" name="テキスト ボックス 14">
            <a:extLst>
              <a:ext uri="{FF2B5EF4-FFF2-40B4-BE49-F238E27FC236}">
                <a16:creationId xmlns:a16="http://schemas.microsoft.com/office/drawing/2014/main" id="{578699BE-EA70-3A26-915E-037BF7CA13CE}"/>
              </a:ext>
            </a:extLst>
          </p:cNvPr>
          <p:cNvSpPr txBox="1"/>
          <p:nvPr/>
        </p:nvSpPr>
        <p:spPr>
          <a:xfrm>
            <a:off x="504397" y="3190777"/>
            <a:ext cx="6504038" cy="830997"/>
          </a:xfrm>
          <a:prstGeom prst="rect">
            <a:avLst/>
          </a:prstGeom>
          <a:noFill/>
        </p:spPr>
        <p:txBody>
          <a:bodyPr wrap="square" rtlCol="0">
            <a:spAutoFit/>
          </a:bodyPr>
          <a:lstStyle/>
          <a:p>
            <a:pPr marL="179388" indent="-179388"/>
            <a:r>
              <a:rPr kumimoji="1" lang="en-US" altLang="ja-JP" sz="1600" dirty="0"/>
              <a:t>【</a:t>
            </a:r>
            <a:r>
              <a:rPr kumimoji="1" lang="ja-JP" altLang="en-US" sz="1600" dirty="0"/>
              <a:t>考えられる原因</a:t>
            </a:r>
            <a:r>
              <a:rPr kumimoji="1" lang="en-US" altLang="ja-JP" sz="1600" dirty="0"/>
              <a:t>】</a:t>
            </a:r>
          </a:p>
          <a:p>
            <a:pPr marL="179388" indent="-179388"/>
            <a:r>
              <a:rPr kumimoji="1" lang="ja-JP" altLang="en-US" sz="1600" dirty="0"/>
              <a:t>　　　　</a:t>
            </a:r>
            <a:r>
              <a:rPr kumimoji="1" lang="ja-JP" altLang="en-US" sz="1600" b="1" dirty="0"/>
              <a:t>・</a:t>
            </a:r>
            <a:r>
              <a:rPr kumimoji="1" lang="ja-JP" altLang="en-US" sz="1600" b="1" dirty="0">
                <a:solidFill>
                  <a:srgbClr val="FF0000"/>
                </a:solidFill>
              </a:rPr>
              <a:t>進行方向（背後）の確認が疎かになっていた</a:t>
            </a:r>
            <a:endParaRPr kumimoji="1" lang="en-US" altLang="ja-JP" sz="1600" b="1" dirty="0">
              <a:solidFill>
                <a:srgbClr val="FF0000"/>
              </a:solidFill>
            </a:endParaRPr>
          </a:p>
          <a:p>
            <a:pPr marL="179388" indent="-179388"/>
            <a:r>
              <a:rPr kumimoji="1" lang="ja-JP" altLang="en-US" sz="1600" b="1" dirty="0"/>
              <a:t>　　　　</a:t>
            </a:r>
            <a:endParaRPr kumimoji="1" lang="en-US" altLang="ja-JP" sz="1600" b="1" dirty="0"/>
          </a:p>
        </p:txBody>
      </p:sp>
    </p:spTree>
    <p:extLst>
      <p:ext uri="{BB962C8B-B14F-4D97-AF65-F5344CB8AC3E}">
        <p14:creationId xmlns:p14="http://schemas.microsoft.com/office/powerpoint/2010/main" val="21774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CF8616C1-9C81-1128-ACFE-51177A510701}"/>
              </a:ext>
            </a:extLst>
          </p:cNvPr>
          <p:cNvSpPr/>
          <p:nvPr/>
        </p:nvSpPr>
        <p:spPr>
          <a:xfrm>
            <a:off x="952832" y="528403"/>
            <a:ext cx="4175222" cy="267819"/>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a:p>
        </p:txBody>
      </p:sp>
      <p:sp>
        <p:nvSpPr>
          <p:cNvPr id="3" name="テキスト ボックス 2">
            <a:extLst>
              <a:ext uri="{FF2B5EF4-FFF2-40B4-BE49-F238E27FC236}">
                <a16:creationId xmlns:a16="http://schemas.microsoft.com/office/drawing/2014/main" id="{70A660A4-36DB-F203-E773-40F44FE1CA90}"/>
              </a:ext>
            </a:extLst>
          </p:cNvPr>
          <p:cNvSpPr txBox="1"/>
          <p:nvPr/>
        </p:nvSpPr>
        <p:spPr>
          <a:xfrm>
            <a:off x="-8548" y="111018"/>
            <a:ext cx="9906001" cy="646331"/>
          </a:xfrm>
          <a:prstGeom prst="rect">
            <a:avLst/>
          </a:prstGeom>
          <a:noFill/>
        </p:spPr>
        <p:txBody>
          <a:bodyPr wrap="square" rtlCol="0">
            <a:spAutoFit/>
          </a:bodyPr>
          <a:lstStyle/>
          <a:p>
            <a:pPr algn="ctr"/>
            <a:r>
              <a:rPr kumimoji="1" lang="ja-JP" altLang="en-US" sz="3600" b="1" dirty="0">
                <a:latin typeface="UD デジタル 教科書体 N-B" panose="02020700000000000000" pitchFamily="17" charset="-128"/>
                <a:ea typeface="UD デジタル 教科書体 N-B" panose="02020700000000000000" pitchFamily="17" charset="-128"/>
              </a:rPr>
              <a:t>農作業安全チェック　～農用運搬車～</a:t>
            </a:r>
            <a:endParaRPr kumimoji="1" lang="en-US" altLang="ja-JP" sz="3600" b="1" dirty="0">
              <a:latin typeface="UD デジタル 教科書体 N-B" panose="02020700000000000000" pitchFamily="17" charset="-128"/>
              <a:ea typeface="UD デジタル 教科書体 N-B" panose="02020700000000000000" pitchFamily="17" charset="-128"/>
            </a:endParaRPr>
          </a:p>
        </p:txBody>
      </p:sp>
      <p:sp>
        <p:nvSpPr>
          <p:cNvPr id="13" name="四角形: 角を丸くする 12">
            <a:extLst>
              <a:ext uri="{FF2B5EF4-FFF2-40B4-BE49-F238E27FC236}">
                <a16:creationId xmlns:a16="http://schemas.microsoft.com/office/drawing/2014/main" id="{7029E60A-4F5F-FEC1-C2F1-FE4EE6AE786A}"/>
              </a:ext>
            </a:extLst>
          </p:cNvPr>
          <p:cNvSpPr/>
          <p:nvPr/>
        </p:nvSpPr>
        <p:spPr>
          <a:xfrm>
            <a:off x="296496" y="1174734"/>
            <a:ext cx="9313008" cy="5572248"/>
          </a:xfrm>
          <a:prstGeom prst="roundRect">
            <a:avLst>
              <a:gd name="adj" fmla="val 59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14" name="四角形: 角を丸くする 13">
            <a:extLst>
              <a:ext uri="{FF2B5EF4-FFF2-40B4-BE49-F238E27FC236}">
                <a16:creationId xmlns:a16="http://schemas.microsoft.com/office/drawing/2014/main" id="{A6931CAB-0D82-B59E-508D-5AE334EB4547}"/>
              </a:ext>
            </a:extLst>
          </p:cNvPr>
          <p:cNvSpPr/>
          <p:nvPr/>
        </p:nvSpPr>
        <p:spPr>
          <a:xfrm>
            <a:off x="728748" y="864574"/>
            <a:ext cx="1999164" cy="721442"/>
          </a:xfrm>
          <a:prstGeom prst="roundRect">
            <a:avLst>
              <a:gd name="adj" fmla="val 46287"/>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UD デジタル 教科書体 N-B" panose="02020700000000000000" pitchFamily="17" charset="-128"/>
                <a:ea typeface="UD デジタル 教科書体 N-B" panose="02020700000000000000" pitchFamily="17" charset="-128"/>
              </a:rPr>
              <a:t>注意事項</a:t>
            </a:r>
          </a:p>
        </p:txBody>
      </p:sp>
      <p:pic>
        <p:nvPicPr>
          <p:cNvPr id="4" name="図 3">
            <a:extLst>
              <a:ext uri="{FF2B5EF4-FFF2-40B4-BE49-F238E27FC236}">
                <a16:creationId xmlns:a16="http://schemas.microsoft.com/office/drawing/2014/main" id="{B84ECF0E-2800-010A-9790-047916C530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0588" y="5015434"/>
            <a:ext cx="813716" cy="569817"/>
          </a:xfrm>
          <a:prstGeom prst="rect">
            <a:avLst/>
          </a:prstGeom>
        </p:spPr>
      </p:pic>
      <p:sp>
        <p:nvSpPr>
          <p:cNvPr id="5" name="テキスト ボックス 4">
            <a:extLst>
              <a:ext uri="{FF2B5EF4-FFF2-40B4-BE49-F238E27FC236}">
                <a16:creationId xmlns:a16="http://schemas.microsoft.com/office/drawing/2014/main" id="{9A908896-16EB-51DE-B400-9489DF010058}"/>
              </a:ext>
            </a:extLst>
          </p:cNvPr>
          <p:cNvSpPr txBox="1"/>
          <p:nvPr/>
        </p:nvSpPr>
        <p:spPr>
          <a:xfrm>
            <a:off x="965372" y="5105171"/>
            <a:ext cx="6586846" cy="461665"/>
          </a:xfrm>
          <a:prstGeom prst="rect">
            <a:avLst/>
          </a:prstGeom>
          <a:noFill/>
        </p:spPr>
        <p:txBody>
          <a:bodyPr wrap="square" rtlCol="0">
            <a:spAutoFit/>
          </a:bodyPr>
          <a:lstStyle/>
          <a:p>
            <a:r>
              <a:rPr kumimoji="1" lang="ja-JP" altLang="en-US" sz="2400" b="1" dirty="0"/>
              <a:t>エンジンは切っていますか？</a:t>
            </a:r>
          </a:p>
        </p:txBody>
      </p:sp>
      <p:sp>
        <p:nvSpPr>
          <p:cNvPr id="6" name="テキスト ボックス 5">
            <a:extLst>
              <a:ext uri="{FF2B5EF4-FFF2-40B4-BE49-F238E27FC236}">
                <a16:creationId xmlns:a16="http://schemas.microsoft.com/office/drawing/2014/main" id="{516F97BB-5656-6B4D-B0D5-4F4DEE7C7338}"/>
              </a:ext>
            </a:extLst>
          </p:cNvPr>
          <p:cNvSpPr txBox="1"/>
          <p:nvPr/>
        </p:nvSpPr>
        <p:spPr>
          <a:xfrm>
            <a:off x="557219" y="5719102"/>
            <a:ext cx="5074714" cy="830997"/>
          </a:xfrm>
          <a:prstGeom prst="rect">
            <a:avLst/>
          </a:prstGeom>
          <a:noFill/>
        </p:spPr>
        <p:txBody>
          <a:bodyPr wrap="square" rtlCol="0">
            <a:spAutoFit/>
          </a:bodyPr>
          <a:lstStyle/>
          <a:p>
            <a:pPr marL="179388" indent="-179388"/>
            <a:r>
              <a:rPr kumimoji="1" lang="ja-JP" altLang="en-US" sz="1600" dirty="0"/>
              <a:t>〇　農用運搬機から離れる場合は誤作動で動き出さないよう、エンジンを切り、駐車ブレーキをかけましょう。</a:t>
            </a:r>
            <a:endParaRPr kumimoji="1" lang="en-US" altLang="ja-JP" sz="1600" dirty="0"/>
          </a:p>
        </p:txBody>
      </p:sp>
      <p:grpSp>
        <p:nvGrpSpPr>
          <p:cNvPr id="59" name="グループ化 58">
            <a:extLst>
              <a:ext uri="{FF2B5EF4-FFF2-40B4-BE49-F238E27FC236}">
                <a16:creationId xmlns:a16="http://schemas.microsoft.com/office/drawing/2014/main" id="{5CBB2A50-C07D-FCC5-F7CC-B21C23CBFF02}"/>
              </a:ext>
            </a:extLst>
          </p:cNvPr>
          <p:cNvGrpSpPr/>
          <p:nvPr/>
        </p:nvGrpSpPr>
        <p:grpSpPr>
          <a:xfrm rot="439453">
            <a:off x="5875339" y="5220290"/>
            <a:ext cx="3641638" cy="1531769"/>
            <a:chOff x="3427002" y="8499392"/>
            <a:chExt cx="2357609" cy="741213"/>
          </a:xfrm>
        </p:grpSpPr>
        <p:pic>
          <p:nvPicPr>
            <p:cNvPr id="60" name="図 59">
              <a:extLst>
                <a:ext uri="{FF2B5EF4-FFF2-40B4-BE49-F238E27FC236}">
                  <a16:creationId xmlns:a16="http://schemas.microsoft.com/office/drawing/2014/main" id="{ABF81840-3CF3-4522-55F2-0D71954FA5AD}"/>
                </a:ext>
              </a:extLst>
            </p:cNvPr>
            <p:cNvPicPr>
              <a:picLocks noChangeAspect="1"/>
            </p:cNvPicPr>
            <p:nvPr/>
          </p:nvPicPr>
          <p:blipFill>
            <a:blip r:embed="rId3"/>
            <a:stretch>
              <a:fillRect/>
            </a:stretch>
          </p:blipFill>
          <p:spPr>
            <a:xfrm>
              <a:off x="3427002" y="8499392"/>
              <a:ext cx="658084" cy="658084"/>
            </a:xfrm>
            <a:prstGeom prst="rect">
              <a:avLst/>
            </a:prstGeom>
          </p:spPr>
        </p:pic>
        <p:pic>
          <p:nvPicPr>
            <p:cNvPr id="61" name="Picture 2" descr="カタカナ ン イラスト文字">
              <a:extLst>
                <a:ext uri="{FF2B5EF4-FFF2-40B4-BE49-F238E27FC236}">
                  <a16:creationId xmlns:a16="http://schemas.microsoft.com/office/drawing/2014/main" id="{C601720B-67B2-76A2-A722-BBE39B58922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93510" y="8582521"/>
              <a:ext cx="658084" cy="658084"/>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カタカナ ジ イラスト文字">
              <a:extLst>
                <a:ext uri="{FF2B5EF4-FFF2-40B4-BE49-F238E27FC236}">
                  <a16:creationId xmlns:a16="http://schemas.microsoft.com/office/drawing/2014/main" id="{685F9781-AED9-29DB-CA87-ADD528CF076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60018" y="8582521"/>
              <a:ext cx="658084" cy="65808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カタカナ ン イラスト文字">
              <a:extLst>
                <a:ext uri="{FF2B5EF4-FFF2-40B4-BE49-F238E27FC236}">
                  <a16:creationId xmlns:a16="http://schemas.microsoft.com/office/drawing/2014/main" id="{205AEE5D-A719-C967-650F-735C4C4ED17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26527" y="8515513"/>
              <a:ext cx="658084" cy="658084"/>
            </a:xfrm>
            <a:prstGeom prst="rect">
              <a:avLst/>
            </a:prstGeom>
            <a:noFill/>
            <a:extLst>
              <a:ext uri="{909E8E84-426E-40DD-AFC4-6F175D3DCCD1}">
                <a14:hiddenFill xmlns:a14="http://schemas.microsoft.com/office/drawing/2010/main">
                  <a:solidFill>
                    <a:srgbClr val="FFFFFF"/>
                  </a:solidFill>
                </a14:hiddenFill>
              </a:ext>
            </a:extLst>
          </p:spPr>
        </p:pic>
      </p:grpSp>
      <p:pic>
        <p:nvPicPr>
          <p:cNvPr id="64" name="Picture 8" descr="スイッチをオフにしている人のイラスト（節電）">
            <a:extLst>
              <a:ext uri="{FF2B5EF4-FFF2-40B4-BE49-F238E27FC236}">
                <a16:creationId xmlns:a16="http://schemas.microsoft.com/office/drawing/2014/main" id="{AD813AAF-746E-83D7-FA05-B8784BD628AB}"/>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rot="980406">
            <a:off x="7496949" y="4101005"/>
            <a:ext cx="1727545" cy="1687458"/>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5371D3DB-7C8A-A074-6F19-B1500BF6C316}"/>
              </a:ext>
            </a:extLst>
          </p:cNvPr>
          <p:cNvSpPr txBox="1"/>
          <p:nvPr/>
        </p:nvSpPr>
        <p:spPr>
          <a:xfrm>
            <a:off x="1100551" y="1802004"/>
            <a:ext cx="5130614" cy="461665"/>
          </a:xfrm>
          <a:prstGeom prst="rect">
            <a:avLst/>
          </a:prstGeom>
          <a:noFill/>
        </p:spPr>
        <p:txBody>
          <a:bodyPr wrap="square" rtlCol="0">
            <a:spAutoFit/>
          </a:bodyPr>
          <a:lstStyle/>
          <a:p>
            <a:r>
              <a:rPr kumimoji="1" lang="ja-JP" altLang="en-US" sz="2400" b="1" dirty="0"/>
              <a:t>正しい使い方ができていますか？</a:t>
            </a:r>
          </a:p>
        </p:txBody>
      </p:sp>
      <p:sp>
        <p:nvSpPr>
          <p:cNvPr id="8" name="テキスト ボックス 7">
            <a:extLst>
              <a:ext uri="{FF2B5EF4-FFF2-40B4-BE49-F238E27FC236}">
                <a16:creationId xmlns:a16="http://schemas.microsoft.com/office/drawing/2014/main" id="{70AFB675-90A6-9460-C992-65742E4552FD}"/>
              </a:ext>
            </a:extLst>
          </p:cNvPr>
          <p:cNvSpPr txBox="1"/>
          <p:nvPr/>
        </p:nvSpPr>
        <p:spPr>
          <a:xfrm>
            <a:off x="581855" y="4044825"/>
            <a:ext cx="5394071" cy="584775"/>
          </a:xfrm>
          <a:prstGeom prst="rect">
            <a:avLst/>
          </a:prstGeom>
          <a:noFill/>
        </p:spPr>
        <p:txBody>
          <a:bodyPr wrap="square" rtlCol="0">
            <a:spAutoFit/>
          </a:bodyPr>
          <a:lstStyle/>
          <a:p>
            <a:pPr marL="179388" indent="-179388"/>
            <a:r>
              <a:rPr kumimoji="1" lang="ja-JP" altLang="en-US" sz="1600" dirty="0"/>
              <a:t>〇　また、</a:t>
            </a:r>
            <a:r>
              <a:rPr kumimoji="1" lang="ja-JP" altLang="en-US" sz="1600" b="1" dirty="0"/>
              <a:t>積み荷を荷台の一部に片寄らせない、</a:t>
            </a:r>
            <a:endParaRPr kumimoji="1" lang="en-US" altLang="ja-JP" sz="1600" b="1" dirty="0"/>
          </a:p>
          <a:p>
            <a:pPr marL="179388" indent="-179388"/>
            <a:r>
              <a:rPr kumimoji="1" lang="ja-JP" altLang="en-US" sz="1600" b="1" dirty="0"/>
              <a:t>　積載量をオーバーさせない</a:t>
            </a:r>
            <a:r>
              <a:rPr kumimoji="1" lang="ja-JP" altLang="en-US" sz="1600" dirty="0"/>
              <a:t>ことを心がけましょう。</a:t>
            </a:r>
            <a:endParaRPr kumimoji="1" lang="en-US" altLang="ja-JP" sz="1600" dirty="0"/>
          </a:p>
        </p:txBody>
      </p:sp>
      <p:sp>
        <p:nvSpPr>
          <p:cNvPr id="9" name="テキスト ボックス 8">
            <a:extLst>
              <a:ext uri="{FF2B5EF4-FFF2-40B4-BE49-F238E27FC236}">
                <a16:creationId xmlns:a16="http://schemas.microsoft.com/office/drawing/2014/main" id="{477B4FA1-95A5-C941-00E0-F522BC028BF1}"/>
              </a:ext>
            </a:extLst>
          </p:cNvPr>
          <p:cNvSpPr txBox="1"/>
          <p:nvPr/>
        </p:nvSpPr>
        <p:spPr>
          <a:xfrm>
            <a:off x="552805" y="2292229"/>
            <a:ext cx="6517046" cy="830997"/>
          </a:xfrm>
          <a:prstGeom prst="rect">
            <a:avLst/>
          </a:prstGeom>
          <a:noFill/>
        </p:spPr>
        <p:txBody>
          <a:bodyPr wrap="square" rtlCol="0">
            <a:spAutoFit/>
          </a:bodyPr>
          <a:lstStyle/>
          <a:p>
            <a:pPr marL="179388" indent="-179388"/>
            <a:r>
              <a:rPr kumimoji="1" lang="ja-JP" altLang="en-US" sz="1600" dirty="0"/>
              <a:t>〇　</a:t>
            </a:r>
            <a:r>
              <a:rPr kumimoji="1" lang="ja-JP" altLang="en-US" sz="1600" b="1" dirty="0"/>
              <a:t>農用運搬機は重傷事故率（重傷度）の高い農機</a:t>
            </a:r>
            <a:r>
              <a:rPr kumimoji="1" lang="ja-JP" altLang="en-US" sz="1600" dirty="0"/>
              <a:t>です。</a:t>
            </a:r>
            <a:endParaRPr kumimoji="1" lang="en-US" altLang="ja-JP" sz="1600" dirty="0"/>
          </a:p>
          <a:p>
            <a:pPr marL="179388" indent="-179388"/>
            <a:r>
              <a:rPr kumimoji="1" lang="ja-JP" altLang="en-US" sz="1600" dirty="0"/>
              <a:t>　　特に「ひかれ・挟まれ」と「転落・転倒」による事故は</a:t>
            </a:r>
            <a:endParaRPr kumimoji="1" lang="en-US" altLang="ja-JP" sz="1600" dirty="0"/>
          </a:p>
          <a:p>
            <a:pPr marL="179388" indent="-179388"/>
            <a:r>
              <a:rPr kumimoji="1" lang="ja-JP" altLang="en-US" sz="1600" dirty="0"/>
              <a:t>　発生頻度、重傷度ともに高くなっています。</a:t>
            </a:r>
            <a:endParaRPr kumimoji="1" lang="en-US" altLang="ja-JP" sz="1600" dirty="0"/>
          </a:p>
        </p:txBody>
      </p:sp>
      <p:sp>
        <p:nvSpPr>
          <p:cNvPr id="10" name="テキスト ボックス 9">
            <a:extLst>
              <a:ext uri="{FF2B5EF4-FFF2-40B4-BE49-F238E27FC236}">
                <a16:creationId xmlns:a16="http://schemas.microsoft.com/office/drawing/2014/main" id="{089C0102-E1A9-E848-4691-BCD0E54282B6}"/>
              </a:ext>
            </a:extLst>
          </p:cNvPr>
          <p:cNvSpPr txBox="1"/>
          <p:nvPr/>
        </p:nvSpPr>
        <p:spPr>
          <a:xfrm>
            <a:off x="576411" y="3153612"/>
            <a:ext cx="5328251" cy="830997"/>
          </a:xfrm>
          <a:prstGeom prst="rect">
            <a:avLst/>
          </a:prstGeom>
          <a:noFill/>
        </p:spPr>
        <p:txBody>
          <a:bodyPr wrap="square" rtlCol="0">
            <a:spAutoFit/>
          </a:bodyPr>
          <a:lstStyle/>
          <a:p>
            <a:pPr marL="179388" indent="-179388"/>
            <a:r>
              <a:rPr kumimoji="1" lang="ja-JP" altLang="en-US" sz="1600" dirty="0"/>
              <a:t>〇　農用運搬機を運転（操作）する場合は、</a:t>
            </a:r>
            <a:r>
              <a:rPr kumimoji="1" lang="ja-JP" altLang="en-US" sz="1600" b="1" dirty="0"/>
              <a:t>進行方向に障害物がないか</a:t>
            </a:r>
            <a:r>
              <a:rPr kumimoji="1" lang="ja-JP" altLang="en-US" sz="1600" dirty="0"/>
              <a:t>、</a:t>
            </a:r>
            <a:r>
              <a:rPr kumimoji="1" lang="ja-JP" altLang="en-US" sz="1600" b="1" dirty="0"/>
              <a:t>速度は出すぎていないか</a:t>
            </a:r>
            <a:r>
              <a:rPr kumimoji="1" lang="ja-JP" altLang="en-US" sz="1200" b="1" dirty="0"/>
              <a:t>（アクシデントがあった際にしっかりと停止できる速度か）</a:t>
            </a:r>
            <a:r>
              <a:rPr kumimoji="1" lang="ja-JP" altLang="en-US" sz="1600" dirty="0"/>
              <a:t>を確認しましょう。</a:t>
            </a:r>
            <a:endParaRPr kumimoji="1" lang="en-US" altLang="ja-JP" sz="1600" dirty="0"/>
          </a:p>
        </p:txBody>
      </p:sp>
      <p:pic>
        <p:nvPicPr>
          <p:cNvPr id="11" name="図 10">
            <a:extLst>
              <a:ext uri="{FF2B5EF4-FFF2-40B4-BE49-F238E27FC236}">
                <a16:creationId xmlns:a16="http://schemas.microsoft.com/office/drawing/2014/main" id="{8192AEF5-07F4-4D3F-FCEA-778BFE716C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560" y="1675753"/>
            <a:ext cx="813716" cy="569817"/>
          </a:xfrm>
          <a:prstGeom prst="rect">
            <a:avLst/>
          </a:prstGeom>
        </p:spPr>
      </p:pic>
      <p:pic>
        <p:nvPicPr>
          <p:cNvPr id="51" name="図 50">
            <a:extLst>
              <a:ext uri="{FF2B5EF4-FFF2-40B4-BE49-F238E27FC236}">
                <a16:creationId xmlns:a16="http://schemas.microsoft.com/office/drawing/2014/main" id="{261CF646-D752-7019-7B2E-BFC3E83B9169}"/>
              </a:ext>
            </a:extLst>
          </p:cNvPr>
          <p:cNvPicPr>
            <a:picLocks noChangeAspect="1"/>
          </p:cNvPicPr>
          <p:nvPr/>
        </p:nvPicPr>
        <p:blipFill>
          <a:blip r:embed="rId7"/>
          <a:stretch>
            <a:fillRect/>
          </a:stretch>
        </p:blipFill>
        <p:spPr>
          <a:xfrm>
            <a:off x="6112788" y="2093801"/>
            <a:ext cx="3240407" cy="2166289"/>
          </a:xfrm>
          <a:prstGeom prst="rect">
            <a:avLst/>
          </a:prstGeom>
        </p:spPr>
      </p:pic>
    </p:spTree>
    <p:extLst>
      <p:ext uri="{BB962C8B-B14F-4D97-AF65-F5344CB8AC3E}">
        <p14:creationId xmlns:p14="http://schemas.microsoft.com/office/powerpoint/2010/main" val="3952006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四角形: 角を丸くする 21">
            <a:extLst>
              <a:ext uri="{FF2B5EF4-FFF2-40B4-BE49-F238E27FC236}">
                <a16:creationId xmlns:a16="http://schemas.microsoft.com/office/drawing/2014/main" id="{AD07734E-D087-23D2-AA1C-DF9E168345A4}"/>
              </a:ext>
            </a:extLst>
          </p:cNvPr>
          <p:cNvSpPr/>
          <p:nvPr/>
        </p:nvSpPr>
        <p:spPr>
          <a:xfrm>
            <a:off x="6046572" y="3965444"/>
            <a:ext cx="3747709" cy="649193"/>
          </a:xfrm>
          <a:prstGeom prst="roundRect">
            <a:avLst>
              <a:gd name="adj" fmla="val 17997"/>
            </a:avLst>
          </a:prstGeom>
          <a:solidFill>
            <a:schemeClr val="accent6">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D3FF7AA3-D2C8-0525-A9C7-5B3FED4374D7}"/>
              </a:ext>
            </a:extLst>
          </p:cNvPr>
          <p:cNvSpPr/>
          <p:nvPr/>
        </p:nvSpPr>
        <p:spPr>
          <a:xfrm>
            <a:off x="6047937" y="1879877"/>
            <a:ext cx="3736552" cy="1887582"/>
          </a:xfrm>
          <a:prstGeom prst="roundRect">
            <a:avLst>
              <a:gd name="adj" fmla="val 4943"/>
            </a:avLst>
          </a:prstGeom>
          <a:solidFill>
            <a:schemeClr val="accent2">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図形 25">
            <a:extLst>
              <a:ext uri="{FF2B5EF4-FFF2-40B4-BE49-F238E27FC236}">
                <a16:creationId xmlns:a16="http://schemas.microsoft.com/office/drawing/2014/main" id="{91F48221-AA47-573A-5682-3A02A16CCD6E}"/>
              </a:ext>
            </a:extLst>
          </p:cNvPr>
          <p:cNvSpPr/>
          <p:nvPr/>
        </p:nvSpPr>
        <p:spPr>
          <a:xfrm>
            <a:off x="129271" y="504497"/>
            <a:ext cx="4026943" cy="33747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chemeClr val="accent2"/>
          </a:solidFill>
          <a:ln w="5874" cap="flat">
            <a:noFill/>
            <a:prstDash val="solid"/>
            <a:miter/>
          </a:ln>
        </p:spPr>
        <p:txBody>
          <a:bodyPr rtlCol="0" anchor="ctr"/>
          <a:lstStyle/>
          <a:p>
            <a:endParaRPr lang="ja-JP" altLang="en-US"/>
          </a:p>
        </p:txBody>
      </p:sp>
      <p:sp>
        <p:nvSpPr>
          <p:cNvPr id="24" name="四角形: 角を丸くする 23">
            <a:extLst>
              <a:ext uri="{FF2B5EF4-FFF2-40B4-BE49-F238E27FC236}">
                <a16:creationId xmlns:a16="http://schemas.microsoft.com/office/drawing/2014/main" id="{FB431CAD-F470-2727-DCF4-2AD0AEC7805F}"/>
              </a:ext>
            </a:extLst>
          </p:cNvPr>
          <p:cNvSpPr/>
          <p:nvPr/>
        </p:nvSpPr>
        <p:spPr>
          <a:xfrm>
            <a:off x="282459" y="1072239"/>
            <a:ext cx="3720568" cy="503842"/>
          </a:xfrm>
          <a:prstGeom prst="roundRect">
            <a:avLst>
              <a:gd name="adj" fmla="val 25741"/>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UD デジタル 教科書体 N-B" panose="02020700000000000000" pitchFamily="17" charset="-128"/>
                <a:ea typeface="UD デジタル 教科書体 N-B" panose="02020700000000000000" pitchFamily="17" charset="-128"/>
              </a:rPr>
              <a:t>公道走行のためのフローチャート</a:t>
            </a:r>
          </a:p>
        </p:txBody>
      </p:sp>
      <p:sp>
        <p:nvSpPr>
          <p:cNvPr id="25" name="テキスト ボックス 24">
            <a:extLst>
              <a:ext uri="{FF2B5EF4-FFF2-40B4-BE49-F238E27FC236}">
                <a16:creationId xmlns:a16="http://schemas.microsoft.com/office/drawing/2014/main" id="{342309D8-FA18-6345-C3E2-16993C47C10F}"/>
              </a:ext>
            </a:extLst>
          </p:cNvPr>
          <p:cNvSpPr txBox="1"/>
          <p:nvPr/>
        </p:nvSpPr>
        <p:spPr>
          <a:xfrm>
            <a:off x="0" y="121939"/>
            <a:ext cx="9906000" cy="646331"/>
          </a:xfrm>
          <a:prstGeom prst="rect">
            <a:avLst/>
          </a:prstGeom>
          <a:noFill/>
        </p:spPr>
        <p:txBody>
          <a:bodyPr wrap="square" rtlCol="0">
            <a:spAutoFit/>
          </a:bodyPr>
          <a:lstStyle/>
          <a:p>
            <a:pPr algn="ctr"/>
            <a:r>
              <a:rPr kumimoji="1" lang="ja-JP" altLang="en-US" sz="3600" b="1" dirty="0">
                <a:latin typeface="UD デジタル 教科書体 N-B" panose="02020700000000000000" pitchFamily="17" charset="-128"/>
                <a:ea typeface="UD デジタル 教科書体 N-B" panose="02020700000000000000" pitchFamily="17" charset="-128"/>
              </a:rPr>
              <a:t>農作業安全チェック </a:t>
            </a:r>
            <a:r>
              <a:rPr kumimoji="1" lang="ja-JP" altLang="en-US" sz="2800" b="1" dirty="0">
                <a:latin typeface="UD デジタル 教科書体 N-B" panose="02020700000000000000" pitchFamily="17" charset="-128"/>
                <a:ea typeface="UD デジタル 教科書体 N-B" panose="02020700000000000000" pitchFamily="17" charset="-128"/>
              </a:rPr>
              <a:t>～トラクターの公道走行と免許～</a:t>
            </a:r>
            <a:endParaRPr kumimoji="1" lang="en-US" altLang="ja-JP" sz="3600" b="1" dirty="0">
              <a:latin typeface="UD デジタル 教科書体 N-B" panose="02020700000000000000" pitchFamily="17" charset="-128"/>
              <a:ea typeface="UD デジタル 教科書体 N-B" panose="02020700000000000000" pitchFamily="17" charset="-128"/>
            </a:endParaRPr>
          </a:p>
        </p:txBody>
      </p:sp>
      <p:sp>
        <p:nvSpPr>
          <p:cNvPr id="13" name="吹き出し: 角を丸めた四角形 12">
            <a:extLst>
              <a:ext uri="{FF2B5EF4-FFF2-40B4-BE49-F238E27FC236}">
                <a16:creationId xmlns:a16="http://schemas.microsoft.com/office/drawing/2014/main" id="{DABA3D2A-25FC-009B-8063-2C4CF79B6409}"/>
              </a:ext>
            </a:extLst>
          </p:cNvPr>
          <p:cNvSpPr/>
          <p:nvPr/>
        </p:nvSpPr>
        <p:spPr>
          <a:xfrm>
            <a:off x="4706031" y="1008636"/>
            <a:ext cx="4026943" cy="503842"/>
          </a:xfrm>
          <a:prstGeom prst="wedgeRoundRectCallout">
            <a:avLst>
              <a:gd name="adj1" fmla="val -48515"/>
              <a:gd name="adj2" fmla="val -2600"/>
              <a:gd name="adj3" fmla="val 16667"/>
            </a:avLst>
          </a:prstGeom>
          <a:solidFill>
            <a:schemeClr val="bg1"/>
          </a:solid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rIns="36000" rtlCol="0" anchor="ctr"/>
          <a:lstStyle/>
          <a:p>
            <a:r>
              <a:rPr kumimoji="1" lang="ja-JP" altLang="en-US" sz="2000" b="1" dirty="0">
                <a:solidFill>
                  <a:schemeClr val="tx1"/>
                </a:solidFill>
                <a:latin typeface="UD デジタル 教科書体 N-B" panose="02020700000000000000" pitchFamily="17" charset="-128"/>
                <a:ea typeface="UD デジタル 教科書体 N-B" panose="02020700000000000000" pitchFamily="17" charset="-128"/>
              </a:rPr>
              <a:t>該当の番号を確認してください！</a:t>
            </a:r>
          </a:p>
        </p:txBody>
      </p:sp>
      <p:sp>
        <p:nvSpPr>
          <p:cNvPr id="14" name="テキスト ボックス 13">
            <a:extLst>
              <a:ext uri="{FF2B5EF4-FFF2-40B4-BE49-F238E27FC236}">
                <a16:creationId xmlns:a16="http://schemas.microsoft.com/office/drawing/2014/main" id="{32459423-5B87-DD21-2A87-5CF603EDCCF7}"/>
              </a:ext>
            </a:extLst>
          </p:cNvPr>
          <p:cNvSpPr txBox="1"/>
          <p:nvPr/>
        </p:nvSpPr>
        <p:spPr>
          <a:xfrm>
            <a:off x="6064079" y="4158136"/>
            <a:ext cx="3736552" cy="446276"/>
          </a:xfrm>
          <a:prstGeom prst="rect">
            <a:avLst/>
          </a:prstGeom>
          <a:noFill/>
        </p:spPr>
        <p:txBody>
          <a:bodyPr wrap="square" rtlCol="0">
            <a:spAutoFit/>
          </a:bodyPr>
          <a:lstStyle/>
          <a:p>
            <a:r>
              <a:rPr kumimoji="1" lang="ja-JP" altLang="en-US" sz="1200" b="1" dirty="0"/>
              <a:t>◇必要装備</a:t>
            </a:r>
            <a:endParaRPr kumimoji="1" lang="en-US" altLang="ja-JP" sz="1200" b="1" dirty="0"/>
          </a:p>
          <a:p>
            <a:r>
              <a:rPr kumimoji="1" lang="ja-JP" altLang="en-US" sz="1100" b="1" dirty="0"/>
              <a:t>　作業機への灯火器類等の設置</a:t>
            </a:r>
          </a:p>
        </p:txBody>
      </p:sp>
      <p:sp>
        <p:nvSpPr>
          <p:cNvPr id="15" name="テキスト ボックス 14">
            <a:extLst>
              <a:ext uri="{FF2B5EF4-FFF2-40B4-BE49-F238E27FC236}">
                <a16:creationId xmlns:a16="http://schemas.microsoft.com/office/drawing/2014/main" id="{3F3527BA-2484-4561-AB65-2907DDDB57A9}"/>
              </a:ext>
            </a:extLst>
          </p:cNvPr>
          <p:cNvSpPr txBox="1"/>
          <p:nvPr/>
        </p:nvSpPr>
        <p:spPr>
          <a:xfrm>
            <a:off x="6079046" y="2033710"/>
            <a:ext cx="3452120" cy="276999"/>
          </a:xfrm>
          <a:prstGeom prst="rect">
            <a:avLst/>
          </a:prstGeom>
          <a:noFill/>
        </p:spPr>
        <p:txBody>
          <a:bodyPr wrap="square" rtlCol="0">
            <a:spAutoFit/>
          </a:bodyPr>
          <a:lstStyle/>
          <a:p>
            <a:r>
              <a:rPr kumimoji="1" lang="ja-JP" altLang="en-US" sz="1200" b="1" dirty="0"/>
              <a:t>◇必要装備等</a:t>
            </a:r>
          </a:p>
        </p:txBody>
      </p:sp>
      <p:sp>
        <p:nvSpPr>
          <p:cNvPr id="16" name="テキスト ボックス 15">
            <a:extLst>
              <a:ext uri="{FF2B5EF4-FFF2-40B4-BE49-F238E27FC236}">
                <a16:creationId xmlns:a16="http://schemas.microsoft.com/office/drawing/2014/main" id="{57BE9371-1800-F6D2-9B65-FC81131C156D}"/>
              </a:ext>
            </a:extLst>
          </p:cNvPr>
          <p:cNvSpPr txBox="1"/>
          <p:nvPr/>
        </p:nvSpPr>
        <p:spPr>
          <a:xfrm>
            <a:off x="6036588" y="2626259"/>
            <a:ext cx="3775609" cy="577081"/>
          </a:xfrm>
          <a:prstGeom prst="rect">
            <a:avLst/>
          </a:prstGeom>
          <a:noFill/>
        </p:spPr>
        <p:txBody>
          <a:bodyPr wrap="square" rtlCol="0">
            <a:spAutoFit/>
          </a:bodyPr>
          <a:lstStyle/>
          <a:p>
            <a:r>
              <a:rPr kumimoji="1" lang="ja-JP" altLang="en-US" sz="1050" b="1" dirty="0"/>
              <a:t>②作業機への灯火器類等の設置</a:t>
            </a:r>
            <a:endParaRPr kumimoji="1" lang="en-US" altLang="ja-JP" sz="1050" b="1" dirty="0"/>
          </a:p>
          <a:p>
            <a:r>
              <a:rPr kumimoji="1" lang="ja-JP" altLang="en-US" sz="1050" b="1" dirty="0"/>
              <a:t>　作業機を装着した状態での安定性の確認（</a:t>
            </a:r>
            <a:r>
              <a:rPr kumimoji="1" lang="en-US" altLang="ja-JP" sz="1050" b="1" dirty="0"/>
              <a:t>※</a:t>
            </a:r>
            <a:r>
              <a:rPr kumimoji="1" lang="ja-JP" altLang="en-US" sz="1050" b="1" dirty="0"/>
              <a:t>３）</a:t>
            </a:r>
            <a:endParaRPr kumimoji="1" lang="en-US" altLang="ja-JP" sz="1050" b="1" dirty="0"/>
          </a:p>
          <a:p>
            <a:r>
              <a:rPr kumimoji="1" lang="ja-JP" altLang="en-US" sz="1050" b="1" dirty="0"/>
              <a:t>　特殊車両通行許可の申請（</a:t>
            </a:r>
            <a:r>
              <a:rPr kumimoji="1" lang="en-US" altLang="ja-JP" sz="1050" b="1" dirty="0"/>
              <a:t>※</a:t>
            </a:r>
            <a:r>
              <a:rPr kumimoji="1" lang="ja-JP" altLang="en-US" sz="1050" b="1" dirty="0"/>
              <a:t>２）</a:t>
            </a:r>
          </a:p>
        </p:txBody>
      </p:sp>
      <p:sp>
        <p:nvSpPr>
          <p:cNvPr id="17" name="テキスト ボックス 16">
            <a:extLst>
              <a:ext uri="{FF2B5EF4-FFF2-40B4-BE49-F238E27FC236}">
                <a16:creationId xmlns:a16="http://schemas.microsoft.com/office/drawing/2014/main" id="{FB7CABE3-C90C-A9B0-A707-19ED201C653D}"/>
              </a:ext>
            </a:extLst>
          </p:cNvPr>
          <p:cNvSpPr txBox="1"/>
          <p:nvPr/>
        </p:nvSpPr>
        <p:spPr>
          <a:xfrm>
            <a:off x="6044552" y="3133352"/>
            <a:ext cx="3775609" cy="415498"/>
          </a:xfrm>
          <a:prstGeom prst="rect">
            <a:avLst/>
          </a:prstGeom>
          <a:noFill/>
        </p:spPr>
        <p:txBody>
          <a:bodyPr wrap="square" rtlCol="0">
            <a:spAutoFit/>
          </a:bodyPr>
          <a:lstStyle/>
          <a:p>
            <a:r>
              <a:rPr kumimoji="1" lang="ja-JP" altLang="en-US" sz="1050" b="1" dirty="0"/>
              <a:t>③作業機への灯火器類等の設置</a:t>
            </a:r>
            <a:endParaRPr kumimoji="1" lang="en-US" altLang="ja-JP" sz="1050" b="1" dirty="0"/>
          </a:p>
          <a:p>
            <a:r>
              <a:rPr kumimoji="1" lang="ja-JP" altLang="en-US" sz="1050" b="1" dirty="0"/>
              <a:t>　作業機を装着した状態での安定性の確認（</a:t>
            </a:r>
            <a:r>
              <a:rPr kumimoji="1" lang="en-US" altLang="ja-JP" sz="1050" b="1" dirty="0"/>
              <a:t>※</a:t>
            </a:r>
            <a:r>
              <a:rPr kumimoji="1" lang="ja-JP" altLang="en-US" sz="1050" b="1" dirty="0"/>
              <a:t>３）</a:t>
            </a:r>
            <a:endParaRPr kumimoji="1" lang="en-US" altLang="ja-JP" sz="1050" b="1" dirty="0"/>
          </a:p>
        </p:txBody>
      </p:sp>
      <p:sp>
        <p:nvSpPr>
          <p:cNvPr id="19" name="四角形: 角を丸くする 18">
            <a:extLst>
              <a:ext uri="{FF2B5EF4-FFF2-40B4-BE49-F238E27FC236}">
                <a16:creationId xmlns:a16="http://schemas.microsoft.com/office/drawing/2014/main" id="{7F713144-1BBE-C680-D5B0-3A6F0CBE41DB}"/>
              </a:ext>
            </a:extLst>
          </p:cNvPr>
          <p:cNvSpPr/>
          <p:nvPr/>
        </p:nvSpPr>
        <p:spPr>
          <a:xfrm>
            <a:off x="6702015" y="1731835"/>
            <a:ext cx="2438208" cy="279304"/>
          </a:xfrm>
          <a:prstGeom prst="roundRect">
            <a:avLst>
              <a:gd name="adj" fmla="val 21846"/>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① ② ③ ④ 大特免許</a:t>
            </a:r>
            <a:r>
              <a:rPr kumimoji="1" lang="ja-JP" altLang="en-US" sz="1100" b="1" dirty="0">
                <a:solidFill>
                  <a:schemeClr val="tx1"/>
                </a:solidFill>
              </a:rPr>
              <a:t>（</a:t>
            </a:r>
            <a:r>
              <a:rPr kumimoji="1" lang="en-US" altLang="ja-JP" sz="1100" b="1" dirty="0">
                <a:solidFill>
                  <a:schemeClr val="tx1"/>
                </a:solidFill>
              </a:rPr>
              <a:t>※</a:t>
            </a:r>
            <a:r>
              <a:rPr kumimoji="1" lang="ja-JP" altLang="en-US" sz="1100" b="1" dirty="0">
                <a:solidFill>
                  <a:schemeClr val="tx1"/>
                </a:solidFill>
              </a:rPr>
              <a:t>１）</a:t>
            </a:r>
            <a:endParaRPr kumimoji="1" lang="ja-JP" altLang="en-US" sz="1400" b="1" dirty="0">
              <a:solidFill>
                <a:schemeClr val="tx1"/>
              </a:solidFill>
            </a:endParaRPr>
          </a:p>
        </p:txBody>
      </p:sp>
      <p:sp>
        <p:nvSpPr>
          <p:cNvPr id="23" name="四角形: 角を丸くする 22">
            <a:extLst>
              <a:ext uri="{FF2B5EF4-FFF2-40B4-BE49-F238E27FC236}">
                <a16:creationId xmlns:a16="http://schemas.microsoft.com/office/drawing/2014/main" id="{6E53316B-1252-4C8E-1509-9659D2780C98}"/>
              </a:ext>
            </a:extLst>
          </p:cNvPr>
          <p:cNvSpPr/>
          <p:nvPr/>
        </p:nvSpPr>
        <p:spPr>
          <a:xfrm>
            <a:off x="6947017" y="3838027"/>
            <a:ext cx="1915264" cy="286599"/>
          </a:xfrm>
          <a:prstGeom prst="roundRect">
            <a:avLst>
              <a:gd name="adj" fmla="val 6439"/>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⑤ 小特免許</a:t>
            </a:r>
          </a:p>
        </p:txBody>
      </p:sp>
      <p:sp>
        <p:nvSpPr>
          <p:cNvPr id="27" name="テキスト ボックス 26">
            <a:extLst>
              <a:ext uri="{FF2B5EF4-FFF2-40B4-BE49-F238E27FC236}">
                <a16:creationId xmlns:a16="http://schemas.microsoft.com/office/drawing/2014/main" id="{2A08053C-642D-C2B9-367C-A1BF4319F2BC}"/>
              </a:ext>
            </a:extLst>
          </p:cNvPr>
          <p:cNvSpPr txBox="1"/>
          <p:nvPr/>
        </p:nvSpPr>
        <p:spPr>
          <a:xfrm>
            <a:off x="6074281" y="2280749"/>
            <a:ext cx="3152436" cy="415498"/>
          </a:xfrm>
          <a:prstGeom prst="rect">
            <a:avLst/>
          </a:prstGeom>
          <a:noFill/>
        </p:spPr>
        <p:txBody>
          <a:bodyPr wrap="square" rtlCol="0">
            <a:spAutoFit/>
          </a:bodyPr>
          <a:lstStyle/>
          <a:p>
            <a:r>
              <a:rPr kumimoji="1" lang="ja-JP" altLang="en-US" sz="1050" b="1" dirty="0"/>
              <a:t>①作業機への灯火器類等の設置</a:t>
            </a:r>
            <a:endParaRPr kumimoji="1" lang="en-US" altLang="ja-JP" sz="1050" b="1" dirty="0"/>
          </a:p>
          <a:p>
            <a:r>
              <a:rPr kumimoji="1" lang="ja-JP" altLang="en-US" sz="1050" b="1" dirty="0"/>
              <a:t>　特殊車両通行許可の申請（</a:t>
            </a:r>
            <a:r>
              <a:rPr kumimoji="1" lang="en-US" altLang="ja-JP" sz="1050" b="1" dirty="0"/>
              <a:t>※</a:t>
            </a:r>
            <a:r>
              <a:rPr kumimoji="1" lang="ja-JP" altLang="en-US" sz="1050" b="1" dirty="0"/>
              <a:t>２）</a:t>
            </a:r>
          </a:p>
        </p:txBody>
      </p:sp>
      <p:sp>
        <p:nvSpPr>
          <p:cNvPr id="29" name="テキスト ボックス 28">
            <a:extLst>
              <a:ext uri="{FF2B5EF4-FFF2-40B4-BE49-F238E27FC236}">
                <a16:creationId xmlns:a16="http://schemas.microsoft.com/office/drawing/2014/main" id="{377CE93B-3537-7945-15DC-78D0E31087F5}"/>
              </a:ext>
            </a:extLst>
          </p:cNvPr>
          <p:cNvSpPr txBox="1"/>
          <p:nvPr/>
        </p:nvSpPr>
        <p:spPr>
          <a:xfrm>
            <a:off x="6044551" y="3478862"/>
            <a:ext cx="3775609" cy="253916"/>
          </a:xfrm>
          <a:prstGeom prst="rect">
            <a:avLst/>
          </a:prstGeom>
          <a:noFill/>
        </p:spPr>
        <p:txBody>
          <a:bodyPr wrap="square" rtlCol="0">
            <a:spAutoFit/>
          </a:bodyPr>
          <a:lstStyle/>
          <a:p>
            <a:r>
              <a:rPr kumimoji="1" lang="ja-JP" altLang="en-US" sz="1050" b="1" dirty="0"/>
              <a:t>④作業機への灯火器類等の設置</a:t>
            </a:r>
            <a:endParaRPr kumimoji="1" lang="en-US" altLang="ja-JP" sz="1050" b="1" dirty="0"/>
          </a:p>
        </p:txBody>
      </p:sp>
      <p:pic>
        <p:nvPicPr>
          <p:cNvPr id="2" name="図 1">
            <a:extLst>
              <a:ext uri="{FF2B5EF4-FFF2-40B4-BE49-F238E27FC236}">
                <a16:creationId xmlns:a16="http://schemas.microsoft.com/office/drawing/2014/main" id="{7FDC1C8E-7DDD-D8AE-49D9-901F8DC9B8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1641" y="1617238"/>
            <a:ext cx="5312178" cy="4326592"/>
          </a:xfrm>
          <a:prstGeom prst="rect">
            <a:avLst/>
          </a:prstGeom>
        </p:spPr>
      </p:pic>
      <p:sp>
        <p:nvSpPr>
          <p:cNvPr id="4" name="テキスト ボックス 3">
            <a:extLst>
              <a:ext uri="{FF2B5EF4-FFF2-40B4-BE49-F238E27FC236}">
                <a16:creationId xmlns:a16="http://schemas.microsoft.com/office/drawing/2014/main" id="{15800AFC-7545-F3D6-83AD-5E6F4C9608C5}"/>
              </a:ext>
            </a:extLst>
          </p:cNvPr>
          <p:cNvSpPr txBox="1"/>
          <p:nvPr/>
        </p:nvSpPr>
        <p:spPr>
          <a:xfrm>
            <a:off x="-17164" y="6081741"/>
            <a:ext cx="6071591" cy="823302"/>
          </a:xfrm>
          <a:prstGeom prst="rect">
            <a:avLst/>
          </a:prstGeom>
          <a:noFill/>
        </p:spPr>
        <p:txBody>
          <a:bodyPr wrap="square" rtlCol="0">
            <a:spAutoFit/>
          </a:bodyPr>
          <a:lstStyle/>
          <a:p>
            <a:pPr marL="363538" indent="-363538"/>
            <a:r>
              <a:rPr kumimoji="1" lang="en-US" altLang="ja-JP" sz="950" b="1" dirty="0"/>
              <a:t>※</a:t>
            </a:r>
            <a:r>
              <a:rPr kumimoji="1" lang="ja-JP" altLang="en-US" sz="950" b="1" dirty="0"/>
              <a:t>１：車両総重量が</a:t>
            </a:r>
            <a:r>
              <a:rPr kumimoji="1" lang="en-US" altLang="ja-JP" sz="950" b="1" dirty="0"/>
              <a:t>750</a:t>
            </a:r>
            <a:r>
              <a:rPr kumimoji="1" lang="ja-JP" altLang="en-US" sz="950" b="1" dirty="0"/>
              <a:t>㎏以上の車両をけん引する場合は、けん引免許も必要です。</a:t>
            </a:r>
            <a:endParaRPr kumimoji="1" lang="en-US" altLang="ja-JP" sz="950" b="1" dirty="0"/>
          </a:p>
          <a:p>
            <a:pPr marL="363538" indent="-363538"/>
            <a:r>
              <a:rPr kumimoji="1" lang="en-US" altLang="ja-JP" sz="950" b="1" dirty="0"/>
              <a:t>※</a:t>
            </a:r>
            <a:r>
              <a:rPr kumimoji="1" lang="ja-JP" altLang="en-US" sz="950" b="1" dirty="0"/>
              <a:t>２：特殊車両通行許可については、道路管理者への申請が必要です。なお、農道を走行する場合は申請は不要です。</a:t>
            </a:r>
            <a:endParaRPr kumimoji="1" lang="en-US" altLang="ja-JP" sz="950" b="1" dirty="0"/>
          </a:p>
          <a:p>
            <a:pPr marL="363538" indent="-363538"/>
            <a:r>
              <a:rPr kumimoji="1" lang="en-US" altLang="ja-JP" sz="950" b="1" dirty="0"/>
              <a:t>※</a:t>
            </a:r>
            <a:r>
              <a:rPr kumimoji="1" lang="ja-JP" altLang="en-US" sz="950" b="1" dirty="0"/>
              <a:t>３：安定性が確認されているトラクターと作業機の組み合わせは、（一社）日本農業機械工業会</a:t>
            </a:r>
            <a:r>
              <a:rPr kumimoji="1" lang="en-US" altLang="ja-JP" sz="950" b="1" dirty="0"/>
              <a:t>HP</a:t>
            </a:r>
            <a:r>
              <a:rPr kumimoji="1" lang="ja-JP" altLang="en-US" sz="950" b="1" dirty="0"/>
              <a:t>に公開されていますので、</a:t>
            </a:r>
            <a:r>
              <a:rPr kumimoji="1" lang="ja-JP" altLang="en-US" sz="950" b="1" dirty="0">
                <a:hlinkClick r:id="rId3"/>
              </a:rPr>
              <a:t>そちら</a:t>
            </a:r>
            <a:r>
              <a:rPr kumimoji="1" lang="ja-JP" altLang="en-US" sz="950" b="1" dirty="0"/>
              <a:t>をご確認ください。</a:t>
            </a:r>
            <a:endParaRPr kumimoji="1" lang="en-US" altLang="ja-JP" sz="950" b="1" dirty="0"/>
          </a:p>
        </p:txBody>
      </p:sp>
      <p:sp>
        <p:nvSpPr>
          <p:cNvPr id="5" name="四角形: 角を丸くする 4">
            <a:extLst>
              <a:ext uri="{FF2B5EF4-FFF2-40B4-BE49-F238E27FC236}">
                <a16:creationId xmlns:a16="http://schemas.microsoft.com/office/drawing/2014/main" id="{A7C8E573-B5A1-DB86-DE36-D4196B3D5D98}"/>
              </a:ext>
            </a:extLst>
          </p:cNvPr>
          <p:cNvSpPr/>
          <p:nvPr/>
        </p:nvSpPr>
        <p:spPr>
          <a:xfrm>
            <a:off x="6071591" y="4844862"/>
            <a:ext cx="3716378" cy="1908074"/>
          </a:xfrm>
          <a:prstGeom prst="roundRect">
            <a:avLst>
              <a:gd name="adj" fmla="val 4940"/>
            </a:avLst>
          </a:prstGeom>
          <a:solidFill>
            <a:schemeClr val="accent5">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6" name="四角形: 角を丸くする 5">
            <a:extLst>
              <a:ext uri="{FF2B5EF4-FFF2-40B4-BE49-F238E27FC236}">
                <a16:creationId xmlns:a16="http://schemas.microsoft.com/office/drawing/2014/main" id="{5ACAC26C-B556-8CC6-0F05-9E40E99189B5}"/>
              </a:ext>
            </a:extLst>
          </p:cNvPr>
          <p:cNvSpPr/>
          <p:nvPr/>
        </p:nvSpPr>
        <p:spPr>
          <a:xfrm>
            <a:off x="6802934" y="4683370"/>
            <a:ext cx="2337288" cy="305458"/>
          </a:xfrm>
          <a:prstGeom prst="roundRect">
            <a:avLst>
              <a:gd name="adj" fmla="val 18024"/>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⑥大特免許（</a:t>
            </a:r>
            <a:r>
              <a:rPr kumimoji="1" lang="en-US" altLang="ja-JP" sz="1100" b="1" dirty="0">
                <a:solidFill>
                  <a:schemeClr val="tx1"/>
                </a:solidFill>
              </a:rPr>
              <a:t>※</a:t>
            </a:r>
            <a:r>
              <a:rPr kumimoji="1" lang="ja-JP" altLang="en-US" sz="1100" b="1" dirty="0">
                <a:solidFill>
                  <a:schemeClr val="tx1"/>
                </a:solidFill>
              </a:rPr>
              <a:t>１</a:t>
            </a:r>
            <a:r>
              <a:rPr kumimoji="1" lang="ja-JP" altLang="en-US" sz="1400" b="1" dirty="0">
                <a:solidFill>
                  <a:schemeClr val="tx1"/>
                </a:solidFill>
              </a:rPr>
              <a:t>）</a:t>
            </a:r>
          </a:p>
        </p:txBody>
      </p:sp>
      <p:sp>
        <p:nvSpPr>
          <p:cNvPr id="7" name="テキスト ボックス 6">
            <a:extLst>
              <a:ext uri="{FF2B5EF4-FFF2-40B4-BE49-F238E27FC236}">
                <a16:creationId xmlns:a16="http://schemas.microsoft.com/office/drawing/2014/main" id="{7157BE6C-5E51-DC85-B6A4-A4C28DA3A1F7}"/>
              </a:ext>
            </a:extLst>
          </p:cNvPr>
          <p:cNvSpPr txBox="1"/>
          <p:nvPr/>
        </p:nvSpPr>
        <p:spPr>
          <a:xfrm>
            <a:off x="6012922" y="6040382"/>
            <a:ext cx="4026427" cy="707886"/>
          </a:xfrm>
          <a:prstGeom prst="rect">
            <a:avLst/>
          </a:prstGeom>
          <a:noFill/>
        </p:spPr>
        <p:txBody>
          <a:bodyPr wrap="square" rtlCol="0">
            <a:spAutoFit/>
          </a:bodyPr>
          <a:lstStyle/>
          <a:p>
            <a:r>
              <a:rPr kumimoji="1" lang="ja-JP" altLang="en-US" sz="1000" b="1" dirty="0">
                <a:latin typeface="+mn-ea"/>
              </a:rPr>
              <a:t>・本州、四国</a:t>
            </a:r>
            <a:endParaRPr kumimoji="1" lang="en-US" altLang="ja-JP" sz="1000" b="1" dirty="0">
              <a:latin typeface="+mn-ea"/>
            </a:endParaRPr>
          </a:p>
          <a:p>
            <a:r>
              <a:rPr kumimoji="1" lang="ja-JP" altLang="en-US" sz="1000" b="1" dirty="0">
                <a:latin typeface="+mn-ea"/>
              </a:rPr>
              <a:t>　</a:t>
            </a:r>
            <a:r>
              <a:rPr kumimoji="1" lang="ja-JP" altLang="en-US" sz="1000" b="1" dirty="0">
                <a:solidFill>
                  <a:schemeClr val="tx1"/>
                </a:solidFill>
                <a:latin typeface="+mn-ea"/>
              </a:rPr>
              <a:t>作業機をつけたまま時速</a:t>
            </a:r>
            <a:r>
              <a:rPr kumimoji="1" lang="en-US" altLang="ja-JP" sz="1000" b="1" dirty="0">
                <a:solidFill>
                  <a:schemeClr val="tx1"/>
                </a:solidFill>
                <a:latin typeface="+mn-ea"/>
              </a:rPr>
              <a:t>35㎞</a:t>
            </a:r>
            <a:r>
              <a:rPr kumimoji="1" lang="ja-JP" altLang="en-US" sz="1000" b="1" dirty="0">
                <a:solidFill>
                  <a:schemeClr val="tx1"/>
                </a:solidFill>
                <a:latin typeface="+mn-ea"/>
              </a:rPr>
              <a:t>以上で</a:t>
            </a:r>
            <a:endParaRPr kumimoji="1" lang="en-US" altLang="ja-JP" sz="1000" b="1" dirty="0">
              <a:solidFill>
                <a:schemeClr val="tx1"/>
              </a:solidFill>
              <a:latin typeface="+mn-ea"/>
            </a:endParaRPr>
          </a:p>
          <a:p>
            <a:r>
              <a:rPr kumimoji="1" lang="ja-JP" altLang="en-US" sz="1000" b="1" dirty="0">
                <a:latin typeface="+mn-ea"/>
              </a:rPr>
              <a:t>　</a:t>
            </a:r>
            <a:r>
              <a:rPr kumimoji="1" lang="ja-JP" altLang="en-US" sz="1000" b="1" dirty="0">
                <a:solidFill>
                  <a:schemeClr val="tx1"/>
                </a:solidFill>
                <a:latin typeface="+mn-ea"/>
              </a:rPr>
              <a:t>走行することはできません！</a:t>
            </a:r>
            <a:endParaRPr kumimoji="1" lang="en-US" altLang="ja-JP" sz="1000" b="1" dirty="0">
              <a:solidFill>
                <a:schemeClr val="tx1"/>
              </a:solidFill>
              <a:latin typeface="+mn-ea"/>
            </a:endParaRPr>
          </a:p>
          <a:p>
            <a:r>
              <a:rPr kumimoji="1" lang="ja-JP" altLang="en-US" sz="1000" b="1" dirty="0">
                <a:latin typeface="+mn-ea"/>
              </a:rPr>
              <a:t>　「最高速度が</a:t>
            </a:r>
            <a:r>
              <a:rPr kumimoji="1" lang="en-US" altLang="ja-JP" sz="1000" b="1" dirty="0">
                <a:latin typeface="+mn-ea"/>
              </a:rPr>
              <a:t>35</a:t>
            </a:r>
            <a:r>
              <a:rPr kumimoji="1" lang="ja-JP" altLang="en-US" sz="1000" b="1" dirty="0">
                <a:latin typeface="+mn-ea"/>
              </a:rPr>
              <a:t>㎞</a:t>
            </a:r>
            <a:r>
              <a:rPr kumimoji="1" lang="en-US" altLang="ja-JP" sz="1000" b="1" dirty="0">
                <a:latin typeface="+mn-ea"/>
              </a:rPr>
              <a:t>/h</a:t>
            </a:r>
            <a:r>
              <a:rPr kumimoji="1" lang="ja-JP" altLang="en-US" sz="1000" b="1" dirty="0">
                <a:latin typeface="+mn-ea"/>
              </a:rPr>
              <a:t>より小さい」へお進みください。</a:t>
            </a:r>
          </a:p>
        </p:txBody>
      </p:sp>
      <p:sp>
        <p:nvSpPr>
          <p:cNvPr id="8" name="テキスト ボックス 7">
            <a:extLst>
              <a:ext uri="{FF2B5EF4-FFF2-40B4-BE49-F238E27FC236}">
                <a16:creationId xmlns:a16="http://schemas.microsoft.com/office/drawing/2014/main" id="{444BD18C-57BF-3F90-9C29-C675D6145033}"/>
              </a:ext>
            </a:extLst>
          </p:cNvPr>
          <p:cNvSpPr txBox="1"/>
          <p:nvPr/>
        </p:nvSpPr>
        <p:spPr>
          <a:xfrm>
            <a:off x="6012515" y="5149926"/>
            <a:ext cx="3492820" cy="415498"/>
          </a:xfrm>
          <a:prstGeom prst="rect">
            <a:avLst/>
          </a:prstGeom>
          <a:noFill/>
        </p:spPr>
        <p:txBody>
          <a:bodyPr wrap="square" rtlCol="0">
            <a:spAutoFit/>
          </a:bodyPr>
          <a:lstStyle/>
          <a:p>
            <a:r>
              <a:rPr kumimoji="1" lang="ja-JP" altLang="en-US" sz="1050" b="1" dirty="0"/>
              <a:t>・北海道、九州、沖縄</a:t>
            </a:r>
            <a:endParaRPr kumimoji="1" lang="en-US" altLang="ja-JP" sz="1050" b="1" dirty="0"/>
          </a:p>
          <a:p>
            <a:r>
              <a:rPr kumimoji="1" lang="ja-JP" altLang="en-US" sz="1050" b="1" dirty="0"/>
              <a:t>　</a:t>
            </a:r>
          </a:p>
        </p:txBody>
      </p:sp>
      <p:sp>
        <p:nvSpPr>
          <p:cNvPr id="9" name="テキスト ボックス 8">
            <a:extLst>
              <a:ext uri="{FF2B5EF4-FFF2-40B4-BE49-F238E27FC236}">
                <a16:creationId xmlns:a16="http://schemas.microsoft.com/office/drawing/2014/main" id="{1C5AD89A-DC59-B5DA-F075-21536BA99DC3}"/>
              </a:ext>
            </a:extLst>
          </p:cNvPr>
          <p:cNvSpPr txBox="1"/>
          <p:nvPr/>
        </p:nvSpPr>
        <p:spPr>
          <a:xfrm>
            <a:off x="6012515" y="4967848"/>
            <a:ext cx="3485419" cy="276999"/>
          </a:xfrm>
          <a:prstGeom prst="rect">
            <a:avLst/>
          </a:prstGeom>
          <a:noFill/>
        </p:spPr>
        <p:txBody>
          <a:bodyPr wrap="square" rtlCol="0">
            <a:spAutoFit/>
          </a:bodyPr>
          <a:lstStyle/>
          <a:p>
            <a:r>
              <a:rPr kumimoji="1" lang="ja-JP" altLang="en-US" sz="1200" b="1" dirty="0"/>
              <a:t>◇必要装備等</a:t>
            </a:r>
          </a:p>
        </p:txBody>
      </p:sp>
      <p:sp>
        <p:nvSpPr>
          <p:cNvPr id="10" name="テキスト ボックス 9">
            <a:extLst>
              <a:ext uri="{FF2B5EF4-FFF2-40B4-BE49-F238E27FC236}">
                <a16:creationId xmlns:a16="http://schemas.microsoft.com/office/drawing/2014/main" id="{60BB3A66-2FEE-6257-288B-45E4E1D1996A}"/>
              </a:ext>
            </a:extLst>
          </p:cNvPr>
          <p:cNvSpPr txBox="1"/>
          <p:nvPr/>
        </p:nvSpPr>
        <p:spPr>
          <a:xfrm>
            <a:off x="6147531" y="5347214"/>
            <a:ext cx="3657602" cy="738664"/>
          </a:xfrm>
          <a:prstGeom prst="rect">
            <a:avLst/>
          </a:prstGeom>
          <a:noFill/>
        </p:spPr>
        <p:txBody>
          <a:bodyPr wrap="square" rtlCol="0">
            <a:spAutoFit/>
          </a:bodyPr>
          <a:lstStyle/>
          <a:p>
            <a:r>
              <a:rPr kumimoji="1" lang="ja-JP" altLang="en-US" sz="1050" b="1" dirty="0"/>
              <a:t>作業機への灯火器類等の設置</a:t>
            </a:r>
            <a:endParaRPr kumimoji="1" lang="en-US" altLang="ja-JP" sz="1050" b="1" dirty="0"/>
          </a:p>
          <a:p>
            <a:r>
              <a:rPr kumimoji="1" lang="ja-JP" altLang="en-US" sz="1050" b="1" dirty="0"/>
              <a:t>作業機を装着した状態での安定性の確認</a:t>
            </a:r>
            <a:r>
              <a:rPr kumimoji="1" lang="ja-JP" altLang="en-US" sz="1000" b="1" dirty="0"/>
              <a:t>（</a:t>
            </a:r>
            <a:r>
              <a:rPr kumimoji="1" lang="en-US" altLang="ja-JP" sz="1000" b="1" dirty="0"/>
              <a:t>※</a:t>
            </a:r>
            <a:r>
              <a:rPr kumimoji="1" lang="ja-JP" altLang="en-US" sz="1000" b="1" dirty="0"/>
              <a:t>３）</a:t>
            </a:r>
            <a:endParaRPr kumimoji="1" lang="en-US" altLang="ja-JP" sz="900" b="1" dirty="0"/>
          </a:p>
          <a:p>
            <a:r>
              <a:rPr kumimoji="1" lang="ja-JP" altLang="en-US" sz="1050" b="1" dirty="0"/>
              <a:t>（幅が</a:t>
            </a:r>
            <a:r>
              <a:rPr kumimoji="1" lang="en-US" altLang="ja-JP" sz="1050" b="1" dirty="0"/>
              <a:t>2.5m</a:t>
            </a:r>
            <a:r>
              <a:rPr kumimoji="1" lang="ja-JP" altLang="en-US" sz="1050" b="1" dirty="0"/>
              <a:t>を超える場合）</a:t>
            </a:r>
            <a:endParaRPr kumimoji="1" lang="en-US" altLang="ja-JP" sz="1050" b="1" dirty="0"/>
          </a:p>
          <a:p>
            <a:r>
              <a:rPr kumimoji="1" lang="ja-JP" altLang="en-US" sz="1050" b="1" dirty="0"/>
              <a:t>　特殊車両通行許可の申請</a:t>
            </a:r>
            <a:r>
              <a:rPr kumimoji="1" lang="ja-JP" altLang="en-US" sz="1000" b="1" dirty="0"/>
              <a:t>（</a:t>
            </a:r>
            <a:r>
              <a:rPr kumimoji="1" lang="en-US" altLang="ja-JP" sz="1000" b="1" dirty="0"/>
              <a:t>※</a:t>
            </a:r>
            <a:r>
              <a:rPr kumimoji="1" lang="ja-JP" altLang="en-US" sz="1000" b="1" dirty="0"/>
              <a:t>２）</a:t>
            </a:r>
            <a:endParaRPr kumimoji="1" lang="ja-JP" altLang="en-US" sz="1050" b="1" dirty="0"/>
          </a:p>
        </p:txBody>
      </p:sp>
    </p:spTree>
    <p:extLst>
      <p:ext uri="{BB962C8B-B14F-4D97-AF65-F5344CB8AC3E}">
        <p14:creationId xmlns:p14="http://schemas.microsoft.com/office/powerpoint/2010/main" val="2834978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AB30D69-F0AD-DAA3-AB6D-B8942E380588}"/>
              </a:ext>
            </a:extLst>
          </p:cNvPr>
          <p:cNvSpPr txBox="1"/>
          <p:nvPr/>
        </p:nvSpPr>
        <p:spPr>
          <a:xfrm>
            <a:off x="164837" y="113213"/>
            <a:ext cx="9224165" cy="523220"/>
          </a:xfrm>
          <a:prstGeom prst="rect">
            <a:avLst/>
          </a:prstGeom>
          <a:noFill/>
        </p:spPr>
        <p:txBody>
          <a:bodyPr wrap="square" rtlCol="0">
            <a:spAutoFit/>
          </a:bodyPr>
          <a:lstStyle/>
          <a:p>
            <a:pPr>
              <a:tabLst>
                <a:tab pos="442913" algn="l"/>
              </a:tabLst>
            </a:pPr>
            <a:r>
              <a:rPr lang="ja-JP" altLang="en-US" sz="2800" b="1" dirty="0">
                <a:latin typeface="UD デジタル 教科書体 NK-B" panose="02020700000000000000" pitchFamily="18" charset="-128"/>
                <a:ea typeface="UD デジタル 教科書体 NK-B" panose="02020700000000000000" pitchFamily="18" charset="-128"/>
              </a:rPr>
              <a:t>（参考）環境負荷低減のクロスコンプライアンスについて</a:t>
            </a:r>
          </a:p>
        </p:txBody>
      </p:sp>
      <p:sp>
        <p:nvSpPr>
          <p:cNvPr id="6" name="角丸四角形 61">
            <a:extLst>
              <a:ext uri="{FF2B5EF4-FFF2-40B4-BE49-F238E27FC236}">
                <a16:creationId xmlns:a16="http://schemas.microsoft.com/office/drawing/2014/main" id="{20767BBA-483B-34AE-C30F-A7C96A590AF3}"/>
              </a:ext>
            </a:extLst>
          </p:cNvPr>
          <p:cNvSpPr/>
          <p:nvPr/>
        </p:nvSpPr>
        <p:spPr>
          <a:xfrm>
            <a:off x="164837" y="697758"/>
            <a:ext cx="9576326" cy="1595161"/>
          </a:xfrm>
          <a:prstGeom prst="roundRect">
            <a:avLst>
              <a:gd name="adj" fmla="val 9231"/>
            </a:avLst>
          </a:prstGeom>
          <a:noFill/>
          <a:ln w="28575">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159731" indent="-159731"/>
            <a:r>
              <a:rPr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〇　農林水産省では、令和６～８年度の試行実施を経て、全ての補助事業等に対して、最低限行うべき環境負荷低減の取組の実践を義務化する「クロスコンプライアンス」を導入することとしています。</a:t>
            </a:r>
            <a:endParaRPr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marL="159731" indent="-159731"/>
            <a:endParaRPr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marL="159731" indent="-159731"/>
            <a:r>
              <a:rPr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〇　「農業経営体向け」のチェックシートでは、チェック項目として、「</a:t>
            </a:r>
            <a:r>
              <a:rPr lang="ja-JP" altLang="en-US" sz="1400" dirty="0">
                <a:latin typeface="UD デジタル 教科書体 NK-B" panose="02020700000000000000" pitchFamily="18" charset="-128"/>
                <a:ea typeface="UD デジタル 教科書体 NK-B" panose="02020700000000000000" pitchFamily="18" charset="-128"/>
              </a:rPr>
              <a:t>正しい知識に基づく作業安全に努める</a:t>
            </a:r>
            <a:r>
              <a:rPr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」ことを求めており、解説書では取組み例として、</a:t>
            </a:r>
            <a:r>
              <a:rPr lang="ja-JP" altLang="en-US" sz="1400" u="sng" dirty="0">
                <a:solidFill>
                  <a:srgbClr val="FF0000"/>
                </a:solidFill>
                <a:latin typeface="UD デジタル 教科書体 NK-B" panose="02020700000000000000" pitchFamily="18" charset="-128"/>
                <a:ea typeface="UD デジタル 教科書体 NK-B" panose="02020700000000000000" pitchFamily="18" charset="-128"/>
              </a:rPr>
              <a:t>「農作業安全に関する指導者」による研修の受講などを通じて正しい知識の習得に努める</a:t>
            </a:r>
            <a:r>
              <a:rPr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こととされています。</a:t>
            </a:r>
          </a:p>
        </p:txBody>
      </p:sp>
      <p:sp>
        <p:nvSpPr>
          <p:cNvPr id="11" name="テキスト ボックス 10">
            <a:extLst>
              <a:ext uri="{FF2B5EF4-FFF2-40B4-BE49-F238E27FC236}">
                <a16:creationId xmlns:a16="http://schemas.microsoft.com/office/drawing/2014/main" id="{29B625A6-BC79-74AC-1DE5-06AEC95E837A}"/>
              </a:ext>
            </a:extLst>
          </p:cNvPr>
          <p:cNvSpPr txBox="1"/>
          <p:nvPr/>
        </p:nvSpPr>
        <p:spPr>
          <a:xfrm>
            <a:off x="5996733" y="2609273"/>
            <a:ext cx="3032541" cy="307777"/>
          </a:xfrm>
          <a:prstGeom prst="rect">
            <a:avLst/>
          </a:prstGeom>
          <a:solidFill>
            <a:schemeClr val="bg1"/>
          </a:solidFill>
          <a:ln>
            <a:noFill/>
          </a:ln>
        </p:spPr>
        <p:txBody>
          <a:bodyPr wrap="square" rtlCol="0">
            <a:spAutoFit/>
          </a:bodyPr>
          <a:lstStyle/>
          <a:p>
            <a:pPr algn="ctr"/>
            <a:r>
              <a:rPr kumimoji="1" lang="ja-JP" altLang="en-US" sz="1400" b="1" dirty="0">
                <a:latin typeface="ＭＳ ゴシック" panose="020B0609070205080204" pitchFamily="49" charset="-128"/>
                <a:ea typeface="ＭＳ ゴシック" panose="020B0609070205080204" pitchFamily="49" charset="-128"/>
                <a:cs typeface="Meiryo UI" panose="020B0604030504040204" pitchFamily="50" charset="-128"/>
              </a:rPr>
              <a:t>チェックシートのひな形（抜粋）</a:t>
            </a:r>
          </a:p>
        </p:txBody>
      </p:sp>
      <p:pic>
        <p:nvPicPr>
          <p:cNvPr id="8" name="図 7">
            <a:extLst>
              <a:ext uri="{FF2B5EF4-FFF2-40B4-BE49-F238E27FC236}">
                <a16:creationId xmlns:a16="http://schemas.microsoft.com/office/drawing/2014/main" id="{BED38AE8-0ED8-78B0-7B9C-6D37F8C86316}"/>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64837" y="2719618"/>
            <a:ext cx="5172253" cy="3461370"/>
          </a:xfrm>
          <a:prstGeom prst="rect">
            <a:avLst/>
          </a:prstGeom>
        </p:spPr>
      </p:pic>
      <p:pic>
        <p:nvPicPr>
          <p:cNvPr id="15" name="図 14">
            <a:extLst>
              <a:ext uri="{FF2B5EF4-FFF2-40B4-BE49-F238E27FC236}">
                <a16:creationId xmlns:a16="http://schemas.microsoft.com/office/drawing/2014/main" id="{798365A4-8D2A-1233-6434-A508973C9F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74255" y="2936034"/>
            <a:ext cx="4366908" cy="1935897"/>
          </a:xfrm>
          <a:prstGeom prst="rect">
            <a:avLst/>
          </a:prstGeom>
        </p:spPr>
      </p:pic>
      <p:pic>
        <p:nvPicPr>
          <p:cNvPr id="19" name="図 18">
            <a:extLst>
              <a:ext uri="{FF2B5EF4-FFF2-40B4-BE49-F238E27FC236}">
                <a16:creationId xmlns:a16="http://schemas.microsoft.com/office/drawing/2014/main" id="{286E415E-9A51-34EA-A008-813025EF3D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74255" y="5464808"/>
            <a:ext cx="4470638" cy="859036"/>
          </a:xfrm>
          <a:prstGeom prst="rect">
            <a:avLst/>
          </a:prstGeom>
        </p:spPr>
      </p:pic>
      <p:sp>
        <p:nvSpPr>
          <p:cNvPr id="22" name="テキスト ボックス 21">
            <a:extLst>
              <a:ext uri="{FF2B5EF4-FFF2-40B4-BE49-F238E27FC236}">
                <a16:creationId xmlns:a16="http://schemas.microsoft.com/office/drawing/2014/main" id="{D2C97CDA-D7DB-DBA5-47BA-73F19807B137}"/>
              </a:ext>
            </a:extLst>
          </p:cNvPr>
          <p:cNvSpPr txBox="1"/>
          <p:nvPr/>
        </p:nvSpPr>
        <p:spPr>
          <a:xfrm>
            <a:off x="6066401" y="5043153"/>
            <a:ext cx="3032541" cy="307777"/>
          </a:xfrm>
          <a:prstGeom prst="rect">
            <a:avLst/>
          </a:prstGeom>
          <a:solidFill>
            <a:schemeClr val="bg1"/>
          </a:solidFill>
          <a:ln>
            <a:noFill/>
          </a:ln>
        </p:spPr>
        <p:txBody>
          <a:bodyPr wrap="square" rtlCol="0">
            <a:spAutoFit/>
          </a:bodyPr>
          <a:lstStyle/>
          <a:p>
            <a:pPr algn="ctr"/>
            <a:r>
              <a:rPr kumimoji="1" lang="ja-JP" altLang="en-US" sz="1400" b="1" dirty="0">
                <a:latin typeface="ＭＳ ゴシック" panose="020B0609070205080204" pitchFamily="49" charset="-128"/>
                <a:ea typeface="ＭＳ ゴシック" panose="020B0609070205080204" pitchFamily="49" charset="-128"/>
                <a:cs typeface="Meiryo UI" panose="020B0604030504040204" pitchFamily="50" charset="-128"/>
              </a:rPr>
              <a:t>チェックシートの解説書（抜粋）</a:t>
            </a:r>
          </a:p>
        </p:txBody>
      </p:sp>
      <p:sp>
        <p:nvSpPr>
          <p:cNvPr id="10" name="テキスト ボックス 9">
            <a:extLst>
              <a:ext uri="{FF2B5EF4-FFF2-40B4-BE49-F238E27FC236}">
                <a16:creationId xmlns:a16="http://schemas.microsoft.com/office/drawing/2014/main" id="{EDA5589A-0A33-368D-6E60-CFD347970A2C}"/>
              </a:ext>
            </a:extLst>
          </p:cNvPr>
          <p:cNvSpPr txBox="1"/>
          <p:nvPr/>
        </p:nvSpPr>
        <p:spPr>
          <a:xfrm>
            <a:off x="563254" y="2609274"/>
            <a:ext cx="4389746" cy="307777"/>
          </a:xfrm>
          <a:prstGeom prst="rect">
            <a:avLst/>
          </a:prstGeom>
          <a:solidFill>
            <a:schemeClr val="bg1"/>
          </a:solidFill>
          <a:ln>
            <a:noFill/>
          </a:ln>
        </p:spPr>
        <p:txBody>
          <a:bodyPr wrap="square" rtlCol="0">
            <a:spAutoFit/>
          </a:bodyPr>
          <a:lstStyle/>
          <a:p>
            <a:pPr algn="ctr"/>
            <a:r>
              <a:rPr lang="ja-JP" altLang="en-US" sz="1400" b="1" dirty="0">
                <a:latin typeface="ＭＳ ゴシック" panose="020B0609070205080204" pitchFamily="49" charset="-128"/>
                <a:ea typeface="ＭＳ ゴシック" panose="020B0609070205080204" pitchFamily="49" charset="-128"/>
                <a:cs typeface="Meiryo UI" panose="020B0604030504040204" pitchFamily="50" charset="-128"/>
              </a:rPr>
              <a:t>環境負荷低減のクロスコンプライアンスのイメージ</a:t>
            </a:r>
            <a:endParaRPr kumimoji="1" lang="ja-JP" altLang="en-US" sz="1400" b="1" dirty="0">
              <a:latin typeface="ＭＳ ゴシック" panose="020B0609070205080204" pitchFamily="49" charset="-128"/>
              <a:ea typeface="ＭＳ ゴシック" panose="020B0609070205080204" pitchFamily="49" charset="-128"/>
              <a:cs typeface="Meiryo UI" panose="020B0604030504040204" pitchFamily="50" charset="-128"/>
            </a:endParaRPr>
          </a:p>
        </p:txBody>
      </p:sp>
    </p:spTree>
    <p:extLst>
      <p:ext uri="{BB962C8B-B14F-4D97-AF65-F5344CB8AC3E}">
        <p14:creationId xmlns:p14="http://schemas.microsoft.com/office/powerpoint/2010/main" val="11651720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x5185__x5bb9_ xmlns="b2e4c93b-5622-4e45-80a4-511108a4e5c8">
      <UserInfo>
        <DisplayName/>
        <AccountId xsi:nil="true"/>
        <AccountType/>
      </UserInfo>
    </_x5185__x5bb9_>
    <_Flow_SignoffStatus xmlns="b2e4c93b-5622-4e45-80a4-511108a4e5c8" xsi:nil="true"/>
    <_x4f5c__x6210__x65e5__x6642_ xmlns="b2e4c93b-5622-4e45-80a4-511108a4e5c8" xsi:nil="true"/>
    <lcf76f155ced4ddcb4097134ff3c332f xmlns="b2e4c93b-5622-4e45-80a4-511108a4e5c8">
      <Terms xmlns="http://schemas.microsoft.com/office/infopath/2007/PartnerControls"/>
    </lcf76f155ced4ddcb4097134ff3c332f>
    <TaxCatchAll xmlns="85ec59af-1a16-40a0-b163-384e34c79a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18" ma:contentTypeDescription="新しいドキュメントを作成します。" ma:contentTypeScope="" ma:versionID="a2c4f0af9e7dfdfca7ce16e76d3f9038">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fda6fe79c2ad5fdfcca9109969e5957d"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686808-AACD-4748-831D-BF7AD66E8E7F}">
  <ds:schemaRefs>
    <ds:schemaRef ds:uri="http://purl.org/dc/terms/"/>
    <ds:schemaRef ds:uri="b2e4c93b-5622-4e45-80a4-511108a4e5c8"/>
    <ds:schemaRef ds:uri="http://purl.org/dc/dcmitype/"/>
    <ds:schemaRef ds:uri="85ec59af-1a16-40a0-b163-384e34c79a5c"/>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32147DC-A542-4912-9B72-E42F5F8724AE}">
  <ds:schemaRefs>
    <ds:schemaRef ds:uri="http://schemas.microsoft.com/sharepoint/v3/contenttype/forms"/>
  </ds:schemaRefs>
</ds:datastoreItem>
</file>

<file path=customXml/itemProps3.xml><?xml version="1.0" encoding="utf-8"?>
<ds:datastoreItem xmlns:ds="http://schemas.openxmlformats.org/officeDocument/2006/customXml" ds:itemID="{5CAB2432-6551-43A7-AA7F-A8048096DD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4c93b-5622-4e45-80a4-511108a4e5c8"/>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1789</Words>
  <Application>Microsoft Office PowerPoint</Application>
  <PresentationFormat>A4 210 x 297 mm</PresentationFormat>
  <Paragraphs>158</Paragraphs>
  <Slides>11</Slides>
  <Notes>2</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11</vt:i4>
      </vt:variant>
    </vt:vector>
  </HeadingPairs>
  <TitlesOfParts>
    <vt:vector size="22" baseType="lpstr">
      <vt:lpstr>Meiryo UI</vt:lpstr>
      <vt:lpstr>ＭＳ Ｐゴシック</vt:lpstr>
      <vt:lpstr>ＭＳ ゴシック</vt:lpstr>
      <vt:lpstr>UD デジタル 教科書体 N-B</vt:lpstr>
      <vt:lpstr>UD デジタル 教科書体 NK-B</vt:lpstr>
      <vt:lpstr>ヒラギノ角ゴ Pro W3</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2024-11-27T05:33:05Z</dcterms:created>
  <dcterms:modified xsi:type="dcterms:W3CDTF">2024-12-05T08:25:51Z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