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72" r:id="rId1"/>
  </p:sldMasterIdLst>
  <p:notesMasterIdLst>
    <p:notesMasterId r:id="rId15"/>
  </p:notesMasterIdLst>
  <p:sldIdLst>
    <p:sldId id="256" r:id="rId2"/>
    <p:sldId id="264" r:id="rId3"/>
    <p:sldId id="262" r:id="rId4"/>
    <p:sldId id="263" r:id="rId5"/>
    <p:sldId id="259" r:id="rId6"/>
    <p:sldId id="261" r:id="rId7"/>
    <p:sldId id="266" r:id="rId8"/>
    <p:sldId id="271" r:id="rId9"/>
    <p:sldId id="265" r:id="rId10"/>
    <p:sldId id="270" r:id="rId11"/>
    <p:sldId id="269" r:id="rId12"/>
    <p:sldId id="267" r:id="rId13"/>
    <p:sldId id="268" r:id="rId14"/>
  </p:sldIdLst>
  <p:sldSz cx="9906000" cy="6858000" type="A4"/>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4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8A3F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838DE8-E711-4D71-A5E3-641E6F4DAD82}" v="3" dt="2025-05-07T13:16:59.6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0" autoAdjust="0"/>
    <p:restoredTop sz="94660"/>
  </p:normalViewPr>
  <p:slideViewPr>
    <p:cSldViewPr snapToGrid="0" showGuides="1">
      <p:cViewPr varScale="1">
        <p:scale>
          <a:sx n="109" d="100"/>
          <a:sy n="109" d="100"/>
        </p:scale>
        <p:origin x="1278" y="78"/>
      </p:cViewPr>
      <p:guideLst>
        <p:guide orient="horz" pos="2160"/>
        <p:guide pos="314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3&#65288;&#20196;&#21644;&#65301;&#65289;&#24180;&#24230;/00_&#36786;&#20316;&#26989;&#27515;&#20129;&#20107;&#25925;&#35519;&#26619;&#65288;&#21402;&#21172;&#30465;&#38306;&#20418;&#65289;/R4&#35519;&#26619;&#65288;R5&#30003;&#35531;&#65289;/06_&#38598;&#35336;&#20316;&#26989;/R4_&#20154;&#21475;&#21205;&#24907;&#35519;&#26619;&#12392;&#12426;&#12414;&#12392;&#12417;.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3&#65288;&#20196;&#21644;&#65301;&#65289;&#24180;&#24230;/05_&#29105;&#20013;&#30151;/00_&#37117;&#36947;&#24220;&#30476;&#12398;&#23455;&#26045;&#29366;&#27841;/&#12464;&#12521;&#12501;/&#25937;&#24613;&#25644;&#36865;&#20154;&#21729;&#12464;&#12521;&#125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3&#65288;&#20196;&#21644;&#65301;&#65289;&#24180;&#24230;/00_&#36786;&#20316;&#26989;&#27515;&#20129;&#20107;&#25925;&#35519;&#26619;&#65288;&#21402;&#21172;&#30465;&#38306;&#20418;&#65289;/R4&#35519;&#26619;&#65288;R5&#30003;&#35531;&#65289;/06_&#38598;&#35336;&#20316;&#26989;/R4_&#20154;&#21475;&#21205;&#24907;&#35519;&#26619;&#12392;&#12426;&#12414;&#12392;&#12417;.xlsm"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3&#65288;&#20196;&#21644;&#65301;&#65289;&#24180;&#24230;/00_&#36786;&#20316;&#26989;&#27515;&#20129;&#20107;&#25925;&#35519;&#26619;&#65288;&#21402;&#21172;&#30465;&#38306;&#20418;&#65289;/R4&#35519;&#26619;&#65288;R5&#30003;&#35531;&#65289;/06_&#38598;&#35336;&#20316;&#26989;/R4_&#20154;&#21475;&#21205;&#24907;&#35519;&#26619;&#12392;&#12426;&#12414;&#12392;&#12417;.xlsm"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3&#65288;&#20196;&#21644;&#65301;&#65289;&#24180;&#24230;/05_&#29105;&#20013;&#30151;/07_&#28040;&#38450;&#24193;&#12392;&#12426;&#12414;&#12392;&#12417;/&#20316;&#26989;&#29992;/&#65288;&#21442;&#32771;1&#12539;2&#65289;&#37117;&#36947;&#24220;&#30476;&#21029;&#29105;&#20013;&#30151;&#20154;&#25968;&#25512;&#31227;&#65288;&#36895;&#22577;&#20516;&#65289;.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520636293949232"/>
          <c:y val="1.7663271505312314E-2"/>
          <c:w val="0.70070733478509983"/>
          <c:h val="0.74933026260276725"/>
        </c:manualLayout>
      </c:layout>
      <c:lineChart>
        <c:grouping val="standard"/>
        <c:varyColors val="0"/>
        <c:ser>
          <c:idx val="0"/>
          <c:order val="0"/>
          <c:spPr>
            <a:ln w="28575" cap="rnd">
              <a:solidFill>
                <a:srgbClr val="FF0000"/>
              </a:solidFill>
              <a:round/>
            </a:ln>
            <a:effectLst/>
          </c:spPr>
          <c:marker>
            <c:symbol val="circle"/>
            <c:size val="7"/>
            <c:spPr>
              <a:solidFill>
                <a:srgbClr val="FF0000"/>
              </a:solidFill>
              <a:ln w="9525">
                <a:solidFill>
                  <a:srgbClr val="FF0000"/>
                </a:solidFill>
              </a:ln>
              <a:effectLst/>
            </c:spPr>
          </c:marker>
          <c:dLbls>
            <c:dLbl>
              <c:idx val="0"/>
              <c:layout>
                <c:manualLayout>
                  <c:x val="-6.9897650000711048E-2"/>
                  <c:y val="-4.83800837326034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778-4825-ABE9-6EE07C5B4076}"/>
                </c:ext>
              </c:extLst>
            </c:dLbl>
            <c:dLbl>
              <c:idx val="1"/>
              <c:layout>
                <c:manualLayout>
                  <c:x val="-0.10485381487820621"/>
                  <c:y val="5.76224395656503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78-4825-ABE9-6EE07C5B4076}"/>
                </c:ext>
              </c:extLst>
            </c:dLbl>
            <c:dLbl>
              <c:idx val="2"/>
              <c:layout>
                <c:manualLayout>
                  <c:x val="-0.11650586983737125"/>
                  <c:y val="-7.15681357040964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778-4825-ABE9-6EE07C5B4076}"/>
                </c:ext>
              </c:extLst>
            </c:dLbl>
            <c:dLbl>
              <c:idx val="3"/>
              <c:layout>
                <c:manualLayout>
                  <c:x val="-6.9897650000711103E-2"/>
                  <c:y val="7.08727549779322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78-4825-ABE9-6EE07C5B4076}"/>
                </c:ext>
              </c:extLst>
            </c:dLbl>
            <c:dLbl>
              <c:idx val="4"/>
              <c:layout>
                <c:manualLayout>
                  <c:x val="-4.0767512602798421E-2"/>
                  <c:y val="4.43721241533686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778-4825-ABE9-6EE07C5B4076}"/>
                </c:ext>
              </c:extLst>
            </c:dLbl>
            <c:dLbl>
              <c:idx val="5"/>
              <c:layout>
                <c:manualLayout>
                  <c:x val="-0.2531216268103692"/>
                  <c:y val="8.530803462088306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78-4825-ABE9-6EE07C5B4076}"/>
                </c:ext>
              </c:extLst>
            </c:dLbl>
            <c:dLbl>
              <c:idx val="6"/>
              <c:layout>
                <c:manualLayout>
                  <c:x val="-0.14846185993404212"/>
                  <c:y val="4.43721241533687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778-4825-ABE9-6EE07C5B4076}"/>
                </c:ext>
              </c:extLst>
            </c:dLbl>
            <c:dLbl>
              <c:idx val="8"/>
              <c:layout>
                <c:manualLayout>
                  <c:x val="-9.0555734210204089E-2"/>
                  <c:y val="4.76847030064391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778-4825-ABE9-6EE07C5B4076}"/>
                </c:ext>
              </c:extLst>
            </c:dLbl>
            <c:dLbl>
              <c:idx val="9"/>
              <c:layout>
                <c:manualLayout>
                  <c:x val="-1.7659285655632233E-2"/>
                  <c:y val="-7.48807145571669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778-4825-ABE9-6EE07C5B4076}"/>
                </c:ext>
              </c:extLst>
            </c:dLbl>
            <c:spPr>
              <a:noFill/>
              <a:ln>
                <a:noFill/>
              </a:ln>
              <a:effectLst/>
            </c:spPr>
            <c:txPr>
              <a:bodyPr rot="0" spcFirstLastPara="1" vertOverflow="ellipsis" vert="horz" wrap="square" anchor="ctr" anchorCtr="1"/>
              <a:lstStyle/>
              <a:p>
                <a:pPr>
                  <a:defRPr lang="ja-JP" sz="8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熱中症の言い訳!$C$5:$L$5</c:f>
              <c:strCache>
                <c:ptCount val="10"/>
                <c:pt idx="0">
                  <c:v>平成25年</c:v>
                </c:pt>
                <c:pt idx="1">
                  <c:v>26年</c:v>
                </c:pt>
                <c:pt idx="2">
                  <c:v>27年</c:v>
                </c:pt>
                <c:pt idx="3">
                  <c:v>28年</c:v>
                </c:pt>
                <c:pt idx="4">
                  <c:v>29年</c:v>
                </c:pt>
                <c:pt idx="5">
                  <c:v>30年</c:v>
                </c:pt>
                <c:pt idx="6">
                  <c:v>令和元年</c:v>
                </c:pt>
                <c:pt idx="7">
                  <c:v>２年</c:v>
                </c:pt>
                <c:pt idx="8">
                  <c:v>３年</c:v>
                </c:pt>
                <c:pt idx="9">
                  <c:v>４年</c:v>
                </c:pt>
              </c:strCache>
            </c:strRef>
          </c:cat>
          <c:val>
            <c:numRef>
              <c:f>熱中症の言い訳!$C$6:$L$6</c:f>
              <c:numCache>
                <c:formatCode>0.0%</c:formatCode>
                <c:ptCount val="10"/>
                <c:pt idx="0">
                  <c:v>6.8571428571428575E-2</c:v>
                </c:pt>
                <c:pt idx="1">
                  <c:v>5.4285714285714284E-2</c:v>
                </c:pt>
                <c:pt idx="2">
                  <c:v>7.9881656804733733E-2</c:v>
                </c:pt>
                <c:pt idx="3">
                  <c:v>6.0897435897435896E-2</c:v>
                </c:pt>
                <c:pt idx="4">
                  <c:v>7.2368421052631582E-2</c:v>
                </c:pt>
                <c:pt idx="5">
                  <c:v>0.15693430656934307</c:v>
                </c:pt>
                <c:pt idx="6">
                  <c:v>0.10320284697508897</c:v>
                </c:pt>
                <c:pt idx="7">
                  <c:v>0.11851851851851852</c:v>
                </c:pt>
                <c:pt idx="8">
                  <c:v>9.5041322314049589E-2</c:v>
                </c:pt>
                <c:pt idx="9">
                  <c:v>0.12184873949579832</c:v>
                </c:pt>
              </c:numCache>
            </c:numRef>
          </c:val>
          <c:smooth val="0"/>
          <c:extLst>
            <c:ext xmlns:c16="http://schemas.microsoft.com/office/drawing/2014/chart" uri="{C3380CC4-5D6E-409C-BE32-E72D297353CC}">
              <c16:uniqueId val="{00000009-5778-4825-ABE9-6EE07C5B4076}"/>
            </c:ext>
          </c:extLst>
        </c:ser>
        <c:dLbls>
          <c:showLegendKey val="0"/>
          <c:showVal val="0"/>
          <c:showCatName val="0"/>
          <c:showSerName val="0"/>
          <c:showPercent val="0"/>
          <c:showBubbleSize val="0"/>
        </c:dLbls>
        <c:marker val="1"/>
        <c:smooth val="0"/>
        <c:axId val="785486319"/>
        <c:axId val="791217887"/>
      </c:lineChart>
      <c:catAx>
        <c:axId val="785486319"/>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ja-JP" sz="8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791217887"/>
        <c:crosses val="autoZero"/>
        <c:auto val="1"/>
        <c:lblAlgn val="ctr"/>
        <c:lblOffset val="100"/>
        <c:noMultiLvlLbl val="0"/>
      </c:catAx>
      <c:valAx>
        <c:axId val="791217887"/>
        <c:scaling>
          <c:orientation val="minMax"/>
          <c:max val="0.16000000000000003"/>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ja-JP" sz="8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7854863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solidFill>
            <a:schemeClr val="tx1"/>
          </a:solidFill>
          <a:latin typeface="Meiryo UI" panose="020B0604030504040204" pitchFamily="50" charset="-128"/>
          <a:ea typeface="Meiryo UI" panose="020B0604030504040204"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tx1"/>
              </a:solidFill>
            </a:ln>
            <a:effectLst/>
          </c:spPr>
          <c:invertIfNegative val="0"/>
          <c:dPt>
            <c:idx val="4"/>
            <c:invertIfNegative val="0"/>
            <c:bubble3D val="0"/>
            <c:spPr>
              <a:solidFill>
                <a:srgbClr val="FF0000"/>
              </a:solidFill>
              <a:ln>
                <a:solidFill>
                  <a:schemeClr val="tx1"/>
                </a:solidFill>
              </a:ln>
              <a:effectLst/>
            </c:spPr>
            <c:extLst>
              <c:ext xmlns:c16="http://schemas.microsoft.com/office/drawing/2014/chart" uri="{C3380CC4-5D6E-409C-BE32-E72D297353CC}">
                <c16:uniqueId val="{00000001-442B-40FD-BD3C-564D0FACD217}"/>
              </c:ext>
            </c:extLst>
          </c:dPt>
          <c:dLbls>
            <c:dLbl>
              <c:idx val="4"/>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ea"/>
                      <a:ea typeface="+mn-ea"/>
                      <a:cs typeface="+mn-cs"/>
                    </a:defRPr>
                  </a:pPr>
                  <a:endParaRPr lang="ja-JP"/>
                </a:p>
              </c:txPr>
              <c:showLegendKey val="0"/>
              <c:showVal val="1"/>
              <c:showCatName val="0"/>
              <c:showSerName val="0"/>
              <c:showPercent val="0"/>
              <c:showBubbleSize val="0"/>
              <c:extLst>
                <c:ext xmlns:c16="http://schemas.microsoft.com/office/drawing/2014/chart" uri="{C3380CC4-5D6E-409C-BE32-E72D297353CC}">
                  <c16:uniqueId val="{00000001-442B-40FD-BD3C-564D0FACD217}"/>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ea"/>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搬送者!$D$14:$H$14</c:f>
              <c:strCache>
                <c:ptCount val="5"/>
                <c:pt idx="0">
                  <c:v>令和元</c:v>
                </c:pt>
                <c:pt idx="1">
                  <c:v>2</c:v>
                </c:pt>
                <c:pt idx="2">
                  <c:v>3</c:v>
                </c:pt>
                <c:pt idx="3">
                  <c:v>4</c:v>
                </c:pt>
                <c:pt idx="4">
                  <c:v>5</c:v>
                </c:pt>
              </c:strCache>
            </c:strRef>
          </c:cat>
          <c:val>
            <c:numRef>
              <c:f>搬送者!$D$15:$H$15</c:f>
              <c:numCache>
                <c:formatCode>#,##0_ </c:formatCode>
                <c:ptCount val="5"/>
                <c:pt idx="0">
                  <c:v>1792</c:v>
                </c:pt>
                <c:pt idx="1">
                  <c:v>1599</c:v>
                </c:pt>
                <c:pt idx="2">
                  <c:v>1421</c:v>
                </c:pt>
                <c:pt idx="3">
                  <c:v>1690</c:v>
                </c:pt>
                <c:pt idx="4">
                  <c:v>2013</c:v>
                </c:pt>
              </c:numCache>
            </c:numRef>
          </c:val>
          <c:extLst>
            <c:ext xmlns:c16="http://schemas.microsoft.com/office/drawing/2014/chart" uri="{C3380CC4-5D6E-409C-BE32-E72D297353CC}">
              <c16:uniqueId val="{00000002-442B-40FD-BD3C-564D0FACD217}"/>
            </c:ext>
          </c:extLst>
        </c:ser>
        <c:dLbls>
          <c:showLegendKey val="0"/>
          <c:showVal val="0"/>
          <c:showCatName val="0"/>
          <c:showSerName val="0"/>
          <c:showPercent val="0"/>
          <c:showBubbleSize val="0"/>
        </c:dLbls>
        <c:gapWidth val="150"/>
        <c:axId val="1410447855"/>
        <c:axId val="1632957759"/>
      </c:barChart>
      <c:catAx>
        <c:axId val="141044785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ea"/>
                <a:ea typeface="+mn-ea"/>
                <a:cs typeface="+mn-cs"/>
              </a:defRPr>
            </a:pPr>
            <a:endParaRPr lang="ja-JP"/>
          </a:p>
        </c:txPr>
        <c:crossAx val="1632957759"/>
        <c:crosses val="autoZero"/>
        <c:auto val="1"/>
        <c:lblAlgn val="ctr"/>
        <c:lblOffset val="100"/>
        <c:noMultiLvlLbl val="0"/>
      </c:catAx>
      <c:valAx>
        <c:axId val="1632957759"/>
        <c:scaling>
          <c:orientation val="minMax"/>
          <c:min val="100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mn-ea"/>
                <a:ea typeface="+mn-ea"/>
                <a:cs typeface="+mn-cs"/>
              </a:defRPr>
            </a:pPr>
            <a:endParaRPr lang="ja-JP"/>
          </a:p>
        </c:txPr>
        <c:crossAx val="14104478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mn-ea"/>
          <a:ea typeface="+mn-ea"/>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302596730365796"/>
          <c:y val="5.0544410699929737E-2"/>
          <c:w val="0.69491280202889527"/>
          <c:h val="0.72378798172986258"/>
        </c:manualLayout>
      </c:layout>
      <c:barChart>
        <c:barDir val="col"/>
        <c:grouping val="clustered"/>
        <c:varyColors val="0"/>
        <c:ser>
          <c:idx val="0"/>
          <c:order val="0"/>
          <c:spPr>
            <a:solidFill>
              <a:srgbClr val="FFD94D"/>
            </a:solidFill>
            <a:ln w="19050">
              <a:solidFill>
                <a:schemeClr val="accent4"/>
              </a:solidFill>
            </a:ln>
            <a:effectLst/>
          </c:spPr>
          <c:invertIfNegative val="0"/>
          <c:dLbls>
            <c:dLbl>
              <c:idx val="6"/>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extLst>
                <c:ext xmlns:c16="http://schemas.microsoft.com/office/drawing/2014/chart" uri="{C3380CC4-5D6E-409C-BE32-E72D297353CC}">
                  <c16:uniqueId val="{00000000-3213-4439-A8CD-EDAAFD1463B3}"/>
                </c:ext>
              </c:extLst>
            </c:dLbl>
            <c:dLbl>
              <c:idx val="7"/>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extLst>
                <c:ext xmlns:c16="http://schemas.microsoft.com/office/drawing/2014/chart" uri="{C3380CC4-5D6E-409C-BE32-E72D297353CC}">
                  <c16:uniqueId val="{00000001-3213-4439-A8CD-EDAAFD1463B3}"/>
                </c:ext>
              </c:extLst>
            </c:dLbl>
            <c:dLbl>
              <c:idx val="8"/>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extLst>
                <c:ext xmlns:c16="http://schemas.microsoft.com/office/drawing/2014/chart" uri="{C3380CC4-5D6E-409C-BE32-E72D297353CC}">
                  <c16:uniqueId val="{00000002-3213-4439-A8CD-EDAAFD1463B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'熱中症 '!$B$7:$B$15</c:f>
              <c:strCache>
                <c:ptCount val="9"/>
                <c:pt idx="0">
                  <c:v>20歳未満</c:v>
                </c:pt>
                <c:pt idx="1">
                  <c:v>20代</c:v>
                </c:pt>
                <c:pt idx="2">
                  <c:v>30代</c:v>
                </c:pt>
                <c:pt idx="3">
                  <c:v>40代</c:v>
                </c:pt>
                <c:pt idx="4">
                  <c:v>50代</c:v>
                </c:pt>
                <c:pt idx="5">
                  <c:v>60代</c:v>
                </c:pt>
                <c:pt idx="6">
                  <c:v>70代</c:v>
                </c:pt>
                <c:pt idx="7">
                  <c:v>80代</c:v>
                </c:pt>
                <c:pt idx="8">
                  <c:v>90代</c:v>
                </c:pt>
              </c:strCache>
            </c:strRef>
          </c:cat>
          <c:val>
            <c:numRef>
              <c:f>'熱中症 '!$U$7:$U$15</c:f>
              <c:numCache>
                <c:formatCode>General</c:formatCode>
                <c:ptCount val="9"/>
                <c:pt idx="0">
                  <c:v>0</c:v>
                </c:pt>
                <c:pt idx="1">
                  <c:v>2</c:v>
                </c:pt>
                <c:pt idx="2">
                  <c:v>1</c:v>
                </c:pt>
                <c:pt idx="3">
                  <c:v>0</c:v>
                </c:pt>
                <c:pt idx="4">
                  <c:v>9</c:v>
                </c:pt>
                <c:pt idx="5">
                  <c:v>19</c:v>
                </c:pt>
                <c:pt idx="6">
                  <c:v>52</c:v>
                </c:pt>
                <c:pt idx="7">
                  <c:v>132</c:v>
                </c:pt>
                <c:pt idx="8">
                  <c:v>52</c:v>
                </c:pt>
              </c:numCache>
            </c:numRef>
          </c:val>
          <c:extLst>
            <c:ext xmlns:c16="http://schemas.microsoft.com/office/drawing/2014/chart" uri="{C3380CC4-5D6E-409C-BE32-E72D297353CC}">
              <c16:uniqueId val="{00000003-3213-4439-A8CD-EDAAFD1463B3}"/>
            </c:ext>
          </c:extLst>
        </c:ser>
        <c:dLbls>
          <c:showLegendKey val="0"/>
          <c:showVal val="0"/>
          <c:showCatName val="0"/>
          <c:showSerName val="0"/>
          <c:showPercent val="0"/>
          <c:showBubbleSize val="0"/>
        </c:dLbls>
        <c:gapWidth val="40"/>
        <c:axId val="208736520"/>
        <c:axId val="271266128"/>
      </c:barChart>
      <c:catAx>
        <c:axId val="20873652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6128"/>
        <c:crosses val="autoZero"/>
        <c:auto val="1"/>
        <c:lblAlgn val="ctr"/>
        <c:lblOffset val="100"/>
        <c:noMultiLvlLbl val="0"/>
      </c:catAx>
      <c:valAx>
        <c:axId val="271266128"/>
        <c:scaling>
          <c:orientation val="minMax"/>
          <c:max val="14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2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r>
                  <a:rPr lang="ja-JP" sz="1200">
                    <a:solidFill>
                      <a:sysClr val="windowText" lastClr="000000"/>
                    </a:solidFill>
                  </a:rPr>
                  <a:t>死亡者数（人）</a:t>
                </a:r>
              </a:p>
            </c:rich>
          </c:tx>
          <c:layout>
            <c:manualLayout>
              <c:xMode val="edge"/>
              <c:yMode val="edge"/>
              <c:x val="0"/>
              <c:y val="0.2360834328293327"/>
            </c:manualLayout>
          </c:layout>
          <c:overlay val="0"/>
          <c:spPr>
            <a:noFill/>
            <a:ln>
              <a:noFill/>
            </a:ln>
            <a:effectLst/>
          </c:spPr>
          <c:txPr>
            <a:bodyPr rot="0" spcFirstLastPara="1" vertOverflow="ellipsis" vert="eaVert" wrap="square" anchor="ctr" anchorCtr="1"/>
            <a:lstStyle/>
            <a:p>
              <a:pPr>
                <a:defRPr sz="12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5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0873652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1436928641875463"/>
          <c:y val="5.100092176228959E-2"/>
          <c:w val="0.75587316026866558"/>
          <c:h val="0.83612180816592108"/>
        </c:manualLayout>
      </c:layout>
      <c:barChart>
        <c:barDir val="col"/>
        <c:grouping val="clustered"/>
        <c:varyColors val="0"/>
        <c:ser>
          <c:idx val="0"/>
          <c:order val="0"/>
          <c:spPr>
            <a:solidFill>
              <a:srgbClr val="FFD94D"/>
            </a:solidFill>
            <a:ln w="19050">
              <a:solidFill>
                <a:schemeClr val="accent4"/>
              </a:solidFill>
            </a:ln>
            <a:effectLst/>
          </c:spPr>
          <c:invertIfNegative val="0"/>
          <c:dPt>
            <c:idx val="0"/>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1-5553-4360-B35E-AAE68BDB80E3}"/>
              </c:ext>
            </c:extLst>
          </c:dPt>
          <c:dPt>
            <c:idx val="1"/>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3-5553-4360-B35E-AAE68BDB80E3}"/>
              </c:ext>
            </c:extLst>
          </c:dPt>
          <c:dPt>
            <c:idx val="2"/>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5-5553-4360-B35E-AAE68BDB80E3}"/>
              </c:ext>
            </c:extLst>
          </c:dPt>
          <c:dPt>
            <c:idx val="3"/>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7-5553-4360-B35E-AAE68BDB80E3}"/>
              </c:ext>
            </c:extLst>
          </c:dPt>
          <c:dPt>
            <c:idx val="5"/>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9-5553-4360-B35E-AAE68BDB80E3}"/>
              </c:ext>
            </c:extLst>
          </c:dPt>
          <c:dPt>
            <c:idx val="6"/>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B-5553-4360-B35E-AAE68BDB80E3}"/>
              </c:ext>
            </c:extLst>
          </c:dPt>
          <c:dLbls>
            <c:dLbl>
              <c:idx val="4"/>
              <c:tx>
                <c:rich>
                  <a:bodyPr/>
                  <a:lstStyle/>
                  <a:p>
                    <a:fld id="{4E8DDC30-44BB-4231-9E17-501E05CBF1AE}" type="VALUE">
                      <a:rPr lang="en-US" altLang="ja-JP">
                        <a:solidFill>
                          <a:srgbClr val="FF0000"/>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5553-4360-B35E-AAE68BDB80E3}"/>
                </c:ext>
              </c:extLst>
            </c:dLbl>
            <c:dLbl>
              <c:idx val="5"/>
              <c:tx>
                <c:rich>
                  <a:bodyPr/>
                  <a:lstStyle/>
                  <a:p>
                    <a:fld id="{F7223875-882C-4C70-ACA5-0FABC3EF70EE}" type="VALUE">
                      <a:rPr lang="en-US" altLang="ja-JP">
                        <a:solidFill>
                          <a:srgbClr val="FF0000"/>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5553-4360-B35E-AAE68BDB80E3}"/>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'熱中症 '!$B$36:$B$42</c:f>
              <c:strCache>
                <c:ptCount val="7"/>
                <c:pt idx="0">
                  <c:v>3月</c:v>
                </c:pt>
                <c:pt idx="1">
                  <c:v>4月</c:v>
                </c:pt>
                <c:pt idx="2">
                  <c:v>5月</c:v>
                </c:pt>
                <c:pt idx="3">
                  <c:v>6月</c:v>
                </c:pt>
                <c:pt idx="4">
                  <c:v>7月</c:v>
                </c:pt>
                <c:pt idx="5">
                  <c:v>8月</c:v>
                </c:pt>
                <c:pt idx="6">
                  <c:v>9月</c:v>
                </c:pt>
              </c:strCache>
            </c:strRef>
          </c:cat>
          <c:val>
            <c:numRef>
              <c:f>'熱中症 '!$U$36:$U$42</c:f>
              <c:numCache>
                <c:formatCode>General</c:formatCode>
                <c:ptCount val="7"/>
                <c:pt idx="0">
                  <c:v>2</c:v>
                </c:pt>
                <c:pt idx="1">
                  <c:v>5</c:v>
                </c:pt>
                <c:pt idx="2">
                  <c:v>11</c:v>
                </c:pt>
                <c:pt idx="3">
                  <c:v>19</c:v>
                </c:pt>
                <c:pt idx="4">
                  <c:v>111</c:v>
                </c:pt>
                <c:pt idx="5">
                  <c:v>110</c:v>
                </c:pt>
                <c:pt idx="6">
                  <c:v>8</c:v>
                </c:pt>
              </c:numCache>
            </c:numRef>
          </c:val>
          <c:extLst>
            <c:ext xmlns:c16="http://schemas.microsoft.com/office/drawing/2014/chart" uri="{C3380CC4-5D6E-409C-BE32-E72D297353CC}">
              <c16:uniqueId val="{0000000D-5553-4360-B35E-AAE68BDB80E3}"/>
            </c:ext>
          </c:extLst>
        </c:ser>
        <c:dLbls>
          <c:showLegendKey val="0"/>
          <c:showVal val="0"/>
          <c:showCatName val="0"/>
          <c:showSerName val="0"/>
          <c:showPercent val="0"/>
          <c:showBubbleSize val="0"/>
        </c:dLbls>
        <c:gapWidth val="39"/>
        <c:overlap val="-20"/>
        <c:axId val="271268088"/>
        <c:axId val="271268480"/>
      </c:barChart>
      <c:catAx>
        <c:axId val="27126808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8480"/>
        <c:crosses val="autoZero"/>
        <c:auto val="1"/>
        <c:lblAlgn val="ctr"/>
        <c:lblOffset val="100"/>
        <c:noMultiLvlLbl val="0"/>
      </c:catAx>
      <c:valAx>
        <c:axId val="2712684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200" b="0" i="0" u="none" strike="noStrike" kern="1200" baseline="0">
                    <a:solidFill>
                      <a:schemeClr val="tx1"/>
                    </a:solidFill>
                    <a:latin typeface="メイリオ" panose="020B0604030504040204" pitchFamily="50" charset="-128"/>
                    <a:ea typeface="メイリオ" panose="020B0604030504040204" pitchFamily="50" charset="-128"/>
                    <a:cs typeface="+mn-cs"/>
                  </a:defRPr>
                </a:pPr>
                <a:r>
                  <a:rPr lang="ja-JP" sz="1200">
                    <a:solidFill>
                      <a:schemeClr val="tx1"/>
                    </a:solidFill>
                  </a:rPr>
                  <a:t>死亡者数（人）</a:t>
                </a:r>
              </a:p>
            </c:rich>
          </c:tx>
          <c:layout>
            <c:manualLayout>
              <c:xMode val="edge"/>
              <c:yMode val="edge"/>
              <c:x val="0"/>
              <c:y val="0.30907644240810317"/>
            </c:manualLayout>
          </c:layout>
          <c:overlay val="0"/>
          <c:spPr>
            <a:noFill/>
            <a:ln>
              <a:noFill/>
            </a:ln>
            <a:effectLst/>
          </c:spPr>
          <c:txPr>
            <a:bodyPr rot="0" spcFirstLastPara="1" vertOverflow="ellipsis" vert="eaVert" wrap="square" anchor="ctr" anchorCtr="1"/>
            <a:lstStyle/>
            <a:p>
              <a:pPr>
                <a:defRPr sz="12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5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808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64897623064215E-2"/>
          <c:y val="0.17433860609881019"/>
          <c:w val="0.92808382230547759"/>
          <c:h val="0.71321966817943994"/>
        </c:manualLayout>
      </c:layout>
      <c:barChart>
        <c:barDir val="col"/>
        <c:grouping val="clustered"/>
        <c:varyColors val="0"/>
        <c:ser>
          <c:idx val="0"/>
          <c:order val="0"/>
          <c:tx>
            <c:strRef>
              <c:f>'仕事場②（速報値）'!$A$55</c:f>
              <c:strCache>
                <c:ptCount val="1"/>
                <c:pt idx="0">
                  <c:v>合計</c:v>
                </c:pt>
              </c:strCache>
            </c:strRef>
          </c:tx>
          <c:spPr>
            <a:solidFill>
              <a:schemeClr val="accent1"/>
            </a:solidFill>
            <a:ln>
              <a:solidFill>
                <a:sysClr val="windowText" lastClr="000000"/>
              </a:solidFill>
            </a:ln>
            <a:effectLst/>
          </c:spPr>
          <c:invertIfNegative val="0"/>
          <c:dPt>
            <c:idx val="0"/>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01-B4E0-4052-B451-A71C1A05BC82}"/>
              </c:ext>
            </c:extLst>
          </c:dPt>
          <c:dPt>
            <c:idx val="1"/>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03-B4E0-4052-B451-A71C1A05BC82}"/>
              </c:ext>
            </c:extLst>
          </c:dPt>
          <c:dPt>
            <c:idx val="2"/>
            <c:invertIfNegative val="0"/>
            <c:bubble3D val="0"/>
            <c:spPr>
              <a:solidFill>
                <a:srgbClr val="FF0000"/>
              </a:solidFill>
              <a:ln>
                <a:solidFill>
                  <a:sysClr val="windowText" lastClr="000000"/>
                </a:solidFill>
              </a:ln>
              <a:effectLst/>
            </c:spPr>
            <c:extLst>
              <c:ext xmlns:c16="http://schemas.microsoft.com/office/drawing/2014/chart" uri="{C3380CC4-5D6E-409C-BE32-E72D297353CC}">
                <c16:uniqueId val="{00000005-B4E0-4052-B451-A71C1A05BC82}"/>
              </c:ext>
            </c:extLst>
          </c:dPt>
          <c:dPt>
            <c:idx val="3"/>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07-B4E0-4052-B451-A71C1A05BC82}"/>
              </c:ext>
            </c:extLst>
          </c:dPt>
          <c:dPt>
            <c:idx val="4"/>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09-B4E0-4052-B451-A71C1A05BC82}"/>
              </c:ext>
            </c:extLst>
          </c:dPt>
          <c:dPt>
            <c:idx val="5"/>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0B-B4E0-4052-B451-A71C1A05BC82}"/>
              </c:ext>
            </c:extLst>
          </c:dPt>
          <c:dPt>
            <c:idx val="6"/>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0D-B4E0-4052-B451-A71C1A05BC82}"/>
              </c:ext>
            </c:extLst>
          </c:dPt>
          <c:dPt>
            <c:idx val="7"/>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0F-B4E0-4052-B451-A71C1A05BC82}"/>
              </c:ext>
            </c:extLst>
          </c:dPt>
          <c:dPt>
            <c:idx val="8"/>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11-B4E0-4052-B451-A71C1A05BC82}"/>
              </c:ext>
            </c:extLst>
          </c:dPt>
          <c:dPt>
            <c:idx val="9"/>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13-B4E0-4052-B451-A71C1A05BC82}"/>
              </c:ext>
            </c:extLst>
          </c:dPt>
          <c:dPt>
            <c:idx val="10"/>
            <c:invertIfNegative val="0"/>
            <c:bubble3D val="0"/>
            <c:spPr>
              <a:solidFill>
                <a:srgbClr val="FF0000"/>
              </a:solidFill>
              <a:ln>
                <a:solidFill>
                  <a:sysClr val="windowText" lastClr="000000"/>
                </a:solidFill>
              </a:ln>
              <a:effectLst/>
            </c:spPr>
            <c:extLst>
              <c:ext xmlns:c16="http://schemas.microsoft.com/office/drawing/2014/chart" uri="{C3380CC4-5D6E-409C-BE32-E72D297353CC}">
                <c16:uniqueId val="{00000015-B4E0-4052-B451-A71C1A05BC82}"/>
              </c:ext>
            </c:extLst>
          </c:dPt>
          <c:dPt>
            <c:idx val="11"/>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17-B4E0-4052-B451-A71C1A05BC82}"/>
              </c:ext>
            </c:extLst>
          </c:dPt>
          <c:dPt>
            <c:idx val="12"/>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19-B4E0-4052-B451-A71C1A05BC82}"/>
              </c:ext>
            </c:extLst>
          </c:dPt>
          <c:dPt>
            <c:idx val="13"/>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1B-B4E0-4052-B451-A71C1A05BC82}"/>
              </c:ext>
            </c:extLst>
          </c:dPt>
          <c:dPt>
            <c:idx val="14"/>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1D-B4E0-4052-B451-A71C1A05BC82}"/>
              </c:ext>
            </c:extLst>
          </c:dPt>
          <c:dPt>
            <c:idx val="15"/>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1F-B4E0-4052-B451-A71C1A05BC82}"/>
              </c:ext>
            </c:extLst>
          </c:dPt>
          <c:dPt>
            <c:idx val="16"/>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21-B4E0-4052-B451-A71C1A05BC82}"/>
              </c:ext>
            </c:extLst>
          </c:dPt>
          <c:dPt>
            <c:idx val="18"/>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23-B4E0-4052-B451-A71C1A05BC82}"/>
              </c:ext>
            </c:extLst>
          </c:dPt>
          <c:dPt>
            <c:idx val="20"/>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25-B4E0-4052-B451-A71C1A05BC82}"/>
              </c:ext>
            </c:extLst>
          </c:dPt>
          <c:dLbls>
            <c:delete val="1"/>
          </c:dLbls>
          <c:cat>
            <c:strRef>
              <c:f>'仕事場②（速報値）'!$B$7:$W$7</c:f>
              <c:strCache>
                <c:ptCount val="22"/>
                <c:pt idx="0">
                  <c:v>5月１日～</c:v>
                </c:pt>
                <c:pt idx="1">
                  <c:v>5月８日～</c:v>
                </c:pt>
                <c:pt idx="2">
                  <c:v>5月15日～</c:v>
                </c:pt>
                <c:pt idx="3">
                  <c:v>5月22日～</c:v>
                </c:pt>
                <c:pt idx="4">
                  <c:v>5月29日～</c:v>
                </c:pt>
                <c:pt idx="5">
                  <c:v>６月５日～</c:v>
                </c:pt>
                <c:pt idx="6">
                  <c:v>６月12日～</c:v>
                </c:pt>
                <c:pt idx="7">
                  <c:v>６月19日～</c:v>
                </c:pt>
                <c:pt idx="8">
                  <c:v>６月26日～</c:v>
                </c:pt>
                <c:pt idx="9">
                  <c:v>７月３日～</c:v>
                </c:pt>
                <c:pt idx="10">
                  <c:v>７月10日～</c:v>
                </c:pt>
                <c:pt idx="11">
                  <c:v>７月17日～</c:v>
                </c:pt>
                <c:pt idx="12">
                  <c:v>７月24日～</c:v>
                </c:pt>
                <c:pt idx="13">
                  <c:v>７月31日～</c:v>
                </c:pt>
                <c:pt idx="14">
                  <c:v>８月７日～</c:v>
                </c:pt>
                <c:pt idx="15">
                  <c:v>８月14日～</c:v>
                </c:pt>
                <c:pt idx="16">
                  <c:v>８月21日～</c:v>
                </c:pt>
                <c:pt idx="17">
                  <c:v>８月28日～</c:v>
                </c:pt>
                <c:pt idx="18">
                  <c:v>９月４日～</c:v>
                </c:pt>
                <c:pt idx="19">
                  <c:v>９月11日～</c:v>
                </c:pt>
                <c:pt idx="20">
                  <c:v>９月18日～</c:v>
                </c:pt>
                <c:pt idx="21">
                  <c:v>９月25日～</c:v>
                </c:pt>
              </c:strCache>
            </c:strRef>
          </c:cat>
          <c:val>
            <c:numRef>
              <c:f>'仕事場②（速報値）'!$B$55:$W$55</c:f>
              <c:numCache>
                <c:formatCode>General</c:formatCode>
                <c:ptCount val="22"/>
                <c:pt idx="0">
                  <c:v>19</c:v>
                </c:pt>
                <c:pt idx="1">
                  <c:v>9</c:v>
                </c:pt>
                <c:pt idx="2">
                  <c:v>48</c:v>
                </c:pt>
                <c:pt idx="3">
                  <c:v>23</c:v>
                </c:pt>
                <c:pt idx="4">
                  <c:v>16</c:v>
                </c:pt>
                <c:pt idx="5">
                  <c:v>26</c:v>
                </c:pt>
                <c:pt idx="6">
                  <c:v>54</c:v>
                </c:pt>
                <c:pt idx="7">
                  <c:v>45</c:v>
                </c:pt>
                <c:pt idx="8">
                  <c:v>68</c:v>
                </c:pt>
                <c:pt idx="9">
                  <c:v>79</c:v>
                </c:pt>
                <c:pt idx="10">
                  <c:v>160</c:v>
                </c:pt>
                <c:pt idx="11">
                  <c:v>183</c:v>
                </c:pt>
                <c:pt idx="12">
                  <c:v>192</c:v>
                </c:pt>
                <c:pt idx="13">
                  <c:v>154</c:v>
                </c:pt>
                <c:pt idx="14">
                  <c:v>130</c:v>
                </c:pt>
                <c:pt idx="15">
                  <c:v>178</c:v>
                </c:pt>
                <c:pt idx="16">
                  <c:v>176</c:v>
                </c:pt>
                <c:pt idx="17">
                  <c:v>116</c:v>
                </c:pt>
                <c:pt idx="18">
                  <c:v>86</c:v>
                </c:pt>
                <c:pt idx="19">
                  <c:v>122</c:v>
                </c:pt>
                <c:pt idx="20">
                  <c:v>41</c:v>
                </c:pt>
                <c:pt idx="21">
                  <c:v>34</c:v>
                </c:pt>
              </c:numCache>
            </c:numRef>
          </c:val>
          <c:extLst>
            <c:ext xmlns:c16="http://schemas.microsoft.com/office/drawing/2014/chart" uri="{C3380CC4-5D6E-409C-BE32-E72D297353CC}">
              <c16:uniqueId val="{00000026-B4E0-4052-B451-A71C1A05BC82}"/>
            </c:ext>
          </c:extLst>
        </c:ser>
        <c:dLbls>
          <c:dLblPos val="outEnd"/>
          <c:showLegendKey val="0"/>
          <c:showVal val="1"/>
          <c:showCatName val="0"/>
          <c:showSerName val="0"/>
          <c:showPercent val="0"/>
          <c:showBubbleSize val="0"/>
        </c:dLbls>
        <c:gapWidth val="219"/>
        <c:overlap val="-27"/>
        <c:axId val="1046213248"/>
        <c:axId val="1046208672"/>
      </c:barChart>
      <c:catAx>
        <c:axId val="104621324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ja-JP"/>
          </a:p>
        </c:txPr>
        <c:crossAx val="1046208672"/>
        <c:crosses val="autoZero"/>
        <c:auto val="1"/>
        <c:lblAlgn val="ctr"/>
        <c:lblOffset val="100"/>
        <c:noMultiLvlLbl val="0"/>
      </c:catAx>
      <c:valAx>
        <c:axId val="1046208672"/>
        <c:scaling>
          <c:orientation val="minMax"/>
          <c:max val="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ja-JP"/>
          </a:p>
        </c:txPr>
        <c:crossAx val="104621324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78428" cy="513508"/>
          </a:xfrm>
          <a:prstGeom prst="rect">
            <a:avLst/>
          </a:prstGeom>
        </p:spPr>
        <p:txBody>
          <a:bodyPr vert="horz" lIns="94668" tIns="47334" rIns="94668" bIns="47334"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3992" y="1"/>
            <a:ext cx="3078428" cy="513508"/>
          </a:xfrm>
          <a:prstGeom prst="rect">
            <a:avLst/>
          </a:prstGeom>
        </p:spPr>
        <p:txBody>
          <a:bodyPr vert="horz" lIns="94668" tIns="47334" rIns="94668" bIns="47334" rtlCol="0"/>
          <a:lstStyle>
            <a:lvl1pPr algn="r">
              <a:defRPr sz="1200"/>
            </a:lvl1pPr>
          </a:lstStyle>
          <a:p>
            <a:fld id="{BA56B7DD-41A5-4C65-818F-95733BB43B39}" type="datetimeFigureOut">
              <a:rPr kumimoji="1" lang="ja-JP" altLang="en-US" smtClean="0"/>
              <a:t>2025/5/7</a:t>
            </a:fld>
            <a:endParaRPr kumimoji="1" lang="ja-JP" altLang="en-US"/>
          </a:p>
        </p:txBody>
      </p:sp>
      <p:sp>
        <p:nvSpPr>
          <p:cNvPr id="4" name="スライド イメージ プレースホルダー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4668" tIns="47334" rIns="94668" bIns="47334" rtlCol="0" anchor="ctr"/>
          <a:lstStyle/>
          <a:p>
            <a:endParaRPr lang="ja-JP" altLang="en-US"/>
          </a:p>
        </p:txBody>
      </p:sp>
      <p:sp>
        <p:nvSpPr>
          <p:cNvPr id="5" name="ノート プレースホルダー 4"/>
          <p:cNvSpPr>
            <a:spLocks noGrp="1"/>
          </p:cNvSpPr>
          <p:nvPr>
            <p:ph type="body" sz="quarter" idx="3"/>
          </p:nvPr>
        </p:nvSpPr>
        <p:spPr>
          <a:xfrm>
            <a:off x="710407" y="4925408"/>
            <a:ext cx="5683250" cy="4029879"/>
          </a:xfrm>
          <a:prstGeom prst="rect">
            <a:avLst/>
          </a:prstGeom>
        </p:spPr>
        <p:txBody>
          <a:bodyPr vert="horz" lIns="94668" tIns="47334" rIns="94668" bIns="4733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8428" cy="513507"/>
          </a:xfrm>
          <a:prstGeom prst="rect">
            <a:avLst/>
          </a:prstGeom>
        </p:spPr>
        <p:txBody>
          <a:bodyPr vert="horz" lIns="94668" tIns="47334" rIns="94668" bIns="4733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3992" y="9721107"/>
            <a:ext cx="3078428" cy="513507"/>
          </a:xfrm>
          <a:prstGeom prst="rect">
            <a:avLst/>
          </a:prstGeom>
        </p:spPr>
        <p:txBody>
          <a:bodyPr vert="horz" lIns="94668" tIns="47334" rIns="94668" bIns="47334" rtlCol="0" anchor="b"/>
          <a:lstStyle>
            <a:lvl1pPr algn="r">
              <a:defRPr sz="1200"/>
            </a:lvl1pPr>
          </a:lstStyle>
          <a:p>
            <a:fld id="{F4F7000A-D0C7-416A-AC9F-72156D52596D}" type="slidenum">
              <a:rPr kumimoji="1" lang="ja-JP" altLang="en-US" smtClean="0"/>
              <a:t>‹#›</a:t>
            </a:fld>
            <a:endParaRPr kumimoji="1" lang="ja-JP" altLang="en-US"/>
          </a:p>
        </p:txBody>
      </p:sp>
    </p:spTree>
    <p:extLst>
      <p:ext uri="{BB962C8B-B14F-4D97-AF65-F5344CB8AC3E}">
        <p14:creationId xmlns:p14="http://schemas.microsoft.com/office/powerpoint/2010/main" val="23216206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B7A0EF4-BE6C-4FFE-A6EE-68786061CE7F}" type="datetime1">
              <a:rPr kumimoji="1" lang="ja-JP" altLang="en-US" smtClean="0"/>
              <a:t>2025/5/7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6613046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91712DF4-4ADF-A9CF-77CA-1E32D473D1DB}"/>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62C920B6-EC3D-EE84-47BE-714D6087D574}"/>
              </a:ext>
            </a:extLst>
          </p:cNvPr>
          <p:cNvSpPr/>
          <p:nvPr userDrawn="1"/>
        </p:nvSpPr>
        <p:spPr>
          <a:xfrm>
            <a:off x="0" y="939452"/>
            <a:ext cx="9906000" cy="59185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B46B6BE8-3F36-B340-858A-A9E4DB8729DB}"/>
              </a:ext>
            </a:extLst>
          </p:cNvPr>
          <p:cNvCxnSpPr>
            <a:cxnSpLocks/>
          </p:cNvCxnSpPr>
          <p:nvPr userDrawn="1"/>
        </p:nvCxnSpPr>
        <p:spPr>
          <a:xfrm>
            <a:off x="-28606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E849CA72-09C7-9DE5-E578-C33E6CF4B6CD}"/>
              </a:ext>
            </a:extLst>
          </p:cNvPr>
          <p:cNvCxnSpPr>
            <a:cxnSpLocks/>
          </p:cNvCxnSpPr>
          <p:nvPr userDrawn="1"/>
        </p:nvCxnSpPr>
        <p:spPr>
          <a:xfrm>
            <a:off x="-27540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F5CCFE74-7F3B-DDF1-5615-BC516F1205F6}"/>
              </a:ext>
            </a:extLst>
          </p:cNvPr>
          <p:cNvCxnSpPr>
            <a:cxnSpLocks/>
          </p:cNvCxnSpPr>
          <p:nvPr userDrawn="1"/>
        </p:nvCxnSpPr>
        <p:spPr>
          <a:xfrm>
            <a:off x="-25407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13A2B19-AFA6-B972-4E20-FE244D2EB4B2}"/>
              </a:ext>
            </a:extLst>
          </p:cNvPr>
          <p:cNvCxnSpPr>
            <a:cxnSpLocks/>
          </p:cNvCxnSpPr>
          <p:nvPr userDrawn="1"/>
        </p:nvCxnSpPr>
        <p:spPr>
          <a:xfrm>
            <a:off x="-22208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1DE6A89-5C57-230F-DC46-934DA324BA53}"/>
              </a:ext>
            </a:extLst>
          </p:cNvPr>
          <p:cNvCxnSpPr>
            <a:cxnSpLocks/>
          </p:cNvCxnSpPr>
          <p:nvPr userDrawn="1"/>
        </p:nvCxnSpPr>
        <p:spPr>
          <a:xfrm>
            <a:off x="-17943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2F4BB19-8C92-02DE-E3D8-2A16363160D2}"/>
              </a:ext>
            </a:extLst>
          </p:cNvPr>
          <p:cNvCxnSpPr>
            <a:cxnSpLocks/>
          </p:cNvCxnSpPr>
          <p:nvPr userDrawn="1"/>
        </p:nvCxnSpPr>
        <p:spPr>
          <a:xfrm>
            <a:off x="-12611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0A29A2FC-1C9B-E9C6-E461-75265CC14E4B}"/>
              </a:ext>
            </a:extLst>
          </p:cNvPr>
          <p:cNvCxnSpPr>
            <a:cxnSpLocks/>
          </p:cNvCxnSpPr>
          <p:nvPr userDrawn="1"/>
        </p:nvCxnSpPr>
        <p:spPr>
          <a:xfrm>
            <a:off x="-6214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0F84BF85-BA02-09F2-C400-E8E315A6FA23}"/>
              </a:ext>
            </a:extLst>
          </p:cNvPr>
          <p:cNvCxnSpPr>
            <a:cxnSpLocks/>
          </p:cNvCxnSpPr>
          <p:nvPr userDrawn="1"/>
        </p:nvCxnSpPr>
        <p:spPr>
          <a:xfrm>
            <a:off x="1835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8B57088-1D69-CB07-4613-90B70A4BECB0}"/>
              </a:ext>
            </a:extLst>
          </p:cNvPr>
          <p:cNvCxnSpPr>
            <a:cxnSpLocks/>
          </p:cNvCxnSpPr>
          <p:nvPr userDrawn="1"/>
        </p:nvCxnSpPr>
        <p:spPr>
          <a:xfrm>
            <a:off x="65812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BDAFEA20-EF68-076F-D3E8-9AE20DF00D4D}"/>
              </a:ext>
            </a:extLst>
          </p:cNvPr>
          <p:cNvCxnSpPr>
            <a:cxnSpLocks/>
          </p:cNvCxnSpPr>
          <p:nvPr userDrawn="1"/>
        </p:nvCxnSpPr>
        <p:spPr>
          <a:xfrm>
            <a:off x="129790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F81E103-748B-1A58-7669-2A75ACEBCEC3}"/>
              </a:ext>
            </a:extLst>
          </p:cNvPr>
          <p:cNvCxnSpPr>
            <a:cxnSpLocks/>
          </p:cNvCxnSpPr>
          <p:nvPr userDrawn="1"/>
        </p:nvCxnSpPr>
        <p:spPr>
          <a:xfrm>
            <a:off x="193767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864E6F2A-3475-41E6-2CD5-1AB3DC6DC07F}"/>
              </a:ext>
            </a:extLst>
          </p:cNvPr>
          <p:cNvCxnSpPr>
            <a:cxnSpLocks/>
          </p:cNvCxnSpPr>
          <p:nvPr userDrawn="1"/>
        </p:nvCxnSpPr>
        <p:spPr>
          <a:xfrm>
            <a:off x="257744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B6707D9B-272E-F126-1FD3-90C6F15CB724}"/>
              </a:ext>
            </a:extLst>
          </p:cNvPr>
          <p:cNvCxnSpPr>
            <a:cxnSpLocks/>
          </p:cNvCxnSpPr>
          <p:nvPr userDrawn="1"/>
        </p:nvCxnSpPr>
        <p:spPr>
          <a:xfrm>
            <a:off x="32172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095D672-094D-F670-E528-62C588525872}"/>
              </a:ext>
            </a:extLst>
          </p:cNvPr>
          <p:cNvCxnSpPr>
            <a:cxnSpLocks/>
          </p:cNvCxnSpPr>
          <p:nvPr userDrawn="1"/>
        </p:nvCxnSpPr>
        <p:spPr>
          <a:xfrm>
            <a:off x="38569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BE7DB4CC-8826-89C0-8885-3F90C55D9651}"/>
              </a:ext>
            </a:extLst>
          </p:cNvPr>
          <p:cNvCxnSpPr>
            <a:cxnSpLocks/>
          </p:cNvCxnSpPr>
          <p:nvPr userDrawn="1"/>
        </p:nvCxnSpPr>
        <p:spPr>
          <a:xfrm>
            <a:off x="44967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C94BCD12-5AC5-E1CE-FB0A-F46600D04022}"/>
              </a:ext>
            </a:extLst>
          </p:cNvPr>
          <p:cNvCxnSpPr>
            <a:cxnSpLocks/>
          </p:cNvCxnSpPr>
          <p:nvPr userDrawn="1"/>
        </p:nvCxnSpPr>
        <p:spPr>
          <a:xfrm>
            <a:off x="51365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EEA544E-09DF-18B3-0C07-1100DC5D1E69}"/>
              </a:ext>
            </a:extLst>
          </p:cNvPr>
          <p:cNvCxnSpPr>
            <a:cxnSpLocks/>
          </p:cNvCxnSpPr>
          <p:nvPr userDrawn="1"/>
        </p:nvCxnSpPr>
        <p:spPr>
          <a:xfrm>
            <a:off x="577631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3A9BB15C-1AD9-934E-964B-F0ED93F09F59}"/>
              </a:ext>
            </a:extLst>
          </p:cNvPr>
          <p:cNvCxnSpPr>
            <a:cxnSpLocks/>
          </p:cNvCxnSpPr>
          <p:nvPr userDrawn="1"/>
        </p:nvCxnSpPr>
        <p:spPr>
          <a:xfrm>
            <a:off x="641609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340EE7B-2AE6-3C68-E267-D865BB6E2306}"/>
              </a:ext>
            </a:extLst>
          </p:cNvPr>
          <p:cNvCxnSpPr>
            <a:cxnSpLocks/>
          </p:cNvCxnSpPr>
          <p:nvPr userDrawn="1"/>
        </p:nvCxnSpPr>
        <p:spPr>
          <a:xfrm>
            <a:off x="705586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A1F0C2B-5C1B-603F-2113-1788733D88DE}"/>
              </a:ext>
            </a:extLst>
          </p:cNvPr>
          <p:cNvCxnSpPr>
            <a:cxnSpLocks/>
          </p:cNvCxnSpPr>
          <p:nvPr userDrawn="1"/>
        </p:nvCxnSpPr>
        <p:spPr>
          <a:xfrm>
            <a:off x="769564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D88B762B-AD6C-889F-2A86-EFD329573698}"/>
              </a:ext>
            </a:extLst>
          </p:cNvPr>
          <p:cNvCxnSpPr>
            <a:cxnSpLocks/>
          </p:cNvCxnSpPr>
          <p:nvPr userDrawn="1"/>
        </p:nvCxnSpPr>
        <p:spPr>
          <a:xfrm>
            <a:off x="-26473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05A34749-43B7-6789-74E7-614AA091C92B}"/>
              </a:ext>
            </a:extLst>
          </p:cNvPr>
          <p:cNvCxnSpPr>
            <a:cxnSpLocks/>
          </p:cNvCxnSpPr>
          <p:nvPr userDrawn="1"/>
        </p:nvCxnSpPr>
        <p:spPr>
          <a:xfrm>
            <a:off x="-24341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480E2A7-68CF-C5D2-6D19-C44742269333}"/>
              </a:ext>
            </a:extLst>
          </p:cNvPr>
          <p:cNvCxnSpPr>
            <a:cxnSpLocks/>
          </p:cNvCxnSpPr>
          <p:nvPr userDrawn="1"/>
        </p:nvCxnSpPr>
        <p:spPr>
          <a:xfrm>
            <a:off x="-21142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BDF19393-D131-B1E9-F3ED-813E2CD8934B}"/>
              </a:ext>
            </a:extLst>
          </p:cNvPr>
          <p:cNvCxnSpPr>
            <a:cxnSpLocks/>
          </p:cNvCxnSpPr>
          <p:nvPr userDrawn="1"/>
        </p:nvCxnSpPr>
        <p:spPr>
          <a:xfrm>
            <a:off x="-16877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7A95EF3-4469-5C1A-5A7A-622EB55D84A6}"/>
              </a:ext>
            </a:extLst>
          </p:cNvPr>
          <p:cNvCxnSpPr>
            <a:cxnSpLocks/>
          </p:cNvCxnSpPr>
          <p:nvPr userDrawn="1"/>
        </p:nvCxnSpPr>
        <p:spPr>
          <a:xfrm>
            <a:off x="-11545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81B611C-4F14-4341-EDC8-5B493AE38E6F}"/>
              </a:ext>
            </a:extLst>
          </p:cNvPr>
          <p:cNvCxnSpPr>
            <a:cxnSpLocks/>
          </p:cNvCxnSpPr>
          <p:nvPr userDrawn="1"/>
        </p:nvCxnSpPr>
        <p:spPr>
          <a:xfrm>
            <a:off x="-5147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62E1543D-B82E-E257-DCFC-AD2E31551347}"/>
              </a:ext>
            </a:extLst>
          </p:cNvPr>
          <p:cNvCxnSpPr>
            <a:cxnSpLocks/>
          </p:cNvCxnSpPr>
          <p:nvPr userDrawn="1"/>
        </p:nvCxnSpPr>
        <p:spPr>
          <a:xfrm>
            <a:off x="12498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D056D6F4-C596-189D-52B4-FEE5FB0B2EB3}"/>
              </a:ext>
            </a:extLst>
          </p:cNvPr>
          <p:cNvCxnSpPr>
            <a:cxnSpLocks/>
          </p:cNvCxnSpPr>
          <p:nvPr userDrawn="1"/>
        </p:nvCxnSpPr>
        <p:spPr>
          <a:xfrm>
            <a:off x="76475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516FD909-45E6-EA01-8B14-C0E99DA032DA}"/>
              </a:ext>
            </a:extLst>
          </p:cNvPr>
          <p:cNvCxnSpPr>
            <a:cxnSpLocks/>
          </p:cNvCxnSpPr>
          <p:nvPr userDrawn="1"/>
        </p:nvCxnSpPr>
        <p:spPr>
          <a:xfrm>
            <a:off x="140452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30C2F6D-DCB1-6412-403A-3EC539F9DD70}"/>
              </a:ext>
            </a:extLst>
          </p:cNvPr>
          <p:cNvCxnSpPr>
            <a:cxnSpLocks/>
          </p:cNvCxnSpPr>
          <p:nvPr userDrawn="1"/>
        </p:nvCxnSpPr>
        <p:spPr>
          <a:xfrm>
            <a:off x="204430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82D21CE7-D7AD-3DFE-24C7-1A8949492355}"/>
              </a:ext>
            </a:extLst>
          </p:cNvPr>
          <p:cNvCxnSpPr>
            <a:cxnSpLocks/>
          </p:cNvCxnSpPr>
          <p:nvPr userDrawn="1"/>
        </p:nvCxnSpPr>
        <p:spPr>
          <a:xfrm>
            <a:off x="26840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A3F5BB13-8AD4-4C56-183F-3BDA6E6D8501}"/>
              </a:ext>
            </a:extLst>
          </p:cNvPr>
          <p:cNvCxnSpPr>
            <a:cxnSpLocks/>
          </p:cNvCxnSpPr>
          <p:nvPr userDrawn="1"/>
        </p:nvCxnSpPr>
        <p:spPr>
          <a:xfrm>
            <a:off x="33238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6D581361-1090-E71A-FFAA-A1768306E774}"/>
              </a:ext>
            </a:extLst>
          </p:cNvPr>
          <p:cNvCxnSpPr>
            <a:cxnSpLocks/>
          </p:cNvCxnSpPr>
          <p:nvPr userDrawn="1"/>
        </p:nvCxnSpPr>
        <p:spPr>
          <a:xfrm>
            <a:off x="39636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04D4A39-950B-62C3-2E3A-B849F5C6F6E0}"/>
              </a:ext>
            </a:extLst>
          </p:cNvPr>
          <p:cNvCxnSpPr>
            <a:cxnSpLocks/>
          </p:cNvCxnSpPr>
          <p:nvPr userDrawn="1"/>
        </p:nvCxnSpPr>
        <p:spPr>
          <a:xfrm>
            <a:off x="46033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40B7390-F291-1B1E-94B6-61E0D0431D31}"/>
              </a:ext>
            </a:extLst>
          </p:cNvPr>
          <p:cNvCxnSpPr>
            <a:cxnSpLocks/>
          </p:cNvCxnSpPr>
          <p:nvPr userDrawn="1"/>
        </p:nvCxnSpPr>
        <p:spPr>
          <a:xfrm>
            <a:off x="52431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45B20CE7-D134-15DE-074D-FD0A03D2C305}"/>
              </a:ext>
            </a:extLst>
          </p:cNvPr>
          <p:cNvCxnSpPr>
            <a:cxnSpLocks/>
          </p:cNvCxnSpPr>
          <p:nvPr userDrawn="1"/>
        </p:nvCxnSpPr>
        <p:spPr>
          <a:xfrm>
            <a:off x="588294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F48FA840-C3A4-73A0-9499-FAFF10F80CCB}"/>
              </a:ext>
            </a:extLst>
          </p:cNvPr>
          <p:cNvCxnSpPr>
            <a:cxnSpLocks/>
          </p:cNvCxnSpPr>
          <p:nvPr userDrawn="1"/>
        </p:nvCxnSpPr>
        <p:spPr>
          <a:xfrm>
            <a:off x="652272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3E2A9427-BA70-DBD6-22C4-783E7CAC843B}"/>
              </a:ext>
            </a:extLst>
          </p:cNvPr>
          <p:cNvCxnSpPr>
            <a:cxnSpLocks/>
          </p:cNvCxnSpPr>
          <p:nvPr userDrawn="1"/>
        </p:nvCxnSpPr>
        <p:spPr>
          <a:xfrm>
            <a:off x="716249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01D51FA5-CC48-A4A9-7CE4-6CCE98F04ADB}"/>
              </a:ext>
            </a:extLst>
          </p:cNvPr>
          <p:cNvCxnSpPr>
            <a:cxnSpLocks/>
          </p:cNvCxnSpPr>
          <p:nvPr userDrawn="1"/>
        </p:nvCxnSpPr>
        <p:spPr>
          <a:xfrm>
            <a:off x="780226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F757A4D6-82F0-1B91-1DC8-685218F679DE}"/>
              </a:ext>
            </a:extLst>
          </p:cNvPr>
          <p:cNvCxnSpPr>
            <a:cxnSpLocks/>
          </p:cNvCxnSpPr>
          <p:nvPr userDrawn="1"/>
        </p:nvCxnSpPr>
        <p:spPr>
          <a:xfrm>
            <a:off x="833541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460B7769-9F59-73FA-D0D8-3C32579EE97F}"/>
              </a:ext>
            </a:extLst>
          </p:cNvPr>
          <p:cNvCxnSpPr>
            <a:cxnSpLocks/>
          </p:cNvCxnSpPr>
          <p:nvPr userDrawn="1"/>
        </p:nvCxnSpPr>
        <p:spPr>
          <a:xfrm>
            <a:off x="-23274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E5736412-B6A9-61EF-3CA0-371C0B16E510}"/>
              </a:ext>
            </a:extLst>
          </p:cNvPr>
          <p:cNvCxnSpPr>
            <a:cxnSpLocks/>
          </p:cNvCxnSpPr>
          <p:nvPr userDrawn="1"/>
        </p:nvCxnSpPr>
        <p:spPr>
          <a:xfrm>
            <a:off x="-20075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2659D58A-AB1F-FB62-F10E-D878873CDC79}"/>
              </a:ext>
            </a:extLst>
          </p:cNvPr>
          <p:cNvCxnSpPr>
            <a:cxnSpLocks/>
          </p:cNvCxnSpPr>
          <p:nvPr userDrawn="1"/>
        </p:nvCxnSpPr>
        <p:spPr>
          <a:xfrm>
            <a:off x="-15810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F1C7929F-EC97-E6E7-74ED-A767F48AF7A5}"/>
              </a:ext>
            </a:extLst>
          </p:cNvPr>
          <p:cNvCxnSpPr>
            <a:cxnSpLocks/>
          </p:cNvCxnSpPr>
          <p:nvPr userDrawn="1"/>
        </p:nvCxnSpPr>
        <p:spPr>
          <a:xfrm>
            <a:off x="-10479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250A600-AB91-DCE9-3A27-3B48B289FFA6}"/>
              </a:ext>
            </a:extLst>
          </p:cNvPr>
          <p:cNvCxnSpPr>
            <a:cxnSpLocks/>
          </p:cNvCxnSpPr>
          <p:nvPr userDrawn="1"/>
        </p:nvCxnSpPr>
        <p:spPr>
          <a:xfrm>
            <a:off x="-4081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16443E72-1B92-4A19-98D3-4D28F942D4DD}"/>
              </a:ext>
            </a:extLst>
          </p:cNvPr>
          <p:cNvCxnSpPr>
            <a:cxnSpLocks/>
          </p:cNvCxnSpPr>
          <p:nvPr userDrawn="1"/>
        </p:nvCxnSpPr>
        <p:spPr>
          <a:xfrm>
            <a:off x="23161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403E256-5EB7-41CB-A753-8A55161001B2}"/>
              </a:ext>
            </a:extLst>
          </p:cNvPr>
          <p:cNvCxnSpPr>
            <a:cxnSpLocks/>
          </p:cNvCxnSpPr>
          <p:nvPr userDrawn="1"/>
        </p:nvCxnSpPr>
        <p:spPr>
          <a:xfrm>
            <a:off x="87138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69B810B8-6C12-DDE2-C178-7F9912C0ACC6}"/>
              </a:ext>
            </a:extLst>
          </p:cNvPr>
          <p:cNvCxnSpPr>
            <a:cxnSpLocks/>
          </p:cNvCxnSpPr>
          <p:nvPr userDrawn="1"/>
        </p:nvCxnSpPr>
        <p:spPr>
          <a:xfrm>
            <a:off x="151115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2DBDF67B-F5F3-9DDD-2DFF-E334792E9248}"/>
              </a:ext>
            </a:extLst>
          </p:cNvPr>
          <p:cNvCxnSpPr>
            <a:cxnSpLocks/>
          </p:cNvCxnSpPr>
          <p:nvPr userDrawn="1"/>
        </p:nvCxnSpPr>
        <p:spPr>
          <a:xfrm>
            <a:off x="215093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210D5332-FCE4-38C7-1D24-6D9089CF1226}"/>
              </a:ext>
            </a:extLst>
          </p:cNvPr>
          <p:cNvCxnSpPr>
            <a:cxnSpLocks/>
          </p:cNvCxnSpPr>
          <p:nvPr userDrawn="1"/>
        </p:nvCxnSpPr>
        <p:spPr>
          <a:xfrm>
            <a:off x="27907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B6EC12F-F1BC-ED19-29A6-720728A46E5C}"/>
              </a:ext>
            </a:extLst>
          </p:cNvPr>
          <p:cNvCxnSpPr>
            <a:cxnSpLocks/>
          </p:cNvCxnSpPr>
          <p:nvPr userDrawn="1"/>
        </p:nvCxnSpPr>
        <p:spPr>
          <a:xfrm>
            <a:off x="34304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AF31FE77-4203-3938-C790-C189C63DACC9}"/>
              </a:ext>
            </a:extLst>
          </p:cNvPr>
          <p:cNvCxnSpPr>
            <a:cxnSpLocks/>
          </p:cNvCxnSpPr>
          <p:nvPr userDrawn="1"/>
        </p:nvCxnSpPr>
        <p:spPr>
          <a:xfrm>
            <a:off x="40702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98F3A2BD-527E-4FC5-AA19-1FDD33F6C3CF}"/>
              </a:ext>
            </a:extLst>
          </p:cNvPr>
          <p:cNvCxnSpPr>
            <a:cxnSpLocks/>
          </p:cNvCxnSpPr>
          <p:nvPr userDrawn="1"/>
        </p:nvCxnSpPr>
        <p:spPr>
          <a:xfrm>
            <a:off x="47100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A2F82E33-FC1D-972A-96A0-CE4AF582B040}"/>
              </a:ext>
            </a:extLst>
          </p:cNvPr>
          <p:cNvCxnSpPr>
            <a:cxnSpLocks/>
          </p:cNvCxnSpPr>
          <p:nvPr userDrawn="1"/>
        </p:nvCxnSpPr>
        <p:spPr>
          <a:xfrm>
            <a:off x="53498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CB85432-9C54-C7AE-94CB-10E8D7FC2969}"/>
              </a:ext>
            </a:extLst>
          </p:cNvPr>
          <p:cNvCxnSpPr>
            <a:cxnSpLocks/>
          </p:cNvCxnSpPr>
          <p:nvPr userDrawn="1"/>
        </p:nvCxnSpPr>
        <p:spPr>
          <a:xfrm>
            <a:off x="598957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BF8BC601-704F-3280-FC81-5933F739B812}"/>
              </a:ext>
            </a:extLst>
          </p:cNvPr>
          <p:cNvCxnSpPr>
            <a:cxnSpLocks/>
          </p:cNvCxnSpPr>
          <p:nvPr userDrawn="1"/>
        </p:nvCxnSpPr>
        <p:spPr>
          <a:xfrm>
            <a:off x="662935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889C8671-1312-99D6-1F65-EF67A2406B28}"/>
              </a:ext>
            </a:extLst>
          </p:cNvPr>
          <p:cNvCxnSpPr>
            <a:cxnSpLocks/>
          </p:cNvCxnSpPr>
          <p:nvPr userDrawn="1"/>
        </p:nvCxnSpPr>
        <p:spPr>
          <a:xfrm>
            <a:off x="726912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30C80860-37B5-EFA9-9313-F969E580B2AD}"/>
              </a:ext>
            </a:extLst>
          </p:cNvPr>
          <p:cNvCxnSpPr>
            <a:cxnSpLocks/>
          </p:cNvCxnSpPr>
          <p:nvPr userDrawn="1"/>
        </p:nvCxnSpPr>
        <p:spPr>
          <a:xfrm>
            <a:off x="790889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583E2C52-9E53-F97E-92C9-19290117727A}"/>
              </a:ext>
            </a:extLst>
          </p:cNvPr>
          <p:cNvCxnSpPr>
            <a:cxnSpLocks/>
          </p:cNvCxnSpPr>
          <p:nvPr userDrawn="1"/>
        </p:nvCxnSpPr>
        <p:spPr>
          <a:xfrm>
            <a:off x="844204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11664CD8-53C6-AF5B-6F4C-8C2D70DE509C}"/>
              </a:ext>
            </a:extLst>
          </p:cNvPr>
          <p:cNvCxnSpPr>
            <a:cxnSpLocks/>
          </p:cNvCxnSpPr>
          <p:nvPr userDrawn="1"/>
        </p:nvCxnSpPr>
        <p:spPr>
          <a:xfrm>
            <a:off x="886855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65A1C634-EBDD-8136-268C-BF3EFB9431AB}"/>
              </a:ext>
            </a:extLst>
          </p:cNvPr>
          <p:cNvCxnSpPr>
            <a:cxnSpLocks/>
          </p:cNvCxnSpPr>
          <p:nvPr userDrawn="1"/>
        </p:nvCxnSpPr>
        <p:spPr>
          <a:xfrm>
            <a:off x="-19009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B63DBAA2-7EB3-F745-5197-A6310E575A1D}"/>
              </a:ext>
            </a:extLst>
          </p:cNvPr>
          <p:cNvCxnSpPr>
            <a:cxnSpLocks/>
          </p:cNvCxnSpPr>
          <p:nvPr userDrawn="1"/>
        </p:nvCxnSpPr>
        <p:spPr>
          <a:xfrm>
            <a:off x="-14744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561A06AC-7987-17DA-2CAA-D6AEC43A5213}"/>
              </a:ext>
            </a:extLst>
          </p:cNvPr>
          <p:cNvCxnSpPr>
            <a:cxnSpLocks/>
          </p:cNvCxnSpPr>
          <p:nvPr userDrawn="1"/>
        </p:nvCxnSpPr>
        <p:spPr>
          <a:xfrm>
            <a:off x="-9413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3A496EC7-5ED9-260D-8F42-020B3FFC2035}"/>
              </a:ext>
            </a:extLst>
          </p:cNvPr>
          <p:cNvCxnSpPr>
            <a:cxnSpLocks/>
          </p:cNvCxnSpPr>
          <p:nvPr userDrawn="1"/>
        </p:nvCxnSpPr>
        <p:spPr>
          <a:xfrm>
            <a:off x="-3015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9857262D-9EC2-24AA-94E3-74496302CD53}"/>
              </a:ext>
            </a:extLst>
          </p:cNvPr>
          <p:cNvCxnSpPr>
            <a:cxnSpLocks/>
          </p:cNvCxnSpPr>
          <p:nvPr userDrawn="1"/>
        </p:nvCxnSpPr>
        <p:spPr>
          <a:xfrm>
            <a:off x="33823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D934A929-E020-5CC4-3EE0-B708314315BC}"/>
              </a:ext>
            </a:extLst>
          </p:cNvPr>
          <p:cNvCxnSpPr>
            <a:cxnSpLocks/>
          </p:cNvCxnSpPr>
          <p:nvPr userDrawn="1"/>
        </p:nvCxnSpPr>
        <p:spPr>
          <a:xfrm>
            <a:off x="97801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76F26D5-0B09-C3E9-E8B9-81C394B23F6C}"/>
              </a:ext>
            </a:extLst>
          </p:cNvPr>
          <p:cNvCxnSpPr>
            <a:cxnSpLocks/>
          </p:cNvCxnSpPr>
          <p:nvPr userDrawn="1"/>
        </p:nvCxnSpPr>
        <p:spPr>
          <a:xfrm>
            <a:off x="161778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6DB73D4E-DFF2-F318-8075-FB9DC5DA33BF}"/>
              </a:ext>
            </a:extLst>
          </p:cNvPr>
          <p:cNvCxnSpPr>
            <a:cxnSpLocks/>
          </p:cNvCxnSpPr>
          <p:nvPr userDrawn="1"/>
        </p:nvCxnSpPr>
        <p:spPr>
          <a:xfrm>
            <a:off x="225756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8E1DFA4C-860F-9EAA-1825-BDF67E4A1F14}"/>
              </a:ext>
            </a:extLst>
          </p:cNvPr>
          <p:cNvCxnSpPr>
            <a:cxnSpLocks/>
          </p:cNvCxnSpPr>
          <p:nvPr userDrawn="1"/>
        </p:nvCxnSpPr>
        <p:spPr>
          <a:xfrm>
            <a:off x="28973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DA843817-6EEA-C5DC-C706-598D21D359E8}"/>
              </a:ext>
            </a:extLst>
          </p:cNvPr>
          <p:cNvCxnSpPr>
            <a:cxnSpLocks/>
          </p:cNvCxnSpPr>
          <p:nvPr userDrawn="1"/>
        </p:nvCxnSpPr>
        <p:spPr>
          <a:xfrm>
            <a:off x="35371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FBB701CA-DB92-F040-BC65-81CA47F1EC19}"/>
              </a:ext>
            </a:extLst>
          </p:cNvPr>
          <p:cNvCxnSpPr>
            <a:cxnSpLocks/>
          </p:cNvCxnSpPr>
          <p:nvPr userDrawn="1"/>
        </p:nvCxnSpPr>
        <p:spPr>
          <a:xfrm>
            <a:off x="41768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75C35449-C932-7DC5-B86D-8E3EB88B3B37}"/>
              </a:ext>
            </a:extLst>
          </p:cNvPr>
          <p:cNvCxnSpPr>
            <a:cxnSpLocks/>
          </p:cNvCxnSpPr>
          <p:nvPr userDrawn="1"/>
        </p:nvCxnSpPr>
        <p:spPr>
          <a:xfrm>
            <a:off x="48166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FC5B6BD9-F39C-D574-E412-9CFB36C40F54}"/>
              </a:ext>
            </a:extLst>
          </p:cNvPr>
          <p:cNvCxnSpPr>
            <a:cxnSpLocks/>
          </p:cNvCxnSpPr>
          <p:nvPr userDrawn="1"/>
        </p:nvCxnSpPr>
        <p:spPr>
          <a:xfrm>
            <a:off x="54564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11F6319F-9D48-58F4-13CC-1EC0647D274B}"/>
              </a:ext>
            </a:extLst>
          </p:cNvPr>
          <p:cNvCxnSpPr>
            <a:cxnSpLocks/>
          </p:cNvCxnSpPr>
          <p:nvPr userDrawn="1"/>
        </p:nvCxnSpPr>
        <p:spPr>
          <a:xfrm>
            <a:off x="609620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6C44A5D-68A9-A464-F742-E4BF16E8DF2D}"/>
              </a:ext>
            </a:extLst>
          </p:cNvPr>
          <p:cNvCxnSpPr>
            <a:cxnSpLocks/>
          </p:cNvCxnSpPr>
          <p:nvPr userDrawn="1"/>
        </p:nvCxnSpPr>
        <p:spPr>
          <a:xfrm>
            <a:off x="673597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27C7FFDC-EB62-FF78-4EFD-781A5AA53962}"/>
              </a:ext>
            </a:extLst>
          </p:cNvPr>
          <p:cNvCxnSpPr>
            <a:cxnSpLocks/>
          </p:cNvCxnSpPr>
          <p:nvPr userDrawn="1"/>
        </p:nvCxnSpPr>
        <p:spPr>
          <a:xfrm>
            <a:off x="737575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09DABFD8-508C-B107-B8A3-58240DC08E8F}"/>
              </a:ext>
            </a:extLst>
          </p:cNvPr>
          <p:cNvCxnSpPr>
            <a:cxnSpLocks/>
          </p:cNvCxnSpPr>
          <p:nvPr userDrawn="1"/>
        </p:nvCxnSpPr>
        <p:spPr>
          <a:xfrm>
            <a:off x="801552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8695B3CD-5F05-B3A6-A728-C6891CFAE225}"/>
              </a:ext>
            </a:extLst>
          </p:cNvPr>
          <p:cNvCxnSpPr>
            <a:cxnSpLocks/>
          </p:cNvCxnSpPr>
          <p:nvPr userDrawn="1"/>
        </p:nvCxnSpPr>
        <p:spPr>
          <a:xfrm>
            <a:off x="854867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49C55CBD-DB83-00B9-FA73-A3DD0FC6BB4B}"/>
              </a:ext>
            </a:extLst>
          </p:cNvPr>
          <p:cNvCxnSpPr>
            <a:cxnSpLocks/>
          </p:cNvCxnSpPr>
          <p:nvPr userDrawn="1"/>
        </p:nvCxnSpPr>
        <p:spPr>
          <a:xfrm>
            <a:off x="897518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15F7F818-2F34-B3C1-1880-6AA2EBAC36A0}"/>
              </a:ext>
            </a:extLst>
          </p:cNvPr>
          <p:cNvCxnSpPr>
            <a:cxnSpLocks/>
          </p:cNvCxnSpPr>
          <p:nvPr userDrawn="1"/>
        </p:nvCxnSpPr>
        <p:spPr>
          <a:xfrm>
            <a:off x="929507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BAFC979D-03AD-FE3A-9E26-7C2F53F6D99B}"/>
              </a:ext>
            </a:extLst>
          </p:cNvPr>
          <p:cNvCxnSpPr>
            <a:cxnSpLocks/>
          </p:cNvCxnSpPr>
          <p:nvPr userDrawn="1"/>
        </p:nvCxnSpPr>
        <p:spPr>
          <a:xfrm>
            <a:off x="-13678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D3DB8473-62C7-3F85-EDEE-5CA376CFFFD9}"/>
              </a:ext>
            </a:extLst>
          </p:cNvPr>
          <p:cNvCxnSpPr>
            <a:cxnSpLocks/>
          </p:cNvCxnSpPr>
          <p:nvPr userDrawn="1"/>
        </p:nvCxnSpPr>
        <p:spPr>
          <a:xfrm>
            <a:off x="-8346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3A5B7D42-2DB7-C850-4AA7-DA9846966D8E}"/>
              </a:ext>
            </a:extLst>
          </p:cNvPr>
          <p:cNvCxnSpPr>
            <a:cxnSpLocks/>
          </p:cNvCxnSpPr>
          <p:nvPr userDrawn="1"/>
        </p:nvCxnSpPr>
        <p:spPr>
          <a:xfrm>
            <a:off x="-1949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4A775D93-C8FD-EA95-E74C-9543F5344942}"/>
              </a:ext>
            </a:extLst>
          </p:cNvPr>
          <p:cNvCxnSpPr>
            <a:cxnSpLocks/>
          </p:cNvCxnSpPr>
          <p:nvPr userDrawn="1"/>
        </p:nvCxnSpPr>
        <p:spPr>
          <a:xfrm>
            <a:off x="44486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3DF10604-ECDC-13D9-DC8A-8E318E073F79}"/>
              </a:ext>
            </a:extLst>
          </p:cNvPr>
          <p:cNvCxnSpPr>
            <a:cxnSpLocks/>
          </p:cNvCxnSpPr>
          <p:nvPr userDrawn="1"/>
        </p:nvCxnSpPr>
        <p:spPr>
          <a:xfrm>
            <a:off x="108464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D7E4B4AF-8DA7-B80C-61B9-DAD609957998}"/>
              </a:ext>
            </a:extLst>
          </p:cNvPr>
          <p:cNvCxnSpPr>
            <a:cxnSpLocks/>
          </p:cNvCxnSpPr>
          <p:nvPr userDrawn="1"/>
        </p:nvCxnSpPr>
        <p:spPr>
          <a:xfrm>
            <a:off x="172441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C5F8F4DC-4305-426A-66A4-9D31B27D1604}"/>
              </a:ext>
            </a:extLst>
          </p:cNvPr>
          <p:cNvCxnSpPr>
            <a:cxnSpLocks/>
          </p:cNvCxnSpPr>
          <p:nvPr userDrawn="1"/>
        </p:nvCxnSpPr>
        <p:spPr>
          <a:xfrm>
            <a:off x="236419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6D609AB4-DCB3-D032-F8D4-E15242DAC40E}"/>
              </a:ext>
            </a:extLst>
          </p:cNvPr>
          <p:cNvCxnSpPr>
            <a:cxnSpLocks/>
          </p:cNvCxnSpPr>
          <p:nvPr userDrawn="1"/>
        </p:nvCxnSpPr>
        <p:spPr>
          <a:xfrm>
            <a:off x="30039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F28D5753-310A-5AD6-6445-C17204D4D12E}"/>
              </a:ext>
            </a:extLst>
          </p:cNvPr>
          <p:cNvCxnSpPr>
            <a:cxnSpLocks/>
          </p:cNvCxnSpPr>
          <p:nvPr userDrawn="1"/>
        </p:nvCxnSpPr>
        <p:spPr>
          <a:xfrm>
            <a:off x="36437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D5FD04CA-C0D8-0E83-B02F-BFAB245E51D9}"/>
              </a:ext>
            </a:extLst>
          </p:cNvPr>
          <p:cNvCxnSpPr>
            <a:cxnSpLocks/>
          </p:cNvCxnSpPr>
          <p:nvPr userDrawn="1"/>
        </p:nvCxnSpPr>
        <p:spPr>
          <a:xfrm>
            <a:off x="42835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FF322105-C882-0557-508A-477B15D57560}"/>
              </a:ext>
            </a:extLst>
          </p:cNvPr>
          <p:cNvCxnSpPr>
            <a:cxnSpLocks/>
          </p:cNvCxnSpPr>
          <p:nvPr userDrawn="1"/>
        </p:nvCxnSpPr>
        <p:spPr>
          <a:xfrm>
            <a:off x="49232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D86554B0-DA4A-3DC4-8A0A-F9D15EF5F40B}"/>
              </a:ext>
            </a:extLst>
          </p:cNvPr>
          <p:cNvCxnSpPr>
            <a:cxnSpLocks/>
          </p:cNvCxnSpPr>
          <p:nvPr userDrawn="1"/>
        </p:nvCxnSpPr>
        <p:spPr>
          <a:xfrm>
            <a:off x="556306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2367DA44-724F-E4FA-A3E3-F9D495C0EDBB}"/>
              </a:ext>
            </a:extLst>
          </p:cNvPr>
          <p:cNvCxnSpPr>
            <a:cxnSpLocks/>
          </p:cNvCxnSpPr>
          <p:nvPr userDrawn="1"/>
        </p:nvCxnSpPr>
        <p:spPr>
          <a:xfrm>
            <a:off x="62028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3773A7E6-BFD1-B003-43AC-C9CD0E8B3CE7}"/>
              </a:ext>
            </a:extLst>
          </p:cNvPr>
          <p:cNvCxnSpPr>
            <a:cxnSpLocks/>
          </p:cNvCxnSpPr>
          <p:nvPr userDrawn="1"/>
        </p:nvCxnSpPr>
        <p:spPr>
          <a:xfrm>
            <a:off x="684260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EED254A6-C303-D8EC-EF17-0354283EAB5E}"/>
              </a:ext>
            </a:extLst>
          </p:cNvPr>
          <p:cNvCxnSpPr>
            <a:cxnSpLocks/>
          </p:cNvCxnSpPr>
          <p:nvPr userDrawn="1"/>
        </p:nvCxnSpPr>
        <p:spPr>
          <a:xfrm>
            <a:off x="748238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3AD29599-E6BA-2C18-77FC-542C4EA8E231}"/>
              </a:ext>
            </a:extLst>
          </p:cNvPr>
          <p:cNvCxnSpPr>
            <a:cxnSpLocks/>
          </p:cNvCxnSpPr>
          <p:nvPr userDrawn="1"/>
        </p:nvCxnSpPr>
        <p:spPr>
          <a:xfrm>
            <a:off x="812215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79FD65F7-E319-490D-7332-E5B2E95F1FE2}"/>
              </a:ext>
            </a:extLst>
          </p:cNvPr>
          <p:cNvCxnSpPr>
            <a:cxnSpLocks/>
          </p:cNvCxnSpPr>
          <p:nvPr userDrawn="1"/>
        </p:nvCxnSpPr>
        <p:spPr>
          <a:xfrm>
            <a:off x="865530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818783B0-793C-1131-C52F-5C6B0507D113}"/>
              </a:ext>
            </a:extLst>
          </p:cNvPr>
          <p:cNvCxnSpPr>
            <a:cxnSpLocks/>
          </p:cNvCxnSpPr>
          <p:nvPr userDrawn="1"/>
        </p:nvCxnSpPr>
        <p:spPr>
          <a:xfrm>
            <a:off x="908181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E12B93AF-A39A-9EBE-DADD-4F4173772331}"/>
              </a:ext>
            </a:extLst>
          </p:cNvPr>
          <p:cNvCxnSpPr>
            <a:cxnSpLocks/>
          </p:cNvCxnSpPr>
          <p:nvPr userDrawn="1"/>
        </p:nvCxnSpPr>
        <p:spPr>
          <a:xfrm>
            <a:off x="940170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DF426343-0B21-ADED-EB9A-6A24DAAB9CCF}"/>
              </a:ext>
            </a:extLst>
          </p:cNvPr>
          <p:cNvCxnSpPr>
            <a:cxnSpLocks/>
          </p:cNvCxnSpPr>
          <p:nvPr userDrawn="1"/>
        </p:nvCxnSpPr>
        <p:spPr>
          <a:xfrm>
            <a:off x="961496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E73BC957-7F2B-C55C-AF35-0B837A05B489}"/>
              </a:ext>
            </a:extLst>
          </p:cNvPr>
          <p:cNvCxnSpPr>
            <a:cxnSpLocks/>
          </p:cNvCxnSpPr>
          <p:nvPr userDrawn="1"/>
        </p:nvCxnSpPr>
        <p:spPr>
          <a:xfrm>
            <a:off x="-7280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9A9CFC15-98DB-83D9-55DC-96F65D7718D4}"/>
              </a:ext>
            </a:extLst>
          </p:cNvPr>
          <p:cNvCxnSpPr>
            <a:cxnSpLocks/>
          </p:cNvCxnSpPr>
          <p:nvPr userDrawn="1"/>
        </p:nvCxnSpPr>
        <p:spPr>
          <a:xfrm>
            <a:off x="-882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5978CE64-211A-2D81-AE35-AE9FFC0FBF7C}"/>
              </a:ext>
            </a:extLst>
          </p:cNvPr>
          <p:cNvCxnSpPr>
            <a:cxnSpLocks/>
          </p:cNvCxnSpPr>
          <p:nvPr userDrawn="1"/>
        </p:nvCxnSpPr>
        <p:spPr>
          <a:xfrm>
            <a:off x="55149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4E227F2B-8A17-3DC5-815D-CC3946F3AE16}"/>
              </a:ext>
            </a:extLst>
          </p:cNvPr>
          <p:cNvCxnSpPr>
            <a:cxnSpLocks/>
          </p:cNvCxnSpPr>
          <p:nvPr userDrawn="1"/>
        </p:nvCxnSpPr>
        <p:spPr>
          <a:xfrm>
            <a:off x="119127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a:extLst>
              <a:ext uri="{FF2B5EF4-FFF2-40B4-BE49-F238E27FC236}">
                <a16:creationId xmlns:a16="http://schemas.microsoft.com/office/drawing/2014/main" id="{33D15332-E9FE-0653-97A3-136231444EEB}"/>
              </a:ext>
            </a:extLst>
          </p:cNvPr>
          <p:cNvCxnSpPr>
            <a:cxnSpLocks/>
          </p:cNvCxnSpPr>
          <p:nvPr userDrawn="1"/>
        </p:nvCxnSpPr>
        <p:spPr>
          <a:xfrm>
            <a:off x="183104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a:extLst>
              <a:ext uri="{FF2B5EF4-FFF2-40B4-BE49-F238E27FC236}">
                <a16:creationId xmlns:a16="http://schemas.microsoft.com/office/drawing/2014/main" id="{191514C5-851D-8011-104D-CD9E855BBA9F}"/>
              </a:ext>
            </a:extLst>
          </p:cNvPr>
          <p:cNvCxnSpPr>
            <a:cxnSpLocks/>
          </p:cNvCxnSpPr>
          <p:nvPr userDrawn="1"/>
        </p:nvCxnSpPr>
        <p:spPr>
          <a:xfrm>
            <a:off x="247081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a:extLst>
              <a:ext uri="{FF2B5EF4-FFF2-40B4-BE49-F238E27FC236}">
                <a16:creationId xmlns:a16="http://schemas.microsoft.com/office/drawing/2014/main" id="{457FFD5F-BAA4-6DE8-3086-BFDECEC7BDA6}"/>
              </a:ext>
            </a:extLst>
          </p:cNvPr>
          <p:cNvCxnSpPr>
            <a:cxnSpLocks/>
          </p:cNvCxnSpPr>
          <p:nvPr userDrawn="1"/>
        </p:nvCxnSpPr>
        <p:spPr>
          <a:xfrm>
            <a:off x="31105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a:extLst>
              <a:ext uri="{FF2B5EF4-FFF2-40B4-BE49-F238E27FC236}">
                <a16:creationId xmlns:a16="http://schemas.microsoft.com/office/drawing/2014/main" id="{CD7F5DCB-959F-90D8-6AFE-4D63D7D8D512}"/>
              </a:ext>
            </a:extLst>
          </p:cNvPr>
          <p:cNvCxnSpPr>
            <a:cxnSpLocks/>
          </p:cNvCxnSpPr>
          <p:nvPr userDrawn="1"/>
        </p:nvCxnSpPr>
        <p:spPr>
          <a:xfrm>
            <a:off x="37503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F5A4E38B-BB96-ECA9-ABE4-08A412E4C7B6}"/>
              </a:ext>
            </a:extLst>
          </p:cNvPr>
          <p:cNvCxnSpPr>
            <a:cxnSpLocks/>
          </p:cNvCxnSpPr>
          <p:nvPr userDrawn="1"/>
        </p:nvCxnSpPr>
        <p:spPr>
          <a:xfrm>
            <a:off x="43901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043A3DB2-5341-29CD-A192-5775327D819C}"/>
              </a:ext>
            </a:extLst>
          </p:cNvPr>
          <p:cNvCxnSpPr>
            <a:cxnSpLocks/>
          </p:cNvCxnSpPr>
          <p:nvPr userDrawn="1"/>
        </p:nvCxnSpPr>
        <p:spPr>
          <a:xfrm>
            <a:off x="50299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74409F4F-F1F2-9714-1824-BE8F50E3F3DD}"/>
              </a:ext>
            </a:extLst>
          </p:cNvPr>
          <p:cNvCxnSpPr>
            <a:cxnSpLocks/>
          </p:cNvCxnSpPr>
          <p:nvPr userDrawn="1"/>
        </p:nvCxnSpPr>
        <p:spPr>
          <a:xfrm>
            <a:off x="566968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3331A968-DCF5-1F2F-9899-520B112BCA22}"/>
              </a:ext>
            </a:extLst>
          </p:cNvPr>
          <p:cNvCxnSpPr>
            <a:cxnSpLocks/>
          </p:cNvCxnSpPr>
          <p:nvPr userDrawn="1"/>
        </p:nvCxnSpPr>
        <p:spPr>
          <a:xfrm>
            <a:off x="630946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1099D271-A1EF-6790-F3DF-DA6C67664AFE}"/>
              </a:ext>
            </a:extLst>
          </p:cNvPr>
          <p:cNvCxnSpPr>
            <a:cxnSpLocks/>
          </p:cNvCxnSpPr>
          <p:nvPr userDrawn="1"/>
        </p:nvCxnSpPr>
        <p:spPr>
          <a:xfrm>
            <a:off x="694923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a:extLst>
              <a:ext uri="{FF2B5EF4-FFF2-40B4-BE49-F238E27FC236}">
                <a16:creationId xmlns:a16="http://schemas.microsoft.com/office/drawing/2014/main" id="{5050E0A1-26C2-0EC9-A77D-B569B0258C11}"/>
              </a:ext>
            </a:extLst>
          </p:cNvPr>
          <p:cNvCxnSpPr>
            <a:cxnSpLocks/>
          </p:cNvCxnSpPr>
          <p:nvPr userDrawn="1"/>
        </p:nvCxnSpPr>
        <p:spPr>
          <a:xfrm>
            <a:off x="758901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00044F84-A381-8FC7-1EC3-39A1A99CBDBB}"/>
              </a:ext>
            </a:extLst>
          </p:cNvPr>
          <p:cNvCxnSpPr>
            <a:cxnSpLocks/>
          </p:cNvCxnSpPr>
          <p:nvPr userDrawn="1"/>
        </p:nvCxnSpPr>
        <p:spPr>
          <a:xfrm>
            <a:off x="822878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a:extLst>
              <a:ext uri="{FF2B5EF4-FFF2-40B4-BE49-F238E27FC236}">
                <a16:creationId xmlns:a16="http://schemas.microsoft.com/office/drawing/2014/main" id="{0DDA2E74-C6C7-BACE-962E-7D145AB29DD2}"/>
              </a:ext>
            </a:extLst>
          </p:cNvPr>
          <p:cNvCxnSpPr>
            <a:cxnSpLocks/>
          </p:cNvCxnSpPr>
          <p:nvPr userDrawn="1"/>
        </p:nvCxnSpPr>
        <p:spPr>
          <a:xfrm>
            <a:off x="876193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7B52FF54-1CD9-F94F-40E2-C30A80BA2CEA}"/>
              </a:ext>
            </a:extLst>
          </p:cNvPr>
          <p:cNvCxnSpPr>
            <a:cxnSpLocks/>
          </p:cNvCxnSpPr>
          <p:nvPr userDrawn="1"/>
        </p:nvCxnSpPr>
        <p:spPr>
          <a:xfrm>
            <a:off x="918844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67B1B0A1-BE13-D38B-50E5-14644D8D9413}"/>
              </a:ext>
            </a:extLst>
          </p:cNvPr>
          <p:cNvCxnSpPr>
            <a:cxnSpLocks/>
          </p:cNvCxnSpPr>
          <p:nvPr userDrawn="1"/>
        </p:nvCxnSpPr>
        <p:spPr>
          <a:xfrm>
            <a:off x="950833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97CB2983-DB1E-739B-235D-575A3CB9A45B}"/>
              </a:ext>
            </a:extLst>
          </p:cNvPr>
          <p:cNvCxnSpPr>
            <a:cxnSpLocks/>
          </p:cNvCxnSpPr>
          <p:nvPr userDrawn="1"/>
        </p:nvCxnSpPr>
        <p:spPr>
          <a:xfrm>
            <a:off x="972159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99DD08B3-7140-192C-397B-DF0C81687C17}"/>
              </a:ext>
            </a:extLst>
          </p:cNvPr>
          <p:cNvCxnSpPr>
            <a:cxnSpLocks/>
          </p:cNvCxnSpPr>
          <p:nvPr userDrawn="1"/>
        </p:nvCxnSpPr>
        <p:spPr>
          <a:xfrm>
            <a:off x="98282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0" name="四角形: 角を丸くする 129">
            <a:extLst>
              <a:ext uri="{FF2B5EF4-FFF2-40B4-BE49-F238E27FC236}">
                <a16:creationId xmlns:a16="http://schemas.microsoft.com/office/drawing/2014/main" id="{A223AE6B-05F8-028D-C869-C80B8275EDF2}"/>
              </a:ext>
            </a:extLst>
          </p:cNvPr>
          <p:cNvSpPr/>
          <p:nvPr userDrawn="1"/>
        </p:nvSpPr>
        <p:spPr>
          <a:xfrm>
            <a:off x="132986" y="1020614"/>
            <a:ext cx="9648654" cy="5698780"/>
          </a:xfrm>
          <a:prstGeom prst="roundRect">
            <a:avLst>
              <a:gd name="adj" fmla="val 4167"/>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Slide Number Placeholder 5"/>
          <p:cNvSpPr>
            <a:spLocks noGrp="1"/>
          </p:cNvSpPr>
          <p:nvPr>
            <p:ph type="sldNum" sz="quarter" idx="12"/>
          </p:nvPr>
        </p:nvSpPr>
        <p:spPr>
          <a:xfrm>
            <a:off x="7718014" y="6536832"/>
            <a:ext cx="2228850" cy="365125"/>
          </a:xfrm>
        </p:spPr>
        <p:txBody>
          <a:bodyPr/>
          <a:lstStyle>
            <a:lvl1pPr>
              <a:defRPr sz="14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307445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3338ADD-E0DF-4828-87A2-997E2A3AADD9}" type="datetime1">
              <a:rPr kumimoji="1" lang="ja-JP" altLang="en-US" smtClean="0"/>
              <a:t>2025/5/7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643389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E39B98B8-B55B-6416-2281-BE1D8C6CF2BD}"/>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B4BE4DD7-1C11-8C1F-BAD7-6D0ED51A4FB2}"/>
              </a:ext>
            </a:extLst>
          </p:cNvPr>
          <p:cNvSpPr txBox="1"/>
          <p:nvPr userDrawn="1"/>
        </p:nvSpPr>
        <p:spPr>
          <a:xfrm>
            <a:off x="192720" y="91702"/>
            <a:ext cx="9887648" cy="646331"/>
          </a:xfrm>
          <a:prstGeom prst="rect">
            <a:avLst/>
          </a:prstGeom>
          <a:noFill/>
        </p:spPr>
        <p:txBody>
          <a:bodyPr wrap="square" rtlCol="0">
            <a:spAutoFit/>
          </a:bodyPr>
          <a:lstStyle/>
          <a:p>
            <a:r>
              <a:rPr kumimoji="1" lang="ja-JP" altLang="en-US" sz="3600" dirty="0"/>
              <a:t>タイトル</a:t>
            </a:r>
          </a:p>
        </p:txBody>
      </p:sp>
    </p:spTree>
    <p:extLst>
      <p:ext uri="{BB962C8B-B14F-4D97-AF65-F5344CB8AC3E}">
        <p14:creationId xmlns:p14="http://schemas.microsoft.com/office/powerpoint/2010/main" val="1299478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3A99295-D344-4232-96DA-6F7FFEAA5441}" type="datetime1">
              <a:rPr kumimoji="1" lang="ja-JP" altLang="en-US" smtClean="0"/>
              <a:t>2025/5/7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183298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C54F08E-1E6B-489D-9883-1112350491DB}" type="datetime1">
              <a:rPr kumimoji="1" lang="ja-JP" altLang="en-US" smtClean="0"/>
              <a:t>2025/5/7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402550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C52513-4F8B-4E73-81F5-245D881F09DE}" type="datetime1">
              <a:rPr kumimoji="1" lang="ja-JP" altLang="en-US" smtClean="0"/>
              <a:t>2025/5/7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27123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3CACB33-3ABF-444F-99A8-39C9F49052E3}" type="datetime1">
              <a:rPr kumimoji="1" lang="ja-JP" altLang="en-US" smtClean="0"/>
              <a:t>2025/5/7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252846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19D5A80-2F82-4791-BE05-71B699DE5FA6}" type="datetime1">
              <a:rPr kumimoji="1" lang="ja-JP" altLang="en-US" smtClean="0"/>
              <a:t>2025/5/7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567288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397894B-56EC-4E27-AE50-DAFECCB2EE1C}" type="datetime1">
              <a:rPr kumimoji="1" lang="ja-JP" altLang="en-US" smtClean="0"/>
              <a:t>2025/5/7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55673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C34C444-0156-4E64-8736-CA3AEB33EC7F}" type="datetime1">
              <a:rPr kumimoji="1" lang="ja-JP" altLang="en-US" smtClean="0"/>
              <a:t>2025/5/7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458431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2F488-09C0-48D5-828D-A4477C0433A3}" type="datetime1">
              <a:rPr kumimoji="1" lang="ja-JP" altLang="en-US" smtClean="0"/>
              <a:t>2025/5/7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689182" y="6504905"/>
            <a:ext cx="2228850" cy="365125"/>
          </a:xfrm>
          <a:prstGeom prst="rect">
            <a:avLst/>
          </a:prstGeom>
        </p:spPr>
        <p:txBody>
          <a:bodyPr vert="horz" lIns="91440" tIns="45720" rIns="91440" bIns="45720" rtlCol="0" anchor="ctr"/>
          <a:lstStyle>
            <a:lvl1pPr algn="r">
              <a:defRPr sz="16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35116120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12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4.png"/><Relationship Id="rId7"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openxmlformats.org/officeDocument/2006/relationships/image" Target="../media/image23.svg"/><Relationship Id="rId12"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1.svg"/><Relationship Id="rId5" Type="http://schemas.openxmlformats.org/officeDocument/2006/relationships/image" Target="../media/image33.png"/><Relationship Id="rId10" Type="http://schemas.openxmlformats.org/officeDocument/2006/relationships/image" Target="../media/image20.png"/><Relationship Id="rId4" Type="http://schemas.openxmlformats.org/officeDocument/2006/relationships/image" Target="../media/image32.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www.maff.go.jp/j/kanbo/sagyou_anzen/catalog.html" TargetMode="External"/><Relationship Id="rId7" Type="http://schemas.openxmlformats.org/officeDocument/2006/relationships/image" Target="../media/image37.png"/><Relationship Id="rId2" Type="http://schemas.openxmlformats.org/officeDocument/2006/relationships/hyperlink" Target="https://www.maff.go.jp/j/seisan/sien/sizai/s_kikaika/anzen/index.html#necchuushou" TargetMode="External"/><Relationship Id="rId1" Type="http://schemas.openxmlformats.org/officeDocument/2006/relationships/slideLayout" Target="../slideLayouts/slideLayout2.xml"/><Relationship Id="rId6" Type="http://schemas.openxmlformats.org/officeDocument/2006/relationships/hyperlink" Target="https://www.jma.go.jp/jma/kishou/know/kurashi/netsu.html" TargetMode="External"/><Relationship Id="rId11" Type="http://schemas.openxmlformats.org/officeDocument/2006/relationships/image" Target="../media/image41.png"/><Relationship Id="rId5" Type="http://schemas.openxmlformats.org/officeDocument/2006/relationships/hyperlink" Target="https://www.mhlw.go.jp/stf/seisakunitsuite/bunya/kenkou_iryou/kenkou/nettyuu/" TargetMode="External"/><Relationship Id="rId10" Type="http://schemas.openxmlformats.org/officeDocument/2006/relationships/image" Target="../media/image40.png"/><Relationship Id="rId4" Type="http://schemas.openxmlformats.org/officeDocument/2006/relationships/hyperlink" Target="https://www.wbgt.env.go.jp/" TargetMode="External"/><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5029895A-D375-7116-4BD8-F557161FC54F}"/>
              </a:ext>
            </a:extLst>
          </p:cNvPr>
          <p:cNvSpPr txBox="1"/>
          <p:nvPr/>
        </p:nvSpPr>
        <p:spPr>
          <a:xfrm>
            <a:off x="0" y="1574800"/>
            <a:ext cx="9906000" cy="1569660"/>
          </a:xfrm>
          <a:prstGeom prst="rect">
            <a:avLst/>
          </a:prstGeom>
          <a:noFill/>
        </p:spPr>
        <p:txBody>
          <a:bodyPr wrap="square" rtlCol="0">
            <a:spAutoFit/>
          </a:bodyPr>
          <a:lstStyle/>
          <a:p>
            <a:pPr algn="ctr"/>
            <a:endParaRPr kumimoji="1" lang="en-US" altLang="ja-JP" sz="4800" dirty="0">
              <a:latin typeface="+mn-ea"/>
            </a:endParaRPr>
          </a:p>
          <a:p>
            <a:pPr algn="ctr"/>
            <a:r>
              <a:rPr kumimoji="1" lang="ja-JP" altLang="en-US" sz="4800" dirty="0">
                <a:latin typeface="+mn-ea"/>
              </a:rPr>
              <a:t>熱中症対策研修テキスト</a:t>
            </a:r>
          </a:p>
        </p:txBody>
      </p:sp>
      <p:sp>
        <p:nvSpPr>
          <p:cNvPr id="6" name="テキスト ボックス 5">
            <a:extLst>
              <a:ext uri="{FF2B5EF4-FFF2-40B4-BE49-F238E27FC236}">
                <a16:creationId xmlns:a16="http://schemas.microsoft.com/office/drawing/2014/main" id="{8FEB5F6E-F22E-E2BA-7B29-CA17869078BA}"/>
              </a:ext>
            </a:extLst>
          </p:cNvPr>
          <p:cNvSpPr txBox="1"/>
          <p:nvPr/>
        </p:nvSpPr>
        <p:spPr>
          <a:xfrm>
            <a:off x="0" y="6172200"/>
            <a:ext cx="9906000" cy="523220"/>
          </a:xfrm>
          <a:prstGeom prst="rect">
            <a:avLst/>
          </a:prstGeom>
          <a:noFill/>
        </p:spPr>
        <p:txBody>
          <a:bodyPr wrap="square" rtlCol="0">
            <a:spAutoFit/>
          </a:bodyPr>
          <a:lstStyle/>
          <a:p>
            <a:pPr algn="ctr"/>
            <a:r>
              <a:rPr kumimoji="1" lang="ja-JP" altLang="en-US" sz="2800" dirty="0">
                <a:latin typeface="+mn-ea"/>
              </a:rPr>
              <a:t>農林水産省技術普及課</a:t>
            </a:r>
          </a:p>
        </p:txBody>
      </p:sp>
      <p:sp>
        <p:nvSpPr>
          <p:cNvPr id="2" name="テキスト ボックス 1">
            <a:extLst>
              <a:ext uri="{FF2B5EF4-FFF2-40B4-BE49-F238E27FC236}">
                <a16:creationId xmlns:a16="http://schemas.microsoft.com/office/drawing/2014/main" id="{4C71E246-C0F6-0386-2DE9-98044A51CE71}"/>
              </a:ext>
            </a:extLst>
          </p:cNvPr>
          <p:cNvSpPr txBox="1"/>
          <p:nvPr/>
        </p:nvSpPr>
        <p:spPr>
          <a:xfrm>
            <a:off x="7271657" y="162580"/>
            <a:ext cx="2634343" cy="461665"/>
          </a:xfrm>
          <a:prstGeom prst="rect">
            <a:avLst/>
          </a:prstGeom>
          <a:noFill/>
        </p:spPr>
        <p:txBody>
          <a:bodyPr wrap="square" rtlCol="0">
            <a:spAutoFit/>
          </a:bodyPr>
          <a:lstStyle/>
          <a:p>
            <a:pPr algn="r"/>
            <a:r>
              <a:rPr kumimoji="1" lang="ja-JP" altLang="en-US" sz="2400" dirty="0">
                <a:latin typeface="+mn-ea"/>
              </a:rPr>
              <a:t>（別添）</a:t>
            </a:r>
          </a:p>
        </p:txBody>
      </p:sp>
    </p:spTree>
    <p:extLst>
      <p:ext uri="{BB962C8B-B14F-4D97-AF65-F5344CB8AC3E}">
        <p14:creationId xmlns:p14="http://schemas.microsoft.com/office/powerpoint/2010/main" val="772983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1</a:t>
            </a:fld>
            <a:endParaRPr kumimoji="1" lang="ja-JP" altLang="en-US"/>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8" y="180752"/>
            <a:ext cx="6347638" cy="584775"/>
          </a:xfrm>
          <a:prstGeom prst="rect">
            <a:avLst/>
          </a:prstGeom>
          <a:noFill/>
        </p:spPr>
        <p:txBody>
          <a:bodyPr wrap="square" rtlCol="0">
            <a:spAutoFit/>
          </a:bodyPr>
          <a:lstStyle/>
          <a:p>
            <a:r>
              <a:rPr kumimoji="1" lang="ja-JP" altLang="en-US" sz="3200" dirty="0"/>
              <a:t>農作業における熱中症事例</a:t>
            </a:r>
          </a:p>
        </p:txBody>
      </p:sp>
      <p:sp>
        <p:nvSpPr>
          <p:cNvPr id="4" name="四角形: 角を丸くする 3">
            <a:extLst>
              <a:ext uri="{FF2B5EF4-FFF2-40B4-BE49-F238E27FC236}">
                <a16:creationId xmlns:a16="http://schemas.microsoft.com/office/drawing/2014/main" id="{7E99C3FD-51E2-9477-EB24-A7F8CC86355D}"/>
              </a:ext>
            </a:extLst>
          </p:cNvPr>
          <p:cNvSpPr/>
          <p:nvPr/>
        </p:nvSpPr>
        <p:spPr>
          <a:xfrm>
            <a:off x="345199" y="1158660"/>
            <a:ext cx="4483223" cy="1713068"/>
          </a:xfrm>
          <a:prstGeom prst="roundRect">
            <a:avLst>
              <a:gd name="adj" fmla="val 7243"/>
            </a:avLst>
          </a:prstGeom>
          <a:solidFill>
            <a:schemeClr val="accent2">
              <a:lumMod val="75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65EA0DBC-30C1-D411-D844-95E7A72B8FAF}"/>
              </a:ext>
            </a:extLst>
          </p:cNvPr>
          <p:cNvSpPr/>
          <p:nvPr/>
        </p:nvSpPr>
        <p:spPr>
          <a:xfrm>
            <a:off x="345199" y="2976567"/>
            <a:ext cx="4483223" cy="1671663"/>
          </a:xfrm>
          <a:prstGeom prst="roundRect">
            <a:avLst>
              <a:gd name="adj" fmla="val 9418"/>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9C588A67-F425-6CA3-428F-224FEB51E52F}"/>
              </a:ext>
            </a:extLst>
          </p:cNvPr>
          <p:cNvSpPr/>
          <p:nvPr/>
        </p:nvSpPr>
        <p:spPr>
          <a:xfrm>
            <a:off x="5077578" y="1158660"/>
            <a:ext cx="4483223" cy="1736746"/>
          </a:xfrm>
          <a:prstGeom prst="roundRect">
            <a:avLst>
              <a:gd name="adj" fmla="val 8330"/>
            </a:avLst>
          </a:prstGeom>
          <a:solidFill>
            <a:schemeClr val="accent2">
              <a:lumMod val="75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7E77D47-2AA9-0CF1-BA3C-F0BC79D63A11}"/>
              </a:ext>
            </a:extLst>
          </p:cNvPr>
          <p:cNvSpPr/>
          <p:nvPr/>
        </p:nvSpPr>
        <p:spPr>
          <a:xfrm>
            <a:off x="5077578" y="2976567"/>
            <a:ext cx="4483223" cy="1671663"/>
          </a:xfrm>
          <a:prstGeom prst="roundRect">
            <a:avLst>
              <a:gd name="adj" fmla="val 9055"/>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BEF9BAF-0023-824A-53D1-E94BC0CD0DCC}"/>
              </a:ext>
            </a:extLst>
          </p:cNvPr>
          <p:cNvSpPr txBox="1"/>
          <p:nvPr/>
        </p:nvSpPr>
        <p:spPr>
          <a:xfrm>
            <a:off x="365077" y="1224212"/>
            <a:ext cx="3083997" cy="369332"/>
          </a:xfrm>
          <a:prstGeom prst="rect">
            <a:avLst/>
          </a:prstGeom>
          <a:noFill/>
        </p:spPr>
        <p:txBody>
          <a:bodyPr wrap="square" rtlCol="0">
            <a:spAutoFit/>
          </a:bodyPr>
          <a:lstStyle/>
          <a:p>
            <a:r>
              <a:rPr kumimoji="1" lang="ja-JP" altLang="en-US" b="1" dirty="0"/>
              <a:t>事例①　７月・</a:t>
            </a:r>
            <a:r>
              <a:rPr kumimoji="1" lang="en-US" altLang="ja-JP" b="1" dirty="0"/>
              <a:t>80</a:t>
            </a:r>
            <a:r>
              <a:rPr kumimoji="1" lang="ja-JP" altLang="en-US" b="1" dirty="0"/>
              <a:t>代・死亡</a:t>
            </a:r>
          </a:p>
        </p:txBody>
      </p:sp>
      <p:sp>
        <p:nvSpPr>
          <p:cNvPr id="9" name="テキスト ボックス 8">
            <a:extLst>
              <a:ext uri="{FF2B5EF4-FFF2-40B4-BE49-F238E27FC236}">
                <a16:creationId xmlns:a16="http://schemas.microsoft.com/office/drawing/2014/main" id="{079D8932-381C-ACD3-19C2-84DE24389954}"/>
              </a:ext>
            </a:extLst>
          </p:cNvPr>
          <p:cNvSpPr txBox="1"/>
          <p:nvPr/>
        </p:nvSpPr>
        <p:spPr>
          <a:xfrm>
            <a:off x="5117235" y="1230364"/>
            <a:ext cx="3123984" cy="369332"/>
          </a:xfrm>
          <a:prstGeom prst="rect">
            <a:avLst/>
          </a:prstGeom>
          <a:noFill/>
        </p:spPr>
        <p:txBody>
          <a:bodyPr wrap="square" rtlCol="0">
            <a:spAutoFit/>
          </a:bodyPr>
          <a:lstStyle/>
          <a:p>
            <a:r>
              <a:rPr kumimoji="1" lang="ja-JP" altLang="en-US" b="1" dirty="0"/>
              <a:t>事例②　７月・</a:t>
            </a:r>
            <a:r>
              <a:rPr kumimoji="1" lang="en-US" altLang="ja-JP" b="1" dirty="0"/>
              <a:t>60</a:t>
            </a:r>
            <a:r>
              <a:rPr kumimoji="1" lang="ja-JP" altLang="en-US" b="1" dirty="0"/>
              <a:t>代・死亡</a:t>
            </a:r>
          </a:p>
        </p:txBody>
      </p:sp>
      <p:sp>
        <p:nvSpPr>
          <p:cNvPr id="10" name="テキスト ボックス 9">
            <a:extLst>
              <a:ext uri="{FF2B5EF4-FFF2-40B4-BE49-F238E27FC236}">
                <a16:creationId xmlns:a16="http://schemas.microsoft.com/office/drawing/2014/main" id="{4C96EF9B-62FF-0F03-DFA5-A29F0C09B2DE}"/>
              </a:ext>
            </a:extLst>
          </p:cNvPr>
          <p:cNvSpPr txBox="1"/>
          <p:nvPr/>
        </p:nvSpPr>
        <p:spPr>
          <a:xfrm>
            <a:off x="345199" y="3029373"/>
            <a:ext cx="3150671" cy="369332"/>
          </a:xfrm>
          <a:prstGeom prst="rect">
            <a:avLst/>
          </a:prstGeom>
          <a:noFill/>
        </p:spPr>
        <p:txBody>
          <a:bodyPr wrap="square" rtlCol="0">
            <a:spAutoFit/>
          </a:bodyPr>
          <a:lstStyle/>
          <a:p>
            <a:r>
              <a:rPr kumimoji="1" lang="ja-JP" altLang="en-US" b="1" dirty="0"/>
              <a:t>事例③　８月・</a:t>
            </a:r>
            <a:r>
              <a:rPr kumimoji="1" lang="en-US" altLang="ja-JP" b="1" dirty="0"/>
              <a:t>60</a:t>
            </a:r>
            <a:r>
              <a:rPr kumimoji="1" lang="ja-JP" altLang="en-US" b="1" dirty="0"/>
              <a:t>代・入院</a:t>
            </a:r>
          </a:p>
        </p:txBody>
      </p:sp>
      <p:sp>
        <p:nvSpPr>
          <p:cNvPr id="11" name="テキスト ボックス 10">
            <a:extLst>
              <a:ext uri="{FF2B5EF4-FFF2-40B4-BE49-F238E27FC236}">
                <a16:creationId xmlns:a16="http://schemas.microsoft.com/office/drawing/2014/main" id="{783F678E-36A5-4CB7-F2D7-AA311F547737}"/>
              </a:ext>
            </a:extLst>
          </p:cNvPr>
          <p:cNvSpPr txBox="1"/>
          <p:nvPr/>
        </p:nvSpPr>
        <p:spPr>
          <a:xfrm>
            <a:off x="5127174" y="3029373"/>
            <a:ext cx="3023878" cy="369332"/>
          </a:xfrm>
          <a:prstGeom prst="rect">
            <a:avLst/>
          </a:prstGeom>
          <a:noFill/>
        </p:spPr>
        <p:txBody>
          <a:bodyPr wrap="square" rtlCol="0">
            <a:spAutoFit/>
          </a:bodyPr>
          <a:lstStyle/>
          <a:p>
            <a:r>
              <a:rPr kumimoji="1" lang="ja-JP" altLang="en-US" b="1" dirty="0"/>
              <a:t>事例④　 ７月・</a:t>
            </a:r>
            <a:r>
              <a:rPr kumimoji="1" lang="en-US" altLang="ja-JP" b="1" dirty="0"/>
              <a:t>60</a:t>
            </a:r>
            <a:r>
              <a:rPr kumimoji="1" lang="ja-JP" altLang="en-US" b="1" dirty="0"/>
              <a:t>代・入院</a:t>
            </a:r>
          </a:p>
        </p:txBody>
      </p:sp>
      <p:sp>
        <p:nvSpPr>
          <p:cNvPr id="12" name="テキスト ボックス 11">
            <a:extLst>
              <a:ext uri="{FF2B5EF4-FFF2-40B4-BE49-F238E27FC236}">
                <a16:creationId xmlns:a16="http://schemas.microsoft.com/office/drawing/2014/main" id="{8248D19D-797D-C002-3B52-DED80DB8DA91}"/>
              </a:ext>
            </a:extLst>
          </p:cNvPr>
          <p:cNvSpPr txBox="1"/>
          <p:nvPr/>
        </p:nvSpPr>
        <p:spPr>
          <a:xfrm>
            <a:off x="6023111" y="6471551"/>
            <a:ext cx="3818268" cy="253916"/>
          </a:xfrm>
          <a:prstGeom prst="rect">
            <a:avLst/>
          </a:prstGeom>
          <a:noFill/>
        </p:spPr>
        <p:txBody>
          <a:bodyPr wrap="square" rtlCol="0">
            <a:spAutoFit/>
          </a:bodyPr>
          <a:lstStyle/>
          <a:p>
            <a:r>
              <a:rPr kumimoji="1" lang="ja-JP" altLang="en-US" sz="1050" dirty="0"/>
              <a:t>出展　</a:t>
            </a:r>
            <a:r>
              <a:rPr kumimoji="1" lang="en-US" altLang="ja-JP" sz="1050" dirty="0"/>
              <a:t>JA</a:t>
            </a:r>
            <a:r>
              <a:rPr kumimoji="1" lang="ja-JP" altLang="en-US" sz="1050" dirty="0"/>
              <a:t>共済リーフレット、農林水産省：農作業事故情報</a:t>
            </a:r>
          </a:p>
        </p:txBody>
      </p:sp>
      <p:sp>
        <p:nvSpPr>
          <p:cNvPr id="15" name="テキスト ボックス 14">
            <a:extLst>
              <a:ext uri="{FF2B5EF4-FFF2-40B4-BE49-F238E27FC236}">
                <a16:creationId xmlns:a16="http://schemas.microsoft.com/office/drawing/2014/main" id="{4AB6960B-50DF-7707-218E-0EA5F9CFFC7B}"/>
              </a:ext>
            </a:extLst>
          </p:cNvPr>
          <p:cNvSpPr txBox="1"/>
          <p:nvPr/>
        </p:nvSpPr>
        <p:spPr>
          <a:xfrm>
            <a:off x="536626" y="3451511"/>
            <a:ext cx="4187659" cy="923330"/>
          </a:xfrm>
          <a:prstGeom prst="rect">
            <a:avLst/>
          </a:prstGeom>
          <a:noFill/>
        </p:spPr>
        <p:txBody>
          <a:bodyPr wrap="square" rtlCol="0">
            <a:spAutoFit/>
          </a:bodyPr>
          <a:lstStyle/>
          <a:p>
            <a:r>
              <a:rPr kumimoji="1" lang="ja-JP" altLang="en-US" dirty="0"/>
              <a:t>数日間の炎天下での作業ののち、嘔吐や下痢の症状があらわれ、食事や水分が摂取できない状態が続き、入院した。</a:t>
            </a:r>
          </a:p>
        </p:txBody>
      </p:sp>
      <p:sp>
        <p:nvSpPr>
          <p:cNvPr id="16" name="テキスト ボックス 15">
            <a:extLst>
              <a:ext uri="{FF2B5EF4-FFF2-40B4-BE49-F238E27FC236}">
                <a16:creationId xmlns:a16="http://schemas.microsoft.com/office/drawing/2014/main" id="{93C4284A-B9DB-DD08-0C44-DC891B16673E}"/>
              </a:ext>
            </a:extLst>
          </p:cNvPr>
          <p:cNvSpPr txBox="1"/>
          <p:nvPr/>
        </p:nvSpPr>
        <p:spPr>
          <a:xfrm>
            <a:off x="5248308" y="3408145"/>
            <a:ext cx="4187659" cy="1200329"/>
          </a:xfrm>
          <a:prstGeom prst="rect">
            <a:avLst/>
          </a:prstGeom>
          <a:noFill/>
        </p:spPr>
        <p:txBody>
          <a:bodyPr wrap="square" rtlCol="0">
            <a:spAutoFit/>
          </a:bodyPr>
          <a:lstStyle/>
          <a:p>
            <a:r>
              <a:rPr kumimoji="1" lang="ja-JP" altLang="en-US" dirty="0"/>
              <a:t>ビニールハウスで、朝から昼前まで作業をしていたところ、多量の発汗や嘔吐の症状があらわれ、救急搬送され、入院した。</a:t>
            </a:r>
          </a:p>
        </p:txBody>
      </p:sp>
      <p:sp>
        <p:nvSpPr>
          <p:cNvPr id="19" name="四角形: 角を丸くする 18">
            <a:extLst>
              <a:ext uri="{FF2B5EF4-FFF2-40B4-BE49-F238E27FC236}">
                <a16:creationId xmlns:a16="http://schemas.microsoft.com/office/drawing/2014/main" id="{736AD73E-8B24-BF2E-7AFD-3B2AE2D103F3}"/>
              </a:ext>
            </a:extLst>
          </p:cNvPr>
          <p:cNvSpPr/>
          <p:nvPr/>
        </p:nvSpPr>
        <p:spPr>
          <a:xfrm>
            <a:off x="345199" y="4755553"/>
            <a:ext cx="4483223" cy="1715998"/>
          </a:xfrm>
          <a:prstGeom prst="roundRect">
            <a:avLst>
              <a:gd name="adj" fmla="val 9418"/>
            </a:avLst>
          </a:prstGeom>
          <a:solidFill>
            <a:schemeClr val="accent2">
              <a:lumMod val="20000"/>
              <a:lumOff val="8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角を丸くする 19">
            <a:extLst>
              <a:ext uri="{FF2B5EF4-FFF2-40B4-BE49-F238E27FC236}">
                <a16:creationId xmlns:a16="http://schemas.microsoft.com/office/drawing/2014/main" id="{94DD0D22-12A2-446B-52C6-458E68EAD8BF}"/>
              </a:ext>
            </a:extLst>
          </p:cNvPr>
          <p:cNvSpPr/>
          <p:nvPr/>
        </p:nvSpPr>
        <p:spPr>
          <a:xfrm>
            <a:off x="5077578" y="4755553"/>
            <a:ext cx="4483223" cy="1715998"/>
          </a:xfrm>
          <a:prstGeom prst="roundRect">
            <a:avLst>
              <a:gd name="adj" fmla="val 9055"/>
            </a:avLst>
          </a:prstGeom>
          <a:solidFill>
            <a:schemeClr val="accent2">
              <a:lumMod val="20000"/>
              <a:lumOff val="8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2A5185A-5872-531F-9692-8E3D8A76C099}"/>
              </a:ext>
            </a:extLst>
          </p:cNvPr>
          <p:cNvSpPr txBox="1"/>
          <p:nvPr/>
        </p:nvSpPr>
        <p:spPr>
          <a:xfrm>
            <a:off x="345199" y="4829548"/>
            <a:ext cx="3898810" cy="369332"/>
          </a:xfrm>
          <a:prstGeom prst="rect">
            <a:avLst/>
          </a:prstGeom>
          <a:noFill/>
        </p:spPr>
        <p:txBody>
          <a:bodyPr wrap="square" rtlCol="0">
            <a:spAutoFit/>
          </a:bodyPr>
          <a:lstStyle/>
          <a:p>
            <a:r>
              <a:rPr kumimoji="1" lang="ja-JP" altLang="en-US" b="1" dirty="0"/>
              <a:t>事例⑤　７月・</a:t>
            </a:r>
            <a:r>
              <a:rPr kumimoji="1" lang="en-US" altLang="ja-JP" b="1" dirty="0"/>
              <a:t>50</a:t>
            </a:r>
            <a:r>
              <a:rPr kumimoji="1" lang="ja-JP" altLang="en-US" b="1" dirty="0"/>
              <a:t>代・救急搬送</a:t>
            </a:r>
          </a:p>
        </p:txBody>
      </p:sp>
      <p:sp>
        <p:nvSpPr>
          <p:cNvPr id="22" name="テキスト ボックス 21">
            <a:extLst>
              <a:ext uri="{FF2B5EF4-FFF2-40B4-BE49-F238E27FC236}">
                <a16:creationId xmlns:a16="http://schemas.microsoft.com/office/drawing/2014/main" id="{3A99B0D6-70B5-F592-5880-BC1596AF2EE3}"/>
              </a:ext>
            </a:extLst>
          </p:cNvPr>
          <p:cNvSpPr txBox="1"/>
          <p:nvPr/>
        </p:nvSpPr>
        <p:spPr>
          <a:xfrm>
            <a:off x="5117234" y="4819915"/>
            <a:ext cx="4187659" cy="369332"/>
          </a:xfrm>
          <a:prstGeom prst="rect">
            <a:avLst/>
          </a:prstGeom>
          <a:noFill/>
        </p:spPr>
        <p:txBody>
          <a:bodyPr wrap="square" rtlCol="0">
            <a:spAutoFit/>
          </a:bodyPr>
          <a:lstStyle/>
          <a:p>
            <a:r>
              <a:rPr kumimoji="1" lang="ja-JP" altLang="en-US" b="1" dirty="0"/>
              <a:t>事例⑥　 ８月・</a:t>
            </a:r>
            <a:r>
              <a:rPr kumimoji="1" lang="en-US" altLang="ja-JP" b="1" dirty="0"/>
              <a:t>60</a:t>
            </a:r>
            <a:r>
              <a:rPr kumimoji="1" lang="ja-JP" altLang="en-US" b="1" dirty="0"/>
              <a:t>代・救急搬送</a:t>
            </a:r>
          </a:p>
        </p:txBody>
      </p:sp>
      <p:sp>
        <p:nvSpPr>
          <p:cNvPr id="23" name="テキスト ボックス 22">
            <a:extLst>
              <a:ext uri="{FF2B5EF4-FFF2-40B4-BE49-F238E27FC236}">
                <a16:creationId xmlns:a16="http://schemas.microsoft.com/office/drawing/2014/main" id="{0C245A20-FF58-C717-4450-09F81884BA81}"/>
              </a:ext>
            </a:extLst>
          </p:cNvPr>
          <p:cNvSpPr txBox="1"/>
          <p:nvPr/>
        </p:nvSpPr>
        <p:spPr>
          <a:xfrm>
            <a:off x="536626" y="5199246"/>
            <a:ext cx="4187659" cy="923330"/>
          </a:xfrm>
          <a:prstGeom prst="rect">
            <a:avLst/>
          </a:prstGeom>
          <a:noFill/>
        </p:spPr>
        <p:txBody>
          <a:bodyPr wrap="square" rtlCol="0">
            <a:spAutoFit/>
          </a:bodyPr>
          <a:lstStyle/>
          <a:p>
            <a:r>
              <a:rPr kumimoji="1" lang="ja-JP" altLang="en-US" dirty="0"/>
              <a:t>肥料散布中、正午頃に歩行困難と多汗を発症し動けないところを通行人に発見され、</a:t>
            </a:r>
            <a:r>
              <a:rPr kumimoji="1" lang="ja-JP" altLang="en-US"/>
              <a:t>救急要請された。</a:t>
            </a:r>
            <a:endParaRPr kumimoji="1" lang="en-US" altLang="ja-JP" dirty="0"/>
          </a:p>
        </p:txBody>
      </p:sp>
      <p:sp>
        <p:nvSpPr>
          <p:cNvPr id="24" name="テキスト ボックス 23">
            <a:extLst>
              <a:ext uri="{FF2B5EF4-FFF2-40B4-BE49-F238E27FC236}">
                <a16:creationId xmlns:a16="http://schemas.microsoft.com/office/drawing/2014/main" id="{A65BB748-4744-9492-1630-B387F761AE11}"/>
              </a:ext>
            </a:extLst>
          </p:cNvPr>
          <p:cNvSpPr txBox="1"/>
          <p:nvPr/>
        </p:nvSpPr>
        <p:spPr>
          <a:xfrm>
            <a:off x="5248308" y="5139054"/>
            <a:ext cx="4187659" cy="1200329"/>
          </a:xfrm>
          <a:prstGeom prst="rect">
            <a:avLst/>
          </a:prstGeom>
          <a:noFill/>
        </p:spPr>
        <p:txBody>
          <a:bodyPr wrap="square" rtlCol="0">
            <a:spAutoFit/>
          </a:bodyPr>
          <a:lstStyle/>
          <a:p>
            <a:r>
              <a:rPr kumimoji="1" lang="ja-JP" altLang="en-US" dirty="0"/>
              <a:t>朝から田んぼで農作業をしていたが、昼前に熱中症のような症状がでたため自ら救急要請した。</a:t>
            </a:r>
            <a:endParaRPr kumimoji="1" lang="en-US" altLang="ja-JP" dirty="0"/>
          </a:p>
          <a:p>
            <a:r>
              <a:rPr kumimoji="1" lang="ja-JP" altLang="en-US" dirty="0"/>
              <a:t>早期に対処したため軽症で済んだ。</a:t>
            </a:r>
            <a:endParaRPr kumimoji="1" lang="en-US" altLang="ja-JP" dirty="0"/>
          </a:p>
        </p:txBody>
      </p:sp>
      <p:sp>
        <p:nvSpPr>
          <p:cNvPr id="25" name="四角形: 角を丸くする 24">
            <a:extLst>
              <a:ext uri="{FF2B5EF4-FFF2-40B4-BE49-F238E27FC236}">
                <a16:creationId xmlns:a16="http://schemas.microsoft.com/office/drawing/2014/main" id="{102D2192-8B85-C012-1E9E-3EC2908466CC}"/>
              </a:ext>
            </a:extLst>
          </p:cNvPr>
          <p:cNvSpPr/>
          <p:nvPr/>
        </p:nvSpPr>
        <p:spPr>
          <a:xfrm>
            <a:off x="5159154" y="1604290"/>
            <a:ext cx="4318732" cy="1214049"/>
          </a:xfrm>
          <a:prstGeom prst="roundRect">
            <a:avLst>
              <a:gd name="adj" fmla="val 10118"/>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自宅近くの畑で午前中から農作業を行っていたが、昼頃に家族が畑に確認しに行ったところ心肺停止状態で倒れているところを発見された。</a:t>
            </a:r>
          </a:p>
        </p:txBody>
      </p:sp>
      <p:sp>
        <p:nvSpPr>
          <p:cNvPr id="26" name="四角形: 角を丸くする 25">
            <a:extLst>
              <a:ext uri="{FF2B5EF4-FFF2-40B4-BE49-F238E27FC236}">
                <a16:creationId xmlns:a16="http://schemas.microsoft.com/office/drawing/2014/main" id="{3F020D6F-7EAE-843A-2027-0E94C576028E}"/>
              </a:ext>
            </a:extLst>
          </p:cNvPr>
          <p:cNvSpPr/>
          <p:nvPr/>
        </p:nvSpPr>
        <p:spPr>
          <a:xfrm>
            <a:off x="428114" y="1574255"/>
            <a:ext cx="4318732" cy="1214049"/>
          </a:xfrm>
          <a:prstGeom prst="roundRect">
            <a:avLst>
              <a:gd name="adj" fmla="val 10118"/>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食事や水分をとらずに炎天下で畑仕事をしていたところ、畑でうつぶせに倒れているのを発見された。</a:t>
            </a:r>
          </a:p>
        </p:txBody>
      </p:sp>
    </p:spTree>
    <p:extLst>
      <p:ext uri="{BB962C8B-B14F-4D97-AF65-F5344CB8AC3E}">
        <p14:creationId xmlns:p14="http://schemas.microsoft.com/office/powerpoint/2010/main" val="2376471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F98A078C-1A4D-563C-0DD7-BAF5CB910CB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59241" y="4722618"/>
            <a:ext cx="1041920" cy="1055026"/>
          </a:xfrm>
          <a:prstGeom prst="rect">
            <a:avLst/>
          </a:prstGeom>
          <a:noFill/>
          <a:extLst>
            <a:ext uri="{909E8E84-426E-40DD-AFC4-6F175D3DCCD1}">
              <a14:hiddenFill xmlns:a14="http://schemas.microsoft.com/office/drawing/2010/main">
                <a:solidFill>
                  <a:srgbClr val="FFFFFF"/>
                </a:solidFill>
              </a14:hiddenFill>
            </a:ext>
          </a:extLst>
        </p:spPr>
      </p:pic>
      <p:sp>
        <p:nvSpPr>
          <p:cNvPr id="23" name="四角形: 角を丸くする 22">
            <a:extLst>
              <a:ext uri="{FF2B5EF4-FFF2-40B4-BE49-F238E27FC236}">
                <a16:creationId xmlns:a16="http://schemas.microsoft.com/office/drawing/2014/main" id="{3E6BD53A-AB60-997E-D639-CCE0C3FDACF1}"/>
              </a:ext>
            </a:extLst>
          </p:cNvPr>
          <p:cNvSpPr/>
          <p:nvPr/>
        </p:nvSpPr>
        <p:spPr>
          <a:xfrm>
            <a:off x="406279" y="2890783"/>
            <a:ext cx="2306445" cy="3594710"/>
          </a:xfrm>
          <a:prstGeom prst="roundRect">
            <a:avLst>
              <a:gd name="adj" fmla="val 8267"/>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2</a:t>
            </a:fld>
            <a:endParaRPr kumimoji="1" lang="ja-JP" altLang="en-US"/>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8" y="180752"/>
            <a:ext cx="6347638" cy="584775"/>
          </a:xfrm>
          <a:prstGeom prst="rect">
            <a:avLst/>
          </a:prstGeom>
          <a:noFill/>
        </p:spPr>
        <p:txBody>
          <a:bodyPr wrap="square" rtlCol="0">
            <a:spAutoFit/>
          </a:bodyPr>
          <a:lstStyle/>
          <a:p>
            <a:r>
              <a:rPr kumimoji="1" lang="ja-JP" altLang="en-US" sz="3200" dirty="0"/>
              <a:t>なぜ熱中症になるのか</a:t>
            </a:r>
          </a:p>
        </p:txBody>
      </p:sp>
      <p:pic>
        <p:nvPicPr>
          <p:cNvPr id="1026" name="Picture 2" descr="農家の男性のイラスト（笑顔）">
            <a:extLst>
              <a:ext uri="{FF2B5EF4-FFF2-40B4-BE49-F238E27FC236}">
                <a16:creationId xmlns:a16="http://schemas.microsoft.com/office/drawing/2014/main" id="{187D36D0-5BB6-75D1-6E9F-20C2302FFDC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67664" y="5596785"/>
            <a:ext cx="694383" cy="886446"/>
          </a:xfrm>
          <a:prstGeom prst="rect">
            <a:avLst/>
          </a:prstGeom>
          <a:noFill/>
          <a:extLst>
            <a:ext uri="{909E8E84-426E-40DD-AFC4-6F175D3DCCD1}">
              <a14:hiddenFill xmlns:a14="http://schemas.microsoft.com/office/drawing/2010/main">
                <a:solidFill>
                  <a:srgbClr val="FFFFFF"/>
                </a:solidFill>
              </a14:hiddenFill>
            </a:ext>
          </a:extLst>
        </p:spPr>
      </p:pic>
      <p:sp>
        <p:nvSpPr>
          <p:cNvPr id="5" name="二等辺三角形 4">
            <a:extLst>
              <a:ext uri="{FF2B5EF4-FFF2-40B4-BE49-F238E27FC236}">
                <a16:creationId xmlns:a16="http://schemas.microsoft.com/office/drawing/2014/main" id="{C80606AB-2585-93AC-9AB3-84A1A95B2C28}"/>
              </a:ext>
            </a:extLst>
          </p:cNvPr>
          <p:cNvSpPr/>
          <p:nvPr/>
        </p:nvSpPr>
        <p:spPr>
          <a:xfrm rot="5400000">
            <a:off x="1704811" y="4540976"/>
            <a:ext cx="3229980" cy="407247"/>
          </a:xfrm>
          <a:prstGeom prst="triangle">
            <a:avLst/>
          </a:prstGeom>
          <a:solidFill>
            <a:srgbClr val="00B0F0"/>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二等辺三角形 6">
            <a:extLst>
              <a:ext uri="{FF2B5EF4-FFF2-40B4-BE49-F238E27FC236}">
                <a16:creationId xmlns:a16="http://schemas.microsoft.com/office/drawing/2014/main" id="{DBB6AF01-3FBC-9AE1-6B38-210D2D43C861}"/>
              </a:ext>
            </a:extLst>
          </p:cNvPr>
          <p:cNvSpPr/>
          <p:nvPr/>
        </p:nvSpPr>
        <p:spPr>
          <a:xfrm rot="5400000">
            <a:off x="5242896" y="4326884"/>
            <a:ext cx="3204996" cy="816745"/>
          </a:xfrm>
          <a:prstGeom prst="triangle">
            <a:avLst/>
          </a:prstGeom>
          <a:solidFill>
            <a:schemeClr val="accent2">
              <a:lumMod val="40000"/>
              <a:lumOff val="60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89068B98-9531-8DA8-96C8-62131FC3486C}"/>
              </a:ext>
            </a:extLst>
          </p:cNvPr>
          <p:cNvSpPr/>
          <p:nvPr/>
        </p:nvSpPr>
        <p:spPr>
          <a:xfrm>
            <a:off x="7452358" y="2883832"/>
            <a:ext cx="2087536" cy="3594710"/>
          </a:xfrm>
          <a:prstGeom prst="roundRect">
            <a:avLst>
              <a:gd name="adj" fmla="val 8267"/>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9AD79AEB-275F-83B0-BD29-EC99AF8F0643}"/>
              </a:ext>
            </a:extLst>
          </p:cNvPr>
          <p:cNvSpPr txBox="1"/>
          <p:nvPr/>
        </p:nvSpPr>
        <p:spPr>
          <a:xfrm>
            <a:off x="-1203021" y="1843371"/>
            <a:ext cx="374600" cy="923330"/>
          </a:xfrm>
          <a:prstGeom prst="rect">
            <a:avLst/>
          </a:prstGeom>
          <a:noFill/>
        </p:spPr>
        <p:txBody>
          <a:bodyPr wrap="square" rtlCol="0">
            <a:spAutoFit/>
          </a:bodyPr>
          <a:lstStyle/>
          <a:p>
            <a:r>
              <a:rPr kumimoji="1" lang="ja-JP" altLang="en-US" b="1" dirty="0">
                <a:solidFill>
                  <a:schemeClr val="bg1"/>
                </a:solidFill>
              </a:rPr>
              <a:t>通常時</a:t>
            </a:r>
          </a:p>
        </p:txBody>
      </p:sp>
      <p:sp>
        <p:nvSpPr>
          <p:cNvPr id="11" name="テキスト ボックス 10">
            <a:extLst>
              <a:ext uri="{FF2B5EF4-FFF2-40B4-BE49-F238E27FC236}">
                <a16:creationId xmlns:a16="http://schemas.microsoft.com/office/drawing/2014/main" id="{0B6CAE04-B100-C56C-D100-F4CF7A3669D6}"/>
              </a:ext>
            </a:extLst>
          </p:cNvPr>
          <p:cNvSpPr txBox="1"/>
          <p:nvPr/>
        </p:nvSpPr>
        <p:spPr>
          <a:xfrm>
            <a:off x="6436662" y="3796860"/>
            <a:ext cx="374600" cy="1938992"/>
          </a:xfrm>
          <a:prstGeom prst="rect">
            <a:avLst/>
          </a:prstGeom>
          <a:noFill/>
        </p:spPr>
        <p:txBody>
          <a:bodyPr wrap="square" rtlCol="0">
            <a:spAutoFit/>
          </a:bodyPr>
          <a:lstStyle/>
          <a:p>
            <a:r>
              <a:rPr kumimoji="1" lang="ja-JP" altLang="en-US" sz="2000" b="1" dirty="0">
                <a:solidFill>
                  <a:srgbClr val="FF0000"/>
                </a:solidFill>
              </a:rPr>
              <a:t>脱水</a:t>
            </a:r>
            <a:r>
              <a:rPr kumimoji="1" lang="ja-JP" altLang="en-US" sz="2000" b="1" dirty="0"/>
              <a:t>が進むと</a:t>
            </a:r>
          </a:p>
        </p:txBody>
      </p:sp>
      <p:pic>
        <p:nvPicPr>
          <p:cNvPr id="12" name="図 11">
            <a:extLst>
              <a:ext uri="{FF2B5EF4-FFF2-40B4-BE49-F238E27FC236}">
                <a16:creationId xmlns:a16="http://schemas.microsoft.com/office/drawing/2014/main" id="{1521DB6F-8D3C-38D1-5FC1-70E226915F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83335" y="5479463"/>
            <a:ext cx="590951" cy="598937"/>
          </a:xfrm>
          <a:prstGeom prst="rect">
            <a:avLst/>
          </a:prstGeom>
        </p:spPr>
      </p:pic>
      <p:pic>
        <p:nvPicPr>
          <p:cNvPr id="1028" name="Picture 4" descr="農家の男性のイラスト（驚いた顔）">
            <a:extLst>
              <a:ext uri="{FF2B5EF4-FFF2-40B4-BE49-F238E27FC236}">
                <a16:creationId xmlns:a16="http://schemas.microsoft.com/office/drawing/2014/main" id="{4F2B5380-6AF1-55EE-D571-AF07538328B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733935" y="4874802"/>
            <a:ext cx="1222427" cy="1560545"/>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6125B178-E438-10D1-D9B1-C6F26B6BE35D}"/>
              </a:ext>
            </a:extLst>
          </p:cNvPr>
          <p:cNvSpPr txBox="1"/>
          <p:nvPr/>
        </p:nvSpPr>
        <p:spPr>
          <a:xfrm>
            <a:off x="508143" y="3022589"/>
            <a:ext cx="2087217" cy="400110"/>
          </a:xfrm>
          <a:prstGeom prst="rect">
            <a:avLst/>
          </a:prstGeom>
          <a:noFill/>
        </p:spPr>
        <p:txBody>
          <a:bodyPr wrap="square" rtlCol="0">
            <a:spAutoFit/>
          </a:bodyPr>
          <a:lstStyle/>
          <a:p>
            <a:r>
              <a:rPr kumimoji="1" lang="ja-JP" altLang="en-US" sz="2000" b="1" dirty="0"/>
              <a:t>環境的要因</a:t>
            </a:r>
          </a:p>
        </p:txBody>
      </p:sp>
      <p:sp>
        <p:nvSpPr>
          <p:cNvPr id="14" name="テキスト ボックス 13">
            <a:extLst>
              <a:ext uri="{FF2B5EF4-FFF2-40B4-BE49-F238E27FC236}">
                <a16:creationId xmlns:a16="http://schemas.microsoft.com/office/drawing/2014/main" id="{35310D8F-8E75-5083-E0E6-6301BF0186FD}"/>
              </a:ext>
            </a:extLst>
          </p:cNvPr>
          <p:cNvSpPr txBox="1"/>
          <p:nvPr/>
        </p:nvSpPr>
        <p:spPr>
          <a:xfrm>
            <a:off x="499267" y="4533001"/>
            <a:ext cx="2332472" cy="400110"/>
          </a:xfrm>
          <a:prstGeom prst="rect">
            <a:avLst/>
          </a:prstGeom>
          <a:noFill/>
        </p:spPr>
        <p:txBody>
          <a:bodyPr wrap="square" rtlCol="0">
            <a:spAutoFit/>
          </a:bodyPr>
          <a:lstStyle/>
          <a:p>
            <a:r>
              <a:rPr kumimoji="1" lang="ja-JP" altLang="en-US" sz="2000" b="1" dirty="0"/>
              <a:t>身体的要因</a:t>
            </a:r>
          </a:p>
        </p:txBody>
      </p:sp>
      <p:sp>
        <p:nvSpPr>
          <p:cNvPr id="15" name="テキスト ボックス 14">
            <a:extLst>
              <a:ext uri="{FF2B5EF4-FFF2-40B4-BE49-F238E27FC236}">
                <a16:creationId xmlns:a16="http://schemas.microsoft.com/office/drawing/2014/main" id="{B2AE2762-A88F-8FD1-95FC-9AF13EF2E63C}"/>
              </a:ext>
            </a:extLst>
          </p:cNvPr>
          <p:cNvSpPr txBox="1"/>
          <p:nvPr/>
        </p:nvSpPr>
        <p:spPr>
          <a:xfrm>
            <a:off x="578446" y="3373398"/>
            <a:ext cx="1839946" cy="1077218"/>
          </a:xfrm>
          <a:prstGeom prst="rect">
            <a:avLst/>
          </a:prstGeom>
          <a:noFill/>
        </p:spPr>
        <p:txBody>
          <a:bodyPr wrap="square" rtlCol="0">
            <a:spAutoFit/>
          </a:bodyPr>
          <a:lstStyle/>
          <a:p>
            <a:r>
              <a:rPr kumimoji="1" lang="ja-JP" altLang="en-US" sz="1600" dirty="0"/>
              <a:t>・気温が高い</a:t>
            </a:r>
            <a:endParaRPr kumimoji="1" lang="en-US" altLang="ja-JP" sz="1600" dirty="0"/>
          </a:p>
          <a:p>
            <a:r>
              <a:rPr kumimoji="1" lang="ja-JP" altLang="en-US" sz="1600" dirty="0"/>
              <a:t>・湿度が高い</a:t>
            </a:r>
            <a:endParaRPr kumimoji="1" lang="en-US" altLang="ja-JP" sz="1600" dirty="0"/>
          </a:p>
          <a:p>
            <a:r>
              <a:rPr kumimoji="1" lang="ja-JP" altLang="en-US" sz="1600" dirty="0"/>
              <a:t>・日差しが強い</a:t>
            </a:r>
            <a:endParaRPr kumimoji="1" lang="en-US" altLang="ja-JP" sz="1600" dirty="0"/>
          </a:p>
          <a:p>
            <a:r>
              <a:rPr kumimoji="1" lang="ja-JP" altLang="en-US" sz="1600" dirty="0"/>
              <a:t>・</a:t>
            </a:r>
            <a:r>
              <a:rPr kumimoji="1" lang="ja-JP" altLang="en-US" sz="1600" b="1" dirty="0"/>
              <a:t>急に暑くなった</a:t>
            </a:r>
          </a:p>
        </p:txBody>
      </p:sp>
      <p:sp>
        <p:nvSpPr>
          <p:cNvPr id="17" name="テキスト ボックス 16">
            <a:extLst>
              <a:ext uri="{FF2B5EF4-FFF2-40B4-BE49-F238E27FC236}">
                <a16:creationId xmlns:a16="http://schemas.microsoft.com/office/drawing/2014/main" id="{64E0CC97-916B-E628-F0AE-CEAD02F3664A}"/>
              </a:ext>
            </a:extLst>
          </p:cNvPr>
          <p:cNvSpPr txBox="1"/>
          <p:nvPr/>
        </p:nvSpPr>
        <p:spPr>
          <a:xfrm>
            <a:off x="534782" y="4891204"/>
            <a:ext cx="1902190" cy="1446550"/>
          </a:xfrm>
          <a:prstGeom prst="rect">
            <a:avLst/>
          </a:prstGeom>
          <a:noFill/>
        </p:spPr>
        <p:txBody>
          <a:bodyPr wrap="square" rtlCol="0">
            <a:spAutoFit/>
          </a:bodyPr>
          <a:lstStyle/>
          <a:p>
            <a:pPr marL="268288" indent="-268288"/>
            <a:r>
              <a:rPr kumimoji="1" lang="ja-JP" altLang="en-US" sz="1600" dirty="0"/>
              <a:t>・食事をとっていない</a:t>
            </a:r>
            <a:r>
              <a:rPr kumimoji="1" lang="ja-JP" altLang="en-US" sz="1200" dirty="0"/>
              <a:t>（特に朝食）</a:t>
            </a:r>
            <a:endParaRPr kumimoji="1" lang="en-US" altLang="ja-JP" sz="1600" dirty="0"/>
          </a:p>
          <a:p>
            <a:r>
              <a:rPr kumimoji="1" lang="ja-JP" altLang="en-US" sz="1600" dirty="0"/>
              <a:t>・睡眠不足</a:t>
            </a:r>
            <a:endParaRPr kumimoji="1" lang="en-US" altLang="ja-JP" sz="1600" dirty="0"/>
          </a:p>
          <a:p>
            <a:pPr marL="268288" indent="-268288"/>
            <a:r>
              <a:rPr kumimoji="1" lang="ja-JP" altLang="en-US" sz="1600" dirty="0"/>
              <a:t>・激しい運動</a:t>
            </a:r>
            <a:endParaRPr kumimoji="1" lang="en-US" altLang="ja-JP" sz="1600" dirty="0"/>
          </a:p>
          <a:p>
            <a:pPr marL="268288"/>
            <a:r>
              <a:rPr kumimoji="1" lang="ja-JP" altLang="en-US" sz="1200" b="1" dirty="0">
                <a:solidFill>
                  <a:srgbClr val="FF0000"/>
                </a:solidFill>
              </a:rPr>
              <a:t>農作業の多くは激しい運動に当たります</a:t>
            </a:r>
            <a:endParaRPr kumimoji="1" lang="en-US" altLang="ja-JP" sz="1200" b="1" dirty="0">
              <a:solidFill>
                <a:srgbClr val="FF0000"/>
              </a:solidFill>
            </a:endParaRPr>
          </a:p>
        </p:txBody>
      </p:sp>
      <p:sp>
        <p:nvSpPr>
          <p:cNvPr id="18" name="四角形: 角を丸くする 17">
            <a:extLst>
              <a:ext uri="{FF2B5EF4-FFF2-40B4-BE49-F238E27FC236}">
                <a16:creationId xmlns:a16="http://schemas.microsoft.com/office/drawing/2014/main" id="{4A8D4122-49CA-D4C3-6F13-E6564CE3B11F}"/>
              </a:ext>
            </a:extLst>
          </p:cNvPr>
          <p:cNvSpPr/>
          <p:nvPr/>
        </p:nvSpPr>
        <p:spPr>
          <a:xfrm>
            <a:off x="3682276" y="2890783"/>
            <a:ext cx="2473495" cy="3594709"/>
          </a:xfrm>
          <a:prstGeom prst="roundRect">
            <a:avLst>
              <a:gd name="adj" fmla="val 7569"/>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角を丸くする 18">
            <a:extLst>
              <a:ext uri="{FF2B5EF4-FFF2-40B4-BE49-F238E27FC236}">
                <a16:creationId xmlns:a16="http://schemas.microsoft.com/office/drawing/2014/main" id="{6617E097-8632-AAE2-D867-E5C5341E4853}"/>
              </a:ext>
            </a:extLst>
          </p:cNvPr>
          <p:cNvSpPr/>
          <p:nvPr/>
        </p:nvSpPr>
        <p:spPr>
          <a:xfrm>
            <a:off x="232144" y="1111115"/>
            <a:ext cx="9441712" cy="1655585"/>
          </a:xfrm>
          <a:prstGeom prst="roundRect">
            <a:avLst>
              <a:gd name="adj" fmla="val 13734"/>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indent="-180975"/>
            <a:r>
              <a:rPr kumimoji="1" lang="ja-JP" altLang="en-US" sz="1600" dirty="0">
                <a:solidFill>
                  <a:schemeClr val="tx1"/>
                </a:solidFill>
              </a:rPr>
              <a:t>〇熱中症とは、体温調節機能がうまく働かなくなり、</a:t>
            </a:r>
            <a:r>
              <a:rPr kumimoji="1" lang="ja-JP" altLang="en-US" sz="1600" b="1" dirty="0">
                <a:solidFill>
                  <a:schemeClr val="tx1"/>
                </a:solidFill>
              </a:rPr>
              <a:t>体内に熱がこもった状態</a:t>
            </a:r>
            <a:r>
              <a:rPr kumimoji="1" lang="ja-JP" altLang="en-US" sz="1600" dirty="0">
                <a:solidFill>
                  <a:schemeClr val="tx1"/>
                </a:solidFill>
              </a:rPr>
              <a:t>を指します。</a:t>
            </a:r>
            <a:endParaRPr kumimoji="1" lang="en-US" altLang="ja-JP" sz="1600" dirty="0">
              <a:solidFill>
                <a:schemeClr val="tx1"/>
              </a:solidFill>
            </a:endParaRPr>
          </a:p>
          <a:p>
            <a:pPr marL="180975" indent="-180975"/>
            <a:r>
              <a:rPr kumimoji="1" lang="ja-JP" altLang="en-US" sz="1600" dirty="0">
                <a:solidFill>
                  <a:schemeClr val="tx1"/>
                </a:solidFill>
              </a:rPr>
              <a:t>〇ヒトは暑い環境下や運動時に体温が上がる際、「皮膚血流量の増加」と「</a:t>
            </a:r>
            <a:r>
              <a:rPr kumimoji="1" lang="ja-JP" altLang="en-US" sz="1600" b="1" dirty="0">
                <a:solidFill>
                  <a:schemeClr val="tx1"/>
                </a:solidFill>
              </a:rPr>
              <a:t>発汗量の増加</a:t>
            </a:r>
            <a:r>
              <a:rPr kumimoji="1" lang="ja-JP" altLang="en-US" sz="1600" dirty="0">
                <a:solidFill>
                  <a:schemeClr val="tx1"/>
                </a:solidFill>
              </a:rPr>
              <a:t>」によりその上昇を防ごうとします。</a:t>
            </a:r>
            <a:endParaRPr kumimoji="1" lang="en-US" altLang="ja-JP" sz="1600" dirty="0">
              <a:solidFill>
                <a:schemeClr val="tx1"/>
              </a:solidFill>
            </a:endParaRPr>
          </a:p>
          <a:p>
            <a:pPr marL="180975" indent="-180975"/>
            <a:r>
              <a:rPr kumimoji="1" lang="ja-JP" altLang="en-US" sz="1600" dirty="0">
                <a:solidFill>
                  <a:schemeClr val="tx1"/>
                </a:solidFill>
              </a:rPr>
              <a:t>〇発汗量の増加により、汗をかきすぎると体液を失い続け、体内の水分不足による「</a:t>
            </a:r>
            <a:r>
              <a:rPr kumimoji="1" lang="ja-JP" altLang="en-US" sz="1600" b="1" dirty="0">
                <a:solidFill>
                  <a:schemeClr val="tx1"/>
                </a:solidFill>
              </a:rPr>
              <a:t>脱水状態</a:t>
            </a:r>
            <a:r>
              <a:rPr kumimoji="1" lang="ja-JP" altLang="en-US" sz="1600" dirty="0">
                <a:solidFill>
                  <a:schemeClr val="tx1"/>
                </a:solidFill>
              </a:rPr>
              <a:t>」となり</a:t>
            </a:r>
            <a:r>
              <a:rPr kumimoji="1" lang="ja-JP" altLang="en-US" sz="1600" b="1" dirty="0">
                <a:solidFill>
                  <a:schemeClr val="tx1"/>
                </a:solidFill>
              </a:rPr>
              <a:t>熱中症になる危険性が増加します</a:t>
            </a:r>
            <a:r>
              <a:rPr kumimoji="1" lang="ja-JP" altLang="en-US" sz="1600" dirty="0">
                <a:solidFill>
                  <a:schemeClr val="tx1"/>
                </a:solidFill>
              </a:rPr>
              <a:t>。</a:t>
            </a:r>
          </a:p>
        </p:txBody>
      </p:sp>
      <p:sp>
        <p:nvSpPr>
          <p:cNvPr id="20" name="テキスト ボックス 19">
            <a:extLst>
              <a:ext uri="{FF2B5EF4-FFF2-40B4-BE49-F238E27FC236}">
                <a16:creationId xmlns:a16="http://schemas.microsoft.com/office/drawing/2014/main" id="{B153DF32-38C8-8DCC-60D3-BBF786313BB2}"/>
              </a:ext>
            </a:extLst>
          </p:cNvPr>
          <p:cNvSpPr txBox="1"/>
          <p:nvPr/>
        </p:nvSpPr>
        <p:spPr>
          <a:xfrm>
            <a:off x="2425355" y="3132922"/>
            <a:ext cx="502414" cy="3108543"/>
          </a:xfrm>
          <a:prstGeom prst="rect">
            <a:avLst/>
          </a:prstGeom>
          <a:solidFill>
            <a:schemeClr val="bg1"/>
          </a:solidFill>
        </p:spPr>
        <p:txBody>
          <a:bodyPr wrap="square" rtlCol="0">
            <a:spAutoFit/>
          </a:bodyPr>
          <a:lstStyle/>
          <a:p>
            <a:r>
              <a:rPr kumimoji="1" lang="ja-JP" altLang="en-US" sz="2800" b="1" dirty="0"/>
              <a:t>体温が</a:t>
            </a:r>
            <a:r>
              <a:rPr kumimoji="1" lang="ja-JP" altLang="en-US" sz="2800" b="1" dirty="0">
                <a:solidFill>
                  <a:srgbClr val="FF0000"/>
                </a:solidFill>
              </a:rPr>
              <a:t>上昇</a:t>
            </a:r>
            <a:r>
              <a:rPr kumimoji="1" lang="ja-JP" altLang="en-US" sz="2800" b="1" dirty="0"/>
              <a:t>する</a:t>
            </a:r>
          </a:p>
        </p:txBody>
      </p:sp>
      <p:sp>
        <p:nvSpPr>
          <p:cNvPr id="21" name="テキスト ボックス 20">
            <a:extLst>
              <a:ext uri="{FF2B5EF4-FFF2-40B4-BE49-F238E27FC236}">
                <a16:creationId xmlns:a16="http://schemas.microsoft.com/office/drawing/2014/main" id="{8D533105-B1F7-C2CD-3BDA-4159170B33EB}"/>
              </a:ext>
            </a:extLst>
          </p:cNvPr>
          <p:cNvSpPr txBox="1"/>
          <p:nvPr/>
        </p:nvSpPr>
        <p:spPr>
          <a:xfrm>
            <a:off x="3734046" y="2929555"/>
            <a:ext cx="2338305" cy="400110"/>
          </a:xfrm>
          <a:prstGeom prst="rect">
            <a:avLst/>
          </a:prstGeom>
          <a:noFill/>
        </p:spPr>
        <p:txBody>
          <a:bodyPr wrap="square" rtlCol="0">
            <a:spAutoFit/>
          </a:bodyPr>
          <a:lstStyle/>
          <a:p>
            <a:pPr algn="ctr"/>
            <a:r>
              <a:rPr kumimoji="1" lang="ja-JP" altLang="en-US" sz="2000" b="1" dirty="0"/>
              <a:t>体温調節反応</a:t>
            </a:r>
          </a:p>
        </p:txBody>
      </p:sp>
      <p:sp>
        <p:nvSpPr>
          <p:cNvPr id="24" name="テキスト ボックス 23">
            <a:extLst>
              <a:ext uri="{FF2B5EF4-FFF2-40B4-BE49-F238E27FC236}">
                <a16:creationId xmlns:a16="http://schemas.microsoft.com/office/drawing/2014/main" id="{11725C75-122A-1739-7415-1822C680F256}"/>
              </a:ext>
            </a:extLst>
          </p:cNvPr>
          <p:cNvSpPr txBox="1"/>
          <p:nvPr/>
        </p:nvSpPr>
        <p:spPr>
          <a:xfrm>
            <a:off x="3766492" y="3369290"/>
            <a:ext cx="2146503" cy="338554"/>
          </a:xfrm>
          <a:prstGeom prst="rect">
            <a:avLst/>
          </a:prstGeom>
          <a:noFill/>
        </p:spPr>
        <p:txBody>
          <a:bodyPr wrap="square" rtlCol="0">
            <a:spAutoFit/>
          </a:bodyPr>
          <a:lstStyle/>
          <a:p>
            <a:r>
              <a:rPr kumimoji="1" lang="ja-JP" altLang="en-US" sz="1600" b="1" dirty="0"/>
              <a:t>・皮膚血流量の増加</a:t>
            </a:r>
            <a:endParaRPr kumimoji="1" lang="en-US" altLang="ja-JP" sz="1600" b="1" dirty="0"/>
          </a:p>
        </p:txBody>
      </p:sp>
      <p:sp>
        <p:nvSpPr>
          <p:cNvPr id="25" name="テキスト ボックス 24">
            <a:extLst>
              <a:ext uri="{FF2B5EF4-FFF2-40B4-BE49-F238E27FC236}">
                <a16:creationId xmlns:a16="http://schemas.microsoft.com/office/drawing/2014/main" id="{0B4BF175-4D3C-868B-45B6-64833660C414}"/>
              </a:ext>
            </a:extLst>
          </p:cNvPr>
          <p:cNvSpPr txBox="1"/>
          <p:nvPr/>
        </p:nvSpPr>
        <p:spPr>
          <a:xfrm>
            <a:off x="3956045" y="4818403"/>
            <a:ext cx="1956783" cy="738664"/>
          </a:xfrm>
          <a:prstGeom prst="rect">
            <a:avLst/>
          </a:prstGeom>
          <a:noFill/>
        </p:spPr>
        <p:txBody>
          <a:bodyPr wrap="square" rtlCol="0">
            <a:spAutoFit/>
          </a:bodyPr>
          <a:lstStyle/>
          <a:p>
            <a:r>
              <a:rPr lang="ja-JP" altLang="en-US" sz="1400" dirty="0">
                <a:solidFill>
                  <a:srgbClr val="111111"/>
                </a:solidFill>
                <a:latin typeface="-apple-system"/>
              </a:rPr>
              <a:t>汗が乾く際、気化熱</a:t>
            </a:r>
            <a:r>
              <a:rPr lang="ja-JP" altLang="en-US" sz="1400" b="0" i="0" dirty="0">
                <a:solidFill>
                  <a:srgbClr val="111111"/>
                </a:solidFill>
                <a:effectLst/>
                <a:latin typeface="-apple-system"/>
              </a:rPr>
              <a:t>により体温が奪われ、体温低下させる効果</a:t>
            </a:r>
            <a:endParaRPr kumimoji="1" lang="ja-JP" altLang="en-US" sz="1400" dirty="0"/>
          </a:p>
        </p:txBody>
      </p:sp>
      <p:sp>
        <p:nvSpPr>
          <p:cNvPr id="26" name="テキスト ボックス 25">
            <a:extLst>
              <a:ext uri="{FF2B5EF4-FFF2-40B4-BE49-F238E27FC236}">
                <a16:creationId xmlns:a16="http://schemas.microsoft.com/office/drawing/2014/main" id="{988E38FC-DA0A-A746-990C-A1FA3CB4BDCE}"/>
              </a:ext>
            </a:extLst>
          </p:cNvPr>
          <p:cNvSpPr txBox="1"/>
          <p:nvPr/>
        </p:nvSpPr>
        <p:spPr>
          <a:xfrm>
            <a:off x="3976299" y="3686639"/>
            <a:ext cx="1964593" cy="738664"/>
          </a:xfrm>
          <a:prstGeom prst="rect">
            <a:avLst/>
          </a:prstGeom>
          <a:noFill/>
        </p:spPr>
        <p:txBody>
          <a:bodyPr wrap="square" rtlCol="0">
            <a:spAutoFit/>
          </a:bodyPr>
          <a:lstStyle/>
          <a:p>
            <a:r>
              <a:rPr kumimoji="1" lang="ja-JP" altLang="en-US" sz="1400" dirty="0"/>
              <a:t>皮膚温を上昇させることで、体温を下げやすくする効果</a:t>
            </a:r>
          </a:p>
        </p:txBody>
      </p:sp>
      <p:sp>
        <p:nvSpPr>
          <p:cNvPr id="27" name="テキスト ボックス 26">
            <a:extLst>
              <a:ext uri="{FF2B5EF4-FFF2-40B4-BE49-F238E27FC236}">
                <a16:creationId xmlns:a16="http://schemas.microsoft.com/office/drawing/2014/main" id="{6871A1F4-A3AF-735F-9342-80933F8D610F}"/>
              </a:ext>
            </a:extLst>
          </p:cNvPr>
          <p:cNvSpPr txBox="1"/>
          <p:nvPr/>
        </p:nvSpPr>
        <p:spPr>
          <a:xfrm>
            <a:off x="3766326" y="4460294"/>
            <a:ext cx="2146503" cy="338554"/>
          </a:xfrm>
          <a:prstGeom prst="rect">
            <a:avLst/>
          </a:prstGeom>
          <a:noFill/>
        </p:spPr>
        <p:txBody>
          <a:bodyPr wrap="square" rtlCol="0">
            <a:spAutoFit/>
          </a:bodyPr>
          <a:lstStyle/>
          <a:p>
            <a:r>
              <a:rPr kumimoji="1" lang="ja-JP" altLang="en-US" sz="1600" b="1" dirty="0"/>
              <a:t>・発汗量の増加</a:t>
            </a:r>
            <a:endParaRPr kumimoji="1" lang="en-US" altLang="ja-JP" sz="1600" b="1" dirty="0"/>
          </a:p>
        </p:txBody>
      </p:sp>
      <p:sp>
        <p:nvSpPr>
          <p:cNvPr id="28" name="テキスト ボックス 27">
            <a:extLst>
              <a:ext uri="{FF2B5EF4-FFF2-40B4-BE49-F238E27FC236}">
                <a16:creationId xmlns:a16="http://schemas.microsoft.com/office/drawing/2014/main" id="{A3875CDD-C318-734E-B53F-5C8AD5E9F06A}"/>
              </a:ext>
            </a:extLst>
          </p:cNvPr>
          <p:cNvSpPr txBox="1"/>
          <p:nvPr/>
        </p:nvSpPr>
        <p:spPr>
          <a:xfrm>
            <a:off x="7639760" y="2930094"/>
            <a:ext cx="1862840" cy="400110"/>
          </a:xfrm>
          <a:prstGeom prst="rect">
            <a:avLst/>
          </a:prstGeom>
          <a:noFill/>
        </p:spPr>
        <p:txBody>
          <a:bodyPr wrap="square" rtlCol="0">
            <a:spAutoFit/>
          </a:bodyPr>
          <a:lstStyle/>
          <a:p>
            <a:r>
              <a:rPr kumimoji="1" lang="ja-JP" altLang="en-US" sz="2000" b="1" dirty="0"/>
              <a:t>熱中症の危機</a:t>
            </a:r>
          </a:p>
        </p:txBody>
      </p:sp>
      <p:sp>
        <p:nvSpPr>
          <p:cNvPr id="30" name="テキスト ボックス 29">
            <a:extLst>
              <a:ext uri="{FF2B5EF4-FFF2-40B4-BE49-F238E27FC236}">
                <a16:creationId xmlns:a16="http://schemas.microsoft.com/office/drawing/2014/main" id="{54095ADF-1709-1E2A-DF8D-1B07B2EA1A3B}"/>
              </a:ext>
            </a:extLst>
          </p:cNvPr>
          <p:cNvSpPr txBox="1"/>
          <p:nvPr/>
        </p:nvSpPr>
        <p:spPr>
          <a:xfrm>
            <a:off x="7535128" y="3328902"/>
            <a:ext cx="1964593" cy="1538883"/>
          </a:xfrm>
          <a:prstGeom prst="rect">
            <a:avLst/>
          </a:prstGeom>
          <a:noFill/>
        </p:spPr>
        <p:txBody>
          <a:bodyPr wrap="square" rtlCol="0">
            <a:spAutoFit/>
          </a:bodyPr>
          <a:lstStyle/>
          <a:p>
            <a:r>
              <a:rPr kumimoji="1" lang="ja-JP" altLang="en-US" sz="1400" dirty="0"/>
              <a:t>体温調節反応をうまく行うことができなくなり、身体に熱がたまっていく</a:t>
            </a:r>
            <a:endParaRPr kumimoji="1" lang="en-US" altLang="ja-JP" sz="1400" dirty="0"/>
          </a:p>
          <a:p>
            <a:endParaRPr kumimoji="1" lang="en-US" altLang="ja-JP" sz="1100" dirty="0"/>
          </a:p>
          <a:p>
            <a:endParaRPr kumimoji="1" lang="en-US" altLang="ja-JP" sz="1100" dirty="0"/>
          </a:p>
          <a:p>
            <a:r>
              <a:rPr kumimoji="1" lang="ja-JP" altLang="en-US" sz="1400" b="1" dirty="0"/>
              <a:t>健康被害発症の危険性</a:t>
            </a:r>
          </a:p>
        </p:txBody>
      </p:sp>
      <p:sp>
        <p:nvSpPr>
          <p:cNvPr id="31" name="二等辺三角形 30">
            <a:extLst>
              <a:ext uri="{FF2B5EF4-FFF2-40B4-BE49-F238E27FC236}">
                <a16:creationId xmlns:a16="http://schemas.microsoft.com/office/drawing/2014/main" id="{BB8D1CE9-6CCB-D5AC-1550-044FAFDEBA38}"/>
              </a:ext>
            </a:extLst>
          </p:cNvPr>
          <p:cNvSpPr/>
          <p:nvPr/>
        </p:nvSpPr>
        <p:spPr>
          <a:xfrm rot="10800000">
            <a:off x="7930724" y="4345619"/>
            <a:ext cx="1191154" cy="159367"/>
          </a:xfrm>
          <a:prstGeom prst="triangle">
            <a:avLst/>
          </a:prstGeom>
          <a:solidFill>
            <a:srgbClr val="FF000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96372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3</a:t>
            </a:fld>
            <a:endParaRPr kumimoji="1" lang="ja-JP" altLang="en-US"/>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8" y="180752"/>
            <a:ext cx="6347638" cy="584775"/>
          </a:xfrm>
          <a:prstGeom prst="rect">
            <a:avLst/>
          </a:prstGeom>
          <a:noFill/>
        </p:spPr>
        <p:txBody>
          <a:bodyPr wrap="square" rtlCol="0">
            <a:spAutoFit/>
          </a:bodyPr>
          <a:lstStyle/>
          <a:p>
            <a:r>
              <a:rPr kumimoji="1" lang="ja-JP" altLang="en-US" sz="3200" dirty="0"/>
              <a:t>熱中症の病態・症状</a:t>
            </a:r>
          </a:p>
        </p:txBody>
      </p:sp>
      <p:pic>
        <p:nvPicPr>
          <p:cNvPr id="4" name="図 3">
            <a:extLst>
              <a:ext uri="{FF2B5EF4-FFF2-40B4-BE49-F238E27FC236}">
                <a16:creationId xmlns:a16="http://schemas.microsoft.com/office/drawing/2014/main" id="{B540D2E2-165E-2442-C253-FFFBED14F0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17052" y="1284275"/>
            <a:ext cx="2268330" cy="2076782"/>
          </a:xfrm>
          <a:prstGeom prst="rect">
            <a:avLst/>
          </a:prstGeom>
        </p:spPr>
      </p:pic>
      <p:pic>
        <p:nvPicPr>
          <p:cNvPr id="5" name="図 4">
            <a:extLst>
              <a:ext uri="{FF2B5EF4-FFF2-40B4-BE49-F238E27FC236}">
                <a16:creationId xmlns:a16="http://schemas.microsoft.com/office/drawing/2014/main" id="{7647E1B3-910A-8920-7AAB-2F4515B2F7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2784274" y="1117063"/>
            <a:ext cx="2058861" cy="2319843"/>
          </a:xfrm>
          <a:prstGeom prst="rect">
            <a:avLst/>
          </a:prstGeom>
        </p:spPr>
      </p:pic>
      <p:pic>
        <p:nvPicPr>
          <p:cNvPr id="6" name="図 5">
            <a:extLst>
              <a:ext uri="{FF2B5EF4-FFF2-40B4-BE49-F238E27FC236}">
                <a16:creationId xmlns:a16="http://schemas.microsoft.com/office/drawing/2014/main" id="{6FE6624F-CB6A-CDB7-9D74-19601AD7E2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91913" y="1116860"/>
            <a:ext cx="1877968" cy="2212266"/>
          </a:xfrm>
          <a:prstGeom prst="rect">
            <a:avLst/>
          </a:prstGeom>
        </p:spPr>
      </p:pic>
      <p:pic>
        <p:nvPicPr>
          <p:cNvPr id="7" name="図 6">
            <a:extLst>
              <a:ext uri="{FF2B5EF4-FFF2-40B4-BE49-F238E27FC236}">
                <a16:creationId xmlns:a16="http://schemas.microsoft.com/office/drawing/2014/main" id="{0604E795-0E8E-C0A8-042E-80C06204A3F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61729" y="733985"/>
            <a:ext cx="1289102" cy="2572430"/>
          </a:xfrm>
          <a:prstGeom prst="rect">
            <a:avLst/>
          </a:prstGeom>
        </p:spPr>
      </p:pic>
      <p:cxnSp>
        <p:nvCxnSpPr>
          <p:cNvPr id="18" name="直線コネクタ 17">
            <a:extLst>
              <a:ext uri="{FF2B5EF4-FFF2-40B4-BE49-F238E27FC236}">
                <a16:creationId xmlns:a16="http://schemas.microsoft.com/office/drawing/2014/main" id="{EF1FB0B2-C228-5A75-3B79-5C7FF5547FC5}"/>
              </a:ext>
            </a:extLst>
          </p:cNvPr>
          <p:cNvCxnSpPr>
            <a:cxnSpLocks/>
          </p:cNvCxnSpPr>
          <p:nvPr/>
        </p:nvCxnSpPr>
        <p:spPr>
          <a:xfrm>
            <a:off x="2545352" y="1116860"/>
            <a:ext cx="0" cy="55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9716FE50-8270-D113-5EF4-7F5D1C4A4AEE}"/>
              </a:ext>
            </a:extLst>
          </p:cNvPr>
          <p:cNvCxnSpPr>
            <a:cxnSpLocks/>
          </p:cNvCxnSpPr>
          <p:nvPr/>
        </p:nvCxnSpPr>
        <p:spPr>
          <a:xfrm>
            <a:off x="4959709" y="1116860"/>
            <a:ext cx="0" cy="55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C39B9952-3108-0B00-83CE-E579CD150CD1}"/>
              </a:ext>
            </a:extLst>
          </p:cNvPr>
          <p:cNvCxnSpPr>
            <a:cxnSpLocks/>
          </p:cNvCxnSpPr>
          <p:nvPr/>
        </p:nvCxnSpPr>
        <p:spPr>
          <a:xfrm>
            <a:off x="7374066" y="1116860"/>
            <a:ext cx="0" cy="55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465318C0-AA51-F816-5A6F-4DC9845325E5}"/>
              </a:ext>
            </a:extLst>
          </p:cNvPr>
          <p:cNvSpPr txBox="1"/>
          <p:nvPr/>
        </p:nvSpPr>
        <p:spPr>
          <a:xfrm>
            <a:off x="202018" y="3329126"/>
            <a:ext cx="2267114" cy="369332"/>
          </a:xfrm>
          <a:prstGeom prst="rect">
            <a:avLst/>
          </a:prstGeom>
          <a:noFill/>
        </p:spPr>
        <p:txBody>
          <a:bodyPr wrap="square" rtlCol="0">
            <a:spAutoFit/>
          </a:bodyPr>
          <a:lstStyle/>
          <a:p>
            <a:pPr algn="ctr"/>
            <a:r>
              <a:rPr kumimoji="1" lang="ja-JP" altLang="en-US" b="1" dirty="0"/>
              <a:t>熱失神</a:t>
            </a:r>
          </a:p>
        </p:txBody>
      </p:sp>
      <p:sp>
        <p:nvSpPr>
          <p:cNvPr id="9" name="テキスト ボックス 8">
            <a:extLst>
              <a:ext uri="{FF2B5EF4-FFF2-40B4-BE49-F238E27FC236}">
                <a16:creationId xmlns:a16="http://schemas.microsoft.com/office/drawing/2014/main" id="{AD50877F-389B-5065-17F3-9EE95C79F78E}"/>
              </a:ext>
            </a:extLst>
          </p:cNvPr>
          <p:cNvSpPr txBox="1"/>
          <p:nvPr/>
        </p:nvSpPr>
        <p:spPr>
          <a:xfrm>
            <a:off x="2600270" y="3329126"/>
            <a:ext cx="2267114" cy="369332"/>
          </a:xfrm>
          <a:prstGeom prst="rect">
            <a:avLst/>
          </a:prstGeom>
          <a:noFill/>
        </p:spPr>
        <p:txBody>
          <a:bodyPr wrap="square" rtlCol="0">
            <a:spAutoFit/>
          </a:bodyPr>
          <a:lstStyle/>
          <a:p>
            <a:pPr algn="ctr"/>
            <a:r>
              <a:rPr kumimoji="1" lang="ja-JP" altLang="en-US" b="1" dirty="0"/>
              <a:t>熱けいれん</a:t>
            </a:r>
          </a:p>
        </p:txBody>
      </p:sp>
      <p:sp>
        <p:nvSpPr>
          <p:cNvPr id="10" name="テキスト ボックス 9">
            <a:extLst>
              <a:ext uri="{FF2B5EF4-FFF2-40B4-BE49-F238E27FC236}">
                <a16:creationId xmlns:a16="http://schemas.microsoft.com/office/drawing/2014/main" id="{3E84C17B-7778-F88F-B4DF-1FB56EC9E935}"/>
              </a:ext>
            </a:extLst>
          </p:cNvPr>
          <p:cNvSpPr txBox="1"/>
          <p:nvPr/>
        </p:nvSpPr>
        <p:spPr>
          <a:xfrm>
            <a:off x="4998522" y="3329126"/>
            <a:ext cx="2267114" cy="369332"/>
          </a:xfrm>
          <a:prstGeom prst="rect">
            <a:avLst/>
          </a:prstGeom>
          <a:noFill/>
        </p:spPr>
        <p:txBody>
          <a:bodyPr wrap="square" rtlCol="0">
            <a:spAutoFit/>
          </a:bodyPr>
          <a:lstStyle/>
          <a:p>
            <a:pPr algn="ctr"/>
            <a:r>
              <a:rPr kumimoji="1" lang="ja-JP" altLang="en-US" b="1" dirty="0"/>
              <a:t>熱疲労</a:t>
            </a:r>
          </a:p>
        </p:txBody>
      </p:sp>
      <p:sp>
        <p:nvSpPr>
          <p:cNvPr id="11" name="テキスト ボックス 10">
            <a:extLst>
              <a:ext uri="{FF2B5EF4-FFF2-40B4-BE49-F238E27FC236}">
                <a16:creationId xmlns:a16="http://schemas.microsoft.com/office/drawing/2014/main" id="{D33BAB46-AA1C-38C0-32B1-19E95D0F07D8}"/>
              </a:ext>
            </a:extLst>
          </p:cNvPr>
          <p:cNvSpPr txBox="1"/>
          <p:nvPr/>
        </p:nvSpPr>
        <p:spPr>
          <a:xfrm>
            <a:off x="7396775" y="3329126"/>
            <a:ext cx="2267114" cy="369332"/>
          </a:xfrm>
          <a:prstGeom prst="rect">
            <a:avLst/>
          </a:prstGeom>
          <a:noFill/>
        </p:spPr>
        <p:txBody>
          <a:bodyPr wrap="square" rtlCol="0">
            <a:spAutoFit/>
          </a:bodyPr>
          <a:lstStyle/>
          <a:p>
            <a:pPr algn="ctr"/>
            <a:r>
              <a:rPr kumimoji="1" lang="ja-JP" altLang="en-US" b="1" dirty="0"/>
              <a:t>熱射病</a:t>
            </a:r>
          </a:p>
        </p:txBody>
      </p:sp>
      <p:sp>
        <p:nvSpPr>
          <p:cNvPr id="12" name="テキスト ボックス 11">
            <a:extLst>
              <a:ext uri="{FF2B5EF4-FFF2-40B4-BE49-F238E27FC236}">
                <a16:creationId xmlns:a16="http://schemas.microsoft.com/office/drawing/2014/main" id="{028677B3-09E8-6AF8-EEDA-149C44D6BC9D}"/>
              </a:ext>
            </a:extLst>
          </p:cNvPr>
          <p:cNvSpPr txBox="1"/>
          <p:nvPr/>
        </p:nvSpPr>
        <p:spPr>
          <a:xfrm>
            <a:off x="143430" y="3746572"/>
            <a:ext cx="2325701" cy="2031325"/>
          </a:xfrm>
          <a:prstGeom prst="rect">
            <a:avLst/>
          </a:prstGeom>
          <a:noFill/>
        </p:spPr>
        <p:txBody>
          <a:bodyPr wrap="square" rtlCol="0">
            <a:spAutoFit/>
          </a:bodyPr>
          <a:lstStyle/>
          <a:p>
            <a:r>
              <a:rPr kumimoji="1" lang="ja-JP" altLang="en-US" dirty="0"/>
              <a:t>「夏の暑い環境下で起こる立ちくらみ」</a:t>
            </a:r>
            <a:endParaRPr kumimoji="1" lang="en-US" altLang="ja-JP" dirty="0"/>
          </a:p>
          <a:p>
            <a:endParaRPr kumimoji="1" lang="ja-JP" altLang="en-US" dirty="0"/>
          </a:p>
          <a:p>
            <a:r>
              <a:rPr kumimoji="1" lang="ja-JP" altLang="en-US" dirty="0"/>
              <a:t>夏の暑い環境で立ちっぱなしの時や、運動のし始め等によく起こる。</a:t>
            </a:r>
          </a:p>
        </p:txBody>
      </p:sp>
      <p:sp>
        <p:nvSpPr>
          <p:cNvPr id="13" name="テキスト ボックス 12">
            <a:extLst>
              <a:ext uri="{FF2B5EF4-FFF2-40B4-BE49-F238E27FC236}">
                <a16:creationId xmlns:a16="http://schemas.microsoft.com/office/drawing/2014/main" id="{AC3F571A-D79C-9E10-7771-BE09E4E3FB5F}"/>
              </a:ext>
            </a:extLst>
          </p:cNvPr>
          <p:cNvSpPr txBox="1"/>
          <p:nvPr/>
        </p:nvSpPr>
        <p:spPr>
          <a:xfrm>
            <a:off x="2583194" y="3746572"/>
            <a:ext cx="2325701" cy="2308324"/>
          </a:xfrm>
          <a:prstGeom prst="rect">
            <a:avLst/>
          </a:prstGeom>
          <a:noFill/>
        </p:spPr>
        <p:txBody>
          <a:bodyPr wrap="square" rtlCol="0">
            <a:spAutoFit/>
          </a:bodyPr>
          <a:lstStyle/>
          <a:p>
            <a:r>
              <a:rPr kumimoji="1" lang="ja-JP" altLang="en-US" dirty="0"/>
              <a:t>「痛みを伴う痙攣」</a:t>
            </a:r>
            <a:endParaRPr kumimoji="1" lang="en-US" altLang="ja-JP" dirty="0"/>
          </a:p>
          <a:p>
            <a:endParaRPr kumimoji="1" lang="en-US" altLang="ja-JP" dirty="0"/>
          </a:p>
          <a:p>
            <a:r>
              <a:rPr kumimoji="1" lang="ja-JP" altLang="en-US" dirty="0"/>
              <a:t>暑い環境で長時間もしくはキツイ運動をした時に起こり、主な原因は運動による疲労、水分と電解質の不足。</a:t>
            </a:r>
          </a:p>
        </p:txBody>
      </p:sp>
      <p:sp>
        <p:nvSpPr>
          <p:cNvPr id="14" name="テキスト ボックス 13">
            <a:extLst>
              <a:ext uri="{FF2B5EF4-FFF2-40B4-BE49-F238E27FC236}">
                <a16:creationId xmlns:a16="http://schemas.microsoft.com/office/drawing/2014/main" id="{DDAED9CB-7DE3-1657-93CA-0AAA54086118}"/>
              </a:ext>
            </a:extLst>
          </p:cNvPr>
          <p:cNvSpPr txBox="1"/>
          <p:nvPr/>
        </p:nvSpPr>
        <p:spPr>
          <a:xfrm>
            <a:off x="5022958" y="3746572"/>
            <a:ext cx="2325701" cy="2031325"/>
          </a:xfrm>
          <a:prstGeom prst="rect">
            <a:avLst/>
          </a:prstGeom>
          <a:noFill/>
        </p:spPr>
        <p:txBody>
          <a:bodyPr wrap="square" rtlCol="0">
            <a:spAutoFit/>
          </a:bodyPr>
          <a:lstStyle/>
          <a:p>
            <a:r>
              <a:rPr kumimoji="1" lang="ja-JP" altLang="en-US" dirty="0"/>
              <a:t>「脱力感」「疲労感、めまい」「頭痛」「吐き気」等</a:t>
            </a:r>
            <a:endParaRPr kumimoji="1" lang="en-US" altLang="ja-JP" dirty="0"/>
          </a:p>
          <a:p>
            <a:endParaRPr kumimoji="1" lang="en-US" altLang="ja-JP" dirty="0"/>
          </a:p>
          <a:p>
            <a:r>
              <a:rPr kumimoji="1" lang="ja-JP" altLang="en-US" dirty="0"/>
              <a:t>暑い環境での作業により、深部体温が上昇するのが主な原因。</a:t>
            </a:r>
            <a:endParaRPr kumimoji="1" lang="en-US" altLang="ja-JP" dirty="0"/>
          </a:p>
        </p:txBody>
      </p:sp>
      <p:sp>
        <p:nvSpPr>
          <p:cNvPr id="15" name="テキスト ボックス 14">
            <a:extLst>
              <a:ext uri="{FF2B5EF4-FFF2-40B4-BE49-F238E27FC236}">
                <a16:creationId xmlns:a16="http://schemas.microsoft.com/office/drawing/2014/main" id="{8775219E-CA8E-99E8-A592-B3BA5185A621}"/>
              </a:ext>
            </a:extLst>
          </p:cNvPr>
          <p:cNvSpPr txBox="1"/>
          <p:nvPr/>
        </p:nvSpPr>
        <p:spPr>
          <a:xfrm>
            <a:off x="7462722" y="3746572"/>
            <a:ext cx="2325701" cy="1754326"/>
          </a:xfrm>
          <a:prstGeom prst="rect">
            <a:avLst/>
          </a:prstGeom>
          <a:noFill/>
        </p:spPr>
        <p:txBody>
          <a:bodyPr wrap="square" rtlCol="0">
            <a:spAutoFit/>
          </a:bodyPr>
          <a:lstStyle/>
          <a:p>
            <a:r>
              <a:rPr kumimoji="1" lang="ja-JP" altLang="en-US" dirty="0"/>
              <a:t>熱中症のうち「</a:t>
            </a:r>
            <a:r>
              <a:rPr kumimoji="1" lang="ja-JP" altLang="en-US" b="1" dirty="0"/>
              <a:t>最も深刻で重度なもの</a:t>
            </a:r>
            <a:r>
              <a:rPr kumimoji="1" lang="ja-JP" altLang="en-US" dirty="0"/>
              <a:t>」</a:t>
            </a:r>
            <a:endParaRPr kumimoji="1" lang="en-US" altLang="ja-JP" dirty="0"/>
          </a:p>
          <a:p>
            <a:endParaRPr kumimoji="1" lang="en-US" altLang="ja-JP" dirty="0"/>
          </a:p>
          <a:p>
            <a:r>
              <a:rPr kumimoji="1" lang="ja-JP" altLang="en-US" dirty="0"/>
              <a:t>意識障害に陥り、進行すると昏睡状態にある可能性もある。</a:t>
            </a:r>
          </a:p>
        </p:txBody>
      </p:sp>
      <p:sp>
        <p:nvSpPr>
          <p:cNvPr id="16" name="四角形: 角を丸くする 15">
            <a:extLst>
              <a:ext uri="{FF2B5EF4-FFF2-40B4-BE49-F238E27FC236}">
                <a16:creationId xmlns:a16="http://schemas.microsoft.com/office/drawing/2014/main" id="{E0CF0E2A-CCEC-4DC0-F4B2-361CE4AF1826}"/>
              </a:ext>
            </a:extLst>
          </p:cNvPr>
          <p:cNvSpPr/>
          <p:nvPr/>
        </p:nvSpPr>
        <p:spPr>
          <a:xfrm>
            <a:off x="479394" y="6165195"/>
            <a:ext cx="9108487" cy="469411"/>
          </a:xfrm>
          <a:prstGeom prst="roundRect">
            <a:avLst>
              <a:gd name="adj" fmla="val 50000"/>
            </a:avLst>
          </a:prstGeom>
          <a:gradFill flip="none" rotWithShape="1">
            <a:gsLst>
              <a:gs pos="0">
                <a:schemeClr val="accent2">
                  <a:lumMod val="5000"/>
                  <a:lumOff val="95000"/>
                </a:schemeClr>
              </a:gs>
              <a:gs pos="13000">
                <a:schemeClr val="accent2">
                  <a:lumMod val="45000"/>
                  <a:lumOff val="55000"/>
                </a:schemeClr>
              </a:gs>
              <a:gs pos="78000">
                <a:schemeClr val="accent2">
                  <a:lumMod val="75000"/>
                </a:schemeClr>
              </a:gs>
              <a:gs pos="50000">
                <a:schemeClr val="accent2"/>
              </a:gs>
              <a:gs pos="29000">
                <a:schemeClr val="accent2">
                  <a:lumMod val="60000"/>
                  <a:lumOff val="40000"/>
                </a:schemeClr>
              </a:gs>
              <a:gs pos="100000">
                <a:schemeClr val="accent2">
                  <a:lumMod val="5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C8133CDB-F8B8-BC15-A1AF-EDBB80F0B285}"/>
              </a:ext>
            </a:extLst>
          </p:cNvPr>
          <p:cNvSpPr txBox="1"/>
          <p:nvPr/>
        </p:nvSpPr>
        <p:spPr>
          <a:xfrm>
            <a:off x="4020725" y="6206833"/>
            <a:ext cx="1877968" cy="369332"/>
          </a:xfrm>
          <a:prstGeom prst="rect">
            <a:avLst/>
          </a:prstGeom>
          <a:noFill/>
        </p:spPr>
        <p:txBody>
          <a:bodyPr wrap="square" rtlCol="0">
            <a:spAutoFit/>
          </a:bodyPr>
          <a:lstStyle/>
          <a:p>
            <a:pPr algn="ctr"/>
            <a:r>
              <a:rPr kumimoji="1" lang="ja-JP" altLang="en-US" b="1" dirty="0"/>
              <a:t>危険度</a:t>
            </a:r>
          </a:p>
        </p:txBody>
      </p:sp>
      <p:sp>
        <p:nvSpPr>
          <p:cNvPr id="22" name="楕円 21">
            <a:extLst>
              <a:ext uri="{FF2B5EF4-FFF2-40B4-BE49-F238E27FC236}">
                <a16:creationId xmlns:a16="http://schemas.microsoft.com/office/drawing/2014/main" id="{B9CDF37A-F728-A8B4-53FC-C438886E88A7}"/>
              </a:ext>
            </a:extLst>
          </p:cNvPr>
          <p:cNvSpPr/>
          <p:nvPr/>
        </p:nvSpPr>
        <p:spPr>
          <a:xfrm>
            <a:off x="9029501" y="6118921"/>
            <a:ext cx="581139" cy="603443"/>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ln w="9525">
                  <a:solidFill>
                    <a:schemeClr val="bg1"/>
                  </a:solidFill>
                </a:ln>
                <a:solidFill>
                  <a:schemeClr val="tx1"/>
                </a:solidFill>
              </a:rPr>
              <a:t>高</a:t>
            </a:r>
          </a:p>
        </p:txBody>
      </p:sp>
      <p:sp>
        <p:nvSpPr>
          <p:cNvPr id="23" name="楕円 22">
            <a:extLst>
              <a:ext uri="{FF2B5EF4-FFF2-40B4-BE49-F238E27FC236}">
                <a16:creationId xmlns:a16="http://schemas.microsoft.com/office/drawing/2014/main" id="{4CBF9155-FF88-8B7A-9DB9-4831253E39D1}"/>
              </a:ext>
            </a:extLst>
          </p:cNvPr>
          <p:cNvSpPr/>
          <p:nvPr/>
        </p:nvSpPr>
        <p:spPr>
          <a:xfrm>
            <a:off x="460162" y="6109317"/>
            <a:ext cx="581139" cy="603443"/>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ln w="12700">
                  <a:solidFill>
                    <a:schemeClr val="bg1"/>
                  </a:solidFill>
                </a:ln>
                <a:solidFill>
                  <a:schemeClr val="tx1"/>
                </a:solidFill>
              </a:rPr>
              <a:t>低</a:t>
            </a:r>
          </a:p>
        </p:txBody>
      </p:sp>
    </p:spTree>
    <p:extLst>
      <p:ext uri="{BB962C8B-B14F-4D97-AF65-F5344CB8AC3E}">
        <p14:creationId xmlns:p14="http://schemas.microsoft.com/office/powerpoint/2010/main" val="3194620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11E8FD5-3421-8C35-7437-6E8F66B6D00B}"/>
              </a:ext>
            </a:extLst>
          </p:cNvPr>
          <p:cNvSpPr>
            <a:spLocks noGrp="1"/>
          </p:cNvSpPr>
          <p:nvPr>
            <p:ph type="sldNum" sz="quarter" idx="12"/>
          </p:nvPr>
        </p:nvSpPr>
        <p:spPr/>
        <p:txBody>
          <a:bodyPr/>
          <a:lstStyle/>
          <a:p>
            <a:fld id="{6759AC53-047D-46E1-AE85-74826E2C25F6}" type="slidenum">
              <a:rPr kumimoji="1" lang="ja-JP" altLang="en-US" smtClean="0"/>
              <a:pPr/>
              <a:t>4</a:t>
            </a:fld>
            <a:endParaRPr kumimoji="1" lang="ja-JP" altLang="en-US" dirty="0"/>
          </a:p>
        </p:txBody>
      </p:sp>
      <p:sp>
        <p:nvSpPr>
          <p:cNvPr id="127" name="テキスト ボックス 126">
            <a:extLst>
              <a:ext uri="{FF2B5EF4-FFF2-40B4-BE49-F238E27FC236}">
                <a16:creationId xmlns:a16="http://schemas.microsoft.com/office/drawing/2014/main" id="{74C7522F-5313-393D-5028-5409D6FF87C0}"/>
              </a:ext>
            </a:extLst>
          </p:cNvPr>
          <p:cNvSpPr txBox="1"/>
          <p:nvPr/>
        </p:nvSpPr>
        <p:spPr>
          <a:xfrm>
            <a:off x="202018" y="180752"/>
            <a:ext cx="6347638" cy="584775"/>
          </a:xfrm>
          <a:prstGeom prst="rect">
            <a:avLst/>
          </a:prstGeom>
          <a:noFill/>
        </p:spPr>
        <p:txBody>
          <a:bodyPr wrap="square" rtlCol="0">
            <a:spAutoFit/>
          </a:bodyPr>
          <a:lstStyle/>
          <a:p>
            <a:r>
              <a:rPr kumimoji="1" lang="ja-JP" altLang="en-US" sz="3200" dirty="0"/>
              <a:t>農業における熱中症の現状①</a:t>
            </a:r>
          </a:p>
        </p:txBody>
      </p:sp>
      <p:sp>
        <p:nvSpPr>
          <p:cNvPr id="128" name="四角形: 角を丸くする 127">
            <a:extLst>
              <a:ext uri="{FF2B5EF4-FFF2-40B4-BE49-F238E27FC236}">
                <a16:creationId xmlns:a16="http://schemas.microsoft.com/office/drawing/2014/main" id="{16561E4E-46EF-29ED-06BE-DA51F8219D6D}"/>
              </a:ext>
            </a:extLst>
          </p:cNvPr>
          <p:cNvSpPr/>
          <p:nvPr/>
        </p:nvSpPr>
        <p:spPr>
          <a:xfrm>
            <a:off x="232144" y="1111116"/>
            <a:ext cx="9441712" cy="1666918"/>
          </a:xfrm>
          <a:prstGeom prst="roundRect">
            <a:avLst>
              <a:gd name="adj" fmla="val 16150"/>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t" anchorCtr="0"/>
          <a:lstStyle/>
          <a:p>
            <a:pPr marL="180975" indent="-180975"/>
            <a:r>
              <a:rPr kumimoji="1" lang="ja-JP" altLang="en-US" sz="1600" dirty="0">
                <a:solidFill>
                  <a:schemeClr val="tx1"/>
                </a:solidFill>
              </a:rPr>
              <a:t>〇最新の農作業死亡事故（令和４年）において、「熱中症」による死亡者は</a:t>
            </a:r>
            <a:r>
              <a:rPr kumimoji="1" lang="en-US" altLang="ja-JP" sz="1600" dirty="0">
                <a:solidFill>
                  <a:schemeClr val="tx1"/>
                </a:solidFill>
              </a:rPr>
              <a:t>29</a:t>
            </a:r>
            <a:r>
              <a:rPr kumimoji="1" lang="ja-JP" altLang="en-US" sz="1600" dirty="0">
                <a:solidFill>
                  <a:schemeClr val="tx1"/>
                </a:solidFill>
              </a:rPr>
              <a:t>人と全体の</a:t>
            </a:r>
            <a:r>
              <a:rPr kumimoji="1" lang="en-US" altLang="ja-JP" sz="1600" dirty="0">
                <a:solidFill>
                  <a:schemeClr val="tx1"/>
                </a:solidFill>
              </a:rPr>
              <a:t>12.2</a:t>
            </a:r>
            <a:r>
              <a:rPr kumimoji="1" lang="ja-JP" altLang="en-US" sz="1600" dirty="0">
                <a:solidFill>
                  <a:schemeClr val="tx1"/>
                </a:solidFill>
              </a:rPr>
              <a:t>％となっており、</a:t>
            </a:r>
            <a:r>
              <a:rPr kumimoji="1" lang="ja-JP" altLang="en-US" sz="1600" b="1" dirty="0">
                <a:solidFill>
                  <a:schemeClr val="tx1"/>
                </a:solidFill>
              </a:rPr>
              <a:t>農作業死亡事故に占める割合も増加傾向</a:t>
            </a:r>
            <a:r>
              <a:rPr kumimoji="1" lang="ja-JP" altLang="en-US" sz="1600" dirty="0">
                <a:solidFill>
                  <a:schemeClr val="tx1"/>
                </a:solidFill>
              </a:rPr>
              <a:t>です。</a:t>
            </a:r>
            <a:endParaRPr kumimoji="1" lang="en-US" altLang="ja-JP" sz="1600" dirty="0">
              <a:solidFill>
                <a:schemeClr val="tx1"/>
              </a:solidFill>
            </a:endParaRPr>
          </a:p>
          <a:p>
            <a:pPr marL="180975" indent="-180975"/>
            <a:r>
              <a:rPr kumimoji="1" lang="ja-JP" altLang="en-US" sz="1600" dirty="0">
                <a:solidFill>
                  <a:schemeClr val="tx1"/>
                </a:solidFill>
              </a:rPr>
              <a:t>〇また、令和５年度の夏期（５～９月）において、</a:t>
            </a:r>
            <a:r>
              <a:rPr kumimoji="1" lang="ja-JP" altLang="en-US" sz="1600" b="1" dirty="0">
                <a:solidFill>
                  <a:schemeClr val="tx1"/>
                </a:solidFill>
              </a:rPr>
              <a:t>田畑等で農作業中に熱中症によって救急搬送された人数</a:t>
            </a:r>
            <a:r>
              <a:rPr kumimoji="1" lang="en-US" altLang="ja-JP" sz="1600" b="1" dirty="0">
                <a:solidFill>
                  <a:schemeClr val="tx1"/>
                </a:solidFill>
              </a:rPr>
              <a:t>※</a:t>
            </a:r>
            <a:r>
              <a:rPr kumimoji="1" lang="ja-JP" altLang="en-US" sz="1600" b="1" dirty="0">
                <a:solidFill>
                  <a:schemeClr val="tx1"/>
                </a:solidFill>
              </a:rPr>
              <a:t>は</a:t>
            </a:r>
            <a:r>
              <a:rPr kumimoji="1" lang="en-US" altLang="ja-JP" sz="1600" b="1" dirty="0">
                <a:solidFill>
                  <a:schemeClr val="tx1"/>
                </a:solidFill>
              </a:rPr>
              <a:t>2013</a:t>
            </a:r>
            <a:r>
              <a:rPr kumimoji="1" lang="ja-JP" altLang="en-US" sz="1600" b="1" dirty="0">
                <a:solidFill>
                  <a:schemeClr val="tx1"/>
                </a:solidFill>
              </a:rPr>
              <a:t>人と直近５年で最多</a:t>
            </a:r>
            <a:r>
              <a:rPr kumimoji="1" lang="ja-JP" altLang="en-US" sz="1600" dirty="0">
                <a:solidFill>
                  <a:schemeClr val="tx1"/>
                </a:solidFill>
              </a:rPr>
              <a:t>となっています。</a:t>
            </a:r>
          </a:p>
        </p:txBody>
      </p:sp>
      <p:sp>
        <p:nvSpPr>
          <p:cNvPr id="5" name="テキスト ボックス 1">
            <a:extLst>
              <a:ext uri="{FF2B5EF4-FFF2-40B4-BE49-F238E27FC236}">
                <a16:creationId xmlns:a16="http://schemas.microsoft.com/office/drawing/2014/main" id="{BDEB5E9E-D404-0B8C-0660-6CB9C097197B}"/>
              </a:ext>
            </a:extLst>
          </p:cNvPr>
          <p:cNvSpPr txBox="1"/>
          <p:nvPr/>
        </p:nvSpPr>
        <p:spPr>
          <a:xfrm>
            <a:off x="535747" y="2855974"/>
            <a:ext cx="3416320" cy="392800"/>
          </a:xfrm>
          <a:prstGeom prst="rect">
            <a:avLst/>
          </a:prstGeom>
          <a:noFill/>
          <a:ln w="28575">
            <a:noFill/>
          </a:ln>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1400" dirty="0">
                <a:latin typeface="+mn-ea"/>
                <a:ea typeface="+mn-ea"/>
              </a:rPr>
              <a:t>要因別の死亡事故発生状況（令和４年）</a:t>
            </a:r>
          </a:p>
        </p:txBody>
      </p:sp>
      <p:pic>
        <p:nvPicPr>
          <p:cNvPr id="23" name="図 22">
            <a:extLst>
              <a:ext uri="{FF2B5EF4-FFF2-40B4-BE49-F238E27FC236}">
                <a16:creationId xmlns:a16="http://schemas.microsoft.com/office/drawing/2014/main" id="{6EADA432-E130-82A2-E008-3CAB2813B61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2144" y="2991319"/>
            <a:ext cx="4253719" cy="3491552"/>
          </a:xfrm>
          <a:prstGeom prst="rect">
            <a:avLst/>
          </a:prstGeom>
        </p:spPr>
      </p:pic>
      <p:sp>
        <p:nvSpPr>
          <p:cNvPr id="27" name="テキスト ボックス 26">
            <a:extLst>
              <a:ext uri="{FF2B5EF4-FFF2-40B4-BE49-F238E27FC236}">
                <a16:creationId xmlns:a16="http://schemas.microsoft.com/office/drawing/2014/main" id="{EB2F863B-A231-DADB-14B1-0383E734DFB1}"/>
              </a:ext>
            </a:extLst>
          </p:cNvPr>
          <p:cNvSpPr txBox="1"/>
          <p:nvPr/>
        </p:nvSpPr>
        <p:spPr>
          <a:xfrm>
            <a:off x="7304154" y="2830376"/>
            <a:ext cx="2320830" cy="577081"/>
          </a:xfrm>
          <a:prstGeom prst="rect">
            <a:avLst/>
          </a:prstGeom>
          <a:noFill/>
          <a:ln>
            <a:noFill/>
          </a:ln>
        </p:spPr>
        <p:txBody>
          <a:bodyPr wrap="square" rtlCol="0">
            <a:spAutoFit/>
          </a:bodyPr>
          <a:lstStyle/>
          <a:p>
            <a:pPr algn="ctr"/>
            <a:r>
              <a:rPr lang="ja-JP" altLang="en-US" sz="1050" dirty="0">
                <a:latin typeface="+mn-ea"/>
                <a:cs typeface="Meiryo UI" panose="020B0604030504040204" pitchFamily="50" charset="-128"/>
              </a:rPr>
              <a:t>直近５年の仕事場②における</a:t>
            </a:r>
            <a:endParaRPr lang="en-US" altLang="ja-JP" sz="1050" dirty="0">
              <a:latin typeface="+mn-ea"/>
              <a:cs typeface="Meiryo UI" panose="020B0604030504040204" pitchFamily="50" charset="-128"/>
            </a:endParaRPr>
          </a:p>
          <a:p>
            <a:pPr algn="ctr"/>
            <a:r>
              <a:rPr lang="ja-JP" altLang="en-US" sz="1050" dirty="0">
                <a:latin typeface="+mn-ea"/>
                <a:cs typeface="Meiryo UI" panose="020B0604030504040204" pitchFamily="50" charset="-128"/>
              </a:rPr>
              <a:t>救急搬送人員数</a:t>
            </a:r>
            <a:endParaRPr lang="en-US" altLang="ja-JP" sz="1050" dirty="0">
              <a:latin typeface="+mn-ea"/>
              <a:cs typeface="Meiryo UI" panose="020B0604030504040204" pitchFamily="50" charset="-128"/>
            </a:endParaRPr>
          </a:p>
          <a:p>
            <a:pPr algn="ctr"/>
            <a:r>
              <a:rPr lang="ja-JP" altLang="en-US" sz="1050" dirty="0">
                <a:latin typeface="+mn-ea"/>
                <a:cs typeface="Meiryo UI" panose="020B0604030504040204" pitchFamily="50" charset="-128"/>
              </a:rPr>
              <a:t>（令和元年～令和５年）</a:t>
            </a:r>
            <a:endParaRPr lang="en-US" altLang="ja-JP" sz="1050" dirty="0">
              <a:latin typeface="+mn-ea"/>
              <a:cs typeface="Meiryo UI" panose="020B0604030504040204" pitchFamily="50" charset="-128"/>
            </a:endParaRPr>
          </a:p>
        </p:txBody>
      </p:sp>
      <p:sp>
        <p:nvSpPr>
          <p:cNvPr id="28" name="テキスト ボックス 27">
            <a:extLst>
              <a:ext uri="{FF2B5EF4-FFF2-40B4-BE49-F238E27FC236}">
                <a16:creationId xmlns:a16="http://schemas.microsoft.com/office/drawing/2014/main" id="{955607FB-74BC-2902-21A9-8FFA995AB677}"/>
              </a:ext>
            </a:extLst>
          </p:cNvPr>
          <p:cNvSpPr txBox="1"/>
          <p:nvPr/>
        </p:nvSpPr>
        <p:spPr>
          <a:xfrm>
            <a:off x="6705117" y="4413661"/>
            <a:ext cx="323165" cy="1539638"/>
          </a:xfrm>
          <a:prstGeom prst="rect">
            <a:avLst/>
          </a:prstGeom>
          <a:noFill/>
          <a:ln>
            <a:noFill/>
          </a:ln>
        </p:spPr>
        <p:txBody>
          <a:bodyPr vert="eaVert" wrap="square" rtlCol="0">
            <a:spAutoFit/>
          </a:bodyPr>
          <a:lstStyle/>
          <a:p>
            <a:r>
              <a:rPr lang="ja-JP" altLang="en-US" sz="900" dirty="0">
                <a:latin typeface="ＭＳ ゴシック" panose="020B0609070205080204" pitchFamily="49" charset="-128"/>
                <a:ea typeface="ＭＳ ゴシック" panose="020B0609070205080204" pitchFamily="49" charset="-128"/>
                <a:cs typeface="Meiryo UI" panose="020B0604030504040204" pitchFamily="50" charset="-128"/>
              </a:rPr>
              <a:t>搬送人員数（人）</a:t>
            </a:r>
            <a:endParaRPr kumimoji="1" lang="ja-JP" altLang="en-US" sz="9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74CFC64E-2F0F-5E83-A904-BE4D069F150D}"/>
              </a:ext>
            </a:extLst>
          </p:cNvPr>
          <p:cNvSpPr txBox="1"/>
          <p:nvPr/>
        </p:nvSpPr>
        <p:spPr>
          <a:xfrm>
            <a:off x="535747" y="2334669"/>
            <a:ext cx="9307802" cy="369332"/>
          </a:xfrm>
          <a:prstGeom prst="rect">
            <a:avLst/>
          </a:prstGeom>
          <a:noFill/>
        </p:spPr>
        <p:txBody>
          <a:bodyPr wrap="square" rtlCol="0">
            <a:spAutoFit/>
          </a:bodyPr>
          <a:lstStyle/>
          <a:p>
            <a:pPr marL="182563" indent="-182563"/>
            <a:r>
              <a:rPr kumimoji="1" lang="en-US" altLang="ja-JP" sz="900" dirty="0"/>
              <a:t>※</a:t>
            </a:r>
            <a:r>
              <a:rPr kumimoji="1" lang="ja-JP" altLang="en-US" sz="900" dirty="0"/>
              <a:t>田畑等で農作業中に熱中症によって救急搬送された人数：消防庁「夏期における熱中症による救急搬送人員の調査」のうち</a:t>
            </a:r>
            <a:endParaRPr kumimoji="1" lang="en-US" altLang="ja-JP" sz="900" dirty="0"/>
          </a:p>
          <a:p>
            <a:pPr marL="182563" indent="-182563"/>
            <a:r>
              <a:rPr kumimoji="1" lang="ja-JP" altLang="en-US" sz="900" dirty="0"/>
              <a:t>　　　　　　　　　　　　　　　　　　　　　　　　　　　仕事場②（田畑、森林、海、川等 </a:t>
            </a:r>
            <a:r>
              <a:rPr kumimoji="1" lang="en-US" altLang="ja-JP" sz="900" dirty="0"/>
              <a:t>※</a:t>
            </a:r>
            <a:r>
              <a:rPr kumimoji="1" lang="ja-JP" altLang="en-US" sz="900" dirty="0"/>
              <a:t>農・畜・水産作業を行っている場合のみ）の区分を指す。</a:t>
            </a:r>
          </a:p>
        </p:txBody>
      </p:sp>
      <p:grpSp>
        <p:nvGrpSpPr>
          <p:cNvPr id="13" name="グループ化 12">
            <a:extLst>
              <a:ext uri="{FF2B5EF4-FFF2-40B4-BE49-F238E27FC236}">
                <a16:creationId xmlns:a16="http://schemas.microsoft.com/office/drawing/2014/main" id="{EE6D7FB9-13F8-49C2-7442-6AAC47D6DD46}"/>
              </a:ext>
            </a:extLst>
          </p:cNvPr>
          <p:cNvGrpSpPr/>
          <p:nvPr/>
        </p:nvGrpSpPr>
        <p:grpSpPr>
          <a:xfrm>
            <a:off x="4261386" y="2805833"/>
            <a:ext cx="2559864" cy="4179980"/>
            <a:chOff x="4261386" y="2518444"/>
            <a:chExt cx="2559864" cy="4179980"/>
          </a:xfrm>
        </p:grpSpPr>
        <p:grpSp>
          <p:nvGrpSpPr>
            <p:cNvPr id="14" name="グループ化 13">
              <a:extLst>
                <a:ext uri="{FF2B5EF4-FFF2-40B4-BE49-F238E27FC236}">
                  <a16:creationId xmlns:a16="http://schemas.microsoft.com/office/drawing/2014/main" id="{7E09C125-98F4-A17F-A712-9D7F6788D093}"/>
                </a:ext>
              </a:extLst>
            </p:cNvPr>
            <p:cNvGrpSpPr/>
            <p:nvPr/>
          </p:nvGrpSpPr>
          <p:grpSpPr>
            <a:xfrm>
              <a:off x="4261386" y="2518444"/>
              <a:ext cx="2559864" cy="4179980"/>
              <a:chOff x="4720939" y="2282525"/>
              <a:chExt cx="2559864" cy="4157683"/>
            </a:xfrm>
          </p:grpSpPr>
          <p:sp>
            <p:nvSpPr>
              <p:cNvPr id="17" name="テキスト ボックス 16">
                <a:extLst>
                  <a:ext uri="{FF2B5EF4-FFF2-40B4-BE49-F238E27FC236}">
                    <a16:creationId xmlns:a16="http://schemas.microsoft.com/office/drawing/2014/main" id="{63AE3188-7B7A-808E-517F-BF20AC5FA55A}"/>
                  </a:ext>
                </a:extLst>
              </p:cNvPr>
              <p:cNvSpPr txBox="1"/>
              <p:nvPr/>
            </p:nvSpPr>
            <p:spPr>
              <a:xfrm>
                <a:off x="4959973" y="2282525"/>
                <a:ext cx="2320830" cy="577081"/>
              </a:xfrm>
              <a:prstGeom prst="rect">
                <a:avLst/>
              </a:prstGeom>
              <a:noFill/>
              <a:ln>
                <a:noFill/>
              </a:ln>
            </p:spPr>
            <p:txBody>
              <a:bodyPr wrap="square" rtlCol="0">
                <a:spAutoFit/>
              </a:bodyPr>
              <a:lstStyle/>
              <a:p>
                <a:pPr algn="ctr"/>
                <a:r>
                  <a:rPr lang="ja-JP" altLang="en-US" sz="1050" dirty="0">
                    <a:latin typeface="+mn-ea"/>
                    <a:cs typeface="Meiryo UI" panose="020B0604030504040204" pitchFamily="50" charset="-128"/>
                  </a:rPr>
                  <a:t>農作業死亡事故における熱中症の</a:t>
                </a:r>
                <a:endParaRPr lang="en-US" altLang="ja-JP" sz="1050" dirty="0">
                  <a:latin typeface="+mn-ea"/>
                  <a:cs typeface="Meiryo UI" panose="020B0604030504040204" pitchFamily="50" charset="-128"/>
                </a:endParaRPr>
              </a:p>
              <a:p>
                <a:pPr algn="ctr"/>
                <a:r>
                  <a:rPr lang="ja-JP" altLang="en-US" sz="1050" dirty="0">
                    <a:latin typeface="+mn-ea"/>
                    <a:cs typeface="Meiryo UI" panose="020B0604030504040204" pitchFamily="50" charset="-128"/>
                  </a:rPr>
                  <a:t>割合の推移</a:t>
                </a:r>
                <a:endParaRPr lang="en-US" altLang="ja-JP" sz="1050" dirty="0">
                  <a:latin typeface="+mn-ea"/>
                  <a:cs typeface="Meiryo UI" panose="020B0604030504040204" pitchFamily="50" charset="-128"/>
                </a:endParaRPr>
              </a:p>
              <a:p>
                <a:pPr algn="ctr"/>
                <a:r>
                  <a:rPr lang="ja-JP" altLang="en-US" sz="1050" dirty="0">
                    <a:latin typeface="+mn-ea"/>
                    <a:cs typeface="Meiryo UI" panose="020B0604030504040204" pitchFamily="50" charset="-128"/>
                  </a:rPr>
                  <a:t>（平成</a:t>
                </a:r>
                <a:r>
                  <a:rPr lang="en-US" altLang="ja-JP" sz="1050" dirty="0">
                    <a:latin typeface="+mn-ea"/>
                    <a:cs typeface="Meiryo UI" panose="020B0604030504040204" pitchFamily="50" charset="-128"/>
                  </a:rPr>
                  <a:t>25</a:t>
                </a:r>
                <a:r>
                  <a:rPr lang="ja-JP" altLang="en-US" sz="1050" dirty="0">
                    <a:latin typeface="+mn-ea"/>
                    <a:cs typeface="Meiryo UI" panose="020B0604030504040204" pitchFamily="50" charset="-128"/>
                  </a:rPr>
                  <a:t>年～令和４年）</a:t>
                </a:r>
                <a:endParaRPr lang="en-US" altLang="ja-JP" sz="1050" dirty="0">
                  <a:latin typeface="+mn-ea"/>
                  <a:cs typeface="Meiryo UI" panose="020B0604030504040204" pitchFamily="50" charset="-128"/>
                </a:endParaRPr>
              </a:p>
            </p:txBody>
          </p:sp>
          <p:sp>
            <p:nvSpPr>
              <p:cNvPr id="18" name="テキスト ボックス 17">
                <a:extLst>
                  <a:ext uri="{FF2B5EF4-FFF2-40B4-BE49-F238E27FC236}">
                    <a16:creationId xmlns:a16="http://schemas.microsoft.com/office/drawing/2014/main" id="{FCADD1CB-E43F-DFF7-A8AA-DB66D3CA3F43}"/>
                  </a:ext>
                </a:extLst>
              </p:cNvPr>
              <p:cNvSpPr txBox="1"/>
              <p:nvPr/>
            </p:nvSpPr>
            <p:spPr>
              <a:xfrm>
                <a:off x="4720939" y="3939873"/>
                <a:ext cx="323165" cy="1531425"/>
              </a:xfrm>
              <a:prstGeom prst="rect">
                <a:avLst/>
              </a:prstGeom>
              <a:noFill/>
              <a:ln>
                <a:noFill/>
              </a:ln>
            </p:spPr>
            <p:txBody>
              <a:bodyPr vert="eaVert" wrap="square" rtlCol="0">
                <a:spAutoFit/>
              </a:bodyPr>
              <a:lstStyle/>
              <a:p>
                <a:r>
                  <a:rPr lang="ja-JP" altLang="en-US" sz="900" dirty="0">
                    <a:latin typeface="+mn-ea"/>
                    <a:cs typeface="Meiryo UI" panose="020B0604030504040204" pitchFamily="50" charset="-128"/>
                  </a:rPr>
                  <a:t>熱中症の割合（％）</a:t>
                </a:r>
                <a:endParaRPr kumimoji="1" lang="ja-JP" altLang="en-US" sz="900" dirty="0">
                  <a:latin typeface="+mn-ea"/>
                  <a:cs typeface="Meiryo UI" panose="020B0604030504040204" pitchFamily="50" charset="-128"/>
                </a:endParaRPr>
              </a:p>
            </p:txBody>
          </p:sp>
          <p:graphicFrame>
            <p:nvGraphicFramePr>
              <p:cNvPr id="19" name="グラフ 18">
                <a:extLst>
                  <a:ext uri="{FF2B5EF4-FFF2-40B4-BE49-F238E27FC236}">
                    <a16:creationId xmlns:a16="http://schemas.microsoft.com/office/drawing/2014/main" id="{4D804E78-7C76-80E3-9CBE-8B6B6A1914EE}"/>
                  </a:ext>
                </a:extLst>
              </p:cNvPr>
              <p:cNvGraphicFramePr>
                <a:graphicFrameLocks/>
              </p:cNvGraphicFramePr>
              <p:nvPr>
                <p:extLst>
                  <p:ext uri="{D42A27DB-BD31-4B8C-83A1-F6EECF244321}">
                    <p14:modId xmlns:p14="http://schemas.microsoft.com/office/powerpoint/2010/main" val="3593528896"/>
                  </p:ext>
                </p:extLst>
              </p:nvPr>
            </p:nvGraphicFramePr>
            <p:xfrm>
              <a:off x="4902200" y="2807141"/>
              <a:ext cx="2179873" cy="3633067"/>
            </p:xfrm>
            <a:graphic>
              <a:graphicData uri="http://schemas.openxmlformats.org/drawingml/2006/chart">
                <c:chart xmlns:c="http://schemas.openxmlformats.org/drawingml/2006/chart" xmlns:r="http://schemas.openxmlformats.org/officeDocument/2006/relationships" r:id="rId3"/>
              </a:graphicData>
            </a:graphic>
          </p:graphicFrame>
        </p:grpSp>
        <p:sp>
          <p:nvSpPr>
            <p:cNvPr id="15" name="矢印: 右 14">
              <a:extLst>
                <a:ext uri="{FF2B5EF4-FFF2-40B4-BE49-F238E27FC236}">
                  <a16:creationId xmlns:a16="http://schemas.microsoft.com/office/drawing/2014/main" id="{B24462DE-F699-F1EF-D688-B937EA2986EF}"/>
                </a:ext>
              </a:extLst>
            </p:cNvPr>
            <p:cNvSpPr/>
            <p:nvPr/>
          </p:nvSpPr>
          <p:spPr>
            <a:xfrm rot="19498345">
              <a:off x="4883098" y="4126731"/>
              <a:ext cx="1682415" cy="443631"/>
            </a:xfrm>
            <a:prstGeom prst="rightArrow">
              <a:avLst>
                <a:gd name="adj1" fmla="val 38508"/>
                <a:gd name="adj2" fmla="val 90221"/>
              </a:avLst>
            </a:prstGeom>
            <a:solidFill>
              <a:schemeClr val="accent2">
                <a:alpha val="25000"/>
              </a:schemeClr>
            </a:solidFill>
            <a:ln>
              <a:solidFill>
                <a:schemeClr val="bg1">
                  <a:lumMod val="5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a:latin typeface="+mn-ea"/>
              </a:endParaRPr>
            </a:p>
          </p:txBody>
        </p:sp>
        <p:sp>
          <p:nvSpPr>
            <p:cNvPr id="16" name="正方形/長方形 15">
              <a:extLst>
                <a:ext uri="{FF2B5EF4-FFF2-40B4-BE49-F238E27FC236}">
                  <a16:creationId xmlns:a16="http://schemas.microsoft.com/office/drawing/2014/main" id="{D90278F9-DF1B-EA0C-1419-D87ECBF17F16}"/>
                </a:ext>
              </a:extLst>
            </p:cNvPr>
            <p:cNvSpPr/>
            <p:nvPr/>
          </p:nvSpPr>
          <p:spPr>
            <a:xfrm>
              <a:off x="4756886" y="3061256"/>
              <a:ext cx="93734" cy="31098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grpSp>
      <p:graphicFrame>
        <p:nvGraphicFramePr>
          <p:cNvPr id="20" name="グラフ 19">
            <a:extLst>
              <a:ext uri="{FF2B5EF4-FFF2-40B4-BE49-F238E27FC236}">
                <a16:creationId xmlns:a16="http://schemas.microsoft.com/office/drawing/2014/main" id="{9EE67481-1483-E258-889D-416428DEDEF1}"/>
              </a:ext>
            </a:extLst>
          </p:cNvPr>
          <p:cNvGraphicFramePr>
            <a:graphicFrameLocks/>
          </p:cNvGraphicFramePr>
          <p:nvPr>
            <p:extLst>
              <p:ext uri="{D42A27DB-BD31-4B8C-83A1-F6EECF244321}">
                <p14:modId xmlns:p14="http://schemas.microsoft.com/office/powerpoint/2010/main" val="994776006"/>
              </p:ext>
            </p:extLst>
          </p:nvPr>
        </p:nvGraphicFramePr>
        <p:xfrm>
          <a:off x="6954002" y="3364179"/>
          <a:ext cx="2719854" cy="324668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87042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11E8FD5-3421-8C35-7437-6E8F66B6D00B}"/>
              </a:ext>
            </a:extLst>
          </p:cNvPr>
          <p:cNvSpPr>
            <a:spLocks noGrp="1"/>
          </p:cNvSpPr>
          <p:nvPr>
            <p:ph type="sldNum" sz="quarter" idx="12"/>
          </p:nvPr>
        </p:nvSpPr>
        <p:spPr/>
        <p:txBody>
          <a:bodyPr/>
          <a:lstStyle/>
          <a:p>
            <a:fld id="{6759AC53-047D-46E1-AE85-74826E2C25F6}" type="slidenum">
              <a:rPr kumimoji="1" lang="ja-JP" altLang="en-US" smtClean="0"/>
              <a:pPr/>
              <a:t>5</a:t>
            </a:fld>
            <a:endParaRPr kumimoji="1" lang="ja-JP" altLang="en-US"/>
          </a:p>
        </p:txBody>
      </p:sp>
      <p:sp>
        <p:nvSpPr>
          <p:cNvPr id="127" name="テキスト ボックス 126">
            <a:extLst>
              <a:ext uri="{FF2B5EF4-FFF2-40B4-BE49-F238E27FC236}">
                <a16:creationId xmlns:a16="http://schemas.microsoft.com/office/drawing/2014/main" id="{74C7522F-5313-393D-5028-5409D6FF87C0}"/>
              </a:ext>
            </a:extLst>
          </p:cNvPr>
          <p:cNvSpPr txBox="1"/>
          <p:nvPr/>
        </p:nvSpPr>
        <p:spPr>
          <a:xfrm>
            <a:off x="202018" y="180752"/>
            <a:ext cx="6347638" cy="584775"/>
          </a:xfrm>
          <a:prstGeom prst="rect">
            <a:avLst/>
          </a:prstGeom>
          <a:noFill/>
        </p:spPr>
        <p:txBody>
          <a:bodyPr wrap="square" rtlCol="0">
            <a:spAutoFit/>
          </a:bodyPr>
          <a:lstStyle/>
          <a:p>
            <a:r>
              <a:rPr kumimoji="1" lang="ja-JP" altLang="en-US" sz="3200" dirty="0"/>
              <a:t>農業における熱中症の現状②</a:t>
            </a:r>
          </a:p>
        </p:txBody>
      </p:sp>
      <p:sp>
        <p:nvSpPr>
          <p:cNvPr id="3" name="四角形: 角を丸くする 2">
            <a:extLst>
              <a:ext uri="{FF2B5EF4-FFF2-40B4-BE49-F238E27FC236}">
                <a16:creationId xmlns:a16="http://schemas.microsoft.com/office/drawing/2014/main" id="{63C8E77A-3713-60F0-FB0D-4ABFC718CEED}"/>
              </a:ext>
            </a:extLst>
          </p:cNvPr>
          <p:cNvSpPr/>
          <p:nvPr/>
        </p:nvSpPr>
        <p:spPr>
          <a:xfrm>
            <a:off x="232144" y="1111117"/>
            <a:ext cx="9441712" cy="1645606"/>
          </a:xfrm>
          <a:prstGeom prst="roundRect">
            <a:avLst>
              <a:gd name="adj" fmla="val 13734"/>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indent="-180975"/>
            <a:r>
              <a:rPr kumimoji="1" lang="ja-JP" altLang="en-US" sz="1600" dirty="0">
                <a:solidFill>
                  <a:schemeClr val="tx1"/>
                </a:solidFill>
              </a:rPr>
              <a:t>〇農作業中の熱中症による</a:t>
            </a:r>
            <a:r>
              <a:rPr kumimoji="1" lang="ja-JP" altLang="en-US" sz="1600" b="1" dirty="0">
                <a:solidFill>
                  <a:schemeClr val="tx1"/>
                </a:solidFill>
              </a:rPr>
              <a:t>死亡者は特に７～８月に集中</a:t>
            </a:r>
            <a:r>
              <a:rPr kumimoji="1" lang="ja-JP" altLang="en-US" sz="1600" dirty="0">
                <a:solidFill>
                  <a:schemeClr val="tx1"/>
                </a:solidFill>
              </a:rPr>
              <a:t>しており、</a:t>
            </a:r>
            <a:r>
              <a:rPr kumimoji="1" lang="ja-JP" altLang="en-US" sz="1600" b="1" dirty="0">
                <a:solidFill>
                  <a:schemeClr val="tx1"/>
                </a:solidFill>
              </a:rPr>
              <a:t>年代別には</a:t>
            </a:r>
            <a:r>
              <a:rPr kumimoji="1" lang="en-US" altLang="ja-JP" sz="1600" b="1" dirty="0">
                <a:solidFill>
                  <a:schemeClr val="tx1"/>
                </a:solidFill>
              </a:rPr>
              <a:t>70</a:t>
            </a:r>
            <a:r>
              <a:rPr kumimoji="1" lang="ja-JP" altLang="en-US" sz="1600" b="1" dirty="0">
                <a:solidFill>
                  <a:schemeClr val="tx1"/>
                </a:solidFill>
              </a:rPr>
              <a:t>代以上が大多数</a:t>
            </a:r>
            <a:r>
              <a:rPr kumimoji="1" lang="ja-JP" altLang="en-US" sz="1600" dirty="0">
                <a:solidFill>
                  <a:schemeClr val="tx1"/>
                </a:solidFill>
              </a:rPr>
              <a:t>を占めています。</a:t>
            </a:r>
            <a:endParaRPr kumimoji="1" lang="en-US" altLang="ja-JP" sz="1600" dirty="0">
              <a:solidFill>
                <a:schemeClr val="tx1"/>
              </a:solidFill>
            </a:endParaRPr>
          </a:p>
          <a:p>
            <a:pPr marL="180975" indent="-180975"/>
            <a:r>
              <a:rPr kumimoji="1" lang="ja-JP" altLang="en-US" sz="1600" dirty="0">
                <a:solidFill>
                  <a:schemeClr val="tx1"/>
                </a:solidFill>
              </a:rPr>
              <a:t>〇一方で、熱中症による救急搬送人員数は、まだ身体が暑さに慣れていない</a:t>
            </a:r>
            <a:r>
              <a:rPr kumimoji="1" lang="en-US" altLang="ja-JP" sz="1600" b="1" dirty="0">
                <a:solidFill>
                  <a:schemeClr val="tx1"/>
                </a:solidFill>
              </a:rPr>
              <a:t>GW</a:t>
            </a:r>
            <a:r>
              <a:rPr kumimoji="1" lang="ja-JP" altLang="en-US" sz="1600" b="1" dirty="0">
                <a:solidFill>
                  <a:schemeClr val="tx1"/>
                </a:solidFill>
              </a:rPr>
              <a:t>前後</a:t>
            </a:r>
            <a:r>
              <a:rPr kumimoji="1" lang="ja-JP" altLang="en-US" sz="1600" dirty="0">
                <a:solidFill>
                  <a:schemeClr val="tx1"/>
                </a:solidFill>
              </a:rPr>
              <a:t>や</a:t>
            </a:r>
            <a:r>
              <a:rPr kumimoji="1" lang="ja-JP" altLang="en-US" sz="1600" b="1" dirty="0">
                <a:solidFill>
                  <a:schemeClr val="tx1"/>
                </a:solidFill>
              </a:rPr>
              <a:t>梅雨明け</a:t>
            </a:r>
            <a:r>
              <a:rPr kumimoji="1" lang="ja-JP" altLang="en-US" sz="1600" dirty="0">
                <a:solidFill>
                  <a:schemeClr val="tx1"/>
                </a:solidFill>
              </a:rPr>
              <a:t>に急増する傾向があります。</a:t>
            </a:r>
            <a:endParaRPr kumimoji="1" lang="en-US" altLang="ja-JP" sz="1600" dirty="0">
              <a:solidFill>
                <a:schemeClr val="tx1"/>
              </a:solidFill>
            </a:endParaRPr>
          </a:p>
          <a:p>
            <a:pPr marL="180975" indent="-180975"/>
            <a:r>
              <a:rPr kumimoji="1" lang="ja-JP" altLang="en-US" sz="1600" dirty="0">
                <a:solidFill>
                  <a:schemeClr val="tx1"/>
                </a:solidFill>
              </a:rPr>
              <a:t>〇令和６年２月の気象庁の発表によると、令和６年度も日本の多くの地域で</a:t>
            </a:r>
            <a:r>
              <a:rPr kumimoji="1" lang="ja-JP" altLang="en-US" sz="1600" b="1" dirty="0">
                <a:solidFill>
                  <a:schemeClr val="tx1"/>
                </a:solidFill>
              </a:rPr>
              <a:t>例年より暑くなる</a:t>
            </a:r>
            <a:r>
              <a:rPr kumimoji="1" lang="ja-JP" altLang="en-US" sz="1600" dirty="0">
                <a:solidFill>
                  <a:schemeClr val="tx1"/>
                </a:solidFill>
              </a:rPr>
              <a:t>ことが予想されており、熱中症警戒アラートに注意する等、より一層の熱中症対策が必要です。</a:t>
            </a:r>
          </a:p>
        </p:txBody>
      </p:sp>
      <p:sp>
        <p:nvSpPr>
          <p:cNvPr id="5" name="テキスト ボックス 1">
            <a:extLst>
              <a:ext uri="{FF2B5EF4-FFF2-40B4-BE49-F238E27FC236}">
                <a16:creationId xmlns:a16="http://schemas.microsoft.com/office/drawing/2014/main" id="{1C93C819-E34A-1E58-82E4-618594BF5CAE}"/>
              </a:ext>
            </a:extLst>
          </p:cNvPr>
          <p:cNvSpPr txBox="1"/>
          <p:nvPr/>
        </p:nvSpPr>
        <p:spPr>
          <a:xfrm>
            <a:off x="140852" y="2845778"/>
            <a:ext cx="5964866" cy="307777"/>
          </a:xfrm>
          <a:prstGeom prst="rect">
            <a:avLst/>
          </a:prstGeom>
          <a:noFill/>
          <a:ln w="28575">
            <a:noFill/>
          </a:ln>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1400" dirty="0">
                <a:latin typeface="+mn-ea"/>
                <a:ea typeface="+mn-ea"/>
              </a:rPr>
              <a:t>農作業中の熱中症による死亡者数（平成２５年～令和４年）</a:t>
            </a:r>
          </a:p>
        </p:txBody>
      </p:sp>
      <p:sp>
        <p:nvSpPr>
          <p:cNvPr id="14" name="テキスト ボックス 1">
            <a:extLst>
              <a:ext uri="{FF2B5EF4-FFF2-40B4-BE49-F238E27FC236}">
                <a16:creationId xmlns:a16="http://schemas.microsoft.com/office/drawing/2014/main" id="{62F39998-B5E7-DD72-8A5F-17616336EF5F}"/>
              </a:ext>
            </a:extLst>
          </p:cNvPr>
          <p:cNvSpPr txBox="1"/>
          <p:nvPr/>
        </p:nvSpPr>
        <p:spPr>
          <a:xfrm>
            <a:off x="6171700" y="2840047"/>
            <a:ext cx="3502156" cy="523220"/>
          </a:xfrm>
          <a:prstGeom prst="rect">
            <a:avLst/>
          </a:prstGeom>
          <a:noFill/>
          <a:ln w="28575">
            <a:noFill/>
          </a:ln>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1400" dirty="0">
                <a:latin typeface="+mn-ea"/>
              </a:rPr>
              <a:t>仕事場②</a:t>
            </a:r>
            <a:r>
              <a:rPr kumimoji="1" lang="en-US" altLang="ja-JP" sz="1400" dirty="0">
                <a:latin typeface="+mn-ea"/>
              </a:rPr>
              <a:t>※</a:t>
            </a:r>
            <a:r>
              <a:rPr kumimoji="1" lang="ja-JP" altLang="en-US" sz="1400" dirty="0">
                <a:latin typeface="+mn-ea"/>
              </a:rPr>
              <a:t>における救急搬送人員数</a:t>
            </a:r>
            <a:endParaRPr kumimoji="1" lang="en-US" altLang="ja-JP" sz="1400" dirty="0">
              <a:latin typeface="+mn-ea"/>
            </a:endParaRPr>
          </a:p>
          <a:p>
            <a:pPr algn="ctr"/>
            <a:r>
              <a:rPr kumimoji="1" lang="ja-JP" altLang="en-US" sz="1400" dirty="0">
                <a:latin typeface="+mn-ea"/>
              </a:rPr>
              <a:t>（令和５年）</a:t>
            </a:r>
            <a:endParaRPr kumimoji="1" lang="ja-JP" altLang="en-US" sz="1400" dirty="0">
              <a:latin typeface="+mn-ea"/>
              <a:ea typeface="+mn-ea"/>
            </a:endParaRPr>
          </a:p>
        </p:txBody>
      </p:sp>
      <p:sp>
        <p:nvSpPr>
          <p:cNvPr id="15" name="テキスト ボックス 14">
            <a:extLst>
              <a:ext uri="{FF2B5EF4-FFF2-40B4-BE49-F238E27FC236}">
                <a16:creationId xmlns:a16="http://schemas.microsoft.com/office/drawing/2014/main" id="{8DF8CF1E-6BDD-A4C5-025A-764580716026}"/>
              </a:ext>
            </a:extLst>
          </p:cNvPr>
          <p:cNvSpPr txBox="1"/>
          <p:nvPr/>
        </p:nvSpPr>
        <p:spPr>
          <a:xfrm>
            <a:off x="6105718" y="6523646"/>
            <a:ext cx="3732857" cy="200055"/>
          </a:xfrm>
          <a:prstGeom prst="rect">
            <a:avLst/>
          </a:prstGeom>
          <a:noFill/>
        </p:spPr>
        <p:txBody>
          <a:bodyPr wrap="square" rtlCol="0">
            <a:spAutoFit/>
          </a:bodyPr>
          <a:lstStyle/>
          <a:p>
            <a:pPr marL="182563" indent="-182563"/>
            <a:r>
              <a:rPr kumimoji="1" lang="en-US" altLang="ja-JP" sz="700" dirty="0"/>
              <a:t>※</a:t>
            </a:r>
            <a:r>
              <a:rPr kumimoji="1" lang="ja-JP" altLang="en-US" sz="700" dirty="0"/>
              <a:t>仕事場②：田畑、森林、海、川等 </a:t>
            </a:r>
            <a:r>
              <a:rPr kumimoji="1" lang="en-US" altLang="ja-JP" sz="700" dirty="0"/>
              <a:t>※</a:t>
            </a:r>
            <a:r>
              <a:rPr kumimoji="1" lang="ja-JP" altLang="en-US" sz="700" dirty="0"/>
              <a:t>農・畜・水産作業を行っている場合のみ）の区分</a:t>
            </a:r>
          </a:p>
        </p:txBody>
      </p:sp>
      <p:graphicFrame>
        <p:nvGraphicFramePr>
          <p:cNvPr id="4" name="グラフ 3">
            <a:extLst>
              <a:ext uri="{FF2B5EF4-FFF2-40B4-BE49-F238E27FC236}">
                <a16:creationId xmlns:a16="http://schemas.microsoft.com/office/drawing/2014/main" id="{7698DCAA-2BC4-A01E-5795-F59C1724B344}"/>
              </a:ext>
            </a:extLst>
          </p:cNvPr>
          <p:cNvGraphicFramePr>
            <a:graphicFrameLocks/>
          </p:cNvGraphicFramePr>
          <p:nvPr>
            <p:extLst>
              <p:ext uri="{D42A27DB-BD31-4B8C-83A1-F6EECF244321}">
                <p14:modId xmlns:p14="http://schemas.microsoft.com/office/powerpoint/2010/main" val="1666632310"/>
              </p:ext>
            </p:extLst>
          </p:nvPr>
        </p:nvGraphicFramePr>
        <p:xfrm>
          <a:off x="2995787" y="3392498"/>
          <a:ext cx="2720193" cy="32651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グラフ 5">
            <a:extLst>
              <a:ext uri="{FF2B5EF4-FFF2-40B4-BE49-F238E27FC236}">
                <a16:creationId xmlns:a16="http://schemas.microsoft.com/office/drawing/2014/main" id="{3629D75B-F0D1-19AB-DACD-F6748F413F02}"/>
              </a:ext>
            </a:extLst>
          </p:cNvPr>
          <p:cNvGraphicFramePr>
            <a:graphicFrameLocks/>
          </p:cNvGraphicFramePr>
          <p:nvPr>
            <p:extLst>
              <p:ext uri="{D42A27DB-BD31-4B8C-83A1-F6EECF244321}">
                <p14:modId xmlns:p14="http://schemas.microsoft.com/office/powerpoint/2010/main" val="330069893"/>
              </p:ext>
            </p:extLst>
          </p:nvPr>
        </p:nvGraphicFramePr>
        <p:xfrm>
          <a:off x="121564" y="3443592"/>
          <a:ext cx="2970023" cy="2730648"/>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1">
            <a:extLst>
              <a:ext uri="{FF2B5EF4-FFF2-40B4-BE49-F238E27FC236}">
                <a16:creationId xmlns:a16="http://schemas.microsoft.com/office/drawing/2014/main" id="{A36ACD4E-1282-34A2-6EAF-B4E3AEFA6B66}"/>
              </a:ext>
            </a:extLst>
          </p:cNvPr>
          <p:cNvSpPr txBox="1"/>
          <p:nvPr/>
        </p:nvSpPr>
        <p:spPr>
          <a:xfrm>
            <a:off x="3478240" y="3135815"/>
            <a:ext cx="2585483" cy="307777"/>
          </a:xfrm>
          <a:prstGeom prst="rect">
            <a:avLst/>
          </a:prstGeom>
          <a:noFill/>
          <a:ln w="28575">
            <a:noFill/>
          </a:ln>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1400" dirty="0">
                <a:latin typeface="+mn-ea"/>
                <a:ea typeface="+mn-ea"/>
              </a:rPr>
              <a:t>年代別</a:t>
            </a:r>
          </a:p>
        </p:txBody>
      </p:sp>
      <p:graphicFrame>
        <p:nvGraphicFramePr>
          <p:cNvPr id="9" name="グラフ 8">
            <a:extLst>
              <a:ext uri="{FF2B5EF4-FFF2-40B4-BE49-F238E27FC236}">
                <a16:creationId xmlns:a16="http://schemas.microsoft.com/office/drawing/2014/main" id="{41D2F7AD-0795-F37E-E35F-E13C291BED52}"/>
              </a:ext>
            </a:extLst>
          </p:cNvPr>
          <p:cNvGraphicFramePr>
            <a:graphicFrameLocks/>
          </p:cNvGraphicFramePr>
          <p:nvPr>
            <p:extLst>
              <p:ext uri="{D42A27DB-BD31-4B8C-83A1-F6EECF244321}">
                <p14:modId xmlns:p14="http://schemas.microsoft.com/office/powerpoint/2010/main" val="738860083"/>
              </p:ext>
            </p:extLst>
          </p:nvPr>
        </p:nvGraphicFramePr>
        <p:xfrm>
          <a:off x="6010441" y="2900318"/>
          <a:ext cx="3502156" cy="3655008"/>
        </p:xfrm>
        <a:graphic>
          <a:graphicData uri="http://schemas.openxmlformats.org/drawingml/2006/chart">
            <c:chart xmlns:c="http://schemas.openxmlformats.org/drawingml/2006/chart" xmlns:r="http://schemas.openxmlformats.org/officeDocument/2006/relationships" r:id="rId4"/>
          </a:graphicData>
        </a:graphic>
      </p:graphicFrame>
      <p:sp>
        <p:nvSpPr>
          <p:cNvPr id="10" name="テキスト ボックス 9">
            <a:extLst>
              <a:ext uri="{FF2B5EF4-FFF2-40B4-BE49-F238E27FC236}">
                <a16:creationId xmlns:a16="http://schemas.microsoft.com/office/drawing/2014/main" id="{9E5DE6B5-F4FC-B731-DE64-DD461DDE257B}"/>
              </a:ext>
            </a:extLst>
          </p:cNvPr>
          <p:cNvSpPr txBox="1"/>
          <p:nvPr/>
        </p:nvSpPr>
        <p:spPr>
          <a:xfrm>
            <a:off x="5697991" y="3804504"/>
            <a:ext cx="400110" cy="2862322"/>
          </a:xfrm>
          <a:prstGeom prst="rect">
            <a:avLst/>
          </a:prstGeom>
          <a:noFill/>
        </p:spPr>
        <p:txBody>
          <a:bodyPr vert="eaVert" wrap="square" rtlCol="0">
            <a:spAutoFit/>
          </a:bodyPr>
          <a:lstStyle/>
          <a:p>
            <a:r>
              <a:rPr kumimoji="1" lang="ja-JP" altLang="en-US" sz="1400" dirty="0"/>
              <a:t>救急搬送人員数（人）</a:t>
            </a:r>
          </a:p>
        </p:txBody>
      </p:sp>
      <p:sp>
        <p:nvSpPr>
          <p:cNvPr id="11" name="二等辺三角形 10">
            <a:extLst>
              <a:ext uri="{FF2B5EF4-FFF2-40B4-BE49-F238E27FC236}">
                <a16:creationId xmlns:a16="http://schemas.microsoft.com/office/drawing/2014/main" id="{9E1832F0-61E6-5E95-042A-186495C325B2}"/>
              </a:ext>
            </a:extLst>
          </p:cNvPr>
          <p:cNvSpPr/>
          <p:nvPr/>
        </p:nvSpPr>
        <p:spPr>
          <a:xfrm rot="12628594">
            <a:off x="6675938" y="4930260"/>
            <a:ext cx="157094" cy="409303"/>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CAD62517-1575-02E1-D7DD-4764681B3595}"/>
              </a:ext>
            </a:extLst>
          </p:cNvPr>
          <p:cNvSpPr/>
          <p:nvPr/>
        </p:nvSpPr>
        <p:spPr>
          <a:xfrm>
            <a:off x="6309825" y="4685211"/>
            <a:ext cx="848621" cy="338230"/>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kumimoji="1" lang="en-US" altLang="ja-JP" sz="1400" dirty="0">
                <a:solidFill>
                  <a:srgbClr val="FF0000"/>
                </a:solidFill>
              </a:rPr>
              <a:t>GW</a:t>
            </a:r>
            <a:r>
              <a:rPr kumimoji="1" lang="ja-JP" altLang="en-US" sz="1400" dirty="0">
                <a:solidFill>
                  <a:srgbClr val="FF0000"/>
                </a:solidFill>
              </a:rPr>
              <a:t>明け</a:t>
            </a:r>
          </a:p>
        </p:txBody>
      </p:sp>
      <p:sp>
        <p:nvSpPr>
          <p:cNvPr id="13" name="二等辺三角形 12">
            <a:extLst>
              <a:ext uri="{FF2B5EF4-FFF2-40B4-BE49-F238E27FC236}">
                <a16:creationId xmlns:a16="http://schemas.microsoft.com/office/drawing/2014/main" id="{B858F26E-B49D-FC45-AB86-6FC9FEA5BBAF}"/>
              </a:ext>
            </a:extLst>
          </p:cNvPr>
          <p:cNvSpPr/>
          <p:nvPr/>
        </p:nvSpPr>
        <p:spPr>
          <a:xfrm rot="8771766">
            <a:off x="7579697" y="4022363"/>
            <a:ext cx="157094" cy="409303"/>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8B5ECE8D-B11F-7CB7-CF0C-10EC15EAA73D}"/>
              </a:ext>
            </a:extLst>
          </p:cNvPr>
          <p:cNvSpPr/>
          <p:nvPr/>
        </p:nvSpPr>
        <p:spPr>
          <a:xfrm>
            <a:off x="6797213" y="3772208"/>
            <a:ext cx="848621" cy="338230"/>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a:solidFill>
                  <a:srgbClr val="FF0000"/>
                </a:solidFill>
              </a:rPr>
              <a:t>梅雨明け</a:t>
            </a:r>
          </a:p>
        </p:txBody>
      </p:sp>
    </p:spTree>
    <p:extLst>
      <p:ext uri="{BB962C8B-B14F-4D97-AF65-F5344CB8AC3E}">
        <p14:creationId xmlns:p14="http://schemas.microsoft.com/office/powerpoint/2010/main" val="1380994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6</a:t>
            </a:fld>
            <a:endParaRPr kumimoji="1" lang="ja-JP" altLang="en-US"/>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熱中症の対策 ～日常的な対策～</a:t>
            </a:r>
          </a:p>
        </p:txBody>
      </p:sp>
      <p:sp>
        <p:nvSpPr>
          <p:cNvPr id="4" name="四角形: 角を丸くする 3">
            <a:extLst>
              <a:ext uri="{FF2B5EF4-FFF2-40B4-BE49-F238E27FC236}">
                <a16:creationId xmlns:a16="http://schemas.microsoft.com/office/drawing/2014/main" id="{706ECC52-56D2-CE65-90CC-9CC1C533907A}"/>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238A4214-D88D-FACD-5873-D8547C1322D8}"/>
              </a:ext>
            </a:extLst>
          </p:cNvPr>
          <p:cNvSpPr/>
          <p:nvPr/>
        </p:nvSpPr>
        <p:spPr>
          <a:xfrm>
            <a:off x="5137212" y="1137967"/>
            <a:ext cx="4483223" cy="5441681"/>
          </a:xfrm>
          <a:prstGeom prst="roundRect">
            <a:avLst>
              <a:gd name="adj" fmla="val 4590"/>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descr="黒い背景と男性の絵&#10;&#10;中程度の精度で自動的に生成された説明">
            <a:extLst>
              <a:ext uri="{FF2B5EF4-FFF2-40B4-BE49-F238E27FC236}">
                <a16:creationId xmlns:a16="http://schemas.microsoft.com/office/drawing/2014/main" id="{7540D0AE-C597-FB41-EE84-975D71E62F8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923635" y="4708191"/>
            <a:ext cx="4504101" cy="1593445"/>
          </a:xfrm>
          <a:prstGeom prst="rect">
            <a:avLst/>
          </a:prstGeom>
        </p:spPr>
      </p:pic>
      <p:pic>
        <p:nvPicPr>
          <p:cNvPr id="7" name="図 6" descr="モニター, 画面, コンピュータ, ノートパソコン が含まれている画像&#10;&#10;自動的に生成された説明">
            <a:extLst>
              <a:ext uri="{FF2B5EF4-FFF2-40B4-BE49-F238E27FC236}">
                <a16:creationId xmlns:a16="http://schemas.microsoft.com/office/drawing/2014/main" id="{E6007B7D-0C54-D98C-6E22-E2B40DD26C7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04363" y="4008220"/>
            <a:ext cx="3649035" cy="2293416"/>
          </a:xfrm>
          <a:prstGeom prst="rect">
            <a:avLst/>
          </a:prstGeom>
        </p:spPr>
      </p:pic>
      <p:sp>
        <p:nvSpPr>
          <p:cNvPr id="8" name="テキスト ボックス 7">
            <a:extLst>
              <a:ext uri="{FF2B5EF4-FFF2-40B4-BE49-F238E27FC236}">
                <a16:creationId xmlns:a16="http://schemas.microsoft.com/office/drawing/2014/main" id="{564EF4EC-BAC4-68EC-1B07-E6336D9DC37E}"/>
              </a:ext>
            </a:extLst>
          </p:cNvPr>
          <p:cNvSpPr txBox="1"/>
          <p:nvPr/>
        </p:nvSpPr>
        <p:spPr>
          <a:xfrm>
            <a:off x="285565" y="1269066"/>
            <a:ext cx="4483224" cy="465549"/>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暑さを避ける</a:t>
            </a:r>
            <a:endParaRPr lang="en-US" altLang="ja-JP" sz="2800" dirty="0">
              <a:latin typeface="Zen Maru Gothic Black" pitchFamily="2" charset="-128"/>
              <a:ea typeface="Zen Maru Gothic Black" pitchFamily="2" charset="-128"/>
              <a:cs typeface="源柔ゴシックLP Bold" panose="020B0602020203020207" pitchFamily="50" charset="-128"/>
            </a:endParaRPr>
          </a:p>
        </p:txBody>
      </p:sp>
      <p:sp>
        <p:nvSpPr>
          <p:cNvPr id="9" name="テキスト ボックス 8">
            <a:extLst>
              <a:ext uri="{FF2B5EF4-FFF2-40B4-BE49-F238E27FC236}">
                <a16:creationId xmlns:a16="http://schemas.microsoft.com/office/drawing/2014/main" id="{82A05D5D-2DC9-A258-5B76-BF90DB59F503}"/>
              </a:ext>
            </a:extLst>
          </p:cNvPr>
          <p:cNvSpPr txBox="1"/>
          <p:nvPr/>
        </p:nvSpPr>
        <p:spPr>
          <a:xfrm>
            <a:off x="5137211" y="1269066"/>
            <a:ext cx="4483224" cy="465549"/>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こまめな水分・塩分補給</a:t>
            </a:r>
            <a:endParaRPr lang="en-US" altLang="ja-JP" sz="2800" dirty="0">
              <a:latin typeface="Zen Maru Gothic Black" pitchFamily="2" charset="-128"/>
              <a:ea typeface="Zen Maru Gothic Black" pitchFamily="2" charset="-128"/>
              <a:cs typeface="源柔ゴシックLP Bold" panose="020B0602020203020207" pitchFamily="50" charset="-128"/>
            </a:endParaRPr>
          </a:p>
        </p:txBody>
      </p:sp>
      <p:sp>
        <p:nvSpPr>
          <p:cNvPr id="10" name="テキスト ボックス 9">
            <a:extLst>
              <a:ext uri="{FF2B5EF4-FFF2-40B4-BE49-F238E27FC236}">
                <a16:creationId xmlns:a16="http://schemas.microsoft.com/office/drawing/2014/main" id="{169D9F08-7A46-A2AA-0514-F6F0D0397A02}"/>
              </a:ext>
            </a:extLst>
          </p:cNvPr>
          <p:cNvSpPr txBox="1"/>
          <p:nvPr/>
        </p:nvSpPr>
        <p:spPr>
          <a:xfrm>
            <a:off x="499855" y="1942402"/>
            <a:ext cx="4054641" cy="2469907"/>
          </a:xfrm>
          <a:prstGeom prst="rect">
            <a:avLst/>
          </a:prstGeom>
          <a:noFill/>
        </p:spPr>
        <p:txBody>
          <a:bodyPr wrap="square" rtlCol="0">
            <a:spAutoFit/>
          </a:bodyPr>
          <a:lstStyle/>
          <a:p>
            <a:pPr marL="180975" indent="-180975"/>
            <a:r>
              <a:rPr kumimoji="1" lang="ja-JP" altLang="en-US" dirty="0"/>
              <a:t>・気温が高いときに激しい作業をすると、熱中症リスクはとても高くなります。</a:t>
            </a:r>
            <a:endParaRPr kumimoji="1" lang="en-US" altLang="ja-JP" dirty="0"/>
          </a:p>
          <a:p>
            <a:pPr marL="180975" indent="-180975"/>
            <a:endParaRPr kumimoji="1" lang="en-US" altLang="ja-JP" sz="1050" dirty="0"/>
          </a:p>
          <a:p>
            <a:pPr marL="180975" indent="-180975"/>
            <a:r>
              <a:rPr kumimoji="1" lang="ja-JP" altLang="en-US" dirty="0"/>
              <a:t>・どうしても作業を行う場合は、気温が高くなっている状況での作業は極力避け、</a:t>
            </a:r>
            <a:r>
              <a:rPr kumimoji="1" lang="ja-JP" altLang="en-US" b="1" dirty="0"/>
              <a:t>日陰</a:t>
            </a:r>
            <a:r>
              <a:rPr kumimoji="1" lang="ja-JP" altLang="en-US" dirty="0"/>
              <a:t>や</a:t>
            </a:r>
            <a:r>
              <a:rPr kumimoji="1" lang="ja-JP" altLang="en-US" b="1" dirty="0"/>
              <a:t>風通しの良い場所</a:t>
            </a:r>
            <a:r>
              <a:rPr kumimoji="1" lang="ja-JP" altLang="en-US" dirty="0"/>
              <a:t>、</a:t>
            </a:r>
            <a:r>
              <a:rPr kumimoji="1" lang="ja-JP" altLang="en-US" b="1" dirty="0"/>
              <a:t>エアコンの効いた部屋</a:t>
            </a:r>
            <a:r>
              <a:rPr kumimoji="1" lang="ja-JP" altLang="en-US" dirty="0"/>
              <a:t>で行えるものにしましょう。</a:t>
            </a:r>
            <a:endParaRPr kumimoji="1" lang="en-US" altLang="ja-JP" dirty="0"/>
          </a:p>
        </p:txBody>
      </p:sp>
      <p:pic>
        <p:nvPicPr>
          <p:cNvPr id="11" name="図 10">
            <a:extLst>
              <a:ext uri="{FF2B5EF4-FFF2-40B4-BE49-F238E27FC236}">
                <a16:creationId xmlns:a16="http://schemas.microsoft.com/office/drawing/2014/main" id="{FBAE82E7-1A5C-16EE-DDCF-6F080CDFB0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7378823" y="4767354"/>
            <a:ext cx="2190878" cy="1643159"/>
          </a:xfrm>
          <a:prstGeom prst="rect">
            <a:avLst/>
          </a:prstGeom>
        </p:spPr>
      </p:pic>
      <p:sp>
        <p:nvSpPr>
          <p:cNvPr id="12" name="テキスト ボックス 11">
            <a:extLst>
              <a:ext uri="{FF2B5EF4-FFF2-40B4-BE49-F238E27FC236}">
                <a16:creationId xmlns:a16="http://schemas.microsoft.com/office/drawing/2014/main" id="{D614E5A8-F49E-C7D6-9D0B-AC91FDB40153}"/>
              </a:ext>
            </a:extLst>
          </p:cNvPr>
          <p:cNvSpPr txBox="1"/>
          <p:nvPr/>
        </p:nvSpPr>
        <p:spPr>
          <a:xfrm>
            <a:off x="5351502" y="1952578"/>
            <a:ext cx="4054641" cy="2469907"/>
          </a:xfrm>
          <a:prstGeom prst="rect">
            <a:avLst/>
          </a:prstGeom>
          <a:noFill/>
        </p:spPr>
        <p:txBody>
          <a:bodyPr wrap="square" rtlCol="0">
            <a:spAutoFit/>
          </a:bodyPr>
          <a:lstStyle/>
          <a:p>
            <a:pPr marL="180975" indent="-180975"/>
            <a:r>
              <a:rPr kumimoji="1" lang="ja-JP" altLang="en-US" dirty="0"/>
              <a:t>・発汗で失った水分の回復のため、</a:t>
            </a:r>
            <a:r>
              <a:rPr kumimoji="1" lang="ja-JP" altLang="en-US" b="1" dirty="0"/>
              <a:t>のどの渇きを感じる前</a:t>
            </a:r>
            <a:r>
              <a:rPr kumimoji="1" lang="ja-JP" altLang="en-US" dirty="0"/>
              <a:t>に、こまめに</a:t>
            </a:r>
            <a:r>
              <a:rPr kumimoji="1" lang="ja-JP" altLang="en-US" b="1" dirty="0"/>
              <a:t>水分の補給</a:t>
            </a:r>
            <a:r>
              <a:rPr kumimoji="1" lang="ja-JP" altLang="en-US" dirty="0"/>
              <a:t>を行いましょう。</a:t>
            </a:r>
            <a:endParaRPr kumimoji="1" lang="en-US" altLang="ja-JP" dirty="0"/>
          </a:p>
          <a:p>
            <a:pPr marL="180975" indent="-180975"/>
            <a:endParaRPr kumimoji="1" lang="en-US" altLang="ja-JP" sz="1050" dirty="0"/>
          </a:p>
          <a:p>
            <a:pPr marL="180975" indent="-180975"/>
            <a:r>
              <a:rPr kumimoji="1" lang="ja-JP" altLang="en-US" dirty="0"/>
              <a:t>・汗は体内の塩分も一緒に排出します。そのため、</a:t>
            </a:r>
            <a:r>
              <a:rPr kumimoji="1" lang="ja-JP" altLang="en-US" b="1" dirty="0"/>
              <a:t>水だけではなく塩分の補給</a:t>
            </a:r>
            <a:r>
              <a:rPr kumimoji="1" lang="ja-JP" altLang="en-US" dirty="0"/>
              <a:t>も心がけましょう。</a:t>
            </a:r>
            <a:endParaRPr kumimoji="1" lang="en-US" altLang="ja-JP" dirty="0"/>
          </a:p>
          <a:p>
            <a:pPr marL="180975" indent="-180975"/>
            <a:r>
              <a:rPr kumimoji="1" lang="ja-JP" altLang="en-US" dirty="0"/>
              <a:t>（スポーツドリンクや漬物がおすすめです。）</a:t>
            </a:r>
            <a:endParaRPr kumimoji="1" lang="en-US" altLang="ja-JP" dirty="0"/>
          </a:p>
        </p:txBody>
      </p:sp>
    </p:spTree>
    <p:extLst>
      <p:ext uri="{BB962C8B-B14F-4D97-AF65-F5344CB8AC3E}">
        <p14:creationId xmlns:p14="http://schemas.microsoft.com/office/powerpoint/2010/main" val="2883945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7</a:t>
            </a:fld>
            <a:endParaRPr kumimoji="1" lang="ja-JP" altLang="en-US"/>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熱中症の対策 ～農作業中の対策～</a:t>
            </a:r>
          </a:p>
        </p:txBody>
      </p:sp>
      <p:sp>
        <p:nvSpPr>
          <p:cNvPr id="6" name="四角形: 角を丸くする 5">
            <a:extLst>
              <a:ext uri="{FF2B5EF4-FFF2-40B4-BE49-F238E27FC236}">
                <a16:creationId xmlns:a16="http://schemas.microsoft.com/office/drawing/2014/main" id="{B13A08A2-6EC5-865A-465F-5C07E93ED03E}"/>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3B7C49F8-04E0-1C58-34B0-B10896718EDC}"/>
              </a:ext>
            </a:extLst>
          </p:cNvPr>
          <p:cNvSpPr/>
          <p:nvPr/>
        </p:nvSpPr>
        <p:spPr>
          <a:xfrm>
            <a:off x="4953000" y="1137967"/>
            <a:ext cx="4776926" cy="5441681"/>
          </a:xfrm>
          <a:prstGeom prst="roundRect">
            <a:avLst>
              <a:gd name="adj" fmla="val 4590"/>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黒い背景と男性の絵&#10;&#10;低い精度で自動的に生成された説明">
            <a:extLst>
              <a:ext uri="{FF2B5EF4-FFF2-40B4-BE49-F238E27FC236}">
                <a16:creationId xmlns:a16="http://schemas.microsoft.com/office/drawing/2014/main" id="{152015DF-20E5-3256-8EE6-ECBBB257B4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75865" y="4026755"/>
            <a:ext cx="4434918" cy="2042379"/>
          </a:xfrm>
          <a:prstGeom prst="rect">
            <a:avLst/>
          </a:prstGeom>
        </p:spPr>
      </p:pic>
      <p:sp>
        <p:nvSpPr>
          <p:cNvPr id="10" name="テキスト ボックス 9">
            <a:extLst>
              <a:ext uri="{FF2B5EF4-FFF2-40B4-BE49-F238E27FC236}">
                <a16:creationId xmlns:a16="http://schemas.microsoft.com/office/drawing/2014/main" id="{4359F875-69BA-AC46-CDA2-164C4FF8C7A5}"/>
              </a:ext>
            </a:extLst>
          </p:cNvPr>
          <p:cNvSpPr txBox="1"/>
          <p:nvPr/>
        </p:nvSpPr>
        <p:spPr>
          <a:xfrm>
            <a:off x="285565" y="1268032"/>
            <a:ext cx="4483224" cy="465549"/>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単独作業は避ける</a:t>
            </a:r>
            <a:endParaRPr lang="en-US" altLang="ja-JP" sz="2800" dirty="0">
              <a:latin typeface="Zen Maru Gothic Black" pitchFamily="2" charset="-128"/>
              <a:ea typeface="Zen Maru Gothic Black" pitchFamily="2" charset="-128"/>
              <a:cs typeface="源柔ゴシックLP Bold" panose="020B0602020203020207" pitchFamily="50" charset="-128"/>
            </a:endParaRPr>
          </a:p>
        </p:txBody>
      </p:sp>
      <p:sp>
        <p:nvSpPr>
          <p:cNvPr id="11" name="テキスト ボックス 10">
            <a:extLst>
              <a:ext uri="{FF2B5EF4-FFF2-40B4-BE49-F238E27FC236}">
                <a16:creationId xmlns:a16="http://schemas.microsoft.com/office/drawing/2014/main" id="{621BF5E1-2ED9-AE43-A3CE-8984D72F9CEB}"/>
              </a:ext>
            </a:extLst>
          </p:cNvPr>
          <p:cNvSpPr txBox="1"/>
          <p:nvPr/>
        </p:nvSpPr>
        <p:spPr>
          <a:xfrm>
            <a:off x="5137211" y="1269066"/>
            <a:ext cx="4483224" cy="465549"/>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熱中症対策アイテムの活用</a:t>
            </a:r>
            <a:endParaRPr lang="en-US" altLang="ja-JP" sz="2800" dirty="0">
              <a:latin typeface="Zen Maru Gothic Black" pitchFamily="2" charset="-128"/>
              <a:ea typeface="Zen Maru Gothic Black" pitchFamily="2" charset="-128"/>
              <a:cs typeface="源柔ゴシックLP Bold" panose="020B0602020203020207" pitchFamily="50" charset="-128"/>
            </a:endParaRPr>
          </a:p>
        </p:txBody>
      </p:sp>
      <p:sp>
        <p:nvSpPr>
          <p:cNvPr id="12" name="テキスト ボックス 11">
            <a:extLst>
              <a:ext uri="{FF2B5EF4-FFF2-40B4-BE49-F238E27FC236}">
                <a16:creationId xmlns:a16="http://schemas.microsoft.com/office/drawing/2014/main" id="{9F82A704-7007-9DAF-CB7C-2C524B7D3477}"/>
              </a:ext>
            </a:extLst>
          </p:cNvPr>
          <p:cNvSpPr txBox="1"/>
          <p:nvPr/>
        </p:nvSpPr>
        <p:spPr>
          <a:xfrm>
            <a:off x="499855" y="1942402"/>
            <a:ext cx="4054641" cy="2192908"/>
          </a:xfrm>
          <a:prstGeom prst="rect">
            <a:avLst/>
          </a:prstGeom>
          <a:noFill/>
        </p:spPr>
        <p:txBody>
          <a:bodyPr wrap="square" rtlCol="0">
            <a:spAutoFit/>
          </a:bodyPr>
          <a:lstStyle/>
          <a:p>
            <a:pPr marL="180975" indent="-180975"/>
            <a:r>
              <a:rPr kumimoji="1" lang="ja-JP" altLang="en-US" dirty="0"/>
              <a:t>・熱中症になってしまった際、</a:t>
            </a:r>
            <a:r>
              <a:rPr kumimoji="1" lang="ja-JP" altLang="en-US" b="1" dirty="0"/>
              <a:t>早期発見、対処が大切</a:t>
            </a:r>
            <a:r>
              <a:rPr kumimoji="1" lang="ja-JP" altLang="en-US" dirty="0"/>
              <a:t>です。</a:t>
            </a:r>
            <a:endParaRPr kumimoji="1" lang="en-US" altLang="ja-JP" dirty="0"/>
          </a:p>
          <a:p>
            <a:pPr marL="180975" indent="-180975"/>
            <a:endParaRPr kumimoji="1" lang="en-US" altLang="ja-JP" sz="1050" dirty="0"/>
          </a:p>
          <a:p>
            <a:pPr marL="180975" indent="-180975"/>
            <a:r>
              <a:rPr kumimoji="1" lang="ja-JP" altLang="en-US" dirty="0"/>
              <a:t>・</a:t>
            </a:r>
            <a:r>
              <a:rPr kumimoji="0" lang="ja-JP" altLang="en-US" sz="1800" b="0" i="0" u="none" strike="noStrike" kern="0" cap="none" spc="-9" normalizeH="0" baseline="0" noProof="0" dirty="0">
                <a:ln>
                  <a:noFill/>
                </a:ln>
                <a:solidFill>
                  <a:schemeClr val="tx1"/>
                </a:solidFill>
                <a:effectLst/>
                <a:uLnTx/>
                <a:uFillTx/>
                <a:latin typeface="+mn-ea"/>
              </a:rPr>
              <a:t>なるべく</a:t>
            </a:r>
            <a:r>
              <a:rPr kumimoji="0" lang="en-US" altLang="ja-JP" sz="1800" b="0" i="0" u="none" strike="noStrike" kern="0" cap="none" spc="-9" normalizeH="0" baseline="0" noProof="0" dirty="0">
                <a:ln>
                  <a:noFill/>
                </a:ln>
                <a:solidFill>
                  <a:schemeClr val="tx1"/>
                </a:solidFill>
                <a:effectLst/>
                <a:uLnTx/>
                <a:uFillTx/>
                <a:latin typeface="+mn-ea"/>
              </a:rPr>
              <a:t>2</a:t>
            </a:r>
            <a:r>
              <a:rPr kumimoji="0" lang="ja-JP" altLang="en-US" sz="1800" b="0" i="0" u="none" strike="noStrike" kern="0" cap="none" spc="-86" normalizeH="0" baseline="0" noProof="0" dirty="0">
                <a:ln>
                  <a:noFill/>
                </a:ln>
                <a:solidFill>
                  <a:schemeClr val="tx1"/>
                </a:solidFill>
                <a:effectLst/>
                <a:uLnTx/>
                <a:uFillTx/>
                <a:latin typeface="+mn-ea"/>
              </a:rPr>
              <a:t>人以上で作業し、お互いが視界に入るように作業したり、時間を決めて声をかけあう等、作業者に異常がないか、</a:t>
            </a:r>
            <a:r>
              <a:rPr kumimoji="0" lang="ja-JP" altLang="en-US" sz="1800" b="1" i="0" u="none" strike="noStrike" kern="0" cap="none" spc="-86" normalizeH="0" baseline="0" noProof="0" dirty="0">
                <a:ln>
                  <a:noFill/>
                </a:ln>
                <a:solidFill>
                  <a:schemeClr val="tx1"/>
                </a:solidFill>
                <a:effectLst/>
                <a:uLnTx/>
                <a:uFillTx/>
                <a:latin typeface="+mn-ea"/>
              </a:rPr>
              <a:t>定期的に</a:t>
            </a:r>
            <a:r>
              <a:rPr kumimoji="0" lang="ja-JP" altLang="en-US" sz="1800" b="1" i="0" u="none" strike="noStrike" kern="0" cap="none" spc="-5" normalizeH="0" baseline="0" noProof="0" dirty="0">
                <a:ln>
                  <a:noFill/>
                </a:ln>
                <a:solidFill>
                  <a:schemeClr val="tx1"/>
                </a:solidFill>
                <a:effectLst/>
                <a:uLnTx/>
                <a:uFillTx/>
                <a:latin typeface="+mn-ea"/>
              </a:rPr>
              <a:t>確認できる環境</a:t>
            </a:r>
            <a:r>
              <a:rPr kumimoji="0" lang="ja-JP" altLang="en-US" sz="1800" b="0" i="0" u="none" strike="noStrike" kern="0" cap="none" spc="-5" normalizeH="0" baseline="0" noProof="0" dirty="0">
                <a:ln>
                  <a:noFill/>
                </a:ln>
                <a:solidFill>
                  <a:schemeClr val="tx1"/>
                </a:solidFill>
                <a:effectLst/>
                <a:uLnTx/>
                <a:uFillTx/>
                <a:latin typeface="+mn-ea"/>
              </a:rPr>
              <a:t>で作業しましょう。</a:t>
            </a:r>
            <a:endParaRPr kumimoji="1" lang="en-US" altLang="ja-JP" dirty="0"/>
          </a:p>
        </p:txBody>
      </p:sp>
      <p:sp>
        <p:nvSpPr>
          <p:cNvPr id="13" name="テキスト ボックス 12">
            <a:extLst>
              <a:ext uri="{FF2B5EF4-FFF2-40B4-BE49-F238E27FC236}">
                <a16:creationId xmlns:a16="http://schemas.microsoft.com/office/drawing/2014/main" id="{40943244-4526-941F-9223-71137957AC04}"/>
              </a:ext>
            </a:extLst>
          </p:cNvPr>
          <p:cNvSpPr txBox="1"/>
          <p:nvPr/>
        </p:nvSpPr>
        <p:spPr>
          <a:xfrm>
            <a:off x="5327438" y="1932457"/>
            <a:ext cx="4178633" cy="2469907"/>
          </a:xfrm>
          <a:prstGeom prst="rect">
            <a:avLst/>
          </a:prstGeom>
          <a:noFill/>
        </p:spPr>
        <p:txBody>
          <a:bodyPr wrap="square" rtlCol="0">
            <a:spAutoFit/>
          </a:bodyPr>
          <a:lstStyle/>
          <a:p>
            <a:pPr marL="180975" indent="-180975"/>
            <a:r>
              <a:rPr kumimoji="1" lang="ja-JP" altLang="en-US" dirty="0"/>
              <a:t>・農業は暑い環境で作業することが多く、</a:t>
            </a:r>
            <a:r>
              <a:rPr kumimoji="1" lang="ja-JP" altLang="en-US" b="1" dirty="0"/>
              <a:t>熱中症リスクの高い業種</a:t>
            </a:r>
            <a:r>
              <a:rPr kumimoji="1" lang="ja-JP" altLang="en-US" dirty="0"/>
              <a:t>です。</a:t>
            </a:r>
            <a:endParaRPr kumimoji="1" lang="en-US" altLang="ja-JP" dirty="0"/>
          </a:p>
          <a:p>
            <a:pPr marL="180975" indent="-180975"/>
            <a:endParaRPr kumimoji="1" lang="en-US" altLang="ja-JP" sz="1050" dirty="0"/>
          </a:p>
          <a:p>
            <a:pPr marL="180975" indent="-180975"/>
            <a:r>
              <a:rPr kumimoji="1" lang="ja-JP" altLang="en-US" dirty="0"/>
              <a:t>・熱中症対策として、</a:t>
            </a:r>
            <a:r>
              <a:rPr kumimoji="1" lang="ja-JP" altLang="en-US" b="1" dirty="0"/>
              <a:t>アイテムを活用</a:t>
            </a:r>
            <a:r>
              <a:rPr kumimoji="1" lang="ja-JP" altLang="en-US" dirty="0"/>
              <a:t>することでリスクを下げることができます。</a:t>
            </a:r>
            <a:endParaRPr kumimoji="1" lang="en-US" altLang="ja-JP" dirty="0"/>
          </a:p>
          <a:p>
            <a:pPr marL="180975" indent="-180975"/>
            <a:endParaRPr kumimoji="1" lang="en-US" altLang="ja-JP" dirty="0"/>
          </a:p>
          <a:p>
            <a:pPr marL="180975" indent="-180975"/>
            <a:r>
              <a:rPr kumimoji="1" lang="ja-JP" altLang="en-US" dirty="0"/>
              <a:t>・具体的なアイテムと活用方法は次のページで！</a:t>
            </a:r>
            <a:endParaRPr kumimoji="1" lang="en-US" altLang="ja-JP" dirty="0"/>
          </a:p>
        </p:txBody>
      </p:sp>
      <p:grpSp>
        <p:nvGrpSpPr>
          <p:cNvPr id="14" name="グループ化 13">
            <a:extLst>
              <a:ext uri="{FF2B5EF4-FFF2-40B4-BE49-F238E27FC236}">
                <a16:creationId xmlns:a16="http://schemas.microsoft.com/office/drawing/2014/main" id="{19224FE7-E3F2-6766-3B42-82DFD30C7DDA}"/>
              </a:ext>
            </a:extLst>
          </p:cNvPr>
          <p:cNvGrpSpPr>
            <a:grpSpLocks noChangeAspect="1"/>
          </p:cNvGrpSpPr>
          <p:nvPr/>
        </p:nvGrpSpPr>
        <p:grpSpPr>
          <a:xfrm>
            <a:off x="5611097" y="5014330"/>
            <a:ext cx="1512341" cy="1322494"/>
            <a:chOff x="3218041" y="5709977"/>
            <a:chExt cx="1888842" cy="1620000"/>
          </a:xfrm>
        </p:grpSpPr>
        <p:pic>
          <p:nvPicPr>
            <p:cNvPr id="15" name="図 14">
              <a:extLst>
                <a:ext uri="{FF2B5EF4-FFF2-40B4-BE49-F238E27FC236}">
                  <a16:creationId xmlns:a16="http://schemas.microsoft.com/office/drawing/2014/main" id="{3AE2B7BF-CAE8-AC56-F316-CFE935801D34}"/>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6647" b="93656" l="9877" r="89815">
                          <a14:foregroundMark x1="82407" y1="93656" x2="82407" y2="93656"/>
                          <a14:foregroundMark x1="54938" y1="6647" x2="58025" y2="7251"/>
                          <a14:foregroundMark x1="10185" y1="81873" x2="10185" y2="81873"/>
                        </a14:backgroundRemoval>
                      </a14:imgEffect>
                    </a14:imgLayer>
                  </a14:imgProps>
                </a:ext>
                <a:ext uri="{28A0092B-C50C-407E-A947-70E740481C1C}">
                  <a14:useLocalDpi xmlns:a14="http://schemas.microsoft.com/office/drawing/2010/main"/>
                </a:ext>
              </a:extLst>
            </a:blip>
            <a:stretch>
              <a:fillRect/>
            </a:stretch>
          </p:blipFill>
          <p:spPr>
            <a:xfrm>
              <a:off x="3486883" y="5709977"/>
              <a:ext cx="1620000" cy="1620000"/>
            </a:xfrm>
            <a:prstGeom prst="rect">
              <a:avLst/>
            </a:prstGeom>
          </p:spPr>
        </p:pic>
        <p:pic>
          <p:nvPicPr>
            <p:cNvPr id="16" name="図 15">
              <a:extLst>
                <a:ext uri="{FF2B5EF4-FFF2-40B4-BE49-F238E27FC236}">
                  <a16:creationId xmlns:a16="http://schemas.microsoft.com/office/drawing/2014/main" id="{D6296B18-FE7C-9E65-0455-34882A751C9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18041" y="6392378"/>
              <a:ext cx="900000" cy="900000"/>
            </a:xfrm>
            <a:prstGeom prst="rect">
              <a:avLst/>
            </a:prstGeom>
          </p:spPr>
        </p:pic>
      </p:grpSp>
      <p:pic>
        <p:nvPicPr>
          <p:cNvPr id="17" name="図 16">
            <a:extLst>
              <a:ext uri="{FF2B5EF4-FFF2-40B4-BE49-F238E27FC236}">
                <a16:creationId xmlns:a16="http://schemas.microsoft.com/office/drawing/2014/main" id="{94DC7233-A29D-2D51-19D2-B514D0472D11}"/>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ackgroundRemoval t="9898" b="89761" l="8904" r="84247">
                        <a14:foregroundMark x1="84247" y1="34471" x2="83790" y2="44710"/>
                      </a14:backgroundRemoval>
                    </a14:imgEffect>
                    <a14:imgEffect>
                      <a14:saturation sat="200000"/>
                    </a14:imgEffect>
                  </a14:imgLayer>
                </a14:imgProps>
              </a:ext>
              <a:ext uri="{28A0092B-C50C-407E-A947-70E740481C1C}">
                <a14:useLocalDpi xmlns:a14="http://schemas.microsoft.com/office/drawing/2010/main"/>
              </a:ext>
            </a:extLst>
          </a:blip>
          <a:srcRect r="8955"/>
          <a:stretch/>
        </p:blipFill>
        <p:spPr>
          <a:xfrm>
            <a:off x="6574962" y="4227435"/>
            <a:ext cx="1853604" cy="1361499"/>
          </a:xfrm>
          <a:prstGeom prst="rect">
            <a:avLst/>
          </a:prstGeom>
        </p:spPr>
      </p:pic>
      <p:pic>
        <p:nvPicPr>
          <p:cNvPr id="20" name="図 19">
            <a:extLst>
              <a:ext uri="{FF2B5EF4-FFF2-40B4-BE49-F238E27FC236}">
                <a16:creationId xmlns:a16="http://schemas.microsoft.com/office/drawing/2014/main" id="{EFC8F97A-70C7-7B47-C5E6-6F090E18EA0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806793" y="5410641"/>
            <a:ext cx="1619886" cy="922215"/>
          </a:xfrm>
          <a:prstGeom prst="rect">
            <a:avLst/>
          </a:prstGeom>
        </p:spPr>
      </p:pic>
    </p:spTree>
    <p:extLst>
      <p:ext uri="{BB962C8B-B14F-4D97-AF65-F5344CB8AC3E}">
        <p14:creationId xmlns:p14="http://schemas.microsoft.com/office/powerpoint/2010/main" val="3448226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8</a:t>
            </a:fld>
            <a:endParaRPr kumimoji="1" lang="ja-JP" altLang="en-US"/>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熱中症対策アイテムと活用方法①</a:t>
            </a:r>
          </a:p>
        </p:txBody>
      </p:sp>
      <p:sp>
        <p:nvSpPr>
          <p:cNvPr id="6" name="四角形: 角を丸くする 5">
            <a:extLst>
              <a:ext uri="{FF2B5EF4-FFF2-40B4-BE49-F238E27FC236}">
                <a16:creationId xmlns:a16="http://schemas.microsoft.com/office/drawing/2014/main" id="{B9A864B7-2562-6650-1553-652B6086067B}"/>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3E9B57B9-A74D-3636-6D97-552921B9A95F}"/>
              </a:ext>
            </a:extLst>
          </p:cNvPr>
          <p:cNvSpPr/>
          <p:nvPr/>
        </p:nvSpPr>
        <p:spPr>
          <a:xfrm>
            <a:off x="5137212" y="1137967"/>
            <a:ext cx="4483223" cy="5441681"/>
          </a:xfrm>
          <a:prstGeom prst="roundRect">
            <a:avLst>
              <a:gd name="adj" fmla="val 4590"/>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建物, ウィンドウ, シャツ が含まれている画像&#10;&#10;自動的に生成された説明">
            <a:extLst>
              <a:ext uri="{FF2B5EF4-FFF2-40B4-BE49-F238E27FC236}">
                <a16:creationId xmlns:a16="http://schemas.microsoft.com/office/drawing/2014/main" id="{4088012B-9D16-D546-4DD4-EC006154A94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flipH="1">
            <a:off x="19050" y="4870183"/>
            <a:ext cx="2244581" cy="1541239"/>
          </a:xfrm>
          <a:prstGeom prst="rect">
            <a:avLst/>
          </a:prstGeom>
        </p:spPr>
      </p:pic>
      <p:sp>
        <p:nvSpPr>
          <p:cNvPr id="13" name="テキスト ボックス 12">
            <a:extLst>
              <a:ext uri="{FF2B5EF4-FFF2-40B4-BE49-F238E27FC236}">
                <a16:creationId xmlns:a16="http://schemas.microsoft.com/office/drawing/2014/main" id="{E26D070E-2F4A-1B68-06B2-E9F3B1B55A50}"/>
              </a:ext>
            </a:extLst>
          </p:cNvPr>
          <p:cNvSpPr txBox="1"/>
          <p:nvPr/>
        </p:nvSpPr>
        <p:spPr>
          <a:xfrm>
            <a:off x="285565" y="1118947"/>
            <a:ext cx="4483224" cy="868871"/>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着用系アイテム</a:t>
            </a:r>
            <a:endParaRPr lang="en-US" altLang="ja-JP" sz="1600" dirty="0">
              <a:latin typeface="Zen Maru Gothic Black" pitchFamily="2" charset="-128"/>
              <a:ea typeface="Zen Maru Gothic Black" pitchFamily="2" charset="-128"/>
              <a:cs typeface="源柔ゴシックLP Bold" panose="020B0602020203020207" pitchFamily="50" charset="-128"/>
            </a:endParaRPr>
          </a:p>
          <a:p>
            <a:pPr algn="ctr">
              <a:lnSpc>
                <a:spcPct val="120000"/>
              </a:lnSpc>
            </a:pPr>
            <a:r>
              <a:rPr lang="ja-JP" altLang="en-US" sz="1600" dirty="0">
                <a:latin typeface="Zen Maru Gothic Black" pitchFamily="2" charset="-128"/>
                <a:ea typeface="Zen Maru Gothic Black" pitchFamily="2" charset="-128"/>
                <a:cs typeface="源柔ゴシックLP Bold" panose="020B0602020203020207" pitchFamily="50" charset="-128"/>
              </a:rPr>
              <a:t>（ファン付きウェア、ネッククーラー等）</a:t>
            </a:r>
            <a:endParaRPr lang="en-US" altLang="ja-JP" sz="1600" dirty="0">
              <a:latin typeface="Zen Maru Gothic Black" pitchFamily="2" charset="-128"/>
              <a:ea typeface="Zen Maru Gothic Black" pitchFamily="2" charset="-128"/>
              <a:cs typeface="源柔ゴシックLP Bold" panose="020B0602020203020207" pitchFamily="50" charset="-128"/>
            </a:endParaRPr>
          </a:p>
        </p:txBody>
      </p:sp>
      <p:sp>
        <p:nvSpPr>
          <p:cNvPr id="14" name="テキスト ボックス 13">
            <a:extLst>
              <a:ext uri="{FF2B5EF4-FFF2-40B4-BE49-F238E27FC236}">
                <a16:creationId xmlns:a16="http://schemas.microsoft.com/office/drawing/2014/main" id="{309D7843-04C7-0EC7-0BFE-B7DE39096D7E}"/>
              </a:ext>
            </a:extLst>
          </p:cNvPr>
          <p:cNvSpPr txBox="1"/>
          <p:nvPr/>
        </p:nvSpPr>
        <p:spPr>
          <a:xfrm>
            <a:off x="5070084" y="1104452"/>
            <a:ext cx="4631265" cy="933046"/>
          </a:xfrm>
          <a:prstGeom prst="rect">
            <a:avLst/>
          </a:prstGeom>
          <a:noFill/>
          <a:effectLst>
            <a:softEdge rad="177800"/>
          </a:effectLst>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飲料系アイテム</a:t>
            </a:r>
            <a:endParaRPr lang="en-US" altLang="ja-JP" dirty="0">
              <a:latin typeface="Zen Maru Gothic Black" pitchFamily="2" charset="-128"/>
              <a:ea typeface="Zen Maru Gothic Black" pitchFamily="2" charset="-128"/>
              <a:cs typeface="源柔ゴシックLP Bold" panose="020B0602020203020207" pitchFamily="50" charset="-128"/>
            </a:endParaRPr>
          </a:p>
          <a:p>
            <a:pPr algn="ctr">
              <a:lnSpc>
                <a:spcPct val="120000"/>
              </a:lnSpc>
            </a:pPr>
            <a:r>
              <a:rPr lang="ja-JP" altLang="en-US" sz="1600" dirty="0">
                <a:latin typeface="Zen Maru Gothic Black" pitchFamily="2" charset="-128"/>
                <a:ea typeface="Zen Maru Gothic Black" pitchFamily="2" charset="-128"/>
                <a:cs typeface="源柔ゴシックLP Bold" panose="020B0602020203020207" pitchFamily="50" charset="-128"/>
              </a:rPr>
              <a:t>（</a:t>
            </a:r>
            <a:r>
              <a:rPr lang="ja-JP" altLang="en-US" sz="1400" dirty="0">
                <a:latin typeface="Zen Maru Gothic Black" pitchFamily="2" charset="-128"/>
                <a:ea typeface="Zen Maru Gothic Black" pitchFamily="2" charset="-128"/>
                <a:cs typeface="源柔ゴシックLP Bold" panose="020B0602020203020207" pitchFamily="50" charset="-128"/>
              </a:rPr>
              <a:t>アイススラリー、スポーツドリンク、経口補水液</a:t>
            </a:r>
            <a:r>
              <a:rPr lang="ja-JP" altLang="en-US" sz="1600" dirty="0">
                <a:latin typeface="Zen Maru Gothic Black" pitchFamily="2" charset="-128"/>
                <a:ea typeface="Zen Maru Gothic Black" pitchFamily="2" charset="-128"/>
                <a:cs typeface="源柔ゴシックLP Bold" panose="020B0602020203020207" pitchFamily="50" charset="-128"/>
              </a:rPr>
              <a:t>）</a:t>
            </a:r>
            <a:endParaRPr lang="en-US" altLang="ja-JP" sz="1600" dirty="0">
              <a:latin typeface="Zen Maru Gothic Black" pitchFamily="2" charset="-128"/>
              <a:ea typeface="Zen Maru Gothic Black" pitchFamily="2" charset="-128"/>
              <a:cs typeface="源柔ゴシックLP Bold" panose="020B0602020203020207" pitchFamily="50" charset="-128"/>
            </a:endParaRPr>
          </a:p>
        </p:txBody>
      </p:sp>
      <p:sp>
        <p:nvSpPr>
          <p:cNvPr id="15" name="テキスト ボックス 14">
            <a:extLst>
              <a:ext uri="{FF2B5EF4-FFF2-40B4-BE49-F238E27FC236}">
                <a16:creationId xmlns:a16="http://schemas.microsoft.com/office/drawing/2014/main" id="{69DE212A-139B-EBAB-058B-7F8E849E8444}"/>
              </a:ext>
            </a:extLst>
          </p:cNvPr>
          <p:cNvSpPr txBox="1"/>
          <p:nvPr/>
        </p:nvSpPr>
        <p:spPr>
          <a:xfrm>
            <a:off x="499855" y="1991146"/>
            <a:ext cx="4054641" cy="2970044"/>
          </a:xfrm>
          <a:prstGeom prst="rect">
            <a:avLst/>
          </a:prstGeom>
          <a:noFill/>
        </p:spPr>
        <p:txBody>
          <a:bodyPr wrap="square" rtlCol="0">
            <a:spAutoFit/>
          </a:bodyPr>
          <a:lstStyle/>
          <a:p>
            <a:pPr marL="180975" indent="-180975"/>
            <a:r>
              <a:rPr kumimoji="1" lang="ja-JP" altLang="en-US" sz="1700" dirty="0"/>
              <a:t>・涼しさを感じながら作業を行うことができます。例えば、</a:t>
            </a:r>
            <a:r>
              <a:rPr kumimoji="1" lang="ja-JP" altLang="en-US" sz="1700" u="sng" dirty="0"/>
              <a:t>ファン付きウェア</a:t>
            </a:r>
            <a:r>
              <a:rPr kumimoji="1" lang="ja-JP" altLang="en-US" sz="1700" dirty="0"/>
              <a:t>や</a:t>
            </a:r>
            <a:r>
              <a:rPr kumimoji="1" lang="ja-JP" altLang="en-US" sz="1700" u="sng" dirty="0"/>
              <a:t>ネッククーラー</a:t>
            </a:r>
            <a:r>
              <a:rPr kumimoji="1" lang="ja-JP" altLang="en-US" sz="1700" dirty="0"/>
              <a:t>等があり、どちらも</a:t>
            </a:r>
            <a:r>
              <a:rPr kumimoji="1" lang="ja-JP" altLang="en-US" sz="1700" b="1" dirty="0"/>
              <a:t>ホームセンター等で購入できます</a:t>
            </a:r>
            <a:r>
              <a:rPr kumimoji="1" lang="ja-JP" altLang="en-US" sz="1700" dirty="0"/>
              <a:t>。</a:t>
            </a:r>
            <a:endParaRPr kumimoji="1" lang="en-US" altLang="ja-JP" sz="1700" dirty="0"/>
          </a:p>
          <a:p>
            <a:pPr marL="180975" indent="-180975"/>
            <a:endParaRPr kumimoji="1" lang="en-US" altLang="ja-JP" sz="1700" dirty="0"/>
          </a:p>
          <a:p>
            <a:pPr marL="180975" indent="-180975"/>
            <a:r>
              <a:rPr kumimoji="1" lang="ja-JP" altLang="en-US" sz="1700" dirty="0"/>
              <a:t>・また、ファン付きウェアについては、</a:t>
            </a:r>
            <a:r>
              <a:rPr kumimoji="1" lang="ja-JP" altLang="en-US" sz="1700" b="1" u="sng" dirty="0"/>
              <a:t>濡らしたインナーを内側に着用すること</a:t>
            </a:r>
            <a:r>
              <a:rPr kumimoji="1" lang="ja-JP" altLang="en-US" sz="1700" dirty="0"/>
              <a:t>で、より効果的に身体を冷やすことが期待できます。</a:t>
            </a:r>
            <a:r>
              <a:rPr kumimoji="1" lang="ja-JP" altLang="en-US" sz="1700" b="1" dirty="0"/>
              <a:t>暑い時間帯の作業</a:t>
            </a:r>
            <a:r>
              <a:rPr kumimoji="1" lang="ja-JP" altLang="en-US" sz="1700" dirty="0"/>
              <a:t>が避けられないタイミングで活用しましょう！</a:t>
            </a:r>
            <a:endParaRPr kumimoji="1" lang="en-US" altLang="ja-JP" sz="1700" dirty="0"/>
          </a:p>
        </p:txBody>
      </p:sp>
      <p:sp>
        <p:nvSpPr>
          <p:cNvPr id="16" name="テキスト ボックス 15">
            <a:extLst>
              <a:ext uri="{FF2B5EF4-FFF2-40B4-BE49-F238E27FC236}">
                <a16:creationId xmlns:a16="http://schemas.microsoft.com/office/drawing/2014/main" id="{0CD56E2A-FC80-BAE1-7D2F-D4B37DD52491}"/>
              </a:ext>
            </a:extLst>
          </p:cNvPr>
          <p:cNvSpPr txBox="1"/>
          <p:nvPr/>
        </p:nvSpPr>
        <p:spPr>
          <a:xfrm>
            <a:off x="5314976" y="2077356"/>
            <a:ext cx="4091168" cy="3185487"/>
          </a:xfrm>
          <a:prstGeom prst="rect">
            <a:avLst/>
          </a:prstGeom>
          <a:noFill/>
        </p:spPr>
        <p:txBody>
          <a:bodyPr wrap="square" rtlCol="0">
            <a:spAutoFit/>
          </a:bodyPr>
          <a:lstStyle/>
          <a:p>
            <a:pPr marL="180975" indent="-180975"/>
            <a:r>
              <a:rPr kumimoji="1" lang="ja-JP" altLang="en-US" dirty="0"/>
              <a:t>・作業前、作業中に摂取することで</a:t>
            </a:r>
            <a:r>
              <a:rPr kumimoji="1" lang="ja-JP" altLang="en-US" b="1" dirty="0"/>
              <a:t>深部体温の低下</a:t>
            </a:r>
            <a:r>
              <a:rPr kumimoji="1" lang="ja-JP" altLang="en-US" dirty="0"/>
              <a:t>や</a:t>
            </a:r>
            <a:r>
              <a:rPr kumimoji="1" lang="ja-JP" altLang="en-US" b="1" dirty="0"/>
              <a:t>水分・塩分の補給</a:t>
            </a:r>
            <a:r>
              <a:rPr kumimoji="1" lang="ja-JP" altLang="en-US" dirty="0"/>
              <a:t>の効果があります。</a:t>
            </a:r>
            <a:endParaRPr kumimoji="1" lang="en-US" altLang="ja-JP" dirty="0"/>
          </a:p>
          <a:p>
            <a:pPr marL="180975" indent="-180975"/>
            <a:endParaRPr kumimoji="1" lang="en-US" altLang="ja-JP" sz="1050" dirty="0"/>
          </a:p>
          <a:p>
            <a:pPr marL="180975" indent="-180975"/>
            <a:r>
              <a:rPr kumimoji="1" lang="ja-JP" altLang="en-US" dirty="0"/>
              <a:t>・</a:t>
            </a:r>
            <a:r>
              <a:rPr kumimoji="1" lang="ja-JP" altLang="en-US" u="sng" dirty="0"/>
              <a:t>アイススラリー</a:t>
            </a:r>
            <a:r>
              <a:rPr kumimoji="1" lang="ja-JP" altLang="en-US" dirty="0"/>
              <a:t>は「飲む氷」です。</a:t>
            </a:r>
            <a:r>
              <a:rPr kumimoji="1" lang="ja-JP" altLang="en-US" b="1" dirty="0"/>
              <a:t>作業前に飲む</a:t>
            </a:r>
            <a:r>
              <a:rPr kumimoji="1" lang="ja-JP" altLang="en-US" dirty="0"/>
              <a:t>ことで、作業中の</a:t>
            </a:r>
            <a:r>
              <a:rPr kumimoji="1" lang="ja-JP" altLang="en-US" b="1" dirty="0"/>
              <a:t>深部体温の上昇を抑制</a:t>
            </a:r>
            <a:r>
              <a:rPr kumimoji="1" lang="ja-JP" altLang="en-US" dirty="0"/>
              <a:t>しましょう！</a:t>
            </a:r>
            <a:endParaRPr kumimoji="1" lang="en-US" altLang="ja-JP" dirty="0"/>
          </a:p>
          <a:p>
            <a:pPr marL="180975" indent="-180975"/>
            <a:endParaRPr kumimoji="1" lang="en-US" altLang="ja-JP" sz="1050" dirty="0"/>
          </a:p>
          <a:p>
            <a:pPr marL="180975" indent="-180975"/>
            <a:r>
              <a:rPr kumimoji="1" lang="ja-JP" altLang="en-US" dirty="0"/>
              <a:t>・汗で出ていってしまった</a:t>
            </a:r>
            <a:r>
              <a:rPr kumimoji="1" lang="ja-JP" altLang="en-US" b="1" dirty="0"/>
              <a:t>水分と塩分を同時に補給</a:t>
            </a:r>
            <a:r>
              <a:rPr kumimoji="1" lang="ja-JP" altLang="en-US" dirty="0"/>
              <a:t>するために、</a:t>
            </a:r>
            <a:r>
              <a:rPr kumimoji="1" lang="ja-JP" altLang="en-US" b="1" dirty="0"/>
              <a:t>作業中</a:t>
            </a:r>
            <a:r>
              <a:rPr kumimoji="1" lang="ja-JP" altLang="en-US" dirty="0"/>
              <a:t>に</a:t>
            </a:r>
            <a:r>
              <a:rPr kumimoji="1" lang="ja-JP" altLang="en-US" u="sng" dirty="0"/>
              <a:t>スポーツドリンク</a:t>
            </a:r>
            <a:r>
              <a:rPr kumimoji="1" lang="ja-JP" altLang="en-US" dirty="0"/>
              <a:t>や、より補給効果の高い</a:t>
            </a:r>
            <a:r>
              <a:rPr kumimoji="1" lang="ja-JP" altLang="en-US" u="sng" dirty="0"/>
              <a:t>経口補水液</a:t>
            </a:r>
            <a:r>
              <a:rPr kumimoji="1" lang="ja-JP" altLang="en-US" dirty="0"/>
              <a:t>を飲みましょう！</a:t>
            </a:r>
            <a:endParaRPr lang="ja-JP" altLang="en-US" dirty="0"/>
          </a:p>
        </p:txBody>
      </p:sp>
      <p:grpSp>
        <p:nvGrpSpPr>
          <p:cNvPr id="19" name="グループ化 18">
            <a:extLst>
              <a:ext uri="{FF2B5EF4-FFF2-40B4-BE49-F238E27FC236}">
                <a16:creationId xmlns:a16="http://schemas.microsoft.com/office/drawing/2014/main" id="{75BD5C0A-8F15-2355-66BF-C1F9FD83D0D1}"/>
              </a:ext>
            </a:extLst>
          </p:cNvPr>
          <p:cNvGrpSpPr/>
          <p:nvPr/>
        </p:nvGrpSpPr>
        <p:grpSpPr>
          <a:xfrm>
            <a:off x="6601824" y="5077554"/>
            <a:ext cx="1896518" cy="1641840"/>
            <a:chOff x="6611119" y="4829077"/>
            <a:chExt cx="2113333" cy="1848802"/>
          </a:xfrm>
        </p:grpSpPr>
        <p:pic>
          <p:nvPicPr>
            <p:cNvPr id="10" name="図 9" descr="光 が含まれている画像&#10;&#10;自動的に生成された説明">
              <a:extLst>
                <a:ext uri="{FF2B5EF4-FFF2-40B4-BE49-F238E27FC236}">
                  <a16:creationId xmlns:a16="http://schemas.microsoft.com/office/drawing/2014/main" id="{B67FB3FC-7D0F-1C31-D8C2-C3057BFB130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18014" y="4829077"/>
              <a:ext cx="1006438" cy="1848802"/>
            </a:xfrm>
            <a:prstGeom prst="rect">
              <a:avLst/>
            </a:prstGeom>
          </p:spPr>
        </p:pic>
        <p:pic>
          <p:nvPicPr>
            <p:cNvPr id="17" name="グラフィックス 16">
              <a:extLst>
                <a:ext uri="{FF2B5EF4-FFF2-40B4-BE49-F238E27FC236}">
                  <a16:creationId xmlns:a16="http://schemas.microsoft.com/office/drawing/2014/main" id="{5FDC704B-0D3C-716D-AB2D-09F40C0C0379}"/>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20207629">
              <a:off x="6611119" y="5241621"/>
              <a:ext cx="1476942" cy="1427079"/>
            </a:xfrm>
            <a:prstGeom prst="rect">
              <a:avLst/>
            </a:prstGeom>
          </p:spPr>
        </p:pic>
      </p:grpSp>
      <p:pic>
        <p:nvPicPr>
          <p:cNvPr id="18" name="グラフィックス 17">
            <a:extLst>
              <a:ext uri="{FF2B5EF4-FFF2-40B4-BE49-F238E27FC236}">
                <a16:creationId xmlns:a16="http://schemas.microsoft.com/office/drawing/2014/main" id="{1631CAFF-D4DC-4F04-869B-B616454715DA}"/>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120764" y="4511601"/>
            <a:ext cx="2726565" cy="2068047"/>
          </a:xfrm>
          <a:prstGeom prst="rect">
            <a:avLst/>
          </a:prstGeom>
        </p:spPr>
      </p:pic>
      <p:grpSp>
        <p:nvGrpSpPr>
          <p:cNvPr id="23" name="グループ化 22">
            <a:extLst>
              <a:ext uri="{FF2B5EF4-FFF2-40B4-BE49-F238E27FC236}">
                <a16:creationId xmlns:a16="http://schemas.microsoft.com/office/drawing/2014/main" id="{F26AF263-69A0-BF06-16C7-F5EC8D0714FD}"/>
              </a:ext>
            </a:extLst>
          </p:cNvPr>
          <p:cNvGrpSpPr/>
          <p:nvPr/>
        </p:nvGrpSpPr>
        <p:grpSpPr>
          <a:xfrm>
            <a:off x="5500800" y="5616178"/>
            <a:ext cx="1517636" cy="781600"/>
            <a:chOff x="-3742790" y="3389770"/>
            <a:chExt cx="1249223" cy="664257"/>
          </a:xfrm>
        </p:grpSpPr>
        <p:sp>
          <p:nvSpPr>
            <p:cNvPr id="24" name="フリーフォーム: 図形 23">
              <a:extLst>
                <a:ext uri="{FF2B5EF4-FFF2-40B4-BE49-F238E27FC236}">
                  <a16:creationId xmlns:a16="http://schemas.microsoft.com/office/drawing/2014/main" id="{437054D9-73E9-7C25-1582-D9AA228A6CFD}"/>
                </a:ext>
              </a:extLst>
            </p:cNvPr>
            <p:cNvSpPr/>
            <p:nvPr/>
          </p:nvSpPr>
          <p:spPr>
            <a:xfrm rot="20496845" flipH="1">
              <a:off x="-3651969" y="3389770"/>
              <a:ext cx="985044" cy="664257"/>
            </a:xfrm>
            <a:custGeom>
              <a:avLst/>
              <a:gdLst>
                <a:gd name="connsiteX0" fmla="*/ 5905051 w 7181691"/>
                <a:gd name="connsiteY0" fmla="*/ 0 h 4842917"/>
                <a:gd name="connsiteX1" fmla="*/ 709664 w 7181691"/>
                <a:gd name="connsiteY1" fmla="*/ 311837 h 4842917"/>
                <a:gd name="connsiteX2" fmla="*/ 0 w 7181691"/>
                <a:gd name="connsiteY2" fmla="*/ 2424766 h 4842917"/>
                <a:gd name="connsiteX3" fmla="*/ 817389 w 7181691"/>
                <a:gd name="connsiteY3" fmla="*/ 3592736 h 4842917"/>
                <a:gd name="connsiteX4" fmla="*/ 1752333 w 7181691"/>
                <a:gd name="connsiteY4" fmla="*/ 3590423 h 4842917"/>
                <a:gd name="connsiteX5" fmla="*/ 1536504 w 7181691"/>
                <a:gd name="connsiteY5" fmla="*/ 4098289 h 4842917"/>
                <a:gd name="connsiteX6" fmla="*/ 1794478 w 7181691"/>
                <a:gd name="connsiteY6" fmla="*/ 4236253 h 4842917"/>
                <a:gd name="connsiteX7" fmla="*/ 1582807 w 7181691"/>
                <a:gd name="connsiteY7" fmla="*/ 4842917 h 4842917"/>
                <a:gd name="connsiteX8" fmla="*/ 2197976 w 7181691"/>
                <a:gd name="connsiteY8" fmla="*/ 4213574 h 4842917"/>
                <a:gd name="connsiteX9" fmla="*/ 1953231 w 7181691"/>
                <a:gd name="connsiteY9" fmla="*/ 4060491 h 4842917"/>
                <a:gd name="connsiteX10" fmla="*/ 2312029 w 7181691"/>
                <a:gd name="connsiteY10" fmla="*/ 3589038 h 4842917"/>
                <a:gd name="connsiteX11" fmla="*/ 6164915 w 7181691"/>
                <a:gd name="connsiteY11" fmla="*/ 3579506 h 4842917"/>
                <a:gd name="connsiteX12" fmla="*/ 7181691 w 7181691"/>
                <a:gd name="connsiteY12" fmla="*/ 1574303 h 484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81691" h="4842917">
                  <a:moveTo>
                    <a:pt x="5905051" y="0"/>
                  </a:moveTo>
                  <a:lnTo>
                    <a:pt x="709664" y="311837"/>
                  </a:lnTo>
                  <a:lnTo>
                    <a:pt x="0" y="2424766"/>
                  </a:lnTo>
                  <a:lnTo>
                    <a:pt x="817389" y="3592736"/>
                  </a:lnTo>
                  <a:lnTo>
                    <a:pt x="1752333" y="3590423"/>
                  </a:lnTo>
                  <a:lnTo>
                    <a:pt x="1536504" y="4098289"/>
                  </a:lnTo>
                  <a:lnTo>
                    <a:pt x="1794478" y="4236253"/>
                  </a:lnTo>
                  <a:lnTo>
                    <a:pt x="1582807" y="4842917"/>
                  </a:lnTo>
                  <a:lnTo>
                    <a:pt x="2197976" y="4213574"/>
                  </a:lnTo>
                  <a:lnTo>
                    <a:pt x="1953231" y="4060491"/>
                  </a:lnTo>
                  <a:lnTo>
                    <a:pt x="2312029" y="3589038"/>
                  </a:lnTo>
                  <a:lnTo>
                    <a:pt x="6164915" y="3579506"/>
                  </a:lnTo>
                  <a:lnTo>
                    <a:pt x="7181691" y="1574303"/>
                  </a:lnTo>
                  <a:close/>
                </a:path>
              </a:pathLst>
            </a:custGeom>
            <a:solidFill>
              <a:srgbClr val="FFFFFF"/>
            </a:solidFill>
            <a:ln w="12700" cap="flat">
              <a:solidFill>
                <a:srgbClr val="4648B9"/>
              </a:solidFill>
              <a:prstDash val="solid"/>
              <a:miter/>
            </a:ln>
          </p:spPr>
          <p:txBody>
            <a:bodyPr rtlCol="0" anchor="ctr"/>
            <a:lstStyle/>
            <a:p>
              <a:endParaRPr lang="ja-JP" altLang="en-US">
                <a:solidFill>
                  <a:srgbClr val="4648B9"/>
                </a:solidFill>
                <a:latin typeface="Zen Maru Gothic Black" pitchFamily="2" charset="-128"/>
                <a:ea typeface="Zen Maru Gothic Black" pitchFamily="2" charset="-128"/>
              </a:endParaRPr>
            </a:p>
          </p:txBody>
        </p:sp>
        <p:sp>
          <p:nvSpPr>
            <p:cNvPr id="25" name="テキスト ボックス 24">
              <a:extLst>
                <a:ext uri="{FF2B5EF4-FFF2-40B4-BE49-F238E27FC236}">
                  <a16:creationId xmlns:a16="http://schemas.microsoft.com/office/drawing/2014/main" id="{750264EE-A36A-2F3E-300B-4F53FB04DF96}"/>
                </a:ext>
              </a:extLst>
            </p:cNvPr>
            <p:cNvSpPr txBox="1"/>
            <p:nvPr/>
          </p:nvSpPr>
          <p:spPr>
            <a:xfrm rot="20659521">
              <a:off x="-3742790" y="3532270"/>
              <a:ext cx="1249223" cy="461665"/>
            </a:xfrm>
            <a:prstGeom prst="rect">
              <a:avLst/>
            </a:prstGeom>
            <a:noFill/>
          </p:spPr>
          <p:txBody>
            <a:bodyPr wrap="square">
              <a:spAutoFit/>
            </a:bodyPr>
            <a:lstStyle/>
            <a:p>
              <a:pPr algn="ctr"/>
              <a:r>
                <a:rPr lang="ja-JP" altLang="en-US" sz="1200" dirty="0">
                  <a:solidFill>
                    <a:srgbClr val="4648B9"/>
                  </a:solidFill>
                  <a:latin typeface="Zen Maru Gothic Black" pitchFamily="2" charset="-128"/>
                  <a:ea typeface="Zen Maru Gothic Black" pitchFamily="2" charset="-128"/>
                  <a:cs typeface="源柔ゴシックLP Medium" panose="020B0402020203020207" pitchFamily="50" charset="-128"/>
                </a:rPr>
                <a:t>アイススラリー</a:t>
              </a:r>
            </a:p>
          </p:txBody>
        </p:sp>
      </p:grpSp>
      <p:grpSp>
        <p:nvGrpSpPr>
          <p:cNvPr id="29" name="グループ化 28">
            <a:extLst>
              <a:ext uri="{FF2B5EF4-FFF2-40B4-BE49-F238E27FC236}">
                <a16:creationId xmlns:a16="http://schemas.microsoft.com/office/drawing/2014/main" id="{5ABDEDFC-13BB-B829-520F-711C9D16A407}"/>
              </a:ext>
            </a:extLst>
          </p:cNvPr>
          <p:cNvGrpSpPr/>
          <p:nvPr/>
        </p:nvGrpSpPr>
        <p:grpSpPr>
          <a:xfrm flipH="1">
            <a:off x="8150406" y="5476591"/>
            <a:ext cx="1607962" cy="858526"/>
            <a:chOff x="-3838507" y="3429708"/>
            <a:chExt cx="1249223" cy="729634"/>
          </a:xfrm>
        </p:grpSpPr>
        <p:sp>
          <p:nvSpPr>
            <p:cNvPr id="30" name="フリーフォーム: 図形 29">
              <a:extLst>
                <a:ext uri="{FF2B5EF4-FFF2-40B4-BE49-F238E27FC236}">
                  <a16:creationId xmlns:a16="http://schemas.microsoft.com/office/drawing/2014/main" id="{61E77DA0-5EB8-B7C8-FB91-65B5E268F965}"/>
                </a:ext>
              </a:extLst>
            </p:cNvPr>
            <p:cNvSpPr/>
            <p:nvPr/>
          </p:nvSpPr>
          <p:spPr>
            <a:xfrm rot="20496845" flipH="1">
              <a:off x="-3753141" y="3429708"/>
              <a:ext cx="1113911" cy="729634"/>
            </a:xfrm>
            <a:custGeom>
              <a:avLst/>
              <a:gdLst>
                <a:gd name="connsiteX0" fmla="*/ 5905051 w 7181691"/>
                <a:gd name="connsiteY0" fmla="*/ 0 h 4842917"/>
                <a:gd name="connsiteX1" fmla="*/ 709664 w 7181691"/>
                <a:gd name="connsiteY1" fmla="*/ 311837 h 4842917"/>
                <a:gd name="connsiteX2" fmla="*/ 0 w 7181691"/>
                <a:gd name="connsiteY2" fmla="*/ 2424766 h 4842917"/>
                <a:gd name="connsiteX3" fmla="*/ 817389 w 7181691"/>
                <a:gd name="connsiteY3" fmla="*/ 3592736 h 4842917"/>
                <a:gd name="connsiteX4" fmla="*/ 1752333 w 7181691"/>
                <a:gd name="connsiteY4" fmla="*/ 3590423 h 4842917"/>
                <a:gd name="connsiteX5" fmla="*/ 1536504 w 7181691"/>
                <a:gd name="connsiteY5" fmla="*/ 4098289 h 4842917"/>
                <a:gd name="connsiteX6" fmla="*/ 1794478 w 7181691"/>
                <a:gd name="connsiteY6" fmla="*/ 4236253 h 4842917"/>
                <a:gd name="connsiteX7" fmla="*/ 1582807 w 7181691"/>
                <a:gd name="connsiteY7" fmla="*/ 4842917 h 4842917"/>
                <a:gd name="connsiteX8" fmla="*/ 2197976 w 7181691"/>
                <a:gd name="connsiteY8" fmla="*/ 4213574 h 4842917"/>
                <a:gd name="connsiteX9" fmla="*/ 1953231 w 7181691"/>
                <a:gd name="connsiteY9" fmla="*/ 4060491 h 4842917"/>
                <a:gd name="connsiteX10" fmla="*/ 2312029 w 7181691"/>
                <a:gd name="connsiteY10" fmla="*/ 3589038 h 4842917"/>
                <a:gd name="connsiteX11" fmla="*/ 6164915 w 7181691"/>
                <a:gd name="connsiteY11" fmla="*/ 3579506 h 4842917"/>
                <a:gd name="connsiteX12" fmla="*/ 7181691 w 7181691"/>
                <a:gd name="connsiteY12" fmla="*/ 1574303 h 484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81691" h="4842917">
                  <a:moveTo>
                    <a:pt x="5905051" y="0"/>
                  </a:moveTo>
                  <a:lnTo>
                    <a:pt x="709664" y="311837"/>
                  </a:lnTo>
                  <a:lnTo>
                    <a:pt x="0" y="2424766"/>
                  </a:lnTo>
                  <a:lnTo>
                    <a:pt x="817389" y="3592736"/>
                  </a:lnTo>
                  <a:lnTo>
                    <a:pt x="1752333" y="3590423"/>
                  </a:lnTo>
                  <a:lnTo>
                    <a:pt x="1536504" y="4098289"/>
                  </a:lnTo>
                  <a:lnTo>
                    <a:pt x="1794478" y="4236253"/>
                  </a:lnTo>
                  <a:lnTo>
                    <a:pt x="1582807" y="4842917"/>
                  </a:lnTo>
                  <a:lnTo>
                    <a:pt x="2197976" y="4213574"/>
                  </a:lnTo>
                  <a:lnTo>
                    <a:pt x="1953231" y="4060491"/>
                  </a:lnTo>
                  <a:lnTo>
                    <a:pt x="2312029" y="3589038"/>
                  </a:lnTo>
                  <a:lnTo>
                    <a:pt x="6164915" y="3579506"/>
                  </a:lnTo>
                  <a:lnTo>
                    <a:pt x="7181691" y="1574303"/>
                  </a:lnTo>
                  <a:close/>
                </a:path>
              </a:pathLst>
            </a:custGeom>
            <a:solidFill>
              <a:srgbClr val="FFFFFF"/>
            </a:solidFill>
            <a:ln w="12700" cap="flat">
              <a:solidFill>
                <a:srgbClr val="4648B9"/>
              </a:solidFill>
              <a:prstDash val="solid"/>
              <a:miter/>
            </a:ln>
          </p:spPr>
          <p:txBody>
            <a:bodyPr rtlCol="0" anchor="ctr"/>
            <a:lstStyle/>
            <a:p>
              <a:endParaRPr lang="ja-JP" altLang="en-US">
                <a:solidFill>
                  <a:srgbClr val="4648B9"/>
                </a:solidFill>
                <a:latin typeface="Zen Maru Gothic Black" pitchFamily="2" charset="-128"/>
                <a:ea typeface="Zen Maru Gothic Black" pitchFamily="2" charset="-128"/>
              </a:endParaRPr>
            </a:p>
          </p:txBody>
        </p:sp>
        <p:sp>
          <p:nvSpPr>
            <p:cNvPr id="31" name="テキスト ボックス 30">
              <a:extLst>
                <a:ext uri="{FF2B5EF4-FFF2-40B4-BE49-F238E27FC236}">
                  <a16:creationId xmlns:a16="http://schemas.microsoft.com/office/drawing/2014/main" id="{AAA057FE-4C65-8FD5-4C64-38024F7C23D2}"/>
                </a:ext>
              </a:extLst>
            </p:cNvPr>
            <p:cNvSpPr txBox="1"/>
            <p:nvPr/>
          </p:nvSpPr>
          <p:spPr>
            <a:xfrm rot="20659521">
              <a:off x="-3838507" y="3531319"/>
              <a:ext cx="1249223" cy="392354"/>
            </a:xfrm>
            <a:prstGeom prst="rect">
              <a:avLst/>
            </a:prstGeom>
            <a:noFill/>
          </p:spPr>
          <p:txBody>
            <a:bodyPr wrap="square">
              <a:spAutoFit/>
            </a:bodyPr>
            <a:lstStyle/>
            <a:p>
              <a:pPr algn="ctr"/>
              <a:r>
                <a:rPr lang="ja-JP" altLang="en-US" sz="1200" dirty="0">
                  <a:solidFill>
                    <a:srgbClr val="4648B9"/>
                  </a:solidFill>
                  <a:latin typeface="Zen Maru Gothic Black" pitchFamily="2" charset="-128"/>
                  <a:ea typeface="Zen Maru Gothic Black" pitchFamily="2" charset="-128"/>
                  <a:cs typeface="源柔ゴシックLP Medium" panose="020B0402020203020207" pitchFamily="50" charset="-128"/>
                </a:rPr>
                <a:t>スポーツドリンク</a:t>
              </a:r>
              <a:endParaRPr lang="en-US" altLang="ja-JP" sz="1200" dirty="0">
                <a:solidFill>
                  <a:srgbClr val="4648B9"/>
                </a:solidFill>
                <a:latin typeface="Zen Maru Gothic Black" pitchFamily="2" charset="-128"/>
                <a:ea typeface="Zen Maru Gothic Black" pitchFamily="2" charset="-128"/>
                <a:cs typeface="源柔ゴシックLP Medium" panose="020B0402020203020207" pitchFamily="50" charset="-128"/>
              </a:endParaRPr>
            </a:p>
            <a:p>
              <a:pPr algn="ctr"/>
              <a:r>
                <a:rPr lang="ja-JP" altLang="en-US" sz="1200" dirty="0">
                  <a:solidFill>
                    <a:srgbClr val="4648B9"/>
                  </a:solidFill>
                  <a:latin typeface="Zen Maru Gothic Black" pitchFamily="2" charset="-128"/>
                  <a:ea typeface="Zen Maru Gothic Black" pitchFamily="2" charset="-128"/>
                  <a:cs typeface="源柔ゴシックLP Medium" panose="020B0402020203020207" pitchFamily="50" charset="-128"/>
                </a:rPr>
                <a:t>経口補水液</a:t>
              </a:r>
            </a:p>
          </p:txBody>
        </p:sp>
      </p:grpSp>
    </p:spTree>
    <p:extLst>
      <p:ext uri="{BB962C8B-B14F-4D97-AF65-F5344CB8AC3E}">
        <p14:creationId xmlns:p14="http://schemas.microsoft.com/office/powerpoint/2010/main" val="313859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9</a:t>
            </a:fld>
            <a:endParaRPr kumimoji="1" lang="ja-JP" altLang="en-US"/>
          </a:p>
        </p:txBody>
      </p:sp>
      <p:sp>
        <p:nvSpPr>
          <p:cNvPr id="6" name="四角形: 角を丸くする 5">
            <a:extLst>
              <a:ext uri="{FF2B5EF4-FFF2-40B4-BE49-F238E27FC236}">
                <a16:creationId xmlns:a16="http://schemas.microsoft.com/office/drawing/2014/main" id="{DC64D99A-3AF3-EB96-8A1D-38439CF056A1}"/>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0E1CB67-4081-EA7E-983B-A8E3FBB4B3F3}"/>
              </a:ext>
            </a:extLst>
          </p:cNvPr>
          <p:cNvSpPr/>
          <p:nvPr/>
        </p:nvSpPr>
        <p:spPr>
          <a:xfrm>
            <a:off x="5137212" y="1137967"/>
            <a:ext cx="4483223" cy="5441681"/>
          </a:xfrm>
          <a:prstGeom prst="roundRect">
            <a:avLst>
              <a:gd name="adj" fmla="val 4590"/>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黒い背景と白い文字のロゴ&#10;&#10;中程度の精度で自動的に生成された説明">
            <a:extLst>
              <a:ext uri="{FF2B5EF4-FFF2-40B4-BE49-F238E27FC236}">
                <a16:creationId xmlns:a16="http://schemas.microsoft.com/office/drawing/2014/main" id="{72DBCCCE-A9A5-477A-7AF4-4A24899A1C2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253986" y="4537784"/>
            <a:ext cx="2741545" cy="1999048"/>
          </a:xfrm>
          <a:prstGeom prst="rect">
            <a:avLst/>
          </a:prstGeom>
        </p:spPr>
      </p:pic>
      <p:sp>
        <p:nvSpPr>
          <p:cNvPr id="9" name="テキスト ボックス 8">
            <a:extLst>
              <a:ext uri="{FF2B5EF4-FFF2-40B4-BE49-F238E27FC236}">
                <a16:creationId xmlns:a16="http://schemas.microsoft.com/office/drawing/2014/main" id="{E1F28EF8-505C-857B-3A09-4335D692AA42}"/>
              </a:ext>
            </a:extLst>
          </p:cNvPr>
          <p:cNvSpPr txBox="1"/>
          <p:nvPr/>
        </p:nvSpPr>
        <p:spPr>
          <a:xfrm>
            <a:off x="285565" y="1138825"/>
            <a:ext cx="4483224" cy="849003"/>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環境改善系アイテム</a:t>
            </a:r>
            <a:endParaRPr lang="en-US" altLang="ja-JP" sz="1600" dirty="0">
              <a:latin typeface="Zen Maru Gothic Black" pitchFamily="2" charset="-128"/>
              <a:ea typeface="Zen Maru Gothic Black" pitchFamily="2" charset="-128"/>
              <a:cs typeface="源柔ゴシックLP Bold" panose="020B0602020203020207" pitchFamily="50" charset="-128"/>
            </a:endParaRPr>
          </a:p>
          <a:p>
            <a:pPr algn="ctr">
              <a:lnSpc>
                <a:spcPct val="120000"/>
              </a:lnSpc>
            </a:pPr>
            <a:r>
              <a:rPr lang="ja-JP" altLang="en-US" sz="1600" dirty="0">
                <a:latin typeface="Zen Maru Gothic Black" pitchFamily="2" charset="-128"/>
                <a:ea typeface="Zen Maru Gothic Black" pitchFamily="2" charset="-128"/>
                <a:cs typeface="源柔ゴシックLP Bold" panose="020B0602020203020207" pitchFamily="50" charset="-128"/>
              </a:rPr>
              <a:t>（ミストファン等）</a:t>
            </a:r>
            <a:endParaRPr lang="en-US" altLang="ja-JP" sz="2800" dirty="0">
              <a:latin typeface="Zen Maru Gothic Black" pitchFamily="2" charset="-128"/>
              <a:ea typeface="Zen Maru Gothic Black" pitchFamily="2" charset="-128"/>
              <a:cs typeface="源柔ゴシックLP Bold" panose="020B0602020203020207" pitchFamily="50" charset="-128"/>
            </a:endParaRPr>
          </a:p>
        </p:txBody>
      </p:sp>
      <p:sp>
        <p:nvSpPr>
          <p:cNvPr id="10" name="テキスト ボックス 9">
            <a:extLst>
              <a:ext uri="{FF2B5EF4-FFF2-40B4-BE49-F238E27FC236}">
                <a16:creationId xmlns:a16="http://schemas.microsoft.com/office/drawing/2014/main" id="{79E8341E-AA0F-7BDA-869A-3328DF7125F3}"/>
              </a:ext>
            </a:extLst>
          </p:cNvPr>
          <p:cNvSpPr txBox="1"/>
          <p:nvPr/>
        </p:nvSpPr>
        <p:spPr>
          <a:xfrm>
            <a:off x="5137211" y="1269066"/>
            <a:ext cx="4483224" cy="465549"/>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その他アイテム</a:t>
            </a:r>
            <a:endParaRPr lang="en-US" altLang="ja-JP" sz="2800" dirty="0">
              <a:latin typeface="Zen Maru Gothic Black" pitchFamily="2" charset="-128"/>
              <a:ea typeface="Zen Maru Gothic Black" pitchFamily="2" charset="-128"/>
              <a:cs typeface="源柔ゴシックLP Bold" panose="020B0602020203020207" pitchFamily="50" charset="-128"/>
            </a:endParaRPr>
          </a:p>
        </p:txBody>
      </p:sp>
      <p:sp>
        <p:nvSpPr>
          <p:cNvPr id="12" name="テキスト ボックス 11">
            <a:extLst>
              <a:ext uri="{FF2B5EF4-FFF2-40B4-BE49-F238E27FC236}">
                <a16:creationId xmlns:a16="http://schemas.microsoft.com/office/drawing/2014/main" id="{041B4A3D-1D77-E4FF-59A7-F48AB1E20177}"/>
              </a:ext>
            </a:extLst>
          </p:cNvPr>
          <p:cNvSpPr txBox="1"/>
          <p:nvPr/>
        </p:nvSpPr>
        <p:spPr>
          <a:xfrm>
            <a:off x="499855" y="2041792"/>
            <a:ext cx="4054641" cy="2777683"/>
          </a:xfrm>
          <a:prstGeom prst="rect">
            <a:avLst/>
          </a:prstGeom>
          <a:noFill/>
        </p:spPr>
        <p:txBody>
          <a:bodyPr wrap="square" rtlCol="0">
            <a:spAutoFit/>
          </a:bodyPr>
          <a:lstStyle/>
          <a:p>
            <a:pPr marL="180975" indent="-180975"/>
            <a:r>
              <a:rPr kumimoji="1" lang="ja-JP" altLang="en-US" dirty="0"/>
              <a:t>・</a:t>
            </a:r>
            <a:r>
              <a:rPr kumimoji="1" lang="ja-JP" altLang="en-US" b="1" dirty="0"/>
              <a:t>作業場を涼しく</a:t>
            </a:r>
            <a:r>
              <a:rPr kumimoji="1" lang="ja-JP" altLang="en-US" dirty="0"/>
              <a:t>すること、</a:t>
            </a:r>
            <a:r>
              <a:rPr kumimoji="1" lang="ja-JP" altLang="en-US" b="1" dirty="0"/>
              <a:t>休憩の質を高める</a:t>
            </a:r>
            <a:r>
              <a:rPr kumimoji="1" lang="ja-JP" altLang="en-US" dirty="0"/>
              <a:t>ことも熱中症対策です。</a:t>
            </a:r>
            <a:endParaRPr kumimoji="1" lang="en-US" altLang="ja-JP" dirty="0"/>
          </a:p>
          <a:p>
            <a:pPr marL="180975" indent="-180975"/>
            <a:endParaRPr kumimoji="1" lang="en-US" altLang="ja-JP" sz="1050" dirty="0"/>
          </a:p>
          <a:p>
            <a:pPr marL="180975" indent="-180975"/>
            <a:r>
              <a:rPr kumimoji="1" lang="ja-JP" altLang="en-US" dirty="0"/>
              <a:t>・</a:t>
            </a:r>
            <a:r>
              <a:rPr kumimoji="1" lang="ja-JP" altLang="en-US" u="sng" dirty="0"/>
              <a:t>ミストファン</a:t>
            </a:r>
            <a:r>
              <a:rPr kumimoji="1" lang="ja-JP" altLang="en-US" dirty="0"/>
              <a:t>は扇風機に合わせて</a:t>
            </a:r>
            <a:r>
              <a:rPr kumimoji="1" lang="ja-JP" altLang="en-US" b="1" dirty="0"/>
              <a:t>ミストを散布</a:t>
            </a:r>
            <a:r>
              <a:rPr kumimoji="1" lang="ja-JP" altLang="en-US" dirty="0"/>
              <a:t>することにより、気化熱で周囲の</a:t>
            </a:r>
            <a:r>
              <a:rPr kumimoji="1" lang="ja-JP" altLang="en-US" b="1" dirty="0"/>
              <a:t>温度を下げ、涼しい環境を作りましょう！</a:t>
            </a:r>
            <a:endParaRPr kumimoji="1" lang="en-US" altLang="ja-JP" dirty="0"/>
          </a:p>
          <a:p>
            <a:pPr marL="180975" indent="-180975"/>
            <a:endParaRPr kumimoji="1" lang="en-US" altLang="ja-JP" sz="800" dirty="0"/>
          </a:p>
          <a:p>
            <a:pPr marL="180975" indent="-180975"/>
            <a:r>
              <a:rPr kumimoji="1" lang="ja-JP" altLang="en-US" sz="1600" dirty="0"/>
              <a:t>・ミストファンは大きくて作業場におけない、という場合は</a:t>
            </a:r>
            <a:r>
              <a:rPr kumimoji="1" lang="ja-JP" altLang="en-US" sz="1600" u="sng" dirty="0"/>
              <a:t>水筒にミスト噴射機能がついているもの</a:t>
            </a:r>
            <a:r>
              <a:rPr kumimoji="1" lang="ja-JP" altLang="en-US" sz="1600" dirty="0"/>
              <a:t>もあります。</a:t>
            </a:r>
            <a:endParaRPr kumimoji="1" lang="en-US" altLang="ja-JP" sz="1600" dirty="0"/>
          </a:p>
        </p:txBody>
      </p:sp>
      <p:pic>
        <p:nvPicPr>
          <p:cNvPr id="14" name="図 13" descr="時計が付いている｜｜｜ｐ&#10;&#10;低い精度で自動的に生成された説明">
            <a:extLst>
              <a:ext uri="{FF2B5EF4-FFF2-40B4-BE49-F238E27FC236}">
                <a16:creationId xmlns:a16="http://schemas.microsoft.com/office/drawing/2014/main" id="{2E36942A-B358-A9E8-D67D-608C9104A00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82917" y="5478876"/>
            <a:ext cx="1008839" cy="1185498"/>
          </a:xfrm>
          <a:prstGeom prst="rect">
            <a:avLst/>
          </a:prstGeom>
        </p:spPr>
      </p:pic>
      <p:sp>
        <p:nvSpPr>
          <p:cNvPr id="15" name="テキスト ボックス 14">
            <a:extLst>
              <a:ext uri="{FF2B5EF4-FFF2-40B4-BE49-F238E27FC236}">
                <a16:creationId xmlns:a16="http://schemas.microsoft.com/office/drawing/2014/main" id="{5AB0D89E-3A2C-2A63-8EA4-72142A84B9ED}"/>
              </a:ext>
            </a:extLst>
          </p:cNvPr>
          <p:cNvSpPr txBox="1"/>
          <p:nvPr/>
        </p:nvSpPr>
        <p:spPr>
          <a:xfrm>
            <a:off x="5248992" y="1942402"/>
            <a:ext cx="4054641" cy="3970318"/>
          </a:xfrm>
          <a:prstGeom prst="rect">
            <a:avLst/>
          </a:prstGeom>
          <a:noFill/>
        </p:spPr>
        <p:txBody>
          <a:bodyPr wrap="square" rtlCol="0">
            <a:spAutoFit/>
          </a:bodyPr>
          <a:lstStyle/>
          <a:p>
            <a:pPr marL="180975" indent="-180975"/>
            <a:r>
              <a:rPr kumimoji="1" lang="ja-JP" altLang="en-US" dirty="0"/>
              <a:t>・農作業中、</a:t>
            </a:r>
            <a:r>
              <a:rPr kumimoji="1" lang="ja-JP" altLang="en-US" u="sng" dirty="0"/>
              <a:t>ヘルメット</a:t>
            </a:r>
            <a:r>
              <a:rPr kumimoji="1" lang="ja-JP" altLang="en-US" dirty="0"/>
              <a:t>や</a:t>
            </a:r>
            <a:r>
              <a:rPr kumimoji="1" lang="ja-JP" altLang="en-US" u="sng" dirty="0"/>
              <a:t>帽子</a:t>
            </a:r>
            <a:r>
              <a:rPr kumimoji="1" lang="ja-JP" altLang="en-US" dirty="0"/>
              <a:t>を着用する機会も多いと思います。</a:t>
            </a:r>
            <a:endParaRPr kumimoji="1" lang="en-US" altLang="ja-JP" dirty="0"/>
          </a:p>
          <a:p>
            <a:pPr marL="180975" indent="-180975"/>
            <a:r>
              <a:rPr kumimoji="1" lang="ja-JP" altLang="en-US" b="1" dirty="0"/>
              <a:t>　通気性のあるもの</a:t>
            </a:r>
            <a:r>
              <a:rPr kumimoji="1" lang="ja-JP" altLang="en-US" dirty="0"/>
              <a:t>や</a:t>
            </a:r>
            <a:r>
              <a:rPr kumimoji="1" lang="ja-JP" altLang="en-US" b="1" dirty="0"/>
              <a:t>熱を逃がしやすい素材のもの</a:t>
            </a:r>
            <a:r>
              <a:rPr kumimoji="1" lang="ja-JP" altLang="en-US" dirty="0"/>
              <a:t>を選び、</a:t>
            </a:r>
            <a:r>
              <a:rPr kumimoji="1" lang="ja-JP" altLang="en-US" b="1" dirty="0"/>
              <a:t>頭部に熱がこもらない</a:t>
            </a:r>
            <a:r>
              <a:rPr kumimoji="1" lang="ja-JP" altLang="en-US" dirty="0"/>
              <a:t>ようにしましょう！　</a:t>
            </a:r>
            <a:endParaRPr kumimoji="1" lang="en-US" altLang="ja-JP" dirty="0"/>
          </a:p>
          <a:p>
            <a:pPr marL="180975" indent="-180975"/>
            <a:endParaRPr kumimoji="1" lang="en-US" altLang="ja-JP" dirty="0"/>
          </a:p>
          <a:p>
            <a:pPr marL="180975" indent="-180975"/>
            <a:endParaRPr kumimoji="1" lang="en-US" altLang="ja-JP" dirty="0"/>
          </a:p>
          <a:p>
            <a:pPr marL="180975" indent="-180975"/>
            <a:endParaRPr kumimoji="1" lang="en-US" altLang="ja-JP" dirty="0"/>
          </a:p>
          <a:p>
            <a:pPr marL="180975" indent="-180975"/>
            <a:r>
              <a:rPr kumimoji="1" lang="ja-JP" altLang="en-US" dirty="0"/>
              <a:t>・スマートウォッチといった</a:t>
            </a:r>
            <a:r>
              <a:rPr kumimoji="1" lang="ja-JP" altLang="en-US" u="sng" dirty="0"/>
              <a:t>ウェアラブル端末</a:t>
            </a:r>
            <a:r>
              <a:rPr kumimoji="1" lang="ja-JP" altLang="en-US" dirty="0"/>
              <a:t>には、心拍数や体温の上昇から身体の状況を判断し、アラートを発信できるものもあります。</a:t>
            </a:r>
            <a:endParaRPr kumimoji="1" lang="en-US" altLang="ja-JP" dirty="0"/>
          </a:p>
          <a:p>
            <a:pPr marL="180975" indent="-180975"/>
            <a:r>
              <a:rPr kumimoji="1" lang="ja-JP" altLang="en-US" dirty="0"/>
              <a:t>　</a:t>
            </a:r>
            <a:r>
              <a:rPr kumimoji="1" lang="ja-JP" altLang="en-US" b="1" dirty="0"/>
              <a:t>作業中に装着</a:t>
            </a:r>
            <a:r>
              <a:rPr kumimoji="1" lang="ja-JP" altLang="en-US" dirty="0"/>
              <a:t>し、</a:t>
            </a:r>
            <a:r>
              <a:rPr kumimoji="1" lang="ja-JP" altLang="en-US" b="1" dirty="0"/>
              <a:t>危機をより早く察知</a:t>
            </a:r>
            <a:r>
              <a:rPr kumimoji="1" lang="ja-JP" altLang="en-US" dirty="0"/>
              <a:t>できるようにしましょう！</a:t>
            </a:r>
            <a:endParaRPr kumimoji="1" lang="en-US" altLang="ja-JP" dirty="0"/>
          </a:p>
        </p:txBody>
      </p:sp>
      <p:sp>
        <p:nvSpPr>
          <p:cNvPr id="16" name="テキスト ボックス 15">
            <a:extLst>
              <a:ext uri="{FF2B5EF4-FFF2-40B4-BE49-F238E27FC236}">
                <a16:creationId xmlns:a16="http://schemas.microsoft.com/office/drawing/2014/main" id="{CA8AD46F-6E74-1082-2084-7704B358AD5F}"/>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熱中症対策アイテムの活用方法②</a:t>
            </a:r>
          </a:p>
        </p:txBody>
      </p:sp>
      <p:pic>
        <p:nvPicPr>
          <p:cNvPr id="17" name="図 16" descr="ヘルメット が含まれている画像&#10;&#10;自動的に生成された説明">
            <a:extLst>
              <a:ext uri="{FF2B5EF4-FFF2-40B4-BE49-F238E27FC236}">
                <a16:creationId xmlns:a16="http://schemas.microsoft.com/office/drawing/2014/main" id="{0DD47396-18B1-497F-F827-391FBD3B8B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36438" y="3079627"/>
            <a:ext cx="1343631" cy="1040680"/>
          </a:xfrm>
          <a:prstGeom prst="rect">
            <a:avLst/>
          </a:prstGeom>
        </p:spPr>
      </p:pic>
    </p:spTree>
    <p:extLst>
      <p:ext uri="{BB962C8B-B14F-4D97-AF65-F5344CB8AC3E}">
        <p14:creationId xmlns:p14="http://schemas.microsoft.com/office/powerpoint/2010/main" val="1588368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10</a:t>
            </a:fld>
            <a:endParaRPr kumimoji="1" lang="ja-JP" altLang="en-US"/>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熱中症の疑いがあったら</a:t>
            </a:r>
            <a:r>
              <a:rPr kumimoji="1" lang="en-US" altLang="ja-JP" sz="3200" dirty="0"/>
              <a:t>…</a:t>
            </a:r>
            <a:endParaRPr kumimoji="1" lang="ja-JP" altLang="en-US" sz="3200" dirty="0"/>
          </a:p>
        </p:txBody>
      </p:sp>
      <p:sp>
        <p:nvSpPr>
          <p:cNvPr id="6" name="テキスト ボックス 5">
            <a:extLst>
              <a:ext uri="{FF2B5EF4-FFF2-40B4-BE49-F238E27FC236}">
                <a16:creationId xmlns:a16="http://schemas.microsoft.com/office/drawing/2014/main" id="{3404CED1-5F7A-9CFF-9FEB-A35D2009A951}"/>
              </a:ext>
            </a:extLst>
          </p:cNvPr>
          <p:cNvSpPr txBox="1"/>
          <p:nvPr/>
        </p:nvSpPr>
        <p:spPr>
          <a:xfrm>
            <a:off x="493331" y="2887299"/>
            <a:ext cx="3240680" cy="3600986"/>
          </a:xfrm>
          <a:prstGeom prst="rect">
            <a:avLst/>
          </a:prstGeom>
          <a:noFill/>
        </p:spPr>
        <p:txBody>
          <a:bodyPr wrap="square" rtlCol="0">
            <a:spAutoFit/>
          </a:bodyPr>
          <a:lstStyle/>
          <a:p>
            <a:r>
              <a:rPr kumimoji="1" lang="ja-JP" altLang="en-US" sz="2800" b="1" dirty="0">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①</a:t>
            </a:r>
            <a:r>
              <a:rPr lang="ja-JP" altLang="en-US" sz="2800" b="1" dirty="0">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 作業を中断</a:t>
            </a:r>
            <a:endParaRPr lang="en-US" altLang="ja-JP" sz="2800" b="1" dirty="0">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pPr algn="ctr"/>
            <a:endParaRPr kumimoji="1"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r>
              <a:rPr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（代表的な症状）</a:t>
            </a:r>
            <a:endParaRPr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汗をかかない、体が熱い</a:t>
            </a:r>
            <a:endParaRPr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立ちくらみ、吐き気、頭痛</a:t>
            </a:r>
            <a:endParaRPr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脱力感、判断力低下</a:t>
            </a:r>
            <a:endParaRPr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7" name="テキスト ボックス 6">
            <a:extLst>
              <a:ext uri="{FF2B5EF4-FFF2-40B4-BE49-F238E27FC236}">
                <a16:creationId xmlns:a16="http://schemas.microsoft.com/office/drawing/2014/main" id="{9FBE4A01-6828-FF0E-D86A-88D69F2B8B56}"/>
              </a:ext>
            </a:extLst>
          </p:cNvPr>
          <p:cNvSpPr txBox="1"/>
          <p:nvPr/>
        </p:nvSpPr>
        <p:spPr>
          <a:xfrm>
            <a:off x="3841287" y="2851203"/>
            <a:ext cx="2714429" cy="3662541"/>
          </a:xfrm>
          <a:prstGeom prst="rect">
            <a:avLst/>
          </a:prstGeom>
          <a:noFill/>
        </p:spPr>
        <p:txBody>
          <a:bodyPr wrap="square" rtlCol="0">
            <a:spAutoFit/>
          </a:bodyPr>
          <a:lstStyle/>
          <a:p>
            <a:r>
              <a:rPr kumimoji="1" lang="ja-JP" altLang="en-US" sz="2800" b="1" dirty="0">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②</a:t>
            </a:r>
            <a:r>
              <a:rPr lang="ja-JP" altLang="en-US" sz="2800" b="1" dirty="0">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 応急処置</a:t>
            </a:r>
            <a:endParaRPr lang="en-US" altLang="ja-JP" sz="2800" b="1" dirty="0">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endParaRPr kumimoji="1"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kumimoji="1"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kumimoji="1" lang="en-US" altLang="ja-JP" sz="20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endParaRPr kumimoji="1"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kumimoji="1"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涼しい環境へ避難</a:t>
            </a:r>
            <a:endParaRPr kumimoji="1"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衣服をゆるめ体を冷やす</a:t>
            </a:r>
            <a:endParaRPr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kumimoji="1"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水分・塩分</a:t>
            </a:r>
            <a:r>
              <a:rPr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を補給</a:t>
            </a:r>
            <a:endParaRPr kumimoji="1"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8" name="テキスト ボックス 7">
            <a:extLst>
              <a:ext uri="{FF2B5EF4-FFF2-40B4-BE49-F238E27FC236}">
                <a16:creationId xmlns:a16="http://schemas.microsoft.com/office/drawing/2014/main" id="{10C4B343-7AF7-059D-DD0B-4BB57C651D35}"/>
              </a:ext>
            </a:extLst>
          </p:cNvPr>
          <p:cNvSpPr txBox="1"/>
          <p:nvPr/>
        </p:nvSpPr>
        <p:spPr>
          <a:xfrm>
            <a:off x="7204710" y="2874291"/>
            <a:ext cx="2563295" cy="3662541"/>
          </a:xfrm>
          <a:prstGeom prst="rect">
            <a:avLst/>
          </a:prstGeom>
          <a:noFill/>
        </p:spPr>
        <p:txBody>
          <a:bodyPr wrap="square" rtlCol="0">
            <a:spAutoFit/>
          </a:bodyPr>
          <a:lstStyle/>
          <a:p>
            <a:pPr algn="ctr"/>
            <a:r>
              <a:rPr lang="ja-JP" altLang="en-US" sz="2800" b="1" dirty="0">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③ 病院へ</a:t>
            </a:r>
            <a:endParaRPr lang="en-US" altLang="ja-JP" sz="2800" b="1" dirty="0">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pPr algn="ctr"/>
            <a:endParaRPr kumimoji="1"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24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kumimoji="1" lang="en-US" altLang="ja-JP" sz="20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kumimoji="1" lang="en-US" altLang="ja-JP" sz="20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kumimoji="1" lang="en-US" altLang="ja-JP" sz="20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r>
              <a:rPr kumimoji="1"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応急処置をしても症状が改善しない場合は医療機関</a:t>
            </a:r>
            <a:r>
              <a:rPr lang="ja-JP" altLang="en-US"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で診療を受けましょう</a:t>
            </a:r>
            <a:r>
              <a:rPr kumimoji="1" lang="en-US" altLang="ja-JP" sz="1600" b="1" dirty="0">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a:t>
            </a:r>
          </a:p>
        </p:txBody>
      </p:sp>
      <p:pic>
        <p:nvPicPr>
          <p:cNvPr id="9" name="図 8" descr="光 が含まれている画像&#10;&#10;自動的に生成された説明">
            <a:extLst>
              <a:ext uri="{FF2B5EF4-FFF2-40B4-BE49-F238E27FC236}">
                <a16:creationId xmlns:a16="http://schemas.microsoft.com/office/drawing/2014/main" id="{A7FF082B-4C6E-604D-2C55-0A959FE32A5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86123" y="3370080"/>
            <a:ext cx="3451199" cy="2041673"/>
          </a:xfrm>
          <a:prstGeom prst="rect">
            <a:avLst/>
          </a:prstGeom>
        </p:spPr>
      </p:pic>
      <p:pic>
        <p:nvPicPr>
          <p:cNvPr id="10" name="図 9">
            <a:extLst>
              <a:ext uri="{FF2B5EF4-FFF2-40B4-BE49-F238E27FC236}">
                <a16:creationId xmlns:a16="http://schemas.microsoft.com/office/drawing/2014/main" id="{3A4F82CA-F423-E130-977A-2EC72C39D40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3410290" y="3458673"/>
            <a:ext cx="2714429" cy="1968769"/>
          </a:xfrm>
          <a:prstGeom prst="rect">
            <a:avLst/>
          </a:prstGeom>
        </p:spPr>
      </p:pic>
      <p:pic>
        <p:nvPicPr>
          <p:cNvPr id="11" name="図 10">
            <a:extLst>
              <a:ext uri="{FF2B5EF4-FFF2-40B4-BE49-F238E27FC236}">
                <a16:creationId xmlns:a16="http://schemas.microsoft.com/office/drawing/2014/main" id="{821924D4-0395-69B4-AC28-1916054683D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46370" y="3559419"/>
            <a:ext cx="2994807" cy="2246105"/>
          </a:xfrm>
          <a:prstGeom prst="rect">
            <a:avLst/>
          </a:prstGeom>
        </p:spPr>
      </p:pic>
      <p:grpSp>
        <p:nvGrpSpPr>
          <p:cNvPr id="16" name="グループ化 15">
            <a:extLst>
              <a:ext uri="{FF2B5EF4-FFF2-40B4-BE49-F238E27FC236}">
                <a16:creationId xmlns:a16="http://schemas.microsoft.com/office/drawing/2014/main" id="{4CDDC297-6ADC-1292-ADC9-BFBEA4185666}"/>
              </a:ext>
            </a:extLst>
          </p:cNvPr>
          <p:cNvGrpSpPr/>
          <p:nvPr/>
        </p:nvGrpSpPr>
        <p:grpSpPr>
          <a:xfrm>
            <a:off x="6495711" y="4223986"/>
            <a:ext cx="641154" cy="916973"/>
            <a:chOff x="9037733" y="6306883"/>
            <a:chExt cx="547687" cy="533400"/>
          </a:xfrm>
        </p:grpSpPr>
        <p:sp>
          <p:nvSpPr>
            <p:cNvPr id="17" name="フリーフォーム: 図形 16">
              <a:extLst>
                <a:ext uri="{FF2B5EF4-FFF2-40B4-BE49-F238E27FC236}">
                  <a16:creationId xmlns:a16="http://schemas.microsoft.com/office/drawing/2014/main" id="{ACA60A94-AB1A-93F1-0B60-CD755A37ADD0}"/>
                </a:ext>
              </a:extLst>
            </p:cNvPr>
            <p:cNvSpPr/>
            <p:nvPr/>
          </p:nvSpPr>
          <p:spPr>
            <a:xfrm>
              <a:off x="90377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sp>
          <p:nvSpPr>
            <p:cNvPr id="18" name="フリーフォーム: 図形 17">
              <a:extLst>
                <a:ext uri="{FF2B5EF4-FFF2-40B4-BE49-F238E27FC236}">
                  <a16:creationId xmlns:a16="http://schemas.microsoft.com/office/drawing/2014/main" id="{F8DF459F-692E-2889-8471-296D273D14B4}"/>
                </a:ext>
              </a:extLst>
            </p:cNvPr>
            <p:cNvSpPr/>
            <p:nvPr/>
          </p:nvSpPr>
          <p:spPr>
            <a:xfrm>
              <a:off x="92663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grpSp>
      <p:sp>
        <p:nvSpPr>
          <p:cNvPr id="19" name="四角形: 角を丸くする 18">
            <a:extLst>
              <a:ext uri="{FF2B5EF4-FFF2-40B4-BE49-F238E27FC236}">
                <a16:creationId xmlns:a16="http://schemas.microsoft.com/office/drawing/2014/main" id="{9AE00B1B-CDDD-1FDC-E49E-86DC887641E6}"/>
              </a:ext>
            </a:extLst>
          </p:cNvPr>
          <p:cNvSpPr/>
          <p:nvPr/>
        </p:nvSpPr>
        <p:spPr>
          <a:xfrm>
            <a:off x="232144" y="1111115"/>
            <a:ext cx="9441712" cy="1655585"/>
          </a:xfrm>
          <a:prstGeom prst="roundRect">
            <a:avLst>
              <a:gd name="adj" fmla="val 13734"/>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indent="-180975"/>
            <a:r>
              <a:rPr kumimoji="1" lang="ja-JP" altLang="en-US" sz="1600" dirty="0">
                <a:solidFill>
                  <a:schemeClr val="tx1"/>
                </a:solidFill>
              </a:rPr>
              <a:t>〇熱失神のような軽度の熱中症であっても、</a:t>
            </a:r>
            <a:r>
              <a:rPr lang="ja-JP" altLang="en-US" sz="1600" b="0" i="0" dirty="0">
                <a:solidFill>
                  <a:srgbClr val="333333"/>
                </a:solidFill>
                <a:effectLst/>
                <a:latin typeface="-apple-system"/>
              </a:rPr>
              <a:t>周りの環境や状況によって、応急処置等をしないと重症化する可能性があります。</a:t>
            </a:r>
            <a:endParaRPr lang="en-US" altLang="ja-JP" sz="1600" b="0" i="0" dirty="0">
              <a:solidFill>
                <a:srgbClr val="333333"/>
              </a:solidFill>
              <a:effectLst/>
              <a:latin typeface="-apple-system"/>
            </a:endParaRPr>
          </a:p>
          <a:p>
            <a:pPr marL="180975" indent="-180975"/>
            <a:r>
              <a:rPr kumimoji="1" lang="ja-JP" altLang="en-US" sz="1600" dirty="0">
                <a:solidFill>
                  <a:srgbClr val="333333"/>
                </a:solidFill>
                <a:latin typeface="-apple-system"/>
              </a:rPr>
              <a:t>〇立ちくらみや脱力感等の熱中症の症状を感じたら、すぐに「作業を中断」し、「応急処置」を実施することが大切です。</a:t>
            </a:r>
            <a:endParaRPr kumimoji="1" lang="en-US" altLang="ja-JP" sz="1600" dirty="0">
              <a:solidFill>
                <a:srgbClr val="333333"/>
              </a:solidFill>
              <a:latin typeface="-apple-system"/>
            </a:endParaRPr>
          </a:p>
          <a:p>
            <a:pPr marL="180975" indent="-180975"/>
            <a:r>
              <a:rPr kumimoji="1" lang="ja-JP" altLang="en-US" sz="1600" dirty="0">
                <a:solidFill>
                  <a:srgbClr val="333333"/>
                </a:solidFill>
                <a:latin typeface="-apple-system"/>
              </a:rPr>
              <a:t>〇早い対処は快復への近道、</a:t>
            </a:r>
            <a:r>
              <a:rPr kumimoji="1" lang="ja-JP" altLang="en-US" sz="1600" b="1" dirty="0">
                <a:solidFill>
                  <a:srgbClr val="333333"/>
                </a:solidFill>
                <a:latin typeface="-apple-system"/>
              </a:rPr>
              <a:t>疑いを感じたらすぐに対処しましょう</a:t>
            </a:r>
            <a:r>
              <a:rPr kumimoji="1" lang="ja-JP" altLang="en-US" sz="1600" dirty="0">
                <a:solidFill>
                  <a:srgbClr val="333333"/>
                </a:solidFill>
                <a:latin typeface="-apple-system"/>
              </a:rPr>
              <a:t>。</a:t>
            </a:r>
            <a:endParaRPr kumimoji="1" lang="ja-JP" altLang="en-US" sz="1600" dirty="0">
              <a:solidFill>
                <a:schemeClr val="tx1"/>
              </a:solidFill>
            </a:endParaRPr>
          </a:p>
        </p:txBody>
      </p:sp>
    </p:spTree>
    <p:extLst>
      <p:ext uri="{BB962C8B-B14F-4D97-AF65-F5344CB8AC3E}">
        <p14:creationId xmlns:p14="http://schemas.microsoft.com/office/powerpoint/2010/main" val="3800229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11">
            <a:extLst>
              <a:ext uri="{FF2B5EF4-FFF2-40B4-BE49-F238E27FC236}">
                <a16:creationId xmlns:a16="http://schemas.microsoft.com/office/drawing/2014/main" id="{C87FD895-8E74-2C22-75AF-A03BD99D9513}"/>
              </a:ext>
            </a:extLst>
          </p:cNvPr>
          <p:cNvSpPr/>
          <p:nvPr/>
        </p:nvSpPr>
        <p:spPr>
          <a:xfrm>
            <a:off x="5756998" y="3709725"/>
            <a:ext cx="3493534" cy="228287"/>
          </a:xfrm>
          <a:custGeom>
            <a:avLst/>
            <a:gdLst/>
            <a:ahLst/>
            <a:cxnLst/>
            <a:rect l="l" t="t" r="r" b="b"/>
            <a:pathLst>
              <a:path w="4672965" h="231775">
                <a:moveTo>
                  <a:pt x="4672838" y="0"/>
                </a:moveTo>
                <a:lnTo>
                  <a:pt x="23926" y="0"/>
                </a:lnTo>
                <a:lnTo>
                  <a:pt x="0" y="231330"/>
                </a:lnTo>
                <a:lnTo>
                  <a:pt x="4648911" y="231330"/>
                </a:lnTo>
                <a:lnTo>
                  <a:pt x="4672838" y="0"/>
                </a:lnTo>
                <a:close/>
              </a:path>
            </a:pathLst>
          </a:custGeom>
          <a:solidFill>
            <a:srgbClr val="FFF100"/>
          </a:solidFill>
        </p:spPr>
        <p:txBody>
          <a:bodyPr wrap="square" lIns="0" tIns="0" rIns="0" bIns="0" rtlCol="0"/>
          <a:lstStyle/>
          <a:p>
            <a:endParaRPr sz="1634"/>
          </a:p>
        </p:txBody>
      </p:sp>
      <p:sp>
        <p:nvSpPr>
          <p:cNvPr id="71" name="object 11">
            <a:extLst>
              <a:ext uri="{FF2B5EF4-FFF2-40B4-BE49-F238E27FC236}">
                <a16:creationId xmlns:a16="http://schemas.microsoft.com/office/drawing/2014/main" id="{8D5492B5-594D-B9F7-8B11-2E7C87791349}"/>
              </a:ext>
            </a:extLst>
          </p:cNvPr>
          <p:cNvSpPr/>
          <p:nvPr/>
        </p:nvSpPr>
        <p:spPr>
          <a:xfrm>
            <a:off x="5764940" y="3116584"/>
            <a:ext cx="2438027" cy="228287"/>
          </a:xfrm>
          <a:custGeom>
            <a:avLst/>
            <a:gdLst/>
            <a:ahLst/>
            <a:cxnLst/>
            <a:rect l="l" t="t" r="r" b="b"/>
            <a:pathLst>
              <a:path w="4672965" h="231775">
                <a:moveTo>
                  <a:pt x="4672838" y="0"/>
                </a:moveTo>
                <a:lnTo>
                  <a:pt x="23926" y="0"/>
                </a:lnTo>
                <a:lnTo>
                  <a:pt x="0" y="231330"/>
                </a:lnTo>
                <a:lnTo>
                  <a:pt x="4648911" y="231330"/>
                </a:lnTo>
                <a:lnTo>
                  <a:pt x="4672838" y="0"/>
                </a:lnTo>
                <a:close/>
              </a:path>
            </a:pathLst>
          </a:custGeom>
          <a:solidFill>
            <a:srgbClr val="FFF100"/>
          </a:solidFill>
        </p:spPr>
        <p:txBody>
          <a:bodyPr wrap="square" lIns="0" tIns="0" rIns="0" bIns="0" rtlCol="0"/>
          <a:lstStyle/>
          <a:p>
            <a:endParaRPr sz="1634"/>
          </a:p>
        </p:txBody>
      </p:sp>
      <p:sp>
        <p:nvSpPr>
          <p:cNvPr id="69" name="object 11">
            <a:extLst>
              <a:ext uri="{FF2B5EF4-FFF2-40B4-BE49-F238E27FC236}">
                <a16:creationId xmlns:a16="http://schemas.microsoft.com/office/drawing/2014/main" id="{71BDA042-D1A0-7390-5920-EEA98C713E5A}"/>
              </a:ext>
            </a:extLst>
          </p:cNvPr>
          <p:cNvSpPr/>
          <p:nvPr/>
        </p:nvSpPr>
        <p:spPr>
          <a:xfrm>
            <a:off x="5752646" y="2615189"/>
            <a:ext cx="2863972" cy="228287"/>
          </a:xfrm>
          <a:custGeom>
            <a:avLst/>
            <a:gdLst/>
            <a:ahLst/>
            <a:cxnLst/>
            <a:rect l="l" t="t" r="r" b="b"/>
            <a:pathLst>
              <a:path w="4672965" h="231775">
                <a:moveTo>
                  <a:pt x="4672838" y="0"/>
                </a:moveTo>
                <a:lnTo>
                  <a:pt x="23926" y="0"/>
                </a:lnTo>
                <a:lnTo>
                  <a:pt x="0" y="231330"/>
                </a:lnTo>
                <a:lnTo>
                  <a:pt x="4648911" y="231330"/>
                </a:lnTo>
                <a:lnTo>
                  <a:pt x="4672838" y="0"/>
                </a:lnTo>
                <a:close/>
              </a:path>
            </a:pathLst>
          </a:custGeom>
          <a:solidFill>
            <a:srgbClr val="FFF100"/>
          </a:solidFill>
        </p:spPr>
        <p:txBody>
          <a:bodyPr wrap="square" lIns="0" tIns="0" rIns="0" bIns="0" rtlCol="0"/>
          <a:lstStyle/>
          <a:p>
            <a:endParaRPr sz="1634"/>
          </a:p>
        </p:txBody>
      </p:sp>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11</a:t>
            </a:fld>
            <a:endParaRPr kumimoji="1" lang="ja-JP" altLang="en-US"/>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まとめ</a:t>
            </a:r>
          </a:p>
        </p:txBody>
      </p:sp>
      <p:sp>
        <p:nvSpPr>
          <p:cNvPr id="42" name="テキスト ボックス 41">
            <a:extLst>
              <a:ext uri="{FF2B5EF4-FFF2-40B4-BE49-F238E27FC236}">
                <a16:creationId xmlns:a16="http://schemas.microsoft.com/office/drawing/2014/main" id="{867C1B3F-6AF9-B852-81D6-AC393DDB5E8C}"/>
              </a:ext>
            </a:extLst>
          </p:cNvPr>
          <p:cNvSpPr txBox="1"/>
          <p:nvPr/>
        </p:nvSpPr>
        <p:spPr>
          <a:xfrm>
            <a:off x="106530" y="1084733"/>
            <a:ext cx="9689563" cy="461665"/>
          </a:xfrm>
          <a:prstGeom prst="rect">
            <a:avLst/>
          </a:prstGeom>
          <a:noFill/>
        </p:spPr>
        <p:txBody>
          <a:bodyPr wrap="square" rtlCol="0">
            <a:spAutoFit/>
          </a:bodyPr>
          <a:lstStyle/>
          <a:p>
            <a:pPr algn="ctr"/>
            <a:r>
              <a:rPr kumimoji="1" lang="ja-JP" altLang="en-US" sz="2400" b="1" dirty="0"/>
              <a:t>熱中症にならないために</a:t>
            </a:r>
          </a:p>
        </p:txBody>
      </p:sp>
      <p:sp>
        <p:nvSpPr>
          <p:cNvPr id="43" name="四角形: 角を丸くする 42">
            <a:extLst>
              <a:ext uri="{FF2B5EF4-FFF2-40B4-BE49-F238E27FC236}">
                <a16:creationId xmlns:a16="http://schemas.microsoft.com/office/drawing/2014/main" id="{C0055924-3DF8-D48F-C38B-F0C478EA8296}"/>
              </a:ext>
            </a:extLst>
          </p:cNvPr>
          <p:cNvSpPr/>
          <p:nvPr/>
        </p:nvSpPr>
        <p:spPr>
          <a:xfrm>
            <a:off x="202017" y="1576947"/>
            <a:ext cx="4680701" cy="2506781"/>
          </a:xfrm>
          <a:prstGeom prst="roundRect">
            <a:avLst>
              <a:gd name="adj" fmla="val 8267"/>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F4B3D7EE-38E9-BFF5-2210-30664B20B881}"/>
              </a:ext>
            </a:extLst>
          </p:cNvPr>
          <p:cNvSpPr/>
          <p:nvPr/>
        </p:nvSpPr>
        <p:spPr>
          <a:xfrm>
            <a:off x="5023284" y="1578426"/>
            <a:ext cx="4680701" cy="2506781"/>
          </a:xfrm>
          <a:prstGeom prst="roundRect">
            <a:avLst>
              <a:gd name="adj" fmla="val 8267"/>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a16="http://schemas.microsoft.com/office/drawing/2014/main" id="{1CAF54F6-2C8B-F3BA-F167-5155AD9E7999}"/>
              </a:ext>
            </a:extLst>
          </p:cNvPr>
          <p:cNvSpPr txBox="1"/>
          <p:nvPr/>
        </p:nvSpPr>
        <p:spPr>
          <a:xfrm>
            <a:off x="274703" y="1621337"/>
            <a:ext cx="4608013" cy="369332"/>
          </a:xfrm>
          <a:prstGeom prst="rect">
            <a:avLst/>
          </a:prstGeom>
          <a:noFill/>
        </p:spPr>
        <p:txBody>
          <a:bodyPr wrap="square" rtlCol="0">
            <a:spAutoFit/>
          </a:bodyPr>
          <a:lstStyle/>
          <a:p>
            <a:r>
              <a:rPr kumimoji="1" lang="ja-JP" altLang="en-US" dirty="0"/>
              <a:t>①熱中症情報の確認</a:t>
            </a:r>
          </a:p>
        </p:txBody>
      </p:sp>
      <p:sp>
        <p:nvSpPr>
          <p:cNvPr id="46" name="テキスト ボックス 45">
            <a:extLst>
              <a:ext uri="{FF2B5EF4-FFF2-40B4-BE49-F238E27FC236}">
                <a16:creationId xmlns:a16="http://schemas.microsoft.com/office/drawing/2014/main" id="{9F968C7D-2077-AA0A-3880-BC74FAEA3E67}"/>
              </a:ext>
            </a:extLst>
          </p:cNvPr>
          <p:cNvSpPr txBox="1"/>
          <p:nvPr/>
        </p:nvSpPr>
        <p:spPr>
          <a:xfrm>
            <a:off x="5115391" y="1622007"/>
            <a:ext cx="4588592" cy="369332"/>
          </a:xfrm>
          <a:prstGeom prst="rect">
            <a:avLst/>
          </a:prstGeom>
          <a:noFill/>
        </p:spPr>
        <p:txBody>
          <a:bodyPr wrap="square" rtlCol="0">
            <a:spAutoFit/>
          </a:bodyPr>
          <a:lstStyle/>
          <a:p>
            <a:r>
              <a:rPr kumimoji="1" lang="ja-JP" altLang="en-US" dirty="0"/>
              <a:t>②熱中症対策の実施</a:t>
            </a:r>
          </a:p>
        </p:txBody>
      </p:sp>
      <p:sp>
        <p:nvSpPr>
          <p:cNvPr id="47" name="四角形: 角を丸くする 46">
            <a:extLst>
              <a:ext uri="{FF2B5EF4-FFF2-40B4-BE49-F238E27FC236}">
                <a16:creationId xmlns:a16="http://schemas.microsoft.com/office/drawing/2014/main" id="{82DB0F8F-B234-BF8D-EA42-892DFDEAEC6E}"/>
              </a:ext>
            </a:extLst>
          </p:cNvPr>
          <p:cNvSpPr/>
          <p:nvPr/>
        </p:nvSpPr>
        <p:spPr>
          <a:xfrm>
            <a:off x="202016" y="4170467"/>
            <a:ext cx="4680701" cy="2506781"/>
          </a:xfrm>
          <a:prstGeom prst="roundRect">
            <a:avLst>
              <a:gd name="adj" fmla="val 8267"/>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EDD5C732-8DC7-6656-55AA-5CEF37C05641}"/>
              </a:ext>
            </a:extLst>
          </p:cNvPr>
          <p:cNvSpPr txBox="1"/>
          <p:nvPr/>
        </p:nvSpPr>
        <p:spPr>
          <a:xfrm>
            <a:off x="274704" y="4224892"/>
            <a:ext cx="4588592" cy="369332"/>
          </a:xfrm>
          <a:prstGeom prst="rect">
            <a:avLst/>
          </a:prstGeom>
          <a:noFill/>
        </p:spPr>
        <p:txBody>
          <a:bodyPr wrap="square" rtlCol="0">
            <a:spAutoFit/>
          </a:bodyPr>
          <a:lstStyle/>
          <a:p>
            <a:r>
              <a:rPr kumimoji="1" lang="ja-JP" altLang="en-US" dirty="0"/>
              <a:t>③熱中症対策アイテムの活用</a:t>
            </a:r>
          </a:p>
        </p:txBody>
      </p:sp>
      <p:sp>
        <p:nvSpPr>
          <p:cNvPr id="49" name="四角形: 角を丸くする 48">
            <a:extLst>
              <a:ext uri="{FF2B5EF4-FFF2-40B4-BE49-F238E27FC236}">
                <a16:creationId xmlns:a16="http://schemas.microsoft.com/office/drawing/2014/main" id="{DEFBA299-E37F-FCBD-7583-429D486EFE79}"/>
              </a:ext>
            </a:extLst>
          </p:cNvPr>
          <p:cNvSpPr/>
          <p:nvPr/>
        </p:nvSpPr>
        <p:spPr>
          <a:xfrm>
            <a:off x="5023284" y="4173997"/>
            <a:ext cx="4680701" cy="2506781"/>
          </a:xfrm>
          <a:prstGeom prst="roundRect">
            <a:avLst>
              <a:gd name="adj" fmla="val 8267"/>
            </a:avLst>
          </a:prstGeom>
          <a:noFill/>
          <a:ln w="2857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9644BD33-BBFA-580F-DCC8-3AEE5153BF83}"/>
              </a:ext>
            </a:extLst>
          </p:cNvPr>
          <p:cNvSpPr txBox="1"/>
          <p:nvPr/>
        </p:nvSpPr>
        <p:spPr>
          <a:xfrm>
            <a:off x="5042704" y="4224892"/>
            <a:ext cx="4588592" cy="369332"/>
          </a:xfrm>
          <a:prstGeom prst="rect">
            <a:avLst/>
          </a:prstGeom>
          <a:noFill/>
        </p:spPr>
        <p:txBody>
          <a:bodyPr wrap="square" rtlCol="0">
            <a:spAutoFit/>
          </a:bodyPr>
          <a:lstStyle/>
          <a:p>
            <a:r>
              <a:rPr kumimoji="1" lang="ja-JP" altLang="en-US" dirty="0"/>
              <a:t>④もし熱中症になってしまったら</a:t>
            </a:r>
          </a:p>
        </p:txBody>
      </p:sp>
      <p:sp>
        <p:nvSpPr>
          <p:cNvPr id="51" name="テキスト ボックス 50">
            <a:extLst>
              <a:ext uri="{FF2B5EF4-FFF2-40B4-BE49-F238E27FC236}">
                <a16:creationId xmlns:a16="http://schemas.microsoft.com/office/drawing/2014/main" id="{62A07B32-D4CB-91A1-6DA3-08D7B910E656}"/>
              </a:ext>
            </a:extLst>
          </p:cNvPr>
          <p:cNvSpPr txBox="1"/>
          <p:nvPr/>
        </p:nvSpPr>
        <p:spPr>
          <a:xfrm>
            <a:off x="274703" y="1990669"/>
            <a:ext cx="4519239" cy="738664"/>
          </a:xfrm>
          <a:prstGeom prst="rect">
            <a:avLst/>
          </a:prstGeom>
          <a:noFill/>
        </p:spPr>
        <p:txBody>
          <a:bodyPr wrap="square" rtlCol="0">
            <a:spAutoFit/>
          </a:bodyPr>
          <a:lstStyle/>
          <a:p>
            <a:pPr marL="177800" indent="-177800"/>
            <a:r>
              <a:rPr kumimoji="1" lang="ja-JP" altLang="en-US" sz="1400" dirty="0"/>
              <a:t>・その日の</a:t>
            </a:r>
            <a:r>
              <a:rPr kumimoji="1" lang="ja-JP" altLang="en-US" sz="1400" b="1" dirty="0"/>
              <a:t>天気や気温を確認</a:t>
            </a:r>
            <a:r>
              <a:rPr kumimoji="1" lang="ja-JP" altLang="en-US" sz="1400" dirty="0"/>
              <a:t>することに加え、</a:t>
            </a:r>
            <a:r>
              <a:rPr kumimoji="1" lang="ja-JP" altLang="en-US" sz="1400" b="1" dirty="0"/>
              <a:t>熱中症（特別）警戒アラートが発表されていないか確認</a:t>
            </a:r>
            <a:r>
              <a:rPr kumimoji="1" lang="ja-JP" altLang="en-US" sz="1400" dirty="0"/>
              <a:t>し、一日の作業内容を考えましょう！</a:t>
            </a:r>
            <a:endParaRPr kumimoji="1" lang="en-US" altLang="ja-JP" sz="1400" dirty="0"/>
          </a:p>
        </p:txBody>
      </p:sp>
      <p:sp>
        <p:nvSpPr>
          <p:cNvPr id="52" name="object 2">
            <a:extLst>
              <a:ext uri="{FF2B5EF4-FFF2-40B4-BE49-F238E27FC236}">
                <a16:creationId xmlns:a16="http://schemas.microsoft.com/office/drawing/2014/main" id="{465BE8DC-4F15-0DD7-8AC0-D470BADEF8AA}"/>
              </a:ext>
            </a:extLst>
          </p:cNvPr>
          <p:cNvSpPr txBox="1">
            <a:spLocks/>
          </p:cNvSpPr>
          <p:nvPr/>
        </p:nvSpPr>
        <p:spPr>
          <a:xfrm>
            <a:off x="5790324" y="2378218"/>
            <a:ext cx="3855379" cy="1677868"/>
          </a:xfrm>
          <a:prstGeom prst="rect">
            <a:avLst/>
          </a:prstGeom>
        </p:spPr>
        <p:txBody>
          <a:bodyPr vert="horz" wrap="square" lIns="0" tIns="156754" rIns="0" bIns="0" rtlCol="0">
            <a:spAutoFit/>
          </a:bodyPr>
          <a:lstStyle>
            <a:lvl1pPr marL="0">
              <a:defRPr sz="2269" b="1" i="0">
                <a:solidFill>
                  <a:srgbClr val="221815"/>
                </a:solidFill>
                <a:latin typeface="メイリオ"/>
                <a:ea typeface="+mn-ea"/>
                <a:cs typeface="メイリオ"/>
              </a:defRPr>
            </a:lvl1pPr>
            <a:lvl2pPr marL="414955">
              <a:defRPr>
                <a:latin typeface="+mn-lt"/>
                <a:ea typeface="+mn-ea"/>
                <a:cs typeface="+mn-cs"/>
              </a:defRPr>
            </a:lvl2pPr>
            <a:lvl3pPr marL="829909">
              <a:defRPr>
                <a:latin typeface="+mn-lt"/>
                <a:ea typeface="+mn-ea"/>
                <a:cs typeface="+mn-cs"/>
              </a:defRPr>
            </a:lvl3pPr>
            <a:lvl4pPr marL="1244864">
              <a:defRPr>
                <a:latin typeface="+mn-lt"/>
                <a:ea typeface="+mn-ea"/>
                <a:cs typeface="+mn-cs"/>
              </a:defRPr>
            </a:lvl4pPr>
            <a:lvl5pPr marL="1659819">
              <a:defRPr>
                <a:latin typeface="+mn-lt"/>
                <a:ea typeface="+mn-ea"/>
                <a:cs typeface="+mn-cs"/>
              </a:defRPr>
            </a:lvl5pPr>
            <a:lvl6pPr marL="2074774">
              <a:defRPr>
                <a:latin typeface="+mn-lt"/>
                <a:ea typeface="+mn-ea"/>
                <a:cs typeface="+mn-cs"/>
              </a:defRPr>
            </a:lvl6pPr>
            <a:lvl7pPr marL="2489728">
              <a:defRPr>
                <a:latin typeface="+mn-lt"/>
                <a:ea typeface="+mn-ea"/>
                <a:cs typeface="+mn-cs"/>
              </a:defRPr>
            </a:lvl7pPr>
            <a:lvl8pPr marL="2904683">
              <a:defRPr>
                <a:latin typeface="+mn-lt"/>
                <a:ea typeface="+mn-ea"/>
                <a:cs typeface="+mn-cs"/>
              </a:defRPr>
            </a:lvl8pPr>
            <a:lvl9pPr marL="3319638">
              <a:defRPr>
                <a:latin typeface="+mn-lt"/>
                <a:ea typeface="+mn-ea"/>
                <a:cs typeface="+mn-cs"/>
              </a:defRPr>
            </a:lvl9pPr>
          </a:lstStyle>
          <a:p>
            <a:pPr marL="11527" marR="0" lvl="0" indent="0" defTabSz="914400" eaLnBrk="1" fontAlgn="auto" latinLnBrk="0" hangingPunct="1">
              <a:lnSpc>
                <a:spcPct val="100000"/>
              </a:lnSpc>
              <a:spcBef>
                <a:spcPts val="1234"/>
              </a:spcBef>
              <a:spcAft>
                <a:spcPts val="0"/>
              </a:spcAft>
              <a:buClrTx/>
              <a:buSzTx/>
              <a:buFontTx/>
              <a:buNone/>
              <a:tabLst/>
              <a:defRPr/>
            </a:pPr>
            <a:r>
              <a:rPr kumimoji="0" lang="ja-JP" altLang="en-US" sz="1800" b="1" i="0" u="none" strike="noStrike" kern="0" cap="none" spc="0" normalizeH="0" baseline="0" noProof="0" dirty="0">
                <a:ln>
                  <a:noFill/>
                </a:ln>
                <a:solidFill>
                  <a:srgbClr val="221815"/>
                </a:solidFill>
                <a:effectLst/>
                <a:uLnTx/>
                <a:uFillTx/>
                <a:latin typeface="+mn-ea"/>
              </a:rPr>
              <a:t>高温時の作業</a:t>
            </a:r>
            <a:r>
              <a:rPr kumimoji="0" lang="ja-JP" altLang="en-US" sz="1600" b="1" i="0" u="none" strike="noStrike" kern="0" cap="none" spc="-9" normalizeH="0" baseline="0" noProof="0" dirty="0">
                <a:ln>
                  <a:noFill/>
                </a:ln>
                <a:solidFill>
                  <a:srgbClr val="221815"/>
                </a:solidFill>
                <a:effectLst/>
                <a:uLnTx/>
                <a:uFillTx/>
                <a:latin typeface="+mn-ea"/>
              </a:rPr>
              <a:t>は避けましょう</a:t>
            </a:r>
            <a:endParaRPr kumimoji="0" lang="ja-JP" altLang="en-US" sz="1050" b="1" i="0" u="none" strike="noStrike" kern="0" cap="none" spc="0" normalizeH="0" baseline="0" noProof="0" dirty="0">
              <a:ln>
                <a:noFill/>
              </a:ln>
              <a:solidFill>
                <a:srgbClr val="221815"/>
              </a:solidFill>
              <a:effectLst/>
              <a:uLnTx/>
              <a:uFillTx/>
              <a:latin typeface="+mn-ea"/>
            </a:endParaRPr>
          </a:p>
          <a:p>
            <a:pPr marL="13255" marR="0" lvl="0" indent="0" defTabSz="914400"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dirty="0">
              <a:ln>
                <a:noFill/>
              </a:ln>
              <a:solidFill>
                <a:srgbClr val="221815"/>
              </a:solidFill>
              <a:effectLst/>
              <a:uLnTx/>
              <a:uFillTx/>
              <a:latin typeface="+mn-ea"/>
            </a:endParaRPr>
          </a:p>
          <a:p>
            <a:pPr marL="13255"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srgbClr val="221815"/>
                </a:solidFill>
                <a:effectLst/>
                <a:uLnTx/>
                <a:uFillTx/>
                <a:latin typeface="+mn-ea"/>
              </a:rPr>
              <a:t>単独作業</a:t>
            </a:r>
            <a:r>
              <a:rPr kumimoji="0" lang="ja-JP" altLang="en-US" sz="1600" b="1" i="0" u="none" strike="noStrike" kern="0" cap="none" spc="-9" normalizeH="0" baseline="0" noProof="0" dirty="0">
                <a:ln>
                  <a:noFill/>
                </a:ln>
                <a:solidFill>
                  <a:srgbClr val="221815"/>
                </a:solidFill>
                <a:effectLst/>
                <a:uLnTx/>
                <a:uFillTx/>
                <a:latin typeface="+mn-ea"/>
              </a:rPr>
              <a:t>は避けましょう</a:t>
            </a:r>
            <a:endParaRPr lang="en-US" altLang="ja-JP" sz="1050" kern="0" dirty="0">
              <a:latin typeface="+mn-ea"/>
            </a:endParaRPr>
          </a:p>
          <a:p>
            <a:pPr marL="13255" marR="0" lvl="0" indent="0" defTabSz="914400" eaLnBrk="1" fontAlgn="auto" latinLnBrk="0" hangingPunct="1">
              <a:lnSpc>
                <a:spcPct val="100000"/>
              </a:lnSpc>
              <a:spcBef>
                <a:spcPts val="0"/>
              </a:spcBef>
              <a:spcAft>
                <a:spcPts val="0"/>
              </a:spcAft>
              <a:buClrTx/>
              <a:buSzTx/>
              <a:buFontTx/>
              <a:buNone/>
              <a:tabLst/>
              <a:defRPr/>
            </a:pPr>
            <a:endParaRPr kumimoji="0" lang="en-US" altLang="ja-JP" sz="1600" b="1" i="0" u="none" strike="noStrike" kern="0" cap="none" spc="0" normalizeH="0" baseline="0" noProof="0" dirty="0">
              <a:ln>
                <a:noFill/>
              </a:ln>
              <a:solidFill>
                <a:srgbClr val="221815"/>
              </a:solidFill>
              <a:effectLst/>
              <a:uLnTx/>
              <a:uFillTx/>
              <a:latin typeface="+mn-ea"/>
            </a:endParaRPr>
          </a:p>
          <a:p>
            <a:pPr marL="13255" marR="0" lvl="0" indent="0" defTabSz="914400" eaLnBrk="1" fontAlgn="auto" latinLnBrk="0" hangingPunct="1">
              <a:lnSpc>
                <a:spcPct val="100000"/>
              </a:lnSpc>
              <a:spcBef>
                <a:spcPts val="0"/>
              </a:spcBef>
              <a:spcAft>
                <a:spcPts val="0"/>
              </a:spcAft>
              <a:buClrTx/>
              <a:buSzTx/>
              <a:buFontTx/>
              <a:buNone/>
              <a:tabLst/>
              <a:defRPr/>
            </a:pPr>
            <a:r>
              <a:rPr lang="ja-JP" altLang="en-US" sz="1600" kern="0" dirty="0">
                <a:latin typeface="+mn-ea"/>
              </a:rPr>
              <a:t>こまめ</a:t>
            </a:r>
            <a:r>
              <a:rPr kumimoji="0" lang="ja-JP" altLang="en-US" sz="1600" b="1" i="0" u="none" strike="noStrike" kern="0" cap="none" spc="-14" normalizeH="0" baseline="0" noProof="0" dirty="0">
                <a:ln>
                  <a:noFill/>
                </a:ln>
                <a:solidFill>
                  <a:srgbClr val="221815"/>
                </a:solidFill>
                <a:effectLst/>
                <a:uLnTx/>
                <a:uFillTx/>
                <a:latin typeface="+mn-ea"/>
              </a:rPr>
              <a:t>に</a:t>
            </a:r>
            <a:r>
              <a:rPr kumimoji="0" lang="ja-JP" altLang="en-US" sz="1800" b="1" i="0" u="none" strike="noStrike" kern="0" cap="none" spc="0" normalizeH="0" baseline="0" noProof="0" dirty="0">
                <a:ln>
                  <a:noFill/>
                </a:ln>
                <a:solidFill>
                  <a:srgbClr val="221815"/>
                </a:solidFill>
                <a:effectLst/>
                <a:uLnTx/>
                <a:uFillTx/>
                <a:latin typeface="+mn-ea"/>
              </a:rPr>
              <a:t>休憩</a:t>
            </a:r>
            <a:r>
              <a:rPr kumimoji="0" lang="ja-JP" altLang="en-US" sz="1600" b="1" i="0" u="none" strike="noStrike" kern="0" cap="none" spc="0" normalizeH="0" baseline="0" noProof="0" dirty="0">
                <a:ln>
                  <a:noFill/>
                </a:ln>
                <a:solidFill>
                  <a:srgbClr val="221815"/>
                </a:solidFill>
                <a:effectLst/>
                <a:uLnTx/>
                <a:uFillTx/>
                <a:latin typeface="+mn-ea"/>
              </a:rPr>
              <a:t>＆</a:t>
            </a:r>
            <a:r>
              <a:rPr kumimoji="0" lang="ja-JP" altLang="en-US" sz="1800" b="1" i="0" u="none" strike="noStrike" kern="0" cap="none" spc="0" normalizeH="0" baseline="0" noProof="0" dirty="0">
                <a:ln>
                  <a:noFill/>
                </a:ln>
                <a:solidFill>
                  <a:srgbClr val="221815"/>
                </a:solidFill>
                <a:effectLst/>
                <a:uLnTx/>
                <a:uFillTx/>
                <a:latin typeface="+mn-ea"/>
              </a:rPr>
              <a:t>水分補給</a:t>
            </a:r>
            <a:r>
              <a:rPr kumimoji="0" lang="ja-JP" altLang="en-US" sz="1600" b="1" i="0" u="none" strike="noStrike" kern="0" cap="none" spc="-9" normalizeH="0" baseline="0" noProof="0" dirty="0">
                <a:ln>
                  <a:noFill/>
                </a:ln>
                <a:solidFill>
                  <a:srgbClr val="221815"/>
                </a:solidFill>
                <a:effectLst/>
                <a:uLnTx/>
                <a:uFillTx/>
                <a:latin typeface="+mn-ea"/>
              </a:rPr>
              <a:t>しましょう</a:t>
            </a:r>
            <a:endParaRPr kumimoji="0" lang="ja-JP" altLang="en-US" sz="1800" b="1" i="0" u="none" strike="noStrike" kern="0" cap="none" spc="0" normalizeH="0" baseline="0" noProof="0" dirty="0">
              <a:ln>
                <a:noFill/>
              </a:ln>
              <a:solidFill>
                <a:srgbClr val="221815"/>
              </a:solidFill>
              <a:effectLst/>
              <a:uLnTx/>
              <a:uFillTx/>
              <a:latin typeface="+mn-ea"/>
            </a:endParaRPr>
          </a:p>
          <a:p>
            <a:pPr marL="13255" marR="4611" lvl="0" indent="0" defTabSz="914400" eaLnBrk="1" fontAlgn="auto" latinLnBrk="0" hangingPunct="1">
              <a:lnSpc>
                <a:spcPct val="112100"/>
              </a:lnSpc>
              <a:spcBef>
                <a:spcPts val="0"/>
              </a:spcBef>
              <a:spcAft>
                <a:spcPts val="0"/>
              </a:spcAft>
              <a:buClrTx/>
              <a:buSzTx/>
              <a:buFontTx/>
              <a:buNone/>
              <a:tabLst/>
              <a:defRPr/>
            </a:pPr>
            <a:endParaRPr kumimoji="0" lang="en-US" altLang="ja-JP" sz="1000" b="0" kern="0" spc="-5" dirty="0">
              <a:solidFill>
                <a:schemeClr val="tx1"/>
              </a:solidFill>
              <a:latin typeface="+mn-ea"/>
            </a:endParaRPr>
          </a:p>
        </p:txBody>
      </p:sp>
      <p:grpSp>
        <p:nvGrpSpPr>
          <p:cNvPr id="53" name="グループ化 52">
            <a:extLst>
              <a:ext uri="{FF2B5EF4-FFF2-40B4-BE49-F238E27FC236}">
                <a16:creationId xmlns:a16="http://schemas.microsoft.com/office/drawing/2014/main" id="{D1D74746-B58F-4571-FBEB-210326ED68C8}"/>
              </a:ext>
            </a:extLst>
          </p:cNvPr>
          <p:cNvGrpSpPr/>
          <p:nvPr/>
        </p:nvGrpSpPr>
        <p:grpSpPr>
          <a:xfrm>
            <a:off x="5401964" y="3670996"/>
            <a:ext cx="210116" cy="210116"/>
            <a:chOff x="712026" y="7813673"/>
            <a:chExt cx="360000" cy="360000"/>
          </a:xfrm>
        </p:grpSpPr>
        <p:sp>
          <p:nvSpPr>
            <p:cNvPr id="54" name="正方形/長方形 53">
              <a:extLst>
                <a:ext uri="{FF2B5EF4-FFF2-40B4-BE49-F238E27FC236}">
                  <a16:creationId xmlns:a16="http://schemas.microsoft.com/office/drawing/2014/main" id="{903C5E0D-5D75-766B-A4D7-80021B598577}"/>
                </a:ext>
              </a:extLst>
            </p:cNvPr>
            <p:cNvSpPr/>
            <p:nvPr/>
          </p:nvSpPr>
          <p:spPr>
            <a:xfrm>
              <a:off x="712026" y="7813673"/>
              <a:ext cx="360000" cy="3600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5" name="グループ化 54">
              <a:extLst>
                <a:ext uri="{FF2B5EF4-FFF2-40B4-BE49-F238E27FC236}">
                  <a16:creationId xmlns:a16="http://schemas.microsoft.com/office/drawing/2014/main" id="{9C5EF7BC-F9E5-71E2-F266-DD1820E97948}"/>
                </a:ext>
              </a:extLst>
            </p:cNvPr>
            <p:cNvGrpSpPr>
              <a:grpSpLocks noChangeAspect="1"/>
            </p:cNvGrpSpPr>
            <p:nvPr/>
          </p:nvGrpSpPr>
          <p:grpSpPr>
            <a:xfrm>
              <a:off x="778924" y="7900279"/>
              <a:ext cx="252000" cy="216521"/>
              <a:chOff x="-824948" y="6216088"/>
              <a:chExt cx="307521" cy="264225"/>
            </a:xfrm>
          </p:grpSpPr>
          <p:cxnSp>
            <p:nvCxnSpPr>
              <p:cNvPr id="56" name="直線コネクタ 55">
                <a:extLst>
                  <a:ext uri="{FF2B5EF4-FFF2-40B4-BE49-F238E27FC236}">
                    <a16:creationId xmlns:a16="http://schemas.microsoft.com/office/drawing/2014/main" id="{281E2201-207A-760D-08EA-F15235A24A0D}"/>
                  </a:ext>
                </a:extLst>
              </p:cNvPr>
              <p:cNvCxnSpPr/>
              <p:nvPr/>
            </p:nvCxnSpPr>
            <p:spPr>
              <a:xfrm>
                <a:off x="-824948" y="6336313"/>
                <a:ext cx="139148" cy="144000"/>
              </a:xfrm>
              <a:prstGeom prst="line">
                <a:avLst/>
              </a:prstGeom>
              <a:ln w="190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E814BC7A-14C1-627B-2DC7-CE811E626603}"/>
                  </a:ext>
                </a:extLst>
              </p:cNvPr>
              <p:cNvCxnSpPr>
                <a:cxnSpLocks noChangeAspect="1"/>
              </p:cNvCxnSpPr>
              <p:nvPr/>
            </p:nvCxnSpPr>
            <p:spPr>
              <a:xfrm flipV="1">
                <a:off x="-685800" y="6216088"/>
                <a:ext cx="168373" cy="264225"/>
              </a:xfrm>
              <a:prstGeom prst="line">
                <a:avLst/>
              </a:prstGeom>
              <a:ln w="190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58" name="グループ化 57">
            <a:extLst>
              <a:ext uri="{FF2B5EF4-FFF2-40B4-BE49-F238E27FC236}">
                <a16:creationId xmlns:a16="http://schemas.microsoft.com/office/drawing/2014/main" id="{B6AE18B3-E9F8-C0FB-1FFB-CB4CF54C02B7}"/>
              </a:ext>
            </a:extLst>
          </p:cNvPr>
          <p:cNvGrpSpPr/>
          <p:nvPr/>
        </p:nvGrpSpPr>
        <p:grpSpPr>
          <a:xfrm>
            <a:off x="5401964" y="3113425"/>
            <a:ext cx="210116" cy="210116"/>
            <a:chOff x="712026" y="7813673"/>
            <a:chExt cx="360000" cy="360000"/>
          </a:xfrm>
        </p:grpSpPr>
        <p:sp>
          <p:nvSpPr>
            <p:cNvPr id="59" name="正方形/長方形 58">
              <a:extLst>
                <a:ext uri="{FF2B5EF4-FFF2-40B4-BE49-F238E27FC236}">
                  <a16:creationId xmlns:a16="http://schemas.microsoft.com/office/drawing/2014/main" id="{CA10097C-5A21-E926-B5EC-536AEB8F3F3C}"/>
                </a:ext>
              </a:extLst>
            </p:cNvPr>
            <p:cNvSpPr/>
            <p:nvPr/>
          </p:nvSpPr>
          <p:spPr>
            <a:xfrm>
              <a:off x="712026" y="7813673"/>
              <a:ext cx="360000" cy="3600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0" name="グループ化 59">
              <a:extLst>
                <a:ext uri="{FF2B5EF4-FFF2-40B4-BE49-F238E27FC236}">
                  <a16:creationId xmlns:a16="http://schemas.microsoft.com/office/drawing/2014/main" id="{0ECBFCA3-BE45-C2C8-C0C8-17D05F861355}"/>
                </a:ext>
              </a:extLst>
            </p:cNvPr>
            <p:cNvGrpSpPr>
              <a:grpSpLocks noChangeAspect="1"/>
            </p:cNvGrpSpPr>
            <p:nvPr/>
          </p:nvGrpSpPr>
          <p:grpSpPr>
            <a:xfrm>
              <a:off x="778924" y="7900279"/>
              <a:ext cx="252000" cy="216521"/>
              <a:chOff x="-824948" y="6216088"/>
              <a:chExt cx="307521" cy="264225"/>
            </a:xfrm>
          </p:grpSpPr>
          <p:cxnSp>
            <p:nvCxnSpPr>
              <p:cNvPr id="61" name="直線コネクタ 60">
                <a:extLst>
                  <a:ext uri="{FF2B5EF4-FFF2-40B4-BE49-F238E27FC236}">
                    <a16:creationId xmlns:a16="http://schemas.microsoft.com/office/drawing/2014/main" id="{E2BC754B-7F74-4422-B36E-684C9907BD92}"/>
                  </a:ext>
                </a:extLst>
              </p:cNvPr>
              <p:cNvCxnSpPr/>
              <p:nvPr/>
            </p:nvCxnSpPr>
            <p:spPr>
              <a:xfrm>
                <a:off x="-824948" y="6336313"/>
                <a:ext cx="139148" cy="144000"/>
              </a:xfrm>
              <a:prstGeom prst="line">
                <a:avLst/>
              </a:prstGeom>
              <a:ln w="190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29839C1C-C47D-5A58-4B20-2D9483CFC781}"/>
                  </a:ext>
                </a:extLst>
              </p:cNvPr>
              <p:cNvCxnSpPr>
                <a:cxnSpLocks noChangeAspect="1"/>
              </p:cNvCxnSpPr>
              <p:nvPr/>
            </p:nvCxnSpPr>
            <p:spPr>
              <a:xfrm flipV="1">
                <a:off x="-685800" y="6216088"/>
                <a:ext cx="168373" cy="264225"/>
              </a:xfrm>
              <a:prstGeom prst="line">
                <a:avLst/>
              </a:prstGeom>
              <a:ln w="190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63" name="グループ化 62">
            <a:extLst>
              <a:ext uri="{FF2B5EF4-FFF2-40B4-BE49-F238E27FC236}">
                <a16:creationId xmlns:a16="http://schemas.microsoft.com/office/drawing/2014/main" id="{5A7B2BE5-4E01-918C-1F16-ABCEE550DEC5}"/>
              </a:ext>
            </a:extLst>
          </p:cNvPr>
          <p:cNvGrpSpPr/>
          <p:nvPr/>
        </p:nvGrpSpPr>
        <p:grpSpPr>
          <a:xfrm>
            <a:off x="5401964" y="2555855"/>
            <a:ext cx="210116" cy="210116"/>
            <a:chOff x="712026" y="7813673"/>
            <a:chExt cx="360000" cy="360000"/>
          </a:xfrm>
        </p:grpSpPr>
        <p:sp>
          <p:nvSpPr>
            <p:cNvPr id="64" name="正方形/長方形 63">
              <a:extLst>
                <a:ext uri="{FF2B5EF4-FFF2-40B4-BE49-F238E27FC236}">
                  <a16:creationId xmlns:a16="http://schemas.microsoft.com/office/drawing/2014/main" id="{17714543-3AE5-6FA2-45DB-750F2323EEDD}"/>
                </a:ext>
              </a:extLst>
            </p:cNvPr>
            <p:cNvSpPr/>
            <p:nvPr/>
          </p:nvSpPr>
          <p:spPr>
            <a:xfrm>
              <a:off x="712026" y="7813673"/>
              <a:ext cx="360000" cy="3600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5" name="グループ化 64">
              <a:extLst>
                <a:ext uri="{FF2B5EF4-FFF2-40B4-BE49-F238E27FC236}">
                  <a16:creationId xmlns:a16="http://schemas.microsoft.com/office/drawing/2014/main" id="{694C417A-1943-5BF5-B641-F9ADBECB5D01}"/>
                </a:ext>
              </a:extLst>
            </p:cNvPr>
            <p:cNvGrpSpPr>
              <a:grpSpLocks noChangeAspect="1"/>
            </p:cNvGrpSpPr>
            <p:nvPr/>
          </p:nvGrpSpPr>
          <p:grpSpPr>
            <a:xfrm>
              <a:off x="778924" y="7900279"/>
              <a:ext cx="252000" cy="216521"/>
              <a:chOff x="-824948" y="6216088"/>
              <a:chExt cx="307521" cy="264225"/>
            </a:xfrm>
          </p:grpSpPr>
          <p:cxnSp>
            <p:nvCxnSpPr>
              <p:cNvPr id="66" name="直線コネクタ 65">
                <a:extLst>
                  <a:ext uri="{FF2B5EF4-FFF2-40B4-BE49-F238E27FC236}">
                    <a16:creationId xmlns:a16="http://schemas.microsoft.com/office/drawing/2014/main" id="{376C8145-E0F3-B7BA-CE99-18EE762DF16F}"/>
                  </a:ext>
                </a:extLst>
              </p:cNvPr>
              <p:cNvCxnSpPr/>
              <p:nvPr/>
            </p:nvCxnSpPr>
            <p:spPr>
              <a:xfrm>
                <a:off x="-824948" y="6336313"/>
                <a:ext cx="139148" cy="144000"/>
              </a:xfrm>
              <a:prstGeom prst="line">
                <a:avLst/>
              </a:prstGeom>
              <a:ln w="190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35BC0B72-C26C-3E1B-9AE9-158678F8227A}"/>
                  </a:ext>
                </a:extLst>
              </p:cNvPr>
              <p:cNvCxnSpPr>
                <a:cxnSpLocks noChangeAspect="1"/>
              </p:cNvCxnSpPr>
              <p:nvPr/>
            </p:nvCxnSpPr>
            <p:spPr>
              <a:xfrm flipV="1">
                <a:off x="-685800" y="6216088"/>
                <a:ext cx="168373" cy="264225"/>
              </a:xfrm>
              <a:prstGeom prst="line">
                <a:avLst/>
              </a:prstGeom>
              <a:ln w="190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sp>
        <p:nvSpPr>
          <p:cNvPr id="68" name="テキスト ボックス 67">
            <a:extLst>
              <a:ext uri="{FF2B5EF4-FFF2-40B4-BE49-F238E27FC236}">
                <a16:creationId xmlns:a16="http://schemas.microsoft.com/office/drawing/2014/main" id="{7A9EDCDA-3CAE-DA68-52D9-E78ECE1959F2}"/>
              </a:ext>
            </a:extLst>
          </p:cNvPr>
          <p:cNvSpPr txBox="1"/>
          <p:nvPr/>
        </p:nvSpPr>
        <p:spPr>
          <a:xfrm>
            <a:off x="5184745" y="1964491"/>
            <a:ext cx="4519239" cy="523220"/>
          </a:xfrm>
          <a:prstGeom prst="rect">
            <a:avLst/>
          </a:prstGeom>
          <a:noFill/>
        </p:spPr>
        <p:txBody>
          <a:bodyPr wrap="square" rtlCol="0">
            <a:spAutoFit/>
          </a:bodyPr>
          <a:lstStyle/>
          <a:p>
            <a:pPr marL="177800" indent="-177800"/>
            <a:r>
              <a:rPr kumimoji="1" lang="ja-JP" altLang="en-US" sz="1400" dirty="0"/>
              <a:t>・熱中症対策について、以下の刻目を実施できていることを確認しましょう！</a:t>
            </a:r>
            <a:endParaRPr kumimoji="1" lang="en-US" altLang="ja-JP" sz="1400" dirty="0"/>
          </a:p>
        </p:txBody>
      </p:sp>
      <p:pic>
        <p:nvPicPr>
          <p:cNvPr id="73" name="図 72">
            <a:extLst>
              <a:ext uri="{FF2B5EF4-FFF2-40B4-BE49-F238E27FC236}">
                <a16:creationId xmlns:a16="http://schemas.microsoft.com/office/drawing/2014/main" id="{CAB0BF29-C265-A8DA-C462-4E71514C1B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8785" y="3180089"/>
            <a:ext cx="883281" cy="883281"/>
          </a:xfrm>
          <a:prstGeom prst="rect">
            <a:avLst/>
          </a:prstGeom>
        </p:spPr>
      </p:pic>
      <p:pic>
        <p:nvPicPr>
          <p:cNvPr id="75" name="図 74">
            <a:extLst>
              <a:ext uri="{FF2B5EF4-FFF2-40B4-BE49-F238E27FC236}">
                <a16:creationId xmlns:a16="http://schemas.microsoft.com/office/drawing/2014/main" id="{D48C64C8-F087-4EB1-ADDC-F30A3EB9B0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05894" y="3180089"/>
            <a:ext cx="883281" cy="883281"/>
          </a:xfrm>
          <a:prstGeom prst="rect">
            <a:avLst/>
          </a:prstGeom>
        </p:spPr>
      </p:pic>
      <p:sp>
        <p:nvSpPr>
          <p:cNvPr id="76" name="テキスト ボックス 75">
            <a:extLst>
              <a:ext uri="{FF2B5EF4-FFF2-40B4-BE49-F238E27FC236}">
                <a16:creationId xmlns:a16="http://schemas.microsoft.com/office/drawing/2014/main" id="{F6EBF961-E4DB-83B4-16DC-6580415B0A7F}"/>
              </a:ext>
            </a:extLst>
          </p:cNvPr>
          <p:cNvSpPr txBox="1"/>
          <p:nvPr/>
        </p:nvSpPr>
        <p:spPr>
          <a:xfrm>
            <a:off x="327971" y="2854779"/>
            <a:ext cx="2407193" cy="430887"/>
          </a:xfrm>
          <a:prstGeom prst="rect">
            <a:avLst/>
          </a:prstGeom>
          <a:noFill/>
        </p:spPr>
        <p:txBody>
          <a:bodyPr wrap="square" rtlCol="0">
            <a:spAutoFit/>
          </a:bodyPr>
          <a:lstStyle/>
          <a:p>
            <a:r>
              <a:rPr kumimoji="1" lang="ja-JP" altLang="en-US" sz="1050" dirty="0"/>
              <a:t>天気や気温はこちらから</a:t>
            </a:r>
            <a:endParaRPr kumimoji="1" lang="en-US" altLang="ja-JP" sz="1050" dirty="0"/>
          </a:p>
          <a:p>
            <a:r>
              <a:rPr kumimoji="1" lang="ja-JP" altLang="en-US" sz="1050" dirty="0"/>
              <a:t>気象庁：最新の気象データ</a:t>
            </a:r>
          </a:p>
        </p:txBody>
      </p:sp>
      <p:sp>
        <p:nvSpPr>
          <p:cNvPr id="77" name="テキスト ボックス 76">
            <a:extLst>
              <a:ext uri="{FF2B5EF4-FFF2-40B4-BE49-F238E27FC236}">
                <a16:creationId xmlns:a16="http://schemas.microsoft.com/office/drawing/2014/main" id="{5DF6C133-1B08-94A9-1433-6D4EFC739312}"/>
              </a:ext>
            </a:extLst>
          </p:cNvPr>
          <p:cNvSpPr txBox="1"/>
          <p:nvPr/>
        </p:nvSpPr>
        <p:spPr>
          <a:xfrm>
            <a:off x="2142020" y="2853572"/>
            <a:ext cx="2817128" cy="415498"/>
          </a:xfrm>
          <a:prstGeom prst="rect">
            <a:avLst/>
          </a:prstGeom>
          <a:noFill/>
        </p:spPr>
        <p:txBody>
          <a:bodyPr wrap="square" rtlCol="0">
            <a:spAutoFit/>
          </a:bodyPr>
          <a:lstStyle/>
          <a:p>
            <a:r>
              <a:rPr kumimoji="1" lang="ja-JP" altLang="en-US" sz="1050" dirty="0"/>
              <a:t>熱中症（特別）警戒アラートはこちらから</a:t>
            </a:r>
            <a:endParaRPr kumimoji="1" lang="en-US" altLang="ja-JP" sz="1050" dirty="0"/>
          </a:p>
          <a:p>
            <a:r>
              <a:rPr kumimoji="1" lang="ja-JP" altLang="en-US" sz="1050" dirty="0"/>
              <a:t>環境省：熱中症予防情報サイト</a:t>
            </a:r>
          </a:p>
        </p:txBody>
      </p:sp>
      <p:pic>
        <p:nvPicPr>
          <p:cNvPr id="6" name="図 5">
            <a:extLst>
              <a:ext uri="{FF2B5EF4-FFF2-40B4-BE49-F238E27FC236}">
                <a16:creationId xmlns:a16="http://schemas.microsoft.com/office/drawing/2014/main" id="{F2B2110B-4881-5D50-416E-C18A8600C4E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8406585" y="2861479"/>
            <a:ext cx="1035499" cy="776625"/>
          </a:xfrm>
          <a:prstGeom prst="rect">
            <a:avLst/>
          </a:prstGeom>
        </p:spPr>
      </p:pic>
      <p:sp>
        <p:nvSpPr>
          <p:cNvPr id="78" name="テキスト ボックス 77">
            <a:extLst>
              <a:ext uri="{FF2B5EF4-FFF2-40B4-BE49-F238E27FC236}">
                <a16:creationId xmlns:a16="http://schemas.microsoft.com/office/drawing/2014/main" id="{48B123A3-B1D7-60A1-D3E4-9053A1DCE2C8}"/>
              </a:ext>
            </a:extLst>
          </p:cNvPr>
          <p:cNvSpPr txBox="1"/>
          <p:nvPr/>
        </p:nvSpPr>
        <p:spPr>
          <a:xfrm>
            <a:off x="255283" y="4610718"/>
            <a:ext cx="4519239" cy="954107"/>
          </a:xfrm>
          <a:prstGeom prst="rect">
            <a:avLst/>
          </a:prstGeom>
          <a:noFill/>
        </p:spPr>
        <p:txBody>
          <a:bodyPr wrap="square" rtlCol="0">
            <a:spAutoFit/>
          </a:bodyPr>
          <a:lstStyle/>
          <a:p>
            <a:pPr marL="177800" indent="-177800"/>
            <a:r>
              <a:rPr kumimoji="1" lang="ja-JP" altLang="en-US" sz="1400" dirty="0"/>
              <a:t>・「②熱中症対策の実施」に加え、熱中症対策アイテムの活用も心がけましょう。</a:t>
            </a:r>
            <a:endParaRPr kumimoji="1" lang="en-US" altLang="ja-JP" sz="1400" dirty="0"/>
          </a:p>
          <a:p>
            <a:pPr marL="177800" indent="-177800"/>
            <a:r>
              <a:rPr kumimoji="1" lang="ja-JP" altLang="en-US" sz="1400" dirty="0"/>
              <a:t>・熱中症対策アイテムの活用により、熱中症のリスクを下げることができます！</a:t>
            </a:r>
            <a:endParaRPr kumimoji="1" lang="en-US" altLang="ja-JP" sz="1400" dirty="0"/>
          </a:p>
        </p:txBody>
      </p:sp>
      <p:pic>
        <p:nvPicPr>
          <p:cNvPr id="79" name="図 78" descr="建物, ウィンドウ, シャツ が含まれている画像&#10;&#10;自動的に生成された説明">
            <a:extLst>
              <a:ext uri="{FF2B5EF4-FFF2-40B4-BE49-F238E27FC236}">
                <a16:creationId xmlns:a16="http://schemas.microsoft.com/office/drawing/2014/main" id="{2C43BE97-63E5-92F4-C5F1-1908C28EAED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202015" y="5564825"/>
            <a:ext cx="1357141" cy="931879"/>
          </a:xfrm>
          <a:prstGeom prst="rect">
            <a:avLst/>
          </a:prstGeom>
        </p:spPr>
      </p:pic>
      <p:pic>
        <p:nvPicPr>
          <p:cNvPr id="80" name="グラフィックス 79">
            <a:extLst>
              <a:ext uri="{FF2B5EF4-FFF2-40B4-BE49-F238E27FC236}">
                <a16:creationId xmlns:a16="http://schemas.microsoft.com/office/drawing/2014/main" id="{E354A123-859B-196C-E4F3-74D8C603AEB7}"/>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550995" y="5420781"/>
            <a:ext cx="1451285" cy="1100772"/>
          </a:xfrm>
          <a:prstGeom prst="rect">
            <a:avLst/>
          </a:prstGeom>
        </p:spPr>
      </p:pic>
      <p:pic>
        <p:nvPicPr>
          <p:cNvPr id="81" name="図 80" descr="時計が付いている｜｜｜ｐ&#10;&#10;低い精度で自動的に生成された説明">
            <a:extLst>
              <a:ext uri="{FF2B5EF4-FFF2-40B4-BE49-F238E27FC236}">
                <a16:creationId xmlns:a16="http://schemas.microsoft.com/office/drawing/2014/main" id="{D48C64B4-8464-87BE-55BE-53B084F5131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801702" y="5610540"/>
            <a:ext cx="903464" cy="1061671"/>
          </a:xfrm>
          <a:prstGeom prst="rect">
            <a:avLst/>
          </a:prstGeom>
        </p:spPr>
      </p:pic>
      <p:grpSp>
        <p:nvGrpSpPr>
          <p:cNvPr id="82" name="グループ化 81">
            <a:extLst>
              <a:ext uri="{FF2B5EF4-FFF2-40B4-BE49-F238E27FC236}">
                <a16:creationId xmlns:a16="http://schemas.microsoft.com/office/drawing/2014/main" id="{69DFA04C-606E-21DB-4F0B-D04F1D5B3EFD}"/>
              </a:ext>
            </a:extLst>
          </p:cNvPr>
          <p:cNvGrpSpPr/>
          <p:nvPr/>
        </p:nvGrpSpPr>
        <p:grpSpPr>
          <a:xfrm>
            <a:off x="1421228" y="5536317"/>
            <a:ext cx="1313936" cy="1121133"/>
            <a:chOff x="6611119" y="4829077"/>
            <a:chExt cx="2113333" cy="1848802"/>
          </a:xfrm>
        </p:grpSpPr>
        <p:pic>
          <p:nvPicPr>
            <p:cNvPr id="83" name="図 82" descr="光 が含まれている画像&#10;&#10;自動的に生成された説明">
              <a:extLst>
                <a:ext uri="{FF2B5EF4-FFF2-40B4-BE49-F238E27FC236}">
                  <a16:creationId xmlns:a16="http://schemas.microsoft.com/office/drawing/2014/main" id="{2FD3CC30-1D06-2E69-E406-9CBDA83CD14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718014" y="4829077"/>
              <a:ext cx="1006438" cy="1848802"/>
            </a:xfrm>
            <a:prstGeom prst="rect">
              <a:avLst/>
            </a:prstGeom>
          </p:spPr>
        </p:pic>
        <p:pic>
          <p:nvPicPr>
            <p:cNvPr id="84" name="グラフィックス 83">
              <a:extLst>
                <a:ext uri="{FF2B5EF4-FFF2-40B4-BE49-F238E27FC236}">
                  <a16:creationId xmlns:a16="http://schemas.microsoft.com/office/drawing/2014/main" id="{D84B9593-2305-C924-F697-ACE48B34B53C}"/>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rot="20207629">
              <a:off x="6611119" y="5241621"/>
              <a:ext cx="1476942" cy="1427079"/>
            </a:xfrm>
            <a:prstGeom prst="rect">
              <a:avLst/>
            </a:prstGeom>
          </p:spPr>
        </p:pic>
      </p:grpSp>
      <p:sp>
        <p:nvSpPr>
          <p:cNvPr id="85" name="テキスト ボックス 84">
            <a:extLst>
              <a:ext uri="{FF2B5EF4-FFF2-40B4-BE49-F238E27FC236}">
                <a16:creationId xmlns:a16="http://schemas.microsoft.com/office/drawing/2014/main" id="{7583B2C1-6522-275E-B535-CA1D495E8D3C}"/>
              </a:ext>
            </a:extLst>
          </p:cNvPr>
          <p:cNvSpPr txBox="1"/>
          <p:nvPr/>
        </p:nvSpPr>
        <p:spPr>
          <a:xfrm>
            <a:off x="5065335" y="4574415"/>
            <a:ext cx="4519239" cy="523220"/>
          </a:xfrm>
          <a:prstGeom prst="rect">
            <a:avLst/>
          </a:prstGeom>
          <a:noFill/>
        </p:spPr>
        <p:txBody>
          <a:bodyPr wrap="square" rtlCol="0">
            <a:spAutoFit/>
          </a:bodyPr>
          <a:lstStyle/>
          <a:p>
            <a:pPr marL="177800" indent="-177800"/>
            <a:r>
              <a:rPr kumimoji="1" lang="ja-JP" altLang="en-US" sz="1400" dirty="0"/>
              <a:t>・熱中症の疑いを感じたら、</a:t>
            </a:r>
            <a:r>
              <a:rPr kumimoji="1" lang="ja-JP" altLang="en-US" sz="1400" dirty="0">
                <a:solidFill>
                  <a:srgbClr val="333333"/>
                </a:solidFill>
                <a:latin typeface="-apple-system"/>
              </a:rPr>
              <a:t>すぐに「作業を中断」し、「応急処置」をしましょう！</a:t>
            </a:r>
            <a:endParaRPr kumimoji="1" lang="en-US" altLang="ja-JP" sz="1400" dirty="0">
              <a:solidFill>
                <a:srgbClr val="333333"/>
              </a:solidFill>
              <a:latin typeface="-apple-system"/>
            </a:endParaRPr>
          </a:p>
        </p:txBody>
      </p:sp>
      <p:pic>
        <p:nvPicPr>
          <p:cNvPr id="89" name="図 88">
            <a:extLst>
              <a:ext uri="{FF2B5EF4-FFF2-40B4-BE49-F238E27FC236}">
                <a16:creationId xmlns:a16="http://schemas.microsoft.com/office/drawing/2014/main" id="{ED4F20B9-598A-3A0F-A999-8FB45C916A1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934020" y="4755192"/>
            <a:ext cx="1632798" cy="1958725"/>
          </a:xfrm>
          <a:prstGeom prst="rect">
            <a:avLst/>
          </a:prstGeom>
        </p:spPr>
      </p:pic>
      <p:sp>
        <p:nvSpPr>
          <p:cNvPr id="90" name="テキスト ボックス 89">
            <a:extLst>
              <a:ext uri="{FF2B5EF4-FFF2-40B4-BE49-F238E27FC236}">
                <a16:creationId xmlns:a16="http://schemas.microsoft.com/office/drawing/2014/main" id="{052D3FBE-1DFD-6C3D-595B-662444ABA25F}"/>
              </a:ext>
            </a:extLst>
          </p:cNvPr>
          <p:cNvSpPr txBox="1"/>
          <p:nvPr/>
        </p:nvSpPr>
        <p:spPr>
          <a:xfrm>
            <a:off x="5087966" y="5091171"/>
            <a:ext cx="2964081" cy="954107"/>
          </a:xfrm>
          <a:prstGeom prst="rect">
            <a:avLst/>
          </a:prstGeom>
          <a:noFill/>
        </p:spPr>
        <p:txBody>
          <a:bodyPr wrap="square" rtlCol="0">
            <a:spAutoFit/>
          </a:bodyPr>
          <a:lstStyle/>
          <a:p>
            <a:pPr marL="177800" indent="-177800"/>
            <a:r>
              <a:rPr kumimoji="1" lang="ja-JP" altLang="en-US" sz="1400" dirty="0"/>
              <a:t>・「今までは大丈夫だったから」ではなく、少しでも体調に異変があれば「</a:t>
            </a:r>
            <a:r>
              <a:rPr kumimoji="1" lang="ja-JP" altLang="en-US" sz="1400" b="1" dirty="0"/>
              <a:t>今すぐに対応</a:t>
            </a:r>
            <a:r>
              <a:rPr kumimoji="1" lang="ja-JP" altLang="en-US" sz="1400" dirty="0"/>
              <a:t>」することを心がけてください。</a:t>
            </a:r>
            <a:endParaRPr kumimoji="1" lang="en-US" altLang="ja-JP" sz="1400" dirty="0">
              <a:solidFill>
                <a:srgbClr val="333333"/>
              </a:solidFill>
              <a:latin typeface="-apple-system"/>
            </a:endParaRPr>
          </a:p>
        </p:txBody>
      </p:sp>
    </p:spTree>
    <p:extLst>
      <p:ext uri="{BB962C8B-B14F-4D97-AF65-F5344CB8AC3E}">
        <p14:creationId xmlns:p14="http://schemas.microsoft.com/office/powerpoint/2010/main" val="379858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F3EE573-A803-88D7-F8CF-EB3816C5ADB4}"/>
              </a:ext>
            </a:extLst>
          </p:cNvPr>
          <p:cNvSpPr>
            <a:spLocks noGrp="1"/>
          </p:cNvSpPr>
          <p:nvPr>
            <p:ph type="sldNum" sz="quarter" idx="12"/>
          </p:nvPr>
        </p:nvSpPr>
        <p:spPr/>
        <p:txBody>
          <a:bodyPr/>
          <a:lstStyle/>
          <a:p>
            <a:fld id="{6759AC53-047D-46E1-AE85-74826E2C25F6}" type="slidenum">
              <a:rPr kumimoji="1" lang="ja-JP" altLang="en-US" smtClean="0"/>
              <a:pPr/>
              <a:t>12</a:t>
            </a:fld>
            <a:endParaRPr kumimoji="1" lang="ja-JP" altLang="en-US"/>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熱中症対策関係</a:t>
            </a:r>
            <a:r>
              <a:rPr kumimoji="1" lang="en-US" altLang="ja-JP" sz="3200" dirty="0"/>
              <a:t>WEB</a:t>
            </a:r>
            <a:r>
              <a:rPr kumimoji="1" lang="ja-JP" altLang="en-US" sz="3200" dirty="0"/>
              <a:t>サイト</a:t>
            </a:r>
          </a:p>
        </p:txBody>
      </p:sp>
      <p:sp>
        <p:nvSpPr>
          <p:cNvPr id="6" name="テキスト ボックス 5">
            <a:extLst>
              <a:ext uri="{FF2B5EF4-FFF2-40B4-BE49-F238E27FC236}">
                <a16:creationId xmlns:a16="http://schemas.microsoft.com/office/drawing/2014/main" id="{73B245DD-C180-6772-09D9-03B9439E4F2C}"/>
              </a:ext>
            </a:extLst>
          </p:cNvPr>
          <p:cNvSpPr txBox="1"/>
          <p:nvPr/>
        </p:nvSpPr>
        <p:spPr>
          <a:xfrm>
            <a:off x="202017" y="1183690"/>
            <a:ext cx="4750983" cy="5119735"/>
          </a:xfrm>
          <a:prstGeom prst="rect">
            <a:avLst/>
          </a:prstGeom>
          <a:noFill/>
        </p:spPr>
        <p:txBody>
          <a:bodyPr wrap="square" rtlCol="0">
            <a:spAutoFit/>
          </a:bodyPr>
          <a:lstStyle/>
          <a:p>
            <a:pPr>
              <a:lnSpc>
                <a:spcPct val="150000"/>
              </a:lnSpc>
            </a:pPr>
            <a:r>
              <a:rPr kumimoji="1" lang="ja-JP" altLang="en-US" sz="1600" dirty="0"/>
              <a:t>・熱中症対策を含む農作業安全対策全般について</a:t>
            </a:r>
          </a:p>
          <a:p>
            <a:pPr>
              <a:lnSpc>
                <a:spcPct val="200000"/>
              </a:lnSpc>
            </a:pPr>
            <a:r>
              <a:rPr lang="ja-JP" altLang="en-US" sz="1200" dirty="0"/>
              <a:t>　</a:t>
            </a:r>
            <a:r>
              <a:rPr kumimoji="1" lang="ja-JP" altLang="en-US" sz="1200" dirty="0"/>
              <a:t>農林水産省ホームページ　「農作業安全対策」　</a:t>
            </a:r>
            <a:r>
              <a:rPr kumimoji="1" lang="en-US" altLang="ja-JP" sz="1200" dirty="0">
                <a:latin typeface="Segoe UI" panose="020B0502040204020203" pitchFamily="34" charset="0"/>
                <a:cs typeface="Segoe UI" panose="020B0502040204020203" pitchFamily="34" charset="0"/>
                <a:hlinkClick r:id="rId2"/>
              </a:rPr>
              <a:t>https://www.maff.go.jp/j/seisan/sien/sizai/s_kikaika/anzen/index.html#necchuushou</a:t>
            </a:r>
            <a:endParaRPr kumimoji="1" lang="en-US" altLang="ja-JP" sz="1200" dirty="0">
              <a:latin typeface="Segoe UI" panose="020B0502040204020203" pitchFamily="34" charset="0"/>
              <a:cs typeface="Segoe UI" panose="020B0502040204020203" pitchFamily="34" charset="0"/>
            </a:endParaRPr>
          </a:p>
          <a:p>
            <a:endParaRPr kumimoji="1" lang="en-US" altLang="ja-JP" dirty="0"/>
          </a:p>
          <a:p>
            <a:endParaRPr kumimoji="1" lang="en-US" altLang="ja-JP" dirty="0"/>
          </a:p>
          <a:p>
            <a:pPr>
              <a:lnSpc>
                <a:spcPct val="150000"/>
              </a:lnSpc>
            </a:pPr>
            <a:r>
              <a:rPr kumimoji="1" lang="ja-JP" altLang="en-US" sz="1600" dirty="0"/>
              <a:t>・熱中症予防アイテムについて</a:t>
            </a:r>
          </a:p>
          <a:p>
            <a:pPr>
              <a:lnSpc>
                <a:spcPct val="200000"/>
              </a:lnSpc>
            </a:pPr>
            <a:r>
              <a:rPr kumimoji="1" lang="ja-JP" altLang="en-US" sz="1200" dirty="0"/>
              <a:t>　農林水産省ホームページ　「作業安全対策に関するカタログ」</a:t>
            </a:r>
          </a:p>
          <a:p>
            <a:pPr>
              <a:lnSpc>
                <a:spcPct val="200000"/>
              </a:lnSpc>
            </a:pPr>
            <a:r>
              <a:rPr lang="ja-JP" altLang="en-US" sz="1200" dirty="0"/>
              <a:t>　</a:t>
            </a:r>
            <a:r>
              <a:rPr kumimoji="1" lang="en-US" altLang="ja-JP" sz="1200" dirty="0">
                <a:latin typeface="Segoe UI" panose="020B0502040204020203" pitchFamily="34" charset="0"/>
                <a:cs typeface="Segoe UI" panose="020B0502040204020203" pitchFamily="34" charset="0"/>
                <a:hlinkClick r:id="rId3"/>
              </a:rPr>
              <a:t>https://www.maff.go.jp/j/kanbo/sagyou_anzen/catalog.html</a:t>
            </a:r>
            <a:endParaRPr kumimoji="1" lang="en-US" altLang="ja-JP" sz="1200" dirty="0">
              <a:latin typeface="Segoe UI" panose="020B0502040204020203" pitchFamily="34" charset="0"/>
              <a:cs typeface="Segoe UI" panose="020B0502040204020203" pitchFamily="34" charset="0"/>
            </a:endParaRPr>
          </a:p>
          <a:p>
            <a:r>
              <a:rPr kumimoji="1" lang="ja-JP" altLang="en-US" dirty="0"/>
              <a:t>　</a:t>
            </a:r>
            <a:endParaRPr kumimoji="1" lang="en-US" altLang="ja-JP" dirty="0"/>
          </a:p>
          <a:p>
            <a:endParaRPr kumimoji="1" lang="en-US" altLang="ja-JP" dirty="0"/>
          </a:p>
          <a:p>
            <a:endParaRPr kumimoji="1" lang="ja-JP" altLang="en-US" dirty="0"/>
          </a:p>
          <a:p>
            <a:pPr>
              <a:lnSpc>
                <a:spcPct val="150000"/>
              </a:lnSpc>
            </a:pPr>
            <a:r>
              <a:rPr kumimoji="1" lang="ja-JP" altLang="en-US" sz="1600" dirty="0"/>
              <a:t>・熱中症全般について</a:t>
            </a:r>
          </a:p>
          <a:p>
            <a:pPr>
              <a:lnSpc>
                <a:spcPct val="200000"/>
              </a:lnSpc>
            </a:pPr>
            <a:r>
              <a:rPr kumimoji="1" lang="ja-JP" altLang="en-US" sz="1200" dirty="0"/>
              <a:t>　環境省ホームページ　「熱中症予防情報サイト」</a:t>
            </a:r>
          </a:p>
          <a:p>
            <a:pPr>
              <a:lnSpc>
                <a:spcPct val="200000"/>
              </a:lnSpc>
            </a:pPr>
            <a:r>
              <a:rPr kumimoji="1" lang="ja-JP" altLang="en-US" sz="1200" dirty="0"/>
              <a:t>　</a:t>
            </a:r>
            <a:r>
              <a:rPr kumimoji="1" lang="en-US" altLang="ja-JP" sz="1200" dirty="0">
                <a:latin typeface="Segoe UI" panose="020B0502040204020203" pitchFamily="34" charset="0"/>
                <a:cs typeface="Segoe UI" panose="020B0502040204020203" pitchFamily="34" charset="0"/>
                <a:hlinkClick r:id="rId4"/>
              </a:rPr>
              <a:t>https://www.wbgt.env.go.jp/</a:t>
            </a:r>
            <a:endParaRPr kumimoji="1" lang="en-US" altLang="ja-JP" sz="1200" dirty="0">
              <a:latin typeface="Segoe UI" panose="020B0502040204020203" pitchFamily="34" charset="0"/>
              <a:cs typeface="Segoe UI" panose="020B0502040204020203" pitchFamily="34" charset="0"/>
            </a:endParaRPr>
          </a:p>
        </p:txBody>
      </p:sp>
      <p:sp>
        <p:nvSpPr>
          <p:cNvPr id="7" name="テキスト ボックス 6">
            <a:extLst>
              <a:ext uri="{FF2B5EF4-FFF2-40B4-BE49-F238E27FC236}">
                <a16:creationId xmlns:a16="http://schemas.microsoft.com/office/drawing/2014/main" id="{A25698B7-AA91-C65D-AA0F-80CC43324436}"/>
              </a:ext>
            </a:extLst>
          </p:cNvPr>
          <p:cNvSpPr txBox="1"/>
          <p:nvPr/>
        </p:nvSpPr>
        <p:spPr>
          <a:xfrm>
            <a:off x="4953000" y="1183690"/>
            <a:ext cx="4860850" cy="4126386"/>
          </a:xfrm>
          <a:prstGeom prst="rect">
            <a:avLst/>
          </a:prstGeom>
          <a:noFill/>
        </p:spPr>
        <p:txBody>
          <a:bodyPr wrap="square" rtlCol="0">
            <a:spAutoFit/>
          </a:bodyPr>
          <a:lstStyle/>
          <a:p>
            <a:pPr marL="180975" indent="-180975"/>
            <a:r>
              <a:rPr kumimoji="1" lang="ja-JP" altLang="en-US" sz="1600" dirty="0"/>
              <a:t>・地域の高齢者等に対する熱中症対策の事例や職場における熱中症予防対策等について</a:t>
            </a:r>
            <a:endParaRPr kumimoji="1" lang="en-US" altLang="ja-JP" sz="1600" dirty="0"/>
          </a:p>
          <a:p>
            <a:pPr marL="180975" indent="-180975"/>
            <a:r>
              <a:rPr kumimoji="1" lang="ja-JP" altLang="en-US" sz="1600" dirty="0"/>
              <a:t>　</a:t>
            </a:r>
            <a:r>
              <a:rPr kumimoji="1" lang="ja-JP" altLang="en-US" sz="1200" dirty="0"/>
              <a:t>厚生労働省ホームページ　「熱中症関連情報」</a:t>
            </a:r>
            <a:endParaRPr kumimoji="1" lang="en-US" altLang="ja-JP" sz="1200" dirty="0"/>
          </a:p>
          <a:p>
            <a:pPr marL="180975" indent="-180975"/>
            <a:endParaRPr kumimoji="1" lang="en-US" altLang="ja-JP" sz="1200" dirty="0">
              <a:latin typeface="Segoe UI" panose="020B0502040204020203" pitchFamily="34" charset="0"/>
              <a:cs typeface="Segoe UI" panose="020B0502040204020203" pitchFamily="34" charset="0"/>
              <a:hlinkClick r:id="rId5"/>
            </a:endParaRPr>
          </a:p>
          <a:p>
            <a:pPr marL="180975"/>
            <a:r>
              <a:rPr kumimoji="1" lang="en-US" altLang="ja-JP" sz="1200" dirty="0">
                <a:latin typeface="Segoe UI" panose="020B0502040204020203" pitchFamily="34" charset="0"/>
                <a:cs typeface="Segoe UI" panose="020B0502040204020203" pitchFamily="34" charset="0"/>
                <a:hlinkClick r:id="rId5"/>
              </a:rPr>
              <a:t>https://www.mhlw.go.jp/stf/seisakunitsuite/bunya/kenkou_iryou/kenkou/nettyuu/</a:t>
            </a:r>
            <a:endParaRPr kumimoji="1" lang="en-US" altLang="ja-JP" sz="1200" dirty="0">
              <a:latin typeface="Segoe UI" panose="020B0502040204020203" pitchFamily="34" charset="0"/>
              <a:cs typeface="Segoe UI" panose="020B0502040204020203" pitchFamily="34" charset="0"/>
            </a:endParaRPr>
          </a:p>
          <a:p>
            <a:endParaRPr lang="en-US" altLang="ja-JP" dirty="0"/>
          </a:p>
          <a:p>
            <a:endParaRPr kumimoji="1" lang="en-US" altLang="ja-JP" dirty="0"/>
          </a:p>
          <a:p>
            <a:endParaRPr kumimoji="1" lang="en-US" altLang="ja-JP" dirty="0"/>
          </a:p>
          <a:p>
            <a:pPr marL="180975" indent="-180975">
              <a:lnSpc>
                <a:spcPct val="150000"/>
              </a:lnSpc>
            </a:pPr>
            <a:r>
              <a:rPr kumimoji="1" lang="ja-JP" altLang="en-US" sz="1600" dirty="0"/>
              <a:t>・熱中症警戒アラートや気温に関する予測情報などについて</a:t>
            </a:r>
            <a:endParaRPr kumimoji="1" lang="en-US" altLang="ja-JP" sz="1600" dirty="0"/>
          </a:p>
          <a:p>
            <a:pPr>
              <a:lnSpc>
                <a:spcPct val="150000"/>
              </a:lnSpc>
            </a:pPr>
            <a:r>
              <a:rPr kumimoji="1" lang="ja-JP" altLang="en-US" sz="1200" dirty="0"/>
              <a:t>　気象庁ホームページ　「熱中症から身を守るために」</a:t>
            </a:r>
          </a:p>
          <a:p>
            <a:pPr>
              <a:lnSpc>
                <a:spcPct val="200000"/>
              </a:lnSpc>
            </a:pPr>
            <a:r>
              <a:rPr kumimoji="1" lang="ja-JP" altLang="en-US" sz="1200" dirty="0"/>
              <a:t>　</a:t>
            </a:r>
            <a:r>
              <a:rPr lang="en-US" altLang="ja-JP" sz="1200" dirty="0">
                <a:latin typeface="Segoe UI" panose="020B0502040204020203" pitchFamily="34" charset="0"/>
                <a:cs typeface="Segoe UI" panose="020B0502040204020203" pitchFamily="34" charset="0"/>
                <a:hlinkClick r:id="rId6"/>
              </a:rPr>
              <a:t>https://www.jma.go.jp/jma/kishou/know/kurashi/netsu.html</a:t>
            </a:r>
            <a:endParaRPr kumimoji="1" lang="en-US" altLang="ja-JP" sz="1200" dirty="0">
              <a:latin typeface="Segoe UI" panose="020B0502040204020203" pitchFamily="34" charset="0"/>
              <a:cs typeface="Segoe UI" panose="020B0502040204020203" pitchFamily="34" charset="0"/>
            </a:endParaRPr>
          </a:p>
          <a:p>
            <a:pPr>
              <a:lnSpc>
                <a:spcPct val="150000"/>
              </a:lnSpc>
            </a:pPr>
            <a:endParaRPr lang="en-US" altLang="ja-JP" sz="1200" dirty="0"/>
          </a:p>
          <a:p>
            <a:pPr>
              <a:lnSpc>
                <a:spcPct val="150000"/>
              </a:lnSpc>
            </a:pPr>
            <a:endParaRPr kumimoji="1" lang="en-US" altLang="ja-JP" sz="1200" dirty="0"/>
          </a:p>
        </p:txBody>
      </p:sp>
      <p:pic>
        <p:nvPicPr>
          <p:cNvPr id="8" name="図 7" descr="QR コード&#10;&#10;自動的に生成された説明">
            <a:extLst>
              <a:ext uri="{FF2B5EF4-FFF2-40B4-BE49-F238E27FC236}">
                <a16:creationId xmlns:a16="http://schemas.microsoft.com/office/drawing/2014/main" id="{6807FB43-3932-0005-6B53-689D863C49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762304" y="2343451"/>
            <a:ext cx="805352" cy="805352"/>
          </a:xfrm>
          <a:prstGeom prst="rect">
            <a:avLst/>
          </a:prstGeom>
        </p:spPr>
      </p:pic>
      <p:pic>
        <p:nvPicPr>
          <p:cNvPr id="9" name="図 8" descr="QR コード&#10;&#10;自動的に生成された説明">
            <a:extLst>
              <a:ext uri="{FF2B5EF4-FFF2-40B4-BE49-F238E27FC236}">
                <a16:creationId xmlns:a16="http://schemas.microsoft.com/office/drawing/2014/main" id="{D596A2DD-B637-6231-A284-555237F913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757393" y="4330432"/>
            <a:ext cx="805352" cy="805352"/>
          </a:xfrm>
          <a:prstGeom prst="rect">
            <a:avLst/>
          </a:prstGeom>
        </p:spPr>
      </p:pic>
      <p:pic>
        <p:nvPicPr>
          <p:cNvPr id="10" name="図 9" descr="QR コード&#10;&#10;自動的に生成された説明">
            <a:extLst>
              <a:ext uri="{FF2B5EF4-FFF2-40B4-BE49-F238E27FC236}">
                <a16:creationId xmlns:a16="http://schemas.microsoft.com/office/drawing/2014/main" id="{C1D9BB81-8818-EAEE-0088-F188BDB6AE0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757393" y="5877295"/>
            <a:ext cx="805352" cy="805352"/>
          </a:xfrm>
          <a:prstGeom prst="rect">
            <a:avLst/>
          </a:prstGeom>
        </p:spPr>
      </p:pic>
      <p:pic>
        <p:nvPicPr>
          <p:cNvPr id="11" name="図 10" descr="QR コード&#10;&#10;自動的に生成された説明">
            <a:extLst>
              <a:ext uri="{FF2B5EF4-FFF2-40B4-BE49-F238E27FC236}">
                <a16:creationId xmlns:a16="http://schemas.microsoft.com/office/drawing/2014/main" id="{8751F51E-C509-0449-8B2C-B08A9BE2729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767440" y="2472328"/>
            <a:ext cx="805352" cy="805352"/>
          </a:xfrm>
          <a:prstGeom prst="rect">
            <a:avLst/>
          </a:prstGeom>
        </p:spPr>
      </p:pic>
      <p:pic>
        <p:nvPicPr>
          <p:cNvPr id="12" name="図 11" descr="QR コード&#10;&#10;自動的に生成された説明">
            <a:extLst>
              <a:ext uri="{FF2B5EF4-FFF2-40B4-BE49-F238E27FC236}">
                <a16:creationId xmlns:a16="http://schemas.microsoft.com/office/drawing/2014/main" id="{7298A286-5CDC-AA0D-7352-8E9B2B75E77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767440" y="4708449"/>
            <a:ext cx="805352" cy="805352"/>
          </a:xfrm>
          <a:prstGeom prst="rect">
            <a:avLst/>
          </a:prstGeom>
        </p:spPr>
      </p:pic>
    </p:spTree>
    <p:extLst>
      <p:ext uri="{BB962C8B-B14F-4D97-AF65-F5344CB8AC3E}">
        <p14:creationId xmlns:p14="http://schemas.microsoft.com/office/powerpoint/2010/main" val="109338735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9BE467D14862E459AB520240B34465F" ma:contentTypeVersion="18" ma:contentTypeDescription="新しいドキュメントを作成します。" ma:contentTypeScope="" ma:versionID="a2c4f0af9e7dfdfca7ce16e76d3f9038">
  <xsd:schema xmlns:xsd="http://www.w3.org/2001/XMLSchema" xmlns:xs="http://www.w3.org/2001/XMLSchema" xmlns:p="http://schemas.microsoft.com/office/2006/metadata/properties" xmlns:ns2="b2e4c93b-5622-4e45-80a4-511108a4e5c8" xmlns:ns3="85ec59af-1a16-40a0-b163-384e34c79a5c" targetNamespace="http://schemas.microsoft.com/office/2006/metadata/properties" ma:root="true" ma:fieldsID="fda6fe79c2ad5fdfcca9109969e5957d" ns2:_="" ns3:_="">
    <xsd:import namespace="b2e4c93b-5622-4e45-80a4-511108a4e5c8"/>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_Flow_SignoffStatus" minOccurs="0"/>
                <xsd:element ref="ns2:MediaServiceObjectDetectorVersions" minOccurs="0"/>
                <xsd:element ref="ns2:MediaServiceSearchProperties" minOccurs="0"/>
                <xsd:element ref="ns2:_x5185__x5bb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4c93b-5622-4e45-80a4-511108a4e5c8"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承認の状態" ma:internalName="_x627f__x8a8d__x306e__x72b6__x614b_">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_x5185__x5bb9_" ma:index="25" nillable="true" ma:displayName="内容" ma:format="Dropdown" ma:list="UserInfo" ma:SharePointGroup="0" ma:internalName="_x5185__x5bb9_">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c8751bd1-37b3-4e01-a154-bd1d4d5870e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5185__x5bb9_ xmlns="b2e4c93b-5622-4e45-80a4-511108a4e5c8">
      <UserInfo>
        <DisplayName/>
        <AccountId xsi:nil="true"/>
        <AccountType/>
      </UserInfo>
    </_x5185__x5bb9_>
    <_Flow_SignoffStatus xmlns="b2e4c93b-5622-4e45-80a4-511108a4e5c8" xsi:nil="true"/>
    <_x4f5c__x6210__x65e5__x6642_ xmlns="b2e4c93b-5622-4e45-80a4-511108a4e5c8" xsi:nil="true"/>
    <lcf76f155ced4ddcb4097134ff3c332f xmlns="b2e4c93b-5622-4e45-80a4-511108a4e5c8">
      <Terms xmlns="http://schemas.microsoft.com/office/infopath/2007/PartnerControls"/>
    </lcf76f155ced4ddcb4097134ff3c332f>
    <TaxCatchAll xmlns="85ec59af-1a16-40a0-b163-384e34c79a5c" xsi:nil="true"/>
  </documentManagement>
</p:properties>
</file>

<file path=customXml/itemProps1.xml><?xml version="1.0" encoding="utf-8"?>
<ds:datastoreItem xmlns:ds="http://schemas.openxmlformats.org/officeDocument/2006/customXml" ds:itemID="{35A46E41-A1D6-452E-8DC9-F8305B42ACF8}"/>
</file>

<file path=customXml/itemProps2.xml><?xml version="1.0" encoding="utf-8"?>
<ds:datastoreItem xmlns:ds="http://schemas.openxmlformats.org/officeDocument/2006/customXml" ds:itemID="{F4CDF188-E6F8-45D9-8098-41363A4C624D}"/>
</file>

<file path=customXml/itemProps3.xml><?xml version="1.0" encoding="utf-8"?>
<ds:datastoreItem xmlns:ds="http://schemas.openxmlformats.org/officeDocument/2006/customXml" ds:itemID="{09474453-5821-4D03-9265-4BB424254D18}"/>
</file>

<file path=docProps/app.xml><?xml version="1.0" encoding="utf-8"?>
<Properties xmlns="http://schemas.openxmlformats.org/officeDocument/2006/extended-properties" xmlns:vt="http://schemas.openxmlformats.org/officeDocument/2006/docPropsVTypes">
  <Template>Office 2013 - 2022 Theme</Template>
  <TotalTime>0</TotalTime>
  <Words>2258</Words>
  <Application>Microsoft Office PowerPoint</Application>
  <PresentationFormat>A4 210 x 297 mm</PresentationFormat>
  <Paragraphs>254</Paragraphs>
  <Slides>13</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13</vt:i4>
      </vt:variant>
    </vt:vector>
  </HeadingPairs>
  <TitlesOfParts>
    <vt:vector size="24" baseType="lpstr">
      <vt:lpstr>-apple-system</vt:lpstr>
      <vt:lpstr>ＭＳ ゴシック</vt:lpstr>
      <vt:lpstr>Zen Maru Gothic Black</vt:lpstr>
      <vt:lpstr>Arial</vt:lpstr>
      <vt:lpstr>BIZ UDPゴシック</vt:lpstr>
      <vt:lpstr>Calibri</vt:lpstr>
      <vt:lpstr>Calibri Light</vt:lpstr>
      <vt:lpstr>Meiryo UI</vt:lpstr>
      <vt:lpstr>Segoe UI</vt:lpstr>
      <vt:lpstr>游ゴシック</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2025-05-07T13:16:59Z</dcterms:created>
  <dcterms:modified xsi:type="dcterms:W3CDTF">2025-05-07T13:17:09Z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0x010100F9BE467D14862E459AB520240B34465F</vt:lpwstr>
  </property>
</Properties>
</file>