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
  </p:notesMasterIdLst>
  <p:sldIdLst>
    <p:sldId id="1484" r:id="rId2"/>
    <p:sldId id="1483" r:id="rId3"/>
    <p:sldId id="256" r:id="rId4"/>
    <p:sldId id="1485" r:id="rId5"/>
    <p:sldId id="260" r:id="rId6"/>
    <p:sldId id="261" r:id="rId7"/>
    <p:sldId id="268" r:id="rId8"/>
    <p:sldId id="257" r:id="rId9"/>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111"/>
    <a:srgbClr val="FF5050"/>
    <a:srgbClr val="0000FF"/>
    <a:srgbClr val="3399FF"/>
    <a:srgbClr val="3333CC"/>
    <a:srgbClr val="FF99CC"/>
    <a:srgbClr val="CC6600"/>
    <a:srgbClr val="6600FF"/>
    <a:srgbClr val="66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45CFEF-D36C-429A-A259-9443E19B6ABB}" v="2" dt="2023-03-24T04:41:21.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025" autoAdjust="0"/>
    <p:restoredTop sz="95794" autoAdjust="0"/>
  </p:normalViewPr>
  <p:slideViewPr>
    <p:cSldViewPr snapToGrid="0">
      <p:cViewPr varScale="1">
        <p:scale>
          <a:sx n="114" d="100"/>
          <a:sy n="114" d="100"/>
        </p:scale>
        <p:origin x="756"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5" d="100"/>
          <a:sy n="65" d="100"/>
        </p:scale>
        <p:origin x="3750" y="6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https://digitalgojp-my.sharepoint.com/personal/kentaro_koba800_maff_go_jp/Documents/&#12487;&#12473;&#12463;&#12488;&#12483;&#12503;/&#12304;04-165&#12305;&#36786;&#26519;&#27700;&#29987;&#30465;/&#8251;&#12487;&#12540;&#12479;/R3&#38598;&#35336;_&#65288;0207&#65289;&#30906;&#23450;&#65281;.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37733815191813E-2"/>
          <c:y val="5.5387355667044676E-2"/>
          <c:w val="0.84541611069566025"/>
          <c:h val="0.7343326372445127"/>
        </c:manualLayout>
      </c:layout>
      <c:barChart>
        <c:barDir val="col"/>
        <c:grouping val="clustered"/>
        <c:varyColors val="0"/>
        <c:ser>
          <c:idx val="4"/>
          <c:order val="0"/>
          <c:tx>
            <c:strRef>
              <c:f>年齢別!$A$28</c:f>
              <c:strCache>
                <c:ptCount val="1"/>
                <c:pt idx="0">
                  <c:v>死亡者数</c:v>
                </c:pt>
              </c:strCache>
            </c:strRef>
          </c:tx>
          <c:spPr>
            <a:solidFill>
              <a:srgbClr val="FFD94D"/>
            </a:solidFill>
            <a:ln w="12700">
              <a:solidFill>
                <a:srgbClr val="E6B368"/>
              </a:solidFill>
            </a:ln>
            <a:effectLst/>
          </c:spPr>
          <c:invertIfNegative val="0"/>
          <c:dPt>
            <c:idx val="9"/>
            <c:invertIfNegative val="0"/>
            <c:bubble3D val="0"/>
            <c:spPr>
              <a:solidFill>
                <a:srgbClr val="FF99CC"/>
              </a:solidFill>
              <a:ln w="12700">
                <a:solidFill>
                  <a:srgbClr val="E6B368"/>
                </a:solidFill>
              </a:ln>
              <a:effectLst/>
            </c:spPr>
            <c:extLst>
              <c:ext xmlns:c16="http://schemas.microsoft.com/office/drawing/2014/chart" uri="{C3380CC4-5D6E-409C-BE32-E72D297353CC}">
                <c16:uniqueId val="{00000003-748C-449A-A2FA-D955977D3A8B}"/>
              </c:ext>
            </c:extLst>
          </c:dPt>
          <c:dLbls>
            <c:dLbl>
              <c:idx val="0"/>
              <c:layout>
                <c:manualLayout>
                  <c:x val="2.420960736991691E-3"/>
                  <c:y val="6.987812310167275E-3"/>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8C-449A-A2FA-D955977D3A8B}"/>
                </c:ext>
              </c:extLst>
            </c:dLbl>
            <c:dLbl>
              <c:idx val="1"/>
              <c:delete val="1"/>
              <c:extLst>
                <c:ext xmlns:c15="http://schemas.microsoft.com/office/drawing/2012/chart" uri="{CE6537A1-D6FC-4f65-9D91-7224C49458BB}"/>
                <c:ext xmlns:c16="http://schemas.microsoft.com/office/drawing/2014/chart" uri="{C3380CC4-5D6E-409C-BE32-E72D297353CC}">
                  <c16:uniqueId val="{00000001-748C-449A-A2FA-D955977D3A8B}"/>
                </c:ext>
              </c:extLst>
            </c:dLbl>
            <c:dLbl>
              <c:idx val="2"/>
              <c:delete val="1"/>
              <c:extLst>
                <c:ext xmlns:c15="http://schemas.microsoft.com/office/drawing/2012/chart" uri="{CE6537A1-D6FC-4f65-9D91-7224C49458BB}"/>
                <c:ext xmlns:c16="http://schemas.microsoft.com/office/drawing/2014/chart" uri="{C3380CC4-5D6E-409C-BE32-E72D297353CC}">
                  <c16:uniqueId val="{0000000A-748C-449A-A2FA-D955977D3A8B}"/>
                </c:ext>
              </c:extLst>
            </c:dLbl>
            <c:dLbl>
              <c:idx val="3"/>
              <c:delete val="1"/>
              <c:extLst>
                <c:ext xmlns:c15="http://schemas.microsoft.com/office/drawing/2012/chart" uri="{CE6537A1-D6FC-4f65-9D91-7224C49458BB}"/>
                <c:ext xmlns:c16="http://schemas.microsoft.com/office/drawing/2014/chart" uri="{C3380CC4-5D6E-409C-BE32-E72D297353CC}">
                  <c16:uniqueId val="{00000009-748C-449A-A2FA-D955977D3A8B}"/>
                </c:ext>
              </c:extLst>
            </c:dLbl>
            <c:dLbl>
              <c:idx val="4"/>
              <c:delete val="1"/>
              <c:extLst>
                <c:ext xmlns:c15="http://schemas.microsoft.com/office/drawing/2012/chart" uri="{CE6537A1-D6FC-4f65-9D91-7224C49458BB}"/>
                <c:ext xmlns:c16="http://schemas.microsoft.com/office/drawing/2014/chart" uri="{C3380CC4-5D6E-409C-BE32-E72D297353CC}">
                  <c16:uniqueId val="{00000008-748C-449A-A2FA-D955977D3A8B}"/>
                </c:ext>
              </c:extLst>
            </c:dLbl>
            <c:dLbl>
              <c:idx val="5"/>
              <c:delete val="1"/>
              <c:extLst>
                <c:ext xmlns:c15="http://schemas.microsoft.com/office/drawing/2012/chart" uri="{CE6537A1-D6FC-4f65-9D91-7224C49458BB}"/>
                <c:ext xmlns:c16="http://schemas.microsoft.com/office/drawing/2014/chart" uri="{C3380CC4-5D6E-409C-BE32-E72D297353CC}">
                  <c16:uniqueId val="{00000007-748C-449A-A2FA-D955977D3A8B}"/>
                </c:ext>
              </c:extLst>
            </c:dLbl>
            <c:dLbl>
              <c:idx val="6"/>
              <c:delete val="1"/>
              <c:extLst>
                <c:ext xmlns:c15="http://schemas.microsoft.com/office/drawing/2012/chart" uri="{CE6537A1-D6FC-4f65-9D91-7224C49458BB}"/>
                <c:ext xmlns:c16="http://schemas.microsoft.com/office/drawing/2014/chart" uri="{C3380CC4-5D6E-409C-BE32-E72D297353CC}">
                  <c16:uniqueId val="{00000006-748C-449A-A2FA-D955977D3A8B}"/>
                </c:ext>
              </c:extLst>
            </c:dLbl>
            <c:dLbl>
              <c:idx val="7"/>
              <c:delete val="1"/>
              <c:extLst>
                <c:ext xmlns:c15="http://schemas.microsoft.com/office/drawing/2012/chart" uri="{CE6537A1-D6FC-4f65-9D91-7224C49458BB}"/>
                <c:ext xmlns:c16="http://schemas.microsoft.com/office/drawing/2014/chart" uri="{C3380CC4-5D6E-409C-BE32-E72D297353CC}">
                  <c16:uniqueId val="{00000005-748C-449A-A2FA-D955977D3A8B}"/>
                </c:ext>
              </c:extLst>
            </c:dLbl>
            <c:dLbl>
              <c:idx val="8"/>
              <c:delete val="1"/>
              <c:extLst>
                <c:ext xmlns:c15="http://schemas.microsoft.com/office/drawing/2012/chart" uri="{CE6537A1-D6FC-4f65-9D91-7224C49458BB}"/>
                <c:ext xmlns:c16="http://schemas.microsoft.com/office/drawing/2014/chart" uri="{C3380CC4-5D6E-409C-BE32-E72D297353CC}">
                  <c16:uniqueId val="{00000004-748C-449A-A2FA-D955977D3A8B}"/>
                </c:ext>
              </c:extLst>
            </c:dLbl>
            <c:dLbl>
              <c:idx val="9"/>
              <c:layout>
                <c:manualLayout>
                  <c:x val="3.05798395064088E-3"/>
                  <c:y val="-5.3719193952187815E-17"/>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8C-449A-A2FA-D955977D3A8B}"/>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年齢別!$K$23:$T$23</c:f>
              <c:strCache>
                <c:ptCount val="10"/>
                <c:pt idx="0">
                  <c:v>H24</c:v>
                </c:pt>
                <c:pt idx="1">
                  <c:v>H25</c:v>
                </c:pt>
                <c:pt idx="2">
                  <c:v>H26</c:v>
                </c:pt>
                <c:pt idx="3">
                  <c:v>H27</c:v>
                </c:pt>
                <c:pt idx="4">
                  <c:v>H28</c:v>
                </c:pt>
                <c:pt idx="5">
                  <c:v>H29</c:v>
                </c:pt>
                <c:pt idx="6">
                  <c:v>H30</c:v>
                </c:pt>
                <c:pt idx="7">
                  <c:v>R元</c:v>
                </c:pt>
                <c:pt idx="8">
                  <c:v>R２</c:v>
                </c:pt>
                <c:pt idx="9">
                  <c:v>R３</c:v>
                </c:pt>
              </c:strCache>
            </c:strRef>
          </c:cat>
          <c:val>
            <c:numRef>
              <c:f>年齢別!$K$28:$T$28</c:f>
              <c:numCache>
                <c:formatCode>General</c:formatCode>
                <c:ptCount val="10"/>
                <c:pt idx="0">
                  <c:v>350</c:v>
                </c:pt>
                <c:pt idx="1">
                  <c:v>350</c:v>
                </c:pt>
                <c:pt idx="2">
                  <c:v>350</c:v>
                </c:pt>
                <c:pt idx="3">
                  <c:v>338</c:v>
                </c:pt>
                <c:pt idx="4" formatCode="0_);[Red]\(0\)">
                  <c:v>312</c:v>
                </c:pt>
                <c:pt idx="5" formatCode="0_);[Red]\(0\)">
                  <c:v>304</c:v>
                </c:pt>
                <c:pt idx="6" formatCode="0_);[Red]\(0\)">
                  <c:v>274</c:v>
                </c:pt>
                <c:pt idx="7" formatCode="0_);[Red]\(0\)">
                  <c:v>281</c:v>
                </c:pt>
                <c:pt idx="8" formatCode="0_);[Red]\(0\)">
                  <c:v>270</c:v>
                </c:pt>
                <c:pt idx="9" formatCode="0_);[Red]\(0\)">
                  <c:v>242</c:v>
                </c:pt>
              </c:numCache>
            </c:numRef>
          </c:val>
          <c:extLst>
            <c:ext xmlns:c16="http://schemas.microsoft.com/office/drawing/2014/chart" uri="{C3380CC4-5D6E-409C-BE32-E72D297353CC}">
              <c16:uniqueId val="{00000002-748C-449A-A2FA-D955977D3A8B}"/>
            </c:ext>
          </c:extLst>
        </c:ser>
        <c:dLbls>
          <c:showLegendKey val="0"/>
          <c:showVal val="0"/>
          <c:showCatName val="0"/>
          <c:showSerName val="0"/>
          <c:showPercent val="0"/>
          <c:showBubbleSize val="0"/>
        </c:dLbls>
        <c:gapWidth val="100"/>
        <c:axId val="272872976"/>
        <c:axId val="272873368"/>
      </c:barChart>
      <c:catAx>
        <c:axId val="27287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lumMod val="65000"/>
                    <a:lumOff val="35000"/>
                  </a:schemeClr>
                </a:solidFill>
                <a:latin typeface="+mj-ea"/>
                <a:ea typeface="+mj-ea"/>
                <a:cs typeface="+mn-cs"/>
              </a:defRPr>
            </a:pPr>
            <a:endParaRPr lang="ja-JP"/>
          </a:p>
        </c:txPr>
        <c:crossAx val="272873368"/>
        <c:crosses val="autoZero"/>
        <c:auto val="1"/>
        <c:lblAlgn val="ctr"/>
        <c:lblOffset val="100"/>
        <c:noMultiLvlLbl val="0"/>
      </c:catAx>
      <c:valAx>
        <c:axId val="272873368"/>
        <c:scaling>
          <c:orientation val="minMax"/>
          <c:max val="4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j-ea"/>
                <a:ea typeface="+mj-ea"/>
                <a:cs typeface="+mn-cs"/>
              </a:defRPr>
            </a:pPr>
            <a:endParaRPr lang="ja-JP"/>
          </a:p>
        </c:txPr>
        <c:crossAx val="272872976"/>
        <c:crosses val="autoZero"/>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37733815191813E-2"/>
          <c:y val="0.16005060964276785"/>
          <c:w val="0.84541611069566025"/>
          <c:h val="0.71881611258693667"/>
        </c:manualLayout>
      </c:layout>
      <c:lineChart>
        <c:grouping val="standard"/>
        <c:varyColors val="0"/>
        <c:ser>
          <c:idx val="5"/>
          <c:order val="0"/>
          <c:tx>
            <c:strRef>
              <c:f>年齢別!$A$29</c:f>
              <c:strCache>
                <c:ptCount val="1"/>
                <c:pt idx="0">
                  <c:v>65歳以上の割合</c:v>
                </c:pt>
              </c:strCache>
            </c:strRef>
          </c:tx>
          <c:spPr>
            <a:ln w="31750" cap="rnd">
              <a:solidFill>
                <a:srgbClr val="FF7D63"/>
              </a:solidFill>
              <a:round/>
            </a:ln>
            <a:effectLst/>
          </c:spPr>
          <c:marker>
            <c:symbol val="circle"/>
            <c:size val="8"/>
            <c:spPr>
              <a:solidFill>
                <a:srgbClr val="FF7D63"/>
              </a:solidFill>
              <a:ln w="57150">
                <a:no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00DE-4A90-85DA-DB4DC4855D7F}"/>
                </c:ext>
              </c:extLst>
            </c:dLbl>
            <c:dLbl>
              <c:idx val="1"/>
              <c:delete val="1"/>
              <c:extLst>
                <c:ext xmlns:c15="http://schemas.microsoft.com/office/drawing/2012/chart" uri="{CE6537A1-D6FC-4f65-9D91-7224C49458BB}"/>
                <c:ext xmlns:c16="http://schemas.microsoft.com/office/drawing/2014/chart" uri="{C3380CC4-5D6E-409C-BE32-E72D297353CC}">
                  <c16:uniqueId val="{00000001-00DE-4A90-85DA-DB4DC4855D7F}"/>
                </c:ext>
              </c:extLst>
            </c:dLbl>
            <c:dLbl>
              <c:idx val="2"/>
              <c:delete val="1"/>
              <c:extLst>
                <c:ext xmlns:c15="http://schemas.microsoft.com/office/drawing/2012/chart" uri="{CE6537A1-D6FC-4f65-9D91-7224C49458BB}"/>
                <c:ext xmlns:c16="http://schemas.microsoft.com/office/drawing/2014/chart" uri="{C3380CC4-5D6E-409C-BE32-E72D297353CC}">
                  <c16:uniqueId val="{00000002-00DE-4A90-85DA-DB4DC4855D7F}"/>
                </c:ext>
              </c:extLst>
            </c:dLbl>
            <c:dLbl>
              <c:idx val="3"/>
              <c:delete val="1"/>
              <c:extLst>
                <c:ext xmlns:c15="http://schemas.microsoft.com/office/drawing/2012/chart" uri="{CE6537A1-D6FC-4f65-9D91-7224C49458BB}"/>
                <c:ext xmlns:c16="http://schemas.microsoft.com/office/drawing/2014/chart" uri="{C3380CC4-5D6E-409C-BE32-E72D297353CC}">
                  <c16:uniqueId val="{00000003-00DE-4A90-85DA-DB4DC4855D7F}"/>
                </c:ext>
              </c:extLst>
            </c:dLbl>
            <c:dLbl>
              <c:idx val="4"/>
              <c:delete val="1"/>
              <c:extLst>
                <c:ext xmlns:c15="http://schemas.microsoft.com/office/drawing/2012/chart" uri="{CE6537A1-D6FC-4f65-9D91-7224C49458BB}"/>
                <c:ext xmlns:c16="http://schemas.microsoft.com/office/drawing/2014/chart" uri="{C3380CC4-5D6E-409C-BE32-E72D297353CC}">
                  <c16:uniqueId val="{00000004-00DE-4A90-85DA-DB4DC4855D7F}"/>
                </c:ext>
              </c:extLst>
            </c:dLbl>
            <c:dLbl>
              <c:idx val="5"/>
              <c:delete val="1"/>
              <c:extLst>
                <c:ext xmlns:c15="http://schemas.microsoft.com/office/drawing/2012/chart" uri="{CE6537A1-D6FC-4f65-9D91-7224C49458BB}"/>
                <c:ext xmlns:c16="http://schemas.microsoft.com/office/drawing/2014/chart" uri="{C3380CC4-5D6E-409C-BE32-E72D297353CC}">
                  <c16:uniqueId val="{00000005-00DE-4A90-85DA-DB4DC4855D7F}"/>
                </c:ext>
              </c:extLst>
            </c:dLbl>
            <c:dLbl>
              <c:idx val="6"/>
              <c:delete val="1"/>
              <c:extLst>
                <c:ext xmlns:c15="http://schemas.microsoft.com/office/drawing/2012/chart" uri="{CE6537A1-D6FC-4f65-9D91-7224C49458BB}"/>
                <c:ext xmlns:c16="http://schemas.microsoft.com/office/drawing/2014/chart" uri="{C3380CC4-5D6E-409C-BE32-E72D297353CC}">
                  <c16:uniqueId val="{00000006-00DE-4A90-85DA-DB4DC4855D7F}"/>
                </c:ext>
              </c:extLst>
            </c:dLbl>
            <c:dLbl>
              <c:idx val="7"/>
              <c:delete val="1"/>
              <c:extLst>
                <c:ext xmlns:c15="http://schemas.microsoft.com/office/drawing/2012/chart" uri="{CE6537A1-D6FC-4f65-9D91-7224C49458BB}"/>
                <c:ext xmlns:c16="http://schemas.microsoft.com/office/drawing/2014/chart" uri="{C3380CC4-5D6E-409C-BE32-E72D297353CC}">
                  <c16:uniqueId val="{00000007-00DE-4A90-85DA-DB4DC4855D7F}"/>
                </c:ext>
              </c:extLst>
            </c:dLbl>
            <c:dLbl>
              <c:idx val="8"/>
              <c:delete val="1"/>
              <c:extLst>
                <c:ext xmlns:c15="http://schemas.microsoft.com/office/drawing/2012/chart" uri="{CE6537A1-D6FC-4f65-9D91-7224C49458BB}"/>
                <c:ext xmlns:c16="http://schemas.microsoft.com/office/drawing/2014/chart" uri="{C3380CC4-5D6E-409C-BE32-E72D297353CC}">
                  <c16:uniqueId val="{00000008-00DE-4A90-85DA-DB4DC4855D7F}"/>
                </c:ext>
              </c:extLst>
            </c:dLbl>
            <c:dLbl>
              <c:idx val="9"/>
              <c:layout>
                <c:manualLayout>
                  <c:x val="-1.9952992225638439E-3"/>
                  <c:y val="4.7584905504883021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7D63"/>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DE-4A90-85DA-DB4DC4855D7F}"/>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7D63"/>
                    </a:solidFill>
                    <a:latin typeface="+mj-ea"/>
                    <a:ea typeface="+mj-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年齢別!$K$23:$T$23</c:f>
              <c:strCache>
                <c:ptCount val="10"/>
                <c:pt idx="0">
                  <c:v>H24</c:v>
                </c:pt>
                <c:pt idx="1">
                  <c:v>H25</c:v>
                </c:pt>
                <c:pt idx="2">
                  <c:v>H26</c:v>
                </c:pt>
                <c:pt idx="3">
                  <c:v>H27</c:v>
                </c:pt>
                <c:pt idx="4">
                  <c:v>H28</c:v>
                </c:pt>
                <c:pt idx="5">
                  <c:v>H29</c:v>
                </c:pt>
                <c:pt idx="6">
                  <c:v>H30</c:v>
                </c:pt>
                <c:pt idx="7">
                  <c:v>R元</c:v>
                </c:pt>
                <c:pt idx="8">
                  <c:v>R２</c:v>
                </c:pt>
                <c:pt idx="9">
                  <c:v>R３</c:v>
                </c:pt>
              </c:strCache>
            </c:strRef>
          </c:cat>
          <c:val>
            <c:numRef>
              <c:f>年齢別!$K$29:$T$29</c:f>
              <c:numCache>
                <c:formatCode>0.0_);[Red]\(0.0\)</c:formatCode>
                <c:ptCount val="10"/>
                <c:pt idx="0">
                  <c:v>79.428571428571431</c:v>
                </c:pt>
                <c:pt idx="1">
                  <c:v>77.714285714285708</c:v>
                </c:pt>
                <c:pt idx="2" formatCode="0.0_ ">
                  <c:v>84.285714285714292</c:v>
                </c:pt>
                <c:pt idx="3" formatCode="0.0_ ">
                  <c:v>84.023668639053255</c:v>
                </c:pt>
                <c:pt idx="4" formatCode="0.0_ ">
                  <c:v>81.410256410256409</c:v>
                </c:pt>
                <c:pt idx="5" formatCode="0.0_ ">
                  <c:v>84.21052631578948</c:v>
                </c:pt>
                <c:pt idx="6" formatCode="0.0_ ">
                  <c:v>86.496350364963504</c:v>
                </c:pt>
                <c:pt idx="7" formatCode="0.0_ ">
                  <c:v>88.256227758007114</c:v>
                </c:pt>
                <c:pt idx="8" formatCode="0.0_ ">
                  <c:v>84.81481481481481</c:v>
                </c:pt>
                <c:pt idx="9" formatCode="0.0_ ">
                  <c:v>84.710743801652882</c:v>
                </c:pt>
              </c:numCache>
            </c:numRef>
          </c:val>
          <c:smooth val="0"/>
          <c:extLst>
            <c:ext xmlns:c16="http://schemas.microsoft.com/office/drawing/2014/chart" uri="{C3380CC4-5D6E-409C-BE32-E72D297353CC}">
              <c16:uniqueId val="{0000000A-00DE-4A90-85DA-DB4DC4855D7F}"/>
            </c:ext>
          </c:extLst>
        </c:ser>
        <c:ser>
          <c:idx val="6"/>
          <c:order val="1"/>
          <c:tx>
            <c:strRef>
              <c:f>年齢別!$A$30</c:f>
              <c:strCache>
                <c:ptCount val="1"/>
                <c:pt idx="0">
                  <c:v>80歳以上の割合</c:v>
                </c:pt>
              </c:strCache>
            </c:strRef>
          </c:tx>
          <c:spPr>
            <a:ln w="31750" cap="rnd">
              <a:solidFill>
                <a:srgbClr val="0C93C9"/>
              </a:solidFill>
              <a:round/>
            </a:ln>
            <a:effectLst/>
          </c:spPr>
          <c:marker>
            <c:symbol val="circle"/>
            <c:size val="8"/>
            <c:spPr>
              <a:solidFill>
                <a:srgbClr val="0C93C9"/>
              </a:solidFill>
              <a:ln w="57150">
                <a:no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B-00DE-4A90-85DA-DB4DC4855D7F}"/>
                </c:ext>
              </c:extLst>
            </c:dLbl>
            <c:dLbl>
              <c:idx val="1"/>
              <c:delete val="1"/>
              <c:extLst>
                <c:ext xmlns:c15="http://schemas.microsoft.com/office/drawing/2012/chart" uri="{CE6537A1-D6FC-4f65-9D91-7224C49458BB}"/>
                <c:ext xmlns:c16="http://schemas.microsoft.com/office/drawing/2014/chart" uri="{C3380CC4-5D6E-409C-BE32-E72D297353CC}">
                  <c16:uniqueId val="{0000000C-00DE-4A90-85DA-DB4DC4855D7F}"/>
                </c:ext>
              </c:extLst>
            </c:dLbl>
            <c:dLbl>
              <c:idx val="2"/>
              <c:delete val="1"/>
              <c:extLst>
                <c:ext xmlns:c15="http://schemas.microsoft.com/office/drawing/2012/chart" uri="{CE6537A1-D6FC-4f65-9D91-7224C49458BB}"/>
                <c:ext xmlns:c16="http://schemas.microsoft.com/office/drawing/2014/chart" uri="{C3380CC4-5D6E-409C-BE32-E72D297353CC}">
                  <c16:uniqueId val="{0000000D-00DE-4A90-85DA-DB4DC4855D7F}"/>
                </c:ext>
              </c:extLst>
            </c:dLbl>
            <c:dLbl>
              <c:idx val="3"/>
              <c:delete val="1"/>
              <c:extLst>
                <c:ext xmlns:c15="http://schemas.microsoft.com/office/drawing/2012/chart" uri="{CE6537A1-D6FC-4f65-9D91-7224C49458BB}"/>
                <c:ext xmlns:c16="http://schemas.microsoft.com/office/drawing/2014/chart" uri="{C3380CC4-5D6E-409C-BE32-E72D297353CC}">
                  <c16:uniqueId val="{0000000E-00DE-4A90-85DA-DB4DC4855D7F}"/>
                </c:ext>
              </c:extLst>
            </c:dLbl>
            <c:dLbl>
              <c:idx val="4"/>
              <c:delete val="1"/>
              <c:extLst>
                <c:ext xmlns:c15="http://schemas.microsoft.com/office/drawing/2012/chart" uri="{CE6537A1-D6FC-4f65-9D91-7224C49458BB}"/>
                <c:ext xmlns:c16="http://schemas.microsoft.com/office/drawing/2014/chart" uri="{C3380CC4-5D6E-409C-BE32-E72D297353CC}">
                  <c16:uniqueId val="{0000000F-00DE-4A90-85DA-DB4DC4855D7F}"/>
                </c:ext>
              </c:extLst>
            </c:dLbl>
            <c:dLbl>
              <c:idx val="5"/>
              <c:delete val="1"/>
              <c:extLst>
                <c:ext xmlns:c15="http://schemas.microsoft.com/office/drawing/2012/chart" uri="{CE6537A1-D6FC-4f65-9D91-7224C49458BB}"/>
                <c:ext xmlns:c16="http://schemas.microsoft.com/office/drawing/2014/chart" uri="{C3380CC4-5D6E-409C-BE32-E72D297353CC}">
                  <c16:uniqueId val="{00000010-00DE-4A90-85DA-DB4DC4855D7F}"/>
                </c:ext>
              </c:extLst>
            </c:dLbl>
            <c:dLbl>
              <c:idx val="6"/>
              <c:delete val="1"/>
              <c:extLst>
                <c:ext xmlns:c15="http://schemas.microsoft.com/office/drawing/2012/chart" uri="{CE6537A1-D6FC-4f65-9D91-7224C49458BB}"/>
                <c:ext xmlns:c16="http://schemas.microsoft.com/office/drawing/2014/chart" uri="{C3380CC4-5D6E-409C-BE32-E72D297353CC}">
                  <c16:uniqueId val="{00000011-00DE-4A90-85DA-DB4DC4855D7F}"/>
                </c:ext>
              </c:extLst>
            </c:dLbl>
            <c:dLbl>
              <c:idx val="7"/>
              <c:delete val="1"/>
              <c:extLst>
                <c:ext xmlns:c15="http://schemas.microsoft.com/office/drawing/2012/chart" uri="{CE6537A1-D6FC-4f65-9D91-7224C49458BB}"/>
                <c:ext xmlns:c16="http://schemas.microsoft.com/office/drawing/2014/chart" uri="{C3380CC4-5D6E-409C-BE32-E72D297353CC}">
                  <c16:uniqueId val="{00000012-00DE-4A90-85DA-DB4DC4855D7F}"/>
                </c:ext>
              </c:extLst>
            </c:dLbl>
            <c:dLbl>
              <c:idx val="8"/>
              <c:delete val="1"/>
              <c:extLst>
                <c:ext xmlns:c15="http://schemas.microsoft.com/office/drawing/2012/chart" uri="{CE6537A1-D6FC-4f65-9D91-7224C49458BB}"/>
                <c:ext xmlns:c16="http://schemas.microsoft.com/office/drawing/2014/chart" uri="{C3380CC4-5D6E-409C-BE32-E72D297353CC}">
                  <c16:uniqueId val="{00000013-00DE-4A90-85DA-DB4DC4855D7F}"/>
                </c:ext>
              </c:extLst>
            </c:dLbl>
            <c:dLbl>
              <c:idx val="9"/>
              <c:layout>
                <c:manualLayout>
                  <c:x val="-2.341469294280721E-3"/>
                  <c:y val="-4.8264587628787728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C93AA"/>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0DE-4A90-85DA-DB4DC4855D7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C93AA"/>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年齢別!$K$23:$T$23</c:f>
              <c:strCache>
                <c:ptCount val="10"/>
                <c:pt idx="0">
                  <c:v>H24</c:v>
                </c:pt>
                <c:pt idx="1">
                  <c:v>H25</c:v>
                </c:pt>
                <c:pt idx="2">
                  <c:v>H26</c:v>
                </c:pt>
                <c:pt idx="3">
                  <c:v>H27</c:v>
                </c:pt>
                <c:pt idx="4">
                  <c:v>H28</c:v>
                </c:pt>
                <c:pt idx="5">
                  <c:v>H29</c:v>
                </c:pt>
                <c:pt idx="6">
                  <c:v>H30</c:v>
                </c:pt>
                <c:pt idx="7">
                  <c:v>R元</c:v>
                </c:pt>
                <c:pt idx="8">
                  <c:v>R２</c:v>
                </c:pt>
                <c:pt idx="9">
                  <c:v>R３</c:v>
                </c:pt>
              </c:strCache>
            </c:strRef>
          </c:cat>
          <c:val>
            <c:numRef>
              <c:f>年齢別!$K$30:$T$30</c:f>
              <c:numCache>
                <c:formatCode>0.0_);[Red]\(0.0\)</c:formatCode>
                <c:ptCount val="10"/>
                <c:pt idx="0">
                  <c:v>39.428571428571431</c:v>
                </c:pt>
                <c:pt idx="1">
                  <c:v>34.285714285714285</c:v>
                </c:pt>
                <c:pt idx="2" formatCode="0.0_ ">
                  <c:v>41.428571428571431</c:v>
                </c:pt>
                <c:pt idx="3" formatCode="0.0_ ">
                  <c:v>46.745562130177518</c:v>
                </c:pt>
                <c:pt idx="4" formatCode="0.0_ ">
                  <c:v>38.141025641025642</c:v>
                </c:pt>
                <c:pt idx="5" formatCode="0.0_ ">
                  <c:v>42.10526315789474</c:v>
                </c:pt>
                <c:pt idx="6" formatCode="0.0_ ">
                  <c:v>52.554744525547449</c:v>
                </c:pt>
                <c:pt idx="7" formatCode="0.0_ ">
                  <c:v>41.992882562277579</c:v>
                </c:pt>
                <c:pt idx="8" formatCode="0.0_ ">
                  <c:v>35.185185185185183</c:v>
                </c:pt>
                <c:pt idx="9" formatCode="0.0_ ">
                  <c:v>44.214876033057855</c:v>
                </c:pt>
              </c:numCache>
            </c:numRef>
          </c:val>
          <c:smooth val="0"/>
          <c:extLst>
            <c:ext xmlns:c16="http://schemas.microsoft.com/office/drawing/2014/chart" uri="{C3380CC4-5D6E-409C-BE32-E72D297353CC}">
              <c16:uniqueId val="{00000015-00DE-4A90-85DA-DB4DC4855D7F}"/>
            </c:ext>
          </c:extLst>
        </c:ser>
        <c:dLbls>
          <c:showLegendKey val="0"/>
          <c:showVal val="0"/>
          <c:showCatName val="0"/>
          <c:showSerName val="0"/>
          <c:showPercent val="0"/>
          <c:showBubbleSize val="0"/>
        </c:dLbls>
        <c:marker val="1"/>
        <c:smooth val="0"/>
        <c:axId val="272872976"/>
        <c:axId val="272873368"/>
      </c:lineChart>
      <c:catAx>
        <c:axId val="27287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j-ea"/>
                <a:ea typeface="+mj-ea"/>
                <a:cs typeface="+mn-cs"/>
              </a:defRPr>
            </a:pPr>
            <a:endParaRPr lang="ja-JP"/>
          </a:p>
        </c:txPr>
        <c:crossAx val="272873368"/>
        <c:crosses val="autoZero"/>
        <c:auto val="1"/>
        <c:lblAlgn val="ctr"/>
        <c:lblOffset val="100"/>
        <c:noMultiLvlLbl val="0"/>
      </c:catAx>
      <c:valAx>
        <c:axId val="27287336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j-ea"/>
                <a:ea typeface="+mj-ea"/>
                <a:cs typeface="+mn-cs"/>
              </a:defRPr>
            </a:pPr>
            <a:endParaRPr lang="ja-JP"/>
          </a:p>
        </c:txPr>
        <c:crossAx val="272872976"/>
        <c:crosses val="autoZero"/>
        <c:crossBetween val="between"/>
        <c:majorUnit val="10"/>
      </c:valAx>
      <c:spPr>
        <a:noFill/>
        <a:ln w="25400">
          <a:noFill/>
        </a:ln>
        <a:effectLst/>
      </c:spPr>
    </c:plotArea>
    <c:legend>
      <c:legendPos val="b"/>
      <c:layout>
        <c:manualLayout>
          <c:xMode val="edge"/>
          <c:yMode val="edge"/>
          <c:x val="0.3438618694630266"/>
          <c:y val="0.69064357048687486"/>
          <c:w val="0.56638341469294284"/>
          <c:h val="0.1385900911715277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j-ea"/>
              <a:ea typeface="+mj-ea"/>
              <a:cs typeface="+mn-cs"/>
            </a:defRPr>
          </a:pPr>
          <a:endParaRPr lang="ja-JP"/>
        </a:p>
      </c:txPr>
    </c:legend>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09903415035935"/>
          <c:y val="0.1268949682762579"/>
          <c:w val="0.81906872710709333"/>
          <c:h val="0.77717803803956809"/>
        </c:manualLayout>
      </c:layout>
      <c:lineChart>
        <c:grouping val="standard"/>
        <c:varyColors val="0"/>
        <c:ser>
          <c:idx val="1"/>
          <c:order val="0"/>
          <c:spPr>
            <a:ln w="31750">
              <a:solidFill>
                <a:srgbClr val="0646FA"/>
              </a:solidFill>
            </a:ln>
          </c:spPr>
          <c:marker>
            <c:spPr>
              <a:solidFill>
                <a:srgbClr val="0646FA"/>
              </a:solidFill>
              <a:ln w="19050">
                <a:noFill/>
              </a:ln>
            </c:spPr>
          </c:marker>
          <c:dLbls>
            <c:dLbl>
              <c:idx val="0"/>
              <c:layout>
                <c:manualLayout>
                  <c:x val="-3.7942829402835006E-2"/>
                  <c:y val="6.6008734338163358E-2"/>
                </c:manualLayout>
              </c:layout>
              <c:numFmt formatCode="#,##0.0_);[Red]\(#,##0.0\)" sourceLinked="0"/>
              <c:spPr>
                <a:noFill/>
              </c:spPr>
              <c:txPr>
                <a:bodyPr/>
                <a:lstStyle/>
                <a:p>
                  <a:pPr>
                    <a:defRPr sz="2000">
                      <a:solidFill>
                        <a:srgbClr val="0646FA"/>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284-4CF4-A22E-2330602E6B72}"/>
                </c:ext>
              </c:extLst>
            </c:dLbl>
            <c:dLbl>
              <c:idx val="1"/>
              <c:delete val="1"/>
              <c:extLst>
                <c:ext xmlns:c15="http://schemas.microsoft.com/office/drawing/2012/chart" uri="{CE6537A1-D6FC-4f65-9D91-7224C49458BB}">
                  <c15:layout>
                    <c:manualLayout>
                      <c:w val="9.7765463126139623E-2"/>
                      <c:h val="6.2765007288609453E-2"/>
                    </c:manualLayout>
                  </c15:layout>
                </c:ext>
                <c:ext xmlns:c16="http://schemas.microsoft.com/office/drawing/2014/chart" uri="{C3380CC4-5D6E-409C-BE32-E72D297353CC}">
                  <c16:uniqueId val="{00000000-A284-4CF4-A22E-2330602E6B72}"/>
                </c:ext>
              </c:extLst>
            </c:dLbl>
            <c:dLbl>
              <c:idx val="2"/>
              <c:delete val="1"/>
              <c:extLst>
                <c:ext xmlns:c15="http://schemas.microsoft.com/office/drawing/2012/chart" uri="{CE6537A1-D6FC-4f65-9D91-7224C49458BB}"/>
                <c:ext xmlns:c16="http://schemas.microsoft.com/office/drawing/2014/chart" uri="{C3380CC4-5D6E-409C-BE32-E72D297353CC}">
                  <c16:uniqueId val="{00000001-A284-4CF4-A22E-2330602E6B72}"/>
                </c:ext>
              </c:extLst>
            </c:dLbl>
            <c:dLbl>
              <c:idx val="3"/>
              <c:delete val="1"/>
              <c:extLst>
                <c:ext xmlns:c15="http://schemas.microsoft.com/office/drawing/2012/chart" uri="{CE6537A1-D6FC-4f65-9D91-7224C49458BB}"/>
                <c:ext xmlns:c16="http://schemas.microsoft.com/office/drawing/2014/chart" uri="{C3380CC4-5D6E-409C-BE32-E72D297353CC}">
                  <c16:uniqueId val="{00000002-A284-4CF4-A22E-2330602E6B72}"/>
                </c:ext>
              </c:extLst>
            </c:dLbl>
            <c:dLbl>
              <c:idx val="4"/>
              <c:delete val="1"/>
              <c:extLst>
                <c:ext xmlns:c15="http://schemas.microsoft.com/office/drawing/2012/chart" uri="{CE6537A1-D6FC-4f65-9D91-7224C49458BB}"/>
                <c:ext xmlns:c16="http://schemas.microsoft.com/office/drawing/2014/chart" uri="{C3380CC4-5D6E-409C-BE32-E72D297353CC}">
                  <c16:uniqueId val="{00000003-A284-4CF4-A22E-2330602E6B72}"/>
                </c:ext>
              </c:extLst>
            </c:dLbl>
            <c:dLbl>
              <c:idx val="5"/>
              <c:delete val="1"/>
              <c:extLst>
                <c:ext xmlns:c15="http://schemas.microsoft.com/office/drawing/2012/chart" uri="{CE6537A1-D6FC-4f65-9D91-7224C49458BB}"/>
                <c:ext xmlns:c16="http://schemas.microsoft.com/office/drawing/2014/chart" uri="{C3380CC4-5D6E-409C-BE32-E72D297353CC}">
                  <c16:uniqueId val="{00000004-A284-4CF4-A22E-2330602E6B72}"/>
                </c:ext>
              </c:extLst>
            </c:dLbl>
            <c:dLbl>
              <c:idx val="6"/>
              <c:delete val="1"/>
              <c:extLst>
                <c:ext xmlns:c15="http://schemas.microsoft.com/office/drawing/2012/chart" uri="{CE6537A1-D6FC-4f65-9D91-7224C49458BB}"/>
                <c:ext xmlns:c16="http://schemas.microsoft.com/office/drawing/2014/chart" uri="{C3380CC4-5D6E-409C-BE32-E72D297353CC}">
                  <c16:uniqueId val="{00000005-A284-4CF4-A22E-2330602E6B72}"/>
                </c:ext>
              </c:extLst>
            </c:dLbl>
            <c:dLbl>
              <c:idx val="7"/>
              <c:delete val="1"/>
              <c:extLst>
                <c:ext xmlns:c15="http://schemas.microsoft.com/office/drawing/2012/chart" uri="{CE6537A1-D6FC-4f65-9D91-7224C49458BB}"/>
                <c:ext xmlns:c16="http://schemas.microsoft.com/office/drawing/2014/chart" uri="{C3380CC4-5D6E-409C-BE32-E72D297353CC}">
                  <c16:uniqueId val="{00000006-A284-4CF4-A22E-2330602E6B72}"/>
                </c:ext>
              </c:extLst>
            </c:dLbl>
            <c:dLbl>
              <c:idx val="8"/>
              <c:delete val="1"/>
              <c:extLst>
                <c:ext xmlns:c15="http://schemas.microsoft.com/office/drawing/2012/chart" uri="{CE6537A1-D6FC-4f65-9D91-7224C49458BB}"/>
                <c:ext xmlns:c16="http://schemas.microsoft.com/office/drawing/2014/chart" uri="{C3380CC4-5D6E-409C-BE32-E72D297353CC}">
                  <c16:uniqueId val="{00000007-A284-4CF4-A22E-2330602E6B72}"/>
                </c:ext>
              </c:extLst>
            </c:dLbl>
            <c:dLbl>
              <c:idx val="9"/>
              <c:layout>
                <c:manualLayout>
                  <c:x val="-3.6069234988497803E-2"/>
                  <c:y val="5.4706269618472907E-2"/>
                </c:manualLayout>
              </c:layout>
              <c:numFmt formatCode="#,##0.0_);[Red]\(#,##0.0\)" sourceLinked="0"/>
              <c:spPr>
                <a:noFill/>
              </c:spPr>
              <c:txPr>
                <a:bodyPr/>
                <a:lstStyle/>
                <a:p>
                  <a:pPr>
                    <a:defRPr sz="2000">
                      <a:solidFill>
                        <a:srgbClr val="0646FA"/>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284-4CF4-A22E-2330602E6B72}"/>
                </c:ext>
              </c:extLst>
            </c:dLbl>
            <c:dLbl>
              <c:idx val="10"/>
              <c:layout>
                <c:manualLayout>
                  <c:x val="-2.4693073266672864E-2"/>
                  <c:y val="2.86446044717393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284-4CF4-A22E-2330602E6B72}"/>
                </c:ext>
              </c:extLst>
            </c:dLbl>
            <c:dLbl>
              <c:idx val="11"/>
              <c:layout>
                <c:manualLayout>
                  <c:x val="0"/>
                  <c:y val="8.0214874806371086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284-4CF4-A22E-2330602E6B72}"/>
                </c:ext>
              </c:extLst>
            </c:dLbl>
            <c:numFmt formatCode="#,##0.0_);[Red]\(#,##0.0\)" sourceLinked="0"/>
            <c:spPr>
              <a:noFill/>
            </c:spPr>
            <c:txPr>
              <a:bodyPr/>
              <a:lstStyle/>
              <a:p>
                <a:pPr>
                  <a:defRPr sz="900">
                    <a:solidFill>
                      <a:srgbClr val="0646FA"/>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'10万人あたり推移'!$S$52:$AB$52</c:f>
              <c:strCache>
                <c:ptCount val="10"/>
                <c:pt idx="0">
                  <c:v>H24</c:v>
                </c:pt>
                <c:pt idx="1">
                  <c:v>H25</c:v>
                </c:pt>
                <c:pt idx="2">
                  <c:v>H26</c:v>
                </c:pt>
                <c:pt idx="3">
                  <c:v>H27</c:v>
                </c:pt>
                <c:pt idx="4">
                  <c:v>H28</c:v>
                </c:pt>
                <c:pt idx="5">
                  <c:v>H29</c:v>
                </c:pt>
                <c:pt idx="6">
                  <c:v>H30</c:v>
                </c:pt>
                <c:pt idx="7">
                  <c:v>R1</c:v>
                </c:pt>
                <c:pt idx="8">
                  <c:v>R2</c:v>
                </c:pt>
                <c:pt idx="9">
                  <c:v>R3</c:v>
                </c:pt>
              </c:strCache>
            </c:strRef>
          </c:cat>
          <c:val>
            <c:numRef>
              <c:f>'10万人あたり推移'!$S$55:$AB$55</c:f>
              <c:numCache>
                <c:formatCode>0.0</c:formatCode>
                <c:ptCount val="10"/>
                <c:pt idx="0">
                  <c:v>7.2962226640159047</c:v>
                </c:pt>
                <c:pt idx="1">
                  <c:v>6.9</c:v>
                </c:pt>
                <c:pt idx="2">
                  <c:v>7.5</c:v>
                </c:pt>
                <c:pt idx="3">
                  <c:v>6.54</c:v>
                </c:pt>
                <c:pt idx="4">
                  <c:v>5.975609756097561</c:v>
                </c:pt>
                <c:pt idx="5">
                  <c:v>6.4859437751004014</c:v>
                </c:pt>
                <c:pt idx="6">
                  <c:v>6.1431411530815101</c:v>
                </c:pt>
                <c:pt idx="7">
                  <c:v>5.3907815631262519</c:v>
                </c:pt>
                <c:pt idx="8">
                  <c:v>5.2439024390243905</c:v>
                </c:pt>
                <c:pt idx="9">
                  <c:v>5.9751037344398341</c:v>
                </c:pt>
              </c:numCache>
            </c:numRef>
          </c:val>
          <c:smooth val="0"/>
          <c:extLst>
            <c:ext xmlns:c16="http://schemas.microsoft.com/office/drawing/2014/chart" uri="{C3380CC4-5D6E-409C-BE32-E72D297353CC}">
              <c16:uniqueId val="{0000000B-A284-4CF4-A22E-2330602E6B72}"/>
            </c:ext>
          </c:extLst>
        </c:ser>
        <c:ser>
          <c:idx val="2"/>
          <c:order val="1"/>
          <c:spPr>
            <a:ln w="31750">
              <a:solidFill>
                <a:srgbClr val="1AB838"/>
              </a:solidFill>
            </a:ln>
          </c:spPr>
          <c:marker>
            <c:spPr>
              <a:solidFill>
                <a:srgbClr val="1AB838"/>
              </a:solidFill>
              <a:ln w="19050">
                <a:noFill/>
              </a:ln>
            </c:spPr>
          </c:marker>
          <c:dLbls>
            <c:dLbl>
              <c:idx val="0"/>
              <c:layout>
                <c:manualLayout>
                  <c:x val="-3.7942829402835006E-2"/>
                  <c:y val="-5.0671540191712508E-2"/>
                </c:manualLayout>
              </c:layout>
              <c:numFmt formatCode="#,##0.0_);[Red]\(#,##0.0\)" sourceLinked="0"/>
              <c:spPr>
                <a:solidFill>
                  <a:schemeClr val="bg1"/>
                </a:solidFill>
              </c:spPr>
              <c:txPr>
                <a:bodyPr/>
                <a:lstStyle/>
                <a:p>
                  <a:pPr>
                    <a:defRPr sz="2000">
                      <a:solidFill>
                        <a:srgbClr val="1AB838"/>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A284-4CF4-A22E-2330602E6B72}"/>
                </c:ext>
              </c:extLst>
            </c:dLbl>
            <c:dLbl>
              <c:idx val="1"/>
              <c:delete val="1"/>
              <c:extLst>
                <c:ext xmlns:c15="http://schemas.microsoft.com/office/drawing/2012/chart" uri="{CE6537A1-D6FC-4f65-9D91-7224C49458BB}"/>
                <c:ext xmlns:c16="http://schemas.microsoft.com/office/drawing/2014/chart" uri="{C3380CC4-5D6E-409C-BE32-E72D297353CC}">
                  <c16:uniqueId val="{00000021-A284-4CF4-A22E-2330602E6B72}"/>
                </c:ext>
              </c:extLst>
            </c:dLbl>
            <c:dLbl>
              <c:idx val="2"/>
              <c:delete val="1"/>
              <c:extLst>
                <c:ext xmlns:c15="http://schemas.microsoft.com/office/drawing/2012/chart" uri="{CE6537A1-D6FC-4f65-9D91-7224C49458BB}">
                  <c15:layout>
                    <c:manualLayout>
                      <c:w val="3.4313341953015726E-2"/>
                      <c:h val="5.9660466687249718E-2"/>
                    </c:manualLayout>
                  </c15:layout>
                </c:ext>
                <c:ext xmlns:c16="http://schemas.microsoft.com/office/drawing/2014/chart" uri="{C3380CC4-5D6E-409C-BE32-E72D297353CC}">
                  <c16:uniqueId val="{00000020-A284-4CF4-A22E-2330602E6B72}"/>
                </c:ext>
              </c:extLst>
            </c:dLbl>
            <c:dLbl>
              <c:idx val="3"/>
              <c:delete val="1"/>
              <c:extLst>
                <c:ext xmlns:c15="http://schemas.microsoft.com/office/drawing/2012/chart" uri="{CE6537A1-D6FC-4f65-9D91-7224C49458BB}"/>
                <c:ext xmlns:c16="http://schemas.microsoft.com/office/drawing/2014/chart" uri="{C3380CC4-5D6E-409C-BE32-E72D297353CC}">
                  <c16:uniqueId val="{0000001F-A284-4CF4-A22E-2330602E6B72}"/>
                </c:ext>
              </c:extLst>
            </c:dLbl>
            <c:dLbl>
              <c:idx val="4"/>
              <c:delete val="1"/>
              <c:extLst>
                <c:ext xmlns:c15="http://schemas.microsoft.com/office/drawing/2012/chart" uri="{CE6537A1-D6FC-4f65-9D91-7224C49458BB}"/>
                <c:ext xmlns:c16="http://schemas.microsoft.com/office/drawing/2014/chart" uri="{C3380CC4-5D6E-409C-BE32-E72D297353CC}">
                  <c16:uniqueId val="{0000001E-A284-4CF4-A22E-2330602E6B72}"/>
                </c:ext>
              </c:extLst>
            </c:dLbl>
            <c:dLbl>
              <c:idx val="5"/>
              <c:delete val="1"/>
              <c:extLst>
                <c:ext xmlns:c15="http://schemas.microsoft.com/office/drawing/2012/chart" uri="{CE6537A1-D6FC-4f65-9D91-7224C49458BB}"/>
                <c:ext xmlns:c16="http://schemas.microsoft.com/office/drawing/2014/chart" uri="{C3380CC4-5D6E-409C-BE32-E72D297353CC}">
                  <c16:uniqueId val="{0000001D-A284-4CF4-A22E-2330602E6B72}"/>
                </c:ext>
              </c:extLst>
            </c:dLbl>
            <c:dLbl>
              <c:idx val="6"/>
              <c:delete val="1"/>
              <c:extLst>
                <c:ext xmlns:c15="http://schemas.microsoft.com/office/drawing/2012/chart" uri="{CE6537A1-D6FC-4f65-9D91-7224C49458BB}"/>
                <c:ext xmlns:c16="http://schemas.microsoft.com/office/drawing/2014/chart" uri="{C3380CC4-5D6E-409C-BE32-E72D297353CC}">
                  <c16:uniqueId val="{0000001C-A284-4CF4-A22E-2330602E6B72}"/>
                </c:ext>
              </c:extLst>
            </c:dLbl>
            <c:dLbl>
              <c:idx val="7"/>
              <c:delete val="1"/>
              <c:extLst>
                <c:ext xmlns:c15="http://schemas.microsoft.com/office/drawing/2012/chart" uri="{CE6537A1-D6FC-4f65-9D91-7224C49458BB}"/>
                <c:ext xmlns:c16="http://schemas.microsoft.com/office/drawing/2014/chart" uri="{C3380CC4-5D6E-409C-BE32-E72D297353CC}">
                  <c16:uniqueId val="{0000001B-A284-4CF4-A22E-2330602E6B72}"/>
                </c:ext>
              </c:extLst>
            </c:dLbl>
            <c:dLbl>
              <c:idx val="8"/>
              <c:delete val="1"/>
              <c:extLst>
                <c:ext xmlns:c15="http://schemas.microsoft.com/office/drawing/2012/chart" uri="{CE6537A1-D6FC-4f65-9D91-7224C49458BB}"/>
                <c:ext xmlns:c16="http://schemas.microsoft.com/office/drawing/2014/chart" uri="{C3380CC4-5D6E-409C-BE32-E72D297353CC}">
                  <c16:uniqueId val="{0000001A-A284-4CF4-A22E-2330602E6B72}"/>
                </c:ext>
              </c:extLst>
            </c:dLbl>
            <c:dLbl>
              <c:idx val="9"/>
              <c:numFmt formatCode="#,##0.0_);[Red]\(#,##0.0\)" sourceLinked="0"/>
              <c:spPr>
                <a:solidFill>
                  <a:schemeClr val="bg1"/>
                </a:solidFill>
              </c:spPr>
              <c:txPr>
                <a:bodyPr/>
                <a:lstStyle/>
                <a:p>
                  <a:pPr>
                    <a:defRPr sz="2000">
                      <a:solidFill>
                        <a:srgbClr val="1AB838"/>
                      </a:solidFill>
                      <a:latin typeface="+mj-ea"/>
                      <a:ea typeface="+mj-ea"/>
                    </a:defRPr>
                  </a:pPr>
                  <a:endParaRPr lang="ja-JP"/>
                </a:p>
              </c:txPr>
              <c:dLblPos val="t"/>
              <c:showLegendKey val="0"/>
              <c:showVal val="1"/>
              <c:showCatName val="0"/>
              <c:showSerName val="0"/>
              <c:showPercent val="0"/>
              <c:showBubbleSize val="0"/>
              <c:extLst>
                <c:ext xmlns:c16="http://schemas.microsoft.com/office/drawing/2014/chart" uri="{C3380CC4-5D6E-409C-BE32-E72D297353CC}">
                  <c16:uniqueId val="{00000019-A284-4CF4-A22E-2330602E6B72}"/>
                </c:ext>
              </c:extLst>
            </c:dLbl>
            <c:numFmt formatCode="#,##0.0_);[Red]\(#,##0.0\)" sourceLinked="0"/>
            <c:spPr>
              <a:solidFill>
                <a:schemeClr val="bg1"/>
              </a:solidFill>
            </c:spPr>
            <c:txPr>
              <a:bodyPr/>
              <a:lstStyle/>
              <a:p>
                <a:pPr>
                  <a:defRPr sz="1100">
                    <a:solidFill>
                      <a:srgbClr val="1AB838"/>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'10万人あたり推移'!$S$52:$AB$52</c:f>
              <c:strCache>
                <c:ptCount val="10"/>
                <c:pt idx="0">
                  <c:v>H24</c:v>
                </c:pt>
                <c:pt idx="1">
                  <c:v>H25</c:v>
                </c:pt>
                <c:pt idx="2">
                  <c:v>H26</c:v>
                </c:pt>
                <c:pt idx="3">
                  <c:v>H27</c:v>
                </c:pt>
                <c:pt idx="4">
                  <c:v>H28</c:v>
                </c:pt>
                <c:pt idx="5">
                  <c:v>H29</c:v>
                </c:pt>
                <c:pt idx="6">
                  <c:v>H30</c:v>
                </c:pt>
                <c:pt idx="7">
                  <c:v>R1</c:v>
                </c:pt>
                <c:pt idx="8">
                  <c:v>R2</c:v>
                </c:pt>
                <c:pt idx="9">
                  <c:v>R3</c:v>
                </c:pt>
              </c:strCache>
            </c:strRef>
          </c:cat>
          <c:val>
            <c:numRef>
              <c:f>'10万人あたり推移'!$S$56:$AB$56</c:f>
              <c:numCache>
                <c:formatCode>0.0</c:formatCode>
                <c:ptCount val="10"/>
                <c:pt idx="0">
                  <c:v>1.7432216905901115</c:v>
                </c:pt>
                <c:pt idx="1">
                  <c:v>1.6</c:v>
                </c:pt>
                <c:pt idx="2">
                  <c:v>1.7</c:v>
                </c:pt>
                <c:pt idx="3">
                  <c:v>1.5244667503136764</c:v>
                </c:pt>
                <c:pt idx="4">
                  <c:v>1.4409937888198756</c:v>
                </c:pt>
                <c:pt idx="5">
                  <c:v>1.4977029096477796</c:v>
                </c:pt>
                <c:pt idx="6">
                  <c:v>1.3640456182472991</c:v>
                </c:pt>
                <c:pt idx="7">
                  <c:v>1.2566924449732304</c:v>
                </c:pt>
                <c:pt idx="8">
                  <c:v>1.2013181545835829</c:v>
                </c:pt>
                <c:pt idx="9">
                  <c:v>1.3004349782510873</c:v>
                </c:pt>
              </c:numCache>
            </c:numRef>
          </c:val>
          <c:smooth val="0"/>
          <c:extLst>
            <c:ext xmlns:c16="http://schemas.microsoft.com/office/drawing/2014/chart" uri="{C3380CC4-5D6E-409C-BE32-E72D297353CC}">
              <c16:uniqueId val="{0000000C-A284-4CF4-A22E-2330602E6B72}"/>
            </c:ext>
          </c:extLst>
        </c:ser>
        <c:ser>
          <c:idx val="3"/>
          <c:order val="2"/>
          <c:tx>
            <c:strRef>
              <c:f>'10万人あたり推移'!$B$54</c:f>
              <c:strCache>
                <c:ptCount val="1"/>
                <c:pt idx="0">
                  <c:v>農業（農業従事者）</c:v>
                </c:pt>
              </c:strCache>
            </c:strRef>
          </c:tx>
          <c:spPr>
            <a:ln w="31750">
              <a:solidFill>
                <a:srgbClr val="FF5E43"/>
              </a:solidFill>
              <a:headEnd w="sm" len="lg"/>
            </a:ln>
          </c:spPr>
          <c:marker>
            <c:symbol val="diamond"/>
            <c:size val="11"/>
            <c:spPr>
              <a:solidFill>
                <a:srgbClr val="FF5E43"/>
              </a:solidFill>
              <a:ln w="0">
                <a:noFill/>
                <a:headEnd w="sm" len="lg"/>
                <a:tailEnd w="sm" len="lg"/>
              </a:ln>
            </c:spPr>
          </c:marker>
          <c:dLbls>
            <c:dLbl>
              <c:idx val="0"/>
              <c:spPr>
                <a:solidFill>
                  <a:schemeClr val="bg1"/>
                </a:solidFill>
                <a:ln>
                  <a:noFill/>
                </a:ln>
                <a:effectLst/>
              </c:spPr>
              <c:txPr>
                <a:bodyPr wrap="square" lIns="38100" tIns="19050" rIns="38100" bIns="19050" anchor="ctr">
                  <a:spAutoFit/>
                </a:bodyPr>
                <a:lstStyle/>
                <a:p>
                  <a:pPr>
                    <a:defRPr sz="2000">
                      <a:solidFill>
                        <a:srgbClr val="FF5E43"/>
                      </a:solidFill>
                      <a:latin typeface="+mj-ea"/>
                      <a:ea typeface="+mj-ea"/>
                    </a:defRPr>
                  </a:pPr>
                  <a:endParaRPr lang="ja-JP"/>
                </a:p>
              </c:txPr>
              <c:dLblPos val="t"/>
              <c:showLegendKey val="0"/>
              <c:showVal val="1"/>
              <c:showCatName val="0"/>
              <c:showSerName val="0"/>
              <c:showPercent val="0"/>
              <c:showBubbleSize val="0"/>
              <c:extLst>
                <c:ext xmlns:c16="http://schemas.microsoft.com/office/drawing/2014/chart" uri="{C3380CC4-5D6E-409C-BE32-E72D297353CC}">
                  <c16:uniqueId val="{00000017-A284-4CF4-A22E-2330602E6B72}"/>
                </c:ext>
              </c:extLst>
            </c:dLbl>
            <c:dLbl>
              <c:idx val="1"/>
              <c:delete val="1"/>
              <c:extLst>
                <c:ext xmlns:c15="http://schemas.microsoft.com/office/drawing/2012/chart" uri="{CE6537A1-D6FC-4f65-9D91-7224C49458BB}"/>
                <c:ext xmlns:c16="http://schemas.microsoft.com/office/drawing/2014/chart" uri="{C3380CC4-5D6E-409C-BE32-E72D297353CC}">
                  <c16:uniqueId val="{00000016-A284-4CF4-A22E-2330602E6B72}"/>
                </c:ext>
              </c:extLst>
            </c:dLbl>
            <c:dLbl>
              <c:idx val="2"/>
              <c:delete val="1"/>
              <c:extLst>
                <c:ext xmlns:c15="http://schemas.microsoft.com/office/drawing/2012/chart" uri="{CE6537A1-D6FC-4f65-9D91-7224C49458BB}"/>
                <c:ext xmlns:c16="http://schemas.microsoft.com/office/drawing/2014/chart" uri="{C3380CC4-5D6E-409C-BE32-E72D297353CC}">
                  <c16:uniqueId val="{00000015-A284-4CF4-A22E-2330602E6B72}"/>
                </c:ext>
              </c:extLst>
            </c:dLbl>
            <c:dLbl>
              <c:idx val="3"/>
              <c:delete val="1"/>
              <c:extLst>
                <c:ext xmlns:c15="http://schemas.microsoft.com/office/drawing/2012/chart" uri="{CE6537A1-D6FC-4f65-9D91-7224C49458BB}"/>
                <c:ext xmlns:c16="http://schemas.microsoft.com/office/drawing/2014/chart" uri="{C3380CC4-5D6E-409C-BE32-E72D297353CC}">
                  <c16:uniqueId val="{00000014-A284-4CF4-A22E-2330602E6B72}"/>
                </c:ext>
              </c:extLst>
            </c:dLbl>
            <c:dLbl>
              <c:idx val="4"/>
              <c:delete val="1"/>
              <c:extLst>
                <c:ext xmlns:c15="http://schemas.microsoft.com/office/drawing/2012/chart" uri="{CE6537A1-D6FC-4f65-9D91-7224C49458BB}"/>
                <c:ext xmlns:c16="http://schemas.microsoft.com/office/drawing/2014/chart" uri="{C3380CC4-5D6E-409C-BE32-E72D297353CC}">
                  <c16:uniqueId val="{00000013-A284-4CF4-A22E-2330602E6B72}"/>
                </c:ext>
              </c:extLst>
            </c:dLbl>
            <c:dLbl>
              <c:idx val="5"/>
              <c:delete val="1"/>
              <c:extLst>
                <c:ext xmlns:c15="http://schemas.microsoft.com/office/drawing/2012/chart" uri="{CE6537A1-D6FC-4f65-9D91-7224C49458BB}"/>
                <c:ext xmlns:c16="http://schemas.microsoft.com/office/drawing/2014/chart" uri="{C3380CC4-5D6E-409C-BE32-E72D297353CC}">
                  <c16:uniqueId val="{00000012-A284-4CF4-A22E-2330602E6B72}"/>
                </c:ext>
              </c:extLst>
            </c:dLbl>
            <c:dLbl>
              <c:idx val="6"/>
              <c:delete val="1"/>
              <c:extLst>
                <c:ext xmlns:c15="http://schemas.microsoft.com/office/drawing/2012/chart" uri="{CE6537A1-D6FC-4f65-9D91-7224C49458BB}"/>
                <c:ext xmlns:c16="http://schemas.microsoft.com/office/drawing/2014/chart" uri="{C3380CC4-5D6E-409C-BE32-E72D297353CC}">
                  <c16:uniqueId val="{00000011-A284-4CF4-A22E-2330602E6B72}"/>
                </c:ext>
              </c:extLst>
            </c:dLbl>
            <c:dLbl>
              <c:idx val="7"/>
              <c:delete val="1"/>
              <c:extLst>
                <c:ext xmlns:c15="http://schemas.microsoft.com/office/drawing/2012/chart" uri="{CE6537A1-D6FC-4f65-9D91-7224C49458BB}">
                  <c15:layout>
                    <c:manualLayout>
                      <c:w val="3.0912206026229239E-2"/>
                      <c:h val="4.908259952820164E-2"/>
                    </c:manualLayout>
                  </c15:layout>
                </c:ext>
                <c:ext xmlns:c16="http://schemas.microsoft.com/office/drawing/2014/chart" uri="{C3380CC4-5D6E-409C-BE32-E72D297353CC}">
                  <c16:uniqueId val="{00000010-A284-4CF4-A22E-2330602E6B72}"/>
                </c:ext>
              </c:extLst>
            </c:dLbl>
            <c:dLbl>
              <c:idx val="8"/>
              <c:delete val="1"/>
              <c:extLst>
                <c:ext xmlns:c15="http://schemas.microsoft.com/office/drawing/2012/chart" uri="{CE6537A1-D6FC-4f65-9D91-7224C49458BB}"/>
                <c:ext xmlns:c16="http://schemas.microsoft.com/office/drawing/2014/chart" uri="{C3380CC4-5D6E-409C-BE32-E72D297353CC}">
                  <c16:uniqueId val="{0000000F-A284-4CF4-A22E-2330602E6B72}"/>
                </c:ext>
              </c:extLst>
            </c:dLbl>
            <c:dLbl>
              <c:idx val="9"/>
              <c:layout>
                <c:manualLayout>
                  <c:x val="-4.6287287640880616E-2"/>
                  <c:y val="-6.141840758262216E-2"/>
                </c:manualLayout>
              </c:layout>
              <c:spPr>
                <a:solidFill>
                  <a:schemeClr val="bg1"/>
                </a:solidFill>
                <a:ln>
                  <a:noFill/>
                </a:ln>
                <a:effectLst/>
              </c:spPr>
              <c:txPr>
                <a:bodyPr wrap="square" lIns="38100" tIns="19050" rIns="38100" bIns="19050" anchor="ctr">
                  <a:spAutoFit/>
                </a:bodyPr>
                <a:lstStyle/>
                <a:p>
                  <a:pPr>
                    <a:defRPr sz="2000">
                      <a:solidFill>
                        <a:srgbClr val="FF5E43"/>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284-4CF4-A22E-2330602E6B72}"/>
                </c:ext>
              </c:extLst>
            </c:dLbl>
            <c:spPr>
              <a:solidFill>
                <a:schemeClr val="bg1"/>
              </a:solidFill>
              <a:ln>
                <a:noFill/>
              </a:ln>
              <a:effectLst/>
            </c:spPr>
            <c:txPr>
              <a:bodyPr wrap="square" lIns="38100" tIns="19050" rIns="38100" bIns="19050" anchor="ctr">
                <a:spAutoFit/>
              </a:bodyPr>
              <a:lstStyle/>
              <a:p>
                <a:pPr>
                  <a:defRPr sz="900">
                    <a:solidFill>
                      <a:srgbClr val="FF5E43"/>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'10万人あたり推移'!$S$52:$AB$52</c:f>
              <c:strCache>
                <c:ptCount val="10"/>
                <c:pt idx="0">
                  <c:v>H24</c:v>
                </c:pt>
                <c:pt idx="1">
                  <c:v>H25</c:v>
                </c:pt>
                <c:pt idx="2">
                  <c:v>H26</c:v>
                </c:pt>
                <c:pt idx="3">
                  <c:v>H27</c:v>
                </c:pt>
                <c:pt idx="4">
                  <c:v>H28</c:v>
                </c:pt>
                <c:pt idx="5">
                  <c:v>H29</c:v>
                </c:pt>
                <c:pt idx="6">
                  <c:v>H30</c:v>
                </c:pt>
                <c:pt idx="7">
                  <c:v>R1</c:v>
                </c:pt>
                <c:pt idx="8">
                  <c:v>R2</c:v>
                </c:pt>
                <c:pt idx="9">
                  <c:v>R3</c:v>
                </c:pt>
              </c:strCache>
            </c:strRef>
          </c:cat>
          <c:val>
            <c:numRef>
              <c:f>'10万人あたり推移'!$S$54:$AB$54</c:f>
              <c:numCache>
                <c:formatCode>0.0</c:formatCode>
                <c:ptCount val="10"/>
                <c:pt idx="0">
                  <c:v>8.7611704923777829</c:v>
                </c:pt>
                <c:pt idx="1">
                  <c:v>9.0937435044689252</c:v>
                </c:pt>
                <c:pt idx="2">
                  <c:v>9.4809838552389216</c:v>
                </c:pt>
                <c:pt idx="3">
                  <c:v>9.9443849971593767</c:v>
                </c:pt>
                <c:pt idx="4">
                  <c:v>9.8422712933753935</c:v>
                </c:pt>
                <c:pt idx="5">
                  <c:v>10.141108182940254</c:v>
                </c:pt>
                <c:pt idx="6">
                  <c:v>9.5294404062184821</c:v>
                </c:pt>
                <c:pt idx="7">
                  <c:v>10.16311620673442</c:v>
                </c:pt>
                <c:pt idx="8">
                  <c:v>10.827406330904786</c:v>
                </c:pt>
                <c:pt idx="9">
                  <c:v>10.505209014428317</c:v>
                </c:pt>
              </c:numCache>
            </c:numRef>
          </c:val>
          <c:smooth val="0"/>
          <c:extLst>
            <c:ext xmlns:c16="http://schemas.microsoft.com/office/drawing/2014/chart" uri="{C3380CC4-5D6E-409C-BE32-E72D297353CC}">
              <c16:uniqueId val="{0000000D-A284-4CF4-A22E-2330602E6B72}"/>
            </c:ext>
          </c:extLst>
        </c:ser>
        <c:dLbls>
          <c:showLegendKey val="0"/>
          <c:showVal val="0"/>
          <c:showCatName val="0"/>
          <c:showSerName val="0"/>
          <c:showPercent val="0"/>
          <c:showBubbleSize val="0"/>
        </c:dLbls>
        <c:marker val="1"/>
        <c:smooth val="0"/>
        <c:axId val="244971944"/>
        <c:axId val="244973904"/>
      </c:lineChart>
      <c:catAx>
        <c:axId val="244971944"/>
        <c:scaling>
          <c:orientation val="minMax"/>
        </c:scaling>
        <c:delete val="0"/>
        <c:axPos val="b"/>
        <c:numFmt formatCode="General" sourceLinked="1"/>
        <c:majorTickMark val="in"/>
        <c:minorTickMark val="none"/>
        <c:tickLblPos val="nextTo"/>
        <c:spPr>
          <a:ln/>
        </c:spPr>
        <c:txPr>
          <a:bodyPr rot="0"/>
          <a:lstStyle/>
          <a:p>
            <a:pPr>
              <a:defRPr sz="1050" spc="-100" baseline="0"/>
            </a:pPr>
            <a:endParaRPr lang="ja-JP"/>
          </a:p>
        </c:txPr>
        <c:crossAx val="244973904"/>
        <c:crosses val="autoZero"/>
        <c:auto val="1"/>
        <c:lblAlgn val="ctr"/>
        <c:lblOffset val="30"/>
        <c:tickLblSkip val="1"/>
        <c:noMultiLvlLbl val="0"/>
      </c:catAx>
      <c:valAx>
        <c:axId val="244973904"/>
        <c:scaling>
          <c:orientation val="minMax"/>
        </c:scaling>
        <c:delete val="0"/>
        <c:axPos val="l"/>
        <c:numFmt formatCode="#,##0_);[Red]\(#,##0\)" sourceLinked="0"/>
        <c:majorTickMark val="in"/>
        <c:minorTickMark val="none"/>
        <c:tickLblPos val="nextTo"/>
        <c:spPr>
          <a:ln/>
        </c:spPr>
        <c:txPr>
          <a:bodyPr/>
          <a:lstStyle/>
          <a:p>
            <a:pPr>
              <a:defRPr sz="1800">
                <a:latin typeface="+mj-ea"/>
                <a:ea typeface="+mj-ea"/>
              </a:defRPr>
            </a:pPr>
            <a:endParaRPr lang="ja-JP"/>
          </a:p>
        </c:txPr>
        <c:crossAx val="244971944"/>
        <c:crosses val="autoZero"/>
        <c:crossBetween val="between"/>
      </c:valAx>
    </c:plotArea>
    <c:plotVisOnly val="1"/>
    <c:dispBlanksAs val="gap"/>
    <c:showDLblsOverMax val="0"/>
  </c:chart>
  <c:spPr>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570208785443103"/>
          <c:y val="0.11665864683581219"/>
          <c:w val="0.55029787469060709"/>
          <c:h val="0.80463764946048411"/>
        </c:manualLayout>
      </c:layout>
      <c:barChart>
        <c:barDir val="bar"/>
        <c:grouping val="clustered"/>
        <c:varyColors val="0"/>
        <c:ser>
          <c:idx val="0"/>
          <c:order val="0"/>
          <c:spPr>
            <a:solidFill>
              <a:srgbClr val="FF7D6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j-ea"/>
                    <a:ea typeface="+mj-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(2)'!$O$47:$O$51</c:f>
              <c:strCache>
                <c:ptCount val="5"/>
                <c:pt idx="0">
                  <c:v>全体</c:v>
                </c:pt>
                <c:pt idx="1">
                  <c:v>乗用型トラクター</c:v>
                </c:pt>
                <c:pt idx="2">
                  <c:v>農用運搬車</c:v>
                </c:pt>
                <c:pt idx="3">
                  <c:v>自脱型コンバイン</c:v>
                </c:pt>
                <c:pt idx="4">
                  <c:v>スピードスプレヤー</c:v>
                </c:pt>
              </c:strCache>
            </c:strRef>
          </c:cat>
          <c:val>
            <c:numRef>
              <c:f>'Sheet1 (2)'!$P$47:$P$51</c:f>
              <c:numCache>
                <c:formatCode>0.0</c:formatCode>
                <c:ptCount val="5"/>
                <c:pt idx="0">
                  <c:v>49.122807017543856</c:v>
                </c:pt>
                <c:pt idx="1">
                  <c:v>68.965517241379303</c:v>
                </c:pt>
                <c:pt idx="2">
                  <c:v>52.380952380952387</c:v>
                </c:pt>
                <c:pt idx="3">
                  <c:v>68.75</c:v>
                </c:pt>
                <c:pt idx="4">
                  <c:v>43.75</c:v>
                </c:pt>
              </c:numCache>
            </c:numRef>
          </c:val>
          <c:extLst>
            <c:ext xmlns:c16="http://schemas.microsoft.com/office/drawing/2014/chart" uri="{C3380CC4-5D6E-409C-BE32-E72D297353CC}">
              <c16:uniqueId val="{00000000-E2F1-41F5-B91C-C061B77E5FEE}"/>
            </c:ext>
          </c:extLst>
        </c:ser>
        <c:dLbls>
          <c:showLegendKey val="0"/>
          <c:showVal val="0"/>
          <c:showCatName val="0"/>
          <c:showSerName val="0"/>
          <c:showPercent val="0"/>
          <c:showBubbleSize val="0"/>
        </c:dLbls>
        <c:gapWidth val="135"/>
        <c:overlap val="67"/>
        <c:axId val="1764670544"/>
        <c:axId val="1764657648"/>
      </c:barChart>
      <c:catAx>
        <c:axId val="17646705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1764657648"/>
        <c:crosses val="autoZero"/>
        <c:auto val="1"/>
        <c:lblAlgn val="ctr"/>
        <c:lblOffset val="100"/>
        <c:noMultiLvlLbl val="0"/>
      </c:catAx>
      <c:valAx>
        <c:axId val="1764657648"/>
        <c:scaling>
          <c:orientation val="minMax"/>
          <c:max val="100"/>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1764670544"/>
        <c:crosses val="autoZero"/>
        <c:crossBetween val="between"/>
      </c:valAx>
      <c:spPr>
        <a:solidFill>
          <a:srgbClr val="FFE7E7"/>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16735840669923"/>
          <c:y val="0.1389123559748576"/>
          <c:w val="0.60270395965530676"/>
          <c:h val="0.75873117120156308"/>
        </c:manualLayout>
      </c:layout>
      <c:pieChart>
        <c:varyColors val="1"/>
        <c:ser>
          <c:idx val="0"/>
          <c:order val="0"/>
          <c:spPr>
            <a:ln>
              <a:noFill/>
            </a:ln>
          </c:spPr>
          <c:dPt>
            <c:idx val="0"/>
            <c:bubble3D val="0"/>
            <c:spPr>
              <a:solidFill>
                <a:srgbClr val="FF7D63"/>
              </a:solidFill>
              <a:ln w="19050">
                <a:noFill/>
              </a:ln>
              <a:effectLst/>
            </c:spPr>
            <c:extLst>
              <c:ext xmlns:c16="http://schemas.microsoft.com/office/drawing/2014/chart" uri="{C3380CC4-5D6E-409C-BE32-E72D297353CC}">
                <c16:uniqueId val="{00000001-EF37-47AC-8D4F-E4D9404A1A39}"/>
              </c:ext>
            </c:extLst>
          </c:dPt>
          <c:dPt>
            <c:idx val="1"/>
            <c:bubble3D val="0"/>
            <c:spPr>
              <a:solidFill>
                <a:srgbClr val="FFD94D"/>
              </a:solidFill>
              <a:ln w="19050">
                <a:noFill/>
              </a:ln>
              <a:effectLst/>
            </c:spPr>
            <c:extLst>
              <c:ext xmlns:c16="http://schemas.microsoft.com/office/drawing/2014/chart" uri="{C3380CC4-5D6E-409C-BE32-E72D297353CC}">
                <c16:uniqueId val="{00000003-EF37-47AC-8D4F-E4D9404A1A39}"/>
              </c:ext>
            </c:extLst>
          </c:dPt>
          <c:dPt>
            <c:idx val="2"/>
            <c:bubble3D val="0"/>
            <c:spPr>
              <a:solidFill>
                <a:srgbClr val="0C93AA"/>
              </a:solidFill>
              <a:ln w="19050">
                <a:noFill/>
              </a:ln>
              <a:effectLst/>
            </c:spPr>
            <c:extLst>
              <c:ext xmlns:c16="http://schemas.microsoft.com/office/drawing/2014/chart" uri="{C3380CC4-5D6E-409C-BE32-E72D297353CC}">
                <c16:uniqueId val="{00000005-EF37-47AC-8D4F-E4D9404A1A39}"/>
              </c:ext>
            </c:extLst>
          </c:dPt>
          <c:cat>
            <c:strRef>
              <c:f>(表1!$AD$6,表1!$AD$15,表1!$AD$16)</c:f>
              <c:strCache>
                <c:ptCount val="3"/>
                <c:pt idx="0">
                  <c:v>農業機械作業に係る事故</c:v>
                </c:pt>
                <c:pt idx="1">
                  <c:v>農業用施設作業に係る事故</c:v>
                </c:pt>
                <c:pt idx="2">
                  <c:v>機械・施設以外の作業に係る事故</c:v>
                </c:pt>
              </c:strCache>
            </c:strRef>
          </c:cat>
          <c:val>
            <c:numRef>
              <c:f>(表1!$AE$6,表1!$AE$15,表1!$AE$16)</c:f>
              <c:numCache>
                <c:formatCode>General"人"</c:formatCode>
                <c:ptCount val="3"/>
                <c:pt idx="0">
                  <c:v>171</c:v>
                </c:pt>
                <c:pt idx="1">
                  <c:v>7</c:v>
                </c:pt>
                <c:pt idx="2">
                  <c:v>64</c:v>
                </c:pt>
              </c:numCache>
            </c:numRef>
          </c:val>
          <c:extLst>
            <c:ext xmlns:c16="http://schemas.microsoft.com/office/drawing/2014/chart" uri="{C3380CC4-5D6E-409C-BE32-E72D297353CC}">
              <c16:uniqueId val="{00000006-EF37-47AC-8D4F-E4D9404A1A3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0856506661099187"/>
          <c:y val="0.24173918753514306"/>
          <c:w val="0.51331880606295599"/>
          <c:h val="0.56310910111524182"/>
        </c:manualLayout>
      </c:layout>
      <c:pieChart>
        <c:varyColors val="1"/>
        <c:ser>
          <c:idx val="0"/>
          <c:order val="0"/>
          <c:spPr>
            <a:solidFill>
              <a:schemeClr val="bg1">
                <a:alpha val="20000"/>
              </a:schemeClr>
            </a:solidFill>
            <a:ln w="6350">
              <a:solidFill>
                <a:schemeClr val="bg1"/>
              </a:solidFill>
              <a:prstDash val="sysDash"/>
            </a:ln>
          </c:spPr>
          <c:dPt>
            <c:idx val="0"/>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01-0A9D-46ED-B959-75CF4AB6E827}"/>
              </c:ext>
            </c:extLst>
          </c:dPt>
          <c:dPt>
            <c:idx val="1"/>
            <c:bubble3D val="0"/>
            <c:spPr>
              <a:solidFill>
                <a:schemeClr val="bg1">
                  <a:alpha val="30000"/>
                </a:schemeClr>
              </a:solidFill>
              <a:ln w="6350">
                <a:solidFill>
                  <a:schemeClr val="bg1"/>
                </a:solidFill>
                <a:prstDash val="sysDash"/>
              </a:ln>
              <a:effectLst/>
            </c:spPr>
            <c:extLst>
              <c:ext xmlns:c16="http://schemas.microsoft.com/office/drawing/2014/chart" uri="{C3380CC4-5D6E-409C-BE32-E72D297353CC}">
                <c16:uniqueId val="{00000003-0A9D-46ED-B959-75CF4AB6E827}"/>
              </c:ext>
            </c:extLst>
          </c:dPt>
          <c:dPt>
            <c:idx val="2"/>
            <c:bubble3D val="0"/>
            <c:spPr>
              <a:solidFill>
                <a:schemeClr val="bg1">
                  <a:alpha val="40000"/>
                </a:schemeClr>
              </a:solidFill>
              <a:ln w="6350">
                <a:solidFill>
                  <a:schemeClr val="bg1"/>
                </a:solidFill>
                <a:prstDash val="sysDash"/>
              </a:ln>
              <a:effectLst/>
            </c:spPr>
            <c:extLst>
              <c:ext xmlns:c16="http://schemas.microsoft.com/office/drawing/2014/chart" uri="{C3380CC4-5D6E-409C-BE32-E72D297353CC}">
                <c16:uniqueId val="{00000005-0A9D-46ED-B959-75CF4AB6E827}"/>
              </c:ext>
            </c:extLst>
          </c:dPt>
          <c:dPt>
            <c:idx val="3"/>
            <c:bubble3D val="0"/>
            <c:spPr>
              <a:solidFill>
                <a:schemeClr val="bg1">
                  <a:alpha val="50000"/>
                </a:schemeClr>
              </a:solidFill>
              <a:ln w="6350">
                <a:solidFill>
                  <a:schemeClr val="bg1"/>
                </a:solidFill>
                <a:prstDash val="sysDash"/>
              </a:ln>
              <a:effectLst/>
            </c:spPr>
            <c:extLst>
              <c:ext xmlns:c16="http://schemas.microsoft.com/office/drawing/2014/chart" uri="{C3380CC4-5D6E-409C-BE32-E72D297353CC}">
                <c16:uniqueId val="{00000007-0A9D-46ED-B959-75CF4AB6E827}"/>
              </c:ext>
            </c:extLst>
          </c:dPt>
          <c:dPt>
            <c:idx val="4"/>
            <c:bubble3D val="0"/>
            <c:spPr>
              <a:solidFill>
                <a:schemeClr val="bg1">
                  <a:alpha val="60000"/>
                </a:schemeClr>
              </a:solidFill>
              <a:ln w="6350">
                <a:solidFill>
                  <a:schemeClr val="bg1"/>
                </a:solidFill>
                <a:prstDash val="sysDash"/>
              </a:ln>
              <a:effectLst/>
            </c:spPr>
            <c:extLst>
              <c:ext xmlns:c16="http://schemas.microsoft.com/office/drawing/2014/chart" uri="{C3380CC4-5D6E-409C-BE32-E72D297353CC}">
                <c16:uniqueId val="{00000009-0A9D-46ED-B959-75CF4AB6E827}"/>
              </c:ext>
            </c:extLst>
          </c:dPt>
          <c:dPt>
            <c:idx val="5"/>
            <c:bubble3D val="0"/>
            <c:spPr>
              <a:solidFill>
                <a:schemeClr val="bg1">
                  <a:alpha val="70000"/>
                </a:schemeClr>
              </a:solidFill>
              <a:ln w="6350">
                <a:solidFill>
                  <a:schemeClr val="bg1"/>
                </a:solidFill>
                <a:prstDash val="sysDash"/>
              </a:ln>
              <a:effectLst/>
            </c:spPr>
            <c:extLst>
              <c:ext xmlns:c16="http://schemas.microsoft.com/office/drawing/2014/chart" uri="{C3380CC4-5D6E-409C-BE32-E72D297353CC}">
                <c16:uniqueId val="{0000000B-0A9D-46ED-B959-75CF4AB6E827}"/>
              </c:ext>
            </c:extLst>
          </c:dPt>
          <c:dPt>
            <c:idx val="6"/>
            <c:bubble3D val="0"/>
            <c:spPr>
              <a:solidFill>
                <a:schemeClr val="bg1">
                  <a:alpha val="80000"/>
                </a:schemeClr>
              </a:solidFill>
              <a:ln w="6350">
                <a:solidFill>
                  <a:schemeClr val="bg1"/>
                </a:solidFill>
                <a:prstDash val="sysDash"/>
              </a:ln>
              <a:effectLst/>
            </c:spPr>
            <c:extLst>
              <c:ext xmlns:c16="http://schemas.microsoft.com/office/drawing/2014/chart" uri="{C3380CC4-5D6E-409C-BE32-E72D297353CC}">
                <c16:uniqueId val="{0000000D-0A9D-46ED-B959-75CF4AB6E827}"/>
              </c:ext>
            </c:extLst>
          </c:dPt>
          <c:dPt>
            <c:idx val="7"/>
            <c:bubble3D val="0"/>
            <c:spPr>
              <a:solidFill>
                <a:schemeClr val="bg1">
                  <a:alpha val="90000"/>
                </a:schemeClr>
              </a:solidFill>
              <a:ln w="6350">
                <a:solidFill>
                  <a:schemeClr val="bg1"/>
                </a:solidFill>
                <a:prstDash val="sysDash"/>
              </a:ln>
              <a:effectLst/>
            </c:spPr>
            <c:extLst>
              <c:ext xmlns:c16="http://schemas.microsoft.com/office/drawing/2014/chart" uri="{C3380CC4-5D6E-409C-BE32-E72D297353CC}">
                <c16:uniqueId val="{0000000F-0A9D-46ED-B959-75CF4AB6E827}"/>
              </c:ext>
            </c:extLst>
          </c:dPt>
          <c:dPt>
            <c:idx val="8"/>
            <c:bubble3D val="0"/>
            <c:spPr>
              <a:solidFill>
                <a:schemeClr val="bg1">
                  <a:alpha val="0"/>
                </a:schemeClr>
              </a:solidFill>
              <a:ln w="6350">
                <a:solidFill>
                  <a:schemeClr val="bg1"/>
                </a:solidFill>
                <a:prstDash val="sysDash"/>
              </a:ln>
              <a:effectLst/>
            </c:spPr>
            <c:extLst>
              <c:ext xmlns:c16="http://schemas.microsoft.com/office/drawing/2014/chart" uri="{C3380CC4-5D6E-409C-BE32-E72D297353CC}">
                <c16:uniqueId val="{00000011-0A9D-46ED-B959-75CF4AB6E827}"/>
              </c:ext>
            </c:extLst>
          </c:dPt>
          <c:dPt>
            <c:idx val="9"/>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3-0A9D-46ED-B959-75CF4AB6E827}"/>
              </c:ext>
            </c:extLst>
          </c:dPt>
          <c:dPt>
            <c:idx val="10"/>
            <c:bubble3D val="0"/>
            <c:spPr>
              <a:solidFill>
                <a:schemeClr val="bg1">
                  <a:alpha val="35000"/>
                </a:schemeClr>
              </a:solidFill>
              <a:ln w="6350">
                <a:solidFill>
                  <a:schemeClr val="bg1"/>
                </a:solidFill>
                <a:prstDash val="sysDash"/>
              </a:ln>
              <a:effectLst/>
            </c:spPr>
            <c:extLst>
              <c:ext xmlns:c16="http://schemas.microsoft.com/office/drawing/2014/chart" uri="{C3380CC4-5D6E-409C-BE32-E72D297353CC}">
                <c16:uniqueId val="{00000015-0A9D-46ED-B959-75CF4AB6E827}"/>
              </c:ext>
            </c:extLst>
          </c:dPt>
          <c:dPt>
            <c:idx val="11"/>
            <c:bubble3D val="0"/>
            <c:spPr>
              <a:solidFill>
                <a:schemeClr val="bg1">
                  <a:alpha val="50000"/>
                </a:schemeClr>
              </a:solidFill>
              <a:ln w="6350">
                <a:solidFill>
                  <a:schemeClr val="bg1"/>
                </a:solidFill>
                <a:prstDash val="sysDash"/>
              </a:ln>
              <a:effectLst/>
            </c:spPr>
            <c:extLst>
              <c:ext xmlns:c16="http://schemas.microsoft.com/office/drawing/2014/chart" uri="{C3380CC4-5D6E-409C-BE32-E72D297353CC}">
                <c16:uniqueId val="{00000017-0A9D-46ED-B959-75CF4AB6E827}"/>
              </c:ext>
            </c:extLst>
          </c:dPt>
          <c:dPt>
            <c:idx val="12"/>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9-0A9D-46ED-B959-75CF4AB6E827}"/>
              </c:ext>
            </c:extLst>
          </c:dPt>
          <c:dPt>
            <c:idx val="13"/>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B-0A9D-46ED-B959-75CF4AB6E827}"/>
              </c:ext>
            </c:extLst>
          </c:dPt>
          <c:dPt>
            <c:idx val="14"/>
            <c:bubble3D val="0"/>
            <c:spPr>
              <a:solidFill>
                <a:schemeClr val="bg1">
                  <a:alpha val="65000"/>
                </a:schemeClr>
              </a:solidFill>
              <a:ln w="6350">
                <a:solidFill>
                  <a:schemeClr val="bg1"/>
                </a:solidFill>
                <a:prstDash val="sysDash"/>
              </a:ln>
              <a:effectLst/>
            </c:spPr>
            <c:extLst>
              <c:ext xmlns:c16="http://schemas.microsoft.com/office/drawing/2014/chart" uri="{C3380CC4-5D6E-409C-BE32-E72D297353CC}">
                <c16:uniqueId val="{0000001D-0A9D-46ED-B959-75CF4AB6E827}"/>
              </c:ext>
            </c:extLst>
          </c:dPt>
          <c:dPt>
            <c:idx val="15"/>
            <c:bubble3D val="0"/>
            <c:spPr>
              <a:solidFill>
                <a:schemeClr val="bg1">
                  <a:alpha val="80000"/>
                </a:schemeClr>
              </a:solidFill>
              <a:ln w="6350">
                <a:solidFill>
                  <a:schemeClr val="bg1"/>
                </a:solidFill>
                <a:prstDash val="sysDash"/>
              </a:ln>
              <a:effectLst/>
            </c:spPr>
            <c:extLst>
              <c:ext xmlns:c16="http://schemas.microsoft.com/office/drawing/2014/chart" uri="{C3380CC4-5D6E-409C-BE32-E72D297353CC}">
                <c16:uniqueId val="{0000001F-0A9D-46ED-B959-75CF4AB6E827}"/>
              </c:ext>
            </c:extLst>
          </c:dPt>
          <c:dLbls>
            <c:dLbl>
              <c:idx val="0"/>
              <c:layout>
                <c:manualLayout>
                  <c:x val="-1.1603986106282568E-2"/>
                  <c:y val="6.8719315481677631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6AFB1596-76AA-433D-A6E5-AD703C5D5E26}"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B691743A-4A7C-4806-BAAC-0585A713020E}"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18BD1C13-2E2C-40F1-8484-4DA9DE013160}"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7452162110427006"/>
                      <c:h val="0.11989586291816644"/>
                    </c:manualLayout>
                  </c15:layout>
                  <c15:dlblFieldTable/>
                  <c15:showDataLabelsRange val="0"/>
                </c:ext>
                <c:ext xmlns:c16="http://schemas.microsoft.com/office/drawing/2014/chart" uri="{C3380CC4-5D6E-409C-BE32-E72D297353CC}">
                  <c16:uniqueId val="{00000001-0A9D-46ED-B959-75CF4AB6E827}"/>
                </c:ext>
              </c:extLst>
            </c:dLbl>
            <c:dLbl>
              <c:idx val="1"/>
              <c:layout>
                <c:manualLayout>
                  <c:x val="-9.0145611751641045E-3"/>
                  <c:y val="-3.5416044356757957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0A81D89C-7AE0-4B01-A0C7-98F321335D0C}"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5FC20B7D-6E7A-4758-941A-1B3433317352}"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20CCDAFD-7393-443F-905F-338B45206D14}"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3902872808891027"/>
                      <c:h val="0.19541315599691692"/>
                    </c:manualLayout>
                  </c15:layout>
                  <c15:dlblFieldTable/>
                  <c15:showDataLabelsRange val="0"/>
                </c:ext>
                <c:ext xmlns:c16="http://schemas.microsoft.com/office/drawing/2014/chart" uri="{C3380CC4-5D6E-409C-BE32-E72D297353CC}">
                  <c16:uniqueId val="{00000003-0A9D-46ED-B959-75CF4AB6E827}"/>
                </c:ext>
              </c:extLst>
            </c:dLbl>
            <c:dLbl>
              <c:idx val="2"/>
              <c:layout>
                <c:manualLayout>
                  <c:x val="-2.0975118586798958E-2"/>
                  <c:y val="-3.9928360410367514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fld id="{DC223FEA-7E9B-49CB-8BDA-4AB85C26CE6A}" type="CATEGORYNAME">
                      <a:rPr lang="zh-TW" altLang="en-US" sz="140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[分類名]</a:t>
                    </a:fld>
                    <a:endParaRPr lang="zh-TW" altLang="en-US" sz="1400">
                      <a:solidFill>
                        <a:schemeClr val="tx1"/>
                      </a:solidFill>
                      <a:latin typeface="ＭＳ Ｐゴシック" panose="020B0600070205080204" pitchFamily="50" charset="-128"/>
                      <a:ea typeface="ＭＳ Ｐゴシック" panose="020B0600070205080204" pitchFamily="50" charset="-128"/>
                    </a:endParaRPr>
                  </a:p>
                  <a:p>
                    <a:pPr>
                      <a:defRPr sz="1400">
                        <a:solidFill>
                          <a:schemeClr val="tx1"/>
                        </a:solidFill>
                        <a:latin typeface="ＭＳ Ｐゴシック" panose="020B0600070205080204" pitchFamily="50" charset="-128"/>
                        <a:ea typeface="ＭＳ Ｐゴシック" panose="020B0600070205080204" pitchFamily="50" charset="-128"/>
                      </a:defRPr>
                    </a:pPr>
                    <a:r>
                      <a:rPr lang="zh-TW" altLang="en-US" sz="1400" baseline="0">
                        <a:solidFill>
                          <a:schemeClr val="tx1"/>
                        </a:solidFill>
                        <a:latin typeface="ＭＳ Ｐゴシック" panose="020B0600070205080204" pitchFamily="50" charset="-128"/>
                        <a:ea typeface="ＭＳ Ｐゴシック" panose="020B0600070205080204" pitchFamily="50" charset="-128"/>
                      </a:rPr>
                      <a:t> </a:t>
                    </a:r>
                    <a:fld id="{C9765426-1B0E-4BCC-87FE-0726E839C5C4}" type="VALUE">
                      <a:rPr lang="zh-TW" altLang="en-US"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[値]</a:t>
                    </a:fld>
                    <a:r>
                      <a:rPr lang="zh-TW" altLang="en-US" sz="1400" baseline="0">
                        <a:solidFill>
                          <a:schemeClr val="tx1"/>
                        </a:solidFill>
                        <a:latin typeface="ＭＳ Ｐゴシック" panose="020B0600070205080204" pitchFamily="50" charset="-128"/>
                        <a:ea typeface="ＭＳ Ｐゴシック" panose="020B0600070205080204" pitchFamily="50" charset="-128"/>
                      </a:rPr>
                      <a:t> </a:t>
                    </a:r>
                    <a:fld id="{F48E2FAF-E471-4400-9445-7C305199D4B2}" type="PERCENTAGE">
                      <a:rPr lang="en-US" altLang="zh-TW"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[パーセンテージ]</a:t>
                    </a:fld>
                    <a:endParaRPr lang="zh-TW" altLang="en-US" sz="1400" baseline="0">
                      <a:solidFill>
                        <a:schemeClr val="tx1"/>
                      </a:solidFill>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1481180298989953"/>
                      <c:h val="0.11531443745977706"/>
                    </c:manualLayout>
                  </c15:layout>
                  <c15:dlblFieldTable/>
                  <c15:showDataLabelsRange val="0"/>
                </c:ext>
                <c:ext xmlns:c16="http://schemas.microsoft.com/office/drawing/2014/chart" uri="{C3380CC4-5D6E-409C-BE32-E72D297353CC}">
                  <c16:uniqueId val="{00000005-0A9D-46ED-B959-75CF4AB6E827}"/>
                </c:ext>
              </c:extLst>
            </c:dLbl>
            <c:dLbl>
              <c:idx val="3"/>
              <c:layout>
                <c:manualLayout>
                  <c:x val="3.9732231167848766E-3"/>
                  <c:y val="4.2460726456939907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94CD3286-4F0E-4E8E-8D6E-A3F085FD169F}"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4DEA993E-A983-4B4F-8C62-D16D604B94A7}"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1A293F06-9C13-4BAE-A333-81FDBFC61DBF}"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2729476820124054"/>
                      <c:h val="0.12357220773322759"/>
                    </c:manualLayout>
                  </c15:layout>
                  <c15:dlblFieldTable/>
                  <c15:showDataLabelsRange val="0"/>
                </c:ext>
                <c:ext xmlns:c16="http://schemas.microsoft.com/office/drawing/2014/chart" uri="{C3380CC4-5D6E-409C-BE32-E72D297353CC}">
                  <c16:uniqueId val="{00000007-0A9D-46ED-B959-75CF4AB6E827}"/>
                </c:ext>
              </c:extLst>
            </c:dLbl>
            <c:dLbl>
              <c:idx val="4"/>
              <c:layout>
                <c:manualLayout>
                  <c:x val="4.3159861355208523E-2"/>
                  <c:y val="3.2501510189733906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fld id="{C04D79F3-2C55-479D-8FE2-3E0FC799225C}" type="CATEGORYNAME">
                      <a:rPr lang="ja-JP" altLang="en-US" sz="1400" smtClean="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[分類名]</a:t>
                    </a:fld>
                    <a:endParaRPr lang="ja-JP" altLang="en-US" sz="1400" dirty="0">
                      <a:solidFill>
                        <a:schemeClr val="tx1"/>
                      </a:solidFill>
                      <a:latin typeface="ＭＳ Ｐゴシック" panose="020B0600070205080204" pitchFamily="50" charset="-128"/>
                      <a:ea typeface="ＭＳ Ｐゴシック" panose="020B0600070205080204" pitchFamily="50" charset="-128"/>
                    </a:endParaRPr>
                  </a:p>
                  <a:p>
                    <a:pPr>
                      <a:defRPr sz="1400">
                        <a:solidFill>
                          <a:schemeClr val="tx1"/>
                        </a:solidFill>
                        <a:latin typeface="ＭＳ Ｐゴシック" panose="020B0600070205080204" pitchFamily="50" charset="-128"/>
                        <a:ea typeface="ＭＳ Ｐゴシック" panose="020B0600070205080204" pitchFamily="50" charset="-128"/>
                      </a:defRPr>
                    </a:pPr>
                    <a:r>
                      <a:rPr lang="ja-JP" altLang="en-US" sz="1400" dirty="0">
                        <a:solidFill>
                          <a:schemeClr val="tx1"/>
                        </a:solidFill>
                        <a:latin typeface="ＭＳ Ｐゴシック" panose="020B0600070205080204" pitchFamily="50" charset="-128"/>
                        <a:ea typeface="ＭＳ Ｐゴシック" panose="020B0600070205080204" pitchFamily="50" charset="-128"/>
                      </a:rPr>
                      <a:t>（スピードスプレヤー）</a:t>
                    </a:r>
                  </a:p>
                  <a:p>
                    <a:pPr>
                      <a:defRPr sz="1400">
                        <a:solidFill>
                          <a:schemeClr val="tx1"/>
                        </a:solidFill>
                        <a:latin typeface="ＭＳ Ｐゴシック" panose="020B0600070205080204" pitchFamily="50" charset="-128"/>
                        <a:ea typeface="ＭＳ Ｐゴシック" panose="020B0600070205080204" pitchFamily="50" charset="-128"/>
                      </a:defRPr>
                    </a:pPr>
                    <a:r>
                      <a:rPr lang="ja-JP" altLang="en-US" sz="1400" baseline="0" dirty="0">
                        <a:solidFill>
                          <a:schemeClr val="tx1"/>
                        </a:solidFill>
                        <a:latin typeface="ＭＳ Ｐゴシック" panose="020B0600070205080204" pitchFamily="50" charset="-128"/>
                        <a:ea typeface="ＭＳ Ｐゴシック" panose="020B0600070205080204" pitchFamily="50" charset="-128"/>
                      </a:rPr>
                      <a:t> </a:t>
                    </a:r>
                    <a:fld id="{EF606A8E-6327-41A7-9522-E44A90ACA146}" type="VALUE">
                      <a:rPr lang="ja-JP" altLang="en-US"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[値]</a:t>
                    </a:fld>
                    <a:r>
                      <a:rPr lang="ja-JP" altLang="en-US" sz="1400" baseline="0" dirty="0">
                        <a:solidFill>
                          <a:schemeClr val="tx1"/>
                        </a:solidFill>
                        <a:latin typeface="ＭＳ Ｐゴシック" panose="020B0600070205080204" pitchFamily="50" charset="-128"/>
                        <a:ea typeface="ＭＳ Ｐゴシック" panose="020B0600070205080204" pitchFamily="50" charset="-128"/>
                      </a:rPr>
                      <a:t> </a:t>
                    </a:r>
                    <a:fld id="{40975E3E-8F38-416E-ACFA-B8B853622599}" type="PERCENTAGE">
                      <a:rPr lang="en-US" altLang="ja-JP"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[パーセンテージ]</a:t>
                    </a:fld>
                    <a:endParaRPr lang="ja-JP" altLang="en-US" sz="1400" baseline="0" dirty="0">
                      <a:solidFill>
                        <a:schemeClr val="tx1"/>
                      </a:solidFill>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5975911221282989"/>
                      <c:h val="0.17152081788799362"/>
                    </c:manualLayout>
                  </c15:layout>
                  <c15:dlblFieldTable/>
                  <c15:showDataLabelsRange val="0"/>
                </c:ext>
                <c:ext xmlns:c16="http://schemas.microsoft.com/office/drawing/2014/chart" uri="{C3380CC4-5D6E-409C-BE32-E72D297353CC}">
                  <c16:uniqueId val="{00000009-0A9D-46ED-B959-75CF4AB6E827}"/>
                </c:ext>
              </c:extLst>
            </c:dLbl>
            <c:dLbl>
              <c:idx val="5"/>
              <c:layout>
                <c:manualLayout>
                  <c:x val="-6.3015355180197588E-2"/>
                  <c:y val="-7.1409990281060525E-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fld id="{A668E4C0-1097-4A2A-96DB-55959760ADA3}" type="CATEGORYNAME">
                      <a:rPr lang="zh-TW" altLang="en-US" sz="1400">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[分類名]</a:t>
                    </a:fld>
                    <a:endParaRPr lang="zh-TW" altLang="en-US" sz="1400">
                      <a:latin typeface="ＭＳ Ｐゴシック" panose="020B0600070205080204" pitchFamily="50" charset="-128"/>
                      <a:ea typeface="ＭＳ Ｐゴシック" panose="020B0600070205080204" pitchFamily="50" charset="-128"/>
                    </a:endParaRPr>
                  </a:p>
                  <a:p>
                    <a:pPr>
                      <a:defRPr sz="1400">
                        <a:solidFill>
                          <a:schemeClr val="tx1"/>
                        </a:solidFill>
                        <a:latin typeface="ＭＳ Ｐゴシック" panose="020B0600070205080204" pitchFamily="50" charset="-128"/>
                        <a:ea typeface="ＭＳ Ｐゴシック" panose="020B0600070205080204" pitchFamily="50" charset="-128"/>
                      </a:defRPr>
                    </a:pPr>
                    <a:r>
                      <a:rPr lang="zh-TW" altLang="en-US" sz="1400" baseline="0">
                        <a:latin typeface="ＭＳ Ｐゴシック" panose="020B0600070205080204" pitchFamily="50" charset="-128"/>
                        <a:ea typeface="ＭＳ Ｐゴシック" panose="020B0600070205080204" pitchFamily="50" charset="-128"/>
                      </a:rPr>
                      <a:t> </a:t>
                    </a:r>
                    <a:fld id="{45DD7C93-D0CB-45E7-96B7-23697DA1AD6E}" type="VALUE">
                      <a:rPr lang="zh-TW" altLang="en-US" sz="1400" baseline="0">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[値]</a:t>
                    </a:fld>
                    <a:r>
                      <a:rPr lang="zh-TW" altLang="en-US" sz="1400" baseline="0">
                        <a:latin typeface="ＭＳ Ｐゴシック" panose="020B0600070205080204" pitchFamily="50" charset="-128"/>
                        <a:ea typeface="ＭＳ Ｐゴシック" panose="020B0600070205080204" pitchFamily="50" charset="-128"/>
                      </a:rPr>
                      <a:t> </a:t>
                    </a:r>
                    <a:fld id="{B3CB1DB8-462F-4A59-9043-17CD845BFDB7}" type="PERCENTAGE">
                      <a:rPr lang="en-US" altLang="zh-TW" sz="1400" baseline="0">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[パーセンテージ]</a:t>
                    </a:fld>
                    <a:endParaRPr lang="zh-TW" altLang="en-US" sz="1400" baseline="0">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28791431141535279"/>
                      <c:h val="0.14223702780884384"/>
                    </c:manualLayout>
                  </c15:layout>
                  <c15:dlblFieldTable/>
                  <c15:showDataLabelsRange val="0"/>
                </c:ext>
                <c:ext xmlns:c16="http://schemas.microsoft.com/office/drawing/2014/chart" uri="{C3380CC4-5D6E-409C-BE32-E72D297353CC}">
                  <c16:uniqueId val="{0000000B-0A9D-46ED-B959-75CF4AB6E827}"/>
                </c:ext>
              </c:extLst>
            </c:dLbl>
            <c:dLbl>
              <c:idx val="6"/>
              <c:delete val="1"/>
              <c:extLst>
                <c:ext xmlns:c15="http://schemas.microsoft.com/office/drawing/2012/chart" uri="{CE6537A1-D6FC-4f65-9D91-7224C49458BB}">
                  <c15:layout>
                    <c:manualLayout>
                      <c:w val="0.25597826401890411"/>
                      <c:h val="9.2666423263451189E-2"/>
                    </c:manualLayout>
                  </c15:layout>
                </c:ext>
                <c:ext xmlns:c16="http://schemas.microsoft.com/office/drawing/2014/chart" uri="{C3380CC4-5D6E-409C-BE32-E72D297353CC}">
                  <c16:uniqueId val="{0000000D-0A9D-46ED-B959-75CF4AB6E827}"/>
                </c:ext>
              </c:extLst>
            </c:dLbl>
            <c:dLbl>
              <c:idx val="7"/>
              <c:layout>
                <c:manualLayout>
                  <c:x val="0.1474756990145292"/>
                  <c:y val="-5.5719400203838303E-2"/>
                </c:manualLayout>
              </c:layout>
              <c:numFmt formatCode="\(0.0%\)" sourceLinked="0"/>
              <c:spPr>
                <a:noFill/>
                <a:ln>
                  <a:noFill/>
                </a:ln>
                <a:effectLst/>
              </c:spPr>
              <c:txPr>
                <a:bodyPr rot="0" spcFirstLastPara="1" vertOverflow="clip" horzOverflow="clip"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dLblPos val="bestFit"/>
              <c:showLegendKey val="0"/>
              <c:showVal val="1"/>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a:noFill/>
                    <a:ln>
                      <a:noFill/>
                    </a:ln>
                  </c15:spPr>
                  <c15:layout>
                    <c:manualLayout>
                      <c:w val="0.34292542885637234"/>
                      <c:h val="0.16153714928986068"/>
                    </c:manualLayout>
                  </c15:layout>
                </c:ext>
                <c:ext xmlns:c16="http://schemas.microsoft.com/office/drawing/2014/chart" uri="{C3380CC4-5D6E-409C-BE32-E72D297353CC}">
                  <c16:uniqueId val="{0000000F-0A9D-46ED-B959-75CF4AB6E827}"/>
                </c:ext>
              </c:extLst>
            </c:dLbl>
            <c:dLbl>
              <c:idx val="8"/>
              <c:delete val="1"/>
              <c:extLst>
                <c:ext xmlns:c15="http://schemas.microsoft.com/office/drawing/2012/chart" uri="{CE6537A1-D6FC-4f65-9D91-7224C49458BB}"/>
                <c:ext xmlns:c16="http://schemas.microsoft.com/office/drawing/2014/chart" uri="{C3380CC4-5D6E-409C-BE32-E72D297353CC}">
                  <c16:uniqueId val="{00000011-0A9D-46ED-B959-75CF4AB6E827}"/>
                </c:ext>
              </c:extLst>
            </c:dLbl>
            <c:dLbl>
              <c:idx val="9"/>
              <c:layout>
                <c:manualLayout>
                  <c:x val="0"/>
                  <c:y val="3.7579214646234413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8660118790097142"/>
                      <c:h val="0.14404604109874311"/>
                    </c:manualLayout>
                  </c15:layout>
                </c:ext>
                <c:ext xmlns:c16="http://schemas.microsoft.com/office/drawing/2014/chart" uri="{C3380CC4-5D6E-409C-BE32-E72D297353CC}">
                  <c16:uniqueId val="{00000013-0A9D-46ED-B959-75CF4AB6E827}"/>
                </c:ext>
              </c:extLst>
            </c:dLbl>
            <c:dLbl>
              <c:idx val="10"/>
              <c:layout>
                <c:manualLayout>
                  <c:x val="1.1421246167600848E-7"/>
                  <c:y val="5.1609227414254402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34512B58-55E0-47AA-9CF4-5406DE5EC9A9}" type="CATEGORYNAME">
                      <a:rPr lang="ja-JP" altLang="en-US" sz="1400">
                        <a:solidFill>
                          <a:schemeClr val="tx1"/>
                        </a:solidFill>
                        <a:latin typeface="+mn-ea"/>
                        <a:ea typeface="+mn-ea"/>
                      </a:rPr>
                      <a:pPr>
                        <a:defRPr sz="1400">
                          <a:solidFill>
                            <a:schemeClr val="tx1"/>
                          </a:solidFill>
                          <a:latin typeface="+mn-ea"/>
                        </a:defRPr>
                      </a:pPr>
                      <a:t>[分類名]</a:t>
                    </a:fld>
                    <a:r>
                      <a:rPr lang="ja-JP" altLang="en-US" sz="1400" baseline="0">
                        <a:solidFill>
                          <a:schemeClr val="tx1"/>
                        </a:solidFill>
                        <a:latin typeface="+mn-ea"/>
                        <a:ea typeface="+mn-ea"/>
                      </a:rPr>
                      <a:t> </a:t>
                    </a:r>
                  </a:p>
                  <a:p>
                    <a:pPr>
                      <a:defRPr sz="1400">
                        <a:solidFill>
                          <a:schemeClr val="tx1"/>
                        </a:solidFill>
                        <a:latin typeface="+mn-ea"/>
                      </a:defRPr>
                    </a:pPr>
                    <a:fld id="{F6335DD5-D799-4949-AB4C-31DB238E790D}"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52565B18-7CED-4A18-9BED-00C2E74C91DA}"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extLst>
                <c:ext xmlns:c15="http://schemas.microsoft.com/office/drawing/2012/chart" uri="{CE6537A1-D6FC-4f65-9D91-7224C49458BB}">
                  <c15:layout>
                    <c:manualLayout>
                      <c:w val="0.44374419515163521"/>
                      <c:h val="0.12653174337313131"/>
                    </c:manualLayout>
                  </c15:layout>
                  <c15:dlblFieldTable/>
                  <c15:showDataLabelsRange val="0"/>
                </c:ext>
                <c:ext xmlns:c16="http://schemas.microsoft.com/office/drawing/2014/chart" uri="{C3380CC4-5D6E-409C-BE32-E72D297353CC}">
                  <c16:uniqueId val="{00000015-0A9D-46ED-B959-75CF4AB6E827}"/>
                </c:ext>
              </c:extLst>
            </c:dLbl>
            <c:dLbl>
              <c:idx val="11"/>
              <c:layout>
                <c:manualLayout>
                  <c:x val="1.1421246167600848E-7"/>
                  <c:y val="-5.7859036559793527E-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2201F414-BE74-420D-BACB-E2396D6AD558}" type="CATEGORYNAME">
                      <a:rPr lang="ja-JP" altLang="en-US"/>
                      <a:pPr>
                        <a:defRPr sz="1400">
                          <a:solidFill>
                            <a:schemeClr val="tx1"/>
                          </a:solidFill>
                          <a:latin typeface="+mn-ea"/>
                        </a:defRPr>
                      </a:pPr>
                      <a:t>[分類名]</a:t>
                    </a:fld>
                    <a:endParaRPr lang="ja-JP" altLang="en-US"/>
                  </a:p>
                  <a:p>
                    <a:pPr>
                      <a:defRPr sz="1400">
                        <a:solidFill>
                          <a:schemeClr val="tx1"/>
                        </a:solidFill>
                        <a:latin typeface="+mn-ea"/>
                      </a:defRPr>
                    </a:pPr>
                    <a:r>
                      <a:rPr lang="ja-JP" altLang="en-US" baseline="0"/>
                      <a:t> </a:t>
                    </a:r>
                    <a:fld id="{702CE595-3701-4FCE-80C9-CC97C28B7F15}" type="VALUE">
                      <a:rPr lang="ja-JP" altLang="en-US" baseline="0"/>
                      <a:pPr>
                        <a:defRPr sz="1400">
                          <a:solidFill>
                            <a:schemeClr val="tx1"/>
                          </a:solidFill>
                          <a:latin typeface="+mn-ea"/>
                        </a:defRPr>
                      </a:pPr>
                      <a:t>[値]</a:t>
                    </a:fld>
                    <a:r>
                      <a:rPr lang="ja-JP" altLang="en-US" baseline="0"/>
                      <a:t> </a:t>
                    </a:r>
                    <a:fld id="{FE7AB413-DC8B-4DF0-B639-0D507470E4BC}" type="PERCENTAGE">
                      <a:rPr lang="en-US" altLang="ja-JP" baseline="0"/>
                      <a:pPr>
                        <a:defRPr sz="1400">
                          <a:solidFill>
                            <a:schemeClr val="tx1"/>
                          </a:solidFill>
                          <a:latin typeface="+mn-ea"/>
                        </a:defRPr>
                      </a:pPr>
                      <a:t>[パーセンテージ]</a:t>
                    </a:fld>
                    <a:endParaRPr lang="ja-JP" altLang="en-US" baseline="0"/>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43798765865824107"/>
                      <c:h val="0.15478486196372193"/>
                    </c:manualLayout>
                  </c15:layout>
                  <c15:dlblFieldTable/>
                  <c15:showDataLabelsRange val="0"/>
                </c:ext>
                <c:ext xmlns:c16="http://schemas.microsoft.com/office/drawing/2014/chart" uri="{C3380CC4-5D6E-409C-BE32-E72D297353CC}">
                  <c16:uniqueId val="{00000017-0A9D-46ED-B959-75CF4AB6E827}"/>
                </c:ext>
              </c:extLst>
            </c:dLbl>
            <c:dLbl>
              <c:idx val="14"/>
              <c:layout>
                <c:manualLayout>
                  <c:x val="0.13398423776658902"/>
                  <c:y val="-0.1642502100260067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CC26F930-F14C-40B0-8645-480985850DE6}"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8C5993F4-5E8E-4BDD-8E89-39F4C767B8C3}"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02313115-9A6E-4E02-AAA5-98D58F47B67B}"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5633897436295715"/>
                      <c:h val="0.11511675241819776"/>
                    </c:manualLayout>
                  </c15:layout>
                  <c15:dlblFieldTable/>
                  <c15:showDataLabelsRange val="0"/>
                </c:ext>
                <c:ext xmlns:c16="http://schemas.microsoft.com/office/drawing/2014/chart" uri="{C3380CC4-5D6E-409C-BE32-E72D297353CC}">
                  <c16:uniqueId val="{0000001D-0A9D-46ED-B959-75CF4AB6E827}"/>
                </c:ext>
              </c:extLst>
            </c:dLbl>
            <c:dLbl>
              <c:idx val="15"/>
              <c:layout>
                <c:manualLayout>
                  <c:x val="0.13481045071435327"/>
                  <c:y val="-5.5575785809520259E-2"/>
                </c:manualLayout>
              </c:layout>
              <c:showLegendKey val="0"/>
              <c:showVal val="1"/>
              <c:showCatName val="1"/>
              <c:showSerName val="0"/>
              <c:showPercent val="1"/>
              <c:showBubbleSize val="0"/>
              <c:separator> </c:separator>
              <c:extLst>
                <c:ext xmlns:c15="http://schemas.microsoft.com/office/drawing/2012/chart" uri="{CE6537A1-D6FC-4f65-9D91-7224C49458BB}">
                  <c15:layout>
                    <c:manualLayout>
                      <c:w val="0.25868186027430179"/>
                      <c:h val="0.11488692346741858"/>
                    </c:manualLayout>
                  </c15:layout>
                </c:ext>
                <c:ext xmlns:c16="http://schemas.microsoft.com/office/drawing/2014/chart" uri="{C3380CC4-5D6E-409C-BE32-E72D297353CC}">
                  <c16:uniqueId val="{0000001F-0A9D-46ED-B959-75CF4AB6E82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表1!$AF$7:$AF$22</c:f>
              <c:strCache>
                <c:ptCount val="16"/>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農業用施設作業に係る事故</c:v>
                </c:pt>
                <c:pt idx="9">
                  <c:v>熱中症</c:v>
                </c:pt>
                <c:pt idx="10">
                  <c:v>ほ場、道路からの転落 </c:v>
                </c:pt>
                <c:pt idx="11">
                  <c:v>稲ワラ焼却中等の火傷</c:v>
                </c:pt>
                <c:pt idx="14">
                  <c:v>木等の高所からの転落</c:v>
                </c:pt>
                <c:pt idx="15">
                  <c:v>その他</c:v>
                </c:pt>
              </c:strCache>
            </c:strRef>
          </c:cat>
          <c:val>
            <c:numRef>
              <c:f>表1!$AG$7:$AG$22</c:f>
              <c:numCache>
                <c:formatCode>General"人"</c:formatCode>
                <c:ptCount val="16"/>
                <c:pt idx="0">
                  <c:v>58</c:v>
                </c:pt>
                <c:pt idx="1">
                  <c:v>22</c:v>
                </c:pt>
                <c:pt idx="2">
                  <c:v>21</c:v>
                </c:pt>
                <c:pt idx="3">
                  <c:v>16</c:v>
                </c:pt>
                <c:pt idx="4">
                  <c:v>16</c:v>
                </c:pt>
                <c:pt idx="5">
                  <c:v>11</c:v>
                </c:pt>
                <c:pt idx="6">
                  <c:v>1</c:v>
                </c:pt>
                <c:pt idx="7">
                  <c:v>26</c:v>
                </c:pt>
                <c:pt idx="8">
                  <c:v>7</c:v>
                </c:pt>
                <c:pt idx="9">
                  <c:v>23</c:v>
                </c:pt>
                <c:pt idx="10">
                  <c:v>11</c:v>
                </c:pt>
                <c:pt idx="11">
                  <c:v>9</c:v>
                </c:pt>
                <c:pt idx="14">
                  <c:v>8</c:v>
                </c:pt>
                <c:pt idx="15">
                  <c:v>13</c:v>
                </c:pt>
              </c:numCache>
            </c:numRef>
          </c:val>
          <c:extLst>
            <c:ext xmlns:c16="http://schemas.microsoft.com/office/drawing/2014/chart" uri="{C3380CC4-5D6E-409C-BE32-E72D297353CC}">
              <c16:uniqueId val="{00000020-0A9D-46ED-B959-75CF4AB6E8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0.34575</cdr:y>
    </cdr:from>
    <cdr:to>
      <cdr:x>0.06557</cdr:x>
      <cdr:y>0.70046</cdr:y>
    </cdr:to>
    <cdr:sp macro="" textlink="">
      <cdr:nvSpPr>
        <cdr:cNvPr id="3" name="テキスト ボックス 2"/>
        <cdr:cNvSpPr txBox="1"/>
      </cdr:nvSpPr>
      <cdr:spPr>
        <a:xfrm xmlns:a="http://schemas.openxmlformats.org/drawingml/2006/main">
          <a:off x="0" y="1430039"/>
          <a:ext cx="483552" cy="1467109"/>
        </a:xfrm>
        <a:prstGeom xmlns:a="http://schemas.openxmlformats.org/drawingml/2006/main" prst="rect">
          <a:avLst/>
        </a:prstGeom>
      </cdr:spPr>
      <cdr:txBody>
        <a:bodyPr xmlns:a="http://schemas.openxmlformats.org/drawingml/2006/main" vert="eaVert" wrap="square" rtlCol="0"/>
        <a:lstStyle xmlns:a="http://schemas.openxmlformats.org/drawingml/2006/main"/>
        <a:p xmlns:a="http://schemas.openxmlformats.org/drawingml/2006/main">
          <a:pPr algn="ctr"/>
          <a:r>
            <a:rPr lang="ja-JP" altLang="en-US" sz="1800" dirty="0"/>
            <a:t>死　亡　者　数</a:t>
          </a:r>
        </a:p>
      </cdr:txBody>
    </cdr:sp>
  </cdr:relSizeAnchor>
  <cdr:relSizeAnchor xmlns:cdr="http://schemas.openxmlformats.org/drawingml/2006/chartDrawing">
    <cdr:from>
      <cdr:x>0.02196</cdr:x>
      <cdr:y>0</cdr:y>
    </cdr:from>
    <cdr:to>
      <cdr:x>0.16185</cdr:x>
      <cdr:y>0.07861</cdr:y>
    </cdr:to>
    <cdr:sp macro="" textlink="">
      <cdr:nvSpPr>
        <cdr:cNvPr id="4" name="テキスト ボックス 1"/>
        <cdr:cNvSpPr txBox="1"/>
      </cdr:nvSpPr>
      <cdr:spPr>
        <a:xfrm xmlns:a="http://schemas.openxmlformats.org/drawingml/2006/main">
          <a:off x="161967" y="-1998961"/>
          <a:ext cx="1031632" cy="3251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ja-JP" altLang="en-US" sz="1800" dirty="0"/>
            <a:t>（人）</a:t>
          </a:r>
        </a:p>
      </cdr:txBody>
    </cdr:sp>
  </cdr:relSizeAnchor>
  <cdr:relSizeAnchor xmlns:cdr="http://schemas.openxmlformats.org/drawingml/2006/chartDrawing">
    <cdr:from>
      <cdr:x>0.5169</cdr:x>
      <cdr:y>0.3767</cdr:y>
    </cdr:from>
    <cdr:to>
      <cdr:x>0.62189</cdr:x>
      <cdr:y>0.45111</cdr:y>
    </cdr:to>
    <cdr:sp macro="" textlink="">
      <cdr:nvSpPr>
        <cdr:cNvPr id="10" name="テキスト ボックス 15">
          <a:extLst xmlns:a="http://schemas.openxmlformats.org/drawingml/2006/main">
            <a:ext uri="{FF2B5EF4-FFF2-40B4-BE49-F238E27FC236}">
              <a16:creationId xmlns:a16="http://schemas.microsoft.com/office/drawing/2014/main" id="{0E62F56D-7C5A-4510-9172-6B68780EE7C0}"/>
            </a:ext>
          </a:extLst>
        </cdr:cNvPr>
        <cdr:cNvSpPr txBox="1"/>
      </cdr:nvSpPr>
      <cdr:spPr>
        <a:xfrm xmlns:a="http://schemas.openxmlformats.org/drawingml/2006/main">
          <a:off x="3811901" y="1558062"/>
          <a:ext cx="774251" cy="30777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lang="ja-JP" altLang="en-US" sz="2000" b="1" dirty="0">
              <a:solidFill>
                <a:srgbClr val="0646FA"/>
              </a:solidFill>
            </a:rPr>
            <a:t>建設業</a:t>
          </a:r>
        </a:p>
      </cdr:txBody>
    </cdr:sp>
  </cdr:relSizeAnchor>
  <cdr:relSizeAnchor xmlns:cdr="http://schemas.openxmlformats.org/drawingml/2006/chartDrawing">
    <cdr:from>
      <cdr:x>0.51537</cdr:x>
      <cdr:y>0.69253</cdr:y>
    </cdr:from>
    <cdr:to>
      <cdr:x>0.62036</cdr:x>
      <cdr:y>0.76695</cdr:y>
    </cdr:to>
    <cdr:sp macro="" textlink="">
      <cdr:nvSpPr>
        <cdr:cNvPr id="11" name="テキスト ボックス 6">
          <a:extLst xmlns:a="http://schemas.openxmlformats.org/drawingml/2006/main">
            <a:ext uri="{FF2B5EF4-FFF2-40B4-BE49-F238E27FC236}">
              <a16:creationId xmlns:a16="http://schemas.microsoft.com/office/drawing/2014/main" id="{C68FFFD5-22F6-4381-9B73-7CF9539E9846}"/>
            </a:ext>
          </a:extLst>
        </cdr:cNvPr>
        <cdr:cNvSpPr txBox="1"/>
      </cdr:nvSpPr>
      <cdr:spPr>
        <a:xfrm xmlns:a="http://schemas.openxmlformats.org/drawingml/2006/main">
          <a:off x="3800631" y="2864378"/>
          <a:ext cx="774251" cy="30777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lang="ja-JP" altLang="en-US" sz="2000" b="1" dirty="0">
              <a:solidFill>
                <a:srgbClr val="1AB838"/>
              </a:solidFill>
            </a:rPr>
            <a:t>全産業</a:t>
          </a:r>
        </a:p>
      </cdr:txBody>
    </cdr:sp>
  </cdr:relSizeAnchor>
  <cdr:relSizeAnchor xmlns:cdr="http://schemas.openxmlformats.org/drawingml/2006/chartDrawing">
    <cdr:from>
      <cdr:x>0.45087</cdr:x>
      <cdr:y>0.42483</cdr:y>
    </cdr:from>
    <cdr:to>
      <cdr:x>0.54913</cdr:x>
      <cdr:y>0.57517</cdr:y>
    </cdr:to>
    <cdr:sp macro="" textlink="">
      <cdr:nvSpPr>
        <cdr:cNvPr id="2" name="テキスト ボックス 1">
          <a:extLst xmlns:a="http://schemas.openxmlformats.org/drawingml/2006/main">
            <a:ext uri="{FF2B5EF4-FFF2-40B4-BE49-F238E27FC236}">
              <a16:creationId xmlns:a16="http://schemas.microsoft.com/office/drawing/2014/main" id="{EE92ED1C-11F0-4D73-B14E-A8A29BF5047F}"/>
            </a:ext>
          </a:extLst>
        </cdr:cNvPr>
        <cdr:cNvSpPr txBox="1"/>
      </cdr:nvSpPr>
      <cdr:spPr>
        <a:xfrm xmlns:a="http://schemas.openxmlformats.org/drawingml/2006/main">
          <a:off x="4196068" y="2583809"/>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a:p>
      </cdr:txBody>
    </cdr:sp>
  </cdr:relSizeAnchor>
  <cdr:relSizeAnchor xmlns:cdr="http://schemas.openxmlformats.org/drawingml/2006/chartDrawing">
    <cdr:from>
      <cdr:x>0.38792</cdr:x>
      <cdr:y>0.13575</cdr:y>
    </cdr:from>
    <cdr:to>
      <cdr:x>0.80114</cdr:x>
      <cdr:y>0.21016</cdr:y>
    </cdr:to>
    <cdr:sp macro="" textlink="">
      <cdr:nvSpPr>
        <cdr:cNvPr id="14" name="テキスト ボックス 4">
          <a:extLst xmlns:a="http://schemas.openxmlformats.org/drawingml/2006/main">
            <a:ext uri="{FF2B5EF4-FFF2-40B4-BE49-F238E27FC236}">
              <a16:creationId xmlns:a16="http://schemas.microsoft.com/office/drawing/2014/main" id="{411F8A65-5721-4493-9987-482C9DB9808E}"/>
            </a:ext>
          </a:extLst>
        </cdr:cNvPr>
        <cdr:cNvSpPr txBox="1"/>
      </cdr:nvSpPr>
      <cdr:spPr>
        <a:xfrm xmlns:a="http://schemas.openxmlformats.org/drawingml/2006/main">
          <a:off x="2860753" y="561477"/>
          <a:ext cx="3047330" cy="30776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ja-JP" altLang="en-US" sz="2000" b="1" dirty="0">
              <a:solidFill>
                <a:srgbClr val="FF5E43"/>
              </a:solidFill>
            </a:rPr>
            <a:t>農業（農業従事者数ベース）</a:t>
          </a:r>
          <a:endParaRPr lang="en-US" altLang="ja-JP" sz="2000" b="1" dirty="0">
            <a:solidFill>
              <a:srgbClr val="FF5E43"/>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58EA190-7EE4-4EC6-989B-1C5A479C3E52}" type="datetimeFigureOut">
              <a:rPr kumimoji="1" lang="ja-JP" altLang="en-US" smtClean="0"/>
              <a:t>2023/3/24</a:t>
            </a:fld>
            <a:endParaRPr kumimoji="1" lang="ja-JP" altLang="en-US"/>
          </a:p>
        </p:txBody>
      </p:sp>
      <p:sp>
        <p:nvSpPr>
          <p:cNvPr id="4" name="スライド イメージ プレースホルダー 3"/>
          <p:cNvSpPr>
            <a:spLocks noGrp="1" noRot="1" noChangeAspect="1"/>
          </p:cNvSpPr>
          <p:nvPr>
            <p:ph type="sldImg" idx="2"/>
          </p:nvPr>
        </p:nvSpPr>
        <p:spPr>
          <a:xfrm>
            <a:off x="-1171575" y="249238"/>
            <a:ext cx="9140825" cy="632936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350837" y="7148945"/>
            <a:ext cx="6096000" cy="2410691"/>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963B8AB-5C3A-4141-AB18-2DC31382922C}" type="slidenum">
              <a:rPr kumimoji="1" lang="ja-JP" altLang="en-US" smtClean="0"/>
              <a:t>‹#›</a:t>
            </a:fld>
            <a:endParaRPr kumimoji="1" lang="ja-JP" altLang="en-US"/>
          </a:p>
        </p:txBody>
      </p:sp>
    </p:spTree>
    <p:extLst>
      <p:ext uri="{BB962C8B-B14F-4D97-AF65-F5344CB8AC3E}">
        <p14:creationId xmlns:p14="http://schemas.microsoft.com/office/powerpoint/2010/main" val="448158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3</a:t>
            </a:fld>
            <a:endParaRPr kumimoji="1" lang="ja-JP" altLang="en-US" dirty="0"/>
          </a:p>
        </p:txBody>
      </p:sp>
      <p:sp>
        <p:nvSpPr>
          <p:cNvPr id="6" name="ノート プレースホルダー 5">
            <a:extLst>
              <a:ext uri="{FF2B5EF4-FFF2-40B4-BE49-F238E27FC236}">
                <a16:creationId xmlns:a16="http://schemas.microsoft.com/office/drawing/2014/main" id="{3242AA82-A19A-4A70-92F6-6272DEE9CCF5}"/>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670189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4</a:t>
            </a:fld>
            <a:endParaRPr kumimoji="1" lang="ja-JP" altLang="en-US" dirty="0"/>
          </a:p>
        </p:txBody>
      </p:sp>
      <p:sp>
        <p:nvSpPr>
          <p:cNvPr id="6" name="ノート プレースホルダー 5">
            <a:extLst>
              <a:ext uri="{FF2B5EF4-FFF2-40B4-BE49-F238E27FC236}">
                <a16:creationId xmlns:a16="http://schemas.microsoft.com/office/drawing/2014/main" id="{3242AA82-A19A-4A70-92F6-6272DEE9CCF5}"/>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16543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5</a:t>
            </a:fld>
            <a:endParaRPr kumimoji="1" lang="ja-JP" altLang="en-US"/>
          </a:p>
        </p:txBody>
      </p:sp>
    </p:spTree>
    <p:extLst>
      <p:ext uri="{BB962C8B-B14F-4D97-AF65-F5344CB8AC3E}">
        <p14:creationId xmlns:p14="http://schemas.microsoft.com/office/powerpoint/2010/main" val="554765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6</a:t>
            </a:fld>
            <a:endParaRPr kumimoji="1" lang="ja-JP" altLang="en-US"/>
          </a:p>
        </p:txBody>
      </p:sp>
    </p:spTree>
    <p:extLst>
      <p:ext uri="{BB962C8B-B14F-4D97-AF65-F5344CB8AC3E}">
        <p14:creationId xmlns:p14="http://schemas.microsoft.com/office/powerpoint/2010/main" val="299084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7</a:t>
            </a:fld>
            <a:endParaRPr kumimoji="1" lang="ja-JP" altLang="en-US"/>
          </a:p>
        </p:txBody>
      </p:sp>
    </p:spTree>
    <p:extLst>
      <p:ext uri="{BB962C8B-B14F-4D97-AF65-F5344CB8AC3E}">
        <p14:creationId xmlns:p14="http://schemas.microsoft.com/office/powerpoint/2010/main" val="1435890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44488"/>
            <a:ext cx="9144001" cy="6330950"/>
          </a:xfrm>
        </p:spPr>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8</a:t>
            </a:fld>
            <a:endParaRPr kumimoji="1" lang="ja-JP" altLang="en-US"/>
          </a:p>
        </p:txBody>
      </p:sp>
    </p:spTree>
    <p:extLst>
      <p:ext uri="{BB962C8B-B14F-4D97-AF65-F5344CB8AC3E}">
        <p14:creationId xmlns:p14="http://schemas.microsoft.com/office/powerpoint/2010/main" val="2131820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2337"/>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935"/>
            </a:lvl1pPr>
            <a:lvl2pPr marL="178042" indent="0" algn="ctr">
              <a:buNone/>
              <a:defRPr sz="779"/>
            </a:lvl2pPr>
            <a:lvl3pPr marL="356085" indent="0" algn="ctr">
              <a:buNone/>
              <a:defRPr sz="701"/>
            </a:lvl3pPr>
            <a:lvl4pPr marL="534127" indent="0" algn="ctr">
              <a:buNone/>
              <a:defRPr sz="623"/>
            </a:lvl4pPr>
            <a:lvl5pPr marL="712169" indent="0" algn="ctr">
              <a:buNone/>
              <a:defRPr sz="623"/>
            </a:lvl5pPr>
            <a:lvl6pPr marL="890211" indent="0" algn="ctr">
              <a:buNone/>
              <a:defRPr sz="623"/>
            </a:lvl6pPr>
            <a:lvl7pPr marL="1068254" indent="0" algn="ctr">
              <a:buNone/>
              <a:defRPr sz="623"/>
            </a:lvl7pPr>
            <a:lvl8pPr marL="1246296" indent="0" algn="ctr">
              <a:buNone/>
              <a:defRPr sz="623"/>
            </a:lvl8pPr>
            <a:lvl9pPr marL="1424338" indent="0" algn="ctr">
              <a:buNone/>
              <a:defRPr sz="623"/>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DFBBDCD-C2F4-4C1D-8571-251A3D987D52}"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677150" y="6492875"/>
            <a:ext cx="2228850" cy="365125"/>
          </a:xfrm>
        </p:spPr>
        <p:txBody>
          <a:bodyPr/>
          <a:lstStyle>
            <a:lvl1pPr>
              <a:defRPr sz="2800"/>
            </a:lvl1pPr>
          </a:lstStyle>
          <a:p>
            <a:fld id="{08FA7DAE-B1A8-49FD-A74C-0F3ACDC12528}" type="slidenum">
              <a:rPr lang="ja-JP" altLang="en-US" smtClean="0"/>
              <a:pPr/>
              <a:t>‹#›</a:t>
            </a:fld>
            <a:endParaRPr lang="ja-JP" altLang="en-US"/>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EBDCDA0-0DEE-4443-AB80-0C34D447AEA3}"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677150" y="6477608"/>
            <a:ext cx="2228850" cy="365125"/>
          </a:xfrm>
        </p:spPr>
        <p:txBody>
          <a:bodyPr/>
          <a:lstStyle>
            <a:lvl1pPr>
              <a:defRPr sz="2000"/>
            </a:lvl1pPr>
          </a:lstStyle>
          <a:p>
            <a:fld id="{08FA7DAE-B1A8-49FD-A74C-0F3ACDC12528}" type="slidenum">
              <a:rPr lang="ja-JP" altLang="en-US" smtClean="0"/>
              <a:pPr/>
              <a:t>‹#›</a:t>
            </a:fld>
            <a:endParaRPr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9" y="1709738"/>
            <a:ext cx="8543925" cy="2852737"/>
          </a:xfrm>
        </p:spPr>
        <p:txBody>
          <a:bodyPr anchor="b"/>
          <a:lstStyle>
            <a:lvl1pPr>
              <a:defRPr sz="2337"/>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9" y="4589464"/>
            <a:ext cx="8543925" cy="1500187"/>
          </a:xfrm>
        </p:spPr>
        <p:txBody>
          <a:bodyPr/>
          <a:lstStyle>
            <a:lvl1pPr marL="0" indent="0">
              <a:buNone/>
              <a:defRPr sz="935">
                <a:solidFill>
                  <a:schemeClr val="tx1">
                    <a:tint val="75000"/>
                  </a:schemeClr>
                </a:solidFill>
              </a:defRPr>
            </a:lvl1pPr>
            <a:lvl2pPr marL="178042" indent="0">
              <a:buNone/>
              <a:defRPr sz="779">
                <a:solidFill>
                  <a:schemeClr val="tx1">
                    <a:tint val="75000"/>
                  </a:schemeClr>
                </a:solidFill>
              </a:defRPr>
            </a:lvl2pPr>
            <a:lvl3pPr marL="356085" indent="0">
              <a:buNone/>
              <a:defRPr sz="701">
                <a:solidFill>
                  <a:schemeClr val="tx1">
                    <a:tint val="75000"/>
                  </a:schemeClr>
                </a:solidFill>
              </a:defRPr>
            </a:lvl3pPr>
            <a:lvl4pPr marL="534127" indent="0">
              <a:buNone/>
              <a:defRPr sz="623">
                <a:solidFill>
                  <a:schemeClr val="tx1">
                    <a:tint val="75000"/>
                  </a:schemeClr>
                </a:solidFill>
              </a:defRPr>
            </a:lvl4pPr>
            <a:lvl5pPr marL="712169" indent="0">
              <a:buNone/>
              <a:defRPr sz="623">
                <a:solidFill>
                  <a:schemeClr val="tx1">
                    <a:tint val="75000"/>
                  </a:schemeClr>
                </a:solidFill>
              </a:defRPr>
            </a:lvl5pPr>
            <a:lvl6pPr marL="890211" indent="0">
              <a:buNone/>
              <a:defRPr sz="623">
                <a:solidFill>
                  <a:schemeClr val="tx1">
                    <a:tint val="75000"/>
                  </a:schemeClr>
                </a:solidFill>
              </a:defRPr>
            </a:lvl6pPr>
            <a:lvl7pPr marL="1068254" indent="0">
              <a:buNone/>
              <a:defRPr sz="623">
                <a:solidFill>
                  <a:schemeClr val="tx1">
                    <a:tint val="75000"/>
                  </a:schemeClr>
                </a:solidFill>
              </a:defRPr>
            </a:lvl7pPr>
            <a:lvl8pPr marL="1246296" indent="0">
              <a:buNone/>
              <a:defRPr sz="623">
                <a:solidFill>
                  <a:schemeClr val="tx1">
                    <a:tint val="75000"/>
                  </a:schemeClr>
                </a:solidFill>
              </a:defRPr>
            </a:lvl8pPr>
            <a:lvl9pPr marL="1424338" indent="0">
              <a:buNone/>
              <a:defRPr sz="623">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47A2A99-C3BF-47D8-B870-73AA0B961632}"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017FAEC-946F-48DE-BE3C-24E76EBC43E5}" type="datetime1">
              <a:rPr kumimoji="1" lang="ja-JP" altLang="en-US" smtClean="0"/>
              <a:t>2023/3/24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9" y="1681164"/>
            <a:ext cx="4190702" cy="823912"/>
          </a:xfrm>
        </p:spPr>
        <p:txBody>
          <a:bodyPr anchor="b"/>
          <a:lstStyle>
            <a:lvl1pPr marL="0" indent="0">
              <a:buNone/>
              <a:defRPr sz="935" b="1"/>
            </a:lvl1pPr>
            <a:lvl2pPr marL="178042" indent="0">
              <a:buNone/>
              <a:defRPr sz="779" b="1"/>
            </a:lvl2pPr>
            <a:lvl3pPr marL="356085" indent="0">
              <a:buNone/>
              <a:defRPr sz="701" b="1"/>
            </a:lvl3pPr>
            <a:lvl4pPr marL="534127" indent="0">
              <a:buNone/>
              <a:defRPr sz="623" b="1"/>
            </a:lvl4pPr>
            <a:lvl5pPr marL="712169" indent="0">
              <a:buNone/>
              <a:defRPr sz="623" b="1"/>
            </a:lvl5pPr>
            <a:lvl6pPr marL="890211" indent="0">
              <a:buNone/>
              <a:defRPr sz="623" b="1"/>
            </a:lvl6pPr>
            <a:lvl7pPr marL="1068254" indent="0">
              <a:buNone/>
              <a:defRPr sz="623" b="1"/>
            </a:lvl7pPr>
            <a:lvl8pPr marL="1246296" indent="0">
              <a:buNone/>
              <a:defRPr sz="623" b="1"/>
            </a:lvl8pPr>
            <a:lvl9pPr marL="1424338" indent="0">
              <a:buNone/>
              <a:defRPr sz="623"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9" y="2505076"/>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4" y="1681164"/>
            <a:ext cx="4211340" cy="823912"/>
          </a:xfrm>
        </p:spPr>
        <p:txBody>
          <a:bodyPr anchor="b"/>
          <a:lstStyle>
            <a:lvl1pPr marL="0" indent="0">
              <a:buNone/>
              <a:defRPr sz="935" b="1"/>
            </a:lvl1pPr>
            <a:lvl2pPr marL="178042" indent="0">
              <a:buNone/>
              <a:defRPr sz="779" b="1"/>
            </a:lvl2pPr>
            <a:lvl3pPr marL="356085" indent="0">
              <a:buNone/>
              <a:defRPr sz="701" b="1"/>
            </a:lvl3pPr>
            <a:lvl4pPr marL="534127" indent="0">
              <a:buNone/>
              <a:defRPr sz="623" b="1"/>
            </a:lvl4pPr>
            <a:lvl5pPr marL="712169" indent="0">
              <a:buNone/>
              <a:defRPr sz="623" b="1"/>
            </a:lvl5pPr>
            <a:lvl6pPr marL="890211" indent="0">
              <a:buNone/>
              <a:defRPr sz="623" b="1"/>
            </a:lvl6pPr>
            <a:lvl7pPr marL="1068254" indent="0">
              <a:buNone/>
              <a:defRPr sz="623" b="1"/>
            </a:lvl7pPr>
            <a:lvl8pPr marL="1246296" indent="0">
              <a:buNone/>
              <a:defRPr sz="623" b="1"/>
            </a:lvl8pPr>
            <a:lvl9pPr marL="1424338" indent="0">
              <a:buNone/>
              <a:defRPr sz="623"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4" y="2505076"/>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4D5F565-E610-46E4-A8A7-5CF82B406622}" type="datetime1">
              <a:rPr kumimoji="1" lang="ja-JP" altLang="en-US" smtClean="0"/>
              <a:t>2023/3/24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9129B41-AAFF-49F3-84B3-5642745C8F0E}" type="datetime1">
              <a:rPr kumimoji="1" lang="ja-JP" altLang="en-US" smtClean="0"/>
              <a:t>2023/3/24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7AC151A-B071-4D0A-976A-C32FAB5DEFAF}" type="datetime1">
              <a:rPr kumimoji="1" lang="ja-JP" altLang="en-US" smtClean="0"/>
              <a:t>2023/3/24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457200"/>
            <a:ext cx="3194942" cy="1600200"/>
          </a:xfrm>
        </p:spPr>
        <p:txBody>
          <a:bodyPr anchor="b"/>
          <a:lstStyle>
            <a:lvl1pPr>
              <a:defRPr sz="1246"/>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1" y="987426"/>
            <a:ext cx="5014913" cy="4873625"/>
          </a:xfrm>
        </p:spPr>
        <p:txBody>
          <a:bodyPr/>
          <a:lstStyle>
            <a:lvl1pPr>
              <a:defRPr sz="1246"/>
            </a:lvl1pPr>
            <a:lvl2pPr>
              <a:defRPr sz="1090"/>
            </a:lvl2pPr>
            <a:lvl3pPr>
              <a:defRPr sz="935"/>
            </a:lvl3pPr>
            <a:lvl4pPr>
              <a:defRPr sz="779"/>
            </a:lvl4pPr>
            <a:lvl5pPr>
              <a:defRPr sz="779"/>
            </a:lvl5pPr>
            <a:lvl6pPr>
              <a:defRPr sz="779"/>
            </a:lvl6pPr>
            <a:lvl7pPr>
              <a:defRPr sz="779"/>
            </a:lvl7pPr>
            <a:lvl8pPr>
              <a:defRPr sz="779"/>
            </a:lvl8pPr>
            <a:lvl9pPr>
              <a:defRPr sz="77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9" y="2057400"/>
            <a:ext cx="3194942" cy="3811588"/>
          </a:xfrm>
        </p:spPr>
        <p:txBody>
          <a:bodyPr/>
          <a:lstStyle>
            <a:lvl1pPr marL="0" indent="0">
              <a:buNone/>
              <a:defRPr sz="623"/>
            </a:lvl1pPr>
            <a:lvl2pPr marL="178042" indent="0">
              <a:buNone/>
              <a:defRPr sz="546"/>
            </a:lvl2pPr>
            <a:lvl3pPr marL="356085" indent="0">
              <a:buNone/>
              <a:defRPr sz="467"/>
            </a:lvl3pPr>
            <a:lvl4pPr marL="534127" indent="0">
              <a:buNone/>
              <a:defRPr sz="390"/>
            </a:lvl4pPr>
            <a:lvl5pPr marL="712169" indent="0">
              <a:buNone/>
              <a:defRPr sz="390"/>
            </a:lvl5pPr>
            <a:lvl6pPr marL="890211" indent="0">
              <a:buNone/>
              <a:defRPr sz="390"/>
            </a:lvl6pPr>
            <a:lvl7pPr marL="1068254" indent="0">
              <a:buNone/>
              <a:defRPr sz="390"/>
            </a:lvl7pPr>
            <a:lvl8pPr marL="1246296" indent="0">
              <a:buNone/>
              <a:defRPr sz="390"/>
            </a:lvl8pPr>
            <a:lvl9pPr marL="1424338" indent="0">
              <a:buNone/>
              <a:defRPr sz="39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7ED90AD-1243-4EEB-8B14-963F3B096A09}" type="datetime1">
              <a:rPr kumimoji="1" lang="ja-JP" altLang="en-US" smtClean="0"/>
              <a:t>2023/3/24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457200"/>
            <a:ext cx="3194942" cy="1600200"/>
          </a:xfrm>
        </p:spPr>
        <p:txBody>
          <a:bodyPr anchor="b"/>
          <a:lstStyle>
            <a:lvl1pPr>
              <a:defRPr sz="1246"/>
            </a:lvl1pPr>
          </a:lstStyle>
          <a:p>
            <a:r>
              <a:rPr kumimoji="1" lang="ja-JP" altLang="en-US"/>
              <a:t>マスター タイトルの書式設定</a:t>
            </a:r>
          </a:p>
        </p:txBody>
      </p:sp>
      <p:sp>
        <p:nvSpPr>
          <p:cNvPr id="3" name="図プレースホルダー 2"/>
          <p:cNvSpPr>
            <a:spLocks noGrp="1"/>
          </p:cNvSpPr>
          <p:nvPr>
            <p:ph type="pic" idx="1"/>
          </p:nvPr>
        </p:nvSpPr>
        <p:spPr>
          <a:xfrm>
            <a:off x="4211341" y="987426"/>
            <a:ext cx="5014913" cy="4873625"/>
          </a:xfrm>
        </p:spPr>
        <p:txBody>
          <a:bodyPr/>
          <a:lstStyle>
            <a:lvl1pPr marL="0" indent="0">
              <a:buNone/>
              <a:defRPr sz="1246"/>
            </a:lvl1pPr>
            <a:lvl2pPr marL="178042" indent="0">
              <a:buNone/>
              <a:defRPr sz="1090"/>
            </a:lvl2pPr>
            <a:lvl3pPr marL="356085" indent="0">
              <a:buNone/>
              <a:defRPr sz="935"/>
            </a:lvl3pPr>
            <a:lvl4pPr marL="534127" indent="0">
              <a:buNone/>
              <a:defRPr sz="779"/>
            </a:lvl4pPr>
            <a:lvl5pPr marL="712169" indent="0">
              <a:buNone/>
              <a:defRPr sz="779"/>
            </a:lvl5pPr>
            <a:lvl6pPr marL="890211" indent="0">
              <a:buNone/>
              <a:defRPr sz="779"/>
            </a:lvl6pPr>
            <a:lvl7pPr marL="1068254" indent="0">
              <a:buNone/>
              <a:defRPr sz="779"/>
            </a:lvl7pPr>
            <a:lvl8pPr marL="1246296" indent="0">
              <a:buNone/>
              <a:defRPr sz="779"/>
            </a:lvl8pPr>
            <a:lvl9pPr marL="1424338" indent="0">
              <a:buNone/>
              <a:defRPr sz="779"/>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682329" y="2057400"/>
            <a:ext cx="3194942" cy="3811588"/>
          </a:xfrm>
        </p:spPr>
        <p:txBody>
          <a:bodyPr/>
          <a:lstStyle>
            <a:lvl1pPr marL="0" indent="0">
              <a:buNone/>
              <a:defRPr sz="623"/>
            </a:lvl1pPr>
            <a:lvl2pPr marL="178042" indent="0">
              <a:buNone/>
              <a:defRPr sz="546"/>
            </a:lvl2pPr>
            <a:lvl3pPr marL="356085" indent="0">
              <a:buNone/>
              <a:defRPr sz="467"/>
            </a:lvl3pPr>
            <a:lvl4pPr marL="534127" indent="0">
              <a:buNone/>
              <a:defRPr sz="390"/>
            </a:lvl4pPr>
            <a:lvl5pPr marL="712169" indent="0">
              <a:buNone/>
              <a:defRPr sz="390"/>
            </a:lvl5pPr>
            <a:lvl6pPr marL="890211" indent="0">
              <a:buNone/>
              <a:defRPr sz="390"/>
            </a:lvl6pPr>
            <a:lvl7pPr marL="1068254" indent="0">
              <a:buNone/>
              <a:defRPr sz="390"/>
            </a:lvl7pPr>
            <a:lvl8pPr marL="1246296" indent="0">
              <a:buNone/>
              <a:defRPr sz="390"/>
            </a:lvl8pPr>
            <a:lvl9pPr marL="1424338" indent="0">
              <a:buNone/>
              <a:defRPr sz="39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6F0DF7D-4181-4908-BF14-13D7CA73B0DE}" type="datetime1">
              <a:rPr kumimoji="1" lang="ja-JP" altLang="en-US" smtClean="0"/>
              <a:t>2023/3/24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333B58-3989-4983-9481-FD071B7AAE29}"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C161D64-E265-46BD-B04A-2F6E90AE6BC9}"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9"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467">
                <a:solidFill>
                  <a:schemeClr val="tx1">
                    <a:tint val="75000"/>
                  </a:schemeClr>
                </a:solidFill>
              </a:defRPr>
            </a:lvl1pPr>
          </a:lstStyle>
          <a:p>
            <a:fld id="{FFC263F6-E523-44F3-B1C9-AA3CE3D6B3EB}" type="datetime1">
              <a:rPr kumimoji="1" lang="ja-JP" altLang="en-US" smtClean="0"/>
              <a:t>2023/3/24</a:t>
            </a:fld>
            <a:endParaRPr kumimoji="1" lang="ja-JP" altLang="en-US"/>
          </a:p>
        </p:txBody>
      </p:sp>
      <p:sp>
        <p:nvSpPr>
          <p:cNvPr id="5" name="フッター プレースホルダー 4"/>
          <p:cNvSpPr>
            <a:spLocks noGrp="1"/>
          </p:cNvSpPr>
          <p:nvPr>
            <p:ph type="ftr" sz="quarter" idx="3"/>
          </p:nvPr>
        </p:nvSpPr>
        <p:spPr>
          <a:xfrm>
            <a:off x="3281364" y="6356351"/>
            <a:ext cx="3343275" cy="365125"/>
          </a:xfrm>
          <a:prstGeom prst="rect">
            <a:avLst/>
          </a:prstGeom>
        </p:spPr>
        <p:txBody>
          <a:bodyPr vert="horz" lIns="91440" tIns="45720" rIns="91440" bIns="45720" rtlCol="0" anchor="ctr"/>
          <a:lstStyle>
            <a:lvl1pPr algn="ctr">
              <a:defRPr sz="467">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467">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356085" rtl="0" eaLnBrk="1" latinLnBrk="0" hangingPunct="1">
        <a:lnSpc>
          <a:spcPct val="90000"/>
        </a:lnSpc>
        <a:spcBef>
          <a:spcPct val="0"/>
        </a:spcBef>
        <a:buNone/>
        <a:defRPr kumimoji="1" sz="1713" kern="1200">
          <a:solidFill>
            <a:schemeClr val="tx1"/>
          </a:solidFill>
          <a:latin typeface="+mj-lt"/>
          <a:ea typeface="+mj-ea"/>
          <a:cs typeface="+mj-cs"/>
        </a:defRPr>
      </a:lvl1pPr>
    </p:titleStyle>
    <p:bodyStyle>
      <a:lvl1pPr marL="89021" indent="-89021" algn="l" defTabSz="356085" rtl="0" eaLnBrk="1" latinLnBrk="0" hangingPunct="1">
        <a:lnSpc>
          <a:spcPct val="90000"/>
        </a:lnSpc>
        <a:spcBef>
          <a:spcPts val="390"/>
        </a:spcBef>
        <a:buFont typeface="Arial" panose="020B0604020202020204" pitchFamily="34" charset="0"/>
        <a:buChar char="•"/>
        <a:defRPr kumimoji="1" sz="1090" kern="1200">
          <a:solidFill>
            <a:schemeClr val="tx1"/>
          </a:solidFill>
          <a:latin typeface="+mn-lt"/>
          <a:ea typeface="+mn-ea"/>
          <a:cs typeface="+mn-cs"/>
        </a:defRPr>
      </a:lvl1pPr>
      <a:lvl2pPr marL="267064" indent="-89021" algn="l" defTabSz="356085" rtl="0" eaLnBrk="1" latinLnBrk="0" hangingPunct="1">
        <a:lnSpc>
          <a:spcPct val="90000"/>
        </a:lnSpc>
        <a:spcBef>
          <a:spcPts val="195"/>
        </a:spcBef>
        <a:buFont typeface="Arial" panose="020B0604020202020204" pitchFamily="34" charset="0"/>
        <a:buChar char="•"/>
        <a:defRPr kumimoji="1" sz="935" kern="1200">
          <a:solidFill>
            <a:schemeClr val="tx1"/>
          </a:solidFill>
          <a:latin typeface="+mn-lt"/>
          <a:ea typeface="+mn-ea"/>
          <a:cs typeface="+mn-cs"/>
        </a:defRPr>
      </a:lvl2pPr>
      <a:lvl3pPr marL="445106" indent="-89021" algn="l" defTabSz="356085" rtl="0" eaLnBrk="1" latinLnBrk="0" hangingPunct="1">
        <a:lnSpc>
          <a:spcPct val="90000"/>
        </a:lnSpc>
        <a:spcBef>
          <a:spcPts val="195"/>
        </a:spcBef>
        <a:buFont typeface="Arial" panose="020B0604020202020204" pitchFamily="34" charset="0"/>
        <a:buChar char="•"/>
        <a:defRPr kumimoji="1" sz="779" kern="1200">
          <a:solidFill>
            <a:schemeClr val="tx1"/>
          </a:solidFill>
          <a:latin typeface="+mn-lt"/>
          <a:ea typeface="+mn-ea"/>
          <a:cs typeface="+mn-cs"/>
        </a:defRPr>
      </a:lvl3pPr>
      <a:lvl4pPr marL="623148"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4pPr>
      <a:lvl5pPr marL="801190"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5pPr>
      <a:lvl6pPr marL="979233"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6pPr>
      <a:lvl7pPr marL="1157275"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7pPr>
      <a:lvl8pPr marL="1335317"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8pPr>
      <a:lvl9pPr marL="1513359"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9pPr>
    </p:bodyStyle>
    <p:otherStyle>
      <a:defPPr>
        <a:defRPr lang="ja-JP"/>
      </a:defPPr>
      <a:lvl1pPr marL="0" algn="l" defTabSz="356085" rtl="0" eaLnBrk="1" latinLnBrk="0" hangingPunct="1">
        <a:defRPr kumimoji="1" sz="701" kern="1200">
          <a:solidFill>
            <a:schemeClr val="tx1"/>
          </a:solidFill>
          <a:latin typeface="+mn-lt"/>
          <a:ea typeface="+mn-ea"/>
          <a:cs typeface="+mn-cs"/>
        </a:defRPr>
      </a:lvl1pPr>
      <a:lvl2pPr marL="178042" algn="l" defTabSz="356085" rtl="0" eaLnBrk="1" latinLnBrk="0" hangingPunct="1">
        <a:defRPr kumimoji="1" sz="701" kern="1200">
          <a:solidFill>
            <a:schemeClr val="tx1"/>
          </a:solidFill>
          <a:latin typeface="+mn-lt"/>
          <a:ea typeface="+mn-ea"/>
          <a:cs typeface="+mn-cs"/>
        </a:defRPr>
      </a:lvl2pPr>
      <a:lvl3pPr marL="356085" algn="l" defTabSz="356085" rtl="0" eaLnBrk="1" latinLnBrk="0" hangingPunct="1">
        <a:defRPr kumimoji="1" sz="701" kern="1200">
          <a:solidFill>
            <a:schemeClr val="tx1"/>
          </a:solidFill>
          <a:latin typeface="+mn-lt"/>
          <a:ea typeface="+mn-ea"/>
          <a:cs typeface="+mn-cs"/>
        </a:defRPr>
      </a:lvl3pPr>
      <a:lvl4pPr marL="534127" algn="l" defTabSz="356085" rtl="0" eaLnBrk="1" latinLnBrk="0" hangingPunct="1">
        <a:defRPr kumimoji="1" sz="701" kern="1200">
          <a:solidFill>
            <a:schemeClr val="tx1"/>
          </a:solidFill>
          <a:latin typeface="+mn-lt"/>
          <a:ea typeface="+mn-ea"/>
          <a:cs typeface="+mn-cs"/>
        </a:defRPr>
      </a:lvl4pPr>
      <a:lvl5pPr marL="712169" algn="l" defTabSz="356085" rtl="0" eaLnBrk="1" latinLnBrk="0" hangingPunct="1">
        <a:defRPr kumimoji="1" sz="701" kern="1200">
          <a:solidFill>
            <a:schemeClr val="tx1"/>
          </a:solidFill>
          <a:latin typeface="+mn-lt"/>
          <a:ea typeface="+mn-ea"/>
          <a:cs typeface="+mn-cs"/>
        </a:defRPr>
      </a:lvl5pPr>
      <a:lvl6pPr marL="890211" algn="l" defTabSz="356085" rtl="0" eaLnBrk="1" latinLnBrk="0" hangingPunct="1">
        <a:defRPr kumimoji="1" sz="701" kern="1200">
          <a:solidFill>
            <a:schemeClr val="tx1"/>
          </a:solidFill>
          <a:latin typeface="+mn-lt"/>
          <a:ea typeface="+mn-ea"/>
          <a:cs typeface="+mn-cs"/>
        </a:defRPr>
      </a:lvl6pPr>
      <a:lvl7pPr marL="1068254" algn="l" defTabSz="356085" rtl="0" eaLnBrk="1" latinLnBrk="0" hangingPunct="1">
        <a:defRPr kumimoji="1" sz="701" kern="1200">
          <a:solidFill>
            <a:schemeClr val="tx1"/>
          </a:solidFill>
          <a:latin typeface="+mn-lt"/>
          <a:ea typeface="+mn-ea"/>
          <a:cs typeface="+mn-cs"/>
        </a:defRPr>
      </a:lvl7pPr>
      <a:lvl8pPr marL="1246296" algn="l" defTabSz="356085" rtl="0" eaLnBrk="1" latinLnBrk="0" hangingPunct="1">
        <a:defRPr kumimoji="1" sz="701" kern="1200">
          <a:solidFill>
            <a:schemeClr val="tx1"/>
          </a:solidFill>
          <a:latin typeface="+mn-lt"/>
          <a:ea typeface="+mn-ea"/>
          <a:cs typeface="+mn-cs"/>
        </a:defRPr>
      </a:lvl8pPr>
      <a:lvl9pPr marL="1424338" algn="l" defTabSz="356085" rtl="0" eaLnBrk="1" latinLnBrk="0" hangingPunct="1">
        <a:defRPr kumimoji="1" sz="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4.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7.svg"/><Relationship Id="rId4" Type="http://schemas.microsoft.com/office/2007/relationships/hdphoto" Target="../media/hdphoto1.wdp"/><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CD33D8C7-D87E-48FF-A0E1-56E665E02AFC}"/>
              </a:ext>
            </a:extLst>
          </p:cNvPr>
          <p:cNvSpPr txBox="1"/>
          <p:nvPr/>
        </p:nvSpPr>
        <p:spPr>
          <a:xfrm>
            <a:off x="647764" y="926894"/>
            <a:ext cx="8610469" cy="1446550"/>
          </a:xfrm>
          <a:prstGeom prst="rect">
            <a:avLst/>
          </a:prstGeom>
          <a:noFill/>
        </p:spPr>
        <p:txBody>
          <a:bodyPr wrap="square" rtlCol="0">
            <a:spAutoFit/>
          </a:bodyPr>
          <a:lstStyle/>
          <a:p>
            <a:pPr algn="ctr"/>
            <a:r>
              <a:rPr lang="ja-JP" altLang="en-US" sz="4400" b="1" dirty="0">
                <a:latin typeface="HG丸ｺﾞｼｯｸM-PRO" panose="020F0600000000000000" pitchFamily="50" charset="-128"/>
                <a:ea typeface="HG丸ｺﾞｼｯｸM-PRO" panose="020F0600000000000000" pitchFamily="50" charset="-128"/>
              </a:rPr>
              <a:t>令和５年度</a:t>
            </a:r>
            <a:endParaRPr lang="en-US" altLang="ja-JP" sz="4400" b="1" dirty="0">
              <a:latin typeface="HG丸ｺﾞｼｯｸM-PRO" panose="020F0600000000000000" pitchFamily="50" charset="-128"/>
              <a:ea typeface="HG丸ｺﾞｼｯｸM-PRO" panose="020F0600000000000000" pitchFamily="50" charset="-128"/>
            </a:endParaRPr>
          </a:p>
          <a:p>
            <a:pPr algn="ctr"/>
            <a:r>
              <a:rPr lang="ja-JP" altLang="en-US" sz="4400" b="1" dirty="0">
                <a:latin typeface="HG丸ｺﾞｼｯｸM-PRO" panose="020F0600000000000000" pitchFamily="50" charset="-128"/>
                <a:ea typeface="HG丸ｺﾞｼｯｸM-PRO" panose="020F0600000000000000" pitchFamily="50" charset="-128"/>
              </a:rPr>
              <a:t>農作業安全に関する基礎的な研修</a:t>
            </a:r>
            <a:endParaRPr lang="en-US" altLang="ja-JP" sz="4400" b="1" dirty="0">
              <a:latin typeface="HG丸ｺﾞｼｯｸM-PRO" panose="020F0600000000000000" pitchFamily="50" charset="-128"/>
              <a:ea typeface="HG丸ｺﾞｼｯｸM-PRO" panose="020F0600000000000000" pitchFamily="50" charset="-128"/>
            </a:endParaRPr>
          </a:p>
        </p:txBody>
      </p:sp>
      <p:sp>
        <p:nvSpPr>
          <p:cNvPr id="5" name="テキスト ボックス 4">
            <a:extLst>
              <a:ext uri="{FF2B5EF4-FFF2-40B4-BE49-F238E27FC236}">
                <a16:creationId xmlns:a16="http://schemas.microsoft.com/office/drawing/2014/main" id="{584DB503-40E6-4D9B-AF09-288558771332}"/>
              </a:ext>
            </a:extLst>
          </p:cNvPr>
          <p:cNvSpPr txBox="1"/>
          <p:nvPr/>
        </p:nvSpPr>
        <p:spPr>
          <a:xfrm>
            <a:off x="0" y="5407011"/>
            <a:ext cx="9906000" cy="461665"/>
          </a:xfrm>
          <a:prstGeom prst="rect">
            <a:avLst/>
          </a:prstGeom>
          <a:noFill/>
        </p:spPr>
        <p:txBody>
          <a:bodyPr wrap="square" rtlCol="0">
            <a:spAutoFit/>
          </a:bodyPr>
          <a:lstStyle/>
          <a:p>
            <a:pPr algn="ctr"/>
            <a:r>
              <a:rPr lang="ja-JP" altLang="en-US" sz="2400" b="1" dirty="0">
                <a:latin typeface="HG丸ｺﾞｼｯｸM-PRO" panose="020F0600000000000000" pitchFamily="50" charset="-128"/>
                <a:ea typeface="HG丸ｺﾞｼｯｸM-PRO" panose="020F0600000000000000" pitchFamily="50" charset="-128"/>
              </a:rPr>
              <a:t>令和５年３月</a:t>
            </a:r>
          </a:p>
        </p:txBody>
      </p:sp>
      <p:pic>
        <p:nvPicPr>
          <p:cNvPr id="7" name="図 6" descr="名称未設定-1.png">
            <a:extLst>
              <a:ext uri="{FF2B5EF4-FFF2-40B4-BE49-F238E27FC236}">
                <a16:creationId xmlns:a16="http://schemas.microsoft.com/office/drawing/2014/main" id="{992354ED-9EDA-494C-8811-5CCE61054D0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9429" y="6082505"/>
            <a:ext cx="2345799" cy="312179"/>
          </a:xfrm>
          <a:prstGeom prst="rect">
            <a:avLst/>
          </a:prstGeom>
          <a:noFill/>
          <a:ln>
            <a:noFill/>
          </a:ln>
        </p:spPr>
      </p:pic>
      <p:sp>
        <p:nvSpPr>
          <p:cNvPr id="2" name="スライド番号プレースホルダー 1">
            <a:extLst>
              <a:ext uri="{FF2B5EF4-FFF2-40B4-BE49-F238E27FC236}">
                <a16:creationId xmlns:a16="http://schemas.microsoft.com/office/drawing/2014/main" id="{71E116E5-793A-05F7-4CDE-1C97EC161908}"/>
              </a:ext>
            </a:extLst>
          </p:cNvPr>
          <p:cNvSpPr>
            <a:spLocks noGrp="1"/>
          </p:cNvSpPr>
          <p:nvPr>
            <p:ph type="sldNum" sz="quarter" idx="12"/>
          </p:nvPr>
        </p:nvSpPr>
        <p:spPr/>
        <p:txBody>
          <a:bodyPr/>
          <a:lstStyle/>
          <a:p>
            <a:fld id="{08FA7DAE-B1A8-49FD-A74C-0F3ACDC12528}" type="slidenum">
              <a:rPr lang="ja-JP" altLang="en-US" smtClean="0"/>
              <a:pPr/>
              <a:t>1</a:t>
            </a:fld>
            <a:endParaRPr lang="ja-JP" altLang="en-US"/>
          </a:p>
        </p:txBody>
      </p:sp>
    </p:spTree>
    <p:extLst>
      <p:ext uri="{BB962C8B-B14F-4D97-AF65-F5344CB8AC3E}">
        <p14:creationId xmlns:p14="http://schemas.microsoft.com/office/powerpoint/2010/main" val="295072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5FAAD49F-F2DE-49A0-A586-89D570C041E8}"/>
              </a:ext>
            </a:extLst>
          </p:cNvPr>
          <p:cNvSpPr txBox="1"/>
          <p:nvPr/>
        </p:nvSpPr>
        <p:spPr>
          <a:xfrm>
            <a:off x="1115590" y="1305496"/>
            <a:ext cx="7675985" cy="461665"/>
          </a:xfrm>
          <a:prstGeom prst="rect">
            <a:avLst/>
          </a:prstGeom>
          <a:noFill/>
        </p:spPr>
        <p:txBody>
          <a:bodyPr wrap="square" rtlCol="0">
            <a:spAutoFit/>
          </a:bodyPr>
          <a:lstStyle/>
          <a:p>
            <a:pPr algn="ctr" defTabSz="457200">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「農業」から死亡・重傷事故はイメージできない？</a:t>
            </a:r>
          </a:p>
        </p:txBody>
      </p:sp>
      <p:grpSp>
        <p:nvGrpSpPr>
          <p:cNvPr id="10" name="グループ化 9">
            <a:extLst>
              <a:ext uri="{FF2B5EF4-FFF2-40B4-BE49-F238E27FC236}">
                <a16:creationId xmlns:a16="http://schemas.microsoft.com/office/drawing/2014/main" id="{1EB666D2-6CFE-40D3-9C88-E227CFB75FAE}"/>
              </a:ext>
            </a:extLst>
          </p:cNvPr>
          <p:cNvGrpSpPr/>
          <p:nvPr/>
        </p:nvGrpSpPr>
        <p:grpSpPr>
          <a:xfrm>
            <a:off x="415596" y="3721755"/>
            <a:ext cx="8954814" cy="1474811"/>
            <a:chOff x="30888" y="4338974"/>
            <a:chExt cx="8954814" cy="1474811"/>
          </a:xfrm>
        </p:grpSpPr>
        <p:sp>
          <p:nvSpPr>
            <p:cNvPr id="14" name="テキスト ボックス 13">
              <a:extLst>
                <a:ext uri="{FF2B5EF4-FFF2-40B4-BE49-F238E27FC236}">
                  <a16:creationId xmlns:a16="http://schemas.microsoft.com/office/drawing/2014/main" id="{D3175C0A-EE25-46D7-93AA-CAB18A063F84}"/>
                </a:ext>
              </a:extLst>
            </p:cNvPr>
            <p:cNvSpPr txBox="1"/>
            <p:nvPr/>
          </p:nvSpPr>
          <p:spPr>
            <a:xfrm>
              <a:off x="30888" y="4828900"/>
              <a:ext cx="8954814" cy="984885"/>
            </a:xfrm>
            <a:prstGeom prst="rect">
              <a:avLst/>
            </a:prstGeom>
            <a:noFill/>
          </p:spPr>
          <p:txBody>
            <a:bodyPr wrap="square" rtlCol="0">
              <a:spAutoFit/>
            </a:bodyPr>
            <a:lstStyle/>
            <a:p>
              <a:pPr algn="ctr" defTabSz="457200">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しかし、多くの人々は「自分は大丈夫」、「事故は他人事」という認識</a:t>
              </a:r>
              <a:endParaRPr lang="en-US" altLang="ja-JP" sz="2400" dirty="0">
                <a:solidFill>
                  <a:prstClr val="black"/>
                </a:solidFill>
                <a:latin typeface="UD デジタル 教科書体 NK-B" panose="02020700000000000000" pitchFamily="18" charset="-128"/>
                <a:ea typeface="UD デジタル 教科書体 NK-B" panose="02020700000000000000" pitchFamily="18" charset="-128"/>
              </a:endParaRPr>
            </a:p>
            <a:p>
              <a:pPr algn="ctr" defTabSz="457200">
                <a:spcBef>
                  <a:spcPts val="1200"/>
                </a:spcBef>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事故に遭って初めてその恐ろしさに気付くのが現実</a:t>
              </a:r>
              <a:endParaRPr lang="en-US" altLang="ja-JP" sz="2400" dirty="0">
                <a:solidFill>
                  <a:prstClr val="black"/>
                </a:solidFill>
                <a:latin typeface="UD デジタル 教科書体 NK-B" panose="02020700000000000000" pitchFamily="18" charset="-128"/>
                <a:ea typeface="UD デジタル 教科書体 NK-B" panose="02020700000000000000" pitchFamily="18" charset="-128"/>
              </a:endParaRPr>
            </a:p>
          </p:txBody>
        </p:sp>
        <p:sp>
          <p:nvSpPr>
            <p:cNvPr id="4" name="矢印: 下 3">
              <a:extLst>
                <a:ext uri="{FF2B5EF4-FFF2-40B4-BE49-F238E27FC236}">
                  <a16:creationId xmlns:a16="http://schemas.microsoft.com/office/drawing/2014/main" id="{AFE5DE68-7346-4654-AAC4-9F8A95EE1AA7}"/>
                </a:ext>
              </a:extLst>
            </p:cNvPr>
            <p:cNvSpPr/>
            <p:nvPr/>
          </p:nvSpPr>
          <p:spPr>
            <a:xfrm>
              <a:off x="3979534" y="4338974"/>
              <a:ext cx="1057523"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dirty="0">
                <a:latin typeface="ＭＳ Ｐゴシック" panose="020B0600070205080204" pitchFamily="50" charset="-128"/>
                <a:ea typeface="ＭＳ Ｐゴシック" panose="020B0600070205080204" pitchFamily="50" charset="-128"/>
              </a:endParaRPr>
            </a:p>
          </p:txBody>
        </p:sp>
      </p:grpSp>
      <p:grpSp>
        <p:nvGrpSpPr>
          <p:cNvPr id="17" name="グループ化 16">
            <a:extLst>
              <a:ext uri="{FF2B5EF4-FFF2-40B4-BE49-F238E27FC236}">
                <a16:creationId xmlns:a16="http://schemas.microsoft.com/office/drawing/2014/main" id="{BED952BC-3EC7-437A-9DD9-83812F9CEC7B}"/>
              </a:ext>
            </a:extLst>
          </p:cNvPr>
          <p:cNvGrpSpPr/>
          <p:nvPr/>
        </p:nvGrpSpPr>
        <p:grpSpPr>
          <a:xfrm>
            <a:off x="1338370" y="2139969"/>
            <a:ext cx="7109266" cy="1017837"/>
            <a:chOff x="1338370" y="2139969"/>
            <a:chExt cx="7109266" cy="1017837"/>
          </a:xfrm>
        </p:grpSpPr>
        <p:sp>
          <p:nvSpPr>
            <p:cNvPr id="12" name="テキスト ボックス 11">
              <a:extLst>
                <a:ext uri="{FF2B5EF4-FFF2-40B4-BE49-F238E27FC236}">
                  <a16:creationId xmlns:a16="http://schemas.microsoft.com/office/drawing/2014/main" id="{819C2590-4DBB-41A7-AB6F-BD3730298C48}"/>
                </a:ext>
              </a:extLst>
            </p:cNvPr>
            <p:cNvSpPr txBox="1"/>
            <p:nvPr/>
          </p:nvSpPr>
          <p:spPr>
            <a:xfrm>
              <a:off x="1338370" y="2696141"/>
              <a:ext cx="7109266" cy="461665"/>
            </a:xfrm>
            <a:prstGeom prst="rect">
              <a:avLst/>
            </a:prstGeom>
            <a:noFill/>
          </p:spPr>
          <p:txBody>
            <a:bodyPr wrap="square" rtlCol="0">
              <a:spAutoFit/>
            </a:bodyPr>
            <a:lstStyle/>
            <a:p>
              <a:pPr algn="ctr" defTabSz="457200">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実際は、今や誰の身に起きても不思議ではない状況</a:t>
              </a:r>
              <a:endParaRPr lang="en-US" altLang="ja-JP" sz="2400" dirty="0">
                <a:solidFill>
                  <a:prstClr val="black"/>
                </a:solidFill>
                <a:latin typeface="UD デジタル 教科書体 NK-B" panose="02020700000000000000" pitchFamily="18" charset="-128"/>
                <a:ea typeface="UD デジタル 教科書体 NK-B" panose="02020700000000000000" pitchFamily="18" charset="-128"/>
              </a:endParaRPr>
            </a:p>
          </p:txBody>
        </p:sp>
        <p:sp>
          <p:nvSpPr>
            <p:cNvPr id="18" name="矢印: 下 17">
              <a:extLst>
                <a:ext uri="{FF2B5EF4-FFF2-40B4-BE49-F238E27FC236}">
                  <a16:creationId xmlns:a16="http://schemas.microsoft.com/office/drawing/2014/main" id="{8283C0AD-801B-47F3-BAC1-A7918729F886}"/>
                </a:ext>
              </a:extLst>
            </p:cNvPr>
            <p:cNvSpPr/>
            <p:nvPr/>
          </p:nvSpPr>
          <p:spPr>
            <a:xfrm>
              <a:off x="4354566" y="2139969"/>
              <a:ext cx="1057523"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HG丸ｺﾞｼｯｸM-PRO" panose="020F0600000000000000" pitchFamily="50" charset="-128"/>
                <a:ea typeface="HG丸ｺﾞｼｯｸM-PRO" panose="020F0600000000000000" pitchFamily="50" charset="-128"/>
              </a:endParaRPr>
            </a:p>
          </p:txBody>
        </p:sp>
      </p:grpSp>
      <p:sp>
        <p:nvSpPr>
          <p:cNvPr id="19" name="正方形/長方形 18">
            <a:extLst>
              <a:ext uri="{FF2B5EF4-FFF2-40B4-BE49-F238E27FC236}">
                <a16:creationId xmlns:a16="http://schemas.microsoft.com/office/drawing/2014/main" id="{B5767A7E-3FC3-4904-988E-5ECB71DC5052}"/>
              </a:ext>
            </a:extLst>
          </p:cNvPr>
          <p:cNvSpPr/>
          <p:nvPr/>
        </p:nvSpPr>
        <p:spPr>
          <a:xfrm>
            <a:off x="213005" y="7229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20" name="直線コネクタ 19">
            <a:extLst>
              <a:ext uri="{FF2B5EF4-FFF2-40B4-BE49-F238E27FC236}">
                <a16:creationId xmlns:a16="http://schemas.microsoft.com/office/drawing/2014/main" id="{7472A854-5545-4234-8E44-B3D81161EC27}"/>
              </a:ext>
            </a:extLst>
          </p:cNvPr>
          <p:cNvCxnSpPr>
            <a:cxnSpLocks/>
          </p:cNvCxnSpPr>
          <p:nvPr/>
        </p:nvCxnSpPr>
        <p:spPr>
          <a:xfrm flipV="1">
            <a:off x="213004" y="844862"/>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15B05C6B-0F40-4312-ADD8-EDA4B4817834}"/>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農作業事故は、あなたの人生設計を大きく変えます</a:t>
            </a:r>
          </a:p>
        </p:txBody>
      </p:sp>
      <p:sp>
        <p:nvSpPr>
          <p:cNvPr id="2" name="スライド番号プレースホルダー 1">
            <a:extLst>
              <a:ext uri="{FF2B5EF4-FFF2-40B4-BE49-F238E27FC236}">
                <a16:creationId xmlns:a16="http://schemas.microsoft.com/office/drawing/2014/main" id="{E2734F8C-5015-3489-9F22-CDCE70B86626}"/>
              </a:ext>
            </a:extLst>
          </p:cNvPr>
          <p:cNvSpPr>
            <a:spLocks noGrp="1"/>
          </p:cNvSpPr>
          <p:nvPr>
            <p:ph type="sldNum" sz="quarter" idx="12"/>
          </p:nvPr>
        </p:nvSpPr>
        <p:spPr/>
        <p:txBody>
          <a:bodyPr/>
          <a:lstStyle/>
          <a:p>
            <a:fld id="{08FA7DAE-B1A8-49FD-A74C-0F3ACDC12528}" type="slidenum">
              <a:rPr lang="ja-JP" altLang="en-US" smtClean="0"/>
              <a:pPr/>
              <a:t>2</a:t>
            </a:fld>
            <a:endParaRPr lang="ja-JP" altLang="en-US"/>
          </a:p>
        </p:txBody>
      </p:sp>
    </p:spTree>
    <p:extLst>
      <p:ext uri="{BB962C8B-B14F-4D97-AF65-F5344CB8AC3E}">
        <p14:creationId xmlns:p14="http://schemas.microsoft.com/office/powerpoint/2010/main" val="71595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6" name="直線コネクタ 5">
            <a:extLst>
              <a:ext uri="{FF2B5EF4-FFF2-40B4-BE49-F238E27FC236}">
                <a16:creationId xmlns:a16="http://schemas.microsoft.com/office/drawing/2014/main" id="{06B9FBE1-87D6-4042-97B8-541A8A702AB1}"/>
              </a:ext>
            </a:extLst>
          </p:cNvPr>
          <p:cNvCxnSpPr>
            <a:cxnSpLocks/>
          </p:cNvCxnSpPr>
          <p:nvPr/>
        </p:nvCxnSpPr>
        <p:spPr>
          <a:xfrm flipV="1">
            <a:off x="213004" y="844862"/>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被災者の想いを知ってください</a:t>
            </a:r>
          </a:p>
        </p:txBody>
      </p:sp>
      <p:sp>
        <p:nvSpPr>
          <p:cNvPr id="9" name="テキスト ボックス 8">
            <a:extLst>
              <a:ext uri="{FF2B5EF4-FFF2-40B4-BE49-F238E27FC236}">
                <a16:creationId xmlns:a16="http://schemas.microsoft.com/office/drawing/2014/main" id="{3DDE3649-4963-47ED-BF63-71F32085D0F5}"/>
              </a:ext>
            </a:extLst>
          </p:cNvPr>
          <p:cNvSpPr txBox="1"/>
          <p:nvPr/>
        </p:nvSpPr>
        <p:spPr>
          <a:xfrm>
            <a:off x="337089" y="1193136"/>
            <a:ext cx="8611702" cy="2113399"/>
          </a:xfrm>
          <a:prstGeom prst="rect">
            <a:avLst/>
          </a:prstGeom>
          <a:noFill/>
        </p:spPr>
        <p:txBody>
          <a:bodyPr wrap="square" rtlCol="0">
            <a:spAutoFit/>
          </a:bodyPr>
          <a:lstStyle/>
          <a:p>
            <a:r>
              <a:rPr lang="ja-JP" altLang="en-US" sz="2400" dirty="0">
                <a:latin typeface="UD デジタル 教科書体 NK-B" panose="02020700000000000000" pitchFamily="18" charset="-128"/>
                <a:ea typeface="UD デジタル 教科書体 NK-B" panose="02020700000000000000" pitchFamily="18" charset="-128"/>
              </a:rPr>
              <a:t>Ａ県在住　当時</a:t>
            </a:r>
            <a:r>
              <a:rPr lang="en-US" altLang="ja-JP" sz="2400" dirty="0">
                <a:latin typeface="UD デジタル 教科書体 NK-B" panose="02020700000000000000" pitchFamily="18" charset="-128"/>
                <a:ea typeface="UD デジタル 教科書体 NK-B" panose="02020700000000000000" pitchFamily="18" charset="-128"/>
              </a:rPr>
              <a:t>50</a:t>
            </a:r>
            <a:r>
              <a:rPr lang="ja-JP" altLang="en-US" sz="2400" dirty="0">
                <a:latin typeface="UD デジタル 教科書体 NK-B" panose="02020700000000000000" pitchFamily="18" charset="-128"/>
                <a:ea typeface="UD デジタル 教科書体 NK-B" panose="02020700000000000000" pitchFamily="18" charset="-128"/>
              </a:rPr>
              <a:t>歳代の男性</a:t>
            </a:r>
            <a:endParaRPr lang="en-US" altLang="ja-JP" sz="2400" dirty="0">
              <a:latin typeface="UD デジタル 教科書体 NK-B" panose="02020700000000000000" pitchFamily="18" charset="-128"/>
              <a:ea typeface="UD デジタル 教科書体 NK-B" panose="02020700000000000000" pitchFamily="18" charset="-128"/>
            </a:endParaRPr>
          </a:p>
          <a:p>
            <a:pPr>
              <a:lnSpc>
                <a:spcPts val="1600"/>
              </a:lnSpc>
            </a:pPr>
            <a:endParaRPr lang="en-US" altLang="ja-JP" sz="2400" dirty="0">
              <a:latin typeface="UD デジタル 教科書体 NK-B" panose="02020700000000000000" pitchFamily="18" charset="-128"/>
              <a:ea typeface="UD デジタル 教科書体 NK-B" panose="02020700000000000000" pitchFamily="18" charset="-128"/>
            </a:endParaRPr>
          </a:p>
          <a:p>
            <a:pPr>
              <a:lnSpc>
                <a:spcPts val="2200"/>
              </a:lnSpc>
              <a:spcBef>
                <a:spcPts val="1200"/>
              </a:spcBef>
            </a:pPr>
            <a:r>
              <a:rPr lang="ja-JP" altLang="en-US" sz="2400" dirty="0">
                <a:latin typeface="UD デジタル 教科書体 NK-B" panose="02020700000000000000" pitchFamily="18" charset="-128"/>
                <a:ea typeface="UD デジタル 教科書体 NK-B" panose="02020700000000000000" pitchFamily="18" charset="-128"/>
              </a:rPr>
              <a:t>サトウキビ畑で調苗作業中に調苗機に誤って右腕が引き込まれ、</a:t>
            </a:r>
          </a:p>
          <a:p>
            <a:pPr>
              <a:lnSpc>
                <a:spcPts val="2200"/>
              </a:lnSpc>
              <a:spcBef>
                <a:spcPts val="1200"/>
              </a:spcBef>
            </a:pPr>
            <a:r>
              <a:rPr lang="ja-JP" altLang="en-US" sz="2400" dirty="0">
                <a:latin typeface="UD デジタル 教科書体 NK-B" panose="02020700000000000000" pitchFamily="18" charset="-128"/>
                <a:ea typeface="UD デジタル 教科書体 NK-B" panose="02020700000000000000" pitchFamily="18" charset="-128"/>
              </a:rPr>
              <a:t>右腕の肘付近から先を失った</a:t>
            </a:r>
          </a:p>
          <a:p>
            <a:pPr>
              <a:spcBef>
                <a:spcPts val="1200"/>
              </a:spcBef>
            </a:pP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D410F925-123E-4007-A6EB-3153B784DD75}"/>
              </a:ext>
            </a:extLst>
          </p:cNvPr>
          <p:cNvSpPr txBox="1"/>
          <p:nvPr/>
        </p:nvSpPr>
        <p:spPr>
          <a:xfrm>
            <a:off x="3590995" y="6135051"/>
            <a:ext cx="2724010" cy="461665"/>
          </a:xfrm>
          <a:prstGeom prst="rect">
            <a:avLst/>
          </a:prstGeom>
          <a:noFill/>
        </p:spPr>
        <p:txBody>
          <a:bodyPr wrap="square" rtlCol="0">
            <a:spAutoFit/>
          </a:bodyPr>
          <a:lstStyle/>
          <a:p>
            <a:pPr algn="ctr"/>
            <a:r>
              <a:rPr lang="ja-JP" altLang="en-US" sz="2400" dirty="0"/>
              <a:t>実際の負傷の様子</a:t>
            </a:r>
          </a:p>
        </p:txBody>
      </p:sp>
      <p:sp>
        <p:nvSpPr>
          <p:cNvPr id="3" name="スライド番号プレースホルダー 2">
            <a:extLst>
              <a:ext uri="{FF2B5EF4-FFF2-40B4-BE49-F238E27FC236}">
                <a16:creationId xmlns:a16="http://schemas.microsoft.com/office/drawing/2014/main" id="{98042A38-1167-C8FC-C1B7-2E06EB89C1AA}"/>
              </a:ext>
            </a:extLst>
          </p:cNvPr>
          <p:cNvSpPr>
            <a:spLocks noGrp="1"/>
          </p:cNvSpPr>
          <p:nvPr>
            <p:ph type="sldNum" sz="quarter" idx="12"/>
          </p:nvPr>
        </p:nvSpPr>
        <p:spPr/>
        <p:txBody>
          <a:bodyPr/>
          <a:lstStyle/>
          <a:p>
            <a:fld id="{08FA7DAE-B1A8-49FD-A74C-0F3ACDC12528}" type="slidenum">
              <a:rPr lang="ja-JP" altLang="en-US" smtClean="0"/>
              <a:pPr/>
              <a:t>3</a:t>
            </a:fld>
            <a:endParaRPr lang="ja-JP" altLang="en-US"/>
          </a:p>
        </p:txBody>
      </p:sp>
      <p:pic>
        <p:nvPicPr>
          <p:cNvPr id="2" name="図 1" descr="草の上にいる帽子をかぶった男性&#10;&#10;中程度の精度で自動的に生成された説明">
            <a:extLst>
              <a:ext uri="{FF2B5EF4-FFF2-40B4-BE49-F238E27FC236}">
                <a16:creationId xmlns:a16="http://schemas.microsoft.com/office/drawing/2014/main" id="{CBF68833-6CB7-1E14-0158-C3D5828E69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12391" y="2932766"/>
            <a:ext cx="5081218" cy="3202285"/>
          </a:xfrm>
          <a:prstGeom prst="rect">
            <a:avLst/>
          </a:prstGeom>
        </p:spPr>
      </p:pic>
    </p:spTree>
    <p:extLst>
      <p:ext uri="{BB962C8B-B14F-4D97-AF65-F5344CB8AC3E}">
        <p14:creationId xmlns:p14="http://schemas.microsoft.com/office/powerpoint/2010/main" val="1304249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テキスト ボックス 28">
            <a:extLst>
              <a:ext uri="{FF2B5EF4-FFF2-40B4-BE49-F238E27FC236}">
                <a16:creationId xmlns:a16="http://schemas.microsoft.com/office/drawing/2014/main" id="{FA52F5F8-52FB-4AE5-AEC3-6A0E32227EFA}"/>
              </a:ext>
            </a:extLst>
          </p:cNvPr>
          <p:cNvSpPr txBox="1"/>
          <p:nvPr/>
        </p:nvSpPr>
        <p:spPr>
          <a:xfrm>
            <a:off x="213004" y="811435"/>
            <a:ext cx="8839157" cy="1813317"/>
          </a:xfrm>
          <a:prstGeom prst="rect">
            <a:avLst/>
          </a:prstGeom>
          <a:noFill/>
        </p:spPr>
        <p:txBody>
          <a:bodyPr wrap="square" rtlCol="0">
            <a:spAutoFit/>
          </a:bodyPr>
          <a:lstStyle/>
          <a:p>
            <a:pPr>
              <a:lnSpc>
                <a:spcPts val="692"/>
              </a:lnSpc>
            </a:pPr>
            <a:endParaRPr lang="en-US" altLang="ja-JP" sz="2400" dirty="0">
              <a:latin typeface="+mn-ea"/>
            </a:endParaRPr>
          </a:p>
          <a:p>
            <a:r>
              <a:rPr lang="en-US" altLang="ja-JP" sz="2400" dirty="0">
                <a:latin typeface="UD デジタル 教科書体 NK-B" panose="02020700000000000000" pitchFamily="18" charset="-128"/>
                <a:ea typeface="UD デジタル 教科書体 NK-B" panose="02020700000000000000" pitchFamily="18" charset="-128"/>
              </a:rPr>
              <a:t>【</a:t>
            </a:r>
            <a:r>
              <a:rPr lang="ja-JP" altLang="en-US" sz="2400" dirty="0">
                <a:latin typeface="UD デジタル 教科書体 NK-B" panose="02020700000000000000" pitchFamily="18" charset="-128"/>
                <a:ea typeface="UD デジタル 教科書体 NK-B" panose="02020700000000000000" pitchFamily="18" charset="-128"/>
              </a:rPr>
              <a:t>被災者ご本人のコメント</a:t>
            </a:r>
            <a:r>
              <a:rPr lang="en-US" altLang="ja-JP" sz="2400" dirty="0">
                <a:latin typeface="UD デジタル 教科書体 NK-B" panose="02020700000000000000" pitchFamily="18" charset="-128"/>
                <a:ea typeface="UD デジタル 教科書体 NK-B" panose="02020700000000000000" pitchFamily="18" charset="-128"/>
              </a:rPr>
              <a:t>】</a:t>
            </a:r>
          </a:p>
          <a:p>
            <a:pPr marL="125289" indent="-125289">
              <a:spcBef>
                <a:spcPts val="600"/>
              </a:spcBef>
            </a:pPr>
            <a:r>
              <a:rPr lang="ja-JP" altLang="en-US" sz="2400" dirty="0">
                <a:latin typeface="UD デジタル 教科書体 NK-B" panose="02020700000000000000" pitchFamily="18" charset="-128"/>
                <a:ea typeface="UD デジタル 教科書体 NK-B" panose="02020700000000000000" pitchFamily="18" charset="-128"/>
              </a:rPr>
              <a:t>　「指先がカッターに当たったと思ったら、次の瞬間にはほ場に右腕が転がり、切断面から大量の出血をしていた。</a:t>
            </a:r>
            <a:endParaRPr lang="en-US" altLang="ja-JP" sz="2400" dirty="0">
              <a:latin typeface="UD デジタル 教科書体 NK-B" panose="02020700000000000000" pitchFamily="18" charset="-128"/>
              <a:ea typeface="UD デジタル 教科書体 NK-B" panose="02020700000000000000" pitchFamily="18" charset="-128"/>
            </a:endParaRPr>
          </a:p>
          <a:p>
            <a:pPr marL="125289" indent="-125289">
              <a:spcBef>
                <a:spcPts val="600"/>
              </a:spcBef>
            </a:pPr>
            <a:r>
              <a:rPr lang="ja-JP" altLang="en-US" sz="2400" dirty="0">
                <a:latin typeface="UD デジタル 教科書体 NK-B" panose="02020700000000000000" pitchFamily="18" charset="-128"/>
                <a:ea typeface="UD デジタル 教科書体 NK-B" panose="02020700000000000000" pitchFamily="18" charset="-128"/>
              </a:rPr>
              <a:t>　出血を見ながら、このまま死ぬかもしれないと感じた」</a:t>
            </a: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6" name="直線コネクタ 5">
            <a:extLst>
              <a:ext uri="{FF2B5EF4-FFF2-40B4-BE49-F238E27FC236}">
                <a16:creationId xmlns:a16="http://schemas.microsoft.com/office/drawing/2014/main" id="{06B9FBE1-87D6-4042-97B8-541A8A702AB1}"/>
              </a:ext>
            </a:extLst>
          </p:cNvPr>
          <p:cNvCxnSpPr>
            <a:cxnSpLocks/>
          </p:cNvCxnSpPr>
          <p:nvPr/>
        </p:nvCxnSpPr>
        <p:spPr>
          <a:xfrm flipV="1">
            <a:off x="213004" y="844862"/>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被災者の想いを知ってください</a:t>
            </a:r>
          </a:p>
        </p:txBody>
      </p:sp>
      <p:sp>
        <p:nvSpPr>
          <p:cNvPr id="3" name="スライド番号プレースホルダー 2">
            <a:extLst>
              <a:ext uri="{FF2B5EF4-FFF2-40B4-BE49-F238E27FC236}">
                <a16:creationId xmlns:a16="http://schemas.microsoft.com/office/drawing/2014/main" id="{7EA111C7-A45B-B0A8-5A75-0ECE912834FE}"/>
              </a:ext>
            </a:extLst>
          </p:cNvPr>
          <p:cNvSpPr>
            <a:spLocks noGrp="1"/>
          </p:cNvSpPr>
          <p:nvPr>
            <p:ph type="sldNum" sz="quarter" idx="12"/>
          </p:nvPr>
        </p:nvSpPr>
        <p:spPr/>
        <p:txBody>
          <a:bodyPr/>
          <a:lstStyle/>
          <a:p>
            <a:fld id="{08FA7DAE-B1A8-49FD-A74C-0F3ACDC12528}" type="slidenum">
              <a:rPr lang="ja-JP" altLang="en-US" smtClean="0"/>
              <a:pPr/>
              <a:t>4</a:t>
            </a:fld>
            <a:endParaRPr lang="ja-JP" altLang="en-US"/>
          </a:p>
        </p:txBody>
      </p:sp>
      <p:sp>
        <p:nvSpPr>
          <p:cNvPr id="2" name="テキスト ボックス 1">
            <a:extLst>
              <a:ext uri="{FF2B5EF4-FFF2-40B4-BE49-F238E27FC236}">
                <a16:creationId xmlns:a16="http://schemas.microsoft.com/office/drawing/2014/main" id="{442F0E77-5719-8EFC-DA33-D2B1FB8BCD1A}"/>
              </a:ext>
            </a:extLst>
          </p:cNvPr>
          <p:cNvSpPr txBox="1"/>
          <p:nvPr/>
        </p:nvSpPr>
        <p:spPr>
          <a:xfrm>
            <a:off x="3215518" y="2808351"/>
            <a:ext cx="2859975" cy="1055708"/>
          </a:xfrm>
          <a:prstGeom prst="rect">
            <a:avLst/>
          </a:prstGeom>
          <a:solidFill>
            <a:srgbClr val="CCECFF"/>
          </a:solidFill>
        </p:spPr>
        <p:txBody>
          <a:bodyPr wrap="square" lIns="180000" rIns="0" rtlCol="0" anchor="ctr" anchorCtr="0">
            <a:noAutofit/>
          </a:bodyPr>
          <a:lstStyle/>
          <a:p>
            <a:r>
              <a:rPr lang="ja-JP" altLang="en-US" sz="2000" dirty="0">
                <a:latin typeface="Yu Gothic UI" panose="020B0500000000000000" pitchFamily="50" charset="-128"/>
                <a:ea typeface="Yu Gothic UI" panose="020B0500000000000000" pitchFamily="50" charset="-128"/>
              </a:rPr>
              <a:t>サトウキビ畑１</a:t>
            </a:r>
            <a:r>
              <a:rPr lang="en-US" altLang="ja-JP" sz="2000" dirty="0">
                <a:latin typeface="Yu Gothic UI" panose="020B0500000000000000" pitchFamily="50" charset="-128"/>
                <a:ea typeface="Yu Gothic UI" panose="020B0500000000000000" pitchFamily="50" charset="-128"/>
              </a:rPr>
              <a:t>ha</a:t>
            </a:r>
          </a:p>
          <a:p>
            <a:r>
              <a:rPr lang="ja-JP" altLang="en-US" sz="2000" dirty="0">
                <a:latin typeface="Yu Gothic UI" panose="020B0500000000000000" pitchFamily="50" charset="-128"/>
                <a:ea typeface="Yu Gothic UI" panose="020B0500000000000000" pitchFamily="50" charset="-128"/>
              </a:rPr>
              <a:t>作業者（本人＋１名）</a:t>
            </a:r>
            <a:endParaRPr lang="en-US" altLang="ja-JP" sz="2000" dirty="0">
              <a:latin typeface="Yu Gothic UI" panose="020B0500000000000000" pitchFamily="50" charset="-128"/>
              <a:ea typeface="Yu Gothic UI" panose="020B0500000000000000" pitchFamily="50" charset="-128"/>
            </a:endParaRPr>
          </a:p>
          <a:p>
            <a:r>
              <a:rPr lang="ja-JP" altLang="en-US" sz="2000" dirty="0">
                <a:latin typeface="Yu Gothic UI" panose="020B0500000000000000" pitchFamily="50" charset="-128"/>
                <a:ea typeface="Yu Gothic UI" panose="020B0500000000000000" pitchFamily="50" charset="-128"/>
              </a:rPr>
              <a:t>の家族労働</a:t>
            </a:r>
            <a:endParaRPr kumimoji="1" lang="en-US" altLang="ja-JP" sz="2000" dirty="0">
              <a:latin typeface="Yu Gothic UI" panose="020B0500000000000000" pitchFamily="50" charset="-128"/>
              <a:ea typeface="Yu Gothic UI" panose="020B0500000000000000" pitchFamily="50" charset="-128"/>
            </a:endParaRPr>
          </a:p>
        </p:txBody>
      </p:sp>
      <p:sp>
        <p:nvSpPr>
          <p:cNvPr id="5" name="テキスト ボックス 4">
            <a:extLst>
              <a:ext uri="{FF2B5EF4-FFF2-40B4-BE49-F238E27FC236}">
                <a16:creationId xmlns:a16="http://schemas.microsoft.com/office/drawing/2014/main" id="{383505D8-A153-0373-2148-AC08B8371429}"/>
              </a:ext>
            </a:extLst>
          </p:cNvPr>
          <p:cNvSpPr txBox="1"/>
          <p:nvPr/>
        </p:nvSpPr>
        <p:spPr>
          <a:xfrm>
            <a:off x="2491352" y="5822021"/>
            <a:ext cx="4272714" cy="1007676"/>
          </a:xfrm>
          <a:prstGeom prst="rect">
            <a:avLst/>
          </a:prstGeom>
          <a:noFill/>
          <a:ln w="12700">
            <a:solidFill>
              <a:srgbClr val="FF5050"/>
            </a:solidFill>
          </a:ln>
        </p:spPr>
        <p:txBody>
          <a:bodyPr wrap="square" rtlCol="0">
            <a:noAutofit/>
          </a:bodyPr>
          <a:lstStyle/>
          <a:p>
            <a:pPr marL="85725" indent="-85725"/>
            <a:r>
              <a:rPr kumimoji="1" lang="ja-JP" altLang="en-US" sz="2000" dirty="0">
                <a:latin typeface="Yu Gothic UI" panose="020B0500000000000000" pitchFamily="50" charset="-128"/>
                <a:ea typeface="Yu Gothic UI" panose="020B0500000000000000" pitchFamily="50" charset="-128"/>
              </a:rPr>
              <a:t>・利き手を失い、生活に支障</a:t>
            </a:r>
            <a:endParaRPr kumimoji="1" lang="en-US" altLang="ja-JP" sz="2000" dirty="0">
              <a:latin typeface="Yu Gothic UI" panose="020B0500000000000000" pitchFamily="50" charset="-128"/>
              <a:ea typeface="Yu Gothic UI" panose="020B0500000000000000" pitchFamily="50" charset="-128"/>
            </a:endParaRPr>
          </a:p>
          <a:p>
            <a:pPr marL="87313" indent="-87313"/>
            <a:r>
              <a:rPr lang="ja-JP" altLang="en-US" sz="2000" dirty="0">
                <a:latin typeface="Yu Gothic UI" panose="020B0500000000000000" pitchFamily="50" charset="-128"/>
                <a:ea typeface="Yu Gothic UI" panose="020B0500000000000000" pitchFamily="50" charset="-128"/>
              </a:rPr>
              <a:t>・追加雇用が必要となり、所得が減少</a:t>
            </a:r>
            <a:endParaRPr lang="en-US" altLang="ja-JP" sz="2000" dirty="0">
              <a:latin typeface="Yu Gothic UI" panose="020B0500000000000000" pitchFamily="50" charset="-128"/>
              <a:ea typeface="Yu Gothic UI" panose="020B0500000000000000" pitchFamily="50" charset="-128"/>
            </a:endParaRPr>
          </a:p>
          <a:p>
            <a:pPr marL="85725" indent="-85725"/>
            <a:r>
              <a:rPr lang="ja-JP" altLang="en-US" sz="2000" dirty="0">
                <a:latin typeface="Yu Gothic UI" panose="020B0500000000000000" pitchFamily="50" charset="-128"/>
                <a:ea typeface="Yu Gothic UI" panose="020B0500000000000000" pitchFamily="50" charset="-128"/>
              </a:rPr>
              <a:t>・新規作物の導入を断念</a:t>
            </a:r>
            <a:endParaRPr lang="en-US" altLang="ja-JP" sz="2000" dirty="0">
              <a:latin typeface="Yu Gothic UI" panose="020B0500000000000000" pitchFamily="50" charset="-128"/>
              <a:ea typeface="Yu Gothic UI" panose="020B0500000000000000" pitchFamily="50" charset="-128"/>
            </a:endParaRPr>
          </a:p>
        </p:txBody>
      </p:sp>
      <p:sp>
        <p:nvSpPr>
          <p:cNvPr id="8" name="二等辺三角形 7">
            <a:extLst>
              <a:ext uri="{FF2B5EF4-FFF2-40B4-BE49-F238E27FC236}">
                <a16:creationId xmlns:a16="http://schemas.microsoft.com/office/drawing/2014/main" id="{E97A330E-DAD4-BC4E-AF92-D37E6AC08D8B}"/>
              </a:ext>
            </a:extLst>
          </p:cNvPr>
          <p:cNvSpPr>
            <a:spLocks noChangeAspect="1"/>
          </p:cNvSpPr>
          <p:nvPr/>
        </p:nvSpPr>
        <p:spPr>
          <a:xfrm rot="10800000">
            <a:off x="4347462" y="3930846"/>
            <a:ext cx="596086" cy="329488"/>
          </a:xfrm>
          <a:prstGeom prst="triangl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2E8EF3C4-A6CE-62CA-8211-B53E8EC834FD}"/>
              </a:ext>
            </a:extLst>
          </p:cNvPr>
          <p:cNvSpPr txBox="1"/>
          <p:nvPr/>
        </p:nvSpPr>
        <p:spPr>
          <a:xfrm>
            <a:off x="2499079" y="5442702"/>
            <a:ext cx="2211743" cy="400110"/>
          </a:xfrm>
          <a:prstGeom prst="rect">
            <a:avLst/>
          </a:prstGeom>
          <a:noFill/>
        </p:spPr>
        <p:txBody>
          <a:bodyPr wrap="square" rtlCol="0">
            <a:spAutoFit/>
          </a:bodyPr>
          <a:lstStyle/>
          <a:p>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r>
              <a:rPr kumimoji="1" lang="ja-JP" altLang="en-US" sz="2000" dirty="0">
                <a:solidFill>
                  <a:srgbClr val="FF5050"/>
                </a:solidFill>
                <a:latin typeface="BIZ UDPゴシック" panose="020B0400000000000000" pitchFamily="50" charset="-128"/>
                <a:ea typeface="BIZ UDPゴシック" panose="020B0400000000000000" pitchFamily="50" charset="-128"/>
              </a:rPr>
              <a:t>中・長期的影響</a:t>
            </a:r>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endParaRPr kumimoji="1" lang="ja-JP" altLang="en-US" sz="2000" dirty="0">
              <a:solidFill>
                <a:srgbClr val="FF5050"/>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D87619F7-ADB9-6639-5DAE-80655B346531}"/>
              </a:ext>
            </a:extLst>
          </p:cNvPr>
          <p:cNvSpPr txBox="1"/>
          <p:nvPr/>
        </p:nvSpPr>
        <p:spPr>
          <a:xfrm>
            <a:off x="2499079" y="4418070"/>
            <a:ext cx="4272714" cy="1007676"/>
          </a:xfrm>
          <a:prstGeom prst="rect">
            <a:avLst/>
          </a:prstGeom>
          <a:noFill/>
          <a:ln w="12700">
            <a:solidFill>
              <a:srgbClr val="FF5050"/>
            </a:solidFill>
          </a:ln>
        </p:spPr>
        <p:txBody>
          <a:bodyPr wrap="square" lIns="72000" rIns="0" rtlCol="0" anchor="ctr" anchorCtr="0">
            <a:noAutofit/>
          </a:bodyPr>
          <a:lstStyle/>
          <a:p>
            <a:pPr marL="85725" indent="-85725"/>
            <a:r>
              <a:rPr kumimoji="1" lang="ja-JP" altLang="en-US" sz="2000" dirty="0">
                <a:latin typeface="Yu Gothic UI" panose="020B0500000000000000" pitchFamily="50" charset="-128"/>
                <a:ea typeface="Yu Gothic UI" panose="020B0500000000000000" pitchFamily="50" charset="-128"/>
              </a:rPr>
              <a:t>・３週間程度の入院</a:t>
            </a:r>
            <a:endParaRPr kumimoji="1" lang="en-US" altLang="ja-JP" sz="2000" dirty="0">
              <a:latin typeface="Yu Gothic UI" panose="020B0500000000000000" pitchFamily="50" charset="-128"/>
              <a:ea typeface="Yu Gothic UI" panose="020B0500000000000000" pitchFamily="50" charset="-128"/>
            </a:endParaRPr>
          </a:p>
          <a:p>
            <a:pPr marL="85725" indent="-85725"/>
            <a:r>
              <a:rPr lang="ja-JP" altLang="en-US" sz="2000" spc="-60" dirty="0">
                <a:latin typeface="Yu Gothic UI" panose="020B0500000000000000" pitchFamily="50" charset="-128"/>
                <a:ea typeface="Yu Gothic UI" panose="020B0500000000000000" pitchFamily="50" charset="-128"/>
              </a:rPr>
              <a:t>（看病のために家族に大きな出費）</a:t>
            </a:r>
            <a:endParaRPr lang="en-US" altLang="ja-JP" sz="2000" spc="-60" dirty="0">
              <a:latin typeface="Yu Gothic UI" panose="020B0500000000000000" pitchFamily="50" charset="-128"/>
              <a:ea typeface="Yu Gothic UI" panose="020B0500000000000000" pitchFamily="50" charset="-128"/>
            </a:endParaRPr>
          </a:p>
          <a:p>
            <a:pPr marL="85725" indent="-85725"/>
            <a:r>
              <a:rPr kumimoji="1" lang="ja-JP" altLang="en-US" sz="2000" dirty="0">
                <a:latin typeface="Yu Gothic UI" panose="020B0500000000000000" pitchFamily="50" charset="-128"/>
                <a:ea typeface="Yu Gothic UI" panose="020B0500000000000000" pitchFamily="50" charset="-128"/>
              </a:rPr>
              <a:t>・当年の売り上げ金額は、約４割減少</a:t>
            </a:r>
            <a:endParaRPr kumimoji="1" lang="en-US" altLang="ja-JP" sz="2000" dirty="0">
              <a:latin typeface="Yu Gothic UI" panose="020B0500000000000000" pitchFamily="50" charset="-128"/>
              <a:ea typeface="Yu Gothic UI" panose="020B0500000000000000" pitchFamily="50" charset="-128"/>
            </a:endParaRPr>
          </a:p>
        </p:txBody>
      </p:sp>
      <p:sp>
        <p:nvSpPr>
          <p:cNvPr id="14" name="テキスト ボックス 13">
            <a:extLst>
              <a:ext uri="{FF2B5EF4-FFF2-40B4-BE49-F238E27FC236}">
                <a16:creationId xmlns:a16="http://schemas.microsoft.com/office/drawing/2014/main" id="{D1784966-B6E2-305B-DC3D-AD9089BA6341}"/>
              </a:ext>
            </a:extLst>
          </p:cNvPr>
          <p:cNvSpPr txBox="1"/>
          <p:nvPr/>
        </p:nvSpPr>
        <p:spPr>
          <a:xfrm>
            <a:off x="2499079" y="4031440"/>
            <a:ext cx="2670275" cy="400110"/>
          </a:xfrm>
          <a:prstGeom prst="rect">
            <a:avLst/>
          </a:prstGeom>
          <a:noFill/>
        </p:spPr>
        <p:txBody>
          <a:bodyPr wrap="square" rtlCol="0">
            <a:spAutoFit/>
          </a:bodyPr>
          <a:lstStyle/>
          <a:p>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r>
              <a:rPr lang="ja-JP" altLang="en-US" sz="2000" dirty="0">
                <a:solidFill>
                  <a:srgbClr val="FF5050"/>
                </a:solidFill>
                <a:latin typeface="BIZ UDPゴシック" panose="020B0400000000000000" pitchFamily="50" charset="-128"/>
                <a:ea typeface="BIZ UDPゴシック" panose="020B0400000000000000" pitchFamily="50" charset="-128"/>
              </a:rPr>
              <a:t>短期</a:t>
            </a:r>
            <a:r>
              <a:rPr kumimoji="1" lang="ja-JP" altLang="en-US" sz="2000" dirty="0">
                <a:solidFill>
                  <a:srgbClr val="FF5050"/>
                </a:solidFill>
                <a:latin typeface="BIZ UDPゴシック" panose="020B0400000000000000" pitchFamily="50" charset="-128"/>
                <a:ea typeface="BIZ UDPゴシック" panose="020B0400000000000000" pitchFamily="50" charset="-128"/>
              </a:rPr>
              <a:t>的影響</a:t>
            </a:r>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endParaRPr kumimoji="1" lang="ja-JP" altLang="en-US" sz="2000" dirty="0">
              <a:solidFill>
                <a:srgbClr val="FF505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44957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0B3F7978-EC42-45C3-BC50-6955E8C1831F}"/>
              </a:ext>
            </a:extLst>
          </p:cNvPr>
          <p:cNvSpPr/>
          <p:nvPr/>
        </p:nvSpPr>
        <p:spPr>
          <a:xfrm>
            <a:off x="232669" y="790157"/>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31" name="直線コネクタ 30">
            <a:extLst>
              <a:ext uri="{FF2B5EF4-FFF2-40B4-BE49-F238E27FC236}">
                <a16:creationId xmlns:a16="http://schemas.microsoft.com/office/drawing/2014/main" id="{79C83E04-8A1D-4C09-9B0D-1DF106F9357E}"/>
              </a:ext>
            </a:extLst>
          </p:cNvPr>
          <p:cNvCxnSpPr>
            <a:cxnSpLocks/>
          </p:cNvCxnSpPr>
          <p:nvPr/>
        </p:nvCxnSpPr>
        <p:spPr>
          <a:xfrm flipV="1">
            <a:off x="232668" y="91207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53E3FCA5-1205-405C-909C-C567D9E2DC16}"/>
              </a:ext>
            </a:extLst>
          </p:cNvPr>
          <p:cNvSpPr txBox="1"/>
          <p:nvPr/>
        </p:nvSpPr>
        <p:spPr>
          <a:xfrm>
            <a:off x="101729" y="281505"/>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農作業事故によって、様々な問題が発生します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p:txBody>
      </p:sp>
      <p:sp>
        <p:nvSpPr>
          <p:cNvPr id="17" name="テキスト ボックス 16">
            <a:extLst>
              <a:ext uri="{FF2B5EF4-FFF2-40B4-BE49-F238E27FC236}">
                <a16:creationId xmlns:a16="http://schemas.microsoft.com/office/drawing/2014/main" id="{289C7818-DE01-DAF7-8E02-AAA5A5594EAB}"/>
              </a:ext>
            </a:extLst>
          </p:cNvPr>
          <p:cNvSpPr txBox="1"/>
          <p:nvPr/>
        </p:nvSpPr>
        <p:spPr>
          <a:xfrm>
            <a:off x="2672980" y="1334510"/>
            <a:ext cx="7392688" cy="954107"/>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　・　</a:t>
            </a:r>
            <a:r>
              <a:rPr kumimoji="1" lang="ja-JP" altLang="en-US" sz="2400" dirty="0">
                <a:latin typeface="UD デジタル 教科書体 NK-R" panose="02020400000000000000" pitchFamily="18" charset="-128"/>
                <a:ea typeface="UD デジタル 教科書体 NK-R" panose="02020400000000000000" pitchFamily="18" charset="-128"/>
              </a:rPr>
              <a:t>ケガ、治療、後遺症による</a:t>
            </a:r>
            <a:r>
              <a:rPr kumimoji="1" lang="ja-JP" altLang="en-US" sz="2800" b="1" u="sng" dirty="0">
                <a:latin typeface="UD デジタル 教科書体 NK-R" panose="02020400000000000000" pitchFamily="18" charset="-128"/>
                <a:ea typeface="UD デジタル 教科書体 NK-R" panose="02020400000000000000" pitchFamily="18" charset="-128"/>
              </a:rPr>
              <a:t>肉体的なダメージ</a:t>
            </a:r>
            <a:endParaRPr kumimoji="1" lang="en-US" altLang="ja-JP" sz="2800" b="1" u="sng"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　</a:t>
            </a:r>
            <a:r>
              <a:rPr lang="ja-JP" altLang="en-US" sz="2400" dirty="0">
                <a:latin typeface="UD デジタル 教科書体 NK-R" panose="02020400000000000000" pitchFamily="18" charset="-128"/>
                <a:ea typeface="UD デジタル 教科書体 NK-R" panose="02020400000000000000" pitchFamily="18" charset="-128"/>
              </a:rPr>
              <a:t>自らの過失に対する</a:t>
            </a:r>
            <a:r>
              <a:rPr lang="ja-JP" altLang="en-US" sz="2800" b="1" u="sng" dirty="0">
                <a:latin typeface="UD デジタル 教科書体 NK-R" panose="02020400000000000000" pitchFamily="18" charset="-128"/>
                <a:ea typeface="UD デジタル 教科書体 NK-R" panose="02020400000000000000" pitchFamily="18" charset="-128"/>
              </a:rPr>
              <a:t>心理的・精神的なダメージ</a:t>
            </a:r>
            <a:endParaRPr kumimoji="1" lang="ja-JP" altLang="en-US" sz="2800" b="1" u="sng" dirty="0">
              <a:latin typeface="UD デジタル 教科書体 NK-R" panose="02020400000000000000" pitchFamily="18" charset="-128"/>
              <a:ea typeface="UD デジタル 教科書体 NK-R" panose="02020400000000000000" pitchFamily="18" charset="-128"/>
            </a:endParaRPr>
          </a:p>
        </p:txBody>
      </p:sp>
      <p:sp>
        <p:nvSpPr>
          <p:cNvPr id="37" name="テキスト ボックス 36">
            <a:extLst>
              <a:ext uri="{FF2B5EF4-FFF2-40B4-BE49-F238E27FC236}">
                <a16:creationId xmlns:a16="http://schemas.microsoft.com/office/drawing/2014/main" id="{1FFE6755-701D-3FA7-4B30-628EAC428660}"/>
              </a:ext>
            </a:extLst>
          </p:cNvPr>
          <p:cNvSpPr txBox="1"/>
          <p:nvPr/>
        </p:nvSpPr>
        <p:spPr>
          <a:xfrm>
            <a:off x="2678480" y="2950489"/>
            <a:ext cx="7323056" cy="1323439"/>
          </a:xfrm>
          <a:prstGeom prst="rect">
            <a:avLst/>
          </a:prstGeom>
          <a:noFill/>
        </p:spPr>
        <p:txBody>
          <a:bodyPr wrap="square" rtlCol="0">
            <a:spAutoFit/>
          </a:bodyPr>
          <a:lstStyle/>
          <a:p>
            <a:pPr marL="355600" indent="-355600"/>
            <a:r>
              <a:rPr kumimoji="1" lang="ja-JP" altLang="en-US" sz="2800" dirty="0">
                <a:latin typeface="UD デジタル 教科書体 NK-R" panose="02020400000000000000" pitchFamily="18" charset="-128"/>
                <a:ea typeface="UD デジタル 教科書体 NK-R" panose="02020400000000000000" pitchFamily="18" charset="-128"/>
              </a:rPr>
              <a:t>　・　</a:t>
            </a:r>
            <a:r>
              <a:rPr lang="ja-JP" altLang="en-US" sz="2400" dirty="0">
                <a:latin typeface="UD デジタル 教科書体 NK-R" panose="02020400000000000000" pitchFamily="18" charset="-128"/>
                <a:ea typeface="UD デジタル 教科書体 NK-R" panose="02020400000000000000" pitchFamily="18" charset="-128"/>
              </a:rPr>
              <a:t>治療費、新たな農業機械の購入費、代替労働者の雇用費等の支出増、収量減による収入減、それによる債務増加など</a:t>
            </a:r>
            <a:r>
              <a:rPr lang="ja-JP" altLang="en-US" sz="2800" b="1" u="sng" dirty="0">
                <a:latin typeface="UD デジタル 教科書体 NK-R" panose="02020400000000000000" pitchFamily="18" charset="-128"/>
                <a:ea typeface="UD デジタル 教科書体 NK-R" panose="02020400000000000000" pitchFamily="18" charset="-128"/>
              </a:rPr>
              <a:t>金銭的なダメージ</a:t>
            </a:r>
            <a:endParaRPr lang="en-US" altLang="ja-JP" sz="2800" b="1" u="sng" dirty="0">
              <a:latin typeface="UD デジタル 教科書体 NK-R" panose="02020400000000000000" pitchFamily="18" charset="-128"/>
              <a:ea typeface="UD デジタル 教科書体 NK-R" panose="02020400000000000000" pitchFamily="18" charset="-128"/>
            </a:endParaRPr>
          </a:p>
        </p:txBody>
      </p:sp>
      <p:grpSp>
        <p:nvGrpSpPr>
          <p:cNvPr id="43" name="グループ化 42">
            <a:extLst>
              <a:ext uri="{FF2B5EF4-FFF2-40B4-BE49-F238E27FC236}">
                <a16:creationId xmlns:a16="http://schemas.microsoft.com/office/drawing/2014/main" id="{C7C2C8B7-7D4B-3A26-F511-618A10D2C663}"/>
              </a:ext>
            </a:extLst>
          </p:cNvPr>
          <p:cNvGrpSpPr>
            <a:grpSpLocks noChangeAspect="1"/>
          </p:cNvGrpSpPr>
          <p:nvPr/>
        </p:nvGrpSpPr>
        <p:grpSpPr>
          <a:xfrm>
            <a:off x="-36074" y="1033858"/>
            <a:ext cx="3055738" cy="5524898"/>
            <a:chOff x="732493" y="1470766"/>
            <a:chExt cx="2524121" cy="4713581"/>
          </a:xfrm>
        </p:grpSpPr>
        <p:grpSp>
          <p:nvGrpSpPr>
            <p:cNvPr id="5" name="グループ化 4">
              <a:extLst>
                <a:ext uri="{FF2B5EF4-FFF2-40B4-BE49-F238E27FC236}">
                  <a16:creationId xmlns:a16="http://schemas.microsoft.com/office/drawing/2014/main" id="{766B43E9-3954-1815-E256-5077E0A69030}"/>
                </a:ext>
              </a:extLst>
            </p:cNvPr>
            <p:cNvGrpSpPr/>
            <p:nvPr/>
          </p:nvGrpSpPr>
          <p:grpSpPr>
            <a:xfrm>
              <a:off x="1648269" y="1470766"/>
              <a:ext cx="687919" cy="828000"/>
              <a:chOff x="730848" y="5205692"/>
              <a:chExt cx="687919" cy="828000"/>
            </a:xfrm>
          </p:grpSpPr>
          <p:pic>
            <p:nvPicPr>
              <p:cNvPr id="9" name="Picture 4" descr="トラクターのイラスト | かわいいフリー素材集 いらすとや">
                <a:extLst>
                  <a:ext uri="{FF2B5EF4-FFF2-40B4-BE49-F238E27FC236}">
                    <a16:creationId xmlns:a16="http://schemas.microsoft.com/office/drawing/2014/main" id="{C327B5E4-4BA2-3995-EF54-F4BE498CB49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13567205">
                <a:off x="668387" y="5283311"/>
                <a:ext cx="828000" cy="672761"/>
              </a:xfrm>
              <a:prstGeom prst="rect">
                <a:avLst/>
              </a:prstGeom>
              <a:noFill/>
              <a:extLst>
                <a:ext uri="{909E8E84-426E-40DD-AFC4-6F175D3DCCD1}">
                  <a14:hiddenFill xmlns:a14="http://schemas.microsoft.com/office/drawing/2010/main">
                    <a:solidFill>
                      <a:srgbClr val="FFFFFF"/>
                    </a:solidFill>
                  </a14:hiddenFill>
                </a:ext>
              </a:extLst>
            </p:spPr>
          </p:pic>
          <p:sp>
            <p:nvSpPr>
              <p:cNvPr id="10" name="爆発: 8 pt 9">
                <a:extLst>
                  <a:ext uri="{FF2B5EF4-FFF2-40B4-BE49-F238E27FC236}">
                    <a16:creationId xmlns:a16="http://schemas.microsoft.com/office/drawing/2014/main" id="{A5C61952-3089-9C67-F342-CEF82C7CC19E}"/>
                  </a:ext>
                </a:extLst>
              </p:cNvPr>
              <p:cNvSpPr>
                <a:spLocks noChangeAspect="1"/>
              </p:cNvSpPr>
              <p:nvPr/>
            </p:nvSpPr>
            <p:spPr>
              <a:xfrm>
                <a:off x="730848" y="5590581"/>
                <a:ext cx="469352" cy="409433"/>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 name="テキスト ボックス 10">
              <a:extLst>
                <a:ext uri="{FF2B5EF4-FFF2-40B4-BE49-F238E27FC236}">
                  <a16:creationId xmlns:a16="http://schemas.microsoft.com/office/drawing/2014/main" id="{AD27C71F-302A-4C71-1D0F-C614AB6EAC90}"/>
                </a:ext>
              </a:extLst>
            </p:cNvPr>
            <p:cNvSpPr txBox="1"/>
            <p:nvPr/>
          </p:nvSpPr>
          <p:spPr>
            <a:xfrm>
              <a:off x="1029372" y="2192497"/>
              <a:ext cx="1940872" cy="393871"/>
            </a:xfrm>
            <a:prstGeom prst="rect">
              <a:avLst/>
            </a:prstGeom>
            <a:noFill/>
          </p:spPr>
          <p:txBody>
            <a:bodyPr wrap="square" rtlCol="0">
              <a:spAutoFit/>
            </a:bodyPr>
            <a:lstStyle/>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心身への影響</a:t>
              </a:r>
              <a:endParaRPr kumimoji="1" lang="ja-JP" altLang="en-US" sz="2400" dirty="0">
                <a:solidFill>
                  <a:srgbClr val="FF5050"/>
                </a:solidFill>
                <a:latin typeface="HG創英角ｺﾞｼｯｸUB" panose="020B0909000000000000" pitchFamily="49" charset="-128"/>
                <a:ea typeface="HG創英角ｺﾞｼｯｸUB" panose="020B0909000000000000" pitchFamily="49" charset="-128"/>
              </a:endParaRPr>
            </a:p>
          </p:txBody>
        </p:sp>
        <p:grpSp>
          <p:nvGrpSpPr>
            <p:cNvPr id="18" name="グループ化 17">
              <a:extLst>
                <a:ext uri="{FF2B5EF4-FFF2-40B4-BE49-F238E27FC236}">
                  <a16:creationId xmlns:a16="http://schemas.microsoft.com/office/drawing/2014/main" id="{17D57347-32A4-6565-580C-13493ABF0DF6}"/>
                </a:ext>
              </a:extLst>
            </p:cNvPr>
            <p:cNvGrpSpPr>
              <a:grpSpLocks noChangeAspect="1"/>
            </p:cNvGrpSpPr>
            <p:nvPr/>
          </p:nvGrpSpPr>
          <p:grpSpPr>
            <a:xfrm>
              <a:off x="1169021" y="3049854"/>
              <a:ext cx="1692000" cy="771151"/>
              <a:chOff x="220082" y="6733978"/>
              <a:chExt cx="1976300" cy="900721"/>
            </a:xfrm>
          </p:grpSpPr>
          <p:pic>
            <p:nvPicPr>
              <p:cNvPr id="19" name="Picture 4" descr="トラクターのイラスト | かわいいフリー素材集 いらすとや">
                <a:extLst>
                  <a:ext uri="{FF2B5EF4-FFF2-40B4-BE49-F238E27FC236}">
                    <a16:creationId xmlns:a16="http://schemas.microsoft.com/office/drawing/2014/main" id="{BF464EB2-6939-78B8-8FBD-21E2B18B4CB5}"/>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171157" y="6786040"/>
                <a:ext cx="1025225" cy="8330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農家の男性のイラスト（笑った顔）">
                <a:extLst>
                  <a:ext uri="{FF2B5EF4-FFF2-40B4-BE49-F238E27FC236}">
                    <a16:creationId xmlns:a16="http://schemas.microsoft.com/office/drawing/2014/main" id="{6218A9CC-F4CC-F844-603E-69D12C5121A6}"/>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74349" y="6733978"/>
                <a:ext cx="705565" cy="900721"/>
              </a:xfrm>
              <a:prstGeom prst="rect">
                <a:avLst/>
              </a:prstGeom>
              <a:noFill/>
              <a:extLst>
                <a:ext uri="{909E8E84-426E-40DD-AFC4-6F175D3DCCD1}">
                  <a14:hiddenFill xmlns:a14="http://schemas.microsoft.com/office/drawing/2010/main">
                    <a:solidFill>
                      <a:srgbClr val="FFFFFF"/>
                    </a:solidFill>
                  </a14:hiddenFill>
                </a:ext>
              </a:extLst>
            </p:spPr>
          </p:pic>
          <p:pic>
            <p:nvPicPr>
              <p:cNvPr id="25" name="グラフィックス 24" descr="閉じる">
                <a:extLst>
                  <a:ext uri="{FF2B5EF4-FFF2-40B4-BE49-F238E27FC236}">
                    <a16:creationId xmlns:a16="http://schemas.microsoft.com/office/drawing/2014/main" id="{923463D3-3BE0-A5C8-F724-58FB74EEAF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0082" y="6856931"/>
                <a:ext cx="792000" cy="765736"/>
              </a:xfrm>
              <a:prstGeom prst="rect">
                <a:avLst/>
              </a:prstGeom>
            </p:spPr>
          </p:pic>
          <p:pic>
            <p:nvPicPr>
              <p:cNvPr id="26" name="グラフィックス 25" descr="閉じる">
                <a:extLst>
                  <a:ext uri="{FF2B5EF4-FFF2-40B4-BE49-F238E27FC236}">
                    <a16:creationId xmlns:a16="http://schemas.microsoft.com/office/drawing/2014/main" id="{21C4B948-9B22-9C1F-FCF2-9B9B4311D2A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61631" y="6868963"/>
                <a:ext cx="792000" cy="765736"/>
              </a:xfrm>
              <a:prstGeom prst="rect">
                <a:avLst/>
              </a:prstGeom>
            </p:spPr>
          </p:pic>
        </p:grpSp>
        <p:sp>
          <p:nvSpPr>
            <p:cNvPr id="27" name="矢印: 下 26">
              <a:extLst>
                <a:ext uri="{FF2B5EF4-FFF2-40B4-BE49-F238E27FC236}">
                  <a16:creationId xmlns:a16="http://schemas.microsoft.com/office/drawing/2014/main" id="{5D7F5F30-AA44-EDB9-04AE-FDC8C36695B0}"/>
                </a:ext>
              </a:extLst>
            </p:cNvPr>
            <p:cNvSpPr/>
            <p:nvPr/>
          </p:nvSpPr>
          <p:spPr>
            <a:xfrm>
              <a:off x="1650631" y="2686813"/>
              <a:ext cx="764381" cy="268896"/>
            </a:xfrm>
            <a:prstGeom prst="down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9C309A0D-0E89-1645-336C-CFBE60E89490}"/>
                </a:ext>
              </a:extLst>
            </p:cNvPr>
            <p:cNvSpPr txBox="1"/>
            <p:nvPr/>
          </p:nvSpPr>
          <p:spPr>
            <a:xfrm>
              <a:off x="732493" y="3839761"/>
              <a:ext cx="2524121" cy="393871"/>
            </a:xfrm>
            <a:prstGeom prst="rect">
              <a:avLst/>
            </a:prstGeom>
            <a:noFill/>
          </p:spPr>
          <p:txBody>
            <a:bodyPr wrap="square" rtlCol="0">
              <a:spAutoFit/>
            </a:bodyPr>
            <a:lstStyle/>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経営・生活への影響</a:t>
              </a:r>
              <a:endParaRPr lang="en-US" altLang="ja-JP" sz="2400" dirty="0">
                <a:solidFill>
                  <a:srgbClr val="FF5050"/>
                </a:solidFill>
                <a:latin typeface="HG創英角ｺﾞｼｯｸUB" panose="020B0909000000000000" pitchFamily="49" charset="-128"/>
                <a:ea typeface="HG創英角ｺﾞｼｯｸUB" panose="020B0909000000000000" pitchFamily="49" charset="-128"/>
              </a:endParaRPr>
            </a:p>
          </p:txBody>
        </p:sp>
        <p:sp>
          <p:nvSpPr>
            <p:cNvPr id="38" name="矢印: 下 37">
              <a:extLst>
                <a:ext uri="{FF2B5EF4-FFF2-40B4-BE49-F238E27FC236}">
                  <a16:creationId xmlns:a16="http://schemas.microsoft.com/office/drawing/2014/main" id="{84606CCC-446B-1AB8-36E7-42C3B473394B}"/>
                </a:ext>
              </a:extLst>
            </p:cNvPr>
            <p:cNvSpPr/>
            <p:nvPr/>
          </p:nvSpPr>
          <p:spPr>
            <a:xfrm>
              <a:off x="1648269" y="4368785"/>
              <a:ext cx="764381" cy="268896"/>
            </a:xfrm>
            <a:prstGeom prst="down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9" name="図 38">
              <a:extLst>
                <a:ext uri="{FF2B5EF4-FFF2-40B4-BE49-F238E27FC236}">
                  <a16:creationId xmlns:a16="http://schemas.microsoft.com/office/drawing/2014/main" id="{9BEC2B2C-D45F-FAD8-9BF0-4F7DBCB703B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919" b="91545" l="2000" r="96125">
                          <a14:foregroundMark x1="9625" y1="19837" x2="9625" y2="19837"/>
                          <a14:foregroundMark x1="7500" y1="21626" x2="7500" y2="21626"/>
                          <a14:foregroundMark x1="6625" y1="21626" x2="9125" y2="21626"/>
                          <a14:foregroundMark x1="17625" y1="41138" x2="17625" y2="41138"/>
                          <a14:foregroundMark x1="14875" y1="44390" x2="14875" y2="44390"/>
                          <a14:foregroundMark x1="14875" y1="44390" x2="14875" y2="44390"/>
                          <a14:foregroundMark x1="8500" y1="44715" x2="8500" y2="44715"/>
                          <a14:foregroundMark x1="8500" y1="44715" x2="8500" y2="44715"/>
                          <a14:foregroundMark x1="7125" y1="50569" x2="7125" y2="50569"/>
                          <a14:foregroundMark x1="7125" y1="50569" x2="7125" y2="50569"/>
                          <a14:foregroundMark x1="6125" y1="47642" x2="6125" y2="47642"/>
                          <a14:foregroundMark x1="6125" y1="47642" x2="6125" y2="47642"/>
                          <a14:foregroundMark x1="3625" y1="47642" x2="3625" y2="47642"/>
                          <a14:foregroundMark x1="3625" y1="47642" x2="3625" y2="47642"/>
                          <a14:foregroundMark x1="12375" y1="40813" x2="12375" y2="40813"/>
                          <a14:foregroundMark x1="23625" y1="40163" x2="23625" y2="40163"/>
                          <a14:foregroundMark x1="22250" y1="39837" x2="22250" y2="39837"/>
                          <a14:foregroundMark x1="17625" y1="10081" x2="17625" y2="10081"/>
                          <a14:foregroundMark x1="2000" y1="50081" x2="2000" y2="50081"/>
                          <a14:foregroundMark x1="7125" y1="78049" x2="7125" y2="78049"/>
                          <a14:foregroundMark x1="7875" y1="75285" x2="7875" y2="75285"/>
                          <a14:foregroundMark x1="5000" y1="78374" x2="5000" y2="78374"/>
                          <a14:foregroundMark x1="6125" y1="86341" x2="6125" y2="86341"/>
                          <a14:foregroundMark x1="6125" y1="86341" x2="6125" y2="86341"/>
                          <a14:foregroundMark x1="6125" y1="86341" x2="6125" y2="86341"/>
                          <a14:foregroundMark x1="30375" y1="86667" x2="30375" y2="86667"/>
                          <a14:foregroundMark x1="30375" y1="86667" x2="30375" y2="86667"/>
                          <a14:foregroundMark x1="32875" y1="78049" x2="32875" y2="78049"/>
                          <a14:foregroundMark x1="38750" y1="74634" x2="38750" y2="74634"/>
                          <a14:foregroundMark x1="38750" y1="74634" x2="38750" y2="74634"/>
                          <a14:foregroundMark x1="47250" y1="73984" x2="47250" y2="73984"/>
                          <a14:foregroundMark x1="47250" y1="73984" x2="47250" y2="73984"/>
                          <a14:foregroundMark x1="41375" y1="36423" x2="41375" y2="36423"/>
                          <a14:foregroundMark x1="57750" y1="36423" x2="57750" y2="36423"/>
                          <a14:foregroundMark x1="57750" y1="36423" x2="57750" y2="36423"/>
                          <a14:foregroundMark x1="56750" y1="36423" x2="56750" y2="36423"/>
                          <a14:foregroundMark x1="56750" y1="36423" x2="56750" y2="36423"/>
                          <a14:foregroundMark x1="57500" y1="38374" x2="57500" y2="38374"/>
                          <a14:foregroundMark x1="57500" y1="38374" x2="57500" y2="38374"/>
                          <a14:foregroundMark x1="41375" y1="37724" x2="41375" y2="37724"/>
                          <a14:foregroundMark x1="41375" y1="37724" x2="41375" y2="37724"/>
                          <a14:foregroundMark x1="9125" y1="25203" x2="9125" y2="25203"/>
                          <a14:foregroundMark x1="9125" y1="25203" x2="9125" y2="25203"/>
                          <a14:foregroundMark x1="26750" y1="24390" x2="26750" y2="24390"/>
                          <a14:foregroundMark x1="26750" y1="24390" x2="26750" y2="24390"/>
                          <a14:foregroundMark x1="26250" y1="25041" x2="26250" y2="25041"/>
                          <a14:foregroundMark x1="26250" y1="25041" x2="26250" y2="25041"/>
                          <a14:foregroundMark x1="60000" y1="77398" x2="60000" y2="77398"/>
                          <a14:foregroundMark x1="71250" y1="78049" x2="71250" y2="78049"/>
                          <a14:foregroundMark x1="94000" y1="78374" x2="94000" y2="78374"/>
                          <a14:foregroundMark x1="79500" y1="31707" x2="79500" y2="31707"/>
                          <a14:foregroundMark x1="86125" y1="70732" x2="86125" y2="70732"/>
                          <a14:foregroundMark x1="62625" y1="86667" x2="62625" y2="86667"/>
                          <a14:foregroundMark x1="62625" y1="86667" x2="62625" y2="86667"/>
                          <a14:foregroundMark x1="64625" y1="86341" x2="67750" y2="88943"/>
                          <a14:foregroundMark x1="68750" y1="88618" x2="68750" y2="88618"/>
                          <a14:foregroundMark x1="66625" y1="86341" x2="66625" y2="86341"/>
                          <a14:foregroundMark x1="66625" y1="86341" x2="66625" y2="86341"/>
                          <a14:foregroundMark x1="83750" y1="69756" x2="83750" y2="69756"/>
                          <a14:foregroundMark x1="83750" y1="69756" x2="83750" y2="69756"/>
                          <a14:foregroundMark x1="47750" y1="89593" x2="51875" y2="89919"/>
                          <a14:foregroundMark x1="32875" y1="91707" x2="59125" y2="91382"/>
                          <a14:foregroundMark x1="59125" y1="91382" x2="62125" y2="91382"/>
                          <a14:foregroundMark x1="49500" y1="74309" x2="49500" y2="74309"/>
                          <a14:foregroundMark x1="47500" y1="74959" x2="47500" y2="74959"/>
                          <a14:foregroundMark x1="47500" y1="74959" x2="47500" y2="74959"/>
                          <a14:foregroundMark x1="40875" y1="54634" x2="40875" y2="54634"/>
                          <a14:foregroundMark x1="48500" y1="51057" x2="48500" y2="51057"/>
                          <a14:foregroundMark x1="66375" y1="49756" x2="66375" y2="49756"/>
                          <a14:foregroundMark x1="89125" y1="53008" x2="89125" y2="53008"/>
                          <a14:foregroundMark x1="93250" y1="87967" x2="93250" y2="87967"/>
                          <a14:foregroundMark x1="59750" y1="80650" x2="67125" y2="82602"/>
                          <a14:foregroundMark x1="58250" y1="82927" x2="60750" y2="88943"/>
                          <a14:foregroundMark x1="62125" y1="86341" x2="75375" y2="91707"/>
                          <a14:foregroundMark x1="75375" y1="91707" x2="86625" y2="90894"/>
                          <a14:foregroundMark x1="6625" y1="90244" x2="62375" y2="90244"/>
                          <a14:foregroundMark x1="88375" y1="90569" x2="96125" y2="87642"/>
                          <a14:foregroundMark x1="53625" y1="74634" x2="53625" y2="74634"/>
                          <a14:foregroundMark x1="53625" y1="74634" x2="53625" y2="74634"/>
                          <a14:foregroundMark x1="53625" y1="74634" x2="53625" y2="74634"/>
                          <a14:foregroundMark x1="49500" y1="71382" x2="45500" y2="78049"/>
                          <a14:foregroundMark x1="30375" y1="53008" x2="30375" y2="53008"/>
                          <a14:foregroundMark x1="30375" y1="49756" x2="30375" y2="52683"/>
                          <a14:foregroundMark x1="27875" y1="44715" x2="27875" y2="49431"/>
                          <a14:foregroundMark x1="7375" y1="44715" x2="8375" y2="46992"/>
                          <a14:foregroundMark x1="89125" y1="52033" x2="91500" y2="41463"/>
                          <a14:foregroundMark x1="86375" y1="24390" x2="88875" y2="27154"/>
                          <a14:foregroundMark x1="8625" y1="22439" x2="8625" y2="26504"/>
                          <a14:backgroundMark x1="31625" y1="10569" x2="39625" y2="14146"/>
                          <a14:backgroundMark x1="40125" y1="13008" x2="40125" y2="13008"/>
                        </a14:backgroundRemoval>
                      </a14:imgEffect>
                      <a14:imgEffect>
                        <a14:saturation sat="0"/>
                      </a14:imgEffect>
                    </a14:imgLayer>
                  </a14:imgProps>
                </a:ext>
              </a:extLst>
            </a:blip>
            <a:stretch>
              <a:fillRect/>
            </a:stretch>
          </p:blipFill>
          <p:spPr>
            <a:xfrm>
              <a:off x="1574001" y="4679063"/>
              <a:ext cx="973473" cy="827657"/>
            </a:xfrm>
            <a:prstGeom prst="rect">
              <a:avLst/>
            </a:prstGeom>
          </p:spPr>
        </p:pic>
        <p:pic>
          <p:nvPicPr>
            <p:cNvPr id="40" name="グラフィックス 39" descr="閉じる">
              <a:extLst>
                <a:ext uri="{FF2B5EF4-FFF2-40B4-BE49-F238E27FC236}">
                  <a16:creationId xmlns:a16="http://schemas.microsoft.com/office/drawing/2014/main" id="{4B05D8F0-7A1A-F391-C980-DC695DA8C1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02435" y="4745807"/>
              <a:ext cx="856047" cy="827658"/>
            </a:xfrm>
            <a:prstGeom prst="rect">
              <a:avLst/>
            </a:prstGeom>
          </p:spPr>
        </p:pic>
        <p:sp>
          <p:nvSpPr>
            <p:cNvPr id="41" name="テキスト ボックス 40">
              <a:extLst>
                <a:ext uri="{FF2B5EF4-FFF2-40B4-BE49-F238E27FC236}">
                  <a16:creationId xmlns:a16="http://schemas.microsoft.com/office/drawing/2014/main" id="{3F87DD3C-19CF-E5E5-867A-1E1DEFAC04C3}"/>
                </a:ext>
              </a:extLst>
            </p:cNvPr>
            <p:cNvSpPr txBox="1"/>
            <p:nvPr/>
          </p:nvSpPr>
          <p:spPr>
            <a:xfrm>
              <a:off x="948899" y="5475380"/>
              <a:ext cx="2148248" cy="708967"/>
            </a:xfrm>
            <a:prstGeom prst="rect">
              <a:avLst/>
            </a:prstGeom>
            <a:noFill/>
          </p:spPr>
          <p:txBody>
            <a:bodyPr wrap="square" rtlCol="0">
              <a:spAutoFit/>
            </a:bodyPr>
            <a:lstStyle/>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家族・地域社会</a:t>
              </a:r>
              <a:endParaRPr lang="en-US" altLang="ja-JP" sz="2400" dirty="0">
                <a:solidFill>
                  <a:srgbClr val="FF5050"/>
                </a:solidFill>
                <a:latin typeface="HG創英角ｺﾞｼｯｸUB" panose="020B0909000000000000" pitchFamily="49" charset="-128"/>
                <a:ea typeface="HG創英角ｺﾞｼｯｸUB" panose="020B0909000000000000" pitchFamily="49" charset="-128"/>
              </a:endParaRPr>
            </a:p>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への影響</a:t>
              </a:r>
              <a:endParaRPr lang="en-US" altLang="ja-JP" sz="2400" dirty="0">
                <a:solidFill>
                  <a:srgbClr val="FF5050"/>
                </a:solidFill>
                <a:latin typeface="HG創英角ｺﾞｼｯｸUB" panose="020B0909000000000000" pitchFamily="49" charset="-128"/>
                <a:ea typeface="HG創英角ｺﾞｼｯｸUB" panose="020B0909000000000000" pitchFamily="49" charset="-128"/>
              </a:endParaRPr>
            </a:p>
          </p:txBody>
        </p:sp>
      </p:grpSp>
      <p:sp>
        <p:nvSpPr>
          <p:cNvPr id="42" name="テキスト ボックス 41">
            <a:extLst>
              <a:ext uri="{FF2B5EF4-FFF2-40B4-BE49-F238E27FC236}">
                <a16:creationId xmlns:a16="http://schemas.microsoft.com/office/drawing/2014/main" id="{14D42ACB-DBCE-0B9B-69A5-56E77B1F48C3}"/>
              </a:ext>
            </a:extLst>
          </p:cNvPr>
          <p:cNvSpPr txBox="1"/>
          <p:nvPr/>
        </p:nvSpPr>
        <p:spPr>
          <a:xfrm>
            <a:off x="2678480" y="4746088"/>
            <a:ext cx="7323056" cy="1754326"/>
          </a:xfrm>
          <a:prstGeom prst="rect">
            <a:avLst/>
          </a:prstGeom>
          <a:noFill/>
        </p:spPr>
        <p:txBody>
          <a:bodyPr wrap="square" rtlCol="0">
            <a:spAutoFit/>
          </a:bodyPr>
          <a:lstStyle/>
          <a:p>
            <a:pPr marL="269875" indent="-269875"/>
            <a:r>
              <a:rPr lang="ja-JP" altLang="en-US" sz="2800" dirty="0">
                <a:latin typeface="UD デジタル 教科書体 NK-R" panose="02020400000000000000" pitchFamily="18" charset="-128"/>
                <a:ea typeface="UD デジタル 教科書体 NK-R" panose="02020400000000000000" pitchFamily="18" charset="-128"/>
              </a:rPr>
              <a:t>　</a:t>
            </a:r>
            <a:r>
              <a:rPr lang="ja-JP" altLang="en-US" sz="2400" dirty="0">
                <a:latin typeface="UD デジタル 教科書体 NK-R" panose="02020400000000000000" pitchFamily="18" charset="-128"/>
                <a:ea typeface="UD デジタル 教科書体 NK-R" panose="02020400000000000000" pitchFamily="18" charset="-128"/>
              </a:rPr>
              <a:t>・　家族による急な事業継承に踏み切った場合は、</a:t>
            </a:r>
            <a:endParaRPr lang="en-US" altLang="ja-JP" sz="2400" dirty="0">
              <a:latin typeface="UD デジタル 教科書体 NK-R" panose="02020400000000000000" pitchFamily="18" charset="-128"/>
              <a:ea typeface="UD デジタル 教科書体 NK-R" panose="02020400000000000000" pitchFamily="18" charset="-128"/>
            </a:endParaRPr>
          </a:p>
          <a:p>
            <a:pPr marL="269875" indent="-269875"/>
            <a:r>
              <a:rPr lang="ja-JP" altLang="en-US" sz="2400" b="1" dirty="0">
                <a:latin typeface="UD デジタル 教科書体 NK-R" panose="02020400000000000000" pitchFamily="18" charset="-128"/>
                <a:ea typeface="UD デジタル 教科書体 NK-R" panose="02020400000000000000" pitchFamily="18" charset="-128"/>
              </a:rPr>
              <a:t>　　　</a:t>
            </a:r>
            <a:r>
              <a:rPr lang="ja-JP" altLang="en-US" sz="2800" b="1" u="sng" dirty="0">
                <a:latin typeface="UD デジタル 教科書体 NK-R" panose="02020400000000000000" pitchFamily="18" charset="-128"/>
                <a:ea typeface="UD デジタル 教科書体 NK-R" panose="02020400000000000000" pitchFamily="18" charset="-128"/>
              </a:rPr>
              <a:t>家族の人生設計が大きく変わるダメージ</a:t>
            </a:r>
            <a:endParaRPr lang="en-US" altLang="ja-JP" sz="2400" b="1" u="sng" dirty="0">
              <a:latin typeface="UD デジタル 教科書体 NK-R" panose="02020400000000000000" pitchFamily="18" charset="-128"/>
              <a:ea typeface="UD デジタル 教科書体 NK-R" panose="02020400000000000000" pitchFamily="18" charset="-128"/>
            </a:endParaRPr>
          </a:p>
          <a:p>
            <a:pPr marL="269875" indent="-269875"/>
            <a:r>
              <a:rPr lang="ja-JP" altLang="en-US" sz="2400" dirty="0">
                <a:latin typeface="UD デジタル 教科書体 NK-R" panose="02020400000000000000" pitchFamily="18" charset="-128"/>
                <a:ea typeface="UD デジタル 教科書体 NK-R" panose="02020400000000000000" pitchFamily="18" charset="-128"/>
              </a:rPr>
              <a:t>　・　後継者がなく、農地の借り手が見つからない場合は、</a:t>
            </a:r>
            <a:endParaRPr lang="en-US" altLang="ja-JP" sz="2400" dirty="0">
              <a:latin typeface="UD デジタル 教科書体 NK-R" panose="02020400000000000000" pitchFamily="18" charset="-128"/>
              <a:ea typeface="UD デジタル 教科書体 NK-R" panose="02020400000000000000" pitchFamily="18" charset="-128"/>
            </a:endParaRPr>
          </a:p>
          <a:p>
            <a:pPr marL="269875" indent="-269875"/>
            <a:r>
              <a:rPr lang="ja-JP" altLang="en-US" sz="2400" b="1" dirty="0">
                <a:latin typeface="UD デジタル 教科書体 NK-R" panose="02020400000000000000" pitchFamily="18" charset="-128"/>
                <a:ea typeface="UD デジタル 教科書体 NK-R" panose="02020400000000000000" pitchFamily="18" charset="-128"/>
              </a:rPr>
              <a:t>　　　</a:t>
            </a:r>
            <a:r>
              <a:rPr lang="ja-JP" altLang="en-US" sz="2800" b="1" u="sng" dirty="0">
                <a:latin typeface="UD デジタル 教科書体 NK-R" panose="02020400000000000000" pitchFamily="18" charset="-128"/>
                <a:ea typeface="UD デジタル 教科書体 NK-R" panose="02020400000000000000" pitchFamily="18" charset="-128"/>
              </a:rPr>
              <a:t>農地荒廃による地域社会へダメージ</a:t>
            </a:r>
            <a:endParaRPr lang="en-US" altLang="ja-JP" sz="2400" b="1" u="sng" dirty="0">
              <a:latin typeface="UD デジタル 教科書体 NK-R" panose="02020400000000000000" pitchFamily="18" charset="-128"/>
              <a:ea typeface="UD デジタル 教科書体 NK-R" panose="02020400000000000000" pitchFamily="18" charset="-128"/>
            </a:endParaRPr>
          </a:p>
        </p:txBody>
      </p:sp>
      <p:sp>
        <p:nvSpPr>
          <p:cNvPr id="3" name="スライド番号プレースホルダー 2">
            <a:extLst>
              <a:ext uri="{FF2B5EF4-FFF2-40B4-BE49-F238E27FC236}">
                <a16:creationId xmlns:a16="http://schemas.microsoft.com/office/drawing/2014/main" id="{0B6A0FDD-E301-EF88-A993-D356AEFF7BE0}"/>
              </a:ext>
            </a:extLst>
          </p:cNvPr>
          <p:cNvSpPr>
            <a:spLocks noGrp="1"/>
          </p:cNvSpPr>
          <p:nvPr>
            <p:ph type="sldNum" sz="quarter" idx="12"/>
          </p:nvPr>
        </p:nvSpPr>
        <p:spPr/>
        <p:txBody>
          <a:bodyPr/>
          <a:lstStyle/>
          <a:p>
            <a:fld id="{08FA7DAE-B1A8-49FD-A74C-0F3ACDC12528}" type="slidenum">
              <a:rPr lang="ja-JP" altLang="en-US" smtClean="0"/>
              <a:pPr/>
              <a:t>5</a:t>
            </a:fld>
            <a:endParaRPr lang="ja-JP" altLang="en-US"/>
          </a:p>
        </p:txBody>
      </p:sp>
    </p:spTree>
    <p:extLst>
      <p:ext uri="{BB962C8B-B14F-4D97-AF65-F5344CB8AC3E}">
        <p14:creationId xmlns:p14="http://schemas.microsoft.com/office/powerpoint/2010/main" val="1740151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8E8B052-C9DA-48C8-8B16-D24B877D23D2}"/>
              </a:ext>
            </a:extLst>
          </p:cNvPr>
          <p:cNvSpPr/>
          <p:nvPr/>
        </p:nvSpPr>
        <p:spPr>
          <a:xfrm>
            <a:off x="203480" y="8753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5" name="直線コネクタ 4">
            <a:extLst>
              <a:ext uri="{FF2B5EF4-FFF2-40B4-BE49-F238E27FC236}">
                <a16:creationId xmlns:a16="http://schemas.microsoft.com/office/drawing/2014/main" id="{230FC546-925F-4162-B992-D71B9E1EDF8C}"/>
              </a:ext>
            </a:extLst>
          </p:cNvPr>
          <p:cNvCxnSpPr>
            <a:cxnSpLocks/>
          </p:cNvCxnSpPr>
          <p:nvPr/>
        </p:nvCxnSpPr>
        <p:spPr>
          <a:xfrm flipV="1">
            <a:off x="203479" y="98743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4657BAE9-49A5-4D58-B9C3-3A5A6346285E}"/>
              </a:ext>
            </a:extLst>
          </p:cNvPr>
          <p:cNvSpPr txBox="1"/>
          <p:nvPr/>
        </p:nvSpPr>
        <p:spPr>
          <a:xfrm>
            <a:off x="99867" y="7077"/>
            <a:ext cx="9473137"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農作業事故は「自分ごと」、身近に迫っています！！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 農業は以外に危険な産業です（死亡者数）</a:t>
            </a:r>
          </a:p>
        </p:txBody>
      </p:sp>
      <p:sp>
        <p:nvSpPr>
          <p:cNvPr id="10" name="テキスト ボックス 9">
            <a:extLst>
              <a:ext uri="{FF2B5EF4-FFF2-40B4-BE49-F238E27FC236}">
                <a16:creationId xmlns:a16="http://schemas.microsoft.com/office/drawing/2014/main" id="{C6A4A6E0-CE8C-453B-BFC1-D87744D46DAE}"/>
              </a:ext>
            </a:extLst>
          </p:cNvPr>
          <p:cNvSpPr txBox="1"/>
          <p:nvPr/>
        </p:nvSpPr>
        <p:spPr>
          <a:xfrm>
            <a:off x="89816" y="1029669"/>
            <a:ext cx="9638353" cy="830997"/>
          </a:xfrm>
          <a:prstGeom prst="rect">
            <a:avLst/>
          </a:prstGeom>
          <a:noFill/>
        </p:spPr>
        <p:txBody>
          <a:bodyPr wrap="square" rtlCol="0">
            <a:spAutoFit/>
          </a:bodyPr>
          <a:lstStyle/>
          <a:p>
            <a:r>
              <a:rPr lang="ja-JP" altLang="en-US" sz="2400" dirty="0">
                <a:latin typeface="+mn-ea"/>
              </a:rPr>
              <a:t>　</a:t>
            </a:r>
            <a:r>
              <a:rPr lang="ja-JP" altLang="en-US" sz="2400" dirty="0">
                <a:latin typeface="UD デジタル 教科書体 NK-B" panose="02020700000000000000" pitchFamily="18" charset="-128"/>
                <a:ea typeface="UD デジタル 教科書体 NK-B" panose="02020700000000000000" pitchFamily="18" charset="-128"/>
              </a:rPr>
              <a:t>令和３年は、全国で年間約</a:t>
            </a:r>
            <a:r>
              <a:rPr lang="en-US" altLang="ja-JP" sz="2400" dirty="0">
                <a:latin typeface="UD デジタル 教科書体 NK-B" panose="02020700000000000000" pitchFamily="18" charset="-128"/>
                <a:ea typeface="UD デジタル 教科書体 NK-B" panose="02020700000000000000" pitchFamily="18" charset="-128"/>
              </a:rPr>
              <a:t>250</a:t>
            </a:r>
            <a:r>
              <a:rPr lang="ja-JP" altLang="en-US" sz="2400" dirty="0">
                <a:latin typeface="UD デジタル 教科書体 NK-B" panose="02020700000000000000" pitchFamily="18" charset="-128"/>
                <a:ea typeface="UD デジタル 教科書体 NK-B" panose="02020700000000000000" pitchFamily="18" charset="-128"/>
              </a:rPr>
              <a:t>名近くの方が亡くなっており、高齢者が占める割合が高くなっています。</a:t>
            </a:r>
          </a:p>
        </p:txBody>
      </p:sp>
      <p:sp>
        <p:nvSpPr>
          <p:cNvPr id="12" name="テキスト ボックス 11">
            <a:extLst>
              <a:ext uri="{FF2B5EF4-FFF2-40B4-BE49-F238E27FC236}">
                <a16:creationId xmlns:a16="http://schemas.microsoft.com/office/drawing/2014/main" id="{4372CFEE-A690-41AA-817D-726AF192C43A}"/>
              </a:ext>
            </a:extLst>
          </p:cNvPr>
          <p:cNvSpPr txBox="1"/>
          <p:nvPr/>
        </p:nvSpPr>
        <p:spPr>
          <a:xfrm>
            <a:off x="867039" y="1937895"/>
            <a:ext cx="3815064" cy="400110"/>
          </a:xfrm>
          <a:prstGeom prst="rect">
            <a:avLst/>
          </a:prstGeom>
          <a:noFill/>
          <a:ln>
            <a:noFill/>
          </a:ln>
        </p:spPr>
        <p:txBody>
          <a:bodyPr wrap="square" rtlCol="0">
            <a:spAutoFit/>
          </a:bodyPr>
          <a:lstStyle/>
          <a:p>
            <a:pPr algn="ctr"/>
            <a:r>
              <a:rPr lang="ja-JP" altLang="en-US" sz="2000" dirty="0">
                <a:latin typeface="+mn-ea"/>
                <a:cs typeface="Meiryo UI" panose="020B0604030504040204" pitchFamily="50" charset="-128"/>
              </a:rPr>
              <a:t>農作業事故死亡者数の推移</a:t>
            </a:r>
          </a:p>
        </p:txBody>
      </p:sp>
      <p:sp>
        <p:nvSpPr>
          <p:cNvPr id="14" name="テキスト ボックス 12">
            <a:extLst>
              <a:ext uri="{FF2B5EF4-FFF2-40B4-BE49-F238E27FC236}">
                <a16:creationId xmlns:a16="http://schemas.microsoft.com/office/drawing/2014/main" id="{02CF48E1-806D-4114-AE2D-ADB9DFF52165}"/>
              </a:ext>
            </a:extLst>
          </p:cNvPr>
          <p:cNvSpPr txBox="1"/>
          <p:nvPr/>
        </p:nvSpPr>
        <p:spPr>
          <a:xfrm>
            <a:off x="-46055" y="3624185"/>
            <a:ext cx="453970" cy="1169551"/>
          </a:xfrm>
          <a:prstGeom prst="rect">
            <a:avLst/>
          </a:prstGeom>
          <a:noFill/>
        </p:spPr>
        <p:style>
          <a:lnRef idx="0">
            <a:scrgbClr r="0" g="0" b="0"/>
          </a:lnRef>
          <a:fillRef idx="0">
            <a:scrgbClr r="0" g="0" b="0"/>
          </a:fillRef>
          <a:effectRef idx="0">
            <a:scrgbClr r="0" g="0" b="0"/>
          </a:effectRef>
          <a:fontRef idx="minor">
            <a:schemeClr val="tx1"/>
          </a:fontRef>
        </p:style>
        <p:txBody>
          <a:bodyPr vert="wordArtVertRtl"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1800" dirty="0">
                <a:latin typeface="ＭＳ Ｐゴシック" panose="020B0600070205080204" pitchFamily="50" charset="-128"/>
                <a:ea typeface="ＭＳ Ｐゴシック" panose="020B0600070205080204" pitchFamily="50" charset="-128"/>
              </a:rPr>
              <a:t>死亡者数</a:t>
            </a:r>
            <a:endParaRPr lang="en-US" altLang="ja-JP" sz="1800" dirty="0">
              <a:latin typeface="ＭＳ Ｐゴシック" panose="020B0600070205080204" pitchFamily="50" charset="-128"/>
              <a:ea typeface="ＭＳ Ｐゴシック" panose="020B0600070205080204" pitchFamily="50" charset="-128"/>
            </a:endParaRPr>
          </a:p>
        </p:txBody>
      </p:sp>
      <p:sp>
        <p:nvSpPr>
          <p:cNvPr id="15" name="テキスト ボックス 11">
            <a:extLst>
              <a:ext uri="{FF2B5EF4-FFF2-40B4-BE49-F238E27FC236}">
                <a16:creationId xmlns:a16="http://schemas.microsoft.com/office/drawing/2014/main" id="{02E43A46-CFB5-47C2-BC5F-40E73BE95978}"/>
              </a:ext>
            </a:extLst>
          </p:cNvPr>
          <p:cNvSpPr txBox="1"/>
          <p:nvPr/>
        </p:nvSpPr>
        <p:spPr>
          <a:xfrm>
            <a:off x="5144500" y="3365794"/>
            <a:ext cx="453970" cy="1708160"/>
          </a:xfrm>
          <a:prstGeom prst="rect">
            <a:avLst/>
          </a:prstGeom>
          <a:noFill/>
        </p:spPr>
        <p:style>
          <a:lnRef idx="0">
            <a:scrgbClr r="0" g="0" b="0"/>
          </a:lnRef>
          <a:fillRef idx="0">
            <a:scrgbClr r="0" g="0" b="0"/>
          </a:fillRef>
          <a:effectRef idx="0">
            <a:scrgbClr r="0" g="0" b="0"/>
          </a:effectRef>
          <a:fontRef idx="minor">
            <a:schemeClr val="tx1"/>
          </a:fontRef>
        </p:style>
        <p:txBody>
          <a:bodyPr vert="wordArtVertRtl"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1800" dirty="0">
                <a:latin typeface="ＭＳ Ｐゴシック" panose="020B0600070205080204" pitchFamily="50" charset="-128"/>
                <a:ea typeface="ＭＳ Ｐゴシック" panose="020B0600070205080204" pitchFamily="50" charset="-128"/>
              </a:rPr>
              <a:t>高齢者の割合</a:t>
            </a:r>
            <a:endParaRPr lang="en-US" altLang="ja-JP" sz="1800" dirty="0">
              <a:latin typeface="ＭＳ Ｐゴシック" panose="020B0600070205080204" pitchFamily="50" charset="-128"/>
              <a:ea typeface="ＭＳ Ｐゴシック" panose="020B0600070205080204" pitchFamily="50" charset="-128"/>
            </a:endParaRPr>
          </a:p>
        </p:txBody>
      </p:sp>
      <p:sp>
        <p:nvSpPr>
          <p:cNvPr id="17" name="正方形/長方形 16">
            <a:extLst>
              <a:ext uri="{FF2B5EF4-FFF2-40B4-BE49-F238E27FC236}">
                <a16:creationId xmlns:a16="http://schemas.microsoft.com/office/drawing/2014/main" id="{727CA1B5-C160-465A-B82E-1914D8234FBF}"/>
              </a:ext>
            </a:extLst>
          </p:cNvPr>
          <p:cNvSpPr/>
          <p:nvPr/>
        </p:nvSpPr>
        <p:spPr>
          <a:xfrm>
            <a:off x="6653462" y="6522285"/>
            <a:ext cx="2992643" cy="338554"/>
          </a:xfrm>
          <a:prstGeom prst="rect">
            <a:avLst/>
          </a:prstGeom>
          <a:noFill/>
        </p:spPr>
        <p:txBody>
          <a:bodyPr wrap="square" rIns="36000">
            <a:spAutoFit/>
          </a:bodyPr>
          <a:lstStyle/>
          <a:p>
            <a:r>
              <a:rPr lang="zh-TW" altLang="en-US" sz="16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16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9" name="テキスト ボックス 1">
            <a:extLst>
              <a:ext uri="{FF2B5EF4-FFF2-40B4-BE49-F238E27FC236}">
                <a16:creationId xmlns:a16="http://schemas.microsoft.com/office/drawing/2014/main" id="{A1C8E1D7-B990-4D44-B350-6FCF9F9E7ABC}"/>
              </a:ext>
            </a:extLst>
          </p:cNvPr>
          <p:cNvSpPr txBox="1"/>
          <p:nvPr/>
        </p:nvSpPr>
        <p:spPr>
          <a:xfrm>
            <a:off x="5302659" y="2115334"/>
            <a:ext cx="870219" cy="58939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dirty="0"/>
              <a:t>（％）</a:t>
            </a:r>
          </a:p>
        </p:txBody>
      </p:sp>
      <p:sp>
        <p:nvSpPr>
          <p:cNvPr id="21" name="テキスト ボックス 1">
            <a:extLst>
              <a:ext uri="{FF2B5EF4-FFF2-40B4-BE49-F238E27FC236}">
                <a16:creationId xmlns:a16="http://schemas.microsoft.com/office/drawing/2014/main" id="{4961DEFA-4FED-4785-B908-097225EFBA76}"/>
              </a:ext>
            </a:extLst>
          </p:cNvPr>
          <p:cNvSpPr txBox="1"/>
          <p:nvPr/>
        </p:nvSpPr>
        <p:spPr>
          <a:xfrm>
            <a:off x="226905" y="2073695"/>
            <a:ext cx="856798" cy="40010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dirty="0"/>
              <a:t>（人）</a:t>
            </a:r>
          </a:p>
        </p:txBody>
      </p:sp>
      <p:graphicFrame>
        <p:nvGraphicFramePr>
          <p:cNvPr id="3" name="グラフ 2">
            <a:extLst>
              <a:ext uri="{FF2B5EF4-FFF2-40B4-BE49-F238E27FC236}">
                <a16:creationId xmlns:a16="http://schemas.microsoft.com/office/drawing/2014/main" id="{56352B15-7972-8254-B4ED-C9A468A1B97E}"/>
              </a:ext>
            </a:extLst>
          </p:cNvPr>
          <p:cNvGraphicFramePr>
            <a:graphicFrameLocks/>
          </p:cNvGraphicFramePr>
          <p:nvPr>
            <p:extLst>
              <p:ext uri="{D42A27DB-BD31-4B8C-83A1-F6EECF244321}">
                <p14:modId xmlns:p14="http://schemas.microsoft.com/office/powerpoint/2010/main" val="2602969149"/>
              </p:ext>
            </p:extLst>
          </p:nvPr>
        </p:nvGraphicFramePr>
        <p:xfrm>
          <a:off x="462562" y="2398744"/>
          <a:ext cx="4153063" cy="45188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6">
            <a:extLst>
              <a:ext uri="{FF2B5EF4-FFF2-40B4-BE49-F238E27FC236}">
                <a16:creationId xmlns:a16="http://schemas.microsoft.com/office/drawing/2014/main" id="{AD646D3A-29D6-577C-55B6-D1D3568EAAFC}"/>
              </a:ext>
            </a:extLst>
          </p:cNvPr>
          <p:cNvGraphicFramePr>
            <a:graphicFrameLocks/>
          </p:cNvGraphicFramePr>
          <p:nvPr>
            <p:extLst>
              <p:ext uri="{D42A27DB-BD31-4B8C-83A1-F6EECF244321}">
                <p14:modId xmlns:p14="http://schemas.microsoft.com/office/powerpoint/2010/main" val="3192410223"/>
              </p:ext>
            </p:extLst>
          </p:nvPr>
        </p:nvGraphicFramePr>
        <p:xfrm>
          <a:off x="5553232" y="1901859"/>
          <a:ext cx="4148250" cy="4610979"/>
        </p:xfrm>
        <a:graphic>
          <a:graphicData uri="http://schemas.openxmlformats.org/drawingml/2006/chart">
            <c:chart xmlns:c="http://schemas.openxmlformats.org/drawingml/2006/chart" xmlns:r="http://schemas.openxmlformats.org/officeDocument/2006/relationships" r:id="rId4"/>
          </a:graphicData>
        </a:graphic>
      </p:graphicFrame>
      <p:sp>
        <p:nvSpPr>
          <p:cNvPr id="8" name="テキスト ボックス 7">
            <a:extLst>
              <a:ext uri="{FF2B5EF4-FFF2-40B4-BE49-F238E27FC236}">
                <a16:creationId xmlns:a16="http://schemas.microsoft.com/office/drawing/2014/main" id="{ED19947B-1993-6BDD-E332-880A0BFC032A}"/>
              </a:ext>
            </a:extLst>
          </p:cNvPr>
          <p:cNvSpPr txBox="1"/>
          <p:nvPr/>
        </p:nvSpPr>
        <p:spPr>
          <a:xfrm>
            <a:off x="6183124" y="1928370"/>
            <a:ext cx="3518358" cy="400110"/>
          </a:xfrm>
          <a:prstGeom prst="rect">
            <a:avLst/>
          </a:prstGeom>
          <a:noFill/>
          <a:ln>
            <a:noFill/>
          </a:ln>
        </p:spPr>
        <p:txBody>
          <a:bodyPr wrap="square" rtlCol="0">
            <a:spAutoFit/>
          </a:bodyPr>
          <a:lstStyle/>
          <a:p>
            <a:pPr algn="ctr"/>
            <a:r>
              <a:rPr lang="ja-JP" altLang="en-US" sz="2000" dirty="0">
                <a:latin typeface="ＭＳ Ｐゴシック" panose="020B0600070205080204" pitchFamily="50" charset="-128"/>
                <a:ea typeface="ＭＳ Ｐゴシック" panose="020B0600070205080204" pitchFamily="50" charset="-128"/>
                <a:cs typeface="Meiryo UI" panose="020B0604030504040204" pitchFamily="50" charset="-128"/>
              </a:rPr>
              <a:t>死亡者における高齢者の割合</a:t>
            </a:r>
            <a:endParaRPr kumimoji="1" lang="ja-JP" altLang="en-US" sz="200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109A9741-32DB-F491-E3A4-5D1F5DB0E101}"/>
              </a:ext>
            </a:extLst>
          </p:cNvPr>
          <p:cNvSpPr>
            <a:spLocks noGrp="1"/>
          </p:cNvSpPr>
          <p:nvPr>
            <p:ph type="sldNum" sz="quarter" idx="12"/>
          </p:nvPr>
        </p:nvSpPr>
        <p:spPr/>
        <p:txBody>
          <a:bodyPr/>
          <a:lstStyle/>
          <a:p>
            <a:fld id="{08FA7DAE-B1A8-49FD-A74C-0F3ACDC12528}" type="slidenum">
              <a:rPr lang="ja-JP" altLang="en-US" smtClean="0"/>
              <a:pPr/>
              <a:t>6</a:t>
            </a:fld>
            <a:endParaRPr lang="ja-JP" altLang="en-US"/>
          </a:p>
        </p:txBody>
      </p:sp>
    </p:spTree>
    <p:extLst>
      <p:ext uri="{BB962C8B-B14F-4D97-AF65-F5344CB8AC3E}">
        <p14:creationId xmlns:p14="http://schemas.microsoft.com/office/powerpoint/2010/main" val="305675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63FA1AA2-E277-427E-8E9A-5A10314BB443}"/>
              </a:ext>
            </a:extLst>
          </p:cNvPr>
          <p:cNvSpPr txBox="1"/>
          <p:nvPr/>
        </p:nvSpPr>
        <p:spPr>
          <a:xfrm>
            <a:off x="2404848" y="1919207"/>
            <a:ext cx="5753525" cy="400110"/>
          </a:xfrm>
          <a:prstGeom prst="rect">
            <a:avLst/>
          </a:prstGeom>
          <a:noFill/>
          <a:ln>
            <a:noFill/>
          </a:ln>
        </p:spPr>
        <p:txBody>
          <a:bodyPr wrap="square" rtlCol="0">
            <a:spAutoFit/>
          </a:bodyPr>
          <a:lstStyle/>
          <a:p>
            <a:pPr algn="ctr"/>
            <a:r>
              <a:rPr lang="ja-JP" altLang="en-US" sz="2000" dirty="0">
                <a:latin typeface="+mn-ea"/>
                <a:cs typeface="Meiryo UI" panose="020B0604030504040204" pitchFamily="50" charset="-128"/>
              </a:rPr>
              <a:t>農業従事者</a:t>
            </a:r>
            <a:r>
              <a:rPr lang="en-US" altLang="ja-JP" sz="2000" dirty="0">
                <a:latin typeface="+mn-ea"/>
                <a:cs typeface="Meiryo UI" panose="020B0604030504040204" pitchFamily="50" charset="-128"/>
              </a:rPr>
              <a:t>10</a:t>
            </a:r>
            <a:r>
              <a:rPr lang="ja-JP" altLang="en-US" sz="2000" dirty="0">
                <a:latin typeface="+mn-ea"/>
                <a:cs typeface="Meiryo UI" panose="020B0604030504040204" pitchFamily="50" charset="-128"/>
              </a:rPr>
              <a:t>万人当たり死亡者数の推移</a:t>
            </a:r>
          </a:p>
        </p:txBody>
      </p:sp>
      <p:sp>
        <p:nvSpPr>
          <p:cNvPr id="16" name="正方形/長方形 15">
            <a:extLst>
              <a:ext uri="{FF2B5EF4-FFF2-40B4-BE49-F238E27FC236}">
                <a16:creationId xmlns:a16="http://schemas.microsoft.com/office/drawing/2014/main" id="{80C33871-13F4-427D-B4FC-C4E28A1BECA5}"/>
              </a:ext>
            </a:extLst>
          </p:cNvPr>
          <p:cNvSpPr/>
          <p:nvPr/>
        </p:nvSpPr>
        <p:spPr>
          <a:xfrm>
            <a:off x="1358439" y="6170847"/>
            <a:ext cx="3711127" cy="369332"/>
          </a:xfrm>
          <a:prstGeom prst="rect">
            <a:avLst/>
          </a:prstGeom>
          <a:noFill/>
        </p:spPr>
        <p:txBody>
          <a:bodyPr wrap="square" rIns="36000">
            <a:spAutoFit/>
          </a:bodyPr>
          <a:lstStyle/>
          <a:p>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死亡者数　</a:t>
            </a:r>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農　業：</a:t>
            </a:r>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他産業：</a:t>
            </a:r>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死亡災害報告（厚労省）</a:t>
            </a:r>
            <a:endParaRPr lang="en-US" altLang="zh-TW"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22" name="正方形/長方形 21">
            <a:extLst>
              <a:ext uri="{FF2B5EF4-FFF2-40B4-BE49-F238E27FC236}">
                <a16:creationId xmlns:a16="http://schemas.microsoft.com/office/drawing/2014/main" id="{17389728-FB7C-4AE6-961D-48295C7E6F61}"/>
              </a:ext>
            </a:extLst>
          </p:cNvPr>
          <p:cNvSpPr/>
          <p:nvPr/>
        </p:nvSpPr>
        <p:spPr>
          <a:xfrm>
            <a:off x="15190" y="6567428"/>
            <a:ext cx="9806657" cy="246221"/>
          </a:xfrm>
          <a:prstGeom prst="rect">
            <a:avLst/>
          </a:prstGeom>
          <a:noFill/>
        </p:spPr>
        <p:txBody>
          <a:bodyPr wrap="square" rIns="36000">
            <a:spAutoFit/>
          </a:bodyPr>
          <a:lstStyle/>
          <a:p>
            <a:pPr marL="268288" indent="-360363"/>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（注）農業の従業者数</a:t>
            </a:r>
            <a:r>
              <a:rPr lang="en-US" altLang="ja-JP"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10</a:t>
            </a:r>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万人当たり死亡者数の算出に使用していた農業就業人口の調査が令和元年で終了したため、令和２年から新たに農業従事者数を使用して算出。</a:t>
            </a:r>
          </a:p>
        </p:txBody>
      </p:sp>
      <p:sp>
        <p:nvSpPr>
          <p:cNvPr id="23" name="テキスト ボックス 22">
            <a:extLst>
              <a:ext uri="{FF2B5EF4-FFF2-40B4-BE49-F238E27FC236}">
                <a16:creationId xmlns:a16="http://schemas.microsoft.com/office/drawing/2014/main" id="{D06099B7-E3A3-4FCD-9FA8-6B492FBE7C4B}"/>
              </a:ext>
            </a:extLst>
          </p:cNvPr>
          <p:cNvSpPr txBox="1"/>
          <p:nvPr/>
        </p:nvSpPr>
        <p:spPr>
          <a:xfrm>
            <a:off x="133823" y="1018249"/>
            <a:ext cx="9638353" cy="830997"/>
          </a:xfrm>
          <a:prstGeom prst="rect">
            <a:avLst/>
          </a:prstGeom>
          <a:noFill/>
        </p:spPr>
        <p:txBody>
          <a:bodyPr wrap="square" rtlCol="0">
            <a:spAutoFit/>
          </a:bodyPr>
          <a:lstStyle/>
          <a:p>
            <a:r>
              <a:rPr lang="ja-JP" altLang="en-US" sz="2400" dirty="0">
                <a:latin typeface="+mn-ea"/>
              </a:rPr>
              <a:t>　</a:t>
            </a:r>
            <a:r>
              <a:rPr lang="ja-JP" altLang="en-US" sz="2400" dirty="0">
                <a:latin typeface="UD デジタル 教科書体 NK-B" panose="02020700000000000000" pitchFamily="18" charset="-128"/>
                <a:ea typeface="UD デジタル 教科書体 NK-B" panose="02020700000000000000" pitchFamily="18" charset="-128"/>
              </a:rPr>
              <a:t>農業従事者</a:t>
            </a:r>
            <a:r>
              <a:rPr lang="en-US" altLang="ja-JP" sz="2400" dirty="0">
                <a:latin typeface="UD デジタル 教科書体 NK-B" panose="02020700000000000000" pitchFamily="18" charset="-128"/>
                <a:ea typeface="UD デジタル 教科書体 NK-B" panose="02020700000000000000" pitchFamily="18" charset="-128"/>
              </a:rPr>
              <a:t>10</a:t>
            </a:r>
            <a:r>
              <a:rPr lang="ja-JP" altLang="en-US" sz="2400" dirty="0">
                <a:latin typeface="UD デジタル 教科書体 NK-B" panose="02020700000000000000" pitchFamily="18" charset="-128"/>
                <a:ea typeface="UD デジタル 教科書体 NK-B" panose="02020700000000000000" pitchFamily="18" charset="-128"/>
              </a:rPr>
              <a:t>万人当たりの死亡者数は、建設業の２倍弱、全産業平均の約８倍にもなっています。</a:t>
            </a:r>
          </a:p>
        </p:txBody>
      </p:sp>
      <p:sp>
        <p:nvSpPr>
          <p:cNvPr id="24" name="正方形/長方形 23">
            <a:extLst>
              <a:ext uri="{FF2B5EF4-FFF2-40B4-BE49-F238E27FC236}">
                <a16:creationId xmlns:a16="http://schemas.microsoft.com/office/drawing/2014/main" id="{7E333970-86FC-42DC-A438-2DA32E83542D}"/>
              </a:ext>
            </a:extLst>
          </p:cNvPr>
          <p:cNvSpPr/>
          <p:nvPr/>
        </p:nvSpPr>
        <p:spPr>
          <a:xfrm>
            <a:off x="4893004" y="6205011"/>
            <a:ext cx="3711127" cy="369332"/>
          </a:xfrm>
          <a:prstGeom prst="rect">
            <a:avLst/>
          </a:prstGeom>
          <a:noFill/>
        </p:spPr>
        <p:txBody>
          <a:bodyPr wrap="square" rIns="36000">
            <a:spAutoFit/>
          </a:bodyPr>
          <a:lstStyle/>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従業者数（農　業）：農林業センサス、農業構造動態調査（農水省）</a:t>
            </a:r>
            <a:endParaRPr lang="en-US" altLang="ja-JP"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就業者数（他産業）：労働力調査（総務省）</a:t>
            </a:r>
          </a:p>
        </p:txBody>
      </p:sp>
      <p:graphicFrame>
        <p:nvGraphicFramePr>
          <p:cNvPr id="3" name="グラフ 2">
            <a:extLst>
              <a:ext uri="{FF2B5EF4-FFF2-40B4-BE49-F238E27FC236}">
                <a16:creationId xmlns:a16="http://schemas.microsoft.com/office/drawing/2014/main" id="{AE3BA51E-C274-FEA2-81CB-96C3D78AEC42}"/>
              </a:ext>
            </a:extLst>
          </p:cNvPr>
          <p:cNvGraphicFramePr>
            <a:graphicFrameLocks noGrp="1"/>
          </p:cNvGraphicFramePr>
          <p:nvPr>
            <p:extLst>
              <p:ext uri="{D42A27DB-BD31-4B8C-83A1-F6EECF244321}">
                <p14:modId xmlns:p14="http://schemas.microsoft.com/office/powerpoint/2010/main" val="1078457599"/>
              </p:ext>
            </p:extLst>
          </p:nvPr>
        </p:nvGraphicFramePr>
        <p:xfrm>
          <a:off x="1358439" y="1998961"/>
          <a:ext cx="7374595" cy="4136089"/>
        </p:xfrm>
        <a:graphic>
          <a:graphicData uri="http://schemas.openxmlformats.org/drawingml/2006/chart">
            <c:chart xmlns:c="http://schemas.openxmlformats.org/drawingml/2006/chart" xmlns:r="http://schemas.openxmlformats.org/officeDocument/2006/relationships" r:id="rId3"/>
          </a:graphicData>
        </a:graphic>
      </p:graphicFrame>
      <p:sp>
        <p:nvSpPr>
          <p:cNvPr id="7" name="正方形/長方形 6">
            <a:extLst>
              <a:ext uri="{FF2B5EF4-FFF2-40B4-BE49-F238E27FC236}">
                <a16:creationId xmlns:a16="http://schemas.microsoft.com/office/drawing/2014/main" id="{261A3DBE-2588-F9AB-B1B2-3ABDBBFFAA94}"/>
              </a:ext>
            </a:extLst>
          </p:cNvPr>
          <p:cNvSpPr/>
          <p:nvPr/>
        </p:nvSpPr>
        <p:spPr>
          <a:xfrm>
            <a:off x="203480" y="8753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8" name="直線コネクタ 7">
            <a:extLst>
              <a:ext uri="{FF2B5EF4-FFF2-40B4-BE49-F238E27FC236}">
                <a16:creationId xmlns:a16="http://schemas.microsoft.com/office/drawing/2014/main" id="{6E1D1132-2ABE-2D5E-46A9-0F218CA537A7}"/>
              </a:ext>
            </a:extLst>
          </p:cNvPr>
          <p:cNvCxnSpPr>
            <a:cxnSpLocks/>
          </p:cNvCxnSpPr>
          <p:nvPr/>
        </p:nvCxnSpPr>
        <p:spPr>
          <a:xfrm flipV="1">
            <a:off x="203479" y="98743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957A6626-227C-C9B9-38AB-E525AC5BB183}"/>
              </a:ext>
            </a:extLst>
          </p:cNvPr>
          <p:cNvSpPr txBox="1"/>
          <p:nvPr/>
        </p:nvSpPr>
        <p:spPr>
          <a:xfrm>
            <a:off x="99867" y="7077"/>
            <a:ext cx="9473137"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農作業事故は「自分ごと」、身近に迫っています！！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 農業は以外に危険な産業です（</a:t>
            </a:r>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10</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万人当たり死亡者数）</a:t>
            </a:r>
          </a:p>
        </p:txBody>
      </p:sp>
      <p:sp>
        <p:nvSpPr>
          <p:cNvPr id="4" name="スライド番号プレースホルダー 3">
            <a:extLst>
              <a:ext uri="{FF2B5EF4-FFF2-40B4-BE49-F238E27FC236}">
                <a16:creationId xmlns:a16="http://schemas.microsoft.com/office/drawing/2014/main" id="{4C41B409-99ED-8B12-612A-3AE36959E44B}"/>
              </a:ext>
            </a:extLst>
          </p:cNvPr>
          <p:cNvSpPr>
            <a:spLocks noGrp="1"/>
          </p:cNvSpPr>
          <p:nvPr>
            <p:ph type="sldNum" sz="quarter" idx="12"/>
          </p:nvPr>
        </p:nvSpPr>
        <p:spPr/>
        <p:txBody>
          <a:bodyPr/>
          <a:lstStyle/>
          <a:p>
            <a:fld id="{08FA7DAE-B1A8-49FD-A74C-0F3ACDC12528}" type="slidenum">
              <a:rPr lang="ja-JP" altLang="en-US" smtClean="0"/>
              <a:pPr/>
              <a:t>7</a:t>
            </a:fld>
            <a:endParaRPr lang="ja-JP" altLang="en-US"/>
          </a:p>
        </p:txBody>
      </p:sp>
    </p:spTree>
    <p:extLst>
      <p:ext uri="{BB962C8B-B14F-4D97-AF65-F5344CB8AC3E}">
        <p14:creationId xmlns:p14="http://schemas.microsoft.com/office/powerpoint/2010/main" val="954603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吹き出し: 四角形 45">
            <a:extLst>
              <a:ext uri="{FF2B5EF4-FFF2-40B4-BE49-F238E27FC236}">
                <a16:creationId xmlns:a16="http://schemas.microsoft.com/office/drawing/2014/main" id="{D1A10FE3-9A07-F867-666A-99309AE5CB0D}"/>
              </a:ext>
            </a:extLst>
          </p:cNvPr>
          <p:cNvSpPr/>
          <p:nvPr/>
        </p:nvSpPr>
        <p:spPr>
          <a:xfrm>
            <a:off x="93326" y="1842824"/>
            <a:ext cx="2033760" cy="730979"/>
          </a:xfrm>
          <a:prstGeom prst="wedgeRectCallout">
            <a:avLst>
              <a:gd name="adj1" fmla="val 86690"/>
              <a:gd name="adj2" fmla="val 136656"/>
            </a:avLst>
          </a:prstGeom>
          <a:solidFill>
            <a:schemeClr val="bg1"/>
          </a:solidFill>
          <a:ln>
            <a:solidFill>
              <a:srgbClr val="0C93AA"/>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dirty="0">
                <a:solidFill>
                  <a:sysClr val="windowText" lastClr="000000"/>
                </a:solidFill>
                <a:latin typeface="+mj-ea"/>
                <a:ea typeface="+mj-ea"/>
              </a:rPr>
              <a:t>機械・施設以外の作業</a:t>
            </a:r>
            <a:endParaRPr kumimoji="1" lang="en-US" altLang="ja-JP" sz="1400" dirty="0">
              <a:solidFill>
                <a:sysClr val="windowText" lastClr="000000"/>
              </a:solidFill>
              <a:latin typeface="+mj-ea"/>
              <a:ea typeface="+mj-ea"/>
            </a:endParaRPr>
          </a:p>
          <a:p>
            <a:pPr algn="ctr"/>
            <a:r>
              <a:rPr kumimoji="1" lang="ja-JP" altLang="en-US" sz="1400" dirty="0">
                <a:solidFill>
                  <a:sysClr val="windowText" lastClr="000000"/>
                </a:solidFill>
                <a:latin typeface="+mj-ea"/>
                <a:ea typeface="+mj-ea"/>
              </a:rPr>
              <a:t>に係る事故</a:t>
            </a:r>
            <a:endParaRPr kumimoji="1" lang="en-US" altLang="ja-JP" sz="1400" dirty="0">
              <a:solidFill>
                <a:sysClr val="windowText" lastClr="000000"/>
              </a:solidFill>
              <a:latin typeface="+mj-ea"/>
              <a:ea typeface="+mj-ea"/>
            </a:endParaRPr>
          </a:p>
          <a:p>
            <a:pPr algn="ctr"/>
            <a:r>
              <a:rPr kumimoji="1" lang="en-US" altLang="ja-JP" sz="1400" dirty="0">
                <a:solidFill>
                  <a:sysClr val="windowText" lastClr="000000"/>
                </a:solidFill>
                <a:latin typeface="+mj-ea"/>
                <a:ea typeface="+mj-ea"/>
              </a:rPr>
              <a:t>64</a:t>
            </a:r>
            <a:r>
              <a:rPr kumimoji="1" lang="ja-JP" altLang="en-US" sz="1400" dirty="0">
                <a:solidFill>
                  <a:sysClr val="windowText" lastClr="000000"/>
                </a:solidFill>
                <a:latin typeface="+mj-ea"/>
                <a:ea typeface="+mj-ea"/>
              </a:rPr>
              <a:t>人（</a:t>
            </a:r>
            <a:r>
              <a:rPr kumimoji="1" lang="en-US" altLang="ja-JP" sz="1400" dirty="0">
                <a:solidFill>
                  <a:sysClr val="windowText" lastClr="000000"/>
                </a:solidFill>
                <a:latin typeface="+mj-ea"/>
                <a:ea typeface="+mj-ea"/>
              </a:rPr>
              <a:t>26.4</a:t>
            </a:r>
            <a:r>
              <a:rPr kumimoji="1" lang="ja-JP" altLang="en-US" sz="1400" dirty="0">
                <a:solidFill>
                  <a:sysClr val="windowText" lastClr="000000"/>
                </a:solidFill>
                <a:latin typeface="+mj-ea"/>
                <a:ea typeface="+mj-ea"/>
              </a:rPr>
              <a:t>％）</a:t>
            </a:r>
          </a:p>
        </p:txBody>
      </p:sp>
      <p:sp>
        <p:nvSpPr>
          <p:cNvPr id="20" name="正方形/長方形 19">
            <a:extLst>
              <a:ext uri="{FF2B5EF4-FFF2-40B4-BE49-F238E27FC236}">
                <a16:creationId xmlns:a16="http://schemas.microsoft.com/office/drawing/2014/main" id="{9D16ED88-1390-42D9-BC55-80CF5D9DF9C0}"/>
              </a:ext>
            </a:extLst>
          </p:cNvPr>
          <p:cNvSpPr/>
          <p:nvPr/>
        </p:nvSpPr>
        <p:spPr>
          <a:xfrm>
            <a:off x="43883" y="6512098"/>
            <a:ext cx="3240000" cy="276999"/>
          </a:xfrm>
          <a:prstGeom prst="rect">
            <a:avLst/>
          </a:prstGeom>
          <a:noFill/>
        </p:spPr>
        <p:txBody>
          <a:bodyPr wrap="square" rIns="24923">
            <a:spAutoFit/>
          </a:bodyPr>
          <a:lstStyle/>
          <a:p>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資料：</a:t>
            </a:r>
            <a:r>
              <a:rPr lang="zh-TW"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農作業死亡事故調査（農水省）</a:t>
            </a:r>
            <a:endPar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テキスト ボックス 26">
            <a:extLst>
              <a:ext uri="{FF2B5EF4-FFF2-40B4-BE49-F238E27FC236}">
                <a16:creationId xmlns:a16="http://schemas.microsoft.com/office/drawing/2014/main" id="{85D89E76-E034-4016-A56B-43CCE7BCAAAE}"/>
              </a:ext>
            </a:extLst>
          </p:cNvPr>
          <p:cNvSpPr txBox="1"/>
          <p:nvPr/>
        </p:nvSpPr>
        <p:spPr>
          <a:xfrm>
            <a:off x="2527207" y="1222623"/>
            <a:ext cx="5409160" cy="461665"/>
          </a:xfrm>
          <a:prstGeom prst="rect">
            <a:avLst/>
          </a:prstGeom>
          <a:noFill/>
          <a:ln>
            <a:noFill/>
          </a:ln>
        </p:spPr>
        <p:txBody>
          <a:bodyPr wrap="square" rtlCol="0">
            <a:spAutoFit/>
          </a:bodyPr>
          <a:lstStyle/>
          <a:p>
            <a:pPr algn="ctr"/>
            <a:r>
              <a:rPr lang="ja-JP" altLang="en-US" sz="2400" dirty="0">
                <a:latin typeface="+mn-ea"/>
                <a:cs typeface="Meiryo UI" panose="020B0604030504040204" pitchFamily="50" charset="-128"/>
              </a:rPr>
              <a:t>要因別の死亡事故発生状況（令和３年）</a:t>
            </a:r>
          </a:p>
        </p:txBody>
      </p:sp>
      <p:graphicFrame>
        <p:nvGraphicFramePr>
          <p:cNvPr id="35" name="グラフ 34">
            <a:extLst>
              <a:ext uri="{FF2B5EF4-FFF2-40B4-BE49-F238E27FC236}">
                <a16:creationId xmlns:a16="http://schemas.microsoft.com/office/drawing/2014/main" id="{824F2581-7AB9-7961-F1E7-4CCB8E2064CC}"/>
              </a:ext>
            </a:extLst>
          </p:cNvPr>
          <p:cNvGraphicFramePr>
            <a:graphicFrameLocks/>
          </p:cNvGraphicFramePr>
          <p:nvPr>
            <p:extLst>
              <p:ext uri="{D42A27DB-BD31-4B8C-83A1-F6EECF244321}">
                <p14:modId xmlns:p14="http://schemas.microsoft.com/office/powerpoint/2010/main" val="255855043"/>
              </p:ext>
            </p:extLst>
          </p:nvPr>
        </p:nvGraphicFramePr>
        <p:xfrm>
          <a:off x="5872244" y="2910915"/>
          <a:ext cx="4128246" cy="2793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グラフ 39">
            <a:extLst>
              <a:ext uri="{FF2B5EF4-FFF2-40B4-BE49-F238E27FC236}">
                <a16:creationId xmlns:a16="http://schemas.microsoft.com/office/drawing/2014/main" id="{3320E3AC-94F5-035A-FDA2-362783630013}"/>
              </a:ext>
            </a:extLst>
          </p:cNvPr>
          <p:cNvGraphicFramePr>
            <a:graphicFrameLocks noChangeAspect="1"/>
          </p:cNvGraphicFramePr>
          <p:nvPr>
            <p:extLst>
              <p:ext uri="{D42A27DB-BD31-4B8C-83A1-F6EECF244321}">
                <p14:modId xmlns:p14="http://schemas.microsoft.com/office/powerpoint/2010/main" val="3489620106"/>
              </p:ext>
            </p:extLst>
          </p:nvPr>
        </p:nvGraphicFramePr>
        <p:xfrm>
          <a:off x="1354358" y="2304331"/>
          <a:ext cx="4533408" cy="39288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1" name="グラフ 40">
            <a:extLst>
              <a:ext uri="{FF2B5EF4-FFF2-40B4-BE49-F238E27FC236}">
                <a16:creationId xmlns:a16="http://schemas.microsoft.com/office/drawing/2014/main" id="{8A330CCB-2433-E0E2-2E32-07F1C0D26873}"/>
              </a:ext>
            </a:extLst>
          </p:cNvPr>
          <p:cNvGraphicFramePr>
            <a:graphicFrameLocks noChangeAspect="1"/>
          </p:cNvGraphicFramePr>
          <p:nvPr>
            <p:extLst>
              <p:ext uri="{D42A27DB-BD31-4B8C-83A1-F6EECF244321}">
                <p14:modId xmlns:p14="http://schemas.microsoft.com/office/powerpoint/2010/main" val="2471657996"/>
              </p:ext>
            </p:extLst>
          </p:nvPr>
        </p:nvGraphicFramePr>
        <p:xfrm>
          <a:off x="1217491" y="2060668"/>
          <a:ext cx="4377806" cy="4355413"/>
        </p:xfrm>
        <a:graphic>
          <a:graphicData uri="http://schemas.openxmlformats.org/drawingml/2006/chart">
            <c:chart xmlns:c="http://schemas.openxmlformats.org/drawingml/2006/chart" xmlns:r="http://schemas.openxmlformats.org/officeDocument/2006/relationships" r:id="rId5"/>
          </a:graphicData>
        </a:graphic>
      </p:graphicFrame>
      <p:grpSp>
        <p:nvGrpSpPr>
          <p:cNvPr id="42" name="グループ化 41">
            <a:extLst>
              <a:ext uri="{FF2B5EF4-FFF2-40B4-BE49-F238E27FC236}">
                <a16:creationId xmlns:a16="http://schemas.microsoft.com/office/drawing/2014/main" id="{A82FAC49-DBE5-5027-9001-98E7D87F648D}"/>
              </a:ext>
            </a:extLst>
          </p:cNvPr>
          <p:cNvGrpSpPr/>
          <p:nvPr/>
        </p:nvGrpSpPr>
        <p:grpSpPr>
          <a:xfrm>
            <a:off x="3415919" y="4114861"/>
            <a:ext cx="561372" cy="455906"/>
            <a:chOff x="2715040" y="4278625"/>
            <a:chExt cx="710242" cy="538162"/>
          </a:xfrm>
        </p:grpSpPr>
        <p:sp>
          <p:nvSpPr>
            <p:cNvPr id="43" name="楕円 42">
              <a:extLst>
                <a:ext uri="{FF2B5EF4-FFF2-40B4-BE49-F238E27FC236}">
                  <a16:creationId xmlns:a16="http://schemas.microsoft.com/office/drawing/2014/main" id="{C8005CB2-2EEB-97E1-B2CF-0DD62F1F4AE4}"/>
                </a:ext>
              </a:extLst>
            </p:cNvPr>
            <p:cNvSpPr/>
            <p:nvPr/>
          </p:nvSpPr>
          <p:spPr>
            <a:xfrm>
              <a:off x="2777996" y="4278625"/>
              <a:ext cx="538163" cy="538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b="1">
                <a:solidFill>
                  <a:sysClr val="windowText" lastClr="000000"/>
                </a:solidFill>
                <a:latin typeface="+mn-ea"/>
                <a:ea typeface="+mn-ea"/>
              </a:endParaRPr>
            </a:p>
          </p:txBody>
        </p:sp>
        <p:sp>
          <p:nvSpPr>
            <p:cNvPr id="44" name="テキスト ボックス 7">
              <a:extLst>
                <a:ext uri="{FF2B5EF4-FFF2-40B4-BE49-F238E27FC236}">
                  <a16:creationId xmlns:a16="http://schemas.microsoft.com/office/drawing/2014/main" id="{0AF96EE3-3F6E-5B0A-951B-12ED0157A75A}"/>
                </a:ext>
              </a:extLst>
            </p:cNvPr>
            <p:cNvSpPr txBox="1"/>
            <p:nvPr/>
          </p:nvSpPr>
          <p:spPr>
            <a:xfrm>
              <a:off x="2715040" y="4377166"/>
              <a:ext cx="710242" cy="32697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en-US" altLang="ja-JP" sz="1200" b="1" dirty="0"/>
                <a:t>242</a:t>
              </a:r>
              <a:r>
                <a:rPr kumimoji="1" lang="ja-JP" altLang="en-US" sz="1050" b="1" dirty="0"/>
                <a:t>人</a:t>
              </a:r>
              <a:endParaRPr kumimoji="1" lang="ja-JP" altLang="en-US" sz="1200" b="1" dirty="0"/>
            </a:p>
          </p:txBody>
        </p:sp>
      </p:grpSp>
      <p:sp>
        <p:nvSpPr>
          <p:cNvPr id="45" name="吹き出し: 四角形 44">
            <a:extLst>
              <a:ext uri="{FF2B5EF4-FFF2-40B4-BE49-F238E27FC236}">
                <a16:creationId xmlns:a16="http://schemas.microsoft.com/office/drawing/2014/main" id="{E2578133-7DF9-9561-B024-A07952AC8E33}"/>
              </a:ext>
            </a:extLst>
          </p:cNvPr>
          <p:cNvSpPr/>
          <p:nvPr/>
        </p:nvSpPr>
        <p:spPr>
          <a:xfrm>
            <a:off x="149987" y="4573276"/>
            <a:ext cx="1513896" cy="730979"/>
          </a:xfrm>
          <a:prstGeom prst="wedgeRectCallout">
            <a:avLst>
              <a:gd name="adj1" fmla="val 96501"/>
              <a:gd name="adj2" fmla="val -48439"/>
            </a:avLst>
          </a:prstGeom>
          <a:solidFill>
            <a:schemeClr val="bg1"/>
          </a:solidFill>
          <a:ln>
            <a:solidFill>
              <a:srgbClr val="FFD94D"/>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dirty="0">
                <a:solidFill>
                  <a:sysClr val="windowText" lastClr="000000"/>
                </a:solidFill>
                <a:latin typeface="+mj-ea"/>
                <a:ea typeface="+mj-ea"/>
              </a:rPr>
              <a:t>農業用施設作業</a:t>
            </a:r>
            <a:endParaRPr kumimoji="1" lang="en-US" altLang="ja-JP" sz="1400" dirty="0">
              <a:solidFill>
                <a:sysClr val="windowText" lastClr="000000"/>
              </a:solidFill>
              <a:latin typeface="+mj-ea"/>
              <a:ea typeface="+mj-ea"/>
            </a:endParaRPr>
          </a:p>
          <a:p>
            <a:pPr algn="ctr"/>
            <a:r>
              <a:rPr kumimoji="1" lang="ja-JP" altLang="en-US" sz="1400" dirty="0">
                <a:solidFill>
                  <a:sysClr val="windowText" lastClr="000000"/>
                </a:solidFill>
                <a:latin typeface="+mj-ea"/>
                <a:ea typeface="+mj-ea"/>
              </a:rPr>
              <a:t>に係る事故</a:t>
            </a:r>
            <a:endParaRPr kumimoji="1" lang="en-US" altLang="ja-JP" sz="1400" dirty="0">
              <a:solidFill>
                <a:sysClr val="windowText" lastClr="000000"/>
              </a:solidFill>
              <a:latin typeface="+mj-ea"/>
              <a:ea typeface="+mj-ea"/>
            </a:endParaRPr>
          </a:p>
          <a:p>
            <a:pPr algn="ctr"/>
            <a:r>
              <a:rPr kumimoji="1" lang="en-US" altLang="ja-JP" sz="1400" dirty="0">
                <a:solidFill>
                  <a:sysClr val="windowText" lastClr="000000"/>
                </a:solidFill>
                <a:latin typeface="+mj-ea"/>
                <a:ea typeface="+mj-ea"/>
              </a:rPr>
              <a:t>7</a:t>
            </a:r>
            <a:r>
              <a:rPr kumimoji="1" lang="ja-JP" altLang="en-US" sz="1400" dirty="0">
                <a:solidFill>
                  <a:sysClr val="windowText" lastClr="000000"/>
                </a:solidFill>
                <a:latin typeface="+mj-ea"/>
                <a:ea typeface="+mj-ea"/>
              </a:rPr>
              <a:t>人（</a:t>
            </a:r>
            <a:r>
              <a:rPr kumimoji="1" lang="en-US" altLang="ja-JP" sz="1400" dirty="0">
                <a:solidFill>
                  <a:sysClr val="windowText" lastClr="000000"/>
                </a:solidFill>
                <a:latin typeface="+mj-ea"/>
                <a:ea typeface="+mj-ea"/>
              </a:rPr>
              <a:t>2.9</a:t>
            </a:r>
            <a:r>
              <a:rPr kumimoji="1" lang="ja-JP" altLang="en-US" sz="1400" dirty="0">
                <a:solidFill>
                  <a:sysClr val="windowText" lastClr="000000"/>
                </a:solidFill>
                <a:latin typeface="+mj-ea"/>
                <a:ea typeface="+mj-ea"/>
              </a:rPr>
              <a:t>％）</a:t>
            </a:r>
          </a:p>
        </p:txBody>
      </p:sp>
      <p:sp>
        <p:nvSpPr>
          <p:cNvPr id="47" name="吹き出し: 四角形 46">
            <a:extLst>
              <a:ext uri="{FF2B5EF4-FFF2-40B4-BE49-F238E27FC236}">
                <a16:creationId xmlns:a16="http://schemas.microsoft.com/office/drawing/2014/main" id="{47D43D4A-ECBF-767B-EE92-177D7F3CE0A9}"/>
              </a:ext>
            </a:extLst>
          </p:cNvPr>
          <p:cNvSpPr/>
          <p:nvPr/>
        </p:nvSpPr>
        <p:spPr>
          <a:xfrm>
            <a:off x="4437487" y="2026472"/>
            <a:ext cx="1617037" cy="797379"/>
          </a:xfrm>
          <a:prstGeom prst="wedgeRectCallout">
            <a:avLst>
              <a:gd name="adj1" fmla="val -47849"/>
              <a:gd name="adj2" fmla="val 94544"/>
            </a:avLst>
          </a:prstGeom>
          <a:solidFill>
            <a:schemeClr val="bg1"/>
          </a:solidFill>
          <a:ln>
            <a:solidFill>
              <a:srgbClr val="FF7D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dirty="0">
                <a:solidFill>
                  <a:srgbClr val="FF1111"/>
                </a:solidFill>
                <a:latin typeface="BIZ UDPゴシック" panose="020B0400000000000000" pitchFamily="50" charset="-128"/>
                <a:ea typeface="BIZ UDPゴシック" panose="020B0400000000000000" pitchFamily="50" charset="-128"/>
              </a:rPr>
              <a:t>農業機械作業</a:t>
            </a:r>
            <a:endParaRPr kumimoji="1" lang="en-US" altLang="ja-JP" sz="1400" dirty="0">
              <a:solidFill>
                <a:srgbClr val="FF111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rgbClr val="FF1111"/>
                </a:solidFill>
                <a:latin typeface="BIZ UDPゴシック" panose="020B0400000000000000" pitchFamily="50" charset="-128"/>
                <a:ea typeface="BIZ UDPゴシック" panose="020B0400000000000000" pitchFamily="50" charset="-128"/>
              </a:rPr>
              <a:t>に係る事故</a:t>
            </a:r>
            <a:endParaRPr kumimoji="1" lang="en-US" altLang="ja-JP" sz="1400" dirty="0">
              <a:solidFill>
                <a:srgbClr val="FF1111"/>
              </a:solidFill>
              <a:latin typeface="BIZ UDPゴシック" panose="020B0400000000000000" pitchFamily="50" charset="-128"/>
              <a:ea typeface="BIZ UDPゴシック" panose="020B0400000000000000" pitchFamily="50" charset="-128"/>
            </a:endParaRPr>
          </a:p>
          <a:p>
            <a:pPr algn="ctr"/>
            <a:r>
              <a:rPr kumimoji="1" lang="en-US" altLang="ja-JP" sz="1400" dirty="0">
                <a:solidFill>
                  <a:srgbClr val="FF1111"/>
                </a:solidFill>
                <a:latin typeface="BIZ UDPゴシック" panose="020B0400000000000000" pitchFamily="50" charset="-128"/>
                <a:ea typeface="BIZ UDPゴシック" panose="020B0400000000000000" pitchFamily="50" charset="-128"/>
              </a:rPr>
              <a:t>171</a:t>
            </a:r>
            <a:r>
              <a:rPr kumimoji="1" lang="ja-JP" altLang="en-US" sz="1400" dirty="0">
                <a:solidFill>
                  <a:srgbClr val="FF1111"/>
                </a:solidFill>
                <a:latin typeface="BIZ UDPゴシック" panose="020B0400000000000000" pitchFamily="50" charset="-128"/>
                <a:ea typeface="BIZ UDPゴシック" panose="020B0400000000000000" pitchFamily="50" charset="-128"/>
              </a:rPr>
              <a:t>人（</a:t>
            </a:r>
            <a:r>
              <a:rPr kumimoji="1" lang="en-US" altLang="ja-JP" sz="1400" dirty="0">
                <a:solidFill>
                  <a:srgbClr val="FF1111"/>
                </a:solidFill>
                <a:latin typeface="BIZ UDPゴシック" panose="020B0400000000000000" pitchFamily="50" charset="-128"/>
                <a:ea typeface="BIZ UDPゴシック" panose="020B0400000000000000" pitchFamily="50" charset="-128"/>
              </a:rPr>
              <a:t>70.7</a:t>
            </a:r>
            <a:r>
              <a:rPr kumimoji="1" lang="ja-JP" altLang="en-US" sz="1400" dirty="0">
                <a:solidFill>
                  <a:srgbClr val="FF1111"/>
                </a:solidFill>
                <a:latin typeface="BIZ UDPゴシック" panose="020B0400000000000000" pitchFamily="50" charset="-128"/>
                <a:ea typeface="BIZ UDPゴシック" panose="020B0400000000000000" pitchFamily="50" charset="-128"/>
              </a:rPr>
              <a:t>％）</a:t>
            </a:r>
          </a:p>
        </p:txBody>
      </p:sp>
      <p:sp>
        <p:nvSpPr>
          <p:cNvPr id="51" name="テキスト ボックス 50">
            <a:extLst>
              <a:ext uri="{FF2B5EF4-FFF2-40B4-BE49-F238E27FC236}">
                <a16:creationId xmlns:a16="http://schemas.microsoft.com/office/drawing/2014/main" id="{9E60B2D3-C9FE-E981-06EB-6888EEF05FD5}"/>
              </a:ext>
            </a:extLst>
          </p:cNvPr>
          <p:cNvSpPr txBox="1"/>
          <p:nvPr/>
        </p:nvSpPr>
        <p:spPr>
          <a:xfrm>
            <a:off x="6751227" y="1956808"/>
            <a:ext cx="3237815" cy="584775"/>
          </a:xfrm>
          <a:prstGeom prst="rect">
            <a:avLst/>
          </a:prstGeom>
          <a:noFill/>
        </p:spPr>
        <p:txBody>
          <a:bodyPr wrap="square" rtlCol="0">
            <a:spAutoFit/>
          </a:bodyPr>
          <a:lstStyle/>
          <a:p>
            <a:r>
              <a:rPr kumimoji="1" lang="ja-JP" altLang="en-US" sz="1600" dirty="0">
                <a:solidFill>
                  <a:srgbClr val="FF0000"/>
                </a:solidFill>
                <a:latin typeface="BIZ UDPゴシック" panose="020B0400000000000000" pitchFamily="50" charset="-128"/>
                <a:ea typeface="BIZ UDPゴシック" panose="020B0400000000000000" pitchFamily="50" charset="-128"/>
              </a:rPr>
              <a:t>死亡事故における</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a:p>
            <a:r>
              <a:rPr kumimoji="1" lang="ja-JP" altLang="en-US" sz="1600" dirty="0">
                <a:solidFill>
                  <a:srgbClr val="FF0000"/>
                </a:solidFill>
                <a:latin typeface="BIZ UDPゴシック" panose="020B0400000000000000" pitchFamily="50" charset="-128"/>
                <a:ea typeface="BIZ UDPゴシック" panose="020B0400000000000000" pitchFamily="50" charset="-128"/>
              </a:rPr>
              <a:t>「機械の</a:t>
            </a:r>
            <a:r>
              <a:rPr lang="ja-JP" altLang="en-US" sz="1600" dirty="0">
                <a:solidFill>
                  <a:srgbClr val="FF0000"/>
                </a:solidFill>
                <a:latin typeface="BIZ UDPゴシック" panose="020B0400000000000000" pitchFamily="50" charset="-128"/>
                <a:ea typeface="BIZ UDPゴシック" panose="020B0400000000000000" pitchFamily="50" charset="-128"/>
              </a:rPr>
              <a:t>転落・転倒」の占める割合</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p:txBody>
      </p:sp>
      <p:sp>
        <p:nvSpPr>
          <p:cNvPr id="52" name="二等辺三角形 51">
            <a:extLst>
              <a:ext uri="{FF2B5EF4-FFF2-40B4-BE49-F238E27FC236}">
                <a16:creationId xmlns:a16="http://schemas.microsoft.com/office/drawing/2014/main" id="{9001F68A-9A49-9CA4-CB00-ADB7C3AA942A}"/>
              </a:ext>
            </a:extLst>
          </p:cNvPr>
          <p:cNvSpPr>
            <a:spLocks noChangeAspect="1"/>
          </p:cNvSpPr>
          <p:nvPr/>
        </p:nvSpPr>
        <p:spPr>
          <a:xfrm rot="5400000">
            <a:off x="5342591" y="4153736"/>
            <a:ext cx="829260" cy="230045"/>
          </a:xfrm>
          <a:prstGeom prst="triangle">
            <a:avLst/>
          </a:prstGeom>
          <a:solidFill>
            <a:srgbClr val="FF7D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テキスト ボックス 52">
            <a:extLst>
              <a:ext uri="{FF2B5EF4-FFF2-40B4-BE49-F238E27FC236}">
                <a16:creationId xmlns:a16="http://schemas.microsoft.com/office/drawing/2014/main" id="{886FCFD3-BCEB-117F-EB42-97C4F36D6F7F}"/>
              </a:ext>
            </a:extLst>
          </p:cNvPr>
          <p:cNvSpPr txBox="1"/>
          <p:nvPr/>
        </p:nvSpPr>
        <p:spPr>
          <a:xfrm>
            <a:off x="9243168" y="2541583"/>
            <a:ext cx="745874" cy="369332"/>
          </a:xfrm>
          <a:prstGeom prst="rect">
            <a:avLst/>
          </a:prstGeom>
          <a:noFill/>
        </p:spPr>
        <p:txBody>
          <a:bodyPr wrap="square" rtlCol="0">
            <a:spAutoFit/>
          </a:bodyPr>
          <a:lstStyle/>
          <a:p>
            <a:pPr algn="r"/>
            <a:r>
              <a:rPr kumimoji="1" lang="ja-JP" altLang="en-US" dirty="0"/>
              <a:t>（％）</a:t>
            </a:r>
          </a:p>
        </p:txBody>
      </p:sp>
      <p:sp>
        <p:nvSpPr>
          <p:cNvPr id="54" name="正方形/長方形 53">
            <a:extLst>
              <a:ext uri="{FF2B5EF4-FFF2-40B4-BE49-F238E27FC236}">
                <a16:creationId xmlns:a16="http://schemas.microsoft.com/office/drawing/2014/main" id="{3025472A-2AC8-7D78-1586-2A4E00BC57C7}"/>
              </a:ext>
            </a:extLst>
          </p:cNvPr>
          <p:cNvSpPr/>
          <p:nvPr/>
        </p:nvSpPr>
        <p:spPr>
          <a:xfrm>
            <a:off x="203480" y="8753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55" name="直線コネクタ 54">
            <a:extLst>
              <a:ext uri="{FF2B5EF4-FFF2-40B4-BE49-F238E27FC236}">
                <a16:creationId xmlns:a16="http://schemas.microsoft.com/office/drawing/2014/main" id="{4E32E7B8-E62D-DF1F-8EC4-A9113DF0A2FF}"/>
              </a:ext>
            </a:extLst>
          </p:cNvPr>
          <p:cNvCxnSpPr>
            <a:cxnSpLocks/>
          </p:cNvCxnSpPr>
          <p:nvPr/>
        </p:nvCxnSpPr>
        <p:spPr>
          <a:xfrm flipV="1">
            <a:off x="203479" y="98743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2AF6DF87-EDAE-DC90-47E2-CA4C7398C975}"/>
              </a:ext>
            </a:extLst>
          </p:cNvPr>
          <p:cNvSpPr txBox="1"/>
          <p:nvPr/>
        </p:nvSpPr>
        <p:spPr>
          <a:xfrm>
            <a:off x="99867" y="7077"/>
            <a:ext cx="9473137"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農作業事故は「自分ごと」、身近に迫っています！！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 農業機械の転落・転倒で多くの方が亡くなっています</a:t>
            </a:r>
          </a:p>
        </p:txBody>
      </p:sp>
      <p:sp>
        <p:nvSpPr>
          <p:cNvPr id="2" name="スライド番号プレースホルダー 1">
            <a:extLst>
              <a:ext uri="{FF2B5EF4-FFF2-40B4-BE49-F238E27FC236}">
                <a16:creationId xmlns:a16="http://schemas.microsoft.com/office/drawing/2014/main" id="{62D68EA7-D1BC-1800-20CC-CDA443C92841}"/>
              </a:ext>
            </a:extLst>
          </p:cNvPr>
          <p:cNvSpPr>
            <a:spLocks noGrp="1"/>
          </p:cNvSpPr>
          <p:nvPr>
            <p:ph type="sldNum" sz="quarter" idx="12"/>
          </p:nvPr>
        </p:nvSpPr>
        <p:spPr/>
        <p:txBody>
          <a:bodyPr/>
          <a:lstStyle/>
          <a:p>
            <a:fld id="{08FA7DAE-B1A8-49FD-A74C-0F3ACDC12528}" type="slidenum">
              <a:rPr lang="ja-JP" altLang="en-US" smtClean="0"/>
              <a:pPr/>
              <a:t>8</a:t>
            </a:fld>
            <a:endParaRPr lang="ja-JP" altLang="en-US"/>
          </a:p>
        </p:txBody>
      </p:sp>
    </p:spTree>
    <p:extLst>
      <p:ext uri="{BB962C8B-B14F-4D97-AF65-F5344CB8AC3E}">
        <p14:creationId xmlns:p14="http://schemas.microsoft.com/office/powerpoint/2010/main" val="427354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9EFF5580-CD12-42F0-A0AD-451F4A2168F7}" vid="{44C233BC-22A9-41EB-A1F5-4F96A8ACF7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833</Words>
  <Application>Microsoft Office PowerPoint</Application>
  <PresentationFormat>A4 210 x 297 mm</PresentationFormat>
  <Paragraphs>129</Paragraphs>
  <Slides>8</Slides>
  <Notes>6</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8</vt:i4>
      </vt:variant>
    </vt:vector>
  </HeadingPairs>
  <TitlesOfParts>
    <vt:vector size="23" baseType="lpstr">
      <vt:lpstr>BIZ UDPゴシック</vt:lpstr>
      <vt:lpstr>HGS創英角ｺﾞｼｯｸUB</vt:lpstr>
      <vt:lpstr>HG丸ｺﾞｼｯｸM-PRO</vt:lpstr>
      <vt:lpstr>HG創英角ｺﾞｼｯｸUB</vt:lpstr>
      <vt:lpstr>Meiryo UI</vt:lpstr>
      <vt:lpstr>ＭＳ Ｐゴシック</vt:lpstr>
      <vt:lpstr>ＭＳ ゴシック</vt:lpstr>
      <vt:lpstr>UD デジタル 教科書体 NK-B</vt:lpstr>
      <vt:lpstr>UD デジタル 教科書体 NK-R</vt:lpstr>
      <vt:lpstr>Yu Gothic UI</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2023-03-24T04:41:21Z</dcterms:created>
  <dcterms:modified xsi:type="dcterms:W3CDTF">2023-03-24T07:22:04Z</dcterms:modified>
</cp:coreProperties>
</file>