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4"/>
  </p:sldMasterIdLst>
  <p:notesMasterIdLst>
    <p:notesMasterId r:id="rId7"/>
  </p:notesMasterIdLst>
  <p:sldIdLst>
    <p:sldId id="256" r:id="rId5"/>
    <p:sldId id="257" r:id="rId6"/>
  </p:sldIdLst>
  <p:sldSz cx="6858000" cy="9906000" type="A4"/>
  <p:notesSz cx="6807200" cy="9939338"/>
  <p:embeddedFontLst>
    <p:embeddedFont>
      <p:font typeface="M+ 1p heavy" panose="020B0600070205080204" charset="-128"/>
      <p:bold r:id="rId8"/>
    </p:embeddedFont>
    <p:embeddedFont>
      <p:font typeface="M+ 1p medium" panose="020B0600070205080204" charset="-128"/>
      <p:regular r:id="rId9"/>
    </p:embeddedFont>
    <p:embeddedFont>
      <p:font typeface="游ゴシック" panose="020B0400000000000000" pitchFamily="50" charset="-128"/>
      <p:regular r:id="rId10"/>
      <p:bold r:id="rId11"/>
    </p:embeddedFont>
  </p:embeddedFont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B9"/>
    <a:srgbClr val="14CEE5"/>
    <a:srgbClr val="FFF6A3"/>
    <a:srgbClr val="98FFE5"/>
    <a:srgbClr val="FFAE63"/>
    <a:srgbClr val="E6E6E6"/>
    <a:srgbClr val="20E9E6"/>
    <a:srgbClr val="0E3252"/>
    <a:srgbClr val="16C0E8"/>
    <a:srgbClr val="FFFA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0EFFEA-1710-4DBE-B2F2-CE4E33CB599C}" v="54" dt="2025-06-10T01:37:24.5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16" autoAdjust="0"/>
    <p:restoredTop sz="95087" autoAdjust="0"/>
  </p:normalViewPr>
  <p:slideViewPr>
    <p:cSldViewPr snapToGrid="0">
      <p:cViewPr>
        <p:scale>
          <a:sx n="107" d="100"/>
          <a:sy n="107" d="100"/>
        </p:scale>
        <p:origin x="2214" y="-48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06994342212863"/>
          <c:y val="0.12452139280737463"/>
          <c:w val="0.81423660577175694"/>
          <c:h val="0.67370583735927503"/>
        </c:manualLayout>
      </c:layout>
      <c:barChart>
        <c:barDir val="col"/>
        <c:grouping val="clustered"/>
        <c:varyColors val="0"/>
        <c:ser>
          <c:idx val="0"/>
          <c:order val="0"/>
          <c:spPr>
            <a:solidFill>
              <a:srgbClr val="00CDF6"/>
            </a:solidFill>
            <a:ln w="12700">
              <a:noFill/>
            </a:ln>
            <a:effectLst/>
          </c:spPr>
          <c:invertIfNegative val="0"/>
          <c:dPt>
            <c:idx val="0"/>
            <c:invertIfNegative val="0"/>
            <c:bubble3D val="0"/>
            <c:spPr>
              <a:solidFill>
                <a:srgbClr val="00CDF6"/>
              </a:solidFill>
              <a:ln w="12700">
                <a:noFill/>
              </a:ln>
              <a:effectLst/>
            </c:spPr>
            <c:extLst>
              <c:ext xmlns:c16="http://schemas.microsoft.com/office/drawing/2014/chart" uri="{C3380CC4-5D6E-409C-BE32-E72D297353CC}">
                <c16:uniqueId val="{00000001-32D3-42A4-A97C-1983652227BF}"/>
              </c:ext>
            </c:extLst>
          </c:dPt>
          <c:dPt>
            <c:idx val="1"/>
            <c:invertIfNegative val="0"/>
            <c:bubble3D val="0"/>
            <c:spPr>
              <a:solidFill>
                <a:srgbClr val="00CDF6"/>
              </a:solidFill>
              <a:ln w="12700">
                <a:noFill/>
              </a:ln>
              <a:effectLst/>
            </c:spPr>
            <c:extLst>
              <c:ext xmlns:c16="http://schemas.microsoft.com/office/drawing/2014/chart" uri="{C3380CC4-5D6E-409C-BE32-E72D297353CC}">
                <c16:uniqueId val="{00000003-32D3-42A4-A97C-1983652227BF}"/>
              </c:ext>
            </c:extLst>
          </c:dPt>
          <c:dPt>
            <c:idx val="2"/>
            <c:invertIfNegative val="0"/>
            <c:bubble3D val="0"/>
            <c:spPr>
              <a:solidFill>
                <a:srgbClr val="00CDF6"/>
              </a:solidFill>
              <a:ln w="12700">
                <a:noFill/>
              </a:ln>
              <a:effectLst/>
            </c:spPr>
            <c:extLst>
              <c:ext xmlns:c16="http://schemas.microsoft.com/office/drawing/2014/chart" uri="{C3380CC4-5D6E-409C-BE32-E72D297353CC}">
                <c16:uniqueId val="{00000005-32D3-42A4-A97C-1983652227BF}"/>
              </c:ext>
            </c:extLst>
          </c:dPt>
          <c:dPt>
            <c:idx val="3"/>
            <c:invertIfNegative val="0"/>
            <c:bubble3D val="0"/>
            <c:spPr>
              <a:solidFill>
                <a:srgbClr val="00CDF6"/>
              </a:solidFill>
              <a:ln w="12700">
                <a:noFill/>
              </a:ln>
              <a:effectLst/>
            </c:spPr>
            <c:extLst>
              <c:ext xmlns:c16="http://schemas.microsoft.com/office/drawing/2014/chart" uri="{C3380CC4-5D6E-409C-BE32-E72D297353CC}">
                <c16:uniqueId val="{00000007-32D3-42A4-A97C-1983652227BF}"/>
              </c:ext>
            </c:extLst>
          </c:dPt>
          <c:dPt>
            <c:idx val="4"/>
            <c:invertIfNegative val="0"/>
            <c:bubble3D val="0"/>
            <c:spPr>
              <a:solidFill>
                <a:srgbClr val="FFFA8F"/>
              </a:solidFill>
              <a:ln w="28575">
                <a:solidFill>
                  <a:srgbClr val="16C0E8"/>
                </a:solidFill>
              </a:ln>
              <a:effectLst/>
            </c:spPr>
            <c:extLst>
              <c:ext xmlns:c16="http://schemas.microsoft.com/office/drawing/2014/chart" uri="{C3380CC4-5D6E-409C-BE32-E72D297353CC}">
                <c16:uniqueId val="{0000000C-32D3-42A4-A97C-1983652227BF}"/>
              </c:ext>
            </c:extLst>
          </c:dPt>
          <c:dPt>
            <c:idx val="5"/>
            <c:invertIfNegative val="0"/>
            <c:bubble3D val="0"/>
            <c:spPr>
              <a:solidFill>
                <a:srgbClr val="FFFA8F"/>
              </a:solidFill>
              <a:ln w="28575">
                <a:solidFill>
                  <a:srgbClr val="16C0E8"/>
                </a:solidFill>
              </a:ln>
              <a:effectLst/>
            </c:spPr>
            <c:extLst>
              <c:ext xmlns:c16="http://schemas.microsoft.com/office/drawing/2014/chart" uri="{C3380CC4-5D6E-409C-BE32-E72D297353CC}">
                <c16:uniqueId val="{00000009-32D3-42A4-A97C-1983652227BF}"/>
              </c:ext>
            </c:extLst>
          </c:dPt>
          <c:dPt>
            <c:idx val="6"/>
            <c:invertIfNegative val="0"/>
            <c:bubble3D val="0"/>
            <c:spPr>
              <a:solidFill>
                <a:srgbClr val="00CDF6"/>
              </a:solidFill>
              <a:ln w="12700">
                <a:noFill/>
              </a:ln>
              <a:effectLst/>
            </c:spPr>
            <c:extLst>
              <c:ext xmlns:c16="http://schemas.microsoft.com/office/drawing/2014/chart" uri="{C3380CC4-5D6E-409C-BE32-E72D297353CC}">
                <c16:uniqueId val="{0000000B-32D3-42A4-A97C-1983652227BF}"/>
              </c:ext>
            </c:extLst>
          </c:dPt>
          <c:dLbls>
            <c:dLbl>
              <c:idx val="4"/>
              <c:tx>
                <c:rich>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fld id="{4E8DDC30-44BB-4231-9E17-501E05CBF1AE}" type="VALUE">
                      <a:rPr lang="en-US" altLang="ja-JP" sz="1050">
                        <a:solidFill>
                          <a:srgbClr val="14CEE5"/>
                        </a:solidFill>
                        <a:latin typeface="M+ 1p heavy" panose="020B0803020203020204" pitchFamily="50" charset="-128"/>
                        <a:ea typeface="M+ 1p heavy" panose="020B0803020203020204" pitchFamily="50" charset="-128"/>
                        <a:cs typeface="M+ 1p heavy" panose="020B0803020203020204" pitchFamily="50" charset="-128"/>
                      </a:rPr>
                      <a:pPr>
                        <a:defRPr sz="105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t>[値]</a:t>
                    </a:fld>
                    <a:endParaRPr lang="ja-JP" altLang="en-US"/>
                  </a:p>
                </c:rich>
              </c:tx>
              <c:spPr>
                <a:solidFill>
                  <a:schemeClr val="bg1"/>
                </a:solidFill>
                <a:ln>
                  <a:noFill/>
                </a:ln>
                <a:effectLst/>
              </c:spPr>
              <c:txPr>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32D3-42A4-A97C-1983652227BF}"/>
                </c:ext>
              </c:extLst>
            </c:dLbl>
            <c:dLbl>
              <c:idx val="5"/>
              <c:layout>
                <c:manualLayout>
                  <c:x val="-8.6154756076429941E-17"/>
                  <c:y val="-6.9785434515985817E-3"/>
                </c:manualLayout>
              </c:layout>
              <c:tx>
                <c:rich>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fld id="{F7223875-882C-4C70-ACA5-0FABC3EF70EE}" type="VALUE">
                      <a:rPr lang="en-US" altLang="ja-JP" sz="1050">
                        <a:solidFill>
                          <a:srgbClr val="14CEE5"/>
                        </a:solidFill>
                        <a:latin typeface="M+ 1p heavy" panose="020B0803020203020204" pitchFamily="50" charset="-128"/>
                        <a:ea typeface="M+ 1p heavy" panose="020B0803020203020204" pitchFamily="50" charset="-128"/>
                        <a:cs typeface="M+ 1p heavy" panose="020B0803020203020204" pitchFamily="50" charset="-128"/>
                      </a:rPr>
                      <a:pPr>
                        <a:defRPr sz="105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t>[値]</a:t>
                    </a:fld>
                    <a:endParaRPr lang="ja-JP" altLang="en-US"/>
                  </a:p>
                </c:rich>
              </c:tx>
              <c:spPr>
                <a:solidFill>
                  <a:schemeClr val="bg1"/>
                </a:solidFill>
                <a:ln>
                  <a:noFill/>
                </a:ln>
                <a:effectLst/>
              </c:spPr>
              <c:txPr>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2D3-42A4-A97C-1983652227BF}"/>
                </c:ext>
              </c:extLst>
            </c:dLbl>
            <c:spPr>
              <a:noFill/>
              <a:ln>
                <a:noFill/>
              </a:ln>
              <a:effectLst/>
            </c:spPr>
            <c:txPr>
              <a:bodyPr rot="0" spcFirstLastPara="1" vertOverflow="ellipsis" vert="horz" wrap="square" anchor="ctr" anchorCtr="1"/>
              <a:lstStyle/>
              <a:p>
                <a:pPr>
                  <a:defRPr sz="900" b="0" i="0" u="none" strike="noStrike" kern="1200" baseline="0">
                    <a:solidFill>
                      <a:srgbClr val="4648B9"/>
                    </a:solidFill>
                    <a:latin typeface="M+ 1p medium" panose="020B0603020203020204" pitchFamily="50" charset="-128"/>
                    <a:ea typeface="M+ 1p medium" panose="020B0603020203020204" pitchFamily="50" charset="-128"/>
                    <a:cs typeface="M+ 1p medium" panose="020B0603020203020204" pitchFamily="50" charset="-128"/>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'熱中症 '!$T$36:$T$42</c:f>
              <c:numCache>
                <c:formatCode>General</c:formatCode>
                <c:ptCount val="7"/>
                <c:pt idx="0">
                  <c:v>2</c:v>
                </c:pt>
                <c:pt idx="1">
                  <c:v>7</c:v>
                </c:pt>
                <c:pt idx="2">
                  <c:v>9</c:v>
                </c:pt>
                <c:pt idx="3">
                  <c:v>14</c:v>
                </c:pt>
                <c:pt idx="4">
                  <c:v>111</c:v>
                </c:pt>
                <c:pt idx="5">
                  <c:v>109</c:v>
                </c:pt>
                <c:pt idx="6">
                  <c:v>6</c:v>
                </c:pt>
              </c:numCache>
            </c:numRef>
          </c:val>
          <c:extLst>
            <c:ext xmlns:c15="http://schemas.microsoft.com/office/drawing/2012/chart" uri="{02D57815-91ED-43cb-92C2-25804820EDAC}">
              <c15:filteredCategoryTitle>
                <c15:cat>
                  <c:strRef>
                    <c:extLst>
                      <c:ext uri="{02D57815-91ED-43cb-92C2-25804820EDAC}">
                        <c15:formulaRef>
                          <c15:sqref>'熱中症 '!$B$36:$B$42</c15:sqref>
                        </c15:formulaRef>
                      </c:ext>
                    </c:extLst>
                    <c:strCache>
                      <c:ptCount val="7"/>
                      <c:pt idx="0">
                        <c:v>3月</c:v>
                      </c:pt>
                      <c:pt idx="1">
                        <c:v>4月</c:v>
                      </c:pt>
                      <c:pt idx="2">
                        <c:v>5月</c:v>
                      </c:pt>
                      <c:pt idx="3">
                        <c:v>6月</c:v>
                      </c:pt>
                      <c:pt idx="4">
                        <c:v>7月</c:v>
                      </c:pt>
                      <c:pt idx="5">
                        <c:v>8月</c:v>
                      </c:pt>
                      <c:pt idx="6">
                        <c:v>9月</c:v>
                      </c:pt>
                    </c:strCache>
                  </c:strRef>
                </c15:cat>
              </c15:filteredCategoryTitle>
            </c:ext>
            <c:ext xmlns:c16="http://schemas.microsoft.com/office/drawing/2014/chart" uri="{C3380CC4-5D6E-409C-BE32-E72D297353CC}">
              <c16:uniqueId val="{0000000D-32D3-42A4-A97C-1983652227BF}"/>
            </c:ext>
          </c:extLst>
        </c:ser>
        <c:dLbls>
          <c:showLegendKey val="0"/>
          <c:showVal val="0"/>
          <c:showCatName val="0"/>
          <c:showSerName val="0"/>
          <c:showPercent val="0"/>
          <c:showBubbleSize val="0"/>
        </c:dLbls>
        <c:gapWidth val="73"/>
        <c:overlap val="48"/>
        <c:axId val="271268088"/>
        <c:axId val="271268480"/>
      </c:barChart>
      <c:catAx>
        <c:axId val="271268088"/>
        <c:scaling>
          <c:orientation val="minMax"/>
        </c:scaling>
        <c:delete val="1"/>
        <c:axPos val="b"/>
        <c:numFmt formatCode="General" sourceLinked="1"/>
        <c:majorTickMark val="out"/>
        <c:minorTickMark val="none"/>
        <c:tickLblPos val="nextTo"/>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648B9"/>
                </a:solidFill>
                <a:latin typeface="+mn-lt"/>
                <a:ea typeface="+mn-ea"/>
                <a:cs typeface="+mn-cs"/>
              </a:defRPr>
            </a:pPr>
            <a:endParaRPr lang="ja-JP"/>
          </a:p>
        </c:txPr>
        <c:crossAx val="271268088"/>
        <c:crosses val="autoZero"/>
        <c:crossBetween val="between"/>
      </c:valAx>
      <c:spPr>
        <a:noFill/>
        <a:ln>
          <a:solidFill>
            <a:schemeClr val="bg1">
              <a:lumMod val="75000"/>
            </a:schemeClr>
          </a:solidFill>
        </a:ln>
        <a:effectLst/>
      </c:spPr>
    </c:plotArea>
    <c:plotVisOnly val="1"/>
    <c:dispBlanksAs val="gap"/>
    <c:showDLblsOverMax val="0"/>
  </c:chart>
  <c:spPr>
    <a:noFill/>
    <a:ln>
      <a:noFill/>
    </a:ln>
    <a:effectLst/>
  </c:spPr>
  <c:txPr>
    <a:bodyPr/>
    <a:lstStyle/>
    <a:p>
      <a:pPr>
        <a:defRPr>
          <a:solidFill>
            <a:srgbClr val="0E3252"/>
          </a:solidFill>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0.13874</cdr:x>
      <cdr:y>0.81262</cdr:y>
    </cdr:from>
    <cdr:to>
      <cdr:x>0.95165</cdr:x>
      <cdr:y>0.94429</cdr:y>
    </cdr:to>
    <cdr:sp macro="" textlink="">
      <cdr:nvSpPr>
        <cdr:cNvPr id="2" name="テキスト ボックス 1">
          <a:extLst xmlns:a="http://schemas.openxmlformats.org/drawingml/2006/main">
            <a:ext uri="{FF2B5EF4-FFF2-40B4-BE49-F238E27FC236}">
              <a16:creationId xmlns:a16="http://schemas.microsoft.com/office/drawing/2014/main" id="{5149505E-A5B0-2E19-B07B-5A9358E9476E}"/>
            </a:ext>
          </a:extLst>
        </cdr:cNvPr>
        <cdr:cNvSpPr txBox="1"/>
      </cdr:nvSpPr>
      <cdr:spPr>
        <a:xfrm xmlns:a="http://schemas.openxmlformats.org/drawingml/2006/main">
          <a:off x="374954" y="1329662"/>
          <a:ext cx="2196858" cy="2154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dist"/>
          <a:r>
            <a:rPr lang="ja-JP" altLang="en-US" sz="1000" dirty="0">
              <a:solidFill>
                <a:srgbClr val="4648B9"/>
              </a:solidFill>
            </a:rPr>
            <a:t>３　４　５　６　７　８　９</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F56648F8-89EA-4B3C-9A61-FDE5CA26CA0E}" type="datetimeFigureOut">
              <a:rPr kumimoji="1" lang="ja-JP" altLang="en-US" smtClean="0"/>
              <a:t>2025/6/10</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ABDD8014-B7E9-4E10-BBC8-E52C970F8715}" type="slidenum">
              <a:rPr kumimoji="1" lang="ja-JP" altLang="en-US" smtClean="0"/>
              <a:t>‹#›</a:t>
            </a:fld>
            <a:endParaRPr kumimoji="1" lang="ja-JP" altLang="en-US"/>
          </a:p>
        </p:txBody>
      </p:sp>
    </p:spTree>
    <p:extLst>
      <p:ext uri="{BB962C8B-B14F-4D97-AF65-F5344CB8AC3E}">
        <p14:creationId xmlns:p14="http://schemas.microsoft.com/office/powerpoint/2010/main" val="20083929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BDD8014-B7E9-4E10-BBC8-E52C970F8715}" type="slidenum">
              <a:rPr kumimoji="1" lang="ja-JP" altLang="en-US" smtClean="0"/>
              <a:t>2</a:t>
            </a:fld>
            <a:endParaRPr kumimoji="1" lang="ja-JP" altLang="en-US"/>
          </a:p>
        </p:txBody>
      </p:sp>
    </p:spTree>
    <p:extLst>
      <p:ext uri="{BB962C8B-B14F-4D97-AF65-F5344CB8AC3E}">
        <p14:creationId xmlns:p14="http://schemas.microsoft.com/office/powerpoint/2010/main" val="333428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7041"/>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2817"/>
            </a:lvl1pPr>
            <a:lvl2pPr marL="536558" indent="0" algn="ctr">
              <a:buNone/>
              <a:defRPr sz="2347"/>
            </a:lvl2pPr>
            <a:lvl3pPr marL="1073117" indent="0" algn="ctr">
              <a:buNone/>
              <a:defRPr sz="2113"/>
            </a:lvl3pPr>
            <a:lvl4pPr marL="1609675" indent="0" algn="ctr">
              <a:buNone/>
              <a:defRPr sz="1878"/>
            </a:lvl4pPr>
            <a:lvl5pPr marL="2146234" indent="0" algn="ctr">
              <a:buNone/>
              <a:defRPr sz="1878"/>
            </a:lvl5pPr>
            <a:lvl6pPr marL="2682792" indent="0" algn="ctr">
              <a:buNone/>
              <a:defRPr sz="1878"/>
            </a:lvl6pPr>
            <a:lvl7pPr marL="3219351" indent="0" algn="ctr">
              <a:buNone/>
              <a:defRPr sz="1878"/>
            </a:lvl7pPr>
            <a:lvl8pPr marL="3755909" indent="0" algn="ctr">
              <a:buNone/>
              <a:defRPr sz="1878"/>
            </a:lvl8pPr>
            <a:lvl9pPr marL="4292468" indent="0" algn="ctr">
              <a:buNone/>
              <a:defRPr sz="1878"/>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0" y="55037"/>
            <a:ext cx="3833132" cy="1072701"/>
          </a:xfrm>
          <a:prstGeom prst="rect">
            <a:avLst/>
          </a:prstGeom>
          <a:noFill/>
        </p:spPr>
        <p:txBody>
          <a:bodyPr wrap="square" rtlCol="0">
            <a:spAutoFit/>
          </a:bodyPr>
          <a:lstStyle/>
          <a:p>
            <a:r>
              <a:rPr kumimoji="1" lang="ja-JP" altLang="en-US" sz="2113" dirty="0">
                <a:latin typeface="+mn-ea"/>
                <a:ea typeface="+mn-ea"/>
              </a:rPr>
              <a:t>機密性○情報　（保存期間</a:t>
            </a:r>
            <a:r>
              <a:rPr kumimoji="1" lang="ja-JP" altLang="en-US" sz="2113" baseline="0" dirty="0">
                <a:latin typeface="+mn-ea"/>
                <a:ea typeface="+mn-ea"/>
              </a:rPr>
              <a:t> </a:t>
            </a:r>
            <a:r>
              <a:rPr kumimoji="1" lang="ja-JP" altLang="en-US" sz="2113" dirty="0">
                <a:latin typeface="+mn-ea"/>
                <a:ea typeface="+mn-ea"/>
              </a:rPr>
              <a:t>： １年未満　１　３　５　</a:t>
            </a:r>
            <a:r>
              <a:rPr kumimoji="1" lang="en-US" altLang="ja-JP" sz="2113" dirty="0">
                <a:latin typeface="+mn-ea"/>
                <a:ea typeface="+mn-ea"/>
              </a:rPr>
              <a:t>10</a:t>
            </a:r>
            <a:r>
              <a:rPr kumimoji="1" lang="ja-JP" altLang="en-US" sz="2113" dirty="0">
                <a:latin typeface="+mn-ea"/>
                <a:ea typeface="+mn-ea"/>
              </a:rPr>
              <a:t>　</a:t>
            </a:r>
            <a:r>
              <a:rPr kumimoji="1" lang="en-US" altLang="ja-JP" sz="2113" dirty="0">
                <a:latin typeface="+mn-ea"/>
                <a:ea typeface="+mn-ea"/>
              </a:rPr>
              <a:t>20</a:t>
            </a:r>
            <a:r>
              <a:rPr kumimoji="1" lang="ja-JP" altLang="en-US" sz="2113" dirty="0">
                <a:latin typeface="+mn-ea"/>
                <a:ea typeface="+mn-ea"/>
              </a:rPr>
              <a:t>　</a:t>
            </a:r>
            <a:r>
              <a:rPr kumimoji="1" lang="en-US" altLang="ja-JP" sz="2113" dirty="0">
                <a:latin typeface="+mn-ea"/>
                <a:ea typeface="+mn-ea"/>
              </a:rPr>
              <a:t>30</a:t>
            </a:r>
            <a:r>
              <a:rPr kumimoji="1" lang="ja-JP" altLang="en-US" sz="2113" dirty="0">
                <a:latin typeface="+mn-ea"/>
                <a:ea typeface="+mn-ea"/>
              </a:rPr>
              <a:t>年）</a:t>
            </a:r>
            <a:r>
              <a:rPr kumimoji="1" lang="ja-JP" altLang="en-US" sz="2113" dirty="0"/>
              <a:t>　</a:t>
            </a:r>
          </a:p>
        </p:txBody>
      </p:sp>
      <p:sp>
        <p:nvSpPr>
          <p:cNvPr id="8" name="テキスト ボックス 7"/>
          <p:cNvSpPr txBox="1"/>
          <p:nvPr userDrawn="1"/>
        </p:nvSpPr>
        <p:spPr>
          <a:xfrm>
            <a:off x="5786437" y="2"/>
            <a:ext cx="1071563" cy="742639"/>
          </a:xfrm>
          <a:prstGeom prst="rect">
            <a:avLst/>
          </a:prstGeom>
          <a:noFill/>
        </p:spPr>
        <p:txBody>
          <a:bodyPr wrap="square" rtlCol="0">
            <a:spAutoFit/>
          </a:bodyPr>
          <a:lstStyle/>
          <a:p>
            <a:pPr algn="r"/>
            <a:r>
              <a:rPr kumimoji="1" lang="ja-JP" altLang="en-US" sz="2113" dirty="0"/>
              <a:t>○○限り</a:t>
            </a:r>
            <a:endParaRPr kumimoji="1" lang="en-US" altLang="ja-JP" sz="2113"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4"/>
            <a:ext cx="5915025" cy="4120620"/>
          </a:xfrm>
        </p:spPr>
        <p:txBody>
          <a:bodyPr anchor="b"/>
          <a:lstStyle>
            <a:lvl1pPr>
              <a:defRPr sz="7041"/>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6"/>
            <a:ext cx="5915025" cy="2166937"/>
          </a:xfrm>
        </p:spPr>
        <p:txBody>
          <a:bodyPr/>
          <a:lstStyle>
            <a:lvl1pPr marL="0" indent="0">
              <a:buNone/>
              <a:defRPr sz="2817">
                <a:solidFill>
                  <a:schemeClr val="tx1">
                    <a:tint val="75000"/>
                  </a:schemeClr>
                </a:solidFill>
              </a:defRPr>
            </a:lvl1pPr>
            <a:lvl2pPr marL="536558" indent="0">
              <a:buNone/>
              <a:defRPr sz="2347">
                <a:solidFill>
                  <a:schemeClr val="tx1">
                    <a:tint val="75000"/>
                  </a:schemeClr>
                </a:solidFill>
              </a:defRPr>
            </a:lvl2pPr>
            <a:lvl3pPr marL="1073117" indent="0">
              <a:buNone/>
              <a:defRPr sz="2113">
                <a:solidFill>
                  <a:schemeClr val="tx1">
                    <a:tint val="75000"/>
                  </a:schemeClr>
                </a:solidFill>
              </a:defRPr>
            </a:lvl3pPr>
            <a:lvl4pPr marL="1609675" indent="0">
              <a:buNone/>
              <a:defRPr sz="1878">
                <a:solidFill>
                  <a:schemeClr val="tx1">
                    <a:tint val="75000"/>
                  </a:schemeClr>
                </a:solidFill>
              </a:defRPr>
            </a:lvl4pPr>
            <a:lvl5pPr marL="2146234" indent="0">
              <a:buNone/>
              <a:defRPr sz="1878">
                <a:solidFill>
                  <a:schemeClr val="tx1">
                    <a:tint val="75000"/>
                  </a:schemeClr>
                </a:solidFill>
              </a:defRPr>
            </a:lvl5pPr>
            <a:lvl6pPr marL="2682792" indent="0">
              <a:buNone/>
              <a:defRPr sz="1878">
                <a:solidFill>
                  <a:schemeClr val="tx1">
                    <a:tint val="75000"/>
                  </a:schemeClr>
                </a:solidFill>
              </a:defRPr>
            </a:lvl6pPr>
            <a:lvl7pPr marL="3219351" indent="0">
              <a:buNone/>
              <a:defRPr sz="1878">
                <a:solidFill>
                  <a:schemeClr val="tx1">
                    <a:tint val="75000"/>
                  </a:schemeClr>
                </a:solidFill>
              </a:defRPr>
            </a:lvl7pPr>
            <a:lvl8pPr marL="3755909" indent="0">
              <a:buNone/>
              <a:defRPr sz="1878">
                <a:solidFill>
                  <a:schemeClr val="tx1">
                    <a:tint val="75000"/>
                  </a:schemeClr>
                </a:solidFill>
              </a:defRPr>
            </a:lvl8pPr>
            <a:lvl9pPr marL="4292468" indent="0">
              <a:buNone/>
              <a:defRPr sz="1878">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5"/>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3"/>
            <a:ext cx="3471863" cy="7039681"/>
          </a:xfrm>
        </p:spPr>
        <p:txBody>
          <a:bodyPr/>
          <a:lstStyle>
            <a:lvl1pPr>
              <a:defRPr sz="3755"/>
            </a:lvl1pPr>
            <a:lvl2pPr>
              <a:defRPr sz="3286"/>
            </a:lvl2pPr>
            <a:lvl3pPr>
              <a:defRPr sz="2817"/>
            </a:lvl3pPr>
            <a:lvl4pPr>
              <a:defRPr sz="2347"/>
            </a:lvl4pPr>
            <a:lvl5pPr>
              <a:defRPr sz="2347"/>
            </a:lvl5pPr>
            <a:lvl6pPr>
              <a:defRPr sz="2347"/>
            </a:lvl6pPr>
            <a:lvl7pPr>
              <a:defRPr sz="2347"/>
            </a:lvl7pPr>
            <a:lvl8pPr>
              <a:defRPr sz="2347"/>
            </a:lvl8pPr>
            <a:lvl9pPr>
              <a:defRPr sz="234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3"/>
            <a:ext cx="3471863" cy="7039681"/>
          </a:xfrm>
        </p:spPr>
        <p:txBody>
          <a:bodyPr/>
          <a:lstStyle>
            <a:lvl1pPr marL="0" indent="0">
              <a:buNone/>
              <a:defRPr sz="3755"/>
            </a:lvl1pPr>
            <a:lvl2pPr marL="536558" indent="0">
              <a:buNone/>
              <a:defRPr sz="3286"/>
            </a:lvl2pPr>
            <a:lvl3pPr marL="1073117" indent="0">
              <a:buNone/>
              <a:defRPr sz="2817"/>
            </a:lvl3pPr>
            <a:lvl4pPr marL="1609675" indent="0">
              <a:buNone/>
              <a:defRPr sz="2347"/>
            </a:lvl4pPr>
            <a:lvl5pPr marL="2146234" indent="0">
              <a:buNone/>
              <a:defRPr sz="2347"/>
            </a:lvl5pPr>
            <a:lvl6pPr marL="2682792" indent="0">
              <a:buNone/>
              <a:defRPr sz="2347"/>
            </a:lvl6pPr>
            <a:lvl7pPr marL="3219351" indent="0">
              <a:buNone/>
              <a:defRPr sz="2347"/>
            </a:lvl7pPr>
            <a:lvl8pPr marL="3755909" indent="0">
              <a:buNone/>
              <a:defRPr sz="2347"/>
            </a:lvl8pPr>
            <a:lvl9pPr marL="4292468" indent="0">
              <a:buNone/>
              <a:defRPr sz="2347"/>
            </a:lvl9pPr>
          </a:lstStyle>
          <a:p>
            <a:r>
              <a:rPr kumimoji="1" lang="ja-JP" altLang="en-US"/>
              <a:t>図を追加</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408">
                <a:solidFill>
                  <a:schemeClr val="tx1">
                    <a:tint val="75000"/>
                  </a:schemeClr>
                </a:solidFill>
              </a:defRPr>
            </a:lvl1pPr>
          </a:lstStyle>
          <a:p>
            <a:fld id="{0FB2DDDA-D0E9-49A8-AE64-4780946CB66F}" type="datetimeFigureOut">
              <a:rPr kumimoji="1" lang="ja-JP" altLang="en-US" smtClean="0"/>
              <a:t>2025/6/10</a:t>
            </a:fld>
            <a:endParaRPr kumimoji="1" lang="ja-JP" altLang="en-US"/>
          </a:p>
        </p:txBody>
      </p:sp>
      <p:sp>
        <p:nvSpPr>
          <p:cNvPr id="5" name="フッター プレースホルダー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1408">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408">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73117" rtl="0" eaLnBrk="1" latinLnBrk="0" hangingPunct="1">
        <a:lnSpc>
          <a:spcPct val="90000"/>
        </a:lnSpc>
        <a:spcBef>
          <a:spcPct val="0"/>
        </a:spcBef>
        <a:buNone/>
        <a:defRPr kumimoji="1"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kumimoji="1"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kumimoji="1"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kumimoji="1"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9pPr>
    </p:bodyStyle>
    <p:otherStyle>
      <a:defPPr>
        <a:defRPr lang="ja-JP"/>
      </a:defPPr>
      <a:lvl1pPr marL="0" algn="l" defTabSz="1073117" rtl="0" eaLnBrk="1" latinLnBrk="0" hangingPunct="1">
        <a:defRPr kumimoji="1" sz="2113" kern="1200">
          <a:solidFill>
            <a:schemeClr val="tx1"/>
          </a:solidFill>
          <a:latin typeface="+mn-lt"/>
          <a:ea typeface="+mn-ea"/>
          <a:cs typeface="+mn-cs"/>
        </a:defRPr>
      </a:lvl1pPr>
      <a:lvl2pPr marL="536558" algn="l" defTabSz="1073117" rtl="0" eaLnBrk="1" latinLnBrk="0" hangingPunct="1">
        <a:defRPr kumimoji="1" sz="2113" kern="1200">
          <a:solidFill>
            <a:schemeClr val="tx1"/>
          </a:solidFill>
          <a:latin typeface="+mn-lt"/>
          <a:ea typeface="+mn-ea"/>
          <a:cs typeface="+mn-cs"/>
        </a:defRPr>
      </a:lvl2pPr>
      <a:lvl3pPr marL="1073117" algn="l" defTabSz="1073117" rtl="0" eaLnBrk="1" latinLnBrk="0" hangingPunct="1">
        <a:defRPr kumimoji="1" sz="2113" kern="1200">
          <a:solidFill>
            <a:schemeClr val="tx1"/>
          </a:solidFill>
          <a:latin typeface="+mn-lt"/>
          <a:ea typeface="+mn-ea"/>
          <a:cs typeface="+mn-cs"/>
        </a:defRPr>
      </a:lvl3pPr>
      <a:lvl4pPr marL="1609675" algn="l" defTabSz="1073117" rtl="0" eaLnBrk="1" latinLnBrk="0" hangingPunct="1">
        <a:defRPr kumimoji="1" sz="2113" kern="1200">
          <a:solidFill>
            <a:schemeClr val="tx1"/>
          </a:solidFill>
          <a:latin typeface="+mn-lt"/>
          <a:ea typeface="+mn-ea"/>
          <a:cs typeface="+mn-cs"/>
        </a:defRPr>
      </a:lvl4pPr>
      <a:lvl5pPr marL="2146234" algn="l" defTabSz="1073117" rtl="0" eaLnBrk="1" latinLnBrk="0" hangingPunct="1">
        <a:defRPr kumimoji="1" sz="2113" kern="1200">
          <a:solidFill>
            <a:schemeClr val="tx1"/>
          </a:solidFill>
          <a:latin typeface="+mn-lt"/>
          <a:ea typeface="+mn-ea"/>
          <a:cs typeface="+mn-cs"/>
        </a:defRPr>
      </a:lvl5pPr>
      <a:lvl6pPr marL="2682792" algn="l" defTabSz="1073117" rtl="0" eaLnBrk="1" latinLnBrk="0" hangingPunct="1">
        <a:defRPr kumimoji="1" sz="2113" kern="1200">
          <a:solidFill>
            <a:schemeClr val="tx1"/>
          </a:solidFill>
          <a:latin typeface="+mn-lt"/>
          <a:ea typeface="+mn-ea"/>
          <a:cs typeface="+mn-cs"/>
        </a:defRPr>
      </a:lvl6pPr>
      <a:lvl7pPr marL="3219351" algn="l" defTabSz="1073117" rtl="0" eaLnBrk="1" latinLnBrk="0" hangingPunct="1">
        <a:defRPr kumimoji="1" sz="2113" kern="1200">
          <a:solidFill>
            <a:schemeClr val="tx1"/>
          </a:solidFill>
          <a:latin typeface="+mn-lt"/>
          <a:ea typeface="+mn-ea"/>
          <a:cs typeface="+mn-cs"/>
        </a:defRPr>
      </a:lvl7pPr>
      <a:lvl8pPr marL="3755909" algn="l" defTabSz="1073117" rtl="0" eaLnBrk="1" latinLnBrk="0" hangingPunct="1">
        <a:defRPr kumimoji="1" sz="2113" kern="1200">
          <a:solidFill>
            <a:schemeClr val="tx1"/>
          </a:solidFill>
          <a:latin typeface="+mn-lt"/>
          <a:ea typeface="+mn-ea"/>
          <a:cs typeface="+mn-cs"/>
        </a:defRPr>
      </a:lvl8pPr>
      <a:lvl9pPr marL="4292468" algn="l" defTabSz="1073117" rtl="0" eaLnBrk="1" latinLnBrk="0" hangingPunct="1">
        <a:defRPr kumimoji="1"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chart" Target="../charts/chart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1.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svg"/><Relationship Id="rId25" Type="http://schemas.openxmlformats.org/officeDocument/2006/relationships/image" Target="../media/image29.png"/><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svg"/><Relationship Id="rId19" Type="http://schemas.openxmlformats.org/officeDocument/2006/relationships/image" Target="../media/image23.svg"/><Relationship Id="rId4" Type="http://schemas.openxmlformats.org/officeDocument/2006/relationships/image" Target="../media/image2.sv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tile tx="0" ty="0" sx="3000" sy="100000" flip="none" algn="tl"/>
        </a:blipFill>
        <a:effectLst/>
      </p:bgPr>
    </p:bg>
    <p:spTree>
      <p:nvGrpSpPr>
        <p:cNvPr id="1" name=""/>
        <p:cNvGrpSpPr/>
        <p:nvPr/>
      </p:nvGrpSpPr>
      <p:grpSpPr>
        <a:xfrm>
          <a:off x="0" y="0"/>
          <a:ext cx="0" cy="0"/>
          <a:chOff x="0" y="0"/>
          <a:chExt cx="0" cy="0"/>
        </a:xfrm>
      </p:grpSpPr>
      <p:sp>
        <p:nvSpPr>
          <p:cNvPr id="137" name="フリーフォーム: 図形 136" descr="雲 単色塗りつぶし">
            <a:extLst>
              <a:ext uri="{FF2B5EF4-FFF2-40B4-BE49-F238E27FC236}">
                <a16:creationId xmlns:a16="http://schemas.microsoft.com/office/drawing/2014/main" id="{2281F748-5037-5CD8-46DC-3D3B6F3D05BB}"/>
              </a:ext>
            </a:extLst>
          </p:cNvPr>
          <p:cNvSpPr/>
          <p:nvPr/>
        </p:nvSpPr>
        <p:spPr>
          <a:xfrm flipH="1">
            <a:off x="0" y="1323421"/>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47" name="フリーフォーム: 図形 46" descr="雲 単色塗りつぶし">
            <a:extLst>
              <a:ext uri="{FF2B5EF4-FFF2-40B4-BE49-F238E27FC236}">
                <a16:creationId xmlns:a16="http://schemas.microsoft.com/office/drawing/2014/main" id="{A2EC70CF-C3AC-108E-3057-EA490CFA75D9}"/>
              </a:ext>
            </a:extLst>
          </p:cNvPr>
          <p:cNvSpPr/>
          <p:nvPr/>
        </p:nvSpPr>
        <p:spPr>
          <a:xfrm>
            <a:off x="4699834" y="894260"/>
            <a:ext cx="2180798" cy="1097960"/>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56" name="四角形: 角を丸くする 55">
            <a:extLst>
              <a:ext uri="{FF2B5EF4-FFF2-40B4-BE49-F238E27FC236}">
                <a16:creationId xmlns:a16="http://schemas.microsoft.com/office/drawing/2014/main" id="{FFC83416-D046-F869-9003-DA209B27B775}"/>
              </a:ext>
            </a:extLst>
          </p:cNvPr>
          <p:cNvSpPr/>
          <p:nvPr/>
        </p:nvSpPr>
        <p:spPr>
          <a:xfrm>
            <a:off x="144745" y="4246661"/>
            <a:ext cx="6568510" cy="4853799"/>
          </a:xfrm>
          <a:prstGeom prst="roundRect">
            <a:avLst>
              <a:gd name="adj" fmla="val 674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51" name="四角形: 角を丸くする 50">
            <a:extLst>
              <a:ext uri="{FF2B5EF4-FFF2-40B4-BE49-F238E27FC236}">
                <a16:creationId xmlns:a16="http://schemas.microsoft.com/office/drawing/2014/main" id="{719EC7D1-7B13-91BB-9C34-64EC543DBBD2}"/>
              </a:ext>
            </a:extLst>
          </p:cNvPr>
          <p:cNvSpPr/>
          <p:nvPr/>
        </p:nvSpPr>
        <p:spPr>
          <a:xfrm>
            <a:off x="155797" y="2124453"/>
            <a:ext cx="6529705" cy="2003852"/>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4" name="正方形/長方形 3">
            <a:extLst>
              <a:ext uri="{FF2B5EF4-FFF2-40B4-BE49-F238E27FC236}">
                <a16:creationId xmlns:a16="http://schemas.microsoft.com/office/drawing/2014/main" id="{37B8AACB-3441-0FE0-04E9-85CEFB460D25}"/>
              </a:ext>
            </a:extLst>
          </p:cNvPr>
          <p:cNvSpPr/>
          <p:nvPr/>
        </p:nvSpPr>
        <p:spPr>
          <a:xfrm>
            <a:off x="303655" y="71828"/>
            <a:ext cx="5791200" cy="1345936"/>
          </a:xfrm>
          <a:prstGeom prst="rect">
            <a:avLst/>
          </a:prstGeom>
          <a:no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32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を</a:t>
            </a:r>
            <a:endParaRPr lang="en-US" altLang="ja-JP"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40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しましょう</a:t>
            </a:r>
            <a:r>
              <a:rPr kumimoji="1" lang="en-US" altLang="ja-JP"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a:t>
            </a:r>
          </a:p>
        </p:txBody>
      </p:sp>
      <p:sp>
        <p:nvSpPr>
          <p:cNvPr id="5" name="正方形/長方形 4">
            <a:extLst>
              <a:ext uri="{FF2B5EF4-FFF2-40B4-BE49-F238E27FC236}">
                <a16:creationId xmlns:a16="http://schemas.microsoft.com/office/drawing/2014/main" id="{EEB06A21-1F49-78D7-92FB-BE95356CED59}"/>
              </a:ext>
            </a:extLst>
          </p:cNvPr>
          <p:cNvSpPr/>
          <p:nvPr/>
        </p:nvSpPr>
        <p:spPr>
          <a:xfrm>
            <a:off x="468910" y="2837345"/>
            <a:ext cx="3365500" cy="1132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Aft>
                <a:spcPts val="600"/>
              </a:spcAft>
              <a:buSzPct val="80000"/>
              <a:buFont typeface="Wingdings" panose="05000000000000000000" pitchFamily="2" charset="2"/>
              <a:buChar char="l"/>
            </a:pP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毎年</a:t>
            </a:r>
            <a:r>
              <a:rPr lang="ja-JP" altLang="en-US" sz="1200" dirty="0">
                <a:solidFill>
                  <a:srgbClr val="4648B9"/>
                </a:solidFill>
                <a:latin typeface="M+ 1p heavy" panose="020B0803020203020204" pitchFamily="50" charset="-128"/>
                <a:ea typeface="M+ 1p heavy" panose="020B0803020203020204" pitchFamily="50" charset="-128"/>
                <a:cs typeface="M+ 1p heavy" panose="020B0803020203020204" pitchFamily="50" charset="-128"/>
              </a:rPr>
              <a:t>、</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約</a:t>
            </a:r>
            <a:r>
              <a:rPr lang="en-US" altLang="ja-JP" sz="16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30</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名</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の方が農作業中の熱中症により</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死亡</a:t>
            </a: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spcAft>
                <a:spcPts val="600"/>
              </a:spcAft>
              <a:buSzPct val="80000"/>
              <a:buFont typeface="Wingdings" panose="05000000000000000000" pitchFamily="2" charset="2"/>
              <a:buChar char="l"/>
            </a:pP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死亡事故の</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約</a:t>
            </a:r>
            <a:r>
              <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85</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が</a:t>
            </a:r>
            <a:r>
              <a:rPr lang="en-US" altLang="ja-JP"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7</a:t>
            </a:r>
            <a:r>
              <a:rPr lang="ja-JP" altLang="en-US"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r>
              <a:rPr lang="en-US" altLang="ja-JP"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8</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月</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に発生している一方で</a:t>
            </a:r>
            <a:r>
              <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3</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～６月にも発生</a:t>
            </a: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pSp>
        <p:nvGrpSpPr>
          <p:cNvPr id="364" name="グループ化 363">
            <a:extLst>
              <a:ext uri="{FF2B5EF4-FFF2-40B4-BE49-F238E27FC236}">
                <a16:creationId xmlns:a16="http://schemas.microsoft.com/office/drawing/2014/main" id="{351159AD-1E09-0ED4-3BFF-50E4097C7C55}"/>
              </a:ext>
            </a:extLst>
          </p:cNvPr>
          <p:cNvGrpSpPr/>
          <p:nvPr/>
        </p:nvGrpSpPr>
        <p:grpSpPr>
          <a:xfrm>
            <a:off x="532225" y="4960895"/>
            <a:ext cx="2730500" cy="1812925"/>
            <a:chOff x="542123" y="5496347"/>
            <a:chExt cx="2730500" cy="1812925"/>
          </a:xfrm>
        </p:grpSpPr>
        <p:sp>
          <p:nvSpPr>
            <p:cNvPr id="344" name="フリーフォーム: 図形 343">
              <a:extLst>
                <a:ext uri="{FF2B5EF4-FFF2-40B4-BE49-F238E27FC236}">
                  <a16:creationId xmlns:a16="http://schemas.microsoft.com/office/drawing/2014/main" id="{2AE05182-B808-8D4B-A691-94B242AF3CEA}"/>
                </a:ext>
              </a:extLst>
            </p:cNvPr>
            <p:cNvSpPr/>
            <p:nvPr/>
          </p:nvSpPr>
          <p:spPr>
            <a:xfrm>
              <a:off x="542123" y="562664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3" name="正方形/長方形 12">
              <a:extLst>
                <a:ext uri="{FF2B5EF4-FFF2-40B4-BE49-F238E27FC236}">
                  <a16:creationId xmlns:a16="http://schemas.microsoft.com/office/drawing/2014/main" id="{533611AB-91A4-F6A0-19AA-DA57789A02A1}"/>
                </a:ext>
              </a:extLst>
            </p:cNvPr>
            <p:cNvSpPr/>
            <p:nvPr/>
          </p:nvSpPr>
          <p:spPr>
            <a:xfrm>
              <a:off x="542123" y="5496347"/>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暑さ</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を</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避ける</a:t>
              </a:r>
              <a:endPar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高温時の作業は極力避け、日陰や風通しのよい場所で作業</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pSp>
      <p:grpSp>
        <p:nvGrpSpPr>
          <p:cNvPr id="408" name="グループ化 407">
            <a:extLst>
              <a:ext uri="{FF2B5EF4-FFF2-40B4-BE49-F238E27FC236}">
                <a16:creationId xmlns:a16="http://schemas.microsoft.com/office/drawing/2014/main" id="{9F15D183-AB8B-B01D-9850-67FC1059A1C0}"/>
              </a:ext>
            </a:extLst>
          </p:cNvPr>
          <p:cNvGrpSpPr/>
          <p:nvPr/>
        </p:nvGrpSpPr>
        <p:grpSpPr>
          <a:xfrm>
            <a:off x="3439486" y="4987428"/>
            <a:ext cx="3097008" cy="1812925"/>
            <a:chOff x="7323921" y="6004117"/>
            <a:chExt cx="3097008" cy="1812925"/>
          </a:xfrm>
        </p:grpSpPr>
        <p:sp>
          <p:nvSpPr>
            <p:cNvPr id="321" name="フリーフォーム: 図形 320">
              <a:extLst>
                <a:ext uri="{FF2B5EF4-FFF2-40B4-BE49-F238E27FC236}">
                  <a16:creationId xmlns:a16="http://schemas.microsoft.com/office/drawing/2014/main" id="{E479FD16-2585-F273-5B8B-E68CA9A84730}"/>
                </a:ext>
              </a:extLst>
            </p:cNvPr>
            <p:cNvSpPr/>
            <p:nvPr/>
          </p:nvSpPr>
          <p:spPr>
            <a:xfrm>
              <a:off x="7323921" y="612853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6" name="正方形/長方形 15">
              <a:extLst>
                <a:ext uri="{FF2B5EF4-FFF2-40B4-BE49-F238E27FC236}">
                  <a16:creationId xmlns:a16="http://schemas.microsoft.com/office/drawing/2014/main" id="{D7535554-726F-3431-EFE0-A4578383492A}"/>
                </a:ext>
              </a:extLst>
            </p:cNvPr>
            <p:cNvSpPr/>
            <p:nvPr/>
          </p:nvSpPr>
          <p:spPr>
            <a:xfrm>
              <a:off x="7323921" y="6004117"/>
              <a:ext cx="3097008"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こまめな</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休憩</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と</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水分補給</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喉の渇きを感じる前に、こまめに水分・塩分を補給</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grpSp>
        <p:nvGrpSpPr>
          <p:cNvPr id="407" name="グループ化 406">
            <a:extLst>
              <a:ext uri="{FF2B5EF4-FFF2-40B4-BE49-F238E27FC236}">
                <a16:creationId xmlns:a16="http://schemas.microsoft.com/office/drawing/2014/main" id="{0B3297AD-50C9-C5FD-F621-6E13DD8E1743}"/>
              </a:ext>
            </a:extLst>
          </p:cNvPr>
          <p:cNvGrpSpPr/>
          <p:nvPr/>
        </p:nvGrpSpPr>
        <p:grpSpPr>
          <a:xfrm>
            <a:off x="3539782" y="7076308"/>
            <a:ext cx="3048000" cy="1812925"/>
            <a:chOff x="4051038" y="7840066"/>
            <a:chExt cx="3048000" cy="1812925"/>
          </a:xfrm>
        </p:grpSpPr>
        <p:sp>
          <p:nvSpPr>
            <p:cNvPr id="387" name="フリーフォーム: 図形 386">
              <a:extLst>
                <a:ext uri="{FF2B5EF4-FFF2-40B4-BE49-F238E27FC236}">
                  <a16:creationId xmlns:a16="http://schemas.microsoft.com/office/drawing/2014/main" id="{A7F283A6-CFD4-1DAA-248E-01E3E0DB16AF}"/>
                </a:ext>
              </a:extLst>
            </p:cNvPr>
            <p:cNvSpPr/>
            <p:nvPr/>
          </p:nvSpPr>
          <p:spPr>
            <a:xfrm>
              <a:off x="4073041" y="7978539"/>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7" name="正方形/長方形 16">
              <a:extLst>
                <a:ext uri="{FF2B5EF4-FFF2-40B4-BE49-F238E27FC236}">
                  <a16:creationId xmlns:a16="http://schemas.microsoft.com/office/drawing/2014/main" id="{640D0604-3DF7-5C16-6FEE-888103244223}"/>
                </a:ext>
              </a:extLst>
            </p:cNvPr>
            <p:cNvSpPr/>
            <p:nvPr/>
          </p:nvSpPr>
          <p:spPr>
            <a:xfrm>
              <a:off x="4051038" y="7840066"/>
              <a:ext cx="30480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熱中症対策アイテム</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活用</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帽子や吸湿速乾性の衣服の着用、空調服や送風機の活用</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sp>
        <p:nvSpPr>
          <p:cNvPr id="366" name="フリーフォーム: 図形 365">
            <a:extLst>
              <a:ext uri="{FF2B5EF4-FFF2-40B4-BE49-F238E27FC236}">
                <a16:creationId xmlns:a16="http://schemas.microsoft.com/office/drawing/2014/main" id="{A397D9DA-742A-44AA-E795-AD2BAB6B89F5}"/>
              </a:ext>
            </a:extLst>
          </p:cNvPr>
          <p:cNvSpPr/>
          <p:nvPr/>
        </p:nvSpPr>
        <p:spPr>
          <a:xfrm>
            <a:off x="473212" y="721594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8" name="正方形/長方形 17">
            <a:extLst>
              <a:ext uri="{FF2B5EF4-FFF2-40B4-BE49-F238E27FC236}">
                <a16:creationId xmlns:a16="http://schemas.microsoft.com/office/drawing/2014/main" id="{57D29E75-7DDC-F20F-9CF7-BEBFD988D440}"/>
              </a:ext>
            </a:extLst>
          </p:cNvPr>
          <p:cNvSpPr/>
          <p:nvPr/>
        </p:nvSpPr>
        <p:spPr>
          <a:xfrm>
            <a:off x="398072" y="7076309"/>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単独作業</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は</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避ける</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複数名で作業を行う、時間を決めて連絡をとり合う</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AC5DFCC6-D3AA-95B5-4750-4AA875E7E21A}"/>
              </a:ext>
            </a:extLst>
          </p:cNvPr>
          <p:cNvSpPr txBox="1"/>
          <p:nvPr/>
        </p:nvSpPr>
        <p:spPr>
          <a:xfrm>
            <a:off x="3824510" y="2308703"/>
            <a:ext cx="2881108" cy="246221"/>
          </a:xfrm>
          <a:prstGeom prst="rect">
            <a:avLst/>
          </a:prstGeom>
          <a:noFill/>
          <a:ln w="38100">
            <a:noFill/>
          </a:ln>
        </p:spPr>
        <p:txBody>
          <a:bodyPr wrap="square" rtlCol="0">
            <a:spAutoFit/>
          </a:bodyPr>
          <a:lstStyle/>
          <a:p>
            <a:pPr algn="ct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農作業中の熱中症による死亡者数（月別）</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aphicFrame>
        <p:nvGraphicFramePr>
          <p:cNvPr id="8" name="グラフ 7">
            <a:extLst>
              <a:ext uri="{FF2B5EF4-FFF2-40B4-BE49-F238E27FC236}">
                <a16:creationId xmlns:a16="http://schemas.microsoft.com/office/drawing/2014/main" id="{B8AFC4DF-43A2-455F-87F1-5DC74C353472}"/>
              </a:ext>
            </a:extLst>
          </p:cNvPr>
          <p:cNvGraphicFramePr>
            <a:graphicFrameLocks/>
          </p:cNvGraphicFramePr>
          <p:nvPr>
            <p:extLst>
              <p:ext uri="{D42A27DB-BD31-4B8C-83A1-F6EECF244321}">
                <p14:modId xmlns:p14="http://schemas.microsoft.com/office/powerpoint/2010/main" val="3351882078"/>
              </p:ext>
            </p:extLst>
          </p:nvPr>
        </p:nvGraphicFramePr>
        <p:xfrm>
          <a:off x="3845940" y="2543247"/>
          <a:ext cx="2702470" cy="1636264"/>
        </p:xfrm>
        <a:graphic>
          <a:graphicData uri="http://schemas.openxmlformats.org/drawingml/2006/chart">
            <c:chart xmlns:c="http://schemas.openxmlformats.org/drawingml/2006/chart" xmlns:r="http://schemas.openxmlformats.org/officeDocument/2006/relationships" r:id="rId4"/>
          </a:graphicData>
        </a:graphic>
      </p:graphicFrame>
      <p:sp>
        <p:nvSpPr>
          <p:cNvPr id="9" name="テキスト ボックス 8">
            <a:extLst>
              <a:ext uri="{FF2B5EF4-FFF2-40B4-BE49-F238E27FC236}">
                <a16:creationId xmlns:a16="http://schemas.microsoft.com/office/drawing/2014/main" id="{051689AE-ABDF-3003-B564-2DA15CBAFDE8}"/>
              </a:ext>
            </a:extLst>
          </p:cNvPr>
          <p:cNvSpPr txBox="1"/>
          <p:nvPr/>
        </p:nvSpPr>
        <p:spPr>
          <a:xfrm>
            <a:off x="4299303" y="2790687"/>
            <a:ext cx="801062" cy="553998"/>
          </a:xfrm>
          <a:prstGeom prst="rect">
            <a:avLst/>
          </a:prstGeom>
          <a:solidFill>
            <a:schemeClr val="bg1"/>
          </a:solidFill>
        </p:spPr>
        <p:txBody>
          <a:bodyPr wrap="square" rtlCol="0">
            <a:spAutoFit/>
          </a:bodyPr>
          <a:lstStyle/>
          <a:p>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過去</a:t>
            </a:r>
            <a:r>
              <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10</a:t>
            </a: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年の</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死亡者数計</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en-US" altLang="ja-JP" sz="12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rPr>
              <a:t>259</a:t>
            </a:r>
            <a:r>
              <a:rPr lang="ja-JP" altLang="en-US" sz="9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rPr>
              <a:t>名</a:t>
            </a:r>
            <a:endParaRPr kumimoji="1" lang="ja-JP" altLang="en-US" sz="9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19" name="正方形/長方形 18">
            <a:extLst>
              <a:ext uri="{FF2B5EF4-FFF2-40B4-BE49-F238E27FC236}">
                <a16:creationId xmlns:a16="http://schemas.microsoft.com/office/drawing/2014/main" id="{4AA8FF40-15B2-ED47-E6CC-12CDC32E6257}"/>
              </a:ext>
            </a:extLst>
          </p:cNvPr>
          <p:cNvSpPr/>
          <p:nvPr/>
        </p:nvSpPr>
        <p:spPr>
          <a:xfrm>
            <a:off x="911767" y="9230754"/>
            <a:ext cx="5055438" cy="505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ja-JP" altLang="en-US" sz="105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そのほか、日々の体調管理など熱中症に負けない体づくりをしておきましょう！</a:t>
            </a:r>
            <a:endParaRPr lang="en-US" altLang="ja-JP" sz="105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45" name="テキスト ボックス 144">
            <a:extLst>
              <a:ext uri="{FF2B5EF4-FFF2-40B4-BE49-F238E27FC236}">
                <a16:creationId xmlns:a16="http://schemas.microsoft.com/office/drawing/2014/main" id="{704521F7-3355-013D-4E2D-63CB0FAEAFF7}"/>
              </a:ext>
            </a:extLst>
          </p:cNvPr>
          <p:cNvSpPr txBox="1"/>
          <p:nvPr/>
        </p:nvSpPr>
        <p:spPr>
          <a:xfrm>
            <a:off x="220121" y="1548544"/>
            <a:ext cx="5164679" cy="486672"/>
          </a:xfrm>
          <a:prstGeom prst="rect">
            <a:avLst/>
          </a:prstGeom>
          <a:noFill/>
        </p:spPr>
        <p:txBody>
          <a:bodyPr wrap="square">
            <a:spAutoFit/>
          </a:bodyPr>
          <a:lstStyle/>
          <a:p>
            <a:pPr>
              <a:lnSpc>
                <a:spcPct val="120000"/>
              </a:lnSpc>
            </a:pPr>
            <a:r>
              <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夏に向けて、農作業中に熱中症になる人が増えてきます。</a:t>
            </a:r>
            <a:endParaRPr lang="en-US" altLang="ja-JP"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a:p>
            <a:pPr>
              <a:lnSpc>
                <a:spcPct val="120000"/>
              </a:lnSpc>
            </a:pPr>
            <a:r>
              <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熱中症は正しい知識を身につけることで、適切に予防することが可能です</a:t>
            </a:r>
            <a:r>
              <a:rPr lang="en-US" altLang="ja-JP"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endPar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p:txBody>
      </p:sp>
      <p:grpSp>
        <p:nvGrpSpPr>
          <p:cNvPr id="20" name="グラフィックス 9" descr="筆の一描き">
            <a:extLst>
              <a:ext uri="{FF2B5EF4-FFF2-40B4-BE49-F238E27FC236}">
                <a16:creationId xmlns:a16="http://schemas.microsoft.com/office/drawing/2014/main" id="{5CF41374-A950-6470-9898-0801E720E02C}"/>
              </a:ext>
            </a:extLst>
          </p:cNvPr>
          <p:cNvGrpSpPr/>
          <p:nvPr/>
        </p:nvGrpSpPr>
        <p:grpSpPr>
          <a:xfrm>
            <a:off x="-4011151" y="5590551"/>
            <a:ext cx="3303275" cy="339041"/>
            <a:chOff x="-4330616" y="6659099"/>
            <a:chExt cx="3303275" cy="339041"/>
          </a:xfrm>
          <a:solidFill>
            <a:srgbClr val="D8D8D8"/>
          </a:solidFill>
        </p:grpSpPr>
        <p:sp>
          <p:nvSpPr>
            <p:cNvPr id="21" name="フリーフォーム: 図形 20">
              <a:extLst>
                <a:ext uri="{FF2B5EF4-FFF2-40B4-BE49-F238E27FC236}">
                  <a16:creationId xmlns:a16="http://schemas.microsoft.com/office/drawing/2014/main" id="{857FE5EC-58EE-C9B6-2839-7941D6494C51}"/>
                </a:ext>
              </a:extLst>
            </p:cNvPr>
            <p:cNvSpPr/>
            <p:nvPr/>
          </p:nvSpPr>
          <p:spPr>
            <a:xfrm>
              <a:off x="-3398835" y="6700125"/>
              <a:ext cx="1373" cy="372"/>
            </a:xfrm>
            <a:custGeom>
              <a:avLst/>
              <a:gdLst>
                <a:gd name="connsiteX0" fmla="*/ 1374 w 1373"/>
                <a:gd name="connsiteY0" fmla="*/ 217 h 372"/>
                <a:gd name="connsiteX1" fmla="*/ 1374 w 1373"/>
                <a:gd name="connsiteY1" fmla="*/ 217 h 372"/>
                <a:gd name="connsiteX2" fmla="*/ 1374 w 1373"/>
                <a:gd name="connsiteY2" fmla="*/ 217 h 372"/>
              </a:gdLst>
              <a:ahLst/>
              <a:cxnLst>
                <a:cxn ang="0">
                  <a:pos x="connsiteX0" y="connsiteY0"/>
                </a:cxn>
                <a:cxn ang="0">
                  <a:pos x="connsiteX1" y="connsiteY1"/>
                </a:cxn>
                <a:cxn ang="0">
                  <a:pos x="connsiteX2" y="connsiteY2"/>
                </a:cxn>
              </a:cxnLst>
              <a:rect l="l" t="t" r="r" b="b"/>
              <a:pathLst>
                <a:path w="1373" h="372">
                  <a:moveTo>
                    <a:pt x="1374" y="217"/>
                  </a:moveTo>
                  <a:cubicBezTo>
                    <a:pt x="-84" y="-487"/>
                    <a:pt x="-798" y="798"/>
                    <a:pt x="1374" y="217"/>
                  </a:cubicBezTo>
                  <a:lnTo>
                    <a:pt x="1374" y="217"/>
                  </a:lnTo>
                  <a:close/>
                </a:path>
              </a:pathLst>
            </a:custGeom>
            <a:solidFill>
              <a:srgbClr val="D8D8D8"/>
            </a:solidFill>
            <a:ln w="9525" cap="flat">
              <a:no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DE9E4132-924F-7FB0-108F-8545F9FA495D}"/>
                </a:ext>
              </a:extLst>
            </p:cNvPr>
            <p:cNvSpPr/>
            <p:nvPr/>
          </p:nvSpPr>
          <p:spPr>
            <a:xfrm>
              <a:off x="-2272463" y="6662738"/>
              <a:ext cx="3362" cy="9703"/>
            </a:xfrm>
            <a:custGeom>
              <a:avLst/>
              <a:gdLst>
                <a:gd name="connsiteX0" fmla="*/ 0 w 3362"/>
                <a:gd name="connsiteY0" fmla="*/ 9687 h 9703"/>
                <a:gd name="connsiteX1" fmla="*/ 1095 w 3362"/>
                <a:gd name="connsiteY1" fmla="*/ 9601 h 9703"/>
                <a:gd name="connsiteX2" fmla="*/ 3362 w 3362"/>
                <a:gd name="connsiteY2" fmla="*/ 0 h 9703"/>
                <a:gd name="connsiteX3" fmla="*/ 0 w 3362"/>
                <a:gd name="connsiteY3" fmla="*/ 9687 h 9703"/>
              </a:gdLst>
              <a:ahLst/>
              <a:cxnLst>
                <a:cxn ang="0">
                  <a:pos x="connsiteX0" y="connsiteY0"/>
                </a:cxn>
                <a:cxn ang="0">
                  <a:pos x="connsiteX1" y="connsiteY1"/>
                </a:cxn>
                <a:cxn ang="0">
                  <a:pos x="connsiteX2" y="connsiteY2"/>
                </a:cxn>
                <a:cxn ang="0">
                  <a:pos x="connsiteX3" y="connsiteY3"/>
                </a:cxn>
              </a:cxnLst>
              <a:rect l="l" t="t" r="r" b="b"/>
              <a:pathLst>
                <a:path w="3362" h="9703">
                  <a:moveTo>
                    <a:pt x="0" y="9687"/>
                  </a:moveTo>
                  <a:cubicBezTo>
                    <a:pt x="448" y="9754"/>
                    <a:pt x="667" y="9601"/>
                    <a:pt x="1095" y="9601"/>
                  </a:cubicBezTo>
                  <a:cubicBezTo>
                    <a:pt x="1896" y="5791"/>
                    <a:pt x="2639" y="2495"/>
                    <a:pt x="3362" y="0"/>
                  </a:cubicBezTo>
                  <a:lnTo>
                    <a:pt x="0" y="9687"/>
                  </a:lnTo>
                  <a:close/>
                </a:path>
              </a:pathLst>
            </a:custGeom>
            <a:solidFill>
              <a:srgbClr val="D8D8D8"/>
            </a:solidFill>
            <a:ln w="9525" cap="flat">
              <a:no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F00C6491-91DC-B0CC-9A53-CCB361BFF5B0}"/>
                </a:ext>
              </a:extLst>
            </p:cNvPr>
            <p:cNvSpPr/>
            <p:nvPr/>
          </p:nvSpPr>
          <p:spPr>
            <a:xfrm>
              <a:off x="-2091507" y="6694367"/>
              <a:ext cx="1105" cy="2860"/>
            </a:xfrm>
            <a:custGeom>
              <a:avLst/>
              <a:gdLst>
                <a:gd name="connsiteX0" fmla="*/ 0 w 1105"/>
                <a:gd name="connsiteY0" fmla="*/ 1842 h 2860"/>
                <a:gd name="connsiteX1" fmla="*/ 1105 w 1105"/>
                <a:gd name="connsiteY1" fmla="*/ 2861 h 2860"/>
                <a:gd name="connsiteX2" fmla="*/ 0 w 1105"/>
                <a:gd name="connsiteY2" fmla="*/ 1842 h 2860"/>
              </a:gdLst>
              <a:ahLst/>
              <a:cxnLst>
                <a:cxn ang="0">
                  <a:pos x="connsiteX0" y="connsiteY0"/>
                </a:cxn>
                <a:cxn ang="0">
                  <a:pos x="connsiteX1" y="connsiteY1"/>
                </a:cxn>
                <a:cxn ang="0">
                  <a:pos x="connsiteX2" y="connsiteY2"/>
                </a:cxn>
              </a:cxnLst>
              <a:rect l="l" t="t" r="r" b="b"/>
              <a:pathLst>
                <a:path w="1105" h="2860">
                  <a:moveTo>
                    <a:pt x="0" y="1842"/>
                  </a:moveTo>
                  <a:cubicBezTo>
                    <a:pt x="419" y="2261"/>
                    <a:pt x="714" y="2480"/>
                    <a:pt x="1105" y="2861"/>
                  </a:cubicBezTo>
                  <a:cubicBezTo>
                    <a:pt x="1010" y="575"/>
                    <a:pt x="1229" y="-1711"/>
                    <a:pt x="0" y="1842"/>
                  </a:cubicBezTo>
                  <a:close/>
                </a:path>
              </a:pathLst>
            </a:custGeom>
            <a:solidFill>
              <a:srgbClr val="D8D8D8"/>
            </a:solidFill>
            <a:ln w="9525"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77C68130-B76B-0D77-ABC3-30FC05601B74}"/>
                </a:ext>
              </a:extLst>
            </p:cNvPr>
            <p:cNvSpPr/>
            <p:nvPr/>
          </p:nvSpPr>
          <p:spPr>
            <a:xfrm>
              <a:off x="-2692497" y="6707944"/>
              <a:ext cx="3067" cy="1894"/>
            </a:xfrm>
            <a:custGeom>
              <a:avLst/>
              <a:gdLst>
                <a:gd name="connsiteX0" fmla="*/ 3067 w 3067"/>
                <a:gd name="connsiteY0" fmla="*/ 37 h 1894"/>
                <a:gd name="connsiteX1" fmla="*/ 0 w 3067"/>
                <a:gd name="connsiteY1" fmla="*/ 1895 h 1894"/>
                <a:gd name="connsiteX2" fmla="*/ 3067 w 3067"/>
                <a:gd name="connsiteY2" fmla="*/ 37 h 1894"/>
              </a:gdLst>
              <a:ahLst/>
              <a:cxnLst>
                <a:cxn ang="0">
                  <a:pos x="connsiteX0" y="connsiteY0"/>
                </a:cxn>
                <a:cxn ang="0">
                  <a:pos x="connsiteX1" y="connsiteY1"/>
                </a:cxn>
                <a:cxn ang="0">
                  <a:pos x="connsiteX2" y="connsiteY2"/>
                </a:cxn>
              </a:cxnLst>
              <a:rect l="l" t="t" r="r" b="b"/>
              <a:pathLst>
                <a:path w="3067" h="1894">
                  <a:moveTo>
                    <a:pt x="3067" y="37"/>
                  </a:moveTo>
                  <a:cubicBezTo>
                    <a:pt x="1496" y="-191"/>
                    <a:pt x="629" y="656"/>
                    <a:pt x="0" y="1895"/>
                  </a:cubicBezTo>
                  <a:cubicBezTo>
                    <a:pt x="895" y="1066"/>
                    <a:pt x="1829" y="352"/>
                    <a:pt x="3067" y="37"/>
                  </a:cubicBezTo>
                  <a:close/>
                </a:path>
              </a:pathLst>
            </a:custGeom>
            <a:solidFill>
              <a:srgbClr val="D8D8D8"/>
            </a:solidFill>
            <a:ln w="9525"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D207F62F-A1B8-A033-B399-A13583CF9192}"/>
                </a:ext>
              </a:extLst>
            </p:cNvPr>
            <p:cNvSpPr/>
            <p:nvPr/>
          </p:nvSpPr>
          <p:spPr>
            <a:xfrm>
              <a:off x="-3730217" y="6718021"/>
              <a:ext cx="1943" cy="2628"/>
            </a:xfrm>
            <a:custGeom>
              <a:avLst/>
              <a:gdLst>
                <a:gd name="connsiteX0" fmla="*/ 1153 w 1943"/>
                <a:gd name="connsiteY0" fmla="*/ 2629 h 2628"/>
                <a:gd name="connsiteX1" fmla="*/ 1943 w 1943"/>
                <a:gd name="connsiteY1" fmla="*/ 2295 h 2628"/>
                <a:gd name="connsiteX2" fmla="*/ 0 w 1943"/>
                <a:gd name="connsiteY2" fmla="*/ 0 h 2628"/>
                <a:gd name="connsiteX3" fmla="*/ 1153 w 1943"/>
                <a:gd name="connsiteY3" fmla="*/ 2629 h 2628"/>
              </a:gdLst>
              <a:ahLst/>
              <a:cxnLst>
                <a:cxn ang="0">
                  <a:pos x="connsiteX0" y="connsiteY0"/>
                </a:cxn>
                <a:cxn ang="0">
                  <a:pos x="connsiteX1" y="connsiteY1"/>
                </a:cxn>
                <a:cxn ang="0">
                  <a:pos x="connsiteX2" y="connsiteY2"/>
                </a:cxn>
                <a:cxn ang="0">
                  <a:pos x="connsiteX3" y="connsiteY3"/>
                </a:cxn>
              </a:cxnLst>
              <a:rect l="l" t="t" r="r" b="b"/>
              <a:pathLst>
                <a:path w="1943" h="2628">
                  <a:moveTo>
                    <a:pt x="1153" y="2629"/>
                  </a:moveTo>
                  <a:cubicBezTo>
                    <a:pt x="1153" y="2629"/>
                    <a:pt x="1610" y="2448"/>
                    <a:pt x="1943" y="2295"/>
                  </a:cubicBezTo>
                  <a:cubicBezTo>
                    <a:pt x="1305" y="1533"/>
                    <a:pt x="657" y="981"/>
                    <a:pt x="0" y="0"/>
                  </a:cubicBezTo>
                  <a:lnTo>
                    <a:pt x="1153" y="2629"/>
                  </a:lnTo>
                  <a:close/>
                </a:path>
              </a:pathLst>
            </a:custGeom>
            <a:solidFill>
              <a:srgbClr val="D8D8D8"/>
            </a:solidFill>
            <a:ln w="9525" cap="flat">
              <a:no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29F877AE-5EE7-ED65-20AE-6639EF588130}"/>
                </a:ext>
              </a:extLst>
            </p:cNvPr>
            <p:cNvSpPr/>
            <p:nvPr/>
          </p:nvSpPr>
          <p:spPr>
            <a:xfrm>
              <a:off x="-3728274" y="6714135"/>
              <a:ext cx="13287" cy="10778"/>
            </a:xfrm>
            <a:custGeom>
              <a:avLst/>
              <a:gdLst>
                <a:gd name="connsiteX0" fmla="*/ 2848 w 13287"/>
                <a:gd name="connsiteY0" fmla="*/ 0 h 10778"/>
                <a:gd name="connsiteX1" fmla="*/ 0 w 13287"/>
                <a:gd name="connsiteY1" fmla="*/ 6182 h 10778"/>
                <a:gd name="connsiteX2" fmla="*/ 13287 w 13287"/>
                <a:gd name="connsiteY2" fmla="*/ 9382 h 10778"/>
                <a:gd name="connsiteX3" fmla="*/ 2848 w 13287"/>
                <a:gd name="connsiteY3" fmla="*/ 0 h 10778"/>
              </a:gdLst>
              <a:ahLst/>
              <a:cxnLst>
                <a:cxn ang="0">
                  <a:pos x="connsiteX0" y="connsiteY0"/>
                </a:cxn>
                <a:cxn ang="0">
                  <a:pos x="connsiteX1" y="connsiteY1"/>
                </a:cxn>
                <a:cxn ang="0">
                  <a:pos x="connsiteX2" y="connsiteY2"/>
                </a:cxn>
                <a:cxn ang="0">
                  <a:pos x="connsiteX3" y="connsiteY3"/>
                </a:cxn>
              </a:cxnLst>
              <a:rect l="l" t="t" r="r" b="b"/>
              <a:pathLst>
                <a:path w="13287" h="10778">
                  <a:moveTo>
                    <a:pt x="2848" y="0"/>
                  </a:moveTo>
                  <a:cubicBezTo>
                    <a:pt x="6839" y="2800"/>
                    <a:pt x="1753" y="5391"/>
                    <a:pt x="0" y="6182"/>
                  </a:cubicBezTo>
                  <a:cubicBezTo>
                    <a:pt x="4401" y="11363"/>
                    <a:pt x="8820" y="11754"/>
                    <a:pt x="13287" y="9382"/>
                  </a:cubicBezTo>
                  <a:cubicBezTo>
                    <a:pt x="13249" y="3496"/>
                    <a:pt x="4820" y="4381"/>
                    <a:pt x="2848" y="0"/>
                  </a:cubicBezTo>
                  <a:close/>
                </a:path>
              </a:pathLst>
            </a:custGeom>
            <a:solidFill>
              <a:srgbClr val="D8D8D8"/>
            </a:solidFill>
            <a:ln w="9525" cap="flat">
              <a:noFill/>
              <a:prstDash val="solid"/>
              <a:miter/>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D3827607-D54E-8D8E-EFF1-187C2899A033}"/>
                </a:ext>
              </a:extLst>
            </p:cNvPr>
            <p:cNvSpPr/>
            <p:nvPr/>
          </p:nvSpPr>
          <p:spPr>
            <a:xfrm>
              <a:off x="-4330616" y="6734575"/>
              <a:ext cx="1809" cy="2381"/>
            </a:xfrm>
            <a:custGeom>
              <a:avLst/>
              <a:gdLst>
                <a:gd name="connsiteX0" fmla="*/ 0 w 1809"/>
                <a:gd name="connsiteY0" fmla="*/ 2381 h 2381"/>
                <a:gd name="connsiteX1" fmla="*/ 1810 w 1809"/>
                <a:gd name="connsiteY1" fmla="*/ 0 h 2381"/>
                <a:gd name="connsiteX2" fmla="*/ 0 w 1809"/>
                <a:gd name="connsiteY2" fmla="*/ 2381 h 2381"/>
              </a:gdLst>
              <a:ahLst/>
              <a:cxnLst>
                <a:cxn ang="0">
                  <a:pos x="connsiteX0" y="connsiteY0"/>
                </a:cxn>
                <a:cxn ang="0">
                  <a:pos x="connsiteX1" y="connsiteY1"/>
                </a:cxn>
                <a:cxn ang="0">
                  <a:pos x="connsiteX2" y="connsiteY2"/>
                </a:cxn>
              </a:cxnLst>
              <a:rect l="l" t="t" r="r" b="b"/>
              <a:pathLst>
                <a:path w="1809" h="2381">
                  <a:moveTo>
                    <a:pt x="0" y="2381"/>
                  </a:moveTo>
                  <a:lnTo>
                    <a:pt x="1810" y="0"/>
                  </a:lnTo>
                  <a:cubicBezTo>
                    <a:pt x="1067" y="638"/>
                    <a:pt x="514" y="1486"/>
                    <a:pt x="0" y="2381"/>
                  </a:cubicBezTo>
                  <a:close/>
                </a:path>
              </a:pathLst>
            </a:custGeom>
            <a:solidFill>
              <a:srgbClr val="D8D8D8"/>
            </a:solidFill>
            <a:ln w="9525" cap="flat">
              <a:noFill/>
              <a:prstDash val="solid"/>
              <a:miter/>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45B5C0DC-6459-B87A-26BE-887A5796C990}"/>
                </a:ext>
              </a:extLst>
            </p:cNvPr>
            <p:cNvSpPr/>
            <p:nvPr/>
          </p:nvSpPr>
          <p:spPr>
            <a:xfrm>
              <a:off x="-2674380" y="6996722"/>
              <a:ext cx="2724" cy="1417"/>
            </a:xfrm>
            <a:custGeom>
              <a:avLst/>
              <a:gdLst>
                <a:gd name="connsiteX0" fmla="*/ 2724 w 2724"/>
                <a:gd name="connsiteY0" fmla="*/ 0 h 1417"/>
                <a:gd name="connsiteX1" fmla="*/ 0 w 2724"/>
                <a:gd name="connsiteY1" fmla="*/ 1391 h 1417"/>
                <a:gd name="connsiteX2" fmla="*/ 2724 w 2724"/>
                <a:gd name="connsiteY2" fmla="*/ 0 h 1417"/>
              </a:gdLst>
              <a:ahLst/>
              <a:cxnLst>
                <a:cxn ang="0">
                  <a:pos x="connsiteX0" y="connsiteY0"/>
                </a:cxn>
                <a:cxn ang="0">
                  <a:pos x="connsiteX1" y="connsiteY1"/>
                </a:cxn>
                <a:cxn ang="0">
                  <a:pos x="connsiteX2" y="connsiteY2"/>
                </a:cxn>
              </a:cxnLst>
              <a:rect l="l" t="t" r="r" b="b"/>
              <a:pathLst>
                <a:path w="2724" h="1417">
                  <a:moveTo>
                    <a:pt x="2724" y="0"/>
                  </a:moveTo>
                  <a:cubicBezTo>
                    <a:pt x="1829" y="533"/>
                    <a:pt x="829" y="800"/>
                    <a:pt x="0" y="1391"/>
                  </a:cubicBezTo>
                  <a:cubicBezTo>
                    <a:pt x="1419" y="1562"/>
                    <a:pt x="2181" y="905"/>
                    <a:pt x="2724" y="0"/>
                  </a:cubicBezTo>
                  <a:close/>
                </a:path>
              </a:pathLst>
            </a:custGeom>
            <a:solidFill>
              <a:srgbClr val="D8D8D8"/>
            </a:solidFill>
            <a:ln w="9525"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5546A259-3369-3E24-B5E8-C37E972F20D6}"/>
                </a:ext>
              </a:extLst>
            </p:cNvPr>
            <p:cNvSpPr/>
            <p:nvPr/>
          </p:nvSpPr>
          <p:spPr>
            <a:xfrm>
              <a:off x="-4235679" y="6733489"/>
              <a:ext cx="1056" cy="9325"/>
            </a:xfrm>
            <a:custGeom>
              <a:avLst/>
              <a:gdLst>
                <a:gd name="connsiteX0" fmla="*/ 18 w 1056"/>
                <a:gd name="connsiteY0" fmla="*/ 9325 h 9325"/>
                <a:gd name="connsiteX1" fmla="*/ 1056 w 1056"/>
                <a:gd name="connsiteY1" fmla="*/ 0 h 9325"/>
                <a:gd name="connsiteX2" fmla="*/ 18 w 1056"/>
                <a:gd name="connsiteY2" fmla="*/ 9325 h 9325"/>
              </a:gdLst>
              <a:ahLst/>
              <a:cxnLst>
                <a:cxn ang="0">
                  <a:pos x="connsiteX0" y="connsiteY0"/>
                </a:cxn>
                <a:cxn ang="0">
                  <a:pos x="connsiteX1" y="connsiteY1"/>
                </a:cxn>
                <a:cxn ang="0">
                  <a:pos x="connsiteX2" y="connsiteY2"/>
                </a:cxn>
              </a:cxnLst>
              <a:rect l="l" t="t" r="r" b="b"/>
              <a:pathLst>
                <a:path w="1056" h="9325">
                  <a:moveTo>
                    <a:pt x="18" y="9325"/>
                  </a:moveTo>
                  <a:lnTo>
                    <a:pt x="1056" y="0"/>
                  </a:lnTo>
                  <a:cubicBezTo>
                    <a:pt x="132" y="3877"/>
                    <a:pt x="-68" y="6791"/>
                    <a:pt x="18" y="9325"/>
                  </a:cubicBezTo>
                  <a:close/>
                </a:path>
              </a:pathLst>
            </a:custGeom>
            <a:solidFill>
              <a:srgbClr val="D8D8D8"/>
            </a:solidFill>
            <a:ln w="9525"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0711B232-9098-1C50-CD0D-6F51CD7E9166}"/>
                </a:ext>
              </a:extLst>
            </p:cNvPr>
            <p:cNvSpPr/>
            <p:nvPr/>
          </p:nvSpPr>
          <p:spPr>
            <a:xfrm>
              <a:off x="-2269101" y="6659099"/>
              <a:ext cx="1314" cy="3638"/>
            </a:xfrm>
            <a:custGeom>
              <a:avLst/>
              <a:gdLst>
                <a:gd name="connsiteX0" fmla="*/ 0 w 1314"/>
                <a:gd name="connsiteY0" fmla="*/ 3639 h 3638"/>
                <a:gd name="connsiteX1" fmla="*/ 1314 w 1314"/>
                <a:gd name="connsiteY1" fmla="*/ 0 h 3638"/>
                <a:gd name="connsiteX2" fmla="*/ 0 w 1314"/>
                <a:gd name="connsiteY2" fmla="*/ 3639 h 3638"/>
              </a:gdLst>
              <a:ahLst/>
              <a:cxnLst>
                <a:cxn ang="0">
                  <a:pos x="connsiteX0" y="connsiteY0"/>
                </a:cxn>
                <a:cxn ang="0">
                  <a:pos x="connsiteX1" y="connsiteY1"/>
                </a:cxn>
                <a:cxn ang="0">
                  <a:pos x="connsiteX2" y="connsiteY2"/>
                </a:cxn>
              </a:cxnLst>
              <a:rect l="l" t="t" r="r" b="b"/>
              <a:pathLst>
                <a:path w="1314" h="3638">
                  <a:moveTo>
                    <a:pt x="0" y="3639"/>
                  </a:moveTo>
                  <a:lnTo>
                    <a:pt x="1314" y="0"/>
                  </a:lnTo>
                  <a:cubicBezTo>
                    <a:pt x="867" y="829"/>
                    <a:pt x="448" y="2124"/>
                    <a:pt x="0" y="3639"/>
                  </a:cubicBezTo>
                  <a:close/>
                </a:path>
              </a:pathLst>
            </a:custGeom>
            <a:solidFill>
              <a:srgbClr val="D8D8D8"/>
            </a:solidFill>
            <a:ln w="9525"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665CD303-D13A-C6CF-232A-FECC642F9644}"/>
                </a:ext>
              </a:extLst>
            </p:cNvPr>
            <p:cNvSpPr/>
            <p:nvPr/>
          </p:nvSpPr>
          <p:spPr>
            <a:xfrm>
              <a:off x="-1924325" y="6702247"/>
              <a:ext cx="1371" cy="7162"/>
            </a:xfrm>
            <a:custGeom>
              <a:avLst/>
              <a:gdLst>
                <a:gd name="connsiteX0" fmla="*/ 0 w 1371"/>
                <a:gd name="connsiteY0" fmla="*/ 0 h 7162"/>
                <a:gd name="connsiteX1" fmla="*/ 896 w 1371"/>
                <a:gd name="connsiteY1" fmla="*/ 7096 h 7162"/>
                <a:gd name="connsiteX2" fmla="*/ 1372 w 1371"/>
                <a:gd name="connsiteY2" fmla="*/ 7163 h 7162"/>
                <a:gd name="connsiteX3" fmla="*/ 0 w 1371"/>
                <a:gd name="connsiteY3" fmla="*/ 0 h 7162"/>
              </a:gdLst>
              <a:ahLst/>
              <a:cxnLst>
                <a:cxn ang="0">
                  <a:pos x="connsiteX0" y="connsiteY0"/>
                </a:cxn>
                <a:cxn ang="0">
                  <a:pos x="connsiteX1" y="connsiteY1"/>
                </a:cxn>
                <a:cxn ang="0">
                  <a:pos x="connsiteX2" y="connsiteY2"/>
                </a:cxn>
                <a:cxn ang="0">
                  <a:pos x="connsiteX3" y="connsiteY3"/>
                </a:cxn>
              </a:cxnLst>
              <a:rect l="l" t="t" r="r" b="b"/>
              <a:pathLst>
                <a:path w="1371" h="7162">
                  <a:moveTo>
                    <a:pt x="0" y="0"/>
                  </a:moveTo>
                  <a:cubicBezTo>
                    <a:pt x="67" y="2858"/>
                    <a:pt x="448" y="5143"/>
                    <a:pt x="896" y="7096"/>
                  </a:cubicBezTo>
                  <a:cubicBezTo>
                    <a:pt x="1105" y="7096"/>
                    <a:pt x="1257" y="7125"/>
                    <a:pt x="1372" y="7163"/>
                  </a:cubicBezTo>
                  <a:lnTo>
                    <a:pt x="0" y="0"/>
                  </a:lnTo>
                  <a:close/>
                </a:path>
              </a:pathLst>
            </a:custGeom>
            <a:solidFill>
              <a:srgbClr val="D8D8D8"/>
            </a:solidFill>
            <a:ln w="9525" cap="flat">
              <a:no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773D0600-DCAF-1B89-932F-3D2A3D60A0A2}"/>
                </a:ext>
              </a:extLst>
            </p:cNvPr>
            <p:cNvSpPr/>
            <p:nvPr/>
          </p:nvSpPr>
          <p:spPr>
            <a:xfrm>
              <a:off x="-1085382" y="6847008"/>
              <a:ext cx="3819" cy="6638"/>
            </a:xfrm>
            <a:custGeom>
              <a:avLst/>
              <a:gdLst>
                <a:gd name="connsiteX0" fmla="*/ 3820 w 3819"/>
                <a:gd name="connsiteY0" fmla="*/ 3639 h 6638"/>
                <a:gd name="connsiteX1" fmla="*/ 3372 w 3819"/>
                <a:gd name="connsiteY1" fmla="*/ 0 h 6638"/>
                <a:gd name="connsiteX2" fmla="*/ 0 w 3819"/>
                <a:gd name="connsiteY2" fmla="*/ 6639 h 6638"/>
                <a:gd name="connsiteX3" fmla="*/ 3820 w 3819"/>
                <a:gd name="connsiteY3" fmla="*/ 3639 h 6638"/>
              </a:gdLst>
              <a:ahLst/>
              <a:cxnLst>
                <a:cxn ang="0">
                  <a:pos x="connsiteX0" y="connsiteY0"/>
                </a:cxn>
                <a:cxn ang="0">
                  <a:pos x="connsiteX1" y="connsiteY1"/>
                </a:cxn>
                <a:cxn ang="0">
                  <a:pos x="connsiteX2" y="connsiteY2"/>
                </a:cxn>
                <a:cxn ang="0">
                  <a:pos x="connsiteX3" y="connsiteY3"/>
                </a:cxn>
              </a:cxnLst>
              <a:rect l="l" t="t" r="r" b="b"/>
              <a:pathLst>
                <a:path w="3819" h="6638">
                  <a:moveTo>
                    <a:pt x="3820" y="3639"/>
                  </a:moveTo>
                  <a:cubicBezTo>
                    <a:pt x="3753" y="2476"/>
                    <a:pt x="3610" y="1257"/>
                    <a:pt x="3372" y="0"/>
                  </a:cubicBezTo>
                  <a:lnTo>
                    <a:pt x="0" y="6639"/>
                  </a:lnTo>
                  <a:cubicBezTo>
                    <a:pt x="1781" y="6039"/>
                    <a:pt x="3020" y="5029"/>
                    <a:pt x="3820" y="3639"/>
                  </a:cubicBezTo>
                  <a:close/>
                </a:path>
              </a:pathLst>
            </a:custGeom>
            <a:solidFill>
              <a:srgbClr val="D8D8D8"/>
            </a:solidFill>
            <a:ln w="9525" cap="flat">
              <a:no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6A05AE5E-3721-ADE9-1476-60F94AADEDD6}"/>
                </a:ext>
              </a:extLst>
            </p:cNvPr>
            <p:cNvSpPr/>
            <p:nvPr/>
          </p:nvSpPr>
          <p:spPr>
            <a:xfrm>
              <a:off x="-1722490" y="6735907"/>
              <a:ext cx="28308" cy="11546"/>
            </a:xfrm>
            <a:custGeom>
              <a:avLst/>
              <a:gdLst>
                <a:gd name="connsiteX0" fmla="*/ 27518 w 28308"/>
                <a:gd name="connsiteY0" fmla="*/ 6784 h 11546"/>
                <a:gd name="connsiteX1" fmla="*/ 28308 w 28308"/>
                <a:gd name="connsiteY1" fmla="*/ 3536 h 11546"/>
                <a:gd name="connsiteX2" fmla="*/ 810 w 28308"/>
                <a:gd name="connsiteY2" fmla="*/ 88 h 11546"/>
                <a:gd name="connsiteX3" fmla="*/ 0 w 28308"/>
                <a:gd name="connsiteY3" fmla="*/ 11546 h 11546"/>
                <a:gd name="connsiteX4" fmla="*/ 27518 w 28308"/>
                <a:gd name="connsiteY4" fmla="*/ 6784 h 11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08" h="11546">
                  <a:moveTo>
                    <a:pt x="27518" y="6784"/>
                  </a:moveTo>
                  <a:cubicBezTo>
                    <a:pt x="27718" y="5707"/>
                    <a:pt x="28270" y="4717"/>
                    <a:pt x="28308" y="3536"/>
                  </a:cubicBezTo>
                  <a:cubicBezTo>
                    <a:pt x="24384" y="411"/>
                    <a:pt x="14040" y="-274"/>
                    <a:pt x="810" y="88"/>
                  </a:cubicBezTo>
                  <a:lnTo>
                    <a:pt x="0" y="11546"/>
                  </a:lnTo>
                  <a:lnTo>
                    <a:pt x="27518" y="6784"/>
                  </a:lnTo>
                  <a:close/>
                </a:path>
              </a:pathLst>
            </a:custGeom>
            <a:solidFill>
              <a:srgbClr val="D8D8D8"/>
            </a:solidFill>
            <a:ln w="9525" cap="flat">
              <a:no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B6EA0AC2-0CB9-015C-13A0-8D6A1D00ADAF}"/>
                </a:ext>
              </a:extLst>
            </p:cNvPr>
            <p:cNvSpPr/>
            <p:nvPr/>
          </p:nvSpPr>
          <p:spPr>
            <a:xfrm>
              <a:off x="-1134626" y="6984378"/>
              <a:ext cx="904" cy="5012"/>
            </a:xfrm>
            <a:custGeom>
              <a:avLst/>
              <a:gdLst>
                <a:gd name="connsiteX0" fmla="*/ 810 w 904"/>
                <a:gd name="connsiteY0" fmla="*/ 0 h 5012"/>
                <a:gd name="connsiteX1" fmla="*/ 0 w 904"/>
                <a:gd name="connsiteY1" fmla="*/ 95 h 5012"/>
                <a:gd name="connsiteX2" fmla="*/ 810 w 904"/>
                <a:gd name="connsiteY2" fmla="*/ 0 h 5012"/>
              </a:gdLst>
              <a:ahLst/>
              <a:cxnLst>
                <a:cxn ang="0">
                  <a:pos x="connsiteX0" y="connsiteY0"/>
                </a:cxn>
                <a:cxn ang="0">
                  <a:pos x="connsiteX1" y="connsiteY1"/>
                </a:cxn>
                <a:cxn ang="0">
                  <a:pos x="connsiteX2" y="connsiteY2"/>
                </a:cxn>
              </a:cxnLst>
              <a:rect l="l" t="t" r="r" b="b"/>
              <a:pathLst>
                <a:path w="904" h="5012">
                  <a:moveTo>
                    <a:pt x="810" y="0"/>
                  </a:moveTo>
                  <a:lnTo>
                    <a:pt x="0" y="95"/>
                  </a:lnTo>
                  <a:cubicBezTo>
                    <a:pt x="28" y="8087"/>
                    <a:pt x="1248" y="5067"/>
                    <a:pt x="810" y="0"/>
                  </a:cubicBezTo>
                  <a:close/>
                </a:path>
              </a:pathLst>
            </a:custGeom>
            <a:solidFill>
              <a:srgbClr val="D8D8D8"/>
            </a:solidFill>
            <a:ln w="9525" cap="flat">
              <a:no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362FC40C-3CDC-A964-6F95-7A27ED83ECF9}"/>
                </a:ext>
              </a:extLst>
            </p:cNvPr>
            <p:cNvSpPr/>
            <p:nvPr/>
          </p:nvSpPr>
          <p:spPr>
            <a:xfrm>
              <a:off x="-1573138" y="6754863"/>
              <a:ext cx="5172" cy="11277"/>
            </a:xfrm>
            <a:custGeom>
              <a:avLst/>
              <a:gdLst>
                <a:gd name="connsiteX0" fmla="*/ 3791 w 5172"/>
                <a:gd name="connsiteY0" fmla="*/ 11078 h 11277"/>
                <a:gd name="connsiteX1" fmla="*/ 5172 w 5172"/>
                <a:gd name="connsiteY1" fmla="*/ 11278 h 11277"/>
                <a:gd name="connsiteX2" fmla="*/ 0 w 5172"/>
                <a:gd name="connsiteY2" fmla="*/ 0 h 11277"/>
                <a:gd name="connsiteX3" fmla="*/ 3791 w 5172"/>
                <a:gd name="connsiteY3" fmla="*/ 11078 h 11277"/>
              </a:gdLst>
              <a:ahLst/>
              <a:cxnLst>
                <a:cxn ang="0">
                  <a:pos x="connsiteX0" y="connsiteY0"/>
                </a:cxn>
                <a:cxn ang="0">
                  <a:pos x="connsiteX1" y="connsiteY1"/>
                </a:cxn>
                <a:cxn ang="0">
                  <a:pos x="connsiteX2" y="connsiteY2"/>
                </a:cxn>
                <a:cxn ang="0">
                  <a:pos x="connsiteX3" y="connsiteY3"/>
                </a:cxn>
              </a:cxnLst>
              <a:rect l="l" t="t" r="r" b="b"/>
              <a:pathLst>
                <a:path w="5172" h="11277">
                  <a:moveTo>
                    <a:pt x="3791" y="11078"/>
                  </a:moveTo>
                  <a:cubicBezTo>
                    <a:pt x="4267" y="11135"/>
                    <a:pt x="4724" y="11220"/>
                    <a:pt x="5172" y="11278"/>
                  </a:cubicBezTo>
                  <a:lnTo>
                    <a:pt x="0" y="0"/>
                  </a:lnTo>
                  <a:lnTo>
                    <a:pt x="3791" y="11078"/>
                  </a:lnTo>
                  <a:close/>
                </a:path>
              </a:pathLst>
            </a:custGeom>
            <a:solidFill>
              <a:srgbClr val="D8D8D8"/>
            </a:solidFill>
            <a:ln w="9525" cap="flat">
              <a:no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25B65E04-D8CF-7458-0D5D-F3EEF1415DE8}"/>
                </a:ext>
              </a:extLst>
            </p:cNvPr>
            <p:cNvSpPr/>
            <p:nvPr/>
          </p:nvSpPr>
          <p:spPr>
            <a:xfrm>
              <a:off x="-1302455" y="6758190"/>
              <a:ext cx="12085" cy="3929"/>
            </a:xfrm>
            <a:custGeom>
              <a:avLst/>
              <a:gdLst>
                <a:gd name="connsiteX0" fmla="*/ 12086 w 12085"/>
                <a:gd name="connsiteY0" fmla="*/ 1141 h 3929"/>
                <a:gd name="connsiteX1" fmla="*/ 732 w 12085"/>
                <a:gd name="connsiteY1" fmla="*/ 3779 h 3929"/>
                <a:gd name="connsiteX2" fmla="*/ 12086 w 12085"/>
                <a:gd name="connsiteY2" fmla="*/ 1141 h 3929"/>
              </a:gdLst>
              <a:ahLst/>
              <a:cxnLst>
                <a:cxn ang="0">
                  <a:pos x="connsiteX0" y="connsiteY0"/>
                </a:cxn>
                <a:cxn ang="0">
                  <a:pos x="connsiteX1" y="connsiteY1"/>
                </a:cxn>
                <a:cxn ang="0">
                  <a:pos x="connsiteX2" y="connsiteY2"/>
                </a:cxn>
              </a:cxnLst>
              <a:rect l="l" t="t" r="r" b="b"/>
              <a:pathLst>
                <a:path w="12085" h="3929">
                  <a:moveTo>
                    <a:pt x="12086" y="1141"/>
                  </a:moveTo>
                  <a:cubicBezTo>
                    <a:pt x="-449" y="-1355"/>
                    <a:pt x="-1030" y="569"/>
                    <a:pt x="732" y="3779"/>
                  </a:cubicBezTo>
                  <a:cubicBezTo>
                    <a:pt x="5257" y="4255"/>
                    <a:pt x="9228" y="3655"/>
                    <a:pt x="12086" y="1141"/>
                  </a:cubicBezTo>
                  <a:close/>
                </a:path>
              </a:pathLst>
            </a:custGeom>
            <a:solidFill>
              <a:srgbClr val="D8D8D8"/>
            </a:solidFill>
            <a:ln w="9525" cap="flat">
              <a:no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9BDDD3C5-66DE-E146-4233-135E79A74CC9}"/>
                </a:ext>
              </a:extLst>
            </p:cNvPr>
            <p:cNvSpPr/>
            <p:nvPr/>
          </p:nvSpPr>
          <p:spPr>
            <a:xfrm>
              <a:off x="-1042586" y="6959708"/>
              <a:ext cx="15245" cy="9514"/>
            </a:xfrm>
            <a:custGeom>
              <a:avLst/>
              <a:gdLst>
                <a:gd name="connsiteX0" fmla="*/ 11173 w 15245"/>
                <a:gd name="connsiteY0" fmla="*/ 9458 h 9514"/>
                <a:gd name="connsiteX1" fmla="*/ 11382 w 15245"/>
                <a:gd name="connsiteY1" fmla="*/ 0 h 9514"/>
                <a:gd name="connsiteX2" fmla="*/ 0 w 15245"/>
                <a:gd name="connsiteY2" fmla="*/ 1438 h 9514"/>
                <a:gd name="connsiteX3" fmla="*/ 11173 w 15245"/>
                <a:gd name="connsiteY3" fmla="*/ 9458 h 9514"/>
              </a:gdLst>
              <a:ahLst/>
              <a:cxnLst>
                <a:cxn ang="0">
                  <a:pos x="connsiteX0" y="connsiteY0"/>
                </a:cxn>
                <a:cxn ang="0">
                  <a:pos x="connsiteX1" y="connsiteY1"/>
                </a:cxn>
                <a:cxn ang="0">
                  <a:pos x="connsiteX2" y="connsiteY2"/>
                </a:cxn>
                <a:cxn ang="0">
                  <a:pos x="connsiteX3" y="connsiteY3"/>
                </a:cxn>
              </a:cxnLst>
              <a:rect l="l" t="t" r="r" b="b"/>
              <a:pathLst>
                <a:path w="15245" h="9514">
                  <a:moveTo>
                    <a:pt x="11173" y="9458"/>
                  </a:moveTo>
                  <a:cubicBezTo>
                    <a:pt x="17764" y="10087"/>
                    <a:pt x="15250" y="5325"/>
                    <a:pt x="11382" y="0"/>
                  </a:cubicBezTo>
                  <a:cubicBezTo>
                    <a:pt x="4667" y="981"/>
                    <a:pt x="0" y="1438"/>
                    <a:pt x="0" y="1438"/>
                  </a:cubicBezTo>
                  <a:cubicBezTo>
                    <a:pt x="3686" y="3343"/>
                    <a:pt x="7382" y="7544"/>
                    <a:pt x="11173" y="9458"/>
                  </a:cubicBezTo>
                  <a:close/>
                </a:path>
              </a:pathLst>
            </a:custGeom>
            <a:solidFill>
              <a:srgbClr val="D8D8D8"/>
            </a:solidFill>
            <a:ln w="9525"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64EABBEC-54B8-B8A2-7234-59805286C4C5}"/>
                </a:ext>
              </a:extLst>
            </p:cNvPr>
            <p:cNvSpPr/>
            <p:nvPr/>
          </p:nvSpPr>
          <p:spPr>
            <a:xfrm>
              <a:off x="-1059396" y="6854190"/>
              <a:ext cx="3170" cy="6477"/>
            </a:xfrm>
            <a:custGeom>
              <a:avLst/>
              <a:gdLst>
                <a:gd name="connsiteX0" fmla="*/ 1113 w 3170"/>
                <a:gd name="connsiteY0" fmla="*/ 6477 h 6477"/>
                <a:gd name="connsiteX1" fmla="*/ 3171 w 3170"/>
                <a:gd name="connsiteY1" fmla="*/ 0 h 6477"/>
                <a:gd name="connsiteX2" fmla="*/ 1113 w 3170"/>
                <a:gd name="connsiteY2" fmla="*/ 6477 h 6477"/>
              </a:gdLst>
              <a:ahLst/>
              <a:cxnLst>
                <a:cxn ang="0">
                  <a:pos x="connsiteX0" y="connsiteY0"/>
                </a:cxn>
                <a:cxn ang="0">
                  <a:pos x="connsiteX1" y="connsiteY1"/>
                </a:cxn>
                <a:cxn ang="0">
                  <a:pos x="connsiteX2" y="connsiteY2"/>
                </a:cxn>
              </a:cxnLst>
              <a:rect l="l" t="t" r="r" b="b"/>
              <a:pathLst>
                <a:path w="3170" h="6477">
                  <a:moveTo>
                    <a:pt x="1113" y="6477"/>
                  </a:moveTo>
                  <a:lnTo>
                    <a:pt x="3171" y="0"/>
                  </a:lnTo>
                  <a:cubicBezTo>
                    <a:pt x="-706" y="1581"/>
                    <a:pt x="-554" y="3943"/>
                    <a:pt x="1113" y="6477"/>
                  </a:cubicBezTo>
                  <a:close/>
                </a:path>
              </a:pathLst>
            </a:custGeom>
            <a:solidFill>
              <a:srgbClr val="D8D8D8"/>
            </a:solidFill>
            <a:ln w="9525" cap="flat">
              <a:noFill/>
              <a:prstDash val="solid"/>
              <a:miter/>
            </a:ln>
          </p:spPr>
          <p:txBody>
            <a:bodyPr rtlCol="0" anchor="ctr"/>
            <a:lstStyle/>
            <a:p>
              <a:endParaRPr lang="ja-JP" altLang="en-US"/>
            </a:p>
          </p:txBody>
        </p:sp>
      </p:grpSp>
      <p:sp>
        <p:nvSpPr>
          <p:cNvPr id="52" name="正方形/長方形 51">
            <a:extLst>
              <a:ext uri="{FF2B5EF4-FFF2-40B4-BE49-F238E27FC236}">
                <a16:creationId xmlns:a16="http://schemas.microsoft.com/office/drawing/2014/main" id="{1B9F492E-7931-159E-939F-AEEA13324C3B}"/>
              </a:ext>
            </a:extLst>
          </p:cNvPr>
          <p:cNvSpPr/>
          <p:nvPr/>
        </p:nvSpPr>
        <p:spPr>
          <a:xfrm>
            <a:off x="303655" y="64361"/>
            <a:ext cx="5791200" cy="13459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4400" b="1"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32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4400" b="1"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を</a:t>
            </a:r>
            <a:endParaRPr lang="en-US" altLang="ja-JP"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40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しましょう</a:t>
            </a:r>
            <a:r>
              <a:rPr kumimoji="1" lang="en-US" altLang="ja-JP"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a:t>
            </a:r>
          </a:p>
        </p:txBody>
      </p:sp>
      <p:grpSp>
        <p:nvGrpSpPr>
          <p:cNvPr id="413" name="グループ化 412">
            <a:extLst>
              <a:ext uri="{FF2B5EF4-FFF2-40B4-BE49-F238E27FC236}">
                <a16:creationId xmlns:a16="http://schemas.microsoft.com/office/drawing/2014/main" id="{9827DF43-6BEC-5D8A-38B5-876804F66F32}"/>
              </a:ext>
            </a:extLst>
          </p:cNvPr>
          <p:cNvGrpSpPr/>
          <p:nvPr/>
        </p:nvGrpSpPr>
        <p:grpSpPr>
          <a:xfrm>
            <a:off x="437568" y="2256974"/>
            <a:ext cx="3202093" cy="476193"/>
            <a:chOff x="347607" y="2122564"/>
            <a:chExt cx="3202093" cy="476193"/>
          </a:xfrm>
        </p:grpSpPr>
        <p:sp>
          <p:nvSpPr>
            <p:cNvPr id="12" name="テキスト ボックス 11">
              <a:extLst>
                <a:ext uri="{FF2B5EF4-FFF2-40B4-BE49-F238E27FC236}">
                  <a16:creationId xmlns:a16="http://schemas.microsoft.com/office/drawing/2014/main" id="{33A4DB89-5F83-BBC2-285D-DD370617BBED}"/>
                </a:ext>
              </a:extLst>
            </p:cNvPr>
            <p:cNvSpPr txBox="1"/>
            <p:nvPr/>
          </p:nvSpPr>
          <p:spPr>
            <a:xfrm>
              <a:off x="355227" y="2137092"/>
              <a:ext cx="3194473" cy="461665"/>
            </a:xfrm>
            <a:prstGeom prst="rect">
              <a:avLst/>
            </a:prstGeom>
            <a:noFill/>
          </p:spPr>
          <p:txBody>
            <a:bodyPr wrap="square">
              <a:spAutoFit/>
            </a:bodyPr>
            <a:lstStyle/>
            <a:p>
              <a:r>
                <a:rPr lang="ja-JP" altLang="en-US"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農作業中の</a:t>
              </a:r>
              <a:r>
                <a:rPr kumimoji="1" lang="ja-JP" altLang="en-US"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熱中症</a:t>
              </a:r>
              <a:endParaRPr kumimoji="1" lang="en-US" altLang="ja-JP"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57" name="テキスト ボックス 56">
              <a:extLst>
                <a:ext uri="{FF2B5EF4-FFF2-40B4-BE49-F238E27FC236}">
                  <a16:creationId xmlns:a16="http://schemas.microsoft.com/office/drawing/2014/main" id="{72751D0C-A5C5-90C9-D36A-5D5E4DB513DE}"/>
                </a:ext>
              </a:extLst>
            </p:cNvPr>
            <p:cNvSpPr txBox="1"/>
            <p:nvPr/>
          </p:nvSpPr>
          <p:spPr>
            <a:xfrm>
              <a:off x="347607" y="2122564"/>
              <a:ext cx="3194473" cy="461665"/>
            </a:xfrm>
            <a:prstGeom prst="rect">
              <a:avLst/>
            </a:prstGeom>
            <a:noFill/>
          </p:spPr>
          <p:txBody>
            <a:bodyPr wrap="square">
              <a:spAutoFit/>
            </a:bodyPr>
            <a:lstStyle/>
            <a:p>
              <a:r>
                <a:rPr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20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a:t>
              </a:r>
              <a:endParaRPr kumimoji="1" lang="en-US" altLang="ja-JP"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grpSp>
        <p:nvGrpSpPr>
          <p:cNvPr id="414" name="グループ化 413">
            <a:extLst>
              <a:ext uri="{FF2B5EF4-FFF2-40B4-BE49-F238E27FC236}">
                <a16:creationId xmlns:a16="http://schemas.microsoft.com/office/drawing/2014/main" id="{57D04EC0-88EF-5ED9-9424-534ABB91487C}"/>
              </a:ext>
            </a:extLst>
          </p:cNvPr>
          <p:cNvGrpSpPr/>
          <p:nvPr/>
        </p:nvGrpSpPr>
        <p:grpSpPr>
          <a:xfrm>
            <a:off x="468910" y="4391463"/>
            <a:ext cx="3194473" cy="461666"/>
            <a:chOff x="406297" y="4577829"/>
            <a:chExt cx="3194473" cy="461666"/>
          </a:xfrm>
        </p:grpSpPr>
        <p:sp>
          <p:nvSpPr>
            <p:cNvPr id="304" name="テキスト ボックス 303">
              <a:extLst>
                <a:ext uri="{FF2B5EF4-FFF2-40B4-BE49-F238E27FC236}">
                  <a16:creationId xmlns:a16="http://schemas.microsoft.com/office/drawing/2014/main" id="{692979AC-F4BE-54C8-0B40-AD1D250F4568}"/>
                </a:ext>
              </a:extLst>
            </p:cNvPr>
            <p:cNvSpPr txBox="1"/>
            <p:nvPr/>
          </p:nvSpPr>
          <p:spPr>
            <a:xfrm>
              <a:off x="406297" y="4577830"/>
              <a:ext cx="3194473" cy="461665"/>
            </a:xfrm>
            <a:prstGeom prst="rect">
              <a:avLst/>
            </a:prstGeom>
            <a:noFill/>
          </p:spPr>
          <p:txBody>
            <a:bodyPr wrap="square">
              <a:spAutoFit/>
            </a:bodyPr>
            <a:lstStyle/>
            <a:p>
              <a:r>
                <a:rPr lang="ja-JP" altLang="en-US" sz="2400" b="1" dirty="0">
                  <a:ln w="76200">
                    <a:solidFill>
                      <a:schemeClr val="bg1"/>
                    </a:solidFill>
                  </a:ln>
                  <a:solidFill>
                    <a:srgbClr val="4648B9"/>
                  </a:solidFill>
                  <a:latin typeface="M+ 1p heavy" panose="020B0803020203020204" pitchFamily="50" charset="-128"/>
                  <a:ea typeface="M+ 1p heavy" panose="020B0803020203020204" pitchFamily="50" charset="-128"/>
                  <a:cs typeface="M+ 1p heavy" panose="020B0803020203020204" pitchFamily="50" charset="-128"/>
                </a:rPr>
                <a:t>予防のポイント</a:t>
              </a:r>
              <a:endParaRPr kumimoji="1" lang="en-US" altLang="ja-JP" sz="2400" b="1" dirty="0">
                <a:ln w="76200">
                  <a:solidFill>
                    <a:schemeClr val="bg1"/>
                  </a:solidFill>
                </a:ln>
                <a:solidFill>
                  <a:srgbClr val="4648B9"/>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305" name="テキスト ボックス 304">
              <a:extLst>
                <a:ext uri="{FF2B5EF4-FFF2-40B4-BE49-F238E27FC236}">
                  <a16:creationId xmlns:a16="http://schemas.microsoft.com/office/drawing/2014/main" id="{D8145707-D7D9-BAF1-ABF9-5E45CE4A7628}"/>
                </a:ext>
              </a:extLst>
            </p:cNvPr>
            <p:cNvSpPr txBox="1"/>
            <p:nvPr/>
          </p:nvSpPr>
          <p:spPr>
            <a:xfrm>
              <a:off x="406297" y="4577829"/>
              <a:ext cx="3194473" cy="461665"/>
            </a:xfrm>
            <a:prstGeom prst="rect">
              <a:avLst/>
            </a:prstGeom>
            <a:noFill/>
          </p:spPr>
          <p:txBody>
            <a:bodyPr wrap="square">
              <a:spAutoFit/>
            </a:bodyPr>
            <a:lstStyle/>
            <a:p>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20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ポイント</a:t>
              </a:r>
              <a:endParaRPr kumimoji="1" lang="en-US" altLang="ja-JP"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pic>
        <p:nvPicPr>
          <p:cNvPr id="59" name="図 58" descr="黒い背景と男性の絵&#10;&#10;低い精度で自動的に生成された説明">
            <a:extLst>
              <a:ext uri="{FF2B5EF4-FFF2-40B4-BE49-F238E27FC236}">
                <a16:creationId xmlns:a16="http://schemas.microsoft.com/office/drawing/2014/main" id="{27D4D9E9-E77F-776B-6C31-147F82512BA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20694" y="7580893"/>
            <a:ext cx="2943518" cy="1355556"/>
          </a:xfrm>
          <a:prstGeom prst="rect">
            <a:avLst/>
          </a:prstGeom>
        </p:spPr>
      </p:pic>
      <p:pic>
        <p:nvPicPr>
          <p:cNvPr id="61" name="図 60" descr="黒い背景と男性の絵&#10;&#10;中程度の精度で自動的に生成された説明">
            <a:extLst>
              <a:ext uri="{FF2B5EF4-FFF2-40B4-BE49-F238E27FC236}">
                <a16:creationId xmlns:a16="http://schemas.microsoft.com/office/drawing/2014/main" id="{311FAD81-CE74-B696-A97A-C016686AF97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392705" y="5911618"/>
            <a:ext cx="2730500" cy="965987"/>
          </a:xfrm>
          <a:prstGeom prst="rect">
            <a:avLst/>
          </a:prstGeom>
        </p:spPr>
      </p:pic>
      <p:pic>
        <p:nvPicPr>
          <p:cNvPr id="129" name="図 128" descr="モニター, 画面, コンピュータ, ノートパソコン が含まれている画像&#10;&#10;自動的に生成された説明">
            <a:extLst>
              <a:ext uri="{FF2B5EF4-FFF2-40B4-BE49-F238E27FC236}">
                <a16:creationId xmlns:a16="http://schemas.microsoft.com/office/drawing/2014/main" id="{4A1C018F-2009-03FF-12C1-ECA7BE20D68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34795" y="5518847"/>
            <a:ext cx="2114642" cy="1329051"/>
          </a:xfrm>
          <a:prstGeom prst="rect">
            <a:avLst/>
          </a:prstGeom>
        </p:spPr>
      </p:pic>
      <p:pic>
        <p:nvPicPr>
          <p:cNvPr id="131" name="図 130" descr="男性の顔の絵&#10;&#10;低い精度で自動的に生成された説明">
            <a:extLst>
              <a:ext uri="{FF2B5EF4-FFF2-40B4-BE49-F238E27FC236}">
                <a16:creationId xmlns:a16="http://schemas.microsoft.com/office/drawing/2014/main" id="{8FA5CABC-49EC-BEB6-342D-1CB62986C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95084" y="8881196"/>
            <a:ext cx="2082819" cy="1562114"/>
          </a:xfrm>
          <a:prstGeom prst="rect">
            <a:avLst/>
          </a:prstGeom>
        </p:spPr>
      </p:pic>
      <p:sp>
        <p:nvSpPr>
          <p:cNvPr id="134" name="テキスト ボックス 133">
            <a:extLst>
              <a:ext uri="{FF2B5EF4-FFF2-40B4-BE49-F238E27FC236}">
                <a16:creationId xmlns:a16="http://schemas.microsoft.com/office/drawing/2014/main" id="{6D6EBAA5-D57B-5422-C32D-61DD93EFC9B0}"/>
              </a:ext>
            </a:extLst>
          </p:cNvPr>
          <p:cNvSpPr txBox="1"/>
          <p:nvPr/>
        </p:nvSpPr>
        <p:spPr>
          <a:xfrm>
            <a:off x="5691012" y="125996"/>
            <a:ext cx="994490" cy="477054"/>
          </a:xfrm>
          <a:prstGeom prst="rect">
            <a:avLst/>
          </a:prstGeom>
          <a:solidFill>
            <a:schemeClr val="bg1"/>
          </a:solidFill>
        </p:spPr>
        <p:txBody>
          <a:bodyPr wrap="square">
            <a:spAutoFit/>
          </a:bodyPr>
          <a:lstStyle/>
          <a:p>
            <a:pPr algn="ctr"/>
            <a:r>
              <a:rPr lang="ja-JP" altLang="en-US" sz="1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農業者</a:t>
            </a:r>
            <a:r>
              <a:rPr lang="ja-JP" altLang="en-US"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endParaRPr lang="en-US" altLang="ja-JP"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r>
              <a:rPr lang="ja-JP" altLang="en-US"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みなさまへ</a:t>
            </a:r>
            <a:endParaRPr kumimoji="1" lang="en-US" altLang="ja-JP"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nvGrpSpPr>
          <p:cNvPr id="6" name="グループ化 5">
            <a:extLst>
              <a:ext uri="{FF2B5EF4-FFF2-40B4-BE49-F238E27FC236}">
                <a16:creationId xmlns:a16="http://schemas.microsoft.com/office/drawing/2014/main" id="{8F2BCB7C-5D03-4C90-006A-1DE4DA010231}"/>
              </a:ext>
            </a:extLst>
          </p:cNvPr>
          <p:cNvGrpSpPr/>
          <p:nvPr/>
        </p:nvGrpSpPr>
        <p:grpSpPr>
          <a:xfrm>
            <a:off x="3030040" y="2273131"/>
            <a:ext cx="349522" cy="344851"/>
            <a:chOff x="3016364" y="2254438"/>
            <a:chExt cx="468909" cy="462643"/>
          </a:xfrm>
        </p:grpSpPr>
        <p:sp>
          <p:nvSpPr>
            <p:cNvPr id="138" name="フリーフォーム: 図形 137">
              <a:extLst>
                <a:ext uri="{FF2B5EF4-FFF2-40B4-BE49-F238E27FC236}">
                  <a16:creationId xmlns:a16="http://schemas.microsoft.com/office/drawing/2014/main" id="{FF57DB3E-7A60-33F5-94FF-187276319D7E}"/>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A78BBE48-00B0-92F7-C52E-20F1BC4B8319}"/>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sp>
        <p:nvSpPr>
          <p:cNvPr id="140" name="フリーフォーム: 図形 139">
            <a:extLst>
              <a:ext uri="{FF2B5EF4-FFF2-40B4-BE49-F238E27FC236}">
                <a16:creationId xmlns:a16="http://schemas.microsoft.com/office/drawing/2014/main" id="{944E2A45-03D5-1809-507E-1ECCD9582062}"/>
              </a:ext>
            </a:extLst>
          </p:cNvPr>
          <p:cNvSpPr/>
          <p:nvPr/>
        </p:nvSpPr>
        <p:spPr>
          <a:xfrm>
            <a:off x="295460" y="2224531"/>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824B83C6-A957-10F1-F6AE-6D29653BE583}"/>
              </a:ext>
            </a:extLst>
          </p:cNvPr>
          <p:cNvSpPr/>
          <p:nvPr/>
        </p:nvSpPr>
        <p:spPr>
          <a:xfrm>
            <a:off x="335539" y="4357910"/>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pic>
        <p:nvPicPr>
          <p:cNvPr id="11" name="図 10" descr="ヘルメット が含まれている画像&#10;&#10;自動的に生成された説明">
            <a:extLst>
              <a:ext uri="{FF2B5EF4-FFF2-40B4-BE49-F238E27FC236}">
                <a16:creationId xmlns:a16="http://schemas.microsoft.com/office/drawing/2014/main" id="{0DB23BAC-D9FE-7E39-60A1-7E4ADC499F7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127954" y="7828603"/>
            <a:ext cx="1482661" cy="1148363"/>
          </a:xfrm>
          <a:prstGeom prst="rect">
            <a:avLst/>
          </a:prstGeom>
        </p:spPr>
      </p:pic>
      <p:grpSp>
        <p:nvGrpSpPr>
          <p:cNvPr id="42" name="グループ化 41">
            <a:extLst>
              <a:ext uri="{FF2B5EF4-FFF2-40B4-BE49-F238E27FC236}">
                <a16:creationId xmlns:a16="http://schemas.microsoft.com/office/drawing/2014/main" id="{FC7B8321-E787-02DE-8EE9-97B43D31AEE0}"/>
              </a:ext>
            </a:extLst>
          </p:cNvPr>
          <p:cNvGrpSpPr/>
          <p:nvPr/>
        </p:nvGrpSpPr>
        <p:grpSpPr>
          <a:xfrm>
            <a:off x="2680518" y="4418408"/>
            <a:ext cx="349522" cy="344851"/>
            <a:chOff x="3016364" y="2254438"/>
            <a:chExt cx="468909" cy="462643"/>
          </a:xfrm>
        </p:grpSpPr>
        <p:sp>
          <p:nvSpPr>
            <p:cNvPr id="43" name="フリーフォーム: 図形 42">
              <a:extLst>
                <a:ext uri="{FF2B5EF4-FFF2-40B4-BE49-F238E27FC236}">
                  <a16:creationId xmlns:a16="http://schemas.microsoft.com/office/drawing/2014/main" id="{43CFCC11-35D0-455A-4601-FF5AAF345FCF}"/>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1F1574EF-2BAA-4473-EACF-507EB22FA8D6}"/>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pic>
        <p:nvPicPr>
          <p:cNvPr id="46" name="図 45" descr="挿絵 が含まれている画像&#10;&#10;自動的に生成された説明">
            <a:extLst>
              <a:ext uri="{FF2B5EF4-FFF2-40B4-BE49-F238E27FC236}">
                <a16:creationId xmlns:a16="http://schemas.microsoft.com/office/drawing/2014/main" id="{F6B1B536-E9E1-7368-10C5-D20178968AC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829164" y="9597549"/>
            <a:ext cx="1199673" cy="161087"/>
          </a:xfrm>
          <a:prstGeom prst="rect">
            <a:avLst/>
          </a:prstGeom>
        </p:spPr>
      </p:pic>
      <p:sp>
        <p:nvSpPr>
          <p:cNvPr id="14" name="テキスト ボックス 13">
            <a:extLst>
              <a:ext uri="{FF2B5EF4-FFF2-40B4-BE49-F238E27FC236}">
                <a16:creationId xmlns:a16="http://schemas.microsoft.com/office/drawing/2014/main" id="{D942CD5E-D4D4-5F2C-B778-5C98D5A1C60E}"/>
              </a:ext>
            </a:extLst>
          </p:cNvPr>
          <p:cNvSpPr txBox="1"/>
          <p:nvPr/>
        </p:nvSpPr>
        <p:spPr>
          <a:xfrm>
            <a:off x="3614676" y="2431814"/>
            <a:ext cx="628751" cy="215444"/>
          </a:xfrm>
          <a:prstGeom prst="rect">
            <a:avLst/>
          </a:prstGeom>
          <a:noFill/>
          <a:ln w="38100">
            <a:noFill/>
          </a:ln>
        </p:spPr>
        <p:txBody>
          <a:bodyPr wrap="square" rtlCol="0">
            <a:spAutoFit/>
          </a:bodyPr>
          <a:lstStyle/>
          <a:p>
            <a:pPr algn="ctr"/>
            <a:r>
              <a:rPr lang="ja-JP" altLang="en-US"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（人）</a:t>
            </a:r>
            <a:endParaRPr lang="en-US" altLang="ja-JP"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Tree>
    <p:extLst>
      <p:ext uri="{BB962C8B-B14F-4D97-AF65-F5344CB8AC3E}">
        <p14:creationId xmlns:p14="http://schemas.microsoft.com/office/powerpoint/2010/main" val="130424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tile tx="0" ty="0" sx="3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27305DC5-C155-69E0-D4F5-1A0A27615C09}"/>
              </a:ext>
            </a:extLst>
          </p:cNvPr>
          <p:cNvSpPr/>
          <p:nvPr/>
        </p:nvSpPr>
        <p:spPr>
          <a:xfrm>
            <a:off x="165099" y="756541"/>
            <a:ext cx="6527801" cy="3169376"/>
          </a:xfrm>
          <a:prstGeom prst="roundRect">
            <a:avLst>
              <a:gd name="adj" fmla="val 772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6" name="四角形: 角を丸くする 5">
            <a:extLst>
              <a:ext uri="{FF2B5EF4-FFF2-40B4-BE49-F238E27FC236}">
                <a16:creationId xmlns:a16="http://schemas.microsoft.com/office/drawing/2014/main" id="{7C256BB8-244F-9D06-CAAE-F3BEF6AC7A2C}"/>
              </a:ext>
            </a:extLst>
          </p:cNvPr>
          <p:cNvSpPr/>
          <p:nvPr/>
        </p:nvSpPr>
        <p:spPr>
          <a:xfrm>
            <a:off x="135356" y="3999282"/>
            <a:ext cx="6569429" cy="3126555"/>
          </a:xfrm>
          <a:prstGeom prst="roundRect">
            <a:avLst>
              <a:gd name="adj" fmla="val 767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8" name="四角形: 角を丸くする 7">
            <a:extLst>
              <a:ext uri="{FF2B5EF4-FFF2-40B4-BE49-F238E27FC236}">
                <a16:creationId xmlns:a16="http://schemas.microsoft.com/office/drawing/2014/main" id="{3D65EF37-EF64-4064-07D0-5FB89CC8B922}"/>
              </a:ext>
            </a:extLst>
          </p:cNvPr>
          <p:cNvSpPr/>
          <p:nvPr/>
        </p:nvSpPr>
        <p:spPr>
          <a:xfrm>
            <a:off x="133451" y="7220621"/>
            <a:ext cx="6559449" cy="2595855"/>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 name="正方形/長方形 1">
            <a:extLst>
              <a:ext uri="{FF2B5EF4-FFF2-40B4-BE49-F238E27FC236}">
                <a16:creationId xmlns:a16="http://schemas.microsoft.com/office/drawing/2014/main" id="{187EC175-1F17-AD57-3939-04CCE2F90C39}"/>
              </a:ext>
            </a:extLst>
          </p:cNvPr>
          <p:cNvSpPr/>
          <p:nvPr/>
        </p:nvSpPr>
        <p:spPr>
          <a:xfrm>
            <a:off x="397180" y="7315816"/>
            <a:ext cx="4024011" cy="307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が</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疑われる場合</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には</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7" name="テキスト ボックス 6">
            <a:extLst>
              <a:ext uri="{FF2B5EF4-FFF2-40B4-BE49-F238E27FC236}">
                <a16:creationId xmlns:a16="http://schemas.microsoft.com/office/drawing/2014/main" id="{840277EC-70AE-1A74-376F-E8948447088E}"/>
              </a:ext>
            </a:extLst>
          </p:cNvPr>
          <p:cNvSpPr txBox="1"/>
          <p:nvPr/>
        </p:nvSpPr>
        <p:spPr>
          <a:xfrm>
            <a:off x="390068" y="898915"/>
            <a:ext cx="3429000" cy="430887"/>
          </a:xfrm>
          <a:prstGeom prst="rect">
            <a:avLst/>
          </a:prstGeom>
          <a:noFill/>
        </p:spPr>
        <p:txBody>
          <a:bodyPr wrap="square">
            <a:spAutoFit/>
          </a:bodyPr>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熱中症対策アイテム</a:t>
            </a:r>
            <a:endPar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11" name="テキスト ボックス 10">
            <a:extLst>
              <a:ext uri="{FF2B5EF4-FFF2-40B4-BE49-F238E27FC236}">
                <a16:creationId xmlns:a16="http://schemas.microsoft.com/office/drawing/2014/main" id="{1099CD13-3384-5CDC-A84A-54C499394826}"/>
              </a:ext>
            </a:extLst>
          </p:cNvPr>
          <p:cNvSpPr txBox="1"/>
          <p:nvPr/>
        </p:nvSpPr>
        <p:spPr>
          <a:xfrm>
            <a:off x="365414" y="4073533"/>
            <a:ext cx="3397250" cy="769441"/>
          </a:xfrm>
          <a:prstGeom prst="rect">
            <a:avLst/>
          </a:prstGeom>
          <a:noFill/>
        </p:spPr>
        <p:txBody>
          <a:bodyPr wrap="square">
            <a:spAutoFit/>
          </a:bodyPr>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熱中症警戒アラート</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と</a:t>
            </a:r>
            <a:r>
              <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MAFF</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アプリ</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連携</a:t>
            </a:r>
            <a:endPar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22" name="テキスト ボックス 21">
            <a:extLst>
              <a:ext uri="{FF2B5EF4-FFF2-40B4-BE49-F238E27FC236}">
                <a16:creationId xmlns:a16="http://schemas.microsoft.com/office/drawing/2014/main" id="{735546C1-90FD-397E-487C-DDD9F990235C}"/>
              </a:ext>
            </a:extLst>
          </p:cNvPr>
          <p:cNvSpPr txBox="1"/>
          <p:nvPr/>
        </p:nvSpPr>
        <p:spPr>
          <a:xfrm>
            <a:off x="344021" y="5455099"/>
            <a:ext cx="1540806" cy="830997"/>
          </a:xfrm>
          <a:prstGeom prst="rect">
            <a:avLst/>
          </a:prstGeom>
          <a:noFill/>
        </p:spPr>
        <p:txBody>
          <a:bodyPr wrap="none" rtlCol="0">
            <a:spAutoFit/>
          </a:bodyPr>
          <a:lstStyle/>
          <a:p>
            <a:pPr algn="ct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MAFF</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アプリの入手</a:t>
            </a:r>
            <a:endPar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3" name="テキスト ボックス 22">
            <a:extLst>
              <a:ext uri="{FF2B5EF4-FFF2-40B4-BE49-F238E27FC236}">
                <a16:creationId xmlns:a16="http://schemas.microsoft.com/office/drawing/2014/main" id="{C88F787C-F368-DC48-C662-12DA33C536D8}"/>
              </a:ext>
            </a:extLst>
          </p:cNvPr>
          <p:cNvSpPr txBox="1"/>
          <p:nvPr/>
        </p:nvSpPr>
        <p:spPr>
          <a:xfrm>
            <a:off x="2027638" y="5493199"/>
            <a:ext cx="1346971" cy="1692771"/>
          </a:xfrm>
          <a:prstGeom prst="rect">
            <a:avLst/>
          </a:prstGeom>
          <a:noFill/>
        </p:spPr>
        <p:txBody>
          <a:bodyPr wrap="square" rtlCol="0">
            <a:spAutoFit/>
          </a:bodyPr>
          <a:lstStyle/>
          <a:p>
            <a:pPr algn="ctr"/>
            <a:r>
              <a:rPr kumimoji="1"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地域の設定</a:t>
            </a: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マイページ</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＞プロフィール設定</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4" name="テキスト ボックス 23">
            <a:extLst>
              <a:ext uri="{FF2B5EF4-FFF2-40B4-BE49-F238E27FC236}">
                <a16:creationId xmlns:a16="http://schemas.microsoft.com/office/drawing/2014/main" id="{51D19FCC-A998-46C6-F641-59A55413347B}"/>
              </a:ext>
            </a:extLst>
          </p:cNvPr>
          <p:cNvSpPr txBox="1"/>
          <p:nvPr/>
        </p:nvSpPr>
        <p:spPr>
          <a:xfrm>
            <a:off x="4958862" y="5449215"/>
            <a:ext cx="1396270" cy="1477328"/>
          </a:xfrm>
          <a:prstGeom prst="rect">
            <a:avLst/>
          </a:prstGeom>
          <a:noFill/>
        </p:spPr>
        <p:txBody>
          <a:bodyPr wrap="square" rtlCol="0">
            <a:spAutoFit/>
          </a:bodyPr>
          <a:lstStyle/>
          <a:p>
            <a:pPr algn="ct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通知が届く</a:t>
            </a:r>
            <a:endParaRPr kumimoji="1"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登録した都道府県にアラートが発生されると通知が届く</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5" name="テキスト ボックス 24">
            <a:extLst>
              <a:ext uri="{FF2B5EF4-FFF2-40B4-BE49-F238E27FC236}">
                <a16:creationId xmlns:a16="http://schemas.microsoft.com/office/drawing/2014/main" id="{FF3ADD89-509D-E354-D537-85E25E50DA0B}"/>
              </a:ext>
            </a:extLst>
          </p:cNvPr>
          <p:cNvSpPr txBox="1"/>
          <p:nvPr/>
        </p:nvSpPr>
        <p:spPr>
          <a:xfrm>
            <a:off x="3470000" y="5455099"/>
            <a:ext cx="1383972" cy="1323439"/>
          </a:xfrm>
          <a:prstGeom prst="rect">
            <a:avLst/>
          </a:prstGeom>
          <a:noFill/>
        </p:spPr>
        <p:txBody>
          <a:bodyPr wrap="square" rtlCol="0">
            <a:spAutoFit/>
          </a:bodyPr>
          <a:lstStyle/>
          <a:p>
            <a:pPr algn="ct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PUSH</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通知</a:t>
            </a: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ON</a:t>
            </a:r>
            <a:endParaRPr kumimoji="1"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スマートフォン側の通知設定も確認</a:t>
            </a:r>
          </a:p>
        </p:txBody>
      </p:sp>
      <p:sp>
        <p:nvSpPr>
          <p:cNvPr id="32" name="テキスト ボックス 31">
            <a:extLst>
              <a:ext uri="{FF2B5EF4-FFF2-40B4-BE49-F238E27FC236}">
                <a16:creationId xmlns:a16="http://schemas.microsoft.com/office/drawing/2014/main" id="{550C3135-D887-5E15-94EA-86420D4E1D23}"/>
              </a:ext>
            </a:extLst>
          </p:cNvPr>
          <p:cNvSpPr txBox="1"/>
          <p:nvPr/>
        </p:nvSpPr>
        <p:spPr>
          <a:xfrm>
            <a:off x="347346" y="7788739"/>
            <a:ext cx="1768433" cy="2000548"/>
          </a:xfrm>
          <a:prstGeom prst="rect">
            <a:avLst/>
          </a:prstGeom>
          <a:noFill/>
        </p:spPr>
        <p:txBody>
          <a:bodyPr wrap="non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01</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作業を中断</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（代表的な症状）</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汗をかかない、体が熱い</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めまい、吐き気、頭痛</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倦怠感、判断力低下</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33" name="テキスト ボックス 32">
            <a:extLst>
              <a:ext uri="{FF2B5EF4-FFF2-40B4-BE49-F238E27FC236}">
                <a16:creationId xmlns:a16="http://schemas.microsoft.com/office/drawing/2014/main" id="{09180E09-04C0-B98E-5353-9FDB4E93FF23}"/>
              </a:ext>
            </a:extLst>
          </p:cNvPr>
          <p:cNvSpPr txBox="1"/>
          <p:nvPr/>
        </p:nvSpPr>
        <p:spPr>
          <a:xfrm>
            <a:off x="2497704" y="7788739"/>
            <a:ext cx="1847217" cy="2015936"/>
          </a:xfrm>
          <a:prstGeom prst="rect">
            <a:avLst/>
          </a:prstGeom>
          <a:noFill/>
        </p:spPr>
        <p:txBody>
          <a:bodyPr wrap="squar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02</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応急処置</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涼しい環境へ避難</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衣服をゆるめ体を冷やす</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水分・塩分</a:t>
            </a: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を補給</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34" name="テキスト ボックス 33">
            <a:extLst>
              <a:ext uri="{FF2B5EF4-FFF2-40B4-BE49-F238E27FC236}">
                <a16:creationId xmlns:a16="http://schemas.microsoft.com/office/drawing/2014/main" id="{6C0CDF25-F825-C2CC-FE1F-C16383DA7C9E}"/>
              </a:ext>
            </a:extLst>
          </p:cNvPr>
          <p:cNvSpPr txBox="1"/>
          <p:nvPr/>
        </p:nvSpPr>
        <p:spPr>
          <a:xfrm>
            <a:off x="4600797" y="7770943"/>
            <a:ext cx="1872955" cy="2015936"/>
          </a:xfrm>
          <a:prstGeom prst="rect">
            <a:avLst/>
          </a:prstGeom>
          <a:noFill/>
        </p:spPr>
        <p:txBody>
          <a:bodyPr wrap="squar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03</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病院へ</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応急処置をしても症状が改善しない場合は医療機関</a:t>
            </a: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で診療を受けましょう</a:t>
            </a:r>
            <a:r>
              <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a:t>
            </a:r>
          </a:p>
        </p:txBody>
      </p:sp>
      <p:grpSp>
        <p:nvGrpSpPr>
          <p:cNvPr id="49" name="グループ化 48">
            <a:extLst>
              <a:ext uri="{FF2B5EF4-FFF2-40B4-BE49-F238E27FC236}">
                <a16:creationId xmlns:a16="http://schemas.microsoft.com/office/drawing/2014/main" id="{38D46B67-705B-13D8-D284-C81C9BC217B9}"/>
              </a:ext>
            </a:extLst>
          </p:cNvPr>
          <p:cNvGrpSpPr/>
          <p:nvPr/>
        </p:nvGrpSpPr>
        <p:grpSpPr>
          <a:xfrm>
            <a:off x="432663" y="4952706"/>
            <a:ext cx="6070473" cy="407609"/>
            <a:chOff x="-5700550" y="4402497"/>
            <a:chExt cx="6070473" cy="407609"/>
          </a:xfrm>
          <a:solidFill>
            <a:srgbClr val="4648B9"/>
          </a:solidFill>
        </p:grpSpPr>
        <p:grpSp>
          <p:nvGrpSpPr>
            <p:cNvPr id="35" name="グループ化 34">
              <a:extLst>
                <a:ext uri="{FF2B5EF4-FFF2-40B4-BE49-F238E27FC236}">
                  <a16:creationId xmlns:a16="http://schemas.microsoft.com/office/drawing/2014/main" id="{91FF7F8B-A296-8A03-F2DE-824DEC30ED34}"/>
                </a:ext>
              </a:extLst>
            </p:cNvPr>
            <p:cNvGrpSpPr/>
            <p:nvPr/>
          </p:nvGrpSpPr>
          <p:grpSpPr>
            <a:xfrm>
              <a:off x="-1541080" y="4402497"/>
              <a:ext cx="1911003" cy="407609"/>
              <a:chOff x="-4519688" y="4735895"/>
              <a:chExt cx="1911003" cy="407609"/>
            </a:xfrm>
            <a:grpFill/>
          </p:grpSpPr>
          <p:sp>
            <p:nvSpPr>
              <p:cNvPr id="28" name="フローチャート: 他ページ結合子 27">
                <a:extLst>
                  <a:ext uri="{FF2B5EF4-FFF2-40B4-BE49-F238E27FC236}">
                    <a16:creationId xmlns:a16="http://schemas.microsoft.com/office/drawing/2014/main" id="{22359786-6A14-A956-6D06-A9D9C8250CBC}"/>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9" name="フローチャート: 他ページ結合子 28">
                <a:extLst>
                  <a:ext uri="{FF2B5EF4-FFF2-40B4-BE49-F238E27FC236}">
                    <a16:creationId xmlns:a16="http://schemas.microsoft.com/office/drawing/2014/main" id="{CA0C5673-2733-5D1E-A036-72C363D798F6}"/>
                  </a:ext>
                </a:extLst>
              </p:cNvPr>
              <p:cNvSpPr/>
              <p:nvPr/>
            </p:nvSpPr>
            <p:spPr>
              <a:xfrm rot="16200000">
                <a:off x="-3917903" y="4154368"/>
                <a:ext cx="365878"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36" name="グループ化 35">
              <a:extLst>
                <a:ext uri="{FF2B5EF4-FFF2-40B4-BE49-F238E27FC236}">
                  <a16:creationId xmlns:a16="http://schemas.microsoft.com/office/drawing/2014/main" id="{FB8843AB-2D0C-5E4B-A689-7C423ADA8D28}"/>
                </a:ext>
              </a:extLst>
            </p:cNvPr>
            <p:cNvGrpSpPr/>
            <p:nvPr/>
          </p:nvGrpSpPr>
          <p:grpSpPr>
            <a:xfrm>
              <a:off x="-3095095" y="4402497"/>
              <a:ext cx="1911003" cy="407609"/>
              <a:chOff x="-4519688" y="4735895"/>
              <a:chExt cx="1911003" cy="407609"/>
            </a:xfrm>
            <a:grpFill/>
          </p:grpSpPr>
          <p:sp>
            <p:nvSpPr>
              <p:cNvPr id="37" name="フローチャート: 他ページ結合子 36">
                <a:extLst>
                  <a:ext uri="{FF2B5EF4-FFF2-40B4-BE49-F238E27FC236}">
                    <a16:creationId xmlns:a16="http://schemas.microsoft.com/office/drawing/2014/main" id="{1E6006FC-BEAA-E3B2-531A-14940AB74B3A}"/>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38" name="フローチャート: 他ページ結合子 37">
                <a:extLst>
                  <a:ext uri="{FF2B5EF4-FFF2-40B4-BE49-F238E27FC236}">
                    <a16:creationId xmlns:a16="http://schemas.microsoft.com/office/drawing/2014/main" id="{AA697AEC-5AE4-E269-ABDD-C82A9712080B}"/>
                  </a:ext>
                </a:extLst>
              </p:cNvPr>
              <p:cNvSpPr/>
              <p:nvPr/>
            </p:nvSpPr>
            <p:spPr>
              <a:xfrm rot="16200000">
                <a:off x="-3919062" y="4155526"/>
                <a:ext cx="368195"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39" name="グループ化 38">
              <a:extLst>
                <a:ext uri="{FF2B5EF4-FFF2-40B4-BE49-F238E27FC236}">
                  <a16:creationId xmlns:a16="http://schemas.microsoft.com/office/drawing/2014/main" id="{2B18F2B5-D2A6-A55D-91CD-6D5A233F43A1}"/>
                </a:ext>
              </a:extLst>
            </p:cNvPr>
            <p:cNvGrpSpPr/>
            <p:nvPr/>
          </p:nvGrpSpPr>
          <p:grpSpPr>
            <a:xfrm>
              <a:off x="-4521427" y="4402497"/>
              <a:ext cx="1911003" cy="407609"/>
              <a:chOff x="-4519688" y="4735895"/>
              <a:chExt cx="1911003" cy="407609"/>
            </a:xfrm>
            <a:grpFill/>
          </p:grpSpPr>
          <p:sp>
            <p:nvSpPr>
              <p:cNvPr id="40" name="フローチャート: 他ページ結合子 39">
                <a:extLst>
                  <a:ext uri="{FF2B5EF4-FFF2-40B4-BE49-F238E27FC236}">
                    <a16:creationId xmlns:a16="http://schemas.microsoft.com/office/drawing/2014/main" id="{346F9A1C-7216-66B6-F5FA-35D70438194E}"/>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41" name="フローチャート: 他ページ結合子 40">
                <a:extLst>
                  <a:ext uri="{FF2B5EF4-FFF2-40B4-BE49-F238E27FC236}">
                    <a16:creationId xmlns:a16="http://schemas.microsoft.com/office/drawing/2014/main" id="{4412733F-BD3E-97F8-86F1-F9A2EDF73A19}"/>
                  </a:ext>
                </a:extLst>
              </p:cNvPr>
              <p:cNvSpPr/>
              <p:nvPr/>
            </p:nvSpPr>
            <p:spPr>
              <a:xfrm rot="16200000">
                <a:off x="-3919094" y="4155559"/>
                <a:ext cx="368260"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42" name="グループ化 41">
              <a:extLst>
                <a:ext uri="{FF2B5EF4-FFF2-40B4-BE49-F238E27FC236}">
                  <a16:creationId xmlns:a16="http://schemas.microsoft.com/office/drawing/2014/main" id="{573EF9D7-6370-B511-BB39-1059BE818602}"/>
                </a:ext>
              </a:extLst>
            </p:cNvPr>
            <p:cNvGrpSpPr/>
            <p:nvPr/>
          </p:nvGrpSpPr>
          <p:grpSpPr>
            <a:xfrm>
              <a:off x="-5700550" y="4402497"/>
              <a:ext cx="1675409" cy="407609"/>
              <a:chOff x="-4284094" y="4735895"/>
              <a:chExt cx="1675409" cy="407609"/>
            </a:xfrm>
            <a:grpFill/>
          </p:grpSpPr>
          <p:sp>
            <p:nvSpPr>
              <p:cNvPr id="43" name="フローチャート: 他ページ結合子 42">
                <a:extLst>
                  <a:ext uri="{FF2B5EF4-FFF2-40B4-BE49-F238E27FC236}">
                    <a16:creationId xmlns:a16="http://schemas.microsoft.com/office/drawing/2014/main" id="{D9589D7F-6AF5-868A-3F54-03686C24B371}"/>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44" name="フローチャート: 他ページ結合子 43">
                <a:extLst>
                  <a:ext uri="{FF2B5EF4-FFF2-40B4-BE49-F238E27FC236}">
                    <a16:creationId xmlns:a16="http://schemas.microsoft.com/office/drawing/2014/main" id="{C75E1BFE-2DF8-4F05-45E3-3C9BCD1716EA}"/>
                  </a:ext>
                </a:extLst>
              </p:cNvPr>
              <p:cNvSpPr/>
              <p:nvPr/>
            </p:nvSpPr>
            <p:spPr>
              <a:xfrm rot="16200000">
                <a:off x="-3801393" y="4273450"/>
                <a:ext cx="368451" cy="1333853"/>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sp>
          <p:nvSpPr>
            <p:cNvPr id="45" name="テキスト ボックス 44">
              <a:extLst>
                <a:ext uri="{FF2B5EF4-FFF2-40B4-BE49-F238E27FC236}">
                  <a16:creationId xmlns:a16="http://schemas.microsoft.com/office/drawing/2014/main" id="{C2D51C8A-823E-FF57-9579-AC0A87624B34}"/>
                </a:ext>
              </a:extLst>
            </p:cNvPr>
            <p:cNvSpPr txBox="1"/>
            <p:nvPr/>
          </p:nvSpPr>
          <p:spPr>
            <a:xfrm>
              <a:off x="-5361477" y="4467802"/>
              <a:ext cx="773501"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１</a:t>
              </a:r>
            </a:p>
          </p:txBody>
        </p:sp>
        <p:sp>
          <p:nvSpPr>
            <p:cNvPr id="46" name="テキスト ボックス 45">
              <a:extLst>
                <a:ext uri="{FF2B5EF4-FFF2-40B4-BE49-F238E27FC236}">
                  <a16:creationId xmlns:a16="http://schemas.microsoft.com/office/drawing/2014/main" id="{F144ED59-4ACC-CF90-3F22-64E35FC0F1BE}"/>
                </a:ext>
              </a:extLst>
            </p:cNvPr>
            <p:cNvSpPr txBox="1"/>
            <p:nvPr/>
          </p:nvSpPr>
          <p:spPr>
            <a:xfrm>
              <a:off x="-3703757"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２</a:t>
              </a:r>
            </a:p>
          </p:txBody>
        </p:sp>
        <p:sp>
          <p:nvSpPr>
            <p:cNvPr id="47" name="テキスト ボックス 46">
              <a:extLst>
                <a:ext uri="{FF2B5EF4-FFF2-40B4-BE49-F238E27FC236}">
                  <a16:creationId xmlns:a16="http://schemas.microsoft.com/office/drawing/2014/main" id="{EE1AB7B7-CB5C-EEB3-025A-DB05AB901A16}"/>
                </a:ext>
              </a:extLst>
            </p:cNvPr>
            <p:cNvSpPr txBox="1"/>
            <p:nvPr/>
          </p:nvSpPr>
          <p:spPr>
            <a:xfrm>
              <a:off x="-2338261"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３</a:t>
              </a:r>
            </a:p>
          </p:txBody>
        </p:sp>
        <p:sp>
          <p:nvSpPr>
            <p:cNvPr id="48" name="テキスト ボックス 47">
              <a:extLst>
                <a:ext uri="{FF2B5EF4-FFF2-40B4-BE49-F238E27FC236}">
                  <a16:creationId xmlns:a16="http://schemas.microsoft.com/office/drawing/2014/main" id="{4F84AD0D-0879-9CD9-E08F-012AF4592351}"/>
                </a:ext>
              </a:extLst>
            </p:cNvPr>
            <p:cNvSpPr txBox="1"/>
            <p:nvPr/>
          </p:nvSpPr>
          <p:spPr>
            <a:xfrm>
              <a:off x="-779694"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４</a:t>
              </a:r>
            </a:p>
          </p:txBody>
        </p:sp>
      </p:grpSp>
      <p:pic>
        <p:nvPicPr>
          <p:cNvPr id="59" name="グラフィックス 58" descr="スマート フォン 枠線">
            <a:extLst>
              <a:ext uri="{FF2B5EF4-FFF2-40B4-BE49-F238E27FC236}">
                <a16:creationId xmlns:a16="http://schemas.microsoft.com/office/drawing/2014/main" id="{FDC1C8AB-D761-5830-731F-A5A7F42FBD2F}"/>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4063" y="5773790"/>
            <a:ext cx="380238" cy="380238"/>
          </a:xfrm>
          <a:prstGeom prst="rect">
            <a:avLst/>
          </a:prstGeom>
        </p:spPr>
      </p:pic>
      <p:pic>
        <p:nvPicPr>
          <p:cNvPr id="61" name="グラフィックス 60" descr="ピン止めした地図 枠線">
            <a:extLst>
              <a:ext uri="{FF2B5EF4-FFF2-40B4-BE49-F238E27FC236}">
                <a16:creationId xmlns:a16="http://schemas.microsoft.com/office/drawing/2014/main" id="{6769ACFD-2FD8-F5A1-ADB9-AF6045463CB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482291" y="5740871"/>
            <a:ext cx="468000" cy="468000"/>
          </a:xfrm>
          <a:prstGeom prst="rect">
            <a:avLst/>
          </a:prstGeom>
        </p:spPr>
      </p:pic>
      <p:pic>
        <p:nvPicPr>
          <p:cNvPr id="63" name="グラフィックス 62" descr="ベル 枠線">
            <a:extLst>
              <a:ext uri="{FF2B5EF4-FFF2-40B4-BE49-F238E27FC236}">
                <a16:creationId xmlns:a16="http://schemas.microsoft.com/office/drawing/2014/main" id="{58FCBBBB-23A7-47EF-FA61-72BB9C1C7E02}"/>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982230" y="5773790"/>
            <a:ext cx="386779" cy="386779"/>
          </a:xfrm>
          <a:prstGeom prst="rect">
            <a:avLst/>
          </a:prstGeom>
        </p:spPr>
      </p:pic>
      <p:pic>
        <p:nvPicPr>
          <p:cNvPr id="65" name="グラフィックス 64" descr="封筒を開く 枠線">
            <a:extLst>
              <a:ext uri="{FF2B5EF4-FFF2-40B4-BE49-F238E27FC236}">
                <a16:creationId xmlns:a16="http://schemas.microsoft.com/office/drawing/2014/main" id="{FADC2CFB-7314-C0B7-CBAC-F1529736DEA9}"/>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451567" y="5773790"/>
            <a:ext cx="407610" cy="407610"/>
          </a:xfrm>
          <a:prstGeom prst="rect">
            <a:avLst/>
          </a:prstGeom>
        </p:spPr>
      </p:pic>
      <p:grpSp>
        <p:nvGrpSpPr>
          <p:cNvPr id="26" name="グループ化 25">
            <a:extLst>
              <a:ext uri="{FF2B5EF4-FFF2-40B4-BE49-F238E27FC236}">
                <a16:creationId xmlns:a16="http://schemas.microsoft.com/office/drawing/2014/main" id="{CA286088-6E83-D8C3-773F-41F9F929B5BD}"/>
              </a:ext>
            </a:extLst>
          </p:cNvPr>
          <p:cNvGrpSpPr/>
          <p:nvPr/>
        </p:nvGrpSpPr>
        <p:grpSpPr>
          <a:xfrm>
            <a:off x="1374312" y="91402"/>
            <a:ext cx="4109376" cy="586743"/>
            <a:chOff x="352290" y="2135124"/>
            <a:chExt cx="3197410" cy="586743"/>
          </a:xfrm>
        </p:grpSpPr>
        <p:sp>
          <p:nvSpPr>
            <p:cNvPr id="27" name="テキスト ボックス 26">
              <a:extLst>
                <a:ext uri="{FF2B5EF4-FFF2-40B4-BE49-F238E27FC236}">
                  <a16:creationId xmlns:a16="http://schemas.microsoft.com/office/drawing/2014/main" id="{FE67D02B-B85B-FB04-071A-CA8395F6052F}"/>
                </a:ext>
              </a:extLst>
            </p:cNvPr>
            <p:cNvSpPr txBox="1"/>
            <p:nvPr/>
          </p:nvSpPr>
          <p:spPr>
            <a:xfrm>
              <a:off x="355227" y="2137092"/>
              <a:ext cx="3194473" cy="584775"/>
            </a:xfrm>
            <a:prstGeom prst="rect">
              <a:avLst/>
            </a:prstGeom>
            <a:noFill/>
          </p:spPr>
          <p:txBody>
            <a:bodyPr wrap="square">
              <a:spAutoFit/>
            </a:bodyPr>
            <a:lstStyle/>
            <a:p>
              <a:pPr algn="ctr"/>
              <a:r>
                <a:rPr kumimoji="1" lang="ja-JP" altLang="en-US"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対策</a:t>
              </a:r>
              <a:endParaRPr kumimoji="1" lang="en-US" altLang="ja-JP"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50" name="テキスト ボックス 49">
              <a:extLst>
                <a:ext uri="{FF2B5EF4-FFF2-40B4-BE49-F238E27FC236}">
                  <a16:creationId xmlns:a16="http://schemas.microsoft.com/office/drawing/2014/main" id="{DDD1365C-F9A8-9E56-9074-D3DA0E7230DC}"/>
                </a:ext>
              </a:extLst>
            </p:cNvPr>
            <p:cNvSpPr txBox="1"/>
            <p:nvPr/>
          </p:nvSpPr>
          <p:spPr>
            <a:xfrm>
              <a:off x="352290" y="2135124"/>
              <a:ext cx="3194473" cy="584775"/>
            </a:xfrm>
            <a:prstGeom prst="rect">
              <a:avLst/>
            </a:prstGeom>
            <a:noFill/>
          </p:spPr>
          <p:txBody>
            <a:bodyPr wrap="square">
              <a:spAutoFit/>
            </a:bodyPr>
            <a:lstStyle/>
            <a:p>
              <a:pPr algn="ctr"/>
              <a:r>
                <a:rPr kumimoji="1" lang="ja-JP" altLang="en-US" sz="3200" b="1" spc="400"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熱中症対策</a:t>
              </a:r>
              <a:endParaRPr kumimoji="1" lang="en-US" altLang="ja-JP" sz="3200" b="1" spc="400" dirty="0">
                <a:solidFill>
                  <a:srgbClr val="FFF6A3"/>
                </a:solidFill>
                <a:latin typeface="M+ 1p heavy" panose="020B0803020203020204" pitchFamily="50" charset="-128"/>
                <a:ea typeface="M+ 1p heavy" panose="020B0803020203020204" pitchFamily="50" charset="-128"/>
                <a:cs typeface="M+ 1p heavy" panose="020B0803020203020204" pitchFamily="50" charset="-128"/>
              </a:endParaRPr>
            </a:p>
          </p:txBody>
        </p:sp>
      </p:grpSp>
      <p:pic>
        <p:nvPicPr>
          <p:cNvPr id="52" name="図 51" descr="光 が含まれている画像&#10;&#10;自動的に生成された説明">
            <a:extLst>
              <a:ext uri="{FF2B5EF4-FFF2-40B4-BE49-F238E27FC236}">
                <a16:creationId xmlns:a16="http://schemas.microsoft.com/office/drawing/2014/main" id="{4ABEF056-00F3-B9AA-9257-922DDF6F5B71}"/>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31095" y="8044982"/>
            <a:ext cx="1557469" cy="921373"/>
          </a:xfrm>
          <a:prstGeom prst="rect">
            <a:avLst/>
          </a:prstGeom>
        </p:spPr>
      </p:pic>
      <p:pic>
        <p:nvPicPr>
          <p:cNvPr id="54" name="図 53">
            <a:extLst>
              <a:ext uri="{FF2B5EF4-FFF2-40B4-BE49-F238E27FC236}">
                <a16:creationId xmlns:a16="http://schemas.microsoft.com/office/drawing/2014/main" id="{C92F867D-99FA-B193-6A07-F88B4B23E85A}"/>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b="-1"/>
          <a:stretch/>
        </p:blipFill>
        <p:spPr>
          <a:xfrm>
            <a:off x="2785723" y="8142251"/>
            <a:ext cx="1211610" cy="878778"/>
          </a:xfrm>
          <a:prstGeom prst="rect">
            <a:avLst/>
          </a:prstGeom>
        </p:spPr>
      </p:pic>
      <p:pic>
        <p:nvPicPr>
          <p:cNvPr id="56" name="図 55">
            <a:extLst>
              <a:ext uri="{FF2B5EF4-FFF2-40B4-BE49-F238E27FC236}">
                <a16:creationId xmlns:a16="http://schemas.microsoft.com/office/drawing/2014/main" id="{1CCB728C-550B-41B4-86BB-9D654A9D3849}"/>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591364" y="8063321"/>
            <a:ext cx="1578899" cy="1184174"/>
          </a:xfrm>
          <a:prstGeom prst="rect">
            <a:avLst/>
          </a:prstGeom>
        </p:spPr>
      </p:pic>
      <p:grpSp>
        <p:nvGrpSpPr>
          <p:cNvPr id="122" name="グループ化 121">
            <a:extLst>
              <a:ext uri="{FF2B5EF4-FFF2-40B4-BE49-F238E27FC236}">
                <a16:creationId xmlns:a16="http://schemas.microsoft.com/office/drawing/2014/main" id="{A3C0B9C3-CBA7-009A-C7D5-7F9E998283F6}"/>
              </a:ext>
            </a:extLst>
          </p:cNvPr>
          <p:cNvGrpSpPr/>
          <p:nvPr/>
        </p:nvGrpSpPr>
        <p:grpSpPr>
          <a:xfrm rot="431212">
            <a:off x="4679276" y="3971133"/>
            <a:ext cx="2100263" cy="1013737"/>
            <a:chOff x="7157297" y="4595681"/>
            <a:chExt cx="2100263" cy="1013737"/>
          </a:xfrm>
        </p:grpSpPr>
        <p:sp>
          <p:nvSpPr>
            <p:cNvPr id="104" name="正方形/長方形 103">
              <a:extLst>
                <a:ext uri="{FF2B5EF4-FFF2-40B4-BE49-F238E27FC236}">
                  <a16:creationId xmlns:a16="http://schemas.microsoft.com/office/drawing/2014/main" id="{A41F8180-F454-C3C2-D398-DAF8643A08AB}"/>
                </a:ext>
              </a:extLst>
            </p:cNvPr>
            <p:cNvSpPr/>
            <p:nvPr/>
          </p:nvSpPr>
          <p:spPr>
            <a:xfrm>
              <a:off x="7157297" y="4837394"/>
              <a:ext cx="2100263" cy="772024"/>
            </a:xfrm>
            <a:prstGeom prst="rect">
              <a:avLst/>
            </a:prstGeom>
            <a:solidFill>
              <a:schemeClr val="bg1"/>
            </a:solidFill>
            <a:ln w="19050">
              <a:solidFill>
                <a:srgbClr val="14C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spcAft>
                  <a:spcPts val="600"/>
                </a:spcAft>
              </a:pPr>
              <a:r>
                <a:rPr lang="ja-JP" altLang="en-US" sz="9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熱中症警戒アラートとは？</a:t>
              </a:r>
            </a:p>
            <a:p>
              <a:pPr>
                <a:lnSpc>
                  <a:spcPct val="110000"/>
                </a:lnSpc>
              </a:pPr>
              <a:r>
                <a:rPr lang="ja-JP" altLang="en-US"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熱中症の危険性が極めて高くなると予測された際に発表される注意喚起情報</a:t>
              </a:r>
            </a:p>
          </p:txBody>
        </p:sp>
        <p:grpSp>
          <p:nvGrpSpPr>
            <p:cNvPr id="113" name="グループ化 112">
              <a:extLst>
                <a:ext uri="{FF2B5EF4-FFF2-40B4-BE49-F238E27FC236}">
                  <a16:creationId xmlns:a16="http://schemas.microsoft.com/office/drawing/2014/main" id="{6C5426A8-3CAE-A67F-24BD-F45986826406}"/>
                </a:ext>
              </a:extLst>
            </p:cNvPr>
            <p:cNvGrpSpPr/>
            <p:nvPr/>
          </p:nvGrpSpPr>
          <p:grpSpPr>
            <a:xfrm rot="20023025" flipH="1">
              <a:off x="8065305" y="4595681"/>
              <a:ext cx="369124" cy="369124"/>
              <a:chOff x="-1191516" y="3431351"/>
              <a:chExt cx="914400" cy="914400"/>
            </a:xfrm>
          </p:grpSpPr>
          <p:pic>
            <p:nvPicPr>
              <p:cNvPr id="114" name="グラフィックス 113" descr="押しピン 単色塗りつぶし">
                <a:extLst>
                  <a:ext uri="{FF2B5EF4-FFF2-40B4-BE49-F238E27FC236}">
                    <a16:creationId xmlns:a16="http://schemas.microsoft.com/office/drawing/2014/main" id="{78879B48-9D88-ABC4-7F82-101679B15D07}"/>
                  </a:ext>
                </a:extLst>
              </p:cNvPr>
              <p:cNvPicPr>
                <a:picLocks noChangeAspect="1"/>
              </p:cNvPicPr>
              <p:nvPr/>
            </p:nvPicPr>
            <p:blipFill>
              <a:blip r:embed="rId16" cstate="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91516" y="3431351"/>
                <a:ext cx="914400" cy="914400"/>
              </a:xfrm>
              <a:prstGeom prst="rect">
                <a:avLst/>
              </a:prstGeom>
            </p:spPr>
          </p:pic>
          <p:pic>
            <p:nvPicPr>
              <p:cNvPr id="115" name="グラフィックス 114" descr="押しピン 枠線">
                <a:extLst>
                  <a:ext uri="{FF2B5EF4-FFF2-40B4-BE49-F238E27FC236}">
                    <a16:creationId xmlns:a16="http://schemas.microsoft.com/office/drawing/2014/main" id="{E17CF3AF-BD44-4349-F448-5F83008EAA0E}"/>
                  </a:ext>
                </a:extLst>
              </p:cNvPr>
              <p:cNvPicPr>
                <a:picLocks noChangeAspect="1"/>
              </p:cNvPicPr>
              <p:nvPr/>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91516" y="3431351"/>
                <a:ext cx="914400" cy="914400"/>
              </a:xfrm>
              <a:prstGeom prst="rect">
                <a:avLst/>
              </a:prstGeom>
            </p:spPr>
          </p:pic>
        </p:grpSp>
      </p:grpSp>
      <p:pic>
        <p:nvPicPr>
          <p:cNvPr id="125" name="図 124" descr="屋内 が含まれている画像&#10;&#10;自動的に生成された説明">
            <a:extLst>
              <a:ext uri="{FF2B5EF4-FFF2-40B4-BE49-F238E27FC236}">
                <a16:creationId xmlns:a16="http://schemas.microsoft.com/office/drawing/2014/main" id="{2C100759-9F79-3442-D85E-1AE5667BAFC2}"/>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60549" y="6234110"/>
            <a:ext cx="581745" cy="581745"/>
          </a:xfrm>
          <a:prstGeom prst="rect">
            <a:avLst/>
          </a:prstGeom>
        </p:spPr>
      </p:pic>
      <p:pic>
        <p:nvPicPr>
          <p:cNvPr id="126" name="図 125">
            <a:extLst>
              <a:ext uri="{FF2B5EF4-FFF2-40B4-BE49-F238E27FC236}">
                <a16:creationId xmlns:a16="http://schemas.microsoft.com/office/drawing/2014/main" id="{960CDA7F-B29D-A22E-6985-17604EDD8EE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267405" y="6232739"/>
            <a:ext cx="575054" cy="575054"/>
          </a:xfrm>
          <a:prstGeom prst="rect">
            <a:avLst/>
          </a:prstGeom>
        </p:spPr>
      </p:pic>
      <p:sp>
        <p:nvSpPr>
          <p:cNvPr id="123" name="正方形/長方形 122">
            <a:extLst>
              <a:ext uri="{FF2B5EF4-FFF2-40B4-BE49-F238E27FC236}">
                <a16:creationId xmlns:a16="http://schemas.microsoft.com/office/drawing/2014/main" id="{C1822A86-25B8-2792-E851-F6C5282BBFAB}"/>
              </a:ext>
            </a:extLst>
          </p:cNvPr>
          <p:cNvSpPr/>
          <p:nvPr/>
        </p:nvSpPr>
        <p:spPr>
          <a:xfrm>
            <a:off x="469424" y="6815080"/>
            <a:ext cx="736310" cy="279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rPr>
              <a:t>Android</a:t>
            </a:r>
            <a:endParaRPr kumimoji="1" lang="ja-JP" altLang="en-US"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24" name="正方形/長方形 123">
            <a:extLst>
              <a:ext uri="{FF2B5EF4-FFF2-40B4-BE49-F238E27FC236}">
                <a16:creationId xmlns:a16="http://schemas.microsoft.com/office/drawing/2014/main" id="{F8FDC61D-C684-BA8E-3EEA-67FDD2D50BD7}"/>
              </a:ext>
            </a:extLst>
          </p:cNvPr>
          <p:cNvSpPr/>
          <p:nvPr/>
        </p:nvSpPr>
        <p:spPr>
          <a:xfrm>
            <a:off x="1230238" y="6824974"/>
            <a:ext cx="618067" cy="279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rPr>
              <a:t>iOS</a:t>
            </a:r>
            <a:endParaRPr kumimoji="1" lang="ja-JP" altLang="en-US"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27" name="フリーフォーム: 図形 126" descr="雲 単色塗りつぶし">
            <a:extLst>
              <a:ext uri="{FF2B5EF4-FFF2-40B4-BE49-F238E27FC236}">
                <a16:creationId xmlns:a16="http://schemas.microsoft.com/office/drawing/2014/main" id="{B7B69C7C-8A1D-B116-EAB8-C4C4C5D4E833}"/>
              </a:ext>
            </a:extLst>
          </p:cNvPr>
          <p:cNvSpPr/>
          <p:nvPr/>
        </p:nvSpPr>
        <p:spPr>
          <a:xfrm>
            <a:off x="5547446" y="-11176"/>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128" name="フリーフォーム: 図形 127" descr="雲 単色塗りつぶし">
            <a:extLst>
              <a:ext uri="{FF2B5EF4-FFF2-40B4-BE49-F238E27FC236}">
                <a16:creationId xmlns:a16="http://schemas.microsoft.com/office/drawing/2014/main" id="{90D52C24-7FF4-3A7A-1CB7-7DDCE8F1E825}"/>
              </a:ext>
            </a:extLst>
          </p:cNvPr>
          <p:cNvSpPr/>
          <p:nvPr/>
        </p:nvSpPr>
        <p:spPr>
          <a:xfrm flipH="1">
            <a:off x="0" y="159462"/>
            <a:ext cx="1014063" cy="510548"/>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4C1A2AEA-F07D-9D2B-A24C-9986B47D841C}"/>
              </a:ext>
            </a:extLst>
          </p:cNvPr>
          <p:cNvSpPr/>
          <p:nvPr/>
        </p:nvSpPr>
        <p:spPr>
          <a:xfrm>
            <a:off x="285397" y="791564"/>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1D8DE906-E13E-B731-A2B5-C7F931448C8D}"/>
              </a:ext>
            </a:extLst>
          </p:cNvPr>
          <p:cNvSpPr/>
          <p:nvPr/>
        </p:nvSpPr>
        <p:spPr>
          <a:xfrm>
            <a:off x="240299" y="4070772"/>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11E94D47-84B2-C460-D846-A9E4CE623310}"/>
              </a:ext>
            </a:extLst>
          </p:cNvPr>
          <p:cNvSpPr/>
          <p:nvPr/>
        </p:nvSpPr>
        <p:spPr>
          <a:xfrm>
            <a:off x="244174" y="7310906"/>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9" name="テキスト ボックス 8">
            <a:extLst>
              <a:ext uri="{FF2B5EF4-FFF2-40B4-BE49-F238E27FC236}">
                <a16:creationId xmlns:a16="http://schemas.microsoft.com/office/drawing/2014/main" id="{07D0D8C7-6E0D-23ED-7729-C754E719412E}"/>
              </a:ext>
            </a:extLst>
          </p:cNvPr>
          <p:cNvSpPr txBox="1"/>
          <p:nvPr/>
        </p:nvSpPr>
        <p:spPr>
          <a:xfrm>
            <a:off x="369595" y="1406282"/>
            <a:ext cx="2059861" cy="2449710"/>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身体を冷やす</a:t>
            </a:r>
            <a:endParaRPr kumimoji="1"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暑い時間帯の作業等が避けられないときに活躍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ファン付きウェア、</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ネッククーラー</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7" name="テキスト ボックス 16">
            <a:extLst>
              <a:ext uri="{FF2B5EF4-FFF2-40B4-BE49-F238E27FC236}">
                <a16:creationId xmlns:a16="http://schemas.microsoft.com/office/drawing/2014/main" id="{8C2D5647-63CB-7372-5D33-5893B5ABAAB4}"/>
              </a:ext>
            </a:extLst>
          </p:cNvPr>
          <p:cNvSpPr txBox="1"/>
          <p:nvPr/>
        </p:nvSpPr>
        <p:spPr>
          <a:xfrm>
            <a:off x="2587136" y="1406282"/>
            <a:ext cx="1845282" cy="2483565"/>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１人作業の備え</a:t>
            </a:r>
            <a:endParaRPr kumimoji="1"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やむを得ず１人作業をする際のリスクを回避したいときに活躍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ウェアラブル端末、</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応急セット</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0" name="テキスト ボックス 19">
            <a:extLst>
              <a:ext uri="{FF2B5EF4-FFF2-40B4-BE49-F238E27FC236}">
                <a16:creationId xmlns:a16="http://schemas.microsoft.com/office/drawing/2014/main" id="{F27C536E-E1BB-5844-8EA0-BB050B0696E0}"/>
              </a:ext>
            </a:extLst>
          </p:cNvPr>
          <p:cNvSpPr txBox="1"/>
          <p:nvPr/>
        </p:nvSpPr>
        <p:spPr>
          <a:xfrm>
            <a:off x="4615115" y="1406282"/>
            <a:ext cx="1845282" cy="2331216"/>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環境改善</a:t>
            </a:r>
            <a:endParaRPr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作業場を涼しくしたり、休憩の質を高めたいときに活躍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ミストファン</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pic>
        <p:nvPicPr>
          <p:cNvPr id="57" name="図 56" descr="建物, ウィンドウ, シャツ が含まれている画像&#10;&#10;自動的に生成された説明">
            <a:extLst>
              <a:ext uri="{FF2B5EF4-FFF2-40B4-BE49-F238E27FC236}">
                <a16:creationId xmlns:a16="http://schemas.microsoft.com/office/drawing/2014/main" id="{180EEC82-1A0E-3660-1158-2C4900F04140}"/>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771736" y="2283068"/>
            <a:ext cx="1403955" cy="1072727"/>
          </a:xfrm>
          <a:prstGeom prst="rect">
            <a:avLst/>
          </a:prstGeom>
        </p:spPr>
      </p:pic>
      <p:pic>
        <p:nvPicPr>
          <p:cNvPr id="21" name="図 20" descr="光 が含まれている画像&#10;&#10;自動的に生成された説明">
            <a:extLst>
              <a:ext uri="{FF2B5EF4-FFF2-40B4-BE49-F238E27FC236}">
                <a16:creationId xmlns:a16="http://schemas.microsoft.com/office/drawing/2014/main" id="{4FF92DB4-536F-CE1D-A0F5-F3D33087C669}"/>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a:stretch/>
        </p:blipFill>
        <p:spPr>
          <a:xfrm>
            <a:off x="3213859" y="2368001"/>
            <a:ext cx="1168753" cy="1087563"/>
          </a:xfrm>
          <a:prstGeom prst="rect">
            <a:avLst/>
          </a:prstGeom>
        </p:spPr>
      </p:pic>
      <p:pic>
        <p:nvPicPr>
          <p:cNvPr id="31" name="図 30" descr="黒い背景と白い文字のロゴ&#10;&#10;中程度の精度で自動的に生成された説明">
            <a:extLst>
              <a:ext uri="{FF2B5EF4-FFF2-40B4-BE49-F238E27FC236}">
                <a16:creationId xmlns:a16="http://schemas.microsoft.com/office/drawing/2014/main" id="{5730C5B6-C409-9218-4050-2BB1F32E2044}"/>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a:stretch/>
        </p:blipFill>
        <p:spPr>
          <a:xfrm>
            <a:off x="4745915" y="2069979"/>
            <a:ext cx="1681587" cy="1226160"/>
          </a:xfrm>
          <a:prstGeom prst="rect">
            <a:avLst/>
          </a:prstGeom>
        </p:spPr>
      </p:pic>
      <p:pic>
        <p:nvPicPr>
          <p:cNvPr id="55" name="図 54" descr="時計が付いている｜｜｜ｐ&#10;&#10;低い精度で自動的に生成された説明">
            <a:extLst>
              <a:ext uri="{FF2B5EF4-FFF2-40B4-BE49-F238E27FC236}">
                <a16:creationId xmlns:a16="http://schemas.microsoft.com/office/drawing/2014/main" id="{1A8E574A-D878-93EA-A08A-1ABD4FC41D44}"/>
              </a:ext>
            </a:extLst>
          </p:cNvPr>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a:xfrm>
            <a:off x="2561026" y="2331931"/>
            <a:ext cx="895074" cy="981369"/>
          </a:xfrm>
          <a:prstGeom prst="rect">
            <a:avLst/>
          </a:prstGeom>
        </p:spPr>
      </p:pic>
      <p:pic>
        <p:nvPicPr>
          <p:cNvPr id="5" name="グラフィックス 4">
            <a:extLst>
              <a:ext uri="{FF2B5EF4-FFF2-40B4-BE49-F238E27FC236}">
                <a16:creationId xmlns:a16="http://schemas.microsoft.com/office/drawing/2014/main" id="{BA663587-1F90-F463-2784-7E7491240071}"/>
              </a:ext>
            </a:extLst>
          </p:cNvPr>
          <p:cNvPicPr>
            <a:picLocks noChangeAspect="1"/>
          </p:cNvPicPr>
          <p:nvPr/>
        </p:nvPicPr>
        <p:blipFill>
          <a:blip r:embed="rId26" cstate="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1243521" y="47685"/>
            <a:ext cx="932871" cy="418626"/>
          </a:xfrm>
          <a:prstGeom prst="rect">
            <a:avLst/>
          </a:prstGeom>
        </p:spPr>
      </p:pic>
      <p:sp>
        <p:nvSpPr>
          <p:cNvPr id="74" name="テキスト ボックス 73">
            <a:extLst>
              <a:ext uri="{FF2B5EF4-FFF2-40B4-BE49-F238E27FC236}">
                <a16:creationId xmlns:a16="http://schemas.microsoft.com/office/drawing/2014/main" id="{2DE70D4E-0216-D287-5540-FD0023BD9048}"/>
              </a:ext>
            </a:extLst>
          </p:cNvPr>
          <p:cNvSpPr txBox="1"/>
          <p:nvPr/>
        </p:nvSpPr>
        <p:spPr>
          <a:xfrm>
            <a:off x="1376970" y="91708"/>
            <a:ext cx="688009" cy="338554"/>
          </a:xfrm>
          <a:prstGeom prst="rect">
            <a:avLst/>
          </a:prstGeom>
          <a:noFill/>
        </p:spPr>
        <p:txBody>
          <a:bodyPr wrap="none" rtlCol="0">
            <a:spAutoFit/>
          </a:bodyPr>
          <a:lstStyle/>
          <a:p>
            <a:r>
              <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もっと</a:t>
            </a:r>
            <a:endParaRPr kumimoji="1" lang="en-US" altLang="ja-JP"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知りたい</a:t>
            </a:r>
            <a:r>
              <a:rPr kumimoji="1" lang="en-US" altLang="ja-JP"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endPar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nvGrpSpPr>
          <p:cNvPr id="30" name="グループ化 29">
            <a:extLst>
              <a:ext uri="{FF2B5EF4-FFF2-40B4-BE49-F238E27FC236}">
                <a16:creationId xmlns:a16="http://schemas.microsoft.com/office/drawing/2014/main" id="{4FD175DA-9BD8-9667-BA1C-4354F6BE4777}"/>
              </a:ext>
            </a:extLst>
          </p:cNvPr>
          <p:cNvGrpSpPr/>
          <p:nvPr/>
        </p:nvGrpSpPr>
        <p:grpSpPr>
          <a:xfrm>
            <a:off x="3056179" y="928547"/>
            <a:ext cx="349522" cy="344851"/>
            <a:chOff x="3016364" y="2254438"/>
            <a:chExt cx="468909" cy="462643"/>
          </a:xfrm>
        </p:grpSpPr>
        <p:sp>
          <p:nvSpPr>
            <p:cNvPr id="51" name="フリーフォーム: 図形 50">
              <a:extLst>
                <a:ext uri="{FF2B5EF4-FFF2-40B4-BE49-F238E27FC236}">
                  <a16:creationId xmlns:a16="http://schemas.microsoft.com/office/drawing/2014/main" id="{5F9D96DA-3DCA-6DD0-DE4D-732AA1D53249}"/>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96664E09-EF28-CBC9-4A8A-9B68EA7B29D5}"/>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64" name="グループ化 63">
            <a:extLst>
              <a:ext uri="{FF2B5EF4-FFF2-40B4-BE49-F238E27FC236}">
                <a16:creationId xmlns:a16="http://schemas.microsoft.com/office/drawing/2014/main" id="{F71BC25B-38E5-D3A7-9948-DD060AA58043}"/>
              </a:ext>
            </a:extLst>
          </p:cNvPr>
          <p:cNvGrpSpPr/>
          <p:nvPr/>
        </p:nvGrpSpPr>
        <p:grpSpPr>
          <a:xfrm>
            <a:off x="3213859" y="4359442"/>
            <a:ext cx="349522" cy="344851"/>
            <a:chOff x="3016364" y="2254438"/>
            <a:chExt cx="468909" cy="462643"/>
          </a:xfrm>
        </p:grpSpPr>
        <p:sp>
          <p:nvSpPr>
            <p:cNvPr id="66" name="フリーフォーム: 図形 65">
              <a:extLst>
                <a:ext uri="{FF2B5EF4-FFF2-40B4-BE49-F238E27FC236}">
                  <a16:creationId xmlns:a16="http://schemas.microsoft.com/office/drawing/2014/main" id="{71884695-686F-976A-0084-EFD3204B4010}"/>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67" name="フリーフォーム: 図形 66">
              <a:extLst>
                <a:ext uri="{FF2B5EF4-FFF2-40B4-BE49-F238E27FC236}">
                  <a16:creationId xmlns:a16="http://schemas.microsoft.com/office/drawing/2014/main" id="{5EDB129F-1031-4F38-DEEA-B34128BB2C12}"/>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68" name="グループ化 67">
            <a:extLst>
              <a:ext uri="{FF2B5EF4-FFF2-40B4-BE49-F238E27FC236}">
                <a16:creationId xmlns:a16="http://schemas.microsoft.com/office/drawing/2014/main" id="{50091588-7057-1632-8324-AA8B94B02965}"/>
              </a:ext>
            </a:extLst>
          </p:cNvPr>
          <p:cNvGrpSpPr/>
          <p:nvPr/>
        </p:nvGrpSpPr>
        <p:grpSpPr>
          <a:xfrm>
            <a:off x="3779836" y="7335578"/>
            <a:ext cx="349522" cy="344851"/>
            <a:chOff x="3016364" y="2254438"/>
            <a:chExt cx="468909" cy="462643"/>
          </a:xfrm>
        </p:grpSpPr>
        <p:sp>
          <p:nvSpPr>
            <p:cNvPr id="69" name="フリーフォーム: 図形 68">
              <a:extLst>
                <a:ext uri="{FF2B5EF4-FFF2-40B4-BE49-F238E27FC236}">
                  <a16:creationId xmlns:a16="http://schemas.microsoft.com/office/drawing/2014/main" id="{5DFB83A8-C580-4B4A-1CC5-EB479C8D9E01}"/>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70" name="フリーフォーム: 図形 69">
              <a:extLst>
                <a:ext uri="{FF2B5EF4-FFF2-40B4-BE49-F238E27FC236}">
                  <a16:creationId xmlns:a16="http://schemas.microsoft.com/office/drawing/2014/main" id="{01362317-FDCB-7892-18B7-E3A1B2F6C2E0}"/>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76" name="グループ化 75">
            <a:extLst>
              <a:ext uri="{FF2B5EF4-FFF2-40B4-BE49-F238E27FC236}">
                <a16:creationId xmlns:a16="http://schemas.microsoft.com/office/drawing/2014/main" id="{192130D0-120B-1E5B-822D-27117F581F34}"/>
              </a:ext>
            </a:extLst>
          </p:cNvPr>
          <p:cNvGrpSpPr/>
          <p:nvPr/>
        </p:nvGrpSpPr>
        <p:grpSpPr>
          <a:xfrm>
            <a:off x="4393728" y="8456080"/>
            <a:ext cx="288594" cy="281065"/>
            <a:chOff x="9037733" y="6306883"/>
            <a:chExt cx="547687" cy="533400"/>
          </a:xfrm>
        </p:grpSpPr>
        <p:sp>
          <p:nvSpPr>
            <p:cNvPr id="72" name="フリーフォーム: 図形 71">
              <a:extLst>
                <a:ext uri="{FF2B5EF4-FFF2-40B4-BE49-F238E27FC236}">
                  <a16:creationId xmlns:a16="http://schemas.microsoft.com/office/drawing/2014/main" id="{0EFB9B46-729E-E7DA-A649-C9B4820EEC1B}"/>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a:p>
          </p:txBody>
        </p:sp>
        <p:sp>
          <p:nvSpPr>
            <p:cNvPr id="75" name="フリーフォーム: 図形 74">
              <a:extLst>
                <a:ext uri="{FF2B5EF4-FFF2-40B4-BE49-F238E27FC236}">
                  <a16:creationId xmlns:a16="http://schemas.microsoft.com/office/drawing/2014/main" id="{FCAE98F2-0E51-4FF0-A0CB-A5BA413894CC}"/>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a:p>
          </p:txBody>
        </p:sp>
      </p:grpSp>
    </p:spTree>
    <p:extLst>
      <p:ext uri="{BB962C8B-B14F-4D97-AF65-F5344CB8AC3E}">
        <p14:creationId xmlns:p14="http://schemas.microsoft.com/office/powerpoint/2010/main" val="262345873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8" ma:contentTypeDescription="新しいドキュメントを作成します。" ma:contentTypeScope="" ma:versionID="a2c4f0af9e7dfdfca7ce16e76d3f9038">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fda6fe79c2ad5fdfcca9109969e5957d"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2e4c93b-5622-4e45-80a4-511108a4e5c8">
      <Terms xmlns="http://schemas.microsoft.com/office/infopath/2007/PartnerControls"/>
    </lcf76f155ced4ddcb4097134ff3c332f>
    <_Flow_SignoffStatus xmlns="b2e4c93b-5622-4e45-80a4-511108a4e5c8" xsi:nil="true"/>
    <TaxCatchAll xmlns="85ec59af-1a16-40a0-b163-384e34c79a5c" xsi:nil="true"/>
    <_x4f5c__x6210__x65e5__x6642_ xmlns="b2e4c93b-5622-4e45-80a4-511108a4e5c8" xsi:nil="true"/>
    <_x5185__x5bb9_ xmlns="b2e4c93b-5622-4e45-80a4-511108a4e5c8">
      <UserInfo>
        <DisplayName/>
        <AccountId xsi:nil="true"/>
        <AccountType/>
      </UserInfo>
    </_x5185__x5bb9_>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00C571-907C-4FF1-9466-4E21717363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4c93b-5622-4e45-80a4-511108a4e5c8"/>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61DE34-F6BA-43C8-8EE0-6875A517E11E}">
  <ds:schemaRefs>
    <ds:schemaRef ds:uri="http://purl.org/dc/elements/1.1/"/>
    <ds:schemaRef ds:uri="85ec59af-1a16-40a0-b163-384e34c79a5c"/>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b2e4c93b-5622-4e45-80a4-511108a4e5c8"/>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5D6A2F8D-D4FB-4A92-83A6-4A2B4E8E9A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439</Words>
  <Application>Microsoft Office PowerPoint</Application>
  <PresentationFormat>A4 210 x 297 mm</PresentationFormat>
  <Paragraphs>137</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M+ 1p heavy</vt:lpstr>
      <vt:lpstr>Arial</vt:lpstr>
      <vt:lpstr>M+ 1p medium</vt:lpstr>
      <vt:lpstr>Calibri</vt:lpstr>
      <vt:lpstr>游ゴシック</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2023-01-17T02:22:01Z</dcterms:created>
  <dcterms:modified xsi:type="dcterms:W3CDTF">2025-06-10T01:37:26Z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0x010100F9BE467D14862E459AB520240B34465F</vt:lpwstr>
  </property>
  <property fmtid="{D5CDD505-2E9C-101B-9397-08002B2CF9AE}" pid="3" name="MediaServiceImageTags">
    <vt:lpwstr/>
  </property>
</Properties>
</file>