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2.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3.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 id="2147483660" r:id="rId2"/>
    <p:sldMasterId id="2147483672" r:id="rId3"/>
  </p:sldMasterIdLst>
  <p:notesMasterIdLst>
    <p:notesMasterId r:id="rId19"/>
  </p:notesMasterIdLst>
  <p:sldIdLst>
    <p:sldId id="256" r:id="rId4"/>
    <p:sldId id="269" r:id="rId5"/>
    <p:sldId id="281" r:id="rId6"/>
    <p:sldId id="260" r:id="rId7"/>
    <p:sldId id="275" r:id="rId8"/>
    <p:sldId id="274" r:id="rId9"/>
    <p:sldId id="279" r:id="rId10"/>
    <p:sldId id="4566" r:id="rId11"/>
    <p:sldId id="4567" r:id="rId12"/>
    <p:sldId id="276" r:id="rId13"/>
    <p:sldId id="267" r:id="rId14"/>
    <p:sldId id="273" r:id="rId15"/>
    <p:sldId id="258" r:id="rId16"/>
    <p:sldId id="4564" r:id="rId17"/>
    <p:sldId id="270" r:id="rId18"/>
  </p:sldIdLst>
  <p:sldSz cx="9906000" cy="6858000" type="A4"/>
  <p:notesSz cx="7104063" cy="10234613"/>
  <p:embeddedFontLst>
    <p:embeddedFont>
      <p:font typeface="Zen Maru Gothic Black" panose="020B0600070205080204" charset="-128"/>
      <p:bold r:id="rId20"/>
    </p:embeddedFont>
    <p:embeddedFont>
      <p:font typeface="ZEN角ゴシックNEW" panose="020B0600070205080204" charset="-128"/>
      <p:regular r:id="rId21"/>
    </p:embeddedFont>
    <p:embeddedFont>
      <p:font typeface="ZEN角ゴシックNEW Bold" panose="020B0600070205080204" charset="-128"/>
      <p:regular r:id="rId22"/>
    </p:embeddedFont>
    <p:embeddedFont>
      <p:font typeface="Arimo" panose="020B0600070205080204" charset="0"/>
      <p:regular r:id="rId23"/>
    </p:embeddedFont>
    <p:embeddedFont>
      <p:font typeface="Arimo Bold" panose="020B0600070205080204" charset="0"/>
      <p:regular r:id="rId24"/>
    </p:embeddedFont>
    <p:embeddedFont>
      <p:font typeface="BIZ UDPゴシック" panose="020B0400000000000000" pitchFamily="50" charset="-128"/>
      <p:regular r:id="rId25"/>
      <p:bold r:id="rId26"/>
    </p:embeddedFont>
    <p:embeddedFont>
      <p:font typeface="Meiryo UI" panose="020B0604030504040204" pitchFamily="50" charset="-128"/>
      <p:regular r:id="rId27"/>
      <p:bold r:id="rId28"/>
      <p:italic r:id="rId29"/>
      <p:boldItalic r:id="rId30"/>
    </p:embeddedFont>
    <p:embeddedFont>
      <p:font typeface="Segoe UI" panose="020B0502040204020203" pitchFamily="34" charset="0"/>
      <p:regular r:id="rId31"/>
      <p:bold r:id="rId32"/>
      <p:italic r:id="rId33"/>
      <p:boldItalic r:id="rId34"/>
    </p:embeddedFont>
    <p:embeddedFont>
      <p:font typeface="メイリオ" panose="020B0604030504040204" pitchFamily="50" charset="-128"/>
      <p:regular r:id="rId35"/>
      <p:bold r:id="rId36"/>
      <p:italic r:id="rId37"/>
      <p:boldItalic r:id="rId38"/>
    </p:embeddedFont>
    <p:embeddedFont>
      <p:font typeface="游ゴシック" panose="020B0400000000000000" pitchFamily="50" charset="-128"/>
      <p:regular r:id="rId39"/>
      <p:bold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85"/>
    <a:srgbClr val="FFFDE5"/>
    <a:srgbClr val="FBE5D6"/>
    <a:srgbClr val="4648B9"/>
    <a:srgbClr val="E5FFF8"/>
    <a:srgbClr val="98FFE5"/>
    <a:srgbClr val="FCEEE4"/>
    <a:srgbClr val="ED7D31"/>
    <a:srgbClr val="FFFFFF"/>
    <a:srgbClr val="EF89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D14D1E-D51F-4509-9FFB-CE66D453A28D}" v="31" dt="2025-07-04T04:06:53.71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淡色スタイル 1 - アクセント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淡色スタイル 1 - アクセント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36" autoAdjust="0"/>
    <p:restoredTop sz="94622" autoAdjust="0"/>
  </p:normalViewPr>
  <p:slideViewPr>
    <p:cSldViewPr>
      <p:cViewPr>
        <p:scale>
          <a:sx n="113" d="100"/>
          <a:sy n="113" d="100"/>
        </p:scale>
        <p:origin x="1362" y="-48"/>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7.fntdata"/><Relationship Id="rId39" Type="http://schemas.openxmlformats.org/officeDocument/2006/relationships/font" Target="fonts/font20.fntdata"/><Relationship Id="rId21" Type="http://schemas.openxmlformats.org/officeDocument/2006/relationships/font" Target="fonts/font2.fntdata"/><Relationship Id="rId34" Type="http://schemas.openxmlformats.org/officeDocument/2006/relationships/font" Target="fonts/font15.fntdata"/><Relationship Id="rId42" Type="http://schemas.openxmlformats.org/officeDocument/2006/relationships/viewProps" Target="viewProps.xml"/><Relationship Id="rId47" Type="http://schemas.openxmlformats.org/officeDocument/2006/relationships/customXml" Target="../customXml/item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font" Target="fonts/font10.fntdata"/><Relationship Id="rId11" Type="http://schemas.openxmlformats.org/officeDocument/2006/relationships/slide" Target="slides/slide8.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font" Target="fonts/font18.fntdata"/><Relationship Id="rId40" Type="http://schemas.openxmlformats.org/officeDocument/2006/relationships/font" Target="fonts/font21.fntdata"/><Relationship Id="rId45"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49" Type="http://schemas.openxmlformats.org/officeDocument/2006/relationships/customXml" Target="../customXml/item3.xml"/><Relationship Id="rId10" Type="http://schemas.openxmlformats.org/officeDocument/2006/relationships/slide" Target="slides/slide7.xml"/><Relationship Id="rId19" Type="http://schemas.openxmlformats.org/officeDocument/2006/relationships/notesMaster" Target="notesMasters/notesMaster1.xml"/><Relationship Id="rId31" Type="http://schemas.openxmlformats.org/officeDocument/2006/relationships/font" Target="fonts/font12.fntdata"/><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43" Type="http://schemas.openxmlformats.org/officeDocument/2006/relationships/theme" Target="theme/theme1.xml"/><Relationship Id="rId48" Type="http://schemas.openxmlformats.org/officeDocument/2006/relationships/customXml" Target="../customXml/item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font" Target="fonts/font19.fntdata"/><Relationship Id="rId46" Type="http://schemas.microsoft.com/office/2018/10/relationships/authors" Target="authors.xml"/><Relationship Id="rId20" Type="http://schemas.openxmlformats.org/officeDocument/2006/relationships/font" Target="fonts/font1.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oleObject" Target="https://digitalgojp.sharepoint.com/sites/MAFF_FS00123/Lib0001/08_&#23433;&#20840;&#25351;&#23566;&#29677;/2023&#65288;&#20196;&#21644;&#65301;&#65289;&#24180;&#24230;/05_&#29105;&#20013;&#30151;/00_&#37117;&#36947;&#24220;&#30476;&#12398;&#23455;&#26045;&#29366;&#27841;/&#12464;&#12521;&#12501;/&#25937;&#24613;&#25644;&#36865;&#20154;&#21729;&#12464;&#12521;&#1250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digitalgojp.sharepoint.com/sites/MAFF_FS00123/Lib0001/08_&#23433;&#20840;&#25351;&#23566;&#29677;/2025&#65288;&#20196;&#21644;&#65303;&#65289;&#24180;&#24230;/01_&#36786;&#20316;&#26989;&#23433;&#20840;&#20840;&#22269;&#25512;&#36914;&#20250;&#35696;/10_&#20316;&#25104;&#36039;&#26009;/&#21442;&#32771;&#36039;&#26009;&#12501;&#12457;&#12523;&#12480;/&#24179;&#22343;&#27671;&#28201;&#20559;&#24046;.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1.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solidFill>
                <a:schemeClr val="tx1"/>
              </a:solidFill>
            </a:ln>
            <a:effectLst/>
          </c:spPr>
          <c:invertIfNegative val="0"/>
          <c:dPt>
            <c:idx val="3"/>
            <c:invertIfNegative val="0"/>
            <c:bubble3D val="0"/>
            <c:spPr>
              <a:solidFill>
                <a:schemeClr val="accent1"/>
              </a:solidFill>
              <a:ln>
                <a:solidFill>
                  <a:schemeClr val="tx1"/>
                </a:solidFill>
              </a:ln>
              <a:effectLst/>
            </c:spPr>
            <c:extLst>
              <c:ext xmlns:c16="http://schemas.microsoft.com/office/drawing/2014/chart" uri="{C3380CC4-5D6E-409C-BE32-E72D297353CC}">
                <c16:uniqueId val="{00000001-0452-4968-B826-3E695AD618E4}"/>
              </c:ext>
            </c:extLst>
          </c:dPt>
          <c:dPt>
            <c:idx val="4"/>
            <c:invertIfNegative val="0"/>
            <c:bubble3D val="0"/>
            <c:spPr>
              <a:solidFill>
                <a:srgbClr val="FF0000"/>
              </a:solidFill>
              <a:ln>
                <a:solidFill>
                  <a:schemeClr val="tx1"/>
                </a:solidFill>
              </a:ln>
              <a:effectLst/>
            </c:spPr>
            <c:extLst>
              <c:ext xmlns:c16="http://schemas.microsoft.com/office/drawing/2014/chart" uri="{C3380CC4-5D6E-409C-BE32-E72D297353CC}">
                <c16:uniqueId val="{00000001-442B-40FD-BD3C-564D0FACD217}"/>
              </c:ext>
            </c:extLst>
          </c:dPt>
          <c:dLbls>
            <c:dLbl>
              <c:idx val="4"/>
              <c:tx>
                <c:rich>
                  <a:bodyPr rot="0" spcFirstLastPara="1" vertOverflow="ellipsis" vert="horz" wrap="square" anchor="ctr" anchorCtr="1"/>
                  <a:lstStyle/>
                  <a:p>
                    <a:pPr>
                      <a:defRPr lang="ja-JP" sz="1050" b="1" i="0" u="none" strike="noStrike" kern="1200" baseline="0">
                        <a:solidFill>
                          <a:srgbClr val="FF0000"/>
                        </a:solidFill>
                        <a:latin typeface="Meiryo UI" panose="020B0604030504040204" pitchFamily="50" charset="-128"/>
                        <a:ea typeface="Meiryo UI" panose="020B0604030504040204" pitchFamily="50" charset="-128"/>
                        <a:cs typeface="+mn-cs"/>
                      </a:defRPr>
                    </a:pPr>
                    <a:fld id="{095D6C1B-739A-48B2-BBC8-D1BA3C86FF6D}" type="VALUE">
                      <a:rPr lang="en-US" altLang="ja-JP" sz="1200" dirty="0">
                        <a:solidFill>
                          <a:srgbClr val="FF0000"/>
                        </a:solidFill>
                      </a:rPr>
                      <a:pPr>
                        <a:defRPr lang="ja-JP" sz="1050" b="1">
                          <a:solidFill>
                            <a:srgbClr val="FF0000"/>
                          </a:solidFill>
                        </a:defRPr>
                      </a:pPr>
                      <a:t>[値]</a:t>
                    </a:fld>
                    <a:endParaRPr lang="ja-JP" altLang="en-US"/>
                  </a:p>
                </c:rich>
              </c:tx>
              <c:spPr>
                <a:noFill/>
                <a:ln>
                  <a:noFill/>
                </a:ln>
                <a:effectLst/>
              </c:spPr>
              <c:txPr>
                <a:bodyPr rot="0" spcFirstLastPara="1" vertOverflow="ellipsis" vert="horz" wrap="square" anchor="ctr" anchorCtr="1"/>
                <a:lstStyle/>
                <a:p>
                  <a:pPr>
                    <a:defRPr lang="ja-JP" sz="1050" b="1" i="0" u="none" strike="noStrike" kern="1200" baseline="0">
                      <a:solidFill>
                        <a:srgbClr val="FF0000"/>
                      </a:solidFill>
                      <a:latin typeface="Meiryo UI" panose="020B0604030504040204" pitchFamily="50" charset="-128"/>
                      <a:ea typeface="Meiryo UI" panose="020B0604030504040204" pitchFamily="50" charset="-128"/>
                      <a:cs typeface="+mn-cs"/>
                    </a:defRPr>
                  </a:pPr>
                  <a:endParaRPr lang="ja-JP"/>
                </a:p>
              </c:txPr>
              <c:showLegendKey val="0"/>
              <c:showVal val="1"/>
              <c:showCatName val="0"/>
              <c:showSerName val="0"/>
              <c:showPercent val="0"/>
              <c:showBubbleSize val="0"/>
              <c:extLst>
                <c:ext xmlns:c15="http://schemas.microsoft.com/office/drawing/2012/chart" uri="{CE6537A1-D6FC-4f65-9D91-7224C49458BB}">
                  <c15:layout>
                    <c:manualLayout>
                      <c:w val="0.21952470439593397"/>
                      <c:h val="0.16337535880618279"/>
                    </c:manualLayout>
                  </c15:layout>
                  <c15:dlblFieldTable/>
                  <c15:showDataLabelsRange val="0"/>
                </c:ext>
                <c:ext xmlns:c16="http://schemas.microsoft.com/office/drawing/2014/chart" uri="{C3380CC4-5D6E-409C-BE32-E72D297353CC}">
                  <c16:uniqueId val="{00000001-442B-40FD-BD3C-564D0FACD217}"/>
                </c:ext>
              </c:extLst>
            </c:dLbl>
            <c:spPr>
              <a:noFill/>
              <a:ln>
                <a:noFill/>
              </a:ln>
              <a:effectLst/>
            </c:spPr>
            <c:txPr>
              <a:bodyPr rot="0" spcFirstLastPara="1" vertOverflow="ellipsis" vert="horz" wrap="square" anchor="ctr" anchorCtr="1"/>
              <a:lstStyle/>
              <a:p>
                <a:pPr>
                  <a:defRPr lang="ja-JP" sz="900" b="0" i="0" u="none" strike="noStrike" kern="1200" baseline="0">
                    <a:solidFill>
                      <a:schemeClr val="tx1"/>
                    </a:solidFill>
                    <a:latin typeface="Meiryo UI" panose="020B0604030504040204" pitchFamily="50" charset="-128"/>
                    <a:ea typeface="Meiryo UI"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搬送者!$E$14:$I$14</c:f>
              <c:strCache>
                <c:ptCount val="5"/>
                <c:pt idx="0">
                  <c:v>令和2年</c:v>
                </c:pt>
                <c:pt idx="1">
                  <c:v>3年</c:v>
                </c:pt>
                <c:pt idx="2">
                  <c:v>4年</c:v>
                </c:pt>
                <c:pt idx="3">
                  <c:v>5年</c:v>
                </c:pt>
                <c:pt idx="4">
                  <c:v>6年</c:v>
                </c:pt>
              </c:strCache>
            </c:strRef>
          </c:cat>
          <c:val>
            <c:numRef>
              <c:f>搬送者!$E$15:$I$15</c:f>
              <c:numCache>
                <c:formatCode>#,##0_ </c:formatCode>
                <c:ptCount val="5"/>
                <c:pt idx="0">
                  <c:v>1599</c:v>
                </c:pt>
                <c:pt idx="1">
                  <c:v>1421</c:v>
                </c:pt>
                <c:pt idx="2">
                  <c:v>1690</c:v>
                </c:pt>
                <c:pt idx="3">
                  <c:v>2013</c:v>
                </c:pt>
                <c:pt idx="4">
                  <c:v>2322</c:v>
                </c:pt>
              </c:numCache>
            </c:numRef>
          </c:val>
          <c:extLst>
            <c:ext xmlns:c16="http://schemas.microsoft.com/office/drawing/2014/chart" uri="{C3380CC4-5D6E-409C-BE32-E72D297353CC}">
              <c16:uniqueId val="{00000002-442B-40FD-BD3C-564D0FACD217}"/>
            </c:ext>
          </c:extLst>
        </c:ser>
        <c:dLbls>
          <c:showLegendKey val="0"/>
          <c:showVal val="0"/>
          <c:showCatName val="0"/>
          <c:showSerName val="0"/>
          <c:showPercent val="0"/>
          <c:showBubbleSize val="0"/>
        </c:dLbls>
        <c:gapWidth val="150"/>
        <c:axId val="1410447855"/>
        <c:axId val="1632957759"/>
      </c:barChart>
      <c:catAx>
        <c:axId val="1410447855"/>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0" spcFirstLastPara="1" vertOverflow="ellipsis" wrap="square" anchor="ctr" anchorCtr="1"/>
          <a:lstStyle/>
          <a:p>
            <a:pPr>
              <a:defRPr lang="ja-JP" sz="700" b="0" i="0" u="none" strike="noStrike" kern="1200" baseline="0">
                <a:solidFill>
                  <a:schemeClr val="tx1"/>
                </a:solidFill>
                <a:latin typeface="Meiryo UI" panose="020B0604030504040204" pitchFamily="50" charset="-128"/>
                <a:ea typeface="Meiryo UI" panose="020B0604030504040204" pitchFamily="50" charset="-128"/>
                <a:cs typeface="+mn-cs"/>
              </a:defRPr>
            </a:pPr>
            <a:endParaRPr lang="ja-JP"/>
          </a:p>
        </c:txPr>
        <c:crossAx val="1632957759"/>
        <c:crosses val="autoZero"/>
        <c:auto val="1"/>
        <c:lblAlgn val="ctr"/>
        <c:lblOffset val="100"/>
        <c:noMultiLvlLbl val="0"/>
      </c:catAx>
      <c:valAx>
        <c:axId val="1632957759"/>
        <c:scaling>
          <c:orientation val="minMax"/>
          <c:max val="2500"/>
          <c:min val="1000"/>
        </c:scaling>
        <c:delete val="0"/>
        <c:axPos val="l"/>
        <c:majorGridlines>
          <c:spPr>
            <a:ln w="9525" cap="flat" cmpd="sng" algn="ctr">
              <a:solidFill>
                <a:schemeClr val="tx1">
                  <a:lumMod val="15000"/>
                  <a:lumOff val="85000"/>
                </a:schemeClr>
              </a:solidFill>
              <a:round/>
            </a:ln>
            <a:effectLst/>
          </c:spPr>
        </c:majorGridlines>
        <c:numFmt formatCode="#,##0_ "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lang="ja-JP" sz="700" b="0" i="0" u="none" strike="noStrike" kern="1200" baseline="0">
                <a:solidFill>
                  <a:schemeClr val="tx1"/>
                </a:solidFill>
                <a:latin typeface="Meiryo UI" panose="020B0604030504040204" pitchFamily="50" charset="-128"/>
                <a:ea typeface="Meiryo UI" panose="020B0604030504040204" pitchFamily="50" charset="-128"/>
                <a:cs typeface="+mn-cs"/>
              </a:defRPr>
            </a:pPr>
            <a:endParaRPr lang="ja-JP"/>
          </a:p>
        </c:txPr>
        <c:crossAx val="14104478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latin typeface="Meiryo UI" panose="020B0604030504040204" pitchFamily="50" charset="-128"/>
          <a:ea typeface="Meiryo UI" panose="020B0604030504040204" pitchFamily="50" charset="-128"/>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652657007711561"/>
          <c:y val="0.11407796028872869"/>
          <c:w val="0.41698947244454848"/>
          <c:h val="0.66067597849481419"/>
        </c:manualLayout>
      </c:layout>
      <c:doughnutChart>
        <c:varyColors val="1"/>
        <c:ser>
          <c:idx val="0"/>
          <c:order val="0"/>
          <c:dPt>
            <c:idx val="0"/>
            <c:bubble3D val="0"/>
            <c:spPr>
              <a:solidFill>
                <a:srgbClr val="FF7C80">
                  <a:alpha val="90000"/>
                </a:srgbClr>
              </a:solidFill>
              <a:ln w="19050">
                <a:solidFill>
                  <a:schemeClr val="lt1"/>
                </a:solidFill>
              </a:ln>
              <a:effectLst/>
            </c:spPr>
            <c:extLst>
              <c:ext xmlns:c16="http://schemas.microsoft.com/office/drawing/2014/chart" uri="{C3380CC4-5D6E-409C-BE32-E72D297353CC}">
                <c16:uniqueId val="{00000001-4EC0-4960-A803-AB46EF1B6F16}"/>
              </c:ext>
            </c:extLst>
          </c:dPt>
          <c:dPt>
            <c:idx val="1"/>
            <c:bubble3D val="0"/>
            <c:spPr>
              <a:solidFill>
                <a:srgbClr val="FF7C80">
                  <a:alpha val="80000"/>
                </a:srgbClr>
              </a:solidFill>
              <a:ln w="19050">
                <a:solidFill>
                  <a:schemeClr val="bg1"/>
                </a:solidFill>
              </a:ln>
              <a:effectLst/>
            </c:spPr>
            <c:extLst>
              <c:ext xmlns:c16="http://schemas.microsoft.com/office/drawing/2014/chart" uri="{C3380CC4-5D6E-409C-BE32-E72D297353CC}">
                <c16:uniqueId val="{00000003-4EC0-4960-A803-AB46EF1B6F16}"/>
              </c:ext>
            </c:extLst>
          </c:dPt>
          <c:dPt>
            <c:idx val="2"/>
            <c:bubble3D val="0"/>
            <c:spPr>
              <a:solidFill>
                <a:srgbClr val="FF7C80">
                  <a:alpha val="70000"/>
                </a:srgbClr>
              </a:solidFill>
              <a:ln w="19050">
                <a:solidFill>
                  <a:schemeClr val="lt1"/>
                </a:solidFill>
              </a:ln>
              <a:effectLst/>
            </c:spPr>
            <c:extLst>
              <c:ext xmlns:c16="http://schemas.microsoft.com/office/drawing/2014/chart" uri="{C3380CC4-5D6E-409C-BE32-E72D297353CC}">
                <c16:uniqueId val="{00000005-4EC0-4960-A803-AB46EF1B6F16}"/>
              </c:ext>
            </c:extLst>
          </c:dPt>
          <c:dPt>
            <c:idx val="3"/>
            <c:bubble3D val="0"/>
            <c:spPr>
              <a:solidFill>
                <a:srgbClr val="FF7C80">
                  <a:alpha val="60000"/>
                </a:srgbClr>
              </a:solidFill>
              <a:ln w="19050">
                <a:solidFill>
                  <a:schemeClr val="lt1"/>
                </a:solidFill>
              </a:ln>
              <a:effectLst/>
            </c:spPr>
            <c:extLst>
              <c:ext xmlns:c16="http://schemas.microsoft.com/office/drawing/2014/chart" uri="{C3380CC4-5D6E-409C-BE32-E72D297353CC}">
                <c16:uniqueId val="{00000007-4EC0-4960-A803-AB46EF1B6F16}"/>
              </c:ext>
            </c:extLst>
          </c:dPt>
          <c:dPt>
            <c:idx val="4"/>
            <c:bubble3D val="0"/>
            <c:spPr>
              <a:solidFill>
                <a:srgbClr val="FF7C80">
                  <a:alpha val="50000"/>
                </a:srgbClr>
              </a:solidFill>
              <a:ln w="19050">
                <a:solidFill>
                  <a:schemeClr val="lt1"/>
                </a:solidFill>
              </a:ln>
              <a:effectLst/>
            </c:spPr>
            <c:extLst>
              <c:ext xmlns:c16="http://schemas.microsoft.com/office/drawing/2014/chart" uri="{C3380CC4-5D6E-409C-BE32-E72D297353CC}">
                <c16:uniqueId val="{00000009-4EC0-4960-A803-AB46EF1B6F16}"/>
              </c:ext>
            </c:extLst>
          </c:dPt>
          <c:dPt>
            <c:idx val="5"/>
            <c:bubble3D val="0"/>
            <c:spPr>
              <a:solidFill>
                <a:schemeClr val="accent2">
                  <a:alpha val="40000"/>
                </a:schemeClr>
              </a:solidFill>
              <a:ln w="19050">
                <a:solidFill>
                  <a:schemeClr val="bg1"/>
                </a:solidFill>
              </a:ln>
              <a:effectLst/>
            </c:spPr>
            <c:extLst>
              <c:ext xmlns:c16="http://schemas.microsoft.com/office/drawing/2014/chart" uri="{C3380CC4-5D6E-409C-BE32-E72D297353CC}">
                <c16:uniqueId val="{0000000B-4EC0-4960-A803-AB46EF1B6F16}"/>
              </c:ext>
            </c:extLst>
          </c:dPt>
          <c:dPt>
            <c:idx val="6"/>
            <c:bubble3D val="0"/>
            <c:spPr>
              <a:solidFill>
                <a:schemeClr val="accent2">
                  <a:alpha val="30000"/>
                </a:schemeClr>
              </a:solidFill>
              <a:ln w="19050">
                <a:solidFill>
                  <a:schemeClr val="lt1"/>
                </a:solidFill>
              </a:ln>
              <a:effectLst/>
            </c:spPr>
            <c:extLst>
              <c:ext xmlns:c16="http://schemas.microsoft.com/office/drawing/2014/chart" uri="{C3380CC4-5D6E-409C-BE32-E72D297353CC}">
                <c16:uniqueId val="{0000000D-4EC0-4960-A803-AB46EF1B6F16}"/>
              </c:ext>
            </c:extLst>
          </c:dPt>
          <c:dPt>
            <c:idx val="7"/>
            <c:bubble3D val="0"/>
            <c:spPr>
              <a:solidFill>
                <a:srgbClr val="FF7C80">
                  <a:alpha val="20000"/>
                </a:srgbClr>
              </a:solidFill>
              <a:ln w="19050">
                <a:solidFill>
                  <a:schemeClr val="lt1"/>
                </a:solidFill>
              </a:ln>
              <a:effectLst/>
            </c:spPr>
            <c:extLst>
              <c:ext xmlns:c16="http://schemas.microsoft.com/office/drawing/2014/chart" uri="{C3380CC4-5D6E-409C-BE32-E72D297353CC}">
                <c16:uniqueId val="{0000000F-4EC0-4960-A803-AB46EF1B6F16}"/>
              </c:ext>
            </c:extLst>
          </c:dPt>
          <c:dPt>
            <c:idx val="8"/>
            <c:bubble3D val="0"/>
            <c:spPr>
              <a:solidFill>
                <a:srgbClr val="FFD94D"/>
              </a:solidFill>
              <a:ln w="19050">
                <a:solidFill>
                  <a:schemeClr val="lt1"/>
                </a:solidFill>
              </a:ln>
              <a:effectLst/>
            </c:spPr>
            <c:extLst>
              <c:ext xmlns:c16="http://schemas.microsoft.com/office/drawing/2014/chart" uri="{C3380CC4-5D6E-409C-BE32-E72D297353CC}">
                <c16:uniqueId val="{00000011-4EC0-4960-A803-AB46EF1B6F16}"/>
              </c:ext>
            </c:extLst>
          </c:dPt>
          <c:dPt>
            <c:idx val="9"/>
            <c:bubble3D val="0"/>
            <c:spPr>
              <a:solidFill>
                <a:srgbClr val="0070C0">
                  <a:alpha val="85000"/>
                </a:srgbClr>
              </a:solidFill>
              <a:ln w="19050">
                <a:solidFill>
                  <a:schemeClr val="lt1"/>
                </a:solidFill>
              </a:ln>
              <a:effectLst/>
            </c:spPr>
            <c:extLst>
              <c:ext xmlns:c16="http://schemas.microsoft.com/office/drawing/2014/chart" uri="{C3380CC4-5D6E-409C-BE32-E72D297353CC}">
                <c16:uniqueId val="{00000013-4EC0-4960-A803-AB46EF1B6F16}"/>
              </c:ext>
            </c:extLst>
          </c:dPt>
          <c:dPt>
            <c:idx val="10"/>
            <c:bubble3D val="0"/>
            <c:spPr>
              <a:solidFill>
                <a:srgbClr val="0070C0">
                  <a:alpha val="75000"/>
                </a:srgbClr>
              </a:solidFill>
              <a:ln w="19050">
                <a:solidFill>
                  <a:schemeClr val="lt1"/>
                </a:solidFill>
              </a:ln>
              <a:effectLst/>
            </c:spPr>
            <c:extLst>
              <c:ext xmlns:c16="http://schemas.microsoft.com/office/drawing/2014/chart" uri="{C3380CC4-5D6E-409C-BE32-E72D297353CC}">
                <c16:uniqueId val="{00000015-4EC0-4960-A803-AB46EF1B6F16}"/>
              </c:ext>
            </c:extLst>
          </c:dPt>
          <c:dPt>
            <c:idx val="11"/>
            <c:bubble3D val="0"/>
            <c:spPr>
              <a:solidFill>
                <a:srgbClr val="0070C0">
                  <a:alpha val="65000"/>
                </a:srgbClr>
              </a:solidFill>
              <a:ln w="19050">
                <a:solidFill>
                  <a:schemeClr val="lt1"/>
                </a:solidFill>
              </a:ln>
              <a:effectLst/>
            </c:spPr>
            <c:extLst>
              <c:ext xmlns:c16="http://schemas.microsoft.com/office/drawing/2014/chart" uri="{C3380CC4-5D6E-409C-BE32-E72D297353CC}">
                <c16:uniqueId val="{00000017-4EC0-4960-A803-AB46EF1B6F16}"/>
              </c:ext>
            </c:extLst>
          </c:dPt>
          <c:dPt>
            <c:idx val="12"/>
            <c:bubble3D val="0"/>
            <c:spPr>
              <a:solidFill>
                <a:srgbClr val="0070C0">
                  <a:alpha val="55000"/>
                </a:srgbClr>
              </a:solidFill>
              <a:ln w="19050">
                <a:solidFill>
                  <a:schemeClr val="lt1"/>
                </a:solidFill>
              </a:ln>
              <a:effectLst/>
            </c:spPr>
            <c:extLst>
              <c:ext xmlns:c16="http://schemas.microsoft.com/office/drawing/2014/chart" uri="{C3380CC4-5D6E-409C-BE32-E72D297353CC}">
                <c16:uniqueId val="{00000019-4EC0-4960-A803-AB46EF1B6F16}"/>
              </c:ext>
            </c:extLst>
          </c:dPt>
          <c:dPt>
            <c:idx val="13"/>
            <c:bubble3D val="0"/>
            <c:spPr>
              <a:solidFill>
                <a:srgbClr val="0070C0">
                  <a:alpha val="45000"/>
                </a:srgbClr>
              </a:solidFill>
              <a:ln w="19050">
                <a:solidFill>
                  <a:schemeClr val="lt1"/>
                </a:solidFill>
              </a:ln>
              <a:effectLst/>
            </c:spPr>
            <c:extLst>
              <c:ext xmlns:c16="http://schemas.microsoft.com/office/drawing/2014/chart" uri="{C3380CC4-5D6E-409C-BE32-E72D297353CC}">
                <c16:uniqueId val="{0000001B-4EC0-4960-A803-AB46EF1B6F16}"/>
              </c:ext>
            </c:extLst>
          </c:dPt>
          <c:dPt>
            <c:idx val="14"/>
            <c:bubble3D val="0"/>
            <c:spPr>
              <a:solidFill>
                <a:srgbClr val="0070C0">
                  <a:alpha val="35000"/>
                </a:srgbClr>
              </a:solidFill>
              <a:ln w="19050">
                <a:solidFill>
                  <a:schemeClr val="lt1"/>
                </a:solidFill>
              </a:ln>
              <a:effectLst/>
            </c:spPr>
            <c:extLst>
              <c:ext xmlns:c16="http://schemas.microsoft.com/office/drawing/2014/chart" uri="{C3380CC4-5D6E-409C-BE32-E72D297353CC}">
                <c16:uniqueId val="{0000001D-4EC0-4960-A803-AB46EF1B6F16}"/>
              </c:ext>
            </c:extLst>
          </c:dPt>
          <c:dPt>
            <c:idx val="15"/>
            <c:bubble3D val="0"/>
            <c:spPr>
              <a:solidFill>
                <a:srgbClr val="0070C0">
                  <a:alpha val="25000"/>
                </a:srgbClr>
              </a:solidFill>
              <a:ln w="19050">
                <a:solidFill>
                  <a:schemeClr val="lt1"/>
                </a:solidFill>
              </a:ln>
              <a:effectLst/>
            </c:spPr>
            <c:extLst>
              <c:ext xmlns:c16="http://schemas.microsoft.com/office/drawing/2014/chart" uri="{C3380CC4-5D6E-409C-BE32-E72D297353CC}">
                <c16:uniqueId val="{0000001F-4EC0-4960-A803-AB46EF1B6F16}"/>
              </c:ext>
            </c:extLst>
          </c:dPt>
          <c:dPt>
            <c:idx val="16"/>
            <c:bubble3D val="0"/>
            <c:spPr>
              <a:solidFill>
                <a:srgbClr val="0070C0">
                  <a:alpha val="15000"/>
                </a:srgbClr>
              </a:solidFill>
              <a:ln w="19050">
                <a:solidFill>
                  <a:schemeClr val="lt1"/>
                </a:solidFill>
              </a:ln>
              <a:effectLst/>
            </c:spPr>
            <c:extLst>
              <c:ext xmlns:c16="http://schemas.microsoft.com/office/drawing/2014/chart" uri="{C3380CC4-5D6E-409C-BE32-E72D297353CC}">
                <c16:uniqueId val="{00000021-4EC0-4960-A803-AB46EF1B6F16}"/>
              </c:ext>
            </c:extLst>
          </c:dPt>
          <c:dLbls>
            <c:dLbl>
              <c:idx val="0"/>
              <c:layout>
                <c:manualLayout>
                  <c:x val="-1.9556297551413668E-2"/>
                  <c:y val="3.2401840921698927E-2"/>
                </c:manualLayout>
              </c:layout>
              <c:tx>
                <c:rich>
                  <a:bodyPr rot="0" spcFirstLastPara="1" vertOverflow="ellipsis" vert="horz" wrap="square" lIns="38100" tIns="19050" rIns="38100" bIns="19050" anchor="ctr" anchorCtr="1">
                    <a:spAutoFit/>
                  </a:bodyPr>
                  <a:lstStyle/>
                  <a:p>
                    <a:pPr>
                      <a:defRPr lang="ja-JP" sz="800" b="1" i="0" u="none" strike="noStrike" kern="1200" baseline="0">
                        <a:solidFill>
                          <a:schemeClr val="tx1">
                            <a:lumMod val="75000"/>
                            <a:lumOff val="25000"/>
                          </a:schemeClr>
                        </a:solidFill>
                        <a:latin typeface="つなぎゴシック" panose="020B0600070205080204" charset="-128"/>
                        <a:ea typeface="つなぎゴシック" panose="020B0600070205080204" charset="-128"/>
                        <a:cs typeface="+mn-cs"/>
                      </a:defRPr>
                    </a:pPr>
                    <a:fld id="{EC53AD22-0134-459A-A72C-C64A082D19E1}" type="CATEGORYNAME">
                      <a:rPr lang="ja-JP" altLang="en-US" sz="700" b="1" i="0" u="none" strike="noStrike" kern="1200" baseline="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cs typeface="+mn-cs"/>
                      </a:rPr>
                      <a:pPr>
                        <a:defRPr lang="ja-JP" b="1">
                          <a:latin typeface="つなぎゴシック" panose="020B0600070205080204" charset="-128"/>
                          <a:ea typeface="つなぎゴシック" panose="020B0600070205080204" charset="-128"/>
                        </a:defRPr>
                      </a:pPr>
                      <a:t>[分類名]</a:t>
                    </a:fld>
                    <a:endParaRPr lang="ja-JP" altLang="en-US" sz="700" b="1" i="0" u="none" strike="noStrike" kern="1200" baseline="0" dirty="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cs typeface="+mn-cs"/>
                    </a:endParaRPr>
                  </a:p>
                  <a:p>
                    <a:pPr>
                      <a:defRPr lang="ja-JP" b="1">
                        <a:latin typeface="つなぎゴシック" panose="020B0600070205080204" charset="-128"/>
                        <a:ea typeface="つなぎゴシック" panose="020B0600070205080204" charset="-128"/>
                      </a:defRPr>
                    </a:pPr>
                    <a:fld id="{8959AFE6-E710-46CA-AC81-AEA1B400CBA5}" type="VALUE">
                      <a:rPr lang="en-US" altLang="ja-JP" sz="700" b="1" i="0" u="none" strike="noStrike" kern="1200" baseline="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cs typeface="+mn-cs"/>
                      </a:rPr>
                      <a:pPr>
                        <a:defRPr lang="ja-JP" b="1">
                          <a:latin typeface="つなぎゴシック" panose="020B0600070205080204" charset="-128"/>
                          <a:ea typeface="つなぎゴシック" panose="020B0600070205080204" charset="-128"/>
                        </a:defRPr>
                      </a:pPr>
                      <a:t>[値]</a:t>
                    </a:fld>
                    <a:r>
                      <a:rPr lang="ja-JP" altLang="en-US" sz="700" b="1" i="0" u="none" strike="noStrike" kern="1200" baseline="0" dirty="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cs typeface="+mn-cs"/>
                      </a:rPr>
                      <a:t>人（</a:t>
                    </a:r>
                    <a:r>
                      <a:rPr lang="en-US" altLang="ja-JP" sz="700" b="1" i="0" u="none" strike="noStrike" kern="1200" baseline="0" dirty="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cs typeface="+mn-cs"/>
                      </a:rPr>
                      <a:t>25.8</a:t>
                    </a:r>
                    <a:r>
                      <a:rPr lang="ja-JP" altLang="en-US" sz="700" b="1" i="0" u="none" strike="noStrike" kern="1200" baseline="0" dirty="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cs typeface="+mn-cs"/>
                      </a:rPr>
                      <a:t>％）</a:t>
                    </a:r>
                  </a:p>
                </c:rich>
              </c:tx>
              <c:spPr>
                <a:noFill/>
                <a:ln>
                  <a:noFill/>
                </a:ln>
                <a:effectLst/>
              </c:spPr>
              <c:txPr>
                <a:bodyPr rot="0" spcFirstLastPara="1" vertOverflow="ellipsis" vert="horz" wrap="square" lIns="38100" tIns="19050" rIns="38100" bIns="19050" anchor="ctr" anchorCtr="1">
                  <a:spAutoFit/>
                </a:bodyPr>
                <a:lstStyle/>
                <a:p>
                  <a:pPr>
                    <a:defRPr lang="ja-JP" sz="800" b="1" i="0" u="none" strike="noStrike" kern="1200" baseline="0">
                      <a:solidFill>
                        <a:schemeClr val="tx1">
                          <a:lumMod val="75000"/>
                          <a:lumOff val="25000"/>
                        </a:schemeClr>
                      </a:solidFill>
                      <a:latin typeface="つなぎゴシック" panose="020B0600070205080204" charset="-128"/>
                      <a:ea typeface="つなぎゴシック" panose="020B0600070205080204"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4EC0-4960-A803-AB46EF1B6F16}"/>
                </c:ext>
              </c:extLst>
            </c:dLbl>
            <c:dLbl>
              <c:idx val="1"/>
              <c:layout>
                <c:manualLayout>
                  <c:x val="0.141763738939849"/>
                  <c:y val="-0.25080614923134609"/>
                </c:manualLayout>
              </c:layout>
              <c:tx>
                <c:rich>
                  <a:bodyPr/>
                  <a:lstStyle/>
                  <a:p>
                    <a:fld id="{6761A181-9166-4C94-A69C-30639A0C9EE9}" type="CATEGORYNAME">
                      <a:rPr lang="ja-JP" altLang="en-US" sz="700" b="1">
                        <a:solidFill>
                          <a:schemeClr val="bg2">
                            <a:lumMod val="50000"/>
                          </a:schemeClr>
                        </a:solidFill>
                      </a:rPr>
                      <a:pPr/>
                      <a:t>[分類名]</a:t>
                    </a:fld>
                    <a:endParaRPr lang="ja-JP" altLang="en-US" sz="700" b="1" baseline="0" dirty="0">
                      <a:solidFill>
                        <a:schemeClr val="bg2">
                          <a:lumMod val="50000"/>
                        </a:schemeClr>
                      </a:solidFill>
                    </a:endParaRPr>
                  </a:p>
                  <a:p>
                    <a:fld id="{EA8540CC-BA6B-4852-B0B2-A5CB50BACF90}" type="VALUE">
                      <a:rPr lang="en-US" altLang="ja-JP" sz="700" b="1">
                        <a:solidFill>
                          <a:schemeClr val="bg2">
                            <a:lumMod val="50000"/>
                          </a:schemeClr>
                        </a:solidFill>
                      </a:rPr>
                      <a:pPr/>
                      <a:t>[値]</a:t>
                    </a:fld>
                    <a:r>
                      <a:rPr lang="ja-JP" altLang="en-US" sz="700" b="1" dirty="0">
                        <a:solidFill>
                          <a:schemeClr val="bg2">
                            <a:lumMod val="50000"/>
                          </a:schemeClr>
                        </a:solidFill>
                      </a:rPr>
                      <a:t>人（</a:t>
                    </a:r>
                    <a:r>
                      <a:rPr lang="en-US" altLang="ja-JP" sz="700" b="1" dirty="0">
                        <a:solidFill>
                          <a:schemeClr val="bg2">
                            <a:lumMod val="50000"/>
                          </a:schemeClr>
                        </a:solidFill>
                      </a:rPr>
                      <a:t>3.8</a:t>
                    </a:r>
                    <a:r>
                      <a:rPr lang="ja-JP" altLang="en-US" sz="700" b="1" dirty="0">
                        <a:solidFill>
                          <a:schemeClr val="bg2">
                            <a:lumMod val="50000"/>
                          </a:schemeClr>
                        </a:solidFill>
                      </a:rPr>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4EC0-4960-A803-AB46EF1B6F16}"/>
                </c:ext>
              </c:extLst>
            </c:dLbl>
            <c:dLbl>
              <c:idx val="2"/>
              <c:layout>
                <c:manualLayout>
                  <c:x val="0.1789495498189308"/>
                  <c:y val="-0.12640900429437293"/>
                </c:manualLayout>
              </c:layout>
              <c:tx>
                <c:rich>
                  <a:bodyPr/>
                  <a:lstStyle/>
                  <a:p>
                    <a:fld id="{ED729BD1-0033-4DB5-9CA0-798B7CC3B1B3}" type="CATEGORYNAME">
                      <a:rPr lang="zh-TW" altLang="en-US" sz="700" b="1">
                        <a:solidFill>
                          <a:schemeClr val="bg2">
                            <a:lumMod val="50000"/>
                          </a:schemeClr>
                        </a:solidFill>
                      </a:rPr>
                      <a:pPr/>
                      <a:t>[分類名]</a:t>
                    </a:fld>
                    <a:endParaRPr lang="zh-TW" altLang="en-US" sz="700" b="1" baseline="0" dirty="0">
                      <a:solidFill>
                        <a:schemeClr val="bg2">
                          <a:lumMod val="50000"/>
                        </a:schemeClr>
                      </a:solidFill>
                    </a:endParaRPr>
                  </a:p>
                  <a:p>
                    <a:fld id="{F7010A00-E1A2-4055-B3F3-F42CD45A4A52}" type="VALUE">
                      <a:rPr lang="en-US" altLang="zh-TW" sz="700" b="1">
                        <a:solidFill>
                          <a:schemeClr val="bg2">
                            <a:lumMod val="50000"/>
                          </a:schemeClr>
                        </a:solidFill>
                      </a:rPr>
                      <a:pPr/>
                      <a:t>[値]</a:t>
                    </a:fld>
                    <a:r>
                      <a:rPr lang="zh-TW" altLang="en-US" sz="700" b="1" dirty="0">
                        <a:solidFill>
                          <a:schemeClr val="bg2">
                            <a:lumMod val="50000"/>
                          </a:schemeClr>
                        </a:solidFill>
                      </a:rPr>
                      <a:t>人（</a:t>
                    </a:r>
                    <a:r>
                      <a:rPr lang="en-US" altLang="zh-TW" sz="700" b="1" dirty="0">
                        <a:solidFill>
                          <a:schemeClr val="bg2">
                            <a:lumMod val="50000"/>
                          </a:schemeClr>
                        </a:solidFill>
                      </a:rPr>
                      <a:t>5.1</a:t>
                    </a:r>
                    <a:r>
                      <a:rPr lang="zh-TW" altLang="en-US" sz="700" b="1" dirty="0">
                        <a:solidFill>
                          <a:schemeClr val="bg2">
                            <a:lumMod val="50000"/>
                          </a:schemeClr>
                        </a:solidFill>
                      </a:rPr>
                      <a:t>％）</a:t>
                    </a:r>
                  </a:p>
                </c:rich>
              </c:tx>
              <c:showLegendKey val="0"/>
              <c:showVal val="1"/>
              <c:showCatName val="1"/>
              <c:showSerName val="0"/>
              <c:showPercent val="0"/>
              <c:showBubbleSize val="0"/>
              <c:separator>
</c:separator>
              <c:extLst>
                <c:ext xmlns:c15="http://schemas.microsoft.com/office/drawing/2012/chart" uri="{CE6537A1-D6FC-4f65-9D91-7224C49458BB}">
                  <c15:layout>
                    <c:manualLayout>
                      <c:w val="0.15034364261168384"/>
                      <c:h val="0.12823397075365578"/>
                    </c:manualLayout>
                  </c15:layout>
                  <c15:dlblFieldTable/>
                  <c15:showDataLabelsRange val="0"/>
                </c:ext>
                <c:ext xmlns:c16="http://schemas.microsoft.com/office/drawing/2014/chart" uri="{C3380CC4-5D6E-409C-BE32-E72D297353CC}">
                  <c16:uniqueId val="{00000005-4EC0-4960-A803-AB46EF1B6F16}"/>
                </c:ext>
              </c:extLst>
            </c:dLbl>
            <c:dLbl>
              <c:idx val="3"/>
              <c:layout>
                <c:manualLayout>
                  <c:x val="0.2039532429580323"/>
                  <c:y val="-1.3307736139281802E-2"/>
                </c:manualLayout>
              </c:layout>
              <c:tx>
                <c:rich>
                  <a:bodyPr rot="0" spcFirstLastPara="1" vertOverflow="ellipsis" vert="horz" wrap="square" lIns="38100" tIns="19050" rIns="38100" bIns="19050" anchor="ctr" anchorCtr="1">
                    <a:noAutofit/>
                  </a:bodyPr>
                  <a:lstStyle/>
                  <a:p>
                    <a:pPr>
                      <a:defRPr lang="ja-JP" sz="800" b="0" i="0" u="none" strike="noStrike" kern="1200" baseline="0">
                        <a:solidFill>
                          <a:schemeClr val="tx1">
                            <a:lumMod val="75000"/>
                            <a:lumOff val="25000"/>
                          </a:schemeClr>
                        </a:solidFill>
                        <a:latin typeface="つなぎゴシック" panose="020B0600070205080204" charset="-128"/>
                        <a:ea typeface="つなぎゴシック" panose="020B0600070205080204" charset="-128"/>
                        <a:cs typeface="+mn-cs"/>
                      </a:defRPr>
                    </a:pPr>
                    <a:fld id="{51497AD3-6F4B-40C2-B5EF-F39FF4E43E82}" type="CATEGORYNAME">
                      <a:rPr lang="ja-JP" altLang="en-US" sz="700" b="1">
                        <a:solidFill>
                          <a:schemeClr val="bg2">
                            <a:lumMod val="50000"/>
                          </a:schemeClr>
                        </a:solidFill>
                        <a:latin typeface="つなぎゴシック" panose="020B0600070205080204" charset="-128"/>
                        <a:ea typeface="つなぎゴシック" panose="020B0600070205080204" charset="-128"/>
                      </a:rPr>
                      <a:pPr>
                        <a:defRPr lang="ja-JP">
                          <a:latin typeface="つなぎゴシック" panose="020B0600070205080204" charset="-128"/>
                          <a:ea typeface="つなぎゴシック" panose="020B0600070205080204" charset="-128"/>
                        </a:defRPr>
                      </a:pPr>
                      <a:t>[分類名]</a:t>
                    </a:fld>
                    <a:endParaRPr lang="ja-JP" altLang="en-US" sz="700" b="1" baseline="0" dirty="0">
                      <a:solidFill>
                        <a:schemeClr val="bg2">
                          <a:lumMod val="50000"/>
                        </a:schemeClr>
                      </a:solidFill>
                      <a:latin typeface="つなぎゴシック" panose="020B0600070205080204" charset="-128"/>
                      <a:ea typeface="つなぎゴシック" panose="020B0600070205080204" charset="-128"/>
                    </a:endParaRPr>
                  </a:p>
                  <a:p>
                    <a:pPr>
                      <a:defRPr lang="ja-JP">
                        <a:latin typeface="つなぎゴシック" panose="020B0600070205080204" charset="-128"/>
                        <a:ea typeface="つなぎゴシック" panose="020B0600070205080204" charset="-128"/>
                      </a:defRPr>
                    </a:pPr>
                    <a:fld id="{EA35EA73-E7DB-4600-9D0D-CDEB09E431EA}" type="VALUE">
                      <a:rPr lang="en-US" altLang="ja-JP" sz="700" b="1">
                        <a:solidFill>
                          <a:schemeClr val="bg2">
                            <a:lumMod val="50000"/>
                          </a:schemeClr>
                        </a:solidFill>
                        <a:latin typeface="つなぎゴシック" panose="020B0600070205080204" charset="-128"/>
                        <a:ea typeface="つなぎゴシック" panose="020B0600070205080204" charset="-128"/>
                      </a:rPr>
                      <a:pPr>
                        <a:defRPr lang="ja-JP">
                          <a:latin typeface="つなぎゴシック" panose="020B0600070205080204" charset="-128"/>
                          <a:ea typeface="つなぎゴシック" panose="020B0600070205080204" charset="-128"/>
                        </a:defRPr>
                      </a:pPr>
                      <a:t>[値]</a:t>
                    </a:fld>
                    <a:r>
                      <a:rPr lang="ja-JP" altLang="en-US" sz="700" b="1" dirty="0">
                        <a:solidFill>
                          <a:schemeClr val="bg2">
                            <a:lumMod val="50000"/>
                          </a:schemeClr>
                        </a:solidFill>
                        <a:latin typeface="つなぎゴシック" panose="020B0600070205080204" charset="-128"/>
                        <a:ea typeface="つなぎゴシック" panose="020B0600070205080204" charset="-128"/>
                      </a:rPr>
                      <a:t>人（</a:t>
                    </a:r>
                    <a:r>
                      <a:rPr lang="en-US" altLang="ja-JP" sz="700" b="1" dirty="0">
                        <a:solidFill>
                          <a:schemeClr val="bg2">
                            <a:lumMod val="50000"/>
                          </a:schemeClr>
                        </a:solidFill>
                        <a:latin typeface="つなぎゴシック" panose="020B0600070205080204" charset="-128"/>
                        <a:ea typeface="つなぎゴシック" panose="020B0600070205080204" charset="-128"/>
                      </a:rPr>
                      <a:t>5.5</a:t>
                    </a:r>
                    <a:r>
                      <a:rPr lang="ja-JP" altLang="en-US" sz="700" b="1" dirty="0">
                        <a:solidFill>
                          <a:schemeClr val="bg2">
                            <a:lumMod val="50000"/>
                          </a:schemeClr>
                        </a:solidFill>
                        <a:latin typeface="つなぎゴシック" panose="020B0600070205080204" charset="-128"/>
                        <a:ea typeface="つなぎゴシック" panose="020B0600070205080204" charset="-128"/>
                      </a:rPr>
                      <a:t>％）</a:t>
                    </a:r>
                  </a:p>
                </c:rich>
              </c:tx>
              <c:spPr>
                <a:noFill/>
                <a:ln>
                  <a:noFill/>
                </a:ln>
                <a:effectLst/>
              </c:spPr>
              <c:txPr>
                <a:bodyPr rot="0" spcFirstLastPara="1" vertOverflow="ellipsis" vert="horz" wrap="square" lIns="38100" tIns="19050" rIns="38100" bIns="19050" anchor="ctr" anchorCtr="1">
                  <a:noAutofit/>
                </a:bodyPr>
                <a:lstStyle/>
                <a:p>
                  <a:pPr>
                    <a:defRPr lang="ja-JP" sz="800" b="0" i="0" u="none" strike="noStrike" kern="1200" baseline="0">
                      <a:solidFill>
                        <a:schemeClr val="tx1">
                          <a:lumMod val="75000"/>
                          <a:lumOff val="25000"/>
                        </a:schemeClr>
                      </a:solidFill>
                      <a:latin typeface="つなぎゴシック" panose="020B0600070205080204" charset="-128"/>
                      <a:ea typeface="つなぎゴシック" panose="020B0600070205080204"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layout>
                    <c:manualLayout>
                      <c:w val="0.17776672890115539"/>
                      <c:h val="0.1417322834645669"/>
                    </c:manualLayout>
                  </c15:layout>
                  <c15:dlblFieldTable/>
                  <c15:showDataLabelsRange val="0"/>
                </c:ext>
                <c:ext xmlns:c16="http://schemas.microsoft.com/office/drawing/2014/chart" uri="{C3380CC4-5D6E-409C-BE32-E72D297353CC}">
                  <c16:uniqueId val="{00000007-4EC0-4960-A803-AB46EF1B6F16}"/>
                </c:ext>
              </c:extLst>
            </c:dLbl>
            <c:dLbl>
              <c:idx val="4"/>
              <c:layout>
                <c:manualLayout>
                  <c:x val="0.17360226073544924"/>
                  <c:y val="6.500004428580286E-2"/>
                </c:manualLayout>
              </c:layout>
              <c:tx>
                <c:rich>
                  <a:bodyPr/>
                  <a:lstStyle/>
                  <a:p>
                    <a:fld id="{C91B4BCF-F311-4931-A92C-E0C7AD27E748}" type="CATEGORYNAME">
                      <a:rPr lang="zh-TW" altLang="en-US" sz="700" b="1">
                        <a:solidFill>
                          <a:schemeClr val="bg2">
                            <a:lumMod val="50000"/>
                          </a:schemeClr>
                        </a:solidFill>
                      </a:rPr>
                      <a:pPr/>
                      <a:t>[分類名]</a:t>
                    </a:fld>
                    <a:endParaRPr lang="zh-TW" altLang="en-US" sz="700" b="1" baseline="0" dirty="0">
                      <a:solidFill>
                        <a:schemeClr val="bg2">
                          <a:lumMod val="50000"/>
                        </a:schemeClr>
                      </a:solidFill>
                    </a:endParaRPr>
                  </a:p>
                  <a:p>
                    <a:fld id="{60345BB7-3ED0-47BA-9A68-EEB5220FAB6D}" type="VALUE">
                      <a:rPr lang="en-US" altLang="zh-TW" sz="700" b="1">
                        <a:solidFill>
                          <a:schemeClr val="bg2">
                            <a:lumMod val="50000"/>
                          </a:schemeClr>
                        </a:solidFill>
                      </a:rPr>
                      <a:pPr/>
                      <a:t>[値]</a:t>
                    </a:fld>
                    <a:r>
                      <a:rPr lang="zh-TW" altLang="en-US" sz="700" b="1" dirty="0">
                        <a:solidFill>
                          <a:schemeClr val="bg2">
                            <a:lumMod val="50000"/>
                          </a:schemeClr>
                        </a:solidFill>
                      </a:rPr>
                      <a:t>人（</a:t>
                    </a:r>
                    <a:r>
                      <a:rPr lang="en-US" altLang="zh-TW" sz="700" b="1" dirty="0">
                        <a:solidFill>
                          <a:schemeClr val="bg2">
                            <a:lumMod val="50000"/>
                          </a:schemeClr>
                        </a:solidFill>
                      </a:rPr>
                      <a:t>3.0</a:t>
                    </a:r>
                    <a:r>
                      <a:rPr lang="zh-TW" altLang="en-US" sz="700" b="1" dirty="0">
                        <a:solidFill>
                          <a:schemeClr val="bg2">
                            <a:lumMod val="50000"/>
                          </a:schemeClr>
                        </a:solidFill>
                      </a:rPr>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4EC0-4960-A803-AB46EF1B6F16}"/>
                </c:ext>
              </c:extLst>
            </c:dLbl>
            <c:dLbl>
              <c:idx val="5"/>
              <c:layout>
                <c:manualLayout>
                  <c:x val="0.18875145353666234"/>
                  <c:y val="0.17847136410160361"/>
                </c:manualLayout>
              </c:layout>
              <c:tx>
                <c:rich>
                  <a:bodyPr/>
                  <a:lstStyle/>
                  <a:p>
                    <a:fld id="{3E831717-AB21-45FB-8909-A90EFE085EE7}" type="CATEGORYNAME">
                      <a:rPr lang="zh-TW" altLang="en-US" sz="700" b="1">
                        <a:solidFill>
                          <a:schemeClr val="bg2">
                            <a:lumMod val="50000"/>
                          </a:schemeClr>
                        </a:solidFill>
                      </a:rPr>
                      <a:pPr/>
                      <a:t>[分類名]</a:t>
                    </a:fld>
                    <a:endParaRPr lang="zh-TW" altLang="en-US" sz="700" b="1" baseline="0" dirty="0">
                      <a:solidFill>
                        <a:schemeClr val="bg2">
                          <a:lumMod val="50000"/>
                        </a:schemeClr>
                      </a:solidFill>
                    </a:endParaRPr>
                  </a:p>
                  <a:p>
                    <a:fld id="{5A0B2094-E429-495E-B72D-5FC8D7351670}" type="VALUE">
                      <a:rPr lang="en-US" altLang="zh-TW" sz="700" b="1">
                        <a:solidFill>
                          <a:schemeClr val="bg2">
                            <a:lumMod val="50000"/>
                          </a:schemeClr>
                        </a:solidFill>
                      </a:rPr>
                      <a:pPr/>
                      <a:t>[値]</a:t>
                    </a:fld>
                    <a:r>
                      <a:rPr lang="zh-TW" altLang="en-US" sz="700" b="1" dirty="0">
                        <a:solidFill>
                          <a:schemeClr val="bg2">
                            <a:lumMod val="50000"/>
                          </a:schemeClr>
                        </a:solidFill>
                      </a:rPr>
                      <a:t>人（</a:t>
                    </a:r>
                    <a:r>
                      <a:rPr lang="en-US" altLang="zh-TW" sz="700" b="1" dirty="0">
                        <a:solidFill>
                          <a:schemeClr val="bg2">
                            <a:lumMod val="50000"/>
                          </a:schemeClr>
                        </a:solidFill>
                      </a:rPr>
                      <a:t>0.4</a:t>
                    </a:r>
                    <a:r>
                      <a:rPr lang="zh-TW" altLang="en-US" sz="700" b="1" dirty="0">
                        <a:solidFill>
                          <a:schemeClr val="bg2">
                            <a:lumMod val="50000"/>
                          </a:schemeClr>
                        </a:solidFill>
                      </a:rPr>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4EC0-4960-A803-AB46EF1B6F16}"/>
                </c:ext>
              </c:extLst>
            </c:dLbl>
            <c:dLbl>
              <c:idx val="6"/>
              <c:layout>
                <c:manualLayout>
                  <c:x val="4.0449018239808635E-2"/>
                  <c:y val="0.21781965009577883"/>
                </c:manualLayout>
              </c:layout>
              <c:tx>
                <c:rich>
                  <a:bodyPr/>
                  <a:lstStyle/>
                  <a:p>
                    <a:fld id="{5C20A870-CD2B-4C00-954D-7C72EB1A7965}" type="CATEGORYNAME">
                      <a:rPr lang="zh-TW" altLang="en-US" sz="700" b="1">
                        <a:solidFill>
                          <a:schemeClr val="bg2">
                            <a:lumMod val="50000"/>
                          </a:schemeClr>
                        </a:solidFill>
                      </a:rPr>
                      <a:pPr/>
                      <a:t>[分類名]</a:t>
                    </a:fld>
                    <a:endParaRPr lang="zh-TW" altLang="en-US" sz="700" b="1" baseline="0" dirty="0">
                      <a:solidFill>
                        <a:schemeClr val="bg2">
                          <a:lumMod val="50000"/>
                        </a:schemeClr>
                      </a:solidFill>
                    </a:endParaRPr>
                  </a:p>
                  <a:p>
                    <a:fld id="{B7403C6A-E65A-4484-A214-F0F617494B35}" type="VALUE">
                      <a:rPr lang="en-US" altLang="zh-TW" sz="700" b="1">
                        <a:solidFill>
                          <a:schemeClr val="bg2">
                            <a:lumMod val="50000"/>
                          </a:schemeClr>
                        </a:solidFill>
                      </a:rPr>
                      <a:pPr/>
                      <a:t>[値]</a:t>
                    </a:fld>
                    <a:r>
                      <a:rPr lang="zh-TW" altLang="en-US" sz="700" b="1" i="0" u="none" strike="noStrike" kern="1200" baseline="0" dirty="0">
                        <a:solidFill>
                          <a:schemeClr val="bg2">
                            <a:lumMod val="50000"/>
                          </a:schemeClr>
                        </a:solidFill>
                      </a:rPr>
                      <a:t>人（</a:t>
                    </a:r>
                    <a:r>
                      <a:rPr lang="en-US" altLang="zh-TW" sz="700" b="1" i="0" u="none" strike="noStrike" kern="1200" baseline="0" dirty="0">
                        <a:solidFill>
                          <a:schemeClr val="bg2">
                            <a:lumMod val="50000"/>
                          </a:schemeClr>
                        </a:solidFill>
                      </a:rPr>
                      <a:t>1.3</a:t>
                    </a:r>
                    <a:r>
                      <a:rPr lang="zh-TW" altLang="en-US" sz="700" b="1" i="0" u="none" strike="noStrike" kern="1200" baseline="0" dirty="0">
                        <a:solidFill>
                          <a:schemeClr val="bg2">
                            <a:lumMod val="50000"/>
                          </a:schemeClr>
                        </a:solidFill>
                      </a:rPr>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D-4EC0-4960-A803-AB46EF1B6F16}"/>
                </c:ext>
              </c:extLst>
            </c:dLbl>
            <c:dLbl>
              <c:idx val="7"/>
              <c:layout>
                <c:manualLayout>
                  <c:x val="-7.735494323860249E-17"/>
                  <c:y val="-2.6877858913991644E-2"/>
                </c:manualLayout>
              </c:layout>
              <c:tx>
                <c:rich>
                  <a:bodyPr rot="0" spcFirstLastPara="1" vertOverflow="ellipsis" vert="horz" wrap="square" lIns="38100" tIns="19050" rIns="38100" bIns="19050" anchor="ctr" anchorCtr="1">
                    <a:spAutoFit/>
                  </a:bodyPr>
                  <a:lstStyle/>
                  <a:p>
                    <a:pPr>
                      <a:defRPr lang="ja-JP" sz="800" b="0" i="0" u="none" strike="noStrike" kern="1200" baseline="0">
                        <a:solidFill>
                          <a:schemeClr val="bg2">
                            <a:lumMod val="50000"/>
                          </a:schemeClr>
                        </a:solidFill>
                        <a:latin typeface="つなぎゴシック" panose="020B0600070205080204" charset="-128"/>
                        <a:ea typeface="つなぎゴシック" panose="020B0600070205080204" charset="-128"/>
                        <a:cs typeface="+mn-cs"/>
                      </a:defRPr>
                    </a:pPr>
                    <a:fld id="{011200FB-C562-462C-848E-6B8F21B43BDE}" type="CATEGORYNAME">
                      <a:rPr lang="ja-JP" altLang="en-US" sz="700" b="1">
                        <a:solidFill>
                          <a:schemeClr val="bg2">
                            <a:lumMod val="50000"/>
                          </a:schemeClr>
                        </a:solidFill>
                      </a:rPr>
                      <a:pPr>
                        <a:defRPr lang="ja-JP">
                          <a:solidFill>
                            <a:schemeClr val="bg2">
                              <a:lumMod val="50000"/>
                            </a:schemeClr>
                          </a:solidFill>
                          <a:latin typeface="つなぎゴシック" panose="020B0600070205080204" charset="-128"/>
                          <a:ea typeface="つなぎゴシック" panose="020B0600070205080204" charset="-128"/>
                        </a:defRPr>
                      </a:pPr>
                      <a:t>[分類名]</a:t>
                    </a:fld>
                    <a:endParaRPr lang="ja-JP" altLang="en-US" sz="700" b="1" baseline="0" dirty="0">
                      <a:solidFill>
                        <a:schemeClr val="bg2">
                          <a:lumMod val="50000"/>
                        </a:schemeClr>
                      </a:solidFill>
                    </a:endParaRPr>
                  </a:p>
                  <a:p>
                    <a:pPr>
                      <a:defRPr lang="ja-JP">
                        <a:solidFill>
                          <a:schemeClr val="bg2">
                            <a:lumMod val="50000"/>
                          </a:schemeClr>
                        </a:solidFill>
                        <a:latin typeface="つなぎゴシック" panose="020B0600070205080204" charset="-128"/>
                        <a:ea typeface="つなぎゴシック" panose="020B0600070205080204" charset="-128"/>
                      </a:defRPr>
                    </a:pPr>
                    <a:fld id="{20FD336E-B872-4B9A-AD43-9A2A320A9ECB}" type="VALUE">
                      <a:rPr lang="en-US" altLang="ja-JP" sz="700" b="1">
                        <a:solidFill>
                          <a:schemeClr val="bg2">
                            <a:lumMod val="50000"/>
                          </a:schemeClr>
                        </a:solidFill>
                      </a:rPr>
                      <a:pPr>
                        <a:defRPr lang="ja-JP">
                          <a:solidFill>
                            <a:schemeClr val="bg2">
                              <a:lumMod val="50000"/>
                            </a:schemeClr>
                          </a:solidFill>
                          <a:latin typeface="つなぎゴシック" panose="020B0600070205080204" charset="-128"/>
                          <a:ea typeface="つなぎゴシック" panose="020B0600070205080204" charset="-128"/>
                        </a:defRPr>
                      </a:pPr>
                      <a:t>[値]</a:t>
                    </a:fld>
                    <a:r>
                      <a:rPr lang="ja-JP" altLang="en-US" sz="700" b="1" dirty="0">
                        <a:solidFill>
                          <a:schemeClr val="bg2">
                            <a:lumMod val="50000"/>
                          </a:schemeClr>
                        </a:solidFill>
                      </a:rPr>
                      <a:t>人（</a:t>
                    </a:r>
                    <a:r>
                      <a:rPr lang="en-US" altLang="ja-JP" sz="700" b="1" dirty="0">
                        <a:solidFill>
                          <a:schemeClr val="bg2">
                            <a:lumMod val="50000"/>
                          </a:schemeClr>
                        </a:solidFill>
                      </a:rPr>
                      <a:t>17.4</a:t>
                    </a:r>
                    <a:r>
                      <a:rPr lang="ja-JP" altLang="en-US" sz="700" b="1" dirty="0">
                        <a:solidFill>
                          <a:schemeClr val="bg2">
                            <a:lumMod val="50000"/>
                          </a:schemeClr>
                        </a:solidFill>
                      </a:rPr>
                      <a:t>％）</a:t>
                    </a:r>
                  </a:p>
                </c:rich>
              </c:tx>
              <c:spPr>
                <a:noFill/>
                <a:ln>
                  <a:noFill/>
                </a:ln>
                <a:effectLst/>
              </c:spPr>
              <c:txPr>
                <a:bodyPr rot="0" spcFirstLastPara="1" vertOverflow="ellipsis" vert="horz" wrap="square" lIns="38100" tIns="19050" rIns="38100" bIns="19050" anchor="ctr" anchorCtr="1">
                  <a:spAutoFit/>
                </a:bodyPr>
                <a:lstStyle/>
                <a:p>
                  <a:pPr>
                    <a:defRPr lang="ja-JP" sz="800" b="0" i="0" u="none" strike="noStrike" kern="1200" baseline="0">
                      <a:solidFill>
                        <a:schemeClr val="bg2">
                          <a:lumMod val="50000"/>
                        </a:schemeClr>
                      </a:solidFill>
                      <a:latin typeface="つなぎゴシック" panose="020B0600070205080204" charset="-128"/>
                      <a:ea typeface="つなぎゴシック" panose="020B0600070205080204"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F-4EC0-4960-A803-AB46EF1B6F16}"/>
                </c:ext>
              </c:extLst>
            </c:dLbl>
            <c:dLbl>
              <c:idx val="9"/>
              <c:layout>
                <c:manualLayout>
                  <c:x val="1.9190172430977773E-2"/>
                  <c:y val="-7.9530420524737289E-3"/>
                </c:manualLayout>
              </c:layout>
              <c:tx>
                <c:rich>
                  <a:bodyPr rot="0" spcFirstLastPara="1" vertOverflow="ellipsis" vert="horz" wrap="square" anchor="ctr" anchorCtr="1"/>
                  <a:lstStyle/>
                  <a:p>
                    <a:pPr>
                      <a:defRPr lang="ja-JP" sz="900" b="0" i="0" u="none" strike="noStrike" kern="1200" baseline="0">
                        <a:solidFill>
                          <a:schemeClr val="bg1"/>
                        </a:solidFill>
                        <a:latin typeface="つなぎゴシック" panose="020B0600070205080204" charset="-128"/>
                        <a:ea typeface="つなぎゴシック" panose="020B0600070205080204" charset="-128"/>
                        <a:cs typeface="+mn-cs"/>
                      </a:defRPr>
                    </a:pPr>
                    <a:fld id="{EE5ADAC0-2F20-4512-A510-72BA31B81AD5}" type="CATEGORYNAME">
                      <a:rPr lang="zh-TW" altLang="en-US" sz="1400" b="1" cap="none" spc="0">
                        <a:ln w="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rPr>
                      <a:pPr>
                        <a:defRPr lang="ja-JP" sz="900">
                          <a:solidFill>
                            <a:schemeClr val="bg1"/>
                          </a:solidFill>
                          <a:latin typeface="つなぎゴシック" panose="020B0600070205080204" charset="-128"/>
                          <a:ea typeface="つなぎゴシック" panose="020B0600070205080204" charset="-128"/>
                        </a:defRPr>
                      </a:pPr>
                      <a:t>[分類名]</a:t>
                    </a:fld>
                    <a:endParaRPr lang="zh-TW" altLang="en-US" sz="1400" b="1" cap="none" spc="0" dirty="0">
                      <a:ln w="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endParaRPr>
                  </a:p>
                  <a:p>
                    <a:pPr>
                      <a:defRPr lang="ja-JP" sz="900">
                        <a:solidFill>
                          <a:schemeClr val="bg1"/>
                        </a:solidFill>
                        <a:latin typeface="つなぎゴシック" panose="020B0600070205080204" charset="-128"/>
                        <a:ea typeface="つなぎゴシック" panose="020B0600070205080204" charset="-128"/>
                      </a:defRPr>
                    </a:pPr>
                    <a:fld id="{82A8BB0B-BF3C-40B2-996A-DC22BFB14F53}" type="VALUE">
                      <a:rPr lang="en-US" altLang="zh-TW" sz="700" b="1" cap="none" spc="0" smtClean="0">
                        <a:ln w="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rPr>
                      <a:pPr>
                        <a:defRPr lang="ja-JP" sz="900">
                          <a:solidFill>
                            <a:schemeClr val="bg1"/>
                          </a:solidFill>
                          <a:latin typeface="つなぎゴシック" panose="020B0600070205080204" charset="-128"/>
                          <a:ea typeface="つなぎゴシック" panose="020B0600070205080204" charset="-128"/>
                        </a:defRPr>
                      </a:pPr>
                      <a:t>[値]</a:t>
                    </a:fld>
                    <a:r>
                      <a:rPr lang="zh-TW" altLang="en-US" sz="700" b="1" cap="none" spc="0" dirty="0">
                        <a:ln w="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rPr>
                      <a:t>人（</a:t>
                    </a:r>
                    <a:r>
                      <a:rPr lang="en-US" altLang="zh-TW" sz="700" b="1" cap="none" spc="0" dirty="0">
                        <a:ln w="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rPr>
                      <a:t>15.7</a:t>
                    </a:r>
                    <a:r>
                      <a:rPr lang="zh-TW" altLang="en-US" sz="700" b="1" cap="none" spc="0" dirty="0">
                        <a:ln w="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rPr>
                      <a:t>％）</a:t>
                    </a:r>
                  </a:p>
                </c:rich>
              </c:tx>
              <c:spPr>
                <a:noFill/>
                <a:ln>
                  <a:noFill/>
                </a:ln>
                <a:effectLst/>
              </c:spPr>
              <c:txPr>
                <a:bodyPr rot="0" spcFirstLastPara="1" vertOverflow="ellipsis" vert="horz" wrap="square" anchor="ctr" anchorCtr="1"/>
                <a:lstStyle/>
                <a:p>
                  <a:pPr>
                    <a:defRPr lang="ja-JP" sz="900" b="0" i="0" u="none" strike="noStrike" kern="1200" baseline="0">
                      <a:solidFill>
                        <a:schemeClr val="bg1"/>
                      </a:solidFill>
                      <a:latin typeface="つなぎゴシック" panose="020B0600070205080204" charset="-128"/>
                      <a:ea typeface="つなぎゴシック" panose="020B0600070205080204"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layout>
                    <c:manualLayout>
                      <c:w val="0.21061680636148722"/>
                      <c:h val="0.16840257460503213"/>
                    </c:manualLayout>
                  </c15:layout>
                  <c15:dlblFieldTable/>
                  <c15:showDataLabelsRange val="0"/>
                </c:ext>
                <c:ext xmlns:c16="http://schemas.microsoft.com/office/drawing/2014/chart" uri="{C3380CC4-5D6E-409C-BE32-E72D297353CC}">
                  <c16:uniqueId val="{00000013-4EC0-4960-A803-AB46EF1B6F16}"/>
                </c:ext>
              </c:extLst>
            </c:dLbl>
            <c:dLbl>
              <c:idx val="10"/>
              <c:layout>
                <c:manualLayout>
                  <c:x val="-5.8792650918635166E-3"/>
                  <c:y val="-1.7472195569227286E-2"/>
                </c:manualLayout>
              </c:layout>
              <c:tx>
                <c:rich>
                  <a:bodyPr/>
                  <a:lstStyle/>
                  <a:p>
                    <a:fld id="{A6AC3B04-42EF-4E43-A44B-075CA6DDEAC7}" type="CATEGORYNAME">
                      <a:rPr lang="ja-JP" altLang="en-US" sz="600" b="1">
                        <a:solidFill>
                          <a:schemeClr val="bg1"/>
                        </a:solidFill>
                        <a:effectLst>
                          <a:outerShdw blurRad="38100" dist="38100" dir="2700000" algn="tl">
                            <a:srgbClr val="000000">
                              <a:alpha val="43137"/>
                            </a:srgbClr>
                          </a:outerShdw>
                        </a:effectLst>
                      </a:rPr>
                      <a:pPr/>
                      <a:t>[分類名]</a:t>
                    </a:fld>
                    <a:endParaRPr lang="ja-JP" altLang="en-US" sz="600" b="1" baseline="0" dirty="0">
                      <a:solidFill>
                        <a:schemeClr val="bg1"/>
                      </a:solidFill>
                      <a:effectLst>
                        <a:outerShdw blurRad="38100" dist="38100" dir="2700000" algn="tl">
                          <a:srgbClr val="000000">
                            <a:alpha val="43137"/>
                          </a:srgbClr>
                        </a:outerShdw>
                      </a:effectLst>
                    </a:endParaRPr>
                  </a:p>
                  <a:p>
                    <a:fld id="{1BEEE8A6-E1A4-42DD-9CA0-4BC6EB1A4F84}" type="VALUE">
                      <a:rPr lang="en-US" altLang="ja-JP" sz="600" b="1">
                        <a:solidFill>
                          <a:schemeClr val="bg1"/>
                        </a:solidFill>
                        <a:effectLst>
                          <a:outerShdw blurRad="38100" dist="38100" dir="2700000" algn="tl">
                            <a:srgbClr val="000000">
                              <a:alpha val="43137"/>
                            </a:srgbClr>
                          </a:outerShdw>
                        </a:effectLst>
                      </a:rPr>
                      <a:pPr/>
                      <a:t>[値]</a:t>
                    </a:fld>
                    <a:r>
                      <a:rPr lang="ja-JP" altLang="en-US" sz="600" b="1" dirty="0">
                        <a:solidFill>
                          <a:schemeClr val="bg1"/>
                        </a:solidFill>
                        <a:effectLst>
                          <a:outerShdw blurRad="38100" dist="38100" dir="2700000" algn="tl">
                            <a:srgbClr val="000000">
                              <a:alpha val="43137"/>
                            </a:srgbClr>
                          </a:outerShdw>
                        </a:effectLst>
                      </a:rPr>
                      <a:t>人（</a:t>
                    </a:r>
                    <a:r>
                      <a:rPr lang="en-US" altLang="ja-JP" sz="600" b="1" dirty="0">
                        <a:solidFill>
                          <a:schemeClr val="bg1"/>
                        </a:solidFill>
                        <a:effectLst>
                          <a:outerShdw blurRad="38100" dist="38100" dir="2700000" algn="tl">
                            <a:srgbClr val="000000">
                              <a:alpha val="43137"/>
                            </a:srgbClr>
                          </a:outerShdw>
                        </a:effectLst>
                      </a:rPr>
                      <a:t>7.2</a:t>
                    </a:r>
                    <a:r>
                      <a:rPr lang="ja-JP" altLang="en-US" sz="600" b="1" dirty="0">
                        <a:solidFill>
                          <a:schemeClr val="bg1"/>
                        </a:solidFill>
                        <a:effectLst>
                          <a:outerShdw blurRad="38100" dist="38100" dir="2700000" algn="tl">
                            <a:srgbClr val="000000">
                              <a:alpha val="43137"/>
                            </a:srgbClr>
                          </a:outerShdw>
                        </a:effectLst>
                      </a:rPr>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5-4EC0-4960-A803-AB46EF1B6F16}"/>
                </c:ext>
              </c:extLst>
            </c:dLbl>
            <c:dLbl>
              <c:idx val="11"/>
              <c:layout>
                <c:manualLayout>
                  <c:x val="-0.1591577793282169"/>
                  <c:y val="-0.1320919783612072"/>
                </c:manualLayout>
              </c:layout>
              <c:tx>
                <c:rich>
                  <a:bodyPr rot="0" spcFirstLastPara="1" vertOverflow="ellipsis" vert="horz" wrap="square" lIns="38100" tIns="19050" rIns="38100" bIns="19050" anchor="ctr" anchorCtr="1">
                    <a:spAutoFit/>
                  </a:bodyPr>
                  <a:lstStyle/>
                  <a:p>
                    <a:pPr>
                      <a:defRPr lang="ja-JP" sz="800" b="0" i="0" u="none" strike="noStrike" kern="1200" baseline="0">
                        <a:solidFill>
                          <a:schemeClr val="bg2">
                            <a:lumMod val="50000"/>
                          </a:schemeClr>
                        </a:solidFill>
                        <a:latin typeface="つなぎゴシック" panose="020B0600070205080204" charset="-128"/>
                        <a:ea typeface="つなぎゴシック" panose="020B0600070205080204" charset="-128"/>
                        <a:cs typeface="+mn-cs"/>
                      </a:defRPr>
                    </a:pPr>
                    <a:fld id="{DCB53F9A-A2E6-4F67-92C7-2CFDA444562D}" type="CATEGORYNAME">
                      <a:rPr lang="ja-JP" altLang="en-US" sz="700" b="1">
                        <a:solidFill>
                          <a:schemeClr val="bg2">
                            <a:lumMod val="50000"/>
                          </a:schemeClr>
                        </a:solidFill>
                      </a:rPr>
                      <a:pPr>
                        <a:defRPr lang="ja-JP">
                          <a:solidFill>
                            <a:schemeClr val="bg2">
                              <a:lumMod val="50000"/>
                            </a:schemeClr>
                          </a:solidFill>
                          <a:latin typeface="つなぎゴシック" panose="020B0600070205080204" charset="-128"/>
                          <a:ea typeface="つなぎゴシック" panose="020B0600070205080204" charset="-128"/>
                        </a:defRPr>
                      </a:pPr>
                      <a:t>[分類名]</a:t>
                    </a:fld>
                    <a:endParaRPr lang="ja-JP" altLang="en-US" sz="700" b="1" baseline="0" dirty="0">
                      <a:solidFill>
                        <a:schemeClr val="bg2">
                          <a:lumMod val="50000"/>
                        </a:schemeClr>
                      </a:solidFill>
                    </a:endParaRPr>
                  </a:p>
                  <a:p>
                    <a:pPr>
                      <a:defRPr lang="ja-JP">
                        <a:solidFill>
                          <a:schemeClr val="bg2">
                            <a:lumMod val="50000"/>
                          </a:schemeClr>
                        </a:solidFill>
                        <a:latin typeface="つなぎゴシック" panose="020B0600070205080204" charset="-128"/>
                        <a:ea typeface="つなぎゴシック" panose="020B0600070205080204" charset="-128"/>
                      </a:defRPr>
                    </a:pPr>
                    <a:fld id="{50547351-7CAB-4A6A-9751-A189D2761315}" type="VALUE">
                      <a:rPr lang="en-US" altLang="ja-JP" sz="700" b="1">
                        <a:solidFill>
                          <a:schemeClr val="bg2">
                            <a:lumMod val="50000"/>
                          </a:schemeClr>
                        </a:solidFill>
                      </a:rPr>
                      <a:pPr>
                        <a:defRPr lang="ja-JP">
                          <a:solidFill>
                            <a:schemeClr val="bg2">
                              <a:lumMod val="50000"/>
                            </a:schemeClr>
                          </a:solidFill>
                          <a:latin typeface="つなぎゴシック" panose="020B0600070205080204" charset="-128"/>
                          <a:ea typeface="つなぎゴシック" panose="020B0600070205080204" charset="-128"/>
                        </a:defRPr>
                      </a:pPr>
                      <a:t>[値]</a:t>
                    </a:fld>
                    <a:r>
                      <a:rPr lang="ja-JP" altLang="en-US" sz="700" b="1" dirty="0">
                        <a:solidFill>
                          <a:schemeClr val="bg2">
                            <a:lumMod val="50000"/>
                          </a:schemeClr>
                        </a:solidFill>
                      </a:rPr>
                      <a:t>人（</a:t>
                    </a:r>
                    <a:r>
                      <a:rPr lang="en-US" altLang="ja-JP" sz="700" b="1" dirty="0">
                        <a:solidFill>
                          <a:schemeClr val="bg2">
                            <a:lumMod val="50000"/>
                          </a:schemeClr>
                        </a:solidFill>
                      </a:rPr>
                      <a:t>4.2</a:t>
                    </a:r>
                    <a:r>
                      <a:rPr lang="ja-JP" altLang="en-US" sz="700" b="1" dirty="0">
                        <a:solidFill>
                          <a:schemeClr val="bg2">
                            <a:lumMod val="50000"/>
                          </a:schemeClr>
                        </a:solidFill>
                      </a:rPr>
                      <a:t>％）</a:t>
                    </a:r>
                  </a:p>
                </c:rich>
              </c:tx>
              <c:spPr>
                <a:noFill/>
                <a:ln>
                  <a:noFill/>
                </a:ln>
                <a:effectLst/>
              </c:spPr>
              <c:txPr>
                <a:bodyPr rot="0" spcFirstLastPara="1" vertOverflow="ellipsis" vert="horz" wrap="square" lIns="38100" tIns="19050" rIns="38100" bIns="19050" anchor="ctr" anchorCtr="1">
                  <a:spAutoFit/>
                </a:bodyPr>
                <a:lstStyle/>
                <a:p>
                  <a:pPr>
                    <a:defRPr lang="ja-JP" sz="800" b="0" i="0" u="none" strike="noStrike" kern="1200" baseline="0">
                      <a:solidFill>
                        <a:schemeClr val="bg2">
                          <a:lumMod val="50000"/>
                        </a:schemeClr>
                      </a:solidFill>
                      <a:latin typeface="つなぎゴシック" panose="020B0600070205080204" charset="-128"/>
                      <a:ea typeface="つなぎゴシック" panose="020B0600070205080204"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7-4EC0-4960-A803-AB46EF1B6F16}"/>
                </c:ext>
              </c:extLst>
            </c:dLbl>
            <c:dLbl>
              <c:idx val="12"/>
              <c:layout>
                <c:manualLayout>
                  <c:x val="-7.1179607295923458E-2"/>
                  <c:y val="-0.22272036206803961"/>
                </c:manualLayout>
              </c:layout>
              <c:tx>
                <c:rich>
                  <a:bodyPr/>
                  <a:lstStyle/>
                  <a:p>
                    <a:fld id="{61A700E9-97E1-4AFB-9FD9-DFFABE2352BB}" type="CATEGORYNAME">
                      <a:rPr lang="ja-JP" altLang="en-US" sz="700" b="1">
                        <a:solidFill>
                          <a:schemeClr val="bg2">
                            <a:lumMod val="50000"/>
                          </a:schemeClr>
                        </a:solidFill>
                      </a:rPr>
                      <a:pPr/>
                      <a:t>[分類名]</a:t>
                    </a:fld>
                    <a:endParaRPr lang="ja-JP" altLang="en-US" sz="700" b="1" baseline="0" dirty="0">
                      <a:solidFill>
                        <a:schemeClr val="bg2">
                          <a:lumMod val="50000"/>
                        </a:schemeClr>
                      </a:solidFill>
                    </a:endParaRPr>
                  </a:p>
                  <a:p>
                    <a:fld id="{343E77BA-036B-491F-87A0-C12D861DB794}" type="VALUE">
                      <a:rPr lang="en-US" altLang="ja-JP" sz="700" b="1">
                        <a:solidFill>
                          <a:schemeClr val="bg2">
                            <a:lumMod val="50000"/>
                          </a:schemeClr>
                        </a:solidFill>
                      </a:rPr>
                      <a:pPr/>
                      <a:t>[値]</a:t>
                    </a:fld>
                    <a:r>
                      <a:rPr lang="ja-JP" altLang="en-US" sz="700" b="1" dirty="0">
                        <a:solidFill>
                          <a:schemeClr val="bg2">
                            <a:lumMod val="50000"/>
                          </a:schemeClr>
                        </a:solidFill>
                      </a:rPr>
                      <a:t>人（</a:t>
                    </a:r>
                    <a:r>
                      <a:rPr lang="en-US" altLang="ja-JP" sz="700" b="1" dirty="0">
                        <a:solidFill>
                          <a:schemeClr val="bg2">
                            <a:lumMod val="50000"/>
                          </a:schemeClr>
                        </a:solidFill>
                      </a:rPr>
                      <a:t>1.3</a:t>
                    </a:r>
                    <a:r>
                      <a:rPr lang="ja-JP" altLang="en-US" sz="700" b="1" dirty="0">
                        <a:solidFill>
                          <a:schemeClr val="bg2">
                            <a:lumMod val="50000"/>
                          </a:schemeClr>
                        </a:solidFill>
                      </a:rPr>
                      <a:t>％）</a:t>
                    </a:r>
                  </a:p>
                </c:rich>
              </c:tx>
              <c:showLegendKey val="0"/>
              <c:showVal val="1"/>
              <c:showCatName val="1"/>
              <c:showSerName val="0"/>
              <c:showPercent val="0"/>
              <c:showBubbleSize val="0"/>
              <c:separator>
</c:separator>
              <c:extLst>
                <c:ext xmlns:c15="http://schemas.microsoft.com/office/drawing/2012/chart" uri="{CE6537A1-D6FC-4f65-9D91-7224C49458BB}">
                  <c15:layout>
                    <c:manualLayout>
                      <c:w val="0.23234765602908689"/>
                      <c:h val="8.923884514435694E-2"/>
                    </c:manualLayout>
                  </c15:layout>
                  <c15:dlblFieldTable/>
                  <c15:showDataLabelsRange val="0"/>
                </c:ext>
                <c:ext xmlns:c16="http://schemas.microsoft.com/office/drawing/2014/chart" uri="{C3380CC4-5D6E-409C-BE32-E72D297353CC}">
                  <c16:uniqueId val="{00000019-4EC0-4960-A803-AB46EF1B6F16}"/>
                </c:ext>
              </c:extLst>
            </c:dLbl>
            <c:dLbl>
              <c:idx val="13"/>
              <c:layout>
                <c:manualLayout>
                  <c:x val="1.6650470115286184E-2"/>
                  <c:y val="-0.20023660981311686"/>
                </c:manualLayout>
              </c:layout>
              <c:tx>
                <c:rich>
                  <a:bodyPr rot="0" spcFirstLastPara="1" vertOverflow="ellipsis" vert="horz" wrap="square" lIns="38100" tIns="19050" rIns="38100" bIns="19050" anchor="ctr" anchorCtr="1">
                    <a:noAutofit/>
                  </a:bodyPr>
                  <a:lstStyle/>
                  <a:p>
                    <a:pPr>
                      <a:defRPr lang="ja-JP" sz="800" b="0" i="0" u="none" strike="noStrike" kern="1200" baseline="0">
                        <a:solidFill>
                          <a:schemeClr val="tx1">
                            <a:lumMod val="75000"/>
                            <a:lumOff val="25000"/>
                          </a:schemeClr>
                        </a:solidFill>
                        <a:latin typeface="つなぎゴシック" panose="020B0600070205080204" charset="-128"/>
                        <a:ea typeface="つなぎゴシック" panose="020B0600070205080204" charset="-128"/>
                        <a:cs typeface="+mn-cs"/>
                      </a:defRPr>
                    </a:pPr>
                    <a:fld id="{46BF943F-612F-4A72-BDCB-EA18A3B7FC70}" type="CATEGORYNAME">
                      <a:rPr lang="ja-JP" altLang="en-US" sz="600" b="1" smtClean="0">
                        <a:solidFill>
                          <a:schemeClr val="bg2">
                            <a:lumMod val="50000"/>
                          </a:schemeClr>
                        </a:solidFill>
                        <a:latin typeface="つなぎゴシック" panose="020B0600070205080204" charset="-128"/>
                        <a:ea typeface="つなぎゴシック" panose="020B0600070205080204" charset="-128"/>
                      </a:rPr>
                      <a:pPr>
                        <a:defRPr lang="ja-JP">
                          <a:latin typeface="つなぎゴシック" panose="020B0600070205080204" charset="-128"/>
                          <a:ea typeface="つなぎゴシック" panose="020B0600070205080204" charset="-128"/>
                        </a:defRPr>
                      </a:pPr>
                      <a:t>[分類名]</a:t>
                    </a:fld>
                    <a:endParaRPr lang="ja-JP" altLang="en-US" sz="600" b="1" baseline="0" dirty="0">
                      <a:solidFill>
                        <a:schemeClr val="bg2">
                          <a:lumMod val="50000"/>
                        </a:schemeClr>
                      </a:solidFill>
                      <a:latin typeface="つなぎゴシック" panose="020B0600070205080204" charset="-128"/>
                      <a:ea typeface="つなぎゴシック" panose="020B0600070205080204" charset="-128"/>
                    </a:endParaRPr>
                  </a:p>
                  <a:p>
                    <a:pPr>
                      <a:defRPr lang="ja-JP">
                        <a:latin typeface="つなぎゴシック" panose="020B0600070205080204" charset="-128"/>
                        <a:ea typeface="つなぎゴシック" panose="020B0600070205080204" charset="-128"/>
                      </a:defRPr>
                    </a:pPr>
                    <a:fld id="{086CC187-DA45-4694-9BE5-ED2FD285A92D}" type="VALUE">
                      <a:rPr lang="en-US" altLang="ja-JP" sz="600" b="1" smtClean="0">
                        <a:solidFill>
                          <a:schemeClr val="bg2">
                            <a:lumMod val="50000"/>
                          </a:schemeClr>
                        </a:solidFill>
                        <a:latin typeface="つなぎゴシック" panose="020B0600070205080204" charset="-128"/>
                        <a:ea typeface="つなぎゴシック" panose="020B0600070205080204" charset="-128"/>
                      </a:rPr>
                      <a:pPr>
                        <a:defRPr lang="ja-JP">
                          <a:latin typeface="つなぎゴシック" panose="020B0600070205080204" charset="-128"/>
                          <a:ea typeface="つなぎゴシック" panose="020B0600070205080204" charset="-128"/>
                        </a:defRPr>
                      </a:pPr>
                      <a:t>[値]</a:t>
                    </a:fld>
                    <a:r>
                      <a:rPr lang="ja-JP" altLang="en-US" sz="600" b="1" dirty="0">
                        <a:solidFill>
                          <a:schemeClr val="bg2">
                            <a:lumMod val="50000"/>
                          </a:schemeClr>
                        </a:solidFill>
                        <a:latin typeface="つなぎゴシック" panose="020B0600070205080204" charset="-128"/>
                        <a:ea typeface="つなぎゴシック" panose="020B0600070205080204" charset="-128"/>
                      </a:rPr>
                      <a:t>人（</a:t>
                    </a:r>
                    <a:r>
                      <a:rPr lang="en-US" altLang="ja-JP" sz="600" b="1" dirty="0">
                        <a:solidFill>
                          <a:schemeClr val="bg2">
                            <a:lumMod val="50000"/>
                          </a:schemeClr>
                        </a:solidFill>
                        <a:latin typeface="つなぎゴシック" panose="020B0600070205080204" charset="-128"/>
                        <a:ea typeface="つなぎゴシック" panose="020B0600070205080204" charset="-128"/>
                      </a:rPr>
                      <a:t>6.8</a:t>
                    </a:r>
                    <a:r>
                      <a:rPr lang="ja-JP" altLang="en-US" sz="600" b="1" dirty="0">
                        <a:solidFill>
                          <a:schemeClr val="bg2">
                            <a:lumMod val="50000"/>
                          </a:schemeClr>
                        </a:solidFill>
                        <a:latin typeface="つなぎゴシック" panose="020B0600070205080204" charset="-128"/>
                        <a:ea typeface="つなぎゴシック" panose="020B0600070205080204" charset="-128"/>
                      </a:rPr>
                      <a:t>％）</a:t>
                    </a:r>
                  </a:p>
                </c:rich>
              </c:tx>
              <c:spPr>
                <a:noFill/>
                <a:ln>
                  <a:noFill/>
                </a:ln>
                <a:effectLst/>
              </c:spPr>
              <c:txPr>
                <a:bodyPr rot="0" spcFirstLastPara="1" vertOverflow="ellipsis" vert="horz" wrap="square" lIns="38100" tIns="19050" rIns="38100" bIns="19050" anchor="ctr" anchorCtr="1">
                  <a:noAutofit/>
                </a:bodyPr>
                <a:lstStyle/>
                <a:p>
                  <a:pPr>
                    <a:defRPr lang="ja-JP" sz="800" b="0" i="0" u="none" strike="noStrike" kern="1200" baseline="0">
                      <a:solidFill>
                        <a:schemeClr val="tx1">
                          <a:lumMod val="75000"/>
                          <a:lumOff val="25000"/>
                        </a:schemeClr>
                      </a:solidFill>
                      <a:latin typeface="つなぎゴシック" panose="020B0600070205080204" charset="-128"/>
                      <a:ea typeface="つなぎゴシック" panose="020B0600070205080204"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layout>
                    <c:manualLayout>
                      <c:w val="0.20416937251400272"/>
                      <c:h val="0.10091110658411793"/>
                    </c:manualLayout>
                  </c15:layout>
                  <c15:dlblFieldTable/>
                  <c15:showDataLabelsRange val="0"/>
                </c:ext>
                <c:ext xmlns:c16="http://schemas.microsoft.com/office/drawing/2014/chart" uri="{C3380CC4-5D6E-409C-BE32-E72D297353CC}">
                  <c16:uniqueId val="{0000001B-4EC0-4960-A803-AB46EF1B6F16}"/>
                </c:ext>
              </c:extLst>
            </c:dLbl>
            <c:dLbl>
              <c:idx val="14"/>
              <c:layout>
                <c:manualLayout>
                  <c:x val="-0.27447857702506723"/>
                  <c:y val="-0.10728227432659274"/>
                </c:manualLayout>
              </c:layout>
              <c:tx>
                <c:rich>
                  <a:bodyPr/>
                  <a:lstStyle/>
                  <a:p>
                    <a:fld id="{9EEDD7C7-41A8-421E-BA77-3A1E8EF76A92}" type="CATEGORYNAME">
                      <a:rPr lang="ja-JP" altLang="en-US"/>
                      <a:pPr/>
                      <a:t>[分類名]</a:t>
                    </a:fld>
                    <a:endParaRPr lang="ja-JP" altLang="en-US" baseline="0"/>
                  </a:p>
                  <a:p>
                    <a:fld id="{99FABCCB-F528-4EA7-9833-E693A17F70E1}" type="VALUE">
                      <a:rPr lang="en-US" altLang="ja-JP"/>
                      <a:pPr/>
                      <a:t>[値]</a:t>
                    </a:fld>
                    <a:r>
                      <a:rPr lang="ja-JP" altLang="en-US"/>
                      <a:t>人（</a:t>
                    </a:r>
                    <a:r>
                      <a:rPr lang="en-US" altLang="ja-JP"/>
                      <a:t>0.8</a:t>
                    </a:r>
                    <a:r>
                      <a:rPr lang="ja-JP" altLang="en-US"/>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D-4EC0-4960-A803-AB46EF1B6F16}"/>
                </c:ext>
              </c:extLst>
            </c:dLbl>
            <c:dLbl>
              <c:idx val="15"/>
              <c:layout>
                <c:manualLayout>
                  <c:x val="-0.2484007439108796"/>
                  <c:y val="-0.20102859961863237"/>
                </c:manualLayout>
              </c:layout>
              <c:tx>
                <c:rich>
                  <a:bodyPr/>
                  <a:lstStyle/>
                  <a:p>
                    <a:fld id="{6B4972BC-1C94-4B70-BA0C-C48467233DBF}" type="CATEGORYNAME">
                      <a:rPr lang="ja-JP" altLang="en-US"/>
                      <a:pPr/>
                      <a:t>[分類名]</a:t>
                    </a:fld>
                    <a:endParaRPr lang="ja-JP" altLang="en-US" baseline="0"/>
                  </a:p>
                  <a:p>
                    <a:fld id="{C1B1D952-263B-41AB-80AA-C722C1B81027}" type="VALUE">
                      <a:rPr lang="en-US" altLang="ja-JP"/>
                      <a:pPr/>
                      <a:t>[値]</a:t>
                    </a:fld>
                    <a:r>
                      <a:rPr lang="ja-JP" altLang="en-US"/>
                      <a:t>人（</a:t>
                    </a:r>
                    <a:r>
                      <a:rPr lang="en-US" altLang="ja-JP"/>
                      <a:t>1.3</a:t>
                    </a:r>
                    <a:r>
                      <a:rPr lang="ja-JP" altLang="en-US"/>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F-4EC0-4960-A803-AB46EF1B6F16}"/>
                </c:ext>
              </c:extLst>
            </c:dLbl>
            <c:dLbl>
              <c:idx val="16"/>
              <c:layout>
                <c:manualLayout>
                  <c:x val="-0.11326770807420833"/>
                  <c:y val="-0.21929761593531816"/>
                </c:manualLayout>
              </c:layout>
              <c:tx>
                <c:rich>
                  <a:bodyPr/>
                  <a:lstStyle/>
                  <a:p>
                    <a:fld id="{B1E62C9B-C597-42EA-BBF3-1EEDF0CF5E1E}" type="CATEGORYNAME">
                      <a:rPr lang="ja-JP" altLang="en-US"/>
                      <a:pPr/>
                      <a:t>[分類名]</a:t>
                    </a:fld>
                    <a:endParaRPr lang="ja-JP" altLang="en-US" baseline="0"/>
                  </a:p>
                  <a:p>
                    <a:fld id="{0F619E65-E617-433E-81A7-56E5037D5B6B}" type="VALUE">
                      <a:rPr lang="en-US" altLang="ja-JP"/>
                      <a:pPr/>
                      <a:t>[値]</a:t>
                    </a:fld>
                    <a:r>
                      <a:rPr lang="ja-JP" altLang="en-US"/>
                      <a:t>人（</a:t>
                    </a:r>
                    <a:r>
                      <a:rPr lang="en-US" altLang="ja-JP"/>
                      <a:t>3.8</a:t>
                    </a:r>
                    <a:r>
                      <a:rPr lang="ja-JP" altLang="en-US"/>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1-4EC0-4960-A803-AB46EF1B6F16}"/>
                </c:ext>
              </c:extLst>
            </c:dLbl>
            <c:spPr>
              <a:noFill/>
              <a:ln>
                <a:noFill/>
              </a:ln>
              <a:effectLst/>
            </c:spPr>
            <c:txPr>
              <a:bodyPr rot="0" spcFirstLastPara="1" vertOverflow="ellipsis" vert="horz" wrap="square" lIns="38100" tIns="19050" rIns="38100" bIns="19050" anchor="ctr" anchorCtr="1">
                <a:spAutoFit/>
              </a:bodyPr>
              <a:lstStyle/>
              <a:p>
                <a:pPr>
                  <a:defRPr lang="ja-JP" sz="800" b="0" i="0" u="none" strike="noStrike" kern="1200" baseline="0">
                    <a:solidFill>
                      <a:schemeClr val="tx1">
                        <a:lumMod val="75000"/>
                        <a:lumOff val="25000"/>
                      </a:schemeClr>
                    </a:solidFill>
                    <a:latin typeface="つなぎゴシック" panose="020B0600070205080204" charset="-128"/>
                    <a:ea typeface="つなぎゴシック" panose="020B0600070205080204" charset="-128"/>
                    <a:cs typeface="+mn-cs"/>
                  </a:defRPr>
                </a:pPr>
                <a:endParaRPr lang="ja-JP"/>
              </a:p>
            </c:txPr>
            <c:showLegendKey val="0"/>
            <c:showVal val="0"/>
            <c:showCatName val="0"/>
            <c:showSerName val="0"/>
            <c:showPercent val="0"/>
            <c:showBubbleSize val="0"/>
            <c:extLst>
              <c:ext xmlns:c15="http://schemas.microsoft.com/office/drawing/2012/chart" uri="{CE6537A1-D6FC-4f65-9D91-7224C49458BB}"/>
            </c:extLst>
          </c:dLbls>
          <c:cat>
            <c:strRef>
              <c:f>要因別グラフ!$O$5:$O$21</c:f>
              <c:strCache>
                <c:ptCount val="14"/>
                <c:pt idx="0">
                  <c:v>乗用型トラクター</c:v>
                </c:pt>
                <c:pt idx="1">
                  <c:v>歩行型トラクター</c:v>
                </c:pt>
                <c:pt idx="2">
                  <c:v>農用運搬車</c:v>
                </c:pt>
                <c:pt idx="3">
                  <c:v>自脱型コンバイン</c:v>
                </c:pt>
                <c:pt idx="4">
                  <c:v>動力防除機</c:v>
                </c:pt>
                <c:pt idx="5">
                  <c:v>動力刈払機</c:v>
                </c:pt>
                <c:pt idx="6">
                  <c:v>農用高所作業機</c:v>
                </c:pt>
                <c:pt idx="7">
                  <c:v>その他</c:v>
                </c:pt>
                <c:pt idx="8">
                  <c:v>施設事故</c:v>
                </c:pt>
                <c:pt idx="9">
                  <c:v>熱中症</c:v>
                </c:pt>
                <c:pt idx="10">
                  <c:v>稲わら焼却中等の火傷</c:v>
                </c:pt>
                <c:pt idx="11">
                  <c:v>ほ場、道路からの転落</c:v>
                </c:pt>
                <c:pt idx="12">
                  <c:v>木等の高所からの転落</c:v>
                </c:pt>
                <c:pt idx="13">
                  <c:v>その他</c:v>
                </c:pt>
              </c:strCache>
            </c:strRef>
          </c:cat>
          <c:val>
            <c:numRef>
              <c:f>要因別グラフ!$P$5:$P$21</c:f>
              <c:numCache>
                <c:formatCode>General</c:formatCode>
                <c:ptCount val="17"/>
                <c:pt idx="0">
                  <c:v>61</c:v>
                </c:pt>
                <c:pt idx="1">
                  <c:v>9</c:v>
                </c:pt>
                <c:pt idx="2">
                  <c:v>12</c:v>
                </c:pt>
                <c:pt idx="3">
                  <c:v>13</c:v>
                </c:pt>
                <c:pt idx="4">
                  <c:v>7</c:v>
                </c:pt>
                <c:pt idx="5">
                  <c:v>1</c:v>
                </c:pt>
                <c:pt idx="6">
                  <c:v>3</c:v>
                </c:pt>
                <c:pt idx="7">
                  <c:v>41</c:v>
                </c:pt>
                <c:pt idx="8">
                  <c:v>6</c:v>
                </c:pt>
                <c:pt idx="9">
                  <c:v>37</c:v>
                </c:pt>
                <c:pt idx="10">
                  <c:v>17</c:v>
                </c:pt>
                <c:pt idx="11">
                  <c:v>10</c:v>
                </c:pt>
                <c:pt idx="12">
                  <c:v>3</c:v>
                </c:pt>
                <c:pt idx="13">
                  <c:v>16</c:v>
                </c:pt>
              </c:numCache>
            </c:numRef>
          </c:val>
          <c:extLst>
            <c:ext xmlns:c16="http://schemas.microsoft.com/office/drawing/2014/chart" uri="{C3380CC4-5D6E-409C-BE32-E72D297353CC}">
              <c16:uniqueId val="{00000022-4EC0-4960-A803-AB46EF1B6F16}"/>
            </c:ext>
          </c:extLst>
        </c:ser>
        <c:dLbls>
          <c:showLegendKey val="0"/>
          <c:showVal val="1"/>
          <c:showCatName val="0"/>
          <c:showSerName val="0"/>
          <c:showPercent val="0"/>
          <c:showBubbleSize val="0"/>
          <c:showLeaderLines val="1"/>
        </c:dLbls>
        <c:firstSliceAng val="0"/>
        <c:holeSize val="20"/>
      </c:doughnutChart>
      <c:doughnutChart>
        <c:varyColors val="1"/>
        <c:ser>
          <c:idx val="1"/>
          <c:order val="1"/>
          <c:dPt>
            <c:idx val="0"/>
            <c:bubble3D val="0"/>
            <c:spPr>
              <a:solidFill>
                <a:srgbClr val="FF7C80"/>
              </a:solidFill>
              <a:ln w="19050">
                <a:solidFill>
                  <a:schemeClr val="lt1"/>
                </a:solidFill>
              </a:ln>
              <a:effectLst/>
            </c:spPr>
            <c:extLst>
              <c:ext xmlns:c16="http://schemas.microsoft.com/office/drawing/2014/chart" uri="{C3380CC4-5D6E-409C-BE32-E72D297353CC}">
                <c16:uniqueId val="{00000024-4EC0-4960-A803-AB46EF1B6F1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26-4EC0-4960-A803-AB46EF1B6F1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28-4EC0-4960-A803-AB46EF1B6F1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2A-4EC0-4960-A803-AB46EF1B6F16}"/>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2C-4EC0-4960-A803-AB46EF1B6F16}"/>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2E-4EC0-4960-A803-AB46EF1B6F16}"/>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30-4EC0-4960-A803-AB46EF1B6F16}"/>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32-4EC0-4960-A803-AB46EF1B6F16}"/>
              </c:ext>
            </c:extLst>
          </c:dPt>
          <c:dPt>
            <c:idx val="8"/>
            <c:bubble3D val="0"/>
            <c:spPr>
              <a:solidFill>
                <a:srgbClr val="FFD94D"/>
              </a:solidFill>
              <a:ln w="19050">
                <a:solidFill>
                  <a:schemeClr val="lt1"/>
                </a:solidFill>
              </a:ln>
              <a:effectLst/>
            </c:spPr>
            <c:extLst>
              <c:ext xmlns:c16="http://schemas.microsoft.com/office/drawing/2014/chart" uri="{C3380CC4-5D6E-409C-BE32-E72D297353CC}">
                <c16:uniqueId val="{00000034-4EC0-4960-A803-AB46EF1B6F16}"/>
              </c:ext>
            </c:extLst>
          </c:dPt>
          <c:dPt>
            <c:idx val="9"/>
            <c:bubble3D val="0"/>
            <c:spPr>
              <a:solidFill>
                <a:srgbClr val="0070C0"/>
              </a:solidFill>
              <a:ln w="19050">
                <a:solidFill>
                  <a:schemeClr val="lt1"/>
                </a:solidFill>
              </a:ln>
              <a:effectLst/>
            </c:spPr>
            <c:extLst>
              <c:ext xmlns:c16="http://schemas.microsoft.com/office/drawing/2014/chart" uri="{C3380CC4-5D6E-409C-BE32-E72D297353CC}">
                <c16:uniqueId val="{00000036-4EC0-4960-A803-AB46EF1B6F16}"/>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38-4EC0-4960-A803-AB46EF1B6F16}"/>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3A-4EC0-4960-A803-AB46EF1B6F16}"/>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3C-4EC0-4960-A803-AB46EF1B6F16}"/>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3E-4EC0-4960-A803-AB46EF1B6F16}"/>
              </c:ext>
            </c:extLst>
          </c:dPt>
          <c:dPt>
            <c:idx val="14"/>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40-4EC0-4960-A803-AB46EF1B6F16}"/>
              </c:ext>
            </c:extLst>
          </c:dPt>
          <c:dPt>
            <c:idx val="15"/>
            <c:bubble3D val="0"/>
            <c:spPr>
              <a:solidFill>
                <a:schemeClr val="accent4">
                  <a:lumMod val="80000"/>
                  <a:lumOff val="20000"/>
                </a:schemeClr>
              </a:solidFill>
              <a:ln w="19050">
                <a:solidFill>
                  <a:schemeClr val="lt1"/>
                </a:solidFill>
              </a:ln>
              <a:effectLst/>
            </c:spPr>
            <c:extLst>
              <c:ext xmlns:c16="http://schemas.microsoft.com/office/drawing/2014/chart" uri="{C3380CC4-5D6E-409C-BE32-E72D297353CC}">
                <c16:uniqueId val="{00000042-4EC0-4960-A803-AB46EF1B6F16}"/>
              </c:ext>
            </c:extLst>
          </c:dPt>
          <c:dPt>
            <c:idx val="16"/>
            <c:bubble3D val="0"/>
            <c:spPr>
              <a:solidFill>
                <a:schemeClr val="accent5">
                  <a:lumMod val="80000"/>
                  <a:lumOff val="20000"/>
                </a:schemeClr>
              </a:solidFill>
              <a:ln w="19050">
                <a:solidFill>
                  <a:schemeClr val="lt1"/>
                </a:solidFill>
              </a:ln>
              <a:effectLst/>
            </c:spPr>
            <c:extLst>
              <c:ext xmlns:c16="http://schemas.microsoft.com/office/drawing/2014/chart" uri="{C3380CC4-5D6E-409C-BE32-E72D297353CC}">
                <c16:uniqueId val="{00000044-4EC0-4960-A803-AB46EF1B6F16}"/>
              </c:ext>
            </c:extLst>
          </c:dPt>
          <c:dLbls>
            <c:delete val="1"/>
          </c:dLbls>
          <c:cat>
            <c:strRef>
              <c:f>要因別グラフ!$O$5:$O$21</c:f>
              <c:strCache>
                <c:ptCount val="14"/>
                <c:pt idx="0">
                  <c:v>乗用型トラクター</c:v>
                </c:pt>
                <c:pt idx="1">
                  <c:v>歩行型トラクター</c:v>
                </c:pt>
                <c:pt idx="2">
                  <c:v>農用運搬車</c:v>
                </c:pt>
                <c:pt idx="3">
                  <c:v>自脱型コンバイン</c:v>
                </c:pt>
                <c:pt idx="4">
                  <c:v>動力防除機</c:v>
                </c:pt>
                <c:pt idx="5">
                  <c:v>動力刈払機</c:v>
                </c:pt>
                <c:pt idx="6">
                  <c:v>農用高所作業機</c:v>
                </c:pt>
                <c:pt idx="7">
                  <c:v>その他</c:v>
                </c:pt>
                <c:pt idx="8">
                  <c:v>施設事故</c:v>
                </c:pt>
                <c:pt idx="9">
                  <c:v>熱中症</c:v>
                </c:pt>
                <c:pt idx="10">
                  <c:v>稲わら焼却中等の火傷</c:v>
                </c:pt>
                <c:pt idx="11">
                  <c:v>ほ場、道路からの転落</c:v>
                </c:pt>
                <c:pt idx="12">
                  <c:v>木等の高所からの転落</c:v>
                </c:pt>
                <c:pt idx="13">
                  <c:v>その他</c:v>
                </c:pt>
              </c:strCache>
            </c:strRef>
          </c:cat>
          <c:val>
            <c:numRef>
              <c:f>要因別グラフ!$Q$5:$Q$21</c:f>
              <c:numCache>
                <c:formatCode>General</c:formatCode>
                <c:ptCount val="17"/>
                <c:pt idx="0">
                  <c:v>147</c:v>
                </c:pt>
                <c:pt idx="8">
                  <c:v>6</c:v>
                </c:pt>
                <c:pt idx="9">
                  <c:v>83</c:v>
                </c:pt>
              </c:numCache>
            </c:numRef>
          </c:val>
          <c:extLst>
            <c:ext xmlns:c16="http://schemas.microsoft.com/office/drawing/2014/chart" uri="{C3380CC4-5D6E-409C-BE32-E72D297353CC}">
              <c16:uniqueId val="{00000045-4EC0-4960-A803-AB46EF1B6F16}"/>
            </c:ext>
          </c:extLst>
        </c:ser>
        <c:dLbls>
          <c:showLegendKey val="0"/>
          <c:showVal val="1"/>
          <c:showCatName val="0"/>
          <c:showSerName val="0"/>
          <c:showPercent val="0"/>
          <c:showBubbleSize val="0"/>
          <c:showLeaderLines val="1"/>
        </c:dLbls>
        <c:firstSliceAng val="0"/>
        <c:holeSize val="8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800">
          <a:latin typeface="ＭＳ ゴシック" panose="020B0609070205080204" pitchFamily="49" charset="-128"/>
          <a:ea typeface="ＭＳ ゴシック" panose="020B0609070205080204" pitchFamily="49" charset="-128"/>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9.8545249234424565E-2"/>
          <c:y val="4.0573983915043826E-2"/>
          <c:w val="0.78802197133316121"/>
          <c:h val="0.87122102133169221"/>
        </c:manualLayout>
      </c:layout>
      <c:lineChart>
        <c:grouping val="standard"/>
        <c:varyColors val="0"/>
        <c:ser>
          <c:idx val="1"/>
          <c:order val="1"/>
          <c:spPr>
            <a:ln w="28575" cap="rnd">
              <a:solidFill>
                <a:srgbClr val="FF0000"/>
              </a:solidFill>
              <a:round/>
            </a:ln>
            <a:effectLst/>
          </c:spPr>
          <c:marker>
            <c:symbol val="circle"/>
            <c:size val="5"/>
            <c:spPr>
              <a:solidFill>
                <a:srgbClr val="FF0000"/>
              </a:solidFill>
              <a:ln w="9525">
                <a:solidFill>
                  <a:schemeClr val="accent2">
                    <a:shade val="76000"/>
                  </a:schemeClr>
                </a:solidFill>
              </a:ln>
              <a:effectLst/>
            </c:spPr>
          </c:marker>
          <c:dLbls>
            <c:dLbl>
              <c:idx val="0"/>
              <c:tx>
                <c:rich>
                  <a:bodyPr/>
                  <a:lstStyle/>
                  <a:p>
                    <a:fld id="{B9FACC1C-F734-4C64-97CC-0D97B34ABF26}"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72B9-49C6-A730-1ADD5D354D6B}"/>
                </c:ext>
              </c:extLst>
            </c:dLbl>
            <c:dLbl>
              <c:idx val="1"/>
              <c:tx>
                <c:rich>
                  <a:bodyPr/>
                  <a:lstStyle/>
                  <a:p>
                    <a:fld id="{7ACE62F5-5EB4-4550-9A00-7E6147E927F5}"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2B9-49C6-A730-1ADD5D354D6B}"/>
                </c:ext>
              </c:extLst>
            </c:dLbl>
            <c:dLbl>
              <c:idx val="2"/>
              <c:layout>
                <c:manualLayout>
                  <c:x val="-3.9984132281362404E-2"/>
                  <c:y val="2.5819807945936912E-2"/>
                </c:manualLayout>
              </c:layout>
              <c:tx>
                <c:rich>
                  <a:bodyPr/>
                  <a:lstStyle/>
                  <a:p>
                    <a:fld id="{B1B9DDE5-F16C-479F-9B50-1079F229B66F}"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72B9-49C6-A730-1ADD5D354D6B}"/>
                </c:ext>
              </c:extLst>
            </c:dLbl>
            <c:dLbl>
              <c:idx val="3"/>
              <c:tx>
                <c:rich>
                  <a:bodyPr/>
                  <a:lstStyle/>
                  <a:p>
                    <a:fld id="{6D9226D5-8805-423C-A191-24E94EEFF76F}"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2B9-49C6-A730-1ADD5D354D6B}"/>
                </c:ext>
              </c:extLst>
            </c:dLbl>
            <c:dLbl>
              <c:idx val="4"/>
              <c:tx>
                <c:rich>
                  <a:bodyPr/>
                  <a:lstStyle/>
                  <a:p>
                    <a:fld id="{4853BE9A-5D3E-40BF-B3EC-87648014C9E0}"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72B9-49C6-A730-1ADD5D354D6B}"/>
                </c:ext>
              </c:extLst>
            </c:dLbl>
            <c:dLbl>
              <c:idx val="5"/>
              <c:layout>
                <c:manualLayout>
                  <c:x val="-3.9984132281362356E-2"/>
                  <c:y val="3.3196895930490335E-2"/>
                </c:manualLayout>
              </c:layout>
              <c:tx>
                <c:rich>
                  <a:bodyPr/>
                  <a:lstStyle/>
                  <a:p>
                    <a:fld id="{0FD9E54D-002A-4303-89E8-EB5A69196C44}"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72B9-49C6-A730-1ADD5D354D6B}"/>
                </c:ext>
              </c:extLst>
            </c:dLbl>
            <c:dLbl>
              <c:idx val="6"/>
              <c:layout>
                <c:manualLayout>
                  <c:x val="-2.4419094732243664E-2"/>
                  <c:y val="-2.3527210515736832E-2"/>
                </c:manualLayout>
              </c:layout>
              <c:tx>
                <c:rich>
                  <a:bodyPr/>
                  <a:lstStyle/>
                  <a:p>
                    <a:fld id="{91F48E7A-6A75-45AD-A3A6-A94A98EACFCC}"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72B9-49C6-A730-1ADD5D354D6B}"/>
                </c:ext>
              </c:extLst>
            </c:dLbl>
            <c:dLbl>
              <c:idx val="7"/>
              <c:layout>
                <c:manualLayout>
                  <c:x val="-7.6836315923864723E-2"/>
                  <c:y val="3.9876151775825819E-2"/>
                </c:manualLayout>
              </c:layout>
              <c:tx>
                <c:rich>
                  <a:bodyPr/>
                  <a:lstStyle/>
                  <a:p>
                    <a:fld id="{0F0FB304-FCD4-494E-852D-BD406BEB4502}"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72B9-49C6-A730-1ADD5D354D6B}"/>
                </c:ext>
              </c:extLst>
            </c:dLbl>
            <c:dLbl>
              <c:idx val="8"/>
              <c:layout>
                <c:manualLayout>
                  <c:x val="-4.8838189464489121E-3"/>
                  <c:y val="-1.9606008763114028E-2"/>
                </c:manualLayout>
              </c:layout>
              <c:tx>
                <c:rich>
                  <a:bodyPr/>
                  <a:lstStyle/>
                  <a:p>
                    <a:fld id="{AED273BF-B1E3-4298-A3F4-5C86EDA8802A}"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72B9-49C6-A730-1ADD5D354D6B}"/>
                </c:ext>
              </c:extLst>
            </c:dLbl>
            <c:dLbl>
              <c:idx val="9"/>
              <c:layout>
                <c:manualLayout>
                  <c:x val="-0.15835186877216947"/>
                  <c:y val="-7.7924776530094608E-2"/>
                </c:manualLayout>
              </c:layout>
              <c:tx>
                <c:rich>
                  <a:bodyPr rot="0" spcFirstLastPara="1" vertOverflow="ellipsis" vert="horz" wrap="square" lIns="38100" tIns="19050" rIns="38100" bIns="19050" anchor="ctr" anchorCtr="1">
                    <a:spAutoFit/>
                  </a:bodyPr>
                  <a:lstStyle/>
                  <a:p>
                    <a:pPr>
                      <a:defRPr lang="ja-JP" sz="1000" b="1" i="0" u="none" strike="noStrike" kern="1200" baseline="0">
                        <a:solidFill>
                          <a:srgbClr val="FF0000"/>
                        </a:solidFill>
                        <a:latin typeface="+mn-lt"/>
                        <a:ea typeface="+mn-ea"/>
                        <a:cs typeface="+mn-cs"/>
                      </a:defRPr>
                    </a:pPr>
                    <a:fld id="{332A01E2-752D-4B01-9A05-520F92EF2604}" type="VALUE">
                      <a:rPr lang="en-US" altLang="ja-JP" sz="1400" smtClean="0">
                        <a:solidFill>
                          <a:srgbClr val="FF0000"/>
                        </a:solidFill>
                      </a:rPr>
                      <a:pPr>
                        <a:defRPr lang="ja-JP" sz="1000" b="1">
                          <a:solidFill>
                            <a:srgbClr val="FF0000"/>
                          </a:solidFill>
                        </a:defRPr>
                      </a:pPr>
                      <a:t>[値]</a:t>
                    </a:fld>
                    <a:r>
                      <a:rPr lang="ja-JP" altLang="en-US" sz="1400" dirty="0">
                        <a:solidFill>
                          <a:srgbClr val="FF0000"/>
                        </a:solidFill>
                      </a:rPr>
                      <a:t>人</a:t>
                    </a:r>
                  </a:p>
                </c:rich>
              </c:tx>
              <c:spPr>
                <a:solidFill>
                  <a:srgbClr val="FFE5E6"/>
                </a:solidFill>
                <a:ln w="28575">
                  <a:solidFill>
                    <a:srgbClr val="FF7C80"/>
                  </a:solidFill>
                </a:ln>
                <a:effectLst/>
              </c:spPr>
              <c:txPr>
                <a:bodyPr rot="0" spcFirstLastPara="1" vertOverflow="ellipsis" vert="horz" wrap="square" lIns="38100" tIns="19050" rIns="38100" bIns="19050" anchor="ctr" anchorCtr="1">
                  <a:spAutoFit/>
                </a:bodyPr>
                <a:lstStyle/>
                <a:p>
                  <a:pPr>
                    <a:defRPr lang="ja-JP" sz="1000" b="1" i="0" u="none" strike="noStrike" kern="1200" baseline="0">
                      <a:solidFill>
                        <a:srgbClr val="FF0000"/>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72B9-49C6-A730-1ADD5D354D6B}"/>
                </c:ext>
              </c:extLst>
            </c:dLbl>
            <c:spPr>
              <a:noFill/>
              <a:ln>
                <a:noFill/>
              </a:ln>
              <a:effectLst/>
            </c:spPr>
            <c:txPr>
              <a:bodyPr rot="0" spcFirstLastPara="1" vertOverflow="ellipsis" vert="horz" wrap="square" lIns="38100" tIns="19050" rIns="38100" bIns="19050" anchor="ctr" anchorCtr="1">
                <a:spAutoFit/>
              </a:bodyPr>
              <a:lstStyle/>
              <a:p>
                <a:pPr>
                  <a:defRPr lang="ja-JP" sz="1000" b="1" i="0" u="none" strike="noStrike" kern="1200" baseline="0">
                    <a:solidFill>
                      <a:srgbClr val="FF0000"/>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olidFill>
                      <a:round/>
                    </a:ln>
                    <a:effectLst/>
                  </c:spPr>
                </c15:leaderLines>
              </c:ext>
            </c:extLst>
          </c:dLbls>
          <c:cat>
            <c:strRef>
              <c:f>Sheet1!$B$5:$B$14</c:f>
              <c:strCache>
                <c:ptCount val="10"/>
                <c:pt idx="0">
                  <c:v>H26</c:v>
                </c:pt>
                <c:pt idx="1">
                  <c:v>H27</c:v>
                </c:pt>
                <c:pt idx="2">
                  <c:v>H28</c:v>
                </c:pt>
                <c:pt idx="3">
                  <c:v>H29</c:v>
                </c:pt>
                <c:pt idx="4">
                  <c:v>H30</c:v>
                </c:pt>
                <c:pt idx="5">
                  <c:v>R元</c:v>
                </c:pt>
                <c:pt idx="6">
                  <c:v>R2</c:v>
                </c:pt>
                <c:pt idx="7">
                  <c:v>R3</c:v>
                </c:pt>
                <c:pt idx="8">
                  <c:v>R4</c:v>
                </c:pt>
                <c:pt idx="9">
                  <c:v>R5</c:v>
                </c:pt>
              </c:strCache>
            </c:strRef>
          </c:cat>
          <c:val>
            <c:numRef>
              <c:f>Sheet1!$E$5:$E$14</c:f>
              <c:numCache>
                <c:formatCode>General</c:formatCode>
                <c:ptCount val="10"/>
                <c:pt idx="0">
                  <c:v>19</c:v>
                </c:pt>
                <c:pt idx="1">
                  <c:v>27</c:v>
                </c:pt>
                <c:pt idx="2">
                  <c:v>19</c:v>
                </c:pt>
                <c:pt idx="3">
                  <c:v>22</c:v>
                </c:pt>
                <c:pt idx="4">
                  <c:v>43</c:v>
                </c:pt>
                <c:pt idx="5">
                  <c:v>29</c:v>
                </c:pt>
                <c:pt idx="6">
                  <c:v>32</c:v>
                </c:pt>
                <c:pt idx="7">
                  <c:v>23</c:v>
                </c:pt>
                <c:pt idx="8">
                  <c:v>29</c:v>
                </c:pt>
                <c:pt idx="9">
                  <c:v>37</c:v>
                </c:pt>
              </c:numCache>
            </c:numRef>
          </c:val>
          <c:smooth val="0"/>
          <c:extLst>
            <c:ext xmlns:c16="http://schemas.microsoft.com/office/drawing/2014/chart" uri="{C3380CC4-5D6E-409C-BE32-E72D297353CC}">
              <c16:uniqueId val="{0000000A-72B9-49C6-A730-1ADD5D354D6B}"/>
            </c:ext>
          </c:extLst>
        </c:ser>
        <c:dLbls>
          <c:showLegendKey val="0"/>
          <c:showVal val="1"/>
          <c:showCatName val="0"/>
          <c:showSerName val="0"/>
          <c:showPercent val="0"/>
          <c:showBubbleSize val="0"/>
        </c:dLbls>
        <c:marker val="1"/>
        <c:smooth val="0"/>
        <c:axId val="426066896"/>
        <c:axId val="426067376"/>
      </c:lineChart>
      <c:lineChart>
        <c:grouping val="standard"/>
        <c:varyColors val="0"/>
        <c:ser>
          <c:idx val="0"/>
          <c:order val="0"/>
          <c:spPr>
            <a:ln w="28575" cap="rnd">
              <a:solidFill>
                <a:srgbClr val="0070C0"/>
              </a:solidFill>
              <a:round/>
            </a:ln>
            <a:effectLst/>
          </c:spPr>
          <c:marker>
            <c:symbol val="circle"/>
            <c:size val="5"/>
            <c:spPr>
              <a:solidFill>
                <a:srgbClr val="0070C0"/>
              </a:solidFill>
              <a:ln w="9525">
                <a:solidFill>
                  <a:srgbClr val="0070C0"/>
                </a:solidFill>
              </a:ln>
              <a:effectLst/>
            </c:spPr>
          </c:marker>
          <c:dLbls>
            <c:dLbl>
              <c:idx val="0"/>
              <c:layout>
                <c:manualLayout>
                  <c:x val="-4.5315349918877347E-2"/>
                  <c:y val="-3.68854399227671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2B9-49C6-A730-1ADD5D354D6B}"/>
                </c:ext>
              </c:extLst>
            </c:dLbl>
            <c:dLbl>
              <c:idx val="2"/>
              <c:layout>
                <c:manualLayout>
                  <c:x val="-3.9984132281362404E-2"/>
                  <c:y val="-4.79510718995972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2B9-49C6-A730-1ADD5D354D6B}"/>
                </c:ext>
              </c:extLst>
            </c:dLbl>
            <c:dLbl>
              <c:idx val="3"/>
              <c:layout>
                <c:manualLayout>
                  <c:x val="-4.531534991887734E-2"/>
                  <c:y val="3.31968959304902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2B9-49C6-A730-1ADD5D354D6B}"/>
                </c:ext>
              </c:extLst>
            </c:dLbl>
            <c:dLbl>
              <c:idx val="4"/>
              <c:layout>
                <c:manualLayout>
                  <c:x val="-3.7318523462604863E-2"/>
                  <c:y val="-3.68854399227672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2B9-49C6-A730-1ADD5D354D6B}"/>
                </c:ext>
              </c:extLst>
            </c:dLbl>
            <c:dLbl>
              <c:idx val="6"/>
              <c:layout>
                <c:manualLayout>
                  <c:x val="-3.9984132281362356E-2"/>
                  <c:y val="-4.4262527907320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2B9-49C6-A730-1ADD5D354D6B}"/>
                </c:ext>
              </c:extLst>
            </c:dLbl>
            <c:dLbl>
              <c:idx val="7"/>
              <c:layout>
                <c:manualLayout>
                  <c:x val="-4.5315349918877437E-2"/>
                  <c:y val="4.42625279073205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72B9-49C6-A730-1ADD5D354D6B}"/>
                </c:ext>
              </c:extLst>
            </c:dLbl>
            <c:dLbl>
              <c:idx val="8"/>
              <c:layout>
                <c:manualLayout>
                  <c:x val="-3.9984132281362453E-2"/>
                  <c:y val="2.95083519382136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72B9-49C6-A730-1ADD5D354D6B}"/>
                </c:ext>
              </c:extLst>
            </c:dLbl>
            <c:dLbl>
              <c:idx val="9"/>
              <c:layout>
                <c:manualLayout>
                  <c:x val="-6.7296717766025848E-3"/>
                  <c:y val="6.4765285199501102E-2"/>
                </c:manualLayout>
              </c:layout>
              <c:tx>
                <c:rich>
                  <a:bodyPr rot="0" spcFirstLastPara="1" vertOverflow="ellipsis" vert="horz" wrap="square" lIns="38100" tIns="19050" rIns="38100" bIns="19050" anchor="ctr" anchorCtr="1">
                    <a:spAutoFit/>
                  </a:bodyPr>
                  <a:lstStyle/>
                  <a:p>
                    <a:pPr>
                      <a:defRPr lang="ja-JP" sz="900" b="1" i="0" u="none" strike="noStrike" kern="1200" baseline="0">
                        <a:solidFill>
                          <a:srgbClr val="464ABA"/>
                        </a:solidFill>
                        <a:latin typeface="+mn-lt"/>
                        <a:ea typeface="+mn-ea"/>
                        <a:cs typeface="+mn-cs"/>
                      </a:defRPr>
                    </a:pPr>
                    <a:fld id="{EBE4EBD8-6CC2-48FA-B78C-D7B288597C9A}" type="VALUE">
                      <a:rPr lang="en-US" altLang="ja-JP" sz="1200" dirty="0">
                        <a:solidFill>
                          <a:srgbClr val="464ABA"/>
                        </a:solidFill>
                      </a:rPr>
                      <a:pPr>
                        <a:defRPr lang="ja-JP" b="1">
                          <a:solidFill>
                            <a:srgbClr val="464ABA"/>
                          </a:solidFill>
                        </a:defRPr>
                      </a:pPr>
                      <a:t>[値]</a:t>
                    </a:fld>
                    <a:endParaRPr lang="ja-JP" altLang="en-US"/>
                  </a:p>
                </c:rich>
              </c:tx>
              <c:spPr>
                <a:solidFill>
                  <a:schemeClr val="accent1">
                    <a:lumMod val="20000"/>
                    <a:lumOff val="80000"/>
                  </a:schemeClr>
                </a:solidFill>
                <a:ln w="28575">
                  <a:solidFill>
                    <a:schemeClr val="accent1"/>
                  </a:solidFill>
                </a:ln>
                <a:effectLst/>
              </c:spPr>
              <c:txPr>
                <a:bodyPr rot="0" spcFirstLastPara="1" vertOverflow="ellipsis" vert="horz" wrap="square" lIns="38100" tIns="19050" rIns="38100" bIns="19050" anchor="ctr" anchorCtr="1">
                  <a:spAutoFit/>
                </a:bodyPr>
                <a:lstStyle/>
                <a:p>
                  <a:pPr>
                    <a:defRPr lang="ja-JP" sz="900" b="1" i="0" u="none" strike="noStrike" kern="1200" baseline="0">
                      <a:solidFill>
                        <a:srgbClr val="464ABA"/>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2-72B9-49C6-A730-1ADD5D354D6B}"/>
                </c:ext>
              </c:extLst>
            </c:dLbl>
            <c:spPr>
              <a:noFill/>
              <a:ln>
                <a:noFill/>
              </a:ln>
              <a:effectLst/>
            </c:spPr>
            <c:txPr>
              <a:bodyPr rot="0" spcFirstLastPara="1" vertOverflow="ellipsis" vert="horz" wrap="square" lIns="38100" tIns="19050" rIns="38100" bIns="19050" anchor="ctr" anchorCtr="1">
                <a:spAutoFit/>
              </a:bodyPr>
              <a:lstStyle/>
              <a:p>
                <a:pPr>
                  <a:defRPr lang="ja-JP" sz="900" b="1" i="0" u="none" strike="noStrike" kern="1200" baseline="0">
                    <a:solidFill>
                      <a:schemeClr val="accent1"/>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olidFill>
                      <a:round/>
                    </a:ln>
                    <a:effectLst/>
                  </c:spPr>
                </c15:leaderLines>
              </c:ext>
            </c:extLst>
          </c:dLbls>
          <c:cat>
            <c:strRef>
              <c:f>Sheet1!$B$5:$B$14</c:f>
              <c:strCache>
                <c:ptCount val="10"/>
                <c:pt idx="0">
                  <c:v>H26</c:v>
                </c:pt>
                <c:pt idx="1">
                  <c:v>H27</c:v>
                </c:pt>
                <c:pt idx="2">
                  <c:v>H28</c:v>
                </c:pt>
                <c:pt idx="3">
                  <c:v>H29</c:v>
                </c:pt>
                <c:pt idx="4">
                  <c:v>H30</c:v>
                </c:pt>
                <c:pt idx="5">
                  <c:v>R元</c:v>
                </c:pt>
                <c:pt idx="6">
                  <c:v>R2</c:v>
                </c:pt>
                <c:pt idx="7">
                  <c:v>R3</c:v>
                </c:pt>
                <c:pt idx="8">
                  <c:v>R4</c:v>
                </c:pt>
                <c:pt idx="9">
                  <c:v>R5</c:v>
                </c:pt>
              </c:strCache>
            </c:strRef>
          </c:cat>
          <c:val>
            <c:numRef>
              <c:f>Sheet1!$C$5:$C$14</c:f>
              <c:numCache>
                <c:formatCode>0.00\℃</c:formatCode>
                <c:ptCount val="10"/>
                <c:pt idx="0">
                  <c:v>0.18</c:v>
                </c:pt>
                <c:pt idx="1">
                  <c:v>-0.09</c:v>
                </c:pt>
                <c:pt idx="2">
                  <c:v>0.49</c:v>
                </c:pt>
                <c:pt idx="3">
                  <c:v>0.24</c:v>
                </c:pt>
                <c:pt idx="4">
                  <c:v>0.56999999999999995</c:v>
                </c:pt>
                <c:pt idx="5">
                  <c:v>0.12</c:v>
                </c:pt>
                <c:pt idx="6">
                  <c:v>0.62</c:v>
                </c:pt>
                <c:pt idx="7">
                  <c:v>0.54</c:v>
                </c:pt>
                <c:pt idx="8">
                  <c:v>0.91</c:v>
                </c:pt>
                <c:pt idx="9">
                  <c:v>1.76</c:v>
                </c:pt>
              </c:numCache>
            </c:numRef>
          </c:val>
          <c:smooth val="0"/>
          <c:extLst>
            <c:ext xmlns:c16="http://schemas.microsoft.com/office/drawing/2014/chart" uri="{C3380CC4-5D6E-409C-BE32-E72D297353CC}">
              <c16:uniqueId val="{00000013-72B9-49C6-A730-1ADD5D354D6B}"/>
            </c:ext>
          </c:extLst>
        </c:ser>
        <c:dLbls>
          <c:showLegendKey val="0"/>
          <c:showVal val="1"/>
          <c:showCatName val="0"/>
          <c:showSerName val="0"/>
          <c:showPercent val="0"/>
          <c:showBubbleSize val="0"/>
        </c:dLbls>
        <c:marker val="1"/>
        <c:smooth val="0"/>
        <c:axId val="24177936"/>
        <c:axId val="24175056"/>
      </c:lineChart>
      <c:catAx>
        <c:axId val="42606689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lang="ja-JP" sz="700" b="0" i="0" u="none" strike="noStrike" kern="1200" baseline="0">
                <a:solidFill>
                  <a:schemeClr val="tx1"/>
                </a:solidFill>
                <a:latin typeface="+mn-lt"/>
                <a:ea typeface="+mn-ea"/>
                <a:cs typeface="+mn-cs"/>
              </a:defRPr>
            </a:pPr>
            <a:endParaRPr lang="ja-JP"/>
          </a:p>
        </c:txPr>
        <c:crossAx val="426067376"/>
        <c:crosses val="autoZero"/>
        <c:auto val="1"/>
        <c:lblAlgn val="ctr"/>
        <c:lblOffset val="100"/>
        <c:noMultiLvlLbl val="0"/>
      </c:catAx>
      <c:valAx>
        <c:axId val="426067376"/>
        <c:scaling>
          <c:orientation val="minMax"/>
          <c:max val="45"/>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lang="ja-JP" sz="900" b="0" i="0" u="none" strike="noStrike" kern="1200" baseline="0">
                <a:solidFill>
                  <a:schemeClr val="tx1"/>
                </a:solidFill>
                <a:latin typeface="+mn-lt"/>
                <a:ea typeface="+mn-ea"/>
                <a:cs typeface="+mn-cs"/>
              </a:defRPr>
            </a:pPr>
            <a:endParaRPr lang="ja-JP"/>
          </a:p>
        </c:txPr>
        <c:crossAx val="426066896"/>
        <c:crosses val="autoZero"/>
        <c:crossBetween val="between"/>
      </c:valAx>
      <c:valAx>
        <c:axId val="24175056"/>
        <c:scaling>
          <c:orientation val="minMax"/>
          <c:max val="3"/>
          <c:min val="-0.25"/>
        </c:scaling>
        <c:delete val="0"/>
        <c:axPos val="r"/>
        <c:numFmt formatCode="0.0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lang="ja-JP" sz="600" b="0" i="0" u="none" strike="noStrike" kern="1200" baseline="0">
                <a:solidFill>
                  <a:schemeClr val="tx1"/>
                </a:solidFill>
                <a:latin typeface="+mn-lt"/>
                <a:ea typeface="+mn-ea"/>
                <a:cs typeface="+mn-cs"/>
              </a:defRPr>
            </a:pPr>
            <a:endParaRPr lang="ja-JP"/>
          </a:p>
        </c:txPr>
        <c:crossAx val="24177936"/>
        <c:crosses val="max"/>
        <c:crossBetween val="between"/>
      </c:valAx>
      <c:catAx>
        <c:axId val="24177936"/>
        <c:scaling>
          <c:orientation val="minMax"/>
        </c:scaling>
        <c:delete val="1"/>
        <c:axPos val="b"/>
        <c:numFmt formatCode="General" sourceLinked="1"/>
        <c:majorTickMark val="out"/>
        <c:minorTickMark val="none"/>
        <c:tickLblPos val="nextTo"/>
        <c:crossAx val="24175056"/>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265004464462311"/>
          <c:y val="4.3137066200058319E-2"/>
          <c:w val="0.72528866865034625"/>
          <c:h val="0.69858667123131346"/>
        </c:manualLayout>
      </c:layout>
      <c:barChart>
        <c:barDir val="col"/>
        <c:grouping val="clustered"/>
        <c:varyColors val="0"/>
        <c:ser>
          <c:idx val="0"/>
          <c:order val="0"/>
          <c:spPr>
            <a:solidFill>
              <a:srgbClr val="FFD94D"/>
            </a:solidFill>
            <a:ln w="19050">
              <a:solidFill>
                <a:schemeClr val="accent4"/>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'熱中症 '!$B$7:$B$15</c:f>
              <c:strCache>
                <c:ptCount val="9"/>
                <c:pt idx="0">
                  <c:v>20歳未満</c:v>
                </c:pt>
                <c:pt idx="1">
                  <c:v>20代</c:v>
                </c:pt>
                <c:pt idx="2">
                  <c:v>30代</c:v>
                </c:pt>
                <c:pt idx="3">
                  <c:v>40代</c:v>
                </c:pt>
                <c:pt idx="4">
                  <c:v>50代</c:v>
                </c:pt>
                <c:pt idx="5">
                  <c:v>60代</c:v>
                </c:pt>
                <c:pt idx="6">
                  <c:v>70代</c:v>
                </c:pt>
                <c:pt idx="7">
                  <c:v>80代</c:v>
                </c:pt>
                <c:pt idx="8">
                  <c:v>90代</c:v>
                </c:pt>
              </c:strCache>
            </c:strRef>
          </c:cat>
          <c:val>
            <c:numRef>
              <c:f>'熱中症 '!$V$7:$V$15</c:f>
              <c:numCache>
                <c:formatCode>General</c:formatCode>
                <c:ptCount val="9"/>
                <c:pt idx="0">
                  <c:v>0</c:v>
                </c:pt>
                <c:pt idx="1">
                  <c:v>2</c:v>
                </c:pt>
                <c:pt idx="2">
                  <c:v>1</c:v>
                </c:pt>
                <c:pt idx="3">
                  <c:v>0</c:v>
                </c:pt>
                <c:pt idx="4">
                  <c:v>7</c:v>
                </c:pt>
                <c:pt idx="5">
                  <c:v>22</c:v>
                </c:pt>
                <c:pt idx="6">
                  <c:v>57</c:v>
                </c:pt>
                <c:pt idx="7">
                  <c:v>135</c:v>
                </c:pt>
                <c:pt idx="8">
                  <c:v>56</c:v>
                </c:pt>
              </c:numCache>
            </c:numRef>
          </c:val>
          <c:extLst>
            <c:ext xmlns:c16="http://schemas.microsoft.com/office/drawing/2014/chart" uri="{C3380CC4-5D6E-409C-BE32-E72D297353CC}">
              <c16:uniqueId val="{00000000-A113-497B-A39F-50F7DD8666A5}"/>
            </c:ext>
          </c:extLst>
        </c:ser>
        <c:dLbls>
          <c:showLegendKey val="0"/>
          <c:showVal val="0"/>
          <c:showCatName val="0"/>
          <c:showSerName val="0"/>
          <c:showPercent val="0"/>
          <c:showBubbleSize val="0"/>
        </c:dLbls>
        <c:gapWidth val="40"/>
        <c:axId val="208736520"/>
        <c:axId val="271266128"/>
      </c:barChart>
      <c:catAx>
        <c:axId val="20873652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crossAx val="271266128"/>
        <c:crosses val="autoZero"/>
        <c:auto val="1"/>
        <c:lblAlgn val="ctr"/>
        <c:lblOffset val="100"/>
        <c:noMultiLvlLbl val="0"/>
      </c:catAx>
      <c:valAx>
        <c:axId val="271266128"/>
        <c:scaling>
          <c:orientation val="minMax"/>
          <c:max val="140"/>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vert="eaVert" wrap="square" anchor="ctr" anchorCtr="1"/>
              <a:lstStyle/>
              <a:p>
                <a:pPr>
                  <a:defRPr sz="1200" b="0" i="0" u="none" strike="noStrike" kern="1200" baseline="0">
                    <a:solidFill>
                      <a:sysClr val="windowText" lastClr="000000"/>
                    </a:solidFill>
                    <a:latin typeface="メイリオ" panose="020B0604030504040204" pitchFamily="50" charset="-128"/>
                    <a:ea typeface="メイリオ" panose="020B0604030504040204" pitchFamily="50" charset="-128"/>
                    <a:cs typeface="+mn-cs"/>
                  </a:defRPr>
                </a:pPr>
                <a:r>
                  <a:rPr lang="ja-JP" sz="1200">
                    <a:solidFill>
                      <a:sysClr val="windowText" lastClr="000000"/>
                    </a:solidFill>
                  </a:rPr>
                  <a:t>死亡者数（人）</a:t>
                </a:r>
              </a:p>
            </c:rich>
          </c:tx>
          <c:layout>
            <c:manualLayout>
              <c:xMode val="edge"/>
              <c:yMode val="edge"/>
              <c:x val="2.1588996968357931E-2"/>
              <c:y val="0.24108153600365173"/>
            </c:manualLayout>
          </c:layout>
          <c:overlay val="0"/>
          <c:spPr>
            <a:noFill/>
            <a:ln>
              <a:noFill/>
            </a:ln>
            <a:effectLst/>
          </c:spPr>
          <c:txPr>
            <a:bodyPr rot="0" spcFirstLastPara="1" vertOverflow="ellipsis" vert="eaVert" wrap="square" anchor="ctr" anchorCtr="1"/>
            <a:lstStyle/>
            <a:p>
              <a:pPr>
                <a:defRPr sz="1200" b="0" i="0" u="none" strike="noStrike" kern="1200" baseline="0">
                  <a:solidFill>
                    <a:sysClr val="windowText" lastClr="000000"/>
                  </a:solidFill>
                  <a:latin typeface="メイリオ" panose="020B0604030504040204" pitchFamily="50" charset="-128"/>
                  <a:ea typeface="メイリオ" panose="020B0604030504040204" pitchFamily="50" charset="-128"/>
                  <a:cs typeface="+mn-cs"/>
                </a:defRPr>
              </a:pPr>
              <a:endParaRPr lang="ja-JP"/>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crossAx val="208736520"/>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メイリオ" panose="020B0604030504040204" pitchFamily="50" charset="-128"/>
          <a:ea typeface="メイリオ" panose="020B0604030504040204" pitchFamily="50" charset="-128"/>
        </a:defRPr>
      </a:pPr>
      <a:endParaRPr lang="ja-JP"/>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2081815919400392E-2"/>
          <c:y val="2.0739504333130761E-2"/>
          <c:w val="0.92808382230547759"/>
          <c:h val="0.61796228343045356"/>
        </c:manualLayout>
      </c:layout>
      <c:barChart>
        <c:barDir val="col"/>
        <c:grouping val="clustered"/>
        <c:varyColors val="0"/>
        <c:ser>
          <c:idx val="0"/>
          <c:order val="0"/>
          <c:tx>
            <c:strRef>
              <c:f>'令和６年_仕事場②（速報値） '!$A$55</c:f>
              <c:strCache>
                <c:ptCount val="1"/>
                <c:pt idx="0">
                  <c:v>合計</c:v>
                </c:pt>
              </c:strCache>
            </c:strRef>
          </c:tx>
          <c:spPr>
            <a:solidFill>
              <a:srgbClr val="4F81BD"/>
            </a:solidFill>
            <a:ln>
              <a:noFill/>
            </a:ln>
            <a:effectLst/>
          </c:spPr>
          <c:invertIfNegative val="0"/>
          <c:dPt>
            <c:idx val="0"/>
            <c:invertIfNegative val="0"/>
            <c:bubble3D val="0"/>
            <c:extLst>
              <c:ext xmlns:c16="http://schemas.microsoft.com/office/drawing/2014/chart" uri="{C3380CC4-5D6E-409C-BE32-E72D297353CC}">
                <c16:uniqueId val="{00000001-C9A6-4A73-8458-3B71B19B8A0D}"/>
              </c:ext>
            </c:extLst>
          </c:dPt>
          <c:dPt>
            <c:idx val="1"/>
            <c:invertIfNegative val="0"/>
            <c:bubble3D val="0"/>
            <c:extLst>
              <c:ext xmlns:c16="http://schemas.microsoft.com/office/drawing/2014/chart" uri="{C3380CC4-5D6E-409C-BE32-E72D297353CC}">
                <c16:uniqueId val="{00000003-C9A6-4A73-8458-3B71B19B8A0D}"/>
              </c:ext>
            </c:extLst>
          </c:dPt>
          <c:dPt>
            <c:idx val="2"/>
            <c:invertIfNegative val="0"/>
            <c:bubble3D val="0"/>
            <c:extLst>
              <c:ext xmlns:c16="http://schemas.microsoft.com/office/drawing/2014/chart" uri="{C3380CC4-5D6E-409C-BE32-E72D297353CC}">
                <c16:uniqueId val="{00000005-C9A6-4A73-8458-3B71B19B8A0D}"/>
              </c:ext>
            </c:extLst>
          </c:dPt>
          <c:dPt>
            <c:idx val="3"/>
            <c:invertIfNegative val="0"/>
            <c:bubble3D val="0"/>
            <c:extLst>
              <c:ext xmlns:c16="http://schemas.microsoft.com/office/drawing/2014/chart" uri="{C3380CC4-5D6E-409C-BE32-E72D297353CC}">
                <c16:uniqueId val="{00000007-C9A6-4A73-8458-3B71B19B8A0D}"/>
              </c:ext>
            </c:extLst>
          </c:dPt>
          <c:dPt>
            <c:idx val="4"/>
            <c:invertIfNegative val="0"/>
            <c:bubble3D val="0"/>
            <c:extLst>
              <c:ext xmlns:c16="http://schemas.microsoft.com/office/drawing/2014/chart" uri="{C3380CC4-5D6E-409C-BE32-E72D297353CC}">
                <c16:uniqueId val="{00000009-C9A6-4A73-8458-3B71B19B8A0D}"/>
              </c:ext>
            </c:extLst>
          </c:dPt>
          <c:dPt>
            <c:idx val="5"/>
            <c:invertIfNegative val="0"/>
            <c:bubble3D val="0"/>
            <c:extLst>
              <c:ext xmlns:c16="http://schemas.microsoft.com/office/drawing/2014/chart" uri="{C3380CC4-5D6E-409C-BE32-E72D297353CC}">
                <c16:uniqueId val="{0000000B-C9A6-4A73-8458-3B71B19B8A0D}"/>
              </c:ext>
            </c:extLst>
          </c:dPt>
          <c:dPt>
            <c:idx val="6"/>
            <c:invertIfNegative val="0"/>
            <c:bubble3D val="0"/>
            <c:extLst>
              <c:ext xmlns:c16="http://schemas.microsoft.com/office/drawing/2014/chart" uri="{C3380CC4-5D6E-409C-BE32-E72D297353CC}">
                <c16:uniqueId val="{0000000D-C9A6-4A73-8458-3B71B19B8A0D}"/>
              </c:ext>
            </c:extLst>
          </c:dPt>
          <c:dPt>
            <c:idx val="7"/>
            <c:invertIfNegative val="0"/>
            <c:bubble3D val="0"/>
            <c:extLst>
              <c:ext xmlns:c16="http://schemas.microsoft.com/office/drawing/2014/chart" uri="{C3380CC4-5D6E-409C-BE32-E72D297353CC}">
                <c16:uniqueId val="{0000000F-C9A6-4A73-8458-3B71B19B8A0D}"/>
              </c:ext>
            </c:extLst>
          </c:dPt>
          <c:dPt>
            <c:idx val="8"/>
            <c:invertIfNegative val="0"/>
            <c:bubble3D val="0"/>
            <c:extLst>
              <c:ext xmlns:c16="http://schemas.microsoft.com/office/drawing/2014/chart" uri="{C3380CC4-5D6E-409C-BE32-E72D297353CC}">
                <c16:uniqueId val="{00000011-C9A6-4A73-8458-3B71B19B8A0D}"/>
              </c:ext>
            </c:extLst>
          </c:dPt>
          <c:dPt>
            <c:idx val="9"/>
            <c:invertIfNegative val="0"/>
            <c:bubble3D val="0"/>
            <c:extLst>
              <c:ext xmlns:c16="http://schemas.microsoft.com/office/drawing/2014/chart" uri="{C3380CC4-5D6E-409C-BE32-E72D297353CC}">
                <c16:uniqueId val="{00000013-C9A6-4A73-8458-3B71B19B8A0D}"/>
              </c:ext>
            </c:extLst>
          </c:dPt>
          <c:dPt>
            <c:idx val="10"/>
            <c:invertIfNegative val="0"/>
            <c:bubble3D val="0"/>
            <c:extLst>
              <c:ext xmlns:c16="http://schemas.microsoft.com/office/drawing/2014/chart" uri="{C3380CC4-5D6E-409C-BE32-E72D297353CC}">
                <c16:uniqueId val="{00000015-C9A6-4A73-8458-3B71B19B8A0D}"/>
              </c:ext>
            </c:extLst>
          </c:dPt>
          <c:dPt>
            <c:idx val="11"/>
            <c:invertIfNegative val="0"/>
            <c:bubble3D val="0"/>
            <c:extLst>
              <c:ext xmlns:c16="http://schemas.microsoft.com/office/drawing/2014/chart" uri="{C3380CC4-5D6E-409C-BE32-E72D297353CC}">
                <c16:uniqueId val="{00000017-C9A6-4A73-8458-3B71B19B8A0D}"/>
              </c:ext>
            </c:extLst>
          </c:dPt>
          <c:dPt>
            <c:idx val="12"/>
            <c:invertIfNegative val="0"/>
            <c:bubble3D val="0"/>
            <c:extLst>
              <c:ext xmlns:c16="http://schemas.microsoft.com/office/drawing/2014/chart" uri="{C3380CC4-5D6E-409C-BE32-E72D297353CC}">
                <c16:uniqueId val="{00000019-C9A6-4A73-8458-3B71B19B8A0D}"/>
              </c:ext>
            </c:extLst>
          </c:dPt>
          <c:dPt>
            <c:idx val="13"/>
            <c:invertIfNegative val="0"/>
            <c:bubble3D val="0"/>
            <c:extLst>
              <c:ext xmlns:c16="http://schemas.microsoft.com/office/drawing/2014/chart" uri="{C3380CC4-5D6E-409C-BE32-E72D297353CC}">
                <c16:uniqueId val="{0000001B-C9A6-4A73-8458-3B71B19B8A0D}"/>
              </c:ext>
            </c:extLst>
          </c:dPt>
          <c:dPt>
            <c:idx val="14"/>
            <c:invertIfNegative val="0"/>
            <c:bubble3D val="0"/>
            <c:extLst>
              <c:ext xmlns:c16="http://schemas.microsoft.com/office/drawing/2014/chart" uri="{C3380CC4-5D6E-409C-BE32-E72D297353CC}">
                <c16:uniqueId val="{0000001D-C9A6-4A73-8458-3B71B19B8A0D}"/>
              </c:ext>
            </c:extLst>
          </c:dPt>
          <c:dPt>
            <c:idx val="15"/>
            <c:invertIfNegative val="0"/>
            <c:bubble3D val="0"/>
            <c:extLst>
              <c:ext xmlns:c16="http://schemas.microsoft.com/office/drawing/2014/chart" uri="{C3380CC4-5D6E-409C-BE32-E72D297353CC}">
                <c16:uniqueId val="{0000001F-C9A6-4A73-8458-3B71B19B8A0D}"/>
              </c:ext>
            </c:extLst>
          </c:dPt>
          <c:dPt>
            <c:idx val="16"/>
            <c:invertIfNegative val="0"/>
            <c:bubble3D val="0"/>
            <c:extLst>
              <c:ext xmlns:c16="http://schemas.microsoft.com/office/drawing/2014/chart" uri="{C3380CC4-5D6E-409C-BE32-E72D297353CC}">
                <c16:uniqueId val="{00000021-C9A6-4A73-8458-3B71B19B8A0D}"/>
              </c:ext>
            </c:extLst>
          </c:dPt>
          <c:dPt>
            <c:idx val="17"/>
            <c:invertIfNegative val="0"/>
            <c:bubble3D val="0"/>
            <c:extLst>
              <c:ext xmlns:c16="http://schemas.microsoft.com/office/drawing/2014/chart" uri="{C3380CC4-5D6E-409C-BE32-E72D297353CC}">
                <c16:uniqueId val="{00000023-C9A6-4A73-8458-3B71B19B8A0D}"/>
              </c:ext>
            </c:extLst>
          </c:dPt>
          <c:dPt>
            <c:idx val="18"/>
            <c:invertIfNegative val="0"/>
            <c:bubble3D val="0"/>
            <c:extLst>
              <c:ext xmlns:c16="http://schemas.microsoft.com/office/drawing/2014/chart" uri="{C3380CC4-5D6E-409C-BE32-E72D297353CC}">
                <c16:uniqueId val="{00000025-C9A6-4A73-8458-3B71B19B8A0D}"/>
              </c:ext>
            </c:extLst>
          </c:dPt>
          <c:dPt>
            <c:idx val="20"/>
            <c:invertIfNegative val="0"/>
            <c:bubble3D val="0"/>
            <c:extLst>
              <c:ext xmlns:c16="http://schemas.microsoft.com/office/drawing/2014/chart" uri="{C3380CC4-5D6E-409C-BE32-E72D297353CC}">
                <c16:uniqueId val="{00000027-C9A6-4A73-8458-3B71B19B8A0D}"/>
              </c:ext>
            </c:extLst>
          </c:dPt>
          <c:dPt>
            <c:idx val="21"/>
            <c:invertIfNegative val="0"/>
            <c:bubble3D val="0"/>
            <c:extLst>
              <c:ext xmlns:c16="http://schemas.microsoft.com/office/drawing/2014/chart" uri="{C3380CC4-5D6E-409C-BE32-E72D297353CC}">
                <c16:uniqueId val="{00000029-C9A6-4A73-8458-3B71B19B8A0D}"/>
              </c:ext>
            </c:extLst>
          </c:dPt>
          <c:dPt>
            <c:idx val="22"/>
            <c:invertIfNegative val="0"/>
            <c:bubble3D val="0"/>
            <c:extLst>
              <c:ext xmlns:c16="http://schemas.microsoft.com/office/drawing/2014/chart" uri="{C3380CC4-5D6E-409C-BE32-E72D297353CC}">
                <c16:uniqueId val="{0000002B-C9A6-4A73-8458-3B71B19B8A0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'令和６年_仕事場②（速報値） '!$B$7:$X$7</c:f>
              <c:strCache>
                <c:ptCount val="23"/>
                <c:pt idx="0">
                  <c:v>４月29日～</c:v>
                </c:pt>
                <c:pt idx="1">
                  <c:v>5月６日～</c:v>
                </c:pt>
                <c:pt idx="2">
                  <c:v>5月13日～</c:v>
                </c:pt>
                <c:pt idx="3">
                  <c:v>5月20日～</c:v>
                </c:pt>
                <c:pt idx="4">
                  <c:v>5月27日～</c:v>
                </c:pt>
                <c:pt idx="5">
                  <c:v>６月３日～</c:v>
                </c:pt>
                <c:pt idx="6">
                  <c:v>６月10日～</c:v>
                </c:pt>
                <c:pt idx="7">
                  <c:v>６月17日～</c:v>
                </c:pt>
                <c:pt idx="8">
                  <c:v>６月24日～</c:v>
                </c:pt>
                <c:pt idx="9">
                  <c:v>７月１日～</c:v>
                </c:pt>
                <c:pt idx="10">
                  <c:v>７月８日～</c:v>
                </c:pt>
                <c:pt idx="11">
                  <c:v>７月15日～</c:v>
                </c:pt>
                <c:pt idx="12">
                  <c:v>７月22日～</c:v>
                </c:pt>
                <c:pt idx="13">
                  <c:v>７月29日～</c:v>
                </c:pt>
                <c:pt idx="14">
                  <c:v>８月５日～</c:v>
                </c:pt>
                <c:pt idx="15">
                  <c:v>８月12日～</c:v>
                </c:pt>
                <c:pt idx="16">
                  <c:v>８月19日～</c:v>
                </c:pt>
                <c:pt idx="17">
                  <c:v>８月26日～</c:v>
                </c:pt>
                <c:pt idx="18">
                  <c:v>９月２日～</c:v>
                </c:pt>
                <c:pt idx="19">
                  <c:v>９月９日～</c:v>
                </c:pt>
                <c:pt idx="20">
                  <c:v>９月16日～</c:v>
                </c:pt>
                <c:pt idx="21">
                  <c:v>９月23日～</c:v>
                </c:pt>
                <c:pt idx="22">
                  <c:v>９月30日～</c:v>
                </c:pt>
              </c:strCache>
            </c:strRef>
          </c:cat>
          <c:val>
            <c:numRef>
              <c:f>'令和６年_仕事場②（速報値） '!$B$55:$X$55</c:f>
              <c:numCache>
                <c:formatCode>General</c:formatCode>
                <c:ptCount val="23"/>
                <c:pt idx="0">
                  <c:v>31</c:v>
                </c:pt>
                <c:pt idx="1">
                  <c:v>12</c:v>
                </c:pt>
                <c:pt idx="2">
                  <c:v>20</c:v>
                </c:pt>
                <c:pt idx="3">
                  <c:v>31</c:v>
                </c:pt>
                <c:pt idx="4">
                  <c:v>17</c:v>
                </c:pt>
                <c:pt idx="5">
                  <c:v>18</c:v>
                </c:pt>
                <c:pt idx="6">
                  <c:v>64</c:v>
                </c:pt>
                <c:pt idx="7">
                  <c:v>44</c:v>
                </c:pt>
                <c:pt idx="8">
                  <c:v>47</c:v>
                </c:pt>
                <c:pt idx="9">
                  <c:v>204</c:v>
                </c:pt>
                <c:pt idx="10">
                  <c:v>109</c:v>
                </c:pt>
                <c:pt idx="11">
                  <c:v>257</c:v>
                </c:pt>
                <c:pt idx="12">
                  <c:v>234</c:v>
                </c:pt>
                <c:pt idx="13">
                  <c:v>217</c:v>
                </c:pt>
                <c:pt idx="14">
                  <c:v>174</c:v>
                </c:pt>
                <c:pt idx="15">
                  <c:v>131</c:v>
                </c:pt>
                <c:pt idx="16">
                  <c:v>189</c:v>
                </c:pt>
                <c:pt idx="17">
                  <c:v>70</c:v>
                </c:pt>
                <c:pt idx="18">
                  <c:v>104</c:v>
                </c:pt>
                <c:pt idx="19">
                  <c:v>171</c:v>
                </c:pt>
                <c:pt idx="20">
                  <c:v>101</c:v>
                </c:pt>
                <c:pt idx="21">
                  <c:v>27</c:v>
                </c:pt>
                <c:pt idx="22">
                  <c:v>18</c:v>
                </c:pt>
              </c:numCache>
            </c:numRef>
          </c:val>
          <c:extLst>
            <c:ext xmlns:c16="http://schemas.microsoft.com/office/drawing/2014/chart" uri="{C3380CC4-5D6E-409C-BE32-E72D297353CC}">
              <c16:uniqueId val="{0000002C-C9A6-4A73-8458-3B71B19B8A0D}"/>
            </c:ext>
          </c:extLst>
        </c:ser>
        <c:dLbls>
          <c:dLblPos val="outEnd"/>
          <c:showLegendKey val="0"/>
          <c:showVal val="1"/>
          <c:showCatName val="0"/>
          <c:showSerName val="0"/>
          <c:showPercent val="0"/>
          <c:showBubbleSize val="0"/>
        </c:dLbls>
        <c:gapWidth val="219"/>
        <c:overlap val="-27"/>
        <c:axId val="1046213248"/>
        <c:axId val="1046208672"/>
      </c:barChart>
      <c:catAx>
        <c:axId val="1046213248"/>
        <c:scaling>
          <c:orientation val="minMax"/>
        </c:scaling>
        <c:delete val="0"/>
        <c:axPos val="b"/>
        <c:majorGridlines>
          <c:spPr>
            <a:ln w="9525" cap="flat" cmpd="sng" algn="ctr">
              <a:noFill/>
              <a:round/>
            </a:ln>
            <a:effectLst/>
          </c:spPr>
        </c:majorGridlines>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700" b="0" i="0" u="none" strike="noStrike" kern="1200" baseline="0">
                <a:solidFill>
                  <a:sysClr val="windowText" lastClr="000000"/>
                </a:solidFill>
                <a:latin typeface="+mn-lt"/>
                <a:ea typeface="+mn-ea"/>
                <a:cs typeface="+mn-cs"/>
              </a:defRPr>
            </a:pPr>
            <a:endParaRPr lang="ja-JP"/>
          </a:p>
        </c:txPr>
        <c:crossAx val="1046208672"/>
        <c:crosses val="autoZero"/>
        <c:auto val="1"/>
        <c:lblAlgn val="ctr"/>
        <c:lblOffset val="100"/>
        <c:noMultiLvlLbl val="0"/>
      </c:catAx>
      <c:valAx>
        <c:axId val="1046208672"/>
        <c:scaling>
          <c:orientation val="minMax"/>
          <c:max val="3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04621324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235854458254331"/>
          <c:y val="3.8834111248214884E-2"/>
          <c:w val="0.70637891834709676"/>
          <c:h val="0.83612180816592108"/>
        </c:manualLayout>
      </c:layout>
      <c:barChart>
        <c:barDir val="col"/>
        <c:grouping val="clustered"/>
        <c:varyColors val="0"/>
        <c:ser>
          <c:idx val="0"/>
          <c:order val="0"/>
          <c:spPr>
            <a:solidFill>
              <a:srgbClr val="FFD94D"/>
            </a:solidFill>
            <a:ln w="19050">
              <a:solidFill>
                <a:schemeClr val="accent4"/>
              </a:solidFill>
            </a:ln>
            <a:effectLst/>
          </c:spPr>
          <c:invertIfNegative val="0"/>
          <c:dPt>
            <c:idx val="1"/>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1-5BF1-43D0-9841-D50CF50974E9}"/>
              </c:ext>
            </c:extLst>
          </c:dPt>
          <c:dPt>
            <c:idx val="2"/>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3-5BF1-43D0-9841-D50CF50974E9}"/>
              </c:ext>
            </c:extLst>
          </c:dPt>
          <c:dPt>
            <c:idx val="3"/>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5-5BF1-43D0-9841-D50CF50974E9}"/>
              </c:ext>
            </c:extLst>
          </c:dPt>
          <c:dPt>
            <c:idx val="4"/>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7-5BF1-43D0-9841-D50CF50974E9}"/>
              </c:ext>
            </c:extLst>
          </c:dPt>
          <c:dPt>
            <c:idx val="6"/>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9-5BF1-43D0-9841-D50CF50974E9}"/>
              </c:ext>
            </c:extLst>
          </c:dPt>
          <c:dPt>
            <c:idx val="7"/>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B-5BF1-43D0-9841-D50CF50974E9}"/>
              </c:ext>
            </c:extLst>
          </c:dPt>
          <c:dLbls>
            <c:dLbl>
              <c:idx val="5"/>
              <c:tx>
                <c:rich>
                  <a:bodyPr/>
                  <a:lstStyle/>
                  <a:p>
                    <a:fld id="{4E8DDC30-44BB-4231-9E17-501E05CBF1AE}" type="VALUE">
                      <a:rPr lang="en-US" altLang="ja-JP">
                        <a:solidFill>
                          <a:srgbClr val="FF0000"/>
                        </a:solidFill>
                      </a:rPr>
                      <a:pPr/>
                      <a:t>[値]</a:t>
                    </a:fld>
                    <a:endParaRPr lang="ja-JP" alt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5BF1-43D0-9841-D50CF50974E9}"/>
                </c:ext>
              </c:extLst>
            </c:dLbl>
            <c:dLbl>
              <c:idx val="6"/>
              <c:tx>
                <c:rich>
                  <a:bodyPr/>
                  <a:lstStyle/>
                  <a:p>
                    <a:fld id="{F7223875-882C-4C70-ACA5-0FABC3EF70EE}" type="VALUE">
                      <a:rPr lang="en-US" altLang="ja-JP">
                        <a:solidFill>
                          <a:srgbClr val="FF0000"/>
                        </a:solidFill>
                      </a:rPr>
                      <a:pPr/>
                      <a:t>[値]</a:t>
                    </a:fld>
                    <a:endParaRPr lang="ja-JP" alt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5BF1-43D0-9841-D50CF50974E9}"/>
                </c:ext>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'熱中症 '!$B$36:$B$44</c:f>
              <c:strCache>
                <c:ptCount val="9"/>
                <c:pt idx="0">
                  <c:v>2月</c:v>
                </c:pt>
                <c:pt idx="1">
                  <c:v>3月</c:v>
                </c:pt>
                <c:pt idx="2">
                  <c:v>4月</c:v>
                </c:pt>
                <c:pt idx="3">
                  <c:v>5月</c:v>
                </c:pt>
                <c:pt idx="4">
                  <c:v>6月</c:v>
                </c:pt>
                <c:pt idx="5">
                  <c:v>7月</c:v>
                </c:pt>
                <c:pt idx="6">
                  <c:v>8月</c:v>
                </c:pt>
                <c:pt idx="7">
                  <c:v>9月</c:v>
                </c:pt>
                <c:pt idx="8">
                  <c:v>10月</c:v>
                </c:pt>
              </c:strCache>
            </c:strRef>
          </c:cat>
          <c:val>
            <c:numRef>
              <c:f>'熱中症 '!$V$36:$V$44</c:f>
              <c:numCache>
                <c:formatCode>General</c:formatCode>
                <c:ptCount val="9"/>
                <c:pt idx="0">
                  <c:v>1</c:v>
                </c:pt>
                <c:pt idx="1">
                  <c:v>2</c:v>
                </c:pt>
                <c:pt idx="2">
                  <c:v>5</c:v>
                </c:pt>
                <c:pt idx="3">
                  <c:v>11</c:v>
                </c:pt>
                <c:pt idx="4">
                  <c:v>20</c:v>
                </c:pt>
                <c:pt idx="5">
                  <c:v>116</c:v>
                </c:pt>
                <c:pt idx="6">
                  <c:v>115</c:v>
                </c:pt>
                <c:pt idx="7">
                  <c:v>9</c:v>
                </c:pt>
                <c:pt idx="8">
                  <c:v>1</c:v>
                </c:pt>
              </c:numCache>
            </c:numRef>
          </c:val>
          <c:extLst>
            <c:ext xmlns:c16="http://schemas.microsoft.com/office/drawing/2014/chart" uri="{C3380CC4-5D6E-409C-BE32-E72D297353CC}">
              <c16:uniqueId val="{0000000D-16C2-4A75-A76B-47EE2FC2E063}"/>
            </c:ext>
          </c:extLst>
        </c:ser>
        <c:dLbls>
          <c:showLegendKey val="0"/>
          <c:showVal val="0"/>
          <c:showCatName val="0"/>
          <c:showSerName val="0"/>
          <c:showPercent val="0"/>
          <c:showBubbleSize val="0"/>
        </c:dLbls>
        <c:gapWidth val="39"/>
        <c:overlap val="-20"/>
        <c:axId val="271268088"/>
        <c:axId val="271268480"/>
      </c:barChart>
      <c:catAx>
        <c:axId val="27126808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crossAx val="271268480"/>
        <c:crosses val="autoZero"/>
        <c:auto val="1"/>
        <c:lblAlgn val="ctr"/>
        <c:lblOffset val="100"/>
        <c:noMultiLvlLbl val="0"/>
      </c:catAx>
      <c:valAx>
        <c:axId val="2712684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vert="eaVert" wrap="square" anchor="ctr" anchorCtr="1"/>
              <a:lstStyle/>
              <a:p>
                <a:pPr>
                  <a:defRPr sz="1200" b="0" i="0" u="none" strike="noStrike" kern="1200" baseline="0">
                    <a:solidFill>
                      <a:schemeClr val="tx1"/>
                    </a:solidFill>
                    <a:latin typeface="メイリオ" panose="020B0604030504040204" pitchFamily="50" charset="-128"/>
                    <a:ea typeface="メイリオ" panose="020B0604030504040204" pitchFamily="50" charset="-128"/>
                    <a:cs typeface="+mn-cs"/>
                  </a:defRPr>
                </a:pPr>
                <a:r>
                  <a:rPr lang="ja-JP" sz="1200">
                    <a:solidFill>
                      <a:schemeClr val="tx1"/>
                    </a:solidFill>
                  </a:rPr>
                  <a:t>死亡者数（人）</a:t>
                </a:r>
              </a:p>
            </c:rich>
          </c:tx>
          <c:layout>
            <c:manualLayout>
              <c:xMode val="edge"/>
              <c:yMode val="edge"/>
              <c:x val="6.4630004216690184E-2"/>
              <c:y val="0.31313213567653048"/>
            </c:manualLayout>
          </c:layout>
          <c:overlay val="0"/>
          <c:spPr>
            <a:noFill/>
            <a:ln>
              <a:noFill/>
            </a:ln>
            <a:effectLst/>
          </c:spPr>
          <c:txPr>
            <a:bodyPr rot="0" spcFirstLastPara="1" vertOverflow="ellipsis" vert="eaVert" wrap="square" anchor="ctr" anchorCtr="1"/>
            <a:lstStyle/>
            <a:p>
              <a:pPr>
                <a:defRPr sz="120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crossAx val="27126808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メイリオ" panose="020B0604030504040204" pitchFamily="50" charset="-128"/>
          <a:ea typeface="メイリオ" panose="020B0604030504040204" pitchFamily="50" charset="-128"/>
        </a:defRPr>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Reversed" id="22">
  <a:schemeClr val="accent2"/>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2"/>
            <a:ext cx="3078428" cy="513508"/>
          </a:xfrm>
          <a:prstGeom prst="rect">
            <a:avLst/>
          </a:prstGeom>
        </p:spPr>
        <p:txBody>
          <a:bodyPr vert="horz" lIns="94657" tIns="47330" rIns="94657" bIns="47330"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3993" y="2"/>
            <a:ext cx="3078428" cy="513508"/>
          </a:xfrm>
          <a:prstGeom prst="rect">
            <a:avLst/>
          </a:prstGeom>
        </p:spPr>
        <p:txBody>
          <a:bodyPr vert="horz" lIns="94657" tIns="47330" rIns="94657" bIns="47330" rtlCol="0"/>
          <a:lstStyle>
            <a:lvl1pPr algn="r">
              <a:defRPr sz="1200"/>
            </a:lvl1pPr>
          </a:lstStyle>
          <a:p>
            <a:fld id="{89F3494A-9D06-4442-A94B-D772767CC88F}" type="datetimeFigureOut">
              <a:rPr kumimoji="1" lang="ja-JP" altLang="en-US" smtClean="0"/>
              <a:t>2025/7/4</a:t>
            </a:fld>
            <a:endParaRPr kumimoji="1" lang="ja-JP" altLang="en-US"/>
          </a:p>
        </p:txBody>
      </p:sp>
      <p:sp>
        <p:nvSpPr>
          <p:cNvPr id="4" name="スライド イメージ プレースホルダー 3"/>
          <p:cNvSpPr>
            <a:spLocks noGrp="1" noRot="1" noChangeAspect="1"/>
          </p:cNvSpPr>
          <p:nvPr>
            <p:ph type="sldImg" idx="2"/>
          </p:nvPr>
        </p:nvSpPr>
        <p:spPr>
          <a:xfrm>
            <a:off x="1057275" y="1279525"/>
            <a:ext cx="4989513" cy="3454400"/>
          </a:xfrm>
          <a:prstGeom prst="rect">
            <a:avLst/>
          </a:prstGeom>
          <a:noFill/>
          <a:ln w="12700">
            <a:solidFill>
              <a:prstClr val="black"/>
            </a:solidFill>
          </a:ln>
        </p:spPr>
        <p:txBody>
          <a:bodyPr vert="horz" lIns="94657" tIns="47330" rIns="94657" bIns="47330" rtlCol="0" anchor="ctr"/>
          <a:lstStyle/>
          <a:p>
            <a:endParaRPr lang="ja-JP" altLang="en-US"/>
          </a:p>
        </p:txBody>
      </p:sp>
      <p:sp>
        <p:nvSpPr>
          <p:cNvPr id="5" name="ノート プレースホルダー 4"/>
          <p:cNvSpPr>
            <a:spLocks noGrp="1"/>
          </p:cNvSpPr>
          <p:nvPr>
            <p:ph type="body" sz="quarter" idx="3"/>
          </p:nvPr>
        </p:nvSpPr>
        <p:spPr>
          <a:xfrm>
            <a:off x="710408" y="4925410"/>
            <a:ext cx="5683250" cy="4029879"/>
          </a:xfrm>
          <a:prstGeom prst="rect">
            <a:avLst/>
          </a:prstGeom>
        </p:spPr>
        <p:txBody>
          <a:bodyPr vert="horz" lIns="94657" tIns="47330" rIns="94657" bIns="4733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21110"/>
            <a:ext cx="3078428" cy="513507"/>
          </a:xfrm>
          <a:prstGeom prst="rect">
            <a:avLst/>
          </a:prstGeom>
        </p:spPr>
        <p:txBody>
          <a:bodyPr vert="horz" lIns="94657" tIns="47330" rIns="94657" bIns="4733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3993" y="9721110"/>
            <a:ext cx="3078428" cy="513507"/>
          </a:xfrm>
          <a:prstGeom prst="rect">
            <a:avLst/>
          </a:prstGeom>
        </p:spPr>
        <p:txBody>
          <a:bodyPr vert="horz" lIns="94657" tIns="47330" rIns="94657" bIns="47330" rtlCol="0" anchor="b"/>
          <a:lstStyle>
            <a:lvl1pPr algn="r">
              <a:defRPr sz="1200"/>
            </a:lvl1pPr>
          </a:lstStyle>
          <a:p>
            <a:fld id="{BBA5EAAF-11AB-4BEC-8C9B-1F415BE9E7F5}" type="slidenum">
              <a:rPr kumimoji="1" lang="ja-JP" altLang="en-US" smtClean="0"/>
              <a:t>‹#›</a:t>
            </a:fld>
            <a:endParaRPr kumimoji="1" lang="ja-JP" altLang="en-US"/>
          </a:p>
        </p:txBody>
      </p:sp>
    </p:spTree>
    <p:extLst>
      <p:ext uri="{BB962C8B-B14F-4D97-AF65-F5344CB8AC3E}">
        <p14:creationId xmlns:p14="http://schemas.microsoft.com/office/powerpoint/2010/main" val="262193571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BA5EAAF-11AB-4BEC-8C9B-1F415BE9E7F5}" type="slidenum">
              <a:rPr kumimoji="1" lang="ja-JP" altLang="en-US" smtClean="0"/>
              <a:t>2</a:t>
            </a:fld>
            <a:endParaRPr kumimoji="1" lang="ja-JP" altLang="en-US"/>
          </a:p>
        </p:txBody>
      </p:sp>
    </p:spTree>
    <p:extLst>
      <p:ext uri="{BB962C8B-B14F-4D97-AF65-F5344CB8AC3E}">
        <p14:creationId xmlns:p14="http://schemas.microsoft.com/office/powerpoint/2010/main" val="3880874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BA5EAAF-11AB-4BEC-8C9B-1F415BE9E7F5}" type="slidenum">
              <a:rPr kumimoji="1" lang="ja-JP" altLang="en-US" smtClean="0"/>
              <a:t>3</a:t>
            </a:fld>
            <a:endParaRPr kumimoji="1" lang="ja-JP" altLang="en-US"/>
          </a:p>
        </p:txBody>
      </p:sp>
    </p:spTree>
    <p:extLst>
      <p:ext uri="{BB962C8B-B14F-4D97-AF65-F5344CB8AC3E}">
        <p14:creationId xmlns:p14="http://schemas.microsoft.com/office/powerpoint/2010/main" val="3155937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BA5EAAF-11AB-4BEC-8C9B-1F415BE9E7F5}" type="slidenum">
              <a:rPr kumimoji="1" lang="ja-JP" altLang="en-US" smtClean="0"/>
              <a:t>4</a:t>
            </a:fld>
            <a:endParaRPr kumimoji="1" lang="ja-JP" altLang="en-US"/>
          </a:p>
        </p:txBody>
      </p:sp>
    </p:spTree>
    <p:extLst>
      <p:ext uri="{BB962C8B-B14F-4D97-AF65-F5344CB8AC3E}">
        <p14:creationId xmlns:p14="http://schemas.microsoft.com/office/powerpoint/2010/main" val="3005204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BA5EAAF-11AB-4BEC-8C9B-1F415BE9E7F5}" type="slidenum">
              <a:rPr kumimoji="1" lang="ja-JP" altLang="en-US" smtClean="0"/>
              <a:t>9</a:t>
            </a:fld>
            <a:endParaRPr kumimoji="1" lang="ja-JP" altLang="en-US"/>
          </a:p>
        </p:txBody>
      </p:sp>
    </p:spTree>
    <p:extLst>
      <p:ext uri="{BB962C8B-B14F-4D97-AF65-F5344CB8AC3E}">
        <p14:creationId xmlns:p14="http://schemas.microsoft.com/office/powerpoint/2010/main" val="664931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EC6DD07-EFAF-446C-917E-DCE0FD84A8F5}" type="slidenum">
              <a:rPr kumimoji="1" lang="ja-JP" altLang="en-US" smtClean="0"/>
              <a:t>14</a:t>
            </a:fld>
            <a:endParaRPr kumimoji="1" lang="ja-JP" altLang="en-US"/>
          </a:p>
        </p:txBody>
      </p:sp>
    </p:spTree>
    <p:extLst>
      <p:ext uri="{BB962C8B-B14F-4D97-AF65-F5344CB8AC3E}">
        <p14:creationId xmlns:p14="http://schemas.microsoft.com/office/powerpoint/2010/main" val="2651345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65A48A9-92F3-402A-AAD9-53CD0715D1CE}" type="datetime1">
              <a:rPr lang="en-US" altLang="ja-JP" smtClean="0"/>
              <a:t>7/4/2025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5F0669-B82C-464B-B88D-6D882EA03680}" type="datetime1">
              <a:rPr lang="en-US" altLang="ja-JP" smtClean="0"/>
              <a:t>7/4/2025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F6B737-18A1-4222-9FBE-9007E499151D}" type="datetime1">
              <a:rPr lang="en-US" altLang="ja-JP" smtClean="0"/>
              <a:t>7/4/2025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CCB6372-6040-4794-9E99-74B3AFB67A43}" type="datetime1">
              <a:rPr lang="en-US" altLang="ja-JP" smtClean="0"/>
              <a:t>7/4/2025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5E69DD0-F236-4086-BFA8-8564D23B4523}" type="datetime1">
              <a:rPr lang="en-US" altLang="ja-JP" smtClean="0"/>
              <a:t>7/4/2025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FB37E7-BC3D-4F14-9BEC-668EDC4EA910}" type="datetime1">
              <a:rPr lang="en-US" altLang="ja-JP" smtClean="0"/>
              <a:t>7/4/2025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88AEE6-EE6F-4615-9DD8-01190B81D7BA}" type="datetime1">
              <a:rPr lang="en-US" altLang="ja-JP" smtClean="0"/>
              <a:t>7/4/2025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7E977B-7919-49CD-99B4-B8E8BDE4F531}" type="datetime1">
              <a:rPr lang="en-US" altLang="ja-JP" smtClean="0"/>
              <a:t>7/4/2025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0BA9A2-4F67-4D92-AB6D-5EC6CB967548}" type="datetime1">
              <a:rPr lang="en-US" altLang="ja-JP" smtClean="0"/>
              <a:t>7/4/2025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42A87F-09F9-4B5A-8BA5-767831FB2441}" type="datetime1">
              <a:rPr lang="en-US" altLang="ja-JP" smtClean="0"/>
              <a:t>7/4/2025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B8B4DD-1E43-4D36-AA89-678B17F59F80}" type="datetime1">
              <a:rPr lang="en-US" altLang="ja-JP" smtClean="0"/>
              <a:t>7/4/2025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2540E973-8139-4348-A31C-573DD41F2C57}" type="datetime1">
              <a:rPr kumimoji="1" lang="en-US" altLang="ja-JP" smtClean="0"/>
              <a:t>7/4/2025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2523870958"/>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cxnSp>
        <p:nvCxnSpPr>
          <p:cNvPr id="7" name="直線コネクタ 6">
            <a:extLst>
              <a:ext uri="{FF2B5EF4-FFF2-40B4-BE49-F238E27FC236}">
                <a16:creationId xmlns:a16="http://schemas.microsoft.com/office/drawing/2014/main" id="{91712DF4-4ADF-A9CF-77CA-1E32D473D1DB}"/>
              </a:ext>
            </a:extLst>
          </p:cNvPr>
          <p:cNvCxnSpPr>
            <a:cxnSpLocks/>
          </p:cNvCxnSpPr>
          <p:nvPr userDrawn="1"/>
        </p:nvCxnSpPr>
        <p:spPr>
          <a:xfrm>
            <a:off x="231610" y="817038"/>
            <a:ext cx="9525000" cy="0"/>
          </a:xfrm>
          <a:prstGeom prst="line">
            <a:avLst/>
          </a:prstGeom>
          <a:ln w="3810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正方形/長方形 8">
            <a:extLst>
              <a:ext uri="{FF2B5EF4-FFF2-40B4-BE49-F238E27FC236}">
                <a16:creationId xmlns:a16="http://schemas.microsoft.com/office/drawing/2014/main" id="{62C920B6-EC3D-EE84-47BE-714D6087D574}"/>
              </a:ext>
            </a:extLst>
          </p:cNvPr>
          <p:cNvSpPr/>
          <p:nvPr userDrawn="1"/>
        </p:nvSpPr>
        <p:spPr>
          <a:xfrm>
            <a:off x="0" y="939452"/>
            <a:ext cx="9906000" cy="591854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B46B6BE8-3F36-B340-858A-A9E4DB8729DB}"/>
              </a:ext>
            </a:extLst>
          </p:cNvPr>
          <p:cNvCxnSpPr>
            <a:cxnSpLocks/>
          </p:cNvCxnSpPr>
          <p:nvPr userDrawn="1"/>
        </p:nvCxnSpPr>
        <p:spPr>
          <a:xfrm>
            <a:off x="-286063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E849CA72-09C7-9DE5-E578-C33E6CF4B6CD}"/>
              </a:ext>
            </a:extLst>
          </p:cNvPr>
          <p:cNvCxnSpPr>
            <a:cxnSpLocks/>
          </p:cNvCxnSpPr>
          <p:nvPr userDrawn="1"/>
        </p:nvCxnSpPr>
        <p:spPr>
          <a:xfrm>
            <a:off x="-275400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F5CCFE74-7F3B-DDF1-5615-BC516F1205F6}"/>
              </a:ext>
            </a:extLst>
          </p:cNvPr>
          <p:cNvCxnSpPr>
            <a:cxnSpLocks/>
          </p:cNvCxnSpPr>
          <p:nvPr userDrawn="1"/>
        </p:nvCxnSpPr>
        <p:spPr>
          <a:xfrm>
            <a:off x="-254074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D13A2B19-AFA6-B972-4E20-FE244D2EB4B2}"/>
              </a:ext>
            </a:extLst>
          </p:cNvPr>
          <p:cNvCxnSpPr>
            <a:cxnSpLocks/>
          </p:cNvCxnSpPr>
          <p:nvPr userDrawn="1"/>
        </p:nvCxnSpPr>
        <p:spPr>
          <a:xfrm>
            <a:off x="-222085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31DE6A89-5C57-230F-DC46-934DA324BA53}"/>
              </a:ext>
            </a:extLst>
          </p:cNvPr>
          <p:cNvCxnSpPr>
            <a:cxnSpLocks/>
          </p:cNvCxnSpPr>
          <p:nvPr userDrawn="1"/>
        </p:nvCxnSpPr>
        <p:spPr>
          <a:xfrm>
            <a:off x="-179434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42F4BB19-8C92-02DE-E3D8-2A16363160D2}"/>
              </a:ext>
            </a:extLst>
          </p:cNvPr>
          <p:cNvCxnSpPr>
            <a:cxnSpLocks/>
          </p:cNvCxnSpPr>
          <p:nvPr userDrawn="1"/>
        </p:nvCxnSpPr>
        <p:spPr>
          <a:xfrm>
            <a:off x="-126119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0A29A2FC-1C9B-E9C6-E461-75265CC14E4B}"/>
              </a:ext>
            </a:extLst>
          </p:cNvPr>
          <p:cNvCxnSpPr>
            <a:cxnSpLocks/>
          </p:cNvCxnSpPr>
          <p:nvPr userDrawn="1"/>
        </p:nvCxnSpPr>
        <p:spPr>
          <a:xfrm>
            <a:off x="-62142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0F84BF85-BA02-09F2-C400-E8E315A6FA23}"/>
              </a:ext>
            </a:extLst>
          </p:cNvPr>
          <p:cNvCxnSpPr>
            <a:cxnSpLocks/>
          </p:cNvCxnSpPr>
          <p:nvPr userDrawn="1"/>
        </p:nvCxnSpPr>
        <p:spPr>
          <a:xfrm>
            <a:off x="1835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88B57088-1D69-CB07-4613-90B70A4BECB0}"/>
              </a:ext>
            </a:extLst>
          </p:cNvPr>
          <p:cNvCxnSpPr>
            <a:cxnSpLocks/>
          </p:cNvCxnSpPr>
          <p:nvPr userDrawn="1"/>
        </p:nvCxnSpPr>
        <p:spPr>
          <a:xfrm>
            <a:off x="65812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BDAFEA20-EF68-076F-D3E8-9AE20DF00D4D}"/>
              </a:ext>
            </a:extLst>
          </p:cNvPr>
          <p:cNvCxnSpPr>
            <a:cxnSpLocks/>
          </p:cNvCxnSpPr>
          <p:nvPr userDrawn="1"/>
        </p:nvCxnSpPr>
        <p:spPr>
          <a:xfrm>
            <a:off x="129790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DF81E103-748B-1A58-7669-2A75ACEBCEC3}"/>
              </a:ext>
            </a:extLst>
          </p:cNvPr>
          <p:cNvCxnSpPr>
            <a:cxnSpLocks/>
          </p:cNvCxnSpPr>
          <p:nvPr userDrawn="1"/>
        </p:nvCxnSpPr>
        <p:spPr>
          <a:xfrm>
            <a:off x="193767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864E6F2A-3475-41E6-2CD5-1AB3DC6DC07F}"/>
              </a:ext>
            </a:extLst>
          </p:cNvPr>
          <p:cNvCxnSpPr>
            <a:cxnSpLocks/>
          </p:cNvCxnSpPr>
          <p:nvPr userDrawn="1"/>
        </p:nvCxnSpPr>
        <p:spPr>
          <a:xfrm>
            <a:off x="257744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B6707D9B-272E-F126-1FD3-90C6F15CB724}"/>
              </a:ext>
            </a:extLst>
          </p:cNvPr>
          <p:cNvCxnSpPr>
            <a:cxnSpLocks/>
          </p:cNvCxnSpPr>
          <p:nvPr userDrawn="1"/>
        </p:nvCxnSpPr>
        <p:spPr>
          <a:xfrm>
            <a:off x="321722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8095D672-094D-F670-E528-62C588525872}"/>
              </a:ext>
            </a:extLst>
          </p:cNvPr>
          <p:cNvCxnSpPr>
            <a:cxnSpLocks/>
          </p:cNvCxnSpPr>
          <p:nvPr userDrawn="1"/>
        </p:nvCxnSpPr>
        <p:spPr>
          <a:xfrm>
            <a:off x="385699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BE7DB4CC-8826-89C0-8885-3F90C55D9651}"/>
              </a:ext>
            </a:extLst>
          </p:cNvPr>
          <p:cNvCxnSpPr>
            <a:cxnSpLocks/>
          </p:cNvCxnSpPr>
          <p:nvPr userDrawn="1"/>
        </p:nvCxnSpPr>
        <p:spPr>
          <a:xfrm>
            <a:off x="449677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C94BCD12-5AC5-E1CE-FB0A-F46600D04022}"/>
              </a:ext>
            </a:extLst>
          </p:cNvPr>
          <p:cNvCxnSpPr>
            <a:cxnSpLocks/>
          </p:cNvCxnSpPr>
          <p:nvPr userDrawn="1"/>
        </p:nvCxnSpPr>
        <p:spPr>
          <a:xfrm>
            <a:off x="513654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5EEA544E-09DF-18B3-0C07-1100DC5D1E69}"/>
              </a:ext>
            </a:extLst>
          </p:cNvPr>
          <p:cNvCxnSpPr>
            <a:cxnSpLocks/>
          </p:cNvCxnSpPr>
          <p:nvPr userDrawn="1"/>
        </p:nvCxnSpPr>
        <p:spPr>
          <a:xfrm>
            <a:off x="577631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3A9BB15C-1AD9-934E-964B-F0ED93F09F59}"/>
              </a:ext>
            </a:extLst>
          </p:cNvPr>
          <p:cNvCxnSpPr>
            <a:cxnSpLocks/>
          </p:cNvCxnSpPr>
          <p:nvPr userDrawn="1"/>
        </p:nvCxnSpPr>
        <p:spPr>
          <a:xfrm>
            <a:off x="641609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9340EE7B-2AE6-3C68-E267-D865BB6E2306}"/>
              </a:ext>
            </a:extLst>
          </p:cNvPr>
          <p:cNvCxnSpPr>
            <a:cxnSpLocks/>
          </p:cNvCxnSpPr>
          <p:nvPr userDrawn="1"/>
        </p:nvCxnSpPr>
        <p:spPr>
          <a:xfrm>
            <a:off x="705586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6A1F0C2B-5C1B-603F-2113-1788733D88DE}"/>
              </a:ext>
            </a:extLst>
          </p:cNvPr>
          <p:cNvCxnSpPr>
            <a:cxnSpLocks/>
          </p:cNvCxnSpPr>
          <p:nvPr userDrawn="1"/>
        </p:nvCxnSpPr>
        <p:spPr>
          <a:xfrm>
            <a:off x="769564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D88B762B-AD6C-889F-2A86-EFD329573698}"/>
              </a:ext>
            </a:extLst>
          </p:cNvPr>
          <p:cNvCxnSpPr>
            <a:cxnSpLocks/>
          </p:cNvCxnSpPr>
          <p:nvPr userDrawn="1"/>
        </p:nvCxnSpPr>
        <p:spPr>
          <a:xfrm>
            <a:off x="-264737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05A34749-43B7-6789-74E7-614AA091C92B}"/>
              </a:ext>
            </a:extLst>
          </p:cNvPr>
          <p:cNvCxnSpPr>
            <a:cxnSpLocks/>
          </p:cNvCxnSpPr>
          <p:nvPr userDrawn="1"/>
        </p:nvCxnSpPr>
        <p:spPr>
          <a:xfrm>
            <a:off x="-243411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C480E2A7-68CF-C5D2-6D19-C44742269333}"/>
              </a:ext>
            </a:extLst>
          </p:cNvPr>
          <p:cNvCxnSpPr>
            <a:cxnSpLocks/>
          </p:cNvCxnSpPr>
          <p:nvPr userDrawn="1"/>
        </p:nvCxnSpPr>
        <p:spPr>
          <a:xfrm>
            <a:off x="-211422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BDF19393-D131-B1E9-F3ED-813E2CD8934B}"/>
              </a:ext>
            </a:extLst>
          </p:cNvPr>
          <p:cNvCxnSpPr>
            <a:cxnSpLocks/>
          </p:cNvCxnSpPr>
          <p:nvPr userDrawn="1"/>
        </p:nvCxnSpPr>
        <p:spPr>
          <a:xfrm>
            <a:off x="-168771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B7A95EF3-4469-5C1A-5A7A-622EB55D84A6}"/>
              </a:ext>
            </a:extLst>
          </p:cNvPr>
          <p:cNvCxnSpPr>
            <a:cxnSpLocks/>
          </p:cNvCxnSpPr>
          <p:nvPr userDrawn="1"/>
        </p:nvCxnSpPr>
        <p:spPr>
          <a:xfrm>
            <a:off x="-115456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681B611C-4F14-4341-EDC8-5B493AE38E6F}"/>
              </a:ext>
            </a:extLst>
          </p:cNvPr>
          <p:cNvCxnSpPr>
            <a:cxnSpLocks/>
          </p:cNvCxnSpPr>
          <p:nvPr userDrawn="1"/>
        </p:nvCxnSpPr>
        <p:spPr>
          <a:xfrm>
            <a:off x="-51479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62E1543D-B82E-E257-DCFC-AD2E31551347}"/>
              </a:ext>
            </a:extLst>
          </p:cNvPr>
          <p:cNvCxnSpPr>
            <a:cxnSpLocks/>
          </p:cNvCxnSpPr>
          <p:nvPr userDrawn="1"/>
        </p:nvCxnSpPr>
        <p:spPr>
          <a:xfrm>
            <a:off x="12498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D056D6F4-C596-189D-52B4-FEE5FB0B2EB3}"/>
              </a:ext>
            </a:extLst>
          </p:cNvPr>
          <p:cNvCxnSpPr>
            <a:cxnSpLocks/>
          </p:cNvCxnSpPr>
          <p:nvPr userDrawn="1"/>
        </p:nvCxnSpPr>
        <p:spPr>
          <a:xfrm>
            <a:off x="76475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516FD909-45E6-EA01-8B14-C0E99DA032DA}"/>
              </a:ext>
            </a:extLst>
          </p:cNvPr>
          <p:cNvCxnSpPr>
            <a:cxnSpLocks/>
          </p:cNvCxnSpPr>
          <p:nvPr userDrawn="1"/>
        </p:nvCxnSpPr>
        <p:spPr>
          <a:xfrm>
            <a:off x="140452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830C2F6D-DCB1-6412-403A-3EC539F9DD70}"/>
              </a:ext>
            </a:extLst>
          </p:cNvPr>
          <p:cNvCxnSpPr>
            <a:cxnSpLocks/>
          </p:cNvCxnSpPr>
          <p:nvPr userDrawn="1"/>
        </p:nvCxnSpPr>
        <p:spPr>
          <a:xfrm>
            <a:off x="204430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82D21CE7-D7AD-3DFE-24C7-1A8949492355}"/>
              </a:ext>
            </a:extLst>
          </p:cNvPr>
          <p:cNvCxnSpPr>
            <a:cxnSpLocks/>
          </p:cNvCxnSpPr>
          <p:nvPr userDrawn="1"/>
        </p:nvCxnSpPr>
        <p:spPr>
          <a:xfrm>
            <a:off x="268407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A3F5BB13-8AD4-4C56-183F-3BDA6E6D8501}"/>
              </a:ext>
            </a:extLst>
          </p:cNvPr>
          <p:cNvCxnSpPr>
            <a:cxnSpLocks/>
          </p:cNvCxnSpPr>
          <p:nvPr userDrawn="1"/>
        </p:nvCxnSpPr>
        <p:spPr>
          <a:xfrm>
            <a:off x="332385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6D581361-1090-E71A-FFAA-A1768306E774}"/>
              </a:ext>
            </a:extLst>
          </p:cNvPr>
          <p:cNvCxnSpPr>
            <a:cxnSpLocks/>
          </p:cNvCxnSpPr>
          <p:nvPr userDrawn="1"/>
        </p:nvCxnSpPr>
        <p:spPr>
          <a:xfrm>
            <a:off x="396362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504D4A39-950B-62C3-2E3A-B849F5C6F6E0}"/>
              </a:ext>
            </a:extLst>
          </p:cNvPr>
          <p:cNvCxnSpPr>
            <a:cxnSpLocks/>
          </p:cNvCxnSpPr>
          <p:nvPr userDrawn="1"/>
        </p:nvCxnSpPr>
        <p:spPr>
          <a:xfrm>
            <a:off x="460339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A40B7390-F291-1B1E-94B6-61E0D0431D31}"/>
              </a:ext>
            </a:extLst>
          </p:cNvPr>
          <p:cNvCxnSpPr>
            <a:cxnSpLocks/>
          </p:cNvCxnSpPr>
          <p:nvPr userDrawn="1"/>
        </p:nvCxnSpPr>
        <p:spPr>
          <a:xfrm>
            <a:off x="524317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45B20CE7-D134-15DE-074D-FD0A03D2C305}"/>
              </a:ext>
            </a:extLst>
          </p:cNvPr>
          <p:cNvCxnSpPr>
            <a:cxnSpLocks/>
          </p:cNvCxnSpPr>
          <p:nvPr userDrawn="1"/>
        </p:nvCxnSpPr>
        <p:spPr>
          <a:xfrm>
            <a:off x="588294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F48FA840-C3A4-73A0-9499-FAFF10F80CCB}"/>
              </a:ext>
            </a:extLst>
          </p:cNvPr>
          <p:cNvCxnSpPr>
            <a:cxnSpLocks/>
          </p:cNvCxnSpPr>
          <p:nvPr userDrawn="1"/>
        </p:nvCxnSpPr>
        <p:spPr>
          <a:xfrm>
            <a:off x="652272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3E2A9427-BA70-DBD6-22C4-783E7CAC843B}"/>
              </a:ext>
            </a:extLst>
          </p:cNvPr>
          <p:cNvCxnSpPr>
            <a:cxnSpLocks/>
          </p:cNvCxnSpPr>
          <p:nvPr userDrawn="1"/>
        </p:nvCxnSpPr>
        <p:spPr>
          <a:xfrm>
            <a:off x="716249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01D51FA5-CC48-A4A9-7CE4-6CCE98F04ADB}"/>
              </a:ext>
            </a:extLst>
          </p:cNvPr>
          <p:cNvCxnSpPr>
            <a:cxnSpLocks/>
          </p:cNvCxnSpPr>
          <p:nvPr userDrawn="1"/>
        </p:nvCxnSpPr>
        <p:spPr>
          <a:xfrm>
            <a:off x="780226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F757A4D6-82F0-1B91-1DC8-685218F679DE}"/>
              </a:ext>
            </a:extLst>
          </p:cNvPr>
          <p:cNvCxnSpPr>
            <a:cxnSpLocks/>
          </p:cNvCxnSpPr>
          <p:nvPr userDrawn="1"/>
        </p:nvCxnSpPr>
        <p:spPr>
          <a:xfrm>
            <a:off x="833541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460B7769-9F59-73FA-D0D8-3C32579EE97F}"/>
              </a:ext>
            </a:extLst>
          </p:cNvPr>
          <p:cNvCxnSpPr>
            <a:cxnSpLocks/>
          </p:cNvCxnSpPr>
          <p:nvPr userDrawn="1"/>
        </p:nvCxnSpPr>
        <p:spPr>
          <a:xfrm>
            <a:off x="-232748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E5736412-B6A9-61EF-3CA0-371C0B16E510}"/>
              </a:ext>
            </a:extLst>
          </p:cNvPr>
          <p:cNvCxnSpPr>
            <a:cxnSpLocks/>
          </p:cNvCxnSpPr>
          <p:nvPr userDrawn="1"/>
        </p:nvCxnSpPr>
        <p:spPr>
          <a:xfrm>
            <a:off x="-200759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2659D58A-AB1F-FB62-F10E-D878873CDC79}"/>
              </a:ext>
            </a:extLst>
          </p:cNvPr>
          <p:cNvCxnSpPr>
            <a:cxnSpLocks/>
          </p:cNvCxnSpPr>
          <p:nvPr userDrawn="1"/>
        </p:nvCxnSpPr>
        <p:spPr>
          <a:xfrm>
            <a:off x="-158108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F1C7929F-EC97-E6E7-74ED-A767F48AF7A5}"/>
              </a:ext>
            </a:extLst>
          </p:cNvPr>
          <p:cNvCxnSpPr>
            <a:cxnSpLocks/>
          </p:cNvCxnSpPr>
          <p:nvPr userDrawn="1"/>
        </p:nvCxnSpPr>
        <p:spPr>
          <a:xfrm>
            <a:off x="-104793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5250A600-AB91-DCE9-3A27-3B48B289FFA6}"/>
              </a:ext>
            </a:extLst>
          </p:cNvPr>
          <p:cNvCxnSpPr>
            <a:cxnSpLocks/>
          </p:cNvCxnSpPr>
          <p:nvPr userDrawn="1"/>
        </p:nvCxnSpPr>
        <p:spPr>
          <a:xfrm>
            <a:off x="-40816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16443E72-1B92-4A19-98D3-4D28F942D4DD}"/>
              </a:ext>
            </a:extLst>
          </p:cNvPr>
          <p:cNvCxnSpPr>
            <a:cxnSpLocks/>
          </p:cNvCxnSpPr>
          <p:nvPr userDrawn="1"/>
        </p:nvCxnSpPr>
        <p:spPr>
          <a:xfrm>
            <a:off x="23161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2403E256-5EB7-41CB-A753-8A55161001B2}"/>
              </a:ext>
            </a:extLst>
          </p:cNvPr>
          <p:cNvCxnSpPr>
            <a:cxnSpLocks/>
          </p:cNvCxnSpPr>
          <p:nvPr userDrawn="1"/>
        </p:nvCxnSpPr>
        <p:spPr>
          <a:xfrm>
            <a:off x="87138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69B810B8-6C12-DDE2-C178-7F9912C0ACC6}"/>
              </a:ext>
            </a:extLst>
          </p:cNvPr>
          <p:cNvCxnSpPr>
            <a:cxnSpLocks/>
          </p:cNvCxnSpPr>
          <p:nvPr userDrawn="1"/>
        </p:nvCxnSpPr>
        <p:spPr>
          <a:xfrm>
            <a:off x="151115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2DBDF67B-F5F3-9DDD-2DFF-E334792E9248}"/>
              </a:ext>
            </a:extLst>
          </p:cNvPr>
          <p:cNvCxnSpPr>
            <a:cxnSpLocks/>
          </p:cNvCxnSpPr>
          <p:nvPr userDrawn="1"/>
        </p:nvCxnSpPr>
        <p:spPr>
          <a:xfrm>
            <a:off x="215093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210D5332-FCE4-38C7-1D24-6D9089CF1226}"/>
              </a:ext>
            </a:extLst>
          </p:cNvPr>
          <p:cNvCxnSpPr>
            <a:cxnSpLocks/>
          </p:cNvCxnSpPr>
          <p:nvPr userDrawn="1"/>
        </p:nvCxnSpPr>
        <p:spPr>
          <a:xfrm>
            <a:off x="279070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5B6EC12F-F1BC-ED19-29A6-720728A46E5C}"/>
              </a:ext>
            </a:extLst>
          </p:cNvPr>
          <p:cNvCxnSpPr>
            <a:cxnSpLocks/>
          </p:cNvCxnSpPr>
          <p:nvPr userDrawn="1"/>
        </p:nvCxnSpPr>
        <p:spPr>
          <a:xfrm>
            <a:off x="343048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AF31FE77-4203-3938-C790-C189C63DACC9}"/>
              </a:ext>
            </a:extLst>
          </p:cNvPr>
          <p:cNvCxnSpPr>
            <a:cxnSpLocks/>
          </p:cNvCxnSpPr>
          <p:nvPr userDrawn="1"/>
        </p:nvCxnSpPr>
        <p:spPr>
          <a:xfrm>
            <a:off x="407025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98F3A2BD-527E-4FC5-AA19-1FDD33F6C3CF}"/>
              </a:ext>
            </a:extLst>
          </p:cNvPr>
          <p:cNvCxnSpPr>
            <a:cxnSpLocks/>
          </p:cNvCxnSpPr>
          <p:nvPr userDrawn="1"/>
        </p:nvCxnSpPr>
        <p:spPr>
          <a:xfrm>
            <a:off x="471002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A2F82E33-FC1D-972A-96A0-CE4AF582B040}"/>
              </a:ext>
            </a:extLst>
          </p:cNvPr>
          <p:cNvCxnSpPr>
            <a:cxnSpLocks/>
          </p:cNvCxnSpPr>
          <p:nvPr userDrawn="1"/>
        </p:nvCxnSpPr>
        <p:spPr>
          <a:xfrm>
            <a:off x="534980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4CB85432-9C54-C7AE-94CB-10E8D7FC2969}"/>
              </a:ext>
            </a:extLst>
          </p:cNvPr>
          <p:cNvCxnSpPr>
            <a:cxnSpLocks/>
          </p:cNvCxnSpPr>
          <p:nvPr userDrawn="1"/>
        </p:nvCxnSpPr>
        <p:spPr>
          <a:xfrm>
            <a:off x="598957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BF8BC601-704F-3280-FC81-5933F739B812}"/>
              </a:ext>
            </a:extLst>
          </p:cNvPr>
          <p:cNvCxnSpPr>
            <a:cxnSpLocks/>
          </p:cNvCxnSpPr>
          <p:nvPr userDrawn="1"/>
        </p:nvCxnSpPr>
        <p:spPr>
          <a:xfrm>
            <a:off x="662935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線コネクタ 65">
            <a:extLst>
              <a:ext uri="{FF2B5EF4-FFF2-40B4-BE49-F238E27FC236}">
                <a16:creationId xmlns:a16="http://schemas.microsoft.com/office/drawing/2014/main" id="{889C8671-1312-99D6-1F65-EF67A2406B28}"/>
              </a:ext>
            </a:extLst>
          </p:cNvPr>
          <p:cNvCxnSpPr>
            <a:cxnSpLocks/>
          </p:cNvCxnSpPr>
          <p:nvPr userDrawn="1"/>
        </p:nvCxnSpPr>
        <p:spPr>
          <a:xfrm>
            <a:off x="726912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直線コネクタ 66">
            <a:extLst>
              <a:ext uri="{FF2B5EF4-FFF2-40B4-BE49-F238E27FC236}">
                <a16:creationId xmlns:a16="http://schemas.microsoft.com/office/drawing/2014/main" id="{30C80860-37B5-EFA9-9313-F969E580B2AD}"/>
              </a:ext>
            </a:extLst>
          </p:cNvPr>
          <p:cNvCxnSpPr>
            <a:cxnSpLocks/>
          </p:cNvCxnSpPr>
          <p:nvPr userDrawn="1"/>
        </p:nvCxnSpPr>
        <p:spPr>
          <a:xfrm>
            <a:off x="790889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線コネクタ 67">
            <a:extLst>
              <a:ext uri="{FF2B5EF4-FFF2-40B4-BE49-F238E27FC236}">
                <a16:creationId xmlns:a16="http://schemas.microsoft.com/office/drawing/2014/main" id="{583E2C52-9E53-F97E-92C9-19290117727A}"/>
              </a:ext>
            </a:extLst>
          </p:cNvPr>
          <p:cNvCxnSpPr>
            <a:cxnSpLocks/>
          </p:cNvCxnSpPr>
          <p:nvPr userDrawn="1"/>
        </p:nvCxnSpPr>
        <p:spPr>
          <a:xfrm>
            <a:off x="844204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線コネクタ 68">
            <a:extLst>
              <a:ext uri="{FF2B5EF4-FFF2-40B4-BE49-F238E27FC236}">
                <a16:creationId xmlns:a16="http://schemas.microsoft.com/office/drawing/2014/main" id="{11664CD8-53C6-AF5B-6F4C-8C2D70DE509C}"/>
              </a:ext>
            </a:extLst>
          </p:cNvPr>
          <p:cNvCxnSpPr>
            <a:cxnSpLocks/>
          </p:cNvCxnSpPr>
          <p:nvPr userDrawn="1"/>
        </p:nvCxnSpPr>
        <p:spPr>
          <a:xfrm>
            <a:off x="886855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直線コネクタ 69">
            <a:extLst>
              <a:ext uri="{FF2B5EF4-FFF2-40B4-BE49-F238E27FC236}">
                <a16:creationId xmlns:a16="http://schemas.microsoft.com/office/drawing/2014/main" id="{65A1C634-EBDD-8136-268C-BF3EFB9431AB}"/>
              </a:ext>
            </a:extLst>
          </p:cNvPr>
          <p:cNvCxnSpPr>
            <a:cxnSpLocks/>
          </p:cNvCxnSpPr>
          <p:nvPr userDrawn="1"/>
        </p:nvCxnSpPr>
        <p:spPr>
          <a:xfrm>
            <a:off x="-190097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線コネクタ 70">
            <a:extLst>
              <a:ext uri="{FF2B5EF4-FFF2-40B4-BE49-F238E27FC236}">
                <a16:creationId xmlns:a16="http://schemas.microsoft.com/office/drawing/2014/main" id="{B63DBAA2-7EB3-F745-5197-A6310E575A1D}"/>
              </a:ext>
            </a:extLst>
          </p:cNvPr>
          <p:cNvCxnSpPr>
            <a:cxnSpLocks/>
          </p:cNvCxnSpPr>
          <p:nvPr userDrawn="1"/>
        </p:nvCxnSpPr>
        <p:spPr>
          <a:xfrm>
            <a:off x="-147445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線コネクタ 71">
            <a:extLst>
              <a:ext uri="{FF2B5EF4-FFF2-40B4-BE49-F238E27FC236}">
                <a16:creationId xmlns:a16="http://schemas.microsoft.com/office/drawing/2014/main" id="{561A06AC-7987-17DA-2CAA-D6AEC43A5213}"/>
              </a:ext>
            </a:extLst>
          </p:cNvPr>
          <p:cNvCxnSpPr>
            <a:cxnSpLocks/>
          </p:cNvCxnSpPr>
          <p:nvPr userDrawn="1"/>
        </p:nvCxnSpPr>
        <p:spPr>
          <a:xfrm>
            <a:off x="-94130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直線コネクタ 72">
            <a:extLst>
              <a:ext uri="{FF2B5EF4-FFF2-40B4-BE49-F238E27FC236}">
                <a16:creationId xmlns:a16="http://schemas.microsoft.com/office/drawing/2014/main" id="{3A496EC7-5ED9-260D-8F42-020B3FFC2035}"/>
              </a:ext>
            </a:extLst>
          </p:cNvPr>
          <p:cNvCxnSpPr>
            <a:cxnSpLocks/>
          </p:cNvCxnSpPr>
          <p:nvPr userDrawn="1"/>
        </p:nvCxnSpPr>
        <p:spPr>
          <a:xfrm>
            <a:off x="-30153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線コネクタ 73">
            <a:extLst>
              <a:ext uri="{FF2B5EF4-FFF2-40B4-BE49-F238E27FC236}">
                <a16:creationId xmlns:a16="http://schemas.microsoft.com/office/drawing/2014/main" id="{9857262D-9EC2-24AA-94E3-74496302CD53}"/>
              </a:ext>
            </a:extLst>
          </p:cNvPr>
          <p:cNvCxnSpPr>
            <a:cxnSpLocks/>
          </p:cNvCxnSpPr>
          <p:nvPr userDrawn="1"/>
        </p:nvCxnSpPr>
        <p:spPr>
          <a:xfrm>
            <a:off x="33823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線コネクタ 74">
            <a:extLst>
              <a:ext uri="{FF2B5EF4-FFF2-40B4-BE49-F238E27FC236}">
                <a16:creationId xmlns:a16="http://schemas.microsoft.com/office/drawing/2014/main" id="{D934A929-E020-5CC4-3EE0-B708314315BC}"/>
              </a:ext>
            </a:extLst>
          </p:cNvPr>
          <p:cNvCxnSpPr>
            <a:cxnSpLocks/>
          </p:cNvCxnSpPr>
          <p:nvPr userDrawn="1"/>
        </p:nvCxnSpPr>
        <p:spPr>
          <a:xfrm>
            <a:off x="97801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線コネクタ 75">
            <a:extLst>
              <a:ext uri="{FF2B5EF4-FFF2-40B4-BE49-F238E27FC236}">
                <a16:creationId xmlns:a16="http://schemas.microsoft.com/office/drawing/2014/main" id="{E76F26D5-0B09-C3E9-E8B9-81C394B23F6C}"/>
              </a:ext>
            </a:extLst>
          </p:cNvPr>
          <p:cNvCxnSpPr>
            <a:cxnSpLocks/>
          </p:cNvCxnSpPr>
          <p:nvPr userDrawn="1"/>
        </p:nvCxnSpPr>
        <p:spPr>
          <a:xfrm>
            <a:off x="161778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線コネクタ 76">
            <a:extLst>
              <a:ext uri="{FF2B5EF4-FFF2-40B4-BE49-F238E27FC236}">
                <a16:creationId xmlns:a16="http://schemas.microsoft.com/office/drawing/2014/main" id="{6DB73D4E-DFF2-F318-8075-FB9DC5DA33BF}"/>
              </a:ext>
            </a:extLst>
          </p:cNvPr>
          <p:cNvCxnSpPr>
            <a:cxnSpLocks/>
          </p:cNvCxnSpPr>
          <p:nvPr userDrawn="1"/>
        </p:nvCxnSpPr>
        <p:spPr>
          <a:xfrm>
            <a:off x="225756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直線コネクタ 77">
            <a:extLst>
              <a:ext uri="{FF2B5EF4-FFF2-40B4-BE49-F238E27FC236}">
                <a16:creationId xmlns:a16="http://schemas.microsoft.com/office/drawing/2014/main" id="{8E1DFA4C-860F-9EAA-1825-BDF67E4A1F14}"/>
              </a:ext>
            </a:extLst>
          </p:cNvPr>
          <p:cNvCxnSpPr>
            <a:cxnSpLocks/>
          </p:cNvCxnSpPr>
          <p:nvPr userDrawn="1"/>
        </p:nvCxnSpPr>
        <p:spPr>
          <a:xfrm>
            <a:off x="289733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直線コネクタ 78">
            <a:extLst>
              <a:ext uri="{FF2B5EF4-FFF2-40B4-BE49-F238E27FC236}">
                <a16:creationId xmlns:a16="http://schemas.microsoft.com/office/drawing/2014/main" id="{DA843817-6EEA-C5DC-C706-598D21D359E8}"/>
              </a:ext>
            </a:extLst>
          </p:cNvPr>
          <p:cNvCxnSpPr>
            <a:cxnSpLocks/>
          </p:cNvCxnSpPr>
          <p:nvPr userDrawn="1"/>
        </p:nvCxnSpPr>
        <p:spPr>
          <a:xfrm>
            <a:off x="353710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a:extLst>
              <a:ext uri="{FF2B5EF4-FFF2-40B4-BE49-F238E27FC236}">
                <a16:creationId xmlns:a16="http://schemas.microsoft.com/office/drawing/2014/main" id="{FBB701CA-DB92-F040-BC65-81CA47F1EC19}"/>
              </a:ext>
            </a:extLst>
          </p:cNvPr>
          <p:cNvCxnSpPr>
            <a:cxnSpLocks/>
          </p:cNvCxnSpPr>
          <p:nvPr userDrawn="1"/>
        </p:nvCxnSpPr>
        <p:spPr>
          <a:xfrm>
            <a:off x="417688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直線コネクタ 80">
            <a:extLst>
              <a:ext uri="{FF2B5EF4-FFF2-40B4-BE49-F238E27FC236}">
                <a16:creationId xmlns:a16="http://schemas.microsoft.com/office/drawing/2014/main" id="{75C35449-C932-7DC5-B86D-8E3EB88B3B37}"/>
              </a:ext>
            </a:extLst>
          </p:cNvPr>
          <p:cNvCxnSpPr>
            <a:cxnSpLocks/>
          </p:cNvCxnSpPr>
          <p:nvPr userDrawn="1"/>
        </p:nvCxnSpPr>
        <p:spPr>
          <a:xfrm>
            <a:off x="481665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線コネクタ 81">
            <a:extLst>
              <a:ext uri="{FF2B5EF4-FFF2-40B4-BE49-F238E27FC236}">
                <a16:creationId xmlns:a16="http://schemas.microsoft.com/office/drawing/2014/main" id="{FC5B6BD9-F39C-D574-E412-9CFB36C40F54}"/>
              </a:ext>
            </a:extLst>
          </p:cNvPr>
          <p:cNvCxnSpPr>
            <a:cxnSpLocks/>
          </p:cNvCxnSpPr>
          <p:nvPr userDrawn="1"/>
        </p:nvCxnSpPr>
        <p:spPr>
          <a:xfrm>
            <a:off x="545643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直線コネクタ 82">
            <a:extLst>
              <a:ext uri="{FF2B5EF4-FFF2-40B4-BE49-F238E27FC236}">
                <a16:creationId xmlns:a16="http://schemas.microsoft.com/office/drawing/2014/main" id="{11F6319F-9D48-58F4-13CC-1EC0647D274B}"/>
              </a:ext>
            </a:extLst>
          </p:cNvPr>
          <p:cNvCxnSpPr>
            <a:cxnSpLocks/>
          </p:cNvCxnSpPr>
          <p:nvPr userDrawn="1"/>
        </p:nvCxnSpPr>
        <p:spPr>
          <a:xfrm>
            <a:off x="609620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直線コネクタ 83">
            <a:extLst>
              <a:ext uri="{FF2B5EF4-FFF2-40B4-BE49-F238E27FC236}">
                <a16:creationId xmlns:a16="http://schemas.microsoft.com/office/drawing/2014/main" id="{46C44A5D-68A9-A464-F742-E4BF16E8DF2D}"/>
              </a:ext>
            </a:extLst>
          </p:cNvPr>
          <p:cNvCxnSpPr>
            <a:cxnSpLocks/>
          </p:cNvCxnSpPr>
          <p:nvPr userDrawn="1"/>
        </p:nvCxnSpPr>
        <p:spPr>
          <a:xfrm>
            <a:off x="673597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線コネクタ 84">
            <a:extLst>
              <a:ext uri="{FF2B5EF4-FFF2-40B4-BE49-F238E27FC236}">
                <a16:creationId xmlns:a16="http://schemas.microsoft.com/office/drawing/2014/main" id="{27C7FFDC-EB62-FF78-4EFD-781A5AA53962}"/>
              </a:ext>
            </a:extLst>
          </p:cNvPr>
          <p:cNvCxnSpPr>
            <a:cxnSpLocks/>
          </p:cNvCxnSpPr>
          <p:nvPr userDrawn="1"/>
        </p:nvCxnSpPr>
        <p:spPr>
          <a:xfrm>
            <a:off x="737575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線コネクタ 85">
            <a:extLst>
              <a:ext uri="{FF2B5EF4-FFF2-40B4-BE49-F238E27FC236}">
                <a16:creationId xmlns:a16="http://schemas.microsoft.com/office/drawing/2014/main" id="{09DABFD8-508C-B107-B8A3-58240DC08E8F}"/>
              </a:ext>
            </a:extLst>
          </p:cNvPr>
          <p:cNvCxnSpPr>
            <a:cxnSpLocks/>
          </p:cNvCxnSpPr>
          <p:nvPr userDrawn="1"/>
        </p:nvCxnSpPr>
        <p:spPr>
          <a:xfrm>
            <a:off x="801552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直線コネクタ 86">
            <a:extLst>
              <a:ext uri="{FF2B5EF4-FFF2-40B4-BE49-F238E27FC236}">
                <a16:creationId xmlns:a16="http://schemas.microsoft.com/office/drawing/2014/main" id="{8695B3CD-5F05-B3A6-A728-C6891CFAE225}"/>
              </a:ext>
            </a:extLst>
          </p:cNvPr>
          <p:cNvCxnSpPr>
            <a:cxnSpLocks/>
          </p:cNvCxnSpPr>
          <p:nvPr userDrawn="1"/>
        </p:nvCxnSpPr>
        <p:spPr>
          <a:xfrm>
            <a:off x="854867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49C55CBD-DB83-00B9-FA73-A3DD0FC6BB4B}"/>
              </a:ext>
            </a:extLst>
          </p:cNvPr>
          <p:cNvCxnSpPr>
            <a:cxnSpLocks/>
          </p:cNvCxnSpPr>
          <p:nvPr userDrawn="1"/>
        </p:nvCxnSpPr>
        <p:spPr>
          <a:xfrm>
            <a:off x="897518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直線コネクタ 88">
            <a:extLst>
              <a:ext uri="{FF2B5EF4-FFF2-40B4-BE49-F238E27FC236}">
                <a16:creationId xmlns:a16="http://schemas.microsoft.com/office/drawing/2014/main" id="{15F7F818-2F34-B3C1-1880-6AA2EBAC36A0}"/>
              </a:ext>
            </a:extLst>
          </p:cNvPr>
          <p:cNvCxnSpPr>
            <a:cxnSpLocks/>
          </p:cNvCxnSpPr>
          <p:nvPr userDrawn="1"/>
        </p:nvCxnSpPr>
        <p:spPr>
          <a:xfrm>
            <a:off x="929507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直線コネクタ 89">
            <a:extLst>
              <a:ext uri="{FF2B5EF4-FFF2-40B4-BE49-F238E27FC236}">
                <a16:creationId xmlns:a16="http://schemas.microsoft.com/office/drawing/2014/main" id="{BAFC979D-03AD-FE3A-9E26-7C2F53F6D99B}"/>
              </a:ext>
            </a:extLst>
          </p:cNvPr>
          <p:cNvCxnSpPr>
            <a:cxnSpLocks/>
          </p:cNvCxnSpPr>
          <p:nvPr userDrawn="1"/>
        </p:nvCxnSpPr>
        <p:spPr>
          <a:xfrm>
            <a:off x="-136782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直線コネクタ 90">
            <a:extLst>
              <a:ext uri="{FF2B5EF4-FFF2-40B4-BE49-F238E27FC236}">
                <a16:creationId xmlns:a16="http://schemas.microsoft.com/office/drawing/2014/main" id="{D3DB8473-62C7-3F85-EDEE-5CA376CFFFD9}"/>
              </a:ext>
            </a:extLst>
          </p:cNvPr>
          <p:cNvCxnSpPr>
            <a:cxnSpLocks/>
          </p:cNvCxnSpPr>
          <p:nvPr userDrawn="1"/>
        </p:nvCxnSpPr>
        <p:spPr>
          <a:xfrm>
            <a:off x="-83468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直線コネクタ 91">
            <a:extLst>
              <a:ext uri="{FF2B5EF4-FFF2-40B4-BE49-F238E27FC236}">
                <a16:creationId xmlns:a16="http://schemas.microsoft.com/office/drawing/2014/main" id="{3A5B7D42-2DB7-C850-4AA7-DA9846966D8E}"/>
              </a:ext>
            </a:extLst>
          </p:cNvPr>
          <p:cNvCxnSpPr>
            <a:cxnSpLocks/>
          </p:cNvCxnSpPr>
          <p:nvPr userDrawn="1"/>
        </p:nvCxnSpPr>
        <p:spPr>
          <a:xfrm>
            <a:off x="-19490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直線コネクタ 92">
            <a:extLst>
              <a:ext uri="{FF2B5EF4-FFF2-40B4-BE49-F238E27FC236}">
                <a16:creationId xmlns:a16="http://schemas.microsoft.com/office/drawing/2014/main" id="{4A775D93-C8FD-EA95-E74C-9543F5344942}"/>
              </a:ext>
            </a:extLst>
          </p:cNvPr>
          <p:cNvCxnSpPr>
            <a:cxnSpLocks/>
          </p:cNvCxnSpPr>
          <p:nvPr userDrawn="1"/>
        </p:nvCxnSpPr>
        <p:spPr>
          <a:xfrm>
            <a:off x="44486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直線コネクタ 93">
            <a:extLst>
              <a:ext uri="{FF2B5EF4-FFF2-40B4-BE49-F238E27FC236}">
                <a16:creationId xmlns:a16="http://schemas.microsoft.com/office/drawing/2014/main" id="{3DF10604-ECDC-13D9-DC8A-8E318E073F79}"/>
              </a:ext>
            </a:extLst>
          </p:cNvPr>
          <p:cNvCxnSpPr>
            <a:cxnSpLocks/>
          </p:cNvCxnSpPr>
          <p:nvPr userDrawn="1"/>
        </p:nvCxnSpPr>
        <p:spPr>
          <a:xfrm>
            <a:off x="108464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直線コネクタ 94">
            <a:extLst>
              <a:ext uri="{FF2B5EF4-FFF2-40B4-BE49-F238E27FC236}">
                <a16:creationId xmlns:a16="http://schemas.microsoft.com/office/drawing/2014/main" id="{D7E4B4AF-8DA7-B80C-61B9-DAD609957998}"/>
              </a:ext>
            </a:extLst>
          </p:cNvPr>
          <p:cNvCxnSpPr>
            <a:cxnSpLocks/>
          </p:cNvCxnSpPr>
          <p:nvPr userDrawn="1"/>
        </p:nvCxnSpPr>
        <p:spPr>
          <a:xfrm>
            <a:off x="172441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直線コネクタ 95">
            <a:extLst>
              <a:ext uri="{FF2B5EF4-FFF2-40B4-BE49-F238E27FC236}">
                <a16:creationId xmlns:a16="http://schemas.microsoft.com/office/drawing/2014/main" id="{C5F8F4DC-4305-426A-66A4-9D31B27D1604}"/>
              </a:ext>
            </a:extLst>
          </p:cNvPr>
          <p:cNvCxnSpPr>
            <a:cxnSpLocks/>
          </p:cNvCxnSpPr>
          <p:nvPr userDrawn="1"/>
        </p:nvCxnSpPr>
        <p:spPr>
          <a:xfrm>
            <a:off x="236419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直線コネクタ 96">
            <a:extLst>
              <a:ext uri="{FF2B5EF4-FFF2-40B4-BE49-F238E27FC236}">
                <a16:creationId xmlns:a16="http://schemas.microsoft.com/office/drawing/2014/main" id="{6D609AB4-DCB3-D032-F8D4-E15242DAC40E}"/>
              </a:ext>
            </a:extLst>
          </p:cNvPr>
          <p:cNvCxnSpPr>
            <a:cxnSpLocks/>
          </p:cNvCxnSpPr>
          <p:nvPr userDrawn="1"/>
        </p:nvCxnSpPr>
        <p:spPr>
          <a:xfrm>
            <a:off x="300396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直線コネクタ 97">
            <a:extLst>
              <a:ext uri="{FF2B5EF4-FFF2-40B4-BE49-F238E27FC236}">
                <a16:creationId xmlns:a16="http://schemas.microsoft.com/office/drawing/2014/main" id="{F28D5753-310A-5AD6-6445-C17204D4D12E}"/>
              </a:ext>
            </a:extLst>
          </p:cNvPr>
          <p:cNvCxnSpPr>
            <a:cxnSpLocks/>
          </p:cNvCxnSpPr>
          <p:nvPr userDrawn="1"/>
        </p:nvCxnSpPr>
        <p:spPr>
          <a:xfrm>
            <a:off x="364373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直線コネクタ 98">
            <a:extLst>
              <a:ext uri="{FF2B5EF4-FFF2-40B4-BE49-F238E27FC236}">
                <a16:creationId xmlns:a16="http://schemas.microsoft.com/office/drawing/2014/main" id="{D5FD04CA-C0D8-0E83-B02F-BFAB245E51D9}"/>
              </a:ext>
            </a:extLst>
          </p:cNvPr>
          <p:cNvCxnSpPr>
            <a:cxnSpLocks/>
          </p:cNvCxnSpPr>
          <p:nvPr userDrawn="1"/>
        </p:nvCxnSpPr>
        <p:spPr>
          <a:xfrm>
            <a:off x="428351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a:extLst>
              <a:ext uri="{FF2B5EF4-FFF2-40B4-BE49-F238E27FC236}">
                <a16:creationId xmlns:a16="http://schemas.microsoft.com/office/drawing/2014/main" id="{FF322105-C882-0557-508A-477B15D57560}"/>
              </a:ext>
            </a:extLst>
          </p:cNvPr>
          <p:cNvCxnSpPr>
            <a:cxnSpLocks/>
          </p:cNvCxnSpPr>
          <p:nvPr userDrawn="1"/>
        </p:nvCxnSpPr>
        <p:spPr>
          <a:xfrm>
            <a:off x="492328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a:extLst>
              <a:ext uri="{FF2B5EF4-FFF2-40B4-BE49-F238E27FC236}">
                <a16:creationId xmlns:a16="http://schemas.microsoft.com/office/drawing/2014/main" id="{D86554B0-DA4A-3DC4-8A0A-F9D15EF5F40B}"/>
              </a:ext>
            </a:extLst>
          </p:cNvPr>
          <p:cNvCxnSpPr>
            <a:cxnSpLocks/>
          </p:cNvCxnSpPr>
          <p:nvPr userDrawn="1"/>
        </p:nvCxnSpPr>
        <p:spPr>
          <a:xfrm>
            <a:off x="556306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a:extLst>
              <a:ext uri="{FF2B5EF4-FFF2-40B4-BE49-F238E27FC236}">
                <a16:creationId xmlns:a16="http://schemas.microsoft.com/office/drawing/2014/main" id="{2367DA44-724F-E4FA-A3E3-F9D495C0EDBB}"/>
              </a:ext>
            </a:extLst>
          </p:cNvPr>
          <p:cNvCxnSpPr>
            <a:cxnSpLocks/>
          </p:cNvCxnSpPr>
          <p:nvPr userDrawn="1"/>
        </p:nvCxnSpPr>
        <p:spPr>
          <a:xfrm>
            <a:off x="620283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3" name="直線コネクタ 102">
            <a:extLst>
              <a:ext uri="{FF2B5EF4-FFF2-40B4-BE49-F238E27FC236}">
                <a16:creationId xmlns:a16="http://schemas.microsoft.com/office/drawing/2014/main" id="{3773A7E6-BFD1-B003-43AC-C9CD0E8B3CE7}"/>
              </a:ext>
            </a:extLst>
          </p:cNvPr>
          <p:cNvCxnSpPr>
            <a:cxnSpLocks/>
          </p:cNvCxnSpPr>
          <p:nvPr userDrawn="1"/>
        </p:nvCxnSpPr>
        <p:spPr>
          <a:xfrm>
            <a:off x="684260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4" name="直線コネクタ 103">
            <a:extLst>
              <a:ext uri="{FF2B5EF4-FFF2-40B4-BE49-F238E27FC236}">
                <a16:creationId xmlns:a16="http://schemas.microsoft.com/office/drawing/2014/main" id="{EED254A6-C303-D8EC-EF17-0354283EAB5E}"/>
              </a:ext>
            </a:extLst>
          </p:cNvPr>
          <p:cNvCxnSpPr>
            <a:cxnSpLocks/>
          </p:cNvCxnSpPr>
          <p:nvPr userDrawn="1"/>
        </p:nvCxnSpPr>
        <p:spPr>
          <a:xfrm>
            <a:off x="748238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直線コネクタ 104">
            <a:extLst>
              <a:ext uri="{FF2B5EF4-FFF2-40B4-BE49-F238E27FC236}">
                <a16:creationId xmlns:a16="http://schemas.microsoft.com/office/drawing/2014/main" id="{3AD29599-E6BA-2C18-77FC-542C4EA8E231}"/>
              </a:ext>
            </a:extLst>
          </p:cNvPr>
          <p:cNvCxnSpPr>
            <a:cxnSpLocks/>
          </p:cNvCxnSpPr>
          <p:nvPr userDrawn="1"/>
        </p:nvCxnSpPr>
        <p:spPr>
          <a:xfrm>
            <a:off x="812215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直線コネクタ 105">
            <a:extLst>
              <a:ext uri="{FF2B5EF4-FFF2-40B4-BE49-F238E27FC236}">
                <a16:creationId xmlns:a16="http://schemas.microsoft.com/office/drawing/2014/main" id="{79FD65F7-E319-490D-7332-E5B2E95F1FE2}"/>
              </a:ext>
            </a:extLst>
          </p:cNvPr>
          <p:cNvCxnSpPr>
            <a:cxnSpLocks/>
          </p:cNvCxnSpPr>
          <p:nvPr userDrawn="1"/>
        </p:nvCxnSpPr>
        <p:spPr>
          <a:xfrm>
            <a:off x="865530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 name="直線コネクタ 106">
            <a:extLst>
              <a:ext uri="{FF2B5EF4-FFF2-40B4-BE49-F238E27FC236}">
                <a16:creationId xmlns:a16="http://schemas.microsoft.com/office/drawing/2014/main" id="{818783B0-793C-1131-C52F-5C6B0507D113}"/>
              </a:ext>
            </a:extLst>
          </p:cNvPr>
          <p:cNvCxnSpPr>
            <a:cxnSpLocks/>
          </p:cNvCxnSpPr>
          <p:nvPr userDrawn="1"/>
        </p:nvCxnSpPr>
        <p:spPr>
          <a:xfrm>
            <a:off x="908181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 name="直線コネクタ 107">
            <a:extLst>
              <a:ext uri="{FF2B5EF4-FFF2-40B4-BE49-F238E27FC236}">
                <a16:creationId xmlns:a16="http://schemas.microsoft.com/office/drawing/2014/main" id="{E12B93AF-A39A-9EBE-DADD-4F4173772331}"/>
              </a:ext>
            </a:extLst>
          </p:cNvPr>
          <p:cNvCxnSpPr>
            <a:cxnSpLocks/>
          </p:cNvCxnSpPr>
          <p:nvPr userDrawn="1"/>
        </p:nvCxnSpPr>
        <p:spPr>
          <a:xfrm>
            <a:off x="940170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直線コネクタ 108">
            <a:extLst>
              <a:ext uri="{FF2B5EF4-FFF2-40B4-BE49-F238E27FC236}">
                <a16:creationId xmlns:a16="http://schemas.microsoft.com/office/drawing/2014/main" id="{DF426343-0B21-ADED-EB9A-6A24DAAB9CCF}"/>
              </a:ext>
            </a:extLst>
          </p:cNvPr>
          <p:cNvCxnSpPr>
            <a:cxnSpLocks/>
          </p:cNvCxnSpPr>
          <p:nvPr userDrawn="1"/>
        </p:nvCxnSpPr>
        <p:spPr>
          <a:xfrm>
            <a:off x="961496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 name="直線コネクタ 109">
            <a:extLst>
              <a:ext uri="{FF2B5EF4-FFF2-40B4-BE49-F238E27FC236}">
                <a16:creationId xmlns:a16="http://schemas.microsoft.com/office/drawing/2014/main" id="{E73BC957-7F2B-C55C-AF35-0B837A05B489}"/>
              </a:ext>
            </a:extLst>
          </p:cNvPr>
          <p:cNvCxnSpPr>
            <a:cxnSpLocks/>
          </p:cNvCxnSpPr>
          <p:nvPr userDrawn="1"/>
        </p:nvCxnSpPr>
        <p:spPr>
          <a:xfrm>
            <a:off x="-72805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直線コネクタ 110">
            <a:extLst>
              <a:ext uri="{FF2B5EF4-FFF2-40B4-BE49-F238E27FC236}">
                <a16:creationId xmlns:a16="http://schemas.microsoft.com/office/drawing/2014/main" id="{9A9CFC15-98DB-83D9-55DC-96F65D7718D4}"/>
              </a:ext>
            </a:extLst>
          </p:cNvPr>
          <p:cNvCxnSpPr>
            <a:cxnSpLocks/>
          </p:cNvCxnSpPr>
          <p:nvPr userDrawn="1"/>
        </p:nvCxnSpPr>
        <p:spPr>
          <a:xfrm>
            <a:off x="-8827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直線コネクタ 111">
            <a:extLst>
              <a:ext uri="{FF2B5EF4-FFF2-40B4-BE49-F238E27FC236}">
                <a16:creationId xmlns:a16="http://schemas.microsoft.com/office/drawing/2014/main" id="{5978CE64-211A-2D81-AE35-AE9FFC0FBF7C}"/>
              </a:ext>
            </a:extLst>
          </p:cNvPr>
          <p:cNvCxnSpPr>
            <a:cxnSpLocks/>
          </p:cNvCxnSpPr>
          <p:nvPr userDrawn="1"/>
        </p:nvCxnSpPr>
        <p:spPr>
          <a:xfrm>
            <a:off x="55149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3" name="直線コネクタ 112">
            <a:extLst>
              <a:ext uri="{FF2B5EF4-FFF2-40B4-BE49-F238E27FC236}">
                <a16:creationId xmlns:a16="http://schemas.microsoft.com/office/drawing/2014/main" id="{4E227F2B-8A17-3DC5-815D-CC3946F3AE16}"/>
              </a:ext>
            </a:extLst>
          </p:cNvPr>
          <p:cNvCxnSpPr>
            <a:cxnSpLocks/>
          </p:cNvCxnSpPr>
          <p:nvPr userDrawn="1"/>
        </p:nvCxnSpPr>
        <p:spPr>
          <a:xfrm>
            <a:off x="119127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4" name="直線コネクタ 113">
            <a:extLst>
              <a:ext uri="{FF2B5EF4-FFF2-40B4-BE49-F238E27FC236}">
                <a16:creationId xmlns:a16="http://schemas.microsoft.com/office/drawing/2014/main" id="{33D15332-E9FE-0653-97A3-136231444EEB}"/>
              </a:ext>
            </a:extLst>
          </p:cNvPr>
          <p:cNvCxnSpPr>
            <a:cxnSpLocks/>
          </p:cNvCxnSpPr>
          <p:nvPr userDrawn="1"/>
        </p:nvCxnSpPr>
        <p:spPr>
          <a:xfrm>
            <a:off x="183104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5" name="直線コネクタ 114">
            <a:extLst>
              <a:ext uri="{FF2B5EF4-FFF2-40B4-BE49-F238E27FC236}">
                <a16:creationId xmlns:a16="http://schemas.microsoft.com/office/drawing/2014/main" id="{191514C5-851D-8011-104D-CD9E855BBA9F}"/>
              </a:ext>
            </a:extLst>
          </p:cNvPr>
          <p:cNvCxnSpPr>
            <a:cxnSpLocks/>
          </p:cNvCxnSpPr>
          <p:nvPr userDrawn="1"/>
        </p:nvCxnSpPr>
        <p:spPr>
          <a:xfrm>
            <a:off x="247081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6" name="直線コネクタ 115">
            <a:extLst>
              <a:ext uri="{FF2B5EF4-FFF2-40B4-BE49-F238E27FC236}">
                <a16:creationId xmlns:a16="http://schemas.microsoft.com/office/drawing/2014/main" id="{457FFD5F-BAA4-6DE8-3086-BFDECEC7BDA6}"/>
              </a:ext>
            </a:extLst>
          </p:cNvPr>
          <p:cNvCxnSpPr>
            <a:cxnSpLocks/>
          </p:cNvCxnSpPr>
          <p:nvPr userDrawn="1"/>
        </p:nvCxnSpPr>
        <p:spPr>
          <a:xfrm>
            <a:off x="311059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7" name="直線コネクタ 116">
            <a:extLst>
              <a:ext uri="{FF2B5EF4-FFF2-40B4-BE49-F238E27FC236}">
                <a16:creationId xmlns:a16="http://schemas.microsoft.com/office/drawing/2014/main" id="{CD7F5DCB-959F-90D8-6AFE-4D63D7D8D512}"/>
              </a:ext>
            </a:extLst>
          </p:cNvPr>
          <p:cNvCxnSpPr>
            <a:cxnSpLocks/>
          </p:cNvCxnSpPr>
          <p:nvPr userDrawn="1"/>
        </p:nvCxnSpPr>
        <p:spPr>
          <a:xfrm>
            <a:off x="375036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8" name="直線コネクタ 117">
            <a:extLst>
              <a:ext uri="{FF2B5EF4-FFF2-40B4-BE49-F238E27FC236}">
                <a16:creationId xmlns:a16="http://schemas.microsoft.com/office/drawing/2014/main" id="{F5A4E38B-BB96-ECA9-ABE4-08A412E4C7B6}"/>
              </a:ext>
            </a:extLst>
          </p:cNvPr>
          <p:cNvCxnSpPr>
            <a:cxnSpLocks/>
          </p:cNvCxnSpPr>
          <p:nvPr userDrawn="1"/>
        </p:nvCxnSpPr>
        <p:spPr>
          <a:xfrm>
            <a:off x="439014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9" name="直線コネクタ 118">
            <a:extLst>
              <a:ext uri="{FF2B5EF4-FFF2-40B4-BE49-F238E27FC236}">
                <a16:creationId xmlns:a16="http://schemas.microsoft.com/office/drawing/2014/main" id="{043A3DB2-5341-29CD-A192-5775327D819C}"/>
              </a:ext>
            </a:extLst>
          </p:cNvPr>
          <p:cNvCxnSpPr>
            <a:cxnSpLocks/>
          </p:cNvCxnSpPr>
          <p:nvPr userDrawn="1"/>
        </p:nvCxnSpPr>
        <p:spPr>
          <a:xfrm>
            <a:off x="502991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0" name="直線コネクタ 119">
            <a:extLst>
              <a:ext uri="{FF2B5EF4-FFF2-40B4-BE49-F238E27FC236}">
                <a16:creationId xmlns:a16="http://schemas.microsoft.com/office/drawing/2014/main" id="{74409F4F-F1F2-9714-1824-BE8F50E3F3DD}"/>
              </a:ext>
            </a:extLst>
          </p:cNvPr>
          <p:cNvCxnSpPr>
            <a:cxnSpLocks/>
          </p:cNvCxnSpPr>
          <p:nvPr userDrawn="1"/>
        </p:nvCxnSpPr>
        <p:spPr>
          <a:xfrm>
            <a:off x="566968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1" name="直線コネクタ 120">
            <a:extLst>
              <a:ext uri="{FF2B5EF4-FFF2-40B4-BE49-F238E27FC236}">
                <a16:creationId xmlns:a16="http://schemas.microsoft.com/office/drawing/2014/main" id="{3331A968-DCF5-1F2F-9899-520B112BCA22}"/>
              </a:ext>
            </a:extLst>
          </p:cNvPr>
          <p:cNvCxnSpPr>
            <a:cxnSpLocks/>
          </p:cNvCxnSpPr>
          <p:nvPr userDrawn="1"/>
        </p:nvCxnSpPr>
        <p:spPr>
          <a:xfrm>
            <a:off x="630946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2" name="直線コネクタ 121">
            <a:extLst>
              <a:ext uri="{FF2B5EF4-FFF2-40B4-BE49-F238E27FC236}">
                <a16:creationId xmlns:a16="http://schemas.microsoft.com/office/drawing/2014/main" id="{1099D271-A1EF-6790-F3DF-DA6C67664AFE}"/>
              </a:ext>
            </a:extLst>
          </p:cNvPr>
          <p:cNvCxnSpPr>
            <a:cxnSpLocks/>
          </p:cNvCxnSpPr>
          <p:nvPr userDrawn="1"/>
        </p:nvCxnSpPr>
        <p:spPr>
          <a:xfrm>
            <a:off x="694923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線コネクタ 122">
            <a:extLst>
              <a:ext uri="{FF2B5EF4-FFF2-40B4-BE49-F238E27FC236}">
                <a16:creationId xmlns:a16="http://schemas.microsoft.com/office/drawing/2014/main" id="{5050E0A1-26C2-0EC9-A77D-B569B0258C11}"/>
              </a:ext>
            </a:extLst>
          </p:cNvPr>
          <p:cNvCxnSpPr>
            <a:cxnSpLocks/>
          </p:cNvCxnSpPr>
          <p:nvPr userDrawn="1"/>
        </p:nvCxnSpPr>
        <p:spPr>
          <a:xfrm>
            <a:off x="758901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直線コネクタ 123">
            <a:extLst>
              <a:ext uri="{FF2B5EF4-FFF2-40B4-BE49-F238E27FC236}">
                <a16:creationId xmlns:a16="http://schemas.microsoft.com/office/drawing/2014/main" id="{00044F84-A381-8FC7-1EC3-39A1A99CBDBB}"/>
              </a:ext>
            </a:extLst>
          </p:cNvPr>
          <p:cNvCxnSpPr>
            <a:cxnSpLocks/>
          </p:cNvCxnSpPr>
          <p:nvPr userDrawn="1"/>
        </p:nvCxnSpPr>
        <p:spPr>
          <a:xfrm>
            <a:off x="822878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5" name="直線コネクタ 124">
            <a:extLst>
              <a:ext uri="{FF2B5EF4-FFF2-40B4-BE49-F238E27FC236}">
                <a16:creationId xmlns:a16="http://schemas.microsoft.com/office/drawing/2014/main" id="{0DDA2E74-C6C7-BACE-962E-7D145AB29DD2}"/>
              </a:ext>
            </a:extLst>
          </p:cNvPr>
          <p:cNvCxnSpPr>
            <a:cxnSpLocks/>
          </p:cNvCxnSpPr>
          <p:nvPr userDrawn="1"/>
        </p:nvCxnSpPr>
        <p:spPr>
          <a:xfrm>
            <a:off x="876193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6" name="直線コネクタ 125">
            <a:extLst>
              <a:ext uri="{FF2B5EF4-FFF2-40B4-BE49-F238E27FC236}">
                <a16:creationId xmlns:a16="http://schemas.microsoft.com/office/drawing/2014/main" id="{7B52FF54-1CD9-F94F-40E2-C30A80BA2CEA}"/>
              </a:ext>
            </a:extLst>
          </p:cNvPr>
          <p:cNvCxnSpPr>
            <a:cxnSpLocks/>
          </p:cNvCxnSpPr>
          <p:nvPr userDrawn="1"/>
        </p:nvCxnSpPr>
        <p:spPr>
          <a:xfrm>
            <a:off x="918844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7" name="直線コネクタ 126">
            <a:extLst>
              <a:ext uri="{FF2B5EF4-FFF2-40B4-BE49-F238E27FC236}">
                <a16:creationId xmlns:a16="http://schemas.microsoft.com/office/drawing/2014/main" id="{67B1B0A1-BE13-D38B-50E5-14644D8D9413}"/>
              </a:ext>
            </a:extLst>
          </p:cNvPr>
          <p:cNvCxnSpPr>
            <a:cxnSpLocks/>
          </p:cNvCxnSpPr>
          <p:nvPr userDrawn="1"/>
        </p:nvCxnSpPr>
        <p:spPr>
          <a:xfrm>
            <a:off x="950833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8" name="直線コネクタ 127">
            <a:extLst>
              <a:ext uri="{FF2B5EF4-FFF2-40B4-BE49-F238E27FC236}">
                <a16:creationId xmlns:a16="http://schemas.microsoft.com/office/drawing/2014/main" id="{97CB2983-DB1E-739B-235D-575A3CB9A45B}"/>
              </a:ext>
            </a:extLst>
          </p:cNvPr>
          <p:cNvCxnSpPr>
            <a:cxnSpLocks/>
          </p:cNvCxnSpPr>
          <p:nvPr userDrawn="1"/>
        </p:nvCxnSpPr>
        <p:spPr>
          <a:xfrm>
            <a:off x="972159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9" name="直線コネクタ 128">
            <a:extLst>
              <a:ext uri="{FF2B5EF4-FFF2-40B4-BE49-F238E27FC236}">
                <a16:creationId xmlns:a16="http://schemas.microsoft.com/office/drawing/2014/main" id="{99DD08B3-7140-192C-397B-DF0C81687C17}"/>
              </a:ext>
            </a:extLst>
          </p:cNvPr>
          <p:cNvCxnSpPr>
            <a:cxnSpLocks/>
          </p:cNvCxnSpPr>
          <p:nvPr userDrawn="1"/>
        </p:nvCxnSpPr>
        <p:spPr>
          <a:xfrm>
            <a:off x="982823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0" name="四角形: 角を丸くする 129">
            <a:extLst>
              <a:ext uri="{FF2B5EF4-FFF2-40B4-BE49-F238E27FC236}">
                <a16:creationId xmlns:a16="http://schemas.microsoft.com/office/drawing/2014/main" id="{A223AE6B-05F8-028D-C869-C80B8275EDF2}"/>
              </a:ext>
            </a:extLst>
          </p:cNvPr>
          <p:cNvSpPr/>
          <p:nvPr userDrawn="1"/>
        </p:nvSpPr>
        <p:spPr>
          <a:xfrm>
            <a:off x="132986" y="1020614"/>
            <a:ext cx="9648654" cy="5698780"/>
          </a:xfrm>
          <a:prstGeom prst="roundRect">
            <a:avLst>
              <a:gd name="adj" fmla="val 4167"/>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Slide Number Placeholder 5"/>
          <p:cNvSpPr>
            <a:spLocks noGrp="1"/>
          </p:cNvSpPr>
          <p:nvPr>
            <p:ph type="sldNum" sz="quarter" idx="12"/>
          </p:nvPr>
        </p:nvSpPr>
        <p:spPr>
          <a:xfrm>
            <a:off x="7718014" y="6536832"/>
            <a:ext cx="2228850" cy="365125"/>
          </a:xfrm>
        </p:spPr>
        <p:txBody>
          <a:bodyPr/>
          <a:lstStyle>
            <a:lvl1pPr>
              <a:defRPr sz="1400">
                <a:solidFill>
                  <a:schemeClr val="tx1"/>
                </a:solidFill>
              </a:defRPr>
            </a:lvl1pPr>
          </a:lstStyle>
          <a:p>
            <a:fld id="{6759AC53-047D-46E1-AE85-74826E2C25F6}" type="slidenum">
              <a:rPr kumimoji="1" lang="ja-JP" altLang="en-US" smtClean="0"/>
              <a:pPr/>
              <a:t>‹#›</a:t>
            </a:fld>
            <a:endParaRPr kumimoji="1" lang="ja-JP" altLang="en-US"/>
          </a:p>
        </p:txBody>
      </p:sp>
    </p:spTree>
    <p:extLst>
      <p:ext uri="{BB962C8B-B14F-4D97-AF65-F5344CB8AC3E}">
        <p14:creationId xmlns:p14="http://schemas.microsoft.com/office/powerpoint/2010/main" val="593143887"/>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36BBE4F-E460-4F3D-80C5-0A298ABFC15B}" type="datetime1">
              <a:rPr kumimoji="1" lang="en-US" altLang="ja-JP" smtClean="0"/>
              <a:t>7/4/2025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985204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7" name="Slide Number Placeholder 6"/>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cxnSp>
        <p:nvCxnSpPr>
          <p:cNvPr id="8" name="直線コネクタ 7">
            <a:extLst>
              <a:ext uri="{FF2B5EF4-FFF2-40B4-BE49-F238E27FC236}">
                <a16:creationId xmlns:a16="http://schemas.microsoft.com/office/drawing/2014/main" id="{E39B98B8-B55B-6416-2281-BE1D8C6CF2BD}"/>
              </a:ext>
            </a:extLst>
          </p:cNvPr>
          <p:cNvCxnSpPr>
            <a:cxnSpLocks/>
          </p:cNvCxnSpPr>
          <p:nvPr userDrawn="1"/>
        </p:nvCxnSpPr>
        <p:spPr>
          <a:xfrm>
            <a:off x="231610" y="817038"/>
            <a:ext cx="9525000" cy="0"/>
          </a:xfrm>
          <a:prstGeom prst="line">
            <a:avLst/>
          </a:prstGeom>
          <a:ln w="3810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B4BE4DD7-1C11-8C1F-BAD7-6D0ED51A4FB2}"/>
              </a:ext>
            </a:extLst>
          </p:cNvPr>
          <p:cNvSpPr txBox="1"/>
          <p:nvPr userDrawn="1"/>
        </p:nvSpPr>
        <p:spPr>
          <a:xfrm>
            <a:off x="192720" y="91702"/>
            <a:ext cx="9887648" cy="646331"/>
          </a:xfrm>
          <a:prstGeom prst="rect">
            <a:avLst/>
          </a:prstGeom>
          <a:noFill/>
        </p:spPr>
        <p:txBody>
          <a:bodyPr wrap="square" rtlCol="0">
            <a:spAutoFit/>
          </a:bodyPr>
          <a:lstStyle/>
          <a:p>
            <a:r>
              <a:rPr kumimoji="1" lang="ja-JP" altLang="en-US" sz="3600"/>
              <a:t>タイトル</a:t>
            </a:r>
          </a:p>
        </p:txBody>
      </p:sp>
    </p:spTree>
    <p:extLst>
      <p:ext uri="{BB962C8B-B14F-4D97-AF65-F5344CB8AC3E}">
        <p14:creationId xmlns:p14="http://schemas.microsoft.com/office/powerpoint/2010/main" val="702844101"/>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5D0D609A-5B02-48F9-AF00-1302E6047AC3}" type="datetime1">
              <a:rPr kumimoji="1" lang="en-US" altLang="ja-JP" smtClean="0"/>
              <a:t>7/4/2025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15316739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7D7563B0-4DBC-4F1B-9ACA-B73667CB5CA0}" type="datetime1">
              <a:rPr kumimoji="1" lang="en-US" altLang="ja-JP" smtClean="0"/>
              <a:t>7/4/2025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2609796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FB0583-9055-4B48-8463-3E5726CF840A}" type="datetime1">
              <a:rPr kumimoji="1" lang="en-US" altLang="ja-JP" smtClean="0"/>
              <a:t>7/4/2025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16768856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0EAE72A-D566-43DD-98FB-28761A8AFCAA}" type="datetime1">
              <a:rPr kumimoji="1" lang="en-US" altLang="ja-JP" smtClean="0"/>
              <a:t>7/4/2025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9247616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496357C-AD3D-4C9D-94F0-E891C999237D}" type="datetime1">
              <a:rPr kumimoji="1" lang="en-US" altLang="ja-JP" smtClean="0"/>
              <a:t>7/4/2025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39734416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21CED2D-DD4A-41C3-8018-3CC5A617C5D7}" type="datetime1">
              <a:rPr kumimoji="1" lang="en-US" altLang="ja-JP" smtClean="0"/>
              <a:t>7/4/2025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42017399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21EC393-8006-4C0E-8B39-731B0B0FB608}" type="datetime1">
              <a:rPr kumimoji="1" lang="en-US" altLang="ja-JP" smtClean="0"/>
              <a:t>7/4/2025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2409226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AB7A0EF4-BE6C-4FFE-A6EE-68786061CE7F}" type="datetime1">
              <a:rPr kumimoji="1" lang="ja-JP" altLang="en-US" smtClean="0"/>
              <a:t>2025/7/4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877174043"/>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cxnSp>
        <p:nvCxnSpPr>
          <p:cNvPr id="7" name="直線コネクタ 6">
            <a:extLst>
              <a:ext uri="{FF2B5EF4-FFF2-40B4-BE49-F238E27FC236}">
                <a16:creationId xmlns:a16="http://schemas.microsoft.com/office/drawing/2014/main" id="{91712DF4-4ADF-A9CF-77CA-1E32D473D1DB}"/>
              </a:ext>
            </a:extLst>
          </p:cNvPr>
          <p:cNvCxnSpPr>
            <a:cxnSpLocks/>
          </p:cNvCxnSpPr>
          <p:nvPr userDrawn="1"/>
        </p:nvCxnSpPr>
        <p:spPr>
          <a:xfrm>
            <a:off x="231610" y="817038"/>
            <a:ext cx="9525000" cy="0"/>
          </a:xfrm>
          <a:prstGeom prst="line">
            <a:avLst/>
          </a:prstGeom>
          <a:ln w="3810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正方形/長方形 8">
            <a:extLst>
              <a:ext uri="{FF2B5EF4-FFF2-40B4-BE49-F238E27FC236}">
                <a16:creationId xmlns:a16="http://schemas.microsoft.com/office/drawing/2014/main" id="{62C920B6-EC3D-EE84-47BE-714D6087D574}"/>
              </a:ext>
            </a:extLst>
          </p:cNvPr>
          <p:cNvSpPr/>
          <p:nvPr userDrawn="1"/>
        </p:nvSpPr>
        <p:spPr>
          <a:xfrm>
            <a:off x="0" y="939452"/>
            <a:ext cx="9906000" cy="591854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B46B6BE8-3F36-B340-858A-A9E4DB8729DB}"/>
              </a:ext>
            </a:extLst>
          </p:cNvPr>
          <p:cNvCxnSpPr>
            <a:cxnSpLocks/>
          </p:cNvCxnSpPr>
          <p:nvPr userDrawn="1"/>
        </p:nvCxnSpPr>
        <p:spPr>
          <a:xfrm>
            <a:off x="-286063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E849CA72-09C7-9DE5-E578-C33E6CF4B6CD}"/>
              </a:ext>
            </a:extLst>
          </p:cNvPr>
          <p:cNvCxnSpPr>
            <a:cxnSpLocks/>
          </p:cNvCxnSpPr>
          <p:nvPr userDrawn="1"/>
        </p:nvCxnSpPr>
        <p:spPr>
          <a:xfrm>
            <a:off x="-275400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F5CCFE74-7F3B-DDF1-5615-BC516F1205F6}"/>
              </a:ext>
            </a:extLst>
          </p:cNvPr>
          <p:cNvCxnSpPr>
            <a:cxnSpLocks/>
          </p:cNvCxnSpPr>
          <p:nvPr userDrawn="1"/>
        </p:nvCxnSpPr>
        <p:spPr>
          <a:xfrm>
            <a:off x="-254074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D13A2B19-AFA6-B972-4E20-FE244D2EB4B2}"/>
              </a:ext>
            </a:extLst>
          </p:cNvPr>
          <p:cNvCxnSpPr>
            <a:cxnSpLocks/>
          </p:cNvCxnSpPr>
          <p:nvPr userDrawn="1"/>
        </p:nvCxnSpPr>
        <p:spPr>
          <a:xfrm>
            <a:off x="-222085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31DE6A89-5C57-230F-DC46-934DA324BA53}"/>
              </a:ext>
            </a:extLst>
          </p:cNvPr>
          <p:cNvCxnSpPr>
            <a:cxnSpLocks/>
          </p:cNvCxnSpPr>
          <p:nvPr userDrawn="1"/>
        </p:nvCxnSpPr>
        <p:spPr>
          <a:xfrm>
            <a:off x="-179434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42F4BB19-8C92-02DE-E3D8-2A16363160D2}"/>
              </a:ext>
            </a:extLst>
          </p:cNvPr>
          <p:cNvCxnSpPr>
            <a:cxnSpLocks/>
          </p:cNvCxnSpPr>
          <p:nvPr userDrawn="1"/>
        </p:nvCxnSpPr>
        <p:spPr>
          <a:xfrm>
            <a:off x="-126119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0A29A2FC-1C9B-E9C6-E461-75265CC14E4B}"/>
              </a:ext>
            </a:extLst>
          </p:cNvPr>
          <p:cNvCxnSpPr>
            <a:cxnSpLocks/>
          </p:cNvCxnSpPr>
          <p:nvPr userDrawn="1"/>
        </p:nvCxnSpPr>
        <p:spPr>
          <a:xfrm>
            <a:off x="-62142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0F84BF85-BA02-09F2-C400-E8E315A6FA23}"/>
              </a:ext>
            </a:extLst>
          </p:cNvPr>
          <p:cNvCxnSpPr>
            <a:cxnSpLocks/>
          </p:cNvCxnSpPr>
          <p:nvPr userDrawn="1"/>
        </p:nvCxnSpPr>
        <p:spPr>
          <a:xfrm>
            <a:off x="1835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88B57088-1D69-CB07-4613-90B70A4BECB0}"/>
              </a:ext>
            </a:extLst>
          </p:cNvPr>
          <p:cNvCxnSpPr>
            <a:cxnSpLocks/>
          </p:cNvCxnSpPr>
          <p:nvPr userDrawn="1"/>
        </p:nvCxnSpPr>
        <p:spPr>
          <a:xfrm>
            <a:off x="65812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BDAFEA20-EF68-076F-D3E8-9AE20DF00D4D}"/>
              </a:ext>
            </a:extLst>
          </p:cNvPr>
          <p:cNvCxnSpPr>
            <a:cxnSpLocks/>
          </p:cNvCxnSpPr>
          <p:nvPr userDrawn="1"/>
        </p:nvCxnSpPr>
        <p:spPr>
          <a:xfrm>
            <a:off x="129790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DF81E103-748B-1A58-7669-2A75ACEBCEC3}"/>
              </a:ext>
            </a:extLst>
          </p:cNvPr>
          <p:cNvCxnSpPr>
            <a:cxnSpLocks/>
          </p:cNvCxnSpPr>
          <p:nvPr userDrawn="1"/>
        </p:nvCxnSpPr>
        <p:spPr>
          <a:xfrm>
            <a:off x="193767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864E6F2A-3475-41E6-2CD5-1AB3DC6DC07F}"/>
              </a:ext>
            </a:extLst>
          </p:cNvPr>
          <p:cNvCxnSpPr>
            <a:cxnSpLocks/>
          </p:cNvCxnSpPr>
          <p:nvPr userDrawn="1"/>
        </p:nvCxnSpPr>
        <p:spPr>
          <a:xfrm>
            <a:off x="257744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B6707D9B-272E-F126-1FD3-90C6F15CB724}"/>
              </a:ext>
            </a:extLst>
          </p:cNvPr>
          <p:cNvCxnSpPr>
            <a:cxnSpLocks/>
          </p:cNvCxnSpPr>
          <p:nvPr userDrawn="1"/>
        </p:nvCxnSpPr>
        <p:spPr>
          <a:xfrm>
            <a:off x="321722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8095D672-094D-F670-E528-62C588525872}"/>
              </a:ext>
            </a:extLst>
          </p:cNvPr>
          <p:cNvCxnSpPr>
            <a:cxnSpLocks/>
          </p:cNvCxnSpPr>
          <p:nvPr userDrawn="1"/>
        </p:nvCxnSpPr>
        <p:spPr>
          <a:xfrm>
            <a:off x="385699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BE7DB4CC-8826-89C0-8885-3F90C55D9651}"/>
              </a:ext>
            </a:extLst>
          </p:cNvPr>
          <p:cNvCxnSpPr>
            <a:cxnSpLocks/>
          </p:cNvCxnSpPr>
          <p:nvPr userDrawn="1"/>
        </p:nvCxnSpPr>
        <p:spPr>
          <a:xfrm>
            <a:off x="449677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C94BCD12-5AC5-E1CE-FB0A-F46600D04022}"/>
              </a:ext>
            </a:extLst>
          </p:cNvPr>
          <p:cNvCxnSpPr>
            <a:cxnSpLocks/>
          </p:cNvCxnSpPr>
          <p:nvPr userDrawn="1"/>
        </p:nvCxnSpPr>
        <p:spPr>
          <a:xfrm>
            <a:off x="513654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5EEA544E-09DF-18B3-0C07-1100DC5D1E69}"/>
              </a:ext>
            </a:extLst>
          </p:cNvPr>
          <p:cNvCxnSpPr>
            <a:cxnSpLocks/>
          </p:cNvCxnSpPr>
          <p:nvPr userDrawn="1"/>
        </p:nvCxnSpPr>
        <p:spPr>
          <a:xfrm>
            <a:off x="577631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3A9BB15C-1AD9-934E-964B-F0ED93F09F59}"/>
              </a:ext>
            </a:extLst>
          </p:cNvPr>
          <p:cNvCxnSpPr>
            <a:cxnSpLocks/>
          </p:cNvCxnSpPr>
          <p:nvPr userDrawn="1"/>
        </p:nvCxnSpPr>
        <p:spPr>
          <a:xfrm>
            <a:off x="641609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9340EE7B-2AE6-3C68-E267-D865BB6E2306}"/>
              </a:ext>
            </a:extLst>
          </p:cNvPr>
          <p:cNvCxnSpPr>
            <a:cxnSpLocks/>
          </p:cNvCxnSpPr>
          <p:nvPr userDrawn="1"/>
        </p:nvCxnSpPr>
        <p:spPr>
          <a:xfrm>
            <a:off x="705586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6A1F0C2B-5C1B-603F-2113-1788733D88DE}"/>
              </a:ext>
            </a:extLst>
          </p:cNvPr>
          <p:cNvCxnSpPr>
            <a:cxnSpLocks/>
          </p:cNvCxnSpPr>
          <p:nvPr userDrawn="1"/>
        </p:nvCxnSpPr>
        <p:spPr>
          <a:xfrm>
            <a:off x="769564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D88B762B-AD6C-889F-2A86-EFD329573698}"/>
              </a:ext>
            </a:extLst>
          </p:cNvPr>
          <p:cNvCxnSpPr>
            <a:cxnSpLocks/>
          </p:cNvCxnSpPr>
          <p:nvPr userDrawn="1"/>
        </p:nvCxnSpPr>
        <p:spPr>
          <a:xfrm>
            <a:off x="-264737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05A34749-43B7-6789-74E7-614AA091C92B}"/>
              </a:ext>
            </a:extLst>
          </p:cNvPr>
          <p:cNvCxnSpPr>
            <a:cxnSpLocks/>
          </p:cNvCxnSpPr>
          <p:nvPr userDrawn="1"/>
        </p:nvCxnSpPr>
        <p:spPr>
          <a:xfrm>
            <a:off x="-243411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C480E2A7-68CF-C5D2-6D19-C44742269333}"/>
              </a:ext>
            </a:extLst>
          </p:cNvPr>
          <p:cNvCxnSpPr>
            <a:cxnSpLocks/>
          </p:cNvCxnSpPr>
          <p:nvPr userDrawn="1"/>
        </p:nvCxnSpPr>
        <p:spPr>
          <a:xfrm>
            <a:off x="-211422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BDF19393-D131-B1E9-F3ED-813E2CD8934B}"/>
              </a:ext>
            </a:extLst>
          </p:cNvPr>
          <p:cNvCxnSpPr>
            <a:cxnSpLocks/>
          </p:cNvCxnSpPr>
          <p:nvPr userDrawn="1"/>
        </p:nvCxnSpPr>
        <p:spPr>
          <a:xfrm>
            <a:off x="-168771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B7A95EF3-4469-5C1A-5A7A-622EB55D84A6}"/>
              </a:ext>
            </a:extLst>
          </p:cNvPr>
          <p:cNvCxnSpPr>
            <a:cxnSpLocks/>
          </p:cNvCxnSpPr>
          <p:nvPr userDrawn="1"/>
        </p:nvCxnSpPr>
        <p:spPr>
          <a:xfrm>
            <a:off x="-115456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681B611C-4F14-4341-EDC8-5B493AE38E6F}"/>
              </a:ext>
            </a:extLst>
          </p:cNvPr>
          <p:cNvCxnSpPr>
            <a:cxnSpLocks/>
          </p:cNvCxnSpPr>
          <p:nvPr userDrawn="1"/>
        </p:nvCxnSpPr>
        <p:spPr>
          <a:xfrm>
            <a:off x="-51479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62E1543D-B82E-E257-DCFC-AD2E31551347}"/>
              </a:ext>
            </a:extLst>
          </p:cNvPr>
          <p:cNvCxnSpPr>
            <a:cxnSpLocks/>
          </p:cNvCxnSpPr>
          <p:nvPr userDrawn="1"/>
        </p:nvCxnSpPr>
        <p:spPr>
          <a:xfrm>
            <a:off x="12498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D056D6F4-C596-189D-52B4-FEE5FB0B2EB3}"/>
              </a:ext>
            </a:extLst>
          </p:cNvPr>
          <p:cNvCxnSpPr>
            <a:cxnSpLocks/>
          </p:cNvCxnSpPr>
          <p:nvPr userDrawn="1"/>
        </p:nvCxnSpPr>
        <p:spPr>
          <a:xfrm>
            <a:off x="76475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516FD909-45E6-EA01-8B14-C0E99DA032DA}"/>
              </a:ext>
            </a:extLst>
          </p:cNvPr>
          <p:cNvCxnSpPr>
            <a:cxnSpLocks/>
          </p:cNvCxnSpPr>
          <p:nvPr userDrawn="1"/>
        </p:nvCxnSpPr>
        <p:spPr>
          <a:xfrm>
            <a:off x="140452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830C2F6D-DCB1-6412-403A-3EC539F9DD70}"/>
              </a:ext>
            </a:extLst>
          </p:cNvPr>
          <p:cNvCxnSpPr>
            <a:cxnSpLocks/>
          </p:cNvCxnSpPr>
          <p:nvPr userDrawn="1"/>
        </p:nvCxnSpPr>
        <p:spPr>
          <a:xfrm>
            <a:off x="204430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82D21CE7-D7AD-3DFE-24C7-1A8949492355}"/>
              </a:ext>
            </a:extLst>
          </p:cNvPr>
          <p:cNvCxnSpPr>
            <a:cxnSpLocks/>
          </p:cNvCxnSpPr>
          <p:nvPr userDrawn="1"/>
        </p:nvCxnSpPr>
        <p:spPr>
          <a:xfrm>
            <a:off x="268407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A3F5BB13-8AD4-4C56-183F-3BDA6E6D8501}"/>
              </a:ext>
            </a:extLst>
          </p:cNvPr>
          <p:cNvCxnSpPr>
            <a:cxnSpLocks/>
          </p:cNvCxnSpPr>
          <p:nvPr userDrawn="1"/>
        </p:nvCxnSpPr>
        <p:spPr>
          <a:xfrm>
            <a:off x="332385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6D581361-1090-E71A-FFAA-A1768306E774}"/>
              </a:ext>
            </a:extLst>
          </p:cNvPr>
          <p:cNvCxnSpPr>
            <a:cxnSpLocks/>
          </p:cNvCxnSpPr>
          <p:nvPr userDrawn="1"/>
        </p:nvCxnSpPr>
        <p:spPr>
          <a:xfrm>
            <a:off x="396362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504D4A39-950B-62C3-2E3A-B849F5C6F6E0}"/>
              </a:ext>
            </a:extLst>
          </p:cNvPr>
          <p:cNvCxnSpPr>
            <a:cxnSpLocks/>
          </p:cNvCxnSpPr>
          <p:nvPr userDrawn="1"/>
        </p:nvCxnSpPr>
        <p:spPr>
          <a:xfrm>
            <a:off x="460339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A40B7390-F291-1B1E-94B6-61E0D0431D31}"/>
              </a:ext>
            </a:extLst>
          </p:cNvPr>
          <p:cNvCxnSpPr>
            <a:cxnSpLocks/>
          </p:cNvCxnSpPr>
          <p:nvPr userDrawn="1"/>
        </p:nvCxnSpPr>
        <p:spPr>
          <a:xfrm>
            <a:off x="524317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45B20CE7-D134-15DE-074D-FD0A03D2C305}"/>
              </a:ext>
            </a:extLst>
          </p:cNvPr>
          <p:cNvCxnSpPr>
            <a:cxnSpLocks/>
          </p:cNvCxnSpPr>
          <p:nvPr userDrawn="1"/>
        </p:nvCxnSpPr>
        <p:spPr>
          <a:xfrm>
            <a:off x="588294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F48FA840-C3A4-73A0-9499-FAFF10F80CCB}"/>
              </a:ext>
            </a:extLst>
          </p:cNvPr>
          <p:cNvCxnSpPr>
            <a:cxnSpLocks/>
          </p:cNvCxnSpPr>
          <p:nvPr userDrawn="1"/>
        </p:nvCxnSpPr>
        <p:spPr>
          <a:xfrm>
            <a:off x="652272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3E2A9427-BA70-DBD6-22C4-783E7CAC843B}"/>
              </a:ext>
            </a:extLst>
          </p:cNvPr>
          <p:cNvCxnSpPr>
            <a:cxnSpLocks/>
          </p:cNvCxnSpPr>
          <p:nvPr userDrawn="1"/>
        </p:nvCxnSpPr>
        <p:spPr>
          <a:xfrm>
            <a:off x="716249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01D51FA5-CC48-A4A9-7CE4-6CCE98F04ADB}"/>
              </a:ext>
            </a:extLst>
          </p:cNvPr>
          <p:cNvCxnSpPr>
            <a:cxnSpLocks/>
          </p:cNvCxnSpPr>
          <p:nvPr userDrawn="1"/>
        </p:nvCxnSpPr>
        <p:spPr>
          <a:xfrm>
            <a:off x="780226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F757A4D6-82F0-1B91-1DC8-685218F679DE}"/>
              </a:ext>
            </a:extLst>
          </p:cNvPr>
          <p:cNvCxnSpPr>
            <a:cxnSpLocks/>
          </p:cNvCxnSpPr>
          <p:nvPr userDrawn="1"/>
        </p:nvCxnSpPr>
        <p:spPr>
          <a:xfrm>
            <a:off x="833541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460B7769-9F59-73FA-D0D8-3C32579EE97F}"/>
              </a:ext>
            </a:extLst>
          </p:cNvPr>
          <p:cNvCxnSpPr>
            <a:cxnSpLocks/>
          </p:cNvCxnSpPr>
          <p:nvPr userDrawn="1"/>
        </p:nvCxnSpPr>
        <p:spPr>
          <a:xfrm>
            <a:off x="-232748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E5736412-B6A9-61EF-3CA0-371C0B16E510}"/>
              </a:ext>
            </a:extLst>
          </p:cNvPr>
          <p:cNvCxnSpPr>
            <a:cxnSpLocks/>
          </p:cNvCxnSpPr>
          <p:nvPr userDrawn="1"/>
        </p:nvCxnSpPr>
        <p:spPr>
          <a:xfrm>
            <a:off x="-200759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2659D58A-AB1F-FB62-F10E-D878873CDC79}"/>
              </a:ext>
            </a:extLst>
          </p:cNvPr>
          <p:cNvCxnSpPr>
            <a:cxnSpLocks/>
          </p:cNvCxnSpPr>
          <p:nvPr userDrawn="1"/>
        </p:nvCxnSpPr>
        <p:spPr>
          <a:xfrm>
            <a:off x="-158108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F1C7929F-EC97-E6E7-74ED-A767F48AF7A5}"/>
              </a:ext>
            </a:extLst>
          </p:cNvPr>
          <p:cNvCxnSpPr>
            <a:cxnSpLocks/>
          </p:cNvCxnSpPr>
          <p:nvPr userDrawn="1"/>
        </p:nvCxnSpPr>
        <p:spPr>
          <a:xfrm>
            <a:off x="-104793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5250A600-AB91-DCE9-3A27-3B48B289FFA6}"/>
              </a:ext>
            </a:extLst>
          </p:cNvPr>
          <p:cNvCxnSpPr>
            <a:cxnSpLocks/>
          </p:cNvCxnSpPr>
          <p:nvPr userDrawn="1"/>
        </p:nvCxnSpPr>
        <p:spPr>
          <a:xfrm>
            <a:off x="-40816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16443E72-1B92-4A19-98D3-4D28F942D4DD}"/>
              </a:ext>
            </a:extLst>
          </p:cNvPr>
          <p:cNvCxnSpPr>
            <a:cxnSpLocks/>
          </p:cNvCxnSpPr>
          <p:nvPr userDrawn="1"/>
        </p:nvCxnSpPr>
        <p:spPr>
          <a:xfrm>
            <a:off x="23161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2403E256-5EB7-41CB-A753-8A55161001B2}"/>
              </a:ext>
            </a:extLst>
          </p:cNvPr>
          <p:cNvCxnSpPr>
            <a:cxnSpLocks/>
          </p:cNvCxnSpPr>
          <p:nvPr userDrawn="1"/>
        </p:nvCxnSpPr>
        <p:spPr>
          <a:xfrm>
            <a:off x="87138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69B810B8-6C12-DDE2-C178-7F9912C0ACC6}"/>
              </a:ext>
            </a:extLst>
          </p:cNvPr>
          <p:cNvCxnSpPr>
            <a:cxnSpLocks/>
          </p:cNvCxnSpPr>
          <p:nvPr userDrawn="1"/>
        </p:nvCxnSpPr>
        <p:spPr>
          <a:xfrm>
            <a:off x="151115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2DBDF67B-F5F3-9DDD-2DFF-E334792E9248}"/>
              </a:ext>
            </a:extLst>
          </p:cNvPr>
          <p:cNvCxnSpPr>
            <a:cxnSpLocks/>
          </p:cNvCxnSpPr>
          <p:nvPr userDrawn="1"/>
        </p:nvCxnSpPr>
        <p:spPr>
          <a:xfrm>
            <a:off x="215093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210D5332-FCE4-38C7-1D24-6D9089CF1226}"/>
              </a:ext>
            </a:extLst>
          </p:cNvPr>
          <p:cNvCxnSpPr>
            <a:cxnSpLocks/>
          </p:cNvCxnSpPr>
          <p:nvPr userDrawn="1"/>
        </p:nvCxnSpPr>
        <p:spPr>
          <a:xfrm>
            <a:off x="279070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5B6EC12F-F1BC-ED19-29A6-720728A46E5C}"/>
              </a:ext>
            </a:extLst>
          </p:cNvPr>
          <p:cNvCxnSpPr>
            <a:cxnSpLocks/>
          </p:cNvCxnSpPr>
          <p:nvPr userDrawn="1"/>
        </p:nvCxnSpPr>
        <p:spPr>
          <a:xfrm>
            <a:off x="343048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AF31FE77-4203-3938-C790-C189C63DACC9}"/>
              </a:ext>
            </a:extLst>
          </p:cNvPr>
          <p:cNvCxnSpPr>
            <a:cxnSpLocks/>
          </p:cNvCxnSpPr>
          <p:nvPr userDrawn="1"/>
        </p:nvCxnSpPr>
        <p:spPr>
          <a:xfrm>
            <a:off x="407025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98F3A2BD-527E-4FC5-AA19-1FDD33F6C3CF}"/>
              </a:ext>
            </a:extLst>
          </p:cNvPr>
          <p:cNvCxnSpPr>
            <a:cxnSpLocks/>
          </p:cNvCxnSpPr>
          <p:nvPr userDrawn="1"/>
        </p:nvCxnSpPr>
        <p:spPr>
          <a:xfrm>
            <a:off x="471002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A2F82E33-FC1D-972A-96A0-CE4AF582B040}"/>
              </a:ext>
            </a:extLst>
          </p:cNvPr>
          <p:cNvCxnSpPr>
            <a:cxnSpLocks/>
          </p:cNvCxnSpPr>
          <p:nvPr userDrawn="1"/>
        </p:nvCxnSpPr>
        <p:spPr>
          <a:xfrm>
            <a:off x="534980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4CB85432-9C54-C7AE-94CB-10E8D7FC2969}"/>
              </a:ext>
            </a:extLst>
          </p:cNvPr>
          <p:cNvCxnSpPr>
            <a:cxnSpLocks/>
          </p:cNvCxnSpPr>
          <p:nvPr userDrawn="1"/>
        </p:nvCxnSpPr>
        <p:spPr>
          <a:xfrm>
            <a:off x="598957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BF8BC601-704F-3280-FC81-5933F739B812}"/>
              </a:ext>
            </a:extLst>
          </p:cNvPr>
          <p:cNvCxnSpPr>
            <a:cxnSpLocks/>
          </p:cNvCxnSpPr>
          <p:nvPr userDrawn="1"/>
        </p:nvCxnSpPr>
        <p:spPr>
          <a:xfrm>
            <a:off x="662935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線コネクタ 65">
            <a:extLst>
              <a:ext uri="{FF2B5EF4-FFF2-40B4-BE49-F238E27FC236}">
                <a16:creationId xmlns:a16="http://schemas.microsoft.com/office/drawing/2014/main" id="{889C8671-1312-99D6-1F65-EF67A2406B28}"/>
              </a:ext>
            </a:extLst>
          </p:cNvPr>
          <p:cNvCxnSpPr>
            <a:cxnSpLocks/>
          </p:cNvCxnSpPr>
          <p:nvPr userDrawn="1"/>
        </p:nvCxnSpPr>
        <p:spPr>
          <a:xfrm>
            <a:off x="726912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直線コネクタ 66">
            <a:extLst>
              <a:ext uri="{FF2B5EF4-FFF2-40B4-BE49-F238E27FC236}">
                <a16:creationId xmlns:a16="http://schemas.microsoft.com/office/drawing/2014/main" id="{30C80860-37B5-EFA9-9313-F969E580B2AD}"/>
              </a:ext>
            </a:extLst>
          </p:cNvPr>
          <p:cNvCxnSpPr>
            <a:cxnSpLocks/>
          </p:cNvCxnSpPr>
          <p:nvPr userDrawn="1"/>
        </p:nvCxnSpPr>
        <p:spPr>
          <a:xfrm>
            <a:off x="790889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線コネクタ 67">
            <a:extLst>
              <a:ext uri="{FF2B5EF4-FFF2-40B4-BE49-F238E27FC236}">
                <a16:creationId xmlns:a16="http://schemas.microsoft.com/office/drawing/2014/main" id="{583E2C52-9E53-F97E-92C9-19290117727A}"/>
              </a:ext>
            </a:extLst>
          </p:cNvPr>
          <p:cNvCxnSpPr>
            <a:cxnSpLocks/>
          </p:cNvCxnSpPr>
          <p:nvPr userDrawn="1"/>
        </p:nvCxnSpPr>
        <p:spPr>
          <a:xfrm>
            <a:off x="844204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線コネクタ 68">
            <a:extLst>
              <a:ext uri="{FF2B5EF4-FFF2-40B4-BE49-F238E27FC236}">
                <a16:creationId xmlns:a16="http://schemas.microsoft.com/office/drawing/2014/main" id="{11664CD8-53C6-AF5B-6F4C-8C2D70DE509C}"/>
              </a:ext>
            </a:extLst>
          </p:cNvPr>
          <p:cNvCxnSpPr>
            <a:cxnSpLocks/>
          </p:cNvCxnSpPr>
          <p:nvPr userDrawn="1"/>
        </p:nvCxnSpPr>
        <p:spPr>
          <a:xfrm>
            <a:off x="886855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直線コネクタ 69">
            <a:extLst>
              <a:ext uri="{FF2B5EF4-FFF2-40B4-BE49-F238E27FC236}">
                <a16:creationId xmlns:a16="http://schemas.microsoft.com/office/drawing/2014/main" id="{65A1C634-EBDD-8136-268C-BF3EFB9431AB}"/>
              </a:ext>
            </a:extLst>
          </p:cNvPr>
          <p:cNvCxnSpPr>
            <a:cxnSpLocks/>
          </p:cNvCxnSpPr>
          <p:nvPr userDrawn="1"/>
        </p:nvCxnSpPr>
        <p:spPr>
          <a:xfrm>
            <a:off x="-190097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線コネクタ 70">
            <a:extLst>
              <a:ext uri="{FF2B5EF4-FFF2-40B4-BE49-F238E27FC236}">
                <a16:creationId xmlns:a16="http://schemas.microsoft.com/office/drawing/2014/main" id="{B63DBAA2-7EB3-F745-5197-A6310E575A1D}"/>
              </a:ext>
            </a:extLst>
          </p:cNvPr>
          <p:cNvCxnSpPr>
            <a:cxnSpLocks/>
          </p:cNvCxnSpPr>
          <p:nvPr userDrawn="1"/>
        </p:nvCxnSpPr>
        <p:spPr>
          <a:xfrm>
            <a:off x="-147445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線コネクタ 71">
            <a:extLst>
              <a:ext uri="{FF2B5EF4-FFF2-40B4-BE49-F238E27FC236}">
                <a16:creationId xmlns:a16="http://schemas.microsoft.com/office/drawing/2014/main" id="{561A06AC-7987-17DA-2CAA-D6AEC43A5213}"/>
              </a:ext>
            </a:extLst>
          </p:cNvPr>
          <p:cNvCxnSpPr>
            <a:cxnSpLocks/>
          </p:cNvCxnSpPr>
          <p:nvPr userDrawn="1"/>
        </p:nvCxnSpPr>
        <p:spPr>
          <a:xfrm>
            <a:off x="-94130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直線コネクタ 72">
            <a:extLst>
              <a:ext uri="{FF2B5EF4-FFF2-40B4-BE49-F238E27FC236}">
                <a16:creationId xmlns:a16="http://schemas.microsoft.com/office/drawing/2014/main" id="{3A496EC7-5ED9-260D-8F42-020B3FFC2035}"/>
              </a:ext>
            </a:extLst>
          </p:cNvPr>
          <p:cNvCxnSpPr>
            <a:cxnSpLocks/>
          </p:cNvCxnSpPr>
          <p:nvPr userDrawn="1"/>
        </p:nvCxnSpPr>
        <p:spPr>
          <a:xfrm>
            <a:off x="-30153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線コネクタ 73">
            <a:extLst>
              <a:ext uri="{FF2B5EF4-FFF2-40B4-BE49-F238E27FC236}">
                <a16:creationId xmlns:a16="http://schemas.microsoft.com/office/drawing/2014/main" id="{9857262D-9EC2-24AA-94E3-74496302CD53}"/>
              </a:ext>
            </a:extLst>
          </p:cNvPr>
          <p:cNvCxnSpPr>
            <a:cxnSpLocks/>
          </p:cNvCxnSpPr>
          <p:nvPr userDrawn="1"/>
        </p:nvCxnSpPr>
        <p:spPr>
          <a:xfrm>
            <a:off x="33823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線コネクタ 74">
            <a:extLst>
              <a:ext uri="{FF2B5EF4-FFF2-40B4-BE49-F238E27FC236}">
                <a16:creationId xmlns:a16="http://schemas.microsoft.com/office/drawing/2014/main" id="{D934A929-E020-5CC4-3EE0-B708314315BC}"/>
              </a:ext>
            </a:extLst>
          </p:cNvPr>
          <p:cNvCxnSpPr>
            <a:cxnSpLocks/>
          </p:cNvCxnSpPr>
          <p:nvPr userDrawn="1"/>
        </p:nvCxnSpPr>
        <p:spPr>
          <a:xfrm>
            <a:off x="97801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線コネクタ 75">
            <a:extLst>
              <a:ext uri="{FF2B5EF4-FFF2-40B4-BE49-F238E27FC236}">
                <a16:creationId xmlns:a16="http://schemas.microsoft.com/office/drawing/2014/main" id="{E76F26D5-0B09-C3E9-E8B9-81C394B23F6C}"/>
              </a:ext>
            </a:extLst>
          </p:cNvPr>
          <p:cNvCxnSpPr>
            <a:cxnSpLocks/>
          </p:cNvCxnSpPr>
          <p:nvPr userDrawn="1"/>
        </p:nvCxnSpPr>
        <p:spPr>
          <a:xfrm>
            <a:off x="161778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線コネクタ 76">
            <a:extLst>
              <a:ext uri="{FF2B5EF4-FFF2-40B4-BE49-F238E27FC236}">
                <a16:creationId xmlns:a16="http://schemas.microsoft.com/office/drawing/2014/main" id="{6DB73D4E-DFF2-F318-8075-FB9DC5DA33BF}"/>
              </a:ext>
            </a:extLst>
          </p:cNvPr>
          <p:cNvCxnSpPr>
            <a:cxnSpLocks/>
          </p:cNvCxnSpPr>
          <p:nvPr userDrawn="1"/>
        </p:nvCxnSpPr>
        <p:spPr>
          <a:xfrm>
            <a:off x="225756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直線コネクタ 77">
            <a:extLst>
              <a:ext uri="{FF2B5EF4-FFF2-40B4-BE49-F238E27FC236}">
                <a16:creationId xmlns:a16="http://schemas.microsoft.com/office/drawing/2014/main" id="{8E1DFA4C-860F-9EAA-1825-BDF67E4A1F14}"/>
              </a:ext>
            </a:extLst>
          </p:cNvPr>
          <p:cNvCxnSpPr>
            <a:cxnSpLocks/>
          </p:cNvCxnSpPr>
          <p:nvPr userDrawn="1"/>
        </p:nvCxnSpPr>
        <p:spPr>
          <a:xfrm>
            <a:off x="289733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直線コネクタ 78">
            <a:extLst>
              <a:ext uri="{FF2B5EF4-FFF2-40B4-BE49-F238E27FC236}">
                <a16:creationId xmlns:a16="http://schemas.microsoft.com/office/drawing/2014/main" id="{DA843817-6EEA-C5DC-C706-598D21D359E8}"/>
              </a:ext>
            </a:extLst>
          </p:cNvPr>
          <p:cNvCxnSpPr>
            <a:cxnSpLocks/>
          </p:cNvCxnSpPr>
          <p:nvPr userDrawn="1"/>
        </p:nvCxnSpPr>
        <p:spPr>
          <a:xfrm>
            <a:off x="353710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a:extLst>
              <a:ext uri="{FF2B5EF4-FFF2-40B4-BE49-F238E27FC236}">
                <a16:creationId xmlns:a16="http://schemas.microsoft.com/office/drawing/2014/main" id="{FBB701CA-DB92-F040-BC65-81CA47F1EC19}"/>
              </a:ext>
            </a:extLst>
          </p:cNvPr>
          <p:cNvCxnSpPr>
            <a:cxnSpLocks/>
          </p:cNvCxnSpPr>
          <p:nvPr userDrawn="1"/>
        </p:nvCxnSpPr>
        <p:spPr>
          <a:xfrm>
            <a:off x="417688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直線コネクタ 80">
            <a:extLst>
              <a:ext uri="{FF2B5EF4-FFF2-40B4-BE49-F238E27FC236}">
                <a16:creationId xmlns:a16="http://schemas.microsoft.com/office/drawing/2014/main" id="{75C35449-C932-7DC5-B86D-8E3EB88B3B37}"/>
              </a:ext>
            </a:extLst>
          </p:cNvPr>
          <p:cNvCxnSpPr>
            <a:cxnSpLocks/>
          </p:cNvCxnSpPr>
          <p:nvPr userDrawn="1"/>
        </p:nvCxnSpPr>
        <p:spPr>
          <a:xfrm>
            <a:off x="481665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線コネクタ 81">
            <a:extLst>
              <a:ext uri="{FF2B5EF4-FFF2-40B4-BE49-F238E27FC236}">
                <a16:creationId xmlns:a16="http://schemas.microsoft.com/office/drawing/2014/main" id="{FC5B6BD9-F39C-D574-E412-9CFB36C40F54}"/>
              </a:ext>
            </a:extLst>
          </p:cNvPr>
          <p:cNvCxnSpPr>
            <a:cxnSpLocks/>
          </p:cNvCxnSpPr>
          <p:nvPr userDrawn="1"/>
        </p:nvCxnSpPr>
        <p:spPr>
          <a:xfrm>
            <a:off x="545643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直線コネクタ 82">
            <a:extLst>
              <a:ext uri="{FF2B5EF4-FFF2-40B4-BE49-F238E27FC236}">
                <a16:creationId xmlns:a16="http://schemas.microsoft.com/office/drawing/2014/main" id="{11F6319F-9D48-58F4-13CC-1EC0647D274B}"/>
              </a:ext>
            </a:extLst>
          </p:cNvPr>
          <p:cNvCxnSpPr>
            <a:cxnSpLocks/>
          </p:cNvCxnSpPr>
          <p:nvPr userDrawn="1"/>
        </p:nvCxnSpPr>
        <p:spPr>
          <a:xfrm>
            <a:off x="609620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直線コネクタ 83">
            <a:extLst>
              <a:ext uri="{FF2B5EF4-FFF2-40B4-BE49-F238E27FC236}">
                <a16:creationId xmlns:a16="http://schemas.microsoft.com/office/drawing/2014/main" id="{46C44A5D-68A9-A464-F742-E4BF16E8DF2D}"/>
              </a:ext>
            </a:extLst>
          </p:cNvPr>
          <p:cNvCxnSpPr>
            <a:cxnSpLocks/>
          </p:cNvCxnSpPr>
          <p:nvPr userDrawn="1"/>
        </p:nvCxnSpPr>
        <p:spPr>
          <a:xfrm>
            <a:off x="673597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線コネクタ 84">
            <a:extLst>
              <a:ext uri="{FF2B5EF4-FFF2-40B4-BE49-F238E27FC236}">
                <a16:creationId xmlns:a16="http://schemas.microsoft.com/office/drawing/2014/main" id="{27C7FFDC-EB62-FF78-4EFD-781A5AA53962}"/>
              </a:ext>
            </a:extLst>
          </p:cNvPr>
          <p:cNvCxnSpPr>
            <a:cxnSpLocks/>
          </p:cNvCxnSpPr>
          <p:nvPr userDrawn="1"/>
        </p:nvCxnSpPr>
        <p:spPr>
          <a:xfrm>
            <a:off x="737575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線コネクタ 85">
            <a:extLst>
              <a:ext uri="{FF2B5EF4-FFF2-40B4-BE49-F238E27FC236}">
                <a16:creationId xmlns:a16="http://schemas.microsoft.com/office/drawing/2014/main" id="{09DABFD8-508C-B107-B8A3-58240DC08E8F}"/>
              </a:ext>
            </a:extLst>
          </p:cNvPr>
          <p:cNvCxnSpPr>
            <a:cxnSpLocks/>
          </p:cNvCxnSpPr>
          <p:nvPr userDrawn="1"/>
        </p:nvCxnSpPr>
        <p:spPr>
          <a:xfrm>
            <a:off x="801552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直線コネクタ 86">
            <a:extLst>
              <a:ext uri="{FF2B5EF4-FFF2-40B4-BE49-F238E27FC236}">
                <a16:creationId xmlns:a16="http://schemas.microsoft.com/office/drawing/2014/main" id="{8695B3CD-5F05-B3A6-A728-C6891CFAE225}"/>
              </a:ext>
            </a:extLst>
          </p:cNvPr>
          <p:cNvCxnSpPr>
            <a:cxnSpLocks/>
          </p:cNvCxnSpPr>
          <p:nvPr userDrawn="1"/>
        </p:nvCxnSpPr>
        <p:spPr>
          <a:xfrm>
            <a:off x="854867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49C55CBD-DB83-00B9-FA73-A3DD0FC6BB4B}"/>
              </a:ext>
            </a:extLst>
          </p:cNvPr>
          <p:cNvCxnSpPr>
            <a:cxnSpLocks/>
          </p:cNvCxnSpPr>
          <p:nvPr userDrawn="1"/>
        </p:nvCxnSpPr>
        <p:spPr>
          <a:xfrm>
            <a:off x="897518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直線コネクタ 88">
            <a:extLst>
              <a:ext uri="{FF2B5EF4-FFF2-40B4-BE49-F238E27FC236}">
                <a16:creationId xmlns:a16="http://schemas.microsoft.com/office/drawing/2014/main" id="{15F7F818-2F34-B3C1-1880-6AA2EBAC36A0}"/>
              </a:ext>
            </a:extLst>
          </p:cNvPr>
          <p:cNvCxnSpPr>
            <a:cxnSpLocks/>
          </p:cNvCxnSpPr>
          <p:nvPr userDrawn="1"/>
        </p:nvCxnSpPr>
        <p:spPr>
          <a:xfrm>
            <a:off x="929507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直線コネクタ 89">
            <a:extLst>
              <a:ext uri="{FF2B5EF4-FFF2-40B4-BE49-F238E27FC236}">
                <a16:creationId xmlns:a16="http://schemas.microsoft.com/office/drawing/2014/main" id="{BAFC979D-03AD-FE3A-9E26-7C2F53F6D99B}"/>
              </a:ext>
            </a:extLst>
          </p:cNvPr>
          <p:cNvCxnSpPr>
            <a:cxnSpLocks/>
          </p:cNvCxnSpPr>
          <p:nvPr userDrawn="1"/>
        </p:nvCxnSpPr>
        <p:spPr>
          <a:xfrm>
            <a:off x="-136782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直線コネクタ 90">
            <a:extLst>
              <a:ext uri="{FF2B5EF4-FFF2-40B4-BE49-F238E27FC236}">
                <a16:creationId xmlns:a16="http://schemas.microsoft.com/office/drawing/2014/main" id="{D3DB8473-62C7-3F85-EDEE-5CA376CFFFD9}"/>
              </a:ext>
            </a:extLst>
          </p:cNvPr>
          <p:cNvCxnSpPr>
            <a:cxnSpLocks/>
          </p:cNvCxnSpPr>
          <p:nvPr userDrawn="1"/>
        </p:nvCxnSpPr>
        <p:spPr>
          <a:xfrm>
            <a:off x="-83468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直線コネクタ 91">
            <a:extLst>
              <a:ext uri="{FF2B5EF4-FFF2-40B4-BE49-F238E27FC236}">
                <a16:creationId xmlns:a16="http://schemas.microsoft.com/office/drawing/2014/main" id="{3A5B7D42-2DB7-C850-4AA7-DA9846966D8E}"/>
              </a:ext>
            </a:extLst>
          </p:cNvPr>
          <p:cNvCxnSpPr>
            <a:cxnSpLocks/>
          </p:cNvCxnSpPr>
          <p:nvPr userDrawn="1"/>
        </p:nvCxnSpPr>
        <p:spPr>
          <a:xfrm>
            <a:off x="-19490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直線コネクタ 92">
            <a:extLst>
              <a:ext uri="{FF2B5EF4-FFF2-40B4-BE49-F238E27FC236}">
                <a16:creationId xmlns:a16="http://schemas.microsoft.com/office/drawing/2014/main" id="{4A775D93-C8FD-EA95-E74C-9543F5344942}"/>
              </a:ext>
            </a:extLst>
          </p:cNvPr>
          <p:cNvCxnSpPr>
            <a:cxnSpLocks/>
          </p:cNvCxnSpPr>
          <p:nvPr userDrawn="1"/>
        </p:nvCxnSpPr>
        <p:spPr>
          <a:xfrm>
            <a:off x="44486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直線コネクタ 93">
            <a:extLst>
              <a:ext uri="{FF2B5EF4-FFF2-40B4-BE49-F238E27FC236}">
                <a16:creationId xmlns:a16="http://schemas.microsoft.com/office/drawing/2014/main" id="{3DF10604-ECDC-13D9-DC8A-8E318E073F79}"/>
              </a:ext>
            </a:extLst>
          </p:cNvPr>
          <p:cNvCxnSpPr>
            <a:cxnSpLocks/>
          </p:cNvCxnSpPr>
          <p:nvPr userDrawn="1"/>
        </p:nvCxnSpPr>
        <p:spPr>
          <a:xfrm>
            <a:off x="108464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直線コネクタ 94">
            <a:extLst>
              <a:ext uri="{FF2B5EF4-FFF2-40B4-BE49-F238E27FC236}">
                <a16:creationId xmlns:a16="http://schemas.microsoft.com/office/drawing/2014/main" id="{D7E4B4AF-8DA7-B80C-61B9-DAD609957998}"/>
              </a:ext>
            </a:extLst>
          </p:cNvPr>
          <p:cNvCxnSpPr>
            <a:cxnSpLocks/>
          </p:cNvCxnSpPr>
          <p:nvPr userDrawn="1"/>
        </p:nvCxnSpPr>
        <p:spPr>
          <a:xfrm>
            <a:off x="172441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直線コネクタ 95">
            <a:extLst>
              <a:ext uri="{FF2B5EF4-FFF2-40B4-BE49-F238E27FC236}">
                <a16:creationId xmlns:a16="http://schemas.microsoft.com/office/drawing/2014/main" id="{C5F8F4DC-4305-426A-66A4-9D31B27D1604}"/>
              </a:ext>
            </a:extLst>
          </p:cNvPr>
          <p:cNvCxnSpPr>
            <a:cxnSpLocks/>
          </p:cNvCxnSpPr>
          <p:nvPr userDrawn="1"/>
        </p:nvCxnSpPr>
        <p:spPr>
          <a:xfrm>
            <a:off x="236419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直線コネクタ 96">
            <a:extLst>
              <a:ext uri="{FF2B5EF4-FFF2-40B4-BE49-F238E27FC236}">
                <a16:creationId xmlns:a16="http://schemas.microsoft.com/office/drawing/2014/main" id="{6D609AB4-DCB3-D032-F8D4-E15242DAC40E}"/>
              </a:ext>
            </a:extLst>
          </p:cNvPr>
          <p:cNvCxnSpPr>
            <a:cxnSpLocks/>
          </p:cNvCxnSpPr>
          <p:nvPr userDrawn="1"/>
        </p:nvCxnSpPr>
        <p:spPr>
          <a:xfrm>
            <a:off x="300396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直線コネクタ 97">
            <a:extLst>
              <a:ext uri="{FF2B5EF4-FFF2-40B4-BE49-F238E27FC236}">
                <a16:creationId xmlns:a16="http://schemas.microsoft.com/office/drawing/2014/main" id="{F28D5753-310A-5AD6-6445-C17204D4D12E}"/>
              </a:ext>
            </a:extLst>
          </p:cNvPr>
          <p:cNvCxnSpPr>
            <a:cxnSpLocks/>
          </p:cNvCxnSpPr>
          <p:nvPr userDrawn="1"/>
        </p:nvCxnSpPr>
        <p:spPr>
          <a:xfrm>
            <a:off x="364373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直線コネクタ 98">
            <a:extLst>
              <a:ext uri="{FF2B5EF4-FFF2-40B4-BE49-F238E27FC236}">
                <a16:creationId xmlns:a16="http://schemas.microsoft.com/office/drawing/2014/main" id="{D5FD04CA-C0D8-0E83-B02F-BFAB245E51D9}"/>
              </a:ext>
            </a:extLst>
          </p:cNvPr>
          <p:cNvCxnSpPr>
            <a:cxnSpLocks/>
          </p:cNvCxnSpPr>
          <p:nvPr userDrawn="1"/>
        </p:nvCxnSpPr>
        <p:spPr>
          <a:xfrm>
            <a:off x="428351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a:extLst>
              <a:ext uri="{FF2B5EF4-FFF2-40B4-BE49-F238E27FC236}">
                <a16:creationId xmlns:a16="http://schemas.microsoft.com/office/drawing/2014/main" id="{FF322105-C882-0557-508A-477B15D57560}"/>
              </a:ext>
            </a:extLst>
          </p:cNvPr>
          <p:cNvCxnSpPr>
            <a:cxnSpLocks/>
          </p:cNvCxnSpPr>
          <p:nvPr userDrawn="1"/>
        </p:nvCxnSpPr>
        <p:spPr>
          <a:xfrm>
            <a:off x="492328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a:extLst>
              <a:ext uri="{FF2B5EF4-FFF2-40B4-BE49-F238E27FC236}">
                <a16:creationId xmlns:a16="http://schemas.microsoft.com/office/drawing/2014/main" id="{D86554B0-DA4A-3DC4-8A0A-F9D15EF5F40B}"/>
              </a:ext>
            </a:extLst>
          </p:cNvPr>
          <p:cNvCxnSpPr>
            <a:cxnSpLocks/>
          </p:cNvCxnSpPr>
          <p:nvPr userDrawn="1"/>
        </p:nvCxnSpPr>
        <p:spPr>
          <a:xfrm>
            <a:off x="556306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a:extLst>
              <a:ext uri="{FF2B5EF4-FFF2-40B4-BE49-F238E27FC236}">
                <a16:creationId xmlns:a16="http://schemas.microsoft.com/office/drawing/2014/main" id="{2367DA44-724F-E4FA-A3E3-F9D495C0EDBB}"/>
              </a:ext>
            </a:extLst>
          </p:cNvPr>
          <p:cNvCxnSpPr>
            <a:cxnSpLocks/>
          </p:cNvCxnSpPr>
          <p:nvPr userDrawn="1"/>
        </p:nvCxnSpPr>
        <p:spPr>
          <a:xfrm>
            <a:off x="620283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3" name="直線コネクタ 102">
            <a:extLst>
              <a:ext uri="{FF2B5EF4-FFF2-40B4-BE49-F238E27FC236}">
                <a16:creationId xmlns:a16="http://schemas.microsoft.com/office/drawing/2014/main" id="{3773A7E6-BFD1-B003-43AC-C9CD0E8B3CE7}"/>
              </a:ext>
            </a:extLst>
          </p:cNvPr>
          <p:cNvCxnSpPr>
            <a:cxnSpLocks/>
          </p:cNvCxnSpPr>
          <p:nvPr userDrawn="1"/>
        </p:nvCxnSpPr>
        <p:spPr>
          <a:xfrm>
            <a:off x="684260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4" name="直線コネクタ 103">
            <a:extLst>
              <a:ext uri="{FF2B5EF4-FFF2-40B4-BE49-F238E27FC236}">
                <a16:creationId xmlns:a16="http://schemas.microsoft.com/office/drawing/2014/main" id="{EED254A6-C303-D8EC-EF17-0354283EAB5E}"/>
              </a:ext>
            </a:extLst>
          </p:cNvPr>
          <p:cNvCxnSpPr>
            <a:cxnSpLocks/>
          </p:cNvCxnSpPr>
          <p:nvPr userDrawn="1"/>
        </p:nvCxnSpPr>
        <p:spPr>
          <a:xfrm>
            <a:off x="748238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直線コネクタ 104">
            <a:extLst>
              <a:ext uri="{FF2B5EF4-FFF2-40B4-BE49-F238E27FC236}">
                <a16:creationId xmlns:a16="http://schemas.microsoft.com/office/drawing/2014/main" id="{3AD29599-E6BA-2C18-77FC-542C4EA8E231}"/>
              </a:ext>
            </a:extLst>
          </p:cNvPr>
          <p:cNvCxnSpPr>
            <a:cxnSpLocks/>
          </p:cNvCxnSpPr>
          <p:nvPr userDrawn="1"/>
        </p:nvCxnSpPr>
        <p:spPr>
          <a:xfrm>
            <a:off x="812215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直線コネクタ 105">
            <a:extLst>
              <a:ext uri="{FF2B5EF4-FFF2-40B4-BE49-F238E27FC236}">
                <a16:creationId xmlns:a16="http://schemas.microsoft.com/office/drawing/2014/main" id="{79FD65F7-E319-490D-7332-E5B2E95F1FE2}"/>
              </a:ext>
            </a:extLst>
          </p:cNvPr>
          <p:cNvCxnSpPr>
            <a:cxnSpLocks/>
          </p:cNvCxnSpPr>
          <p:nvPr userDrawn="1"/>
        </p:nvCxnSpPr>
        <p:spPr>
          <a:xfrm>
            <a:off x="865530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 name="直線コネクタ 106">
            <a:extLst>
              <a:ext uri="{FF2B5EF4-FFF2-40B4-BE49-F238E27FC236}">
                <a16:creationId xmlns:a16="http://schemas.microsoft.com/office/drawing/2014/main" id="{818783B0-793C-1131-C52F-5C6B0507D113}"/>
              </a:ext>
            </a:extLst>
          </p:cNvPr>
          <p:cNvCxnSpPr>
            <a:cxnSpLocks/>
          </p:cNvCxnSpPr>
          <p:nvPr userDrawn="1"/>
        </p:nvCxnSpPr>
        <p:spPr>
          <a:xfrm>
            <a:off x="908181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 name="直線コネクタ 107">
            <a:extLst>
              <a:ext uri="{FF2B5EF4-FFF2-40B4-BE49-F238E27FC236}">
                <a16:creationId xmlns:a16="http://schemas.microsoft.com/office/drawing/2014/main" id="{E12B93AF-A39A-9EBE-DADD-4F4173772331}"/>
              </a:ext>
            </a:extLst>
          </p:cNvPr>
          <p:cNvCxnSpPr>
            <a:cxnSpLocks/>
          </p:cNvCxnSpPr>
          <p:nvPr userDrawn="1"/>
        </p:nvCxnSpPr>
        <p:spPr>
          <a:xfrm>
            <a:off x="940170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直線コネクタ 108">
            <a:extLst>
              <a:ext uri="{FF2B5EF4-FFF2-40B4-BE49-F238E27FC236}">
                <a16:creationId xmlns:a16="http://schemas.microsoft.com/office/drawing/2014/main" id="{DF426343-0B21-ADED-EB9A-6A24DAAB9CCF}"/>
              </a:ext>
            </a:extLst>
          </p:cNvPr>
          <p:cNvCxnSpPr>
            <a:cxnSpLocks/>
          </p:cNvCxnSpPr>
          <p:nvPr userDrawn="1"/>
        </p:nvCxnSpPr>
        <p:spPr>
          <a:xfrm>
            <a:off x="961496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 name="直線コネクタ 109">
            <a:extLst>
              <a:ext uri="{FF2B5EF4-FFF2-40B4-BE49-F238E27FC236}">
                <a16:creationId xmlns:a16="http://schemas.microsoft.com/office/drawing/2014/main" id="{E73BC957-7F2B-C55C-AF35-0B837A05B489}"/>
              </a:ext>
            </a:extLst>
          </p:cNvPr>
          <p:cNvCxnSpPr>
            <a:cxnSpLocks/>
          </p:cNvCxnSpPr>
          <p:nvPr userDrawn="1"/>
        </p:nvCxnSpPr>
        <p:spPr>
          <a:xfrm>
            <a:off x="-72805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直線コネクタ 110">
            <a:extLst>
              <a:ext uri="{FF2B5EF4-FFF2-40B4-BE49-F238E27FC236}">
                <a16:creationId xmlns:a16="http://schemas.microsoft.com/office/drawing/2014/main" id="{9A9CFC15-98DB-83D9-55DC-96F65D7718D4}"/>
              </a:ext>
            </a:extLst>
          </p:cNvPr>
          <p:cNvCxnSpPr>
            <a:cxnSpLocks/>
          </p:cNvCxnSpPr>
          <p:nvPr userDrawn="1"/>
        </p:nvCxnSpPr>
        <p:spPr>
          <a:xfrm>
            <a:off x="-8827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直線コネクタ 111">
            <a:extLst>
              <a:ext uri="{FF2B5EF4-FFF2-40B4-BE49-F238E27FC236}">
                <a16:creationId xmlns:a16="http://schemas.microsoft.com/office/drawing/2014/main" id="{5978CE64-211A-2D81-AE35-AE9FFC0FBF7C}"/>
              </a:ext>
            </a:extLst>
          </p:cNvPr>
          <p:cNvCxnSpPr>
            <a:cxnSpLocks/>
          </p:cNvCxnSpPr>
          <p:nvPr userDrawn="1"/>
        </p:nvCxnSpPr>
        <p:spPr>
          <a:xfrm>
            <a:off x="55149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3" name="直線コネクタ 112">
            <a:extLst>
              <a:ext uri="{FF2B5EF4-FFF2-40B4-BE49-F238E27FC236}">
                <a16:creationId xmlns:a16="http://schemas.microsoft.com/office/drawing/2014/main" id="{4E227F2B-8A17-3DC5-815D-CC3946F3AE16}"/>
              </a:ext>
            </a:extLst>
          </p:cNvPr>
          <p:cNvCxnSpPr>
            <a:cxnSpLocks/>
          </p:cNvCxnSpPr>
          <p:nvPr userDrawn="1"/>
        </p:nvCxnSpPr>
        <p:spPr>
          <a:xfrm>
            <a:off x="119127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4" name="直線コネクタ 113">
            <a:extLst>
              <a:ext uri="{FF2B5EF4-FFF2-40B4-BE49-F238E27FC236}">
                <a16:creationId xmlns:a16="http://schemas.microsoft.com/office/drawing/2014/main" id="{33D15332-E9FE-0653-97A3-136231444EEB}"/>
              </a:ext>
            </a:extLst>
          </p:cNvPr>
          <p:cNvCxnSpPr>
            <a:cxnSpLocks/>
          </p:cNvCxnSpPr>
          <p:nvPr userDrawn="1"/>
        </p:nvCxnSpPr>
        <p:spPr>
          <a:xfrm>
            <a:off x="183104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5" name="直線コネクタ 114">
            <a:extLst>
              <a:ext uri="{FF2B5EF4-FFF2-40B4-BE49-F238E27FC236}">
                <a16:creationId xmlns:a16="http://schemas.microsoft.com/office/drawing/2014/main" id="{191514C5-851D-8011-104D-CD9E855BBA9F}"/>
              </a:ext>
            </a:extLst>
          </p:cNvPr>
          <p:cNvCxnSpPr>
            <a:cxnSpLocks/>
          </p:cNvCxnSpPr>
          <p:nvPr userDrawn="1"/>
        </p:nvCxnSpPr>
        <p:spPr>
          <a:xfrm>
            <a:off x="247081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6" name="直線コネクタ 115">
            <a:extLst>
              <a:ext uri="{FF2B5EF4-FFF2-40B4-BE49-F238E27FC236}">
                <a16:creationId xmlns:a16="http://schemas.microsoft.com/office/drawing/2014/main" id="{457FFD5F-BAA4-6DE8-3086-BFDECEC7BDA6}"/>
              </a:ext>
            </a:extLst>
          </p:cNvPr>
          <p:cNvCxnSpPr>
            <a:cxnSpLocks/>
          </p:cNvCxnSpPr>
          <p:nvPr userDrawn="1"/>
        </p:nvCxnSpPr>
        <p:spPr>
          <a:xfrm>
            <a:off x="311059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7" name="直線コネクタ 116">
            <a:extLst>
              <a:ext uri="{FF2B5EF4-FFF2-40B4-BE49-F238E27FC236}">
                <a16:creationId xmlns:a16="http://schemas.microsoft.com/office/drawing/2014/main" id="{CD7F5DCB-959F-90D8-6AFE-4D63D7D8D512}"/>
              </a:ext>
            </a:extLst>
          </p:cNvPr>
          <p:cNvCxnSpPr>
            <a:cxnSpLocks/>
          </p:cNvCxnSpPr>
          <p:nvPr userDrawn="1"/>
        </p:nvCxnSpPr>
        <p:spPr>
          <a:xfrm>
            <a:off x="375036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8" name="直線コネクタ 117">
            <a:extLst>
              <a:ext uri="{FF2B5EF4-FFF2-40B4-BE49-F238E27FC236}">
                <a16:creationId xmlns:a16="http://schemas.microsoft.com/office/drawing/2014/main" id="{F5A4E38B-BB96-ECA9-ABE4-08A412E4C7B6}"/>
              </a:ext>
            </a:extLst>
          </p:cNvPr>
          <p:cNvCxnSpPr>
            <a:cxnSpLocks/>
          </p:cNvCxnSpPr>
          <p:nvPr userDrawn="1"/>
        </p:nvCxnSpPr>
        <p:spPr>
          <a:xfrm>
            <a:off x="439014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9" name="直線コネクタ 118">
            <a:extLst>
              <a:ext uri="{FF2B5EF4-FFF2-40B4-BE49-F238E27FC236}">
                <a16:creationId xmlns:a16="http://schemas.microsoft.com/office/drawing/2014/main" id="{043A3DB2-5341-29CD-A192-5775327D819C}"/>
              </a:ext>
            </a:extLst>
          </p:cNvPr>
          <p:cNvCxnSpPr>
            <a:cxnSpLocks/>
          </p:cNvCxnSpPr>
          <p:nvPr userDrawn="1"/>
        </p:nvCxnSpPr>
        <p:spPr>
          <a:xfrm>
            <a:off x="502991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0" name="直線コネクタ 119">
            <a:extLst>
              <a:ext uri="{FF2B5EF4-FFF2-40B4-BE49-F238E27FC236}">
                <a16:creationId xmlns:a16="http://schemas.microsoft.com/office/drawing/2014/main" id="{74409F4F-F1F2-9714-1824-BE8F50E3F3DD}"/>
              </a:ext>
            </a:extLst>
          </p:cNvPr>
          <p:cNvCxnSpPr>
            <a:cxnSpLocks/>
          </p:cNvCxnSpPr>
          <p:nvPr userDrawn="1"/>
        </p:nvCxnSpPr>
        <p:spPr>
          <a:xfrm>
            <a:off x="566968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1" name="直線コネクタ 120">
            <a:extLst>
              <a:ext uri="{FF2B5EF4-FFF2-40B4-BE49-F238E27FC236}">
                <a16:creationId xmlns:a16="http://schemas.microsoft.com/office/drawing/2014/main" id="{3331A968-DCF5-1F2F-9899-520B112BCA22}"/>
              </a:ext>
            </a:extLst>
          </p:cNvPr>
          <p:cNvCxnSpPr>
            <a:cxnSpLocks/>
          </p:cNvCxnSpPr>
          <p:nvPr userDrawn="1"/>
        </p:nvCxnSpPr>
        <p:spPr>
          <a:xfrm>
            <a:off x="630946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2" name="直線コネクタ 121">
            <a:extLst>
              <a:ext uri="{FF2B5EF4-FFF2-40B4-BE49-F238E27FC236}">
                <a16:creationId xmlns:a16="http://schemas.microsoft.com/office/drawing/2014/main" id="{1099D271-A1EF-6790-F3DF-DA6C67664AFE}"/>
              </a:ext>
            </a:extLst>
          </p:cNvPr>
          <p:cNvCxnSpPr>
            <a:cxnSpLocks/>
          </p:cNvCxnSpPr>
          <p:nvPr userDrawn="1"/>
        </p:nvCxnSpPr>
        <p:spPr>
          <a:xfrm>
            <a:off x="694923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線コネクタ 122">
            <a:extLst>
              <a:ext uri="{FF2B5EF4-FFF2-40B4-BE49-F238E27FC236}">
                <a16:creationId xmlns:a16="http://schemas.microsoft.com/office/drawing/2014/main" id="{5050E0A1-26C2-0EC9-A77D-B569B0258C11}"/>
              </a:ext>
            </a:extLst>
          </p:cNvPr>
          <p:cNvCxnSpPr>
            <a:cxnSpLocks/>
          </p:cNvCxnSpPr>
          <p:nvPr userDrawn="1"/>
        </p:nvCxnSpPr>
        <p:spPr>
          <a:xfrm>
            <a:off x="758901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直線コネクタ 123">
            <a:extLst>
              <a:ext uri="{FF2B5EF4-FFF2-40B4-BE49-F238E27FC236}">
                <a16:creationId xmlns:a16="http://schemas.microsoft.com/office/drawing/2014/main" id="{00044F84-A381-8FC7-1EC3-39A1A99CBDBB}"/>
              </a:ext>
            </a:extLst>
          </p:cNvPr>
          <p:cNvCxnSpPr>
            <a:cxnSpLocks/>
          </p:cNvCxnSpPr>
          <p:nvPr userDrawn="1"/>
        </p:nvCxnSpPr>
        <p:spPr>
          <a:xfrm>
            <a:off x="822878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5" name="直線コネクタ 124">
            <a:extLst>
              <a:ext uri="{FF2B5EF4-FFF2-40B4-BE49-F238E27FC236}">
                <a16:creationId xmlns:a16="http://schemas.microsoft.com/office/drawing/2014/main" id="{0DDA2E74-C6C7-BACE-962E-7D145AB29DD2}"/>
              </a:ext>
            </a:extLst>
          </p:cNvPr>
          <p:cNvCxnSpPr>
            <a:cxnSpLocks/>
          </p:cNvCxnSpPr>
          <p:nvPr userDrawn="1"/>
        </p:nvCxnSpPr>
        <p:spPr>
          <a:xfrm>
            <a:off x="876193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6" name="直線コネクタ 125">
            <a:extLst>
              <a:ext uri="{FF2B5EF4-FFF2-40B4-BE49-F238E27FC236}">
                <a16:creationId xmlns:a16="http://schemas.microsoft.com/office/drawing/2014/main" id="{7B52FF54-1CD9-F94F-40E2-C30A80BA2CEA}"/>
              </a:ext>
            </a:extLst>
          </p:cNvPr>
          <p:cNvCxnSpPr>
            <a:cxnSpLocks/>
          </p:cNvCxnSpPr>
          <p:nvPr userDrawn="1"/>
        </p:nvCxnSpPr>
        <p:spPr>
          <a:xfrm>
            <a:off x="918844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7" name="直線コネクタ 126">
            <a:extLst>
              <a:ext uri="{FF2B5EF4-FFF2-40B4-BE49-F238E27FC236}">
                <a16:creationId xmlns:a16="http://schemas.microsoft.com/office/drawing/2014/main" id="{67B1B0A1-BE13-D38B-50E5-14644D8D9413}"/>
              </a:ext>
            </a:extLst>
          </p:cNvPr>
          <p:cNvCxnSpPr>
            <a:cxnSpLocks/>
          </p:cNvCxnSpPr>
          <p:nvPr userDrawn="1"/>
        </p:nvCxnSpPr>
        <p:spPr>
          <a:xfrm>
            <a:off x="950833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8" name="直線コネクタ 127">
            <a:extLst>
              <a:ext uri="{FF2B5EF4-FFF2-40B4-BE49-F238E27FC236}">
                <a16:creationId xmlns:a16="http://schemas.microsoft.com/office/drawing/2014/main" id="{97CB2983-DB1E-739B-235D-575A3CB9A45B}"/>
              </a:ext>
            </a:extLst>
          </p:cNvPr>
          <p:cNvCxnSpPr>
            <a:cxnSpLocks/>
          </p:cNvCxnSpPr>
          <p:nvPr userDrawn="1"/>
        </p:nvCxnSpPr>
        <p:spPr>
          <a:xfrm>
            <a:off x="972159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9" name="直線コネクタ 128">
            <a:extLst>
              <a:ext uri="{FF2B5EF4-FFF2-40B4-BE49-F238E27FC236}">
                <a16:creationId xmlns:a16="http://schemas.microsoft.com/office/drawing/2014/main" id="{99DD08B3-7140-192C-397B-DF0C81687C17}"/>
              </a:ext>
            </a:extLst>
          </p:cNvPr>
          <p:cNvCxnSpPr>
            <a:cxnSpLocks/>
          </p:cNvCxnSpPr>
          <p:nvPr userDrawn="1"/>
        </p:nvCxnSpPr>
        <p:spPr>
          <a:xfrm>
            <a:off x="982823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0" name="四角形: 角を丸くする 129">
            <a:extLst>
              <a:ext uri="{FF2B5EF4-FFF2-40B4-BE49-F238E27FC236}">
                <a16:creationId xmlns:a16="http://schemas.microsoft.com/office/drawing/2014/main" id="{A223AE6B-05F8-028D-C869-C80B8275EDF2}"/>
              </a:ext>
            </a:extLst>
          </p:cNvPr>
          <p:cNvSpPr/>
          <p:nvPr userDrawn="1"/>
        </p:nvSpPr>
        <p:spPr>
          <a:xfrm>
            <a:off x="132986" y="1020614"/>
            <a:ext cx="9648654" cy="5698780"/>
          </a:xfrm>
          <a:prstGeom prst="roundRect">
            <a:avLst>
              <a:gd name="adj" fmla="val 4167"/>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Slide Number Placeholder 5"/>
          <p:cNvSpPr>
            <a:spLocks noGrp="1"/>
          </p:cNvSpPr>
          <p:nvPr>
            <p:ph type="sldNum" sz="quarter" idx="12"/>
          </p:nvPr>
        </p:nvSpPr>
        <p:spPr>
          <a:xfrm>
            <a:off x="7718014" y="6536832"/>
            <a:ext cx="2228850" cy="365125"/>
          </a:xfrm>
        </p:spPr>
        <p:txBody>
          <a:bodyPr/>
          <a:lstStyle>
            <a:lvl1pPr>
              <a:defRPr sz="1400">
                <a:solidFill>
                  <a:schemeClr val="tx1"/>
                </a:solidFill>
              </a:defRPr>
            </a:lvl1pPr>
          </a:lstStyle>
          <a:p>
            <a:fld id="{6759AC53-047D-46E1-AE85-74826E2C25F6}" type="slidenum">
              <a:rPr kumimoji="1" lang="ja-JP" altLang="en-US" smtClean="0"/>
              <a:pPr/>
              <a:t>‹#›</a:t>
            </a:fld>
            <a:endParaRPr kumimoji="1" lang="ja-JP" altLang="en-US"/>
          </a:p>
        </p:txBody>
      </p:sp>
    </p:spTree>
    <p:extLst>
      <p:ext uri="{BB962C8B-B14F-4D97-AF65-F5344CB8AC3E}">
        <p14:creationId xmlns:p14="http://schemas.microsoft.com/office/powerpoint/2010/main" val="1936975290"/>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3338ADD-E0DF-4828-87A2-997E2A3AADD9}" type="datetime1">
              <a:rPr kumimoji="1" lang="ja-JP" altLang="en-US" smtClean="0"/>
              <a:t>2025/7/4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3775611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7" name="Slide Number Placeholder 6"/>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cxnSp>
        <p:nvCxnSpPr>
          <p:cNvPr id="8" name="直線コネクタ 7">
            <a:extLst>
              <a:ext uri="{FF2B5EF4-FFF2-40B4-BE49-F238E27FC236}">
                <a16:creationId xmlns:a16="http://schemas.microsoft.com/office/drawing/2014/main" id="{E39B98B8-B55B-6416-2281-BE1D8C6CF2BD}"/>
              </a:ext>
            </a:extLst>
          </p:cNvPr>
          <p:cNvCxnSpPr>
            <a:cxnSpLocks/>
          </p:cNvCxnSpPr>
          <p:nvPr userDrawn="1"/>
        </p:nvCxnSpPr>
        <p:spPr>
          <a:xfrm>
            <a:off x="231610" y="817038"/>
            <a:ext cx="9525000" cy="0"/>
          </a:xfrm>
          <a:prstGeom prst="line">
            <a:avLst/>
          </a:prstGeom>
          <a:ln w="3810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B4BE4DD7-1C11-8C1F-BAD7-6D0ED51A4FB2}"/>
              </a:ext>
            </a:extLst>
          </p:cNvPr>
          <p:cNvSpPr txBox="1"/>
          <p:nvPr userDrawn="1"/>
        </p:nvSpPr>
        <p:spPr>
          <a:xfrm>
            <a:off x="192720" y="91702"/>
            <a:ext cx="9887648" cy="646331"/>
          </a:xfrm>
          <a:prstGeom prst="rect">
            <a:avLst/>
          </a:prstGeom>
          <a:noFill/>
        </p:spPr>
        <p:txBody>
          <a:bodyPr wrap="square" rtlCol="0">
            <a:spAutoFit/>
          </a:bodyPr>
          <a:lstStyle/>
          <a:p>
            <a:r>
              <a:rPr kumimoji="1" lang="ja-JP" altLang="en-US" sz="3600"/>
              <a:t>タイトル</a:t>
            </a:r>
          </a:p>
        </p:txBody>
      </p:sp>
    </p:spTree>
    <p:extLst>
      <p:ext uri="{BB962C8B-B14F-4D97-AF65-F5344CB8AC3E}">
        <p14:creationId xmlns:p14="http://schemas.microsoft.com/office/powerpoint/2010/main" val="3386272987"/>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83A99295-D344-4232-96DA-6F7FFEAA5441}" type="datetime1">
              <a:rPr kumimoji="1" lang="ja-JP" altLang="en-US" smtClean="0"/>
              <a:t>2025/7/4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33698696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2C54F08E-1E6B-489D-9883-1112350491DB}" type="datetime1">
              <a:rPr kumimoji="1" lang="ja-JP" altLang="en-US" smtClean="0"/>
              <a:t>2025/7/4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16101545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C52513-4F8B-4E73-81F5-245D881F09DE}" type="datetime1">
              <a:rPr kumimoji="1" lang="ja-JP" altLang="en-US" smtClean="0"/>
              <a:t>2025/7/4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38854876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3CACB33-3ABF-444F-99A8-39C9F49052E3}" type="datetime1">
              <a:rPr kumimoji="1" lang="ja-JP" altLang="en-US" smtClean="0"/>
              <a:t>2025/7/4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6412861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19D5A80-2F82-4791-BE05-71B699DE5FA6}" type="datetime1">
              <a:rPr kumimoji="1" lang="ja-JP" altLang="en-US" smtClean="0"/>
              <a:t>2025/7/4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39801296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397894B-56EC-4E27-AE50-DAFECCB2EE1C}" type="datetime1">
              <a:rPr kumimoji="1" lang="ja-JP" altLang="en-US" smtClean="0"/>
              <a:t>2025/7/4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22295022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3C34C444-0156-4E64-8736-CA3AEB33EC7F}" type="datetime1">
              <a:rPr kumimoji="1" lang="ja-JP" altLang="en-US" smtClean="0"/>
              <a:t>2025/7/4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1473670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8DF49B-9E53-4ADC-A338-C9C4FE193FC1}" type="datetime1">
              <a:rPr lang="en-US" altLang="ja-JP" smtClean="0"/>
              <a:t>7/4/2025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40BFD3-D2BF-47BA-A5A0-BC7CCC433413}" type="datetime1">
              <a:rPr kumimoji="1" lang="en-US" altLang="ja-JP" smtClean="0"/>
              <a:t>7/4/2025</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689182" y="6504905"/>
            <a:ext cx="2228850" cy="365125"/>
          </a:xfrm>
          <a:prstGeom prst="rect">
            <a:avLst/>
          </a:prstGeom>
        </p:spPr>
        <p:txBody>
          <a:bodyPr vert="horz" lIns="91440" tIns="45720" rIns="91440" bIns="45720" rtlCol="0" anchor="ctr"/>
          <a:lstStyle>
            <a:lvl1pPr algn="r">
              <a:defRPr sz="1600">
                <a:solidFill>
                  <a:schemeClr val="tx1"/>
                </a:solidFill>
              </a:defRPr>
            </a:lvl1pPr>
          </a:lstStyle>
          <a:p>
            <a:fld id="{6759AC53-047D-46E1-AE85-74826E2C25F6}" type="slidenum">
              <a:rPr kumimoji="1" lang="ja-JP" altLang="en-US" smtClean="0"/>
              <a:pPr/>
              <a:t>‹#›</a:t>
            </a:fld>
            <a:endParaRPr kumimoji="1" lang="ja-JP" altLang="en-US"/>
          </a:p>
        </p:txBody>
      </p:sp>
    </p:spTree>
    <p:extLst>
      <p:ext uri="{BB962C8B-B14F-4D97-AF65-F5344CB8AC3E}">
        <p14:creationId xmlns:p14="http://schemas.microsoft.com/office/powerpoint/2010/main" val="38745752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12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02F488-09C0-48D5-828D-A4477C0433A3}" type="datetime1">
              <a:rPr kumimoji="1" lang="ja-JP" altLang="en-US" smtClean="0"/>
              <a:t>2025/7/4</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689182" y="6504905"/>
            <a:ext cx="2228850" cy="365125"/>
          </a:xfrm>
          <a:prstGeom prst="rect">
            <a:avLst/>
          </a:prstGeom>
        </p:spPr>
        <p:txBody>
          <a:bodyPr vert="horz" lIns="91440" tIns="45720" rIns="91440" bIns="45720" rtlCol="0" anchor="ctr"/>
          <a:lstStyle>
            <a:lvl1pPr algn="r">
              <a:defRPr sz="1600">
                <a:solidFill>
                  <a:schemeClr val="tx1"/>
                </a:solidFill>
              </a:defRPr>
            </a:lvl1pPr>
          </a:lstStyle>
          <a:p>
            <a:fld id="{6759AC53-047D-46E1-AE85-74826E2C25F6}" type="slidenum">
              <a:rPr kumimoji="1" lang="ja-JP" altLang="en-US" smtClean="0"/>
              <a:pPr/>
              <a:t>‹#›</a:t>
            </a:fld>
            <a:endParaRPr kumimoji="1" lang="ja-JP" altLang="en-US"/>
          </a:p>
        </p:txBody>
      </p:sp>
    </p:spTree>
    <p:extLst>
      <p:ext uri="{BB962C8B-B14F-4D97-AF65-F5344CB8AC3E}">
        <p14:creationId xmlns:p14="http://schemas.microsoft.com/office/powerpoint/2010/main" val="8102034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12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chart" Target="../charts/chart3.xml"/><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chart" Target="../charts/chart6.xml"/><Relationship Id="rId4" Type="http://schemas.openxmlformats.org/officeDocument/2006/relationships/chart" Target="../charts/char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4.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4.xml"/><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4.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media/image34.jpeg"/><Relationship Id="rId5" Type="http://schemas.openxmlformats.org/officeDocument/2006/relationships/image" Target="../media/image33.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36.png"/><Relationship Id="rId7" Type="http://schemas.openxmlformats.org/officeDocument/2006/relationships/image" Target="../media/image16.png"/><Relationship Id="rId2" Type="http://schemas.openxmlformats.org/officeDocument/2006/relationships/image" Target="../media/image35.png"/><Relationship Id="rId1" Type="http://schemas.openxmlformats.org/officeDocument/2006/relationships/slideLayout" Target="../slideLayouts/slideLayout2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1.svg"/><Relationship Id="rId7" Type="http://schemas.openxmlformats.org/officeDocument/2006/relationships/image" Target="../media/image44.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hyperlink" Target="https://lin.ee/mj3KmWD"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8" Type="http://schemas.openxmlformats.org/officeDocument/2006/relationships/hyperlink" Target="https://www.mhlw.go.jp/stf/seisakunitsuite/bunya/kenkou_iryou/kenkou/nettyuu/index.html" TargetMode="External"/><Relationship Id="rId3" Type="http://schemas.openxmlformats.org/officeDocument/2006/relationships/image" Target="../media/image51.png"/><Relationship Id="rId7" Type="http://schemas.openxmlformats.org/officeDocument/2006/relationships/hyperlink" Target="https://www.maff.go.jp/j/kanbo/sagyou_anzen/catalog.html" TargetMode="External"/><Relationship Id="rId2" Type="http://schemas.openxmlformats.org/officeDocument/2006/relationships/hyperlink" Target="https://www.wbgt.env.go.jp/" TargetMode="External"/><Relationship Id="rId1" Type="http://schemas.openxmlformats.org/officeDocument/2006/relationships/slideLayout" Target="../slideLayouts/slideLayout24.xml"/><Relationship Id="rId6" Type="http://schemas.openxmlformats.org/officeDocument/2006/relationships/hyperlink" Target="https://www.maff.go.jp/j/seisan/sien/sizai/s_kikaika/anzen/index.html" TargetMode="External"/><Relationship Id="rId11" Type="http://schemas.openxmlformats.org/officeDocument/2006/relationships/image" Target="../media/image55.png"/><Relationship Id="rId5" Type="http://schemas.openxmlformats.org/officeDocument/2006/relationships/image" Target="../media/image53.png"/><Relationship Id="rId10" Type="http://schemas.openxmlformats.org/officeDocument/2006/relationships/image" Target="../media/image54.png"/><Relationship Id="rId4" Type="http://schemas.openxmlformats.org/officeDocument/2006/relationships/image" Target="../media/image52.png"/><Relationship Id="rId9" Type="http://schemas.openxmlformats.org/officeDocument/2006/relationships/hyperlink" Target="https://www.jma.go.jp/jma/kishou/know/kurashi/netsu.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574800"/>
            <a:ext cx="9906000" cy="1721033"/>
            <a:chOff x="0" y="0"/>
            <a:chExt cx="13208000" cy="2294711"/>
          </a:xfrm>
        </p:grpSpPr>
        <p:sp>
          <p:nvSpPr>
            <p:cNvPr id="3" name="Freeform 3"/>
            <p:cNvSpPr/>
            <p:nvPr/>
          </p:nvSpPr>
          <p:spPr>
            <a:xfrm>
              <a:off x="0" y="0"/>
              <a:ext cx="13208000" cy="2294711"/>
            </a:xfrm>
            <a:custGeom>
              <a:avLst/>
              <a:gdLst/>
              <a:ahLst/>
              <a:cxnLst/>
              <a:rect l="l" t="t" r="r" b="b"/>
              <a:pathLst>
                <a:path w="13208000" h="2294711">
                  <a:moveTo>
                    <a:pt x="0" y="0"/>
                  </a:moveTo>
                  <a:lnTo>
                    <a:pt x="13208000" y="0"/>
                  </a:lnTo>
                  <a:lnTo>
                    <a:pt x="13208000" y="2294711"/>
                  </a:lnTo>
                  <a:lnTo>
                    <a:pt x="0" y="2294711"/>
                  </a:lnTo>
                  <a:close/>
                </a:path>
              </a:pathLst>
            </a:custGeom>
            <a:solidFill>
              <a:srgbClr val="000000">
                <a:alpha val="0"/>
              </a:srgbClr>
            </a:solidFill>
          </p:spPr>
          <p:txBody>
            <a:bodyPr/>
            <a:lstStyle/>
            <a:p>
              <a:endParaRPr lang="ja-JP" altLang="en-US"/>
            </a:p>
          </p:txBody>
        </p:sp>
        <p:sp>
          <p:nvSpPr>
            <p:cNvPr id="4" name="TextBox 4"/>
            <p:cNvSpPr txBox="1"/>
            <p:nvPr/>
          </p:nvSpPr>
          <p:spPr>
            <a:xfrm>
              <a:off x="0" y="0"/>
              <a:ext cx="13208000" cy="2294711"/>
            </a:xfrm>
            <a:prstGeom prst="rect">
              <a:avLst/>
            </a:prstGeom>
          </p:spPr>
          <p:txBody>
            <a:bodyPr lIns="0" tIns="0" rIns="0" bIns="0" rtlCol="0" anchor="t"/>
            <a:lstStyle/>
            <a:p>
              <a:pPr algn="ctr">
                <a:lnSpc>
                  <a:spcPts val="5759"/>
                </a:lnSpc>
              </a:pPr>
              <a:endParaRPr dirty="0"/>
            </a:p>
            <a:p>
              <a:pPr algn="ctr">
                <a:lnSpc>
                  <a:spcPts val="5759"/>
                </a:lnSpc>
              </a:pPr>
              <a:r>
                <a:rPr lang="ja-JP" altLang="en-US" sz="4800" dirty="0">
                  <a:solidFill>
                    <a:srgbClr val="000000"/>
                  </a:solidFill>
                  <a:latin typeface="ZEN角ゴシックNEW"/>
                  <a:ea typeface="ZEN角ゴシックNEW"/>
                  <a:cs typeface="ZEN角ゴシックNEW"/>
                  <a:sym typeface="ZEN角ゴシックNEW"/>
                </a:rPr>
                <a:t>熱中症対策研修テキスト</a:t>
              </a:r>
              <a:endParaRPr lang="en-US" sz="4800" dirty="0">
                <a:solidFill>
                  <a:srgbClr val="000000"/>
                </a:solidFill>
                <a:latin typeface="ZEN角ゴシックNEW"/>
                <a:ea typeface="ZEN角ゴシックNEW"/>
                <a:cs typeface="ZEN角ゴシックNEW"/>
                <a:sym typeface="ZEN角ゴシックNEW"/>
              </a:endParaRPr>
            </a:p>
          </p:txBody>
        </p:sp>
      </p:grpSp>
      <p:grpSp>
        <p:nvGrpSpPr>
          <p:cNvPr id="5" name="Group 5"/>
          <p:cNvGrpSpPr/>
          <p:nvPr/>
        </p:nvGrpSpPr>
        <p:grpSpPr>
          <a:xfrm>
            <a:off x="0" y="6172200"/>
            <a:ext cx="9906000" cy="578343"/>
            <a:chOff x="0" y="0"/>
            <a:chExt cx="13208000" cy="771124"/>
          </a:xfrm>
        </p:grpSpPr>
        <p:sp>
          <p:nvSpPr>
            <p:cNvPr id="6" name="Freeform 6"/>
            <p:cNvSpPr/>
            <p:nvPr/>
          </p:nvSpPr>
          <p:spPr>
            <a:xfrm>
              <a:off x="0" y="0"/>
              <a:ext cx="13208000" cy="771124"/>
            </a:xfrm>
            <a:custGeom>
              <a:avLst/>
              <a:gdLst/>
              <a:ahLst/>
              <a:cxnLst/>
              <a:rect l="l" t="t" r="r" b="b"/>
              <a:pathLst>
                <a:path w="13208000" h="771124">
                  <a:moveTo>
                    <a:pt x="0" y="0"/>
                  </a:moveTo>
                  <a:lnTo>
                    <a:pt x="13208000" y="0"/>
                  </a:lnTo>
                  <a:lnTo>
                    <a:pt x="13208000" y="771124"/>
                  </a:lnTo>
                  <a:lnTo>
                    <a:pt x="0" y="771124"/>
                  </a:lnTo>
                  <a:close/>
                </a:path>
              </a:pathLst>
            </a:custGeom>
            <a:solidFill>
              <a:srgbClr val="000000">
                <a:alpha val="0"/>
              </a:srgbClr>
            </a:solidFill>
          </p:spPr>
          <p:txBody>
            <a:bodyPr/>
            <a:lstStyle/>
            <a:p>
              <a:endParaRPr lang="ja-JP" altLang="en-US"/>
            </a:p>
          </p:txBody>
        </p:sp>
        <p:sp>
          <p:nvSpPr>
            <p:cNvPr id="7" name="TextBox 7"/>
            <p:cNvSpPr txBox="1"/>
            <p:nvPr/>
          </p:nvSpPr>
          <p:spPr>
            <a:xfrm>
              <a:off x="0" y="9525"/>
              <a:ext cx="13208000" cy="761599"/>
            </a:xfrm>
            <a:prstGeom prst="rect">
              <a:avLst/>
            </a:prstGeom>
          </p:spPr>
          <p:txBody>
            <a:bodyPr lIns="0" tIns="0" rIns="0" bIns="0" rtlCol="0" anchor="t"/>
            <a:lstStyle/>
            <a:p>
              <a:pPr algn="ctr">
                <a:lnSpc>
                  <a:spcPts val="3359"/>
                </a:lnSpc>
              </a:pPr>
              <a:r>
                <a:rPr lang="en-US" sz="2799">
                  <a:solidFill>
                    <a:srgbClr val="000000"/>
                  </a:solidFill>
                  <a:latin typeface="ZEN角ゴシックNEW"/>
                  <a:ea typeface="ZEN角ゴシックNEW"/>
                  <a:cs typeface="ZEN角ゴシックNEW"/>
                  <a:sym typeface="ZEN角ゴシックNEW"/>
                </a:rPr>
                <a:t>農林水産省技術普及課</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テキスト ボックス 26">
            <a:extLst>
              <a:ext uri="{FF2B5EF4-FFF2-40B4-BE49-F238E27FC236}">
                <a16:creationId xmlns:a16="http://schemas.microsoft.com/office/drawing/2014/main" id="{EB2F863B-A231-DADB-14B1-0383E734DFB1}"/>
              </a:ext>
            </a:extLst>
          </p:cNvPr>
          <p:cNvSpPr txBox="1"/>
          <p:nvPr/>
        </p:nvSpPr>
        <p:spPr>
          <a:xfrm>
            <a:off x="7376237" y="2590800"/>
            <a:ext cx="2320830" cy="765081"/>
          </a:xfrm>
          <a:prstGeom prst="rect">
            <a:avLst/>
          </a:prstGeom>
          <a:noFill/>
          <a:ln>
            <a:noFill/>
          </a:ln>
        </p:spPr>
        <p:txBody>
          <a:bodyPr wrap="square" rtlCol="0">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ja-JP" altLang="en-US" sz="105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rPr>
              <a:t>直近５年の仕事場における</a:t>
            </a:r>
            <a:endParaRPr kumimoji="0" lang="en-US" altLang="ja-JP" sz="105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endParaRPr>
          </a:p>
          <a:p>
            <a:pPr marL="0" marR="0" lvl="0" indent="0" algn="ctr" defTabSz="457200" rtl="0" eaLnBrk="1" fontAlgn="auto" latinLnBrk="0" hangingPunct="1">
              <a:lnSpc>
                <a:spcPts val="1800"/>
              </a:lnSpc>
              <a:spcBef>
                <a:spcPts val="0"/>
              </a:spcBef>
              <a:spcAft>
                <a:spcPts val="0"/>
              </a:spcAft>
              <a:buClrTx/>
              <a:buSzTx/>
              <a:buFontTx/>
              <a:buNone/>
              <a:tabLst/>
              <a:defRPr/>
            </a:pPr>
            <a:r>
              <a:rPr kumimoji="0"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rPr>
              <a:t>救急搬送人員数</a:t>
            </a:r>
            <a:endParaRPr kumimoji="0"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endParaRPr>
          </a:p>
          <a:p>
            <a:pPr marL="0" marR="0" lvl="0" indent="0" algn="ctr" defTabSz="457200" rtl="0" eaLnBrk="1" fontAlgn="auto" latinLnBrk="0" hangingPunct="1">
              <a:lnSpc>
                <a:spcPts val="1800"/>
              </a:lnSpc>
              <a:spcBef>
                <a:spcPts val="0"/>
              </a:spcBef>
              <a:spcAft>
                <a:spcPts val="0"/>
              </a:spcAft>
              <a:buClrTx/>
              <a:buSzTx/>
              <a:buFontTx/>
              <a:buNone/>
              <a:tabLst/>
              <a:defRPr/>
            </a:pPr>
            <a:r>
              <a:rPr kumimoji="0" lang="ja-JP" altLang="en-US" sz="105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rPr>
              <a:t>（令和２年～令和６年）</a:t>
            </a:r>
            <a:endParaRPr kumimoji="0" lang="en-US" altLang="ja-JP" sz="105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endParaRPr>
          </a:p>
        </p:txBody>
      </p:sp>
      <p:sp>
        <p:nvSpPr>
          <p:cNvPr id="28" name="テキスト ボックス 27">
            <a:extLst>
              <a:ext uri="{FF2B5EF4-FFF2-40B4-BE49-F238E27FC236}">
                <a16:creationId xmlns:a16="http://schemas.microsoft.com/office/drawing/2014/main" id="{955607FB-74BC-2902-21A9-8FFA995AB677}"/>
              </a:ext>
            </a:extLst>
          </p:cNvPr>
          <p:cNvSpPr txBox="1"/>
          <p:nvPr/>
        </p:nvSpPr>
        <p:spPr>
          <a:xfrm>
            <a:off x="6909529" y="4253628"/>
            <a:ext cx="338554" cy="1539638"/>
          </a:xfrm>
          <a:prstGeom prst="rect">
            <a:avLst/>
          </a:prstGeom>
          <a:noFill/>
          <a:ln>
            <a:noFill/>
          </a:ln>
        </p:spPr>
        <p:txBody>
          <a:bodyPr vert="eaVert"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eiryo UI" panose="020B0604030504040204" pitchFamily="50" charset="-128"/>
              </a:rPr>
              <a:t>救急搬送人員数（人）</a:t>
            </a:r>
            <a:endPar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20" name="グラフ 19">
            <a:extLst>
              <a:ext uri="{FF2B5EF4-FFF2-40B4-BE49-F238E27FC236}">
                <a16:creationId xmlns:a16="http://schemas.microsoft.com/office/drawing/2014/main" id="{9EE67481-1483-E258-889D-416428DEDEF1}"/>
              </a:ext>
            </a:extLst>
          </p:cNvPr>
          <p:cNvGraphicFramePr>
            <a:graphicFrameLocks/>
          </p:cNvGraphicFramePr>
          <p:nvPr>
            <p:extLst>
              <p:ext uri="{D42A27DB-BD31-4B8C-83A1-F6EECF244321}">
                <p14:modId xmlns:p14="http://schemas.microsoft.com/office/powerpoint/2010/main" val="710949528"/>
              </p:ext>
            </p:extLst>
          </p:nvPr>
        </p:nvGraphicFramePr>
        <p:xfrm>
          <a:off x="7166448" y="3276600"/>
          <a:ext cx="2507408" cy="31750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8" name="グラフ 37">
            <a:extLst>
              <a:ext uri="{FF2B5EF4-FFF2-40B4-BE49-F238E27FC236}">
                <a16:creationId xmlns:a16="http://schemas.microsoft.com/office/drawing/2014/main" id="{7333E008-5820-C77E-58C1-B6679953C978}"/>
              </a:ext>
            </a:extLst>
          </p:cNvPr>
          <p:cNvGraphicFramePr>
            <a:graphicFrameLocks/>
          </p:cNvGraphicFramePr>
          <p:nvPr>
            <p:extLst>
              <p:ext uri="{D42A27DB-BD31-4B8C-83A1-F6EECF244321}">
                <p14:modId xmlns:p14="http://schemas.microsoft.com/office/powerpoint/2010/main" val="4122866286"/>
              </p:ext>
            </p:extLst>
          </p:nvPr>
        </p:nvGraphicFramePr>
        <p:xfrm>
          <a:off x="-685800" y="3077937"/>
          <a:ext cx="6019800" cy="3780063"/>
        </p:xfrm>
        <a:graphic>
          <a:graphicData uri="http://schemas.openxmlformats.org/drawingml/2006/chart">
            <c:chart xmlns:c="http://schemas.openxmlformats.org/drawingml/2006/chart" xmlns:r="http://schemas.openxmlformats.org/officeDocument/2006/relationships" r:id="rId4"/>
          </a:graphicData>
        </a:graphic>
      </p:graphicFrame>
      <p:sp>
        <p:nvSpPr>
          <p:cNvPr id="39" name="テキスト ボックス 1">
            <a:extLst>
              <a:ext uri="{FF2B5EF4-FFF2-40B4-BE49-F238E27FC236}">
                <a16:creationId xmlns:a16="http://schemas.microsoft.com/office/drawing/2014/main" id="{5D567BDB-D38B-5BCF-238F-DAC753575A13}"/>
              </a:ext>
            </a:extLst>
          </p:cNvPr>
          <p:cNvSpPr txBox="1"/>
          <p:nvPr/>
        </p:nvSpPr>
        <p:spPr>
          <a:xfrm>
            <a:off x="208933" y="2714328"/>
            <a:ext cx="3801041" cy="307777"/>
          </a:xfrm>
          <a:prstGeom prst="rect">
            <a:avLst/>
          </a:prstGeom>
          <a:noFill/>
          <a:ln w="28575">
            <a:noFill/>
          </a:ln>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要因別の農作業死亡事故発生状況</a:t>
            </a:r>
            <a:r>
              <a:rPr kumimoji="1" lang="ja-JP" altLang="en-US"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（令和５年）</a:t>
            </a:r>
            <a:endParaRPr kumimoji="1" lang="ja-JP" altLang="en-US" sz="140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
        <p:nvSpPr>
          <p:cNvPr id="40" name="吹き出し: 四角形 39">
            <a:extLst>
              <a:ext uri="{FF2B5EF4-FFF2-40B4-BE49-F238E27FC236}">
                <a16:creationId xmlns:a16="http://schemas.microsoft.com/office/drawing/2014/main" id="{1E059DA7-B0EA-6392-5B28-1EBCEA17A99B}"/>
              </a:ext>
            </a:extLst>
          </p:cNvPr>
          <p:cNvSpPr/>
          <p:nvPr/>
        </p:nvSpPr>
        <p:spPr>
          <a:xfrm>
            <a:off x="232144" y="5762876"/>
            <a:ext cx="803223" cy="380845"/>
          </a:xfrm>
          <a:prstGeom prst="wedgeRectCallout">
            <a:avLst>
              <a:gd name="adj1" fmla="val 37241"/>
              <a:gd name="adj2" fmla="val -146453"/>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機械・施設以外の</a:t>
            </a:r>
            <a:endParaRPr kumimoji="1"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作業に係る事故</a:t>
            </a:r>
            <a:endParaRPr kumimoji="1"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83</a:t>
            </a: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人（</a:t>
            </a:r>
            <a:r>
              <a:rPr kumimoji="1"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35.2</a:t>
            </a: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a:t>
            </a:r>
          </a:p>
        </p:txBody>
      </p:sp>
      <p:sp>
        <p:nvSpPr>
          <p:cNvPr id="41" name="吹き出し: 四角形 40">
            <a:extLst>
              <a:ext uri="{FF2B5EF4-FFF2-40B4-BE49-F238E27FC236}">
                <a16:creationId xmlns:a16="http://schemas.microsoft.com/office/drawing/2014/main" id="{E685214D-5AA4-D259-26B1-7E01E3F2DCD6}"/>
              </a:ext>
            </a:extLst>
          </p:cNvPr>
          <p:cNvSpPr/>
          <p:nvPr/>
        </p:nvSpPr>
        <p:spPr>
          <a:xfrm>
            <a:off x="1035367" y="6182924"/>
            <a:ext cx="803223" cy="380845"/>
          </a:xfrm>
          <a:prstGeom prst="wedgeRectCallout">
            <a:avLst>
              <a:gd name="adj1" fmla="val -30380"/>
              <a:gd name="adj2" fmla="val -203934"/>
            </a:avLst>
          </a:prstGeom>
          <a:noFill/>
          <a:ln>
            <a:solidFill>
              <a:srgbClr val="FFD9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農業用施設作業</a:t>
            </a:r>
            <a:endParaRPr kumimoji="1" lang="en-US" altLang="ja-JP"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に係る事故</a:t>
            </a:r>
            <a:endParaRPr kumimoji="1" lang="en-US" altLang="ja-JP"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6</a:t>
            </a:r>
            <a:r>
              <a:rPr kumimoji="1" lang="ja-JP" altLang="en-US"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人（</a:t>
            </a:r>
            <a:r>
              <a:rPr kumimoji="0" lang="en-US" altLang="ja-JP"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2.5</a:t>
            </a:r>
            <a:r>
              <a:rPr kumimoji="1" lang="ja-JP" altLang="en-US"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a:t>
            </a:r>
          </a:p>
        </p:txBody>
      </p:sp>
      <p:sp>
        <p:nvSpPr>
          <p:cNvPr id="42" name="吹き出し: 四角形 41">
            <a:extLst>
              <a:ext uri="{FF2B5EF4-FFF2-40B4-BE49-F238E27FC236}">
                <a16:creationId xmlns:a16="http://schemas.microsoft.com/office/drawing/2014/main" id="{F0614DDF-7594-A5B0-8F3C-938A120295E6}"/>
              </a:ext>
            </a:extLst>
          </p:cNvPr>
          <p:cNvSpPr/>
          <p:nvPr/>
        </p:nvSpPr>
        <p:spPr>
          <a:xfrm>
            <a:off x="2874079" y="3223720"/>
            <a:ext cx="815880" cy="412874"/>
          </a:xfrm>
          <a:prstGeom prst="wedgeRectCallout">
            <a:avLst>
              <a:gd name="adj1" fmla="val -74190"/>
              <a:gd name="adj2" fmla="val 49565"/>
            </a:avLst>
          </a:prstGeom>
          <a:noFill/>
          <a:ln>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農業機械作業</a:t>
            </a:r>
            <a:endParaRPr kumimoji="1"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に係る事故</a:t>
            </a:r>
            <a:endParaRPr kumimoji="1"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147</a:t>
            </a: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人（</a:t>
            </a:r>
            <a:r>
              <a:rPr kumimoji="1"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62.3</a:t>
            </a: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a:t>
            </a:r>
          </a:p>
        </p:txBody>
      </p:sp>
      <p:sp>
        <p:nvSpPr>
          <p:cNvPr id="43" name="テキスト ボックス 42">
            <a:extLst>
              <a:ext uri="{FF2B5EF4-FFF2-40B4-BE49-F238E27FC236}">
                <a16:creationId xmlns:a16="http://schemas.microsoft.com/office/drawing/2014/main" id="{6EF7B56F-04E8-FB6E-5B9B-CA4CBF7A09D2}"/>
              </a:ext>
            </a:extLst>
          </p:cNvPr>
          <p:cNvSpPr txBox="1"/>
          <p:nvPr/>
        </p:nvSpPr>
        <p:spPr>
          <a:xfrm>
            <a:off x="1738290" y="4610474"/>
            <a:ext cx="828793" cy="261610"/>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10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rPr>
              <a:t>236</a:t>
            </a:r>
            <a:r>
              <a:rPr kumimoji="0" lang="ja-JP" altLang="en-US" sz="100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rPr>
              <a:t>人</a:t>
            </a:r>
            <a:endParaRPr kumimoji="1" lang="en-US" altLang="ja-JP" sz="120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44" name="グループ化 43">
            <a:extLst>
              <a:ext uri="{FF2B5EF4-FFF2-40B4-BE49-F238E27FC236}">
                <a16:creationId xmlns:a16="http://schemas.microsoft.com/office/drawing/2014/main" id="{DDECD45A-D4AE-FB10-1FEB-8AEBF9D73349}"/>
              </a:ext>
            </a:extLst>
          </p:cNvPr>
          <p:cNvGrpSpPr/>
          <p:nvPr/>
        </p:nvGrpSpPr>
        <p:grpSpPr>
          <a:xfrm>
            <a:off x="978361" y="3869372"/>
            <a:ext cx="1730607" cy="1770561"/>
            <a:chOff x="1430301" y="3498895"/>
            <a:chExt cx="1828124" cy="1933178"/>
          </a:xfrm>
        </p:grpSpPr>
        <p:cxnSp>
          <p:nvCxnSpPr>
            <p:cNvPr id="45" name="直線コネクタ 44">
              <a:extLst>
                <a:ext uri="{FF2B5EF4-FFF2-40B4-BE49-F238E27FC236}">
                  <a16:creationId xmlns:a16="http://schemas.microsoft.com/office/drawing/2014/main" id="{7B800677-2FDC-E452-1B3A-B61ECE1C02FD}"/>
                </a:ext>
              </a:extLst>
            </p:cNvPr>
            <p:cNvCxnSpPr>
              <a:cxnSpLocks/>
              <a:stCxn id="48" idx="2"/>
              <a:endCxn id="47" idx="2"/>
            </p:cNvCxnSpPr>
            <p:nvPr/>
          </p:nvCxnSpPr>
          <p:spPr>
            <a:xfrm>
              <a:off x="1507072" y="4089039"/>
              <a:ext cx="742411" cy="271611"/>
            </a:xfrm>
            <a:prstGeom prst="line">
              <a:avLst/>
            </a:prstGeom>
            <a:ln w="381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7AA25948-3DD4-B2AC-2FCD-1A4BA939FDFA}"/>
                </a:ext>
              </a:extLst>
            </p:cNvPr>
            <p:cNvCxnSpPr>
              <a:cxnSpLocks/>
              <a:stCxn id="48" idx="0"/>
              <a:endCxn id="47" idx="0"/>
            </p:cNvCxnSpPr>
            <p:nvPr/>
          </p:nvCxnSpPr>
          <p:spPr>
            <a:xfrm flipV="1">
              <a:off x="1627476" y="4600833"/>
              <a:ext cx="659642" cy="475817"/>
            </a:xfrm>
            <a:prstGeom prst="line">
              <a:avLst/>
            </a:prstGeom>
            <a:ln w="381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7" name="円弧 46">
              <a:extLst>
                <a:ext uri="{FF2B5EF4-FFF2-40B4-BE49-F238E27FC236}">
                  <a16:creationId xmlns:a16="http://schemas.microsoft.com/office/drawing/2014/main" id="{88D576A0-A883-3FB2-F797-C6EBB16ADC79}"/>
                </a:ext>
              </a:extLst>
            </p:cNvPr>
            <p:cNvSpPr/>
            <p:nvPr/>
          </p:nvSpPr>
          <p:spPr>
            <a:xfrm rot="11367568">
              <a:off x="2237755" y="4169689"/>
              <a:ext cx="507035" cy="536172"/>
            </a:xfrm>
            <a:prstGeom prst="arc">
              <a:avLst>
                <a:gd name="adj1" fmla="val 18715569"/>
                <a:gd name="adj2" fmla="val 493910"/>
              </a:avLst>
            </a:prstGeom>
            <a:ln w="381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8" name="円弧 47">
              <a:extLst>
                <a:ext uri="{FF2B5EF4-FFF2-40B4-BE49-F238E27FC236}">
                  <a16:creationId xmlns:a16="http://schemas.microsoft.com/office/drawing/2014/main" id="{BB55DF82-426D-D36A-309C-263FF41F72DE}"/>
                </a:ext>
              </a:extLst>
            </p:cNvPr>
            <p:cNvSpPr/>
            <p:nvPr/>
          </p:nvSpPr>
          <p:spPr>
            <a:xfrm rot="11257519">
              <a:off x="1430301" y="3498895"/>
              <a:ext cx="1828124" cy="1933178"/>
            </a:xfrm>
            <a:prstGeom prst="arc">
              <a:avLst>
                <a:gd name="adj1" fmla="val 18715569"/>
                <a:gd name="adj2" fmla="val 994998"/>
              </a:avLst>
            </a:prstGeom>
            <a:ln w="381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grpSp>
      <p:graphicFrame>
        <p:nvGraphicFramePr>
          <p:cNvPr id="72" name="グラフ 71">
            <a:extLst>
              <a:ext uri="{FF2B5EF4-FFF2-40B4-BE49-F238E27FC236}">
                <a16:creationId xmlns:a16="http://schemas.microsoft.com/office/drawing/2014/main" id="{D28DE191-CC83-7637-A583-A34692AB5857}"/>
              </a:ext>
            </a:extLst>
          </p:cNvPr>
          <p:cNvGraphicFramePr>
            <a:graphicFrameLocks/>
          </p:cNvGraphicFramePr>
          <p:nvPr>
            <p:extLst>
              <p:ext uri="{D42A27DB-BD31-4B8C-83A1-F6EECF244321}">
                <p14:modId xmlns:p14="http://schemas.microsoft.com/office/powerpoint/2010/main" val="2027546559"/>
              </p:ext>
            </p:extLst>
          </p:nvPr>
        </p:nvGraphicFramePr>
        <p:xfrm>
          <a:off x="4313270" y="3223720"/>
          <a:ext cx="2507979" cy="3238803"/>
        </p:xfrm>
        <a:graphic>
          <a:graphicData uri="http://schemas.openxmlformats.org/drawingml/2006/chart">
            <c:chart xmlns:c="http://schemas.openxmlformats.org/drawingml/2006/chart" xmlns:r="http://schemas.openxmlformats.org/officeDocument/2006/relationships" r:id="rId5"/>
          </a:graphicData>
        </a:graphic>
      </p:graphicFrame>
      <p:sp>
        <p:nvSpPr>
          <p:cNvPr id="73" name="テキスト ボックス 2">
            <a:extLst>
              <a:ext uri="{FF2B5EF4-FFF2-40B4-BE49-F238E27FC236}">
                <a16:creationId xmlns:a16="http://schemas.microsoft.com/office/drawing/2014/main" id="{7173A497-1D01-72E7-BE53-46148BE178E0}"/>
              </a:ext>
            </a:extLst>
          </p:cNvPr>
          <p:cNvSpPr txBox="1"/>
          <p:nvPr/>
        </p:nvSpPr>
        <p:spPr>
          <a:xfrm>
            <a:off x="3909504" y="2663476"/>
            <a:ext cx="3180678" cy="616387"/>
          </a:xfrm>
          <a:prstGeom prst="rect">
            <a:avLst/>
          </a:prstGeom>
          <a:no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457200" rtl="0" eaLnBrk="1" fontAlgn="auto" latinLnBrk="0" hangingPunct="1">
              <a:lnSpc>
                <a:spcPts val="1400"/>
              </a:lnSpc>
              <a:spcBef>
                <a:spcPts val="0"/>
              </a:spcBef>
              <a:spcAft>
                <a:spcPts val="0"/>
              </a:spcAft>
              <a:buClrTx/>
              <a:buSzTx/>
              <a:buFontTx/>
              <a:buNone/>
              <a:tabLst/>
              <a:defRPr/>
            </a:pPr>
            <a:r>
              <a:rPr kumimoji="0" lang="ja-JP" altLang="en-US"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rPr>
              <a:t>熱中症による死亡事故者数の推移と</a:t>
            </a:r>
            <a:endParaRPr kumimoji="0" lang="en-US" altLang="ja-JP"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endParaRPr>
          </a:p>
          <a:p>
            <a:pPr marL="0" marR="0" lvl="0" indent="0" algn="ctr" defTabSz="457200" rtl="0" eaLnBrk="1" fontAlgn="auto" latinLnBrk="0" hangingPunct="1">
              <a:lnSpc>
                <a:spcPts val="1400"/>
              </a:lnSpc>
              <a:spcBef>
                <a:spcPts val="0"/>
              </a:spcBef>
              <a:spcAft>
                <a:spcPts val="0"/>
              </a:spcAft>
              <a:buClrTx/>
              <a:buSzTx/>
              <a:buFontTx/>
              <a:buNone/>
              <a:tabLst/>
              <a:defRPr/>
            </a:pPr>
            <a:r>
              <a:rPr kumimoji="0" lang="ja-JP" altLang="en-US"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夏</a:t>
            </a:r>
            <a:r>
              <a:rPr kumimoji="0" lang="en-US" altLang="ja-JP"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(6-8</a:t>
            </a:r>
            <a:r>
              <a:rPr kumimoji="0" lang="ja-JP" altLang="en-US"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月</a:t>
            </a:r>
            <a:r>
              <a:rPr kumimoji="0" lang="en-US" altLang="ja-JP"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a:t>
            </a:r>
            <a:r>
              <a:rPr kumimoji="0" lang="ja-JP" altLang="en-US"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における平均気温の基準値からの偏差</a:t>
            </a:r>
            <a:endParaRPr kumimoji="0" lang="en-US" altLang="ja-JP"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0" marR="0" lvl="0" indent="0" algn="ctr" defTabSz="457200" rtl="0" eaLnBrk="1" fontAlgn="auto" latinLnBrk="0" hangingPunct="1">
              <a:lnSpc>
                <a:spcPts val="1400"/>
              </a:lnSpc>
              <a:spcBef>
                <a:spcPts val="0"/>
              </a:spcBef>
              <a:spcAft>
                <a:spcPts val="0"/>
              </a:spcAft>
              <a:buClrTx/>
              <a:buSzTx/>
              <a:buFontTx/>
              <a:buNone/>
              <a:tabLst/>
              <a:defRPr/>
            </a:pPr>
            <a:r>
              <a:rPr kumimoji="0" lang="ja-JP" altLang="en-US"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rPr>
              <a:t>（平成</a:t>
            </a:r>
            <a:r>
              <a:rPr kumimoji="0" lang="en-US" altLang="ja-JP"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rPr>
              <a:t>26</a:t>
            </a:r>
            <a:r>
              <a:rPr kumimoji="0" lang="ja-JP" altLang="en-US"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rPr>
              <a:t>年～令和５年）</a:t>
            </a:r>
            <a:endParaRPr kumimoji="0" lang="en-US" altLang="ja-JP"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endParaRPr>
          </a:p>
        </p:txBody>
      </p:sp>
      <p:sp>
        <p:nvSpPr>
          <p:cNvPr id="8" name="Freeform 174">
            <a:extLst>
              <a:ext uri="{FF2B5EF4-FFF2-40B4-BE49-F238E27FC236}">
                <a16:creationId xmlns:a16="http://schemas.microsoft.com/office/drawing/2014/main" id="{A602DC36-2E4C-799B-D929-3B5862D96834}"/>
              </a:ext>
            </a:extLst>
          </p:cNvPr>
          <p:cNvSpPr/>
          <p:nvPr/>
        </p:nvSpPr>
        <p:spPr>
          <a:xfrm>
            <a:off x="288335" y="1222716"/>
            <a:ext cx="9329330" cy="1296564"/>
          </a:xfrm>
          <a:custGeom>
            <a:avLst/>
            <a:gdLst/>
            <a:ahLst/>
            <a:cxnLst/>
            <a:rect l="l" t="t" r="r" b="b"/>
            <a:pathLst>
              <a:path w="1737077" h="241414">
                <a:moveTo>
                  <a:pt x="24895" y="0"/>
                </a:moveTo>
                <a:lnTo>
                  <a:pt x="1712182" y="0"/>
                </a:lnTo>
                <a:cubicBezTo>
                  <a:pt x="1718785" y="0"/>
                  <a:pt x="1725117" y="2623"/>
                  <a:pt x="1729786" y="7292"/>
                </a:cubicBezTo>
                <a:cubicBezTo>
                  <a:pt x="1734454" y="11960"/>
                  <a:pt x="1737077" y="18293"/>
                  <a:pt x="1737077" y="24895"/>
                </a:cubicBezTo>
                <a:lnTo>
                  <a:pt x="1737077" y="216519"/>
                </a:lnTo>
                <a:cubicBezTo>
                  <a:pt x="1737077" y="223121"/>
                  <a:pt x="1734454" y="229454"/>
                  <a:pt x="1729786" y="234122"/>
                </a:cubicBezTo>
                <a:cubicBezTo>
                  <a:pt x="1725117" y="238791"/>
                  <a:pt x="1718785" y="241414"/>
                  <a:pt x="1712182" y="241414"/>
                </a:cubicBezTo>
                <a:lnTo>
                  <a:pt x="24895" y="241414"/>
                </a:lnTo>
                <a:cubicBezTo>
                  <a:pt x="18293" y="241414"/>
                  <a:pt x="11960" y="238791"/>
                  <a:pt x="7292" y="234122"/>
                </a:cubicBezTo>
                <a:cubicBezTo>
                  <a:pt x="2623" y="229454"/>
                  <a:pt x="0" y="223121"/>
                  <a:pt x="0" y="216519"/>
                </a:cubicBezTo>
                <a:lnTo>
                  <a:pt x="0" y="24895"/>
                </a:lnTo>
                <a:cubicBezTo>
                  <a:pt x="0" y="18293"/>
                  <a:pt x="2623" y="11960"/>
                  <a:pt x="7292" y="7292"/>
                </a:cubicBezTo>
                <a:cubicBezTo>
                  <a:pt x="11960" y="2623"/>
                  <a:pt x="18293" y="0"/>
                  <a:pt x="24895" y="0"/>
                </a:cubicBezTo>
                <a:close/>
              </a:path>
            </a:pathLst>
          </a:custGeom>
          <a:solidFill>
            <a:srgbClr val="000000">
              <a:alpha val="0"/>
            </a:srgbClr>
          </a:solidFill>
          <a:ln w="28575" cap="rnd">
            <a:solidFill>
              <a:srgbClr val="000000"/>
            </a:solidFill>
            <a:prstDash val="solid"/>
            <a:round/>
          </a:ln>
        </p:spPr>
        <p:txBody>
          <a:bodyPr/>
          <a:lstStyle/>
          <a:p>
            <a:endParaRPr lang="ja-JP" altLang="en-US"/>
          </a:p>
        </p:txBody>
      </p:sp>
      <p:sp>
        <p:nvSpPr>
          <p:cNvPr id="9" name="TextBox 175">
            <a:extLst>
              <a:ext uri="{FF2B5EF4-FFF2-40B4-BE49-F238E27FC236}">
                <a16:creationId xmlns:a16="http://schemas.microsoft.com/office/drawing/2014/main" id="{0627925B-E53A-2F26-6B17-FB60F98BB7A5}"/>
              </a:ext>
            </a:extLst>
          </p:cNvPr>
          <p:cNvSpPr txBox="1"/>
          <p:nvPr/>
        </p:nvSpPr>
        <p:spPr>
          <a:xfrm>
            <a:off x="288335" y="-56184"/>
            <a:ext cx="9329330" cy="2575464"/>
          </a:xfrm>
          <a:prstGeom prst="rect">
            <a:avLst/>
          </a:prstGeom>
        </p:spPr>
        <p:txBody>
          <a:bodyPr lIns="71857" tIns="71857" rIns="71857" bIns="71857" rtlCol="0" anchor="ctr"/>
          <a:lstStyle/>
          <a:p>
            <a:pPr algn="ctr">
              <a:lnSpc>
                <a:spcPts val="2999"/>
              </a:lnSpc>
            </a:pPr>
            <a:endParaRPr/>
          </a:p>
        </p:txBody>
      </p:sp>
      <p:sp>
        <p:nvSpPr>
          <p:cNvPr id="10" name="TextBox 133">
            <a:extLst>
              <a:ext uri="{FF2B5EF4-FFF2-40B4-BE49-F238E27FC236}">
                <a16:creationId xmlns:a16="http://schemas.microsoft.com/office/drawing/2014/main" id="{E3D4DD4E-1842-5AB7-B1C1-AC02836CE40A}"/>
              </a:ext>
            </a:extLst>
          </p:cNvPr>
          <p:cNvSpPr txBox="1"/>
          <p:nvPr/>
        </p:nvSpPr>
        <p:spPr>
          <a:xfrm>
            <a:off x="242847" y="226384"/>
            <a:ext cx="9619064" cy="660764"/>
          </a:xfrm>
          <a:prstGeom prst="rect">
            <a:avLst/>
          </a:prstGeom>
        </p:spPr>
        <p:txBody>
          <a:bodyPr lIns="0" tIns="0" rIns="0" bIns="0" rtlCol="0" anchor="t"/>
          <a:lstStyle/>
          <a:p>
            <a:pPr algn="l">
              <a:lnSpc>
                <a:spcPts val="3840"/>
              </a:lnSpc>
            </a:pPr>
            <a:r>
              <a:rPr lang="ja-JP" altLang="en-US" sz="3200" dirty="0">
                <a:solidFill>
                  <a:srgbClr val="000000"/>
                </a:solidFill>
                <a:latin typeface="ZEN角ゴシックNEW"/>
                <a:ea typeface="ZEN角ゴシックNEW"/>
                <a:cs typeface="ZEN角ゴシックNEW"/>
                <a:sym typeface="ZEN角ゴシックNEW"/>
              </a:rPr>
              <a:t>熱中症の危険性   　</a:t>
            </a:r>
            <a:r>
              <a:rPr lang="ja-JP" altLang="en-US" sz="3200" b="1" dirty="0">
                <a:solidFill>
                  <a:srgbClr val="000000"/>
                </a:solidFill>
                <a:latin typeface="ZEN角ゴシックNEW"/>
                <a:ea typeface="ZEN角ゴシックNEW"/>
                <a:cs typeface="ZEN角ゴシックNEW"/>
                <a:sym typeface="ZEN角ゴシックNEW"/>
              </a:rPr>
              <a:t>死亡事故、救急搬送は増加傾向</a:t>
            </a:r>
            <a:endParaRPr lang="en-US" sz="3200" b="1" dirty="0">
              <a:solidFill>
                <a:srgbClr val="000000"/>
              </a:solidFill>
              <a:latin typeface="ZEN角ゴシックNEW"/>
              <a:ea typeface="ZEN角ゴシックNEW"/>
              <a:cs typeface="ZEN角ゴシックNEW"/>
              <a:sym typeface="ZEN角ゴシックNEW"/>
            </a:endParaRPr>
          </a:p>
        </p:txBody>
      </p:sp>
      <p:grpSp>
        <p:nvGrpSpPr>
          <p:cNvPr id="3" name="Group 173">
            <a:extLst>
              <a:ext uri="{FF2B5EF4-FFF2-40B4-BE49-F238E27FC236}">
                <a16:creationId xmlns:a16="http://schemas.microsoft.com/office/drawing/2014/main" id="{55E9BB2F-14E0-2866-18AC-CEC823DF87B4}"/>
              </a:ext>
            </a:extLst>
          </p:cNvPr>
          <p:cNvGrpSpPr/>
          <p:nvPr/>
        </p:nvGrpSpPr>
        <p:grpSpPr>
          <a:xfrm rot="-5400000">
            <a:off x="3266521" y="286209"/>
            <a:ext cx="540780" cy="345285"/>
            <a:chOff x="0" y="0"/>
            <a:chExt cx="719776" cy="459573"/>
          </a:xfrm>
        </p:grpSpPr>
        <p:sp>
          <p:nvSpPr>
            <p:cNvPr id="4" name="Freeform 174">
              <a:extLst>
                <a:ext uri="{FF2B5EF4-FFF2-40B4-BE49-F238E27FC236}">
                  <a16:creationId xmlns:a16="http://schemas.microsoft.com/office/drawing/2014/main" id="{551DF630-79BE-7745-1FBE-83698692595D}"/>
                </a:ext>
              </a:extLst>
            </p:cNvPr>
            <p:cNvSpPr/>
            <p:nvPr/>
          </p:nvSpPr>
          <p:spPr>
            <a:xfrm>
              <a:off x="0" y="0"/>
              <a:ext cx="719776" cy="459573"/>
            </a:xfrm>
            <a:custGeom>
              <a:avLst/>
              <a:gdLst/>
              <a:ahLst/>
              <a:cxnLst/>
              <a:rect l="l" t="t" r="r" b="b"/>
              <a:pathLst>
                <a:path w="719776" h="459573">
                  <a:moveTo>
                    <a:pt x="359888" y="459573"/>
                  </a:moveTo>
                  <a:lnTo>
                    <a:pt x="719776" y="0"/>
                  </a:lnTo>
                  <a:lnTo>
                    <a:pt x="0" y="0"/>
                  </a:lnTo>
                  <a:lnTo>
                    <a:pt x="359888" y="459573"/>
                  </a:lnTo>
                  <a:close/>
                </a:path>
              </a:pathLst>
            </a:custGeom>
            <a:solidFill>
              <a:srgbClr val="FFBD8F"/>
            </a:solidFill>
            <a:ln cap="sq">
              <a:noFill/>
              <a:prstDash val="solid"/>
              <a:miter/>
            </a:ln>
          </p:spPr>
          <p:txBody>
            <a:bodyPr/>
            <a:lstStyle/>
            <a:p>
              <a:endParaRPr lang="ja-JP" altLang="en-US"/>
            </a:p>
          </p:txBody>
        </p:sp>
        <p:sp>
          <p:nvSpPr>
            <p:cNvPr id="5" name="TextBox 175">
              <a:extLst>
                <a:ext uri="{FF2B5EF4-FFF2-40B4-BE49-F238E27FC236}">
                  <a16:creationId xmlns:a16="http://schemas.microsoft.com/office/drawing/2014/main" id="{2D9BF533-AC30-C982-2165-4453592FF398}"/>
                </a:ext>
              </a:extLst>
            </p:cNvPr>
            <p:cNvSpPr txBox="1"/>
            <p:nvPr/>
          </p:nvSpPr>
          <p:spPr>
            <a:xfrm>
              <a:off x="112465" y="42352"/>
              <a:ext cx="494846" cy="203848"/>
            </a:xfrm>
            <a:prstGeom prst="rect">
              <a:avLst/>
            </a:prstGeom>
          </p:spPr>
          <p:txBody>
            <a:bodyPr lIns="50800" tIns="50800" rIns="50800" bIns="50800" rtlCol="0" anchor="ctr"/>
            <a:lstStyle/>
            <a:p>
              <a:pPr algn="ctr">
                <a:lnSpc>
                  <a:spcPts val="1680"/>
                </a:lnSpc>
              </a:pPr>
              <a:endParaRPr/>
            </a:p>
          </p:txBody>
        </p:sp>
      </p:grpSp>
      <p:sp>
        <p:nvSpPr>
          <p:cNvPr id="14" name="TextBox 136">
            <a:extLst>
              <a:ext uri="{FF2B5EF4-FFF2-40B4-BE49-F238E27FC236}">
                <a16:creationId xmlns:a16="http://schemas.microsoft.com/office/drawing/2014/main" id="{99430E41-5D49-0444-1D2B-2439A21FC029}"/>
              </a:ext>
            </a:extLst>
          </p:cNvPr>
          <p:cNvSpPr txBox="1"/>
          <p:nvPr/>
        </p:nvSpPr>
        <p:spPr>
          <a:xfrm>
            <a:off x="1290583" y="6444847"/>
            <a:ext cx="3027608" cy="300633"/>
          </a:xfrm>
          <a:prstGeom prst="rect">
            <a:avLst/>
          </a:prstGeom>
        </p:spPr>
        <p:txBody>
          <a:bodyPr lIns="0" tIns="0" rIns="0" bIns="0" rtlCol="0" anchor="t"/>
          <a:lstStyle/>
          <a:p>
            <a:pPr algn="ctr">
              <a:lnSpc>
                <a:spcPts val="1679"/>
              </a:lnSpc>
            </a:pPr>
            <a:r>
              <a:rPr lang="en-US" altLang="ja-JP" sz="600" dirty="0">
                <a:solidFill>
                  <a:srgbClr val="000000"/>
                </a:solidFill>
                <a:latin typeface="ZEN角ゴシックNEW"/>
                <a:ea typeface="ZEN角ゴシックNEW"/>
                <a:cs typeface="ZEN角ゴシックNEW"/>
                <a:sym typeface="ZEN角ゴシックNEW"/>
              </a:rPr>
              <a:t>※</a:t>
            </a:r>
            <a:r>
              <a:rPr lang="ja-JP" altLang="en-US" sz="600" dirty="0">
                <a:solidFill>
                  <a:srgbClr val="000000"/>
                </a:solidFill>
                <a:latin typeface="ZEN角ゴシックNEW"/>
                <a:ea typeface="ZEN角ゴシックNEW"/>
                <a:cs typeface="ZEN角ゴシックNEW"/>
                <a:sym typeface="ZEN角ゴシックNEW"/>
              </a:rPr>
              <a:t>農林水産省「農作業死亡事故調査」より</a:t>
            </a:r>
            <a:endParaRPr lang="en-US" sz="600" dirty="0">
              <a:solidFill>
                <a:srgbClr val="000000"/>
              </a:solidFill>
              <a:latin typeface="ZEN角ゴシックNEW"/>
              <a:ea typeface="ZEN角ゴシックNEW"/>
              <a:cs typeface="ZEN角ゴシックNEW"/>
              <a:sym typeface="ZEN角ゴシックNEW"/>
            </a:endParaRPr>
          </a:p>
        </p:txBody>
      </p:sp>
      <p:sp>
        <p:nvSpPr>
          <p:cNvPr id="13" name="TextBox 142">
            <a:extLst>
              <a:ext uri="{FF2B5EF4-FFF2-40B4-BE49-F238E27FC236}">
                <a16:creationId xmlns:a16="http://schemas.microsoft.com/office/drawing/2014/main" id="{FD451025-03B0-D027-605E-E3CAEDCF4366}"/>
              </a:ext>
            </a:extLst>
          </p:cNvPr>
          <p:cNvSpPr txBox="1"/>
          <p:nvPr/>
        </p:nvSpPr>
        <p:spPr>
          <a:xfrm>
            <a:off x="7543800" y="6492783"/>
            <a:ext cx="2073865" cy="300633"/>
          </a:xfrm>
          <a:prstGeom prst="rect">
            <a:avLst/>
          </a:prstGeom>
        </p:spPr>
        <p:txBody>
          <a:bodyPr lIns="0" tIns="0" rIns="0" bIns="0" rtlCol="0" anchor="t"/>
          <a:lstStyle/>
          <a:p>
            <a:pPr algn="l">
              <a:lnSpc>
                <a:spcPts val="839"/>
              </a:lnSpc>
            </a:pPr>
            <a:r>
              <a:rPr lang="en-US" sz="600" dirty="0">
                <a:solidFill>
                  <a:srgbClr val="000000"/>
                </a:solidFill>
                <a:latin typeface="ZEN角ゴシックNEW"/>
                <a:ea typeface="ZEN角ゴシックNEW"/>
                <a:cs typeface="ZEN角ゴシックNEW"/>
                <a:sym typeface="ZEN角ゴシックNEW"/>
              </a:rPr>
              <a:t>※</a:t>
            </a:r>
            <a:r>
              <a:rPr lang="en-US" sz="600" dirty="0" err="1">
                <a:solidFill>
                  <a:srgbClr val="000000"/>
                </a:solidFill>
                <a:latin typeface="ZEN角ゴシックNEW"/>
                <a:ea typeface="ZEN角ゴシックNEW"/>
                <a:cs typeface="ZEN角ゴシックNEW"/>
                <a:sym typeface="ZEN角ゴシックNEW"/>
              </a:rPr>
              <a:t>仕事場：田畑、森林、海、川等</a:t>
            </a:r>
            <a:r>
              <a:rPr lang="en-US" sz="600" dirty="0">
                <a:solidFill>
                  <a:srgbClr val="000000"/>
                </a:solidFill>
                <a:latin typeface="ZEN角ゴシックNEW"/>
                <a:ea typeface="ZEN角ゴシックNEW"/>
                <a:cs typeface="ZEN角ゴシックNEW"/>
                <a:sym typeface="ZEN角ゴシックNEW"/>
              </a:rPr>
              <a:t> ※農・</a:t>
            </a:r>
            <a:r>
              <a:rPr lang="ja-JP" altLang="en-US" sz="600" dirty="0">
                <a:solidFill>
                  <a:srgbClr val="000000"/>
                </a:solidFill>
                <a:latin typeface="ZEN角ゴシックNEW"/>
                <a:ea typeface="ZEN角ゴシックNEW"/>
                <a:cs typeface="ZEN角ゴシックNEW"/>
                <a:sym typeface="ZEN角ゴシックNEW"/>
              </a:rPr>
              <a:t>林・</a:t>
            </a:r>
            <a:r>
              <a:rPr lang="en-US" sz="600" dirty="0" err="1">
                <a:solidFill>
                  <a:srgbClr val="000000"/>
                </a:solidFill>
                <a:latin typeface="ZEN角ゴシックNEW"/>
                <a:ea typeface="ZEN角ゴシックNEW"/>
                <a:cs typeface="ZEN角ゴシックNEW"/>
                <a:sym typeface="ZEN角ゴシックNEW"/>
              </a:rPr>
              <a:t>畜・水産作業を行っている場合のみ）の区分</a:t>
            </a:r>
            <a:endParaRPr lang="en-US" sz="600" dirty="0">
              <a:solidFill>
                <a:srgbClr val="000000"/>
              </a:solidFill>
              <a:latin typeface="ZEN角ゴシックNEW"/>
              <a:ea typeface="ZEN角ゴシックNEW"/>
              <a:cs typeface="ZEN角ゴシックNEW"/>
              <a:sym typeface="ZEN角ゴシックNEW"/>
            </a:endParaRPr>
          </a:p>
        </p:txBody>
      </p:sp>
      <p:sp>
        <p:nvSpPr>
          <p:cNvPr id="12" name="正方形/長方形 11">
            <a:extLst>
              <a:ext uri="{FF2B5EF4-FFF2-40B4-BE49-F238E27FC236}">
                <a16:creationId xmlns:a16="http://schemas.microsoft.com/office/drawing/2014/main" id="{8C4C3454-CD51-5CB1-2A1F-D346E0B2303F}"/>
              </a:ext>
            </a:extLst>
          </p:cNvPr>
          <p:cNvSpPr/>
          <p:nvPr/>
        </p:nvSpPr>
        <p:spPr>
          <a:xfrm>
            <a:off x="4298990" y="6458434"/>
            <a:ext cx="3162415" cy="184666"/>
          </a:xfrm>
          <a:prstGeom prst="rect">
            <a:avLst/>
          </a:prstGeom>
          <a:noFill/>
        </p:spPr>
        <p:txBody>
          <a:bodyPr wrap="square" rIns="52000">
            <a:spAutoFit/>
          </a:bodyPr>
          <a:lstStyle/>
          <a:p>
            <a:r>
              <a:rPr lang="ja-JP" altLang="en-US" sz="600" dirty="0">
                <a:solidFill>
                  <a:prstClr val="black"/>
                </a:solidFill>
                <a:latin typeface="ZEN角ゴシックNEW" panose="020B0600070205080204" charset="-128"/>
                <a:ea typeface="ZEN角ゴシックNEW" panose="020B0600070205080204" charset="-128"/>
                <a:cs typeface="Meiryo UI" panose="020B0604030504040204" pitchFamily="50" charset="-128"/>
              </a:rPr>
              <a:t>平均気温の基準値からの偏差：日本の季節平均気温偏差</a:t>
            </a:r>
            <a:r>
              <a:rPr lang="zh-TW" altLang="en-US" sz="600" dirty="0">
                <a:solidFill>
                  <a:prstClr val="black"/>
                </a:solidFill>
                <a:latin typeface="ZEN角ゴシックNEW" panose="020B0600070205080204" charset="-128"/>
                <a:ea typeface="ZEN角ゴシックNEW" panose="020B0600070205080204" charset="-128"/>
                <a:cs typeface="Meiryo UI" panose="020B0604030504040204" pitchFamily="50" charset="-128"/>
              </a:rPr>
              <a:t>（</a:t>
            </a:r>
            <a:r>
              <a:rPr lang="ja-JP" altLang="en-US" sz="600" dirty="0">
                <a:solidFill>
                  <a:prstClr val="black"/>
                </a:solidFill>
                <a:latin typeface="ZEN角ゴシックNEW" panose="020B0600070205080204" charset="-128"/>
                <a:ea typeface="ZEN角ゴシックNEW" panose="020B0600070205080204" charset="-128"/>
                <a:cs typeface="Meiryo UI" panose="020B0604030504040204" pitchFamily="50" charset="-128"/>
              </a:rPr>
              <a:t>気象庁</a:t>
            </a:r>
            <a:r>
              <a:rPr lang="zh-TW" altLang="en-US" sz="600" dirty="0">
                <a:solidFill>
                  <a:prstClr val="black"/>
                </a:solidFill>
                <a:latin typeface="ZEN角ゴシックNEW" panose="020B0600070205080204" charset="-128"/>
                <a:ea typeface="ZEN角ゴシックNEW" panose="020B0600070205080204" charset="-128"/>
                <a:cs typeface="Meiryo UI" panose="020B0604030504040204" pitchFamily="50" charset="-128"/>
              </a:rPr>
              <a:t>）</a:t>
            </a:r>
            <a:endParaRPr lang="en-US" altLang="zh-TW" sz="600" dirty="0">
              <a:solidFill>
                <a:prstClr val="black"/>
              </a:solidFill>
              <a:latin typeface="ZEN角ゴシックNEW" panose="020B0600070205080204" charset="-128"/>
              <a:ea typeface="ZEN角ゴシックNEW" panose="020B0600070205080204" charset="-128"/>
              <a:cs typeface="Meiryo UI" panose="020B0604030504040204" pitchFamily="50" charset="-128"/>
            </a:endParaRPr>
          </a:p>
        </p:txBody>
      </p:sp>
      <p:sp>
        <p:nvSpPr>
          <p:cNvPr id="15" name="正方形/長方形 14">
            <a:extLst>
              <a:ext uri="{FF2B5EF4-FFF2-40B4-BE49-F238E27FC236}">
                <a16:creationId xmlns:a16="http://schemas.microsoft.com/office/drawing/2014/main" id="{08FFBD16-ECBA-E3ED-61A0-BB1614132DD1}"/>
              </a:ext>
            </a:extLst>
          </p:cNvPr>
          <p:cNvSpPr/>
          <p:nvPr/>
        </p:nvSpPr>
        <p:spPr>
          <a:xfrm>
            <a:off x="5237349" y="6544988"/>
            <a:ext cx="3167801" cy="184666"/>
          </a:xfrm>
          <a:prstGeom prst="rect">
            <a:avLst/>
          </a:prstGeom>
          <a:noFill/>
        </p:spPr>
        <p:txBody>
          <a:bodyPr wrap="square" rIns="52000">
            <a:spAutoFit/>
          </a:bodyPr>
          <a:lstStyle/>
          <a:p>
            <a:r>
              <a:rPr lang="en-US" altLang="ja-JP" sz="600" b="0" i="0" dirty="0">
                <a:effectLst/>
                <a:latin typeface="ZEN角ゴシックNEW" panose="020B0600070205080204" charset="-128"/>
                <a:ea typeface="ZEN角ゴシックNEW" panose="020B0600070205080204" charset="-128"/>
              </a:rPr>
              <a:t>※</a:t>
            </a:r>
            <a:r>
              <a:rPr lang="ja-JP" altLang="en-US" sz="600" b="0" i="0" dirty="0">
                <a:effectLst/>
                <a:latin typeface="ZEN角ゴシックNEW" panose="020B0600070205080204" charset="-128"/>
                <a:ea typeface="ZEN角ゴシックNEW" panose="020B0600070205080204" charset="-128"/>
              </a:rPr>
              <a:t>基準値は</a:t>
            </a:r>
            <a:r>
              <a:rPr lang="en-US" altLang="ja-JP" sz="600" b="0" i="0" dirty="0">
                <a:effectLst/>
                <a:latin typeface="ZEN角ゴシックNEW" panose="020B0600070205080204" charset="-128"/>
                <a:ea typeface="ZEN角ゴシックNEW" panose="020B0600070205080204" charset="-128"/>
              </a:rPr>
              <a:t>1991〜2020</a:t>
            </a:r>
            <a:r>
              <a:rPr lang="ja-JP" altLang="en-US" sz="600" b="0" i="0" dirty="0">
                <a:effectLst/>
                <a:latin typeface="ZEN角ゴシックNEW" panose="020B0600070205080204" charset="-128"/>
                <a:ea typeface="ZEN角ゴシックNEW" panose="020B0600070205080204" charset="-128"/>
              </a:rPr>
              <a:t>年の</a:t>
            </a:r>
            <a:r>
              <a:rPr lang="en-US" altLang="ja-JP" sz="600" b="0" i="0" dirty="0">
                <a:effectLst/>
                <a:latin typeface="ZEN角ゴシックNEW" panose="020B0600070205080204" charset="-128"/>
                <a:ea typeface="ZEN角ゴシックNEW" panose="020B0600070205080204" charset="-128"/>
              </a:rPr>
              <a:t>30</a:t>
            </a:r>
            <a:r>
              <a:rPr lang="ja-JP" altLang="en-US" sz="600" b="0" i="0" dirty="0">
                <a:effectLst/>
                <a:latin typeface="ZEN角ゴシックNEW" panose="020B0600070205080204" charset="-128"/>
                <a:ea typeface="ZEN角ゴシックNEW" panose="020B0600070205080204" charset="-128"/>
              </a:rPr>
              <a:t>年平均値。</a:t>
            </a:r>
            <a:endParaRPr lang="en-US" altLang="zh-TW" sz="500" dirty="0">
              <a:latin typeface="ZEN角ゴシックNEW" panose="020B0600070205080204" charset="-128"/>
              <a:ea typeface="ZEN角ゴシックNEW" panose="020B0600070205080204" charset="-128"/>
              <a:cs typeface="Meiryo UI" panose="020B0604030504040204" pitchFamily="50" charset="-128"/>
            </a:endParaRPr>
          </a:p>
        </p:txBody>
      </p:sp>
      <p:sp>
        <p:nvSpPr>
          <p:cNvPr id="16" name="正方形/長方形 15">
            <a:extLst>
              <a:ext uri="{FF2B5EF4-FFF2-40B4-BE49-F238E27FC236}">
                <a16:creationId xmlns:a16="http://schemas.microsoft.com/office/drawing/2014/main" id="{2673DF84-554E-8F88-1140-6D28E6B73ADD}"/>
              </a:ext>
            </a:extLst>
          </p:cNvPr>
          <p:cNvSpPr/>
          <p:nvPr/>
        </p:nvSpPr>
        <p:spPr>
          <a:xfrm>
            <a:off x="7455429" y="6345543"/>
            <a:ext cx="3162415" cy="184666"/>
          </a:xfrm>
          <a:prstGeom prst="rect">
            <a:avLst/>
          </a:prstGeom>
          <a:noFill/>
        </p:spPr>
        <p:txBody>
          <a:bodyPr wrap="square" rIns="52000">
            <a:spAutoFit/>
          </a:bodyPr>
          <a:lstStyle/>
          <a:p>
            <a:r>
              <a:rPr lang="en-US" altLang="ja-JP" sz="600" dirty="0">
                <a:solidFill>
                  <a:srgbClr val="000000"/>
                </a:solidFill>
                <a:latin typeface="ZEN角ゴシックNEW"/>
                <a:ea typeface="ZEN角ゴシックNEW"/>
                <a:cs typeface="ZEN角ゴシックNEW"/>
                <a:sym typeface="ZEN角ゴシックNEW"/>
              </a:rPr>
              <a:t>※</a:t>
            </a:r>
            <a:r>
              <a:rPr lang="ja-JP" altLang="en-US" sz="600" dirty="0">
                <a:solidFill>
                  <a:srgbClr val="000000"/>
                </a:solidFill>
                <a:latin typeface="ZEN角ゴシックNEW"/>
                <a:ea typeface="ZEN角ゴシックNEW"/>
                <a:cs typeface="ZEN角ゴシックNEW"/>
                <a:sym typeface="ZEN角ゴシックNEW"/>
              </a:rPr>
              <a:t>消防庁「夏期における熱中症による救急搬送人員の調査」より　</a:t>
            </a:r>
            <a:endParaRPr lang="en-US" altLang="zh-TW" sz="500" dirty="0">
              <a:solidFill>
                <a:prstClr val="black"/>
              </a:solidFill>
              <a:latin typeface="ZEN角ゴシックNEW" panose="020B0600070205080204" charset="-128"/>
              <a:ea typeface="ZEN角ゴシックNEW" panose="020B0600070205080204" charset="-128"/>
              <a:cs typeface="Meiryo UI" panose="020B0604030504040204" pitchFamily="50" charset="-128"/>
            </a:endParaRPr>
          </a:p>
        </p:txBody>
      </p:sp>
      <p:sp>
        <p:nvSpPr>
          <p:cNvPr id="17" name="TextBox 136">
            <a:extLst>
              <a:ext uri="{FF2B5EF4-FFF2-40B4-BE49-F238E27FC236}">
                <a16:creationId xmlns:a16="http://schemas.microsoft.com/office/drawing/2014/main" id="{4EFB0AD7-4DBB-50A7-DB1F-844ABA81C4E1}"/>
              </a:ext>
            </a:extLst>
          </p:cNvPr>
          <p:cNvSpPr txBox="1"/>
          <p:nvPr/>
        </p:nvSpPr>
        <p:spPr>
          <a:xfrm>
            <a:off x="4051198" y="6291458"/>
            <a:ext cx="3027608" cy="300633"/>
          </a:xfrm>
          <a:prstGeom prst="rect">
            <a:avLst/>
          </a:prstGeom>
        </p:spPr>
        <p:txBody>
          <a:bodyPr lIns="0" tIns="0" rIns="0" bIns="0" rtlCol="0" anchor="t"/>
          <a:lstStyle/>
          <a:p>
            <a:pPr algn="ctr">
              <a:lnSpc>
                <a:spcPts val="1679"/>
              </a:lnSpc>
            </a:pPr>
            <a:r>
              <a:rPr lang="en-US" altLang="ja-JP" sz="600" dirty="0">
                <a:solidFill>
                  <a:srgbClr val="000000"/>
                </a:solidFill>
                <a:latin typeface="ZEN角ゴシックNEW"/>
                <a:ea typeface="ZEN角ゴシックNEW"/>
                <a:cs typeface="ZEN角ゴシックNEW"/>
                <a:sym typeface="ZEN角ゴシックNEW"/>
              </a:rPr>
              <a:t>※</a:t>
            </a:r>
            <a:r>
              <a:rPr lang="ja-JP" altLang="en-US" sz="600" dirty="0">
                <a:solidFill>
                  <a:srgbClr val="000000"/>
                </a:solidFill>
                <a:latin typeface="ZEN角ゴシックNEW"/>
                <a:ea typeface="ZEN角ゴシックNEW"/>
                <a:cs typeface="ZEN角ゴシックNEW"/>
                <a:sym typeface="ZEN角ゴシックNEW"/>
              </a:rPr>
              <a:t>農林水産省「農作業死亡事故調査」より</a:t>
            </a:r>
            <a:endParaRPr lang="en-US" sz="600" dirty="0">
              <a:solidFill>
                <a:srgbClr val="000000"/>
              </a:solidFill>
              <a:latin typeface="ZEN角ゴシックNEW"/>
              <a:ea typeface="ZEN角ゴシックNEW"/>
              <a:cs typeface="ZEN角ゴシックNEW"/>
              <a:sym typeface="ZEN角ゴシックNEW"/>
            </a:endParaRPr>
          </a:p>
        </p:txBody>
      </p:sp>
      <p:sp>
        <p:nvSpPr>
          <p:cNvPr id="6" name="正方形/長方形 5">
            <a:extLst>
              <a:ext uri="{FF2B5EF4-FFF2-40B4-BE49-F238E27FC236}">
                <a16:creationId xmlns:a16="http://schemas.microsoft.com/office/drawing/2014/main" id="{08A1115A-1BA3-027F-6468-19D025B24492}"/>
              </a:ext>
            </a:extLst>
          </p:cNvPr>
          <p:cNvSpPr/>
          <p:nvPr/>
        </p:nvSpPr>
        <p:spPr>
          <a:xfrm>
            <a:off x="9144000" y="1435708"/>
            <a:ext cx="228600"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24167E70-A95C-1378-377F-66E5E6F51594}"/>
              </a:ext>
            </a:extLst>
          </p:cNvPr>
          <p:cNvSpPr/>
          <p:nvPr/>
        </p:nvSpPr>
        <p:spPr>
          <a:xfrm>
            <a:off x="448545" y="1645275"/>
            <a:ext cx="694455"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TextBox 176">
            <a:extLst>
              <a:ext uri="{FF2B5EF4-FFF2-40B4-BE49-F238E27FC236}">
                <a16:creationId xmlns:a16="http://schemas.microsoft.com/office/drawing/2014/main" id="{4A5BEEA3-298D-86AA-357F-35196293E469}"/>
              </a:ext>
            </a:extLst>
          </p:cNvPr>
          <p:cNvSpPr txBox="1"/>
          <p:nvPr/>
        </p:nvSpPr>
        <p:spPr>
          <a:xfrm>
            <a:off x="242847" y="1377032"/>
            <a:ext cx="9170094" cy="988604"/>
          </a:xfrm>
          <a:prstGeom prst="rect">
            <a:avLst/>
          </a:prstGeom>
        </p:spPr>
        <p:txBody>
          <a:bodyPr lIns="0" tIns="0" rIns="0" bIns="0" rtlCol="0" anchor="t">
            <a:spAutoFit/>
          </a:bodyPr>
          <a:lstStyle/>
          <a:p>
            <a:pPr marL="302261" lvl="1" indent="-151130" algn="l">
              <a:lnSpc>
                <a:spcPts val="1700"/>
              </a:lnSpc>
              <a:buFont typeface="Arial"/>
              <a:buChar char="•"/>
            </a:pPr>
            <a:r>
              <a:rPr lang="ja-JP" altLang="en-US" sz="1400" dirty="0">
                <a:solidFill>
                  <a:srgbClr val="000000"/>
                </a:solidFill>
                <a:latin typeface="ZEN角ゴシックNEW"/>
                <a:ea typeface="ZEN角ゴシックNEW"/>
                <a:cs typeface="ZEN角ゴシックNEW"/>
                <a:sym typeface="ZEN角ゴシックNEW"/>
              </a:rPr>
              <a:t>最新の農作業死亡</a:t>
            </a:r>
            <a:r>
              <a:rPr lang="en-US" sz="1400" dirty="0">
                <a:solidFill>
                  <a:srgbClr val="000000"/>
                </a:solidFill>
                <a:latin typeface="ZEN角ゴシックNEW"/>
                <a:ea typeface="ZEN角ゴシックNEW"/>
                <a:cs typeface="ZEN角ゴシックNEW"/>
                <a:sym typeface="ZEN角ゴシックNEW"/>
              </a:rPr>
              <a:t>事故（令和５年）において、「熱中症」による死亡者は37人と全体の15.7％となっており、</a:t>
            </a:r>
            <a:r>
              <a:rPr lang="en-US" sz="1400" b="1" dirty="0">
                <a:solidFill>
                  <a:srgbClr val="FF2B18"/>
                </a:solidFill>
                <a:latin typeface="ZEN角ゴシックNEW"/>
                <a:ea typeface="ZEN角ゴシックNEW"/>
                <a:cs typeface="ZEN角ゴシックNEW"/>
                <a:sym typeface="ZEN角ゴシックNEW"/>
              </a:rPr>
              <a:t>増加傾向</a:t>
            </a:r>
            <a:r>
              <a:rPr lang="ja-JP" altLang="en-US" sz="1400" b="1" dirty="0">
                <a:solidFill>
                  <a:srgbClr val="000000"/>
                </a:solidFill>
                <a:latin typeface="ZEN角ゴシックNEW"/>
                <a:ea typeface="ZEN角ゴシックNEW"/>
                <a:cs typeface="ZEN角ゴシックNEW"/>
                <a:sym typeface="ZEN角ゴシックNEW"/>
              </a:rPr>
              <a:t>です</a:t>
            </a:r>
            <a:r>
              <a:rPr lang="en-US" sz="1400" dirty="0">
                <a:solidFill>
                  <a:srgbClr val="000000"/>
                </a:solidFill>
                <a:latin typeface="ZEN角ゴシックNEW"/>
                <a:ea typeface="ZEN角ゴシックNEW"/>
                <a:cs typeface="ZEN角ゴシックNEW"/>
                <a:sym typeface="ZEN角ゴシックNEW"/>
              </a:rPr>
              <a:t>。</a:t>
            </a:r>
          </a:p>
          <a:p>
            <a:pPr marL="302261" lvl="1" indent="-151130" algn="l">
              <a:lnSpc>
                <a:spcPts val="1000"/>
              </a:lnSpc>
              <a:buFont typeface="Arial"/>
              <a:buChar char="•"/>
            </a:pPr>
            <a:endParaRPr lang="en-US" sz="1200" dirty="0">
              <a:solidFill>
                <a:srgbClr val="000000"/>
              </a:solidFill>
              <a:latin typeface="ZEN角ゴシックNEW"/>
              <a:ea typeface="ZEN角ゴシックNEW"/>
              <a:cs typeface="ZEN角ゴシックNEW"/>
              <a:sym typeface="ZEN角ゴシックNEW"/>
            </a:endParaRPr>
          </a:p>
          <a:p>
            <a:pPr marL="302261" lvl="1" indent="-151130" algn="l">
              <a:lnSpc>
                <a:spcPts val="1680"/>
              </a:lnSpc>
              <a:buFont typeface="Arial"/>
              <a:buChar char="•"/>
            </a:pPr>
            <a:r>
              <a:rPr lang="ja-JP" altLang="en-US" sz="1400" dirty="0">
                <a:solidFill>
                  <a:srgbClr val="000000"/>
                </a:solidFill>
                <a:latin typeface="ZEN角ゴシックNEW"/>
                <a:ea typeface="ZEN角ゴシックNEW"/>
                <a:cs typeface="ZEN角ゴシックNEW"/>
                <a:sym typeface="ZEN角ゴシックNEW"/>
              </a:rPr>
              <a:t>また、令和６</a:t>
            </a:r>
            <a:r>
              <a:rPr lang="en-US" sz="1400" dirty="0">
                <a:solidFill>
                  <a:srgbClr val="000000"/>
                </a:solidFill>
                <a:latin typeface="ZEN角ゴシックNEW"/>
                <a:ea typeface="ZEN角ゴシックNEW"/>
                <a:cs typeface="ZEN角ゴシックNEW"/>
                <a:sym typeface="ZEN角ゴシックNEW"/>
              </a:rPr>
              <a:t>年度の夏季（５～９月）において、</a:t>
            </a:r>
            <a:r>
              <a:rPr lang="en-US" sz="1400" dirty="0">
                <a:solidFill>
                  <a:srgbClr val="FF0000"/>
                </a:solidFill>
                <a:latin typeface="ZEN角ゴシックNEW"/>
                <a:ea typeface="ZEN角ゴシックNEW"/>
                <a:cs typeface="ZEN角ゴシックNEW"/>
                <a:sym typeface="ZEN角ゴシックNEW"/>
              </a:rPr>
              <a:t>田畑等で農作業中に熱中症によって救急搬送された人数は</a:t>
            </a:r>
          </a:p>
          <a:p>
            <a:pPr marL="266700" lvl="1" indent="-115888" algn="l">
              <a:lnSpc>
                <a:spcPts val="1680"/>
              </a:lnSpc>
            </a:pPr>
            <a:r>
              <a:rPr lang="ja-JP" altLang="en-US" sz="1400" dirty="0">
                <a:solidFill>
                  <a:srgbClr val="FF0000"/>
                </a:solidFill>
                <a:latin typeface="ZEN角ゴシックNEW"/>
                <a:ea typeface="ZEN角ゴシックNEW"/>
                <a:cs typeface="ZEN角ゴシックNEW"/>
                <a:sym typeface="ZEN角ゴシックNEW"/>
              </a:rPr>
              <a:t>　</a:t>
            </a:r>
            <a:r>
              <a:rPr lang="en-US" altLang="ja-JP" sz="1400" dirty="0">
                <a:solidFill>
                  <a:srgbClr val="FF0000"/>
                </a:solidFill>
                <a:latin typeface="ZEN角ゴシックNEW"/>
                <a:ea typeface="ZEN角ゴシックNEW"/>
                <a:cs typeface="ZEN角ゴシックNEW"/>
                <a:sym typeface="ZEN角ゴシックNEW"/>
              </a:rPr>
              <a:t>2,322</a:t>
            </a:r>
            <a:r>
              <a:rPr lang="en-US" sz="1400" dirty="0">
                <a:solidFill>
                  <a:srgbClr val="FF0000"/>
                </a:solidFill>
                <a:latin typeface="ZEN角ゴシックNEW"/>
                <a:ea typeface="ZEN角ゴシックNEW"/>
                <a:cs typeface="ZEN角ゴシックNEW"/>
                <a:sym typeface="ZEN角ゴシックNEW"/>
              </a:rPr>
              <a:t>人と</a:t>
            </a:r>
            <a:r>
              <a:rPr lang="en-US" sz="1400" b="1" dirty="0">
                <a:solidFill>
                  <a:srgbClr val="FF0000"/>
                </a:solidFill>
                <a:latin typeface="ZEN角ゴシックNEW"/>
                <a:ea typeface="ZEN角ゴシックNEW"/>
                <a:cs typeface="ZEN角ゴシックNEW"/>
                <a:sym typeface="ZEN角ゴシックNEW"/>
              </a:rPr>
              <a:t>直近５年で最多</a:t>
            </a:r>
            <a:r>
              <a:rPr lang="en-US" sz="1400" dirty="0">
                <a:solidFill>
                  <a:srgbClr val="000000"/>
                </a:solidFill>
                <a:latin typeface="ZEN角ゴシックNEW"/>
                <a:ea typeface="ZEN角ゴシックNEW"/>
                <a:cs typeface="ZEN角ゴシックNEW"/>
                <a:sym typeface="ZEN角ゴシックNEW"/>
              </a:rPr>
              <a:t>となっています。</a:t>
            </a:r>
          </a:p>
        </p:txBody>
      </p:sp>
      <p:sp>
        <p:nvSpPr>
          <p:cNvPr id="19" name="テキスト ボックス 18">
            <a:extLst>
              <a:ext uri="{FF2B5EF4-FFF2-40B4-BE49-F238E27FC236}">
                <a16:creationId xmlns:a16="http://schemas.microsoft.com/office/drawing/2014/main" id="{214E2A53-EF15-CACB-9F51-D00531107CF6}"/>
              </a:ext>
            </a:extLst>
          </p:cNvPr>
          <p:cNvSpPr txBox="1"/>
          <p:nvPr/>
        </p:nvSpPr>
        <p:spPr>
          <a:xfrm>
            <a:off x="4035773" y="4217850"/>
            <a:ext cx="338554" cy="1539638"/>
          </a:xfrm>
          <a:prstGeom prst="rect">
            <a:avLst/>
          </a:prstGeom>
          <a:noFill/>
          <a:ln>
            <a:noFill/>
          </a:ln>
        </p:spPr>
        <p:txBody>
          <a:bodyPr vert="eaVert"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0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死亡事故者数</a:t>
            </a:r>
            <a:r>
              <a:rPr kumimoji="0" lang="ja-JP" altLang="en-US" sz="10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eiryo UI" panose="020B0604030504040204" pitchFamily="50" charset="-128"/>
              </a:rPr>
              <a:t>（人）</a:t>
            </a:r>
            <a:endPar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287042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3696">
            <a:off x="212522" y="807513"/>
            <a:ext cx="9563176" cy="0"/>
          </a:xfrm>
          <a:prstGeom prst="line">
            <a:avLst/>
          </a:prstGeom>
          <a:ln w="28575" cap="rnd">
            <a:solidFill>
              <a:srgbClr val="ED7D31"/>
            </a:solidFill>
            <a:prstDash val="solid"/>
            <a:headEnd type="oval" w="lg" len="lg"/>
            <a:tailEnd type="oval" w="lg" len="lg"/>
          </a:ln>
        </p:spPr>
        <p:txBody>
          <a:bodyPr/>
          <a:lstStyle/>
          <a:p>
            <a:endParaRPr lang="ja-JP" altLang="en-US"/>
          </a:p>
        </p:txBody>
      </p:sp>
      <p:grpSp>
        <p:nvGrpSpPr>
          <p:cNvPr id="3" name="Group 3"/>
          <p:cNvGrpSpPr/>
          <p:nvPr/>
        </p:nvGrpSpPr>
        <p:grpSpPr>
          <a:xfrm>
            <a:off x="0" y="939452"/>
            <a:ext cx="9906000" cy="5918548"/>
            <a:chOff x="0" y="0"/>
            <a:chExt cx="13208000" cy="7891397"/>
          </a:xfrm>
        </p:grpSpPr>
        <p:sp>
          <p:nvSpPr>
            <p:cNvPr id="4" name="Freeform 4"/>
            <p:cNvSpPr/>
            <p:nvPr/>
          </p:nvSpPr>
          <p:spPr>
            <a:xfrm>
              <a:off x="0" y="0"/>
              <a:ext cx="13208000" cy="7891399"/>
            </a:xfrm>
            <a:custGeom>
              <a:avLst/>
              <a:gdLst/>
              <a:ahLst/>
              <a:cxnLst/>
              <a:rect l="l" t="t" r="r" b="b"/>
              <a:pathLst>
                <a:path w="13208000" h="7891399">
                  <a:moveTo>
                    <a:pt x="0" y="0"/>
                  </a:moveTo>
                  <a:lnTo>
                    <a:pt x="13208000" y="0"/>
                  </a:lnTo>
                  <a:lnTo>
                    <a:pt x="13208000" y="7891399"/>
                  </a:lnTo>
                  <a:lnTo>
                    <a:pt x="0" y="7891399"/>
                  </a:lnTo>
                  <a:close/>
                </a:path>
              </a:pathLst>
            </a:custGeom>
            <a:solidFill>
              <a:srgbClr val="ED7D31"/>
            </a:solidFill>
          </p:spPr>
          <p:txBody>
            <a:bodyPr/>
            <a:lstStyle/>
            <a:p>
              <a:endParaRPr lang="ja-JP" altLang="en-US"/>
            </a:p>
          </p:txBody>
        </p:sp>
      </p:grpSp>
      <p:sp>
        <p:nvSpPr>
          <p:cNvPr id="5" name="AutoShape 5"/>
          <p:cNvSpPr/>
          <p:nvPr/>
        </p:nvSpPr>
        <p:spPr>
          <a:xfrm rot="3826143">
            <a:off x="-484797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 name="AutoShape 6"/>
          <p:cNvSpPr/>
          <p:nvPr/>
        </p:nvSpPr>
        <p:spPr>
          <a:xfrm rot="3826143">
            <a:off x="-474134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 name="AutoShape 7"/>
          <p:cNvSpPr/>
          <p:nvPr/>
        </p:nvSpPr>
        <p:spPr>
          <a:xfrm rot="3826143">
            <a:off x="-452808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 name="AutoShape 8"/>
          <p:cNvSpPr/>
          <p:nvPr/>
        </p:nvSpPr>
        <p:spPr>
          <a:xfrm rot="3826143">
            <a:off x="-420819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 name="AutoShape 9"/>
          <p:cNvSpPr/>
          <p:nvPr/>
        </p:nvSpPr>
        <p:spPr>
          <a:xfrm rot="3826143">
            <a:off x="-378168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 name="AutoShape 10"/>
          <p:cNvSpPr/>
          <p:nvPr/>
        </p:nvSpPr>
        <p:spPr>
          <a:xfrm rot="3826143">
            <a:off x="-324853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 name="AutoShape 11"/>
          <p:cNvSpPr/>
          <p:nvPr/>
        </p:nvSpPr>
        <p:spPr>
          <a:xfrm rot="3826143">
            <a:off x="-260876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 name="AutoShape 12"/>
          <p:cNvSpPr/>
          <p:nvPr/>
        </p:nvSpPr>
        <p:spPr>
          <a:xfrm rot="3826143">
            <a:off x="-196898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3" name="AutoShape 13"/>
          <p:cNvSpPr/>
          <p:nvPr/>
        </p:nvSpPr>
        <p:spPr>
          <a:xfrm rot="3826143">
            <a:off x="-132921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4" name="AutoShape 14"/>
          <p:cNvSpPr/>
          <p:nvPr/>
        </p:nvSpPr>
        <p:spPr>
          <a:xfrm rot="3826143">
            <a:off x="-68944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5" name="AutoShape 15"/>
          <p:cNvSpPr/>
          <p:nvPr/>
        </p:nvSpPr>
        <p:spPr>
          <a:xfrm rot="3826143">
            <a:off x="-4966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6" name="AutoShape 16"/>
          <p:cNvSpPr/>
          <p:nvPr/>
        </p:nvSpPr>
        <p:spPr>
          <a:xfrm rot="3826143">
            <a:off x="59010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7" name="AutoShape 17"/>
          <p:cNvSpPr/>
          <p:nvPr/>
        </p:nvSpPr>
        <p:spPr>
          <a:xfrm rot="3826143">
            <a:off x="122988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8" name="AutoShape 18"/>
          <p:cNvSpPr/>
          <p:nvPr/>
        </p:nvSpPr>
        <p:spPr>
          <a:xfrm rot="3826143">
            <a:off x="186965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9" name="AutoShape 19"/>
          <p:cNvSpPr/>
          <p:nvPr/>
        </p:nvSpPr>
        <p:spPr>
          <a:xfrm rot="3826143">
            <a:off x="250942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0" name="AutoShape 20"/>
          <p:cNvSpPr/>
          <p:nvPr/>
        </p:nvSpPr>
        <p:spPr>
          <a:xfrm rot="3826143">
            <a:off x="314920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1" name="AutoShape 21"/>
          <p:cNvSpPr/>
          <p:nvPr/>
        </p:nvSpPr>
        <p:spPr>
          <a:xfrm rot="3826143">
            <a:off x="378897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2" name="AutoShape 22"/>
          <p:cNvSpPr/>
          <p:nvPr/>
        </p:nvSpPr>
        <p:spPr>
          <a:xfrm rot="3826143">
            <a:off x="442875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3" name="AutoShape 23"/>
          <p:cNvSpPr/>
          <p:nvPr/>
        </p:nvSpPr>
        <p:spPr>
          <a:xfrm rot="3826143">
            <a:off x="506852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4" name="AutoShape 24"/>
          <p:cNvSpPr/>
          <p:nvPr/>
        </p:nvSpPr>
        <p:spPr>
          <a:xfrm rot="3826143">
            <a:off x="570829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5" name="AutoShape 25"/>
          <p:cNvSpPr/>
          <p:nvPr/>
        </p:nvSpPr>
        <p:spPr>
          <a:xfrm rot="3826143">
            <a:off x="-463471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6" name="AutoShape 26"/>
          <p:cNvSpPr/>
          <p:nvPr/>
        </p:nvSpPr>
        <p:spPr>
          <a:xfrm rot="3826143">
            <a:off x="-442145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7" name="AutoShape 27"/>
          <p:cNvSpPr/>
          <p:nvPr/>
        </p:nvSpPr>
        <p:spPr>
          <a:xfrm rot="3826143">
            <a:off x="-410156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8" name="AutoShape 28"/>
          <p:cNvSpPr/>
          <p:nvPr/>
        </p:nvSpPr>
        <p:spPr>
          <a:xfrm rot="3826143">
            <a:off x="-367505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9" name="AutoShape 29"/>
          <p:cNvSpPr/>
          <p:nvPr/>
        </p:nvSpPr>
        <p:spPr>
          <a:xfrm rot="3826143">
            <a:off x="-314190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0" name="AutoShape 30"/>
          <p:cNvSpPr/>
          <p:nvPr/>
        </p:nvSpPr>
        <p:spPr>
          <a:xfrm rot="3826143">
            <a:off x="-250213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1" name="AutoShape 31"/>
          <p:cNvSpPr/>
          <p:nvPr/>
        </p:nvSpPr>
        <p:spPr>
          <a:xfrm rot="3826143">
            <a:off x="-186236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2" name="AutoShape 32"/>
          <p:cNvSpPr/>
          <p:nvPr/>
        </p:nvSpPr>
        <p:spPr>
          <a:xfrm rot="3826143">
            <a:off x="-122258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3" name="AutoShape 33"/>
          <p:cNvSpPr/>
          <p:nvPr/>
        </p:nvSpPr>
        <p:spPr>
          <a:xfrm rot="3826143">
            <a:off x="-58281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4" name="AutoShape 34"/>
          <p:cNvSpPr/>
          <p:nvPr/>
        </p:nvSpPr>
        <p:spPr>
          <a:xfrm rot="3826143">
            <a:off x="5696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5" name="AutoShape 35"/>
          <p:cNvSpPr/>
          <p:nvPr/>
        </p:nvSpPr>
        <p:spPr>
          <a:xfrm rot="3826143">
            <a:off x="69673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6" name="AutoShape 36"/>
          <p:cNvSpPr/>
          <p:nvPr/>
        </p:nvSpPr>
        <p:spPr>
          <a:xfrm rot="3826143">
            <a:off x="133651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7" name="AutoShape 37"/>
          <p:cNvSpPr/>
          <p:nvPr/>
        </p:nvSpPr>
        <p:spPr>
          <a:xfrm rot="3826143">
            <a:off x="197628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8" name="AutoShape 38"/>
          <p:cNvSpPr/>
          <p:nvPr/>
        </p:nvSpPr>
        <p:spPr>
          <a:xfrm rot="3826143">
            <a:off x="261605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9" name="AutoShape 39"/>
          <p:cNvSpPr/>
          <p:nvPr/>
        </p:nvSpPr>
        <p:spPr>
          <a:xfrm rot="3826143">
            <a:off x="325583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0" name="AutoShape 40"/>
          <p:cNvSpPr/>
          <p:nvPr/>
        </p:nvSpPr>
        <p:spPr>
          <a:xfrm rot="3826143">
            <a:off x="389560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1" name="AutoShape 41"/>
          <p:cNvSpPr/>
          <p:nvPr/>
        </p:nvSpPr>
        <p:spPr>
          <a:xfrm rot="3826143">
            <a:off x="453538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2" name="AutoShape 42"/>
          <p:cNvSpPr/>
          <p:nvPr/>
        </p:nvSpPr>
        <p:spPr>
          <a:xfrm rot="3826143">
            <a:off x="517515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3" name="AutoShape 43"/>
          <p:cNvSpPr/>
          <p:nvPr/>
        </p:nvSpPr>
        <p:spPr>
          <a:xfrm rot="3826143">
            <a:off x="581492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4" name="AutoShape 44"/>
          <p:cNvSpPr/>
          <p:nvPr/>
        </p:nvSpPr>
        <p:spPr>
          <a:xfrm rot="3826143">
            <a:off x="634807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5" name="AutoShape 45"/>
          <p:cNvSpPr/>
          <p:nvPr/>
        </p:nvSpPr>
        <p:spPr>
          <a:xfrm rot="3826143">
            <a:off x="-431482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6" name="AutoShape 46"/>
          <p:cNvSpPr/>
          <p:nvPr/>
        </p:nvSpPr>
        <p:spPr>
          <a:xfrm rot="3826143">
            <a:off x="-399494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7" name="AutoShape 47"/>
          <p:cNvSpPr/>
          <p:nvPr/>
        </p:nvSpPr>
        <p:spPr>
          <a:xfrm rot="3826143">
            <a:off x="-356842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8" name="AutoShape 48"/>
          <p:cNvSpPr/>
          <p:nvPr/>
        </p:nvSpPr>
        <p:spPr>
          <a:xfrm rot="3826143">
            <a:off x="-303527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9" name="AutoShape 49"/>
          <p:cNvSpPr/>
          <p:nvPr/>
        </p:nvSpPr>
        <p:spPr>
          <a:xfrm rot="3826143">
            <a:off x="-239550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0" name="AutoShape 50"/>
          <p:cNvSpPr/>
          <p:nvPr/>
        </p:nvSpPr>
        <p:spPr>
          <a:xfrm rot="3826143">
            <a:off x="-175573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1" name="AutoShape 51"/>
          <p:cNvSpPr/>
          <p:nvPr/>
        </p:nvSpPr>
        <p:spPr>
          <a:xfrm rot="3826143">
            <a:off x="-111595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2" name="AutoShape 52"/>
          <p:cNvSpPr/>
          <p:nvPr/>
        </p:nvSpPr>
        <p:spPr>
          <a:xfrm rot="3826143">
            <a:off x="-47618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3" name="AutoShape 53"/>
          <p:cNvSpPr/>
          <p:nvPr/>
        </p:nvSpPr>
        <p:spPr>
          <a:xfrm rot="3826143">
            <a:off x="16359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4" name="AutoShape 54"/>
          <p:cNvSpPr/>
          <p:nvPr/>
        </p:nvSpPr>
        <p:spPr>
          <a:xfrm rot="3826143">
            <a:off x="80336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5" name="AutoShape 55"/>
          <p:cNvSpPr/>
          <p:nvPr/>
        </p:nvSpPr>
        <p:spPr>
          <a:xfrm rot="3826143">
            <a:off x="144313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6" name="AutoShape 56"/>
          <p:cNvSpPr/>
          <p:nvPr/>
        </p:nvSpPr>
        <p:spPr>
          <a:xfrm rot="3826143">
            <a:off x="208291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7" name="AutoShape 57"/>
          <p:cNvSpPr/>
          <p:nvPr/>
        </p:nvSpPr>
        <p:spPr>
          <a:xfrm rot="3826143">
            <a:off x="272268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8" name="AutoShape 58"/>
          <p:cNvSpPr/>
          <p:nvPr/>
        </p:nvSpPr>
        <p:spPr>
          <a:xfrm rot="3826143">
            <a:off x="336246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9" name="AutoShape 59"/>
          <p:cNvSpPr/>
          <p:nvPr/>
        </p:nvSpPr>
        <p:spPr>
          <a:xfrm rot="3826143">
            <a:off x="400223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0" name="AutoShape 60"/>
          <p:cNvSpPr/>
          <p:nvPr/>
        </p:nvSpPr>
        <p:spPr>
          <a:xfrm rot="3826143">
            <a:off x="464200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1" name="AutoShape 61"/>
          <p:cNvSpPr/>
          <p:nvPr/>
        </p:nvSpPr>
        <p:spPr>
          <a:xfrm rot="3826143">
            <a:off x="528178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2" name="AutoShape 62"/>
          <p:cNvSpPr/>
          <p:nvPr/>
        </p:nvSpPr>
        <p:spPr>
          <a:xfrm rot="3826143">
            <a:off x="592155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3" name="AutoShape 63"/>
          <p:cNvSpPr/>
          <p:nvPr/>
        </p:nvSpPr>
        <p:spPr>
          <a:xfrm rot="3826143">
            <a:off x="645470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4" name="AutoShape 64"/>
          <p:cNvSpPr/>
          <p:nvPr/>
        </p:nvSpPr>
        <p:spPr>
          <a:xfrm rot="3826143">
            <a:off x="688121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5" name="AutoShape 65"/>
          <p:cNvSpPr/>
          <p:nvPr/>
        </p:nvSpPr>
        <p:spPr>
          <a:xfrm rot="3826143">
            <a:off x="-388831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6" name="AutoShape 66"/>
          <p:cNvSpPr/>
          <p:nvPr/>
        </p:nvSpPr>
        <p:spPr>
          <a:xfrm rot="3826143">
            <a:off x="-346179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7" name="AutoShape 67"/>
          <p:cNvSpPr/>
          <p:nvPr/>
        </p:nvSpPr>
        <p:spPr>
          <a:xfrm rot="3826143">
            <a:off x="-292865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8" name="AutoShape 68"/>
          <p:cNvSpPr/>
          <p:nvPr/>
        </p:nvSpPr>
        <p:spPr>
          <a:xfrm rot="3826143">
            <a:off x="-228887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9" name="AutoShape 69"/>
          <p:cNvSpPr/>
          <p:nvPr/>
        </p:nvSpPr>
        <p:spPr>
          <a:xfrm rot="3826143">
            <a:off x="-164910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0" name="AutoShape 70"/>
          <p:cNvSpPr/>
          <p:nvPr/>
        </p:nvSpPr>
        <p:spPr>
          <a:xfrm rot="3826143">
            <a:off x="-100932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1" name="AutoShape 71"/>
          <p:cNvSpPr/>
          <p:nvPr/>
        </p:nvSpPr>
        <p:spPr>
          <a:xfrm rot="3826143">
            <a:off x="-36955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2" name="AutoShape 72"/>
          <p:cNvSpPr/>
          <p:nvPr/>
        </p:nvSpPr>
        <p:spPr>
          <a:xfrm rot="3826143">
            <a:off x="27022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3" name="AutoShape 73"/>
          <p:cNvSpPr/>
          <p:nvPr/>
        </p:nvSpPr>
        <p:spPr>
          <a:xfrm rot="3826143">
            <a:off x="90999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4" name="AutoShape 74"/>
          <p:cNvSpPr/>
          <p:nvPr/>
        </p:nvSpPr>
        <p:spPr>
          <a:xfrm rot="3826143">
            <a:off x="154976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5" name="AutoShape 75"/>
          <p:cNvSpPr/>
          <p:nvPr/>
        </p:nvSpPr>
        <p:spPr>
          <a:xfrm rot="3826143">
            <a:off x="218954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6" name="AutoShape 76"/>
          <p:cNvSpPr/>
          <p:nvPr/>
        </p:nvSpPr>
        <p:spPr>
          <a:xfrm rot="3826143">
            <a:off x="282931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7" name="AutoShape 77"/>
          <p:cNvSpPr/>
          <p:nvPr/>
        </p:nvSpPr>
        <p:spPr>
          <a:xfrm rot="3826143">
            <a:off x="346909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8" name="AutoShape 78"/>
          <p:cNvSpPr/>
          <p:nvPr/>
        </p:nvSpPr>
        <p:spPr>
          <a:xfrm rot="3826143">
            <a:off x="410886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9" name="AutoShape 79"/>
          <p:cNvSpPr/>
          <p:nvPr/>
        </p:nvSpPr>
        <p:spPr>
          <a:xfrm rot="3826143">
            <a:off x="474863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0" name="AutoShape 80"/>
          <p:cNvSpPr/>
          <p:nvPr/>
        </p:nvSpPr>
        <p:spPr>
          <a:xfrm rot="3826143">
            <a:off x="538841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1" name="AutoShape 81"/>
          <p:cNvSpPr/>
          <p:nvPr/>
        </p:nvSpPr>
        <p:spPr>
          <a:xfrm rot="3826143">
            <a:off x="602818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2" name="AutoShape 82"/>
          <p:cNvSpPr/>
          <p:nvPr/>
        </p:nvSpPr>
        <p:spPr>
          <a:xfrm rot="3826143">
            <a:off x="656133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3" name="AutoShape 83"/>
          <p:cNvSpPr/>
          <p:nvPr/>
        </p:nvSpPr>
        <p:spPr>
          <a:xfrm rot="3826143">
            <a:off x="698784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4" name="AutoShape 84"/>
          <p:cNvSpPr/>
          <p:nvPr/>
        </p:nvSpPr>
        <p:spPr>
          <a:xfrm rot="3826143">
            <a:off x="730773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5" name="AutoShape 85"/>
          <p:cNvSpPr/>
          <p:nvPr/>
        </p:nvSpPr>
        <p:spPr>
          <a:xfrm rot="3826143">
            <a:off x="-335516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6" name="AutoShape 86"/>
          <p:cNvSpPr/>
          <p:nvPr/>
        </p:nvSpPr>
        <p:spPr>
          <a:xfrm rot="3826143">
            <a:off x="-282202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7" name="AutoShape 87"/>
          <p:cNvSpPr/>
          <p:nvPr/>
        </p:nvSpPr>
        <p:spPr>
          <a:xfrm rot="3826143">
            <a:off x="-218224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8" name="AutoShape 88"/>
          <p:cNvSpPr/>
          <p:nvPr/>
        </p:nvSpPr>
        <p:spPr>
          <a:xfrm rot="3826143">
            <a:off x="-154247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9" name="AutoShape 89"/>
          <p:cNvSpPr/>
          <p:nvPr/>
        </p:nvSpPr>
        <p:spPr>
          <a:xfrm rot="3826143">
            <a:off x="-858326" y="4085425"/>
            <a:ext cx="7285154" cy="30832"/>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0" name="AutoShape 90"/>
          <p:cNvSpPr/>
          <p:nvPr/>
        </p:nvSpPr>
        <p:spPr>
          <a:xfrm rot="3826143">
            <a:off x="-26292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1" name="AutoShape 91"/>
          <p:cNvSpPr/>
          <p:nvPr/>
        </p:nvSpPr>
        <p:spPr>
          <a:xfrm rot="3826143">
            <a:off x="37684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2" name="AutoShape 92"/>
          <p:cNvSpPr/>
          <p:nvPr/>
        </p:nvSpPr>
        <p:spPr>
          <a:xfrm rot="3826143">
            <a:off x="101662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3" name="AutoShape 93"/>
          <p:cNvSpPr/>
          <p:nvPr/>
        </p:nvSpPr>
        <p:spPr>
          <a:xfrm rot="3826143">
            <a:off x="165639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4" name="AutoShape 94"/>
          <p:cNvSpPr/>
          <p:nvPr/>
        </p:nvSpPr>
        <p:spPr>
          <a:xfrm rot="3826143">
            <a:off x="229617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5" name="AutoShape 95"/>
          <p:cNvSpPr/>
          <p:nvPr/>
        </p:nvSpPr>
        <p:spPr>
          <a:xfrm rot="3826143">
            <a:off x="293594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6" name="AutoShape 96"/>
          <p:cNvSpPr/>
          <p:nvPr/>
        </p:nvSpPr>
        <p:spPr>
          <a:xfrm rot="3826143">
            <a:off x="357571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7" name="AutoShape 97"/>
          <p:cNvSpPr/>
          <p:nvPr/>
        </p:nvSpPr>
        <p:spPr>
          <a:xfrm rot="3826143">
            <a:off x="421549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8" name="AutoShape 98"/>
          <p:cNvSpPr/>
          <p:nvPr/>
        </p:nvSpPr>
        <p:spPr>
          <a:xfrm rot="3826143">
            <a:off x="485526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9" name="AutoShape 99"/>
          <p:cNvSpPr/>
          <p:nvPr/>
        </p:nvSpPr>
        <p:spPr>
          <a:xfrm rot="3826143">
            <a:off x="549504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0" name="AutoShape 100"/>
          <p:cNvSpPr/>
          <p:nvPr/>
        </p:nvSpPr>
        <p:spPr>
          <a:xfrm rot="3826143">
            <a:off x="613481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1" name="AutoShape 101"/>
          <p:cNvSpPr/>
          <p:nvPr/>
        </p:nvSpPr>
        <p:spPr>
          <a:xfrm rot="3826143">
            <a:off x="662711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2" name="AutoShape 102"/>
          <p:cNvSpPr/>
          <p:nvPr/>
        </p:nvSpPr>
        <p:spPr>
          <a:xfrm rot="3826143">
            <a:off x="709447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3" name="AutoShape 103"/>
          <p:cNvSpPr/>
          <p:nvPr/>
        </p:nvSpPr>
        <p:spPr>
          <a:xfrm rot="3826143">
            <a:off x="741436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4" name="AutoShape 104"/>
          <p:cNvSpPr/>
          <p:nvPr/>
        </p:nvSpPr>
        <p:spPr>
          <a:xfrm rot="3826143">
            <a:off x="762762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5" name="AutoShape 105"/>
          <p:cNvSpPr/>
          <p:nvPr/>
        </p:nvSpPr>
        <p:spPr>
          <a:xfrm rot="3826143">
            <a:off x="-271539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6" name="AutoShape 106"/>
          <p:cNvSpPr/>
          <p:nvPr/>
        </p:nvSpPr>
        <p:spPr>
          <a:xfrm rot="3826143">
            <a:off x="-207561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7" name="AutoShape 107"/>
          <p:cNvSpPr/>
          <p:nvPr/>
        </p:nvSpPr>
        <p:spPr>
          <a:xfrm rot="3826143">
            <a:off x="-143584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8" name="AutoShape 108"/>
          <p:cNvSpPr/>
          <p:nvPr/>
        </p:nvSpPr>
        <p:spPr>
          <a:xfrm rot="3826143">
            <a:off x="-87488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9" name="AutoShape 109"/>
          <p:cNvSpPr/>
          <p:nvPr/>
        </p:nvSpPr>
        <p:spPr>
          <a:xfrm rot="3826143">
            <a:off x="-15629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0" name="AutoShape 110"/>
          <p:cNvSpPr/>
          <p:nvPr/>
        </p:nvSpPr>
        <p:spPr>
          <a:xfrm rot="3826143">
            <a:off x="48347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1" name="AutoShape 111"/>
          <p:cNvSpPr/>
          <p:nvPr/>
        </p:nvSpPr>
        <p:spPr>
          <a:xfrm rot="3826143">
            <a:off x="112325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2" name="AutoShape 112"/>
          <p:cNvSpPr/>
          <p:nvPr/>
        </p:nvSpPr>
        <p:spPr>
          <a:xfrm rot="3826143">
            <a:off x="176302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3" name="AutoShape 113"/>
          <p:cNvSpPr/>
          <p:nvPr/>
        </p:nvSpPr>
        <p:spPr>
          <a:xfrm rot="3826143">
            <a:off x="240280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4" name="AutoShape 114"/>
          <p:cNvSpPr/>
          <p:nvPr/>
        </p:nvSpPr>
        <p:spPr>
          <a:xfrm rot="3826143">
            <a:off x="304257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5" name="AutoShape 115"/>
          <p:cNvSpPr/>
          <p:nvPr/>
        </p:nvSpPr>
        <p:spPr>
          <a:xfrm rot="3826143">
            <a:off x="368234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6" name="AutoShape 116"/>
          <p:cNvSpPr/>
          <p:nvPr/>
        </p:nvSpPr>
        <p:spPr>
          <a:xfrm rot="3826143">
            <a:off x="432212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7" name="AutoShape 117"/>
          <p:cNvSpPr/>
          <p:nvPr/>
        </p:nvSpPr>
        <p:spPr>
          <a:xfrm rot="3826143">
            <a:off x="496189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8" name="AutoShape 118"/>
          <p:cNvSpPr/>
          <p:nvPr/>
        </p:nvSpPr>
        <p:spPr>
          <a:xfrm rot="3826143">
            <a:off x="560167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9" name="AutoShape 119"/>
          <p:cNvSpPr/>
          <p:nvPr/>
        </p:nvSpPr>
        <p:spPr>
          <a:xfrm rot="3826143">
            <a:off x="624144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0" name="AutoShape 120"/>
          <p:cNvSpPr/>
          <p:nvPr/>
        </p:nvSpPr>
        <p:spPr>
          <a:xfrm rot="3826143">
            <a:off x="677458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1" name="AutoShape 121"/>
          <p:cNvSpPr/>
          <p:nvPr/>
        </p:nvSpPr>
        <p:spPr>
          <a:xfrm rot="3826143">
            <a:off x="720110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2" name="AutoShape 122"/>
          <p:cNvSpPr/>
          <p:nvPr/>
        </p:nvSpPr>
        <p:spPr>
          <a:xfrm rot="3826143">
            <a:off x="7550914" y="4149642"/>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3" name="AutoShape 123"/>
          <p:cNvSpPr/>
          <p:nvPr/>
        </p:nvSpPr>
        <p:spPr>
          <a:xfrm rot="3826143">
            <a:off x="773425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4" name="AutoShape 124"/>
          <p:cNvSpPr/>
          <p:nvPr/>
        </p:nvSpPr>
        <p:spPr>
          <a:xfrm rot="3826143">
            <a:off x="784089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6" name="Freeform 126"/>
          <p:cNvSpPr/>
          <p:nvPr/>
        </p:nvSpPr>
        <p:spPr>
          <a:xfrm>
            <a:off x="121805" y="1066800"/>
            <a:ext cx="9648539" cy="5698712"/>
          </a:xfrm>
          <a:custGeom>
            <a:avLst/>
            <a:gdLst/>
            <a:ahLst/>
            <a:cxnLst/>
            <a:rect l="l" t="t" r="r" b="b"/>
            <a:pathLst>
              <a:path w="12864719" h="7598283">
                <a:moveTo>
                  <a:pt x="0" y="316611"/>
                </a:moveTo>
                <a:cubicBezTo>
                  <a:pt x="0" y="141732"/>
                  <a:pt x="141859" y="0"/>
                  <a:pt x="316865" y="0"/>
                </a:cubicBezTo>
                <a:lnTo>
                  <a:pt x="12547854" y="0"/>
                </a:lnTo>
                <a:cubicBezTo>
                  <a:pt x="12722860" y="0"/>
                  <a:pt x="12864719" y="141732"/>
                  <a:pt x="12864719" y="316611"/>
                </a:cubicBezTo>
                <a:lnTo>
                  <a:pt x="12864719" y="7281672"/>
                </a:lnTo>
                <a:cubicBezTo>
                  <a:pt x="12864719" y="7456552"/>
                  <a:pt x="12722860" y="7598283"/>
                  <a:pt x="12547854" y="7598283"/>
                </a:cubicBezTo>
                <a:lnTo>
                  <a:pt x="316865" y="7598283"/>
                </a:lnTo>
                <a:cubicBezTo>
                  <a:pt x="141859" y="7598283"/>
                  <a:pt x="0" y="7456551"/>
                  <a:pt x="0" y="7281672"/>
                </a:cubicBezTo>
                <a:close/>
              </a:path>
            </a:pathLst>
          </a:custGeom>
          <a:solidFill>
            <a:srgbClr val="FFFFFF"/>
          </a:solidFill>
        </p:spPr>
        <p:txBody>
          <a:bodyPr/>
          <a:lstStyle/>
          <a:p>
            <a:endParaRPr lang="ja-JP" altLang="en-US" dirty="0"/>
          </a:p>
        </p:txBody>
      </p:sp>
      <p:sp>
        <p:nvSpPr>
          <p:cNvPr id="169" name="TextBox 169"/>
          <p:cNvSpPr txBox="1"/>
          <p:nvPr/>
        </p:nvSpPr>
        <p:spPr>
          <a:xfrm>
            <a:off x="279444" y="190533"/>
            <a:ext cx="8986951" cy="485710"/>
          </a:xfrm>
          <a:prstGeom prst="rect">
            <a:avLst/>
          </a:prstGeom>
        </p:spPr>
        <p:txBody>
          <a:bodyPr lIns="0" tIns="0" rIns="0" bIns="0" rtlCol="0" anchor="t">
            <a:spAutoFit/>
          </a:bodyPr>
          <a:lstStyle/>
          <a:p>
            <a:pPr algn="l">
              <a:lnSpc>
                <a:spcPts val="3959"/>
              </a:lnSpc>
              <a:spcBef>
                <a:spcPct val="0"/>
              </a:spcBef>
            </a:pPr>
            <a:r>
              <a:rPr lang="ja-JP" altLang="en-US" sz="3299" dirty="0">
                <a:solidFill>
                  <a:srgbClr val="000000"/>
                </a:solidFill>
                <a:latin typeface="ZEN角ゴシックNEW"/>
                <a:ea typeface="ZEN角ゴシックNEW"/>
                <a:cs typeface="ZEN角ゴシックNEW"/>
                <a:sym typeface="ZEN角ゴシックNEW"/>
              </a:rPr>
              <a:t>熱中症の危険性</a:t>
            </a:r>
            <a:r>
              <a:rPr lang="en-US" sz="3299" dirty="0">
                <a:solidFill>
                  <a:srgbClr val="000000"/>
                </a:solidFill>
                <a:latin typeface="ZEN角ゴシックNEW"/>
                <a:ea typeface="ZEN角ゴシックNEW"/>
                <a:cs typeface="ZEN角ゴシックNEW"/>
                <a:sym typeface="ZEN角ゴシックNEW"/>
              </a:rPr>
              <a:t>  　</a:t>
            </a:r>
            <a:r>
              <a:rPr lang="en-US" sz="3299" b="1" dirty="0" err="1">
                <a:solidFill>
                  <a:srgbClr val="000000"/>
                </a:solidFill>
                <a:latin typeface="ZEN角ゴシックNEW"/>
                <a:ea typeface="ZEN角ゴシックNEW"/>
                <a:cs typeface="ZEN角ゴシックNEW"/>
                <a:sym typeface="ZEN角ゴシックNEW"/>
              </a:rPr>
              <a:t>後遺症</a:t>
            </a:r>
            <a:r>
              <a:rPr lang="ja-JP" altLang="en-US" sz="3299" b="1" dirty="0">
                <a:solidFill>
                  <a:srgbClr val="000000"/>
                </a:solidFill>
                <a:latin typeface="ZEN角ゴシックNEW"/>
                <a:ea typeface="ZEN角ゴシックNEW"/>
                <a:cs typeface="ZEN角ゴシックNEW"/>
                <a:sym typeface="ZEN角ゴシックNEW"/>
              </a:rPr>
              <a:t>が残る場合も</a:t>
            </a:r>
            <a:endParaRPr lang="en-US" sz="3299" b="1" dirty="0">
              <a:solidFill>
                <a:srgbClr val="000000"/>
              </a:solidFill>
              <a:latin typeface="ZEN角ゴシックNEW"/>
              <a:ea typeface="ZEN角ゴシックNEW"/>
              <a:cs typeface="ZEN角ゴシックNEW"/>
              <a:sym typeface="ZEN角ゴシックNEW"/>
            </a:endParaRPr>
          </a:p>
        </p:txBody>
      </p:sp>
      <p:sp>
        <p:nvSpPr>
          <p:cNvPr id="168" name="TextBox 168"/>
          <p:cNvSpPr txBox="1"/>
          <p:nvPr/>
        </p:nvSpPr>
        <p:spPr>
          <a:xfrm>
            <a:off x="4508165" y="1447800"/>
            <a:ext cx="4940635" cy="866199"/>
          </a:xfrm>
          <a:prstGeom prst="rect">
            <a:avLst/>
          </a:prstGeom>
        </p:spPr>
        <p:txBody>
          <a:bodyPr wrap="square" lIns="0" tIns="0" rIns="0" bIns="0" rtlCol="0" anchor="t">
            <a:spAutoFit/>
          </a:bodyPr>
          <a:lstStyle/>
          <a:p>
            <a:pPr marL="151131" lvl="1" algn="l">
              <a:lnSpc>
                <a:spcPts val="2300"/>
              </a:lnSpc>
            </a:pPr>
            <a:r>
              <a:rPr lang="ja-JP" altLang="en-US" b="1" dirty="0">
                <a:solidFill>
                  <a:srgbClr val="000000"/>
                </a:solidFill>
                <a:latin typeface="ZEN角ゴシックNEW"/>
                <a:ea typeface="ZEN角ゴシックNEW"/>
                <a:cs typeface="ZEN角ゴシックNEW"/>
                <a:sym typeface="ZEN角ゴシックNEW"/>
              </a:rPr>
              <a:t>熱中症の症状が進行すると、</a:t>
            </a:r>
            <a:r>
              <a:rPr lang="ja-JP" altLang="en-US" b="1" dirty="0">
                <a:solidFill>
                  <a:srgbClr val="FF0000"/>
                </a:solidFill>
                <a:latin typeface="ZEN角ゴシックNEW"/>
                <a:ea typeface="ZEN角ゴシックNEW"/>
                <a:cs typeface="ZEN角ゴシックNEW"/>
                <a:sym typeface="ZEN角ゴシックNEW"/>
              </a:rPr>
              <a:t>死亡すること</a:t>
            </a:r>
            <a:r>
              <a:rPr lang="ja-JP" altLang="en-US" b="1" dirty="0">
                <a:latin typeface="ZEN角ゴシックNEW"/>
                <a:ea typeface="ZEN角ゴシックNEW"/>
                <a:cs typeface="ZEN角ゴシックNEW"/>
                <a:sym typeface="ZEN角ゴシックNEW"/>
              </a:rPr>
              <a:t>も</a:t>
            </a:r>
            <a:r>
              <a:rPr lang="ja-JP" altLang="en-US" b="1" dirty="0">
                <a:solidFill>
                  <a:srgbClr val="000000"/>
                </a:solidFill>
                <a:latin typeface="ZEN角ゴシックNEW"/>
                <a:ea typeface="ZEN角ゴシックNEW"/>
                <a:cs typeface="ZEN角ゴシックNEW"/>
                <a:sym typeface="ZEN角ゴシックNEW"/>
              </a:rPr>
              <a:t>あるほか、脳にダメージを与え、長期にわたり</a:t>
            </a:r>
            <a:r>
              <a:rPr lang="ja-JP" altLang="en-US" b="1" dirty="0">
                <a:solidFill>
                  <a:srgbClr val="FF0000"/>
                </a:solidFill>
                <a:latin typeface="ZEN角ゴシックNEW"/>
                <a:ea typeface="ZEN角ゴシックNEW"/>
                <a:cs typeface="ZEN角ゴシックNEW"/>
                <a:sym typeface="ZEN角ゴシックNEW"/>
              </a:rPr>
              <a:t>後遺症が残る</a:t>
            </a:r>
            <a:r>
              <a:rPr lang="ja-JP" altLang="en-US" b="1" dirty="0">
                <a:solidFill>
                  <a:srgbClr val="000000"/>
                </a:solidFill>
                <a:latin typeface="ZEN角ゴシックNEW"/>
                <a:ea typeface="ZEN角ゴシックNEW"/>
                <a:cs typeface="ZEN角ゴシックNEW"/>
                <a:sym typeface="ZEN角ゴシックNEW"/>
              </a:rPr>
              <a:t>可能性もあります。</a:t>
            </a:r>
            <a:endParaRPr lang="en-US" altLang="ja-JP" b="1" dirty="0">
              <a:solidFill>
                <a:srgbClr val="000000"/>
              </a:solidFill>
              <a:latin typeface="ZEN角ゴシックNEW"/>
              <a:ea typeface="ZEN角ゴシックNEW"/>
              <a:cs typeface="ZEN角ゴシックNEW"/>
              <a:sym typeface="ZEN角ゴシックNEW"/>
            </a:endParaRPr>
          </a:p>
        </p:txBody>
      </p:sp>
      <p:sp>
        <p:nvSpPr>
          <p:cNvPr id="136" name="吹き出し: 角を丸めた四角形 135">
            <a:extLst>
              <a:ext uri="{FF2B5EF4-FFF2-40B4-BE49-F238E27FC236}">
                <a16:creationId xmlns:a16="http://schemas.microsoft.com/office/drawing/2014/main" id="{9F382ABC-72D2-5080-6FAC-88B8BDA90ABF}"/>
              </a:ext>
            </a:extLst>
          </p:cNvPr>
          <p:cNvSpPr/>
          <p:nvPr/>
        </p:nvSpPr>
        <p:spPr>
          <a:xfrm>
            <a:off x="1614611" y="1219200"/>
            <a:ext cx="2595338" cy="1219200"/>
          </a:xfrm>
          <a:prstGeom prst="wedgeRoundRectCallout">
            <a:avLst>
              <a:gd name="adj1" fmla="val -59133"/>
              <a:gd name="adj2" fmla="val 40260"/>
              <a:gd name="adj3" fmla="val 16667"/>
            </a:avLst>
          </a:prstGeom>
          <a:solidFill>
            <a:schemeClr val="bg1"/>
          </a:solidFill>
          <a:ln w="22225">
            <a:solidFill>
              <a:schemeClr val="accent6"/>
            </a:solidFill>
          </a:ln>
          <a:effectLst>
            <a:glow rad="63500">
              <a:schemeClr val="accent6">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137" name="TextBox 168">
            <a:extLst>
              <a:ext uri="{FF2B5EF4-FFF2-40B4-BE49-F238E27FC236}">
                <a16:creationId xmlns:a16="http://schemas.microsoft.com/office/drawing/2014/main" id="{61EFA5B6-BF4F-AE7E-A3CC-089CF50E065F}"/>
              </a:ext>
            </a:extLst>
          </p:cNvPr>
          <p:cNvSpPr txBox="1"/>
          <p:nvPr/>
        </p:nvSpPr>
        <p:spPr>
          <a:xfrm>
            <a:off x="1700186" y="1524000"/>
            <a:ext cx="2452467" cy="615553"/>
          </a:xfrm>
          <a:prstGeom prst="rect">
            <a:avLst/>
          </a:prstGeom>
        </p:spPr>
        <p:txBody>
          <a:bodyPr wrap="square" lIns="0" tIns="0" rIns="0" bIns="0" rtlCol="0" anchor="t">
            <a:spAutoFit/>
          </a:bodyPr>
          <a:lstStyle/>
          <a:p>
            <a:pPr marL="151131" lvl="1" algn="l"/>
            <a:r>
              <a:rPr lang="ja-JP" altLang="en-US" sz="2000" b="1" dirty="0">
                <a:solidFill>
                  <a:srgbClr val="000000"/>
                </a:solidFill>
                <a:latin typeface="ZEN角ゴシックNEW"/>
                <a:ea typeface="ZEN角ゴシックNEW"/>
                <a:cs typeface="ZEN角ゴシックNEW"/>
                <a:sym typeface="ZEN角ゴシックNEW"/>
              </a:rPr>
              <a:t>熱中症の危険性、</a:t>
            </a:r>
            <a:endParaRPr lang="en-US" altLang="ja-JP" sz="2000" b="1" dirty="0">
              <a:solidFill>
                <a:srgbClr val="000000"/>
              </a:solidFill>
              <a:latin typeface="ZEN角ゴシックNEW"/>
              <a:ea typeface="ZEN角ゴシックNEW"/>
              <a:cs typeface="ZEN角ゴシックNEW"/>
              <a:sym typeface="ZEN角ゴシックNEW"/>
            </a:endParaRPr>
          </a:p>
          <a:p>
            <a:pPr marL="151131" lvl="1" algn="l"/>
            <a:r>
              <a:rPr lang="ja-JP" altLang="en-US" sz="2000" b="1" dirty="0">
                <a:solidFill>
                  <a:srgbClr val="000000"/>
                </a:solidFill>
                <a:latin typeface="ZEN角ゴシックNEW"/>
                <a:ea typeface="ZEN角ゴシックNEW"/>
                <a:cs typeface="ZEN角ゴシックNEW"/>
                <a:sym typeface="ZEN角ゴシックNEW"/>
              </a:rPr>
              <a:t>理解していますか？</a:t>
            </a:r>
            <a:endParaRPr lang="en-US" altLang="ja-JP" sz="2000" b="1" dirty="0">
              <a:solidFill>
                <a:srgbClr val="000000"/>
              </a:solidFill>
              <a:latin typeface="ZEN角ゴシックNEW"/>
              <a:ea typeface="ZEN角ゴシックNEW"/>
              <a:cs typeface="ZEN角ゴシックNEW"/>
              <a:sym typeface="ZEN角ゴシックNEW"/>
            </a:endParaRPr>
          </a:p>
        </p:txBody>
      </p:sp>
      <p:pic>
        <p:nvPicPr>
          <p:cNvPr id="139" name="図 138" descr="黒い背景と男性の絵&#10;&#10;低い精度で自動的に生成された説明">
            <a:extLst>
              <a:ext uri="{FF2B5EF4-FFF2-40B4-BE49-F238E27FC236}">
                <a16:creationId xmlns:a16="http://schemas.microsoft.com/office/drawing/2014/main" id="{266C7682-3C49-2DDB-31C8-F39B6FA3288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05098" y="1219200"/>
            <a:ext cx="1393738" cy="1527099"/>
          </a:xfrm>
          <a:prstGeom prst="rect">
            <a:avLst/>
          </a:prstGeom>
        </p:spPr>
      </p:pic>
      <p:sp>
        <p:nvSpPr>
          <p:cNvPr id="181" name="TextBox 142">
            <a:extLst>
              <a:ext uri="{FF2B5EF4-FFF2-40B4-BE49-F238E27FC236}">
                <a16:creationId xmlns:a16="http://schemas.microsoft.com/office/drawing/2014/main" id="{2344CBBB-1031-C703-6FF6-7F3D04EA96BA}"/>
              </a:ext>
            </a:extLst>
          </p:cNvPr>
          <p:cNvSpPr txBox="1"/>
          <p:nvPr/>
        </p:nvSpPr>
        <p:spPr>
          <a:xfrm>
            <a:off x="478202" y="2133600"/>
            <a:ext cx="2858962" cy="2949463"/>
          </a:xfrm>
          <a:prstGeom prst="rect">
            <a:avLst/>
          </a:prstGeom>
        </p:spPr>
        <p:txBody>
          <a:bodyPr lIns="50800" tIns="50800" rIns="50800" bIns="50800" rtlCol="0" anchor="ctr"/>
          <a:lstStyle/>
          <a:p>
            <a:pPr algn="ctr">
              <a:lnSpc>
                <a:spcPts val="3150"/>
              </a:lnSpc>
            </a:pPr>
            <a:endParaRPr/>
          </a:p>
        </p:txBody>
      </p:sp>
      <p:sp>
        <p:nvSpPr>
          <p:cNvPr id="1028" name="正方形/長方形 1027">
            <a:extLst>
              <a:ext uri="{FF2B5EF4-FFF2-40B4-BE49-F238E27FC236}">
                <a16:creationId xmlns:a16="http://schemas.microsoft.com/office/drawing/2014/main" id="{4BB5926A-7891-3F0A-07D2-932A170B1C1A}"/>
              </a:ext>
            </a:extLst>
          </p:cNvPr>
          <p:cNvSpPr/>
          <p:nvPr/>
        </p:nvSpPr>
        <p:spPr>
          <a:xfrm>
            <a:off x="4221707" y="5410200"/>
            <a:ext cx="2830983" cy="2221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49" name="Group 173">
            <a:extLst>
              <a:ext uri="{FF2B5EF4-FFF2-40B4-BE49-F238E27FC236}">
                <a16:creationId xmlns:a16="http://schemas.microsoft.com/office/drawing/2014/main" id="{F61F1670-BD3D-3E98-24CF-54B45DE26710}"/>
              </a:ext>
            </a:extLst>
          </p:cNvPr>
          <p:cNvGrpSpPr/>
          <p:nvPr/>
        </p:nvGrpSpPr>
        <p:grpSpPr>
          <a:xfrm rot="-5400000">
            <a:off x="3259117" y="295991"/>
            <a:ext cx="540780" cy="345285"/>
            <a:chOff x="0" y="0"/>
            <a:chExt cx="719776" cy="459573"/>
          </a:xfrm>
        </p:grpSpPr>
        <p:sp>
          <p:nvSpPr>
            <p:cNvPr id="150" name="Freeform 174">
              <a:extLst>
                <a:ext uri="{FF2B5EF4-FFF2-40B4-BE49-F238E27FC236}">
                  <a16:creationId xmlns:a16="http://schemas.microsoft.com/office/drawing/2014/main" id="{97AC2412-0636-3349-86D8-C432EEE0A2D1}"/>
                </a:ext>
              </a:extLst>
            </p:cNvPr>
            <p:cNvSpPr/>
            <p:nvPr/>
          </p:nvSpPr>
          <p:spPr>
            <a:xfrm>
              <a:off x="0" y="0"/>
              <a:ext cx="719776" cy="459573"/>
            </a:xfrm>
            <a:custGeom>
              <a:avLst/>
              <a:gdLst/>
              <a:ahLst/>
              <a:cxnLst/>
              <a:rect l="l" t="t" r="r" b="b"/>
              <a:pathLst>
                <a:path w="719776" h="459573">
                  <a:moveTo>
                    <a:pt x="359888" y="459573"/>
                  </a:moveTo>
                  <a:lnTo>
                    <a:pt x="719776" y="0"/>
                  </a:lnTo>
                  <a:lnTo>
                    <a:pt x="0" y="0"/>
                  </a:lnTo>
                  <a:lnTo>
                    <a:pt x="359888" y="459573"/>
                  </a:lnTo>
                  <a:close/>
                </a:path>
              </a:pathLst>
            </a:custGeom>
            <a:solidFill>
              <a:srgbClr val="FFBD8F"/>
            </a:solidFill>
            <a:ln cap="sq">
              <a:noFill/>
              <a:prstDash val="solid"/>
              <a:miter/>
            </a:ln>
          </p:spPr>
          <p:txBody>
            <a:bodyPr/>
            <a:lstStyle/>
            <a:p>
              <a:endParaRPr lang="ja-JP" altLang="en-US"/>
            </a:p>
          </p:txBody>
        </p:sp>
        <p:sp>
          <p:nvSpPr>
            <p:cNvPr id="151" name="TextBox 175">
              <a:extLst>
                <a:ext uri="{FF2B5EF4-FFF2-40B4-BE49-F238E27FC236}">
                  <a16:creationId xmlns:a16="http://schemas.microsoft.com/office/drawing/2014/main" id="{E5F054EA-22F1-BFE0-7F20-62381FE8868D}"/>
                </a:ext>
              </a:extLst>
            </p:cNvPr>
            <p:cNvSpPr txBox="1"/>
            <p:nvPr/>
          </p:nvSpPr>
          <p:spPr>
            <a:xfrm>
              <a:off x="112465" y="42352"/>
              <a:ext cx="494846" cy="203848"/>
            </a:xfrm>
            <a:prstGeom prst="rect">
              <a:avLst/>
            </a:prstGeom>
          </p:spPr>
          <p:txBody>
            <a:bodyPr lIns="50800" tIns="50800" rIns="50800" bIns="50800" rtlCol="0" anchor="ctr"/>
            <a:lstStyle/>
            <a:p>
              <a:pPr algn="ctr">
                <a:lnSpc>
                  <a:spcPts val="1680"/>
                </a:lnSpc>
              </a:pPr>
              <a:endParaRPr/>
            </a:p>
          </p:txBody>
        </p:sp>
      </p:grpSp>
      <p:sp>
        <p:nvSpPr>
          <p:cNvPr id="187" name="正方形/長方形 186">
            <a:extLst>
              <a:ext uri="{FF2B5EF4-FFF2-40B4-BE49-F238E27FC236}">
                <a16:creationId xmlns:a16="http://schemas.microsoft.com/office/drawing/2014/main" id="{2A1FA046-FB5E-652F-1B78-8D8A51F13F01}"/>
              </a:ext>
            </a:extLst>
          </p:cNvPr>
          <p:cNvSpPr/>
          <p:nvPr/>
        </p:nvSpPr>
        <p:spPr>
          <a:xfrm>
            <a:off x="4260640" y="5486400"/>
            <a:ext cx="2792049" cy="22860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4" name="グループ化 133">
            <a:extLst>
              <a:ext uri="{FF2B5EF4-FFF2-40B4-BE49-F238E27FC236}">
                <a16:creationId xmlns:a16="http://schemas.microsoft.com/office/drawing/2014/main" id="{3C1D7408-6B41-B8EA-9105-66EF9BEF4050}"/>
              </a:ext>
            </a:extLst>
          </p:cNvPr>
          <p:cNvGrpSpPr/>
          <p:nvPr/>
        </p:nvGrpSpPr>
        <p:grpSpPr>
          <a:xfrm>
            <a:off x="-239939" y="2534840"/>
            <a:ext cx="10435881" cy="2341960"/>
            <a:chOff x="-239939" y="2534840"/>
            <a:chExt cx="10435881" cy="2341960"/>
          </a:xfrm>
        </p:grpSpPr>
        <p:sp>
          <p:nvSpPr>
            <p:cNvPr id="164" name="TextBox 164"/>
            <p:cNvSpPr txBox="1"/>
            <p:nvPr/>
          </p:nvSpPr>
          <p:spPr>
            <a:xfrm>
              <a:off x="8048305" y="2895600"/>
              <a:ext cx="1787188" cy="294953"/>
            </a:xfrm>
            <a:prstGeom prst="rect">
              <a:avLst/>
            </a:prstGeom>
          </p:spPr>
          <p:txBody>
            <a:bodyPr lIns="0" tIns="0" rIns="0" bIns="0" rtlCol="0" anchor="t">
              <a:spAutoFit/>
            </a:bodyPr>
            <a:lstStyle/>
            <a:p>
              <a:pPr algn="ctr">
                <a:lnSpc>
                  <a:spcPts val="2279"/>
                </a:lnSpc>
                <a:spcBef>
                  <a:spcPct val="0"/>
                </a:spcBef>
              </a:pPr>
              <a:r>
                <a:rPr lang="ja-JP" altLang="en-US" sz="2000" b="1" dirty="0">
                  <a:solidFill>
                    <a:srgbClr val="000000"/>
                  </a:solidFill>
                  <a:latin typeface="ZEN角ゴシックNEW"/>
                  <a:ea typeface="ZEN角ゴシックNEW"/>
                  <a:cs typeface="ZEN角ゴシックNEW"/>
                  <a:sym typeface="ZEN角ゴシックNEW"/>
                </a:rPr>
                <a:t>頭痛</a:t>
              </a:r>
              <a:endParaRPr lang="en-US" sz="2000" b="1" dirty="0">
                <a:solidFill>
                  <a:srgbClr val="000000"/>
                </a:solidFill>
                <a:latin typeface="ZEN角ゴシックNEW"/>
                <a:ea typeface="ZEN角ゴシックNEW"/>
                <a:cs typeface="ZEN角ゴシックNEW"/>
                <a:sym typeface="ZEN角ゴシックNEW"/>
              </a:endParaRPr>
            </a:p>
          </p:txBody>
        </p:sp>
        <p:pic>
          <p:nvPicPr>
            <p:cNvPr id="177" name="図 176">
              <a:extLst>
                <a:ext uri="{FF2B5EF4-FFF2-40B4-BE49-F238E27FC236}">
                  <a16:creationId xmlns:a16="http://schemas.microsoft.com/office/drawing/2014/main" id="{E9AC1C4D-3347-D3FA-E535-B7EB8E95B11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54246" y="3242607"/>
              <a:ext cx="1408551" cy="858233"/>
            </a:xfrm>
            <a:prstGeom prst="rect">
              <a:avLst/>
            </a:prstGeom>
          </p:spPr>
        </p:pic>
        <p:sp>
          <p:nvSpPr>
            <p:cNvPr id="161" name="TextBox 161"/>
            <p:cNvSpPr txBox="1"/>
            <p:nvPr/>
          </p:nvSpPr>
          <p:spPr>
            <a:xfrm>
              <a:off x="7810037" y="4267200"/>
              <a:ext cx="1887195" cy="294953"/>
            </a:xfrm>
            <a:prstGeom prst="rect">
              <a:avLst/>
            </a:prstGeom>
          </p:spPr>
          <p:txBody>
            <a:bodyPr lIns="0" tIns="0" rIns="0" bIns="0" rtlCol="0" anchor="t">
              <a:spAutoFit/>
            </a:bodyPr>
            <a:lstStyle/>
            <a:p>
              <a:pPr algn="ctr">
                <a:lnSpc>
                  <a:spcPts val="2279"/>
                </a:lnSpc>
                <a:spcBef>
                  <a:spcPct val="0"/>
                </a:spcBef>
              </a:pPr>
              <a:r>
                <a:rPr lang="ja-JP" altLang="en-US" sz="2000" b="1" i="0" dirty="0">
                  <a:solidFill>
                    <a:srgbClr val="333333"/>
                  </a:solidFill>
                  <a:effectLst/>
                  <a:latin typeface="ZEN角ゴシックNEW" panose="020B0600070205080204" charset="-128"/>
                  <a:ea typeface="ZEN角ゴシックNEW" panose="020B0600070205080204" charset="-128"/>
                </a:rPr>
                <a:t>倦怠感</a:t>
              </a:r>
              <a:endParaRPr lang="en-US" sz="1899" b="1" dirty="0">
                <a:solidFill>
                  <a:srgbClr val="000000"/>
                </a:solidFill>
                <a:latin typeface="ZEN角ゴシックNEW" panose="020B0600070205080204" charset="-128"/>
                <a:ea typeface="ZEN角ゴシックNEW" panose="020B0600070205080204" charset="-128"/>
                <a:cs typeface="ZEN角ゴシックNEW"/>
                <a:sym typeface="ZEN角ゴシックNEW"/>
              </a:endParaRPr>
            </a:p>
          </p:txBody>
        </p:sp>
        <p:sp>
          <p:nvSpPr>
            <p:cNvPr id="184" name="吹き出し: 角を丸めた四角形 183">
              <a:extLst>
                <a:ext uri="{FF2B5EF4-FFF2-40B4-BE49-F238E27FC236}">
                  <a16:creationId xmlns:a16="http://schemas.microsoft.com/office/drawing/2014/main" id="{62EE48D1-EF6E-71F1-1B58-9AB259343CF5}"/>
                </a:ext>
              </a:extLst>
            </p:cNvPr>
            <p:cNvSpPr/>
            <p:nvPr/>
          </p:nvSpPr>
          <p:spPr>
            <a:xfrm>
              <a:off x="7103701" y="2590800"/>
              <a:ext cx="1279548" cy="533400"/>
            </a:xfrm>
            <a:prstGeom prst="wedgeRoundRectCallout">
              <a:avLst>
                <a:gd name="adj1" fmla="val 63879"/>
                <a:gd name="adj2" fmla="val 48456"/>
                <a:gd name="adj3" fmla="val 16667"/>
              </a:avLst>
            </a:prstGeom>
            <a:solidFill>
              <a:schemeClr val="bg1"/>
            </a:solidFill>
            <a:ln w="22225">
              <a:solidFill>
                <a:schemeClr val="accent6"/>
              </a:solidFill>
            </a:ln>
            <a:effectLst>
              <a:glow rad="63500">
                <a:schemeClr val="accent6">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86" name="図 185">
              <a:extLst>
                <a:ext uri="{FF2B5EF4-FFF2-40B4-BE49-F238E27FC236}">
                  <a16:creationId xmlns:a16="http://schemas.microsoft.com/office/drawing/2014/main" id="{84E16A30-1E25-048F-5CCC-3980969411B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241629" y="3657600"/>
              <a:ext cx="906914" cy="1219200"/>
            </a:xfrm>
            <a:prstGeom prst="rect">
              <a:avLst/>
            </a:prstGeom>
          </p:spPr>
        </p:pic>
        <p:pic>
          <p:nvPicPr>
            <p:cNvPr id="191" name="図 190">
              <a:extLst>
                <a:ext uri="{FF2B5EF4-FFF2-40B4-BE49-F238E27FC236}">
                  <a16:creationId xmlns:a16="http://schemas.microsoft.com/office/drawing/2014/main" id="{209CE8B6-7F13-150A-3FFF-A95D2A9AF86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58866" y="3453140"/>
              <a:ext cx="1198997" cy="1295399"/>
            </a:xfrm>
            <a:prstGeom prst="rect">
              <a:avLst/>
            </a:prstGeom>
          </p:spPr>
        </p:pic>
        <p:sp>
          <p:nvSpPr>
            <p:cNvPr id="1024" name="TextBox 168">
              <a:extLst>
                <a:ext uri="{FF2B5EF4-FFF2-40B4-BE49-F238E27FC236}">
                  <a16:creationId xmlns:a16="http://schemas.microsoft.com/office/drawing/2014/main" id="{B2BD69D4-3D8A-E9D4-592D-FA39BF56D18D}"/>
                </a:ext>
              </a:extLst>
            </p:cNvPr>
            <p:cNvSpPr txBox="1"/>
            <p:nvPr/>
          </p:nvSpPr>
          <p:spPr>
            <a:xfrm>
              <a:off x="6132811" y="2743200"/>
              <a:ext cx="3052459" cy="276999"/>
            </a:xfrm>
            <a:prstGeom prst="rect">
              <a:avLst/>
            </a:prstGeom>
          </p:spPr>
          <p:txBody>
            <a:bodyPr wrap="square" lIns="0" tIns="0" rIns="0" bIns="0" rtlCol="0" anchor="t">
              <a:spAutoFit/>
            </a:bodyPr>
            <a:lstStyle/>
            <a:p>
              <a:pPr marL="151131" lvl="1" algn="ctr"/>
              <a:r>
                <a:rPr lang="ja-JP" altLang="en-US" sz="900" b="1" i="0" dirty="0">
                  <a:solidFill>
                    <a:srgbClr val="333333"/>
                  </a:solidFill>
                  <a:effectLst/>
                  <a:latin typeface="ZEN角ゴシックNEW" panose="020B0600070205080204" charset="-128"/>
                  <a:ea typeface="ZEN角ゴシックNEW" panose="020B0600070205080204" charset="-128"/>
                </a:rPr>
                <a:t>数週間から半年、</a:t>
              </a:r>
              <a:endParaRPr lang="en-US" altLang="ja-JP" sz="900" b="1" i="0" dirty="0">
                <a:solidFill>
                  <a:srgbClr val="333333"/>
                </a:solidFill>
                <a:effectLst/>
                <a:latin typeface="ZEN角ゴシックNEW" panose="020B0600070205080204" charset="-128"/>
                <a:ea typeface="ZEN角ゴシックNEW" panose="020B0600070205080204" charset="-128"/>
              </a:endParaRPr>
            </a:p>
            <a:p>
              <a:pPr marL="151131" lvl="1" algn="ctr"/>
              <a:r>
                <a:rPr lang="ja-JP" altLang="en-US" sz="900" b="1" i="0" dirty="0">
                  <a:solidFill>
                    <a:srgbClr val="333333"/>
                  </a:solidFill>
                  <a:effectLst/>
                  <a:latin typeface="ZEN角ゴシックNEW" panose="020B0600070205080204" charset="-128"/>
                  <a:ea typeface="ZEN角ゴシックNEW" panose="020B0600070205080204" charset="-128"/>
                </a:rPr>
                <a:t>数年継続する場合も</a:t>
              </a:r>
              <a:endParaRPr lang="en-US" altLang="ja-JP" sz="900" b="1" dirty="0">
                <a:solidFill>
                  <a:srgbClr val="000000"/>
                </a:solidFill>
                <a:latin typeface="ZEN角ゴシックNEW" panose="020B0600070205080204" charset="-128"/>
                <a:ea typeface="ZEN角ゴシックNEW" panose="020B0600070205080204" charset="-128"/>
                <a:cs typeface="ZEN角ゴシックNEW"/>
                <a:sym typeface="ZEN角ゴシックNEW"/>
              </a:endParaRPr>
            </a:p>
          </p:txBody>
        </p:sp>
        <p:sp>
          <p:nvSpPr>
            <p:cNvPr id="1029" name="TextBox 161">
              <a:extLst>
                <a:ext uri="{FF2B5EF4-FFF2-40B4-BE49-F238E27FC236}">
                  <a16:creationId xmlns:a16="http://schemas.microsoft.com/office/drawing/2014/main" id="{5E0EEE1A-FEAF-69B9-2998-F3400D055057}"/>
                </a:ext>
              </a:extLst>
            </p:cNvPr>
            <p:cNvSpPr txBox="1"/>
            <p:nvPr/>
          </p:nvSpPr>
          <p:spPr>
            <a:xfrm>
              <a:off x="3890990" y="3733800"/>
              <a:ext cx="1887195" cy="294953"/>
            </a:xfrm>
            <a:prstGeom prst="rect">
              <a:avLst/>
            </a:prstGeom>
          </p:spPr>
          <p:txBody>
            <a:bodyPr lIns="0" tIns="0" rIns="0" bIns="0" rtlCol="0" anchor="t">
              <a:spAutoFit/>
            </a:bodyPr>
            <a:lstStyle/>
            <a:p>
              <a:pPr algn="ctr">
                <a:lnSpc>
                  <a:spcPts val="2279"/>
                </a:lnSpc>
                <a:spcBef>
                  <a:spcPct val="0"/>
                </a:spcBef>
              </a:pPr>
              <a:r>
                <a:rPr lang="ja-JP" altLang="en-US" sz="2000" b="1" dirty="0">
                  <a:solidFill>
                    <a:srgbClr val="000000"/>
                  </a:solidFill>
                  <a:latin typeface="ZEN角ゴシックNEW" panose="020B0600070205080204" charset="-128"/>
                  <a:ea typeface="ZEN角ゴシックNEW" panose="020B0600070205080204" charset="-128"/>
                  <a:cs typeface="ZEN角ゴシックNEW"/>
                  <a:sym typeface="ZEN角ゴシックNEW"/>
                </a:rPr>
                <a:t>嘔吐</a:t>
              </a:r>
              <a:endParaRPr lang="en-US" sz="2000" b="1" dirty="0">
                <a:solidFill>
                  <a:srgbClr val="000000"/>
                </a:solidFill>
                <a:latin typeface="ZEN角ゴシックNEW" panose="020B0600070205080204" charset="-128"/>
                <a:ea typeface="ZEN角ゴシックNEW" panose="020B0600070205080204" charset="-128"/>
                <a:cs typeface="ZEN角ゴシックNEW"/>
                <a:sym typeface="ZEN角ゴシックNEW"/>
              </a:endParaRPr>
            </a:p>
          </p:txBody>
        </p:sp>
        <p:sp>
          <p:nvSpPr>
            <p:cNvPr id="1030" name="TextBox 162">
              <a:extLst>
                <a:ext uri="{FF2B5EF4-FFF2-40B4-BE49-F238E27FC236}">
                  <a16:creationId xmlns:a16="http://schemas.microsoft.com/office/drawing/2014/main" id="{04488EFA-CDA9-8399-188E-828843D64BA7}"/>
                </a:ext>
              </a:extLst>
            </p:cNvPr>
            <p:cNvSpPr txBox="1"/>
            <p:nvPr/>
          </p:nvSpPr>
          <p:spPr>
            <a:xfrm>
              <a:off x="4755002" y="4100840"/>
              <a:ext cx="1787188" cy="571247"/>
            </a:xfrm>
            <a:prstGeom prst="rect">
              <a:avLst/>
            </a:prstGeom>
          </p:spPr>
          <p:txBody>
            <a:bodyPr lIns="0" tIns="0" rIns="0" bIns="0" rtlCol="0" anchor="t">
              <a:spAutoFit/>
            </a:bodyPr>
            <a:lstStyle/>
            <a:p>
              <a:pPr algn="ctr">
                <a:lnSpc>
                  <a:spcPts val="2279"/>
                </a:lnSpc>
                <a:spcBef>
                  <a:spcPct val="0"/>
                </a:spcBef>
              </a:pPr>
              <a:r>
                <a:rPr lang="ja-JP" altLang="en-US" b="1" dirty="0">
                  <a:solidFill>
                    <a:srgbClr val="000000"/>
                  </a:solidFill>
                  <a:latin typeface="ZEN角ゴシックNEW"/>
                  <a:ea typeface="ZEN角ゴシックNEW"/>
                  <a:cs typeface="ZEN角ゴシックNEW"/>
                  <a:sym typeface="ZEN角ゴシックNEW"/>
                </a:rPr>
                <a:t>集中力</a:t>
              </a:r>
              <a:endParaRPr lang="en-US" altLang="ja-JP" b="1" dirty="0">
                <a:solidFill>
                  <a:srgbClr val="000000"/>
                </a:solidFill>
                <a:latin typeface="ZEN角ゴシックNEW"/>
                <a:ea typeface="ZEN角ゴシックNEW"/>
                <a:cs typeface="ZEN角ゴシックNEW"/>
                <a:sym typeface="ZEN角ゴシックNEW"/>
              </a:endParaRPr>
            </a:p>
            <a:p>
              <a:pPr algn="ctr">
                <a:lnSpc>
                  <a:spcPts val="2279"/>
                </a:lnSpc>
                <a:spcBef>
                  <a:spcPct val="0"/>
                </a:spcBef>
              </a:pPr>
              <a:r>
                <a:rPr lang="ja-JP" altLang="en-US" b="1" dirty="0">
                  <a:solidFill>
                    <a:srgbClr val="000000"/>
                  </a:solidFill>
                  <a:latin typeface="ZEN角ゴシックNEW"/>
                  <a:ea typeface="ZEN角ゴシックNEW"/>
                  <a:cs typeface="ZEN角ゴシックNEW"/>
                  <a:sym typeface="ZEN角ゴシックNEW"/>
                </a:rPr>
                <a:t>判断力の低下</a:t>
              </a:r>
              <a:endParaRPr lang="en-US" b="1" dirty="0">
                <a:solidFill>
                  <a:srgbClr val="000000"/>
                </a:solidFill>
                <a:latin typeface="ZEN角ゴシックNEW"/>
                <a:ea typeface="ZEN角ゴシックNEW"/>
                <a:cs typeface="ZEN角ゴシックNEW"/>
                <a:sym typeface="ZEN角ゴシックNEW"/>
              </a:endParaRPr>
            </a:p>
          </p:txBody>
        </p:sp>
        <p:sp>
          <p:nvSpPr>
            <p:cNvPr id="1031" name="TextBox 162">
              <a:extLst>
                <a:ext uri="{FF2B5EF4-FFF2-40B4-BE49-F238E27FC236}">
                  <a16:creationId xmlns:a16="http://schemas.microsoft.com/office/drawing/2014/main" id="{C007A3AB-CF3A-1D4C-E76B-05813A83A4C0}"/>
                </a:ext>
              </a:extLst>
            </p:cNvPr>
            <p:cNvSpPr txBox="1"/>
            <p:nvPr/>
          </p:nvSpPr>
          <p:spPr>
            <a:xfrm>
              <a:off x="4793941" y="3048000"/>
              <a:ext cx="1787188" cy="279372"/>
            </a:xfrm>
            <a:prstGeom prst="rect">
              <a:avLst/>
            </a:prstGeom>
          </p:spPr>
          <p:txBody>
            <a:bodyPr lIns="0" tIns="0" rIns="0" bIns="0" rtlCol="0" anchor="t">
              <a:spAutoFit/>
            </a:bodyPr>
            <a:lstStyle/>
            <a:p>
              <a:pPr algn="ctr">
                <a:lnSpc>
                  <a:spcPts val="2279"/>
                </a:lnSpc>
                <a:spcBef>
                  <a:spcPct val="0"/>
                </a:spcBef>
              </a:pPr>
              <a:r>
                <a:rPr lang="ja-JP" altLang="en-US" sz="1899" b="1" dirty="0">
                  <a:solidFill>
                    <a:srgbClr val="000000"/>
                  </a:solidFill>
                  <a:latin typeface="ZEN角ゴシックNEW"/>
                  <a:ea typeface="ZEN角ゴシックNEW"/>
                  <a:cs typeface="ZEN角ゴシックNEW"/>
                  <a:sym typeface="ZEN角ゴシックNEW"/>
                </a:rPr>
                <a:t>意識障害</a:t>
              </a:r>
              <a:endParaRPr lang="en-US" altLang="ja-JP" sz="1899" b="1" dirty="0">
                <a:solidFill>
                  <a:srgbClr val="000000"/>
                </a:solidFill>
                <a:latin typeface="ZEN角ゴシックNEW"/>
                <a:ea typeface="ZEN角ゴシックNEW"/>
                <a:cs typeface="ZEN角ゴシックNEW"/>
                <a:sym typeface="ZEN角ゴシックNEW"/>
              </a:endParaRPr>
            </a:p>
          </p:txBody>
        </p:sp>
        <p:sp>
          <p:nvSpPr>
            <p:cNvPr id="1032" name="TextBox 164">
              <a:extLst>
                <a:ext uri="{FF2B5EF4-FFF2-40B4-BE49-F238E27FC236}">
                  <a16:creationId xmlns:a16="http://schemas.microsoft.com/office/drawing/2014/main" id="{440CDBEA-B079-08FA-E5E2-936BCC1EFA72}"/>
                </a:ext>
              </a:extLst>
            </p:cNvPr>
            <p:cNvSpPr txBox="1"/>
            <p:nvPr/>
          </p:nvSpPr>
          <p:spPr>
            <a:xfrm>
              <a:off x="8408754" y="4572000"/>
              <a:ext cx="1787188" cy="264047"/>
            </a:xfrm>
            <a:prstGeom prst="rect">
              <a:avLst/>
            </a:prstGeom>
          </p:spPr>
          <p:txBody>
            <a:bodyPr lIns="0" tIns="0" rIns="0" bIns="0" rtlCol="0" anchor="t">
              <a:spAutoFit/>
            </a:bodyPr>
            <a:lstStyle/>
            <a:p>
              <a:pPr algn="ctr">
                <a:lnSpc>
                  <a:spcPts val="2279"/>
                </a:lnSpc>
                <a:spcBef>
                  <a:spcPct val="0"/>
                </a:spcBef>
              </a:pPr>
              <a:r>
                <a:rPr lang="ja-JP" altLang="en-US" sz="1400" b="1" dirty="0">
                  <a:solidFill>
                    <a:srgbClr val="000000"/>
                  </a:solidFill>
                  <a:latin typeface="ZEN角ゴシックNEW"/>
                  <a:ea typeface="ZEN角ゴシックNEW"/>
                  <a:cs typeface="ZEN角ゴシックNEW"/>
                  <a:sym typeface="ZEN角ゴシックNEW"/>
                </a:rPr>
                <a:t>等々</a:t>
              </a:r>
              <a:r>
                <a:rPr lang="en-US" altLang="ja-JP" sz="1400" b="1" dirty="0">
                  <a:solidFill>
                    <a:srgbClr val="000000"/>
                  </a:solidFill>
                  <a:latin typeface="ZEN角ゴシックNEW"/>
                  <a:ea typeface="ZEN角ゴシックNEW"/>
                  <a:cs typeface="ZEN角ゴシックNEW"/>
                  <a:sym typeface="ZEN角ゴシックNEW"/>
                </a:rPr>
                <a:t>…</a:t>
              </a:r>
              <a:endParaRPr lang="en-US" sz="1400" b="1" dirty="0">
                <a:solidFill>
                  <a:srgbClr val="000000"/>
                </a:solidFill>
                <a:latin typeface="ZEN角ゴシックNEW"/>
                <a:ea typeface="ZEN角ゴシックNEW"/>
                <a:cs typeface="ZEN角ゴシックNEW"/>
                <a:sym typeface="ZEN角ゴシックNEW"/>
              </a:endParaRPr>
            </a:p>
          </p:txBody>
        </p:sp>
        <p:sp>
          <p:nvSpPr>
            <p:cNvPr id="130" name="テキスト ボックス 129">
              <a:extLst>
                <a:ext uri="{FF2B5EF4-FFF2-40B4-BE49-F238E27FC236}">
                  <a16:creationId xmlns:a16="http://schemas.microsoft.com/office/drawing/2014/main" id="{864BE68E-6D13-8A25-5CF5-64097FC1DD28}"/>
                </a:ext>
              </a:extLst>
            </p:cNvPr>
            <p:cNvSpPr txBox="1"/>
            <p:nvPr/>
          </p:nvSpPr>
          <p:spPr>
            <a:xfrm>
              <a:off x="-239939" y="4355068"/>
              <a:ext cx="2267114"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熱失神</a:t>
              </a:r>
            </a:p>
          </p:txBody>
        </p:sp>
        <p:sp>
          <p:nvSpPr>
            <p:cNvPr id="131" name="テキスト ボックス 130">
              <a:extLst>
                <a:ext uri="{FF2B5EF4-FFF2-40B4-BE49-F238E27FC236}">
                  <a16:creationId xmlns:a16="http://schemas.microsoft.com/office/drawing/2014/main" id="{D4DA3723-064B-681E-8CC2-09CC85E0C0F4}"/>
                </a:ext>
              </a:extLst>
            </p:cNvPr>
            <p:cNvSpPr txBox="1"/>
            <p:nvPr/>
          </p:nvSpPr>
          <p:spPr>
            <a:xfrm>
              <a:off x="-18081" y="3593068"/>
              <a:ext cx="2267114"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熱けいれん</a:t>
              </a:r>
              <a:endParaRPr kumimoji="1" lang="en-US" altLang="ja-JP"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
          <p:nvSpPr>
            <p:cNvPr id="132" name="テキスト ボックス 131">
              <a:extLst>
                <a:ext uri="{FF2B5EF4-FFF2-40B4-BE49-F238E27FC236}">
                  <a16:creationId xmlns:a16="http://schemas.microsoft.com/office/drawing/2014/main" id="{099D797D-9B39-DF73-6C3C-0235AEDE5DCA}"/>
                </a:ext>
              </a:extLst>
            </p:cNvPr>
            <p:cNvSpPr txBox="1"/>
            <p:nvPr/>
          </p:nvSpPr>
          <p:spPr>
            <a:xfrm>
              <a:off x="-234451" y="3962400"/>
              <a:ext cx="2267114"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熱疲労</a:t>
              </a:r>
            </a:p>
          </p:txBody>
        </p:sp>
        <p:pic>
          <p:nvPicPr>
            <p:cNvPr id="1026" name="Picture 2" descr="熱中症のお爺さんのイラスト">
              <a:extLst>
                <a:ext uri="{FF2B5EF4-FFF2-40B4-BE49-F238E27FC236}">
                  <a16:creationId xmlns:a16="http://schemas.microsoft.com/office/drawing/2014/main" id="{A6CFFC5F-B23B-D7D8-E6A4-E4EEF5A5AA6C}"/>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1827868" y="2819400"/>
              <a:ext cx="997765" cy="2045945"/>
            </a:xfrm>
            <a:prstGeom prst="rect">
              <a:avLst/>
            </a:prstGeom>
            <a:noFill/>
            <a:extLst>
              <a:ext uri="{909E8E84-426E-40DD-AFC4-6F175D3DCCD1}">
                <a14:hiddenFill xmlns:a14="http://schemas.microsoft.com/office/drawing/2010/main">
                  <a:solidFill>
                    <a:srgbClr val="FFFFFF"/>
                  </a:solidFill>
                </a14:hiddenFill>
              </a:ext>
            </a:extLst>
          </p:spPr>
        </p:pic>
        <p:sp>
          <p:nvSpPr>
            <p:cNvPr id="141" name="矢印: 五方向 140">
              <a:extLst>
                <a:ext uri="{FF2B5EF4-FFF2-40B4-BE49-F238E27FC236}">
                  <a16:creationId xmlns:a16="http://schemas.microsoft.com/office/drawing/2014/main" id="{9273F462-6721-E87C-FC33-C87F5179C810}"/>
                </a:ext>
              </a:extLst>
            </p:cNvPr>
            <p:cNvSpPr/>
            <p:nvPr/>
          </p:nvSpPr>
          <p:spPr>
            <a:xfrm>
              <a:off x="2945170" y="3048000"/>
              <a:ext cx="426516" cy="1752600"/>
            </a:xfrm>
            <a:prstGeom prst="homePlate">
              <a:avLst>
                <a:gd name="adj" fmla="val 27566"/>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テキスト ボックス 141">
              <a:extLst>
                <a:ext uri="{FF2B5EF4-FFF2-40B4-BE49-F238E27FC236}">
                  <a16:creationId xmlns:a16="http://schemas.microsoft.com/office/drawing/2014/main" id="{887186DA-812D-FB44-4B79-947A81D6853C}"/>
                </a:ext>
              </a:extLst>
            </p:cNvPr>
            <p:cNvSpPr txBox="1"/>
            <p:nvPr/>
          </p:nvSpPr>
          <p:spPr>
            <a:xfrm>
              <a:off x="2892447" y="3200400"/>
              <a:ext cx="461665" cy="1514375"/>
            </a:xfrm>
            <a:prstGeom prst="rect">
              <a:avLst/>
            </a:prstGeom>
            <a:noFill/>
          </p:spPr>
          <p:txBody>
            <a:bodyPr vert="eaVert"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chemeClr val="bg1"/>
                  </a:solidFill>
                  <a:effectLst/>
                  <a:uLnTx/>
                  <a:uFillTx/>
                  <a:latin typeface="+mj-ea"/>
                  <a:ea typeface="+mj-ea"/>
                </a:rPr>
                <a:t>症状の進行</a:t>
              </a:r>
              <a:endParaRPr kumimoji="1" lang="en-US" altLang="ja-JP" sz="1800" b="1" i="0" u="none" strike="noStrike" kern="1200" cap="none" spc="0" normalizeH="0" baseline="0" noProof="0" dirty="0">
                <a:ln>
                  <a:noFill/>
                </a:ln>
                <a:solidFill>
                  <a:schemeClr val="bg1"/>
                </a:solidFill>
                <a:effectLst/>
                <a:uLnTx/>
                <a:uFillTx/>
                <a:latin typeface="+mj-ea"/>
                <a:ea typeface="+mj-ea"/>
              </a:endParaRPr>
            </a:p>
          </p:txBody>
        </p:sp>
        <p:sp>
          <p:nvSpPr>
            <p:cNvPr id="143" name="矢印: 五方向 142">
              <a:extLst>
                <a:ext uri="{FF2B5EF4-FFF2-40B4-BE49-F238E27FC236}">
                  <a16:creationId xmlns:a16="http://schemas.microsoft.com/office/drawing/2014/main" id="{0519753D-2DB1-721B-905E-1EBE0519C5A5}"/>
                </a:ext>
              </a:extLst>
            </p:cNvPr>
            <p:cNvSpPr/>
            <p:nvPr/>
          </p:nvSpPr>
          <p:spPr>
            <a:xfrm>
              <a:off x="6570556" y="3048000"/>
              <a:ext cx="426516" cy="1752600"/>
            </a:xfrm>
            <a:prstGeom prst="homePlate">
              <a:avLst>
                <a:gd name="adj" fmla="val 27566"/>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4" name="テキスト ボックス 143">
              <a:extLst>
                <a:ext uri="{FF2B5EF4-FFF2-40B4-BE49-F238E27FC236}">
                  <a16:creationId xmlns:a16="http://schemas.microsoft.com/office/drawing/2014/main" id="{7848F42A-ACA5-CE72-FF49-CEE8B3C09D5C}"/>
                </a:ext>
              </a:extLst>
            </p:cNvPr>
            <p:cNvSpPr txBox="1"/>
            <p:nvPr/>
          </p:nvSpPr>
          <p:spPr>
            <a:xfrm>
              <a:off x="6503441" y="3200400"/>
              <a:ext cx="461665" cy="1514375"/>
            </a:xfrm>
            <a:prstGeom prst="rect">
              <a:avLst/>
            </a:prstGeom>
            <a:noFill/>
          </p:spPr>
          <p:txBody>
            <a:bodyPr vert="eaVert"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b="1" dirty="0">
                  <a:solidFill>
                    <a:schemeClr val="bg1"/>
                  </a:solidFill>
                  <a:latin typeface="+mj-ea"/>
                  <a:ea typeface="+mj-ea"/>
                </a:rPr>
                <a:t>後遺症 へ</a:t>
              </a:r>
              <a:endParaRPr kumimoji="1" lang="en-US" altLang="ja-JP" sz="1800" b="1" i="0" u="none" strike="noStrike" kern="1200" cap="none" spc="0" normalizeH="0" baseline="0" noProof="0" dirty="0">
                <a:ln>
                  <a:noFill/>
                </a:ln>
                <a:solidFill>
                  <a:schemeClr val="bg1"/>
                </a:solidFill>
                <a:effectLst/>
                <a:uLnTx/>
                <a:uFillTx/>
                <a:latin typeface="+mj-ea"/>
                <a:ea typeface="+mj-ea"/>
              </a:endParaRPr>
            </a:p>
          </p:txBody>
        </p:sp>
        <p:sp>
          <p:nvSpPr>
            <p:cNvPr id="162" name="TextBox 162"/>
            <p:cNvSpPr txBox="1"/>
            <p:nvPr/>
          </p:nvSpPr>
          <p:spPr>
            <a:xfrm>
              <a:off x="6928701" y="3302028"/>
              <a:ext cx="1787188" cy="279372"/>
            </a:xfrm>
            <a:prstGeom prst="rect">
              <a:avLst/>
            </a:prstGeom>
          </p:spPr>
          <p:txBody>
            <a:bodyPr lIns="0" tIns="0" rIns="0" bIns="0" rtlCol="0" anchor="t">
              <a:spAutoFit/>
            </a:bodyPr>
            <a:lstStyle/>
            <a:p>
              <a:pPr algn="ctr">
                <a:lnSpc>
                  <a:spcPts val="2279"/>
                </a:lnSpc>
                <a:spcBef>
                  <a:spcPct val="0"/>
                </a:spcBef>
              </a:pPr>
              <a:r>
                <a:rPr lang="ja-JP" altLang="en-US" sz="1899" b="1" dirty="0">
                  <a:solidFill>
                    <a:srgbClr val="000000"/>
                  </a:solidFill>
                  <a:latin typeface="ZEN角ゴシックNEW"/>
                  <a:ea typeface="ZEN角ゴシックNEW"/>
                  <a:cs typeface="ZEN角ゴシックNEW"/>
                  <a:sym typeface="ZEN角ゴシックNEW"/>
                </a:rPr>
                <a:t>めまい</a:t>
              </a:r>
              <a:endParaRPr lang="en-US" sz="1899" b="1" dirty="0">
                <a:solidFill>
                  <a:srgbClr val="000000"/>
                </a:solidFill>
                <a:latin typeface="ZEN角ゴシックNEW"/>
                <a:ea typeface="ZEN角ゴシックNEW"/>
                <a:cs typeface="ZEN角ゴシックNEW"/>
                <a:sym typeface="ZEN角ゴシックNEW"/>
              </a:endParaRPr>
            </a:p>
          </p:txBody>
        </p:sp>
        <p:sp>
          <p:nvSpPr>
            <p:cNvPr id="145" name="TextBox 162">
              <a:extLst>
                <a:ext uri="{FF2B5EF4-FFF2-40B4-BE49-F238E27FC236}">
                  <a16:creationId xmlns:a16="http://schemas.microsoft.com/office/drawing/2014/main" id="{C82852EF-CBD3-A8A8-7F8D-DB2A9F01C206}"/>
                </a:ext>
              </a:extLst>
            </p:cNvPr>
            <p:cNvSpPr txBox="1"/>
            <p:nvPr/>
          </p:nvSpPr>
          <p:spPr>
            <a:xfrm>
              <a:off x="4770739" y="3429000"/>
              <a:ext cx="1787188" cy="279372"/>
            </a:xfrm>
            <a:prstGeom prst="rect">
              <a:avLst/>
            </a:prstGeom>
          </p:spPr>
          <p:txBody>
            <a:bodyPr lIns="0" tIns="0" rIns="0" bIns="0" rtlCol="0" anchor="t">
              <a:spAutoFit/>
            </a:bodyPr>
            <a:lstStyle/>
            <a:p>
              <a:pPr algn="ctr">
                <a:lnSpc>
                  <a:spcPts val="2279"/>
                </a:lnSpc>
                <a:spcBef>
                  <a:spcPct val="0"/>
                </a:spcBef>
              </a:pPr>
              <a:r>
                <a:rPr lang="ja-JP" altLang="en-US" sz="1899" b="1" dirty="0">
                  <a:solidFill>
                    <a:srgbClr val="000000"/>
                  </a:solidFill>
                  <a:latin typeface="ZEN角ゴシックNEW"/>
                  <a:ea typeface="ZEN角ゴシックNEW"/>
                  <a:cs typeface="ZEN角ゴシックNEW"/>
                  <a:sym typeface="ZEN角ゴシックNEW"/>
                </a:rPr>
                <a:t>昏睡状態</a:t>
              </a:r>
              <a:endParaRPr lang="en-US" altLang="ja-JP" sz="1899" b="1" dirty="0">
                <a:solidFill>
                  <a:srgbClr val="000000"/>
                </a:solidFill>
                <a:latin typeface="ZEN角ゴシックNEW"/>
                <a:ea typeface="ZEN角ゴシックNEW"/>
                <a:cs typeface="ZEN角ゴシックNEW"/>
                <a:sym typeface="ZEN角ゴシックNEW"/>
              </a:endParaRPr>
            </a:p>
          </p:txBody>
        </p:sp>
        <p:sp>
          <p:nvSpPr>
            <p:cNvPr id="148" name="爆発: 14 pt 147">
              <a:extLst>
                <a:ext uri="{FF2B5EF4-FFF2-40B4-BE49-F238E27FC236}">
                  <a16:creationId xmlns:a16="http://schemas.microsoft.com/office/drawing/2014/main" id="{D08F6607-1E37-14DC-9928-E6F9F8BB29D3}"/>
                </a:ext>
              </a:extLst>
            </p:cNvPr>
            <p:cNvSpPr/>
            <p:nvPr/>
          </p:nvSpPr>
          <p:spPr>
            <a:xfrm rot="1405237">
              <a:off x="3636350" y="2534840"/>
              <a:ext cx="1462323" cy="1014212"/>
            </a:xfrm>
            <a:prstGeom prst="irregularSeal2">
              <a:avLst/>
            </a:prstGeom>
            <a:solidFill>
              <a:srgbClr val="FFFF99"/>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8" name="Picture 2" descr="熱中症のお爺さんのイラスト">
              <a:extLst>
                <a:ext uri="{FF2B5EF4-FFF2-40B4-BE49-F238E27FC236}">
                  <a16:creationId xmlns:a16="http://schemas.microsoft.com/office/drawing/2014/main" id="{32960B2A-A42A-5DD2-B18B-A624D7DDD366}"/>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l="-5672"/>
            <a:stretch/>
          </p:blipFill>
          <p:spPr bwMode="auto">
            <a:xfrm>
              <a:off x="1048065" y="2971800"/>
              <a:ext cx="853031" cy="685800"/>
            </a:xfrm>
            <a:prstGeom prst="rect">
              <a:avLst/>
            </a:prstGeom>
            <a:noFill/>
            <a:extLst>
              <a:ext uri="{909E8E84-426E-40DD-AFC4-6F175D3DCCD1}">
                <a14:hiddenFill xmlns:a14="http://schemas.microsoft.com/office/drawing/2010/main">
                  <a:solidFill>
                    <a:srgbClr val="FFFFFF"/>
                  </a:solidFill>
                </a14:hiddenFill>
              </a:ext>
            </a:extLst>
          </p:spPr>
        </p:pic>
        <p:sp>
          <p:nvSpPr>
            <p:cNvPr id="129" name="テキスト ボックス 128">
              <a:extLst>
                <a:ext uri="{FF2B5EF4-FFF2-40B4-BE49-F238E27FC236}">
                  <a16:creationId xmlns:a16="http://schemas.microsoft.com/office/drawing/2014/main" id="{D5C73E06-409E-77E3-7887-808E8366D20A}"/>
                </a:ext>
              </a:extLst>
            </p:cNvPr>
            <p:cNvSpPr txBox="1"/>
            <p:nvPr/>
          </p:nvSpPr>
          <p:spPr>
            <a:xfrm>
              <a:off x="3180586" y="2895600"/>
              <a:ext cx="2267114"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ED7D31"/>
                  </a:solidFill>
                  <a:effectLst/>
                  <a:uLnTx/>
                  <a:uFillTx/>
                  <a:latin typeface="ZEN角ゴシックNEW Bold" panose="020B0600070205080204" charset="-128"/>
                  <a:ea typeface="ZEN角ゴシックNEW Bold" panose="020B0600070205080204" charset="-128"/>
                </a:rPr>
                <a:t>熱射病</a:t>
              </a:r>
            </a:p>
          </p:txBody>
        </p:sp>
      </p:grpSp>
      <p:sp>
        <p:nvSpPr>
          <p:cNvPr id="133" name="四角形: 角を丸くする 132">
            <a:extLst>
              <a:ext uri="{FF2B5EF4-FFF2-40B4-BE49-F238E27FC236}">
                <a16:creationId xmlns:a16="http://schemas.microsoft.com/office/drawing/2014/main" id="{26410CA9-0E29-3324-04AC-1A507E85DA1F}"/>
              </a:ext>
            </a:extLst>
          </p:cNvPr>
          <p:cNvSpPr/>
          <p:nvPr/>
        </p:nvSpPr>
        <p:spPr>
          <a:xfrm>
            <a:off x="279445" y="5260975"/>
            <a:ext cx="9383352" cy="1371600"/>
          </a:xfrm>
          <a:prstGeom prst="roundRect">
            <a:avLst/>
          </a:prstGeom>
          <a:solidFill>
            <a:srgbClr val="FFFFFF"/>
          </a:solidFill>
          <a:ln w="38100">
            <a:solidFill>
              <a:srgbClr val="EF89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0" name="TextBox 168">
            <a:extLst>
              <a:ext uri="{FF2B5EF4-FFF2-40B4-BE49-F238E27FC236}">
                <a16:creationId xmlns:a16="http://schemas.microsoft.com/office/drawing/2014/main" id="{744FD797-9C57-5590-1989-75A9D60B6CBE}"/>
              </a:ext>
            </a:extLst>
          </p:cNvPr>
          <p:cNvSpPr txBox="1"/>
          <p:nvPr/>
        </p:nvSpPr>
        <p:spPr>
          <a:xfrm>
            <a:off x="2384865" y="6248400"/>
            <a:ext cx="5173161" cy="215444"/>
          </a:xfrm>
          <a:prstGeom prst="rect">
            <a:avLst/>
          </a:prstGeom>
          <a:solidFill>
            <a:schemeClr val="bg1"/>
          </a:solidFill>
        </p:spPr>
        <p:txBody>
          <a:bodyPr wrap="square" lIns="0" tIns="0" rIns="0" bIns="0" rtlCol="0" anchor="t">
            <a:spAutoFit/>
          </a:bodyPr>
          <a:lstStyle/>
          <a:p>
            <a:pPr marL="151131" lvl="1" algn="l"/>
            <a:r>
              <a:rPr lang="ja-JP" altLang="en-US" sz="1400" dirty="0">
                <a:solidFill>
                  <a:srgbClr val="000000"/>
                </a:solidFill>
                <a:latin typeface="ZEN角ゴシックNEW"/>
                <a:ea typeface="ZEN角ゴシックNEW"/>
                <a:cs typeface="ZEN角ゴシックNEW"/>
                <a:sym typeface="ZEN角ゴシックNEW"/>
              </a:rPr>
              <a:t>→熱中症について、本テキストでしっかり学びましょう！</a:t>
            </a:r>
            <a:endParaRPr lang="en-US" sz="1400" dirty="0">
              <a:solidFill>
                <a:srgbClr val="000000"/>
              </a:solidFill>
              <a:latin typeface="ZEN角ゴシックNEW"/>
              <a:ea typeface="ZEN角ゴシックNEW"/>
              <a:cs typeface="ZEN角ゴシックNEW"/>
              <a:sym typeface="ZEN角ゴシックNEW"/>
            </a:endParaRPr>
          </a:p>
        </p:txBody>
      </p:sp>
      <p:sp>
        <p:nvSpPr>
          <p:cNvPr id="125" name="正方形/長方形 124">
            <a:extLst>
              <a:ext uri="{FF2B5EF4-FFF2-40B4-BE49-F238E27FC236}">
                <a16:creationId xmlns:a16="http://schemas.microsoft.com/office/drawing/2014/main" id="{B0A71B74-A076-C150-ED27-6F697B70EBEC}"/>
              </a:ext>
            </a:extLst>
          </p:cNvPr>
          <p:cNvSpPr/>
          <p:nvPr/>
        </p:nvSpPr>
        <p:spPr>
          <a:xfrm>
            <a:off x="4652969" y="5562600"/>
            <a:ext cx="3443518" cy="2221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 name="TextBox 168">
            <a:extLst>
              <a:ext uri="{FF2B5EF4-FFF2-40B4-BE49-F238E27FC236}">
                <a16:creationId xmlns:a16="http://schemas.microsoft.com/office/drawing/2014/main" id="{84014001-456B-3BEA-1635-FCD283A4C864}"/>
              </a:ext>
            </a:extLst>
          </p:cNvPr>
          <p:cNvSpPr txBox="1"/>
          <p:nvPr/>
        </p:nvSpPr>
        <p:spPr>
          <a:xfrm>
            <a:off x="305140" y="5486400"/>
            <a:ext cx="9295719" cy="677108"/>
          </a:xfrm>
          <a:prstGeom prst="rect">
            <a:avLst/>
          </a:prstGeom>
        </p:spPr>
        <p:txBody>
          <a:bodyPr wrap="square" lIns="0" tIns="0" rIns="0" bIns="0" rtlCol="0" anchor="t">
            <a:spAutoFit/>
          </a:bodyPr>
          <a:lstStyle/>
          <a:p>
            <a:pPr marL="151131" lvl="1" algn="ctr"/>
            <a:r>
              <a:rPr lang="ja-JP" altLang="en-US" sz="2200" b="1" dirty="0">
                <a:solidFill>
                  <a:srgbClr val="000000"/>
                </a:solidFill>
                <a:latin typeface="ZEN角ゴシックNEW"/>
                <a:ea typeface="ZEN角ゴシックNEW"/>
                <a:cs typeface="ZEN角ゴシックNEW"/>
                <a:sym typeface="ZEN角ゴシックNEW"/>
              </a:rPr>
              <a:t>後遺症を残さないためには</a:t>
            </a:r>
            <a:r>
              <a:rPr lang="ja-JP" altLang="en-US" sz="2200" b="1" dirty="0">
                <a:solidFill>
                  <a:srgbClr val="FF0000"/>
                </a:solidFill>
                <a:latin typeface="ZEN角ゴシックNEW"/>
                <a:ea typeface="ZEN角ゴシックNEW"/>
                <a:cs typeface="ZEN角ゴシックNEW"/>
                <a:sym typeface="ZEN角ゴシックNEW"/>
              </a:rPr>
              <a:t>熱中症の予防・対策が重要</a:t>
            </a:r>
            <a:r>
              <a:rPr lang="ja-JP" altLang="en-US" sz="2200" b="1" dirty="0">
                <a:solidFill>
                  <a:srgbClr val="000000"/>
                </a:solidFill>
                <a:latin typeface="ZEN角ゴシックNEW"/>
                <a:ea typeface="ZEN角ゴシックNEW"/>
                <a:cs typeface="ZEN角ゴシックNEW"/>
                <a:sym typeface="ZEN角ゴシックNEW"/>
              </a:rPr>
              <a:t>です</a:t>
            </a:r>
            <a:endParaRPr lang="en-US" altLang="ja-JP" sz="2200" b="1" dirty="0">
              <a:solidFill>
                <a:srgbClr val="000000"/>
              </a:solidFill>
              <a:latin typeface="ZEN角ゴシックNEW"/>
              <a:ea typeface="ZEN角ゴシックNEW"/>
              <a:cs typeface="ZEN角ゴシックNEW"/>
              <a:sym typeface="ZEN角ゴシックNEW"/>
            </a:endParaRPr>
          </a:p>
          <a:p>
            <a:pPr marL="151131" lvl="1" algn="ctr"/>
            <a:r>
              <a:rPr lang="ja-JP" altLang="en-US" sz="2200" b="1" dirty="0">
                <a:solidFill>
                  <a:srgbClr val="000000"/>
                </a:solidFill>
                <a:latin typeface="ZEN角ゴシックNEW"/>
                <a:ea typeface="ZEN角ゴシックNEW"/>
                <a:cs typeface="ZEN角ゴシックNEW"/>
                <a:sym typeface="ZEN角ゴシックNEW"/>
              </a:rPr>
              <a:t>熱中症かなと思ったときは、すぐに応急処置を行いましょう！</a:t>
            </a:r>
            <a:endParaRPr lang="en-US" altLang="ja-JP" sz="2200" b="1" dirty="0">
              <a:solidFill>
                <a:srgbClr val="000000"/>
              </a:solidFill>
              <a:latin typeface="ZEN角ゴシックNEW"/>
              <a:ea typeface="ZEN角ゴシックNEW"/>
              <a:cs typeface="ZEN角ゴシックNEW"/>
              <a:sym typeface="ZEN角ゴシックNEW"/>
            </a:endParaRPr>
          </a:p>
        </p:txBody>
      </p:sp>
      <p:sp>
        <p:nvSpPr>
          <p:cNvPr id="127" name="TextBox 184">
            <a:extLst>
              <a:ext uri="{FF2B5EF4-FFF2-40B4-BE49-F238E27FC236}">
                <a16:creationId xmlns:a16="http://schemas.microsoft.com/office/drawing/2014/main" id="{0936FBAB-786A-62F9-8B7F-4052FDBBDEC1}"/>
              </a:ext>
            </a:extLst>
          </p:cNvPr>
          <p:cNvSpPr txBox="1"/>
          <p:nvPr/>
        </p:nvSpPr>
        <p:spPr>
          <a:xfrm>
            <a:off x="4114800" y="-465113"/>
            <a:ext cx="7956325" cy="353238"/>
          </a:xfrm>
          <a:prstGeom prst="rect">
            <a:avLst/>
          </a:prstGeom>
        </p:spPr>
        <p:txBody>
          <a:bodyPr wrap="square" lIns="0" tIns="0" rIns="0" bIns="0" rtlCol="0" anchor="ctr">
            <a:spAutoFit/>
          </a:bodyPr>
          <a:lstStyle/>
          <a:p>
            <a:pPr algn="ctr">
              <a:lnSpc>
                <a:spcPts val="2399"/>
              </a:lnSpc>
              <a:spcBef>
                <a:spcPct val="0"/>
              </a:spcBef>
            </a:pPr>
            <a:r>
              <a:rPr lang="ja-JP" altLang="en-US" sz="3600" b="1" dirty="0">
                <a:solidFill>
                  <a:srgbClr val="FF0000"/>
                </a:solidFill>
                <a:latin typeface="ZEN角ゴシックNEW Bold"/>
                <a:ea typeface="ZEN角ゴシックNEW Bold"/>
                <a:cs typeface="ZEN角ゴシックNEW Bold"/>
                <a:sym typeface="ZEN角ゴシックNEW Bold"/>
              </a:rPr>
              <a:t>短縮版</a:t>
            </a:r>
            <a:endParaRPr lang="en-US" sz="3600" b="1" dirty="0">
              <a:solidFill>
                <a:srgbClr val="FF0000"/>
              </a:solidFill>
              <a:latin typeface="ZEN角ゴシックNEW Bold"/>
              <a:ea typeface="ZEN角ゴシックNEW Bold"/>
              <a:cs typeface="ZEN角ゴシックNEW Bold"/>
              <a:sym typeface="ZEN角ゴシックNEW Bold"/>
            </a:endParaRPr>
          </a:p>
        </p:txBody>
      </p:sp>
    </p:spTree>
    <p:extLst>
      <p:ext uri="{BB962C8B-B14F-4D97-AF65-F5344CB8AC3E}">
        <p14:creationId xmlns:p14="http://schemas.microsoft.com/office/powerpoint/2010/main" val="2314662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3696">
            <a:off x="212522" y="807513"/>
            <a:ext cx="9563176" cy="0"/>
          </a:xfrm>
          <a:prstGeom prst="line">
            <a:avLst/>
          </a:prstGeom>
          <a:ln w="28575" cap="rnd">
            <a:solidFill>
              <a:srgbClr val="ED7D31"/>
            </a:solidFill>
            <a:prstDash val="solid"/>
            <a:headEnd type="oval" w="lg" len="lg"/>
            <a:tailEnd type="oval" w="lg" len="lg"/>
          </a:ln>
        </p:spPr>
        <p:txBody>
          <a:bodyPr/>
          <a:lstStyle/>
          <a:p>
            <a:endParaRPr lang="ja-JP" altLang="en-US"/>
          </a:p>
        </p:txBody>
      </p:sp>
      <p:grpSp>
        <p:nvGrpSpPr>
          <p:cNvPr id="3" name="Group 3"/>
          <p:cNvGrpSpPr/>
          <p:nvPr/>
        </p:nvGrpSpPr>
        <p:grpSpPr>
          <a:xfrm>
            <a:off x="0" y="939452"/>
            <a:ext cx="9906000" cy="5918548"/>
            <a:chOff x="0" y="0"/>
            <a:chExt cx="13208000" cy="7891397"/>
          </a:xfrm>
        </p:grpSpPr>
        <p:sp>
          <p:nvSpPr>
            <p:cNvPr id="4" name="Freeform 4"/>
            <p:cNvSpPr/>
            <p:nvPr/>
          </p:nvSpPr>
          <p:spPr>
            <a:xfrm>
              <a:off x="0" y="0"/>
              <a:ext cx="13208000" cy="7891399"/>
            </a:xfrm>
            <a:custGeom>
              <a:avLst/>
              <a:gdLst/>
              <a:ahLst/>
              <a:cxnLst/>
              <a:rect l="l" t="t" r="r" b="b"/>
              <a:pathLst>
                <a:path w="13208000" h="7891399">
                  <a:moveTo>
                    <a:pt x="0" y="0"/>
                  </a:moveTo>
                  <a:lnTo>
                    <a:pt x="13208000" y="0"/>
                  </a:lnTo>
                  <a:lnTo>
                    <a:pt x="13208000" y="7891399"/>
                  </a:lnTo>
                  <a:lnTo>
                    <a:pt x="0" y="7891399"/>
                  </a:lnTo>
                  <a:close/>
                </a:path>
              </a:pathLst>
            </a:custGeom>
            <a:solidFill>
              <a:srgbClr val="ED7D31"/>
            </a:solidFill>
          </p:spPr>
          <p:txBody>
            <a:bodyPr/>
            <a:lstStyle/>
            <a:p>
              <a:endParaRPr lang="ja-JP" altLang="en-US"/>
            </a:p>
          </p:txBody>
        </p:sp>
      </p:grpSp>
      <p:sp>
        <p:nvSpPr>
          <p:cNvPr id="5" name="AutoShape 5"/>
          <p:cNvSpPr/>
          <p:nvPr/>
        </p:nvSpPr>
        <p:spPr>
          <a:xfrm rot="3826143">
            <a:off x="-484797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 name="AutoShape 6"/>
          <p:cNvSpPr/>
          <p:nvPr/>
        </p:nvSpPr>
        <p:spPr>
          <a:xfrm rot="3826143">
            <a:off x="-474134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 name="AutoShape 7"/>
          <p:cNvSpPr/>
          <p:nvPr/>
        </p:nvSpPr>
        <p:spPr>
          <a:xfrm rot="3826143">
            <a:off x="-452808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 name="AutoShape 8"/>
          <p:cNvSpPr/>
          <p:nvPr/>
        </p:nvSpPr>
        <p:spPr>
          <a:xfrm rot="3826143">
            <a:off x="-420819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 name="AutoShape 9"/>
          <p:cNvSpPr/>
          <p:nvPr/>
        </p:nvSpPr>
        <p:spPr>
          <a:xfrm rot="3826143">
            <a:off x="-378168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 name="AutoShape 10"/>
          <p:cNvSpPr/>
          <p:nvPr/>
        </p:nvSpPr>
        <p:spPr>
          <a:xfrm rot="3826143">
            <a:off x="-324853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 name="AutoShape 11"/>
          <p:cNvSpPr/>
          <p:nvPr/>
        </p:nvSpPr>
        <p:spPr>
          <a:xfrm rot="3826143">
            <a:off x="-260876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 name="AutoShape 12"/>
          <p:cNvSpPr/>
          <p:nvPr/>
        </p:nvSpPr>
        <p:spPr>
          <a:xfrm rot="3826143">
            <a:off x="-196898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3" name="AutoShape 13"/>
          <p:cNvSpPr/>
          <p:nvPr/>
        </p:nvSpPr>
        <p:spPr>
          <a:xfrm rot="3826143">
            <a:off x="-132921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4" name="AutoShape 14"/>
          <p:cNvSpPr/>
          <p:nvPr/>
        </p:nvSpPr>
        <p:spPr>
          <a:xfrm rot="3826143">
            <a:off x="-68944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5" name="AutoShape 15"/>
          <p:cNvSpPr/>
          <p:nvPr/>
        </p:nvSpPr>
        <p:spPr>
          <a:xfrm rot="3826143">
            <a:off x="-4966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6" name="AutoShape 16"/>
          <p:cNvSpPr/>
          <p:nvPr/>
        </p:nvSpPr>
        <p:spPr>
          <a:xfrm rot="3826143">
            <a:off x="59010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7" name="AutoShape 17"/>
          <p:cNvSpPr/>
          <p:nvPr/>
        </p:nvSpPr>
        <p:spPr>
          <a:xfrm rot="3826143">
            <a:off x="122988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8" name="AutoShape 18"/>
          <p:cNvSpPr/>
          <p:nvPr/>
        </p:nvSpPr>
        <p:spPr>
          <a:xfrm rot="3826143">
            <a:off x="186965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9" name="AutoShape 19"/>
          <p:cNvSpPr/>
          <p:nvPr/>
        </p:nvSpPr>
        <p:spPr>
          <a:xfrm rot="3826143">
            <a:off x="250942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0" name="AutoShape 20"/>
          <p:cNvSpPr/>
          <p:nvPr/>
        </p:nvSpPr>
        <p:spPr>
          <a:xfrm rot="3826143">
            <a:off x="314920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1" name="AutoShape 21"/>
          <p:cNvSpPr/>
          <p:nvPr/>
        </p:nvSpPr>
        <p:spPr>
          <a:xfrm rot="3826143">
            <a:off x="378897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2" name="AutoShape 22"/>
          <p:cNvSpPr/>
          <p:nvPr/>
        </p:nvSpPr>
        <p:spPr>
          <a:xfrm rot="3826143">
            <a:off x="442875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3" name="AutoShape 23"/>
          <p:cNvSpPr/>
          <p:nvPr/>
        </p:nvSpPr>
        <p:spPr>
          <a:xfrm rot="3826143">
            <a:off x="506852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4" name="AutoShape 24"/>
          <p:cNvSpPr/>
          <p:nvPr/>
        </p:nvSpPr>
        <p:spPr>
          <a:xfrm rot="3826143">
            <a:off x="570829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5" name="AutoShape 25"/>
          <p:cNvSpPr/>
          <p:nvPr/>
        </p:nvSpPr>
        <p:spPr>
          <a:xfrm rot="3826143">
            <a:off x="-463471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6" name="AutoShape 26"/>
          <p:cNvSpPr/>
          <p:nvPr/>
        </p:nvSpPr>
        <p:spPr>
          <a:xfrm rot="3826143">
            <a:off x="-442145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7" name="AutoShape 27"/>
          <p:cNvSpPr/>
          <p:nvPr/>
        </p:nvSpPr>
        <p:spPr>
          <a:xfrm rot="3826143">
            <a:off x="-410156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8" name="AutoShape 28"/>
          <p:cNvSpPr/>
          <p:nvPr/>
        </p:nvSpPr>
        <p:spPr>
          <a:xfrm rot="3826143">
            <a:off x="-367505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9" name="AutoShape 29"/>
          <p:cNvSpPr/>
          <p:nvPr/>
        </p:nvSpPr>
        <p:spPr>
          <a:xfrm rot="3826143">
            <a:off x="-314190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0" name="AutoShape 30"/>
          <p:cNvSpPr/>
          <p:nvPr/>
        </p:nvSpPr>
        <p:spPr>
          <a:xfrm rot="3826143">
            <a:off x="-250213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1" name="AutoShape 31"/>
          <p:cNvSpPr/>
          <p:nvPr/>
        </p:nvSpPr>
        <p:spPr>
          <a:xfrm rot="3826143">
            <a:off x="-186236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2" name="AutoShape 32"/>
          <p:cNvSpPr/>
          <p:nvPr/>
        </p:nvSpPr>
        <p:spPr>
          <a:xfrm rot="3826143">
            <a:off x="-122258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3" name="AutoShape 33"/>
          <p:cNvSpPr/>
          <p:nvPr/>
        </p:nvSpPr>
        <p:spPr>
          <a:xfrm rot="3826143">
            <a:off x="-58281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4" name="AutoShape 34"/>
          <p:cNvSpPr/>
          <p:nvPr/>
        </p:nvSpPr>
        <p:spPr>
          <a:xfrm rot="3826143">
            <a:off x="5696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5" name="AutoShape 35"/>
          <p:cNvSpPr/>
          <p:nvPr/>
        </p:nvSpPr>
        <p:spPr>
          <a:xfrm rot="3826143">
            <a:off x="69673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6" name="AutoShape 36"/>
          <p:cNvSpPr/>
          <p:nvPr/>
        </p:nvSpPr>
        <p:spPr>
          <a:xfrm rot="3826143">
            <a:off x="133651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7" name="AutoShape 37"/>
          <p:cNvSpPr/>
          <p:nvPr/>
        </p:nvSpPr>
        <p:spPr>
          <a:xfrm rot="3826143">
            <a:off x="197628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8" name="AutoShape 38"/>
          <p:cNvSpPr/>
          <p:nvPr/>
        </p:nvSpPr>
        <p:spPr>
          <a:xfrm rot="3826143">
            <a:off x="261605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9" name="AutoShape 39"/>
          <p:cNvSpPr/>
          <p:nvPr/>
        </p:nvSpPr>
        <p:spPr>
          <a:xfrm rot="3826143">
            <a:off x="325583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0" name="AutoShape 40"/>
          <p:cNvSpPr/>
          <p:nvPr/>
        </p:nvSpPr>
        <p:spPr>
          <a:xfrm rot="3826143">
            <a:off x="389560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1" name="AutoShape 41"/>
          <p:cNvSpPr/>
          <p:nvPr/>
        </p:nvSpPr>
        <p:spPr>
          <a:xfrm rot="3826143">
            <a:off x="453538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2" name="AutoShape 42"/>
          <p:cNvSpPr/>
          <p:nvPr/>
        </p:nvSpPr>
        <p:spPr>
          <a:xfrm rot="3826143">
            <a:off x="517515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3" name="AutoShape 43"/>
          <p:cNvSpPr/>
          <p:nvPr/>
        </p:nvSpPr>
        <p:spPr>
          <a:xfrm rot="3826143">
            <a:off x="581492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4" name="AutoShape 44"/>
          <p:cNvSpPr/>
          <p:nvPr/>
        </p:nvSpPr>
        <p:spPr>
          <a:xfrm rot="3826143">
            <a:off x="634807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5" name="AutoShape 45"/>
          <p:cNvSpPr/>
          <p:nvPr/>
        </p:nvSpPr>
        <p:spPr>
          <a:xfrm rot="3826143">
            <a:off x="-4314827" y="4100840"/>
            <a:ext cx="7111582" cy="0"/>
          </a:xfrm>
          <a:prstGeom prst="line">
            <a:avLst/>
          </a:prstGeom>
          <a:ln w="9525" cap="rnd">
            <a:solidFill>
              <a:srgbClr val="FFFFFF"/>
            </a:solidFill>
            <a:prstDash val="solid"/>
            <a:headEnd type="none" w="sm" len="sm"/>
            <a:tailEnd type="none" w="sm" len="sm"/>
          </a:ln>
        </p:spPr>
        <p:txBody>
          <a:bodyPr/>
          <a:lstStyle/>
          <a:p>
            <a:endParaRPr lang="ja-JP" altLang="en-US" dirty="0"/>
          </a:p>
        </p:txBody>
      </p:sp>
      <p:sp>
        <p:nvSpPr>
          <p:cNvPr id="46" name="AutoShape 46"/>
          <p:cNvSpPr/>
          <p:nvPr/>
        </p:nvSpPr>
        <p:spPr>
          <a:xfrm rot="3826143">
            <a:off x="-399494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7" name="AutoShape 47"/>
          <p:cNvSpPr/>
          <p:nvPr/>
        </p:nvSpPr>
        <p:spPr>
          <a:xfrm rot="3826143">
            <a:off x="-356842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8" name="AutoShape 48"/>
          <p:cNvSpPr/>
          <p:nvPr/>
        </p:nvSpPr>
        <p:spPr>
          <a:xfrm rot="3826143">
            <a:off x="-303527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9" name="AutoShape 49"/>
          <p:cNvSpPr/>
          <p:nvPr/>
        </p:nvSpPr>
        <p:spPr>
          <a:xfrm rot="3826143">
            <a:off x="-239550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0" name="AutoShape 50"/>
          <p:cNvSpPr/>
          <p:nvPr/>
        </p:nvSpPr>
        <p:spPr>
          <a:xfrm rot="3826143">
            <a:off x="-175573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1" name="AutoShape 51"/>
          <p:cNvSpPr/>
          <p:nvPr/>
        </p:nvSpPr>
        <p:spPr>
          <a:xfrm rot="3826143">
            <a:off x="-111595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2" name="AutoShape 52"/>
          <p:cNvSpPr/>
          <p:nvPr/>
        </p:nvSpPr>
        <p:spPr>
          <a:xfrm rot="3826143">
            <a:off x="-47618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3" name="AutoShape 53"/>
          <p:cNvSpPr/>
          <p:nvPr/>
        </p:nvSpPr>
        <p:spPr>
          <a:xfrm rot="3826143">
            <a:off x="16359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4" name="AutoShape 54"/>
          <p:cNvSpPr/>
          <p:nvPr/>
        </p:nvSpPr>
        <p:spPr>
          <a:xfrm rot="3826143">
            <a:off x="80336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5" name="AutoShape 55"/>
          <p:cNvSpPr/>
          <p:nvPr/>
        </p:nvSpPr>
        <p:spPr>
          <a:xfrm rot="3826143">
            <a:off x="144313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6" name="AutoShape 56"/>
          <p:cNvSpPr/>
          <p:nvPr/>
        </p:nvSpPr>
        <p:spPr>
          <a:xfrm rot="3826143">
            <a:off x="208291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7" name="AutoShape 57"/>
          <p:cNvSpPr/>
          <p:nvPr/>
        </p:nvSpPr>
        <p:spPr>
          <a:xfrm rot="3826143">
            <a:off x="272268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8" name="AutoShape 58"/>
          <p:cNvSpPr/>
          <p:nvPr/>
        </p:nvSpPr>
        <p:spPr>
          <a:xfrm rot="3826143">
            <a:off x="336246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9" name="AutoShape 59"/>
          <p:cNvSpPr/>
          <p:nvPr/>
        </p:nvSpPr>
        <p:spPr>
          <a:xfrm rot="3826143">
            <a:off x="400223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0" name="AutoShape 60"/>
          <p:cNvSpPr/>
          <p:nvPr/>
        </p:nvSpPr>
        <p:spPr>
          <a:xfrm rot="3826143">
            <a:off x="464200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1" name="AutoShape 61"/>
          <p:cNvSpPr/>
          <p:nvPr/>
        </p:nvSpPr>
        <p:spPr>
          <a:xfrm rot="3826143">
            <a:off x="528178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2" name="AutoShape 62"/>
          <p:cNvSpPr/>
          <p:nvPr/>
        </p:nvSpPr>
        <p:spPr>
          <a:xfrm rot="3826143">
            <a:off x="3228024" y="4103185"/>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3" name="AutoShape 63"/>
          <p:cNvSpPr/>
          <p:nvPr/>
        </p:nvSpPr>
        <p:spPr>
          <a:xfrm rot="3826143">
            <a:off x="645470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4" name="AutoShape 64"/>
          <p:cNvSpPr/>
          <p:nvPr/>
        </p:nvSpPr>
        <p:spPr>
          <a:xfrm rot="3826143">
            <a:off x="688121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5" name="AutoShape 65"/>
          <p:cNvSpPr/>
          <p:nvPr/>
        </p:nvSpPr>
        <p:spPr>
          <a:xfrm rot="3826143">
            <a:off x="-388831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6" name="AutoShape 66"/>
          <p:cNvSpPr/>
          <p:nvPr/>
        </p:nvSpPr>
        <p:spPr>
          <a:xfrm rot="3826143">
            <a:off x="-346179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7" name="AutoShape 67"/>
          <p:cNvSpPr/>
          <p:nvPr/>
        </p:nvSpPr>
        <p:spPr>
          <a:xfrm rot="3826143">
            <a:off x="-292865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8" name="AutoShape 68"/>
          <p:cNvSpPr/>
          <p:nvPr/>
        </p:nvSpPr>
        <p:spPr>
          <a:xfrm rot="3826143">
            <a:off x="-228887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9" name="AutoShape 69"/>
          <p:cNvSpPr/>
          <p:nvPr/>
        </p:nvSpPr>
        <p:spPr>
          <a:xfrm rot="3826143">
            <a:off x="-164910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0" name="AutoShape 70"/>
          <p:cNvSpPr/>
          <p:nvPr/>
        </p:nvSpPr>
        <p:spPr>
          <a:xfrm rot="3826143">
            <a:off x="-100932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1" name="AutoShape 71"/>
          <p:cNvSpPr/>
          <p:nvPr/>
        </p:nvSpPr>
        <p:spPr>
          <a:xfrm rot="3826143">
            <a:off x="-36955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2" name="AutoShape 72"/>
          <p:cNvSpPr/>
          <p:nvPr/>
        </p:nvSpPr>
        <p:spPr>
          <a:xfrm rot="3826143">
            <a:off x="27022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3" name="AutoShape 73"/>
          <p:cNvSpPr/>
          <p:nvPr/>
        </p:nvSpPr>
        <p:spPr>
          <a:xfrm rot="3826143">
            <a:off x="90999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4" name="AutoShape 74"/>
          <p:cNvSpPr/>
          <p:nvPr/>
        </p:nvSpPr>
        <p:spPr>
          <a:xfrm rot="3826143">
            <a:off x="154976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5" name="AutoShape 75"/>
          <p:cNvSpPr/>
          <p:nvPr/>
        </p:nvSpPr>
        <p:spPr>
          <a:xfrm rot="3826143">
            <a:off x="218954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6" name="AutoShape 76"/>
          <p:cNvSpPr/>
          <p:nvPr/>
        </p:nvSpPr>
        <p:spPr>
          <a:xfrm rot="3826143">
            <a:off x="282931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7" name="AutoShape 77"/>
          <p:cNvSpPr/>
          <p:nvPr/>
        </p:nvSpPr>
        <p:spPr>
          <a:xfrm rot="3826143">
            <a:off x="346909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8" name="AutoShape 78"/>
          <p:cNvSpPr/>
          <p:nvPr/>
        </p:nvSpPr>
        <p:spPr>
          <a:xfrm rot="3826143">
            <a:off x="410886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9" name="AutoShape 79"/>
          <p:cNvSpPr/>
          <p:nvPr/>
        </p:nvSpPr>
        <p:spPr>
          <a:xfrm rot="3826143">
            <a:off x="474863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0" name="AutoShape 80"/>
          <p:cNvSpPr/>
          <p:nvPr/>
        </p:nvSpPr>
        <p:spPr>
          <a:xfrm rot="3826143">
            <a:off x="538841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1" name="AutoShape 81"/>
          <p:cNvSpPr/>
          <p:nvPr/>
        </p:nvSpPr>
        <p:spPr>
          <a:xfrm rot="3826143">
            <a:off x="602818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2" name="AutoShape 82"/>
          <p:cNvSpPr/>
          <p:nvPr/>
        </p:nvSpPr>
        <p:spPr>
          <a:xfrm rot="3826143">
            <a:off x="656133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3" name="AutoShape 83"/>
          <p:cNvSpPr/>
          <p:nvPr/>
        </p:nvSpPr>
        <p:spPr>
          <a:xfrm rot="3826143">
            <a:off x="698784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4" name="AutoShape 84"/>
          <p:cNvSpPr/>
          <p:nvPr/>
        </p:nvSpPr>
        <p:spPr>
          <a:xfrm rot="3826143">
            <a:off x="730773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5" name="AutoShape 85"/>
          <p:cNvSpPr/>
          <p:nvPr/>
        </p:nvSpPr>
        <p:spPr>
          <a:xfrm rot="3826143">
            <a:off x="-335516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6" name="AutoShape 86"/>
          <p:cNvSpPr/>
          <p:nvPr/>
        </p:nvSpPr>
        <p:spPr>
          <a:xfrm rot="3826143">
            <a:off x="-282202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7" name="AutoShape 87"/>
          <p:cNvSpPr/>
          <p:nvPr/>
        </p:nvSpPr>
        <p:spPr>
          <a:xfrm rot="3826143">
            <a:off x="-218224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8" name="AutoShape 88"/>
          <p:cNvSpPr/>
          <p:nvPr/>
        </p:nvSpPr>
        <p:spPr>
          <a:xfrm rot="3826143">
            <a:off x="-154247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9" name="AutoShape 89"/>
          <p:cNvSpPr/>
          <p:nvPr/>
        </p:nvSpPr>
        <p:spPr>
          <a:xfrm rot="3826143">
            <a:off x="-90269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0" name="AutoShape 90"/>
          <p:cNvSpPr/>
          <p:nvPr/>
        </p:nvSpPr>
        <p:spPr>
          <a:xfrm rot="3826143">
            <a:off x="-26292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1" name="AutoShape 91"/>
          <p:cNvSpPr/>
          <p:nvPr/>
        </p:nvSpPr>
        <p:spPr>
          <a:xfrm rot="3826143">
            <a:off x="37684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2" name="AutoShape 92"/>
          <p:cNvSpPr/>
          <p:nvPr/>
        </p:nvSpPr>
        <p:spPr>
          <a:xfrm rot="3826143">
            <a:off x="101662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3" name="AutoShape 93"/>
          <p:cNvSpPr/>
          <p:nvPr/>
        </p:nvSpPr>
        <p:spPr>
          <a:xfrm rot="3826143">
            <a:off x="165639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4" name="AutoShape 94"/>
          <p:cNvSpPr/>
          <p:nvPr/>
        </p:nvSpPr>
        <p:spPr>
          <a:xfrm rot="3826143">
            <a:off x="229617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5" name="AutoShape 95"/>
          <p:cNvSpPr/>
          <p:nvPr/>
        </p:nvSpPr>
        <p:spPr>
          <a:xfrm rot="3826143">
            <a:off x="293594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6" name="AutoShape 96"/>
          <p:cNvSpPr/>
          <p:nvPr/>
        </p:nvSpPr>
        <p:spPr>
          <a:xfrm rot="3826143">
            <a:off x="357571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7" name="AutoShape 97"/>
          <p:cNvSpPr/>
          <p:nvPr/>
        </p:nvSpPr>
        <p:spPr>
          <a:xfrm rot="3826143">
            <a:off x="421549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8" name="AutoShape 98"/>
          <p:cNvSpPr/>
          <p:nvPr/>
        </p:nvSpPr>
        <p:spPr>
          <a:xfrm rot="3826143">
            <a:off x="485526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9" name="AutoShape 99"/>
          <p:cNvSpPr/>
          <p:nvPr/>
        </p:nvSpPr>
        <p:spPr>
          <a:xfrm rot="3826143">
            <a:off x="549504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0" name="AutoShape 100"/>
          <p:cNvSpPr/>
          <p:nvPr/>
        </p:nvSpPr>
        <p:spPr>
          <a:xfrm rot="3826143">
            <a:off x="613481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1" name="AutoShape 101"/>
          <p:cNvSpPr/>
          <p:nvPr/>
        </p:nvSpPr>
        <p:spPr>
          <a:xfrm rot="3826143">
            <a:off x="666796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2" name="AutoShape 102"/>
          <p:cNvSpPr/>
          <p:nvPr/>
        </p:nvSpPr>
        <p:spPr>
          <a:xfrm rot="3826143">
            <a:off x="709447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3" name="AutoShape 103"/>
          <p:cNvSpPr/>
          <p:nvPr/>
        </p:nvSpPr>
        <p:spPr>
          <a:xfrm rot="3826143">
            <a:off x="741436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4" name="AutoShape 104"/>
          <p:cNvSpPr/>
          <p:nvPr/>
        </p:nvSpPr>
        <p:spPr>
          <a:xfrm rot="3826143">
            <a:off x="762762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5" name="AutoShape 105"/>
          <p:cNvSpPr/>
          <p:nvPr/>
        </p:nvSpPr>
        <p:spPr>
          <a:xfrm rot="3826143">
            <a:off x="-271539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6" name="AutoShape 106"/>
          <p:cNvSpPr/>
          <p:nvPr/>
        </p:nvSpPr>
        <p:spPr>
          <a:xfrm rot="3826143">
            <a:off x="-207561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7" name="AutoShape 107"/>
          <p:cNvSpPr/>
          <p:nvPr/>
        </p:nvSpPr>
        <p:spPr>
          <a:xfrm rot="3826143">
            <a:off x="-143584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8" name="AutoShape 108"/>
          <p:cNvSpPr/>
          <p:nvPr/>
        </p:nvSpPr>
        <p:spPr>
          <a:xfrm rot="3826143">
            <a:off x="-79607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9" name="AutoShape 109"/>
          <p:cNvSpPr/>
          <p:nvPr/>
        </p:nvSpPr>
        <p:spPr>
          <a:xfrm rot="3826143">
            <a:off x="-15629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0" name="AutoShape 110"/>
          <p:cNvSpPr/>
          <p:nvPr/>
        </p:nvSpPr>
        <p:spPr>
          <a:xfrm rot="3826143">
            <a:off x="48347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1" name="AutoShape 111"/>
          <p:cNvSpPr/>
          <p:nvPr/>
        </p:nvSpPr>
        <p:spPr>
          <a:xfrm rot="3826143">
            <a:off x="112325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2" name="AutoShape 112"/>
          <p:cNvSpPr/>
          <p:nvPr/>
        </p:nvSpPr>
        <p:spPr>
          <a:xfrm rot="3826143">
            <a:off x="176302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3" name="AutoShape 113"/>
          <p:cNvSpPr/>
          <p:nvPr/>
        </p:nvSpPr>
        <p:spPr>
          <a:xfrm rot="3826143">
            <a:off x="240280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4" name="AutoShape 114"/>
          <p:cNvSpPr/>
          <p:nvPr/>
        </p:nvSpPr>
        <p:spPr>
          <a:xfrm rot="3826143">
            <a:off x="304257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5" name="AutoShape 115"/>
          <p:cNvSpPr/>
          <p:nvPr/>
        </p:nvSpPr>
        <p:spPr>
          <a:xfrm rot="3826143">
            <a:off x="368234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6" name="AutoShape 116"/>
          <p:cNvSpPr/>
          <p:nvPr/>
        </p:nvSpPr>
        <p:spPr>
          <a:xfrm rot="3826143">
            <a:off x="432212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7" name="AutoShape 117"/>
          <p:cNvSpPr/>
          <p:nvPr/>
        </p:nvSpPr>
        <p:spPr>
          <a:xfrm rot="3826143">
            <a:off x="496189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8" name="AutoShape 118"/>
          <p:cNvSpPr/>
          <p:nvPr/>
        </p:nvSpPr>
        <p:spPr>
          <a:xfrm rot="3826143">
            <a:off x="560167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9" name="AutoShape 119"/>
          <p:cNvSpPr/>
          <p:nvPr/>
        </p:nvSpPr>
        <p:spPr>
          <a:xfrm rot="3826143">
            <a:off x="624144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0" name="AutoShape 120"/>
          <p:cNvSpPr/>
          <p:nvPr/>
        </p:nvSpPr>
        <p:spPr>
          <a:xfrm rot="3826143">
            <a:off x="677458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1" name="AutoShape 121"/>
          <p:cNvSpPr/>
          <p:nvPr/>
        </p:nvSpPr>
        <p:spPr>
          <a:xfrm rot="3826143">
            <a:off x="720110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2" name="AutoShape 122"/>
          <p:cNvSpPr/>
          <p:nvPr/>
        </p:nvSpPr>
        <p:spPr>
          <a:xfrm rot="3826143">
            <a:off x="752099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3" name="AutoShape 123"/>
          <p:cNvSpPr/>
          <p:nvPr/>
        </p:nvSpPr>
        <p:spPr>
          <a:xfrm rot="3826143">
            <a:off x="773425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4" name="AutoShape 124"/>
          <p:cNvSpPr/>
          <p:nvPr/>
        </p:nvSpPr>
        <p:spPr>
          <a:xfrm rot="3826143">
            <a:off x="784089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grpSp>
        <p:nvGrpSpPr>
          <p:cNvPr id="125" name="Group 125"/>
          <p:cNvGrpSpPr/>
          <p:nvPr/>
        </p:nvGrpSpPr>
        <p:grpSpPr>
          <a:xfrm>
            <a:off x="126636" y="1014264"/>
            <a:ext cx="9661354" cy="5711480"/>
            <a:chOff x="0" y="0"/>
            <a:chExt cx="12881805" cy="7615307"/>
          </a:xfrm>
        </p:grpSpPr>
        <p:sp>
          <p:nvSpPr>
            <p:cNvPr id="126" name="Freeform 126"/>
            <p:cNvSpPr/>
            <p:nvPr/>
          </p:nvSpPr>
          <p:spPr>
            <a:xfrm>
              <a:off x="8509" y="8509"/>
              <a:ext cx="12864719" cy="7598283"/>
            </a:xfrm>
            <a:custGeom>
              <a:avLst/>
              <a:gdLst/>
              <a:ahLst/>
              <a:cxnLst/>
              <a:rect l="l" t="t" r="r" b="b"/>
              <a:pathLst>
                <a:path w="12864719" h="7598283">
                  <a:moveTo>
                    <a:pt x="0" y="316611"/>
                  </a:moveTo>
                  <a:cubicBezTo>
                    <a:pt x="0" y="141732"/>
                    <a:pt x="141859" y="0"/>
                    <a:pt x="316865" y="0"/>
                  </a:cubicBezTo>
                  <a:lnTo>
                    <a:pt x="12547854" y="0"/>
                  </a:lnTo>
                  <a:cubicBezTo>
                    <a:pt x="12722860" y="0"/>
                    <a:pt x="12864719" y="141732"/>
                    <a:pt x="12864719" y="316611"/>
                  </a:cubicBezTo>
                  <a:lnTo>
                    <a:pt x="12864719" y="7281672"/>
                  </a:lnTo>
                  <a:cubicBezTo>
                    <a:pt x="12864719" y="7456552"/>
                    <a:pt x="12722860" y="7598283"/>
                    <a:pt x="12547854" y="7598283"/>
                  </a:cubicBezTo>
                  <a:lnTo>
                    <a:pt x="316865" y="7598283"/>
                  </a:lnTo>
                  <a:cubicBezTo>
                    <a:pt x="141859" y="7598283"/>
                    <a:pt x="0" y="7456551"/>
                    <a:pt x="0" y="7281672"/>
                  </a:cubicBezTo>
                  <a:close/>
                </a:path>
              </a:pathLst>
            </a:custGeom>
            <a:solidFill>
              <a:srgbClr val="FFFFFF"/>
            </a:solidFill>
          </p:spPr>
          <p:txBody>
            <a:bodyPr/>
            <a:lstStyle/>
            <a:p>
              <a:endParaRPr lang="ja-JP" altLang="en-US"/>
            </a:p>
          </p:txBody>
        </p:sp>
        <p:sp>
          <p:nvSpPr>
            <p:cNvPr id="127" name="Freeform 127"/>
            <p:cNvSpPr/>
            <p:nvPr/>
          </p:nvSpPr>
          <p:spPr>
            <a:xfrm>
              <a:off x="0" y="0"/>
              <a:ext cx="12881737" cy="7615301"/>
            </a:xfrm>
            <a:custGeom>
              <a:avLst/>
              <a:gdLst/>
              <a:ahLst/>
              <a:cxnLst/>
              <a:rect l="l" t="t" r="r" b="b"/>
              <a:pathLst>
                <a:path w="12881737" h="7615301">
                  <a:moveTo>
                    <a:pt x="0" y="325120"/>
                  </a:moveTo>
                  <a:cubicBezTo>
                    <a:pt x="0" y="145542"/>
                    <a:pt x="145669" y="0"/>
                    <a:pt x="325374" y="0"/>
                  </a:cubicBezTo>
                  <a:lnTo>
                    <a:pt x="12556363" y="0"/>
                  </a:lnTo>
                  <a:lnTo>
                    <a:pt x="12556363" y="8509"/>
                  </a:lnTo>
                  <a:lnTo>
                    <a:pt x="12556363" y="0"/>
                  </a:lnTo>
                  <a:cubicBezTo>
                    <a:pt x="12736068" y="0"/>
                    <a:pt x="12881737" y="145542"/>
                    <a:pt x="12881737" y="325120"/>
                  </a:cubicBezTo>
                  <a:lnTo>
                    <a:pt x="12873228" y="325120"/>
                  </a:lnTo>
                  <a:lnTo>
                    <a:pt x="12881737" y="325120"/>
                  </a:lnTo>
                  <a:lnTo>
                    <a:pt x="12881737" y="7290181"/>
                  </a:lnTo>
                  <a:lnTo>
                    <a:pt x="12873228" y="7290181"/>
                  </a:lnTo>
                  <a:lnTo>
                    <a:pt x="12881737" y="7290181"/>
                  </a:lnTo>
                  <a:cubicBezTo>
                    <a:pt x="12881737" y="7469760"/>
                    <a:pt x="12736068" y="7615301"/>
                    <a:pt x="12556363" y="7615301"/>
                  </a:cubicBezTo>
                  <a:lnTo>
                    <a:pt x="12556363" y="7606792"/>
                  </a:lnTo>
                  <a:lnTo>
                    <a:pt x="12556363" y="7615301"/>
                  </a:lnTo>
                  <a:lnTo>
                    <a:pt x="325374" y="7615301"/>
                  </a:lnTo>
                  <a:lnTo>
                    <a:pt x="325374" y="7606792"/>
                  </a:lnTo>
                  <a:lnTo>
                    <a:pt x="325374" y="7615301"/>
                  </a:lnTo>
                  <a:cubicBezTo>
                    <a:pt x="145669" y="7615301"/>
                    <a:pt x="0" y="7469759"/>
                    <a:pt x="0" y="7290181"/>
                  </a:cubicBezTo>
                  <a:lnTo>
                    <a:pt x="0" y="325120"/>
                  </a:lnTo>
                  <a:lnTo>
                    <a:pt x="8509" y="325120"/>
                  </a:lnTo>
                  <a:lnTo>
                    <a:pt x="0" y="325120"/>
                  </a:lnTo>
                  <a:moveTo>
                    <a:pt x="16891" y="325120"/>
                  </a:moveTo>
                  <a:lnTo>
                    <a:pt x="16891" y="7290181"/>
                  </a:lnTo>
                  <a:lnTo>
                    <a:pt x="8509" y="7290181"/>
                  </a:lnTo>
                  <a:lnTo>
                    <a:pt x="17018" y="7290181"/>
                  </a:lnTo>
                  <a:cubicBezTo>
                    <a:pt x="17018" y="7460362"/>
                    <a:pt x="155067" y="7598283"/>
                    <a:pt x="325501" y="7598283"/>
                  </a:cubicBezTo>
                  <a:lnTo>
                    <a:pt x="12556363" y="7598283"/>
                  </a:lnTo>
                  <a:cubicBezTo>
                    <a:pt x="12726670" y="7598283"/>
                    <a:pt x="12864846" y="7460362"/>
                    <a:pt x="12864846" y="7290181"/>
                  </a:cubicBezTo>
                  <a:lnTo>
                    <a:pt x="12864846" y="325120"/>
                  </a:lnTo>
                  <a:cubicBezTo>
                    <a:pt x="12864846" y="154940"/>
                    <a:pt x="12726797" y="17018"/>
                    <a:pt x="12556363" y="17018"/>
                  </a:cubicBezTo>
                  <a:lnTo>
                    <a:pt x="325374" y="17018"/>
                  </a:lnTo>
                  <a:lnTo>
                    <a:pt x="325374" y="8509"/>
                  </a:lnTo>
                  <a:lnTo>
                    <a:pt x="325374" y="17018"/>
                  </a:lnTo>
                  <a:cubicBezTo>
                    <a:pt x="155067" y="16891"/>
                    <a:pt x="16891" y="154940"/>
                    <a:pt x="16891" y="325120"/>
                  </a:cubicBezTo>
                  <a:close/>
                </a:path>
              </a:pathLst>
            </a:custGeom>
            <a:solidFill>
              <a:srgbClr val="ED7D31"/>
            </a:solidFill>
          </p:spPr>
          <p:txBody>
            <a:bodyPr/>
            <a:lstStyle/>
            <a:p>
              <a:endParaRPr lang="ja-JP" altLang="en-US"/>
            </a:p>
          </p:txBody>
        </p:sp>
      </p:grpSp>
      <p:sp>
        <p:nvSpPr>
          <p:cNvPr id="129" name="Freeform 129"/>
          <p:cNvSpPr/>
          <p:nvPr/>
        </p:nvSpPr>
        <p:spPr>
          <a:xfrm>
            <a:off x="7627811" y="6492875"/>
            <a:ext cx="2228850" cy="365125"/>
          </a:xfrm>
          <a:custGeom>
            <a:avLst/>
            <a:gdLst/>
            <a:ahLst/>
            <a:cxnLst/>
            <a:rect l="l" t="t" r="r" b="b"/>
            <a:pathLst>
              <a:path w="2971800" h="486833">
                <a:moveTo>
                  <a:pt x="0" y="0"/>
                </a:moveTo>
                <a:lnTo>
                  <a:pt x="2971800" y="0"/>
                </a:lnTo>
                <a:lnTo>
                  <a:pt x="2971800" y="486833"/>
                </a:lnTo>
                <a:lnTo>
                  <a:pt x="0" y="486833"/>
                </a:lnTo>
                <a:close/>
              </a:path>
            </a:pathLst>
          </a:custGeom>
          <a:solidFill>
            <a:srgbClr val="000000">
              <a:alpha val="0"/>
            </a:srgbClr>
          </a:solidFill>
        </p:spPr>
        <p:txBody>
          <a:bodyPr/>
          <a:lstStyle/>
          <a:p>
            <a:endParaRPr lang="ja-JP" altLang="en-US" dirty="0"/>
          </a:p>
        </p:txBody>
      </p:sp>
      <p:grpSp>
        <p:nvGrpSpPr>
          <p:cNvPr id="131" name="Group 131"/>
          <p:cNvGrpSpPr/>
          <p:nvPr/>
        </p:nvGrpSpPr>
        <p:grpSpPr>
          <a:xfrm>
            <a:off x="202018" y="180752"/>
            <a:ext cx="7170559" cy="667908"/>
            <a:chOff x="0" y="0"/>
            <a:chExt cx="8463518" cy="890544"/>
          </a:xfrm>
        </p:grpSpPr>
        <p:sp>
          <p:nvSpPr>
            <p:cNvPr id="132" name="Freeform 132"/>
            <p:cNvSpPr/>
            <p:nvPr/>
          </p:nvSpPr>
          <p:spPr>
            <a:xfrm>
              <a:off x="0" y="0"/>
              <a:ext cx="8463518" cy="890544"/>
            </a:xfrm>
            <a:custGeom>
              <a:avLst/>
              <a:gdLst/>
              <a:ahLst/>
              <a:cxnLst/>
              <a:rect l="l" t="t" r="r" b="b"/>
              <a:pathLst>
                <a:path w="8463518" h="890544">
                  <a:moveTo>
                    <a:pt x="0" y="0"/>
                  </a:moveTo>
                  <a:lnTo>
                    <a:pt x="8463518" y="0"/>
                  </a:lnTo>
                  <a:lnTo>
                    <a:pt x="8463518" y="890544"/>
                  </a:lnTo>
                  <a:lnTo>
                    <a:pt x="0" y="890544"/>
                  </a:lnTo>
                  <a:close/>
                </a:path>
              </a:pathLst>
            </a:custGeom>
            <a:solidFill>
              <a:srgbClr val="000000">
                <a:alpha val="0"/>
              </a:srgbClr>
            </a:solidFill>
          </p:spPr>
          <p:txBody>
            <a:bodyPr/>
            <a:lstStyle/>
            <a:p>
              <a:endParaRPr lang="ja-JP" altLang="en-US"/>
            </a:p>
          </p:txBody>
        </p:sp>
        <p:sp>
          <p:nvSpPr>
            <p:cNvPr id="133" name="TextBox 133"/>
            <p:cNvSpPr txBox="1"/>
            <p:nvPr/>
          </p:nvSpPr>
          <p:spPr>
            <a:xfrm>
              <a:off x="0" y="9525"/>
              <a:ext cx="8463517" cy="881019"/>
            </a:xfrm>
            <a:prstGeom prst="rect">
              <a:avLst/>
            </a:prstGeom>
          </p:spPr>
          <p:txBody>
            <a:bodyPr lIns="0" tIns="0" rIns="0" bIns="0" rtlCol="0" anchor="t"/>
            <a:lstStyle/>
            <a:p>
              <a:pPr algn="l">
                <a:lnSpc>
                  <a:spcPts val="3840"/>
                </a:lnSpc>
              </a:pPr>
              <a:r>
                <a:rPr lang="ja-JP" altLang="en-US" sz="3200" dirty="0">
                  <a:solidFill>
                    <a:srgbClr val="000000"/>
                  </a:solidFill>
                  <a:latin typeface="ZEN角ゴシックNEW"/>
                  <a:ea typeface="ZEN角ゴシックNEW"/>
                  <a:cs typeface="ZEN角ゴシックNEW"/>
                  <a:sym typeface="ZEN角ゴシックNEW"/>
                </a:rPr>
                <a:t>農業における熱中症に関するデータ</a:t>
              </a:r>
              <a:endParaRPr lang="en-US" sz="3200" dirty="0">
                <a:solidFill>
                  <a:srgbClr val="000000"/>
                </a:solidFill>
                <a:latin typeface="ZEN角ゴシックNEW"/>
                <a:ea typeface="ZEN角ゴシックNEW"/>
                <a:cs typeface="ZEN角ゴシックNEW"/>
                <a:sym typeface="ZEN角ゴシックNEW"/>
              </a:endParaRPr>
            </a:p>
          </p:txBody>
        </p:sp>
      </p:grpSp>
      <p:sp>
        <p:nvSpPr>
          <p:cNvPr id="136" name="TextBox 136"/>
          <p:cNvSpPr txBox="1"/>
          <p:nvPr/>
        </p:nvSpPr>
        <p:spPr>
          <a:xfrm>
            <a:off x="149678" y="2797236"/>
            <a:ext cx="5964866" cy="300633"/>
          </a:xfrm>
          <a:prstGeom prst="rect">
            <a:avLst/>
          </a:prstGeom>
        </p:spPr>
        <p:txBody>
          <a:bodyPr lIns="0" tIns="0" rIns="0" bIns="0" rtlCol="0" anchor="t"/>
          <a:lstStyle/>
          <a:p>
            <a:pPr algn="ctr">
              <a:lnSpc>
                <a:spcPts val="1679"/>
              </a:lnSpc>
            </a:pPr>
            <a:r>
              <a:rPr lang="en-US" sz="1399" dirty="0">
                <a:solidFill>
                  <a:srgbClr val="000000"/>
                </a:solidFill>
                <a:latin typeface="ZEN角ゴシックNEW"/>
                <a:ea typeface="ZEN角ゴシックNEW"/>
                <a:cs typeface="ZEN角ゴシックNEW"/>
                <a:sym typeface="ZEN角ゴシックNEW"/>
              </a:rPr>
              <a:t>農作業中の熱中症による死亡者数（平成</a:t>
            </a:r>
            <a:r>
              <a:rPr lang="en-US" altLang="ja-JP" sz="1399" dirty="0">
                <a:solidFill>
                  <a:srgbClr val="000000"/>
                </a:solidFill>
                <a:latin typeface="ZEN角ゴシックNEW"/>
                <a:ea typeface="ZEN角ゴシックNEW"/>
                <a:cs typeface="ZEN角ゴシックNEW"/>
                <a:sym typeface="ZEN角ゴシックNEW"/>
              </a:rPr>
              <a:t>26</a:t>
            </a:r>
            <a:r>
              <a:rPr lang="en-US" sz="1399" dirty="0">
                <a:solidFill>
                  <a:srgbClr val="000000"/>
                </a:solidFill>
                <a:latin typeface="ZEN角ゴシックNEW"/>
                <a:ea typeface="ZEN角ゴシックNEW"/>
                <a:cs typeface="ZEN角ゴシックNEW"/>
                <a:sym typeface="ZEN角ゴシックNEW"/>
              </a:rPr>
              <a:t>年～令和</a:t>
            </a:r>
            <a:r>
              <a:rPr lang="ja-JP" altLang="en-US" sz="1399" dirty="0">
                <a:solidFill>
                  <a:srgbClr val="000000"/>
                </a:solidFill>
                <a:latin typeface="ZEN角ゴシックNEW"/>
                <a:ea typeface="ZEN角ゴシックNEW"/>
                <a:cs typeface="ZEN角ゴシックNEW"/>
                <a:sym typeface="ZEN角ゴシックNEW"/>
              </a:rPr>
              <a:t>５</a:t>
            </a:r>
            <a:r>
              <a:rPr lang="en-US" sz="1399" dirty="0">
                <a:solidFill>
                  <a:srgbClr val="000000"/>
                </a:solidFill>
                <a:latin typeface="ZEN角ゴシックNEW"/>
                <a:ea typeface="ZEN角ゴシックNEW"/>
                <a:cs typeface="ZEN角ゴシックNEW"/>
                <a:sym typeface="ZEN角ゴシックNEW"/>
              </a:rPr>
              <a:t>年</a:t>
            </a:r>
            <a:r>
              <a:rPr lang="ja-JP" altLang="en-US" sz="1399" dirty="0">
                <a:solidFill>
                  <a:srgbClr val="000000"/>
                </a:solidFill>
                <a:latin typeface="ZEN角ゴシックNEW"/>
                <a:ea typeface="ZEN角ゴシックNEW"/>
                <a:cs typeface="ZEN角ゴシックNEW"/>
                <a:sym typeface="ZEN角ゴシックNEW"/>
              </a:rPr>
              <a:t>の累計</a:t>
            </a:r>
            <a:r>
              <a:rPr lang="en-US" sz="1399" dirty="0">
                <a:solidFill>
                  <a:srgbClr val="000000"/>
                </a:solidFill>
                <a:latin typeface="ZEN角ゴシックNEW"/>
                <a:ea typeface="ZEN角ゴシックNEW"/>
                <a:cs typeface="ZEN角ゴシックNEW"/>
                <a:sym typeface="ZEN角ゴシックNEW"/>
              </a:rPr>
              <a:t>）</a:t>
            </a:r>
          </a:p>
        </p:txBody>
      </p:sp>
      <p:sp>
        <p:nvSpPr>
          <p:cNvPr id="139" name="TextBox 139"/>
          <p:cNvSpPr txBox="1"/>
          <p:nvPr/>
        </p:nvSpPr>
        <p:spPr>
          <a:xfrm>
            <a:off x="6054012" y="2797236"/>
            <a:ext cx="3502156" cy="516076"/>
          </a:xfrm>
          <a:prstGeom prst="rect">
            <a:avLst/>
          </a:prstGeom>
        </p:spPr>
        <p:txBody>
          <a:bodyPr lIns="0" tIns="0" rIns="0" bIns="0" rtlCol="0" anchor="t"/>
          <a:lstStyle/>
          <a:p>
            <a:pPr algn="ctr">
              <a:lnSpc>
                <a:spcPts val="1679"/>
              </a:lnSpc>
            </a:pPr>
            <a:r>
              <a:rPr lang="ja-JP" altLang="en-US" sz="1399" dirty="0">
                <a:solidFill>
                  <a:srgbClr val="000000"/>
                </a:solidFill>
                <a:latin typeface="ZEN角ゴシックNEW"/>
                <a:ea typeface="ZEN角ゴシックNEW"/>
                <a:cs typeface="ZEN角ゴシックNEW"/>
                <a:sym typeface="ZEN角ゴシックNEW"/>
              </a:rPr>
              <a:t>仕事場における救急搬送人員数</a:t>
            </a:r>
            <a:endParaRPr lang="en-US" sz="1399" dirty="0">
              <a:solidFill>
                <a:srgbClr val="000000"/>
              </a:solidFill>
              <a:latin typeface="ZEN角ゴシックNEW"/>
              <a:ea typeface="ZEN角ゴシックNEW"/>
              <a:cs typeface="ZEN角ゴシックNEW"/>
              <a:sym typeface="ZEN角ゴシックNEW"/>
            </a:endParaRPr>
          </a:p>
          <a:p>
            <a:pPr algn="ctr">
              <a:lnSpc>
                <a:spcPts val="1679"/>
              </a:lnSpc>
            </a:pPr>
            <a:r>
              <a:rPr lang="en-US" sz="1399" dirty="0">
                <a:solidFill>
                  <a:srgbClr val="000000"/>
                </a:solidFill>
                <a:latin typeface="ZEN角ゴシックNEW"/>
                <a:ea typeface="ZEN角ゴシックNEW"/>
                <a:cs typeface="ZEN角ゴシックNEW"/>
                <a:sym typeface="ZEN角ゴシックNEW"/>
              </a:rPr>
              <a:t>（</a:t>
            </a:r>
            <a:r>
              <a:rPr lang="ja-JP" altLang="en-US" sz="1399" dirty="0">
                <a:solidFill>
                  <a:srgbClr val="000000"/>
                </a:solidFill>
                <a:latin typeface="ZEN角ゴシックNEW"/>
                <a:ea typeface="ZEN角ゴシックNEW"/>
                <a:cs typeface="ZEN角ゴシックNEW"/>
                <a:sym typeface="ZEN角ゴシックNEW"/>
              </a:rPr>
              <a:t>令和６</a:t>
            </a:r>
            <a:r>
              <a:rPr lang="en-US" sz="1399" dirty="0">
                <a:solidFill>
                  <a:srgbClr val="000000"/>
                </a:solidFill>
                <a:latin typeface="ZEN角ゴシックNEW"/>
                <a:ea typeface="ZEN角ゴシックNEW"/>
                <a:cs typeface="ZEN角ゴシックNEW"/>
                <a:sym typeface="ZEN角ゴシックNEW"/>
              </a:rPr>
              <a:t>年）</a:t>
            </a:r>
          </a:p>
        </p:txBody>
      </p:sp>
      <p:sp>
        <p:nvSpPr>
          <p:cNvPr id="142" name="TextBox 142"/>
          <p:cNvSpPr txBox="1"/>
          <p:nvPr/>
        </p:nvSpPr>
        <p:spPr>
          <a:xfrm>
            <a:off x="6089463" y="6505390"/>
            <a:ext cx="3732857" cy="192911"/>
          </a:xfrm>
          <a:prstGeom prst="rect">
            <a:avLst/>
          </a:prstGeom>
        </p:spPr>
        <p:txBody>
          <a:bodyPr lIns="0" tIns="0" rIns="0" bIns="0" rtlCol="0" anchor="t"/>
          <a:lstStyle/>
          <a:p>
            <a:pPr algn="l">
              <a:lnSpc>
                <a:spcPts val="839"/>
              </a:lnSpc>
            </a:pPr>
            <a:endParaRPr lang="en-US" sz="699" dirty="0">
              <a:solidFill>
                <a:srgbClr val="000000"/>
              </a:solidFill>
              <a:latin typeface="ZEN角ゴシックNEW"/>
              <a:ea typeface="ZEN角ゴシックNEW"/>
              <a:cs typeface="ZEN角ゴシックNEW"/>
              <a:sym typeface="ZEN角ゴシックNEW"/>
            </a:endParaRPr>
          </a:p>
        </p:txBody>
      </p:sp>
      <p:sp>
        <p:nvSpPr>
          <p:cNvPr id="147" name="TextBox 147"/>
          <p:cNvSpPr txBox="1"/>
          <p:nvPr/>
        </p:nvSpPr>
        <p:spPr>
          <a:xfrm>
            <a:off x="3492931" y="3128367"/>
            <a:ext cx="2585483" cy="300633"/>
          </a:xfrm>
          <a:prstGeom prst="rect">
            <a:avLst/>
          </a:prstGeom>
        </p:spPr>
        <p:txBody>
          <a:bodyPr lIns="0" tIns="0" rIns="0" bIns="0" rtlCol="0" anchor="t"/>
          <a:lstStyle/>
          <a:p>
            <a:pPr algn="ctr">
              <a:lnSpc>
                <a:spcPts val="1679"/>
              </a:lnSpc>
            </a:pPr>
            <a:r>
              <a:rPr lang="ja-JP" altLang="en-US" sz="1399" dirty="0">
                <a:solidFill>
                  <a:srgbClr val="000000"/>
                </a:solidFill>
                <a:latin typeface="ZEN角ゴシックNEW"/>
                <a:ea typeface="ZEN角ゴシックNEW"/>
                <a:cs typeface="ZEN角ゴシックNEW"/>
                <a:sym typeface="ZEN角ゴシックNEW"/>
              </a:rPr>
              <a:t>年代別</a:t>
            </a:r>
            <a:endParaRPr lang="en-US" sz="1399" dirty="0">
              <a:solidFill>
                <a:srgbClr val="000000"/>
              </a:solidFill>
              <a:latin typeface="ZEN角ゴシックNEW"/>
              <a:ea typeface="ZEN角ゴシックNEW"/>
              <a:cs typeface="ZEN角ゴシックNEW"/>
              <a:sym typeface="ZEN角ゴシックNEW"/>
            </a:endParaRPr>
          </a:p>
        </p:txBody>
      </p:sp>
      <p:sp>
        <p:nvSpPr>
          <p:cNvPr id="150" name="Freeform 150"/>
          <p:cNvSpPr/>
          <p:nvPr/>
        </p:nvSpPr>
        <p:spPr>
          <a:xfrm>
            <a:off x="5697991" y="3804504"/>
            <a:ext cx="400110" cy="2862322"/>
          </a:xfrm>
          <a:custGeom>
            <a:avLst/>
            <a:gdLst/>
            <a:ahLst/>
            <a:cxnLst/>
            <a:rect l="l" t="t" r="r" b="b"/>
            <a:pathLst>
              <a:path w="533480" h="3816429">
                <a:moveTo>
                  <a:pt x="0" y="0"/>
                </a:moveTo>
                <a:lnTo>
                  <a:pt x="533480" y="0"/>
                </a:lnTo>
                <a:lnTo>
                  <a:pt x="533480" y="3816429"/>
                </a:lnTo>
                <a:lnTo>
                  <a:pt x="0" y="3816429"/>
                </a:lnTo>
                <a:close/>
              </a:path>
            </a:pathLst>
          </a:custGeom>
          <a:solidFill>
            <a:srgbClr val="000000">
              <a:alpha val="0"/>
            </a:srgbClr>
          </a:solidFill>
        </p:spPr>
        <p:txBody>
          <a:bodyPr/>
          <a:lstStyle/>
          <a:p>
            <a:endParaRPr lang="ja-JP" altLang="en-US"/>
          </a:p>
        </p:txBody>
      </p:sp>
      <p:grpSp>
        <p:nvGrpSpPr>
          <p:cNvPr id="170" name="Group 170"/>
          <p:cNvGrpSpPr/>
          <p:nvPr/>
        </p:nvGrpSpPr>
        <p:grpSpPr>
          <a:xfrm>
            <a:off x="282457" y="-34266"/>
            <a:ext cx="9329330" cy="2739366"/>
            <a:chOff x="0" y="-238125"/>
            <a:chExt cx="1737077" cy="530971"/>
          </a:xfrm>
        </p:grpSpPr>
        <p:sp>
          <p:nvSpPr>
            <p:cNvPr id="171" name="Freeform 171"/>
            <p:cNvSpPr/>
            <p:nvPr/>
          </p:nvSpPr>
          <p:spPr>
            <a:xfrm>
              <a:off x="0" y="-9936"/>
              <a:ext cx="1737077" cy="302782"/>
            </a:xfrm>
            <a:custGeom>
              <a:avLst/>
              <a:gdLst/>
              <a:ahLst/>
              <a:cxnLst/>
              <a:rect l="l" t="t" r="r" b="b"/>
              <a:pathLst>
                <a:path w="1737077" h="292846">
                  <a:moveTo>
                    <a:pt x="24895" y="0"/>
                  </a:moveTo>
                  <a:lnTo>
                    <a:pt x="1712182" y="0"/>
                  </a:lnTo>
                  <a:cubicBezTo>
                    <a:pt x="1718785" y="0"/>
                    <a:pt x="1725117" y="2623"/>
                    <a:pt x="1729786" y="7292"/>
                  </a:cubicBezTo>
                  <a:cubicBezTo>
                    <a:pt x="1734454" y="11960"/>
                    <a:pt x="1737077" y="18293"/>
                    <a:pt x="1737077" y="24895"/>
                  </a:cubicBezTo>
                  <a:lnTo>
                    <a:pt x="1737077" y="267950"/>
                  </a:lnTo>
                  <a:cubicBezTo>
                    <a:pt x="1737077" y="274553"/>
                    <a:pt x="1734454" y="280885"/>
                    <a:pt x="1729786" y="285554"/>
                  </a:cubicBezTo>
                  <a:cubicBezTo>
                    <a:pt x="1725117" y="290223"/>
                    <a:pt x="1718785" y="292846"/>
                    <a:pt x="1712182" y="292846"/>
                  </a:cubicBezTo>
                  <a:lnTo>
                    <a:pt x="24895" y="292846"/>
                  </a:lnTo>
                  <a:cubicBezTo>
                    <a:pt x="18293" y="292846"/>
                    <a:pt x="11960" y="290223"/>
                    <a:pt x="7292" y="285554"/>
                  </a:cubicBezTo>
                  <a:cubicBezTo>
                    <a:pt x="2623" y="280885"/>
                    <a:pt x="0" y="274553"/>
                    <a:pt x="0" y="267950"/>
                  </a:cubicBezTo>
                  <a:lnTo>
                    <a:pt x="0" y="24895"/>
                  </a:lnTo>
                  <a:cubicBezTo>
                    <a:pt x="0" y="18293"/>
                    <a:pt x="2623" y="11960"/>
                    <a:pt x="7292" y="7292"/>
                  </a:cubicBezTo>
                  <a:cubicBezTo>
                    <a:pt x="11960" y="2623"/>
                    <a:pt x="18293" y="0"/>
                    <a:pt x="24895" y="0"/>
                  </a:cubicBezTo>
                  <a:close/>
                </a:path>
              </a:pathLst>
            </a:custGeom>
            <a:solidFill>
              <a:srgbClr val="000000">
                <a:alpha val="0"/>
              </a:srgbClr>
            </a:solidFill>
            <a:ln w="28575" cap="rnd">
              <a:solidFill>
                <a:srgbClr val="000000"/>
              </a:solidFill>
              <a:prstDash val="solid"/>
              <a:round/>
            </a:ln>
          </p:spPr>
          <p:txBody>
            <a:bodyPr/>
            <a:lstStyle/>
            <a:p>
              <a:endParaRPr lang="ja-JP" altLang="en-US"/>
            </a:p>
          </p:txBody>
        </p:sp>
        <p:sp>
          <p:nvSpPr>
            <p:cNvPr id="172" name="TextBox 172"/>
            <p:cNvSpPr txBox="1"/>
            <p:nvPr/>
          </p:nvSpPr>
          <p:spPr>
            <a:xfrm>
              <a:off x="0" y="-238125"/>
              <a:ext cx="1737077" cy="530971"/>
            </a:xfrm>
            <a:prstGeom prst="rect">
              <a:avLst/>
            </a:prstGeom>
          </p:spPr>
          <p:txBody>
            <a:bodyPr lIns="71857" tIns="71857" rIns="71857" bIns="71857" rtlCol="0" anchor="ctr"/>
            <a:lstStyle/>
            <a:p>
              <a:pPr algn="ctr">
                <a:lnSpc>
                  <a:spcPts val="2999"/>
                </a:lnSpc>
              </a:pPr>
              <a:endParaRPr/>
            </a:p>
          </p:txBody>
        </p:sp>
      </p:grpSp>
      <p:graphicFrame>
        <p:nvGraphicFramePr>
          <p:cNvPr id="175" name="グラフ 174">
            <a:extLst>
              <a:ext uri="{FF2B5EF4-FFF2-40B4-BE49-F238E27FC236}">
                <a16:creationId xmlns:a16="http://schemas.microsoft.com/office/drawing/2014/main" id="{4D96C250-BCE4-4543-AE99-541EED73D20C}"/>
              </a:ext>
            </a:extLst>
          </p:cNvPr>
          <p:cNvGraphicFramePr>
            <a:graphicFrameLocks/>
          </p:cNvGraphicFramePr>
          <p:nvPr>
            <p:extLst>
              <p:ext uri="{D42A27DB-BD31-4B8C-83A1-F6EECF244321}">
                <p14:modId xmlns:p14="http://schemas.microsoft.com/office/powerpoint/2010/main" val="3322009308"/>
              </p:ext>
            </p:extLst>
          </p:nvPr>
        </p:nvGraphicFramePr>
        <p:xfrm>
          <a:off x="2972979" y="3352800"/>
          <a:ext cx="2957803" cy="3505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8" name="グラフ 177">
            <a:extLst>
              <a:ext uri="{FF2B5EF4-FFF2-40B4-BE49-F238E27FC236}">
                <a16:creationId xmlns:a16="http://schemas.microsoft.com/office/drawing/2014/main" id="{8B6B5C03-26F8-4293-93F1-C0D6F889570F}"/>
              </a:ext>
            </a:extLst>
          </p:cNvPr>
          <p:cNvGraphicFramePr>
            <a:graphicFrameLocks/>
          </p:cNvGraphicFramePr>
          <p:nvPr>
            <p:extLst>
              <p:ext uri="{D42A27DB-BD31-4B8C-83A1-F6EECF244321}">
                <p14:modId xmlns:p14="http://schemas.microsoft.com/office/powerpoint/2010/main" val="286227751"/>
              </p:ext>
            </p:extLst>
          </p:nvPr>
        </p:nvGraphicFramePr>
        <p:xfrm>
          <a:off x="6233654" y="3200400"/>
          <a:ext cx="3288518" cy="4174717"/>
        </p:xfrm>
        <a:graphic>
          <a:graphicData uri="http://schemas.openxmlformats.org/drawingml/2006/chart">
            <c:chart xmlns:c="http://schemas.openxmlformats.org/drawingml/2006/chart" xmlns:r="http://schemas.openxmlformats.org/officeDocument/2006/relationships" r:id="rId4"/>
          </a:graphicData>
        </a:graphic>
      </p:graphicFrame>
      <p:grpSp>
        <p:nvGrpSpPr>
          <p:cNvPr id="152" name="Group 152"/>
          <p:cNvGrpSpPr/>
          <p:nvPr/>
        </p:nvGrpSpPr>
        <p:grpSpPr>
          <a:xfrm rot="-8971406">
            <a:off x="9137508" y="3747706"/>
            <a:ext cx="169794" cy="422003"/>
            <a:chOff x="0" y="0"/>
            <a:chExt cx="226392" cy="562671"/>
          </a:xfrm>
        </p:grpSpPr>
        <p:sp>
          <p:nvSpPr>
            <p:cNvPr id="153" name="Freeform 153"/>
            <p:cNvSpPr/>
            <p:nvPr/>
          </p:nvSpPr>
          <p:spPr>
            <a:xfrm>
              <a:off x="8509" y="8509"/>
              <a:ext cx="209423" cy="545719"/>
            </a:xfrm>
            <a:custGeom>
              <a:avLst/>
              <a:gdLst/>
              <a:ahLst/>
              <a:cxnLst/>
              <a:rect l="l" t="t" r="r" b="b"/>
              <a:pathLst>
                <a:path w="209423" h="545719">
                  <a:moveTo>
                    <a:pt x="0" y="545719"/>
                  </a:moveTo>
                  <a:lnTo>
                    <a:pt x="104648" y="0"/>
                  </a:lnTo>
                  <a:lnTo>
                    <a:pt x="209423" y="545719"/>
                  </a:lnTo>
                  <a:close/>
                </a:path>
              </a:pathLst>
            </a:custGeom>
            <a:solidFill>
              <a:srgbClr val="FF0000"/>
            </a:solidFill>
          </p:spPr>
          <p:txBody>
            <a:bodyPr/>
            <a:lstStyle/>
            <a:p>
              <a:endParaRPr lang="ja-JP" altLang="en-US"/>
            </a:p>
          </p:txBody>
        </p:sp>
        <p:sp>
          <p:nvSpPr>
            <p:cNvPr id="154" name="Freeform 154"/>
            <p:cNvSpPr/>
            <p:nvPr/>
          </p:nvSpPr>
          <p:spPr>
            <a:xfrm>
              <a:off x="-254" y="0"/>
              <a:ext cx="226949" cy="562610"/>
            </a:xfrm>
            <a:custGeom>
              <a:avLst/>
              <a:gdLst/>
              <a:ahLst/>
              <a:cxnLst/>
              <a:rect l="l" t="t" r="r" b="b"/>
              <a:pathLst>
                <a:path w="226949" h="562610">
                  <a:moveTo>
                    <a:pt x="381" y="552577"/>
                  </a:moveTo>
                  <a:lnTo>
                    <a:pt x="105156" y="6858"/>
                  </a:lnTo>
                  <a:cubicBezTo>
                    <a:pt x="105918" y="2921"/>
                    <a:pt x="109347" y="0"/>
                    <a:pt x="113411" y="0"/>
                  </a:cubicBezTo>
                  <a:cubicBezTo>
                    <a:pt x="117475" y="0"/>
                    <a:pt x="120904" y="2921"/>
                    <a:pt x="121666" y="6858"/>
                  </a:cubicBezTo>
                  <a:lnTo>
                    <a:pt x="226441" y="552577"/>
                  </a:lnTo>
                  <a:cubicBezTo>
                    <a:pt x="226949" y="555117"/>
                    <a:pt x="226314" y="557657"/>
                    <a:pt x="224663" y="559562"/>
                  </a:cubicBezTo>
                  <a:cubicBezTo>
                    <a:pt x="223012" y="561467"/>
                    <a:pt x="220599" y="562610"/>
                    <a:pt x="218186" y="562610"/>
                  </a:cubicBezTo>
                  <a:lnTo>
                    <a:pt x="8763" y="562610"/>
                  </a:lnTo>
                  <a:cubicBezTo>
                    <a:pt x="6223" y="562610"/>
                    <a:pt x="3810" y="561467"/>
                    <a:pt x="2286" y="559562"/>
                  </a:cubicBezTo>
                  <a:cubicBezTo>
                    <a:pt x="762" y="557657"/>
                    <a:pt x="0" y="554990"/>
                    <a:pt x="508" y="552577"/>
                  </a:cubicBezTo>
                  <a:moveTo>
                    <a:pt x="17145" y="555752"/>
                  </a:moveTo>
                  <a:lnTo>
                    <a:pt x="8890" y="554101"/>
                  </a:lnTo>
                  <a:lnTo>
                    <a:pt x="8890" y="545592"/>
                  </a:lnTo>
                  <a:lnTo>
                    <a:pt x="218186" y="545592"/>
                  </a:lnTo>
                  <a:lnTo>
                    <a:pt x="218186" y="554101"/>
                  </a:lnTo>
                  <a:lnTo>
                    <a:pt x="209931" y="555752"/>
                  </a:lnTo>
                  <a:lnTo>
                    <a:pt x="105156" y="10033"/>
                  </a:lnTo>
                  <a:lnTo>
                    <a:pt x="113411" y="8509"/>
                  </a:lnTo>
                  <a:lnTo>
                    <a:pt x="121666" y="10160"/>
                  </a:lnTo>
                  <a:lnTo>
                    <a:pt x="17018" y="555752"/>
                  </a:lnTo>
                  <a:close/>
                </a:path>
              </a:pathLst>
            </a:custGeom>
            <a:solidFill>
              <a:srgbClr val="FF0000"/>
            </a:solidFill>
          </p:spPr>
          <p:txBody>
            <a:bodyPr/>
            <a:lstStyle/>
            <a:p>
              <a:endParaRPr lang="ja-JP" altLang="en-US"/>
            </a:p>
          </p:txBody>
        </p:sp>
      </p:grpSp>
      <p:grpSp>
        <p:nvGrpSpPr>
          <p:cNvPr id="155" name="Group 155"/>
          <p:cNvGrpSpPr/>
          <p:nvPr/>
        </p:nvGrpSpPr>
        <p:grpSpPr>
          <a:xfrm>
            <a:off x="8475240" y="3415301"/>
            <a:ext cx="1206802" cy="444948"/>
            <a:chOff x="-99267" y="0"/>
            <a:chExt cx="1405771" cy="501777"/>
          </a:xfrm>
        </p:grpSpPr>
        <p:sp>
          <p:nvSpPr>
            <p:cNvPr id="156" name="Freeform 156"/>
            <p:cNvSpPr/>
            <p:nvPr/>
          </p:nvSpPr>
          <p:spPr>
            <a:xfrm>
              <a:off x="25400" y="25400"/>
              <a:ext cx="1131443" cy="450977"/>
            </a:xfrm>
            <a:custGeom>
              <a:avLst/>
              <a:gdLst/>
              <a:ahLst/>
              <a:cxnLst/>
              <a:rect l="l" t="t" r="r" b="b"/>
              <a:pathLst>
                <a:path w="1131443" h="450977">
                  <a:moveTo>
                    <a:pt x="0" y="0"/>
                  </a:moveTo>
                  <a:lnTo>
                    <a:pt x="1131443" y="0"/>
                  </a:lnTo>
                  <a:lnTo>
                    <a:pt x="1131443" y="450977"/>
                  </a:lnTo>
                  <a:lnTo>
                    <a:pt x="0" y="450977"/>
                  </a:lnTo>
                  <a:close/>
                </a:path>
              </a:pathLst>
            </a:custGeom>
            <a:solidFill>
              <a:srgbClr val="FFFFFF"/>
            </a:solidFill>
          </p:spPr>
          <p:txBody>
            <a:bodyPr/>
            <a:lstStyle/>
            <a:p>
              <a:endParaRPr lang="ja-JP" altLang="en-US"/>
            </a:p>
          </p:txBody>
        </p:sp>
        <p:sp>
          <p:nvSpPr>
            <p:cNvPr id="157" name="Freeform 157"/>
            <p:cNvSpPr/>
            <p:nvPr/>
          </p:nvSpPr>
          <p:spPr>
            <a:xfrm>
              <a:off x="0" y="0"/>
              <a:ext cx="1182243" cy="501777"/>
            </a:xfrm>
            <a:custGeom>
              <a:avLst/>
              <a:gdLst/>
              <a:ahLst/>
              <a:cxnLst/>
              <a:rect l="l" t="t" r="r" b="b"/>
              <a:pathLst>
                <a:path w="1182243" h="501777">
                  <a:moveTo>
                    <a:pt x="25400" y="0"/>
                  </a:moveTo>
                  <a:lnTo>
                    <a:pt x="1156843" y="0"/>
                  </a:lnTo>
                  <a:cubicBezTo>
                    <a:pt x="1170813" y="0"/>
                    <a:pt x="1182243" y="11430"/>
                    <a:pt x="1182243" y="25400"/>
                  </a:cubicBezTo>
                  <a:lnTo>
                    <a:pt x="1182243" y="476377"/>
                  </a:lnTo>
                  <a:cubicBezTo>
                    <a:pt x="1182243" y="490347"/>
                    <a:pt x="1170813" y="501777"/>
                    <a:pt x="1156843" y="501777"/>
                  </a:cubicBezTo>
                  <a:lnTo>
                    <a:pt x="25400" y="501777"/>
                  </a:lnTo>
                  <a:cubicBezTo>
                    <a:pt x="11430" y="501777"/>
                    <a:pt x="0" y="490347"/>
                    <a:pt x="0" y="476377"/>
                  </a:cubicBezTo>
                  <a:lnTo>
                    <a:pt x="0" y="25400"/>
                  </a:lnTo>
                  <a:cubicBezTo>
                    <a:pt x="0" y="11430"/>
                    <a:pt x="11430" y="0"/>
                    <a:pt x="25400" y="0"/>
                  </a:cubicBezTo>
                  <a:moveTo>
                    <a:pt x="25400" y="50800"/>
                  </a:moveTo>
                  <a:lnTo>
                    <a:pt x="25400" y="25400"/>
                  </a:lnTo>
                  <a:lnTo>
                    <a:pt x="50800" y="25400"/>
                  </a:lnTo>
                  <a:lnTo>
                    <a:pt x="50800" y="476377"/>
                  </a:lnTo>
                  <a:lnTo>
                    <a:pt x="25400" y="476377"/>
                  </a:lnTo>
                  <a:lnTo>
                    <a:pt x="25400" y="450977"/>
                  </a:lnTo>
                  <a:lnTo>
                    <a:pt x="1156843" y="450977"/>
                  </a:lnTo>
                  <a:lnTo>
                    <a:pt x="1156843" y="476377"/>
                  </a:lnTo>
                  <a:lnTo>
                    <a:pt x="1131443" y="476377"/>
                  </a:lnTo>
                  <a:lnTo>
                    <a:pt x="1131443" y="25400"/>
                  </a:lnTo>
                  <a:lnTo>
                    <a:pt x="1156843" y="25400"/>
                  </a:lnTo>
                  <a:lnTo>
                    <a:pt x="1156843" y="50800"/>
                  </a:lnTo>
                  <a:lnTo>
                    <a:pt x="25400" y="50800"/>
                  </a:lnTo>
                  <a:close/>
                </a:path>
              </a:pathLst>
            </a:custGeom>
            <a:solidFill>
              <a:srgbClr val="FF0000"/>
            </a:solidFill>
          </p:spPr>
          <p:txBody>
            <a:bodyPr/>
            <a:lstStyle/>
            <a:p>
              <a:endParaRPr lang="ja-JP" altLang="en-US"/>
            </a:p>
          </p:txBody>
        </p:sp>
        <p:sp>
          <p:nvSpPr>
            <p:cNvPr id="158" name="TextBox 158"/>
            <p:cNvSpPr txBox="1"/>
            <p:nvPr/>
          </p:nvSpPr>
          <p:spPr>
            <a:xfrm>
              <a:off x="-99267" y="0"/>
              <a:ext cx="1405771" cy="492246"/>
            </a:xfrm>
            <a:prstGeom prst="rect">
              <a:avLst/>
            </a:prstGeom>
          </p:spPr>
          <p:txBody>
            <a:bodyPr lIns="50800" tIns="50800" rIns="50800" bIns="50800" rtlCol="0" anchor="ctr"/>
            <a:lstStyle/>
            <a:p>
              <a:pPr algn="ctr">
                <a:lnSpc>
                  <a:spcPts val="1679"/>
                </a:lnSpc>
              </a:pPr>
              <a:r>
                <a:rPr lang="ja-JP" altLang="en-US" sz="1100" b="1" dirty="0">
                  <a:solidFill>
                    <a:srgbClr val="FF0000"/>
                  </a:solidFill>
                  <a:latin typeface="ZEN角ゴシックNEW"/>
                  <a:ea typeface="ZEN角ゴシックNEW"/>
                  <a:cs typeface="ZEN角ゴシックNEW"/>
                  <a:sym typeface="ZEN角ゴシックNEW"/>
                </a:rPr>
                <a:t>残暑にも注意</a:t>
              </a:r>
              <a:endParaRPr lang="en-US" sz="1100" b="1" dirty="0">
                <a:solidFill>
                  <a:srgbClr val="FF0000"/>
                </a:solidFill>
                <a:latin typeface="ZEN角ゴシックNEW"/>
                <a:ea typeface="ZEN角ゴシックNEW"/>
                <a:cs typeface="ZEN角ゴシックNEW"/>
                <a:sym typeface="ZEN角ゴシックNEW"/>
              </a:endParaRPr>
            </a:p>
          </p:txBody>
        </p:sp>
      </p:grpSp>
      <p:graphicFrame>
        <p:nvGraphicFramePr>
          <p:cNvPr id="174" name="グラフ 173">
            <a:extLst>
              <a:ext uri="{FF2B5EF4-FFF2-40B4-BE49-F238E27FC236}">
                <a16:creationId xmlns:a16="http://schemas.microsoft.com/office/drawing/2014/main" id="{D8CDCDB3-9AE2-4569-828E-E555A425E976}"/>
              </a:ext>
            </a:extLst>
          </p:cNvPr>
          <p:cNvGraphicFramePr>
            <a:graphicFrameLocks/>
          </p:cNvGraphicFramePr>
          <p:nvPr>
            <p:extLst>
              <p:ext uri="{D42A27DB-BD31-4B8C-83A1-F6EECF244321}">
                <p14:modId xmlns:p14="http://schemas.microsoft.com/office/powerpoint/2010/main" val="643263113"/>
              </p:ext>
            </p:extLst>
          </p:nvPr>
        </p:nvGraphicFramePr>
        <p:xfrm>
          <a:off x="-60855" y="3352800"/>
          <a:ext cx="3061643" cy="3131448"/>
        </p:xfrm>
        <a:graphic>
          <a:graphicData uri="http://schemas.openxmlformats.org/drawingml/2006/chart">
            <c:chart xmlns:c="http://schemas.openxmlformats.org/drawingml/2006/chart" xmlns:r="http://schemas.openxmlformats.org/officeDocument/2006/relationships" r:id="rId5"/>
          </a:graphicData>
        </a:graphic>
      </p:graphicFrame>
      <p:sp>
        <p:nvSpPr>
          <p:cNvPr id="166" name="TextBox 147">
            <a:extLst>
              <a:ext uri="{FF2B5EF4-FFF2-40B4-BE49-F238E27FC236}">
                <a16:creationId xmlns:a16="http://schemas.microsoft.com/office/drawing/2014/main" id="{5C474E5F-4151-3026-E44A-04F400F0786C}"/>
              </a:ext>
            </a:extLst>
          </p:cNvPr>
          <p:cNvSpPr txBox="1"/>
          <p:nvPr/>
        </p:nvSpPr>
        <p:spPr>
          <a:xfrm>
            <a:off x="548321" y="3128367"/>
            <a:ext cx="2585483" cy="300633"/>
          </a:xfrm>
          <a:prstGeom prst="rect">
            <a:avLst/>
          </a:prstGeom>
        </p:spPr>
        <p:txBody>
          <a:bodyPr lIns="0" tIns="0" rIns="0" bIns="0" rtlCol="0" anchor="t"/>
          <a:lstStyle/>
          <a:p>
            <a:pPr algn="ctr">
              <a:lnSpc>
                <a:spcPts val="1679"/>
              </a:lnSpc>
            </a:pPr>
            <a:r>
              <a:rPr lang="ja-JP" altLang="en-US" sz="1399" dirty="0">
                <a:solidFill>
                  <a:srgbClr val="000000"/>
                </a:solidFill>
                <a:latin typeface="ZEN角ゴシックNEW"/>
                <a:ea typeface="ZEN角ゴシックNEW"/>
                <a:cs typeface="ZEN角ゴシックNEW"/>
                <a:sym typeface="ZEN角ゴシックNEW"/>
              </a:rPr>
              <a:t>月</a:t>
            </a:r>
            <a:r>
              <a:rPr lang="en-US" sz="1399" dirty="0">
                <a:solidFill>
                  <a:srgbClr val="000000"/>
                </a:solidFill>
                <a:latin typeface="ZEN角ゴシックNEW"/>
                <a:ea typeface="ZEN角ゴシックNEW"/>
                <a:cs typeface="ZEN角ゴシックNEW"/>
                <a:sym typeface="ZEN角ゴシックNEW"/>
              </a:rPr>
              <a:t>別</a:t>
            </a:r>
          </a:p>
        </p:txBody>
      </p:sp>
      <p:sp>
        <p:nvSpPr>
          <p:cNvPr id="183" name="TextBox 175">
            <a:extLst>
              <a:ext uri="{FF2B5EF4-FFF2-40B4-BE49-F238E27FC236}">
                <a16:creationId xmlns:a16="http://schemas.microsoft.com/office/drawing/2014/main" id="{7DE218DF-B80F-EFA7-A86C-C6FAC4282842}"/>
              </a:ext>
            </a:extLst>
          </p:cNvPr>
          <p:cNvSpPr txBox="1"/>
          <p:nvPr/>
        </p:nvSpPr>
        <p:spPr>
          <a:xfrm rot="16200000">
            <a:off x="3279368" y="392056"/>
            <a:ext cx="371786" cy="153154"/>
          </a:xfrm>
          <a:prstGeom prst="rect">
            <a:avLst/>
          </a:prstGeom>
        </p:spPr>
        <p:txBody>
          <a:bodyPr lIns="50800" tIns="50800" rIns="50800" bIns="50800" rtlCol="0" anchor="ctr"/>
          <a:lstStyle/>
          <a:p>
            <a:pPr algn="ctr">
              <a:lnSpc>
                <a:spcPts val="1680"/>
              </a:lnSpc>
            </a:pPr>
            <a:endParaRPr dirty="0"/>
          </a:p>
        </p:txBody>
      </p:sp>
      <p:sp>
        <p:nvSpPr>
          <p:cNvPr id="184" name="TextBox 136">
            <a:extLst>
              <a:ext uri="{FF2B5EF4-FFF2-40B4-BE49-F238E27FC236}">
                <a16:creationId xmlns:a16="http://schemas.microsoft.com/office/drawing/2014/main" id="{96075AF9-733A-AE04-38F0-42097F7B99FC}"/>
              </a:ext>
            </a:extLst>
          </p:cNvPr>
          <p:cNvSpPr txBox="1"/>
          <p:nvPr/>
        </p:nvSpPr>
        <p:spPr>
          <a:xfrm>
            <a:off x="-1627939" y="6400800"/>
            <a:ext cx="6927706" cy="300633"/>
          </a:xfrm>
          <a:prstGeom prst="rect">
            <a:avLst/>
          </a:prstGeom>
        </p:spPr>
        <p:txBody>
          <a:bodyPr lIns="0" tIns="0" rIns="0" bIns="0" rtlCol="0" anchor="t"/>
          <a:lstStyle/>
          <a:p>
            <a:pPr algn="ctr">
              <a:lnSpc>
                <a:spcPts val="1679"/>
              </a:lnSpc>
            </a:pPr>
            <a:r>
              <a:rPr lang="en-US" altLang="ja-JP" sz="600" dirty="0">
                <a:solidFill>
                  <a:srgbClr val="000000"/>
                </a:solidFill>
                <a:latin typeface="ZEN角ゴシックNEW"/>
                <a:ea typeface="ZEN角ゴシックNEW"/>
                <a:cs typeface="ZEN角ゴシックNEW"/>
                <a:sym typeface="ZEN角ゴシックNEW"/>
              </a:rPr>
              <a:t>※</a:t>
            </a:r>
            <a:r>
              <a:rPr lang="ja-JP" altLang="en-US" sz="600" dirty="0">
                <a:solidFill>
                  <a:srgbClr val="000000"/>
                </a:solidFill>
                <a:latin typeface="ZEN角ゴシックNEW"/>
                <a:ea typeface="ZEN角ゴシックNEW"/>
                <a:cs typeface="ZEN角ゴシックNEW"/>
                <a:sym typeface="ZEN角ゴシックNEW"/>
              </a:rPr>
              <a:t>農林水産省「農作業死亡事故調査」」より　</a:t>
            </a:r>
            <a:endParaRPr lang="en-US" sz="600" dirty="0">
              <a:solidFill>
                <a:srgbClr val="000000"/>
              </a:solidFill>
              <a:latin typeface="ZEN角ゴシックNEW"/>
              <a:ea typeface="ZEN角ゴシックNEW"/>
              <a:cs typeface="ZEN角ゴシックNEW"/>
              <a:sym typeface="ZEN角ゴシックNEW"/>
            </a:endParaRPr>
          </a:p>
        </p:txBody>
      </p:sp>
      <p:sp>
        <p:nvSpPr>
          <p:cNvPr id="186" name="TextBox 142">
            <a:extLst>
              <a:ext uri="{FF2B5EF4-FFF2-40B4-BE49-F238E27FC236}">
                <a16:creationId xmlns:a16="http://schemas.microsoft.com/office/drawing/2014/main" id="{BAFFEFA0-E954-5B2F-3608-42E46C858087}"/>
              </a:ext>
            </a:extLst>
          </p:cNvPr>
          <p:cNvSpPr txBox="1"/>
          <p:nvPr/>
        </p:nvSpPr>
        <p:spPr>
          <a:xfrm>
            <a:off x="6437999" y="6553200"/>
            <a:ext cx="3732857" cy="192911"/>
          </a:xfrm>
          <a:prstGeom prst="rect">
            <a:avLst/>
          </a:prstGeom>
        </p:spPr>
        <p:txBody>
          <a:bodyPr lIns="0" tIns="0" rIns="0" bIns="0" rtlCol="0" anchor="t"/>
          <a:lstStyle/>
          <a:p>
            <a:pPr algn="l">
              <a:lnSpc>
                <a:spcPts val="839"/>
              </a:lnSpc>
            </a:pPr>
            <a:r>
              <a:rPr lang="en-US" sz="600" dirty="0">
                <a:solidFill>
                  <a:srgbClr val="000000"/>
                </a:solidFill>
                <a:latin typeface="ZEN角ゴシックNEW"/>
                <a:ea typeface="ZEN角ゴシックNEW"/>
                <a:cs typeface="ZEN角ゴシックNEW"/>
                <a:sym typeface="ZEN角ゴシックNEW"/>
              </a:rPr>
              <a:t>※</a:t>
            </a:r>
            <a:r>
              <a:rPr lang="en-US" sz="600" dirty="0" err="1">
                <a:solidFill>
                  <a:srgbClr val="000000"/>
                </a:solidFill>
                <a:latin typeface="ZEN角ゴシックNEW"/>
                <a:ea typeface="ZEN角ゴシックNEW"/>
                <a:cs typeface="ZEN角ゴシックNEW"/>
                <a:sym typeface="ZEN角ゴシックNEW"/>
              </a:rPr>
              <a:t>仕事場：田畑、森林、海、川等</a:t>
            </a:r>
            <a:r>
              <a:rPr lang="en-US" sz="600" dirty="0">
                <a:solidFill>
                  <a:srgbClr val="000000"/>
                </a:solidFill>
                <a:latin typeface="ZEN角ゴシックNEW"/>
                <a:ea typeface="ZEN角ゴシックNEW"/>
                <a:cs typeface="ZEN角ゴシックNEW"/>
                <a:sym typeface="ZEN角ゴシックNEW"/>
              </a:rPr>
              <a:t> ※農・</a:t>
            </a:r>
            <a:r>
              <a:rPr lang="ja-JP" altLang="en-US" sz="600" dirty="0">
                <a:solidFill>
                  <a:srgbClr val="000000"/>
                </a:solidFill>
                <a:latin typeface="ZEN角ゴシックNEW"/>
                <a:ea typeface="ZEN角ゴシックNEW"/>
                <a:cs typeface="ZEN角ゴシックNEW"/>
                <a:sym typeface="ZEN角ゴシックNEW"/>
              </a:rPr>
              <a:t>林・</a:t>
            </a:r>
            <a:r>
              <a:rPr lang="en-US" sz="600" dirty="0" err="1">
                <a:solidFill>
                  <a:srgbClr val="000000"/>
                </a:solidFill>
                <a:latin typeface="ZEN角ゴシックNEW"/>
                <a:ea typeface="ZEN角ゴシックNEW"/>
                <a:cs typeface="ZEN角ゴシックNEW"/>
                <a:sym typeface="ZEN角ゴシックNEW"/>
              </a:rPr>
              <a:t>畜・水産作業を行っている場合のみ）の区分</a:t>
            </a:r>
            <a:endParaRPr lang="en-US" sz="600" dirty="0">
              <a:solidFill>
                <a:srgbClr val="000000"/>
              </a:solidFill>
              <a:latin typeface="ZEN角ゴシックNEW"/>
              <a:ea typeface="ZEN角ゴシックNEW"/>
              <a:cs typeface="ZEN角ゴシックNEW"/>
              <a:sym typeface="ZEN角ゴシックNEW"/>
            </a:endParaRPr>
          </a:p>
        </p:txBody>
      </p:sp>
      <p:sp>
        <p:nvSpPr>
          <p:cNvPr id="134" name="テキスト ボックス 133">
            <a:extLst>
              <a:ext uri="{FF2B5EF4-FFF2-40B4-BE49-F238E27FC236}">
                <a16:creationId xmlns:a16="http://schemas.microsoft.com/office/drawing/2014/main" id="{0A1046B3-669A-DD57-C954-E1B2BBD7F595}"/>
              </a:ext>
            </a:extLst>
          </p:cNvPr>
          <p:cNvSpPr txBox="1"/>
          <p:nvPr/>
        </p:nvSpPr>
        <p:spPr>
          <a:xfrm>
            <a:off x="5924819" y="4100840"/>
            <a:ext cx="346249" cy="1539638"/>
          </a:xfrm>
          <a:prstGeom prst="rect">
            <a:avLst/>
          </a:prstGeom>
          <a:noFill/>
          <a:ln>
            <a:noFill/>
          </a:ln>
        </p:spPr>
        <p:txBody>
          <a:bodyPr vert="eaVert"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救急搬送人員数（人）</a:t>
            </a:r>
            <a:endPar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38" name="正方形/長方形 137">
            <a:extLst>
              <a:ext uri="{FF2B5EF4-FFF2-40B4-BE49-F238E27FC236}">
                <a16:creationId xmlns:a16="http://schemas.microsoft.com/office/drawing/2014/main" id="{A9F8E89A-3E5C-E649-71CD-ACB74E8D64B5}"/>
              </a:ext>
            </a:extLst>
          </p:cNvPr>
          <p:cNvSpPr/>
          <p:nvPr/>
        </p:nvSpPr>
        <p:spPr>
          <a:xfrm>
            <a:off x="6855356" y="6400800"/>
            <a:ext cx="3162415" cy="184666"/>
          </a:xfrm>
          <a:prstGeom prst="rect">
            <a:avLst/>
          </a:prstGeom>
          <a:noFill/>
        </p:spPr>
        <p:txBody>
          <a:bodyPr wrap="square" rIns="52000">
            <a:spAutoFit/>
          </a:bodyPr>
          <a:lstStyle/>
          <a:p>
            <a:r>
              <a:rPr lang="en-US" altLang="ja-JP" sz="600" dirty="0">
                <a:solidFill>
                  <a:srgbClr val="000000"/>
                </a:solidFill>
                <a:latin typeface="ZEN角ゴシックNEW"/>
                <a:ea typeface="ZEN角ゴシックNEW"/>
                <a:cs typeface="ZEN角ゴシックNEW"/>
                <a:sym typeface="ZEN角ゴシックNEW"/>
              </a:rPr>
              <a:t>※</a:t>
            </a:r>
            <a:r>
              <a:rPr lang="ja-JP" altLang="en-US" sz="600" dirty="0">
                <a:solidFill>
                  <a:srgbClr val="000000"/>
                </a:solidFill>
                <a:latin typeface="ZEN角ゴシックNEW"/>
                <a:ea typeface="ZEN角ゴシックNEW"/>
                <a:cs typeface="ZEN角ゴシックNEW"/>
                <a:sym typeface="ZEN角ゴシックNEW"/>
              </a:rPr>
              <a:t>消防庁「夏期における熱中症による救急搬送人員の調査」より　</a:t>
            </a:r>
            <a:endParaRPr lang="en-US" altLang="zh-TW" sz="500" dirty="0">
              <a:solidFill>
                <a:prstClr val="black"/>
              </a:solidFill>
              <a:latin typeface="ZEN角ゴシックNEW" panose="020B0600070205080204" charset="-128"/>
              <a:ea typeface="ZEN角ゴシックNEW" panose="020B0600070205080204" charset="-128"/>
              <a:cs typeface="Meiryo UI" panose="020B0604030504040204" pitchFamily="50" charset="-128"/>
            </a:endParaRPr>
          </a:p>
        </p:txBody>
      </p:sp>
      <p:sp>
        <p:nvSpPr>
          <p:cNvPr id="140" name="TextBox 136">
            <a:extLst>
              <a:ext uri="{FF2B5EF4-FFF2-40B4-BE49-F238E27FC236}">
                <a16:creationId xmlns:a16="http://schemas.microsoft.com/office/drawing/2014/main" id="{D1C3F21B-EA6A-805D-A4DD-1628FD57D290}"/>
              </a:ext>
            </a:extLst>
          </p:cNvPr>
          <p:cNvSpPr txBox="1"/>
          <p:nvPr/>
        </p:nvSpPr>
        <p:spPr>
          <a:xfrm>
            <a:off x="1414543" y="6400800"/>
            <a:ext cx="6927706" cy="300633"/>
          </a:xfrm>
          <a:prstGeom prst="rect">
            <a:avLst/>
          </a:prstGeom>
        </p:spPr>
        <p:txBody>
          <a:bodyPr lIns="0" tIns="0" rIns="0" bIns="0" rtlCol="0" anchor="t"/>
          <a:lstStyle/>
          <a:p>
            <a:pPr algn="ctr">
              <a:lnSpc>
                <a:spcPts val="1679"/>
              </a:lnSpc>
            </a:pPr>
            <a:r>
              <a:rPr lang="en-US" altLang="ja-JP" sz="600" dirty="0">
                <a:solidFill>
                  <a:srgbClr val="000000"/>
                </a:solidFill>
                <a:latin typeface="ZEN角ゴシックNEW"/>
                <a:ea typeface="ZEN角ゴシックNEW"/>
                <a:cs typeface="ZEN角ゴシックNEW"/>
                <a:sym typeface="ZEN角ゴシックNEW"/>
              </a:rPr>
              <a:t>※</a:t>
            </a:r>
            <a:r>
              <a:rPr lang="ja-JP" altLang="en-US" sz="600" dirty="0">
                <a:solidFill>
                  <a:srgbClr val="000000"/>
                </a:solidFill>
                <a:latin typeface="ZEN角ゴシックNEW"/>
                <a:ea typeface="ZEN角ゴシックNEW"/>
                <a:cs typeface="ZEN角ゴシックNEW"/>
                <a:sym typeface="ZEN角ゴシックNEW"/>
              </a:rPr>
              <a:t>農林水産省「農作業死亡事故調査」」より　</a:t>
            </a:r>
            <a:endParaRPr lang="en-US" sz="600" dirty="0">
              <a:solidFill>
                <a:srgbClr val="000000"/>
              </a:solidFill>
              <a:latin typeface="ZEN角ゴシックNEW"/>
              <a:ea typeface="ZEN角ゴシックNEW"/>
              <a:cs typeface="ZEN角ゴシックNEW"/>
              <a:sym typeface="ZEN角ゴシックNEW"/>
            </a:endParaRPr>
          </a:p>
        </p:txBody>
      </p:sp>
      <p:grpSp>
        <p:nvGrpSpPr>
          <p:cNvPr id="148" name="Group 152">
            <a:extLst>
              <a:ext uri="{FF2B5EF4-FFF2-40B4-BE49-F238E27FC236}">
                <a16:creationId xmlns:a16="http://schemas.microsoft.com/office/drawing/2014/main" id="{D7D9F41D-AC08-EDE5-528C-C103ACBD0215}"/>
              </a:ext>
            </a:extLst>
          </p:cNvPr>
          <p:cNvGrpSpPr/>
          <p:nvPr/>
        </p:nvGrpSpPr>
        <p:grpSpPr>
          <a:xfrm rot="11021492">
            <a:off x="6862590" y="4738306"/>
            <a:ext cx="169794" cy="422003"/>
            <a:chOff x="0" y="0"/>
            <a:chExt cx="226392" cy="562671"/>
          </a:xfrm>
        </p:grpSpPr>
        <p:sp>
          <p:nvSpPr>
            <p:cNvPr id="149" name="Freeform 153">
              <a:extLst>
                <a:ext uri="{FF2B5EF4-FFF2-40B4-BE49-F238E27FC236}">
                  <a16:creationId xmlns:a16="http://schemas.microsoft.com/office/drawing/2014/main" id="{90600B90-7683-FFEE-D000-96BC76B75B45}"/>
                </a:ext>
              </a:extLst>
            </p:cNvPr>
            <p:cNvSpPr/>
            <p:nvPr/>
          </p:nvSpPr>
          <p:spPr>
            <a:xfrm>
              <a:off x="8509" y="8509"/>
              <a:ext cx="209423" cy="545719"/>
            </a:xfrm>
            <a:custGeom>
              <a:avLst/>
              <a:gdLst/>
              <a:ahLst/>
              <a:cxnLst/>
              <a:rect l="l" t="t" r="r" b="b"/>
              <a:pathLst>
                <a:path w="209423" h="545719">
                  <a:moveTo>
                    <a:pt x="0" y="545719"/>
                  </a:moveTo>
                  <a:lnTo>
                    <a:pt x="104648" y="0"/>
                  </a:lnTo>
                  <a:lnTo>
                    <a:pt x="209423" y="545719"/>
                  </a:lnTo>
                  <a:close/>
                </a:path>
              </a:pathLst>
            </a:custGeom>
            <a:solidFill>
              <a:srgbClr val="FF0000"/>
            </a:solidFill>
          </p:spPr>
          <p:txBody>
            <a:bodyPr/>
            <a:lstStyle/>
            <a:p>
              <a:endParaRPr lang="ja-JP" altLang="en-US"/>
            </a:p>
          </p:txBody>
        </p:sp>
        <p:sp>
          <p:nvSpPr>
            <p:cNvPr id="151" name="Freeform 154">
              <a:extLst>
                <a:ext uri="{FF2B5EF4-FFF2-40B4-BE49-F238E27FC236}">
                  <a16:creationId xmlns:a16="http://schemas.microsoft.com/office/drawing/2014/main" id="{B8AF699D-6892-1321-1F5D-7D6DE2BBE2C0}"/>
                </a:ext>
              </a:extLst>
            </p:cNvPr>
            <p:cNvSpPr/>
            <p:nvPr/>
          </p:nvSpPr>
          <p:spPr>
            <a:xfrm>
              <a:off x="-254" y="0"/>
              <a:ext cx="226949" cy="562610"/>
            </a:xfrm>
            <a:custGeom>
              <a:avLst/>
              <a:gdLst/>
              <a:ahLst/>
              <a:cxnLst/>
              <a:rect l="l" t="t" r="r" b="b"/>
              <a:pathLst>
                <a:path w="226949" h="562610">
                  <a:moveTo>
                    <a:pt x="381" y="552577"/>
                  </a:moveTo>
                  <a:lnTo>
                    <a:pt x="105156" y="6858"/>
                  </a:lnTo>
                  <a:cubicBezTo>
                    <a:pt x="105918" y="2921"/>
                    <a:pt x="109347" y="0"/>
                    <a:pt x="113411" y="0"/>
                  </a:cubicBezTo>
                  <a:cubicBezTo>
                    <a:pt x="117475" y="0"/>
                    <a:pt x="120904" y="2921"/>
                    <a:pt x="121666" y="6858"/>
                  </a:cubicBezTo>
                  <a:lnTo>
                    <a:pt x="226441" y="552577"/>
                  </a:lnTo>
                  <a:cubicBezTo>
                    <a:pt x="226949" y="555117"/>
                    <a:pt x="226314" y="557657"/>
                    <a:pt x="224663" y="559562"/>
                  </a:cubicBezTo>
                  <a:cubicBezTo>
                    <a:pt x="223012" y="561467"/>
                    <a:pt x="220599" y="562610"/>
                    <a:pt x="218186" y="562610"/>
                  </a:cubicBezTo>
                  <a:lnTo>
                    <a:pt x="8763" y="562610"/>
                  </a:lnTo>
                  <a:cubicBezTo>
                    <a:pt x="6223" y="562610"/>
                    <a:pt x="3810" y="561467"/>
                    <a:pt x="2286" y="559562"/>
                  </a:cubicBezTo>
                  <a:cubicBezTo>
                    <a:pt x="762" y="557657"/>
                    <a:pt x="0" y="554990"/>
                    <a:pt x="508" y="552577"/>
                  </a:cubicBezTo>
                  <a:moveTo>
                    <a:pt x="17145" y="555752"/>
                  </a:moveTo>
                  <a:lnTo>
                    <a:pt x="8890" y="554101"/>
                  </a:lnTo>
                  <a:lnTo>
                    <a:pt x="8890" y="545592"/>
                  </a:lnTo>
                  <a:lnTo>
                    <a:pt x="218186" y="545592"/>
                  </a:lnTo>
                  <a:lnTo>
                    <a:pt x="218186" y="554101"/>
                  </a:lnTo>
                  <a:lnTo>
                    <a:pt x="209931" y="555752"/>
                  </a:lnTo>
                  <a:lnTo>
                    <a:pt x="105156" y="10033"/>
                  </a:lnTo>
                  <a:lnTo>
                    <a:pt x="113411" y="8509"/>
                  </a:lnTo>
                  <a:lnTo>
                    <a:pt x="121666" y="10160"/>
                  </a:lnTo>
                  <a:lnTo>
                    <a:pt x="17018" y="555752"/>
                  </a:lnTo>
                  <a:close/>
                </a:path>
              </a:pathLst>
            </a:custGeom>
            <a:solidFill>
              <a:srgbClr val="FF0000"/>
            </a:solidFill>
          </p:spPr>
          <p:txBody>
            <a:bodyPr/>
            <a:lstStyle/>
            <a:p>
              <a:endParaRPr lang="ja-JP" altLang="en-US"/>
            </a:p>
          </p:txBody>
        </p:sp>
      </p:grpSp>
      <p:grpSp>
        <p:nvGrpSpPr>
          <p:cNvPr id="141" name="Group 155">
            <a:extLst>
              <a:ext uri="{FF2B5EF4-FFF2-40B4-BE49-F238E27FC236}">
                <a16:creationId xmlns:a16="http://schemas.microsoft.com/office/drawing/2014/main" id="{4C5FF08B-B8F4-B146-3F89-3CF0B9961B94}"/>
              </a:ext>
            </a:extLst>
          </p:cNvPr>
          <p:cNvGrpSpPr/>
          <p:nvPr/>
        </p:nvGrpSpPr>
        <p:grpSpPr>
          <a:xfrm>
            <a:off x="6457853" y="4419600"/>
            <a:ext cx="1206802" cy="444948"/>
            <a:chOff x="-99267" y="0"/>
            <a:chExt cx="1405771" cy="501777"/>
          </a:xfrm>
        </p:grpSpPr>
        <p:sp>
          <p:nvSpPr>
            <p:cNvPr id="143" name="Freeform 156">
              <a:extLst>
                <a:ext uri="{FF2B5EF4-FFF2-40B4-BE49-F238E27FC236}">
                  <a16:creationId xmlns:a16="http://schemas.microsoft.com/office/drawing/2014/main" id="{37870A6E-F823-EB53-814C-903B64D26810}"/>
                </a:ext>
              </a:extLst>
            </p:cNvPr>
            <p:cNvSpPr/>
            <p:nvPr/>
          </p:nvSpPr>
          <p:spPr>
            <a:xfrm>
              <a:off x="25400" y="25400"/>
              <a:ext cx="1131443" cy="450977"/>
            </a:xfrm>
            <a:custGeom>
              <a:avLst/>
              <a:gdLst/>
              <a:ahLst/>
              <a:cxnLst/>
              <a:rect l="l" t="t" r="r" b="b"/>
              <a:pathLst>
                <a:path w="1131443" h="450977">
                  <a:moveTo>
                    <a:pt x="0" y="0"/>
                  </a:moveTo>
                  <a:lnTo>
                    <a:pt x="1131443" y="0"/>
                  </a:lnTo>
                  <a:lnTo>
                    <a:pt x="1131443" y="450977"/>
                  </a:lnTo>
                  <a:lnTo>
                    <a:pt x="0" y="450977"/>
                  </a:lnTo>
                  <a:close/>
                </a:path>
              </a:pathLst>
            </a:custGeom>
            <a:solidFill>
              <a:srgbClr val="FFFFFF"/>
            </a:solidFill>
          </p:spPr>
          <p:txBody>
            <a:bodyPr/>
            <a:lstStyle/>
            <a:p>
              <a:endParaRPr lang="ja-JP" altLang="en-US"/>
            </a:p>
          </p:txBody>
        </p:sp>
        <p:sp>
          <p:nvSpPr>
            <p:cNvPr id="145" name="Freeform 157">
              <a:extLst>
                <a:ext uri="{FF2B5EF4-FFF2-40B4-BE49-F238E27FC236}">
                  <a16:creationId xmlns:a16="http://schemas.microsoft.com/office/drawing/2014/main" id="{B857425D-1E7A-BA1A-2FCD-ED720B6984B9}"/>
                </a:ext>
              </a:extLst>
            </p:cNvPr>
            <p:cNvSpPr/>
            <p:nvPr/>
          </p:nvSpPr>
          <p:spPr>
            <a:xfrm>
              <a:off x="0" y="0"/>
              <a:ext cx="1182243" cy="501777"/>
            </a:xfrm>
            <a:custGeom>
              <a:avLst/>
              <a:gdLst/>
              <a:ahLst/>
              <a:cxnLst/>
              <a:rect l="l" t="t" r="r" b="b"/>
              <a:pathLst>
                <a:path w="1182243" h="501777">
                  <a:moveTo>
                    <a:pt x="25400" y="0"/>
                  </a:moveTo>
                  <a:lnTo>
                    <a:pt x="1156843" y="0"/>
                  </a:lnTo>
                  <a:cubicBezTo>
                    <a:pt x="1170813" y="0"/>
                    <a:pt x="1182243" y="11430"/>
                    <a:pt x="1182243" y="25400"/>
                  </a:cubicBezTo>
                  <a:lnTo>
                    <a:pt x="1182243" y="476377"/>
                  </a:lnTo>
                  <a:cubicBezTo>
                    <a:pt x="1182243" y="490347"/>
                    <a:pt x="1170813" y="501777"/>
                    <a:pt x="1156843" y="501777"/>
                  </a:cubicBezTo>
                  <a:lnTo>
                    <a:pt x="25400" y="501777"/>
                  </a:lnTo>
                  <a:cubicBezTo>
                    <a:pt x="11430" y="501777"/>
                    <a:pt x="0" y="490347"/>
                    <a:pt x="0" y="476377"/>
                  </a:cubicBezTo>
                  <a:lnTo>
                    <a:pt x="0" y="25400"/>
                  </a:lnTo>
                  <a:cubicBezTo>
                    <a:pt x="0" y="11430"/>
                    <a:pt x="11430" y="0"/>
                    <a:pt x="25400" y="0"/>
                  </a:cubicBezTo>
                  <a:moveTo>
                    <a:pt x="25400" y="50800"/>
                  </a:moveTo>
                  <a:lnTo>
                    <a:pt x="25400" y="25400"/>
                  </a:lnTo>
                  <a:lnTo>
                    <a:pt x="50800" y="25400"/>
                  </a:lnTo>
                  <a:lnTo>
                    <a:pt x="50800" y="476377"/>
                  </a:lnTo>
                  <a:lnTo>
                    <a:pt x="25400" y="476377"/>
                  </a:lnTo>
                  <a:lnTo>
                    <a:pt x="25400" y="450977"/>
                  </a:lnTo>
                  <a:lnTo>
                    <a:pt x="1156843" y="450977"/>
                  </a:lnTo>
                  <a:lnTo>
                    <a:pt x="1156843" y="476377"/>
                  </a:lnTo>
                  <a:lnTo>
                    <a:pt x="1131443" y="476377"/>
                  </a:lnTo>
                  <a:lnTo>
                    <a:pt x="1131443" y="25400"/>
                  </a:lnTo>
                  <a:lnTo>
                    <a:pt x="1156843" y="25400"/>
                  </a:lnTo>
                  <a:lnTo>
                    <a:pt x="1156843" y="50800"/>
                  </a:lnTo>
                  <a:lnTo>
                    <a:pt x="25400" y="50800"/>
                  </a:lnTo>
                  <a:close/>
                </a:path>
              </a:pathLst>
            </a:custGeom>
            <a:solidFill>
              <a:srgbClr val="FF0000"/>
            </a:solidFill>
          </p:spPr>
          <p:txBody>
            <a:bodyPr/>
            <a:lstStyle/>
            <a:p>
              <a:endParaRPr lang="ja-JP" altLang="en-US"/>
            </a:p>
          </p:txBody>
        </p:sp>
        <p:sp>
          <p:nvSpPr>
            <p:cNvPr id="146" name="TextBox 158">
              <a:extLst>
                <a:ext uri="{FF2B5EF4-FFF2-40B4-BE49-F238E27FC236}">
                  <a16:creationId xmlns:a16="http://schemas.microsoft.com/office/drawing/2014/main" id="{BA03CDC0-B94A-E629-DA67-854D754210F3}"/>
                </a:ext>
              </a:extLst>
            </p:cNvPr>
            <p:cNvSpPr txBox="1"/>
            <p:nvPr/>
          </p:nvSpPr>
          <p:spPr>
            <a:xfrm>
              <a:off x="-99267" y="0"/>
              <a:ext cx="1405771" cy="492246"/>
            </a:xfrm>
            <a:prstGeom prst="rect">
              <a:avLst/>
            </a:prstGeom>
          </p:spPr>
          <p:txBody>
            <a:bodyPr lIns="50800" tIns="50800" rIns="50800" bIns="50800" rtlCol="0" anchor="ctr"/>
            <a:lstStyle/>
            <a:p>
              <a:pPr algn="ctr">
                <a:lnSpc>
                  <a:spcPts val="1679"/>
                </a:lnSpc>
              </a:pPr>
              <a:r>
                <a:rPr lang="en-US" altLang="ja-JP" sz="1100" b="1" dirty="0">
                  <a:solidFill>
                    <a:srgbClr val="FF0000"/>
                  </a:solidFill>
                  <a:latin typeface="ZEN角ゴシックNEW"/>
                  <a:ea typeface="ZEN角ゴシックNEW"/>
                  <a:cs typeface="ZEN角ゴシックNEW"/>
                  <a:sym typeface="ZEN角ゴシックNEW"/>
                </a:rPr>
                <a:t>5</a:t>
              </a:r>
              <a:r>
                <a:rPr lang="ja-JP" altLang="en-US" sz="1100" b="1" dirty="0">
                  <a:solidFill>
                    <a:srgbClr val="FF0000"/>
                  </a:solidFill>
                  <a:latin typeface="ZEN角ゴシックNEW"/>
                  <a:ea typeface="ZEN角ゴシックNEW"/>
                  <a:cs typeface="ZEN角ゴシックNEW"/>
                  <a:sym typeface="ZEN角ゴシックNEW"/>
                </a:rPr>
                <a:t>月頃から発生</a:t>
              </a:r>
              <a:endParaRPr lang="en-US" sz="1100" b="1" dirty="0">
                <a:solidFill>
                  <a:srgbClr val="FF0000"/>
                </a:solidFill>
                <a:latin typeface="ZEN角ゴシックNEW"/>
                <a:ea typeface="ZEN角ゴシックNEW"/>
                <a:cs typeface="ZEN角ゴシックNEW"/>
                <a:sym typeface="ZEN角ゴシックNEW"/>
              </a:endParaRPr>
            </a:p>
          </p:txBody>
        </p:sp>
      </p:grpSp>
      <p:sp>
        <p:nvSpPr>
          <p:cNvPr id="144" name="正方形/長方形 143">
            <a:extLst>
              <a:ext uri="{FF2B5EF4-FFF2-40B4-BE49-F238E27FC236}">
                <a16:creationId xmlns:a16="http://schemas.microsoft.com/office/drawing/2014/main" id="{15B3735A-9EF9-F4F0-9E41-91E729FCC32D}"/>
              </a:ext>
            </a:extLst>
          </p:cNvPr>
          <p:cNvSpPr/>
          <p:nvPr/>
        </p:nvSpPr>
        <p:spPr>
          <a:xfrm>
            <a:off x="558617" y="1828800"/>
            <a:ext cx="1589139"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7" name="正方形/長方形 136">
            <a:extLst>
              <a:ext uri="{FF2B5EF4-FFF2-40B4-BE49-F238E27FC236}">
                <a16:creationId xmlns:a16="http://schemas.microsoft.com/office/drawing/2014/main" id="{84F8DF04-E8C8-5638-24F9-D3F033808D88}"/>
              </a:ext>
            </a:extLst>
          </p:cNvPr>
          <p:cNvSpPr/>
          <p:nvPr/>
        </p:nvSpPr>
        <p:spPr>
          <a:xfrm>
            <a:off x="6704993" y="2216230"/>
            <a:ext cx="2688930"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 name="正方形/長方形 134">
            <a:extLst>
              <a:ext uri="{FF2B5EF4-FFF2-40B4-BE49-F238E27FC236}">
                <a16:creationId xmlns:a16="http://schemas.microsoft.com/office/drawing/2014/main" id="{4077B0C5-4F38-9B53-F5A9-75B6D043A58D}"/>
              </a:ext>
            </a:extLst>
          </p:cNvPr>
          <p:cNvSpPr/>
          <p:nvPr/>
        </p:nvSpPr>
        <p:spPr>
          <a:xfrm>
            <a:off x="8450207" y="1600200"/>
            <a:ext cx="1117303"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9" name="正方形/長方形 158">
            <a:extLst>
              <a:ext uri="{FF2B5EF4-FFF2-40B4-BE49-F238E27FC236}">
                <a16:creationId xmlns:a16="http://schemas.microsoft.com/office/drawing/2014/main" id="{93E30019-A13D-D168-90FA-257D989579F4}"/>
              </a:ext>
            </a:extLst>
          </p:cNvPr>
          <p:cNvSpPr/>
          <p:nvPr/>
        </p:nvSpPr>
        <p:spPr>
          <a:xfrm>
            <a:off x="560097" y="2438400"/>
            <a:ext cx="280301"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3" name="TextBox 173"/>
          <p:cNvSpPr txBox="1"/>
          <p:nvPr/>
        </p:nvSpPr>
        <p:spPr>
          <a:xfrm>
            <a:off x="348628" y="1295400"/>
            <a:ext cx="9238019" cy="1293175"/>
          </a:xfrm>
          <a:prstGeom prst="rect">
            <a:avLst/>
          </a:prstGeom>
        </p:spPr>
        <p:txBody>
          <a:bodyPr wrap="square" lIns="0" tIns="0" rIns="0" bIns="0" rtlCol="0" anchor="t">
            <a:spAutoFit/>
          </a:bodyPr>
          <a:lstStyle/>
          <a:p>
            <a:pPr marL="302261" lvl="1" indent="-151130" algn="l">
              <a:lnSpc>
                <a:spcPts val="1800"/>
              </a:lnSpc>
              <a:buFont typeface="Arial"/>
              <a:buChar char="•"/>
            </a:pPr>
            <a:r>
              <a:rPr lang="en-US" sz="1400" dirty="0">
                <a:solidFill>
                  <a:srgbClr val="000000"/>
                </a:solidFill>
                <a:latin typeface="ZEN角ゴシックNEW"/>
                <a:ea typeface="ZEN角ゴシックNEW"/>
                <a:cs typeface="ZEN角ゴシックNEW"/>
                <a:sym typeface="ZEN角ゴシックNEW"/>
              </a:rPr>
              <a:t>農作業中の熱中症による</a:t>
            </a:r>
            <a:r>
              <a:rPr lang="en-US" sz="1400" b="1" dirty="0">
                <a:solidFill>
                  <a:srgbClr val="FF2B18"/>
                </a:solidFill>
                <a:latin typeface="ZEN角ゴシックNEW"/>
                <a:ea typeface="ZEN角ゴシックNEW"/>
                <a:cs typeface="ZEN角ゴシックNEW"/>
                <a:sym typeface="ZEN角ゴシックNEW"/>
              </a:rPr>
              <a:t>死亡者は特に７～</a:t>
            </a:r>
            <a:r>
              <a:rPr lang="ja-JP" altLang="en-US" sz="1400" b="1" dirty="0">
                <a:solidFill>
                  <a:srgbClr val="FF2B18"/>
                </a:solidFill>
                <a:latin typeface="ZEN角ゴシックNEW"/>
                <a:ea typeface="ZEN角ゴシックNEW"/>
                <a:cs typeface="ZEN角ゴシックNEW"/>
                <a:sym typeface="ZEN角ゴシックNEW"/>
              </a:rPr>
              <a:t>８月に集中</a:t>
            </a:r>
            <a:r>
              <a:rPr lang="ja-JP" altLang="en-US" sz="1400" b="1" dirty="0">
                <a:solidFill>
                  <a:srgbClr val="000000"/>
                </a:solidFill>
                <a:latin typeface="ZEN角ゴシックNEW"/>
                <a:ea typeface="ZEN角ゴシックNEW"/>
                <a:cs typeface="ZEN角ゴシックNEW"/>
                <a:sym typeface="ZEN角ゴシックNEW"/>
              </a:rPr>
              <a:t>しており</a:t>
            </a:r>
            <a:r>
              <a:rPr lang="en-US" sz="1400" dirty="0">
                <a:solidFill>
                  <a:srgbClr val="000000"/>
                </a:solidFill>
                <a:latin typeface="ZEN角ゴシックNEW"/>
                <a:ea typeface="ZEN角ゴシックNEW"/>
                <a:cs typeface="ZEN角ゴシックNEW"/>
                <a:sym typeface="ZEN角ゴシックNEW"/>
              </a:rPr>
              <a:t>、</a:t>
            </a:r>
            <a:r>
              <a:rPr lang="ja-JP" altLang="en-US" sz="1400" b="1" dirty="0">
                <a:solidFill>
                  <a:srgbClr val="FF2B18"/>
                </a:solidFill>
                <a:latin typeface="ZEN角ゴシックNEW"/>
                <a:ea typeface="ZEN角ゴシックNEW"/>
                <a:cs typeface="ZEN角ゴシックNEW"/>
                <a:sym typeface="ZEN角ゴシックNEW"/>
              </a:rPr>
              <a:t>７０代以上の高齢者が大多数</a:t>
            </a:r>
            <a:r>
              <a:rPr lang="ja-JP" altLang="en-US" sz="1400" b="1" dirty="0">
                <a:solidFill>
                  <a:srgbClr val="000000"/>
                </a:solidFill>
                <a:latin typeface="ZEN角ゴシックNEW"/>
                <a:ea typeface="ZEN角ゴシックNEW"/>
                <a:cs typeface="ZEN角ゴシックNEW"/>
                <a:sym typeface="ZEN角ゴシックNEW"/>
              </a:rPr>
              <a:t>を占めています</a:t>
            </a:r>
            <a:r>
              <a:rPr lang="en-US" sz="1400" dirty="0">
                <a:solidFill>
                  <a:srgbClr val="000000"/>
                </a:solidFill>
                <a:latin typeface="ZEN角ゴシックNEW"/>
                <a:ea typeface="ZEN角ゴシックNEW"/>
                <a:cs typeface="ZEN角ゴシックNEW"/>
                <a:sym typeface="ZEN角ゴシックNEW"/>
              </a:rPr>
              <a:t>。</a:t>
            </a:r>
          </a:p>
          <a:p>
            <a:pPr marL="151131" lvl="1" algn="l"/>
            <a:endParaRPr lang="en-US" sz="400" dirty="0">
              <a:solidFill>
                <a:srgbClr val="000000"/>
              </a:solidFill>
              <a:latin typeface="ZEN角ゴシックNEW"/>
              <a:ea typeface="ZEN角ゴシックNEW"/>
              <a:cs typeface="ZEN角ゴシックNEW"/>
              <a:sym typeface="ZEN角ゴシックNEW"/>
            </a:endParaRPr>
          </a:p>
          <a:p>
            <a:pPr marL="302261" lvl="1" indent="-151130" algn="l">
              <a:lnSpc>
                <a:spcPts val="1800"/>
              </a:lnSpc>
              <a:buFont typeface="Arial"/>
              <a:buChar char="•"/>
            </a:pPr>
            <a:r>
              <a:rPr lang="ja-JP" altLang="en-US" sz="1400" dirty="0">
                <a:solidFill>
                  <a:srgbClr val="000000"/>
                </a:solidFill>
                <a:latin typeface="ZEN角ゴシックNEW"/>
                <a:ea typeface="ZEN角ゴシックNEW"/>
                <a:cs typeface="ZEN角ゴシックNEW"/>
                <a:sym typeface="ZEN角ゴシックNEW"/>
              </a:rPr>
              <a:t>一方で、熱中症による救急搬送人員数</a:t>
            </a:r>
            <a:r>
              <a:rPr lang="en-US" sz="1400" dirty="0">
                <a:solidFill>
                  <a:srgbClr val="000000"/>
                </a:solidFill>
                <a:latin typeface="ZEN角ゴシックNEW"/>
                <a:ea typeface="ZEN角ゴシックNEW"/>
                <a:cs typeface="ZEN角ゴシックNEW"/>
                <a:sym typeface="ZEN角ゴシックNEW"/>
              </a:rPr>
              <a:t>は</a:t>
            </a:r>
            <a:r>
              <a:rPr lang="ja-JP" altLang="en-US" sz="1400" dirty="0">
                <a:solidFill>
                  <a:srgbClr val="000000"/>
                </a:solidFill>
                <a:latin typeface="ZEN角ゴシックNEW"/>
                <a:ea typeface="ZEN角ゴシックNEW"/>
                <a:cs typeface="ZEN角ゴシックNEW"/>
                <a:sym typeface="ZEN角ゴシックNEW"/>
              </a:rPr>
              <a:t>、</a:t>
            </a:r>
            <a:r>
              <a:rPr lang="ja-JP" altLang="en-US" sz="1400" b="1" dirty="0">
                <a:solidFill>
                  <a:srgbClr val="FF0000"/>
                </a:solidFill>
                <a:latin typeface="ZEN角ゴシックNEW"/>
                <a:ea typeface="ZEN角ゴシックNEW"/>
                <a:cs typeface="ZEN角ゴシックNEW"/>
                <a:sym typeface="ZEN角ゴシックNEW"/>
              </a:rPr>
              <a:t>５月頃から発生し、初秋まで</a:t>
            </a:r>
            <a:r>
              <a:rPr lang="en-US" sz="1400" b="1" dirty="0">
                <a:solidFill>
                  <a:srgbClr val="FF0000"/>
                </a:solidFill>
                <a:latin typeface="ZEN角ゴシックNEW"/>
                <a:ea typeface="ZEN角ゴシックNEW"/>
                <a:cs typeface="ZEN角ゴシックNEW"/>
                <a:sym typeface="ZEN角ゴシックNEW"/>
              </a:rPr>
              <a:t>に</a:t>
            </a:r>
            <a:r>
              <a:rPr lang="ja-JP" altLang="en-US" sz="1400" b="1" dirty="0">
                <a:solidFill>
                  <a:srgbClr val="FF0000"/>
                </a:solidFill>
                <a:latin typeface="ZEN角ゴシックNEW"/>
                <a:ea typeface="ZEN角ゴシックNEW"/>
                <a:cs typeface="ZEN角ゴシックNEW"/>
                <a:sym typeface="ZEN角ゴシックNEW"/>
              </a:rPr>
              <a:t>わたり多く</a:t>
            </a:r>
            <a:r>
              <a:rPr lang="ja-JP" altLang="en-US" sz="1400" dirty="0">
                <a:solidFill>
                  <a:srgbClr val="000000"/>
                </a:solidFill>
                <a:latin typeface="ZEN角ゴシックNEW"/>
                <a:ea typeface="ZEN角ゴシックNEW"/>
                <a:cs typeface="ZEN角ゴシックNEW"/>
                <a:sym typeface="ZEN角ゴシックNEW"/>
              </a:rPr>
              <a:t>なっており、</a:t>
            </a:r>
            <a:r>
              <a:rPr lang="ja-JP" altLang="en-US" sz="1400" b="1" dirty="0">
                <a:solidFill>
                  <a:srgbClr val="FF0000"/>
                </a:solidFill>
                <a:latin typeface="ZEN角ゴシックNEW"/>
                <a:ea typeface="ZEN角ゴシックNEW"/>
                <a:cs typeface="ZEN角ゴシックNEW"/>
                <a:sym typeface="ZEN角ゴシックNEW"/>
              </a:rPr>
              <a:t>真夏以外の期間にも注意が必要</a:t>
            </a:r>
            <a:r>
              <a:rPr lang="ja-JP" altLang="en-US" sz="1400" b="1" dirty="0">
                <a:latin typeface="ZEN角ゴシックNEW"/>
                <a:ea typeface="ZEN角ゴシックNEW"/>
                <a:cs typeface="ZEN角ゴシックNEW"/>
                <a:sym typeface="ZEN角ゴシックNEW"/>
              </a:rPr>
              <a:t>です</a:t>
            </a:r>
            <a:r>
              <a:rPr lang="en-US" sz="1400" b="1" dirty="0">
                <a:latin typeface="ZEN角ゴシックNEW"/>
                <a:ea typeface="ZEN角ゴシックNEW"/>
                <a:cs typeface="ZEN角ゴシックNEW"/>
                <a:sym typeface="ZEN角ゴシックNEW"/>
              </a:rPr>
              <a:t>。</a:t>
            </a:r>
          </a:p>
          <a:p>
            <a:pPr marL="302261" lvl="1" indent="-151130" algn="l">
              <a:buFont typeface="Arial"/>
              <a:buChar char="•"/>
            </a:pPr>
            <a:endParaRPr lang="en-US" sz="600" b="1" dirty="0">
              <a:latin typeface="ZEN角ゴシックNEW"/>
              <a:ea typeface="ZEN角ゴシックNEW"/>
              <a:cs typeface="ZEN角ゴシックNEW"/>
              <a:sym typeface="ZEN角ゴシックNEW"/>
            </a:endParaRPr>
          </a:p>
          <a:p>
            <a:pPr marL="302261" lvl="1" indent="-151130" algn="l">
              <a:lnSpc>
                <a:spcPts val="1800"/>
              </a:lnSpc>
              <a:buFont typeface="Arial"/>
              <a:buChar char="•"/>
            </a:pPr>
            <a:r>
              <a:rPr lang="ja-JP" altLang="en-US" sz="1400" dirty="0">
                <a:solidFill>
                  <a:srgbClr val="000000"/>
                </a:solidFill>
                <a:latin typeface="ZEN角ゴシックNEW"/>
                <a:ea typeface="ZEN角ゴシックNEW"/>
                <a:cs typeface="ZEN角ゴシックNEW"/>
                <a:sym typeface="ZEN角ゴシックNEW"/>
              </a:rPr>
              <a:t>令和７</a:t>
            </a:r>
            <a:r>
              <a:rPr lang="en-US" sz="1400" dirty="0">
                <a:solidFill>
                  <a:srgbClr val="000000"/>
                </a:solidFill>
                <a:latin typeface="ZEN角ゴシックNEW"/>
                <a:ea typeface="ZEN角ゴシックNEW"/>
                <a:cs typeface="ZEN角ゴシックNEW"/>
                <a:sym typeface="ZEN角ゴシックNEW"/>
              </a:rPr>
              <a:t>年</a:t>
            </a:r>
            <a:r>
              <a:rPr lang="ja-JP" altLang="en-US" sz="1400" dirty="0">
                <a:solidFill>
                  <a:srgbClr val="000000"/>
                </a:solidFill>
                <a:latin typeface="ZEN角ゴシックNEW"/>
                <a:ea typeface="ZEN角ゴシックNEW"/>
                <a:cs typeface="ZEN角ゴシックNEW"/>
                <a:sym typeface="ZEN角ゴシックNEW"/>
              </a:rPr>
              <a:t>４</a:t>
            </a:r>
            <a:r>
              <a:rPr lang="en-US" sz="1400" dirty="0">
                <a:solidFill>
                  <a:srgbClr val="000000"/>
                </a:solidFill>
                <a:latin typeface="ZEN角ゴシックNEW"/>
                <a:ea typeface="ZEN角ゴシックNEW"/>
                <a:cs typeface="ZEN角ゴシックNEW"/>
                <a:sym typeface="ZEN角ゴシックNEW"/>
              </a:rPr>
              <a:t>月</a:t>
            </a:r>
            <a:r>
              <a:rPr lang="ja-JP" altLang="en-US" sz="1400" dirty="0">
                <a:solidFill>
                  <a:srgbClr val="000000"/>
                </a:solidFill>
                <a:latin typeface="ZEN角ゴシックNEW"/>
                <a:ea typeface="ZEN角ゴシックNEW"/>
                <a:cs typeface="ZEN角ゴシックNEW"/>
                <a:sym typeface="ZEN角ゴシックNEW"/>
              </a:rPr>
              <a:t>に発表された気象庁の３か月予報（５月から７月）によると</a:t>
            </a:r>
            <a:r>
              <a:rPr lang="en-US" sz="1400" dirty="0">
                <a:solidFill>
                  <a:srgbClr val="000000"/>
                </a:solidFill>
                <a:latin typeface="ZEN角ゴシックNEW"/>
                <a:ea typeface="ZEN角ゴシックNEW"/>
                <a:cs typeface="ZEN角ゴシックNEW"/>
                <a:sym typeface="ZEN角ゴシックNEW"/>
              </a:rPr>
              <a:t>、</a:t>
            </a:r>
            <a:r>
              <a:rPr lang="ja-JP" altLang="en-US" sz="1400" b="1" dirty="0">
                <a:solidFill>
                  <a:srgbClr val="FF0000"/>
                </a:solidFill>
                <a:latin typeface="ZEN角ゴシックNEW"/>
                <a:ea typeface="ZEN角ゴシックNEW"/>
                <a:cs typeface="ZEN角ゴシックNEW"/>
                <a:sym typeface="ZEN角ゴシックNEW"/>
              </a:rPr>
              <a:t>日本の</a:t>
            </a:r>
            <a:r>
              <a:rPr lang="ja-JP" altLang="en-US" sz="1400" b="1" dirty="0">
                <a:solidFill>
                  <a:srgbClr val="FF2B18"/>
                </a:solidFill>
                <a:latin typeface="ZEN角ゴシックNEW"/>
                <a:ea typeface="ZEN角ゴシックNEW"/>
                <a:cs typeface="ZEN角ゴシックNEW"/>
                <a:sym typeface="ZEN角ゴシックNEW"/>
              </a:rPr>
              <a:t>多くの地域で例年より暑くなる</a:t>
            </a:r>
            <a:r>
              <a:rPr lang="ja-JP" altLang="en-US" sz="1400" dirty="0">
                <a:solidFill>
                  <a:srgbClr val="000000"/>
                </a:solidFill>
                <a:latin typeface="ZEN角ゴシックNEW"/>
                <a:ea typeface="ZEN角ゴシックNEW"/>
                <a:cs typeface="ZEN角ゴシックNEW"/>
                <a:sym typeface="ZEN角ゴシックNEW"/>
              </a:rPr>
              <a:t>ことが予想されており、より一層の熱中症対策が必要です</a:t>
            </a:r>
            <a:r>
              <a:rPr lang="en-US" sz="1400" dirty="0">
                <a:solidFill>
                  <a:srgbClr val="000000"/>
                </a:solidFill>
                <a:latin typeface="ZEN角ゴシックNEW"/>
                <a:ea typeface="ZEN角ゴシックNEW"/>
                <a:cs typeface="ZEN角ゴシックNEW"/>
                <a:sym typeface="ZEN角ゴシックNEW"/>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四角形: 角を丸くする 33">
            <a:extLst>
              <a:ext uri="{FF2B5EF4-FFF2-40B4-BE49-F238E27FC236}">
                <a16:creationId xmlns:a16="http://schemas.microsoft.com/office/drawing/2014/main" id="{E93E8FCB-8B6E-7AE9-97C2-B97464587669}"/>
              </a:ext>
            </a:extLst>
          </p:cNvPr>
          <p:cNvSpPr/>
          <p:nvPr/>
        </p:nvSpPr>
        <p:spPr>
          <a:xfrm>
            <a:off x="5039177" y="1125228"/>
            <a:ext cx="4483223" cy="5441681"/>
          </a:xfrm>
          <a:prstGeom prst="roundRect">
            <a:avLst>
              <a:gd name="adj" fmla="val 5127"/>
            </a:avLst>
          </a:prstGeom>
          <a:solidFill>
            <a:schemeClr val="accent2">
              <a:lumMod val="20000"/>
              <a:lumOff val="80000"/>
            </a:schemeClr>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3" name="四角形: 角を丸くする 32">
            <a:extLst>
              <a:ext uri="{FF2B5EF4-FFF2-40B4-BE49-F238E27FC236}">
                <a16:creationId xmlns:a16="http://schemas.microsoft.com/office/drawing/2014/main" id="{D970E494-DF64-B230-CE4D-60237CD17102}"/>
              </a:ext>
            </a:extLst>
          </p:cNvPr>
          <p:cNvSpPr/>
          <p:nvPr/>
        </p:nvSpPr>
        <p:spPr>
          <a:xfrm>
            <a:off x="390492" y="1122409"/>
            <a:ext cx="4483223" cy="5441681"/>
          </a:xfrm>
          <a:prstGeom prst="roundRect">
            <a:avLst>
              <a:gd name="adj" fmla="val 5127"/>
            </a:avLst>
          </a:prstGeom>
          <a:solidFill>
            <a:srgbClr val="FBE5D6"/>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 name="テキスト ボックス 2">
            <a:extLst>
              <a:ext uri="{FF2B5EF4-FFF2-40B4-BE49-F238E27FC236}">
                <a16:creationId xmlns:a16="http://schemas.microsoft.com/office/drawing/2014/main" id="{A3879FB4-EB1A-BB9C-1D3A-4DEEE4E2AB64}"/>
              </a:ext>
            </a:extLst>
          </p:cNvPr>
          <p:cNvSpPr txBox="1"/>
          <p:nvPr/>
        </p:nvSpPr>
        <p:spPr>
          <a:xfrm>
            <a:off x="202017" y="180752"/>
            <a:ext cx="9611833"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農作業前の熱中症対策 　　</a:t>
            </a:r>
            <a:endParaRPr kumimoji="1" lang="ja-JP" altLang="en-US" sz="32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
        <p:nvSpPr>
          <p:cNvPr id="8" name="テキスト ボックス 7">
            <a:extLst>
              <a:ext uri="{FF2B5EF4-FFF2-40B4-BE49-F238E27FC236}">
                <a16:creationId xmlns:a16="http://schemas.microsoft.com/office/drawing/2014/main" id="{564EF4EC-BAC4-68EC-1B07-E6336D9DC37E}"/>
              </a:ext>
            </a:extLst>
          </p:cNvPr>
          <p:cNvSpPr txBox="1"/>
          <p:nvPr/>
        </p:nvSpPr>
        <p:spPr>
          <a:xfrm>
            <a:off x="330258" y="1367614"/>
            <a:ext cx="4483224" cy="465549"/>
          </a:xfrm>
          <a:prstGeom prst="rect">
            <a:avLst/>
          </a:prstGeom>
          <a:noFill/>
        </p:spPr>
        <p:txBody>
          <a:bodyPr wrap="square">
            <a:no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lang="ja-JP" altLang="en-US" sz="2800" dirty="0">
                <a:latin typeface="Zen Maru Gothic Black" pitchFamily="2" charset="-128"/>
                <a:ea typeface="Zen Maru Gothic Black" pitchFamily="2" charset="-128"/>
              </a:rPr>
              <a:t>暑熱順化</a:t>
            </a:r>
            <a:endParaRPr lang="en-US" altLang="ja-JP" sz="2800" dirty="0">
              <a:latin typeface="Zen Maru Gothic Black" pitchFamily="2" charset="-128"/>
              <a:ea typeface="Zen Maru Gothic Black" pitchFamily="2" charset="-128"/>
            </a:endParaRPr>
          </a:p>
        </p:txBody>
      </p:sp>
      <p:sp>
        <p:nvSpPr>
          <p:cNvPr id="9" name="テキスト ボックス 8">
            <a:extLst>
              <a:ext uri="{FF2B5EF4-FFF2-40B4-BE49-F238E27FC236}">
                <a16:creationId xmlns:a16="http://schemas.microsoft.com/office/drawing/2014/main" id="{82A05D5D-2DC9-A258-5B76-BF90DB59F503}"/>
              </a:ext>
            </a:extLst>
          </p:cNvPr>
          <p:cNvSpPr txBox="1"/>
          <p:nvPr/>
        </p:nvSpPr>
        <p:spPr>
          <a:xfrm>
            <a:off x="5092518" y="1374395"/>
            <a:ext cx="4483224" cy="465549"/>
          </a:xfrm>
          <a:prstGeom prst="rect">
            <a:avLst/>
          </a:prstGeom>
          <a:noFill/>
        </p:spPr>
        <p:txBody>
          <a:bodyPr wrap="square">
            <a:no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lang="ja-JP" altLang="en-US" sz="2800" dirty="0">
                <a:solidFill>
                  <a:prstClr val="black"/>
                </a:solidFill>
                <a:latin typeface="Zen Maru Gothic Black" pitchFamily="2" charset="-128"/>
                <a:ea typeface="Zen Maru Gothic Black" pitchFamily="2" charset="-128"/>
              </a:rPr>
              <a:t>プレクーリング</a:t>
            </a:r>
            <a:endParaRPr lang="en-US" altLang="ja-JP" sz="2800" dirty="0">
              <a:solidFill>
                <a:prstClr val="black"/>
              </a:solidFill>
              <a:latin typeface="Zen Maru Gothic Black" pitchFamily="2" charset="-128"/>
              <a:ea typeface="Zen Maru Gothic Black" pitchFamily="2" charset="-128"/>
            </a:endParaRPr>
          </a:p>
        </p:txBody>
      </p:sp>
      <p:sp>
        <p:nvSpPr>
          <p:cNvPr id="18" name="TextBox 139">
            <a:extLst>
              <a:ext uri="{FF2B5EF4-FFF2-40B4-BE49-F238E27FC236}">
                <a16:creationId xmlns:a16="http://schemas.microsoft.com/office/drawing/2014/main" id="{5C993F0A-A432-8439-2F7E-DAFF2A7A3A94}"/>
              </a:ext>
            </a:extLst>
          </p:cNvPr>
          <p:cNvSpPr txBox="1"/>
          <p:nvPr/>
        </p:nvSpPr>
        <p:spPr>
          <a:xfrm>
            <a:off x="5998448" y="6466840"/>
            <a:ext cx="4507871" cy="487431"/>
          </a:xfrm>
          <a:prstGeom prst="rect">
            <a:avLst/>
          </a:prstGeom>
        </p:spPr>
        <p:txBody>
          <a:bodyPr lIns="0" tIns="0" rIns="0" bIns="0" rtlCol="0" anchor="t"/>
          <a:lstStyle/>
          <a:p>
            <a:pPr algn="l">
              <a:lnSpc>
                <a:spcPts val="1560"/>
              </a:lnSpc>
            </a:pPr>
            <a:r>
              <a:rPr lang="en-US" sz="1050" dirty="0">
                <a:solidFill>
                  <a:srgbClr val="000000"/>
                </a:solidFill>
                <a:latin typeface="ZEN角ゴシックNEW"/>
                <a:ea typeface="ZEN角ゴシックNEW"/>
                <a:cs typeface="ZEN角ゴシックNEW"/>
                <a:sym typeface="ZEN角ゴシックNEW"/>
              </a:rPr>
              <a:t>※</a:t>
            </a:r>
            <a:r>
              <a:rPr lang="en-US" sz="1050" dirty="0" err="1">
                <a:solidFill>
                  <a:srgbClr val="000000"/>
                </a:solidFill>
                <a:latin typeface="ZEN角ゴシックNEW"/>
                <a:ea typeface="ZEN角ゴシックNEW"/>
                <a:cs typeface="ZEN角ゴシックNEW"/>
                <a:sym typeface="ZEN角ゴシックNEW"/>
              </a:rPr>
              <a:t>厚生労働省「働く人の今すぐ使える熱中症ガイド」より</a:t>
            </a:r>
            <a:endParaRPr lang="en-US" sz="1050" dirty="0">
              <a:solidFill>
                <a:srgbClr val="000000"/>
              </a:solidFill>
              <a:latin typeface="ZEN角ゴシックNEW"/>
              <a:ea typeface="ZEN角ゴシックNEW"/>
              <a:cs typeface="ZEN角ゴシックNEW"/>
              <a:sym typeface="ZEN角ゴシックNEW"/>
            </a:endParaRPr>
          </a:p>
        </p:txBody>
      </p:sp>
      <p:sp>
        <p:nvSpPr>
          <p:cNvPr id="12" name="テキスト ボックス 11">
            <a:extLst>
              <a:ext uri="{FF2B5EF4-FFF2-40B4-BE49-F238E27FC236}">
                <a16:creationId xmlns:a16="http://schemas.microsoft.com/office/drawing/2014/main" id="{D614E5A8-F49E-C7D6-9D0B-AC91FDB40153}"/>
              </a:ext>
            </a:extLst>
          </p:cNvPr>
          <p:cNvSpPr txBox="1"/>
          <p:nvPr/>
        </p:nvSpPr>
        <p:spPr>
          <a:xfrm>
            <a:off x="5271022" y="2063593"/>
            <a:ext cx="4054641" cy="1661993"/>
          </a:xfrm>
          <a:prstGeom prst="rect">
            <a:avLst/>
          </a:prstGeom>
          <a:noFill/>
        </p:spPr>
        <p:txBody>
          <a:bodyPr wrap="square" rtlCol="0">
            <a:spAutoFit/>
          </a:bodyPr>
          <a:lstStyle/>
          <a:p>
            <a:pPr marL="345441" lvl="1" indent="-172721" algn="l">
              <a:buFont typeface="Arial"/>
              <a:buChar char="•"/>
            </a:pPr>
            <a:r>
              <a:rPr lang="ja-JP" altLang="en-US" sz="1400" dirty="0">
                <a:latin typeface="ZEN角ゴシックNEW"/>
                <a:ea typeface="ZEN角ゴシックNEW"/>
                <a:cs typeface="ZEN角ゴシックNEW"/>
                <a:sym typeface="ZEN角ゴシックNEW"/>
              </a:rPr>
              <a:t>体温が上がりすぎると、体温調節機能</a:t>
            </a:r>
            <a:r>
              <a:rPr lang="en-US" altLang="ja-JP" sz="1400" dirty="0">
                <a:latin typeface="ZEN角ゴシックNEW"/>
                <a:ea typeface="ZEN角ゴシックNEW"/>
                <a:cs typeface="ZEN角ゴシックNEW"/>
                <a:sym typeface="ZEN角ゴシックNEW"/>
              </a:rPr>
              <a:t>・</a:t>
            </a:r>
            <a:r>
              <a:rPr lang="ja-JP" altLang="en-US" sz="1400" dirty="0">
                <a:latin typeface="ZEN角ゴシックNEW"/>
                <a:ea typeface="ZEN角ゴシックNEW"/>
                <a:cs typeface="ZEN角ゴシックNEW"/>
                <a:sym typeface="ZEN角ゴシックNEW"/>
              </a:rPr>
              <a:t>心肺機能</a:t>
            </a:r>
            <a:r>
              <a:rPr lang="en-US" altLang="ja-JP" sz="1400" dirty="0">
                <a:latin typeface="ZEN角ゴシックNEW"/>
                <a:ea typeface="ZEN角ゴシックNEW"/>
                <a:cs typeface="ZEN角ゴシックNEW"/>
                <a:sym typeface="ZEN角ゴシックNEW"/>
              </a:rPr>
              <a:t>・</a:t>
            </a:r>
            <a:r>
              <a:rPr lang="ja-JP" altLang="en-US" sz="1400" dirty="0">
                <a:latin typeface="ZEN角ゴシックNEW"/>
                <a:ea typeface="ZEN角ゴシックNEW"/>
                <a:cs typeface="ZEN角ゴシックNEW"/>
                <a:sym typeface="ZEN角ゴシックNEW"/>
              </a:rPr>
              <a:t>中枢神経系の機能が悪くなり</a:t>
            </a:r>
            <a:r>
              <a:rPr lang="en-US" altLang="ja-JP" sz="1400" dirty="0">
                <a:latin typeface="ZEN角ゴシックNEW"/>
                <a:ea typeface="ZEN角ゴシックNEW"/>
                <a:cs typeface="ZEN角ゴシックNEW"/>
                <a:sym typeface="ZEN角ゴシックNEW"/>
              </a:rPr>
              <a:t>、</a:t>
            </a:r>
            <a:r>
              <a:rPr lang="ja-JP" altLang="en-US" sz="1400" dirty="0">
                <a:latin typeface="ZEN角ゴシックNEW"/>
                <a:ea typeface="ZEN角ゴシックNEW"/>
                <a:cs typeface="ZEN角ゴシックNEW"/>
                <a:sym typeface="ZEN角ゴシックNEW"/>
              </a:rPr>
              <a:t>熱中症になりやすくなってしまいます</a:t>
            </a:r>
            <a:r>
              <a:rPr lang="en-US" altLang="ja-JP" sz="1400" dirty="0">
                <a:latin typeface="ZEN角ゴシックNEW"/>
                <a:ea typeface="ZEN角ゴシックNEW"/>
                <a:cs typeface="ZEN角ゴシックNEW"/>
                <a:sym typeface="ZEN角ゴシックNEW"/>
              </a:rPr>
              <a:t>。</a:t>
            </a:r>
          </a:p>
          <a:p>
            <a:pPr marL="172720" lvl="1" algn="l"/>
            <a:endParaRPr lang="en-US" altLang="ja-JP" sz="800" dirty="0">
              <a:latin typeface="ZEN角ゴシックNEW"/>
              <a:ea typeface="ZEN角ゴシックNEW"/>
              <a:cs typeface="ZEN角ゴシックNEW"/>
              <a:sym typeface="ZEN角ゴシックNEW"/>
            </a:endParaRPr>
          </a:p>
          <a:p>
            <a:pPr marL="172720" lvl="1" algn="l"/>
            <a:endParaRPr lang="en-US" altLang="ja-JP" sz="1000" dirty="0">
              <a:latin typeface="ZEN角ゴシックNEW"/>
              <a:ea typeface="ZEN角ゴシックNEW"/>
              <a:cs typeface="ZEN角ゴシックNEW"/>
              <a:sym typeface="ZEN角ゴシックNEW"/>
            </a:endParaRPr>
          </a:p>
          <a:p>
            <a:pPr marL="345441" lvl="1" indent="-172721" algn="l">
              <a:buFont typeface="Arial"/>
              <a:buChar char="•"/>
            </a:pPr>
            <a:r>
              <a:rPr lang="ja-JP" altLang="en-US" sz="1400" dirty="0">
                <a:latin typeface="ZEN角ゴシックNEW"/>
                <a:ea typeface="ZEN角ゴシックNEW"/>
                <a:cs typeface="ZEN角ゴシックNEW"/>
                <a:sym typeface="ZEN角ゴシックNEW"/>
              </a:rPr>
              <a:t>農作業中の体温上昇を抑制する対策として</a:t>
            </a:r>
            <a:r>
              <a:rPr lang="ja-JP" altLang="en-US" sz="1400" b="1" dirty="0">
                <a:latin typeface="ZEN角ゴシックNEW Bold" panose="020B0600070205080204" charset="-128"/>
                <a:ea typeface="ZEN角ゴシックNEW Bold" panose="020B0600070205080204" charset="-128"/>
                <a:cs typeface="ZEN角ゴシックNEW"/>
                <a:sym typeface="ZEN角ゴシックNEW Bold"/>
              </a:rPr>
              <a:t>作業を始める直前に身体を冷やす</a:t>
            </a:r>
            <a:r>
              <a:rPr lang="ja-JP" altLang="en-US" sz="1400" dirty="0">
                <a:latin typeface="ZEN角ゴシックNEW" panose="020B0600070205080204" charset="-128"/>
                <a:ea typeface="ZEN角ゴシックNEW" panose="020B0600070205080204" charset="-128"/>
                <a:cs typeface="ZEN角ゴシックNEW Bold"/>
                <a:sym typeface="ZEN角ゴシックNEW Bold"/>
              </a:rPr>
              <a:t>と効果があるといわれています</a:t>
            </a:r>
            <a:r>
              <a:rPr lang="en-US" altLang="ja-JP" sz="1400" dirty="0">
                <a:latin typeface="ZEN角ゴシックNEW" panose="020B0600070205080204" charset="-128"/>
                <a:ea typeface="ZEN角ゴシックNEW" panose="020B0600070205080204" charset="-128"/>
                <a:cs typeface="ZEN角ゴシックNEW"/>
                <a:sym typeface="ZEN角ゴシックNEW"/>
              </a:rPr>
              <a:t>。</a:t>
            </a:r>
          </a:p>
        </p:txBody>
      </p:sp>
      <p:sp>
        <p:nvSpPr>
          <p:cNvPr id="21" name="Freeform 137">
            <a:extLst>
              <a:ext uri="{FF2B5EF4-FFF2-40B4-BE49-F238E27FC236}">
                <a16:creationId xmlns:a16="http://schemas.microsoft.com/office/drawing/2014/main" id="{0FFE2437-7BE0-887F-AF5E-9212E5964455}"/>
              </a:ext>
            </a:extLst>
          </p:cNvPr>
          <p:cNvSpPr/>
          <p:nvPr/>
        </p:nvSpPr>
        <p:spPr>
          <a:xfrm rot="16200000">
            <a:off x="4370450" y="288281"/>
            <a:ext cx="540780" cy="345285"/>
          </a:xfrm>
          <a:custGeom>
            <a:avLst/>
            <a:gdLst/>
            <a:ahLst/>
            <a:cxnLst/>
            <a:rect l="l" t="t" r="r" b="b"/>
            <a:pathLst>
              <a:path w="719776" h="459573">
                <a:moveTo>
                  <a:pt x="359888" y="459573"/>
                </a:moveTo>
                <a:lnTo>
                  <a:pt x="719776" y="0"/>
                </a:lnTo>
                <a:lnTo>
                  <a:pt x="0" y="0"/>
                </a:lnTo>
                <a:lnTo>
                  <a:pt x="359888" y="459573"/>
                </a:lnTo>
                <a:close/>
              </a:path>
            </a:pathLst>
          </a:custGeom>
          <a:solidFill>
            <a:srgbClr val="FFBD8F"/>
          </a:solidFill>
          <a:ln cap="sq">
            <a:noFill/>
            <a:prstDash val="solid"/>
            <a:miter/>
          </a:ln>
        </p:spPr>
        <p:txBody>
          <a:bodyPr/>
          <a:lstStyle/>
          <a:p>
            <a:endParaRPr lang="ja-JP" altLang="en-US"/>
          </a:p>
        </p:txBody>
      </p:sp>
      <p:sp>
        <p:nvSpPr>
          <p:cNvPr id="23" name="テキスト ボックス 22">
            <a:extLst>
              <a:ext uri="{FF2B5EF4-FFF2-40B4-BE49-F238E27FC236}">
                <a16:creationId xmlns:a16="http://schemas.microsoft.com/office/drawing/2014/main" id="{0F75B484-6705-4074-27AD-9859A6BCFE1B}"/>
              </a:ext>
            </a:extLst>
          </p:cNvPr>
          <p:cNvSpPr txBox="1"/>
          <p:nvPr/>
        </p:nvSpPr>
        <p:spPr>
          <a:xfrm>
            <a:off x="4180597" y="147291"/>
            <a:ext cx="5796563" cy="465549"/>
          </a:xfrm>
          <a:prstGeom prst="rect">
            <a:avLst/>
          </a:prstGeom>
          <a:noFill/>
        </p:spPr>
        <p:txBody>
          <a:bodyPr wrap="square">
            <a:no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lang="ja-JP" altLang="en-US" sz="2800" b="1" dirty="0">
                <a:solidFill>
                  <a:prstClr val="black"/>
                </a:solidFill>
                <a:latin typeface="ZEN角ゴシックNEW" panose="020B0600070205080204" charset="-128"/>
                <a:ea typeface="ZEN角ゴシックNEW" panose="020B0600070205080204" charset="-128"/>
                <a:cs typeface="源柔ゴシックLP Bold" panose="020B0602020203020207" pitchFamily="50" charset="-128"/>
              </a:rPr>
              <a:t>暑熱順化とプレクーリング</a:t>
            </a:r>
            <a:endParaRPr kumimoji="0" lang="en-US" altLang="ja-JP" sz="2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源柔ゴシックLP Bold" panose="020B0602020203020207" pitchFamily="50" charset="-128"/>
            </a:endParaRPr>
          </a:p>
        </p:txBody>
      </p:sp>
      <p:sp>
        <p:nvSpPr>
          <p:cNvPr id="26" name="テキスト ボックス 25">
            <a:extLst>
              <a:ext uri="{FF2B5EF4-FFF2-40B4-BE49-F238E27FC236}">
                <a16:creationId xmlns:a16="http://schemas.microsoft.com/office/drawing/2014/main" id="{5EE1CA49-1AF5-71E7-1D30-1AA6134AA5DA}"/>
              </a:ext>
            </a:extLst>
          </p:cNvPr>
          <p:cNvSpPr txBox="1"/>
          <p:nvPr/>
        </p:nvSpPr>
        <p:spPr>
          <a:xfrm>
            <a:off x="580337" y="2033212"/>
            <a:ext cx="4054641" cy="1661993"/>
          </a:xfrm>
          <a:prstGeom prst="rect">
            <a:avLst/>
          </a:prstGeom>
          <a:noFill/>
        </p:spPr>
        <p:txBody>
          <a:bodyPr wrap="square" rtlCol="0">
            <a:spAutoFit/>
          </a:bodyPr>
          <a:lstStyle/>
          <a:p>
            <a:pPr marL="345441" lvl="1" indent="-172721" algn="l">
              <a:buFont typeface="Arial"/>
              <a:buChar char="•"/>
            </a:pPr>
            <a:r>
              <a:rPr lang="ja-JP" altLang="en-US" sz="1400" dirty="0">
                <a:latin typeface="ZEN角ゴシックNEW"/>
                <a:ea typeface="ZEN角ゴシックNEW"/>
                <a:cs typeface="ZEN角ゴシックNEW"/>
                <a:sym typeface="ZEN角ゴシックNEW"/>
              </a:rPr>
              <a:t>暑熱順化とは、</a:t>
            </a:r>
            <a:r>
              <a:rPr lang="ja-JP" altLang="en-US" sz="1400" b="1" dirty="0">
                <a:latin typeface="ZEN角ゴシックNEW Bold" panose="020B0600070205080204" charset="-128"/>
                <a:ea typeface="ZEN角ゴシックNEW Bold" panose="020B0600070205080204" charset="-128"/>
                <a:sym typeface="ZEN角ゴシックNEW"/>
              </a:rPr>
              <a:t>体が暑さになれること</a:t>
            </a:r>
            <a:r>
              <a:rPr lang="ja-JP" altLang="en-US" sz="1400" dirty="0">
                <a:latin typeface="ZEN角ゴシックNEW"/>
                <a:ea typeface="ZEN角ゴシックNEW"/>
                <a:cs typeface="ZEN角ゴシックNEW"/>
                <a:sym typeface="ZEN角ゴシックNEW"/>
              </a:rPr>
              <a:t>です。暑い日が続くと、体は次第に暑さに慣れ、熱中症に強くなります。</a:t>
            </a:r>
            <a:endParaRPr lang="en-US" altLang="ja-JP" sz="1400" dirty="0">
              <a:latin typeface="ZEN角ゴシックNEW"/>
              <a:ea typeface="ZEN角ゴシックNEW"/>
              <a:cs typeface="ZEN角ゴシックNEW"/>
              <a:sym typeface="ZEN角ゴシックNEW"/>
            </a:endParaRPr>
          </a:p>
          <a:p>
            <a:pPr marL="172720" lvl="1" algn="l"/>
            <a:endParaRPr lang="en-US" altLang="ja-JP" dirty="0">
              <a:latin typeface="ZEN角ゴシックNEW"/>
              <a:ea typeface="ZEN角ゴシックNEW"/>
              <a:cs typeface="ZEN角ゴシックNEW"/>
              <a:sym typeface="ZEN角ゴシックNEW"/>
            </a:endParaRPr>
          </a:p>
          <a:p>
            <a:pPr marL="345441" lvl="1" indent="-172721" algn="l">
              <a:buFont typeface="Arial"/>
              <a:buChar char="•"/>
            </a:pPr>
            <a:r>
              <a:rPr lang="ja-JP" altLang="en-US" sz="1400" dirty="0">
                <a:latin typeface="ZEN角ゴシックNEW"/>
                <a:ea typeface="ZEN角ゴシックNEW"/>
                <a:cs typeface="ZEN角ゴシックNEW"/>
                <a:sym typeface="ZEN角ゴシックNEW"/>
              </a:rPr>
              <a:t>気温が高くなる前の時期から余裕をもって暑熱順化のための活動を始め、暑さに備えましょう。</a:t>
            </a:r>
            <a:endParaRPr lang="en-US" altLang="ja-JP" sz="1400" dirty="0">
              <a:latin typeface="ZEN角ゴシックNEW"/>
              <a:ea typeface="ZEN角ゴシックNEW"/>
              <a:cs typeface="ZEN角ゴシックNEW"/>
              <a:sym typeface="ZEN角ゴシックNEW"/>
            </a:endParaRPr>
          </a:p>
        </p:txBody>
      </p:sp>
      <p:sp>
        <p:nvSpPr>
          <p:cNvPr id="27" name="TextBox 33">
            <a:extLst>
              <a:ext uri="{FF2B5EF4-FFF2-40B4-BE49-F238E27FC236}">
                <a16:creationId xmlns:a16="http://schemas.microsoft.com/office/drawing/2014/main" id="{EA3709BD-49BF-A295-0321-9494E513221A}"/>
              </a:ext>
            </a:extLst>
          </p:cNvPr>
          <p:cNvSpPr txBox="1"/>
          <p:nvPr/>
        </p:nvSpPr>
        <p:spPr>
          <a:xfrm>
            <a:off x="3450060" y="1122409"/>
            <a:ext cx="1416762" cy="1261155"/>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659"/>
              </a:lnSpc>
            </a:pPr>
            <a:endParaRPr/>
          </a:p>
        </p:txBody>
      </p:sp>
      <p:sp>
        <p:nvSpPr>
          <p:cNvPr id="30" name="AutoShape 2">
            <a:extLst>
              <a:ext uri="{FF2B5EF4-FFF2-40B4-BE49-F238E27FC236}">
                <a16:creationId xmlns:a16="http://schemas.microsoft.com/office/drawing/2014/main" id="{FCEC6CDB-2FFB-229A-5A27-387491D73613}"/>
              </a:ext>
            </a:extLst>
          </p:cNvPr>
          <p:cNvSpPr/>
          <p:nvPr/>
        </p:nvSpPr>
        <p:spPr>
          <a:xfrm rot="13696">
            <a:off x="212522" y="807513"/>
            <a:ext cx="9563176" cy="0"/>
          </a:xfrm>
          <a:prstGeom prst="line">
            <a:avLst/>
          </a:prstGeom>
          <a:ln w="28575" cap="rnd">
            <a:solidFill>
              <a:srgbClr val="ED7D31"/>
            </a:solidFill>
            <a:prstDash val="solid"/>
            <a:headEnd type="oval" w="lg" len="lg"/>
            <a:tailEnd type="oval" w="lg" len="lg"/>
          </a:ln>
        </p:spPr>
        <p:txBody>
          <a:bodyPr/>
          <a:lstStyle/>
          <a:p>
            <a:endParaRPr lang="ja-JP" altLang="en-US"/>
          </a:p>
        </p:txBody>
      </p:sp>
      <p:pic>
        <p:nvPicPr>
          <p:cNvPr id="1026" name="Picture 2" descr="お風呂のイラスト「男性」">
            <a:extLst>
              <a:ext uri="{FF2B5EF4-FFF2-40B4-BE49-F238E27FC236}">
                <a16:creationId xmlns:a16="http://schemas.microsoft.com/office/drawing/2014/main" id="{ACD2572B-5E61-19CF-6541-4A6D358C499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836022" y="4680165"/>
            <a:ext cx="1771132" cy="17401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アキレス腱ストレッチのイラスト（おじいさん）">
            <a:extLst>
              <a:ext uri="{FF2B5EF4-FFF2-40B4-BE49-F238E27FC236}">
                <a16:creationId xmlns:a16="http://schemas.microsoft.com/office/drawing/2014/main" id="{2B724D26-9F54-4F68-B0D4-1C31AB29E44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4050602"/>
            <a:ext cx="2168816" cy="239648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ウォーキングをするおばあさんのイラスト">
            <a:extLst>
              <a:ext uri="{FF2B5EF4-FFF2-40B4-BE49-F238E27FC236}">
                <a16:creationId xmlns:a16="http://schemas.microsoft.com/office/drawing/2014/main" id="{AF128D11-063E-87E4-B7F8-EE2CE6E4FC6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69161" y="4600080"/>
            <a:ext cx="1347211" cy="1876920"/>
          </a:xfrm>
          <a:prstGeom prst="rect">
            <a:avLst/>
          </a:prstGeom>
          <a:noFill/>
          <a:extLst>
            <a:ext uri="{909E8E84-426E-40DD-AFC4-6F175D3DCCD1}">
              <a14:hiddenFill xmlns:a14="http://schemas.microsoft.com/office/drawing/2010/main">
                <a:solidFill>
                  <a:srgbClr val="FFFFFF"/>
                </a:solidFill>
              </a14:hiddenFill>
            </a:ext>
          </a:extLst>
        </p:spPr>
      </p:pic>
      <p:sp>
        <p:nvSpPr>
          <p:cNvPr id="38" name="吹き出し: 角を丸めた四角形 37">
            <a:extLst>
              <a:ext uri="{FF2B5EF4-FFF2-40B4-BE49-F238E27FC236}">
                <a16:creationId xmlns:a16="http://schemas.microsoft.com/office/drawing/2014/main" id="{6BFD7BD4-0DEA-2559-F0BD-F1E16DC26198}"/>
              </a:ext>
            </a:extLst>
          </p:cNvPr>
          <p:cNvSpPr/>
          <p:nvPr/>
        </p:nvSpPr>
        <p:spPr>
          <a:xfrm>
            <a:off x="1686801" y="3724771"/>
            <a:ext cx="2595338" cy="847229"/>
          </a:xfrm>
          <a:prstGeom prst="wedgeRoundRectCallout">
            <a:avLst>
              <a:gd name="adj1" fmla="val 31997"/>
              <a:gd name="adj2" fmla="val 85922"/>
              <a:gd name="adj3" fmla="val 16667"/>
            </a:avLst>
          </a:prstGeom>
          <a:solidFill>
            <a:srgbClr val="FFFDE5"/>
          </a:solidFill>
          <a:ln w="222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1" i="0" u="none" strike="noStrike" kern="0" cap="none" spc="0" normalizeH="0" baseline="0" noProof="0" dirty="0">
              <a:ln>
                <a:noFill/>
              </a:ln>
              <a:solidFill>
                <a:prstClr val="white"/>
              </a:solidFill>
              <a:effectLst>
                <a:glow rad="101600">
                  <a:srgbClr val="FFFF00">
                    <a:alpha val="60000"/>
                  </a:srgbClr>
                </a:glow>
              </a:effectLst>
              <a:uLnTx/>
              <a:uFillTx/>
              <a:latin typeface="Calibri"/>
              <a:ea typeface="ＭＳ Ｐゴシック" panose="020B0600070205080204" pitchFamily="50" charset="-128"/>
              <a:cs typeface="+mn-cs"/>
            </a:endParaRPr>
          </a:p>
        </p:txBody>
      </p:sp>
      <p:sp>
        <p:nvSpPr>
          <p:cNvPr id="16" name="TextBox 163">
            <a:extLst>
              <a:ext uri="{FF2B5EF4-FFF2-40B4-BE49-F238E27FC236}">
                <a16:creationId xmlns:a16="http://schemas.microsoft.com/office/drawing/2014/main" id="{D70E2F5B-6C93-1AAB-01D5-F0672E2449C9}"/>
              </a:ext>
            </a:extLst>
          </p:cNvPr>
          <p:cNvSpPr txBox="1"/>
          <p:nvPr/>
        </p:nvSpPr>
        <p:spPr>
          <a:xfrm>
            <a:off x="1557682" y="3865602"/>
            <a:ext cx="2822614" cy="507831"/>
          </a:xfrm>
          <a:prstGeom prst="rect">
            <a:avLst/>
          </a:prstGeom>
        </p:spPr>
        <p:txBody>
          <a:bodyPr lIns="0" tIns="0" rIns="0" bIns="0" rtlCol="0" anchor="t">
            <a:spAutoFit/>
          </a:bodyPr>
          <a:lstStyle/>
          <a:p>
            <a:pPr algn="ctr">
              <a:spcBef>
                <a:spcPct val="0"/>
              </a:spcBef>
            </a:pPr>
            <a:r>
              <a:rPr lang="ja-JP" altLang="en-US" sz="1100" dirty="0">
                <a:solidFill>
                  <a:schemeClr val="accent2"/>
                </a:solidFill>
                <a:latin typeface="ZEN角ゴシックNEW"/>
                <a:ea typeface="ZEN角ゴシックNEW"/>
                <a:cs typeface="ZEN角ゴシックNEW"/>
                <a:sym typeface="ZEN角ゴシックNEW"/>
              </a:rPr>
              <a:t>ストレッチやウォーキング</a:t>
            </a:r>
            <a:endParaRPr lang="en-US" altLang="ja-JP" sz="1100" dirty="0">
              <a:solidFill>
                <a:schemeClr val="accent2"/>
              </a:solidFill>
              <a:latin typeface="ZEN角ゴシックNEW"/>
              <a:ea typeface="ZEN角ゴシックNEW"/>
              <a:cs typeface="ZEN角ゴシックNEW"/>
              <a:sym typeface="ZEN角ゴシックNEW"/>
            </a:endParaRPr>
          </a:p>
          <a:p>
            <a:pPr algn="ctr">
              <a:spcBef>
                <a:spcPct val="0"/>
              </a:spcBef>
            </a:pPr>
            <a:r>
              <a:rPr lang="ja-JP" altLang="en-US" sz="1100" dirty="0">
                <a:solidFill>
                  <a:schemeClr val="accent2"/>
                </a:solidFill>
                <a:latin typeface="ZEN角ゴシックNEW"/>
                <a:ea typeface="ZEN角ゴシックNEW"/>
                <a:cs typeface="ZEN角ゴシックNEW"/>
                <a:sym typeface="ZEN角ゴシックNEW"/>
              </a:rPr>
              <a:t>お風呂などで</a:t>
            </a:r>
            <a:endParaRPr lang="en-US" altLang="ja-JP" sz="1100" dirty="0">
              <a:solidFill>
                <a:schemeClr val="accent2"/>
              </a:solidFill>
              <a:latin typeface="ZEN角ゴシックNEW"/>
              <a:ea typeface="ZEN角ゴシックNEW"/>
              <a:cs typeface="ZEN角ゴシックNEW"/>
              <a:sym typeface="ZEN角ゴシックNEW"/>
            </a:endParaRPr>
          </a:p>
          <a:p>
            <a:pPr algn="ctr">
              <a:spcBef>
                <a:spcPct val="0"/>
              </a:spcBef>
            </a:pPr>
            <a:r>
              <a:rPr lang="ja-JP" altLang="en-US" sz="1100" dirty="0">
                <a:solidFill>
                  <a:schemeClr val="accent2"/>
                </a:solidFill>
                <a:latin typeface="ZEN角ゴシックNEW"/>
                <a:ea typeface="ZEN角ゴシックNEW"/>
                <a:cs typeface="ZEN角ゴシックNEW"/>
                <a:sym typeface="ZEN角ゴシックNEW"/>
              </a:rPr>
              <a:t>少しずつ暑さに慣れよう</a:t>
            </a:r>
            <a:endParaRPr lang="en-US" sz="1100" dirty="0">
              <a:solidFill>
                <a:schemeClr val="accent2"/>
              </a:solidFill>
              <a:latin typeface="ZEN角ゴシックNEW"/>
              <a:ea typeface="ZEN角ゴシックNEW"/>
              <a:cs typeface="ZEN角ゴシックNEW"/>
              <a:sym typeface="ZEN角ゴシックNEW"/>
            </a:endParaRPr>
          </a:p>
        </p:txBody>
      </p:sp>
      <p:pic>
        <p:nvPicPr>
          <p:cNvPr id="1032" name="Picture 8" descr="冷えたタオルのイラスト">
            <a:extLst>
              <a:ext uri="{FF2B5EF4-FFF2-40B4-BE49-F238E27FC236}">
                <a16:creationId xmlns:a16="http://schemas.microsoft.com/office/drawing/2014/main" id="{95AFD980-5C67-39B6-15E5-A3B7B4311E9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856021" y="4188808"/>
            <a:ext cx="1756832" cy="225959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水分補給のイラスト（女性）">
            <a:extLst>
              <a:ext uri="{FF2B5EF4-FFF2-40B4-BE49-F238E27FC236}">
                <a16:creationId xmlns:a16="http://schemas.microsoft.com/office/drawing/2014/main" id="{2E772CCE-3271-B09A-51B0-D50FA498FC69}"/>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364740" y="4812803"/>
            <a:ext cx="1491281" cy="163428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冷たいペットボトル飲料のイラスト（COLD）">
            <a:extLst>
              <a:ext uri="{FF2B5EF4-FFF2-40B4-BE49-F238E27FC236}">
                <a16:creationId xmlns:a16="http://schemas.microsoft.com/office/drawing/2014/main" id="{4A793CCE-CDCA-A21A-35B1-C9CA67CE2468}"/>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207499" y="4918066"/>
            <a:ext cx="1193088" cy="1496036"/>
          </a:xfrm>
          <a:prstGeom prst="rect">
            <a:avLst/>
          </a:prstGeom>
          <a:noFill/>
          <a:extLst>
            <a:ext uri="{909E8E84-426E-40DD-AFC4-6F175D3DCCD1}">
              <a14:hiddenFill xmlns:a14="http://schemas.microsoft.com/office/drawing/2010/main">
                <a:solidFill>
                  <a:srgbClr val="FFFFFF"/>
                </a:solidFill>
              </a14:hiddenFill>
            </a:ext>
          </a:extLst>
        </p:spPr>
      </p:pic>
      <p:sp>
        <p:nvSpPr>
          <p:cNvPr id="40" name="吹き出し: 角を丸めた四角形 39">
            <a:extLst>
              <a:ext uri="{FF2B5EF4-FFF2-40B4-BE49-F238E27FC236}">
                <a16:creationId xmlns:a16="http://schemas.microsoft.com/office/drawing/2014/main" id="{565A9427-DBA7-5839-8558-CEA1AD6F7CCC}"/>
              </a:ext>
            </a:extLst>
          </p:cNvPr>
          <p:cNvSpPr/>
          <p:nvPr/>
        </p:nvSpPr>
        <p:spPr>
          <a:xfrm>
            <a:off x="5487204" y="3869233"/>
            <a:ext cx="2589996" cy="730847"/>
          </a:xfrm>
          <a:prstGeom prst="wedgeRoundRectCallout">
            <a:avLst>
              <a:gd name="adj1" fmla="val 39119"/>
              <a:gd name="adj2" fmla="val 83740"/>
              <a:gd name="adj3" fmla="val 16667"/>
            </a:avLst>
          </a:prstGeom>
          <a:solidFill>
            <a:srgbClr val="FFFDE5"/>
          </a:solidFill>
          <a:ln w="222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1" i="0" u="none" strike="noStrike" kern="0" cap="none" spc="0" normalizeH="0" baseline="0" noProof="0" dirty="0">
              <a:ln>
                <a:noFill/>
              </a:ln>
              <a:solidFill>
                <a:prstClr val="white"/>
              </a:solidFill>
              <a:effectLst>
                <a:glow rad="101600">
                  <a:srgbClr val="FFFF00">
                    <a:alpha val="60000"/>
                  </a:srgbClr>
                </a:glow>
              </a:effectLst>
              <a:uLnTx/>
              <a:uFillTx/>
              <a:latin typeface="Calibri"/>
              <a:ea typeface="ＭＳ Ｐゴシック" panose="020B0600070205080204" pitchFamily="50" charset="-128"/>
              <a:cs typeface="+mn-cs"/>
            </a:endParaRPr>
          </a:p>
        </p:txBody>
      </p:sp>
      <p:sp>
        <p:nvSpPr>
          <p:cNvPr id="24" name="TextBox 152">
            <a:extLst>
              <a:ext uri="{FF2B5EF4-FFF2-40B4-BE49-F238E27FC236}">
                <a16:creationId xmlns:a16="http://schemas.microsoft.com/office/drawing/2014/main" id="{B9DA4298-2187-7B06-21DC-44D5E783DF76}"/>
              </a:ext>
            </a:extLst>
          </p:cNvPr>
          <p:cNvSpPr txBox="1"/>
          <p:nvPr/>
        </p:nvSpPr>
        <p:spPr>
          <a:xfrm>
            <a:off x="5348884" y="4089321"/>
            <a:ext cx="2800125" cy="338554"/>
          </a:xfrm>
          <a:prstGeom prst="rect">
            <a:avLst/>
          </a:prstGeom>
        </p:spPr>
        <p:txBody>
          <a:bodyPr lIns="0" tIns="0" rIns="0" bIns="0" rtlCol="0" anchor="t">
            <a:spAutoFit/>
          </a:bodyPr>
          <a:lstStyle/>
          <a:p>
            <a:pPr algn="ctr">
              <a:spcBef>
                <a:spcPct val="0"/>
              </a:spcBef>
            </a:pPr>
            <a:r>
              <a:rPr lang="ja-JP" altLang="en-US" sz="1100" dirty="0">
                <a:solidFill>
                  <a:srgbClr val="4648B9"/>
                </a:solidFill>
                <a:latin typeface="ZEN角ゴシックNEW"/>
                <a:ea typeface="ZEN角ゴシックNEW"/>
                <a:cs typeface="ZEN角ゴシックNEW"/>
                <a:sym typeface="ZEN角ゴシックNEW"/>
              </a:rPr>
              <a:t>冷たい飲み物や冷やしたタオルで</a:t>
            </a:r>
            <a:endParaRPr lang="en-US" altLang="ja-JP" sz="1100" dirty="0">
              <a:solidFill>
                <a:srgbClr val="4648B9"/>
              </a:solidFill>
              <a:latin typeface="ZEN角ゴシックNEW"/>
              <a:ea typeface="ZEN角ゴシックNEW"/>
              <a:cs typeface="ZEN角ゴシックNEW"/>
              <a:sym typeface="ZEN角ゴシックNEW"/>
            </a:endParaRPr>
          </a:p>
          <a:p>
            <a:pPr algn="ctr">
              <a:spcBef>
                <a:spcPct val="0"/>
              </a:spcBef>
            </a:pPr>
            <a:r>
              <a:rPr lang="ja-JP" altLang="en-US" sz="1100" dirty="0">
                <a:solidFill>
                  <a:srgbClr val="4648B9"/>
                </a:solidFill>
                <a:latin typeface="ZEN角ゴシックNEW"/>
                <a:ea typeface="ZEN角ゴシックNEW"/>
                <a:cs typeface="ZEN角ゴシックNEW"/>
                <a:sym typeface="ZEN角ゴシックNEW"/>
              </a:rPr>
              <a:t>体温を低下させよう</a:t>
            </a:r>
            <a:endParaRPr lang="en-US" sz="1100" dirty="0">
              <a:solidFill>
                <a:srgbClr val="4648B9"/>
              </a:solidFill>
              <a:latin typeface="ZEN角ゴシックNEW"/>
              <a:ea typeface="ZEN角ゴシックNEW"/>
              <a:cs typeface="ZEN角ゴシックNEW"/>
              <a:sym typeface="ZEN角ゴシックNEW"/>
            </a:endParaRPr>
          </a:p>
        </p:txBody>
      </p:sp>
      <p:sp>
        <p:nvSpPr>
          <p:cNvPr id="41" name="TextBox 184">
            <a:extLst>
              <a:ext uri="{FF2B5EF4-FFF2-40B4-BE49-F238E27FC236}">
                <a16:creationId xmlns:a16="http://schemas.microsoft.com/office/drawing/2014/main" id="{708D5BAE-0140-5FFC-AC32-A5BAE646C718}"/>
              </a:ext>
            </a:extLst>
          </p:cNvPr>
          <p:cNvSpPr txBox="1"/>
          <p:nvPr/>
        </p:nvSpPr>
        <p:spPr>
          <a:xfrm>
            <a:off x="4114800" y="-465113"/>
            <a:ext cx="7956325" cy="353238"/>
          </a:xfrm>
          <a:prstGeom prst="rect">
            <a:avLst/>
          </a:prstGeom>
        </p:spPr>
        <p:txBody>
          <a:bodyPr wrap="square" lIns="0" tIns="0" rIns="0" bIns="0" rtlCol="0" anchor="ctr">
            <a:spAutoFit/>
          </a:bodyPr>
          <a:lstStyle/>
          <a:p>
            <a:pPr algn="ctr">
              <a:lnSpc>
                <a:spcPts val="2399"/>
              </a:lnSpc>
              <a:spcBef>
                <a:spcPct val="0"/>
              </a:spcBef>
            </a:pPr>
            <a:r>
              <a:rPr lang="ja-JP" altLang="en-US" sz="3600" b="1" dirty="0">
                <a:solidFill>
                  <a:srgbClr val="FF0000"/>
                </a:solidFill>
                <a:latin typeface="ZEN角ゴシックNEW Bold"/>
                <a:ea typeface="ZEN角ゴシックNEW Bold"/>
                <a:cs typeface="ZEN角ゴシックNEW Bold"/>
                <a:sym typeface="ZEN角ゴシックNEW Bold"/>
              </a:rPr>
              <a:t>短縮版</a:t>
            </a:r>
            <a:endParaRPr lang="en-US" sz="3600" b="1" dirty="0">
              <a:solidFill>
                <a:srgbClr val="FF0000"/>
              </a:solidFill>
              <a:latin typeface="ZEN角ゴシックNEW Bold"/>
              <a:ea typeface="ZEN角ゴシックNEW Bold"/>
              <a:cs typeface="ZEN角ゴシックNEW Bold"/>
              <a:sym typeface="ZEN角ゴシックNEW Bold"/>
            </a:endParaRPr>
          </a:p>
        </p:txBody>
      </p:sp>
    </p:spTree>
    <p:extLst>
      <p:ext uri="{BB962C8B-B14F-4D97-AF65-F5344CB8AC3E}">
        <p14:creationId xmlns:p14="http://schemas.microsoft.com/office/powerpoint/2010/main" val="1658822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131">
            <a:extLst>
              <a:ext uri="{FF2B5EF4-FFF2-40B4-BE49-F238E27FC236}">
                <a16:creationId xmlns:a16="http://schemas.microsoft.com/office/drawing/2014/main" id="{4ECE7E79-8A95-A246-F438-F0C4F11B43C3}"/>
              </a:ext>
            </a:extLst>
          </p:cNvPr>
          <p:cNvGrpSpPr/>
          <p:nvPr/>
        </p:nvGrpSpPr>
        <p:grpSpPr>
          <a:xfrm>
            <a:off x="302232" y="1164158"/>
            <a:ext cx="9262762" cy="1787663"/>
            <a:chOff x="0" y="0"/>
            <a:chExt cx="3717079" cy="509871"/>
          </a:xfrm>
          <a:noFill/>
        </p:grpSpPr>
        <p:sp>
          <p:nvSpPr>
            <p:cNvPr id="26" name="Freeform 132">
              <a:extLst>
                <a:ext uri="{FF2B5EF4-FFF2-40B4-BE49-F238E27FC236}">
                  <a16:creationId xmlns:a16="http://schemas.microsoft.com/office/drawing/2014/main" id="{E46A234F-808E-903E-C969-05867EBD7984}"/>
                </a:ext>
              </a:extLst>
            </p:cNvPr>
            <p:cNvSpPr/>
            <p:nvPr/>
          </p:nvSpPr>
          <p:spPr>
            <a:xfrm>
              <a:off x="0" y="0"/>
              <a:ext cx="3717079" cy="509871"/>
            </a:xfrm>
            <a:custGeom>
              <a:avLst/>
              <a:gdLst/>
              <a:ahLst/>
              <a:cxnLst/>
              <a:rect l="l" t="t" r="r" b="b"/>
              <a:pathLst>
                <a:path w="3717079" h="509871">
                  <a:moveTo>
                    <a:pt x="16457" y="0"/>
                  </a:moveTo>
                  <a:lnTo>
                    <a:pt x="3700622" y="0"/>
                  </a:lnTo>
                  <a:cubicBezTo>
                    <a:pt x="3704987" y="0"/>
                    <a:pt x="3709173" y="1734"/>
                    <a:pt x="3712259" y="4820"/>
                  </a:cubicBezTo>
                  <a:cubicBezTo>
                    <a:pt x="3715345" y="7906"/>
                    <a:pt x="3717079" y="12092"/>
                    <a:pt x="3717079" y="16457"/>
                  </a:cubicBezTo>
                  <a:lnTo>
                    <a:pt x="3717079" y="493415"/>
                  </a:lnTo>
                  <a:cubicBezTo>
                    <a:pt x="3717079" y="502503"/>
                    <a:pt x="3709711" y="509871"/>
                    <a:pt x="3700622" y="509871"/>
                  </a:cubicBezTo>
                  <a:lnTo>
                    <a:pt x="16457" y="509871"/>
                  </a:lnTo>
                  <a:cubicBezTo>
                    <a:pt x="12092" y="509871"/>
                    <a:pt x="7906" y="508137"/>
                    <a:pt x="4820" y="505051"/>
                  </a:cubicBezTo>
                  <a:cubicBezTo>
                    <a:pt x="1734" y="501965"/>
                    <a:pt x="0" y="497779"/>
                    <a:pt x="0" y="493415"/>
                  </a:cubicBezTo>
                  <a:lnTo>
                    <a:pt x="0" y="16457"/>
                  </a:lnTo>
                  <a:cubicBezTo>
                    <a:pt x="0" y="7368"/>
                    <a:pt x="7368" y="0"/>
                    <a:pt x="16457" y="0"/>
                  </a:cubicBezTo>
                  <a:close/>
                </a:path>
              </a:pathLst>
            </a:custGeom>
            <a:grpFill/>
            <a:ln w="28575" cap="sq">
              <a:solidFill>
                <a:srgbClr val="000000"/>
              </a:solidFill>
              <a:prstDash val="solid"/>
              <a:miter/>
            </a:ln>
          </p:spPr>
          <p:txBody>
            <a:bodyPr/>
            <a:lstStyle/>
            <a:p>
              <a:endParaRPr lang="ja-JP" altLang="en-US"/>
            </a:p>
          </p:txBody>
        </p:sp>
        <p:sp>
          <p:nvSpPr>
            <p:cNvPr id="27" name="TextBox 133">
              <a:extLst>
                <a:ext uri="{FF2B5EF4-FFF2-40B4-BE49-F238E27FC236}">
                  <a16:creationId xmlns:a16="http://schemas.microsoft.com/office/drawing/2014/main" id="{D1BBD15F-8F3F-877B-208A-AC1FBC2303CF}"/>
                </a:ext>
              </a:extLst>
            </p:cNvPr>
            <p:cNvSpPr txBox="1"/>
            <p:nvPr/>
          </p:nvSpPr>
          <p:spPr>
            <a:xfrm>
              <a:off x="0" y="9525"/>
              <a:ext cx="3717079" cy="500346"/>
            </a:xfrm>
            <a:prstGeom prst="rect">
              <a:avLst/>
            </a:prstGeom>
            <a:grpFill/>
          </p:spPr>
          <p:txBody>
            <a:bodyPr lIns="50800" tIns="50800" rIns="50800" bIns="50800" rtlCol="0" anchor="ctr"/>
            <a:lstStyle/>
            <a:p>
              <a:pPr algn="ctr">
                <a:lnSpc>
                  <a:spcPts val="1680"/>
                </a:lnSpc>
              </a:pPr>
              <a:endParaRPr/>
            </a:p>
          </p:txBody>
        </p:sp>
      </p:grpSp>
      <p:pic>
        <p:nvPicPr>
          <p:cNvPr id="11" name="図 10">
            <a:extLst>
              <a:ext uri="{FF2B5EF4-FFF2-40B4-BE49-F238E27FC236}">
                <a16:creationId xmlns:a16="http://schemas.microsoft.com/office/drawing/2014/main" id="{FBAE82E7-1A5C-16EE-DDCF-6F080CDFB06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flipH="1">
            <a:off x="133597" y="2985217"/>
            <a:ext cx="3014363" cy="3606286"/>
          </a:xfrm>
          <a:prstGeom prst="rect">
            <a:avLst/>
          </a:prstGeom>
        </p:spPr>
      </p:pic>
      <p:sp>
        <p:nvSpPr>
          <p:cNvPr id="3" name="テキスト ボックス 2">
            <a:extLst>
              <a:ext uri="{FF2B5EF4-FFF2-40B4-BE49-F238E27FC236}">
                <a16:creationId xmlns:a16="http://schemas.microsoft.com/office/drawing/2014/main" id="{A3879FB4-EB1A-BB9C-1D3A-4DEEE4E2AB64}"/>
              </a:ext>
            </a:extLst>
          </p:cNvPr>
          <p:cNvSpPr txBox="1"/>
          <p:nvPr/>
        </p:nvSpPr>
        <p:spPr>
          <a:xfrm>
            <a:off x="202017" y="180752"/>
            <a:ext cx="9611833"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農作業中の熱中症対策 　　</a:t>
            </a:r>
            <a:endParaRPr kumimoji="1" lang="ja-JP" altLang="en-US" sz="32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pic>
        <p:nvPicPr>
          <p:cNvPr id="6" name="図 5" descr="黒い背景と男性の絵&#10;&#10;中程度の精度で自動的に生成された説明">
            <a:extLst>
              <a:ext uri="{FF2B5EF4-FFF2-40B4-BE49-F238E27FC236}">
                <a16:creationId xmlns:a16="http://schemas.microsoft.com/office/drawing/2014/main" id="{7540D0AE-C597-FB41-EE84-975D71E62F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084082" y="4942650"/>
            <a:ext cx="4992996" cy="1766405"/>
          </a:xfrm>
          <a:prstGeom prst="rect">
            <a:avLst/>
          </a:prstGeom>
        </p:spPr>
      </p:pic>
      <p:sp>
        <p:nvSpPr>
          <p:cNvPr id="9" name="テキスト ボックス 8">
            <a:extLst>
              <a:ext uri="{FF2B5EF4-FFF2-40B4-BE49-F238E27FC236}">
                <a16:creationId xmlns:a16="http://schemas.microsoft.com/office/drawing/2014/main" id="{82A05D5D-2DC9-A258-5B76-BF90DB59F503}"/>
              </a:ext>
            </a:extLst>
          </p:cNvPr>
          <p:cNvSpPr txBox="1"/>
          <p:nvPr/>
        </p:nvSpPr>
        <p:spPr>
          <a:xfrm>
            <a:off x="3943100" y="148944"/>
            <a:ext cx="5796563" cy="465549"/>
          </a:xfrm>
          <a:prstGeom prst="rect">
            <a:avLst/>
          </a:prstGeom>
          <a:noFill/>
        </p:spPr>
        <p:txBody>
          <a:bodyPr wrap="square">
            <a:no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源柔ゴシックLP Bold" panose="020B0602020203020207" pitchFamily="50" charset="-128"/>
              </a:rPr>
              <a:t>休憩と水分・塩分補給</a:t>
            </a:r>
            <a:endParaRPr kumimoji="0" lang="en-US" altLang="ja-JP" sz="2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源柔ゴシックLP Bold" panose="020B0602020203020207" pitchFamily="50" charset="-128"/>
            </a:endParaRPr>
          </a:p>
        </p:txBody>
      </p:sp>
      <p:sp>
        <p:nvSpPr>
          <p:cNvPr id="10" name="Freeform 137">
            <a:extLst>
              <a:ext uri="{FF2B5EF4-FFF2-40B4-BE49-F238E27FC236}">
                <a16:creationId xmlns:a16="http://schemas.microsoft.com/office/drawing/2014/main" id="{8F8EE9F3-92C3-1665-E965-8ACD9B6F3824}"/>
              </a:ext>
            </a:extLst>
          </p:cNvPr>
          <p:cNvSpPr/>
          <p:nvPr/>
        </p:nvSpPr>
        <p:spPr>
          <a:xfrm rot="16200000">
            <a:off x="4433767" y="288281"/>
            <a:ext cx="540780" cy="345285"/>
          </a:xfrm>
          <a:custGeom>
            <a:avLst/>
            <a:gdLst/>
            <a:ahLst/>
            <a:cxnLst/>
            <a:rect l="l" t="t" r="r" b="b"/>
            <a:pathLst>
              <a:path w="719776" h="459573">
                <a:moveTo>
                  <a:pt x="359888" y="459573"/>
                </a:moveTo>
                <a:lnTo>
                  <a:pt x="719776" y="0"/>
                </a:lnTo>
                <a:lnTo>
                  <a:pt x="0" y="0"/>
                </a:lnTo>
                <a:lnTo>
                  <a:pt x="359888" y="459573"/>
                </a:lnTo>
                <a:close/>
              </a:path>
            </a:pathLst>
          </a:custGeom>
          <a:solidFill>
            <a:srgbClr val="FFBD8F"/>
          </a:solidFill>
          <a:ln cap="sq">
            <a:noFill/>
            <a:prstDash val="solid"/>
            <a:miter/>
          </a:ln>
        </p:spPr>
        <p:txBody>
          <a:bodyPr/>
          <a:lstStyle/>
          <a:p>
            <a:endParaRPr lang="ja-JP" altLang="en-US"/>
          </a:p>
        </p:txBody>
      </p:sp>
      <p:sp>
        <p:nvSpPr>
          <p:cNvPr id="18" name="吹き出し: 角を丸めた四角形 17">
            <a:extLst>
              <a:ext uri="{FF2B5EF4-FFF2-40B4-BE49-F238E27FC236}">
                <a16:creationId xmlns:a16="http://schemas.microsoft.com/office/drawing/2014/main" id="{9B4876D6-29D9-08DF-983F-E9EB6A3CC3A7}"/>
              </a:ext>
            </a:extLst>
          </p:cNvPr>
          <p:cNvSpPr/>
          <p:nvPr/>
        </p:nvSpPr>
        <p:spPr>
          <a:xfrm>
            <a:off x="6047072" y="3290622"/>
            <a:ext cx="3391077" cy="1175502"/>
          </a:xfrm>
          <a:prstGeom prst="wedgeRoundRectCallout">
            <a:avLst>
              <a:gd name="adj1" fmla="val 33149"/>
              <a:gd name="adj2" fmla="val 84830"/>
              <a:gd name="adj3" fmla="val 16667"/>
            </a:avLst>
          </a:prstGeom>
          <a:solidFill>
            <a:srgbClr val="E1FFF7"/>
          </a:solidFill>
          <a:ln w="22225">
            <a:solidFill>
              <a:srgbClr val="464ABA"/>
            </a:solidFill>
          </a:ln>
          <a:effectLst>
            <a:glow rad="101600">
              <a:srgbClr val="E1FFF7">
                <a:alpha val="60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162C35DD-4100-7F02-3D06-B4B6D01DFBCF}"/>
              </a:ext>
            </a:extLst>
          </p:cNvPr>
          <p:cNvSpPr txBox="1"/>
          <p:nvPr/>
        </p:nvSpPr>
        <p:spPr>
          <a:xfrm>
            <a:off x="6084082" y="3647243"/>
            <a:ext cx="3267863" cy="523220"/>
          </a:xfrm>
          <a:prstGeom prst="rect">
            <a:avLst/>
          </a:prstGeom>
          <a:noFill/>
        </p:spPr>
        <p:txBody>
          <a:bodyPr wrap="square" rtlCol="0">
            <a:spAutoFit/>
          </a:bodyPr>
          <a:lstStyle/>
          <a:p>
            <a:pPr algn="ctr"/>
            <a:r>
              <a:rPr kumimoji="1" lang="ja-JP" altLang="en-US" sz="1400" b="1" dirty="0">
                <a:solidFill>
                  <a:srgbClr val="4648B9"/>
                </a:solidFill>
                <a:latin typeface="ZEN角ゴシックNEW" panose="020B0600070205080204" charset="-128"/>
                <a:ea typeface="ZEN角ゴシックNEW" panose="020B0600070205080204" charset="-128"/>
              </a:rPr>
              <a:t>微細な氷の粒が入ったアイススラリーや経口補水液がおすすめ！</a:t>
            </a:r>
          </a:p>
        </p:txBody>
      </p:sp>
      <p:sp>
        <p:nvSpPr>
          <p:cNvPr id="34" name="吹き出し: 角を丸めた四角形 33">
            <a:extLst>
              <a:ext uri="{FF2B5EF4-FFF2-40B4-BE49-F238E27FC236}">
                <a16:creationId xmlns:a16="http://schemas.microsoft.com/office/drawing/2014/main" id="{3ED3A5FD-32E8-A467-F799-397CB1F9CE13}"/>
              </a:ext>
            </a:extLst>
          </p:cNvPr>
          <p:cNvSpPr/>
          <p:nvPr/>
        </p:nvSpPr>
        <p:spPr>
          <a:xfrm>
            <a:off x="2655015" y="3428999"/>
            <a:ext cx="2987122" cy="3107833"/>
          </a:xfrm>
          <a:prstGeom prst="wedgeRoundRectCallout">
            <a:avLst>
              <a:gd name="adj1" fmla="val -55325"/>
              <a:gd name="adj2" fmla="val 7948"/>
              <a:gd name="adj3" fmla="val 16667"/>
            </a:avLst>
          </a:prstGeom>
          <a:solidFill>
            <a:srgbClr val="E1FFF7"/>
          </a:solidFill>
          <a:ln w="25400">
            <a:solidFill>
              <a:srgbClr val="464ABA"/>
            </a:solidFill>
          </a:ln>
          <a:effectLst>
            <a:glow rad="101600">
              <a:srgbClr val="E1FFF7">
                <a:alpha val="60000"/>
              </a:srgbClr>
            </a:glow>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1784C26E-B2A2-B358-8BDF-C86E51585439}"/>
              </a:ext>
            </a:extLst>
          </p:cNvPr>
          <p:cNvSpPr txBox="1"/>
          <p:nvPr/>
        </p:nvSpPr>
        <p:spPr>
          <a:xfrm>
            <a:off x="2814015" y="5105400"/>
            <a:ext cx="2617153" cy="1228541"/>
          </a:xfrm>
          <a:prstGeom prst="rect">
            <a:avLst/>
          </a:prstGeom>
          <a:noFill/>
        </p:spPr>
        <p:txBody>
          <a:bodyPr wrap="square" rtlCol="0">
            <a:spAutoFit/>
          </a:bodyPr>
          <a:lstStyle/>
          <a:p>
            <a:pPr marL="171450" indent="-171450">
              <a:buFont typeface="Arial" panose="020B0604020202020204" pitchFamily="34" charset="0"/>
              <a:buChar char="•"/>
            </a:pPr>
            <a:r>
              <a:rPr lang="ja-JP" altLang="en-US" sz="1200" b="1" dirty="0">
                <a:solidFill>
                  <a:srgbClr val="4648B9"/>
                </a:solidFill>
                <a:latin typeface="ZEN角ゴシックNEW" panose="020B0600070205080204" charset="-128"/>
                <a:ea typeface="ZEN角ゴシックNEW" panose="020B0600070205080204" charset="-128"/>
              </a:rPr>
              <a:t>涼しい日陰などで作業着を脱ぎ、体温を下げましょう。</a:t>
            </a:r>
            <a:endParaRPr lang="en-US" altLang="ja-JP" sz="1200" b="1" dirty="0">
              <a:solidFill>
                <a:srgbClr val="4648B9"/>
              </a:solidFill>
              <a:latin typeface="ZEN角ゴシックNEW" panose="020B0600070205080204" charset="-128"/>
              <a:ea typeface="ZEN角ゴシックNEW" panose="020B0600070205080204" charset="-128"/>
            </a:endParaRPr>
          </a:p>
          <a:p>
            <a:endParaRPr lang="en-US" altLang="ja-JP" sz="500" b="1" dirty="0">
              <a:solidFill>
                <a:srgbClr val="4648B9"/>
              </a:solidFill>
              <a:latin typeface="ZEN角ゴシックNEW" panose="020B0600070205080204" charset="-128"/>
              <a:ea typeface="ZEN角ゴシックNEW" panose="020B0600070205080204" charset="-128"/>
            </a:endParaRPr>
          </a:p>
          <a:p>
            <a:pPr>
              <a:lnSpc>
                <a:spcPts val="700"/>
              </a:lnSpc>
            </a:pPr>
            <a:endParaRPr lang="en-US" altLang="ja-JP" sz="900" b="1" dirty="0">
              <a:solidFill>
                <a:srgbClr val="4648B9"/>
              </a:solidFill>
              <a:latin typeface="ZEN角ゴシックNEW" panose="020B0600070205080204" charset="-128"/>
              <a:ea typeface="ZEN角ゴシックNEW" panose="020B0600070205080204" charset="-128"/>
            </a:endParaRPr>
          </a:p>
          <a:p>
            <a:pPr marL="171450" indent="-171450">
              <a:buFont typeface="Arial" panose="020B0604020202020204" pitchFamily="34" charset="0"/>
              <a:buChar char="•"/>
            </a:pPr>
            <a:r>
              <a:rPr lang="ja-JP" altLang="en-US" sz="1200" b="1" dirty="0">
                <a:solidFill>
                  <a:srgbClr val="4648B9"/>
                </a:solidFill>
                <a:latin typeface="ZEN角ゴシックNEW" panose="020B0600070205080204" charset="-128"/>
                <a:ea typeface="ZEN角ゴシックNEW" panose="020B0600070205080204" charset="-128"/>
              </a:rPr>
              <a:t> のどが渇いていなくても、</a:t>
            </a:r>
            <a:r>
              <a:rPr lang="en-US" altLang="ja-JP" sz="1200" b="1" dirty="0">
                <a:solidFill>
                  <a:srgbClr val="4648B9"/>
                </a:solidFill>
                <a:latin typeface="ZEN角ゴシックNEW" panose="020B0600070205080204" charset="-128"/>
                <a:ea typeface="ZEN角ゴシックNEW" panose="020B0600070205080204" charset="-128"/>
              </a:rPr>
              <a:t>20</a:t>
            </a:r>
            <a:r>
              <a:rPr lang="ja-JP" altLang="en-US" sz="1200" b="1" dirty="0">
                <a:solidFill>
                  <a:srgbClr val="4648B9"/>
                </a:solidFill>
                <a:latin typeface="ZEN角ゴシックNEW" panose="020B0600070205080204" charset="-128"/>
                <a:ea typeface="ZEN角ゴシックNEW" panose="020B0600070205080204" charset="-128"/>
              </a:rPr>
              <a:t>分おきに毎回コップ１～２杯以上を目安に水分補給しましょう。</a:t>
            </a:r>
            <a:endParaRPr kumimoji="1" lang="ja-JP" altLang="en-US" sz="1200" b="1" dirty="0">
              <a:solidFill>
                <a:srgbClr val="4648B9"/>
              </a:solidFill>
              <a:latin typeface="ZEN角ゴシックNEW" panose="020B0600070205080204" charset="-128"/>
              <a:ea typeface="ZEN角ゴシックNEW" panose="020B0600070205080204" charset="-128"/>
            </a:endParaRPr>
          </a:p>
        </p:txBody>
      </p:sp>
      <p:sp>
        <p:nvSpPr>
          <p:cNvPr id="35" name="AutoShape 159">
            <a:extLst>
              <a:ext uri="{FF2B5EF4-FFF2-40B4-BE49-F238E27FC236}">
                <a16:creationId xmlns:a16="http://schemas.microsoft.com/office/drawing/2014/main" id="{A20609F2-09F5-5A95-D589-69D15D9B2FA2}"/>
              </a:ext>
            </a:extLst>
          </p:cNvPr>
          <p:cNvSpPr/>
          <p:nvPr/>
        </p:nvSpPr>
        <p:spPr>
          <a:xfrm flipV="1">
            <a:off x="2698081" y="4800600"/>
            <a:ext cx="2864519" cy="0"/>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a:lstStyle/>
          <a:p>
            <a:endParaRPr lang="ja-JP" altLang="en-US" dirty="0"/>
          </a:p>
        </p:txBody>
      </p:sp>
      <p:sp>
        <p:nvSpPr>
          <p:cNvPr id="19" name="AutoShape 159">
            <a:extLst>
              <a:ext uri="{FF2B5EF4-FFF2-40B4-BE49-F238E27FC236}">
                <a16:creationId xmlns:a16="http://schemas.microsoft.com/office/drawing/2014/main" id="{61B63D6E-7C50-3642-D63B-45D7B9FB9F91}"/>
              </a:ext>
            </a:extLst>
          </p:cNvPr>
          <p:cNvSpPr/>
          <p:nvPr/>
        </p:nvSpPr>
        <p:spPr>
          <a:xfrm flipV="1">
            <a:off x="2698081" y="3733800"/>
            <a:ext cx="2864519" cy="0"/>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a:lstStyle/>
          <a:p>
            <a:endParaRPr lang="ja-JP" altLang="en-US"/>
          </a:p>
        </p:txBody>
      </p:sp>
      <p:sp>
        <p:nvSpPr>
          <p:cNvPr id="22" name="正方形/長方形 21">
            <a:extLst>
              <a:ext uri="{FF2B5EF4-FFF2-40B4-BE49-F238E27FC236}">
                <a16:creationId xmlns:a16="http://schemas.microsoft.com/office/drawing/2014/main" id="{FC631EB2-5369-8E81-F39F-F7FC855F08F4}"/>
              </a:ext>
            </a:extLst>
          </p:cNvPr>
          <p:cNvSpPr/>
          <p:nvPr/>
        </p:nvSpPr>
        <p:spPr>
          <a:xfrm>
            <a:off x="2996196" y="4433488"/>
            <a:ext cx="2304760" cy="204723"/>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正方形/長方形 22">
            <a:extLst>
              <a:ext uri="{FF2B5EF4-FFF2-40B4-BE49-F238E27FC236}">
                <a16:creationId xmlns:a16="http://schemas.microsoft.com/office/drawing/2014/main" id="{B091599B-664F-B2A5-25E4-E768AB11EC8C}"/>
              </a:ext>
            </a:extLst>
          </p:cNvPr>
          <p:cNvSpPr/>
          <p:nvPr/>
        </p:nvSpPr>
        <p:spPr>
          <a:xfrm>
            <a:off x="3062001" y="4093502"/>
            <a:ext cx="2173150" cy="204723"/>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3FF6BDF4-4D1C-20F0-D6BE-CA73FFE03419}"/>
              </a:ext>
            </a:extLst>
          </p:cNvPr>
          <p:cNvSpPr txBox="1"/>
          <p:nvPr/>
        </p:nvSpPr>
        <p:spPr>
          <a:xfrm>
            <a:off x="2953040" y="3755648"/>
            <a:ext cx="2339102" cy="892552"/>
          </a:xfrm>
          <a:prstGeom prst="rect">
            <a:avLst/>
          </a:prstGeom>
          <a:noFill/>
        </p:spPr>
        <p:txBody>
          <a:bodyPr wrap="none" rtlCol="0">
            <a:spAutoFit/>
          </a:bodyPr>
          <a:lstStyle/>
          <a:p>
            <a:pPr algn="ctr"/>
            <a:r>
              <a:rPr kumimoji="1" lang="en-US" altLang="ja-JP" sz="2800" b="1" dirty="0">
                <a:solidFill>
                  <a:srgbClr val="4648B9"/>
                </a:solidFill>
                <a:latin typeface="ZEN角ゴシックNEW" panose="020B0600070205080204" charset="-128"/>
                <a:ea typeface="ZEN角ゴシックNEW" panose="020B0600070205080204" charset="-128"/>
              </a:rPr>
              <a:t>20</a:t>
            </a:r>
            <a:r>
              <a:rPr kumimoji="1" lang="ja-JP" altLang="en-US" b="1" dirty="0">
                <a:solidFill>
                  <a:srgbClr val="4648B9"/>
                </a:solidFill>
                <a:latin typeface="ZEN角ゴシックNEW" panose="020B0600070205080204" charset="-128"/>
                <a:ea typeface="ZEN角ゴシックNEW" panose="020B0600070205080204" charset="-128"/>
              </a:rPr>
              <a:t>分おきに</a:t>
            </a:r>
            <a:r>
              <a:rPr kumimoji="1" lang="ja-JP" altLang="en-US" sz="2000" b="1" dirty="0">
                <a:solidFill>
                  <a:srgbClr val="4648B9"/>
                </a:solidFill>
                <a:latin typeface="ZEN角ゴシックNEW" panose="020B0600070205080204" charset="-128"/>
                <a:ea typeface="ZEN角ゴシックNEW" panose="020B0600070205080204" charset="-128"/>
              </a:rPr>
              <a:t> </a:t>
            </a:r>
            <a:r>
              <a:rPr kumimoji="1" lang="ja-JP" altLang="en-US" sz="2400" b="1" dirty="0">
                <a:solidFill>
                  <a:srgbClr val="4648B9"/>
                </a:solidFill>
                <a:latin typeface="ZEN角ゴシックNEW" panose="020B0600070205080204" charset="-128"/>
                <a:ea typeface="ZEN角ゴシックNEW" panose="020B0600070205080204" charset="-128"/>
              </a:rPr>
              <a:t>休憩</a:t>
            </a:r>
            <a:endParaRPr kumimoji="1" lang="en-US" altLang="ja-JP" sz="2400" b="1" dirty="0">
              <a:solidFill>
                <a:srgbClr val="4648B9"/>
              </a:solidFill>
              <a:latin typeface="ZEN角ゴシックNEW" panose="020B0600070205080204" charset="-128"/>
              <a:ea typeface="ZEN角ゴシックNEW" panose="020B0600070205080204" charset="-128"/>
            </a:endParaRPr>
          </a:p>
          <a:p>
            <a:pPr algn="ctr"/>
            <a:r>
              <a:rPr kumimoji="1" lang="ja-JP" altLang="en-US" sz="2400" b="1" dirty="0">
                <a:solidFill>
                  <a:srgbClr val="4648B9"/>
                </a:solidFill>
                <a:latin typeface="ZEN角ゴシックNEW" panose="020B0600070205080204" charset="-128"/>
                <a:ea typeface="ZEN角ゴシックNEW" panose="020B0600070205080204" charset="-128"/>
              </a:rPr>
              <a:t>水分・塩分補給</a:t>
            </a:r>
            <a:endParaRPr kumimoji="1" lang="ja-JP" altLang="en-US" sz="1400" b="1" dirty="0">
              <a:solidFill>
                <a:srgbClr val="4648B9"/>
              </a:solidFill>
              <a:latin typeface="ZEN角ゴシックNEW" panose="020B0600070205080204" charset="-128"/>
              <a:ea typeface="ZEN角ゴシックNEW" panose="020B0600070205080204" charset="-128"/>
            </a:endParaRPr>
          </a:p>
        </p:txBody>
      </p:sp>
      <p:grpSp>
        <p:nvGrpSpPr>
          <p:cNvPr id="8" name="グループ化 7">
            <a:extLst>
              <a:ext uri="{FF2B5EF4-FFF2-40B4-BE49-F238E27FC236}">
                <a16:creationId xmlns:a16="http://schemas.microsoft.com/office/drawing/2014/main" id="{7C6175B7-B7E9-9CD4-2383-AFF0100A4FCE}"/>
              </a:ext>
            </a:extLst>
          </p:cNvPr>
          <p:cNvGrpSpPr/>
          <p:nvPr/>
        </p:nvGrpSpPr>
        <p:grpSpPr>
          <a:xfrm>
            <a:off x="5713560" y="4822745"/>
            <a:ext cx="1991753" cy="1660032"/>
            <a:chOff x="6611119" y="4829077"/>
            <a:chExt cx="2113333" cy="1848802"/>
          </a:xfrm>
        </p:grpSpPr>
        <p:pic>
          <p:nvPicPr>
            <p:cNvPr id="13" name="図 12" descr="光 が含まれている画像&#10;&#10;自動的に生成された説明">
              <a:extLst>
                <a:ext uri="{FF2B5EF4-FFF2-40B4-BE49-F238E27FC236}">
                  <a16:creationId xmlns:a16="http://schemas.microsoft.com/office/drawing/2014/main" id="{ED6C6C94-B584-9310-3D75-236B5651A56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718014" y="4829077"/>
              <a:ext cx="1006438" cy="1848802"/>
            </a:xfrm>
            <a:prstGeom prst="rect">
              <a:avLst/>
            </a:prstGeom>
          </p:spPr>
        </p:pic>
        <p:pic>
          <p:nvPicPr>
            <p:cNvPr id="14" name="グラフィックス 13">
              <a:extLst>
                <a:ext uri="{FF2B5EF4-FFF2-40B4-BE49-F238E27FC236}">
                  <a16:creationId xmlns:a16="http://schemas.microsoft.com/office/drawing/2014/main" id="{C80CB22E-03BA-C54D-554F-A61F46CEAC12}"/>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20207629">
              <a:off x="6611119" y="5241621"/>
              <a:ext cx="1476942" cy="1427079"/>
            </a:xfrm>
            <a:prstGeom prst="rect">
              <a:avLst/>
            </a:prstGeom>
          </p:spPr>
        </p:pic>
      </p:grpSp>
      <p:sp>
        <p:nvSpPr>
          <p:cNvPr id="15" name="TextBox 184">
            <a:extLst>
              <a:ext uri="{FF2B5EF4-FFF2-40B4-BE49-F238E27FC236}">
                <a16:creationId xmlns:a16="http://schemas.microsoft.com/office/drawing/2014/main" id="{1B65209F-1206-6D2D-42DF-010A449A2428}"/>
              </a:ext>
            </a:extLst>
          </p:cNvPr>
          <p:cNvSpPr txBox="1"/>
          <p:nvPr/>
        </p:nvSpPr>
        <p:spPr>
          <a:xfrm>
            <a:off x="4114800" y="-465113"/>
            <a:ext cx="7956325" cy="353238"/>
          </a:xfrm>
          <a:prstGeom prst="rect">
            <a:avLst/>
          </a:prstGeom>
        </p:spPr>
        <p:txBody>
          <a:bodyPr wrap="square" lIns="0" tIns="0" rIns="0" bIns="0" rtlCol="0" anchor="ctr">
            <a:spAutoFit/>
          </a:bodyPr>
          <a:lstStyle/>
          <a:p>
            <a:pPr algn="ctr">
              <a:lnSpc>
                <a:spcPts val="2399"/>
              </a:lnSpc>
              <a:spcBef>
                <a:spcPct val="0"/>
              </a:spcBef>
            </a:pPr>
            <a:r>
              <a:rPr lang="ja-JP" altLang="en-US" sz="3600" b="1" dirty="0">
                <a:solidFill>
                  <a:srgbClr val="FF0000"/>
                </a:solidFill>
                <a:latin typeface="ZEN角ゴシックNEW Bold"/>
                <a:ea typeface="ZEN角ゴシックNEW Bold"/>
                <a:cs typeface="ZEN角ゴシックNEW Bold"/>
                <a:sym typeface="ZEN角ゴシックNEW Bold"/>
              </a:rPr>
              <a:t>短縮版</a:t>
            </a:r>
            <a:endParaRPr lang="en-US" sz="3600" b="1" dirty="0">
              <a:solidFill>
                <a:srgbClr val="FF0000"/>
              </a:solidFill>
              <a:latin typeface="ZEN角ゴシックNEW Bold"/>
              <a:ea typeface="ZEN角ゴシックNEW Bold"/>
              <a:cs typeface="ZEN角ゴシックNEW Bold"/>
              <a:sym typeface="ZEN角ゴシックNEW Bold"/>
            </a:endParaRPr>
          </a:p>
        </p:txBody>
      </p:sp>
      <p:sp>
        <p:nvSpPr>
          <p:cNvPr id="24" name="正方形/長方形 23">
            <a:extLst>
              <a:ext uri="{FF2B5EF4-FFF2-40B4-BE49-F238E27FC236}">
                <a16:creationId xmlns:a16="http://schemas.microsoft.com/office/drawing/2014/main" id="{13CE6C6A-FD7C-F966-0997-E720A87CC49D}"/>
              </a:ext>
            </a:extLst>
          </p:cNvPr>
          <p:cNvSpPr/>
          <p:nvPr/>
        </p:nvSpPr>
        <p:spPr>
          <a:xfrm>
            <a:off x="6756775" y="1578368"/>
            <a:ext cx="2595170"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5" name="正方形/長方形 4">
            <a:extLst>
              <a:ext uri="{FF2B5EF4-FFF2-40B4-BE49-F238E27FC236}">
                <a16:creationId xmlns:a16="http://schemas.microsoft.com/office/drawing/2014/main" id="{29FC08AD-5450-3090-5521-9E72405AE8C4}"/>
              </a:ext>
            </a:extLst>
          </p:cNvPr>
          <p:cNvSpPr/>
          <p:nvPr/>
        </p:nvSpPr>
        <p:spPr>
          <a:xfrm>
            <a:off x="533400" y="1759030"/>
            <a:ext cx="685800"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D614E5A8-F49E-C7D6-9D0B-AC91FDB40153}"/>
              </a:ext>
            </a:extLst>
          </p:cNvPr>
          <p:cNvSpPr txBox="1"/>
          <p:nvPr/>
        </p:nvSpPr>
        <p:spPr>
          <a:xfrm>
            <a:off x="315449" y="1447800"/>
            <a:ext cx="9122702" cy="1169551"/>
          </a:xfrm>
          <a:prstGeom prst="rect">
            <a:avLst/>
          </a:prstGeom>
          <a:noFill/>
        </p:spPr>
        <p:txBody>
          <a:bodyPr wrap="square" rtlCol="0">
            <a:spAutoFit/>
          </a:bodyPr>
          <a:lstStyle/>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・高温下での長時間作業を避け、「</a:t>
            </a:r>
            <a:r>
              <a:rPr kumimoji="1" lang="ja-JP" altLang="en-US" sz="1400" b="1" i="0" u="none" strike="noStrike" kern="1200" cap="none" spc="0" normalizeH="0" baseline="0" noProof="0" dirty="0">
                <a:ln>
                  <a:noFill/>
                </a:ln>
                <a:solidFill>
                  <a:srgbClr val="FF0000"/>
                </a:solidFill>
                <a:effectLst/>
                <a:uLnTx/>
                <a:uFillTx/>
                <a:latin typeface="ZEN角ゴシックNEW" panose="020B0600070205080204" charset="-128"/>
                <a:ea typeface="ZEN角ゴシックNEW" panose="020B0600070205080204" charset="-128"/>
              </a:rPr>
              <a:t>こまめな休憩と水分・塩分補給</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」を行い、「</a:t>
            </a:r>
            <a:r>
              <a:rPr kumimoji="1" lang="ja-JP" altLang="en-US" sz="1400" b="1" i="0" u="none" strike="noStrike" kern="1200" cap="none" spc="0" normalizeH="0" baseline="0" noProof="0" dirty="0">
                <a:ln>
                  <a:noFill/>
                </a:ln>
                <a:solidFill>
                  <a:srgbClr val="FF0000"/>
                </a:solidFill>
                <a:effectLst/>
                <a:uLnTx/>
                <a:uFillTx/>
                <a:latin typeface="ZEN角ゴシックNEW" panose="020B0600070205080204" charset="-128"/>
                <a:ea typeface="ZEN角ゴシックNEW" panose="020B0600070205080204" charset="-128"/>
              </a:rPr>
              <a:t>絶対に無理をしない、頑張りすぎない</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」ことが大切です。</a:t>
            </a: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indent="-180975" defTabSz="457200"/>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・水分補給は、発汗によって失われた体内の水分を回復・維持し深部体温の上昇を抑えます。</a:t>
            </a:r>
            <a:r>
              <a:rPr kumimoji="1" lang="ja-JP" altLang="en-US" sz="1400" b="1" i="0" u="none" strike="noStrike" kern="1200" cap="none" spc="0" normalizeH="0" baseline="0" noProof="0" dirty="0">
                <a:ln>
                  <a:noFill/>
                </a:ln>
                <a:solidFill>
                  <a:srgbClr val="FF0000"/>
                </a:solidFill>
                <a:effectLst/>
                <a:uLnTx/>
                <a:uFillTx/>
                <a:latin typeface="ZEN角ゴシックNEW" panose="020B0600070205080204" charset="-128"/>
                <a:ea typeface="ZEN角ゴシックNEW" panose="020B0600070205080204" charset="-128"/>
              </a:rPr>
              <a:t>塩分（ナトリウム）などの電解質と糖質を含んだ飲料</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は、水分吸収を早めるため、意識的に摂取するよう心がけましょう。</a:t>
            </a: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Tree>
    <p:extLst>
      <p:ext uri="{BB962C8B-B14F-4D97-AF65-F5344CB8AC3E}">
        <p14:creationId xmlns:p14="http://schemas.microsoft.com/office/powerpoint/2010/main" val="2883945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A3879FB4-EB1A-BB9C-1D3A-4DEEE4E2AB64}"/>
              </a:ext>
            </a:extLst>
          </p:cNvPr>
          <p:cNvSpPr txBox="1"/>
          <p:nvPr/>
        </p:nvSpPr>
        <p:spPr>
          <a:xfrm>
            <a:off x="279921" y="167695"/>
            <a:ext cx="9611833"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dirty="0">
                <a:solidFill>
                  <a:prstClr val="black"/>
                </a:solidFill>
                <a:latin typeface="ZEN角ゴシックNEW" panose="020B0600070205080204" charset="-128"/>
                <a:ea typeface="ZEN角ゴシックNEW" panose="020B0600070205080204" charset="-128"/>
              </a:rPr>
              <a:t>農作業中の熱中症対策</a:t>
            </a:r>
            <a:endParaRPr kumimoji="1" lang="ja-JP" altLang="en-US" sz="3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
        <p:nvSpPr>
          <p:cNvPr id="6" name="四角形: 角を丸くする 5">
            <a:extLst>
              <a:ext uri="{FF2B5EF4-FFF2-40B4-BE49-F238E27FC236}">
                <a16:creationId xmlns:a16="http://schemas.microsoft.com/office/drawing/2014/main" id="{B13A08A2-6EC5-865A-465F-5C07E93ED03E}"/>
              </a:ext>
            </a:extLst>
          </p:cNvPr>
          <p:cNvSpPr/>
          <p:nvPr/>
        </p:nvSpPr>
        <p:spPr>
          <a:xfrm>
            <a:off x="285565" y="1137967"/>
            <a:ext cx="4483223" cy="5441681"/>
          </a:xfrm>
          <a:prstGeom prst="roundRect">
            <a:avLst>
              <a:gd name="adj" fmla="val 5127"/>
            </a:avLst>
          </a:prstGeom>
          <a:solidFill>
            <a:schemeClr val="accent2">
              <a:lumMod val="20000"/>
              <a:lumOff val="80000"/>
            </a:schemeClr>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 name="四角形: 角を丸くする 6">
            <a:extLst>
              <a:ext uri="{FF2B5EF4-FFF2-40B4-BE49-F238E27FC236}">
                <a16:creationId xmlns:a16="http://schemas.microsoft.com/office/drawing/2014/main" id="{3B7C49F8-04E0-1C58-34B0-B10896718EDC}"/>
              </a:ext>
            </a:extLst>
          </p:cNvPr>
          <p:cNvSpPr/>
          <p:nvPr/>
        </p:nvSpPr>
        <p:spPr>
          <a:xfrm>
            <a:off x="4953000" y="1137967"/>
            <a:ext cx="4776926" cy="5441681"/>
          </a:xfrm>
          <a:prstGeom prst="roundRect">
            <a:avLst>
              <a:gd name="adj" fmla="val 4590"/>
            </a:avLst>
          </a:prstGeom>
          <a:solidFill>
            <a:schemeClr val="accent2">
              <a:lumMod val="20000"/>
              <a:lumOff val="80000"/>
            </a:schemeClr>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0" name="テキスト ボックス 9">
            <a:extLst>
              <a:ext uri="{FF2B5EF4-FFF2-40B4-BE49-F238E27FC236}">
                <a16:creationId xmlns:a16="http://schemas.microsoft.com/office/drawing/2014/main" id="{4359F875-69BA-AC46-CDA2-164C4FF8C7A5}"/>
              </a:ext>
            </a:extLst>
          </p:cNvPr>
          <p:cNvSpPr txBox="1"/>
          <p:nvPr/>
        </p:nvSpPr>
        <p:spPr>
          <a:xfrm>
            <a:off x="252838" y="1421974"/>
            <a:ext cx="4483224" cy="465549"/>
          </a:xfrm>
          <a:prstGeom prst="rect">
            <a:avLst/>
          </a:prstGeom>
          <a:noFill/>
        </p:spPr>
        <p:txBody>
          <a:bodyPr wrap="square">
            <a:noAutofit/>
          </a:bodyPr>
          <a:lstStyle/>
          <a:p>
            <a:pPr algn="ctr" defTabSz="457200">
              <a:lnSpc>
                <a:spcPct val="120000"/>
              </a:lnSpc>
              <a:defRPr/>
            </a:pPr>
            <a:r>
              <a:rPr lang="ja-JP" altLang="en-US" sz="2400" dirty="0">
                <a:latin typeface="Zen Maru Gothic Black" pitchFamily="2" charset="-128"/>
                <a:ea typeface="Zen Maru Gothic Black" pitchFamily="2" charset="-128"/>
              </a:rPr>
              <a:t>単独作業は避ける</a:t>
            </a:r>
            <a:endParaRPr lang="en-US" altLang="ja-JP" sz="2400" dirty="0">
              <a:latin typeface="Zen Maru Gothic Black" pitchFamily="2" charset="-128"/>
              <a:ea typeface="Zen Maru Gothic Black" pitchFamily="2" charset="-128"/>
            </a:endParaRPr>
          </a:p>
        </p:txBody>
      </p:sp>
      <p:sp>
        <p:nvSpPr>
          <p:cNvPr id="11" name="テキスト ボックス 10">
            <a:extLst>
              <a:ext uri="{FF2B5EF4-FFF2-40B4-BE49-F238E27FC236}">
                <a16:creationId xmlns:a16="http://schemas.microsoft.com/office/drawing/2014/main" id="{621BF5E1-2ED9-AE43-A3CE-8984D72F9CEB}"/>
              </a:ext>
            </a:extLst>
          </p:cNvPr>
          <p:cNvSpPr txBox="1"/>
          <p:nvPr/>
        </p:nvSpPr>
        <p:spPr>
          <a:xfrm>
            <a:off x="5137210" y="1418902"/>
            <a:ext cx="4483224" cy="465549"/>
          </a:xfrm>
          <a:prstGeom prst="rect">
            <a:avLst/>
          </a:prstGeom>
          <a:noFill/>
        </p:spPr>
        <p:txBody>
          <a:bodyPr wrap="square">
            <a:noAutofit/>
          </a:bodyPr>
          <a:lstStyle/>
          <a:p>
            <a:pPr algn="ctr" defTabSz="457200">
              <a:lnSpc>
                <a:spcPct val="120000"/>
              </a:lnSpc>
              <a:defRPr/>
            </a:pPr>
            <a:r>
              <a:rPr lang="ja-JP" altLang="en-US" sz="2400" dirty="0">
                <a:latin typeface="Zen Maru Gothic Black" pitchFamily="2" charset="-128"/>
                <a:ea typeface="Zen Maru Gothic Black" pitchFamily="2" charset="-128"/>
              </a:rPr>
              <a:t>熱中症対策アイテムの活用</a:t>
            </a:r>
            <a:endParaRPr lang="en-US" altLang="ja-JP" sz="2400" dirty="0">
              <a:latin typeface="Zen Maru Gothic Black" pitchFamily="2" charset="-128"/>
              <a:ea typeface="Zen Maru Gothic Black" pitchFamily="2" charset="-128"/>
            </a:endParaRPr>
          </a:p>
        </p:txBody>
      </p:sp>
      <p:sp>
        <p:nvSpPr>
          <p:cNvPr id="13" name="テキスト ボックス 12">
            <a:extLst>
              <a:ext uri="{FF2B5EF4-FFF2-40B4-BE49-F238E27FC236}">
                <a16:creationId xmlns:a16="http://schemas.microsoft.com/office/drawing/2014/main" id="{40943244-4526-941F-9223-71137957AC04}"/>
              </a:ext>
            </a:extLst>
          </p:cNvPr>
          <p:cNvSpPr txBox="1"/>
          <p:nvPr/>
        </p:nvSpPr>
        <p:spPr>
          <a:xfrm>
            <a:off x="5289506" y="2213097"/>
            <a:ext cx="4178633" cy="1685077"/>
          </a:xfrm>
          <a:prstGeom prst="rect">
            <a:avLst/>
          </a:prstGeom>
          <a:noFill/>
        </p:spPr>
        <p:txBody>
          <a:bodyPr wrap="square" rtlCol="0">
            <a:spAutoFit/>
          </a:bodyPr>
          <a:lstStyle/>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・農業は暑い環境で作業することが多く、</a:t>
            </a:r>
            <a:r>
              <a:rPr kumimoji="1" lang="ja-JP" altLang="en-US" sz="1400"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熱中症リスクの高い業種</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です。</a:t>
            </a: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・熱中症対策として、</a:t>
            </a:r>
            <a:r>
              <a:rPr kumimoji="1" lang="ja-JP" altLang="en-US" sz="1400" b="1"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アイテムを活用</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することでリスクを下げることができます。</a:t>
            </a: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・具体的なアイテムと活用方法は次のページ以降で！</a:t>
            </a: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
        <p:nvSpPr>
          <p:cNvPr id="12" name="テキスト ボックス 11">
            <a:extLst>
              <a:ext uri="{FF2B5EF4-FFF2-40B4-BE49-F238E27FC236}">
                <a16:creationId xmlns:a16="http://schemas.microsoft.com/office/drawing/2014/main" id="{9F82A704-7007-9DAF-CB7C-2C524B7D3477}"/>
              </a:ext>
            </a:extLst>
          </p:cNvPr>
          <p:cNvSpPr txBox="1"/>
          <p:nvPr/>
        </p:nvSpPr>
        <p:spPr>
          <a:xfrm>
            <a:off x="506466" y="2189408"/>
            <a:ext cx="3919745" cy="1600438"/>
          </a:xfrm>
          <a:prstGeom prst="rect">
            <a:avLst/>
          </a:prstGeom>
          <a:noFill/>
        </p:spPr>
        <p:txBody>
          <a:bodyPr wrap="square" rtlCol="0">
            <a:spAutoFit/>
          </a:bodyPr>
          <a:lstStyle/>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・熱中症になってしまった</a:t>
            </a:r>
            <a:r>
              <a:rPr kumimoji="1" lang="ja-JP" altLang="en-US"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際、</a:t>
            </a:r>
            <a:r>
              <a:rPr kumimoji="1" lang="ja-JP" altLang="en-US" sz="1400" b="1"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早期発見、対処が大切</a:t>
            </a:r>
            <a:r>
              <a:rPr kumimoji="1" lang="ja-JP" altLang="en-US"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です。</a:t>
            </a:r>
            <a:endParaRPr kumimoji="1" lang="en-US" altLang="ja-JP"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1" lang="en-US" altLang="ja-JP" sz="5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・できるだけ</a:t>
            </a:r>
            <a:r>
              <a:rPr kumimoji="1" lang="ja-JP" altLang="en-US" sz="1400" b="1"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単独での作業は避けましょう</a:t>
            </a:r>
            <a:r>
              <a:rPr kumimoji="1" lang="ja-JP" altLang="en-US"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。単独で作業する場合も、家族や従業員等が定期的に巡回を行うことにより、</a:t>
            </a:r>
            <a:r>
              <a:rPr kumimoji="0" lang="ja-JP" altLang="en-US" sz="1400" b="1" i="0" u="none" strike="noStrike" kern="0" cap="none" spc="-86" normalizeH="0" baseline="0" noProof="0" dirty="0">
                <a:ln>
                  <a:noFill/>
                </a:ln>
                <a:effectLst/>
                <a:uLnTx/>
                <a:uFillTx/>
                <a:latin typeface="ZEN角ゴシックNEW" panose="020B0600070205080204" charset="-128"/>
                <a:ea typeface="ZEN角ゴシックNEW" panose="020B0600070205080204" charset="-128"/>
              </a:rPr>
              <a:t>定期的に</a:t>
            </a:r>
            <a:r>
              <a:rPr kumimoji="0" lang="ja-JP" altLang="en-US" sz="1400" b="1" i="0" u="none" strike="noStrike" kern="0" cap="none" spc="-5" normalizeH="0" baseline="0" noProof="0" dirty="0">
                <a:ln>
                  <a:noFill/>
                </a:ln>
                <a:effectLst/>
                <a:uLnTx/>
                <a:uFillTx/>
                <a:latin typeface="ZEN角ゴシックNEW" panose="020B0600070205080204" charset="-128"/>
                <a:ea typeface="ZEN角ゴシックNEW" panose="020B0600070205080204" charset="-128"/>
              </a:rPr>
              <a:t>確認できる環境</a:t>
            </a:r>
            <a:r>
              <a:rPr kumimoji="0" lang="ja-JP" altLang="en-US" sz="1400" b="0" i="0" u="none" strike="noStrike" kern="0" cap="none" spc="-5" normalizeH="0" baseline="0" noProof="0" dirty="0">
                <a:ln>
                  <a:noFill/>
                </a:ln>
                <a:effectLst/>
                <a:uLnTx/>
                <a:uFillTx/>
                <a:latin typeface="ZEN角ゴシックNEW" panose="020B0600070205080204" charset="-128"/>
                <a:ea typeface="ZEN角ゴシックNEW" panose="020B0600070205080204" charset="-128"/>
              </a:rPr>
              <a:t>で作業しましょう。</a:t>
            </a:r>
            <a:endParaRPr kumimoji="1" lang="en-US" altLang="ja-JP"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endParaRPr>
          </a:p>
        </p:txBody>
      </p:sp>
      <p:sp>
        <p:nvSpPr>
          <p:cNvPr id="5" name="テキスト ボックス 4">
            <a:extLst>
              <a:ext uri="{FF2B5EF4-FFF2-40B4-BE49-F238E27FC236}">
                <a16:creationId xmlns:a16="http://schemas.microsoft.com/office/drawing/2014/main" id="{83C440A9-3548-F429-965D-9E5F408AE1A1}"/>
              </a:ext>
            </a:extLst>
          </p:cNvPr>
          <p:cNvSpPr txBox="1"/>
          <p:nvPr/>
        </p:nvSpPr>
        <p:spPr>
          <a:xfrm>
            <a:off x="5085837" y="-12611"/>
            <a:ext cx="5796563" cy="465549"/>
          </a:xfrm>
          <a:prstGeom prst="rect">
            <a:avLst/>
          </a:prstGeom>
          <a:noFill/>
        </p:spPr>
        <p:txBody>
          <a:bodyPr wrap="square">
            <a:noAutofit/>
          </a:bodyPr>
          <a:lstStyle/>
          <a:p>
            <a:pPr marL="0" marR="0" lvl="0" indent="0" defTabSz="457200" rtl="0" eaLnBrk="1" fontAlgn="auto" latinLnBrk="0" hangingPunct="1">
              <a:spcBef>
                <a:spcPts val="0"/>
              </a:spcBef>
              <a:spcAft>
                <a:spcPts val="0"/>
              </a:spcAft>
              <a:buClrTx/>
              <a:buSzTx/>
              <a:buFontTx/>
              <a:buNone/>
              <a:tabLst/>
              <a:defRPr/>
            </a:pPr>
            <a:r>
              <a:rPr lang="ja-JP" altLang="en-US" sz="2400" b="1" dirty="0">
                <a:solidFill>
                  <a:prstClr val="black"/>
                </a:solidFill>
                <a:latin typeface="ZEN角ゴシックNEW" panose="020B0600070205080204" charset="-128"/>
                <a:ea typeface="ZEN角ゴシックNEW" panose="020B0600070205080204" charset="-128"/>
                <a:cs typeface="源柔ゴシックLP Bold" panose="020B0602020203020207" pitchFamily="50" charset="-128"/>
              </a:rPr>
              <a:t>単独作業は避ける</a:t>
            </a:r>
            <a:endParaRPr lang="en-US" altLang="ja-JP" sz="2400" b="1" dirty="0">
              <a:solidFill>
                <a:prstClr val="black"/>
              </a:solidFill>
              <a:latin typeface="ZEN角ゴシックNEW" panose="020B0600070205080204" charset="-128"/>
              <a:ea typeface="ZEN角ゴシックNEW" panose="020B0600070205080204" charset="-128"/>
              <a:cs typeface="源柔ゴシックLP Bold" panose="020B0602020203020207" pitchFamily="50" charset="-128"/>
            </a:endParaRPr>
          </a:p>
          <a:p>
            <a:pPr marL="0" marR="0" lvl="0" indent="0" defTabSz="457200" rtl="0" eaLnBrk="1" fontAlgn="auto" latinLnBrk="0" hangingPunct="1">
              <a:spcBef>
                <a:spcPts val="0"/>
              </a:spcBef>
              <a:spcAft>
                <a:spcPts val="0"/>
              </a:spcAft>
              <a:buClrTx/>
              <a:buSzTx/>
              <a:buFontTx/>
              <a:buNone/>
              <a:tabLst/>
              <a:defRPr/>
            </a:pPr>
            <a:r>
              <a:rPr lang="ja-JP" altLang="en-US" sz="2400" b="1" dirty="0">
                <a:solidFill>
                  <a:prstClr val="black"/>
                </a:solidFill>
                <a:latin typeface="ZEN角ゴシックNEW" panose="020B0600070205080204" charset="-128"/>
                <a:ea typeface="ZEN角ゴシックNEW" panose="020B0600070205080204" charset="-128"/>
                <a:cs typeface="源柔ゴシックLP Bold" panose="020B0602020203020207" pitchFamily="50" charset="-128"/>
              </a:rPr>
              <a:t>熱中症対策アイテムの活用</a:t>
            </a:r>
            <a:endParaRPr kumimoji="0" lang="en-US" altLang="ja-JP" sz="24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源柔ゴシックLP Bold" panose="020B0602020203020207" pitchFamily="50" charset="-128"/>
            </a:endParaRPr>
          </a:p>
        </p:txBody>
      </p:sp>
      <p:sp>
        <p:nvSpPr>
          <p:cNvPr id="18" name="Freeform 137">
            <a:extLst>
              <a:ext uri="{FF2B5EF4-FFF2-40B4-BE49-F238E27FC236}">
                <a16:creationId xmlns:a16="http://schemas.microsoft.com/office/drawing/2014/main" id="{0AD3CD7D-99CF-EFDA-3E8D-E204BE7A9F97}"/>
              </a:ext>
            </a:extLst>
          </p:cNvPr>
          <p:cNvSpPr/>
          <p:nvPr/>
        </p:nvSpPr>
        <p:spPr>
          <a:xfrm rot="16200000">
            <a:off x="4586167" y="288281"/>
            <a:ext cx="540780" cy="345285"/>
          </a:xfrm>
          <a:custGeom>
            <a:avLst/>
            <a:gdLst/>
            <a:ahLst/>
            <a:cxnLst/>
            <a:rect l="l" t="t" r="r" b="b"/>
            <a:pathLst>
              <a:path w="719776" h="459573">
                <a:moveTo>
                  <a:pt x="359888" y="459573"/>
                </a:moveTo>
                <a:lnTo>
                  <a:pt x="719776" y="0"/>
                </a:lnTo>
                <a:lnTo>
                  <a:pt x="0" y="0"/>
                </a:lnTo>
                <a:lnTo>
                  <a:pt x="359888" y="459573"/>
                </a:lnTo>
                <a:close/>
              </a:path>
            </a:pathLst>
          </a:custGeom>
          <a:solidFill>
            <a:srgbClr val="FFBD8F"/>
          </a:solidFill>
          <a:ln cap="sq">
            <a:noFill/>
            <a:prstDash val="solid"/>
            <a:miter/>
          </a:ln>
        </p:spPr>
        <p:txBody>
          <a:bodyPr/>
          <a:lstStyle/>
          <a:p>
            <a:endParaRPr lang="ja-JP" altLang="en-US"/>
          </a:p>
        </p:txBody>
      </p:sp>
      <p:pic>
        <p:nvPicPr>
          <p:cNvPr id="2050" name="Picture 2" descr="野菜農家のイラスト（農業）">
            <a:extLst>
              <a:ext uri="{FF2B5EF4-FFF2-40B4-BE49-F238E27FC236}">
                <a16:creationId xmlns:a16="http://schemas.microsoft.com/office/drawing/2014/main" id="{13093CEC-402A-99EF-AF95-49E2C309A9A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03004" y="4127756"/>
            <a:ext cx="2326671" cy="233836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農家の女性のイラスト">
            <a:extLst>
              <a:ext uri="{FF2B5EF4-FFF2-40B4-BE49-F238E27FC236}">
                <a16:creationId xmlns:a16="http://schemas.microsoft.com/office/drawing/2014/main" id="{ABE1472A-DCEA-E957-A96B-D10A7D1F1BF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84592" y="4326772"/>
            <a:ext cx="1234525" cy="197523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
            <a:extLst>
              <a:ext uri="{FF2B5EF4-FFF2-40B4-BE49-F238E27FC236}">
                <a16:creationId xmlns:a16="http://schemas.microsoft.com/office/drawing/2014/main" id="{27BD1C8E-32E5-991B-0E7F-387166C904C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23051">
            <a:off x="7381079" y="4377114"/>
            <a:ext cx="1847524" cy="2167183"/>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ファン付き作業着のイラスト">
            <a:extLst>
              <a:ext uri="{FF2B5EF4-FFF2-40B4-BE49-F238E27FC236}">
                <a16:creationId xmlns:a16="http://schemas.microsoft.com/office/drawing/2014/main" id="{1CFB3927-9CB4-7E71-1F70-CAE1BDCEF47F}"/>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5216082" y="4127756"/>
            <a:ext cx="2548052" cy="2355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226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A3879FB4-EB1A-BB9C-1D3A-4DEEE4E2AB64}"/>
              </a:ext>
            </a:extLst>
          </p:cNvPr>
          <p:cNvSpPr txBox="1"/>
          <p:nvPr/>
        </p:nvSpPr>
        <p:spPr>
          <a:xfrm>
            <a:off x="202017" y="180752"/>
            <a:ext cx="9611833"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熱中症対策アイテムと活用方法①</a:t>
            </a:r>
          </a:p>
        </p:txBody>
      </p:sp>
      <p:sp>
        <p:nvSpPr>
          <p:cNvPr id="6" name="四角形: 角を丸くする 5">
            <a:extLst>
              <a:ext uri="{FF2B5EF4-FFF2-40B4-BE49-F238E27FC236}">
                <a16:creationId xmlns:a16="http://schemas.microsoft.com/office/drawing/2014/main" id="{B9A864B7-2562-6650-1553-652B6086067B}"/>
              </a:ext>
            </a:extLst>
          </p:cNvPr>
          <p:cNvSpPr/>
          <p:nvPr/>
        </p:nvSpPr>
        <p:spPr>
          <a:xfrm>
            <a:off x="285565" y="1137967"/>
            <a:ext cx="4483223" cy="5441681"/>
          </a:xfrm>
          <a:prstGeom prst="roundRect">
            <a:avLst>
              <a:gd name="adj" fmla="val 5127"/>
            </a:avLst>
          </a:prstGeom>
          <a:solidFill>
            <a:schemeClr val="accent2">
              <a:lumMod val="20000"/>
              <a:lumOff val="80000"/>
            </a:schemeClr>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8" name="図 7" descr="建物, ウィンドウ, シャツ が含まれている画像&#10;&#10;自動的に生成された説明">
            <a:extLst>
              <a:ext uri="{FF2B5EF4-FFF2-40B4-BE49-F238E27FC236}">
                <a16:creationId xmlns:a16="http://schemas.microsoft.com/office/drawing/2014/main" id="{4088012B-9D16-D546-4DD4-EC006154A94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2309915" y="4802538"/>
            <a:ext cx="2244581" cy="1541239"/>
          </a:xfrm>
          <a:prstGeom prst="rect">
            <a:avLst/>
          </a:prstGeom>
        </p:spPr>
      </p:pic>
      <p:sp>
        <p:nvSpPr>
          <p:cNvPr id="13" name="テキスト ボックス 12">
            <a:extLst>
              <a:ext uri="{FF2B5EF4-FFF2-40B4-BE49-F238E27FC236}">
                <a16:creationId xmlns:a16="http://schemas.microsoft.com/office/drawing/2014/main" id="{E26D070E-2F4A-1B68-06B2-E9F3B1B55A50}"/>
              </a:ext>
            </a:extLst>
          </p:cNvPr>
          <p:cNvSpPr txBox="1"/>
          <p:nvPr/>
        </p:nvSpPr>
        <p:spPr>
          <a:xfrm>
            <a:off x="376223" y="1441276"/>
            <a:ext cx="4483224" cy="868871"/>
          </a:xfrm>
          <a:prstGeom prst="rect">
            <a:avLst/>
          </a:prstGeom>
          <a:noFill/>
        </p:spPr>
        <p:txBody>
          <a:bodyPr wrap="square">
            <a:no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lang="ja-JP" altLang="en-US" sz="2000" dirty="0">
                <a:solidFill>
                  <a:prstClr val="black"/>
                </a:solidFill>
                <a:latin typeface="Zen Maru Gothic Black" pitchFamily="2" charset="-128"/>
                <a:ea typeface="Zen Maru Gothic Black" pitchFamily="2" charset="-128"/>
                <a:cs typeface="源柔ゴシックLP Bold" panose="020B0602020203020207" pitchFamily="50" charset="-128"/>
              </a:rPr>
              <a:t>ファン付き作業服・</a:t>
            </a:r>
            <a:r>
              <a:rPr kumimoji="0" lang="ja-JP" altLang="en-US" sz="2000" b="0" i="0" u="none" strike="noStrike" kern="1200" cap="none" spc="0" normalizeH="0" baseline="0" noProof="0" dirty="0">
                <a:ln>
                  <a:noFill/>
                </a:ln>
                <a:solidFill>
                  <a:prstClr val="black"/>
                </a:solidFill>
                <a:effectLst/>
                <a:uLnTx/>
                <a:uFillTx/>
                <a:latin typeface="Zen Maru Gothic Black" pitchFamily="2" charset="-128"/>
                <a:ea typeface="Zen Maru Gothic Black" pitchFamily="2" charset="-128"/>
                <a:cs typeface="源柔ゴシックLP Bold" panose="020B0602020203020207" pitchFamily="50" charset="-128"/>
              </a:rPr>
              <a:t>ネッククーラー</a:t>
            </a:r>
            <a:endParaRPr kumimoji="0" lang="en-US" altLang="ja-JP" sz="2000" b="0" i="0" u="none" strike="noStrike" kern="1200" cap="none" spc="0" normalizeH="0" baseline="0" noProof="0" dirty="0">
              <a:ln>
                <a:noFill/>
              </a:ln>
              <a:solidFill>
                <a:prstClr val="black"/>
              </a:solidFill>
              <a:effectLst/>
              <a:uLnTx/>
              <a:uFillTx/>
              <a:latin typeface="Zen Maru Gothic Black" pitchFamily="2" charset="-128"/>
              <a:ea typeface="Zen Maru Gothic Black" pitchFamily="2" charset="-128"/>
              <a:cs typeface="源柔ゴシックLP Bold" panose="020B0602020203020207" pitchFamily="50" charset="-128"/>
            </a:endParaRPr>
          </a:p>
        </p:txBody>
      </p:sp>
      <p:sp>
        <p:nvSpPr>
          <p:cNvPr id="15" name="テキスト ボックス 14">
            <a:extLst>
              <a:ext uri="{FF2B5EF4-FFF2-40B4-BE49-F238E27FC236}">
                <a16:creationId xmlns:a16="http://schemas.microsoft.com/office/drawing/2014/main" id="{69DE212A-139B-EBAB-058B-7F8E849E8444}"/>
              </a:ext>
            </a:extLst>
          </p:cNvPr>
          <p:cNvSpPr txBox="1"/>
          <p:nvPr/>
        </p:nvSpPr>
        <p:spPr>
          <a:xfrm>
            <a:off x="499855" y="2064246"/>
            <a:ext cx="4054641" cy="2246769"/>
          </a:xfrm>
          <a:prstGeom prst="rect">
            <a:avLst/>
          </a:prstGeom>
          <a:noFill/>
        </p:spPr>
        <p:txBody>
          <a:bodyPr wrap="square" rtlCol="0">
            <a:spAutoFit/>
          </a:bodyPr>
          <a:lstStyle/>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・涼しさを感じながら作業を行うことができます。例えば</a:t>
            </a:r>
            <a:r>
              <a:rPr kumimoji="1" lang="ja-JP" altLang="en-US"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a:t>
            </a:r>
            <a:r>
              <a:rPr kumimoji="1" lang="ja-JP" altLang="en-US" sz="1400" b="1" i="0" strike="noStrike" kern="1200" cap="none" spc="0" normalizeH="0" baseline="0" noProof="0" dirty="0">
                <a:ln>
                  <a:noFill/>
                </a:ln>
                <a:effectLst/>
                <a:uLnTx/>
                <a:uFillTx/>
                <a:latin typeface="ZEN角ゴシックNEW" panose="020B0600070205080204" charset="-128"/>
                <a:ea typeface="ZEN角ゴシックNEW" panose="020B0600070205080204" charset="-128"/>
              </a:rPr>
              <a:t>ファン付き</a:t>
            </a:r>
            <a:r>
              <a:rPr kumimoji="1" lang="ja-JP" altLang="en-US" sz="1400" b="1" dirty="0">
                <a:latin typeface="ZEN角ゴシックNEW" panose="020B0600070205080204" charset="-128"/>
                <a:ea typeface="ZEN角ゴシックNEW" panose="020B0600070205080204" charset="-128"/>
              </a:rPr>
              <a:t>作業服</a:t>
            </a:r>
            <a:r>
              <a:rPr kumimoji="1" lang="ja-JP" altLang="en-US"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や</a:t>
            </a:r>
            <a:r>
              <a:rPr kumimoji="1" lang="ja-JP" altLang="en-US" sz="1400" b="1" i="0" strike="noStrike" kern="1200" cap="none" spc="0" normalizeH="0" baseline="0" noProof="0" dirty="0">
                <a:ln>
                  <a:noFill/>
                </a:ln>
                <a:effectLst/>
                <a:uLnTx/>
                <a:uFillTx/>
                <a:latin typeface="ZEN角ゴシックNEW" panose="020B0600070205080204" charset="-128"/>
                <a:ea typeface="ZEN角ゴシックNEW" panose="020B0600070205080204" charset="-128"/>
              </a:rPr>
              <a:t>ネッククーラー</a:t>
            </a:r>
            <a:r>
              <a:rPr kumimoji="1" lang="ja-JP" altLang="en-US"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等が</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あり、どちらも</a:t>
            </a:r>
            <a:r>
              <a:rPr kumimoji="1" lang="ja-JP" altLang="en-US" sz="14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ホームセンター等で購入できます</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a:t>
            </a: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・また、ファン付き</a:t>
            </a:r>
            <a:r>
              <a:rPr kumimoji="1" lang="ja-JP" altLang="en-US" sz="1400" dirty="0">
                <a:solidFill>
                  <a:prstClr val="black"/>
                </a:solidFill>
                <a:latin typeface="ZEN角ゴシックNEW" panose="020B0600070205080204" charset="-128"/>
                <a:ea typeface="ZEN角ゴシックNEW" panose="020B0600070205080204" charset="-128"/>
              </a:rPr>
              <a:t>作業服</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については、</a:t>
            </a:r>
            <a:r>
              <a:rPr kumimoji="1" lang="ja-JP" altLang="en-US" sz="1400" b="1" i="0" u="sng"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濡らしたインナーを内側に着用すること</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で、より効果的に身体を冷やすことが期待できます。</a:t>
            </a:r>
            <a:r>
              <a:rPr kumimoji="1" lang="ja-JP" altLang="en-US" sz="14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暑い時間帯の作業</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が避けられないタイミングで活用しましょう！</a:t>
            </a: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pic>
        <p:nvPicPr>
          <p:cNvPr id="18" name="グラフィックス 17">
            <a:extLst>
              <a:ext uri="{FF2B5EF4-FFF2-40B4-BE49-F238E27FC236}">
                <a16:creationId xmlns:a16="http://schemas.microsoft.com/office/drawing/2014/main" id="{1631CAFF-D4DC-4F04-869B-B616454715D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3426" y="4468785"/>
            <a:ext cx="2726565" cy="2068047"/>
          </a:xfrm>
          <a:prstGeom prst="rect">
            <a:avLst/>
          </a:prstGeom>
        </p:spPr>
      </p:pic>
      <p:sp>
        <p:nvSpPr>
          <p:cNvPr id="5" name="TextBox 135">
            <a:extLst>
              <a:ext uri="{FF2B5EF4-FFF2-40B4-BE49-F238E27FC236}">
                <a16:creationId xmlns:a16="http://schemas.microsoft.com/office/drawing/2014/main" id="{3E97A2DA-20B6-D53C-05D5-44A006359738}"/>
              </a:ext>
            </a:extLst>
          </p:cNvPr>
          <p:cNvSpPr txBox="1"/>
          <p:nvPr/>
        </p:nvSpPr>
        <p:spPr>
          <a:xfrm>
            <a:off x="5075403" y="1676400"/>
            <a:ext cx="4360250" cy="1473082"/>
          </a:xfrm>
          <a:prstGeom prst="rect">
            <a:avLst/>
          </a:prstGeom>
        </p:spPr>
        <p:txBody>
          <a:bodyPr lIns="0" tIns="0" rIns="0" bIns="0" rtlCol="0" anchor="ctr"/>
          <a:lstStyle/>
          <a:p>
            <a:pPr algn="l"/>
            <a:r>
              <a:rPr lang="ja-JP" altLang="en-US" sz="1600" b="1" dirty="0">
                <a:solidFill>
                  <a:srgbClr val="000000"/>
                </a:solidFill>
                <a:latin typeface="ZEN角ゴシックNEW"/>
                <a:ea typeface="ZEN角ゴシックNEW"/>
                <a:cs typeface="ZEN角ゴシックNEW"/>
                <a:sym typeface="ZEN角ゴシックNEW"/>
              </a:rPr>
              <a:t>刈り払い機を用いた草刈り作業では、ファン付き作業服未着用の場合に比べ、</a:t>
            </a:r>
            <a:r>
              <a:rPr lang="ja-JP" altLang="en-US" sz="1600" b="1" dirty="0">
                <a:solidFill>
                  <a:srgbClr val="FF0000"/>
                </a:solidFill>
                <a:latin typeface="ZEN角ゴシックNEW"/>
                <a:ea typeface="ZEN角ゴシックNEW"/>
                <a:cs typeface="ZEN角ゴシックNEW"/>
                <a:sym typeface="ZEN角ゴシックNEW"/>
              </a:rPr>
              <a:t>深部体温</a:t>
            </a:r>
            <a:r>
              <a:rPr lang="en-US" altLang="ja-JP" sz="1600" b="1" baseline="30000" dirty="0">
                <a:solidFill>
                  <a:srgbClr val="FF0000"/>
                </a:solidFill>
                <a:latin typeface="ZEN角ゴシックNEW"/>
                <a:ea typeface="ZEN角ゴシックNEW"/>
                <a:cs typeface="ZEN角ゴシックNEW"/>
                <a:sym typeface="ZEN角ゴシックNEW"/>
              </a:rPr>
              <a:t>※</a:t>
            </a:r>
            <a:r>
              <a:rPr lang="ja-JP" altLang="en-US" sz="1600" b="1" baseline="30000" dirty="0">
                <a:solidFill>
                  <a:srgbClr val="FF0000"/>
                </a:solidFill>
                <a:latin typeface="ZEN角ゴシックNEW"/>
                <a:ea typeface="ZEN角ゴシックNEW"/>
                <a:cs typeface="ZEN角ゴシックNEW"/>
                <a:sym typeface="ZEN角ゴシックNEW"/>
              </a:rPr>
              <a:t>１</a:t>
            </a:r>
            <a:r>
              <a:rPr lang="ja-JP" altLang="en-US" sz="1600" b="1" dirty="0">
                <a:solidFill>
                  <a:srgbClr val="FF0000"/>
                </a:solidFill>
                <a:latin typeface="ZEN角ゴシックNEW"/>
                <a:ea typeface="ZEN角ゴシックNEW"/>
                <a:cs typeface="ZEN角ゴシックNEW"/>
                <a:sym typeface="ZEN角ゴシックNEW"/>
              </a:rPr>
              <a:t>の上昇を抑制する効果がある</a:t>
            </a:r>
            <a:r>
              <a:rPr lang="ja-JP" altLang="en-US" sz="1600" b="1" dirty="0">
                <a:solidFill>
                  <a:srgbClr val="000000"/>
                </a:solidFill>
                <a:latin typeface="ZEN角ゴシックNEW"/>
                <a:ea typeface="ZEN角ゴシックNEW"/>
                <a:cs typeface="ZEN角ゴシックNEW"/>
                <a:sym typeface="ZEN角ゴシックNEW"/>
              </a:rPr>
              <a:t>という実証結果があります。</a:t>
            </a:r>
            <a:r>
              <a:rPr lang="en-US" altLang="ja-JP" sz="1600" b="1" baseline="30000" dirty="0">
                <a:solidFill>
                  <a:srgbClr val="FF0000"/>
                </a:solidFill>
                <a:latin typeface="ZEN角ゴシックNEW"/>
                <a:ea typeface="ZEN角ゴシックNEW"/>
                <a:cs typeface="ZEN角ゴシックNEW"/>
                <a:sym typeface="ZEN角ゴシックNEW"/>
              </a:rPr>
              <a:t> ※</a:t>
            </a:r>
            <a:r>
              <a:rPr lang="ja-JP" altLang="en-US" sz="1600" b="1" baseline="30000" dirty="0">
                <a:solidFill>
                  <a:srgbClr val="FF0000"/>
                </a:solidFill>
                <a:latin typeface="ZEN角ゴシックNEW"/>
                <a:ea typeface="ZEN角ゴシックNEW"/>
                <a:cs typeface="ZEN角ゴシックNEW"/>
                <a:sym typeface="ZEN角ゴシックNEW"/>
              </a:rPr>
              <a:t>２</a:t>
            </a:r>
            <a:endParaRPr lang="en-US" altLang="ja-JP" sz="1600" b="1" dirty="0">
              <a:solidFill>
                <a:srgbClr val="000000"/>
              </a:solidFill>
              <a:latin typeface="ZEN角ゴシックNEW"/>
              <a:ea typeface="ZEN角ゴシックNEW"/>
              <a:cs typeface="ZEN角ゴシックNEW"/>
              <a:sym typeface="ZEN角ゴシックNEW"/>
            </a:endParaRPr>
          </a:p>
        </p:txBody>
      </p:sp>
      <p:grpSp>
        <p:nvGrpSpPr>
          <p:cNvPr id="9" name="Group 148">
            <a:extLst>
              <a:ext uri="{FF2B5EF4-FFF2-40B4-BE49-F238E27FC236}">
                <a16:creationId xmlns:a16="http://schemas.microsoft.com/office/drawing/2014/main" id="{FA833A2F-E319-4191-47F0-8F4DF6493856}"/>
              </a:ext>
            </a:extLst>
          </p:cNvPr>
          <p:cNvGrpSpPr/>
          <p:nvPr/>
        </p:nvGrpSpPr>
        <p:grpSpPr>
          <a:xfrm>
            <a:off x="5223349" y="1217490"/>
            <a:ext cx="4125603" cy="581835"/>
            <a:chOff x="0" y="0"/>
            <a:chExt cx="552490" cy="105734"/>
          </a:xfrm>
        </p:grpSpPr>
        <p:sp>
          <p:nvSpPr>
            <p:cNvPr id="11" name="Freeform 149">
              <a:extLst>
                <a:ext uri="{FF2B5EF4-FFF2-40B4-BE49-F238E27FC236}">
                  <a16:creationId xmlns:a16="http://schemas.microsoft.com/office/drawing/2014/main" id="{8E493819-8B86-870D-610A-BD7F99D02EAC}"/>
                </a:ext>
              </a:extLst>
            </p:cNvPr>
            <p:cNvSpPr/>
            <p:nvPr/>
          </p:nvSpPr>
          <p:spPr>
            <a:xfrm>
              <a:off x="0" y="0"/>
              <a:ext cx="552490" cy="105734"/>
            </a:xfrm>
            <a:custGeom>
              <a:avLst/>
              <a:gdLst/>
              <a:ahLst/>
              <a:cxnLst/>
              <a:rect l="l" t="t" r="r" b="b"/>
              <a:pathLst>
                <a:path w="552490" h="105734">
                  <a:moveTo>
                    <a:pt x="52867" y="0"/>
                  </a:moveTo>
                  <a:lnTo>
                    <a:pt x="499623" y="0"/>
                  </a:lnTo>
                  <a:cubicBezTo>
                    <a:pt x="528821" y="0"/>
                    <a:pt x="552490" y="23669"/>
                    <a:pt x="552490" y="52867"/>
                  </a:cubicBezTo>
                  <a:lnTo>
                    <a:pt x="552490" y="52867"/>
                  </a:lnTo>
                  <a:cubicBezTo>
                    <a:pt x="552490" y="82065"/>
                    <a:pt x="528821" y="105734"/>
                    <a:pt x="499623" y="105734"/>
                  </a:cubicBezTo>
                  <a:lnTo>
                    <a:pt x="52867" y="105734"/>
                  </a:lnTo>
                  <a:cubicBezTo>
                    <a:pt x="23669" y="105734"/>
                    <a:pt x="0" y="82065"/>
                    <a:pt x="0" y="52867"/>
                  </a:cubicBezTo>
                  <a:lnTo>
                    <a:pt x="0" y="52867"/>
                  </a:lnTo>
                  <a:cubicBezTo>
                    <a:pt x="0" y="23669"/>
                    <a:pt x="23669" y="0"/>
                    <a:pt x="52867" y="0"/>
                  </a:cubicBezTo>
                  <a:close/>
                </a:path>
              </a:pathLst>
            </a:custGeom>
            <a:solidFill>
              <a:srgbClr val="ED7D31"/>
            </a:solidFill>
            <a:ln w="19050" cap="rnd">
              <a:solidFill>
                <a:srgbClr val="FFFFFF"/>
              </a:solidFill>
              <a:prstDash val="solid"/>
              <a:round/>
            </a:ln>
          </p:spPr>
          <p:txBody>
            <a:bodyPr/>
            <a:lstStyle/>
            <a:p>
              <a:endParaRPr lang="ja-JP" altLang="en-US"/>
            </a:p>
          </p:txBody>
        </p:sp>
        <p:sp>
          <p:nvSpPr>
            <p:cNvPr id="12" name="TextBox 150">
              <a:extLst>
                <a:ext uri="{FF2B5EF4-FFF2-40B4-BE49-F238E27FC236}">
                  <a16:creationId xmlns:a16="http://schemas.microsoft.com/office/drawing/2014/main" id="{AD82D603-629F-4C10-C6DE-09BFE621673B}"/>
                </a:ext>
              </a:extLst>
            </p:cNvPr>
            <p:cNvSpPr txBox="1"/>
            <p:nvPr/>
          </p:nvSpPr>
          <p:spPr>
            <a:xfrm>
              <a:off x="0" y="9525"/>
              <a:ext cx="552490" cy="96209"/>
            </a:xfrm>
            <a:prstGeom prst="rect">
              <a:avLst/>
            </a:prstGeom>
          </p:spPr>
          <p:txBody>
            <a:bodyPr lIns="50800" tIns="50800" rIns="50800" bIns="50800" rtlCol="0" anchor="ctr"/>
            <a:lstStyle/>
            <a:p>
              <a:pPr marL="302261" lvl="1" indent="-151130" algn="r">
                <a:lnSpc>
                  <a:spcPts val="1680"/>
                </a:lnSpc>
                <a:buFont typeface="Arial"/>
                <a:buChar char="•"/>
              </a:pPr>
              <a:endParaRPr/>
            </a:p>
          </p:txBody>
        </p:sp>
      </p:grpSp>
      <p:sp>
        <p:nvSpPr>
          <p:cNvPr id="20" name="TextBox 185">
            <a:extLst>
              <a:ext uri="{FF2B5EF4-FFF2-40B4-BE49-F238E27FC236}">
                <a16:creationId xmlns:a16="http://schemas.microsoft.com/office/drawing/2014/main" id="{4A1D8375-8323-501A-9882-1B2380179EDE}"/>
              </a:ext>
            </a:extLst>
          </p:cNvPr>
          <p:cNvSpPr txBox="1"/>
          <p:nvPr/>
        </p:nvSpPr>
        <p:spPr>
          <a:xfrm>
            <a:off x="5593990" y="1384397"/>
            <a:ext cx="3384319" cy="292003"/>
          </a:xfrm>
          <a:prstGeom prst="rect">
            <a:avLst/>
          </a:prstGeom>
        </p:spPr>
        <p:txBody>
          <a:bodyPr wrap="square" lIns="0" tIns="0" rIns="0" bIns="0" rtlCol="0" anchor="t">
            <a:spAutoFit/>
          </a:bodyPr>
          <a:lstStyle/>
          <a:p>
            <a:pPr algn="ctr">
              <a:lnSpc>
                <a:spcPts val="2399"/>
              </a:lnSpc>
              <a:spcBef>
                <a:spcPct val="0"/>
              </a:spcBef>
            </a:pPr>
            <a:r>
              <a:rPr lang="ja-JP" altLang="en-US" b="1" dirty="0">
                <a:solidFill>
                  <a:srgbClr val="FFFFFF"/>
                </a:solidFill>
                <a:latin typeface="ZEN角ゴシックNEW Bold"/>
                <a:ea typeface="ZEN角ゴシックNEW Bold"/>
                <a:cs typeface="ZEN角ゴシックNEW Bold"/>
                <a:sym typeface="ZEN角ゴシックNEW Bold"/>
              </a:rPr>
              <a:t>ファン付き作業服</a:t>
            </a:r>
            <a:endParaRPr lang="en-US" b="1" dirty="0">
              <a:solidFill>
                <a:srgbClr val="FFFFFF"/>
              </a:solidFill>
              <a:latin typeface="ZEN角ゴシックNEW Bold"/>
              <a:ea typeface="ZEN角ゴシックNEW Bold"/>
              <a:cs typeface="ZEN角ゴシックNEW Bold"/>
              <a:sym typeface="ZEN角ゴシックNEW Bold"/>
            </a:endParaRPr>
          </a:p>
        </p:txBody>
      </p:sp>
      <p:sp>
        <p:nvSpPr>
          <p:cNvPr id="26" name="吹き出し: 四角形 25">
            <a:extLst>
              <a:ext uri="{FF2B5EF4-FFF2-40B4-BE49-F238E27FC236}">
                <a16:creationId xmlns:a16="http://schemas.microsoft.com/office/drawing/2014/main" id="{C46BD8CE-31E9-9C51-FE56-4EF1AA7B2E06}"/>
              </a:ext>
            </a:extLst>
          </p:cNvPr>
          <p:cNvSpPr/>
          <p:nvPr/>
        </p:nvSpPr>
        <p:spPr>
          <a:xfrm>
            <a:off x="4826317" y="1134502"/>
            <a:ext cx="4794118" cy="5494897"/>
          </a:xfrm>
          <a:prstGeom prst="wedgeRectCallout">
            <a:avLst>
              <a:gd name="adj1" fmla="val -54912"/>
              <a:gd name="adj2" fmla="val 35722"/>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1EBB8C00-6E2F-A129-0089-B3BFBF4573EE}"/>
              </a:ext>
            </a:extLst>
          </p:cNvPr>
          <p:cNvSpPr txBox="1"/>
          <p:nvPr/>
        </p:nvSpPr>
        <p:spPr>
          <a:xfrm>
            <a:off x="4982587" y="6024328"/>
            <a:ext cx="4644073" cy="507831"/>
          </a:xfrm>
          <a:prstGeom prst="rect">
            <a:avLst/>
          </a:prstGeom>
          <a:noFill/>
        </p:spPr>
        <p:txBody>
          <a:bodyPr wrap="square">
            <a:spAutoFit/>
          </a:bodyPr>
          <a:lstStyle/>
          <a:p>
            <a:pPr marL="179388" indent="-179388" algn="l"/>
            <a:r>
              <a:rPr lang="en-US" altLang="ja-JP" sz="900" dirty="0">
                <a:solidFill>
                  <a:srgbClr val="000000"/>
                </a:solidFill>
                <a:latin typeface="ZEN角ゴシックNEW"/>
                <a:ea typeface="ZEN角ゴシックNEW"/>
                <a:cs typeface="ZEN角ゴシックNEW"/>
                <a:sym typeface="ZEN角ゴシックNEW"/>
              </a:rPr>
              <a:t>※</a:t>
            </a:r>
            <a:r>
              <a:rPr lang="ja-JP" altLang="en-US" sz="900" dirty="0">
                <a:solidFill>
                  <a:srgbClr val="000000"/>
                </a:solidFill>
                <a:latin typeface="ZEN角ゴシックNEW"/>
                <a:ea typeface="ZEN角ゴシックNEW"/>
                <a:cs typeface="ZEN角ゴシックNEW"/>
                <a:sym typeface="ZEN角ゴシックNEW"/>
              </a:rPr>
              <a:t>２　深部体温計測機器（カナリア）のリスクレベル（１～４）を深部体温指数（指数が高い方が深部体温が高い）として示しています。作業内容・作業環境によって効果は異なる可能性があります。</a:t>
            </a:r>
            <a:endParaRPr lang="ja-JP" altLang="en-US" sz="900" dirty="0"/>
          </a:p>
        </p:txBody>
      </p:sp>
      <p:grpSp>
        <p:nvGrpSpPr>
          <p:cNvPr id="29" name="グループ化 28">
            <a:extLst>
              <a:ext uri="{FF2B5EF4-FFF2-40B4-BE49-F238E27FC236}">
                <a16:creationId xmlns:a16="http://schemas.microsoft.com/office/drawing/2014/main" id="{C622637D-D8D3-6A65-159A-E313B3FBF29F}"/>
              </a:ext>
            </a:extLst>
          </p:cNvPr>
          <p:cNvGrpSpPr/>
          <p:nvPr/>
        </p:nvGrpSpPr>
        <p:grpSpPr>
          <a:xfrm>
            <a:off x="5241811" y="3406925"/>
            <a:ext cx="4088675" cy="2273296"/>
            <a:chOff x="5041483" y="3495945"/>
            <a:chExt cx="4228792" cy="2469371"/>
          </a:xfrm>
        </p:grpSpPr>
        <p:grpSp>
          <p:nvGrpSpPr>
            <p:cNvPr id="35" name="グループ化 34">
              <a:extLst>
                <a:ext uri="{FF2B5EF4-FFF2-40B4-BE49-F238E27FC236}">
                  <a16:creationId xmlns:a16="http://schemas.microsoft.com/office/drawing/2014/main" id="{AEE442E8-74FE-19B3-6D46-11E0173938FB}"/>
                </a:ext>
              </a:extLst>
            </p:cNvPr>
            <p:cNvGrpSpPr/>
            <p:nvPr/>
          </p:nvGrpSpPr>
          <p:grpSpPr>
            <a:xfrm>
              <a:off x="5123981" y="3498800"/>
              <a:ext cx="3294647" cy="2466515"/>
              <a:chOff x="5193599" y="4363707"/>
              <a:chExt cx="3329085" cy="2221898"/>
            </a:xfrm>
          </p:grpSpPr>
          <p:pic>
            <p:nvPicPr>
              <p:cNvPr id="21" name="図 20">
                <a:extLst>
                  <a:ext uri="{FF2B5EF4-FFF2-40B4-BE49-F238E27FC236}">
                    <a16:creationId xmlns:a16="http://schemas.microsoft.com/office/drawing/2014/main" id="{B0BB2DD2-952D-97D2-1737-5E79B4519676}"/>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5193599" y="4363707"/>
                <a:ext cx="3292952" cy="2221898"/>
              </a:xfrm>
              <a:prstGeom prst="rect">
                <a:avLst/>
              </a:prstGeom>
            </p:spPr>
          </p:pic>
          <p:sp>
            <p:nvSpPr>
              <p:cNvPr id="33" name="TextBox 180">
                <a:extLst>
                  <a:ext uri="{FF2B5EF4-FFF2-40B4-BE49-F238E27FC236}">
                    <a16:creationId xmlns:a16="http://schemas.microsoft.com/office/drawing/2014/main" id="{5DFC703C-6712-D52B-D57C-22780BF3BB10}"/>
                  </a:ext>
                </a:extLst>
              </p:cNvPr>
              <p:cNvSpPr txBox="1"/>
              <p:nvPr/>
            </p:nvSpPr>
            <p:spPr>
              <a:xfrm>
                <a:off x="5517312" y="4542115"/>
                <a:ext cx="1706064" cy="359345"/>
              </a:xfrm>
              <a:prstGeom prst="rect">
                <a:avLst/>
              </a:prstGeom>
            </p:spPr>
            <p:txBody>
              <a:bodyPr lIns="0" tIns="0" rIns="0" bIns="0" rtlCol="0" anchor="t"/>
              <a:lstStyle/>
              <a:p>
                <a:pPr algn="ctr">
                  <a:lnSpc>
                    <a:spcPts val="1440"/>
                  </a:lnSpc>
                </a:pPr>
                <a:r>
                  <a:rPr lang="ja-JP" altLang="en-US" sz="1200" dirty="0">
                    <a:solidFill>
                      <a:srgbClr val="000000"/>
                    </a:solidFill>
                    <a:latin typeface="ZEN角ゴシックNEW" panose="020B0600070205080204" charset="-128"/>
                    <a:ea typeface="ZEN角ゴシックNEW" panose="020B0600070205080204" charset="-128"/>
                    <a:cs typeface="ZEN角ゴシックNEW"/>
                    <a:sym typeface="ZEN角ゴシックNEW"/>
                  </a:rPr>
                  <a:t>普通服着用時</a:t>
                </a:r>
                <a:endParaRPr lang="en-US" sz="1200" dirty="0">
                  <a:solidFill>
                    <a:srgbClr val="000000"/>
                  </a:solidFill>
                  <a:latin typeface="ZEN角ゴシックNEW" panose="020B0600070205080204" charset="-128"/>
                  <a:ea typeface="ZEN角ゴシックNEW" panose="020B0600070205080204" charset="-128"/>
                  <a:cs typeface="ZEN角ゴシックNEW"/>
                  <a:sym typeface="ZEN角ゴシックNEW"/>
                </a:endParaRPr>
              </a:p>
            </p:txBody>
          </p:sp>
          <p:sp>
            <p:nvSpPr>
              <p:cNvPr id="34" name="TextBox 180">
                <a:extLst>
                  <a:ext uri="{FF2B5EF4-FFF2-40B4-BE49-F238E27FC236}">
                    <a16:creationId xmlns:a16="http://schemas.microsoft.com/office/drawing/2014/main" id="{1C9E7472-F157-B3CD-254F-900E8DD39C39}"/>
                  </a:ext>
                </a:extLst>
              </p:cNvPr>
              <p:cNvSpPr txBox="1"/>
              <p:nvPr/>
            </p:nvSpPr>
            <p:spPr>
              <a:xfrm>
                <a:off x="6816620" y="4532042"/>
                <a:ext cx="1706064" cy="359345"/>
              </a:xfrm>
              <a:prstGeom prst="rect">
                <a:avLst/>
              </a:prstGeom>
            </p:spPr>
            <p:txBody>
              <a:bodyPr lIns="0" tIns="0" rIns="0" bIns="0" rtlCol="0" anchor="t"/>
              <a:lstStyle/>
              <a:p>
                <a:pPr algn="ctr">
                  <a:lnSpc>
                    <a:spcPts val="1440"/>
                  </a:lnSpc>
                </a:pPr>
                <a:r>
                  <a:rPr lang="ja-JP" altLang="en-US" sz="1200" dirty="0">
                    <a:solidFill>
                      <a:srgbClr val="000000"/>
                    </a:solidFill>
                    <a:latin typeface="ZEN角ゴシックNEW" panose="020B0600070205080204" charset="-128"/>
                    <a:ea typeface="ZEN角ゴシックNEW" panose="020B0600070205080204" charset="-128"/>
                    <a:cs typeface="ZEN角ゴシックNEW"/>
                    <a:sym typeface="ZEN角ゴシックNEW"/>
                  </a:rPr>
                  <a:t>ファン付き作業服</a:t>
                </a:r>
                <a:endParaRPr lang="en-US" altLang="ja-JP" sz="1200">
                  <a:solidFill>
                    <a:srgbClr val="000000"/>
                  </a:solidFill>
                  <a:latin typeface="ZEN角ゴシックNEW" panose="020B0600070205080204" charset="-128"/>
                  <a:ea typeface="ZEN角ゴシックNEW" panose="020B0600070205080204" charset="-128"/>
                  <a:cs typeface="ZEN角ゴシックNEW"/>
                  <a:sym typeface="ZEN角ゴシックNEW"/>
                </a:endParaRPr>
              </a:p>
              <a:p>
                <a:pPr algn="ctr">
                  <a:lnSpc>
                    <a:spcPts val="1440"/>
                  </a:lnSpc>
                </a:pPr>
                <a:r>
                  <a:rPr lang="ja-JP" altLang="en-US" sz="1200">
                    <a:solidFill>
                      <a:srgbClr val="000000"/>
                    </a:solidFill>
                    <a:latin typeface="ZEN角ゴシックNEW" panose="020B0600070205080204" charset="-128"/>
                    <a:ea typeface="ZEN角ゴシックNEW" panose="020B0600070205080204" charset="-128"/>
                    <a:cs typeface="ZEN角ゴシックNEW"/>
                    <a:sym typeface="ZEN角ゴシックNEW"/>
                  </a:rPr>
                  <a:t>着用</a:t>
                </a:r>
                <a:r>
                  <a:rPr lang="ja-JP" altLang="en-US" sz="1200" dirty="0">
                    <a:solidFill>
                      <a:srgbClr val="000000"/>
                    </a:solidFill>
                    <a:latin typeface="ZEN角ゴシックNEW" panose="020B0600070205080204" charset="-128"/>
                    <a:ea typeface="ZEN角ゴシックNEW" panose="020B0600070205080204" charset="-128"/>
                    <a:cs typeface="ZEN角ゴシックNEW"/>
                    <a:sym typeface="ZEN角ゴシックNEW"/>
                  </a:rPr>
                  <a:t>時</a:t>
                </a:r>
                <a:endParaRPr lang="en-US" sz="1200" dirty="0">
                  <a:solidFill>
                    <a:srgbClr val="000000"/>
                  </a:solidFill>
                  <a:latin typeface="ZEN角ゴシックNEW" panose="020B0600070205080204" charset="-128"/>
                  <a:ea typeface="ZEN角ゴシックNEW" panose="020B0600070205080204" charset="-128"/>
                  <a:cs typeface="ZEN角ゴシックNEW"/>
                  <a:sym typeface="ZEN角ゴシックNEW"/>
                </a:endParaRPr>
              </a:p>
            </p:txBody>
          </p:sp>
        </p:grpSp>
        <p:pic>
          <p:nvPicPr>
            <p:cNvPr id="16" name="図 15">
              <a:extLst>
                <a:ext uri="{FF2B5EF4-FFF2-40B4-BE49-F238E27FC236}">
                  <a16:creationId xmlns:a16="http://schemas.microsoft.com/office/drawing/2014/main" id="{E42C1B12-8A90-82B3-FE00-F46C178B1325}"/>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7672945" y="3498801"/>
              <a:ext cx="1489636" cy="2466515"/>
            </a:xfrm>
            <a:prstGeom prst="rect">
              <a:avLst/>
            </a:prstGeom>
          </p:spPr>
        </p:pic>
        <p:pic>
          <p:nvPicPr>
            <p:cNvPr id="23" name="図 22">
              <a:extLst>
                <a:ext uri="{FF2B5EF4-FFF2-40B4-BE49-F238E27FC236}">
                  <a16:creationId xmlns:a16="http://schemas.microsoft.com/office/drawing/2014/main" id="{45F3D6BC-AC93-341C-7360-551CDC46D690}"/>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7105181" y="3498799"/>
              <a:ext cx="175608" cy="2466515"/>
            </a:xfrm>
            <a:prstGeom prst="rect">
              <a:avLst/>
            </a:prstGeom>
          </p:spPr>
        </p:pic>
        <p:pic>
          <p:nvPicPr>
            <p:cNvPr id="24" name="図 23">
              <a:extLst>
                <a:ext uri="{FF2B5EF4-FFF2-40B4-BE49-F238E27FC236}">
                  <a16:creationId xmlns:a16="http://schemas.microsoft.com/office/drawing/2014/main" id="{7C81E975-B1F8-B59C-7DED-F1D3AD8D621D}"/>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7225078" y="3498798"/>
              <a:ext cx="175608" cy="2466515"/>
            </a:xfrm>
            <a:prstGeom prst="rect">
              <a:avLst/>
            </a:prstGeom>
          </p:spPr>
        </p:pic>
        <p:pic>
          <p:nvPicPr>
            <p:cNvPr id="25" name="図 24">
              <a:extLst>
                <a:ext uri="{FF2B5EF4-FFF2-40B4-BE49-F238E27FC236}">
                  <a16:creationId xmlns:a16="http://schemas.microsoft.com/office/drawing/2014/main" id="{700ED53F-28E0-4112-E6E8-08C17C18A533}"/>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7374298" y="3498798"/>
              <a:ext cx="175608" cy="2466515"/>
            </a:xfrm>
            <a:prstGeom prst="rect">
              <a:avLst/>
            </a:prstGeom>
          </p:spPr>
        </p:pic>
        <p:pic>
          <p:nvPicPr>
            <p:cNvPr id="42" name="図 41">
              <a:extLst>
                <a:ext uri="{FF2B5EF4-FFF2-40B4-BE49-F238E27FC236}">
                  <a16:creationId xmlns:a16="http://schemas.microsoft.com/office/drawing/2014/main" id="{F1166794-8474-88CD-4052-ABDA344E739A}"/>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7539241" y="3495945"/>
              <a:ext cx="175608" cy="2466515"/>
            </a:xfrm>
            <a:prstGeom prst="rect">
              <a:avLst/>
            </a:prstGeom>
          </p:spPr>
        </p:pic>
        <p:pic>
          <p:nvPicPr>
            <p:cNvPr id="45" name="図 44">
              <a:extLst>
                <a:ext uri="{FF2B5EF4-FFF2-40B4-BE49-F238E27FC236}">
                  <a16:creationId xmlns:a16="http://schemas.microsoft.com/office/drawing/2014/main" id="{B6272F44-758D-F99F-797E-37DD5E85EB7A}"/>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5041483" y="3495945"/>
              <a:ext cx="568506" cy="2466515"/>
            </a:xfrm>
            <a:prstGeom prst="rect">
              <a:avLst/>
            </a:prstGeom>
          </p:spPr>
        </p:pic>
        <p:pic>
          <p:nvPicPr>
            <p:cNvPr id="41" name="図 40">
              <a:extLst>
                <a:ext uri="{FF2B5EF4-FFF2-40B4-BE49-F238E27FC236}">
                  <a16:creationId xmlns:a16="http://schemas.microsoft.com/office/drawing/2014/main" id="{92219618-F295-514B-3F81-8B281AE576E4}"/>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6936270" y="3495945"/>
              <a:ext cx="175608" cy="2466515"/>
            </a:xfrm>
            <a:prstGeom prst="rect">
              <a:avLst/>
            </a:prstGeom>
          </p:spPr>
        </p:pic>
        <p:sp>
          <p:nvSpPr>
            <p:cNvPr id="40" name="Freeform 3">
              <a:extLst>
                <a:ext uri="{FF2B5EF4-FFF2-40B4-BE49-F238E27FC236}">
                  <a16:creationId xmlns:a16="http://schemas.microsoft.com/office/drawing/2014/main" id="{7906C895-ED53-C645-16AA-1DFCF8086F07}"/>
                </a:ext>
              </a:extLst>
            </p:cNvPr>
            <p:cNvSpPr/>
            <p:nvPr/>
          </p:nvSpPr>
          <p:spPr>
            <a:xfrm rot="2092544">
              <a:off x="6977096" y="4759791"/>
              <a:ext cx="671574" cy="533624"/>
            </a:xfrm>
            <a:custGeom>
              <a:avLst/>
              <a:gdLst/>
              <a:ahLst/>
              <a:cxnLst/>
              <a:rect l="l" t="t" r="r" b="b"/>
              <a:pathLst>
                <a:path w="3024000" h="1901340">
                  <a:moveTo>
                    <a:pt x="0" y="0"/>
                  </a:moveTo>
                  <a:lnTo>
                    <a:pt x="3024000" y="0"/>
                  </a:lnTo>
                  <a:lnTo>
                    <a:pt x="3024000" y="1901340"/>
                  </a:lnTo>
                  <a:lnTo>
                    <a:pt x="0" y="190134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ja-JP" altLang="en-US"/>
            </a:p>
          </p:txBody>
        </p:sp>
        <p:sp>
          <p:nvSpPr>
            <p:cNvPr id="10" name="TextBox 135">
              <a:extLst>
                <a:ext uri="{FF2B5EF4-FFF2-40B4-BE49-F238E27FC236}">
                  <a16:creationId xmlns:a16="http://schemas.microsoft.com/office/drawing/2014/main" id="{7E72965B-B792-8F51-BE50-036A2454EB9A}"/>
                </a:ext>
              </a:extLst>
            </p:cNvPr>
            <p:cNvSpPr txBox="1"/>
            <p:nvPr/>
          </p:nvSpPr>
          <p:spPr>
            <a:xfrm rot="10800000">
              <a:off x="5060036" y="3877717"/>
              <a:ext cx="331633" cy="494194"/>
            </a:xfrm>
            <a:prstGeom prst="rect">
              <a:avLst/>
            </a:prstGeom>
          </p:spPr>
          <p:txBody>
            <a:bodyPr vert="vert" lIns="0" tIns="0" rIns="0" bIns="0" rtlCol="0" anchor="ctr"/>
            <a:lstStyle/>
            <a:p>
              <a:pPr algn="l"/>
              <a:r>
                <a:rPr lang="en-US" altLang="ja-JP" sz="700" dirty="0">
                  <a:solidFill>
                    <a:srgbClr val="000000"/>
                  </a:solidFill>
                  <a:latin typeface="ZEN角ゴシックNEW"/>
                  <a:ea typeface="ZEN角ゴシックNEW"/>
                  <a:cs typeface="ZEN角ゴシックNEW"/>
                  <a:sym typeface="ZEN角ゴシックNEW"/>
                </a:rPr>
                <a:t>※</a:t>
              </a:r>
              <a:r>
                <a:rPr lang="ja-JP" altLang="en-US" sz="700" dirty="0">
                  <a:solidFill>
                    <a:srgbClr val="000000"/>
                  </a:solidFill>
                  <a:latin typeface="ZEN角ゴシックNEW"/>
                  <a:ea typeface="ZEN角ゴシックNEW"/>
                  <a:cs typeface="ZEN角ゴシックNEW"/>
                  <a:sym typeface="ZEN角ゴシックNEW"/>
                </a:rPr>
                <a:t>２</a:t>
              </a:r>
              <a:endParaRPr lang="en-US" altLang="ja-JP" sz="500" dirty="0">
                <a:solidFill>
                  <a:srgbClr val="000000"/>
                </a:solidFill>
                <a:latin typeface="ZEN角ゴシックNEW"/>
                <a:ea typeface="ZEN角ゴシックNEW"/>
                <a:cs typeface="ZEN角ゴシックNEW"/>
                <a:sym typeface="ZEN角ゴシックNEW"/>
              </a:endParaRPr>
            </a:p>
          </p:txBody>
        </p:sp>
        <p:pic>
          <p:nvPicPr>
            <p:cNvPr id="28" name="図 27">
              <a:extLst>
                <a:ext uri="{FF2B5EF4-FFF2-40B4-BE49-F238E27FC236}">
                  <a16:creationId xmlns:a16="http://schemas.microsoft.com/office/drawing/2014/main" id="{A211D9A2-2D02-4845-1FA7-BD0C404A5E4A}"/>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620000" y="3535181"/>
              <a:ext cx="1650275" cy="2413637"/>
            </a:xfrm>
            <a:prstGeom prst="rect">
              <a:avLst/>
            </a:prstGeom>
          </p:spPr>
        </p:pic>
        <p:sp>
          <p:nvSpPr>
            <p:cNvPr id="43" name="TextBox 185">
              <a:extLst>
                <a:ext uri="{FF2B5EF4-FFF2-40B4-BE49-F238E27FC236}">
                  <a16:creationId xmlns:a16="http://schemas.microsoft.com/office/drawing/2014/main" id="{46C61324-2522-2FC0-3665-4E20EEBD4D82}"/>
                </a:ext>
              </a:extLst>
            </p:cNvPr>
            <p:cNvSpPr txBox="1"/>
            <p:nvPr/>
          </p:nvSpPr>
          <p:spPr>
            <a:xfrm>
              <a:off x="5800844" y="4050252"/>
              <a:ext cx="3384319" cy="599780"/>
            </a:xfrm>
            <a:prstGeom prst="rect">
              <a:avLst/>
            </a:prstGeom>
          </p:spPr>
          <p:txBody>
            <a:bodyPr wrap="square" lIns="0" tIns="0" rIns="0" bIns="0" rtlCol="0" anchor="t">
              <a:spAutoFit/>
            </a:bodyPr>
            <a:lstStyle/>
            <a:p>
              <a:pPr algn="ctr">
                <a:lnSpc>
                  <a:spcPts val="2399"/>
                </a:lnSpc>
                <a:spcBef>
                  <a:spcPct val="0"/>
                </a:spcBef>
              </a:pPr>
              <a:r>
                <a:rPr lang="ja-JP" altLang="en-US" b="1" dirty="0">
                  <a:solidFill>
                    <a:srgbClr val="FF0000"/>
                  </a:solidFill>
                  <a:latin typeface="ZEN角ゴシックNEW Bold"/>
                  <a:ea typeface="ZEN角ゴシックNEW Bold"/>
                  <a:cs typeface="ZEN角ゴシックNEW Bold"/>
                  <a:sym typeface="ZEN角ゴシックNEW Bold"/>
                </a:rPr>
                <a:t>深部体温</a:t>
              </a:r>
              <a:endParaRPr lang="en-US" altLang="ja-JP" b="1" dirty="0">
                <a:solidFill>
                  <a:srgbClr val="FF0000"/>
                </a:solidFill>
                <a:latin typeface="ZEN角ゴシックNEW Bold"/>
                <a:ea typeface="ZEN角ゴシックNEW Bold"/>
                <a:cs typeface="ZEN角ゴシックNEW Bold"/>
                <a:sym typeface="ZEN角ゴシックNEW Bold"/>
              </a:endParaRPr>
            </a:p>
            <a:p>
              <a:pPr algn="ctr">
                <a:lnSpc>
                  <a:spcPts val="2399"/>
                </a:lnSpc>
                <a:spcBef>
                  <a:spcPct val="0"/>
                </a:spcBef>
              </a:pPr>
              <a:r>
                <a:rPr lang="ja-JP" altLang="en-US" b="1" dirty="0">
                  <a:solidFill>
                    <a:srgbClr val="FF0000"/>
                  </a:solidFill>
                  <a:latin typeface="ZEN角ゴシックNEW Bold"/>
                  <a:ea typeface="ZEN角ゴシックNEW Bold"/>
                  <a:cs typeface="ZEN角ゴシックNEW Bold"/>
                  <a:sym typeface="ZEN角ゴシックNEW Bold"/>
                </a:rPr>
                <a:t>上昇を抑制</a:t>
              </a:r>
              <a:endParaRPr lang="en-US" b="1" dirty="0">
                <a:solidFill>
                  <a:srgbClr val="FF0000"/>
                </a:solidFill>
                <a:latin typeface="ZEN角ゴシックNEW Bold"/>
                <a:ea typeface="ZEN角ゴシックNEW Bold"/>
                <a:cs typeface="ZEN角ゴシックNEW Bold"/>
                <a:sym typeface="ZEN角ゴシックNEW Bold"/>
              </a:endParaRPr>
            </a:p>
          </p:txBody>
        </p:sp>
      </p:grpSp>
      <p:sp>
        <p:nvSpPr>
          <p:cNvPr id="22" name="TextBox 135">
            <a:extLst>
              <a:ext uri="{FF2B5EF4-FFF2-40B4-BE49-F238E27FC236}">
                <a16:creationId xmlns:a16="http://schemas.microsoft.com/office/drawing/2014/main" id="{C86A229A-7DB8-3AE3-7F33-D0D0A53509ED}"/>
              </a:ext>
            </a:extLst>
          </p:cNvPr>
          <p:cNvSpPr txBox="1"/>
          <p:nvPr/>
        </p:nvSpPr>
        <p:spPr>
          <a:xfrm>
            <a:off x="5041483" y="2934806"/>
            <a:ext cx="4409902" cy="494194"/>
          </a:xfrm>
          <a:prstGeom prst="rect">
            <a:avLst/>
          </a:prstGeom>
        </p:spPr>
        <p:txBody>
          <a:bodyPr lIns="0" tIns="0" rIns="0" bIns="0" rtlCol="0" anchor="ctr"/>
          <a:lstStyle/>
          <a:p>
            <a:pPr marL="268288" indent="-268288" algn="l"/>
            <a:r>
              <a:rPr lang="en-US" altLang="ja-JP" sz="900" dirty="0">
                <a:solidFill>
                  <a:srgbClr val="000000"/>
                </a:solidFill>
                <a:latin typeface="ZEN角ゴシックNEW"/>
                <a:ea typeface="ZEN角ゴシックNEW"/>
                <a:cs typeface="ZEN角ゴシックNEW"/>
                <a:sym typeface="ZEN角ゴシックNEW"/>
              </a:rPr>
              <a:t>※</a:t>
            </a:r>
            <a:r>
              <a:rPr lang="ja-JP" altLang="en-US" sz="900" dirty="0">
                <a:solidFill>
                  <a:srgbClr val="000000"/>
                </a:solidFill>
                <a:latin typeface="ZEN角ゴシックNEW"/>
                <a:ea typeface="ZEN角ゴシックNEW"/>
                <a:cs typeface="ZEN角ゴシックNEW"/>
                <a:sym typeface="ZEN角ゴシックNEW"/>
              </a:rPr>
              <a:t>１　深部体温は、脳や臓器など体の内部の温度で、内臓の働きを守るため、外環境の影響を受けにくく、一定に保たれているものです。深部体温が上がることで、熱中症が発症するリスクが高まります。</a:t>
            </a:r>
            <a:endParaRPr lang="en-US" altLang="ja-JP" sz="700" dirty="0">
              <a:solidFill>
                <a:srgbClr val="000000"/>
              </a:solidFill>
              <a:latin typeface="ZEN角ゴシックNEW"/>
              <a:ea typeface="ZEN角ゴシックNEW"/>
              <a:cs typeface="ZEN角ゴシックNEW"/>
              <a:sym typeface="ZEN角ゴシックNEW"/>
            </a:endParaRPr>
          </a:p>
        </p:txBody>
      </p:sp>
      <p:sp>
        <p:nvSpPr>
          <p:cNvPr id="19" name="TextBox 180">
            <a:extLst>
              <a:ext uri="{FF2B5EF4-FFF2-40B4-BE49-F238E27FC236}">
                <a16:creationId xmlns:a16="http://schemas.microsoft.com/office/drawing/2014/main" id="{7A3D819D-1957-BB01-275D-01ED0A6BDF63}"/>
              </a:ext>
            </a:extLst>
          </p:cNvPr>
          <p:cNvSpPr txBox="1"/>
          <p:nvPr/>
        </p:nvSpPr>
        <p:spPr>
          <a:xfrm>
            <a:off x="7493004" y="3696850"/>
            <a:ext cx="1688416" cy="398907"/>
          </a:xfrm>
          <a:prstGeom prst="rect">
            <a:avLst/>
          </a:prstGeom>
        </p:spPr>
        <p:txBody>
          <a:bodyPr lIns="0" tIns="0" rIns="0" bIns="0" rtlCol="0" anchor="t"/>
          <a:lstStyle/>
          <a:p>
            <a:pPr algn="ctr">
              <a:lnSpc>
                <a:spcPts val="1440"/>
              </a:lnSpc>
            </a:pPr>
            <a:r>
              <a:rPr lang="ja-JP" altLang="en-US" sz="1200" dirty="0">
                <a:solidFill>
                  <a:srgbClr val="000000"/>
                </a:solidFill>
                <a:latin typeface="ZEN角ゴシックNEW" panose="020B0600070205080204" charset="-128"/>
                <a:ea typeface="ZEN角ゴシックNEW" panose="020B0600070205080204" charset="-128"/>
                <a:cs typeface="ZEN角ゴシックNEW"/>
                <a:sym typeface="ZEN角ゴシックNEW"/>
              </a:rPr>
              <a:t>ファン付き作業服</a:t>
            </a:r>
            <a:endParaRPr lang="en-US" altLang="ja-JP" sz="1200" dirty="0">
              <a:solidFill>
                <a:srgbClr val="000000"/>
              </a:solidFill>
              <a:latin typeface="ZEN角ゴシックNEW" panose="020B0600070205080204" charset="-128"/>
              <a:ea typeface="ZEN角ゴシックNEW" panose="020B0600070205080204" charset="-128"/>
              <a:cs typeface="ZEN角ゴシックNEW"/>
              <a:sym typeface="ZEN角ゴシックNEW"/>
            </a:endParaRPr>
          </a:p>
          <a:p>
            <a:pPr algn="ctr">
              <a:lnSpc>
                <a:spcPts val="1440"/>
              </a:lnSpc>
            </a:pPr>
            <a:r>
              <a:rPr lang="ja-JP" altLang="en-US" sz="1200" dirty="0">
                <a:solidFill>
                  <a:srgbClr val="000000"/>
                </a:solidFill>
                <a:latin typeface="ZEN角ゴシックNEW" panose="020B0600070205080204" charset="-128"/>
                <a:ea typeface="ZEN角ゴシックNEW" panose="020B0600070205080204" charset="-128"/>
                <a:cs typeface="ZEN角ゴシックNEW"/>
                <a:sym typeface="ZEN角ゴシックNEW"/>
              </a:rPr>
              <a:t>着用時</a:t>
            </a:r>
            <a:endParaRPr lang="en-US" sz="1200" dirty="0">
              <a:solidFill>
                <a:srgbClr val="000000"/>
              </a:solidFill>
              <a:latin typeface="ZEN角ゴシックNEW" panose="020B0600070205080204" charset="-128"/>
              <a:ea typeface="ZEN角ゴシックNEW" panose="020B0600070205080204" charset="-128"/>
              <a:cs typeface="ZEN角ゴシックNEW"/>
              <a:sym typeface="ZEN角ゴシックNEW"/>
            </a:endParaRPr>
          </a:p>
        </p:txBody>
      </p:sp>
      <p:sp>
        <p:nvSpPr>
          <p:cNvPr id="38" name="TextBox 160">
            <a:extLst>
              <a:ext uri="{FF2B5EF4-FFF2-40B4-BE49-F238E27FC236}">
                <a16:creationId xmlns:a16="http://schemas.microsoft.com/office/drawing/2014/main" id="{17E8B09F-A993-8F3B-02D5-49D06F322FE8}"/>
              </a:ext>
            </a:extLst>
          </p:cNvPr>
          <p:cNvSpPr txBox="1"/>
          <p:nvPr/>
        </p:nvSpPr>
        <p:spPr>
          <a:xfrm>
            <a:off x="5321576" y="5687886"/>
            <a:ext cx="6065164" cy="306136"/>
          </a:xfrm>
          <a:prstGeom prst="rect">
            <a:avLst/>
          </a:prstGeom>
          <a:noFill/>
        </p:spPr>
        <p:txBody>
          <a:bodyPr lIns="0" tIns="0" rIns="0" bIns="0" rtlCol="0" anchor="t"/>
          <a:lstStyle/>
          <a:p>
            <a:pPr algn="l">
              <a:lnSpc>
                <a:spcPts val="1200"/>
              </a:lnSpc>
            </a:pPr>
            <a:r>
              <a:rPr lang="en-US" sz="700" dirty="0">
                <a:solidFill>
                  <a:srgbClr val="000000"/>
                </a:solidFill>
                <a:latin typeface="ZEN角ゴシックNEW"/>
                <a:ea typeface="ZEN角ゴシックNEW"/>
                <a:cs typeface="ZEN角ゴシックNEW"/>
                <a:sym typeface="ZEN角ゴシックNEW"/>
              </a:rPr>
              <a:t>令和６年度 </a:t>
            </a:r>
            <a:r>
              <a:rPr lang="en-US" sz="700" dirty="0" err="1">
                <a:solidFill>
                  <a:srgbClr val="000000"/>
                </a:solidFill>
                <a:latin typeface="ZEN角ゴシックNEW"/>
                <a:ea typeface="ZEN角ゴシックNEW"/>
                <a:cs typeface="ZEN角ゴシックNEW"/>
                <a:sym typeface="ZEN角ゴシックNEW"/>
              </a:rPr>
              <a:t>農作業事故防止中央推進会議</a:t>
            </a:r>
            <a:r>
              <a:rPr lang="en-US" sz="700" dirty="0">
                <a:solidFill>
                  <a:srgbClr val="000000"/>
                </a:solidFill>
                <a:latin typeface="ZEN角ゴシックNEW"/>
                <a:ea typeface="ZEN角ゴシックNEW"/>
                <a:cs typeface="ZEN角ゴシックNEW"/>
                <a:sym typeface="ZEN角ゴシックNEW"/>
              </a:rPr>
              <a:t> </a:t>
            </a:r>
            <a:r>
              <a:rPr lang="en-US" sz="700" dirty="0" err="1">
                <a:solidFill>
                  <a:srgbClr val="000000"/>
                </a:solidFill>
                <a:latin typeface="ZEN角ゴシックNEW"/>
                <a:ea typeface="ZEN角ゴシックNEW"/>
                <a:cs typeface="ZEN角ゴシックNEW"/>
                <a:sym typeface="ZEN角ゴシックNEW"/>
              </a:rPr>
              <a:t>熱中症対策アイテムの農業機械士</a:t>
            </a:r>
            <a:r>
              <a:rPr lang="en-US" sz="700" dirty="0">
                <a:solidFill>
                  <a:srgbClr val="000000"/>
                </a:solidFill>
                <a:latin typeface="ZEN角ゴシックNEW"/>
                <a:ea typeface="ZEN角ゴシックNEW"/>
                <a:cs typeface="ZEN角ゴシックNEW"/>
                <a:sym typeface="ZEN角ゴシックNEW"/>
              </a:rPr>
              <a:t> </a:t>
            </a:r>
            <a:r>
              <a:rPr lang="en-US" sz="700" dirty="0" err="1">
                <a:solidFill>
                  <a:srgbClr val="000000"/>
                </a:solidFill>
                <a:latin typeface="ZEN角ゴシックNEW"/>
                <a:ea typeface="ZEN角ゴシックNEW"/>
                <a:cs typeface="ZEN角ゴシックNEW"/>
                <a:sym typeface="ZEN角ゴシックNEW"/>
              </a:rPr>
              <a:t>によるモニター調査より</a:t>
            </a:r>
            <a:endParaRPr lang="en-US" sz="700" dirty="0">
              <a:solidFill>
                <a:srgbClr val="000000"/>
              </a:solidFill>
              <a:latin typeface="ZEN角ゴシックNEW"/>
              <a:ea typeface="ZEN角ゴシックNEW"/>
              <a:cs typeface="ZEN角ゴシックNEW"/>
              <a:sym typeface="ZEN角ゴシックNEW"/>
            </a:endParaRPr>
          </a:p>
        </p:txBody>
      </p:sp>
    </p:spTree>
    <p:extLst>
      <p:ext uri="{BB962C8B-B14F-4D97-AF65-F5344CB8AC3E}">
        <p14:creationId xmlns:p14="http://schemas.microsoft.com/office/powerpoint/2010/main" val="265790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四角形: 角を丸くする 5">
            <a:extLst>
              <a:ext uri="{FF2B5EF4-FFF2-40B4-BE49-F238E27FC236}">
                <a16:creationId xmlns:a16="http://schemas.microsoft.com/office/drawing/2014/main" id="{DC64D99A-3AF3-EB96-8A1D-38439CF056A1}"/>
              </a:ext>
            </a:extLst>
          </p:cNvPr>
          <p:cNvSpPr/>
          <p:nvPr/>
        </p:nvSpPr>
        <p:spPr>
          <a:xfrm>
            <a:off x="322596" y="1137967"/>
            <a:ext cx="4483223" cy="5441681"/>
          </a:xfrm>
          <a:prstGeom prst="roundRect">
            <a:avLst>
              <a:gd name="adj" fmla="val 5127"/>
            </a:avLst>
          </a:prstGeom>
          <a:solidFill>
            <a:schemeClr val="accent2">
              <a:lumMod val="20000"/>
              <a:lumOff val="80000"/>
            </a:schemeClr>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79E8341E-AA0F-7BDA-869A-3328DF7125F3}"/>
              </a:ext>
            </a:extLst>
          </p:cNvPr>
          <p:cNvSpPr txBox="1"/>
          <p:nvPr/>
        </p:nvSpPr>
        <p:spPr>
          <a:xfrm>
            <a:off x="277988" y="1329782"/>
            <a:ext cx="4483224" cy="465549"/>
          </a:xfrm>
          <a:prstGeom prst="rect">
            <a:avLst/>
          </a:prstGeom>
          <a:noFill/>
        </p:spPr>
        <p:txBody>
          <a:bodyPr wrap="square">
            <a:noAutofit/>
          </a:bodyPr>
          <a:lstStyle/>
          <a:p>
            <a:pPr algn="ctr">
              <a:lnSpc>
                <a:spcPct val="120000"/>
              </a:lnSpc>
            </a:pPr>
            <a:r>
              <a:rPr lang="ja-JP" altLang="en-US" sz="2800" dirty="0">
                <a:latin typeface="Zen Maru Gothic Black" pitchFamily="2" charset="-128"/>
                <a:ea typeface="Zen Maru Gothic Black" pitchFamily="2" charset="-128"/>
                <a:cs typeface="源柔ゴシックLP Bold" panose="020B0602020203020207" pitchFamily="50" charset="-128"/>
              </a:rPr>
              <a:t>その他アイテム</a:t>
            </a:r>
            <a:endParaRPr lang="en-US" altLang="ja-JP" sz="2800" dirty="0">
              <a:latin typeface="Zen Maru Gothic Black" pitchFamily="2" charset="-128"/>
              <a:ea typeface="Zen Maru Gothic Black" pitchFamily="2" charset="-128"/>
              <a:cs typeface="源柔ゴシックLP Bold" panose="020B0602020203020207" pitchFamily="50" charset="-128"/>
            </a:endParaRPr>
          </a:p>
        </p:txBody>
      </p:sp>
      <p:sp>
        <p:nvSpPr>
          <p:cNvPr id="15" name="テキスト ボックス 14">
            <a:extLst>
              <a:ext uri="{FF2B5EF4-FFF2-40B4-BE49-F238E27FC236}">
                <a16:creationId xmlns:a16="http://schemas.microsoft.com/office/drawing/2014/main" id="{5AB0D89E-3A2C-2A63-8EA4-72142A84B9ED}"/>
              </a:ext>
            </a:extLst>
          </p:cNvPr>
          <p:cNvSpPr txBox="1"/>
          <p:nvPr/>
        </p:nvSpPr>
        <p:spPr>
          <a:xfrm>
            <a:off x="560133" y="2181993"/>
            <a:ext cx="3978394" cy="3785652"/>
          </a:xfrm>
          <a:prstGeom prst="rect">
            <a:avLst/>
          </a:prstGeom>
          <a:noFill/>
        </p:spPr>
        <p:txBody>
          <a:bodyPr wrap="square" rtlCol="0">
            <a:spAutoFit/>
          </a:bodyPr>
          <a:lstStyle/>
          <a:p>
            <a:pPr marL="180975" indent="-180975"/>
            <a:r>
              <a:rPr kumimoji="1" lang="ja-JP" altLang="en-US" sz="1600" dirty="0">
                <a:latin typeface="ZEN角ゴシックNEW" panose="020B0600070205080204" charset="-128"/>
                <a:ea typeface="ZEN角ゴシックNEW" panose="020B0600070205080204" charset="-128"/>
              </a:rPr>
              <a:t>・農作業中、ヘルメットや帽子を着用する機会も多いと思います。</a:t>
            </a:r>
            <a:endParaRPr kumimoji="1" lang="en-US" altLang="ja-JP" sz="1600" dirty="0">
              <a:latin typeface="ZEN角ゴシックNEW" panose="020B0600070205080204" charset="-128"/>
              <a:ea typeface="ZEN角ゴシックNEW" panose="020B0600070205080204" charset="-128"/>
            </a:endParaRPr>
          </a:p>
          <a:p>
            <a:pPr marL="180975" indent="-180975"/>
            <a:r>
              <a:rPr kumimoji="1" lang="ja-JP" altLang="en-US" sz="1600" b="1" dirty="0">
                <a:latin typeface="ZEN角ゴシックNEW" panose="020B0600070205080204" charset="-128"/>
                <a:ea typeface="ZEN角ゴシックNEW" panose="020B0600070205080204" charset="-128"/>
              </a:rPr>
              <a:t>　通気性のあるもの</a:t>
            </a:r>
            <a:r>
              <a:rPr kumimoji="1" lang="ja-JP" altLang="en-US" sz="1600" dirty="0">
                <a:latin typeface="ZEN角ゴシックNEW" panose="020B0600070205080204" charset="-128"/>
                <a:ea typeface="ZEN角ゴシックNEW" panose="020B0600070205080204" charset="-128"/>
              </a:rPr>
              <a:t>や</a:t>
            </a:r>
            <a:r>
              <a:rPr kumimoji="1" lang="ja-JP" altLang="en-US" sz="1600" b="1" dirty="0">
                <a:latin typeface="ZEN角ゴシックNEW" panose="020B0600070205080204" charset="-128"/>
                <a:ea typeface="ZEN角ゴシックNEW" panose="020B0600070205080204" charset="-128"/>
              </a:rPr>
              <a:t>熱を逃がしやすい素材のもの</a:t>
            </a:r>
            <a:r>
              <a:rPr kumimoji="1" lang="ja-JP" altLang="en-US" sz="1600" dirty="0">
                <a:latin typeface="ZEN角ゴシックNEW" panose="020B0600070205080204" charset="-128"/>
                <a:ea typeface="ZEN角ゴシックNEW" panose="020B0600070205080204" charset="-128"/>
              </a:rPr>
              <a:t>を選び、</a:t>
            </a:r>
            <a:r>
              <a:rPr kumimoji="1" lang="ja-JP" altLang="en-US" sz="1600" b="1" dirty="0">
                <a:latin typeface="ZEN角ゴシックNEW" panose="020B0600070205080204" charset="-128"/>
                <a:ea typeface="ZEN角ゴシックNEW" panose="020B0600070205080204" charset="-128"/>
              </a:rPr>
              <a:t>頭部に熱がこもらない</a:t>
            </a:r>
            <a:r>
              <a:rPr kumimoji="1" lang="ja-JP" altLang="en-US" sz="1600" dirty="0">
                <a:latin typeface="ZEN角ゴシックNEW" panose="020B0600070205080204" charset="-128"/>
                <a:ea typeface="ZEN角ゴシックNEW" panose="020B0600070205080204" charset="-128"/>
              </a:rPr>
              <a:t>ようにしましょう！</a:t>
            </a:r>
            <a:endParaRPr kumimoji="1" lang="en-US" altLang="ja-JP" sz="1600" dirty="0">
              <a:latin typeface="ZEN角ゴシックNEW" panose="020B0600070205080204" charset="-128"/>
              <a:ea typeface="ZEN角ゴシックNEW" panose="020B0600070205080204" charset="-128"/>
            </a:endParaRPr>
          </a:p>
          <a:p>
            <a:pPr marL="180975" indent="-180975"/>
            <a:endParaRPr kumimoji="1" lang="en-US" altLang="ja-JP" sz="1600" dirty="0">
              <a:latin typeface="ZEN角ゴシックNEW" panose="020B0600070205080204" charset="-128"/>
              <a:ea typeface="ZEN角ゴシックNEW" panose="020B0600070205080204" charset="-128"/>
            </a:endParaRPr>
          </a:p>
          <a:p>
            <a:pPr marL="180975" indent="-180975"/>
            <a:r>
              <a:rPr kumimoji="1" lang="ja-JP" altLang="en-US" sz="1600" dirty="0">
                <a:latin typeface="ZEN角ゴシックNEW" panose="020B0600070205080204" charset="-128"/>
                <a:ea typeface="ZEN角ゴシックNEW" panose="020B0600070205080204" charset="-128"/>
              </a:rPr>
              <a:t>　</a:t>
            </a:r>
            <a:endParaRPr kumimoji="1" lang="en-US" altLang="ja-JP" sz="1600" dirty="0">
              <a:latin typeface="ZEN角ゴシックNEW" panose="020B0600070205080204" charset="-128"/>
              <a:ea typeface="ZEN角ゴシックNEW" panose="020B0600070205080204" charset="-128"/>
            </a:endParaRPr>
          </a:p>
          <a:p>
            <a:pPr marL="180975" indent="-180975"/>
            <a:endParaRPr kumimoji="1" lang="en-US" altLang="ja-JP" sz="1600" dirty="0">
              <a:latin typeface="ZEN角ゴシックNEW" panose="020B0600070205080204" charset="-128"/>
              <a:ea typeface="ZEN角ゴシックNEW" panose="020B0600070205080204" charset="-128"/>
            </a:endParaRPr>
          </a:p>
          <a:p>
            <a:pPr marL="180975" indent="-180975"/>
            <a:endParaRPr kumimoji="1" lang="en-US" altLang="ja-JP" sz="1600" dirty="0">
              <a:latin typeface="ZEN角ゴシックNEW" panose="020B0600070205080204" charset="-128"/>
              <a:ea typeface="ZEN角ゴシックNEW" panose="020B0600070205080204" charset="-128"/>
            </a:endParaRPr>
          </a:p>
          <a:p>
            <a:pPr marL="180975" indent="-180975"/>
            <a:r>
              <a:rPr kumimoji="1" lang="ja-JP" altLang="en-US" sz="1600" dirty="0">
                <a:latin typeface="ZEN角ゴシックNEW" panose="020B0600070205080204" charset="-128"/>
                <a:ea typeface="ZEN角ゴシックNEW" panose="020B0600070205080204" charset="-128"/>
              </a:rPr>
              <a:t>・スマートウォッチといったウェアラブル端末には、体表温度とその熱</a:t>
            </a:r>
            <a:r>
              <a:rPr kumimoji="1" lang="ja-JP" altLang="en-US" sz="1600">
                <a:latin typeface="ZEN角ゴシックNEW" panose="020B0600070205080204" charset="-128"/>
                <a:ea typeface="ZEN角ゴシックNEW" panose="020B0600070205080204" charset="-128"/>
              </a:rPr>
              <a:t>の流れから</a:t>
            </a:r>
            <a:r>
              <a:rPr kumimoji="1" lang="ja-JP" altLang="en-US" sz="1600" dirty="0">
                <a:latin typeface="ZEN角ゴシックNEW" panose="020B0600070205080204" charset="-128"/>
                <a:ea typeface="ZEN角ゴシックNEW" panose="020B0600070205080204" charset="-128"/>
              </a:rPr>
              <a:t>身体の状況を判断し、アラートを発信できるものもあります。</a:t>
            </a:r>
            <a:endParaRPr kumimoji="1" lang="en-US" altLang="ja-JP" sz="1600" dirty="0">
              <a:latin typeface="ZEN角ゴシックNEW" panose="020B0600070205080204" charset="-128"/>
              <a:ea typeface="ZEN角ゴシックNEW" panose="020B0600070205080204" charset="-128"/>
            </a:endParaRPr>
          </a:p>
          <a:p>
            <a:pPr marL="180975" indent="-180975"/>
            <a:r>
              <a:rPr kumimoji="1" lang="ja-JP" altLang="en-US" sz="1600" dirty="0">
                <a:latin typeface="ZEN角ゴシックNEW" panose="020B0600070205080204" charset="-128"/>
                <a:ea typeface="ZEN角ゴシックNEW" panose="020B0600070205080204" charset="-128"/>
              </a:rPr>
              <a:t>　</a:t>
            </a:r>
            <a:r>
              <a:rPr kumimoji="1" lang="ja-JP" altLang="en-US" sz="1600" b="1" dirty="0">
                <a:latin typeface="ZEN角ゴシックNEW" panose="020B0600070205080204" charset="-128"/>
                <a:ea typeface="ZEN角ゴシックNEW" panose="020B0600070205080204" charset="-128"/>
              </a:rPr>
              <a:t>作業中に装着</a:t>
            </a:r>
            <a:r>
              <a:rPr kumimoji="1" lang="ja-JP" altLang="en-US" sz="1600" dirty="0">
                <a:latin typeface="ZEN角ゴシックNEW" panose="020B0600070205080204" charset="-128"/>
                <a:ea typeface="ZEN角ゴシックNEW" panose="020B0600070205080204" charset="-128"/>
              </a:rPr>
              <a:t>し、</a:t>
            </a:r>
            <a:r>
              <a:rPr kumimoji="1" lang="ja-JP" altLang="en-US" sz="1600" b="1" dirty="0">
                <a:latin typeface="ZEN角ゴシックNEW" panose="020B0600070205080204" charset="-128"/>
                <a:ea typeface="ZEN角ゴシックNEW" panose="020B0600070205080204" charset="-128"/>
              </a:rPr>
              <a:t>危機をより早く察知</a:t>
            </a:r>
            <a:r>
              <a:rPr kumimoji="1" lang="ja-JP" altLang="en-US" sz="1600" dirty="0">
                <a:latin typeface="ZEN角ゴシックNEW" panose="020B0600070205080204" charset="-128"/>
                <a:ea typeface="ZEN角ゴシックNEW" panose="020B0600070205080204" charset="-128"/>
              </a:rPr>
              <a:t>できるようにしましょう！</a:t>
            </a:r>
            <a:endParaRPr kumimoji="1" lang="en-US" altLang="ja-JP" sz="1600" dirty="0">
              <a:latin typeface="ZEN角ゴシックNEW" panose="020B0600070205080204" charset="-128"/>
              <a:ea typeface="ZEN角ゴシックNEW" panose="020B0600070205080204" charset="-128"/>
            </a:endParaRPr>
          </a:p>
        </p:txBody>
      </p:sp>
      <p:sp>
        <p:nvSpPr>
          <p:cNvPr id="16" name="テキスト ボックス 15">
            <a:extLst>
              <a:ext uri="{FF2B5EF4-FFF2-40B4-BE49-F238E27FC236}">
                <a16:creationId xmlns:a16="http://schemas.microsoft.com/office/drawing/2014/main" id="{CA8AD46F-6E74-1082-2084-7704B358AD5F}"/>
              </a:ext>
            </a:extLst>
          </p:cNvPr>
          <p:cNvSpPr txBox="1"/>
          <p:nvPr/>
        </p:nvSpPr>
        <p:spPr>
          <a:xfrm>
            <a:off x="202017" y="180752"/>
            <a:ext cx="9611833" cy="584775"/>
          </a:xfrm>
          <a:prstGeom prst="rect">
            <a:avLst/>
          </a:prstGeom>
          <a:noFill/>
        </p:spPr>
        <p:txBody>
          <a:bodyPr wrap="square" rtlCol="0">
            <a:spAutoFit/>
          </a:bodyPr>
          <a:lstStyle/>
          <a:p>
            <a:r>
              <a:rPr kumimoji="1" lang="ja-JP" altLang="en-US" sz="3200" dirty="0"/>
              <a:t>熱中症対策アイテムの活用方法②</a:t>
            </a:r>
          </a:p>
        </p:txBody>
      </p:sp>
      <p:pic>
        <p:nvPicPr>
          <p:cNvPr id="5" name="図 4">
            <a:extLst>
              <a:ext uri="{FF2B5EF4-FFF2-40B4-BE49-F238E27FC236}">
                <a16:creationId xmlns:a16="http://schemas.microsoft.com/office/drawing/2014/main" id="{211BD938-00F2-CC6B-1BF4-8C31B787488F}"/>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7914" b="100000" l="3619" r="91019">
                        <a14:foregroundMark x1="36327" y1="13489" x2="59920" y2="11871"/>
                        <a14:foregroundMark x1="23190" y1="59712" x2="51340" y2="45863"/>
                        <a14:foregroundMark x1="51340" y1="45863" x2="27882" y2="73741"/>
                        <a14:foregroundMark x1="27882" y1="73741" x2="62601" y2="59353"/>
                        <a14:foregroundMark x1="62601" y1="59353" x2="57239" y2="46583"/>
                        <a14:foregroundMark x1="49866" y1="55396" x2="56300" y2="60072"/>
                        <a14:foregroundMark x1="53753" y1="43525" x2="59651" y2="41906"/>
                        <a14:foregroundMark x1="43432" y1="69964" x2="48660" y2="75899"/>
                        <a14:foregroundMark x1="53083" y1="71403" x2="66354" y2="61691"/>
                        <a14:foregroundMark x1="47185" y1="83273" x2="56971" y2="88489"/>
                        <a14:foregroundMark x1="54558" y1="89209" x2="61662" y2="93165"/>
                        <a14:foregroundMark x1="62198" y1="89568" x2="58713" y2="80935"/>
                        <a14:foregroundMark x1="61394" y1="78597" x2="71314" y2="81655"/>
                        <a14:foregroundMark x1="65818" y1="76619" x2="86327" y2="52158"/>
                        <a14:foregroundMark x1="78954" y1="40647" x2="86327" y2="40647"/>
                        <a14:foregroundMark x1="78016" y1="79496" x2="71984" y2="94784"/>
                        <a14:foregroundMark x1="86059" y1="58813" x2="82842" y2="67086"/>
                        <a14:foregroundMark x1="80429" y1="80036" x2="78418" y2="86871"/>
                        <a14:foregroundMark x1="85389" y1="63669" x2="84316" y2="67086"/>
                        <a14:foregroundMark x1="86595" y1="63669" x2="89812" y2="66007"/>
                        <a14:foregroundMark x1="88338" y1="69065" x2="80161" y2="91187"/>
                        <a14:foregroundMark x1="87802" y1="74281" x2="87265" y2="86511"/>
                        <a14:foregroundMark x1="89276" y1="77878" x2="91019" y2="88489"/>
                        <a14:foregroundMark x1="9115" y1="45863" x2="12332" y2="50899"/>
                        <a14:foregroundMark x1="17024" y1="70683" x2="23995" y2="80576"/>
                        <a14:foregroundMark x1="8177" y1="58453" x2="10858" y2="62230"/>
                        <a14:foregroundMark x1="24933" y1="80576" x2="24397" y2="85252"/>
                        <a14:foregroundMark x1="3753" y1="85252" x2="24665" y2="83633"/>
                        <a14:foregroundMark x1="41689" y1="8453" x2="53083" y2="8094"/>
                        <a14:backgroundMark x1="10590" y1="62410" x2="15550" y2="71942"/>
                        <a14:backgroundMark x1="74799" y1="71403" x2="82842" y2="75000"/>
                        <a14:backgroundMark x1="81635" y1="67626" x2="82440" y2="77338"/>
                        <a14:backgroundMark x1="82842" y1="67086" x2="82842" y2="75000"/>
                        <a14:backgroundMark x1="78150" y1="76619" x2="84316" y2="78237"/>
                      </a14:backgroundRemoval>
                    </a14:imgEffect>
                  </a14:imgLayer>
                </a14:imgProps>
              </a:ext>
              <a:ext uri="{28A0092B-C50C-407E-A947-70E740481C1C}">
                <a14:useLocalDpi xmlns:a14="http://schemas.microsoft.com/office/drawing/2010/main"/>
              </a:ext>
            </a:extLst>
          </a:blip>
          <a:srcRect/>
          <a:stretch/>
        </p:blipFill>
        <p:spPr>
          <a:xfrm>
            <a:off x="3215180" y="3242778"/>
            <a:ext cx="1267183" cy="944711"/>
          </a:xfrm>
          <a:prstGeom prst="rect">
            <a:avLst/>
          </a:prstGeom>
        </p:spPr>
      </p:pic>
      <p:sp>
        <p:nvSpPr>
          <p:cNvPr id="13" name="吹き出し: 四角形 12">
            <a:extLst>
              <a:ext uri="{FF2B5EF4-FFF2-40B4-BE49-F238E27FC236}">
                <a16:creationId xmlns:a16="http://schemas.microsoft.com/office/drawing/2014/main" id="{E0B4D21C-53DB-6C1E-C2D9-850637F43D5F}"/>
              </a:ext>
            </a:extLst>
          </p:cNvPr>
          <p:cNvSpPr/>
          <p:nvPr/>
        </p:nvSpPr>
        <p:spPr>
          <a:xfrm>
            <a:off x="4828795" y="1137967"/>
            <a:ext cx="4794118" cy="5494897"/>
          </a:xfrm>
          <a:prstGeom prst="wedgeRectCallout">
            <a:avLst>
              <a:gd name="adj1" fmla="val -57964"/>
              <a:gd name="adj2" fmla="val 22297"/>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7" name="Group 148">
            <a:extLst>
              <a:ext uri="{FF2B5EF4-FFF2-40B4-BE49-F238E27FC236}">
                <a16:creationId xmlns:a16="http://schemas.microsoft.com/office/drawing/2014/main" id="{F0F05C8F-DFDA-3243-2936-D958E4F2FE84}"/>
              </a:ext>
            </a:extLst>
          </p:cNvPr>
          <p:cNvGrpSpPr/>
          <p:nvPr/>
        </p:nvGrpSpPr>
        <p:grpSpPr>
          <a:xfrm>
            <a:off x="5448602" y="1246872"/>
            <a:ext cx="3619198" cy="598702"/>
            <a:chOff x="0" y="0"/>
            <a:chExt cx="552490" cy="105734"/>
          </a:xfrm>
        </p:grpSpPr>
        <p:sp>
          <p:nvSpPr>
            <p:cNvPr id="18" name="Freeform 149">
              <a:extLst>
                <a:ext uri="{FF2B5EF4-FFF2-40B4-BE49-F238E27FC236}">
                  <a16:creationId xmlns:a16="http://schemas.microsoft.com/office/drawing/2014/main" id="{17DECD4F-9EBB-D4A3-1BF6-D35883B53B4A}"/>
                </a:ext>
              </a:extLst>
            </p:cNvPr>
            <p:cNvSpPr/>
            <p:nvPr/>
          </p:nvSpPr>
          <p:spPr>
            <a:xfrm>
              <a:off x="0" y="0"/>
              <a:ext cx="552490" cy="105734"/>
            </a:xfrm>
            <a:custGeom>
              <a:avLst/>
              <a:gdLst/>
              <a:ahLst/>
              <a:cxnLst/>
              <a:rect l="l" t="t" r="r" b="b"/>
              <a:pathLst>
                <a:path w="552490" h="105734">
                  <a:moveTo>
                    <a:pt x="52867" y="0"/>
                  </a:moveTo>
                  <a:lnTo>
                    <a:pt x="499623" y="0"/>
                  </a:lnTo>
                  <a:cubicBezTo>
                    <a:pt x="528821" y="0"/>
                    <a:pt x="552490" y="23669"/>
                    <a:pt x="552490" y="52867"/>
                  </a:cubicBezTo>
                  <a:lnTo>
                    <a:pt x="552490" y="52867"/>
                  </a:lnTo>
                  <a:cubicBezTo>
                    <a:pt x="552490" y="82065"/>
                    <a:pt x="528821" y="105734"/>
                    <a:pt x="499623" y="105734"/>
                  </a:cubicBezTo>
                  <a:lnTo>
                    <a:pt x="52867" y="105734"/>
                  </a:lnTo>
                  <a:cubicBezTo>
                    <a:pt x="23669" y="105734"/>
                    <a:pt x="0" y="82065"/>
                    <a:pt x="0" y="52867"/>
                  </a:cubicBezTo>
                  <a:lnTo>
                    <a:pt x="0" y="52867"/>
                  </a:lnTo>
                  <a:cubicBezTo>
                    <a:pt x="0" y="23669"/>
                    <a:pt x="23669" y="0"/>
                    <a:pt x="52867" y="0"/>
                  </a:cubicBezTo>
                  <a:close/>
                </a:path>
              </a:pathLst>
            </a:custGeom>
            <a:solidFill>
              <a:srgbClr val="ED7D31"/>
            </a:solidFill>
            <a:ln w="19050" cap="rnd">
              <a:solidFill>
                <a:srgbClr val="FFFFFF"/>
              </a:solidFill>
              <a:prstDash val="solid"/>
              <a:round/>
            </a:ln>
          </p:spPr>
          <p:txBody>
            <a:bodyPr/>
            <a:lstStyle/>
            <a:p>
              <a:endParaRPr lang="ja-JP" altLang="en-US"/>
            </a:p>
          </p:txBody>
        </p:sp>
        <p:sp>
          <p:nvSpPr>
            <p:cNvPr id="19" name="TextBox 150">
              <a:extLst>
                <a:ext uri="{FF2B5EF4-FFF2-40B4-BE49-F238E27FC236}">
                  <a16:creationId xmlns:a16="http://schemas.microsoft.com/office/drawing/2014/main" id="{A8FD8E72-F173-953D-EF14-5EB428805790}"/>
                </a:ext>
              </a:extLst>
            </p:cNvPr>
            <p:cNvSpPr txBox="1"/>
            <p:nvPr/>
          </p:nvSpPr>
          <p:spPr>
            <a:xfrm>
              <a:off x="0" y="9525"/>
              <a:ext cx="552490" cy="96209"/>
            </a:xfrm>
            <a:prstGeom prst="rect">
              <a:avLst/>
            </a:prstGeom>
          </p:spPr>
          <p:txBody>
            <a:bodyPr lIns="50800" tIns="50800" rIns="50800" bIns="50800" rtlCol="0" anchor="ctr"/>
            <a:lstStyle/>
            <a:p>
              <a:pPr marL="302261" lvl="1" indent="-151130" algn="r">
                <a:lnSpc>
                  <a:spcPts val="1680"/>
                </a:lnSpc>
                <a:buFont typeface="Arial"/>
                <a:buChar char="•"/>
              </a:pPr>
              <a:endParaRPr/>
            </a:p>
          </p:txBody>
        </p:sp>
      </p:grpSp>
      <p:sp>
        <p:nvSpPr>
          <p:cNvPr id="20" name="TextBox 185">
            <a:extLst>
              <a:ext uri="{FF2B5EF4-FFF2-40B4-BE49-F238E27FC236}">
                <a16:creationId xmlns:a16="http://schemas.microsoft.com/office/drawing/2014/main" id="{44CC9351-3759-CBAB-66FE-1E8A263D2747}"/>
              </a:ext>
            </a:extLst>
          </p:cNvPr>
          <p:cNvSpPr txBox="1"/>
          <p:nvPr/>
        </p:nvSpPr>
        <p:spPr>
          <a:xfrm>
            <a:off x="5583769" y="1371600"/>
            <a:ext cx="3384319" cy="273665"/>
          </a:xfrm>
          <a:prstGeom prst="rect">
            <a:avLst/>
          </a:prstGeom>
        </p:spPr>
        <p:txBody>
          <a:bodyPr wrap="square" lIns="0" tIns="0" rIns="0" bIns="0" rtlCol="0" anchor="t">
            <a:spAutoFit/>
          </a:bodyPr>
          <a:lstStyle/>
          <a:p>
            <a:pPr algn="ctr">
              <a:lnSpc>
                <a:spcPts val="2399"/>
              </a:lnSpc>
              <a:spcBef>
                <a:spcPct val="0"/>
              </a:spcBef>
            </a:pPr>
            <a:r>
              <a:rPr lang="ja-JP" altLang="en-US" sz="1400" b="1" dirty="0">
                <a:solidFill>
                  <a:srgbClr val="FFFFFF"/>
                </a:solidFill>
                <a:latin typeface="ZEN角ゴシックNEW Bold"/>
                <a:ea typeface="ZEN角ゴシックNEW Bold"/>
                <a:cs typeface="ZEN角ゴシックNEW Bold"/>
                <a:sym typeface="ZEN角ゴシックNEW Bold"/>
              </a:rPr>
              <a:t>ウェアラブル端末の一例（カナリア）</a:t>
            </a:r>
            <a:endParaRPr lang="en-US" sz="1400" b="1" dirty="0">
              <a:solidFill>
                <a:srgbClr val="FFFFFF"/>
              </a:solidFill>
              <a:latin typeface="ZEN角ゴシックNEW Bold"/>
              <a:ea typeface="ZEN角ゴシックNEW Bold"/>
              <a:cs typeface="ZEN角ゴシックNEW Bold"/>
              <a:sym typeface="ZEN角ゴシックNEW Bold"/>
            </a:endParaRPr>
          </a:p>
        </p:txBody>
      </p:sp>
      <p:sp>
        <p:nvSpPr>
          <p:cNvPr id="27" name="Freeform 140">
            <a:extLst>
              <a:ext uri="{FF2B5EF4-FFF2-40B4-BE49-F238E27FC236}">
                <a16:creationId xmlns:a16="http://schemas.microsoft.com/office/drawing/2014/main" id="{6FB6D775-139B-CC00-9B97-497776A03CDF}"/>
              </a:ext>
            </a:extLst>
          </p:cNvPr>
          <p:cNvSpPr/>
          <p:nvPr/>
        </p:nvSpPr>
        <p:spPr>
          <a:xfrm>
            <a:off x="4919065" y="4164040"/>
            <a:ext cx="4612389" cy="2372791"/>
          </a:xfrm>
          <a:custGeom>
            <a:avLst/>
            <a:gdLst/>
            <a:ahLst/>
            <a:cxnLst/>
            <a:rect l="l" t="t" r="r" b="b"/>
            <a:pathLst>
              <a:path w="2178308" h="1169096">
                <a:moveTo>
                  <a:pt x="0" y="0"/>
                </a:moveTo>
                <a:lnTo>
                  <a:pt x="2178308" y="0"/>
                </a:lnTo>
                <a:lnTo>
                  <a:pt x="2178308" y="1169096"/>
                </a:lnTo>
                <a:lnTo>
                  <a:pt x="0" y="1169096"/>
                </a:lnTo>
                <a:close/>
              </a:path>
            </a:pathLst>
          </a:custGeom>
          <a:solidFill>
            <a:srgbClr val="ED7D31"/>
          </a:solidFill>
          <a:ln cap="sq">
            <a:noFill/>
            <a:prstDash val="solid"/>
            <a:miter/>
          </a:ln>
        </p:spPr>
        <p:txBody>
          <a:bodyPr/>
          <a:lstStyle/>
          <a:p>
            <a:endParaRPr lang="ja-JP" altLang="en-US"/>
          </a:p>
        </p:txBody>
      </p:sp>
      <p:grpSp>
        <p:nvGrpSpPr>
          <p:cNvPr id="29" name="Group 145">
            <a:extLst>
              <a:ext uri="{FF2B5EF4-FFF2-40B4-BE49-F238E27FC236}">
                <a16:creationId xmlns:a16="http://schemas.microsoft.com/office/drawing/2014/main" id="{48663CD8-A202-5AFB-7EF8-A2E531B18E7F}"/>
              </a:ext>
            </a:extLst>
          </p:cNvPr>
          <p:cNvGrpSpPr/>
          <p:nvPr/>
        </p:nvGrpSpPr>
        <p:grpSpPr>
          <a:xfrm>
            <a:off x="4920252" y="4572000"/>
            <a:ext cx="4611202" cy="1964832"/>
            <a:chOff x="0" y="0"/>
            <a:chExt cx="3813868" cy="868531"/>
          </a:xfrm>
        </p:grpSpPr>
        <p:sp>
          <p:nvSpPr>
            <p:cNvPr id="30" name="Freeform 146">
              <a:extLst>
                <a:ext uri="{FF2B5EF4-FFF2-40B4-BE49-F238E27FC236}">
                  <a16:creationId xmlns:a16="http://schemas.microsoft.com/office/drawing/2014/main" id="{5EFCB3C9-1B82-A3AA-66FA-7ABA5BAD5624}"/>
                </a:ext>
              </a:extLst>
            </p:cNvPr>
            <p:cNvSpPr/>
            <p:nvPr/>
          </p:nvSpPr>
          <p:spPr>
            <a:xfrm>
              <a:off x="0" y="0"/>
              <a:ext cx="3813868" cy="832699"/>
            </a:xfrm>
            <a:custGeom>
              <a:avLst/>
              <a:gdLst/>
              <a:ahLst/>
              <a:cxnLst/>
              <a:rect l="l" t="t" r="r" b="b"/>
              <a:pathLst>
                <a:path w="3813868" h="868531">
                  <a:moveTo>
                    <a:pt x="24860" y="0"/>
                  </a:moveTo>
                  <a:lnTo>
                    <a:pt x="3789008" y="0"/>
                  </a:lnTo>
                  <a:cubicBezTo>
                    <a:pt x="3795601" y="0"/>
                    <a:pt x="3801925" y="2619"/>
                    <a:pt x="3806587" y="7281"/>
                  </a:cubicBezTo>
                  <a:cubicBezTo>
                    <a:pt x="3811249" y="11944"/>
                    <a:pt x="3813868" y="18267"/>
                    <a:pt x="3813868" y="24860"/>
                  </a:cubicBezTo>
                  <a:lnTo>
                    <a:pt x="3813868" y="843671"/>
                  </a:lnTo>
                  <a:cubicBezTo>
                    <a:pt x="3813868" y="857401"/>
                    <a:pt x="3802738" y="868531"/>
                    <a:pt x="3789008" y="868531"/>
                  </a:cubicBezTo>
                  <a:lnTo>
                    <a:pt x="24860" y="868531"/>
                  </a:lnTo>
                  <a:cubicBezTo>
                    <a:pt x="11130" y="868531"/>
                    <a:pt x="0" y="857401"/>
                    <a:pt x="0" y="843671"/>
                  </a:cubicBezTo>
                  <a:lnTo>
                    <a:pt x="0" y="24860"/>
                  </a:lnTo>
                  <a:cubicBezTo>
                    <a:pt x="0" y="11130"/>
                    <a:pt x="11130" y="0"/>
                    <a:pt x="24860" y="0"/>
                  </a:cubicBezTo>
                  <a:close/>
                </a:path>
              </a:pathLst>
            </a:custGeom>
            <a:solidFill>
              <a:srgbClr val="FFFFFF">
                <a:alpha val="89804"/>
              </a:srgbClr>
            </a:solidFill>
            <a:ln w="38100" cap="rnd">
              <a:solidFill>
                <a:srgbClr val="FFFFFF">
                  <a:alpha val="89804"/>
                </a:srgbClr>
              </a:solidFill>
              <a:prstDash val="solid"/>
              <a:round/>
            </a:ln>
          </p:spPr>
          <p:txBody>
            <a:bodyPr/>
            <a:lstStyle/>
            <a:p>
              <a:endParaRPr lang="ja-JP" altLang="en-US"/>
            </a:p>
          </p:txBody>
        </p:sp>
        <p:sp>
          <p:nvSpPr>
            <p:cNvPr id="31" name="TextBox 147">
              <a:extLst>
                <a:ext uri="{FF2B5EF4-FFF2-40B4-BE49-F238E27FC236}">
                  <a16:creationId xmlns:a16="http://schemas.microsoft.com/office/drawing/2014/main" id="{7154D54F-22D9-CB99-DF5B-D634D4D75B02}"/>
                </a:ext>
              </a:extLst>
            </p:cNvPr>
            <p:cNvSpPr txBox="1"/>
            <p:nvPr/>
          </p:nvSpPr>
          <p:spPr>
            <a:xfrm>
              <a:off x="0" y="9525"/>
              <a:ext cx="3813868" cy="859006"/>
            </a:xfrm>
            <a:prstGeom prst="rect">
              <a:avLst/>
            </a:prstGeom>
          </p:spPr>
          <p:txBody>
            <a:bodyPr lIns="50800" tIns="50800" rIns="50800" bIns="50800" rtlCol="0" anchor="ctr"/>
            <a:lstStyle/>
            <a:p>
              <a:pPr algn="ctr">
                <a:lnSpc>
                  <a:spcPts val="1680"/>
                </a:lnSpc>
              </a:pPr>
              <a:endParaRPr/>
            </a:p>
          </p:txBody>
        </p:sp>
      </p:grpSp>
      <p:sp>
        <p:nvSpPr>
          <p:cNvPr id="32" name="TextBox 183">
            <a:extLst>
              <a:ext uri="{FF2B5EF4-FFF2-40B4-BE49-F238E27FC236}">
                <a16:creationId xmlns:a16="http://schemas.microsoft.com/office/drawing/2014/main" id="{44BB7373-F148-84EE-4CE3-B4CAAFDEC5C9}"/>
              </a:ext>
            </a:extLst>
          </p:cNvPr>
          <p:cNvSpPr txBox="1"/>
          <p:nvPr/>
        </p:nvSpPr>
        <p:spPr>
          <a:xfrm>
            <a:off x="5511074" y="4146281"/>
            <a:ext cx="3529707" cy="349519"/>
          </a:xfrm>
          <a:prstGeom prst="rect">
            <a:avLst/>
          </a:prstGeom>
        </p:spPr>
        <p:txBody>
          <a:bodyPr lIns="0" tIns="0" rIns="0" bIns="0" rtlCol="0" anchor="t">
            <a:spAutoFit/>
          </a:bodyPr>
          <a:lstStyle/>
          <a:p>
            <a:pPr algn="ctr">
              <a:lnSpc>
                <a:spcPts val="2999"/>
              </a:lnSpc>
              <a:spcBef>
                <a:spcPct val="0"/>
              </a:spcBef>
            </a:pPr>
            <a:r>
              <a:rPr lang="en-US" b="1" dirty="0">
                <a:solidFill>
                  <a:srgbClr val="FFFFFF"/>
                </a:solidFill>
                <a:latin typeface="ZEN角ゴシックNEW Bold"/>
                <a:ea typeface="ZEN角ゴシックNEW Bold"/>
                <a:cs typeface="ZEN角ゴシックNEW Bold"/>
                <a:sym typeface="ZEN角ゴシックNEW Bold"/>
              </a:rPr>
              <a:t>―  </a:t>
            </a:r>
            <a:r>
              <a:rPr lang="en-US" b="1" dirty="0" err="1">
                <a:solidFill>
                  <a:srgbClr val="FFFFFF"/>
                </a:solidFill>
                <a:latin typeface="ZEN角ゴシックNEW Bold"/>
                <a:ea typeface="ZEN角ゴシックNEW Bold"/>
                <a:cs typeface="ZEN角ゴシックNEW Bold"/>
                <a:sym typeface="ZEN角ゴシックNEW Bold"/>
              </a:rPr>
              <a:t>着用者からの意見</a:t>
            </a:r>
            <a:r>
              <a:rPr lang="en-US" b="1" dirty="0">
                <a:solidFill>
                  <a:srgbClr val="FFFFFF"/>
                </a:solidFill>
                <a:latin typeface="ZEN角ゴシックNEW Bold"/>
                <a:ea typeface="ZEN角ゴシックNEW Bold"/>
                <a:cs typeface="ZEN角ゴシックNEW Bold"/>
                <a:sym typeface="ZEN角ゴシックNEW Bold"/>
              </a:rPr>
              <a:t> ー</a:t>
            </a:r>
          </a:p>
        </p:txBody>
      </p:sp>
      <p:pic>
        <p:nvPicPr>
          <p:cNvPr id="3" name="図 2">
            <a:extLst>
              <a:ext uri="{FF2B5EF4-FFF2-40B4-BE49-F238E27FC236}">
                <a16:creationId xmlns:a16="http://schemas.microsoft.com/office/drawing/2014/main" id="{62BB92A0-8E11-17E4-2CD3-322A07BCD97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76800" y="2209800"/>
            <a:ext cx="2914750" cy="1850110"/>
          </a:xfrm>
          <a:prstGeom prst="rect">
            <a:avLst/>
          </a:prstGeom>
        </p:spPr>
      </p:pic>
      <p:sp>
        <p:nvSpPr>
          <p:cNvPr id="4" name="TextBox 135">
            <a:extLst>
              <a:ext uri="{FF2B5EF4-FFF2-40B4-BE49-F238E27FC236}">
                <a16:creationId xmlns:a16="http://schemas.microsoft.com/office/drawing/2014/main" id="{6C70F359-DF6F-F0CD-8BB7-E6DCF56DB944}"/>
              </a:ext>
            </a:extLst>
          </p:cNvPr>
          <p:cNvSpPr txBox="1"/>
          <p:nvPr/>
        </p:nvSpPr>
        <p:spPr>
          <a:xfrm>
            <a:off x="4953000" y="1882057"/>
            <a:ext cx="3017791" cy="487827"/>
          </a:xfrm>
          <a:prstGeom prst="rect">
            <a:avLst/>
          </a:prstGeom>
        </p:spPr>
        <p:txBody>
          <a:bodyPr lIns="0" tIns="0" rIns="0" bIns="0" rtlCol="0" anchor="ctr"/>
          <a:lstStyle/>
          <a:p>
            <a:r>
              <a:rPr lang="en-US" altLang="ja-JP" sz="800" dirty="0">
                <a:solidFill>
                  <a:srgbClr val="000000"/>
                </a:solidFill>
                <a:latin typeface="ZEN角ゴシックNEW"/>
                <a:ea typeface="ZEN角ゴシックNEW"/>
              </a:rPr>
              <a:t>〈</a:t>
            </a:r>
            <a:r>
              <a:rPr lang="ja-JP" altLang="en-US" sz="800" dirty="0">
                <a:solidFill>
                  <a:srgbClr val="000000"/>
                </a:solidFill>
                <a:latin typeface="ZEN角ゴシックNEW"/>
                <a:ea typeface="ZEN角ゴシックNEW"/>
              </a:rPr>
              <a:t>ウェアラブル端末の例</a:t>
            </a:r>
            <a:r>
              <a:rPr lang="en-US" altLang="ja-JP" sz="800" dirty="0">
                <a:solidFill>
                  <a:srgbClr val="000000"/>
                </a:solidFill>
                <a:latin typeface="ZEN角ゴシックNEW"/>
                <a:ea typeface="ZEN角ゴシックNEW"/>
              </a:rPr>
              <a:t>〉</a:t>
            </a:r>
            <a:r>
              <a:rPr lang="ja-JP" altLang="en-US" sz="800" dirty="0">
                <a:solidFill>
                  <a:srgbClr val="000000"/>
                </a:solidFill>
                <a:latin typeface="ZEN角ゴシックNEW"/>
                <a:ea typeface="ZEN角ゴシックNEW"/>
              </a:rPr>
              <a:t>「カナリア」による深部体温目安</a:t>
            </a:r>
            <a:endParaRPr lang="en-US" sz="800" dirty="0">
              <a:solidFill>
                <a:srgbClr val="000000"/>
              </a:solidFill>
              <a:latin typeface="ZEN角ゴシックNEW"/>
              <a:ea typeface="ZEN角ゴシックNEW"/>
              <a:sym typeface="ZEN角ゴシックNEW"/>
            </a:endParaRPr>
          </a:p>
        </p:txBody>
      </p:sp>
      <p:sp>
        <p:nvSpPr>
          <p:cNvPr id="7" name="TextBox 156">
            <a:extLst>
              <a:ext uri="{FF2B5EF4-FFF2-40B4-BE49-F238E27FC236}">
                <a16:creationId xmlns:a16="http://schemas.microsoft.com/office/drawing/2014/main" id="{5747FFFE-7C40-17AF-9890-4071D0FF12F9}"/>
              </a:ext>
            </a:extLst>
          </p:cNvPr>
          <p:cNvSpPr txBox="1"/>
          <p:nvPr/>
        </p:nvSpPr>
        <p:spPr>
          <a:xfrm>
            <a:off x="4942002" y="4763511"/>
            <a:ext cx="4612390" cy="1865889"/>
          </a:xfrm>
          <a:prstGeom prst="rect">
            <a:avLst/>
          </a:prstGeom>
        </p:spPr>
        <p:txBody>
          <a:bodyPr lIns="0" tIns="0" rIns="0" bIns="0" rtlCol="0" anchor="t"/>
          <a:lstStyle/>
          <a:p>
            <a:pPr marL="388620" lvl="1" indent="-194310" algn="l">
              <a:buFont typeface="Arial"/>
              <a:buChar char="•"/>
            </a:pPr>
            <a:r>
              <a:rPr lang="ja-JP" altLang="en-US" sz="1600" dirty="0">
                <a:solidFill>
                  <a:srgbClr val="000000"/>
                </a:solidFill>
                <a:latin typeface="ZEN角ゴシックNEW" panose="020B0600070205080204" charset="-128"/>
                <a:ea typeface="ZEN角ゴシックNEW" panose="020B0600070205080204" charset="-128"/>
                <a:cs typeface="ZEN角ゴシックNEW Bold"/>
                <a:sym typeface="ZEN角ゴシックNEW Bold"/>
              </a:rPr>
              <a:t>見守られている気がして安心できる。音が出ると、休む様に心がけた。</a:t>
            </a:r>
            <a:endParaRPr lang="en-US" altLang="ja-JP" sz="1600" dirty="0">
              <a:solidFill>
                <a:srgbClr val="000000"/>
              </a:solidFill>
              <a:latin typeface="ZEN角ゴシックNEW" panose="020B0600070205080204" charset="-128"/>
              <a:ea typeface="ZEN角ゴシックNEW" panose="020B0600070205080204" charset="-128"/>
              <a:cs typeface="ZEN角ゴシックNEW Bold"/>
              <a:sym typeface="ZEN角ゴシックNEW Bold"/>
            </a:endParaRPr>
          </a:p>
          <a:p>
            <a:pPr marL="388620" lvl="1" indent="-194310" algn="l">
              <a:buFont typeface="Arial"/>
              <a:buChar char="•"/>
            </a:pPr>
            <a:endParaRPr lang="en-US" sz="300" dirty="0">
              <a:solidFill>
                <a:srgbClr val="000000"/>
              </a:solidFill>
              <a:latin typeface="ZEN角ゴシックNEW" panose="020B0600070205080204" charset="-128"/>
              <a:ea typeface="ZEN角ゴシックNEW" panose="020B0600070205080204" charset="-128"/>
              <a:cs typeface="ZEN角ゴシックNEW Bold"/>
              <a:sym typeface="ZEN角ゴシックNEW Bold"/>
            </a:endParaRPr>
          </a:p>
          <a:p>
            <a:pPr marL="388620" lvl="1" indent="-194310" algn="l">
              <a:buFont typeface="Arial"/>
              <a:buChar char="•"/>
            </a:pPr>
            <a:r>
              <a:rPr lang="ja-JP" altLang="en-US" sz="1600" dirty="0">
                <a:solidFill>
                  <a:srgbClr val="000000"/>
                </a:solidFill>
                <a:latin typeface="ZEN角ゴシックNEW" panose="020B0600070205080204" charset="-128"/>
                <a:ea typeface="ZEN角ゴシックNEW" panose="020B0600070205080204" charset="-128"/>
                <a:cs typeface="ZEN角ゴシックNEW Bold"/>
                <a:sym typeface="ZEN角ゴシックNEW Bold"/>
              </a:rPr>
              <a:t>自分自身では「これくらい」と重要に考えていなかった時、音が鳴って初めて危険だったことに気づいた。</a:t>
            </a:r>
            <a:endParaRPr lang="en-US" altLang="ja-JP" sz="1600" dirty="0">
              <a:solidFill>
                <a:srgbClr val="000000"/>
              </a:solidFill>
              <a:latin typeface="ZEN角ゴシックNEW" panose="020B0600070205080204" charset="-128"/>
              <a:ea typeface="ZEN角ゴシックNEW" panose="020B0600070205080204" charset="-128"/>
              <a:cs typeface="ZEN角ゴシックNEW Bold"/>
              <a:sym typeface="ZEN角ゴシックNEW Bold"/>
            </a:endParaRPr>
          </a:p>
          <a:p>
            <a:pPr marL="388620" lvl="1" indent="-194310" algn="l">
              <a:buFont typeface="Arial"/>
              <a:buChar char="•"/>
            </a:pPr>
            <a:endParaRPr lang="en-US" altLang="ja-JP" sz="300" dirty="0">
              <a:solidFill>
                <a:srgbClr val="000000"/>
              </a:solidFill>
              <a:latin typeface="ZEN角ゴシックNEW" panose="020B0600070205080204" charset="-128"/>
              <a:ea typeface="ZEN角ゴシックNEW" panose="020B0600070205080204" charset="-128"/>
              <a:cs typeface="ZEN角ゴシックNEW Bold"/>
              <a:sym typeface="ZEN角ゴシックNEW Bold"/>
            </a:endParaRPr>
          </a:p>
          <a:p>
            <a:pPr marL="388620" lvl="1" indent="-194310">
              <a:buFont typeface="Arial"/>
              <a:buChar char="•"/>
            </a:pPr>
            <a:r>
              <a:rPr lang="ja-JP" altLang="en-US" sz="1600" dirty="0">
                <a:solidFill>
                  <a:srgbClr val="000000"/>
                </a:solidFill>
                <a:latin typeface="ZEN角ゴシックNEW" panose="020B0600070205080204" charset="-128"/>
                <a:ea typeface="ZEN角ゴシックNEW" panose="020B0600070205080204" charset="-128"/>
                <a:cs typeface="ZEN角ゴシックNEW Bold"/>
                <a:sym typeface="ZEN角ゴシックNEW Bold"/>
              </a:rPr>
              <a:t>刈払機を使用中は警告音が聞こえにくい。</a:t>
            </a:r>
            <a:endParaRPr lang="en-US" altLang="ja-JP" sz="1600" dirty="0">
              <a:solidFill>
                <a:srgbClr val="000000"/>
              </a:solidFill>
              <a:latin typeface="ZEN角ゴシックNEW" panose="020B0600070205080204" charset="-128"/>
              <a:ea typeface="ZEN角ゴシックNEW" panose="020B0600070205080204" charset="-128"/>
              <a:cs typeface="ZEN角ゴシックNEW Bold"/>
              <a:sym typeface="ZEN角ゴシックNEW Bold"/>
            </a:endParaRPr>
          </a:p>
        </p:txBody>
      </p:sp>
      <p:sp>
        <p:nvSpPr>
          <p:cNvPr id="9" name="正方形/長方形 8">
            <a:extLst>
              <a:ext uri="{FF2B5EF4-FFF2-40B4-BE49-F238E27FC236}">
                <a16:creationId xmlns:a16="http://schemas.microsoft.com/office/drawing/2014/main" id="{127F5280-D7CE-A67E-7C98-759B620341DA}"/>
              </a:ext>
            </a:extLst>
          </p:cNvPr>
          <p:cNvSpPr/>
          <p:nvPr/>
        </p:nvSpPr>
        <p:spPr>
          <a:xfrm>
            <a:off x="7893341" y="1968743"/>
            <a:ext cx="1631361" cy="853128"/>
          </a:xfrm>
          <a:prstGeom prst="rect">
            <a:avLst/>
          </a:prstGeom>
          <a:solidFill>
            <a:srgbClr val="FFFDE5"/>
          </a:solidFill>
          <a:ln w="22225" cap="flat" cmpd="sng" algn="ctr">
            <a:solidFill>
              <a:schemeClr val="accent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1" i="0" u="none" strike="noStrike" kern="0" cap="none" spc="0" normalizeH="0" baseline="0" noProof="0" dirty="0">
              <a:ln>
                <a:noFill/>
              </a:ln>
              <a:solidFill>
                <a:prstClr val="white"/>
              </a:solidFill>
              <a:effectLst>
                <a:glow rad="101600">
                  <a:srgbClr val="FFFF00">
                    <a:alpha val="60000"/>
                  </a:srgbClr>
                </a:glow>
              </a:effectLst>
              <a:uLnTx/>
              <a:uFillTx/>
              <a:latin typeface="Calibri"/>
              <a:ea typeface="ＭＳ Ｐゴシック" panose="020B0600070205080204" pitchFamily="50" charset="-128"/>
              <a:cs typeface="+mn-cs"/>
            </a:endParaRPr>
          </a:p>
        </p:txBody>
      </p:sp>
      <p:sp>
        <p:nvSpPr>
          <p:cNvPr id="8" name="TextBox 135">
            <a:extLst>
              <a:ext uri="{FF2B5EF4-FFF2-40B4-BE49-F238E27FC236}">
                <a16:creationId xmlns:a16="http://schemas.microsoft.com/office/drawing/2014/main" id="{B210A822-980A-BF5C-FF53-17DAA1A8057D}"/>
              </a:ext>
            </a:extLst>
          </p:cNvPr>
          <p:cNvSpPr txBox="1"/>
          <p:nvPr/>
        </p:nvSpPr>
        <p:spPr>
          <a:xfrm>
            <a:off x="7943975" y="1931945"/>
            <a:ext cx="1530092" cy="952078"/>
          </a:xfrm>
          <a:prstGeom prst="rect">
            <a:avLst/>
          </a:prstGeom>
        </p:spPr>
        <p:txBody>
          <a:bodyPr lIns="0" tIns="0" rIns="0" bIns="0" rtlCol="0" anchor="ctr"/>
          <a:lstStyle/>
          <a:p>
            <a:pPr algn="l"/>
            <a:r>
              <a:rPr lang="ja-JP" altLang="en-US" sz="1050" dirty="0">
                <a:solidFill>
                  <a:schemeClr val="accent2"/>
                </a:solidFill>
                <a:latin typeface="ZEN角ゴシックNEW"/>
                <a:ea typeface="ZEN角ゴシックNEW"/>
                <a:cs typeface="ZEN角ゴシックNEW"/>
                <a:sym typeface="ZEN角ゴシックNEW"/>
              </a:rPr>
              <a:t>人間の深部体温（推定）の上昇を検知し、光・音・振動により装着者に熱中症リスクを教えてくれる端末です</a:t>
            </a:r>
            <a:endParaRPr lang="en-US" sz="1050" dirty="0">
              <a:solidFill>
                <a:schemeClr val="accent2"/>
              </a:solidFill>
              <a:latin typeface="ZEN角ゴシックNEW"/>
              <a:ea typeface="ZEN角ゴシックNEW"/>
              <a:cs typeface="ZEN角ゴシックNEW"/>
              <a:sym typeface="ZEN角ゴシックNEW"/>
            </a:endParaRPr>
          </a:p>
        </p:txBody>
      </p:sp>
      <p:pic>
        <p:nvPicPr>
          <p:cNvPr id="11" name="図 10" descr="座る, テーブル, 表面, 電話 が含まれている画像&#10;&#10;AI によって生成されたコンテンツは間違っている可能性があります。">
            <a:extLst>
              <a:ext uri="{FF2B5EF4-FFF2-40B4-BE49-F238E27FC236}">
                <a16:creationId xmlns:a16="http://schemas.microsoft.com/office/drawing/2014/main" id="{CB5623D5-2FA0-57B4-CFE1-88A2E12B98D6}"/>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7893341" y="2930818"/>
            <a:ext cx="1631361" cy="1119430"/>
          </a:xfrm>
          <a:prstGeom prst="rect">
            <a:avLst/>
          </a:prstGeom>
        </p:spPr>
      </p:pic>
    </p:spTree>
    <p:extLst>
      <p:ext uri="{BB962C8B-B14F-4D97-AF65-F5344CB8AC3E}">
        <p14:creationId xmlns:p14="http://schemas.microsoft.com/office/powerpoint/2010/main" val="1607347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図 20">
            <a:extLst>
              <a:ext uri="{FF2B5EF4-FFF2-40B4-BE49-F238E27FC236}">
                <a16:creationId xmlns:a16="http://schemas.microsoft.com/office/drawing/2014/main" id="{DAEEB359-E60C-B2C4-F60F-C5DE0AAAF27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59907" y="3455605"/>
            <a:ext cx="1226345" cy="775717"/>
          </a:xfrm>
          <a:prstGeom prst="rect">
            <a:avLst/>
          </a:prstGeom>
        </p:spPr>
      </p:pic>
      <p:sp>
        <p:nvSpPr>
          <p:cNvPr id="3" name="テキスト ボックス 2">
            <a:extLst>
              <a:ext uri="{FF2B5EF4-FFF2-40B4-BE49-F238E27FC236}">
                <a16:creationId xmlns:a16="http://schemas.microsoft.com/office/drawing/2014/main" id="{A3879FB4-EB1A-BB9C-1D3A-4DEEE4E2AB64}"/>
              </a:ext>
            </a:extLst>
          </p:cNvPr>
          <p:cNvSpPr txBox="1"/>
          <p:nvPr/>
        </p:nvSpPr>
        <p:spPr>
          <a:xfrm>
            <a:off x="202017" y="180752"/>
            <a:ext cx="9611833"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熱中症</a:t>
            </a:r>
            <a:r>
              <a:rPr kumimoji="1" lang="ja-JP" altLang="en-US" sz="3200" dirty="0">
                <a:solidFill>
                  <a:prstClr val="black"/>
                </a:solidFill>
                <a:latin typeface="ZEN角ゴシックNEW" panose="020B0600070205080204" charset="-128"/>
                <a:ea typeface="ZEN角ゴシックNEW" panose="020B0600070205080204" charset="-128"/>
              </a:rPr>
              <a:t>になったときの応急処置</a:t>
            </a:r>
            <a:endParaRPr kumimoji="1" lang="ja-JP" altLang="en-US" sz="3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
        <p:nvSpPr>
          <p:cNvPr id="6" name="テキスト ボックス 5">
            <a:extLst>
              <a:ext uri="{FF2B5EF4-FFF2-40B4-BE49-F238E27FC236}">
                <a16:creationId xmlns:a16="http://schemas.microsoft.com/office/drawing/2014/main" id="{3404CED1-5F7A-9CFF-9FEB-A35D2009A951}"/>
              </a:ext>
            </a:extLst>
          </p:cNvPr>
          <p:cNvSpPr txBox="1"/>
          <p:nvPr/>
        </p:nvSpPr>
        <p:spPr>
          <a:xfrm>
            <a:off x="493331" y="2887299"/>
            <a:ext cx="3240680" cy="36009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rPr>
              <a:t>①</a:t>
            </a:r>
            <a:r>
              <a:rPr kumimoji="0" lang="ja-JP" altLang="en-US"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rPr>
              <a:t> 作業を中断</a:t>
            </a:r>
            <a:endParaRPr kumimoji="0" lang="en-US" altLang="ja-JP"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6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（代表的な症状）</a:t>
            </a:r>
            <a:endParaRPr kumimoji="0"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汗をかかない、体が熱い</a:t>
            </a:r>
            <a:endParaRPr kumimoji="0"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立ちくらみ、吐き気、頭痛</a:t>
            </a:r>
            <a:endParaRPr kumimoji="0"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脱力感、判断力低下</a:t>
            </a:r>
            <a:endParaRPr kumimoji="0"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endParaRPr>
          </a:p>
        </p:txBody>
      </p:sp>
      <p:sp>
        <p:nvSpPr>
          <p:cNvPr id="7" name="テキスト ボックス 6">
            <a:extLst>
              <a:ext uri="{FF2B5EF4-FFF2-40B4-BE49-F238E27FC236}">
                <a16:creationId xmlns:a16="http://schemas.microsoft.com/office/drawing/2014/main" id="{9FBE4A01-6828-FF0E-D86A-88D69F2B8B56}"/>
              </a:ext>
            </a:extLst>
          </p:cNvPr>
          <p:cNvSpPr txBox="1"/>
          <p:nvPr/>
        </p:nvSpPr>
        <p:spPr>
          <a:xfrm>
            <a:off x="3705167" y="2851203"/>
            <a:ext cx="2850549" cy="36625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rPr>
              <a:t>②</a:t>
            </a:r>
            <a:r>
              <a:rPr kumimoji="0" lang="ja-JP" altLang="en-US"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rPr>
              <a:t> 応急処置</a:t>
            </a:r>
            <a:endParaRPr kumimoji="0" lang="en-US" altLang="ja-JP"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6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涼しい環境へ避難</a:t>
            </a:r>
            <a:endParaRPr kumimoji="1"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衣服をゆるめ体を</a:t>
            </a:r>
            <a:r>
              <a:rPr lang="ja-JP" altLang="en-US" sz="1600" b="1" dirty="0">
                <a:solidFill>
                  <a:srgbClr val="4648B9"/>
                </a:solidFill>
                <a:latin typeface="ZEN角ゴシックNEW" panose="020B0600070205080204" charset="-128"/>
                <a:ea typeface="ZEN角ゴシックNEW" panose="020B0600070205080204" charset="-128"/>
                <a:cs typeface="M+ 1p medium" panose="020B0603020203020204" pitchFamily="50" charset="-128"/>
              </a:rPr>
              <a:t>急速冷却</a:t>
            </a:r>
            <a:endParaRPr kumimoji="0"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水分・塩分</a:t>
            </a:r>
            <a:r>
              <a:rPr kumimoji="0"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を補給</a:t>
            </a:r>
            <a:endParaRPr kumimoji="1"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endParaRPr>
          </a:p>
        </p:txBody>
      </p:sp>
      <p:sp>
        <p:nvSpPr>
          <p:cNvPr id="8" name="テキスト ボックス 7">
            <a:extLst>
              <a:ext uri="{FF2B5EF4-FFF2-40B4-BE49-F238E27FC236}">
                <a16:creationId xmlns:a16="http://schemas.microsoft.com/office/drawing/2014/main" id="{10C4B343-7AF7-059D-DD0B-4BB57C651D35}"/>
              </a:ext>
            </a:extLst>
          </p:cNvPr>
          <p:cNvSpPr txBox="1"/>
          <p:nvPr/>
        </p:nvSpPr>
        <p:spPr>
          <a:xfrm>
            <a:off x="6898638" y="2846292"/>
            <a:ext cx="2563295" cy="36625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rPr>
              <a:t>③ 病院へ</a:t>
            </a:r>
            <a:endParaRPr kumimoji="0" lang="en-US" altLang="ja-JP"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応急処置をしても症状が改善しない場合は医療機関</a:t>
            </a:r>
            <a:r>
              <a:rPr kumimoji="0"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で診療を受けましょう</a:t>
            </a:r>
            <a:r>
              <a:rPr kumimoji="1"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a:t>
            </a:r>
          </a:p>
        </p:txBody>
      </p:sp>
      <p:pic>
        <p:nvPicPr>
          <p:cNvPr id="9" name="図 8" descr="光 が含まれている画像&#10;&#10;自動的に生成された説明">
            <a:extLst>
              <a:ext uri="{FF2B5EF4-FFF2-40B4-BE49-F238E27FC236}">
                <a16:creationId xmlns:a16="http://schemas.microsoft.com/office/drawing/2014/main" id="{A7FF082B-4C6E-604D-2C55-0A959FE32A5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86123" y="3370080"/>
            <a:ext cx="3451199" cy="2041673"/>
          </a:xfrm>
          <a:prstGeom prst="rect">
            <a:avLst/>
          </a:prstGeom>
        </p:spPr>
      </p:pic>
      <p:pic>
        <p:nvPicPr>
          <p:cNvPr id="10" name="図 9">
            <a:extLst>
              <a:ext uri="{FF2B5EF4-FFF2-40B4-BE49-F238E27FC236}">
                <a16:creationId xmlns:a16="http://schemas.microsoft.com/office/drawing/2014/main" id="{3A4F82CA-F423-E130-977A-2EC72C39D40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1"/>
          <a:stretch/>
        </p:blipFill>
        <p:spPr>
          <a:xfrm>
            <a:off x="3410290" y="3458673"/>
            <a:ext cx="2714429" cy="1968769"/>
          </a:xfrm>
          <a:prstGeom prst="rect">
            <a:avLst/>
          </a:prstGeom>
        </p:spPr>
      </p:pic>
      <p:pic>
        <p:nvPicPr>
          <p:cNvPr id="11" name="図 10">
            <a:extLst>
              <a:ext uri="{FF2B5EF4-FFF2-40B4-BE49-F238E27FC236}">
                <a16:creationId xmlns:a16="http://schemas.microsoft.com/office/drawing/2014/main" id="{821924D4-0395-69B4-AC28-1916054683D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46370" y="3559419"/>
            <a:ext cx="2994807" cy="2246105"/>
          </a:xfrm>
          <a:prstGeom prst="rect">
            <a:avLst/>
          </a:prstGeom>
        </p:spPr>
      </p:pic>
      <p:grpSp>
        <p:nvGrpSpPr>
          <p:cNvPr id="16" name="グループ化 15">
            <a:extLst>
              <a:ext uri="{FF2B5EF4-FFF2-40B4-BE49-F238E27FC236}">
                <a16:creationId xmlns:a16="http://schemas.microsoft.com/office/drawing/2014/main" id="{4CDDC297-6ADC-1292-ADC9-BFBEA4185666}"/>
              </a:ext>
            </a:extLst>
          </p:cNvPr>
          <p:cNvGrpSpPr/>
          <p:nvPr/>
        </p:nvGrpSpPr>
        <p:grpSpPr>
          <a:xfrm>
            <a:off x="6495711" y="4223986"/>
            <a:ext cx="641154" cy="916973"/>
            <a:chOff x="9037733" y="6306883"/>
            <a:chExt cx="547687" cy="533400"/>
          </a:xfrm>
        </p:grpSpPr>
        <p:sp>
          <p:nvSpPr>
            <p:cNvPr id="17" name="フリーフォーム: 図形 16">
              <a:extLst>
                <a:ext uri="{FF2B5EF4-FFF2-40B4-BE49-F238E27FC236}">
                  <a16:creationId xmlns:a16="http://schemas.microsoft.com/office/drawing/2014/main" id="{ACA60A94-AB1A-93F1-0B60-CD755A37ADD0}"/>
                </a:ext>
              </a:extLst>
            </p:cNvPr>
            <p:cNvSpPr/>
            <p:nvPr/>
          </p:nvSpPr>
          <p:spPr>
            <a:xfrm>
              <a:off x="9037733" y="6306883"/>
              <a:ext cx="319087" cy="533400"/>
            </a:xfrm>
            <a:custGeom>
              <a:avLst/>
              <a:gdLst>
                <a:gd name="connsiteX0" fmla="*/ 119063 w 319087"/>
                <a:gd name="connsiteY0" fmla="*/ 0 h 533400"/>
                <a:gd name="connsiteX1" fmla="*/ 0 w 319087"/>
                <a:gd name="connsiteY1" fmla="*/ 0 h 533400"/>
                <a:gd name="connsiteX2" fmla="*/ 200025 w 319087"/>
                <a:gd name="connsiteY2" fmla="*/ 266700 h 533400"/>
                <a:gd name="connsiteX3" fmla="*/ 0 w 319087"/>
                <a:gd name="connsiteY3" fmla="*/ 533400 h 533400"/>
                <a:gd name="connsiteX4" fmla="*/ 119063 w 319087"/>
                <a:gd name="connsiteY4" fmla="*/ 533400 h 533400"/>
                <a:gd name="connsiteX5" fmla="*/ 319088 w 319087"/>
                <a:gd name="connsiteY5" fmla="*/ 266700 h 533400"/>
                <a:gd name="connsiteX6" fmla="*/ 119063 w 319087"/>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087" h="533400">
                  <a:moveTo>
                    <a:pt x="119063" y="0"/>
                  </a:moveTo>
                  <a:lnTo>
                    <a:pt x="0" y="0"/>
                  </a:lnTo>
                  <a:lnTo>
                    <a:pt x="200025" y="266700"/>
                  </a:lnTo>
                  <a:lnTo>
                    <a:pt x="0" y="533400"/>
                  </a:lnTo>
                  <a:lnTo>
                    <a:pt x="119063" y="533400"/>
                  </a:lnTo>
                  <a:lnTo>
                    <a:pt x="319088" y="266700"/>
                  </a:lnTo>
                  <a:lnTo>
                    <a:pt x="119063" y="0"/>
                  </a:lnTo>
                  <a:close/>
                </a:path>
              </a:pathLst>
            </a:custGeom>
            <a:solidFill>
              <a:srgbClr val="14CEE5"/>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18" name="フリーフォーム: 図形 17">
              <a:extLst>
                <a:ext uri="{FF2B5EF4-FFF2-40B4-BE49-F238E27FC236}">
                  <a16:creationId xmlns:a16="http://schemas.microsoft.com/office/drawing/2014/main" id="{F8DF459F-692E-2889-8471-296D273D14B4}"/>
                </a:ext>
              </a:extLst>
            </p:cNvPr>
            <p:cNvSpPr/>
            <p:nvPr/>
          </p:nvSpPr>
          <p:spPr>
            <a:xfrm>
              <a:off x="9266333" y="6306883"/>
              <a:ext cx="319087" cy="533400"/>
            </a:xfrm>
            <a:custGeom>
              <a:avLst/>
              <a:gdLst>
                <a:gd name="connsiteX0" fmla="*/ 119063 w 319087"/>
                <a:gd name="connsiteY0" fmla="*/ 0 h 533400"/>
                <a:gd name="connsiteX1" fmla="*/ 0 w 319087"/>
                <a:gd name="connsiteY1" fmla="*/ 0 h 533400"/>
                <a:gd name="connsiteX2" fmla="*/ 200025 w 319087"/>
                <a:gd name="connsiteY2" fmla="*/ 266700 h 533400"/>
                <a:gd name="connsiteX3" fmla="*/ 0 w 319087"/>
                <a:gd name="connsiteY3" fmla="*/ 533400 h 533400"/>
                <a:gd name="connsiteX4" fmla="*/ 119063 w 319087"/>
                <a:gd name="connsiteY4" fmla="*/ 533400 h 533400"/>
                <a:gd name="connsiteX5" fmla="*/ 319088 w 319087"/>
                <a:gd name="connsiteY5" fmla="*/ 266700 h 533400"/>
                <a:gd name="connsiteX6" fmla="*/ 119063 w 319087"/>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087" h="533400">
                  <a:moveTo>
                    <a:pt x="119063" y="0"/>
                  </a:moveTo>
                  <a:lnTo>
                    <a:pt x="0" y="0"/>
                  </a:lnTo>
                  <a:lnTo>
                    <a:pt x="200025" y="266700"/>
                  </a:lnTo>
                  <a:lnTo>
                    <a:pt x="0" y="533400"/>
                  </a:lnTo>
                  <a:lnTo>
                    <a:pt x="119063" y="533400"/>
                  </a:lnTo>
                  <a:lnTo>
                    <a:pt x="319088" y="266700"/>
                  </a:lnTo>
                  <a:lnTo>
                    <a:pt x="119063" y="0"/>
                  </a:lnTo>
                  <a:close/>
                </a:path>
              </a:pathLst>
            </a:custGeom>
            <a:solidFill>
              <a:srgbClr val="14CEE5"/>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3" name="テキスト ボックス 12">
            <a:extLst>
              <a:ext uri="{FF2B5EF4-FFF2-40B4-BE49-F238E27FC236}">
                <a16:creationId xmlns:a16="http://schemas.microsoft.com/office/drawing/2014/main" id="{3C550488-7537-9B9C-B556-CEF983192938}"/>
              </a:ext>
            </a:extLst>
          </p:cNvPr>
          <p:cNvSpPr txBox="1"/>
          <p:nvPr/>
        </p:nvSpPr>
        <p:spPr>
          <a:xfrm>
            <a:off x="7149235" y="3604945"/>
            <a:ext cx="1031051" cy="507831"/>
          </a:xfrm>
          <a:prstGeom prst="rect">
            <a:avLst/>
          </a:prstGeom>
          <a:noFill/>
        </p:spPr>
        <p:txBody>
          <a:bodyPr wrap="none" rtlCol="0">
            <a:spAutoFit/>
          </a:bodyPr>
          <a:lstStyle/>
          <a:p>
            <a:pPr algn="ctr"/>
            <a:r>
              <a:rPr kumimoji="1" lang="ja-JP" altLang="en-US" sz="1100" b="1" dirty="0">
                <a:solidFill>
                  <a:srgbClr val="4648B9"/>
                </a:solidFill>
                <a:latin typeface="ZEN角ゴシックNEW" panose="020B0600070205080204" charset="-128"/>
                <a:ea typeface="ZEN角ゴシックNEW" panose="020B0600070205080204" charset="-128"/>
              </a:rPr>
              <a:t>後悔する前に</a:t>
            </a:r>
            <a:endParaRPr kumimoji="1" lang="en-US" altLang="ja-JP" sz="1100" b="1" dirty="0">
              <a:solidFill>
                <a:srgbClr val="4648B9"/>
              </a:solidFill>
              <a:latin typeface="ZEN角ゴシックNEW" panose="020B0600070205080204" charset="-128"/>
              <a:ea typeface="ZEN角ゴシックNEW" panose="020B0600070205080204" charset="-128"/>
            </a:endParaRPr>
          </a:p>
          <a:p>
            <a:pPr algn="ctr"/>
            <a:r>
              <a:rPr kumimoji="1" lang="en-US" altLang="ja-JP" sz="1600" b="1" dirty="0">
                <a:solidFill>
                  <a:srgbClr val="4648B9"/>
                </a:solidFill>
                <a:latin typeface="ZEN角ゴシックNEW" panose="020B0600070205080204" charset="-128"/>
                <a:ea typeface="ZEN角ゴシックNEW" panose="020B0600070205080204" charset="-128"/>
              </a:rPr>
              <a:t>119</a:t>
            </a:r>
            <a:r>
              <a:rPr kumimoji="1" lang="ja-JP" altLang="en-US" sz="1100" b="1" dirty="0">
                <a:solidFill>
                  <a:srgbClr val="4648B9"/>
                </a:solidFill>
                <a:latin typeface="ZEN角ゴシックNEW" panose="020B0600070205080204" charset="-128"/>
                <a:ea typeface="ZEN角ゴシックNEW" panose="020B0600070205080204" charset="-128"/>
              </a:rPr>
              <a:t>番通報</a:t>
            </a:r>
            <a:endParaRPr kumimoji="1" lang="en-US" altLang="ja-JP" sz="1100" b="1" dirty="0">
              <a:solidFill>
                <a:srgbClr val="4648B9"/>
              </a:solidFill>
              <a:latin typeface="ZEN角ゴシックNEW" panose="020B0600070205080204" charset="-128"/>
              <a:ea typeface="ZEN角ゴシックNEW" panose="020B0600070205080204" charset="-128"/>
            </a:endParaRPr>
          </a:p>
        </p:txBody>
      </p:sp>
      <p:grpSp>
        <p:nvGrpSpPr>
          <p:cNvPr id="23" name="グループ化 22">
            <a:extLst>
              <a:ext uri="{FF2B5EF4-FFF2-40B4-BE49-F238E27FC236}">
                <a16:creationId xmlns:a16="http://schemas.microsoft.com/office/drawing/2014/main" id="{AD303C4B-3628-6068-D480-3CB4F9EE78AD}"/>
              </a:ext>
            </a:extLst>
          </p:cNvPr>
          <p:cNvGrpSpPr/>
          <p:nvPr/>
        </p:nvGrpSpPr>
        <p:grpSpPr>
          <a:xfrm>
            <a:off x="4885464" y="4724400"/>
            <a:ext cx="762000" cy="787545"/>
            <a:chOff x="6611119" y="4829077"/>
            <a:chExt cx="2113333" cy="1848802"/>
          </a:xfrm>
        </p:grpSpPr>
        <p:pic>
          <p:nvPicPr>
            <p:cNvPr id="24" name="図 23" descr="光 が含まれている画像&#10;&#10;自動的に生成された説明">
              <a:extLst>
                <a:ext uri="{FF2B5EF4-FFF2-40B4-BE49-F238E27FC236}">
                  <a16:creationId xmlns:a16="http://schemas.microsoft.com/office/drawing/2014/main" id="{B6132573-BE50-61E7-44B2-357F7F01AC4F}"/>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7718014" y="4829077"/>
              <a:ext cx="1006438" cy="1848802"/>
            </a:xfrm>
            <a:prstGeom prst="rect">
              <a:avLst/>
            </a:prstGeom>
          </p:spPr>
        </p:pic>
        <p:pic>
          <p:nvPicPr>
            <p:cNvPr id="25" name="グラフィックス 24">
              <a:extLst>
                <a:ext uri="{FF2B5EF4-FFF2-40B4-BE49-F238E27FC236}">
                  <a16:creationId xmlns:a16="http://schemas.microsoft.com/office/drawing/2014/main" id="{51A40734-C5E2-1DB8-1ADC-5FE0194E6D70}"/>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20207629">
              <a:off x="6611119" y="5241621"/>
              <a:ext cx="1476942" cy="1427079"/>
            </a:xfrm>
            <a:prstGeom prst="rect">
              <a:avLst/>
            </a:prstGeom>
          </p:spPr>
        </p:pic>
      </p:grpSp>
      <p:sp>
        <p:nvSpPr>
          <p:cNvPr id="12" name="正方形/長方形 11">
            <a:extLst>
              <a:ext uri="{FF2B5EF4-FFF2-40B4-BE49-F238E27FC236}">
                <a16:creationId xmlns:a16="http://schemas.microsoft.com/office/drawing/2014/main" id="{91ED490D-9911-7166-FDA9-94EEB2C9609D}"/>
              </a:ext>
            </a:extLst>
          </p:cNvPr>
          <p:cNvSpPr/>
          <p:nvPr/>
        </p:nvSpPr>
        <p:spPr>
          <a:xfrm>
            <a:off x="2637133" y="2426954"/>
            <a:ext cx="2239667"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四角形: 角を丸くする 18">
            <a:extLst>
              <a:ext uri="{FF2B5EF4-FFF2-40B4-BE49-F238E27FC236}">
                <a16:creationId xmlns:a16="http://schemas.microsoft.com/office/drawing/2014/main" id="{9AE00B1B-CDDD-1FDC-E49E-86DC887641E6}"/>
              </a:ext>
            </a:extLst>
          </p:cNvPr>
          <p:cNvSpPr/>
          <p:nvPr/>
        </p:nvSpPr>
        <p:spPr>
          <a:xfrm>
            <a:off x="232144" y="1116696"/>
            <a:ext cx="9441712" cy="1655585"/>
          </a:xfrm>
          <a:prstGeom prst="roundRect">
            <a:avLst>
              <a:gd name="adj" fmla="val 13734"/>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dirty="0">
                <a:solidFill>
                  <a:prstClr val="black"/>
                </a:solidFill>
                <a:latin typeface="ZEN角ゴシックNEW" panose="020B0600070205080204" charset="-128"/>
                <a:ea typeface="ZEN角ゴシックNEW" panose="020B0600070205080204" charset="-128"/>
              </a:rPr>
              <a:t>・</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熱失神のような軽度の熱中症であっても、</a:t>
            </a:r>
            <a:r>
              <a:rPr kumimoji="0" lang="ja-JP" altLang="en-US"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rPr>
              <a:t>周りの環境や状況によって、</a:t>
            </a:r>
            <a:r>
              <a:rPr kumimoji="0" lang="ja-JP" altLang="en-US" sz="1400" b="1" i="0" u="none" strike="noStrike" kern="1200" cap="none" spc="0" normalizeH="0" baseline="0" noProof="0" dirty="0">
                <a:ln>
                  <a:noFill/>
                </a:ln>
                <a:solidFill>
                  <a:srgbClr val="FF0000"/>
                </a:solidFill>
                <a:effectLst/>
                <a:uLnTx/>
                <a:uFillTx/>
                <a:latin typeface="ZEN角ゴシックNEW" panose="020B0600070205080204" charset="-128"/>
                <a:ea typeface="ZEN角ゴシックNEW" panose="020B0600070205080204" charset="-128"/>
              </a:rPr>
              <a:t>応急処置等をしないと重症化</a:t>
            </a:r>
            <a:r>
              <a:rPr kumimoji="0" lang="ja-JP" altLang="en-US"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rPr>
              <a:t>する可能性があります。</a:t>
            </a:r>
            <a:endParaRPr kumimoji="0" lang="en-US" altLang="ja-JP"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0" lang="en-US" altLang="ja-JP" sz="8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dirty="0">
                <a:solidFill>
                  <a:srgbClr val="333333"/>
                </a:solidFill>
                <a:latin typeface="ZEN角ゴシックNEW" panose="020B0600070205080204" charset="-128"/>
                <a:ea typeface="ZEN角ゴシックNEW" panose="020B0600070205080204" charset="-128"/>
              </a:rPr>
              <a:t>・</a:t>
            </a:r>
            <a:r>
              <a:rPr kumimoji="1" lang="ja-JP" altLang="en-US"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rPr>
              <a:t>立ちくらみや脱力感等の</a:t>
            </a:r>
            <a:r>
              <a:rPr kumimoji="1" lang="ja-JP" altLang="en-US" sz="1400" b="1" i="0" u="none" strike="noStrike" kern="1200" cap="none" spc="0" normalizeH="0" baseline="0" noProof="0" dirty="0">
                <a:ln>
                  <a:noFill/>
                </a:ln>
                <a:solidFill>
                  <a:srgbClr val="FF0000"/>
                </a:solidFill>
                <a:effectLst/>
                <a:uLnTx/>
                <a:uFillTx/>
                <a:latin typeface="ZEN角ゴシックNEW" panose="020B0600070205080204" charset="-128"/>
                <a:ea typeface="ZEN角ゴシックNEW" panose="020B0600070205080204" charset="-128"/>
              </a:rPr>
              <a:t>熱中症の症状を感じたら、すぐに「作業を中断」し、「応急処置」を実施する</a:t>
            </a:r>
            <a:r>
              <a:rPr kumimoji="1" lang="ja-JP" altLang="en-US"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rPr>
              <a:t>ことが大切です。</a:t>
            </a:r>
            <a:endParaRPr kumimoji="1" lang="en-US" altLang="ja-JP"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1" lang="en-US" altLang="ja-JP" sz="8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dirty="0">
                <a:solidFill>
                  <a:srgbClr val="333333"/>
                </a:solidFill>
                <a:latin typeface="ZEN角ゴシックNEW" panose="020B0600070205080204" charset="-128"/>
                <a:ea typeface="ZEN角ゴシックNEW" panose="020B0600070205080204" charset="-128"/>
              </a:rPr>
              <a:t>・</a:t>
            </a:r>
            <a:r>
              <a:rPr kumimoji="1" lang="ja-JP" altLang="en-US"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rPr>
              <a:t>早い対処は快復への近道、</a:t>
            </a:r>
            <a:r>
              <a:rPr kumimoji="1" lang="ja-JP" altLang="en-US" sz="1400" b="1" i="0" u="none" strike="noStrike" kern="1200" cap="none" spc="0" normalizeH="0" baseline="0" noProof="0" dirty="0">
                <a:ln>
                  <a:noFill/>
                </a:ln>
                <a:solidFill>
                  <a:srgbClr val="FF0000"/>
                </a:solidFill>
                <a:effectLst/>
                <a:uLnTx/>
                <a:uFillTx/>
                <a:latin typeface="ZEN角ゴシックNEW" panose="020B0600070205080204" charset="-128"/>
                <a:ea typeface="ZEN角ゴシックNEW" panose="020B0600070205080204" charset="-128"/>
              </a:rPr>
              <a:t>疑いを感じたらすぐに対処</a:t>
            </a:r>
            <a:r>
              <a:rPr kumimoji="1" lang="ja-JP" altLang="en-US" sz="1400" b="1" i="0" u="none" strike="noStrike" kern="1200" cap="none" spc="0" normalizeH="0" baseline="0" noProof="0" dirty="0">
                <a:ln>
                  <a:noFill/>
                </a:ln>
                <a:solidFill>
                  <a:schemeClr val="tx1"/>
                </a:solidFill>
                <a:effectLst/>
                <a:uLnTx/>
                <a:uFillTx/>
                <a:latin typeface="ZEN角ゴシックNEW" panose="020B0600070205080204" charset="-128"/>
                <a:ea typeface="ZEN角ゴシックNEW" panose="020B0600070205080204" charset="-128"/>
              </a:rPr>
              <a:t>しましょう</a:t>
            </a:r>
            <a:r>
              <a:rPr kumimoji="1" lang="ja-JP" altLang="en-US"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rPr>
              <a:t>。</a:t>
            </a:r>
            <a:endPar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Tree>
    <p:extLst>
      <p:ext uri="{BB962C8B-B14F-4D97-AF65-F5344CB8AC3E}">
        <p14:creationId xmlns:p14="http://schemas.microsoft.com/office/powerpoint/2010/main" val="3800229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3696">
            <a:off x="212522" y="807513"/>
            <a:ext cx="9563176" cy="0"/>
          </a:xfrm>
          <a:prstGeom prst="line">
            <a:avLst/>
          </a:prstGeom>
          <a:ln w="28575" cap="rnd">
            <a:solidFill>
              <a:srgbClr val="ED7D31"/>
            </a:solidFill>
            <a:prstDash val="solid"/>
            <a:headEnd type="oval" w="lg" len="lg"/>
            <a:tailEnd type="oval" w="lg" len="lg"/>
          </a:ln>
        </p:spPr>
        <p:txBody>
          <a:bodyPr/>
          <a:lstStyle/>
          <a:p>
            <a:endParaRPr lang="ja-JP" altLang="en-US"/>
          </a:p>
        </p:txBody>
      </p:sp>
      <p:grpSp>
        <p:nvGrpSpPr>
          <p:cNvPr id="3" name="Group 3"/>
          <p:cNvGrpSpPr/>
          <p:nvPr/>
        </p:nvGrpSpPr>
        <p:grpSpPr>
          <a:xfrm>
            <a:off x="0" y="939452"/>
            <a:ext cx="9906000" cy="5918548"/>
            <a:chOff x="0" y="0"/>
            <a:chExt cx="13208000" cy="7891397"/>
          </a:xfrm>
        </p:grpSpPr>
        <p:sp>
          <p:nvSpPr>
            <p:cNvPr id="4" name="Freeform 4"/>
            <p:cNvSpPr/>
            <p:nvPr/>
          </p:nvSpPr>
          <p:spPr>
            <a:xfrm>
              <a:off x="0" y="0"/>
              <a:ext cx="13208000" cy="7891399"/>
            </a:xfrm>
            <a:custGeom>
              <a:avLst/>
              <a:gdLst/>
              <a:ahLst/>
              <a:cxnLst/>
              <a:rect l="l" t="t" r="r" b="b"/>
              <a:pathLst>
                <a:path w="13208000" h="7891399">
                  <a:moveTo>
                    <a:pt x="0" y="0"/>
                  </a:moveTo>
                  <a:lnTo>
                    <a:pt x="13208000" y="0"/>
                  </a:lnTo>
                  <a:lnTo>
                    <a:pt x="13208000" y="7891399"/>
                  </a:lnTo>
                  <a:lnTo>
                    <a:pt x="0" y="7891399"/>
                  </a:lnTo>
                  <a:close/>
                </a:path>
              </a:pathLst>
            </a:custGeom>
            <a:solidFill>
              <a:srgbClr val="ED7D31"/>
            </a:solidFill>
          </p:spPr>
          <p:txBody>
            <a:bodyPr/>
            <a:lstStyle/>
            <a:p>
              <a:endParaRPr lang="ja-JP" altLang="en-US"/>
            </a:p>
          </p:txBody>
        </p:sp>
      </p:grpSp>
      <p:sp>
        <p:nvSpPr>
          <p:cNvPr id="5" name="AutoShape 5"/>
          <p:cNvSpPr/>
          <p:nvPr/>
        </p:nvSpPr>
        <p:spPr>
          <a:xfrm rot="3826143">
            <a:off x="-484797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 name="AutoShape 6"/>
          <p:cNvSpPr/>
          <p:nvPr/>
        </p:nvSpPr>
        <p:spPr>
          <a:xfrm rot="3826143">
            <a:off x="-474134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 name="AutoShape 7"/>
          <p:cNvSpPr/>
          <p:nvPr/>
        </p:nvSpPr>
        <p:spPr>
          <a:xfrm rot="3826143">
            <a:off x="-452808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 name="AutoShape 8"/>
          <p:cNvSpPr/>
          <p:nvPr/>
        </p:nvSpPr>
        <p:spPr>
          <a:xfrm rot="3826143">
            <a:off x="-420819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 name="AutoShape 9"/>
          <p:cNvSpPr/>
          <p:nvPr/>
        </p:nvSpPr>
        <p:spPr>
          <a:xfrm rot="3826143">
            <a:off x="-378168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 name="AutoShape 10"/>
          <p:cNvSpPr/>
          <p:nvPr/>
        </p:nvSpPr>
        <p:spPr>
          <a:xfrm rot="3826143">
            <a:off x="-324853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 name="AutoShape 11"/>
          <p:cNvSpPr/>
          <p:nvPr/>
        </p:nvSpPr>
        <p:spPr>
          <a:xfrm rot="3826143">
            <a:off x="-260876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 name="AutoShape 12"/>
          <p:cNvSpPr/>
          <p:nvPr/>
        </p:nvSpPr>
        <p:spPr>
          <a:xfrm rot="3826143">
            <a:off x="-196898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3" name="AutoShape 13"/>
          <p:cNvSpPr/>
          <p:nvPr/>
        </p:nvSpPr>
        <p:spPr>
          <a:xfrm rot="3826143">
            <a:off x="-132921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4" name="AutoShape 14"/>
          <p:cNvSpPr/>
          <p:nvPr/>
        </p:nvSpPr>
        <p:spPr>
          <a:xfrm rot="3826143">
            <a:off x="-68944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5" name="AutoShape 15"/>
          <p:cNvSpPr/>
          <p:nvPr/>
        </p:nvSpPr>
        <p:spPr>
          <a:xfrm rot="3826143">
            <a:off x="-4966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6" name="AutoShape 16"/>
          <p:cNvSpPr/>
          <p:nvPr/>
        </p:nvSpPr>
        <p:spPr>
          <a:xfrm rot="3826143">
            <a:off x="59010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7" name="AutoShape 17"/>
          <p:cNvSpPr/>
          <p:nvPr/>
        </p:nvSpPr>
        <p:spPr>
          <a:xfrm rot="3826143">
            <a:off x="122988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8" name="AutoShape 18"/>
          <p:cNvSpPr/>
          <p:nvPr/>
        </p:nvSpPr>
        <p:spPr>
          <a:xfrm rot="3826143">
            <a:off x="186965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9" name="AutoShape 19"/>
          <p:cNvSpPr/>
          <p:nvPr/>
        </p:nvSpPr>
        <p:spPr>
          <a:xfrm rot="3826143">
            <a:off x="250942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0" name="AutoShape 20"/>
          <p:cNvSpPr/>
          <p:nvPr/>
        </p:nvSpPr>
        <p:spPr>
          <a:xfrm rot="3826143">
            <a:off x="314920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1" name="AutoShape 21"/>
          <p:cNvSpPr/>
          <p:nvPr/>
        </p:nvSpPr>
        <p:spPr>
          <a:xfrm rot="3826143">
            <a:off x="378897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2" name="AutoShape 22"/>
          <p:cNvSpPr/>
          <p:nvPr/>
        </p:nvSpPr>
        <p:spPr>
          <a:xfrm rot="3826143">
            <a:off x="442875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3" name="AutoShape 23"/>
          <p:cNvSpPr/>
          <p:nvPr/>
        </p:nvSpPr>
        <p:spPr>
          <a:xfrm rot="3826143">
            <a:off x="506852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4" name="AutoShape 24"/>
          <p:cNvSpPr/>
          <p:nvPr/>
        </p:nvSpPr>
        <p:spPr>
          <a:xfrm rot="3826143">
            <a:off x="570829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5" name="AutoShape 25"/>
          <p:cNvSpPr/>
          <p:nvPr/>
        </p:nvSpPr>
        <p:spPr>
          <a:xfrm rot="3826143">
            <a:off x="-463471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6" name="AutoShape 26"/>
          <p:cNvSpPr/>
          <p:nvPr/>
        </p:nvSpPr>
        <p:spPr>
          <a:xfrm rot="3826143">
            <a:off x="-442145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7" name="AutoShape 27"/>
          <p:cNvSpPr/>
          <p:nvPr/>
        </p:nvSpPr>
        <p:spPr>
          <a:xfrm rot="3826143">
            <a:off x="-410156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8" name="AutoShape 28"/>
          <p:cNvSpPr/>
          <p:nvPr/>
        </p:nvSpPr>
        <p:spPr>
          <a:xfrm rot="3826143">
            <a:off x="-367505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9" name="AutoShape 29"/>
          <p:cNvSpPr/>
          <p:nvPr/>
        </p:nvSpPr>
        <p:spPr>
          <a:xfrm rot="3826143">
            <a:off x="-314190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0" name="AutoShape 30"/>
          <p:cNvSpPr/>
          <p:nvPr/>
        </p:nvSpPr>
        <p:spPr>
          <a:xfrm rot="3826143">
            <a:off x="-250213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1" name="AutoShape 31"/>
          <p:cNvSpPr/>
          <p:nvPr/>
        </p:nvSpPr>
        <p:spPr>
          <a:xfrm rot="3826143">
            <a:off x="-186236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2" name="AutoShape 32"/>
          <p:cNvSpPr/>
          <p:nvPr/>
        </p:nvSpPr>
        <p:spPr>
          <a:xfrm rot="3826143">
            <a:off x="-122258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3" name="AutoShape 33"/>
          <p:cNvSpPr/>
          <p:nvPr/>
        </p:nvSpPr>
        <p:spPr>
          <a:xfrm rot="3826143">
            <a:off x="-58281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4" name="AutoShape 34"/>
          <p:cNvSpPr/>
          <p:nvPr/>
        </p:nvSpPr>
        <p:spPr>
          <a:xfrm rot="3826143">
            <a:off x="5696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5" name="AutoShape 35"/>
          <p:cNvSpPr/>
          <p:nvPr/>
        </p:nvSpPr>
        <p:spPr>
          <a:xfrm rot="3826143">
            <a:off x="69673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6" name="AutoShape 36"/>
          <p:cNvSpPr/>
          <p:nvPr/>
        </p:nvSpPr>
        <p:spPr>
          <a:xfrm rot="3826143">
            <a:off x="133651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7" name="AutoShape 37"/>
          <p:cNvSpPr/>
          <p:nvPr/>
        </p:nvSpPr>
        <p:spPr>
          <a:xfrm rot="3826143">
            <a:off x="197628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8" name="AutoShape 38"/>
          <p:cNvSpPr/>
          <p:nvPr/>
        </p:nvSpPr>
        <p:spPr>
          <a:xfrm rot="3826143">
            <a:off x="261605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9" name="AutoShape 39"/>
          <p:cNvSpPr/>
          <p:nvPr/>
        </p:nvSpPr>
        <p:spPr>
          <a:xfrm rot="3826143">
            <a:off x="325583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0" name="AutoShape 40"/>
          <p:cNvSpPr/>
          <p:nvPr/>
        </p:nvSpPr>
        <p:spPr>
          <a:xfrm rot="3826143">
            <a:off x="389560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1" name="AutoShape 41"/>
          <p:cNvSpPr/>
          <p:nvPr/>
        </p:nvSpPr>
        <p:spPr>
          <a:xfrm rot="3826143">
            <a:off x="453538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2" name="AutoShape 42"/>
          <p:cNvSpPr/>
          <p:nvPr/>
        </p:nvSpPr>
        <p:spPr>
          <a:xfrm rot="3826143">
            <a:off x="517515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3" name="AutoShape 43"/>
          <p:cNvSpPr/>
          <p:nvPr/>
        </p:nvSpPr>
        <p:spPr>
          <a:xfrm rot="3826143">
            <a:off x="581492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4" name="AutoShape 44"/>
          <p:cNvSpPr/>
          <p:nvPr/>
        </p:nvSpPr>
        <p:spPr>
          <a:xfrm rot="3826143">
            <a:off x="634807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5" name="AutoShape 45"/>
          <p:cNvSpPr/>
          <p:nvPr/>
        </p:nvSpPr>
        <p:spPr>
          <a:xfrm rot="3826143">
            <a:off x="-431482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6" name="AutoShape 46"/>
          <p:cNvSpPr/>
          <p:nvPr/>
        </p:nvSpPr>
        <p:spPr>
          <a:xfrm rot="3826143">
            <a:off x="-399494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7" name="AutoShape 47"/>
          <p:cNvSpPr/>
          <p:nvPr/>
        </p:nvSpPr>
        <p:spPr>
          <a:xfrm rot="3826143">
            <a:off x="-356842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8" name="AutoShape 48"/>
          <p:cNvSpPr/>
          <p:nvPr/>
        </p:nvSpPr>
        <p:spPr>
          <a:xfrm rot="3826143">
            <a:off x="-303527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9" name="AutoShape 49"/>
          <p:cNvSpPr/>
          <p:nvPr/>
        </p:nvSpPr>
        <p:spPr>
          <a:xfrm rot="3826143">
            <a:off x="-239550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0" name="AutoShape 50"/>
          <p:cNvSpPr/>
          <p:nvPr/>
        </p:nvSpPr>
        <p:spPr>
          <a:xfrm rot="3826143">
            <a:off x="-175573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1" name="AutoShape 51"/>
          <p:cNvSpPr/>
          <p:nvPr/>
        </p:nvSpPr>
        <p:spPr>
          <a:xfrm rot="3826143">
            <a:off x="-111595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2" name="AutoShape 52"/>
          <p:cNvSpPr/>
          <p:nvPr/>
        </p:nvSpPr>
        <p:spPr>
          <a:xfrm rot="3826143">
            <a:off x="-47618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3" name="AutoShape 53"/>
          <p:cNvSpPr/>
          <p:nvPr/>
        </p:nvSpPr>
        <p:spPr>
          <a:xfrm rot="3826143">
            <a:off x="16359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4" name="AutoShape 54"/>
          <p:cNvSpPr/>
          <p:nvPr/>
        </p:nvSpPr>
        <p:spPr>
          <a:xfrm rot="3826143">
            <a:off x="80336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5" name="AutoShape 55"/>
          <p:cNvSpPr/>
          <p:nvPr/>
        </p:nvSpPr>
        <p:spPr>
          <a:xfrm rot="3826143">
            <a:off x="144313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6" name="AutoShape 56"/>
          <p:cNvSpPr/>
          <p:nvPr/>
        </p:nvSpPr>
        <p:spPr>
          <a:xfrm rot="3826143">
            <a:off x="208291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7" name="AutoShape 57"/>
          <p:cNvSpPr/>
          <p:nvPr/>
        </p:nvSpPr>
        <p:spPr>
          <a:xfrm rot="3826143">
            <a:off x="272268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8" name="AutoShape 58"/>
          <p:cNvSpPr/>
          <p:nvPr/>
        </p:nvSpPr>
        <p:spPr>
          <a:xfrm rot="3826143">
            <a:off x="336246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9" name="AutoShape 59"/>
          <p:cNvSpPr/>
          <p:nvPr/>
        </p:nvSpPr>
        <p:spPr>
          <a:xfrm rot="3826143">
            <a:off x="400223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0" name="AutoShape 60"/>
          <p:cNvSpPr/>
          <p:nvPr/>
        </p:nvSpPr>
        <p:spPr>
          <a:xfrm rot="3826143">
            <a:off x="464200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1" name="AutoShape 61"/>
          <p:cNvSpPr/>
          <p:nvPr/>
        </p:nvSpPr>
        <p:spPr>
          <a:xfrm rot="3826143">
            <a:off x="528178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2" name="AutoShape 62"/>
          <p:cNvSpPr/>
          <p:nvPr/>
        </p:nvSpPr>
        <p:spPr>
          <a:xfrm rot="3826143">
            <a:off x="592155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3" name="AutoShape 63"/>
          <p:cNvSpPr/>
          <p:nvPr/>
        </p:nvSpPr>
        <p:spPr>
          <a:xfrm rot="3826143">
            <a:off x="645470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4" name="AutoShape 64"/>
          <p:cNvSpPr/>
          <p:nvPr/>
        </p:nvSpPr>
        <p:spPr>
          <a:xfrm rot="3826143">
            <a:off x="688121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5" name="AutoShape 65"/>
          <p:cNvSpPr/>
          <p:nvPr/>
        </p:nvSpPr>
        <p:spPr>
          <a:xfrm rot="3826143">
            <a:off x="-388831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6" name="AutoShape 66"/>
          <p:cNvSpPr/>
          <p:nvPr/>
        </p:nvSpPr>
        <p:spPr>
          <a:xfrm rot="3826143">
            <a:off x="-346179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7" name="AutoShape 67"/>
          <p:cNvSpPr/>
          <p:nvPr/>
        </p:nvSpPr>
        <p:spPr>
          <a:xfrm rot="3826143">
            <a:off x="-292865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8" name="AutoShape 68"/>
          <p:cNvSpPr/>
          <p:nvPr/>
        </p:nvSpPr>
        <p:spPr>
          <a:xfrm rot="3826143">
            <a:off x="-228887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9" name="AutoShape 69"/>
          <p:cNvSpPr/>
          <p:nvPr/>
        </p:nvSpPr>
        <p:spPr>
          <a:xfrm rot="3826143">
            <a:off x="-164910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0" name="AutoShape 70"/>
          <p:cNvSpPr/>
          <p:nvPr/>
        </p:nvSpPr>
        <p:spPr>
          <a:xfrm rot="3826143">
            <a:off x="-100932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1" name="AutoShape 71"/>
          <p:cNvSpPr/>
          <p:nvPr/>
        </p:nvSpPr>
        <p:spPr>
          <a:xfrm rot="3826143">
            <a:off x="-36955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2" name="AutoShape 72"/>
          <p:cNvSpPr/>
          <p:nvPr/>
        </p:nvSpPr>
        <p:spPr>
          <a:xfrm rot="3826143">
            <a:off x="27022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3" name="AutoShape 73"/>
          <p:cNvSpPr/>
          <p:nvPr/>
        </p:nvSpPr>
        <p:spPr>
          <a:xfrm rot="3826143">
            <a:off x="90999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4" name="AutoShape 74"/>
          <p:cNvSpPr/>
          <p:nvPr/>
        </p:nvSpPr>
        <p:spPr>
          <a:xfrm rot="3826143">
            <a:off x="154976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5" name="AutoShape 75"/>
          <p:cNvSpPr/>
          <p:nvPr/>
        </p:nvSpPr>
        <p:spPr>
          <a:xfrm rot="3826143">
            <a:off x="218954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6" name="AutoShape 76"/>
          <p:cNvSpPr/>
          <p:nvPr/>
        </p:nvSpPr>
        <p:spPr>
          <a:xfrm rot="3826143">
            <a:off x="282931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7" name="AutoShape 77"/>
          <p:cNvSpPr/>
          <p:nvPr/>
        </p:nvSpPr>
        <p:spPr>
          <a:xfrm rot="3826143">
            <a:off x="346909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8" name="AutoShape 78"/>
          <p:cNvSpPr/>
          <p:nvPr/>
        </p:nvSpPr>
        <p:spPr>
          <a:xfrm rot="3826143">
            <a:off x="410886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9" name="AutoShape 79"/>
          <p:cNvSpPr/>
          <p:nvPr/>
        </p:nvSpPr>
        <p:spPr>
          <a:xfrm rot="3826143">
            <a:off x="474863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0" name="AutoShape 80"/>
          <p:cNvSpPr/>
          <p:nvPr/>
        </p:nvSpPr>
        <p:spPr>
          <a:xfrm rot="3826143">
            <a:off x="538841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1" name="AutoShape 81"/>
          <p:cNvSpPr/>
          <p:nvPr/>
        </p:nvSpPr>
        <p:spPr>
          <a:xfrm rot="3826143">
            <a:off x="602818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2" name="AutoShape 82"/>
          <p:cNvSpPr/>
          <p:nvPr/>
        </p:nvSpPr>
        <p:spPr>
          <a:xfrm rot="3826143">
            <a:off x="656133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3" name="AutoShape 83"/>
          <p:cNvSpPr/>
          <p:nvPr/>
        </p:nvSpPr>
        <p:spPr>
          <a:xfrm rot="3826143">
            <a:off x="698784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4" name="AutoShape 84"/>
          <p:cNvSpPr/>
          <p:nvPr/>
        </p:nvSpPr>
        <p:spPr>
          <a:xfrm rot="3826143">
            <a:off x="730773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5" name="AutoShape 85"/>
          <p:cNvSpPr/>
          <p:nvPr/>
        </p:nvSpPr>
        <p:spPr>
          <a:xfrm rot="3826143">
            <a:off x="-335516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6" name="AutoShape 86"/>
          <p:cNvSpPr/>
          <p:nvPr/>
        </p:nvSpPr>
        <p:spPr>
          <a:xfrm rot="3826143">
            <a:off x="-282202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7" name="AutoShape 87"/>
          <p:cNvSpPr/>
          <p:nvPr/>
        </p:nvSpPr>
        <p:spPr>
          <a:xfrm rot="3826143">
            <a:off x="-218224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8" name="AutoShape 88"/>
          <p:cNvSpPr/>
          <p:nvPr/>
        </p:nvSpPr>
        <p:spPr>
          <a:xfrm rot="3826143">
            <a:off x="-154247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9" name="AutoShape 89"/>
          <p:cNvSpPr/>
          <p:nvPr/>
        </p:nvSpPr>
        <p:spPr>
          <a:xfrm rot="3826143">
            <a:off x="-90269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0" name="AutoShape 90"/>
          <p:cNvSpPr/>
          <p:nvPr/>
        </p:nvSpPr>
        <p:spPr>
          <a:xfrm rot="3826143">
            <a:off x="-26292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1" name="AutoShape 91"/>
          <p:cNvSpPr/>
          <p:nvPr/>
        </p:nvSpPr>
        <p:spPr>
          <a:xfrm rot="3826143">
            <a:off x="37684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2" name="AutoShape 92"/>
          <p:cNvSpPr/>
          <p:nvPr/>
        </p:nvSpPr>
        <p:spPr>
          <a:xfrm rot="3826143">
            <a:off x="101662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3" name="AutoShape 93"/>
          <p:cNvSpPr/>
          <p:nvPr/>
        </p:nvSpPr>
        <p:spPr>
          <a:xfrm rot="3826143">
            <a:off x="165639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4" name="AutoShape 94"/>
          <p:cNvSpPr/>
          <p:nvPr/>
        </p:nvSpPr>
        <p:spPr>
          <a:xfrm rot="3826143">
            <a:off x="229617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5" name="AutoShape 95"/>
          <p:cNvSpPr/>
          <p:nvPr/>
        </p:nvSpPr>
        <p:spPr>
          <a:xfrm rot="3826143">
            <a:off x="293594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6" name="AutoShape 96"/>
          <p:cNvSpPr/>
          <p:nvPr/>
        </p:nvSpPr>
        <p:spPr>
          <a:xfrm rot="3826143">
            <a:off x="357571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7" name="AutoShape 97"/>
          <p:cNvSpPr/>
          <p:nvPr/>
        </p:nvSpPr>
        <p:spPr>
          <a:xfrm rot="3826143">
            <a:off x="421549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8" name="AutoShape 98"/>
          <p:cNvSpPr/>
          <p:nvPr/>
        </p:nvSpPr>
        <p:spPr>
          <a:xfrm rot="3826143">
            <a:off x="485526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9" name="AutoShape 99"/>
          <p:cNvSpPr/>
          <p:nvPr/>
        </p:nvSpPr>
        <p:spPr>
          <a:xfrm rot="3826143">
            <a:off x="549504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0" name="AutoShape 100"/>
          <p:cNvSpPr/>
          <p:nvPr/>
        </p:nvSpPr>
        <p:spPr>
          <a:xfrm rot="3826143">
            <a:off x="613481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1" name="AutoShape 101"/>
          <p:cNvSpPr/>
          <p:nvPr/>
        </p:nvSpPr>
        <p:spPr>
          <a:xfrm rot="3826143">
            <a:off x="666796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2" name="AutoShape 102"/>
          <p:cNvSpPr/>
          <p:nvPr/>
        </p:nvSpPr>
        <p:spPr>
          <a:xfrm rot="3826143">
            <a:off x="709447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3" name="AutoShape 103"/>
          <p:cNvSpPr/>
          <p:nvPr/>
        </p:nvSpPr>
        <p:spPr>
          <a:xfrm rot="3826143">
            <a:off x="741436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4" name="AutoShape 104"/>
          <p:cNvSpPr/>
          <p:nvPr/>
        </p:nvSpPr>
        <p:spPr>
          <a:xfrm rot="3826143">
            <a:off x="762762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5" name="AutoShape 105"/>
          <p:cNvSpPr/>
          <p:nvPr/>
        </p:nvSpPr>
        <p:spPr>
          <a:xfrm rot="3826143">
            <a:off x="-271539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6" name="AutoShape 106"/>
          <p:cNvSpPr/>
          <p:nvPr/>
        </p:nvSpPr>
        <p:spPr>
          <a:xfrm rot="3826143">
            <a:off x="-207561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7" name="AutoShape 107"/>
          <p:cNvSpPr/>
          <p:nvPr/>
        </p:nvSpPr>
        <p:spPr>
          <a:xfrm rot="3826143">
            <a:off x="-143584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8" name="AutoShape 108"/>
          <p:cNvSpPr/>
          <p:nvPr/>
        </p:nvSpPr>
        <p:spPr>
          <a:xfrm rot="3826143">
            <a:off x="-79607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9" name="AutoShape 109"/>
          <p:cNvSpPr/>
          <p:nvPr/>
        </p:nvSpPr>
        <p:spPr>
          <a:xfrm rot="3826143">
            <a:off x="-15629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0" name="AutoShape 110"/>
          <p:cNvSpPr/>
          <p:nvPr/>
        </p:nvSpPr>
        <p:spPr>
          <a:xfrm rot="3826143">
            <a:off x="48347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1" name="AutoShape 111"/>
          <p:cNvSpPr/>
          <p:nvPr/>
        </p:nvSpPr>
        <p:spPr>
          <a:xfrm rot="3826143">
            <a:off x="112325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2" name="AutoShape 112"/>
          <p:cNvSpPr/>
          <p:nvPr/>
        </p:nvSpPr>
        <p:spPr>
          <a:xfrm rot="3826143">
            <a:off x="176302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3" name="AutoShape 113"/>
          <p:cNvSpPr/>
          <p:nvPr/>
        </p:nvSpPr>
        <p:spPr>
          <a:xfrm rot="3826143">
            <a:off x="240280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4" name="AutoShape 114"/>
          <p:cNvSpPr/>
          <p:nvPr/>
        </p:nvSpPr>
        <p:spPr>
          <a:xfrm rot="3826143">
            <a:off x="304257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5" name="AutoShape 115"/>
          <p:cNvSpPr/>
          <p:nvPr/>
        </p:nvSpPr>
        <p:spPr>
          <a:xfrm rot="3826143">
            <a:off x="368234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6" name="AutoShape 116"/>
          <p:cNvSpPr/>
          <p:nvPr/>
        </p:nvSpPr>
        <p:spPr>
          <a:xfrm rot="3826143">
            <a:off x="432212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7" name="AutoShape 117"/>
          <p:cNvSpPr/>
          <p:nvPr/>
        </p:nvSpPr>
        <p:spPr>
          <a:xfrm rot="3826143">
            <a:off x="496189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8" name="AutoShape 118"/>
          <p:cNvSpPr/>
          <p:nvPr/>
        </p:nvSpPr>
        <p:spPr>
          <a:xfrm rot="3826143">
            <a:off x="560167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9" name="AutoShape 119"/>
          <p:cNvSpPr/>
          <p:nvPr/>
        </p:nvSpPr>
        <p:spPr>
          <a:xfrm rot="3826143">
            <a:off x="624144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0" name="AutoShape 120"/>
          <p:cNvSpPr/>
          <p:nvPr/>
        </p:nvSpPr>
        <p:spPr>
          <a:xfrm rot="3826143">
            <a:off x="677458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1" name="AutoShape 121"/>
          <p:cNvSpPr/>
          <p:nvPr/>
        </p:nvSpPr>
        <p:spPr>
          <a:xfrm rot="3826143">
            <a:off x="720110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2" name="AutoShape 122"/>
          <p:cNvSpPr/>
          <p:nvPr/>
        </p:nvSpPr>
        <p:spPr>
          <a:xfrm rot="3826143">
            <a:off x="752099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3" name="AutoShape 123"/>
          <p:cNvSpPr/>
          <p:nvPr/>
        </p:nvSpPr>
        <p:spPr>
          <a:xfrm rot="3826143">
            <a:off x="773425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4" name="AutoShape 124"/>
          <p:cNvSpPr/>
          <p:nvPr/>
        </p:nvSpPr>
        <p:spPr>
          <a:xfrm rot="3826143">
            <a:off x="784089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grpSp>
        <p:nvGrpSpPr>
          <p:cNvPr id="125" name="Group 125"/>
          <p:cNvGrpSpPr/>
          <p:nvPr/>
        </p:nvGrpSpPr>
        <p:grpSpPr>
          <a:xfrm>
            <a:off x="126636" y="1014264"/>
            <a:ext cx="9661354" cy="5711480"/>
            <a:chOff x="0" y="0"/>
            <a:chExt cx="12881805" cy="7615307"/>
          </a:xfrm>
        </p:grpSpPr>
        <p:sp>
          <p:nvSpPr>
            <p:cNvPr id="126" name="Freeform 126"/>
            <p:cNvSpPr/>
            <p:nvPr/>
          </p:nvSpPr>
          <p:spPr>
            <a:xfrm>
              <a:off x="8509" y="8509"/>
              <a:ext cx="12864719" cy="7598283"/>
            </a:xfrm>
            <a:custGeom>
              <a:avLst/>
              <a:gdLst/>
              <a:ahLst/>
              <a:cxnLst/>
              <a:rect l="l" t="t" r="r" b="b"/>
              <a:pathLst>
                <a:path w="12864719" h="7598283">
                  <a:moveTo>
                    <a:pt x="0" y="316611"/>
                  </a:moveTo>
                  <a:cubicBezTo>
                    <a:pt x="0" y="141732"/>
                    <a:pt x="141859" y="0"/>
                    <a:pt x="316865" y="0"/>
                  </a:cubicBezTo>
                  <a:lnTo>
                    <a:pt x="12547854" y="0"/>
                  </a:lnTo>
                  <a:cubicBezTo>
                    <a:pt x="12722860" y="0"/>
                    <a:pt x="12864719" y="141732"/>
                    <a:pt x="12864719" y="316611"/>
                  </a:cubicBezTo>
                  <a:lnTo>
                    <a:pt x="12864719" y="7281672"/>
                  </a:lnTo>
                  <a:cubicBezTo>
                    <a:pt x="12864719" y="7456552"/>
                    <a:pt x="12722860" y="7598283"/>
                    <a:pt x="12547854" y="7598283"/>
                  </a:cubicBezTo>
                  <a:lnTo>
                    <a:pt x="316865" y="7598283"/>
                  </a:lnTo>
                  <a:cubicBezTo>
                    <a:pt x="141859" y="7598283"/>
                    <a:pt x="0" y="7456551"/>
                    <a:pt x="0" y="7281672"/>
                  </a:cubicBezTo>
                  <a:close/>
                </a:path>
              </a:pathLst>
            </a:custGeom>
            <a:solidFill>
              <a:srgbClr val="FFFFFF"/>
            </a:solidFill>
          </p:spPr>
          <p:txBody>
            <a:bodyPr/>
            <a:lstStyle/>
            <a:p>
              <a:endParaRPr lang="ja-JP" altLang="en-US"/>
            </a:p>
          </p:txBody>
        </p:sp>
        <p:sp>
          <p:nvSpPr>
            <p:cNvPr id="127" name="Freeform 127"/>
            <p:cNvSpPr/>
            <p:nvPr/>
          </p:nvSpPr>
          <p:spPr>
            <a:xfrm>
              <a:off x="0" y="0"/>
              <a:ext cx="12881737" cy="7615301"/>
            </a:xfrm>
            <a:custGeom>
              <a:avLst/>
              <a:gdLst/>
              <a:ahLst/>
              <a:cxnLst/>
              <a:rect l="l" t="t" r="r" b="b"/>
              <a:pathLst>
                <a:path w="12881737" h="7615301">
                  <a:moveTo>
                    <a:pt x="0" y="325120"/>
                  </a:moveTo>
                  <a:cubicBezTo>
                    <a:pt x="0" y="145542"/>
                    <a:pt x="145669" y="0"/>
                    <a:pt x="325374" y="0"/>
                  </a:cubicBezTo>
                  <a:lnTo>
                    <a:pt x="12556363" y="0"/>
                  </a:lnTo>
                  <a:lnTo>
                    <a:pt x="12556363" y="8509"/>
                  </a:lnTo>
                  <a:lnTo>
                    <a:pt x="12556363" y="0"/>
                  </a:lnTo>
                  <a:cubicBezTo>
                    <a:pt x="12736068" y="0"/>
                    <a:pt x="12881737" y="145542"/>
                    <a:pt x="12881737" y="325120"/>
                  </a:cubicBezTo>
                  <a:lnTo>
                    <a:pt x="12873228" y="325120"/>
                  </a:lnTo>
                  <a:lnTo>
                    <a:pt x="12881737" y="325120"/>
                  </a:lnTo>
                  <a:lnTo>
                    <a:pt x="12881737" y="7290181"/>
                  </a:lnTo>
                  <a:lnTo>
                    <a:pt x="12873228" y="7290181"/>
                  </a:lnTo>
                  <a:lnTo>
                    <a:pt x="12881737" y="7290181"/>
                  </a:lnTo>
                  <a:cubicBezTo>
                    <a:pt x="12881737" y="7469760"/>
                    <a:pt x="12736068" y="7615301"/>
                    <a:pt x="12556363" y="7615301"/>
                  </a:cubicBezTo>
                  <a:lnTo>
                    <a:pt x="12556363" y="7606792"/>
                  </a:lnTo>
                  <a:lnTo>
                    <a:pt x="12556363" y="7615301"/>
                  </a:lnTo>
                  <a:lnTo>
                    <a:pt x="325374" y="7615301"/>
                  </a:lnTo>
                  <a:lnTo>
                    <a:pt x="325374" y="7606792"/>
                  </a:lnTo>
                  <a:lnTo>
                    <a:pt x="325374" y="7615301"/>
                  </a:lnTo>
                  <a:cubicBezTo>
                    <a:pt x="145669" y="7615301"/>
                    <a:pt x="0" y="7469759"/>
                    <a:pt x="0" y="7290181"/>
                  </a:cubicBezTo>
                  <a:lnTo>
                    <a:pt x="0" y="325120"/>
                  </a:lnTo>
                  <a:lnTo>
                    <a:pt x="8509" y="325120"/>
                  </a:lnTo>
                  <a:lnTo>
                    <a:pt x="0" y="325120"/>
                  </a:lnTo>
                  <a:moveTo>
                    <a:pt x="16891" y="325120"/>
                  </a:moveTo>
                  <a:lnTo>
                    <a:pt x="16891" y="7290181"/>
                  </a:lnTo>
                  <a:lnTo>
                    <a:pt x="8509" y="7290181"/>
                  </a:lnTo>
                  <a:lnTo>
                    <a:pt x="17018" y="7290181"/>
                  </a:lnTo>
                  <a:cubicBezTo>
                    <a:pt x="17018" y="7460362"/>
                    <a:pt x="155067" y="7598283"/>
                    <a:pt x="325501" y="7598283"/>
                  </a:cubicBezTo>
                  <a:lnTo>
                    <a:pt x="12556363" y="7598283"/>
                  </a:lnTo>
                  <a:cubicBezTo>
                    <a:pt x="12726670" y="7598283"/>
                    <a:pt x="12864846" y="7460362"/>
                    <a:pt x="12864846" y="7290181"/>
                  </a:cubicBezTo>
                  <a:lnTo>
                    <a:pt x="12864846" y="325120"/>
                  </a:lnTo>
                  <a:cubicBezTo>
                    <a:pt x="12864846" y="154940"/>
                    <a:pt x="12726797" y="17018"/>
                    <a:pt x="12556363" y="17018"/>
                  </a:cubicBezTo>
                  <a:lnTo>
                    <a:pt x="325374" y="17018"/>
                  </a:lnTo>
                  <a:lnTo>
                    <a:pt x="325374" y="8509"/>
                  </a:lnTo>
                  <a:lnTo>
                    <a:pt x="325374" y="17018"/>
                  </a:lnTo>
                  <a:cubicBezTo>
                    <a:pt x="155067" y="16891"/>
                    <a:pt x="16891" y="154940"/>
                    <a:pt x="16891" y="325120"/>
                  </a:cubicBezTo>
                  <a:close/>
                </a:path>
              </a:pathLst>
            </a:custGeom>
            <a:solidFill>
              <a:srgbClr val="ED7D31"/>
            </a:solidFill>
          </p:spPr>
          <p:txBody>
            <a:bodyPr/>
            <a:lstStyle/>
            <a:p>
              <a:endParaRPr lang="ja-JP" altLang="en-US"/>
            </a:p>
          </p:txBody>
        </p:sp>
      </p:grpSp>
      <p:sp>
        <p:nvSpPr>
          <p:cNvPr id="129" name="Freeform 129"/>
          <p:cNvSpPr/>
          <p:nvPr/>
        </p:nvSpPr>
        <p:spPr>
          <a:xfrm>
            <a:off x="7718014" y="6536832"/>
            <a:ext cx="2228850" cy="365125"/>
          </a:xfrm>
          <a:custGeom>
            <a:avLst/>
            <a:gdLst/>
            <a:ahLst/>
            <a:cxnLst/>
            <a:rect l="l" t="t" r="r" b="b"/>
            <a:pathLst>
              <a:path w="2971800" h="486833">
                <a:moveTo>
                  <a:pt x="0" y="0"/>
                </a:moveTo>
                <a:lnTo>
                  <a:pt x="2971800" y="0"/>
                </a:lnTo>
                <a:lnTo>
                  <a:pt x="2971800" y="486833"/>
                </a:lnTo>
                <a:lnTo>
                  <a:pt x="0" y="486833"/>
                </a:lnTo>
                <a:close/>
              </a:path>
            </a:pathLst>
          </a:custGeom>
          <a:solidFill>
            <a:srgbClr val="000000">
              <a:alpha val="0"/>
            </a:srgbClr>
          </a:solidFill>
        </p:spPr>
        <p:txBody>
          <a:bodyPr/>
          <a:lstStyle/>
          <a:p>
            <a:endParaRPr lang="ja-JP" altLang="en-US"/>
          </a:p>
        </p:txBody>
      </p:sp>
      <p:grpSp>
        <p:nvGrpSpPr>
          <p:cNvPr id="131" name="Group 131"/>
          <p:cNvGrpSpPr/>
          <p:nvPr/>
        </p:nvGrpSpPr>
        <p:grpSpPr>
          <a:xfrm>
            <a:off x="202018" y="180752"/>
            <a:ext cx="6347639" cy="667908"/>
            <a:chOff x="0" y="0"/>
            <a:chExt cx="8463518" cy="890544"/>
          </a:xfrm>
        </p:grpSpPr>
        <p:sp>
          <p:nvSpPr>
            <p:cNvPr id="132" name="Freeform 132"/>
            <p:cNvSpPr/>
            <p:nvPr/>
          </p:nvSpPr>
          <p:spPr>
            <a:xfrm>
              <a:off x="0" y="0"/>
              <a:ext cx="8463518" cy="890544"/>
            </a:xfrm>
            <a:custGeom>
              <a:avLst/>
              <a:gdLst/>
              <a:ahLst/>
              <a:cxnLst/>
              <a:rect l="l" t="t" r="r" b="b"/>
              <a:pathLst>
                <a:path w="8463518" h="890544">
                  <a:moveTo>
                    <a:pt x="0" y="0"/>
                  </a:moveTo>
                  <a:lnTo>
                    <a:pt x="8463518" y="0"/>
                  </a:lnTo>
                  <a:lnTo>
                    <a:pt x="8463518" y="890544"/>
                  </a:lnTo>
                  <a:lnTo>
                    <a:pt x="0" y="890544"/>
                  </a:lnTo>
                  <a:close/>
                </a:path>
              </a:pathLst>
            </a:custGeom>
            <a:solidFill>
              <a:srgbClr val="000000">
                <a:alpha val="0"/>
              </a:srgbClr>
            </a:solidFill>
          </p:spPr>
          <p:txBody>
            <a:bodyPr/>
            <a:lstStyle/>
            <a:p>
              <a:endParaRPr lang="ja-JP" altLang="en-US"/>
            </a:p>
          </p:txBody>
        </p:sp>
        <p:sp>
          <p:nvSpPr>
            <p:cNvPr id="133" name="TextBox 133"/>
            <p:cNvSpPr txBox="1"/>
            <p:nvPr/>
          </p:nvSpPr>
          <p:spPr>
            <a:xfrm>
              <a:off x="0" y="9525"/>
              <a:ext cx="8463517" cy="881019"/>
            </a:xfrm>
            <a:prstGeom prst="rect">
              <a:avLst/>
            </a:prstGeom>
          </p:spPr>
          <p:txBody>
            <a:bodyPr lIns="0" tIns="0" rIns="0" bIns="0" rtlCol="0" anchor="t"/>
            <a:lstStyle/>
            <a:p>
              <a:pPr algn="l">
                <a:lnSpc>
                  <a:spcPts val="3840"/>
                </a:lnSpc>
              </a:pPr>
              <a:r>
                <a:rPr lang="ja-JP" altLang="en-US" sz="3200" dirty="0">
                  <a:solidFill>
                    <a:srgbClr val="000000"/>
                  </a:solidFill>
                  <a:latin typeface="ZEN角ゴシックNEW"/>
                  <a:ea typeface="ZEN角ゴシックNEW"/>
                  <a:cs typeface="ZEN角ゴシックNEW"/>
                  <a:sym typeface="ZEN角ゴシックNEW"/>
                </a:rPr>
                <a:t>熱中症警戒アラートの活用</a:t>
              </a:r>
              <a:endParaRPr lang="en-US" sz="3200" dirty="0">
                <a:solidFill>
                  <a:srgbClr val="000000"/>
                </a:solidFill>
                <a:latin typeface="ZEN角ゴシックNEW"/>
                <a:ea typeface="ZEN角ゴシックNEW"/>
                <a:cs typeface="ZEN角ゴシックNEW"/>
                <a:sym typeface="ZEN角ゴシックNEW"/>
              </a:endParaRPr>
            </a:p>
          </p:txBody>
        </p:sp>
      </p:grpSp>
      <p:grpSp>
        <p:nvGrpSpPr>
          <p:cNvPr id="134" name="Group 134"/>
          <p:cNvGrpSpPr/>
          <p:nvPr/>
        </p:nvGrpSpPr>
        <p:grpSpPr>
          <a:xfrm>
            <a:off x="318952" y="1163946"/>
            <a:ext cx="9276723" cy="1485079"/>
            <a:chOff x="0" y="0"/>
            <a:chExt cx="3664878" cy="586698"/>
          </a:xfrm>
        </p:grpSpPr>
        <p:sp>
          <p:nvSpPr>
            <p:cNvPr id="135" name="Freeform 135"/>
            <p:cNvSpPr/>
            <p:nvPr/>
          </p:nvSpPr>
          <p:spPr>
            <a:xfrm>
              <a:off x="0" y="0"/>
              <a:ext cx="3664878" cy="586698"/>
            </a:xfrm>
            <a:custGeom>
              <a:avLst/>
              <a:gdLst/>
              <a:ahLst/>
              <a:cxnLst/>
              <a:rect l="l" t="t" r="r" b="b"/>
              <a:pathLst>
                <a:path w="3664878" h="586698">
                  <a:moveTo>
                    <a:pt x="15022" y="0"/>
                  </a:moveTo>
                  <a:lnTo>
                    <a:pt x="3649856" y="0"/>
                  </a:lnTo>
                  <a:cubicBezTo>
                    <a:pt x="3653841" y="0"/>
                    <a:pt x="3657661" y="1583"/>
                    <a:pt x="3660479" y="4400"/>
                  </a:cubicBezTo>
                  <a:cubicBezTo>
                    <a:pt x="3663295" y="7217"/>
                    <a:pt x="3664878" y="11038"/>
                    <a:pt x="3664878" y="15022"/>
                  </a:cubicBezTo>
                  <a:lnTo>
                    <a:pt x="3664878" y="571676"/>
                  </a:lnTo>
                  <a:cubicBezTo>
                    <a:pt x="3664878" y="579972"/>
                    <a:pt x="3658153" y="586698"/>
                    <a:pt x="3649856" y="586698"/>
                  </a:cubicBezTo>
                  <a:lnTo>
                    <a:pt x="15022" y="586698"/>
                  </a:lnTo>
                  <a:cubicBezTo>
                    <a:pt x="11038" y="586698"/>
                    <a:pt x="7217" y="585115"/>
                    <a:pt x="4400" y="582298"/>
                  </a:cubicBezTo>
                  <a:cubicBezTo>
                    <a:pt x="1583" y="579481"/>
                    <a:pt x="0" y="575660"/>
                    <a:pt x="0" y="571676"/>
                  </a:cubicBezTo>
                  <a:lnTo>
                    <a:pt x="0" y="15022"/>
                  </a:lnTo>
                  <a:cubicBezTo>
                    <a:pt x="0" y="11038"/>
                    <a:pt x="1583" y="7217"/>
                    <a:pt x="4400" y="4400"/>
                  </a:cubicBezTo>
                  <a:cubicBezTo>
                    <a:pt x="7217" y="1583"/>
                    <a:pt x="11038" y="0"/>
                    <a:pt x="15022" y="0"/>
                  </a:cubicBezTo>
                  <a:close/>
                </a:path>
              </a:pathLst>
            </a:custGeom>
            <a:solidFill>
              <a:srgbClr val="FFF7D9">
                <a:alpha val="94902"/>
              </a:srgbClr>
            </a:solidFill>
            <a:ln w="28575" cap="sq">
              <a:solidFill>
                <a:srgbClr val="000000">
                  <a:alpha val="94902"/>
                </a:srgbClr>
              </a:solidFill>
              <a:prstDash val="solid"/>
              <a:miter/>
            </a:ln>
          </p:spPr>
          <p:txBody>
            <a:bodyPr/>
            <a:lstStyle/>
            <a:p>
              <a:endParaRPr lang="ja-JP" altLang="en-US"/>
            </a:p>
          </p:txBody>
        </p:sp>
        <p:sp>
          <p:nvSpPr>
            <p:cNvPr id="136" name="TextBox 136"/>
            <p:cNvSpPr txBox="1"/>
            <p:nvPr/>
          </p:nvSpPr>
          <p:spPr>
            <a:xfrm>
              <a:off x="0" y="9525"/>
              <a:ext cx="3664878" cy="577173"/>
            </a:xfrm>
            <a:prstGeom prst="rect">
              <a:avLst/>
            </a:prstGeom>
          </p:spPr>
          <p:txBody>
            <a:bodyPr lIns="50800" tIns="50800" rIns="50800" bIns="50800" rtlCol="0" anchor="ctr"/>
            <a:lstStyle/>
            <a:p>
              <a:pPr algn="ctr">
                <a:lnSpc>
                  <a:spcPts val="1680"/>
                </a:lnSpc>
              </a:pPr>
              <a:endParaRPr/>
            </a:p>
          </p:txBody>
        </p:sp>
      </p:grpSp>
      <p:grpSp>
        <p:nvGrpSpPr>
          <p:cNvPr id="137" name="Group 137"/>
          <p:cNvGrpSpPr/>
          <p:nvPr/>
        </p:nvGrpSpPr>
        <p:grpSpPr>
          <a:xfrm>
            <a:off x="405817" y="2738759"/>
            <a:ext cx="9292856" cy="584775"/>
            <a:chOff x="0" y="0"/>
            <a:chExt cx="12390475" cy="779700"/>
          </a:xfrm>
        </p:grpSpPr>
        <p:sp>
          <p:nvSpPr>
            <p:cNvPr id="138" name="Freeform 138"/>
            <p:cNvSpPr/>
            <p:nvPr/>
          </p:nvSpPr>
          <p:spPr>
            <a:xfrm>
              <a:off x="0" y="0"/>
              <a:ext cx="12390475" cy="779700"/>
            </a:xfrm>
            <a:custGeom>
              <a:avLst/>
              <a:gdLst/>
              <a:ahLst/>
              <a:cxnLst/>
              <a:rect l="l" t="t" r="r" b="b"/>
              <a:pathLst>
                <a:path w="12390475" h="779700">
                  <a:moveTo>
                    <a:pt x="0" y="0"/>
                  </a:moveTo>
                  <a:lnTo>
                    <a:pt x="12390475" y="0"/>
                  </a:lnTo>
                  <a:lnTo>
                    <a:pt x="12390475" y="779700"/>
                  </a:lnTo>
                  <a:lnTo>
                    <a:pt x="0" y="779700"/>
                  </a:lnTo>
                  <a:close/>
                </a:path>
              </a:pathLst>
            </a:custGeom>
            <a:solidFill>
              <a:srgbClr val="000000">
                <a:alpha val="0"/>
              </a:srgbClr>
            </a:solidFill>
          </p:spPr>
          <p:txBody>
            <a:bodyPr/>
            <a:lstStyle/>
            <a:p>
              <a:endParaRPr lang="ja-JP" altLang="en-US"/>
            </a:p>
          </p:txBody>
        </p:sp>
        <p:sp>
          <p:nvSpPr>
            <p:cNvPr id="139" name="TextBox 139"/>
            <p:cNvSpPr txBox="1"/>
            <p:nvPr/>
          </p:nvSpPr>
          <p:spPr>
            <a:xfrm>
              <a:off x="0" y="0"/>
              <a:ext cx="12390475" cy="779700"/>
            </a:xfrm>
            <a:prstGeom prst="rect">
              <a:avLst/>
            </a:prstGeom>
          </p:spPr>
          <p:txBody>
            <a:bodyPr lIns="0" tIns="0" rIns="0" bIns="0" rtlCol="0" anchor="t"/>
            <a:lstStyle/>
            <a:p>
              <a:pPr algn="l">
                <a:lnSpc>
                  <a:spcPts val="1919"/>
                </a:lnSpc>
              </a:pPr>
              <a:r>
                <a:rPr lang="en-US" sz="1400" dirty="0">
                  <a:solidFill>
                    <a:srgbClr val="000000"/>
                  </a:solidFill>
                  <a:latin typeface="ZEN角ゴシックNEW"/>
                  <a:ea typeface="ZEN角ゴシックNEW"/>
                  <a:cs typeface="ZEN角ゴシックNEW"/>
                  <a:sym typeface="ZEN角ゴシックNEW"/>
                </a:rPr>
                <a:t>熱中症警戒アラート等の情報は、</a:t>
              </a:r>
              <a:r>
                <a:rPr lang="en-US" sz="1400" b="1" dirty="0">
                  <a:solidFill>
                    <a:srgbClr val="000000"/>
                  </a:solidFill>
                  <a:latin typeface="ZEN角ゴシックNEW Bold"/>
                  <a:ea typeface="ZEN角ゴシックNEW Bold"/>
                  <a:cs typeface="ZEN角ゴシックNEW Bold"/>
                  <a:sym typeface="ZEN角ゴシックNEW Bold"/>
                </a:rPr>
                <a:t>前日17時</a:t>
              </a:r>
              <a:r>
                <a:rPr lang="en-US" sz="1400" dirty="0">
                  <a:solidFill>
                    <a:srgbClr val="000000"/>
                  </a:solidFill>
                  <a:latin typeface="ZEN角ゴシックNEW"/>
                  <a:ea typeface="ZEN角ゴシックNEW"/>
                  <a:cs typeface="ZEN角ゴシックNEW"/>
                  <a:sym typeface="ZEN角ゴシックNEW"/>
                </a:rPr>
                <a:t>、</a:t>
              </a:r>
              <a:r>
                <a:rPr lang="en-US" sz="1400" b="1" dirty="0">
                  <a:solidFill>
                    <a:srgbClr val="000000"/>
                  </a:solidFill>
                  <a:latin typeface="ZEN角ゴシックNEW Bold"/>
                  <a:ea typeface="ZEN角ゴシックNEW Bold"/>
                  <a:cs typeface="ZEN角ゴシックNEW Bold"/>
                  <a:sym typeface="ZEN角ゴシックNEW Bold"/>
                </a:rPr>
                <a:t>当日5時</a:t>
              </a:r>
              <a:r>
                <a:rPr lang="en-US" sz="1400" dirty="0">
                  <a:solidFill>
                    <a:srgbClr val="000000"/>
                  </a:solidFill>
                  <a:latin typeface="ZEN角ゴシックNEW"/>
                  <a:ea typeface="ZEN角ゴシックNEW"/>
                  <a:cs typeface="ZEN角ゴシックNEW"/>
                  <a:sym typeface="ZEN角ゴシックNEW"/>
                </a:rPr>
                <a:t>に環境省及び気象庁から予報として発表され、その後、メディアや環境省の</a:t>
              </a:r>
              <a:r>
                <a:rPr lang="en-US" altLang="ja-JP" sz="1400" dirty="0">
                  <a:solidFill>
                    <a:srgbClr val="000000"/>
                  </a:solidFill>
                  <a:latin typeface="ZEN角ゴシックNEW"/>
                  <a:ea typeface="ZEN角ゴシックNEW"/>
                  <a:cs typeface="ZEN角ゴシックNEW"/>
                  <a:sym typeface="ZEN角ゴシックNEW"/>
                </a:rPr>
                <a:t>LINE</a:t>
              </a:r>
              <a:r>
                <a:rPr lang="ja-JP" altLang="en-US" sz="1400" dirty="0">
                  <a:solidFill>
                    <a:srgbClr val="000000"/>
                  </a:solidFill>
                  <a:latin typeface="ZEN角ゴシックNEW"/>
                  <a:ea typeface="ZEN角ゴシックNEW"/>
                  <a:cs typeface="ZEN角ゴシックNEW"/>
                  <a:sym typeface="ZEN角ゴシックNEW"/>
                </a:rPr>
                <a:t>アカウントから入手することができます</a:t>
              </a:r>
              <a:r>
                <a:rPr lang="en-US" sz="1400" dirty="0">
                  <a:solidFill>
                    <a:srgbClr val="000000"/>
                  </a:solidFill>
                  <a:latin typeface="ZEN角ゴシックNEW"/>
                  <a:ea typeface="ZEN角ゴシックNEW"/>
                  <a:cs typeface="ZEN角ゴシックNEW"/>
                  <a:sym typeface="ZEN角ゴシックNEW"/>
                </a:rPr>
                <a:t>。</a:t>
              </a:r>
            </a:p>
          </p:txBody>
        </p:sp>
      </p:grpSp>
      <p:grpSp>
        <p:nvGrpSpPr>
          <p:cNvPr id="140" name="Group 140"/>
          <p:cNvGrpSpPr/>
          <p:nvPr/>
        </p:nvGrpSpPr>
        <p:grpSpPr>
          <a:xfrm>
            <a:off x="318952" y="5108074"/>
            <a:ext cx="3942549" cy="1428758"/>
            <a:chOff x="0" y="0"/>
            <a:chExt cx="1557550" cy="564448"/>
          </a:xfrm>
        </p:grpSpPr>
        <p:sp>
          <p:nvSpPr>
            <p:cNvPr id="141" name="Freeform 141"/>
            <p:cNvSpPr/>
            <p:nvPr/>
          </p:nvSpPr>
          <p:spPr>
            <a:xfrm>
              <a:off x="0" y="0"/>
              <a:ext cx="1557550" cy="564448"/>
            </a:xfrm>
            <a:custGeom>
              <a:avLst/>
              <a:gdLst/>
              <a:ahLst/>
              <a:cxnLst/>
              <a:rect l="l" t="t" r="r" b="b"/>
              <a:pathLst>
                <a:path w="1557550" h="564448">
                  <a:moveTo>
                    <a:pt x="43201" y="0"/>
                  </a:moveTo>
                  <a:lnTo>
                    <a:pt x="1514349" y="0"/>
                  </a:lnTo>
                  <a:cubicBezTo>
                    <a:pt x="1525807" y="0"/>
                    <a:pt x="1536795" y="4552"/>
                    <a:pt x="1544897" y="12653"/>
                  </a:cubicBezTo>
                  <a:cubicBezTo>
                    <a:pt x="1552999" y="20755"/>
                    <a:pt x="1557550" y="31743"/>
                    <a:pt x="1557550" y="43201"/>
                  </a:cubicBezTo>
                  <a:lnTo>
                    <a:pt x="1557550" y="521247"/>
                  </a:lnTo>
                  <a:cubicBezTo>
                    <a:pt x="1557550" y="545106"/>
                    <a:pt x="1538209" y="564448"/>
                    <a:pt x="1514349" y="564448"/>
                  </a:cubicBezTo>
                  <a:lnTo>
                    <a:pt x="43201" y="564448"/>
                  </a:lnTo>
                  <a:cubicBezTo>
                    <a:pt x="31743" y="564448"/>
                    <a:pt x="20755" y="559896"/>
                    <a:pt x="12653" y="551794"/>
                  </a:cubicBezTo>
                  <a:cubicBezTo>
                    <a:pt x="4552" y="543693"/>
                    <a:pt x="0" y="532704"/>
                    <a:pt x="0" y="521247"/>
                  </a:cubicBezTo>
                  <a:lnTo>
                    <a:pt x="0" y="43201"/>
                  </a:lnTo>
                  <a:cubicBezTo>
                    <a:pt x="0" y="19342"/>
                    <a:pt x="19342" y="0"/>
                    <a:pt x="43201" y="0"/>
                  </a:cubicBezTo>
                  <a:close/>
                </a:path>
              </a:pathLst>
            </a:custGeom>
            <a:solidFill>
              <a:srgbClr val="E8E3D9"/>
            </a:solidFill>
            <a:ln w="38100" cap="rnd">
              <a:solidFill>
                <a:srgbClr val="000000"/>
              </a:solidFill>
              <a:prstDash val="sysDot"/>
              <a:round/>
            </a:ln>
          </p:spPr>
          <p:txBody>
            <a:bodyPr/>
            <a:lstStyle/>
            <a:p>
              <a:endParaRPr lang="ja-JP" altLang="en-US"/>
            </a:p>
          </p:txBody>
        </p:sp>
        <p:sp>
          <p:nvSpPr>
            <p:cNvPr id="142" name="TextBox 142"/>
            <p:cNvSpPr txBox="1"/>
            <p:nvPr/>
          </p:nvSpPr>
          <p:spPr>
            <a:xfrm>
              <a:off x="0" y="9525"/>
              <a:ext cx="1557550" cy="554923"/>
            </a:xfrm>
            <a:prstGeom prst="rect">
              <a:avLst/>
            </a:prstGeom>
          </p:spPr>
          <p:txBody>
            <a:bodyPr lIns="50800" tIns="50800" rIns="50800" bIns="50800" rtlCol="0" anchor="ctr"/>
            <a:lstStyle/>
            <a:p>
              <a:pPr algn="ctr">
                <a:lnSpc>
                  <a:spcPts val="1680"/>
                </a:lnSpc>
              </a:pPr>
              <a:endParaRPr/>
            </a:p>
          </p:txBody>
        </p:sp>
      </p:grpSp>
      <p:sp>
        <p:nvSpPr>
          <p:cNvPr id="143" name="Freeform 143"/>
          <p:cNvSpPr/>
          <p:nvPr/>
        </p:nvSpPr>
        <p:spPr>
          <a:xfrm>
            <a:off x="324195" y="3403948"/>
            <a:ext cx="3962400" cy="1396746"/>
          </a:xfrm>
          <a:custGeom>
            <a:avLst/>
            <a:gdLst/>
            <a:ahLst/>
            <a:cxnLst/>
            <a:rect l="l" t="t" r="r" b="b"/>
            <a:pathLst>
              <a:path w="3962400" h="1396746">
                <a:moveTo>
                  <a:pt x="0" y="0"/>
                </a:moveTo>
                <a:lnTo>
                  <a:pt x="3962400" y="0"/>
                </a:lnTo>
                <a:lnTo>
                  <a:pt x="3962400" y="1396746"/>
                </a:lnTo>
                <a:lnTo>
                  <a:pt x="0" y="13967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grpSp>
        <p:nvGrpSpPr>
          <p:cNvPr id="144" name="Group 144"/>
          <p:cNvGrpSpPr/>
          <p:nvPr/>
        </p:nvGrpSpPr>
        <p:grpSpPr>
          <a:xfrm>
            <a:off x="1614612" y="3720755"/>
            <a:ext cx="2585658" cy="828603"/>
            <a:chOff x="0" y="0"/>
            <a:chExt cx="3124456" cy="1001267"/>
          </a:xfrm>
        </p:grpSpPr>
        <p:sp>
          <p:nvSpPr>
            <p:cNvPr id="145" name="Freeform 145"/>
            <p:cNvSpPr/>
            <p:nvPr/>
          </p:nvSpPr>
          <p:spPr>
            <a:xfrm>
              <a:off x="0" y="0"/>
              <a:ext cx="3124456" cy="1001267"/>
            </a:xfrm>
            <a:custGeom>
              <a:avLst/>
              <a:gdLst/>
              <a:ahLst/>
              <a:cxnLst/>
              <a:rect l="l" t="t" r="r" b="b"/>
              <a:pathLst>
                <a:path w="3124456" h="1001267">
                  <a:moveTo>
                    <a:pt x="0" y="0"/>
                  </a:moveTo>
                  <a:lnTo>
                    <a:pt x="3124456" y="0"/>
                  </a:lnTo>
                  <a:lnTo>
                    <a:pt x="3124456" y="1001267"/>
                  </a:lnTo>
                  <a:lnTo>
                    <a:pt x="0" y="1001267"/>
                  </a:lnTo>
                  <a:close/>
                </a:path>
              </a:pathLst>
            </a:custGeom>
            <a:solidFill>
              <a:srgbClr val="000000">
                <a:alpha val="0"/>
              </a:srgbClr>
            </a:solidFill>
          </p:spPr>
          <p:txBody>
            <a:bodyPr/>
            <a:lstStyle/>
            <a:p>
              <a:endParaRPr lang="ja-JP" altLang="en-US"/>
            </a:p>
          </p:txBody>
        </p:sp>
        <p:sp>
          <p:nvSpPr>
            <p:cNvPr id="146" name="TextBox 146"/>
            <p:cNvSpPr txBox="1"/>
            <p:nvPr/>
          </p:nvSpPr>
          <p:spPr>
            <a:xfrm>
              <a:off x="0" y="0"/>
              <a:ext cx="3124456" cy="1001267"/>
            </a:xfrm>
            <a:prstGeom prst="rect">
              <a:avLst/>
            </a:prstGeom>
          </p:spPr>
          <p:txBody>
            <a:bodyPr lIns="0" tIns="0" rIns="0" bIns="0" rtlCol="0" anchor="t"/>
            <a:lstStyle/>
            <a:p>
              <a:pPr algn="ctr">
                <a:lnSpc>
                  <a:spcPts val="1800"/>
                </a:lnSpc>
              </a:pPr>
              <a:r>
                <a:rPr lang="en-US" sz="1500" b="1" dirty="0" err="1">
                  <a:solidFill>
                    <a:srgbClr val="FFFFFF"/>
                  </a:solidFill>
                  <a:latin typeface="ZEN角ゴシックNEW Bold"/>
                  <a:ea typeface="ZEN角ゴシックNEW Bold"/>
                  <a:cs typeface="ZEN角ゴシックNEW Bold"/>
                  <a:sym typeface="ZEN角ゴシックNEW Bold"/>
                </a:rPr>
                <a:t>こちらのリンク</a:t>
              </a:r>
              <a:endParaRPr lang="en-US" sz="1500" b="1" dirty="0">
                <a:solidFill>
                  <a:srgbClr val="FFFFFF"/>
                </a:solidFill>
                <a:latin typeface="ZEN角ゴシックNEW Bold"/>
                <a:ea typeface="ZEN角ゴシックNEW Bold"/>
                <a:cs typeface="ZEN角ゴシックNEW Bold"/>
                <a:sym typeface="ZEN角ゴシックNEW Bold"/>
              </a:endParaRPr>
            </a:p>
            <a:p>
              <a:pPr algn="ctr">
                <a:lnSpc>
                  <a:spcPts val="1800"/>
                </a:lnSpc>
              </a:pPr>
              <a:r>
                <a:rPr lang="en-US" sz="1500" b="1" dirty="0">
                  <a:solidFill>
                    <a:srgbClr val="FFFFFF"/>
                  </a:solidFill>
                  <a:latin typeface="ZEN角ゴシックNEW Bold"/>
                  <a:ea typeface="ZEN角ゴシックNEW Bold"/>
                  <a:cs typeface="ZEN角ゴシックNEW Bold"/>
                  <a:sym typeface="ZEN角ゴシックNEW Bold"/>
                </a:rPr>
                <a:t>（</a:t>
              </a:r>
              <a:r>
                <a:rPr lang="en-US" sz="1500" b="1" u="sng" dirty="0">
                  <a:solidFill>
                    <a:schemeClr val="bg1"/>
                  </a:solidFill>
                  <a:latin typeface="ZEN角ゴシックNEW Bold"/>
                  <a:ea typeface="ZEN角ゴシックNEW Bold"/>
                  <a:cs typeface="ZEN角ゴシックNEW Bold"/>
                  <a:sym typeface="ZEN角ゴシックNEW Bold"/>
                  <a:hlinkClick r:id="rId4" tooltip="https://lin.ee/mj3KmWD">
                    <a:extLst>
                      <a:ext uri="{A12FA001-AC4F-418D-AE19-62706E023703}">
                        <ahyp:hlinkClr xmlns:ahyp="http://schemas.microsoft.com/office/drawing/2018/hyperlinkcolor" val="tx"/>
                      </a:ext>
                    </a:extLst>
                  </a:hlinkClick>
                </a:rPr>
                <a:t>https://lin.ee/mj3KmWD</a:t>
              </a:r>
              <a:r>
                <a:rPr lang="en-US" sz="1500" b="1" dirty="0">
                  <a:solidFill>
                    <a:srgbClr val="FFFFFF"/>
                  </a:solidFill>
                  <a:latin typeface="ZEN角ゴシックNEW Bold"/>
                  <a:ea typeface="ZEN角ゴシックNEW Bold"/>
                  <a:cs typeface="ZEN角ゴシックNEW Bold"/>
                  <a:sym typeface="ZEN角ゴシックNEW Bold"/>
                </a:rPr>
                <a:t>）</a:t>
              </a:r>
            </a:p>
            <a:p>
              <a:pPr algn="ctr">
                <a:lnSpc>
                  <a:spcPts val="1800"/>
                </a:lnSpc>
              </a:pPr>
              <a:r>
                <a:rPr lang="en-US" sz="1500" b="1" dirty="0" err="1">
                  <a:solidFill>
                    <a:srgbClr val="FFFFFF"/>
                  </a:solidFill>
                  <a:latin typeface="ZEN角ゴシックNEW Bold"/>
                  <a:ea typeface="ZEN角ゴシックNEW Bold"/>
                  <a:cs typeface="ZEN角ゴシックNEW Bold"/>
                  <a:sym typeface="ZEN角ゴシックNEW Bold"/>
                </a:rPr>
                <a:t>をご利用ください</a:t>
              </a:r>
              <a:r>
                <a:rPr lang="en-US" sz="1500" b="1" dirty="0">
                  <a:solidFill>
                    <a:srgbClr val="FFFFFF"/>
                  </a:solidFill>
                  <a:latin typeface="ZEN角ゴシックNEW Bold"/>
                  <a:ea typeface="ZEN角ゴシックNEW Bold"/>
                  <a:cs typeface="ZEN角ゴシックNEW Bold"/>
                  <a:sym typeface="ZEN角ゴシックNEW Bold"/>
                </a:rPr>
                <a:t>。</a:t>
              </a:r>
            </a:p>
          </p:txBody>
        </p:sp>
      </p:grpSp>
      <p:grpSp>
        <p:nvGrpSpPr>
          <p:cNvPr id="147" name="Group 147"/>
          <p:cNvGrpSpPr/>
          <p:nvPr/>
        </p:nvGrpSpPr>
        <p:grpSpPr>
          <a:xfrm>
            <a:off x="420395" y="5508579"/>
            <a:ext cx="3819808" cy="940423"/>
            <a:chOff x="0" y="0"/>
            <a:chExt cx="5093077" cy="1253897"/>
          </a:xfrm>
        </p:grpSpPr>
        <p:sp>
          <p:nvSpPr>
            <p:cNvPr id="148" name="Freeform 148"/>
            <p:cNvSpPr/>
            <p:nvPr/>
          </p:nvSpPr>
          <p:spPr>
            <a:xfrm>
              <a:off x="0" y="0"/>
              <a:ext cx="5093077" cy="1253897"/>
            </a:xfrm>
            <a:custGeom>
              <a:avLst/>
              <a:gdLst/>
              <a:ahLst/>
              <a:cxnLst/>
              <a:rect l="l" t="t" r="r" b="b"/>
              <a:pathLst>
                <a:path w="5093077" h="1253897">
                  <a:moveTo>
                    <a:pt x="0" y="0"/>
                  </a:moveTo>
                  <a:lnTo>
                    <a:pt x="5093077" y="0"/>
                  </a:lnTo>
                  <a:lnTo>
                    <a:pt x="5093077" y="1253897"/>
                  </a:lnTo>
                  <a:lnTo>
                    <a:pt x="0" y="1253897"/>
                  </a:lnTo>
                  <a:close/>
                </a:path>
              </a:pathLst>
            </a:custGeom>
            <a:solidFill>
              <a:srgbClr val="000000">
                <a:alpha val="0"/>
              </a:srgbClr>
            </a:solidFill>
          </p:spPr>
          <p:txBody>
            <a:bodyPr/>
            <a:lstStyle/>
            <a:p>
              <a:endParaRPr lang="ja-JP" altLang="en-US"/>
            </a:p>
          </p:txBody>
        </p:sp>
        <p:sp>
          <p:nvSpPr>
            <p:cNvPr id="149" name="TextBox 149"/>
            <p:cNvSpPr txBox="1"/>
            <p:nvPr/>
          </p:nvSpPr>
          <p:spPr>
            <a:xfrm>
              <a:off x="0" y="-19050"/>
              <a:ext cx="5093077" cy="1272947"/>
            </a:xfrm>
            <a:prstGeom prst="rect">
              <a:avLst/>
            </a:prstGeom>
          </p:spPr>
          <p:txBody>
            <a:bodyPr lIns="0" tIns="0" rIns="0" bIns="0" rtlCol="0" anchor="t"/>
            <a:lstStyle/>
            <a:p>
              <a:pPr algn="l">
                <a:lnSpc>
                  <a:spcPts val="1679"/>
                </a:lnSpc>
              </a:pPr>
              <a:r>
                <a:rPr lang="en-US" sz="1399">
                  <a:solidFill>
                    <a:srgbClr val="313131"/>
                  </a:solidFill>
                  <a:latin typeface="Arimo"/>
                  <a:ea typeface="Arimo"/>
                  <a:cs typeface="Arimo"/>
                  <a:sym typeface="Arimo"/>
                </a:rPr>
                <a:t>LINEアプリを起動し、「友だち追加」画面を開いて「ID検索」ボタンを選択。文字を入力する画面で「@kankyo_jpn」と入力して、検索してください。</a:t>
              </a:r>
            </a:p>
          </p:txBody>
        </p:sp>
      </p:grpSp>
      <p:sp>
        <p:nvSpPr>
          <p:cNvPr id="150" name="Freeform 150"/>
          <p:cNvSpPr/>
          <p:nvPr/>
        </p:nvSpPr>
        <p:spPr>
          <a:xfrm>
            <a:off x="4519109" y="3429000"/>
            <a:ext cx="3676377" cy="2820668"/>
          </a:xfrm>
          <a:custGeom>
            <a:avLst/>
            <a:gdLst/>
            <a:ahLst/>
            <a:cxnLst/>
            <a:rect l="l" t="t" r="r" b="b"/>
            <a:pathLst>
              <a:path w="3676377" h="2820668">
                <a:moveTo>
                  <a:pt x="0" y="0"/>
                </a:moveTo>
                <a:lnTo>
                  <a:pt x="3676376" y="0"/>
                </a:lnTo>
                <a:lnTo>
                  <a:pt x="3676376" y="2820668"/>
                </a:lnTo>
                <a:lnTo>
                  <a:pt x="0" y="2820668"/>
                </a:lnTo>
                <a:lnTo>
                  <a:pt x="0" y="0"/>
                </a:lnTo>
                <a:close/>
              </a:path>
            </a:pathLst>
          </a:custGeom>
          <a:blipFill>
            <a:blip r:embed="rId5" cstate="email">
              <a:extLst>
                <a:ext uri="{28A0092B-C50C-407E-A947-70E740481C1C}">
                  <a14:useLocalDpi xmlns:a14="http://schemas.microsoft.com/office/drawing/2010/main"/>
                </a:ext>
              </a:extLst>
            </a:blip>
            <a:stretch>
              <a:fillRect/>
            </a:stretch>
          </a:blipFill>
          <a:ln w="28575" cap="sq">
            <a:solidFill>
              <a:srgbClr val="000000"/>
            </a:solidFill>
            <a:prstDash val="solid"/>
            <a:miter/>
          </a:ln>
        </p:spPr>
        <p:txBody>
          <a:bodyPr/>
          <a:lstStyle/>
          <a:p>
            <a:endParaRPr lang="ja-JP" altLang="en-US" dirty="0"/>
          </a:p>
        </p:txBody>
      </p:sp>
      <p:sp>
        <p:nvSpPr>
          <p:cNvPr id="151" name="Freeform 151"/>
          <p:cNvSpPr/>
          <p:nvPr/>
        </p:nvSpPr>
        <p:spPr>
          <a:xfrm>
            <a:off x="5824152" y="4342550"/>
            <a:ext cx="3861453" cy="2260705"/>
          </a:xfrm>
          <a:custGeom>
            <a:avLst/>
            <a:gdLst/>
            <a:ahLst/>
            <a:cxnLst/>
            <a:rect l="l" t="t" r="r" b="b"/>
            <a:pathLst>
              <a:path w="3861453" h="2260705">
                <a:moveTo>
                  <a:pt x="0" y="0"/>
                </a:moveTo>
                <a:lnTo>
                  <a:pt x="3861453" y="0"/>
                </a:lnTo>
                <a:lnTo>
                  <a:pt x="3861453" y="2260705"/>
                </a:lnTo>
                <a:lnTo>
                  <a:pt x="0" y="2260705"/>
                </a:lnTo>
                <a:lnTo>
                  <a:pt x="0" y="0"/>
                </a:lnTo>
                <a:close/>
              </a:path>
            </a:pathLst>
          </a:custGeom>
          <a:blipFill>
            <a:blip r:embed="rId6" cstate="email">
              <a:extLst>
                <a:ext uri="{28A0092B-C50C-407E-A947-70E740481C1C}">
                  <a14:useLocalDpi xmlns:a14="http://schemas.microsoft.com/office/drawing/2010/main"/>
                </a:ext>
              </a:extLst>
            </a:blip>
            <a:stretch>
              <a:fillRect/>
            </a:stretch>
          </a:blipFill>
          <a:ln w="28575" cap="sq">
            <a:solidFill>
              <a:srgbClr val="000000"/>
            </a:solidFill>
            <a:prstDash val="solid"/>
            <a:miter/>
          </a:ln>
        </p:spPr>
        <p:txBody>
          <a:bodyPr/>
          <a:lstStyle/>
          <a:p>
            <a:endParaRPr lang="ja-JP" altLang="en-US"/>
          </a:p>
        </p:txBody>
      </p:sp>
      <p:sp>
        <p:nvSpPr>
          <p:cNvPr id="152" name="Freeform 152"/>
          <p:cNvSpPr/>
          <p:nvPr/>
        </p:nvSpPr>
        <p:spPr>
          <a:xfrm>
            <a:off x="8276620" y="3048000"/>
            <a:ext cx="1172919" cy="1234961"/>
          </a:xfrm>
          <a:custGeom>
            <a:avLst/>
            <a:gdLst/>
            <a:ahLst/>
            <a:cxnLst/>
            <a:rect l="l" t="t" r="r" b="b"/>
            <a:pathLst>
              <a:path w="601221" h="749185">
                <a:moveTo>
                  <a:pt x="0" y="0"/>
                </a:moveTo>
                <a:lnTo>
                  <a:pt x="601221" y="0"/>
                </a:lnTo>
                <a:lnTo>
                  <a:pt x="601221" y="749184"/>
                </a:lnTo>
                <a:lnTo>
                  <a:pt x="0" y="749184"/>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ja-JP" altLang="en-US"/>
          </a:p>
        </p:txBody>
      </p:sp>
      <p:grpSp>
        <p:nvGrpSpPr>
          <p:cNvPr id="153" name="Group 153"/>
          <p:cNvGrpSpPr/>
          <p:nvPr/>
        </p:nvGrpSpPr>
        <p:grpSpPr>
          <a:xfrm>
            <a:off x="276562" y="1256132"/>
            <a:ext cx="9217670" cy="1473327"/>
            <a:chOff x="-191777" y="0"/>
            <a:chExt cx="12290226" cy="1964435"/>
          </a:xfrm>
        </p:grpSpPr>
        <p:sp>
          <p:nvSpPr>
            <p:cNvPr id="154" name="Freeform 154"/>
            <p:cNvSpPr/>
            <p:nvPr/>
          </p:nvSpPr>
          <p:spPr>
            <a:xfrm>
              <a:off x="0" y="0"/>
              <a:ext cx="12098449" cy="1708878"/>
            </a:xfrm>
            <a:custGeom>
              <a:avLst/>
              <a:gdLst/>
              <a:ahLst/>
              <a:cxnLst/>
              <a:rect l="l" t="t" r="r" b="b"/>
              <a:pathLst>
                <a:path w="12098449" h="1708878">
                  <a:moveTo>
                    <a:pt x="0" y="0"/>
                  </a:moveTo>
                  <a:lnTo>
                    <a:pt x="12098449" y="0"/>
                  </a:lnTo>
                  <a:lnTo>
                    <a:pt x="12098449" y="1708878"/>
                  </a:lnTo>
                  <a:lnTo>
                    <a:pt x="0" y="1708878"/>
                  </a:lnTo>
                  <a:close/>
                </a:path>
              </a:pathLst>
            </a:custGeom>
            <a:solidFill>
              <a:srgbClr val="000000">
                <a:alpha val="0"/>
              </a:srgbClr>
            </a:solidFill>
          </p:spPr>
          <p:txBody>
            <a:bodyPr/>
            <a:lstStyle/>
            <a:p>
              <a:endParaRPr lang="ja-JP" altLang="en-US"/>
            </a:p>
          </p:txBody>
        </p:sp>
        <p:sp>
          <p:nvSpPr>
            <p:cNvPr id="155" name="TextBox 155"/>
            <p:cNvSpPr txBox="1"/>
            <p:nvPr/>
          </p:nvSpPr>
          <p:spPr>
            <a:xfrm>
              <a:off x="-191777" y="255557"/>
              <a:ext cx="12098449" cy="1708878"/>
            </a:xfrm>
            <a:prstGeom prst="rect">
              <a:avLst/>
            </a:prstGeom>
          </p:spPr>
          <p:txBody>
            <a:bodyPr lIns="0" tIns="0" rIns="0" bIns="0" rtlCol="0" anchor="t"/>
            <a:lstStyle/>
            <a:p>
              <a:pPr marL="345439" lvl="1" indent="-172720" algn="l">
                <a:buFont typeface="Arial"/>
                <a:buChar char="•"/>
              </a:pPr>
              <a:r>
                <a:rPr lang="ja-JP" altLang="en-US" sz="1400" b="1" dirty="0">
                  <a:solidFill>
                    <a:srgbClr val="FF0000"/>
                  </a:solidFill>
                  <a:latin typeface="ZEN角ゴシックNEW Bold"/>
                  <a:ea typeface="ZEN角ゴシックNEW Bold"/>
                  <a:cs typeface="ZEN角ゴシックNEW Bold"/>
                  <a:sym typeface="ZEN角ゴシックNEW Bold"/>
                </a:rPr>
                <a:t>熱中症警戒アラート</a:t>
              </a:r>
              <a:r>
                <a:rPr lang="en-US" sz="1400" b="1" dirty="0">
                  <a:solidFill>
                    <a:srgbClr val="FF0000"/>
                  </a:solidFill>
                  <a:latin typeface="ZEN角ゴシックNEW Bold"/>
                  <a:ea typeface="ZEN角ゴシックNEW Bold"/>
                  <a:cs typeface="ZEN角ゴシックNEW Bold"/>
                  <a:sym typeface="ZEN角ゴシックNEW Bold"/>
                </a:rPr>
                <a:t>（</a:t>
              </a:r>
              <a:r>
                <a:rPr lang="ja-JP" altLang="en-US" sz="1400" b="1" dirty="0">
                  <a:solidFill>
                    <a:srgbClr val="FF0000"/>
                  </a:solidFill>
                  <a:latin typeface="ZEN角ゴシックNEW Bold"/>
                  <a:ea typeface="ZEN角ゴシックNEW Bold"/>
                  <a:cs typeface="ZEN角ゴシックNEW Bold"/>
                  <a:sym typeface="ZEN角ゴシックNEW Bold"/>
                </a:rPr>
                <a:t>熱中症警戒情報</a:t>
              </a:r>
              <a:r>
                <a:rPr lang="en-US" sz="1400" b="1" dirty="0">
                  <a:solidFill>
                    <a:srgbClr val="FF0000"/>
                  </a:solidFill>
                  <a:latin typeface="ZEN角ゴシックNEW Bold"/>
                  <a:ea typeface="ZEN角ゴシックNEW Bold"/>
                  <a:cs typeface="ZEN角ゴシックNEW Bold"/>
                  <a:sym typeface="ZEN角ゴシックNEW Bold"/>
                </a:rPr>
                <a:t>）</a:t>
              </a:r>
              <a:r>
                <a:rPr lang="ja-JP" altLang="en-US" sz="1400" dirty="0">
                  <a:solidFill>
                    <a:srgbClr val="000000"/>
                  </a:solidFill>
                  <a:latin typeface="ZEN角ゴシックNEW"/>
                  <a:ea typeface="ZEN角ゴシックNEW"/>
                  <a:cs typeface="ZEN角ゴシックNEW Bold"/>
                  <a:sym typeface="ZEN角ゴシックNEW"/>
                </a:rPr>
                <a:t>とは、熱中症の危険性に対する「気づき」を促すものとして発表</a:t>
              </a:r>
              <a:r>
                <a:rPr lang="ja-JP" altLang="en-US" sz="1400" dirty="0">
                  <a:solidFill>
                    <a:srgbClr val="000000"/>
                  </a:solidFill>
                  <a:latin typeface="ZEN角ゴシックNEW"/>
                  <a:ea typeface="ZEN角ゴシックNEW"/>
                  <a:cs typeface="ZEN角ゴシックNEW"/>
                  <a:sym typeface="ZEN角ゴシックNEW"/>
                </a:rPr>
                <a:t>されま</a:t>
              </a:r>
              <a:r>
                <a:rPr lang="en-US" sz="1400" dirty="0">
                  <a:solidFill>
                    <a:srgbClr val="000000"/>
                  </a:solidFill>
                  <a:latin typeface="ZEN角ゴシックNEW"/>
                  <a:ea typeface="ZEN角ゴシックNEW"/>
                  <a:cs typeface="ZEN角ゴシックNEW"/>
                  <a:sym typeface="ZEN角ゴシックNEW"/>
                </a:rPr>
                <a:t>す。</a:t>
              </a:r>
            </a:p>
            <a:p>
              <a:pPr marL="345439" lvl="1" indent="-172720" algn="l">
                <a:buFont typeface="Arial"/>
                <a:buChar char="•"/>
              </a:pPr>
              <a:endParaRPr lang="en-US" sz="800" dirty="0">
                <a:solidFill>
                  <a:srgbClr val="000000"/>
                </a:solidFill>
                <a:latin typeface="ZEN角ゴシックNEW"/>
                <a:ea typeface="ZEN角ゴシックNEW"/>
                <a:cs typeface="ZEN角ゴシックNEW"/>
                <a:sym typeface="ZEN角ゴシックNEW"/>
              </a:endParaRPr>
            </a:p>
            <a:p>
              <a:pPr marL="345440" lvl="1" indent="-172720" algn="l">
                <a:buFont typeface="Arial"/>
                <a:buChar char="•"/>
              </a:pPr>
              <a:r>
                <a:rPr lang="en-US" sz="1400" dirty="0">
                  <a:solidFill>
                    <a:srgbClr val="000000"/>
                  </a:solidFill>
                  <a:latin typeface="ZEN角ゴシックNEW"/>
                  <a:ea typeface="ZEN角ゴシックNEW"/>
                  <a:cs typeface="ZEN角ゴシックNEW"/>
                  <a:sym typeface="ZEN角ゴシックNEW"/>
                </a:rPr>
                <a:t>令和６年度からは新たに</a:t>
              </a:r>
              <a:r>
                <a:rPr lang="en-US" sz="1400" b="1" dirty="0">
                  <a:solidFill>
                    <a:srgbClr val="FF0000"/>
                  </a:solidFill>
                  <a:latin typeface="ZEN角ゴシックNEW Bold"/>
                  <a:ea typeface="ZEN角ゴシックNEW Bold"/>
                  <a:cs typeface="ZEN角ゴシックNEW Bold"/>
                  <a:sym typeface="ZEN角ゴシックNEW Bold"/>
                </a:rPr>
                <a:t>熱中症特別警戒アラート</a:t>
              </a:r>
              <a:r>
                <a:rPr lang="en-US" sz="1400" dirty="0">
                  <a:solidFill>
                    <a:srgbClr val="000000"/>
                  </a:solidFill>
                  <a:latin typeface="ZEN角ゴシックNEW"/>
                  <a:ea typeface="ZEN角ゴシックNEW"/>
                  <a:cs typeface="ZEN角ゴシックNEW"/>
                  <a:sym typeface="ZEN角ゴシックNEW"/>
                </a:rPr>
                <a:t>（熱中症特別警戒情報）も、</a:t>
              </a:r>
              <a:r>
                <a:rPr lang="en-US" sz="1400" dirty="0">
                  <a:solidFill>
                    <a:srgbClr val="FF0000"/>
                  </a:solidFill>
                  <a:latin typeface="ZEN角ゴシックNEW"/>
                  <a:ea typeface="ZEN角ゴシックNEW"/>
                  <a:cs typeface="ZEN角ゴシックNEW"/>
                  <a:sym typeface="ZEN角ゴシックNEW"/>
                </a:rPr>
                <a:t>広域的に過去に例のない危険な暑さで人の健康に係る重要な被害が生じる恐れ</a:t>
              </a:r>
              <a:r>
                <a:rPr lang="en-US" sz="1400" dirty="0">
                  <a:solidFill>
                    <a:srgbClr val="000000"/>
                  </a:solidFill>
                  <a:latin typeface="ZEN角ゴシックNEW"/>
                  <a:ea typeface="ZEN角ゴシックNEW"/>
                  <a:cs typeface="ZEN角ゴシックNEW"/>
                  <a:sym typeface="ZEN角ゴシックNEW"/>
                </a:rPr>
                <a:t>がある場合に発表されま</a:t>
              </a:r>
              <a:r>
                <a:rPr lang="ja-JP" altLang="en-US" sz="1400" dirty="0">
                  <a:solidFill>
                    <a:srgbClr val="000000"/>
                  </a:solidFill>
                  <a:latin typeface="ZEN角ゴシックNEW"/>
                  <a:ea typeface="ZEN角ゴシックNEW"/>
                  <a:cs typeface="ZEN角ゴシックNEW"/>
                  <a:sym typeface="ZEN角ゴシックNEW"/>
                </a:rPr>
                <a:t>す。</a:t>
              </a:r>
              <a:endParaRPr lang="en-US" altLang="ja-JP" sz="1400" dirty="0">
                <a:solidFill>
                  <a:srgbClr val="000000"/>
                </a:solidFill>
                <a:latin typeface="ZEN角ゴシックNEW"/>
                <a:ea typeface="ZEN角ゴシックNEW"/>
                <a:cs typeface="ZEN角ゴシックNEW"/>
                <a:sym typeface="ZEN角ゴシックNEW"/>
              </a:endParaRPr>
            </a:p>
          </p:txBody>
        </p:sp>
      </p:grpSp>
      <p:pic>
        <p:nvPicPr>
          <p:cNvPr id="156" name="Picture 156"/>
          <p:cNvPicPr>
            <a:picLocks noChangeAspect="1"/>
          </p:cNvPicPr>
          <p:nvPr/>
        </p:nvPicPr>
        <p:blipFill>
          <a:blip r:embed="rId8"/>
          <a:stretch>
            <a:fillRect/>
          </a:stretch>
        </p:blipFill>
        <p:spPr>
          <a:xfrm>
            <a:off x="498927" y="3565876"/>
            <a:ext cx="1072890" cy="1072890"/>
          </a:xfrm>
          <a:prstGeom prst="rect">
            <a:avLst/>
          </a:prstGeom>
        </p:spPr>
      </p:pic>
      <p:grpSp>
        <p:nvGrpSpPr>
          <p:cNvPr id="157" name="Group 157"/>
          <p:cNvGrpSpPr/>
          <p:nvPr/>
        </p:nvGrpSpPr>
        <p:grpSpPr>
          <a:xfrm>
            <a:off x="974838" y="5226223"/>
            <a:ext cx="3819808" cy="282356"/>
            <a:chOff x="0" y="0"/>
            <a:chExt cx="5093077" cy="376475"/>
          </a:xfrm>
        </p:grpSpPr>
        <p:sp>
          <p:nvSpPr>
            <p:cNvPr id="158" name="Freeform 158"/>
            <p:cNvSpPr/>
            <p:nvPr/>
          </p:nvSpPr>
          <p:spPr>
            <a:xfrm>
              <a:off x="0" y="0"/>
              <a:ext cx="5093077" cy="376475"/>
            </a:xfrm>
            <a:custGeom>
              <a:avLst/>
              <a:gdLst/>
              <a:ahLst/>
              <a:cxnLst/>
              <a:rect l="l" t="t" r="r" b="b"/>
              <a:pathLst>
                <a:path w="5093077" h="376475">
                  <a:moveTo>
                    <a:pt x="0" y="0"/>
                  </a:moveTo>
                  <a:lnTo>
                    <a:pt x="5093077" y="0"/>
                  </a:lnTo>
                  <a:lnTo>
                    <a:pt x="5093077" y="376475"/>
                  </a:lnTo>
                  <a:lnTo>
                    <a:pt x="0" y="376475"/>
                  </a:lnTo>
                  <a:close/>
                </a:path>
              </a:pathLst>
            </a:custGeom>
            <a:solidFill>
              <a:srgbClr val="000000">
                <a:alpha val="0"/>
              </a:srgbClr>
            </a:solidFill>
          </p:spPr>
          <p:txBody>
            <a:bodyPr/>
            <a:lstStyle/>
            <a:p>
              <a:endParaRPr lang="ja-JP" altLang="en-US"/>
            </a:p>
          </p:txBody>
        </p:sp>
        <p:sp>
          <p:nvSpPr>
            <p:cNvPr id="159" name="TextBox 159"/>
            <p:cNvSpPr txBox="1"/>
            <p:nvPr/>
          </p:nvSpPr>
          <p:spPr>
            <a:xfrm>
              <a:off x="0" y="-19050"/>
              <a:ext cx="5093077" cy="395525"/>
            </a:xfrm>
            <a:prstGeom prst="rect">
              <a:avLst/>
            </a:prstGeom>
          </p:spPr>
          <p:txBody>
            <a:bodyPr lIns="0" tIns="0" rIns="0" bIns="0" rtlCol="0" anchor="t"/>
            <a:lstStyle/>
            <a:p>
              <a:pPr algn="l">
                <a:lnSpc>
                  <a:spcPts val="1679"/>
                </a:lnSpc>
              </a:pPr>
              <a:r>
                <a:rPr lang="en-US" sz="1399" b="1">
                  <a:solidFill>
                    <a:srgbClr val="313131"/>
                  </a:solidFill>
                  <a:latin typeface="Arimo Bold"/>
                  <a:ea typeface="Arimo Bold"/>
                  <a:cs typeface="Arimo Bold"/>
                  <a:sym typeface="Arimo Bold"/>
                </a:rPr>
                <a:t>―　直接「ID検索」する方法　―</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7E99C3FD-51E2-9477-EB24-A7F8CC86355D}"/>
              </a:ext>
            </a:extLst>
          </p:cNvPr>
          <p:cNvSpPr/>
          <p:nvPr/>
        </p:nvSpPr>
        <p:spPr>
          <a:xfrm>
            <a:off x="345199" y="1158660"/>
            <a:ext cx="4483223" cy="1713068"/>
          </a:xfrm>
          <a:prstGeom prst="rect">
            <a:avLst/>
          </a:prstGeom>
          <a:solidFill>
            <a:srgbClr val="FF8585"/>
          </a:solidFill>
          <a:ln w="50800" cmpd="sng">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4">
            <a:extLst>
              <a:ext uri="{FF2B5EF4-FFF2-40B4-BE49-F238E27FC236}">
                <a16:creationId xmlns:a16="http://schemas.microsoft.com/office/drawing/2014/main" id="{65EA0DBC-30C1-D411-D844-95E7A72B8FAF}"/>
              </a:ext>
            </a:extLst>
          </p:cNvPr>
          <p:cNvSpPr/>
          <p:nvPr/>
        </p:nvSpPr>
        <p:spPr>
          <a:xfrm>
            <a:off x="345199" y="2976567"/>
            <a:ext cx="4483223" cy="1671663"/>
          </a:xfrm>
          <a:prstGeom prst="rect">
            <a:avLst/>
          </a:prstGeom>
          <a:solidFill>
            <a:srgbClr val="FFE5E6"/>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6" name="正方形/長方形 5">
            <a:extLst>
              <a:ext uri="{FF2B5EF4-FFF2-40B4-BE49-F238E27FC236}">
                <a16:creationId xmlns:a16="http://schemas.microsoft.com/office/drawing/2014/main" id="{9C588A67-F425-6CA3-428F-224FEB51E52F}"/>
              </a:ext>
            </a:extLst>
          </p:cNvPr>
          <p:cNvSpPr/>
          <p:nvPr/>
        </p:nvSpPr>
        <p:spPr>
          <a:xfrm>
            <a:off x="5077578" y="1158660"/>
            <a:ext cx="4483223" cy="1736746"/>
          </a:xfrm>
          <a:prstGeom prst="rect">
            <a:avLst/>
          </a:prstGeom>
          <a:solidFill>
            <a:srgbClr val="FF8585"/>
          </a:solidFill>
          <a:ln w="412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 name="正方形/長方形 6">
            <a:extLst>
              <a:ext uri="{FF2B5EF4-FFF2-40B4-BE49-F238E27FC236}">
                <a16:creationId xmlns:a16="http://schemas.microsoft.com/office/drawing/2014/main" id="{27E77D47-2AA9-0CF1-BA3C-F0BC79D63A11}"/>
              </a:ext>
            </a:extLst>
          </p:cNvPr>
          <p:cNvSpPr/>
          <p:nvPr/>
        </p:nvSpPr>
        <p:spPr>
          <a:xfrm>
            <a:off x="5077578" y="2976567"/>
            <a:ext cx="4483223" cy="1671663"/>
          </a:xfrm>
          <a:prstGeom prst="rect">
            <a:avLst/>
          </a:prstGeom>
          <a:solidFill>
            <a:srgbClr val="FFE5E6"/>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8" name="テキスト ボックス 7">
            <a:extLst>
              <a:ext uri="{FF2B5EF4-FFF2-40B4-BE49-F238E27FC236}">
                <a16:creationId xmlns:a16="http://schemas.microsoft.com/office/drawing/2014/main" id="{ABEF9BAF-0023-824A-53D1-E94BC0CD0DCC}"/>
              </a:ext>
            </a:extLst>
          </p:cNvPr>
          <p:cNvSpPr txBox="1"/>
          <p:nvPr/>
        </p:nvSpPr>
        <p:spPr>
          <a:xfrm>
            <a:off x="365077" y="1224212"/>
            <a:ext cx="308399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事例①　７月・</a:t>
            </a:r>
            <a:r>
              <a:rPr kumimoji="1" lang="en-US" altLang="ja-JP"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80</a:t>
            </a: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代・死亡</a:t>
            </a:r>
          </a:p>
        </p:txBody>
      </p:sp>
      <p:sp>
        <p:nvSpPr>
          <p:cNvPr id="9" name="テキスト ボックス 8">
            <a:extLst>
              <a:ext uri="{FF2B5EF4-FFF2-40B4-BE49-F238E27FC236}">
                <a16:creationId xmlns:a16="http://schemas.microsoft.com/office/drawing/2014/main" id="{079D8932-381C-ACD3-19C2-84DE24389954}"/>
              </a:ext>
            </a:extLst>
          </p:cNvPr>
          <p:cNvSpPr txBox="1"/>
          <p:nvPr/>
        </p:nvSpPr>
        <p:spPr>
          <a:xfrm>
            <a:off x="5117235" y="1230364"/>
            <a:ext cx="312398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事例②　７月・</a:t>
            </a:r>
            <a:r>
              <a:rPr kumimoji="1" lang="en-US" altLang="ja-JP"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60</a:t>
            </a: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代・死亡</a:t>
            </a:r>
          </a:p>
        </p:txBody>
      </p:sp>
      <p:sp>
        <p:nvSpPr>
          <p:cNvPr id="10" name="テキスト ボックス 9">
            <a:extLst>
              <a:ext uri="{FF2B5EF4-FFF2-40B4-BE49-F238E27FC236}">
                <a16:creationId xmlns:a16="http://schemas.microsoft.com/office/drawing/2014/main" id="{4C96EF9B-62FF-0F03-DFA5-A29F0C09B2DE}"/>
              </a:ext>
            </a:extLst>
          </p:cNvPr>
          <p:cNvSpPr txBox="1"/>
          <p:nvPr/>
        </p:nvSpPr>
        <p:spPr>
          <a:xfrm>
            <a:off x="345199" y="3029373"/>
            <a:ext cx="332263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事例③　８月・</a:t>
            </a:r>
            <a:r>
              <a:rPr kumimoji="1" lang="en-US" altLang="ja-JP"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60</a:t>
            </a: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代・</a:t>
            </a:r>
            <a:r>
              <a:rPr kumimoji="1" lang="ja-JP" altLang="en-US" b="1" dirty="0">
                <a:solidFill>
                  <a:prstClr val="black"/>
                </a:solidFill>
                <a:latin typeface="ZEN角ゴシックNEW" panose="020B0600070205080204" charset="-128"/>
                <a:ea typeface="ZEN角ゴシックNEW" panose="020B0600070205080204" charset="-128"/>
              </a:rPr>
              <a:t>後遺症</a:t>
            </a:r>
            <a:endPar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
        <p:nvSpPr>
          <p:cNvPr id="11" name="テキスト ボックス 10">
            <a:extLst>
              <a:ext uri="{FF2B5EF4-FFF2-40B4-BE49-F238E27FC236}">
                <a16:creationId xmlns:a16="http://schemas.microsoft.com/office/drawing/2014/main" id="{783F678E-36A5-4CB7-F2D7-AA311F547737}"/>
              </a:ext>
            </a:extLst>
          </p:cNvPr>
          <p:cNvSpPr txBox="1"/>
          <p:nvPr/>
        </p:nvSpPr>
        <p:spPr>
          <a:xfrm>
            <a:off x="5127174" y="3029373"/>
            <a:ext cx="3023878"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事例④　 ７月・</a:t>
            </a:r>
            <a:r>
              <a:rPr kumimoji="1" lang="en-US" altLang="ja-JP"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60</a:t>
            </a: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代・入院</a:t>
            </a:r>
          </a:p>
        </p:txBody>
      </p:sp>
      <p:sp>
        <p:nvSpPr>
          <p:cNvPr id="12" name="テキスト ボックス 11">
            <a:extLst>
              <a:ext uri="{FF2B5EF4-FFF2-40B4-BE49-F238E27FC236}">
                <a16:creationId xmlns:a16="http://schemas.microsoft.com/office/drawing/2014/main" id="{8248D19D-797D-C002-3B52-DED80DB8DA91}"/>
              </a:ext>
            </a:extLst>
          </p:cNvPr>
          <p:cNvSpPr txBox="1"/>
          <p:nvPr/>
        </p:nvSpPr>
        <p:spPr>
          <a:xfrm>
            <a:off x="6023111" y="6471551"/>
            <a:ext cx="381826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50" dirty="0">
                <a:solidFill>
                  <a:prstClr val="black"/>
                </a:solidFill>
                <a:latin typeface="Calibri" panose="020F0502020204030204"/>
                <a:ea typeface="游ゴシック" panose="020B0400000000000000" pitchFamily="50" charset="-128"/>
              </a:rPr>
              <a:t>※</a:t>
            </a:r>
            <a:r>
              <a:rPr kumimoji="1" lang="en-US" altLang="ja-JP" sz="105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JA</a:t>
            </a:r>
            <a:r>
              <a:rPr kumimoji="1" lang="ja-JP" altLang="en-US" sz="105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共済リーフレット、農林水産省：農作業事故情報より</a:t>
            </a:r>
          </a:p>
        </p:txBody>
      </p:sp>
      <p:sp>
        <p:nvSpPr>
          <p:cNvPr id="15" name="テキスト ボックス 14">
            <a:extLst>
              <a:ext uri="{FF2B5EF4-FFF2-40B4-BE49-F238E27FC236}">
                <a16:creationId xmlns:a16="http://schemas.microsoft.com/office/drawing/2014/main" id="{4AB6960B-50DF-7707-218E-0EA5F9CFFC7B}"/>
              </a:ext>
            </a:extLst>
          </p:cNvPr>
          <p:cNvSpPr txBox="1"/>
          <p:nvPr/>
        </p:nvSpPr>
        <p:spPr>
          <a:xfrm>
            <a:off x="391581" y="3573192"/>
            <a:ext cx="4355265" cy="919401"/>
          </a:xfrm>
          <a:prstGeom prst="flowChartAlternateProcess">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草刈り作業中に具合が悪くなった。</a:t>
            </a:r>
            <a:r>
              <a:rPr kumimoji="1" lang="en-US" altLang="ja-JP"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10</a:t>
            </a:r>
            <a:r>
              <a:rPr kumimoji="1" lang="ja-JP" altLang="en-US"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日後に定期健診を受けた際、熱中症の蓄積による腎臓機能の低下と診断された。</a:t>
            </a:r>
          </a:p>
        </p:txBody>
      </p:sp>
      <p:sp>
        <p:nvSpPr>
          <p:cNvPr id="16" name="テキスト ボックス 15">
            <a:extLst>
              <a:ext uri="{FF2B5EF4-FFF2-40B4-BE49-F238E27FC236}">
                <a16:creationId xmlns:a16="http://schemas.microsoft.com/office/drawing/2014/main" id="{93C4284A-B9DB-DD08-0C44-DC891B16673E}"/>
              </a:ext>
            </a:extLst>
          </p:cNvPr>
          <p:cNvSpPr txBox="1"/>
          <p:nvPr/>
        </p:nvSpPr>
        <p:spPr>
          <a:xfrm>
            <a:off x="5159154" y="3607969"/>
            <a:ext cx="4276813"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ビニールハウスで、朝から昼前まで作業をしていたところ、多量の発汗や嘔吐の症状があらわれ、救急搬送され、入院した。</a:t>
            </a:r>
          </a:p>
        </p:txBody>
      </p:sp>
      <p:sp>
        <p:nvSpPr>
          <p:cNvPr id="19" name="正方形/長方形 18">
            <a:extLst>
              <a:ext uri="{FF2B5EF4-FFF2-40B4-BE49-F238E27FC236}">
                <a16:creationId xmlns:a16="http://schemas.microsoft.com/office/drawing/2014/main" id="{736AD73E-8B24-BF2E-7AFD-3B2AE2D103F3}"/>
              </a:ext>
            </a:extLst>
          </p:cNvPr>
          <p:cNvSpPr/>
          <p:nvPr/>
        </p:nvSpPr>
        <p:spPr>
          <a:xfrm>
            <a:off x="345199" y="4755553"/>
            <a:ext cx="4483223" cy="1715998"/>
          </a:xfrm>
          <a:prstGeom prst="rect">
            <a:avLst/>
          </a:prstGeom>
          <a:solidFill>
            <a:srgbClr val="FFE5E6"/>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20" name="正方形/長方形 19">
            <a:extLst>
              <a:ext uri="{FF2B5EF4-FFF2-40B4-BE49-F238E27FC236}">
                <a16:creationId xmlns:a16="http://schemas.microsoft.com/office/drawing/2014/main" id="{94DD0D22-12A2-446B-52C6-458E68EAD8BF}"/>
              </a:ext>
            </a:extLst>
          </p:cNvPr>
          <p:cNvSpPr/>
          <p:nvPr/>
        </p:nvSpPr>
        <p:spPr>
          <a:xfrm>
            <a:off x="5077578" y="4755553"/>
            <a:ext cx="4483223" cy="1715998"/>
          </a:xfrm>
          <a:prstGeom prst="rect">
            <a:avLst/>
          </a:prstGeom>
          <a:solidFill>
            <a:srgbClr val="FFE5E6"/>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21" name="テキスト ボックス 20">
            <a:extLst>
              <a:ext uri="{FF2B5EF4-FFF2-40B4-BE49-F238E27FC236}">
                <a16:creationId xmlns:a16="http://schemas.microsoft.com/office/drawing/2014/main" id="{92A5185A-5872-531F-9692-8E3D8A76C099}"/>
              </a:ext>
            </a:extLst>
          </p:cNvPr>
          <p:cNvSpPr txBox="1"/>
          <p:nvPr/>
        </p:nvSpPr>
        <p:spPr>
          <a:xfrm>
            <a:off x="470630" y="4829914"/>
            <a:ext cx="3898810" cy="369332"/>
          </a:xfrm>
          <a:prstGeom prst="rect">
            <a:avLst/>
          </a:prstGeom>
          <a:solidFill>
            <a:srgbClr val="FFE5E6"/>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事例⑤　７月・</a:t>
            </a:r>
            <a:r>
              <a:rPr kumimoji="1" lang="en-US" altLang="ja-JP"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50</a:t>
            </a: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代・救急搬送</a:t>
            </a:r>
          </a:p>
        </p:txBody>
      </p:sp>
      <p:sp>
        <p:nvSpPr>
          <p:cNvPr id="22" name="テキスト ボックス 21">
            <a:extLst>
              <a:ext uri="{FF2B5EF4-FFF2-40B4-BE49-F238E27FC236}">
                <a16:creationId xmlns:a16="http://schemas.microsoft.com/office/drawing/2014/main" id="{3A99B0D6-70B5-F592-5880-BC1596AF2EE3}"/>
              </a:ext>
            </a:extLst>
          </p:cNvPr>
          <p:cNvSpPr txBox="1"/>
          <p:nvPr/>
        </p:nvSpPr>
        <p:spPr>
          <a:xfrm>
            <a:off x="5117234" y="4819915"/>
            <a:ext cx="418765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事例⑥　 ８月・</a:t>
            </a:r>
            <a:r>
              <a:rPr kumimoji="1" lang="en-US" altLang="ja-JP"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60</a:t>
            </a: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代・救急搬送</a:t>
            </a:r>
          </a:p>
        </p:txBody>
      </p:sp>
      <p:sp>
        <p:nvSpPr>
          <p:cNvPr id="23" name="テキスト ボックス 22">
            <a:extLst>
              <a:ext uri="{FF2B5EF4-FFF2-40B4-BE49-F238E27FC236}">
                <a16:creationId xmlns:a16="http://schemas.microsoft.com/office/drawing/2014/main" id="{0C245A20-FF58-C717-4450-09F81884BA81}"/>
              </a:ext>
            </a:extLst>
          </p:cNvPr>
          <p:cNvSpPr txBox="1"/>
          <p:nvPr/>
        </p:nvSpPr>
        <p:spPr>
          <a:xfrm>
            <a:off x="470033" y="5373733"/>
            <a:ext cx="4276813"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肥料散布中、正午頃に歩行困難と多汗を発症し動けないところを通行人に発見され、救急要請された。</a:t>
            </a:r>
            <a:endParaRPr kumimoji="1" lang="en-US" altLang="ja-JP"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
        <p:nvSpPr>
          <p:cNvPr id="24" name="テキスト ボックス 23">
            <a:extLst>
              <a:ext uri="{FF2B5EF4-FFF2-40B4-BE49-F238E27FC236}">
                <a16:creationId xmlns:a16="http://schemas.microsoft.com/office/drawing/2014/main" id="{A65BB748-4744-9492-1630-B387F761AE11}"/>
              </a:ext>
            </a:extLst>
          </p:cNvPr>
          <p:cNvSpPr txBox="1"/>
          <p:nvPr/>
        </p:nvSpPr>
        <p:spPr>
          <a:xfrm>
            <a:off x="5224690" y="5296078"/>
            <a:ext cx="4253196" cy="1077218"/>
          </a:xfrm>
          <a:prstGeom prst="rect">
            <a:avLst/>
          </a:prstGeom>
          <a:solidFill>
            <a:srgbClr val="FFE5E6"/>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朝から田んぼで農作業をしていたが、昼前に熱中症のような症状がでたため自ら救急要請した。</a:t>
            </a:r>
            <a:endParaRPr kumimoji="1" lang="en-US" altLang="ja-JP"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早期に対処したため軽症で済んだ。</a:t>
            </a:r>
            <a:endParaRPr kumimoji="1" lang="en-US" altLang="ja-JP"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
        <p:nvSpPr>
          <p:cNvPr id="25" name="正方形/長方形 24">
            <a:extLst>
              <a:ext uri="{FF2B5EF4-FFF2-40B4-BE49-F238E27FC236}">
                <a16:creationId xmlns:a16="http://schemas.microsoft.com/office/drawing/2014/main" id="{102D2192-8B85-C012-1E9E-3EC2908466CC}"/>
              </a:ext>
            </a:extLst>
          </p:cNvPr>
          <p:cNvSpPr/>
          <p:nvPr/>
        </p:nvSpPr>
        <p:spPr>
          <a:xfrm>
            <a:off x="5159154" y="1604290"/>
            <a:ext cx="4318732" cy="1214049"/>
          </a:xfrm>
          <a:prstGeom prst="rect">
            <a:avLst/>
          </a:prstGeom>
          <a:solidFill>
            <a:srgbClr val="FFE5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自宅近くの畑で午前中から農作業を行っていたが、昼頃に家族が畑に確認しに行ったところ心肺停止状態で倒れているところを発見された。</a:t>
            </a:r>
          </a:p>
        </p:txBody>
      </p:sp>
      <p:sp>
        <p:nvSpPr>
          <p:cNvPr id="26" name="正方形/長方形 25">
            <a:extLst>
              <a:ext uri="{FF2B5EF4-FFF2-40B4-BE49-F238E27FC236}">
                <a16:creationId xmlns:a16="http://schemas.microsoft.com/office/drawing/2014/main" id="{3F020D6F-7EAE-843A-2027-0E94C576028E}"/>
              </a:ext>
            </a:extLst>
          </p:cNvPr>
          <p:cNvSpPr/>
          <p:nvPr/>
        </p:nvSpPr>
        <p:spPr>
          <a:xfrm>
            <a:off x="428114" y="1574255"/>
            <a:ext cx="4318732" cy="1214049"/>
          </a:xfrm>
          <a:prstGeom prst="rect">
            <a:avLst/>
          </a:prstGeom>
          <a:solidFill>
            <a:srgbClr val="FFE5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食事や水分をとらずに炎天下で畑仕事をしていたところ、畑でうつぶせに倒れているのを発見された。</a:t>
            </a:r>
          </a:p>
        </p:txBody>
      </p:sp>
      <p:sp>
        <p:nvSpPr>
          <p:cNvPr id="13" name="TextBox 133">
            <a:extLst>
              <a:ext uri="{FF2B5EF4-FFF2-40B4-BE49-F238E27FC236}">
                <a16:creationId xmlns:a16="http://schemas.microsoft.com/office/drawing/2014/main" id="{11A94008-E492-9CC3-02C3-60E07DEAD4B5}"/>
              </a:ext>
            </a:extLst>
          </p:cNvPr>
          <p:cNvSpPr txBox="1"/>
          <p:nvPr/>
        </p:nvSpPr>
        <p:spPr>
          <a:xfrm>
            <a:off x="-40666" y="224507"/>
            <a:ext cx="6898665" cy="660764"/>
          </a:xfrm>
          <a:prstGeom prst="rect">
            <a:avLst/>
          </a:prstGeom>
        </p:spPr>
        <p:txBody>
          <a:bodyPr lIns="0" tIns="0" rIns="0" bIns="0" rtlCol="0" anchor="t"/>
          <a:lstStyle/>
          <a:p>
            <a:pPr algn="l">
              <a:lnSpc>
                <a:spcPts val="3840"/>
              </a:lnSpc>
            </a:pPr>
            <a:r>
              <a:rPr lang="en-US" sz="3200" dirty="0">
                <a:solidFill>
                  <a:srgbClr val="000000"/>
                </a:solidFill>
                <a:latin typeface="ZEN角ゴシックNEW"/>
                <a:ea typeface="ZEN角ゴシックNEW"/>
                <a:cs typeface="ZEN角ゴシックNEW"/>
                <a:sym typeface="ZEN角ゴシックNEW"/>
              </a:rPr>
              <a:t>（</a:t>
            </a:r>
            <a:r>
              <a:rPr lang="en-US" sz="3200" dirty="0" err="1">
                <a:solidFill>
                  <a:srgbClr val="000000"/>
                </a:solidFill>
                <a:latin typeface="ZEN角ゴシックNEW"/>
                <a:ea typeface="ZEN角ゴシックNEW"/>
                <a:cs typeface="ZEN角ゴシックNEW"/>
                <a:sym typeface="ZEN角ゴシックNEW"/>
              </a:rPr>
              <a:t>参考</a:t>
            </a:r>
            <a:r>
              <a:rPr lang="ja-JP" altLang="en-US" sz="3200" dirty="0">
                <a:solidFill>
                  <a:srgbClr val="000000"/>
                </a:solidFill>
                <a:latin typeface="ZEN角ゴシックNEW"/>
                <a:ea typeface="ZEN角ゴシックNEW"/>
                <a:cs typeface="ZEN角ゴシックNEW"/>
                <a:sym typeface="ZEN角ゴシックNEW"/>
              </a:rPr>
              <a:t>）農作業における熱中症事例</a:t>
            </a:r>
            <a:endParaRPr lang="en-US" sz="3200" dirty="0">
              <a:solidFill>
                <a:srgbClr val="000000"/>
              </a:solidFill>
              <a:latin typeface="ZEN角ゴシックNEW"/>
              <a:ea typeface="ZEN角ゴシックNEW"/>
              <a:cs typeface="ZEN角ゴシックNEW"/>
              <a:sym typeface="ZEN角ゴシックNEW"/>
            </a:endParaRPr>
          </a:p>
        </p:txBody>
      </p:sp>
    </p:spTree>
    <p:extLst>
      <p:ext uri="{BB962C8B-B14F-4D97-AF65-F5344CB8AC3E}">
        <p14:creationId xmlns:p14="http://schemas.microsoft.com/office/powerpoint/2010/main" val="2376471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3696">
            <a:off x="212522" y="807513"/>
            <a:ext cx="9563176" cy="0"/>
          </a:xfrm>
          <a:prstGeom prst="line">
            <a:avLst/>
          </a:prstGeom>
          <a:ln w="28575" cap="rnd">
            <a:solidFill>
              <a:srgbClr val="ED7D31"/>
            </a:solidFill>
            <a:prstDash val="solid"/>
            <a:headEnd type="oval" w="lg" len="lg"/>
            <a:tailEnd type="oval" w="lg" len="lg"/>
          </a:ln>
        </p:spPr>
        <p:txBody>
          <a:bodyPr/>
          <a:lstStyle/>
          <a:p>
            <a:endParaRPr lang="ja-JP" altLang="en-US"/>
          </a:p>
        </p:txBody>
      </p:sp>
      <p:grpSp>
        <p:nvGrpSpPr>
          <p:cNvPr id="3" name="Group 3"/>
          <p:cNvGrpSpPr/>
          <p:nvPr/>
        </p:nvGrpSpPr>
        <p:grpSpPr>
          <a:xfrm>
            <a:off x="0" y="939452"/>
            <a:ext cx="9906000" cy="5918548"/>
            <a:chOff x="0" y="0"/>
            <a:chExt cx="13208000" cy="7891397"/>
          </a:xfrm>
        </p:grpSpPr>
        <p:sp>
          <p:nvSpPr>
            <p:cNvPr id="4" name="Freeform 4"/>
            <p:cNvSpPr/>
            <p:nvPr/>
          </p:nvSpPr>
          <p:spPr>
            <a:xfrm>
              <a:off x="0" y="0"/>
              <a:ext cx="13208000" cy="7891399"/>
            </a:xfrm>
            <a:custGeom>
              <a:avLst/>
              <a:gdLst/>
              <a:ahLst/>
              <a:cxnLst/>
              <a:rect l="l" t="t" r="r" b="b"/>
              <a:pathLst>
                <a:path w="13208000" h="7891399">
                  <a:moveTo>
                    <a:pt x="0" y="0"/>
                  </a:moveTo>
                  <a:lnTo>
                    <a:pt x="13208000" y="0"/>
                  </a:lnTo>
                  <a:lnTo>
                    <a:pt x="13208000" y="7891399"/>
                  </a:lnTo>
                  <a:lnTo>
                    <a:pt x="0" y="7891399"/>
                  </a:lnTo>
                  <a:close/>
                </a:path>
              </a:pathLst>
            </a:custGeom>
            <a:solidFill>
              <a:srgbClr val="ED7D31"/>
            </a:solidFill>
          </p:spPr>
          <p:txBody>
            <a:bodyPr/>
            <a:lstStyle/>
            <a:p>
              <a:endParaRPr lang="ja-JP" altLang="en-US"/>
            </a:p>
          </p:txBody>
        </p:sp>
      </p:grpSp>
      <p:sp>
        <p:nvSpPr>
          <p:cNvPr id="5" name="AutoShape 5"/>
          <p:cNvSpPr/>
          <p:nvPr/>
        </p:nvSpPr>
        <p:spPr>
          <a:xfrm rot="3826143">
            <a:off x="-484797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 name="AutoShape 6"/>
          <p:cNvSpPr/>
          <p:nvPr/>
        </p:nvSpPr>
        <p:spPr>
          <a:xfrm rot="3826143">
            <a:off x="-474134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 name="AutoShape 7"/>
          <p:cNvSpPr/>
          <p:nvPr/>
        </p:nvSpPr>
        <p:spPr>
          <a:xfrm rot="3826143">
            <a:off x="-452808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 name="AutoShape 8"/>
          <p:cNvSpPr/>
          <p:nvPr/>
        </p:nvSpPr>
        <p:spPr>
          <a:xfrm rot="3826143">
            <a:off x="-420819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 name="AutoShape 9"/>
          <p:cNvSpPr/>
          <p:nvPr/>
        </p:nvSpPr>
        <p:spPr>
          <a:xfrm rot="3826143">
            <a:off x="-378168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 name="AutoShape 10"/>
          <p:cNvSpPr/>
          <p:nvPr/>
        </p:nvSpPr>
        <p:spPr>
          <a:xfrm rot="3826143">
            <a:off x="-324853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 name="AutoShape 11"/>
          <p:cNvSpPr/>
          <p:nvPr/>
        </p:nvSpPr>
        <p:spPr>
          <a:xfrm rot="3826143">
            <a:off x="-260876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 name="AutoShape 12"/>
          <p:cNvSpPr/>
          <p:nvPr/>
        </p:nvSpPr>
        <p:spPr>
          <a:xfrm rot="3826143">
            <a:off x="-196898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3" name="AutoShape 13"/>
          <p:cNvSpPr/>
          <p:nvPr/>
        </p:nvSpPr>
        <p:spPr>
          <a:xfrm rot="3826143">
            <a:off x="-132921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4" name="AutoShape 14"/>
          <p:cNvSpPr/>
          <p:nvPr/>
        </p:nvSpPr>
        <p:spPr>
          <a:xfrm rot="3826143">
            <a:off x="-68944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5" name="AutoShape 15"/>
          <p:cNvSpPr/>
          <p:nvPr/>
        </p:nvSpPr>
        <p:spPr>
          <a:xfrm rot="3826143">
            <a:off x="-4966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6" name="AutoShape 16"/>
          <p:cNvSpPr/>
          <p:nvPr/>
        </p:nvSpPr>
        <p:spPr>
          <a:xfrm rot="3826143">
            <a:off x="59010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7" name="AutoShape 17"/>
          <p:cNvSpPr/>
          <p:nvPr/>
        </p:nvSpPr>
        <p:spPr>
          <a:xfrm rot="3826143">
            <a:off x="122988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8" name="AutoShape 18"/>
          <p:cNvSpPr/>
          <p:nvPr/>
        </p:nvSpPr>
        <p:spPr>
          <a:xfrm rot="3826143">
            <a:off x="186965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9" name="AutoShape 19"/>
          <p:cNvSpPr/>
          <p:nvPr/>
        </p:nvSpPr>
        <p:spPr>
          <a:xfrm rot="3826143">
            <a:off x="250942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0" name="AutoShape 20"/>
          <p:cNvSpPr/>
          <p:nvPr/>
        </p:nvSpPr>
        <p:spPr>
          <a:xfrm rot="3826143">
            <a:off x="314920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1" name="AutoShape 21"/>
          <p:cNvSpPr/>
          <p:nvPr/>
        </p:nvSpPr>
        <p:spPr>
          <a:xfrm rot="3826143">
            <a:off x="378897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2" name="AutoShape 22"/>
          <p:cNvSpPr/>
          <p:nvPr/>
        </p:nvSpPr>
        <p:spPr>
          <a:xfrm rot="3826143">
            <a:off x="442875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3" name="AutoShape 23"/>
          <p:cNvSpPr/>
          <p:nvPr/>
        </p:nvSpPr>
        <p:spPr>
          <a:xfrm rot="3826143">
            <a:off x="506852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4" name="AutoShape 24"/>
          <p:cNvSpPr/>
          <p:nvPr/>
        </p:nvSpPr>
        <p:spPr>
          <a:xfrm rot="3826143">
            <a:off x="570829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5" name="AutoShape 25"/>
          <p:cNvSpPr/>
          <p:nvPr/>
        </p:nvSpPr>
        <p:spPr>
          <a:xfrm rot="3826143">
            <a:off x="-463471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6" name="AutoShape 26"/>
          <p:cNvSpPr/>
          <p:nvPr/>
        </p:nvSpPr>
        <p:spPr>
          <a:xfrm rot="3826143">
            <a:off x="-442145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7" name="AutoShape 27"/>
          <p:cNvSpPr/>
          <p:nvPr/>
        </p:nvSpPr>
        <p:spPr>
          <a:xfrm rot="3826143">
            <a:off x="-410156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8" name="AutoShape 28"/>
          <p:cNvSpPr/>
          <p:nvPr/>
        </p:nvSpPr>
        <p:spPr>
          <a:xfrm rot="3826143">
            <a:off x="-367505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9" name="AutoShape 29"/>
          <p:cNvSpPr/>
          <p:nvPr/>
        </p:nvSpPr>
        <p:spPr>
          <a:xfrm rot="3826143">
            <a:off x="-314190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0" name="AutoShape 30"/>
          <p:cNvSpPr/>
          <p:nvPr/>
        </p:nvSpPr>
        <p:spPr>
          <a:xfrm rot="3826143">
            <a:off x="-250213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1" name="AutoShape 31"/>
          <p:cNvSpPr/>
          <p:nvPr/>
        </p:nvSpPr>
        <p:spPr>
          <a:xfrm rot="3826143">
            <a:off x="-186236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2" name="AutoShape 32"/>
          <p:cNvSpPr/>
          <p:nvPr/>
        </p:nvSpPr>
        <p:spPr>
          <a:xfrm rot="3826143">
            <a:off x="-122258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3" name="AutoShape 33"/>
          <p:cNvSpPr/>
          <p:nvPr/>
        </p:nvSpPr>
        <p:spPr>
          <a:xfrm rot="3826143">
            <a:off x="-58281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4" name="AutoShape 34"/>
          <p:cNvSpPr/>
          <p:nvPr/>
        </p:nvSpPr>
        <p:spPr>
          <a:xfrm rot="3826143">
            <a:off x="5696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5" name="AutoShape 35"/>
          <p:cNvSpPr/>
          <p:nvPr/>
        </p:nvSpPr>
        <p:spPr>
          <a:xfrm rot="3826143">
            <a:off x="69673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6" name="AutoShape 36"/>
          <p:cNvSpPr/>
          <p:nvPr/>
        </p:nvSpPr>
        <p:spPr>
          <a:xfrm rot="3826143">
            <a:off x="133651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7" name="AutoShape 37"/>
          <p:cNvSpPr/>
          <p:nvPr/>
        </p:nvSpPr>
        <p:spPr>
          <a:xfrm rot="3826143">
            <a:off x="197628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8" name="AutoShape 38"/>
          <p:cNvSpPr/>
          <p:nvPr/>
        </p:nvSpPr>
        <p:spPr>
          <a:xfrm rot="3826143">
            <a:off x="261605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9" name="AutoShape 39"/>
          <p:cNvSpPr/>
          <p:nvPr/>
        </p:nvSpPr>
        <p:spPr>
          <a:xfrm rot="3826143">
            <a:off x="325583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0" name="AutoShape 40"/>
          <p:cNvSpPr/>
          <p:nvPr/>
        </p:nvSpPr>
        <p:spPr>
          <a:xfrm rot="3826143">
            <a:off x="389560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1" name="AutoShape 41"/>
          <p:cNvSpPr/>
          <p:nvPr/>
        </p:nvSpPr>
        <p:spPr>
          <a:xfrm rot="3826143">
            <a:off x="453538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2" name="AutoShape 42"/>
          <p:cNvSpPr/>
          <p:nvPr/>
        </p:nvSpPr>
        <p:spPr>
          <a:xfrm rot="3826143">
            <a:off x="517515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3" name="AutoShape 43"/>
          <p:cNvSpPr/>
          <p:nvPr/>
        </p:nvSpPr>
        <p:spPr>
          <a:xfrm rot="3826143">
            <a:off x="581492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4" name="AutoShape 44"/>
          <p:cNvSpPr/>
          <p:nvPr/>
        </p:nvSpPr>
        <p:spPr>
          <a:xfrm rot="3826143">
            <a:off x="634807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5" name="AutoShape 45"/>
          <p:cNvSpPr/>
          <p:nvPr/>
        </p:nvSpPr>
        <p:spPr>
          <a:xfrm rot="3826143">
            <a:off x="-431482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6" name="AutoShape 46"/>
          <p:cNvSpPr/>
          <p:nvPr/>
        </p:nvSpPr>
        <p:spPr>
          <a:xfrm rot="3826143">
            <a:off x="-399494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7" name="AutoShape 47"/>
          <p:cNvSpPr/>
          <p:nvPr/>
        </p:nvSpPr>
        <p:spPr>
          <a:xfrm rot="3826143">
            <a:off x="-356842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8" name="AutoShape 48"/>
          <p:cNvSpPr/>
          <p:nvPr/>
        </p:nvSpPr>
        <p:spPr>
          <a:xfrm rot="3826143">
            <a:off x="-303527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9" name="AutoShape 49"/>
          <p:cNvSpPr/>
          <p:nvPr/>
        </p:nvSpPr>
        <p:spPr>
          <a:xfrm rot="3826143">
            <a:off x="-239550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0" name="AutoShape 50"/>
          <p:cNvSpPr/>
          <p:nvPr/>
        </p:nvSpPr>
        <p:spPr>
          <a:xfrm rot="3826143">
            <a:off x="-175573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1" name="AutoShape 51"/>
          <p:cNvSpPr/>
          <p:nvPr/>
        </p:nvSpPr>
        <p:spPr>
          <a:xfrm rot="3826143">
            <a:off x="-111595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2" name="AutoShape 52"/>
          <p:cNvSpPr/>
          <p:nvPr/>
        </p:nvSpPr>
        <p:spPr>
          <a:xfrm rot="3826143">
            <a:off x="-47618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3" name="AutoShape 53"/>
          <p:cNvSpPr/>
          <p:nvPr/>
        </p:nvSpPr>
        <p:spPr>
          <a:xfrm rot="3826143">
            <a:off x="16359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4" name="AutoShape 54"/>
          <p:cNvSpPr/>
          <p:nvPr/>
        </p:nvSpPr>
        <p:spPr>
          <a:xfrm rot="3826143">
            <a:off x="80336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5" name="AutoShape 55"/>
          <p:cNvSpPr/>
          <p:nvPr/>
        </p:nvSpPr>
        <p:spPr>
          <a:xfrm rot="3826143">
            <a:off x="144313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6" name="AutoShape 56"/>
          <p:cNvSpPr/>
          <p:nvPr/>
        </p:nvSpPr>
        <p:spPr>
          <a:xfrm rot="3826143">
            <a:off x="208291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7" name="AutoShape 57"/>
          <p:cNvSpPr/>
          <p:nvPr/>
        </p:nvSpPr>
        <p:spPr>
          <a:xfrm rot="3826143">
            <a:off x="272268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8" name="AutoShape 58"/>
          <p:cNvSpPr/>
          <p:nvPr/>
        </p:nvSpPr>
        <p:spPr>
          <a:xfrm rot="3826143">
            <a:off x="336246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9" name="AutoShape 59"/>
          <p:cNvSpPr/>
          <p:nvPr/>
        </p:nvSpPr>
        <p:spPr>
          <a:xfrm rot="3826143">
            <a:off x="400223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0" name="AutoShape 60"/>
          <p:cNvSpPr/>
          <p:nvPr/>
        </p:nvSpPr>
        <p:spPr>
          <a:xfrm rot="3826143">
            <a:off x="464200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1" name="AutoShape 61"/>
          <p:cNvSpPr/>
          <p:nvPr/>
        </p:nvSpPr>
        <p:spPr>
          <a:xfrm rot="3826143">
            <a:off x="528178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2" name="AutoShape 62"/>
          <p:cNvSpPr/>
          <p:nvPr/>
        </p:nvSpPr>
        <p:spPr>
          <a:xfrm rot="3826143">
            <a:off x="592155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3" name="AutoShape 63"/>
          <p:cNvSpPr/>
          <p:nvPr/>
        </p:nvSpPr>
        <p:spPr>
          <a:xfrm rot="3826143">
            <a:off x="645470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4" name="AutoShape 64"/>
          <p:cNvSpPr/>
          <p:nvPr/>
        </p:nvSpPr>
        <p:spPr>
          <a:xfrm rot="3826143">
            <a:off x="688121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5" name="AutoShape 65"/>
          <p:cNvSpPr/>
          <p:nvPr/>
        </p:nvSpPr>
        <p:spPr>
          <a:xfrm rot="3826143">
            <a:off x="-388831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6" name="AutoShape 66"/>
          <p:cNvSpPr/>
          <p:nvPr/>
        </p:nvSpPr>
        <p:spPr>
          <a:xfrm rot="3826143">
            <a:off x="-346179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7" name="AutoShape 67"/>
          <p:cNvSpPr/>
          <p:nvPr/>
        </p:nvSpPr>
        <p:spPr>
          <a:xfrm rot="3826143">
            <a:off x="-292865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8" name="AutoShape 68"/>
          <p:cNvSpPr/>
          <p:nvPr/>
        </p:nvSpPr>
        <p:spPr>
          <a:xfrm rot="3826143">
            <a:off x="-228887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9" name="AutoShape 69"/>
          <p:cNvSpPr/>
          <p:nvPr/>
        </p:nvSpPr>
        <p:spPr>
          <a:xfrm rot="3826143">
            <a:off x="-164910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0" name="AutoShape 70"/>
          <p:cNvSpPr/>
          <p:nvPr/>
        </p:nvSpPr>
        <p:spPr>
          <a:xfrm rot="3826143">
            <a:off x="-100932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1" name="AutoShape 71"/>
          <p:cNvSpPr/>
          <p:nvPr/>
        </p:nvSpPr>
        <p:spPr>
          <a:xfrm rot="3826143">
            <a:off x="-36955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2" name="AutoShape 72"/>
          <p:cNvSpPr/>
          <p:nvPr/>
        </p:nvSpPr>
        <p:spPr>
          <a:xfrm rot="3826143">
            <a:off x="27022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3" name="AutoShape 73"/>
          <p:cNvSpPr/>
          <p:nvPr/>
        </p:nvSpPr>
        <p:spPr>
          <a:xfrm rot="3826143">
            <a:off x="90999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4" name="AutoShape 74"/>
          <p:cNvSpPr/>
          <p:nvPr/>
        </p:nvSpPr>
        <p:spPr>
          <a:xfrm rot="3826143">
            <a:off x="154976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5" name="AutoShape 75"/>
          <p:cNvSpPr/>
          <p:nvPr/>
        </p:nvSpPr>
        <p:spPr>
          <a:xfrm rot="3826143">
            <a:off x="218954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6" name="AutoShape 76"/>
          <p:cNvSpPr/>
          <p:nvPr/>
        </p:nvSpPr>
        <p:spPr>
          <a:xfrm rot="3826143">
            <a:off x="282931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7" name="AutoShape 77"/>
          <p:cNvSpPr/>
          <p:nvPr/>
        </p:nvSpPr>
        <p:spPr>
          <a:xfrm rot="3826143">
            <a:off x="346909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8" name="AutoShape 78"/>
          <p:cNvSpPr/>
          <p:nvPr/>
        </p:nvSpPr>
        <p:spPr>
          <a:xfrm rot="3826143">
            <a:off x="410886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9" name="AutoShape 79"/>
          <p:cNvSpPr/>
          <p:nvPr/>
        </p:nvSpPr>
        <p:spPr>
          <a:xfrm rot="3826143">
            <a:off x="474863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0" name="AutoShape 80"/>
          <p:cNvSpPr/>
          <p:nvPr/>
        </p:nvSpPr>
        <p:spPr>
          <a:xfrm rot="3826143">
            <a:off x="538841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1" name="AutoShape 81"/>
          <p:cNvSpPr/>
          <p:nvPr/>
        </p:nvSpPr>
        <p:spPr>
          <a:xfrm rot="3826143">
            <a:off x="602818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2" name="AutoShape 82"/>
          <p:cNvSpPr/>
          <p:nvPr/>
        </p:nvSpPr>
        <p:spPr>
          <a:xfrm rot="3826143">
            <a:off x="656133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3" name="AutoShape 83"/>
          <p:cNvSpPr/>
          <p:nvPr/>
        </p:nvSpPr>
        <p:spPr>
          <a:xfrm rot="3826143">
            <a:off x="698784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4" name="AutoShape 84"/>
          <p:cNvSpPr/>
          <p:nvPr/>
        </p:nvSpPr>
        <p:spPr>
          <a:xfrm rot="3826143">
            <a:off x="730773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5" name="AutoShape 85"/>
          <p:cNvSpPr/>
          <p:nvPr/>
        </p:nvSpPr>
        <p:spPr>
          <a:xfrm rot="3826143">
            <a:off x="-335516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6" name="AutoShape 86"/>
          <p:cNvSpPr/>
          <p:nvPr/>
        </p:nvSpPr>
        <p:spPr>
          <a:xfrm rot="3826143">
            <a:off x="-282202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7" name="AutoShape 87"/>
          <p:cNvSpPr/>
          <p:nvPr/>
        </p:nvSpPr>
        <p:spPr>
          <a:xfrm rot="3826143">
            <a:off x="-218224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8" name="AutoShape 88"/>
          <p:cNvSpPr/>
          <p:nvPr/>
        </p:nvSpPr>
        <p:spPr>
          <a:xfrm rot="3826143">
            <a:off x="-154247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9" name="AutoShape 89"/>
          <p:cNvSpPr/>
          <p:nvPr/>
        </p:nvSpPr>
        <p:spPr>
          <a:xfrm rot="3826143">
            <a:off x="-90269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0" name="AutoShape 90"/>
          <p:cNvSpPr/>
          <p:nvPr/>
        </p:nvSpPr>
        <p:spPr>
          <a:xfrm rot="3826143">
            <a:off x="-26292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1" name="AutoShape 91"/>
          <p:cNvSpPr/>
          <p:nvPr/>
        </p:nvSpPr>
        <p:spPr>
          <a:xfrm rot="3826143">
            <a:off x="37684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2" name="AutoShape 92"/>
          <p:cNvSpPr/>
          <p:nvPr/>
        </p:nvSpPr>
        <p:spPr>
          <a:xfrm rot="3826143">
            <a:off x="101662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3" name="AutoShape 93"/>
          <p:cNvSpPr/>
          <p:nvPr/>
        </p:nvSpPr>
        <p:spPr>
          <a:xfrm rot="3826143">
            <a:off x="165639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4" name="AutoShape 94"/>
          <p:cNvSpPr/>
          <p:nvPr/>
        </p:nvSpPr>
        <p:spPr>
          <a:xfrm rot="3826143">
            <a:off x="229617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5" name="AutoShape 95"/>
          <p:cNvSpPr/>
          <p:nvPr/>
        </p:nvSpPr>
        <p:spPr>
          <a:xfrm rot="3826143">
            <a:off x="293594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6" name="AutoShape 96"/>
          <p:cNvSpPr/>
          <p:nvPr/>
        </p:nvSpPr>
        <p:spPr>
          <a:xfrm rot="3826143">
            <a:off x="357571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7" name="AutoShape 97"/>
          <p:cNvSpPr/>
          <p:nvPr/>
        </p:nvSpPr>
        <p:spPr>
          <a:xfrm rot="3826143">
            <a:off x="421549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8" name="AutoShape 98"/>
          <p:cNvSpPr/>
          <p:nvPr/>
        </p:nvSpPr>
        <p:spPr>
          <a:xfrm rot="3826143">
            <a:off x="485526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9" name="AutoShape 99"/>
          <p:cNvSpPr/>
          <p:nvPr/>
        </p:nvSpPr>
        <p:spPr>
          <a:xfrm rot="3826143">
            <a:off x="549504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0" name="AutoShape 100"/>
          <p:cNvSpPr/>
          <p:nvPr/>
        </p:nvSpPr>
        <p:spPr>
          <a:xfrm rot="3826143">
            <a:off x="613481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1" name="AutoShape 101"/>
          <p:cNvSpPr/>
          <p:nvPr/>
        </p:nvSpPr>
        <p:spPr>
          <a:xfrm rot="3826143">
            <a:off x="666796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2" name="AutoShape 102"/>
          <p:cNvSpPr/>
          <p:nvPr/>
        </p:nvSpPr>
        <p:spPr>
          <a:xfrm rot="3826143">
            <a:off x="709447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3" name="AutoShape 103"/>
          <p:cNvSpPr/>
          <p:nvPr/>
        </p:nvSpPr>
        <p:spPr>
          <a:xfrm rot="3826143">
            <a:off x="741436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4" name="AutoShape 104"/>
          <p:cNvSpPr/>
          <p:nvPr/>
        </p:nvSpPr>
        <p:spPr>
          <a:xfrm rot="3826143">
            <a:off x="762762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5" name="AutoShape 105"/>
          <p:cNvSpPr/>
          <p:nvPr/>
        </p:nvSpPr>
        <p:spPr>
          <a:xfrm rot="3826143">
            <a:off x="-271539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6" name="AutoShape 106"/>
          <p:cNvSpPr/>
          <p:nvPr/>
        </p:nvSpPr>
        <p:spPr>
          <a:xfrm rot="3826143">
            <a:off x="-207561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7" name="AutoShape 107"/>
          <p:cNvSpPr/>
          <p:nvPr/>
        </p:nvSpPr>
        <p:spPr>
          <a:xfrm rot="3826143">
            <a:off x="-143584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8" name="AutoShape 108"/>
          <p:cNvSpPr/>
          <p:nvPr/>
        </p:nvSpPr>
        <p:spPr>
          <a:xfrm rot="3826143">
            <a:off x="-79607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9" name="AutoShape 109"/>
          <p:cNvSpPr/>
          <p:nvPr/>
        </p:nvSpPr>
        <p:spPr>
          <a:xfrm rot="3826143">
            <a:off x="-15629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0" name="AutoShape 110"/>
          <p:cNvSpPr/>
          <p:nvPr/>
        </p:nvSpPr>
        <p:spPr>
          <a:xfrm rot="3826143">
            <a:off x="48347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1" name="AutoShape 111"/>
          <p:cNvSpPr/>
          <p:nvPr/>
        </p:nvSpPr>
        <p:spPr>
          <a:xfrm rot="3826143">
            <a:off x="112325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2" name="AutoShape 112"/>
          <p:cNvSpPr/>
          <p:nvPr/>
        </p:nvSpPr>
        <p:spPr>
          <a:xfrm rot="3826143">
            <a:off x="176302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3" name="AutoShape 113"/>
          <p:cNvSpPr/>
          <p:nvPr/>
        </p:nvSpPr>
        <p:spPr>
          <a:xfrm rot="3826143">
            <a:off x="240280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4" name="AutoShape 114"/>
          <p:cNvSpPr/>
          <p:nvPr/>
        </p:nvSpPr>
        <p:spPr>
          <a:xfrm rot="3826143">
            <a:off x="304257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5" name="AutoShape 115"/>
          <p:cNvSpPr/>
          <p:nvPr/>
        </p:nvSpPr>
        <p:spPr>
          <a:xfrm rot="3826143">
            <a:off x="368234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6" name="AutoShape 116"/>
          <p:cNvSpPr/>
          <p:nvPr/>
        </p:nvSpPr>
        <p:spPr>
          <a:xfrm rot="3826143">
            <a:off x="432212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7" name="AutoShape 117"/>
          <p:cNvSpPr/>
          <p:nvPr/>
        </p:nvSpPr>
        <p:spPr>
          <a:xfrm rot="3826143">
            <a:off x="496189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8" name="AutoShape 118"/>
          <p:cNvSpPr/>
          <p:nvPr/>
        </p:nvSpPr>
        <p:spPr>
          <a:xfrm rot="3826143">
            <a:off x="560167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9" name="AutoShape 119"/>
          <p:cNvSpPr/>
          <p:nvPr/>
        </p:nvSpPr>
        <p:spPr>
          <a:xfrm rot="3826143">
            <a:off x="624144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0" name="AutoShape 120"/>
          <p:cNvSpPr/>
          <p:nvPr/>
        </p:nvSpPr>
        <p:spPr>
          <a:xfrm rot="3826143">
            <a:off x="677458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1" name="AutoShape 121"/>
          <p:cNvSpPr/>
          <p:nvPr/>
        </p:nvSpPr>
        <p:spPr>
          <a:xfrm rot="3826143">
            <a:off x="720110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2" name="AutoShape 122"/>
          <p:cNvSpPr/>
          <p:nvPr/>
        </p:nvSpPr>
        <p:spPr>
          <a:xfrm rot="3826143">
            <a:off x="752099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3" name="AutoShape 123"/>
          <p:cNvSpPr/>
          <p:nvPr/>
        </p:nvSpPr>
        <p:spPr>
          <a:xfrm rot="3826143">
            <a:off x="773425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4" name="AutoShape 124"/>
          <p:cNvSpPr/>
          <p:nvPr/>
        </p:nvSpPr>
        <p:spPr>
          <a:xfrm rot="3826143">
            <a:off x="784089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grpSp>
        <p:nvGrpSpPr>
          <p:cNvPr id="125" name="Group 125"/>
          <p:cNvGrpSpPr/>
          <p:nvPr/>
        </p:nvGrpSpPr>
        <p:grpSpPr>
          <a:xfrm>
            <a:off x="126636" y="1014264"/>
            <a:ext cx="9661354" cy="5711480"/>
            <a:chOff x="0" y="0"/>
            <a:chExt cx="12881805" cy="7615307"/>
          </a:xfrm>
        </p:grpSpPr>
        <p:sp>
          <p:nvSpPr>
            <p:cNvPr id="126" name="Freeform 126"/>
            <p:cNvSpPr/>
            <p:nvPr/>
          </p:nvSpPr>
          <p:spPr>
            <a:xfrm>
              <a:off x="8509" y="8509"/>
              <a:ext cx="12864719" cy="7598283"/>
            </a:xfrm>
            <a:custGeom>
              <a:avLst/>
              <a:gdLst/>
              <a:ahLst/>
              <a:cxnLst/>
              <a:rect l="l" t="t" r="r" b="b"/>
              <a:pathLst>
                <a:path w="12864719" h="7598283">
                  <a:moveTo>
                    <a:pt x="0" y="316611"/>
                  </a:moveTo>
                  <a:cubicBezTo>
                    <a:pt x="0" y="141732"/>
                    <a:pt x="141859" y="0"/>
                    <a:pt x="316865" y="0"/>
                  </a:cubicBezTo>
                  <a:lnTo>
                    <a:pt x="12547854" y="0"/>
                  </a:lnTo>
                  <a:cubicBezTo>
                    <a:pt x="12722860" y="0"/>
                    <a:pt x="12864719" y="141732"/>
                    <a:pt x="12864719" y="316611"/>
                  </a:cubicBezTo>
                  <a:lnTo>
                    <a:pt x="12864719" y="7281672"/>
                  </a:lnTo>
                  <a:cubicBezTo>
                    <a:pt x="12864719" y="7456552"/>
                    <a:pt x="12722860" y="7598283"/>
                    <a:pt x="12547854" y="7598283"/>
                  </a:cubicBezTo>
                  <a:lnTo>
                    <a:pt x="316865" y="7598283"/>
                  </a:lnTo>
                  <a:cubicBezTo>
                    <a:pt x="141859" y="7598283"/>
                    <a:pt x="0" y="7456551"/>
                    <a:pt x="0" y="7281672"/>
                  </a:cubicBezTo>
                  <a:close/>
                </a:path>
              </a:pathLst>
            </a:custGeom>
            <a:solidFill>
              <a:srgbClr val="FFFFFF"/>
            </a:solidFill>
          </p:spPr>
          <p:txBody>
            <a:bodyPr/>
            <a:lstStyle/>
            <a:p>
              <a:endParaRPr lang="ja-JP" altLang="en-US"/>
            </a:p>
          </p:txBody>
        </p:sp>
        <p:sp>
          <p:nvSpPr>
            <p:cNvPr id="127" name="Freeform 127"/>
            <p:cNvSpPr/>
            <p:nvPr/>
          </p:nvSpPr>
          <p:spPr>
            <a:xfrm>
              <a:off x="0" y="0"/>
              <a:ext cx="12881737" cy="7615301"/>
            </a:xfrm>
            <a:custGeom>
              <a:avLst/>
              <a:gdLst/>
              <a:ahLst/>
              <a:cxnLst/>
              <a:rect l="l" t="t" r="r" b="b"/>
              <a:pathLst>
                <a:path w="12881737" h="7615301">
                  <a:moveTo>
                    <a:pt x="0" y="325120"/>
                  </a:moveTo>
                  <a:cubicBezTo>
                    <a:pt x="0" y="145542"/>
                    <a:pt x="145669" y="0"/>
                    <a:pt x="325374" y="0"/>
                  </a:cubicBezTo>
                  <a:lnTo>
                    <a:pt x="12556363" y="0"/>
                  </a:lnTo>
                  <a:lnTo>
                    <a:pt x="12556363" y="8509"/>
                  </a:lnTo>
                  <a:lnTo>
                    <a:pt x="12556363" y="0"/>
                  </a:lnTo>
                  <a:cubicBezTo>
                    <a:pt x="12736068" y="0"/>
                    <a:pt x="12881737" y="145542"/>
                    <a:pt x="12881737" y="325120"/>
                  </a:cubicBezTo>
                  <a:lnTo>
                    <a:pt x="12873228" y="325120"/>
                  </a:lnTo>
                  <a:lnTo>
                    <a:pt x="12881737" y="325120"/>
                  </a:lnTo>
                  <a:lnTo>
                    <a:pt x="12881737" y="7290181"/>
                  </a:lnTo>
                  <a:lnTo>
                    <a:pt x="12873228" y="7290181"/>
                  </a:lnTo>
                  <a:lnTo>
                    <a:pt x="12881737" y="7290181"/>
                  </a:lnTo>
                  <a:cubicBezTo>
                    <a:pt x="12881737" y="7469760"/>
                    <a:pt x="12736068" y="7615301"/>
                    <a:pt x="12556363" y="7615301"/>
                  </a:cubicBezTo>
                  <a:lnTo>
                    <a:pt x="12556363" y="7606792"/>
                  </a:lnTo>
                  <a:lnTo>
                    <a:pt x="12556363" y="7615301"/>
                  </a:lnTo>
                  <a:lnTo>
                    <a:pt x="325374" y="7615301"/>
                  </a:lnTo>
                  <a:lnTo>
                    <a:pt x="325374" y="7606792"/>
                  </a:lnTo>
                  <a:lnTo>
                    <a:pt x="325374" y="7615301"/>
                  </a:lnTo>
                  <a:cubicBezTo>
                    <a:pt x="145669" y="7615301"/>
                    <a:pt x="0" y="7469759"/>
                    <a:pt x="0" y="7290181"/>
                  </a:cubicBezTo>
                  <a:lnTo>
                    <a:pt x="0" y="325120"/>
                  </a:lnTo>
                  <a:lnTo>
                    <a:pt x="8509" y="325120"/>
                  </a:lnTo>
                  <a:lnTo>
                    <a:pt x="0" y="325120"/>
                  </a:lnTo>
                  <a:moveTo>
                    <a:pt x="16891" y="325120"/>
                  </a:moveTo>
                  <a:lnTo>
                    <a:pt x="16891" y="7290181"/>
                  </a:lnTo>
                  <a:lnTo>
                    <a:pt x="8509" y="7290181"/>
                  </a:lnTo>
                  <a:lnTo>
                    <a:pt x="17018" y="7290181"/>
                  </a:lnTo>
                  <a:cubicBezTo>
                    <a:pt x="17018" y="7460362"/>
                    <a:pt x="155067" y="7598283"/>
                    <a:pt x="325501" y="7598283"/>
                  </a:cubicBezTo>
                  <a:lnTo>
                    <a:pt x="12556363" y="7598283"/>
                  </a:lnTo>
                  <a:cubicBezTo>
                    <a:pt x="12726670" y="7598283"/>
                    <a:pt x="12864846" y="7460362"/>
                    <a:pt x="12864846" y="7290181"/>
                  </a:cubicBezTo>
                  <a:lnTo>
                    <a:pt x="12864846" y="325120"/>
                  </a:lnTo>
                  <a:cubicBezTo>
                    <a:pt x="12864846" y="154940"/>
                    <a:pt x="12726797" y="17018"/>
                    <a:pt x="12556363" y="17018"/>
                  </a:cubicBezTo>
                  <a:lnTo>
                    <a:pt x="325374" y="17018"/>
                  </a:lnTo>
                  <a:lnTo>
                    <a:pt x="325374" y="8509"/>
                  </a:lnTo>
                  <a:lnTo>
                    <a:pt x="325374" y="17018"/>
                  </a:lnTo>
                  <a:cubicBezTo>
                    <a:pt x="155067" y="16891"/>
                    <a:pt x="16891" y="154940"/>
                    <a:pt x="16891" y="325120"/>
                  </a:cubicBezTo>
                  <a:close/>
                </a:path>
              </a:pathLst>
            </a:custGeom>
            <a:solidFill>
              <a:srgbClr val="ED7D31"/>
            </a:solidFill>
          </p:spPr>
          <p:txBody>
            <a:bodyPr/>
            <a:lstStyle/>
            <a:p>
              <a:endParaRPr lang="ja-JP" altLang="en-US"/>
            </a:p>
          </p:txBody>
        </p:sp>
      </p:grpSp>
      <p:grpSp>
        <p:nvGrpSpPr>
          <p:cNvPr id="128" name="Group 128"/>
          <p:cNvGrpSpPr/>
          <p:nvPr/>
        </p:nvGrpSpPr>
        <p:grpSpPr>
          <a:xfrm>
            <a:off x="7509891" y="6400800"/>
            <a:ext cx="2228850" cy="365125"/>
            <a:chOff x="0" y="0"/>
            <a:chExt cx="2971800" cy="486833"/>
          </a:xfrm>
        </p:grpSpPr>
        <p:sp>
          <p:nvSpPr>
            <p:cNvPr id="129" name="Freeform 129"/>
            <p:cNvSpPr/>
            <p:nvPr/>
          </p:nvSpPr>
          <p:spPr>
            <a:xfrm>
              <a:off x="0" y="0"/>
              <a:ext cx="2971800" cy="486833"/>
            </a:xfrm>
            <a:custGeom>
              <a:avLst/>
              <a:gdLst/>
              <a:ahLst/>
              <a:cxnLst/>
              <a:rect l="l" t="t" r="r" b="b"/>
              <a:pathLst>
                <a:path w="2971800" h="486833">
                  <a:moveTo>
                    <a:pt x="0" y="0"/>
                  </a:moveTo>
                  <a:lnTo>
                    <a:pt x="2971800" y="0"/>
                  </a:lnTo>
                  <a:lnTo>
                    <a:pt x="2971800" y="486833"/>
                  </a:lnTo>
                  <a:lnTo>
                    <a:pt x="0" y="486833"/>
                  </a:lnTo>
                  <a:close/>
                </a:path>
              </a:pathLst>
            </a:custGeom>
            <a:solidFill>
              <a:srgbClr val="000000">
                <a:alpha val="0"/>
              </a:srgbClr>
            </a:solidFill>
          </p:spPr>
          <p:txBody>
            <a:bodyPr/>
            <a:lstStyle/>
            <a:p>
              <a:endParaRPr lang="ja-JP" altLang="en-US"/>
            </a:p>
          </p:txBody>
        </p:sp>
        <p:sp>
          <p:nvSpPr>
            <p:cNvPr id="130" name="TextBox 130"/>
            <p:cNvSpPr txBox="1"/>
            <p:nvPr/>
          </p:nvSpPr>
          <p:spPr>
            <a:xfrm>
              <a:off x="0" y="9525"/>
              <a:ext cx="2971800" cy="477308"/>
            </a:xfrm>
            <a:prstGeom prst="rect">
              <a:avLst/>
            </a:prstGeom>
          </p:spPr>
          <p:txBody>
            <a:bodyPr lIns="0" tIns="0" rIns="0" bIns="0" rtlCol="0" anchor="ctr"/>
            <a:lstStyle/>
            <a:p>
              <a:pPr algn="r">
                <a:lnSpc>
                  <a:spcPts val="1679"/>
                </a:lnSpc>
              </a:pPr>
              <a:endParaRPr lang="en-US" sz="1399" dirty="0">
                <a:solidFill>
                  <a:srgbClr val="000000"/>
                </a:solidFill>
                <a:latin typeface="ZEN角ゴシックNEW"/>
                <a:ea typeface="ZEN角ゴシックNEW"/>
                <a:cs typeface="ZEN角ゴシックNEW"/>
                <a:sym typeface="ZEN角ゴシックNEW"/>
              </a:endParaRPr>
            </a:p>
          </p:txBody>
        </p:sp>
      </p:grpSp>
      <p:grpSp>
        <p:nvGrpSpPr>
          <p:cNvPr id="131" name="Group 131"/>
          <p:cNvGrpSpPr/>
          <p:nvPr/>
        </p:nvGrpSpPr>
        <p:grpSpPr>
          <a:xfrm>
            <a:off x="202018" y="180752"/>
            <a:ext cx="6347638" cy="643599"/>
            <a:chOff x="0" y="0"/>
            <a:chExt cx="8463517" cy="858132"/>
          </a:xfrm>
        </p:grpSpPr>
        <p:sp>
          <p:nvSpPr>
            <p:cNvPr id="132" name="Freeform 132"/>
            <p:cNvSpPr/>
            <p:nvPr/>
          </p:nvSpPr>
          <p:spPr>
            <a:xfrm>
              <a:off x="0" y="0"/>
              <a:ext cx="8463518" cy="858132"/>
            </a:xfrm>
            <a:custGeom>
              <a:avLst/>
              <a:gdLst/>
              <a:ahLst/>
              <a:cxnLst/>
              <a:rect l="l" t="t" r="r" b="b"/>
              <a:pathLst>
                <a:path w="8463518" h="858132">
                  <a:moveTo>
                    <a:pt x="0" y="0"/>
                  </a:moveTo>
                  <a:lnTo>
                    <a:pt x="8463518" y="0"/>
                  </a:lnTo>
                  <a:lnTo>
                    <a:pt x="8463518" y="858132"/>
                  </a:lnTo>
                  <a:lnTo>
                    <a:pt x="0" y="858132"/>
                  </a:lnTo>
                  <a:close/>
                </a:path>
              </a:pathLst>
            </a:custGeom>
            <a:solidFill>
              <a:srgbClr val="000000">
                <a:alpha val="0"/>
              </a:srgbClr>
            </a:solidFill>
          </p:spPr>
          <p:txBody>
            <a:bodyPr/>
            <a:lstStyle/>
            <a:p>
              <a:endParaRPr lang="ja-JP" altLang="en-US"/>
            </a:p>
          </p:txBody>
        </p:sp>
        <p:sp>
          <p:nvSpPr>
            <p:cNvPr id="133" name="TextBox 133"/>
            <p:cNvSpPr txBox="1"/>
            <p:nvPr/>
          </p:nvSpPr>
          <p:spPr>
            <a:xfrm>
              <a:off x="0" y="9525"/>
              <a:ext cx="8463517" cy="848607"/>
            </a:xfrm>
            <a:prstGeom prst="rect">
              <a:avLst/>
            </a:prstGeom>
          </p:spPr>
          <p:txBody>
            <a:bodyPr lIns="0" tIns="0" rIns="0" bIns="0" rtlCol="0" anchor="t"/>
            <a:lstStyle/>
            <a:p>
              <a:pPr algn="l">
                <a:lnSpc>
                  <a:spcPts val="3840"/>
                </a:lnSpc>
              </a:pPr>
              <a:endParaRPr/>
            </a:p>
          </p:txBody>
        </p:sp>
      </p:grpSp>
      <p:grpSp>
        <p:nvGrpSpPr>
          <p:cNvPr id="149" name="Group 149"/>
          <p:cNvGrpSpPr/>
          <p:nvPr/>
        </p:nvGrpSpPr>
        <p:grpSpPr>
          <a:xfrm>
            <a:off x="325151" y="4572000"/>
            <a:ext cx="9248913" cy="1828800"/>
            <a:chOff x="0" y="0"/>
            <a:chExt cx="1722104" cy="333306"/>
          </a:xfrm>
        </p:grpSpPr>
        <p:sp>
          <p:nvSpPr>
            <p:cNvPr id="150" name="Freeform 150"/>
            <p:cNvSpPr/>
            <p:nvPr/>
          </p:nvSpPr>
          <p:spPr>
            <a:xfrm>
              <a:off x="0" y="0"/>
              <a:ext cx="1722104" cy="333306"/>
            </a:xfrm>
            <a:custGeom>
              <a:avLst/>
              <a:gdLst/>
              <a:ahLst/>
              <a:cxnLst/>
              <a:rect l="l" t="t" r="r" b="b"/>
              <a:pathLst>
                <a:path w="1722104" h="333306">
                  <a:moveTo>
                    <a:pt x="25112" y="0"/>
                  </a:moveTo>
                  <a:lnTo>
                    <a:pt x="1696992" y="0"/>
                  </a:lnTo>
                  <a:cubicBezTo>
                    <a:pt x="1710861" y="0"/>
                    <a:pt x="1722104" y="11243"/>
                    <a:pt x="1722104" y="25112"/>
                  </a:cubicBezTo>
                  <a:lnTo>
                    <a:pt x="1722104" y="308194"/>
                  </a:lnTo>
                  <a:cubicBezTo>
                    <a:pt x="1722104" y="314854"/>
                    <a:pt x="1719458" y="321241"/>
                    <a:pt x="1714749" y="325951"/>
                  </a:cubicBezTo>
                  <a:cubicBezTo>
                    <a:pt x="1710039" y="330660"/>
                    <a:pt x="1703652" y="333306"/>
                    <a:pt x="1696992" y="333306"/>
                  </a:cubicBezTo>
                  <a:lnTo>
                    <a:pt x="25112" y="333306"/>
                  </a:lnTo>
                  <a:cubicBezTo>
                    <a:pt x="18452" y="333306"/>
                    <a:pt x="12064" y="330660"/>
                    <a:pt x="7355" y="325951"/>
                  </a:cubicBezTo>
                  <a:cubicBezTo>
                    <a:pt x="2646" y="321241"/>
                    <a:pt x="0" y="314854"/>
                    <a:pt x="0" y="308194"/>
                  </a:cubicBezTo>
                  <a:lnTo>
                    <a:pt x="0" y="25112"/>
                  </a:lnTo>
                  <a:cubicBezTo>
                    <a:pt x="0" y="18452"/>
                    <a:pt x="2646" y="12064"/>
                    <a:pt x="7355" y="7355"/>
                  </a:cubicBezTo>
                  <a:cubicBezTo>
                    <a:pt x="12064" y="2646"/>
                    <a:pt x="18452" y="0"/>
                    <a:pt x="25112" y="0"/>
                  </a:cubicBezTo>
                  <a:close/>
                </a:path>
              </a:pathLst>
            </a:custGeom>
            <a:solidFill>
              <a:srgbClr val="E8E3D9"/>
            </a:solidFill>
            <a:ln w="28575" cap="rnd">
              <a:solidFill>
                <a:srgbClr val="000000"/>
              </a:solidFill>
              <a:prstDash val="solid"/>
              <a:round/>
            </a:ln>
          </p:spPr>
          <p:txBody>
            <a:bodyPr/>
            <a:lstStyle/>
            <a:p>
              <a:endParaRPr lang="ja-JP" altLang="en-US"/>
            </a:p>
          </p:txBody>
        </p:sp>
        <p:sp>
          <p:nvSpPr>
            <p:cNvPr id="151" name="TextBox 151"/>
            <p:cNvSpPr txBox="1"/>
            <p:nvPr/>
          </p:nvSpPr>
          <p:spPr>
            <a:xfrm>
              <a:off x="0" y="-257175"/>
              <a:ext cx="1722104" cy="590481"/>
            </a:xfrm>
            <a:prstGeom prst="rect">
              <a:avLst/>
            </a:prstGeom>
          </p:spPr>
          <p:txBody>
            <a:bodyPr lIns="71857" tIns="71857" rIns="71857" bIns="71857" rtlCol="0" anchor="ctr"/>
            <a:lstStyle/>
            <a:p>
              <a:pPr algn="ctr">
                <a:lnSpc>
                  <a:spcPts val="3149"/>
                </a:lnSpc>
              </a:pPr>
              <a:endParaRPr/>
            </a:p>
          </p:txBody>
        </p:sp>
      </p:grpSp>
      <p:grpSp>
        <p:nvGrpSpPr>
          <p:cNvPr id="152" name="Group 152"/>
          <p:cNvGrpSpPr/>
          <p:nvPr/>
        </p:nvGrpSpPr>
        <p:grpSpPr>
          <a:xfrm>
            <a:off x="568901" y="4343400"/>
            <a:ext cx="3498177" cy="521184"/>
            <a:chOff x="0" y="0"/>
            <a:chExt cx="651344" cy="97042"/>
          </a:xfrm>
        </p:grpSpPr>
        <p:sp>
          <p:nvSpPr>
            <p:cNvPr id="153" name="Freeform 153"/>
            <p:cNvSpPr/>
            <p:nvPr/>
          </p:nvSpPr>
          <p:spPr>
            <a:xfrm>
              <a:off x="0" y="0"/>
              <a:ext cx="651344" cy="97042"/>
            </a:xfrm>
            <a:custGeom>
              <a:avLst/>
              <a:gdLst/>
              <a:ahLst/>
              <a:cxnLst/>
              <a:rect l="l" t="t" r="r" b="b"/>
              <a:pathLst>
                <a:path w="651344" h="97042">
                  <a:moveTo>
                    <a:pt x="48521" y="0"/>
                  </a:moveTo>
                  <a:lnTo>
                    <a:pt x="602823" y="0"/>
                  </a:lnTo>
                  <a:cubicBezTo>
                    <a:pt x="615692" y="0"/>
                    <a:pt x="628033" y="5112"/>
                    <a:pt x="637133" y="14211"/>
                  </a:cubicBezTo>
                  <a:cubicBezTo>
                    <a:pt x="646232" y="23311"/>
                    <a:pt x="651344" y="35652"/>
                    <a:pt x="651344" y="48521"/>
                  </a:cubicBezTo>
                  <a:lnTo>
                    <a:pt x="651344" y="48521"/>
                  </a:lnTo>
                  <a:cubicBezTo>
                    <a:pt x="651344" y="61390"/>
                    <a:pt x="646232" y="73731"/>
                    <a:pt x="637133" y="82831"/>
                  </a:cubicBezTo>
                  <a:cubicBezTo>
                    <a:pt x="628033" y="91930"/>
                    <a:pt x="615692" y="97042"/>
                    <a:pt x="602823" y="97042"/>
                  </a:cubicBezTo>
                  <a:lnTo>
                    <a:pt x="48521" y="97042"/>
                  </a:lnTo>
                  <a:cubicBezTo>
                    <a:pt x="35652" y="97042"/>
                    <a:pt x="23311" y="91930"/>
                    <a:pt x="14211" y="82831"/>
                  </a:cubicBezTo>
                  <a:cubicBezTo>
                    <a:pt x="5112" y="73731"/>
                    <a:pt x="0" y="61390"/>
                    <a:pt x="0" y="48521"/>
                  </a:cubicBezTo>
                  <a:lnTo>
                    <a:pt x="0" y="48521"/>
                  </a:lnTo>
                  <a:cubicBezTo>
                    <a:pt x="0" y="35652"/>
                    <a:pt x="5112" y="23311"/>
                    <a:pt x="14211" y="14211"/>
                  </a:cubicBezTo>
                  <a:cubicBezTo>
                    <a:pt x="23311" y="5112"/>
                    <a:pt x="35652" y="0"/>
                    <a:pt x="48521" y="0"/>
                  </a:cubicBezTo>
                  <a:close/>
                </a:path>
              </a:pathLst>
            </a:custGeom>
            <a:solidFill>
              <a:srgbClr val="808080"/>
            </a:solidFill>
            <a:ln w="28575" cap="rnd">
              <a:solidFill>
                <a:srgbClr val="000000"/>
              </a:solidFill>
              <a:prstDash val="solid"/>
              <a:round/>
            </a:ln>
          </p:spPr>
          <p:txBody>
            <a:bodyPr/>
            <a:lstStyle/>
            <a:p>
              <a:endParaRPr lang="ja-JP" altLang="en-US" dirty="0"/>
            </a:p>
          </p:txBody>
        </p:sp>
        <p:sp>
          <p:nvSpPr>
            <p:cNvPr id="154" name="TextBox 154"/>
            <p:cNvSpPr txBox="1"/>
            <p:nvPr/>
          </p:nvSpPr>
          <p:spPr>
            <a:xfrm>
              <a:off x="0" y="-257175"/>
              <a:ext cx="651344" cy="354217"/>
            </a:xfrm>
            <a:prstGeom prst="rect">
              <a:avLst/>
            </a:prstGeom>
          </p:spPr>
          <p:txBody>
            <a:bodyPr lIns="71857" tIns="71857" rIns="71857" bIns="71857" rtlCol="0" anchor="ctr"/>
            <a:lstStyle/>
            <a:p>
              <a:pPr algn="ctr">
                <a:lnSpc>
                  <a:spcPts val="3149"/>
                </a:lnSpc>
              </a:pPr>
              <a:endParaRPr/>
            </a:p>
          </p:txBody>
        </p:sp>
      </p:grpSp>
      <p:sp>
        <p:nvSpPr>
          <p:cNvPr id="155" name="TextBox 155"/>
          <p:cNvSpPr txBox="1"/>
          <p:nvPr/>
        </p:nvSpPr>
        <p:spPr>
          <a:xfrm>
            <a:off x="682784" y="4495800"/>
            <a:ext cx="4343955" cy="291426"/>
          </a:xfrm>
          <a:prstGeom prst="rect">
            <a:avLst/>
          </a:prstGeom>
        </p:spPr>
        <p:txBody>
          <a:bodyPr lIns="0" tIns="0" rIns="0" bIns="0" rtlCol="0" anchor="t">
            <a:spAutoFit/>
          </a:bodyPr>
          <a:lstStyle/>
          <a:p>
            <a:pPr algn="l">
              <a:lnSpc>
                <a:spcPts val="2376"/>
              </a:lnSpc>
              <a:spcBef>
                <a:spcPct val="0"/>
              </a:spcBef>
            </a:pPr>
            <a:r>
              <a:rPr lang="ja-JP" altLang="en-US" sz="1980" b="1" dirty="0">
                <a:solidFill>
                  <a:srgbClr val="FFFFFF"/>
                </a:solidFill>
                <a:latin typeface="ZEN角ゴシックNEW Bold"/>
                <a:ea typeface="ZEN角ゴシックNEW Bold"/>
                <a:cs typeface="ZEN角ゴシックNEW Bold"/>
                <a:sym typeface="ZEN角ゴシックNEW Bold"/>
              </a:rPr>
              <a:t>その他熱中症になりやすい人</a:t>
            </a:r>
            <a:endParaRPr lang="en-US" sz="1980" b="1" dirty="0">
              <a:solidFill>
                <a:srgbClr val="FFFFFF"/>
              </a:solidFill>
              <a:latin typeface="ZEN角ゴシックNEW Bold"/>
              <a:ea typeface="ZEN角ゴシックNEW Bold"/>
              <a:cs typeface="ZEN角ゴシックNEW Bold"/>
              <a:sym typeface="ZEN角ゴシックNEW Bold"/>
            </a:endParaRPr>
          </a:p>
        </p:txBody>
      </p:sp>
      <p:sp>
        <p:nvSpPr>
          <p:cNvPr id="156" name="TextBox 156"/>
          <p:cNvSpPr txBox="1"/>
          <p:nvPr/>
        </p:nvSpPr>
        <p:spPr>
          <a:xfrm>
            <a:off x="750870" y="5029200"/>
            <a:ext cx="4068714" cy="1455848"/>
          </a:xfrm>
          <a:prstGeom prst="rect">
            <a:avLst/>
          </a:prstGeom>
        </p:spPr>
        <p:txBody>
          <a:bodyPr wrap="square" lIns="0" tIns="0" rIns="0" bIns="0" rtlCol="0" anchor="t">
            <a:spAutoFit/>
          </a:bodyPr>
          <a:lstStyle/>
          <a:p>
            <a:pPr marL="421002" lvl="1" indent="-210501" algn="l">
              <a:lnSpc>
                <a:spcPts val="2924"/>
              </a:lnSpc>
              <a:buFont typeface="Arial"/>
              <a:buChar char="•"/>
            </a:pPr>
            <a:r>
              <a:rPr lang="ja-JP" altLang="en-US" sz="2000" b="1" dirty="0">
                <a:solidFill>
                  <a:srgbClr val="000000"/>
                </a:solidFill>
                <a:latin typeface="ZEN角ゴシックNEW Bold"/>
                <a:ea typeface="ZEN角ゴシックNEW Bold"/>
                <a:cs typeface="ZEN角ゴシックNEW Bold"/>
                <a:sym typeface="ZEN角ゴシックNEW Bold"/>
              </a:rPr>
              <a:t>脱水症状</a:t>
            </a:r>
            <a:r>
              <a:rPr lang="ja-JP" altLang="en-US" sz="2000" dirty="0">
                <a:solidFill>
                  <a:srgbClr val="000000"/>
                </a:solidFill>
                <a:latin typeface="ZEN角ゴシックNEW"/>
                <a:ea typeface="ZEN角ゴシックNEW"/>
                <a:sym typeface="ZEN角ゴシックNEW Bold"/>
              </a:rPr>
              <a:t>にある</a:t>
            </a:r>
          </a:p>
          <a:p>
            <a:pPr marL="421002" lvl="1" indent="-210501" algn="l">
              <a:lnSpc>
                <a:spcPts val="2924"/>
              </a:lnSpc>
              <a:buFont typeface="Arial"/>
              <a:buChar char="•"/>
            </a:pPr>
            <a:r>
              <a:rPr lang="ja-JP" altLang="en-US" sz="2000" b="1" dirty="0">
                <a:solidFill>
                  <a:srgbClr val="000000"/>
                </a:solidFill>
                <a:latin typeface="ZEN角ゴシックNEW Bold"/>
                <a:ea typeface="ZEN角ゴシックNEW Bold"/>
                <a:cs typeface="ZEN角ゴシックNEW Bold"/>
                <a:sym typeface="ZEN角ゴシックNEW Bold"/>
              </a:rPr>
              <a:t>乳幼児</a:t>
            </a:r>
            <a:endParaRPr lang="en-US" sz="2000" b="1" dirty="0">
              <a:solidFill>
                <a:srgbClr val="000000"/>
              </a:solidFill>
              <a:latin typeface="ZEN角ゴシックNEW Bold"/>
              <a:ea typeface="ZEN角ゴシックNEW Bold"/>
              <a:cs typeface="ZEN角ゴシックNEW Bold"/>
              <a:sym typeface="ZEN角ゴシックNEW Bold"/>
            </a:endParaRPr>
          </a:p>
          <a:p>
            <a:pPr marL="421002" lvl="1" indent="-210501">
              <a:lnSpc>
                <a:spcPts val="2924"/>
              </a:lnSpc>
              <a:buFont typeface="Arial"/>
              <a:buChar char="•"/>
            </a:pPr>
            <a:r>
              <a:rPr lang="ja-JP" altLang="en-US" sz="2000" b="1" dirty="0">
                <a:solidFill>
                  <a:srgbClr val="000000"/>
                </a:solidFill>
                <a:latin typeface="ZEN角ゴシックNEW Bold"/>
                <a:ea typeface="ZEN角ゴシックNEW Bold"/>
                <a:cs typeface="ZEN角ゴシックNEW"/>
                <a:sym typeface="ZEN角ゴシックNEW Bold"/>
              </a:rPr>
              <a:t>過度の衣服</a:t>
            </a:r>
            <a:r>
              <a:rPr lang="ja-JP" altLang="en-US" sz="2000" b="1" dirty="0">
                <a:solidFill>
                  <a:srgbClr val="000000"/>
                </a:solidFill>
                <a:latin typeface="ZEN角ゴシックNEW"/>
                <a:ea typeface="ZEN角ゴシックNEW"/>
                <a:cs typeface="ZEN角ゴシックNEW"/>
                <a:sym typeface="ZEN角ゴシックNEW"/>
              </a:rPr>
              <a:t>を着ている</a:t>
            </a:r>
            <a:endParaRPr lang="en-US" altLang="ja-JP" sz="2000" dirty="0">
              <a:solidFill>
                <a:srgbClr val="000000"/>
              </a:solidFill>
              <a:latin typeface="ZEN角ゴシックNEW"/>
              <a:ea typeface="ZEN角ゴシックNEW"/>
              <a:cs typeface="ZEN角ゴシックNEW"/>
              <a:sym typeface="ZEN角ゴシックNEW"/>
            </a:endParaRPr>
          </a:p>
          <a:p>
            <a:pPr marL="421002" lvl="1" indent="-210501" algn="l">
              <a:lnSpc>
                <a:spcPts val="2924"/>
              </a:lnSpc>
              <a:buFont typeface="Arial"/>
              <a:buChar char="•"/>
            </a:pPr>
            <a:endParaRPr lang="en-US" sz="2000" b="1" dirty="0">
              <a:solidFill>
                <a:srgbClr val="000000"/>
              </a:solidFill>
              <a:latin typeface="ZEN角ゴシックNEW Bold"/>
              <a:ea typeface="ZEN角ゴシックNEW Bold"/>
              <a:cs typeface="ZEN角ゴシックNEW Bold"/>
              <a:sym typeface="ZEN角ゴシックNEW Bold"/>
            </a:endParaRPr>
          </a:p>
        </p:txBody>
      </p:sp>
      <p:sp>
        <p:nvSpPr>
          <p:cNvPr id="157" name="TextBox 157"/>
          <p:cNvSpPr txBox="1"/>
          <p:nvPr/>
        </p:nvSpPr>
        <p:spPr>
          <a:xfrm>
            <a:off x="4651234" y="5029200"/>
            <a:ext cx="4146556" cy="1083951"/>
          </a:xfrm>
          <a:prstGeom prst="rect">
            <a:avLst/>
          </a:prstGeom>
        </p:spPr>
        <p:txBody>
          <a:bodyPr lIns="0" tIns="0" rIns="0" bIns="0" rtlCol="0" anchor="t">
            <a:spAutoFit/>
          </a:bodyPr>
          <a:lstStyle/>
          <a:p>
            <a:pPr marL="421002" lvl="1" indent="-210501" algn="l">
              <a:lnSpc>
                <a:spcPts val="2924"/>
              </a:lnSpc>
              <a:buFont typeface="Arial"/>
              <a:buChar char="•"/>
            </a:pPr>
            <a:r>
              <a:rPr lang="ja-JP" altLang="en-US" sz="2000" dirty="0">
                <a:solidFill>
                  <a:srgbClr val="000000"/>
                </a:solidFill>
                <a:latin typeface="ZEN角ゴシックNEW"/>
                <a:ea typeface="ZEN角ゴシックNEW"/>
                <a:cs typeface="ZEN角ゴシックNEW"/>
                <a:sym typeface="ZEN角ゴシックNEW"/>
              </a:rPr>
              <a:t>普段から</a:t>
            </a:r>
            <a:r>
              <a:rPr lang="ja-JP" altLang="en-US" sz="2000" b="1" dirty="0">
                <a:solidFill>
                  <a:srgbClr val="000000"/>
                </a:solidFill>
                <a:latin typeface="ZEN角ゴシックNEW Bold"/>
                <a:ea typeface="ZEN角ゴシックNEW Bold"/>
                <a:cs typeface="ZEN角ゴシックNEW"/>
                <a:sym typeface="ZEN角ゴシックNEW Bold"/>
              </a:rPr>
              <a:t>運動をしていない</a:t>
            </a:r>
            <a:endParaRPr lang="en-US" sz="2000" b="1" dirty="0">
              <a:solidFill>
                <a:srgbClr val="000000"/>
              </a:solidFill>
              <a:latin typeface="ZEN角ゴシックNEW Bold"/>
              <a:ea typeface="ZEN角ゴシックNEW Bold"/>
              <a:cs typeface="ZEN角ゴシックNEW Bold"/>
              <a:sym typeface="ZEN角ゴシックNEW Bold"/>
            </a:endParaRPr>
          </a:p>
          <a:p>
            <a:pPr marL="421002" lvl="1" indent="-210501" algn="l">
              <a:lnSpc>
                <a:spcPts val="2924"/>
              </a:lnSpc>
              <a:buFont typeface="Arial"/>
              <a:buChar char="•"/>
            </a:pPr>
            <a:r>
              <a:rPr lang="ja-JP" altLang="en-US" sz="2000" b="1" dirty="0">
                <a:solidFill>
                  <a:srgbClr val="000000"/>
                </a:solidFill>
                <a:latin typeface="ZEN角ゴシックNEW"/>
                <a:ea typeface="ZEN角ゴシックNEW"/>
                <a:cs typeface="ZEN角ゴシックNEW Bold"/>
                <a:sym typeface="ZEN角ゴシックNEW"/>
              </a:rPr>
              <a:t>暑さに</a:t>
            </a:r>
            <a:r>
              <a:rPr lang="ja-JP" altLang="en-US" sz="2000" b="1" dirty="0">
                <a:solidFill>
                  <a:srgbClr val="000000"/>
                </a:solidFill>
                <a:latin typeface="ZEN角ゴシックNEW Bold"/>
                <a:ea typeface="ZEN角ゴシックNEW Bold"/>
                <a:cs typeface="ZEN角ゴシックNEW Bold"/>
                <a:sym typeface="ZEN角ゴシックNEW Bold"/>
              </a:rPr>
              <a:t>慣れていない</a:t>
            </a:r>
            <a:endParaRPr lang="en-US" sz="2000" b="1" dirty="0">
              <a:solidFill>
                <a:srgbClr val="000000"/>
              </a:solidFill>
              <a:latin typeface="ZEN角ゴシックNEW Bold"/>
              <a:ea typeface="ZEN角ゴシックNEW Bold"/>
              <a:cs typeface="ZEN角ゴシックNEW Bold"/>
              <a:sym typeface="ZEN角ゴシックNEW Bold"/>
            </a:endParaRPr>
          </a:p>
          <a:p>
            <a:pPr marL="421002" lvl="1" indent="-210501">
              <a:lnSpc>
                <a:spcPts val="2924"/>
              </a:lnSpc>
              <a:buFont typeface="Arial"/>
              <a:buChar char="•"/>
            </a:pPr>
            <a:r>
              <a:rPr lang="ja-JP" altLang="en-US" sz="2000" b="1" dirty="0">
                <a:solidFill>
                  <a:srgbClr val="000000"/>
                </a:solidFill>
                <a:latin typeface="ZEN角ゴシックNEW Bold"/>
                <a:ea typeface="ZEN角ゴシックNEW Bold"/>
                <a:cs typeface="ZEN角ゴシックNEW Bold"/>
                <a:sym typeface="ZEN角ゴシックNEW Bold"/>
              </a:rPr>
              <a:t>病気・体調不良等</a:t>
            </a:r>
            <a:endParaRPr lang="en-US" altLang="ja-JP" sz="2000" b="1" dirty="0">
              <a:solidFill>
                <a:srgbClr val="000000"/>
              </a:solidFill>
              <a:latin typeface="ZEN角ゴシックNEW Bold"/>
              <a:ea typeface="ZEN角ゴシックNEW Bold"/>
              <a:cs typeface="ZEN角ゴシックNEW Bold"/>
              <a:sym typeface="ZEN角ゴシックNEW Bold"/>
            </a:endParaRPr>
          </a:p>
        </p:txBody>
      </p:sp>
      <p:sp>
        <p:nvSpPr>
          <p:cNvPr id="167" name="TextBox 167"/>
          <p:cNvSpPr txBox="1"/>
          <p:nvPr/>
        </p:nvSpPr>
        <p:spPr>
          <a:xfrm>
            <a:off x="355958" y="190533"/>
            <a:ext cx="8986951" cy="495267"/>
          </a:xfrm>
          <a:prstGeom prst="rect">
            <a:avLst/>
          </a:prstGeom>
        </p:spPr>
        <p:txBody>
          <a:bodyPr lIns="0" tIns="0" rIns="0" bIns="0" rtlCol="0" anchor="t">
            <a:spAutoFit/>
          </a:bodyPr>
          <a:lstStyle/>
          <a:p>
            <a:pPr algn="l">
              <a:lnSpc>
                <a:spcPts val="3959"/>
              </a:lnSpc>
              <a:spcBef>
                <a:spcPct val="0"/>
              </a:spcBef>
            </a:pPr>
            <a:r>
              <a:rPr lang="ja-JP" altLang="en-US" sz="3299" dirty="0">
                <a:solidFill>
                  <a:srgbClr val="000000"/>
                </a:solidFill>
                <a:latin typeface="ZEN角ゴシックNEW"/>
                <a:ea typeface="ZEN角ゴシックNEW"/>
                <a:cs typeface="ZEN角ゴシックNEW"/>
                <a:sym typeface="ZEN角ゴシックNEW"/>
              </a:rPr>
              <a:t>（参考）</a:t>
            </a:r>
            <a:r>
              <a:rPr lang="en-US" sz="3299" dirty="0" err="1">
                <a:solidFill>
                  <a:srgbClr val="000000"/>
                </a:solidFill>
                <a:latin typeface="ZEN角ゴシックNEW"/>
                <a:ea typeface="ZEN角ゴシックNEW"/>
                <a:cs typeface="ZEN角ゴシックNEW"/>
                <a:sym typeface="ZEN角ゴシックNEW"/>
              </a:rPr>
              <a:t>熱中症になりやすい人の特徴</a:t>
            </a:r>
            <a:endParaRPr lang="en-US" sz="3299" dirty="0">
              <a:solidFill>
                <a:srgbClr val="000000"/>
              </a:solidFill>
              <a:latin typeface="ZEN角ゴシックNEW"/>
              <a:ea typeface="ZEN角ゴシックNEW"/>
              <a:cs typeface="ZEN角ゴシックNEW"/>
              <a:sym typeface="ZEN角ゴシックNEW"/>
            </a:endParaRPr>
          </a:p>
        </p:txBody>
      </p:sp>
      <p:sp>
        <p:nvSpPr>
          <p:cNvPr id="169" name="TextBox 169"/>
          <p:cNvSpPr txBox="1"/>
          <p:nvPr/>
        </p:nvSpPr>
        <p:spPr>
          <a:xfrm>
            <a:off x="68516" y="1500006"/>
            <a:ext cx="2239160" cy="723966"/>
          </a:xfrm>
          <a:prstGeom prst="rect">
            <a:avLst/>
          </a:prstGeom>
        </p:spPr>
        <p:txBody>
          <a:bodyPr lIns="0" tIns="0" rIns="0" bIns="0" rtlCol="0" anchor="t">
            <a:spAutoFit/>
          </a:bodyPr>
          <a:lstStyle/>
          <a:p>
            <a:pPr algn="ctr">
              <a:lnSpc>
                <a:spcPts val="2856"/>
              </a:lnSpc>
            </a:pPr>
            <a:r>
              <a:rPr lang="en-US" sz="2380" b="1">
                <a:solidFill>
                  <a:srgbClr val="FFFFFF"/>
                </a:solidFill>
                <a:latin typeface="ZEN角ゴシックNEW Bold"/>
                <a:ea typeface="ZEN角ゴシックNEW Bold"/>
                <a:cs typeface="ZEN角ゴシックNEW Bold"/>
                <a:sym typeface="ZEN角ゴシックNEW Bold"/>
              </a:rPr>
              <a:t>筋肉が</a:t>
            </a:r>
          </a:p>
          <a:p>
            <a:pPr algn="ctr">
              <a:lnSpc>
                <a:spcPts val="2856"/>
              </a:lnSpc>
              <a:spcBef>
                <a:spcPct val="0"/>
              </a:spcBef>
            </a:pPr>
            <a:r>
              <a:rPr lang="en-US" sz="2380" b="1">
                <a:solidFill>
                  <a:srgbClr val="FFFFFF"/>
                </a:solidFill>
                <a:latin typeface="ZEN角ゴシックNEW Bold"/>
                <a:ea typeface="ZEN角ゴシックNEW Bold"/>
                <a:cs typeface="ZEN角ゴシックNEW Bold"/>
                <a:sym typeface="ZEN角ゴシックNEW Bold"/>
              </a:rPr>
              <a:t>少ない</a:t>
            </a:r>
          </a:p>
        </p:txBody>
      </p:sp>
      <p:sp>
        <p:nvSpPr>
          <p:cNvPr id="171" name="TextBox 171"/>
          <p:cNvSpPr txBox="1"/>
          <p:nvPr/>
        </p:nvSpPr>
        <p:spPr>
          <a:xfrm>
            <a:off x="3960450" y="6477000"/>
            <a:ext cx="7591021" cy="200248"/>
          </a:xfrm>
          <a:prstGeom prst="rect">
            <a:avLst/>
          </a:prstGeom>
        </p:spPr>
        <p:txBody>
          <a:bodyPr lIns="0" tIns="0" rIns="0" bIns="0" rtlCol="0" anchor="t">
            <a:spAutoFit/>
          </a:bodyPr>
          <a:lstStyle/>
          <a:p>
            <a:pPr algn="ctr">
              <a:lnSpc>
                <a:spcPts val="1665"/>
              </a:lnSpc>
              <a:spcBef>
                <a:spcPct val="0"/>
              </a:spcBef>
            </a:pPr>
            <a:r>
              <a:rPr lang="en-US" sz="1200" dirty="0">
                <a:solidFill>
                  <a:srgbClr val="000000"/>
                </a:solidFill>
                <a:latin typeface="ZEN角ゴシックNEW"/>
                <a:ea typeface="ZEN角ゴシックNEW"/>
                <a:cs typeface="ZEN角ゴシックNEW"/>
                <a:sym typeface="ZEN角ゴシックNEW"/>
              </a:rPr>
              <a:t>※環境省「熱中症対策マニュアル2018」より</a:t>
            </a:r>
          </a:p>
        </p:txBody>
      </p:sp>
      <p:sp>
        <p:nvSpPr>
          <p:cNvPr id="185" name="TextBox 173">
            <a:extLst>
              <a:ext uri="{FF2B5EF4-FFF2-40B4-BE49-F238E27FC236}">
                <a16:creationId xmlns:a16="http://schemas.microsoft.com/office/drawing/2014/main" id="{0E6593EE-4F0D-B0FA-9F55-6D299B8A4829}"/>
              </a:ext>
            </a:extLst>
          </p:cNvPr>
          <p:cNvSpPr txBox="1"/>
          <p:nvPr/>
        </p:nvSpPr>
        <p:spPr>
          <a:xfrm>
            <a:off x="3354434" y="1295400"/>
            <a:ext cx="1236185" cy="485841"/>
          </a:xfrm>
          <a:prstGeom prst="rect">
            <a:avLst/>
          </a:prstGeom>
        </p:spPr>
        <p:txBody>
          <a:bodyPr lIns="0" tIns="0" rIns="0" bIns="0" rtlCol="0" anchor="t">
            <a:spAutoFit/>
          </a:bodyPr>
          <a:lstStyle/>
          <a:p>
            <a:pPr algn="ctr">
              <a:lnSpc>
                <a:spcPts val="3825"/>
              </a:lnSpc>
              <a:spcBef>
                <a:spcPct val="0"/>
              </a:spcBef>
            </a:pPr>
            <a:r>
              <a:rPr lang="en-US" sz="3187" b="1" err="1">
                <a:solidFill>
                  <a:srgbClr val="FFFFFF"/>
                </a:solidFill>
                <a:latin typeface="ZEN角ゴシックNEW Bold"/>
                <a:ea typeface="ZEN角ゴシックNEW Bold"/>
                <a:cs typeface="ZEN角ゴシックNEW Bold"/>
                <a:sym typeface="ZEN角ゴシックNEW Bold"/>
              </a:rPr>
              <a:t>肥満</a:t>
            </a:r>
            <a:endParaRPr lang="en-US" sz="3187" b="1">
              <a:solidFill>
                <a:srgbClr val="FFFFFF"/>
              </a:solidFill>
              <a:latin typeface="ZEN角ゴシックNEW Bold"/>
              <a:ea typeface="ZEN角ゴシックNEW Bold"/>
              <a:cs typeface="ZEN角ゴシックNEW Bold"/>
              <a:sym typeface="ZEN角ゴシックNEW Bold"/>
            </a:endParaRPr>
          </a:p>
        </p:txBody>
      </p:sp>
      <p:sp>
        <p:nvSpPr>
          <p:cNvPr id="139" name="TextBox 139"/>
          <p:cNvSpPr txBox="1"/>
          <p:nvPr/>
        </p:nvSpPr>
        <p:spPr>
          <a:xfrm>
            <a:off x="431565" y="-10346"/>
            <a:ext cx="2773006" cy="4111186"/>
          </a:xfrm>
          <a:prstGeom prst="rect">
            <a:avLst/>
          </a:prstGeom>
        </p:spPr>
        <p:txBody>
          <a:bodyPr lIns="71857" tIns="71857" rIns="71857" bIns="71857" rtlCol="0" anchor="ctr"/>
          <a:lstStyle/>
          <a:p>
            <a:pPr algn="ctr">
              <a:lnSpc>
                <a:spcPts val="3149"/>
              </a:lnSpc>
            </a:pPr>
            <a:endParaRPr/>
          </a:p>
        </p:txBody>
      </p:sp>
      <p:sp>
        <p:nvSpPr>
          <p:cNvPr id="198" name="TextBox 151">
            <a:extLst>
              <a:ext uri="{FF2B5EF4-FFF2-40B4-BE49-F238E27FC236}">
                <a16:creationId xmlns:a16="http://schemas.microsoft.com/office/drawing/2014/main" id="{F350FA0C-00C5-4159-3CF3-6A825A1C2227}"/>
              </a:ext>
            </a:extLst>
          </p:cNvPr>
          <p:cNvSpPr txBox="1"/>
          <p:nvPr/>
        </p:nvSpPr>
        <p:spPr>
          <a:xfrm>
            <a:off x="447385" y="249139"/>
            <a:ext cx="2711043" cy="3171299"/>
          </a:xfrm>
          <a:prstGeom prst="rect">
            <a:avLst/>
          </a:prstGeom>
        </p:spPr>
        <p:txBody>
          <a:bodyPr lIns="71857" tIns="71857" rIns="71857" bIns="71857" rtlCol="0" anchor="ctr"/>
          <a:lstStyle/>
          <a:p>
            <a:pPr algn="ctr">
              <a:lnSpc>
                <a:spcPts val="3149"/>
              </a:lnSpc>
            </a:pPr>
            <a:endParaRPr/>
          </a:p>
        </p:txBody>
      </p:sp>
      <p:sp>
        <p:nvSpPr>
          <p:cNvPr id="199" name="四角形: 角を丸くする 198">
            <a:extLst>
              <a:ext uri="{FF2B5EF4-FFF2-40B4-BE49-F238E27FC236}">
                <a16:creationId xmlns:a16="http://schemas.microsoft.com/office/drawing/2014/main" id="{71F4883A-C940-5C03-5666-77D873724736}"/>
              </a:ext>
            </a:extLst>
          </p:cNvPr>
          <p:cNvSpPr/>
          <p:nvPr/>
        </p:nvSpPr>
        <p:spPr>
          <a:xfrm>
            <a:off x="441692" y="1511752"/>
            <a:ext cx="4265160" cy="2590800"/>
          </a:xfrm>
          <a:prstGeom prst="roundRect">
            <a:avLst>
              <a:gd name="adj" fmla="val 0"/>
            </a:avLst>
          </a:prstGeom>
          <a:solidFill>
            <a:srgbClr val="FFF7D9"/>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0" name="TextBox 170">
            <a:extLst>
              <a:ext uri="{FF2B5EF4-FFF2-40B4-BE49-F238E27FC236}">
                <a16:creationId xmlns:a16="http://schemas.microsoft.com/office/drawing/2014/main" id="{B9AFFD9B-EEA9-C7A6-C2FE-FFD37561D406}"/>
              </a:ext>
            </a:extLst>
          </p:cNvPr>
          <p:cNvSpPr txBox="1"/>
          <p:nvPr/>
        </p:nvSpPr>
        <p:spPr>
          <a:xfrm>
            <a:off x="520512" y="2201038"/>
            <a:ext cx="4097135" cy="1412823"/>
          </a:xfrm>
          <a:prstGeom prst="rect">
            <a:avLst/>
          </a:prstGeom>
        </p:spPr>
        <p:txBody>
          <a:bodyPr wrap="square" lIns="0" tIns="0" rIns="0" bIns="0" rtlCol="0" anchor="t">
            <a:spAutoFit/>
          </a:bodyPr>
          <a:lstStyle/>
          <a:p>
            <a:pPr marL="313054" lvl="1" indent="-156527" algn="l">
              <a:lnSpc>
                <a:spcPts val="2500"/>
              </a:lnSpc>
              <a:buFont typeface="Arial"/>
              <a:buChar char="•"/>
            </a:pPr>
            <a:r>
              <a:rPr lang="ja-JP" altLang="en-US" sz="1600" b="1" dirty="0">
                <a:solidFill>
                  <a:srgbClr val="000000"/>
                </a:solidFill>
                <a:latin typeface="ZEN角ゴシックNEW"/>
                <a:ea typeface="ZEN角ゴシックNEW"/>
                <a:cs typeface="ZEN角ゴシックNEW"/>
                <a:sym typeface="ZEN角ゴシックNEW"/>
              </a:rPr>
              <a:t>脂肪は水分を弾くため水分をためにくい。</a:t>
            </a:r>
            <a:endParaRPr lang="en-US" sz="1600" b="1" dirty="0">
              <a:solidFill>
                <a:srgbClr val="000000"/>
              </a:solidFill>
              <a:latin typeface="ZEN角ゴシックNEW"/>
              <a:ea typeface="ZEN角ゴシックNEW"/>
              <a:sym typeface="ZEN角ゴシックNEW"/>
            </a:endParaRPr>
          </a:p>
          <a:p>
            <a:pPr marL="156527" lvl="1" algn="l">
              <a:lnSpc>
                <a:spcPts val="2500"/>
              </a:lnSpc>
            </a:pPr>
            <a:r>
              <a:rPr lang="ja-JP" altLang="en-US" sz="1400" dirty="0">
                <a:solidFill>
                  <a:srgbClr val="000000"/>
                </a:solidFill>
                <a:latin typeface="ZEN角ゴシックNEW"/>
                <a:ea typeface="ZEN角ゴシックNEW"/>
                <a:cs typeface="ZEN角ゴシックNEW"/>
                <a:sym typeface="ZEN角ゴシックNEW"/>
              </a:rPr>
              <a:t>　</a:t>
            </a:r>
            <a:endParaRPr lang="en-US" sz="1449" dirty="0">
              <a:solidFill>
                <a:srgbClr val="000000"/>
              </a:solidFill>
              <a:latin typeface="ZEN角ゴシックNEW"/>
              <a:ea typeface="ZEN角ゴシックNEW"/>
              <a:cs typeface="ZEN角ゴシックNEW"/>
              <a:sym typeface="ZEN角ゴシックNEW"/>
            </a:endParaRPr>
          </a:p>
          <a:p>
            <a:pPr marL="313054" lvl="1" indent="-156527" algn="l">
              <a:buFont typeface="Arial"/>
              <a:buChar char="•"/>
            </a:pPr>
            <a:endParaRPr lang="en-US" altLang="ja-JP" sz="1050" b="1" dirty="0">
              <a:solidFill>
                <a:srgbClr val="000000"/>
              </a:solidFill>
              <a:latin typeface="ZEN角ゴシックNEW"/>
              <a:ea typeface="ZEN角ゴシックNEW"/>
              <a:cs typeface="ZEN角ゴシックNEW"/>
              <a:sym typeface="ZEN角ゴシックNEW"/>
            </a:endParaRPr>
          </a:p>
          <a:p>
            <a:pPr marL="313054" lvl="1" indent="-156527" algn="l">
              <a:lnSpc>
                <a:spcPts val="2500"/>
              </a:lnSpc>
              <a:buFont typeface="Arial"/>
              <a:buChar char="•"/>
            </a:pPr>
            <a:r>
              <a:rPr lang="ja-JP" altLang="en-US" sz="1600" b="1" dirty="0">
                <a:solidFill>
                  <a:srgbClr val="000000"/>
                </a:solidFill>
                <a:latin typeface="ZEN角ゴシックNEW"/>
                <a:ea typeface="ZEN角ゴシックNEW"/>
                <a:cs typeface="ZEN角ゴシックNEW"/>
                <a:sym typeface="ZEN角ゴシックNEW"/>
              </a:rPr>
              <a:t>筋肉が少ないため、水分を多く貯められず、脱水状態になりやすい。</a:t>
            </a:r>
            <a:endParaRPr lang="en-US" sz="1600" b="1" dirty="0">
              <a:solidFill>
                <a:srgbClr val="000000"/>
              </a:solidFill>
              <a:latin typeface="ZEN角ゴシックNEW"/>
              <a:ea typeface="ZEN角ゴシックNEW"/>
              <a:cs typeface="ZEN角ゴシックNEW"/>
              <a:sym typeface="ZEN角ゴシックNEW"/>
            </a:endParaRPr>
          </a:p>
        </p:txBody>
      </p:sp>
      <p:sp>
        <p:nvSpPr>
          <p:cNvPr id="187" name="四角形: 角を丸くする 186">
            <a:extLst>
              <a:ext uri="{FF2B5EF4-FFF2-40B4-BE49-F238E27FC236}">
                <a16:creationId xmlns:a16="http://schemas.microsoft.com/office/drawing/2014/main" id="{5024A90B-CD95-CC17-3D08-9367EEFED7C7}"/>
              </a:ext>
            </a:extLst>
          </p:cNvPr>
          <p:cNvSpPr/>
          <p:nvPr/>
        </p:nvSpPr>
        <p:spPr>
          <a:xfrm>
            <a:off x="640979" y="1219200"/>
            <a:ext cx="1797924" cy="685800"/>
          </a:xfrm>
          <a:prstGeom prst="roundRect">
            <a:avLst>
              <a:gd name="adj" fmla="val 50000"/>
            </a:avLst>
          </a:prstGeom>
          <a:solidFill>
            <a:srgbClr val="FF7C8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8" name="TextBox 155">
            <a:extLst>
              <a:ext uri="{FF2B5EF4-FFF2-40B4-BE49-F238E27FC236}">
                <a16:creationId xmlns:a16="http://schemas.microsoft.com/office/drawing/2014/main" id="{3E2D3BC5-F253-E184-9F9E-20E8E406A76D}"/>
              </a:ext>
            </a:extLst>
          </p:cNvPr>
          <p:cNvSpPr txBox="1"/>
          <p:nvPr/>
        </p:nvSpPr>
        <p:spPr>
          <a:xfrm>
            <a:off x="1184618" y="1524000"/>
            <a:ext cx="1230885" cy="341055"/>
          </a:xfrm>
          <a:prstGeom prst="rect">
            <a:avLst/>
          </a:prstGeom>
        </p:spPr>
        <p:txBody>
          <a:bodyPr wrap="square" lIns="0" tIns="0" rIns="0" bIns="0" rtlCol="0" anchor="t">
            <a:spAutoFit/>
          </a:bodyPr>
          <a:lstStyle/>
          <a:p>
            <a:pPr algn="l">
              <a:lnSpc>
                <a:spcPts val="2376"/>
              </a:lnSpc>
              <a:spcBef>
                <a:spcPct val="0"/>
              </a:spcBef>
            </a:pPr>
            <a:r>
              <a:rPr lang="en-US" altLang="ja-JP" sz="3200" b="1" dirty="0" err="1">
                <a:solidFill>
                  <a:srgbClr val="FFFFFF"/>
                </a:solidFill>
                <a:latin typeface="ZEN角ゴシックNEW Bold"/>
                <a:ea typeface="ZEN角ゴシックNEW Bold"/>
                <a:cs typeface="ZEN角ゴシックNEW Bold"/>
                <a:sym typeface="ZEN角ゴシックNEW Bold"/>
              </a:rPr>
              <a:t>肥満</a:t>
            </a:r>
            <a:endParaRPr lang="en-US" sz="4000" b="1" dirty="0">
              <a:solidFill>
                <a:srgbClr val="FFFFFF"/>
              </a:solidFill>
              <a:latin typeface="ZEN角ゴシックNEW Bold"/>
              <a:ea typeface="ZEN角ゴシックNEW Bold"/>
              <a:cs typeface="ZEN角ゴシックNEW Bold"/>
              <a:sym typeface="ZEN角ゴシックNEW Bold"/>
            </a:endParaRPr>
          </a:p>
        </p:txBody>
      </p:sp>
      <p:sp>
        <p:nvSpPr>
          <p:cNvPr id="201" name="四角形: 角を丸くする 200">
            <a:extLst>
              <a:ext uri="{FF2B5EF4-FFF2-40B4-BE49-F238E27FC236}">
                <a16:creationId xmlns:a16="http://schemas.microsoft.com/office/drawing/2014/main" id="{C376B6DB-66D9-B96D-85F8-1B5CD79116CE}"/>
              </a:ext>
            </a:extLst>
          </p:cNvPr>
          <p:cNvSpPr/>
          <p:nvPr/>
        </p:nvSpPr>
        <p:spPr>
          <a:xfrm>
            <a:off x="4953000" y="1510040"/>
            <a:ext cx="4495800" cy="2590800"/>
          </a:xfrm>
          <a:prstGeom prst="roundRect">
            <a:avLst>
              <a:gd name="adj" fmla="val 0"/>
            </a:avLst>
          </a:prstGeom>
          <a:solidFill>
            <a:srgbClr val="FFF7D9"/>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2" name="TextBox 166">
            <a:extLst>
              <a:ext uri="{FF2B5EF4-FFF2-40B4-BE49-F238E27FC236}">
                <a16:creationId xmlns:a16="http://schemas.microsoft.com/office/drawing/2014/main" id="{8DE33770-3AA9-6812-F7B0-44D91CAF9BC7}"/>
              </a:ext>
            </a:extLst>
          </p:cNvPr>
          <p:cNvSpPr txBox="1"/>
          <p:nvPr/>
        </p:nvSpPr>
        <p:spPr>
          <a:xfrm>
            <a:off x="5077750" y="2057400"/>
            <a:ext cx="4343980" cy="1874872"/>
          </a:xfrm>
          <a:prstGeom prst="rect">
            <a:avLst/>
          </a:prstGeom>
        </p:spPr>
        <p:txBody>
          <a:bodyPr wrap="square" lIns="0" tIns="0" rIns="0" bIns="0" rtlCol="0" anchor="t">
            <a:spAutoFit/>
          </a:bodyPr>
          <a:lstStyle/>
          <a:p>
            <a:pPr marL="313054" lvl="1" indent="-156527" algn="l">
              <a:lnSpc>
                <a:spcPts val="1899"/>
              </a:lnSpc>
              <a:buFont typeface="Arial"/>
              <a:buChar char="•"/>
            </a:pPr>
            <a:r>
              <a:rPr lang="ja-JP" altLang="en-US" sz="1600" b="1" dirty="0">
                <a:solidFill>
                  <a:srgbClr val="000000"/>
                </a:solidFill>
                <a:latin typeface="ZEN角ゴシックNEW"/>
                <a:ea typeface="ZEN角ゴシックNEW"/>
                <a:cs typeface="ZEN角ゴシックNEW"/>
                <a:sym typeface="ZEN角ゴシックNEW"/>
              </a:rPr>
              <a:t>温度に対する感覚が弱いため、体の熱を周囲に逃がす能力が低く、深部体温が上昇しやすい</a:t>
            </a:r>
            <a:r>
              <a:rPr lang="en-US" sz="1600" b="1" dirty="0">
                <a:solidFill>
                  <a:srgbClr val="000000"/>
                </a:solidFill>
                <a:latin typeface="ZEN角ゴシックNEW"/>
                <a:ea typeface="ZEN角ゴシックNEW"/>
                <a:cs typeface="ZEN角ゴシックNEW"/>
                <a:sym typeface="ZEN角ゴシックNEW"/>
              </a:rPr>
              <a:t>。</a:t>
            </a:r>
          </a:p>
          <a:p>
            <a:pPr marL="313054" lvl="1" indent="-156527" algn="dist">
              <a:buFont typeface="Arial"/>
              <a:buChar char="•"/>
            </a:pPr>
            <a:endParaRPr lang="en-US" sz="500" dirty="0">
              <a:solidFill>
                <a:srgbClr val="000000"/>
              </a:solidFill>
              <a:latin typeface="ZEN角ゴシックNEW"/>
              <a:ea typeface="ZEN角ゴシックNEW"/>
              <a:cs typeface="ZEN角ゴシックNEW"/>
              <a:sym typeface="ZEN角ゴシックNEW"/>
            </a:endParaRPr>
          </a:p>
          <a:p>
            <a:pPr marL="313054" lvl="1" indent="-156527" algn="l">
              <a:lnSpc>
                <a:spcPts val="1899"/>
              </a:lnSpc>
              <a:buFont typeface="Arial"/>
              <a:buChar char="•"/>
            </a:pPr>
            <a:r>
              <a:rPr lang="ja-JP" altLang="en-US" sz="1600" b="1" dirty="0">
                <a:solidFill>
                  <a:srgbClr val="000000"/>
                </a:solidFill>
                <a:latin typeface="ZEN角ゴシックNEW"/>
                <a:ea typeface="ZEN角ゴシックNEW"/>
                <a:cs typeface="ZEN角ゴシックNEW"/>
                <a:sym typeface="ZEN角ゴシックNEW"/>
              </a:rPr>
              <a:t>のどの渇きを感じにくく体内の水分量が減少することで、熱中症にかかりやすい</a:t>
            </a:r>
            <a:r>
              <a:rPr lang="en-US" sz="1600" b="1" dirty="0">
                <a:solidFill>
                  <a:srgbClr val="000000"/>
                </a:solidFill>
                <a:latin typeface="ZEN角ゴシックNEW"/>
                <a:ea typeface="ZEN角ゴシックNEW"/>
                <a:cs typeface="ZEN角ゴシックNEW"/>
                <a:sym typeface="ZEN角ゴシックNEW"/>
              </a:rPr>
              <a:t>。</a:t>
            </a:r>
          </a:p>
          <a:p>
            <a:pPr marL="313054" lvl="1" indent="-156527" algn="l">
              <a:buFont typeface="Arial"/>
              <a:buChar char="•"/>
            </a:pPr>
            <a:endParaRPr lang="en-US" sz="600" b="1" dirty="0">
              <a:solidFill>
                <a:srgbClr val="000000"/>
              </a:solidFill>
              <a:latin typeface="ZEN角ゴシックNEW"/>
              <a:ea typeface="ZEN角ゴシックNEW"/>
              <a:cs typeface="ZEN角ゴシックNEW"/>
              <a:sym typeface="ZEN角ゴシックNEW"/>
            </a:endParaRPr>
          </a:p>
          <a:p>
            <a:pPr marL="313054" lvl="1" indent="-156527" algn="l">
              <a:lnSpc>
                <a:spcPts val="1899"/>
              </a:lnSpc>
              <a:buFont typeface="Arial"/>
              <a:buChar char="•"/>
            </a:pPr>
            <a:r>
              <a:rPr lang="ja-JP" altLang="en-US" sz="1600" b="1" dirty="0">
                <a:solidFill>
                  <a:srgbClr val="000000"/>
                </a:solidFill>
                <a:latin typeface="ZEN角ゴシックNEW"/>
                <a:ea typeface="ZEN角ゴシックNEW"/>
                <a:cs typeface="ZEN角ゴシックNEW"/>
                <a:sym typeface="ZEN角ゴシックNEW"/>
              </a:rPr>
              <a:t>筋肉が少ないため水分を多く貯められず、脱水状態になりやすい。</a:t>
            </a:r>
            <a:endParaRPr lang="en-US" sz="1600" b="1" dirty="0">
              <a:solidFill>
                <a:srgbClr val="000000"/>
              </a:solidFill>
              <a:latin typeface="ZEN角ゴシックNEW"/>
              <a:ea typeface="ZEN角ゴシックNEW"/>
              <a:cs typeface="ZEN角ゴシックNEW"/>
              <a:sym typeface="ZEN角ゴシックNEW"/>
            </a:endParaRPr>
          </a:p>
        </p:txBody>
      </p:sp>
      <p:sp>
        <p:nvSpPr>
          <p:cNvPr id="189" name="四角形: 角を丸くする 188">
            <a:extLst>
              <a:ext uri="{FF2B5EF4-FFF2-40B4-BE49-F238E27FC236}">
                <a16:creationId xmlns:a16="http://schemas.microsoft.com/office/drawing/2014/main" id="{F082941B-EE1C-CD61-8D2E-E04572A80207}"/>
              </a:ext>
            </a:extLst>
          </p:cNvPr>
          <p:cNvSpPr/>
          <p:nvPr/>
        </p:nvSpPr>
        <p:spPr>
          <a:xfrm>
            <a:off x="5155598" y="1219200"/>
            <a:ext cx="1734846" cy="685800"/>
          </a:xfrm>
          <a:prstGeom prst="roundRect">
            <a:avLst>
              <a:gd name="adj" fmla="val 50000"/>
            </a:avLst>
          </a:prstGeom>
          <a:solidFill>
            <a:srgbClr val="9DCD5A"/>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3200"/>
          </a:p>
        </p:txBody>
      </p:sp>
      <p:sp>
        <p:nvSpPr>
          <p:cNvPr id="190" name="TextBox 155">
            <a:extLst>
              <a:ext uri="{FF2B5EF4-FFF2-40B4-BE49-F238E27FC236}">
                <a16:creationId xmlns:a16="http://schemas.microsoft.com/office/drawing/2014/main" id="{656E1AD2-EFDE-1B3D-6783-42BA1A9C4B9C}"/>
              </a:ext>
            </a:extLst>
          </p:cNvPr>
          <p:cNvSpPr txBox="1"/>
          <p:nvPr/>
        </p:nvSpPr>
        <p:spPr>
          <a:xfrm>
            <a:off x="5637088" y="1524000"/>
            <a:ext cx="1230885" cy="341055"/>
          </a:xfrm>
          <a:prstGeom prst="rect">
            <a:avLst/>
          </a:prstGeom>
        </p:spPr>
        <p:txBody>
          <a:bodyPr wrap="square" lIns="0" tIns="0" rIns="0" bIns="0" rtlCol="0" anchor="t">
            <a:spAutoFit/>
          </a:bodyPr>
          <a:lstStyle/>
          <a:p>
            <a:pPr algn="l">
              <a:lnSpc>
                <a:spcPts val="2376"/>
              </a:lnSpc>
              <a:spcBef>
                <a:spcPct val="0"/>
              </a:spcBef>
            </a:pPr>
            <a:r>
              <a:rPr lang="ja-JP" altLang="en-US" sz="3200" b="1" dirty="0">
                <a:solidFill>
                  <a:srgbClr val="FFFFFF"/>
                </a:solidFill>
                <a:latin typeface="ZEN角ゴシックNEW Bold"/>
                <a:ea typeface="ZEN角ゴシックNEW Bold"/>
                <a:cs typeface="ZEN角ゴシックNEW Bold"/>
                <a:sym typeface="ZEN角ゴシックNEW Bold"/>
              </a:rPr>
              <a:t>高齢</a:t>
            </a:r>
            <a:endParaRPr lang="en-US" sz="3600" b="1" dirty="0">
              <a:solidFill>
                <a:srgbClr val="FFFFFF"/>
              </a:solidFill>
              <a:latin typeface="ZEN角ゴシックNEW Bold"/>
              <a:ea typeface="ZEN角ゴシックNEW Bold"/>
              <a:cs typeface="ZEN角ゴシックNEW Bold"/>
              <a:sym typeface="ZEN角ゴシックNEW Bold"/>
            </a:endParaRPr>
          </a:p>
        </p:txBody>
      </p:sp>
      <p:sp>
        <p:nvSpPr>
          <p:cNvPr id="135" name="テキスト ボックス 134">
            <a:extLst>
              <a:ext uri="{FF2B5EF4-FFF2-40B4-BE49-F238E27FC236}">
                <a16:creationId xmlns:a16="http://schemas.microsoft.com/office/drawing/2014/main" id="{873377E3-4A87-83AD-CE46-EB611BD39012}"/>
              </a:ext>
            </a:extLst>
          </p:cNvPr>
          <p:cNvSpPr txBox="1"/>
          <p:nvPr/>
        </p:nvSpPr>
        <p:spPr>
          <a:xfrm>
            <a:off x="609600" y="2590800"/>
            <a:ext cx="3952540" cy="230832"/>
          </a:xfrm>
          <a:prstGeom prst="rect">
            <a:avLst/>
          </a:prstGeom>
          <a:noFill/>
        </p:spPr>
        <p:txBody>
          <a:bodyPr wrap="square" rtlCol="0">
            <a:spAutoFit/>
          </a:bodyPr>
          <a:lstStyle/>
          <a:p>
            <a:r>
              <a:rPr lang="ja-JP" altLang="en-US" sz="800" dirty="0">
                <a:solidFill>
                  <a:srgbClr val="000000"/>
                </a:solidFill>
                <a:latin typeface="ZEN角ゴシックNEW"/>
                <a:ea typeface="ZEN角ゴシックNEW"/>
                <a:cs typeface="ZEN角ゴシックNEW"/>
                <a:sym typeface="ZEN角ゴシックNEW"/>
              </a:rPr>
              <a:t>（</a:t>
            </a:r>
            <a:r>
              <a:rPr lang="en-US" altLang="ja-JP" sz="900" dirty="0" err="1">
                <a:solidFill>
                  <a:srgbClr val="000000"/>
                </a:solidFill>
                <a:latin typeface="ZEN角ゴシックNEW"/>
                <a:ea typeface="ZEN角ゴシックNEW"/>
                <a:cs typeface="ZEN角ゴシックNEW"/>
                <a:sym typeface="ZEN角ゴシックNEW"/>
              </a:rPr>
              <a:t>脂肪＝油</a:t>
            </a:r>
            <a:r>
              <a:rPr lang="ja-JP" altLang="en-US" sz="900" dirty="0">
                <a:solidFill>
                  <a:srgbClr val="000000"/>
                </a:solidFill>
                <a:latin typeface="ZEN角ゴシックNEW"/>
                <a:ea typeface="ZEN角ゴシックNEW"/>
                <a:cs typeface="ZEN角ゴシックNEW"/>
                <a:sym typeface="ZEN角ゴシックNEW"/>
              </a:rPr>
              <a:t>であり</a:t>
            </a:r>
            <a:r>
              <a:rPr lang="en-US" altLang="ja-JP" sz="900" dirty="0">
                <a:solidFill>
                  <a:srgbClr val="000000"/>
                </a:solidFill>
                <a:latin typeface="ZEN角ゴシックNEW"/>
                <a:ea typeface="ZEN角ゴシックNEW"/>
                <a:cs typeface="ZEN角ゴシックNEW"/>
                <a:sym typeface="ZEN角ゴシックNEW"/>
              </a:rPr>
              <a:t>、</a:t>
            </a:r>
            <a:r>
              <a:rPr lang="en-US" altLang="ja-JP" sz="900" dirty="0" err="1">
                <a:solidFill>
                  <a:srgbClr val="000000"/>
                </a:solidFill>
                <a:latin typeface="ZEN角ゴシックNEW"/>
                <a:ea typeface="ZEN角ゴシックNEW"/>
                <a:cs typeface="ZEN角ゴシックNEW"/>
                <a:sym typeface="ZEN角ゴシックNEW"/>
              </a:rPr>
              <a:t>水と油は混ざらない</a:t>
            </a:r>
            <a:r>
              <a:rPr lang="ja-JP" altLang="en-US" sz="900" dirty="0">
                <a:solidFill>
                  <a:srgbClr val="000000"/>
                </a:solidFill>
                <a:latin typeface="ZEN角ゴシックNEW"/>
                <a:ea typeface="ZEN角ゴシックNEW"/>
                <a:cs typeface="ZEN角ゴシックNEW"/>
                <a:sym typeface="ZEN角ゴシックNEW"/>
              </a:rPr>
              <a:t>ため</a:t>
            </a:r>
            <a:r>
              <a:rPr lang="en-US" altLang="ja-JP" sz="900" dirty="0" err="1">
                <a:solidFill>
                  <a:srgbClr val="000000"/>
                </a:solidFill>
                <a:latin typeface="ZEN角ゴシックNEW"/>
                <a:ea typeface="ZEN角ゴシックNEW"/>
                <a:cs typeface="ZEN角ゴシックNEW"/>
                <a:sym typeface="ZEN角ゴシックNEW"/>
              </a:rPr>
              <a:t>脂肪に水分を溜め込めない</a:t>
            </a:r>
            <a:r>
              <a:rPr lang="ja-JP" altLang="en-US" sz="900" dirty="0">
                <a:solidFill>
                  <a:srgbClr val="000000"/>
                </a:solidFill>
                <a:latin typeface="ZEN角ゴシックNEW"/>
                <a:ea typeface="ZEN角ゴシックNEW"/>
                <a:cs typeface="ZEN角ゴシックNEW"/>
                <a:sym typeface="ZEN角ゴシックNEW"/>
              </a:rPr>
              <a:t>）</a:t>
            </a:r>
            <a:endParaRPr kumimoji="1" lang="ja-JP" alt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48">
            <a:extLst>
              <a:ext uri="{FF2B5EF4-FFF2-40B4-BE49-F238E27FC236}">
                <a16:creationId xmlns:a16="http://schemas.microsoft.com/office/drawing/2014/main" id="{60C728E7-420A-5CE1-733E-D2897497C07D}"/>
              </a:ext>
            </a:extLst>
          </p:cNvPr>
          <p:cNvSpPr/>
          <p:nvPr/>
        </p:nvSpPr>
        <p:spPr>
          <a:xfrm>
            <a:off x="159093" y="3362143"/>
            <a:ext cx="6040738" cy="3379225"/>
          </a:xfrm>
          <a:custGeom>
            <a:avLst/>
            <a:gdLst/>
            <a:ahLst/>
            <a:cxnLst/>
            <a:rect l="l" t="t" r="r" b="b"/>
            <a:pathLst>
              <a:path w="770327" h="138455">
                <a:moveTo>
                  <a:pt x="0" y="0"/>
                </a:moveTo>
                <a:lnTo>
                  <a:pt x="770327" y="0"/>
                </a:lnTo>
                <a:lnTo>
                  <a:pt x="770327" y="138455"/>
                </a:lnTo>
                <a:lnTo>
                  <a:pt x="0" y="138455"/>
                </a:lnTo>
                <a:close/>
              </a:path>
            </a:pathLst>
          </a:custGeom>
          <a:solidFill>
            <a:schemeClr val="bg1"/>
          </a:solidFill>
          <a:ln w="19050" cap="sq">
            <a:solidFill>
              <a:srgbClr val="000000"/>
            </a:solidFill>
            <a:prstDash val="sysDot"/>
            <a:miter/>
          </a:ln>
        </p:spPr>
        <p:txBody>
          <a:bodyPr/>
          <a:lstStyle/>
          <a:p>
            <a:endParaRPr lang="ja-JP" altLang="en-US"/>
          </a:p>
        </p:txBody>
      </p:sp>
      <p:sp>
        <p:nvSpPr>
          <p:cNvPr id="5" name="スライド番号プレースホルダー 4">
            <a:extLst>
              <a:ext uri="{FF2B5EF4-FFF2-40B4-BE49-F238E27FC236}">
                <a16:creationId xmlns:a16="http://schemas.microsoft.com/office/drawing/2014/main" id="{FD1C8992-EC01-9968-2093-C8A042B85473}"/>
              </a:ext>
            </a:extLst>
          </p:cNvPr>
          <p:cNvSpPr>
            <a:spLocks noGrp="1"/>
          </p:cNvSpPr>
          <p:nvPr>
            <p:ph type="sldNum" sz="quarter" idx="12"/>
          </p:nvPr>
        </p:nvSpPr>
        <p:spPr/>
        <p:txBody>
          <a:bodyPr/>
          <a:lstStyle/>
          <a:p>
            <a:fld id="{64452A23-BFEA-43FD-98FB-69091C0AE9EE}" type="slidenum">
              <a:rPr lang="ja-JP" altLang="en-US" smtClean="0"/>
              <a:pPr/>
              <a:t>14</a:t>
            </a:fld>
            <a:endParaRPr lang="ja-JP" altLang="en-US"/>
          </a:p>
        </p:txBody>
      </p:sp>
      <p:sp>
        <p:nvSpPr>
          <p:cNvPr id="63" name="Freeform 148">
            <a:extLst>
              <a:ext uri="{FF2B5EF4-FFF2-40B4-BE49-F238E27FC236}">
                <a16:creationId xmlns:a16="http://schemas.microsoft.com/office/drawing/2014/main" id="{BD6C6A58-7E10-4E2F-3FE8-593BE9F752B7}"/>
              </a:ext>
            </a:extLst>
          </p:cNvPr>
          <p:cNvSpPr/>
          <p:nvPr/>
        </p:nvSpPr>
        <p:spPr>
          <a:xfrm>
            <a:off x="166740" y="2124021"/>
            <a:ext cx="6040738" cy="1261523"/>
          </a:xfrm>
          <a:custGeom>
            <a:avLst/>
            <a:gdLst/>
            <a:ahLst/>
            <a:cxnLst/>
            <a:rect l="l" t="t" r="r" b="b"/>
            <a:pathLst>
              <a:path w="770327" h="138455">
                <a:moveTo>
                  <a:pt x="0" y="0"/>
                </a:moveTo>
                <a:lnTo>
                  <a:pt x="770327" y="0"/>
                </a:lnTo>
                <a:lnTo>
                  <a:pt x="770327" y="138455"/>
                </a:lnTo>
                <a:lnTo>
                  <a:pt x="0" y="138455"/>
                </a:lnTo>
                <a:close/>
              </a:path>
            </a:pathLst>
          </a:custGeom>
          <a:solidFill>
            <a:schemeClr val="tx1"/>
          </a:solidFill>
          <a:ln/>
        </p:spPr>
        <p:style>
          <a:lnRef idx="2">
            <a:schemeClr val="dk1"/>
          </a:lnRef>
          <a:fillRef idx="1">
            <a:schemeClr val="lt1"/>
          </a:fillRef>
          <a:effectRef idx="0">
            <a:schemeClr val="dk1"/>
          </a:effectRef>
          <a:fontRef idx="minor">
            <a:schemeClr val="dk1"/>
          </a:fontRef>
        </p:style>
        <p:txBody>
          <a:bodyPr/>
          <a:lstStyle/>
          <a:p>
            <a:endParaRPr lang="ja-JP" altLang="en-US">
              <a:ln w="0"/>
              <a:solidFill>
                <a:schemeClr val="tx1"/>
              </a:solidFill>
              <a:effectLst>
                <a:outerShdw blurRad="38100" dist="19050" dir="2700000" algn="tl" rotWithShape="0">
                  <a:schemeClr val="dk1">
                    <a:alpha val="40000"/>
                  </a:schemeClr>
                </a:outerShdw>
              </a:effectLst>
            </a:endParaRPr>
          </a:p>
        </p:txBody>
      </p:sp>
      <p:sp>
        <p:nvSpPr>
          <p:cNvPr id="52" name="Freeform 137">
            <a:extLst>
              <a:ext uri="{FF2B5EF4-FFF2-40B4-BE49-F238E27FC236}">
                <a16:creationId xmlns:a16="http://schemas.microsoft.com/office/drawing/2014/main" id="{80B28AAC-9C73-FA0F-3EA8-043BE237B43A}"/>
              </a:ext>
            </a:extLst>
          </p:cNvPr>
          <p:cNvSpPr/>
          <p:nvPr/>
        </p:nvSpPr>
        <p:spPr>
          <a:xfrm>
            <a:off x="6452197" y="2130802"/>
            <a:ext cx="3225203" cy="4610566"/>
          </a:xfrm>
          <a:custGeom>
            <a:avLst/>
            <a:gdLst/>
            <a:ahLst/>
            <a:cxnLst/>
            <a:rect l="l" t="t" r="r" b="b"/>
            <a:pathLst>
              <a:path w="3657917" h="5285690">
                <a:moveTo>
                  <a:pt x="0" y="0"/>
                </a:moveTo>
                <a:lnTo>
                  <a:pt x="3657917" y="0"/>
                </a:lnTo>
                <a:lnTo>
                  <a:pt x="3657917" y="5285690"/>
                </a:lnTo>
                <a:lnTo>
                  <a:pt x="0" y="5285690"/>
                </a:lnTo>
                <a:lnTo>
                  <a:pt x="0" y="0"/>
                </a:lnTo>
                <a:close/>
              </a:path>
            </a:pathLst>
          </a:custGeom>
          <a:blipFill>
            <a:blip r:embed="rId3" cstate="email">
              <a:extLst>
                <a:ext uri="{28A0092B-C50C-407E-A947-70E740481C1C}">
                  <a14:useLocalDpi xmlns:a14="http://schemas.microsoft.com/office/drawing/2010/main"/>
                </a:ext>
              </a:extLst>
            </a:blip>
            <a:stretch>
              <a:fillRect/>
            </a:stretch>
          </a:blipFill>
          <a:ln w="28575" cap="sq">
            <a:solidFill>
              <a:srgbClr val="000000"/>
            </a:solidFill>
            <a:prstDash val="solid"/>
            <a:miter/>
          </a:ln>
        </p:spPr>
        <p:txBody>
          <a:bodyPr/>
          <a:lstStyle/>
          <a:p>
            <a:endParaRPr lang="ja-JP" altLang="en-US"/>
          </a:p>
        </p:txBody>
      </p:sp>
      <p:sp>
        <p:nvSpPr>
          <p:cNvPr id="55" name="TextBox 140">
            <a:extLst>
              <a:ext uri="{FF2B5EF4-FFF2-40B4-BE49-F238E27FC236}">
                <a16:creationId xmlns:a16="http://schemas.microsoft.com/office/drawing/2014/main" id="{9A59C5E8-C440-1B8E-F600-79392040E2EB}"/>
              </a:ext>
            </a:extLst>
          </p:cNvPr>
          <p:cNvSpPr txBox="1"/>
          <p:nvPr/>
        </p:nvSpPr>
        <p:spPr>
          <a:xfrm>
            <a:off x="489650" y="826541"/>
            <a:ext cx="5199316" cy="1777577"/>
          </a:xfrm>
          <a:prstGeom prst="rect">
            <a:avLst/>
          </a:prstGeom>
        </p:spPr>
        <p:txBody>
          <a:bodyPr lIns="50800" tIns="50800" rIns="50800" bIns="50800" rtlCol="0" anchor="ctr"/>
          <a:lstStyle/>
          <a:p>
            <a:pPr marL="302261" lvl="1" indent="-151130" algn="r">
              <a:lnSpc>
                <a:spcPts val="1680"/>
              </a:lnSpc>
              <a:buFont typeface="Arial"/>
              <a:buChar char="•"/>
            </a:pPr>
            <a:endParaRPr/>
          </a:p>
        </p:txBody>
      </p:sp>
      <p:sp>
        <p:nvSpPr>
          <p:cNvPr id="58" name="TextBox 143">
            <a:extLst>
              <a:ext uri="{FF2B5EF4-FFF2-40B4-BE49-F238E27FC236}">
                <a16:creationId xmlns:a16="http://schemas.microsoft.com/office/drawing/2014/main" id="{0FA783C0-3D72-E844-B175-97E877FBA84B}"/>
              </a:ext>
            </a:extLst>
          </p:cNvPr>
          <p:cNvSpPr txBox="1"/>
          <p:nvPr/>
        </p:nvSpPr>
        <p:spPr>
          <a:xfrm>
            <a:off x="502402" y="3028279"/>
            <a:ext cx="5186564" cy="772055"/>
          </a:xfrm>
          <a:prstGeom prst="rect">
            <a:avLst/>
          </a:prstGeom>
        </p:spPr>
        <p:txBody>
          <a:bodyPr lIns="50800" tIns="50800" rIns="50800" bIns="50800" rtlCol="0" anchor="ctr"/>
          <a:lstStyle/>
          <a:p>
            <a:pPr algn="ctr">
              <a:lnSpc>
                <a:spcPts val="1680"/>
              </a:lnSpc>
            </a:pPr>
            <a:endParaRPr/>
          </a:p>
        </p:txBody>
      </p:sp>
      <p:sp>
        <p:nvSpPr>
          <p:cNvPr id="61" name="TextBox 146">
            <a:extLst>
              <a:ext uri="{FF2B5EF4-FFF2-40B4-BE49-F238E27FC236}">
                <a16:creationId xmlns:a16="http://schemas.microsoft.com/office/drawing/2014/main" id="{437A9999-0F68-E447-E178-B3D1F947B6A0}"/>
              </a:ext>
            </a:extLst>
          </p:cNvPr>
          <p:cNvSpPr txBox="1"/>
          <p:nvPr/>
        </p:nvSpPr>
        <p:spPr>
          <a:xfrm>
            <a:off x="493295" y="789722"/>
            <a:ext cx="1536525" cy="642724"/>
          </a:xfrm>
          <a:prstGeom prst="rect">
            <a:avLst/>
          </a:prstGeom>
        </p:spPr>
        <p:txBody>
          <a:bodyPr lIns="50800" tIns="50800" rIns="50800" bIns="50800" rtlCol="0" anchor="ctr"/>
          <a:lstStyle/>
          <a:p>
            <a:pPr algn="ctr">
              <a:lnSpc>
                <a:spcPts val="1680"/>
              </a:lnSpc>
            </a:pPr>
            <a:endParaRPr/>
          </a:p>
        </p:txBody>
      </p:sp>
      <p:sp>
        <p:nvSpPr>
          <p:cNvPr id="70" name="TextBox 155">
            <a:extLst>
              <a:ext uri="{FF2B5EF4-FFF2-40B4-BE49-F238E27FC236}">
                <a16:creationId xmlns:a16="http://schemas.microsoft.com/office/drawing/2014/main" id="{3BFC1ECC-BC01-F35E-8EF3-05DBBE5A1FC4}"/>
              </a:ext>
            </a:extLst>
          </p:cNvPr>
          <p:cNvSpPr txBox="1"/>
          <p:nvPr/>
        </p:nvSpPr>
        <p:spPr>
          <a:xfrm>
            <a:off x="422300" y="3726497"/>
            <a:ext cx="5513905" cy="2577542"/>
          </a:xfrm>
          <a:prstGeom prst="rect">
            <a:avLst/>
          </a:prstGeom>
        </p:spPr>
        <p:txBody>
          <a:bodyPr lIns="0" tIns="0" rIns="0" bIns="0" rtlCol="0" anchor="t"/>
          <a:lstStyle/>
          <a:p>
            <a:pPr marL="285750" indent="-285750">
              <a:buFont typeface="Arial" panose="020B0604020202020204" pitchFamily="34" charset="0"/>
              <a:buChar char="•"/>
            </a:pPr>
            <a:r>
              <a:rPr lang="ja-JP" altLang="en-US" sz="1600" dirty="0">
                <a:solidFill>
                  <a:srgbClr val="000000"/>
                </a:solidFill>
                <a:latin typeface="ZEN角ゴシックNEW" panose="020B0600070205080204" charset="-128"/>
                <a:ea typeface="ZEN角ゴシックNEW" panose="020B0600070205080204" charset="-128"/>
              </a:rPr>
              <a:t>労働者を雇用する事業者は、熱中症があった際に対応ができるよう、以下を行い、その内容を関係作業者に周知するように義務づけられています。</a:t>
            </a:r>
            <a:endParaRPr lang="en-US" altLang="ja-JP" sz="1600" dirty="0">
              <a:solidFill>
                <a:srgbClr val="000000"/>
              </a:solidFill>
              <a:latin typeface="ZEN角ゴシックNEW" panose="020B0600070205080204" charset="-128"/>
              <a:ea typeface="ZEN角ゴシックNEW" panose="020B0600070205080204" charset="-128"/>
            </a:endParaRPr>
          </a:p>
          <a:p>
            <a:pPr marL="285750" indent="-285750">
              <a:buFont typeface="Arial" panose="020B0604020202020204" pitchFamily="34" charset="0"/>
              <a:buChar char="•"/>
            </a:pPr>
            <a:endParaRPr lang="en-US" altLang="ja-JP" sz="1600" dirty="0">
              <a:solidFill>
                <a:srgbClr val="000000"/>
              </a:solidFill>
              <a:latin typeface="ZEN角ゴシックNEW" panose="020B0600070205080204" charset="-128"/>
              <a:ea typeface="ZEN角ゴシックNEW" panose="020B0600070205080204" charset="-128"/>
            </a:endParaRPr>
          </a:p>
          <a:p>
            <a:pPr marL="285750" indent="-285750">
              <a:buFont typeface="Arial" panose="020B0604020202020204" pitchFamily="34" charset="0"/>
              <a:buChar char="•"/>
            </a:pPr>
            <a:endParaRPr lang="en-US" altLang="ja-JP" sz="1600" dirty="0">
              <a:solidFill>
                <a:srgbClr val="000000"/>
              </a:solidFill>
              <a:latin typeface="ZEN角ゴシックNEW" panose="020B0600070205080204" charset="-128"/>
              <a:ea typeface="ZEN角ゴシックNEW" panose="020B0600070205080204" charset="-128"/>
            </a:endParaRPr>
          </a:p>
          <a:p>
            <a:pPr marL="285750" indent="-285750">
              <a:buFont typeface="Arial" panose="020B0604020202020204" pitchFamily="34" charset="0"/>
              <a:buChar char="•"/>
            </a:pPr>
            <a:endParaRPr lang="en-US" altLang="ja-JP" sz="1600" dirty="0">
              <a:solidFill>
                <a:srgbClr val="000000"/>
              </a:solidFill>
              <a:latin typeface="ZEN角ゴシックNEW" panose="020B0600070205080204" charset="-128"/>
              <a:ea typeface="ZEN角ゴシックNEW" panose="020B0600070205080204" charset="-128"/>
            </a:endParaRPr>
          </a:p>
          <a:p>
            <a:pPr marL="285750" indent="-285750">
              <a:buFont typeface="Arial" panose="020B0604020202020204" pitchFamily="34" charset="0"/>
              <a:buChar char="•"/>
            </a:pPr>
            <a:endParaRPr lang="en-US" altLang="ja-JP" sz="1600" dirty="0">
              <a:solidFill>
                <a:srgbClr val="000000"/>
              </a:solidFill>
              <a:latin typeface="ZEN角ゴシックNEW" panose="020B0600070205080204" charset="-128"/>
              <a:ea typeface="ZEN角ゴシックNEW" panose="020B0600070205080204" charset="-128"/>
            </a:endParaRPr>
          </a:p>
          <a:p>
            <a:pPr marL="285750" indent="-285750">
              <a:buFont typeface="Arial" panose="020B0604020202020204" pitchFamily="34" charset="0"/>
              <a:buChar char="•"/>
            </a:pPr>
            <a:endParaRPr lang="en-US" altLang="ja-JP" sz="1600" dirty="0">
              <a:solidFill>
                <a:srgbClr val="000000"/>
              </a:solidFill>
              <a:latin typeface="ZEN角ゴシックNEW" panose="020B0600070205080204" charset="-128"/>
              <a:ea typeface="ZEN角ゴシックNEW" panose="020B0600070205080204" charset="-128"/>
            </a:endParaRPr>
          </a:p>
          <a:p>
            <a:pPr marL="171450" indent="-171450">
              <a:buFont typeface="Arial" panose="020B0604020202020204" pitchFamily="34" charset="0"/>
              <a:buChar char="•"/>
            </a:pPr>
            <a:endParaRPr lang="en-US" altLang="ja-JP" sz="1000" dirty="0">
              <a:solidFill>
                <a:srgbClr val="000000"/>
              </a:solidFill>
              <a:latin typeface="ZEN角ゴシックNEW" panose="020B0600070205080204" charset="-128"/>
              <a:ea typeface="ZEN角ゴシックNEW" panose="020B0600070205080204" charset="-128"/>
            </a:endParaRPr>
          </a:p>
          <a:p>
            <a:endParaRPr lang="en-US" altLang="ja-JP" sz="1000" dirty="0">
              <a:solidFill>
                <a:srgbClr val="000000"/>
              </a:solidFill>
              <a:latin typeface="ZEN角ゴシックNEW" panose="020B0600070205080204" charset="-128"/>
              <a:ea typeface="ZEN角ゴシックNEW" panose="020B0600070205080204" charset="-128"/>
            </a:endParaRPr>
          </a:p>
          <a:p>
            <a:endParaRPr lang="en-US" altLang="ja-JP" sz="1000" dirty="0">
              <a:solidFill>
                <a:srgbClr val="000000"/>
              </a:solidFill>
              <a:latin typeface="ZEN角ゴシックNEW" panose="020B0600070205080204" charset="-128"/>
              <a:ea typeface="ZEN角ゴシックNEW" panose="020B0600070205080204" charset="-128"/>
            </a:endParaRPr>
          </a:p>
        </p:txBody>
      </p:sp>
      <p:sp>
        <p:nvSpPr>
          <p:cNvPr id="3" name="角丸四角形 61">
            <a:extLst>
              <a:ext uri="{FF2B5EF4-FFF2-40B4-BE49-F238E27FC236}">
                <a16:creationId xmlns:a16="http://schemas.microsoft.com/office/drawing/2014/main" id="{558D8C2F-FB95-B612-B5AC-482CC0CA8329}"/>
              </a:ext>
            </a:extLst>
          </p:cNvPr>
          <p:cNvSpPr/>
          <p:nvPr/>
        </p:nvSpPr>
        <p:spPr>
          <a:xfrm>
            <a:off x="213134" y="922794"/>
            <a:ext cx="9459242" cy="1093539"/>
          </a:xfrm>
          <a:prstGeom prst="roundRect">
            <a:avLst>
              <a:gd name="adj" fmla="val 9231"/>
            </a:avLst>
          </a:prstGeom>
          <a:ln w="28575">
            <a:solidFill>
              <a:schemeClr val="bg1">
                <a:lumMod val="65000"/>
              </a:schemeClr>
            </a:solidFill>
          </a:ln>
        </p:spPr>
        <p:style>
          <a:lnRef idx="2">
            <a:schemeClr val="dk1"/>
          </a:lnRef>
          <a:fillRef idx="1">
            <a:schemeClr val="lt1"/>
          </a:fillRef>
          <a:effectRef idx="0">
            <a:schemeClr val="dk1"/>
          </a:effectRef>
          <a:fontRef idx="minor">
            <a:schemeClr val="dk1"/>
          </a:fontRef>
        </p:style>
        <p:txBody>
          <a:bodyPr rtlCol="0" anchor="ctr"/>
          <a:lstStyle/>
          <a:p>
            <a:pPr marL="159731" indent="-159731">
              <a:spcAft>
                <a:spcPts val="600"/>
              </a:spcAft>
            </a:pPr>
            <a:r>
              <a:rPr lang="ja-JP" altLang="en-US" sz="1400" dirty="0">
                <a:latin typeface="ZEN角ゴシックNEW" panose="020B0600070205080204" charset="-128"/>
                <a:ea typeface="ZEN角ゴシックNEW" panose="020B0600070205080204" charset="-128"/>
              </a:rPr>
              <a:t>〇労働者の熱中症の重篤化による死亡災害を防止するため、熱中症のおそれがある作業者を早期に発見し、迅速かつ適切に対処することが必要であることから、厚生労働省は労働安全衛生規則（省令）を改正し、令和７年６月１日から労働者を雇用する全ての事業者に対して、労働者への熱中症対策の義務付けました。</a:t>
            </a:r>
          </a:p>
        </p:txBody>
      </p:sp>
      <p:grpSp>
        <p:nvGrpSpPr>
          <p:cNvPr id="12" name="グループ化 11">
            <a:extLst>
              <a:ext uri="{FF2B5EF4-FFF2-40B4-BE49-F238E27FC236}">
                <a16:creationId xmlns:a16="http://schemas.microsoft.com/office/drawing/2014/main" id="{39F26962-9D3B-D918-DD94-CEC199E19FE0}"/>
              </a:ext>
            </a:extLst>
          </p:cNvPr>
          <p:cNvGrpSpPr/>
          <p:nvPr/>
        </p:nvGrpSpPr>
        <p:grpSpPr>
          <a:xfrm>
            <a:off x="381000" y="2329360"/>
            <a:ext cx="6446225" cy="890321"/>
            <a:chOff x="377938" y="2179420"/>
            <a:chExt cx="6446225" cy="890321"/>
          </a:xfrm>
        </p:grpSpPr>
        <p:sp>
          <p:nvSpPr>
            <p:cNvPr id="67" name="TextBox 152">
              <a:extLst>
                <a:ext uri="{FF2B5EF4-FFF2-40B4-BE49-F238E27FC236}">
                  <a16:creationId xmlns:a16="http://schemas.microsoft.com/office/drawing/2014/main" id="{D7003CA0-C5DF-5CD0-BEDB-D90E2F05DAD3}"/>
                </a:ext>
              </a:extLst>
            </p:cNvPr>
            <p:cNvSpPr txBox="1"/>
            <p:nvPr/>
          </p:nvSpPr>
          <p:spPr>
            <a:xfrm>
              <a:off x="943205" y="2431220"/>
              <a:ext cx="5880958" cy="620485"/>
            </a:xfrm>
            <a:prstGeom prst="rect">
              <a:avLst/>
            </a:prstGeom>
          </p:spPr>
          <p:txBody>
            <a:bodyPr lIns="0" tIns="0" rIns="0" bIns="0" rtlCol="0" anchor="ctr"/>
            <a:lstStyle/>
            <a:p>
              <a:pPr algn="l">
                <a:lnSpc>
                  <a:spcPts val="3239"/>
                </a:lnSpc>
              </a:pPr>
              <a:r>
                <a:rPr lang="ja-JP" altLang="en-US" sz="2800" b="1" dirty="0">
                  <a:solidFill>
                    <a:schemeClr val="bg1"/>
                  </a:solidFill>
                  <a:latin typeface="ZEN角ゴシックNEW Bold"/>
                  <a:ea typeface="ZEN角ゴシックNEW Bold"/>
                  <a:cs typeface="ZEN角ゴシックNEW Bold"/>
                  <a:sym typeface="ZEN角ゴシックNEW Bold"/>
                </a:rPr>
                <a:t>労働者への熱中症対策を</a:t>
              </a:r>
              <a:r>
                <a:rPr lang="ja-JP" altLang="en-US" sz="2800" b="1" dirty="0">
                  <a:solidFill>
                    <a:srgbClr val="FF0000"/>
                  </a:solidFill>
                  <a:latin typeface="ZEN角ゴシックNEW Bold"/>
                  <a:ea typeface="ZEN角ゴシックNEW Bold"/>
                  <a:cs typeface="ZEN角ゴシックNEW Bold"/>
                  <a:sym typeface="ZEN角ゴシックNEW Bold"/>
                </a:rPr>
                <a:t>義務化</a:t>
              </a:r>
              <a:endParaRPr lang="en-US" sz="2800" b="1" dirty="0">
                <a:solidFill>
                  <a:srgbClr val="FF0000"/>
                </a:solidFill>
                <a:latin typeface="ZEN角ゴシックNEW Bold"/>
                <a:ea typeface="ZEN角ゴシックNEW Bold"/>
                <a:cs typeface="ZEN角ゴシックNEW Bold"/>
                <a:sym typeface="ZEN角ゴシックNEW Bold"/>
              </a:endParaRPr>
            </a:p>
          </p:txBody>
        </p:sp>
        <p:sp>
          <p:nvSpPr>
            <p:cNvPr id="81" name="TextBox 166">
              <a:extLst>
                <a:ext uri="{FF2B5EF4-FFF2-40B4-BE49-F238E27FC236}">
                  <a16:creationId xmlns:a16="http://schemas.microsoft.com/office/drawing/2014/main" id="{BFD498DE-E901-1B45-72B6-DE9F41B536EE}"/>
                </a:ext>
              </a:extLst>
            </p:cNvPr>
            <p:cNvSpPr txBox="1"/>
            <p:nvPr/>
          </p:nvSpPr>
          <p:spPr>
            <a:xfrm>
              <a:off x="459958" y="2179420"/>
              <a:ext cx="6038130" cy="389226"/>
            </a:xfrm>
            <a:prstGeom prst="rect">
              <a:avLst/>
            </a:prstGeom>
          </p:spPr>
          <p:txBody>
            <a:bodyPr lIns="0" tIns="0" rIns="0" bIns="0" rtlCol="0" anchor="t"/>
            <a:lstStyle/>
            <a:p>
              <a:pPr algn="l">
                <a:lnSpc>
                  <a:spcPts val="1800"/>
                </a:lnSpc>
              </a:pPr>
              <a:r>
                <a:rPr lang="en-US" b="1" dirty="0">
                  <a:solidFill>
                    <a:schemeClr val="bg1"/>
                  </a:solidFill>
                  <a:latin typeface="ZEN角ゴシックNEW Bold"/>
                  <a:ea typeface="ZEN角ゴシックNEW Bold"/>
                  <a:cs typeface="ZEN角ゴシックNEW Bold"/>
                  <a:sym typeface="ZEN角ゴシックNEW Bold"/>
                </a:rPr>
                <a:t>令和７年６月１日から労働者を雇用する事業者に対し、</a:t>
              </a:r>
            </a:p>
          </p:txBody>
        </p:sp>
        <p:sp>
          <p:nvSpPr>
            <p:cNvPr id="85" name="AutoShape 170">
              <a:extLst>
                <a:ext uri="{FF2B5EF4-FFF2-40B4-BE49-F238E27FC236}">
                  <a16:creationId xmlns:a16="http://schemas.microsoft.com/office/drawing/2014/main" id="{473759A7-ED0B-41CF-3EEF-DC050937FF07}"/>
                </a:ext>
              </a:extLst>
            </p:cNvPr>
            <p:cNvSpPr/>
            <p:nvPr/>
          </p:nvSpPr>
          <p:spPr>
            <a:xfrm flipV="1">
              <a:off x="377938" y="3053332"/>
              <a:ext cx="5794247" cy="16409"/>
            </a:xfrm>
            <a:prstGeom prst="line">
              <a:avLst/>
            </a:prstGeom>
            <a:ln w="38100" cap="flat">
              <a:solidFill>
                <a:srgbClr val="FF2B18"/>
              </a:solidFill>
              <a:prstDash val="solid"/>
              <a:headEnd type="none" w="sm" len="sm"/>
              <a:tailEnd type="none" w="sm" len="sm"/>
            </a:ln>
          </p:spPr>
          <p:txBody>
            <a:bodyPr/>
            <a:lstStyle/>
            <a:p>
              <a:endParaRPr lang="ja-JP" altLang="en-US"/>
            </a:p>
          </p:txBody>
        </p:sp>
        <p:sp>
          <p:nvSpPr>
            <p:cNvPr id="6" name="Freeform 160">
              <a:extLst>
                <a:ext uri="{FF2B5EF4-FFF2-40B4-BE49-F238E27FC236}">
                  <a16:creationId xmlns:a16="http://schemas.microsoft.com/office/drawing/2014/main" id="{83EF6B8C-83E2-5E65-B883-5D960392379B}"/>
                </a:ext>
              </a:extLst>
            </p:cNvPr>
            <p:cNvSpPr/>
            <p:nvPr/>
          </p:nvSpPr>
          <p:spPr>
            <a:xfrm>
              <a:off x="396645" y="2489859"/>
              <a:ext cx="507318" cy="489287"/>
            </a:xfrm>
            <a:custGeom>
              <a:avLst/>
              <a:gdLst/>
              <a:ahLst/>
              <a:cxnLst/>
              <a:rect l="l" t="t" r="r" b="b"/>
              <a:pathLst>
                <a:path w="567867" h="578802">
                  <a:moveTo>
                    <a:pt x="0" y="0"/>
                  </a:moveTo>
                  <a:lnTo>
                    <a:pt x="567867" y="0"/>
                  </a:lnTo>
                  <a:lnTo>
                    <a:pt x="567867" y="578802"/>
                  </a:lnTo>
                  <a:lnTo>
                    <a:pt x="0" y="57880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dirty="0"/>
            </a:p>
          </p:txBody>
        </p:sp>
      </p:grpSp>
      <p:sp>
        <p:nvSpPr>
          <p:cNvPr id="7" name="TextBox 155">
            <a:extLst>
              <a:ext uri="{FF2B5EF4-FFF2-40B4-BE49-F238E27FC236}">
                <a16:creationId xmlns:a16="http://schemas.microsoft.com/office/drawing/2014/main" id="{94390AB1-10E7-9FA9-8CB0-0FF131517B56}"/>
              </a:ext>
            </a:extLst>
          </p:cNvPr>
          <p:cNvSpPr txBox="1"/>
          <p:nvPr/>
        </p:nvSpPr>
        <p:spPr>
          <a:xfrm>
            <a:off x="661342" y="4597111"/>
            <a:ext cx="5513905" cy="772055"/>
          </a:xfrm>
          <a:prstGeom prst="rect">
            <a:avLst/>
          </a:prstGeom>
        </p:spPr>
        <p:txBody>
          <a:bodyPr lIns="0" tIns="0" rIns="0" bIns="0" rtlCol="0" anchor="t"/>
          <a:lstStyle/>
          <a:p>
            <a:pPr marL="285750" indent="-285750">
              <a:lnSpc>
                <a:spcPts val="2800"/>
              </a:lnSpc>
              <a:buFont typeface="Wingdings" panose="05000000000000000000" pitchFamily="2" charset="2"/>
              <a:buChar char="ü"/>
            </a:pPr>
            <a:r>
              <a:rPr lang="ja-JP" altLang="en-US" b="1" dirty="0">
                <a:solidFill>
                  <a:srgbClr val="000000"/>
                </a:solidFill>
                <a:latin typeface="ZEN角ゴシックNEW" panose="020B0600070205080204" charset="-128"/>
                <a:ea typeface="ZEN角ゴシックNEW" panose="020B0600070205080204" charset="-128"/>
              </a:rPr>
              <a:t>早期発見のための体制整備</a:t>
            </a:r>
            <a:endParaRPr lang="en-US" altLang="ja-JP" b="1" dirty="0">
              <a:solidFill>
                <a:srgbClr val="000000"/>
              </a:solidFill>
              <a:latin typeface="ZEN角ゴシックNEW" panose="020B0600070205080204" charset="-128"/>
              <a:ea typeface="ZEN角ゴシックNEW" panose="020B0600070205080204" charset="-128"/>
            </a:endParaRPr>
          </a:p>
          <a:p>
            <a:pPr marL="285750" indent="-285750">
              <a:lnSpc>
                <a:spcPts val="2800"/>
              </a:lnSpc>
              <a:buFont typeface="Wingdings" panose="05000000000000000000" pitchFamily="2" charset="2"/>
              <a:buChar char="ü"/>
            </a:pPr>
            <a:r>
              <a:rPr lang="ja-JP" altLang="en-US" b="1" dirty="0">
                <a:solidFill>
                  <a:srgbClr val="000000"/>
                </a:solidFill>
                <a:latin typeface="ZEN角ゴシックNEW" panose="020B0600070205080204" charset="-128"/>
                <a:ea typeface="ZEN角ゴシックNEW" panose="020B0600070205080204" charset="-128"/>
              </a:rPr>
              <a:t>重篤化を防止するための措置の実施手順の作成</a:t>
            </a:r>
            <a:endParaRPr lang="en-US" altLang="ja-JP" b="1" dirty="0">
              <a:solidFill>
                <a:srgbClr val="000000"/>
              </a:solidFill>
              <a:latin typeface="ZEN角ゴシックNEW" panose="020B0600070205080204" charset="-128"/>
              <a:ea typeface="ZEN角ゴシックNEW" panose="020B0600070205080204" charset="-128"/>
            </a:endParaRPr>
          </a:p>
          <a:p>
            <a:pPr>
              <a:lnSpc>
                <a:spcPts val="2800"/>
              </a:lnSpc>
            </a:pPr>
            <a:endParaRPr lang="en-US" altLang="ja-JP" sz="1050" b="1" dirty="0">
              <a:solidFill>
                <a:srgbClr val="000000"/>
              </a:solidFill>
              <a:latin typeface="ZEN角ゴシックNEW" panose="020B0600070205080204" charset="-128"/>
              <a:ea typeface="ZEN角ゴシックNEW" panose="020B0600070205080204" charset="-128"/>
            </a:endParaRPr>
          </a:p>
        </p:txBody>
      </p:sp>
      <p:sp>
        <p:nvSpPr>
          <p:cNvPr id="8" name="Freeform 171">
            <a:extLst>
              <a:ext uri="{FF2B5EF4-FFF2-40B4-BE49-F238E27FC236}">
                <a16:creationId xmlns:a16="http://schemas.microsoft.com/office/drawing/2014/main" id="{0FAA049D-C45E-F972-0B61-1B455B4D0E20}"/>
              </a:ext>
            </a:extLst>
          </p:cNvPr>
          <p:cNvSpPr/>
          <p:nvPr/>
        </p:nvSpPr>
        <p:spPr>
          <a:xfrm flipH="1">
            <a:off x="5461597" y="6197236"/>
            <a:ext cx="845381" cy="544132"/>
          </a:xfrm>
          <a:custGeom>
            <a:avLst/>
            <a:gdLst/>
            <a:ahLst/>
            <a:cxnLst/>
            <a:rect l="l" t="t" r="r" b="b"/>
            <a:pathLst>
              <a:path w="918826" h="543256">
                <a:moveTo>
                  <a:pt x="918826" y="0"/>
                </a:moveTo>
                <a:lnTo>
                  <a:pt x="0" y="0"/>
                </a:lnTo>
                <a:lnTo>
                  <a:pt x="0" y="543256"/>
                </a:lnTo>
                <a:lnTo>
                  <a:pt x="918826" y="543256"/>
                </a:lnTo>
                <a:lnTo>
                  <a:pt x="918826"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JP" altLang="en-US" dirty="0"/>
          </a:p>
        </p:txBody>
      </p:sp>
      <p:sp>
        <p:nvSpPr>
          <p:cNvPr id="11" name="TextBox 133">
            <a:extLst>
              <a:ext uri="{FF2B5EF4-FFF2-40B4-BE49-F238E27FC236}">
                <a16:creationId xmlns:a16="http://schemas.microsoft.com/office/drawing/2014/main" id="{E057AC6E-647E-CD99-BFB8-39C7A9D1DA95}"/>
              </a:ext>
            </a:extLst>
          </p:cNvPr>
          <p:cNvSpPr txBox="1"/>
          <p:nvPr/>
        </p:nvSpPr>
        <p:spPr>
          <a:xfrm>
            <a:off x="-76200" y="187845"/>
            <a:ext cx="10160115" cy="660764"/>
          </a:xfrm>
          <a:prstGeom prst="rect">
            <a:avLst/>
          </a:prstGeom>
        </p:spPr>
        <p:txBody>
          <a:bodyPr lIns="0" tIns="0" rIns="0" bIns="0" rtlCol="0" anchor="t"/>
          <a:lstStyle/>
          <a:p>
            <a:pPr>
              <a:defRPr/>
            </a:pPr>
            <a:r>
              <a:rPr lang="ja-JP" altLang="en-US" sz="2800" dirty="0">
                <a:solidFill>
                  <a:schemeClr val="tx1"/>
                </a:solidFill>
                <a:latin typeface="ZEN角ゴシックNEW" panose="020B0600070205080204" charset="-128"/>
                <a:ea typeface="ZEN角ゴシックNEW" panose="020B0600070205080204" charset="-128"/>
                <a:cs typeface="Meiryo UI" panose="020B0604030504040204" pitchFamily="50" charset="-128"/>
              </a:rPr>
              <a:t>（参考）労働者を雇用する農業者に対し熱中症対策を義務化</a:t>
            </a:r>
          </a:p>
        </p:txBody>
      </p:sp>
      <p:sp>
        <p:nvSpPr>
          <p:cNvPr id="13" name="AutoShape 2">
            <a:extLst>
              <a:ext uri="{FF2B5EF4-FFF2-40B4-BE49-F238E27FC236}">
                <a16:creationId xmlns:a16="http://schemas.microsoft.com/office/drawing/2014/main" id="{727BA4B9-F6E1-B8B3-3C79-9534B8FA12EE}"/>
              </a:ext>
            </a:extLst>
          </p:cNvPr>
          <p:cNvSpPr/>
          <p:nvPr/>
        </p:nvSpPr>
        <p:spPr>
          <a:xfrm rot="13696" flipV="1">
            <a:off x="212621" y="758146"/>
            <a:ext cx="9426574" cy="49095"/>
          </a:xfrm>
          <a:prstGeom prst="line">
            <a:avLst/>
          </a:prstGeom>
          <a:ln w="28575" cap="rnd">
            <a:solidFill>
              <a:srgbClr val="ED7D31"/>
            </a:solidFill>
            <a:prstDash val="solid"/>
            <a:headEnd type="oval" w="lg" len="lg"/>
            <a:tailEnd type="oval" w="lg" len="lg"/>
          </a:ln>
        </p:spPr>
        <p:txBody>
          <a:bodyPr/>
          <a:lstStyle/>
          <a:p>
            <a:endParaRPr lang="ja-JP" altLang="en-US"/>
          </a:p>
        </p:txBody>
      </p:sp>
      <p:sp>
        <p:nvSpPr>
          <p:cNvPr id="9" name="TextBox 155">
            <a:extLst>
              <a:ext uri="{FF2B5EF4-FFF2-40B4-BE49-F238E27FC236}">
                <a16:creationId xmlns:a16="http://schemas.microsoft.com/office/drawing/2014/main" id="{C0BE7855-CE5F-0319-3AAC-3E7B32F9C91C}"/>
              </a:ext>
            </a:extLst>
          </p:cNvPr>
          <p:cNvSpPr txBox="1"/>
          <p:nvPr/>
        </p:nvSpPr>
        <p:spPr>
          <a:xfrm>
            <a:off x="601924" y="5700043"/>
            <a:ext cx="5186564" cy="530728"/>
          </a:xfrm>
          <a:prstGeom prst="rect">
            <a:avLst/>
          </a:prstGeom>
        </p:spPr>
        <p:txBody>
          <a:bodyPr lIns="0" tIns="0" rIns="0" bIns="0" rtlCol="0" anchor="t"/>
          <a:lstStyle/>
          <a:p>
            <a:r>
              <a:rPr lang="ja-JP" altLang="en-US" sz="1400" dirty="0">
                <a:solidFill>
                  <a:srgbClr val="000000"/>
                </a:solidFill>
                <a:latin typeface="ZEN角ゴシックNEW" panose="020B0600070205080204" charset="-128"/>
                <a:ea typeface="ZEN角ゴシックNEW" panose="020B0600070205080204" charset="-128"/>
                <a:cs typeface="ZEN角ゴシックNEW"/>
                <a:sym typeface="ZEN角ゴシックNEW"/>
              </a:rPr>
              <a:t>農水省では</a:t>
            </a:r>
            <a:r>
              <a:rPr lang="en-US" altLang="ja-JP" sz="1400" dirty="0">
                <a:solidFill>
                  <a:srgbClr val="000000"/>
                </a:solidFill>
                <a:latin typeface="ZEN角ゴシックNEW" panose="020B0600070205080204" charset="-128"/>
                <a:ea typeface="ZEN角ゴシックNEW" panose="020B0600070205080204" charset="-128"/>
                <a:cs typeface="ZEN角ゴシックNEW"/>
                <a:sym typeface="ZEN角ゴシックNEW"/>
              </a:rPr>
              <a:t>「</a:t>
            </a:r>
            <a:r>
              <a:rPr lang="ja-JP" altLang="en-US" sz="1400" dirty="0">
                <a:solidFill>
                  <a:srgbClr val="000000"/>
                </a:solidFill>
                <a:latin typeface="ZEN角ゴシックNEW" panose="020B0600070205080204" charset="-128"/>
                <a:ea typeface="ZEN角ゴシックNEW" panose="020B0600070205080204" charset="-128"/>
                <a:cs typeface="ZEN角ゴシックNEW"/>
                <a:sym typeface="ZEN角ゴシックNEW"/>
              </a:rPr>
              <a:t>熱中症」対応フローに必要事項を記載し、事業所内に掲示するなど全ての労働者に周知するよう呼びかけています。</a:t>
            </a:r>
            <a:endParaRPr lang="en-US" altLang="ja-JP" sz="1400" dirty="0">
              <a:solidFill>
                <a:srgbClr val="000000"/>
              </a:solidFill>
              <a:latin typeface="ZEN角ゴシックNEW" panose="020B0600070205080204" charset="-128"/>
              <a:ea typeface="ZEN角ゴシックNEW" panose="020B0600070205080204" charset="-128"/>
              <a:cs typeface="ZEN角ゴシックNEW"/>
              <a:sym typeface="ZEN角ゴシックNEW"/>
            </a:endParaRPr>
          </a:p>
          <a:p>
            <a:endParaRPr lang="en-US" altLang="ja-JP" sz="1400" b="1" dirty="0">
              <a:solidFill>
                <a:srgbClr val="000000"/>
              </a:solidFill>
              <a:latin typeface="ZEN角ゴシックNEW" panose="020B0600070205080204" charset="-128"/>
              <a:ea typeface="ZEN角ゴシックNEW" panose="020B0600070205080204" charset="-128"/>
            </a:endParaRPr>
          </a:p>
        </p:txBody>
      </p:sp>
    </p:spTree>
    <p:extLst>
      <p:ext uri="{BB962C8B-B14F-4D97-AF65-F5344CB8AC3E}">
        <p14:creationId xmlns:p14="http://schemas.microsoft.com/office/powerpoint/2010/main" val="33905447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表 15">
            <a:extLst>
              <a:ext uri="{FF2B5EF4-FFF2-40B4-BE49-F238E27FC236}">
                <a16:creationId xmlns:a16="http://schemas.microsoft.com/office/drawing/2014/main" id="{17C942E0-0645-4B4E-5366-E2148633F124}"/>
              </a:ext>
            </a:extLst>
          </p:cNvPr>
          <p:cNvGraphicFramePr>
            <a:graphicFrameLocks noGrp="1"/>
          </p:cNvGraphicFramePr>
          <p:nvPr>
            <p:extLst>
              <p:ext uri="{D42A27DB-BD31-4B8C-83A1-F6EECF244321}">
                <p14:modId xmlns:p14="http://schemas.microsoft.com/office/powerpoint/2010/main" val="465003816"/>
              </p:ext>
            </p:extLst>
          </p:nvPr>
        </p:nvGraphicFramePr>
        <p:xfrm>
          <a:off x="267612" y="-676840"/>
          <a:ext cx="9370776" cy="7306240"/>
        </p:xfrm>
        <a:graphic>
          <a:graphicData uri="http://schemas.openxmlformats.org/drawingml/2006/table">
            <a:tbl>
              <a:tblPr firstRow="1" bandRow="1">
                <a:tableStyleId>{C083E6E3-FA7D-4D7B-A595-EF9225AFEA82}</a:tableStyleId>
              </a:tblPr>
              <a:tblGrid>
                <a:gridCol w="4685388">
                  <a:extLst>
                    <a:ext uri="{9D8B030D-6E8A-4147-A177-3AD203B41FA5}">
                      <a16:colId xmlns:a16="http://schemas.microsoft.com/office/drawing/2014/main" val="1670204328"/>
                    </a:ext>
                  </a:extLst>
                </a:gridCol>
                <a:gridCol w="4685388">
                  <a:extLst>
                    <a:ext uri="{9D8B030D-6E8A-4147-A177-3AD203B41FA5}">
                      <a16:colId xmlns:a16="http://schemas.microsoft.com/office/drawing/2014/main" val="2792518786"/>
                    </a:ext>
                  </a:extLst>
                </a:gridCol>
              </a:tblGrid>
              <a:tr h="1826560">
                <a:tc>
                  <a:txBody>
                    <a:bodyPr/>
                    <a:lstStyle/>
                    <a:p>
                      <a:endParaRPr kumimoji="1" lang="ja-JP" altLang="en-US" dirty="0"/>
                    </a:p>
                  </a:txBody>
                  <a:tcPr/>
                </a:tc>
                <a:tc>
                  <a:txBody>
                    <a:bodyPr/>
                    <a:lstStyle/>
                    <a:p>
                      <a:endParaRPr kumimoji="1" lang="ja-JP" altLang="en-US"/>
                    </a:p>
                  </a:txBody>
                  <a:tcPr/>
                </a:tc>
                <a:extLst>
                  <a:ext uri="{0D108BD9-81ED-4DB2-BD59-A6C34878D82A}">
                    <a16:rowId xmlns:a16="http://schemas.microsoft.com/office/drawing/2014/main" val="829173062"/>
                  </a:ext>
                </a:extLst>
              </a:tr>
              <a:tr h="1826560">
                <a:tc>
                  <a:txBody>
                    <a:bodyPr/>
                    <a:lstStyle/>
                    <a:p>
                      <a:endParaRPr kumimoji="1" lang="ja-JP" altLang="en-US" dirty="0"/>
                    </a:p>
                  </a:txBody>
                  <a:tcPr/>
                </a:tc>
                <a:tc>
                  <a:txBody>
                    <a:bodyPr/>
                    <a:lstStyle/>
                    <a:p>
                      <a:endParaRPr kumimoji="1" lang="ja-JP" altLang="en-US"/>
                    </a:p>
                  </a:txBody>
                  <a:tcPr/>
                </a:tc>
                <a:extLst>
                  <a:ext uri="{0D108BD9-81ED-4DB2-BD59-A6C34878D82A}">
                    <a16:rowId xmlns:a16="http://schemas.microsoft.com/office/drawing/2014/main" val="3097400504"/>
                  </a:ext>
                </a:extLst>
              </a:tr>
              <a:tr h="1826560">
                <a:tc>
                  <a:txBody>
                    <a:bodyPr/>
                    <a:lstStyle/>
                    <a:p>
                      <a:endParaRPr kumimoji="1" lang="ja-JP" altLang="en-US" dirty="0"/>
                    </a:p>
                  </a:txBody>
                  <a:tcPr/>
                </a:tc>
                <a:tc>
                  <a:txBody>
                    <a:bodyPr/>
                    <a:lstStyle/>
                    <a:p>
                      <a:endParaRPr kumimoji="1" lang="ja-JP" altLang="en-US" dirty="0"/>
                    </a:p>
                  </a:txBody>
                  <a:tcPr/>
                </a:tc>
                <a:extLst>
                  <a:ext uri="{0D108BD9-81ED-4DB2-BD59-A6C34878D82A}">
                    <a16:rowId xmlns:a16="http://schemas.microsoft.com/office/drawing/2014/main" val="1148314888"/>
                  </a:ext>
                </a:extLst>
              </a:tr>
              <a:tr h="1826560">
                <a:tc>
                  <a:txBody>
                    <a:bodyPr/>
                    <a:lstStyle/>
                    <a:p>
                      <a:endParaRPr kumimoji="1" lang="ja-JP" altLang="en-US" dirty="0"/>
                    </a:p>
                  </a:txBody>
                  <a:tcPr/>
                </a:tc>
                <a:tc>
                  <a:txBody>
                    <a:bodyPr/>
                    <a:lstStyle/>
                    <a:p>
                      <a:endParaRPr kumimoji="1" lang="ja-JP" altLang="en-US" dirty="0"/>
                    </a:p>
                  </a:txBody>
                  <a:tcPr/>
                </a:tc>
                <a:extLst>
                  <a:ext uri="{0D108BD9-81ED-4DB2-BD59-A6C34878D82A}">
                    <a16:rowId xmlns:a16="http://schemas.microsoft.com/office/drawing/2014/main" val="1310864840"/>
                  </a:ext>
                </a:extLst>
              </a:tr>
            </a:tbl>
          </a:graphicData>
        </a:graphic>
      </p:graphicFrame>
      <p:sp>
        <p:nvSpPr>
          <p:cNvPr id="6" name="テキスト ボックス 5">
            <a:extLst>
              <a:ext uri="{FF2B5EF4-FFF2-40B4-BE49-F238E27FC236}">
                <a16:creationId xmlns:a16="http://schemas.microsoft.com/office/drawing/2014/main" id="{73B245DD-C180-6772-09D9-03B9439E4F2C}"/>
              </a:ext>
            </a:extLst>
          </p:cNvPr>
          <p:cNvSpPr txBox="1"/>
          <p:nvPr/>
        </p:nvSpPr>
        <p:spPr>
          <a:xfrm>
            <a:off x="267612" y="1142655"/>
            <a:ext cx="4750983" cy="4881977"/>
          </a:xfrm>
          <a:prstGeom prst="rect">
            <a:avLst/>
          </a:prstGeom>
          <a:noFill/>
        </p:spPr>
        <p:txBody>
          <a:bodyPr wrap="square" rtlCol="0">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kumimoji="1" lang="ja-JP" altLang="en-US" sz="16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熱中症対策を含む農作業安全対策全般について</a:t>
            </a:r>
          </a:p>
          <a:p>
            <a:pPr marL="0" marR="0" lvl="0" indent="0" algn="l" defTabSz="457200" rtl="0" eaLnBrk="1" fontAlgn="auto" latinLnBrk="0" hangingPunct="1">
              <a:lnSpc>
                <a:spcPct val="2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　</a:t>
            </a:r>
            <a:r>
              <a:rPr kumimoji="1" lang="ja-JP" altLang="en-US" sz="1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農林水産省ホームページ　「農作業安全対策」　</a:t>
            </a:r>
            <a:endParaRPr kumimoji="1" lang="en-US" altLang="ja-JP" sz="1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0" marR="0" lvl="0" indent="0" algn="l" defTabSz="457200" rtl="0" eaLnBrk="1" fontAlgn="auto" latinLnBrk="0" hangingPunct="1">
              <a:lnSpc>
                <a:spcPct val="200000"/>
              </a:lnSpc>
              <a:spcBef>
                <a:spcPts val="0"/>
              </a:spcBef>
              <a:spcAft>
                <a:spcPts val="0"/>
              </a:spcAft>
              <a:buClrTx/>
              <a:buSzTx/>
              <a:buFontTx/>
              <a:buNone/>
              <a:tabLst/>
              <a:defRPr/>
            </a:pPr>
            <a:endParaRPr kumimoji="1" lang="en-US" altLang="ja-JP" sz="1200" dirty="0">
              <a:solidFill>
                <a:prstClr val="black"/>
              </a:solidFill>
              <a:latin typeface="ZEN角ゴシックNEW" panose="020B0600070205080204" charset="-128"/>
              <a:ea typeface="ZEN角ゴシックNEW" panose="020B0600070205080204" charset="-128"/>
              <a:cs typeface="+mn-cs"/>
            </a:endParaRPr>
          </a:p>
          <a:p>
            <a:pPr marL="0" marR="0" lvl="0" indent="0" algn="l" defTabSz="457200" rtl="0" eaLnBrk="1" fontAlgn="auto" latinLnBrk="0" hangingPunct="1">
              <a:lnSpc>
                <a:spcPct val="2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kumimoji="1" lang="ja-JP" altLang="en-US" sz="16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熱中症予防アイテムについて</a:t>
            </a:r>
          </a:p>
          <a:p>
            <a:pPr marL="0" marR="0" lvl="0" indent="0" algn="l" defTabSz="457200" rtl="0" eaLnBrk="1" fontAlgn="auto" latinLnBrk="0" hangingPunct="1">
              <a:lnSpc>
                <a:spcPct val="2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　農林水産省ホームページ　「作業安全対策に関するカタログ」</a:t>
            </a:r>
          </a:p>
          <a:p>
            <a:pPr marL="0" marR="0" lvl="0" indent="0" algn="l" defTabSz="457200" rtl="0" eaLnBrk="1" fontAlgn="auto" latinLnBrk="0" hangingPunct="1">
              <a:lnSpc>
                <a:spcPct val="2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a:t>
            </a:r>
            <a:r>
              <a:rPr kumimoji="1" lang="ja-JP" altLang="en-US"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a:t>
            </a:r>
            <a:endParaRPr kumimoji="1" lang="en-US" altLang="ja-JP"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kumimoji="1" lang="ja-JP" altLang="en-US" sz="16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熱中症全般について</a:t>
            </a:r>
          </a:p>
          <a:p>
            <a:pPr marL="0" marR="0" lvl="0" indent="0" algn="l" defTabSz="457200" rtl="0" eaLnBrk="1" fontAlgn="auto" latinLnBrk="0" hangingPunct="1">
              <a:lnSpc>
                <a:spcPct val="2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　環境省ホームページ　「熱中症予防情報サイト」</a:t>
            </a:r>
          </a:p>
          <a:p>
            <a:pPr marL="0" marR="0" lvl="0" indent="0" algn="l" defTabSz="457200" rtl="0" eaLnBrk="1" fontAlgn="auto" latinLnBrk="0" hangingPunct="1">
              <a:lnSpc>
                <a:spcPct val="2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a:t>
            </a:r>
            <a:r>
              <a:rPr kumimoji="1" lang="en-US" altLang="ja-JP" sz="10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hlinkClick r:id="rId2"/>
              </a:rPr>
              <a:t>https://www.wbgt.env.go.jp/</a:t>
            </a:r>
            <a:endParaRPr kumimoji="1" lang="en-US" altLang="ja-JP" sz="10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endParaRPr>
          </a:p>
        </p:txBody>
      </p:sp>
      <p:sp>
        <p:nvSpPr>
          <p:cNvPr id="7" name="テキスト ボックス 6">
            <a:extLst>
              <a:ext uri="{FF2B5EF4-FFF2-40B4-BE49-F238E27FC236}">
                <a16:creationId xmlns:a16="http://schemas.microsoft.com/office/drawing/2014/main" id="{A25698B7-AA91-C65D-AA0F-80CC43324436}"/>
              </a:ext>
            </a:extLst>
          </p:cNvPr>
          <p:cNvSpPr txBox="1"/>
          <p:nvPr/>
        </p:nvSpPr>
        <p:spPr>
          <a:xfrm>
            <a:off x="4953000" y="1183690"/>
            <a:ext cx="4685388" cy="3356945"/>
          </a:xfrm>
          <a:prstGeom prst="rect">
            <a:avLst/>
          </a:prstGeom>
          <a:noFill/>
        </p:spPr>
        <p:txBody>
          <a:bodyPr wrap="square" rtlCol="0">
            <a:spAutoFit/>
          </a:bodyPr>
          <a:lstStyle/>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kumimoji="1" lang="ja-JP" altLang="en-US" sz="16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地域の高齢者等に対する熱中症対策の事例や</a:t>
            </a:r>
            <a:endParaRPr kumimoji="1" lang="en-US" altLang="ja-JP" sz="16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en-US" altLang="ja-JP" sz="1600" b="1" dirty="0">
                <a:solidFill>
                  <a:prstClr val="black"/>
                </a:solidFill>
                <a:latin typeface="ZEN角ゴシックNEW" panose="020B0600070205080204" charset="-128"/>
                <a:ea typeface="ZEN角ゴシックNEW" panose="020B0600070205080204" charset="-128"/>
              </a:rPr>
              <a:t>    </a:t>
            </a:r>
            <a:r>
              <a:rPr kumimoji="1" lang="ja-JP" altLang="en-US" sz="16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職場における熱中症予防対策等について</a:t>
            </a:r>
            <a:endParaRPr kumimoji="1" lang="en-US" altLang="ja-JP" sz="16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　</a:t>
            </a:r>
            <a:r>
              <a:rPr kumimoji="1" lang="ja-JP" altLang="en-US" sz="1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厚生労働省ホームページ　「熱中症関連情報」</a:t>
            </a:r>
            <a:endParaRPr kumimoji="1" lang="en-US" altLang="ja-JP" sz="1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hlinkClick r:id="" action="ppaction://noaction"/>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a:solidFill>
                <a:prstClr val="black"/>
              </a:solidFill>
              <a:latin typeface="Calibri" panose="020F0502020204030204"/>
              <a:ea typeface="游ゴシック" panose="020B0400000000000000"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180975" marR="0" lvl="0" indent="-180975" algn="l" defTabSz="457200" rtl="0" eaLnBrk="1" fontAlgn="auto" latinLnBrk="0" hangingPunct="1">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a:t>
            </a:r>
            <a:r>
              <a:rPr kumimoji="1" lang="ja-JP" altLang="en-US" sz="16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熱中症警戒アラートや気温に関する予測情報などについて</a:t>
            </a:r>
            <a:endParaRPr kumimoji="1" lang="en-US" altLang="ja-JP" sz="16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0" marR="0" lvl="0" indent="0" algn="l" defTabSz="457200" rtl="0" eaLnBrk="1" fontAlgn="auto" latinLnBrk="0" hangingPunct="1">
              <a:lnSpc>
                <a:spcPct val="15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　気象庁ホームページ「熱中症から身を守るために」</a:t>
            </a:r>
          </a:p>
          <a:p>
            <a:pPr marL="0" marR="0" lvl="0" indent="0" algn="l" defTabSz="457200" rtl="0" eaLnBrk="1" fontAlgn="auto" latinLnBrk="0" hangingPunct="1">
              <a:lnSpc>
                <a:spcPct val="2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a:t>
            </a:r>
            <a:endParaRPr kumimoji="0" lang="en-US" altLang="ja-JP" sz="12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pic>
        <p:nvPicPr>
          <p:cNvPr id="10" name="図 9" descr="QR コード&#10;&#10;自動的に生成された説明">
            <a:extLst>
              <a:ext uri="{FF2B5EF4-FFF2-40B4-BE49-F238E27FC236}">
                <a16:creationId xmlns:a16="http://schemas.microsoft.com/office/drawing/2014/main" id="{C1D9BB81-8818-EAEE-0088-F188BDB6AE0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35176" y="5715345"/>
            <a:ext cx="753316" cy="753316"/>
          </a:xfrm>
          <a:prstGeom prst="rect">
            <a:avLst/>
          </a:prstGeom>
        </p:spPr>
      </p:pic>
      <p:pic>
        <p:nvPicPr>
          <p:cNvPr id="11" name="図 10" descr="QR コード&#10;&#10;自動的に生成された説明">
            <a:extLst>
              <a:ext uri="{FF2B5EF4-FFF2-40B4-BE49-F238E27FC236}">
                <a16:creationId xmlns:a16="http://schemas.microsoft.com/office/drawing/2014/main" id="{8751F51E-C509-0449-8B2C-B08A9BE2729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93553" y="2049214"/>
            <a:ext cx="805352" cy="805352"/>
          </a:xfrm>
          <a:prstGeom prst="rect">
            <a:avLst/>
          </a:prstGeom>
        </p:spPr>
      </p:pic>
      <p:pic>
        <p:nvPicPr>
          <p:cNvPr id="12" name="図 11" descr="QR コード&#10;&#10;自動的に生成された説明">
            <a:extLst>
              <a:ext uri="{FF2B5EF4-FFF2-40B4-BE49-F238E27FC236}">
                <a16:creationId xmlns:a16="http://schemas.microsoft.com/office/drawing/2014/main" id="{7298A286-5CDC-AA0D-7352-8E9B2B75E77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692011" y="3903097"/>
            <a:ext cx="805352" cy="805352"/>
          </a:xfrm>
          <a:prstGeom prst="rect">
            <a:avLst/>
          </a:prstGeom>
        </p:spPr>
      </p:pic>
      <p:grpSp>
        <p:nvGrpSpPr>
          <p:cNvPr id="4" name="Group 131">
            <a:extLst>
              <a:ext uri="{FF2B5EF4-FFF2-40B4-BE49-F238E27FC236}">
                <a16:creationId xmlns:a16="http://schemas.microsoft.com/office/drawing/2014/main" id="{E15B5F92-8537-BB25-62ED-90A940BC072D}"/>
              </a:ext>
            </a:extLst>
          </p:cNvPr>
          <p:cNvGrpSpPr/>
          <p:nvPr/>
        </p:nvGrpSpPr>
        <p:grpSpPr>
          <a:xfrm>
            <a:off x="184911" y="262494"/>
            <a:ext cx="7686728" cy="1421562"/>
            <a:chOff x="-1785452" y="-1004872"/>
            <a:chExt cx="10248970" cy="1895416"/>
          </a:xfrm>
        </p:grpSpPr>
        <p:sp>
          <p:nvSpPr>
            <p:cNvPr id="5" name="Freeform 132">
              <a:extLst>
                <a:ext uri="{FF2B5EF4-FFF2-40B4-BE49-F238E27FC236}">
                  <a16:creationId xmlns:a16="http://schemas.microsoft.com/office/drawing/2014/main" id="{6795C07D-15FC-370E-2806-CF85EE6B01E5}"/>
                </a:ext>
              </a:extLst>
            </p:cNvPr>
            <p:cNvSpPr/>
            <p:nvPr/>
          </p:nvSpPr>
          <p:spPr>
            <a:xfrm>
              <a:off x="0" y="0"/>
              <a:ext cx="8463518" cy="890544"/>
            </a:xfrm>
            <a:custGeom>
              <a:avLst/>
              <a:gdLst/>
              <a:ahLst/>
              <a:cxnLst/>
              <a:rect l="l" t="t" r="r" b="b"/>
              <a:pathLst>
                <a:path w="8463518" h="890544">
                  <a:moveTo>
                    <a:pt x="0" y="0"/>
                  </a:moveTo>
                  <a:lnTo>
                    <a:pt x="8463518" y="0"/>
                  </a:lnTo>
                  <a:lnTo>
                    <a:pt x="8463518" y="890544"/>
                  </a:lnTo>
                  <a:lnTo>
                    <a:pt x="0" y="890544"/>
                  </a:lnTo>
                  <a:close/>
                </a:path>
              </a:pathLst>
            </a:custGeom>
            <a:solidFill>
              <a:srgbClr val="000000">
                <a:alpha val="0"/>
              </a:srgbClr>
            </a:solidFill>
          </p:spPr>
          <p:txBody>
            <a:bodyPr/>
            <a:lstStyle/>
            <a:p>
              <a:endParaRPr lang="ja-JP" altLang="en-US"/>
            </a:p>
          </p:txBody>
        </p:sp>
        <p:sp>
          <p:nvSpPr>
            <p:cNvPr id="13" name="TextBox 133">
              <a:extLst>
                <a:ext uri="{FF2B5EF4-FFF2-40B4-BE49-F238E27FC236}">
                  <a16:creationId xmlns:a16="http://schemas.microsoft.com/office/drawing/2014/main" id="{0B81A800-4CEC-5828-E699-1A25A1A0583D}"/>
                </a:ext>
              </a:extLst>
            </p:cNvPr>
            <p:cNvSpPr txBox="1"/>
            <p:nvPr/>
          </p:nvSpPr>
          <p:spPr>
            <a:xfrm>
              <a:off x="-1785452" y="-1004872"/>
              <a:ext cx="9144000" cy="881019"/>
            </a:xfrm>
            <a:prstGeom prst="rect">
              <a:avLst/>
            </a:prstGeom>
          </p:spPr>
          <p:txBody>
            <a:bodyPr lIns="0" tIns="0" rIns="0" bIns="0" rtlCol="0" anchor="t"/>
            <a:lstStyle/>
            <a:p>
              <a:pPr algn="l">
                <a:lnSpc>
                  <a:spcPts val="3840"/>
                </a:lnSpc>
              </a:pPr>
              <a:r>
                <a:rPr lang="en-US" sz="3200" dirty="0">
                  <a:solidFill>
                    <a:srgbClr val="000000"/>
                  </a:solidFill>
                  <a:latin typeface="ZEN角ゴシックNEW"/>
                  <a:ea typeface="ZEN角ゴシックNEW"/>
                  <a:cs typeface="ZEN角ゴシックNEW"/>
                  <a:sym typeface="ZEN角ゴシックNEW"/>
                </a:rPr>
                <a:t>（</a:t>
              </a:r>
              <a:r>
                <a:rPr lang="en-US" sz="3200" dirty="0" err="1">
                  <a:solidFill>
                    <a:srgbClr val="000000"/>
                  </a:solidFill>
                  <a:latin typeface="ZEN角ゴシックNEW"/>
                  <a:ea typeface="ZEN角ゴシックNEW"/>
                  <a:cs typeface="ZEN角ゴシックNEW"/>
                  <a:sym typeface="ZEN角ゴシックNEW"/>
                </a:rPr>
                <a:t>参考）熱中症</a:t>
              </a:r>
              <a:r>
                <a:rPr lang="ja-JP" altLang="en-US" sz="3200" dirty="0">
                  <a:solidFill>
                    <a:srgbClr val="000000"/>
                  </a:solidFill>
                  <a:latin typeface="ZEN角ゴシックNEW"/>
                  <a:ea typeface="ZEN角ゴシックNEW"/>
                  <a:cs typeface="ZEN角ゴシックNEW"/>
                  <a:sym typeface="ZEN角ゴシックNEW"/>
                </a:rPr>
                <a:t>対策関係</a:t>
              </a:r>
              <a:r>
                <a:rPr lang="en-US" altLang="ja-JP" sz="3200" dirty="0">
                  <a:solidFill>
                    <a:srgbClr val="000000"/>
                  </a:solidFill>
                  <a:latin typeface="ZEN角ゴシックNEW"/>
                  <a:ea typeface="ZEN角ゴシックNEW"/>
                  <a:cs typeface="ZEN角ゴシックNEW"/>
                  <a:sym typeface="ZEN角ゴシックNEW"/>
                </a:rPr>
                <a:t>WEB</a:t>
              </a:r>
              <a:r>
                <a:rPr lang="ja-JP" altLang="en-US" sz="3200" dirty="0">
                  <a:solidFill>
                    <a:srgbClr val="000000"/>
                  </a:solidFill>
                  <a:latin typeface="ZEN角ゴシックNEW"/>
                  <a:ea typeface="ZEN角ゴシックNEW"/>
                  <a:cs typeface="ZEN角ゴシックNEW"/>
                  <a:sym typeface="ZEN角ゴシックNEW"/>
                </a:rPr>
                <a:t>サイト</a:t>
              </a:r>
              <a:endParaRPr lang="en-US" sz="3200" dirty="0">
                <a:solidFill>
                  <a:srgbClr val="000000"/>
                </a:solidFill>
                <a:latin typeface="ZEN角ゴシックNEW"/>
                <a:ea typeface="ZEN角ゴシックNEW"/>
                <a:cs typeface="ZEN角ゴシックNEW"/>
                <a:sym typeface="ZEN角ゴシックNEW"/>
              </a:endParaRPr>
            </a:p>
          </p:txBody>
        </p:sp>
      </p:grpSp>
      <p:sp>
        <p:nvSpPr>
          <p:cNvPr id="18" name="TextBox 133">
            <a:extLst>
              <a:ext uri="{FF2B5EF4-FFF2-40B4-BE49-F238E27FC236}">
                <a16:creationId xmlns:a16="http://schemas.microsoft.com/office/drawing/2014/main" id="{E24C9D27-1584-9A52-D27F-C7B649657635}"/>
              </a:ext>
            </a:extLst>
          </p:cNvPr>
          <p:cNvSpPr txBox="1"/>
          <p:nvPr/>
        </p:nvSpPr>
        <p:spPr>
          <a:xfrm>
            <a:off x="566987" y="2121199"/>
            <a:ext cx="3204546" cy="660764"/>
          </a:xfrm>
          <a:prstGeom prst="rect">
            <a:avLst/>
          </a:prstGeom>
        </p:spPr>
        <p:txBody>
          <a:bodyPr lIns="0" tIns="0" rIns="0" bIns="0" rtlCol="0" anchor="t"/>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1" lang="en-US" altLang="ja-JP" sz="1000" dirty="0">
                <a:solidFill>
                  <a:prstClr val="black"/>
                </a:solidFill>
                <a:latin typeface="Segoe UI" panose="020B0502040204020203" pitchFamily="34" charset="0"/>
                <a:ea typeface="游ゴシック" panose="020B0400000000000000" pitchFamily="50" charset="-128"/>
                <a:cs typeface="Segoe UI" panose="020B0502040204020203" pitchFamily="34" charset="0"/>
                <a:hlinkClick r:id="rId6"/>
              </a:rPr>
              <a:t>https://www.maff.go.jp/j/seisan/sien/sizai/s_kikaika/anzen/index.html</a:t>
            </a:r>
            <a:endParaRPr kumimoji="1" lang="en-US" altLang="ja-JP" sz="1000" dirty="0">
              <a:solidFill>
                <a:prstClr val="black"/>
              </a:solidFill>
              <a:latin typeface="Segoe UI" panose="020B0502040204020203" pitchFamily="34" charset="0"/>
              <a:ea typeface="游ゴシック" panose="020B0400000000000000" pitchFamily="50" charset="-128"/>
              <a:cs typeface="Segoe UI" panose="020B0502040204020203" pitchFamily="34" charset="0"/>
            </a:endParaRPr>
          </a:p>
          <a:p>
            <a:pPr marL="0" marR="0" lvl="0" indent="0" algn="l" defTabSz="457200" rtl="0" eaLnBrk="1" fontAlgn="auto" latinLnBrk="0" hangingPunct="1">
              <a:lnSpc>
                <a:spcPct val="15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endParaRPr>
          </a:p>
        </p:txBody>
      </p:sp>
      <p:sp>
        <p:nvSpPr>
          <p:cNvPr id="19" name="TextBox 133">
            <a:extLst>
              <a:ext uri="{FF2B5EF4-FFF2-40B4-BE49-F238E27FC236}">
                <a16:creationId xmlns:a16="http://schemas.microsoft.com/office/drawing/2014/main" id="{97733C22-8D86-7254-F76B-9529308BAE7E}"/>
              </a:ext>
            </a:extLst>
          </p:cNvPr>
          <p:cNvSpPr txBox="1"/>
          <p:nvPr/>
        </p:nvSpPr>
        <p:spPr>
          <a:xfrm>
            <a:off x="553317" y="3853786"/>
            <a:ext cx="2895600" cy="660764"/>
          </a:xfrm>
          <a:prstGeom prst="rect">
            <a:avLst/>
          </a:prstGeom>
        </p:spPr>
        <p:txBody>
          <a:bodyPr lIns="0" tIns="0" rIns="0" bIns="0" rtlCol="0" anchor="t"/>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hlinkClick r:id="rId7"/>
              </a:rPr>
              <a:t>https://www.maff.go.jp/j/kanbo/sagyou_anzen/catalog.html</a:t>
            </a:r>
            <a:endParaRPr kumimoji="1" lang="en-US" altLang="ja-JP" sz="10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endParaRPr>
          </a:p>
          <a:p>
            <a:pPr marL="0" marR="0" lvl="0" indent="0" algn="l" defTabSz="457200" rtl="0" eaLnBrk="1" fontAlgn="auto" latinLnBrk="0" hangingPunct="1">
              <a:lnSpc>
                <a:spcPct val="15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endParaRPr>
          </a:p>
        </p:txBody>
      </p:sp>
      <p:sp>
        <p:nvSpPr>
          <p:cNvPr id="20" name="TextBox 133">
            <a:extLst>
              <a:ext uri="{FF2B5EF4-FFF2-40B4-BE49-F238E27FC236}">
                <a16:creationId xmlns:a16="http://schemas.microsoft.com/office/drawing/2014/main" id="{34E65574-6066-8CD9-F6FC-C1CF9D52C148}"/>
              </a:ext>
            </a:extLst>
          </p:cNvPr>
          <p:cNvSpPr txBox="1"/>
          <p:nvPr/>
        </p:nvSpPr>
        <p:spPr>
          <a:xfrm>
            <a:off x="5137909" y="2111107"/>
            <a:ext cx="3400618" cy="660764"/>
          </a:xfrm>
          <a:prstGeom prst="rect">
            <a:avLst/>
          </a:prstGeom>
        </p:spPr>
        <p:txBody>
          <a:bodyPr lIns="0" tIns="0" rIns="0" bIns="0" rtlCol="0" anchor="t"/>
          <a:lstStyle/>
          <a:p>
            <a:pPr marL="180975" marR="0" lvl="0" indent="0" algn="l" defTabSz="457200" rtl="0" eaLnBrk="1" fontAlgn="auto" latinLnBrk="0" hangingPunct="1">
              <a:lnSpc>
                <a:spcPct val="15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hlinkClick r:id="rId8"/>
              </a:rPr>
              <a:t>https://www.mhlw.go.jp/stf/seisakunitsuite/bunya/kenkou_iryou/kenkou/nettyuu/index.html</a:t>
            </a:r>
            <a:endParaRPr kumimoji="1" lang="en-US" altLang="ja-JP" sz="10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endParaRPr>
          </a:p>
          <a:p>
            <a:pPr marL="180975" marR="0" lvl="0" indent="0" algn="l" defTabSz="457200" rtl="0" eaLnBrk="1" fontAlgn="auto" latinLnBrk="0" hangingPunct="1">
              <a:lnSpc>
                <a:spcPct val="15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endParaRPr>
          </a:p>
        </p:txBody>
      </p:sp>
      <p:sp>
        <p:nvSpPr>
          <p:cNvPr id="21" name="TextBox 133">
            <a:extLst>
              <a:ext uri="{FF2B5EF4-FFF2-40B4-BE49-F238E27FC236}">
                <a16:creationId xmlns:a16="http://schemas.microsoft.com/office/drawing/2014/main" id="{84269D72-1EDF-73EA-2DE7-EE1336DC1672}"/>
              </a:ext>
            </a:extLst>
          </p:cNvPr>
          <p:cNvSpPr txBox="1"/>
          <p:nvPr/>
        </p:nvSpPr>
        <p:spPr>
          <a:xfrm>
            <a:off x="5341211" y="3963778"/>
            <a:ext cx="2895600" cy="660764"/>
          </a:xfrm>
          <a:prstGeom prst="rect">
            <a:avLst/>
          </a:prstGeom>
        </p:spPr>
        <p:txBody>
          <a:bodyPr lIns="0" tIns="0" rIns="0" bIns="0" rtlCol="0" anchor="t"/>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hlinkClick r:id="rId9"/>
              </a:rPr>
              <a:t>https://www.jma.go.jp/jma/kishou/know/kurashi/netsu.html</a:t>
            </a:r>
            <a:endParaRPr kumimoji="0" lang="en-US" altLang="ja-JP" sz="10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endParaRPr>
          </a:p>
          <a:p>
            <a:pPr marL="0" marR="0" lvl="0" indent="0" algn="l" defTabSz="457200" rtl="0" eaLnBrk="1" fontAlgn="auto" latinLnBrk="0" hangingPunct="1">
              <a:lnSpc>
                <a:spcPct val="15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endParaRPr>
          </a:p>
        </p:txBody>
      </p:sp>
      <p:sp>
        <p:nvSpPr>
          <p:cNvPr id="3" name="TextBox 133">
            <a:extLst>
              <a:ext uri="{FF2B5EF4-FFF2-40B4-BE49-F238E27FC236}">
                <a16:creationId xmlns:a16="http://schemas.microsoft.com/office/drawing/2014/main" id="{9C85287C-D3B4-6282-5370-4992E783A78A}"/>
              </a:ext>
            </a:extLst>
          </p:cNvPr>
          <p:cNvSpPr txBox="1"/>
          <p:nvPr/>
        </p:nvSpPr>
        <p:spPr>
          <a:xfrm>
            <a:off x="5309743" y="2111107"/>
            <a:ext cx="2895600" cy="660764"/>
          </a:xfrm>
          <a:prstGeom prst="rect">
            <a:avLst/>
          </a:prstGeom>
        </p:spPr>
        <p:txBody>
          <a:bodyPr lIns="0" tIns="0" rIns="0" bIns="0" rtlCol="0" anchor="t"/>
          <a:lstStyle/>
          <a:p>
            <a:pPr marL="0" marR="0" lvl="0" indent="0" algn="l" defTabSz="457200" rtl="0" eaLnBrk="1" fontAlgn="auto" latinLnBrk="0" hangingPunct="1">
              <a:lnSpc>
                <a:spcPct val="15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endParaRPr>
          </a:p>
        </p:txBody>
      </p:sp>
      <p:pic>
        <p:nvPicPr>
          <p:cNvPr id="14" name="図 13" descr="QR コード&#10;&#10;AI によって生成されたコンテンツは間違っている可能性があります。">
            <a:extLst>
              <a:ext uri="{FF2B5EF4-FFF2-40B4-BE49-F238E27FC236}">
                <a16:creationId xmlns:a16="http://schemas.microsoft.com/office/drawing/2014/main" id="{7B5B335B-6B8C-DA97-CE74-289ADA13B02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771533" y="3903097"/>
            <a:ext cx="839022" cy="839022"/>
          </a:xfrm>
          <a:prstGeom prst="rect">
            <a:avLst/>
          </a:prstGeom>
        </p:spPr>
      </p:pic>
      <p:pic>
        <p:nvPicPr>
          <p:cNvPr id="17" name="図 16" descr="QR コード&#10;&#10;AI によって生成されたコンテンツは間違っている可能性があります。">
            <a:extLst>
              <a:ext uri="{FF2B5EF4-FFF2-40B4-BE49-F238E27FC236}">
                <a16:creationId xmlns:a16="http://schemas.microsoft.com/office/drawing/2014/main" id="{86F662FE-4331-804A-82D2-35EF208C336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787544" y="2013068"/>
            <a:ext cx="874307" cy="874307"/>
          </a:xfrm>
          <a:prstGeom prst="rect">
            <a:avLst/>
          </a:prstGeom>
        </p:spPr>
      </p:pic>
    </p:spTree>
    <p:extLst>
      <p:ext uri="{BB962C8B-B14F-4D97-AF65-F5344CB8AC3E}">
        <p14:creationId xmlns:p14="http://schemas.microsoft.com/office/powerpoint/2010/main" val="10933873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F9BE467D14862E459AB520240B34465F" ma:contentTypeVersion="19" ma:contentTypeDescription="新しいドキュメントを作成します。" ma:contentTypeScope="" ma:versionID="96b15138a849aa31a313afcc669e3490">
  <xsd:schema xmlns:xsd="http://www.w3.org/2001/XMLSchema" xmlns:xs="http://www.w3.org/2001/XMLSchema" xmlns:p="http://schemas.microsoft.com/office/2006/metadata/properties" xmlns:ns2="b2e4c93b-5622-4e45-80a4-511108a4e5c8" xmlns:ns3="85ec59af-1a16-40a0-b163-384e34c79a5c" targetNamespace="http://schemas.microsoft.com/office/2006/metadata/properties" ma:root="true" ma:fieldsID="d1efbd070d2375154a2dd320af585724" ns2:_="" ns3:_="">
    <xsd:import namespace="b2e4c93b-5622-4e45-80a4-511108a4e5c8"/>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CR" minOccurs="0"/>
                <xsd:element ref="ns2:_Flow_SignoffStatus" minOccurs="0"/>
                <xsd:element ref="ns2:MediaServiceObjectDetectorVersions" minOccurs="0"/>
                <xsd:element ref="ns2:MediaServiceSearchProperties" minOccurs="0"/>
                <xsd:element ref="ns2:_x5185__x5bb9_"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e4c93b-5622-4e45-80a4-511108a4e5c8"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Location" ma:index="13" nillable="true" ma:displayName="Location" ma:descrip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_Flow_SignoffStatus" ma:index="22" nillable="true" ma:displayName="承認の状態" ma:internalName="_x627f__x8a8d__x306e__x72b6__x614b_">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_x5185__x5bb9_" ma:index="25" nillable="true" ma:displayName="内容" ma:format="Dropdown" ma:list="UserInfo" ma:SharePointGroup="0" ma:internalName="_x5185__x5bb9_">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SharedWithUsers" ma:index="16"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共有相手の詳細情報" ma:internalName="SharedWithDetails" ma:readOnly="true">
      <xsd:simpleType>
        <xsd:restriction base="dms:Note">
          <xsd:maxLength value="255"/>
        </xsd:restriction>
      </xsd:simpleType>
    </xsd:element>
    <xsd:element name="TaxCatchAll" ma:index="20" nillable="true" ma:displayName="Taxonomy Catch All Column" ma:hidden="true" ma:list="{c8751bd1-37b3-4e01-a154-bd1d4d5870e8}"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x5185__x5bb9_ xmlns="b2e4c93b-5622-4e45-80a4-511108a4e5c8">
      <UserInfo>
        <DisplayName/>
        <AccountId xsi:nil="true"/>
        <AccountType/>
      </UserInfo>
    </_x5185__x5bb9_>
    <_Flow_SignoffStatus xmlns="b2e4c93b-5622-4e45-80a4-511108a4e5c8" xsi:nil="true"/>
    <_x4f5c__x6210__x65e5__x6642_ xmlns="b2e4c93b-5622-4e45-80a4-511108a4e5c8" xsi:nil="true"/>
    <lcf76f155ced4ddcb4097134ff3c332f xmlns="b2e4c93b-5622-4e45-80a4-511108a4e5c8">
      <Terms xmlns="http://schemas.microsoft.com/office/infopath/2007/PartnerControls"/>
    </lcf76f155ced4ddcb4097134ff3c332f>
    <TaxCatchAll xmlns="85ec59af-1a16-40a0-b163-384e34c79a5c" xsi:nil="true"/>
  </documentManagement>
</p:properties>
</file>

<file path=customXml/itemProps1.xml><?xml version="1.0" encoding="utf-8"?>
<ds:datastoreItem xmlns:ds="http://schemas.openxmlformats.org/officeDocument/2006/customXml" ds:itemID="{375EC0A7-3362-4EF8-9067-06753347D771}"/>
</file>

<file path=customXml/itemProps2.xml><?xml version="1.0" encoding="utf-8"?>
<ds:datastoreItem xmlns:ds="http://schemas.openxmlformats.org/officeDocument/2006/customXml" ds:itemID="{F8A1A80B-A652-47C8-8C8E-8959E028861E}"/>
</file>

<file path=customXml/itemProps3.xml><?xml version="1.0" encoding="utf-8"?>
<ds:datastoreItem xmlns:ds="http://schemas.openxmlformats.org/officeDocument/2006/customXml" ds:itemID="{78664275-240C-4B52-8ECD-B846DE7F0F30}"/>
</file>

<file path=docProps/app.xml><?xml version="1.0" encoding="utf-8"?>
<Properties xmlns="http://schemas.openxmlformats.org/officeDocument/2006/extended-properties" xmlns:vt="http://schemas.openxmlformats.org/officeDocument/2006/docPropsVTypes">
  <TotalTime>0</TotalTime>
  <Words>2709</Words>
  <Application>Microsoft Office PowerPoint</Application>
  <PresentationFormat>A4 210 x 297 mm</PresentationFormat>
  <Paragraphs>350</Paragraphs>
  <Slides>15</Slides>
  <Notes>5</Notes>
  <HiddenSlides>0</HiddenSlides>
  <MMClips>0</MMClips>
  <ScaleCrop>false</ScaleCrop>
  <HeadingPairs>
    <vt:vector size="6" baseType="variant">
      <vt:variant>
        <vt:lpstr>使用されているフォント</vt:lpstr>
      </vt:variant>
      <vt:variant>
        <vt:i4>16</vt:i4>
      </vt:variant>
      <vt:variant>
        <vt:lpstr>テーマ</vt:lpstr>
      </vt:variant>
      <vt:variant>
        <vt:i4>3</vt:i4>
      </vt:variant>
      <vt:variant>
        <vt:lpstr>スライド タイトル</vt:lpstr>
      </vt:variant>
      <vt:variant>
        <vt:i4>15</vt:i4>
      </vt:variant>
    </vt:vector>
  </HeadingPairs>
  <TitlesOfParts>
    <vt:vector size="34" baseType="lpstr">
      <vt:lpstr>Zen Maru Gothic Black</vt:lpstr>
      <vt:lpstr>Arimo</vt:lpstr>
      <vt:lpstr>Wingdings</vt:lpstr>
      <vt:lpstr>ZEN角ゴシックNEW Bold</vt:lpstr>
      <vt:lpstr>Segoe UI</vt:lpstr>
      <vt:lpstr>Calibri</vt:lpstr>
      <vt:lpstr>Meiryo UI</vt:lpstr>
      <vt:lpstr>Arimo Bold</vt:lpstr>
      <vt:lpstr>ＭＳ ゴシック</vt:lpstr>
      <vt:lpstr>Calibri Light</vt:lpstr>
      <vt:lpstr>BIZ UDPゴシック</vt:lpstr>
      <vt:lpstr>つなぎゴシック</vt:lpstr>
      <vt:lpstr>ZEN角ゴシックNEW</vt:lpstr>
      <vt:lpstr>Arial</vt:lpstr>
      <vt:lpstr>游ゴシック</vt:lpstr>
      <vt:lpstr>メイリオ</vt:lpstr>
      <vt:lpstr>Office Theme</vt:lpstr>
      <vt:lpstr>Office テーマ</vt:lpstr>
      <vt:lpstr>1_Office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2025-07-04T03:43:15Z</dcterms:created>
  <dcterms:modified xsi:type="dcterms:W3CDTF">2025-07-04T04:06:54Z</dcterms:modified>
  <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0x010100F9BE467D14862E459AB520240B34465F</vt:lpwstr>
  </property>
</Properties>
</file>