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59" r:id="rId1"/>
    <p:sldMasterId id="2147484069" r:id="rId2"/>
  </p:sldMasterIdLst>
  <p:notesMasterIdLst>
    <p:notesMasterId r:id="rId79"/>
  </p:notesMasterIdLst>
  <p:handoutMasterIdLst>
    <p:handoutMasterId r:id="rId80"/>
  </p:handoutMasterIdLst>
  <p:sldIdLst>
    <p:sldId id="425" r:id="rId3"/>
    <p:sldId id="631" r:id="rId4"/>
    <p:sldId id="426" r:id="rId5"/>
    <p:sldId id="605" r:id="rId6"/>
    <p:sldId id="484" r:id="rId7"/>
    <p:sldId id="496" r:id="rId8"/>
    <p:sldId id="495" r:id="rId9"/>
    <p:sldId id="469" r:id="rId10"/>
    <p:sldId id="490" r:id="rId11"/>
    <p:sldId id="491" r:id="rId12"/>
    <p:sldId id="488" r:id="rId13"/>
    <p:sldId id="489" r:id="rId14"/>
    <p:sldId id="492" r:id="rId15"/>
    <p:sldId id="493" r:id="rId16"/>
    <p:sldId id="604" r:id="rId17"/>
    <p:sldId id="567" r:id="rId18"/>
    <p:sldId id="568" r:id="rId19"/>
    <p:sldId id="569" r:id="rId20"/>
    <p:sldId id="570" r:id="rId21"/>
    <p:sldId id="606" r:id="rId22"/>
    <p:sldId id="571" r:id="rId23"/>
    <p:sldId id="572" r:id="rId24"/>
    <p:sldId id="573" r:id="rId25"/>
    <p:sldId id="574" r:id="rId26"/>
    <p:sldId id="575" r:id="rId27"/>
    <p:sldId id="576" r:id="rId28"/>
    <p:sldId id="577" r:id="rId29"/>
    <p:sldId id="578" r:id="rId30"/>
    <p:sldId id="579" r:id="rId31"/>
    <p:sldId id="580" r:id="rId32"/>
    <p:sldId id="581" r:id="rId33"/>
    <p:sldId id="582" r:id="rId34"/>
    <p:sldId id="583" r:id="rId35"/>
    <p:sldId id="584" r:id="rId36"/>
    <p:sldId id="585" r:id="rId37"/>
    <p:sldId id="586" r:id="rId38"/>
    <p:sldId id="587" r:id="rId39"/>
    <p:sldId id="588" r:id="rId40"/>
    <p:sldId id="589" r:id="rId41"/>
    <p:sldId id="590" r:id="rId42"/>
    <p:sldId id="591" r:id="rId43"/>
    <p:sldId id="592" r:id="rId44"/>
    <p:sldId id="593" r:id="rId45"/>
    <p:sldId id="594" r:id="rId46"/>
    <p:sldId id="595" r:id="rId47"/>
    <p:sldId id="596" r:id="rId48"/>
    <p:sldId id="597" r:id="rId49"/>
    <p:sldId id="598" r:id="rId50"/>
    <p:sldId id="599" r:id="rId51"/>
    <p:sldId id="600" r:id="rId52"/>
    <p:sldId id="601" r:id="rId53"/>
    <p:sldId id="607" r:id="rId54"/>
    <p:sldId id="608" r:id="rId55"/>
    <p:sldId id="609" r:id="rId56"/>
    <p:sldId id="610" r:id="rId57"/>
    <p:sldId id="611" r:id="rId58"/>
    <p:sldId id="612" r:id="rId59"/>
    <p:sldId id="613" r:id="rId60"/>
    <p:sldId id="614" r:id="rId61"/>
    <p:sldId id="615" r:id="rId62"/>
    <p:sldId id="616" r:id="rId63"/>
    <p:sldId id="617" r:id="rId64"/>
    <p:sldId id="618" r:id="rId65"/>
    <p:sldId id="619" r:id="rId66"/>
    <p:sldId id="620" r:id="rId67"/>
    <p:sldId id="621" r:id="rId68"/>
    <p:sldId id="622" r:id="rId69"/>
    <p:sldId id="623" r:id="rId70"/>
    <p:sldId id="624" r:id="rId71"/>
    <p:sldId id="625" r:id="rId72"/>
    <p:sldId id="626" r:id="rId73"/>
    <p:sldId id="627" r:id="rId74"/>
    <p:sldId id="628" r:id="rId75"/>
    <p:sldId id="629" r:id="rId76"/>
    <p:sldId id="630" r:id="rId77"/>
    <p:sldId id="602" r:id="rId78"/>
  </p:sldIdLst>
  <p:sldSz cx="9906000" cy="6858000" type="A4"/>
  <p:notesSz cx="6807200" cy="9939338"/>
  <p:defaultTextStyle>
    <a:defPPr>
      <a:defRPr lang="ja-JP"/>
    </a:defPPr>
    <a:lvl1pPr marL="0" algn="l" defTabSz="839876" rtl="0" eaLnBrk="1" latinLnBrk="0" hangingPunct="1">
      <a:defRPr kumimoji="1" sz="1653" kern="1200">
        <a:solidFill>
          <a:schemeClr val="tx1"/>
        </a:solidFill>
        <a:latin typeface="+mn-lt"/>
        <a:ea typeface="+mn-ea"/>
        <a:cs typeface="+mn-cs"/>
      </a:defRPr>
    </a:lvl1pPr>
    <a:lvl2pPr marL="419938" algn="l" defTabSz="839876" rtl="0" eaLnBrk="1" latinLnBrk="0" hangingPunct="1">
      <a:defRPr kumimoji="1" sz="1653" kern="1200">
        <a:solidFill>
          <a:schemeClr val="tx1"/>
        </a:solidFill>
        <a:latin typeface="+mn-lt"/>
        <a:ea typeface="+mn-ea"/>
        <a:cs typeface="+mn-cs"/>
      </a:defRPr>
    </a:lvl2pPr>
    <a:lvl3pPr marL="839876" algn="l" defTabSz="839876" rtl="0" eaLnBrk="1" latinLnBrk="0" hangingPunct="1">
      <a:defRPr kumimoji="1" sz="1653" kern="1200">
        <a:solidFill>
          <a:schemeClr val="tx1"/>
        </a:solidFill>
        <a:latin typeface="+mn-lt"/>
        <a:ea typeface="+mn-ea"/>
        <a:cs typeface="+mn-cs"/>
      </a:defRPr>
    </a:lvl3pPr>
    <a:lvl4pPr marL="1259815" algn="l" defTabSz="839876" rtl="0" eaLnBrk="1" latinLnBrk="0" hangingPunct="1">
      <a:defRPr kumimoji="1" sz="1653" kern="1200">
        <a:solidFill>
          <a:schemeClr val="tx1"/>
        </a:solidFill>
        <a:latin typeface="+mn-lt"/>
        <a:ea typeface="+mn-ea"/>
        <a:cs typeface="+mn-cs"/>
      </a:defRPr>
    </a:lvl4pPr>
    <a:lvl5pPr marL="1679753" algn="l" defTabSz="839876" rtl="0" eaLnBrk="1" latinLnBrk="0" hangingPunct="1">
      <a:defRPr kumimoji="1" sz="1653" kern="1200">
        <a:solidFill>
          <a:schemeClr val="tx1"/>
        </a:solidFill>
        <a:latin typeface="+mn-lt"/>
        <a:ea typeface="+mn-ea"/>
        <a:cs typeface="+mn-cs"/>
      </a:defRPr>
    </a:lvl5pPr>
    <a:lvl6pPr marL="2099691" algn="l" defTabSz="839876" rtl="0" eaLnBrk="1" latinLnBrk="0" hangingPunct="1">
      <a:defRPr kumimoji="1" sz="1653" kern="1200">
        <a:solidFill>
          <a:schemeClr val="tx1"/>
        </a:solidFill>
        <a:latin typeface="+mn-lt"/>
        <a:ea typeface="+mn-ea"/>
        <a:cs typeface="+mn-cs"/>
      </a:defRPr>
    </a:lvl6pPr>
    <a:lvl7pPr marL="2519629" algn="l" defTabSz="839876" rtl="0" eaLnBrk="1" latinLnBrk="0" hangingPunct="1">
      <a:defRPr kumimoji="1" sz="1653" kern="1200">
        <a:solidFill>
          <a:schemeClr val="tx1"/>
        </a:solidFill>
        <a:latin typeface="+mn-lt"/>
        <a:ea typeface="+mn-ea"/>
        <a:cs typeface="+mn-cs"/>
      </a:defRPr>
    </a:lvl7pPr>
    <a:lvl8pPr marL="2939567" algn="l" defTabSz="839876" rtl="0" eaLnBrk="1" latinLnBrk="0" hangingPunct="1">
      <a:defRPr kumimoji="1" sz="1653" kern="1200">
        <a:solidFill>
          <a:schemeClr val="tx1"/>
        </a:solidFill>
        <a:latin typeface="+mn-lt"/>
        <a:ea typeface="+mn-ea"/>
        <a:cs typeface="+mn-cs"/>
      </a:defRPr>
    </a:lvl8pPr>
    <a:lvl9pPr marL="3359506" algn="l" defTabSz="839876" rtl="0" eaLnBrk="1" latinLnBrk="0" hangingPunct="1">
      <a:defRPr kumimoji="1" sz="1653"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 uri="{2D200454-40CA-4A62-9FC3-DE9A4176ACB9}">
      <p15:notesGuideLst xmlns:p15="http://schemas.microsoft.com/office/powerpoint/2012/main">
        <p15:guide id="1" orient="horz" pos="3131" userDrawn="1">
          <p15:clr>
            <a:srgbClr val="A4A3A4"/>
          </p15:clr>
        </p15:guide>
        <p15:guide id="2" pos="2145"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作成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00000"/>
    <a:srgbClr val="F2F4FC"/>
    <a:srgbClr val="FCFCFE"/>
    <a:srgbClr val="FFFFFF"/>
    <a:srgbClr val="40404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F204A1-D3B0-4F2E-A7C6-2258B75497DE}" v="6" dt="2023-03-28T07:17:51.482"/>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中間スタイル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スタイル (中間)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06799F8-075E-4A3A-A7F6-7FBC6576F1A4}" styleName="テーマ スタイル 2 - アクセント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テーマ スタイル 2 - アクセント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C7853C-536D-4A76-A0AE-DD22124D55A5}" styleName="テーマ スタイル 1 - アクセント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5172" autoAdjust="0"/>
    <p:restoredTop sz="95778" autoAdjust="0"/>
  </p:normalViewPr>
  <p:slideViewPr>
    <p:cSldViewPr snapToObjects="1">
      <p:cViewPr varScale="1">
        <p:scale>
          <a:sx n="114" d="100"/>
          <a:sy n="114" d="100"/>
        </p:scale>
        <p:origin x="1884" y="96"/>
      </p:cViewPr>
      <p:guideLst>
        <p:guide orient="horz" pos="2160"/>
        <p:guide pos="312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snapToObjects="1">
      <p:cViewPr varScale="1">
        <p:scale>
          <a:sx n="85" d="100"/>
          <a:sy n="85" d="100"/>
        </p:scale>
        <p:origin x="-3786" y="-78"/>
      </p:cViewPr>
      <p:guideLst>
        <p:guide orient="horz" pos="3131"/>
        <p:guide pos="2145"/>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theme" Target="theme/theme1.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notesMaster" Target="notesMasters/notesMaster1.xml"/><Relationship Id="rId5" Type="http://schemas.openxmlformats.org/officeDocument/2006/relationships/slide" Target="slides/slide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handoutMaster" Target="handoutMasters/handoutMaster1.xml"/><Relationship Id="rId85"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commentAuthors" Target="commentAuthors.xml"/><Relationship Id="rId86"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microsoft.com/office/2018/10/relationships/authors" Target="authors.xml"/><Relationship Id="rId61" Type="http://schemas.openxmlformats.org/officeDocument/2006/relationships/slide" Target="slides/slide59.xml"/><Relationship Id="rId8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Priyankar\Desktop\Laptop\Desktop\Projects\NTT%20Data%20Malaysia%20F&amp;B\Update%202\NTT%20Malaysia%20workbook_24%20Oct%202022.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embeddings/oleObject1.bin"/></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'CAGR vs import value'!$B$2</c:f>
              <c:strCache>
                <c:ptCount val="1"/>
                <c:pt idx="0">
                  <c:v>スウィートポテト</c:v>
                </c:pt>
              </c:strCache>
            </c:strRef>
          </c:tx>
          <c:spPr>
            <a:ln w="25400" cap="rnd">
              <a:noFill/>
              <a:round/>
            </a:ln>
            <a:effectLst/>
          </c:spPr>
          <c:marker>
            <c:symbol val="circle"/>
            <c:size val="5"/>
            <c:spPr>
              <a:solidFill>
                <a:schemeClr val="accent1"/>
              </a:solidFill>
              <a:ln w="9525">
                <a:solidFill>
                  <a:schemeClr val="accent1"/>
                </a:solidFill>
              </a:ln>
              <a:effectLst/>
            </c:spPr>
          </c:marker>
          <c:dLbls>
            <c:spPr>
              <a:noFill/>
              <a:ln>
                <a:solidFill>
                  <a:srgbClr val="000000"/>
                </a:solidFill>
              </a:ln>
              <a:effectLst/>
            </c:spPr>
            <c:txPr>
              <a:bodyPr rot="0" spcFirstLastPara="1" vertOverflow="ellipsis" vert="horz" wrap="square" anchor="ctr" anchorCtr="1"/>
              <a:lstStyle/>
              <a:p>
                <a:pPr>
                  <a:defRPr sz="1200" b="0" i="0" u="none" strike="noStrike" kern="1200" baseline="0">
                    <a:solidFill>
                      <a:schemeClr val="tx1">
                        <a:lumMod val="75000"/>
                      </a:schemeClr>
                    </a:solidFill>
                    <a:latin typeface="Meiryo UI" panose="020B0604030504040204" pitchFamily="50" charset="-128"/>
                    <a:ea typeface="Meiryo UI" panose="020B0604030504040204" pitchFamily="50" charset="-128"/>
                    <a:cs typeface="+mn-cs"/>
                  </a:defRPr>
                </a:pPr>
                <a:endParaRPr lang="ja-JP"/>
              </a:p>
            </c:txPr>
            <c:dLblPos val="r"/>
            <c:showLegendKey val="0"/>
            <c:showVal val="1"/>
            <c:showCatName val="1"/>
            <c:showSerName val="1"/>
            <c:showPercent val="0"/>
            <c:showBubbleSize val="0"/>
            <c:separator>; </c:separator>
            <c:showLeaderLines val="0"/>
            <c:extLst xmlns:c16="http://schemas.microsoft.com/office/drawing/2014/chart" xmlns:c15="http://schemas.microsoft.com/office/drawing/2012/chart" xmlns:c14="http://schemas.microsoft.com/office/drawing/2007/8/2/chart" xmlns:mc="http://schemas.openxmlformats.org/markup-compatibility/2006">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'CAGR vs import value'!$B$3</c:f>
              <c:numCache>
                <c:formatCode>#,##0</c:formatCode>
                <c:ptCount val="1"/>
                <c:pt idx="0">
                  <c:v>10851</c:v>
                </c:pt>
              </c:numCache>
            </c:numRef>
          </c:xVal>
          <c:yVal>
            <c:numRef>
              <c:f>'CAGR vs import value'!$B$4</c:f>
              <c:numCache>
                <c:formatCode>0.0%</c:formatCode>
                <c:ptCount val="1"/>
                <c:pt idx="0">
                  <c:v>9.1284257794764567E-2</c:v>
                </c:pt>
              </c:numCache>
            </c:numRef>
          </c:yVal>
          <c:smooth val="0"/>
          <c:extLst xmlns:c16="http://schemas.microsoft.com/office/drawing/2014/chart" xmlns:c15="http://schemas.microsoft.com/office/drawing/2012/chart" xmlns:c14="http://schemas.microsoft.com/office/drawing/2007/8/2/chart" xmlns:mc="http://schemas.openxmlformats.org/markup-compatibility/2006">
            <c:ext xmlns:c16="http://schemas.microsoft.com/office/drawing/2014/chart" uri="{C3380CC4-5D6E-409C-BE32-E72D297353CC}">
              <c16:uniqueId val="{00000000-391F-46DB-A40D-729310FF14E8}"/>
            </c:ext>
          </c:extLst>
        </c:ser>
        <c:ser>
          <c:idx val="1"/>
          <c:order val="1"/>
          <c:tx>
            <c:strRef>
              <c:f>'CAGR vs import value'!$C$2</c:f>
              <c:strCache>
                <c:ptCount val="1"/>
                <c:pt idx="0">
                  <c:v>洋梨</c:v>
                </c:pt>
              </c:strCache>
            </c:strRef>
          </c:tx>
          <c:spPr>
            <a:ln w="19050" cap="rnd">
              <a:noFill/>
              <a:round/>
            </a:ln>
            <a:effectLst/>
          </c:spPr>
          <c:marker>
            <c:symbol val="circle"/>
            <c:size val="5"/>
            <c:spPr>
              <a:solidFill>
                <a:schemeClr val="accent2"/>
              </a:solidFill>
              <a:ln w="9525">
                <a:solidFill>
                  <a:schemeClr val="accent2"/>
                </a:solidFill>
              </a:ln>
              <a:effectLst/>
            </c:spPr>
          </c:marker>
          <c:dLbls>
            <c:dLbl>
              <c:idx val="0"/>
              <c:layout>
                <c:manualLayout>
                  <c:x val="-5.4394267718955544E-2"/>
                  <c:y val="-9.7599499318489352E-2"/>
                </c:manualLayout>
              </c:layout>
              <c:dLblPos val="r"/>
              <c:showLegendKey val="0"/>
              <c:showVal val="1"/>
              <c:showCatName val="1"/>
              <c:showSerName val="1"/>
              <c:showPercent val="0"/>
              <c:showBubbleSize val="0"/>
              <c:separator>; </c:separator>
              <c:extLst>
                <c:ext xmlns:c15="http://schemas.microsoft.com/office/drawing/2012/chart" uri="{CE6537A1-D6FC-4f65-9D91-7224C49458BB}">
                  <c15:layout>
                    <c:manualLayout>
                      <c:w val="0.16860263189863639"/>
                      <c:h val="0.11158015645472634"/>
                    </c:manualLayout>
                  </c15:layout>
                </c:ext>
                <c:ext xmlns:c16="http://schemas.microsoft.com/office/drawing/2014/chart" uri="{C3380CC4-5D6E-409C-BE32-E72D297353CC}">
                  <c16:uniqueId val="{00000005-391F-46DB-A40D-729310FF14E8}"/>
                </c:ext>
              </c:extLst>
            </c:dLbl>
            <c:spPr>
              <a:noFill/>
              <a:ln>
                <a:solidFill>
                  <a:srgbClr val="000000"/>
                </a:solidFill>
              </a:ln>
              <a:effectLst/>
            </c:spPr>
            <c:txPr>
              <a:bodyPr rot="0" spcFirstLastPara="1" vertOverflow="ellipsis" vert="horz" wrap="square" anchor="ctr" anchorCtr="1"/>
              <a:lstStyle/>
              <a:p>
                <a:pPr>
                  <a:defRPr sz="1200" b="0" i="0" u="none" strike="noStrike" kern="1200" baseline="0">
                    <a:solidFill>
                      <a:schemeClr val="tx1">
                        <a:lumMod val="75000"/>
                      </a:schemeClr>
                    </a:solidFill>
                    <a:latin typeface="Meiryo UI" panose="020B0604030504040204" pitchFamily="50" charset="-128"/>
                    <a:ea typeface="Meiryo UI" panose="020B0604030504040204" pitchFamily="50" charset="-128"/>
                    <a:cs typeface="+mn-cs"/>
                  </a:defRPr>
                </a:pPr>
                <a:endParaRPr lang="ja-JP"/>
              </a:p>
            </c:txPr>
            <c:dLblPos val="r"/>
            <c:showLegendKey val="0"/>
            <c:showVal val="1"/>
            <c:showCatName val="1"/>
            <c:showSerName val="1"/>
            <c:showPercent val="0"/>
            <c:showBubbleSize val="0"/>
            <c:separator>; </c:separator>
            <c:showLeaderLines val="0"/>
            <c:extLst xmlns:c16="http://schemas.microsoft.com/office/drawing/2014/chart" xmlns:c15="http://schemas.microsoft.com/office/drawing/2012/chart" xmlns:c14="http://schemas.microsoft.com/office/drawing/2007/8/2/chart" xmlns:mc="http://schemas.openxmlformats.org/markup-compatibility/2006">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'CAGR vs import value'!$C$3</c:f>
              <c:numCache>
                <c:formatCode>#,##0</c:formatCode>
                <c:ptCount val="1"/>
                <c:pt idx="0">
                  <c:v>38811</c:v>
                </c:pt>
              </c:numCache>
            </c:numRef>
          </c:xVal>
          <c:yVal>
            <c:numRef>
              <c:f>'CAGR vs import value'!$C$4</c:f>
              <c:numCache>
                <c:formatCode>0.0%</c:formatCode>
                <c:ptCount val="1"/>
                <c:pt idx="0">
                  <c:v>1.1778906374311671E-2</c:v>
                </c:pt>
              </c:numCache>
            </c:numRef>
          </c:yVal>
          <c:smooth val="0"/>
          <c:extLst xmlns:c16="http://schemas.microsoft.com/office/drawing/2014/chart" xmlns:c15="http://schemas.microsoft.com/office/drawing/2012/chart" xmlns:c14="http://schemas.microsoft.com/office/drawing/2007/8/2/chart" xmlns:mc="http://schemas.openxmlformats.org/markup-compatibility/2006">
            <c:ext xmlns:c16="http://schemas.microsoft.com/office/drawing/2014/chart" uri="{C3380CC4-5D6E-409C-BE32-E72D297353CC}">
              <c16:uniqueId val="{00000001-391F-46DB-A40D-729310FF14E8}"/>
            </c:ext>
          </c:extLst>
        </c:ser>
        <c:ser>
          <c:idx val="2"/>
          <c:order val="2"/>
          <c:tx>
            <c:strRef>
              <c:f>'CAGR vs import value'!$D$2</c:f>
              <c:strCache>
                <c:ptCount val="1"/>
                <c:pt idx="0">
                  <c:v>柿</c:v>
                </c:pt>
              </c:strCache>
            </c:strRef>
          </c:tx>
          <c:spPr>
            <a:ln w="25400" cap="rnd">
              <a:noFill/>
              <a:round/>
            </a:ln>
            <a:effectLst/>
          </c:spPr>
          <c:marker>
            <c:symbol val="circle"/>
            <c:size val="5"/>
            <c:spPr>
              <a:solidFill>
                <a:schemeClr val="accent3"/>
              </a:solidFill>
              <a:ln w="9525">
                <a:solidFill>
                  <a:schemeClr val="accent3"/>
                </a:solidFill>
              </a:ln>
              <a:effectLst/>
            </c:spPr>
          </c:marker>
          <c:dLbls>
            <c:dLbl>
              <c:idx val="0"/>
              <c:layout>
                <c:manualLayout>
                  <c:x val="2.97619047619044E-3"/>
                  <c:y val="5.6151940545004005E-2"/>
                </c:manualLayout>
              </c:layout>
              <c:dLblPos val="r"/>
              <c:showLegendKey val="0"/>
              <c:showVal val="1"/>
              <c:showCatName val="1"/>
              <c:showSerName val="1"/>
              <c:showPercent val="0"/>
              <c:showBubbleSize val="0"/>
              <c:separator>; </c:separator>
              <c:extLst xmlns:c16="http://schemas.microsoft.com/office/drawing/2014/chart" xmlns:c15="http://schemas.microsoft.com/office/drawing/2012/chart" xmlns:c14="http://schemas.microsoft.com/office/drawing/2007/8/2/chart" xmlns:mc="http://schemas.openxmlformats.org/markup-compatibility/2006">
                <c:ext xmlns:c15="http://schemas.microsoft.com/office/drawing/2012/chart" uri="{CE6537A1-D6FC-4f65-9D91-7224C49458BB}">
                  <c15:layout>
                    <c:manualLayout>
                      <c:w val="0.25071428571428572"/>
                      <c:h val="8.2477291494632538E-2"/>
                    </c:manualLayout>
                  </c15:layout>
                </c:ext>
                <c:ext xmlns:c16="http://schemas.microsoft.com/office/drawing/2014/chart" uri="{C3380CC4-5D6E-409C-BE32-E72D297353CC}">
                  <c16:uniqueId val="{00000002-391F-46DB-A40D-729310FF14E8}"/>
                </c:ext>
              </c:extLst>
            </c:dLbl>
            <c:spPr>
              <a:noFill/>
              <a:ln>
                <a:solidFill>
                  <a:srgbClr val="000000"/>
                </a:solidFill>
              </a:ln>
              <a:effectLst/>
            </c:spPr>
            <c:txPr>
              <a:bodyPr rot="0" spcFirstLastPara="1" vertOverflow="ellipsis" vert="horz" wrap="square" anchor="ctr" anchorCtr="1"/>
              <a:lstStyle/>
              <a:p>
                <a:pPr>
                  <a:defRPr sz="1200" b="0" i="0" u="none" strike="noStrike" kern="1200" baseline="0">
                    <a:solidFill>
                      <a:schemeClr val="tx1">
                        <a:lumMod val="75000"/>
                      </a:schemeClr>
                    </a:solidFill>
                    <a:latin typeface="Meiryo UI" panose="020B0604030504040204" pitchFamily="50" charset="-128"/>
                    <a:ea typeface="Meiryo UI" panose="020B0604030504040204" pitchFamily="50" charset="-128"/>
                    <a:cs typeface="+mn-cs"/>
                  </a:defRPr>
                </a:pPr>
                <a:endParaRPr lang="ja-JP"/>
              </a:p>
            </c:txPr>
            <c:dLblPos val="r"/>
            <c:showLegendKey val="0"/>
            <c:showVal val="1"/>
            <c:showCatName val="1"/>
            <c:showSerName val="1"/>
            <c:showPercent val="0"/>
            <c:showBubbleSize val="0"/>
            <c:separator>; </c:separator>
            <c:showLeaderLines val="0"/>
            <c:extLst xmlns:c16="http://schemas.microsoft.com/office/drawing/2014/chart" xmlns:c15="http://schemas.microsoft.com/office/drawing/2012/chart" xmlns:c14="http://schemas.microsoft.com/office/drawing/2007/8/2/chart" xmlns:mc="http://schemas.openxmlformats.org/markup-compatibility/2006">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'CAGR vs import value'!$D$3</c:f>
              <c:numCache>
                <c:formatCode>#,##0</c:formatCode>
                <c:ptCount val="1"/>
                <c:pt idx="0">
                  <c:v>5645</c:v>
                </c:pt>
              </c:numCache>
            </c:numRef>
          </c:xVal>
          <c:yVal>
            <c:numRef>
              <c:f>'CAGR vs import value'!$D$4</c:f>
              <c:numCache>
                <c:formatCode>0.0%</c:formatCode>
                <c:ptCount val="1"/>
                <c:pt idx="0">
                  <c:v>-1.834710722422539E-2</c:v>
                </c:pt>
              </c:numCache>
            </c:numRef>
          </c:yVal>
          <c:smooth val="0"/>
          <c:extLst xmlns:c16="http://schemas.microsoft.com/office/drawing/2014/chart" xmlns:c15="http://schemas.microsoft.com/office/drawing/2012/chart" xmlns:c14="http://schemas.microsoft.com/office/drawing/2007/8/2/chart" xmlns:mc="http://schemas.openxmlformats.org/markup-compatibility/2006">
            <c:ext xmlns:c16="http://schemas.microsoft.com/office/drawing/2014/chart" uri="{C3380CC4-5D6E-409C-BE32-E72D297353CC}">
              <c16:uniqueId val="{00000003-391F-46DB-A40D-729310FF14E8}"/>
            </c:ext>
          </c:extLst>
        </c:ser>
        <c:ser>
          <c:idx val="3"/>
          <c:order val="3"/>
          <c:tx>
            <c:strRef>
              <c:f>'CAGR vs import value'!$E$2</c:f>
              <c:strCache>
                <c:ptCount val="1"/>
                <c:pt idx="0">
                  <c:v>メロン</c:v>
                </c:pt>
              </c:strCache>
            </c:strRef>
          </c:tx>
          <c:spPr>
            <a:ln w="19050" cap="rnd">
              <a:noFill/>
              <a:round/>
            </a:ln>
            <a:effectLst/>
          </c:spPr>
          <c:marker>
            <c:symbol val="circle"/>
            <c:size val="5"/>
            <c:spPr>
              <a:solidFill>
                <a:schemeClr val="accent4"/>
              </a:solidFill>
              <a:ln w="9525">
                <a:solidFill>
                  <a:schemeClr val="accent4"/>
                </a:solidFill>
              </a:ln>
              <a:effectLst/>
            </c:spPr>
          </c:marker>
          <c:dLbls>
            <c:spPr>
              <a:noFill/>
              <a:ln>
                <a:solidFill>
                  <a:srgbClr val="000000"/>
                </a:solidFill>
              </a:ln>
              <a:effectLst/>
            </c:spPr>
            <c:txPr>
              <a:bodyPr rot="0" spcFirstLastPara="1" vertOverflow="ellipsis" vert="horz" wrap="square" anchor="ctr" anchorCtr="1"/>
              <a:lstStyle/>
              <a:p>
                <a:pPr>
                  <a:defRPr sz="1200" b="0" i="0" u="none" strike="noStrike" kern="1200" baseline="0">
                    <a:solidFill>
                      <a:schemeClr val="tx1">
                        <a:lumMod val="75000"/>
                      </a:schemeClr>
                    </a:solidFill>
                    <a:latin typeface="Meiryo UI" panose="020B0604030504040204" pitchFamily="50" charset="-128"/>
                    <a:ea typeface="Meiryo UI" panose="020B0604030504040204" pitchFamily="50" charset="-128"/>
                    <a:cs typeface="+mn-cs"/>
                  </a:defRPr>
                </a:pPr>
                <a:endParaRPr lang="ja-JP"/>
              </a:p>
            </c:txPr>
            <c:dLblPos val="r"/>
            <c:showLegendKey val="0"/>
            <c:showVal val="1"/>
            <c:showCatName val="1"/>
            <c:showSerName val="1"/>
            <c:showPercent val="0"/>
            <c:showBubbleSize val="0"/>
            <c:separator>; </c:separator>
            <c:showLeaderLines val="0"/>
            <c:extLst xmlns:c16="http://schemas.microsoft.com/office/drawing/2014/chart" xmlns:c15="http://schemas.microsoft.com/office/drawing/2012/chart" xmlns:c14="http://schemas.microsoft.com/office/drawing/2007/8/2/chart" xmlns:mc="http://schemas.openxmlformats.org/markup-compatibility/2006">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'CAGR vs import value'!$E$3</c:f>
              <c:numCache>
                <c:formatCode>#,##0</c:formatCode>
                <c:ptCount val="1"/>
                <c:pt idx="0">
                  <c:v>6941</c:v>
                </c:pt>
              </c:numCache>
            </c:numRef>
          </c:xVal>
          <c:yVal>
            <c:numRef>
              <c:f>'CAGR vs import value'!$E$4</c:f>
              <c:numCache>
                <c:formatCode>0.0%</c:formatCode>
                <c:ptCount val="1"/>
                <c:pt idx="0">
                  <c:v>0.14199410586728356</c:v>
                </c:pt>
              </c:numCache>
            </c:numRef>
          </c:yVal>
          <c:smooth val="0"/>
          <c:extLst xmlns:c16="http://schemas.microsoft.com/office/drawing/2014/chart" xmlns:c15="http://schemas.microsoft.com/office/drawing/2012/chart" xmlns:c14="http://schemas.microsoft.com/office/drawing/2007/8/2/chart" xmlns:mc="http://schemas.openxmlformats.org/markup-compatibility/2006">
            <c:ext xmlns:c16="http://schemas.microsoft.com/office/drawing/2014/chart" uri="{C3380CC4-5D6E-409C-BE32-E72D297353CC}">
              <c16:uniqueId val="{00000004-391F-46DB-A40D-729310FF14E8}"/>
            </c:ext>
          </c:extLst>
        </c:ser>
        <c:dLbls>
          <c:dLblPos val="r"/>
          <c:showLegendKey val="0"/>
          <c:showVal val="1"/>
          <c:showCatName val="0"/>
          <c:showSerName val="0"/>
          <c:showPercent val="0"/>
          <c:showBubbleSize val="0"/>
        </c:dLbls>
        <c:axId val="1140026447"/>
        <c:axId val="1140024367"/>
      </c:scatterChart>
      <c:valAx>
        <c:axId val="1140026447"/>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200" b="1" i="0" u="none" strike="noStrike" kern="1200" baseline="0">
                    <a:solidFill>
                      <a:schemeClr val="tx1">
                        <a:lumMod val="75000"/>
                      </a:schemeClr>
                    </a:solidFill>
                    <a:latin typeface="Meiryo UI" panose="020B0604030504040204" pitchFamily="50" charset="-128"/>
                    <a:ea typeface="Meiryo UI" panose="020B0604030504040204" pitchFamily="50" charset="-128"/>
                    <a:cs typeface="+mn-cs"/>
                  </a:defRPr>
                </a:pPr>
                <a:r>
                  <a:rPr lang="en-SG" b="1"/>
                  <a:t>2021年輸入額(千米ドル) </a:t>
                </a:r>
              </a:p>
            </c:rich>
          </c:tx>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75000"/>
                    </a:schemeClr>
                  </a:solidFill>
                  <a:latin typeface="Meiryo UI" panose="020B0604030504040204" pitchFamily="50" charset="-128"/>
                  <a:ea typeface="Meiryo UI" panose="020B0604030504040204" pitchFamily="50" charset="-128"/>
                  <a:cs typeface="+mn-cs"/>
                </a:defRPr>
              </a:pPr>
              <a:endParaRPr lang="ja-JP"/>
            </a:p>
          </c:txPr>
        </c:title>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75000"/>
                  </a:schemeClr>
                </a:solidFill>
                <a:latin typeface="Meiryo UI" panose="020B0604030504040204" pitchFamily="50" charset="-128"/>
                <a:ea typeface="Meiryo UI" panose="020B0604030504040204" pitchFamily="50" charset="-128"/>
                <a:cs typeface="+mn-cs"/>
              </a:defRPr>
            </a:pPr>
            <a:endParaRPr lang="ja-JP"/>
          </a:p>
        </c:txPr>
        <c:crossAx val="1140024367"/>
        <c:crosses val="autoZero"/>
        <c:crossBetween val="midCat"/>
      </c:valAx>
      <c:valAx>
        <c:axId val="114002436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lumMod val="75000"/>
                      </a:schemeClr>
                    </a:solidFill>
                    <a:latin typeface="Meiryo UI" panose="020B0604030504040204" pitchFamily="50" charset="-128"/>
                    <a:ea typeface="Meiryo UI" panose="020B0604030504040204" pitchFamily="50" charset="-128"/>
                    <a:cs typeface="+mn-cs"/>
                  </a:defRPr>
                </a:pPr>
                <a:r>
                  <a:rPr lang="en-US" b="1" dirty="0" err="1"/>
                  <a:t>年平均成長率</a:t>
                </a:r>
                <a:r>
                  <a:rPr lang="ja-JP" b="1" dirty="0"/>
                  <a:t>　</a:t>
                </a:r>
                <a:r>
                  <a:rPr lang="en-US" b="1" dirty="0"/>
                  <a:t>2017</a:t>
                </a:r>
                <a:r>
                  <a:rPr lang="ja-JP" b="1" dirty="0"/>
                  <a:t>－</a:t>
                </a:r>
                <a:r>
                  <a:rPr lang="en-US" b="1" dirty="0"/>
                  <a:t>2021</a:t>
                </a:r>
                <a:r>
                  <a:rPr lang="ja-JP" altLang="en-US" b="1" dirty="0"/>
                  <a:t>年</a:t>
                </a:r>
                <a:endParaRPr lang="en-SG" b="1" dirty="0"/>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75000"/>
                    </a:schemeClr>
                  </a:solidFill>
                  <a:latin typeface="Meiryo UI" panose="020B0604030504040204" pitchFamily="50" charset="-128"/>
                  <a:ea typeface="Meiryo UI" panose="020B0604030504040204" pitchFamily="50" charset="-128"/>
                  <a:cs typeface="+mn-cs"/>
                </a:defRPr>
              </a:pPr>
              <a:endParaRPr lang="ja-JP"/>
            </a:p>
          </c:txPr>
        </c:title>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75000"/>
                  </a:schemeClr>
                </a:solidFill>
                <a:latin typeface="Meiryo UI" panose="020B0604030504040204" pitchFamily="50" charset="-128"/>
                <a:ea typeface="Meiryo UI" panose="020B0604030504040204" pitchFamily="50" charset="-128"/>
                <a:cs typeface="+mn-cs"/>
              </a:defRPr>
            </a:pPr>
            <a:endParaRPr lang="ja-JP"/>
          </a:p>
        </c:txPr>
        <c:crossAx val="1140026447"/>
        <c:crosses val="autoZero"/>
        <c:crossBetween val="midCat"/>
      </c:valAx>
      <c:spPr>
        <a:noFill/>
        <a:ln>
          <a:solidFill>
            <a:schemeClr val="tx1">
              <a:lumMod val="50000"/>
            </a:schemeClr>
          </a:solid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75000"/>
                </a:schemeClr>
              </a:solidFill>
              <a:latin typeface="Meiryo UI" panose="020B0604030504040204" pitchFamily="50" charset="-128"/>
              <a:ea typeface="Meiryo UI" panose="020B0604030504040204" pitchFamily="50" charset="-128"/>
              <a:cs typeface="+mn-cs"/>
            </a:defRPr>
          </a:pPr>
          <a:endParaRPr lang="ja-JP"/>
        </a:p>
      </c:txPr>
    </c:legend>
    <c:plotVisOnly val="1"/>
    <c:dispBlanksAs val="gap"/>
    <c:showDLblsOverMax val="0"/>
  </c:chart>
  <c:spPr>
    <a:noFill/>
    <a:ln>
      <a:noFill/>
    </a:ln>
    <a:effectLst/>
  </c:spPr>
  <c:txPr>
    <a:bodyPr/>
    <a:lstStyle/>
    <a:p>
      <a:pPr>
        <a:defRPr sz="1200">
          <a:solidFill>
            <a:schemeClr val="tx1">
              <a:lumMod val="75000"/>
            </a:schemeClr>
          </a:solidFill>
          <a:latin typeface="Meiryo UI" panose="020B0604030504040204" pitchFamily="50" charset="-128"/>
          <a:ea typeface="Meiryo UI" panose="020B0604030504040204" pitchFamily="50" charset="-128"/>
        </a:defRPr>
      </a:pPr>
      <a:endParaRPr lang="ja-JP"/>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'CAGR vs import value'!$I$2</c:f>
              <c:strCache>
                <c:ptCount val="1"/>
                <c:pt idx="0">
                  <c:v>スウィートポテト</c:v>
                </c:pt>
              </c:strCache>
            </c:strRef>
          </c:tx>
          <c:spPr>
            <a:ln w="25400" cap="rnd">
              <a:noFill/>
              <a:round/>
            </a:ln>
            <a:effectLst/>
          </c:spPr>
          <c:marker>
            <c:symbol val="circle"/>
            <c:size val="5"/>
            <c:spPr>
              <a:solidFill>
                <a:schemeClr val="accent1"/>
              </a:solidFill>
              <a:ln w="9525">
                <a:solidFill>
                  <a:schemeClr val="accent1"/>
                </a:solidFill>
              </a:ln>
              <a:effectLst/>
            </c:spPr>
          </c:marker>
          <c:dLbls>
            <c:dLbl>
              <c:idx val="0"/>
              <c:layout>
                <c:manualLayout>
                  <c:x val="6.1507936507936498E-2"/>
                  <c:y val="1.6515276630883553E-2"/>
                </c:manualLayout>
              </c:layout>
              <c:tx>
                <c:rich>
                  <a:bodyPr rot="0" vert="horz"/>
                  <a:lstStyle/>
                  <a:p>
                    <a:pPr>
                      <a:defRPr/>
                    </a:pPr>
                    <a:r>
                      <a:rPr lang="ja-JP" altLang="en-US" baseline="0" dirty="0"/>
                      <a:t>かんし</a:t>
                    </a:r>
                    <a:r>
                      <a:rPr lang="ja-JP" altLang="en-US" baseline="0" dirty="0" err="1"/>
                      <a:t>ょ</a:t>
                    </a:r>
                    <a:r>
                      <a:rPr lang="en-US" altLang="ja-JP" baseline="0" dirty="0"/>
                      <a:t>; </a:t>
                    </a:r>
                    <a:fld id="{52031BD2-DEE0-4553-99A7-04DBB9685836}" type="XVALUE">
                      <a:rPr lang="en-US" altLang="ja-JP" baseline="0" dirty="0"/>
                      <a:pPr>
                        <a:defRPr/>
                      </a:pPr>
                      <a:t>[X 値]</a:t>
                    </a:fld>
                    <a:r>
                      <a:rPr lang="en-US" altLang="ja-JP" baseline="0" dirty="0"/>
                      <a:t>; </a:t>
                    </a:r>
                    <a:fld id="{F6F0E9C8-2454-4ACA-AA81-3569B5519D27}" type="YVALUE">
                      <a:rPr lang="en-US" altLang="ja-JP" baseline="0" dirty="0"/>
                      <a:pPr>
                        <a:defRPr/>
                      </a:pPr>
                      <a:t>[Y 値]</a:t>
                    </a:fld>
                    <a:endParaRPr lang="en-US" altLang="ja-JP" baseline="0" dirty="0"/>
                  </a:p>
                </c:rich>
              </c:tx>
              <c:spPr>
                <a:noFill/>
                <a:ln>
                  <a:solidFill>
                    <a:schemeClr val="tx1">
                      <a:lumMod val="50000"/>
                    </a:schemeClr>
                  </a:solidFill>
                </a:ln>
                <a:effectLst/>
              </c:spPr>
              <c:dLblPos val="r"/>
              <c:showLegendKey val="0"/>
              <c:showVal val="1"/>
              <c:showCatName val="1"/>
              <c:showSerName val="1"/>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25254952505936756"/>
                      <c:h val="0.14077621800165152"/>
                    </c:manualLayout>
                  </c15:layout>
                  <c15:dlblFieldTable/>
                  <c15:showDataLabelsRange val="0"/>
                </c:ext>
                <c:ext xmlns:c16="http://schemas.microsoft.com/office/drawing/2014/chart" uri="{C3380CC4-5D6E-409C-BE32-E72D297353CC}">
                  <c16:uniqueId val="{00000000-B126-482A-BE97-12552483A302}"/>
                </c:ext>
              </c:extLst>
            </c:dLbl>
            <c:spPr>
              <a:noFill/>
              <a:ln>
                <a:solidFill>
                  <a:schemeClr val="tx1">
                    <a:lumMod val="50000"/>
                  </a:schemeClr>
                </a:solidFill>
              </a:ln>
              <a:effectLst/>
            </c:spPr>
            <c:txPr>
              <a:bodyPr rot="0" vert="horz"/>
              <a:lstStyle/>
              <a:p>
                <a:pPr>
                  <a:defRPr/>
                </a:pPr>
                <a:endParaRPr lang="ja-JP"/>
              </a:p>
            </c:txPr>
            <c:dLblPos val="r"/>
            <c:showLegendKey val="0"/>
            <c:showVal val="1"/>
            <c:showCatName val="1"/>
            <c:showSerName val="1"/>
            <c:showPercent val="0"/>
            <c:showBubbleSize val="0"/>
            <c:separator>; </c:separator>
            <c:showLeaderLines val="0"/>
            <c:extLst xmlns:mc="http://schemas.openxmlformats.org/markup-compatibility/2006" xmlns:c14="http://schemas.microsoft.com/office/drawing/2007/8/2/chart" xmlns:c15="http://schemas.microsoft.com/office/drawing/2012/chart" xmlns:c16="http://schemas.microsoft.com/office/drawing/2014/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'CAGR vs import value'!$I$3</c:f>
              <c:numCache>
                <c:formatCode>#,##0</c:formatCode>
                <c:ptCount val="1"/>
                <c:pt idx="0">
                  <c:v>17300</c:v>
                </c:pt>
              </c:numCache>
            </c:numRef>
          </c:xVal>
          <c:yVal>
            <c:numRef>
              <c:f>'CAGR vs import value'!$I$4</c:f>
              <c:numCache>
                <c:formatCode>0.0%</c:formatCode>
                <c:ptCount val="1"/>
                <c:pt idx="0">
                  <c:v>0.10748299291368424</c:v>
                </c:pt>
              </c:numCache>
            </c:numRef>
          </c:yVal>
          <c:smooth val="0"/>
          <c:extLst xmlns:mc="http://schemas.openxmlformats.org/markup-compatibility/2006" xmlns:c14="http://schemas.microsoft.com/office/drawing/2007/8/2/chart" xmlns:c15="http://schemas.microsoft.com/office/drawing/2012/chart" xmlns:c16="http://schemas.microsoft.com/office/drawing/2014/chart">
            <c:ext xmlns:c16="http://schemas.microsoft.com/office/drawing/2014/chart" uri="{C3380CC4-5D6E-409C-BE32-E72D297353CC}">
              <c16:uniqueId val="{00000001-B126-482A-BE97-12552483A302}"/>
            </c:ext>
          </c:extLst>
        </c:ser>
        <c:ser>
          <c:idx val="1"/>
          <c:order val="1"/>
          <c:tx>
            <c:strRef>
              <c:f>'CAGR vs import value'!$J$2</c:f>
              <c:strCache>
                <c:ptCount val="1"/>
                <c:pt idx="0">
                  <c:v>洋梨</c:v>
                </c:pt>
              </c:strCache>
            </c:strRef>
          </c:tx>
          <c:spPr>
            <a:ln w="25400" cap="rnd">
              <a:noFill/>
              <a:round/>
            </a:ln>
            <a:effectLst/>
          </c:spPr>
          <c:marker>
            <c:symbol val="circle"/>
            <c:size val="5"/>
            <c:spPr>
              <a:solidFill>
                <a:schemeClr val="accent2"/>
              </a:solidFill>
              <a:ln w="9525">
                <a:solidFill>
                  <a:schemeClr val="accent2"/>
                </a:solidFill>
              </a:ln>
              <a:effectLst/>
            </c:spPr>
          </c:marker>
          <c:dLbls>
            <c:dLbl>
              <c:idx val="0"/>
              <c:layout>
                <c:manualLayout>
                  <c:x val="-2.14870016247969E-2"/>
                  <c:y val="0.1114250603067679"/>
                </c:manualLayout>
              </c:layout>
              <c:tx>
                <c:rich>
                  <a:bodyPr/>
                  <a:lstStyle/>
                  <a:p>
                    <a:r>
                      <a:rPr lang="ja-JP" altLang="en-US" dirty="0"/>
                      <a:t>梨</a:t>
                    </a:r>
                    <a:r>
                      <a:rPr lang="en-US" altLang="ja-JP" baseline="0" dirty="0"/>
                      <a:t>; </a:t>
                    </a:r>
                    <a:fld id="{F2206B58-1E83-467A-B9B8-C8597477D24D}" type="XVALUE">
                      <a:rPr lang="en-US" altLang="ja-JP" baseline="0"/>
                      <a:pPr/>
                      <a:t>[X 値]</a:t>
                    </a:fld>
                    <a:r>
                      <a:rPr lang="en-US" altLang="ja-JP" baseline="0" dirty="0"/>
                      <a:t>; </a:t>
                    </a:r>
                  </a:p>
                  <a:p>
                    <a:fld id="{2FE39674-6AB7-4773-B34B-B926FBC617E5}" type="YVALUE">
                      <a:rPr lang="en-US" altLang="ja-JP" baseline="0" smtClean="0"/>
                      <a:pPr/>
                      <a:t>[Y 値]</a:t>
                    </a:fld>
                    <a:endParaRPr lang="ja-JP" altLang="en-US"/>
                  </a:p>
                </c:rich>
              </c:tx>
              <c:dLblPos val="r"/>
              <c:showLegendKey val="0"/>
              <c:showVal val="1"/>
              <c:showCatName val="1"/>
              <c:showSerName val="1"/>
              <c:showPercent val="0"/>
              <c:showBubbleSize val="0"/>
              <c:separator>; </c:separator>
              <c:extLst xmlns:mc="http://schemas.openxmlformats.org/markup-compatibility/2006" xmlns:c14="http://schemas.microsoft.com/office/drawing/2007/8/2/chart" xmlns:c15="http://schemas.microsoft.com/office/drawing/2012/chart" xmlns:c16="http://schemas.microsoft.com/office/drawing/2014/chart">
                <c:ext xmlns:c15="http://schemas.microsoft.com/office/drawing/2012/chart" uri="{CE6537A1-D6FC-4f65-9D91-7224C49458BB}">
                  <c15:dlblFieldTable/>
                  <c15:showDataLabelsRange val="0"/>
                </c:ext>
                <c:ext xmlns:c16="http://schemas.microsoft.com/office/drawing/2014/chart" uri="{C3380CC4-5D6E-409C-BE32-E72D297353CC}">
                  <c16:uniqueId val="{00000002-B126-482A-BE97-12552483A302}"/>
                </c:ext>
              </c:extLst>
            </c:dLbl>
            <c:spPr>
              <a:noFill/>
              <a:ln>
                <a:solidFill>
                  <a:schemeClr val="tx1">
                    <a:lumMod val="50000"/>
                  </a:schemeClr>
                </a:solidFill>
              </a:ln>
              <a:effectLst/>
            </c:spPr>
            <c:txPr>
              <a:bodyPr rot="0" vert="horz"/>
              <a:lstStyle/>
              <a:p>
                <a:pPr>
                  <a:defRPr/>
                </a:pPr>
                <a:endParaRPr lang="ja-JP"/>
              </a:p>
            </c:txPr>
            <c:dLblPos val="r"/>
            <c:showLegendKey val="0"/>
            <c:showVal val="1"/>
            <c:showCatName val="1"/>
            <c:showSerName val="1"/>
            <c:showPercent val="0"/>
            <c:showBubbleSize val="0"/>
            <c:separator>; </c:separator>
            <c:showLeaderLines val="0"/>
            <c:extLst xmlns:mc="http://schemas.openxmlformats.org/markup-compatibility/2006" xmlns:c14="http://schemas.microsoft.com/office/drawing/2007/8/2/chart" xmlns:c15="http://schemas.microsoft.com/office/drawing/2012/chart" xmlns:c16="http://schemas.microsoft.com/office/drawing/2014/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'CAGR vs import value'!$J$3</c:f>
              <c:numCache>
                <c:formatCode>#,##0</c:formatCode>
                <c:ptCount val="1"/>
                <c:pt idx="0">
                  <c:v>36820</c:v>
                </c:pt>
              </c:numCache>
            </c:numRef>
          </c:xVal>
          <c:yVal>
            <c:numRef>
              <c:f>'CAGR vs import value'!$J$4</c:f>
              <c:numCache>
                <c:formatCode>0.0%</c:formatCode>
                <c:ptCount val="1"/>
                <c:pt idx="0">
                  <c:v>-4.0398341516154179E-2</c:v>
                </c:pt>
              </c:numCache>
            </c:numRef>
          </c:yVal>
          <c:smooth val="0"/>
          <c:extLst xmlns:mc="http://schemas.openxmlformats.org/markup-compatibility/2006" xmlns:c14="http://schemas.microsoft.com/office/drawing/2007/8/2/chart" xmlns:c15="http://schemas.microsoft.com/office/drawing/2012/chart" xmlns:c16="http://schemas.microsoft.com/office/drawing/2014/chart">
            <c:ext xmlns:c16="http://schemas.microsoft.com/office/drawing/2014/chart" uri="{C3380CC4-5D6E-409C-BE32-E72D297353CC}">
              <c16:uniqueId val="{00000003-B126-482A-BE97-12552483A302}"/>
            </c:ext>
          </c:extLst>
        </c:ser>
        <c:ser>
          <c:idx val="2"/>
          <c:order val="2"/>
          <c:tx>
            <c:strRef>
              <c:f>'CAGR vs import value'!$K$2</c:f>
              <c:strCache>
                <c:ptCount val="1"/>
                <c:pt idx="0">
                  <c:v>柿</c:v>
                </c:pt>
              </c:strCache>
            </c:strRef>
          </c:tx>
          <c:spPr>
            <a:ln w="25400" cap="rnd">
              <a:noFill/>
              <a:round/>
            </a:ln>
            <a:effectLst/>
          </c:spPr>
          <c:marker>
            <c:symbol val="circle"/>
            <c:size val="5"/>
            <c:spPr>
              <a:solidFill>
                <a:schemeClr val="accent3"/>
              </a:solidFill>
              <a:ln w="9525">
                <a:solidFill>
                  <a:schemeClr val="accent3"/>
                </a:solidFill>
              </a:ln>
              <a:effectLst/>
            </c:spPr>
          </c:marker>
          <c:dLbls>
            <c:dLbl>
              <c:idx val="0"/>
              <c:layout>
                <c:manualLayout>
                  <c:x val="1.0912620297462781E-2"/>
                  <c:y val="-1.3212221304706853E-2"/>
                </c:manualLayout>
              </c:layout>
              <c:dLblPos val="r"/>
              <c:showLegendKey val="0"/>
              <c:showVal val="1"/>
              <c:showCatName val="1"/>
              <c:showSerName val="1"/>
              <c:showPercent val="0"/>
              <c:showBubbleSize val="0"/>
              <c:separator>; </c:separator>
              <c:extLst xmlns:mc="http://schemas.openxmlformats.org/markup-compatibility/2006" xmlns:c14="http://schemas.microsoft.com/office/drawing/2007/8/2/chart" xmlns:c15="http://schemas.microsoft.com/office/drawing/2012/chart" xmlns:c16="http://schemas.microsoft.com/office/drawing/2014/chart">
                <c:ext xmlns:c15="http://schemas.microsoft.com/office/drawing/2012/chart" uri="{CE6537A1-D6FC-4f65-9D91-7224C49458BB}">
                  <c15:layout>
                    <c:manualLayout>
                      <c:w val="0.26261904761904759"/>
                      <c:h val="6.9265070189925684E-2"/>
                    </c:manualLayout>
                  </c15:layout>
                </c:ext>
                <c:ext xmlns:c16="http://schemas.microsoft.com/office/drawing/2014/chart" uri="{C3380CC4-5D6E-409C-BE32-E72D297353CC}">
                  <c16:uniqueId val="{00000004-B126-482A-BE97-12552483A302}"/>
                </c:ext>
              </c:extLst>
            </c:dLbl>
            <c:spPr>
              <a:noFill/>
              <a:ln>
                <a:solidFill>
                  <a:schemeClr val="tx1">
                    <a:lumMod val="50000"/>
                  </a:schemeClr>
                </a:solidFill>
              </a:ln>
              <a:effectLst/>
            </c:spPr>
            <c:txPr>
              <a:bodyPr rot="0" vert="horz"/>
              <a:lstStyle/>
              <a:p>
                <a:pPr>
                  <a:defRPr/>
                </a:pPr>
                <a:endParaRPr lang="ja-JP"/>
              </a:p>
            </c:txPr>
            <c:dLblPos val="r"/>
            <c:showLegendKey val="0"/>
            <c:showVal val="1"/>
            <c:showCatName val="1"/>
            <c:showSerName val="1"/>
            <c:showPercent val="0"/>
            <c:showBubbleSize val="0"/>
            <c:separator>; </c:separator>
            <c:showLeaderLines val="0"/>
            <c:extLst xmlns:mc="http://schemas.openxmlformats.org/markup-compatibility/2006" xmlns:c14="http://schemas.microsoft.com/office/drawing/2007/8/2/chart" xmlns:c15="http://schemas.microsoft.com/office/drawing/2012/chart" xmlns:c16="http://schemas.microsoft.com/office/drawing/2014/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'CAGR vs import value'!$K$3</c:f>
              <c:numCache>
                <c:formatCode>#,##0</c:formatCode>
                <c:ptCount val="1"/>
                <c:pt idx="0">
                  <c:v>3691</c:v>
                </c:pt>
              </c:numCache>
            </c:numRef>
          </c:xVal>
          <c:yVal>
            <c:numRef>
              <c:f>'CAGR vs import value'!$K$4</c:f>
              <c:numCache>
                <c:formatCode>0.0%</c:formatCode>
                <c:ptCount val="1"/>
                <c:pt idx="0">
                  <c:v>-8.6439041665625216E-2</c:v>
                </c:pt>
              </c:numCache>
            </c:numRef>
          </c:yVal>
          <c:smooth val="0"/>
          <c:extLst xmlns:mc="http://schemas.openxmlformats.org/markup-compatibility/2006" xmlns:c14="http://schemas.microsoft.com/office/drawing/2007/8/2/chart" xmlns:c15="http://schemas.microsoft.com/office/drawing/2012/chart" xmlns:c16="http://schemas.microsoft.com/office/drawing/2014/chart">
            <c:ext xmlns:c16="http://schemas.microsoft.com/office/drawing/2014/chart" uri="{C3380CC4-5D6E-409C-BE32-E72D297353CC}">
              <c16:uniqueId val="{00000005-B126-482A-BE97-12552483A302}"/>
            </c:ext>
          </c:extLst>
        </c:ser>
        <c:ser>
          <c:idx val="3"/>
          <c:order val="3"/>
          <c:tx>
            <c:strRef>
              <c:f>'CAGR vs import value'!$L$2</c:f>
              <c:strCache>
                <c:ptCount val="1"/>
                <c:pt idx="0">
                  <c:v>メロン</c:v>
                </c:pt>
              </c:strCache>
            </c:strRef>
          </c:tx>
          <c:spPr>
            <a:ln w="25400" cap="rnd">
              <a:noFill/>
              <a:round/>
            </a:ln>
            <a:effectLst/>
          </c:spPr>
          <c:marker>
            <c:symbol val="circle"/>
            <c:size val="5"/>
            <c:spPr>
              <a:solidFill>
                <a:schemeClr val="accent4"/>
              </a:solidFill>
              <a:ln w="9525">
                <a:solidFill>
                  <a:schemeClr val="accent4"/>
                </a:solidFill>
              </a:ln>
              <a:effectLst/>
            </c:spPr>
          </c:marker>
          <c:dLbls>
            <c:spPr>
              <a:noFill/>
              <a:ln>
                <a:solidFill>
                  <a:schemeClr val="tx1">
                    <a:lumMod val="50000"/>
                  </a:schemeClr>
                </a:solidFill>
              </a:ln>
              <a:effectLst/>
            </c:spPr>
            <c:txPr>
              <a:bodyPr rot="0" vert="horz"/>
              <a:lstStyle/>
              <a:p>
                <a:pPr>
                  <a:defRPr/>
                </a:pPr>
                <a:endParaRPr lang="ja-JP"/>
              </a:p>
            </c:txPr>
            <c:dLblPos val="r"/>
            <c:showLegendKey val="0"/>
            <c:showVal val="1"/>
            <c:showCatName val="1"/>
            <c:showSerName val="1"/>
            <c:showPercent val="0"/>
            <c:showBubbleSize val="0"/>
            <c:separator>; </c:separator>
            <c:showLeaderLines val="0"/>
            <c:extLst xmlns:mc="http://schemas.openxmlformats.org/markup-compatibility/2006" xmlns:c14="http://schemas.microsoft.com/office/drawing/2007/8/2/chart" xmlns:c15="http://schemas.microsoft.com/office/drawing/2012/chart" xmlns:c16="http://schemas.microsoft.com/office/drawing/2014/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'CAGR vs import value'!$L$3</c:f>
              <c:numCache>
                <c:formatCode>#,##0</c:formatCode>
                <c:ptCount val="1"/>
                <c:pt idx="0">
                  <c:v>5628</c:v>
                </c:pt>
              </c:numCache>
            </c:numRef>
          </c:xVal>
          <c:yVal>
            <c:numRef>
              <c:f>'CAGR vs import value'!$L$4</c:f>
              <c:numCache>
                <c:formatCode>0.0%</c:formatCode>
                <c:ptCount val="1"/>
                <c:pt idx="0">
                  <c:v>5.6808382611128305E-2</c:v>
                </c:pt>
              </c:numCache>
            </c:numRef>
          </c:yVal>
          <c:smooth val="0"/>
          <c:extLst xmlns:mc="http://schemas.openxmlformats.org/markup-compatibility/2006" xmlns:c14="http://schemas.microsoft.com/office/drawing/2007/8/2/chart" xmlns:c15="http://schemas.microsoft.com/office/drawing/2012/chart" xmlns:c16="http://schemas.microsoft.com/office/drawing/2014/chart">
            <c:ext xmlns:c16="http://schemas.microsoft.com/office/drawing/2014/chart" uri="{C3380CC4-5D6E-409C-BE32-E72D297353CC}">
              <c16:uniqueId val="{00000006-B126-482A-BE97-12552483A302}"/>
            </c:ext>
          </c:extLst>
        </c:ser>
        <c:dLbls>
          <c:dLblPos val="r"/>
          <c:showLegendKey val="0"/>
          <c:showVal val="1"/>
          <c:showCatName val="0"/>
          <c:showSerName val="0"/>
          <c:showPercent val="0"/>
          <c:showBubbleSize val="0"/>
        </c:dLbls>
        <c:axId val="1140026447"/>
        <c:axId val="1140024367"/>
      </c:scatterChart>
      <c:valAx>
        <c:axId val="1140026447"/>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vert="horz"/>
              <a:lstStyle/>
              <a:p>
                <a:pPr>
                  <a:defRPr/>
                </a:pPr>
                <a:r>
                  <a:rPr lang="en-SG"/>
                  <a:t>2021年輸入量(トン) </a:t>
                </a:r>
              </a:p>
            </c:rich>
          </c:tx>
          <c:overlay val="0"/>
          <c:spPr>
            <a:noFill/>
            <a:ln>
              <a:noFill/>
            </a:ln>
            <a:effectLst/>
          </c:spPr>
        </c:title>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vert="horz"/>
          <a:lstStyle/>
          <a:p>
            <a:pPr>
              <a:defRPr/>
            </a:pPr>
            <a:endParaRPr lang="ja-JP"/>
          </a:p>
        </c:txPr>
        <c:crossAx val="1140024367"/>
        <c:crosses val="autoZero"/>
        <c:crossBetween val="midCat"/>
      </c:valAx>
      <c:valAx>
        <c:axId val="114002436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vert="horz"/>
              <a:lstStyle/>
              <a:p>
                <a:pPr>
                  <a:defRPr/>
                </a:pPr>
                <a:r>
                  <a:rPr lang="en-SG"/>
                  <a:t>2017-2021年輸入量</a:t>
                </a:r>
                <a:r>
                  <a:rPr lang="en-US"/>
                  <a:t>年平均成長率</a:t>
                </a:r>
                <a:r>
                  <a:rPr lang="en-SG"/>
                  <a:t>(%) </a:t>
                </a:r>
              </a:p>
            </c:rich>
          </c:tx>
          <c:overlay val="0"/>
          <c:spPr>
            <a:noFill/>
            <a:ln>
              <a:noFill/>
            </a:ln>
            <a:effectLst/>
          </c:spPr>
        </c:title>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vert="horz"/>
          <a:lstStyle/>
          <a:p>
            <a:pPr>
              <a:defRPr/>
            </a:pPr>
            <a:endParaRPr lang="ja-JP"/>
          </a:p>
        </c:txPr>
        <c:crossAx val="1140026447"/>
        <c:crosses val="autoZero"/>
        <c:crossBetween val="midCat"/>
      </c:valAx>
      <c:spPr>
        <a:noFill/>
        <a:ln>
          <a:noFill/>
        </a:ln>
        <a:effectLst/>
      </c:spPr>
    </c:plotArea>
    <c:legend>
      <c:legendPos val="b"/>
      <c:overlay val="0"/>
      <c:spPr>
        <a:noFill/>
        <a:ln>
          <a:noFill/>
        </a:ln>
        <a:effectLst/>
      </c:spPr>
      <c:txPr>
        <a:bodyPr rot="0" vert="horz"/>
        <a:lstStyle/>
        <a:p>
          <a:pPr>
            <a:defRPr/>
          </a:pPr>
          <a:endParaRPr lang="ja-JP"/>
        </a:p>
      </c:txPr>
    </c:legend>
    <c:plotVisOnly val="1"/>
    <c:dispBlanksAs val="gap"/>
    <c:showDLblsOverMax val="0"/>
  </c:chart>
  <c:spPr>
    <a:solidFill>
      <a:schemeClr val="bg1"/>
    </a:solidFill>
    <a:ln w="9525" cap="flat" cmpd="sng" algn="ctr">
      <a:solidFill>
        <a:schemeClr val="tx1">
          <a:lumMod val="50000"/>
        </a:schemeClr>
      </a:solidFill>
      <a:round/>
    </a:ln>
    <a:effectLst/>
  </c:spPr>
  <c:txPr>
    <a:bodyPr/>
    <a:lstStyle/>
    <a:p>
      <a:pPr>
        <a:defRPr sz="1200">
          <a:latin typeface="Meiryo UI" panose="020B0604030504040204" pitchFamily="50" charset="-128"/>
          <a:ea typeface="Meiryo UI" panose="020B0604030504040204" pitchFamily="50" charset="-128"/>
        </a:defRPr>
      </a:pPr>
      <a:endParaRPr lang="ja-JP"/>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IE" b="1" dirty="0" err="1">
                <a:solidFill>
                  <a:schemeClr val="tx1">
                    <a:lumMod val="50000"/>
                  </a:schemeClr>
                </a:solidFill>
                <a:latin typeface="Meiryo UI" panose="020B0604030504040204" pitchFamily="50" charset="-128"/>
                <a:ea typeface="Meiryo UI" panose="020B0604030504040204" pitchFamily="50" charset="-128"/>
              </a:rPr>
              <a:t>特定地域の民族構成</a:t>
            </a:r>
            <a:endParaRPr lang="en-IE" b="1" dirty="0">
              <a:solidFill>
                <a:schemeClr val="tx1">
                  <a:lumMod val="50000"/>
                </a:schemeClr>
              </a:solidFill>
              <a:latin typeface="Meiryo UI" panose="020B0604030504040204" pitchFamily="50" charset="-128"/>
              <a:ea typeface="Meiryo UI" panose="020B0604030504040204" pitchFamily="50" charset="-128"/>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barChart>
        <c:barDir val="bar"/>
        <c:grouping val="clustered"/>
        <c:varyColors val="0"/>
        <c:ser>
          <c:idx val="0"/>
          <c:order val="0"/>
          <c:tx>
            <c:strRef>
              <c:f>Sheet1!$B$7</c:f>
              <c:strCache>
                <c:ptCount val="1"/>
                <c:pt idx="0">
                  <c:v>Others</c:v>
                </c:pt>
              </c:strCache>
            </c:strRef>
          </c:tx>
          <c:spPr>
            <a:solidFill>
              <a:schemeClr val="accent1"/>
            </a:solidFill>
            <a:ln>
              <a:noFill/>
            </a:ln>
            <a:effectLst/>
          </c:spPr>
          <c:invertIfNegative val="0"/>
          <c:dLbls>
            <c:numFmt formatCode="0.0&quot;%&quot;"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50000"/>
                      </a:schemeClr>
                    </a:solidFill>
                    <a:latin typeface="Meiryo UI" panose="020B0604030504040204" pitchFamily="50" charset="-128"/>
                    <a:ea typeface="Meiryo UI" panose="020B0604030504040204" pitchFamily="50" charset="-128"/>
                    <a:cs typeface="+mn-cs"/>
                  </a:defRPr>
                </a:pPr>
                <a:endParaRPr lang="ja-JP"/>
              </a:p>
            </c:txPr>
            <c:dLblPos val="outEnd"/>
            <c:showLegendKey val="0"/>
            <c:showVal val="1"/>
            <c:showCatName val="0"/>
            <c:showSerName val="0"/>
            <c:showPercent val="0"/>
            <c:showBubbleSize val="0"/>
            <c:showLeaderLines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Sheet1!$C$6:$H$6</c:f>
              <c:strCache>
                <c:ptCount val="6"/>
                <c:pt idx="0">
                  <c:v>Malaysia</c:v>
                </c:pt>
                <c:pt idx="1">
                  <c:v>Kuala Lumpur</c:v>
                </c:pt>
                <c:pt idx="2">
                  <c:v>Putrajaya</c:v>
                </c:pt>
                <c:pt idx="3">
                  <c:v>Selangor</c:v>
                </c:pt>
                <c:pt idx="4">
                  <c:v> Johor</c:v>
                </c:pt>
                <c:pt idx="5">
                  <c:v>Penang</c:v>
                </c:pt>
              </c:strCache>
            </c:strRef>
          </c:cat>
          <c:val>
            <c:numRef>
              <c:f>Sheet1!$C$7:$H$7</c:f>
              <c:numCache>
                <c:formatCode>General</c:formatCode>
                <c:ptCount val="6"/>
                <c:pt idx="0">
                  <c:v>0.7</c:v>
                </c:pt>
                <c:pt idx="1">
                  <c:v>0.7</c:v>
                </c:pt>
                <c:pt idx="2">
                  <c:v>0.2</c:v>
                </c:pt>
                <c:pt idx="3">
                  <c:v>0.8</c:v>
                </c:pt>
                <c:pt idx="4">
                  <c:v>0.5</c:v>
                </c:pt>
                <c:pt idx="5">
                  <c:v>0.6</c:v>
                </c:pt>
              </c:numCache>
            </c:numRef>
          </c:val>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http://schemas.microsoft.com/office/drawing/2014/chart" uri="{C3380CC4-5D6E-409C-BE32-E72D297353CC}">
              <c16:uniqueId val="{00000000-EB85-4E28-8662-25FD549A6C4C}"/>
            </c:ext>
          </c:extLst>
        </c:ser>
        <c:ser>
          <c:idx val="1"/>
          <c:order val="1"/>
          <c:tx>
            <c:strRef>
              <c:f>Sheet1!$B$8</c:f>
              <c:strCache>
                <c:ptCount val="1"/>
                <c:pt idx="0">
                  <c:v>Indian</c:v>
                </c:pt>
              </c:strCache>
            </c:strRef>
          </c:tx>
          <c:spPr>
            <a:solidFill>
              <a:schemeClr val="accent2"/>
            </a:solidFill>
            <a:ln>
              <a:noFill/>
            </a:ln>
            <a:effectLst/>
          </c:spPr>
          <c:invertIfNegative val="0"/>
          <c:dLbls>
            <c:numFmt formatCode="0.0&quot;%&quot;"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Sheet1!$C$6:$H$6</c:f>
              <c:strCache>
                <c:ptCount val="6"/>
                <c:pt idx="0">
                  <c:v>Malaysia</c:v>
                </c:pt>
                <c:pt idx="1">
                  <c:v>Kuala Lumpur</c:v>
                </c:pt>
                <c:pt idx="2">
                  <c:v>Putrajaya</c:v>
                </c:pt>
                <c:pt idx="3">
                  <c:v>Selangor</c:v>
                </c:pt>
                <c:pt idx="4">
                  <c:v> Johor</c:v>
                </c:pt>
                <c:pt idx="5">
                  <c:v>Penang</c:v>
                </c:pt>
              </c:strCache>
            </c:strRef>
          </c:cat>
          <c:val>
            <c:numRef>
              <c:f>Sheet1!$C$8:$H$8</c:f>
              <c:numCache>
                <c:formatCode>General</c:formatCode>
                <c:ptCount val="6"/>
                <c:pt idx="0">
                  <c:v>6.6</c:v>
                </c:pt>
                <c:pt idx="1">
                  <c:v>10</c:v>
                </c:pt>
                <c:pt idx="2">
                  <c:v>1.2</c:v>
                </c:pt>
                <c:pt idx="3">
                  <c:v>11.2</c:v>
                </c:pt>
                <c:pt idx="4">
                  <c:v>6.5</c:v>
                </c:pt>
                <c:pt idx="5">
                  <c:v>9.6</c:v>
                </c:pt>
              </c:numCache>
            </c:numRef>
          </c:val>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http://schemas.microsoft.com/office/drawing/2014/chart" uri="{C3380CC4-5D6E-409C-BE32-E72D297353CC}">
              <c16:uniqueId val="{00000001-EB85-4E28-8662-25FD549A6C4C}"/>
            </c:ext>
          </c:extLst>
        </c:ser>
        <c:ser>
          <c:idx val="2"/>
          <c:order val="2"/>
          <c:tx>
            <c:strRef>
              <c:f>Sheet1!$B$9</c:f>
              <c:strCache>
                <c:ptCount val="1"/>
                <c:pt idx="0">
                  <c:v>Chinese</c:v>
                </c:pt>
              </c:strCache>
            </c:strRef>
          </c:tx>
          <c:spPr>
            <a:solidFill>
              <a:schemeClr val="accent3"/>
            </a:solidFill>
            <a:ln>
              <a:noFill/>
            </a:ln>
            <a:effectLst/>
          </c:spPr>
          <c:invertIfNegative val="0"/>
          <c:dLbls>
            <c:numFmt formatCode="0.0&quot;%&quot;"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50000"/>
                      </a:schemeClr>
                    </a:solidFill>
                    <a:latin typeface="Meiryo UI" panose="020B0604030504040204" pitchFamily="50" charset="-128"/>
                    <a:ea typeface="Meiryo UI" panose="020B0604030504040204" pitchFamily="50" charset="-128"/>
                    <a:cs typeface="+mn-cs"/>
                  </a:defRPr>
                </a:pPr>
                <a:endParaRPr lang="ja-JP"/>
              </a:p>
            </c:txPr>
            <c:dLblPos val="outEnd"/>
            <c:showLegendKey val="0"/>
            <c:showVal val="1"/>
            <c:showCatName val="0"/>
            <c:showSerName val="0"/>
            <c:showPercent val="0"/>
            <c:showBubbleSize val="0"/>
            <c:showLeaderLines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Sheet1!$C$6:$H$6</c:f>
              <c:strCache>
                <c:ptCount val="6"/>
                <c:pt idx="0">
                  <c:v>Malaysia</c:v>
                </c:pt>
                <c:pt idx="1">
                  <c:v>Kuala Lumpur</c:v>
                </c:pt>
                <c:pt idx="2">
                  <c:v>Putrajaya</c:v>
                </c:pt>
                <c:pt idx="3">
                  <c:v>Selangor</c:v>
                </c:pt>
                <c:pt idx="4">
                  <c:v> Johor</c:v>
                </c:pt>
                <c:pt idx="5">
                  <c:v>Penang</c:v>
                </c:pt>
              </c:strCache>
            </c:strRef>
          </c:cat>
          <c:val>
            <c:numRef>
              <c:f>Sheet1!$C$9:$H$9</c:f>
              <c:numCache>
                <c:formatCode>General</c:formatCode>
                <c:ptCount val="6"/>
                <c:pt idx="0">
                  <c:v>22.8</c:v>
                </c:pt>
                <c:pt idx="1">
                  <c:v>41.1</c:v>
                </c:pt>
                <c:pt idx="2">
                  <c:v>0.6</c:v>
                </c:pt>
                <c:pt idx="3">
                  <c:v>26.9</c:v>
                </c:pt>
                <c:pt idx="4">
                  <c:v>32.4</c:v>
                </c:pt>
                <c:pt idx="5">
                  <c:v>44.5</c:v>
                </c:pt>
              </c:numCache>
            </c:numRef>
          </c:val>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http://schemas.microsoft.com/office/drawing/2014/chart" uri="{C3380CC4-5D6E-409C-BE32-E72D297353CC}">
              <c16:uniqueId val="{00000002-EB85-4E28-8662-25FD549A6C4C}"/>
            </c:ext>
          </c:extLst>
        </c:ser>
        <c:ser>
          <c:idx val="3"/>
          <c:order val="3"/>
          <c:tx>
            <c:strRef>
              <c:f>Sheet1!$B$10</c:f>
              <c:strCache>
                <c:ptCount val="1"/>
                <c:pt idx="0">
                  <c:v>Bumiputera/Malay</c:v>
                </c:pt>
              </c:strCache>
            </c:strRef>
          </c:tx>
          <c:spPr>
            <a:solidFill>
              <a:schemeClr val="accent4"/>
            </a:solidFill>
            <a:ln>
              <a:noFill/>
            </a:ln>
            <a:effectLst/>
          </c:spPr>
          <c:invertIfNegative val="0"/>
          <c:dLbls>
            <c:numFmt formatCode="0.0&quot;%&quot;"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50000"/>
                      </a:schemeClr>
                    </a:solidFill>
                    <a:latin typeface="Meiryo UI" panose="020B0604030504040204" pitchFamily="50" charset="-128"/>
                    <a:ea typeface="Meiryo UI" panose="020B0604030504040204" pitchFamily="50" charset="-128"/>
                    <a:cs typeface="+mn-cs"/>
                  </a:defRPr>
                </a:pPr>
                <a:endParaRPr lang="ja-JP"/>
              </a:p>
            </c:txPr>
            <c:dLblPos val="outEnd"/>
            <c:showLegendKey val="0"/>
            <c:showVal val="1"/>
            <c:showCatName val="0"/>
            <c:showSerName val="0"/>
            <c:showPercent val="0"/>
            <c:showBubbleSize val="0"/>
            <c:showLeaderLines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Sheet1!$C$6:$H$6</c:f>
              <c:strCache>
                <c:ptCount val="6"/>
                <c:pt idx="0">
                  <c:v>Malaysia</c:v>
                </c:pt>
                <c:pt idx="1">
                  <c:v>Kuala Lumpur</c:v>
                </c:pt>
                <c:pt idx="2">
                  <c:v>Putrajaya</c:v>
                </c:pt>
                <c:pt idx="3">
                  <c:v>Selangor</c:v>
                </c:pt>
                <c:pt idx="4">
                  <c:v> Johor</c:v>
                </c:pt>
                <c:pt idx="5">
                  <c:v>Penang</c:v>
                </c:pt>
              </c:strCache>
            </c:strRef>
          </c:cat>
          <c:val>
            <c:numRef>
              <c:f>Sheet1!$C$10:$H$10</c:f>
              <c:numCache>
                <c:formatCode>General</c:formatCode>
                <c:ptCount val="6"/>
                <c:pt idx="0">
                  <c:v>69.900000000000006</c:v>
                </c:pt>
                <c:pt idx="1">
                  <c:v>48.2</c:v>
                </c:pt>
                <c:pt idx="2">
                  <c:v>97.9</c:v>
                </c:pt>
                <c:pt idx="3">
                  <c:v>61.1</c:v>
                </c:pt>
                <c:pt idx="4">
                  <c:v>60.6</c:v>
                </c:pt>
                <c:pt idx="5">
                  <c:v>45.3</c:v>
                </c:pt>
              </c:numCache>
            </c:numRef>
          </c:val>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http://schemas.microsoft.com/office/drawing/2014/chart" uri="{C3380CC4-5D6E-409C-BE32-E72D297353CC}">
              <c16:uniqueId val="{00000003-EB85-4E28-8662-25FD549A6C4C}"/>
            </c:ext>
          </c:extLst>
        </c:ser>
        <c:dLbls>
          <c:dLblPos val="outEnd"/>
          <c:showLegendKey val="0"/>
          <c:showVal val="1"/>
          <c:showCatName val="0"/>
          <c:showSerName val="0"/>
          <c:showPercent val="0"/>
          <c:showBubbleSize val="0"/>
        </c:dLbls>
        <c:gapWidth val="150"/>
        <c:axId val="1012927743"/>
        <c:axId val="981569375"/>
      </c:barChart>
      <c:catAx>
        <c:axId val="101292774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50000"/>
                  </a:schemeClr>
                </a:solidFill>
                <a:latin typeface="+mn-lt"/>
                <a:ea typeface="+mn-ea"/>
                <a:cs typeface="+mn-cs"/>
              </a:defRPr>
            </a:pPr>
            <a:endParaRPr lang="ja-JP"/>
          </a:p>
        </c:txPr>
        <c:crossAx val="981569375"/>
        <c:crosses val="autoZero"/>
        <c:auto val="1"/>
        <c:lblAlgn val="ctr"/>
        <c:lblOffset val="100"/>
        <c:noMultiLvlLbl val="0"/>
      </c:catAx>
      <c:valAx>
        <c:axId val="981569375"/>
        <c:scaling>
          <c:orientation val="minMax"/>
          <c:max val="10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IE" b="1" dirty="0" err="1">
                    <a:solidFill>
                      <a:schemeClr val="tx1">
                        <a:lumMod val="50000"/>
                      </a:schemeClr>
                    </a:solidFill>
                    <a:latin typeface="Meiryo UI" panose="020B0604030504040204" pitchFamily="50" charset="-128"/>
                    <a:ea typeface="Meiryo UI" panose="020B0604030504040204" pitchFamily="50" charset="-128"/>
                  </a:rPr>
                  <a:t>民族別割合</a:t>
                </a:r>
                <a:endParaRPr lang="en-IE" b="1" dirty="0">
                  <a:solidFill>
                    <a:schemeClr val="tx1">
                      <a:lumMod val="50000"/>
                    </a:schemeClr>
                  </a:solidFill>
                  <a:latin typeface="Meiryo UI" panose="020B0604030504040204" pitchFamily="50" charset="-128"/>
                  <a:ea typeface="Meiryo UI" panose="020B0604030504040204" pitchFamily="50" charset="-128"/>
                </a:endParaRP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ja-JP"/>
            </a:p>
          </c:txPr>
        </c:title>
        <c:numFmt formatCode="0&quot;%&quot;"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50000"/>
                  </a:schemeClr>
                </a:solidFill>
                <a:latin typeface="Meiryo UI" panose="020B0604030504040204" pitchFamily="50" charset="-128"/>
                <a:ea typeface="Meiryo UI" panose="020B0604030504040204" pitchFamily="50" charset="-128"/>
                <a:cs typeface="+mn-cs"/>
              </a:defRPr>
            </a:pPr>
            <a:endParaRPr lang="ja-JP"/>
          </a:p>
        </c:txPr>
        <c:crossAx val="1012927743"/>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50000"/>
                </a:schemeClr>
              </a:solidFill>
              <a:latin typeface="Meiryo UI" panose="020B0604030504040204" pitchFamily="50" charset="-128"/>
              <a:ea typeface="Meiryo UI" panose="020B0604030504040204" pitchFamily="50" charset="-128"/>
              <a:cs typeface="+mn-cs"/>
            </a:defRPr>
          </a:pPr>
          <a:endParaRPr lang="ja-JP"/>
        </a:p>
      </c:txPr>
    </c:legend>
    <c:plotVisOnly val="1"/>
    <c:dispBlanksAs val="gap"/>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showDLblsOverMax val="0"/>
  </c:chart>
  <c:spPr>
    <a:noFill/>
    <a:ln>
      <a:solidFill>
        <a:schemeClr val="tx1">
          <a:lumMod val="50000"/>
        </a:schemeClr>
      </a:solidFill>
    </a:ln>
    <a:effectLst/>
  </c:spPr>
  <c:txPr>
    <a:bodyPr/>
    <a:lstStyle/>
    <a:p>
      <a:pPr>
        <a:defRPr/>
      </a:pPr>
      <a:endParaRPr lang="ja-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eiryo UI" panose="020B0604030504040204" pitchFamily="50" charset="-128"/>
                <a:ea typeface="Meiryo UI" panose="020B0604030504040204" pitchFamily="50" charset="-128"/>
                <a:cs typeface="+mn-cs"/>
              </a:defRPr>
            </a:pPr>
            <a:r>
              <a:rPr lang="en-IE" b="1" dirty="0" err="1">
                <a:solidFill>
                  <a:schemeClr val="tx1">
                    <a:lumMod val="50000"/>
                  </a:schemeClr>
                </a:solidFill>
                <a:latin typeface="Meiryo UI" panose="020B0604030504040204" pitchFamily="50" charset="-128"/>
                <a:ea typeface="Meiryo UI" panose="020B0604030504040204" pitchFamily="50" charset="-128"/>
              </a:rPr>
              <a:t>年齢層別人口比率</a:t>
            </a:r>
            <a:endParaRPr lang="en-IE" b="1" dirty="0">
              <a:solidFill>
                <a:schemeClr val="tx1">
                  <a:lumMod val="50000"/>
                </a:schemeClr>
              </a:solidFill>
              <a:latin typeface="Meiryo UI" panose="020B0604030504040204" pitchFamily="50" charset="-128"/>
              <a:ea typeface="Meiryo UI" panose="020B0604030504040204" pitchFamily="50" charset="-128"/>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title>
    <c:autoTitleDeleted val="0"/>
    <c:plotArea>
      <c:layout/>
      <c:barChart>
        <c:barDir val="bar"/>
        <c:grouping val="clustered"/>
        <c:varyColors val="0"/>
        <c:ser>
          <c:idx val="0"/>
          <c:order val="0"/>
          <c:tx>
            <c:strRef>
              <c:f>Sheet1!$B$14</c:f>
              <c:strCache>
                <c:ptCount val="1"/>
                <c:pt idx="0">
                  <c:v>0〜14歳</c:v>
                </c:pt>
              </c:strCache>
            </c:strRef>
          </c:tx>
          <c:spPr>
            <a:solidFill>
              <a:schemeClr val="accent1"/>
            </a:solidFill>
            <a:ln>
              <a:noFill/>
            </a:ln>
            <a:effectLst/>
          </c:spPr>
          <c:invertIfNegative val="0"/>
          <c:dLbls>
            <c:numFmt formatCode="0.0&quot;%&quot;"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50000"/>
                      </a:schemeClr>
                    </a:solidFill>
                    <a:latin typeface="Meiryo UI" panose="020B0604030504040204" pitchFamily="50" charset="-128"/>
                    <a:ea typeface="Meiryo UI" panose="020B0604030504040204" pitchFamily="50" charset="-128"/>
                    <a:cs typeface="+mn-cs"/>
                  </a:defRPr>
                </a:pPr>
                <a:endParaRPr lang="ja-JP"/>
              </a:p>
            </c:txPr>
            <c:dLblPos val="outEnd"/>
            <c:showLegendKey val="0"/>
            <c:showVal val="1"/>
            <c:showCatName val="0"/>
            <c:showSerName val="0"/>
            <c:showPercent val="0"/>
            <c:showBubbleSize val="0"/>
            <c:showLeaderLines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Sheet1!$C$13:$H$13</c:f>
              <c:strCache>
                <c:ptCount val="6"/>
                <c:pt idx="0">
                  <c:v>Malaysia</c:v>
                </c:pt>
                <c:pt idx="1">
                  <c:v>Kuala Lumpur</c:v>
                </c:pt>
                <c:pt idx="2">
                  <c:v>Putrajaya</c:v>
                </c:pt>
                <c:pt idx="3">
                  <c:v>Selangor</c:v>
                </c:pt>
                <c:pt idx="4">
                  <c:v> Johor</c:v>
                </c:pt>
                <c:pt idx="5">
                  <c:v>Penang</c:v>
                </c:pt>
              </c:strCache>
            </c:strRef>
          </c:cat>
          <c:val>
            <c:numRef>
              <c:f>Sheet1!$C$14:$H$14</c:f>
              <c:numCache>
                <c:formatCode>0.0</c:formatCode>
                <c:ptCount val="6"/>
                <c:pt idx="0">
                  <c:v>23.2</c:v>
                </c:pt>
                <c:pt idx="1">
                  <c:v>19</c:v>
                </c:pt>
                <c:pt idx="2">
                  <c:v>38</c:v>
                </c:pt>
                <c:pt idx="3">
                  <c:v>21.6</c:v>
                </c:pt>
                <c:pt idx="4">
                  <c:v>23.1</c:v>
                </c:pt>
                <c:pt idx="5">
                  <c:v>19.399999999999999</c:v>
                </c:pt>
              </c:numCache>
            </c:numRef>
          </c:val>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http://schemas.microsoft.com/office/drawing/2014/chart" uri="{C3380CC4-5D6E-409C-BE32-E72D297353CC}">
              <c16:uniqueId val="{00000000-AA9A-4C22-9E4D-1B0D4E213831}"/>
            </c:ext>
          </c:extLst>
        </c:ser>
        <c:ser>
          <c:idx val="1"/>
          <c:order val="1"/>
          <c:tx>
            <c:strRef>
              <c:f>Sheet1!$B$15</c:f>
              <c:strCache>
                <c:ptCount val="1"/>
                <c:pt idx="0">
                  <c:v>15-64歳</c:v>
                </c:pt>
              </c:strCache>
            </c:strRef>
          </c:tx>
          <c:spPr>
            <a:solidFill>
              <a:schemeClr val="accent2"/>
            </a:solidFill>
            <a:ln>
              <a:noFill/>
            </a:ln>
            <a:effectLst/>
          </c:spPr>
          <c:invertIfNegative val="0"/>
          <c:dLbls>
            <c:numFmt formatCode="0.0&quot;%&quot;"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50000"/>
                      </a:schemeClr>
                    </a:solidFill>
                    <a:latin typeface="Meiryo UI" panose="020B0604030504040204" pitchFamily="50" charset="-128"/>
                    <a:ea typeface="Meiryo UI" panose="020B0604030504040204" pitchFamily="50" charset="-128"/>
                    <a:cs typeface="+mn-cs"/>
                  </a:defRPr>
                </a:pPr>
                <a:endParaRPr lang="ja-JP"/>
              </a:p>
            </c:txPr>
            <c:dLblPos val="outEnd"/>
            <c:showLegendKey val="0"/>
            <c:showVal val="1"/>
            <c:showCatName val="0"/>
            <c:showSerName val="0"/>
            <c:showPercent val="0"/>
            <c:showBubbleSize val="0"/>
            <c:showLeaderLines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Sheet1!$C$13:$H$13</c:f>
              <c:strCache>
                <c:ptCount val="6"/>
                <c:pt idx="0">
                  <c:v>Malaysia</c:v>
                </c:pt>
                <c:pt idx="1">
                  <c:v>Kuala Lumpur</c:v>
                </c:pt>
                <c:pt idx="2">
                  <c:v>Putrajaya</c:v>
                </c:pt>
                <c:pt idx="3">
                  <c:v>Selangor</c:v>
                </c:pt>
                <c:pt idx="4">
                  <c:v> Johor</c:v>
                </c:pt>
                <c:pt idx="5">
                  <c:v>Penang</c:v>
                </c:pt>
              </c:strCache>
            </c:strRef>
          </c:cat>
          <c:val>
            <c:numRef>
              <c:f>Sheet1!$C$15:$H$15</c:f>
              <c:numCache>
                <c:formatCode>0.0</c:formatCode>
                <c:ptCount val="6"/>
                <c:pt idx="0">
                  <c:v>69.5</c:v>
                </c:pt>
                <c:pt idx="1">
                  <c:v>74.2</c:v>
                </c:pt>
                <c:pt idx="2">
                  <c:v>60.6</c:v>
                </c:pt>
                <c:pt idx="3">
                  <c:v>70.900000000000006</c:v>
                </c:pt>
                <c:pt idx="4">
                  <c:v>70.099999999999994</c:v>
                </c:pt>
                <c:pt idx="5">
                  <c:v>73.099999999999994</c:v>
                </c:pt>
              </c:numCache>
            </c:numRef>
          </c:val>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http://schemas.microsoft.com/office/drawing/2014/chart" uri="{C3380CC4-5D6E-409C-BE32-E72D297353CC}">
              <c16:uniqueId val="{00000001-AA9A-4C22-9E4D-1B0D4E213831}"/>
            </c:ext>
          </c:extLst>
        </c:ser>
        <c:ser>
          <c:idx val="2"/>
          <c:order val="2"/>
          <c:tx>
            <c:strRef>
              <c:f>Sheet1!$B$16</c:f>
              <c:strCache>
                <c:ptCount val="1"/>
                <c:pt idx="0">
                  <c:v>65歳以上</c:v>
                </c:pt>
              </c:strCache>
            </c:strRef>
          </c:tx>
          <c:spPr>
            <a:solidFill>
              <a:schemeClr val="accent3"/>
            </a:solidFill>
            <a:ln>
              <a:noFill/>
            </a:ln>
            <a:effectLst/>
          </c:spPr>
          <c:invertIfNegative val="0"/>
          <c:dLbls>
            <c:numFmt formatCode="0.0&quot;%&quot;"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50000"/>
                      </a:schemeClr>
                    </a:solidFill>
                    <a:latin typeface="Meiryo UI" panose="020B0604030504040204" pitchFamily="50" charset="-128"/>
                    <a:ea typeface="Meiryo UI" panose="020B0604030504040204" pitchFamily="50" charset="-128"/>
                    <a:cs typeface="+mn-cs"/>
                  </a:defRPr>
                </a:pPr>
                <a:endParaRPr lang="ja-JP"/>
              </a:p>
            </c:txPr>
            <c:dLblPos val="outEnd"/>
            <c:showLegendKey val="0"/>
            <c:showVal val="1"/>
            <c:showCatName val="0"/>
            <c:showSerName val="0"/>
            <c:showPercent val="0"/>
            <c:showBubbleSize val="0"/>
            <c:showLeaderLines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Sheet1!$C$13:$H$13</c:f>
              <c:strCache>
                <c:ptCount val="6"/>
                <c:pt idx="0">
                  <c:v>Malaysia</c:v>
                </c:pt>
                <c:pt idx="1">
                  <c:v>Kuala Lumpur</c:v>
                </c:pt>
                <c:pt idx="2">
                  <c:v>Putrajaya</c:v>
                </c:pt>
                <c:pt idx="3">
                  <c:v>Selangor</c:v>
                </c:pt>
                <c:pt idx="4">
                  <c:v> Johor</c:v>
                </c:pt>
                <c:pt idx="5">
                  <c:v>Penang</c:v>
                </c:pt>
              </c:strCache>
            </c:strRef>
          </c:cat>
          <c:val>
            <c:numRef>
              <c:f>Sheet1!$C$16:$H$16</c:f>
              <c:numCache>
                <c:formatCode>0.0</c:formatCode>
                <c:ptCount val="6"/>
                <c:pt idx="0">
                  <c:v>7.3</c:v>
                </c:pt>
                <c:pt idx="1">
                  <c:v>6.8</c:v>
                </c:pt>
                <c:pt idx="2">
                  <c:v>1.4</c:v>
                </c:pt>
                <c:pt idx="3">
                  <c:v>7.5</c:v>
                </c:pt>
                <c:pt idx="4">
                  <c:v>6.8</c:v>
                </c:pt>
                <c:pt idx="5">
                  <c:v>7.5</c:v>
                </c:pt>
              </c:numCache>
            </c:numRef>
          </c:val>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http://schemas.microsoft.com/office/drawing/2014/chart" uri="{C3380CC4-5D6E-409C-BE32-E72D297353CC}">
              <c16:uniqueId val="{00000002-AA9A-4C22-9E4D-1B0D4E213831}"/>
            </c:ext>
          </c:extLst>
        </c:ser>
        <c:dLbls>
          <c:dLblPos val="outEnd"/>
          <c:showLegendKey val="0"/>
          <c:showVal val="1"/>
          <c:showCatName val="0"/>
          <c:showSerName val="0"/>
          <c:showPercent val="0"/>
          <c:showBubbleSize val="0"/>
        </c:dLbls>
        <c:gapWidth val="150"/>
        <c:axId val="981580607"/>
        <c:axId val="981574783"/>
      </c:barChart>
      <c:catAx>
        <c:axId val="98158060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981574783"/>
        <c:crosses val="autoZero"/>
        <c:auto val="1"/>
        <c:lblAlgn val="ctr"/>
        <c:lblOffset val="100"/>
        <c:noMultiLvlLbl val="0"/>
      </c:catAx>
      <c:valAx>
        <c:axId val="981574783"/>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50000"/>
                      </a:schemeClr>
                    </a:solidFill>
                    <a:latin typeface="Meiryo UI" panose="020B0604030504040204" pitchFamily="50" charset="-128"/>
                    <a:ea typeface="Meiryo UI" panose="020B0604030504040204" pitchFamily="50" charset="-128"/>
                    <a:cs typeface="+mn-cs"/>
                  </a:defRPr>
                </a:pPr>
                <a:r>
                  <a:rPr lang="en-IE">
                    <a:solidFill>
                      <a:schemeClr val="tx1">
                        <a:lumMod val="50000"/>
                      </a:schemeClr>
                    </a:solidFill>
                    <a:latin typeface="Meiryo UI" panose="020B0604030504040204" pitchFamily="50" charset="-128"/>
                    <a:ea typeface="Meiryo UI" panose="020B0604030504040204" pitchFamily="50" charset="-128"/>
                  </a:rPr>
                  <a:t>年齢層別割合</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50000"/>
                    </a:schemeClr>
                  </a:solidFill>
                  <a:latin typeface="Meiryo UI" panose="020B0604030504040204" pitchFamily="50" charset="-128"/>
                  <a:ea typeface="Meiryo UI" panose="020B0604030504040204" pitchFamily="50" charset="-128"/>
                  <a:cs typeface="+mn-cs"/>
                </a:defRPr>
              </a:pPr>
              <a:endParaRPr lang="ja-JP"/>
            </a:p>
          </c:txPr>
        </c:title>
        <c:numFmt formatCode="0&quot;%&quot;"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50000"/>
                  </a:schemeClr>
                </a:solidFill>
                <a:latin typeface="Meiryo UI" panose="020B0604030504040204" pitchFamily="50" charset="-128"/>
                <a:ea typeface="Meiryo UI" panose="020B0604030504040204" pitchFamily="50" charset="-128"/>
                <a:cs typeface="+mn-cs"/>
              </a:defRPr>
            </a:pPr>
            <a:endParaRPr lang="ja-JP"/>
          </a:p>
        </c:txPr>
        <c:crossAx val="981580607"/>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50000"/>
                </a:schemeClr>
              </a:solidFill>
              <a:latin typeface="Meiryo UI" panose="020B0604030504040204" pitchFamily="50" charset="-128"/>
              <a:ea typeface="Meiryo UI" panose="020B0604030504040204" pitchFamily="50" charset="-128"/>
              <a:cs typeface="+mn-cs"/>
            </a:defRPr>
          </a:pPr>
          <a:endParaRPr lang="ja-JP"/>
        </a:p>
      </c:txPr>
    </c:legend>
    <c:plotVisOnly val="1"/>
    <c:dispBlanksAs val="gap"/>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showDLblsOverMax val="0"/>
  </c:chart>
  <c:spPr>
    <a:noFill/>
    <a:ln>
      <a:solidFill>
        <a:schemeClr val="tx1">
          <a:lumMod val="50000"/>
        </a:schemeClr>
      </a:solid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0.3335</cdr:x>
      <cdr:y>0.26217</cdr:y>
    </cdr:from>
    <cdr:to>
      <cdr:x>0.46729</cdr:x>
      <cdr:y>0.32155</cdr:y>
    </cdr:to>
    <cdr:sp macro="" textlink="">
      <cdr:nvSpPr>
        <cdr:cNvPr id="2" name="正方形/長方形 1"/>
        <cdr:cNvSpPr/>
      </cdr:nvSpPr>
      <cdr:spPr>
        <a:xfrm xmlns:a="http://schemas.openxmlformats.org/drawingml/2006/main">
          <a:off x="2569568" y="1271762"/>
          <a:ext cx="1030833" cy="288052"/>
        </a:xfrm>
        <a:prstGeom xmlns:a="http://schemas.openxmlformats.org/drawingml/2006/main" prst="rect">
          <a:avLst/>
        </a:prstGeom>
        <a:solidFill xmlns:a="http://schemas.openxmlformats.org/drawingml/2006/main">
          <a:schemeClr val="bg1"/>
        </a:solidFill>
        <a:ln xmlns:a="http://schemas.openxmlformats.org/drawingml/2006/main">
          <a:noFill/>
        </a:ln>
        <a:effectLst xmlns:a="http://schemas.openxmlformats.org/drawingml/2006/main"/>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xmlns:a="http://schemas.openxmlformats.org/drawingml/2006/main"/>
        <a:p xmlns:a="http://schemas.openxmlformats.org/drawingml/2006/main">
          <a:r>
            <a:rPr lang="ja-JP" altLang="en-US" sz="1200" dirty="0">
              <a:solidFill>
                <a:sysClr val="windowText" lastClr="000000"/>
              </a:solidFill>
              <a:latin typeface="Meiryo UI" panose="020B0604030504040204" pitchFamily="50" charset="-128"/>
              <a:ea typeface="Meiryo UI" panose="020B0604030504040204" pitchFamily="50" charset="-128"/>
            </a:rPr>
            <a:t>かんしょ</a:t>
          </a:r>
          <a:endParaRPr lang="ja-JP" sz="1200" dirty="0">
            <a:solidFill>
              <a:sysClr val="windowText" lastClr="000000"/>
            </a:solidFill>
            <a:latin typeface="Meiryo UI" panose="020B0604030504040204" pitchFamily="50" charset="-128"/>
            <a:ea typeface="Meiryo UI" panose="020B0604030504040204" pitchFamily="50" charset="-128"/>
          </a:endParaRPr>
        </a:p>
      </cdr:txBody>
    </cdr:sp>
  </cdr:relSizeAnchor>
  <cdr:relSizeAnchor xmlns:cdr="http://schemas.openxmlformats.org/drawingml/2006/chartDrawing">
    <cdr:from>
      <cdr:x>0.78505</cdr:x>
      <cdr:y>0.47928</cdr:y>
    </cdr:from>
    <cdr:to>
      <cdr:x>0.81308</cdr:x>
      <cdr:y>0.5535</cdr:y>
    </cdr:to>
    <cdr:sp macro="" textlink="">
      <cdr:nvSpPr>
        <cdr:cNvPr id="3" name="正方形/長方形 2"/>
        <cdr:cNvSpPr/>
      </cdr:nvSpPr>
      <cdr:spPr>
        <a:xfrm xmlns:a="http://schemas.openxmlformats.org/drawingml/2006/main">
          <a:off x="6048672" y="2325003"/>
          <a:ext cx="215967" cy="360040"/>
        </a:xfrm>
        <a:prstGeom xmlns:a="http://schemas.openxmlformats.org/drawingml/2006/main" prst="rect">
          <a:avLst/>
        </a:prstGeom>
        <a:solidFill xmlns:a="http://schemas.openxmlformats.org/drawingml/2006/main">
          <a:schemeClr val="bg1"/>
        </a:solidFill>
        <a:ln xmlns:a="http://schemas.openxmlformats.org/drawingml/2006/main">
          <a:noFill/>
        </a:ln>
        <a:effectLst xmlns:a="http://schemas.openxmlformats.org/drawingml/2006/main"/>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xmlns:a="http://schemas.openxmlformats.org/drawingml/2006/main"/>
        <a:p xmlns:a="http://schemas.openxmlformats.org/drawingml/2006/main">
          <a:endParaRPr lang="ja-JP"/>
        </a:p>
      </cdr:txBody>
    </cdr:sp>
  </cdr:relSizeAnchor>
</c:userShapes>
</file>

<file path=ppt/drawings/drawing2.xml><?xml version="1.0" encoding="utf-8"?>
<c:userShapes xmlns:c="http://schemas.openxmlformats.org/drawingml/2006/chart">
  <cdr:relSizeAnchor xmlns:cdr="http://schemas.openxmlformats.org/drawingml/2006/chartDrawing">
    <cdr:from>
      <cdr:x>0.31798</cdr:x>
      <cdr:y>0.90908</cdr:y>
    </cdr:from>
    <cdr:to>
      <cdr:x>0.46833</cdr:x>
      <cdr:y>1</cdr:y>
    </cdr:to>
    <cdr:sp macro="" textlink="">
      <cdr:nvSpPr>
        <cdr:cNvPr id="3" name="テキスト ボックス 2"/>
        <cdr:cNvSpPr txBox="1"/>
      </cdr:nvSpPr>
      <cdr:spPr>
        <a:xfrm xmlns:a="http://schemas.openxmlformats.org/drawingml/2006/main">
          <a:off x="2035299" y="3495330"/>
          <a:ext cx="962412" cy="349595"/>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square" rtlCol="0"/>
        <a:lstStyle xmlns:a="http://schemas.openxmlformats.org/drawingml/2006/main"/>
        <a:p xmlns:a="http://schemas.openxmlformats.org/drawingml/2006/main">
          <a:r>
            <a:rPr lang="ja-JP" altLang="en-US" sz="1200" dirty="0">
              <a:latin typeface="Meiryo UI" panose="020B0604030504040204" pitchFamily="50" charset="-128"/>
              <a:ea typeface="Meiryo UI" panose="020B0604030504040204" pitchFamily="50" charset="-128"/>
            </a:rPr>
            <a:t>かんしょ</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2949786" cy="498693"/>
          </a:xfrm>
          <a:prstGeom prst="rect">
            <a:avLst/>
          </a:prstGeom>
        </p:spPr>
        <p:txBody>
          <a:bodyPr vert="horz" lIns="91552" tIns="45776" rIns="91552" bIns="45776" rtlCol="0"/>
          <a:lstStyle>
            <a:lvl1pPr algn="l">
              <a:defRPr sz="1200"/>
            </a:lvl1pPr>
          </a:lstStyle>
          <a:p>
            <a:endParaRPr kumimoji="1" lang="ja-JP" altLang="en-US"/>
          </a:p>
        </p:txBody>
      </p:sp>
      <p:sp>
        <p:nvSpPr>
          <p:cNvPr id="4" name="フッター プレースホルダー 3"/>
          <p:cNvSpPr>
            <a:spLocks noGrp="1"/>
          </p:cNvSpPr>
          <p:nvPr>
            <p:ph type="ftr" sz="quarter" idx="2"/>
          </p:nvPr>
        </p:nvSpPr>
        <p:spPr>
          <a:xfrm>
            <a:off x="1" y="9440647"/>
            <a:ext cx="2949786" cy="498692"/>
          </a:xfrm>
          <a:prstGeom prst="rect">
            <a:avLst/>
          </a:prstGeom>
        </p:spPr>
        <p:txBody>
          <a:bodyPr vert="horz" lIns="91552" tIns="45776" rIns="91552" bIns="45776"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5839" y="9440647"/>
            <a:ext cx="2949786" cy="498692"/>
          </a:xfrm>
          <a:prstGeom prst="rect">
            <a:avLst/>
          </a:prstGeom>
        </p:spPr>
        <p:txBody>
          <a:bodyPr vert="horz" lIns="91552" tIns="45776" rIns="91552" bIns="45776" rtlCol="0" anchor="b"/>
          <a:lstStyle>
            <a:lvl1pPr algn="r">
              <a:defRPr sz="1200"/>
            </a:lvl1pPr>
          </a:lstStyle>
          <a:p>
            <a:fld id="{1685618E-DC87-3A45-9876-1C43F767FD1B}" type="slidenum">
              <a:rPr kumimoji="1" lang="ja-JP" altLang="en-US" smtClean="0"/>
              <a:t>‹#›</a:t>
            </a:fld>
            <a:endParaRPr kumimoji="1" lang="ja-JP" altLang="en-US"/>
          </a:p>
        </p:txBody>
      </p:sp>
      <p:sp>
        <p:nvSpPr>
          <p:cNvPr id="6" name="日付プレースホルダー 5"/>
          <p:cNvSpPr>
            <a:spLocks noGrp="1"/>
          </p:cNvSpPr>
          <p:nvPr>
            <p:ph type="dt" sz="quarter" idx="1"/>
          </p:nvPr>
        </p:nvSpPr>
        <p:spPr>
          <a:xfrm>
            <a:off x="3855839" y="1"/>
            <a:ext cx="2949786" cy="498693"/>
          </a:xfrm>
          <a:prstGeom prst="rect">
            <a:avLst/>
          </a:prstGeom>
        </p:spPr>
        <p:txBody>
          <a:bodyPr vert="horz" lIns="91552" tIns="45776" rIns="91552" bIns="45776" rtlCol="0"/>
          <a:lstStyle>
            <a:lvl1pPr algn="r">
              <a:defRPr sz="1200"/>
            </a:lvl1pPr>
          </a:lstStyle>
          <a:p>
            <a:fld id="{E6608994-B797-684B-8783-5F9DC4AC0A4E}" type="datetimeFigureOut">
              <a:rPr kumimoji="1" lang="ja-JP" altLang="en-US" smtClean="0"/>
              <a:t>2023/3/28</a:t>
            </a:fld>
            <a:endParaRPr kumimoji="1" lang="ja-JP" altLang="en-US"/>
          </a:p>
        </p:txBody>
      </p:sp>
    </p:spTree>
    <p:extLst>
      <p:ext uri="{BB962C8B-B14F-4D97-AF65-F5344CB8AC3E}">
        <p14:creationId xmlns:p14="http://schemas.microsoft.com/office/powerpoint/2010/main" val="14190060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2949786" cy="498693"/>
          </a:xfrm>
          <a:prstGeom prst="rect">
            <a:avLst/>
          </a:prstGeom>
        </p:spPr>
        <p:txBody>
          <a:bodyPr vert="horz" lIns="91552" tIns="45776" rIns="91552" bIns="45776"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9" y="1"/>
            <a:ext cx="2949786" cy="498693"/>
          </a:xfrm>
          <a:prstGeom prst="rect">
            <a:avLst/>
          </a:prstGeom>
        </p:spPr>
        <p:txBody>
          <a:bodyPr vert="horz" lIns="91552" tIns="45776" rIns="91552" bIns="45776" rtlCol="0"/>
          <a:lstStyle>
            <a:lvl1pPr algn="r">
              <a:defRPr sz="1200"/>
            </a:lvl1pPr>
          </a:lstStyle>
          <a:p>
            <a:fld id="{187B8588-1665-0A4A-AD47-68FFFFC620D1}" type="datetimeFigureOut">
              <a:rPr kumimoji="1" lang="ja-JP" altLang="en-US" smtClean="0"/>
              <a:t>2023/3/28</a:t>
            </a:fld>
            <a:endParaRPr kumimoji="1" lang="ja-JP" altLang="en-US"/>
          </a:p>
        </p:txBody>
      </p:sp>
      <p:sp>
        <p:nvSpPr>
          <p:cNvPr id="4" name="スライド イメージ プレースホルダー 3"/>
          <p:cNvSpPr>
            <a:spLocks noGrp="1" noRot="1" noChangeAspect="1"/>
          </p:cNvSpPr>
          <p:nvPr>
            <p:ph type="sldImg" idx="2"/>
          </p:nvPr>
        </p:nvSpPr>
        <p:spPr>
          <a:xfrm>
            <a:off x="981075" y="1243013"/>
            <a:ext cx="4845050" cy="3354387"/>
          </a:xfrm>
          <a:prstGeom prst="rect">
            <a:avLst/>
          </a:prstGeom>
          <a:noFill/>
          <a:ln w="12700">
            <a:solidFill>
              <a:prstClr val="black"/>
            </a:solidFill>
          </a:ln>
        </p:spPr>
        <p:txBody>
          <a:bodyPr vert="horz" lIns="91552" tIns="45776" rIns="91552" bIns="45776" rtlCol="0" anchor="ctr"/>
          <a:lstStyle/>
          <a:p>
            <a:endParaRPr lang="ja-JP" altLang="en-US"/>
          </a:p>
        </p:txBody>
      </p:sp>
      <p:sp>
        <p:nvSpPr>
          <p:cNvPr id="5" name="ノート プレースホルダー 4"/>
          <p:cNvSpPr>
            <a:spLocks noGrp="1"/>
          </p:cNvSpPr>
          <p:nvPr>
            <p:ph type="body" sz="quarter" idx="3"/>
          </p:nvPr>
        </p:nvSpPr>
        <p:spPr>
          <a:xfrm>
            <a:off x="680721" y="4783307"/>
            <a:ext cx="5445760" cy="3913615"/>
          </a:xfrm>
          <a:prstGeom prst="rect">
            <a:avLst/>
          </a:prstGeom>
        </p:spPr>
        <p:txBody>
          <a:bodyPr vert="horz" lIns="91552" tIns="45776" rIns="91552" bIns="4577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440647"/>
            <a:ext cx="2949786" cy="498692"/>
          </a:xfrm>
          <a:prstGeom prst="rect">
            <a:avLst/>
          </a:prstGeom>
        </p:spPr>
        <p:txBody>
          <a:bodyPr vert="horz" lIns="91552" tIns="45776" rIns="91552" bIns="45776"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9" y="9440647"/>
            <a:ext cx="2949786" cy="498692"/>
          </a:xfrm>
          <a:prstGeom prst="rect">
            <a:avLst/>
          </a:prstGeom>
        </p:spPr>
        <p:txBody>
          <a:bodyPr vert="horz" lIns="91552" tIns="45776" rIns="91552" bIns="45776" rtlCol="0" anchor="b"/>
          <a:lstStyle>
            <a:lvl1pPr algn="r">
              <a:defRPr sz="1200"/>
            </a:lvl1pPr>
          </a:lstStyle>
          <a:p>
            <a:fld id="{AF9AAED7-EB68-B44B-A29A-E9CFE7A1147D}" type="slidenum">
              <a:rPr kumimoji="1" lang="ja-JP" altLang="en-US" smtClean="0"/>
              <a:t>‹#›</a:t>
            </a:fld>
            <a:endParaRPr kumimoji="1" lang="ja-JP" altLang="en-US"/>
          </a:p>
        </p:txBody>
      </p:sp>
    </p:spTree>
    <p:extLst>
      <p:ext uri="{BB962C8B-B14F-4D97-AF65-F5344CB8AC3E}">
        <p14:creationId xmlns:p14="http://schemas.microsoft.com/office/powerpoint/2010/main" val="241394081"/>
      </p:ext>
    </p:extLst>
  </p:cSld>
  <p:clrMap bg1="lt1" tx1="dk1" bg2="lt2" tx2="dk2" accent1="accent1" accent2="accent2" accent3="accent3" accent4="accent4" accent5="accent5" accent6="accent6" hlink="hlink" folHlink="folHlink"/>
  <p:notesStyle>
    <a:lvl1pPr marL="0" algn="l" defTabSz="839876" rtl="0" eaLnBrk="1" latinLnBrk="0" hangingPunct="1">
      <a:defRPr kumimoji="1" sz="1102" kern="1200">
        <a:solidFill>
          <a:schemeClr val="tx1"/>
        </a:solidFill>
        <a:latin typeface="+mn-lt"/>
        <a:ea typeface="+mn-ea"/>
        <a:cs typeface="+mn-cs"/>
      </a:defRPr>
    </a:lvl1pPr>
    <a:lvl2pPr marL="419938" algn="l" defTabSz="839876" rtl="0" eaLnBrk="1" latinLnBrk="0" hangingPunct="1">
      <a:defRPr kumimoji="1" sz="1102" kern="1200">
        <a:solidFill>
          <a:schemeClr val="tx1"/>
        </a:solidFill>
        <a:latin typeface="+mn-lt"/>
        <a:ea typeface="+mn-ea"/>
        <a:cs typeface="+mn-cs"/>
      </a:defRPr>
    </a:lvl2pPr>
    <a:lvl3pPr marL="839876" algn="l" defTabSz="839876" rtl="0" eaLnBrk="1" latinLnBrk="0" hangingPunct="1">
      <a:defRPr kumimoji="1" sz="1102" kern="1200">
        <a:solidFill>
          <a:schemeClr val="tx1"/>
        </a:solidFill>
        <a:latin typeface="+mn-lt"/>
        <a:ea typeface="+mn-ea"/>
        <a:cs typeface="+mn-cs"/>
      </a:defRPr>
    </a:lvl3pPr>
    <a:lvl4pPr marL="1259815" algn="l" defTabSz="839876" rtl="0" eaLnBrk="1" latinLnBrk="0" hangingPunct="1">
      <a:defRPr kumimoji="1" sz="1102" kern="1200">
        <a:solidFill>
          <a:schemeClr val="tx1"/>
        </a:solidFill>
        <a:latin typeface="+mn-lt"/>
        <a:ea typeface="+mn-ea"/>
        <a:cs typeface="+mn-cs"/>
      </a:defRPr>
    </a:lvl4pPr>
    <a:lvl5pPr marL="1679753" algn="l" defTabSz="839876" rtl="0" eaLnBrk="1" latinLnBrk="0" hangingPunct="1">
      <a:defRPr kumimoji="1" sz="1102" kern="1200">
        <a:solidFill>
          <a:schemeClr val="tx1"/>
        </a:solidFill>
        <a:latin typeface="+mn-lt"/>
        <a:ea typeface="+mn-ea"/>
        <a:cs typeface="+mn-cs"/>
      </a:defRPr>
    </a:lvl5pPr>
    <a:lvl6pPr marL="2099691" algn="l" defTabSz="839876" rtl="0" eaLnBrk="1" latinLnBrk="0" hangingPunct="1">
      <a:defRPr kumimoji="1" sz="1102" kern="1200">
        <a:solidFill>
          <a:schemeClr val="tx1"/>
        </a:solidFill>
        <a:latin typeface="+mn-lt"/>
        <a:ea typeface="+mn-ea"/>
        <a:cs typeface="+mn-cs"/>
      </a:defRPr>
    </a:lvl6pPr>
    <a:lvl7pPr marL="2519629" algn="l" defTabSz="839876" rtl="0" eaLnBrk="1" latinLnBrk="0" hangingPunct="1">
      <a:defRPr kumimoji="1" sz="1102" kern="1200">
        <a:solidFill>
          <a:schemeClr val="tx1"/>
        </a:solidFill>
        <a:latin typeface="+mn-lt"/>
        <a:ea typeface="+mn-ea"/>
        <a:cs typeface="+mn-cs"/>
      </a:defRPr>
    </a:lvl7pPr>
    <a:lvl8pPr marL="2939567" algn="l" defTabSz="839876" rtl="0" eaLnBrk="1" latinLnBrk="0" hangingPunct="1">
      <a:defRPr kumimoji="1" sz="1102" kern="1200">
        <a:solidFill>
          <a:schemeClr val="tx1"/>
        </a:solidFill>
        <a:latin typeface="+mn-lt"/>
        <a:ea typeface="+mn-ea"/>
        <a:cs typeface="+mn-cs"/>
      </a:defRPr>
    </a:lvl8pPr>
    <a:lvl9pPr marL="3359506" algn="l" defTabSz="839876" rtl="0" eaLnBrk="1" latinLnBrk="0" hangingPunct="1">
      <a:defRPr kumimoji="1" sz="1102"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3325" y="1144588"/>
            <a:ext cx="4460875" cy="3089275"/>
          </a:xfrm>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AF9AAED7-EB68-B44B-A29A-E9CFE7A1147D}" type="slidenum">
              <a:rPr kumimoji="1" lang="ja-JP" altLang="en-US" smtClean="0"/>
              <a:t>2</a:t>
            </a:fld>
            <a:endParaRPr kumimoji="1" lang="ja-JP" altLang="en-US"/>
          </a:p>
        </p:txBody>
      </p:sp>
    </p:spTree>
    <p:extLst>
      <p:ext uri="{BB962C8B-B14F-4D97-AF65-F5344CB8AC3E}">
        <p14:creationId xmlns:p14="http://schemas.microsoft.com/office/powerpoint/2010/main" val="5883818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3325" y="1144588"/>
            <a:ext cx="4460875" cy="3089275"/>
          </a:xfrm>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AF9AAED7-EB68-B44B-A29A-E9CFE7A1147D}" type="slidenum">
              <a:rPr kumimoji="1" lang="ja-JP" altLang="en-US" smtClean="0"/>
              <a:t>3</a:t>
            </a:fld>
            <a:endParaRPr kumimoji="1" lang="ja-JP" altLang="en-US"/>
          </a:p>
        </p:txBody>
      </p:sp>
    </p:spTree>
    <p:extLst>
      <p:ext uri="{BB962C8B-B14F-4D97-AF65-F5344CB8AC3E}">
        <p14:creationId xmlns:p14="http://schemas.microsoft.com/office/powerpoint/2010/main" val="36905686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3325" y="1144588"/>
            <a:ext cx="4460875" cy="3089275"/>
          </a:xfrm>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AF9AAED7-EB68-B44B-A29A-E9CFE7A1147D}" type="slidenum">
              <a:rPr kumimoji="1" lang="ja-JP" altLang="en-US" smtClean="0"/>
              <a:t>4</a:t>
            </a:fld>
            <a:endParaRPr kumimoji="1" lang="ja-JP" altLang="en-US"/>
          </a:p>
        </p:txBody>
      </p:sp>
    </p:spTree>
    <p:extLst>
      <p:ext uri="{BB962C8B-B14F-4D97-AF65-F5344CB8AC3E}">
        <p14:creationId xmlns:p14="http://schemas.microsoft.com/office/powerpoint/2010/main" val="8143862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3325" y="1144588"/>
            <a:ext cx="4460875" cy="3089275"/>
          </a:xfrm>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AF9AAED7-EB68-B44B-A29A-E9CFE7A1147D}" type="slidenum">
              <a:rPr kumimoji="1" lang="ja-JP" altLang="en-US" smtClean="0"/>
              <a:t>15</a:t>
            </a:fld>
            <a:endParaRPr kumimoji="1" lang="ja-JP" altLang="en-US"/>
          </a:p>
        </p:txBody>
      </p:sp>
    </p:spTree>
    <p:extLst>
      <p:ext uri="{BB962C8B-B14F-4D97-AF65-F5344CB8AC3E}">
        <p14:creationId xmlns:p14="http://schemas.microsoft.com/office/powerpoint/2010/main" val="17627683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3325" y="1144588"/>
            <a:ext cx="4460875" cy="3089275"/>
          </a:xfrm>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AF9AAED7-EB68-B44B-A29A-E9CFE7A1147D}" type="slidenum">
              <a:rPr kumimoji="1" lang="ja-JP" altLang="en-US" smtClean="0"/>
              <a:t>52</a:t>
            </a:fld>
            <a:endParaRPr kumimoji="1" lang="ja-JP" altLang="en-US"/>
          </a:p>
        </p:txBody>
      </p:sp>
    </p:spTree>
    <p:extLst>
      <p:ext uri="{BB962C8B-B14F-4D97-AF65-F5344CB8AC3E}">
        <p14:creationId xmlns:p14="http://schemas.microsoft.com/office/powerpoint/2010/main" val="34809468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9.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0.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1.jpe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2.jpe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3.jpe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4.jpe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5.jpe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A (White Logotype)">
    <p:spTree>
      <p:nvGrpSpPr>
        <p:cNvPr id="1" name=""/>
        <p:cNvGrpSpPr/>
        <p:nvPr/>
      </p:nvGrpSpPr>
      <p:grpSpPr>
        <a:xfrm>
          <a:off x="0" y="0"/>
          <a:ext cx="0" cy="0"/>
          <a:chOff x="0" y="0"/>
          <a:chExt cx="0" cy="0"/>
        </a:xfrm>
      </p:grpSpPr>
      <p:pic>
        <p:nvPicPr>
          <p:cNvPr id="13" name="図 1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 y="0"/>
            <a:ext cx="9906001" cy="6858000"/>
          </a:xfrm>
          <a:prstGeom prst="rect">
            <a:avLst/>
          </a:prstGeom>
        </p:spPr>
      </p:pic>
      <p:sp>
        <p:nvSpPr>
          <p:cNvPr id="14" name="正方形/長方形 13"/>
          <p:cNvSpPr/>
          <p:nvPr/>
        </p:nvSpPr>
        <p:spPr>
          <a:xfrm>
            <a:off x="1" y="4714043"/>
            <a:ext cx="9906000" cy="21547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b="0" i="0" dirty="0">
              <a:latin typeface="HGPGothicE" charset="-128"/>
              <a:ea typeface="HGPGothicE" charset="-128"/>
            </a:endParaRPr>
          </a:p>
        </p:txBody>
      </p:sp>
      <p:pic>
        <p:nvPicPr>
          <p:cNvPr id="17" name="図 1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421200"/>
            <a:ext cx="3575998" cy="6436801"/>
          </a:xfrm>
          <a:prstGeom prst="rect">
            <a:avLst/>
          </a:prstGeom>
        </p:spPr>
      </p:pic>
      <p:sp>
        <p:nvSpPr>
          <p:cNvPr id="24" name="Text Placeholder 2"/>
          <p:cNvSpPr>
            <a:spLocks noGrp="1"/>
          </p:cNvSpPr>
          <p:nvPr>
            <p:ph type="body" idx="17" hasCustomPrompt="1"/>
          </p:nvPr>
        </p:nvSpPr>
        <p:spPr>
          <a:xfrm>
            <a:off x="2207568" y="5866298"/>
            <a:ext cx="7642111" cy="986224"/>
          </a:xfrm>
          <a:prstGeom prst="rect">
            <a:avLst/>
          </a:prstGeom>
          <a:effectLst/>
        </p:spPr>
        <p:txBody>
          <a:bodyPr anchor="t">
            <a:normAutofit/>
          </a:bodyPr>
          <a:lstStyle>
            <a:lvl1pPr marL="0" marR="0" indent="0" algn="l" defTabSz="534552" rtl="0" eaLnBrk="1" fontAlgn="ctr" latinLnBrk="0" hangingPunct="1">
              <a:lnSpc>
                <a:spcPct val="100000"/>
              </a:lnSpc>
              <a:spcBef>
                <a:spcPts val="0"/>
              </a:spcBef>
              <a:spcAft>
                <a:spcPct val="0"/>
              </a:spcAft>
              <a:buClrTx/>
              <a:buSzTx/>
              <a:buFont typeface="Arial" pitchFamily="34" charset="0"/>
              <a:buNone/>
              <a:tabLst/>
              <a:defRPr sz="1800" b="0" i="0" baseline="0">
                <a:solidFill>
                  <a:srgbClr val="FFFFFF"/>
                </a:solidFill>
                <a:latin typeface="+mn-lt"/>
                <a:ea typeface="HGPGothicE" charset="-128"/>
                <a:cs typeface="HGPGothicE" charset="-128"/>
              </a:defRPr>
            </a:lvl1pPr>
            <a:lvl2pPr marL="609555" indent="0">
              <a:buNone/>
              <a:defRPr sz="1400">
                <a:solidFill>
                  <a:schemeClr val="bg1"/>
                </a:solidFill>
                <a:latin typeface="MS PGothic" charset="-128"/>
                <a:ea typeface="MS PGothic" charset="-128"/>
                <a:cs typeface="MS PGothic" charset="-128"/>
              </a:defRPr>
            </a:lvl2pPr>
            <a:lvl3pPr marL="1219110" indent="0">
              <a:buNone/>
              <a:defRPr sz="1400">
                <a:solidFill>
                  <a:schemeClr val="bg1"/>
                </a:solidFill>
                <a:latin typeface="MS PGothic" charset="-128"/>
                <a:ea typeface="MS PGothic" charset="-128"/>
                <a:cs typeface="MS PGothic" charset="-128"/>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marL="0" marR="0" lvl="0" indent="0" algn="l" defTabSz="534552" rtl="0" eaLnBrk="1" fontAlgn="ctr" latinLnBrk="0" hangingPunct="1">
              <a:lnSpc>
                <a:spcPct val="100000"/>
              </a:lnSpc>
              <a:spcBef>
                <a:spcPts val="0"/>
              </a:spcBef>
              <a:spcAft>
                <a:spcPct val="0"/>
              </a:spcAft>
              <a:buClrTx/>
              <a:buSzTx/>
              <a:buFont typeface="Arial" pitchFamily="34" charset="0"/>
              <a:buNone/>
              <a:tabLst/>
              <a:defRPr/>
            </a:pPr>
            <a:r>
              <a:rPr lang="en-US" altLang="ja-JP"/>
              <a:t>&lt;MM/DD/YYYY&gt;</a:t>
            </a:r>
            <a:br>
              <a:rPr lang="en-US" altLang="ja-JP"/>
            </a:br>
            <a:r>
              <a:rPr lang="en-US" altLang="ja-JP"/>
              <a:t>&lt;NTT DATA Corporation&gt;</a:t>
            </a:r>
            <a:br>
              <a:rPr lang="en-US" altLang="ja-JP"/>
            </a:br>
            <a:r>
              <a:rPr lang="en-US" altLang="ja-JP"/>
              <a:t>&lt;XXXXXXXXXXXX&gt;</a:t>
            </a:r>
            <a:endParaRPr lang="en-US" altLang="ja-JP" dirty="0"/>
          </a:p>
        </p:txBody>
      </p:sp>
      <p:sp>
        <p:nvSpPr>
          <p:cNvPr id="18" name="タイトル 1"/>
          <p:cNvSpPr>
            <a:spLocks noGrp="1"/>
          </p:cNvSpPr>
          <p:nvPr>
            <p:ph type="title" hasCustomPrompt="1"/>
          </p:nvPr>
        </p:nvSpPr>
        <p:spPr>
          <a:xfrm>
            <a:off x="2207569" y="4797090"/>
            <a:ext cx="7642110" cy="997200"/>
          </a:xfrm>
          <a:prstGeom prst="rect">
            <a:avLst/>
          </a:prstGeom>
          <a:effectLst/>
        </p:spPr>
        <p:txBody>
          <a:bodyPr anchor="t">
            <a:normAutofit/>
          </a:bodyPr>
          <a:lstStyle>
            <a:lvl1pPr>
              <a:defRPr lang="en-US" altLang="ja-JP" sz="2400" spc="0" dirty="0" smtClean="0">
                <a:solidFill>
                  <a:srgbClr val="FFFFFF"/>
                </a:solidFill>
                <a:latin typeface="+mj-lt"/>
              </a:defRPr>
            </a:lvl1pPr>
          </a:lstStyle>
          <a:p>
            <a:pPr marL="0" lvl="0" indent="0" fontAlgn="ctr">
              <a:spcBef>
                <a:spcPts val="0"/>
              </a:spcBef>
              <a:buFont typeface="Arial" pitchFamily="34" charset="0"/>
              <a:buNone/>
            </a:pPr>
            <a:r>
              <a:rPr kumimoji="1" lang="en-US" altLang="ja-JP"/>
              <a:t>[Title]</a:t>
            </a:r>
            <a:endParaRPr kumimoji="1" lang="en-US" altLang="ja-JP" dirty="0"/>
          </a:p>
        </p:txBody>
      </p:sp>
      <p:pic>
        <p:nvPicPr>
          <p:cNvPr id="12" name="図 11">
            <a:extLst>
              <a:ext uri="{FF2B5EF4-FFF2-40B4-BE49-F238E27FC236}">
                <a16:creationId xmlns:a16="http://schemas.microsoft.com/office/drawing/2014/main" id="{9211C095-1C7B-0A44-BEA9-F3792CDC74E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064356" y="255007"/>
            <a:ext cx="2631600" cy="901567"/>
          </a:xfrm>
          <a:prstGeom prst="rect">
            <a:avLst/>
          </a:prstGeom>
        </p:spPr>
      </p:pic>
    </p:spTree>
    <p:extLst>
      <p:ext uri="{BB962C8B-B14F-4D97-AF65-F5344CB8AC3E}">
        <p14:creationId xmlns:p14="http://schemas.microsoft.com/office/powerpoint/2010/main" val="330855012"/>
      </p:ext>
    </p:extLst>
  </p:cSld>
  <p:clrMapOvr>
    <a:masterClrMapping/>
  </p:clrMapOvr>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B (Human Blue Logotype)">
    <p:spTree>
      <p:nvGrpSpPr>
        <p:cNvPr id="1" name=""/>
        <p:cNvGrpSpPr/>
        <p:nvPr/>
      </p:nvGrpSpPr>
      <p:grpSpPr>
        <a:xfrm>
          <a:off x="0" y="0"/>
          <a:ext cx="0" cy="0"/>
          <a:chOff x="0" y="0"/>
          <a:chExt cx="0" cy="0"/>
        </a:xfrm>
      </p:grpSpPr>
      <p:sp>
        <p:nvSpPr>
          <p:cNvPr id="23" name="正方形/長方形 22"/>
          <p:cNvSpPr/>
          <p:nvPr/>
        </p:nvSpPr>
        <p:spPr>
          <a:xfrm>
            <a:off x="1" y="4714043"/>
            <a:ext cx="9906000" cy="21547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b="0" i="0" dirty="0">
              <a:latin typeface="HGPGothicE" charset="-128"/>
              <a:ea typeface="HGPGothicE" charset="-128"/>
            </a:endParaRPr>
          </a:p>
        </p:txBody>
      </p:sp>
      <p:pic>
        <p:nvPicPr>
          <p:cNvPr id="24" name="図 2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21200"/>
            <a:ext cx="3575998" cy="6436801"/>
          </a:xfrm>
          <a:prstGeom prst="rect">
            <a:avLst/>
          </a:prstGeom>
        </p:spPr>
      </p:pic>
      <p:sp>
        <p:nvSpPr>
          <p:cNvPr id="9" name="Text Placeholder 2"/>
          <p:cNvSpPr>
            <a:spLocks noGrp="1"/>
          </p:cNvSpPr>
          <p:nvPr>
            <p:ph type="body" idx="17" hasCustomPrompt="1"/>
          </p:nvPr>
        </p:nvSpPr>
        <p:spPr>
          <a:xfrm>
            <a:off x="2207568" y="5866298"/>
            <a:ext cx="7642111" cy="986224"/>
          </a:xfrm>
          <a:prstGeom prst="rect">
            <a:avLst/>
          </a:prstGeom>
          <a:effectLst/>
        </p:spPr>
        <p:txBody>
          <a:bodyPr anchor="t">
            <a:normAutofit/>
          </a:bodyPr>
          <a:lstStyle>
            <a:lvl1pPr marL="0" marR="0" indent="0" algn="l" defTabSz="534552" rtl="0" eaLnBrk="1" fontAlgn="ctr" latinLnBrk="0" hangingPunct="1">
              <a:lnSpc>
                <a:spcPct val="100000"/>
              </a:lnSpc>
              <a:spcBef>
                <a:spcPts val="0"/>
              </a:spcBef>
              <a:spcAft>
                <a:spcPct val="0"/>
              </a:spcAft>
              <a:buClrTx/>
              <a:buSzTx/>
              <a:buFont typeface="Arial" pitchFamily="34" charset="0"/>
              <a:buNone/>
              <a:tabLst/>
              <a:defRPr sz="1800" b="0" i="0" baseline="0">
                <a:solidFill>
                  <a:srgbClr val="FFFFFF"/>
                </a:solidFill>
                <a:latin typeface="+mn-lt"/>
                <a:ea typeface="HGPGothicE" charset="-128"/>
                <a:cs typeface="HGPGothicE" charset="-128"/>
              </a:defRPr>
            </a:lvl1pPr>
            <a:lvl2pPr marL="609555" indent="0">
              <a:buNone/>
              <a:defRPr sz="1400">
                <a:solidFill>
                  <a:schemeClr val="bg1"/>
                </a:solidFill>
                <a:latin typeface="MS PGothic" charset="-128"/>
                <a:ea typeface="MS PGothic" charset="-128"/>
                <a:cs typeface="MS PGothic" charset="-128"/>
              </a:defRPr>
            </a:lvl2pPr>
            <a:lvl3pPr marL="1219110" indent="0">
              <a:buNone/>
              <a:defRPr sz="1400">
                <a:solidFill>
                  <a:schemeClr val="bg1"/>
                </a:solidFill>
                <a:latin typeface="MS PGothic" charset="-128"/>
                <a:ea typeface="MS PGothic" charset="-128"/>
                <a:cs typeface="MS PGothic" charset="-128"/>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marL="0" marR="0" lvl="0" indent="0" algn="l" defTabSz="534552" rtl="0" eaLnBrk="1" fontAlgn="ctr" latinLnBrk="0" hangingPunct="1">
              <a:lnSpc>
                <a:spcPct val="100000"/>
              </a:lnSpc>
              <a:spcBef>
                <a:spcPts val="0"/>
              </a:spcBef>
              <a:spcAft>
                <a:spcPct val="0"/>
              </a:spcAft>
              <a:buClrTx/>
              <a:buSzTx/>
              <a:buFont typeface="Arial" pitchFamily="34" charset="0"/>
              <a:buNone/>
              <a:tabLst/>
              <a:defRPr/>
            </a:pPr>
            <a:r>
              <a:rPr lang="en-US" altLang="ja-JP"/>
              <a:t>&lt;MM/DD/YYYY&gt;</a:t>
            </a:r>
            <a:br>
              <a:rPr lang="en-US" altLang="ja-JP"/>
            </a:br>
            <a:r>
              <a:rPr lang="en-US" altLang="ja-JP"/>
              <a:t>&lt;NTT DATA Corporation&gt;</a:t>
            </a:r>
            <a:br>
              <a:rPr lang="en-US" altLang="ja-JP"/>
            </a:br>
            <a:r>
              <a:rPr lang="en-US" altLang="ja-JP"/>
              <a:t>&lt;XXXXXXXXXXXX&gt;</a:t>
            </a:r>
            <a:endParaRPr lang="en-US" altLang="ja-JP" dirty="0"/>
          </a:p>
        </p:txBody>
      </p:sp>
      <p:sp>
        <p:nvSpPr>
          <p:cNvPr id="14" name="タイトル 1"/>
          <p:cNvSpPr>
            <a:spLocks noGrp="1"/>
          </p:cNvSpPr>
          <p:nvPr>
            <p:ph type="title" hasCustomPrompt="1"/>
          </p:nvPr>
        </p:nvSpPr>
        <p:spPr>
          <a:xfrm>
            <a:off x="2207569" y="4797090"/>
            <a:ext cx="7642110" cy="997200"/>
          </a:xfrm>
          <a:prstGeom prst="rect">
            <a:avLst/>
          </a:prstGeom>
          <a:effectLst/>
        </p:spPr>
        <p:txBody>
          <a:bodyPr anchor="t">
            <a:normAutofit/>
          </a:bodyPr>
          <a:lstStyle>
            <a:lvl1pPr>
              <a:defRPr lang="en-US" altLang="ja-JP" sz="2400" spc="0" dirty="0" smtClean="0">
                <a:solidFill>
                  <a:srgbClr val="FFFFFF"/>
                </a:solidFill>
                <a:latin typeface="+mj-lt"/>
              </a:defRPr>
            </a:lvl1pPr>
          </a:lstStyle>
          <a:p>
            <a:pPr marL="0" lvl="0" indent="0" fontAlgn="ctr">
              <a:spcBef>
                <a:spcPts val="0"/>
              </a:spcBef>
              <a:buFont typeface="Arial" pitchFamily="34" charset="0"/>
              <a:buNone/>
            </a:pPr>
            <a:r>
              <a:rPr kumimoji="1" lang="en-US" altLang="ja-JP"/>
              <a:t>[Title]</a:t>
            </a:r>
            <a:endParaRPr kumimoji="1" lang="en-US" altLang="ja-JP" dirty="0"/>
          </a:p>
        </p:txBody>
      </p:sp>
      <p:pic>
        <p:nvPicPr>
          <p:cNvPr id="10" name="図 9">
            <a:extLst>
              <a:ext uri="{FF2B5EF4-FFF2-40B4-BE49-F238E27FC236}">
                <a16:creationId xmlns:a16="http://schemas.microsoft.com/office/drawing/2014/main" id="{0B9BDC88-CC45-E845-BE4B-3B315B75D8B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64375" y="254000"/>
            <a:ext cx="2635200" cy="902800"/>
          </a:xfrm>
          <a:prstGeom prst="rect">
            <a:avLst/>
          </a:prstGeom>
        </p:spPr>
      </p:pic>
    </p:spTree>
    <p:extLst>
      <p:ext uri="{BB962C8B-B14F-4D97-AF65-F5344CB8AC3E}">
        <p14:creationId xmlns:p14="http://schemas.microsoft.com/office/powerpoint/2010/main" val="1210210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Agenda Slide">
    <p:spTree>
      <p:nvGrpSpPr>
        <p:cNvPr id="1" name=""/>
        <p:cNvGrpSpPr/>
        <p:nvPr/>
      </p:nvGrpSpPr>
      <p:grpSpPr>
        <a:xfrm>
          <a:off x="0" y="0"/>
          <a:ext cx="0" cy="0"/>
          <a:chOff x="0" y="0"/>
          <a:chExt cx="0" cy="0"/>
        </a:xfrm>
      </p:grpSpPr>
      <p:sp>
        <p:nvSpPr>
          <p:cNvPr id="6" name="テキスト プレースホルダー 5">
            <a:extLst>
              <a:ext uri="{FF2B5EF4-FFF2-40B4-BE49-F238E27FC236}">
                <a16:creationId xmlns:a16="http://schemas.microsoft.com/office/drawing/2014/main" id="{DEBBADF9-24D9-46EA-BA7C-6327CF2E48AA}"/>
              </a:ext>
            </a:extLst>
          </p:cNvPr>
          <p:cNvSpPr>
            <a:spLocks noGrp="1"/>
          </p:cNvSpPr>
          <p:nvPr>
            <p:ph type="body" sz="quarter" idx="11" hasCustomPrompt="1"/>
          </p:nvPr>
        </p:nvSpPr>
        <p:spPr>
          <a:xfrm>
            <a:off x="2144712" y="908049"/>
            <a:ext cx="7272000" cy="5544000"/>
          </a:xfrm>
          <a:prstGeom prst="rect">
            <a:avLst/>
          </a:prstGeom>
        </p:spPr>
        <p:txBody>
          <a:bodyPr/>
          <a:lstStyle>
            <a:lvl1pPr marL="0" marR="0" indent="0" algn="l" defTabSz="534552" rtl="0" eaLnBrk="1" fontAlgn="base" latinLnBrk="0" hangingPunct="1">
              <a:lnSpc>
                <a:spcPct val="100000"/>
              </a:lnSpc>
              <a:spcBef>
                <a:spcPct val="20000"/>
              </a:spcBef>
              <a:spcAft>
                <a:spcPct val="0"/>
              </a:spcAft>
              <a:buClrTx/>
              <a:buSzTx/>
              <a:buFont typeface="+mj-lt"/>
              <a:buNone/>
              <a:tabLst/>
              <a:defRPr sz="2000"/>
            </a:lvl1pPr>
            <a:lvl2pPr>
              <a:defRPr sz="2000"/>
            </a:lvl2pPr>
            <a:lvl3pPr>
              <a:defRPr sz="2000"/>
            </a:lvl3pPr>
            <a:lvl4pPr>
              <a:defRPr sz="2000"/>
            </a:lvl4pPr>
            <a:lvl5pPr>
              <a:defRPr sz="2000"/>
            </a:lvl5pPr>
          </a:lstStyle>
          <a:p>
            <a:pPr marL="571500" marR="0" lvl="0" indent="-571500" algn="l" defTabSz="534552" rtl="0" eaLnBrk="1" fontAlgn="base" latinLnBrk="0" hangingPunct="1">
              <a:lnSpc>
                <a:spcPct val="100000"/>
              </a:lnSpc>
              <a:spcBef>
                <a:spcPct val="20000"/>
              </a:spcBef>
              <a:spcAft>
                <a:spcPct val="0"/>
              </a:spcAft>
              <a:buClrTx/>
              <a:buSzTx/>
              <a:buFont typeface="+mj-lt"/>
              <a:buAutoNum type="romanUcPeriod"/>
              <a:tabLst/>
              <a:defRPr/>
            </a:pPr>
            <a:r>
              <a:rPr kumimoji="1" lang="en-US" altLang="ja-JP" dirty="0"/>
              <a:t>Click and enter text.</a:t>
            </a:r>
            <a:endParaRPr kumimoji="1" lang="ja-JP" altLang="en-US" dirty="0"/>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24" name="図 2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3113690"/>
            <a:ext cx="2080171" cy="3744310"/>
          </a:xfrm>
          <a:prstGeom prst="rect">
            <a:avLst/>
          </a:prstGeom>
        </p:spPr>
      </p:pic>
      <p:pic>
        <p:nvPicPr>
          <p:cNvPr id="8" name="図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491166" y="6504431"/>
            <a:ext cx="1159714" cy="295200"/>
          </a:xfrm>
          <a:prstGeom prst="rect">
            <a:avLst/>
          </a:prstGeom>
        </p:spPr>
      </p:pic>
      <p:sp>
        <p:nvSpPr>
          <p:cNvPr id="12" name="タイトル 1"/>
          <p:cNvSpPr>
            <a:spLocks noGrp="1"/>
          </p:cNvSpPr>
          <p:nvPr>
            <p:ph type="title" hasCustomPrompt="1"/>
          </p:nvPr>
        </p:nvSpPr>
        <p:spPr>
          <a:xfrm>
            <a:off x="172188" y="1747"/>
            <a:ext cx="9578638" cy="730799"/>
          </a:xfrm>
          <a:prstGeom prst="rect">
            <a:avLst/>
          </a:prstGeom>
        </p:spPr>
        <p:txBody>
          <a:bodyPr anchor="ctr" anchorCtr="0">
            <a:normAutofit/>
          </a:bodyPr>
          <a:lstStyle>
            <a:lvl1pPr>
              <a:defRPr lang="en-US" altLang="ja-JP" sz="2400" spc="0" dirty="0" smtClean="0">
                <a:solidFill>
                  <a:schemeClr val="tx1"/>
                </a:solidFill>
                <a:latin typeface="+mj-ea"/>
                <a:ea typeface="+mj-ea"/>
                <a:cs typeface="Arial"/>
              </a:defRPr>
            </a:lvl1pPr>
          </a:lstStyle>
          <a:p>
            <a:pPr marL="226468" marR="0" lvl="0" indent="-226468" defTabSz="609555" latinLnBrk="0">
              <a:lnSpc>
                <a:spcPct val="100000"/>
              </a:lnSpc>
              <a:spcBef>
                <a:spcPct val="20000"/>
              </a:spcBef>
              <a:buClrTx/>
              <a:buSzTx/>
              <a:buFont typeface="Arial" pitchFamily="34" charset="0"/>
              <a:buNone/>
              <a:tabLst/>
            </a:pPr>
            <a:r>
              <a:rPr kumimoji="1" lang="en-US" altLang="ja-JP"/>
              <a:t>[Agenda]</a:t>
            </a:r>
            <a:endParaRPr kumimoji="1" lang="en-US" altLang="ja-JP" dirty="0"/>
          </a:p>
        </p:txBody>
      </p:sp>
      <p:sp>
        <p:nvSpPr>
          <p:cNvPr id="10" name="TextBox 16"/>
          <p:cNvSpPr txBox="1"/>
          <p:nvPr/>
        </p:nvSpPr>
        <p:spPr>
          <a:xfrm>
            <a:off x="4617884" y="6551482"/>
            <a:ext cx="670231" cy="18466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1200" b="0" i="0">
                <a:solidFill>
                  <a:schemeClr val="tx1"/>
                </a:solidFill>
                <a:latin typeface="+mn-lt"/>
                <a:ea typeface="HGPGothicE" charset="-128"/>
                <a:cs typeface="HGPGothicE" charset="-128"/>
              </a:rPr>
              <a:pPr algn="ctr" fontAlgn="auto">
                <a:spcBef>
                  <a:spcPts val="0"/>
                </a:spcBef>
                <a:spcAft>
                  <a:spcPts val="0"/>
                </a:spcAft>
                <a:defRPr/>
              </a:pPr>
              <a:t>‹#›</a:t>
            </a:fld>
            <a:endParaRPr lang="en-US" sz="1200" b="0" i="0" dirty="0">
              <a:solidFill>
                <a:schemeClr val="tx1"/>
              </a:solidFill>
              <a:latin typeface="+mn-lt"/>
              <a:ea typeface="HGPGothicE" charset="-128"/>
              <a:cs typeface="HGPGothicE" charset="-128"/>
            </a:endParaRPr>
          </a:p>
        </p:txBody>
      </p:sp>
    </p:spTree>
    <p:extLst>
      <p:ext uri="{BB962C8B-B14F-4D97-AF65-F5344CB8AC3E}">
        <p14:creationId xmlns:p14="http://schemas.microsoft.com/office/powerpoint/2010/main" val="1927232182"/>
      </p:ext>
    </p:extLst>
  </p:cSld>
  <p:clrMapOvr>
    <a:masterClrMapping/>
  </p:clrMapOvr>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Middle Title Slide">
    <p:spTree>
      <p:nvGrpSpPr>
        <p:cNvPr id="1" name=""/>
        <p:cNvGrpSpPr/>
        <p:nvPr/>
      </p:nvGrpSpPr>
      <p:grpSpPr>
        <a:xfrm>
          <a:off x="0" y="0"/>
          <a:ext cx="0" cy="0"/>
          <a:chOff x="0" y="0"/>
          <a:chExt cx="0" cy="0"/>
        </a:xfrm>
      </p:grpSpPr>
      <p:pic>
        <p:nvPicPr>
          <p:cNvPr id="9" name="図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81392" y="6503752"/>
            <a:ext cx="1178351" cy="296174"/>
          </a:xfrm>
          <a:prstGeom prst="rect">
            <a:avLst/>
          </a:prstGeom>
        </p:spPr>
      </p:pic>
      <p:sp>
        <p:nvSpPr>
          <p:cNvPr id="13" name="タイトル 1"/>
          <p:cNvSpPr>
            <a:spLocks noGrp="1"/>
          </p:cNvSpPr>
          <p:nvPr>
            <p:ph type="title" hasCustomPrompt="1"/>
          </p:nvPr>
        </p:nvSpPr>
        <p:spPr>
          <a:xfrm>
            <a:off x="1548000" y="908720"/>
            <a:ext cx="6789376" cy="4412378"/>
          </a:xfrm>
          <a:prstGeom prst="rect">
            <a:avLst/>
          </a:prstGeom>
        </p:spPr>
        <p:txBody>
          <a:bodyPr anchor="ctr" anchorCtr="1">
            <a:normAutofit/>
          </a:bodyPr>
          <a:lstStyle>
            <a:lvl1pPr algn="ctr">
              <a:defRPr sz="2400" spc="200" baseline="0">
                <a:solidFill>
                  <a:srgbClr val="FFFFFF"/>
                </a:solidFill>
                <a:latin typeface="+mj-lt"/>
              </a:defRPr>
            </a:lvl1pPr>
          </a:lstStyle>
          <a:p>
            <a:r>
              <a:rPr kumimoji="1" lang="en-US" altLang="ja-JP"/>
              <a:t>[Middle Title Page]</a:t>
            </a:r>
            <a:endParaRPr kumimoji="1" lang="ja-JP" altLang="en-US" dirty="0"/>
          </a:p>
        </p:txBody>
      </p:sp>
      <p:sp>
        <p:nvSpPr>
          <p:cNvPr id="8" name="TextBox 16"/>
          <p:cNvSpPr txBox="1"/>
          <p:nvPr/>
        </p:nvSpPr>
        <p:spPr>
          <a:xfrm>
            <a:off x="4617884" y="6551482"/>
            <a:ext cx="670231" cy="18466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1200" b="0" i="0">
                <a:solidFill>
                  <a:schemeClr val="bg1"/>
                </a:solidFill>
                <a:latin typeface="+mn-lt"/>
                <a:ea typeface="HGPGothicE" charset="-128"/>
                <a:cs typeface="HGPGothicE" charset="-128"/>
              </a:rPr>
              <a:pPr algn="ctr" fontAlgn="auto">
                <a:spcBef>
                  <a:spcPts val="0"/>
                </a:spcBef>
                <a:spcAft>
                  <a:spcPts val="0"/>
                </a:spcAft>
                <a:defRPr/>
              </a:pPr>
              <a:t>‹#›</a:t>
            </a:fld>
            <a:endParaRPr lang="en-US" sz="1200" b="0" i="0" dirty="0">
              <a:solidFill>
                <a:schemeClr val="bg1"/>
              </a:solidFill>
              <a:latin typeface="+mn-lt"/>
              <a:ea typeface="HGPGothicE" charset="-128"/>
              <a:cs typeface="HGPGothicE" charset="-128"/>
            </a:endParaRPr>
          </a:p>
        </p:txBody>
      </p:sp>
    </p:spTree>
    <p:extLst>
      <p:ext uri="{BB962C8B-B14F-4D97-AF65-F5344CB8AC3E}">
        <p14:creationId xmlns:p14="http://schemas.microsoft.com/office/powerpoint/2010/main" val="979181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Contents A">
    <p:spTree>
      <p:nvGrpSpPr>
        <p:cNvPr id="1" name=""/>
        <p:cNvGrpSpPr/>
        <p:nvPr/>
      </p:nvGrpSpPr>
      <p:grpSpPr>
        <a:xfrm>
          <a:off x="0" y="0"/>
          <a:ext cx="0" cy="0"/>
          <a:chOff x="0" y="0"/>
          <a:chExt cx="0" cy="0"/>
        </a:xfrm>
      </p:grpSpPr>
      <p:sp>
        <p:nvSpPr>
          <p:cNvPr id="4" name="テキスト プレースホルダー 3">
            <a:extLst>
              <a:ext uri="{FF2B5EF4-FFF2-40B4-BE49-F238E27FC236}">
                <a16:creationId xmlns:a16="http://schemas.microsoft.com/office/drawing/2014/main" id="{E04D40BD-0FA0-4FFA-8024-ACC5B30BC532}"/>
              </a:ext>
            </a:extLst>
          </p:cNvPr>
          <p:cNvSpPr>
            <a:spLocks noGrp="1"/>
          </p:cNvSpPr>
          <p:nvPr>
            <p:ph type="body" sz="quarter" idx="11" hasCustomPrompt="1"/>
          </p:nvPr>
        </p:nvSpPr>
        <p:spPr>
          <a:xfrm>
            <a:off x="473074" y="908050"/>
            <a:ext cx="8946000" cy="5256000"/>
          </a:xfrm>
          <a:prstGeom prst="rect">
            <a:avLst/>
          </a:prstGeom>
        </p:spPr>
        <p:txBody>
          <a:bodyPr/>
          <a:lstStyle>
            <a:lvl1pPr marL="0" marR="0" indent="0" algn="l" defTabSz="534552" rtl="0" eaLnBrk="1" fontAlgn="base" latinLnBrk="0" hangingPunct="1">
              <a:lnSpc>
                <a:spcPct val="100000"/>
              </a:lnSpc>
              <a:spcBef>
                <a:spcPct val="20000"/>
              </a:spcBef>
              <a:spcAft>
                <a:spcPct val="0"/>
              </a:spcAft>
              <a:buClrTx/>
              <a:buSzTx/>
              <a:buFont typeface="Arial" pitchFamily="34" charset="0"/>
              <a:buNone/>
              <a:tabLst/>
              <a:defRPr sz="2000"/>
            </a:lvl1pPr>
            <a:lvl2pPr>
              <a:defRPr sz="2000"/>
            </a:lvl2pPr>
            <a:lvl3pPr>
              <a:defRPr sz="2000"/>
            </a:lvl3pPr>
            <a:lvl4pPr>
              <a:defRPr sz="2000"/>
            </a:lvl4pPr>
            <a:lvl5pPr>
              <a:defRPr sz="2000"/>
            </a:lvl5pPr>
          </a:lstStyle>
          <a:p>
            <a:pPr marL="0" marR="0" lvl="0" indent="0" algn="l" defTabSz="534552" rtl="0" eaLnBrk="1" fontAlgn="base" latinLnBrk="0" hangingPunct="1">
              <a:lnSpc>
                <a:spcPct val="100000"/>
              </a:lnSpc>
              <a:spcBef>
                <a:spcPct val="20000"/>
              </a:spcBef>
              <a:spcAft>
                <a:spcPct val="0"/>
              </a:spcAft>
              <a:buClrTx/>
              <a:buSzTx/>
              <a:buFont typeface="Arial" pitchFamily="34" charset="0"/>
              <a:buNone/>
              <a:tabLst/>
              <a:defRPr/>
            </a:pPr>
            <a:r>
              <a:rPr kumimoji="1" lang="en-US" altLang="ja-JP" dirty="0"/>
              <a:t>Click and enter text.</a:t>
            </a:r>
            <a:endParaRPr kumimoji="1" lang="ja-JP" altLang="en-US" dirty="0"/>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9" name="タイトル 1"/>
          <p:cNvSpPr>
            <a:spLocks noGrp="1"/>
          </p:cNvSpPr>
          <p:nvPr>
            <p:ph type="title" hasCustomPrompt="1"/>
          </p:nvPr>
        </p:nvSpPr>
        <p:spPr>
          <a:xfrm>
            <a:off x="172188" y="0"/>
            <a:ext cx="9578638" cy="730799"/>
          </a:xfrm>
          <a:prstGeom prst="rect">
            <a:avLst/>
          </a:prstGeom>
        </p:spPr>
        <p:txBody>
          <a:bodyPr tIns="108000" anchor="ctr" anchorCtr="0">
            <a:normAutofit/>
          </a:bodyPr>
          <a:lstStyle>
            <a:lvl1pPr>
              <a:defRPr lang="en-US" altLang="ja-JP" sz="2400" spc="0" dirty="0" smtClean="0">
                <a:solidFill>
                  <a:schemeClr val="accent2"/>
                </a:solidFill>
                <a:latin typeface="+mj-ea"/>
                <a:ea typeface="+mj-ea"/>
                <a:cs typeface="Arial"/>
              </a:defRPr>
            </a:lvl1pPr>
          </a:lstStyle>
          <a:p>
            <a:pPr marL="226468" marR="0" lvl="0" indent="-226468" defTabSz="609555" latinLnBrk="0">
              <a:lnSpc>
                <a:spcPct val="100000"/>
              </a:lnSpc>
              <a:spcBef>
                <a:spcPct val="20000"/>
              </a:spcBef>
              <a:buClrTx/>
              <a:buSzTx/>
              <a:buFont typeface="+mj-lt"/>
              <a:buNone/>
              <a:tabLst/>
            </a:pPr>
            <a:r>
              <a:rPr kumimoji="1" lang="en-US" altLang="ja-JP"/>
              <a:t>[Title]</a:t>
            </a:r>
            <a:endParaRPr kumimoji="1" lang="en-US" altLang="ja-JP" dirty="0"/>
          </a:p>
        </p:txBody>
      </p:sp>
    </p:spTree>
    <p:extLst>
      <p:ext uri="{BB962C8B-B14F-4D97-AF65-F5344CB8AC3E}">
        <p14:creationId xmlns:p14="http://schemas.microsoft.com/office/powerpoint/2010/main" val="305101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nd Contents B">
    <p:spTree>
      <p:nvGrpSpPr>
        <p:cNvPr id="1" name=""/>
        <p:cNvGrpSpPr/>
        <p:nvPr/>
      </p:nvGrpSpPr>
      <p:grpSpPr>
        <a:xfrm>
          <a:off x="0" y="0"/>
          <a:ext cx="0" cy="0"/>
          <a:chOff x="0" y="0"/>
          <a:chExt cx="0" cy="0"/>
        </a:xfrm>
      </p:grpSpPr>
      <p:sp>
        <p:nvSpPr>
          <p:cNvPr id="4" name="テキスト プレースホルダー 3">
            <a:extLst>
              <a:ext uri="{FF2B5EF4-FFF2-40B4-BE49-F238E27FC236}">
                <a16:creationId xmlns:a16="http://schemas.microsoft.com/office/drawing/2014/main" id="{658D6FD9-8A48-4580-B1F3-E1952D0B6C7B}"/>
              </a:ext>
            </a:extLst>
          </p:cNvPr>
          <p:cNvSpPr>
            <a:spLocks noGrp="1"/>
          </p:cNvSpPr>
          <p:nvPr>
            <p:ph type="body" sz="quarter" idx="11" hasCustomPrompt="1"/>
          </p:nvPr>
        </p:nvSpPr>
        <p:spPr>
          <a:xfrm>
            <a:off x="473075" y="908049"/>
            <a:ext cx="8946000" cy="5256000"/>
          </a:xfrm>
          <a:prstGeom prst="rect">
            <a:avLst/>
          </a:prstGeom>
        </p:spPr>
        <p:txBody>
          <a:bodyPr/>
          <a:lstStyle>
            <a:lvl1pPr marL="0" marR="0" indent="0" algn="l" defTabSz="534552" rtl="0" eaLnBrk="1" fontAlgn="base" latinLnBrk="0" hangingPunct="1">
              <a:lnSpc>
                <a:spcPct val="100000"/>
              </a:lnSpc>
              <a:spcBef>
                <a:spcPct val="20000"/>
              </a:spcBef>
              <a:spcAft>
                <a:spcPct val="0"/>
              </a:spcAft>
              <a:buClrTx/>
              <a:buSzTx/>
              <a:buFont typeface="Arial" pitchFamily="34" charset="0"/>
              <a:buNone/>
              <a:tabLst/>
              <a:defRPr sz="2000"/>
            </a:lvl1pPr>
            <a:lvl2pPr>
              <a:defRPr sz="2000"/>
            </a:lvl2pPr>
            <a:lvl3pPr>
              <a:defRPr sz="2000"/>
            </a:lvl3pPr>
            <a:lvl4pPr>
              <a:defRPr sz="2000"/>
            </a:lvl4pPr>
            <a:lvl5pPr>
              <a:defRPr sz="2000"/>
            </a:lvl5pPr>
          </a:lstStyle>
          <a:p>
            <a:pPr marL="0" marR="0" lvl="0" indent="0" algn="l" defTabSz="534552" rtl="0" eaLnBrk="1" fontAlgn="base" latinLnBrk="0" hangingPunct="1">
              <a:lnSpc>
                <a:spcPct val="100000"/>
              </a:lnSpc>
              <a:spcBef>
                <a:spcPct val="20000"/>
              </a:spcBef>
              <a:spcAft>
                <a:spcPct val="0"/>
              </a:spcAft>
              <a:buClrTx/>
              <a:buSzTx/>
              <a:buFont typeface="Arial" pitchFamily="34" charset="0"/>
              <a:buNone/>
              <a:tabLst/>
              <a:defRPr/>
            </a:pPr>
            <a:r>
              <a:rPr kumimoji="1" lang="en-US" altLang="ja-JP" dirty="0"/>
              <a:t>Click and enter text.</a:t>
            </a:r>
            <a:endParaRPr kumimoji="1" lang="ja-JP" altLang="en-US" dirty="0"/>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5" name="Rectangle 20"/>
          <p:cNvSpPr/>
          <p:nvPr/>
        </p:nvSpPr>
        <p:spPr>
          <a:xfrm>
            <a:off x="0" y="1"/>
            <a:ext cx="9906000" cy="733702"/>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73686" tIns="36843" rIns="73686" bIns="36843" rtlCol="0" anchor="ctr">
            <a:normAutofit/>
          </a:bodyPr>
          <a:lstStyle/>
          <a:p>
            <a:pPr algn="ctr"/>
            <a:endParaRPr lang="en-US" sz="1579" dirty="0"/>
          </a:p>
        </p:txBody>
      </p:sp>
      <p:sp>
        <p:nvSpPr>
          <p:cNvPr id="10" name="タイトル 1"/>
          <p:cNvSpPr>
            <a:spLocks noGrp="1"/>
          </p:cNvSpPr>
          <p:nvPr>
            <p:ph type="title" hasCustomPrompt="1"/>
          </p:nvPr>
        </p:nvSpPr>
        <p:spPr>
          <a:xfrm>
            <a:off x="172188" y="0"/>
            <a:ext cx="9578638" cy="730799"/>
          </a:xfrm>
          <a:prstGeom prst="rect">
            <a:avLst/>
          </a:prstGeom>
        </p:spPr>
        <p:txBody>
          <a:bodyPr tIns="108000" anchor="ctr" anchorCtr="0">
            <a:normAutofit/>
          </a:bodyPr>
          <a:lstStyle>
            <a:lvl1pPr>
              <a:defRPr lang="en-US" altLang="ja-JP" sz="2400" spc="0" dirty="0" smtClean="0">
                <a:solidFill>
                  <a:schemeClr val="bg1"/>
                </a:solidFill>
                <a:latin typeface="+mj-ea"/>
                <a:ea typeface="+mj-ea"/>
                <a:cs typeface="Arial"/>
              </a:defRPr>
            </a:lvl1pPr>
          </a:lstStyle>
          <a:p>
            <a:pPr marL="226468" marR="0" lvl="0" indent="-226468" defTabSz="609555" latinLnBrk="0">
              <a:lnSpc>
                <a:spcPct val="100000"/>
              </a:lnSpc>
              <a:spcBef>
                <a:spcPct val="20000"/>
              </a:spcBef>
              <a:buClrTx/>
              <a:buSzTx/>
              <a:buFont typeface="+mj-lt"/>
              <a:buNone/>
              <a:tabLst/>
            </a:pPr>
            <a:r>
              <a:rPr kumimoji="1" lang="en-US" altLang="ja-JP"/>
              <a:t>[Title]</a:t>
            </a:r>
            <a:endParaRPr kumimoji="1" lang="en-US" altLang="ja-JP" dirty="0"/>
          </a:p>
        </p:txBody>
      </p:sp>
    </p:spTree>
    <p:extLst>
      <p:ext uri="{BB962C8B-B14F-4D97-AF65-F5344CB8AC3E}">
        <p14:creationId xmlns:p14="http://schemas.microsoft.com/office/powerpoint/2010/main" val="12493057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and Contents C">
    <p:spTree>
      <p:nvGrpSpPr>
        <p:cNvPr id="1" name=""/>
        <p:cNvGrpSpPr/>
        <p:nvPr/>
      </p:nvGrpSpPr>
      <p:grpSpPr>
        <a:xfrm>
          <a:off x="0" y="0"/>
          <a:ext cx="0" cy="0"/>
          <a:chOff x="0" y="0"/>
          <a:chExt cx="0" cy="0"/>
        </a:xfrm>
      </p:grpSpPr>
      <p:sp>
        <p:nvSpPr>
          <p:cNvPr id="8" name="コンテンツ プレースホルダー 2"/>
          <p:cNvSpPr>
            <a:spLocks noGrp="1"/>
          </p:cNvSpPr>
          <p:nvPr>
            <p:ph idx="1" hasCustomPrompt="1"/>
          </p:nvPr>
        </p:nvSpPr>
        <p:spPr>
          <a:xfrm>
            <a:off x="2821843" y="2852936"/>
            <a:ext cx="4247180" cy="828102"/>
          </a:xfrm>
          <a:prstGeom prst="rect">
            <a:avLst/>
          </a:prstGeom>
          <a:ln w="38100">
            <a:solidFill>
              <a:schemeClr val="bg1"/>
            </a:solidFill>
            <a:prstDash val="sysDot"/>
          </a:ln>
        </p:spPr>
        <p:txBody>
          <a:bodyPr lIns="90000" anchor="ctr" anchorCtr="1"/>
          <a:lstStyle>
            <a:lvl1pPr marL="0" marR="0" indent="0" algn="l" defTabSz="534552" rtl="0" eaLnBrk="1" fontAlgn="ctr" latinLnBrk="0" hangingPunct="1">
              <a:lnSpc>
                <a:spcPct val="100000"/>
              </a:lnSpc>
              <a:spcBef>
                <a:spcPts val="0"/>
              </a:spcBef>
              <a:spcAft>
                <a:spcPct val="0"/>
              </a:spcAft>
              <a:buClrTx/>
              <a:buSzTx/>
              <a:buFontTx/>
              <a:buNone/>
              <a:tabLst/>
              <a:defRPr sz="2000" b="0" i="0" spc="88" baseline="0">
                <a:solidFill>
                  <a:schemeClr val="bg1"/>
                </a:solidFill>
                <a:latin typeface="+mn-lt"/>
                <a:ea typeface="HGPGothicE" charset="-128"/>
                <a:cs typeface="HGPGothicE" charset="-128"/>
              </a:defRPr>
            </a:lvl1pPr>
            <a:lvl2pPr marL="534552" indent="0" fontAlgn="ctr">
              <a:spcBef>
                <a:spcPts val="0"/>
              </a:spcBef>
              <a:buFontTx/>
              <a:buNone/>
              <a:defRPr sz="1754" b="0" i="0" spc="88">
                <a:solidFill>
                  <a:schemeClr val="tx1"/>
                </a:solidFill>
                <a:latin typeface="HGPGothicE" charset="-128"/>
                <a:ea typeface="HGPGothicE" charset="-128"/>
                <a:cs typeface="HGPGothicE" charset="-128"/>
              </a:defRPr>
            </a:lvl2pPr>
            <a:lvl3pPr marL="1069105" indent="0" fontAlgn="ctr">
              <a:spcBef>
                <a:spcPts val="0"/>
              </a:spcBef>
              <a:buFontTx/>
              <a:buNone/>
              <a:defRPr sz="1754" b="0" i="0" spc="88">
                <a:solidFill>
                  <a:schemeClr val="tx1"/>
                </a:solidFill>
                <a:latin typeface="HGPGothicE" charset="-128"/>
                <a:ea typeface="HGPGothicE" charset="-128"/>
                <a:cs typeface="HGPGothicE" charset="-128"/>
              </a:defRPr>
            </a:lvl3pPr>
            <a:lvl4pPr marL="1603659" indent="0">
              <a:buFontTx/>
              <a:buNone/>
              <a:defRPr>
                <a:solidFill>
                  <a:schemeClr val="tx2"/>
                </a:solidFill>
              </a:defRPr>
            </a:lvl4pPr>
            <a:lvl5pPr marL="2138212" indent="0">
              <a:buFontTx/>
              <a:buNone/>
              <a:defRPr>
                <a:solidFill>
                  <a:schemeClr val="tx2"/>
                </a:solidFill>
              </a:defRPr>
            </a:lvl5pPr>
          </a:lstStyle>
          <a:p>
            <a:pPr algn="ctr"/>
            <a:r>
              <a:rPr lang="ja-JP" altLang="en-US" sz="2000" spc="200">
                <a:solidFill>
                  <a:srgbClr val="FFFFFF"/>
                </a:solidFill>
                <a:latin typeface="Arial" panose="020B0604020202020204" pitchFamily="34" charset="0"/>
                <a:ea typeface="HGPGothicE" charset="-128"/>
                <a:cs typeface="Arial" panose="020B0604020202020204" pitchFamily="34" charset="0"/>
              </a:rPr>
              <a:t>［</a:t>
            </a:r>
            <a:r>
              <a:rPr lang="en-US" altLang="ja-JP" sz="2000" spc="200">
                <a:solidFill>
                  <a:srgbClr val="FFFFFF"/>
                </a:solidFill>
                <a:latin typeface="Arial" panose="020B0604020202020204" pitchFamily="34" charset="0"/>
                <a:ea typeface="HGPGothicE" charset="-128"/>
                <a:cs typeface="Arial" panose="020B0604020202020204" pitchFamily="34" charset="0"/>
              </a:rPr>
              <a:t>Photo/Movie</a:t>
            </a:r>
            <a:r>
              <a:rPr lang="ja-JP" altLang="en-US" sz="2000" spc="200">
                <a:solidFill>
                  <a:srgbClr val="FFFFFF"/>
                </a:solidFill>
                <a:latin typeface="Arial" panose="020B0604020202020204" pitchFamily="34" charset="0"/>
                <a:ea typeface="HGPGothicE" charset="-128"/>
                <a:cs typeface="Arial" panose="020B0604020202020204" pitchFamily="34" charset="0"/>
              </a:rPr>
              <a:t>］</a:t>
            </a:r>
            <a:endParaRPr lang="ja-JP" altLang="en-US" sz="2000" spc="200" dirty="0">
              <a:solidFill>
                <a:srgbClr val="FFFFFF"/>
              </a:solidFill>
              <a:latin typeface="Arial" panose="020B0604020202020204" pitchFamily="34" charset="0"/>
              <a:ea typeface="HGPGothicE" charset="-128"/>
              <a:cs typeface="Arial" panose="020B0604020202020204" pitchFamily="34" charset="0"/>
            </a:endParaRPr>
          </a:p>
        </p:txBody>
      </p:sp>
      <p:pic>
        <p:nvPicPr>
          <p:cNvPr id="12" name="図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81392" y="6503752"/>
            <a:ext cx="1178351" cy="296174"/>
          </a:xfrm>
          <a:prstGeom prst="rect">
            <a:avLst/>
          </a:prstGeom>
        </p:spPr>
      </p:pic>
      <p:sp>
        <p:nvSpPr>
          <p:cNvPr id="9" name="TextBox 16"/>
          <p:cNvSpPr txBox="1"/>
          <p:nvPr/>
        </p:nvSpPr>
        <p:spPr>
          <a:xfrm>
            <a:off x="4617884" y="6551482"/>
            <a:ext cx="670231" cy="18466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1200" b="0" i="0">
                <a:solidFill>
                  <a:schemeClr val="bg1"/>
                </a:solidFill>
                <a:latin typeface="+mn-lt"/>
                <a:ea typeface="HGPGothicE" charset="-128"/>
                <a:cs typeface="HGPGothicE" charset="-128"/>
              </a:rPr>
              <a:pPr algn="ctr" fontAlgn="auto">
                <a:spcBef>
                  <a:spcPts val="0"/>
                </a:spcBef>
                <a:spcAft>
                  <a:spcPts val="0"/>
                </a:spcAft>
                <a:defRPr/>
              </a:pPr>
              <a:t>‹#›</a:t>
            </a:fld>
            <a:endParaRPr lang="en-US" sz="1200" b="0" i="0" dirty="0">
              <a:solidFill>
                <a:schemeClr val="bg1"/>
              </a:solidFill>
              <a:latin typeface="+mn-lt"/>
              <a:ea typeface="HGPGothicE" charset="-128"/>
              <a:cs typeface="HGPGothicE" charset="-128"/>
            </a:endParaRPr>
          </a:p>
        </p:txBody>
      </p:sp>
    </p:spTree>
    <p:extLst>
      <p:ext uri="{BB962C8B-B14F-4D97-AF65-F5344CB8AC3E}">
        <p14:creationId xmlns:p14="http://schemas.microsoft.com/office/powerpoint/2010/main" val="355162368"/>
      </p:ext>
    </p:extLst>
  </p:cSld>
  <p:clrMapOvr>
    <a:masterClrMapping/>
  </p:clrMapOvr>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losing Slide">
    <p:spTree>
      <p:nvGrpSpPr>
        <p:cNvPr id="1" name=""/>
        <p:cNvGrpSpPr/>
        <p:nvPr/>
      </p:nvGrpSpPr>
      <p:grpSpPr>
        <a:xfrm>
          <a:off x="0" y="0"/>
          <a:ext cx="0" cy="0"/>
          <a:chOff x="0" y="0"/>
          <a:chExt cx="0" cy="0"/>
        </a:xfrm>
      </p:grpSpPr>
      <p:pic>
        <p:nvPicPr>
          <p:cNvPr id="7" name="図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3113690"/>
            <a:ext cx="2080171" cy="3744310"/>
          </a:xfrm>
          <a:prstGeom prst="rect">
            <a:avLst/>
          </a:prstGeom>
        </p:spPr>
      </p:pic>
      <p:pic>
        <p:nvPicPr>
          <p:cNvPr id="9" name="図 8">
            <a:extLst>
              <a:ext uri="{FF2B5EF4-FFF2-40B4-BE49-F238E27FC236}">
                <a16:creationId xmlns:a16="http://schemas.microsoft.com/office/drawing/2014/main" id="{4E499536-4D20-2748-9697-D275E3E737B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90200" y="2715950"/>
            <a:ext cx="4125600" cy="1413400"/>
          </a:xfrm>
          <a:prstGeom prst="rect">
            <a:avLst/>
          </a:prstGeom>
        </p:spPr>
      </p:pic>
    </p:spTree>
    <p:extLst>
      <p:ext uri="{BB962C8B-B14F-4D97-AF65-F5344CB8AC3E}">
        <p14:creationId xmlns:p14="http://schemas.microsoft.com/office/powerpoint/2010/main" val="1118596852"/>
      </p:ext>
    </p:extLst>
  </p:cSld>
  <p:clrMapOvr>
    <a:masterClrMapping/>
  </p:clrMapOvr>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cSld name="1_Title and Contents B">
    <p:spTree>
      <p:nvGrpSpPr>
        <p:cNvPr id="1" name=""/>
        <p:cNvGrpSpPr/>
        <p:nvPr/>
      </p:nvGrpSpPr>
      <p:grpSpPr>
        <a:xfrm>
          <a:off x="0" y="0"/>
          <a:ext cx="0" cy="0"/>
          <a:chOff x="0" y="0"/>
          <a:chExt cx="0" cy="0"/>
        </a:xfrm>
      </p:grpSpPr>
      <p:sp>
        <p:nvSpPr>
          <p:cNvPr id="5" name="Rectangle 20"/>
          <p:cNvSpPr/>
          <p:nvPr/>
        </p:nvSpPr>
        <p:spPr>
          <a:xfrm>
            <a:off x="0" y="1"/>
            <a:ext cx="9906000" cy="733702"/>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73686" tIns="36843" rIns="73686" bIns="36843" rtlCol="0" anchor="ctr">
            <a:normAutofit/>
          </a:bodyPr>
          <a:lstStyle/>
          <a:p>
            <a:pPr algn="ctr"/>
            <a:endParaRPr lang="en-US" sz="1579" dirty="0">
              <a:solidFill>
                <a:srgbClr val="FFFFFF"/>
              </a:solidFill>
            </a:endParaRPr>
          </a:p>
        </p:txBody>
      </p:sp>
      <p:sp>
        <p:nvSpPr>
          <p:cNvPr id="6" name="テキスト プレースホルダー 9"/>
          <p:cNvSpPr>
            <a:spLocks noGrp="1"/>
          </p:cNvSpPr>
          <p:nvPr>
            <p:ph type="body" sz="quarter" idx="10" hasCustomPrompt="1"/>
          </p:nvPr>
        </p:nvSpPr>
        <p:spPr>
          <a:xfrm>
            <a:off x="172188" y="0"/>
            <a:ext cx="9570130" cy="720000"/>
          </a:xfrm>
          <a:prstGeom prst="rect">
            <a:avLst/>
          </a:prstGeom>
        </p:spPr>
        <p:txBody>
          <a:bodyPr tIns="108000" anchor="ctr" anchorCtr="0">
            <a:normAutofit/>
          </a:bodyPr>
          <a:lstStyle>
            <a:lvl1pPr marL="0" indent="0">
              <a:buFont typeface="+mj-lt"/>
              <a:buNone/>
              <a:defRPr sz="2400" baseline="0">
                <a:solidFill>
                  <a:schemeClr val="bg1"/>
                </a:solidFill>
                <a:latin typeface="+mj-ea"/>
                <a:ea typeface="+mj-ea"/>
              </a:defRPr>
            </a:lvl1pPr>
          </a:lstStyle>
          <a:p>
            <a:pPr marL="226468" marR="0" lvl="0" indent="-226468" algn="l" defTabSz="609555" rtl="0" eaLnBrk="1" fontAlgn="base" latinLnBrk="0" hangingPunct="1">
              <a:lnSpc>
                <a:spcPct val="100000"/>
              </a:lnSpc>
              <a:spcBef>
                <a:spcPct val="20000"/>
              </a:spcBef>
              <a:spcAft>
                <a:spcPct val="0"/>
              </a:spcAft>
              <a:buClrTx/>
              <a:buSzTx/>
              <a:tabLst/>
              <a:defRPr/>
            </a:pPr>
            <a:r>
              <a:rPr kumimoji="1" lang="en-US" altLang="ja-JP" dirty="0"/>
              <a:t>[Title]</a:t>
            </a:r>
          </a:p>
        </p:txBody>
      </p:sp>
      <p:sp>
        <p:nvSpPr>
          <p:cNvPr id="7" name="コンテンツ プレースホルダー 2"/>
          <p:cNvSpPr>
            <a:spLocks noGrp="1"/>
          </p:cNvSpPr>
          <p:nvPr>
            <p:ph idx="1" hasCustomPrompt="1"/>
          </p:nvPr>
        </p:nvSpPr>
        <p:spPr>
          <a:xfrm>
            <a:off x="473471" y="908720"/>
            <a:ext cx="8944149" cy="5256410"/>
          </a:xfrm>
          <a:prstGeom prst="rect">
            <a:avLst/>
          </a:prstGeom>
        </p:spPr>
        <p:txBody>
          <a:bodyPr lIns="90000"/>
          <a:lstStyle>
            <a:lvl1pPr marL="0" marR="0" indent="0" algn="l" defTabSz="609555" rtl="0" eaLnBrk="1" fontAlgn="ctr" latinLnBrk="0" hangingPunct="1">
              <a:lnSpc>
                <a:spcPct val="100000"/>
              </a:lnSpc>
              <a:spcBef>
                <a:spcPts val="0"/>
              </a:spcBef>
              <a:spcAft>
                <a:spcPct val="0"/>
              </a:spcAft>
              <a:buClrTx/>
              <a:buSzTx/>
              <a:buFontTx/>
              <a:buNone/>
              <a:tabLst/>
              <a:defRPr sz="2000" b="0" i="0" spc="100" baseline="0">
                <a:solidFill>
                  <a:schemeClr val="tx1"/>
                </a:solidFill>
                <a:latin typeface="+mn-lt"/>
                <a:ea typeface="HGPGothicE" charset="-128"/>
                <a:cs typeface="HGPGothicE" charset="-128"/>
              </a:defRPr>
            </a:lvl1pPr>
            <a:lvl2pPr marL="609555" indent="0" fontAlgn="ctr">
              <a:spcBef>
                <a:spcPts val="0"/>
              </a:spcBef>
              <a:buFontTx/>
              <a:buNone/>
              <a:defRPr sz="2000" b="0" i="0" spc="100">
                <a:solidFill>
                  <a:schemeClr val="tx1"/>
                </a:solidFill>
                <a:latin typeface="HGPGothicE" charset="-128"/>
                <a:ea typeface="HGPGothicE" charset="-128"/>
                <a:cs typeface="HGPGothicE" charset="-128"/>
              </a:defRPr>
            </a:lvl2pPr>
            <a:lvl3pPr marL="1219108" indent="0" fontAlgn="ctr">
              <a:spcBef>
                <a:spcPts val="0"/>
              </a:spcBef>
              <a:buFontTx/>
              <a:buNone/>
              <a:defRPr sz="2000" b="0" i="0" spc="100">
                <a:solidFill>
                  <a:schemeClr val="tx1"/>
                </a:solidFill>
                <a:latin typeface="HGPGothicE" charset="-128"/>
                <a:ea typeface="HGPGothicE" charset="-128"/>
                <a:cs typeface="HGPGothicE" charset="-128"/>
              </a:defRPr>
            </a:lvl3pPr>
            <a:lvl4pPr marL="1828664" indent="0">
              <a:buFontTx/>
              <a:buNone/>
              <a:defRPr>
                <a:solidFill>
                  <a:schemeClr val="tx2"/>
                </a:solidFill>
              </a:defRPr>
            </a:lvl4pPr>
            <a:lvl5pPr marL="2438218" indent="0">
              <a:buFontTx/>
              <a:buNone/>
              <a:defRPr>
                <a:solidFill>
                  <a:schemeClr val="tx2"/>
                </a:solidFill>
              </a:defRPr>
            </a:lvl5pPr>
          </a:lstStyle>
          <a:p>
            <a:pPr lvl="0"/>
            <a:r>
              <a:rPr kumimoji="1" lang="en-US" altLang="ja-JP" dirty="0"/>
              <a:t>Click and enter text.</a:t>
            </a:r>
            <a:endParaRPr kumimoji="1" lang="ja-JP" altLang="en-US" dirty="0"/>
          </a:p>
        </p:txBody>
      </p:sp>
    </p:spTree>
    <p:extLst>
      <p:ext uri="{BB962C8B-B14F-4D97-AF65-F5344CB8AC3E}">
        <p14:creationId xmlns:p14="http://schemas.microsoft.com/office/powerpoint/2010/main" val="6747899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80873861-7227-4D73-BCD5-E6CBFF642B24}" type="datetimeFigureOut">
              <a:rPr kumimoji="1" lang="ja-JP" altLang="en-US" smtClean="0"/>
              <a:t>2023/3/28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008AA7B-8719-4BC6-AAC3-0767132AA6E6}" type="slidenum">
              <a:rPr kumimoji="1" lang="ja-JP" altLang="en-US" smtClean="0"/>
              <a:t>‹#›</a:t>
            </a:fld>
            <a:endParaRPr kumimoji="1" lang="ja-JP" altLang="en-US"/>
          </a:p>
        </p:txBody>
      </p:sp>
    </p:spTree>
    <p:extLst>
      <p:ext uri="{BB962C8B-B14F-4D97-AF65-F5344CB8AC3E}">
        <p14:creationId xmlns:p14="http://schemas.microsoft.com/office/powerpoint/2010/main" val="739680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表紙A(白ロゴ)">
    <p:spTree>
      <p:nvGrpSpPr>
        <p:cNvPr id="1" name=""/>
        <p:cNvGrpSpPr/>
        <p:nvPr/>
      </p:nvGrpSpPr>
      <p:grpSpPr>
        <a:xfrm>
          <a:off x="0" y="0"/>
          <a:ext cx="0" cy="0"/>
          <a:chOff x="0" y="0"/>
          <a:chExt cx="0" cy="0"/>
        </a:xfrm>
      </p:grpSpPr>
      <p:pic>
        <p:nvPicPr>
          <p:cNvPr id="13" name="図 1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905999" cy="6858000"/>
          </a:xfrm>
          <a:prstGeom prst="rect">
            <a:avLst/>
          </a:prstGeom>
          <a:ln>
            <a:solidFill>
              <a:schemeClr val="accent1"/>
            </a:solidFill>
          </a:ln>
        </p:spPr>
      </p:pic>
      <p:sp>
        <p:nvSpPr>
          <p:cNvPr id="14" name="正方形/長方形 13"/>
          <p:cNvSpPr/>
          <p:nvPr userDrawn="1"/>
        </p:nvSpPr>
        <p:spPr>
          <a:xfrm>
            <a:off x="1" y="4714043"/>
            <a:ext cx="9906000" cy="21547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b="0" i="0" dirty="0">
              <a:latin typeface="HGPGothicE" charset="-128"/>
              <a:ea typeface="HGPGothicE" charset="-128"/>
            </a:endParaRPr>
          </a:p>
        </p:txBody>
      </p:sp>
      <p:pic>
        <p:nvPicPr>
          <p:cNvPr id="15" name="図 1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421200"/>
            <a:ext cx="3575998" cy="6436801"/>
          </a:xfrm>
          <a:prstGeom prst="rect">
            <a:avLst/>
          </a:prstGeom>
        </p:spPr>
      </p:pic>
      <p:sp>
        <p:nvSpPr>
          <p:cNvPr id="18" name="Text Placeholder 2"/>
          <p:cNvSpPr>
            <a:spLocks noGrp="1"/>
          </p:cNvSpPr>
          <p:nvPr>
            <p:ph type="body" idx="17" hasCustomPrompt="1"/>
          </p:nvPr>
        </p:nvSpPr>
        <p:spPr>
          <a:xfrm>
            <a:off x="2207568" y="5863764"/>
            <a:ext cx="7642112" cy="985567"/>
          </a:xfrm>
          <a:prstGeom prst="rect">
            <a:avLst/>
          </a:prstGeom>
          <a:effectLst/>
        </p:spPr>
        <p:txBody>
          <a:bodyPr anchor="t">
            <a:normAutofit/>
          </a:bodyPr>
          <a:lstStyle>
            <a:lvl1pPr marL="0" marR="0" indent="0" algn="l" defTabSz="484862" rtl="0" eaLnBrk="1" fontAlgn="ctr" latinLnBrk="0" hangingPunct="1">
              <a:lnSpc>
                <a:spcPct val="100000"/>
              </a:lnSpc>
              <a:spcBef>
                <a:spcPts val="0"/>
              </a:spcBef>
              <a:spcAft>
                <a:spcPct val="0"/>
              </a:spcAft>
              <a:buClrTx/>
              <a:buSzTx/>
              <a:buFont typeface="Arial" pitchFamily="34" charset="0"/>
              <a:buNone/>
              <a:tabLst/>
              <a:defRPr sz="1800" b="0" i="0" baseline="0">
                <a:solidFill>
                  <a:srgbClr val="FFFFFF"/>
                </a:solidFill>
                <a:latin typeface="+mn-lt"/>
                <a:ea typeface="HGPGothicE" charset="-128"/>
                <a:cs typeface="HGPGothicE" charset="-128"/>
              </a:defRPr>
            </a:lvl1pPr>
            <a:lvl2pPr marL="609555" indent="0">
              <a:buNone/>
              <a:defRPr sz="1400">
                <a:solidFill>
                  <a:schemeClr val="bg1"/>
                </a:solidFill>
                <a:latin typeface="MS PGothic" charset="-128"/>
                <a:ea typeface="MS PGothic" charset="-128"/>
                <a:cs typeface="MS PGothic" charset="-128"/>
              </a:defRPr>
            </a:lvl2pPr>
            <a:lvl3pPr marL="1219110" indent="0">
              <a:buNone/>
              <a:defRPr sz="1400">
                <a:solidFill>
                  <a:schemeClr val="bg1"/>
                </a:solidFill>
                <a:latin typeface="MS PGothic" charset="-128"/>
                <a:ea typeface="MS PGothic" charset="-128"/>
                <a:cs typeface="MS PGothic" charset="-128"/>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marL="0" marR="0" lvl="0" indent="0" algn="l" defTabSz="484862" rtl="0" eaLnBrk="1" fontAlgn="ctr" latinLnBrk="0" hangingPunct="1">
              <a:lnSpc>
                <a:spcPct val="100000"/>
              </a:lnSpc>
              <a:spcBef>
                <a:spcPts val="0"/>
              </a:spcBef>
              <a:spcAft>
                <a:spcPct val="0"/>
              </a:spcAft>
              <a:buClrTx/>
              <a:buSzTx/>
              <a:buFont typeface="Arial" pitchFamily="34" charset="0"/>
              <a:buNone/>
              <a:tabLst/>
              <a:defRPr/>
            </a:pPr>
            <a:r>
              <a:rPr lang="ja-JP" altLang="en-US" dirty="0"/>
              <a:t>○○○○年○○月○○日</a:t>
            </a:r>
            <a:br>
              <a:rPr lang="ja-JP" altLang="en-US" dirty="0"/>
            </a:br>
            <a:r>
              <a:rPr lang="ja-JP" altLang="en-US" dirty="0"/>
              <a:t>株式会社ＮＴＴデータ経営研究所</a:t>
            </a:r>
            <a:br>
              <a:rPr lang="ja-JP" altLang="en-US" dirty="0"/>
            </a:br>
            <a:r>
              <a:rPr lang="ja-JP" altLang="en-US" dirty="0"/>
              <a:t>○○○○○○○○○○○○</a:t>
            </a:r>
            <a:endParaRPr kumimoji="1" lang="ja-JP" altLang="en-US" dirty="0"/>
          </a:p>
        </p:txBody>
      </p:sp>
      <p:sp>
        <p:nvSpPr>
          <p:cNvPr id="12" name="タイトル 1"/>
          <p:cNvSpPr>
            <a:spLocks noGrp="1"/>
          </p:cNvSpPr>
          <p:nvPr>
            <p:ph type="title" hasCustomPrompt="1"/>
          </p:nvPr>
        </p:nvSpPr>
        <p:spPr>
          <a:xfrm>
            <a:off x="2207568" y="4810096"/>
            <a:ext cx="7642112" cy="988424"/>
          </a:xfrm>
          <a:prstGeom prst="rect">
            <a:avLst/>
          </a:prstGeom>
          <a:effectLst/>
        </p:spPr>
        <p:txBody>
          <a:bodyPr anchor="t">
            <a:normAutofit/>
          </a:bodyPr>
          <a:lstStyle>
            <a:lvl1pPr>
              <a:defRPr lang="ja-JP" altLang="en-US" sz="2400" spc="0" dirty="0" smtClean="0">
                <a:solidFill>
                  <a:srgbClr val="FFFFFF"/>
                </a:solidFill>
              </a:defRPr>
            </a:lvl1pPr>
          </a:lstStyle>
          <a:p>
            <a:pPr marL="0" lvl="0" indent="0" fontAlgn="ctr">
              <a:spcBef>
                <a:spcPts val="0"/>
              </a:spcBef>
              <a:buFont typeface="Arial" pitchFamily="34" charset="0"/>
              <a:buNone/>
            </a:pPr>
            <a:r>
              <a:rPr kumimoji="1" lang="ja-JP" altLang="en-US"/>
              <a:t>［タイトル（１</a:t>
            </a:r>
            <a:r>
              <a:rPr kumimoji="1" lang="en-US" altLang="ja-JP"/>
              <a:t>〜</a:t>
            </a:r>
            <a:r>
              <a:rPr kumimoji="1" lang="ja-JP" altLang="en-US"/>
              <a:t>３行）］</a:t>
            </a:r>
            <a:endParaRPr kumimoji="1" lang="ja-JP" altLang="en-US" dirty="0"/>
          </a:p>
        </p:txBody>
      </p:sp>
      <p:pic>
        <p:nvPicPr>
          <p:cNvPr id="16" name="図 15">
            <a:extLst>
              <a:ext uri="{FF2B5EF4-FFF2-40B4-BE49-F238E27FC236}">
                <a16:creationId xmlns:a16="http://schemas.microsoft.com/office/drawing/2014/main" id="{A6EF1438-A6A8-4043-BCC5-578DDA07008A}"/>
              </a:ext>
            </a:extLst>
          </p:cNvPr>
          <p:cNvPicPr>
            <a:picLocks noChangeAspect="1"/>
          </p:cNvPicPr>
          <p:nvPr userDrawn="1"/>
        </p:nvPicPr>
        <p:blipFill>
          <a:blip r:embed="rId4"/>
          <a:stretch>
            <a:fillRect/>
          </a:stretch>
        </p:blipFill>
        <p:spPr>
          <a:xfrm>
            <a:off x="7064356" y="255007"/>
            <a:ext cx="2631600" cy="901567"/>
          </a:xfrm>
          <a:prstGeom prst="rect">
            <a:avLst/>
          </a:prstGeom>
        </p:spPr>
      </p:pic>
    </p:spTree>
    <p:extLst>
      <p:ext uri="{BB962C8B-B14F-4D97-AF65-F5344CB8AC3E}">
        <p14:creationId xmlns:p14="http://schemas.microsoft.com/office/powerpoint/2010/main" val="3080924445"/>
      </p:ext>
    </p:extLst>
  </p:cSld>
  <p:clrMapOvr>
    <a:masterClrMapping/>
  </p:clrMapOvr>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クロージングロゴ">
    <p:spTree>
      <p:nvGrpSpPr>
        <p:cNvPr id="1" name=""/>
        <p:cNvGrpSpPr/>
        <p:nvPr/>
      </p:nvGrpSpPr>
      <p:grpSpPr>
        <a:xfrm>
          <a:off x="0" y="0"/>
          <a:ext cx="0" cy="0"/>
          <a:chOff x="0" y="0"/>
          <a:chExt cx="0" cy="0"/>
        </a:xfrm>
      </p:grpSpPr>
      <p:pic>
        <p:nvPicPr>
          <p:cNvPr id="7" name="図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pic>
        <p:nvPicPr>
          <p:cNvPr id="9" name="図 8">
            <a:extLst>
              <a:ext uri="{FF2B5EF4-FFF2-40B4-BE49-F238E27FC236}">
                <a16:creationId xmlns:a16="http://schemas.microsoft.com/office/drawing/2014/main" id="{ACADA7E2-D9D3-BC40-8FC4-799425A0472E}"/>
              </a:ext>
            </a:extLst>
          </p:cNvPr>
          <p:cNvPicPr>
            <a:picLocks noChangeAspect="1"/>
          </p:cNvPicPr>
          <p:nvPr userDrawn="1"/>
        </p:nvPicPr>
        <p:blipFill>
          <a:blip r:embed="rId3"/>
          <a:stretch>
            <a:fillRect/>
          </a:stretch>
        </p:blipFill>
        <p:spPr>
          <a:xfrm>
            <a:off x="2890200" y="2715950"/>
            <a:ext cx="4125600" cy="1413400"/>
          </a:xfrm>
          <a:prstGeom prst="rect">
            <a:avLst/>
          </a:prstGeom>
        </p:spPr>
      </p:pic>
    </p:spTree>
    <p:extLst>
      <p:ext uri="{BB962C8B-B14F-4D97-AF65-F5344CB8AC3E}">
        <p14:creationId xmlns:p14="http://schemas.microsoft.com/office/powerpoint/2010/main" val="4098767679"/>
      </p:ext>
    </p:extLst>
  </p:cSld>
  <p:clrMapOvr>
    <a:masterClrMapping/>
  </p:clrMapOvr>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目次">
    <p:spTree>
      <p:nvGrpSpPr>
        <p:cNvPr id="1" name=""/>
        <p:cNvGrpSpPr/>
        <p:nvPr/>
      </p:nvGrpSpPr>
      <p:grpSpPr>
        <a:xfrm>
          <a:off x="0" y="0"/>
          <a:ext cx="0" cy="0"/>
          <a:chOff x="0" y="0"/>
          <a:chExt cx="0" cy="0"/>
        </a:xfrm>
      </p:grpSpPr>
      <p:sp>
        <p:nvSpPr>
          <p:cNvPr id="4" name="テキスト プレースホルダー 3">
            <a:extLst>
              <a:ext uri="{FF2B5EF4-FFF2-40B4-BE49-F238E27FC236}">
                <a16:creationId xmlns:a16="http://schemas.microsoft.com/office/drawing/2014/main" id="{9A2B2F6D-705F-4251-969F-C7502713D97B}"/>
              </a:ext>
            </a:extLst>
          </p:cNvPr>
          <p:cNvSpPr>
            <a:spLocks noGrp="1"/>
          </p:cNvSpPr>
          <p:nvPr>
            <p:ph type="body" sz="quarter" idx="11" hasCustomPrompt="1"/>
          </p:nvPr>
        </p:nvSpPr>
        <p:spPr>
          <a:xfrm>
            <a:off x="2144713" y="908049"/>
            <a:ext cx="7272000" cy="5544000"/>
          </a:xfrm>
          <a:prstGeom prst="rect">
            <a:avLst/>
          </a:prstGeom>
        </p:spPr>
        <p:txBody>
          <a:bodyPr/>
          <a:lstStyle>
            <a:lvl1pPr marL="457200" indent="-457200">
              <a:buFont typeface="+mj-lt"/>
              <a:buAutoNum type="arabicPeriod"/>
              <a:defRPr sz="2000"/>
            </a:lvl1pPr>
            <a:lvl2pPr>
              <a:defRPr sz="2000"/>
            </a:lvl2pPr>
            <a:lvl3pPr>
              <a:defRPr sz="2000"/>
            </a:lvl3pPr>
            <a:lvl4pPr>
              <a:defRPr sz="2000"/>
            </a:lvl4pPr>
            <a:lvl5pPr>
              <a:defRPr sz="2000"/>
            </a:lvl5pPr>
          </a:lstStyle>
          <a:p>
            <a:pPr lvl="0"/>
            <a:r>
              <a:rPr kumimoji="1" lang="ja-JP" altLang="en-US" dirty="0"/>
              <a:t>目次の入力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8" name="図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pic>
        <p:nvPicPr>
          <p:cNvPr id="11" name="図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491166" y="6504431"/>
            <a:ext cx="1159714" cy="295200"/>
          </a:xfrm>
          <a:prstGeom prst="rect">
            <a:avLst/>
          </a:prstGeom>
        </p:spPr>
      </p:pic>
      <p:sp>
        <p:nvSpPr>
          <p:cNvPr id="15" name="タイトル 1"/>
          <p:cNvSpPr>
            <a:spLocks noGrp="1"/>
          </p:cNvSpPr>
          <p:nvPr>
            <p:ph type="title" hasCustomPrompt="1"/>
          </p:nvPr>
        </p:nvSpPr>
        <p:spPr>
          <a:xfrm>
            <a:off x="172186" y="1747"/>
            <a:ext cx="9578639" cy="730799"/>
          </a:xfrm>
          <a:prstGeom prst="rect">
            <a:avLst/>
          </a:prstGeom>
        </p:spPr>
        <p:txBody>
          <a:bodyPr anchor="ctr" anchorCtr="0">
            <a:normAutofit/>
          </a:bodyPr>
          <a:lstStyle>
            <a:lvl1pPr>
              <a:defRPr lang="ja-JP" altLang="en-US" sz="2400" spc="0" dirty="0" smtClean="0">
                <a:solidFill>
                  <a:schemeClr val="tx1"/>
                </a:solidFill>
                <a:latin typeface="+mj-ea"/>
                <a:ea typeface="+mj-ea"/>
                <a:cs typeface="Arial"/>
              </a:defRPr>
            </a:lvl1pPr>
          </a:lstStyle>
          <a:p>
            <a:pPr marL="226468" marR="0" lvl="0" indent="-226468" defTabSz="609555" latinLnBrk="0">
              <a:lnSpc>
                <a:spcPct val="100000"/>
              </a:lnSpc>
              <a:spcBef>
                <a:spcPct val="20000"/>
              </a:spcBef>
              <a:buClrTx/>
              <a:buSzTx/>
              <a:buFont typeface="Arial" pitchFamily="34" charset="0"/>
              <a:buNone/>
              <a:tabLst/>
            </a:pPr>
            <a:r>
              <a:rPr kumimoji="1" lang="ja-JP" altLang="en-US" dirty="0"/>
              <a:t>［目次］</a:t>
            </a:r>
          </a:p>
        </p:txBody>
      </p:sp>
    </p:spTree>
    <p:extLst>
      <p:ext uri="{BB962C8B-B14F-4D97-AF65-F5344CB8AC3E}">
        <p14:creationId xmlns:p14="http://schemas.microsoft.com/office/powerpoint/2010/main" val="36138212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タイトルとコンテンツB">
    <p:spTree>
      <p:nvGrpSpPr>
        <p:cNvPr id="1" name=""/>
        <p:cNvGrpSpPr/>
        <p:nvPr/>
      </p:nvGrpSpPr>
      <p:grpSpPr>
        <a:xfrm>
          <a:off x="0" y="0"/>
          <a:ext cx="0" cy="0"/>
          <a:chOff x="0" y="0"/>
          <a:chExt cx="0" cy="0"/>
        </a:xfrm>
      </p:grpSpPr>
      <p:sp>
        <p:nvSpPr>
          <p:cNvPr id="4" name="テキスト プレースホルダー 3">
            <a:extLst>
              <a:ext uri="{FF2B5EF4-FFF2-40B4-BE49-F238E27FC236}">
                <a16:creationId xmlns:a16="http://schemas.microsoft.com/office/drawing/2014/main" id="{26844846-989F-49DD-8D5C-53B561520309}"/>
              </a:ext>
            </a:extLst>
          </p:cNvPr>
          <p:cNvSpPr>
            <a:spLocks noGrp="1"/>
          </p:cNvSpPr>
          <p:nvPr>
            <p:ph type="body" sz="quarter" idx="11" hasCustomPrompt="1"/>
          </p:nvPr>
        </p:nvSpPr>
        <p:spPr>
          <a:xfrm>
            <a:off x="473075" y="908049"/>
            <a:ext cx="8946000" cy="5256000"/>
          </a:xfrm>
          <a:prstGeom prst="rect">
            <a:avLst/>
          </a:prstGeom>
        </p:spPr>
        <p:txBody>
          <a:bodyPr/>
          <a:lstStyle>
            <a:lvl1pPr marL="0" indent="0">
              <a:buNone/>
              <a:defRPr sz="2000"/>
            </a:lvl1pPr>
            <a:lvl2pPr>
              <a:defRPr sz="2000"/>
            </a:lvl2pPr>
            <a:lvl3pPr>
              <a:defRPr sz="2000"/>
            </a:lvl3pPr>
            <a:lvl4pPr>
              <a:defRPr sz="2000"/>
            </a:lvl4pPr>
            <a:lvl5pPr>
              <a:defRPr sz="2000"/>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5" name="Rectangle 20"/>
          <p:cNvSpPr/>
          <p:nvPr userDrawn="1"/>
        </p:nvSpPr>
        <p:spPr>
          <a:xfrm>
            <a:off x="0" y="0"/>
            <a:ext cx="9906000" cy="733702"/>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84024" tIns="42012" rIns="84024" bIns="42012" rtlCol="0" anchor="ctr">
            <a:normAutofit/>
          </a:bodyPr>
          <a:lstStyle/>
          <a:p>
            <a:pPr algn="ctr"/>
            <a:endParaRPr lang="en-US" dirty="0"/>
          </a:p>
        </p:txBody>
      </p:sp>
      <p:sp>
        <p:nvSpPr>
          <p:cNvPr id="10" name="タイトル 1"/>
          <p:cNvSpPr>
            <a:spLocks noGrp="1"/>
          </p:cNvSpPr>
          <p:nvPr>
            <p:ph type="title" hasCustomPrompt="1"/>
          </p:nvPr>
        </p:nvSpPr>
        <p:spPr>
          <a:xfrm>
            <a:off x="172186" y="2902"/>
            <a:ext cx="9578639" cy="730799"/>
          </a:xfrm>
          <a:prstGeom prst="rect">
            <a:avLst/>
          </a:prstGeom>
        </p:spPr>
        <p:txBody>
          <a:bodyPr tIns="108000" anchor="ctr" anchorCtr="0">
            <a:normAutofit/>
          </a:bodyPr>
          <a:lstStyle>
            <a:lvl1pPr>
              <a:defRPr lang="ja-JP" altLang="en-US" sz="2400" spc="0" dirty="0" smtClean="0">
                <a:solidFill>
                  <a:schemeClr val="bg1"/>
                </a:solidFill>
                <a:latin typeface="+mj-ea"/>
                <a:ea typeface="+mj-ea"/>
                <a:cs typeface="Arial"/>
              </a:defRPr>
            </a:lvl1pPr>
          </a:lstStyle>
          <a:p>
            <a:pPr marL="226468" marR="0" lvl="0" indent="-226468" defTabSz="609555" latinLnBrk="0">
              <a:lnSpc>
                <a:spcPct val="100000"/>
              </a:lnSpc>
              <a:spcBef>
                <a:spcPct val="20000"/>
              </a:spcBef>
              <a:buClrTx/>
              <a:buSzTx/>
              <a:buFont typeface="+mj-lt"/>
              <a:buNone/>
              <a:tabLst/>
            </a:pPr>
            <a:r>
              <a:rPr kumimoji="1" lang="ja-JP" altLang="en-US" dirty="0"/>
              <a:t>［タイトル］</a:t>
            </a:r>
          </a:p>
        </p:txBody>
      </p:sp>
    </p:spTree>
    <p:extLst>
      <p:ext uri="{BB962C8B-B14F-4D97-AF65-F5344CB8AC3E}">
        <p14:creationId xmlns:p14="http://schemas.microsoft.com/office/powerpoint/2010/main" val="21988981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C (White Logotype)">
    <p:spTree>
      <p:nvGrpSpPr>
        <p:cNvPr id="1" name=""/>
        <p:cNvGrpSpPr/>
        <p:nvPr/>
      </p:nvGrpSpPr>
      <p:grpSpPr>
        <a:xfrm>
          <a:off x="0" y="0"/>
          <a:ext cx="0" cy="0"/>
          <a:chOff x="0" y="0"/>
          <a:chExt cx="0" cy="0"/>
        </a:xfrm>
      </p:grpSpPr>
      <p:pic>
        <p:nvPicPr>
          <p:cNvPr id="11" name="図 10"/>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27384"/>
            <a:ext cx="9906000" cy="4752564"/>
          </a:xfrm>
          <a:prstGeom prst="rect">
            <a:avLst/>
          </a:prstGeom>
        </p:spPr>
      </p:pic>
      <p:sp>
        <p:nvSpPr>
          <p:cNvPr id="14" name="正方形/長方形 13"/>
          <p:cNvSpPr/>
          <p:nvPr userDrawn="1"/>
        </p:nvSpPr>
        <p:spPr>
          <a:xfrm>
            <a:off x="1" y="4714043"/>
            <a:ext cx="9906000" cy="21547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b="0" i="0" dirty="0">
              <a:latin typeface="HGPGothicE" charset="-128"/>
              <a:ea typeface="HGPGothicE" charset="-128"/>
            </a:endParaRPr>
          </a:p>
        </p:txBody>
      </p:sp>
      <p:pic>
        <p:nvPicPr>
          <p:cNvPr id="17" name="図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21200"/>
            <a:ext cx="3575998" cy="6436801"/>
          </a:xfrm>
          <a:prstGeom prst="rect">
            <a:avLst/>
          </a:prstGeom>
        </p:spPr>
      </p:pic>
      <p:sp>
        <p:nvSpPr>
          <p:cNvPr id="24" name="Text Placeholder 2"/>
          <p:cNvSpPr>
            <a:spLocks noGrp="1"/>
          </p:cNvSpPr>
          <p:nvPr>
            <p:ph type="body" idx="17" hasCustomPrompt="1"/>
          </p:nvPr>
        </p:nvSpPr>
        <p:spPr>
          <a:xfrm>
            <a:off x="2207568" y="5866298"/>
            <a:ext cx="7642111" cy="986224"/>
          </a:xfrm>
          <a:prstGeom prst="rect">
            <a:avLst/>
          </a:prstGeom>
          <a:effectLst/>
        </p:spPr>
        <p:txBody>
          <a:bodyPr anchor="t">
            <a:normAutofit/>
          </a:bodyPr>
          <a:lstStyle>
            <a:lvl1pPr marL="0" marR="0" indent="0" algn="l" defTabSz="534552" rtl="0" eaLnBrk="1" fontAlgn="ctr" latinLnBrk="0" hangingPunct="1">
              <a:lnSpc>
                <a:spcPct val="100000"/>
              </a:lnSpc>
              <a:spcBef>
                <a:spcPts val="0"/>
              </a:spcBef>
              <a:spcAft>
                <a:spcPct val="0"/>
              </a:spcAft>
              <a:buClrTx/>
              <a:buSzTx/>
              <a:buFont typeface="Arial" pitchFamily="34" charset="0"/>
              <a:buNone/>
              <a:tabLst/>
              <a:defRPr sz="1800" b="0" i="0" baseline="0">
                <a:solidFill>
                  <a:srgbClr val="FFFFFF"/>
                </a:solidFill>
                <a:latin typeface="+mn-lt"/>
                <a:ea typeface="HGPGothicE" charset="-128"/>
                <a:cs typeface="HGPGothicE" charset="-128"/>
              </a:defRPr>
            </a:lvl1pPr>
            <a:lvl2pPr marL="609555" indent="0">
              <a:buNone/>
              <a:defRPr sz="1400">
                <a:solidFill>
                  <a:schemeClr val="bg1"/>
                </a:solidFill>
                <a:latin typeface="MS PGothic" charset="-128"/>
                <a:ea typeface="MS PGothic" charset="-128"/>
                <a:cs typeface="MS PGothic" charset="-128"/>
              </a:defRPr>
            </a:lvl2pPr>
            <a:lvl3pPr marL="1219110" indent="0">
              <a:buNone/>
              <a:defRPr sz="1400">
                <a:solidFill>
                  <a:schemeClr val="bg1"/>
                </a:solidFill>
                <a:latin typeface="MS PGothic" charset="-128"/>
                <a:ea typeface="MS PGothic" charset="-128"/>
                <a:cs typeface="MS PGothic" charset="-128"/>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marL="0" marR="0" lvl="0" indent="0" algn="l" defTabSz="534552" rtl="0" eaLnBrk="1" fontAlgn="ctr" latinLnBrk="0" hangingPunct="1">
              <a:lnSpc>
                <a:spcPct val="100000"/>
              </a:lnSpc>
              <a:spcBef>
                <a:spcPts val="0"/>
              </a:spcBef>
              <a:spcAft>
                <a:spcPct val="0"/>
              </a:spcAft>
              <a:buClrTx/>
              <a:buSzTx/>
              <a:buFont typeface="Arial" pitchFamily="34" charset="0"/>
              <a:buNone/>
              <a:tabLst/>
              <a:defRPr/>
            </a:pPr>
            <a:r>
              <a:rPr lang="en-US" altLang="ja-JP" dirty="0"/>
              <a:t>&lt;MM/DD/YYYY&gt;</a:t>
            </a:r>
            <a:br>
              <a:rPr lang="en-US" altLang="ja-JP" dirty="0"/>
            </a:br>
            <a:r>
              <a:rPr lang="en-US" altLang="ja-JP" dirty="0"/>
              <a:t>&lt;NTT DATA Corporation&gt;</a:t>
            </a:r>
            <a:br>
              <a:rPr lang="en-US" altLang="ja-JP" dirty="0"/>
            </a:br>
            <a:r>
              <a:rPr lang="en-US" altLang="ja-JP" dirty="0"/>
              <a:t>&lt;XXXXXXXXXXXX&gt;</a:t>
            </a:r>
          </a:p>
        </p:txBody>
      </p:sp>
      <p:sp>
        <p:nvSpPr>
          <p:cNvPr id="12" name="タイトル 1"/>
          <p:cNvSpPr>
            <a:spLocks noGrp="1"/>
          </p:cNvSpPr>
          <p:nvPr>
            <p:ph type="title" hasCustomPrompt="1"/>
          </p:nvPr>
        </p:nvSpPr>
        <p:spPr>
          <a:xfrm>
            <a:off x="2210199" y="4797090"/>
            <a:ext cx="7639481" cy="984496"/>
          </a:xfrm>
          <a:prstGeom prst="rect">
            <a:avLst/>
          </a:prstGeom>
          <a:effectLst/>
        </p:spPr>
        <p:txBody>
          <a:bodyPr anchor="t">
            <a:normAutofit/>
          </a:bodyPr>
          <a:lstStyle>
            <a:lvl1pPr>
              <a:defRPr lang="en-US" altLang="ja-JP" sz="2400" spc="0" dirty="0" smtClean="0">
                <a:solidFill>
                  <a:srgbClr val="FFFFFF"/>
                </a:solidFill>
                <a:latin typeface="+mj-lt"/>
              </a:defRPr>
            </a:lvl1pPr>
          </a:lstStyle>
          <a:p>
            <a:pPr marL="0" lvl="0" indent="0" fontAlgn="ctr">
              <a:spcBef>
                <a:spcPts val="0"/>
              </a:spcBef>
              <a:buFont typeface="Arial" pitchFamily="34" charset="0"/>
              <a:buNone/>
            </a:pPr>
            <a:r>
              <a:rPr kumimoji="1" lang="en-US" altLang="ja-JP" dirty="0"/>
              <a:t>[Title]</a:t>
            </a:r>
          </a:p>
        </p:txBody>
      </p:sp>
      <p:pic>
        <p:nvPicPr>
          <p:cNvPr id="15" name="図 14">
            <a:extLst>
              <a:ext uri="{FF2B5EF4-FFF2-40B4-BE49-F238E27FC236}">
                <a16:creationId xmlns:a16="http://schemas.microsoft.com/office/drawing/2014/main" id="{4C0C6D59-BE53-1D48-B9D9-9C3ECDE3DAA0}"/>
              </a:ext>
            </a:extLst>
          </p:cNvPr>
          <p:cNvPicPr>
            <a:picLocks noChangeAspect="1"/>
          </p:cNvPicPr>
          <p:nvPr userDrawn="1"/>
        </p:nvPicPr>
        <p:blipFill>
          <a:blip r:embed="rId4"/>
          <a:stretch>
            <a:fillRect/>
          </a:stretch>
        </p:blipFill>
        <p:spPr>
          <a:xfrm>
            <a:off x="7064356" y="255007"/>
            <a:ext cx="2631600" cy="901567"/>
          </a:xfrm>
          <a:prstGeom prst="rect">
            <a:avLst/>
          </a:prstGeom>
        </p:spPr>
      </p:pic>
    </p:spTree>
    <p:extLst>
      <p:ext uri="{BB962C8B-B14F-4D97-AF65-F5344CB8AC3E}">
        <p14:creationId xmlns:p14="http://schemas.microsoft.com/office/powerpoint/2010/main" val="1495974235"/>
      </p:ext>
    </p:extLst>
  </p:cSld>
  <p:clrMapOvr>
    <a:masterClrMapping/>
  </p:clrMapOvr>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D (White Logotype)">
    <p:spTree>
      <p:nvGrpSpPr>
        <p:cNvPr id="1" name=""/>
        <p:cNvGrpSpPr/>
        <p:nvPr/>
      </p:nvGrpSpPr>
      <p:grpSpPr>
        <a:xfrm>
          <a:off x="0" y="0"/>
          <a:ext cx="0" cy="0"/>
          <a:chOff x="0" y="0"/>
          <a:chExt cx="0" cy="0"/>
        </a:xfrm>
      </p:grpSpPr>
      <p:pic>
        <p:nvPicPr>
          <p:cNvPr id="8" name="図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360" y="0"/>
            <a:ext cx="9906000" cy="4725180"/>
          </a:xfrm>
          <a:prstGeom prst="rect">
            <a:avLst/>
          </a:prstGeom>
        </p:spPr>
      </p:pic>
      <p:sp>
        <p:nvSpPr>
          <p:cNvPr id="14" name="正方形/長方形 13"/>
          <p:cNvSpPr/>
          <p:nvPr userDrawn="1"/>
        </p:nvSpPr>
        <p:spPr>
          <a:xfrm>
            <a:off x="1" y="4714043"/>
            <a:ext cx="9906000" cy="21547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b="0" i="0" dirty="0">
              <a:latin typeface="HGPGothicE" charset="-128"/>
              <a:ea typeface="HGPGothicE" charset="-128"/>
            </a:endParaRPr>
          </a:p>
        </p:txBody>
      </p:sp>
      <p:pic>
        <p:nvPicPr>
          <p:cNvPr id="17" name="図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21200"/>
            <a:ext cx="3575998" cy="6436801"/>
          </a:xfrm>
          <a:prstGeom prst="rect">
            <a:avLst/>
          </a:prstGeom>
        </p:spPr>
      </p:pic>
      <p:sp>
        <p:nvSpPr>
          <p:cNvPr id="24" name="Text Placeholder 2"/>
          <p:cNvSpPr>
            <a:spLocks noGrp="1"/>
          </p:cNvSpPr>
          <p:nvPr>
            <p:ph type="body" idx="17" hasCustomPrompt="1"/>
          </p:nvPr>
        </p:nvSpPr>
        <p:spPr>
          <a:xfrm>
            <a:off x="2207568" y="5866298"/>
            <a:ext cx="7642111" cy="986224"/>
          </a:xfrm>
          <a:prstGeom prst="rect">
            <a:avLst/>
          </a:prstGeom>
          <a:effectLst/>
        </p:spPr>
        <p:txBody>
          <a:bodyPr anchor="t">
            <a:normAutofit/>
          </a:bodyPr>
          <a:lstStyle>
            <a:lvl1pPr marL="0" marR="0" indent="0" algn="l" defTabSz="534552" rtl="0" eaLnBrk="1" fontAlgn="ctr" latinLnBrk="0" hangingPunct="1">
              <a:lnSpc>
                <a:spcPct val="100000"/>
              </a:lnSpc>
              <a:spcBef>
                <a:spcPts val="0"/>
              </a:spcBef>
              <a:spcAft>
                <a:spcPct val="0"/>
              </a:spcAft>
              <a:buClrTx/>
              <a:buSzTx/>
              <a:buFont typeface="Arial" pitchFamily="34" charset="0"/>
              <a:buNone/>
              <a:tabLst/>
              <a:defRPr sz="1800" b="0" i="0" baseline="0">
                <a:solidFill>
                  <a:srgbClr val="FFFFFF"/>
                </a:solidFill>
                <a:latin typeface="+mn-lt"/>
                <a:ea typeface="HGPGothicE" charset="-128"/>
                <a:cs typeface="HGPGothicE" charset="-128"/>
              </a:defRPr>
            </a:lvl1pPr>
            <a:lvl2pPr marL="609555" indent="0">
              <a:buNone/>
              <a:defRPr sz="1400">
                <a:solidFill>
                  <a:schemeClr val="bg1"/>
                </a:solidFill>
                <a:latin typeface="MS PGothic" charset="-128"/>
                <a:ea typeface="MS PGothic" charset="-128"/>
                <a:cs typeface="MS PGothic" charset="-128"/>
              </a:defRPr>
            </a:lvl2pPr>
            <a:lvl3pPr marL="1219110" indent="0">
              <a:buNone/>
              <a:defRPr sz="1400">
                <a:solidFill>
                  <a:schemeClr val="bg1"/>
                </a:solidFill>
                <a:latin typeface="MS PGothic" charset="-128"/>
                <a:ea typeface="MS PGothic" charset="-128"/>
                <a:cs typeface="MS PGothic" charset="-128"/>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marL="0" marR="0" lvl="0" indent="0" algn="l" defTabSz="534552" rtl="0" eaLnBrk="1" fontAlgn="ctr" latinLnBrk="0" hangingPunct="1">
              <a:lnSpc>
                <a:spcPct val="100000"/>
              </a:lnSpc>
              <a:spcBef>
                <a:spcPts val="0"/>
              </a:spcBef>
              <a:spcAft>
                <a:spcPct val="0"/>
              </a:spcAft>
              <a:buClrTx/>
              <a:buSzTx/>
              <a:buFont typeface="Arial" pitchFamily="34" charset="0"/>
              <a:buNone/>
              <a:tabLst/>
              <a:defRPr/>
            </a:pPr>
            <a:r>
              <a:rPr lang="en-US" altLang="ja-JP" dirty="0"/>
              <a:t>&lt;MM/DD/YYYY&gt;</a:t>
            </a:r>
            <a:br>
              <a:rPr lang="en-US" altLang="ja-JP" dirty="0"/>
            </a:br>
            <a:r>
              <a:rPr lang="en-US" altLang="ja-JP" dirty="0"/>
              <a:t>&lt;NTT DATA Corporation&gt;</a:t>
            </a:r>
            <a:br>
              <a:rPr lang="en-US" altLang="ja-JP" dirty="0"/>
            </a:br>
            <a:r>
              <a:rPr lang="en-US" altLang="ja-JP" dirty="0"/>
              <a:t>&lt;XXXXXXXXXXXX&gt;</a:t>
            </a:r>
          </a:p>
        </p:txBody>
      </p:sp>
      <p:sp>
        <p:nvSpPr>
          <p:cNvPr id="10" name="タイトル 1"/>
          <p:cNvSpPr>
            <a:spLocks noGrp="1"/>
          </p:cNvSpPr>
          <p:nvPr>
            <p:ph type="title" hasCustomPrompt="1"/>
          </p:nvPr>
        </p:nvSpPr>
        <p:spPr>
          <a:xfrm>
            <a:off x="2210199" y="4797090"/>
            <a:ext cx="7639481" cy="984496"/>
          </a:xfrm>
          <a:prstGeom prst="rect">
            <a:avLst/>
          </a:prstGeom>
          <a:effectLst/>
        </p:spPr>
        <p:txBody>
          <a:bodyPr anchor="t">
            <a:normAutofit/>
          </a:bodyPr>
          <a:lstStyle>
            <a:lvl1pPr>
              <a:defRPr lang="en-US" altLang="ja-JP" sz="2400" spc="0" dirty="0" smtClean="0">
                <a:solidFill>
                  <a:srgbClr val="FFFFFF"/>
                </a:solidFill>
                <a:latin typeface="+mj-lt"/>
              </a:defRPr>
            </a:lvl1pPr>
          </a:lstStyle>
          <a:p>
            <a:pPr marL="0" lvl="0" indent="0" fontAlgn="ctr">
              <a:spcBef>
                <a:spcPts val="0"/>
              </a:spcBef>
              <a:buFont typeface="Arial" pitchFamily="34" charset="0"/>
              <a:buNone/>
            </a:pPr>
            <a:r>
              <a:rPr kumimoji="1" lang="en-US" altLang="ja-JP" dirty="0"/>
              <a:t>[Title]</a:t>
            </a:r>
          </a:p>
        </p:txBody>
      </p:sp>
      <p:pic>
        <p:nvPicPr>
          <p:cNvPr id="12" name="図 11">
            <a:extLst>
              <a:ext uri="{FF2B5EF4-FFF2-40B4-BE49-F238E27FC236}">
                <a16:creationId xmlns:a16="http://schemas.microsoft.com/office/drawing/2014/main" id="{1AC21087-8CDA-9C48-BBE8-1888EFB1B696}"/>
              </a:ext>
            </a:extLst>
          </p:cNvPr>
          <p:cNvPicPr>
            <a:picLocks noChangeAspect="1"/>
          </p:cNvPicPr>
          <p:nvPr userDrawn="1"/>
        </p:nvPicPr>
        <p:blipFill>
          <a:blip r:embed="rId4"/>
          <a:stretch>
            <a:fillRect/>
          </a:stretch>
        </p:blipFill>
        <p:spPr>
          <a:xfrm>
            <a:off x="7064356" y="255007"/>
            <a:ext cx="2631600" cy="901567"/>
          </a:xfrm>
          <a:prstGeom prst="rect">
            <a:avLst/>
          </a:prstGeom>
        </p:spPr>
      </p:pic>
    </p:spTree>
    <p:extLst>
      <p:ext uri="{BB962C8B-B14F-4D97-AF65-F5344CB8AC3E}">
        <p14:creationId xmlns:p14="http://schemas.microsoft.com/office/powerpoint/2010/main" val="3768600844"/>
      </p:ext>
    </p:extLst>
  </p:cSld>
  <p:clrMapOvr>
    <a:masterClrMapping/>
  </p:clrMapOvr>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E (White Logotype)">
    <p:spTree>
      <p:nvGrpSpPr>
        <p:cNvPr id="1" name=""/>
        <p:cNvGrpSpPr/>
        <p:nvPr/>
      </p:nvGrpSpPr>
      <p:grpSpPr>
        <a:xfrm>
          <a:off x="0" y="0"/>
          <a:ext cx="0" cy="0"/>
          <a:chOff x="0" y="0"/>
          <a:chExt cx="0" cy="0"/>
        </a:xfrm>
      </p:grpSpPr>
      <p:pic>
        <p:nvPicPr>
          <p:cNvPr id="8" name="図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990" y="-27480"/>
            <a:ext cx="9906000" cy="4752660"/>
          </a:xfrm>
          <a:prstGeom prst="rect">
            <a:avLst/>
          </a:prstGeom>
        </p:spPr>
      </p:pic>
      <p:sp>
        <p:nvSpPr>
          <p:cNvPr id="14" name="正方形/長方形 13"/>
          <p:cNvSpPr/>
          <p:nvPr userDrawn="1"/>
        </p:nvSpPr>
        <p:spPr>
          <a:xfrm>
            <a:off x="1" y="4714043"/>
            <a:ext cx="9906000" cy="21547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b="0" i="0" dirty="0">
              <a:latin typeface="HGPGothicE" charset="-128"/>
              <a:ea typeface="HGPGothicE" charset="-128"/>
            </a:endParaRPr>
          </a:p>
        </p:txBody>
      </p:sp>
      <p:pic>
        <p:nvPicPr>
          <p:cNvPr id="17" name="図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21200"/>
            <a:ext cx="3575998" cy="6436801"/>
          </a:xfrm>
          <a:prstGeom prst="rect">
            <a:avLst/>
          </a:prstGeom>
        </p:spPr>
      </p:pic>
      <p:sp>
        <p:nvSpPr>
          <p:cNvPr id="24" name="Text Placeholder 2"/>
          <p:cNvSpPr>
            <a:spLocks noGrp="1"/>
          </p:cNvSpPr>
          <p:nvPr>
            <p:ph type="body" idx="17" hasCustomPrompt="1"/>
          </p:nvPr>
        </p:nvSpPr>
        <p:spPr>
          <a:xfrm>
            <a:off x="2207568" y="5866298"/>
            <a:ext cx="7642111" cy="986224"/>
          </a:xfrm>
          <a:prstGeom prst="rect">
            <a:avLst/>
          </a:prstGeom>
          <a:effectLst/>
        </p:spPr>
        <p:txBody>
          <a:bodyPr anchor="t">
            <a:normAutofit/>
          </a:bodyPr>
          <a:lstStyle>
            <a:lvl1pPr marL="0" marR="0" indent="0" algn="l" defTabSz="534552" rtl="0" eaLnBrk="1" fontAlgn="ctr" latinLnBrk="0" hangingPunct="1">
              <a:lnSpc>
                <a:spcPct val="100000"/>
              </a:lnSpc>
              <a:spcBef>
                <a:spcPts val="0"/>
              </a:spcBef>
              <a:spcAft>
                <a:spcPct val="0"/>
              </a:spcAft>
              <a:buClrTx/>
              <a:buSzTx/>
              <a:buFont typeface="Arial" pitchFamily="34" charset="0"/>
              <a:buNone/>
              <a:tabLst/>
              <a:defRPr sz="1800" b="0" i="0" baseline="0">
                <a:solidFill>
                  <a:srgbClr val="FFFFFF"/>
                </a:solidFill>
                <a:latin typeface="+mn-lt"/>
                <a:ea typeface="HGPGothicE" charset="-128"/>
                <a:cs typeface="HGPGothicE" charset="-128"/>
              </a:defRPr>
            </a:lvl1pPr>
            <a:lvl2pPr marL="609555" indent="0">
              <a:buNone/>
              <a:defRPr sz="1400">
                <a:solidFill>
                  <a:schemeClr val="bg1"/>
                </a:solidFill>
                <a:latin typeface="MS PGothic" charset="-128"/>
                <a:ea typeface="MS PGothic" charset="-128"/>
                <a:cs typeface="MS PGothic" charset="-128"/>
              </a:defRPr>
            </a:lvl2pPr>
            <a:lvl3pPr marL="1219110" indent="0">
              <a:buNone/>
              <a:defRPr sz="1400">
                <a:solidFill>
                  <a:schemeClr val="bg1"/>
                </a:solidFill>
                <a:latin typeface="MS PGothic" charset="-128"/>
                <a:ea typeface="MS PGothic" charset="-128"/>
                <a:cs typeface="MS PGothic" charset="-128"/>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marL="0" marR="0" lvl="0" indent="0" algn="l" defTabSz="534552" rtl="0" eaLnBrk="1" fontAlgn="ctr" latinLnBrk="0" hangingPunct="1">
              <a:lnSpc>
                <a:spcPct val="100000"/>
              </a:lnSpc>
              <a:spcBef>
                <a:spcPts val="0"/>
              </a:spcBef>
              <a:spcAft>
                <a:spcPct val="0"/>
              </a:spcAft>
              <a:buClrTx/>
              <a:buSzTx/>
              <a:buFont typeface="Arial" pitchFamily="34" charset="0"/>
              <a:buNone/>
              <a:tabLst/>
              <a:defRPr/>
            </a:pPr>
            <a:r>
              <a:rPr lang="en-US" altLang="ja-JP" dirty="0"/>
              <a:t>&lt;MM/DD/YYYY&gt;</a:t>
            </a:r>
            <a:br>
              <a:rPr lang="en-US" altLang="ja-JP" dirty="0"/>
            </a:br>
            <a:r>
              <a:rPr lang="en-US" altLang="ja-JP" dirty="0"/>
              <a:t>&lt;NTT DATA Corporation&gt;</a:t>
            </a:r>
            <a:br>
              <a:rPr lang="en-US" altLang="ja-JP" dirty="0"/>
            </a:br>
            <a:r>
              <a:rPr lang="en-US" altLang="ja-JP" dirty="0"/>
              <a:t>&lt;XXXXXXXXXXXX&gt;</a:t>
            </a:r>
          </a:p>
        </p:txBody>
      </p:sp>
      <p:sp>
        <p:nvSpPr>
          <p:cNvPr id="10" name="タイトル 1"/>
          <p:cNvSpPr>
            <a:spLocks noGrp="1"/>
          </p:cNvSpPr>
          <p:nvPr>
            <p:ph type="title" hasCustomPrompt="1"/>
          </p:nvPr>
        </p:nvSpPr>
        <p:spPr>
          <a:xfrm>
            <a:off x="2210199" y="4797090"/>
            <a:ext cx="7639481" cy="984496"/>
          </a:xfrm>
          <a:prstGeom prst="rect">
            <a:avLst/>
          </a:prstGeom>
          <a:effectLst/>
        </p:spPr>
        <p:txBody>
          <a:bodyPr anchor="t">
            <a:normAutofit/>
          </a:bodyPr>
          <a:lstStyle>
            <a:lvl1pPr>
              <a:defRPr lang="en-US" altLang="ja-JP" sz="2400" spc="0" dirty="0" smtClean="0">
                <a:solidFill>
                  <a:srgbClr val="FFFFFF"/>
                </a:solidFill>
                <a:latin typeface="+mj-lt"/>
              </a:defRPr>
            </a:lvl1pPr>
          </a:lstStyle>
          <a:p>
            <a:pPr marL="0" lvl="0" indent="0" fontAlgn="ctr">
              <a:spcBef>
                <a:spcPts val="0"/>
              </a:spcBef>
              <a:buFont typeface="Arial" pitchFamily="34" charset="0"/>
              <a:buNone/>
            </a:pPr>
            <a:r>
              <a:rPr kumimoji="1" lang="en-US" altLang="ja-JP" dirty="0"/>
              <a:t>[Title]</a:t>
            </a:r>
          </a:p>
        </p:txBody>
      </p:sp>
      <p:pic>
        <p:nvPicPr>
          <p:cNvPr id="12" name="図 11">
            <a:extLst>
              <a:ext uri="{FF2B5EF4-FFF2-40B4-BE49-F238E27FC236}">
                <a16:creationId xmlns:a16="http://schemas.microsoft.com/office/drawing/2014/main" id="{D7AFA05B-5A38-AF44-8E9A-DEE013C4AC31}"/>
              </a:ext>
            </a:extLst>
          </p:cNvPr>
          <p:cNvPicPr>
            <a:picLocks noChangeAspect="1"/>
          </p:cNvPicPr>
          <p:nvPr userDrawn="1"/>
        </p:nvPicPr>
        <p:blipFill>
          <a:blip r:embed="rId4"/>
          <a:stretch>
            <a:fillRect/>
          </a:stretch>
        </p:blipFill>
        <p:spPr>
          <a:xfrm>
            <a:off x="7064356" y="255007"/>
            <a:ext cx="2631600" cy="901567"/>
          </a:xfrm>
          <a:prstGeom prst="rect">
            <a:avLst/>
          </a:prstGeom>
        </p:spPr>
      </p:pic>
    </p:spTree>
    <p:extLst>
      <p:ext uri="{BB962C8B-B14F-4D97-AF65-F5344CB8AC3E}">
        <p14:creationId xmlns:p14="http://schemas.microsoft.com/office/powerpoint/2010/main" val="1789226425"/>
      </p:ext>
    </p:extLst>
  </p:cSld>
  <p:clrMapOvr>
    <a:masterClrMapping/>
  </p:clrMapOvr>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F (White Logotype)">
    <p:spTree>
      <p:nvGrpSpPr>
        <p:cNvPr id="1" name=""/>
        <p:cNvGrpSpPr/>
        <p:nvPr/>
      </p:nvGrpSpPr>
      <p:grpSpPr>
        <a:xfrm>
          <a:off x="0" y="0"/>
          <a:ext cx="0" cy="0"/>
          <a:chOff x="0" y="0"/>
          <a:chExt cx="0" cy="0"/>
        </a:xfrm>
      </p:grpSpPr>
      <p:pic>
        <p:nvPicPr>
          <p:cNvPr id="8" name="図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5552" y="0"/>
            <a:ext cx="9921552" cy="4725180"/>
          </a:xfrm>
          <a:prstGeom prst="rect">
            <a:avLst/>
          </a:prstGeom>
        </p:spPr>
      </p:pic>
      <p:sp>
        <p:nvSpPr>
          <p:cNvPr id="14" name="正方形/長方形 13"/>
          <p:cNvSpPr/>
          <p:nvPr userDrawn="1"/>
        </p:nvSpPr>
        <p:spPr>
          <a:xfrm>
            <a:off x="1" y="4714043"/>
            <a:ext cx="9906000" cy="21547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b="0" i="0" dirty="0">
              <a:latin typeface="HGPGothicE" charset="-128"/>
              <a:ea typeface="HGPGothicE" charset="-128"/>
            </a:endParaRPr>
          </a:p>
        </p:txBody>
      </p:sp>
      <p:pic>
        <p:nvPicPr>
          <p:cNvPr id="17" name="図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21200"/>
            <a:ext cx="3575998" cy="6436801"/>
          </a:xfrm>
          <a:prstGeom prst="rect">
            <a:avLst/>
          </a:prstGeom>
        </p:spPr>
      </p:pic>
      <p:sp>
        <p:nvSpPr>
          <p:cNvPr id="24" name="Text Placeholder 2"/>
          <p:cNvSpPr>
            <a:spLocks noGrp="1"/>
          </p:cNvSpPr>
          <p:nvPr>
            <p:ph type="body" idx="17" hasCustomPrompt="1"/>
          </p:nvPr>
        </p:nvSpPr>
        <p:spPr>
          <a:xfrm>
            <a:off x="2207568" y="5866298"/>
            <a:ext cx="7642111" cy="986224"/>
          </a:xfrm>
          <a:prstGeom prst="rect">
            <a:avLst/>
          </a:prstGeom>
          <a:effectLst/>
        </p:spPr>
        <p:txBody>
          <a:bodyPr anchor="t">
            <a:normAutofit/>
          </a:bodyPr>
          <a:lstStyle>
            <a:lvl1pPr marL="0" marR="0" indent="0" algn="l" defTabSz="534552" rtl="0" eaLnBrk="1" fontAlgn="ctr" latinLnBrk="0" hangingPunct="1">
              <a:lnSpc>
                <a:spcPct val="100000"/>
              </a:lnSpc>
              <a:spcBef>
                <a:spcPts val="0"/>
              </a:spcBef>
              <a:spcAft>
                <a:spcPct val="0"/>
              </a:spcAft>
              <a:buClrTx/>
              <a:buSzTx/>
              <a:buFont typeface="Arial" pitchFamily="34" charset="0"/>
              <a:buNone/>
              <a:tabLst/>
              <a:defRPr sz="1800" b="0" i="0" baseline="0">
                <a:solidFill>
                  <a:srgbClr val="FFFFFF"/>
                </a:solidFill>
                <a:latin typeface="+mn-lt"/>
                <a:ea typeface="HGPGothicE" charset="-128"/>
                <a:cs typeface="HGPGothicE" charset="-128"/>
              </a:defRPr>
            </a:lvl1pPr>
            <a:lvl2pPr marL="609555" indent="0">
              <a:buNone/>
              <a:defRPr sz="1400">
                <a:solidFill>
                  <a:schemeClr val="bg1"/>
                </a:solidFill>
                <a:latin typeface="MS PGothic" charset="-128"/>
                <a:ea typeface="MS PGothic" charset="-128"/>
                <a:cs typeface="MS PGothic" charset="-128"/>
              </a:defRPr>
            </a:lvl2pPr>
            <a:lvl3pPr marL="1219110" indent="0">
              <a:buNone/>
              <a:defRPr sz="1400">
                <a:solidFill>
                  <a:schemeClr val="bg1"/>
                </a:solidFill>
                <a:latin typeface="MS PGothic" charset="-128"/>
                <a:ea typeface="MS PGothic" charset="-128"/>
                <a:cs typeface="MS PGothic" charset="-128"/>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marL="0" marR="0" lvl="0" indent="0" algn="l" defTabSz="534552" rtl="0" eaLnBrk="1" fontAlgn="ctr" latinLnBrk="0" hangingPunct="1">
              <a:lnSpc>
                <a:spcPct val="100000"/>
              </a:lnSpc>
              <a:spcBef>
                <a:spcPts val="0"/>
              </a:spcBef>
              <a:spcAft>
                <a:spcPct val="0"/>
              </a:spcAft>
              <a:buClrTx/>
              <a:buSzTx/>
              <a:buFont typeface="Arial" pitchFamily="34" charset="0"/>
              <a:buNone/>
              <a:tabLst/>
              <a:defRPr/>
            </a:pPr>
            <a:r>
              <a:rPr lang="en-US" altLang="ja-JP" dirty="0"/>
              <a:t>&lt;MM/DD/YYYY&gt;</a:t>
            </a:r>
            <a:br>
              <a:rPr lang="en-US" altLang="ja-JP" dirty="0"/>
            </a:br>
            <a:r>
              <a:rPr lang="en-US" altLang="ja-JP" dirty="0"/>
              <a:t>&lt;NTT DATA Corporation&gt;</a:t>
            </a:r>
            <a:br>
              <a:rPr lang="en-US" altLang="ja-JP" dirty="0"/>
            </a:br>
            <a:r>
              <a:rPr lang="en-US" altLang="ja-JP" dirty="0"/>
              <a:t>&lt;XXXXXXXXXXXX&gt;</a:t>
            </a:r>
          </a:p>
        </p:txBody>
      </p:sp>
      <p:sp>
        <p:nvSpPr>
          <p:cNvPr id="9" name="タイトル 1"/>
          <p:cNvSpPr>
            <a:spLocks noGrp="1"/>
          </p:cNvSpPr>
          <p:nvPr>
            <p:ph type="title" hasCustomPrompt="1"/>
          </p:nvPr>
        </p:nvSpPr>
        <p:spPr>
          <a:xfrm>
            <a:off x="2210199" y="4797090"/>
            <a:ext cx="7639481" cy="984496"/>
          </a:xfrm>
          <a:prstGeom prst="rect">
            <a:avLst/>
          </a:prstGeom>
          <a:effectLst/>
        </p:spPr>
        <p:txBody>
          <a:bodyPr anchor="t">
            <a:normAutofit/>
          </a:bodyPr>
          <a:lstStyle>
            <a:lvl1pPr>
              <a:defRPr lang="en-US" altLang="ja-JP" sz="2400" spc="0" dirty="0" smtClean="0">
                <a:solidFill>
                  <a:srgbClr val="FFFFFF"/>
                </a:solidFill>
                <a:latin typeface="+mj-lt"/>
              </a:defRPr>
            </a:lvl1pPr>
          </a:lstStyle>
          <a:p>
            <a:pPr marL="0" lvl="0" indent="0" fontAlgn="ctr">
              <a:spcBef>
                <a:spcPts val="0"/>
              </a:spcBef>
              <a:buFont typeface="Arial" pitchFamily="34" charset="0"/>
              <a:buNone/>
            </a:pPr>
            <a:r>
              <a:rPr kumimoji="1" lang="en-US" altLang="ja-JP" dirty="0"/>
              <a:t>[Title]</a:t>
            </a:r>
          </a:p>
        </p:txBody>
      </p:sp>
      <p:pic>
        <p:nvPicPr>
          <p:cNvPr id="12" name="図 11">
            <a:extLst>
              <a:ext uri="{FF2B5EF4-FFF2-40B4-BE49-F238E27FC236}">
                <a16:creationId xmlns:a16="http://schemas.microsoft.com/office/drawing/2014/main" id="{3DA3C193-2EFC-334E-9320-A387D791E39B}"/>
              </a:ext>
            </a:extLst>
          </p:cNvPr>
          <p:cNvPicPr>
            <a:picLocks noChangeAspect="1"/>
          </p:cNvPicPr>
          <p:nvPr userDrawn="1"/>
        </p:nvPicPr>
        <p:blipFill>
          <a:blip r:embed="rId4"/>
          <a:stretch>
            <a:fillRect/>
          </a:stretch>
        </p:blipFill>
        <p:spPr>
          <a:xfrm>
            <a:off x="7064356" y="255007"/>
            <a:ext cx="2631600" cy="901567"/>
          </a:xfrm>
          <a:prstGeom prst="rect">
            <a:avLst/>
          </a:prstGeom>
        </p:spPr>
      </p:pic>
    </p:spTree>
    <p:extLst>
      <p:ext uri="{BB962C8B-B14F-4D97-AF65-F5344CB8AC3E}">
        <p14:creationId xmlns:p14="http://schemas.microsoft.com/office/powerpoint/2010/main" val="3920483517"/>
      </p:ext>
    </p:extLst>
  </p:cSld>
  <p:clrMapOvr>
    <a:masterClrMapping/>
  </p:clrMapOvr>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G (White Logotype)">
    <p:spTree>
      <p:nvGrpSpPr>
        <p:cNvPr id="1" name=""/>
        <p:cNvGrpSpPr/>
        <p:nvPr/>
      </p:nvGrpSpPr>
      <p:grpSpPr>
        <a:xfrm>
          <a:off x="0" y="0"/>
          <a:ext cx="0" cy="0"/>
          <a:chOff x="0" y="0"/>
          <a:chExt cx="0" cy="0"/>
        </a:xfrm>
      </p:grpSpPr>
      <p:pic>
        <p:nvPicPr>
          <p:cNvPr id="8" name="図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27480"/>
            <a:ext cx="9906000" cy="4752660"/>
          </a:xfrm>
          <a:prstGeom prst="rect">
            <a:avLst/>
          </a:prstGeom>
        </p:spPr>
      </p:pic>
      <p:sp>
        <p:nvSpPr>
          <p:cNvPr id="14" name="正方形/長方形 13"/>
          <p:cNvSpPr/>
          <p:nvPr userDrawn="1"/>
        </p:nvSpPr>
        <p:spPr>
          <a:xfrm>
            <a:off x="1" y="4714043"/>
            <a:ext cx="9906000" cy="21547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b="0" i="0" dirty="0">
              <a:latin typeface="HGPGothicE" charset="-128"/>
              <a:ea typeface="HGPGothicE" charset="-128"/>
            </a:endParaRPr>
          </a:p>
        </p:txBody>
      </p:sp>
      <p:pic>
        <p:nvPicPr>
          <p:cNvPr id="17" name="図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21200"/>
            <a:ext cx="3575998" cy="6436801"/>
          </a:xfrm>
          <a:prstGeom prst="rect">
            <a:avLst/>
          </a:prstGeom>
        </p:spPr>
      </p:pic>
      <p:sp>
        <p:nvSpPr>
          <p:cNvPr id="24" name="Text Placeholder 2"/>
          <p:cNvSpPr>
            <a:spLocks noGrp="1"/>
          </p:cNvSpPr>
          <p:nvPr>
            <p:ph type="body" idx="17" hasCustomPrompt="1"/>
          </p:nvPr>
        </p:nvSpPr>
        <p:spPr>
          <a:xfrm>
            <a:off x="2207568" y="5866298"/>
            <a:ext cx="7642111" cy="986224"/>
          </a:xfrm>
          <a:prstGeom prst="rect">
            <a:avLst/>
          </a:prstGeom>
          <a:effectLst/>
        </p:spPr>
        <p:txBody>
          <a:bodyPr anchor="t">
            <a:normAutofit/>
          </a:bodyPr>
          <a:lstStyle>
            <a:lvl1pPr marL="0" marR="0" indent="0" algn="l" defTabSz="534552" rtl="0" eaLnBrk="1" fontAlgn="ctr" latinLnBrk="0" hangingPunct="1">
              <a:lnSpc>
                <a:spcPct val="100000"/>
              </a:lnSpc>
              <a:spcBef>
                <a:spcPts val="0"/>
              </a:spcBef>
              <a:spcAft>
                <a:spcPct val="0"/>
              </a:spcAft>
              <a:buClrTx/>
              <a:buSzTx/>
              <a:buFont typeface="Arial" pitchFamily="34" charset="0"/>
              <a:buNone/>
              <a:tabLst/>
              <a:defRPr sz="1800" b="0" i="0" baseline="0">
                <a:solidFill>
                  <a:srgbClr val="FFFFFF"/>
                </a:solidFill>
                <a:latin typeface="+mn-lt"/>
                <a:ea typeface="HGPGothicE" charset="-128"/>
                <a:cs typeface="HGPGothicE" charset="-128"/>
              </a:defRPr>
            </a:lvl1pPr>
            <a:lvl2pPr marL="609555" indent="0">
              <a:buNone/>
              <a:defRPr sz="1400">
                <a:solidFill>
                  <a:schemeClr val="bg1"/>
                </a:solidFill>
                <a:latin typeface="MS PGothic" charset="-128"/>
                <a:ea typeface="MS PGothic" charset="-128"/>
                <a:cs typeface="MS PGothic" charset="-128"/>
              </a:defRPr>
            </a:lvl2pPr>
            <a:lvl3pPr marL="1219110" indent="0">
              <a:buNone/>
              <a:defRPr sz="1400">
                <a:solidFill>
                  <a:schemeClr val="bg1"/>
                </a:solidFill>
                <a:latin typeface="MS PGothic" charset="-128"/>
                <a:ea typeface="MS PGothic" charset="-128"/>
                <a:cs typeface="MS PGothic" charset="-128"/>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marL="0" marR="0" lvl="0" indent="0" algn="l" defTabSz="534552" rtl="0" eaLnBrk="1" fontAlgn="ctr" latinLnBrk="0" hangingPunct="1">
              <a:lnSpc>
                <a:spcPct val="100000"/>
              </a:lnSpc>
              <a:spcBef>
                <a:spcPts val="0"/>
              </a:spcBef>
              <a:spcAft>
                <a:spcPct val="0"/>
              </a:spcAft>
              <a:buClrTx/>
              <a:buSzTx/>
              <a:buFont typeface="Arial" pitchFamily="34" charset="0"/>
              <a:buNone/>
              <a:tabLst/>
              <a:defRPr/>
            </a:pPr>
            <a:r>
              <a:rPr lang="en-US" altLang="ja-JP" dirty="0"/>
              <a:t>&lt;MM/DD/YYYY&gt;</a:t>
            </a:r>
            <a:br>
              <a:rPr lang="en-US" altLang="ja-JP" dirty="0"/>
            </a:br>
            <a:r>
              <a:rPr lang="en-US" altLang="ja-JP" dirty="0"/>
              <a:t>&lt;NTT DATA Corporation&gt;</a:t>
            </a:r>
            <a:br>
              <a:rPr lang="en-US" altLang="ja-JP" dirty="0"/>
            </a:br>
            <a:r>
              <a:rPr lang="en-US" altLang="ja-JP" dirty="0"/>
              <a:t>&lt;XXXXXXXXXXXX&gt;</a:t>
            </a:r>
          </a:p>
        </p:txBody>
      </p:sp>
      <p:sp>
        <p:nvSpPr>
          <p:cNvPr id="9" name="タイトル 1"/>
          <p:cNvSpPr>
            <a:spLocks noGrp="1"/>
          </p:cNvSpPr>
          <p:nvPr>
            <p:ph type="title" hasCustomPrompt="1"/>
          </p:nvPr>
        </p:nvSpPr>
        <p:spPr>
          <a:xfrm>
            <a:off x="2210199" y="4797090"/>
            <a:ext cx="7639481" cy="984496"/>
          </a:xfrm>
          <a:prstGeom prst="rect">
            <a:avLst/>
          </a:prstGeom>
          <a:effectLst/>
        </p:spPr>
        <p:txBody>
          <a:bodyPr anchor="t">
            <a:normAutofit/>
          </a:bodyPr>
          <a:lstStyle>
            <a:lvl1pPr>
              <a:defRPr lang="en-US" altLang="ja-JP" sz="2400" spc="0" dirty="0" smtClean="0">
                <a:solidFill>
                  <a:srgbClr val="FFFFFF"/>
                </a:solidFill>
                <a:latin typeface="+mj-lt"/>
              </a:defRPr>
            </a:lvl1pPr>
          </a:lstStyle>
          <a:p>
            <a:pPr marL="0" lvl="0" indent="0" fontAlgn="ctr">
              <a:spcBef>
                <a:spcPts val="0"/>
              </a:spcBef>
              <a:buFont typeface="Arial" pitchFamily="34" charset="0"/>
              <a:buNone/>
            </a:pPr>
            <a:r>
              <a:rPr kumimoji="1" lang="en-US" altLang="ja-JP" dirty="0"/>
              <a:t>[Title]</a:t>
            </a:r>
          </a:p>
        </p:txBody>
      </p:sp>
      <p:pic>
        <p:nvPicPr>
          <p:cNvPr id="12" name="図 11">
            <a:extLst>
              <a:ext uri="{FF2B5EF4-FFF2-40B4-BE49-F238E27FC236}">
                <a16:creationId xmlns:a16="http://schemas.microsoft.com/office/drawing/2014/main" id="{0D9B824B-E37F-A74B-BBF4-DB12E2D3A8D1}"/>
              </a:ext>
            </a:extLst>
          </p:cNvPr>
          <p:cNvPicPr>
            <a:picLocks noChangeAspect="1"/>
          </p:cNvPicPr>
          <p:nvPr userDrawn="1"/>
        </p:nvPicPr>
        <p:blipFill>
          <a:blip r:embed="rId4"/>
          <a:stretch>
            <a:fillRect/>
          </a:stretch>
        </p:blipFill>
        <p:spPr>
          <a:xfrm>
            <a:off x="7064356" y="255007"/>
            <a:ext cx="2631600" cy="901567"/>
          </a:xfrm>
          <a:prstGeom prst="rect">
            <a:avLst/>
          </a:prstGeom>
        </p:spPr>
      </p:pic>
    </p:spTree>
    <p:extLst>
      <p:ext uri="{BB962C8B-B14F-4D97-AF65-F5344CB8AC3E}">
        <p14:creationId xmlns:p14="http://schemas.microsoft.com/office/powerpoint/2010/main" val="691074520"/>
      </p:ext>
    </p:extLst>
  </p:cSld>
  <p:clrMapOvr>
    <a:masterClrMapping/>
  </p:clrMapOvr>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H (Human Blue Logotype)">
    <p:spTree>
      <p:nvGrpSpPr>
        <p:cNvPr id="1" name=""/>
        <p:cNvGrpSpPr/>
        <p:nvPr/>
      </p:nvGrpSpPr>
      <p:grpSpPr>
        <a:xfrm>
          <a:off x="0" y="0"/>
          <a:ext cx="0" cy="0"/>
          <a:chOff x="0" y="0"/>
          <a:chExt cx="0" cy="0"/>
        </a:xfrm>
      </p:grpSpPr>
      <p:pic>
        <p:nvPicPr>
          <p:cNvPr id="8" name="図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906000" cy="4714043"/>
          </a:xfrm>
          <a:prstGeom prst="rect">
            <a:avLst/>
          </a:prstGeom>
        </p:spPr>
      </p:pic>
      <p:sp>
        <p:nvSpPr>
          <p:cNvPr id="23" name="正方形/長方形 22"/>
          <p:cNvSpPr/>
          <p:nvPr userDrawn="1"/>
        </p:nvSpPr>
        <p:spPr>
          <a:xfrm>
            <a:off x="1" y="4714043"/>
            <a:ext cx="9906000" cy="21547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b="0" i="0" dirty="0">
              <a:latin typeface="HGPGothicE" charset="-128"/>
              <a:ea typeface="HGPGothicE" charset="-128"/>
            </a:endParaRPr>
          </a:p>
        </p:txBody>
      </p:sp>
      <p:pic>
        <p:nvPicPr>
          <p:cNvPr id="24" name="図 2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21200"/>
            <a:ext cx="3575998" cy="6436801"/>
          </a:xfrm>
          <a:prstGeom prst="rect">
            <a:avLst/>
          </a:prstGeom>
        </p:spPr>
      </p:pic>
      <p:sp>
        <p:nvSpPr>
          <p:cNvPr id="9" name="Text Placeholder 2"/>
          <p:cNvSpPr>
            <a:spLocks noGrp="1"/>
          </p:cNvSpPr>
          <p:nvPr>
            <p:ph type="body" idx="17" hasCustomPrompt="1"/>
          </p:nvPr>
        </p:nvSpPr>
        <p:spPr>
          <a:xfrm>
            <a:off x="2207568" y="5866298"/>
            <a:ext cx="7642111" cy="986224"/>
          </a:xfrm>
          <a:prstGeom prst="rect">
            <a:avLst/>
          </a:prstGeom>
          <a:effectLst/>
        </p:spPr>
        <p:txBody>
          <a:bodyPr anchor="t">
            <a:normAutofit/>
          </a:bodyPr>
          <a:lstStyle>
            <a:lvl1pPr marL="0" marR="0" indent="0" algn="l" defTabSz="534552" rtl="0" eaLnBrk="1" fontAlgn="ctr" latinLnBrk="0" hangingPunct="1">
              <a:lnSpc>
                <a:spcPct val="100000"/>
              </a:lnSpc>
              <a:spcBef>
                <a:spcPts val="0"/>
              </a:spcBef>
              <a:spcAft>
                <a:spcPct val="0"/>
              </a:spcAft>
              <a:buClrTx/>
              <a:buSzTx/>
              <a:buFont typeface="Arial" pitchFamily="34" charset="0"/>
              <a:buNone/>
              <a:tabLst/>
              <a:defRPr sz="1800" b="0" i="0" baseline="0">
                <a:solidFill>
                  <a:srgbClr val="FFFFFF"/>
                </a:solidFill>
                <a:latin typeface="+mn-lt"/>
                <a:ea typeface="HGPGothicE" charset="-128"/>
                <a:cs typeface="HGPGothicE" charset="-128"/>
              </a:defRPr>
            </a:lvl1pPr>
            <a:lvl2pPr marL="609555" indent="0">
              <a:buNone/>
              <a:defRPr sz="1400">
                <a:solidFill>
                  <a:schemeClr val="bg1"/>
                </a:solidFill>
                <a:latin typeface="MS PGothic" charset="-128"/>
                <a:ea typeface="MS PGothic" charset="-128"/>
                <a:cs typeface="MS PGothic" charset="-128"/>
              </a:defRPr>
            </a:lvl2pPr>
            <a:lvl3pPr marL="1219110" indent="0">
              <a:buNone/>
              <a:defRPr sz="1400">
                <a:solidFill>
                  <a:schemeClr val="bg1"/>
                </a:solidFill>
                <a:latin typeface="MS PGothic" charset="-128"/>
                <a:ea typeface="MS PGothic" charset="-128"/>
                <a:cs typeface="MS PGothic" charset="-128"/>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marL="0" marR="0" lvl="0" indent="0" algn="l" defTabSz="534552" rtl="0" eaLnBrk="1" fontAlgn="ctr" latinLnBrk="0" hangingPunct="1">
              <a:lnSpc>
                <a:spcPct val="100000"/>
              </a:lnSpc>
              <a:spcBef>
                <a:spcPts val="0"/>
              </a:spcBef>
              <a:spcAft>
                <a:spcPct val="0"/>
              </a:spcAft>
              <a:buClrTx/>
              <a:buSzTx/>
              <a:buFont typeface="Arial" pitchFamily="34" charset="0"/>
              <a:buNone/>
              <a:tabLst/>
              <a:defRPr/>
            </a:pPr>
            <a:r>
              <a:rPr lang="en-US" altLang="ja-JP" dirty="0"/>
              <a:t>&lt;MM/DD/YYYY&gt;</a:t>
            </a:r>
            <a:br>
              <a:rPr lang="en-US" altLang="ja-JP" dirty="0"/>
            </a:br>
            <a:r>
              <a:rPr lang="en-US" altLang="ja-JP" dirty="0"/>
              <a:t>&lt;NTT DATA Corporation&gt;</a:t>
            </a:r>
            <a:br>
              <a:rPr lang="en-US" altLang="ja-JP" dirty="0"/>
            </a:br>
            <a:r>
              <a:rPr lang="en-US" altLang="ja-JP" dirty="0"/>
              <a:t>&lt;XXXXXXXXXXXX&gt;</a:t>
            </a:r>
          </a:p>
        </p:txBody>
      </p:sp>
      <p:sp>
        <p:nvSpPr>
          <p:cNvPr id="10" name="タイトル 1"/>
          <p:cNvSpPr>
            <a:spLocks noGrp="1"/>
          </p:cNvSpPr>
          <p:nvPr>
            <p:ph type="title" hasCustomPrompt="1"/>
          </p:nvPr>
        </p:nvSpPr>
        <p:spPr>
          <a:xfrm>
            <a:off x="2210199" y="4797090"/>
            <a:ext cx="7639481" cy="984496"/>
          </a:xfrm>
          <a:prstGeom prst="rect">
            <a:avLst/>
          </a:prstGeom>
          <a:effectLst/>
        </p:spPr>
        <p:txBody>
          <a:bodyPr anchor="t">
            <a:normAutofit/>
          </a:bodyPr>
          <a:lstStyle>
            <a:lvl1pPr>
              <a:defRPr lang="en-US" altLang="ja-JP" sz="2400" spc="0" dirty="0" smtClean="0">
                <a:solidFill>
                  <a:srgbClr val="FFFFFF"/>
                </a:solidFill>
                <a:latin typeface="+mj-lt"/>
              </a:defRPr>
            </a:lvl1pPr>
          </a:lstStyle>
          <a:p>
            <a:pPr marL="0" lvl="0" indent="0" fontAlgn="ctr">
              <a:spcBef>
                <a:spcPts val="0"/>
              </a:spcBef>
              <a:buFont typeface="Arial" pitchFamily="34" charset="0"/>
              <a:buNone/>
            </a:pPr>
            <a:r>
              <a:rPr kumimoji="1" lang="en-US" altLang="ja-JP" dirty="0"/>
              <a:t>[Title]</a:t>
            </a:r>
          </a:p>
        </p:txBody>
      </p:sp>
      <p:pic>
        <p:nvPicPr>
          <p:cNvPr id="12" name="図 11">
            <a:extLst>
              <a:ext uri="{FF2B5EF4-FFF2-40B4-BE49-F238E27FC236}">
                <a16:creationId xmlns:a16="http://schemas.microsoft.com/office/drawing/2014/main" id="{46EB8B31-B4A1-6042-B998-8D989BB584E7}"/>
              </a:ext>
            </a:extLst>
          </p:cNvPr>
          <p:cNvPicPr>
            <a:picLocks noChangeAspect="1"/>
          </p:cNvPicPr>
          <p:nvPr userDrawn="1"/>
        </p:nvPicPr>
        <p:blipFill>
          <a:blip r:embed="rId4"/>
          <a:stretch>
            <a:fillRect/>
          </a:stretch>
        </p:blipFill>
        <p:spPr>
          <a:xfrm>
            <a:off x="7064375" y="254000"/>
            <a:ext cx="2635200" cy="902800"/>
          </a:xfrm>
          <a:prstGeom prst="rect">
            <a:avLst/>
          </a:prstGeom>
        </p:spPr>
      </p:pic>
    </p:spTree>
    <p:extLst>
      <p:ext uri="{BB962C8B-B14F-4D97-AF65-F5344CB8AC3E}">
        <p14:creationId xmlns:p14="http://schemas.microsoft.com/office/powerpoint/2010/main" val="13026925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I (Human Blue Logotype)">
    <p:spTree>
      <p:nvGrpSpPr>
        <p:cNvPr id="1" name=""/>
        <p:cNvGrpSpPr/>
        <p:nvPr/>
      </p:nvGrpSpPr>
      <p:grpSpPr>
        <a:xfrm>
          <a:off x="0" y="0"/>
          <a:ext cx="0" cy="0"/>
          <a:chOff x="0" y="0"/>
          <a:chExt cx="0" cy="0"/>
        </a:xfrm>
      </p:grpSpPr>
      <p:pic>
        <p:nvPicPr>
          <p:cNvPr id="8" name="図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360" y="2183"/>
            <a:ext cx="9906000" cy="4722997"/>
          </a:xfrm>
          <a:prstGeom prst="rect">
            <a:avLst/>
          </a:prstGeom>
        </p:spPr>
      </p:pic>
      <p:sp>
        <p:nvSpPr>
          <p:cNvPr id="23" name="正方形/長方形 22"/>
          <p:cNvSpPr/>
          <p:nvPr userDrawn="1"/>
        </p:nvSpPr>
        <p:spPr>
          <a:xfrm>
            <a:off x="1" y="4714043"/>
            <a:ext cx="9906000" cy="21547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b="0" i="0" dirty="0">
              <a:latin typeface="HGPGothicE" charset="-128"/>
              <a:ea typeface="HGPGothicE" charset="-128"/>
            </a:endParaRPr>
          </a:p>
        </p:txBody>
      </p:sp>
      <p:pic>
        <p:nvPicPr>
          <p:cNvPr id="24" name="図 2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21200"/>
            <a:ext cx="3575998" cy="6436801"/>
          </a:xfrm>
          <a:prstGeom prst="rect">
            <a:avLst/>
          </a:prstGeom>
        </p:spPr>
      </p:pic>
      <p:sp>
        <p:nvSpPr>
          <p:cNvPr id="9" name="Text Placeholder 2"/>
          <p:cNvSpPr>
            <a:spLocks noGrp="1"/>
          </p:cNvSpPr>
          <p:nvPr>
            <p:ph type="body" idx="17" hasCustomPrompt="1"/>
          </p:nvPr>
        </p:nvSpPr>
        <p:spPr>
          <a:xfrm>
            <a:off x="2207568" y="5866298"/>
            <a:ext cx="7642111" cy="986224"/>
          </a:xfrm>
          <a:prstGeom prst="rect">
            <a:avLst/>
          </a:prstGeom>
          <a:effectLst/>
        </p:spPr>
        <p:txBody>
          <a:bodyPr anchor="t">
            <a:normAutofit/>
          </a:bodyPr>
          <a:lstStyle>
            <a:lvl1pPr marL="0" marR="0" indent="0" algn="l" defTabSz="534552" rtl="0" eaLnBrk="1" fontAlgn="ctr" latinLnBrk="0" hangingPunct="1">
              <a:lnSpc>
                <a:spcPct val="100000"/>
              </a:lnSpc>
              <a:spcBef>
                <a:spcPts val="0"/>
              </a:spcBef>
              <a:spcAft>
                <a:spcPct val="0"/>
              </a:spcAft>
              <a:buClrTx/>
              <a:buSzTx/>
              <a:buFont typeface="Arial" pitchFamily="34" charset="0"/>
              <a:buNone/>
              <a:tabLst/>
              <a:defRPr sz="1800" b="0" i="0" baseline="0">
                <a:solidFill>
                  <a:srgbClr val="FFFFFF"/>
                </a:solidFill>
                <a:latin typeface="+mn-lt"/>
                <a:ea typeface="HGPGothicE" charset="-128"/>
                <a:cs typeface="HGPGothicE" charset="-128"/>
              </a:defRPr>
            </a:lvl1pPr>
            <a:lvl2pPr marL="609555" indent="0">
              <a:buNone/>
              <a:defRPr sz="1400">
                <a:solidFill>
                  <a:schemeClr val="bg1"/>
                </a:solidFill>
                <a:latin typeface="MS PGothic" charset="-128"/>
                <a:ea typeface="MS PGothic" charset="-128"/>
                <a:cs typeface="MS PGothic" charset="-128"/>
              </a:defRPr>
            </a:lvl2pPr>
            <a:lvl3pPr marL="1219110" indent="0">
              <a:buNone/>
              <a:defRPr sz="1400">
                <a:solidFill>
                  <a:schemeClr val="bg1"/>
                </a:solidFill>
                <a:latin typeface="MS PGothic" charset="-128"/>
                <a:ea typeface="MS PGothic" charset="-128"/>
                <a:cs typeface="MS PGothic" charset="-128"/>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marL="0" marR="0" lvl="0" indent="0" algn="l" defTabSz="534552" rtl="0" eaLnBrk="1" fontAlgn="ctr" latinLnBrk="0" hangingPunct="1">
              <a:lnSpc>
                <a:spcPct val="100000"/>
              </a:lnSpc>
              <a:spcBef>
                <a:spcPts val="0"/>
              </a:spcBef>
              <a:spcAft>
                <a:spcPct val="0"/>
              </a:spcAft>
              <a:buClrTx/>
              <a:buSzTx/>
              <a:buFont typeface="Arial" pitchFamily="34" charset="0"/>
              <a:buNone/>
              <a:tabLst/>
              <a:defRPr/>
            </a:pPr>
            <a:r>
              <a:rPr lang="en-US" altLang="ja-JP" dirty="0"/>
              <a:t>&lt;MM/DD/YYYY&gt;</a:t>
            </a:r>
            <a:br>
              <a:rPr lang="en-US" altLang="ja-JP" dirty="0"/>
            </a:br>
            <a:r>
              <a:rPr lang="en-US" altLang="ja-JP" dirty="0"/>
              <a:t>&lt;NTT DATA Corporation&gt;</a:t>
            </a:r>
            <a:br>
              <a:rPr lang="en-US" altLang="ja-JP" dirty="0"/>
            </a:br>
            <a:r>
              <a:rPr lang="en-US" altLang="ja-JP" dirty="0"/>
              <a:t>&lt;XXXXXXXXXXXX&gt;</a:t>
            </a:r>
          </a:p>
        </p:txBody>
      </p:sp>
      <p:sp>
        <p:nvSpPr>
          <p:cNvPr id="10" name="タイトル 1"/>
          <p:cNvSpPr>
            <a:spLocks noGrp="1"/>
          </p:cNvSpPr>
          <p:nvPr>
            <p:ph type="title" hasCustomPrompt="1"/>
          </p:nvPr>
        </p:nvSpPr>
        <p:spPr>
          <a:xfrm>
            <a:off x="2210199" y="4797090"/>
            <a:ext cx="7639481" cy="984496"/>
          </a:xfrm>
          <a:prstGeom prst="rect">
            <a:avLst/>
          </a:prstGeom>
          <a:effectLst/>
        </p:spPr>
        <p:txBody>
          <a:bodyPr anchor="t">
            <a:normAutofit/>
          </a:bodyPr>
          <a:lstStyle>
            <a:lvl1pPr>
              <a:defRPr lang="en-US" altLang="ja-JP" sz="2400" spc="0" dirty="0" smtClean="0">
                <a:solidFill>
                  <a:srgbClr val="FFFFFF"/>
                </a:solidFill>
                <a:latin typeface="+mj-lt"/>
              </a:defRPr>
            </a:lvl1pPr>
          </a:lstStyle>
          <a:p>
            <a:pPr marL="0" lvl="0" indent="0" fontAlgn="ctr">
              <a:spcBef>
                <a:spcPts val="0"/>
              </a:spcBef>
              <a:buFont typeface="Arial" pitchFamily="34" charset="0"/>
              <a:buNone/>
            </a:pPr>
            <a:r>
              <a:rPr kumimoji="1" lang="en-US" altLang="ja-JP" dirty="0"/>
              <a:t>[Title]</a:t>
            </a:r>
          </a:p>
        </p:txBody>
      </p:sp>
      <p:pic>
        <p:nvPicPr>
          <p:cNvPr id="12" name="図 11">
            <a:extLst>
              <a:ext uri="{FF2B5EF4-FFF2-40B4-BE49-F238E27FC236}">
                <a16:creationId xmlns:a16="http://schemas.microsoft.com/office/drawing/2014/main" id="{8003F00A-19E4-D843-BDB4-A9F9B7CC39DC}"/>
              </a:ext>
            </a:extLst>
          </p:cNvPr>
          <p:cNvPicPr>
            <a:picLocks noChangeAspect="1"/>
          </p:cNvPicPr>
          <p:nvPr userDrawn="1"/>
        </p:nvPicPr>
        <p:blipFill>
          <a:blip r:embed="rId4"/>
          <a:stretch>
            <a:fillRect/>
          </a:stretch>
        </p:blipFill>
        <p:spPr>
          <a:xfrm>
            <a:off x="7064375" y="254000"/>
            <a:ext cx="2635200" cy="902800"/>
          </a:xfrm>
          <a:prstGeom prst="rect">
            <a:avLst/>
          </a:prstGeom>
        </p:spPr>
      </p:pic>
    </p:spTree>
    <p:extLst>
      <p:ext uri="{BB962C8B-B14F-4D97-AF65-F5344CB8AC3E}">
        <p14:creationId xmlns:p14="http://schemas.microsoft.com/office/powerpoint/2010/main" val="18727750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J (Human Blue Logotype)">
    <p:spTree>
      <p:nvGrpSpPr>
        <p:cNvPr id="1" name=""/>
        <p:cNvGrpSpPr/>
        <p:nvPr/>
      </p:nvGrpSpPr>
      <p:grpSpPr>
        <a:xfrm>
          <a:off x="0" y="0"/>
          <a:ext cx="0" cy="0"/>
          <a:chOff x="0" y="0"/>
          <a:chExt cx="0" cy="0"/>
        </a:xfrm>
      </p:grpSpPr>
      <p:pic>
        <p:nvPicPr>
          <p:cNvPr id="8" name="図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27479"/>
            <a:ext cx="9906000" cy="4752659"/>
          </a:xfrm>
          <a:prstGeom prst="rect">
            <a:avLst/>
          </a:prstGeom>
        </p:spPr>
      </p:pic>
      <p:sp>
        <p:nvSpPr>
          <p:cNvPr id="23" name="正方形/長方形 22"/>
          <p:cNvSpPr/>
          <p:nvPr userDrawn="1"/>
        </p:nvSpPr>
        <p:spPr>
          <a:xfrm>
            <a:off x="1" y="4714043"/>
            <a:ext cx="9906000" cy="21547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b="0" i="0" dirty="0">
              <a:latin typeface="HGPGothicE" charset="-128"/>
              <a:ea typeface="HGPGothicE" charset="-128"/>
            </a:endParaRPr>
          </a:p>
        </p:txBody>
      </p:sp>
      <p:pic>
        <p:nvPicPr>
          <p:cNvPr id="24" name="図 2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21200"/>
            <a:ext cx="3575998" cy="6436801"/>
          </a:xfrm>
          <a:prstGeom prst="rect">
            <a:avLst/>
          </a:prstGeom>
        </p:spPr>
      </p:pic>
      <p:sp>
        <p:nvSpPr>
          <p:cNvPr id="9" name="Text Placeholder 2"/>
          <p:cNvSpPr>
            <a:spLocks noGrp="1"/>
          </p:cNvSpPr>
          <p:nvPr>
            <p:ph type="body" idx="17" hasCustomPrompt="1"/>
          </p:nvPr>
        </p:nvSpPr>
        <p:spPr>
          <a:xfrm>
            <a:off x="2207568" y="5866298"/>
            <a:ext cx="7642111" cy="986224"/>
          </a:xfrm>
          <a:prstGeom prst="rect">
            <a:avLst/>
          </a:prstGeom>
          <a:effectLst/>
        </p:spPr>
        <p:txBody>
          <a:bodyPr anchor="t">
            <a:normAutofit/>
          </a:bodyPr>
          <a:lstStyle>
            <a:lvl1pPr marL="0" marR="0" indent="0" algn="l" defTabSz="534552" rtl="0" eaLnBrk="1" fontAlgn="ctr" latinLnBrk="0" hangingPunct="1">
              <a:lnSpc>
                <a:spcPct val="100000"/>
              </a:lnSpc>
              <a:spcBef>
                <a:spcPts val="0"/>
              </a:spcBef>
              <a:spcAft>
                <a:spcPct val="0"/>
              </a:spcAft>
              <a:buClrTx/>
              <a:buSzTx/>
              <a:buFont typeface="Arial" pitchFamily="34" charset="0"/>
              <a:buNone/>
              <a:tabLst/>
              <a:defRPr sz="1800" b="0" i="0" baseline="0">
                <a:solidFill>
                  <a:srgbClr val="FFFFFF"/>
                </a:solidFill>
                <a:latin typeface="+mn-lt"/>
                <a:ea typeface="HGPGothicE" charset="-128"/>
                <a:cs typeface="HGPGothicE" charset="-128"/>
              </a:defRPr>
            </a:lvl1pPr>
            <a:lvl2pPr marL="609555" indent="0">
              <a:buNone/>
              <a:defRPr sz="1400">
                <a:solidFill>
                  <a:schemeClr val="bg1"/>
                </a:solidFill>
                <a:latin typeface="MS PGothic" charset="-128"/>
                <a:ea typeface="MS PGothic" charset="-128"/>
                <a:cs typeface="MS PGothic" charset="-128"/>
              </a:defRPr>
            </a:lvl2pPr>
            <a:lvl3pPr marL="1219110" indent="0">
              <a:buNone/>
              <a:defRPr sz="1400">
                <a:solidFill>
                  <a:schemeClr val="bg1"/>
                </a:solidFill>
                <a:latin typeface="MS PGothic" charset="-128"/>
                <a:ea typeface="MS PGothic" charset="-128"/>
                <a:cs typeface="MS PGothic" charset="-128"/>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marL="0" marR="0" lvl="0" indent="0" algn="l" defTabSz="534552" rtl="0" eaLnBrk="1" fontAlgn="ctr" latinLnBrk="0" hangingPunct="1">
              <a:lnSpc>
                <a:spcPct val="100000"/>
              </a:lnSpc>
              <a:spcBef>
                <a:spcPts val="0"/>
              </a:spcBef>
              <a:spcAft>
                <a:spcPct val="0"/>
              </a:spcAft>
              <a:buClrTx/>
              <a:buSzTx/>
              <a:buFont typeface="Arial" pitchFamily="34" charset="0"/>
              <a:buNone/>
              <a:tabLst/>
              <a:defRPr/>
            </a:pPr>
            <a:r>
              <a:rPr lang="en-US" altLang="ja-JP" dirty="0"/>
              <a:t>&lt;MM/DD/YYYY&gt;</a:t>
            </a:r>
            <a:br>
              <a:rPr lang="en-US" altLang="ja-JP" dirty="0"/>
            </a:br>
            <a:r>
              <a:rPr lang="en-US" altLang="ja-JP" dirty="0"/>
              <a:t>&lt;NTT DATA Corporation&gt;</a:t>
            </a:r>
            <a:br>
              <a:rPr lang="en-US" altLang="ja-JP" dirty="0"/>
            </a:br>
            <a:r>
              <a:rPr lang="en-US" altLang="ja-JP" dirty="0"/>
              <a:t>&lt;XXXXXXXXXXXX&gt;</a:t>
            </a:r>
          </a:p>
        </p:txBody>
      </p:sp>
      <p:sp>
        <p:nvSpPr>
          <p:cNvPr id="10" name="タイトル 1"/>
          <p:cNvSpPr>
            <a:spLocks noGrp="1"/>
          </p:cNvSpPr>
          <p:nvPr>
            <p:ph type="title" hasCustomPrompt="1"/>
          </p:nvPr>
        </p:nvSpPr>
        <p:spPr>
          <a:xfrm>
            <a:off x="2210199" y="4797090"/>
            <a:ext cx="7639481" cy="984496"/>
          </a:xfrm>
          <a:prstGeom prst="rect">
            <a:avLst/>
          </a:prstGeom>
          <a:effectLst/>
        </p:spPr>
        <p:txBody>
          <a:bodyPr anchor="t">
            <a:normAutofit/>
          </a:bodyPr>
          <a:lstStyle>
            <a:lvl1pPr>
              <a:defRPr lang="en-US" altLang="ja-JP" sz="2400" spc="0" dirty="0" smtClean="0">
                <a:solidFill>
                  <a:srgbClr val="FFFFFF"/>
                </a:solidFill>
                <a:latin typeface="+mj-lt"/>
              </a:defRPr>
            </a:lvl1pPr>
          </a:lstStyle>
          <a:p>
            <a:pPr marL="0" lvl="0" indent="0" fontAlgn="ctr">
              <a:spcBef>
                <a:spcPts val="0"/>
              </a:spcBef>
              <a:buFont typeface="Arial" pitchFamily="34" charset="0"/>
              <a:buNone/>
            </a:pPr>
            <a:r>
              <a:rPr kumimoji="1" lang="en-US" altLang="ja-JP" dirty="0"/>
              <a:t>[Title]</a:t>
            </a:r>
          </a:p>
        </p:txBody>
      </p:sp>
      <p:pic>
        <p:nvPicPr>
          <p:cNvPr id="13" name="図 12">
            <a:extLst>
              <a:ext uri="{FF2B5EF4-FFF2-40B4-BE49-F238E27FC236}">
                <a16:creationId xmlns:a16="http://schemas.microsoft.com/office/drawing/2014/main" id="{5921CC2E-ABB9-4641-8C99-2B97EE65B1F6}"/>
              </a:ext>
            </a:extLst>
          </p:cNvPr>
          <p:cNvPicPr>
            <a:picLocks noChangeAspect="1"/>
          </p:cNvPicPr>
          <p:nvPr userDrawn="1"/>
        </p:nvPicPr>
        <p:blipFill>
          <a:blip r:embed="rId4"/>
          <a:stretch>
            <a:fillRect/>
          </a:stretch>
        </p:blipFill>
        <p:spPr>
          <a:xfrm>
            <a:off x="7064375" y="254000"/>
            <a:ext cx="2635200" cy="902800"/>
          </a:xfrm>
          <a:prstGeom prst="rect">
            <a:avLst/>
          </a:prstGeom>
        </p:spPr>
      </p:pic>
    </p:spTree>
    <p:extLst>
      <p:ext uri="{BB962C8B-B14F-4D97-AF65-F5344CB8AC3E}">
        <p14:creationId xmlns:p14="http://schemas.microsoft.com/office/powerpoint/2010/main" val="11937588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K (Human Blue Logotype)">
    <p:spTree>
      <p:nvGrpSpPr>
        <p:cNvPr id="1" name=""/>
        <p:cNvGrpSpPr/>
        <p:nvPr/>
      </p:nvGrpSpPr>
      <p:grpSpPr>
        <a:xfrm>
          <a:off x="0" y="0"/>
          <a:ext cx="0" cy="0"/>
          <a:chOff x="0" y="0"/>
          <a:chExt cx="0" cy="0"/>
        </a:xfrm>
      </p:grpSpPr>
      <p:pic>
        <p:nvPicPr>
          <p:cNvPr id="8" name="図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9905999" cy="4725180"/>
          </a:xfrm>
          <a:prstGeom prst="rect">
            <a:avLst/>
          </a:prstGeom>
        </p:spPr>
      </p:pic>
      <p:sp>
        <p:nvSpPr>
          <p:cNvPr id="23" name="正方形/長方形 22"/>
          <p:cNvSpPr/>
          <p:nvPr userDrawn="1"/>
        </p:nvSpPr>
        <p:spPr>
          <a:xfrm>
            <a:off x="1" y="4714043"/>
            <a:ext cx="9906000" cy="21547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b="0" i="0" dirty="0">
              <a:latin typeface="HGPGothicE" charset="-128"/>
              <a:ea typeface="HGPGothicE" charset="-128"/>
            </a:endParaRPr>
          </a:p>
        </p:txBody>
      </p:sp>
      <p:pic>
        <p:nvPicPr>
          <p:cNvPr id="24" name="図 2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21200"/>
            <a:ext cx="3575998" cy="6436801"/>
          </a:xfrm>
          <a:prstGeom prst="rect">
            <a:avLst/>
          </a:prstGeom>
        </p:spPr>
      </p:pic>
      <p:sp>
        <p:nvSpPr>
          <p:cNvPr id="9" name="Text Placeholder 2"/>
          <p:cNvSpPr>
            <a:spLocks noGrp="1"/>
          </p:cNvSpPr>
          <p:nvPr>
            <p:ph type="body" idx="17" hasCustomPrompt="1"/>
          </p:nvPr>
        </p:nvSpPr>
        <p:spPr>
          <a:xfrm>
            <a:off x="2207568" y="5866298"/>
            <a:ext cx="7642111" cy="986224"/>
          </a:xfrm>
          <a:prstGeom prst="rect">
            <a:avLst/>
          </a:prstGeom>
          <a:effectLst/>
        </p:spPr>
        <p:txBody>
          <a:bodyPr anchor="t">
            <a:normAutofit/>
          </a:bodyPr>
          <a:lstStyle>
            <a:lvl1pPr marL="0" marR="0" indent="0" algn="l" defTabSz="534552" rtl="0" eaLnBrk="1" fontAlgn="ctr" latinLnBrk="0" hangingPunct="1">
              <a:lnSpc>
                <a:spcPct val="100000"/>
              </a:lnSpc>
              <a:spcBef>
                <a:spcPts val="0"/>
              </a:spcBef>
              <a:spcAft>
                <a:spcPct val="0"/>
              </a:spcAft>
              <a:buClrTx/>
              <a:buSzTx/>
              <a:buFont typeface="Arial" pitchFamily="34" charset="0"/>
              <a:buNone/>
              <a:tabLst/>
              <a:defRPr sz="1800" b="0" i="0" baseline="0">
                <a:solidFill>
                  <a:srgbClr val="FFFFFF"/>
                </a:solidFill>
                <a:latin typeface="+mn-lt"/>
                <a:ea typeface="HGPGothicE" charset="-128"/>
                <a:cs typeface="HGPGothicE" charset="-128"/>
              </a:defRPr>
            </a:lvl1pPr>
            <a:lvl2pPr marL="609555" indent="0">
              <a:buNone/>
              <a:defRPr sz="1400">
                <a:solidFill>
                  <a:schemeClr val="bg1"/>
                </a:solidFill>
                <a:latin typeface="MS PGothic" charset="-128"/>
                <a:ea typeface="MS PGothic" charset="-128"/>
                <a:cs typeface="MS PGothic" charset="-128"/>
              </a:defRPr>
            </a:lvl2pPr>
            <a:lvl3pPr marL="1219110" indent="0">
              <a:buNone/>
              <a:defRPr sz="1400">
                <a:solidFill>
                  <a:schemeClr val="bg1"/>
                </a:solidFill>
                <a:latin typeface="MS PGothic" charset="-128"/>
                <a:ea typeface="MS PGothic" charset="-128"/>
                <a:cs typeface="MS PGothic" charset="-128"/>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marL="0" marR="0" lvl="0" indent="0" algn="l" defTabSz="534552" rtl="0" eaLnBrk="1" fontAlgn="ctr" latinLnBrk="0" hangingPunct="1">
              <a:lnSpc>
                <a:spcPct val="100000"/>
              </a:lnSpc>
              <a:spcBef>
                <a:spcPts val="0"/>
              </a:spcBef>
              <a:spcAft>
                <a:spcPct val="0"/>
              </a:spcAft>
              <a:buClrTx/>
              <a:buSzTx/>
              <a:buFont typeface="Arial" pitchFamily="34" charset="0"/>
              <a:buNone/>
              <a:tabLst/>
              <a:defRPr/>
            </a:pPr>
            <a:r>
              <a:rPr lang="en-US" altLang="ja-JP" dirty="0"/>
              <a:t>&lt;MM/DD/YYYY&gt;</a:t>
            </a:r>
            <a:br>
              <a:rPr lang="en-US" altLang="ja-JP" dirty="0"/>
            </a:br>
            <a:r>
              <a:rPr lang="en-US" altLang="ja-JP" dirty="0"/>
              <a:t>&lt;NTT DATA Corporation&gt;</a:t>
            </a:r>
            <a:br>
              <a:rPr lang="en-US" altLang="ja-JP" dirty="0"/>
            </a:br>
            <a:r>
              <a:rPr lang="en-US" altLang="ja-JP" dirty="0"/>
              <a:t>&lt;XXXXXXXXXXXX&gt;</a:t>
            </a:r>
          </a:p>
        </p:txBody>
      </p:sp>
      <p:sp>
        <p:nvSpPr>
          <p:cNvPr id="10" name="タイトル 1"/>
          <p:cNvSpPr>
            <a:spLocks noGrp="1"/>
          </p:cNvSpPr>
          <p:nvPr>
            <p:ph type="title" hasCustomPrompt="1"/>
          </p:nvPr>
        </p:nvSpPr>
        <p:spPr>
          <a:xfrm>
            <a:off x="2210199" y="4797090"/>
            <a:ext cx="7639481" cy="984496"/>
          </a:xfrm>
          <a:prstGeom prst="rect">
            <a:avLst/>
          </a:prstGeom>
          <a:effectLst/>
        </p:spPr>
        <p:txBody>
          <a:bodyPr anchor="t">
            <a:normAutofit/>
          </a:bodyPr>
          <a:lstStyle>
            <a:lvl1pPr>
              <a:defRPr lang="en-US" altLang="ja-JP" sz="2400" spc="0" dirty="0" smtClean="0">
                <a:solidFill>
                  <a:srgbClr val="FFFFFF"/>
                </a:solidFill>
                <a:latin typeface="+mj-lt"/>
              </a:defRPr>
            </a:lvl1pPr>
          </a:lstStyle>
          <a:p>
            <a:pPr marL="0" lvl="0" indent="0" fontAlgn="ctr">
              <a:spcBef>
                <a:spcPts val="0"/>
              </a:spcBef>
              <a:buFont typeface="Arial" pitchFamily="34" charset="0"/>
              <a:buNone/>
            </a:pPr>
            <a:r>
              <a:rPr kumimoji="1" lang="en-US" altLang="ja-JP" dirty="0"/>
              <a:t>[Title]</a:t>
            </a:r>
          </a:p>
        </p:txBody>
      </p:sp>
      <p:pic>
        <p:nvPicPr>
          <p:cNvPr id="13" name="図 12">
            <a:extLst>
              <a:ext uri="{FF2B5EF4-FFF2-40B4-BE49-F238E27FC236}">
                <a16:creationId xmlns:a16="http://schemas.microsoft.com/office/drawing/2014/main" id="{6C57432E-5F2C-3344-99B7-BD6A999CD5AA}"/>
              </a:ext>
            </a:extLst>
          </p:cNvPr>
          <p:cNvPicPr>
            <a:picLocks noChangeAspect="1"/>
          </p:cNvPicPr>
          <p:nvPr userDrawn="1"/>
        </p:nvPicPr>
        <p:blipFill>
          <a:blip r:embed="rId4"/>
          <a:stretch>
            <a:fillRect/>
          </a:stretch>
        </p:blipFill>
        <p:spPr>
          <a:xfrm>
            <a:off x="7064375" y="254000"/>
            <a:ext cx="2635200" cy="902800"/>
          </a:xfrm>
          <a:prstGeom prst="rect">
            <a:avLst/>
          </a:prstGeom>
        </p:spPr>
      </p:pic>
    </p:spTree>
    <p:extLst>
      <p:ext uri="{BB962C8B-B14F-4D97-AF65-F5344CB8AC3E}">
        <p14:creationId xmlns:p14="http://schemas.microsoft.com/office/powerpoint/2010/main" val="19214111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L (Human Blue Logotype)">
    <p:spTree>
      <p:nvGrpSpPr>
        <p:cNvPr id="1" name=""/>
        <p:cNvGrpSpPr/>
        <p:nvPr/>
      </p:nvGrpSpPr>
      <p:grpSpPr>
        <a:xfrm>
          <a:off x="0" y="0"/>
          <a:ext cx="0" cy="0"/>
          <a:chOff x="0" y="0"/>
          <a:chExt cx="0" cy="0"/>
        </a:xfrm>
      </p:grpSpPr>
      <p:pic>
        <p:nvPicPr>
          <p:cNvPr id="10" name="図 9"/>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906000" cy="4714043"/>
          </a:xfrm>
          <a:prstGeom prst="rect">
            <a:avLst/>
          </a:prstGeom>
        </p:spPr>
      </p:pic>
      <p:sp>
        <p:nvSpPr>
          <p:cNvPr id="23" name="正方形/長方形 22"/>
          <p:cNvSpPr/>
          <p:nvPr userDrawn="1"/>
        </p:nvSpPr>
        <p:spPr>
          <a:xfrm>
            <a:off x="1" y="4714043"/>
            <a:ext cx="9906000" cy="21547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b="0" i="0" dirty="0">
              <a:latin typeface="HGPGothicE" charset="-128"/>
              <a:ea typeface="HGPGothicE" charset="-128"/>
            </a:endParaRPr>
          </a:p>
        </p:txBody>
      </p:sp>
      <p:pic>
        <p:nvPicPr>
          <p:cNvPr id="24" name="図 2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21200"/>
            <a:ext cx="3575998" cy="6436801"/>
          </a:xfrm>
          <a:prstGeom prst="rect">
            <a:avLst/>
          </a:prstGeom>
        </p:spPr>
      </p:pic>
      <p:sp>
        <p:nvSpPr>
          <p:cNvPr id="9" name="Text Placeholder 2"/>
          <p:cNvSpPr>
            <a:spLocks noGrp="1"/>
          </p:cNvSpPr>
          <p:nvPr>
            <p:ph type="body" idx="17" hasCustomPrompt="1"/>
          </p:nvPr>
        </p:nvSpPr>
        <p:spPr>
          <a:xfrm>
            <a:off x="2207568" y="5866298"/>
            <a:ext cx="7642111" cy="986224"/>
          </a:xfrm>
          <a:prstGeom prst="rect">
            <a:avLst/>
          </a:prstGeom>
          <a:effectLst/>
        </p:spPr>
        <p:txBody>
          <a:bodyPr anchor="t">
            <a:normAutofit/>
          </a:bodyPr>
          <a:lstStyle>
            <a:lvl1pPr marL="0" marR="0" indent="0" algn="l" defTabSz="534552" rtl="0" eaLnBrk="1" fontAlgn="ctr" latinLnBrk="0" hangingPunct="1">
              <a:lnSpc>
                <a:spcPct val="100000"/>
              </a:lnSpc>
              <a:spcBef>
                <a:spcPts val="0"/>
              </a:spcBef>
              <a:spcAft>
                <a:spcPct val="0"/>
              </a:spcAft>
              <a:buClrTx/>
              <a:buSzTx/>
              <a:buFont typeface="Arial" pitchFamily="34" charset="0"/>
              <a:buNone/>
              <a:tabLst/>
              <a:defRPr sz="1800" b="0" i="0" baseline="0">
                <a:solidFill>
                  <a:srgbClr val="FFFFFF"/>
                </a:solidFill>
                <a:latin typeface="+mn-lt"/>
                <a:ea typeface="HGPGothicE" charset="-128"/>
                <a:cs typeface="HGPGothicE" charset="-128"/>
              </a:defRPr>
            </a:lvl1pPr>
            <a:lvl2pPr marL="609555" indent="0">
              <a:buNone/>
              <a:defRPr sz="1400">
                <a:solidFill>
                  <a:schemeClr val="bg1"/>
                </a:solidFill>
                <a:latin typeface="MS PGothic" charset="-128"/>
                <a:ea typeface="MS PGothic" charset="-128"/>
                <a:cs typeface="MS PGothic" charset="-128"/>
              </a:defRPr>
            </a:lvl2pPr>
            <a:lvl3pPr marL="1219110" indent="0">
              <a:buNone/>
              <a:defRPr sz="1400">
                <a:solidFill>
                  <a:schemeClr val="bg1"/>
                </a:solidFill>
                <a:latin typeface="MS PGothic" charset="-128"/>
                <a:ea typeface="MS PGothic" charset="-128"/>
                <a:cs typeface="MS PGothic" charset="-128"/>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marL="0" marR="0" lvl="0" indent="0" algn="l" defTabSz="534552" rtl="0" eaLnBrk="1" fontAlgn="ctr" latinLnBrk="0" hangingPunct="1">
              <a:lnSpc>
                <a:spcPct val="100000"/>
              </a:lnSpc>
              <a:spcBef>
                <a:spcPts val="0"/>
              </a:spcBef>
              <a:spcAft>
                <a:spcPct val="0"/>
              </a:spcAft>
              <a:buClrTx/>
              <a:buSzTx/>
              <a:buFont typeface="Arial" pitchFamily="34" charset="0"/>
              <a:buNone/>
              <a:tabLst/>
              <a:defRPr/>
            </a:pPr>
            <a:r>
              <a:rPr lang="en-US" altLang="ja-JP" dirty="0"/>
              <a:t>&lt;MM/DD/YYYY&gt;</a:t>
            </a:r>
            <a:br>
              <a:rPr lang="en-US" altLang="ja-JP" dirty="0"/>
            </a:br>
            <a:r>
              <a:rPr lang="en-US" altLang="ja-JP" dirty="0"/>
              <a:t>&lt;NTT DATA Corporation&gt;</a:t>
            </a:r>
            <a:br>
              <a:rPr lang="en-US" altLang="ja-JP" dirty="0"/>
            </a:br>
            <a:r>
              <a:rPr lang="en-US" altLang="ja-JP" dirty="0"/>
              <a:t>&lt;XXXXXXXXXXXX&gt;</a:t>
            </a:r>
          </a:p>
        </p:txBody>
      </p:sp>
      <p:sp>
        <p:nvSpPr>
          <p:cNvPr id="12" name="タイトル 1"/>
          <p:cNvSpPr>
            <a:spLocks noGrp="1"/>
          </p:cNvSpPr>
          <p:nvPr>
            <p:ph type="title" hasCustomPrompt="1"/>
          </p:nvPr>
        </p:nvSpPr>
        <p:spPr>
          <a:xfrm>
            <a:off x="2210199" y="4797090"/>
            <a:ext cx="7639481" cy="984496"/>
          </a:xfrm>
          <a:prstGeom prst="rect">
            <a:avLst/>
          </a:prstGeom>
          <a:effectLst/>
        </p:spPr>
        <p:txBody>
          <a:bodyPr anchor="t">
            <a:normAutofit/>
          </a:bodyPr>
          <a:lstStyle>
            <a:lvl1pPr>
              <a:defRPr lang="en-US" altLang="ja-JP" sz="2400" spc="0" dirty="0" smtClean="0">
                <a:solidFill>
                  <a:srgbClr val="FFFFFF"/>
                </a:solidFill>
                <a:latin typeface="+mj-lt"/>
              </a:defRPr>
            </a:lvl1pPr>
          </a:lstStyle>
          <a:p>
            <a:pPr marL="0" lvl="0" indent="0" fontAlgn="ctr">
              <a:spcBef>
                <a:spcPts val="0"/>
              </a:spcBef>
              <a:buFont typeface="Arial" pitchFamily="34" charset="0"/>
              <a:buNone/>
            </a:pPr>
            <a:r>
              <a:rPr kumimoji="1" lang="en-US" altLang="ja-JP" dirty="0"/>
              <a:t>[Title]</a:t>
            </a:r>
          </a:p>
        </p:txBody>
      </p:sp>
      <p:pic>
        <p:nvPicPr>
          <p:cNvPr id="14" name="図 13">
            <a:extLst>
              <a:ext uri="{FF2B5EF4-FFF2-40B4-BE49-F238E27FC236}">
                <a16:creationId xmlns:a16="http://schemas.microsoft.com/office/drawing/2014/main" id="{94517B28-7580-9F48-885E-EA2F088A8490}"/>
              </a:ext>
            </a:extLst>
          </p:cNvPr>
          <p:cNvPicPr>
            <a:picLocks noChangeAspect="1"/>
          </p:cNvPicPr>
          <p:nvPr userDrawn="1"/>
        </p:nvPicPr>
        <p:blipFill>
          <a:blip r:embed="rId4"/>
          <a:stretch>
            <a:fillRect/>
          </a:stretch>
        </p:blipFill>
        <p:spPr>
          <a:xfrm>
            <a:off x="7064375" y="254000"/>
            <a:ext cx="2635200" cy="902800"/>
          </a:xfrm>
          <a:prstGeom prst="rect">
            <a:avLst/>
          </a:prstGeom>
        </p:spPr>
      </p:pic>
    </p:spTree>
    <p:extLst>
      <p:ext uri="{BB962C8B-B14F-4D97-AF65-F5344CB8AC3E}">
        <p14:creationId xmlns:p14="http://schemas.microsoft.com/office/powerpoint/2010/main" val="42020942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15.pn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image" Target="../media/image13.png"/><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theme" Target="../theme/theme2.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17"/>
          <p:cNvSpPr/>
          <p:nvPr/>
        </p:nvSpPr>
        <p:spPr>
          <a:xfrm>
            <a:off x="0" y="6434124"/>
            <a:ext cx="9906000" cy="4248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dirty="0">
              <a:solidFill>
                <a:schemeClr val="tx1"/>
              </a:solidFill>
              <a:latin typeface="HGPGothicE" charset="-128"/>
              <a:ea typeface="HGPGothicE" charset="-128"/>
            </a:endParaRPr>
          </a:p>
        </p:txBody>
      </p:sp>
      <p:pic>
        <p:nvPicPr>
          <p:cNvPr id="15" name="図 14"/>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1" y="5581651"/>
            <a:ext cx="709083" cy="1276350"/>
          </a:xfrm>
          <a:prstGeom prst="rect">
            <a:avLst/>
          </a:prstGeom>
        </p:spPr>
      </p:pic>
      <p:pic>
        <p:nvPicPr>
          <p:cNvPr id="17" name="図 16"/>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8481392" y="6503752"/>
            <a:ext cx="1178351" cy="296174"/>
          </a:xfrm>
          <a:prstGeom prst="rect">
            <a:avLst/>
          </a:prstGeom>
        </p:spPr>
      </p:pic>
      <p:sp>
        <p:nvSpPr>
          <p:cNvPr id="9" name="TextBox 16"/>
          <p:cNvSpPr txBox="1"/>
          <p:nvPr/>
        </p:nvSpPr>
        <p:spPr>
          <a:xfrm>
            <a:off x="4617884" y="6551482"/>
            <a:ext cx="670231" cy="18466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1200" b="0" i="0">
                <a:solidFill>
                  <a:schemeClr val="bg1"/>
                </a:solidFill>
                <a:latin typeface="+mn-lt"/>
                <a:ea typeface="HGPGothicE" charset="-128"/>
                <a:cs typeface="HGPGothicE" charset="-128"/>
              </a:rPr>
              <a:pPr algn="ctr" fontAlgn="auto">
                <a:spcBef>
                  <a:spcPts val="0"/>
                </a:spcBef>
                <a:spcAft>
                  <a:spcPts val="0"/>
                </a:spcAft>
                <a:defRPr/>
              </a:pPr>
              <a:t>‹#›</a:t>
            </a:fld>
            <a:endParaRPr lang="en-US" sz="1200" b="0" i="0" dirty="0">
              <a:solidFill>
                <a:schemeClr val="bg1"/>
              </a:solidFill>
              <a:latin typeface="+mn-lt"/>
              <a:ea typeface="HGPGothicE" charset="-128"/>
              <a:cs typeface="HGPGothicE" charset="-128"/>
            </a:endParaRPr>
          </a:p>
        </p:txBody>
      </p:sp>
    </p:spTree>
    <p:extLst>
      <p:ext uri="{BB962C8B-B14F-4D97-AF65-F5344CB8AC3E}">
        <p14:creationId xmlns:p14="http://schemas.microsoft.com/office/powerpoint/2010/main" val="404687312"/>
      </p:ext>
    </p:extLst>
  </p:cSld>
  <p:clrMap bg1="lt1" tx1="dk1" bg2="lt2" tx2="dk2" accent1="accent1" accent2="accent2" accent3="accent3" accent4="accent4" accent5="accent5" accent6="accent6" hlink="hlink" folHlink="folHlink"/>
  <p:sldLayoutIdLst>
    <p:sldLayoutId id="2147483705" r:id="rId1"/>
    <p:sldLayoutId id="2147483701" r:id="rId2"/>
    <p:sldLayoutId id="2147483683" r:id="rId3"/>
    <p:sldLayoutId id="2147483688" r:id="rId4"/>
    <p:sldLayoutId id="2147483693" r:id="rId5"/>
    <p:sldLayoutId id="2147483703" r:id="rId6"/>
    <p:sldLayoutId id="2147483708" r:id="rId7"/>
    <p:sldLayoutId id="2147483695" r:id="rId8"/>
    <p:sldLayoutId id="2147484065" r:id="rId9"/>
    <p:sldLayoutId id="2147484080" r:id="rId10"/>
    <p:sldLayoutId id="2147484081" r:id="rId11"/>
    <p:sldLayoutId id="2147484082" r:id="rId12"/>
    <p:sldLayoutId id="2147484083" r:id="rId13"/>
    <p:sldLayoutId id="2147484084" r:id="rId14"/>
  </p:sldLayoutIdLst>
  <p:hf hdr="0" dt="0"/>
  <p:txStyles>
    <p:titleStyle>
      <a:lvl1pPr algn="l" defTabSz="534552" rtl="0" eaLnBrk="1" fontAlgn="base" hangingPunct="1">
        <a:spcBef>
          <a:spcPct val="0"/>
        </a:spcBef>
        <a:spcAft>
          <a:spcPct val="0"/>
        </a:spcAft>
        <a:defRPr kumimoji="1" sz="2105" b="0" i="0" kern="1200" spc="176" baseline="0">
          <a:solidFill>
            <a:srgbClr val="404040"/>
          </a:solidFill>
          <a:latin typeface="HGPGothicE" charset="-128"/>
          <a:ea typeface="HGPGothicE" charset="-128"/>
          <a:cs typeface="HGPGothicE" charset="-128"/>
        </a:defRPr>
      </a:lvl1pPr>
      <a:lvl2pPr algn="l" defTabSz="534552"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2pPr>
      <a:lvl3pPr algn="l" defTabSz="534552"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3pPr>
      <a:lvl4pPr algn="l" defTabSz="534552"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4pPr>
      <a:lvl5pPr algn="l" defTabSz="534552"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5pPr>
      <a:lvl6pPr marL="534552" algn="l" defTabSz="534552"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6pPr>
      <a:lvl7pPr marL="1069107" algn="l" defTabSz="534552"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7pPr>
      <a:lvl8pPr marL="1603659" algn="l" defTabSz="534552"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8pPr>
      <a:lvl9pPr marL="2138212" algn="l" defTabSz="534552"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9pPr>
    </p:titleStyle>
    <p:bodyStyle>
      <a:lvl1pPr marL="198603" indent="-198603" algn="l" defTabSz="534552" rtl="0" eaLnBrk="1" fontAlgn="base" hangingPunct="1">
        <a:spcBef>
          <a:spcPct val="20000"/>
        </a:spcBef>
        <a:spcAft>
          <a:spcPct val="0"/>
        </a:spcAft>
        <a:buFont typeface="Arial" pitchFamily="34" charset="0"/>
        <a:buChar char="•"/>
        <a:defRPr kumimoji="1" sz="2806" kern="1200">
          <a:solidFill>
            <a:schemeClr val="tx1"/>
          </a:solidFill>
          <a:latin typeface="Arial"/>
          <a:ea typeface="+mn-ea"/>
          <a:cs typeface="Arial"/>
        </a:defRPr>
      </a:lvl1pPr>
      <a:lvl2pPr marL="798116" indent="-263562" algn="l" defTabSz="534552" rtl="0" eaLnBrk="1" fontAlgn="base" hangingPunct="1">
        <a:spcBef>
          <a:spcPct val="20000"/>
        </a:spcBef>
        <a:spcAft>
          <a:spcPct val="0"/>
        </a:spcAft>
        <a:buFont typeface="Arial" pitchFamily="34" charset="0"/>
        <a:buChar char="–"/>
        <a:defRPr kumimoji="1" sz="2339" kern="1200">
          <a:solidFill>
            <a:schemeClr val="tx1"/>
          </a:solidFill>
          <a:latin typeface="Arial"/>
          <a:ea typeface="+mn-ea"/>
          <a:cs typeface="Arial"/>
        </a:defRPr>
      </a:lvl2pPr>
      <a:lvl3pPr marL="1275132" indent="-206026" algn="l" defTabSz="534552" rtl="0" eaLnBrk="1" fontAlgn="base" hangingPunct="1">
        <a:spcBef>
          <a:spcPct val="20000"/>
        </a:spcBef>
        <a:spcAft>
          <a:spcPct val="0"/>
        </a:spcAft>
        <a:buFont typeface="Arial" pitchFamily="34" charset="0"/>
        <a:buChar char="•"/>
        <a:defRPr kumimoji="1" sz="2339" kern="1200">
          <a:solidFill>
            <a:schemeClr val="tx1"/>
          </a:solidFill>
          <a:latin typeface="Arial"/>
          <a:ea typeface="+mn-ea"/>
          <a:cs typeface="Arial"/>
        </a:defRPr>
      </a:lvl3pPr>
      <a:lvl4pPr marL="1805970" indent="-202315" algn="l" defTabSz="534552" rtl="0" eaLnBrk="1" fontAlgn="base" hangingPunct="1">
        <a:spcBef>
          <a:spcPct val="20000"/>
        </a:spcBef>
        <a:spcAft>
          <a:spcPct val="0"/>
        </a:spcAft>
        <a:buFont typeface="Arial" pitchFamily="34" charset="0"/>
        <a:buChar char="–"/>
        <a:defRPr kumimoji="1" sz="2339" kern="1200">
          <a:solidFill>
            <a:schemeClr val="tx1"/>
          </a:solidFill>
          <a:latin typeface="Arial"/>
          <a:ea typeface="+mn-ea"/>
          <a:cs typeface="Arial"/>
        </a:defRPr>
      </a:lvl4pPr>
      <a:lvl5pPr marL="2338667" indent="-200459" algn="l" defTabSz="534552" rtl="0" eaLnBrk="1" fontAlgn="base" hangingPunct="1">
        <a:spcBef>
          <a:spcPct val="20000"/>
        </a:spcBef>
        <a:spcAft>
          <a:spcPct val="0"/>
        </a:spcAft>
        <a:buFont typeface="Arial" pitchFamily="34" charset="0"/>
        <a:buChar char="»"/>
        <a:defRPr kumimoji="1" sz="2339" kern="1200">
          <a:solidFill>
            <a:schemeClr val="tx1"/>
          </a:solidFill>
          <a:latin typeface="Arial"/>
          <a:ea typeface="+mn-ea"/>
          <a:cs typeface="Arial"/>
        </a:defRPr>
      </a:lvl5pPr>
      <a:lvl6pPr marL="2940037" indent="-267275" algn="l" defTabSz="534552" rtl="0" eaLnBrk="1" latinLnBrk="0" hangingPunct="1">
        <a:spcBef>
          <a:spcPct val="20000"/>
        </a:spcBef>
        <a:buFont typeface="Arial"/>
        <a:buChar char="•"/>
        <a:defRPr kumimoji="1" sz="2339" kern="1200">
          <a:solidFill>
            <a:schemeClr val="tx1"/>
          </a:solidFill>
          <a:latin typeface="+mn-lt"/>
          <a:ea typeface="+mn-ea"/>
          <a:cs typeface="+mn-cs"/>
        </a:defRPr>
      </a:lvl6pPr>
      <a:lvl7pPr marL="3474593" indent="-267275" algn="l" defTabSz="534552" rtl="0" eaLnBrk="1" latinLnBrk="0" hangingPunct="1">
        <a:spcBef>
          <a:spcPct val="20000"/>
        </a:spcBef>
        <a:buFont typeface="Arial"/>
        <a:buChar char="•"/>
        <a:defRPr kumimoji="1" sz="2339" kern="1200">
          <a:solidFill>
            <a:schemeClr val="tx1"/>
          </a:solidFill>
          <a:latin typeface="+mn-lt"/>
          <a:ea typeface="+mn-ea"/>
          <a:cs typeface="+mn-cs"/>
        </a:defRPr>
      </a:lvl7pPr>
      <a:lvl8pPr marL="4009144" indent="-267275" algn="l" defTabSz="534552" rtl="0" eaLnBrk="1" latinLnBrk="0" hangingPunct="1">
        <a:spcBef>
          <a:spcPct val="20000"/>
        </a:spcBef>
        <a:buFont typeface="Arial"/>
        <a:buChar char="•"/>
        <a:defRPr kumimoji="1" sz="2339" kern="1200">
          <a:solidFill>
            <a:schemeClr val="tx1"/>
          </a:solidFill>
          <a:latin typeface="+mn-lt"/>
          <a:ea typeface="+mn-ea"/>
          <a:cs typeface="+mn-cs"/>
        </a:defRPr>
      </a:lvl8pPr>
      <a:lvl9pPr marL="4543696" indent="-267275" algn="l" defTabSz="534552" rtl="0" eaLnBrk="1" latinLnBrk="0" hangingPunct="1">
        <a:spcBef>
          <a:spcPct val="20000"/>
        </a:spcBef>
        <a:buFont typeface="Arial"/>
        <a:buChar char="•"/>
        <a:defRPr kumimoji="1" sz="2339" kern="1200">
          <a:solidFill>
            <a:schemeClr val="tx1"/>
          </a:solidFill>
          <a:latin typeface="+mn-lt"/>
          <a:ea typeface="+mn-ea"/>
          <a:cs typeface="+mn-cs"/>
        </a:defRPr>
      </a:lvl9pPr>
    </p:bodyStyle>
    <p:otherStyle>
      <a:defPPr>
        <a:defRPr lang="en-US"/>
      </a:defPPr>
      <a:lvl1pPr marL="0" algn="l" defTabSz="534552" rtl="0" eaLnBrk="1" latinLnBrk="0" hangingPunct="1">
        <a:defRPr kumimoji="1" sz="2105" kern="1200">
          <a:solidFill>
            <a:schemeClr val="tx1"/>
          </a:solidFill>
          <a:latin typeface="+mn-lt"/>
          <a:ea typeface="+mn-ea"/>
          <a:cs typeface="+mn-cs"/>
        </a:defRPr>
      </a:lvl1pPr>
      <a:lvl2pPr marL="534552" algn="l" defTabSz="534552" rtl="0" eaLnBrk="1" latinLnBrk="0" hangingPunct="1">
        <a:defRPr kumimoji="1" sz="2105" kern="1200">
          <a:solidFill>
            <a:schemeClr val="tx1"/>
          </a:solidFill>
          <a:latin typeface="+mn-lt"/>
          <a:ea typeface="+mn-ea"/>
          <a:cs typeface="+mn-cs"/>
        </a:defRPr>
      </a:lvl2pPr>
      <a:lvl3pPr marL="1069107" algn="l" defTabSz="534552" rtl="0" eaLnBrk="1" latinLnBrk="0" hangingPunct="1">
        <a:defRPr kumimoji="1" sz="2105" kern="1200">
          <a:solidFill>
            <a:schemeClr val="tx1"/>
          </a:solidFill>
          <a:latin typeface="+mn-lt"/>
          <a:ea typeface="+mn-ea"/>
          <a:cs typeface="+mn-cs"/>
        </a:defRPr>
      </a:lvl3pPr>
      <a:lvl4pPr marL="1603659" algn="l" defTabSz="534552" rtl="0" eaLnBrk="1" latinLnBrk="0" hangingPunct="1">
        <a:defRPr kumimoji="1" sz="2105" kern="1200">
          <a:solidFill>
            <a:schemeClr val="tx1"/>
          </a:solidFill>
          <a:latin typeface="+mn-lt"/>
          <a:ea typeface="+mn-ea"/>
          <a:cs typeface="+mn-cs"/>
        </a:defRPr>
      </a:lvl4pPr>
      <a:lvl5pPr marL="2138212" algn="l" defTabSz="534552" rtl="0" eaLnBrk="1" latinLnBrk="0" hangingPunct="1">
        <a:defRPr kumimoji="1" sz="2105" kern="1200">
          <a:solidFill>
            <a:schemeClr val="tx1"/>
          </a:solidFill>
          <a:latin typeface="+mn-lt"/>
          <a:ea typeface="+mn-ea"/>
          <a:cs typeface="+mn-cs"/>
        </a:defRPr>
      </a:lvl5pPr>
      <a:lvl6pPr marL="2672764" algn="l" defTabSz="534552" rtl="0" eaLnBrk="1" latinLnBrk="0" hangingPunct="1">
        <a:defRPr kumimoji="1" sz="2105" kern="1200">
          <a:solidFill>
            <a:schemeClr val="tx1"/>
          </a:solidFill>
          <a:latin typeface="+mn-lt"/>
          <a:ea typeface="+mn-ea"/>
          <a:cs typeface="+mn-cs"/>
        </a:defRPr>
      </a:lvl6pPr>
      <a:lvl7pPr marL="3207314" algn="l" defTabSz="534552" rtl="0" eaLnBrk="1" latinLnBrk="0" hangingPunct="1">
        <a:defRPr kumimoji="1" sz="2105" kern="1200">
          <a:solidFill>
            <a:schemeClr val="tx1"/>
          </a:solidFill>
          <a:latin typeface="+mn-lt"/>
          <a:ea typeface="+mn-ea"/>
          <a:cs typeface="+mn-cs"/>
        </a:defRPr>
      </a:lvl7pPr>
      <a:lvl8pPr marL="3741868" algn="l" defTabSz="534552" rtl="0" eaLnBrk="1" latinLnBrk="0" hangingPunct="1">
        <a:defRPr kumimoji="1" sz="2105" kern="1200">
          <a:solidFill>
            <a:schemeClr val="tx1"/>
          </a:solidFill>
          <a:latin typeface="+mn-lt"/>
          <a:ea typeface="+mn-ea"/>
          <a:cs typeface="+mn-cs"/>
        </a:defRPr>
      </a:lvl8pPr>
      <a:lvl9pPr marL="4276420" algn="l" defTabSz="534552" rtl="0" eaLnBrk="1" latinLnBrk="0" hangingPunct="1">
        <a:defRPr kumimoji="1" sz="2105"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17"/>
          <p:cNvSpPr/>
          <p:nvPr userDrawn="1"/>
        </p:nvSpPr>
        <p:spPr>
          <a:xfrm>
            <a:off x="0" y="6434124"/>
            <a:ext cx="9906000" cy="4248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dirty="0">
              <a:solidFill>
                <a:schemeClr val="tx1"/>
              </a:solidFill>
              <a:latin typeface="HGPGothicE" charset="-128"/>
              <a:ea typeface="HGPGothicE" charset="-128"/>
            </a:endParaRPr>
          </a:p>
        </p:txBody>
      </p:sp>
      <p:pic>
        <p:nvPicPr>
          <p:cNvPr id="15" name="図 14"/>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 y="5581651"/>
            <a:ext cx="709083" cy="1276350"/>
          </a:xfrm>
          <a:prstGeom prst="rect">
            <a:avLst/>
          </a:prstGeom>
        </p:spPr>
      </p:pic>
      <p:pic>
        <p:nvPicPr>
          <p:cNvPr id="17" name="図 16"/>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481392" y="6503752"/>
            <a:ext cx="1178351" cy="296174"/>
          </a:xfrm>
          <a:prstGeom prst="rect">
            <a:avLst/>
          </a:prstGeom>
        </p:spPr>
      </p:pic>
      <p:sp>
        <p:nvSpPr>
          <p:cNvPr id="10" name="TextBox 16"/>
          <p:cNvSpPr txBox="1"/>
          <p:nvPr userDrawn="1"/>
        </p:nvSpPr>
        <p:spPr>
          <a:xfrm>
            <a:off x="4617884" y="6551482"/>
            <a:ext cx="670231" cy="18466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1200" b="0" i="0">
                <a:solidFill>
                  <a:schemeClr val="bg1"/>
                </a:solidFill>
                <a:latin typeface="+mn-lt"/>
                <a:ea typeface="HGPGothicE" charset="-128"/>
                <a:cs typeface="HGPGothicE" charset="-128"/>
              </a:rPr>
              <a:pPr algn="ctr" fontAlgn="auto">
                <a:spcBef>
                  <a:spcPts val="0"/>
                </a:spcBef>
                <a:spcAft>
                  <a:spcPts val="0"/>
                </a:spcAft>
                <a:defRPr/>
              </a:pPr>
              <a:t>‹#›</a:t>
            </a:fld>
            <a:endParaRPr lang="en-US" sz="1200" b="0" i="0" dirty="0">
              <a:solidFill>
                <a:schemeClr val="bg1"/>
              </a:solidFill>
              <a:latin typeface="+mn-lt"/>
              <a:ea typeface="HGPGothicE" charset="-128"/>
              <a:cs typeface="HGPGothicE" charset="-128"/>
            </a:endParaRPr>
          </a:p>
        </p:txBody>
      </p:sp>
    </p:spTree>
    <p:extLst>
      <p:ext uri="{BB962C8B-B14F-4D97-AF65-F5344CB8AC3E}">
        <p14:creationId xmlns:p14="http://schemas.microsoft.com/office/powerpoint/2010/main" val="1691041475"/>
      </p:ext>
    </p:extLst>
  </p:cSld>
  <p:clrMap bg1="lt1" tx1="dk1" bg2="lt2" tx2="dk2" accent1="accent1" accent2="accent2" accent3="accent3" accent4="accent4" accent5="accent5" accent6="accent6" hlink="hlink" folHlink="folHlink"/>
  <p:sldLayoutIdLst>
    <p:sldLayoutId id="2147484070" r:id="rId1"/>
    <p:sldLayoutId id="2147484071" r:id="rId2"/>
    <p:sldLayoutId id="2147484072" r:id="rId3"/>
    <p:sldLayoutId id="2147484073" r:id="rId4"/>
    <p:sldLayoutId id="2147484074" r:id="rId5"/>
    <p:sldLayoutId id="2147484075" r:id="rId6"/>
    <p:sldLayoutId id="2147484076" r:id="rId7"/>
    <p:sldLayoutId id="2147484077" r:id="rId8"/>
    <p:sldLayoutId id="2147484078" r:id="rId9"/>
    <p:sldLayoutId id="2147484079" r:id="rId10"/>
  </p:sldLayoutIdLst>
  <p:hf hdr="0" dt="0"/>
  <p:txStyles>
    <p:titleStyle>
      <a:lvl1pPr algn="l" defTabSz="534552" rtl="0" eaLnBrk="1" fontAlgn="base" hangingPunct="1">
        <a:spcBef>
          <a:spcPct val="0"/>
        </a:spcBef>
        <a:spcAft>
          <a:spcPct val="0"/>
        </a:spcAft>
        <a:defRPr kumimoji="1" sz="2105" b="0" i="0" kern="1200" spc="176" baseline="0">
          <a:solidFill>
            <a:srgbClr val="404040"/>
          </a:solidFill>
          <a:latin typeface="HGPGothicE" charset="-128"/>
          <a:ea typeface="HGPGothicE" charset="-128"/>
          <a:cs typeface="HGPGothicE" charset="-128"/>
        </a:defRPr>
      </a:lvl1pPr>
      <a:lvl2pPr algn="l" defTabSz="534552"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2pPr>
      <a:lvl3pPr algn="l" defTabSz="534552"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3pPr>
      <a:lvl4pPr algn="l" defTabSz="534552"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4pPr>
      <a:lvl5pPr algn="l" defTabSz="534552"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5pPr>
      <a:lvl6pPr marL="534552" algn="l" defTabSz="534552"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6pPr>
      <a:lvl7pPr marL="1069107" algn="l" defTabSz="534552"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7pPr>
      <a:lvl8pPr marL="1603659" algn="l" defTabSz="534552"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8pPr>
      <a:lvl9pPr marL="2138212" algn="l" defTabSz="534552"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9pPr>
    </p:titleStyle>
    <p:bodyStyle>
      <a:lvl1pPr marL="198603" indent="-198603" algn="l" defTabSz="534552" rtl="0" eaLnBrk="1" fontAlgn="base" hangingPunct="1">
        <a:spcBef>
          <a:spcPct val="20000"/>
        </a:spcBef>
        <a:spcAft>
          <a:spcPct val="0"/>
        </a:spcAft>
        <a:buFont typeface="Arial" pitchFamily="34" charset="0"/>
        <a:buChar char="•"/>
        <a:defRPr kumimoji="1" sz="2806" kern="1200">
          <a:solidFill>
            <a:schemeClr val="tx1"/>
          </a:solidFill>
          <a:latin typeface="Arial"/>
          <a:ea typeface="+mn-ea"/>
          <a:cs typeface="Arial"/>
        </a:defRPr>
      </a:lvl1pPr>
      <a:lvl2pPr marL="798116" indent="-263562" algn="l" defTabSz="534552" rtl="0" eaLnBrk="1" fontAlgn="base" hangingPunct="1">
        <a:spcBef>
          <a:spcPct val="20000"/>
        </a:spcBef>
        <a:spcAft>
          <a:spcPct val="0"/>
        </a:spcAft>
        <a:buFont typeface="Arial" pitchFamily="34" charset="0"/>
        <a:buChar char="–"/>
        <a:defRPr kumimoji="1" sz="2339" kern="1200">
          <a:solidFill>
            <a:schemeClr val="tx1"/>
          </a:solidFill>
          <a:latin typeface="Arial"/>
          <a:ea typeface="+mn-ea"/>
          <a:cs typeface="Arial"/>
        </a:defRPr>
      </a:lvl2pPr>
      <a:lvl3pPr marL="1275132" indent="-206026" algn="l" defTabSz="534552" rtl="0" eaLnBrk="1" fontAlgn="base" hangingPunct="1">
        <a:spcBef>
          <a:spcPct val="20000"/>
        </a:spcBef>
        <a:spcAft>
          <a:spcPct val="0"/>
        </a:spcAft>
        <a:buFont typeface="Arial" pitchFamily="34" charset="0"/>
        <a:buChar char="•"/>
        <a:defRPr kumimoji="1" sz="2339" kern="1200">
          <a:solidFill>
            <a:schemeClr val="tx1"/>
          </a:solidFill>
          <a:latin typeface="Arial"/>
          <a:ea typeface="+mn-ea"/>
          <a:cs typeface="Arial"/>
        </a:defRPr>
      </a:lvl3pPr>
      <a:lvl4pPr marL="1805970" indent="-202315" algn="l" defTabSz="534552" rtl="0" eaLnBrk="1" fontAlgn="base" hangingPunct="1">
        <a:spcBef>
          <a:spcPct val="20000"/>
        </a:spcBef>
        <a:spcAft>
          <a:spcPct val="0"/>
        </a:spcAft>
        <a:buFont typeface="Arial" pitchFamily="34" charset="0"/>
        <a:buChar char="–"/>
        <a:defRPr kumimoji="1" sz="2339" kern="1200">
          <a:solidFill>
            <a:schemeClr val="tx1"/>
          </a:solidFill>
          <a:latin typeface="Arial"/>
          <a:ea typeface="+mn-ea"/>
          <a:cs typeface="Arial"/>
        </a:defRPr>
      </a:lvl4pPr>
      <a:lvl5pPr marL="2338667" indent="-200459" algn="l" defTabSz="534552" rtl="0" eaLnBrk="1" fontAlgn="base" hangingPunct="1">
        <a:spcBef>
          <a:spcPct val="20000"/>
        </a:spcBef>
        <a:spcAft>
          <a:spcPct val="0"/>
        </a:spcAft>
        <a:buFont typeface="Arial" pitchFamily="34" charset="0"/>
        <a:buChar char="»"/>
        <a:defRPr kumimoji="1" sz="2339" kern="1200">
          <a:solidFill>
            <a:schemeClr val="tx1"/>
          </a:solidFill>
          <a:latin typeface="Arial"/>
          <a:ea typeface="+mn-ea"/>
          <a:cs typeface="Arial"/>
        </a:defRPr>
      </a:lvl5pPr>
      <a:lvl6pPr marL="2940037" indent="-267275" algn="l" defTabSz="534552" rtl="0" eaLnBrk="1" latinLnBrk="0" hangingPunct="1">
        <a:spcBef>
          <a:spcPct val="20000"/>
        </a:spcBef>
        <a:buFont typeface="Arial"/>
        <a:buChar char="•"/>
        <a:defRPr kumimoji="1" sz="2339" kern="1200">
          <a:solidFill>
            <a:schemeClr val="tx1"/>
          </a:solidFill>
          <a:latin typeface="+mn-lt"/>
          <a:ea typeface="+mn-ea"/>
          <a:cs typeface="+mn-cs"/>
        </a:defRPr>
      </a:lvl6pPr>
      <a:lvl7pPr marL="3474593" indent="-267275" algn="l" defTabSz="534552" rtl="0" eaLnBrk="1" latinLnBrk="0" hangingPunct="1">
        <a:spcBef>
          <a:spcPct val="20000"/>
        </a:spcBef>
        <a:buFont typeface="Arial"/>
        <a:buChar char="•"/>
        <a:defRPr kumimoji="1" sz="2339" kern="1200">
          <a:solidFill>
            <a:schemeClr val="tx1"/>
          </a:solidFill>
          <a:latin typeface="+mn-lt"/>
          <a:ea typeface="+mn-ea"/>
          <a:cs typeface="+mn-cs"/>
        </a:defRPr>
      </a:lvl7pPr>
      <a:lvl8pPr marL="4009144" indent="-267275" algn="l" defTabSz="534552" rtl="0" eaLnBrk="1" latinLnBrk="0" hangingPunct="1">
        <a:spcBef>
          <a:spcPct val="20000"/>
        </a:spcBef>
        <a:buFont typeface="Arial"/>
        <a:buChar char="•"/>
        <a:defRPr kumimoji="1" sz="2339" kern="1200">
          <a:solidFill>
            <a:schemeClr val="tx1"/>
          </a:solidFill>
          <a:latin typeface="+mn-lt"/>
          <a:ea typeface="+mn-ea"/>
          <a:cs typeface="+mn-cs"/>
        </a:defRPr>
      </a:lvl8pPr>
      <a:lvl9pPr marL="4543696" indent="-267275" algn="l" defTabSz="534552" rtl="0" eaLnBrk="1" latinLnBrk="0" hangingPunct="1">
        <a:spcBef>
          <a:spcPct val="20000"/>
        </a:spcBef>
        <a:buFont typeface="Arial"/>
        <a:buChar char="•"/>
        <a:defRPr kumimoji="1" sz="2339" kern="1200">
          <a:solidFill>
            <a:schemeClr val="tx1"/>
          </a:solidFill>
          <a:latin typeface="+mn-lt"/>
          <a:ea typeface="+mn-ea"/>
          <a:cs typeface="+mn-cs"/>
        </a:defRPr>
      </a:lvl9pPr>
    </p:bodyStyle>
    <p:otherStyle>
      <a:defPPr>
        <a:defRPr lang="en-US"/>
      </a:defPPr>
      <a:lvl1pPr marL="0" algn="l" defTabSz="534552" rtl="0" eaLnBrk="1" latinLnBrk="0" hangingPunct="1">
        <a:defRPr kumimoji="1" sz="2105" kern="1200">
          <a:solidFill>
            <a:schemeClr val="tx1"/>
          </a:solidFill>
          <a:latin typeface="+mn-lt"/>
          <a:ea typeface="+mn-ea"/>
          <a:cs typeface="+mn-cs"/>
        </a:defRPr>
      </a:lvl1pPr>
      <a:lvl2pPr marL="534552" algn="l" defTabSz="534552" rtl="0" eaLnBrk="1" latinLnBrk="0" hangingPunct="1">
        <a:defRPr kumimoji="1" sz="2105" kern="1200">
          <a:solidFill>
            <a:schemeClr val="tx1"/>
          </a:solidFill>
          <a:latin typeface="+mn-lt"/>
          <a:ea typeface="+mn-ea"/>
          <a:cs typeface="+mn-cs"/>
        </a:defRPr>
      </a:lvl2pPr>
      <a:lvl3pPr marL="1069107" algn="l" defTabSz="534552" rtl="0" eaLnBrk="1" latinLnBrk="0" hangingPunct="1">
        <a:defRPr kumimoji="1" sz="2105" kern="1200">
          <a:solidFill>
            <a:schemeClr val="tx1"/>
          </a:solidFill>
          <a:latin typeface="+mn-lt"/>
          <a:ea typeface="+mn-ea"/>
          <a:cs typeface="+mn-cs"/>
        </a:defRPr>
      </a:lvl3pPr>
      <a:lvl4pPr marL="1603659" algn="l" defTabSz="534552" rtl="0" eaLnBrk="1" latinLnBrk="0" hangingPunct="1">
        <a:defRPr kumimoji="1" sz="2105" kern="1200">
          <a:solidFill>
            <a:schemeClr val="tx1"/>
          </a:solidFill>
          <a:latin typeface="+mn-lt"/>
          <a:ea typeface="+mn-ea"/>
          <a:cs typeface="+mn-cs"/>
        </a:defRPr>
      </a:lvl4pPr>
      <a:lvl5pPr marL="2138212" algn="l" defTabSz="534552" rtl="0" eaLnBrk="1" latinLnBrk="0" hangingPunct="1">
        <a:defRPr kumimoji="1" sz="2105" kern="1200">
          <a:solidFill>
            <a:schemeClr val="tx1"/>
          </a:solidFill>
          <a:latin typeface="+mn-lt"/>
          <a:ea typeface="+mn-ea"/>
          <a:cs typeface="+mn-cs"/>
        </a:defRPr>
      </a:lvl5pPr>
      <a:lvl6pPr marL="2672764" algn="l" defTabSz="534552" rtl="0" eaLnBrk="1" latinLnBrk="0" hangingPunct="1">
        <a:defRPr kumimoji="1" sz="2105" kern="1200">
          <a:solidFill>
            <a:schemeClr val="tx1"/>
          </a:solidFill>
          <a:latin typeface="+mn-lt"/>
          <a:ea typeface="+mn-ea"/>
          <a:cs typeface="+mn-cs"/>
        </a:defRPr>
      </a:lvl6pPr>
      <a:lvl7pPr marL="3207314" algn="l" defTabSz="534552" rtl="0" eaLnBrk="1" latinLnBrk="0" hangingPunct="1">
        <a:defRPr kumimoji="1" sz="2105" kern="1200">
          <a:solidFill>
            <a:schemeClr val="tx1"/>
          </a:solidFill>
          <a:latin typeface="+mn-lt"/>
          <a:ea typeface="+mn-ea"/>
          <a:cs typeface="+mn-cs"/>
        </a:defRPr>
      </a:lvl7pPr>
      <a:lvl8pPr marL="3741868" algn="l" defTabSz="534552" rtl="0" eaLnBrk="1" latinLnBrk="0" hangingPunct="1">
        <a:defRPr kumimoji="1" sz="2105" kern="1200">
          <a:solidFill>
            <a:schemeClr val="tx1"/>
          </a:solidFill>
          <a:latin typeface="+mn-lt"/>
          <a:ea typeface="+mn-ea"/>
          <a:cs typeface="+mn-cs"/>
        </a:defRPr>
      </a:lvl8pPr>
      <a:lvl9pPr marL="4276420" algn="l" defTabSz="534552" rtl="0" eaLnBrk="1" latinLnBrk="0" hangingPunct="1">
        <a:defRPr kumimoji="1"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hyperlink" Target="https://www.jetro.go.jp/world/asia/my/foods/exportguide/vegetables.html" TargetMode="Externa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hyperlink" Target="https://mysol.jsm.gov.my/preview-file/eyJpdiI6Ijh1UktwNmlOMzdVM3VTbUlhWW5DVHc9PSIsInZhbHVlIjoiS0F4ZFVjNjN5N1ZSb2dCTTBIVlRpdz09IiwibWFjIjoiYTQxYWRlNmZhOWY0NWM4ZjJhZTQ3ZTZkYmM5NTNiNmJmMDVlZjg2ZWZmZDg0MzY5MWMwM2U1NjllNTZmZmZmNiJ9" TargetMode="External"/><Relationship Id="rId2" Type="http://schemas.openxmlformats.org/officeDocument/2006/relationships/hyperlink" Target="https://mysol.jsm.gov.my/preview-file/eyJpdiI6Im1RTnRXWmhiV3ZNUTE0RUdwNnZLZ2c9PSIsInZhbHVlIjoiRU5Ga205WUlkYk0vT0xySEtUNUorUT09IiwibWFjIjoiN2M5YjY0ZDc1ZGM2MmJlZDVjZGMzMTE2ZTg3NTc1ZDEwNGMwZTRlMWNmYzIwNzlkOGFhMWNkMWU0NmI2Mzc5YSJ9" TargetMode="Externa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2" Type="http://schemas.openxmlformats.org/officeDocument/2006/relationships/hyperlink" Target="https://www.jetro.go.jp/world/asia/my/foods/exportguide/pastry.html" TargetMode="Externa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8.xml.rels><?xml version="1.0" encoding="UTF-8" standalone="yes"?>
<Relationships xmlns="http://schemas.openxmlformats.org/package/2006/relationships"><Relationship Id="rId3" Type="http://schemas.openxmlformats.org/officeDocument/2006/relationships/hyperlink" Target="https://foodandhotel.com/" TargetMode="External"/><Relationship Id="rId7" Type="http://schemas.openxmlformats.org/officeDocument/2006/relationships/image" Target="../media/image28.png"/><Relationship Id="rId2" Type="http://schemas.openxmlformats.org/officeDocument/2006/relationships/hyperlink" Target="https://mifb.com.my/" TargetMode="External"/><Relationship Id="rId1" Type="http://schemas.openxmlformats.org/officeDocument/2006/relationships/slideLayout" Target="../slideLayouts/slideLayout14.xml"/><Relationship Id="rId6" Type="http://schemas.openxmlformats.org/officeDocument/2006/relationships/image" Target="../media/image27.jpeg"/><Relationship Id="rId5" Type="http://schemas.openxmlformats.org/officeDocument/2006/relationships/image" Target="../media/image26.png"/><Relationship Id="rId4" Type="http://schemas.openxmlformats.org/officeDocument/2006/relationships/hyperlink" Target="https://mihas.com.my/" TargetMode="External"/></Relationships>
</file>

<file path=ppt/slides/_rels/slide69.xml.rels><?xml version="1.0" encoding="UTF-8" standalone="yes"?>
<Relationships xmlns="http://schemas.openxmlformats.org/package/2006/relationships"><Relationship Id="rId3" Type="http://schemas.openxmlformats.org/officeDocument/2006/relationships/hyperlink" Target="https://speciality-asia.com/" TargetMode="External"/><Relationship Id="rId7" Type="http://schemas.openxmlformats.org/officeDocument/2006/relationships/image" Target="../media/image31.png"/><Relationship Id="rId2" Type="http://schemas.openxmlformats.org/officeDocument/2006/relationships/hyperlink" Target="https://www.fhafnb.com/" TargetMode="External"/><Relationship Id="rId1" Type="http://schemas.openxmlformats.org/officeDocument/2006/relationships/slideLayout" Target="../slideLayouts/slideLayout14.xml"/><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hyperlink" Target="https://www.asiafruitlogistica.com/" TargetMode="External"/></Relationships>
</file>

<file path=ppt/slides/_rels/slide70.xml.rels><?xml version="1.0" encoding="UTF-8" standalone="yes"?>
<Relationships xmlns="http://schemas.openxmlformats.org/package/2006/relationships"><Relationship Id="rId8" Type="http://schemas.openxmlformats.org/officeDocument/2006/relationships/hyperlink" Target="https://www.butterkicap.com/open-house/malaysian-flavours-progressive-japanese-kikubari-x-butterkicap-a-special-malaysia-day-collaboration" TargetMode="External"/><Relationship Id="rId3" Type="http://schemas.openxmlformats.org/officeDocument/2006/relationships/hyperlink" Target="https://www.hotels.org.my/" TargetMode="External"/><Relationship Id="rId7" Type="http://schemas.openxmlformats.org/officeDocument/2006/relationships/hyperlink" Target="https://www.abc-cooking.com.my/news-page/ichidagaki-dried-persimmon-persimmon-cake-tasting-event/" TargetMode="External"/><Relationship Id="rId2" Type="http://schemas.openxmlformats.org/officeDocument/2006/relationships/hyperlink" Target="https://www.facebook.com/MFBEA/" TargetMode="External"/><Relationship Id="rId1" Type="http://schemas.openxmlformats.org/officeDocument/2006/relationships/slideLayout" Target="../slideLayouts/slideLayout14.xml"/><Relationship Id="rId6" Type="http://schemas.openxmlformats.org/officeDocument/2006/relationships/hyperlink" Target="https://euro-atlantic.com.my/japanese-kanta-kun-culinary-showcase/" TargetMode="External"/><Relationship Id="rId5" Type="http://schemas.openxmlformats.org/officeDocument/2006/relationships/hyperlink" Target="https://marm.com.my/" TargetMode="External"/><Relationship Id="rId4" Type="http://schemas.openxmlformats.org/officeDocument/2006/relationships/hyperlink" Target="https://www.facebook.com/malaysiapca/" TargetMode="Externa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4.xml.rels><?xml version="1.0" encoding="UTF-8" standalone="yes"?>
<Relationships xmlns="http://schemas.openxmlformats.org/package/2006/relationships"><Relationship Id="rId2" Type="http://schemas.openxmlformats.org/officeDocument/2006/relationships/hyperlink" Target="https://culinairemalaysia.com/" TargetMode="External"/><Relationship Id="rId1" Type="http://schemas.openxmlformats.org/officeDocument/2006/relationships/slideLayout" Target="../slideLayouts/slideLayout14.xml"/></Relationships>
</file>

<file path=ppt/slides/_rels/slide75.xml.rels><?xml version="1.0" encoding="UTF-8" standalone="yes"?>
<Relationships xmlns="http://schemas.openxmlformats.org/package/2006/relationships"><Relationship Id="rId3" Type="http://schemas.openxmlformats.org/officeDocument/2006/relationships/hyperlink" Target="https://cilisos.my/" TargetMode="External"/><Relationship Id="rId2" Type="http://schemas.openxmlformats.org/officeDocument/2006/relationships/hyperlink" Target="https://says.com/my" TargetMode="External"/><Relationship Id="rId1" Type="http://schemas.openxmlformats.org/officeDocument/2006/relationships/slideLayout" Target="../slideLayouts/slideLayout14.xml"/><Relationship Id="rId4" Type="http://schemas.openxmlformats.org/officeDocument/2006/relationships/hyperlink" Target="https://worldofbuzz.com/" TargetMode="Externa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テキスト プレースホルダー 9"/>
          <p:cNvSpPr>
            <a:spLocks noGrp="1"/>
          </p:cNvSpPr>
          <p:nvPr>
            <p:ph type="body" idx="17"/>
          </p:nvPr>
        </p:nvSpPr>
        <p:spPr/>
        <p:txBody>
          <a:bodyPr>
            <a:normAutofit/>
          </a:bodyPr>
          <a:lstStyle/>
          <a:p>
            <a:r>
              <a:rPr kumimoji="1" lang="en-US" altLang="ja-JP" sz="1400" dirty="0">
                <a:latin typeface="Meiryo UI" panose="020B0604030504040204" pitchFamily="50" charset="-128"/>
                <a:ea typeface="Meiryo UI" panose="020B0604030504040204" pitchFamily="50" charset="-128"/>
              </a:rPr>
              <a:t>2023</a:t>
            </a:r>
            <a:r>
              <a:rPr kumimoji="1" lang="ja-JP" altLang="en-US" sz="1400" dirty="0">
                <a:latin typeface="Meiryo UI" panose="020B0604030504040204" pitchFamily="50" charset="-128"/>
                <a:ea typeface="Meiryo UI" panose="020B0604030504040204" pitchFamily="50" charset="-128"/>
              </a:rPr>
              <a:t>年</a:t>
            </a:r>
            <a:r>
              <a:rPr kumimoji="1" lang="en-US" altLang="ja-JP" sz="1400" dirty="0">
                <a:latin typeface="Meiryo UI" panose="020B0604030504040204" pitchFamily="50" charset="-128"/>
                <a:ea typeface="Meiryo UI" panose="020B0604030504040204" pitchFamily="50" charset="-128"/>
              </a:rPr>
              <a:t>3</a:t>
            </a:r>
            <a:r>
              <a:rPr kumimoji="1" lang="ja-JP" altLang="en-US" sz="1400" dirty="0">
                <a:latin typeface="Meiryo UI" panose="020B0604030504040204" pitchFamily="50" charset="-128"/>
                <a:ea typeface="Meiryo UI" panose="020B0604030504040204" pitchFamily="50" charset="-128"/>
              </a:rPr>
              <a:t>月</a:t>
            </a:r>
            <a:r>
              <a:rPr kumimoji="1" lang="en-US" altLang="ja-JP" sz="1400" dirty="0">
                <a:latin typeface="Meiryo UI" panose="020B0604030504040204" pitchFamily="50" charset="-128"/>
                <a:ea typeface="Meiryo UI" panose="020B0604030504040204" pitchFamily="50" charset="-128"/>
              </a:rPr>
              <a:t>17</a:t>
            </a:r>
            <a:r>
              <a:rPr kumimoji="1" lang="ja-JP" altLang="en-US" sz="1400" dirty="0">
                <a:latin typeface="Meiryo UI" panose="020B0604030504040204" pitchFamily="50" charset="-128"/>
                <a:ea typeface="Meiryo UI" panose="020B0604030504040204" pitchFamily="50" charset="-128"/>
              </a:rPr>
              <a:t>日</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株式会社</a:t>
            </a:r>
            <a:r>
              <a:rPr kumimoji="1" lang="en-US" altLang="ja-JP" sz="1400" dirty="0">
                <a:latin typeface="Meiryo UI" panose="020B0604030504040204" pitchFamily="50" charset="-128"/>
                <a:ea typeface="Meiryo UI" panose="020B0604030504040204" pitchFamily="50" charset="-128"/>
              </a:rPr>
              <a:t>NTT</a:t>
            </a:r>
            <a:r>
              <a:rPr kumimoji="1" lang="ja-JP" altLang="en-US" sz="1400" dirty="0">
                <a:latin typeface="Meiryo UI" panose="020B0604030504040204" pitchFamily="50" charset="-128"/>
                <a:ea typeface="Meiryo UI" panose="020B0604030504040204" pitchFamily="50" charset="-128"/>
              </a:rPr>
              <a:t>データ経営研究所</a:t>
            </a:r>
          </a:p>
        </p:txBody>
      </p:sp>
      <p:sp>
        <p:nvSpPr>
          <p:cNvPr id="9" name="タイトル 8"/>
          <p:cNvSpPr>
            <a:spLocks noGrp="1"/>
          </p:cNvSpPr>
          <p:nvPr>
            <p:ph type="title"/>
          </p:nvPr>
        </p:nvSpPr>
        <p:spPr/>
        <p:txBody>
          <a:bodyPr>
            <a:normAutofit/>
          </a:bodyPr>
          <a:lstStyle/>
          <a:p>
            <a:r>
              <a:rPr lang="ja-JP" altLang="en-US" sz="1800" dirty="0">
                <a:latin typeface="Meiryo UI" panose="020B0604030504040204" pitchFamily="50" charset="-128"/>
                <a:ea typeface="Meiryo UI" panose="020B0604030504040204" pitchFamily="50" charset="-128"/>
              </a:rPr>
              <a:t>マレーシアにおける日本産農林水産物・食品の市場参入（拡大）可能性調査</a:t>
            </a:r>
            <a:br>
              <a:rPr lang="en-US" altLang="ja-JP" sz="1800" dirty="0">
                <a:latin typeface="Meiryo UI" panose="020B0604030504040204" pitchFamily="50" charset="-128"/>
                <a:ea typeface="Meiryo UI" panose="020B0604030504040204" pitchFamily="50" charset="-128"/>
              </a:rPr>
            </a:br>
            <a:r>
              <a:rPr lang="ja-JP" altLang="en-US" sz="1800" dirty="0">
                <a:latin typeface="Meiryo UI" panose="020B0604030504040204" pitchFamily="50" charset="-128"/>
                <a:ea typeface="Meiryo UI" panose="020B0604030504040204" pitchFamily="50" charset="-128"/>
              </a:rPr>
              <a:t>報告書概要</a:t>
            </a:r>
            <a:endParaRPr kumimoji="1" lang="ja-JP" altLang="en-US" sz="1800" dirty="0">
              <a:latin typeface="Meiryo UI" panose="020B0604030504040204" pitchFamily="50" charset="-128"/>
              <a:ea typeface="Meiryo UI" panose="020B0604030504040204" pitchFamily="50" charset="-128"/>
            </a:endParaRPr>
          </a:p>
        </p:txBody>
      </p:sp>
      <p:sp>
        <p:nvSpPr>
          <p:cNvPr id="5" name="タイトル 8"/>
          <p:cNvSpPr txBox="1">
            <a:spLocks/>
          </p:cNvSpPr>
          <p:nvPr/>
        </p:nvSpPr>
        <p:spPr>
          <a:xfrm>
            <a:off x="119708" y="332656"/>
            <a:ext cx="7137548" cy="988424"/>
          </a:xfrm>
          <a:prstGeom prst="rect">
            <a:avLst/>
          </a:prstGeom>
          <a:effectLst/>
        </p:spPr>
        <p:txBody>
          <a:bodyPr anchor="t">
            <a:noAutofit/>
          </a:bodyPr>
          <a:lstStyle>
            <a:lvl1pPr algn="l" defTabSz="534552" rtl="0" eaLnBrk="1" fontAlgn="base" hangingPunct="1">
              <a:spcBef>
                <a:spcPct val="0"/>
              </a:spcBef>
              <a:spcAft>
                <a:spcPct val="0"/>
              </a:spcAft>
              <a:defRPr kumimoji="1" lang="ja-JP" altLang="en-US" sz="2400" b="0" i="0" kern="1200" spc="0" baseline="0" dirty="0" smtClean="0">
                <a:solidFill>
                  <a:srgbClr val="FFFFFF"/>
                </a:solidFill>
                <a:latin typeface="HGPGothicE" charset="-128"/>
                <a:ea typeface="HGPGothicE" charset="-128"/>
                <a:cs typeface="HGPGothicE" charset="-128"/>
              </a:defRPr>
            </a:lvl1pPr>
            <a:lvl2pPr algn="l" defTabSz="534552"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2pPr>
            <a:lvl3pPr algn="l" defTabSz="534552"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3pPr>
            <a:lvl4pPr algn="l" defTabSz="534552"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4pPr>
            <a:lvl5pPr algn="l" defTabSz="534552"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5pPr>
            <a:lvl6pPr marL="534552" algn="l" defTabSz="534552"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6pPr>
            <a:lvl7pPr marL="1069107" algn="l" defTabSz="534552"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7pPr>
            <a:lvl8pPr marL="1603659" algn="l" defTabSz="534552"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8pPr>
            <a:lvl9pPr marL="2138212" algn="l" defTabSz="534552"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9pPr>
          </a:lstStyle>
          <a:p>
            <a:r>
              <a:rPr lang="ja-JP" altLang="en-US" sz="1600" dirty="0">
                <a:latin typeface="Meiryo UI" panose="020B0604030504040204" pitchFamily="50" charset="-128"/>
                <a:ea typeface="Meiryo UI" panose="020B0604030504040204" pitchFamily="50" charset="-128"/>
                <a:cs typeface="Meiryo UI" panose="020B0604030504040204" pitchFamily="50" charset="-128"/>
              </a:rPr>
              <a:t>令和４年度輸出環境整備推進委託事業</a:t>
            </a:r>
            <a:endParaRPr lang="en-US" altLang="ja-JP" sz="1600"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cs typeface="Meiryo UI" panose="020B0604030504040204" pitchFamily="50" charset="-128"/>
              </a:rPr>
              <a:t>（マレーシアにおける日本産農林水産物・食品の市場参入（拡大）可能性調査）</a:t>
            </a:r>
            <a:br>
              <a:rPr lang="ja-JP" altLang="en-US" sz="2000" dirty="0">
                <a:latin typeface="Meiryo UI" panose="020B0604030504040204" pitchFamily="50" charset="-128"/>
                <a:ea typeface="Meiryo UI" panose="020B0604030504040204" pitchFamily="50" charset="-128"/>
              </a:rPr>
            </a:br>
            <a:endParaRPr lang="ja-JP" altLang="en-US" sz="20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3077265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1928664" y="1628800"/>
            <a:ext cx="6480720" cy="3093154"/>
          </a:xfrm>
          <a:prstGeom prst="rect">
            <a:avLst/>
          </a:prstGeom>
        </p:spPr>
        <p:txBody>
          <a:bodyPr wrap="square">
            <a:spAutoFit/>
          </a:bodyPr>
          <a:lstStyle/>
          <a:p>
            <a:r>
              <a:rPr lang="ja-JP" altLang="en-US" sz="1500" b="1" dirty="0">
                <a:solidFill>
                  <a:schemeClr val="tx1">
                    <a:lumMod val="50000"/>
                  </a:schemeClr>
                </a:solidFill>
                <a:latin typeface="Meiryo UI" panose="020B0604030504040204" pitchFamily="50" charset="-128"/>
                <a:ea typeface="Meiryo UI" panose="020B0604030504040204" pitchFamily="50" charset="-128"/>
              </a:rPr>
              <a:t>注意事項</a:t>
            </a:r>
          </a:p>
          <a:p>
            <a:r>
              <a:rPr lang="ja-JP" altLang="en-US" sz="1500" dirty="0">
                <a:solidFill>
                  <a:schemeClr val="tx1">
                    <a:lumMod val="50000"/>
                  </a:schemeClr>
                </a:solidFill>
                <a:latin typeface="Meiryo UI" panose="020B0604030504040204" pitchFamily="50" charset="-128"/>
                <a:ea typeface="Meiryo UI" panose="020B0604030504040204" pitchFamily="50" charset="-128"/>
              </a:rPr>
              <a:t>本調査事業は、農林水産省からの委託で、株式会社</a:t>
            </a:r>
            <a:r>
              <a:rPr lang="en-US" altLang="ja-JP" sz="1500" dirty="0">
                <a:solidFill>
                  <a:schemeClr val="tx1">
                    <a:lumMod val="50000"/>
                  </a:schemeClr>
                </a:solidFill>
                <a:latin typeface="Meiryo UI" panose="020B0604030504040204" pitchFamily="50" charset="-128"/>
                <a:ea typeface="Meiryo UI" panose="020B0604030504040204" pitchFamily="50" charset="-128"/>
              </a:rPr>
              <a:t>NTT</a:t>
            </a:r>
            <a:r>
              <a:rPr lang="ja-JP" altLang="en-US" sz="1500" dirty="0">
                <a:solidFill>
                  <a:schemeClr val="tx1">
                    <a:lumMod val="50000"/>
                  </a:schemeClr>
                </a:solidFill>
                <a:latin typeface="Meiryo UI" panose="020B0604030504040204" pitchFamily="50" charset="-128"/>
                <a:ea typeface="Meiryo UI" panose="020B0604030504040204" pitchFamily="50" charset="-128"/>
              </a:rPr>
              <a:t>データ経営研究所が実施したものであり、本報告書の内容は農林水産省の見解を示すものではありません。 </a:t>
            </a:r>
          </a:p>
          <a:p>
            <a:endParaRPr lang="ja-JP" altLang="en-US" sz="1500" dirty="0">
              <a:solidFill>
                <a:schemeClr val="tx1">
                  <a:lumMod val="50000"/>
                </a:schemeClr>
              </a:solidFill>
              <a:latin typeface="Meiryo UI" panose="020B0604030504040204" pitchFamily="50" charset="-128"/>
              <a:ea typeface="Meiryo UI" panose="020B0604030504040204" pitchFamily="50" charset="-128"/>
            </a:endParaRPr>
          </a:p>
          <a:p>
            <a:r>
              <a:rPr lang="ja-JP" altLang="en-US" sz="1500" b="1" dirty="0">
                <a:solidFill>
                  <a:schemeClr val="tx1">
                    <a:lumMod val="50000"/>
                  </a:schemeClr>
                </a:solidFill>
                <a:latin typeface="Meiryo UI" panose="020B0604030504040204" pitchFamily="50" charset="-128"/>
                <a:ea typeface="Meiryo UI" panose="020B0604030504040204" pitchFamily="50" charset="-128"/>
              </a:rPr>
              <a:t>免責事項</a:t>
            </a:r>
          </a:p>
          <a:p>
            <a:r>
              <a:rPr lang="ja-JP" altLang="en-US" sz="1500" dirty="0">
                <a:solidFill>
                  <a:schemeClr val="tx1">
                    <a:lumMod val="50000"/>
                  </a:schemeClr>
                </a:solidFill>
                <a:latin typeface="Meiryo UI" panose="020B0604030504040204" pitchFamily="50" charset="-128"/>
                <a:ea typeface="Meiryo UI" panose="020B0604030504040204" pitchFamily="50" charset="-128"/>
              </a:rPr>
              <a:t>この報告書に含まれるすべての情報は、調査時点で正確かつ信頼できると思われる情報源から調査・作成されたものですが、農林水産省及び委託事業者である株式会社</a:t>
            </a:r>
            <a:r>
              <a:rPr lang="en-US" altLang="ja-JP" sz="1500" dirty="0">
                <a:solidFill>
                  <a:schemeClr val="tx1">
                    <a:lumMod val="50000"/>
                  </a:schemeClr>
                </a:solidFill>
                <a:latin typeface="Meiryo UI" panose="020B0604030504040204" pitchFamily="50" charset="-128"/>
                <a:ea typeface="Meiryo UI" panose="020B0604030504040204" pitchFamily="50" charset="-128"/>
              </a:rPr>
              <a:t>NTT</a:t>
            </a:r>
            <a:r>
              <a:rPr lang="ja-JP" altLang="en-US" sz="1500" dirty="0">
                <a:solidFill>
                  <a:schemeClr val="tx1">
                    <a:lumMod val="50000"/>
                  </a:schemeClr>
                </a:solidFill>
                <a:latin typeface="Meiryo UI" panose="020B0604030504040204" pitchFamily="50" charset="-128"/>
                <a:ea typeface="Meiryo UI" panose="020B0604030504040204" pitchFamily="50" charset="-128"/>
              </a:rPr>
              <a:t>データ経営研究所とそのグループ会社・再委託会社は、本報告書のいかなる部分に影響する誤り、不正確さ、脱落から生じるいかなる損失又は損害に対しても、一切の責任を負うものではありません。全ての情報は無保証で提供され、農林水産省及び委託事業者である株式会社</a:t>
            </a:r>
            <a:r>
              <a:rPr lang="en-US" altLang="ja-JP" sz="1500" dirty="0">
                <a:solidFill>
                  <a:schemeClr val="tx1">
                    <a:lumMod val="50000"/>
                  </a:schemeClr>
                </a:solidFill>
                <a:latin typeface="Meiryo UI" panose="020B0604030504040204" pitchFamily="50" charset="-128"/>
                <a:ea typeface="Meiryo UI" panose="020B0604030504040204" pitchFamily="50" charset="-128"/>
              </a:rPr>
              <a:t>NTT</a:t>
            </a:r>
            <a:r>
              <a:rPr lang="ja-JP" altLang="en-US" sz="1500" dirty="0">
                <a:solidFill>
                  <a:schemeClr val="tx1">
                    <a:lumMod val="50000"/>
                  </a:schemeClr>
                </a:solidFill>
                <a:latin typeface="Meiryo UI" panose="020B0604030504040204" pitchFamily="50" charset="-128"/>
                <a:ea typeface="Meiryo UI" panose="020B0604030504040204" pitchFamily="50" charset="-128"/>
              </a:rPr>
              <a:t>データ経営研究所とそのグループ会社・再委託会社はここに含まれる情報の正確性又は完全性について、いかなる種類の保証も行うものではありません。</a:t>
            </a:r>
          </a:p>
        </p:txBody>
      </p:sp>
    </p:spTree>
    <p:extLst>
      <p:ext uri="{BB962C8B-B14F-4D97-AF65-F5344CB8AC3E}">
        <p14:creationId xmlns:p14="http://schemas.microsoft.com/office/powerpoint/2010/main" val="2346226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B4479814-2E18-4B98-B972-5692E80829F4}"/>
              </a:ext>
            </a:extLst>
          </p:cNvPr>
          <p:cNvSpPr>
            <a:spLocks noGrp="1"/>
          </p:cNvSpPr>
          <p:nvPr>
            <p:ph type="title"/>
          </p:nvPr>
        </p:nvSpPr>
        <p:spPr/>
        <p:txBody>
          <a:bodyPr/>
          <a:lstStyle/>
          <a:p>
            <a:r>
              <a:rPr kumimoji="1" lang="ja-JP" altLang="en-US" dirty="0">
                <a:latin typeface="Meiryo UI" panose="020B0604030504040204" pitchFamily="50" charset="-128"/>
                <a:ea typeface="Meiryo UI" panose="020B0604030504040204" pitchFamily="50" charset="-128"/>
              </a:rPr>
              <a:t>目次</a:t>
            </a:r>
          </a:p>
        </p:txBody>
      </p:sp>
      <p:sp>
        <p:nvSpPr>
          <p:cNvPr id="2" name="正方形/長方形 1"/>
          <p:cNvSpPr/>
          <p:nvPr/>
        </p:nvSpPr>
        <p:spPr>
          <a:xfrm>
            <a:off x="2432720" y="743854"/>
            <a:ext cx="5760640" cy="5355312"/>
          </a:xfrm>
          <a:prstGeom prst="rect">
            <a:avLst/>
          </a:prstGeom>
        </p:spPr>
        <p:txBody>
          <a:bodyPr wrap="square">
            <a:spAutoFit/>
          </a:bodyPr>
          <a:lstStyle/>
          <a:p>
            <a:r>
              <a:rPr lang="ja-JP" altLang="en-US" sz="1800" b="1" dirty="0">
                <a:solidFill>
                  <a:schemeClr val="tx1">
                    <a:lumMod val="50000"/>
                  </a:schemeClr>
                </a:solidFill>
                <a:latin typeface="Meiryo UI" panose="020B0604030504040204" pitchFamily="50" charset="-128"/>
                <a:ea typeface="Meiryo UI" panose="020B0604030504040204" pitchFamily="50" charset="-128"/>
              </a:rPr>
              <a:t>市場調査</a:t>
            </a:r>
            <a:endParaRPr lang="en-US" altLang="ja-JP" sz="1800" b="1" dirty="0">
              <a:solidFill>
                <a:schemeClr val="tx1">
                  <a:lumMod val="50000"/>
                </a:schemeClr>
              </a:solidFill>
              <a:latin typeface="Meiryo UI" panose="020B0604030504040204" pitchFamily="50" charset="-128"/>
              <a:ea typeface="Meiryo UI" panose="020B0604030504040204" pitchFamily="50" charset="-128"/>
            </a:endParaRPr>
          </a:p>
          <a:p>
            <a:r>
              <a:rPr lang="ja-JP" altLang="en-US" sz="1800" dirty="0">
                <a:solidFill>
                  <a:schemeClr val="tx1">
                    <a:lumMod val="50000"/>
                  </a:schemeClr>
                </a:solidFill>
                <a:latin typeface="Meiryo UI" panose="020B0604030504040204" pitchFamily="50" charset="-128"/>
                <a:ea typeface="Meiryo UI" panose="020B0604030504040204" pitchFamily="50" charset="-128"/>
              </a:rPr>
              <a:t>・調査対象品目別の輸入額・量と年平均成長率</a:t>
            </a:r>
            <a:endParaRPr lang="en-US" altLang="ja-JP" sz="1800" dirty="0">
              <a:solidFill>
                <a:schemeClr val="tx1">
                  <a:lumMod val="50000"/>
                </a:schemeClr>
              </a:solidFill>
              <a:latin typeface="Meiryo UI" panose="020B0604030504040204" pitchFamily="50" charset="-128"/>
              <a:ea typeface="Meiryo UI" panose="020B0604030504040204" pitchFamily="50" charset="-128"/>
            </a:endParaRPr>
          </a:p>
          <a:p>
            <a:r>
              <a:rPr lang="ja-JP" altLang="en-US" sz="1800" dirty="0">
                <a:solidFill>
                  <a:schemeClr val="tx1">
                    <a:lumMod val="50000"/>
                  </a:schemeClr>
                </a:solidFill>
                <a:latin typeface="Meiryo UI" panose="020B0604030504040204" pitchFamily="50" charset="-128"/>
                <a:ea typeface="Meiryo UI" panose="020B0604030504040204" pitchFamily="50" charset="-128"/>
              </a:rPr>
              <a:t>・調査品目別</a:t>
            </a:r>
            <a:endParaRPr lang="en-US" altLang="ja-JP" sz="1800" dirty="0">
              <a:solidFill>
                <a:schemeClr val="tx1">
                  <a:lumMod val="50000"/>
                </a:schemeClr>
              </a:solidFill>
              <a:latin typeface="Meiryo UI" panose="020B0604030504040204" pitchFamily="50" charset="-128"/>
              <a:ea typeface="Meiryo UI" panose="020B0604030504040204" pitchFamily="50" charset="-128"/>
            </a:endParaRPr>
          </a:p>
          <a:p>
            <a:pPr indent="179388"/>
            <a:r>
              <a:rPr lang="en-US" altLang="ja-JP" sz="1800" dirty="0">
                <a:solidFill>
                  <a:schemeClr val="tx1">
                    <a:lumMod val="50000"/>
                  </a:schemeClr>
                </a:solidFill>
                <a:latin typeface="Meiryo UI" panose="020B0604030504040204" pitchFamily="50" charset="-128"/>
                <a:ea typeface="Meiryo UI" panose="020B0604030504040204" pitchFamily="50" charset="-128"/>
              </a:rPr>
              <a:t>- </a:t>
            </a:r>
            <a:r>
              <a:rPr lang="ja-JP" altLang="en-US" sz="1800" dirty="0">
                <a:solidFill>
                  <a:schemeClr val="tx1">
                    <a:lumMod val="50000"/>
                  </a:schemeClr>
                </a:solidFill>
                <a:latin typeface="Meiryo UI" panose="020B0604030504040204" pitchFamily="50" charset="-128"/>
                <a:ea typeface="Meiryo UI" panose="020B0604030504040204" pitchFamily="50" charset="-128"/>
              </a:rPr>
              <a:t>かんし</a:t>
            </a:r>
            <a:r>
              <a:rPr lang="ja-JP" altLang="en-US" sz="1800" dirty="0" err="1">
                <a:solidFill>
                  <a:schemeClr val="tx1">
                    <a:lumMod val="50000"/>
                  </a:schemeClr>
                </a:solidFill>
                <a:latin typeface="Meiryo UI" panose="020B0604030504040204" pitchFamily="50" charset="-128"/>
                <a:ea typeface="Meiryo UI" panose="020B0604030504040204" pitchFamily="50" charset="-128"/>
              </a:rPr>
              <a:t>ょ</a:t>
            </a:r>
            <a:endParaRPr lang="en-US" altLang="ja-JP" sz="1800" dirty="0">
              <a:solidFill>
                <a:schemeClr val="tx1">
                  <a:lumMod val="50000"/>
                </a:schemeClr>
              </a:solidFill>
              <a:latin typeface="Meiryo UI" panose="020B0604030504040204" pitchFamily="50" charset="-128"/>
              <a:ea typeface="Meiryo UI" panose="020B0604030504040204" pitchFamily="50" charset="-128"/>
            </a:endParaRPr>
          </a:p>
          <a:p>
            <a:pPr indent="179388"/>
            <a:r>
              <a:rPr lang="en-US" altLang="ja-JP" sz="1800" dirty="0">
                <a:solidFill>
                  <a:schemeClr val="tx1">
                    <a:lumMod val="50000"/>
                  </a:schemeClr>
                </a:solidFill>
                <a:latin typeface="Meiryo UI" panose="020B0604030504040204" pitchFamily="50" charset="-128"/>
                <a:ea typeface="Meiryo UI" panose="020B0604030504040204" pitchFamily="50" charset="-128"/>
              </a:rPr>
              <a:t>- </a:t>
            </a:r>
            <a:r>
              <a:rPr lang="ja-JP" altLang="en-US" sz="1800" dirty="0">
                <a:solidFill>
                  <a:schemeClr val="tx1">
                    <a:lumMod val="50000"/>
                  </a:schemeClr>
                </a:solidFill>
                <a:latin typeface="Meiryo UI" panose="020B0604030504040204" pitchFamily="50" charset="-128"/>
                <a:ea typeface="Meiryo UI" panose="020B0604030504040204" pitchFamily="50" charset="-128"/>
              </a:rPr>
              <a:t>梨</a:t>
            </a:r>
            <a:endParaRPr lang="en-US" altLang="ja-JP" sz="1800" dirty="0">
              <a:solidFill>
                <a:schemeClr val="tx1">
                  <a:lumMod val="50000"/>
                </a:schemeClr>
              </a:solidFill>
              <a:latin typeface="Meiryo UI" panose="020B0604030504040204" pitchFamily="50" charset="-128"/>
              <a:ea typeface="Meiryo UI" panose="020B0604030504040204" pitchFamily="50" charset="-128"/>
            </a:endParaRPr>
          </a:p>
          <a:p>
            <a:pPr indent="179388"/>
            <a:r>
              <a:rPr lang="en-US" altLang="ja-JP" sz="1800" dirty="0">
                <a:solidFill>
                  <a:schemeClr val="tx1">
                    <a:lumMod val="50000"/>
                  </a:schemeClr>
                </a:solidFill>
                <a:latin typeface="Meiryo UI" panose="020B0604030504040204" pitchFamily="50" charset="-128"/>
                <a:ea typeface="Meiryo UI" panose="020B0604030504040204" pitchFamily="50" charset="-128"/>
              </a:rPr>
              <a:t>- </a:t>
            </a:r>
            <a:r>
              <a:rPr lang="ja-JP" altLang="en-US" sz="1800" dirty="0">
                <a:solidFill>
                  <a:schemeClr val="tx1">
                    <a:lumMod val="50000"/>
                  </a:schemeClr>
                </a:solidFill>
                <a:latin typeface="Meiryo UI" panose="020B0604030504040204" pitchFamily="50" charset="-128"/>
                <a:ea typeface="Meiryo UI" panose="020B0604030504040204" pitchFamily="50" charset="-128"/>
              </a:rPr>
              <a:t>柿</a:t>
            </a:r>
            <a:endParaRPr lang="en-US" altLang="ja-JP" sz="1800" dirty="0">
              <a:solidFill>
                <a:schemeClr val="tx1">
                  <a:lumMod val="50000"/>
                </a:schemeClr>
              </a:solidFill>
              <a:latin typeface="Meiryo UI" panose="020B0604030504040204" pitchFamily="50" charset="-128"/>
              <a:ea typeface="Meiryo UI" panose="020B0604030504040204" pitchFamily="50" charset="-128"/>
            </a:endParaRPr>
          </a:p>
          <a:p>
            <a:pPr indent="179388"/>
            <a:r>
              <a:rPr lang="en-US" altLang="ja-JP" sz="1800" dirty="0">
                <a:solidFill>
                  <a:schemeClr val="tx1">
                    <a:lumMod val="50000"/>
                  </a:schemeClr>
                </a:solidFill>
                <a:latin typeface="Meiryo UI" panose="020B0604030504040204" pitchFamily="50" charset="-128"/>
                <a:ea typeface="Meiryo UI" panose="020B0604030504040204" pitchFamily="50" charset="-128"/>
              </a:rPr>
              <a:t>-</a:t>
            </a:r>
            <a:r>
              <a:rPr lang="ja-JP" altLang="en-US" sz="1800" dirty="0">
                <a:solidFill>
                  <a:schemeClr val="tx1">
                    <a:lumMod val="50000"/>
                  </a:schemeClr>
                </a:solidFill>
                <a:latin typeface="Meiryo UI" panose="020B0604030504040204" pitchFamily="50" charset="-128"/>
                <a:ea typeface="Meiryo UI" panose="020B0604030504040204" pitchFamily="50" charset="-128"/>
              </a:rPr>
              <a:t> メロン</a:t>
            </a:r>
            <a:endParaRPr lang="en-US" altLang="ja-JP" sz="1800" dirty="0">
              <a:solidFill>
                <a:schemeClr val="tx1">
                  <a:lumMod val="50000"/>
                </a:schemeClr>
              </a:solidFill>
              <a:latin typeface="Meiryo UI" panose="020B0604030504040204" pitchFamily="50" charset="-128"/>
              <a:ea typeface="Meiryo UI" panose="020B0604030504040204" pitchFamily="50" charset="-128"/>
            </a:endParaRPr>
          </a:p>
          <a:p>
            <a:pPr marL="342900" indent="-342900">
              <a:buFontTx/>
              <a:buChar char="-"/>
            </a:pPr>
            <a:endParaRPr lang="en-US" altLang="ja-JP" sz="1800" dirty="0">
              <a:solidFill>
                <a:schemeClr val="tx1">
                  <a:lumMod val="50000"/>
                </a:schemeClr>
              </a:solidFill>
              <a:latin typeface="Meiryo UI" panose="020B0604030504040204" pitchFamily="50" charset="-128"/>
              <a:ea typeface="Meiryo UI" panose="020B0604030504040204" pitchFamily="50" charset="-128"/>
            </a:endParaRPr>
          </a:p>
          <a:p>
            <a:r>
              <a:rPr lang="ja-JP" altLang="en-US" sz="1800" b="1" dirty="0">
                <a:solidFill>
                  <a:schemeClr val="tx1">
                    <a:lumMod val="50000"/>
                  </a:schemeClr>
                </a:solidFill>
                <a:latin typeface="Meiryo UI" panose="020B0604030504040204" pitchFamily="50" charset="-128"/>
                <a:ea typeface="Meiryo UI" panose="020B0604030504040204" pitchFamily="50" charset="-128"/>
              </a:rPr>
              <a:t>市場参入</a:t>
            </a:r>
            <a:r>
              <a:rPr lang="en-US" altLang="ja-JP" sz="1800" b="1" dirty="0">
                <a:solidFill>
                  <a:schemeClr val="tx1">
                    <a:lumMod val="50000"/>
                  </a:schemeClr>
                </a:solidFill>
                <a:latin typeface="Meiryo UI" panose="020B0604030504040204" pitchFamily="50" charset="-128"/>
                <a:ea typeface="Meiryo UI" panose="020B0604030504040204" pitchFamily="50" charset="-128"/>
              </a:rPr>
              <a:t>(</a:t>
            </a:r>
            <a:r>
              <a:rPr lang="ja-JP" altLang="en-US" sz="1800" b="1" dirty="0">
                <a:solidFill>
                  <a:schemeClr val="tx1">
                    <a:lumMod val="50000"/>
                  </a:schemeClr>
                </a:solidFill>
                <a:latin typeface="Meiryo UI" panose="020B0604030504040204" pitchFamily="50" charset="-128"/>
                <a:ea typeface="Meiryo UI" panose="020B0604030504040204" pitchFamily="50" charset="-128"/>
              </a:rPr>
              <a:t>拡大</a:t>
            </a:r>
            <a:r>
              <a:rPr lang="en-US" altLang="ja-JP" sz="1800" b="1" dirty="0">
                <a:solidFill>
                  <a:schemeClr val="tx1">
                    <a:lumMod val="50000"/>
                  </a:schemeClr>
                </a:solidFill>
                <a:latin typeface="Meiryo UI" panose="020B0604030504040204" pitchFamily="50" charset="-128"/>
                <a:ea typeface="Meiryo UI" panose="020B0604030504040204" pitchFamily="50" charset="-128"/>
              </a:rPr>
              <a:t>)</a:t>
            </a:r>
            <a:r>
              <a:rPr lang="ja-JP" altLang="en-US" sz="1800" b="1" dirty="0">
                <a:solidFill>
                  <a:schemeClr val="tx1">
                    <a:lumMod val="50000"/>
                  </a:schemeClr>
                </a:solidFill>
                <a:latin typeface="Meiryo UI" panose="020B0604030504040204" pitchFamily="50" charset="-128"/>
                <a:ea typeface="Meiryo UI" panose="020B0604030504040204" pitchFamily="50" charset="-128"/>
              </a:rPr>
              <a:t>の障壁となっている規制やインフラ問題</a:t>
            </a:r>
            <a:endParaRPr lang="en-US" altLang="ja-JP" sz="1800" b="1" dirty="0">
              <a:solidFill>
                <a:schemeClr val="tx1">
                  <a:lumMod val="50000"/>
                </a:schemeClr>
              </a:solidFill>
              <a:latin typeface="Meiryo UI" panose="020B0604030504040204" pitchFamily="50" charset="-128"/>
              <a:ea typeface="Meiryo UI" panose="020B0604030504040204" pitchFamily="50" charset="-128"/>
            </a:endParaRPr>
          </a:p>
          <a:p>
            <a:r>
              <a:rPr lang="ja-JP" altLang="en-US" sz="1800" dirty="0">
                <a:solidFill>
                  <a:schemeClr val="tx1">
                    <a:lumMod val="50000"/>
                  </a:schemeClr>
                </a:solidFill>
                <a:latin typeface="Meiryo UI" panose="020B0604030504040204" pitchFamily="50" charset="-128"/>
                <a:ea typeface="Meiryo UI" panose="020B0604030504040204" pitchFamily="50" charset="-128"/>
              </a:rPr>
              <a:t>・市場参入・拡大に対する規制・インフラの障壁</a:t>
            </a:r>
            <a:endParaRPr lang="en-US" altLang="ja-JP" sz="1800" dirty="0">
              <a:solidFill>
                <a:schemeClr val="tx1">
                  <a:lumMod val="50000"/>
                </a:schemeClr>
              </a:solidFill>
              <a:latin typeface="Meiryo UI" panose="020B0604030504040204" pitchFamily="50" charset="-128"/>
              <a:ea typeface="Meiryo UI" panose="020B0604030504040204" pitchFamily="50" charset="-128"/>
            </a:endParaRPr>
          </a:p>
          <a:p>
            <a:r>
              <a:rPr lang="ja-JP" altLang="en-US" sz="1800" dirty="0">
                <a:solidFill>
                  <a:schemeClr val="tx1">
                    <a:lumMod val="50000"/>
                  </a:schemeClr>
                </a:solidFill>
                <a:latin typeface="Meiryo UI" panose="020B0604030504040204" pitchFamily="50" charset="-128"/>
                <a:ea typeface="Meiryo UI" panose="020B0604030504040204" pitchFamily="50" charset="-128"/>
              </a:rPr>
              <a:t>・調査品目別の規制の概要</a:t>
            </a:r>
            <a:endParaRPr lang="en-US" altLang="ja-JP" sz="1800" dirty="0">
              <a:solidFill>
                <a:schemeClr val="tx1">
                  <a:lumMod val="50000"/>
                </a:schemeClr>
              </a:solidFill>
              <a:latin typeface="Meiryo UI" panose="020B0604030504040204" pitchFamily="50" charset="-128"/>
              <a:ea typeface="Meiryo UI" panose="020B0604030504040204" pitchFamily="50" charset="-128"/>
              <a:cs typeface="Arial"/>
            </a:endParaRPr>
          </a:p>
          <a:p>
            <a:pPr marL="92075" lvl="0" indent="-92075" defTabSz="484862">
              <a:defRPr/>
            </a:pPr>
            <a:endParaRPr lang="en-US" altLang="ja-JP" sz="1800" b="1" dirty="0">
              <a:solidFill>
                <a:schemeClr val="tx1">
                  <a:lumMod val="50000"/>
                </a:schemeClr>
              </a:solidFill>
              <a:latin typeface="Meiryo UI" panose="020B0604030504040204" pitchFamily="50" charset="-128"/>
              <a:ea typeface="Meiryo UI" panose="020B0604030504040204" pitchFamily="50" charset="-128"/>
              <a:cs typeface="Meiryo UI" panose="020B0604030504040204" pitchFamily="50" charset="-128"/>
            </a:endParaRPr>
          </a:p>
          <a:p>
            <a:pPr marL="92075" lvl="0" indent="-92075" defTabSz="484862">
              <a:defRPr/>
            </a:pPr>
            <a:r>
              <a:rPr lang="ja-JP" altLang="en-US" sz="1800" b="1" dirty="0">
                <a:solidFill>
                  <a:schemeClr val="tx1">
                    <a:lumMod val="50000"/>
                  </a:schemeClr>
                </a:solidFill>
                <a:latin typeface="Meiryo UI" panose="020B0604030504040204" pitchFamily="50" charset="-128"/>
                <a:ea typeface="Meiryo UI" panose="020B0604030504040204" pitchFamily="50" charset="-128"/>
                <a:cs typeface="Meiryo UI" panose="020B0604030504040204" pitchFamily="50" charset="-128"/>
              </a:rPr>
              <a:t>市場参入（拡大）のあり方・輸出戦略案</a:t>
            </a:r>
            <a:endParaRPr lang="en-US" altLang="ja-JP" sz="1800" b="1" dirty="0">
              <a:solidFill>
                <a:schemeClr val="tx1">
                  <a:lumMod val="50000"/>
                </a:schemeClr>
              </a:solidFill>
              <a:latin typeface="Meiryo UI" panose="020B0604030504040204" pitchFamily="50" charset="-128"/>
              <a:ea typeface="Meiryo UI" panose="020B0604030504040204" pitchFamily="50" charset="-128"/>
              <a:cs typeface="Meiryo UI" panose="020B0604030504040204" pitchFamily="50" charset="-128"/>
            </a:endParaRPr>
          </a:p>
          <a:p>
            <a:pPr marL="92075" lvl="0" indent="-92075" defTabSz="484862">
              <a:defRPr/>
            </a:pPr>
            <a:r>
              <a:rPr lang="ja-JP" altLang="en-US" sz="1800" dirty="0">
                <a:solidFill>
                  <a:schemeClr val="tx1">
                    <a:lumMod val="50000"/>
                  </a:schemeClr>
                </a:solidFill>
                <a:latin typeface="Meiryo UI" panose="020B0604030504040204" pitchFamily="50" charset="-128"/>
                <a:ea typeface="Meiryo UI" panose="020B0604030504040204" pitchFamily="50" charset="-128"/>
              </a:rPr>
              <a:t>・調査対象</a:t>
            </a:r>
            <a:r>
              <a:rPr lang="en-US" altLang="ja-JP" sz="1800" dirty="0">
                <a:solidFill>
                  <a:schemeClr val="tx1">
                    <a:lumMod val="50000"/>
                  </a:schemeClr>
                </a:solidFill>
                <a:latin typeface="Meiryo UI" panose="020B0604030504040204" pitchFamily="50" charset="-128"/>
                <a:ea typeface="Meiryo UI" panose="020B0604030504040204" pitchFamily="50" charset="-128"/>
              </a:rPr>
              <a:t>3</a:t>
            </a:r>
            <a:r>
              <a:rPr lang="ja-JP" altLang="en-US" sz="1800" dirty="0">
                <a:solidFill>
                  <a:schemeClr val="tx1">
                    <a:lumMod val="50000"/>
                  </a:schemeClr>
                </a:solidFill>
                <a:latin typeface="Meiryo UI" panose="020B0604030504040204" pitchFamily="50" charset="-128"/>
                <a:ea typeface="Meiryo UI" panose="020B0604030504040204" pitchFamily="50" charset="-128"/>
              </a:rPr>
              <a:t>地域の状況</a:t>
            </a:r>
            <a:endParaRPr lang="en-US" altLang="ja-JP" sz="1800" dirty="0">
              <a:solidFill>
                <a:schemeClr val="tx1">
                  <a:lumMod val="50000"/>
                </a:schemeClr>
              </a:solidFill>
              <a:latin typeface="Meiryo UI" panose="020B0604030504040204" pitchFamily="50" charset="-128"/>
              <a:ea typeface="Meiryo UI" panose="020B0604030504040204" pitchFamily="50" charset="-128"/>
            </a:endParaRPr>
          </a:p>
          <a:p>
            <a:r>
              <a:rPr lang="ja-JP" altLang="en-US" sz="1800" dirty="0">
                <a:solidFill>
                  <a:schemeClr val="tx1">
                    <a:lumMod val="50000"/>
                  </a:schemeClr>
                </a:solidFill>
                <a:latin typeface="Meiryo UI" panose="020B0604030504040204" pitchFamily="50" charset="-128"/>
                <a:ea typeface="Meiryo UI" panose="020B0604030504040204" pitchFamily="50" charset="-128"/>
              </a:rPr>
              <a:t>・対マレーシア輸出戦略の基本的な考え方</a:t>
            </a:r>
            <a:endParaRPr lang="en-US" altLang="ja-JP" sz="1800" dirty="0">
              <a:solidFill>
                <a:schemeClr val="tx1">
                  <a:lumMod val="50000"/>
                </a:schemeClr>
              </a:solidFill>
              <a:latin typeface="Meiryo UI" panose="020B0604030504040204" pitchFamily="50" charset="-128"/>
              <a:ea typeface="Meiryo UI" panose="020B0604030504040204" pitchFamily="50" charset="-128"/>
            </a:endParaRPr>
          </a:p>
          <a:p>
            <a:r>
              <a:rPr lang="ja-JP" altLang="en-US" sz="1800" dirty="0">
                <a:solidFill>
                  <a:schemeClr val="tx1">
                    <a:lumMod val="50000"/>
                  </a:schemeClr>
                </a:solidFill>
                <a:latin typeface="Meiryo UI" panose="020B0604030504040204" pitchFamily="50" charset="-128"/>
                <a:ea typeface="Meiryo UI" panose="020B0604030504040204" pitchFamily="50" charset="-128"/>
              </a:rPr>
              <a:t>・調査対象品目ごとの市場参入のための戦略提言</a:t>
            </a:r>
            <a:endParaRPr lang="en-US" altLang="ja-JP" sz="1800" dirty="0">
              <a:solidFill>
                <a:schemeClr val="tx1">
                  <a:lumMod val="50000"/>
                </a:schemeClr>
              </a:solidFill>
              <a:latin typeface="Meiryo UI" panose="020B0604030504040204" pitchFamily="50" charset="-128"/>
              <a:ea typeface="Meiryo UI" panose="020B0604030504040204" pitchFamily="50" charset="-128"/>
            </a:endParaRPr>
          </a:p>
          <a:p>
            <a:r>
              <a:rPr lang="ja-JP" altLang="en-US" sz="1800" dirty="0">
                <a:solidFill>
                  <a:schemeClr val="tx1">
                    <a:lumMod val="50000"/>
                  </a:schemeClr>
                </a:solidFill>
                <a:latin typeface="Meiryo UI" panose="020B0604030504040204" pitchFamily="50" charset="-128"/>
                <a:ea typeface="Meiryo UI" panose="020B0604030504040204" pitchFamily="50" charset="-128"/>
              </a:rPr>
              <a:t>・地元関連企業との連携推進</a:t>
            </a:r>
            <a:endParaRPr lang="en-US" altLang="ja-JP" sz="1800" dirty="0">
              <a:solidFill>
                <a:schemeClr val="tx1">
                  <a:lumMod val="50000"/>
                </a:schemeClr>
              </a:solidFill>
              <a:latin typeface="Meiryo UI" panose="020B0604030504040204" pitchFamily="50" charset="-128"/>
              <a:ea typeface="Meiryo UI" panose="020B0604030504040204" pitchFamily="50" charset="-128"/>
            </a:endParaRPr>
          </a:p>
          <a:p>
            <a:r>
              <a:rPr lang="ja-JP" altLang="en-US" sz="1800" dirty="0">
                <a:solidFill>
                  <a:schemeClr val="tx1">
                    <a:lumMod val="50000"/>
                  </a:schemeClr>
                </a:solidFill>
                <a:latin typeface="Meiryo UI" panose="020B0604030504040204" pitchFamily="50" charset="-128"/>
                <a:ea typeface="Meiryo UI" panose="020B0604030504040204" pitchFamily="50" charset="-128"/>
              </a:rPr>
              <a:t>・消費者向け販売促進</a:t>
            </a:r>
            <a:endParaRPr lang="en-US" altLang="ja-JP" sz="1800" dirty="0">
              <a:solidFill>
                <a:schemeClr val="tx1">
                  <a:lumMod val="50000"/>
                </a:schemeClr>
              </a:solidFill>
              <a:latin typeface="Meiryo UI" panose="020B0604030504040204" pitchFamily="50" charset="-128"/>
              <a:ea typeface="Meiryo UI" panose="020B0604030504040204" pitchFamily="50" charset="-128"/>
            </a:endParaRPr>
          </a:p>
          <a:p>
            <a:endParaRPr lang="en-US" altLang="ja-JP" sz="1800" dirty="0">
              <a:solidFill>
                <a:schemeClr val="tx1">
                  <a:lumMod val="50000"/>
                </a:schemeClr>
              </a:solidFill>
              <a:latin typeface="Meiryo UI" panose="020B0604030504040204" pitchFamily="50" charset="-128"/>
              <a:ea typeface="Meiryo UI" panose="020B0604030504040204" pitchFamily="50" charset="-128"/>
              <a:cs typeface="Arial"/>
            </a:endParaRPr>
          </a:p>
        </p:txBody>
      </p:sp>
    </p:spTree>
    <p:extLst>
      <p:ext uri="{BB962C8B-B14F-4D97-AF65-F5344CB8AC3E}">
        <p14:creationId xmlns:p14="http://schemas.microsoft.com/office/powerpoint/2010/main" val="36698069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B4479814-2E18-4B98-B972-5692E80829F4}"/>
              </a:ext>
            </a:extLst>
          </p:cNvPr>
          <p:cNvSpPr>
            <a:spLocks noGrp="1"/>
          </p:cNvSpPr>
          <p:nvPr>
            <p:ph type="title"/>
          </p:nvPr>
        </p:nvSpPr>
        <p:spPr>
          <a:xfrm>
            <a:off x="172186" y="1747"/>
            <a:ext cx="9578639" cy="618941"/>
          </a:xfrm>
          <a:ln w="19050">
            <a:noFill/>
          </a:ln>
        </p:spPr>
        <p:txBody>
          <a:bodyPr/>
          <a:lstStyle/>
          <a:p>
            <a:r>
              <a:rPr kumimoji="1" lang="ja-JP" altLang="en-US" dirty="0">
                <a:latin typeface="Meiryo UI" panose="020B0604030504040204" pitchFamily="50" charset="-128"/>
                <a:ea typeface="Meiryo UI" panose="020B0604030504040204" pitchFamily="50" charset="-128"/>
              </a:rPr>
              <a:t>説明事項</a:t>
            </a:r>
          </a:p>
        </p:txBody>
      </p:sp>
      <p:sp>
        <p:nvSpPr>
          <p:cNvPr id="2" name="正方形/長方形 1"/>
          <p:cNvSpPr/>
          <p:nvPr/>
        </p:nvSpPr>
        <p:spPr>
          <a:xfrm>
            <a:off x="2254781" y="743854"/>
            <a:ext cx="5760640" cy="5078313"/>
          </a:xfrm>
          <a:prstGeom prst="rect">
            <a:avLst/>
          </a:prstGeom>
          <a:ln>
            <a:noFill/>
            <a:prstDash val="dash"/>
          </a:ln>
        </p:spPr>
        <p:txBody>
          <a:bodyPr wrap="square">
            <a:spAutoFit/>
          </a:bodyPr>
          <a:lstStyle/>
          <a:p>
            <a:r>
              <a:rPr lang="ja-JP" altLang="en-US" sz="1800" b="1" dirty="0">
                <a:solidFill>
                  <a:schemeClr val="tx1">
                    <a:lumMod val="50000"/>
                  </a:schemeClr>
                </a:solidFill>
                <a:latin typeface="Meiryo UI" panose="020B0604030504040204" pitchFamily="50" charset="-128"/>
                <a:ea typeface="Meiryo UI" panose="020B0604030504040204" pitchFamily="50" charset="-128"/>
              </a:rPr>
              <a:t>市場調査</a:t>
            </a:r>
            <a:endParaRPr lang="en-US" altLang="ja-JP" sz="1800" b="1" dirty="0">
              <a:solidFill>
                <a:schemeClr val="tx1">
                  <a:lumMod val="50000"/>
                </a:schemeClr>
              </a:solidFill>
              <a:latin typeface="Meiryo UI" panose="020B0604030504040204" pitchFamily="50" charset="-128"/>
              <a:ea typeface="Meiryo UI" panose="020B0604030504040204" pitchFamily="50" charset="-128"/>
            </a:endParaRPr>
          </a:p>
          <a:p>
            <a:r>
              <a:rPr lang="ja-JP" altLang="en-US" sz="1800" dirty="0">
                <a:solidFill>
                  <a:schemeClr val="tx1">
                    <a:lumMod val="50000"/>
                  </a:schemeClr>
                </a:solidFill>
                <a:latin typeface="Meiryo UI" panose="020B0604030504040204" pitchFamily="50" charset="-128"/>
                <a:ea typeface="Meiryo UI" panose="020B0604030504040204" pitchFamily="50" charset="-128"/>
              </a:rPr>
              <a:t>・調査対象品目別の輸入額・量と年平均成長率</a:t>
            </a:r>
            <a:endParaRPr lang="en-US" altLang="ja-JP" sz="1800" dirty="0">
              <a:solidFill>
                <a:schemeClr val="tx1">
                  <a:lumMod val="50000"/>
                </a:schemeClr>
              </a:solidFill>
              <a:latin typeface="Meiryo UI" panose="020B0604030504040204" pitchFamily="50" charset="-128"/>
              <a:ea typeface="Meiryo UI" panose="020B0604030504040204" pitchFamily="50" charset="-128"/>
            </a:endParaRPr>
          </a:p>
          <a:p>
            <a:r>
              <a:rPr lang="ja-JP" altLang="en-US" sz="1800" dirty="0">
                <a:solidFill>
                  <a:schemeClr val="tx1">
                    <a:lumMod val="50000"/>
                  </a:schemeClr>
                </a:solidFill>
                <a:latin typeface="Meiryo UI" panose="020B0604030504040204" pitchFamily="50" charset="-128"/>
                <a:ea typeface="Meiryo UI" panose="020B0604030504040204" pitchFamily="50" charset="-128"/>
              </a:rPr>
              <a:t>・調査品目別</a:t>
            </a:r>
            <a:endParaRPr lang="en-US" altLang="ja-JP" sz="1800" dirty="0">
              <a:solidFill>
                <a:schemeClr val="tx1">
                  <a:lumMod val="50000"/>
                </a:schemeClr>
              </a:solidFill>
              <a:latin typeface="Meiryo UI" panose="020B0604030504040204" pitchFamily="50" charset="-128"/>
              <a:ea typeface="Meiryo UI" panose="020B0604030504040204" pitchFamily="50" charset="-128"/>
            </a:endParaRPr>
          </a:p>
          <a:p>
            <a:pPr indent="179388"/>
            <a:r>
              <a:rPr lang="en-US" altLang="ja-JP" sz="1800" dirty="0">
                <a:solidFill>
                  <a:schemeClr val="tx1">
                    <a:lumMod val="50000"/>
                  </a:schemeClr>
                </a:solidFill>
                <a:latin typeface="Meiryo UI" panose="020B0604030504040204" pitchFamily="50" charset="-128"/>
                <a:ea typeface="Meiryo UI" panose="020B0604030504040204" pitchFamily="50" charset="-128"/>
              </a:rPr>
              <a:t>- </a:t>
            </a:r>
            <a:r>
              <a:rPr lang="ja-JP" altLang="en-US" sz="1800" dirty="0">
                <a:solidFill>
                  <a:schemeClr val="tx1">
                    <a:lumMod val="50000"/>
                  </a:schemeClr>
                </a:solidFill>
                <a:latin typeface="Meiryo UI" panose="020B0604030504040204" pitchFamily="50" charset="-128"/>
                <a:ea typeface="Meiryo UI" panose="020B0604030504040204" pitchFamily="50" charset="-128"/>
              </a:rPr>
              <a:t>かんし</a:t>
            </a:r>
            <a:r>
              <a:rPr lang="ja-JP" altLang="en-US" sz="1800" dirty="0" err="1">
                <a:solidFill>
                  <a:schemeClr val="tx1">
                    <a:lumMod val="50000"/>
                  </a:schemeClr>
                </a:solidFill>
                <a:latin typeface="Meiryo UI" panose="020B0604030504040204" pitchFamily="50" charset="-128"/>
                <a:ea typeface="Meiryo UI" panose="020B0604030504040204" pitchFamily="50" charset="-128"/>
              </a:rPr>
              <a:t>ょ</a:t>
            </a:r>
            <a:endParaRPr lang="en-US" altLang="ja-JP" sz="1800" dirty="0">
              <a:solidFill>
                <a:schemeClr val="tx1">
                  <a:lumMod val="50000"/>
                </a:schemeClr>
              </a:solidFill>
              <a:latin typeface="Meiryo UI" panose="020B0604030504040204" pitchFamily="50" charset="-128"/>
              <a:ea typeface="Meiryo UI" panose="020B0604030504040204" pitchFamily="50" charset="-128"/>
            </a:endParaRPr>
          </a:p>
          <a:p>
            <a:pPr indent="179388"/>
            <a:r>
              <a:rPr lang="en-US" altLang="ja-JP" sz="1800" dirty="0">
                <a:solidFill>
                  <a:schemeClr val="tx1">
                    <a:lumMod val="50000"/>
                  </a:schemeClr>
                </a:solidFill>
                <a:latin typeface="Meiryo UI" panose="020B0604030504040204" pitchFamily="50" charset="-128"/>
                <a:ea typeface="Meiryo UI" panose="020B0604030504040204" pitchFamily="50" charset="-128"/>
              </a:rPr>
              <a:t>- </a:t>
            </a:r>
            <a:r>
              <a:rPr lang="ja-JP" altLang="en-US" sz="1800" dirty="0">
                <a:solidFill>
                  <a:schemeClr val="tx1">
                    <a:lumMod val="50000"/>
                  </a:schemeClr>
                </a:solidFill>
                <a:latin typeface="Meiryo UI" panose="020B0604030504040204" pitchFamily="50" charset="-128"/>
                <a:ea typeface="Meiryo UI" panose="020B0604030504040204" pitchFamily="50" charset="-128"/>
              </a:rPr>
              <a:t>梨</a:t>
            </a:r>
            <a:endParaRPr lang="en-US" altLang="ja-JP" sz="1800" dirty="0">
              <a:solidFill>
                <a:schemeClr val="tx1">
                  <a:lumMod val="50000"/>
                </a:schemeClr>
              </a:solidFill>
              <a:latin typeface="Meiryo UI" panose="020B0604030504040204" pitchFamily="50" charset="-128"/>
              <a:ea typeface="Meiryo UI" panose="020B0604030504040204" pitchFamily="50" charset="-128"/>
            </a:endParaRPr>
          </a:p>
          <a:p>
            <a:pPr indent="179388"/>
            <a:r>
              <a:rPr lang="en-US" altLang="ja-JP" sz="1800" dirty="0">
                <a:solidFill>
                  <a:schemeClr val="tx1">
                    <a:lumMod val="50000"/>
                  </a:schemeClr>
                </a:solidFill>
                <a:latin typeface="Meiryo UI" panose="020B0604030504040204" pitchFamily="50" charset="-128"/>
                <a:ea typeface="Meiryo UI" panose="020B0604030504040204" pitchFamily="50" charset="-128"/>
              </a:rPr>
              <a:t>- </a:t>
            </a:r>
            <a:r>
              <a:rPr lang="ja-JP" altLang="en-US" sz="1800" dirty="0">
                <a:solidFill>
                  <a:schemeClr val="tx1">
                    <a:lumMod val="50000"/>
                  </a:schemeClr>
                </a:solidFill>
                <a:latin typeface="Meiryo UI" panose="020B0604030504040204" pitchFamily="50" charset="-128"/>
                <a:ea typeface="Meiryo UI" panose="020B0604030504040204" pitchFamily="50" charset="-128"/>
              </a:rPr>
              <a:t>柿</a:t>
            </a:r>
            <a:endParaRPr lang="en-US" altLang="ja-JP" sz="1800" dirty="0">
              <a:solidFill>
                <a:schemeClr val="tx1">
                  <a:lumMod val="50000"/>
                </a:schemeClr>
              </a:solidFill>
              <a:latin typeface="Meiryo UI" panose="020B0604030504040204" pitchFamily="50" charset="-128"/>
              <a:ea typeface="Meiryo UI" panose="020B0604030504040204" pitchFamily="50" charset="-128"/>
            </a:endParaRPr>
          </a:p>
          <a:p>
            <a:pPr indent="179388"/>
            <a:r>
              <a:rPr lang="en-US" altLang="ja-JP" sz="1800" dirty="0">
                <a:solidFill>
                  <a:schemeClr val="tx1">
                    <a:lumMod val="50000"/>
                  </a:schemeClr>
                </a:solidFill>
                <a:latin typeface="Meiryo UI" panose="020B0604030504040204" pitchFamily="50" charset="-128"/>
                <a:ea typeface="Meiryo UI" panose="020B0604030504040204" pitchFamily="50" charset="-128"/>
              </a:rPr>
              <a:t>-</a:t>
            </a:r>
            <a:r>
              <a:rPr lang="ja-JP" altLang="en-US" sz="1800" dirty="0">
                <a:solidFill>
                  <a:schemeClr val="tx1">
                    <a:lumMod val="50000"/>
                  </a:schemeClr>
                </a:solidFill>
                <a:latin typeface="Meiryo UI" panose="020B0604030504040204" pitchFamily="50" charset="-128"/>
                <a:ea typeface="Meiryo UI" panose="020B0604030504040204" pitchFamily="50" charset="-128"/>
              </a:rPr>
              <a:t> メロン</a:t>
            </a:r>
            <a:endParaRPr lang="en-US" altLang="ja-JP" sz="1800" dirty="0">
              <a:solidFill>
                <a:schemeClr val="tx1">
                  <a:lumMod val="50000"/>
                </a:schemeClr>
              </a:solidFill>
              <a:latin typeface="Meiryo UI" panose="020B0604030504040204" pitchFamily="50" charset="-128"/>
              <a:ea typeface="Meiryo UI" panose="020B0604030504040204" pitchFamily="50" charset="-128"/>
            </a:endParaRPr>
          </a:p>
          <a:p>
            <a:pPr marL="342900" indent="-342900">
              <a:buFontTx/>
              <a:buChar char="-"/>
            </a:pPr>
            <a:endParaRPr lang="en-US" altLang="ja-JP" sz="1800" dirty="0">
              <a:solidFill>
                <a:schemeClr val="tx1">
                  <a:lumMod val="50000"/>
                </a:schemeClr>
              </a:solidFill>
              <a:latin typeface="Meiryo UI" panose="020B0604030504040204" pitchFamily="50" charset="-128"/>
              <a:ea typeface="Meiryo UI" panose="020B0604030504040204" pitchFamily="50" charset="-128"/>
            </a:endParaRPr>
          </a:p>
          <a:p>
            <a:r>
              <a:rPr lang="ja-JP" altLang="en-US" sz="1800" b="1" dirty="0">
                <a:solidFill>
                  <a:schemeClr val="bg1">
                    <a:lumMod val="50000"/>
                  </a:schemeClr>
                </a:solidFill>
                <a:latin typeface="Meiryo UI" panose="020B0604030504040204" pitchFamily="50" charset="-128"/>
                <a:ea typeface="Meiryo UI" panose="020B0604030504040204" pitchFamily="50" charset="-128"/>
              </a:rPr>
              <a:t>市場参入</a:t>
            </a:r>
            <a:r>
              <a:rPr lang="en-US" altLang="ja-JP" sz="1800" b="1" dirty="0">
                <a:solidFill>
                  <a:schemeClr val="bg1">
                    <a:lumMod val="50000"/>
                  </a:schemeClr>
                </a:solidFill>
                <a:latin typeface="Meiryo UI" panose="020B0604030504040204" pitchFamily="50" charset="-128"/>
                <a:ea typeface="Meiryo UI" panose="020B0604030504040204" pitchFamily="50" charset="-128"/>
              </a:rPr>
              <a:t>(</a:t>
            </a:r>
            <a:r>
              <a:rPr lang="ja-JP" altLang="en-US" sz="1800" b="1" dirty="0">
                <a:solidFill>
                  <a:schemeClr val="bg1">
                    <a:lumMod val="50000"/>
                  </a:schemeClr>
                </a:solidFill>
                <a:latin typeface="Meiryo UI" panose="020B0604030504040204" pitchFamily="50" charset="-128"/>
                <a:ea typeface="Meiryo UI" panose="020B0604030504040204" pitchFamily="50" charset="-128"/>
              </a:rPr>
              <a:t>拡大</a:t>
            </a:r>
            <a:r>
              <a:rPr lang="en-US" altLang="ja-JP" sz="1800" b="1" dirty="0">
                <a:solidFill>
                  <a:schemeClr val="bg1">
                    <a:lumMod val="50000"/>
                  </a:schemeClr>
                </a:solidFill>
                <a:latin typeface="Meiryo UI" panose="020B0604030504040204" pitchFamily="50" charset="-128"/>
                <a:ea typeface="Meiryo UI" panose="020B0604030504040204" pitchFamily="50" charset="-128"/>
              </a:rPr>
              <a:t>)</a:t>
            </a:r>
            <a:r>
              <a:rPr lang="ja-JP" altLang="en-US" sz="1800" b="1" dirty="0">
                <a:solidFill>
                  <a:schemeClr val="bg1">
                    <a:lumMod val="50000"/>
                  </a:schemeClr>
                </a:solidFill>
                <a:latin typeface="Meiryo UI" panose="020B0604030504040204" pitchFamily="50" charset="-128"/>
                <a:ea typeface="Meiryo UI" panose="020B0604030504040204" pitchFamily="50" charset="-128"/>
              </a:rPr>
              <a:t>の障壁となっている規制やインフラ問題</a:t>
            </a:r>
            <a:endParaRPr lang="en-US" altLang="ja-JP" sz="1800" b="1" dirty="0">
              <a:solidFill>
                <a:schemeClr val="bg1">
                  <a:lumMod val="50000"/>
                </a:schemeClr>
              </a:solidFill>
              <a:latin typeface="Meiryo UI" panose="020B0604030504040204" pitchFamily="50" charset="-128"/>
              <a:ea typeface="Meiryo UI" panose="020B0604030504040204" pitchFamily="50" charset="-128"/>
            </a:endParaRPr>
          </a:p>
          <a:p>
            <a:r>
              <a:rPr lang="ja-JP" altLang="en-US" sz="1800" dirty="0">
                <a:solidFill>
                  <a:schemeClr val="bg1">
                    <a:lumMod val="50000"/>
                  </a:schemeClr>
                </a:solidFill>
                <a:latin typeface="Meiryo UI" panose="020B0604030504040204" pitchFamily="50" charset="-128"/>
                <a:ea typeface="Meiryo UI" panose="020B0604030504040204" pitchFamily="50" charset="-128"/>
              </a:rPr>
              <a:t>・市場参入・拡大に対する規制・インフラの障壁</a:t>
            </a:r>
            <a:endParaRPr lang="en-US" altLang="ja-JP" sz="1800" dirty="0">
              <a:solidFill>
                <a:schemeClr val="bg1">
                  <a:lumMod val="50000"/>
                </a:schemeClr>
              </a:solidFill>
              <a:latin typeface="Meiryo UI" panose="020B0604030504040204" pitchFamily="50" charset="-128"/>
              <a:ea typeface="Meiryo UI" panose="020B0604030504040204" pitchFamily="50" charset="-128"/>
            </a:endParaRPr>
          </a:p>
          <a:p>
            <a:r>
              <a:rPr lang="ja-JP" altLang="en-US" sz="1800" dirty="0">
                <a:solidFill>
                  <a:schemeClr val="bg1">
                    <a:lumMod val="50000"/>
                  </a:schemeClr>
                </a:solidFill>
                <a:latin typeface="Meiryo UI" panose="020B0604030504040204" pitchFamily="50" charset="-128"/>
                <a:ea typeface="Meiryo UI" panose="020B0604030504040204" pitchFamily="50" charset="-128"/>
              </a:rPr>
              <a:t>・調査品目別の規制の概要</a:t>
            </a:r>
            <a:endParaRPr lang="en-US" altLang="ja-JP" sz="1800" dirty="0">
              <a:solidFill>
                <a:schemeClr val="bg1">
                  <a:lumMod val="50000"/>
                </a:schemeClr>
              </a:solidFill>
              <a:latin typeface="Meiryo UI" panose="020B0604030504040204" pitchFamily="50" charset="-128"/>
              <a:ea typeface="Meiryo UI" panose="020B0604030504040204" pitchFamily="50" charset="-128"/>
              <a:cs typeface="Arial"/>
            </a:endParaRPr>
          </a:p>
          <a:p>
            <a:pPr marL="92075" lvl="0" indent="-92075" defTabSz="484862">
              <a:defRPr/>
            </a:pPr>
            <a:endParaRPr lang="en-US" altLang="ja-JP" sz="1800" b="1" dirty="0">
              <a:solidFill>
                <a:schemeClr val="bg1">
                  <a:lumMod val="50000"/>
                </a:schemeClr>
              </a:solidFill>
              <a:latin typeface="Meiryo UI" panose="020B0604030504040204" pitchFamily="50" charset="-128"/>
              <a:ea typeface="Meiryo UI" panose="020B0604030504040204" pitchFamily="50" charset="-128"/>
              <a:cs typeface="Meiryo UI" panose="020B0604030504040204" pitchFamily="50" charset="-128"/>
            </a:endParaRPr>
          </a:p>
          <a:p>
            <a:pPr marL="92075" lvl="0" indent="-92075" defTabSz="484862">
              <a:defRPr/>
            </a:pPr>
            <a:r>
              <a:rPr lang="ja-JP" altLang="en-US" sz="1800" b="1" dirty="0">
                <a:solidFill>
                  <a:schemeClr val="bg1">
                    <a:lumMod val="50000"/>
                  </a:schemeClr>
                </a:solidFill>
                <a:latin typeface="Meiryo UI" panose="020B0604030504040204" pitchFamily="50" charset="-128"/>
                <a:ea typeface="Meiryo UI" panose="020B0604030504040204" pitchFamily="50" charset="-128"/>
                <a:cs typeface="Meiryo UI" panose="020B0604030504040204" pitchFamily="50" charset="-128"/>
              </a:rPr>
              <a:t>市場参入（拡大）のあり方・輸出戦略案</a:t>
            </a:r>
            <a:endParaRPr lang="en-US" altLang="ja-JP" sz="1800" b="1" dirty="0">
              <a:solidFill>
                <a:schemeClr val="bg1">
                  <a:lumMod val="50000"/>
                </a:schemeClr>
              </a:solidFill>
              <a:latin typeface="Meiryo UI" panose="020B0604030504040204" pitchFamily="50" charset="-128"/>
              <a:ea typeface="Meiryo UI" panose="020B0604030504040204" pitchFamily="50" charset="-128"/>
              <a:cs typeface="Meiryo UI" panose="020B0604030504040204" pitchFamily="50" charset="-128"/>
            </a:endParaRPr>
          </a:p>
          <a:p>
            <a:pPr marL="92075" lvl="0" indent="-92075" defTabSz="484862">
              <a:defRPr/>
            </a:pPr>
            <a:r>
              <a:rPr lang="ja-JP" altLang="en-US" sz="1800" dirty="0">
                <a:solidFill>
                  <a:schemeClr val="bg1">
                    <a:lumMod val="50000"/>
                  </a:schemeClr>
                </a:solidFill>
                <a:latin typeface="Meiryo UI" panose="020B0604030504040204" pitchFamily="50" charset="-128"/>
                <a:ea typeface="Meiryo UI" panose="020B0604030504040204" pitchFamily="50" charset="-128"/>
              </a:rPr>
              <a:t>・調査対象</a:t>
            </a:r>
            <a:r>
              <a:rPr lang="en-US" altLang="ja-JP" sz="1800" dirty="0">
                <a:solidFill>
                  <a:schemeClr val="bg1">
                    <a:lumMod val="50000"/>
                  </a:schemeClr>
                </a:solidFill>
                <a:latin typeface="Meiryo UI" panose="020B0604030504040204" pitchFamily="50" charset="-128"/>
                <a:ea typeface="Meiryo UI" panose="020B0604030504040204" pitchFamily="50" charset="-128"/>
              </a:rPr>
              <a:t>3</a:t>
            </a:r>
            <a:r>
              <a:rPr lang="ja-JP" altLang="en-US" sz="1800" dirty="0">
                <a:solidFill>
                  <a:schemeClr val="bg1">
                    <a:lumMod val="50000"/>
                  </a:schemeClr>
                </a:solidFill>
                <a:latin typeface="Meiryo UI" panose="020B0604030504040204" pitchFamily="50" charset="-128"/>
                <a:ea typeface="Meiryo UI" panose="020B0604030504040204" pitchFamily="50" charset="-128"/>
              </a:rPr>
              <a:t>地域の状況</a:t>
            </a:r>
            <a:endParaRPr lang="en-US" altLang="ja-JP" sz="1800" dirty="0">
              <a:solidFill>
                <a:schemeClr val="bg1">
                  <a:lumMod val="50000"/>
                </a:schemeClr>
              </a:solidFill>
              <a:latin typeface="Meiryo UI" panose="020B0604030504040204" pitchFamily="50" charset="-128"/>
              <a:ea typeface="Meiryo UI" panose="020B0604030504040204" pitchFamily="50" charset="-128"/>
            </a:endParaRPr>
          </a:p>
          <a:p>
            <a:r>
              <a:rPr lang="ja-JP" altLang="en-US" sz="1800" dirty="0">
                <a:solidFill>
                  <a:schemeClr val="bg1">
                    <a:lumMod val="50000"/>
                  </a:schemeClr>
                </a:solidFill>
                <a:latin typeface="Meiryo UI" panose="020B0604030504040204" pitchFamily="50" charset="-128"/>
                <a:ea typeface="Meiryo UI" panose="020B0604030504040204" pitchFamily="50" charset="-128"/>
              </a:rPr>
              <a:t>・対マレーシア輸出戦略の基本的な考え方</a:t>
            </a:r>
            <a:endParaRPr lang="en-US" altLang="ja-JP" sz="1800" dirty="0">
              <a:solidFill>
                <a:schemeClr val="bg1">
                  <a:lumMod val="50000"/>
                </a:schemeClr>
              </a:solidFill>
              <a:latin typeface="Meiryo UI" panose="020B0604030504040204" pitchFamily="50" charset="-128"/>
              <a:ea typeface="Meiryo UI" panose="020B0604030504040204" pitchFamily="50" charset="-128"/>
            </a:endParaRPr>
          </a:p>
          <a:p>
            <a:r>
              <a:rPr lang="ja-JP" altLang="en-US" sz="1800" dirty="0">
                <a:solidFill>
                  <a:schemeClr val="bg1">
                    <a:lumMod val="50000"/>
                  </a:schemeClr>
                </a:solidFill>
                <a:latin typeface="Meiryo UI" panose="020B0604030504040204" pitchFamily="50" charset="-128"/>
                <a:ea typeface="Meiryo UI" panose="020B0604030504040204" pitchFamily="50" charset="-128"/>
              </a:rPr>
              <a:t>・調査対象品目ごとの市場参入のための戦略提言</a:t>
            </a:r>
            <a:endParaRPr lang="en-US" altLang="ja-JP" sz="1800" dirty="0">
              <a:solidFill>
                <a:schemeClr val="bg1">
                  <a:lumMod val="50000"/>
                </a:schemeClr>
              </a:solidFill>
              <a:latin typeface="Meiryo UI" panose="020B0604030504040204" pitchFamily="50" charset="-128"/>
              <a:ea typeface="Meiryo UI" panose="020B0604030504040204" pitchFamily="50" charset="-128"/>
            </a:endParaRPr>
          </a:p>
          <a:p>
            <a:r>
              <a:rPr lang="ja-JP" altLang="en-US" sz="1800" dirty="0">
                <a:solidFill>
                  <a:schemeClr val="bg1">
                    <a:lumMod val="50000"/>
                  </a:schemeClr>
                </a:solidFill>
                <a:latin typeface="Meiryo UI" panose="020B0604030504040204" pitchFamily="50" charset="-128"/>
                <a:ea typeface="Meiryo UI" panose="020B0604030504040204" pitchFamily="50" charset="-128"/>
              </a:rPr>
              <a:t>・地元関連企業との連携推進</a:t>
            </a:r>
            <a:endParaRPr lang="en-US" altLang="ja-JP" sz="1800" dirty="0">
              <a:solidFill>
                <a:schemeClr val="bg1">
                  <a:lumMod val="50000"/>
                </a:schemeClr>
              </a:solidFill>
              <a:latin typeface="Meiryo UI" panose="020B0604030504040204" pitchFamily="50" charset="-128"/>
              <a:ea typeface="Meiryo UI" panose="020B0604030504040204" pitchFamily="50" charset="-128"/>
            </a:endParaRPr>
          </a:p>
          <a:p>
            <a:r>
              <a:rPr lang="ja-JP" altLang="en-US" sz="1800" dirty="0">
                <a:solidFill>
                  <a:schemeClr val="bg1">
                    <a:lumMod val="50000"/>
                  </a:schemeClr>
                </a:solidFill>
                <a:latin typeface="Meiryo UI" panose="020B0604030504040204" pitchFamily="50" charset="-128"/>
                <a:ea typeface="Meiryo UI" panose="020B0604030504040204" pitchFamily="50" charset="-128"/>
              </a:rPr>
              <a:t>・消費者向け販売促進</a:t>
            </a:r>
            <a:endParaRPr lang="en-US" altLang="ja-JP" sz="1800" dirty="0">
              <a:solidFill>
                <a:schemeClr val="bg1">
                  <a:lumMod val="50000"/>
                </a:schemeClr>
              </a:solidFill>
              <a:latin typeface="Meiryo UI" panose="020B0604030504040204" pitchFamily="50" charset="-128"/>
              <a:ea typeface="Meiryo UI" panose="020B0604030504040204" pitchFamily="50" charset="-128"/>
            </a:endParaRPr>
          </a:p>
        </p:txBody>
      </p:sp>
      <p:sp>
        <p:nvSpPr>
          <p:cNvPr id="5" name="正方形/長方形 4"/>
          <p:cNvSpPr/>
          <p:nvPr/>
        </p:nvSpPr>
        <p:spPr>
          <a:xfrm>
            <a:off x="2216696" y="762971"/>
            <a:ext cx="4896544" cy="1965066"/>
          </a:xfrm>
          <a:prstGeom prst="rect">
            <a:avLst/>
          </a:prstGeom>
          <a:noFill/>
          <a:ln w="19050">
            <a:solidFill>
              <a:srgbClr val="FF0000"/>
            </a:solidFill>
            <a:prstDash val="dash"/>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Tree>
    <p:extLst>
      <p:ext uri="{BB962C8B-B14F-4D97-AF65-F5344CB8AC3E}">
        <p14:creationId xmlns:p14="http://schemas.microsoft.com/office/powerpoint/2010/main" val="41880972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lang="zh-TW" altLang="en-US" dirty="0">
                <a:latin typeface="Meiryo UI" panose="020B0604030504040204" pitchFamily="50" charset="-128"/>
                <a:ea typeface="Meiryo UI" panose="020B0604030504040204" pitchFamily="50" charset="-128"/>
              </a:rPr>
              <a:t>調査対象品目</a:t>
            </a:r>
            <a:r>
              <a:rPr lang="ja-JP" altLang="en-US" dirty="0">
                <a:latin typeface="Meiryo UI" panose="020B0604030504040204" pitchFamily="50" charset="-128"/>
                <a:ea typeface="Meiryo UI" panose="020B0604030504040204" pitchFamily="50" charset="-128"/>
              </a:rPr>
              <a:t>別の輸入額と年平均成長率</a:t>
            </a:r>
            <a:endParaRPr kumimoji="1" lang="ja-JP" altLang="en-US" dirty="0">
              <a:latin typeface="Meiryo UI" panose="020B0604030504040204" pitchFamily="50" charset="-128"/>
              <a:ea typeface="Meiryo UI" panose="020B0604030504040204" pitchFamily="50" charset="-128"/>
            </a:endParaRPr>
          </a:p>
        </p:txBody>
      </p:sp>
      <p:sp>
        <p:nvSpPr>
          <p:cNvPr id="2" name="正方形/長方形 1"/>
          <p:cNvSpPr/>
          <p:nvPr/>
        </p:nvSpPr>
        <p:spPr>
          <a:xfrm>
            <a:off x="3455782" y="1402123"/>
            <a:ext cx="3122971" cy="292388"/>
          </a:xfrm>
          <a:prstGeom prst="rect">
            <a:avLst/>
          </a:prstGeom>
        </p:spPr>
        <p:txBody>
          <a:bodyPr wrap="none">
            <a:spAutoFit/>
          </a:bodyPr>
          <a:lstStyle/>
          <a:p>
            <a:r>
              <a:rPr lang="ja-JP" altLang="en-US" sz="1300" b="1" dirty="0">
                <a:latin typeface="Meiryo UI" panose="020B0604030504040204" pitchFamily="50" charset="-128"/>
                <a:ea typeface="Meiryo UI" panose="020B0604030504040204" pitchFamily="50" charset="-128"/>
              </a:rPr>
              <a:t>調査対象品目別の輸入額と年平均成長率</a:t>
            </a:r>
          </a:p>
        </p:txBody>
      </p:sp>
      <p:sp>
        <p:nvSpPr>
          <p:cNvPr id="5" name="正方形/長方形 4"/>
          <p:cNvSpPr/>
          <p:nvPr/>
        </p:nvSpPr>
        <p:spPr>
          <a:xfrm>
            <a:off x="35471" y="6171905"/>
            <a:ext cx="2403222" cy="261610"/>
          </a:xfrm>
          <a:prstGeom prst="rect">
            <a:avLst/>
          </a:prstGeom>
        </p:spPr>
        <p:txBody>
          <a:bodyPr wrap="none">
            <a:spAutoFit/>
          </a:bodyPr>
          <a:lstStyle/>
          <a:p>
            <a:r>
              <a:rPr lang="ja-JP" altLang="en-US" sz="1100" dirty="0">
                <a:latin typeface="Meiryo UI" panose="020B0604030504040204" pitchFamily="50" charset="-128"/>
                <a:ea typeface="Meiryo UI" panose="020B0604030504040204" pitchFamily="50" charset="-128"/>
              </a:rPr>
              <a:t>出典：</a:t>
            </a:r>
            <a:r>
              <a:rPr lang="en-US" altLang="ja-JP" sz="1100" dirty="0">
                <a:latin typeface="Meiryo UI" panose="020B0604030504040204" pitchFamily="50" charset="-128"/>
                <a:ea typeface="Meiryo UI" panose="020B0604030504040204" pitchFamily="50" charset="-128"/>
              </a:rPr>
              <a:t>ITC Trade Map</a:t>
            </a:r>
            <a:r>
              <a:rPr lang="ja-JP" altLang="en-US" sz="1100" dirty="0">
                <a:latin typeface="Meiryo UI" panose="020B0604030504040204" pitchFamily="50" charset="-128"/>
                <a:ea typeface="Meiryo UI" panose="020B0604030504040204" pitchFamily="50" charset="-128"/>
              </a:rPr>
              <a:t>（</a:t>
            </a:r>
            <a:r>
              <a:rPr lang="en-US" altLang="ja-JP" sz="1100" dirty="0">
                <a:latin typeface="Meiryo UI" panose="020B0604030504040204" pitchFamily="50" charset="-128"/>
                <a:ea typeface="Meiryo UI" panose="020B0604030504040204" pitchFamily="50" charset="-128"/>
              </a:rPr>
              <a:t>2022</a:t>
            </a:r>
            <a:r>
              <a:rPr lang="ja-JP" altLang="en-US" sz="1100" dirty="0">
                <a:latin typeface="Meiryo UI" panose="020B0604030504040204" pitchFamily="50" charset="-128"/>
                <a:ea typeface="Meiryo UI" panose="020B0604030504040204" pitchFamily="50" charset="-128"/>
              </a:rPr>
              <a:t>年）</a:t>
            </a:r>
          </a:p>
        </p:txBody>
      </p:sp>
      <p:graphicFrame>
        <p:nvGraphicFramePr>
          <p:cNvPr id="6" name="Chart 54">
            <a:extLst>
              <a:ext uri="{FF2B5EF4-FFF2-40B4-BE49-F238E27FC236}">
                <a16:creationId xmlns:a16="http://schemas.microsoft.com/office/drawing/2014/main" id="{36B477F8-9339-22D4-0EB6-285FAB3396FC}"/>
              </a:ext>
            </a:extLst>
          </p:cNvPr>
          <p:cNvGraphicFramePr/>
          <p:nvPr>
            <p:extLst>
              <p:ext uri="{D42A27DB-BD31-4B8C-83A1-F6EECF244321}">
                <p14:modId xmlns:p14="http://schemas.microsoft.com/office/powerpoint/2010/main" val="1277968561"/>
              </p:ext>
            </p:extLst>
          </p:nvPr>
        </p:nvGraphicFramePr>
        <p:xfrm>
          <a:off x="1064568" y="1674356"/>
          <a:ext cx="7704856" cy="4850988"/>
        </p:xfrm>
        <a:graphic>
          <a:graphicData uri="http://schemas.openxmlformats.org/drawingml/2006/chart">
            <c:chart xmlns:c="http://schemas.openxmlformats.org/drawingml/2006/chart" xmlns:r="http://schemas.openxmlformats.org/officeDocument/2006/relationships" r:id="rId2"/>
          </a:graphicData>
        </a:graphic>
      </p:graphicFrame>
      <p:sp>
        <p:nvSpPr>
          <p:cNvPr id="7" name="正方形/長方形 6"/>
          <p:cNvSpPr/>
          <p:nvPr/>
        </p:nvSpPr>
        <p:spPr>
          <a:xfrm>
            <a:off x="3728865" y="6145483"/>
            <a:ext cx="936104" cy="28803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ja-JP" altLang="en-US" dirty="0">
                <a:solidFill>
                  <a:sysClr val="windowText" lastClr="000000"/>
                </a:solidFill>
                <a:latin typeface="Meiryo UI" panose="020B0604030504040204" pitchFamily="50" charset="-128"/>
                <a:ea typeface="Meiryo UI" panose="020B0604030504040204" pitchFamily="50" charset="-128"/>
              </a:rPr>
              <a:t>かんしょ</a:t>
            </a:r>
            <a:endParaRPr lang="ja-JP" dirty="0">
              <a:solidFill>
                <a:sysClr val="windowText" lastClr="000000"/>
              </a:solidFill>
              <a:latin typeface="Meiryo UI" panose="020B0604030504040204" pitchFamily="50" charset="-128"/>
              <a:ea typeface="Meiryo UI" panose="020B0604030504040204" pitchFamily="50" charset="-128"/>
            </a:endParaRPr>
          </a:p>
        </p:txBody>
      </p:sp>
      <p:sp>
        <p:nvSpPr>
          <p:cNvPr id="4" name="楕円 3"/>
          <p:cNvSpPr/>
          <p:nvPr/>
        </p:nvSpPr>
        <p:spPr>
          <a:xfrm>
            <a:off x="2576736" y="1674356"/>
            <a:ext cx="2376264" cy="2114684"/>
          </a:xfrm>
          <a:prstGeom prst="ellipse">
            <a:avLst/>
          </a:prstGeom>
          <a:noFill/>
          <a:ln>
            <a:solidFill>
              <a:srgbClr val="FF0000"/>
            </a:solidFill>
            <a:prstDash val="dash"/>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8" name="テキスト ボックス 7"/>
          <p:cNvSpPr txBox="1"/>
          <p:nvPr/>
        </p:nvSpPr>
        <p:spPr>
          <a:xfrm>
            <a:off x="272480" y="733701"/>
            <a:ext cx="9145016" cy="601062"/>
          </a:xfrm>
          <a:prstGeom prst="rect">
            <a:avLst/>
          </a:prstGeom>
          <a:noFill/>
        </p:spPr>
        <p:txBody>
          <a:bodyPr wrap="square" rtlCol="0">
            <a:spAutoFit/>
          </a:bodyPr>
          <a:lstStyle/>
          <a:p>
            <a:r>
              <a:rPr kumimoji="1" lang="ja-JP" altLang="en-US" dirty="0">
                <a:latin typeface="Meiryo UI" panose="020B0604030504040204" pitchFamily="50" charset="-128"/>
                <a:ea typeface="Meiryo UI" panose="020B0604030504040204" pitchFamily="50" charset="-128"/>
              </a:rPr>
              <a:t>メロンとかんし</a:t>
            </a:r>
            <a:r>
              <a:rPr kumimoji="1" lang="ja-JP" altLang="en-US" dirty="0" err="1">
                <a:latin typeface="Meiryo UI" panose="020B0604030504040204" pitchFamily="50" charset="-128"/>
                <a:ea typeface="Meiryo UI" panose="020B0604030504040204" pitchFamily="50" charset="-128"/>
              </a:rPr>
              <a:t>ょは</a:t>
            </a:r>
            <a:r>
              <a:rPr kumimoji="1" lang="ja-JP" altLang="en-US" dirty="0">
                <a:latin typeface="Meiryo UI" panose="020B0604030504040204" pitchFamily="50" charset="-128"/>
                <a:ea typeface="Meiryo UI" panose="020B0604030504040204" pitchFamily="50" charset="-128"/>
              </a:rPr>
              <a:t>、輸入額の年平均成長率が高く、今後特に注力すべき品目である。</a:t>
            </a:r>
            <a:endParaRPr kumimoji="1"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・梨は調査対象</a:t>
            </a:r>
            <a:r>
              <a:rPr lang="en-US" altLang="ja-JP" sz="1600" dirty="0">
                <a:latin typeface="Meiryo UI" panose="020B0604030504040204" pitchFamily="50" charset="-128"/>
                <a:ea typeface="Meiryo UI" panose="020B0604030504040204" pitchFamily="50" charset="-128"/>
              </a:rPr>
              <a:t>4</a:t>
            </a:r>
            <a:r>
              <a:rPr lang="ja-JP" altLang="en-US" sz="1600" dirty="0">
                <a:latin typeface="Meiryo UI" panose="020B0604030504040204" pitchFamily="50" charset="-128"/>
                <a:ea typeface="Meiryo UI" panose="020B0604030504040204" pitchFamily="50" charset="-128"/>
              </a:rPr>
              <a:t>品目の中では、輸入額の成長率は低いが、市場規模は大きい</a:t>
            </a:r>
            <a:r>
              <a:rPr lang="ja-JP" altLang="en-US" dirty="0">
                <a:latin typeface="Meiryo UI" panose="020B0604030504040204" pitchFamily="50" charset="-128"/>
                <a:ea typeface="Meiryo UI" panose="020B0604030504040204" pitchFamily="50" charset="-128"/>
              </a:rPr>
              <a:t>。</a:t>
            </a:r>
            <a:endParaRPr kumimoji="1" lang="ja-JP" altLang="en-US" dirty="0">
              <a:latin typeface="Meiryo UI" panose="020B0604030504040204" pitchFamily="50" charset="-128"/>
              <a:ea typeface="Meiryo UI" panose="020B0604030504040204" pitchFamily="50" charset="-128"/>
            </a:endParaRPr>
          </a:p>
        </p:txBody>
      </p:sp>
      <p:sp>
        <p:nvSpPr>
          <p:cNvPr id="9" name="楕円 8"/>
          <p:cNvSpPr/>
          <p:nvPr/>
        </p:nvSpPr>
        <p:spPr>
          <a:xfrm>
            <a:off x="6969224" y="3861048"/>
            <a:ext cx="1440160" cy="996702"/>
          </a:xfrm>
          <a:prstGeom prst="ellipse">
            <a:avLst/>
          </a:prstGeom>
          <a:noFill/>
          <a:ln>
            <a:solidFill>
              <a:srgbClr val="FF0000"/>
            </a:solidFill>
            <a:prstDash val="dash"/>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Tree>
    <p:extLst>
      <p:ext uri="{BB962C8B-B14F-4D97-AF65-F5344CB8AC3E}">
        <p14:creationId xmlns:p14="http://schemas.microsoft.com/office/powerpoint/2010/main" val="35317957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lang="zh-TW" altLang="en-US" dirty="0">
                <a:latin typeface="Meiryo UI" panose="020B0604030504040204" pitchFamily="50" charset="-128"/>
                <a:ea typeface="Meiryo UI" panose="020B0604030504040204" pitchFamily="50" charset="-128"/>
              </a:rPr>
              <a:t>調査対象品目</a:t>
            </a:r>
            <a:r>
              <a:rPr lang="ja-JP" altLang="en-US" dirty="0">
                <a:latin typeface="Meiryo UI" panose="020B0604030504040204" pitchFamily="50" charset="-128"/>
                <a:ea typeface="Meiryo UI" panose="020B0604030504040204" pitchFamily="50" charset="-128"/>
              </a:rPr>
              <a:t>別の輸入量と年平均成長率</a:t>
            </a:r>
            <a:endParaRPr kumimoji="1" lang="ja-JP" altLang="en-US" dirty="0">
              <a:latin typeface="Meiryo UI" panose="020B0604030504040204" pitchFamily="50" charset="-128"/>
              <a:ea typeface="Meiryo UI" panose="020B0604030504040204" pitchFamily="50" charset="-128"/>
            </a:endParaRPr>
          </a:p>
        </p:txBody>
      </p:sp>
      <p:sp>
        <p:nvSpPr>
          <p:cNvPr id="2" name="正方形/長方形 1"/>
          <p:cNvSpPr/>
          <p:nvPr/>
        </p:nvSpPr>
        <p:spPr>
          <a:xfrm>
            <a:off x="3450187" y="1340768"/>
            <a:ext cx="3122971" cy="292388"/>
          </a:xfrm>
          <a:prstGeom prst="rect">
            <a:avLst/>
          </a:prstGeom>
        </p:spPr>
        <p:txBody>
          <a:bodyPr wrap="none">
            <a:spAutoFit/>
          </a:bodyPr>
          <a:lstStyle/>
          <a:p>
            <a:r>
              <a:rPr lang="ja-JP" altLang="en-US" sz="1300" b="1" dirty="0">
                <a:latin typeface="Meiryo UI" panose="020B0604030504040204" pitchFamily="50" charset="-128"/>
                <a:ea typeface="Meiryo UI" panose="020B0604030504040204" pitchFamily="50" charset="-128"/>
              </a:rPr>
              <a:t>調査対象品目別の輸入量と年平均成長率</a:t>
            </a:r>
          </a:p>
        </p:txBody>
      </p:sp>
      <p:sp>
        <p:nvSpPr>
          <p:cNvPr id="5" name="正方形/長方形 4"/>
          <p:cNvSpPr/>
          <p:nvPr/>
        </p:nvSpPr>
        <p:spPr>
          <a:xfrm>
            <a:off x="35471" y="6171905"/>
            <a:ext cx="2403222" cy="261610"/>
          </a:xfrm>
          <a:prstGeom prst="rect">
            <a:avLst/>
          </a:prstGeom>
        </p:spPr>
        <p:txBody>
          <a:bodyPr wrap="none">
            <a:spAutoFit/>
          </a:bodyPr>
          <a:lstStyle/>
          <a:p>
            <a:r>
              <a:rPr lang="ja-JP" altLang="en-US" sz="1100" dirty="0">
                <a:latin typeface="Meiryo UI" panose="020B0604030504040204" pitchFamily="50" charset="-128"/>
                <a:ea typeface="Meiryo UI" panose="020B0604030504040204" pitchFamily="50" charset="-128"/>
              </a:rPr>
              <a:t>出典：</a:t>
            </a:r>
            <a:r>
              <a:rPr lang="en-US" altLang="ja-JP" sz="1100" dirty="0">
                <a:latin typeface="Meiryo UI" panose="020B0604030504040204" pitchFamily="50" charset="-128"/>
                <a:ea typeface="Meiryo UI" panose="020B0604030504040204" pitchFamily="50" charset="-128"/>
              </a:rPr>
              <a:t>ITC Trade Map</a:t>
            </a:r>
            <a:r>
              <a:rPr lang="ja-JP" altLang="en-US" sz="1100" dirty="0">
                <a:latin typeface="Meiryo UI" panose="020B0604030504040204" pitchFamily="50" charset="-128"/>
                <a:ea typeface="Meiryo UI" panose="020B0604030504040204" pitchFamily="50" charset="-128"/>
              </a:rPr>
              <a:t>（</a:t>
            </a:r>
            <a:r>
              <a:rPr lang="en-US" altLang="ja-JP" sz="1100" dirty="0">
                <a:latin typeface="Meiryo UI" panose="020B0604030504040204" pitchFamily="50" charset="-128"/>
                <a:ea typeface="Meiryo UI" panose="020B0604030504040204" pitchFamily="50" charset="-128"/>
              </a:rPr>
              <a:t>2022</a:t>
            </a:r>
            <a:r>
              <a:rPr lang="ja-JP" altLang="en-US" sz="1100" dirty="0">
                <a:latin typeface="Meiryo UI" panose="020B0604030504040204" pitchFamily="50" charset="-128"/>
                <a:ea typeface="Meiryo UI" panose="020B0604030504040204" pitchFamily="50" charset="-128"/>
              </a:rPr>
              <a:t>年）</a:t>
            </a:r>
          </a:p>
        </p:txBody>
      </p:sp>
      <p:graphicFrame>
        <p:nvGraphicFramePr>
          <p:cNvPr id="10" name="Chart 1">
            <a:extLst>
              <a:ext uri="{FF2B5EF4-FFF2-40B4-BE49-F238E27FC236}">
                <a16:creationId xmlns:a16="http://schemas.microsoft.com/office/drawing/2014/main" id="{4FDD7F7D-DD5B-4D92-B8EC-09C927EADE57}"/>
              </a:ext>
            </a:extLst>
          </p:cNvPr>
          <p:cNvGraphicFramePr/>
          <p:nvPr>
            <p:extLst>
              <p:ext uri="{D42A27DB-BD31-4B8C-83A1-F6EECF244321}">
                <p14:modId xmlns:p14="http://schemas.microsoft.com/office/powerpoint/2010/main" val="1368232368"/>
              </p:ext>
            </p:extLst>
          </p:nvPr>
        </p:nvGraphicFramePr>
        <p:xfrm>
          <a:off x="1811273" y="1738745"/>
          <a:ext cx="6400800" cy="3844925"/>
        </p:xfrm>
        <a:graphic>
          <a:graphicData uri="http://schemas.openxmlformats.org/drawingml/2006/chart">
            <c:chart xmlns:c="http://schemas.openxmlformats.org/drawingml/2006/chart" xmlns:r="http://schemas.openxmlformats.org/officeDocument/2006/relationships" r:id="rId2"/>
          </a:graphicData>
        </a:graphic>
      </p:graphicFrame>
      <p:sp>
        <p:nvSpPr>
          <p:cNvPr id="4" name="楕円 3"/>
          <p:cNvSpPr/>
          <p:nvPr/>
        </p:nvSpPr>
        <p:spPr>
          <a:xfrm>
            <a:off x="3008784" y="3933056"/>
            <a:ext cx="5400600" cy="1080120"/>
          </a:xfrm>
          <a:prstGeom prst="ellipse">
            <a:avLst/>
          </a:prstGeom>
          <a:noFill/>
          <a:ln>
            <a:solidFill>
              <a:srgbClr val="FF0000"/>
            </a:solidFill>
            <a:prstDash val="dash"/>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7" name="テキスト ボックス 6"/>
          <p:cNvSpPr txBox="1"/>
          <p:nvPr/>
        </p:nvSpPr>
        <p:spPr>
          <a:xfrm>
            <a:off x="272480" y="733701"/>
            <a:ext cx="9145016" cy="601062"/>
          </a:xfrm>
          <a:prstGeom prst="rect">
            <a:avLst/>
          </a:prstGeom>
          <a:noFill/>
        </p:spPr>
        <p:txBody>
          <a:bodyPr wrap="square" rtlCol="0">
            <a:spAutoFit/>
          </a:bodyPr>
          <a:lstStyle/>
          <a:p>
            <a:r>
              <a:rPr kumimoji="1" lang="ja-JP" altLang="en-US" dirty="0">
                <a:latin typeface="Meiryo UI" panose="020B0604030504040204" pitchFamily="50" charset="-128"/>
                <a:ea typeface="Meiryo UI" panose="020B0604030504040204" pitchFamily="50" charset="-128"/>
              </a:rPr>
              <a:t>柿と梨は、輸入量の年平均成長率がマイナスであり、市場へ特徴のある訴求ポイント</a:t>
            </a:r>
            <a:r>
              <a:rPr lang="ja-JP" altLang="en-US" dirty="0">
                <a:latin typeface="Meiryo UI" panose="020B0604030504040204" pitchFamily="50" charset="-128"/>
                <a:ea typeface="Meiryo UI" panose="020B0604030504040204" pitchFamily="50" charset="-128"/>
              </a:rPr>
              <a:t>（ターゲットユーザーに商品への興味や利用・購入を促すための情報）</a:t>
            </a:r>
            <a:r>
              <a:rPr kumimoji="1" lang="ja-JP" altLang="en-US" dirty="0">
                <a:latin typeface="Meiryo UI" panose="020B0604030504040204" pitchFamily="50" charset="-128"/>
                <a:ea typeface="Meiryo UI" panose="020B0604030504040204" pitchFamily="50" charset="-128"/>
              </a:rPr>
              <a:t>が必要である。</a:t>
            </a:r>
          </a:p>
        </p:txBody>
      </p:sp>
    </p:spTree>
    <p:extLst>
      <p:ext uri="{BB962C8B-B14F-4D97-AF65-F5344CB8AC3E}">
        <p14:creationId xmlns:p14="http://schemas.microsoft.com/office/powerpoint/2010/main" val="3258953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172922" y="8987"/>
            <a:ext cx="9578639" cy="730799"/>
          </a:xfrm>
        </p:spPr>
        <p:txBody>
          <a:bodyPr>
            <a:normAutofit/>
          </a:bodyPr>
          <a:lstStyle/>
          <a:p>
            <a:r>
              <a:rPr lang="ja-JP" altLang="en-US" dirty="0">
                <a:latin typeface="Meiryo UI" panose="020B0604030504040204" pitchFamily="50" charset="-128"/>
                <a:ea typeface="Meiryo UI" panose="020B0604030504040204" pitchFamily="50" charset="-128"/>
              </a:rPr>
              <a:t>かんしょ </a:t>
            </a:r>
            <a:r>
              <a:rPr lang="en-US" altLang="ja-JP" sz="1800" dirty="0">
                <a:latin typeface="Meiryo UI" panose="020B0604030504040204" pitchFamily="50" charset="-128"/>
                <a:ea typeface="Meiryo UI" panose="020B0604030504040204" pitchFamily="50" charset="-128"/>
              </a:rPr>
              <a:t>(1/2)</a:t>
            </a:r>
            <a:endParaRPr kumimoji="1" lang="ja-JP" altLang="en-US" sz="1800" dirty="0">
              <a:latin typeface="Meiryo UI" panose="020B0604030504040204" pitchFamily="50" charset="-128"/>
              <a:ea typeface="Meiryo UI" panose="020B0604030504040204" pitchFamily="50" charset="-128"/>
            </a:endParaRPr>
          </a:p>
        </p:txBody>
      </p:sp>
      <p:sp>
        <p:nvSpPr>
          <p:cNvPr id="11" name="正方形/長方形 10">
            <a:extLst>
              <a:ext uri="{FF2B5EF4-FFF2-40B4-BE49-F238E27FC236}">
                <a16:creationId xmlns:a16="http://schemas.microsoft.com/office/drawing/2014/main" id="{AEA51C9B-8D6C-4F1C-8BE1-3B9CE1E191A7}"/>
              </a:ext>
            </a:extLst>
          </p:cNvPr>
          <p:cNvSpPr/>
          <p:nvPr/>
        </p:nvSpPr>
        <p:spPr>
          <a:xfrm>
            <a:off x="388331" y="3594870"/>
            <a:ext cx="9125978" cy="1582615"/>
          </a:xfrm>
          <a:prstGeom prst="rect">
            <a:avLst/>
          </a:prstGeom>
          <a:solidFill>
            <a:schemeClr val="tx2">
              <a:lumMod val="10000"/>
              <a:lumOff val="90000"/>
            </a:schemeClr>
          </a:solidFill>
          <a:ln w="9525">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altLang="ja-JP" sz="894" b="1" dirty="0">
                <a:solidFill>
                  <a:schemeClr val="tx1">
                    <a:lumMod val="50000"/>
                  </a:schemeClr>
                </a:solidFill>
                <a:latin typeface="Meiryo UI" panose="020B0604030504040204" pitchFamily="50" charset="-128"/>
                <a:ea typeface="Meiryo UI" panose="020B0604030504040204" pitchFamily="50" charset="-128"/>
              </a:rPr>
              <a:t> </a:t>
            </a:r>
            <a:r>
              <a:rPr lang="en-US" altLang="ja-JP" sz="1200" b="1" dirty="0" err="1">
                <a:solidFill>
                  <a:schemeClr val="tx1">
                    <a:lumMod val="50000"/>
                  </a:schemeClr>
                </a:solidFill>
                <a:latin typeface="Meiryo UI" panose="020B0604030504040204" pitchFamily="50" charset="-128"/>
                <a:ea typeface="Meiryo UI" panose="020B0604030504040204" pitchFamily="50" charset="-128"/>
              </a:rPr>
              <a:t>III.商取引・流通・販売状況</a:t>
            </a:r>
            <a:r>
              <a:rPr lang="ja-JP" altLang="en-US" sz="1200" dirty="0">
                <a:solidFill>
                  <a:schemeClr val="tx1">
                    <a:lumMod val="50000"/>
                  </a:schemeClr>
                </a:solidFill>
                <a:latin typeface="Meiryo UI" panose="020B0604030504040204" pitchFamily="50" charset="-128"/>
                <a:ea typeface="Meiryo UI" panose="020B0604030504040204" pitchFamily="50" charset="-128"/>
              </a:rPr>
              <a:t>（果物共通のため、全品目で同じ記述となっている）</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endParaRPr lang="en-US" altLang="ja-JP" sz="1200" b="1"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海外から輸入された生鮮果実がマレーシアの消費者に商業的に流通する経路としては、</a:t>
            </a:r>
            <a:r>
              <a:rPr lang="ja-JP" altLang="en-US" sz="1200" dirty="0">
                <a:solidFill>
                  <a:srgbClr val="FF0000"/>
                </a:solidFill>
                <a:latin typeface="Meiryo UI" panose="020B0604030504040204" pitchFamily="50" charset="-128"/>
                <a:ea typeface="Meiryo UI" panose="020B0604030504040204" pitchFamily="50" charset="-128"/>
              </a:rPr>
              <a:t>現地の輸入業者を経由するのが最も一般的であり、その多くは流通業者の役割も担っている。</a:t>
            </a:r>
            <a:endParaRPr lang="en-US" altLang="ja-JP" sz="1200" dirty="0">
              <a:solidFill>
                <a:srgbClr val="FF0000"/>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輸入業者／販売業者は、輸入する商品を選定して海外のサプライヤーに発注し、運送会社と輸送ルートの調整を行い、商品を倉庫に保管し、必要に応じて梱包や再梱包を行った後、全国の小売・外食チャネル に商品を流通させることになる。</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rgbClr val="FF0000"/>
                </a:solidFill>
                <a:latin typeface="Meiryo UI" panose="020B0604030504040204" pitchFamily="50" charset="-128"/>
                <a:ea typeface="Meiryo UI" panose="020B0604030504040204" pitchFamily="50" charset="-128"/>
              </a:rPr>
              <a:t>新商品の場合、海外のサプライヤーが地元の輸入業者にアプローチして生鮮食品のプロモーションを行うことが多く、輸入業者は通常、新規サプライヤーを積極的に探すことはない。</a:t>
            </a:r>
          </a:p>
        </p:txBody>
      </p:sp>
      <p:sp>
        <p:nvSpPr>
          <p:cNvPr id="12" name="正方形/長方形 11">
            <a:extLst>
              <a:ext uri="{FF2B5EF4-FFF2-40B4-BE49-F238E27FC236}">
                <a16:creationId xmlns:a16="http://schemas.microsoft.com/office/drawing/2014/main" id="{403D8855-6782-4AF5-B912-0DD2717491E2}"/>
              </a:ext>
            </a:extLst>
          </p:cNvPr>
          <p:cNvSpPr/>
          <p:nvPr/>
        </p:nvSpPr>
        <p:spPr>
          <a:xfrm>
            <a:off x="409613" y="5340577"/>
            <a:ext cx="9125978" cy="832184"/>
          </a:xfrm>
          <a:prstGeom prst="rect">
            <a:avLst/>
          </a:prstGeom>
          <a:solidFill>
            <a:schemeClr val="tx2">
              <a:lumMod val="10000"/>
              <a:lumOff val="90000"/>
            </a:schemeClr>
          </a:solidFill>
          <a:ln w="9525">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altLang="ja-JP" sz="1200" b="1" dirty="0">
                <a:solidFill>
                  <a:schemeClr val="tx1">
                    <a:lumMod val="50000"/>
                  </a:schemeClr>
                </a:solidFill>
                <a:latin typeface="Meiryo UI" panose="020B0604030504040204" pitchFamily="50" charset="-128"/>
                <a:ea typeface="Meiryo UI" panose="020B0604030504040204" pitchFamily="50" charset="-128"/>
              </a:rPr>
              <a:t> IV.消費動向</a:t>
            </a:r>
          </a:p>
          <a:p>
            <a:endParaRPr lang="en-US" altLang="ja-JP" sz="1200" b="1"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マレーシアのかんし</a:t>
            </a:r>
            <a:r>
              <a:rPr lang="ja-JP" altLang="en-US" sz="1200" dirty="0" err="1">
                <a:solidFill>
                  <a:schemeClr val="tx1">
                    <a:lumMod val="50000"/>
                  </a:schemeClr>
                </a:solidFill>
                <a:latin typeface="Meiryo UI" panose="020B0604030504040204" pitchFamily="50" charset="-128"/>
                <a:ea typeface="Meiryo UI" panose="020B0604030504040204" pitchFamily="50" charset="-128"/>
              </a:rPr>
              <a:t>ょの</a:t>
            </a:r>
            <a:r>
              <a:rPr lang="ja-JP" altLang="en-US" sz="1200" dirty="0">
                <a:solidFill>
                  <a:schemeClr val="tx1">
                    <a:lumMod val="50000"/>
                  </a:schemeClr>
                </a:solidFill>
                <a:latin typeface="Meiryo UI" panose="020B0604030504040204" pitchFamily="50" charset="-128"/>
                <a:ea typeface="Meiryo UI" panose="020B0604030504040204" pitchFamily="50" charset="-128"/>
              </a:rPr>
              <a:t>国内市場規模は、「国内生産量＋輸入量</a:t>
            </a:r>
            <a:r>
              <a:rPr lang="en-US" altLang="ja-JP" sz="1200" dirty="0">
                <a:solidFill>
                  <a:schemeClr val="tx1">
                    <a:lumMod val="50000"/>
                  </a:schemeClr>
                </a:solidFill>
                <a:latin typeface="Meiryo UI" panose="020B0604030504040204" pitchFamily="50" charset="-128"/>
                <a:ea typeface="Meiryo UI" panose="020B0604030504040204" pitchFamily="50" charset="-128"/>
              </a:rPr>
              <a:t>-</a:t>
            </a:r>
            <a:r>
              <a:rPr lang="ja-JP" altLang="en-US" sz="1200" dirty="0">
                <a:solidFill>
                  <a:schemeClr val="tx1">
                    <a:lumMod val="50000"/>
                  </a:schemeClr>
                </a:solidFill>
                <a:latin typeface="Meiryo UI" panose="020B0604030504040204" pitchFamily="50" charset="-128"/>
                <a:ea typeface="Meiryo UI" panose="020B0604030504040204" pitchFamily="50" charset="-128"/>
              </a:rPr>
              <a:t>輸出量」で、年間約</a:t>
            </a:r>
            <a:r>
              <a:rPr lang="en-US" altLang="ja-JP" sz="1200" dirty="0">
                <a:solidFill>
                  <a:schemeClr val="tx1">
                    <a:lumMod val="50000"/>
                  </a:schemeClr>
                </a:solidFill>
                <a:latin typeface="Meiryo UI" panose="020B0604030504040204" pitchFamily="50" charset="-128"/>
                <a:ea typeface="Meiryo UI" panose="020B0604030504040204" pitchFamily="50" charset="-128"/>
              </a:rPr>
              <a:t>74,000</a:t>
            </a:r>
            <a:r>
              <a:rPr lang="ja-JP" altLang="en-US" sz="1200" dirty="0">
                <a:solidFill>
                  <a:schemeClr val="tx1">
                    <a:lumMod val="50000"/>
                  </a:schemeClr>
                </a:solidFill>
                <a:latin typeface="Meiryo UI" panose="020B0604030504040204" pitchFamily="50" charset="-128"/>
                <a:ea typeface="Meiryo UI" panose="020B0604030504040204" pitchFamily="50" charset="-128"/>
              </a:rPr>
              <a:t>トンとなる。</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rgbClr val="FF0000"/>
                </a:solidFill>
                <a:latin typeface="Meiryo UI" panose="020B0604030504040204" pitchFamily="50" charset="-128"/>
                <a:ea typeface="Meiryo UI" panose="020B0604030504040204" pitchFamily="50" charset="-128"/>
              </a:rPr>
              <a:t>焼き芋として食される</a:t>
            </a:r>
            <a:r>
              <a:rPr lang="ja-JP" altLang="en-US" sz="1200" dirty="0">
                <a:solidFill>
                  <a:schemeClr val="tx1">
                    <a:lumMod val="50000"/>
                  </a:schemeClr>
                </a:solidFill>
                <a:latin typeface="Meiryo UI" panose="020B0604030504040204" pitchFamily="50" charset="-128"/>
                <a:ea typeface="Meiryo UI" panose="020B0604030504040204" pitchFamily="50" charset="-128"/>
              </a:rPr>
              <a:t>ほかに、野菜煮込みなどの料理の具材として利用されている。</a:t>
            </a:r>
          </a:p>
        </p:txBody>
      </p:sp>
      <p:sp>
        <p:nvSpPr>
          <p:cNvPr id="13" name="正方形/長方形 12">
            <a:extLst>
              <a:ext uri="{FF2B5EF4-FFF2-40B4-BE49-F238E27FC236}">
                <a16:creationId xmlns:a16="http://schemas.microsoft.com/office/drawing/2014/main" id="{F3930586-45E5-4024-AB60-EBA4F60AF99C}"/>
              </a:ext>
            </a:extLst>
          </p:cNvPr>
          <p:cNvSpPr/>
          <p:nvPr/>
        </p:nvSpPr>
        <p:spPr>
          <a:xfrm>
            <a:off x="399251" y="836713"/>
            <a:ext cx="9125979" cy="1008112"/>
          </a:xfrm>
          <a:prstGeom prst="rect">
            <a:avLst/>
          </a:prstGeom>
          <a:solidFill>
            <a:schemeClr val="tx2">
              <a:lumMod val="10000"/>
              <a:lumOff val="90000"/>
            </a:schemeClr>
          </a:solidFill>
          <a:ln w="9525">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altLang="ja-JP" sz="1200" b="1" dirty="0">
                <a:solidFill>
                  <a:schemeClr val="tx1">
                    <a:lumMod val="50000"/>
                  </a:schemeClr>
                </a:solidFill>
                <a:latin typeface="Meiryo UI" panose="020B0604030504040204" pitchFamily="50" charset="-128"/>
                <a:ea typeface="Meiryo UI" panose="020B0604030504040204" pitchFamily="50" charset="-128"/>
              </a:rPr>
              <a:t>I.国内生産状況</a:t>
            </a:r>
          </a:p>
          <a:p>
            <a:endParaRPr lang="en-US" altLang="ja-JP" sz="1200" b="1"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かんし</a:t>
            </a:r>
            <a:r>
              <a:rPr lang="ja-JP" altLang="en-US" sz="1200" dirty="0" err="1">
                <a:solidFill>
                  <a:schemeClr val="tx1">
                    <a:lumMod val="50000"/>
                  </a:schemeClr>
                </a:solidFill>
                <a:latin typeface="Meiryo UI" panose="020B0604030504040204" pitchFamily="50" charset="-128"/>
                <a:ea typeface="Meiryo UI" panose="020B0604030504040204" pitchFamily="50" charset="-128"/>
              </a:rPr>
              <a:t>ょの</a:t>
            </a:r>
            <a:r>
              <a:rPr lang="ja-JP" altLang="en-US" sz="1200" dirty="0">
                <a:solidFill>
                  <a:schemeClr val="tx1">
                    <a:lumMod val="50000"/>
                  </a:schemeClr>
                </a:solidFill>
                <a:latin typeface="Meiryo UI" panose="020B0604030504040204" pitchFamily="50" charset="-128"/>
                <a:ea typeface="Meiryo UI" panose="020B0604030504040204" pitchFamily="50" charset="-128"/>
              </a:rPr>
              <a:t>生産量は</a:t>
            </a:r>
            <a:r>
              <a:rPr lang="en-US" altLang="ja-JP" sz="1200" dirty="0">
                <a:solidFill>
                  <a:schemeClr val="tx1">
                    <a:lumMod val="50000"/>
                  </a:schemeClr>
                </a:solidFill>
                <a:latin typeface="Meiryo UI" panose="020B0604030504040204" pitchFamily="50" charset="-128"/>
                <a:ea typeface="Meiryo UI" panose="020B0604030504040204" pitchFamily="50" charset="-128"/>
              </a:rPr>
              <a:t>2016</a:t>
            </a:r>
            <a:r>
              <a:rPr lang="ja-JP" altLang="en-US" sz="1200" dirty="0">
                <a:solidFill>
                  <a:schemeClr val="tx1">
                    <a:lumMod val="50000"/>
                  </a:schemeClr>
                </a:solidFill>
                <a:latin typeface="Meiryo UI" panose="020B0604030504040204" pitchFamily="50" charset="-128"/>
                <a:ea typeface="Meiryo UI" panose="020B0604030504040204" pitchFamily="50" charset="-128"/>
              </a:rPr>
              <a:t>年から</a:t>
            </a:r>
            <a:r>
              <a:rPr lang="en-US" altLang="ja-JP" sz="1200" dirty="0">
                <a:solidFill>
                  <a:schemeClr val="tx1">
                    <a:lumMod val="50000"/>
                  </a:schemeClr>
                </a:solidFill>
                <a:latin typeface="Meiryo UI" panose="020B0604030504040204" pitchFamily="50" charset="-128"/>
                <a:ea typeface="Meiryo UI" panose="020B0604030504040204" pitchFamily="50" charset="-128"/>
              </a:rPr>
              <a:t>2021</a:t>
            </a:r>
            <a:r>
              <a:rPr lang="ja-JP" altLang="en-US" sz="1200" dirty="0">
                <a:solidFill>
                  <a:schemeClr val="tx1">
                    <a:lumMod val="50000"/>
                  </a:schemeClr>
                </a:solidFill>
                <a:latin typeface="Meiryo UI" panose="020B0604030504040204" pitchFamily="50" charset="-128"/>
                <a:ea typeface="Meiryo UI" panose="020B0604030504040204" pitchFamily="50" charset="-128"/>
              </a:rPr>
              <a:t>年の間に年平均成長率</a:t>
            </a:r>
            <a:r>
              <a:rPr lang="en-US" altLang="ja-JP" sz="1200" dirty="0">
                <a:solidFill>
                  <a:schemeClr val="tx1">
                    <a:lumMod val="50000"/>
                  </a:schemeClr>
                </a:solidFill>
                <a:latin typeface="Meiryo UI" panose="020B0604030504040204" pitchFamily="50" charset="-128"/>
                <a:ea typeface="Meiryo UI" panose="020B0604030504040204" pitchFamily="50" charset="-128"/>
              </a:rPr>
              <a:t>6.3</a:t>
            </a:r>
            <a:r>
              <a:rPr lang="ja-JP" altLang="en-US" sz="1200" dirty="0">
                <a:solidFill>
                  <a:schemeClr val="tx1">
                    <a:lumMod val="50000"/>
                  </a:schemeClr>
                </a:solidFill>
                <a:latin typeface="Meiryo UI" panose="020B0604030504040204" pitchFamily="50" charset="-128"/>
                <a:ea typeface="Meiryo UI" panose="020B0604030504040204" pitchFamily="50" charset="-128"/>
              </a:rPr>
              <a:t>％で増加しており、</a:t>
            </a:r>
            <a:r>
              <a:rPr lang="en-US" altLang="ja-JP" sz="1200" dirty="0">
                <a:solidFill>
                  <a:schemeClr val="tx1">
                    <a:lumMod val="50000"/>
                  </a:schemeClr>
                </a:solidFill>
                <a:latin typeface="Meiryo UI" panose="020B0604030504040204" pitchFamily="50" charset="-128"/>
                <a:ea typeface="Meiryo UI" panose="020B0604030504040204" pitchFamily="50" charset="-128"/>
              </a:rPr>
              <a:t>2021</a:t>
            </a:r>
            <a:r>
              <a:rPr lang="ja-JP" altLang="en-US" sz="1200" dirty="0">
                <a:solidFill>
                  <a:schemeClr val="tx1">
                    <a:lumMod val="50000"/>
                  </a:schemeClr>
                </a:solidFill>
                <a:latin typeface="Meiryo UI" panose="020B0604030504040204" pitchFamily="50" charset="-128"/>
                <a:ea typeface="Meiryo UI" panose="020B0604030504040204" pitchFamily="50" charset="-128"/>
              </a:rPr>
              <a:t>年には</a:t>
            </a:r>
            <a:r>
              <a:rPr lang="en-US" altLang="ja-JP" sz="1200" dirty="0">
                <a:solidFill>
                  <a:schemeClr val="tx1">
                    <a:lumMod val="50000"/>
                  </a:schemeClr>
                </a:solidFill>
                <a:latin typeface="Meiryo UI" panose="020B0604030504040204" pitchFamily="50" charset="-128"/>
                <a:ea typeface="Meiryo UI" panose="020B0604030504040204" pitchFamily="50" charset="-128"/>
              </a:rPr>
              <a:t>58,714</a:t>
            </a:r>
            <a:r>
              <a:rPr lang="ja-JP" altLang="en-US" sz="1200" dirty="0">
                <a:solidFill>
                  <a:schemeClr val="tx1">
                    <a:lumMod val="50000"/>
                  </a:schemeClr>
                </a:solidFill>
                <a:latin typeface="Meiryo UI" panose="020B0604030504040204" pitchFamily="50" charset="-128"/>
                <a:ea typeface="Meiryo UI" panose="020B0604030504040204" pitchFamily="50" charset="-128"/>
              </a:rPr>
              <a:t>トンとなっている。</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rgbClr val="FF0000"/>
                </a:solidFill>
                <a:latin typeface="Meiryo UI" panose="020B0604030504040204" pitchFamily="50" charset="-128"/>
                <a:ea typeface="Meiryo UI" panose="020B0604030504040204" pitchFamily="50" charset="-128"/>
              </a:rPr>
              <a:t>かんし</a:t>
            </a:r>
            <a:r>
              <a:rPr lang="ja-JP" altLang="en-US" sz="1200" dirty="0" err="1">
                <a:solidFill>
                  <a:srgbClr val="FF0000"/>
                </a:solidFill>
                <a:latin typeface="Meiryo UI" panose="020B0604030504040204" pitchFamily="50" charset="-128"/>
                <a:ea typeface="Meiryo UI" panose="020B0604030504040204" pitchFamily="50" charset="-128"/>
              </a:rPr>
              <a:t>ょの</a:t>
            </a:r>
            <a:r>
              <a:rPr lang="ja-JP" altLang="en-US" sz="1200" dirty="0">
                <a:solidFill>
                  <a:srgbClr val="FF0000"/>
                </a:solidFill>
                <a:latin typeface="Meiryo UI" panose="020B0604030504040204" pitchFamily="50" charset="-128"/>
                <a:ea typeface="Meiryo UI" panose="020B0604030504040204" pitchFamily="50" charset="-128"/>
              </a:rPr>
              <a:t>栽培は、主にマレーシアの小規模農家によって行われている</a:t>
            </a:r>
            <a:r>
              <a:rPr lang="ja-JP" altLang="en-US" sz="1200" dirty="0">
                <a:solidFill>
                  <a:schemeClr val="tx1">
                    <a:lumMod val="50000"/>
                  </a:schemeClr>
                </a:solidFill>
                <a:latin typeface="Meiryo UI" panose="020B0604030504040204" pitchFamily="50" charset="-128"/>
                <a:ea typeface="Meiryo UI" panose="020B0604030504040204" pitchFamily="50" charset="-128"/>
              </a:rPr>
              <a:t>。</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かんし</a:t>
            </a:r>
            <a:r>
              <a:rPr lang="ja-JP" altLang="en-US" sz="1200" dirty="0" err="1">
                <a:solidFill>
                  <a:schemeClr val="tx1">
                    <a:lumMod val="50000"/>
                  </a:schemeClr>
                </a:solidFill>
                <a:latin typeface="Meiryo UI" panose="020B0604030504040204" pitchFamily="50" charset="-128"/>
                <a:ea typeface="Meiryo UI" panose="020B0604030504040204" pitchFamily="50" charset="-128"/>
              </a:rPr>
              <a:t>ょの</a:t>
            </a:r>
            <a:r>
              <a:rPr lang="ja-JP" altLang="en-US" sz="1200" dirty="0">
                <a:solidFill>
                  <a:schemeClr val="tx1">
                    <a:lumMod val="50000"/>
                  </a:schemeClr>
                </a:solidFill>
                <a:latin typeface="Meiryo UI" panose="020B0604030504040204" pitchFamily="50" charset="-128"/>
                <a:ea typeface="Meiryo UI" panose="020B0604030504040204" pitchFamily="50" charset="-128"/>
              </a:rPr>
              <a:t>栽培サイクルは</a:t>
            </a:r>
            <a:r>
              <a:rPr lang="en-US" altLang="ja-JP" sz="1200" dirty="0">
                <a:solidFill>
                  <a:schemeClr val="tx1">
                    <a:lumMod val="50000"/>
                  </a:schemeClr>
                </a:solidFill>
                <a:latin typeface="Meiryo UI" panose="020B0604030504040204" pitchFamily="50" charset="-128"/>
                <a:ea typeface="Meiryo UI" panose="020B0604030504040204" pitchFamily="50" charset="-128"/>
              </a:rPr>
              <a:t>3〜4</a:t>
            </a:r>
            <a:r>
              <a:rPr lang="ja-JP" altLang="en-US" sz="1200" dirty="0">
                <a:solidFill>
                  <a:schemeClr val="tx1">
                    <a:lumMod val="50000"/>
                  </a:schemeClr>
                </a:solidFill>
                <a:latin typeface="Meiryo UI" panose="020B0604030504040204" pitchFamily="50" charset="-128"/>
                <a:ea typeface="Meiryo UI" panose="020B0604030504040204" pitchFamily="50" charset="-128"/>
              </a:rPr>
              <a:t>カ月で、</a:t>
            </a:r>
            <a:r>
              <a:rPr lang="en-US" altLang="ja-JP" sz="1200" dirty="0">
                <a:solidFill>
                  <a:schemeClr val="tx1">
                    <a:lumMod val="50000"/>
                  </a:schemeClr>
                </a:solidFill>
                <a:latin typeface="Meiryo UI" panose="020B0604030504040204" pitchFamily="50" charset="-128"/>
                <a:ea typeface="Meiryo UI" panose="020B0604030504040204" pitchFamily="50" charset="-128"/>
              </a:rPr>
              <a:t>1</a:t>
            </a:r>
            <a:r>
              <a:rPr lang="ja-JP" altLang="en-US" sz="1200" dirty="0">
                <a:solidFill>
                  <a:schemeClr val="tx1">
                    <a:lumMod val="50000"/>
                  </a:schemeClr>
                </a:solidFill>
                <a:latin typeface="Meiryo UI" panose="020B0604030504040204" pitchFamily="50" charset="-128"/>
                <a:ea typeface="Meiryo UI" panose="020B0604030504040204" pitchFamily="50" charset="-128"/>
              </a:rPr>
              <a:t>年に</a:t>
            </a:r>
            <a:r>
              <a:rPr lang="en-US" altLang="ja-JP" sz="1200" dirty="0">
                <a:solidFill>
                  <a:schemeClr val="tx1">
                    <a:lumMod val="50000"/>
                  </a:schemeClr>
                </a:solidFill>
                <a:latin typeface="Meiryo UI" panose="020B0604030504040204" pitchFamily="50" charset="-128"/>
                <a:ea typeface="Meiryo UI" panose="020B0604030504040204" pitchFamily="50" charset="-128"/>
              </a:rPr>
              <a:t>3</a:t>
            </a:r>
            <a:r>
              <a:rPr lang="ja-JP" altLang="en-US" sz="1200" dirty="0">
                <a:solidFill>
                  <a:schemeClr val="tx1">
                    <a:lumMod val="50000"/>
                  </a:schemeClr>
                </a:solidFill>
                <a:latin typeface="Meiryo UI" panose="020B0604030504040204" pitchFamily="50" charset="-128"/>
                <a:ea typeface="Meiryo UI" panose="020B0604030504040204" pitchFamily="50" charset="-128"/>
              </a:rPr>
              <a:t>回収穫される</a:t>
            </a:r>
            <a:r>
              <a:rPr lang="en-US" altLang="ja-JP" sz="1200" dirty="0">
                <a:solidFill>
                  <a:schemeClr val="tx1">
                    <a:lumMod val="50000"/>
                  </a:schemeClr>
                </a:solidFill>
                <a:latin typeface="Meiryo UI" panose="020B0604030504040204" pitchFamily="50" charset="-128"/>
                <a:ea typeface="Meiryo UI" panose="020B0604030504040204" pitchFamily="50" charset="-128"/>
              </a:rPr>
              <a:t>。 </a:t>
            </a:r>
            <a:endParaRPr lang="ja-JP" altLang="en-US" sz="1200" dirty="0">
              <a:solidFill>
                <a:schemeClr val="tx1">
                  <a:lumMod val="50000"/>
                </a:schemeClr>
              </a:solidFill>
              <a:latin typeface="Meiryo UI" panose="020B0604030504040204" pitchFamily="50" charset="-128"/>
              <a:ea typeface="Meiryo UI" panose="020B0604030504040204" pitchFamily="50" charset="-128"/>
            </a:endParaRPr>
          </a:p>
        </p:txBody>
      </p:sp>
      <p:sp>
        <p:nvSpPr>
          <p:cNvPr id="14" name="正方形/長方形 13">
            <a:extLst>
              <a:ext uri="{FF2B5EF4-FFF2-40B4-BE49-F238E27FC236}">
                <a16:creationId xmlns:a16="http://schemas.microsoft.com/office/drawing/2014/main" id="{66A7DBE6-9549-4028-86C7-09A2E65CB0AA}"/>
              </a:ext>
            </a:extLst>
          </p:cNvPr>
          <p:cNvSpPr/>
          <p:nvPr/>
        </p:nvSpPr>
        <p:spPr>
          <a:xfrm>
            <a:off x="384797" y="2007917"/>
            <a:ext cx="9125979" cy="1423861"/>
          </a:xfrm>
          <a:prstGeom prst="rect">
            <a:avLst/>
          </a:prstGeom>
          <a:solidFill>
            <a:schemeClr val="tx2">
              <a:lumMod val="10000"/>
              <a:lumOff val="90000"/>
            </a:schemeClr>
          </a:solidFill>
          <a:ln w="9525">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altLang="ja-JP" sz="1200" b="1" dirty="0">
                <a:solidFill>
                  <a:schemeClr val="tx1">
                    <a:lumMod val="50000"/>
                  </a:schemeClr>
                </a:solidFill>
                <a:latin typeface="Meiryo UI" panose="020B0604030504040204" pitchFamily="50" charset="-128"/>
                <a:ea typeface="Meiryo UI" panose="020B0604030504040204" pitchFamily="50" charset="-128"/>
              </a:rPr>
              <a:t>II.輸出入の状況 </a:t>
            </a:r>
          </a:p>
          <a:p>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マレーシアのかんし</a:t>
            </a:r>
            <a:r>
              <a:rPr lang="ja-JP" altLang="en-US" sz="1200" dirty="0" err="1">
                <a:solidFill>
                  <a:schemeClr val="tx1">
                    <a:lumMod val="50000"/>
                  </a:schemeClr>
                </a:solidFill>
                <a:latin typeface="Meiryo UI" panose="020B0604030504040204" pitchFamily="50" charset="-128"/>
                <a:ea typeface="Meiryo UI" panose="020B0604030504040204" pitchFamily="50" charset="-128"/>
              </a:rPr>
              <a:t>ょ輸</a:t>
            </a:r>
            <a:r>
              <a:rPr lang="ja-JP" altLang="en-US" sz="1200" dirty="0">
                <a:solidFill>
                  <a:schemeClr val="tx1">
                    <a:lumMod val="50000"/>
                  </a:schemeClr>
                </a:solidFill>
                <a:latin typeface="Meiryo UI" panose="020B0604030504040204" pitchFamily="50" charset="-128"/>
                <a:ea typeface="Meiryo UI" panose="020B0604030504040204" pitchFamily="50" charset="-128"/>
              </a:rPr>
              <a:t>出は</a:t>
            </a:r>
            <a:r>
              <a:rPr lang="en-US" altLang="ja-JP" sz="1200" dirty="0">
                <a:solidFill>
                  <a:schemeClr val="tx1">
                    <a:lumMod val="50000"/>
                  </a:schemeClr>
                </a:solidFill>
                <a:latin typeface="Meiryo UI" panose="020B0604030504040204" pitchFamily="50" charset="-128"/>
                <a:ea typeface="Meiryo UI" panose="020B0604030504040204" pitchFamily="50" charset="-128"/>
              </a:rPr>
              <a:t>2017</a:t>
            </a:r>
            <a:r>
              <a:rPr lang="ja-JP" altLang="en-US" sz="1200" dirty="0">
                <a:solidFill>
                  <a:schemeClr val="tx1">
                    <a:lumMod val="50000"/>
                  </a:schemeClr>
                </a:solidFill>
                <a:latin typeface="Meiryo UI" panose="020B0604030504040204" pitchFamily="50" charset="-128"/>
                <a:ea typeface="Meiryo UI" panose="020B0604030504040204" pitchFamily="50" charset="-128"/>
              </a:rPr>
              <a:t>年から</a:t>
            </a:r>
            <a:r>
              <a:rPr lang="en-US" altLang="ja-JP" sz="1200" dirty="0">
                <a:solidFill>
                  <a:schemeClr val="tx1">
                    <a:lumMod val="50000"/>
                  </a:schemeClr>
                </a:solidFill>
                <a:latin typeface="Meiryo UI" panose="020B0604030504040204" pitchFamily="50" charset="-128"/>
                <a:ea typeface="Meiryo UI" panose="020B0604030504040204" pitchFamily="50" charset="-128"/>
              </a:rPr>
              <a:t>2021</a:t>
            </a:r>
            <a:r>
              <a:rPr lang="ja-JP" altLang="en-US" sz="1200" dirty="0">
                <a:solidFill>
                  <a:schemeClr val="tx1">
                    <a:lumMod val="50000"/>
                  </a:schemeClr>
                </a:solidFill>
                <a:latin typeface="Meiryo UI" panose="020B0604030504040204" pitchFamily="50" charset="-128"/>
                <a:ea typeface="Meiryo UI" panose="020B0604030504040204" pitchFamily="50" charset="-128"/>
              </a:rPr>
              <a:t>年にかけて年平均成長率</a:t>
            </a:r>
            <a:r>
              <a:rPr lang="en-US" altLang="ja-JP" sz="1200" dirty="0">
                <a:solidFill>
                  <a:schemeClr val="tx1">
                    <a:lumMod val="50000"/>
                  </a:schemeClr>
                </a:solidFill>
                <a:latin typeface="Meiryo UI" panose="020B0604030504040204" pitchFamily="50" charset="-128"/>
                <a:ea typeface="Meiryo UI" panose="020B0604030504040204" pitchFamily="50" charset="-128"/>
              </a:rPr>
              <a:t>25.6%</a:t>
            </a:r>
            <a:r>
              <a:rPr lang="ja-JP" altLang="en-US" sz="1200" dirty="0">
                <a:solidFill>
                  <a:schemeClr val="tx1">
                    <a:lumMod val="50000"/>
                  </a:schemeClr>
                </a:solidFill>
                <a:latin typeface="Meiryo UI" panose="020B0604030504040204" pitchFamily="50" charset="-128"/>
                <a:ea typeface="Meiryo UI" panose="020B0604030504040204" pitchFamily="50" charset="-128"/>
              </a:rPr>
              <a:t>で成長し、輸出額で約</a:t>
            </a:r>
            <a:r>
              <a:rPr lang="en-US" altLang="ja-JP" sz="1200" dirty="0">
                <a:solidFill>
                  <a:schemeClr val="tx1">
                    <a:lumMod val="50000"/>
                  </a:schemeClr>
                </a:solidFill>
                <a:latin typeface="Meiryo UI" panose="020B0604030504040204" pitchFamily="50" charset="-128"/>
                <a:ea typeface="Meiryo UI" panose="020B0604030504040204" pitchFamily="50" charset="-128"/>
              </a:rPr>
              <a:t>100</a:t>
            </a:r>
            <a:r>
              <a:rPr lang="ja-JP" altLang="en-US" sz="1200" dirty="0">
                <a:solidFill>
                  <a:schemeClr val="tx1">
                    <a:lumMod val="50000"/>
                  </a:schemeClr>
                </a:solidFill>
                <a:latin typeface="Meiryo UI" panose="020B0604030504040204" pitchFamily="50" charset="-128"/>
                <a:ea typeface="Meiryo UI" panose="020B0604030504040204" pitchFamily="50" charset="-128"/>
              </a:rPr>
              <a:t>万米ドルに達しているが、国内生産量と輸出量を比較すると、国内生産の大部分は国内消費に向けられていることが推測される</a:t>
            </a:r>
            <a:r>
              <a:rPr lang="ja-JP" altLang="en-US" sz="1200" dirty="0">
                <a:solidFill>
                  <a:srgbClr val="FF0000"/>
                </a:solidFill>
                <a:latin typeface="Meiryo UI" panose="020B0604030504040204" pitchFamily="50" charset="-128"/>
                <a:ea typeface="Meiryo UI" panose="020B0604030504040204" pitchFamily="50" charset="-128"/>
              </a:rPr>
              <a:t>。</a:t>
            </a:r>
            <a:endParaRPr lang="en-US" altLang="ja-JP" sz="1200" dirty="0">
              <a:solidFill>
                <a:srgbClr val="FF0000"/>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en-US" altLang="ja-JP" sz="1200" dirty="0">
                <a:solidFill>
                  <a:schemeClr val="tx1">
                    <a:lumMod val="50000"/>
                  </a:schemeClr>
                </a:solidFill>
                <a:latin typeface="Meiryo UI" panose="020B0604030504040204" pitchFamily="50" charset="-128"/>
                <a:ea typeface="Meiryo UI" panose="020B0604030504040204" pitchFamily="50" charset="-128"/>
              </a:rPr>
              <a:t>2017</a:t>
            </a:r>
            <a:r>
              <a:rPr lang="ja-JP" altLang="en-US" sz="1200" dirty="0">
                <a:solidFill>
                  <a:schemeClr val="tx1">
                    <a:lumMod val="50000"/>
                  </a:schemeClr>
                </a:solidFill>
                <a:latin typeface="Meiryo UI" panose="020B0604030504040204" pitchFamily="50" charset="-128"/>
                <a:ea typeface="Meiryo UI" panose="020B0604030504040204" pitchFamily="50" charset="-128"/>
              </a:rPr>
              <a:t>年から</a:t>
            </a:r>
            <a:r>
              <a:rPr lang="en-US" altLang="ja-JP" sz="1200" dirty="0">
                <a:solidFill>
                  <a:schemeClr val="tx1">
                    <a:lumMod val="50000"/>
                  </a:schemeClr>
                </a:solidFill>
                <a:latin typeface="Meiryo UI" panose="020B0604030504040204" pitchFamily="50" charset="-128"/>
                <a:ea typeface="Meiryo UI" panose="020B0604030504040204" pitchFamily="50" charset="-128"/>
              </a:rPr>
              <a:t>2021</a:t>
            </a:r>
            <a:r>
              <a:rPr lang="ja-JP" altLang="en-US" sz="1200" dirty="0">
                <a:solidFill>
                  <a:schemeClr val="tx1">
                    <a:lumMod val="50000"/>
                  </a:schemeClr>
                </a:solidFill>
                <a:latin typeface="Meiryo UI" panose="020B0604030504040204" pitchFamily="50" charset="-128"/>
                <a:ea typeface="Meiryo UI" panose="020B0604030504040204" pitchFamily="50" charset="-128"/>
              </a:rPr>
              <a:t>年にかけて、マレーシアの世界各国からの</a:t>
            </a:r>
            <a:r>
              <a:rPr lang="ja-JP" altLang="en-US" sz="1200" dirty="0">
                <a:solidFill>
                  <a:srgbClr val="FF0000"/>
                </a:solidFill>
                <a:latin typeface="Meiryo UI" panose="020B0604030504040204" pitchFamily="50" charset="-128"/>
                <a:ea typeface="Meiryo UI" panose="020B0604030504040204" pitchFamily="50" charset="-128"/>
              </a:rPr>
              <a:t>かんし</a:t>
            </a:r>
            <a:r>
              <a:rPr lang="ja-JP" altLang="en-US" sz="1200" dirty="0" err="1">
                <a:solidFill>
                  <a:srgbClr val="FF0000"/>
                </a:solidFill>
                <a:latin typeface="Meiryo UI" panose="020B0604030504040204" pitchFamily="50" charset="-128"/>
                <a:ea typeface="Meiryo UI" panose="020B0604030504040204" pitchFamily="50" charset="-128"/>
              </a:rPr>
              <a:t>ょの</a:t>
            </a:r>
            <a:r>
              <a:rPr lang="ja-JP" altLang="en-US" sz="1200" dirty="0">
                <a:solidFill>
                  <a:srgbClr val="FF0000"/>
                </a:solidFill>
                <a:latin typeface="Meiryo UI" panose="020B0604030504040204" pitchFamily="50" charset="-128"/>
                <a:ea typeface="Meiryo UI" panose="020B0604030504040204" pitchFamily="50" charset="-128"/>
              </a:rPr>
              <a:t>輸入量は、金額で年平均成長率</a:t>
            </a:r>
            <a:r>
              <a:rPr lang="en-US" altLang="ja-JP" sz="1200" dirty="0">
                <a:solidFill>
                  <a:srgbClr val="FF0000"/>
                </a:solidFill>
                <a:latin typeface="Meiryo UI" panose="020B0604030504040204" pitchFamily="50" charset="-128"/>
                <a:ea typeface="Meiryo UI" panose="020B0604030504040204" pitchFamily="50" charset="-128"/>
              </a:rPr>
              <a:t>9.1%</a:t>
            </a:r>
            <a:r>
              <a:rPr lang="ja-JP" altLang="en-US" sz="1200" dirty="0" err="1">
                <a:solidFill>
                  <a:srgbClr val="FF0000"/>
                </a:solidFill>
                <a:latin typeface="Meiryo UI" panose="020B0604030504040204" pitchFamily="50" charset="-128"/>
                <a:ea typeface="Meiryo UI" panose="020B0604030504040204" pitchFamily="50" charset="-128"/>
              </a:rPr>
              <a:t>、</a:t>
            </a:r>
            <a:r>
              <a:rPr lang="ja-JP" altLang="en-US" sz="1200" dirty="0">
                <a:solidFill>
                  <a:srgbClr val="FF0000"/>
                </a:solidFill>
                <a:latin typeface="Meiryo UI" panose="020B0604030504040204" pitchFamily="50" charset="-128"/>
                <a:ea typeface="Meiryo UI" panose="020B0604030504040204" pitchFamily="50" charset="-128"/>
              </a:rPr>
              <a:t>数量で</a:t>
            </a:r>
            <a:r>
              <a:rPr lang="en-US" altLang="ja-JP" sz="1200" dirty="0">
                <a:solidFill>
                  <a:srgbClr val="FF0000"/>
                </a:solidFill>
                <a:latin typeface="Meiryo UI" panose="020B0604030504040204" pitchFamily="50" charset="-128"/>
                <a:ea typeface="Meiryo UI" panose="020B0604030504040204" pitchFamily="50" charset="-128"/>
              </a:rPr>
              <a:t>10.7%</a:t>
            </a:r>
            <a:r>
              <a:rPr lang="ja-JP" altLang="en-US" sz="1200" dirty="0">
                <a:solidFill>
                  <a:srgbClr val="FF0000"/>
                </a:solidFill>
                <a:latin typeface="Meiryo UI" panose="020B0604030504040204" pitchFamily="50" charset="-128"/>
                <a:ea typeface="Meiryo UI" panose="020B0604030504040204" pitchFamily="50" charset="-128"/>
              </a:rPr>
              <a:t>増加</a:t>
            </a:r>
            <a:r>
              <a:rPr lang="ja-JP" altLang="en-US" sz="1200" dirty="0">
                <a:solidFill>
                  <a:schemeClr val="tx1">
                    <a:lumMod val="50000"/>
                  </a:schemeClr>
                </a:solidFill>
                <a:latin typeface="Meiryo UI" panose="020B0604030504040204" pitchFamily="50" charset="-128"/>
                <a:ea typeface="Meiryo UI" panose="020B0604030504040204" pitchFamily="50" charset="-128"/>
              </a:rPr>
              <a:t>し、</a:t>
            </a:r>
            <a:r>
              <a:rPr lang="en-US" altLang="ja-JP" sz="1200" dirty="0">
                <a:solidFill>
                  <a:schemeClr val="tx1">
                    <a:lumMod val="50000"/>
                  </a:schemeClr>
                </a:solidFill>
                <a:latin typeface="Meiryo UI" panose="020B0604030504040204" pitchFamily="50" charset="-128"/>
                <a:ea typeface="Meiryo UI" panose="020B0604030504040204" pitchFamily="50" charset="-128"/>
              </a:rPr>
              <a:t>2021</a:t>
            </a:r>
            <a:r>
              <a:rPr lang="ja-JP" altLang="en-US" sz="1200" dirty="0">
                <a:solidFill>
                  <a:schemeClr val="tx1">
                    <a:lumMod val="50000"/>
                  </a:schemeClr>
                </a:solidFill>
                <a:latin typeface="Meiryo UI" panose="020B0604030504040204" pitchFamily="50" charset="-128"/>
                <a:ea typeface="Meiryo UI" panose="020B0604030504040204" pitchFamily="50" charset="-128"/>
              </a:rPr>
              <a:t>年の輸入量は</a:t>
            </a:r>
            <a:r>
              <a:rPr lang="en-US" altLang="ja-JP" sz="1200" dirty="0">
                <a:solidFill>
                  <a:schemeClr val="tx1">
                    <a:lumMod val="50000"/>
                  </a:schemeClr>
                </a:solidFill>
                <a:latin typeface="Meiryo UI" panose="020B0604030504040204" pitchFamily="50" charset="-128"/>
                <a:ea typeface="Meiryo UI" panose="020B0604030504040204" pitchFamily="50" charset="-128"/>
              </a:rPr>
              <a:t>17,300</a:t>
            </a:r>
            <a:r>
              <a:rPr lang="ja-JP" altLang="en-US" sz="1200" dirty="0">
                <a:solidFill>
                  <a:schemeClr val="tx1">
                    <a:lumMod val="50000"/>
                  </a:schemeClr>
                </a:solidFill>
                <a:latin typeface="Meiryo UI" panose="020B0604030504040204" pitchFamily="50" charset="-128"/>
                <a:ea typeface="Meiryo UI" panose="020B0604030504040204" pitchFamily="50" charset="-128"/>
              </a:rPr>
              <a:t>トンで</a:t>
            </a:r>
            <a:r>
              <a:rPr lang="en-US" altLang="ja-JP" sz="1200" dirty="0">
                <a:solidFill>
                  <a:schemeClr val="tx1">
                    <a:lumMod val="50000"/>
                  </a:schemeClr>
                </a:solidFill>
                <a:latin typeface="Meiryo UI" panose="020B0604030504040204" pitchFamily="50" charset="-128"/>
                <a:ea typeface="Meiryo UI" panose="020B0604030504040204" pitchFamily="50" charset="-128"/>
              </a:rPr>
              <a:t>1,0851</a:t>
            </a:r>
            <a:r>
              <a:rPr lang="ja-JP" altLang="en-US" sz="1200" dirty="0">
                <a:solidFill>
                  <a:schemeClr val="tx1">
                    <a:lumMod val="50000"/>
                  </a:schemeClr>
                </a:solidFill>
                <a:latin typeface="Meiryo UI" panose="020B0604030504040204" pitchFamily="50" charset="-128"/>
                <a:ea typeface="Meiryo UI" panose="020B0604030504040204" pitchFamily="50" charset="-128"/>
              </a:rPr>
              <a:t>万米ドルになっている。ただし、年によって増減している。</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rgbClr val="FF0000"/>
                </a:solidFill>
                <a:latin typeface="Meiryo UI" panose="020B0604030504040204" pitchFamily="50" charset="-128"/>
                <a:ea typeface="Meiryo UI" panose="020B0604030504040204" pitchFamily="50" charset="-128"/>
              </a:rPr>
              <a:t>最大輸出国は金額ではベトナムだが、インドネシアの伸びが大きく、総輸入量</a:t>
            </a:r>
            <a:r>
              <a:rPr lang="en-US" altLang="ja-JP" sz="1200" dirty="0">
                <a:solidFill>
                  <a:srgbClr val="FF0000"/>
                </a:solidFill>
                <a:latin typeface="Meiryo UI" panose="020B0604030504040204" pitchFamily="50" charset="-128"/>
                <a:ea typeface="Meiryo UI" panose="020B0604030504040204" pitchFamily="50" charset="-128"/>
              </a:rPr>
              <a:t>6,255</a:t>
            </a:r>
            <a:r>
              <a:rPr lang="ja-JP" altLang="en-US" sz="1200" dirty="0">
                <a:solidFill>
                  <a:srgbClr val="FF0000"/>
                </a:solidFill>
                <a:latin typeface="Meiryo UI" panose="020B0604030504040204" pitchFamily="50" charset="-128"/>
                <a:ea typeface="Meiryo UI" panose="020B0604030504040204" pitchFamily="50" charset="-128"/>
              </a:rPr>
              <a:t>トンのインドネシアは、</a:t>
            </a:r>
            <a:r>
              <a:rPr lang="en-US" altLang="ja-JP" sz="1200" dirty="0">
                <a:solidFill>
                  <a:srgbClr val="FF0000"/>
                </a:solidFill>
                <a:latin typeface="Meiryo UI" panose="020B0604030504040204" pitchFamily="50" charset="-128"/>
                <a:ea typeface="Meiryo UI" panose="020B0604030504040204" pitchFamily="50" charset="-128"/>
              </a:rPr>
              <a:t>2021</a:t>
            </a:r>
            <a:r>
              <a:rPr lang="ja-JP" altLang="en-US" sz="1200" dirty="0">
                <a:solidFill>
                  <a:srgbClr val="FF0000"/>
                </a:solidFill>
                <a:latin typeface="Meiryo UI" panose="020B0604030504040204" pitchFamily="50" charset="-128"/>
                <a:ea typeface="Meiryo UI" panose="020B0604030504040204" pitchFamily="50" charset="-128"/>
              </a:rPr>
              <a:t>年に輸出量ではベトナムを抜いた</a:t>
            </a:r>
            <a:r>
              <a:rPr lang="ja-JP" altLang="en-US" sz="1200" dirty="0">
                <a:solidFill>
                  <a:schemeClr val="tx1">
                    <a:lumMod val="50000"/>
                  </a:schemeClr>
                </a:solidFill>
                <a:latin typeface="Meiryo UI" panose="020B0604030504040204" pitchFamily="50" charset="-128"/>
                <a:ea typeface="Meiryo UI" panose="020B0604030504040204" pitchFamily="50" charset="-128"/>
              </a:rPr>
              <a:t>。</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042749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lang="ja-JP" altLang="en-US" dirty="0">
                <a:latin typeface="Meiryo UI" panose="020B0604030504040204" pitchFamily="50" charset="-128"/>
                <a:ea typeface="Meiryo UI" panose="020B0604030504040204" pitchFamily="50" charset="-128"/>
              </a:rPr>
              <a:t>かんし</a:t>
            </a:r>
            <a:r>
              <a:rPr lang="ja-JP" altLang="en-US" dirty="0" err="1">
                <a:latin typeface="Meiryo UI" panose="020B0604030504040204" pitchFamily="50" charset="-128"/>
                <a:ea typeface="Meiryo UI" panose="020B0604030504040204" pitchFamily="50" charset="-128"/>
              </a:rPr>
              <a:t>ょ</a:t>
            </a:r>
            <a:r>
              <a:rPr lang="en-US" altLang="ja-JP" sz="1800" dirty="0">
                <a:solidFill>
                  <a:srgbClr val="FFFFFF"/>
                </a:solidFill>
                <a:latin typeface="Meiryo UI" panose="020B0604030504040204" pitchFamily="50" charset="-128"/>
                <a:ea typeface="Meiryo UI" panose="020B0604030504040204" pitchFamily="50" charset="-128"/>
              </a:rPr>
              <a:t>(2/2)</a:t>
            </a:r>
            <a:endParaRPr kumimoji="1" lang="ja-JP" altLang="en-US" dirty="0"/>
          </a:p>
        </p:txBody>
      </p:sp>
      <p:sp>
        <p:nvSpPr>
          <p:cNvPr id="8" name="矢印: 下 2">
            <a:extLst>
              <a:ext uri="{FF2B5EF4-FFF2-40B4-BE49-F238E27FC236}">
                <a16:creationId xmlns:a16="http://schemas.microsoft.com/office/drawing/2014/main" id="{A946E8D4-0E82-4652-B492-1348A6D5D3E7}"/>
              </a:ext>
            </a:extLst>
          </p:cNvPr>
          <p:cNvSpPr/>
          <p:nvPr/>
        </p:nvSpPr>
        <p:spPr>
          <a:xfrm>
            <a:off x="4268924" y="3736078"/>
            <a:ext cx="1368152" cy="465455"/>
          </a:xfrm>
          <a:prstGeom prst="downArrow">
            <a:avLst/>
          </a:prstGeom>
          <a:solidFill>
            <a:schemeClr val="tx2">
              <a:lumMod val="25000"/>
              <a:lumOff val="75000"/>
            </a:schemeClr>
          </a:solidFill>
          <a:ln w="9525">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lumMod val="50000"/>
                </a:schemeClr>
              </a:solidFill>
              <a:latin typeface="Meiryo UI" panose="020B0604030504040204" pitchFamily="50" charset="-128"/>
              <a:ea typeface="Meiryo UI" panose="020B0604030504040204" pitchFamily="50" charset="-128"/>
            </a:endParaRPr>
          </a:p>
        </p:txBody>
      </p:sp>
      <p:sp>
        <p:nvSpPr>
          <p:cNvPr id="7" name="正方形/長方形 6">
            <a:extLst>
              <a:ext uri="{FF2B5EF4-FFF2-40B4-BE49-F238E27FC236}">
                <a16:creationId xmlns:a16="http://schemas.microsoft.com/office/drawing/2014/main" id="{9609575E-0D41-46DB-915D-F0E390AC5647}"/>
              </a:ext>
            </a:extLst>
          </p:cNvPr>
          <p:cNvSpPr/>
          <p:nvPr/>
        </p:nvSpPr>
        <p:spPr>
          <a:xfrm>
            <a:off x="488504" y="2448795"/>
            <a:ext cx="9125980" cy="1198042"/>
          </a:xfrm>
          <a:prstGeom prst="rect">
            <a:avLst/>
          </a:prstGeom>
          <a:solidFill>
            <a:schemeClr val="tx2">
              <a:lumMod val="10000"/>
              <a:lumOff val="90000"/>
            </a:schemeClr>
          </a:solidFill>
          <a:ln w="9525">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altLang="ja-JP" sz="1200" b="1" dirty="0">
                <a:solidFill>
                  <a:schemeClr val="tx1">
                    <a:lumMod val="50000"/>
                  </a:schemeClr>
                </a:solidFill>
                <a:latin typeface="Meiryo UI" panose="020B0604030504040204" pitchFamily="50" charset="-128"/>
                <a:ea typeface="Meiryo UI" panose="020B0604030504040204" pitchFamily="50" charset="-128"/>
              </a:rPr>
              <a:t>VI.競合製品との比較</a:t>
            </a:r>
          </a:p>
          <a:p>
            <a:endParaRPr lang="en-US" altLang="ja-JP" sz="1200" b="1"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en-US" altLang="ja-JP" sz="1200" dirty="0" err="1">
                <a:solidFill>
                  <a:schemeClr val="tx1">
                    <a:lumMod val="50000"/>
                  </a:schemeClr>
                </a:solidFill>
                <a:latin typeface="Meiryo UI" panose="020B0604030504040204" pitchFamily="50" charset="-128"/>
                <a:ea typeface="Meiryo UI" panose="020B0604030504040204" pitchFamily="50" charset="-128"/>
              </a:rPr>
              <a:t>主な調達先とそのシェアは</a:t>
            </a:r>
            <a:r>
              <a:rPr lang="en-US" altLang="ja-JP" sz="1200" dirty="0">
                <a:solidFill>
                  <a:schemeClr val="tx1">
                    <a:lumMod val="50000"/>
                  </a:schemeClr>
                </a:solidFill>
                <a:latin typeface="Meiryo UI" panose="020B0604030504040204" pitchFamily="50" charset="-128"/>
                <a:ea typeface="Meiryo UI" panose="020B0604030504040204" pitchFamily="50" charset="-128"/>
              </a:rPr>
              <a:t>、</a:t>
            </a:r>
            <a:r>
              <a:rPr lang="ja-JP" altLang="en-US" sz="1200" dirty="0">
                <a:solidFill>
                  <a:schemeClr val="tx1">
                    <a:lumMod val="50000"/>
                  </a:schemeClr>
                </a:solidFill>
                <a:latin typeface="Meiryo UI" panose="020B0604030504040204" pitchFamily="50" charset="-128"/>
                <a:ea typeface="Meiryo UI" panose="020B0604030504040204" pitchFamily="50" charset="-128"/>
              </a:rPr>
              <a:t>ベトナム</a:t>
            </a:r>
            <a:r>
              <a:rPr lang="en-US" altLang="ja-JP" sz="1200" dirty="0">
                <a:solidFill>
                  <a:schemeClr val="tx1">
                    <a:lumMod val="50000"/>
                  </a:schemeClr>
                </a:solidFill>
                <a:latin typeface="Meiryo UI" panose="020B0604030504040204" pitchFamily="50" charset="-128"/>
                <a:ea typeface="Meiryo UI" panose="020B0604030504040204" pitchFamily="50" charset="-128"/>
              </a:rPr>
              <a:t>（45.2</a:t>
            </a:r>
            <a:r>
              <a:rPr lang="ja-JP" altLang="en-US" sz="1200" dirty="0">
                <a:solidFill>
                  <a:schemeClr val="tx1">
                    <a:lumMod val="50000"/>
                  </a:schemeClr>
                </a:solidFill>
                <a:latin typeface="Meiryo UI" panose="020B0604030504040204" pitchFamily="50" charset="-128"/>
                <a:ea typeface="Meiryo UI" panose="020B0604030504040204" pitchFamily="50" charset="-128"/>
              </a:rPr>
              <a:t>％</a:t>
            </a:r>
            <a:r>
              <a:rPr lang="en-US" altLang="ja-JP" sz="1200" dirty="0">
                <a:solidFill>
                  <a:schemeClr val="tx1">
                    <a:lumMod val="50000"/>
                  </a:schemeClr>
                </a:solidFill>
                <a:latin typeface="Meiryo UI" panose="020B0604030504040204" pitchFamily="50" charset="-128"/>
                <a:ea typeface="Meiryo UI" panose="020B0604030504040204" pitchFamily="50" charset="-128"/>
              </a:rPr>
              <a:t>）、</a:t>
            </a:r>
            <a:r>
              <a:rPr lang="ja-JP" altLang="en-US" sz="1200" dirty="0">
                <a:solidFill>
                  <a:schemeClr val="tx1">
                    <a:lumMod val="50000"/>
                  </a:schemeClr>
                </a:solidFill>
                <a:latin typeface="Meiryo UI" panose="020B0604030504040204" pitchFamily="50" charset="-128"/>
                <a:ea typeface="Meiryo UI" panose="020B0604030504040204" pitchFamily="50" charset="-128"/>
              </a:rPr>
              <a:t>インドネシア</a:t>
            </a:r>
            <a:r>
              <a:rPr lang="en-US" altLang="ja-JP" sz="1200" dirty="0">
                <a:solidFill>
                  <a:schemeClr val="tx1">
                    <a:lumMod val="50000"/>
                  </a:schemeClr>
                </a:solidFill>
                <a:latin typeface="Meiryo UI" panose="020B0604030504040204" pitchFamily="50" charset="-128"/>
                <a:ea typeface="Meiryo UI" panose="020B0604030504040204" pitchFamily="50" charset="-128"/>
              </a:rPr>
              <a:t>（20.2%）、</a:t>
            </a:r>
            <a:r>
              <a:rPr lang="ja-JP" altLang="en-US" sz="1200" dirty="0">
                <a:solidFill>
                  <a:schemeClr val="tx1">
                    <a:lumMod val="50000"/>
                  </a:schemeClr>
                </a:solidFill>
                <a:latin typeface="Meiryo UI" panose="020B0604030504040204" pitchFamily="50" charset="-128"/>
                <a:ea typeface="Meiryo UI" panose="020B0604030504040204" pitchFamily="50" charset="-128"/>
              </a:rPr>
              <a:t>台湾</a:t>
            </a:r>
            <a:r>
              <a:rPr lang="en-US" altLang="ja-JP" sz="1200" dirty="0">
                <a:solidFill>
                  <a:schemeClr val="tx1">
                    <a:lumMod val="50000"/>
                  </a:schemeClr>
                </a:solidFill>
                <a:latin typeface="Meiryo UI" panose="020B0604030504040204" pitchFamily="50" charset="-128"/>
                <a:ea typeface="Meiryo UI" panose="020B0604030504040204" pitchFamily="50" charset="-128"/>
              </a:rPr>
              <a:t>（8.4%）、日本（8.0%）</a:t>
            </a:r>
            <a:r>
              <a:rPr lang="ja-JP" altLang="en-US" sz="1200" dirty="0" err="1">
                <a:solidFill>
                  <a:schemeClr val="tx1">
                    <a:lumMod val="50000"/>
                  </a:schemeClr>
                </a:solidFill>
                <a:latin typeface="Meiryo UI" panose="020B0604030504040204" pitchFamily="50" charset="-128"/>
                <a:ea typeface="Meiryo UI" panose="020B0604030504040204" pitchFamily="50" charset="-128"/>
              </a:rPr>
              <a:t>、</a:t>
            </a:r>
            <a:r>
              <a:rPr lang="ja-JP" altLang="en-US" sz="1200" dirty="0">
                <a:solidFill>
                  <a:schemeClr val="tx1">
                    <a:lumMod val="50000"/>
                  </a:schemeClr>
                </a:solidFill>
                <a:latin typeface="Meiryo UI" panose="020B0604030504040204" pitchFamily="50" charset="-128"/>
                <a:ea typeface="Meiryo UI" panose="020B0604030504040204" pitchFamily="50" charset="-128"/>
              </a:rPr>
              <a:t>タイ（</a:t>
            </a:r>
            <a:r>
              <a:rPr lang="en-US" altLang="ja-JP" sz="1200" dirty="0">
                <a:solidFill>
                  <a:schemeClr val="tx1">
                    <a:lumMod val="50000"/>
                  </a:schemeClr>
                </a:solidFill>
                <a:latin typeface="Meiryo UI" panose="020B0604030504040204" pitchFamily="50" charset="-128"/>
                <a:ea typeface="Meiryo UI" panose="020B0604030504040204" pitchFamily="50" charset="-128"/>
              </a:rPr>
              <a:t>6.3</a:t>
            </a:r>
            <a:r>
              <a:rPr lang="ja-JP" altLang="en-US" sz="1200" dirty="0">
                <a:solidFill>
                  <a:schemeClr val="tx1">
                    <a:lumMod val="50000"/>
                  </a:schemeClr>
                </a:solidFill>
                <a:latin typeface="Meiryo UI" panose="020B0604030504040204" pitchFamily="50" charset="-128"/>
                <a:ea typeface="Meiryo UI" panose="020B0604030504040204" pitchFamily="50" charset="-128"/>
              </a:rPr>
              <a:t>％</a:t>
            </a:r>
            <a:r>
              <a:rPr lang="en-US" altLang="ja-JP" sz="1200" dirty="0">
                <a:solidFill>
                  <a:schemeClr val="tx1">
                    <a:lumMod val="50000"/>
                  </a:schemeClr>
                </a:solidFill>
                <a:latin typeface="Meiryo UI" panose="020B0604030504040204" pitchFamily="50" charset="-128"/>
                <a:ea typeface="Meiryo UI" panose="020B0604030504040204" pitchFamily="50" charset="-128"/>
              </a:rPr>
              <a:t>)</a:t>
            </a:r>
            <a:r>
              <a:rPr lang="ja-JP" altLang="en-US" sz="1200" dirty="0">
                <a:solidFill>
                  <a:schemeClr val="tx1">
                    <a:lumMod val="50000"/>
                  </a:schemeClr>
                </a:solidFill>
                <a:latin typeface="Meiryo UI" panose="020B0604030504040204" pitchFamily="50" charset="-128"/>
                <a:ea typeface="Meiryo UI" panose="020B0604030504040204" pitchFamily="50" charset="-128"/>
              </a:rPr>
              <a:t>である。</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日本のかんし</a:t>
            </a:r>
            <a:r>
              <a:rPr lang="ja-JP" altLang="en-US" sz="1200" dirty="0" err="1">
                <a:solidFill>
                  <a:schemeClr val="tx1">
                    <a:lumMod val="50000"/>
                  </a:schemeClr>
                </a:solidFill>
                <a:latin typeface="Meiryo UI" panose="020B0604030504040204" pitchFamily="50" charset="-128"/>
                <a:ea typeface="Meiryo UI" panose="020B0604030504040204" pitchFamily="50" charset="-128"/>
              </a:rPr>
              <a:t>ょは</a:t>
            </a:r>
            <a:r>
              <a:rPr lang="ja-JP" altLang="en-US" sz="1200" dirty="0">
                <a:solidFill>
                  <a:schemeClr val="tx1">
                    <a:lumMod val="50000"/>
                  </a:schemeClr>
                </a:solidFill>
                <a:latin typeface="Meiryo UI" panose="020B0604030504040204" pitchFamily="50" charset="-128"/>
                <a:ea typeface="Meiryo UI" panose="020B0604030504040204" pitchFamily="50" charset="-128"/>
              </a:rPr>
              <a:t>、黄金色の果肉と甘く滑らかな風味が特徴で、マレーシアでは一般的に有名である。特に、日本の千葉県庁は、ここ</a:t>
            </a:r>
            <a:r>
              <a:rPr lang="en-US" altLang="ja-JP" sz="1200" dirty="0">
                <a:solidFill>
                  <a:schemeClr val="tx1">
                    <a:lumMod val="50000"/>
                  </a:schemeClr>
                </a:solidFill>
                <a:latin typeface="Meiryo UI" panose="020B0604030504040204" pitchFamily="50" charset="-128"/>
                <a:ea typeface="Meiryo UI" panose="020B0604030504040204" pitchFamily="50" charset="-128"/>
              </a:rPr>
              <a:t>5〜6</a:t>
            </a:r>
            <a:r>
              <a:rPr lang="ja-JP" altLang="en-US" sz="1200" dirty="0">
                <a:solidFill>
                  <a:schemeClr val="tx1">
                    <a:lumMod val="50000"/>
                  </a:schemeClr>
                </a:solidFill>
                <a:latin typeface="Meiryo UI" panose="020B0604030504040204" pitchFamily="50" charset="-128"/>
                <a:ea typeface="Meiryo UI" panose="020B0604030504040204" pitchFamily="50" charset="-128"/>
              </a:rPr>
              <a:t>年、マレーシアで焼き芋の販売支援を実施している。</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また、</a:t>
            </a:r>
            <a:r>
              <a:rPr lang="ja-JP" altLang="en-US" sz="1200" dirty="0">
                <a:solidFill>
                  <a:srgbClr val="FF0000"/>
                </a:solidFill>
                <a:latin typeface="Meiryo UI" panose="020B0604030504040204" pitchFamily="50" charset="-128"/>
                <a:ea typeface="Meiryo UI" panose="020B0604030504040204" pitchFamily="50" charset="-128"/>
              </a:rPr>
              <a:t>特筆すべき点として、ベトナム産のかんし</a:t>
            </a:r>
            <a:r>
              <a:rPr lang="ja-JP" altLang="en-US" sz="1200" dirty="0" err="1">
                <a:solidFill>
                  <a:srgbClr val="FF0000"/>
                </a:solidFill>
                <a:latin typeface="Meiryo UI" panose="020B0604030504040204" pitchFamily="50" charset="-128"/>
                <a:ea typeface="Meiryo UI" panose="020B0604030504040204" pitchFamily="50" charset="-128"/>
              </a:rPr>
              <a:t>ょの</a:t>
            </a:r>
            <a:r>
              <a:rPr lang="ja-JP" altLang="en-US" sz="1200" dirty="0">
                <a:solidFill>
                  <a:srgbClr val="FF0000"/>
                </a:solidFill>
                <a:latin typeface="Meiryo UI" panose="020B0604030504040204" pitchFamily="50" charset="-128"/>
                <a:ea typeface="Meiryo UI" panose="020B0604030504040204" pitchFamily="50" charset="-128"/>
              </a:rPr>
              <a:t>主要な品種のひとつに、日本品種のかんしょがある。</a:t>
            </a:r>
          </a:p>
        </p:txBody>
      </p:sp>
      <p:sp>
        <p:nvSpPr>
          <p:cNvPr id="9" name="正方形/長方形 8">
            <a:extLst>
              <a:ext uri="{FF2B5EF4-FFF2-40B4-BE49-F238E27FC236}">
                <a16:creationId xmlns:a16="http://schemas.microsoft.com/office/drawing/2014/main" id="{E367D8D0-903F-4135-B252-1658EBD10BD0}"/>
              </a:ext>
            </a:extLst>
          </p:cNvPr>
          <p:cNvSpPr/>
          <p:nvPr/>
        </p:nvSpPr>
        <p:spPr>
          <a:xfrm>
            <a:off x="488504" y="4380093"/>
            <a:ext cx="9125980" cy="1425171"/>
          </a:xfrm>
          <a:prstGeom prst="rect">
            <a:avLst/>
          </a:prstGeom>
          <a:solidFill>
            <a:schemeClr val="accent4">
              <a:lumMod val="20000"/>
              <a:lumOff val="80000"/>
            </a:schemeClr>
          </a:solidFill>
          <a:ln w="9525">
            <a:solidFill>
              <a:schemeClr val="tx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altLang="ja-JP" sz="1200" b="1" dirty="0">
                <a:solidFill>
                  <a:schemeClr val="tx1">
                    <a:lumMod val="50000"/>
                  </a:schemeClr>
                </a:solidFill>
                <a:latin typeface="Meiryo UI" panose="020B0604030504040204" pitchFamily="50" charset="-128"/>
                <a:ea typeface="Meiryo UI" panose="020B0604030504040204" pitchFamily="50" charset="-128"/>
              </a:rPr>
              <a:t>VII.需要状況と今後の需要ポテンシャル</a:t>
            </a:r>
          </a:p>
          <a:p>
            <a:endParaRPr lang="en-US" altLang="ja-JP" sz="1200" b="1"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かんし</a:t>
            </a:r>
            <a:r>
              <a:rPr lang="ja-JP" altLang="en-US" sz="1200" dirty="0" err="1">
                <a:solidFill>
                  <a:schemeClr val="tx1">
                    <a:lumMod val="50000"/>
                  </a:schemeClr>
                </a:solidFill>
                <a:latin typeface="Meiryo UI" panose="020B0604030504040204" pitchFamily="50" charset="-128"/>
                <a:ea typeface="Meiryo UI" panose="020B0604030504040204" pitchFamily="50" charset="-128"/>
              </a:rPr>
              <a:t>ょは</a:t>
            </a:r>
            <a:r>
              <a:rPr lang="ja-JP" altLang="en-US" sz="1200" dirty="0">
                <a:solidFill>
                  <a:schemeClr val="tx1">
                    <a:lumMod val="50000"/>
                  </a:schemeClr>
                </a:solidFill>
                <a:latin typeface="Meiryo UI" panose="020B0604030504040204" pitchFamily="50" charset="-128"/>
                <a:ea typeface="Meiryo UI" panose="020B0604030504040204" pitchFamily="50" charset="-128"/>
              </a:rPr>
              <a:t>、マレーシアで料理やお菓子作り、伝統的なデザートに最も広く使われている野菜の一つである。かんし</a:t>
            </a:r>
            <a:r>
              <a:rPr lang="ja-JP" altLang="en-US" sz="1200" dirty="0" err="1">
                <a:solidFill>
                  <a:schemeClr val="tx1">
                    <a:lumMod val="50000"/>
                  </a:schemeClr>
                </a:solidFill>
                <a:latin typeface="Meiryo UI" panose="020B0604030504040204" pitchFamily="50" charset="-128"/>
                <a:ea typeface="Meiryo UI" panose="020B0604030504040204" pitchFamily="50" charset="-128"/>
              </a:rPr>
              <a:t>ょは</a:t>
            </a:r>
            <a:r>
              <a:rPr lang="ja-JP" altLang="en-US" sz="1200" dirty="0">
                <a:solidFill>
                  <a:schemeClr val="tx1">
                    <a:lumMod val="50000"/>
                  </a:schemeClr>
                </a:solidFill>
                <a:latin typeface="Meiryo UI" panose="020B0604030504040204" pitchFamily="50" charset="-128"/>
                <a:ea typeface="Meiryo UI" panose="020B0604030504040204" pitchFamily="50" charset="-128"/>
              </a:rPr>
              <a:t>汎用性が高いため、塩気のある料理にも甘い料理にも使うことができる。</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プレミアムな焼き芋の市場を広げていくことも大切だが、</a:t>
            </a:r>
            <a:r>
              <a:rPr lang="ja-JP" altLang="en-US" sz="1200" dirty="0">
                <a:solidFill>
                  <a:srgbClr val="FF0000"/>
                </a:solidFill>
                <a:latin typeface="Meiryo UI" panose="020B0604030504040204" pitchFamily="50" charset="-128"/>
                <a:ea typeface="Meiryo UI" panose="020B0604030504040204" pitchFamily="50" charset="-128"/>
              </a:rPr>
              <a:t>多少高くても買ってもらえる加工食品での参入も可能性がある。</a:t>
            </a:r>
            <a:endParaRPr lang="en-US" altLang="ja-JP" sz="1200" dirty="0">
              <a:solidFill>
                <a:srgbClr val="FF0000"/>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クランバレーの人々は、マレーシアの他の地域の人々よりも新しい製品を試すことに前向きである。マレーシアで最も高い所得水準にあることと合わせて考えると、</a:t>
            </a:r>
            <a:r>
              <a:rPr lang="ja-JP" altLang="en-US" sz="1200" dirty="0">
                <a:solidFill>
                  <a:srgbClr val="FF0000"/>
                </a:solidFill>
                <a:latin typeface="Meiryo UI" panose="020B0604030504040204" pitchFamily="50" charset="-128"/>
                <a:ea typeface="Meiryo UI" panose="020B0604030504040204" pitchFamily="50" charset="-128"/>
              </a:rPr>
              <a:t>クランバレーはマレーシア市場に新規参入する加工食品にとって、自然なエントリーポイント（初めに参入する場所）であると言える。</a:t>
            </a:r>
            <a:endParaRPr lang="en-US" altLang="ja-JP" sz="1200" dirty="0">
              <a:solidFill>
                <a:srgbClr val="FF0000"/>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endParaRPr lang="en-US" altLang="ja-JP" sz="1200" dirty="0">
              <a:solidFill>
                <a:srgbClr val="FF0000"/>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endParaRPr lang="en-US" altLang="ja-JP" sz="1200" b="1" i="1" u="sng"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p:txBody>
      </p:sp>
      <p:sp>
        <p:nvSpPr>
          <p:cNvPr id="10" name="正方形/長方形 9">
            <a:extLst>
              <a:ext uri="{FF2B5EF4-FFF2-40B4-BE49-F238E27FC236}">
                <a16:creationId xmlns:a16="http://schemas.microsoft.com/office/drawing/2014/main" id="{63C3ECC1-C22E-4ED7-B166-53C999F4B637}"/>
              </a:ext>
            </a:extLst>
          </p:cNvPr>
          <p:cNvSpPr/>
          <p:nvPr/>
        </p:nvSpPr>
        <p:spPr>
          <a:xfrm>
            <a:off x="488504" y="1055670"/>
            <a:ext cx="9125980" cy="1214565"/>
          </a:xfrm>
          <a:prstGeom prst="rect">
            <a:avLst/>
          </a:prstGeom>
          <a:solidFill>
            <a:schemeClr val="tx2">
              <a:lumMod val="10000"/>
              <a:lumOff val="90000"/>
            </a:schemeClr>
          </a:solidFill>
          <a:ln w="9525">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altLang="ja-JP" sz="1200" b="1" dirty="0">
                <a:solidFill>
                  <a:schemeClr val="tx1">
                    <a:lumMod val="50000"/>
                  </a:schemeClr>
                </a:solidFill>
                <a:latin typeface="Meiryo UI" panose="020B0604030504040204" pitchFamily="50" charset="-128"/>
                <a:ea typeface="Meiryo UI" panose="020B0604030504040204" pitchFamily="50" charset="-128"/>
              </a:rPr>
              <a:t>V.卸売・小売の状況</a:t>
            </a:r>
          </a:p>
          <a:p>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マレーシアの紫芋は、現地での需要が強いため、卸売価格と小売価格の差が大きいようである。日本産かんし</a:t>
            </a:r>
            <a:r>
              <a:rPr lang="ja-JP" altLang="en-US" sz="1200" dirty="0" err="1">
                <a:solidFill>
                  <a:schemeClr val="tx1">
                    <a:lumMod val="50000"/>
                  </a:schemeClr>
                </a:solidFill>
                <a:latin typeface="Meiryo UI" panose="020B0604030504040204" pitchFamily="50" charset="-128"/>
                <a:ea typeface="Meiryo UI" panose="020B0604030504040204" pitchFamily="50" charset="-128"/>
              </a:rPr>
              <a:t>ょの</a:t>
            </a:r>
            <a:r>
              <a:rPr lang="ja-JP" altLang="en-US" sz="1200" dirty="0">
                <a:solidFill>
                  <a:schemeClr val="tx1">
                    <a:lumMod val="50000"/>
                  </a:schemeClr>
                </a:solidFill>
                <a:latin typeface="Meiryo UI" panose="020B0604030504040204" pitchFamily="50" charset="-128"/>
                <a:ea typeface="Meiryo UI" panose="020B0604030504040204" pitchFamily="50" charset="-128"/>
              </a:rPr>
              <a:t>マージンは約</a:t>
            </a:r>
            <a:r>
              <a:rPr lang="en-US" altLang="ja-JP" sz="1200" dirty="0">
                <a:solidFill>
                  <a:schemeClr val="tx1">
                    <a:lumMod val="50000"/>
                  </a:schemeClr>
                </a:solidFill>
                <a:latin typeface="Meiryo UI" panose="020B0604030504040204" pitchFamily="50" charset="-128"/>
                <a:ea typeface="Meiryo UI" panose="020B0604030504040204" pitchFamily="50" charset="-128"/>
              </a:rPr>
              <a:t>90</a:t>
            </a:r>
            <a:r>
              <a:rPr lang="ja-JP" altLang="en-US" sz="1200" dirty="0">
                <a:solidFill>
                  <a:schemeClr val="tx1">
                    <a:lumMod val="50000"/>
                  </a:schemeClr>
                </a:solidFill>
                <a:latin typeface="Meiryo UI" panose="020B0604030504040204" pitchFamily="50" charset="-128"/>
                <a:ea typeface="Meiryo UI" panose="020B0604030504040204" pitchFamily="50" charset="-128"/>
              </a:rPr>
              <a:t>％と比較的高く、一方、地元産の黄色いかんしょの小売マージンは</a:t>
            </a:r>
            <a:r>
              <a:rPr lang="en-US" altLang="ja-JP" sz="1200" dirty="0">
                <a:solidFill>
                  <a:schemeClr val="tx1">
                    <a:lumMod val="50000"/>
                  </a:schemeClr>
                </a:solidFill>
                <a:latin typeface="Meiryo UI" panose="020B0604030504040204" pitchFamily="50" charset="-128"/>
                <a:ea typeface="Meiryo UI" panose="020B0604030504040204" pitchFamily="50" charset="-128"/>
              </a:rPr>
              <a:t>84.5</a:t>
            </a:r>
            <a:r>
              <a:rPr lang="ja-JP" altLang="en-US" sz="1200" dirty="0">
                <a:solidFill>
                  <a:schemeClr val="tx1">
                    <a:lumMod val="50000"/>
                  </a:schemeClr>
                </a:solidFill>
                <a:latin typeface="Meiryo UI" panose="020B0604030504040204" pitchFamily="50" charset="-128"/>
                <a:ea typeface="Meiryo UI" panose="020B0604030504040204" pitchFamily="50" charset="-128"/>
              </a:rPr>
              <a:t>％である。オレンジ色のかんし</a:t>
            </a:r>
            <a:r>
              <a:rPr lang="ja-JP" altLang="en-US" sz="1200" dirty="0" err="1">
                <a:solidFill>
                  <a:schemeClr val="tx1">
                    <a:lumMod val="50000"/>
                  </a:schemeClr>
                </a:solidFill>
                <a:latin typeface="Meiryo UI" panose="020B0604030504040204" pitchFamily="50" charset="-128"/>
                <a:ea typeface="Meiryo UI" panose="020B0604030504040204" pitchFamily="50" charset="-128"/>
              </a:rPr>
              <a:t>ょは</a:t>
            </a:r>
            <a:r>
              <a:rPr lang="en-US" altLang="ja-JP" sz="1200" dirty="0">
                <a:solidFill>
                  <a:schemeClr val="tx1">
                    <a:lumMod val="50000"/>
                  </a:schemeClr>
                </a:solidFill>
                <a:latin typeface="Meiryo UI" panose="020B0604030504040204" pitchFamily="50" charset="-128"/>
                <a:ea typeface="Meiryo UI" panose="020B0604030504040204" pitchFamily="50" charset="-128"/>
              </a:rPr>
              <a:t>54.1</a:t>
            </a:r>
            <a:r>
              <a:rPr lang="ja-JP" altLang="en-US" sz="1200" dirty="0">
                <a:solidFill>
                  <a:schemeClr val="tx1">
                    <a:lumMod val="50000"/>
                  </a:schemeClr>
                </a:solidFill>
                <a:latin typeface="Meiryo UI" panose="020B0604030504040204" pitchFamily="50" charset="-128"/>
                <a:ea typeface="Meiryo UI" panose="020B0604030504040204" pitchFamily="50" charset="-128"/>
              </a:rPr>
              <a:t>％と他の品種に比べマージンが少ない。</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かんし</a:t>
            </a:r>
            <a:r>
              <a:rPr lang="ja-JP" altLang="en-US" sz="1200" dirty="0" err="1">
                <a:solidFill>
                  <a:schemeClr val="tx1">
                    <a:lumMod val="50000"/>
                  </a:schemeClr>
                </a:solidFill>
                <a:latin typeface="Meiryo UI" panose="020B0604030504040204" pitchFamily="50" charset="-128"/>
                <a:ea typeface="Meiryo UI" panose="020B0604030504040204" pitchFamily="50" charset="-128"/>
              </a:rPr>
              <a:t>ょは</a:t>
            </a:r>
            <a:r>
              <a:rPr lang="ja-JP" altLang="en-US" sz="1200" dirty="0">
                <a:solidFill>
                  <a:schemeClr val="tx1">
                    <a:lumMod val="50000"/>
                  </a:schemeClr>
                </a:solidFill>
                <a:latin typeface="Meiryo UI" panose="020B0604030504040204" pitchFamily="50" charset="-128"/>
                <a:ea typeface="Meiryo UI" panose="020B0604030504040204" pitchFamily="50" charset="-128"/>
              </a:rPr>
              <a:t>店頭でグラム単位で売られてるものが多く、パック（個数）で売られているものは少ないが、日本産はパックで売られているものが多くみられた。</a:t>
            </a:r>
          </a:p>
        </p:txBody>
      </p:sp>
    </p:spTree>
    <p:extLst>
      <p:ext uri="{BB962C8B-B14F-4D97-AF65-F5344CB8AC3E}">
        <p14:creationId xmlns:p14="http://schemas.microsoft.com/office/powerpoint/2010/main" val="22485790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a:bodyPr>
          <a:lstStyle/>
          <a:p>
            <a:r>
              <a:rPr lang="ja-JP" altLang="en-US" dirty="0">
                <a:latin typeface="Meiryo UI" panose="020B0604030504040204" pitchFamily="50" charset="-128"/>
                <a:ea typeface="Meiryo UI" panose="020B0604030504040204" pitchFamily="50" charset="-128"/>
              </a:rPr>
              <a:t>梨 </a:t>
            </a:r>
            <a:r>
              <a:rPr lang="en-US" altLang="ja-JP" sz="1800" dirty="0">
                <a:latin typeface="Meiryo UI" panose="020B0604030504040204" pitchFamily="50" charset="-128"/>
                <a:ea typeface="Meiryo UI" panose="020B0604030504040204" pitchFamily="50" charset="-128"/>
              </a:rPr>
              <a:t>(1/2)</a:t>
            </a:r>
            <a:endParaRPr kumimoji="1" lang="ja-JP" altLang="en-US" sz="1800" dirty="0">
              <a:latin typeface="Meiryo UI" panose="020B0604030504040204" pitchFamily="50" charset="-128"/>
              <a:ea typeface="Meiryo UI" panose="020B0604030504040204" pitchFamily="50" charset="-128"/>
            </a:endParaRPr>
          </a:p>
        </p:txBody>
      </p:sp>
      <p:sp>
        <p:nvSpPr>
          <p:cNvPr id="4" name="正方形/長方形 3">
            <a:extLst>
              <a:ext uri="{FF2B5EF4-FFF2-40B4-BE49-F238E27FC236}">
                <a16:creationId xmlns:a16="http://schemas.microsoft.com/office/drawing/2014/main" id="{5E488370-1101-4042-A0F5-5A578B3306AF}"/>
              </a:ext>
            </a:extLst>
          </p:cNvPr>
          <p:cNvSpPr/>
          <p:nvPr/>
        </p:nvSpPr>
        <p:spPr>
          <a:xfrm>
            <a:off x="388329" y="765191"/>
            <a:ext cx="9125979" cy="952813"/>
          </a:xfrm>
          <a:prstGeom prst="rect">
            <a:avLst/>
          </a:prstGeom>
          <a:solidFill>
            <a:schemeClr val="tx2">
              <a:lumMod val="10000"/>
              <a:lumOff val="90000"/>
            </a:schemeClr>
          </a:solidFill>
          <a:ln w="9525">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altLang="ja-JP" sz="1200" b="1" dirty="0">
                <a:solidFill>
                  <a:schemeClr val="tx1">
                    <a:lumMod val="50000"/>
                  </a:schemeClr>
                </a:solidFill>
                <a:latin typeface="Meiryo UI" panose="020B0604030504040204" pitchFamily="50" charset="-128"/>
                <a:ea typeface="Meiryo UI" panose="020B0604030504040204" pitchFamily="50" charset="-128"/>
              </a:rPr>
              <a:t>I.国内生産状況</a:t>
            </a:r>
          </a:p>
          <a:p>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rgbClr val="FF0000"/>
                </a:solidFill>
                <a:latin typeface="Meiryo UI" panose="020B0604030504040204" pitchFamily="50" charset="-128"/>
                <a:ea typeface="Meiryo UI" panose="020B0604030504040204" pitchFamily="50" charset="-128"/>
              </a:rPr>
              <a:t>梨はマレーシアの外来種</a:t>
            </a:r>
            <a:r>
              <a:rPr lang="ja-JP" altLang="en-US" sz="1200" dirty="0">
                <a:solidFill>
                  <a:schemeClr val="tx1">
                    <a:lumMod val="50000"/>
                  </a:schemeClr>
                </a:solidFill>
                <a:latin typeface="Meiryo UI" panose="020B0604030504040204" pitchFamily="50" charset="-128"/>
                <a:ea typeface="Meiryo UI" panose="020B0604030504040204" pitchFamily="50" charset="-128"/>
              </a:rPr>
              <a:t>で、地元の農家ではあまり栽培されておらず、他国からの輸入が主体となっている。 </a:t>
            </a: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マレーシア農業・食糧安全保障省農業局（</a:t>
            </a:r>
            <a:r>
              <a:rPr lang="en-US" altLang="ja-JP" sz="1200" dirty="0">
                <a:solidFill>
                  <a:schemeClr val="tx1">
                    <a:lumMod val="50000"/>
                  </a:schemeClr>
                </a:solidFill>
                <a:latin typeface="Meiryo UI" panose="020B0604030504040204" pitchFamily="50" charset="-128"/>
                <a:ea typeface="Meiryo UI" panose="020B0604030504040204" pitchFamily="50" charset="-128"/>
              </a:rPr>
              <a:t>DOA</a:t>
            </a:r>
            <a:r>
              <a:rPr lang="ja-JP" altLang="en-US" sz="1200" dirty="0">
                <a:solidFill>
                  <a:schemeClr val="tx1">
                    <a:lumMod val="50000"/>
                  </a:schemeClr>
                </a:solidFill>
                <a:latin typeface="Meiryo UI" panose="020B0604030504040204" pitchFamily="50" charset="-128"/>
                <a:ea typeface="Meiryo UI" panose="020B0604030504040204" pitchFamily="50" charset="-128"/>
              </a:rPr>
              <a:t>）は梨の生産に関する情報を報告していないため、</a:t>
            </a:r>
            <a:r>
              <a:rPr lang="ja-JP" altLang="en-US" sz="1200" dirty="0">
                <a:solidFill>
                  <a:srgbClr val="FF0000"/>
                </a:solidFill>
                <a:latin typeface="Meiryo UI" panose="020B0604030504040204" pitchFamily="50" charset="-128"/>
                <a:ea typeface="Meiryo UI" panose="020B0604030504040204" pitchFamily="50" charset="-128"/>
              </a:rPr>
              <a:t>同国での生産量は僅少である</a:t>
            </a:r>
            <a:r>
              <a:rPr lang="ja-JP" altLang="en-US" sz="1200" dirty="0">
                <a:solidFill>
                  <a:schemeClr val="tx1">
                    <a:lumMod val="50000"/>
                  </a:schemeClr>
                </a:solidFill>
                <a:latin typeface="Meiryo UI" panose="020B0604030504040204" pitchFamily="50" charset="-128"/>
                <a:ea typeface="Meiryo UI" panose="020B0604030504040204" pitchFamily="50" charset="-128"/>
              </a:rPr>
              <a:t>ことがわかる。</a:t>
            </a:r>
          </a:p>
        </p:txBody>
      </p:sp>
      <p:sp>
        <p:nvSpPr>
          <p:cNvPr id="5" name="正方形/長方形 4">
            <a:extLst>
              <a:ext uri="{FF2B5EF4-FFF2-40B4-BE49-F238E27FC236}">
                <a16:creationId xmlns:a16="http://schemas.microsoft.com/office/drawing/2014/main" id="{9B4A691A-A44B-49F9-B153-E8B7BBC4ACE0}"/>
              </a:ext>
            </a:extLst>
          </p:cNvPr>
          <p:cNvSpPr/>
          <p:nvPr/>
        </p:nvSpPr>
        <p:spPr>
          <a:xfrm>
            <a:off x="388329" y="1858680"/>
            <a:ext cx="9125979" cy="1818992"/>
          </a:xfrm>
          <a:prstGeom prst="rect">
            <a:avLst/>
          </a:prstGeom>
          <a:solidFill>
            <a:schemeClr val="tx2">
              <a:lumMod val="10000"/>
              <a:lumOff val="90000"/>
            </a:schemeClr>
          </a:solidFill>
          <a:ln w="9525">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altLang="ja-JP" sz="1200" b="1" dirty="0">
                <a:solidFill>
                  <a:schemeClr val="tx1">
                    <a:lumMod val="50000"/>
                  </a:schemeClr>
                </a:solidFill>
                <a:latin typeface="Meiryo UI" panose="020B0604030504040204" pitchFamily="50" charset="-128"/>
                <a:ea typeface="Meiryo UI" panose="020B0604030504040204" pitchFamily="50" charset="-128"/>
              </a:rPr>
              <a:t>II.輸出入の状況 </a:t>
            </a:r>
          </a:p>
          <a:p>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マレーシア国内での梨の栽培は少ないため、輸出は、マレーシアに輸入された梨を他国へ輸出したものであると思われる。</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マレーシアの</a:t>
            </a:r>
            <a:r>
              <a:rPr lang="ja-JP" altLang="en-US" sz="1200" dirty="0">
                <a:solidFill>
                  <a:srgbClr val="FF0000"/>
                </a:solidFill>
                <a:latin typeface="Meiryo UI" panose="020B0604030504040204" pitchFamily="50" charset="-128"/>
                <a:ea typeface="Meiryo UI" panose="020B0604030504040204" pitchFamily="50" charset="-128"/>
              </a:rPr>
              <a:t>梨の輸入は、</a:t>
            </a:r>
            <a:r>
              <a:rPr lang="en-US" altLang="ja-JP" sz="1200" dirty="0">
                <a:solidFill>
                  <a:srgbClr val="FF0000"/>
                </a:solidFill>
                <a:latin typeface="Meiryo UI" panose="020B0604030504040204" pitchFamily="50" charset="-128"/>
                <a:ea typeface="Meiryo UI" panose="020B0604030504040204" pitchFamily="50" charset="-128"/>
              </a:rPr>
              <a:t>2017</a:t>
            </a:r>
            <a:r>
              <a:rPr lang="ja-JP" altLang="en-US" sz="1200" dirty="0">
                <a:solidFill>
                  <a:srgbClr val="FF0000"/>
                </a:solidFill>
                <a:latin typeface="Meiryo UI" panose="020B0604030504040204" pitchFamily="50" charset="-128"/>
                <a:ea typeface="Meiryo UI" panose="020B0604030504040204" pitchFamily="50" charset="-128"/>
              </a:rPr>
              <a:t>年から</a:t>
            </a:r>
            <a:r>
              <a:rPr lang="en-US" altLang="ja-JP" sz="1200" dirty="0">
                <a:solidFill>
                  <a:srgbClr val="FF0000"/>
                </a:solidFill>
                <a:latin typeface="Meiryo UI" panose="020B0604030504040204" pitchFamily="50" charset="-128"/>
                <a:ea typeface="Meiryo UI" panose="020B0604030504040204" pitchFamily="50" charset="-128"/>
              </a:rPr>
              <a:t>2021</a:t>
            </a:r>
            <a:r>
              <a:rPr lang="ja-JP" altLang="en-US" sz="1200" dirty="0">
                <a:solidFill>
                  <a:srgbClr val="FF0000"/>
                </a:solidFill>
                <a:latin typeface="Meiryo UI" panose="020B0604030504040204" pitchFamily="50" charset="-128"/>
                <a:ea typeface="Meiryo UI" panose="020B0604030504040204" pitchFamily="50" charset="-128"/>
              </a:rPr>
              <a:t>年の間に金額ベースで年平均成長率</a:t>
            </a:r>
            <a:r>
              <a:rPr lang="en-US" altLang="ja-JP" sz="1200" dirty="0">
                <a:solidFill>
                  <a:srgbClr val="FF0000"/>
                </a:solidFill>
                <a:latin typeface="Meiryo UI" panose="020B0604030504040204" pitchFamily="50" charset="-128"/>
                <a:ea typeface="Meiryo UI" panose="020B0604030504040204" pitchFamily="50" charset="-128"/>
              </a:rPr>
              <a:t>1.2</a:t>
            </a:r>
            <a:r>
              <a:rPr lang="ja-JP" altLang="en-US" sz="1200" dirty="0">
                <a:solidFill>
                  <a:srgbClr val="FF0000"/>
                </a:solidFill>
                <a:latin typeface="Meiryo UI" panose="020B0604030504040204" pitchFamily="50" charset="-128"/>
                <a:ea typeface="Meiryo UI" panose="020B0604030504040204" pitchFamily="50" charset="-128"/>
              </a:rPr>
              <a:t>％と緩やかに増加</a:t>
            </a:r>
            <a:r>
              <a:rPr lang="ja-JP" altLang="en-US" sz="1200" dirty="0">
                <a:solidFill>
                  <a:schemeClr val="tx1">
                    <a:lumMod val="50000"/>
                  </a:schemeClr>
                </a:solidFill>
                <a:latin typeface="Meiryo UI" panose="020B0604030504040204" pitchFamily="50" charset="-128"/>
                <a:ea typeface="Meiryo UI" panose="020B0604030504040204" pitchFamily="50" charset="-128"/>
              </a:rPr>
              <a:t>したが、</a:t>
            </a:r>
            <a:r>
              <a:rPr lang="en-US" altLang="ja-JP" sz="1200" dirty="0">
                <a:solidFill>
                  <a:schemeClr val="tx1">
                    <a:lumMod val="50000"/>
                  </a:schemeClr>
                </a:solidFill>
                <a:latin typeface="Meiryo UI" panose="020B0604030504040204" pitchFamily="50" charset="-128"/>
                <a:ea typeface="Meiryo UI" panose="020B0604030504040204" pitchFamily="50" charset="-128"/>
              </a:rPr>
              <a:t>2021</a:t>
            </a:r>
            <a:r>
              <a:rPr lang="ja-JP" altLang="en-US" sz="1200" dirty="0">
                <a:solidFill>
                  <a:schemeClr val="tx1">
                    <a:lumMod val="50000"/>
                  </a:schemeClr>
                </a:solidFill>
                <a:latin typeface="Meiryo UI" panose="020B0604030504040204" pitchFamily="50" charset="-128"/>
                <a:ea typeface="Meiryo UI" panose="020B0604030504040204" pitchFamily="50" charset="-128"/>
              </a:rPr>
              <a:t>年の輸入量は</a:t>
            </a:r>
            <a:r>
              <a:rPr lang="en-US" altLang="ja-JP" sz="1200" dirty="0">
                <a:solidFill>
                  <a:schemeClr val="tx1">
                    <a:lumMod val="50000"/>
                  </a:schemeClr>
                </a:solidFill>
                <a:latin typeface="Meiryo UI" panose="020B0604030504040204" pitchFamily="50" charset="-128"/>
                <a:ea typeface="Meiryo UI" panose="020B0604030504040204" pitchFamily="50" charset="-128"/>
              </a:rPr>
              <a:t>2017</a:t>
            </a:r>
            <a:r>
              <a:rPr lang="ja-JP" altLang="en-US" sz="1200" dirty="0">
                <a:solidFill>
                  <a:schemeClr val="tx1">
                    <a:lumMod val="50000"/>
                  </a:schemeClr>
                </a:solidFill>
                <a:latin typeface="Meiryo UI" panose="020B0604030504040204" pitchFamily="50" charset="-128"/>
                <a:ea typeface="Meiryo UI" panose="020B0604030504040204" pitchFamily="50" charset="-128"/>
              </a:rPr>
              <a:t>年の量より</a:t>
            </a:r>
            <a:r>
              <a:rPr lang="en-US" altLang="ja-JP" sz="1200" dirty="0">
                <a:solidFill>
                  <a:schemeClr val="tx1">
                    <a:lumMod val="50000"/>
                  </a:schemeClr>
                </a:solidFill>
                <a:latin typeface="Meiryo UI" panose="020B0604030504040204" pitchFamily="50" charset="-128"/>
                <a:ea typeface="Meiryo UI" panose="020B0604030504040204" pitchFamily="50" charset="-128"/>
              </a:rPr>
              <a:t>15.2</a:t>
            </a:r>
            <a:r>
              <a:rPr lang="ja-JP" altLang="en-US" sz="1200" dirty="0">
                <a:solidFill>
                  <a:schemeClr val="tx1">
                    <a:lumMod val="50000"/>
                  </a:schemeClr>
                </a:solidFill>
                <a:latin typeface="Meiryo UI" panose="020B0604030504040204" pitchFamily="50" charset="-128"/>
                <a:ea typeface="Meiryo UI" panose="020B0604030504040204" pitchFamily="50" charset="-128"/>
              </a:rPr>
              <a:t>％減少している。</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rgbClr val="FF0000"/>
                </a:solidFill>
                <a:latin typeface="Meiryo UI" panose="020B0604030504040204" pitchFamily="50" charset="-128"/>
                <a:ea typeface="Meiryo UI" panose="020B0604030504040204" pitchFamily="50" charset="-128"/>
              </a:rPr>
              <a:t>中国は過去</a:t>
            </a:r>
            <a:r>
              <a:rPr lang="en-US" altLang="ja-JP" sz="1200" dirty="0">
                <a:solidFill>
                  <a:srgbClr val="FF0000"/>
                </a:solidFill>
                <a:latin typeface="Meiryo UI" panose="020B0604030504040204" pitchFamily="50" charset="-128"/>
                <a:ea typeface="Meiryo UI" panose="020B0604030504040204" pitchFamily="50" charset="-128"/>
              </a:rPr>
              <a:t>5</a:t>
            </a:r>
            <a:r>
              <a:rPr lang="ja-JP" altLang="en-US" sz="1200" dirty="0">
                <a:solidFill>
                  <a:srgbClr val="FF0000"/>
                </a:solidFill>
                <a:latin typeface="Meiryo UI" panose="020B0604030504040204" pitchFamily="50" charset="-128"/>
                <a:ea typeface="Meiryo UI" panose="020B0604030504040204" pitchFamily="50" charset="-128"/>
              </a:rPr>
              <a:t>年間、マレーシアへの梨の最大の供給国であり、</a:t>
            </a:r>
            <a:r>
              <a:rPr lang="en-US" altLang="ja-JP" sz="1200" dirty="0">
                <a:solidFill>
                  <a:srgbClr val="FF0000"/>
                </a:solidFill>
                <a:latin typeface="Meiryo UI" panose="020B0604030504040204" pitchFamily="50" charset="-128"/>
                <a:ea typeface="Meiryo UI" panose="020B0604030504040204" pitchFamily="50" charset="-128"/>
              </a:rPr>
              <a:t>2021</a:t>
            </a:r>
            <a:r>
              <a:rPr lang="ja-JP" altLang="en-US" sz="1200" dirty="0">
                <a:solidFill>
                  <a:srgbClr val="FF0000"/>
                </a:solidFill>
                <a:latin typeface="Meiryo UI" panose="020B0604030504040204" pitchFamily="50" charset="-128"/>
                <a:ea typeface="Meiryo UI" panose="020B0604030504040204" pitchFamily="50" charset="-128"/>
              </a:rPr>
              <a:t>年には輸入額、輸入量ともに</a:t>
            </a:r>
            <a:r>
              <a:rPr lang="en-US" altLang="ja-JP" sz="1200" dirty="0">
                <a:solidFill>
                  <a:srgbClr val="FF0000"/>
                </a:solidFill>
                <a:latin typeface="Meiryo UI" panose="020B0604030504040204" pitchFamily="50" charset="-128"/>
                <a:ea typeface="Meiryo UI" panose="020B0604030504040204" pitchFamily="50" charset="-128"/>
              </a:rPr>
              <a:t>4</a:t>
            </a:r>
            <a:r>
              <a:rPr lang="ja-JP" altLang="en-US" sz="1200" dirty="0">
                <a:solidFill>
                  <a:srgbClr val="FF0000"/>
                </a:solidFill>
                <a:latin typeface="Meiryo UI" panose="020B0604030504040204" pitchFamily="50" charset="-128"/>
                <a:ea typeface="Meiryo UI" panose="020B0604030504040204" pitchFamily="50" charset="-128"/>
              </a:rPr>
              <a:t>分の</a:t>
            </a:r>
            <a:r>
              <a:rPr lang="en-US" altLang="ja-JP" sz="1200" dirty="0">
                <a:solidFill>
                  <a:srgbClr val="FF0000"/>
                </a:solidFill>
                <a:latin typeface="Meiryo UI" panose="020B0604030504040204" pitchFamily="50" charset="-128"/>
                <a:ea typeface="Meiryo UI" panose="020B0604030504040204" pitchFamily="50" charset="-128"/>
              </a:rPr>
              <a:t>3</a:t>
            </a:r>
            <a:r>
              <a:rPr lang="ja-JP" altLang="en-US" sz="1200" dirty="0">
                <a:solidFill>
                  <a:schemeClr val="tx1">
                    <a:lumMod val="50000"/>
                  </a:schemeClr>
                </a:solidFill>
                <a:latin typeface="Meiryo UI" panose="020B0604030504040204" pitchFamily="50" charset="-128"/>
                <a:ea typeface="Meiryo UI" panose="020B0604030504040204" pitchFamily="50" charset="-128"/>
              </a:rPr>
              <a:t>を超える貢献をしている。 </a:t>
            </a:r>
          </a:p>
          <a:p>
            <a:pPr marL="171450" indent="-171450">
              <a:buFont typeface="Wingdings" panose="05000000000000000000" pitchFamily="2" charset="2"/>
              <a:buChar char="l"/>
            </a:pPr>
            <a:r>
              <a:rPr lang="ja-JP" altLang="en-US" sz="1200" dirty="0">
                <a:solidFill>
                  <a:srgbClr val="FF0000"/>
                </a:solidFill>
                <a:latin typeface="Meiryo UI" panose="020B0604030504040204" pitchFamily="50" charset="-128"/>
                <a:ea typeface="Meiryo UI" panose="020B0604030504040204" pitchFamily="50" charset="-128"/>
              </a:rPr>
              <a:t>南アフリカ</a:t>
            </a:r>
            <a:r>
              <a:rPr lang="ja-JP" altLang="en-US" sz="1200" dirty="0">
                <a:solidFill>
                  <a:schemeClr val="tx1">
                    <a:lumMod val="50000"/>
                  </a:schemeClr>
                </a:solidFill>
                <a:latin typeface="Meiryo UI" panose="020B0604030504040204" pitchFamily="50" charset="-128"/>
                <a:ea typeface="Meiryo UI" panose="020B0604030504040204" pitchFamily="50" charset="-128"/>
              </a:rPr>
              <a:t>は中国以外の唯一の大規模サプライヤーであり、</a:t>
            </a:r>
            <a:r>
              <a:rPr lang="en-US" altLang="ja-JP" sz="1200" dirty="0">
                <a:solidFill>
                  <a:schemeClr val="tx1">
                    <a:lumMod val="50000"/>
                  </a:schemeClr>
                </a:solidFill>
                <a:latin typeface="Meiryo UI" panose="020B0604030504040204" pitchFamily="50" charset="-128"/>
                <a:ea typeface="Meiryo UI" panose="020B0604030504040204" pitchFamily="50" charset="-128"/>
              </a:rPr>
              <a:t>2021</a:t>
            </a:r>
            <a:r>
              <a:rPr lang="ja-JP" altLang="en-US" sz="1200" dirty="0">
                <a:solidFill>
                  <a:schemeClr val="tx1">
                    <a:lumMod val="50000"/>
                  </a:schemeClr>
                </a:solidFill>
                <a:latin typeface="Meiryo UI" panose="020B0604030504040204" pitchFamily="50" charset="-128"/>
                <a:ea typeface="Meiryo UI" panose="020B0604030504040204" pitchFamily="50" charset="-128"/>
              </a:rPr>
              <a:t>年には生鮮梨の輸入量・金額の約</a:t>
            </a:r>
            <a:r>
              <a:rPr lang="en-US" altLang="ja-JP" sz="1200" dirty="0">
                <a:solidFill>
                  <a:srgbClr val="FF0000"/>
                </a:solidFill>
                <a:latin typeface="Meiryo UI" panose="020B0604030504040204" pitchFamily="50" charset="-128"/>
                <a:ea typeface="Meiryo UI" panose="020B0604030504040204" pitchFamily="50" charset="-128"/>
              </a:rPr>
              <a:t>22</a:t>
            </a:r>
            <a:r>
              <a:rPr lang="ja-JP" altLang="en-US" sz="1200" dirty="0">
                <a:solidFill>
                  <a:srgbClr val="FF0000"/>
                </a:solidFill>
                <a:latin typeface="Meiryo UI" panose="020B0604030504040204" pitchFamily="50" charset="-128"/>
                <a:ea typeface="Meiryo UI" panose="020B0604030504040204" pitchFamily="50" charset="-128"/>
              </a:rPr>
              <a:t>％を供給</a:t>
            </a:r>
            <a:r>
              <a:rPr lang="ja-JP" altLang="en-US" sz="1200" dirty="0">
                <a:solidFill>
                  <a:schemeClr val="tx1">
                    <a:lumMod val="50000"/>
                  </a:schemeClr>
                </a:solidFill>
                <a:latin typeface="Meiryo UI" panose="020B0604030504040204" pitchFamily="50" charset="-128"/>
                <a:ea typeface="Meiryo UI" panose="020B0604030504040204" pitchFamily="50" charset="-128"/>
              </a:rPr>
              <a:t>する。 </a:t>
            </a:r>
          </a:p>
          <a:p>
            <a:pPr marL="171450" indent="-171450">
              <a:buFont typeface="Wingdings" panose="05000000000000000000" pitchFamily="2" charset="2"/>
              <a:buChar char="l"/>
            </a:pPr>
            <a:r>
              <a:rPr lang="ja-JP" altLang="en-US" sz="1200" dirty="0">
                <a:solidFill>
                  <a:srgbClr val="FF0000"/>
                </a:solidFill>
                <a:latin typeface="Meiryo UI" panose="020B0604030504040204" pitchFamily="50" charset="-128"/>
                <a:ea typeface="Meiryo UI" panose="020B0604030504040204" pitchFamily="50" charset="-128"/>
              </a:rPr>
              <a:t>日本は</a:t>
            </a:r>
            <a:r>
              <a:rPr lang="en-US" altLang="ja-JP" sz="1200" dirty="0">
                <a:solidFill>
                  <a:schemeClr val="tx1">
                    <a:lumMod val="50000"/>
                  </a:schemeClr>
                </a:solidFill>
                <a:latin typeface="Meiryo UI" panose="020B0604030504040204" pitchFamily="50" charset="-128"/>
                <a:ea typeface="Meiryo UI" panose="020B0604030504040204" pitchFamily="50" charset="-128"/>
              </a:rPr>
              <a:t>2021</a:t>
            </a:r>
            <a:r>
              <a:rPr lang="ja-JP" altLang="en-US" sz="1200" dirty="0">
                <a:solidFill>
                  <a:schemeClr val="tx1">
                    <a:lumMod val="50000"/>
                  </a:schemeClr>
                </a:solidFill>
                <a:latin typeface="Meiryo UI" panose="020B0604030504040204" pitchFamily="50" charset="-128"/>
                <a:ea typeface="Meiryo UI" panose="020B0604030504040204" pitchFamily="50" charset="-128"/>
              </a:rPr>
              <a:t>年にマレーシアへの生鮮梨の第</a:t>
            </a:r>
            <a:r>
              <a:rPr lang="en-US" altLang="ja-JP" sz="1200" dirty="0">
                <a:solidFill>
                  <a:schemeClr val="tx1">
                    <a:lumMod val="50000"/>
                  </a:schemeClr>
                </a:solidFill>
                <a:latin typeface="Meiryo UI" panose="020B0604030504040204" pitchFamily="50" charset="-128"/>
                <a:ea typeface="Meiryo UI" panose="020B0604030504040204" pitchFamily="50" charset="-128"/>
              </a:rPr>
              <a:t>5</a:t>
            </a:r>
            <a:r>
              <a:rPr lang="ja-JP" altLang="en-US" sz="1200" dirty="0">
                <a:solidFill>
                  <a:schemeClr val="tx1">
                    <a:lumMod val="50000"/>
                  </a:schemeClr>
                </a:solidFill>
                <a:latin typeface="Meiryo UI" panose="020B0604030504040204" pitchFamily="50" charset="-128"/>
                <a:ea typeface="Meiryo UI" panose="020B0604030504040204" pitchFamily="50" charset="-128"/>
              </a:rPr>
              <a:t>位の輸出国であるが、</a:t>
            </a:r>
            <a:r>
              <a:rPr lang="en-US" altLang="ja-JP" sz="1200" dirty="0">
                <a:solidFill>
                  <a:schemeClr val="tx1">
                    <a:lumMod val="50000"/>
                  </a:schemeClr>
                </a:solidFill>
                <a:latin typeface="Meiryo UI" panose="020B0604030504040204" pitchFamily="50" charset="-128"/>
                <a:ea typeface="Meiryo UI" panose="020B0604030504040204" pitchFamily="50" charset="-128"/>
              </a:rPr>
              <a:t>2017</a:t>
            </a:r>
            <a:r>
              <a:rPr lang="ja-JP" altLang="en-US" sz="1200" dirty="0">
                <a:solidFill>
                  <a:schemeClr val="tx1">
                    <a:lumMod val="50000"/>
                  </a:schemeClr>
                </a:solidFill>
                <a:latin typeface="Meiryo UI" panose="020B0604030504040204" pitchFamily="50" charset="-128"/>
                <a:ea typeface="Meiryo UI" panose="020B0604030504040204" pitchFamily="50" charset="-128"/>
              </a:rPr>
              <a:t>年から</a:t>
            </a:r>
            <a:r>
              <a:rPr lang="en-US" altLang="ja-JP" sz="1200" dirty="0">
                <a:solidFill>
                  <a:schemeClr val="tx1">
                    <a:lumMod val="50000"/>
                  </a:schemeClr>
                </a:solidFill>
                <a:latin typeface="Meiryo UI" panose="020B0604030504040204" pitchFamily="50" charset="-128"/>
                <a:ea typeface="Meiryo UI" panose="020B0604030504040204" pitchFamily="50" charset="-128"/>
              </a:rPr>
              <a:t>2021</a:t>
            </a:r>
            <a:r>
              <a:rPr lang="ja-JP" altLang="en-US" sz="1200" dirty="0">
                <a:solidFill>
                  <a:schemeClr val="tx1">
                    <a:lumMod val="50000"/>
                  </a:schemeClr>
                </a:solidFill>
                <a:latin typeface="Meiryo UI" panose="020B0604030504040204" pitchFamily="50" charset="-128"/>
                <a:ea typeface="Meiryo UI" panose="020B0604030504040204" pitchFamily="50" charset="-128"/>
              </a:rPr>
              <a:t>年の</a:t>
            </a:r>
            <a:r>
              <a:rPr lang="ja-JP" altLang="en-US" sz="1200" dirty="0">
                <a:solidFill>
                  <a:srgbClr val="FF0000"/>
                </a:solidFill>
                <a:latin typeface="Meiryo UI" panose="020B0604030504040204" pitchFamily="50" charset="-128"/>
                <a:ea typeface="Meiryo UI" panose="020B0604030504040204" pitchFamily="50" charset="-128"/>
              </a:rPr>
              <a:t>年平均成長率は</a:t>
            </a:r>
            <a:r>
              <a:rPr lang="en-US" altLang="ja-JP" sz="1200" dirty="0">
                <a:solidFill>
                  <a:srgbClr val="FF0000"/>
                </a:solidFill>
                <a:latin typeface="Meiryo UI" panose="020B0604030504040204" pitchFamily="50" charset="-128"/>
                <a:ea typeface="Meiryo UI" panose="020B0604030504040204" pitchFamily="50" charset="-128"/>
              </a:rPr>
              <a:t>15.6</a:t>
            </a:r>
            <a:r>
              <a:rPr lang="ja-JP" altLang="en-US" sz="1200" dirty="0">
                <a:solidFill>
                  <a:srgbClr val="FF0000"/>
                </a:solidFill>
                <a:latin typeface="Meiryo UI" panose="020B0604030504040204" pitchFamily="50" charset="-128"/>
                <a:ea typeface="Meiryo UI" panose="020B0604030504040204" pitchFamily="50" charset="-128"/>
              </a:rPr>
              <a:t>％ではあるが、数量はごくわずかである。</a:t>
            </a:r>
            <a:endParaRPr lang="ja-JP" altLang="en-US" sz="1200" dirty="0">
              <a:solidFill>
                <a:schemeClr val="tx1">
                  <a:lumMod val="50000"/>
                </a:schemeClr>
              </a:solidFill>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id="{AEA51C9B-8D6C-4F1C-8BE1-3B9CE1E191A7}"/>
              </a:ext>
            </a:extLst>
          </p:cNvPr>
          <p:cNvSpPr/>
          <p:nvPr/>
        </p:nvSpPr>
        <p:spPr>
          <a:xfrm>
            <a:off x="388330" y="3864282"/>
            <a:ext cx="9125978" cy="1559171"/>
          </a:xfrm>
          <a:prstGeom prst="rect">
            <a:avLst/>
          </a:prstGeom>
          <a:solidFill>
            <a:schemeClr val="tx2">
              <a:lumMod val="10000"/>
              <a:lumOff val="90000"/>
            </a:schemeClr>
          </a:solidFill>
          <a:ln w="9525">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altLang="ja-JP" sz="894" b="1" dirty="0">
                <a:solidFill>
                  <a:schemeClr val="tx1">
                    <a:lumMod val="50000"/>
                  </a:schemeClr>
                </a:solidFill>
                <a:latin typeface="Meiryo UI" panose="020B0604030504040204" pitchFamily="50" charset="-128"/>
                <a:ea typeface="Meiryo UI" panose="020B0604030504040204" pitchFamily="50" charset="-128"/>
              </a:rPr>
              <a:t> </a:t>
            </a:r>
            <a:r>
              <a:rPr lang="en-US" altLang="ja-JP" sz="1200" b="1" dirty="0" err="1">
                <a:solidFill>
                  <a:schemeClr val="tx1">
                    <a:lumMod val="50000"/>
                  </a:schemeClr>
                </a:solidFill>
                <a:latin typeface="Meiryo UI" panose="020B0604030504040204" pitchFamily="50" charset="-128"/>
                <a:ea typeface="Meiryo UI" panose="020B0604030504040204" pitchFamily="50" charset="-128"/>
              </a:rPr>
              <a:t>III.商取引・流通・販売状況</a:t>
            </a:r>
            <a:r>
              <a:rPr lang="ja-JP" altLang="en-US" sz="1200" b="1" dirty="0">
                <a:solidFill>
                  <a:srgbClr val="FF0000"/>
                </a:solidFill>
                <a:latin typeface="Meiryo UI" panose="020B0604030504040204" pitchFamily="50" charset="-128"/>
                <a:ea typeface="Meiryo UI" panose="020B0604030504040204" pitchFamily="50" charset="-128"/>
              </a:rPr>
              <a:t> </a:t>
            </a:r>
            <a:r>
              <a:rPr lang="ja-JP" altLang="en-US" sz="1200" dirty="0">
                <a:solidFill>
                  <a:schemeClr val="tx1">
                    <a:lumMod val="50000"/>
                  </a:schemeClr>
                </a:solidFill>
                <a:latin typeface="Meiryo UI" panose="020B0604030504040204" pitchFamily="50" charset="-128"/>
                <a:ea typeface="Meiryo UI" panose="020B0604030504040204" pitchFamily="50" charset="-128"/>
              </a:rPr>
              <a:t>（果物共通のため、全品目で同じ記述）</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endParaRPr lang="en-US" altLang="ja-JP" sz="1200" b="1"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海外から輸入された生鮮果実がマレーシアの消費者に商業的に流通する経路としては、現地の輸入業者を経由するのが最も一般的であり、その多くは流通業者の役割も担っている。</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輸入業者／販売業者は、輸入する商品を選定して海外のサプライヤーに発注し、運送会社と輸送ルートの調整を行い、商品を倉庫に保管し、必要に応じて梱包や再梱包を行った後、全国の小売・外食チャネル に商品を流通させることになる。</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新商品の場合、海外のサプライヤーが地元の輸入業者にアプローチして生鮮食品のプロモーションを行うことが多く、輸入業者 は通常、新規サプライヤーを積極的に探すことはない。</a:t>
            </a:r>
          </a:p>
        </p:txBody>
      </p:sp>
      <p:sp>
        <p:nvSpPr>
          <p:cNvPr id="7" name="正方形/長方形 6">
            <a:extLst>
              <a:ext uri="{FF2B5EF4-FFF2-40B4-BE49-F238E27FC236}">
                <a16:creationId xmlns:a16="http://schemas.microsoft.com/office/drawing/2014/main" id="{403D8855-6782-4AF5-B912-0DD2717491E2}"/>
              </a:ext>
            </a:extLst>
          </p:cNvPr>
          <p:cNvSpPr/>
          <p:nvPr/>
        </p:nvSpPr>
        <p:spPr>
          <a:xfrm>
            <a:off x="388330" y="5564129"/>
            <a:ext cx="9125978" cy="856502"/>
          </a:xfrm>
          <a:prstGeom prst="rect">
            <a:avLst/>
          </a:prstGeom>
          <a:solidFill>
            <a:schemeClr val="tx2">
              <a:lumMod val="10000"/>
              <a:lumOff val="90000"/>
            </a:schemeClr>
          </a:solidFill>
          <a:ln w="9525">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altLang="ja-JP" sz="1200" b="1" dirty="0">
                <a:solidFill>
                  <a:schemeClr val="tx1">
                    <a:lumMod val="50000"/>
                  </a:schemeClr>
                </a:solidFill>
                <a:latin typeface="Meiryo UI" panose="020B0604030504040204" pitchFamily="50" charset="-128"/>
                <a:ea typeface="Meiryo UI" panose="020B0604030504040204" pitchFamily="50" charset="-128"/>
              </a:rPr>
              <a:t> IV.消費動向</a:t>
            </a:r>
          </a:p>
          <a:p>
            <a:endParaRPr lang="en-US" altLang="ja-JP" sz="1200" b="1"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梨の国内栽培は少ないので、「輸入量</a:t>
            </a:r>
            <a:r>
              <a:rPr lang="en-US" altLang="ja-JP" sz="1200" dirty="0">
                <a:solidFill>
                  <a:schemeClr val="tx1">
                    <a:lumMod val="50000"/>
                  </a:schemeClr>
                </a:solidFill>
                <a:latin typeface="Meiryo UI" panose="020B0604030504040204" pitchFamily="50" charset="-128"/>
                <a:ea typeface="Meiryo UI" panose="020B0604030504040204" pitchFamily="50" charset="-128"/>
              </a:rPr>
              <a:t>-</a:t>
            </a:r>
            <a:r>
              <a:rPr lang="ja-JP" altLang="en-US" sz="1200" dirty="0">
                <a:solidFill>
                  <a:schemeClr val="tx1">
                    <a:lumMod val="50000"/>
                  </a:schemeClr>
                </a:solidFill>
                <a:latin typeface="Meiryo UI" panose="020B0604030504040204" pitchFamily="50" charset="-128"/>
                <a:ea typeface="Meiryo UI" panose="020B0604030504040204" pitchFamily="50" charset="-128"/>
              </a:rPr>
              <a:t>輸出量」が市場規模の目安となり、年間約</a:t>
            </a:r>
            <a:r>
              <a:rPr lang="en-US" altLang="ja-JP" sz="1200" dirty="0">
                <a:solidFill>
                  <a:schemeClr val="tx1">
                    <a:lumMod val="50000"/>
                  </a:schemeClr>
                </a:solidFill>
                <a:latin typeface="Meiryo UI" panose="020B0604030504040204" pitchFamily="50" charset="-128"/>
                <a:ea typeface="Meiryo UI" panose="020B0604030504040204" pitchFamily="50" charset="-128"/>
              </a:rPr>
              <a:t>3</a:t>
            </a:r>
            <a:r>
              <a:rPr lang="ja-JP" altLang="en-US" sz="1200" dirty="0">
                <a:solidFill>
                  <a:schemeClr val="tx1">
                    <a:lumMod val="50000"/>
                  </a:schemeClr>
                </a:solidFill>
                <a:latin typeface="Meiryo UI" panose="020B0604030504040204" pitchFamily="50" charset="-128"/>
                <a:ea typeface="Meiryo UI" panose="020B0604030504040204" pitchFamily="50" charset="-128"/>
              </a:rPr>
              <a:t>万</a:t>
            </a:r>
            <a:r>
              <a:rPr lang="en-US" altLang="ja-JP" sz="1200" dirty="0">
                <a:solidFill>
                  <a:schemeClr val="tx1">
                    <a:lumMod val="50000"/>
                  </a:schemeClr>
                </a:solidFill>
                <a:latin typeface="Meiryo UI" panose="020B0604030504040204" pitchFamily="50" charset="-128"/>
                <a:ea typeface="Meiryo UI" panose="020B0604030504040204" pitchFamily="50" charset="-128"/>
              </a:rPr>
              <a:t>6</a:t>
            </a:r>
            <a:r>
              <a:rPr lang="ja-JP" altLang="en-US" sz="1200" dirty="0">
                <a:solidFill>
                  <a:schemeClr val="tx1">
                    <a:lumMod val="50000"/>
                  </a:schemeClr>
                </a:solidFill>
                <a:latin typeface="Meiryo UI" panose="020B0604030504040204" pitchFamily="50" charset="-128"/>
                <a:ea typeface="Meiryo UI" panose="020B0604030504040204" pitchFamily="50" charset="-128"/>
              </a:rPr>
              <a:t>千トンとなる。</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en-US" altLang="ja-JP" sz="1200" dirty="0">
                <a:solidFill>
                  <a:srgbClr val="FF0000"/>
                </a:solidFill>
                <a:latin typeface="Meiryo UI" panose="020B0604030504040204" pitchFamily="50" charset="-128"/>
                <a:ea typeface="Meiryo UI" panose="020B0604030504040204" pitchFamily="50" charset="-128"/>
              </a:rPr>
              <a:t>2017</a:t>
            </a:r>
            <a:r>
              <a:rPr lang="ja-JP" altLang="en-US" sz="1200" dirty="0">
                <a:solidFill>
                  <a:srgbClr val="FF0000"/>
                </a:solidFill>
                <a:latin typeface="Meiryo UI" panose="020B0604030504040204" pitchFamily="50" charset="-128"/>
                <a:ea typeface="Meiryo UI" panose="020B0604030504040204" pitchFamily="50" charset="-128"/>
              </a:rPr>
              <a:t>年から</a:t>
            </a:r>
            <a:r>
              <a:rPr lang="en-US" altLang="ja-JP" sz="1200" dirty="0">
                <a:solidFill>
                  <a:srgbClr val="FF0000"/>
                </a:solidFill>
                <a:latin typeface="Meiryo UI" panose="020B0604030504040204" pitchFamily="50" charset="-128"/>
                <a:ea typeface="Meiryo UI" panose="020B0604030504040204" pitchFamily="50" charset="-128"/>
              </a:rPr>
              <a:t>2021</a:t>
            </a:r>
            <a:r>
              <a:rPr lang="ja-JP" altLang="en-US" sz="1200" dirty="0">
                <a:solidFill>
                  <a:srgbClr val="FF0000"/>
                </a:solidFill>
                <a:latin typeface="Meiryo UI" panose="020B0604030504040204" pitchFamily="50" charset="-128"/>
                <a:ea typeface="Meiryo UI" panose="020B0604030504040204" pitchFamily="50" charset="-128"/>
              </a:rPr>
              <a:t>年までの消費量はほぼ横ばいである。</a:t>
            </a:r>
          </a:p>
          <a:p>
            <a:endParaRPr lang="en-US" altLang="ja-JP" sz="1200" b="1" dirty="0">
              <a:solidFill>
                <a:schemeClr val="tx1">
                  <a:lumMod val="50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6862973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lang="ja-JP" altLang="en-US" dirty="0">
                <a:latin typeface="Meiryo UI" panose="020B0604030504040204" pitchFamily="50" charset="-128"/>
                <a:ea typeface="Meiryo UI" panose="020B0604030504040204" pitchFamily="50" charset="-128"/>
              </a:rPr>
              <a:t>梨 </a:t>
            </a:r>
            <a:r>
              <a:rPr lang="en-US" altLang="ja-JP" sz="1800" dirty="0">
                <a:solidFill>
                  <a:srgbClr val="FFFFFF"/>
                </a:solidFill>
                <a:latin typeface="Meiryo UI" panose="020B0604030504040204" pitchFamily="50" charset="-128"/>
                <a:ea typeface="Meiryo UI" panose="020B0604030504040204" pitchFamily="50" charset="-128"/>
              </a:rPr>
              <a:t>(2/2)</a:t>
            </a:r>
            <a:endParaRPr kumimoji="1" lang="ja-JP" altLang="en-US" dirty="0"/>
          </a:p>
        </p:txBody>
      </p:sp>
      <p:sp>
        <p:nvSpPr>
          <p:cNvPr id="8" name="矢印: 下 2">
            <a:extLst>
              <a:ext uri="{FF2B5EF4-FFF2-40B4-BE49-F238E27FC236}">
                <a16:creationId xmlns:a16="http://schemas.microsoft.com/office/drawing/2014/main" id="{A946E8D4-0E82-4652-B492-1348A6D5D3E7}"/>
              </a:ext>
            </a:extLst>
          </p:cNvPr>
          <p:cNvSpPr/>
          <p:nvPr/>
        </p:nvSpPr>
        <p:spPr>
          <a:xfrm>
            <a:off x="4415036" y="3872075"/>
            <a:ext cx="1368152" cy="465455"/>
          </a:xfrm>
          <a:prstGeom prst="downArrow">
            <a:avLst/>
          </a:prstGeom>
          <a:solidFill>
            <a:schemeClr val="tx2">
              <a:lumMod val="25000"/>
              <a:lumOff val="75000"/>
            </a:schemeClr>
          </a:solidFill>
          <a:ln w="9525">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lumMod val="50000"/>
                </a:schemeClr>
              </a:solidFill>
              <a:latin typeface="Meiryo UI" panose="020B0604030504040204" pitchFamily="50" charset="-128"/>
              <a:ea typeface="Meiryo UI" panose="020B0604030504040204" pitchFamily="50" charset="-128"/>
            </a:endParaRPr>
          </a:p>
        </p:txBody>
      </p:sp>
      <p:sp>
        <p:nvSpPr>
          <p:cNvPr id="4" name="正方形/長方形 3">
            <a:extLst>
              <a:ext uri="{FF2B5EF4-FFF2-40B4-BE49-F238E27FC236}">
                <a16:creationId xmlns:a16="http://schemas.microsoft.com/office/drawing/2014/main" id="{9609575E-0D41-46DB-915D-F0E390AC5647}"/>
              </a:ext>
            </a:extLst>
          </p:cNvPr>
          <p:cNvSpPr/>
          <p:nvPr/>
        </p:nvSpPr>
        <p:spPr>
          <a:xfrm>
            <a:off x="407420" y="2348880"/>
            <a:ext cx="9125980" cy="1475230"/>
          </a:xfrm>
          <a:prstGeom prst="rect">
            <a:avLst/>
          </a:prstGeom>
          <a:solidFill>
            <a:schemeClr val="tx2">
              <a:lumMod val="10000"/>
              <a:lumOff val="90000"/>
            </a:schemeClr>
          </a:solidFill>
          <a:ln w="9525">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altLang="ja-JP" sz="1200" b="1" dirty="0">
                <a:solidFill>
                  <a:schemeClr val="tx1">
                    <a:lumMod val="50000"/>
                  </a:schemeClr>
                </a:solidFill>
                <a:latin typeface="Meiryo UI" panose="020B0604030504040204" pitchFamily="50" charset="-128"/>
                <a:ea typeface="Meiryo UI" panose="020B0604030504040204" pitchFamily="50" charset="-128"/>
              </a:rPr>
              <a:t>VI.競合製品との比較</a:t>
            </a:r>
          </a:p>
          <a:p>
            <a:endParaRPr lang="en-US" altLang="ja-JP" sz="1200" b="1"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梨</a:t>
            </a:r>
            <a:r>
              <a:rPr lang="en-US" altLang="ja-JP" sz="1200" dirty="0" err="1">
                <a:solidFill>
                  <a:schemeClr val="tx1">
                    <a:lumMod val="50000"/>
                  </a:schemeClr>
                </a:solidFill>
                <a:latin typeface="Meiryo UI" panose="020B0604030504040204" pitchFamily="50" charset="-128"/>
                <a:ea typeface="Meiryo UI" panose="020B0604030504040204" pitchFamily="50" charset="-128"/>
              </a:rPr>
              <a:t>の主な供給国とそのシェアは</a:t>
            </a:r>
            <a:r>
              <a:rPr lang="en-US" altLang="ja-JP" sz="1200" dirty="0">
                <a:solidFill>
                  <a:schemeClr val="tx1">
                    <a:lumMod val="50000"/>
                  </a:schemeClr>
                </a:solidFill>
                <a:latin typeface="Meiryo UI" panose="020B0604030504040204" pitchFamily="50" charset="-128"/>
                <a:ea typeface="Meiryo UI" panose="020B0604030504040204" pitchFamily="50" charset="-128"/>
              </a:rPr>
              <a:t>、</a:t>
            </a:r>
            <a:r>
              <a:rPr lang="it-IT" altLang="ja-JP" sz="1200" dirty="0">
                <a:solidFill>
                  <a:srgbClr val="FF0000"/>
                </a:solidFill>
                <a:latin typeface="Meiryo UI" panose="020B0604030504040204" pitchFamily="50" charset="-128"/>
                <a:ea typeface="Meiryo UI" panose="020B0604030504040204" pitchFamily="50" charset="-128"/>
              </a:rPr>
              <a:t>中国（</a:t>
            </a:r>
            <a:r>
              <a:rPr lang="en-US" altLang="ja-JP" sz="1200" dirty="0">
                <a:solidFill>
                  <a:srgbClr val="FF0000"/>
                </a:solidFill>
                <a:latin typeface="Meiryo UI" panose="020B0604030504040204" pitchFamily="50" charset="-128"/>
                <a:ea typeface="Meiryo UI" panose="020B0604030504040204" pitchFamily="50" charset="-128"/>
              </a:rPr>
              <a:t>76.5</a:t>
            </a:r>
            <a:r>
              <a:rPr lang="it-IT" altLang="ja-JP" sz="1200" dirty="0">
                <a:solidFill>
                  <a:srgbClr val="FF0000"/>
                </a:solidFill>
                <a:latin typeface="Meiryo UI" panose="020B0604030504040204" pitchFamily="50" charset="-128"/>
                <a:ea typeface="Meiryo UI" panose="020B0604030504040204" pitchFamily="50" charset="-128"/>
              </a:rPr>
              <a:t>%）、</a:t>
            </a:r>
            <a:r>
              <a:rPr lang="ja-JP" altLang="en-US" sz="1200" dirty="0">
                <a:solidFill>
                  <a:srgbClr val="FF0000"/>
                </a:solidFill>
                <a:latin typeface="Meiryo UI" panose="020B0604030504040204" pitchFamily="50" charset="-128"/>
                <a:ea typeface="Meiryo UI" panose="020B0604030504040204" pitchFamily="50" charset="-128"/>
              </a:rPr>
              <a:t>南アフリカ</a:t>
            </a:r>
            <a:r>
              <a:rPr lang="it-IT" altLang="ja-JP" sz="1200" dirty="0">
                <a:solidFill>
                  <a:srgbClr val="FF0000"/>
                </a:solidFill>
                <a:latin typeface="Meiryo UI" panose="020B0604030504040204" pitchFamily="50" charset="-128"/>
                <a:ea typeface="Meiryo UI" panose="020B0604030504040204" pitchFamily="50" charset="-128"/>
              </a:rPr>
              <a:t>（</a:t>
            </a:r>
            <a:r>
              <a:rPr lang="en-US" altLang="ja-JP" sz="1200" dirty="0">
                <a:solidFill>
                  <a:srgbClr val="FF0000"/>
                </a:solidFill>
                <a:latin typeface="Meiryo UI" panose="020B0604030504040204" pitchFamily="50" charset="-128"/>
                <a:ea typeface="Meiryo UI" panose="020B0604030504040204" pitchFamily="50" charset="-128"/>
              </a:rPr>
              <a:t>21.7</a:t>
            </a:r>
            <a:r>
              <a:rPr lang="it-IT" altLang="ja-JP" sz="1200" dirty="0">
                <a:solidFill>
                  <a:srgbClr val="FF0000"/>
                </a:solidFill>
                <a:latin typeface="Meiryo UI" panose="020B0604030504040204" pitchFamily="50" charset="-128"/>
                <a:ea typeface="Meiryo UI" panose="020B0604030504040204" pitchFamily="50" charset="-128"/>
              </a:rPr>
              <a:t>%）、</a:t>
            </a:r>
            <a:r>
              <a:rPr lang="ja-JP" altLang="en-US" sz="1200" dirty="0">
                <a:solidFill>
                  <a:schemeClr val="tx1">
                    <a:lumMod val="50000"/>
                  </a:schemeClr>
                </a:solidFill>
                <a:latin typeface="Meiryo UI" panose="020B0604030504040204" pitchFamily="50" charset="-128"/>
                <a:ea typeface="Meiryo UI" panose="020B0604030504040204" pitchFamily="50" charset="-128"/>
              </a:rPr>
              <a:t>オーストラリア</a:t>
            </a:r>
            <a:r>
              <a:rPr lang="it-IT" altLang="ja-JP" sz="1200" dirty="0">
                <a:solidFill>
                  <a:schemeClr val="tx1">
                    <a:lumMod val="50000"/>
                  </a:schemeClr>
                </a:solidFill>
                <a:latin typeface="Meiryo UI" panose="020B0604030504040204" pitchFamily="50" charset="-128"/>
                <a:ea typeface="Meiryo UI" panose="020B0604030504040204" pitchFamily="50" charset="-128"/>
              </a:rPr>
              <a:t>（0.</a:t>
            </a:r>
            <a:r>
              <a:rPr lang="en-US" altLang="ja-JP" sz="1200" dirty="0">
                <a:solidFill>
                  <a:schemeClr val="tx1">
                    <a:lumMod val="50000"/>
                  </a:schemeClr>
                </a:solidFill>
                <a:latin typeface="Meiryo UI" panose="020B0604030504040204" pitchFamily="50" charset="-128"/>
                <a:ea typeface="Meiryo UI" panose="020B0604030504040204" pitchFamily="50" charset="-128"/>
              </a:rPr>
              <a:t>5</a:t>
            </a:r>
            <a:r>
              <a:rPr lang="it-IT" altLang="ja-JP" sz="1200" dirty="0">
                <a:solidFill>
                  <a:schemeClr val="tx1">
                    <a:lumMod val="50000"/>
                  </a:schemeClr>
                </a:solidFill>
                <a:latin typeface="Meiryo UI" panose="020B0604030504040204" pitchFamily="50" charset="-128"/>
                <a:ea typeface="Meiryo UI" panose="020B0604030504040204" pitchFamily="50" charset="-128"/>
              </a:rPr>
              <a:t>%）、</a:t>
            </a:r>
            <a:r>
              <a:rPr lang="ja-JP" altLang="en-US" sz="1200" dirty="0">
                <a:solidFill>
                  <a:schemeClr val="tx1">
                    <a:lumMod val="50000"/>
                  </a:schemeClr>
                </a:solidFill>
                <a:latin typeface="Meiryo UI" panose="020B0604030504040204" pitchFamily="50" charset="-128"/>
                <a:ea typeface="Meiryo UI" panose="020B0604030504040204" pitchFamily="50" charset="-128"/>
              </a:rPr>
              <a:t>韓国</a:t>
            </a:r>
            <a:r>
              <a:rPr lang="it-IT" altLang="ja-JP" sz="1200" dirty="0">
                <a:solidFill>
                  <a:schemeClr val="tx1">
                    <a:lumMod val="50000"/>
                  </a:schemeClr>
                </a:solidFill>
                <a:latin typeface="Meiryo UI" panose="020B0604030504040204" pitchFamily="50" charset="-128"/>
                <a:ea typeface="Meiryo UI" panose="020B0604030504040204" pitchFamily="50" charset="-128"/>
              </a:rPr>
              <a:t>（</a:t>
            </a:r>
            <a:r>
              <a:rPr lang="en-US" altLang="ja-JP" sz="1200" dirty="0">
                <a:solidFill>
                  <a:schemeClr val="tx1">
                    <a:lumMod val="50000"/>
                  </a:schemeClr>
                </a:solidFill>
                <a:latin typeface="Meiryo UI" panose="020B0604030504040204" pitchFamily="50" charset="-128"/>
                <a:ea typeface="Meiryo UI" panose="020B0604030504040204" pitchFamily="50" charset="-128"/>
              </a:rPr>
              <a:t>0</a:t>
            </a:r>
            <a:r>
              <a:rPr lang="it-IT" altLang="ja-JP" sz="1200" dirty="0">
                <a:solidFill>
                  <a:schemeClr val="tx1">
                    <a:lumMod val="50000"/>
                  </a:schemeClr>
                </a:solidFill>
                <a:latin typeface="Meiryo UI" panose="020B0604030504040204" pitchFamily="50" charset="-128"/>
                <a:ea typeface="Meiryo UI" panose="020B0604030504040204" pitchFamily="50" charset="-128"/>
              </a:rPr>
              <a:t>.</a:t>
            </a:r>
            <a:r>
              <a:rPr lang="en-US" altLang="ja-JP" sz="1200" dirty="0">
                <a:solidFill>
                  <a:schemeClr val="tx1">
                    <a:lumMod val="50000"/>
                  </a:schemeClr>
                </a:solidFill>
                <a:latin typeface="Meiryo UI" panose="020B0604030504040204" pitchFamily="50" charset="-128"/>
                <a:ea typeface="Meiryo UI" panose="020B0604030504040204" pitchFamily="50" charset="-128"/>
              </a:rPr>
              <a:t>4</a:t>
            </a:r>
            <a:r>
              <a:rPr lang="it-IT" altLang="ja-JP" sz="1200" dirty="0">
                <a:solidFill>
                  <a:schemeClr val="tx1">
                    <a:lumMod val="50000"/>
                  </a:schemeClr>
                </a:solidFill>
                <a:latin typeface="Meiryo UI" panose="020B0604030504040204" pitchFamily="50" charset="-128"/>
                <a:ea typeface="Meiryo UI" panose="020B0604030504040204" pitchFamily="50" charset="-128"/>
              </a:rPr>
              <a:t>%）、</a:t>
            </a:r>
            <a:r>
              <a:rPr lang="ja-JP" altLang="en-US" sz="1200" dirty="0">
                <a:solidFill>
                  <a:schemeClr val="tx1">
                    <a:lumMod val="50000"/>
                  </a:schemeClr>
                </a:solidFill>
                <a:latin typeface="Meiryo UI" panose="020B0604030504040204" pitchFamily="50" charset="-128"/>
                <a:ea typeface="Meiryo UI" panose="020B0604030504040204" pitchFamily="50" charset="-128"/>
              </a:rPr>
              <a:t>日本</a:t>
            </a:r>
            <a:r>
              <a:rPr lang="it-IT" altLang="ja-JP" sz="1200" dirty="0">
                <a:solidFill>
                  <a:schemeClr val="tx1">
                    <a:lumMod val="50000"/>
                  </a:schemeClr>
                </a:solidFill>
                <a:latin typeface="Meiryo UI" panose="020B0604030504040204" pitchFamily="50" charset="-128"/>
                <a:ea typeface="Meiryo UI" panose="020B0604030504040204" pitchFamily="50" charset="-128"/>
              </a:rPr>
              <a:t>（</a:t>
            </a:r>
            <a:r>
              <a:rPr lang="en-US" altLang="ja-JP" sz="1200" dirty="0">
                <a:solidFill>
                  <a:schemeClr val="tx1">
                    <a:lumMod val="50000"/>
                  </a:schemeClr>
                </a:solidFill>
                <a:latin typeface="Meiryo UI" panose="020B0604030504040204" pitchFamily="50" charset="-128"/>
                <a:ea typeface="Meiryo UI" panose="020B0604030504040204" pitchFamily="50" charset="-128"/>
              </a:rPr>
              <a:t>0.4</a:t>
            </a:r>
            <a:r>
              <a:rPr lang="it-IT" altLang="ja-JP" sz="1200" dirty="0">
                <a:solidFill>
                  <a:schemeClr val="tx1">
                    <a:lumMod val="50000"/>
                  </a:schemeClr>
                </a:solidFill>
                <a:latin typeface="Meiryo UI" panose="020B0604030504040204" pitchFamily="50" charset="-128"/>
                <a:ea typeface="Meiryo UI" panose="020B0604030504040204" pitchFamily="50" charset="-128"/>
              </a:rPr>
              <a:t>%）などである。</a:t>
            </a:r>
          </a:p>
          <a:p>
            <a:pPr marL="171450" indent="-171450">
              <a:buFont typeface="Wingdings" panose="05000000000000000000" pitchFamily="2" charset="2"/>
              <a:buChar char="l"/>
            </a:pPr>
            <a:r>
              <a:rPr lang="ja-JP" altLang="en-US" sz="1200" dirty="0">
                <a:solidFill>
                  <a:srgbClr val="FF0000"/>
                </a:solidFill>
                <a:latin typeface="Meiryo UI" panose="020B0604030504040204" pitchFamily="50" charset="-128"/>
                <a:ea typeface="Meiryo UI" panose="020B0604030504040204" pitchFamily="50" charset="-128"/>
              </a:rPr>
              <a:t>マレーシアでは、梨の現地生産が限られているため、主に中国から輸入している。中国産の梨には</a:t>
            </a:r>
            <a:r>
              <a:rPr lang="en-US" altLang="ja-JP" sz="1200" dirty="0">
                <a:solidFill>
                  <a:srgbClr val="FF0000"/>
                </a:solidFill>
                <a:latin typeface="Meiryo UI" panose="020B0604030504040204" pitchFamily="50" charset="-128"/>
                <a:ea typeface="Meiryo UI" panose="020B0604030504040204" pitchFamily="50" charset="-128"/>
              </a:rPr>
              <a:t>10</a:t>
            </a:r>
            <a:r>
              <a:rPr lang="ja-JP" altLang="en-US" sz="1200" dirty="0">
                <a:solidFill>
                  <a:srgbClr val="FF0000"/>
                </a:solidFill>
                <a:latin typeface="Meiryo UI" panose="020B0604030504040204" pitchFamily="50" charset="-128"/>
                <a:ea typeface="Meiryo UI" panose="020B0604030504040204" pitchFamily="50" charset="-128"/>
              </a:rPr>
              <a:t>種類以上の品種があり、ほとんどの食料品店や果物屋で手頃な価格で広く入手することができる。</a:t>
            </a:r>
            <a:r>
              <a:rPr lang="ja-JP" altLang="en-US" sz="1200" dirty="0">
                <a:solidFill>
                  <a:schemeClr val="tx1">
                    <a:lumMod val="50000"/>
                  </a:schemeClr>
                </a:solidFill>
                <a:latin typeface="Meiryo UI" panose="020B0604030504040204" pitchFamily="50" charset="-128"/>
                <a:ea typeface="Meiryo UI" panose="020B0604030504040204" pitchFamily="50" charset="-128"/>
              </a:rPr>
              <a:t>中国産の人気梨「</a:t>
            </a:r>
            <a:r>
              <a:rPr lang="en-US" altLang="ja-JP" sz="1200" dirty="0">
                <a:solidFill>
                  <a:schemeClr val="tx1">
                    <a:lumMod val="50000"/>
                  </a:schemeClr>
                </a:solidFill>
                <a:latin typeface="Meiryo UI" panose="020B0604030504040204" pitchFamily="50" charset="-128"/>
                <a:ea typeface="Meiryo UI" panose="020B0604030504040204" pitchFamily="50" charset="-128"/>
              </a:rPr>
              <a:t>Golden</a:t>
            </a:r>
            <a:r>
              <a:rPr lang="ja-JP" altLang="en-US" sz="1200" dirty="0">
                <a:solidFill>
                  <a:schemeClr val="tx1">
                    <a:lumMod val="50000"/>
                  </a:schemeClr>
                </a:solidFill>
                <a:latin typeface="Meiryo UI" panose="020B0604030504040204" pitchFamily="50" charset="-128"/>
                <a:ea typeface="Meiryo UI" panose="020B0604030504040204" pitchFamily="50" charset="-128"/>
              </a:rPr>
              <a:t>」「</a:t>
            </a:r>
            <a:r>
              <a:rPr lang="en-US" altLang="ja-JP" sz="1200" dirty="0">
                <a:solidFill>
                  <a:schemeClr val="tx1">
                    <a:lumMod val="50000"/>
                  </a:schemeClr>
                </a:solidFill>
                <a:latin typeface="Meiryo UI" panose="020B0604030504040204" pitchFamily="50" charset="-128"/>
                <a:ea typeface="Meiryo UI" panose="020B0604030504040204" pitchFamily="50" charset="-128"/>
              </a:rPr>
              <a:t>Fragrant</a:t>
            </a:r>
            <a:r>
              <a:rPr lang="ja-JP" altLang="en-US" sz="1200" dirty="0">
                <a:solidFill>
                  <a:schemeClr val="tx1">
                    <a:lumMod val="50000"/>
                  </a:schemeClr>
                </a:solidFill>
                <a:latin typeface="Meiryo UI" panose="020B0604030504040204" pitchFamily="50" charset="-128"/>
                <a:ea typeface="Meiryo UI" panose="020B0604030504040204" pitchFamily="50" charset="-128"/>
              </a:rPr>
              <a:t>」「</a:t>
            </a:r>
            <a:r>
              <a:rPr lang="en-US" altLang="ja-JP" sz="1200" dirty="0">
                <a:solidFill>
                  <a:schemeClr val="tx1">
                    <a:lumMod val="50000"/>
                  </a:schemeClr>
                </a:solidFill>
                <a:latin typeface="Meiryo UI" panose="020B0604030504040204" pitchFamily="50" charset="-128"/>
                <a:ea typeface="Meiryo UI" panose="020B0604030504040204" pitchFamily="50" charset="-128"/>
              </a:rPr>
              <a:t>Century</a:t>
            </a:r>
            <a:r>
              <a:rPr lang="ja-JP" altLang="en-US" sz="1200" dirty="0">
                <a:solidFill>
                  <a:schemeClr val="tx1">
                    <a:lumMod val="50000"/>
                  </a:schemeClr>
                </a:solidFill>
                <a:latin typeface="Meiryo UI" panose="020B0604030504040204" pitchFamily="50" charset="-128"/>
                <a:ea typeface="Meiryo UI" panose="020B0604030504040204" pitchFamily="50" charset="-128"/>
              </a:rPr>
              <a:t>」は、ジューシーで歯ごたえが良いのが特長である（</a:t>
            </a:r>
            <a:r>
              <a:rPr lang="en-US" altLang="ja-JP" sz="1200" dirty="0">
                <a:solidFill>
                  <a:schemeClr val="tx1">
                    <a:lumMod val="50000"/>
                  </a:schemeClr>
                </a:solidFill>
                <a:latin typeface="Meiryo UI" panose="020B0604030504040204" pitchFamily="50" charset="-128"/>
                <a:ea typeface="Meiryo UI" panose="020B0604030504040204" pitchFamily="50" charset="-128"/>
              </a:rPr>
              <a:t>1</a:t>
            </a:r>
            <a:r>
              <a:rPr lang="ja-JP" altLang="en-US" sz="1200" dirty="0">
                <a:solidFill>
                  <a:schemeClr val="tx1">
                    <a:lumMod val="50000"/>
                  </a:schemeClr>
                </a:solidFill>
                <a:latin typeface="Meiryo UI" panose="020B0604030504040204" pitchFamily="50" charset="-128"/>
                <a:ea typeface="Meiryo UI" panose="020B0604030504040204" pitchFamily="50" charset="-128"/>
              </a:rPr>
              <a:t>個</a:t>
            </a:r>
            <a:r>
              <a:rPr lang="en-US" altLang="ja-JP" sz="1200" dirty="0">
                <a:solidFill>
                  <a:schemeClr val="tx1">
                    <a:lumMod val="50000"/>
                  </a:schemeClr>
                </a:solidFill>
                <a:latin typeface="Meiryo UI" panose="020B0604030504040204" pitchFamily="50" charset="-128"/>
                <a:ea typeface="Meiryo UI" panose="020B0604030504040204" pitchFamily="50" charset="-128"/>
              </a:rPr>
              <a:t>5</a:t>
            </a:r>
            <a:r>
              <a:rPr lang="ja-JP" altLang="en-US" sz="1200" dirty="0">
                <a:solidFill>
                  <a:schemeClr val="tx1">
                    <a:lumMod val="50000"/>
                  </a:schemeClr>
                </a:solidFill>
                <a:latin typeface="Meiryo UI" panose="020B0604030504040204" pitchFamily="50" charset="-128"/>
                <a:ea typeface="Meiryo UI" panose="020B0604030504040204" pitchFamily="50" charset="-128"/>
              </a:rPr>
              <a:t>リンギット以下）。</a:t>
            </a:r>
            <a:r>
              <a:rPr lang="ja-JP" altLang="en-US" sz="1200" dirty="0">
                <a:solidFill>
                  <a:srgbClr val="FF0000"/>
                </a:solidFill>
                <a:latin typeface="Meiryo UI" panose="020B0604030504040204" pitchFamily="50" charset="-128"/>
                <a:ea typeface="Meiryo UI" panose="020B0604030504040204" pitchFamily="50" charset="-128"/>
              </a:rPr>
              <a:t>また、他の輸入梨に比べ、</a:t>
            </a:r>
            <a:r>
              <a:rPr lang="en-US" altLang="ja-JP" sz="1200" dirty="0">
                <a:solidFill>
                  <a:srgbClr val="FF0000"/>
                </a:solidFill>
                <a:latin typeface="Meiryo UI" panose="020B0604030504040204" pitchFamily="50" charset="-128"/>
                <a:ea typeface="Meiryo UI" panose="020B0604030504040204" pitchFamily="50" charset="-128"/>
              </a:rPr>
              <a:t>8</a:t>
            </a:r>
            <a:r>
              <a:rPr lang="ja-JP" altLang="en-US" sz="1200" dirty="0">
                <a:solidFill>
                  <a:srgbClr val="FF0000"/>
                </a:solidFill>
                <a:latin typeface="Meiryo UI" panose="020B0604030504040204" pitchFamily="50" charset="-128"/>
                <a:ea typeface="Meiryo UI" panose="020B0604030504040204" pitchFamily="50" charset="-128"/>
              </a:rPr>
              <a:t>月から</a:t>
            </a:r>
            <a:r>
              <a:rPr lang="en-US" altLang="ja-JP" sz="1200" dirty="0">
                <a:solidFill>
                  <a:srgbClr val="FF0000"/>
                </a:solidFill>
                <a:latin typeface="Meiryo UI" panose="020B0604030504040204" pitchFamily="50" charset="-128"/>
                <a:ea typeface="Meiryo UI" panose="020B0604030504040204" pitchFamily="50" charset="-128"/>
              </a:rPr>
              <a:t>2</a:t>
            </a:r>
            <a:r>
              <a:rPr lang="ja-JP" altLang="en-US" sz="1200" dirty="0">
                <a:solidFill>
                  <a:srgbClr val="FF0000"/>
                </a:solidFill>
                <a:latin typeface="Meiryo UI" panose="020B0604030504040204" pitchFamily="50" charset="-128"/>
                <a:ea typeface="Meiryo UI" panose="020B0604030504040204" pitchFamily="50" charset="-128"/>
              </a:rPr>
              <a:t>月までと輸出時期が長いのも特徴である。</a:t>
            </a:r>
          </a:p>
          <a:p>
            <a:endParaRPr lang="en-US" altLang="ja-JP" sz="1200" b="1" dirty="0">
              <a:solidFill>
                <a:srgbClr val="FF0000"/>
              </a:solidFill>
              <a:latin typeface="Meiryo UI" panose="020B0604030504040204" pitchFamily="50" charset="-128"/>
              <a:ea typeface="Meiryo UI" panose="020B0604030504040204" pitchFamily="50" charset="-128"/>
            </a:endParaRPr>
          </a:p>
        </p:txBody>
      </p:sp>
      <p:sp>
        <p:nvSpPr>
          <p:cNvPr id="5" name="正方形/長方形 4">
            <a:extLst>
              <a:ext uri="{FF2B5EF4-FFF2-40B4-BE49-F238E27FC236}">
                <a16:creationId xmlns:a16="http://schemas.microsoft.com/office/drawing/2014/main" id="{E367D8D0-903F-4135-B252-1658EBD10BD0}"/>
              </a:ext>
            </a:extLst>
          </p:cNvPr>
          <p:cNvSpPr/>
          <p:nvPr/>
        </p:nvSpPr>
        <p:spPr>
          <a:xfrm>
            <a:off x="390010" y="4385495"/>
            <a:ext cx="9125980" cy="1923825"/>
          </a:xfrm>
          <a:prstGeom prst="rect">
            <a:avLst/>
          </a:prstGeom>
          <a:solidFill>
            <a:schemeClr val="accent4">
              <a:lumMod val="20000"/>
              <a:lumOff val="80000"/>
            </a:schemeClr>
          </a:solidFill>
          <a:ln w="9525">
            <a:solidFill>
              <a:schemeClr val="tx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altLang="ja-JP" sz="1200" b="1" dirty="0">
                <a:solidFill>
                  <a:schemeClr val="tx1">
                    <a:lumMod val="50000"/>
                  </a:schemeClr>
                </a:solidFill>
                <a:latin typeface="Meiryo UI" panose="020B0604030504040204" pitchFamily="50" charset="-128"/>
                <a:ea typeface="Meiryo UI" panose="020B0604030504040204" pitchFamily="50" charset="-128"/>
              </a:rPr>
              <a:t>VII.需要状況と今後の需要ポテンシャル</a:t>
            </a:r>
          </a:p>
          <a:p>
            <a:endParaRPr lang="en-US" altLang="ja-JP" sz="1200" b="1" i="1" u="sng"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マレーシアの梨はほぼ輸入であり、中国産が</a:t>
            </a:r>
            <a:r>
              <a:rPr lang="en-US" altLang="ja-JP" sz="1200" dirty="0">
                <a:solidFill>
                  <a:schemeClr val="tx1">
                    <a:lumMod val="50000"/>
                  </a:schemeClr>
                </a:solidFill>
                <a:latin typeface="Meiryo UI" panose="020B0604030504040204" pitchFamily="50" charset="-128"/>
                <a:ea typeface="Meiryo UI" panose="020B0604030504040204" pitchFamily="50" charset="-128"/>
              </a:rPr>
              <a:t>4</a:t>
            </a:r>
            <a:r>
              <a:rPr lang="ja-JP" altLang="en-US" sz="1200" dirty="0">
                <a:solidFill>
                  <a:schemeClr val="tx1">
                    <a:lumMod val="50000"/>
                  </a:schemeClr>
                </a:solidFill>
                <a:latin typeface="Meiryo UI" panose="020B0604030504040204" pitchFamily="50" charset="-128"/>
                <a:ea typeface="Meiryo UI" panose="020B0604030504040204" pitchFamily="50" charset="-128"/>
              </a:rPr>
              <a:t>分の３のシェアを占める。</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取材によると、</a:t>
            </a:r>
            <a:r>
              <a:rPr lang="ja-JP" altLang="en-US" sz="1200" dirty="0">
                <a:solidFill>
                  <a:srgbClr val="FF0000"/>
                </a:solidFill>
                <a:latin typeface="Meiryo UI" panose="020B0604030504040204" pitchFamily="50" charset="-128"/>
                <a:ea typeface="Meiryo UI" panose="020B0604030504040204" pitchFamily="50" charset="-128"/>
              </a:rPr>
              <a:t>中国は世界の需要に応えるため、驚異的なスピードで梨の品質と量を向上させている。中国産の梨は、ジューシーで甘く、歯ごたえがあり、大玉でありながら価格が安いため、多くの小売業者が中国産を購入する傾向がある。 </a:t>
            </a:r>
            <a:endParaRPr lang="en-US" altLang="ja-JP" sz="1200" dirty="0">
              <a:solidFill>
                <a:srgbClr val="FF0000"/>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en-US" altLang="ja-JP" sz="1200" dirty="0">
                <a:solidFill>
                  <a:schemeClr val="tx1">
                    <a:lumMod val="50000"/>
                  </a:schemeClr>
                </a:solidFill>
                <a:latin typeface="Meiryo UI" panose="020B0604030504040204" pitchFamily="50" charset="-128"/>
                <a:ea typeface="Meiryo UI" panose="020B0604030504040204" pitchFamily="50" charset="-128"/>
              </a:rPr>
              <a:t>22%</a:t>
            </a:r>
            <a:r>
              <a:rPr lang="ja-JP" altLang="en-US" sz="1200" dirty="0">
                <a:solidFill>
                  <a:schemeClr val="tx1">
                    <a:lumMod val="50000"/>
                  </a:schemeClr>
                </a:solidFill>
                <a:latin typeface="Meiryo UI" panose="020B0604030504040204" pitchFamily="50" charset="-128"/>
                <a:ea typeface="Meiryo UI" panose="020B0604030504040204" pitchFamily="50" charset="-128"/>
              </a:rPr>
              <a:t>のシェアを持つ南アフリカ産の梨である</a:t>
            </a:r>
            <a:r>
              <a:rPr lang="en-US" altLang="ja-JP" sz="1200" dirty="0" err="1">
                <a:solidFill>
                  <a:schemeClr val="tx1">
                    <a:lumMod val="50000"/>
                  </a:schemeClr>
                </a:solidFill>
                <a:latin typeface="Meiryo UI" panose="020B0604030504040204" pitchFamily="50" charset="-128"/>
                <a:ea typeface="Meiryo UI" panose="020B0604030504040204" pitchFamily="50" charset="-128"/>
              </a:rPr>
              <a:t>Forelle</a:t>
            </a:r>
            <a:r>
              <a:rPr lang="ja-JP" altLang="en-US" sz="1200" dirty="0">
                <a:solidFill>
                  <a:schemeClr val="tx1">
                    <a:lumMod val="50000"/>
                  </a:schemeClr>
                </a:solidFill>
                <a:latin typeface="Meiryo UI" panose="020B0604030504040204" pitchFamily="50" charset="-128"/>
                <a:ea typeface="Meiryo UI" panose="020B0604030504040204" pitchFamily="50" charset="-128"/>
              </a:rPr>
              <a:t>梨や</a:t>
            </a:r>
            <a:r>
              <a:rPr lang="en-US" altLang="ja-JP" sz="1200" dirty="0" err="1">
                <a:solidFill>
                  <a:schemeClr val="tx1">
                    <a:lumMod val="50000"/>
                  </a:schemeClr>
                </a:solidFill>
                <a:latin typeface="Meiryo UI" panose="020B0604030504040204" pitchFamily="50" charset="-128"/>
                <a:ea typeface="Meiryo UI" panose="020B0604030504040204" pitchFamily="50" charset="-128"/>
              </a:rPr>
              <a:t>Packham</a:t>
            </a:r>
            <a:r>
              <a:rPr lang="ja-JP" altLang="en-US" sz="1200" dirty="0">
                <a:solidFill>
                  <a:schemeClr val="tx1">
                    <a:lumMod val="50000"/>
                  </a:schemeClr>
                </a:solidFill>
                <a:latin typeface="Meiryo UI" panose="020B0604030504040204" pitchFamily="50" charset="-128"/>
                <a:ea typeface="Meiryo UI" panose="020B0604030504040204" pitchFamily="50" charset="-128"/>
              </a:rPr>
              <a:t>梨は、その甘さと繊細な食感からマレーシアでも人気がある。</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韓国産の梨の一種である</a:t>
            </a:r>
            <a:r>
              <a:rPr lang="en-US" altLang="ja-JP" sz="1200" dirty="0" err="1">
                <a:solidFill>
                  <a:schemeClr val="tx1">
                    <a:lumMod val="50000"/>
                  </a:schemeClr>
                </a:solidFill>
                <a:latin typeface="Meiryo UI" panose="020B0604030504040204" pitchFamily="50" charset="-128"/>
                <a:ea typeface="Meiryo UI" panose="020B0604030504040204" pitchFamily="50" charset="-128"/>
              </a:rPr>
              <a:t>Singo</a:t>
            </a:r>
            <a:r>
              <a:rPr lang="ja-JP" altLang="en-US" sz="1200" dirty="0">
                <a:solidFill>
                  <a:schemeClr val="tx1">
                    <a:lumMod val="50000"/>
                  </a:schemeClr>
                </a:solidFill>
                <a:latin typeface="Meiryo UI" panose="020B0604030504040204" pitchFamily="50" charset="-128"/>
                <a:ea typeface="Meiryo UI" panose="020B0604030504040204" pitchFamily="50" charset="-128"/>
              </a:rPr>
              <a:t>は、甘くて大きいのが特徴で、韓国から頻繁に輸入され、やや高価ではあるが、市場では概ね好評を博している。 </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rgbClr val="FF0000"/>
                </a:solidFill>
                <a:latin typeface="Meiryo UI" panose="020B0604030504040204" pitchFamily="50" charset="-128"/>
                <a:ea typeface="Meiryo UI" panose="020B0604030504040204" pitchFamily="50" charset="-128"/>
              </a:rPr>
              <a:t>日本梨は、販売価格が高く、輸入量が非常に少ないため仕入先を探すのが難しいため、マレーシアではあまり出回っておらず、ドンドンドンキなど一部の日本向け果物店でしか販売されていないようであるが、南アフリカのシェアが停滞しているので、マレーシア</a:t>
            </a:r>
            <a:r>
              <a:rPr lang="en-US" altLang="ja-JP" sz="1200" dirty="0" err="1">
                <a:solidFill>
                  <a:srgbClr val="FF0000"/>
                </a:solidFill>
                <a:latin typeface="Meiryo UI" panose="020B0604030504040204" pitchFamily="50" charset="-128"/>
                <a:ea typeface="Meiryo UI" panose="020B0604030504040204" pitchFamily="50" charset="-128"/>
              </a:rPr>
              <a:t>市場参入</a:t>
            </a:r>
            <a:r>
              <a:rPr lang="ja-JP" altLang="en-US" sz="1200" dirty="0">
                <a:solidFill>
                  <a:srgbClr val="FF0000"/>
                </a:solidFill>
                <a:latin typeface="Meiryo UI" panose="020B0604030504040204" pitchFamily="50" charset="-128"/>
                <a:ea typeface="Meiryo UI" panose="020B0604030504040204" pitchFamily="50" charset="-128"/>
              </a:rPr>
              <a:t>（拡大）の</a:t>
            </a:r>
            <a:r>
              <a:rPr lang="en-US" altLang="ja-JP" sz="1200" dirty="0" err="1">
                <a:solidFill>
                  <a:srgbClr val="FF0000"/>
                </a:solidFill>
                <a:latin typeface="Meiryo UI" panose="020B0604030504040204" pitchFamily="50" charset="-128"/>
                <a:ea typeface="Meiryo UI" panose="020B0604030504040204" pitchFamily="50" charset="-128"/>
              </a:rPr>
              <a:t>機会</a:t>
            </a:r>
            <a:r>
              <a:rPr lang="ja-JP" altLang="en-US" sz="1200" dirty="0">
                <a:solidFill>
                  <a:srgbClr val="FF0000"/>
                </a:solidFill>
                <a:latin typeface="Meiryo UI" panose="020B0604030504040204" pitchFamily="50" charset="-128"/>
                <a:ea typeface="Meiryo UI" panose="020B0604030504040204" pitchFamily="50" charset="-128"/>
              </a:rPr>
              <a:t>があるものと考えられる。</a:t>
            </a:r>
          </a:p>
          <a:p>
            <a:endParaRPr lang="en-US" altLang="ja-JP" sz="1200" b="1" dirty="0">
              <a:solidFill>
                <a:srgbClr val="FF0000"/>
              </a:solidFill>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id="{63C3ECC1-C22E-4ED7-B166-53C999F4B637}"/>
              </a:ext>
            </a:extLst>
          </p:cNvPr>
          <p:cNvSpPr/>
          <p:nvPr/>
        </p:nvSpPr>
        <p:spPr>
          <a:xfrm>
            <a:off x="407420" y="764704"/>
            <a:ext cx="9125980" cy="1470541"/>
          </a:xfrm>
          <a:prstGeom prst="rect">
            <a:avLst/>
          </a:prstGeom>
          <a:solidFill>
            <a:schemeClr val="tx2">
              <a:lumMod val="10000"/>
              <a:lumOff val="90000"/>
            </a:schemeClr>
          </a:solidFill>
          <a:ln w="9525">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altLang="ja-JP" sz="1200" b="1" dirty="0">
                <a:solidFill>
                  <a:schemeClr val="tx1">
                    <a:lumMod val="50000"/>
                  </a:schemeClr>
                </a:solidFill>
                <a:latin typeface="Meiryo UI" panose="020B0604030504040204" pitchFamily="50" charset="-128"/>
                <a:ea typeface="Meiryo UI" panose="020B0604030504040204" pitchFamily="50" charset="-128"/>
              </a:rPr>
              <a:t>V.卸売・小売の状況</a:t>
            </a:r>
          </a:p>
          <a:p>
            <a:endParaRPr lang="en-US" altLang="ja-JP" sz="14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クアラルンプール、ペナン、ジョホールでは、中国産と南アフリカ産の梨が多く販売されている</a:t>
            </a:r>
            <a:r>
              <a:rPr lang="ja-JP" altLang="en-US" sz="1200" dirty="0">
                <a:solidFill>
                  <a:srgbClr val="FF0000"/>
                </a:solidFill>
                <a:latin typeface="Meiryo UI" panose="020B0604030504040204" pitchFamily="50" charset="-128"/>
                <a:ea typeface="Meiryo UI" panose="020B0604030504040204" pitchFamily="50" charset="-128"/>
              </a:rPr>
              <a:t>。ペナンとジョホールでは韓国産と日本産の梨を見つけるのは難しく、一部の高級スーパーマーケットや果物店にしか置いていない。これは両国とも輸入量が非常に少ないことが理由であると考えられる。</a:t>
            </a:r>
            <a:endParaRPr lang="en-US" altLang="ja-JP" sz="1200" dirty="0">
              <a:solidFill>
                <a:srgbClr val="FF0000"/>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南アフリカ産の</a:t>
            </a:r>
            <a:r>
              <a:rPr lang="en-US" altLang="ja-JP" sz="1200" dirty="0" err="1">
                <a:solidFill>
                  <a:schemeClr val="tx1">
                    <a:lumMod val="50000"/>
                  </a:schemeClr>
                </a:solidFill>
                <a:latin typeface="Meiryo UI" panose="020B0604030504040204" pitchFamily="50" charset="-128"/>
                <a:ea typeface="Meiryo UI" panose="020B0604030504040204" pitchFamily="50" charset="-128"/>
              </a:rPr>
              <a:t>Packham</a:t>
            </a:r>
            <a:r>
              <a:rPr lang="ja-JP" altLang="en-US" sz="1200" dirty="0">
                <a:solidFill>
                  <a:schemeClr val="tx1">
                    <a:lumMod val="50000"/>
                  </a:schemeClr>
                </a:solidFill>
                <a:latin typeface="Meiryo UI" panose="020B0604030504040204" pitchFamily="50" charset="-128"/>
                <a:ea typeface="Meiryo UI" panose="020B0604030504040204" pitchFamily="50" charset="-128"/>
              </a:rPr>
              <a:t>梨の平均小売価格は、卸売価格と比較して約</a:t>
            </a:r>
            <a:r>
              <a:rPr lang="en-US" altLang="ja-JP" sz="1200" dirty="0">
                <a:solidFill>
                  <a:schemeClr val="tx1">
                    <a:lumMod val="50000"/>
                  </a:schemeClr>
                </a:solidFill>
                <a:latin typeface="Meiryo UI" panose="020B0604030504040204" pitchFamily="50" charset="-128"/>
                <a:ea typeface="Meiryo UI" panose="020B0604030504040204" pitchFamily="50" charset="-128"/>
              </a:rPr>
              <a:t>40</a:t>
            </a:r>
            <a:r>
              <a:rPr lang="ja-JP" altLang="en-US" sz="1200" dirty="0">
                <a:solidFill>
                  <a:schemeClr val="tx1">
                    <a:lumMod val="50000"/>
                  </a:schemeClr>
                </a:solidFill>
                <a:latin typeface="Meiryo UI" panose="020B0604030504040204" pitchFamily="50" charset="-128"/>
                <a:ea typeface="Meiryo UI" panose="020B0604030504040204" pitchFamily="50" charset="-128"/>
              </a:rPr>
              <a:t>％高い。中国、韓国産の</a:t>
            </a:r>
            <a:r>
              <a:rPr lang="en-US" altLang="ja-JP" sz="1200" dirty="0" err="1">
                <a:solidFill>
                  <a:schemeClr val="tx1">
                    <a:lumMod val="50000"/>
                  </a:schemeClr>
                </a:solidFill>
                <a:latin typeface="Meiryo UI" panose="020B0604030504040204" pitchFamily="50" charset="-128"/>
                <a:ea typeface="Meiryo UI" panose="020B0604030504040204" pitchFamily="50" charset="-128"/>
              </a:rPr>
              <a:t>Singo</a:t>
            </a:r>
            <a:r>
              <a:rPr lang="ja-JP" altLang="en-US" sz="1200" dirty="0">
                <a:solidFill>
                  <a:schemeClr val="tx1">
                    <a:lumMod val="50000"/>
                  </a:schemeClr>
                </a:solidFill>
                <a:latin typeface="Meiryo UI" panose="020B0604030504040204" pitchFamily="50" charset="-128"/>
                <a:ea typeface="Meiryo UI" panose="020B0604030504040204" pitchFamily="50" charset="-128"/>
              </a:rPr>
              <a:t>梨の小売マージンは</a:t>
            </a:r>
            <a:r>
              <a:rPr lang="en-US" altLang="ja-JP" sz="1200" dirty="0">
                <a:solidFill>
                  <a:schemeClr val="tx1">
                    <a:lumMod val="50000"/>
                  </a:schemeClr>
                </a:solidFill>
                <a:latin typeface="Meiryo UI" panose="020B0604030504040204" pitchFamily="50" charset="-128"/>
                <a:ea typeface="Meiryo UI" panose="020B0604030504040204" pitchFamily="50" charset="-128"/>
              </a:rPr>
              <a:t>50-60%</a:t>
            </a:r>
            <a:r>
              <a:rPr lang="ja-JP" altLang="en-US" sz="1200" dirty="0">
                <a:solidFill>
                  <a:schemeClr val="tx1">
                    <a:lumMod val="50000"/>
                  </a:schemeClr>
                </a:solidFill>
                <a:latin typeface="Meiryo UI" panose="020B0604030504040204" pitchFamily="50" charset="-128"/>
                <a:ea typeface="Meiryo UI" panose="020B0604030504040204" pitchFamily="50" charset="-128"/>
              </a:rPr>
              <a:t>程度である。中国産の</a:t>
            </a:r>
            <a:r>
              <a:rPr lang="en-US" altLang="ja-JP" sz="1200" dirty="0">
                <a:solidFill>
                  <a:schemeClr val="tx1">
                    <a:lumMod val="50000"/>
                  </a:schemeClr>
                </a:solidFill>
                <a:latin typeface="Meiryo UI" panose="020B0604030504040204" pitchFamily="50" charset="-128"/>
                <a:ea typeface="Meiryo UI" panose="020B0604030504040204" pitchFamily="50" charset="-128"/>
              </a:rPr>
              <a:t>Golden Pear</a:t>
            </a:r>
            <a:r>
              <a:rPr lang="ja-JP" altLang="en-US" sz="1200" dirty="0">
                <a:solidFill>
                  <a:schemeClr val="tx1">
                    <a:lumMod val="50000"/>
                  </a:schemeClr>
                </a:solidFill>
                <a:latin typeface="Meiryo UI" panose="020B0604030504040204" pitchFamily="50" charset="-128"/>
                <a:ea typeface="Meiryo UI" panose="020B0604030504040204" pitchFamily="50" charset="-128"/>
              </a:rPr>
              <a:t>は</a:t>
            </a:r>
            <a:r>
              <a:rPr lang="en-US" altLang="ja-JP" sz="1200" dirty="0">
                <a:solidFill>
                  <a:schemeClr val="tx1">
                    <a:lumMod val="50000"/>
                  </a:schemeClr>
                </a:solidFill>
                <a:latin typeface="Meiryo UI" panose="020B0604030504040204" pitchFamily="50" charset="-128"/>
                <a:ea typeface="Meiryo UI" panose="020B0604030504040204" pitchFamily="50" charset="-128"/>
              </a:rPr>
              <a:t>70</a:t>
            </a:r>
            <a:r>
              <a:rPr lang="ja-JP" altLang="en-US" sz="1200" dirty="0">
                <a:solidFill>
                  <a:schemeClr val="tx1">
                    <a:lumMod val="50000"/>
                  </a:schemeClr>
                </a:solidFill>
                <a:latin typeface="Meiryo UI" panose="020B0604030504040204" pitchFamily="50" charset="-128"/>
                <a:ea typeface="Meiryo UI" panose="020B0604030504040204" pitchFamily="50" charset="-128"/>
              </a:rPr>
              <a:t>％近くあり、かなり高い。梨</a:t>
            </a:r>
            <a:r>
              <a:rPr lang="en-US" altLang="ja-JP" sz="1200" dirty="0" err="1">
                <a:solidFill>
                  <a:schemeClr val="tx1">
                    <a:lumMod val="50000"/>
                  </a:schemeClr>
                </a:solidFill>
                <a:latin typeface="Meiryo UI" panose="020B0604030504040204" pitchFamily="50" charset="-128"/>
                <a:ea typeface="Meiryo UI" panose="020B0604030504040204" pitchFamily="50" charset="-128"/>
              </a:rPr>
              <a:t>はバラで</a:t>
            </a:r>
            <a:r>
              <a:rPr lang="ja-JP" altLang="en-US" sz="1200" dirty="0">
                <a:solidFill>
                  <a:schemeClr val="tx1">
                    <a:lumMod val="50000"/>
                  </a:schemeClr>
                </a:solidFill>
                <a:latin typeface="Meiryo UI" panose="020B0604030504040204" pitchFamily="50" charset="-128"/>
                <a:ea typeface="Meiryo UI" panose="020B0604030504040204" pitchFamily="50" charset="-128"/>
              </a:rPr>
              <a:t>販売さ</a:t>
            </a:r>
            <a:r>
              <a:rPr lang="en-US" altLang="ja-JP" sz="1200" dirty="0" err="1">
                <a:solidFill>
                  <a:schemeClr val="tx1">
                    <a:lumMod val="50000"/>
                  </a:schemeClr>
                </a:solidFill>
                <a:latin typeface="Meiryo UI" panose="020B0604030504040204" pitchFamily="50" charset="-128"/>
                <a:ea typeface="Meiryo UI" panose="020B0604030504040204" pitchFamily="50" charset="-128"/>
              </a:rPr>
              <a:t>れているものも</a:t>
            </a:r>
            <a:r>
              <a:rPr lang="ja-JP" altLang="en-US" sz="1200" dirty="0">
                <a:solidFill>
                  <a:schemeClr val="tx1">
                    <a:lumMod val="50000"/>
                  </a:schemeClr>
                </a:solidFill>
                <a:latin typeface="Meiryo UI" panose="020B0604030504040204" pitchFamily="50" charset="-128"/>
                <a:ea typeface="Meiryo UI" panose="020B0604030504040204" pitchFamily="50" charset="-128"/>
              </a:rPr>
              <a:t>あれば</a:t>
            </a:r>
            <a:r>
              <a:rPr lang="en-US" altLang="ja-JP" sz="1200" dirty="0">
                <a:solidFill>
                  <a:schemeClr val="tx1">
                    <a:lumMod val="50000"/>
                  </a:schemeClr>
                </a:solidFill>
                <a:latin typeface="Meiryo UI" panose="020B0604030504040204" pitchFamily="50" charset="-128"/>
                <a:ea typeface="Meiryo UI" panose="020B0604030504040204" pitchFamily="50" charset="-128"/>
              </a:rPr>
              <a:t>、</a:t>
            </a:r>
            <a:r>
              <a:rPr lang="en-US" altLang="ja-JP" sz="1200" dirty="0" err="1">
                <a:solidFill>
                  <a:schemeClr val="tx1">
                    <a:lumMod val="50000"/>
                  </a:schemeClr>
                </a:solidFill>
                <a:latin typeface="Meiryo UI" panose="020B0604030504040204" pitchFamily="50" charset="-128"/>
                <a:ea typeface="Meiryo UI" panose="020B0604030504040204" pitchFamily="50" charset="-128"/>
              </a:rPr>
              <a:t>パックで</a:t>
            </a:r>
            <a:r>
              <a:rPr lang="ja-JP" altLang="en-US" sz="1200" dirty="0">
                <a:solidFill>
                  <a:schemeClr val="tx1">
                    <a:lumMod val="50000"/>
                  </a:schemeClr>
                </a:solidFill>
                <a:latin typeface="Meiryo UI" panose="020B0604030504040204" pitchFamily="50" charset="-128"/>
                <a:ea typeface="Meiryo UI" panose="020B0604030504040204" pitchFamily="50" charset="-128"/>
              </a:rPr>
              <a:t>販売さ</a:t>
            </a:r>
            <a:r>
              <a:rPr lang="en-US" altLang="ja-JP" sz="1200" dirty="0" err="1">
                <a:solidFill>
                  <a:schemeClr val="tx1">
                    <a:lumMod val="50000"/>
                  </a:schemeClr>
                </a:solidFill>
                <a:latin typeface="Meiryo UI" panose="020B0604030504040204" pitchFamily="50" charset="-128"/>
                <a:ea typeface="Meiryo UI" panose="020B0604030504040204" pitchFamily="50" charset="-128"/>
              </a:rPr>
              <a:t>れているものも</a:t>
            </a:r>
            <a:r>
              <a:rPr lang="ja-JP" altLang="en-US" sz="1200" dirty="0">
                <a:solidFill>
                  <a:schemeClr val="tx1">
                    <a:lumMod val="50000"/>
                  </a:schemeClr>
                </a:solidFill>
                <a:latin typeface="Meiryo UI" panose="020B0604030504040204" pitchFamily="50" charset="-128"/>
                <a:ea typeface="Meiryo UI" panose="020B0604030504040204" pitchFamily="50" charset="-128"/>
              </a:rPr>
              <a:t>ある</a:t>
            </a:r>
            <a:r>
              <a:rPr lang="en-US" altLang="ja-JP" sz="1200" dirty="0">
                <a:solidFill>
                  <a:schemeClr val="tx1">
                    <a:lumMod val="50000"/>
                  </a:schemeClr>
                </a:solidFill>
                <a:latin typeface="Meiryo UI" panose="020B0604030504040204" pitchFamily="50" charset="-128"/>
                <a:ea typeface="Meiryo UI" panose="020B0604030504040204" pitchFamily="50" charset="-128"/>
              </a:rPr>
              <a:t>。パックは500g前後で販売されている。</a:t>
            </a:r>
          </a:p>
        </p:txBody>
      </p:sp>
    </p:spTree>
    <p:extLst>
      <p:ext uri="{BB962C8B-B14F-4D97-AF65-F5344CB8AC3E}">
        <p14:creationId xmlns:p14="http://schemas.microsoft.com/office/powerpoint/2010/main" val="14010346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a:bodyPr>
          <a:lstStyle/>
          <a:p>
            <a:r>
              <a:rPr lang="ja-JP" altLang="en-US" dirty="0">
                <a:latin typeface="Meiryo UI" panose="020B0604030504040204" pitchFamily="50" charset="-128"/>
                <a:ea typeface="Meiryo UI" panose="020B0604030504040204" pitchFamily="50" charset="-128"/>
              </a:rPr>
              <a:t>柿 </a:t>
            </a:r>
            <a:r>
              <a:rPr lang="en-US" altLang="ja-JP" sz="1800" dirty="0">
                <a:latin typeface="Meiryo UI" panose="020B0604030504040204" pitchFamily="50" charset="-128"/>
                <a:ea typeface="Meiryo UI" panose="020B0604030504040204" pitchFamily="50" charset="-128"/>
              </a:rPr>
              <a:t>(1/2)</a:t>
            </a:r>
            <a:endParaRPr kumimoji="1" lang="ja-JP" altLang="en-US" sz="1800" dirty="0">
              <a:latin typeface="Meiryo UI" panose="020B0604030504040204" pitchFamily="50" charset="-128"/>
              <a:ea typeface="Meiryo UI" panose="020B0604030504040204" pitchFamily="50" charset="-128"/>
            </a:endParaRPr>
          </a:p>
        </p:txBody>
      </p:sp>
      <p:sp>
        <p:nvSpPr>
          <p:cNvPr id="4" name="正方形/長方形 3">
            <a:extLst>
              <a:ext uri="{FF2B5EF4-FFF2-40B4-BE49-F238E27FC236}">
                <a16:creationId xmlns:a16="http://schemas.microsoft.com/office/drawing/2014/main" id="{5E488370-1101-4042-A0F5-5A578B3306AF}"/>
              </a:ext>
            </a:extLst>
          </p:cNvPr>
          <p:cNvSpPr/>
          <p:nvPr/>
        </p:nvSpPr>
        <p:spPr>
          <a:xfrm>
            <a:off x="380995" y="836712"/>
            <a:ext cx="9125979" cy="918601"/>
          </a:xfrm>
          <a:prstGeom prst="rect">
            <a:avLst/>
          </a:prstGeom>
          <a:solidFill>
            <a:schemeClr val="tx2">
              <a:lumMod val="10000"/>
              <a:lumOff val="90000"/>
            </a:schemeClr>
          </a:solidFill>
          <a:ln w="9525">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altLang="ja-JP" sz="1200" b="1" dirty="0">
                <a:solidFill>
                  <a:schemeClr val="tx1">
                    <a:lumMod val="50000"/>
                  </a:schemeClr>
                </a:solidFill>
                <a:latin typeface="Meiryo UI" panose="020B0604030504040204" pitchFamily="50" charset="-128"/>
                <a:ea typeface="Meiryo UI" panose="020B0604030504040204" pitchFamily="50" charset="-128"/>
              </a:rPr>
              <a:t>I.国内生産状況</a:t>
            </a:r>
          </a:p>
          <a:p>
            <a:endParaRPr lang="en-US" altLang="ja-JP" sz="1200" b="1"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en-US" altLang="ja-JP" sz="1200" dirty="0">
                <a:solidFill>
                  <a:srgbClr val="FF0000"/>
                </a:solidFill>
                <a:latin typeface="Meiryo UI" panose="020B0604030504040204" pitchFamily="50" charset="-128"/>
                <a:ea typeface="Meiryo UI" panose="020B0604030504040204" pitchFamily="50" charset="-128"/>
              </a:rPr>
              <a:t>2018</a:t>
            </a:r>
            <a:r>
              <a:rPr lang="ja-JP" altLang="en-US" sz="1200" dirty="0">
                <a:solidFill>
                  <a:srgbClr val="FF0000"/>
                </a:solidFill>
                <a:latin typeface="Meiryo UI" panose="020B0604030504040204" pitchFamily="50" charset="-128"/>
                <a:ea typeface="Meiryo UI" panose="020B0604030504040204" pitchFamily="50" charset="-128"/>
              </a:rPr>
              <a:t>年、マレーシア農業・食品産業省農業局（</a:t>
            </a:r>
            <a:r>
              <a:rPr lang="en-US" altLang="ja-JP" sz="1200" dirty="0">
                <a:solidFill>
                  <a:srgbClr val="FF0000"/>
                </a:solidFill>
                <a:latin typeface="Meiryo UI" panose="020B0604030504040204" pitchFamily="50" charset="-128"/>
                <a:ea typeface="Meiryo UI" panose="020B0604030504040204" pitchFamily="50" charset="-128"/>
              </a:rPr>
              <a:t>DOA</a:t>
            </a:r>
            <a:r>
              <a:rPr lang="ja-JP" altLang="en-US" sz="1200" dirty="0">
                <a:solidFill>
                  <a:srgbClr val="FF0000"/>
                </a:solidFill>
                <a:latin typeface="Meiryo UI" panose="020B0604030504040204" pitchFamily="50" charset="-128"/>
                <a:ea typeface="Meiryo UI" panose="020B0604030504040204" pitchFamily="50" charset="-128"/>
              </a:rPr>
              <a:t>）は、わずか</a:t>
            </a:r>
            <a:r>
              <a:rPr lang="en-US" altLang="ja-JP" sz="1200" dirty="0">
                <a:solidFill>
                  <a:srgbClr val="FF0000"/>
                </a:solidFill>
                <a:latin typeface="Meiryo UI" panose="020B0604030504040204" pitchFamily="50" charset="-128"/>
                <a:ea typeface="Meiryo UI" panose="020B0604030504040204" pitchFamily="50" charset="-128"/>
              </a:rPr>
              <a:t>13</a:t>
            </a:r>
            <a:r>
              <a:rPr lang="ja-JP" altLang="en-US" sz="1200" dirty="0">
                <a:solidFill>
                  <a:srgbClr val="FF0000"/>
                </a:solidFill>
                <a:latin typeface="Meiryo UI" panose="020B0604030504040204" pitchFamily="50" charset="-128"/>
                <a:ea typeface="Meiryo UI" panose="020B0604030504040204" pitchFamily="50" charset="-128"/>
              </a:rPr>
              <a:t>ヘクタールで柿が栽培され、</a:t>
            </a:r>
            <a:r>
              <a:rPr lang="en-US" altLang="ja-JP" sz="1200" dirty="0">
                <a:solidFill>
                  <a:srgbClr val="FF0000"/>
                </a:solidFill>
                <a:latin typeface="Meiryo UI" panose="020B0604030504040204" pitchFamily="50" charset="-128"/>
                <a:ea typeface="Meiryo UI" panose="020B0604030504040204" pitchFamily="50" charset="-128"/>
              </a:rPr>
              <a:t>60 </a:t>
            </a:r>
            <a:r>
              <a:rPr lang="ja-JP" altLang="en-US" sz="1200" dirty="0">
                <a:solidFill>
                  <a:srgbClr val="FF0000"/>
                </a:solidFill>
                <a:latin typeface="Meiryo UI" panose="020B0604030504040204" pitchFamily="50" charset="-128"/>
                <a:ea typeface="Meiryo UI" panose="020B0604030504040204" pitchFamily="50" charset="-128"/>
              </a:rPr>
              <a:t>トンを生産したと報告していた。その後、マレーシア農業・食糧安全保障省は柿の栽培面積と生産量の統計を報告しなくなった。</a:t>
            </a:r>
          </a:p>
        </p:txBody>
      </p:sp>
      <p:sp>
        <p:nvSpPr>
          <p:cNvPr id="5" name="正方形/長方形 4">
            <a:extLst>
              <a:ext uri="{FF2B5EF4-FFF2-40B4-BE49-F238E27FC236}">
                <a16:creationId xmlns:a16="http://schemas.microsoft.com/office/drawing/2014/main" id="{9B4A691A-A44B-49F9-B153-E8B7BBC4ACE0}"/>
              </a:ext>
            </a:extLst>
          </p:cNvPr>
          <p:cNvSpPr/>
          <p:nvPr/>
        </p:nvSpPr>
        <p:spPr>
          <a:xfrm>
            <a:off x="380995" y="1867000"/>
            <a:ext cx="9125979" cy="1591917"/>
          </a:xfrm>
          <a:prstGeom prst="rect">
            <a:avLst/>
          </a:prstGeom>
          <a:solidFill>
            <a:schemeClr val="tx2">
              <a:lumMod val="10000"/>
              <a:lumOff val="90000"/>
            </a:schemeClr>
          </a:solidFill>
          <a:ln w="9525">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altLang="ja-JP" sz="1200" b="1" dirty="0">
                <a:solidFill>
                  <a:schemeClr val="tx1">
                    <a:lumMod val="50000"/>
                  </a:schemeClr>
                </a:solidFill>
                <a:latin typeface="Meiryo UI" panose="020B0604030504040204" pitchFamily="50" charset="-128"/>
                <a:ea typeface="Meiryo UI" panose="020B0604030504040204" pitchFamily="50" charset="-128"/>
              </a:rPr>
              <a:t>II.輸出入の状況 </a:t>
            </a:r>
          </a:p>
          <a:p>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マレーシアは、国内での生産量がごくわずかであることから、生柿の輸出国は少ない。</a:t>
            </a:r>
            <a:r>
              <a:rPr lang="en-US" altLang="ja-JP" sz="1200" dirty="0">
                <a:solidFill>
                  <a:schemeClr val="tx1">
                    <a:lumMod val="50000"/>
                  </a:schemeClr>
                </a:solidFill>
                <a:latin typeface="Meiryo UI" panose="020B0604030504040204" pitchFamily="50" charset="-128"/>
                <a:ea typeface="Meiryo UI" panose="020B0604030504040204" pitchFamily="50" charset="-128"/>
              </a:rPr>
              <a:t>2021</a:t>
            </a:r>
            <a:r>
              <a:rPr lang="ja-JP" altLang="en-US" sz="1200" dirty="0">
                <a:solidFill>
                  <a:schemeClr val="tx1">
                    <a:lumMod val="50000"/>
                  </a:schemeClr>
                </a:solidFill>
                <a:latin typeface="Meiryo UI" panose="020B0604030504040204" pitchFamily="50" charset="-128"/>
                <a:ea typeface="Meiryo UI" panose="020B0604030504040204" pitchFamily="50" charset="-128"/>
              </a:rPr>
              <a:t>年には、生柿の輸出額の</a:t>
            </a:r>
            <a:r>
              <a:rPr lang="en-US" altLang="ja-JP" sz="1200" dirty="0">
                <a:solidFill>
                  <a:schemeClr val="tx1">
                    <a:lumMod val="50000"/>
                  </a:schemeClr>
                </a:solidFill>
                <a:latin typeface="Meiryo UI" panose="020B0604030504040204" pitchFamily="50" charset="-128"/>
                <a:ea typeface="Meiryo UI" panose="020B0604030504040204" pitchFamily="50" charset="-128"/>
              </a:rPr>
              <a:t>60</a:t>
            </a:r>
            <a:r>
              <a:rPr lang="ja-JP" altLang="en-US" sz="1200" dirty="0">
                <a:solidFill>
                  <a:schemeClr val="tx1">
                    <a:lumMod val="50000"/>
                  </a:schemeClr>
                </a:solidFill>
                <a:latin typeface="Meiryo UI" panose="020B0604030504040204" pitchFamily="50" charset="-128"/>
                <a:ea typeface="Meiryo UI" panose="020B0604030504040204" pitchFamily="50" charset="-128"/>
              </a:rPr>
              <a:t>％以上がシンガポール向けで、次いでインドネシア、ベトナムとなっている。国産柿の輸出というより、輸入した果物の他国への転売輸出によると思われる。</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輸入額では、マレーシアは</a:t>
            </a:r>
            <a:r>
              <a:rPr lang="en-US" altLang="ja-JP" sz="1200" dirty="0">
                <a:solidFill>
                  <a:schemeClr val="tx1">
                    <a:lumMod val="50000"/>
                  </a:schemeClr>
                </a:solidFill>
                <a:latin typeface="Meiryo UI" panose="020B0604030504040204" pitchFamily="50" charset="-128"/>
                <a:ea typeface="Meiryo UI" panose="020B0604030504040204" pitchFamily="50" charset="-128"/>
              </a:rPr>
              <a:t>2021</a:t>
            </a:r>
            <a:r>
              <a:rPr lang="ja-JP" altLang="en-US" sz="1200" dirty="0">
                <a:solidFill>
                  <a:schemeClr val="tx1">
                    <a:lumMod val="50000"/>
                  </a:schemeClr>
                </a:solidFill>
                <a:latin typeface="Meiryo UI" panose="020B0604030504040204" pitchFamily="50" charset="-128"/>
                <a:ea typeface="Meiryo UI" panose="020B0604030504040204" pitchFamily="50" charset="-128"/>
              </a:rPr>
              <a:t>年に</a:t>
            </a:r>
            <a:r>
              <a:rPr lang="en-US" altLang="ja-JP" sz="1200" dirty="0">
                <a:solidFill>
                  <a:schemeClr val="tx1">
                    <a:lumMod val="50000"/>
                  </a:schemeClr>
                </a:solidFill>
                <a:latin typeface="Meiryo UI" panose="020B0604030504040204" pitchFamily="50" charset="-128"/>
                <a:ea typeface="Meiryo UI" panose="020B0604030504040204" pitchFamily="50" charset="-128"/>
              </a:rPr>
              <a:t>564</a:t>
            </a:r>
            <a:r>
              <a:rPr lang="ja-JP" altLang="en-US" sz="1200" dirty="0">
                <a:solidFill>
                  <a:schemeClr val="tx1">
                    <a:lumMod val="50000"/>
                  </a:schemeClr>
                </a:solidFill>
                <a:latin typeface="Meiryo UI" panose="020B0604030504040204" pitchFamily="50" charset="-128"/>
                <a:ea typeface="Meiryo UI" panose="020B0604030504040204" pitchFamily="50" charset="-128"/>
              </a:rPr>
              <a:t>万</a:t>
            </a:r>
            <a:r>
              <a:rPr lang="en-US" altLang="ja-JP" sz="1200" dirty="0">
                <a:solidFill>
                  <a:schemeClr val="tx1">
                    <a:lumMod val="50000"/>
                  </a:schemeClr>
                </a:solidFill>
                <a:latin typeface="Meiryo UI" panose="020B0604030504040204" pitchFamily="50" charset="-128"/>
                <a:ea typeface="Meiryo UI" panose="020B0604030504040204" pitchFamily="50" charset="-128"/>
              </a:rPr>
              <a:t>5</a:t>
            </a:r>
            <a:r>
              <a:rPr lang="ja-JP" altLang="en-US" sz="1200" dirty="0">
                <a:solidFill>
                  <a:schemeClr val="tx1">
                    <a:lumMod val="50000"/>
                  </a:schemeClr>
                </a:solidFill>
                <a:latin typeface="Meiryo UI" panose="020B0604030504040204" pitchFamily="50" charset="-128"/>
                <a:ea typeface="Meiryo UI" panose="020B0604030504040204" pitchFamily="50" charset="-128"/>
              </a:rPr>
              <a:t>千米ドル相当、約</a:t>
            </a:r>
            <a:r>
              <a:rPr lang="en-US" altLang="ja-JP" sz="1200" dirty="0">
                <a:solidFill>
                  <a:schemeClr val="tx1">
                    <a:lumMod val="50000"/>
                  </a:schemeClr>
                </a:solidFill>
                <a:latin typeface="Meiryo UI" panose="020B0604030504040204" pitchFamily="50" charset="-128"/>
                <a:ea typeface="Meiryo UI" panose="020B0604030504040204" pitchFamily="50" charset="-128"/>
              </a:rPr>
              <a:t>3,691</a:t>
            </a:r>
            <a:r>
              <a:rPr lang="ja-JP" altLang="en-US" sz="1200" dirty="0">
                <a:solidFill>
                  <a:schemeClr val="tx1">
                    <a:lumMod val="50000"/>
                  </a:schemeClr>
                </a:solidFill>
                <a:latin typeface="Meiryo UI" panose="020B0604030504040204" pitchFamily="50" charset="-128"/>
                <a:ea typeface="Meiryo UI" panose="020B0604030504040204" pitchFamily="50" charset="-128"/>
              </a:rPr>
              <a:t>トンの生柿を輸入している。</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マレーシアへの生柿の総輸入量は、</a:t>
            </a:r>
            <a:r>
              <a:rPr lang="en-US" altLang="ja-JP" sz="1200" dirty="0">
                <a:solidFill>
                  <a:schemeClr val="tx1">
                    <a:lumMod val="50000"/>
                  </a:schemeClr>
                </a:solidFill>
                <a:latin typeface="Meiryo UI" panose="020B0604030504040204" pitchFamily="50" charset="-128"/>
                <a:ea typeface="Meiryo UI" panose="020B0604030504040204" pitchFamily="50" charset="-128"/>
              </a:rPr>
              <a:t>2017</a:t>
            </a:r>
            <a:r>
              <a:rPr lang="ja-JP" altLang="en-US" sz="1200" dirty="0">
                <a:solidFill>
                  <a:schemeClr val="tx1">
                    <a:lumMod val="50000"/>
                  </a:schemeClr>
                </a:solidFill>
                <a:latin typeface="Meiryo UI" panose="020B0604030504040204" pitchFamily="50" charset="-128"/>
                <a:ea typeface="Meiryo UI" panose="020B0604030504040204" pitchFamily="50" charset="-128"/>
              </a:rPr>
              <a:t>年から</a:t>
            </a:r>
            <a:r>
              <a:rPr lang="en-US" altLang="ja-JP" sz="1200" dirty="0">
                <a:solidFill>
                  <a:schemeClr val="tx1">
                    <a:lumMod val="50000"/>
                  </a:schemeClr>
                </a:solidFill>
                <a:latin typeface="Meiryo UI" panose="020B0604030504040204" pitchFamily="50" charset="-128"/>
                <a:ea typeface="Meiryo UI" panose="020B0604030504040204" pitchFamily="50" charset="-128"/>
              </a:rPr>
              <a:t>2021</a:t>
            </a:r>
            <a:r>
              <a:rPr lang="ja-JP" altLang="en-US" sz="1200" dirty="0">
                <a:solidFill>
                  <a:schemeClr val="tx1">
                    <a:lumMod val="50000"/>
                  </a:schemeClr>
                </a:solidFill>
                <a:latin typeface="Meiryo UI" panose="020B0604030504040204" pitchFamily="50" charset="-128"/>
                <a:ea typeface="Meiryo UI" panose="020B0604030504040204" pitchFamily="50" charset="-128"/>
              </a:rPr>
              <a:t>年にかけて</a:t>
            </a:r>
            <a:r>
              <a:rPr lang="ja-JP" altLang="en-US" sz="1200" dirty="0">
                <a:solidFill>
                  <a:srgbClr val="FF0000"/>
                </a:solidFill>
                <a:latin typeface="Meiryo UI" panose="020B0604030504040204" pitchFamily="50" charset="-128"/>
                <a:ea typeface="Meiryo UI" panose="020B0604030504040204" pitchFamily="50" charset="-128"/>
              </a:rPr>
              <a:t>金額で年平均成長率</a:t>
            </a:r>
            <a:r>
              <a:rPr lang="en-US" altLang="ja-JP" sz="1200" dirty="0">
                <a:solidFill>
                  <a:srgbClr val="FF0000"/>
                </a:solidFill>
                <a:latin typeface="Meiryo UI" panose="020B0604030504040204" pitchFamily="50" charset="-128"/>
                <a:ea typeface="Meiryo UI" panose="020B0604030504040204" pitchFamily="50" charset="-128"/>
              </a:rPr>
              <a:t>1.8%</a:t>
            </a:r>
            <a:r>
              <a:rPr lang="ja-JP" altLang="en-US" sz="1200" dirty="0">
                <a:solidFill>
                  <a:srgbClr val="FF0000"/>
                </a:solidFill>
                <a:latin typeface="Meiryo UI" panose="020B0604030504040204" pitchFamily="50" charset="-128"/>
                <a:ea typeface="Meiryo UI" panose="020B0604030504040204" pitchFamily="50" charset="-128"/>
              </a:rPr>
              <a:t>と小幅に縮小</a:t>
            </a:r>
            <a:r>
              <a:rPr lang="ja-JP" altLang="en-US" sz="1200" dirty="0">
                <a:solidFill>
                  <a:schemeClr val="tx1">
                    <a:lumMod val="50000"/>
                  </a:schemeClr>
                </a:solidFill>
                <a:latin typeface="Meiryo UI" panose="020B0604030504040204" pitchFamily="50" charset="-128"/>
                <a:ea typeface="Meiryo UI" panose="020B0604030504040204" pitchFamily="50" charset="-128"/>
              </a:rPr>
              <a:t>した。</a:t>
            </a:r>
            <a:r>
              <a:rPr lang="en-US" altLang="ja-JP" sz="1200" dirty="0">
                <a:solidFill>
                  <a:schemeClr val="tx1">
                    <a:lumMod val="50000"/>
                  </a:schemeClr>
                </a:solidFill>
                <a:latin typeface="Meiryo UI" panose="020B0604030504040204" pitchFamily="50" charset="-128"/>
                <a:ea typeface="Meiryo UI" panose="020B0604030504040204" pitchFamily="50" charset="-128"/>
              </a:rPr>
              <a:t>2021</a:t>
            </a:r>
            <a:r>
              <a:rPr lang="ja-JP" altLang="en-US" sz="1200" dirty="0">
                <a:solidFill>
                  <a:schemeClr val="tx1">
                    <a:lumMod val="50000"/>
                  </a:schemeClr>
                </a:solidFill>
                <a:latin typeface="Meiryo UI" panose="020B0604030504040204" pitchFamily="50" charset="-128"/>
                <a:ea typeface="Meiryo UI" panose="020B0604030504040204" pitchFamily="50" charset="-128"/>
              </a:rPr>
              <a:t>年の輸入額は</a:t>
            </a:r>
            <a:r>
              <a:rPr lang="en-US" altLang="ja-JP" sz="1200" dirty="0">
                <a:solidFill>
                  <a:schemeClr val="tx1">
                    <a:lumMod val="50000"/>
                  </a:schemeClr>
                </a:solidFill>
                <a:latin typeface="Meiryo UI" panose="020B0604030504040204" pitchFamily="50" charset="-128"/>
                <a:ea typeface="Meiryo UI" panose="020B0604030504040204" pitchFamily="50" charset="-128"/>
              </a:rPr>
              <a:t>2017</a:t>
            </a:r>
            <a:r>
              <a:rPr lang="ja-JP" altLang="en-US" sz="1200" dirty="0">
                <a:solidFill>
                  <a:schemeClr val="tx1">
                    <a:lumMod val="50000"/>
                  </a:schemeClr>
                </a:solidFill>
                <a:latin typeface="Meiryo UI" panose="020B0604030504040204" pitchFamily="50" charset="-128"/>
                <a:ea typeface="Meiryo UI" panose="020B0604030504040204" pitchFamily="50" charset="-128"/>
              </a:rPr>
              <a:t>年に比べて</a:t>
            </a:r>
            <a:r>
              <a:rPr lang="en-US" altLang="ja-JP" sz="1200" dirty="0">
                <a:solidFill>
                  <a:schemeClr val="tx1">
                    <a:lumMod val="50000"/>
                  </a:schemeClr>
                </a:solidFill>
                <a:latin typeface="Meiryo UI" panose="020B0604030504040204" pitchFamily="50" charset="-128"/>
                <a:ea typeface="Meiryo UI" panose="020B0604030504040204" pitchFamily="50" charset="-128"/>
              </a:rPr>
              <a:t>7.1</a:t>
            </a:r>
            <a:r>
              <a:rPr lang="ja-JP" altLang="en-US" sz="1200" dirty="0">
                <a:solidFill>
                  <a:schemeClr val="tx1">
                    <a:lumMod val="50000"/>
                  </a:schemeClr>
                </a:solidFill>
                <a:latin typeface="Meiryo UI" panose="020B0604030504040204" pitchFamily="50" charset="-128"/>
                <a:ea typeface="Meiryo UI" panose="020B0604030504040204" pitchFamily="50" charset="-128"/>
              </a:rPr>
              <a:t>％減少し、数量は</a:t>
            </a:r>
            <a:r>
              <a:rPr lang="en-US" altLang="ja-JP" sz="1200" dirty="0">
                <a:solidFill>
                  <a:schemeClr val="tx1">
                    <a:lumMod val="50000"/>
                  </a:schemeClr>
                </a:solidFill>
                <a:latin typeface="Meiryo UI" panose="020B0604030504040204" pitchFamily="50" charset="-128"/>
                <a:ea typeface="Meiryo UI" panose="020B0604030504040204" pitchFamily="50" charset="-128"/>
              </a:rPr>
              <a:t>30.3</a:t>
            </a:r>
            <a:r>
              <a:rPr lang="ja-JP" altLang="en-US" sz="1200" dirty="0">
                <a:solidFill>
                  <a:schemeClr val="tx1">
                    <a:lumMod val="50000"/>
                  </a:schemeClr>
                </a:solidFill>
                <a:latin typeface="Meiryo UI" panose="020B0604030504040204" pitchFamily="50" charset="-128"/>
                <a:ea typeface="Meiryo UI" panose="020B0604030504040204" pitchFamily="50" charset="-128"/>
              </a:rPr>
              <a:t>％減少したが、これは期間中に</a:t>
            </a:r>
            <a:r>
              <a:rPr lang="ja-JP" altLang="en-US" sz="1200" dirty="0">
                <a:solidFill>
                  <a:srgbClr val="FF0000"/>
                </a:solidFill>
                <a:latin typeface="Meiryo UI" panose="020B0604030504040204" pitchFamily="50" charset="-128"/>
                <a:ea typeface="Meiryo UI" panose="020B0604030504040204" pitchFamily="50" charset="-128"/>
              </a:rPr>
              <a:t>天候不良で生産が減少した韓国からの輸入が</a:t>
            </a:r>
            <a:r>
              <a:rPr lang="en-US" altLang="ja-JP" sz="1200" dirty="0">
                <a:solidFill>
                  <a:srgbClr val="FF0000"/>
                </a:solidFill>
                <a:latin typeface="Meiryo UI" panose="020B0604030504040204" pitchFamily="50" charset="-128"/>
                <a:ea typeface="Meiryo UI" panose="020B0604030504040204" pitchFamily="50" charset="-128"/>
              </a:rPr>
              <a:t>80.3</a:t>
            </a:r>
            <a:r>
              <a:rPr lang="ja-JP" altLang="en-US" sz="1200" dirty="0">
                <a:solidFill>
                  <a:srgbClr val="FF0000"/>
                </a:solidFill>
                <a:latin typeface="Meiryo UI" panose="020B0604030504040204" pitchFamily="50" charset="-128"/>
                <a:ea typeface="Meiryo UI" panose="020B0604030504040204" pitchFamily="50" charset="-128"/>
              </a:rPr>
              <a:t>％減少したことが主な原因</a:t>
            </a:r>
            <a:r>
              <a:rPr lang="ja-JP" altLang="en-US" sz="1200" dirty="0">
                <a:solidFill>
                  <a:schemeClr val="tx1">
                    <a:lumMod val="50000"/>
                  </a:schemeClr>
                </a:solidFill>
                <a:latin typeface="Meiryo UI" panose="020B0604030504040204" pitchFamily="50" charset="-128"/>
                <a:ea typeface="Meiryo UI" panose="020B0604030504040204" pitchFamily="50" charset="-128"/>
              </a:rPr>
              <a:t>である。</a:t>
            </a:r>
            <a:endParaRPr lang="en-US" altLang="ja-JP" sz="975" dirty="0">
              <a:solidFill>
                <a:schemeClr val="tx1">
                  <a:lumMod val="50000"/>
                </a:schemeClr>
              </a:solidFill>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id="{AEA51C9B-8D6C-4F1C-8BE1-3B9CE1E191A7}"/>
              </a:ext>
            </a:extLst>
          </p:cNvPr>
          <p:cNvSpPr/>
          <p:nvPr/>
        </p:nvSpPr>
        <p:spPr>
          <a:xfrm>
            <a:off x="380996" y="3570604"/>
            <a:ext cx="9125978" cy="1618918"/>
          </a:xfrm>
          <a:prstGeom prst="rect">
            <a:avLst/>
          </a:prstGeom>
          <a:solidFill>
            <a:schemeClr val="tx2">
              <a:lumMod val="10000"/>
              <a:lumOff val="90000"/>
            </a:schemeClr>
          </a:solidFill>
          <a:ln w="9525">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altLang="ja-JP" sz="894" b="1" dirty="0">
                <a:solidFill>
                  <a:schemeClr val="tx1">
                    <a:lumMod val="50000"/>
                  </a:schemeClr>
                </a:solidFill>
                <a:latin typeface="Meiryo UI" panose="020B0604030504040204" pitchFamily="50" charset="-128"/>
                <a:ea typeface="Meiryo UI" panose="020B0604030504040204" pitchFamily="50" charset="-128"/>
              </a:rPr>
              <a:t> </a:t>
            </a:r>
            <a:r>
              <a:rPr lang="en-US" altLang="ja-JP" sz="1200" b="1" dirty="0" err="1">
                <a:solidFill>
                  <a:schemeClr val="tx1">
                    <a:lumMod val="50000"/>
                  </a:schemeClr>
                </a:solidFill>
                <a:latin typeface="Meiryo UI" panose="020B0604030504040204" pitchFamily="50" charset="-128"/>
                <a:ea typeface="Meiryo UI" panose="020B0604030504040204" pitchFamily="50" charset="-128"/>
              </a:rPr>
              <a:t>III.商取引・流通・販売状況</a:t>
            </a:r>
            <a:r>
              <a:rPr lang="ja-JP" altLang="en-US" sz="1200" b="1" dirty="0">
                <a:solidFill>
                  <a:srgbClr val="FF0000"/>
                </a:solidFill>
                <a:latin typeface="Meiryo UI" panose="020B0604030504040204" pitchFamily="50" charset="-128"/>
                <a:ea typeface="Meiryo UI" panose="020B0604030504040204" pitchFamily="50" charset="-128"/>
              </a:rPr>
              <a:t> </a:t>
            </a:r>
            <a:r>
              <a:rPr lang="ja-JP" altLang="en-US" sz="1200" dirty="0">
                <a:solidFill>
                  <a:schemeClr val="tx1">
                    <a:lumMod val="50000"/>
                  </a:schemeClr>
                </a:solidFill>
                <a:latin typeface="Meiryo UI" panose="020B0604030504040204" pitchFamily="50" charset="-128"/>
                <a:ea typeface="Meiryo UI" panose="020B0604030504040204" pitchFamily="50" charset="-128"/>
              </a:rPr>
              <a:t>（果物共通のため、全品目で同じ記述）</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endParaRPr lang="en-US" altLang="ja-JP" sz="1200" b="1"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海外から輸入された生鮮果実がマレーシアの消費者に商業的に流通する経路としては、現地の輸入業者を経由するのが最も一般的であり、その多くは流通業者の役割も担っている。</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輸入業者／販売業者は、輸入する商品を選定して海外のサプライヤーに発注し、運送会社と輸送ルートの調整を行い、商品を倉庫に保管し、必要に応じて梱包や再梱包を行った後、全国の小売・外食チャネル に商品を流通させることになる。</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新商品の場合、海外のサプライヤーが地元の輸入業者にアプローチして生鮮食品のプロモーションを行うことが多く、輸入業者 は通常、新規サプライヤーを積極的に探すことはない。</a:t>
            </a:r>
            <a:endParaRPr lang="en-US" altLang="ja-JP" sz="1200" b="1" dirty="0">
              <a:solidFill>
                <a:schemeClr val="tx1">
                  <a:lumMod val="50000"/>
                </a:schemeClr>
              </a:solidFill>
              <a:latin typeface="Meiryo UI" panose="020B0604030504040204" pitchFamily="50" charset="-128"/>
              <a:ea typeface="Meiryo UI" panose="020B0604030504040204" pitchFamily="50" charset="-128"/>
            </a:endParaRPr>
          </a:p>
        </p:txBody>
      </p:sp>
      <p:sp>
        <p:nvSpPr>
          <p:cNvPr id="7" name="正方形/長方形 6">
            <a:extLst>
              <a:ext uri="{FF2B5EF4-FFF2-40B4-BE49-F238E27FC236}">
                <a16:creationId xmlns:a16="http://schemas.microsoft.com/office/drawing/2014/main" id="{403D8855-6782-4AF5-B912-0DD2717491E2}"/>
              </a:ext>
            </a:extLst>
          </p:cNvPr>
          <p:cNvSpPr/>
          <p:nvPr/>
        </p:nvSpPr>
        <p:spPr>
          <a:xfrm>
            <a:off x="380996" y="5301208"/>
            <a:ext cx="9125978" cy="993532"/>
          </a:xfrm>
          <a:prstGeom prst="rect">
            <a:avLst/>
          </a:prstGeom>
          <a:solidFill>
            <a:schemeClr val="tx2">
              <a:lumMod val="10000"/>
              <a:lumOff val="90000"/>
            </a:schemeClr>
          </a:solidFill>
          <a:ln w="9525">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altLang="ja-JP" sz="1200" b="1" dirty="0">
                <a:solidFill>
                  <a:schemeClr val="tx1">
                    <a:lumMod val="50000"/>
                  </a:schemeClr>
                </a:solidFill>
                <a:latin typeface="Meiryo UI" panose="020B0604030504040204" pitchFamily="50" charset="-128"/>
                <a:ea typeface="Meiryo UI" panose="020B0604030504040204" pitchFamily="50" charset="-128"/>
              </a:rPr>
              <a:t> IV.消費動向</a:t>
            </a:r>
          </a:p>
          <a:p>
            <a:endParaRPr lang="en-US" altLang="ja-JP" sz="1200" b="1"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マレーシア</a:t>
            </a:r>
            <a:r>
              <a:rPr lang="en-US" altLang="ja-JP" sz="1200" dirty="0" err="1">
                <a:solidFill>
                  <a:schemeClr val="tx1">
                    <a:lumMod val="50000"/>
                  </a:schemeClr>
                </a:solidFill>
                <a:latin typeface="Meiryo UI" panose="020B0604030504040204" pitchFamily="50" charset="-128"/>
                <a:ea typeface="Meiryo UI" panose="020B0604030504040204" pitchFamily="50" charset="-128"/>
              </a:rPr>
              <a:t>における</a:t>
            </a:r>
            <a:r>
              <a:rPr lang="ja-JP" altLang="en-US" sz="1200" dirty="0">
                <a:solidFill>
                  <a:schemeClr val="tx1">
                    <a:lumMod val="50000"/>
                  </a:schemeClr>
                </a:solidFill>
                <a:latin typeface="Meiryo UI" panose="020B0604030504040204" pitchFamily="50" charset="-128"/>
                <a:ea typeface="Meiryo UI" panose="020B0604030504040204" pitchFamily="50" charset="-128"/>
              </a:rPr>
              <a:t>柿</a:t>
            </a:r>
            <a:r>
              <a:rPr lang="en-US" altLang="ja-JP" sz="1200" dirty="0" err="1">
                <a:solidFill>
                  <a:schemeClr val="tx1">
                    <a:lumMod val="50000"/>
                  </a:schemeClr>
                </a:solidFill>
                <a:latin typeface="Meiryo UI" panose="020B0604030504040204" pitchFamily="50" charset="-128"/>
                <a:ea typeface="Meiryo UI" panose="020B0604030504040204" pitchFamily="50" charset="-128"/>
              </a:rPr>
              <a:t>の消費量</a:t>
            </a:r>
            <a:r>
              <a:rPr lang="ja-JP" altLang="en-US" sz="1200" dirty="0">
                <a:solidFill>
                  <a:schemeClr val="tx1">
                    <a:lumMod val="50000"/>
                  </a:schemeClr>
                </a:solidFill>
                <a:latin typeface="Meiryo UI" panose="020B0604030504040204" pitchFamily="50" charset="-128"/>
                <a:ea typeface="Meiryo UI" panose="020B0604030504040204" pitchFamily="50" charset="-128"/>
              </a:rPr>
              <a:t>は、柿の国内栽培は少ないので、「輸入量</a:t>
            </a:r>
            <a:r>
              <a:rPr lang="en-US" altLang="ja-JP" sz="1200" dirty="0">
                <a:solidFill>
                  <a:schemeClr val="tx1">
                    <a:lumMod val="50000"/>
                  </a:schemeClr>
                </a:solidFill>
                <a:latin typeface="Meiryo UI" panose="020B0604030504040204" pitchFamily="50" charset="-128"/>
                <a:ea typeface="Meiryo UI" panose="020B0604030504040204" pitchFamily="50" charset="-128"/>
              </a:rPr>
              <a:t>-</a:t>
            </a:r>
            <a:r>
              <a:rPr lang="ja-JP" altLang="en-US" sz="1200" dirty="0">
                <a:solidFill>
                  <a:schemeClr val="tx1">
                    <a:lumMod val="50000"/>
                  </a:schemeClr>
                </a:solidFill>
                <a:latin typeface="Meiryo UI" panose="020B0604030504040204" pitchFamily="50" charset="-128"/>
                <a:ea typeface="Meiryo UI" panose="020B0604030504040204" pitchFamily="50" charset="-128"/>
              </a:rPr>
              <a:t>輸出量」が市場規模の目安となり、年間約</a:t>
            </a:r>
            <a:r>
              <a:rPr lang="en-US" altLang="ja-JP" sz="1200" dirty="0">
                <a:solidFill>
                  <a:schemeClr val="tx1">
                    <a:lumMod val="50000"/>
                  </a:schemeClr>
                </a:solidFill>
                <a:latin typeface="Meiryo UI" panose="020B0604030504040204" pitchFamily="50" charset="-128"/>
                <a:ea typeface="Meiryo UI" panose="020B0604030504040204" pitchFamily="50" charset="-128"/>
              </a:rPr>
              <a:t>3,600</a:t>
            </a:r>
            <a:r>
              <a:rPr lang="ja-JP" altLang="en-US" sz="1200" dirty="0">
                <a:solidFill>
                  <a:schemeClr val="tx1">
                    <a:lumMod val="50000"/>
                  </a:schemeClr>
                </a:solidFill>
                <a:latin typeface="Meiryo UI" panose="020B0604030504040204" pitchFamily="50" charset="-128"/>
                <a:ea typeface="Meiryo UI" panose="020B0604030504040204" pitchFamily="50" charset="-128"/>
              </a:rPr>
              <a:t>トンとなる。</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柿はマレーシア原産ではないが、マレーシアの中国系を中心に大きな関心を持たれている。</a:t>
            </a:r>
            <a:r>
              <a:rPr lang="ja-JP" altLang="en-US" sz="1200" dirty="0">
                <a:solidFill>
                  <a:srgbClr val="FF0000"/>
                </a:solidFill>
                <a:latin typeface="Meiryo UI" panose="020B0604030504040204" pitchFamily="50" charset="-128"/>
                <a:ea typeface="Meiryo UI" panose="020B0604030504040204" pitchFamily="50" charset="-128"/>
              </a:rPr>
              <a:t>マレー系住民の間では、他の甘い果物が好まれるため、柿はほとんど食べられていない。</a:t>
            </a:r>
            <a:endParaRPr lang="en-US" altLang="ja-JP" sz="1200" b="1" dirty="0">
              <a:solidFill>
                <a:srgbClr val="FF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9157821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lang="ja-JP" altLang="en-US" dirty="0">
                <a:latin typeface="Meiryo UI" panose="020B0604030504040204" pitchFamily="50" charset="-128"/>
                <a:ea typeface="Meiryo UI" panose="020B0604030504040204" pitchFamily="50" charset="-128"/>
              </a:rPr>
              <a:t>柿 </a:t>
            </a:r>
            <a:r>
              <a:rPr lang="en-US" altLang="ja-JP" sz="1800" dirty="0">
                <a:solidFill>
                  <a:srgbClr val="FFFFFF"/>
                </a:solidFill>
                <a:latin typeface="Meiryo UI" panose="020B0604030504040204" pitchFamily="50" charset="-128"/>
                <a:ea typeface="Meiryo UI" panose="020B0604030504040204" pitchFamily="50" charset="-128"/>
              </a:rPr>
              <a:t>(2/2)</a:t>
            </a:r>
            <a:endParaRPr kumimoji="1" lang="ja-JP" altLang="en-US" dirty="0"/>
          </a:p>
        </p:txBody>
      </p:sp>
      <p:sp>
        <p:nvSpPr>
          <p:cNvPr id="8" name="矢印: 下 2">
            <a:extLst>
              <a:ext uri="{FF2B5EF4-FFF2-40B4-BE49-F238E27FC236}">
                <a16:creationId xmlns:a16="http://schemas.microsoft.com/office/drawing/2014/main" id="{A946E8D4-0E82-4652-B492-1348A6D5D3E7}"/>
              </a:ext>
            </a:extLst>
          </p:cNvPr>
          <p:cNvSpPr/>
          <p:nvPr/>
        </p:nvSpPr>
        <p:spPr>
          <a:xfrm>
            <a:off x="4376936" y="4066158"/>
            <a:ext cx="1368152" cy="465455"/>
          </a:xfrm>
          <a:prstGeom prst="downArrow">
            <a:avLst/>
          </a:prstGeom>
          <a:solidFill>
            <a:schemeClr val="tx2">
              <a:lumMod val="25000"/>
              <a:lumOff val="75000"/>
            </a:schemeClr>
          </a:solidFill>
          <a:ln w="9525">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lumMod val="50000"/>
                </a:schemeClr>
              </a:solidFill>
              <a:latin typeface="Meiryo UI" panose="020B0604030504040204" pitchFamily="50" charset="-128"/>
              <a:ea typeface="Meiryo UI" panose="020B0604030504040204" pitchFamily="50" charset="-128"/>
            </a:endParaRPr>
          </a:p>
        </p:txBody>
      </p:sp>
      <p:sp>
        <p:nvSpPr>
          <p:cNvPr id="4" name="正方形/長方形 3">
            <a:extLst>
              <a:ext uri="{FF2B5EF4-FFF2-40B4-BE49-F238E27FC236}">
                <a16:creationId xmlns:a16="http://schemas.microsoft.com/office/drawing/2014/main" id="{9609575E-0D41-46DB-915D-F0E390AC5647}"/>
              </a:ext>
            </a:extLst>
          </p:cNvPr>
          <p:cNvSpPr/>
          <p:nvPr/>
        </p:nvSpPr>
        <p:spPr>
          <a:xfrm>
            <a:off x="390010" y="2050431"/>
            <a:ext cx="9125980" cy="1738609"/>
          </a:xfrm>
          <a:prstGeom prst="rect">
            <a:avLst/>
          </a:prstGeom>
          <a:solidFill>
            <a:schemeClr val="tx2">
              <a:lumMod val="10000"/>
              <a:lumOff val="90000"/>
            </a:schemeClr>
          </a:solidFill>
          <a:ln w="9525">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altLang="ja-JP" sz="1200" b="1" dirty="0">
                <a:solidFill>
                  <a:schemeClr val="tx1">
                    <a:lumMod val="50000"/>
                  </a:schemeClr>
                </a:solidFill>
                <a:latin typeface="Meiryo UI" panose="020B0604030504040204" pitchFamily="50" charset="-128"/>
                <a:ea typeface="Meiryo UI" panose="020B0604030504040204" pitchFamily="50" charset="-128"/>
              </a:rPr>
              <a:t>VI.競合製品との比較</a:t>
            </a:r>
          </a:p>
          <a:p>
            <a:endParaRPr lang="en-US" altLang="ja-JP" sz="1200" b="1"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en-US" altLang="ja-JP" sz="1200" dirty="0" err="1">
                <a:solidFill>
                  <a:schemeClr val="tx1">
                    <a:lumMod val="50000"/>
                  </a:schemeClr>
                </a:solidFill>
                <a:latin typeface="Meiryo UI" panose="020B0604030504040204" pitchFamily="50" charset="-128"/>
                <a:ea typeface="Meiryo UI" panose="020B0604030504040204" pitchFamily="50" charset="-128"/>
              </a:rPr>
              <a:t>主な産地は</a:t>
            </a:r>
            <a:r>
              <a:rPr lang="en-US" altLang="ja-JP" sz="1200" dirty="0">
                <a:solidFill>
                  <a:schemeClr val="tx1">
                    <a:lumMod val="50000"/>
                  </a:schemeClr>
                </a:solidFill>
                <a:latin typeface="Meiryo UI" panose="020B0604030504040204" pitchFamily="50" charset="-128"/>
                <a:ea typeface="Meiryo UI" panose="020B0604030504040204" pitchFamily="50" charset="-128"/>
              </a:rPr>
              <a:t>、</a:t>
            </a:r>
            <a:r>
              <a:rPr lang="ja-JP" altLang="en-US" sz="1200" dirty="0">
                <a:solidFill>
                  <a:srgbClr val="FF0000"/>
                </a:solidFill>
                <a:latin typeface="Meiryo UI" panose="020B0604030504040204" pitchFamily="50" charset="-128"/>
                <a:ea typeface="Meiryo UI" panose="020B0604030504040204" pitchFamily="50" charset="-128"/>
              </a:rPr>
              <a:t>中国</a:t>
            </a:r>
            <a:r>
              <a:rPr lang="it-IT" altLang="ja-JP" sz="1200" dirty="0">
                <a:solidFill>
                  <a:srgbClr val="FF0000"/>
                </a:solidFill>
                <a:latin typeface="Meiryo UI" panose="020B0604030504040204" pitchFamily="50" charset="-128"/>
                <a:ea typeface="Meiryo UI" panose="020B0604030504040204" pitchFamily="50" charset="-128"/>
              </a:rPr>
              <a:t>（</a:t>
            </a:r>
            <a:r>
              <a:rPr lang="en-US" altLang="ja-JP" sz="1200" dirty="0">
                <a:solidFill>
                  <a:srgbClr val="FF0000"/>
                </a:solidFill>
                <a:latin typeface="Meiryo UI" panose="020B0604030504040204" pitchFamily="50" charset="-128"/>
                <a:ea typeface="Meiryo UI" panose="020B0604030504040204" pitchFamily="50" charset="-128"/>
              </a:rPr>
              <a:t>58.6</a:t>
            </a:r>
            <a:r>
              <a:rPr lang="it-IT" altLang="ja-JP" sz="1200" dirty="0">
                <a:solidFill>
                  <a:srgbClr val="FF0000"/>
                </a:solidFill>
                <a:latin typeface="Meiryo UI" panose="020B0604030504040204" pitchFamily="50" charset="-128"/>
                <a:ea typeface="Meiryo UI" panose="020B0604030504040204" pitchFamily="50" charset="-128"/>
              </a:rPr>
              <a:t>%）、</a:t>
            </a:r>
            <a:r>
              <a:rPr lang="ja-JP" altLang="en-US" sz="1200" dirty="0">
                <a:solidFill>
                  <a:srgbClr val="FF0000"/>
                </a:solidFill>
                <a:latin typeface="Meiryo UI" panose="020B0604030504040204" pitchFamily="50" charset="-128"/>
                <a:ea typeface="Meiryo UI" panose="020B0604030504040204" pitchFamily="50" charset="-128"/>
              </a:rPr>
              <a:t>韓国</a:t>
            </a:r>
            <a:r>
              <a:rPr lang="it-IT" altLang="ja-JP" sz="1200" dirty="0">
                <a:solidFill>
                  <a:srgbClr val="FF0000"/>
                </a:solidFill>
                <a:latin typeface="Meiryo UI" panose="020B0604030504040204" pitchFamily="50" charset="-128"/>
                <a:ea typeface="Meiryo UI" panose="020B0604030504040204" pitchFamily="50" charset="-128"/>
              </a:rPr>
              <a:t>（</a:t>
            </a:r>
            <a:r>
              <a:rPr lang="en-US" altLang="ja-JP" sz="1200" dirty="0">
                <a:solidFill>
                  <a:srgbClr val="FF0000"/>
                </a:solidFill>
                <a:latin typeface="Meiryo UI" panose="020B0604030504040204" pitchFamily="50" charset="-128"/>
                <a:ea typeface="Meiryo UI" panose="020B0604030504040204" pitchFamily="50" charset="-128"/>
              </a:rPr>
              <a:t>17.9</a:t>
            </a:r>
            <a:r>
              <a:rPr lang="it-IT" altLang="ja-JP" sz="1200" dirty="0">
                <a:solidFill>
                  <a:srgbClr val="FF0000"/>
                </a:solidFill>
                <a:latin typeface="Meiryo UI" panose="020B0604030504040204" pitchFamily="50" charset="-128"/>
                <a:ea typeface="Meiryo UI" panose="020B0604030504040204" pitchFamily="50" charset="-128"/>
              </a:rPr>
              <a:t>%）、</a:t>
            </a:r>
            <a:r>
              <a:rPr lang="ja-JP" altLang="en-US" sz="1200" dirty="0">
                <a:solidFill>
                  <a:schemeClr val="tx1">
                    <a:lumMod val="50000"/>
                  </a:schemeClr>
                </a:solidFill>
                <a:latin typeface="Meiryo UI" panose="020B0604030504040204" pitchFamily="50" charset="-128"/>
                <a:ea typeface="Meiryo UI" panose="020B0604030504040204" pitchFamily="50" charset="-128"/>
              </a:rPr>
              <a:t>オーストラリア</a:t>
            </a:r>
            <a:r>
              <a:rPr lang="it-IT" altLang="ja-JP" sz="1200" dirty="0">
                <a:solidFill>
                  <a:schemeClr val="tx1">
                    <a:lumMod val="50000"/>
                  </a:schemeClr>
                </a:solidFill>
                <a:latin typeface="Meiryo UI" panose="020B0604030504040204" pitchFamily="50" charset="-128"/>
                <a:ea typeface="Meiryo UI" panose="020B0604030504040204" pitchFamily="50" charset="-128"/>
              </a:rPr>
              <a:t>（</a:t>
            </a:r>
            <a:r>
              <a:rPr lang="en-US" altLang="ja-JP" sz="1200" dirty="0">
                <a:solidFill>
                  <a:schemeClr val="tx1">
                    <a:lumMod val="50000"/>
                  </a:schemeClr>
                </a:solidFill>
                <a:latin typeface="Meiryo UI" panose="020B0604030504040204" pitchFamily="50" charset="-128"/>
                <a:ea typeface="Meiryo UI" panose="020B0604030504040204" pitchFamily="50" charset="-128"/>
              </a:rPr>
              <a:t>7.5%</a:t>
            </a:r>
            <a:r>
              <a:rPr lang="it-IT" altLang="ja-JP" sz="1200" dirty="0">
                <a:solidFill>
                  <a:schemeClr val="tx1">
                    <a:lumMod val="50000"/>
                  </a:schemeClr>
                </a:solidFill>
                <a:latin typeface="Meiryo UI" panose="020B0604030504040204" pitchFamily="50" charset="-128"/>
                <a:ea typeface="Meiryo UI" panose="020B0604030504040204" pitchFamily="50" charset="-128"/>
              </a:rPr>
              <a:t>）、</a:t>
            </a:r>
            <a:r>
              <a:rPr lang="ja-JP" altLang="en-US" sz="1200" dirty="0">
                <a:solidFill>
                  <a:schemeClr val="tx1">
                    <a:lumMod val="50000"/>
                  </a:schemeClr>
                </a:solidFill>
                <a:latin typeface="Meiryo UI" panose="020B0604030504040204" pitchFamily="50" charset="-128"/>
                <a:ea typeface="Meiryo UI" panose="020B0604030504040204" pitchFamily="50" charset="-128"/>
              </a:rPr>
              <a:t>ニュージーランド（</a:t>
            </a:r>
            <a:r>
              <a:rPr lang="en-US" altLang="ja-JP" sz="1200" dirty="0">
                <a:solidFill>
                  <a:schemeClr val="tx1">
                    <a:lumMod val="50000"/>
                  </a:schemeClr>
                </a:solidFill>
                <a:latin typeface="Meiryo UI" panose="020B0604030504040204" pitchFamily="50" charset="-128"/>
                <a:ea typeface="Meiryo UI" panose="020B0604030504040204" pitchFamily="50" charset="-128"/>
              </a:rPr>
              <a:t>7.3</a:t>
            </a:r>
            <a:r>
              <a:rPr lang="it-IT" altLang="ja-JP" sz="1200" dirty="0">
                <a:solidFill>
                  <a:schemeClr val="tx1">
                    <a:lumMod val="50000"/>
                  </a:schemeClr>
                </a:solidFill>
                <a:latin typeface="Meiryo UI" panose="020B0604030504040204" pitchFamily="50" charset="-128"/>
                <a:ea typeface="Meiryo UI" panose="020B0604030504040204" pitchFamily="50" charset="-128"/>
              </a:rPr>
              <a:t>%）、</a:t>
            </a:r>
            <a:r>
              <a:rPr lang="ja-JP" altLang="en-US" sz="1200" dirty="0">
                <a:solidFill>
                  <a:schemeClr val="tx1">
                    <a:lumMod val="50000"/>
                  </a:schemeClr>
                </a:solidFill>
                <a:latin typeface="Meiryo UI" panose="020B0604030504040204" pitchFamily="50" charset="-128"/>
                <a:ea typeface="Meiryo UI" panose="020B0604030504040204" pitchFamily="50" charset="-128"/>
              </a:rPr>
              <a:t>スペイン</a:t>
            </a:r>
            <a:r>
              <a:rPr lang="it-IT" altLang="ja-JP" sz="1200" dirty="0">
                <a:solidFill>
                  <a:schemeClr val="tx1">
                    <a:lumMod val="50000"/>
                  </a:schemeClr>
                </a:solidFill>
                <a:latin typeface="Meiryo UI" panose="020B0604030504040204" pitchFamily="50" charset="-128"/>
                <a:ea typeface="Meiryo UI" panose="020B0604030504040204" pitchFamily="50" charset="-128"/>
              </a:rPr>
              <a:t>（</a:t>
            </a:r>
            <a:r>
              <a:rPr lang="en-US" altLang="ja-JP" sz="1200" dirty="0">
                <a:solidFill>
                  <a:schemeClr val="tx1">
                    <a:lumMod val="50000"/>
                  </a:schemeClr>
                </a:solidFill>
                <a:latin typeface="Meiryo UI" panose="020B0604030504040204" pitchFamily="50" charset="-128"/>
                <a:ea typeface="Meiryo UI" panose="020B0604030504040204" pitchFamily="50" charset="-128"/>
              </a:rPr>
              <a:t>3.2</a:t>
            </a:r>
            <a:r>
              <a:rPr lang="it-IT" altLang="ja-JP" sz="1200" dirty="0">
                <a:solidFill>
                  <a:schemeClr val="tx1">
                    <a:lumMod val="50000"/>
                  </a:schemeClr>
                </a:solidFill>
                <a:latin typeface="Meiryo UI" panose="020B0604030504040204" pitchFamily="50" charset="-128"/>
                <a:ea typeface="Meiryo UI" panose="020B0604030504040204" pitchFamily="50" charset="-128"/>
              </a:rPr>
              <a:t>%）である。</a:t>
            </a:r>
          </a:p>
          <a:p>
            <a:pPr marL="171450" indent="-171450">
              <a:buFont typeface="Wingdings" panose="05000000000000000000" pitchFamily="2" charset="2"/>
              <a:buChar char="l"/>
            </a:pPr>
            <a:r>
              <a:rPr lang="en-US" altLang="ja-JP" sz="1200" dirty="0">
                <a:solidFill>
                  <a:srgbClr val="FF0000"/>
                </a:solidFill>
                <a:latin typeface="Meiryo UI" panose="020B0604030504040204" pitchFamily="50" charset="-128"/>
                <a:ea typeface="Meiryo UI" panose="020B0604030504040204" pitchFamily="50" charset="-128"/>
              </a:rPr>
              <a:t>2021</a:t>
            </a:r>
            <a:r>
              <a:rPr lang="ja-JP" altLang="en-US" sz="1200" dirty="0">
                <a:solidFill>
                  <a:srgbClr val="FF0000"/>
                </a:solidFill>
                <a:latin typeface="Meiryo UI" panose="020B0604030504040204" pitchFamily="50" charset="-128"/>
                <a:ea typeface="Meiryo UI" panose="020B0604030504040204" pitchFamily="50" charset="-128"/>
              </a:rPr>
              <a:t>年には中国が韓国を抜いて柿の最大供給国となり、輸入額の</a:t>
            </a:r>
            <a:r>
              <a:rPr lang="en-US" altLang="ja-JP" sz="1200" dirty="0">
                <a:solidFill>
                  <a:srgbClr val="FF0000"/>
                </a:solidFill>
                <a:latin typeface="Meiryo UI" panose="020B0604030504040204" pitchFamily="50" charset="-128"/>
                <a:ea typeface="Meiryo UI" panose="020B0604030504040204" pitchFamily="50" charset="-128"/>
              </a:rPr>
              <a:t>58.6</a:t>
            </a:r>
            <a:r>
              <a:rPr lang="ja-JP" altLang="en-US" sz="1200" dirty="0">
                <a:solidFill>
                  <a:srgbClr val="FF0000"/>
                </a:solidFill>
                <a:latin typeface="Meiryo UI" panose="020B0604030504040204" pitchFamily="50" charset="-128"/>
                <a:ea typeface="Meiryo UI" panose="020B0604030504040204" pitchFamily="50" charset="-128"/>
              </a:rPr>
              <a:t>％、輸入量の</a:t>
            </a:r>
            <a:r>
              <a:rPr lang="en-US" altLang="ja-JP" sz="1200" dirty="0">
                <a:solidFill>
                  <a:srgbClr val="FF0000"/>
                </a:solidFill>
                <a:latin typeface="Meiryo UI" panose="020B0604030504040204" pitchFamily="50" charset="-128"/>
                <a:ea typeface="Meiryo UI" panose="020B0604030504040204" pitchFamily="50" charset="-128"/>
              </a:rPr>
              <a:t>69.9</a:t>
            </a:r>
            <a:r>
              <a:rPr lang="ja-JP" altLang="en-US" sz="1200" dirty="0">
                <a:solidFill>
                  <a:srgbClr val="FF0000"/>
                </a:solidFill>
                <a:latin typeface="Meiryo UI" panose="020B0604030504040204" pitchFamily="50" charset="-128"/>
                <a:ea typeface="Meiryo UI" panose="020B0604030504040204" pitchFamily="50" charset="-128"/>
              </a:rPr>
              <a:t>％を占めている</a:t>
            </a:r>
            <a:r>
              <a:rPr lang="ja-JP" altLang="en-US" sz="1200" dirty="0">
                <a:solidFill>
                  <a:schemeClr val="tx1">
                    <a:lumMod val="50000"/>
                  </a:schemeClr>
                </a:solidFill>
                <a:latin typeface="Meiryo UI" panose="020B0604030504040204" pitchFamily="50" charset="-128"/>
                <a:ea typeface="Meiryo UI" panose="020B0604030504040204" pitchFamily="50" charset="-128"/>
              </a:rPr>
              <a:t>。</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中国産の柿は、季節になると近所のスーパーマーケットに並び、とても安く手に入れることができる。一般的に甘くて歯ごたえがあり、大きさは小さめである。 </a:t>
            </a: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韓国産の柿は競争力のある価格で大量に供給されており、バイヤーは在庫状況に応じて柿を調達することになる。地元の消費者は、他国の柿より歯ごたえがあり新鮮な韓国の柿を好む。</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日本の柿は、蜜が多く、サクサクとした食感で、なめらかな口当たりが特徴である。贈答用として包装されることも多い。</a:t>
            </a:r>
          </a:p>
          <a:p>
            <a:pPr marL="171450" indent="-171450">
              <a:buFont typeface="Wingdings" panose="05000000000000000000" pitchFamily="2" charset="2"/>
              <a:buChar char="l"/>
            </a:pP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r>
              <a:rPr lang="en-US" altLang="ja-JP" sz="1200" b="1" dirty="0">
                <a:solidFill>
                  <a:schemeClr val="tx1">
                    <a:lumMod val="50000"/>
                  </a:schemeClr>
                </a:solidFill>
                <a:latin typeface="Meiryo UI" panose="020B0604030504040204" pitchFamily="50" charset="-128"/>
                <a:ea typeface="Meiryo UI" panose="020B0604030504040204" pitchFamily="50" charset="-128"/>
              </a:rPr>
              <a:t> </a:t>
            </a:r>
            <a:endParaRPr lang="ja-JP" altLang="en-US" sz="1200" dirty="0">
              <a:solidFill>
                <a:schemeClr val="tx1">
                  <a:lumMod val="50000"/>
                </a:schemeClr>
              </a:solidFill>
              <a:latin typeface="Meiryo UI" panose="020B0604030504040204" pitchFamily="50" charset="-128"/>
              <a:ea typeface="Meiryo UI" panose="020B0604030504040204" pitchFamily="50" charset="-128"/>
            </a:endParaRPr>
          </a:p>
          <a:p>
            <a:endParaRPr lang="en-US" altLang="ja-JP" sz="1200" b="1" dirty="0">
              <a:solidFill>
                <a:schemeClr val="tx1">
                  <a:lumMod val="50000"/>
                </a:schemeClr>
              </a:solidFill>
              <a:latin typeface="Meiryo UI" panose="020B0604030504040204" pitchFamily="50" charset="-128"/>
              <a:ea typeface="Meiryo UI" panose="020B0604030504040204" pitchFamily="50" charset="-128"/>
            </a:endParaRPr>
          </a:p>
        </p:txBody>
      </p:sp>
      <p:sp>
        <p:nvSpPr>
          <p:cNvPr id="5" name="正方形/長方形 4">
            <a:extLst>
              <a:ext uri="{FF2B5EF4-FFF2-40B4-BE49-F238E27FC236}">
                <a16:creationId xmlns:a16="http://schemas.microsoft.com/office/drawing/2014/main" id="{E367D8D0-903F-4135-B252-1658EBD10BD0}"/>
              </a:ext>
            </a:extLst>
          </p:cNvPr>
          <p:cNvSpPr/>
          <p:nvPr/>
        </p:nvSpPr>
        <p:spPr>
          <a:xfrm>
            <a:off x="390010" y="4654063"/>
            <a:ext cx="9125980" cy="1367225"/>
          </a:xfrm>
          <a:prstGeom prst="rect">
            <a:avLst/>
          </a:prstGeom>
          <a:solidFill>
            <a:schemeClr val="accent4">
              <a:lumMod val="20000"/>
              <a:lumOff val="80000"/>
            </a:schemeClr>
          </a:solidFill>
          <a:ln w="9525">
            <a:solidFill>
              <a:schemeClr val="tx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altLang="ja-JP" sz="1200" b="1" dirty="0" err="1">
                <a:solidFill>
                  <a:schemeClr val="tx1">
                    <a:lumMod val="50000"/>
                  </a:schemeClr>
                </a:solidFill>
                <a:latin typeface="Meiryo UI" panose="020B0604030504040204" pitchFamily="50" charset="-128"/>
                <a:ea typeface="Meiryo UI" panose="020B0604030504040204" pitchFamily="50" charset="-128"/>
              </a:rPr>
              <a:t>VII.需要状況と今後の需要ポテンシャル</a:t>
            </a:r>
            <a:endParaRPr lang="en-US" altLang="ja-JP" sz="1200" b="1" i="1" u="sng"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rgbClr val="FF0000"/>
                </a:solidFill>
                <a:latin typeface="Meiryo UI" panose="020B0604030504040204" pitchFamily="50" charset="-128"/>
                <a:ea typeface="Meiryo UI" panose="020B0604030504040204" pitchFamily="50" charset="-128"/>
              </a:rPr>
              <a:t>マレー系住民の間では、他の甘い果物が好まれるため、柿はほとんど食べられていないが、中国系住民には一定の需要があるので、そこをターゲット</a:t>
            </a:r>
            <a:r>
              <a:rPr lang="ja-JP" altLang="en-US" sz="1200" dirty="0">
                <a:solidFill>
                  <a:schemeClr val="tx1">
                    <a:lumMod val="50000"/>
                  </a:schemeClr>
                </a:solidFill>
                <a:latin typeface="Meiryo UI" panose="020B0604030504040204" pitchFamily="50" charset="-128"/>
                <a:ea typeface="Meiryo UI" panose="020B0604030504040204" pitchFamily="50" charset="-128"/>
              </a:rPr>
              <a:t>とする必要がある。</a:t>
            </a:r>
            <a:endParaRPr lang="en-US" altLang="ja-JP" sz="1200" b="1"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一例として、韓国の柿組合長は、国内市場では大玉の甘柿を販売し、大玉より小玉を好むマレーシアには小玉を輸出していると指摘する。</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kumimoji="1" lang="ja-JP" altLang="en-US" sz="1200" dirty="0">
                <a:solidFill>
                  <a:schemeClr val="tx1">
                    <a:lumMod val="50000"/>
                  </a:schemeClr>
                </a:solidFill>
                <a:latin typeface="Meiryo UI" panose="020B0604030504040204" pitchFamily="50" charset="-128"/>
                <a:ea typeface="Meiryo UI" panose="020B0604030504040204" pitchFamily="50" charset="-128"/>
              </a:rPr>
              <a:t>ただし、生鮮柿の需要の伸びはあまり見られないので、加工食品として、干し柿等を考えるのも一つの方法である。</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現に今回の店頭調査では、高級店の</a:t>
            </a:r>
            <a:r>
              <a:rPr lang="en-US" altLang="ja-JP" sz="1200" dirty="0">
                <a:solidFill>
                  <a:schemeClr val="tx1">
                    <a:lumMod val="50000"/>
                  </a:schemeClr>
                </a:solidFill>
                <a:latin typeface="Meiryo UI" panose="020B0604030504040204" pitchFamily="50" charset="-128"/>
                <a:ea typeface="Meiryo UI" panose="020B0604030504040204" pitchFamily="50" charset="-128"/>
              </a:rPr>
              <a:t>Jaya Grocer</a:t>
            </a:r>
            <a:r>
              <a:rPr lang="ja-JP" altLang="en-US" sz="1200" dirty="0" err="1">
                <a:solidFill>
                  <a:schemeClr val="tx1">
                    <a:lumMod val="50000"/>
                  </a:schemeClr>
                </a:solidFill>
                <a:latin typeface="Meiryo UI" panose="020B0604030504040204" pitchFamily="50" charset="-128"/>
                <a:ea typeface="Meiryo UI" panose="020B0604030504040204" pitchFamily="50" charset="-128"/>
              </a:rPr>
              <a:t>で韓</a:t>
            </a:r>
            <a:r>
              <a:rPr lang="ja-JP" altLang="en-US" sz="1200" dirty="0">
                <a:solidFill>
                  <a:schemeClr val="tx1">
                    <a:lumMod val="50000"/>
                  </a:schemeClr>
                </a:solidFill>
                <a:latin typeface="Meiryo UI" panose="020B0604030504040204" pitchFamily="50" charset="-128"/>
                <a:ea typeface="Meiryo UI" panose="020B0604030504040204" pitchFamily="50" charset="-128"/>
              </a:rPr>
              <a:t>国産の干し柿を確認することができた。</a:t>
            </a:r>
          </a:p>
          <a:p>
            <a:endParaRPr lang="en-US" altLang="ja-JP" sz="1200" b="1" dirty="0">
              <a:solidFill>
                <a:schemeClr val="tx1">
                  <a:lumMod val="50000"/>
                </a:schemeClr>
              </a:solidFill>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id="{63C3ECC1-C22E-4ED7-B166-53C999F4B637}"/>
              </a:ext>
            </a:extLst>
          </p:cNvPr>
          <p:cNvSpPr/>
          <p:nvPr/>
        </p:nvSpPr>
        <p:spPr>
          <a:xfrm>
            <a:off x="390010" y="849523"/>
            <a:ext cx="9125980" cy="966448"/>
          </a:xfrm>
          <a:prstGeom prst="rect">
            <a:avLst/>
          </a:prstGeom>
          <a:solidFill>
            <a:schemeClr val="tx2">
              <a:lumMod val="10000"/>
              <a:lumOff val="90000"/>
            </a:schemeClr>
          </a:solidFill>
          <a:ln w="9525">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altLang="ja-JP" sz="1200" b="1" dirty="0">
                <a:solidFill>
                  <a:schemeClr val="tx1">
                    <a:lumMod val="50000"/>
                  </a:schemeClr>
                </a:solidFill>
                <a:latin typeface="Meiryo UI" panose="020B0604030504040204" pitchFamily="50" charset="-128"/>
                <a:ea typeface="Meiryo UI" panose="020B0604030504040204" pitchFamily="50" charset="-128"/>
              </a:rPr>
              <a:t>V.卸売・小売の状況</a:t>
            </a:r>
          </a:p>
          <a:p>
            <a:endParaRPr lang="en-US" altLang="ja-JP" sz="14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小売店での販売単位は</a:t>
            </a:r>
            <a:r>
              <a:rPr lang="en-US" altLang="ja-JP" sz="1200" dirty="0">
                <a:solidFill>
                  <a:schemeClr val="tx1">
                    <a:lumMod val="50000"/>
                  </a:schemeClr>
                </a:solidFill>
                <a:latin typeface="Meiryo UI" panose="020B0604030504040204" pitchFamily="50" charset="-128"/>
                <a:ea typeface="Meiryo UI" panose="020B0604030504040204" pitchFamily="50" charset="-128"/>
              </a:rPr>
              <a:t>4</a:t>
            </a:r>
            <a:r>
              <a:rPr lang="ja-JP" altLang="en-US" sz="1200" dirty="0">
                <a:solidFill>
                  <a:schemeClr val="tx1">
                    <a:lumMod val="50000"/>
                  </a:schemeClr>
                </a:solidFill>
                <a:latin typeface="Meiryo UI" panose="020B0604030504040204" pitchFamily="50" charset="-128"/>
                <a:ea typeface="Meiryo UI" panose="020B0604030504040204" pitchFamily="50" charset="-128"/>
              </a:rPr>
              <a:t>個入りパッケージや１個ずつと言う形が殆どであった。</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スペイン産の柿の小売価格は卸売価格の</a:t>
            </a:r>
            <a:r>
              <a:rPr lang="en-US" altLang="ja-JP" sz="1200" dirty="0">
                <a:solidFill>
                  <a:schemeClr val="tx1">
                    <a:lumMod val="50000"/>
                  </a:schemeClr>
                </a:solidFill>
                <a:latin typeface="Meiryo UI" panose="020B0604030504040204" pitchFamily="50" charset="-128"/>
                <a:ea typeface="Meiryo UI" panose="020B0604030504040204" pitchFamily="50" charset="-128"/>
              </a:rPr>
              <a:t>3</a:t>
            </a:r>
            <a:r>
              <a:rPr lang="ja-JP" altLang="en-US" sz="1200" dirty="0">
                <a:solidFill>
                  <a:schemeClr val="tx1">
                    <a:lumMod val="50000"/>
                  </a:schemeClr>
                </a:solidFill>
                <a:latin typeface="Meiryo UI" panose="020B0604030504040204" pitchFamily="50" charset="-128"/>
                <a:ea typeface="Meiryo UI" panose="020B0604030504040204" pitchFamily="50" charset="-128"/>
              </a:rPr>
              <a:t>倍近く、韓国産の柿は</a:t>
            </a:r>
            <a:r>
              <a:rPr lang="ja-JP" altLang="en-US" sz="1200" dirty="0">
                <a:solidFill>
                  <a:schemeClr val="tx1"/>
                </a:solidFill>
                <a:latin typeface="Meiryo UI" panose="020B0604030504040204" pitchFamily="50" charset="-128"/>
                <a:ea typeface="Meiryo UI" panose="020B0604030504040204" pitchFamily="50" charset="-128"/>
              </a:rPr>
              <a:t>卸売価格の</a:t>
            </a:r>
            <a:r>
              <a:rPr lang="en-US" altLang="ja-JP" sz="1200" dirty="0">
                <a:solidFill>
                  <a:schemeClr val="tx1"/>
                </a:solidFill>
                <a:latin typeface="Meiryo UI" panose="020B0604030504040204" pitchFamily="50" charset="-128"/>
                <a:ea typeface="Meiryo UI" panose="020B0604030504040204" pitchFamily="50" charset="-128"/>
              </a:rPr>
              <a:t>6</a:t>
            </a:r>
            <a:r>
              <a:rPr lang="ja-JP" altLang="en-US" sz="1200" dirty="0">
                <a:solidFill>
                  <a:schemeClr val="tx1"/>
                </a:solidFill>
                <a:latin typeface="Meiryo UI" panose="020B0604030504040204" pitchFamily="50" charset="-128"/>
                <a:ea typeface="Meiryo UI" panose="020B0604030504040204" pitchFamily="50" charset="-128"/>
              </a:rPr>
              <a:t>割増し程度である。</a:t>
            </a:r>
            <a:r>
              <a:rPr lang="en-US" altLang="ja-JP" sz="1200" dirty="0">
                <a:solidFill>
                  <a:schemeClr val="tx1"/>
                </a:solidFill>
                <a:latin typeface="Meiryo UI" panose="020B0604030504040204" pitchFamily="50" charset="-128"/>
                <a:ea typeface="Meiryo UI" panose="020B0604030504040204" pitchFamily="50" charset="-128"/>
              </a:rPr>
              <a:t> </a:t>
            </a:r>
            <a:endParaRPr lang="ja-JP" altLang="en-US" sz="1200" dirty="0">
              <a:solidFill>
                <a:schemeClr val="tx1"/>
              </a:solidFill>
              <a:latin typeface="Meiryo UI" panose="020B0604030504040204" pitchFamily="50" charset="-128"/>
              <a:ea typeface="Meiryo UI" panose="020B0604030504040204" pitchFamily="50" charset="-128"/>
            </a:endParaRPr>
          </a:p>
          <a:p>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6121391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a:bodyPr>
          <a:lstStyle/>
          <a:p>
            <a:r>
              <a:rPr lang="ja-JP" altLang="en-US" dirty="0">
                <a:latin typeface="Meiryo UI" panose="020B0604030504040204" pitchFamily="50" charset="-128"/>
                <a:ea typeface="Meiryo UI" panose="020B0604030504040204" pitchFamily="50" charset="-128"/>
              </a:rPr>
              <a:t>メロン </a:t>
            </a:r>
            <a:r>
              <a:rPr lang="en-US" altLang="ja-JP" sz="1800" dirty="0">
                <a:latin typeface="Meiryo UI" panose="020B0604030504040204" pitchFamily="50" charset="-128"/>
                <a:ea typeface="Meiryo UI" panose="020B0604030504040204" pitchFamily="50" charset="-128"/>
              </a:rPr>
              <a:t>(1/2)</a:t>
            </a:r>
            <a:endParaRPr kumimoji="1" lang="ja-JP" altLang="en-US" sz="1800" dirty="0">
              <a:latin typeface="Meiryo UI" panose="020B0604030504040204" pitchFamily="50" charset="-128"/>
              <a:ea typeface="Meiryo UI" panose="020B0604030504040204" pitchFamily="50" charset="-128"/>
            </a:endParaRPr>
          </a:p>
        </p:txBody>
      </p:sp>
      <p:sp>
        <p:nvSpPr>
          <p:cNvPr id="4" name="正方形/長方形 3">
            <a:extLst>
              <a:ext uri="{FF2B5EF4-FFF2-40B4-BE49-F238E27FC236}">
                <a16:creationId xmlns:a16="http://schemas.microsoft.com/office/drawing/2014/main" id="{5E488370-1101-4042-A0F5-5A578B3306AF}"/>
              </a:ext>
            </a:extLst>
          </p:cNvPr>
          <p:cNvSpPr/>
          <p:nvPr/>
        </p:nvSpPr>
        <p:spPr>
          <a:xfrm>
            <a:off x="388330" y="836712"/>
            <a:ext cx="9125979" cy="1361343"/>
          </a:xfrm>
          <a:prstGeom prst="rect">
            <a:avLst/>
          </a:prstGeom>
          <a:solidFill>
            <a:schemeClr val="tx2">
              <a:lumMod val="10000"/>
              <a:lumOff val="90000"/>
            </a:schemeClr>
          </a:solidFill>
          <a:ln w="9525">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altLang="ja-JP" sz="1200" b="1" dirty="0">
                <a:solidFill>
                  <a:schemeClr val="tx1">
                    <a:lumMod val="50000"/>
                  </a:schemeClr>
                </a:solidFill>
                <a:latin typeface="Meiryo UI" panose="020B0604030504040204" pitchFamily="50" charset="-128"/>
                <a:ea typeface="Meiryo UI" panose="020B0604030504040204" pitchFamily="50" charset="-128"/>
              </a:rPr>
              <a:t>I.国内生産状況</a:t>
            </a:r>
          </a:p>
          <a:p>
            <a:endParaRPr lang="en-US" altLang="ja-JP" sz="1200" b="1"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マレーシア農業・食糧安全保障省によると、</a:t>
            </a:r>
            <a:r>
              <a:rPr lang="en-US" altLang="ja-JP" sz="1200" dirty="0">
                <a:solidFill>
                  <a:schemeClr val="tx1">
                    <a:lumMod val="50000"/>
                  </a:schemeClr>
                </a:solidFill>
                <a:latin typeface="Meiryo UI" panose="020B0604030504040204" pitchFamily="50" charset="-128"/>
                <a:ea typeface="Meiryo UI" panose="020B0604030504040204" pitchFamily="50" charset="-128"/>
              </a:rPr>
              <a:t>2020</a:t>
            </a:r>
            <a:r>
              <a:rPr lang="ja-JP" altLang="en-US" sz="1200" dirty="0">
                <a:solidFill>
                  <a:schemeClr val="tx1">
                    <a:lumMod val="50000"/>
                  </a:schemeClr>
                </a:solidFill>
                <a:latin typeface="Meiryo UI" panose="020B0604030504040204" pitchFamily="50" charset="-128"/>
                <a:ea typeface="Meiryo UI" panose="020B0604030504040204" pitchFamily="50" charset="-128"/>
              </a:rPr>
              <a:t>年のマレーシアの</a:t>
            </a:r>
            <a:r>
              <a:rPr lang="en-US" altLang="ja-JP" sz="1200" dirty="0">
                <a:solidFill>
                  <a:schemeClr val="tx1">
                    <a:lumMod val="50000"/>
                  </a:schemeClr>
                </a:solidFill>
                <a:latin typeface="Meiryo UI" panose="020B0604030504040204" pitchFamily="50" charset="-128"/>
                <a:ea typeface="Meiryo UI" panose="020B0604030504040204" pitchFamily="50" charset="-128"/>
              </a:rPr>
              <a:t>Rock</a:t>
            </a:r>
            <a:r>
              <a:rPr lang="ja-JP" altLang="en-US" sz="1200" dirty="0">
                <a:solidFill>
                  <a:schemeClr val="tx1">
                    <a:lumMod val="50000"/>
                  </a:schemeClr>
                </a:solidFill>
                <a:latin typeface="Meiryo UI" panose="020B0604030504040204" pitchFamily="50" charset="-128"/>
                <a:ea typeface="Meiryo UI" panose="020B0604030504040204" pitchFamily="50" charset="-128"/>
              </a:rPr>
              <a:t>メロンの生産量は</a:t>
            </a:r>
            <a:r>
              <a:rPr lang="en-US" altLang="ja-JP" sz="1200" dirty="0">
                <a:solidFill>
                  <a:schemeClr val="tx1">
                    <a:lumMod val="50000"/>
                  </a:schemeClr>
                </a:solidFill>
                <a:latin typeface="Meiryo UI" panose="020B0604030504040204" pitchFamily="50" charset="-128"/>
                <a:ea typeface="Meiryo UI" panose="020B0604030504040204" pitchFamily="50" charset="-128"/>
              </a:rPr>
              <a:t>64.4%</a:t>
            </a:r>
            <a:r>
              <a:rPr lang="ja-JP" altLang="en-US" sz="1200" dirty="0">
                <a:solidFill>
                  <a:schemeClr val="tx1">
                    <a:lumMod val="50000"/>
                  </a:schemeClr>
                </a:solidFill>
                <a:latin typeface="Meiryo UI" panose="020B0604030504040204" pitchFamily="50" charset="-128"/>
                <a:ea typeface="Meiryo UI" panose="020B0604030504040204" pitchFamily="50" charset="-128"/>
              </a:rPr>
              <a:t>増（</a:t>
            </a:r>
            <a:r>
              <a:rPr lang="en-US" altLang="ja-JP" sz="1200" dirty="0">
                <a:solidFill>
                  <a:schemeClr val="tx1">
                    <a:lumMod val="50000"/>
                  </a:schemeClr>
                </a:solidFill>
                <a:latin typeface="Meiryo UI" panose="020B0604030504040204" pitchFamily="50" charset="-128"/>
                <a:ea typeface="Meiryo UI" panose="020B0604030504040204" pitchFamily="50" charset="-128"/>
              </a:rPr>
              <a:t>2016</a:t>
            </a:r>
            <a:r>
              <a:rPr lang="ja-JP" altLang="en-US" sz="1200" dirty="0">
                <a:solidFill>
                  <a:schemeClr val="tx1">
                    <a:lumMod val="50000"/>
                  </a:schemeClr>
                </a:solidFill>
                <a:latin typeface="Meiryo UI" panose="020B0604030504040204" pitchFamily="50" charset="-128"/>
                <a:ea typeface="Meiryo UI" panose="020B0604030504040204" pitchFamily="50" charset="-128"/>
              </a:rPr>
              <a:t>～</a:t>
            </a:r>
            <a:r>
              <a:rPr lang="en-US" altLang="ja-JP" sz="1200" dirty="0">
                <a:solidFill>
                  <a:schemeClr val="tx1">
                    <a:lumMod val="50000"/>
                  </a:schemeClr>
                </a:solidFill>
                <a:latin typeface="Meiryo UI" panose="020B0604030504040204" pitchFamily="50" charset="-128"/>
                <a:ea typeface="Meiryo UI" panose="020B0604030504040204" pitchFamily="50" charset="-128"/>
              </a:rPr>
              <a:t>2020</a:t>
            </a:r>
            <a:r>
              <a:rPr lang="ja-JP" altLang="en-US" sz="1200" dirty="0">
                <a:solidFill>
                  <a:schemeClr val="tx1">
                    <a:lumMod val="50000"/>
                  </a:schemeClr>
                </a:solidFill>
                <a:latin typeface="Meiryo UI" panose="020B0604030504040204" pitchFamily="50" charset="-128"/>
                <a:ea typeface="Meiryo UI" panose="020B0604030504040204" pitchFamily="50" charset="-128"/>
              </a:rPr>
              <a:t>年の年平均成長率</a:t>
            </a:r>
            <a:r>
              <a:rPr lang="en-US" altLang="ja-JP" sz="1200" dirty="0">
                <a:solidFill>
                  <a:schemeClr val="tx1">
                    <a:lumMod val="50000"/>
                  </a:schemeClr>
                </a:solidFill>
                <a:latin typeface="Meiryo UI" panose="020B0604030504040204" pitchFamily="50" charset="-128"/>
                <a:ea typeface="Meiryo UI" panose="020B0604030504040204" pitchFamily="50" charset="-128"/>
              </a:rPr>
              <a:t>13.2%</a:t>
            </a:r>
            <a:r>
              <a:rPr lang="ja-JP" altLang="en-US" sz="1200" dirty="0">
                <a:solidFill>
                  <a:schemeClr val="tx1">
                    <a:lumMod val="50000"/>
                  </a:schemeClr>
                </a:solidFill>
                <a:latin typeface="Meiryo UI" panose="020B0604030504040204" pitchFamily="50" charset="-128"/>
                <a:ea typeface="Meiryo UI" panose="020B0604030504040204" pitchFamily="50" charset="-128"/>
              </a:rPr>
              <a:t>）となった。（９９％がクランタン州で生産）</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ハニーデューメロンの</a:t>
            </a:r>
            <a:r>
              <a:rPr lang="en-US" altLang="ja-JP" sz="1200" dirty="0">
                <a:solidFill>
                  <a:schemeClr val="tx1">
                    <a:lumMod val="50000"/>
                  </a:schemeClr>
                </a:solidFill>
                <a:latin typeface="Meiryo UI" panose="020B0604030504040204" pitchFamily="50" charset="-128"/>
                <a:ea typeface="Meiryo UI" panose="020B0604030504040204" pitchFamily="50" charset="-128"/>
              </a:rPr>
              <a:t>2020</a:t>
            </a:r>
            <a:r>
              <a:rPr lang="ja-JP" altLang="en-US" sz="1200" dirty="0">
                <a:solidFill>
                  <a:schemeClr val="tx1">
                    <a:lumMod val="50000"/>
                  </a:schemeClr>
                </a:solidFill>
                <a:latin typeface="Meiryo UI" panose="020B0604030504040204" pitchFamily="50" charset="-128"/>
                <a:ea typeface="Meiryo UI" panose="020B0604030504040204" pitchFamily="50" charset="-128"/>
              </a:rPr>
              <a:t>年の生産は</a:t>
            </a:r>
            <a:r>
              <a:rPr lang="en-US" altLang="ja-JP" sz="1200" dirty="0">
                <a:solidFill>
                  <a:schemeClr val="tx1">
                    <a:lumMod val="50000"/>
                  </a:schemeClr>
                </a:solidFill>
                <a:latin typeface="Meiryo UI" panose="020B0604030504040204" pitchFamily="50" charset="-128"/>
                <a:ea typeface="Meiryo UI" panose="020B0604030504040204" pitchFamily="50" charset="-128"/>
              </a:rPr>
              <a:t>5.9</a:t>
            </a:r>
            <a:r>
              <a:rPr lang="ja-JP" altLang="en-US" sz="1200" dirty="0">
                <a:solidFill>
                  <a:schemeClr val="tx1">
                    <a:lumMod val="50000"/>
                  </a:schemeClr>
                </a:solidFill>
                <a:latin typeface="Meiryo UI" panose="020B0604030504040204" pitchFamily="50" charset="-128"/>
                <a:ea typeface="Meiryo UI" panose="020B0604030504040204" pitchFamily="50" charset="-128"/>
              </a:rPr>
              <a:t>％縮小して</a:t>
            </a:r>
            <a:r>
              <a:rPr lang="en-US" altLang="ja-JP" sz="1200" dirty="0">
                <a:solidFill>
                  <a:schemeClr val="tx1">
                    <a:lumMod val="50000"/>
                  </a:schemeClr>
                </a:solidFill>
                <a:latin typeface="Meiryo UI" panose="020B0604030504040204" pitchFamily="50" charset="-128"/>
                <a:ea typeface="Meiryo UI" panose="020B0604030504040204" pitchFamily="50" charset="-128"/>
              </a:rPr>
              <a:t>16,373 </a:t>
            </a:r>
            <a:r>
              <a:rPr lang="ja-JP" altLang="en-US" sz="1200" dirty="0">
                <a:solidFill>
                  <a:schemeClr val="tx1">
                    <a:lumMod val="50000"/>
                  </a:schemeClr>
                </a:solidFill>
                <a:latin typeface="Meiryo UI" panose="020B0604030504040204" pitchFamily="50" charset="-128"/>
                <a:ea typeface="Meiryo UI" panose="020B0604030504040204" pitchFamily="50" charset="-128"/>
              </a:rPr>
              <a:t>トンとなった。生産量</a:t>
            </a:r>
            <a:r>
              <a:rPr lang="en-US" altLang="ja-JP" sz="1200" dirty="0">
                <a:solidFill>
                  <a:schemeClr val="tx1">
                    <a:lumMod val="50000"/>
                  </a:schemeClr>
                </a:solidFill>
                <a:latin typeface="Meiryo UI" panose="020B0604030504040204" pitchFamily="50" charset="-128"/>
                <a:ea typeface="Meiryo UI" panose="020B0604030504040204" pitchFamily="50" charset="-128"/>
              </a:rPr>
              <a:t>45.6%</a:t>
            </a:r>
            <a:r>
              <a:rPr lang="ja-JP" altLang="en-US" sz="1200" dirty="0">
                <a:solidFill>
                  <a:schemeClr val="tx1">
                    <a:lumMod val="50000"/>
                  </a:schemeClr>
                </a:solidFill>
                <a:latin typeface="Meiryo UI" panose="020B0604030504040204" pitchFamily="50" charset="-128"/>
                <a:ea typeface="Meiryo UI" panose="020B0604030504040204" pitchFamily="50" charset="-128"/>
              </a:rPr>
              <a:t>のジョホール州と</a:t>
            </a:r>
            <a:r>
              <a:rPr lang="en-US" altLang="ja-JP" sz="1200" dirty="0">
                <a:solidFill>
                  <a:schemeClr val="tx1">
                    <a:lumMod val="50000"/>
                  </a:schemeClr>
                </a:solidFill>
                <a:latin typeface="Meiryo UI" panose="020B0604030504040204" pitchFamily="50" charset="-128"/>
                <a:ea typeface="Meiryo UI" panose="020B0604030504040204" pitchFamily="50" charset="-128"/>
              </a:rPr>
              <a:t>34.2%</a:t>
            </a:r>
            <a:r>
              <a:rPr lang="ja-JP" altLang="en-US" sz="1200" dirty="0">
                <a:solidFill>
                  <a:schemeClr val="tx1">
                    <a:lumMod val="50000"/>
                  </a:schemeClr>
                </a:solidFill>
                <a:latin typeface="Meiryo UI" panose="020B0604030504040204" pitchFamily="50" charset="-128"/>
                <a:ea typeface="Meiryo UI" panose="020B0604030504040204" pitchFamily="50" charset="-128"/>
              </a:rPr>
              <a:t>のネギリ・スンビラン州が主な生産地である。</a:t>
            </a:r>
          </a:p>
          <a:p>
            <a:pPr marL="171450" indent="-171450">
              <a:buFont typeface="Wingdings" panose="05000000000000000000" pitchFamily="2" charset="2"/>
              <a:buChar char="l"/>
            </a:pPr>
            <a:r>
              <a:rPr lang="ja-JP" altLang="en-US" sz="1200" dirty="0">
                <a:solidFill>
                  <a:srgbClr val="FF0000"/>
                </a:solidFill>
                <a:latin typeface="Meiryo UI" panose="020B0604030504040204" pitchFamily="50" charset="-128"/>
                <a:ea typeface="Meiryo UI" panose="020B0604030504040204" pitchFamily="50" charset="-128"/>
              </a:rPr>
              <a:t>マレーシアのメロン栽培は、</a:t>
            </a:r>
            <a:r>
              <a:rPr lang="en-US" altLang="ja-JP" sz="1200" dirty="0">
                <a:solidFill>
                  <a:srgbClr val="FF0000"/>
                </a:solidFill>
                <a:latin typeface="Meiryo UI" panose="020B0604030504040204" pitchFamily="50" charset="-128"/>
                <a:ea typeface="Meiryo UI" panose="020B0604030504040204" pitchFamily="50" charset="-128"/>
              </a:rPr>
              <a:t>3〜5</a:t>
            </a:r>
            <a:r>
              <a:rPr lang="ja-JP" altLang="en-US" sz="1200" dirty="0">
                <a:solidFill>
                  <a:srgbClr val="FF0000"/>
                </a:solidFill>
                <a:latin typeface="Meiryo UI" panose="020B0604030504040204" pitchFamily="50" charset="-128"/>
                <a:ea typeface="Meiryo UI" panose="020B0604030504040204" pitchFamily="50" charset="-128"/>
              </a:rPr>
              <a:t>月と</a:t>
            </a:r>
            <a:r>
              <a:rPr lang="en-US" altLang="ja-JP" sz="1200" dirty="0">
                <a:solidFill>
                  <a:srgbClr val="FF0000"/>
                </a:solidFill>
                <a:latin typeface="Meiryo UI" panose="020B0604030504040204" pitchFamily="50" charset="-128"/>
                <a:ea typeface="Meiryo UI" panose="020B0604030504040204" pitchFamily="50" charset="-128"/>
              </a:rPr>
              <a:t>7〜9</a:t>
            </a:r>
            <a:r>
              <a:rPr lang="ja-JP" altLang="en-US" sz="1200" dirty="0">
                <a:solidFill>
                  <a:srgbClr val="FF0000"/>
                </a:solidFill>
                <a:latin typeface="Meiryo UI" panose="020B0604030504040204" pitchFamily="50" charset="-128"/>
                <a:ea typeface="Meiryo UI" panose="020B0604030504040204" pitchFamily="50" charset="-128"/>
              </a:rPr>
              <a:t>月の</a:t>
            </a:r>
            <a:r>
              <a:rPr lang="en-US" altLang="ja-JP" sz="1200" dirty="0">
                <a:solidFill>
                  <a:srgbClr val="FF0000"/>
                </a:solidFill>
                <a:latin typeface="Meiryo UI" panose="020B0604030504040204" pitchFamily="50" charset="-128"/>
                <a:ea typeface="Meiryo UI" panose="020B0604030504040204" pitchFamily="50" charset="-128"/>
              </a:rPr>
              <a:t>2</a:t>
            </a:r>
            <a:r>
              <a:rPr lang="ja-JP" altLang="en-US" sz="1200" dirty="0">
                <a:solidFill>
                  <a:srgbClr val="FF0000"/>
                </a:solidFill>
                <a:latin typeface="Meiryo UI" panose="020B0604030504040204" pitchFamily="50" charset="-128"/>
                <a:ea typeface="Meiryo UI" panose="020B0604030504040204" pitchFamily="50" charset="-128"/>
              </a:rPr>
              <a:t>シーズンに分けて行われている。</a:t>
            </a:r>
            <a:endParaRPr lang="en-US" altLang="ja-JP" sz="1200" b="1" dirty="0">
              <a:solidFill>
                <a:srgbClr val="FF0000"/>
              </a:solidFill>
              <a:latin typeface="Meiryo UI" panose="020B0604030504040204" pitchFamily="50" charset="-128"/>
              <a:ea typeface="Meiryo UI" panose="020B0604030504040204" pitchFamily="50" charset="-128"/>
            </a:endParaRPr>
          </a:p>
        </p:txBody>
      </p:sp>
      <p:sp>
        <p:nvSpPr>
          <p:cNvPr id="5" name="正方形/長方形 4">
            <a:extLst>
              <a:ext uri="{FF2B5EF4-FFF2-40B4-BE49-F238E27FC236}">
                <a16:creationId xmlns:a16="http://schemas.microsoft.com/office/drawing/2014/main" id="{9B4A691A-A44B-49F9-B153-E8B7BBC4ACE0}"/>
              </a:ext>
            </a:extLst>
          </p:cNvPr>
          <p:cNvSpPr/>
          <p:nvPr/>
        </p:nvSpPr>
        <p:spPr>
          <a:xfrm>
            <a:off x="388330" y="2300992"/>
            <a:ext cx="9125979" cy="1024401"/>
          </a:xfrm>
          <a:prstGeom prst="rect">
            <a:avLst/>
          </a:prstGeom>
          <a:solidFill>
            <a:schemeClr val="tx2">
              <a:lumMod val="10000"/>
              <a:lumOff val="90000"/>
            </a:schemeClr>
          </a:solidFill>
          <a:ln w="9525">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altLang="ja-JP" sz="1200" b="1" dirty="0">
                <a:solidFill>
                  <a:schemeClr val="tx1">
                    <a:lumMod val="50000"/>
                  </a:schemeClr>
                </a:solidFill>
                <a:latin typeface="Meiryo UI" panose="020B0604030504040204" pitchFamily="50" charset="-128"/>
                <a:ea typeface="Meiryo UI" panose="020B0604030504040204" pitchFamily="50" charset="-128"/>
              </a:rPr>
              <a:t>II.輸出入の状況 </a:t>
            </a:r>
          </a:p>
          <a:p>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マレーシアの生鮮メロン輸出の大半はシンガポール向けである。</a:t>
            </a:r>
            <a:r>
              <a:rPr lang="en-US" altLang="ja-JP" sz="1200" dirty="0">
                <a:solidFill>
                  <a:schemeClr val="tx1">
                    <a:lumMod val="50000"/>
                  </a:schemeClr>
                </a:solidFill>
                <a:latin typeface="Meiryo UI" panose="020B0604030504040204" pitchFamily="50" charset="-128"/>
                <a:ea typeface="Meiryo UI" panose="020B0604030504040204" pitchFamily="50" charset="-128"/>
              </a:rPr>
              <a:t>2021</a:t>
            </a:r>
            <a:r>
              <a:rPr lang="ja-JP" altLang="en-US" sz="1200" dirty="0">
                <a:solidFill>
                  <a:schemeClr val="tx1">
                    <a:lumMod val="50000"/>
                  </a:schemeClr>
                </a:solidFill>
                <a:latin typeface="Meiryo UI" panose="020B0604030504040204" pitchFamily="50" charset="-128"/>
                <a:ea typeface="Meiryo UI" panose="020B0604030504040204" pitchFamily="50" charset="-128"/>
              </a:rPr>
              <a:t>年、マレーシアはシンガポールに</a:t>
            </a:r>
            <a:r>
              <a:rPr lang="en-US" altLang="ja-JP" sz="1200" dirty="0">
                <a:solidFill>
                  <a:schemeClr val="tx1">
                    <a:lumMod val="50000"/>
                  </a:schemeClr>
                </a:solidFill>
                <a:latin typeface="Meiryo UI" panose="020B0604030504040204" pitchFamily="50" charset="-128"/>
                <a:ea typeface="Meiryo UI" panose="020B0604030504040204" pitchFamily="50" charset="-128"/>
              </a:rPr>
              <a:t>5,334</a:t>
            </a:r>
            <a:r>
              <a:rPr lang="ja-JP" altLang="en-US" sz="1200" dirty="0">
                <a:solidFill>
                  <a:schemeClr val="tx1">
                    <a:lumMod val="50000"/>
                  </a:schemeClr>
                </a:solidFill>
                <a:latin typeface="Meiryo UI" panose="020B0604030504040204" pitchFamily="50" charset="-128"/>
                <a:ea typeface="Meiryo UI" panose="020B0604030504040204" pitchFamily="50" charset="-128"/>
              </a:rPr>
              <a:t>トンの生鮮メロンを輸出した。輸出量は過去</a:t>
            </a:r>
            <a:r>
              <a:rPr lang="en-US" altLang="ja-JP" sz="1200" dirty="0">
                <a:solidFill>
                  <a:schemeClr val="tx1">
                    <a:lumMod val="50000"/>
                  </a:schemeClr>
                </a:solidFill>
                <a:latin typeface="Meiryo UI" panose="020B0604030504040204" pitchFamily="50" charset="-128"/>
                <a:ea typeface="Meiryo UI" panose="020B0604030504040204" pitchFamily="50" charset="-128"/>
              </a:rPr>
              <a:t>5</a:t>
            </a:r>
            <a:r>
              <a:rPr lang="ja-JP" altLang="en-US" sz="1200" dirty="0">
                <a:solidFill>
                  <a:schemeClr val="tx1">
                    <a:lumMod val="50000"/>
                  </a:schemeClr>
                </a:solidFill>
                <a:latin typeface="Meiryo UI" panose="020B0604030504040204" pitchFamily="50" charset="-128"/>
                <a:ea typeface="Meiryo UI" panose="020B0604030504040204" pitchFamily="50" charset="-128"/>
              </a:rPr>
              <a:t>年間で減少しており、</a:t>
            </a:r>
            <a:r>
              <a:rPr lang="en-US" altLang="ja-JP" sz="1200" dirty="0">
                <a:solidFill>
                  <a:schemeClr val="tx1">
                    <a:lumMod val="50000"/>
                  </a:schemeClr>
                </a:solidFill>
                <a:latin typeface="Meiryo UI" panose="020B0604030504040204" pitchFamily="50" charset="-128"/>
                <a:ea typeface="Meiryo UI" panose="020B0604030504040204" pitchFamily="50" charset="-128"/>
              </a:rPr>
              <a:t>2021</a:t>
            </a:r>
            <a:r>
              <a:rPr lang="ja-JP" altLang="en-US" sz="1200" dirty="0">
                <a:solidFill>
                  <a:schemeClr val="tx1">
                    <a:lumMod val="50000"/>
                  </a:schemeClr>
                </a:solidFill>
                <a:latin typeface="Meiryo UI" panose="020B0604030504040204" pitchFamily="50" charset="-128"/>
                <a:ea typeface="Meiryo UI" panose="020B0604030504040204" pitchFamily="50" charset="-128"/>
              </a:rPr>
              <a:t>年の金額と数量は、</a:t>
            </a:r>
            <a:r>
              <a:rPr lang="en-US" altLang="ja-JP" sz="1200" dirty="0">
                <a:solidFill>
                  <a:schemeClr val="tx1">
                    <a:lumMod val="50000"/>
                  </a:schemeClr>
                </a:solidFill>
                <a:latin typeface="Meiryo UI" panose="020B0604030504040204" pitchFamily="50" charset="-128"/>
                <a:ea typeface="Meiryo UI" panose="020B0604030504040204" pitchFamily="50" charset="-128"/>
              </a:rPr>
              <a:t>2017</a:t>
            </a:r>
            <a:r>
              <a:rPr lang="ja-JP" altLang="en-US" sz="1200" dirty="0">
                <a:solidFill>
                  <a:schemeClr val="tx1">
                    <a:lumMod val="50000"/>
                  </a:schemeClr>
                </a:solidFill>
                <a:latin typeface="Meiryo UI" panose="020B0604030504040204" pitchFamily="50" charset="-128"/>
                <a:ea typeface="Meiryo UI" panose="020B0604030504040204" pitchFamily="50" charset="-128"/>
              </a:rPr>
              <a:t>年の対応する数字より</a:t>
            </a:r>
            <a:r>
              <a:rPr lang="en-US" altLang="ja-JP" sz="1200" dirty="0">
                <a:solidFill>
                  <a:schemeClr val="tx1">
                    <a:lumMod val="50000"/>
                  </a:schemeClr>
                </a:solidFill>
                <a:latin typeface="Meiryo UI" panose="020B0604030504040204" pitchFamily="50" charset="-128"/>
                <a:ea typeface="Meiryo UI" panose="020B0604030504040204" pitchFamily="50" charset="-128"/>
              </a:rPr>
              <a:t>30</a:t>
            </a:r>
            <a:r>
              <a:rPr lang="ja-JP" altLang="en-US" sz="1200" dirty="0">
                <a:solidFill>
                  <a:schemeClr val="tx1">
                    <a:lumMod val="50000"/>
                  </a:schemeClr>
                </a:solidFill>
                <a:latin typeface="Meiryo UI" panose="020B0604030504040204" pitchFamily="50" charset="-128"/>
                <a:ea typeface="Meiryo UI" panose="020B0604030504040204" pitchFamily="50" charset="-128"/>
              </a:rPr>
              <a:t>％程度減少している。</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rgbClr val="FF0000"/>
                </a:solidFill>
                <a:latin typeface="Meiryo UI" panose="020B0604030504040204" pitchFamily="50" charset="-128"/>
                <a:ea typeface="Meiryo UI" panose="020B0604030504040204" pitchFamily="50" charset="-128"/>
              </a:rPr>
              <a:t>マレーシアへの生鮮メロンの輸入総額は、</a:t>
            </a:r>
            <a:r>
              <a:rPr lang="en-US" altLang="ja-JP" sz="1200" dirty="0">
                <a:solidFill>
                  <a:srgbClr val="FF0000"/>
                </a:solidFill>
                <a:latin typeface="Meiryo UI" panose="020B0604030504040204" pitchFamily="50" charset="-128"/>
                <a:ea typeface="Meiryo UI" panose="020B0604030504040204" pitchFamily="50" charset="-128"/>
              </a:rPr>
              <a:t>2017</a:t>
            </a:r>
            <a:r>
              <a:rPr lang="ja-JP" altLang="en-US" sz="1200" dirty="0">
                <a:solidFill>
                  <a:srgbClr val="FF0000"/>
                </a:solidFill>
                <a:latin typeface="Meiryo UI" panose="020B0604030504040204" pitchFamily="50" charset="-128"/>
                <a:ea typeface="Meiryo UI" panose="020B0604030504040204" pitchFamily="50" charset="-128"/>
              </a:rPr>
              <a:t>年から</a:t>
            </a:r>
            <a:r>
              <a:rPr lang="en-US" altLang="ja-JP" sz="1200" dirty="0">
                <a:solidFill>
                  <a:srgbClr val="FF0000"/>
                </a:solidFill>
                <a:latin typeface="Meiryo UI" panose="020B0604030504040204" pitchFamily="50" charset="-128"/>
                <a:ea typeface="Meiryo UI" panose="020B0604030504040204" pitchFamily="50" charset="-128"/>
              </a:rPr>
              <a:t>2021</a:t>
            </a:r>
            <a:r>
              <a:rPr lang="ja-JP" altLang="en-US" sz="1200" dirty="0">
                <a:solidFill>
                  <a:srgbClr val="FF0000"/>
                </a:solidFill>
                <a:latin typeface="Meiryo UI" panose="020B0604030504040204" pitchFamily="50" charset="-128"/>
                <a:ea typeface="Meiryo UI" panose="020B0604030504040204" pitchFamily="50" charset="-128"/>
              </a:rPr>
              <a:t>年にかけて、金額で</a:t>
            </a:r>
            <a:r>
              <a:rPr lang="en-US" altLang="ja-JP" sz="1200" dirty="0">
                <a:solidFill>
                  <a:srgbClr val="FF0000"/>
                </a:solidFill>
                <a:latin typeface="Meiryo UI" panose="020B0604030504040204" pitchFamily="50" charset="-128"/>
                <a:ea typeface="Meiryo UI" panose="020B0604030504040204" pitchFamily="50" charset="-128"/>
              </a:rPr>
              <a:t>14.2</a:t>
            </a:r>
            <a:r>
              <a:rPr lang="ja-JP" altLang="en-US" sz="1200" dirty="0">
                <a:solidFill>
                  <a:srgbClr val="FF0000"/>
                </a:solidFill>
                <a:latin typeface="Meiryo UI" panose="020B0604030504040204" pitchFamily="50" charset="-128"/>
                <a:ea typeface="Meiryo UI" panose="020B0604030504040204" pitchFamily="50" charset="-128"/>
              </a:rPr>
              <a:t>％、数量で</a:t>
            </a:r>
            <a:r>
              <a:rPr lang="en-US" altLang="ja-JP" sz="1200" dirty="0">
                <a:solidFill>
                  <a:srgbClr val="FF0000"/>
                </a:solidFill>
                <a:latin typeface="Meiryo UI" panose="020B0604030504040204" pitchFamily="50" charset="-128"/>
                <a:ea typeface="Meiryo UI" panose="020B0604030504040204" pitchFamily="50" charset="-128"/>
              </a:rPr>
              <a:t>5.7</a:t>
            </a:r>
            <a:r>
              <a:rPr lang="ja-JP" altLang="en-US" sz="1200" dirty="0">
                <a:solidFill>
                  <a:srgbClr val="FF0000"/>
                </a:solidFill>
                <a:latin typeface="Meiryo UI" panose="020B0604030504040204" pitchFamily="50" charset="-128"/>
                <a:ea typeface="Meiryo UI" panose="020B0604030504040204" pitchFamily="50" charset="-128"/>
              </a:rPr>
              <a:t>％の年平均成長率で増加した。</a:t>
            </a:r>
            <a:endParaRPr lang="en-US" altLang="ja-JP" sz="1200" dirty="0">
              <a:solidFill>
                <a:srgbClr val="FF0000"/>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endParaRPr lang="en-US" altLang="ja-JP" sz="975" dirty="0">
              <a:solidFill>
                <a:schemeClr val="tx1">
                  <a:lumMod val="50000"/>
                </a:schemeClr>
              </a:solidFill>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id="{AEA51C9B-8D6C-4F1C-8BE1-3B9CE1E191A7}"/>
              </a:ext>
            </a:extLst>
          </p:cNvPr>
          <p:cNvSpPr/>
          <p:nvPr/>
        </p:nvSpPr>
        <p:spPr>
          <a:xfrm>
            <a:off x="388331" y="3428330"/>
            <a:ext cx="9125978" cy="1625924"/>
          </a:xfrm>
          <a:prstGeom prst="rect">
            <a:avLst/>
          </a:prstGeom>
          <a:solidFill>
            <a:schemeClr val="tx2">
              <a:lumMod val="10000"/>
              <a:lumOff val="90000"/>
            </a:schemeClr>
          </a:solidFill>
          <a:ln w="9525">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altLang="ja-JP" sz="1200" b="1" dirty="0">
                <a:solidFill>
                  <a:schemeClr val="tx1">
                    <a:lumMod val="50000"/>
                  </a:schemeClr>
                </a:solidFill>
                <a:latin typeface="Meiryo UI" panose="020B0604030504040204" pitchFamily="50" charset="-128"/>
                <a:ea typeface="Meiryo UI" panose="020B0604030504040204" pitchFamily="50" charset="-128"/>
              </a:rPr>
              <a:t> </a:t>
            </a:r>
            <a:r>
              <a:rPr lang="en-US" altLang="ja-JP" sz="1200" b="1" dirty="0" err="1">
                <a:solidFill>
                  <a:schemeClr val="tx1">
                    <a:lumMod val="50000"/>
                  </a:schemeClr>
                </a:solidFill>
                <a:latin typeface="Meiryo UI" panose="020B0604030504040204" pitchFamily="50" charset="-128"/>
                <a:ea typeface="Meiryo UI" panose="020B0604030504040204" pitchFamily="50" charset="-128"/>
              </a:rPr>
              <a:t>III.商取引・流通・販売状況</a:t>
            </a:r>
            <a:r>
              <a:rPr lang="ja-JP" altLang="en-US" sz="1200" b="1" dirty="0">
                <a:solidFill>
                  <a:srgbClr val="FF0000"/>
                </a:solidFill>
                <a:latin typeface="Meiryo UI" panose="020B0604030504040204" pitchFamily="50" charset="-128"/>
                <a:ea typeface="Meiryo UI" panose="020B0604030504040204" pitchFamily="50" charset="-128"/>
              </a:rPr>
              <a:t> </a:t>
            </a:r>
            <a:r>
              <a:rPr lang="ja-JP" altLang="en-US" sz="1200" dirty="0">
                <a:solidFill>
                  <a:schemeClr val="tx1">
                    <a:lumMod val="50000"/>
                  </a:schemeClr>
                </a:solidFill>
                <a:latin typeface="Meiryo UI" panose="020B0604030504040204" pitchFamily="50" charset="-128"/>
                <a:ea typeface="Meiryo UI" panose="020B0604030504040204" pitchFamily="50" charset="-128"/>
              </a:rPr>
              <a:t>（果物共通のため、全品目で同じ記述）</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endParaRPr lang="en-US" altLang="ja-JP" sz="1200" b="1"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海外から輸入された生鮮果実がマレーシアの消費者に商業的に流通する経路としては、現地の輸入業者を経由するのが最も一般的であり、その多くは流通業者の役割も担っている。</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輸入業者／販売業者は、輸入する商品を選定して海外のサプライヤーに発注し、運送会社と輸送ルートの調整を行い、商品を倉庫に保管し、必要に応じて梱包や再梱包を行った後、全国の小売・外食チャネルに商品を流通させることになる。</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新商品の場合、海外のサプライヤーが地元の輸入業者にアプローチして生鮮食品のプロモーションを行うことが多く、輸入業者は通常、新規サプライヤーを積極的に探すことはない。</a:t>
            </a:r>
          </a:p>
        </p:txBody>
      </p:sp>
      <p:sp>
        <p:nvSpPr>
          <p:cNvPr id="7" name="正方形/長方形 6">
            <a:extLst>
              <a:ext uri="{FF2B5EF4-FFF2-40B4-BE49-F238E27FC236}">
                <a16:creationId xmlns:a16="http://schemas.microsoft.com/office/drawing/2014/main" id="{403D8855-6782-4AF5-B912-0DD2717491E2}"/>
              </a:ext>
            </a:extLst>
          </p:cNvPr>
          <p:cNvSpPr/>
          <p:nvPr/>
        </p:nvSpPr>
        <p:spPr>
          <a:xfrm>
            <a:off x="388331" y="5157192"/>
            <a:ext cx="9125978" cy="1176542"/>
          </a:xfrm>
          <a:prstGeom prst="rect">
            <a:avLst/>
          </a:prstGeom>
          <a:solidFill>
            <a:schemeClr val="tx2">
              <a:lumMod val="10000"/>
              <a:lumOff val="90000"/>
            </a:schemeClr>
          </a:solidFill>
          <a:ln w="9525">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altLang="ja-JP" sz="1200" b="1" dirty="0">
                <a:solidFill>
                  <a:schemeClr val="tx1">
                    <a:lumMod val="50000"/>
                  </a:schemeClr>
                </a:solidFill>
                <a:latin typeface="Meiryo UI" panose="020B0604030504040204" pitchFamily="50" charset="-128"/>
                <a:ea typeface="Meiryo UI" panose="020B0604030504040204" pitchFamily="50" charset="-128"/>
              </a:rPr>
              <a:t> IV.消費動向</a:t>
            </a:r>
          </a:p>
          <a:p>
            <a:endParaRPr lang="en-US" altLang="ja-JP" sz="1200" b="1"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マレーシアのメロンの国内市場規模は、「国内生産量＋輸入量</a:t>
            </a:r>
            <a:r>
              <a:rPr lang="en-US" altLang="ja-JP" sz="1200" dirty="0">
                <a:solidFill>
                  <a:schemeClr val="tx1">
                    <a:lumMod val="50000"/>
                  </a:schemeClr>
                </a:solidFill>
                <a:latin typeface="Meiryo UI" panose="020B0604030504040204" pitchFamily="50" charset="-128"/>
                <a:ea typeface="Meiryo UI" panose="020B0604030504040204" pitchFamily="50" charset="-128"/>
              </a:rPr>
              <a:t>-</a:t>
            </a:r>
            <a:r>
              <a:rPr lang="ja-JP" altLang="en-US" sz="1200" dirty="0">
                <a:solidFill>
                  <a:schemeClr val="tx1">
                    <a:lumMod val="50000"/>
                  </a:schemeClr>
                </a:solidFill>
                <a:latin typeface="Meiryo UI" panose="020B0604030504040204" pitchFamily="50" charset="-128"/>
                <a:ea typeface="Meiryo UI" panose="020B0604030504040204" pitchFamily="50" charset="-128"/>
              </a:rPr>
              <a:t>輸出量」で年間約</a:t>
            </a:r>
            <a:r>
              <a:rPr lang="en-US" altLang="ja-JP" sz="1200" dirty="0">
                <a:solidFill>
                  <a:schemeClr val="tx1">
                    <a:lumMod val="50000"/>
                  </a:schemeClr>
                </a:solidFill>
                <a:latin typeface="Meiryo UI" panose="020B0604030504040204" pitchFamily="50" charset="-128"/>
                <a:ea typeface="Meiryo UI" panose="020B0604030504040204" pitchFamily="50" charset="-128"/>
              </a:rPr>
              <a:t>24,000</a:t>
            </a:r>
            <a:r>
              <a:rPr lang="ja-JP" altLang="en-US" sz="1200" dirty="0">
                <a:solidFill>
                  <a:schemeClr val="tx1">
                    <a:lumMod val="50000"/>
                  </a:schemeClr>
                </a:solidFill>
                <a:latin typeface="Meiryo UI" panose="020B0604030504040204" pitchFamily="50" charset="-128"/>
                <a:ea typeface="Meiryo UI" panose="020B0604030504040204" pitchFamily="50" charset="-128"/>
              </a:rPr>
              <a:t>トンとなる。</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rgbClr val="FF0000"/>
                </a:solidFill>
                <a:latin typeface="Meiryo UI" panose="020B0604030504040204" pitchFamily="50" charset="-128"/>
                <a:ea typeface="Meiryo UI" panose="020B0604030504040204" pitchFamily="50" charset="-128"/>
              </a:rPr>
              <a:t>市場の</a:t>
            </a:r>
            <a:r>
              <a:rPr lang="en-US" altLang="ja-JP" sz="1200" dirty="0">
                <a:solidFill>
                  <a:srgbClr val="FF0000"/>
                </a:solidFill>
                <a:latin typeface="Meiryo UI" panose="020B0604030504040204" pitchFamily="50" charset="-128"/>
                <a:ea typeface="Meiryo UI" panose="020B0604030504040204" pitchFamily="50" charset="-128"/>
              </a:rPr>
              <a:t>75</a:t>
            </a:r>
            <a:r>
              <a:rPr lang="ja-JP" altLang="en-US" sz="1200" dirty="0">
                <a:solidFill>
                  <a:srgbClr val="FF0000"/>
                </a:solidFill>
                <a:latin typeface="Meiryo UI" panose="020B0604030504040204" pitchFamily="50" charset="-128"/>
                <a:ea typeface="Meiryo UI" panose="020B0604030504040204" pitchFamily="50" charset="-128"/>
              </a:rPr>
              <a:t>％がマレーシア産であるが、輸入メロンは中級から高級品のものが多い</a:t>
            </a:r>
            <a:r>
              <a:rPr lang="en-US" altLang="ja-JP" sz="1200" dirty="0">
                <a:solidFill>
                  <a:srgbClr val="FF0000"/>
                </a:solidFill>
                <a:latin typeface="Meiryo UI" panose="020B0604030504040204" pitchFamily="50" charset="-128"/>
                <a:ea typeface="Meiryo UI" panose="020B0604030504040204" pitchFamily="50" charset="-128"/>
              </a:rPr>
              <a:t>。</a:t>
            </a:r>
            <a:r>
              <a:rPr lang="ja-JP" altLang="en-US" sz="1200" dirty="0">
                <a:solidFill>
                  <a:srgbClr val="FF0000"/>
                </a:solidFill>
                <a:latin typeface="Meiryo UI" panose="020B0604030504040204" pitchFamily="50" charset="-128"/>
                <a:ea typeface="Meiryo UI" panose="020B0604030504040204" pitchFamily="50" charset="-128"/>
              </a:rPr>
              <a:t>日本のメロンは高級ハイパーマーケットや果物専門店に卸されている</a:t>
            </a:r>
            <a:r>
              <a:rPr lang="ja-JP" altLang="en-US" sz="1200" dirty="0">
                <a:solidFill>
                  <a:schemeClr val="tx1">
                    <a:lumMod val="50000"/>
                  </a:schemeClr>
                </a:solidFill>
                <a:latin typeface="Meiryo UI" panose="020B0604030504040204" pitchFamily="50" charset="-128"/>
                <a:ea typeface="Meiryo UI" panose="020B0604030504040204" pitchFamily="50" charset="-128"/>
              </a:rPr>
              <a:t>。</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rgbClr val="FF0000"/>
                </a:solidFill>
                <a:latin typeface="Meiryo UI" panose="020B0604030504040204" pitchFamily="50" charset="-128"/>
                <a:ea typeface="Meiryo UI" panose="020B0604030504040204" pitchFamily="50" charset="-128"/>
              </a:rPr>
              <a:t>プレミアム輸入果物や野菜は、しばしば珍しい食材とみなされ、祭りの季節にはますます需要が高まっている。</a:t>
            </a:r>
            <a:endParaRPr lang="en-US" altLang="ja-JP" sz="1200" b="1" dirty="0">
              <a:solidFill>
                <a:srgbClr val="FF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6186749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lang="ja-JP" altLang="en-US" dirty="0">
                <a:latin typeface="Meiryo UI" panose="020B0604030504040204" pitchFamily="50" charset="-128"/>
                <a:ea typeface="Meiryo UI" panose="020B0604030504040204" pitchFamily="50" charset="-128"/>
              </a:rPr>
              <a:t>メロン </a:t>
            </a:r>
            <a:r>
              <a:rPr lang="en-US" altLang="ja-JP" sz="1800" dirty="0">
                <a:solidFill>
                  <a:srgbClr val="FFFFFF"/>
                </a:solidFill>
                <a:latin typeface="Meiryo UI" panose="020B0604030504040204" pitchFamily="50" charset="-128"/>
                <a:ea typeface="Meiryo UI" panose="020B0604030504040204" pitchFamily="50" charset="-128"/>
              </a:rPr>
              <a:t>(2/2)</a:t>
            </a:r>
            <a:endParaRPr kumimoji="1" lang="ja-JP" altLang="en-US" dirty="0"/>
          </a:p>
        </p:txBody>
      </p:sp>
      <p:sp>
        <p:nvSpPr>
          <p:cNvPr id="8" name="矢印: 下 2">
            <a:extLst>
              <a:ext uri="{FF2B5EF4-FFF2-40B4-BE49-F238E27FC236}">
                <a16:creationId xmlns:a16="http://schemas.microsoft.com/office/drawing/2014/main" id="{A946E8D4-0E82-4652-B492-1348A6D5D3E7}"/>
              </a:ext>
            </a:extLst>
          </p:cNvPr>
          <p:cNvSpPr/>
          <p:nvPr/>
        </p:nvSpPr>
        <p:spPr>
          <a:xfrm>
            <a:off x="4268924" y="4216128"/>
            <a:ext cx="1368152" cy="465455"/>
          </a:xfrm>
          <a:prstGeom prst="downArrow">
            <a:avLst/>
          </a:prstGeom>
          <a:solidFill>
            <a:schemeClr val="tx2">
              <a:lumMod val="25000"/>
              <a:lumOff val="75000"/>
            </a:schemeClr>
          </a:solidFill>
          <a:ln w="9525">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lumMod val="50000"/>
                </a:schemeClr>
              </a:solidFill>
              <a:latin typeface="Meiryo UI" panose="020B0604030504040204" pitchFamily="50" charset="-128"/>
              <a:ea typeface="Meiryo UI" panose="020B0604030504040204" pitchFamily="50" charset="-128"/>
            </a:endParaRPr>
          </a:p>
        </p:txBody>
      </p:sp>
      <p:sp>
        <p:nvSpPr>
          <p:cNvPr id="4" name="正方形/長方形 3">
            <a:extLst>
              <a:ext uri="{FF2B5EF4-FFF2-40B4-BE49-F238E27FC236}">
                <a16:creationId xmlns:a16="http://schemas.microsoft.com/office/drawing/2014/main" id="{9609575E-0D41-46DB-915D-F0E390AC5647}"/>
              </a:ext>
            </a:extLst>
          </p:cNvPr>
          <p:cNvSpPr/>
          <p:nvPr/>
        </p:nvSpPr>
        <p:spPr>
          <a:xfrm>
            <a:off x="398515" y="1908466"/>
            <a:ext cx="9125980" cy="2100436"/>
          </a:xfrm>
          <a:prstGeom prst="rect">
            <a:avLst/>
          </a:prstGeom>
          <a:solidFill>
            <a:schemeClr val="tx2">
              <a:lumMod val="10000"/>
              <a:lumOff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altLang="ja-JP" sz="1200" b="1" dirty="0">
                <a:solidFill>
                  <a:schemeClr val="tx1">
                    <a:lumMod val="50000"/>
                  </a:schemeClr>
                </a:solidFill>
                <a:latin typeface="Meiryo UI" panose="020B0604030504040204" pitchFamily="50" charset="-128"/>
                <a:ea typeface="Meiryo UI" panose="020B0604030504040204" pitchFamily="50" charset="-128"/>
              </a:rPr>
              <a:t>VI.競合製品との比較</a:t>
            </a:r>
          </a:p>
          <a:p>
            <a:endParaRPr lang="en-US" altLang="ja-JP" sz="1200" b="1"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メロン</a:t>
            </a:r>
            <a:r>
              <a:rPr lang="en-US" altLang="ja-JP" sz="1200" dirty="0" err="1">
                <a:solidFill>
                  <a:schemeClr val="tx1">
                    <a:lumMod val="50000"/>
                  </a:schemeClr>
                </a:solidFill>
                <a:latin typeface="Meiryo UI" panose="020B0604030504040204" pitchFamily="50" charset="-128"/>
                <a:ea typeface="Meiryo UI" panose="020B0604030504040204" pitchFamily="50" charset="-128"/>
              </a:rPr>
              <a:t>の主な産地は</a:t>
            </a:r>
            <a:r>
              <a:rPr lang="en-US" altLang="ja-JP" sz="1200" dirty="0">
                <a:solidFill>
                  <a:schemeClr val="tx1">
                    <a:lumMod val="50000"/>
                  </a:schemeClr>
                </a:solidFill>
                <a:latin typeface="Meiryo UI" panose="020B0604030504040204" pitchFamily="50" charset="-128"/>
                <a:ea typeface="Meiryo UI" panose="020B0604030504040204" pitchFamily="50" charset="-128"/>
              </a:rPr>
              <a:t>、</a:t>
            </a:r>
            <a:r>
              <a:rPr lang="ja-JP" altLang="en-US" sz="1200" dirty="0">
                <a:solidFill>
                  <a:schemeClr val="tx1">
                    <a:lumMod val="50000"/>
                  </a:schemeClr>
                </a:solidFill>
                <a:latin typeface="Meiryo UI" panose="020B0604030504040204" pitchFamily="50" charset="-128"/>
                <a:ea typeface="Meiryo UI" panose="020B0604030504040204" pitchFamily="50" charset="-128"/>
              </a:rPr>
              <a:t>中国</a:t>
            </a:r>
            <a:r>
              <a:rPr lang="en-US" altLang="ja-JP" sz="1200" dirty="0">
                <a:solidFill>
                  <a:srgbClr val="FF0000"/>
                </a:solidFill>
                <a:latin typeface="Meiryo UI" panose="020B0604030504040204" pitchFamily="50" charset="-128"/>
                <a:ea typeface="Meiryo UI" panose="020B0604030504040204" pitchFamily="50" charset="-128"/>
              </a:rPr>
              <a:t>（83.8％）、</a:t>
            </a:r>
            <a:r>
              <a:rPr lang="ja-JP" altLang="en-US" sz="1200" dirty="0">
                <a:solidFill>
                  <a:srgbClr val="FF0000"/>
                </a:solidFill>
                <a:latin typeface="Meiryo UI" panose="020B0604030504040204" pitchFamily="50" charset="-128"/>
                <a:ea typeface="Meiryo UI" panose="020B0604030504040204" pitchFamily="50" charset="-128"/>
              </a:rPr>
              <a:t>日本</a:t>
            </a:r>
            <a:r>
              <a:rPr lang="en-US" altLang="ja-JP" sz="1200" dirty="0">
                <a:solidFill>
                  <a:srgbClr val="FF0000"/>
                </a:solidFill>
                <a:latin typeface="Meiryo UI" panose="020B0604030504040204" pitchFamily="50" charset="-128"/>
                <a:ea typeface="Meiryo UI" panose="020B0604030504040204" pitchFamily="50" charset="-128"/>
              </a:rPr>
              <a:t>（6.2％）、</a:t>
            </a:r>
            <a:r>
              <a:rPr lang="ja-JP" altLang="en-US" sz="1200" dirty="0">
                <a:solidFill>
                  <a:srgbClr val="FF0000"/>
                </a:solidFill>
                <a:latin typeface="Meiryo UI" panose="020B0604030504040204" pitchFamily="50" charset="-128"/>
                <a:ea typeface="Meiryo UI" panose="020B0604030504040204" pitchFamily="50" charset="-128"/>
              </a:rPr>
              <a:t>オーストラリア</a:t>
            </a:r>
            <a:r>
              <a:rPr lang="en-US" altLang="ja-JP" sz="1200" dirty="0">
                <a:solidFill>
                  <a:srgbClr val="FF0000"/>
                </a:solidFill>
                <a:latin typeface="Meiryo UI" panose="020B0604030504040204" pitchFamily="50" charset="-128"/>
                <a:ea typeface="Meiryo UI" panose="020B0604030504040204" pitchFamily="50" charset="-128"/>
              </a:rPr>
              <a:t>（6.1％）、</a:t>
            </a:r>
            <a:r>
              <a:rPr lang="ja-JP" altLang="en-US" sz="1200" dirty="0">
                <a:solidFill>
                  <a:schemeClr val="tx1">
                    <a:lumMod val="50000"/>
                  </a:schemeClr>
                </a:solidFill>
                <a:latin typeface="Meiryo UI" panose="020B0604030504040204" pitchFamily="50" charset="-128"/>
                <a:ea typeface="Meiryo UI" panose="020B0604030504040204" pitchFamily="50" charset="-128"/>
              </a:rPr>
              <a:t>ブルネイ</a:t>
            </a:r>
            <a:r>
              <a:rPr lang="en-US" altLang="ja-JP" sz="1200" dirty="0">
                <a:solidFill>
                  <a:schemeClr val="tx1">
                    <a:lumMod val="50000"/>
                  </a:schemeClr>
                </a:solidFill>
                <a:latin typeface="Meiryo UI" panose="020B0604030504040204" pitchFamily="50" charset="-128"/>
                <a:ea typeface="Meiryo UI" panose="020B0604030504040204" pitchFamily="50" charset="-128"/>
              </a:rPr>
              <a:t>（2.1％）</a:t>
            </a:r>
            <a:r>
              <a:rPr lang="en-US" altLang="ja-JP" sz="1200" dirty="0" err="1">
                <a:solidFill>
                  <a:schemeClr val="tx1">
                    <a:lumMod val="50000"/>
                  </a:schemeClr>
                </a:solidFill>
                <a:latin typeface="Meiryo UI" panose="020B0604030504040204" pitchFamily="50" charset="-128"/>
                <a:ea typeface="Meiryo UI" panose="020B0604030504040204" pitchFamily="50" charset="-128"/>
              </a:rPr>
              <a:t>であ</a:t>
            </a:r>
            <a:r>
              <a:rPr lang="ja-JP" altLang="en-US" sz="1200" dirty="0">
                <a:solidFill>
                  <a:schemeClr val="tx1">
                    <a:lumMod val="50000"/>
                  </a:schemeClr>
                </a:solidFill>
                <a:latin typeface="Meiryo UI" panose="020B0604030504040204" pitchFamily="50" charset="-128"/>
                <a:ea typeface="Meiryo UI" panose="020B0604030504040204" pitchFamily="50" charset="-128"/>
              </a:rPr>
              <a:t>る。</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中国は圧倒的な輸出国であり、</a:t>
            </a:r>
            <a:r>
              <a:rPr lang="en-US" altLang="ja-JP" sz="1200" dirty="0">
                <a:solidFill>
                  <a:schemeClr val="tx1">
                    <a:lumMod val="50000"/>
                  </a:schemeClr>
                </a:solidFill>
                <a:latin typeface="Meiryo UI" panose="020B0604030504040204" pitchFamily="50" charset="-128"/>
                <a:ea typeface="Meiryo UI" panose="020B0604030504040204" pitchFamily="50" charset="-128"/>
              </a:rPr>
              <a:t>2021</a:t>
            </a:r>
            <a:r>
              <a:rPr lang="ja-JP" altLang="en-US" sz="1200" dirty="0">
                <a:solidFill>
                  <a:schemeClr val="tx1">
                    <a:lumMod val="50000"/>
                  </a:schemeClr>
                </a:solidFill>
                <a:latin typeface="Meiryo UI" panose="020B0604030504040204" pitchFamily="50" charset="-128"/>
                <a:ea typeface="Meiryo UI" panose="020B0604030504040204" pitchFamily="50" charset="-128"/>
              </a:rPr>
              <a:t>年中に輸入メロン総量の</a:t>
            </a:r>
            <a:r>
              <a:rPr lang="en-US" altLang="ja-JP" sz="1200" dirty="0">
                <a:solidFill>
                  <a:schemeClr val="tx1">
                    <a:lumMod val="50000"/>
                  </a:schemeClr>
                </a:solidFill>
                <a:latin typeface="Meiryo UI" panose="020B0604030504040204" pitchFamily="50" charset="-128"/>
                <a:ea typeface="Meiryo UI" panose="020B0604030504040204" pitchFamily="50" charset="-128"/>
              </a:rPr>
              <a:t>92.75</a:t>
            </a:r>
            <a:r>
              <a:rPr lang="ja-JP" altLang="en-US" sz="1200" dirty="0">
                <a:solidFill>
                  <a:schemeClr val="tx1">
                    <a:lumMod val="50000"/>
                  </a:schemeClr>
                </a:solidFill>
                <a:latin typeface="Meiryo UI" panose="020B0604030504040204" pitchFamily="50" charset="-128"/>
                <a:ea typeface="Meiryo UI" panose="020B0604030504040204" pitchFamily="50" charset="-128"/>
              </a:rPr>
              <a:t>％、金額の</a:t>
            </a:r>
            <a:r>
              <a:rPr lang="en-US" altLang="ja-JP" sz="1200" dirty="0">
                <a:solidFill>
                  <a:schemeClr val="tx1">
                    <a:lumMod val="50000"/>
                  </a:schemeClr>
                </a:solidFill>
                <a:latin typeface="Meiryo UI" panose="020B0604030504040204" pitchFamily="50" charset="-128"/>
                <a:ea typeface="Meiryo UI" panose="020B0604030504040204" pitchFamily="50" charset="-128"/>
              </a:rPr>
              <a:t>83.8</a:t>
            </a:r>
            <a:r>
              <a:rPr lang="ja-JP" altLang="en-US" sz="1200" dirty="0">
                <a:solidFill>
                  <a:schemeClr val="tx1">
                    <a:lumMod val="50000"/>
                  </a:schemeClr>
                </a:solidFill>
                <a:latin typeface="Meiryo UI" panose="020B0604030504040204" pitchFamily="50" charset="-128"/>
                <a:ea typeface="Meiryo UI" panose="020B0604030504040204" pitchFamily="50" charset="-128"/>
              </a:rPr>
              <a:t>％を供給している。 </a:t>
            </a:r>
          </a:p>
          <a:p>
            <a:pPr marL="171450" indent="-171450">
              <a:buFont typeface="Wingdings" panose="05000000000000000000" pitchFamily="2" charset="2"/>
              <a:buChar char="l"/>
            </a:pPr>
            <a:r>
              <a:rPr lang="ja-JP" altLang="en-US" sz="1200" dirty="0">
                <a:solidFill>
                  <a:srgbClr val="FF0000"/>
                </a:solidFill>
                <a:latin typeface="Meiryo UI" panose="020B0604030504040204" pitchFamily="50" charset="-128"/>
                <a:ea typeface="Meiryo UI" panose="020B0604030504040204" pitchFamily="50" charset="-128"/>
              </a:rPr>
              <a:t>日本の生鮮メロンの輸出量は</a:t>
            </a:r>
            <a:r>
              <a:rPr lang="en-US" altLang="ja-JP" sz="1200" dirty="0">
                <a:solidFill>
                  <a:srgbClr val="FF0000"/>
                </a:solidFill>
                <a:latin typeface="Meiryo UI" panose="020B0604030504040204" pitchFamily="50" charset="-128"/>
                <a:ea typeface="Meiryo UI" panose="020B0604030504040204" pitchFamily="50" charset="-128"/>
              </a:rPr>
              <a:t>2017</a:t>
            </a:r>
            <a:r>
              <a:rPr lang="ja-JP" altLang="en-US" sz="1200" dirty="0">
                <a:solidFill>
                  <a:srgbClr val="FF0000"/>
                </a:solidFill>
                <a:latin typeface="Meiryo UI" panose="020B0604030504040204" pitchFamily="50" charset="-128"/>
                <a:ea typeface="Meiryo UI" panose="020B0604030504040204" pitchFamily="50" charset="-128"/>
              </a:rPr>
              <a:t>年から</a:t>
            </a:r>
            <a:r>
              <a:rPr lang="en-US" altLang="ja-JP" sz="1200" dirty="0">
                <a:solidFill>
                  <a:srgbClr val="FF0000"/>
                </a:solidFill>
                <a:latin typeface="Meiryo UI" panose="020B0604030504040204" pitchFamily="50" charset="-128"/>
                <a:ea typeface="Meiryo UI" panose="020B0604030504040204" pitchFamily="50" charset="-128"/>
              </a:rPr>
              <a:t>2021</a:t>
            </a:r>
            <a:r>
              <a:rPr lang="ja-JP" altLang="en-US" sz="1200" dirty="0">
                <a:solidFill>
                  <a:srgbClr val="FF0000"/>
                </a:solidFill>
                <a:latin typeface="Meiryo UI" panose="020B0604030504040204" pitchFamily="50" charset="-128"/>
                <a:ea typeface="Meiryo UI" panose="020B0604030504040204" pitchFamily="50" charset="-128"/>
              </a:rPr>
              <a:t>年にかけて</a:t>
            </a:r>
            <a:r>
              <a:rPr lang="en-US" altLang="ja-JP" sz="1200" dirty="0">
                <a:solidFill>
                  <a:srgbClr val="FF0000"/>
                </a:solidFill>
                <a:latin typeface="Meiryo UI" panose="020B0604030504040204" pitchFamily="50" charset="-128"/>
                <a:ea typeface="Meiryo UI" panose="020B0604030504040204" pitchFamily="50" charset="-128"/>
              </a:rPr>
              <a:t>26.5</a:t>
            </a:r>
            <a:r>
              <a:rPr lang="ja-JP" altLang="en-US" sz="1200" dirty="0">
                <a:solidFill>
                  <a:srgbClr val="FF0000"/>
                </a:solidFill>
                <a:latin typeface="Meiryo UI" panose="020B0604030504040204" pitchFamily="50" charset="-128"/>
                <a:ea typeface="Meiryo UI" panose="020B0604030504040204" pitchFamily="50" charset="-128"/>
              </a:rPr>
              <a:t>％増加し、金額は</a:t>
            </a:r>
            <a:r>
              <a:rPr lang="en-US" altLang="ja-JP" sz="1200" dirty="0">
                <a:solidFill>
                  <a:srgbClr val="FF0000"/>
                </a:solidFill>
                <a:latin typeface="Meiryo UI" panose="020B0604030504040204" pitchFamily="50" charset="-128"/>
                <a:ea typeface="Meiryo UI" panose="020B0604030504040204" pitchFamily="50" charset="-128"/>
              </a:rPr>
              <a:t>78.0</a:t>
            </a:r>
            <a:r>
              <a:rPr lang="ja-JP" altLang="en-US" sz="1200" dirty="0">
                <a:solidFill>
                  <a:srgbClr val="FF0000"/>
                </a:solidFill>
                <a:latin typeface="Meiryo UI" panose="020B0604030504040204" pitchFamily="50" charset="-128"/>
                <a:ea typeface="Meiryo UI" panose="020B0604030504040204" pitchFamily="50" charset="-128"/>
              </a:rPr>
              <a:t>％増加しており、比較的高価格帯の商品が輸入されていることが分かる。 </a:t>
            </a: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日本のメロンは輸入業者の人気が高く、高級ハイパーマーケットや果物専門店などに卸している。</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マレーシアには、 </a:t>
            </a:r>
            <a:r>
              <a:rPr lang="en-US" altLang="ja-JP" sz="1200" dirty="0">
                <a:solidFill>
                  <a:schemeClr val="tx1">
                    <a:lumMod val="50000"/>
                  </a:schemeClr>
                </a:solidFill>
                <a:latin typeface="Meiryo UI" panose="020B0604030504040204" pitchFamily="50" charset="-128"/>
                <a:ea typeface="Meiryo UI" panose="020B0604030504040204" pitchFamily="50" charset="-128"/>
              </a:rPr>
              <a:t>Mono</a:t>
            </a:r>
            <a:r>
              <a:rPr lang="ja-JP" altLang="en-US" sz="1200" dirty="0">
                <a:solidFill>
                  <a:schemeClr val="tx1">
                    <a:lumMod val="50000"/>
                  </a:schemeClr>
                </a:solidFill>
                <a:latin typeface="Meiryo UI" panose="020B0604030504040204" pitchFamily="50" charset="-128"/>
                <a:ea typeface="Meiryo UI" panose="020B0604030504040204" pitchFamily="50" charset="-128"/>
              </a:rPr>
              <a:t>メロンのような高級マスクメロンの小規模生産者が存在し、現地で生産された日本産メロンを</a:t>
            </a:r>
            <a:r>
              <a:rPr lang="en-US" altLang="ja-JP" sz="1200" dirty="0">
                <a:solidFill>
                  <a:schemeClr val="tx1">
                    <a:lumMod val="50000"/>
                  </a:schemeClr>
                </a:solidFill>
                <a:latin typeface="Meiryo UI" panose="020B0604030504040204" pitchFamily="50" charset="-128"/>
                <a:ea typeface="Meiryo UI" panose="020B0604030504040204" pitchFamily="50" charset="-128"/>
              </a:rPr>
              <a:t>100</a:t>
            </a:r>
            <a:r>
              <a:rPr lang="ja-JP" altLang="en-US" sz="1200" dirty="0">
                <a:solidFill>
                  <a:schemeClr val="tx1">
                    <a:lumMod val="50000"/>
                  </a:schemeClr>
                </a:solidFill>
                <a:latin typeface="Meiryo UI" panose="020B0604030504040204" pitchFamily="50" charset="-128"/>
                <a:ea typeface="Meiryo UI" panose="020B0604030504040204" pitchFamily="50" charset="-128"/>
              </a:rPr>
              <a:t>～</a:t>
            </a:r>
            <a:r>
              <a:rPr lang="en-US" altLang="ja-JP" sz="1200" dirty="0">
                <a:solidFill>
                  <a:schemeClr val="tx1">
                    <a:lumMod val="50000"/>
                  </a:schemeClr>
                </a:solidFill>
                <a:latin typeface="Meiryo UI" panose="020B0604030504040204" pitchFamily="50" charset="-128"/>
                <a:ea typeface="Meiryo UI" panose="020B0604030504040204" pitchFamily="50" charset="-128"/>
              </a:rPr>
              <a:t>200</a:t>
            </a:r>
            <a:r>
              <a:rPr lang="ja-JP" altLang="en-US" sz="1200" dirty="0">
                <a:solidFill>
                  <a:schemeClr val="tx1">
                    <a:lumMod val="50000"/>
                  </a:schemeClr>
                </a:solidFill>
                <a:latin typeface="Meiryo UI" panose="020B0604030504040204" pitchFamily="50" charset="-128"/>
                <a:ea typeface="Meiryo UI" panose="020B0604030504040204" pitchFamily="50" charset="-128"/>
              </a:rPr>
              <a:t>リンギットという高値で販売していることが知られている。</a:t>
            </a: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ブルネイのメロンは、市場において新たな競争相手であり、その主要ブランドである </a:t>
            </a:r>
            <a:r>
              <a:rPr lang="en-US" altLang="ja-JP" sz="1200" dirty="0" err="1">
                <a:solidFill>
                  <a:schemeClr val="tx1">
                    <a:lumMod val="50000"/>
                  </a:schemeClr>
                </a:solidFill>
                <a:latin typeface="Meiryo UI" panose="020B0604030504040204" pitchFamily="50" charset="-128"/>
                <a:ea typeface="Meiryo UI" panose="020B0604030504040204" pitchFamily="50" charset="-128"/>
              </a:rPr>
              <a:t>Superfish</a:t>
            </a:r>
            <a:r>
              <a:rPr lang="en-US" altLang="ja-JP" sz="1200" dirty="0">
                <a:solidFill>
                  <a:schemeClr val="tx1">
                    <a:lumMod val="50000"/>
                  </a:schemeClr>
                </a:solidFill>
                <a:latin typeface="Meiryo UI" panose="020B0604030504040204" pitchFamily="50" charset="-128"/>
                <a:ea typeface="Meiryo UI" panose="020B0604030504040204" pitchFamily="50" charset="-128"/>
              </a:rPr>
              <a:t> Growers </a:t>
            </a:r>
            <a:r>
              <a:rPr lang="ja-JP" altLang="en-US" sz="1200" dirty="0">
                <a:solidFill>
                  <a:schemeClr val="tx1">
                    <a:lumMod val="50000"/>
                  </a:schemeClr>
                </a:solidFill>
                <a:latin typeface="Meiryo UI" panose="020B0604030504040204" pitchFamily="50" charset="-128"/>
                <a:ea typeface="Meiryo UI" panose="020B0604030504040204" pitchFamily="50" charset="-128"/>
              </a:rPr>
              <a:t>という会社の</a:t>
            </a:r>
            <a:r>
              <a:rPr lang="en-US" altLang="ja-JP" sz="1200" dirty="0">
                <a:solidFill>
                  <a:schemeClr val="tx1">
                    <a:lumMod val="50000"/>
                  </a:schemeClr>
                </a:solidFill>
                <a:latin typeface="Meiryo UI" panose="020B0604030504040204" pitchFamily="50" charset="-128"/>
                <a:ea typeface="Meiryo UI" panose="020B0604030504040204" pitchFamily="50" charset="-128"/>
              </a:rPr>
              <a:t>Melts</a:t>
            </a:r>
            <a:r>
              <a:rPr lang="ja-JP" altLang="en-US" sz="1200" dirty="0">
                <a:solidFill>
                  <a:schemeClr val="tx1">
                    <a:lumMod val="50000"/>
                  </a:schemeClr>
                </a:solidFill>
                <a:latin typeface="Meiryo UI" panose="020B0604030504040204" pitchFamily="50" charset="-128"/>
                <a:ea typeface="Meiryo UI" panose="020B0604030504040204" pitchFamily="50" charset="-128"/>
              </a:rPr>
              <a:t>メロンは、</a:t>
            </a:r>
            <a:r>
              <a:rPr lang="en-US" altLang="ja-JP" sz="1200" dirty="0">
                <a:solidFill>
                  <a:schemeClr val="tx1">
                    <a:lumMod val="50000"/>
                  </a:schemeClr>
                </a:solidFill>
                <a:latin typeface="Meiryo UI" panose="020B0604030504040204" pitchFamily="50" charset="-128"/>
                <a:ea typeface="Meiryo UI" panose="020B0604030504040204" pitchFamily="50" charset="-128"/>
              </a:rPr>
              <a:t>3</a:t>
            </a:r>
            <a:r>
              <a:rPr lang="ja-JP" altLang="en-US" sz="1200" dirty="0">
                <a:solidFill>
                  <a:schemeClr val="tx1">
                    <a:lumMod val="50000"/>
                  </a:schemeClr>
                </a:solidFill>
                <a:latin typeface="Meiryo UI" panose="020B0604030504040204" pitchFamily="50" charset="-128"/>
                <a:ea typeface="Meiryo UI" panose="020B0604030504040204" pitchFamily="50" charset="-128"/>
              </a:rPr>
              <a:t>年前からマレーシアに日本のマスクメロンを供給し始めている。</a:t>
            </a:r>
          </a:p>
          <a:p>
            <a:endParaRPr lang="ja-JP" altLang="en-US" sz="1200" dirty="0">
              <a:solidFill>
                <a:schemeClr val="tx1">
                  <a:lumMod val="50000"/>
                </a:schemeClr>
              </a:solidFill>
              <a:latin typeface="Meiryo UI" panose="020B0604030504040204" pitchFamily="50" charset="-128"/>
              <a:ea typeface="Meiryo UI" panose="020B0604030504040204" pitchFamily="50" charset="-128"/>
            </a:endParaRPr>
          </a:p>
          <a:p>
            <a:endParaRPr lang="en-US" altLang="ja-JP" sz="1200" b="1" dirty="0">
              <a:solidFill>
                <a:schemeClr val="tx1">
                  <a:lumMod val="50000"/>
                </a:schemeClr>
              </a:solidFill>
              <a:latin typeface="Meiryo UI" panose="020B0604030504040204" pitchFamily="50" charset="-128"/>
              <a:ea typeface="Meiryo UI" panose="020B0604030504040204" pitchFamily="50" charset="-128"/>
            </a:endParaRPr>
          </a:p>
        </p:txBody>
      </p:sp>
      <p:sp>
        <p:nvSpPr>
          <p:cNvPr id="5" name="正方形/長方形 4">
            <a:extLst>
              <a:ext uri="{FF2B5EF4-FFF2-40B4-BE49-F238E27FC236}">
                <a16:creationId xmlns:a16="http://schemas.microsoft.com/office/drawing/2014/main" id="{E367D8D0-903F-4135-B252-1658EBD10BD0}"/>
              </a:ext>
            </a:extLst>
          </p:cNvPr>
          <p:cNvSpPr/>
          <p:nvPr/>
        </p:nvSpPr>
        <p:spPr>
          <a:xfrm>
            <a:off x="390010" y="4747888"/>
            <a:ext cx="9125980" cy="1561432"/>
          </a:xfrm>
          <a:prstGeom prst="rect">
            <a:avLst/>
          </a:prstGeom>
          <a:solidFill>
            <a:schemeClr val="accent4">
              <a:lumMod val="20000"/>
              <a:lumOff val="80000"/>
            </a:schemeClr>
          </a:solid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altLang="ja-JP" sz="1200" b="1" dirty="0">
                <a:solidFill>
                  <a:schemeClr val="tx1">
                    <a:lumMod val="50000"/>
                  </a:schemeClr>
                </a:solidFill>
                <a:latin typeface="Meiryo UI" panose="020B0604030504040204" pitchFamily="50" charset="-128"/>
                <a:ea typeface="Meiryo UI" panose="020B0604030504040204" pitchFamily="50" charset="-128"/>
              </a:rPr>
              <a:t>VII.需要状況と今後の需要ポテンシャル</a:t>
            </a:r>
          </a:p>
          <a:p>
            <a:endParaRPr lang="en-US" altLang="ja-JP" sz="1200" b="1" i="1" u="sng"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rgbClr val="FF0000"/>
                </a:solidFill>
                <a:latin typeface="Meiryo UI" panose="020B0604030504040204" pitchFamily="50" charset="-128"/>
                <a:ea typeface="Meiryo UI" panose="020B0604030504040204" pitchFamily="50" charset="-128"/>
              </a:rPr>
              <a:t>市場の</a:t>
            </a:r>
            <a:r>
              <a:rPr lang="en-US" altLang="ja-JP" sz="1200" dirty="0">
                <a:solidFill>
                  <a:srgbClr val="FF0000"/>
                </a:solidFill>
                <a:latin typeface="Meiryo UI" panose="020B0604030504040204" pitchFamily="50" charset="-128"/>
                <a:ea typeface="Meiryo UI" panose="020B0604030504040204" pitchFamily="50" charset="-128"/>
              </a:rPr>
              <a:t>75</a:t>
            </a:r>
            <a:r>
              <a:rPr lang="ja-JP" altLang="en-US" sz="1200" dirty="0">
                <a:solidFill>
                  <a:srgbClr val="FF0000"/>
                </a:solidFill>
                <a:latin typeface="Meiryo UI" panose="020B0604030504040204" pitchFamily="50" charset="-128"/>
                <a:ea typeface="Meiryo UI" panose="020B0604030504040204" pitchFamily="50" charset="-128"/>
              </a:rPr>
              <a:t>％がマレーシア産であり、マレーシアからの輸出も行われている</a:t>
            </a:r>
            <a:r>
              <a:rPr lang="ja-JP" altLang="en-US" sz="1200" dirty="0">
                <a:solidFill>
                  <a:schemeClr val="tx1">
                    <a:lumMod val="50000"/>
                  </a:schemeClr>
                </a:solidFill>
                <a:latin typeface="Meiryo UI" panose="020B0604030504040204" pitchFamily="50" charset="-128"/>
                <a:ea typeface="Meiryo UI" panose="020B0604030504040204" pitchFamily="50" charset="-128"/>
              </a:rPr>
              <a:t>。</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輸入品は中級から高級品まで幅があるが、特に日本のメロンは高級品に特化しており、他の国とは差別化ができている。</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chemeClr val="tx1">
                    <a:lumMod val="50000"/>
                  </a:schemeClr>
                </a:solidFill>
                <a:latin typeface="Meiryo UI" panose="020B0604030504040204" pitchFamily="50" charset="-128"/>
                <a:ea typeface="Meiryo UI" panose="020B0604030504040204" pitchFamily="50" charset="-128"/>
              </a:rPr>
              <a:t>一方でマレーシア産やブルネイ産のマスクメロンが市場に出回り始めており、日本産の差別化やブランド認知で高級メロンの地位を保全するとともに、価格競争力も検討することが今後重要になってくる。 </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rgbClr val="FF0000"/>
                </a:solidFill>
                <a:latin typeface="Meiryo UI" panose="020B0604030504040204" pitchFamily="50" charset="-128"/>
                <a:ea typeface="Meiryo UI" panose="020B0604030504040204" pitchFamily="50" charset="-128"/>
              </a:rPr>
              <a:t>マレーシアでは、新鮮なフルーツを使ったデザートが人気で、フルーツを使ったデザートのお店が続々とオープンしており（国内初の</a:t>
            </a:r>
            <a:r>
              <a:rPr lang="en-US" altLang="ja-JP" sz="1200" dirty="0">
                <a:solidFill>
                  <a:srgbClr val="FF0000"/>
                </a:solidFill>
                <a:latin typeface="Meiryo UI" panose="020B0604030504040204" pitchFamily="50" charset="-128"/>
                <a:ea typeface="Meiryo UI" panose="020B0604030504040204" pitchFamily="50" charset="-128"/>
              </a:rPr>
              <a:t>Rock</a:t>
            </a:r>
            <a:r>
              <a:rPr lang="ja-JP" altLang="en-US" sz="1200" dirty="0">
                <a:solidFill>
                  <a:srgbClr val="FF0000"/>
                </a:solidFill>
                <a:latin typeface="Meiryo UI" panose="020B0604030504040204" pitchFamily="50" charset="-128"/>
                <a:ea typeface="Meiryo UI" panose="020B0604030504040204" pitchFamily="50" charset="-128"/>
              </a:rPr>
              <a:t>メロンデザート専門店「</a:t>
            </a:r>
            <a:r>
              <a:rPr lang="en-US" altLang="ja-JP" sz="1200" dirty="0">
                <a:solidFill>
                  <a:srgbClr val="FF0000"/>
                </a:solidFill>
                <a:latin typeface="Meiryo UI" panose="020B0604030504040204" pitchFamily="50" charset="-128"/>
                <a:ea typeface="Meiryo UI" panose="020B0604030504040204" pitchFamily="50" charset="-128"/>
              </a:rPr>
              <a:t>MK Fruits Valley Cafe</a:t>
            </a:r>
            <a:r>
              <a:rPr lang="ja-JP" altLang="en-US" sz="1200" dirty="0">
                <a:solidFill>
                  <a:srgbClr val="FF0000"/>
                </a:solidFill>
                <a:latin typeface="Meiryo UI" panose="020B0604030504040204" pitchFamily="50" charset="-128"/>
                <a:ea typeface="Meiryo UI" panose="020B0604030504040204" pitchFamily="50" charset="-128"/>
              </a:rPr>
              <a:t>」等）、こういった外食産業も需要が見込める市場であろう</a:t>
            </a:r>
            <a:r>
              <a:rPr lang="ja-JP" altLang="en-US" sz="1200" dirty="0">
                <a:solidFill>
                  <a:schemeClr val="tx1">
                    <a:lumMod val="50000"/>
                  </a:schemeClr>
                </a:solidFill>
                <a:latin typeface="Meiryo UI" panose="020B0604030504040204" pitchFamily="50" charset="-128"/>
                <a:ea typeface="Meiryo UI" panose="020B0604030504040204" pitchFamily="50" charset="-128"/>
              </a:rPr>
              <a:t>。</a:t>
            </a:r>
            <a:endParaRPr lang="en-US" altLang="ja-JP" sz="1200" b="1" dirty="0">
              <a:solidFill>
                <a:schemeClr val="tx1">
                  <a:lumMod val="50000"/>
                </a:schemeClr>
              </a:solidFill>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id="{63C3ECC1-C22E-4ED7-B166-53C999F4B637}"/>
              </a:ext>
            </a:extLst>
          </p:cNvPr>
          <p:cNvSpPr/>
          <p:nvPr/>
        </p:nvSpPr>
        <p:spPr>
          <a:xfrm>
            <a:off x="400894" y="907140"/>
            <a:ext cx="9125980" cy="827887"/>
          </a:xfrm>
          <a:prstGeom prst="rect">
            <a:avLst/>
          </a:prstGeom>
          <a:solidFill>
            <a:schemeClr val="tx2">
              <a:lumMod val="10000"/>
              <a:lumOff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altLang="ja-JP" sz="1200" b="1" dirty="0">
                <a:solidFill>
                  <a:schemeClr val="tx1">
                    <a:lumMod val="50000"/>
                  </a:schemeClr>
                </a:solidFill>
                <a:latin typeface="Meiryo UI" panose="020B0604030504040204" pitchFamily="50" charset="-128"/>
                <a:ea typeface="Meiryo UI" panose="020B0604030504040204" pitchFamily="50" charset="-128"/>
              </a:rPr>
              <a:t>V.卸売・小売の状況</a:t>
            </a:r>
          </a:p>
          <a:p>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en-US" altLang="ja-JP" sz="1200" dirty="0">
                <a:solidFill>
                  <a:schemeClr val="tx1">
                    <a:lumMod val="50000"/>
                  </a:schemeClr>
                </a:solidFill>
                <a:latin typeface="Meiryo UI" panose="020B0604030504040204" pitchFamily="50" charset="-128"/>
                <a:ea typeface="Meiryo UI" panose="020B0604030504040204" pitchFamily="50" charset="-128"/>
              </a:rPr>
              <a:t>Rock</a:t>
            </a:r>
            <a:r>
              <a:rPr lang="ja-JP" altLang="en-US" sz="1200" dirty="0">
                <a:solidFill>
                  <a:schemeClr val="tx1">
                    <a:lumMod val="50000"/>
                  </a:schemeClr>
                </a:solidFill>
                <a:latin typeface="Meiryo UI" panose="020B0604030504040204" pitchFamily="50" charset="-128"/>
                <a:ea typeface="Meiryo UI" panose="020B0604030504040204" pitchFamily="50" charset="-128"/>
              </a:rPr>
              <a:t>メロンなどの通常品質のメロンは量り売りがメインであるのに対し、日本からの輸出メロンのような高級品は一個当たりの値段になっている。</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solidFill>
                  <a:srgbClr val="FF0000"/>
                </a:solidFill>
                <a:latin typeface="Meiryo UI" panose="020B0604030504040204" pitchFamily="50" charset="-128"/>
                <a:ea typeface="Meiryo UI" panose="020B0604030504040204" pitchFamily="50" charset="-128"/>
              </a:rPr>
              <a:t>地元の</a:t>
            </a:r>
            <a:r>
              <a:rPr lang="en-US" altLang="ja-JP" sz="1200" dirty="0">
                <a:solidFill>
                  <a:srgbClr val="FF0000"/>
                </a:solidFill>
                <a:latin typeface="Meiryo UI" panose="020B0604030504040204" pitchFamily="50" charset="-128"/>
                <a:ea typeface="Meiryo UI" panose="020B0604030504040204" pitchFamily="50" charset="-128"/>
              </a:rPr>
              <a:t>Rock</a:t>
            </a:r>
            <a:r>
              <a:rPr lang="ja-JP" altLang="en-US" sz="1200" dirty="0">
                <a:solidFill>
                  <a:srgbClr val="FF0000"/>
                </a:solidFill>
                <a:latin typeface="Meiryo UI" panose="020B0604030504040204" pitchFamily="50" charset="-128"/>
                <a:ea typeface="Meiryo UI" panose="020B0604030504040204" pitchFamily="50" charset="-128"/>
              </a:rPr>
              <a:t>メロンや中国産の</a:t>
            </a:r>
            <a:r>
              <a:rPr lang="en-US" altLang="ja-JP" sz="1200" dirty="0">
                <a:solidFill>
                  <a:srgbClr val="FF0000"/>
                </a:solidFill>
                <a:latin typeface="Meiryo UI" panose="020B0604030504040204" pitchFamily="50" charset="-128"/>
                <a:ea typeface="Meiryo UI" panose="020B0604030504040204" pitchFamily="50" charset="-128"/>
              </a:rPr>
              <a:t>Hami</a:t>
            </a:r>
            <a:r>
              <a:rPr lang="ja-JP" altLang="en-US" sz="1200" dirty="0">
                <a:solidFill>
                  <a:srgbClr val="FF0000"/>
                </a:solidFill>
                <a:latin typeface="Meiryo UI" panose="020B0604030504040204" pitchFamily="50" charset="-128"/>
                <a:ea typeface="Meiryo UI" panose="020B0604030504040204" pitchFamily="50" charset="-128"/>
              </a:rPr>
              <a:t>メロンなどは、小売価格が卸値の</a:t>
            </a:r>
            <a:r>
              <a:rPr lang="en-US" altLang="ja-JP" sz="1200" dirty="0">
                <a:solidFill>
                  <a:srgbClr val="FF0000"/>
                </a:solidFill>
                <a:latin typeface="Meiryo UI" panose="020B0604030504040204" pitchFamily="50" charset="-128"/>
                <a:ea typeface="Meiryo UI" panose="020B0604030504040204" pitchFamily="50" charset="-128"/>
              </a:rPr>
              <a:t>3</a:t>
            </a:r>
            <a:r>
              <a:rPr lang="ja-JP" altLang="en-US" sz="1200" dirty="0">
                <a:solidFill>
                  <a:srgbClr val="FF0000"/>
                </a:solidFill>
                <a:latin typeface="Meiryo UI" panose="020B0604030504040204" pitchFamily="50" charset="-128"/>
                <a:ea typeface="Meiryo UI" panose="020B0604030504040204" pitchFamily="50" charset="-128"/>
              </a:rPr>
              <a:t>倍程度になる。</a:t>
            </a:r>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6776631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B4479814-2E18-4B98-B972-5692E80829F4}"/>
              </a:ext>
            </a:extLst>
          </p:cNvPr>
          <p:cNvSpPr>
            <a:spLocks noGrp="1"/>
          </p:cNvSpPr>
          <p:nvPr>
            <p:ph type="title"/>
          </p:nvPr>
        </p:nvSpPr>
        <p:spPr>
          <a:xfrm>
            <a:off x="172186" y="1747"/>
            <a:ext cx="9578639" cy="618941"/>
          </a:xfrm>
        </p:spPr>
        <p:txBody>
          <a:bodyPr/>
          <a:lstStyle/>
          <a:p>
            <a:r>
              <a:rPr kumimoji="1" lang="ja-JP" altLang="en-US" dirty="0">
                <a:latin typeface="Meiryo UI" panose="020B0604030504040204" pitchFamily="50" charset="-128"/>
                <a:ea typeface="Meiryo UI" panose="020B0604030504040204" pitchFamily="50" charset="-128"/>
              </a:rPr>
              <a:t>説明事項</a:t>
            </a:r>
          </a:p>
        </p:txBody>
      </p:sp>
      <p:sp>
        <p:nvSpPr>
          <p:cNvPr id="2" name="正方形/長方形 1"/>
          <p:cNvSpPr/>
          <p:nvPr/>
        </p:nvSpPr>
        <p:spPr>
          <a:xfrm>
            <a:off x="2322626" y="743854"/>
            <a:ext cx="5760640" cy="5355312"/>
          </a:xfrm>
          <a:prstGeom prst="rect">
            <a:avLst/>
          </a:prstGeom>
        </p:spPr>
        <p:txBody>
          <a:bodyPr wrap="square">
            <a:spAutoFit/>
          </a:bodyPr>
          <a:lstStyle/>
          <a:p>
            <a:r>
              <a:rPr lang="ja-JP" altLang="en-US" sz="1800" b="1" dirty="0">
                <a:solidFill>
                  <a:schemeClr val="bg1">
                    <a:lumMod val="50000"/>
                  </a:schemeClr>
                </a:solidFill>
                <a:latin typeface="Meiryo UI" panose="020B0604030504040204" pitchFamily="50" charset="-128"/>
                <a:ea typeface="Meiryo UI" panose="020B0604030504040204" pitchFamily="50" charset="-128"/>
              </a:rPr>
              <a:t>市場調査</a:t>
            </a:r>
            <a:endParaRPr lang="en-US" altLang="ja-JP" sz="1800" b="1" dirty="0">
              <a:solidFill>
                <a:schemeClr val="bg1">
                  <a:lumMod val="50000"/>
                </a:schemeClr>
              </a:solidFill>
              <a:latin typeface="Meiryo UI" panose="020B0604030504040204" pitchFamily="50" charset="-128"/>
              <a:ea typeface="Meiryo UI" panose="020B0604030504040204" pitchFamily="50" charset="-128"/>
            </a:endParaRPr>
          </a:p>
          <a:p>
            <a:r>
              <a:rPr lang="ja-JP" altLang="en-US" sz="1800" dirty="0">
                <a:solidFill>
                  <a:schemeClr val="bg1">
                    <a:lumMod val="50000"/>
                  </a:schemeClr>
                </a:solidFill>
                <a:latin typeface="Meiryo UI" panose="020B0604030504040204" pitchFamily="50" charset="-128"/>
                <a:ea typeface="Meiryo UI" panose="020B0604030504040204" pitchFamily="50" charset="-128"/>
              </a:rPr>
              <a:t>・調査対象品目別の輸入額・量と年平均成長率</a:t>
            </a:r>
            <a:endParaRPr lang="en-US" altLang="ja-JP" sz="1800" dirty="0">
              <a:solidFill>
                <a:schemeClr val="bg1">
                  <a:lumMod val="50000"/>
                </a:schemeClr>
              </a:solidFill>
              <a:latin typeface="Meiryo UI" panose="020B0604030504040204" pitchFamily="50" charset="-128"/>
              <a:ea typeface="Meiryo UI" panose="020B0604030504040204" pitchFamily="50" charset="-128"/>
            </a:endParaRPr>
          </a:p>
          <a:p>
            <a:r>
              <a:rPr lang="ja-JP" altLang="en-US" sz="1800" dirty="0">
                <a:solidFill>
                  <a:schemeClr val="bg1">
                    <a:lumMod val="50000"/>
                  </a:schemeClr>
                </a:solidFill>
                <a:latin typeface="Meiryo UI" panose="020B0604030504040204" pitchFamily="50" charset="-128"/>
                <a:ea typeface="Meiryo UI" panose="020B0604030504040204" pitchFamily="50" charset="-128"/>
              </a:rPr>
              <a:t>・調査品目別</a:t>
            </a:r>
            <a:endParaRPr lang="en-US" altLang="ja-JP" sz="1800" dirty="0">
              <a:solidFill>
                <a:schemeClr val="bg1">
                  <a:lumMod val="50000"/>
                </a:schemeClr>
              </a:solidFill>
              <a:latin typeface="Meiryo UI" panose="020B0604030504040204" pitchFamily="50" charset="-128"/>
              <a:ea typeface="Meiryo UI" panose="020B0604030504040204" pitchFamily="50" charset="-128"/>
            </a:endParaRPr>
          </a:p>
          <a:p>
            <a:pPr indent="179388"/>
            <a:r>
              <a:rPr lang="en-US" altLang="ja-JP" sz="1800" dirty="0">
                <a:solidFill>
                  <a:schemeClr val="bg1">
                    <a:lumMod val="50000"/>
                  </a:schemeClr>
                </a:solidFill>
                <a:latin typeface="Meiryo UI" panose="020B0604030504040204" pitchFamily="50" charset="-128"/>
                <a:ea typeface="Meiryo UI" panose="020B0604030504040204" pitchFamily="50" charset="-128"/>
              </a:rPr>
              <a:t>- </a:t>
            </a:r>
            <a:r>
              <a:rPr lang="ja-JP" altLang="en-US" sz="1800" dirty="0">
                <a:solidFill>
                  <a:schemeClr val="bg1">
                    <a:lumMod val="50000"/>
                  </a:schemeClr>
                </a:solidFill>
                <a:latin typeface="Meiryo UI" panose="020B0604030504040204" pitchFamily="50" charset="-128"/>
                <a:ea typeface="Meiryo UI" panose="020B0604030504040204" pitchFamily="50" charset="-128"/>
              </a:rPr>
              <a:t>かんし</a:t>
            </a:r>
            <a:r>
              <a:rPr lang="ja-JP" altLang="en-US" sz="1800" dirty="0" err="1">
                <a:solidFill>
                  <a:schemeClr val="bg1">
                    <a:lumMod val="50000"/>
                  </a:schemeClr>
                </a:solidFill>
                <a:latin typeface="Meiryo UI" panose="020B0604030504040204" pitchFamily="50" charset="-128"/>
                <a:ea typeface="Meiryo UI" panose="020B0604030504040204" pitchFamily="50" charset="-128"/>
              </a:rPr>
              <a:t>ょ</a:t>
            </a:r>
            <a:endParaRPr lang="en-US" altLang="ja-JP" sz="1800" dirty="0">
              <a:solidFill>
                <a:schemeClr val="bg1">
                  <a:lumMod val="50000"/>
                </a:schemeClr>
              </a:solidFill>
              <a:latin typeface="Meiryo UI" panose="020B0604030504040204" pitchFamily="50" charset="-128"/>
              <a:ea typeface="Meiryo UI" panose="020B0604030504040204" pitchFamily="50" charset="-128"/>
            </a:endParaRPr>
          </a:p>
          <a:p>
            <a:pPr indent="179388"/>
            <a:r>
              <a:rPr lang="en-US" altLang="ja-JP" sz="1800" dirty="0">
                <a:solidFill>
                  <a:schemeClr val="bg1">
                    <a:lumMod val="50000"/>
                  </a:schemeClr>
                </a:solidFill>
                <a:latin typeface="Meiryo UI" panose="020B0604030504040204" pitchFamily="50" charset="-128"/>
                <a:ea typeface="Meiryo UI" panose="020B0604030504040204" pitchFamily="50" charset="-128"/>
              </a:rPr>
              <a:t>- </a:t>
            </a:r>
            <a:r>
              <a:rPr lang="ja-JP" altLang="en-US" sz="1800" dirty="0">
                <a:solidFill>
                  <a:schemeClr val="bg1">
                    <a:lumMod val="50000"/>
                  </a:schemeClr>
                </a:solidFill>
                <a:latin typeface="Meiryo UI" panose="020B0604030504040204" pitchFamily="50" charset="-128"/>
                <a:ea typeface="Meiryo UI" panose="020B0604030504040204" pitchFamily="50" charset="-128"/>
              </a:rPr>
              <a:t>梨</a:t>
            </a:r>
            <a:endParaRPr lang="en-US" altLang="ja-JP" sz="1800" dirty="0">
              <a:solidFill>
                <a:schemeClr val="bg1">
                  <a:lumMod val="50000"/>
                </a:schemeClr>
              </a:solidFill>
              <a:latin typeface="Meiryo UI" panose="020B0604030504040204" pitchFamily="50" charset="-128"/>
              <a:ea typeface="Meiryo UI" panose="020B0604030504040204" pitchFamily="50" charset="-128"/>
            </a:endParaRPr>
          </a:p>
          <a:p>
            <a:pPr indent="179388"/>
            <a:r>
              <a:rPr lang="en-US" altLang="ja-JP" sz="1800" dirty="0">
                <a:solidFill>
                  <a:schemeClr val="bg1">
                    <a:lumMod val="50000"/>
                  </a:schemeClr>
                </a:solidFill>
                <a:latin typeface="Meiryo UI" panose="020B0604030504040204" pitchFamily="50" charset="-128"/>
                <a:ea typeface="Meiryo UI" panose="020B0604030504040204" pitchFamily="50" charset="-128"/>
              </a:rPr>
              <a:t>- </a:t>
            </a:r>
            <a:r>
              <a:rPr lang="ja-JP" altLang="en-US" sz="1800" dirty="0">
                <a:solidFill>
                  <a:schemeClr val="bg1">
                    <a:lumMod val="50000"/>
                  </a:schemeClr>
                </a:solidFill>
                <a:latin typeface="Meiryo UI" panose="020B0604030504040204" pitchFamily="50" charset="-128"/>
                <a:ea typeface="Meiryo UI" panose="020B0604030504040204" pitchFamily="50" charset="-128"/>
              </a:rPr>
              <a:t>柿</a:t>
            </a:r>
            <a:endParaRPr lang="en-US" altLang="ja-JP" sz="1800" dirty="0">
              <a:solidFill>
                <a:schemeClr val="bg1">
                  <a:lumMod val="50000"/>
                </a:schemeClr>
              </a:solidFill>
              <a:latin typeface="Meiryo UI" panose="020B0604030504040204" pitchFamily="50" charset="-128"/>
              <a:ea typeface="Meiryo UI" panose="020B0604030504040204" pitchFamily="50" charset="-128"/>
            </a:endParaRPr>
          </a:p>
          <a:p>
            <a:pPr indent="179388"/>
            <a:r>
              <a:rPr lang="en-US" altLang="ja-JP" sz="1800" dirty="0">
                <a:solidFill>
                  <a:schemeClr val="bg1">
                    <a:lumMod val="50000"/>
                  </a:schemeClr>
                </a:solidFill>
                <a:latin typeface="Meiryo UI" panose="020B0604030504040204" pitchFamily="50" charset="-128"/>
                <a:ea typeface="Meiryo UI" panose="020B0604030504040204" pitchFamily="50" charset="-128"/>
              </a:rPr>
              <a:t>-</a:t>
            </a:r>
            <a:r>
              <a:rPr lang="ja-JP" altLang="en-US" sz="1800" dirty="0">
                <a:solidFill>
                  <a:schemeClr val="bg1">
                    <a:lumMod val="50000"/>
                  </a:schemeClr>
                </a:solidFill>
                <a:latin typeface="Meiryo UI" panose="020B0604030504040204" pitchFamily="50" charset="-128"/>
                <a:ea typeface="Meiryo UI" panose="020B0604030504040204" pitchFamily="50" charset="-128"/>
              </a:rPr>
              <a:t> メロン</a:t>
            </a:r>
            <a:endParaRPr lang="en-US" altLang="ja-JP" sz="1800" dirty="0">
              <a:solidFill>
                <a:schemeClr val="bg1">
                  <a:lumMod val="50000"/>
                </a:schemeClr>
              </a:solidFill>
              <a:latin typeface="Meiryo UI" panose="020B0604030504040204" pitchFamily="50" charset="-128"/>
              <a:ea typeface="Meiryo UI" panose="020B0604030504040204" pitchFamily="50" charset="-128"/>
            </a:endParaRPr>
          </a:p>
          <a:p>
            <a:pPr marL="342900" indent="-342900">
              <a:buFontTx/>
              <a:buChar char="-"/>
            </a:pPr>
            <a:endParaRPr lang="en-US" altLang="ja-JP" sz="1800" dirty="0">
              <a:solidFill>
                <a:schemeClr val="bg1">
                  <a:lumMod val="50000"/>
                </a:schemeClr>
              </a:solidFill>
              <a:latin typeface="Meiryo UI" panose="020B0604030504040204" pitchFamily="50" charset="-128"/>
              <a:ea typeface="Meiryo UI" panose="020B0604030504040204" pitchFamily="50" charset="-128"/>
            </a:endParaRPr>
          </a:p>
          <a:p>
            <a:r>
              <a:rPr lang="ja-JP" altLang="en-US" sz="1800" b="1" dirty="0">
                <a:solidFill>
                  <a:schemeClr val="tx1">
                    <a:lumMod val="50000"/>
                  </a:schemeClr>
                </a:solidFill>
                <a:latin typeface="Meiryo UI" panose="020B0604030504040204" pitchFamily="50" charset="-128"/>
                <a:ea typeface="Meiryo UI" panose="020B0604030504040204" pitchFamily="50" charset="-128"/>
              </a:rPr>
              <a:t>市場参入</a:t>
            </a:r>
            <a:r>
              <a:rPr lang="en-US" altLang="ja-JP" sz="1800" b="1" dirty="0">
                <a:solidFill>
                  <a:schemeClr val="tx1">
                    <a:lumMod val="50000"/>
                  </a:schemeClr>
                </a:solidFill>
                <a:latin typeface="Meiryo UI" panose="020B0604030504040204" pitchFamily="50" charset="-128"/>
                <a:ea typeface="Meiryo UI" panose="020B0604030504040204" pitchFamily="50" charset="-128"/>
              </a:rPr>
              <a:t>(</a:t>
            </a:r>
            <a:r>
              <a:rPr lang="ja-JP" altLang="en-US" sz="1800" b="1" dirty="0">
                <a:solidFill>
                  <a:schemeClr val="tx1">
                    <a:lumMod val="50000"/>
                  </a:schemeClr>
                </a:solidFill>
                <a:latin typeface="Meiryo UI" panose="020B0604030504040204" pitchFamily="50" charset="-128"/>
                <a:ea typeface="Meiryo UI" panose="020B0604030504040204" pitchFamily="50" charset="-128"/>
              </a:rPr>
              <a:t>拡大</a:t>
            </a:r>
            <a:r>
              <a:rPr lang="en-US" altLang="ja-JP" sz="1800" b="1" dirty="0">
                <a:solidFill>
                  <a:schemeClr val="tx1">
                    <a:lumMod val="50000"/>
                  </a:schemeClr>
                </a:solidFill>
                <a:latin typeface="Meiryo UI" panose="020B0604030504040204" pitchFamily="50" charset="-128"/>
                <a:ea typeface="Meiryo UI" panose="020B0604030504040204" pitchFamily="50" charset="-128"/>
              </a:rPr>
              <a:t>)</a:t>
            </a:r>
            <a:r>
              <a:rPr lang="ja-JP" altLang="en-US" sz="1800" b="1" dirty="0">
                <a:solidFill>
                  <a:schemeClr val="tx1">
                    <a:lumMod val="50000"/>
                  </a:schemeClr>
                </a:solidFill>
                <a:latin typeface="Meiryo UI" panose="020B0604030504040204" pitchFamily="50" charset="-128"/>
                <a:ea typeface="Meiryo UI" panose="020B0604030504040204" pitchFamily="50" charset="-128"/>
              </a:rPr>
              <a:t>の障壁となっている規制やインフラ問題</a:t>
            </a:r>
            <a:endParaRPr lang="en-US" altLang="ja-JP" sz="1800" b="1" dirty="0">
              <a:solidFill>
                <a:schemeClr val="tx1">
                  <a:lumMod val="50000"/>
                </a:schemeClr>
              </a:solidFill>
              <a:latin typeface="Meiryo UI" panose="020B0604030504040204" pitchFamily="50" charset="-128"/>
              <a:ea typeface="Meiryo UI" panose="020B0604030504040204" pitchFamily="50" charset="-128"/>
            </a:endParaRPr>
          </a:p>
          <a:p>
            <a:r>
              <a:rPr lang="ja-JP" altLang="en-US" sz="1800" dirty="0">
                <a:solidFill>
                  <a:schemeClr val="tx1">
                    <a:lumMod val="50000"/>
                  </a:schemeClr>
                </a:solidFill>
                <a:latin typeface="Meiryo UI" panose="020B0604030504040204" pitchFamily="50" charset="-128"/>
                <a:ea typeface="Meiryo UI" panose="020B0604030504040204" pitchFamily="50" charset="-128"/>
              </a:rPr>
              <a:t>・市場参入・拡大に対する規制・インフラの障壁</a:t>
            </a:r>
            <a:endParaRPr lang="en-US" altLang="ja-JP" sz="1800" dirty="0">
              <a:solidFill>
                <a:schemeClr val="tx1">
                  <a:lumMod val="50000"/>
                </a:schemeClr>
              </a:solidFill>
              <a:latin typeface="Meiryo UI" panose="020B0604030504040204" pitchFamily="50" charset="-128"/>
              <a:ea typeface="Meiryo UI" panose="020B0604030504040204" pitchFamily="50" charset="-128"/>
            </a:endParaRPr>
          </a:p>
          <a:p>
            <a:r>
              <a:rPr lang="ja-JP" altLang="en-US" sz="1800" dirty="0">
                <a:solidFill>
                  <a:schemeClr val="tx1">
                    <a:lumMod val="50000"/>
                  </a:schemeClr>
                </a:solidFill>
                <a:latin typeface="Meiryo UI" panose="020B0604030504040204" pitchFamily="50" charset="-128"/>
                <a:ea typeface="Meiryo UI" panose="020B0604030504040204" pitchFamily="50" charset="-128"/>
              </a:rPr>
              <a:t>・調査品目別の規制の概要</a:t>
            </a:r>
            <a:endParaRPr lang="en-US" altLang="ja-JP" sz="1800" dirty="0">
              <a:solidFill>
                <a:schemeClr val="tx1">
                  <a:lumMod val="50000"/>
                </a:schemeClr>
              </a:solidFill>
              <a:latin typeface="Meiryo UI" panose="020B0604030504040204" pitchFamily="50" charset="-128"/>
              <a:ea typeface="Meiryo UI" panose="020B0604030504040204" pitchFamily="50" charset="-128"/>
              <a:cs typeface="Arial"/>
            </a:endParaRPr>
          </a:p>
          <a:p>
            <a:pPr marL="92075" lvl="0" indent="-92075" defTabSz="484862">
              <a:defRPr/>
            </a:pPr>
            <a:endParaRPr lang="en-US" altLang="ja-JP" sz="1800" b="1" dirty="0">
              <a:solidFill>
                <a:schemeClr val="bg1">
                  <a:lumMod val="50000"/>
                </a:schemeClr>
              </a:solidFill>
              <a:latin typeface="Meiryo UI" panose="020B0604030504040204" pitchFamily="50" charset="-128"/>
              <a:ea typeface="Meiryo UI" panose="020B0604030504040204" pitchFamily="50" charset="-128"/>
              <a:cs typeface="Meiryo UI" panose="020B0604030504040204" pitchFamily="50" charset="-128"/>
            </a:endParaRPr>
          </a:p>
          <a:p>
            <a:pPr marL="92075" lvl="0" indent="-92075" defTabSz="484862">
              <a:defRPr/>
            </a:pPr>
            <a:r>
              <a:rPr lang="ja-JP" altLang="en-US" sz="1800" b="1" dirty="0">
                <a:solidFill>
                  <a:schemeClr val="bg1">
                    <a:lumMod val="50000"/>
                  </a:schemeClr>
                </a:solidFill>
                <a:latin typeface="Meiryo UI" panose="020B0604030504040204" pitchFamily="50" charset="-128"/>
                <a:ea typeface="Meiryo UI" panose="020B0604030504040204" pitchFamily="50" charset="-128"/>
                <a:cs typeface="Meiryo UI" panose="020B0604030504040204" pitchFamily="50" charset="-128"/>
              </a:rPr>
              <a:t>市場参入（拡大）のあり方・輸出戦略案</a:t>
            </a:r>
            <a:endParaRPr lang="en-US" altLang="ja-JP" sz="1800" b="1" dirty="0">
              <a:solidFill>
                <a:schemeClr val="bg1">
                  <a:lumMod val="50000"/>
                </a:schemeClr>
              </a:solidFill>
              <a:latin typeface="Meiryo UI" panose="020B0604030504040204" pitchFamily="50" charset="-128"/>
              <a:ea typeface="Meiryo UI" panose="020B0604030504040204" pitchFamily="50" charset="-128"/>
              <a:cs typeface="Meiryo UI" panose="020B0604030504040204" pitchFamily="50" charset="-128"/>
            </a:endParaRPr>
          </a:p>
          <a:p>
            <a:pPr marL="92075" lvl="0" indent="-92075" defTabSz="484862">
              <a:defRPr/>
            </a:pPr>
            <a:r>
              <a:rPr lang="ja-JP" altLang="en-US" sz="1800" dirty="0">
                <a:solidFill>
                  <a:schemeClr val="bg1">
                    <a:lumMod val="50000"/>
                  </a:schemeClr>
                </a:solidFill>
                <a:latin typeface="Meiryo UI" panose="020B0604030504040204" pitchFamily="50" charset="-128"/>
                <a:ea typeface="Meiryo UI" panose="020B0604030504040204" pitchFamily="50" charset="-128"/>
              </a:rPr>
              <a:t>・調査対象</a:t>
            </a:r>
            <a:r>
              <a:rPr lang="en-US" altLang="ja-JP" sz="1800" dirty="0">
                <a:solidFill>
                  <a:schemeClr val="bg1">
                    <a:lumMod val="50000"/>
                  </a:schemeClr>
                </a:solidFill>
                <a:latin typeface="Meiryo UI" panose="020B0604030504040204" pitchFamily="50" charset="-128"/>
                <a:ea typeface="Meiryo UI" panose="020B0604030504040204" pitchFamily="50" charset="-128"/>
              </a:rPr>
              <a:t>3</a:t>
            </a:r>
            <a:r>
              <a:rPr lang="ja-JP" altLang="en-US" sz="1800" dirty="0">
                <a:solidFill>
                  <a:schemeClr val="bg1">
                    <a:lumMod val="50000"/>
                  </a:schemeClr>
                </a:solidFill>
                <a:latin typeface="Meiryo UI" panose="020B0604030504040204" pitchFamily="50" charset="-128"/>
                <a:ea typeface="Meiryo UI" panose="020B0604030504040204" pitchFamily="50" charset="-128"/>
              </a:rPr>
              <a:t>地域の状況</a:t>
            </a:r>
            <a:endParaRPr lang="en-US" altLang="ja-JP" sz="1800" dirty="0">
              <a:solidFill>
                <a:schemeClr val="bg1">
                  <a:lumMod val="50000"/>
                </a:schemeClr>
              </a:solidFill>
              <a:latin typeface="Meiryo UI" panose="020B0604030504040204" pitchFamily="50" charset="-128"/>
              <a:ea typeface="Meiryo UI" panose="020B0604030504040204" pitchFamily="50" charset="-128"/>
            </a:endParaRPr>
          </a:p>
          <a:p>
            <a:r>
              <a:rPr lang="ja-JP" altLang="en-US" sz="1800" dirty="0">
                <a:solidFill>
                  <a:schemeClr val="bg1">
                    <a:lumMod val="50000"/>
                  </a:schemeClr>
                </a:solidFill>
                <a:latin typeface="Meiryo UI" panose="020B0604030504040204" pitchFamily="50" charset="-128"/>
                <a:ea typeface="Meiryo UI" panose="020B0604030504040204" pitchFamily="50" charset="-128"/>
              </a:rPr>
              <a:t>・対マレーシア輸出戦略の基本的な考え方</a:t>
            </a:r>
            <a:endParaRPr lang="en-US" altLang="ja-JP" sz="1800" dirty="0">
              <a:solidFill>
                <a:schemeClr val="bg1">
                  <a:lumMod val="50000"/>
                </a:schemeClr>
              </a:solidFill>
              <a:latin typeface="Meiryo UI" panose="020B0604030504040204" pitchFamily="50" charset="-128"/>
              <a:ea typeface="Meiryo UI" panose="020B0604030504040204" pitchFamily="50" charset="-128"/>
            </a:endParaRPr>
          </a:p>
          <a:p>
            <a:r>
              <a:rPr lang="ja-JP" altLang="en-US" sz="1800" dirty="0">
                <a:solidFill>
                  <a:schemeClr val="bg1">
                    <a:lumMod val="50000"/>
                  </a:schemeClr>
                </a:solidFill>
                <a:latin typeface="Meiryo UI" panose="020B0604030504040204" pitchFamily="50" charset="-128"/>
                <a:ea typeface="Meiryo UI" panose="020B0604030504040204" pitchFamily="50" charset="-128"/>
              </a:rPr>
              <a:t>・調査対象品目ごとの市場参入のための戦略提言</a:t>
            </a:r>
            <a:endParaRPr lang="en-US" altLang="ja-JP" sz="1800" dirty="0">
              <a:solidFill>
                <a:schemeClr val="bg1">
                  <a:lumMod val="50000"/>
                </a:schemeClr>
              </a:solidFill>
              <a:latin typeface="Meiryo UI" panose="020B0604030504040204" pitchFamily="50" charset="-128"/>
              <a:ea typeface="Meiryo UI" panose="020B0604030504040204" pitchFamily="50" charset="-128"/>
            </a:endParaRPr>
          </a:p>
          <a:p>
            <a:r>
              <a:rPr lang="ja-JP" altLang="en-US" sz="1800" dirty="0">
                <a:solidFill>
                  <a:schemeClr val="bg1">
                    <a:lumMod val="50000"/>
                  </a:schemeClr>
                </a:solidFill>
                <a:latin typeface="Meiryo UI" panose="020B0604030504040204" pitchFamily="50" charset="-128"/>
                <a:ea typeface="Meiryo UI" panose="020B0604030504040204" pitchFamily="50" charset="-128"/>
              </a:rPr>
              <a:t>・地元関連企業との連携推進</a:t>
            </a:r>
            <a:endParaRPr lang="en-US" altLang="ja-JP" sz="1800" dirty="0">
              <a:solidFill>
                <a:schemeClr val="bg1">
                  <a:lumMod val="50000"/>
                </a:schemeClr>
              </a:solidFill>
              <a:latin typeface="Meiryo UI" panose="020B0604030504040204" pitchFamily="50" charset="-128"/>
              <a:ea typeface="Meiryo UI" panose="020B0604030504040204" pitchFamily="50" charset="-128"/>
            </a:endParaRPr>
          </a:p>
          <a:p>
            <a:r>
              <a:rPr lang="ja-JP" altLang="en-US" sz="1800" dirty="0">
                <a:solidFill>
                  <a:schemeClr val="bg1">
                    <a:lumMod val="50000"/>
                  </a:schemeClr>
                </a:solidFill>
                <a:latin typeface="Meiryo UI" panose="020B0604030504040204" pitchFamily="50" charset="-128"/>
                <a:ea typeface="Meiryo UI" panose="020B0604030504040204" pitchFamily="50" charset="-128"/>
              </a:rPr>
              <a:t>・消費者向け販売促進</a:t>
            </a:r>
            <a:endParaRPr lang="en-US" altLang="ja-JP" sz="1800" dirty="0">
              <a:solidFill>
                <a:schemeClr val="bg1">
                  <a:lumMod val="50000"/>
                </a:schemeClr>
              </a:solidFill>
              <a:latin typeface="Meiryo UI" panose="020B0604030504040204" pitchFamily="50" charset="-128"/>
              <a:ea typeface="Meiryo UI" panose="020B0604030504040204" pitchFamily="50" charset="-128"/>
            </a:endParaRPr>
          </a:p>
          <a:p>
            <a:endParaRPr lang="en-US" altLang="ja-JP" sz="1800" dirty="0">
              <a:solidFill>
                <a:schemeClr val="tx1">
                  <a:lumMod val="50000"/>
                </a:schemeClr>
              </a:solidFill>
              <a:latin typeface="Meiryo UI" panose="020B0604030504040204" pitchFamily="50" charset="-128"/>
              <a:ea typeface="Meiryo UI" panose="020B0604030504040204" pitchFamily="50" charset="-128"/>
              <a:cs typeface="Arial"/>
            </a:endParaRPr>
          </a:p>
        </p:txBody>
      </p:sp>
      <p:sp>
        <p:nvSpPr>
          <p:cNvPr id="7" name="正方形/長方形 6"/>
          <p:cNvSpPr/>
          <p:nvPr/>
        </p:nvSpPr>
        <p:spPr>
          <a:xfrm>
            <a:off x="2249371" y="2852936"/>
            <a:ext cx="5472608" cy="982533"/>
          </a:xfrm>
          <a:prstGeom prst="rect">
            <a:avLst/>
          </a:prstGeom>
          <a:noFill/>
          <a:ln w="19050">
            <a:solidFill>
              <a:srgbClr val="FF0000"/>
            </a:solidFill>
            <a:prstDash val="dash"/>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Tree>
    <p:extLst>
      <p:ext uri="{BB962C8B-B14F-4D97-AF65-F5344CB8AC3E}">
        <p14:creationId xmlns:p14="http://schemas.microsoft.com/office/powerpoint/2010/main" val="7597986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市場参入・拡大に対する規制・インフラの障壁</a:t>
            </a:r>
            <a:br>
              <a:rPr lang="en-US" altLang="ja-JP" sz="1800"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規制・インフラの障壁</a:t>
            </a:r>
            <a:endParaRPr kumimoji="1" lang="ja-JP" altLang="en-US" dirty="0">
              <a:latin typeface="Meiryo UI" panose="020B0604030504040204" pitchFamily="50" charset="-128"/>
              <a:ea typeface="Meiryo UI" panose="020B0604030504040204" pitchFamily="50" charset="-128"/>
            </a:endParaRPr>
          </a:p>
        </p:txBody>
      </p:sp>
      <p:sp>
        <p:nvSpPr>
          <p:cNvPr id="5" name="正方形/長方形 4"/>
          <p:cNvSpPr/>
          <p:nvPr/>
        </p:nvSpPr>
        <p:spPr>
          <a:xfrm>
            <a:off x="0" y="745757"/>
            <a:ext cx="9906000" cy="954107"/>
          </a:xfrm>
          <a:prstGeom prst="rect">
            <a:avLst/>
          </a:prstGeom>
        </p:spPr>
        <p:txBody>
          <a:bodyPr wrap="square">
            <a:spAutoFit/>
          </a:bodyPr>
          <a:lstStyle/>
          <a:p>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マレーシアでは、日本からメロン、柿、梨、かんし</a:t>
            </a:r>
            <a:r>
              <a:rPr lang="ja-JP" altLang="en-US" sz="1400" dirty="0" err="1">
                <a:solidFill>
                  <a:srgbClr val="000000"/>
                </a:solidFill>
                <a:latin typeface="Meiryo UI" panose="020B0604030504040204" pitchFamily="50" charset="-128"/>
                <a:ea typeface="Meiryo UI" panose="020B0604030504040204" pitchFamily="50" charset="-128"/>
                <a:cs typeface="Meiryo UI" panose="020B0604030504040204" pitchFamily="50" charset="-128"/>
              </a:rPr>
              <a:t>ょ</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などの青果物を輸入するための複雑な規制はなく、他の多くの東南アジア諸国と比べて、手続きや要件が簡素化されている。また、マレーシアは、この地域の他の国々と比較して、空港・港湾・高速道路網など比較的インフラが整備されている。</a:t>
            </a: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marL="90488" indent="-90488"/>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6" name="正方形/長方形 5"/>
          <p:cNvSpPr/>
          <p:nvPr/>
        </p:nvSpPr>
        <p:spPr>
          <a:xfrm>
            <a:off x="172186" y="1998424"/>
            <a:ext cx="4492782" cy="3230775"/>
          </a:xfrm>
          <a:prstGeom prst="rect">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nchorCtr="0"/>
          <a:lstStyle/>
          <a:p>
            <a:pPr algn="ctr"/>
            <a:r>
              <a:rPr lang="ja-JP" altLang="en-US"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規制の障壁の状況</a:t>
            </a:r>
            <a:endParaRPr lang="en-US" altLang="ja-JP"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marL="90488" indent="-90488"/>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マレーシアには、日本からメロン、柿、梨、かんし</a:t>
            </a:r>
            <a:r>
              <a:rPr lang="ja-JP" altLang="en-US" sz="1400" dirty="0" err="1">
                <a:solidFill>
                  <a:srgbClr val="000000"/>
                </a:solidFill>
                <a:latin typeface="Meiryo UI" panose="020B0604030504040204" pitchFamily="50" charset="-128"/>
                <a:ea typeface="Meiryo UI" panose="020B0604030504040204" pitchFamily="50" charset="-128"/>
                <a:cs typeface="Meiryo UI" panose="020B0604030504040204" pitchFamily="50" charset="-128"/>
              </a:rPr>
              <a:t>ょ</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などの生鮮食料品を輸入するための複雑な規制はない。</a:t>
            </a: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marL="358775" indent="-358775"/>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400" dirty="0" err="1">
                <a:solidFill>
                  <a:srgbClr val="000000"/>
                </a:solidFill>
                <a:latin typeface="Meiryo UI" panose="020B0604030504040204" pitchFamily="50" charset="-128"/>
                <a:ea typeface="Meiryo UI" panose="020B0604030504040204" pitchFamily="50" charset="-128"/>
                <a:cs typeface="Meiryo UI" panose="020B0604030504040204" pitchFamily="50" charset="-128"/>
              </a:rPr>
              <a:t>ー</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他の多くの東南アジア諸国に比べて、</a:t>
            </a:r>
            <a:r>
              <a:rPr lang="ja-JP" altLang="en-US" sz="14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手続きや要件が簡素化</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されている。</a:t>
            </a: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a:t>
            </a:r>
          </a:p>
          <a:p>
            <a:pPr marL="90488" indent="-90488"/>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しかし、マレーシア検疫検査サービス局（</a:t>
            </a:r>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MAQIS</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）や保健省食品安全品質管理部（</a:t>
            </a:r>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FSQD</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）などの政府機関は、国民の健康や安全のリスクのために農産物に</a:t>
            </a:r>
            <a:r>
              <a:rPr lang="ja-JP" altLang="en-US" sz="14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入港時に定期的に検査</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を行っている。</a:t>
            </a: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7" name="正方形/長方形 6"/>
          <p:cNvSpPr/>
          <p:nvPr/>
        </p:nvSpPr>
        <p:spPr>
          <a:xfrm>
            <a:off x="5124315" y="2001873"/>
            <a:ext cx="4492782" cy="3227327"/>
          </a:xfrm>
          <a:prstGeom prst="rect">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nchorCtr="0"/>
          <a:lstStyle/>
          <a:p>
            <a:pPr algn="ctr"/>
            <a:r>
              <a:rPr lang="ja-JP" altLang="en-US"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インフラの障壁の状況</a:t>
            </a:r>
            <a:endParaRPr lang="en-US" altLang="ja-JP"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marL="90488" indent="-90488"/>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・マレーシアは、この地域の他の国々と比較して、</a:t>
            </a:r>
            <a:r>
              <a:rPr lang="ja-JP" altLang="en-US" sz="14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空港・港湾・高速道路網など比較的インフラが整備</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されている。</a:t>
            </a: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marL="90488" indent="-90488"/>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marL="90488" indent="-90488"/>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・祭事の時期など需要が集中する時期には、出荷した商品が何時間も太陽の下に放置され、検品中に果物が腐ってしまうという問題が発生する可能性がある。 </a:t>
            </a: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marL="90488" indent="-90488"/>
            <a:endPar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marL="90488" indent="-90488"/>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また、日本の小売・輸入業者の中には、輸送、倉庫、小売店の担当者が適切な訓練を受けていなかったり、青果物ごとに適切な温度を確保するなどの基準に従った業務を行っていない可能性があり、ヒューマンエラーによる青果物の品質低下につながるという懸念もあった。  </a:t>
            </a:r>
          </a:p>
        </p:txBody>
      </p:sp>
    </p:spTree>
    <p:extLst>
      <p:ext uri="{BB962C8B-B14F-4D97-AF65-F5344CB8AC3E}">
        <p14:creationId xmlns:p14="http://schemas.microsoft.com/office/powerpoint/2010/main" val="5074407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市場参入・拡大に対する規制・インフラの障壁</a:t>
            </a:r>
            <a:br>
              <a:rPr lang="en-US" altLang="ja-JP" sz="1800"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規制やインフラに対処するための推奨事項　</a:t>
            </a:r>
            <a:r>
              <a:rPr lang="en-US" altLang="ja-JP" sz="1800" dirty="0">
                <a:solidFill>
                  <a:srgbClr val="FFFFFF"/>
                </a:solidFill>
                <a:latin typeface="Meiryo UI" panose="020B0604030504040204" pitchFamily="50" charset="-128"/>
                <a:ea typeface="Meiryo UI" panose="020B0604030504040204" pitchFamily="50" charset="-128"/>
              </a:rPr>
              <a:t>(1/2)</a:t>
            </a:r>
            <a:endParaRPr kumimoji="1" lang="ja-JP" altLang="en-US" dirty="0">
              <a:latin typeface="Meiryo UI" panose="020B0604030504040204" pitchFamily="50" charset="-128"/>
              <a:ea typeface="Meiryo UI" panose="020B0604030504040204" pitchFamily="50" charset="-128"/>
            </a:endParaRPr>
          </a:p>
        </p:txBody>
      </p:sp>
      <p:sp>
        <p:nvSpPr>
          <p:cNvPr id="5" name="正方形/長方形 4"/>
          <p:cNvSpPr/>
          <p:nvPr/>
        </p:nvSpPr>
        <p:spPr>
          <a:xfrm>
            <a:off x="0" y="745757"/>
            <a:ext cx="9906000" cy="523220"/>
          </a:xfrm>
          <a:prstGeom prst="rect">
            <a:avLst/>
          </a:prstGeom>
        </p:spPr>
        <p:txBody>
          <a:bodyPr wrap="square">
            <a:spAutoFit/>
          </a:bodyPr>
          <a:lstStyle/>
          <a:p>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マレーシアにおける輸入・国内流通を円滑にするため、信頼できる貨物輸送業者や輸入業者とパートナーの選定が重要である。</a:t>
            </a: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marL="90488" indent="-90488"/>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6" name="正方形/長方形 5"/>
          <p:cNvSpPr/>
          <p:nvPr/>
        </p:nvSpPr>
        <p:spPr>
          <a:xfrm>
            <a:off x="597431" y="1343576"/>
            <a:ext cx="8599782" cy="2013416"/>
          </a:xfrm>
          <a:prstGeom prst="rect">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nchorCtr="0"/>
          <a:lstStyle/>
          <a:p>
            <a:pPr algn="ctr"/>
            <a:r>
              <a:rPr lang="ja-JP" altLang="en-US"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信頼できる貨物輸送業者や輸入業者とパートナーの選定</a:t>
            </a:r>
            <a:endParaRPr lang="en-US" altLang="ja-JP"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marL="90488" indent="-90488"/>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・日本の生産者・輸出事業者は、出荷前、輸送中、マレーシア到着後を含む輸入プロセス全体をマネージしてくれる</a:t>
            </a:r>
            <a:r>
              <a:rPr lang="ja-JP" altLang="en-US" sz="14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信頼できる貨物輸送業者や輸入業者とパートナーとして協力することが望ましい。</a:t>
            </a:r>
            <a:endParaRPr lang="en-US" altLang="ja-JP" sz="14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marL="90488" indent="-90488"/>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marL="90488" indent="-90488"/>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・その場合、野菜や果物の輸入に精通し、政府機関との折衝経験もあるなど、実績のあるパートナーであることが望まれる。</a:t>
            </a: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marL="90488" indent="-90488"/>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marL="90488" indent="-90488"/>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・規制や政策が随時改訂される可能性があるため、輸入業者は常に動向を把握し、貨物の到着前に必ず当局に要件を確認する必要がある。</a:t>
            </a: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7" name="ホームベース 16"/>
          <p:cNvSpPr/>
          <p:nvPr/>
        </p:nvSpPr>
        <p:spPr>
          <a:xfrm>
            <a:off x="576606" y="3613266"/>
            <a:ext cx="3364023" cy="2696054"/>
          </a:xfrm>
          <a:prstGeom prst="homePlate">
            <a:avLst>
              <a:gd name="adj" fmla="val 21267"/>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lstStyle/>
          <a:p>
            <a:pPr algn="ctr"/>
            <a:r>
              <a:rPr lang="ja-JP" altLang="en-US"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パートナー事業者候補への</a:t>
            </a:r>
            <a:endParaRPr lang="en-US" altLang="ja-JP"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事前確認</a:t>
            </a:r>
            <a:endParaRPr lang="en-US" altLang="ja-JP"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8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日本の生産者・輸出事業者は、マレーシアのパートナー事業者候補に対して、事業許可証、輸入許可証、工場賃貸証明書、年次財務報告書などの書類の提出を求め、信頼度と実績の確認を行うべきである。 </a:t>
            </a: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8" name="ホームベース 17"/>
          <p:cNvSpPr/>
          <p:nvPr/>
        </p:nvSpPr>
        <p:spPr>
          <a:xfrm>
            <a:off x="4049266" y="3613266"/>
            <a:ext cx="3891441" cy="2696054"/>
          </a:xfrm>
          <a:prstGeom prst="homePlate">
            <a:avLst>
              <a:gd name="adj" fmla="val 21267"/>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lstStyle/>
          <a:p>
            <a:pPr algn="ctr"/>
            <a:r>
              <a:rPr lang="ja-JP" altLang="en-US"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パートナー事業者候補を通じた</a:t>
            </a:r>
            <a:endParaRPr lang="en-US" altLang="ja-JP"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トライアル輸出</a:t>
            </a:r>
            <a:endParaRPr lang="en-US" altLang="ja-JP"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8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新しいマレーシアパートナー事業者と協業する場合、日本の生産者・輸出事業者は、パートナーが通関、流通過程での出荷を処理する能力があり、支払い条件を守ることができるかどうかを判断するために、</a:t>
            </a:r>
            <a:r>
              <a:rPr lang="ja-JP" altLang="en-US" sz="14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少量の生鮮食品の輸出でトライアル</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をすることも考えられる。</a:t>
            </a: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8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このトライアルを通じて、両者は取引量を増やすか</a:t>
            </a: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どうかを決めることができる。</a:t>
            </a: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9" name="ホームベース 18"/>
          <p:cNvSpPr/>
          <p:nvPr/>
        </p:nvSpPr>
        <p:spPr>
          <a:xfrm>
            <a:off x="8049344" y="3613266"/>
            <a:ext cx="1368152" cy="2696054"/>
          </a:xfrm>
          <a:prstGeom prst="homePlate">
            <a:avLst>
              <a:gd name="adj" fmla="val 21267"/>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lstStyle/>
          <a:p>
            <a:pPr algn="ctr"/>
            <a:r>
              <a:rPr lang="ja-JP" altLang="en-US"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本格展開</a:t>
            </a:r>
            <a:endParaRPr lang="en-US" altLang="ja-JP"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4010981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市場参入・拡大に対する規制・インフラの障壁</a:t>
            </a:r>
            <a:br>
              <a:rPr lang="en-US" altLang="ja-JP" sz="1800"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規制やインフラに対処するための推奨事項</a:t>
            </a:r>
            <a:r>
              <a:rPr lang="ja-JP" altLang="en-US" dirty="0">
                <a:solidFill>
                  <a:srgbClr val="FFFFFF"/>
                </a:solidFill>
                <a:latin typeface="Meiryo UI" panose="020B0604030504040204" pitchFamily="50" charset="-128"/>
                <a:ea typeface="Meiryo UI" panose="020B0604030504040204" pitchFamily="50" charset="-128"/>
              </a:rPr>
              <a:t>　</a:t>
            </a:r>
            <a:r>
              <a:rPr lang="en-US" altLang="ja-JP" sz="1800" dirty="0">
                <a:solidFill>
                  <a:srgbClr val="FFFFFF"/>
                </a:solidFill>
                <a:latin typeface="Meiryo UI" panose="020B0604030504040204" pitchFamily="50" charset="-128"/>
                <a:ea typeface="Meiryo UI" panose="020B0604030504040204" pitchFamily="50" charset="-128"/>
              </a:rPr>
              <a:t>(2/2)</a:t>
            </a:r>
            <a:endParaRPr kumimoji="1" lang="ja-JP" altLang="en-US" dirty="0">
              <a:latin typeface="Meiryo UI" panose="020B0604030504040204" pitchFamily="50" charset="-128"/>
              <a:ea typeface="Meiryo UI" panose="020B0604030504040204" pitchFamily="50" charset="-128"/>
            </a:endParaRPr>
          </a:p>
        </p:txBody>
      </p:sp>
      <p:sp>
        <p:nvSpPr>
          <p:cNvPr id="5" name="正方形/長方形 4"/>
          <p:cNvSpPr/>
          <p:nvPr/>
        </p:nvSpPr>
        <p:spPr>
          <a:xfrm>
            <a:off x="0" y="745757"/>
            <a:ext cx="9906000" cy="307777"/>
          </a:xfrm>
          <a:prstGeom prst="rect">
            <a:avLst/>
          </a:prstGeom>
        </p:spPr>
        <p:txBody>
          <a:bodyPr wrap="square">
            <a:spAutoFit/>
          </a:bodyPr>
          <a:lstStyle/>
          <a:p>
            <a:pPr marL="90488" indent="-90488"/>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日本からマレーシアへの青果物等の輸出拡大のため、下記のような対応も推奨される。</a:t>
            </a: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2" name="正方形/長方形 11"/>
          <p:cNvSpPr/>
          <p:nvPr/>
        </p:nvSpPr>
        <p:spPr>
          <a:xfrm>
            <a:off x="7536989" y="1484784"/>
            <a:ext cx="2293961" cy="4752528"/>
          </a:xfrm>
          <a:prstGeom prst="rect">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nchorCtr="0"/>
          <a:lstStyle/>
          <a:p>
            <a:pPr algn="ctr"/>
            <a:r>
              <a:rPr lang="ja-JP" altLang="en-US"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加工食品に関する</a:t>
            </a:r>
            <a:endParaRPr lang="en-US" altLang="ja-JP"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ハラール認証取得</a:t>
            </a:r>
            <a:endParaRPr lang="en-US" altLang="ja-JP"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8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（今回の調査対象の加工食品はハラール認証取得は義務ではない）</a:t>
            </a:r>
            <a:endParaRPr lang="en-US" altLang="ja-JP" sz="1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日本の加工食品メーカーは、ムスリムニーズ対応として、日本の海外ハラール認証機関やマレーシア・イスラム開発省（</a:t>
            </a:r>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JAKIM</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）と連携してハラール認証を取得することも考えられる。</a:t>
            </a: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3" name="正方形/長方形 12"/>
          <p:cNvSpPr/>
          <p:nvPr/>
        </p:nvSpPr>
        <p:spPr>
          <a:xfrm>
            <a:off x="5051681" y="1484784"/>
            <a:ext cx="2293961" cy="4752528"/>
          </a:xfrm>
          <a:prstGeom prst="rect">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nchorCtr="0"/>
          <a:lstStyle/>
          <a:p>
            <a:pPr algn="ctr"/>
            <a:r>
              <a:rPr lang="ja-JP" altLang="en-US"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現地マーケティング対応</a:t>
            </a:r>
            <a:endParaRPr lang="en-US" altLang="ja-JP"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日本の生産者・輸出事業者は、マレーシアにおける輸入業者、流通業者、小売業者、政府機関とのコミュニケーションを管理し、マーケティングやプロモーション活動を行うために、マレーシアに現地事務所を設置し、現地従業員を雇用することを検討することも考えられる。</a:t>
            </a: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これは、市場での存在感を高めるだけでなく、規制やインフラの問題で発生する間違いを減らし、問題に対処するのに役立つ。 </a:t>
            </a: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4" name="正方形/長方形 13"/>
          <p:cNvSpPr/>
          <p:nvPr/>
        </p:nvSpPr>
        <p:spPr>
          <a:xfrm>
            <a:off x="2566374" y="1484784"/>
            <a:ext cx="2293961" cy="4752528"/>
          </a:xfrm>
          <a:prstGeom prst="rect">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nchorCtr="0"/>
          <a:lstStyle/>
          <a:p>
            <a:pPr algn="ctr"/>
            <a:r>
              <a:rPr lang="ja-JP" altLang="en-US"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コールドチェーンの確保</a:t>
            </a:r>
            <a:endParaRPr lang="en-US" altLang="ja-JP"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港で混雑した冷凍コンテナに直面する問題を防ぐため、日本の生産者・輸出事業者は、</a:t>
            </a:r>
            <a:r>
              <a:rPr lang="ja-JP" altLang="en-US" sz="14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空港や港に保冷施設を持つ輸入業者と協力</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することをお勧めする。</a:t>
            </a: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輸入業者は、検査や通関を待つ間、貨物を保冷庫（レンタルまたは自社所有）に入れることができる。</a:t>
            </a: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また、混雑する港を避け、上陸に適した港をアドバイスすることもできる。</a:t>
            </a: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5" name="正方形/長方形 14"/>
          <p:cNvSpPr/>
          <p:nvPr/>
        </p:nvSpPr>
        <p:spPr>
          <a:xfrm>
            <a:off x="81067" y="1484784"/>
            <a:ext cx="2293961" cy="4752528"/>
          </a:xfrm>
          <a:prstGeom prst="rect">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nchorCtr="0"/>
          <a:lstStyle/>
          <a:p>
            <a:pPr algn="ctr"/>
            <a:r>
              <a:rPr lang="ja-JP" altLang="en-US"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食品輸入規制・</a:t>
            </a:r>
            <a:endParaRPr lang="en-US" altLang="ja-JP"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国内流通規制への対応</a:t>
            </a:r>
            <a:endParaRPr lang="en-US" altLang="ja-JP"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日本の生産者・輸出事業者や現地輸入業者は、</a:t>
            </a:r>
            <a:r>
              <a:rPr lang="ja-JP" altLang="en-US" sz="14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ラベル、規格、包装</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など輸入に関するすべての要件を遵守し、</a:t>
            </a:r>
            <a:r>
              <a:rPr lang="ja-JP" altLang="en-US" sz="14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現地での市場参入、販売、流通、マーケティング</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に問題が生じないようにすることが重要である。 </a:t>
            </a: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14920210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正方形/長方形 12"/>
          <p:cNvSpPr/>
          <p:nvPr/>
        </p:nvSpPr>
        <p:spPr>
          <a:xfrm>
            <a:off x="2227015" y="2605343"/>
            <a:ext cx="5040560" cy="2736304"/>
          </a:xfrm>
          <a:prstGeom prst="rect">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t" anchorCtr="0"/>
          <a:lstStyle/>
          <a:p>
            <a:pPr algn="ctr"/>
            <a:r>
              <a:rPr lang="ja-JP" altLang="en-US"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調査項目</a:t>
            </a:r>
            <a:endParaRPr lang="en-US" altLang="ja-JP"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青果物関連の規制の概要</a:t>
            </a:r>
            <a:br>
              <a:rPr lang="en-US" altLang="ja-JP" sz="1800"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調査の枠組み</a:t>
            </a:r>
            <a:endParaRPr kumimoji="1" lang="ja-JP" altLang="en-US" dirty="0">
              <a:latin typeface="Meiryo UI" panose="020B0604030504040204" pitchFamily="50" charset="-128"/>
              <a:ea typeface="Meiryo UI" panose="020B0604030504040204" pitchFamily="50" charset="-128"/>
            </a:endParaRPr>
          </a:p>
        </p:txBody>
      </p:sp>
      <p:sp>
        <p:nvSpPr>
          <p:cNvPr id="5" name="正方形/長方形 4"/>
          <p:cNvSpPr/>
          <p:nvPr/>
        </p:nvSpPr>
        <p:spPr>
          <a:xfrm>
            <a:off x="0" y="745757"/>
            <a:ext cx="9906000" cy="307777"/>
          </a:xfrm>
          <a:prstGeom prst="rect">
            <a:avLst/>
          </a:prstGeom>
        </p:spPr>
        <p:txBody>
          <a:bodyPr wrap="square">
            <a:spAutoFit/>
          </a:bodyPr>
          <a:lstStyle/>
          <a:p>
            <a:r>
              <a:rPr lang="ja-JP" altLang="en-US" sz="1400" dirty="0">
                <a:latin typeface="Meiryo UI" panose="020B0604030504040204" pitchFamily="50" charset="-128"/>
                <a:ea typeface="Meiryo UI" panose="020B0604030504040204" pitchFamily="50" charset="-128"/>
              </a:rPr>
              <a:t>マレーシアにおける調査対象品目に関する市場参入</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拡大</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の障壁となっている規制について下記の枠組みで調査を実施した。</a:t>
            </a:r>
          </a:p>
        </p:txBody>
      </p:sp>
      <p:sp>
        <p:nvSpPr>
          <p:cNvPr id="6" name="正方形/長方形 5"/>
          <p:cNvSpPr/>
          <p:nvPr/>
        </p:nvSpPr>
        <p:spPr>
          <a:xfrm>
            <a:off x="2255053" y="1389704"/>
            <a:ext cx="5040560" cy="716585"/>
          </a:xfrm>
          <a:prstGeom prst="rect">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nchorCtr="0"/>
          <a:lstStyle/>
          <a:p>
            <a:pPr indent="1166813"/>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調査対象</a:t>
            </a:r>
            <a:endParaRPr lang="en-US" altLang="ja-JP"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indent="1166813"/>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・青果物：かんしょ、柿、梨、メロン</a:t>
            </a: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8" name="正方形/長方形 7"/>
          <p:cNvSpPr/>
          <p:nvPr/>
        </p:nvSpPr>
        <p:spPr>
          <a:xfrm>
            <a:off x="2851827" y="4143649"/>
            <a:ext cx="1727510" cy="936538"/>
          </a:xfrm>
          <a:prstGeom prst="rect">
            <a:avLst/>
          </a:prstGeom>
          <a:solidFill>
            <a:srgbClr val="F8F9FE"/>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ctr" anchorCtr="0"/>
          <a:lstStyle/>
          <a:p>
            <a:pPr algn="ct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食品規制</a:t>
            </a: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9" name="正方形/長方形 8"/>
          <p:cNvSpPr/>
          <p:nvPr/>
        </p:nvSpPr>
        <p:spPr>
          <a:xfrm>
            <a:off x="2874984" y="2991138"/>
            <a:ext cx="1727510" cy="936538"/>
          </a:xfrm>
          <a:prstGeom prst="rect">
            <a:avLst/>
          </a:prstGeom>
          <a:solidFill>
            <a:srgbClr val="F8F9FE"/>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ctr" anchorCtr="0"/>
          <a:lstStyle/>
          <a:p>
            <a:pPr algn="ct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輸入手続き</a:t>
            </a: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 name="正方形/長方形 1"/>
          <p:cNvSpPr/>
          <p:nvPr/>
        </p:nvSpPr>
        <p:spPr>
          <a:xfrm>
            <a:off x="4612468" y="2122193"/>
            <a:ext cx="325730" cy="346698"/>
          </a:xfrm>
          <a:prstGeom prst="rect">
            <a:avLst/>
          </a:prstGeom>
        </p:spPr>
        <p:txBody>
          <a:bodyPr wrap="square">
            <a:spAutoFit/>
          </a:bodyPr>
          <a:lstStyle/>
          <a:p>
            <a:r>
              <a:rPr lang="en-US" altLang="ja-JP" dirty="0"/>
              <a:t>X</a:t>
            </a:r>
            <a:endParaRPr lang="ja-JP" altLang="en-US" dirty="0"/>
          </a:p>
        </p:txBody>
      </p:sp>
      <p:sp>
        <p:nvSpPr>
          <p:cNvPr id="15" name="正方形/長方形 14"/>
          <p:cNvSpPr/>
          <p:nvPr/>
        </p:nvSpPr>
        <p:spPr>
          <a:xfrm>
            <a:off x="4911143" y="2989729"/>
            <a:ext cx="1727510" cy="936538"/>
          </a:xfrm>
          <a:prstGeom prst="rect">
            <a:avLst/>
          </a:prstGeom>
          <a:solidFill>
            <a:srgbClr val="F8F9FE"/>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ctr" anchorCtr="0"/>
          <a:lstStyle/>
          <a:p>
            <a:pPr algn="ct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輸入関税</a:t>
            </a: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6" name="正方形/長方形 15"/>
          <p:cNvSpPr/>
          <p:nvPr/>
        </p:nvSpPr>
        <p:spPr>
          <a:xfrm>
            <a:off x="46749" y="5623171"/>
            <a:ext cx="9728788" cy="830997"/>
          </a:xfrm>
          <a:prstGeom prst="rect">
            <a:avLst/>
          </a:prstGeom>
        </p:spPr>
        <p:txBody>
          <a:bodyPr wrap="square">
            <a:spAutoFit/>
          </a:bodyPr>
          <a:lstStyle/>
          <a:p>
            <a:r>
              <a:rPr lang="ja-JP" altLang="en-US" sz="1200" dirty="0">
                <a:latin typeface="Meiryo UI" panose="020B0604030504040204" pitchFamily="50" charset="-128"/>
                <a:ea typeface="Meiryo UI" panose="020B0604030504040204" pitchFamily="50" charset="-128"/>
              </a:rPr>
              <a:t>注１：</a:t>
            </a:r>
            <a:r>
              <a:rPr lang="ja-JP" altLang="en-US" sz="1200" dirty="0">
                <a:solidFill>
                  <a:srgbClr val="FF0000"/>
                </a:solidFill>
                <a:latin typeface="Meiryo UI" panose="020B0604030504040204" pitchFamily="50" charset="-128"/>
                <a:ea typeface="Meiryo UI" panose="020B0604030504040204" pitchFamily="50" charset="-128"/>
              </a:rPr>
              <a:t>青果物にはハラール認証の義務はなく、任意の認証制度もない。</a:t>
            </a:r>
            <a:endParaRPr lang="en-US" altLang="ja-JP" sz="1200" dirty="0">
              <a:solidFill>
                <a:srgbClr val="FF0000"/>
              </a:solidFill>
              <a:latin typeface="Meiryo UI" panose="020B0604030504040204" pitchFamily="50" charset="-128"/>
              <a:ea typeface="Meiryo UI" panose="020B0604030504040204" pitchFamily="50" charset="-128"/>
            </a:endParaRPr>
          </a:p>
          <a:p>
            <a:pPr marL="361950" indent="-361950"/>
            <a:r>
              <a:rPr lang="ja-JP" altLang="en-US" sz="1200" dirty="0">
                <a:latin typeface="Meiryo UI" panose="020B0604030504040204" pitchFamily="50" charset="-128"/>
                <a:ea typeface="Meiryo UI" panose="020B0604030504040204" pitchFamily="50" charset="-128"/>
              </a:rPr>
              <a:t>注</a:t>
            </a:r>
            <a:r>
              <a:rPr lang="en-US" altLang="ja-JP" sz="1200" dirty="0">
                <a:latin typeface="Meiryo UI" panose="020B0604030504040204" pitchFamily="50" charset="-128"/>
                <a:ea typeface="Meiryo UI" panose="020B0604030504040204" pitchFamily="50" charset="-128"/>
              </a:rPr>
              <a:t>2</a:t>
            </a:r>
            <a:r>
              <a:rPr lang="ja-JP" altLang="en-US" sz="1200" dirty="0">
                <a:latin typeface="Meiryo UI" panose="020B0604030504040204" pitchFamily="50" charset="-128"/>
                <a:ea typeface="Meiryo UI" panose="020B0604030504040204" pitchFamily="50" charset="-128"/>
              </a:rPr>
              <a:t>：適正農業規範（</a:t>
            </a:r>
            <a:r>
              <a:rPr lang="en-US" altLang="ja-JP" sz="1200" dirty="0">
                <a:latin typeface="Meiryo UI" panose="020B0604030504040204" pitchFamily="50" charset="-128"/>
                <a:ea typeface="Meiryo UI" panose="020B0604030504040204" pitchFamily="50" charset="-128"/>
              </a:rPr>
              <a:t>GAP</a:t>
            </a:r>
            <a:r>
              <a:rPr lang="ja-JP" altLang="en-US" sz="1200" dirty="0">
                <a:latin typeface="Meiryo UI" panose="020B0604030504040204" pitchFamily="50" charset="-128"/>
                <a:ea typeface="Meiryo UI" panose="020B0604030504040204" pitchFamily="50" charset="-128"/>
              </a:rPr>
              <a:t>） </a:t>
            </a:r>
            <a:r>
              <a:rPr lang="en-US" altLang="ja-JP" sz="1200" dirty="0">
                <a:latin typeface="Meiryo UI" panose="020B0604030504040204" pitchFamily="50" charset="-128"/>
                <a:ea typeface="Meiryo UI" panose="020B0604030504040204" pitchFamily="50" charset="-128"/>
              </a:rPr>
              <a:t>: </a:t>
            </a:r>
            <a:r>
              <a:rPr lang="ja-JP" altLang="en-US" sz="1200" dirty="0">
                <a:latin typeface="Meiryo UI" panose="020B0604030504040204" pitchFamily="50" charset="-128"/>
                <a:ea typeface="Meiryo UI" panose="020B0604030504040204" pitchFamily="50" charset="-128"/>
              </a:rPr>
              <a:t>外国の青果物生産者・輸出事業者がマレーシアで製品を販売する場合、</a:t>
            </a:r>
            <a:r>
              <a:rPr lang="en-US" altLang="ja-JP" sz="1200" dirty="0">
                <a:solidFill>
                  <a:srgbClr val="FF0000"/>
                </a:solidFill>
                <a:latin typeface="Meiryo UI" panose="020B0604030504040204" pitchFamily="50" charset="-128"/>
                <a:ea typeface="Meiryo UI" panose="020B0604030504040204" pitchFamily="50" charset="-128"/>
              </a:rPr>
              <a:t>GAP </a:t>
            </a:r>
            <a:r>
              <a:rPr lang="ja-JP" altLang="en-US" sz="1200" dirty="0">
                <a:solidFill>
                  <a:srgbClr val="FF0000"/>
                </a:solidFill>
                <a:latin typeface="Meiryo UI" panose="020B0604030504040204" pitchFamily="50" charset="-128"/>
                <a:ea typeface="Meiryo UI" panose="020B0604030504040204" pitchFamily="50" charset="-128"/>
              </a:rPr>
              <a:t>は強制的な要件ではない。</a:t>
            </a:r>
            <a:r>
              <a:rPr lang="ja-JP" altLang="en-US" sz="1200" dirty="0">
                <a:latin typeface="Meiryo UI" panose="020B0604030504040204" pitchFamily="50" charset="-128"/>
                <a:ea typeface="Meiryo UI" panose="020B0604030504040204" pitchFamily="50" charset="-128"/>
              </a:rPr>
              <a:t>市場調査によると、外国の輸出業者が</a:t>
            </a:r>
            <a:r>
              <a:rPr lang="en-US" altLang="ja-JP" sz="1200" dirty="0">
                <a:latin typeface="Meiryo UI" panose="020B0604030504040204" pitchFamily="50" charset="-128"/>
                <a:ea typeface="Meiryo UI" panose="020B0604030504040204" pitchFamily="50" charset="-128"/>
              </a:rPr>
              <a:t>GAP</a:t>
            </a:r>
            <a:r>
              <a:rPr lang="ja-JP" altLang="en-US" sz="1200" dirty="0">
                <a:latin typeface="Meiryo UI" panose="020B0604030504040204" pitchFamily="50" charset="-128"/>
                <a:ea typeface="Meiryo UI" panose="020B0604030504040204" pitchFamily="50" charset="-128"/>
              </a:rPr>
              <a:t>認証を強調している例がいくつかあるが、そのような基準への準拠はマレーシアにおける最終消費者、小売業者、流通業者の観点から重要な販売促進要因にはなっていない。 </a:t>
            </a:r>
          </a:p>
        </p:txBody>
      </p:sp>
      <p:sp>
        <p:nvSpPr>
          <p:cNvPr id="14" name="正方形/長方形 13"/>
          <p:cNvSpPr/>
          <p:nvPr/>
        </p:nvSpPr>
        <p:spPr>
          <a:xfrm>
            <a:off x="4916135" y="4143649"/>
            <a:ext cx="1727510" cy="936538"/>
          </a:xfrm>
          <a:prstGeom prst="rect">
            <a:avLst/>
          </a:prstGeom>
          <a:solidFill>
            <a:srgbClr val="F8F9FE"/>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ctr" anchorCtr="0"/>
          <a:lstStyle/>
          <a:p>
            <a:pPr algn="ct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外国流通貿易企業に対する運営規則</a:t>
            </a: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40682895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B5B942A-003A-43E0-81C8-F7296C70C087}"/>
              </a:ext>
            </a:extLst>
          </p:cNvPr>
          <p:cNvSpPr>
            <a:spLocks noGrp="1"/>
          </p:cNvSpPr>
          <p:nvPr>
            <p:ph type="title"/>
          </p:nvPr>
        </p:nvSpPr>
        <p:spPr/>
        <p:txBody>
          <a:bodyPr/>
          <a:lstStyle/>
          <a:p>
            <a:r>
              <a:rPr kumimoji="1" lang="ja-JP" altLang="en-US" dirty="0">
                <a:latin typeface="Meiryo UI" panose="020B0604030504040204" pitchFamily="50" charset="-128"/>
                <a:ea typeface="Meiryo UI" panose="020B0604030504040204" pitchFamily="50" charset="-128"/>
              </a:rPr>
              <a:t>マレーシアにおける青果物輸入手続きの概要</a:t>
            </a:r>
          </a:p>
        </p:txBody>
      </p:sp>
      <p:sp>
        <p:nvSpPr>
          <p:cNvPr id="4" name="ホームベース 3"/>
          <p:cNvSpPr/>
          <p:nvPr/>
        </p:nvSpPr>
        <p:spPr>
          <a:xfrm>
            <a:off x="999090" y="1298025"/>
            <a:ext cx="1385746" cy="2638040"/>
          </a:xfrm>
          <a:prstGeom prst="homePlate">
            <a:avLst>
              <a:gd name="adj" fmla="val 26996"/>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lstStyle/>
          <a:p>
            <a:pPr algn="ctr"/>
            <a:r>
              <a:rPr lang="ja-JP" altLang="en-US"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業者登録</a:t>
            </a:r>
            <a:endParaRPr lang="en-US" altLang="ja-JP"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マレーシア輸入業者は農業・食糧安全保障省検疫検査サービス局（</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MAQIS</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）の</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SPEED</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システム</a:t>
            </a:r>
            <a:r>
              <a:rPr lang="ja-JP" altLang="en-US" sz="9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*１</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（輸入業者、輸出業者、貿易代理店のための登録システム）を活用した業者登録</a:t>
            </a:r>
            <a:endPar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9" name="ホームベース 8"/>
          <p:cNvSpPr/>
          <p:nvPr/>
        </p:nvSpPr>
        <p:spPr>
          <a:xfrm>
            <a:off x="9061222" y="1327923"/>
            <a:ext cx="676504" cy="2541228"/>
          </a:xfrm>
          <a:prstGeom prst="homePlate">
            <a:avLst>
              <a:gd name="adj" fmla="val 26996"/>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lstStyle/>
          <a:p>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通関手続き</a:t>
            </a:r>
            <a:endPar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0" name="ホームベース 9"/>
          <p:cNvSpPr/>
          <p:nvPr/>
        </p:nvSpPr>
        <p:spPr>
          <a:xfrm>
            <a:off x="7882207" y="1327923"/>
            <a:ext cx="1064229" cy="2541229"/>
          </a:xfrm>
          <a:prstGeom prst="homePlate">
            <a:avLst>
              <a:gd name="adj" fmla="val 26996"/>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lstStyle/>
          <a:p>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MAQIS</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により</a:t>
            </a:r>
            <a:r>
              <a:rPr lang="zh-TW"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農産物適合証明書（</a:t>
            </a:r>
            <a:r>
              <a:rPr lang="en-US" altLang="zh-TW"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CoC</a:t>
            </a:r>
            <a:r>
              <a:rPr lang="zh-TW"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・輸入許可証発行</a:t>
            </a:r>
            <a:endPar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1" name="ホームベース 10"/>
          <p:cNvSpPr/>
          <p:nvPr/>
        </p:nvSpPr>
        <p:spPr>
          <a:xfrm>
            <a:off x="2481813" y="2520378"/>
            <a:ext cx="2796625" cy="1414961"/>
          </a:xfrm>
          <a:prstGeom prst="homePlate">
            <a:avLst>
              <a:gd name="adj" fmla="val 26996"/>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lstStyle/>
          <a:p>
            <a:r>
              <a:rPr lang="en-US" altLang="ja-JP"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GPL</a:t>
            </a:r>
            <a:r>
              <a:rPr lang="ja-JP" altLang="en-US"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（等級、包装、表示）認証申請</a:t>
            </a:r>
            <a:endParaRPr lang="en-US" altLang="ja-JP"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FAMA</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とマレーシア検疫検査サービス局検疫検査サービス局</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(MAQIS)</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に</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GPL</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（等級、包装、表示）認証をオンラインポータル</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e-</a:t>
            </a:r>
            <a:r>
              <a:rPr lang="en-US" altLang="ja-JP" sz="1200" dirty="0" err="1">
                <a:solidFill>
                  <a:srgbClr val="000000"/>
                </a:solidFill>
                <a:latin typeface="Meiryo UI" panose="020B0604030504040204" pitchFamily="50" charset="-128"/>
                <a:ea typeface="Meiryo UI" panose="020B0604030504040204" pitchFamily="50" charset="-128"/>
                <a:cs typeface="Meiryo UI" panose="020B0604030504040204" pitchFamily="50" charset="-128"/>
              </a:rPr>
              <a:t>Sijil</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3P</a:t>
            </a:r>
            <a:r>
              <a:rPr lang="ja-JP" altLang="en-US" sz="9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9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3</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を通じて登録</a:t>
            </a:r>
            <a:endPar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・各種</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GPL</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関連情報を入力</a:t>
            </a:r>
            <a:endPar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・税関申告書も添付</a:t>
            </a:r>
            <a:endPar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2" name="ホームベース 11"/>
          <p:cNvSpPr/>
          <p:nvPr/>
        </p:nvSpPr>
        <p:spPr>
          <a:xfrm>
            <a:off x="2481813" y="1327923"/>
            <a:ext cx="2719198" cy="1047528"/>
          </a:xfrm>
          <a:prstGeom prst="homePlate">
            <a:avLst>
              <a:gd name="adj" fmla="val 26996"/>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lstStyle/>
          <a:p>
            <a:r>
              <a:rPr lang="ja-JP" altLang="en-US"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農産物適合証明書と輸入許可証申請</a:t>
            </a:r>
            <a:endParaRPr lang="en-US" altLang="ja-JP"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マレーシア輸入業者は</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DagangNet</a:t>
            </a:r>
            <a:r>
              <a:rPr lang="ja-JP" altLang="en-US" sz="9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9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2</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の</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e-permit</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ポータルで農産物適合証明書と輸入許可証を申請</a:t>
            </a:r>
            <a:endPar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・各種の貨物情報を入力</a:t>
            </a:r>
            <a:endPar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3" name="ホームベース 12"/>
          <p:cNvSpPr/>
          <p:nvPr/>
        </p:nvSpPr>
        <p:spPr>
          <a:xfrm>
            <a:off x="2481813" y="4121086"/>
            <a:ext cx="2890648" cy="1153043"/>
          </a:xfrm>
          <a:prstGeom prst="homePlate">
            <a:avLst>
              <a:gd name="adj" fmla="val 26996"/>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lstStyle/>
          <a:p>
            <a:r>
              <a:rPr lang="ja-JP" altLang="en-US"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保健省食品安全品質部</a:t>
            </a:r>
            <a:r>
              <a:rPr lang="en-US" altLang="ja-JP"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(FQSD)</a:t>
            </a:r>
            <a:r>
              <a:rPr lang="ja-JP" altLang="en-US" sz="1200" b="1" dirty="0" err="1">
                <a:solidFill>
                  <a:srgbClr val="000000"/>
                </a:solidFill>
                <a:latin typeface="Meiryo UI" panose="020B0604030504040204" pitchFamily="50" charset="-128"/>
                <a:ea typeface="Meiryo UI" panose="020B0604030504040204" pitchFamily="50" charset="-128"/>
                <a:cs typeface="Meiryo UI" panose="020B0604030504040204" pitchFamily="50" charset="-128"/>
              </a:rPr>
              <a:t>への</a:t>
            </a:r>
            <a:r>
              <a:rPr lang="ja-JP" altLang="en-US"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輸入通知</a:t>
            </a:r>
            <a:endParaRPr lang="en-US" altLang="ja-JP"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マレーシア食品安全情報システム</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⁽FoSIM</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9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9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4</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のプラットフォームを通じて通知</a:t>
            </a:r>
            <a:endPar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・各種の貨物情報を入力</a:t>
            </a:r>
            <a:endPar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5" name="ホームベース 14"/>
          <p:cNvSpPr/>
          <p:nvPr/>
        </p:nvSpPr>
        <p:spPr>
          <a:xfrm>
            <a:off x="6614651" y="4147986"/>
            <a:ext cx="1244327" cy="1153043"/>
          </a:xfrm>
          <a:prstGeom prst="homePlate">
            <a:avLst>
              <a:gd name="adj" fmla="val 26996"/>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lstStyle/>
          <a:p>
            <a:r>
              <a:rPr lang="en-US" altLang="ja-JP"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HTR</a:t>
            </a:r>
            <a:r>
              <a:rPr lang="ja-JP" altLang="en-US"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検査</a:t>
            </a:r>
            <a:r>
              <a:rPr lang="ja-JP" altLang="en-US" sz="9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9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5</a:t>
            </a:r>
          </a:p>
          <a:p>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入国地点で必要に応じて保健省による</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HTR</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検査が実施される場合がある。</a:t>
            </a:r>
            <a:endPar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6" name="ホームベース 15"/>
          <p:cNvSpPr/>
          <p:nvPr/>
        </p:nvSpPr>
        <p:spPr>
          <a:xfrm>
            <a:off x="999090" y="877188"/>
            <a:ext cx="4217884" cy="336097"/>
          </a:xfrm>
          <a:prstGeom prst="homePlate">
            <a:avLst>
              <a:gd name="adj" fmla="val 26996"/>
            </a:avLst>
          </a:prstGeom>
          <a:solidFill>
            <a:schemeClr val="tx2">
              <a:lumMod val="25000"/>
              <a:lumOff val="75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lstStyle/>
          <a:p>
            <a:pPr algn="ct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貨物到着前</a:t>
            </a:r>
            <a:endPar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7" name="ホームベース 16"/>
          <p:cNvSpPr/>
          <p:nvPr/>
        </p:nvSpPr>
        <p:spPr>
          <a:xfrm>
            <a:off x="5531138" y="882160"/>
            <a:ext cx="4206588" cy="336097"/>
          </a:xfrm>
          <a:prstGeom prst="homePlate">
            <a:avLst>
              <a:gd name="adj" fmla="val 26996"/>
            </a:avLst>
          </a:prstGeom>
          <a:solidFill>
            <a:schemeClr val="tx2">
              <a:lumMod val="25000"/>
              <a:lumOff val="75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lstStyle/>
          <a:p>
            <a:pPr algn="ct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貨物到着後</a:t>
            </a:r>
            <a:endPar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8" name="ホームベース 17"/>
          <p:cNvSpPr/>
          <p:nvPr/>
        </p:nvSpPr>
        <p:spPr>
          <a:xfrm>
            <a:off x="6706208" y="1327923"/>
            <a:ext cx="1061215" cy="2541229"/>
          </a:xfrm>
          <a:prstGeom prst="homePlate">
            <a:avLst>
              <a:gd name="adj" fmla="val 26996"/>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lstStyle/>
          <a:p>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MAQIS</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による貨物検査</a:t>
            </a:r>
            <a:endPar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9" name="ホームベース 18"/>
          <p:cNvSpPr/>
          <p:nvPr/>
        </p:nvSpPr>
        <p:spPr>
          <a:xfrm>
            <a:off x="5531138" y="1327923"/>
            <a:ext cx="1060286" cy="2593694"/>
          </a:xfrm>
          <a:prstGeom prst="homePlate">
            <a:avLst>
              <a:gd name="adj" fmla="val 26996"/>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lstStyle/>
          <a:p>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MAQIS</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による書類審査</a:t>
            </a:r>
            <a:endPar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0" name="正方形/長方形 19"/>
          <p:cNvSpPr/>
          <p:nvPr/>
        </p:nvSpPr>
        <p:spPr>
          <a:xfrm>
            <a:off x="172187" y="5425311"/>
            <a:ext cx="9665778" cy="1061829"/>
          </a:xfrm>
          <a:prstGeom prst="rect">
            <a:avLst/>
          </a:prstGeom>
        </p:spPr>
        <p:txBody>
          <a:bodyPr wrap="square">
            <a:spAutoFit/>
          </a:bodyPr>
          <a:lstStyle/>
          <a:p>
            <a:r>
              <a:rPr lang="ja-JP" altLang="en-US" sz="1050" dirty="0">
                <a:latin typeface="Meiryo UI" panose="020B0604030504040204" pitchFamily="50" charset="-128"/>
                <a:ea typeface="Meiryo UI" panose="020B0604030504040204" pitchFamily="50" charset="-128"/>
              </a:rPr>
              <a:t>*</a:t>
            </a:r>
            <a:r>
              <a:rPr lang="en-US" altLang="ja-JP" sz="1050" dirty="0">
                <a:latin typeface="Meiryo UI" panose="020B0604030504040204" pitchFamily="50" charset="-128"/>
                <a:ea typeface="Meiryo UI" panose="020B0604030504040204" pitchFamily="50" charset="-128"/>
              </a:rPr>
              <a:t>1 MAQIS</a:t>
            </a:r>
            <a:r>
              <a:rPr lang="ja-JP" altLang="en-US" sz="1050" dirty="0">
                <a:latin typeface="Meiryo UI" panose="020B0604030504040204" pitchFamily="50" charset="-128"/>
                <a:ea typeface="Meiryo UI" panose="020B0604030504040204" pitchFamily="50" charset="-128"/>
              </a:rPr>
              <a:t>による</a:t>
            </a:r>
            <a:r>
              <a:rPr lang="ja-JP" altLang="en-US" sz="105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輸入業者、輸出業者、貿易代理店のための登録システム</a:t>
            </a:r>
            <a:endParaRPr lang="en-US" altLang="ja-JP" sz="1050" dirty="0">
              <a:latin typeface="Meiryo UI" panose="020B0604030504040204" pitchFamily="50" charset="-128"/>
              <a:ea typeface="Meiryo UI" panose="020B0604030504040204" pitchFamily="50" charset="-128"/>
            </a:endParaRPr>
          </a:p>
          <a:p>
            <a:r>
              <a:rPr lang="ja-JP" altLang="en-US" sz="1050" dirty="0">
                <a:latin typeface="Meiryo UI" panose="020B0604030504040204" pitchFamily="50" charset="-128"/>
                <a:ea typeface="Meiryo UI" panose="020B0604030504040204" pitchFamily="50" charset="-128"/>
              </a:rPr>
              <a:t>*</a:t>
            </a:r>
            <a:r>
              <a:rPr lang="en-US" altLang="ja-JP" sz="1050" dirty="0">
                <a:latin typeface="Meiryo UI" panose="020B0604030504040204" pitchFamily="50" charset="-128"/>
                <a:ea typeface="Meiryo UI" panose="020B0604030504040204" pitchFamily="50" charset="-128"/>
              </a:rPr>
              <a:t>2 DagangNet</a:t>
            </a:r>
            <a:r>
              <a:rPr lang="ja-JP" altLang="en-US" sz="1050" dirty="0">
                <a:latin typeface="Meiryo UI" panose="020B0604030504040204" pitchFamily="50" charset="-128"/>
                <a:ea typeface="Meiryo UI" panose="020B0604030504040204" pitchFamily="50" charset="-128"/>
              </a:rPr>
              <a:t>は</a:t>
            </a:r>
            <a:r>
              <a:rPr lang="en-US" altLang="ja-JP" sz="1050" dirty="0">
                <a:latin typeface="Meiryo UI" panose="020B0604030504040204" pitchFamily="50" charset="-128"/>
                <a:ea typeface="Meiryo UI" panose="020B0604030504040204" pitchFamily="50" charset="-128"/>
              </a:rPr>
              <a:t>Dagang Net Technologies Sdn Bhd</a:t>
            </a:r>
            <a:r>
              <a:rPr lang="ja-JP" altLang="en-US" sz="1050" dirty="0">
                <a:latin typeface="Meiryo UI" panose="020B0604030504040204" pitchFamily="50" charset="-128"/>
                <a:ea typeface="Meiryo UI" panose="020B0604030504040204" pitchFamily="50" charset="-128"/>
              </a:rPr>
              <a:t>による貿易円滑化のための政府</a:t>
            </a:r>
            <a:r>
              <a:rPr lang="en-US" altLang="ja-JP" sz="1050" dirty="0">
                <a:latin typeface="Meiryo UI" panose="020B0604030504040204" pitchFamily="50" charset="-128"/>
                <a:ea typeface="Meiryo UI" panose="020B0604030504040204" pitchFamily="50" charset="-128"/>
              </a:rPr>
              <a:t>e</a:t>
            </a:r>
            <a:r>
              <a:rPr lang="ja-JP" altLang="en-US" sz="1050" dirty="0">
                <a:latin typeface="Meiryo UI" panose="020B0604030504040204" pitchFamily="50" charset="-128"/>
                <a:ea typeface="Meiryo UI" panose="020B0604030504040204" pitchFamily="50" charset="-128"/>
              </a:rPr>
              <a:t>サービスプラットフォーム</a:t>
            </a:r>
          </a:p>
          <a:p>
            <a:r>
              <a:rPr lang="ja-JP" altLang="en-US" sz="1050" dirty="0">
                <a:latin typeface="Meiryo UI" panose="020B0604030504040204" pitchFamily="50" charset="-128"/>
                <a:ea typeface="Meiryo UI" panose="020B0604030504040204" pitchFamily="50" charset="-128"/>
              </a:rPr>
              <a:t>*</a:t>
            </a:r>
            <a:r>
              <a:rPr lang="en-US" altLang="ja-JP" sz="1050" dirty="0">
                <a:latin typeface="Meiryo UI" panose="020B0604030504040204" pitchFamily="50" charset="-128"/>
                <a:ea typeface="Meiryo UI" panose="020B0604030504040204" pitchFamily="50" charset="-128"/>
              </a:rPr>
              <a:t>3 e-</a:t>
            </a:r>
            <a:r>
              <a:rPr lang="en-US" altLang="ja-JP" sz="1050" dirty="0" err="1">
                <a:latin typeface="Meiryo UI" panose="020B0604030504040204" pitchFamily="50" charset="-128"/>
                <a:ea typeface="Meiryo UI" panose="020B0604030504040204" pitchFamily="50" charset="-128"/>
              </a:rPr>
              <a:t>Sijil</a:t>
            </a:r>
            <a:r>
              <a:rPr lang="en-US" altLang="ja-JP" sz="1050" dirty="0">
                <a:latin typeface="Meiryo UI" panose="020B0604030504040204" pitchFamily="50" charset="-128"/>
                <a:ea typeface="Meiryo UI" panose="020B0604030504040204" pitchFamily="50" charset="-128"/>
              </a:rPr>
              <a:t> 3P:</a:t>
            </a:r>
            <a:r>
              <a:rPr lang="ja-JP" altLang="en-US" sz="1050" dirty="0">
                <a:latin typeface="Meiryo UI" panose="020B0604030504040204" pitchFamily="50" charset="-128"/>
                <a:ea typeface="Meiryo UI" panose="020B0604030504040204" pitchFamily="50" charset="-128"/>
              </a:rPr>
              <a:t>輸入業者が</a:t>
            </a:r>
            <a:r>
              <a:rPr lang="en-US" altLang="ja-JP" sz="1050" dirty="0">
                <a:latin typeface="Meiryo UI" panose="020B0604030504040204" pitchFamily="50" charset="-128"/>
                <a:ea typeface="Meiryo UI" panose="020B0604030504040204" pitchFamily="50" charset="-128"/>
              </a:rPr>
              <a:t>FAMA</a:t>
            </a:r>
            <a:r>
              <a:rPr lang="ja-JP" altLang="en-US" sz="1050" dirty="0">
                <a:latin typeface="Meiryo UI" panose="020B0604030504040204" pitchFamily="50" charset="-128"/>
                <a:ea typeface="Meiryo UI" panose="020B0604030504040204" pitchFamily="50" charset="-128"/>
              </a:rPr>
              <a:t>とマレーシア検疫・検査サービス局検疫検査サービス局</a:t>
            </a:r>
            <a:r>
              <a:rPr lang="en-US" altLang="ja-JP" sz="1050" dirty="0">
                <a:latin typeface="Meiryo UI" panose="020B0604030504040204" pitchFamily="50" charset="-128"/>
                <a:ea typeface="Meiryo UI" panose="020B0604030504040204" pitchFamily="50" charset="-128"/>
              </a:rPr>
              <a:t>(MAQIS)</a:t>
            </a:r>
            <a:r>
              <a:rPr lang="ja-JP" altLang="en-US" sz="1050" dirty="0">
                <a:latin typeface="Meiryo UI" panose="020B0604030504040204" pitchFamily="50" charset="-128"/>
                <a:ea typeface="Meiryo UI" panose="020B0604030504040204" pitchFamily="50" charset="-128"/>
              </a:rPr>
              <a:t>に</a:t>
            </a:r>
            <a:r>
              <a:rPr lang="en-US" altLang="ja-JP" sz="1050" dirty="0">
                <a:latin typeface="Meiryo UI" panose="020B0604030504040204" pitchFamily="50" charset="-128"/>
                <a:ea typeface="Meiryo UI" panose="020B0604030504040204" pitchFamily="50" charset="-128"/>
              </a:rPr>
              <a:t>GPL</a:t>
            </a:r>
            <a:r>
              <a:rPr lang="ja-JP" altLang="en-US" sz="1050" dirty="0">
                <a:latin typeface="Meiryo UI" panose="020B0604030504040204" pitchFamily="50" charset="-128"/>
                <a:ea typeface="Meiryo UI" panose="020B0604030504040204" pitchFamily="50" charset="-128"/>
              </a:rPr>
              <a:t>（等級、包装、表示）認証を登録し、農産物適合証明書（</a:t>
            </a:r>
            <a:r>
              <a:rPr lang="en-US" altLang="ja-JP" sz="1050" dirty="0">
                <a:latin typeface="Meiryo UI" panose="020B0604030504040204" pitchFamily="50" charset="-128"/>
                <a:ea typeface="Meiryo UI" panose="020B0604030504040204" pitchFamily="50" charset="-128"/>
              </a:rPr>
              <a:t>CoC:Certificate of Conformity</a:t>
            </a:r>
            <a:r>
              <a:rPr lang="ja-JP" altLang="en-US" sz="1050" dirty="0">
                <a:latin typeface="Meiryo UI" panose="020B0604030504040204" pitchFamily="50" charset="-128"/>
                <a:ea typeface="Meiryo UI" panose="020B0604030504040204" pitchFamily="50" charset="-128"/>
              </a:rPr>
              <a:t>）を受け取り、必要な行政・規制費用を支払うための単一のオンラインポータル</a:t>
            </a:r>
            <a:endParaRPr lang="en-US" altLang="ja-JP" sz="1050" dirty="0">
              <a:latin typeface="Meiryo UI" panose="020B0604030504040204" pitchFamily="50" charset="-128"/>
              <a:ea typeface="Meiryo UI" panose="020B0604030504040204" pitchFamily="50" charset="-128"/>
            </a:endParaRPr>
          </a:p>
          <a:p>
            <a:r>
              <a:rPr lang="ja-JP" altLang="en-US" sz="1050" dirty="0">
                <a:latin typeface="Meiryo UI" panose="020B0604030504040204" pitchFamily="50" charset="-128"/>
                <a:ea typeface="Meiryo UI" panose="020B0604030504040204" pitchFamily="50" charset="-128"/>
              </a:rPr>
              <a:t>*</a:t>
            </a:r>
            <a:r>
              <a:rPr lang="en-US" altLang="ja-JP" sz="1050" dirty="0">
                <a:latin typeface="Meiryo UI" panose="020B0604030504040204" pitchFamily="50" charset="-128"/>
                <a:ea typeface="Meiryo UI" panose="020B0604030504040204" pitchFamily="50" charset="-128"/>
              </a:rPr>
              <a:t>4 </a:t>
            </a:r>
            <a:r>
              <a:rPr lang="en-US" altLang="ja-JP" sz="105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FoSIM :</a:t>
            </a:r>
            <a:r>
              <a:rPr lang="en-US" altLang="ja-JP" sz="1050" dirty="0">
                <a:latin typeface="Meiryo UI" panose="020B0604030504040204" pitchFamily="50" charset="-128"/>
                <a:ea typeface="Meiryo UI" panose="020B0604030504040204" pitchFamily="50" charset="-128"/>
              </a:rPr>
              <a:t>Food Safety Information System of Malaysia</a:t>
            </a:r>
          </a:p>
          <a:p>
            <a:r>
              <a:rPr lang="ja-JP" altLang="en-US" sz="1050" dirty="0">
                <a:latin typeface="Meiryo UI" panose="020B0604030504040204" pitchFamily="50" charset="-128"/>
                <a:ea typeface="Meiryo UI" panose="020B0604030504040204" pitchFamily="50" charset="-128"/>
              </a:rPr>
              <a:t>*</a:t>
            </a:r>
            <a:r>
              <a:rPr lang="en-US" altLang="ja-JP" sz="1050" dirty="0">
                <a:latin typeface="Meiryo UI" panose="020B0604030504040204" pitchFamily="50" charset="-128"/>
                <a:ea typeface="Meiryo UI" panose="020B0604030504040204" pitchFamily="50" charset="-128"/>
              </a:rPr>
              <a:t>5</a:t>
            </a:r>
            <a:r>
              <a:rPr lang="ja-JP" altLang="en-US" sz="1050" dirty="0">
                <a:latin typeface="Meiryo UI" panose="020B0604030504040204" pitchFamily="50" charset="-128"/>
                <a:ea typeface="Meiryo UI" panose="020B0604030504040204" pitchFamily="50" charset="-128"/>
              </a:rPr>
              <a:t>　</a:t>
            </a:r>
            <a:r>
              <a:rPr lang="en-US" altLang="ja-JP" sz="1050" dirty="0">
                <a:latin typeface="Meiryo UI" panose="020B0604030504040204" pitchFamily="50" charset="-128"/>
                <a:ea typeface="Meiryo UI" panose="020B0604030504040204" pitchFamily="50" charset="-128"/>
              </a:rPr>
              <a:t>HTR</a:t>
            </a:r>
            <a:r>
              <a:rPr lang="ja-JP" altLang="en-US" sz="1050" dirty="0">
                <a:latin typeface="Meiryo UI" panose="020B0604030504040204" pitchFamily="50" charset="-128"/>
                <a:ea typeface="Meiryo UI" panose="020B0604030504040204" pitchFamily="50" charset="-128"/>
              </a:rPr>
              <a:t>検査：</a:t>
            </a:r>
            <a:r>
              <a:rPr lang="ja-JP" altLang="en-US" sz="105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ホールド・テスト・リリース検査はサンプルを採取して実験室で分析し、分析の結果、食品が</a:t>
            </a:r>
            <a:r>
              <a:rPr lang="en-US" altLang="ja-JP" sz="105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1983</a:t>
            </a:r>
            <a:r>
              <a:rPr lang="ja-JP" altLang="en-US" sz="105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年食品法およびその規則に準拠していることを検査する。</a:t>
            </a:r>
            <a:endParaRPr lang="ja-JP" altLang="en-US" sz="1050" dirty="0">
              <a:latin typeface="Meiryo UI" panose="020B0604030504040204" pitchFamily="50" charset="-128"/>
              <a:ea typeface="Meiryo UI" panose="020B0604030504040204" pitchFamily="50" charset="-128"/>
            </a:endParaRPr>
          </a:p>
        </p:txBody>
      </p:sp>
      <p:sp>
        <p:nvSpPr>
          <p:cNvPr id="24" name="右矢印 23"/>
          <p:cNvSpPr/>
          <p:nvPr/>
        </p:nvSpPr>
        <p:spPr>
          <a:xfrm rot="5400000">
            <a:off x="6998813" y="3883998"/>
            <a:ext cx="192848" cy="289962"/>
          </a:xfrm>
          <a:prstGeom prst="rightArrow">
            <a:avLst/>
          </a:prstGeom>
          <a:solidFill>
            <a:schemeClr val="bg1">
              <a:lumMod val="95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solidFill>
                <a:srgbClr val="000000"/>
              </a:solidFill>
            </a:endParaRPr>
          </a:p>
        </p:txBody>
      </p:sp>
      <p:sp>
        <p:nvSpPr>
          <p:cNvPr id="26" name="正方形/長方形 25"/>
          <p:cNvSpPr/>
          <p:nvPr/>
        </p:nvSpPr>
        <p:spPr>
          <a:xfrm>
            <a:off x="-36474" y="2183038"/>
            <a:ext cx="987075" cy="1015663"/>
          </a:xfrm>
          <a:prstGeom prst="rect">
            <a:avLst/>
          </a:prstGeom>
        </p:spPr>
        <p:txBody>
          <a:bodyPr wrap="square">
            <a:spAutoFit/>
          </a:bodyPr>
          <a:lstStyle/>
          <a:p>
            <a:r>
              <a:rPr lang="ja-JP" altLang="en-US"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農業・食糧安全保障省検疫検査サービス局など</a:t>
            </a:r>
            <a:endParaRPr lang="ja-JP" altLang="en-US" b="1" dirty="0"/>
          </a:p>
        </p:txBody>
      </p:sp>
      <p:sp>
        <p:nvSpPr>
          <p:cNvPr id="27" name="正方形/長方形 26"/>
          <p:cNvSpPr/>
          <p:nvPr/>
        </p:nvSpPr>
        <p:spPr>
          <a:xfrm>
            <a:off x="0" y="4303656"/>
            <a:ext cx="681645" cy="830997"/>
          </a:xfrm>
          <a:prstGeom prst="rect">
            <a:avLst/>
          </a:prstGeom>
        </p:spPr>
        <p:txBody>
          <a:bodyPr wrap="square">
            <a:spAutoFit/>
          </a:bodyPr>
          <a:lstStyle/>
          <a:p>
            <a:r>
              <a:rPr lang="ja-JP" altLang="en-US"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保健省食品安全品質部</a:t>
            </a:r>
            <a:endParaRPr lang="ja-JP" altLang="en-US" dirty="0"/>
          </a:p>
        </p:txBody>
      </p:sp>
    </p:spTree>
    <p:extLst>
      <p:ext uri="{BB962C8B-B14F-4D97-AF65-F5344CB8AC3E}">
        <p14:creationId xmlns:p14="http://schemas.microsoft.com/office/powerpoint/2010/main" val="40663995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青果物関連の規制の概要</a:t>
            </a:r>
            <a:br>
              <a:rPr lang="en-US" altLang="ja-JP"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輸入手続き </a:t>
            </a:r>
            <a:r>
              <a:rPr lang="en-US" altLang="ja-JP" sz="1800" dirty="0">
                <a:latin typeface="Meiryo UI" panose="020B0604030504040204" pitchFamily="50" charset="-128"/>
                <a:ea typeface="Meiryo UI" panose="020B0604030504040204" pitchFamily="50" charset="-128"/>
              </a:rPr>
              <a:t>(1/3)</a:t>
            </a:r>
            <a:endParaRPr kumimoji="1" lang="ja-JP" altLang="en-US" sz="1800" dirty="0">
              <a:latin typeface="Meiryo UI" panose="020B0604030504040204" pitchFamily="50" charset="-128"/>
              <a:ea typeface="Meiryo UI" panose="020B0604030504040204" pitchFamily="50" charset="-128"/>
            </a:endParaRPr>
          </a:p>
        </p:txBody>
      </p:sp>
      <p:sp>
        <p:nvSpPr>
          <p:cNvPr id="14" name="正方形/長方形 13"/>
          <p:cNvSpPr/>
          <p:nvPr/>
        </p:nvSpPr>
        <p:spPr>
          <a:xfrm>
            <a:off x="43001" y="774371"/>
            <a:ext cx="9433048" cy="307777"/>
          </a:xfrm>
          <a:prstGeom prst="rect">
            <a:avLst/>
          </a:prstGeom>
        </p:spPr>
        <p:txBody>
          <a:bodyPr wrap="square">
            <a:spAutoFit/>
          </a:bodyPr>
          <a:lstStyle/>
          <a:p>
            <a:r>
              <a:rPr lang="ja-JP" altLang="en-US" sz="1400" b="1" dirty="0">
                <a:latin typeface="Meiryo UI" panose="020B0604030504040204" pitchFamily="50" charset="-128"/>
                <a:ea typeface="Meiryo UI" panose="020B0604030504040204" pitchFamily="50" charset="-128"/>
              </a:rPr>
              <a:t>マレーシア検疫検査サービス局（</a:t>
            </a:r>
            <a:r>
              <a:rPr lang="en-US" altLang="ja-JP" sz="1400" b="1" dirty="0">
                <a:latin typeface="Meiryo UI" panose="020B0604030504040204" pitchFamily="50" charset="-128"/>
                <a:ea typeface="Meiryo UI" panose="020B0604030504040204" pitchFamily="50" charset="-128"/>
              </a:rPr>
              <a:t>MAQIS</a:t>
            </a:r>
            <a:r>
              <a:rPr lang="ja-JP" altLang="en-US" sz="1400" b="1"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による輸入手続きは以下の通り。</a:t>
            </a:r>
          </a:p>
        </p:txBody>
      </p:sp>
      <p:sp>
        <p:nvSpPr>
          <p:cNvPr id="4" name="正方形/長方形 3"/>
          <p:cNvSpPr/>
          <p:nvPr/>
        </p:nvSpPr>
        <p:spPr>
          <a:xfrm>
            <a:off x="344488" y="3485398"/>
            <a:ext cx="5644852" cy="307777"/>
          </a:xfrm>
          <a:prstGeom prst="rect">
            <a:avLst/>
          </a:prstGeom>
        </p:spPr>
        <p:txBody>
          <a:bodyPr wrap="square">
            <a:spAutoFit/>
          </a:bodyPr>
          <a:lstStyle/>
          <a:p>
            <a:r>
              <a:rPr lang="ja-JP" altLang="en-US" sz="1400" b="1" dirty="0">
                <a:latin typeface="Meiryo UI" panose="020B0604030504040204" pitchFamily="50" charset="-128"/>
                <a:ea typeface="Meiryo UI" panose="020B0604030504040204" pitchFamily="50" charset="-128"/>
              </a:rPr>
              <a:t>マレーシア検疫検査サービス局（</a:t>
            </a:r>
            <a:r>
              <a:rPr lang="en-US" altLang="ja-JP" sz="1400" b="1" dirty="0">
                <a:latin typeface="Meiryo UI" panose="020B0604030504040204" pitchFamily="50" charset="-128"/>
                <a:ea typeface="Meiryo UI" panose="020B0604030504040204" pitchFamily="50" charset="-128"/>
              </a:rPr>
              <a:t>MAQIS</a:t>
            </a:r>
            <a:r>
              <a:rPr lang="ja-JP" altLang="en-US" sz="1400" b="1" dirty="0">
                <a:latin typeface="Meiryo UI" panose="020B0604030504040204" pitchFamily="50" charset="-128"/>
                <a:ea typeface="Meiryo UI" panose="020B0604030504040204" pitchFamily="50" charset="-128"/>
              </a:rPr>
              <a:t>）への輸入許可申請手続き</a:t>
            </a:r>
          </a:p>
        </p:txBody>
      </p:sp>
      <p:sp>
        <p:nvSpPr>
          <p:cNvPr id="8" name="ホームベース 7"/>
          <p:cNvSpPr/>
          <p:nvPr/>
        </p:nvSpPr>
        <p:spPr>
          <a:xfrm>
            <a:off x="848544" y="4941168"/>
            <a:ext cx="2580895" cy="1123538"/>
          </a:xfrm>
          <a:prstGeom prst="homePlate">
            <a:avLst>
              <a:gd name="adj" fmla="val 21267"/>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lstStyle/>
          <a:p>
            <a:pPr algn="ctr"/>
            <a:r>
              <a:rPr lang="ja-JP" altLang="en-US"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輸入委託の詳細</a:t>
            </a:r>
            <a:endParaRPr lang="en-US" altLang="ja-JP"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荷主・輸入者、荷受人・輸出者、フォワダー、申請者、輸送手段（海上など）、輸入目的（ビジネスなど）、原産国、原産地、委託元、輸入港・輸入地（入港）、物品の仕向地などの詳細</a:t>
            </a:r>
            <a:endPar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9" name="正方形/長方形 8"/>
          <p:cNvSpPr/>
          <p:nvPr/>
        </p:nvSpPr>
        <p:spPr>
          <a:xfrm>
            <a:off x="1625792" y="4664169"/>
            <a:ext cx="1026301" cy="276999"/>
          </a:xfrm>
          <a:prstGeom prst="rect">
            <a:avLst/>
          </a:prstGeom>
        </p:spPr>
        <p:txBody>
          <a:bodyPr wrap="square">
            <a:spAutoFit/>
          </a:bodyPr>
          <a:lstStyle/>
          <a:p>
            <a:r>
              <a:rPr lang="ja-JP" altLang="en-US" sz="1200" b="1" dirty="0">
                <a:latin typeface="Meiryo UI" panose="020B0604030504040204" pitchFamily="50" charset="-128"/>
                <a:ea typeface="Meiryo UI" panose="020B0604030504040204" pitchFamily="50" charset="-128"/>
              </a:rPr>
              <a:t>ステップ１</a:t>
            </a:r>
          </a:p>
        </p:txBody>
      </p:sp>
      <p:sp>
        <p:nvSpPr>
          <p:cNvPr id="6" name="正方形/長方形 5"/>
          <p:cNvSpPr/>
          <p:nvPr/>
        </p:nvSpPr>
        <p:spPr>
          <a:xfrm>
            <a:off x="637710" y="3859340"/>
            <a:ext cx="8834199" cy="738664"/>
          </a:xfrm>
          <a:prstGeom prst="rect">
            <a:avLst/>
          </a:prstGeom>
        </p:spPr>
        <p:txBody>
          <a:bodyPr wrap="square">
            <a:spAutoFit/>
          </a:bodyPr>
          <a:lstStyle/>
          <a:p>
            <a:pPr marL="90488" indent="-90488"/>
            <a:r>
              <a:rPr lang="ja-JP" altLang="en-US" sz="1400" dirty="0">
                <a:latin typeface="Meiryo UI" panose="020B0604030504040204" pitchFamily="50" charset="-128"/>
                <a:ea typeface="Meiryo UI" panose="020B0604030504040204" pitchFamily="50" charset="-128"/>
              </a:rPr>
              <a:t>・メロン、柿、梨、かんし</a:t>
            </a:r>
            <a:r>
              <a:rPr lang="ja-JP" altLang="en-US" sz="1400" dirty="0" err="1">
                <a:latin typeface="Meiryo UI" panose="020B0604030504040204" pitchFamily="50" charset="-128"/>
                <a:ea typeface="Meiryo UI" panose="020B0604030504040204" pitchFamily="50" charset="-128"/>
              </a:rPr>
              <a:t>ょ</a:t>
            </a:r>
            <a:r>
              <a:rPr lang="ja-JP" altLang="en-US" sz="1400" dirty="0">
                <a:latin typeface="Meiryo UI" panose="020B0604030504040204" pitchFamily="50" charset="-128"/>
                <a:ea typeface="Meiryo UI" panose="020B0604030504040204" pitchFamily="50" charset="-128"/>
              </a:rPr>
              <a:t>などの生鮮青果物を輸入しようとするマレーシアの輸入業者は、</a:t>
            </a:r>
            <a:r>
              <a:rPr lang="en-US" altLang="ja-JP" sz="1400" dirty="0">
                <a:latin typeface="Meiryo UI" panose="020B0604030504040204" pitchFamily="50" charset="-128"/>
                <a:ea typeface="Meiryo UI" panose="020B0604030504040204" pitchFamily="50" charset="-128"/>
              </a:rPr>
              <a:t>MAQIS</a:t>
            </a:r>
            <a:r>
              <a:rPr lang="ja-JP" altLang="en-US" sz="1400" dirty="0">
                <a:latin typeface="Meiryo UI" panose="020B0604030504040204" pitchFamily="50" charset="-128"/>
                <a:ea typeface="Meiryo UI" panose="020B0604030504040204" pitchFamily="50" charset="-128"/>
              </a:rPr>
              <a:t>の</a:t>
            </a:r>
            <a:r>
              <a:rPr lang="en-US" altLang="ja-JP" sz="1400" dirty="0">
                <a:latin typeface="Meiryo UI" panose="020B0604030504040204" pitchFamily="50" charset="-128"/>
                <a:ea typeface="Meiryo UI" panose="020B0604030504040204" pitchFamily="50" charset="-128"/>
              </a:rPr>
              <a:t>SPEED</a:t>
            </a:r>
            <a:r>
              <a:rPr lang="ja-JP" altLang="en-US" sz="1400" dirty="0">
                <a:latin typeface="Meiryo UI" panose="020B0604030504040204" pitchFamily="50" charset="-128"/>
                <a:ea typeface="Meiryo UI" panose="020B0604030504040204" pitchFamily="50" charset="-128"/>
              </a:rPr>
              <a:t>システム（輸出入業者および貿易代行業者向けの登録システム）に登録する必要がある。</a:t>
            </a:r>
            <a:endParaRPr lang="en-US" altLang="ja-JP" sz="1400" dirty="0">
              <a:latin typeface="Meiryo UI" panose="020B0604030504040204" pitchFamily="50" charset="-128"/>
              <a:ea typeface="Meiryo UI" panose="020B0604030504040204" pitchFamily="50" charset="-128"/>
            </a:endParaRPr>
          </a:p>
          <a:p>
            <a:pPr marL="90488" indent="-90488"/>
            <a:r>
              <a:rPr lang="ja-JP" altLang="en-US" sz="1400" dirty="0">
                <a:latin typeface="Meiryo UI" panose="020B0604030504040204" pitchFamily="50" charset="-128"/>
                <a:ea typeface="Meiryo UI" panose="020B0604030504040204" pitchFamily="50" charset="-128"/>
              </a:rPr>
              <a:t>・その後、輸入業者は</a:t>
            </a:r>
            <a:r>
              <a:rPr lang="en-US" altLang="ja-JP" sz="1400" dirty="0" err="1">
                <a:latin typeface="Meiryo UI" panose="020B0604030504040204" pitchFamily="50" charset="-128"/>
                <a:ea typeface="Meiryo UI" panose="020B0604030504040204" pitchFamily="50" charset="-128"/>
              </a:rPr>
              <a:t>DagangNet</a:t>
            </a:r>
            <a:r>
              <a:rPr lang="ja-JP" altLang="en-US" sz="1400" dirty="0">
                <a:latin typeface="Meiryo UI" panose="020B0604030504040204" pitchFamily="50" charset="-128"/>
                <a:ea typeface="Meiryo UI" panose="020B0604030504040204" pitchFamily="50" charset="-128"/>
              </a:rPr>
              <a:t>の</a:t>
            </a:r>
            <a:r>
              <a:rPr lang="en-US" altLang="ja-JP" sz="1400" dirty="0">
                <a:latin typeface="Meiryo UI" panose="020B0604030504040204" pitchFamily="50" charset="-128"/>
                <a:ea typeface="Meiryo UI" panose="020B0604030504040204" pitchFamily="50" charset="-128"/>
              </a:rPr>
              <a:t>e-permit</a:t>
            </a:r>
            <a:r>
              <a:rPr lang="ja-JP" altLang="en-US" sz="1400" dirty="0">
                <a:latin typeface="Meiryo UI" panose="020B0604030504040204" pitchFamily="50" charset="-128"/>
                <a:ea typeface="Meiryo UI" panose="020B0604030504040204" pitchFamily="50" charset="-128"/>
              </a:rPr>
              <a:t>ポータルで輸入許可証を申請する必要がある。</a:t>
            </a:r>
          </a:p>
        </p:txBody>
      </p:sp>
      <p:sp>
        <p:nvSpPr>
          <p:cNvPr id="12" name="ホームベース 11"/>
          <p:cNvSpPr/>
          <p:nvPr/>
        </p:nvSpPr>
        <p:spPr>
          <a:xfrm>
            <a:off x="3564641" y="4941168"/>
            <a:ext cx="2580895" cy="1123538"/>
          </a:xfrm>
          <a:prstGeom prst="homePlate">
            <a:avLst>
              <a:gd name="adj" fmla="val 21267"/>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lstStyle/>
          <a:p>
            <a:pPr algn="ctr"/>
            <a:r>
              <a:rPr lang="ja-JP" altLang="en-US" sz="1200" b="1" i="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荷物の詳細</a:t>
            </a:r>
            <a:endParaRPr lang="en-US" altLang="ja-JP" sz="1200" b="1" i="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必要な情報は、コンテナ番号、船舶呼出番号（</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SCN</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）、カテゴリー、船荷証券番号、出港予定時刻、積荷目録、到着予定時刻、インボイス番号など</a:t>
            </a:r>
            <a:endPar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3" name="ホームベース 12"/>
          <p:cNvSpPr/>
          <p:nvPr/>
        </p:nvSpPr>
        <p:spPr>
          <a:xfrm>
            <a:off x="6280737" y="4941168"/>
            <a:ext cx="2580895" cy="1123538"/>
          </a:xfrm>
          <a:prstGeom prst="homePlate">
            <a:avLst>
              <a:gd name="adj" fmla="val 21267"/>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lstStyle/>
          <a:p>
            <a:pPr algn="ctr"/>
            <a:r>
              <a:rPr lang="ja-JP" altLang="en-US"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輸入品目／添付資料の詳細</a:t>
            </a:r>
            <a:endParaRPr lang="en-US" altLang="ja-JP"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必要な情報は、関税コード、関税の説明、数量、関税</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UOM</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（単位）、単価</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CIF  </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（費用、保険、運賃）、総費用（数量</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単価</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CIF</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endPar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6" name="正方形/長方形 15"/>
          <p:cNvSpPr/>
          <p:nvPr/>
        </p:nvSpPr>
        <p:spPr>
          <a:xfrm>
            <a:off x="4466390" y="4664169"/>
            <a:ext cx="1026301" cy="276999"/>
          </a:xfrm>
          <a:prstGeom prst="rect">
            <a:avLst/>
          </a:prstGeom>
        </p:spPr>
        <p:txBody>
          <a:bodyPr wrap="square">
            <a:spAutoFit/>
          </a:bodyPr>
          <a:lstStyle/>
          <a:p>
            <a:r>
              <a:rPr lang="ja-JP" altLang="en-US" sz="1200" b="1" dirty="0">
                <a:latin typeface="Meiryo UI" panose="020B0604030504040204" pitchFamily="50" charset="-128"/>
                <a:ea typeface="Meiryo UI" panose="020B0604030504040204" pitchFamily="50" charset="-128"/>
              </a:rPr>
              <a:t>ステップ２</a:t>
            </a:r>
          </a:p>
        </p:txBody>
      </p:sp>
      <p:sp>
        <p:nvSpPr>
          <p:cNvPr id="17" name="正方形/長方形 16"/>
          <p:cNvSpPr/>
          <p:nvPr/>
        </p:nvSpPr>
        <p:spPr>
          <a:xfrm>
            <a:off x="7058033" y="4664169"/>
            <a:ext cx="1026301" cy="276999"/>
          </a:xfrm>
          <a:prstGeom prst="rect">
            <a:avLst/>
          </a:prstGeom>
        </p:spPr>
        <p:txBody>
          <a:bodyPr wrap="square">
            <a:spAutoFit/>
          </a:bodyPr>
          <a:lstStyle/>
          <a:p>
            <a:r>
              <a:rPr lang="ja-JP" altLang="en-US" sz="1200" b="1" dirty="0">
                <a:latin typeface="Meiryo UI" panose="020B0604030504040204" pitchFamily="50" charset="-128"/>
                <a:ea typeface="Meiryo UI" panose="020B0604030504040204" pitchFamily="50" charset="-128"/>
              </a:rPr>
              <a:t>ステップ３</a:t>
            </a:r>
          </a:p>
        </p:txBody>
      </p:sp>
      <p:sp>
        <p:nvSpPr>
          <p:cNvPr id="18" name="ホームベース 17"/>
          <p:cNvSpPr/>
          <p:nvPr/>
        </p:nvSpPr>
        <p:spPr>
          <a:xfrm>
            <a:off x="920552" y="1450346"/>
            <a:ext cx="7677946" cy="1726365"/>
          </a:xfrm>
          <a:prstGeom prst="homePlate">
            <a:avLst>
              <a:gd name="adj" fmla="val 0"/>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lstStyle/>
          <a:p>
            <a:r>
              <a:rPr lang="ja-JP" altLang="en-US"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調査対象</a:t>
            </a:r>
            <a:r>
              <a:rPr lang="en-US" altLang="ja-JP"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4</a:t>
            </a:r>
            <a:r>
              <a:rPr lang="ja-JP" altLang="en-US"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品目はマレーシアへの輸入可能</a:t>
            </a:r>
            <a:endParaRPr lang="en-US" altLang="ja-JP"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marL="90488" indent="-90488"/>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Customs Tariff (Import Prohibition) Order 2017 (</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現行版</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の </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Fourth Schedule, Part II (Item No 9) </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に基づき、日本からの生鮮、冷蔵、冷凍の野菜・果物が輸入可能である。</a:t>
            </a:r>
            <a:endPar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輸入許可</a:t>
            </a:r>
            <a:endParaRPr lang="en-US" altLang="ja-JP"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1200" dirty="0">
                <a:solidFill>
                  <a:schemeClr val="tx1">
                    <a:lumMod val="50000"/>
                  </a:schemeClr>
                </a:solidFill>
                <a:latin typeface="Meiryo UI" panose="020B0604030504040204" pitchFamily="50" charset="-128"/>
                <a:ea typeface="Meiryo UI" panose="020B0604030504040204" pitchFamily="50" charset="-128"/>
                <a:cs typeface="Meiryo UI" panose="020B0604030504040204" pitchFamily="50" charset="-128"/>
              </a:rPr>
              <a:t>MAQIS</a:t>
            </a:r>
            <a:r>
              <a:rPr lang="ja-JP" altLang="en-US" sz="1200" dirty="0">
                <a:solidFill>
                  <a:schemeClr val="tx1">
                    <a:lumMod val="50000"/>
                  </a:schemeClr>
                </a:solidFill>
                <a:latin typeface="Meiryo UI" panose="020B0604030504040204" pitchFamily="50" charset="-128"/>
                <a:ea typeface="Meiryo UI" panose="020B0604030504040204" pitchFamily="50" charset="-128"/>
                <a:cs typeface="Meiryo UI" panose="020B0604030504040204" pitchFamily="50" charset="-128"/>
              </a:rPr>
              <a:t>が発行する農産物の適合証明書（</a:t>
            </a:r>
            <a:r>
              <a:rPr lang="en-US" altLang="ja-JP" sz="1200" dirty="0" err="1">
                <a:solidFill>
                  <a:schemeClr val="tx1">
                    <a:lumMod val="50000"/>
                  </a:schemeClr>
                </a:solidFill>
                <a:latin typeface="Meiryo UI" panose="020B0604030504040204" pitchFamily="50" charset="-128"/>
                <a:ea typeface="Meiryo UI" panose="020B0604030504040204" pitchFamily="50" charset="-128"/>
                <a:cs typeface="Meiryo UI" panose="020B0604030504040204" pitchFamily="50" charset="-128"/>
              </a:rPr>
              <a:t>CoC</a:t>
            </a:r>
            <a:r>
              <a:rPr lang="ja-JP" altLang="en-US" sz="1200" dirty="0">
                <a:solidFill>
                  <a:schemeClr val="tx1">
                    <a:lumMod val="50000"/>
                  </a:schemeClr>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1200" dirty="0">
                <a:solidFill>
                  <a:schemeClr val="tx1">
                    <a:lumMod val="50000"/>
                  </a:schemeClr>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dirty="0">
                <a:solidFill>
                  <a:schemeClr val="tx1">
                    <a:lumMod val="50000"/>
                  </a:schemeClr>
                </a:solidFill>
                <a:latin typeface="Meiryo UI" panose="020B0604030504040204" pitchFamily="50" charset="-128"/>
                <a:ea typeface="Meiryo UI" panose="020B0604030504040204" pitchFamily="50" charset="-128"/>
                <a:cs typeface="Meiryo UI" panose="020B0604030504040204" pitchFamily="50" charset="-128"/>
              </a:rPr>
              <a:t>）と</a:t>
            </a:r>
            <a:r>
              <a:rPr lang="en-US" altLang="ja-JP" sz="1200" dirty="0">
                <a:solidFill>
                  <a:schemeClr val="tx1">
                    <a:lumMod val="50000"/>
                  </a:schemeClr>
                </a:solidFill>
                <a:latin typeface="Meiryo UI" panose="020B0604030504040204" pitchFamily="50" charset="-128"/>
                <a:ea typeface="Meiryo UI" panose="020B0604030504040204" pitchFamily="50" charset="-128"/>
                <a:cs typeface="Meiryo UI" panose="020B0604030504040204" pitchFamily="50" charset="-128"/>
              </a:rPr>
              <a:t>MAQIS</a:t>
            </a:r>
            <a:r>
              <a:rPr lang="ja-JP" altLang="en-US" sz="1200" dirty="0">
                <a:solidFill>
                  <a:schemeClr val="tx1">
                    <a:lumMod val="50000"/>
                  </a:schemeClr>
                </a:solidFill>
                <a:latin typeface="Meiryo UI" panose="020B0604030504040204" pitchFamily="50" charset="-128"/>
                <a:ea typeface="Meiryo UI" panose="020B0604030504040204" pitchFamily="50" charset="-128"/>
                <a:cs typeface="Meiryo UI" panose="020B0604030504040204" pitchFamily="50" charset="-128"/>
              </a:rPr>
              <a:t>による検査・承認が条件</a:t>
            </a:r>
            <a:endParaRPr lang="en-US" altLang="ja-JP" sz="1200" dirty="0">
              <a:solidFill>
                <a:schemeClr val="tx1">
                  <a:lumMod val="50000"/>
                </a:schemeClr>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現地輸入業者</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は、貨物がマレーシアに到着する前に</a:t>
            </a:r>
            <a:r>
              <a:rPr lang="en-US" altLang="ja-JP" sz="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MAQIS</a:t>
            </a:r>
            <a:r>
              <a:rPr lang="ja-JP" altLang="en-US" sz="1200" dirty="0" err="1">
                <a:solidFill>
                  <a:srgbClr val="FF0000"/>
                </a:solidFill>
                <a:latin typeface="Meiryo UI" panose="020B0604030504040204" pitchFamily="50" charset="-128"/>
                <a:ea typeface="Meiryo UI" panose="020B0604030504040204" pitchFamily="50" charset="-128"/>
                <a:cs typeface="Meiryo UI" panose="020B0604030504040204" pitchFamily="50" charset="-128"/>
              </a:rPr>
              <a:t>に登</a:t>
            </a:r>
            <a:r>
              <a:rPr lang="ja-JP" altLang="en-US" sz="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録し、適合証明書と輸入許可証を申請</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する必要がある。 （</a:t>
            </a:r>
            <a:r>
              <a:rPr lang="ja-JP" altLang="en-US" sz="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加工食品については、輸入許可は必要ない</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endPar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・日本から輸入される</a:t>
            </a:r>
            <a:r>
              <a:rPr lang="ja-JP" altLang="en-US" sz="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メロン、梨、柿、かんし</a:t>
            </a:r>
            <a:r>
              <a:rPr lang="ja-JP" altLang="en-US" sz="1200" dirty="0" err="1">
                <a:solidFill>
                  <a:srgbClr val="FF0000"/>
                </a:solidFill>
                <a:latin typeface="Meiryo UI" panose="020B0604030504040204" pitchFamily="50" charset="-128"/>
                <a:ea typeface="Meiryo UI" panose="020B0604030504040204" pitchFamily="50" charset="-128"/>
                <a:cs typeface="Meiryo UI" panose="020B0604030504040204" pitchFamily="50" charset="-128"/>
              </a:rPr>
              <a:t>ょ</a:t>
            </a:r>
            <a:r>
              <a:rPr lang="ja-JP" altLang="en-US" sz="1200" dirty="0" err="1">
                <a:solidFill>
                  <a:schemeClr val="tx1">
                    <a:lumMod val="50000"/>
                  </a:schemeClr>
                </a:solidFill>
                <a:latin typeface="Meiryo UI" panose="020B0604030504040204" pitchFamily="50" charset="-128"/>
                <a:ea typeface="Meiryo UI" panose="020B0604030504040204" pitchFamily="50" charset="-128"/>
                <a:cs typeface="Meiryo UI" panose="020B0604030504040204" pitchFamily="50" charset="-128"/>
              </a:rPr>
              <a:t>に</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ついては、農業局（</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DOA</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）は</a:t>
            </a:r>
            <a:r>
              <a:rPr lang="ja-JP" altLang="en-US" sz="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植物検疫証明書を要求していない。</a:t>
            </a:r>
            <a:endParaRPr lang="en-US" altLang="ja-JP" sz="12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 name="正方形/長方形 1"/>
          <p:cNvSpPr/>
          <p:nvPr/>
        </p:nvSpPr>
        <p:spPr>
          <a:xfrm>
            <a:off x="272480" y="6134838"/>
            <a:ext cx="1999265" cy="261610"/>
          </a:xfrm>
          <a:prstGeom prst="rect">
            <a:avLst/>
          </a:prstGeom>
        </p:spPr>
        <p:txBody>
          <a:bodyPr wrap="none">
            <a:spAutoFit/>
          </a:bodyPr>
          <a:lstStyle/>
          <a:p>
            <a:r>
              <a:rPr lang="ja-JP" altLang="en-US" sz="1100" dirty="0">
                <a:latin typeface="Meiryo UI" panose="020B0604030504040204" pitchFamily="50" charset="-128"/>
                <a:ea typeface="Meiryo UI" panose="020B0604030504040204" pitchFamily="50" charset="-128"/>
              </a:rPr>
              <a:t>* </a:t>
            </a:r>
            <a:r>
              <a:rPr lang="en-US" altLang="ja-JP" sz="1100" dirty="0">
                <a:latin typeface="Meiryo UI" panose="020B0604030504040204" pitchFamily="50" charset="-128"/>
                <a:ea typeface="Meiryo UI" panose="020B0604030504040204" pitchFamily="50" charset="-128"/>
              </a:rPr>
              <a:t>Certificate of Conformity</a:t>
            </a:r>
            <a:endParaRPr lang="ja-JP" altLang="en-US" sz="11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2760928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青果物関連の規制の概要</a:t>
            </a:r>
            <a:br>
              <a:rPr lang="en-US" altLang="ja-JP"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輸入手続き </a:t>
            </a:r>
            <a:r>
              <a:rPr lang="en-US" altLang="ja-JP" sz="1800" dirty="0">
                <a:latin typeface="Meiryo UI" panose="020B0604030504040204" pitchFamily="50" charset="-128"/>
                <a:ea typeface="Meiryo UI" panose="020B0604030504040204" pitchFamily="50" charset="-128"/>
              </a:rPr>
              <a:t>(2/3)</a:t>
            </a:r>
            <a:endParaRPr kumimoji="1" lang="ja-JP" altLang="en-US" sz="1800" dirty="0">
              <a:latin typeface="Meiryo UI" panose="020B0604030504040204" pitchFamily="50" charset="-128"/>
              <a:ea typeface="Meiryo UI" panose="020B0604030504040204" pitchFamily="50" charset="-128"/>
            </a:endParaRPr>
          </a:p>
        </p:txBody>
      </p:sp>
      <p:sp>
        <p:nvSpPr>
          <p:cNvPr id="14" name="正方形/長方形 13"/>
          <p:cNvSpPr/>
          <p:nvPr/>
        </p:nvSpPr>
        <p:spPr>
          <a:xfrm>
            <a:off x="43001" y="774371"/>
            <a:ext cx="9433048" cy="307777"/>
          </a:xfrm>
          <a:prstGeom prst="rect">
            <a:avLst/>
          </a:prstGeom>
        </p:spPr>
        <p:txBody>
          <a:bodyPr wrap="square">
            <a:spAutoFit/>
          </a:bodyPr>
          <a:lstStyle/>
          <a:p>
            <a:r>
              <a:rPr lang="ja-JP" altLang="en-US" sz="1400" b="1" dirty="0">
                <a:latin typeface="Meiryo UI" panose="020B0604030504040204" pitchFamily="50" charset="-128"/>
                <a:ea typeface="Meiryo UI" panose="020B0604030504040204" pitchFamily="50" charset="-128"/>
              </a:rPr>
              <a:t>保健省食品安全品質課（</a:t>
            </a:r>
            <a:r>
              <a:rPr lang="en-US" altLang="ja-JP" sz="1400" b="1" dirty="0">
                <a:latin typeface="Meiryo UI" panose="020B0604030504040204" pitchFamily="50" charset="-128"/>
                <a:ea typeface="Meiryo UI" panose="020B0604030504040204" pitchFamily="50" charset="-128"/>
              </a:rPr>
              <a:t>FQSD</a:t>
            </a:r>
            <a:r>
              <a:rPr lang="ja-JP" altLang="en-US" sz="1400" b="1"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への輸入通知手続きは以下の通り。</a:t>
            </a:r>
          </a:p>
        </p:txBody>
      </p:sp>
      <p:sp>
        <p:nvSpPr>
          <p:cNvPr id="4" name="正方形/長方形 3"/>
          <p:cNvSpPr/>
          <p:nvPr/>
        </p:nvSpPr>
        <p:spPr>
          <a:xfrm>
            <a:off x="670988" y="2490941"/>
            <a:ext cx="5644852" cy="307777"/>
          </a:xfrm>
          <a:prstGeom prst="rect">
            <a:avLst/>
          </a:prstGeom>
        </p:spPr>
        <p:txBody>
          <a:bodyPr wrap="square">
            <a:spAutoFit/>
          </a:bodyPr>
          <a:lstStyle/>
          <a:p>
            <a:r>
              <a:rPr lang="ja-JP" altLang="en-US" sz="1400" b="1" dirty="0">
                <a:latin typeface="Meiryo UI" panose="020B0604030504040204" pitchFamily="50" charset="-128"/>
                <a:ea typeface="Meiryo UI" panose="020B0604030504040204" pitchFamily="50" charset="-128"/>
              </a:rPr>
              <a:t>保健省食品安全品質課（</a:t>
            </a:r>
            <a:r>
              <a:rPr lang="en-US" altLang="ja-JP" sz="1400" b="1" dirty="0">
                <a:latin typeface="Meiryo UI" panose="020B0604030504040204" pitchFamily="50" charset="-128"/>
                <a:ea typeface="Meiryo UI" panose="020B0604030504040204" pitchFamily="50" charset="-128"/>
              </a:rPr>
              <a:t>FQSD</a:t>
            </a:r>
            <a:r>
              <a:rPr lang="ja-JP" altLang="en-US" sz="1400" b="1" dirty="0">
                <a:latin typeface="Meiryo UI" panose="020B0604030504040204" pitchFamily="50" charset="-128"/>
                <a:ea typeface="Meiryo UI" panose="020B0604030504040204" pitchFamily="50" charset="-128"/>
              </a:rPr>
              <a:t>）への輸入手続き</a:t>
            </a:r>
          </a:p>
        </p:txBody>
      </p:sp>
      <p:sp>
        <p:nvSpPr>
          <p:cNvPr id="6" name="正方形/長方形 5"/>
          <p:cNvSpPr/>
          <p:nvPr/>
        </p:nvSpPr>
        <p:spPr>
          <a:xfrm>
            <a:off x="799398" y="2742211"/>
            <a:ext cx="8834199" cy="307777"/>
          </a:xfrm>
          <a:prstGeom prst="rect">
            <a:avLst/>
          </a:prstGeom>
        </p:spPr>
        <p:txBody>
          <a:bodyPr wrap="square">
            <a:spAutoFit/>
          </a:bodyPr>
          <a:lstStyle/>
          <a:p>
            <a:pPr marL="90488" indent="-90488"/>
            <a:r>
              <a:rPr lang="ja-JP" altLang="en-US" sz="1400" dirty="0">
                <a:latin typeface="Meiryo UI" panose="020B0604030504040204" pitchFamily="50" charset="-128"/>
                <a:ea typeface="Meiryo UI" panose="020B0604030504040204" pitchFamily="50" charset="-128"/>
              </a:rPr>
              <a:t>・</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マレーシア食品安全情報システム（</a:t>
            </a:r>
            <a:r>
              <a:rPr lang="en-US" altLang="ja-JP" sz="1400" dirty="0" err="1">
                <a:solidFill>
                  <a:srgbClr val="000000"/>
                </a:solidFill>
                <a:latin typeface="Meiryo UI" panose="020B0604030504040204" pitchFamily="50" charset="-128"/>
                <a:ea typeface="Meiryo UI" panose="020B0604030504040204" pitchFamily="50" charset="-128"/>
                <a:cs typeface="Meiryo UI" panose="020B0604030504040204" pitchFamily="50" charset="-128"/>
              </a:rPr>
              <a:t>FoSIM</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）のプラットフォームを通じた輸入手続きは以下の通り。</a:t>
            </a:r>
            <a:endParaRPr lang="ja-JP" altLang="en-US" sz="1400" dirty="0">
              <a:latin typeface="Meiryo UI" panose="020B0604030504040204" pitchFamily="50" charset="-128"/>
              <a:ea typeface="Meiryo UI" panose="020B0604030504040204" pitchFamily="50" charset="-128"/>
            </a:endParaRPr>
          </a:p>
        </p:txBody>
      </p:sp>
      <p:sp>
        <p:nvSpPr>
          <p:cNvPr id="18" name="ホームベース 17"/>
          <p:cNvSpPr/>
          <p:nvPr/>
        </p:nvSpPr>
        <p:spPr>
          <a:xfrm>
            <a:off x="1303141" y="1154585"/>
            <a:ext cx="6912768" cy="1285456"/>
          </a:xfrm>
          <a:prstGeom prst="homePlate">
            <a:avLst>
              <a:gd name="adj" fmla="val 0"/>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lstStyle/>
          <a:p>
            <a:r>
              <a:rPr lang="ja-JP" altLang="en-US"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保健省食品安全品質課（</a:t>
            </a:r>
            <a:r>
              <a:rPr lang="en-US" altLang="ja-JP"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FQSD</a:t>
            </a:r>
            <a:r>
              <a:rPr lang="ja-JP" altLang="en-US"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）への輸入通知</a:t>
            </a:r>
            <a:endParaRPr lang="en-US" altLang="ja-JP"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marL="90488" indent="-90488"/>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・マレーシアへの果物や野菜の輸入は、</a:t>
            </a:r>
            <a:r>
              <a:rPr lang="ja-JP" altLang="en-US" sz="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マレーシア食品安全情報システム（</a:t>
            </a:r>
            <a:r>
              <a:rPr lang="en-US" altLang="ja-JP" sz="1200" dirty="0" err="1">
                <a:solidFill>
                  <a:srgbClr val="FF0000"/>
                </a:solidFill>
                <a:latin typeface="Meiryo UI" panose="020B0604030504040204" pitchFamily="50" charset="-128"/>
                <a:ea typeface="Meiryo UI" panose="020B0604030504040204" pitchFamily="50" charset="-128"/>
                <a:cs typeface="Meiryo UI" panose="020B0604030504040204" pitchFamily="50" charset="-128"/>
              </a:rPr>
              <a:t>FoSIM</a:t>
            </a:r>
            <a:r>
              <a:rPr lang="ja-JP" altLang="en-US" sz="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のプラットフォームを通じて</a:t>
            </a:r>
            <a:r>
              <a:rPr lang="ja-JP" altLang="en-US" sz="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通知</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する必要がある。</a:t>
            </a:r>
            <a:endPar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marL="90488" indent="-90488"/>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・製造業者および輸入業者は、</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1983 </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年食品法および </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1985 </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年食品規則で規定された基準および表示要件に従わなければならない。</a:t>
            </a:r>
          </a:p>
          <a:p>
            <a:pPr marL="90488" indent="-90488"/>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検査は、入国地点</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でのリスクベースアプローチにより、保健省</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(MOH)</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の職員によって実施される。</a:t>
            </a:r>
          </a:p>
        </p:txBody>
      </p:sp>
      <p:sp>
        <p:nvSpPr>
          <p:cNvPr id="2" name="正方形/長方形 1"/>
          <p:cNvSpPr/>
          <p:nvPr/>
        </p:nvSpPr>
        <p:spPr>
          <a:xfrm>
            <a:off x="128065" y="5819023"/>
            <a:ext cx="9497537" cy="646331"/>
          </a:xfrm>
          <a:prstGeom prst="rect">
            <a:avLst/>
          </a:prstGeom>
        </p:spPr>
        <p:txBody>
          <a:bodyPr wrap="square">
            <a:spAutoFit/>
          </a:bodyPr>
          <a:lstStyle/>
          <a:p>
            <a:pPr marL="179388" indent="-179388"/>
            <a:r>
              <a:rPr lang="en-US" altLang="ja-JP" sz="1200" dirty="0">
                <a:latin typeface="Meiryo UI" panose="020B0604030504040204" pitchFamily="50" charset="-128"/>
                <a:ea typeface="Meiryo UI" panose="020B0604030504040204" pitchFamily="50" charset="-128"/>
              </a:rPr>
              <a:t>* CIF: Cost Insurance and Freight=</a:t>
            </a:r>
            <a:r>
              <a:rPr lang="ja-JP" altLang="en-US" sz="1200" dirty="0">
                <a:latin typeface="Meiryo UI" panose="020B0604030504040204" pitchFamily="50" charset="-128"/>
                <a:ea typeface="Meiryo UI" panose="020B0604030504040204" pitchFamily="50" charset="-128"/>
              </a:rPr>
              <a:t>運賃保険料込み条件、</a:t>
            </a:r>
            <a:r>
              <a:rPr lang="en-US" altLang="ja-JP" sz="1200" dirty="0">
                <a:latin typeface="Meiryo UI" panose="020B0604030504040204" pitchFamily="50" charset="-128"/>
                <a:ea typeface="Meiryo UI" panose="020B0604030504040204" pitchFamily="50" charset="-128"/>
              </a:rPr>
              <a:t>FOB</a:t>
            </a:r>
            <a:r>
              <a:rPr lang="ja-JP" altLang="en-US" sz="1200" dirty="0">
                <a:latin typeface="Meiryo UI" panose="020B0604030504040204" pitchFamily="50" charset="-128"/>
                <a:ea typeface="Meiryo UI" panose="020B0604030504040204" pitchFamily="50" charset="-128"/>
              </a:rPr>
              <a:t>：</a:t>
            </a:r>
            <a:r>
              <a:rPr lang="en-US" altLang="ja-JP" sz="1200" dirty="0">
                <a:latin typeface="Meiryo UI" panose="020B0604030504040204" pitchFamily="50" charset="-128"/>
                <a:ea typeface="Meiryo UI" panose="020B0604030504040204" pitchFamily="50" charset="-128"/>
              </a:rPr>
              <a:t>Free on Board=</a:t>
            </a:r>
            <a:r>
              <a:rPr lang="ja-JP" altLang="en-US" sz="1200" dirty="0">
                <a:latin typeface="Meiryo UI" panose="020B0604030504040204" pitchFamily="50" charset="-128"/>
                <a:ea typeface="Meiryo UI" panose="020B0604030504040204" pitchFamily="50" charset="-128"/>
              </a:rPr>
              <a:t>本船渡し</a:t>
            </a:r>
            <a:endParaRPr lang="en-US" altLang="ja-JP" sz="1200" dirty="0">
              <a:latin typeface="Meiryo UI" panose="020B0604030504040204" pitchFamily="50" charset="-128"/>
              <a:ea typeface="Meiryo UI" panose="020B0604030504040204" pitchFamily="50" charset="-128"/>
            </a:endParaRPr>
          </a:p>
          <a:p>
            <a:pPr marL="179388" indent="-179388"/>
            <a:r>
              <a:rPr lang="en-US" altLang="ja-JP" sz="1200" dirty="0">
                <a:latin typeface="Meiryo UI" panose="020B0604030504040204" pitchFamily="50" charset="-128"/>
                <a:ea typeface="Meiryo UI" panose="020B0604030504040204" pitchFamily="50" charset="-128"/>
              </a:rPr>
              <a:t>**HTR</a:t>
            </a:r>
            <a:r>
              <a:rPr lang="ja-JP" altLang="en-US" sz="1200" dirty="0">
                <a:latin typeface="Meiryo UI" panose="020B0604030504040204" pitchFamily="50" charset="-128"/>
                <a:ea typeface="Meiryo UI" panose="020B0604030504040204" pitchFamily="50" charset="-128"/>
              </a:rPr>
              <a:t>審査レベルとは、輸入時に食品を入手し、サンプルを採取して研究所で分析し、分析の結果、食品が</a:t>
            </a:r>
            <a:r>
              <a:rPr lang="en-US" altLang="ja-JP" sz="1200" dirty="0">
                <a:latin typeface="Meiryo UI" panose="020B0604030504040204" pitchFamily="50" charset="-128"/>
                <a:ea typeface="Meiryo UI" panose="020B0604030504040204" pitchFamily="50" charset="-128"/>
              </a:rPr>
              <a:t>1983</a:t>
            </a:r>
            <a:r>
              <a:rPr lang="ja-JP" altLang="en-US" sz="1200" dirty="0">
                <a:latin typeface="Meiryo UI" panose="020B0604030504040204" pitchFamily="50" charset="-128"/>
                <a:ea typeface="Meiryo UI" panose="020B0604030504040204" pitchFamily="50" charset="-128"/>
              </a:rPr>
              <a:t>年食品法およびその規則に準拠していることが判明した場合に法令適合として認めるものである。</a:t>
            </a:r>
          </a:p>
        </p:txBody>
      </p:sp>
      <p:sp>
        <p:nvSpPr>
          <p:cNvPr id="15" name="ホームベース 14"/>
          <p:cNvSpPr/>
          <p:nvPr/>
        </p:nvSpPr>
        <p:spPr>
          <a:xfrm>
            <a:off x="416496" y="3554075"/>
            <a:ext cx="989703" cy="1725875"/>
          </a:xfrm>
          <a:prstGeom prst="homePlate">
            <a:avLst>
              <a:gd name="adj" fmla="val 21267"/>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lstStyle/>
          <a:p>
            <a:r>
              <a:rPr lang="ja-JP" altLang="en-US" sz="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現地輸入業者</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または代理人が</a:t>
            </a:r>
            <a:r>
              <a:rPr lang="en-US" altLang="ja-JP" sz="1200" dirty="0" err="1">
                <a:solidFill>
                  <a:srgbClr val="000000"/>
                </a:solidFill>
                <a:latin typeface="Meiryo UI" panose="020B0604030504040204" pitchFamily="50" charset="-128"/>
                <a:ea typeface="Meiryo UI" panose="020B0604030504040204" pitchFamily="50" charset="-128"/>
                <a:cs typeface="Meiryo UI" panose="020B0604030504040204" pitchFamily="50" charset="-128"/>
              </a:rPr>
              <a:t>FoSIM</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に</a:t>
            </a:r>
            <a:r>
              <a:rPr lang="ja-JP" altLang="en-US" sz="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業者登録</a:t>
            </a:r>
            <a:endParaRPr lang="en-US" altLang="ja-JP" sz="12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9" name="正方形/長方形 18"/>
          <p:cNvSpPr/>
          <p:nvPr/>
        </p:nvSpPr>
        <p:spPr>
          <a:xfrm>
            <a:off x="427295" y="3269061"/>
            <a:ext cx="1026301" cy="276999"/>
          </a:xfrm>
          <a:prstGeom prst="rect">
            <a:avLst/>
          </a:prstGeom>
        </p:spPr>
        <p:txBody>
          <a:bodyPr wrap="square">
            <a:spAutoFit/>
          </a:bodyPr>
          <a:lstStyle/>
          <a:p>
            <a:r>
              <a:rPr lang="ja-JP" altLang="en-US" sz="1200" b="1" dirty="0">
                <a:latin typeface="Meiryo UI" panose="020B0604030504040204" pitchFamily="50" charset="-128"/>
                <a:ea typeface="Meiryo UI" panose="020B0604030504040204" pitchFamily="50" charset="-128"/>
              </a:rPr>
              <a:t>ステップ１</a:t>
            </a:r>
          </a:p>
        </p:txBody>
      </p:sp>
      <p:sp>
        <p:nvSpPr>
          <p:cNvPr id="20" name="ホームベース 19"/>
          <p:cNvSpPr/>
          <p:nvPr/>
        </p:nvSpPr>
        <p:spPr>
          <a:xfrm>
            <a:off x="1555698" y="3542665"/>
            <a:ext cx="1777253" cy="1737286"/>
          </a:xfrm>
          <a:prstGeom prst="homePlate">
            <a:avLst>
              <a:gd name="adj" fmla="val 21267"/>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lstStyle/>
          <a:p>
            <a:r>
              <a:rPr lang="ja-JP" altLang="en-US" sz="1200" i="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現地の輸入業者は、商品到着前に関連フォームに記入し、当局に通知</a:t>
            </a:r>
            <a:endParaRPr lang="en-US" altLang="ja-JP" sz="1200" i="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marL="90488" indent="-90488"/>
            <a:r>
              <a:rPr lang="ja-JP" altLang="en-US" sz="1200" i="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・輸入者、輸出者、代理店、輸送、商品タイプ、輸入・</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積地、</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CIF</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および</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FOB*</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の価額、一般的な商品説明に関する情報が要求される。</a:t>
            </a:r>
            <a:endPar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1" name="ホームベース 20"/>
          <p:cNvSpPr/>
          <p:nvPr/>
        </p:nvSpPr>
        <p:spPr>
          <a:xfrm>
            <a:off x="6158269" y="3633455"/>
            <a:ext cx="1647090" cy="1725876"/>
          </a:xfrm>
          <a:prstGeom prst="homePlate">
            <a:avLst>
              <a:gd name="adj" fmla="val 21267"/>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lstStyle/>
          <a:p>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MAQIS</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MOH</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の職員が</a:t>
            </a:r>
            <a:r>
              <a:rPr lang="ja-JP" altLang="en-US" sz="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輸入品を検査</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する。</a:t>
            </a:r>
            <a:endPar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marL="90488" indent="-90488"/>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・検査官は、「</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Hold, Test &amp; Release</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HTR</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検査レベルが必要かどうかを決定する。</a:t>
            </a:r>
            <a:endPar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2" name="正方形/長方形 21"/>
          <p:cNvSpPr/>
          <p:nvPr/>
        </p:nvSpPr>
        <p:spPr>
          <a:xfrm>
            <a:off x="1853764" y="3265666"/>
            <a:ext cx="1026301" cy="276999"/>
          </a:xfrm>
          <a:prstGeom prst="rect">
            <a:avLst/>
          </a:prstGeom>
        </p:spPr>
        <p:txBody>
          <a:bodyPr wrap="square">
            <a:spAutoFit/>
          </a:bodyPr>
          <a:lstStyle/>
          <a:p>
            <a:r>
              <a:rPr lang="ja-JP" altLang="en-US" sz="1200" b="1" dirty="0">
                <a:latin typeface="Meiryo UI" panose="020B0604030504040204" pitchFamily="50" charset="-128"/>
                <a:ea typeface="Meiryo UI" panose="020B0604030504040204" pitchFamily="50" charset="-128"/>
              </a:rPr>
              <a:t>ステップ２</a:t>
            </a:r>
          </a:p>
        </p:txBody>
      </p:sp>
      <p:sp>
        <p:nvSpPr>
          <p:cNvPr id="23" name="正方形/長方形 22"/>
          <p:cNvSpPr/>
          <p:nvPr/>
        </p:nvSpPr>
        <p:spPr>
          <a:xfrm>
            <a:off x="4023148" y="3038357"/>
            <a:ext cx="1026301" cy="276999"/>
          </a:xfrm>
          <a:prstGeom prst="rect">
            <a:avLst/>
          </a:prstGeom>
        </p:spPr>
        <p:txBody>
          <a:bodyPr wrap="square">
            <a:spAutoFit/>
          </a:bodyPr>
          <a:lstStyle/>
          <a:p>
            <a:r>
              <a:rPr lang="ja-JP" altLang="en-US" sz="1200" b="1" dirty="0">
                <a:latin typeface="Meiryo UI" panose="020B0604030504040204" pitchFamily="50" charset="-128"/>
                <a:ea typeface="Meiryo UI" panose="020B0604030504040204" pitchFamily="50" charset="-128"/>
              </a:rPr>
              <a:t>ステップ３</a:t>
            </a:r>
          </a:p>
        </p:txBody>
      </p:sp>
      <p:sp>
        <p:nvSpPr>
          <p:cNvPr id="24" name="ホームベース 23"/>
          <p:cNvSpPr/>
          <p:nvPr/>
        </p:nvSpPr>
        <p:spPr>
          <a:xfrm>
            <a:off x="3374576" y="3296848"/>
            <a:ext cx="2632703" cy="2522175"/>
          </a:xfrm>
          <a:prstGeom prst="homePlate">
            <a:avLst>
              <a:gd name="adj" fmla="val 21267"/>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lstStyle/>
          <a:p>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関税局への食品輸入の申告をする。入港地では、輸入者・代理人は以下を含む書類を提出する必要がある。</a:t>
            </a:r>
          </a:p>
          <a:p>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・インボイス</a:t>
            </a:r>
          </a:p>
          <a:p>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・パッキングリスト</a:t>
            </a:r>
          </a:p>
          <a:p>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・納品書</a:t>
            </a:r>
          </a:p>
          <a:p>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・保険証書（被保険者のみ）</a:t>
            </a:r>
          </a:p>
          <a:p>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・船荷証券／航空貨物運送状</a:t>
            </a:r>
          </a:p>
          <a:p>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・信用状（使用する場合）</a:t>
            </a:r>
          </a:p>
          <a:p>
            <a:pPr marL="90488" indent="-90488"/>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・海上運賃または航空運賃（該当する場合）</a:t>
            </a:r>
          </a:p>
          <a:p>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・税関様式第一号</a:t>
            </a:r>
          </a:p>
          <a:p>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・その他の関連書類</a:t>
            </a:r>
          </a:p>
        </p:txBody>
      </p:sp>
      <p:sp>
        <p:nvSpPr>
          <p:cNvPr id="25" name="ホームベース 24"/>
          <p:cNvSpPr/>
          <p:nvPr/>
        </p:nvSpPr>
        <p:spPr>
          <a:xfrm>
            <a:off x="7995387" y="3633455"/>
            <a:ext cx="1690091" cy="1725876"/>
          </a:xfrm>
          <a:prstGeom prst="homePlate">
            <a:avLst>
              <a:gd name="adj" fmla="val 21267"/>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lstStyle/>
          <a:p>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適合が確認された商品は、税関から承認される。輸入業者は、輸入税および</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または関税（ある場合）を支払い、輸入品を国内搬入する手続きをしなければならない。</a:t>
            </a:r>
            <a:endPar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6" name="正方形/長方形 25"/>
          <p:cNvSpPr/>
          <p:nvPr/>
        </p:nvSpPr>
        <p:spPr>
          <a:xfrm>
            <a:off x="6494510" y="3313014"/>
            <a:ext cx="1026301" cy="276999"/>
          </a:xfrm>
          <a:prstGeom prst="rect">
            <a:avLst/>
          </a:prstGeom>
        </p:spPr>
        <p:txBody>
          <a:bodyPr wrap="square">
            <a:spAutoFit/>
          </a:bodyPr>
          <a:lstStyle/>
          <a:p>
            <a:r>
              <a:rPr lang="ja-JP" altLang="en-US" sz="1200" b="1" dirty="0">
                <a:latin typeface="Meiryo UI" panose="020B0604030504040204" pitchFamily="50" charset="-128"/>
                <a:ea typeface="Meiryo UI" panose="020B0604030504040204" pitchFamily="50" charset="-128"/>
              </a:rPr>
              <a:t>ステップ４</a:t>
            </a:r>
          </a:p>
        </p:txBody>
      </p:sp>
      <p:sp>
        <p:nvSpPr>
          <p:cNvPr id="27" name="正方形/長方形 26"/>
          <p:cNvSpPr/>
          <p:nvPr/>
        </p:nvSpPr>
        <p:spPr>
          <a:xfrm>
            <a:off x="8296874" y="3313014"/>
            <a:ext cx="1026301" cy="276999"/>
          </a:xfrm>
          <a:prstGeom prst="rect">
            <a:avLst/>
          </a:prstGeom>
        </p:spPr>
        <p:txBody>
          <a:bodyPr wrap="square">
            <a:spAutoFit/>
          </a:bodyPr>
          <a:lstStyle/>
          <a:p>
            <a:r>
              <a:rPr lang="ja-JP" altLang="en-US" sz="1200" b="1" dirty="0">
                <a:latin typeface="Meiryo UI" panose="020B0604030504040204" pitchFamily="50" charset="-128"/>
                <a:ea typeface="Meiryo UI" panose="020B0604030504040204" pitchFamily="50" charset="-128"/>
              </a:rPr>
              <a:t>ステップ５</a:t>
            </a:r>
          </a:p>
        </p:txBody>
      </p:sp>
    </p:spTree>
    <p:extLst>
      <p:ext uri="{BB962C8B-B14F-4D97-AF65-F5344CB8AC3E}">
        <p14:creationId xmlns:p14="http://schemas.microsoft.com/office/powerpoint/2010/main" val="36597899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青果物関連の規制の概要</a:t>
            </a:r>
            <a:br>
              <a:rPr lang="en-US" altLang="ja-JP"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輸入手続き </a:t>
            </a:r>
            <a:r>
              <a:rPr lang="en-US" altLang="ja-JP" sz="1800" dirty="0">
                <a:latin typeface="Meiryo UI" panose="020B0604030504040204" pitchFamily="50" charset="-128"/>
                <a:ea typeface="Meiryo UI" panose="020B0604030504040204" pitchFamily="50" charset="-128"/>
              </a:rPr>
              <a:t>(3/3)</a:t>
            </a:r>
            <a:endParaRPr kumimoji="1" lang="ja-JP" altLang="en-US" sz="1800" dirty="0">
              <a:latin typeface="Meiryo UI" panose="020B0604030504040204" pitchFamily="50" charset="-128"/>
              <a:ea typeface="Meiryo UI" panose="020B0604030504040204" pitchFamily="50" charset="-128"/>
            </a:endParaRPr>
          </a:p>
        </p:txBody>
      </p:sp>
      <p:sp>
        <p:nvSpPr>
          <p:cNvPr id="14" name="正方形/長方形 13"/>
          <p:cNvSpPr/>
          <p:nvPr/>
        </p:nvSpPr>
        <p:spPr>
          <a:xfrm>
            <a:off x="43001" y="774371"/>
            <a:ext cx="9433048" cy="738664"/>
          </a:xfrm>
          <a:prstGeom prst="rect">
            <a:avLst/>
          </a:prstGeom>
        </p:spPr>
        <p:txBody>
          <a:bodyPr wrap="square">
            <a:spAutoFit/>
          </a:bodyPr>
          <a:lstStyle/>
          <a:p>
            <a:r>
              <a:rPr lang="ja-JP" altLang="en-US" sz="1400" b="1" dirty="0">
                <a:latin typeface="Meiryo UI" panose="020B0604030504040204" pitchFamily="50" charset="-128"/>
                <a:ea typeface="Meiryo UI" panose="020B0604030504040204" pitchFamily="50" charset="-128"/>
              </a:rPr>
              <a:t>連邦農業マーケティング庁（</a:t>
            </a:r>
            <a:r>
              <a:rPr lang="en-US" altLang="ja-JP" sz="1400" b="1" dirty="0">
                <a:latin typeface="Meiryo UI" panose="020B0604030504040204" pitchFamily="50" charset="-128"/>
                <a:ea typeface="Meiryo UI" panose="020B0604030504040204" pitchFamily="50" charset="-128"/>
              </a:rPr>
              <a:t>FAMA</a:t>
            </a:r>
            <a:r>
              <a:rPr lang="ja-JP" altLang="en-US" sz="1400" b="1"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は、国内の輸入業者が</a:t>
            </a:r>
            <a:r>
              <a:rPr lang="en-US" altLang="ja-JP" sz="1400" dirty="0">
                <a:latin typeface="Meiryo UI" panose="020B0604030504040204" pitchFamily="50" charset="-128"/>
                <a:ea typeface="Meiryo UI" panose="020B0604030504040204" pitchFamily="50" charset="-128"/>
              </a:rPr>
              <a:t>FAMA</a:t>
            </a:r>
            <a:r>
              <a:rPr lang="ja-JP" altLang="en-US" sz="1400" dirty="0">
                <a:latin typeface="Meiryo UI" panose="020B0604030504040204" pitchFamily="50" charset="-128"/>
                <a:ea typeface="Meiryo UI" panose="020B0604030504040204" pitchFamily="50" charset="-128"/>
              </a:rPr>
              <a:t>とマレーシア検疫検査サービス局</a:t>
            </a:r>
            <a:r>
              <a:rPr lang="en-US" altLang="ja-JP" sz="1400" dirty="0">
                <a:latin typeface="Meiryo UI" panose="020B0604030504040204" pitchFamily="50" charset="-128"/>
                <a:ea typeface="Meiryo UI" panose="020B0604030504040204" pitchFamily="50" charset="-128"/>
              </a:rPr>
              <a:t>(MAQIS)</a:t>
            </a:r>
            <a:r>
              <a:rPr lang="ja-JP" altLang="en-US" sz="1400" dirty="0">
                <a:latin typeface="Meiryo UI" panose="020B0604030504040204" pitchFamily="50" charset="-128"/>
                <a:ea typeface="Meiryo UI" panose="020B0604030504040204" pitchFamily="50" charset="-128"/>
              </a:rPr>
              <a:t>に</a:t>
            </a:r>
            <a:r>
              <a:rPr lang="en-US" altLang="ja-JP" sz="1400" b="1" dirty="0">
                <a:latin typeface="Meiryo UI" panose="020B0604030504040204" pitchFamily="50" charset="-128"/>
                <a:ea typeface="Meiryo UI" panose="020B0604030504040204" pitchFamily="50" charset="-128"/>
              </a:rPr>
              <a:t>GPL</a:t>
            </a:r>
            <a:r>
              <a:rPr lang="ja-JP" altLang="en-US" sz="1400" b="1" dirty="0">
                <a:latin typeface="Meiryo UI" panose="020B0604030504040204" pitchFamily="50" charset="-128"/>
                <a:ea typeface="Meiryo UI" panose="020B0604030504040204" pitchFamily="50" charset="-128"/>
              </a:rPr>
              <a:t>（等級、包装、表示）認証</a:t>
            </a:r>
            <a:r>
              <a:rPr lang="ja-JP" altLang="en-US" sz="1400" dirty="0">
                <a:latin typeface="Meiryo UI" panose="020B0604030504040204" pitchFamily="50" charset="-128"/>
                <a:ea typeface="Meiryo UI" panose="020B0604030504040204" pitchFamily="50" charset="-128"/>
              </a:rPr>
              <a:t>を登録し、農産物適合証明書（</a:t>
            </a:r>
            <a:r>
              <a:rPr lang="en-US" altLang="ja-JP" sz="1400" dirty="0" err="1">
                <a:latin typeface="Meiryo UI" panose="020B0604030504040204" pitchFamily="50" charset="-128"/>
                <a:ea typeface="Meiryo UI" panose="020B0604030504040204" pitchFamily="50" charset="-128"/>
              </a:rPr>
              <a:t>CoC</a:t>
            </a:r>
            <a:r>
              <a:rPr lang="ja-JP" altLang="en-US" sz="1400" dirty="0">
                <a:latin typeface="Meiryo UI" panose="020B0604030504040204" pitchFamily="50" charset="-128"/>
                <a:ea typeface="Meiryo UI" panose="020B0604030504040204" pitchFamily="50" charset="-128"/>
              </a:rPr>
              <a:t>）を受け取り、必要な行政・規制費用を支払うための単一のオンラインポータルである</a:t>
            </a:r>
            <a:r>
              <a:rPr lang="en-US" altLang="ja-JP" sz="1400" dirty="0">
                <a:latin typeface="Meiryo UI" panose="020B0604030504040204" pitchFamily="50" charset="-128"/>
                <a:ea typeface="Meiryo UI" panose="020B0604030504040204" pitchFamily="50" charset="-128"/>
              </a:rPr>
              <a:t>e-</a:t>
            </a:r>
            <a:r>
              <a:rPr lang="en-US" altLang="ja-JP" sz="1400" dirty="0" err="1">
                <a:latin typeface="Meiryo UI" panose="020B0604030504040204" pitchFamily="50" charset="-128"/>
                <a:ea typeface="Meiryo UI" panose="020B0604030504040204" pitchFamily="50" charset="-128"/>
              </a:rPr>
              <a:t>Sijil</a:t>
            </a:r>
            <a:r>
              <a:rPr lang="en-US" altLang="ja-JP" sz="1400" dirty="0">
                <a:latin typeface="Meiryo UI" panose="020B0604030504040204" pitchFamily="50" charset="-128"/>
                <a:ea typeface="Meiryo UI" panose="020B0604030504040204" pitchFamily="50" charset="-128"/>
              </a:rPr>
              <a:t> 3P</a:t>
            </a:r>
            <a:r>
              <a:rPr lang="ja-JP" altLang="en-US" sz="1400" dirty="0">
                <a:latin typeface="Meiryo UI" panose="020B0604030504040204" pitchFamily="50" charset="-128"/>
                <a:ea typeface="Meiryo UI" panose="020B0604030504040204" pitchFamily="50" charset="-128"/>
              </a:rPr>
              <a:t>を導入した。（</a:t>
            </a:r>
            <a:r>
              <a:rPr lang="ja-JP" altLang="en-US" sz="1400" b="1" dirty="0">
                <a:latin typeface="Meiryo UI" panose="020B0604030504040204" pitchFamily="50" charset="-128"/>
                <a:ea typeface="Meiryo UI" panose="020B0604030504040204" pitchFamily="50" charset="-128"/>
              </a:rPr>
              <a:t>等級、包装、表示</a:t>
            </a:r>
            <a:r>
              <a:rPr lang="ja-JP" altLang="en-US" sz="1400" dirty="0">
                <a:latin typeface="Meiryo UI" panose="020B0604030504040204" pitchFamily="50" charset="-128"/>
                <a:ea typeface="Meiryo UI" panose="020B0604030504040204" pitchFamily="50" charset="-128"/>
              </a:rPr>
              <a:t>（</a:t>
            </a:r>
            <a:r>
              <a:rPr lang="en-US" altLang="ja-JP" sz="1400" dirty="0">
                <a:latin typeface="Meiryo UI" panose="020B0604030504040204" pitchFamily="50" charset="-128"/>
                <a:ea typeface="Meiryo UI" panose="020B0604030504040204" pitchFamily="50" charset="-128"/>
              </a:rPr>
              <a:t>GPL: Grading, Packaging and Labeling</a:t>
            </a:r>
            <a:r>
              <a:rPr lang="ja-JP" altLang="en-US" sz="1400" dirty="0">
                <a:latin typeface="Meiryo UI" panose="020B0604030504040204" pitchFamily="50" charset="-128"/>
                <a:ea typeface="Meiryo UI" panose="020B0604030504040204" pitchFamily="50" charset="-128"/>
              </a:rPr>
              <a:t>）関連）</a:t>
            </a:r>
          </a:p>
        </p:txBody>
      </p:sp>
      <p:sp>
        <p:nvSpPr>
          <p:cNvPr id="4" name="正方形/長方形 3"/>
          <p:cNvSpPr/>
          <p:nvPr/>
        </p:nvSpPr>
        <p:spPr>
          <a:xfrm>
            <a:off x="272481" y="2991806"/>
            <a:ext cx="9633520" cy="307777"/>
          </a:xfrm>
          <a:prstGeom prst="rect">
            <a:avLst/>
          </a:prstGeom>
        </p:spPr>
        <p:txBody>
          <a:bodyPr wrap="square">
            <a:spAutoFit/>
          </a:bodyPr>
          <a:lstStyle/>
          <a:p>
            <a:r>
              <a:rPr lang="ja-JP" altLang="en-US"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連邦農業マーケティング庁（</a:t>
            </a:r>
            <a:r>
              <a:rPr lang="en-US" altLang="ja-JP"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FAMA</a:t>
            </a:r>
            <a:r>
              <a:rPr lang="ja-JP" altLang="en-US"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）・マレーシア検疫検査サービス局</a:t>
            </a:r>
            <a:r>
              <a:rPr lang="en-US" altLang="ja-JP"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(MAQIS)</a:t>
            </a:r>
            <a:r>
              <a:rPr lang="ja-JP" altLang="en-US"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による農産物適合証明書（</a:t>
            </a:r>
            <a:r>
              <a:rPr lang="en-US" altLang="ja-JP" sz="1400" b="1" dirty="0" err="1">
                <a:solidFill>
                  <a:srgbClr val="000000"/>
                </a:solidFill>
                <a:latin typeface="Meiryo UI" panose="020B0604030504040204" pitchFamily="50" charset="-128"/>
                <a:ea typeface="Meiryo UI" panose="020B0604030504040204" pitchFamily="50" charset="-128"/>
                <a:cs typeface="Meiryo UI" panose="020B0604030504040204" pitchFamily="50" charset="-128"/>
              </a:rPr>
              <a:t>CoC</a:t>
            </a:r>
            <a:r>
              <a:rPr lang="ja-JP" altLang="en-US"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）発行手続き</a:t>
            </a:r>
            <a:endParaRPr lang="en-US" altLang="ja-JP"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8" name="ホームベース 7"/>
          <p:cNvSpPr/>
          <p:nvPr/>
        </p:nvSpPr>
        <p:spPr>
          <a:xfrm>
            <a:off x="272480" y="3589546"/>
            <a:ext cx="1702817" cy="2780118"/>
          </a:xfrm>
          <a:prstGeom prst="homePlate">
            <a:avLst>
              <a:gd name="adj" fmla="val 21267"/>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lstStyle/>
          <a:p>
            <a:r>
              <a:rPr lang="ja-JP" altLang="en-US"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荷送人・輸入人、荷受人・輸出人、運送業者、荷造り人、申請者の詳細情報</a:t>
            </a:r>
            <a:endParaRPr lang="en-US" altLang="ja-JP"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ja-JP" altLang="en-US" sz="8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必要な情報は、マレーシアの輸入企業の詳細（事業登録番号、住所、担当者、事業免許、申請者の連絡先、代理人の詳細、梱包会社の詳細（該当する場合）など）</a:t>
            </a:r>
          </a:p>
        </p:txBody>
      </p:sp>
      <p:sp>
        <p:nvSpPr>
          <p:cNvPr id="9" name="正方形/長方形 8"/>
          <p:cNvSpPr/>
          <p:nvPr/>
        </p:nvSpPr>
        <p:spPr>
          <a:xfrm>
            <a:off x="610737" y="3313483"/>
            <a:ext cx="1026301" cy="276999"/>
          </a:xfrm>
          <a:prstGeom prst="rect">
            <a:avLst/>
          </a:prstGeom>
        </p:spPr>
        <p:txBody>
          <a:bodyPr wrap="square">
            <a:spAutoFit/>
          </a:bodyPr>
          <a:lstStyle/>
          <a:p>
            <a:r>
              <a:rPr lang="ja-JP" altLang="en-US" sz="1200" b="1" dirty="0">
                <a:latin typeface="Meiryo UI" panose="020B0604030504040204" pitchFamily="50" charset="-128"/>
                <a:ea typeface="Meiryo UI" panose="020B0604030504040204" pitchFamily="50" charset="-128"/>
              </a:rPr>
              <a:t>ステップ１</a:t>
            </a:r>
          </a:p>
        </p:txBody>
      </p:sp>
      <p:sp>
        <p:nvSpPr>
          <p:cNvPr id="16" name="正方形/長方形 15"/>
          <p:cNvSpPr/>
          <p:nvPr/>
        </p:nvSpPr>
        <p:spPr>
          <a:xfrm>
            <a:off x="4394382" y="4186415"/>
            <a:ext cx="1026301" cy="276999"/>
          </a:xfrm>
          <a:prstGeom prst="rect">
            <a:avLst/>
          </a:prstGeom>
        </p:spPr>
        <p:txBody>
          <a:bodyPr wrap="square">
            <a:spAutoFit/>
          </a:bodyPr>
          <a:lstStyle/>
          <a:p>
            <a:r>
              <a:rPr lang="ja-JP" altLang="en-US" sz="1200" b="1" dirty="0">
                <a:latin typeface="Meiryo UI" panose="020B0604030504040204" pitchFamily="50" charset="-128"/>
                <a:ea typeface="Meiryo UI" panose="020B0604030504040204" pitchFamily="50" charset="-128"/>
              </a:rPr>
              <a:t>ステップ２</a:t>
            </a:r>
          </a:p>
        </p:txBody>
      </p:sp>
      <p:sp>
        <p:nvSpPr>
          <p:cNvPr id="17" name="正方形/長方形 16"/>
          <p:cNvSpPr/>
          <p:nvPr/>
        </p:nvSpPr>
        <p:spPr>
          <a:xfrm>
            <a:off x="8348874" y="3313483"/>
            <a:ext cx="1026301" cy="276999"/>
          </a:xfrm>
          <a:prstGeom prst="rect">
            <a:avLst/>
          </a:prstGeom>
        </p:spPr>
        <p:txBody>
          <a:bodyPr wrap="square">
            <a:spAutoFit/>
          </a:bodyPr>
          <a:lstStyle/>
          <a:p>
            <a:r>
              <a:rPr lang="ja-JP" altLang="en-US" sz="1200" b="1" dirty="0">
                <a:latin typeface="Meiryo UI" panose="020B0604030504040204" pitchFamily="50" charset="-128"/>
                <a:ea typeface="Meiryo UI" panose="020B0604030504040204" pitchFamily="50" charset="-128"/>
              </a:rPr>
              <a:t>ステップ６</a:t>
            </a:r>
          </a:p>
        </p:txBody>
      </p:sp>
      <p:sp>
        <p:nvSpPr>
          <p:cNvPr id="18" name="ホームベース 17"/>
          <p:cNvSpPr/>
          <p:nvPr/>
        </p:nvSpPr>
        <p:spPr>
          <a:xfrm>
            <a:off x="408463" y="1785543"/>
            <a:ext cx="9321994" cy="908971"/>
          </a:xfrm>
          <a:prstGeom prst="homePlate">
            <a:avLst>
              <a:gd name="adj" fmla="val 0"/>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lstStyle/>
          <a:p>
            <a:r>
              <a:rPr lang="ja-JP" altLang="en-US"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連邦農業マーケティング庁（</a:t>
            </a:r>
            <a:r>
              <a:rPr lang="en-US" altLang="ja-JP"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FAMA</a:t>
            </a:r>
            <a:r>
              <a:rPr lang="ja-JP" altLang="en-US"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）マレーシア検疫検査サービス局</a:t>
            </a:r>
            <a:r>
              <a:rPr lang="en-US" altLang="ja-JP"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(MAQIS)</a:t>
            </a:r>
            <a:r>
              <a:rPr lang="ja-JP" altLang="en-US"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による農産物適合証明書（</a:t>
            </a:r>
            <a:r>
              <a:rPr lang="en-US" altLang="ja-JP" sz="1200" b="1" dirty="0" err="1">
                <a:solidFill>
                  <a:srgbClr val="000000"/>
                </a:solidFill>
                <a:latin typeface="Meiryo UI" panose="020B0604030504040204" pitchFamily="50" charset="-128"/>
                <a:ea typeface="Meiryo UI" panose="020B0604030504040204" pitchFamily="50" charset="-128"/>
                <a:cs typeface="Meiryo UI" panose="020B0604030504040204" pitchFamily="50" charset="-128"/>
              </a:rPr>
              <a:t>CoC</a:t>
            </a:r>
            <a:r>
              <a:rPr lang="ja-JP" altLang="en-US"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endParaRPr lang="en-US" altLang="ja-JP"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1200" dirty="0" err="1">
                <a:solidFill>
                  <a:srgbClr val="000000"/>
                </a:solidFill>
                <a:latin typeface="Meiryo UI" panose="020B0604030504040204" pitchFamily="50" charset="-128"/>
                <a:ea typeface="Meiryo UI" panose="020B0604030504040204" pitchFamily="50" charset="-128"/>
                <a:cs typeface="Meiryo UI" panose="020B0604030504040204" pitchFamily="50" charset="-128"/>
              </a:rPr>
              <a:t>CoC</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はマレーシアの税関から商品を搬出するために必要であるため、輸入業者またはその代理人は農産物を輸入する前にオンラインで</a:t>
            </a:r>
            <a:r>
              <a:rPr lang="en-US" altLang="ja-JP" sz="1200" dirty="0" err="1">
                <a:solidFill>
                  <a:srgbClr val="000000"/>
                </a:solidFill>
                <a:latin typeface="Meiryo UI" panose="020B0604030504040204" pitchFamily="50" charset="-128"/>
                <a:ea typeface="Meiryo UI" panose="020B0604030504040204" pitchFamily="50" charset="-128"/>
                <a:cs typeface="Meiryo UI" panose="020B0604030504040204" pitchFamily="50" charset="-128"/>
              </a:rPr>
              <a:t>CoC</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を申請する必要がある</a:t>
            </a:r>
            <a:endPar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・半島マレーシアでは</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MAQIS</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が</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FAMA</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に代わって</a:t>
            </a:r>
            <a:r>
              <a:rPr lang="en-US" altLang="ja-JP" sz="1200" dirty="0" err="1">
                <a:solidFill>
                  <a:srgbClr val="000000"/>
                </a:solidFill>
                <a:latin typeface="Meiryo UI" panose="020B0604030504040204" pitchFamily="50" charset="-128"/>
                <a:ea typeface="Meiryo UI" panose="020B0604030504040204" pitchFamily="50" charset="-128"/>
                <a:cs typeface="Meiryo UI" panose="020B0604030504040204" pitchFamily="50" charset="-128"/>
              </a:rPr>
              <a:t>CoC</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を発行する。 </a:t>
            </a:r>
          </a:p>
        </p:txBody>
      </p:sp>
      <p:sp>
        <p:nvSpPr>
          <p:cNvPr id="15" name="ホームベース 14"/>
          <p:cNvSpPr/>
          <p:nvPr/>
        </p:nvSpPr>
        <p:spPr>
          <a:xfrm>
            <a:off x="8156466" y="3576849"/>
            <a:ext cx="1604897" cy="2763494"/>
          </a:xfrm>
          <a:prstGeom prst="homePlate">
            <a:avLst>
              <a:gd name="adj" fmla="val 21267"/>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lstStyle/>
          <a:p>
            <a:pPr algn="ctr"/>
            <a:r>
              <a:rPr lang="ja-JP" altLang="en-US"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申告</a:t>
            </a:r>
            <a:endParaRPr lang="en-US" altLang="ja-JP"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algn="ctr"/>
            <a:endParaRPr lang="ja-JP" altLang="en-US" sz="8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輸入者は、農産物が </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FAMA (Grading, Packaging and Labeling) Regulations 2008 </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に従って</a:t>
            </a:r>
            <a:r>
              <a:rPr lang="ja-JP" altLang="en-US" sz="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等級づけ、包装、ラベル付け</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されていることを申告。</a:t>
            </a:r>
            <a:r>
              <a:rPr lang="en-US" altLang="ja-JP" sz="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MAQIS</a:t>
            </a:r>
            <a:r>
              <a:rPr lang="ja-JP" altLang="en-US" sz="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で承認されると、農産物適合証明書が作成</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され、輸入検査時に確認される。 </a:t>
            </a:r>
          </a:p>
        </p:txBody>
      </p:sp>
      <p:sp>
        <p:nvSpPr>
          <p:cNvPr id="19" name="ホームベース 18"/>
          <p:cNvSpPr/>
          <p:nvPr/>
        </p:nvSpPr>
        <p:spPr>
          <a:xfrm>
            <a:off x="7198509" y="3576850"/>
            <a:ext cx="868415" cy="2763493"/>
          </a:xfrm>
          <a:prstGeom prst="homePlate">
            <a:avLst>
              <a:gd name="adj" fmla="val 21267"/>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lstStyle/>
          <a:p>
            <a:pPr algn="ctr"/>
            <a:r>
              <a:rPr lang="ja-JP" altLang="en-US"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添付書類</a:t>
            </a:r>
            <a:endParaRPr lang="en-US" altLang="ja-JP"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a:t>
            </a:r>
          </a:p>
          <a:p>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ポータルサイトからオンラインで提出できる書類は、税関申告書と等級証明書である。</a:t>
            </a:r>
            <a:endPar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0" name="ホームベース 19"/>
          <p:cNvSpPr/>
          <p:nvPr/>
        </p:nvSpPr>
        <p:spPr>
          <a:xfrm>
            <a:off x="6100390" y="3589545"/>
            <a:ext cx="1008577" cy="2778120"/>
          </a:xfrm>
          <a:prstGeom prst="homePlate">
            <a:avLst>
              <a:gd name="adj" fmla="val 21267"/>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lstStyle/>
          <a:p>
            <a:pPr algn="ctr"/>
            <a:r>
              <a:rPr lang="ja-JP" altLang="en-US"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検査情報</a:t>
            </a:r>
            <a:endParaRPr lang="en-US" altLang="ja-JP"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algn="ctr"/>
            <a:endParaRPr lang="ja-JP" altLang="en-US" sz="8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必要な情報は、検査センターコード（</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MAQIS Entry Point</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に基づく）、住所、検査日、検査タイプ（通常</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緊急）である。</a:t>
            </a:r>
          </a:p>
        </p:txBody>
      </p:sp>
      <p:sp>
        <p:nvSpPr>
          <p:cNvPr id="21" name="ホームベース 20"/>
          <p:cNvSpPr/>
          <p:nvPr/>
        </p:nvSpPr>
        <p:spPr>
          <a:xfrm>
            <a:off x="4336296" y="3589545"/>
            <a:ext cx="1674552" cy="2791783"/>
          </a:xfrm>
          <a:prstGeom prst="homePlate">
            <a:avLst>
              <a:gd name="adj" fmla="val 21267"/>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lstStyle/>
          <a:p>
            <a:pPr algn="ctr"/>
            <a:r>
              <a:rPr lang="ja-JP" altLang="en-US"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商品情報</a:t>
            </a:r>
            <a:endParaRPr lang="en-US" altLang="ja-JP"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algn="ctr"/>
            <a:endParaRPr lang="ja-JP" altLang="en-US" sz="8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商品分類、商品名、サイズ、包装形態、</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1</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ロットあたりの総包装量、</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1</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包装あたりの数量、関税数量、</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FOB</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単価、合計金額、</a:t>
            </a:r>
            <a:r>
              <a:rPr lang="ja-JP" altLang="en-US" sz="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申告等級、ラベルタイプ</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（印刷包装</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シール）と原産国コード、検査料の総量、検査済み等級などが必要である。</a:t>
            </a:r>
            <a:endPar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2" name="ホームベース 21"/>
          <p:cNvSpPr/>
          <p:nvPr/>
        </p:nvSpPr>
        <p:spPr>
          <a:xfrm>
            <a:off x="2160141" y="3589546"/>
            <a:ext cx="2080811" cy="2780118"/>
          </a:xfrm>
          <a:prstGeom prst="homePlate">
            <a:avLst>
              <a:gd name="adj" fmla="val 21267"/>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lstStyle/>
          <a:p>
            <a:pPr algn="ctr"/>
            <a:r>
              <a:rPr lang="ja-JP" altLang="en-US"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委託品の詳細</a:t>
            </a:r>
            <a:endParaRPr lang="en-US" altLang="ja-JP"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ja-JP" altLang="en-US" sz="8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必要な情報は、税関支署コード、輸入目的、輸送形態、船舶</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航空便数、輸入日時、到着日時、輸出港</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場所、搬出港コード、積換え貨物（該当する場合）、マークとコンテナ番号、原産国コードと認証番号、最終目的国、</a:t>
            </a:r>
            <a:r>
              <a:rPr lang="ja-JP" altLang="en-US" sz="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等級認証番号</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、植物検疫認証番号（検査品は提出不要</a:t>
            </a:r>
            <a:r>
              <a:rPr lang="ja-JP" altLang="en-US" sz="1200" dirty="0">
                <a:solidFill>
                  <a:schemeClr val="tx1">
                    <a:lumMod val="50000"/>
                  </a:schemeClr>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dirty="0">
                <a:solidFill>
                  <a:srgbClr val="C0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輸入許可番号</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K1</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フォーム番号（税関申告用）、合計金額、インボイス番号などである。</a:t>
            </a:r>
          </a:p>
        </p:txBody>
      </p:sp>
      <p:sp>
        <p:nvSpPr>
          <p:cNvPr id="23" name="正方形/長方形 22"/>
          <p:cNvSpPr/>
          <p:nvPr/>
        </p:nvSpPr>
        <p:spPr>
          <a:xfrm>
            <a:off x="2649807" y="3313483"/>
            <a:ext cx="1026301" cy="276999"/>
          </a:xfrm>
          <a:prstGeom prst="rect">
            <a:avLst/>
          </a:prstGeom>
        </p:spPr>
        <p:txBody>
          <a:bodyPr wrap="square">
            <a:spAutoFit/>
          </a:bodyPr>
          <a:lstStyle/>
          <a:p>
            <a:r>
              <a:rPr lang="ja-JP" altLang="en-US" sz="1200" b="1" dirty="0">
                <a:latin typeface="Meiryo UI" panose="020B0604030504040204" pitchFamily="50" charset="-128"/>
                <a:ea typeface="Meiryo UI" panose="020B0604030504040204" pitchFamily="50" charset="-128"/>
              </a:rPr>
              <a:t>ステップ２</a:t>
            </a:r>
          </a:p>
        </p:txBody>
      </p:sp>
      <p:sp>
        <p:nvSpPr>
          <p:cNvPr id="24" name="正方形/長方形 23"/>
          <p:cNvSpPr/>
          <p:nvPr/>
        </p:nvSpPr>
        <p:spPr>
          <a:xfrm>
            <a:off x="4623542" y="3313483"/>
            <a:ext cx="1026301" cy="276999"/>
          </a:xfrm>
          <a:prstGeom prst="rect">
            <a:avLst/>
          </a:prstGeom>
        </p:spPr>
        <p:txBody>
          <a:bodyPr wrap="square">
            <a:spAutoFit/>
          </a:bodyPr>
          <a:lstStyle/>
          <a:p>
            <a:r>
              <a:rPr lang="ja-JP" altLang="en-US" sz="1200" b="1" dirty="0">
                <a:latin typeface="Meiryo UI" panose="020B0604030504040204" pitchFamily="50" charset="-128"/>
                <a:ea typeface="Meiryo UI" panose="020B0604030504040204" pitchFamily="50" charset="-128"/>
              </a:rPr>
              <a:t>ステップ３</a:t>
            </a:r>
          </a:p>
        </p:txBody>
      </p:sp>
      <p:sp>
        <p:nvSpPr>
          <p:cNvPr id="25" name="正方形/長方形 24"/>
          <p:cNvSpPr/>
          <p:nvPr/>
        </p:nvSpPr>
        <p:spPr>
          <a:xfrm>
            <a:off x="6152433" y="3313483"/>
            <a:ext cx="1026301" cy="276999"/>
          </a:xfrm>
          <a:prstGeom prst="rect">
            <a:avLst/>
          </a:prstGeom>
        </p:spPr>
        <p:txBody>
          <a:bodyPr wrap="square">
            <a:spAutoFit/>
          </a:bodyPr>
          <a:lstStyle/>
          <a:p>
            <a:r>
              <a:rPr lang="ja-JP" altLang="en-US" sz="1200" b="1" dirty="0">
                <a:latin typeface="Meiryo UI" panose="020B0604030504040204" pitchFamily="50" charset="-128"/>
                <a:ea typeface="Meiryo UI" panose="020B0604030504040204" pitchFamily="50" charset="-128"/>
              </a:rPr>
              <a:t>ステップ４</a:t>
            </a:r>
          </a:p>
        </p:txBody>
      </p:sp>
      <p:sp>
        <p:nvSpPr>
          <p:cNvPr id="26" name="正方形/長方形 25"/>
          <p:cNvSpPr/>
          <p:nvPr/>
        </p:nvSpPr>
        <p:spPr>
          <a:xfrm>
            <a:off x="7143117" y="3313483"/>
            <a:ext cx="1026301" cy="276999"/>
          </a:xfrm>
          <a:prstGeom prst="rect">
            <a:avLst/>
          </a:prstGeom>
        </p:spPr>
        <p:txBody>
          <a:bodyPr wrap="square">
            <a:spAutoFit/>
          </a:bodyPr>
          <a:lstStyle/>
          <a:p>
            <a:r>
              <a:rPr lang="ja-JP" altLang="en-US" sz="1200" b="1" dirty="0">
                <a:latin typeface="Meiryo UI" panose="020B0604030504040204" pitchFamily="50" charset="-128"/>
                <a:ea typeface="Meiryo UI" panose="020B0604030504040204" pitchFamily="50" charset="-128"/>
              </a:rPr>
              <a:t>ステップ５</a:t>
            </a:r>
          </a:p>
        </p:txBody>
      </p:sp>
    </p:spTree>
    <p:extLst>
      <p:ext uri="{BB962C8B-B14F-4D97-AF65-F5344CB8AC3E}">
        <p14:creationId xmlns:p14="http://schemas.microsoft.com/office/powerpoint/2010/main" val="9024226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青果物関連の規制の概要</a:t>
            </a:r>
            <a:br>
              <a:rPr lang="en-US" altLang="ja-JP"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輸入関税</a:t>
            </a:r>
            <a:endParaRPr kumimoji="1" lang="ja-JP" altLang="en-US" sz="1800" dirty="0">
              <a:latin typeface="Meiryo UI" panose="020B0604030504040204" pitchFamily="50" charset="-128"/>
              <a:ea typeface="Meiryo UI" panose="020B0604030504040204" pitchFamily="50" charset="-128"/>
            </a:endParaRPr>
          </a:p>
        </p:txBody>
      </p:sp>
      <p:sp>
        <p:nvSpPr>
          <p:cNvPr id="14" name="正方形/長方形 13"/>
          <p:cNvSpPr/>
          <p:nvPr/>
        </p:nvSpPr>
        <p:spPr>
          <a:xfrm>
            <a:off x="200472" y="750041"/>
            <a:ext cx="9433048" cy="738664"/>
          </a:xfrm>
          <a:prstGeom prst="rect">
            <a:avLst/>
          </a:prstGeom>
        </p:spPr>
        <p:txBody>
          <a:bodyPr wrap="square">
            <a:spAutoFit/>
          </a:bodyPr>
          <a:lstStyle/>
          <a:p>
            <a:r>
              <a:rPr lang="ja-JP" altLang="en-US" sz="1400" dirty="0">
                <a:solidFill>
                  <a:schemeClr val="tx1">
                    <a:lumMod val="50000"/>
                  </a:schemeClr>
                </a:solidFill>
                <a:latin typeface="Meiryo UI" panose="020B0604030504040204" pitchFamily="50" charset="-128"/>
                <a:ea typeface="Meiryo UI" panose="020B0604030504040204" pitchFamily="50" charset="-128"/>
              </a:rPr>
              <a:t>輸入者は、製品がマレーシアに入国する際に、関税令</a:t>
            </a:r>
            <a:r>
              <a:rPr lang="en-US" altLang="ja-JP" sz="1400" dirty="0">
                <a:solidFill>
                  <a:schemeClr val="tx1">
                    <a:lumMod val="50000"/>
                  </a:schemeClr>
                </a:solidFill>
                <a:latin typeface="Meiryo UI" panose="020B0604030504040204" pitchFamily="50" charset="-128"/>
                <a:ea typeface="Meiryo UI" panose="020B0604030504040204" pitchFamily="50" charset="-128"/>
              </a:rPr>
              <a:t>2022</a:t>
            </a:r>
            <a:r>
              <a:rPr lang="ja-JP" altLang="en-US" sz="1400" dirty="0">
                <a:solidFill>
                  <a:schemeClr val="tx1">
                    <a:lumMod val="50000"/>
                  </a:schemeClr>
                </a:solidFill>
                <a:latin typeface="Meiryo UI" panose="020B0604030504040204" pitchFamily="50" charset="-128"/>
                <a:ea typeface="Meiryo UI" panose="020B0604030504040204" pitchFamily="50" charset="-128"/>
              </a:rPr>
              <a:t>および関税（輸入禁止）令</a:t>
            </a:r>
            <a:r>
              <a:rPr lang="en-US" altLang="ja-JP" sz="1400" dirty="0">
                <a:solidFill>
                  <a:schemeClr val="tx1">
                    <a:lumMod val="50000"/>
                  </a:schemeClr>
                </a:solidFill>
                <a:latin typeface="Meiryo UI" panose="020B0604030504040204" pitchFamily="50" charset="-128"/>
                <a:ea typeface="Meiryo UI" panose="020B0604030504040204" pitchFamily="50" charset="-128"/>
              </a:rPr>
              <a:t>2017</a:t>
            </a:r>
            <a:r>
              <a:rPr lang="ja-JP" altLang="en-US" sz="1400" dirty="0">
                <a:solidFill>
                  <a:schemeClr val="tx1">
                    <a:lumMod val="50000"/>
                  </a:schemeClr>
                </a:solidFill>
                <a:latin typeface="Meiryo UI" panose="020B0604030504040204" pitchFamily="50" charset="-128"/>
                <a:ea typeface="Meiryo UI" panose="020B0604030504040204" pitchFamily="50" charset="-128"/>
              </a:rPr>
              <a:t>に記載されているように、製品カテゴリーを特定し、該当する関税を納付する必要がある。</a:t>
            </a:r>
            <a:endParaRPr lang="en-US" altLang="ja-JP" sz="1400" dirty="0">
              <a:solidFill>
                <a:schemeClr val="tx1">
                  <a:lumMod val="50000"/>
                </a:schemeClr>
              </a:solidFill>
              <a:latin typeface="Meiryo UI" panose="020B0604030504040204" pitchFamily="50" charset="-128"/>
              <a:ea typeface="Meiryo UI" panose="020B0604030504040204" pitchFamily="50" charset="-128"/>
            </a:endParaRPr>
          </a:p>
          <a:p>
            <a:r>
              <a:rPr lang="ja-JP" altLang="en-US" sz="1400" dirty="0">
                <a:solidFill>
                  <a:schemeClr val="tx1">
                    <a:lumMod val="50000"/>
                  </a:schemeClr>
                </a:solidFill>
                <a:latin typeface="Meiryo UI" panose="020B0604030504040204" pitchFamily="50" charset="-128"/>
                <a:ea typeface="Meiryo UI" panose="020B0604030504040204" pitchFamily="50" charset="-128"/>
              </a:rPr>
              <a:t>・マレーシア王立関税局（</a:t>
            </a:r>
            <a:r>
              <a:rPr lang="en-US" altLang="ja-JP" sz="1400" dirty="0">
                <a:solidFill>
                  <a:schemeClr val="tx1">
                    <a:lumMod val="50000"/>
                  </a:schemeClr>
                </a:solidFill>
                <a:latin typeface="Meiryo UI" panose="020B0604030504040204" pitchFamily="50" charset="-128"/>
                <a:ea typeface="Meiryo UI" panose="020B0604030504040204" pitchFamily="50" charset="-128"/>
              </a:rPr>
              <a:t>RMCD</a:t>
            </a:r>
            <a:r>
              <a:rPr lang="ja-JP" altLang="en-US" sz="1400" dirty="0">
                <a:solidFill>
                  <a:schemeClr val="tx1">
                    <a:lumMod val="50000"/>
                  </a:schemeClr>
                </a:solidFill>
                <a:latin typeface="Meiryo UI" panose="020B0604030504040204" pitchFamily="50" charset="-128"/>
                <a:ea typeface="Meiryo UI" panose="020B0604030504040204" pitchFamily="50" charset="-128"/>
              </a:rPr>
              <a:t>）は</a:t>
            </a:r>
            <a:r>
              <a:rPr lang="en-US" altLang="ja-JP" sz="1400" dirty="0">
                <a:solidFill>
                  <a:schemeClr val="tx1">
                    <a:lumMod val="50000"/>
                  </a:schemeClr>
                </a:solidFill>
                <a:latin typeface="Meiryo UI" panose="020B0604030504040204" pitchFamily="50" charset="-128"/>
                <a:ea typeface="Meiryo UI" panose="020B0604030504040204" pitchFamily="50" charset="-128"/>
              </a:rPr>
              <a:t>HS</a:t>
            </a:r>
            <a:r>
              <a:rPr lang="ja-JP" altLang="en-US" sz="1400" dirty="0">
                <a:solidFill>
                  <a:schemeClr val="tx1">
                    <a:lumMod val="50000"/>
                  </a:schemeClr>
                </a:solidFill>
                <a:latin typeface="Meiryo UI" panose="020B0604030504040204" pitchFamily="50" charset="-128"/>
                <a:ea typeface="Meiryo UI" panose="020B0604030504040204" pitchFamily="50" charset="-128"/>
              </a:rPr>
              <a:t>コードに則した関税コードに従って、すべての製品を分類している。</a:t>
            </a:r>
          </a:p>
        </p:txBody>
      </p:sp>
      <p:sp>
        <p:nvSpPr>
          <p:cNvPr id="15" name="正方形/長方形 14"/>
          <p:cNvSpPr/>
          <p:nvPr/>
        </p:nvSpPr>
        <p:spPr>
          <a:xfrm>
            <a:off x="755511" y="1505045"/>
            <a:ext cx="8424936" cy="2677656"/>
          </a:xfrm>
          <a:prstGeom prst="rect">
            <a:avLst/>
          </a:prstGeom>
          <a:solidFill>
            <a:schemeClr val="tx2">
              <a:lumMod val="10000"/>
              <a:lumOff val="90000"/>
            </a:schemeClr>
          </a:solidFill>
          <a:ln>
            <a:solidFill>
              <a:schemeClr val="tx1">
                <a:lumMod val="50000"/>
              </a:schemeClr>
            </a:solidFill>
          </a:ln>
        </p:spPr>
        <p:txBody>
          <a:bodyPr wrap="square">
            <a:spAutoFit/>
          </a:bodyPr>
          <a:lstStyle/>
          <a:p>
            <a:pPr algn="ctr"/>
            <a:r>
              <a:rPr lang="ja-JP" altLang="en-US" sz="1400" b="1" dirty="0">
                <a:solidFill>
                  <a:schemeClr val="tx1">
                    <a:lumMod val="50000"/>
                  </a:schemeClr>
                </a:solidFill>
                <a:latin typeface="Meiryo UI" panose="020B0604030504040204" pitchFamily="50" charset="-128"/>
                <a:ea typeface="Meiryo UI" panose="020B0604030504040204" pitchFamily="50" charset="-128"/>
              </a:rPr>
              <a:t>関税関連の協定</a:t>
            </a:r>
            <a:endParaRPr lang="en-US" altLang="ja-JP" sz="1400" b="1" dirty="0">
              <a:solidFill>
                <a:schemeClr val="tx1">
                  <a:lumMod val="50000"/>
                </a:schemeClr>
              </a:solidFill>
              <a:latin typeface="Meiryo UI" panose="020B0604030504040204" pitchFamily="50" charset="-128"/>
              <a:ea typeface="Meiryo UI" panose="020B0604030504040204" pitchFamily="50" charset="-128"/>
            </a:endParaRPr>
          </a:p>
          <a:p>
            <a:pPr marL="90488" indent="-90488"/>
            <a:r>
              <a:rPr lang="ja-JP" altLang="en-US" sz="1400" dirty="0">
                <a:solidFill>
                  <a:schemeClr val="tx1">
                    <a:lumMod val="50000"/>
                  </a:schemeClr>
                </a:solidFill>
                <a:latin typeface="Meiryo UI" panose="020B0604030504040204" pitchFamily="50" charset="-128"/>
                <a:ea typeface="Meiryo UI" panose="020B0604030504040204" pitchFamily="50" charset="-128"/>
              </a:rPr>
              <a:t>・マレーシアは、日本と東南アジア諸国連合（</a:t>
            </a:r>
            <a:r>
              <a:rPr lang="en-US" altLang="ja-JP" sz="1400" dirty="0">
                <a:solidFill>
                  <a:schemeClr val="tx1">
                    <a:lumMod val="50000"/>
                  </a:schemeClr>
                </a:solidFill>
                <a:latin typeface="Meiryo UI" panose="020B0604030504040204" pitchFamily="50" charset="-128"/>
                <a:ea typeface="Meiryo UI" panose="020B0604030504040204" pitchFamily="50" charset="-128"/>
              </a:rPr>
              <a:t>ASEAN</a:t>
            </a:r>
            <a:r>
              <a:rPr lang="ja-JP" altLang="en-US" sz="1400" dirty="0">
                <a:solidFill>
                  <a:schemeClr val="tx1">
                    <a:lumMod val="50000"/>
                  </a:schemeClr>
                </a:solidFill>
                <a:latin typeface="Meiryo UI" panose="020B0604030504040204" pitchFamily="50" charset="-128"/>
                <a:ea typeface="Meiryo UI" panose="020B0604030504040204" pitchFamily="50" charset="-128"/>
              </a:rPr>
              <a:t>）との間で締結された日・</a:t>
            </a:r>
            <a:r>
              <a:rPr lang="en-US" altLang="ja-JP" sz="1400" dirty="0">
                <a:solidFill>
                  <a:schemeClr val="tx1">
                    <a:lumMod val="50000"/>
                  </a:schemeClr>
                </a:solidFill>
                <a:latin typeface="Meiryo UI" panose="020B0604030504040204" pitchFamily="50" charset="-128"/>
                <a:ea typeface="Meiryo UI" panose="020B0604030504040204" pitchFamily="50" charset="-128"/>
              </a:rPr>
              <a:t>ASEAN</a:t>
            </a:r>
            <a:r>
              <a:rPr lang="ja-JP" altLang="en-US" sz="1400" dirty="0">
                <a:solidFill>
                  <a:schemeClr val="tx1">
                    <a:lumMod val="50000"/>
                  </a:schemeClr>
                </a:solidFill>
                <a:latin typeface="Meiryo UI" panose="020B0604030504040204" pitchFamily="50" charset="-128"/>
                <a:ea typeface="Meiryo UI" panose="020B0604030504040204" pitchFamily="50" charset="-128"/>
              </a:rPr>
              <a:t>包括的経済連携協定（</a:t>
            </a:r>
            <a:r>
              <a:rPr lang="en-US" altLang="ja-JP" sz="1400" dirty="0">
                <a:solidFill>
                  <a:schemeClr val="tx1">
                    <a:lumMod val="50000"/>
                  </a:schemeClr>
                </a:solidFill>
                <a:latin typeface="Meiryo UI" panose="020B0604030504040204" pitchFamily="50" charset="-128"/>
                <a:ea typeface="Meiryo UI" panose="020B0604030504040204" pitchFamily="50" charset="-128"/>
              </a:rPr>
              <a:t>AJCEP</a:t>
            </a:r>
            <a:r>
              <a:rPr lang="ja-JP" altLang="en-US" sz="1400" dirty="0">
                <a:solidFill>
                  <a:schemeClr val="tx1">
                    <a:lumMod val="50000"/>
                  </a:schemeClr>
                </a:solidFill>
                <a:latin typeface="Meiryo UI" panose="020B0604030504040204" pitchFamily="50" charset="-128"/>
                <a:ea typeface="Meiryo UI" panose="020B0604030504040204" pitchFamily="50" charset="-128"/>
              </a:rPr>
              <a:t>）の締約国である。</a:t>
            </a:r>
            <a:endParaRPr lang="en-US" altLang="ja-JP" sz="1400" dirty="0">
              <a:solidFill>
                <a:schemeClr val="tx1">
                  <a:lumMod val="50000"/>
                </a:schemeClr>
              </a:solidFill>
              <a:latin typeface="Meiryo UI" panose="020B0604030504040204" pitchFamily="50" charset="-128"/>
              <a:ea typeface="Meiryo UI" panose="020B0604030504040204" pitchFamily="50" charset="-128"/>
            </a:endParaRPr>
          </a:p>
          <a:p>
            <a:pPr marL="90488" indent="-90488"/>
            <a:endParaRPr lang="ja-JP" altLang="en-US" sz="1400" dirty="0">
              <a:solidFill>
                <a:schemeClr val="tx1">
                  <a:lumMod val="50000"/>
                </a:schemeClr>
              </a:solidFill>
              <a:latin typeface="Meiryo UI" panose="020B0604030504040204" pitchFamily="50" charset="-128"/>
              <a:ea typeface="Meiryo UI" panose="020B0604030504040204" pitchFamily="50" charset="-128"/>
            </a:endParaRPr>
          </a:p>
          <a:p>
            <a:pPr marL="90488" indent="-90488"/>
            <a:r>
              <a:rPr lang="ja-JP" altLang="en-US" sz="1400" dirty="0">
                <a:solidFill>
                  <a:schemeClr val="tx1">
                    <a:lumMod val="50000"/>
                  </a:schemeClr>
                </a:solidFill>
                <a:latin typeface="Meiryo UI" panose="020B0604030504040204" pitchFamily="50" charset="-128"/>
                <a:ea typeface="Meiryo UI" panose="020B0604030504040204" pitchFamily="50" charset="-128"/>
              </a:rPr>
              <a:t>・また、マレーシアは日本との二国間自由貿易協定であるマレーシア日本経済連携協定（</a:t>
            </a:r>
            <a:r>
              <a:rPr lang="en-US" altLang="ja-JP" sz="1400" dirty="0">
                <a:solidFill>
                  <a:schemeClr val="tx1">
                    <a:lumMod val="50000"/>
                  </a:schemeClr>
                </a:solidFill>
                <a:latin typeface="Meiryo UI" panose="020B0604030504040204" pitchFamily="50" charset="-128"/>
                <a:ea typeface="Meiryo UI" panose="020B0604030504040204" pitchFamily="50" charset="-128"/>
              </a:rPr>
              <a:t>MJEPA</a:t>
            </a:r>
            <a:r>
              <a:rPr lang="ja-JP" altLang="en-US" sz="1400" dirty="0">
                <a:solidFill>
                  <a:schemeClr val="tx1">
                    <a:lumMod val="50000"/>
                  </a:schemeClr>
                </a:solidFill>
                <a:latin typeface="Meiryo UI" panose="020B0604030504040204" pitchFamily="50" charset="-128"/>
                <a:ea typeface="Meiryo UI" panose="020B0604030504040204" pitchFamily="50" charset="-128"/>
              </a:rPr>
              <a:t>）を締結しており、日本からの輸入品に対して特恵関税を適用している。</a:t>
            </a:r>
            <a:endParaRPr lang="en-US" altLang="ja-JP" sz="1400" dirty="0">
              <a:solidFill>
                <a:schemeClr val="tx1">
                  <a:lumMod val="50000"/>
                </a:schemeClr>
              </a:solidFill>
              <a:latin typeface="Meiryo UI" panose="020B0604030504040204" pitchFamily="50" charset="-128"/>
              <a:ea typeface="Meiryo UI" panose="020B0604030504040204" pitchFamily="50" charset="-128"/>
            </a:endParaRPr>
          </a:p>
          <a:p>
            <a:pPr marL="90488" indent="-90488"/>
            <a:endParaRPr lang="en-US" altLang="ja-JP" sz="1400" dirty="0">
              <a:solidFill>
                <a:schemeClr val="tx1">
                  <a:lumMod val="50000"/>
                </a:schemeClr>
              </a:solidFill>
              <a:latin typeface="Meiryo UI" panose="020B0604030504040204" pitchFamily="50" charset="-128"/>
              <a:ea typeface="Meiryo UI" panose="020B0604030504040204" pitchFamily="50" charset="-128"/>
            </a:endParaRPr>
          </a:p>
          <a:p>
            <a:pPr marL="90488" indent="-90488"/>
            <a:r>
              <a:rPr lang="ja-JP" altLang="en-US" sz="1400" dirty="0">
                <a:solidFill>
                  <a:schemeClr val="tx1">
                    <a:lumMod val="50000"/>
                  </a:schemeClr>
                </a:solidFill>
                <a:latin typeface="Meiryo UI" panose="020B0604030504040204" pitchFamily="50" charset="-128"/>
                <a:ea typeface="Meiryo UI" panose="020B0604030504040204" pitchFamily="50" charset="-128"/>
              </a:rPr>
              <a:t>・さらに、マレーシアは、日本・東南アジア諸国連合（</a:t>
            </a:r>
            <a:r>
              <a:rPr lang="en-US" altLang="ja-JP" sz="1400" dirty="0">
                <a:solidFill>
                  <a:schemeClr val="tx1">
                    <a:lumMod val="50000"/>
                  </a:schemeClr>
                </a:solidFill>
                <a:latin typeface="Meiryo UI" panose="020B0604030504040204" pitchFamily="50" charset="-128"/>
                <a:ea typeface="Meiryo UI" panose="020B0604030504040204" pitchFamily="50" charset="-128"/>
              </a:rPr>
              <a:t>ASEAN</a:t>
            </a:r>
            <a:r>
              <a:rPr lang="ja-JP" altLang="en-US" sz="1400" dirty="0">
                <a:solidFill>
                  <a:schemeClr val="tx1">
                    <a:lumMod val="50000"/>
                  </a:schemeClr>
                </a:solidFill>
                <a:latin typeface="Meiryo UI" panose="020B0604030504040204" pitchFamily="50" charset="-128"/>
                <a:ea typeface="Meiryo UI" panose="020B0604030504040204" pitchFamily="50" charset="-128"/>
              </a:rPr>
              <a:t>）</a:t>
            </a:r>
            <a:r>
              <a:rPr lang="en-US" altLang="ja-JP" sz="1400" dirty="0">
                <a:solidFill>
                  <a:schemeClr val="tx1">
                    <a:lumMod val="50000"/>
                  </a:schemeClr>
                </a:solidFill>
                <a:latin typeface="Meiryo UI" panose="020B0604030504040204" pitchFamily="50" charset="-128"/>
                <a:ea typeface="Meiryo UI" panose="020B0604030504040204" pitchFamily="50" charset="-128"/>
              </a:rPr>
              <a:t>10</a:t>
            </a:r>
            <a:r>
              <a:rPr lang="ja-JP" altLang="en-US" sz="1400" dirty="0">
                <a:solidFill>
                  <a:schemeClr val="tx1">
                    <a:lumMod val="50000"/>
                  </a:schemeClr>
                </a:solidFill>
                <a:latin typeface="Meiryo UI" panose="020B0604030504040204" pitchFamily="50" charset="-128"/>
                <a:ea typeface="Meiryo UI" panose="020B0604030504040204" pitchFamily="50" charset="-128"/>
              </a:rPr>
              <a:t>か国、日本、中国、韓国、豪州およびニュージーランドの計</a:t>
            </a:r>
            <a:r>
              <a:rPr lang="en-US" altLang="ja-JP" sz="1400" dirty="0">
                <a:solidFill>
                  <a:schemeClr val="tx1">
                    <a:lumMod val="50000"/>
                  </a:schemeClr>
                </a:solidFill>
                <a:latin typeface="Meiryo UI" panose="020B0604030504040204" pitchFamily="50" charset="-128"/>
                <a:ea typeface="Meiryo UI" panose="020B0604030504040204" pitchFamily="50" charset="-128"/>
              </a:rPr>
              <a:t>15</a:t>
            </a:r>
            <a:r>
              <a:rPr lang="ja-JP" altLang="en-US" sz="1400" dirty="0">
                <a:solidFill>
                  <a:schemeClr val="tx1">
                    <a:lumMod val="50000"/>
                  </a:schemeClr>
                </a:solidFill>
                <a:latin typeface="Meiryo UI" panose="020B0604030504040204" pitchFamily="50" charset="-128"/>
                <a:ea typeface="Meiryo UI" panose="020B0604030504040204" pitchFamily="50" charset="-128"/>
              </a:rPr>
              <a:t>カ国との間で締結された地域的な包括的経済連携（</a:t>
            </a:r>
            <a:r>
              <a:rPr lang="en-US" altLang="ja-JP" sz="1400" dirty="0">
                <a:solidFill>
                  <a:schemeClr val="tx1">
                    <a:lumMod val="50000"/>
                  </a:schemeClr>
                </a:solidFill>
                <a:latin typeface="Meiryo UI" panose="020B0604030504040204" pitchFamily="50" charset="-128"/>
                <a:ea typeface="Meiryo UI" panose="020B0604030504040204" pitchFamily="50" charset="-128"/>
              </a:rPr>
              <a:t>RCEP</a:t>
            </a:r>
            <a:r>
              <a:rPr lang="ja-JP" altLang="en-US" sz="1400" dirty="0">
                <a:solidFill>
                  <a:schemeClr val="tx1">
                    <a:lumMod val="50000"/>
                  </a:schemeClr>
                </a:solidFill>
                <a:latin typeface="Meiryo UI" panose="020B0604030504040204" pitchFamily="50" charset="-128"/>
                <a:ea typeface="Meiryo UI" panose="020B0604030504040204" pitchFamily="50" charset="-128"/>
              </a:rPr>
              <a:t>）協定の締結国である。</a:t>
            </a:r>
            <a:endParaRPr lang="en-US" altLang="ja-JP" sz="1400" dirty="0">
              <a:solidFill>
                <a:schemeClr val="tx1">
                  <a:lumMod val="50000"/>
                </a:schemeClr>
              </a:solidFill>
              <a:latin typeface="Meiryo UI" panose="020B0604030504040204" pitchFamily="50" charset="-128"/>
              <a:ea typeface="Meiryo UI" panose="020B0604030504040204" pitchFamily="50" charset="-128"/>
            </a:endParaRPr>
          </a:p>
          <a:p>
            <a:pPr marL="90488" indent="-90488"/>
            <a:endParaRPr lang="en-US" altLang="ja-JP" sz="1400" dirty="0">
              <a:solidFill>
                <a:schemeClr val="tx1">
                  <a:lumMod val="50000"/>
                </a:schemeClr>
              </a:solidFill>
              <a:latin typeface="Meiryo UI" panose="020B0604030504040204" pitchFamily="50" charset="-128"/>
              <a:ea typeface="Meiryo UI" panose="020B0604030504040204" pitchFamily="50" charset="-128"/>
            </a:endParaRPr>
          </a:p>
          <a:p>
            <a:pPr marL="90488" indent="-90488"/>
            <a:r>
              <a:rPr lang="ja-JP" altLang="en-US" sz="1400" dirty="0">
                <a:solidFill>
                  <a:schemeClr val="tx1">
                    <a:lumMod val="50000"/>
                  </a:schemeClr>
                </a:solidFill>
                <a:latin typeface="Meiryo UI" panose="020B0604030504040204" pitchFamily="50" charset="-128"/>
                <a:ea typeface="Meiryo UI" panose="020B0604030504040204" pitchFamily="50" charset="-128"/>
              </a:rPr>
              <a:t>・自由貿易協定に基づく特恵関税の恩恵を受けるためには、日本の輸出者は協定文書に定められた原産地規則を遵守する必要がある。 </a:t>
            </a:r>
          </a:p>
        </p:txBody>
      </p:sp>
      <p:graphicFrame>
        <p:nvGraphicFramePr>
          <p:cNvPr id="2" name="表 1"/>
          <p:cNvGraphicFramePr>
            <a:graphicFrameLocks noGrp="1"/>
          </p:cNvGraphicFramePr>
          <p:nvPr>
            <p:extLst>
              <p:ext uri="{D42A27DB-BD31-4B8C-83A1-F6EECF244321}">
                <p14:modId xmlns:p14="http://schemas.microsoft.com/office/powerpoint/2010/main" val="810216849"/>
              </p:ext>
            </p:extLst>
          </p:nvPr>
        </p:nvGraphicFramePr>
        <p:xfrm>
          <a:off x="681038" y="4346408"/>
          <a:ext cx="8540998" cy="1962912"/>
        </p:xfrm>
        <a:graphic>
          <a:graphicData uri="http://schemas.openxmlformats.org/drawingml/2006/table">
            <a:tbl>
              <a:tblPr firstRow="1" firstCol="1" bandRow="1">
                <a:tableStyleId>{5C22544A-7EE6-4342-B048-85BDC9FD1C3A}</a:tableStyleId>
              </a:tblPr>
              <a:tblGrid>
                <a:gridCol w="2276501">
                  <a:extLst>
                    <a:ext uri="{9D8B030D-6E8A-4147-A177-3AD203B41FA5}">
                      <a16:colId xmlns:a16="http://schemas.microsoft.com/office/drawing/2014/main" val="2424138378"/>
                    </a:ext>
                  </a:extLst>
                </a:gridCol>
                <a:gridCol w="1333832">
                  <a:extLst>
                    <a:ext uri="{9D8B030D-6E8A-4147-A177-3AD203B41FA5}">
                      <a16:colId xmlns:a16="http://schemas.microsoft.com/office/drawing/2014/main" val="2845803576"/>
                    </a:ext>
                  </a:extLst>
                </a:gridCol>
                <a:gridCol w="2035702">
                  <a:extLst>
                    <a:ext uri="{9D8B030D-6E8A-4147-A177-3AD203B41FA5}">
                      <a16:colId xmlns:a16="http://schemas.microsoft.com/office/drawing/2014/main" val="465180458"/>
                    </a:ext>
                  </a:extLst>
                </a:gridCol>
                <a:gridCol w="2894963">
                  <a:extLst>
                    <a:ext uri="{9D8B030D-6E8A-4147-A177-3AD203B41FA5}">
                      <a16:colId xmlns:a16="http://schemas.microsoft.com/office/drawing/2014/main" val="1416641709"/>
                    </a:ext>
                  </a:extLst>
                </a:gridCol>
              </a:tblGrid>
              <a:tr h="0">
                <a:tc>
                  <a:txBody>
                    <a:bodyPr/>
                    <a:lstStyle/>
                    <a:p>
                      <a:pPr algn="ctr">
                        <a:lnSpc>
                          <a:spcPct val="115000"/>
                        </a:lnSpc>
                        <a:spcAft>
                          <a:spcPts val="0"/>
                        </a:spcAft>
                      </a:pPr>
                      <a:r>
                        <a:rPr lang="en-US" sz="1400" dirty="0" err="1">
                          <a:solidFill>
                            <a:schemeClr val="tx1">
                              <a:lumMod val="50000"/>
                            </a:schemeClr>
                          </a:solidFill>
                          <a:effectLst/>
                          <a:latin typeface="Meiryo UI" panose="020B0604030504040204" pitchFamily="50" charset="-128"/>
                          <a:ea typeface="Meiryo UI" panose="020B0604030504040204" pitchFamily="50" charset="-128"/>
                        </a:rPr>
                        <a:t>製品</a:t>
                      </a:r>
                      <a:endParaRPr lang="ja-JP" sz="18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GB" sz="1400" dirty="0">
                          <a:solidFill>
                            <a:schemeClr val="tx1">
                              <a:lumMod val="50000"/>
                            </a:schemeClr>
                          </a:solidFill>
                          <a:effectLst/>
                          <a:latin typeface="Meiryo UI" panose="020B0604030504040204" pitchFamily="50" charset="-128"/>
                          <a:ea typeface="Meiryo UI" panose="020B0604030504040204" pitchFamily="50" charset="-128"/>
                        </a:rPr>
                        <a:t>HS</a:t>
                      </a:r>
                      <a:r>
                        <a:rPr lang="en-US" sz="1400" dirty="0" err="1">
                          <a:solidFill>
                            <a:schemeClr val="tx1">
                              <a:lumMod val="50000"/>
                            </a:schemeClr>
                          </a:solidFill>
                          <a:effectLst/>
                          <a:latin typeface="Meiryo UI" panose="020B0604030504040204" pitchFamily="50" charset="-128"/>
                          <a:ea typeface="Meiryo UI" panose="020B0604030504040204" pitchFamily="50" charset="-128"/>
                        </a:rPr>
                        <a:t>コード</a:t>
                      </a:r>
                      <a:endParaRPr lang="ja-JP" sz="18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dirty="0" err="1">
                          <a:solidFill>
                            <a:schemeClr val="tx1">
                              <a:lumMod val="50000"/>
                            </a:schemeClr>
                          </a:solidFill>
                          <a:effectLst/>
                          <a:latin typeface="Meiryo UI" panose="020B0604030504040204" pitchFamily="50" charset="-128"/>
                          <a:ea typeface="Meiryo UI" panose="020B0604030504040204" pitchFamily="50" charset="-128"/>
                        </a:rPr>
                        <a:t>最恵国待遇</a:t>
                      </a:r>
                      <a:r>
                        <a:rPr lang="en-US" sz="1400" dirty="0">
                          <a:solidFill>
                            <a:schemeClr val="tx1">
                              <a:lumMod val="50000"/>
                            </a:schemeClr>
                          </a:solidFill>
                          <a:effectLst/>
                          <a:latin typeface="Meiryo UI" panose="020B0604030504040204" pitchFamily="50" charset="-128"/>
                          <a:ea typeface="Meiryo UI" panose="020B0604030504040204" pitchFamily="50" charset="-128"/>
                        </a:rPr>
                        <a:t>（</a:t>
                      </a:r>
                      <a:r>
                        <a:rPr lang="en-GB" sz="1400" dirty="0">
                          <a:solidFill>
                            <a:schemeClr val="tx1">
                              <a:lumMod val="50000"/>
                            </a:schemeClr>
                          </a:solidFill>
                          <a:effectLst/>
                          <a:latin typeface="Meiryo UI" panose="020B0604030504040204" pitchFamily="50" charset="-128"/>
                          <a:ea typeface="Meiryo UI" panose="020B0604030504040204" pitchFamily="50" charset="-128"/>
                        </a:rPr>
                        <a:t>MFN</a:t>
                      </a:r>
                      <a:r>
                        <a:rPr lang="en-US" sz="1400" dirty="0">
                          <a:solidFill>
                            <a:schemeClr val="tx1">
                              <a:lumMod val="50000"/>
                            </a:schemeClr>
                          </a:solidFill>
                          <a:effectLst/>
                          <a:latin typeface="Meiryo UI" panose="020B0604030504040204" pitchFamily="50" charset="-128"/>
                          <a:ea typeface="Meiryo UI" panose="020B0604030504040204" pitchFamily="50" charset="-128"/>
                        </a:rPr>
                        <a:t>）</a:t>
                      </a:r>
                      <a:endParaRPr lang="ja-JP" sz="1800" dirty="0">
                        <a:solidFill>
                          <a:schemeClr val="tx1">
                            <a:lumMod val="50000"/>
                          </a:schemeClr>
                        </a:solidFill>
                        <a:effectLst/>
                        <a:latin typeface="Meiryo UI" panose="020B0604030504040204" pitchFamily="50" charset="-128"/>
                        <a:ea typeface="Meiryo UI" panose="020B0604030504040204" pitchFamily="50" charset="-128"/>
                      </a:endParaRPr>
                    </a:p>
                    <a:p>
                      <a:pPr algn="ctr">
                        <a:lnSpc>
                          <a:spcPct val="115000"/>
                        </a:lnSpc>
                        <a:spcAft>
                          <a:spcPts val="0"/>
                        </a:spcAft>
                      </a:pPr>
                      <a:r>
                        <a:rPr lang="en-US" sz="1400" dirty="0" err="1">
                          <a:solidFill>
                            <a:schemeClr val="tx1">
                              <a:lumMod val="50000"/>
                            </a:schemeClr>
                          </a:solidFill>
                          <a:effectLst/>
                          <a:latin typeface="Meiryo UI" panose="020B0604030504040204" pitchFamily="50" charset="-128"/>
                          <a:ea typeface="Meiryo UI" panose="020B0604030504040204" pitchFamily="50" charset="-128"/>
                        </a:rPr>
                        <a:t>輸入関税</a:t>
                      </a:r>
                      <a:endParaRPr lang="ja-JP" sz="18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ja-JP" sz="1400" dirty="0">
                          <a:solidFill>
                            <a:schemeClr val="tx1">
                              <a:lumMod val="50000"/>
                            </a:schemeClr>
                          </a:solidFill>
                          <a:effectLst/>
                          <a:latin typeface="Meiryo UI" panose="020B0604030504040204" pitchFamily="50" charset="-128"/>
                          <a:ea typeface="Meiryo UI" panose="020B0604030504040204" pitchFamily="50" charset="-128"/>
                        </a:rPr>
                        <a:t>日本からの輸入関税</a:t>
                      </a:r>
                      <a:endParaRPr lang="ja-JP" sz="1800" dirty="0">
                        <a:solidFill>
                          <a:schemeClr val="tx1">
                            <a:lumMod val="50000"/>
                          </a:schemeClr>
                        </a:solidFill>
                        <a:effectLst/>
                        <a:latin typeface="Meiryo UI" panose="020B0604030504040204" pitchFamily="50" charset="-128"/>
                        <a:ea typeface="Meiryo UI" panose="020B0604030504040204" pitchFamily="50" charset="-128"/>
                      </a:endParaRPr>
                    </a:p>
                    <a:p>
                      <a:pPr algn="ctr">
                        <a:lnSpc>
                          <a:spcPct val="115000"/>
                        </a:lnSpc>
                        <a:spcAft>
                          <a:spcPts val="0"/>
                        </a:spcAft>
                      </a:pPr>
                      <a:r>
                        <a:rPr lang="en-GB" sz="1400" dirty="0">
                          <a:solidFill>
                            <a:schemeClr val="tx1">
                              <a:lumMod val="50000"/>
                            </a:schemeClr>
                          </a:solidFill>
                          <a:effectLst/>
                          <a:latin typeface="Meiryo UI" panose="020B0604030504040204" pitchFamily="50" charset="-128"/>
                          <a:ea typeface="Meiryo UI" panose="020B0604030504040204" pitchFamily="50" charset="-128"/>
                        </a:rPr>
                        <a:t>0</a:t>
                      </a:r>
                      <a:r>
                        <a:rPr lang="ja-JP" sz="1400" dirty="0">
                          <a:solidFill>
                            <a:schemeClr val="tx1">
                              <a:lumMod val="50000"/>
                            </a:schemeClr>
                          </a:solidFill>
                          <a:effectLst/>
                          <a:latin typeface="Meiryo UI" panose="020B0604030504040204" pitchFamily="50" charset="-128"/>
                          <a:ea typeface="Meiryo UI" panose="020B0604030504040204" pitchFamily="50" charset="-128"/>
                        </a:rPr>
                        <a:t>％のケース</a:t>
                      </a:r>
                      <a:endParaRPr lang="ja-JP" sz="18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50682946"/>
                  </a:ext>
                </a:extLst>
              </a:tr>
              <a:tr h="0">
                <a:tc>
                  <a:txBody>
                    <a:bodyPr/>
                    <a:lstStyle/>
                    <a:p>
                      <a:pPr>
                        <a:lnSpc>
                          <a:spcPct val="115000"/>
                        </a:lnSpc>
                        <a:spcAft>
                          <a:spcPts val="0"/>
                        </a:spcAft>
                      </a:pPr>
                      <a:r>
                        <a:rPr lang="ja-JP" sz="1400" dirty="0">
                          <a:solidFill>
                            <a:schemeClr val="tx1">
                              <a:lumMod val="50000"/>
                            </a:schemeClr>
                          </a:solidFill>
                          <a:effectLst/>
                          <a:latin typeface="Meiryo UI" panose="020B0604030504040204" pitchFamily="50" charset="-128"/>
                          <a:ea typeface="Meiryo UI" panose="020B0604030504040204" pitchFamily="50" charset="-128"/>
                        </a:rPr>
                        <a:t>かんしょ </a:t>
                      </a:r>
                      <a:endParaRPr lang="ja-JP" sz="1800" dirty="0">
                        <a:solidFill>
                          <a:schemeClr val="tx1">
                            <a:lumMod val="50000"/>
                          </a:schemeClr>
                        </a:solidFill>
                        <a:effectLst/>
                        <a:latin typeface="Meiryo UI" panose="020B0604030504040204" pitchFamily="50" charset="-128"/>
                        <a:ea typeface="Meiryo UI" panose="020B0604030504040204" pitchFamily="50" charset="-128"/>
                      </a:endParaRPr>
                    </a:p>
                    <a:p>
                      <a:pPr>
                        <a:lnSpc>
                          <a:spcPct val="115000"/>
                        </a:lnSpc>
                        <a:spcAft>
                          <a:spcPts val="0"/>
                        </a:spcAft>
                      </a:pPr>
                      <a:r>
                        <a:rPr lang="en-GB" sz="1400" dirty="0">
                          <a:solidFill>
                            <a:schemeClr val="tx1">
                              <a:lumMod val="50000"/>
                            </a:schemeClr>
                          </a:solidFill>
                          <a:effectLst/>
                          <a:latin typeface="Meiryo UI" panose="020B0604030504040204" pitchFamily="50" charset="-128"/>
                          <a:ea typeface="Meiryo UI" panose="020B0604030504040204" pitchFamily="50" charset="-128"/>
                        </a:rPr>
                        <a:t>  -</a:t>
                      </a:r>
                      <a:r>
                        <a:rPr lang="ja-JP" sz="1400" dirty="0">
                          <a:solidFill>
                            <a:schemeClr val="tx1">
                              <a:lumMod val="50000"/>
                            </a:schemeClr>
                          </a:solidFill>
                          <a:effectLst/>
                          <a:latin typeface="Meiryo UI" panose="020B0604030504040204" pitchFamily="50" charset="-128"/>
                          <a:ea typeface="Meiryo UI" panose="020B0604030504040204" pitchFamily="50" charset="-128"/>
                        </a:rPr>
                        <a:t>冷凍</a:t>
                      </a:r>
                      <a:endParaRPr lang="ja-JP" sz="1800" dirty="0">
                        <a:solidFill>
                          <a:schemeClr val="tx1">
                            <a:lumMod val="50000"/>
                          </a:schemeClr>
                        </a:solidFill>
                        <a:effectLst/>
                        <a:latin typeface="Meiryo UI" panose="020B0604030504040204" pitchFamily="50" charset="-128"/>
                        <a:ea typeface="Meiryo UI" panose="020B0604030504040204" pitchFamily="50" charset="-128"/>
                      </a:endParaRPr>
                    </a:p>
                    <a:p>
                      <a:pPr>
                        <a:lnSpc>
                          <a:spcPct val="115000"/>
                        </a:lnSpc>
                        <a:spcAft>
                          <a:spcPts val="0"/>
                        </a:spcAft>
                      </a:pPr>
                      <a:r>
                        <a:rPr lang="en-GB" sz="1400" dirty="0">
                          <a:solidFill>
                            <a:schemeClr val="tx1">
                              <a:lumMod val="50000"/>
                            </a:schemeClr>
                          </a:solidFill>
                          <a:effectLst/>
                          <a:latin typeface="Meiryo UI" panose="020B0604030504040204" pitchFamily="50" charset="-128"/>
                          <a:ea typeface="Meiryo UI" panose="020B0604030504040204" pitchFamily="50" charset="-128"/>
                        </a:rPr>
                        <a:t>  -</a:t>
                      </a:r>
                      <a:r>
                        <a:rPr lang="ja-JP" sz="1400" dirty="0">
                          <a:solidFill>
                            <a:schemeClr val="tx1">
                              <a:lumMod val="50000"/>
                            </a:schemeClr>
                          </a:solidFill>
                          <a:effectLst/>
                          <a:latin typeface="Meiryo UI" panose="020B0604030504040204" pitchFamily="50" charset="-128"/>
                          <a:ea typeface="Meiryo UI" panose="020B0604030504040204" pitchFamily="50" charset="-128"/>
                        </a:rPr>
                        <a:t>その他・生鮮品</a:t>
                      </a:r>
                      <a:endParaRPr lang="ja-JP" sz="18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GB" sz="1400" dirty="0">
                          <a:solidFill>
                            <a:schemeClr val="tx1">
                              <a:lumMod val="50000"/>
                            </a:schemeClr>
                          </a:solidFill>
                          <a:effectLst/>
                          <a:latin typeface="Meiryo UI" panose="020B0604030504040204" pitchFamily="50" charset="-128"/>
                          <a:ea typeface="Meiryo UI" panose="020B0604030504040204" pitchFamily="50" charset="-128"/>
                        </a:rPr>
                        <a:t> </a:t>
                      </a:r>
                      <a:endParaRPr lang="ja-JP" sz="1800" dirty="0">
                        <a:solidFill>
                          <a:schemeClr val="tx1">
                            <a:lumMod val="50000"/>
                          </a:schemeClr>
                        </a:solidFill>
                        <a:effectLst/>
                        <a:latin typeface="Meiryo UI" panose="020B0604030504040204" pitchFamily="50" charset="-128"/>
                        <a:ea typeface="Meiryo UI" panose="020B0604030504040204" pitchFamily="50" charset="-128"/>
                      </a:endParaRPr>
                    </a:p>
                    <a:p>
                      <a:pPr>
                        <a:lnSpc>
                          <a:spcPct val="115000"/>
                        </a:lnSpc>
                        <a:spcAft>
                          <a:spcPts val="0"/>
                        </a:spcAft>
                      </a:pPr>
                      <a:r>
                        <a:rPr lang="en-GB" sz="1400" dirty="0">
                          <a:solidFill>
                            <a:schemeClr val="tx1">
                              <a:lumMod val="50000"/>
                            </a:schemeClr>
                          </a:solidFill>
                          <a:effectLst/>
                          <a:latin typeface="Meiryo UI" panose="020B0604030504040204" pitchFamily="50" charset="-128"/>
                          <a:ea typeface="Meiryo UI" panose="020B0604030504040204" pitchFamily="50" charset="-128"/>
                        </a:rPr>
                        <a:t>0714.20.10</a:t>
                      </a:r>
                      <a:endParaRPr lang="ja-JP" sz="1800" dirty="0">
                        <a:solidFill>
                          <a:schemeClr val="tx1">
                            <a:lumMod val="50000"/>
                          </a:schemeClr>
                        </a:solidFill>
                        <a:effectLst/>
                        <a:latin typeface="Meiryo UI" panose="020B0604030504040204" pitchFamily="50" charset="-128"/>
                        <a:ea typeface="Meiryo UI" panose="020B0604030504040204" pitchFamily="50" charset="-128"/>
                      </a:endParaRPr>
                    </a:p>
                    <a:p>
                      <a:pPr>
                        <a:lnSpc>
                          <a:spcPct val="115000"/>
                        </a:lnSpc>
                        <a:spcAft>
                          <a:spcPts val="0"/>
                        </a:spcAft>
                      </a:pPr>
                      <a:r>
                        <a:rPr lang="en-GB" sz="1400" dirty="0">
                          <a:solidFill>
                            <a:schemeClr val="tx1">
                              <a:lumMod val="50000"/>
                            </a:schemeClr>
                          </a:solidFill>
                          <a:effectLst/>
                          <a:latin typeface="Meiryo UI" panose="020B0604030504040204" pitchFamily="50" charset="-128"/>
                          <a:ea typeface="Meiryo UI" panose="020B0604030504040204" pitchFamily="50" charset="-128"/>
                        </a:rPr>
                        <a:t>0714.20.90</a:t>
                      </a:r>
                      <a:endParaRPr lang="ja-JP" sz="18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GB" sz="1400" dirty="0">
                          <a:solidFill>
                            <a:schemeClr val="tx1">
                              <a:lumMod val="50000"/>
                            </a:schemeClr>
                          </a:solidFill>
                          <a:effectLst/>
                          <a:latin typeface="Meiryo UI" panose="020B0604030504040204" pitchFamily="50" charset="-128"/>
                          <a:ea typeface="Meiryo UI" panose="020B0604030504040204" pitchFamily="50" charset="-128"/>
                        </a:rPr>
                        <a:t> </a:t>
                      </a:r>
                      <a:endParaRPr lang="ja-JP" sz="1800" dirty="0">
                        <a:solidFill>
                          <a:schemeClr val="tx1">
                            <a:lumMod val="50000"/>
                          </a:schemeClr>
                        </a:solidFill>
                        <a:effectLst/>
                        <a:latin typeface="Meiryo UI" panose="020B0604030504040204" pitchFamily="50" charset="-128"/>
                        <a:ea typeface="Meiryo UI" panose="020B0604030504040204" pitchFamily="50" charset="-128"/>
                      </a:endParaRPr>
                    </a:p>
                    <a:p>
                      <a:pPr>
                        <a:lnSpc>
                          <a:spcPct val="115000"/>
                        </a:lnSpc>
                        <a:spcAft>
                          <a:spcPts val="0"/>
                        </a:spcAft>
                      </a:pPr>
                      <a:r>
                        <a:rPr lang="en-GB" sz="1400" dirty="0">
                          <a:solidFill>
                            <a:schemeClr val="tx1">
                              <a:lumMod val="50000"/>
                            </a:schemeClr>
                          </a:solidFill>
                          <a:effectLst/>
                          <a:latin typeface="Meiryo UI" panose="020B0604030504040204" pitchFamily="50" charset="-128"/>
                          <a:ea typeface="Meiryo UI" panose="020B0604030504040204" pitchFamily="50" charset="-128"/>
                        </a:rPr>
                        <a:t>0%</a:t>
                      </a:r>
                      <a:endParaRPr lang="ja-JP" sz="1800" dirty="0">
                        <a:solidFill>
                          <a:schemeClr val="tx1">
                            <a:lumMod val="50000"/>
                          </a:schemeClr>
                        </a:solidFill>
                        <a:effectLst/>
                        <a:latin typeface="Meiryo UI" panose="020B0604030504040204" pitchFamily="50" charset="-128"/>
                        <a:ea typeface="Meiryo UI" panose="020B0604030504040204" pitchFamily="50" charset="-128"/>
                      </a:endParaRPr>
                    </a:p>
                    <a:p>
                      <a:pPr>
                        <a:lnSpc>
                          <a:spcPct val="115000"/>
                        </a:lnSpc>
                        <a:spcAft>
                          <a:spcPts val="0"/>
                        </a:spcAft>
                      </a:pPr>
                      <a:r>
                        <a:rPr lang="en-GB" sz="1400" dirty="0">
                          <a:solidFill>
                            <a:schemeClr val="tx1">
                              <a:lumMod val="50000"/>
                            </a:schemeClr>
                          </a:solidFill>
                          <a:effectLst/>
                          <a:latin typeface="Meiryo UI" panose="020B0604030504040204" pitchFamily="50" charset="-128"/>
                          <a:ea typeface="Meiryo UI" panose="020B0604030504040204" pitchFamily="50" charset="-128"/>
                        </a:rPr>
                        <a:t>0%</a:t>
                      </a:r>
                      <a:endParaRPr lang="ja-JP" sz="18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GB" sz="1400">
                          <a:solidFill>
                            <a:schemeClr val="tx1">
                              <a:lumMod val="50000"/>
                            </a:schemeClr>
                          </a:solidFill>
                          <a:effectLst/>
                          <a:latin typeface="Meiryo UI" panose="020B0604030504040204" pitchFamily="50" charset="-128"/>
                          <a:ea typeface="Meiryo UI" panose="020B0604030504040204" pitchFamily="50" charset="-128"/>
                        </a:rPr>
                        <a:t> </a:t>
                      </a:r>
                      <a:endParaRPr lang="ja-JP" sz="1800">
                        <a:solidFill>
                          <a:schemeClr val="tx1">
                            <a:lumMod val="50000"/>
                          </a:schemeClr>
                        </a:solidFill>
                        <a:effectLst/>
                        <a:latin typeface="Meiryo UI" panose="020B0604030504040204" pitchFamily="50" charset="-128"/>
                        <a:ea typeface="Meiryo UI" panose="020B0604030504040204" pitchFamily="50" charset="-128"/>
                      </a:endParaRPr>
                    </a:p>
                    <a:p>
                      <a:pPr>
                        <a:lnSpc>
                          <a:spcPct val="115000"/>
                        </a:lnSpc>
                        <a:spcAft>
                          <a:spcPts val="0"/>
                        </a:spcAft>
                      </a:pPr>
                      <a:r>
                        <a:rPr lang="en-GB" sz="1400">
                          <a:solidFill>
                            <a:schemeClr val="tx1">
                              <a:lumMod val="50000"/>
                            </a:schemeClr>
                          </a:solidFill>
                          <a:effectLst/>
                          <a:latin typeface="Meiryo UI" panose="020B0604030504040204" pitchFamily="50" charset="-128"/>
                          <a:ea typeface="Meiryo UI" panose="020B0604030504040204" pitchFamily="50" charset="-128"/>
                        </a:rPr>
                        <a:t>0</a:t>
                      </a:r>
                      <a:r>
                        <a:rPr lang="ja-JP" sz="1400">
                          <a:solidFill>
                            <a:schemeClr val="tx1">
                              <a:lumMod val="50000"/>
                            </a:schemeClr>
                          </a:solidFill>
                          <a:effectLst/>
                          <a:latin typeface="Meiryo UI" panose="020B0604030504040204" pitchFamily="50" charset="-128"/>
                          <a:ea typeface="Meiryo UI" panose="020B0604030504040204" pitchFamily="50" charset="-128"/>
                        </a:rPr>
                        <a:t>％</a:t>
                      </a:r>
                      <a:r>
                        <a:rPr lang="ja-JP" sz="1200">
                          <a:solidFill>
                            <a:schemeClr val="tx1">
                              <a:lumMod val="50000"/>
                            </a:schemeClr>
                          </a:solidFill>
                          <a:effectLst/>
                          <a:latin typeface="Meiryo UI" panose="020B0604030504040204" pitchFamily="50" charset="-128"/>
                          <a:ea typeface="Meiryo UI" panose="020B0604030504040204" pitchFamily="50" charset="-128"/>
                        </a:rPr>
                        <a:t>（</a:t>
                      </a:r>
                      <a:r>
                        <a:rPr lang="en-GB" sz="1200">
                          <a:solidFill>
                            <a:schemeClr val="tx1">
                              <a:lumMod val="50000"/>
                            </a:schemeClr>
                          </a:solidFill>
                          <a:effectLst/>
                          <a:latin typeface="Meiryo UI" panose="020B0604030504040204" pitchFamily="50" charset="-128"/>
                          <a:ea typeface="Meiryo UI" panose="020B0604030504040204" pitchFamily="50" charset="-128"/>
                        </a:rPr>
                        <a:t>MJEPA</a:t>
                      </a:r>
                      <a:r>
                        <a:rPr lang="ja-JP" sz="1200">
                          <a:solidFill>
                            <a:schemeClr val="tx1">
                              <a:lumMod val="50000"/>
                            </a:schemeClr>
                          </a:solidFill>
                          <a:effectLst/>
                          <a:latin typeface="Meiryo UI" panose="020B0604030504040204" pitchFamily="50" charset="-128"/>
                          <a:ea typeface="Meiryo UI" panose="020B0604030504040204" pitchFamily="50" charset="-128"/>
                        </a:rPr>
                        <a:t>、</a:t>
                      </a:r>
                      <a:r>
                        <a:rPr lang="en-GB" sz="1200">
                          <a:solidFill>
                            <a:schemeClr val="tx1">
                              <a:lumMod val="50000"/>
                            </a:schemeClr>
                          </a:solidFill>
                          <a:effectLst/>
                          <a:latin typeface="Meiryo UI" panose="020B0604030504040204" pitchFamily="50" charset="-128"/>
                          <a:ea typeface="Meiryo UI" panose="020B0604030504040204" pitchFamily="50" charset="-128"/>
                        </a:rPr>
                        <a:t>AJCEP </a:t>
                      </a:r>
                      <a:r>
                        <a:rPr lang="ja-JP" sz="1200">
                          <a:solidFill>
                            <a:schemeClr val="tx1">
                              <a:lumMod val="50000"/>
                            </a:schemeClr>
                          </a:solidFill>
                          <a:effectLst/>
                          <a:latin typeface="Meiryo UI" panose="020B0604030504040204" pitchFamily="50" charset="-128"/>
                          <a:ea typeface="Meiryo UI" panose="020B0604030504040204" pitchFamily="50" charset="-128"/>
                        </a:rPr>
                        <a:t>、</a:t>
                      </a:r>
                      <a:r>
                        <a:rPr lang="en-GB" sz="1200">
                          <a:solidFill>
                            <a:schemeClr val="tx1">
                              <a:lumMod val="50000"/>
                            </a:schemeClr>
                          </a:solidFill>
                          <a:effectLst/>
                          <a:latin typeface="Meiryo UI" panose="020B0604030504040204" pitchFamily="50" charset="-128"/>
                          <a:ea typeface="Meiryo UI" panose="020B0604030504040204" pitchFamily="50" charset="-128"/>
                        </a:rPr>
                        <a:t>RCEP</a:t>
                      </a:r>
                      <a:r>
                        <a:rPr lang="ja-JP" sz="1200">
                          <a:solidFill>
                            <a:schemeClr val="tx1">
                              <a:lumMod val="50000"/>
                            </a:schemeClr>
                          </a:solidFill>
                          <a:effectLst/>
                          <a:latin typeface="Meiryo UI" panose="020B0604030504040204" pitchFamily="50" charset="-128"/>
                          <a:ea typeface="Meiryo UI" panose="020B0604030504040204" pitchFamily="50" charset="-128"/>
                        </a:rPr>
                        <a:t>）</a:t>
                      </a:r>
                      <a:endParaRPr lang="ja-JP" sz="1800">
                        <a:solidFill>
                          <a:schemeClr val="tx1">
                            <a:lumMod val="50000"/>
                          </a:schemeClr>
                        </a:solidFill>
                        <a:effectLst/>
                        <a:latin typeface="Meiryo UI" panose="020B0604030504040204" pitchFamily="50" charset="-128"/>
                        <a:ea typeface="Meiryo UI" panose="020B0604030504040204" pitchFamily="50" charset="-128"/>
                      </a:endParaRPr>
                    </a:p>
                    <a:p>
                      <a:pPr>
                        <a:lnSpc>
                          <a:spcPct val="115000"/>
                        </a:lnSpc>
                        <a:spcAft>
                          <a:spcPts val="0"/>
                        </a:spcAft>
                      </a:pPr>
                      <a:r>
                        <a:rPr lang="en-GB" sz="1400">
                          <a:solidFill>
                            <a:schemeClr val="tx1">
                              <a:lumMod val="50000"/>
                            </a:schemeClr>
                          </a:solidFill>
                          <a:effectLst/>
                          <a:latin typeface="Meiryo UI" panose="020B0604030504040204" pitchFamily="50" charset="-128"/>
                          <a:ea typeface="Meiryo UI" panose="020B0604030504040204" pitchFamily="50" charset="-128"/>
                        </a:rPr>
                        <a:t>0</a:t>
                      </a:r>
                      <a:r>
                        <a:rPr lang="ja-JP" sz="1400">
                          <a:solidFill>
                            <a:schemeClr val="tx1">
                              <a:lumMod val="50000"/>
                            </a:schemeClr>
                          </a:solidFill>
                          <a:effectLst/>
                          <a:latin typeface="Meiryo UI" panose="020B0604030504040204" pitchFamily="50" charset="-128"/>
                          <a:ea typeface="Meiryo UI" panose="020B0604030504040204" pitchFamily="50" charset="-128"/>
                        </a:rPr>
                        <a:t>％</a:t>
                      </a:r>
                      <a:r>
                        <a:rPr lang="ja-JP" sz="1200">
                          <a:solidFill>
                            <a:schemeClr val="tx1">
                              <a:lumMod val="50000"/>
                            </a:schemeClr>
                          </a:solidFill>
                          <a:effectLst/>
                          <a:latin typeface="Meiryo UI" panose="020B0604030504040204" pitchFamily="50" charset="-128"/>
                          <a:ea typeface="Meiryo UI" panose="020B0604030504040204" pitchFamily="50" charset="-128"/>
                        </a:rPr>
                        <a:t>（</a:t>
                      </a:r>
                      <a:r>
                        <a:rPr lang="en-GB" sz="1200">
                          <a:solidFill>
                            <a:schemeClr val="tx1">
                              <a:lumMod val="50000"/>
                            </a:schemeClr>
                          </a:solidFill>
                          <a:effectLst/>
                          <a:latin typeface="Meiryo UI" panose="020B0604030504040204" pitchFamily="50" charset="-128"/>
                          <a:ea typeface="Meiryo UI" panose="020B0604030504040204" pitchFamily="50" charset="-128"/>
                        </a:rPr>
                        <a:t>MJEPA</a:t>
                      </a:r>
                      <a:r>
                        <a:rPr lang="ja-JP" sz="1200">
                          <a:solidFill>
                            <a:schemeClr val="tx1">
                              <a:lumMod val="50000"/>
                            </a:schemeClr>
                          </a:solidFill>
                          <a:effectLst/>
                          <a:latin typeface="Meiryo UI" panose="020B0604030504040204" pitchFamily="50" charset="-128"/>
                          <a:ea typeface="Meiryo UI" panose="020B0604030504040204" pitchFamily="50" charset="-128"/>
                        </a:rPr>
                        <a:t>、</a:t>
                      </a:r>
                      <a:r>
                        <a:rPr lang="en-GB" sz="1200">
                          <a:solidFill>
                            <a:schemeClr val="tx1">
                              <a:lumMod val="50000"/>
                            </a:schemeClr>
                          </a:solidFill>
                          <a:effectLst/>
                          <a:latin typeface="Meiryo UI" panose="020B0604030504040204" pitchFamily="50" charset="-128"/>
                          <a:ea typeface="Meiryo UI" panose="020B0604030504040204" pitchFamily="50" charset="-128"/>
                        </a:rPr>
                        <a:t>AJCEP </a:t>
                      </a:r>
                      <a:r>
                        <a:rPr lang="ja-JP" sz="1200">
                          <a:solidFill>
                            <a:schemeClr val="tx1">
                              <a:lumMod val="50000"/>
                            </a:schemeClr>
                          </a:solidFill>
                          <a:effectLst/>
                          <a:latin typeface="Meiryo UI" panose="020B0604030504040204" pitchFamily="50" charset="-128"/>
                          <a:ea typeface="Meiryo UI" panose="020B0604030504040204" pitchFamily="50" charset="-128"/>
                        </a:rPr>
                        <a:t>、</a:t>
                      </a:r>
                      <a:r>
                        <a:rPr lang="en-GB" sz="1200">
                          <a:solidFill>
                            <a:schemeClr val="tx1">
                              <a:lumMod val="50000"/>
                            </a:schemeClr>
                          </a:solidFill>
                          <a:effectLst/>
                          <a:latin typeface="Meiryo UI" panose="020B0604030504040204" pitchFamily="50" charset="-128"/>
                          <a:ea typeface="Meiryo UI" panose="020B0604030504040204" pitchFamily="50" charset="-128"/>
                        </a:rPr>
                        <a:t>RCEP</a:t>
                      </a:r>
                      <a:r>
                        <a:rPr lang="ja-JP" sz="1200">
                          <a:solidFill>
                            <a:schemeClr val="tx1">
                              <a:lumMod val="50000"/>
                            </a:schemeClr>
                          </a:solidFill>
                          <a:effectLst/>
                          <a:latin typeface="Meiryo UI" panose="020B0604030504040204" pitchFamily="50" charset="-128"/>
                          <a:ea typeface="Meiryo UI" panose="020B0604030504040204" pitchFamily="50" charset="-128"/>
                        </a:rPr>
                        <a:t>）</a:t>
                      </a:r>
                      <a:endParaRPr lang="ja-JP" sz="180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72587898"/>
                  </a:ext>
                </a:extLst>
              </a:tr>
              <a:tr h="0">
                <a:tc>
                  <a:txBody>
                    <a:bodyPr/>
                    <a:lstStyle/>
                    <a:p>
                      <a:pPr>
                        <a:lnSpc>
                          <a:spcPct val="115000"/>
                        </a:lnSpc>
                        <a:spcAft>
                          <a:spcPts val="0"/>
                        </a:spcAft>
                      </a:pPr>
                      <a:r>
                        <a:rPr lang="ja-JP" sz="1400" dirty="0">
                          <a:solidFill>
                            <a:schemeClr val="tx1">
                              <a:lumMod val="50000"/>
                            </a:schemeClr>
                          </a:solidFill>
                          <a:effectLst/>
                          <a:latin typeface="Meiryo UI" panose="020B0604030504040204" pitchFamily="50" charset="-128"/>
                          <a:ea typeface="Meiryo UI" panose="020B0604030504040204" pitchFamily="50" charset="-128"/>
                        </a:rPr>
                        <a:t>生鮮メロン（スイカを除く）</a:t>
                      </a:r>
                      <a:endParaRPr lang="ja-JP" sz="18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GB" sz="1400" dirty="0">
                          <a:solidFill>
                            <a:schemeClr val="tx1">
                              <a:lumMod val="50000"/>
                            </a:schemeClr>
                          </a:solidFill>
                          <a:effectLst/>
                          <a:latin typeface="Meiryo UI" panose="020B0604030504040204" pitchFamily="50" charset="-128"/>
                          <a:ea typeface="Meiryo UI" panose="020B0604030504040204" pitchFamily="50" charset="-128"/>
                        </a:rPr>
                        <a:t>0807.19.00</a:t>
                      </a:r>
                      <a:endParaRPr lang="ja-JP" sz="18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GB" sz="1400">
                          <a:solidFill>
                            <a:schemeClr val="tx1">
                              <a:lumMod val="50000"/>
                            </a:schemeClr>
                          </a:solidFill>
                          <a:effectLst/>
                          <a:latin typeface="Meiryo UI" panose="020B0604030504040204" pitchFamily="50" charset="-128"/>
                          <a:ea typeface="Meiryo UI" panose="020B0604030504040204" pitchFamily="50" charset="-128"/>
                        </a:rPr>
                        <a:t>5% + MYR 0.65/kg</a:t>
                      </a:r>
                      <a:endParaRPr lang="ja-JP" sz="180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GB" sz="1400">
                          <a:solidFill>
                            <a:schemeClr val="tx1">
                              <a:lumMod val="50000"/>
                            </a:schemeClr>
                          </a:solidFill>
                          <a:effectLst/>
                          <a:latin typeface="Meiryo UI" panose="020B0604030504040204" pitchFamily="50" charset="-128"/>
                          <a:ea typeface="Meiryo UI" panose="020B0604030504040204" pitchFamily="50" charset="-128"/>
                        </a:rPr>
                        <a:t>0</a:t>
                      </a:r>
                      <a:r>
                        <a:rPr lang="ja-JP" sz="1400">
                          <a:solidFill>
                            <a:schemeClr val="tx1">
                              <a:lumMod val="50000"/>
                            </a:schemeClr>
                          </a:solidFill>
                          <a:effectLst/>
                          <a:latin typeface="Meiryo UI" panose="020B0604030504040204" pitchFamily="50" charset="-128"/>
                          <a:ea typeface="Meiryo UI" panose="020B0604030504040204" pitchFamily="50" charset="-128"/>
                        </a:rPr>
                        <a:t>％</a:t>
                      </a:r>
                      <a:r>
                        <a:rPr lang="ja-JP" sz="1200">
                          <a:solidFill>
                            <a:schemeClr val="tx1">
                              <a:lumMod val="50000"/>
                            </a:schemeClr>
                          </a:solidFill>
                          <a:effectLst/>
                          <a:latin typeface="Meiryo UI" panose="020B0604030504040204" pitchFamily="50" charset="-128"/>
                          <a:ea typeface="Meiryo UI" panose="020B0604030504040204" pitchFamily="50" charset="-128"/>
                        </a:rPr>
                        <a:t>（</a:t>
                      </a:r>
                      <a:r>
                        <a:rPr lang="en-GB" sz="1200">
                          <a:solidFill>
                            <a:schemeClr val="tx1">
                              <a:lumMod val="50000"/>
                            </a:schemeClr>
                          </a:solidFill>
                          <a:effectLst/>
                          <a:latin typeface="Meiryo UI" panose="020B0604030504040204" pitchFamily="50" charset="-128"/>
                          <a:ea typeface="Meiryo UI" panose="020B0604030504040204" pitchFamily="50" charset="-128"/>
                        </a:rPr>
                        <a:t>MJEPA</a:t>
                      </a:r>
                      <a:r>
                        <a:rPr lang="ja-JP" sz="1200">
                          <a:solidFill>
                            <a:schemeClr val="tx1">
                              <a:lumMod val="50000"/>
                            </a:schemeClr>
                          </a:solidFill>
                          <a:effectLst/>
                          <a:latin typeface="Meiryo UI" panose="020B0604030504040204" pitchFamily="50" charset="-128"/>
                          <a:ea typeface="Meiryo UI" panose="020B0604030504040204" pitchFamily="50" charset="-128"/>
                        </a:rPr>
                        <a:t>）</a:t>
                      </a:r>
                      <a:endParaRPr lang="ja-JP" sz="180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13502138"/>
                  </a:ext>
                </a:extLst>
              </a:tr>
              <a:tr h="0">
                <a:tc>
                  <a:txBody>
                    <a:bodyPr/>
                    <a:lstStyle/>
                    <a:p>
                      <a:pPr>
                        <a:lnSpc>
                          <a:spcPct val="115000"/>
                        </a:lnSpc>
                        <a:spcAft>
                          <a:spcPts val="0"/>
                        </a:spcAft>
                      </a:pPr>
                      <a:r>
                        <a:rPr lang="ja-JP" sz="1400" dirty="0">
                          <a:solidFill>
                            <a:schemeClr val="tx1">
                              <a:lumMod val="50000"/>
                            </a:schemeClr>
                          </a:solidFill>
                          <a:effectLst/>
                          <a:latin typeface="Meiryo UI" panose="020B0604030504040204" pitchFamily="50" charset="-128"/>
                          <a:ea typeface="Meiryo UI" panose="020B0604030504040204" pitchFamily="50" charset="-128"/>
                        </a:rPr>
                        <a:t>生鮮</a:t>
                      </a:r>
                      <a:r>
                        <a:rPr lang="en-US" sz="1400" dirty="0">
                          <a:solidFill>
                            <a:schemeClr val="tx1">
                              <a:lumMod val="50000"/>
                            </a:schemeClr>
                          </a:solidFill>
                          <a:effectLst/>
                          <a:latin typeface="Meiryo UI" panose="020B0604030504040204" pitchFamily="50" charset="-128"/>
                          <a:ea typeface="Meiryo UI" panose="020B0604030504040204" pitchFamily="50" charset="-128"/>
                        </a:rPr>
                        <a:t>梨</a:t>
                      </a:r>
                      <a:endParaRPr lang="ja-JP" sz="18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GB" sz="1400" dirty="0">
                          <a:solidFill>
                            <a:schemeClr val="tx1">
                              <a:lumMod val="50000"/>
                            </a:schemeClr>
                          </a:solidFill>
                          <a:effectLst/>
                          <a:latin typeface="Meiryo UI" panose="020B0604030504040204" pitchFamily="50" charset="-128"/>
                          <a:ea typeface="Meiryo UI" panose="020B0604030504040204" pitchFamily="50" charset="-128"/>
                        </a:rPr>
                        <a:t>0808.30.00</a:t>
                      </a:r>
                      <a:endParaRPr lang="ja-JP" sz="18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GB" sz="1400" dirty="0">
                          <a:solidFill>
                            <a:schemeClr val="tx1">
                              <a:lumMod val="50000"/>
                            </a:schemeClr>
                          </a:solidFill>
                          <a:effectLst/>
                          <a:latin typeface="Meiryo UI" panose="020B0604030504040204" pitchFamily="50" charset="-128"/>
                          <a:ea typeface="Meiryo UI" panose="020B0604030504040204" pitchFamily="50" charset="-128"/>
                        </a:rPr>
                        <a:t>5%</a:t>
                      </a:r>
                      <a:endParaRPr lang="ja-JP" sz="18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GB" sz="1400" dirty="0">
                          <a:solidFill>
                            <a:schemeClr val="tx1">
                              <a:lumMod val="50000"/>
                            </a:schemeClr>
                          </a:solidFill>
                          <a:effectLst/>
                          <a:latin typeface="Meiryo UI" panose="020B0604030504040204" pitchFamily="50" charset="-128"/>
                          <a:ea typeface="Meiryo UI" panose="020B0604030504040204" pitchFamily="50" charset="-128"/>
                        </a:rPr>
                        <a:t>0</a:t>
                      </a:r>
                      <a:r>
                        <a:rPr lang="ja-JP" sz="1400" dirty="0">
                          <a:solidFill>
                            <a:schemeClr val="tx1">
                              <a:lumMod val="50000"/>
                            </a:schemeClr>
                          </a:solidFill>
                          <a:effectLst/>
                          <a:latin typeface="Meiryo UI" panose="020B0604030504040204" pitchFamily="50" charset="-128"/>
                          <a:ea typeface="Meiryo UI" panose="020B0604030504040204" pitchFamily="50" charset="-128"/>
                        </a:rPr>
                        <a:t>％</a:t>
                      </a:r>
                      <a:r>
                        <a:rPr lang="ja-JP" sz="1200" dirty="0">
                          <a:solidFill>
                            <a:schemeClr val="tx1">
                              <a:lumMod val="50000"/>
                            </a:schemeClr>
                          </a:solidFill>
                          <a:effectLst/>
                          <a:latin typeface="Meiryo UI" panose="020B0604030504040204" pitchFamily="50" charset="-128"/>
                          <a:ea typeface="Meiryo UI" panose="020B0604030504040204" pitchFamily="50" charset="-128"/>
                        </a:rPr>
                        <a:t>（</a:t>
                      </a:r>
                      <a:r>
                        <a:rPr lang="en-GB" sz="1200" dirty="0">
                          <a:solidFill>
                            <a:schemeClr val="tx1">
                              <a:lumMod val="50000"/>
                            </a:schemeClr>
                          </a:solidFill>
                          <a:effectLst/>
                          <a:latin typeface="Meiryo UI" panose="020B0604030504040204" pitchFamily="50" charset="-128"/>
                          <a:ea typeface="Meiryo UI" panose="020B0604030504040204" pitchFamily="50" charset="-128"/>
                        </a:rPr>
                        <a:t>MJEPA</a:t>
                      </a:r>
                      <a:r>
                        <a:rPr lang="ja-JP" sz="1200" dirty="0" err="1">
                          <a:solidFill>
                            <a:schemeClr val="tx1">
                              <a:lumMod val="50000"/>
                            </a:schemeClr>
                          </a:solidFill>
                          <a:effectLst/>
                          <a:latin typeface="Meiryo UI" panose="020B0604030504040204" pitchFamily="50" charset="-128"/>
                          <a:ea typeface="Meiryo UI" panose="020B0604030504040204" pitchFamily="50" charset="-128"/>
                        </a:rPr>
                        <a:t>、</a:t>
                      </a:r>
                      <a:r>
                        <a:rPr lang="en-GB" sz="1200" dirty="0">
                          <a:solidFill>
                            <a:schemeClr val="tx1">
                              <a:lumMod val="50000"/>
                            </a:schemeClr>
                          </a:solidFill>
                          <a:effectLst/>
                          <a:latin typeface="Meiryo UI" panose="020B0604030504040204" pitchFamily="50" charset="-128"/>
                          <a:ea typeface="Meiryo UI" panose="020B0604030504040204" pitchFamily="50" charset="-128"/>
                        </a:rPr>
                        <a:t>RCEP</a:t>
                      </a:r>
                      <a:r>
                        <a:rPr lang="ja-JP" sz="1200" dirty="0">
                          <a:solidFill>
                            <a:schemeClr val="tx1">
                              <a:lumMod val="50000"/>
                            </a:schemeClr>
                          </a:solidFill>
                          <a:effectLst/>
                          <a:latin typeface="Meiryo UI" panose="020B0604030504040204" pitchFamily="50" charset="-128"/>
                          <a:ea typeface="Meiryo UI" panose="020B0604030504040204" pitchFamily="50" charset="-128"/>
                        </a:rPr>
                        <a:t>）</a:t>
                      </a:r>
                      <a:endParaRPr lang="ja-JP" sz="18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96623602"/>
                  </a:ext>
                </a:extLst>
              </a:tr>
              <a:tr h="0">
                <a:tc>
                  <a:txBody>
                    <a:bodyPr/>
                    <a:lstStyle/>
                    <a:p>
                      <a:pPr>
                        <a:lnSpc>
                          <a:spcPct val="115000"/>
                        </a:lnSpc>
                        <a:spcAft>
                          <a:spcPts val="0"/>
                        </a:spcAft>
                      </a:pPr>
                      <a:r>
                        <a:rPr lang="ja-JP" sz="1400" dirty="0">
                          <a:solidFill>
                            <a:schemeClr val="tx1">
                              <a:lumMod val="50000"/>
                            </a:schemeClr>
                          </a:solidFill>
                          <a:effectLst/>
                          <a:latin typeface="Meiryo UI" panose="020B0604030504040204" pitchFamily="50" charset="-128"/>
                          <a:ea typeface="Meiryo UI" panose="020B0604030504040204" pitchFamily="50" charset="-128"/>
                        </a:rPr>
                        <a:t>生鮮</a:t>
                      </a:r>
                      <a:r>
                        <a:rPr lang="en-US" sz="1400" dirty="0">
                          <a:solidFill>
                            <a:schemeClr val="tx1">
                              <a:lumMod val="50000"/>
                            </a:schemeClr>
                          </a:solidFill>
                          <a:effectLst/>
                          <a:latin typeface="Meiryo UI" panose="020B0604030504040204" pitchFamily="50" charset="-128"/>
                          <a:ea typeface="Meiryo UI" panose="020B0604030504040204" pitchFamily="50" charset="-128"/>
                        </a:rPr>
                        <a:t>柿</a:t>
                      </a:r>
                      <a:endParaRPr lang="ja-JP" sz="18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GB" sz="1400">
                          <a:solidFill>
                            <a:schemeClr val="tx1">
                              <a:lumMod val="50000"/>
                            </a:schemeClr>
                          </a:solidFill>
                          <a:effectLst/>
                          <a:latin typeface="Meiryo UI" panose="020B0604030504040204" pitchFamily="50" charset="-128"/>
                          <a:ea typeface="Meiryo UI" panose="020B0604030504040204" pitchFamily="50" charset="-128"/>
                        </a:rPr>
                        <a:t>0810.70.00 </a:t>
                      </a:r>
                      <a:endParaRPr lang="ja-JP" sz="180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GB" sz="1400">
                          <a:solidFill>
                            <a:schemeClr val="tx1">
                              <a:lumMod val="50000"/>
                            </a:schemeClr>
                          </a:solidFill>
                          <a:effectLst/>
                          <a:latin typeface="Meiryo UI" panose="020B0604030504040204" pitchFamily="50" charset="-128"/>
                          <a:ea typeface="Meiryo UI" panose="020B0604030504040204" pitchFamily="50" charset="-128"/>
                        </a:rPr>
                        <a:t>30%</a:t>
                      </a:r>
                      <a:endParaRPr lang="ja-JP" sz="180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GB" sz="1400" dirty="0">
                          <a:solidFill>
                            <a:schemeClr val="tx1">
                              <a:lumMod val="50000"/>
                            </a:schemeClr>
                          </a:solidFill>
                          <a:effectLst/>
                          <a:latin typeface="Meiryo UI" panose="020B0604030504040204" pitchFamily="50" charset="-128"/>
                          <a:ea typeface="Meiryo UI" panose="020B0604030504040204" pitchFamily="50" charset="-128"/>
                        </a:rPr>
                        <a:t>0</a:t>
                      </a:r>
                      <a:r>
                        <a:rPr lang="ja-JP" sz="1400" dirty="0">
                          <a:solidFill>
                            <a:schemeClr val="tx1">
                              <a:lumMod val="50000"/>
                            </a:schemeClr>
                          </a:solidFill>
                          <a:effectLst/>
                          <a:latin typeface="Meiryo UI" panose="020B0604030504040204" pitchFamily="50" charset="-128"/>
                          <a:ea typeface="Meiryo UI" panose="020B0604030504040204" pitchFamily="50" charset="-128"/>
                        </a:rPr>
                        <a:t>％（</a:t>
                      </a:r>
                      <a:r>
                        <a:rPr lang="en-GB" sz="1200" dirty="0">
                          <a:solidFill>
                            <a:schemeClr val="tx1">
                              <a:lumMod val="50000"/>
                            </a:schemeClr>
                          </a:solidFill>
                          <a:effectLst/>
                          <a:latin typeface="Meiryo UI" panose="020B0604030504040204" pitchFamily="50" charset="-128"/>
                          <a:ea typeface="Meiryo UI" panose="020B0604030504040204" pitchFamily="50" charset="-128"/>
                        </a:rPr>
                        <a:t>AJCEP</a:t>
                      </a:r>
                      <a:r>
                        <a:rPr lang="ja-JP" sz="1400" dirty="0">
                          <a:solidFill>
                            <a:schemeClr val="tx1">
                              <a:lumMod val="50000"/>
                            </a:schemeClr>
                          </a:solidFill>
                          <a:effectLst/>
                          <a:latin typeface="Meiryo UI" panose="020B0604030504040204" pitchFamily="50" charset="-128"/>
                          <a:ea typeface="Meiryo UI" panose="020B0604030504040204" pitchFamily="50" charset="-128"/>
                        </a:rPr>
                        <a:t>）</a:t>
                      </a:r>
                      <a:endParaRPr lang="ja-JP" sz="18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89475514"/>
                  </a:ext>
                </a:extLst>
              </a:tr>
            </a:tbl>
          </a:graphicData>
        </a:graphic>
      </p:graphicFrame>
    </p:spTree>
    <p:extLst>
      <p:ext uri="{BB962C8B-B14F-4D97-AF65-F5344CB8AC3E}">
        <p14:creationId xmlns:p14="http://schemas.microsoft.com/office/powerpoint/2010/main" val="10411831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青果物関連の食品規制の概要</a:t>
            </a:r>
            <a:br>
              <a:rPr lang="en-US" altLang="ja-JP"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調査項目</a:t>
            </a:r>
            <a:endParaRPr kumimoji="1" lang="ja-JP" altLang="en-US" dirty="0">
              <a:latin typeface="Meiryo UI" panose="020B0604030504040204" pitchFamily="50" charset="-128"/>
              <a:ea typeface="Meiryo UI" panose="020B0604030504040204" pitchFamily="50" charset="-128"/>
            </a:endParaRPr>
          </a:p>
        </p:txBody>
      </p:sp>
      <p:graphicFrame>
        <p:nvGraphicFramePr>
          <p:cNvPr id="4" name="表 3"/>
          <p:cNvGraphicFramePr>
            <a:graphicFrameLocks noGrp="1"/>
          </p:cNvGraphicFramePr>
          <p:nvPr/>
        </p:nvGraphicFramePr>
        <p:xfrm>
          <a:off x="399000" y="1988840"/>
          <a:ext cx="9108000" cy="3200400"/>
        </p:xfrm>
        <a:graphic>
          <a:graphicData uri="http://schemas.openxmlformats.org/drawingml/2006/table">
            <a:tbl>
              <a:tblPr>
                <a:tableStyleId>{5C22544A-7EE6-4342-B048-85BDC9FD1C3A}</a:tableStyleId>
              </a:tblPr>
              <a:tblGrid>
                <a:gridCol w="2016000">
                  <a:extLst>
                    <a:ext uri="{9D8B030D-6E8A-4147-A177-3AD203B41FA5}">
                      <a16:colId xmlns:a16="http://schemas.microsoft.com/office/drawing/2014/main" val="2377410132"/>
                    </a:ext>
                  </a:extLst>
                </a:gridCol>
                <a:gridCol w="2340000">
                  <a:extLst>
                    <a:ext uri="{9D8B030D-6E8A-4147-A177-3AD203B41FA5}">
                      <a16:colId xmlns:a16="http://schemas.microsoft.com/office/drawing/2014/main" val="1002022027"/>
                    </a:ext>
                  </a:extLst>
                </a:gridCol>
                <a:gridCol w="4752000">
                  <a:extLst>
                    <a:ext uri="{9D8B030D-6E8A-4147-A177-3AD203B41FA5}">
                      <a16:colId xmlns:a16="http://schemas.microsoft.com/office/drawing/2014/main" val="2005127859"/>
                    </a:ext>
                  </a:extLst>
                </a:gridCol>
              </a:tblGrid>
              <a:tr h="190500">
                <a:tc>
                  <a:txBody>
                    <a:bodyPr/>
                    <a:lstStyle/>
                    <a:p>
                      <a:pPr algn="l" fontAlgn="ctr"/>
                      <a:endParaRPr lang="ja-JP" altLang="en-US" sz="14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534552" rtl="0" eaLnBrk="1" fontAlgn="ctr" latinLnBrk="0" hangingPunct="1">
                        <a:lnSpc>
                          <a:spcPct val="100000"/>
                        </a:lnSpc>
                        <a:spcBef>
                          <a:spcPts val="0"/>
                        </a:spcBef>
                        <a:spcAft>
                          <a:spcPts val="0"/>
                        </a:spcAft>
                        <a:buClrTx/>
                        <a:buSzTx/>
                        <a:buFontTx/>
                        <a:buNone/>
                        <a:tabLst/>
                        <a:defRPr/>
                      </a:pPr>
                      <a:r>
                        <a:rPr lang="ja-JP" altLang="en-US" sz="1400" b="1" i="0" u="none" strike="noStrike" dirty="0">
                          <a:solidFill>
                            <a:srgbClr val="000000"/>
                          </a:solidFill>
                          <a:effectLst/>
                          <a:latin typeface="Meiryo UI" panose="020B0604030504040204" pitchFamily="50" charset="-128"/>
                          <a:ea typeface="Meiryo UI" panose="020B0604030504040204" pitchFamily="50" charset="-128"/>
                        </a:rPr>
                        <a:t>根拠法令</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5000"/>
                        <a:lumOff val="75000"/>
                      </a:schemeClr>
                    </a:solidFill>
                  </a:tcPr>
                </a:tc>
                <a:tc>
                  <a:txBody>
                    <a:bodyPr/>
                    <a:lstStyle/>
                    <a:p>
                      <a:pPr marL="0" marR="0" lvl="0" indent="0" algn="ctr" defTabSz="534552" rtl="0" eaLnBrk="1" fontAlgn="ctr" latinLnBrk="0" hangingPunct="1">
                        <a:lnSpc>
                          <a:spcPct val="100000"/>
                        </a:lnSpc>
                        <a:spcBef>
                          <a:spcPts val="0"/>
                        </a:spcBef>
                        <a:spcAft>
                          <a:spcPts val="0"/>
                        </a:spcAft>
                        <a:buClrTx/>
                        <a:buSzTx/>
                        <a:buFontTx/>
                        <a:buNone/>
                        <a:tabLst/>
                        <a:defRPr/>
                      </a:pPr>
                      <a:r>
                        <a:rPr lang="ja-JP" altLang="en-US" sz="1400" b="1" i="0" u="none" strike="noStrike" dirty="0">
                          <a:solidFill>
                            <a:srgbClr val="000000"/>
                          </a:solidFill>
                          <a:effectLst/>
                          <a:latin typeface="Meiryo UI" panose="020B0604030504040204" pitchFamily="50" charset="-128"/>
                          <a:ea typeface="Meiryo UI" panose="020B0604030504040204" pitchFamily="50" charset="-128"/>
                        </a:rPr>
                        <a:t>概要</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5000"/>
                        <a:lumOff val="75000"/>
                      </a:schemeClr>
                    </a:solidFill>
                  </a:tcPr>
                </a:tc>
                <a:extLst>
                  <a:ext uri="{0D108BD9-81ED-4DB2-BD59-A6C34878D82A}">
                    <a16:rowId xmlns:a16="http://schemas.microsoft.com/office/drawing/2014/main" val="1010481546"/>
                  </a:ext>
                </a:extLst>
              </a:tr>
              <a:tr h="426720">
                <a:tc>
                  <a:txBody>
                    <a:bodyPr/>
                    <a:lstStyle/>
                    <a:p>
                      <a:r>
                        <a:rPr lang="ja-JP" altLang="en-US" sz="1400" dirty="0">
                          <a:latin typeface="Meiryo UI" panose="020B0604030504040204" pitchFamily="50" charset="-128"/>
                          <a:ea typeface="Meiryo UI" panose="020B0604030504040204" pitchFamily="50" charset="-128"/>
                        </a:rPr>
                        <a:t>生鮮果実の基準</a:t>
                      </a:r>
                    </a:p>
                  </a:txBody>
                  <a:tcPr marL="72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l" fontAlgn="ct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食品規則</a:t>
                      </a:r>
                      <a:r>
                        <a:rPr lang="en-US" altLang="ja-JP" sz="1400" b="0" i="0" u="none" strike="noStrike" dirty="0">
                          <a:solidFill>
                            <a:srgbClr val="000000"/>
                          </a:solidFill>
                          <a:effectLst/>
                          <a:latin typeface="Meiryo UI" panose="020B0604030504040204" pitchFamily="50" charset="-128"/>
                          <a:ea typeface="Meiryo UI" panose="020B0604030504040204" pitchFamily="50" charset="-128"/>
                        </a:rPr>
                        <a:t>225</a:t>
                      </a:r>
                      <a:endParaRPr lang="ja-JP" altLang="en-US" sz="1400" b="0" i="0" u="none" strike="noStrike" dirty="0">
                        <a:solidFill>
                          <a:srgbClr val="000000"/>
                        </a:solidFill>
                        <a:effectLst/>
                        <a:latin typeface="Meiryo UI" panose="020B0604030504040204" pitchFamily="50" charset="-128"/>
                        <a:ea typeface="Meiryo UI" panose="020B0604030504040204" pitchFamily="50" charset="-128"/>
                      </a:endParaRPr>
                    </a:p>
                  </a:txBody>
                  <a:tcPr marL="72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生鮮果実</a:t>
                      </a:r>
                      <a:r>
                        <a:rPr lang="en-US" altLang="ja-JP" sz="1400" b="0" i="0" u="none" strike="noStrike" dirty="0">
                          <a:solidFill>
                            <a:srgbClr val="000000"/>
                          </a:solidFill>
                          <a:effectLst/>
                          <a:latin typeface="Meiryo UI" panose="020B0604030504040204" pitchFamily="50" charset="-128"/>
                          <a:ea typeface="Meiryo UI" panose="020B0604030504040204" pitchFamily="50" charset="-128"/>
                        </a:rPr>
                        <a:t>(Raw Fruit)</a:t>
                      </a: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を定義し、生鮮果実が遵守しなければならないいくつかの要件を挙げている。</a:t>
                      </a:r>
                    </a:p>
                  </a:txBody>
                  <a:tcPr marL="72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1107833"/>
                  </a:ext>
                </a:extLst>
              </a:tr>
              <a:tr h="426720">
                <a:tc>
                  <a:txBody>
                    <a:bodyPr/>
                    <a:lstStyle/>
                    <a:p>
                      <a:r>
                        <a:rPr lang="ja-JP" altLang="en-US" sz="1400" dirty="0">
                          <a:latin typeface="Meiryo UI" panose="020B0604030504040204" pitchFamily="50" charset="-128"/>
                          <a:ea typeface="Meiryo UI" panose="020B0604030504040204" pitchFamily="50" charset="-128"/>
                        </a:rPr>
                        <a:t>残留農薬</a:t>
                      </a:r>
                    </a:p>
                  </a:txBody>
                  <a:tcPr marL="72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l" fontAlgn="ct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食品規則</a:t>
                      </a:r>
                      <a:r>
                        <a:rPr lang="en-US" altLang="ja-JP" sz="1400" b="0" i="0" u="none" strike="noStrike" dirty="0">
                          <a:solidFill>
                            <a:srgbClr val="000000"/>
                          </a:solidFill>
                          <a:effectLst/>
                          <a:latin typeface="Meiryo UI" panose="020B0604030504040204" pitchFamily="50" charset="-128"/>
                          <a:ea typeface="Meiryo UI" panose="020B0604030504040204" pitchFamily="50" charset="-128"/>
                        </a:rPr>
                        <a:t>41</a:t>
                      </a:r>
                      <a:endParaRPr lang="ja-JP" altLang="en-US" sz="1400" b="0" i="0" u="none" strike="noStrike" dirty="0">
                        <a:solidFill>
                          <a:srgbClr val="000000"/>
                        </a:solidFill>
                        <a:effectLst/>
                        <a:latin typeface="Meiryo UI" panose="020B0604030504040204" pitchFamily="50" charset="-128"/>
                        <a:ea typeface="Meiryo UI" panose="020B0604030504040204" pitchFamily="50" charset="-128"/>
                      </a:endParaRPr>
                    </a:p>
                  </a:txBody>
                  <a:tcPr marL="72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食品残留農薬の最大許容量</a:t>
                      </a:r>
                      <a:r>
                        <a:rPr lang="zh-TW" altLang="en-US" sz="1400" b="0" i="0" u="none" strike="noStrike" dirty="0">
                          <a:solidFill>
                            <a:srgbClr val="000000"/>
                          </a:solidFill>
                          <a:effectLst/>
                          <a:latin typeface="Meiryo UI" panose="020B0604030504040204" pitchFamily="50" charset="-128"/>
                          <a:ea typeface="Meiryo UI" panose="020B0604030504040204" pitchFamily="50" charset="-128"/>
                        </a:rPr>
                        <a:t>、使用禁止農薬</a:t>
                      </a: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を規定</a:t>
                      </a:r>
                    </a:p>
                  </a:txBody>
                  <a:tcPr marL="72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49537633"/>
                  </a:ext>
                </a:extLst>
              </a:tr>
              <a:tr h="426720">
                <a:tc>
                  <a:txBody>
                    <a:bodyPr/>
                    <a:lstStyle/>
                    <a:p>
                      <a:pPr algn="l" fontAlgn="ct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重金属・汚染物質</a:t>
                      </a:r>
                    </a:p>
                  </a:txBody>
                  <a:tcPr marL="72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l" fontAlgn="ct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食品規則</a:t>
                      </a:r>
                      <a:r>
                        <a:rPr lang="en-US" altLang="ja-JP" sz="1400" b="0" i="0" u="none" strike="noStrike" dirty="0">
                          <a:solidFill>
                            <a:srgbClr val="000000"/>
                          </a:solidFill>
                          <a:effectLst/>
                          <a:latin typeface="Meiryo UI" panose="020B0604030504040204" pitchFamily="50" charset="-128"/>
                          <a:ea typeface="Meiryo UI" panose="020B0604030504040204" pitchFamily="50" charset="-128"/>
                        </a:rPr>
                        <a:t>38</a:t>
                      </a:r>
                      <a:endParaRPr lang="ja-JP" altLang="en-US" sz="1400" b="0" i="0" u="none" strike="noStrike" dirty="0">
                        <a:solidFill>
                          <a:srgbClr val="000000"/>
                        </a:solidFill>
                        <a:effectLst/>
                        <a:latin typeface="Meiryo UI" panose="020B0604030504040204" pitchFamily="50" charset="-128"/>
                        <a:ea typeface="Meiryo UI" panose="020B0604030504040204" pitchFamily="50" charset="-128"/>
                      </a:endParaRPr>
                    </a:p>
                  </a:txBody>
                  <a:tcPr marL="72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534552" rtl="0" eaLnBrk="1" fontAlgn="ctr" latinLnBrk="0" hangingPunct="1">
                        <a:lnSpc>
                          <a:spcPct val="100000"/>
                        </a:lnSpc>
                        <a:spcBef>
                          <a:spcPts val="0"/>
                        </a:spcBef>
                        <a:spcAft>
                          <a:spcPts val="0"/>
                        </a:spcAft>
                        <a:buClrTx/>
                        <a:buSzTx/>
                        <a:buFontTx/>
                        <a:buNone/>
                        <a:tabLst/>
                        <a:defRPr/>
                      </a:pP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食品への重金属・汚染物質の最大許容比率を規定</a:t>
                      </a:r>
                    </a:p>
                  </a:txBody>
                  <a:tcPr marL="72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49191031"/>
                  </a:ext>
                </a:extLst>
              </a:tr>
              <a:tr h="426720">
                <a:tc>
                  <a:txBody>
                    <a:bodyPr/>
                    <a:lstStyle/>
                    <a:p>
                      <a:pPr algn="l" fontAlgn="ct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食品添加物</a:t>
                      </a:r>
                    </a:p>
                  </a:txBody>
                  <a:tcPr marL="72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l" fontAlgn="ct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食品規則</a:t>
                      </a:r>
                      <a:r>
                        <a:rPr lang="en-US" altLang="ja-JP" sz="1400" b="0" i="0" u="none" strike="noStrike" dirty="0">
                          <a:solidFill>
                            <a:srgbClr val="000000"/>
                          </a:solidFill>
                          <a:effectLst/>
                          <a:latin typeface="Meiryo UI" panose="020B0604030504040204" pitchFamily="50" charset="-128"/>
                          <a:ea typeface="Meiryo UI" panose="020B0604030504040204" pitchFamily="50" charset="-128"/>
                        </a:rPr>
                        <a:t>PART V(19 ~26</a:t>
                      </a: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a:t>
                      </a:r>
                    </a:p>
                  </a:txBody>
                  <a:tcPr marL="72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食品添加物の基準を規定</a:t>
                      </a:r>
                    </a:p>
                  </a:txBody>
                  <a:tcPr marL="72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16856350"/>
                  </a:ext>
                </a:extLst>
              </a:tr>
              <a:tr h="426720">
                <a:tc>
                  <a:txBody>
                    <a:bodyPr/>
                    <a:lstStyle/>
                    <a:p>
                      <a:pPr algn="l" fontAlgn="ct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品質等級</a:t>
                      </a:r>
                    </a:p>
                  </a:txBody>
                  <a:tcPr marL="72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rowSpan="3">
                  <a:txBody>
                    <a:bodyPr/>
                    <a:lstStyle/>
                    <a:p>
                      <a:pPr algn="l" fontAlgn="ct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農産物マーケティング（農産物等級、包装および表示）規則 </a:t>
                      </a:r>
                      <a:r>
                        <a:rPr lang="en-US" altLang="ja-JP" sz="1400" b="0" i="0" u="none" strike="noStrike" dirty="0">
                          <a:solidFill>
                            <a:srgbClr val="000000"/>
                          </a:solidFill>
                          <a:effectLst/>
                          <a:latin typeface="Meiryo UI" panose="020B0604030504040204" pitchFamily="50" charset="-128"/>
                          <a:ea typeface="Meiryo UI" panose="020B0604030504040204" pitchFamily="50" charset="-128"/>
                        </a:rPr>
                        <a:t>2008</a:t>
                      </a:r>
                      <a:endParaRPr lang="ja-JP" altLang="en-US" sz="1400" b="0" i="0" u="none" strike="noStrike" dirty="0">
                        <a:solidFill>
                          <a:srgbClr val="000000"/>
                        </a:solidFill>
                        <a:effectLst/>
                        <a:latin typeface="Meiryo UI" panose="020B0604030504040204" pitchFamily="50" charset="-128"/>
                        <a:ea typeface="Meiryo UI" panose="020B0604030504040204" pitchFamily="50" charset="-128"/>
                      </a:endParaRPr>
                    </a:p>
                  </a:txBody>
                  <a:tcPr marL="72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品質等級の定義や規制を規定</a:t>
                      </a:r>
                    </a:p>
                  </a:txBody>
                  <a:tcPr marL="72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77040648"/>
                  </a:ext>
                </a:extLst>
              </a:tr>
              <a:tr h="426720">
                <a:tc>
                  <a:txBody>
                    <a:bodyPr/>
                    <a:lstStyle/>
                    <a:p>
                      <a:pPr algn="l" fontAlgn="ct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パッケージング</a:t>
                      </a:r>
                    </a:p>
                  </a:txBody>
                  <a:tcPr marL="72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vMerge="1">
                  <a:txBody>
                    <a:bodyPr/>
                    <a:lstStyle/>
                    <a:p>
                      <a:pPr algn="l" fontAlgn="ctr"/>
                      <a:endParaRPr lang="ja-JP" altLang="en-US" sz="14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食品の包装基準を規定</a:t>
                      </a:r>
                    </a:p>
                  </a:txBody>
                  <a:tcPr marL="72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28382991"/>
                  </a:ext>
                </a:extLst>
              </a:tr>
              <a:tr h="426720">
                <a:tc>
                  <a:txBody>
                    <a:bodyPr/>
                    <a:lstStyle/>
                    <a:p>
                      <a:pPr algn="l" fontAlgn="ct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ラベリング</a:t>
                      </a:r>
                    </a:p>
                  </a:txBody>
                  <a:tcPr marL="72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vMerge="1">
                  <a:txBody>
                    <a:bodyPr/>
                    <a:lstStyle/>
                    <a:p>
                      <a:pPr algn="l" fontAlgn="ctr"/>
                      <a:endParaRPr lang="ja-JP" altLang="en-US" sz="14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食品の表示基準を規定</a:t>
                      </a:r>
                    </a:p>
                  </a:txBody>
                  <a:tcPr marL="72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55337747"/>
                  </a:ext>
                </a:extLst>
              </a:tr>
            </a:tbl>
          </a:graphicData>
        </a:graphic>
      </p:graphicFrame>
      <p:sp>
        <p:nvSpPr>
          <p:cNvPr id="5" name="正方形/長方形 4"/>
          <p:cNvSpPr/>
          <p:nvPr/>
        </p:nvSpPr>
        <p:spPr>
          <a:xfrm>
            <a:off x="0" y="836712"/>
            <a:ext cx="9906000" cy="523220"/>
          </a:xfrm>
          <a:prstGeom prst="rect">
            <a:avLst/>
          </a:prstGeom>
        </p:spPr>
        <p:txBody>
          <a:bodyPr wrap="square">
            <a:spAutoFit/>
          </a:bodyPr>
          <a:lstStyle/>
          <a:p>
            <a:r>
              <a:rPr lang="ja-JP" altLang="en-US" sz="1400" dirty="0">
                <a:latin typeface="Meiryo UI" panose="020B0604030504040204" pitchFamily="50" charset="-128"/>
                <a:ea typeface="Meiryo UI" panose="020B0604030504040204" pitchFamily="50" charset="-128"/>
              </a:rPr>
              <a:t>マレーシアでは、</a:t>
            </a:r>
            <a:r>
              <a:rPr lang="en-US" altLang="ja-JP" sz="1400" dirty="0">
                <a:latin typeface="Meiryo UI" panose="020B0604030504040204" pitchFamily="50" charset="-128"/>
                <a:ea typeface="Meiryo UI" panose="020B0604030504040204" pitchFamily="50" charset="-128"/>
              </a:rPr>
              <a:t>1983</a:t>
            </a:r>
            <a:r>
              <a:rPr lang="ja-JP" altLang="en-US" sz="1400" dirty="0">
                <a:latin typeface="Meiryo UI" panose="020B0604030504040204" pitchFamily="50" charset="-128"/>
                <a:ea typeface="Meiryo UI" panose="020B0604030504040204" pitchFamily="50" charset="-128"/>
              </a:rPr>
              <a:t>年の食品法と</a:t>
            </a:r>
            <a:r>
              <a:rPr lang="en-US" altLang="ja-JP" sz="1400" dirty="0">
                <a:latin typeface="Meiryo UI" panose="020B0604030504040204" pitchFamily="50" charset="-128"/>
                <a:ea typeface="Meiryo UI" panose="020B0604030504040204" pitchFamily="50" charset="-128"/>
              </a:rPr>
              <a:t>1985</a:t>
            </a:r>
            <a:r>
              <a:rPr lang="ja-JP" altLang="en-US" sz="1400" dirty="0">
                <a:latin typeface="Meiryo UI" panose="020B0604030504040204" pitchFamily="50" charset="-128"/>
                <a:ea typeface="Meiryo UI" panose="020B0604030504040204" pitchFamily="50" charset="-128"/>
              </a:rPr>
              <a:t>年の食品規則などが、食品規格、食品衛生、食品の輸出入、食品表示、食品広告、検査機関の認定など、食品の安全性と品質管理について定めている。 </a:t>
            </a:r>
          </a:p>
        </p:txBody>
      </p:sp>
    </p:spTree>
    <p:extLst>
      <p:ext uri="{BB962C8B-B14F-4D97-AF65-F5344CB8AC3E}">
        <p14:creationId xmlns:p14="http://schemas.microsoft.com/office/powerpoint/2010/main" val="31868539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青果物関連の食品規制の概要</a:t>
            </a:r>
            <a:br>
              <a:rPr lang="en-US" altLang="ja-JP"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青果物の定義・基準</a:t>
            </a:r>
            <a:endParaRPr kumimoji="1" lang="ja-JP" altLang="en-US" dirty="0">
              <a:latin typeface="Meiryo UI" panose="020B0604030504040204" pitchFamily="50" charset="-128"/>
              <a:ea typeface="Meiryo UI" panose="020B0604030504040204" pitchFamily="50" charset="-128"/>
            </a:endParaRPr>
          </a:p>
        </p:txBody>
      </p:sp>
      <p:sp>
        <p:nvSpPr>
          <p:cNvPr id="5" name="正方形/長方形 4"/>
          <p:cNvSpPr/>
          <p:nvPr/>
        </p:nvSpPr>
        <p:spPr>
          <a:xfrm>
            <a:off x="0" y="754611"/>
            <a:ext cx="9906000" cy="307777"/>
          </a:xfrm>
          <a:prstGeom prst="rect">
            <a:avLst/>
          </a:prstGeom>
        </p:spPr>
        <p:txBody>
          <a:bodyPr wrap="square">
            <a:spAutoFit/>
          </a:bodyPr>
          <a:lstStyle/>
          <a:p>
            <a:r>
              <a:rPr lang="en-US" altLang="ja-JP" sz="1400" dirty="0">
                <a:latin typeface="Meiryo UI" panose="020B0604030504040204" pitchFamily="50" charset="-128"/>
                <a:ea typeface="Meiryo UI" panose="020B0604030504040204" pitchFamily="50" charset="-128"/>
              </a:rPr>
              <a:t>1985</a:t>
            </a:r>
            <a:r>
              <a:rPr lang="ja-JP" altLang="en-US" sz="1400" dirty="0">
                <a:latin typeface="Meiryo UI" panose="020B0604030504040204" pitchFamily="50" charset="-128"/>
                <a:ea typeface="Meiryo UI" panose="020B0604030504040204" pitchFamily="50" charset="-128"/>
              </a:rPr>
              <a:t>年の食品規則に青果物の定義・基準が定められている。</a:t>
            </a:r>
          </a:p>
        </p:txBody>
      </p:sp>
      <p:sp>
        <p:nvSpPr>
          <p:cNvPr id="9" name="Rectangle 2"/>
          <p:cNvSpPr>
            <a:spLocks noChangeArrowheads="1"/>
          </p:cNvSpPr>
          <p:nvPr/>
        </p:nvSpPr>
        <p:spPr bwMode="auto">
          <a:xfrm>
            <a:off x="3186745" y="1177007"/>
            <a:ext cx="354952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ja-JP" sz="1400" b="1"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1985</a:t>
            </a:r>
            <a:r>
              <a:rPr kumimoji="0" lang="ja-JP" altLang="en-GB" sz="1400" b="1"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年食品規則による</a:t>
            </a:r>
            <a:r>
              <a:rPr kumimoji="0" lang="ja-JP" altLang="en-US" sz="1400" b="1"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青果物</a:t>
            </a:r>
            <a:r>
              <a:rPr kumimoji="0" lang="ja-JP" altLang="en-GB" sz="1400" b="1"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の</a:t>
            </a:r>
            <a:r>
              <a:rPr kumimoji="0" lang="ja-JP" altLang="en-US" sz="1400" b="1"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定義・</a:t>
            </a:r>
            <a:r>
              <a:rPr kumimoji="0" lang="ja-JP" altLang="en-GB" sz="1400" b="1"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基準</a:t>
            </a:r>
            <a:endParaRPr kumimoji="0" lang="ja-JP" altLang="en-GB" sz="1050" b="0" i="0" u="none" strike="noStrike" cap="none" normalizeH="0" baseline="0" dirty="0">
              <a:ln>
                <a:noFill/>
              </a:ln>
              <a:solidFill>
                <a:schemeClr val="tx1">
                  <a:lumMod val="50000"/>
                </a:schemeClr>
              </a:solidFill>
              <a:effectLst/>
            </a:endParaRPr>
          </a:p>
        </p:txBody>
      </p:sp>
      <p:sp>
        <p:nvSpPr>
          <p:cNvPr id="10" name="Rectangle 2"/>
          <p:cNvSpPr>
            <a:spLocks noChangeArrowheads="1"/>
          </p:cNvSpPr>
          <p:nvPr/>
        </p:nvSpPr>
        <p:spPr bwMode="auto">
          <a:xfrm>
            <a:off x="408353" y="6090537"/>
            <a:ext cx="2939343"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GB" sz="9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出典：</a:t>
            </a:r>
            <a:r>
              <a:rPr kumimoji="0" lang="en-GB" altLang="ja-JP" sz="9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1985</a:t>
            </a:r>
            <a:r>
              <a:rPr kumimoji="0" lang="ja-JP" altLang="en-GB" sz="9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年食品規則</a:t>
            </a:r>
            <a:endParaRPr kumimoji="0" lang="ja-JP" altLang="en-GB" sz="1800" i="0" u="none" strike="noStrike" cap="none" normalizeH="0" baseline="0" dirty="0">
              <a:ln>
                <a:noFill/>
              </a:ln>
              <a:solidFill>
                <a:schemeClr val="tx1">
                  <a:lumMod val="50000"/>
                </a:schemeClr>
              </a:solidFill>
              <a:effectLst/>
              <a:latin typeface="Arial" panose="020B0604020202020204" pitchFamily="34" charset="0"/>
            </a:endParaRPr>
          </a:p>
        </p:txBody>
      </p:sp>
      <p:graphicFrame>
        <p:nvGraphicFramePr>
          <p:cNvPr id="2" name="表 1"/>
          <p:cNvGraphicFramePr>
            <a:graphicFrameLocks noGrp="1"/>
          </p:cNvGraphicFramePr>
          <p:nvPr/>
        </p:nvGraphicFramePr>
        <p:xfrm>
          <a:off x="172186" y="1484784"/>
          <a:ext cx="9569164" cy="4510092"/>
        </p:xfrm>
        <a:graphic>
          <a:graphicData uri="http://schemas.openxmlformats.org/drawingml/2006/table">
            <a:tbl>
              <a:tblPr firstRow="1" firstCol="1" bandRow="1">
                <a:tableStyleId>{5C22544A-7EE6-4342-B048-85BDC9FD1C3A}</a:tableStyleId>
              </a:tblPr>
              <a:tblGrid>
                <a:gridCol w="1022582">
                  <a:extLst>
                    <a:ext uri="{9D8B030D-6E8A-4147-A177-3AD203B41FA5}">
                      <a16:colId xmlns:a16="http://schemas.microsoft.com/office/drawing/2014/main" val="851077737"/>
                    </a:ext>
                  </a:extLst>
                </a:gridCol>
                <a:gridCol w="1022582">
                  <a:extLst>
                    <a:ext uri="{9D8B030D-6E8A-4147-A177-3AD203B41FA5}">
                      <a16:colId xmlns:a16="http://schemas.microsoft.com/office/drawing/2014/main" val="2778074648"/>
                    </a:ext>
                  </a:extLst>
                </a:gridCol>
                <a:gridCol w="7524000">
                  <a:extLst>
                    <a:ext uri="{9D8B030D-6E8A-4147-A177-3AD203B41FA5}">
                      <a16:colId xmlns:a16="http://schemas.microsoft.com/office/drawing/2014/main" val="3136228521"/>
                    </a:ext>
                  </a:extLst>
                </a:gridCol>
              </a:tblGrid>
              <a:tr h="239471">
                <a:tc>
                  <a:txBody>
                    <a:bodyPr/>
                    <a:lstStyle/>
                    <a:p>
                      <a:pPr>
                        <a:lnSpc>
                          <a:spcPct val="115000"/>
                        </a:lnSpc>
                        <a:spcAft>
                          <a:spcPts val="0"/>
                        </a:spcAft>
                      </a:pPr>
                      <a:endParaRPr lang="ja-JP" sz="11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46853" marR="468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spcAft>
                          <a:spcPts val="0"/>
                        </a:spcAft>
                      </a:pPr>
                      <a:r>
                        <a:rPr lang="ja-JP" altLang="en-US" sz="1100" dirty="0">
                          <a:solidFill>
                            <a:schemeClr val="tx1">
                              <a:lumMod val="50000"/>
                            </a:schemeClr>
                          </a:solidFill>
                          <a:effectLst/>
                          <a:latin typeface="Meiryo UI" panose="020B0604030504040204" pitchFamily="50" charset="-128"/>
                          <a:ea typeface="Meiryo UI" panose="020B0604030504040204" pitchFamily="50" charset="-128"/>
                        </a:rPr>
                        <a:t>規則</a:t>
                      </a:r>
                      <a:endParaRPr lang="ja-JP" sz="11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46853" marR="468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5000"/>
                        <a:lumOff val="75000"/>
                      </a:schemeClr>
                    </a:solidFill>
                  </a:tcPr>
                </a:tc>
                <a:tc>
                  <a:txBody>
                    <a:bodyPr/>
                    <a:lstStyle/>
                    <a:p>
                      <a:pPr algn="ctr">
                        <a:lnSpc>
                          <a:spcPct val="115000"/>
                        </a:lnSpc>
                        <a:spcAft>
                          <a:spcPts val="0"/>
                        </a:spcAft>
                      </a:pPr>
                      <a:r>
                        <a:rPr lang="ja-JP" altLang="en-US" sz="1100" dirty="0">
                          <a:solidFill>
                            <a:schemeClr val="tx1">
                              <a:lumMod val="50000"/>
                            </a:schemeClr>
                          </a:solidFill>
                          <a:effectLst/>
                          <a:latin typeface="Meiryo UI" panose="020B0604030504040204" pitchFamily="50" charset="-128"/>
                          <a:ea typeface="Meiryo UI" panose="020B0604030504040204" pitchFamily="50" charset="-128"/>
                        </a:rPr>
                        <a:t>定義</a:t>
                      </a:r>
                      <a:endParaRPr lang="ja-JP" sz="11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46853" marR="468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5000"/>
                        <a:lumOff val="75000"/>
                      </a:schemeClr>
                    </a:solidFill>
                  </a:tcPr>
                </a:tc>
                <a:extLst>
                  <a:ext uri="{0D108BD9-81ED-4DB2-BD59-A6C34878D82A}">
                    <a16:rowId xmlns:a16="http://schemas.microsoft.com/office/drawing/2014/main" val="4215441745"/>
                  </a:ext>
                </a:extLst>
              </a:tr>
              <a:tr h="395127">
                <a:tc>
                  <a:txBody>
                    <a:bodyPr/>
                    <a:lstStyle/>
                    <a:p>
                      <a:pPr marL="0" marR="0" lvl="0" indent="0" algn="ctr" defTabSz="534552" rtl="0" eaLnBrk="1" fontAlgn="auto" latinLnBrk="0" hangingPunct="1">
                        <a:lnSpc>
                          <a:spcPct val="115000"/>
                        </a:lnSpc>
                        <a:spcBef>
                          <a:spcPts val="0"/>
                        </a:spcBef>
                        <a:spcAft>
                          <a:spcPts val="0"/>
                        </a:spcAft>
                        <a:buClrTx/>
                        <a:buSzTx/>
                        <a:buFontTx/>
                        <a:buNone/>
                        <a:tabLst/>
                        <a:defRPr/>
                      </a:pPr>
                      <a:r>
                        <a:rPr lang="ja-JP" altLang="ja-JP" sz="1100" dirty="0">
                          <a:solidFill>
                            <a:schemeClr val="tx1">
                              <a:lumMod val="50000"/>
                            </a:schemeClr>
                          </a:solidFill>
                          <a:effectLst/>
                          <a:latin typeface="Meiryo UI" panose="020B0604030504040204" pitchFamily="50" charset="-128"/>
                          <a:ea typeface="Meiryo UI" panose="020B0604030504040204" pitchFamily="50" charset="-128"/>
                        </a:rPr>
                        <a:t>野菜類</a:t>
                      </a:r>
                      <a:endParaRPr lang="ja-JP" altLang="ja-JP" sz="11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46853" marR="468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ctr">
                        <a:lnSpc>
                          <a:spcPct val="115000"/>
                        </a:lnSpc>
                        <a:spcAft>
                          <a:spcPts val="0"/>
                        </a:spcAft>
                      </a:pPr>
                      <a:r>
                        <a:rPr lang="ja-JP" altLang="en-US" sz="1100" dirty="0">
                          <a:solidFill>
                            <a:schemeClr val="tx1">
                              <a:lumMod val="50000"/>
                            </a:schemeClr>
                          </a:solidFill>
                          <a:effectLst/>
                          <a:latin typeface="Meiryo UI" panose="020B0604030504040204" pitchFamily="50" charset="-128"/>
                          <a:ea typeface="Meiryo UI" panose="020B0604030504040204" pitchFamily="50" charset="-128"/>
                        </a:rPr>
                        <a:t>規則</a:t>
                      </a:r>
                      <a:r>
                        <a:rPr lang="en-GB" sz="1100" dirty="0">
                          <a:solidFill>
                            <a:schemeClr val="tx1">
                              <a:lumMod val="50000"/>
                            </a:schemeClr>
                          </a:solidFill>
                          <a:effectLst/>
                          <a:latin typeface="Meiryo UI" panose="020B0604030504040204" pitchFamily="50" charset="-128"/>
                          <a:ea typeface="Meiryo UI" panose="020B0604030504040204" pitchFamily="50" charset="-128"/>
                        </a:rPr>
                        <a:t>209</a:t>
                      </a:r>
                      <a:endParaRPr lang="ja-JP" sz="1100" dirty="0">
                        <a:solidFill>
                          <a:schemeClr val="tx1">
                            <a:lumMod val="50000"/>
                          </a:schemeClr>
                        </a:solidFill>
                        <a:effectLst/>
                        <a:latin typeface="Meiryo UI" panose="020B0604030504040204" pitchFamily="50" charset="-128"/>
                        <a:ea typeface="Meiryo UI" panose="020B0604030504040204" pitchFamily="50" charset="-128"/>
                      </a:endParaRPr>
                    </a:p>
                  </a:txBody>
                  <a:tcPr marL="46853" marR="468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ja-JP" sz="1100" dirty="0">
                          <a:solidFill>
                            <a:schemeClr val="tx1">
                              <a:lumMod val="50000"/>
                            </a:schemeClr>
                          </a:solidFill>
                          <a:effectLst/>
                          <a:latin typeface="Meiryo UI" panose="020B0604030504040204" pitchFamily="50" charset="-128"/>
                          <a:ea typeface="Meiryo UI" panose="020B0604030504040204" pitchFamily="50" charset="-128"/>
                        </a:rPr>
                        <a:t>野菜は清潔で健全であり、一般に食用に供される植物の可食部であり、規則</a:t>
                      </a:r>
                      <a:r>
                        <a:rPr lang="en-US" sz="1100" dirty="0">
                          <a:solidFill>
                            <a:schemeClr val="tx1">
                              <a:lumMod val="50000"/>
                            </a:schemeClr>
                          </a:solidFill>
                          <a:effectLst/>
                          <a:latin typeface="Meiryo UI" panose="020B0604030504040204" pitchFamily="50" charset="-128"/>
                          <a:ea typeface="Meiryo UI" panose="020B0604030504040204" pitchFamily="50" charset="-128"/>
                        </a:rPr>
                        <a:t>210</a:t>
                      </a:r>
                      <a:r>
                        <a:rPr lang="ja-JP" sz="1100" dirty="0">
                          <a:solidFill>
                            <a:schemeClr val="tx1">
                              <a:lumMod val="50000"/>
                            </a:schemeClr>
                          </a:solidFill>
                          <a:effectLst/>
                          <a:latin typeface="Meiryo UI" panose="020B0604030504040204" pitchFamily="50" charset="-128"/>
                          <a:ea typeface="Meiryo UI" panose="020B0604030504040204" pitchFamily="50" charset="-128"/>
                        </a:rPr>
                        <a:t>から</a:t>
                      </a:r>
                      <a:r>
                        <a:rPr lang="en-US" sz="1100" dirty="0">
                          <a:solidFill>
                            <a:schemeClr val="tx1">
                              <a:lumMod val="50000"/>
                            </a:schemeClr>
                          </a:solidFill>
                          <a:effectLst/>
                          <a:latin typeface="Meiryo UI" panose="020B0604030504040204" pitchFamily="50" charset="-128"/>
                          <a:ea typeface="Meiryo UI" panose="020B0604030504040204" pitchFamily="50" charset="-128"/>
                        </a:rPr>
                        <a:t>212</a:t>
                      </a:r>
                      <a:r>
                        <a:rPr lang="ja-JP" sz="1100" dirty="0">
                          <a:solidFill>
                            <a:schemeClr val="tx1">
                              <a:lumMod val="50000"/>
                            </a:schemeClr>
                          </a:solidFill>
                          <a:effectLst/>
                          <a:latin typeface="Meiryo UI" panose="020B0604030504040204" pitchFamily="50" charset="-128"/>
                          <a:ea typeface="Meiryo UI" panose="020B0604030504040204" pitchFamily="50" charset="-128"/>
                        </a:rPr>
                        <a:t>で基準が定められている食品を含むものである必要があ</a:t>
                      </a:r>
                      <a:r>
                        <a:rPr lang="ja-JP" altLang="en-US" sz="1100" dirty="0">
                          <a:solidFill>
                            <a:schemeClr val="tx1">
                              <a:lumMod val="50000"/>
                            </a:schemeClr>
                          </a:solidFill>
                          <a:effectLst/>
                          <a:latin typeface="Meiryo UI" panose="020B0604030504040204" pitchFamily="50" charset="-128"/>
                          <a:ea typeface="Meiryo UI" panose="020B0604030504040204" pitchFamily="50" charset="-128"/>
                        </a:rPr>
                        <a:t>る</a:t>
                      </a:r>
                      <a:r>
                        <a:rPr lang="ja-JP" sz="1100" dirty="0">
                          <a:solidFill>
                            <a:schemeClr val="tx1">
                              <a:lumMod val="50000"/>
                            </a:schemeClr>
                          </a:solidFill>
                          <a:effectLst/>
                          <a:latin typeface="Meiryo UI" panose="020B0604030504040204" pitchFamily="50" charset="-128"/>
                          <a:ea typeface="Meiryo UI" panose="020B0604030504040204" pitchFamily="50" charset="-128"/>
                        </a:rPr>
                        <a:t>。</a:t>
                      </a:r>
                      <a:endParaRPr lang="ja-JP" sz="11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46853" marR="468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67732025"/>
                  </a:ext>
                </a:extLst>
              </a:tr>
              <a:tr h="447706">
                <a:tc>
                  <a:txBody>
                    <a:bodyPr/>
                    <a:lstStyle/>
                    <a:p>
                      <a:pPr marL="0" marR="0" lvl="0" indent="0" algn="ctr" defTabSz="534552" rtl="0" eaLnBrk="1" fontAlgn="auto" latinLnBrk="0" hangingPunct="1">
                        <a:lnSpc>
                          <a:spcPct val="115000"/>
                        </a:lnSpc>
                        <a:spcBef>
                          <a:spcPts val="0"/>
                        </a:spcBef>
                        <a:spcAft>
                          <a:spcPts val="0"/>
                        </a:spcAft>
                        <a:buClrTx/>
                        <a:buSzTx/>
                        <a:buFontTx/>
                        <a:buNone/>
                        <a:tabLst/>
                        <a:defRPr/>
                      </a:pPr>
                      <a:r>
                        <a:rPr lang="ja-JP" altLang="ja-JP" sz="1100" dirty="0">
                          <a:solidFill>
                            <a:schemeClr val="tx1">
                              <a:lumMod val="50000"/>
                            </a:schemeClr>
                          </a:solidFill>
                          <a:effectLst/>
                          <a:latin typeface="Meiryo UI" panose="020B0604030504040204" pitchFamily="50" charset="-128"/>
                          <a:ea typeface="Meiryo UI" panose="020B0604030504040204" pitchFamily="50" charset="-128"/>
                        </a:rPr>
                        <a:t>生鮮野菜</a:t>
                      </a:r>
                      <a:endParaRPr lang="ja-JP" altLang="ja-JP" sz="11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46853" marR="468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ctr">
                        <a:lnSpc>
                          <a:spcPct val="115000"/>
                        </a:lnSpc>
                        <a:spcAft>
                          <a:spcPts val="0"/>
                        </a:spcAft>
                      </a:pPr>
                      <a:r>
                        <a:rPr lang="ja-JP" altLang="en-US" sz="1100" dirty="0">
                          <a:solidFill>
                            <a:schemeClr val="tx1">
                              <a:lumMod val="50000"/>
                            </a:schemeClr>
                          </a:solidFill>
                          <a:effectLst/>
                          <a:latin typeface="Meiryo UI" panose="020B0604030504040204" pitchFamily="50" charset="-128"/>
                          <a:ea typeface="Meiryo UI" panose="020B0604030504040204" pitchFamily="50" charset="-128"/>
                        </a:rPr>
                        <a:t>規則</a:t>
                      </a:r>
                      <a:r>
                        <a:rPr lang="en-GB" sz="1100" dirty="0">
                          <a:solidFill>
                            <a:schemeClr val="tx1">
                              <a:lumMod val="50000"/>
                            </a:schemeClr>
                          </a:solidFill>
                          <a:effectLst/>
                          <a:latin typeface="Meiryo UI" panose="020B0604030504040204" pitchFamily="50" charset="-128"/>
                          <a:ea typeface="Meiryo UI" panose="020B0604030504040204" pitchFamily="50" charset="-128"/>
                        </a:rPr>
                        <a:t>210 </a:t>
                      </a:r>
                      <a:endParaRPr lang="ja-JP" sz="11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46853" marR="468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ja-JP" sz="1100" dirty="0">
                          <a:solidFill>
                            <a:schemeClr val="tx1">
                              <a:lumMod val="50000"/>
                            </a:schemeClr>
                          </a:solidFill>
                          <a:effectLst/>
                          <a:latin typeface="Meiryo UI" panose="020B0604030504040204" pitchFamily="50" charset="-128"/>
                          <a:ea typeface="Meiryo UI" panose="020B0604030504040204" pitchFamily="50" charset="-128"/>
                        </a:rPr>
                        <a:t>新鮮な野菜とは、脱水、乾燥、缶詰、冷凍されていない野菜で、枯れ、しなび、変色していないものでなければならない。</a:t>
                      </a:r>
                      <a:endParaRPr lang="ja-JP" sz="11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46853" marR="468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88907259"/>
                  </a:ext>
                </a:extLst>
              </a:tr>
              <a:tr h="799537">
                <a:tc>
                  <a:txBody>
                    <a:bodyPr/>
                    <a:lstStyle/>
                    <a:p>
                      <a:pPr marL="0" marR="0" lvl="0" indent="0" algn="ctr" defTabSz="534552" rtl="0" eaLnBrk="1" fontAlgn="auto" latinLnBrk="0" hangingPunct="1">
                        <a:lnSpc>
                          <a:spcPct val="115000"/>
                        </a:lnSpc>
                        <a:spcBef>
                          <a:spcPts val="0"/>
                        </a:spcBef>
                        <a:spcAft>
                          <a:spcPts val="0"/>
                        </a:spcAft>
                        <a:buClrTx/>
                        <a:buSzTx/>
                        <a:buFontTx/>
                        <a:buNone/>
                        <a:tabLst/>
                        <a:defRPr/>
                      </a:pPr>
                      <a:r>
                        <a:rPr lang="ja-JP" altLang="ja-JP" sz="1100" dirty="0">
                          <a:solidFill>
                            <a:schemeClr val="tx1">
                              <a:lumMod val="50000"/>
                            </a:schemeClr>
                          </a:solidFill>
                          <a:effectLst/>
                          <a:latin typeface="Meiryo UI" panose="020B0604030504040204" pitchFamily="50" charset="-128"/>
                          <a:ea typeface="Meiryo UI" panose="020B0604030504040204" pitchFamily="50" charset="-128"/>
                        </a:rPr>
                        <a:t>乾燥または脱水した野菜</a:t>
                      </a:r>
                      <a:endParaRPr lang="ja-JP" altLang="ja-JP" sz="11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46853" marR="468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ctr">
                        <a:lnSpc>
                          <a:spcPct val="115000"/>
                        </a:lnSpc>
                        <a:spcAft>
                          <a:spcPts val="0"/>
                        </a:spcAft>
                      </a:pPr>
                      <a:r>
                        <a:rPr lang="ja-JP" altLang="en-US" sz="1100" dirty="0">
                          <a:solidFill>
                            <a:schemeClr val="tx1">
                              <a:lumMod val="50000"/>
                            </a:schemeClr>
                          </a:solidFill>
                          <a:effectLst/>
                          <a:latin typeface="Meiryo UI" panose="020B0604030504040204" pitchFamily="50" charset="-128"/>
                          <a:ea typeface="Meiryo UI" panose="020B0604030504040204" pitchFamily="50" charset="-128"/>
                        </a:rPr>
                        <a:t>規則</a:t>
                      </a:r>
                      <a:r>
                        <a:rPr lang="en-GB" sz="1100" dirty="0">
                          <a:solidFill>
                            <a:schemeClr val="tx1">
                              <a:lumMod val="50000"/>
                            </a:schemeClr>
                          </a:solidFill>
                          <a:effectLst/>
                          <a:latin typeface="Meiryo UI" panose="020B0604030504040204" pitchFamily="50" charset="-128"/>
                          <a:ea typeface="Meiryo UI" panose="020B0604030504040204" pitchFamily="50" charset="-128"/>
                        </a:rPr>
                        <a:t>211</a:t>
                      </a:r>
                      <a:endParaRPr lang="ja-JP" sz="1100" dirty="0">
                        <a:solidFill>
                          <a:schemeClr val="tx1">
                            <a:lumMod val="50000"/>
                          </a:schemeClr>
                        </a:solidFill>
                        <a:effectLst/>
                        <a:latin typeface="Meiryo UI" panose="020B0604030504040204" pitchFamily="50" charset="-128"/>
                        <a:ea typeface="Meiryo UI" panose="020B0604030504040204" pitchFamily="50" charset="-128"/>
                      </a:endParaRPr>
                    </a:p>
                  </a:txBody>
                  <a:tcPr marL="46853" marR="468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69875" indent="-269875">
                        <a:lnSpc>
                          <a:spcPct val="115000"/>
                        </a:lnSpc>
                        <a:spcAft>
                          <a:spcPts val="0"/>
                        </a:spcAft>
                      </a:pPr>
                      <a:r>
                        <a:rPr lang="en-US" sz="1100" dirty="0">
                          <a:solidFill>
                            <a:schemeClr val="tx1">
                              <a:lumMod val="50000"/>
                            </a:schemeClr>
                          </a:solidFill>
                          <a:effectLst/>
                          <a:latin typeface="Meiryo UI" panose="020B0604030504040204" pitchFamily="50" charset="-128"/>
                          <a:ea typeface="Meiryo UI" panose="020B0604030504040204" pitchFamily="50" charset="-128"/>
                        </a:rPr>
                        <a:t>(1) </a:t>
                      </a:r>
                      <a:r>
                        <a:rPr lang="ja-JP" sz="1100" dirty="0">
                          <a:solidFill>
                            <a:schemeClr val="tx1">
                              <a:lumMod val="50000"/>
                            </a:schemeClr>
                          </a:solidFill>
                          <a:effectLst/>
                          <a:latin typeface="Meiryo UI" panose="020B0604030504040204" pitchFamily="50" charset="-128"/>
                          <a:ea typeface="Meiryo UI" panose="020B0604030504040204" pitchFamily="50" charset="-128"/>
                        </a:rPr>
                        <a:t>乾燥野菜または脱水野菜は、野菜の生食用部分に砂糖、サッカリンまたはサッカリンナトリウム、ミントの葉または ミントオイルを加え、自然または人工的な条件で脱水したものであること。乾燥野菜または脱水野菜は、</a:t>
                      </a:r>
                      <a:r>
                        <a:rPr lang="en-US" sz="1100" dirty="0">
                          <a:solidFill>
                            <a:schemeClr val="tx1">
                              <a:lumMod val="50000"/>
                            </a:schemeClr>
                          </a:solidFill>
                          <a:effectLst/>
                          <a:latin typeface="Meiryo UI" panose="020B0604030504040204" pitchFamily="50" charset="-128"/>
                          <a:ea typeface="Meiryo UI" panose="020B0604030504040204" pitchFamily="50" charset="-128"/>
                        </a:rPr>
                        <a:t>8%</a:t>
                      </a:r>
                      <a:r>
                        <a:rPr lang="ja-JP" sz="1100" dirty="0">
                          <a:solidFill>
                            <a:schemeClr val="tx1">
                              <a:lumMod val="50000"/>
                            </a:schemeClr>
                          </a:solidFill>
                          <a:effectLst/>
                          <a:latin typeface="Meiryo UI" panose="020B0604030504040204" pitchFamily="50" charset="-128"/>
                          <a:ea typeface="Meiryo UI" panose="020B0604030504040204" pitchFamily="50" charset="-128"/>
                        </a:rPr>
                        <a:t>以上の水分を含んではならない。 </a:t>
                      </a:r>
                    </a:p>
                    <a:p>
                      <a:pPr>
                        <a:lnSpc>
                          <a:spcPct val="115000"/>
                        </a:lnSpc>
                        <a:spcAft>
                          <a:spcPts val="0"/>
                        </a:spcAft>
                      </a:pPr>
                      <a:r>
                        <a:rPr lang="en-US" sz="1100" dirty="0">
                          <a:solidFill>
                            <a:schemeClr val="tx1">
                              <a:lumMod val="50000"/>
                            </a:schemeClr>
                          </a:solidFill>
                          <a:effectLst/>
                          <a:latin typeface="Meiryo UI" panose="020B0604030504040204" pitchFamily="50" charset="-128"/>
                          <a:ea typeface="Meiryo UI" panose="020B0604030504040204" pitchFamily="50" charset="-128"/>
                        </a:rPr>
                        <a:t>(2) </a:t>
                      </a:r>
                      <a:r>
                        <a:rPr lang="ja-JP" sz="1100" dirty="0">
                          <a:solidFill>
                            <a:schemeClr val="tx1">
                              <a:lumMod val="50000"/>
                            </a:schemeClr>
                          </a:solidFill>
                          <a:effectLst/>
                          <a:latin typeface="Meiryo UI" panose="020B0604030504040204" pitchFamily="50" charset="-128"/>
                          <a:ea typeface="Meiryo UI" panose="020B0604030504040204" pitchFamily="50" charset="-128"/>
                        </a:rPr>
                        <a:t>乾燥野菜及び脱水野菜は、保存料及び着色料として許可された物質を含むことができる。</a:t>
                      </a:r>
                      <a:endParaRPr lang="ja-JP" sz="11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46853" marR="468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62499513"/>
                  </a:ext>
                </a:extLst>
              </a:tr>
              <a:tr h="478941">
                <a:tc>
                  <a:txBody>
                    <a:bodyPr/>
                    <a:lstStyle/>
                    <a:p>
                      <a:pPr marL="0" marR="0" lvl="0" indent="0" algn="ctr" defTabSz="534552" rtl="0" eaLnBrk="1" fontAlgn="auto" latinLnBrk="0" hangingPunct="1">
                        <a:lnSpc>
                          <a:spcPct val="115000"/>
                        </a:lnSpc>
                        <a:spcBef>
                          <a:spcPts val="0"/>
                        </a:spcBef>
                        <a:spcAft>
                          <a:spcPts val="0"/>
                        </a:spcAft>
                        <a:buClrTx/>
                        <a:buSzTx/>
                        <a:buFontTx/>
                        <a:buNone/>
                        <a:tabLst/>
                        <a:defRPr/>
                      </a:pPr>
                      <a:r>
                        <a:rPr lang="ja-JP" altLang="ja-JP" sz="1100" dirty="0">
                          <a:solidFill>
                            <a:schemeClr val="tx1">
                              <a:lumMod val="50000"/>
                            </a:schemeClr>
                          </a:solidFill>
                          <a:effectLst/>
                          <a:latin typeface="Meiryo UI" panose="020B0604030504040204" pitchFamily="50" charset="-128"/>
                          <a:ea typeface="Meiryo UI" panose="020B0604030504040204" pitchFamily="50" charset="-128"/>
                        </a:rPr>
                        <a:t>冷凍野菜</a:t>
                      </a:r>
                      <a:endParaRPr lang="ja-JP" altLang="ja-JP" sz="11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p>
                      <a:pPr algn="ctr">
                        <a:lnSpc>
                          <a:spcPct val="115000"/>
                        </a:lnSpc>
                        <a:spcAft>
                          <a:spcPts val="0"/>
                        </a:spcAft>
                      </a:pPr>
                      <a:endParaRPr lang="ja-JP" sz="11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46853" marR="468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ctr">
                        <a:lnSpc>
                          <a:spcPct val="115000"/>
                        </a:lnSpc>
                        <a:spcAft>
                          <a:spcPts val="0"/>
                        </a:spcAft>
                      </a:pPr>
                      <a:r>
                        <a:rPr lang="ja-JP" altLang="en-US" sz="1100" dirty="0">
                          <a:solidFill>
                            <a:schemeClr val="tx1">
                              <a:lumMod val="50000"/>
                            </a:schemeClr>
                          </a:solidFill>
                          <a:effectLst/>
                          <a:latin typeface="Meiryo UI" panose="020B0604030504040204" pitchFamily="50" charset="-128"/>
                          <a:ea typeface="Meiryo UI" panose="020B0604030504040204" pitchFamily="50" charset="-128"/>
                        </a:rPr>
                        <a:t>規則</a:t>
                      </a:r>
                      <a:r>
                        <a:rPr lang="en-GB" sz="1100" dirty="0">
                          <a:solidFill>
                            <a:schemeClr val="tx1">
                              <a:lumMod val="50000"/>
                            </a:schemeClr>
                          </a:solidFill>
                          <a:effectLst/>
                          <a:latin typeface="Meiryo UI" panose="020B0604030504040204" pitchFamily="50" charset="-128"/>
                          <a:ea typeface="Meiryo UI" panose="020B0604030504040204" pitchFamily="50" charset="-128"/>
                        </a:rPr>
                        <a:t>212</a:t>
                      </a:r>
                      <a:endParaRPr lang="ja-JP" sz="11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46853" marR="468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ja-JP" sz="1100" dirty="0">
                          <a:solidFill>
                            <a:schemeClr val="tx1">
                              <a:lumMod val="50000"/>
                            </a:schemeClr>
                          </a:solidFill>
                          <a:effectLst/>
                          <a:latin typeface="Meiryo UI" panose="020B0604030504040204" pitchFamily="50" charset="-128"/>
                          <a:ea typeface="Meiryo UI" panose="020B0604030504040204" pitchFamily="50" charset="-128"/>
                        </a:rPr>
                        <a:t>冷凍野菜は、マイナス</a:t>
                      </a:r>
                      <a:r>
                        <a:rPr lang="en-US" sz="1100" dirty="0">
                          <a:solidFill>
                            <a:schemeClr val="tx1">
                              <a:lumMod val="50000"/>
                            </a:schemeClr>
                          </a:solidFill>
                          <a:effectLst/>
                          <a:latin typeface="Meiryo UI" panose="020B0604030504040204" pitchFamily="50" charset="-128"/>
                          <a:ea typeface="Meiryo UI" panose="020B0604030504040204" pitchFamily="50" charset="-128"/>
                        </a:rPr>
                        <a:t>18℃</a:t>
                      </a:r>
                      <a:r>
                        <a:rPr lang="ja-JP" sz="1100" dirty="0">
                          <a:solidFill>
                            <a:schemeClr val="tx1">
                              <a:lumMod val="50000"/>
                            </a:schemeClr>
                          </a:solidFill>
                          <a:effectLst/>
                          <a:latin typeface="Meiryo UI" panose="020B0604030504040204" pitchFamily="50" charset="-128"/>
                          <a:ea typeface="Meiryo UI" panose="020B0604030504040204" pitchFamily="50" charset="-128"/>
                        </a:rPr>
                        <a:t>以下の温度で連続</a:t>
                      </a:r>
                      <a:r>
                        <a:rPr lang="en-US" sz="1100" dirty="0">
                          <a:solidFill>
                            <a:schemeClr val="tx1">
                              <a:lumMod val="50000"/>
                            </a:schemeClr>
                          </a:solidFill>
                          <a:effectLst/>
                          <a:latin typeface="Meiryo UI" panose="020B0604030504040204" pitchFamily="50" charset="-128"/>
                          <a:ea typeface="Meiryo UI" panose="020B0604030504040204" pitchFamily="50" charset="-128"/>
                        </a:rPr>
                        <a:t>1</a:t>
                      </a:r>
                      <a:r>
                        <a:rPr lang="ja-JP" sz="1100" dirty="0">
                          <a:solidFill>
                            <a:schemeClr val="tx1">
                              <a:lumMod val="50000"/>
                            </a:schemeClr>
                          </a:solidFill>
                          <a:effectLst/>
                          <a:latin typeface="Meiryo UI" panose="020B0604030504040204" pitchFamily="50" charset="-128"/>
                          <a:ea typeface="Meiryo UI" panose="020B0604030504040204" pitchFamily="50" charset="-128"/>
                        </a:rPr>
                        <a:t>日間、冷凍された健全な状態に維持され、販売前に解凍されていない生鮮野菜とする。冷凍野菜には、ミントの葉やミントオイルが含まれている場合がある。</a:t>
                      </a:r>
                      <a:endParaRPr lang="ja-JP" sz="11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46853" marR="468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606225"/>
                  </a:ext>
                </a:extLst>
              </a:tr>
              <a:tr h="805177">
                <a:tc>
                  <a:txBody>
                    <a:bodyPr/>
                    <a:lstStyle/>
                    <a:p>
                      <a:pPr marL="0" marR="0" lvl="0" indent="0" algn="ctr" defTabSz="534552" rtl="0" eaLnBrk="1" fontAlgn="auto" latinLnBrk="0" hangingPunct="1">
                        <a:lnSpc>
                          <a:spcPct val="115000"/>
                        </a:lnSpc>
                        <a:spcBef>
                          <a:spcPts val="0"/>
                        </a:spcBef>
                        <a:spcAft>
                          <a:spcPts val="0"/>
                        </a:spcAft>
                        <a:buClrTx/>
                        <a:buSzTx/>
                        <a:buFontTx/>
                        <a:buNone/>
                        <a:tabLst/>
                        <a:defRPr/>
                      </a:pPr>
                      <a:r>
                        <a:rPr lang="ja-JP" altLang="en-US" sz="1100" dirty="0">
                          <a:solidFill>
                            <a:schemeClr val="tx1">
                              <a:lumMod val="50000"/>
                            </a:schemeClr>
                          </a:solidFill>
                          <a:effectLst/>
                          <a:latin typeface="Meiryo UI" panose="020B0604030504040204" pitchFamily="50" charset="-128"/>
                          <a:ea typeface="Meiryo UI" panose="020B0604030504040204" pitchFamily="50" charset="-128"/>
                        </a:rPr>
                        <a:t>生鮮</a:t>
                      </a:r>
                      <a:r>
                        <a:rPr lang="ja-JP" altLang="ja-JP" sz="1100" dirty="0">
                          <a:solidFill>
                            <a:schemeClr val="tx1">
                              <a:lumMod val="50000"/>
                            </a:schemeClr>
                          </a:solidFill>
                          <a:effectLst/>
                          <a:latin typeface="Meiryo UI" panose="020B0604030504040204" pitchFamily="50" charset="-128"/>
                          <a:ea typeface="Meiryo UI" panose="020B0604030504040204" pitchFamily="50" charset="-128"/>
                        </a:rPr>
                        <a:t>果物</a:t>
                      </a:r>
                      <a:endParaRPr lang="ja-JP" sz="11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46853" marR="468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ctr">
                        <a:lnSpc>
                          <a:spcPct val="115000"/>
                        </a:lnSpc>
                        <a:spcAft>
                          <a:spcPts val="0"/>
                        </a:spcAft>
                      </a:pPr>
                      <a:r>
                        <a:rPr lang="ja-JP" sz="1100" dirty="0">
                          <a:solidFill>
                            <a:schemeClr val="tx1">
                              <a:lumMod val="50000"/>
                            </a:schemeClr>
                          </a:solidFill>
                          <a:effectLst/>
                          <a:latin typeface="Meiryo UI" panose="020B0604030504040204" pitchFamily="50" charset="-128"/>
                          <a:ea typeface="Meiryo UI" panose="020B0604030504040204" pitchFamily="50" charset="-128"/>
                        </a:rPr>
                        <a:t>規則</a:t>
                      </a:r>
                      <a:r>
                        <a:rPr lang="en-GB" sz="1100" dirty="0">
                          <a:solidFill>
                            <a:schemeClr val="tx1">
                              <a:lumMod val="50000"/>
                            </a:schemeClr>
                          </a:solidFill>
                          <a:effectLst/>
                          <a:latin typeface="Meiryo UI" panose="020B0604030504040204" pitchFamily="50" charset="-128"/>
                          <a:ea typeface="Meiryo UI" panose="020B0604030504040204" pitchFamily="50" charset="-128"/>
                        </a:rPr>
                        <a:t>225  </a:t>
                      </a:r>
                      <a:endParaRPr lang="ja-JP" sz="11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46853" marR="468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ct val="115000"/>
                        </a:lnSpc>
                        <a:spcAft>
                          <a:spcPts val="0"/>
                        </a:spcAft>
                      </a:pPr>
                      <a:r>
                        <a:rPr lang="en-GB" sz="1100" dirty="0">
                          <a:solidFill>
                            <a:schemeClr val="tx1">
                              <a:lumMod val="50000"/>
                            </a:schemeClr>
                          </a:solidFill>
                          <a:effectLst/>
                          <a:latin typeface="Meiryo UI" panose="020B0604030504040204" pitchFamily="50" charset="-128"/>
                          <a:ea typeface="Meiryo UI" panose="020B0604030504040204" pitchFamily="50" charset="-128"/>
                        </a:rPr>
                        <a:t>(1) </a:t>
                      </a:r>
                      <a:r>
                        <a:rPr lang="ja-JP" sz="1100" dirty="0">
                          <a:solidFill>
                            <a:schemeClr val="tx1">
                              <a:lumMod val="50000"/>
                            </a:schemeClr>
                          </a:solidFill>
                          <a:effectLst/>
                          <a:latin typeface="Meiryo UI" panose="020B0604030504040204" pitchFamily="50" charset="-128"/>
                          <a:ea typeface="Meiryo UI" panose="020B0604030504040204" pitchFamily="50" charset="-128"/>
                        </a:rPr>
                        <a:t>生果実とは、乾燥、果肉除去、脱水、冷凍、缶詰、砂糖漬、酢漬けのいずれでもない果実のことである。また、枯れたり、しなびたり、変色していないものでなければならない。 </a:t>
                      </a:r>
                    </a:p>
                    <a:p>
                      <a:pPr algn="just">
                        <a:lnSpc>
                          <a:spcPct val="115000"/>
                        </a:lnSpc>
                        <a:spcAft>
                          <a:spcPts val="0"/>
                        </a:spcAft>
                      </a:pPr>
                      <a:r>
                        <a:rPr lang="en-GB" sz="1100" dirty="0">
                          <a:solidFill>
                            <a:schemeClr val="tx1">
                              <a:lumMod val="50000"/>
                            </a:schemeClr>
                          </a:solidFill>
                          <a:effectLst/>
                          <a:latin typeface="Meiryo UI" panose="020B0604030504040204" pitchFamily="50" charset="-128"/>
                          <a:ea typeface="Meiryo UI" panose="020B0604030504040204" pitchFamily="50" charset="-128"/>
                        </a:rPr>
                        <a:t>(</a:t>
                      </a:r>
                      <a:r>
                        <a:rPr lang="ja-JP" sz="1100" dirty="0">
                          <a:solidFill>
                            <a:schemeClr val="tx1">
                              <a:lumMod val="50000"/>
                            </a:schemeClr>
                          </a:solidFill>
                          <a:effectLst/>
                          <a:latin typeface="Meiryo UI" panose="020B0604030504040204" pitchFamily="50" charset="-128"/>
                          <a:ea typeface="Meiryo UI" panose="020B0604030504040204" pitchFamily="50" charset="-128"/>
                        </a:rPr>
                        <a:t>生果実又は生鮮果実には、生果実の等級付け又は識別のために使用するものとして規則第</a:t>
                      </a:r>
                      <a:r>
                        <a:rPr lang="en-GB" sz="1100" dirty="0">
                          <a:solidFill>
                            <a:schemeClr val="tx1">
                              <a:lumMod val="50000"/>
                            </a:schemeClr>
                          </a:solidFill>
                          <a:effectLst/>
                          <a:latin typeface="Meiryo UI" panose="020B0604030504040204" pitchFamily="50" charset="-128"/>
                          <a:ea typeface="Meiryo UI" panose="020B0604030504040204" pitchFamily="50" charset="-128"/>
                        </a:rPr>
                        <a:t>21</a:t>
                      </a:r>
                      <a:r>
                        <a:rPr lang="ja-JP" sz="1100" dirty="0">
                          <a:solidFill>
                            <a:schemeClr val="tx1">
                              <a:lumMod val="50000"/>
                            </a:schemeClr>
                          </a:solidFill>
                          <a:effectLst/>
                          <a:latin typeface="Meiryo UI" panose="020B0604030504040204" pitchFamily="50" charset="-128"/>
                          <a:ea typeface="Meiryo UI" panose="020B0604030504040204" pitchFamily="50" charset="-128"/>
                        </a:rPr>
                        <a:t>条第</a:t>
                      </a:r>
                      <a:r>
                        <a:rPr lang="en-GB" sz="1100" dirty="0">
                          <a:solidFill>
                            <a:schemeClr val="tx1">
                              <a:lumMod val="50000"/>
                            </a:schemeClr>
                          </a:solidFill>
                          <a:effectLst/>
                          <a:latin typeface="Meiryo UI" panose="020B0604030504040204" pitchFamily="50" charset="-128"/>
                          <a:ea typeface="Meiryo UI" panose="020B0604030504040204" pitchFamily="50" charset="-128"/>
                        </a:rPr>
                        <a:t>5</a:t>
                      </a:r>
                      <a:r>
                        <a:rPr lang="ja-JP" sz="1100" dirty="0">
                          <a:solidFill>
                            <a:schemeClr val="tx1">
                              <a:lumMod val="50000"/>
                            </a:schemeClr>
                          </a:solidFill>
                          <a:effectLst/>
                          <a:latin typeface="Meiryo UI" panose="020B0604030504040204" pitchFamily="50" charset="-128"/>
                          <a:ea typeface="Meiryo UI" panose="020B0604030504040204" pitchFamily="50" charset="-128"/>
                        </a:rPr>
                        <a:t>項に規定する許可された着色料が含まれていてもよい。 </a:t>
                      </a:r>
                      <a:r>
                        <a:rPr lang="ja-JP" altLang="en-US" sz="1100" dirty="0">
                          <a:solidFill>
                            <a:schemeClr val="tx1">
                              <a:lumMod val="50000"/>
                            </a:schemeClr>
                          </a:solidFill>
                          <a:effectLst/>
                          <a:latin typeface="Meiryo UI" panose="020B0604030504040204" pitchFamily="50" charset="-128"/>
                          <a:ea typeface="Meiryo UI" panose="020B0604030504040204" pitchFamily="50" charset="-128"/>
                        </a:rPr>
                        <a:t>）</a:t>
                      </a:r>
                      <a:endParaRPr lang="ja-JP" sz="1100" dirty="0">
                        <a:solidFill>
                          <a:schemeClr val="tx1">
                            <a:lumMod val="50000"/>
                          </a:schemeClr>
                        </a:solidFill>
                        <a:effectLst/>
                        <a:latin typeface="Meiryo UI" panose="020B0604030504040204" pitchFamily="50" charset="-128"/>
                        <a:ea typeface="Meiryo UI" panose="020B0604030504040204" pitchFamily="50" charset="-128"/>
                      </a:endParaRPr>
                    </a:p>
                    <a:p>
                      <a:pPr>
                        <a:lnSpc>
                          <a:spcPct val="115000"/>
                        </a:lnSpc>
                        <a:spcAft>
                          <a:spcPts val="0"/>
                        </a:spcAft>
                      </a:pPr>
                      <a:r>
                        <a:rPr lang="en-GB" sz="1100" dirty="0">
                          <a:solidFill>
                            <a:schemeClr val="tx1">
                              <a:lumMod val="50000"/>
                            </a:schemeClr>
                          </a:solidFill>
                          <a:effectLst/>
                          <a:latin typeface="Meiryo UI" panose="020B0604030504040204" pitchFamily="50" charset="-128"/>
                          <a:ea typeface="Meiryo UI" panose="020B0604030504040204" pitchFamily="50" charset="-128"/>
                        </a:rPr>
                        <a:t>(</a:t>
                      </a:r>
                      <a:r>
                        <a:rPr lang="ja-JP" sz="1100" dirty="0">
                          <a:solidFill>
                            <a:schemeClr val="tx1">
                              <a:lumMod val="50000"/>
                            </a:schemeClr>
                          </a:solidFill>
                          <a:effectLst/>
                          <a:latin typeface="Meiryo UI" panose="020B0604030504040204" pitchFamily="50" charset="-128"/>
                          <a:ea typeface="Meiryo UI" panose="020B0604030504040204" pitchFamily="50" charset="-128"/>
                        </a:rPr>
                        <a:t>本規定において、食用の食品用ワックスは、販売用の生の果実の洗浄及び調製に使用することができる。</a:t>
                      </a:r>
                      <a:r>
                        <a:rPr lang="ja-JP" altLang="en-US" sz="1100" dirty="0">
                          <a:solidFill>
                            <a:schemeClr val="tx1">
                              <a:lumMod val="50000"/>
                            </a:schemeClr>
                          </a:solidFill>
                          <a:effectLst/>
                          <a:latin typeface="Meiryo UI" panose="020B0604030504040204" pitchFamily="50" charset="-128"/>
                          <a:ea typeface="Meiryo UI" panose="020B0604030504040204" pitchFamily="50" charset="-128"/>
                        </a:rPr>
                        <a:t>）</a:t>
                      </a:r>
                      <a:endParaRPr lang="ja-JP" sz="11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46853" marR="468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15135802"/>
                  </a:ext>
                </a:extLst>
              </a:tr>
              <a:tr h="1185380">
                <a:tc>
                  <a:txBody>
                    <a:bodyPr/>
                    <a:lstStyle/>
                    <a:p>
                      <a:pPr marL="0" marR="0" lvl="0" indent="0" algn="ctr" defTabSz="534552" rtl="0" eaLnBrk="1" fontAlgn="auto" latinLnBrk="0" hangingPunct="1">
                        <a:lnSpc>
                          <a:spcPct val="115000"/>
                        </a:lnSpc>
                        <a:spcBef>
                          <a:spcPts val="0"/>
                        </a:spcBef>
                        <a:spcAft>
                          <a:spcPts val="0"/>
                        </a:spcAft>
                        <a:buClrTx/>
                        <a:buSzTx/>
                        <a:buFontTx/>
                        <a:buNone/>
                        <a:tabLst/>
                        <a:defRPr/>
                      </a:pPr>
                      <a:r>
                        <a:rPr lang="en-US" altLang="ja-JP" sz="1100" dirty="0" err="1">
                          <a:solidFill>
                            <a:schemeClr val="tx1">
                              <a:lumMod val="50000"/>
                            </a:schemeClr>
                          </a:solidFill>
                          <a:effectLst/>
                          <a:latin typeface="Meiryo UI" panose="020B0604030504040204" pitchFamily="50" charset="-128"/>
                          <a:ea typeface="Meiryo UI" panose="020B0604030504040204" pitchFamily="50" charset="-128"/>
                        </a:rPr>
                        <a:t>乾燥果実</a:t>
                      </a:r>
                      <a:r>
                        <a:rPr lang="en-US" altLang="ja-JP" sz="1100" dirty="0">
                          <a:solidFill>
                            <a:schemeClr val="tx1">
                              <a:lumMod val="50000"/>
                            </a:schemeClr>
                          </a:solidFill>
                          <a:effectLst/>
                          <a:latin typeface="Meiryo UI" panose="020B0604030504040204" pitchFamily="50" charset="-128"/>
                          <a:ea typeface="Meiryo UI" panose="020B0604030504040204" pitchFamily="50" charset="-128"/>
                        </a:rPr>
                        <a:t> </a:t>
                      </a:r>
                      <a:endParaRPr lang="ja-JP" altLang="ja-JP" sz="1100" dirty="0">
                        <a:solidFill>
                          <a:schemeClr val="tx1">
                            <a:lumMod val="50000"/>
                          </a:schemeClr>
                        </a:solidFill>
                        <a:effectLst/>
                        <a:latin typeface="Meiryo UI" panose="020B0604030504040204" pitchFamily="50" charset="-128"/>
                        <a:ea typeface="Meiryo UI" panose="020B0604030504040204" pitchFamily="50" charset="-128"/>
                      </a:endParaRPr>
                    </a:p>
                  </a:txBody>
                  <a:tcPr marL="46853" marR="468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ctr">
                        <a:spcAft>
                          <a:spcPts val="0"/>
                        </a:spcAft>
                      </a:pPr>
                      <a:r>
                        <a:rPr lang="en-US" sz="1100" dirty="0">
                          <a:solidFill>
                            <a:schemeClr val="tx1">
                              <a:lumMod val="50000"/>
                            </a:schemeClr>
                          </a:solidFill>
                          <a:effectLst/>
                          <a:latin typeface="Meiryo UI" panose="020B0604030504040204" pitchFamily="50" charset="-128"/>
                          <a:ea typeface="Meiryo UI" panose="020B0604030504040204" pitchFamily="50" charset="-128"/>
                        </a:rPr>
                        <a:t>規制226</a:t>
                      </a:r>
                      <a:endParaRPr lang="ja-JP" sz="11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46853" marR="468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6213" indent="-176213" algn="just">
                        <a:lnSpc>
                          <a:spcPct val="115000"/>
                        </a:lnSpc>
                        <a:spcAft>
                          <a:spcPts val="0"/>
                        </a:spcAft>
                      </a:pPr>
                      <a:r>
                        <a:rPr lang="en-GB" sz="1100" dirty="0">
                          <a:solidFill>
                            <a:schemeClr val="tx1">
                              <a:lumMod val="50000"/>
                            </a:schemeClr>
                          </a:solidFill>
                          <a:effectLst/>
                          <a:latin typeface="Meiryo UI" panose="020B0604030504040204" pitchFamily="50" charset="-128"/>
                          <a:ea typeface="Meiryo UI" panose="020B0604030504040204" pitchFamily="50" charset="-128"/>
                        </a:rPr>
                        <a:t>(1) </a:t>
                      </a:r>
                      <a:r>
                        <a:rPr lang="ja-JP" sz="1100" dirty="0">
                          <a:solidFill>
                            <a:schemeClr val="tx1">
                              <a:lumMod val="50000"/>
                            </a:schemeClr>
                          </a:solidFill>
                          <a:effectLst/>
                          <a:latin typeface="Meiryo UI" panose="020B0604030504040204" pitchFamily="50" charset="-128"/>
                          <a:ea typeface="Meiryo UI" panose="020B0604030504040204" pitchFamily="50" charset="-128"/>
                        </a:rPr>
                        <a:t>乾燥果実は、清浄で健全な生の果実を自然または人工的な条件下で調製し、乾燥させたものとする。 </a:t>
                      </a:r>
                    </a:p>
                    <a:p>
                      <a:pPr marL="176213" indent="-176213" algn="just">
                        <a:lnSpc>
                          <a:spcPct val="115000"/>
                        </a:lnSpc>
                        <a:spcAft>
                          <a:spcPts val="0"/>
                        </a:spcAft>
                      </a:pPr>
                      <a:r>
                        <a:rPr lang="en-GB" sz="1100" dirty="0">
                          <a:solidFill>
                            <a:schemeClr val="tx1">
                              <a:lumMod val="50000"/>
                            </a:schemeClr>
                          </a:solidFill>
                          <a:effectLst/>
                          <a:latin typeface="Meiryo UI" panose="020B0604030504040204" pitchFamily="50" charset="-128"/>
                          <a:ea typeface="Meiryo UI" panose="020B0604030504040204" pitchFamily="50" charset="-128"/>
                        </a:rPr>
                        <a:t>(2) </a:t>
                      </a:r>
                      <a:r>
                        <a:rPr lang="ja-JP" sz="1100" dirty="0">
                          <a:solidFill>
                            <a:schemeClr val="tx1">
                              <a:lumMod val="50000"/>
                            </a:schemeClr>
                          </a:solidFill>
                          <a:effectLst/>
                          <a:latin typeface="Meiryo UI" panose="020B0604030504040204" pitchFamily="50" charset="-128"/>
                          <a:ea typeface="Meiryo UI" panose="020B0604030504040204" pitchFamily="50" charset="-128"/>
                        </a:rPr>
                        <a:t>乾燥果実は、砂糖、ぶどう糖、グリセロール、ソルビトール、サッカリン、サッカリンナトリウム、食用油脂及び流動パラフィンを</a:t>
                      </a:r>
                      <a:r>
                        <a:rPr lang="en-GB" sz="1100" dirty="0">
                          <a:solidFill>
                            <a:schemeClr val="tx1">
                              <a:lumMod val="50000"/>
                            </a:schemeClr>
                          </a:solidFill>
                          <a:effectLst/>
                          <a:latin typeface="Meiryo UI" panose="020B0604030504040204" pitchFamily="50" charset="-128"/>
                          <a:ea typeface="Meiryo UI" panose="020B0604030504040204" pitchFamily="50" charset="-128"/>
                        </a:rPr>
                        <a:t>0.3</a:t>
                      </a:r>
                      <a:r>
                        <a:rPr lang="ja-JP" sz="1100" dirty="0">
                          <a:solidFill>
                            <a:schemeClr val="tx1">
                              <a:lumMod val="50000"/>
                            </a:schemeClr>
                          </a:solidFill>
                          <a:effectLst/>
                          <a:latin typeface="Meiryo UI" panose="020B0604030504040204" pitchFamily="50" charset="-128"/>
                          <a:ea typeface="Meiryo UI" panose="020B0604030504040204" pitchFamily="50" charset="-128"/>
                        </a:rPr>
                        <a:t>％以下含有することができること。 </a:t>
                      </a:r>
                    </a:p>
                    <a:p>
                      <a:pPr marL="176213" indent="-176213" algn="just">
                        <a:lnSpc>
                          <a:spcPct val="115000"/>
                        </a:lnSpc>
                        <a:spcAft>
                          <a:spcPts val="0"/>
                        </a:spcAft>
                      </a:pPr>
                      <a:r>
                        <a:rPr lang="en-GB" sz="1100" dirty="0">
                          <a:solidFill>
                            <a:schemeClr val="tx1">
                              <a:lumMod val="50000"/>
                            </a:schemeClr>
                          </a:solidFill>
                          <a:effectLst/>
                          <a:latin typeface="Meiryo UI" panose="020B0604030504040204" pitchFamily="50" charset="-128"/>
                          <a:ea typeface="Meiryo UI" panose="020B0604030504040204" pitchFamily="50" charset="-128"/>
                        </a:rPr>
                        <a:t>(3) </a:t>
                      </a:r>
                      <a:r>
                        <a:rPr lang="ja-JP" sz="1100" dirty="0">
                          <a:solidFill>
                            <a:schemeClr val="tx1">
                              <a:lumMod val="50000"/>
                            </a:schemeClr>
                          </a:solidFill>
                          <a:effectLst/>
                          <a:latin typeface="Meiryo UI" panose="020B0604030504040204" pitchFamily="50" charset="-128"/>
                          <a:ea typeface="Meiryo UI" panose="020B0604030504040204" pitchFamily="50" charset="-128"/>
                        </a:rPr>
                        <a:t>本規定において、食用の食品用ワックスは、販売用のドライフルーツの洗浄及び調製に使用することができる。 </a:t>
                      </a:r>
                    </a:p>
                    <a:p>
                      <a:pPr marL="176213" indent="-176213" algn="just">
                        <a:lnSpc>
                          <a:spcPct val="115000"/>
                        </a:lnSpc>
                        <a:spcAft>
                          <a:spcPts val="0"/>
                        </a:spcAft>
                      </a:pPr>
                      <a:r>
                        <a:rPr lang="en-GB" sz="1100" dirty="0">
                          <a:solidFill>
                            <a:schemeClr val="tx1">
                              <a:lumMod val="50000"/>
                            </a:schemeClr>
                          </a:solidFill>
                          <a:effectLst/>
                          <a:latin typeface="Meiryo UI" panose="020B0604030504040204" pitchFamily="50" charset="-128"/>
                          <a:ea typeface="Meiryo UI" panose="020B0604030504040204" pitchFamily="50" charset="-128"/>
                        </a:rPr>
                        <a:t>(4) </a:t>
                      </a:r>
                      <a:r>
                        <a:rPr lang="ja-JP" sz="1100" dirty="0">
                          <a:solidFill>
                            <a:schemeClr val="tx1">
                              <a:lumMod val="50000"/>
                            </a:schemeClr>
                          </a:solidFill>
                          <a:effectLst/>
                          <a:latin typeface="Meiryo UI" panose="020B0604030504040204" pitchFamily="50" charset="-128"/>
                          <a:ea typeface="Meiryo UI" panose="020B0604030504040204" pitchFamily="50" charset="-128"/>
                        </a:rPr>
                        <a:t>乾燥果実は、保存料及び着色料を含有することができるが、乾燥バナナの場合は、エチレンジアミン四酢酸二ナトリウムカルシウムを</a:t>
                      </a:r>
                      <a:r>
                        <a:rPr lang="en-GB" sz="1100" dirty="0">
                          <a:solidFill>
                            <a:schemeClr val="tx1">
                              <a:lumMod val="50000"/>
                            </a:schemeClr>
                          </a:solidFill>
                          <a:effectLst/>
                          <a:latin typeface="Meiryo UI" panose="020B0604030504040204" pitchFamily="50" charset="-128"/>
                          <a:ea typeface="Meiryo UI" panose="020B0604030504040204" pitchFamily="50" charset="-128"/>
                        </a:rPr>
                        <a:t> 315mg/kg</a:t>
                      </a:r>
                      <a:r>
                        <a:rPr lang="ja-JP" sz="1100" dirty="0">
                          <a:solidFill>
                            <a:schemeClr val="tx1">
                              <a:lumMod val="50000"/>
                            </a:schemeClr>
                          </a:solidFill>
                          <a:effectLst/>
                          <a:latin typeface="Meiryo UI" panose="020B0604030504040204" pitchFamily="50" charset="-128"/>
                          <a:ea typeface="Meiryo UI" panose="020B0604030504040204" pitchFamily="50" charset="-128"/>
                        </a:rPr>
                        <a:t>以下の割合で含有し、かつ、アスコルビン酸を許容される食品調整剤として含有することができる。</a:t>
                      </a:r>
                      <a:endParaRPr lang="ja-JP" sz="11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46853" marR="468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2036593"/>
                  </a:ext>
                </a:extLst>
              </a:tr>
            </a:tbl>
          </a:graphicData>
        </a:graphic>
      </p:graphicFrame>
    </p:spTree>
    <p:extLst>
      <p:ext uri="{BB962C8B-B14F-4D97-AF65-F5344CB8AC3E}">
        <p14:creationId xmlns:p14="http://schemas.microsoft.com/office/powerpoint/2010/main" val="39093384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青果物関連の食品規制の概要</a:t>
            </a:r>
            <a:br>
              <a:rPr lang="en-US" altLang="ja-JP"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a:t>
            </a:r>
            <a:r>
              <a:rPr lang="zh-TW" altLang="en-US" dirty="0">
                <a:latin typeface="Meiryo UI" panose="020B0604030504040204" pitchFamily="50" charset="-128"/>
                <a:ea typeface="Meiryo UI" panose="020B0604030504040204" pitchFamily="50" charset="-128"/>
              </a:rPr>
              <a:t>残留農薬最大許容量</a:t>
            </a:r>
            <a:endParaRPr kumimoji="1" lang="ja-JP" altLang="en-US" dirty="0">
              <a:latin typeface="Meiryo UI" panose="020B0604030504040204" pitchFamily="50" charset="-128"/>
              <a:ea typeface="Meiryo UI" panose="020B0604030504040204" pitchFamily="50" charset="-128"/>
            </a:endParaRPr>
          </a:p>
        </p:txBody>
      </p:sp>
      <p:sp>
        <p:nvSpPr>
          <p:cNvPr id="5" name="正方形/長方形 4"/>
          <p:cNvSpPr/>
          <p:nvPr/>
        </p:nvSpPr>
        <p:spPr>
          <a:xfrm>
            <a:off x="0" y="822636"/>
            <a:ext cx="9906000" cy="954107"/>
          </a:xfrm>
          <a:prstGeom prst="rect">
            <a:avLst/>
          </a:prstGeom>
        </p:spPr>
        <p:txBody>
          <a:bodyPr wrap="square">
            <a:spAutoFit/>
          </a:bodyPr>
          <a:lstStyle/>
          <a:p>
            <a:r>
              <a:rPr lang="en-US" altLang="ja-JP" sz="1400" dirty="0">
                <a:latin typeface="Meiryo UI" panose="020B0604030504040204" pitchFamily="50" charset="-128"/>
                <a:ea typeface="Meiryo UI" panose="020B0604030504040204" pitchFamily="50" charset="-128"/>
              </a:rPr>
              <a:t>1985</a:t>
            </a:r>
            <a:r>
              <a:rPr lang="ja-JP" altLang="en-US" sz="1400" dirty="0">
                <a:latin typeface="Meiryo UI" panose="020B0604030504040204" pitchFamily="50" charset="-128"/>
                <a:ea typeface="Meiryo UI" panose="020B0604030504040204" pitchFamily="50" charset="-128"/>
              </a:rPr>
              <a:t>年食品規則の規則</a:t>
            </a:r>
            <a:r>
              <a:rPr lang="en-US" altLang="ja-JP" sz="1400" dirty="0">
                <a:latin typeface="Meiryo UI" panose="020B0604030504040204" pitchFamily="50" charset="-128"/>
                <a:ea typeface="Meiryo UI" panose="020B0604030504040204" pitchFamily="50" charset="-128"/>
              </a:rPr>
              <a:t>41</a:t>
            </a:r>
            <a:r>
              <a:rPr lang="ja-JP" altLang="en-US" sz="1400" dirty="0">
                <a:latin typeface="Meiryo UI" panose="020B0604030504040204" pitchFamily="50" charset="-128"/>
                <a:ea typeface="Meiryo UI" panose="020B0604030504040204" pitchFamily="50" charset="-128"/>
              </a:rPr>
              <a:t>（表</a:t>
            </a:r>
            <a:r>
              <a:rPr lang="en-US" altLang="ja-JP" sz="1400" dirty="0">
                <a:latin typeface="Meiryo UI" panose="020B0604030504040204" pitchFamily="50" charset="-128"/>
                <a:ea typeface="Meiryo UI" panose="020B0604030504040204" pitchFamily="50" charset="-128"/>
              </a:rPr>
              <a:t>16</a:t>
            </a:r>
            <a:r>
              <a:rPr lang="ja-JP" altLang="en-US" sz="1400" dirty="0">
                <a:latin typeface="Meiryo UI" panose="020B0604030504040204" pitchFamily="50" charset="-128"/>
                <a:ea typeface="Meiryo UI" panose="020B0604030504040204" pitchFamily="50" charset="-128"/>
              </a:rPr>
              <a:t>）に</a:t>
            </a:r>
            <a:r>
              <a:rPr lang="zh-TW" altLang="en-US" sz="1400" dirty="0">
                <a:latin typeface="Meiryo UI" panose="020B0604030504040204" pitchFamily="50" charset="-128"/>
                <a:ea typeface="Meiryo UI" panose="020B0604030504040204" pitchFamily="50" charset="-128"/>
              </a:rPr>
              <a:t>残留農薬最大許容量</a:t>
            </a:r>
            <a:r>
              <a:rPr lang="ja-JP" altLang="en-US" sz="1400" dirty="0">
                <a:latin typeface="Meiryo UI" panose="020B0604030504040204" pitchFamily="50" charset="-128"/>
                <a:ea typeface="Meiryo UI" panose="020B0604030504040204" pitchFamily="50" charset="-128"/>
              </a:rPr>
              <a:t>を規定している。</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・調査対象のメロンについて以下の基準となっている。</a:t>
            </a:r>
            <a:endParaRPr lang="en-US" altLang="ja-JP" sz="1400" dirty="0">
              <a:latin typeface="Meiryo UI" panose="020B0604030504040204" pitchFamily="50" charset="-128"/>
              <a:ea typeface="Meiryo UI" panose="020B0604030504040204" pitchFamily="50" charset="-128"/>
            </a:endParaRPr>
          </a:p>
          <a:p>
            <a:pPr marL="88900" indent="-88900"/>
            <a:r>
              <a:rPr lang="ja-JP" altLang="en-US" sz="1400" dirty="0">
                <a:latin typeface="Meiryo UI" panose="020B0604030504040204" pitchFamily="50" charset="-128"/>
                <a:ea typeface="Meiryo UI" panose="020B0604030504040204" pitchFamily="50" charset="-128"/>
              </a:rPr>
              <a:t>・同規則で特に指定されていないものに関しては、</a:t>
            </a:r>
            <a:r>
              <a:rPr lang="en-US" altLang="ja-JP" sz="1400" dirty="0">
                <a:latin typeface="Meiryo UI" panose="020B0604030504040204" pitchFamily="50" charset="-128"/>
                <a:ea typeface="Meiryo UI" panose="020B0604030504040204" pitchFamily="50" charset="-128"/>
              </a:rPr>
              <a:t>CODEX</a:t>
            </a:r>
            <a:r>
              <a:rPr lang="ja-JP" altLang="en-US" sz="1400" dirty="0">
                <a:latin typeface="Meiryo UI" panose="020B0604030504040204" pitchFamily="50" charset="-128"/>
                <a:ea typeface="Meiryo UI" panose="020B0604030504040204" pitchFamily="50" charset="-128"/>
              </a:rPr>
              <a:t>（コーデックス委員会）が定める基準値に従うものとし、</a:t>
            </a:r>
            <a:r>
              <a:rPr lang="en-US" altLang="ja-JP" sz="1400" dirty="0">
                <a:latin typeface="Meiryo UI" panose="020B0604030504040204" pitchFamily="50" charset="-128"/>
                <a:ea typeface="Meiryo UI" panose="020B0604030504040204" pitchFamily="50" charset="-128"/>
              </a:rPr>
              <a:t>CODEX</a:t>
            </a:r>
            <a:r>
              <a:rPr lang="ja-JP" altLang="en-US" sz="1400" dirty="0">
                <a:latin typeface="Meiryo UI" panose="020B0604030504040204" pitchFamily="50" charset="-128"/>
                <a:ea typeface="Meiryo UI" panose="020B0604030504040204" pitchFamily="50" charset="-128"/>
              </a:rPr>
              <a:t>（コーデックス委員会）でも特に定めのない農薬については、すべて</a:t>
            </a:r>
            <a:r>
              <a:rPr lang="en-US" altLang="ja-JP" sz="1400" dirty="0">
                <a:latin typeface="Meiryo UI" panose="020B0604030504040204" pitchFamily="50" charset="-128"/>
                <a:ea typeface="Meiryo UI" panose="020B0604030504040204" pitchFamily="50" charset="-128"/>
              </a:rPr>
              <a:t>0.01mg/kg</a:t>
            </a:r>
            <a:r>
              <a:rPr lang="ja-JP" altLang="en-US" sz="1400" dirty="0">
                <a:latin typeface="Meiryo UI" panose="020B0604030504040204" pitchFamily="50" charset="-128"/>
                <a:ea typeface="Meiryo UI" panose="020B0604030504040204" pitchFamily="50" charset="-128"/>
              </a:rPr>
              <a:t>の最大許容残留値が適用される。</a:t>
            </a:r>
            <a:endParaRPr lang="zh-TW" altLang="en-US" sz="1400" dirty="0">
              <a:latin typeface="Meiryo UI" panose="020B0604030504040204" pitchFamily="50" charset="-128"/>
              <a:ea typeface="Meiryo UI" panose="020B0604030504040204" pitchFamily="50" charset="-128"/>
            </a:endParaRPr>
          </a:p>
        </p:txBody>
      </p:sp>
      <p:sp>
        <p:nvSpPr>
          <p:cNvPr id="10" name="Rectangle 2"/>
          <p:cNvSpPr>
            <a:spLocks noChangeArrowheads="1"/>
          </p:cNvSpPr>
          <p:nvPr/>
        </p:nvSpPr>
        <p:spPr bwMode="auto">
          <a:xfrm>
            <a:off x="408353" y="6090537"/>
            <a:ext cx="2939343"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GB" sz="9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出典：</a:t>
            </a:r>
            <a:r>
              <a:rPr kumimoji="0" lang="en-GB" altLang="ja-JP" sz="9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1985</a:t>
            </a:r>
            <a:r>
              <a:rPr kumimoji="0" lang="ja-JP" altLang="en-GB" sz="9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年食品規則</a:t>
            </a:r>
            <a:endParaRPr kumimoji="0" lang="ja-JP" altLang="en-GB" sz="1800" i="0" u="none" strike="noStrike" cap="none" normalizeH="0" baseline="0" dirty="0">
              <a:ln>
                <a:noFill/>
              </a:ln>
              <a:solidFill>
                <a:schemeClr val="tx1">
                  <a:lumMod val="50000"/>
                </a:schemeClr>
              </a:solidFill>
              <a:effectLst/>
              <a:latin typeface="Arial" panose="020B0604020202020204" pitchFamily="34" charset="0"/>
            </a:endParaRPr>
          </a:p>
        </p:txBody>
      </p:sp>
      <p:graphicFrame>
        <p:nvGraphicFramePr>
          <p:cNvPr id="2" name="表 1"/>
          <p:cNvGraphicFramePr>
            <a:graphicFrameLocks noGrp="1"/>
          </p:cNvGraphicFramePr>
          <p:nvPr>
            <p:extLst>
              <p:ext uri="{D42A27DB-BD31-4B8C-83A1-F6EECF244321}">
                <p14:modId xmlns:p14="http://schemas.microsoft.com/office/powerpoint/2010/main" val="3799668095"/>
              </p:ext>
            </p:extLst>
          </p:nvPr>
        </p:nvGraphicFramePr>
        <p:xfrm>
          <a:off x="1424608" y="2585482"/>
          <a:ext cx="6595865" cy="1420114"/>
        </p:xfrm>
        <a:graphic>
          <a:graphicData uri="http://schemas.openxmlformats.org/drawingml/2006/table">
            <a:tbl>
              <a:tblPr firstRow="1" firstCol="1" bandRow="1"/>
              <a:tblGrid>
                <a:gridCol w="3492000">
                  <a:extLst>
                    <a:ext uri="{9D8B030D-6E8A-4147-A177-3AD203B41FA5}">
                      <a16:colId xmlns:a16="http://schemas.microsoft.com/office/drawing/2014/main" val="629637865"/>
                    </a:ext>
                  </a:extLst>
                </a:gridCol>
                <a:gridCol w="835865">
                  <a:extLst>
                    <a:ext uri="{9D8B030D-6E8A-4147-A177-3AD203B41FA5}">
                      <a16:colId xmlns:a16="http://schemas.microsoft.com/office/drawing/2014/main" val="967097815"/>
                    </a:ext>
                  </a:extLst>
                </a:gridCol>
                <a:gridCol w="2268000">
                  <a:extLst>
                    <a:ext uri="{9D8B030D-6E8A-4147-A177-3AD203B41FA5}">
                      <a16:colId xmlns:a16="http://schemas.microsoft.com/office/drawing/2014/main" val="1309359251"/>
                    </a:ext>
                  </a:extLst>
                </a:gridCol>
              </a:tblGrid>
              <a:tr h="464693">
                <a:tc>
                  <a:txBody>
                    <a:bodyPr/>
                    <a:lstStyle/>
                    <a:p>
                      <a:pPr algn="ctr">
                        <a:lnSpc>
                          <a:spcPct val="115000"/>
                        </a:lnSpc>
                        <a:spcAft>
                          <a:spcPts val="0"/>
                        </a:spcAft>
                      </a:pPr>
                      <a:r>
                        <a:rPr lang="en-US" sz="1400" b="1" dirty="0" err="1">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農薬</a:t>
                      </a: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5000"/>
                        <a:lumOff val="75000"/>
                      </a:schemeClr>
                    </a:solidFill>
                  </a:tcPr>
                </a:tc>
                <a:tc>
                  <a:txBody>
                    <a:bodyPr/>
                    <a:lstStyle/>
                    <a:p>
                      <a:pPr algn="ctr">
                        <a:lnSpc>
                          <a:spcPct val="115000"/>
                        </a:lnSpc>
                        <a:spcAft>
                          <a:spcPts val="0"/>
                        </a:spcAft>
                      </a:pPr>
                      <a:r>
                        <a:rPr lang="ja-JP" sz="1400" b="1" dirty="0">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青果物</a:t>
                      </a: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5000"/>
                        <a:lumOff val="75000"/>
                      </a:schemeClr>
                    </a:solidFill>
                  </a:tcPr>
                </a:tc>
                <a:tc>
                  <a:txBody>
                    <a:bodyPr/>
                    <a:lstStyle/>
                    <a:p>
                      <a:pPr algn="ctr">
                        <a:lnSpc>
                          <a:spcPct val="115000"/>
                        </a:lnSpc>
                        <a:spcAft>
                          <a:spcPts val="0"/>
                        </a:spcAft>
                      </a:pPr>
                      <a:r>
                        <a:rPr lang="en-US" sz="1400" b="1" dirty="0" err="1">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最大残留基準値</a:t>
                      </a: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p>
                      <a:pPr algn="ctr">
                        <a:lnSpc>
                          <a:spcPct val="115000"/>
                        </a:lnSpc>
                        <a:spcAft>
                          <a:spcPts val="0"/>
                        </a:spcAft>
                      </a:pPr>
                      <a:r>
                        <a:rPr lang="en-US" sz="1400" b="1" dirty="0">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(MRLs)</a:t>
                      </a:r>
                      <a:r>
                        <a:rPr lang="en-US" sz="1400" b="1" dirty="0" err="1">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食品中</a:t>
                      </a:r>
                      <a:r>
                        <a:rPr lang="en-US" sz="1400" b="1" dirty="0">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(mg/kg)</a:t>
                      </a: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5000"/>
                        <a:lumOff val="75000"/>
                      </a:schemeClr>
                    </a:solidFill>
                  </a:tcPr>
                </a:tc>
                <a:extLst>
                  <a:ext uri="{0D108BD9-81ED-4DB2-BD59-A6C34878D82A}">
                    <a16:rowId xmlns:a16="http://schemas.microsoft.com/office/drawing/2014/main" val="705302017"/>
                  </a:ext>
                </a:extLst>
              </a:tr>
              <a:tr h="464693">
                <a:tc>
                  <a:txBody>
                    <a:bodyPr/>
                    <a:lstStyle/>
                    <a:p>
                      <a:pPr algn="just">
                        <a:lnSpc>
                          <a:spcPct val="115000"/>
                        </a:lnSpc>
                        <a:spcAft>
                          <a:spcPts val="0"/>
                        </a:spcAft>
                      </a:pPr>
                      <a:r>
                        <a:rPr lang="en-US" sz="1400" dirty="0" err="1">
                          <a:solidFill>
                            <a:srgbClr val="0D0D0D"/>
                          </a:solidFill>
                          <a:effectLst/>
                          <a:latin typeface="Meiryo UI" panose="020B0604030504040204" pitchFamily="50" charset="-128"/>
                          <a:ea typeface="Meiryo UI" panose="020B0604030504040204" pitchFamily="50" charset="-128"/>
                          <a:cs typeface="Calibri" panose="020F0502020204030204" pitchFamily="34" charset="0"/>
                        </a:rPr>
                        <a:t>Dimethomorph</a:t>
                      </a:r>
                      <a:r>
                        <a:rPr lang="ja-JP" sz="1400" dirty="0">
                          <a:solidFill>
                            <a:srgbClr val="0D0D0D"/>
                          </a:solidFill>
                          <a:effectLst/>
                          <a:latin typeface="Meiryo UI" panose="020B0604030504040204" pitchFamily="50" charset="-128"/>
                          <a:ea typeface="Meiryo UI" panose="020B0604030504040204" pitchFamily="50" charset="-128"/>
                          <a:cs typeface="Calibri" panose="020F0502020204030204" pitchFamily="34" charset="0"/>
                        </a:rPr>
                        <a:t>（</a:t>
                      </a:r>
                      <a:r>
                        <a:rPr lang="en-US" sz="1400" dirty="0" err="1">
                          <a:solidFill>
                            <a:srgbClr val="0D0D0D"/>
                          </a:solidFill>
                          <a:effectLst/>
                          <a:latin typeface="Meiryo UI" panose="020B0604030504040204" pitchFamily="50" charset="-128"/>
                          <a:ea typeface="Meiryo UI" panose="020B0604030504040204" pitchFamily="50" charset="-128"/>
                          <a:cs typeface="Calibri" panose="020F0502020204030204" pitchFamily="34" charset="0"/>
                        </a:rPr>
                        <a:t>ジメトモーフ</a:t>
                      </a:r>
                      <a:r>
                        <a:rPr lang="ja-JP" sz="1400" dirty="0">
                          <a:solidFill>
                            <a:srgbClr val="0D0D0D"/>
                          </a:solidFill>
                          <a:effectLst/>
                          <a:latin typeface="Meiryo UI" panose="020B0604030504040204" pitchFamily="50" charset="-128"/>
                          <a:ea typeface="Meiryo UI" panose="020B0604030504040204" pitchFamily="50" charset="-128"/>
                          <a:cs typeface="Calibri" panose="020F0502020204030204" pitchFamily="34" charset="0"/>
                        </a:rPr>
                        <a:t>）</a:t>
                      </a:r>
                      <a:endParaRPr lang="ja-JP" sz="1400" dirty="0">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400" dirty="0" err="1">
                          <a:solidFill>
                            <a:srgbClr val="000000"/>
                          </a:solidFill>
                          <a:effectLst/>
                          <a:latin typeface="Meiryo UI" panose="020B0604030504040204" pitchFamily="50" charset="-128"/>
                          <a:ea typeface="Meiryo UI" panose="020B0604030504040204" pitchFamily="50" charset="-128"/>
                          <a:cs typeface="Calibri" panose="020F0502020204030204" pitchFamily="34" charset="0"/>
                        </a:rPr>
                        <a:t>メロン</a:t>
                      </a:r>
                      <a:endParaRPr lang="ja-JP" sz="1400" dirty="0">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400" dirty="0">
                          <a:solidFill>
                            <a:srgbClr val="000000"/>
                          </a:solidFill>
                          <a:effectLst/>
                          <a:latin typeface="Meiryo UI" panose="020B0604030504040204" pitchFamily="50" charset="-128"/>
                          <a:ea typeface="Meiryo UI" panose="020B0604030504040204" pitchFamily="50" charset="-128"/>
                          <a:cs typeface="Calibri" panose="020F0502020204030204" pitchFamily="34" charset="0"/>
                        </a:rPr>
                        <a:t>0.5</a:t>
                      </a:r>
                      <a:endParaRPr lang="ja-JP" sz="1400" dirty="0">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39238694"/>
                  </a:ext>
                </a:extLst>
              </a:tr>
              <a:tr h="464693">
                <a:tc>
                  <a:txBody>
                    <a:bodyPr/>
                    <a:lstStyle/>
                    <a:p>
                      <a:pPr algn="just">
                        <a:lnSpc>
                          <a:spcPct val="115000"/>
                        </a:lnSpc>
                        <a:spcAft>
                          <a:spcPts val="0"/>
                        </a:spcAft>
                      </a:pPr>
                      <a:r>
                        <a:rPr lang="en-US" sz="1400" dirty="0" err="1">
                          <a:solidFill>
                            <a:srgbClr val="0D0D0D"/>
                          </a:solidFill>
                          <a:effectLst/>
                          <a:latin typeface="Meiryo UI" panose="020B0604030504040204" pitchFamily="50" charset="-128"/>
                          <a:ea typeface="Meiryo UI" panose="020B0604030504040204" pitchFamily="50" charset="-128"/>
                          <a:cs typeface="Calibri" panose="020F0502020204030204" pitchFamily="34" charset="0"/>
                        </a:rPr>
                        <a:t>Dithiocarbamates</a:t>
                      </a:r>
                      <a:r>
                        <a:rPr lang="ja-JP" sz="1400" dirty="0">
                          <a:solidFill>
                            <a:srgbClr val="0D0D0D"/>
                          </a:solidFill>
                          <a:effectLst/>
                          <a:latin typeface="Meiryo UI" panose="020B0604030504040204" pitchFamily="50" charset="-128"/>
                          <a:ea typeface="Meiryo UI" panose="020B0604030504040204" pitchFamily="50" charset="-128"/>
                          <a:cs typeface="Calibri" panose="020F0502020204030204" pitchFamily="34" charset="0"/>
                        </a:rPr>
                        <a:t>（ジチオカルバミン酸塩）</a:t>
                      </a:r>
                      <a:endParaRPr lang="ja-JP" sz="1400" dirty="0">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400" dirty="0" err="1">
                          <a:solidFill>
                            <a:srgbClr val="000000"/>
                          </a:solidFill>
                          <a:effectLst/>
                          <a:latin typeface="Meiryo UI" panose="020B0604030504040204" pitchFamily="50" charset="-128"/>
                          <a:ea typeface="Meiryo UI" panose="020B0604030504040204" pitchFamily="50" charset="-128"/>
                          <a:cs typeface="Calibri" panose="020F0502020204030204" pitchFamily="34" charset="0"/>
                        </a:rPr>
                        <a:t>メロン</a:t>
                      </a:r>
                      <a:r>
                        <a:rPr lang="en-US" sz="1400" dirty="0">
                          <a:solidFill>
                            <a:srgbClr val="000000"/>
                          </a:solidFill>
                          <a:effectLst/>
                          <a:latin typeface="Meiryo UI" panose="020B0604030504040204" pitchFamily="50" charset="-128"/>
                          <a:ea typeface="Meiryo UI" panose="020B0604030504040204" pitchFamily="50" charset="-128"/>
                          <a:cs typeface="Calibri" panose="020F0502020204030204" pitchFamily="34" charset="0"/>
                        </a:rPr>
                        <a:t> </a:t>
                      </a:r>
                      <a:endParaRPr lang="ja-JP" sz="1400" dirty="0">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400" dirty="0">
                          <a:solidFill>
                            <a:srgbClr val="000000"/>
                          </a:solidFill>
                          <a:effectLst/>
                          <a:latin typeface="Meiryo UI" panose="020B0604030504040204" pitchFamily="50" charset="-128"/>
                          <a:ea typeface="Meiryo UI" panose="020B0604030504040204" pitchFamily="50" charset="-128"/>
                          <a:cs typeface="Calibri" panose="020F0502020204030204" pitchFamily="34" charset="0"/>
                        </a:rPr>
                        <a:t>0.5</a:t>
                      </a:r>
                      <a:endParaRPr lang="ja-JP" sz="1400" dirty="0">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92920746"/>
                  </a:ext>
                </a:extLst>
              </a:tr>
            </a:tbl>
          </a:graphicData>
        </a:graphic>
      </p:graphicFrame>
      <p:sp>
        <p:nvSpPr>
          <p:cNvPr id="4" name="Rectangle 1"/>
          <p:cNvSpPr>
            <a:spLocks noChangeArrowheads="1"/>
          </p:cNvSpPr>
          <p:nvPr/>
        </p:nvSpPr>
        <p:spPr bwMode="auto">
          <a:xfrm>
            <a:off x="3728864" y="2259737"/>
            <a:ext cx="252028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US" sz="1400" b="1"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残留農薬最大許容量</a:t>
            </a:r>
            <a:endParaRPr kumimoji="0" lang="ja-JP" altLang="en-US" sz="1050" b="0" i="0" u="none" strike="noStrike" cap="none" normalizeH="0" baseline="0" dirty="0">
              <a:ln>
                <a:noFill/>
              </a:ln>
              <a:solidFill>
                <a:schemeClr val="tx1">
                  <a:lumMod val="50000"/>
                </a:schemeClr>
              </a:solidFill>
              <a:effectLst/>
            </a:endParaRPr>
          </a:p>
        </p:txBody>
      </p:sp>
    </p:spTree>
    <p:extLst>
      <p:ext uri="{BB962C8B-B14F-4D97-AF65-F5344CB8AC3E}">
        <p14:creationId xmlns:p14="http://schemas.microsoft.com/office/powerpoint/2010/main" val="31006363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青果物関連の食品規制の概要</a:t>
            </a:r>
            <a:br>
              <a:rPr lang="en-US" altLang="ja-JP"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重金属・汚染物質の最大許容量 </a:t>
            </a:r>
            <a:endParaRPr kumimoji="1" lang="ja-JP" altLang="en-US" dirty="0">
              <a:latin typeface="Meiryo UI" panose="020B0604030504040204" pitchFamily="50" charset="-128"/>
              <a:ea typeface="Meiryo UI" panose="020B0604030504040204" pitchFamily="50" charset="-128"/>
            </a:endParaRPr>
          </a:p>
        </p:txBody>
      </p:sp>
      <p:sp>
        <p:nvSpPr>
          <p:cNvPr id="5" name="正方形/長方形 4"/>
          <p:cNvSpPr/>
          <p:nvPr/>
        </p:nvSpPr>
        <p:spPr>
          <a:xfrm>
            <a:off x="0" y="822636"/>
            <a:ext cx="9906000" cy="738664"/>
          </a:xfrm>
          <a:prstGeom prst="rect">
            <a:avLst/>
          </a:prstGeom>
        </p:spPr>
        <p:txBody>
          <a:bodyPr wrap="square">
            <a:spAutoFit/>
          </a:bodyPr>
          <a:lstStyle/>
          <a:p>
            <a:r>
              <a:rPr lang="en-US" altLang="ja-JP" sz="1400" dirty="0">
                <a:latin typeface="Meiryo UI" panose="020B0604030504040204" pitchFamily="50" charset="-128"/>
                <a:ea typeface="Meiryo UI" panose="020B0604030504040204" pitchFamily="50" charset="-128"/>
              </a:rPr>
              <a:t>1985</a:t>
            </a:r>
            <a:r>
              <a:rPr lang="ja-JP" altLang="en-US" sz="1400" dirty="0">
                <a:latin typeface="Meiryo UI" panose="020B0604030504040204" pitchFamily="50" charset="-128"/>
                <a:ea typeface="Meiryo UI" panose="020B0604030504040204" pitchFamily="50" charset="-128"/>
              </a:rPr>
              <a:t>年食品規則第 </a:t>
            </a:r>
            <a:r>
              <a:rPr lang="en-US" altLang="ja-JP" sz="1400" dirty="0">
                <a:latin typeface="Meiryo UI" panose="020B0604030504040204" pitchFamily="50" charset="-128"/>
                <a:ea typeface="Meiryo UI" panose="020B0604030504040204" pitchFamily="50" charset="-128"/>
              </a:rPr>
              <a:t>38</a:t>
            </a:r>
            <a:r>
              <a:rPr lang="ja-JP" altLang="en-US" sz="1400" dirty="0">
                <a:latin typeface="Meiryo UI" panose="020B0604030504040204" pitchFamily="50" charset="-128"/>
                <a:ea typeface="Meiryo UI" panose="020B0604030504040204" pitchFamily="50" charset="-128"/>
              </a:rPr>
              <a:t>では、表</a:t>
            </a:r>
            <a:r>
              <a:rPr lang="en-US" altLang="ja-JP" sz="1400" dirty="0">
                <a:latin typeface="Meiryo UI" panose="020B0604030504040204" pitchFamily="50" charset="-128"/>
                <a:ea typeface="Meiryo UI" panose="020B0604030504040204" pitchFamily="50" charset="-128"/>
              </a:rPr>
              <a:t>14 </a:t>
            </a:r>
            <a:r>
              <a:rPr lang="ja-JP" altLang="en-US" sz="1400" dirty="0">
                <a:latin typeface="Meiryo UI" panose="020B0604030504040204" pitchFamily="50" charset="-128"/>
                <a:ea typeface="Meiryo UI" panose="020B0604030504040204" pitchFamily="50" charset="-128"/>
              </a:rPr>
              <a:t>に記載されたすべての食品は、指定された最大許容割合を超える割合で、表に記載された物質を含んではならないとされている。 </a:t>
            </a:r>
          </a:p>
          <a:p>
            <a:r>
              <a:rPr lang="ja-JP" altLang="en-US" sz="1400" dirty="0">
                <a:latin typeface="Meiryo UI" panose="020B0604030504040204" pitchFamily="50" charset="-128"/>
                <a:ea typeface="Meiryo UI" panose="020B0604030504040204" pitchFamily="50" charset="-128"/>
              </a:rPr>
              <a:t>・表</a:t>
            </a:r>
            <a:r>
              <a:rPr lang="en-US" altLang="ja-JP" sz="1400" dirty="0">
                <a:latin typeface="Meiryo UI" panose="020B0604030504040204" pitchFamily="50" charset="-128"/>
                <a:ea typeface="Meiryo UI" panose="020B0604030504040204" pitchFamily="50" charset="-128"/>
              </a:rPr>
              <a:t>14 </a:t>
            </a:r>
            <a:r>
              <a:rPr lang="ja-JP" altLang="en-US" sz="1400" dirty="0">
                <a:latin typeface="Meiryo UI" panose="020B0604030504040204" pitchFamily="50" charset="-128"/>
                <a:ea typeface="Meiryo UI" panose="020B0604030504040204" pitchFamily="50" charset="-128"/>
              </a:rPr>
              <a:t>では野菜・果物類における金属汚染物質（ヒ素、鉛、水銀、カドミウム、アンチモン）の最大許容割合が下表のように規定されている。</a:t>
            </a:r>
          </a:p>
        </p:txBody>
      </p:sp>
      <p:sp>
        <p:nvSpPr>
          <p:cNvPr id="10" name="Rectangle 2"/>
          <p:cNvSpPr>
            <a:spLocks noChangeArrowheads="1"/>
          </p:cNvSpPr>
          <p:nvPr/>
        </p:nvSpPr>
        <p:spPr bwMode="auto">
          <a:xfrm>
            <a:off x="408353" y="6090537"/>
            <a:ext cx="2939343"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GB" sz="9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出典：</a:t>
            </a:r>
            <a:r>
              <a:rPr kumimoji="0" lang="en-GB" altLang="ja-JP" sz="9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1985</a:t>
            </a:r>
            <a:r>
              <a:rPr kumimoji="0" lang="ja-JP" altLang="en-GB" sz="9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年食品規則</a:t>
            </a:r>
            <a:endParaRPr kumimoji="0" lang="ja-JP" altLang="en-GB" sz="1800" i="0" u="none" strike="noStrike" cap="none" normalizeH="0" baseline="0" dirty="0">
              <a:ln>
                <a:noFill/>
              </a:ln>
              <a:solidFill>
                <a:schemeClr val="tx1">
                  <a:lumMod val="50000"/>
                </a:schemeClr>
              </a:solidFill>
              <a:effectLst/>
              <a:latin typeface="Arial" panose="020B0604020202020204" pitchFamily="34" charset="0"/>
            </a:endParaRPr>
          </a:p>
        </p:txBody>
      </p:sp>
      <p:graphicFrame>
        <p:nvGraphicFramePr>
          <p:cNvPr id="8" name="表 7"/>
          <p:cNvGraphicFramePr>
            <a:graphicFrameLocks noGrp="1"/>
          </p:cNvGraphicFramePr>
          <p:nvPr/>
        </p:nvGraphicFramePr>
        <p:xfrm>
          <a:off x="1280592" y="2852936"/>
          <a:ext cx="6811490" cy="1198753"/>
        </p:xfrm>
        <a:graphic>
          <a:graphicData uri="http://schemas.openxmlformats.org/drawingml/2006/table">
            <a:tbl>
              <a:tblPr firstRow="1" firstCol="1" bandRow="1"/>
              <a:tblGrid>
                <a:gridCol w="2448000">
                  <a:extLst>
                    <a:ext uri="{9D8B030D-6E8A-4147-A177-3AD203B41FA5}">
                      <a16:colId xmlns:a16="http://schemas.microsoft.com/office/drawing/2014/main" val="3214988001"/>
                    </a:ext>
                  </a:extLst>
                </a:gridCol>
                <a:gridCol w="872698">
                  <a:extLst>
                    <a:ext uri="{9D8B030D-6E8A-4147-A177-3AD203B41FA5}">
                      <a16:colId xmlns:a16="http://schemas.microsoft.com/office/drawing/2014/main" val="1735276791"/>
                    </a:ext>
                  </a:extLst>
                </a:gridCol>
                <a:gridCol w="872698">
                  <a:extLst>
                    <a:ext uri="{9D8B030D-6E8A-4147-A177-3AD203B41FA5}">
                      <a16:colId xmlns:a16="http://schemas.microsoft.com/office/drawing/2014/main" val="3951702016"/>
                    </a:ext>
                  </a:extLst>
                </a:gridCol>
                <a:gridCol w="872698">
                  <a:extLst>
                    <a:ext uri="{9D8B030D-6E8A-4147-A177-3AD203B41FA5}">
                      <a16:colId xmlns:a16="http://schemas.microsoft.com/office/drawing/2014/main" val="2890316054"/>
                    </a:ext>
                  </a:extLst>
                </a:gridCol>
                <a:gridCol w="872698">
                  <a:extLst>
                    <a:ext uri="{9D8B030D-6E8A-4147-A177-3AD203B41FA5}">
                      <a16:colId xmlns:a16="http://schemas.microsoft.com/office/drawing/2014/main" val="3153386590"/>
                    </a:ext>
                  </a:extLst>
                </a:gridCol>
                <a:gridCol w="872698">
                  <a:extLst>
                    <a:ext uri="{9D8B030D-6E8A-4147-A177-3AD203B41FA5}">
                      <a16:colId xmlns:a16="http://schemas.microsoft.com/office/drawing/2014/main" val="2419108622"/>
                    </a:ext>
                  </a:extLst>
                </a:gridCol>
              </a:tblGrid>
              <a:tr h="413385">
                <a:tc>
                  <a:txBody>
                    <a:bodyPr/>
                    <a:lstStyle/>
                    <a:p>
                      <a:pPr algn="ctr">
                        <a:lnSpc>
                          <a:spcPct val="115000"/>
                        </a:lnSpc>
                        <a:spcAft>
                          <a:spcPts val="0"/>
                        </a:spcAft>
                      </a:pPr>
                      <a:r>
                        <a:rPr lang="en-US" sz="1400" b="1" dirty="0" err="1">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食品</a:t>
                      </a:r>
                      <a:endParaRPr lang="ja-JP" sz="18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5000"/>
                        <a:lumOff val="75000"/>
                      </a:schemeClr>
                    </a:solidFill>
                  </a:tcPr>
                </a:tc>
                <a:tc>
                  <a:txBody>
                    <a:bodyPr/>
                    <a:lstStyle/>
                    <a:p>
                      <a:pPr algn="ctr">
                        <a:lnSpc>
                          <a:spcPct val="115000"/>
                        </a:lnSpc>
                        <a:spcAft>
                          <a:spcPts val="0"/>
                        </a:spcAft>
                      </a:pPr>
                      <a:r>
                        <a:rPr lang="en-US" sz="1400" b="1" dirty="0" err="1">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ヒ素</a:t>
                      </a:r>
                      <a:r>
                        <a:rPr lang="en-US" sz="1400" b="1" dirty="0">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(As)</a:t>
                      </a:r>
                      <a:endParaRPr lang="ja-JP" sz="18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5000"/>
                        <a:lumOff val="75000"/>
                      </a:schemeClr>
                    </a:solidFill>
                  </a:tcPr>
                </a:tc>
                <a:tc>
                  <a:txBody>
                    <a:bodyPr/>
                    <a:lstStyle/>
                    <a:p>
                      <a:pPr algn="ctr">
                        <a:lnSpc>
                          <a:spcPct val="115000"/>
                        </a:lnSpc>
                        <a:spcAft>
                          <a:spcPts val="0"/>
                        </a:spcAft>
                      </a:pPr>
                      <a:r>
                        <a:rPr lang="en-US" sz="1400" b="1" dirty="0">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鉛</a:t>
                      </a:r>
                      <a:endParaRPr lang="ja-JP" sz="18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5000"/>
                        <a:lumOff val="75000"/>
                      </a:schemeClr>
                    </a:solidFill>
                  </a:tcPr>
                </a:tc>
                <a:tc>
                  <a:txBody>
                    <a:bodyPr/>
                    <a:lstStyle/>
                    <a:p>
                      <a:pPr algn="ctr">
                        <a:lnSpc>
                          <a:spcPct val="115000"/>
                        </a:lnSpc>
                        <a:spcAft>
                          <a:spcPts val="0"/>
                        </a:spcAft>
                      </a:pPr>
                      <a:r>
                        <a:rPr lang="en-US" sz="1400" b="1" dirty="0" err="1">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水銀</a:t>
                      </a:r>
                      <a:endParaRPr lang="ja-JP" sz="18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5000"/>
                        <a:lumOff val="75000"/>
                      </a:schemeClr>
                    </a:solidFill>
                  </a:tcPr>
                </a:tc>
                <a:tc>
                  <a:txBody>
                    <a:bodyPr/>
                    <a:lstStyle/>
                    <a:p>
                      <a:pPr algn="ctr">
                        <a:lnSpc>
                          <a:spcPct val="115000"/>
                        </a:lnSpc>
                        <a:spcAft>
                          <a:spcPts val="0"/>
                        </a:spcAft>
                      </a:pPr>
                      <a:r>
                        <a:rPr lang="en-US" sz="1400" b="1" dirty="0" err="1">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カドミウム</a:t>
                      </a:r>
                      <a:r>
                        <a:rPr lang="en-US" sz="1400" b="1" dirty="0">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(Cd)</a:t>
                      </a:r>
                      <a:endParaRPr lang="ja-JP" sz="18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5000"/>
                        <a:lumOff val="75000"/>
                      </a:schemeClr>
                    </a:solidFill>
                  </a:tcPr>
                </a:tc>
                <a:tc>
                  <a:txBody>
                    <a:bodyPr/>
                    <a:lstStyle/>
                    <a:p>
                      <a:pPr algn="ctr">
                        <a:lnSpc>
                          <a:spcPct val="115000"/>
                        </a:lnSpc>
                        <a:spcAft>
                          <a:spcPts val="0"/>
                        </a:spcAft>
                      </a:pPr>
                      <a:r>
                        <a:rPr lang="en-US" sz="1400" b="1" dirty="0" err="1">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アンチモン（Sb</a:t>
                      </a:r>
                      <a:r>
                        <a:rPr lang="en-US" sz="1400" b="1" dirty="0">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a:t>
                      </a:r>
                      <a:endParaRPr lang="ja-JP" sz="18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5000"/>
                        <a:lumOff val="75000"/>
                      </a:schemeClr>
                    </a:solidFill>
                  </a:tcPr>
                </a:tc>
                <a:extLst>
                  <a:ext uri="{0D108BD9-81ED-4DB2-BD59-A6C34878D82A}">
                    <a16:rowId xmlns:a16="http://schemas.microsoft.com/office/drawing/2014/main" val="1340742403"/>
                  </a:ext>
                </a:extLst>
              </a:tr>
              <a:tr h="708025">
                <a:tc>
                  <a:txBody>
                    <a:bodyPr/>
                    <a:lstStyle/>
                    <a:p>
                      <a:pPr algn="just">
                        <a:lnSpc>
                          <a:spcPct val="115000"/>
                        </a:lnSpc>
                        <a:spcAft>
                          <a:spcPts val="0"/>
                        </a:spcAft>
                      </a:pPr>
                      <a:r>
                        <a:rPr lang="ja-JP" sz="1400" dirty="0">
                          <a:solidFill>
                            <a:srgbClr val="000000"/>
                          </a:solidFill>
                          <a:effectLst/>
                          <a:latin typeface="Meiryo UI" panose="020B0604030504040204" pitchFamily="50" charset="-128"/>
                          <a:ea typeface="Meiryo UI" panose="020B0604030504040204" pitchFamily="50" charset="-128"/>
                          <a:cs typeface="Calibri" panose="020F0502020204030204" pitchFamily="34" charset="0"/>
                        </a:rPr>
                        <a:t>野菜ジュース、フルーツジュース以外の野菜製品、フルーツ製品</a:t>
                      </a:r>
                      <a:endParaRPr lang="ja-JP" sz="1800" dirty="0">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400" dirty="0">
                          <a:solidFill>
                            <a:srgbClr val="000000"/>
                          </a:solidFill>
                          <a:effectLst/>
                          <a:latin typeface="Meiryo UI" panose="020B0604030504040204" pitchFamily="50" charset="-128"/>
                          <a:ea typeface="Meiryo UI" panose="020B0604030504040204" pitchFamily="50" charset="-128"/>
                          <a:cs typeface="Calibri" panose="020F0502020204030204" pitchFamily="34" charset="0"/>
                        </a:rPr>
                        <a:t>1</a:t>
                      </a:r>
                      <a:endParaRPr lang="ja-JP" sz="1800" dirty="0">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400" dirty="0">
                          <a:solidFill>
                            <a:srgbClr val="000000"/>
                          </a:solidFill>
                          <a:effectLst/>
                          <a:latin typeface="Meiryo UI" panose="020B0604030504040204" pitchFamily="50" charset="-128"/>
                          <a:ea typeface="Meiryo UI" panose="020B0604030504040204" pitchFamily="50" charset="-128"/>
                          <a:cs typeface="Calibri" panose="020F0502020204030204" pitchFamily="34" charset="0"/>
                        </a:rPr>
                        <a:t>2</a:t>
                      </a:r>
                      <a:endParaRPr lang="ja-JP" sz="1800" dirty="0">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400" dirty="0">
                          <a:solidFill>
                            <a:srgbClr val="000000"/>
                          </a:solidFill>
                          <a:effectLst/>
                          <a:latin typeface="Meiryo UI" panose="020B0604030504040204" pitchFamily="50" charset="-128"/>
                          <a:ea typeface="Meiryo UI" panose="020B0604030504040204" pitchFamily="50" charset="-128"/>
                          <a:cs typeface="Calibri" panose="020F0502020204030204" pitchFamily="34" charset="0"/>
                        </a:rPr>
                        <a:t>0.05</a:t>
                      </a:r>
                      <a:endParaRPr lang="ja-JP" sz="1800" dirty="0">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400" dirty="0">
                          <a:solidFill>
                            <a:srgbClr val="000000"/>
                          </a:solidFill>
                          <a:effectLst/>
                          <a:latin typeface="Meiryo UI" panose="020B0604030504040204" pitchFamily="50" charset="-128"/>
                          <a:ea typeface="Meiryo UI" panose="020B0604030504040204" pitchFamily="50" charset="-128"/>
                          <a:cs typeface="Calibri" panose="020F0502020204030204" pitchFamily="34" charset="0"/>
                        </a:rPr>
                        <a:t>1</a:t>
                      </a:r>
                      <a:endParaRPr lang="ja-JP" sz="1800" dirty="0">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400" dirty="0">
                          <a:solidFill>
                            <a:srgbClr val="000000"/>
                          </a:solidFill>
                          <a:effectLst/>
                          <a:latin typeface="Meiryo UI" panose="020B0604030504040204" pitchFamily="50" charset="-128"/>
                          <a:ea typeface="Meiryo UI" panose="020B0604030504040204" pitchFamily="50" charset="-128"/>
                          <a:cs typeface="Calibri" panose="020F0502020204030204" pitchFamily="34" charset="0"/>
                        </a:rPr>
                        <a:t>1</a:t>
                      </a:r>
                      <a:endParaRPr lang="ja-JP" sz="1800" dirty="0">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89179790"/>
                  </a:ext>
                </a:extLst>
              </a:tr>
            </a:tbl>
          </a:graphicData>
        </a:graphic>
      </p:graphicFrame>
      <p:sp>
        <p:nvSpPr>
          <p:cNvPr id="9" name="Rectangle 2"/>
          <p:cNvSpPr>
            <a:spLocks noChangeArrowheads="1"/>
          </p:cNvSpPr>
          <p:nvPr/>
        </p:nvSpPr>
        <p:spPr bwMode="auto">
          <a:xfrm>
            <a:off x="2648744" y="2423795"/>
            <a:ext cx="4544987"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US" sz="1400" b="1"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特定食品中の重金属・汚染物質の最大許容量 </a:t>
            </a:r>
            <a:r>
              <a:rPr kumimoji="0" lang="en-US" altLang="ja-JP" sz="1400" b="1"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(mg/kg)</a:t>
            </a:r>
            <a:endParaRPr kumimoji="0" lang="en-US" altLang="ja-JP" sz="1400" b="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9083064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青果物関連の食品規制の概要</a:t>
            </a:r>
            <a:br>
              <a:rPr lang="en-US" altLang="ja-JP" sz="1800" dirty="0">
                <a:latin typeface="Meiryo UI" panose="020B0604030504040204" pitchFamily="50" charset="-128"/>
                <a:ea typeface="Meiryo UI" panose="020B0604030504040204" pitchFamily="50" charset="-128"/>
              </a:rPr>
            </a:br>
            <a:r>
              <a:rPr lang="en-US" altLang="ja-JP" dirty="0">
                <a:latin typeface="Meiryo UI" panose="020B0604030504040204" pitchFamily="50" charset="-128"/>
                <a:ea typeface="Meiryo UI" panose="020B0604030504040204" pitchFamily="50" charset="-128"/>
              </a:rPr>
              <a:t>  </a:t>
            </a:r>
            <a:r>
              <a:rPr lang="ja-JP" altLang="en-US" dirty="0">
                <a:latin typeface="Meiryo UI" panose="020B0604030504040204" pitchFamily="50" charset="-128"/>
                <a:ea typeface="Meiryo UI" panose="020B0604030504040204" pitchFamily="50" charset="-128"/>
              </a:rPr>
              <a:t>食品添加物</a:t>
            </a:r>
            <a:endParaRPr kumimoji="1" lang="ja-JP" altLang="en-US" dirty="0">
              <a:latin typeface="Meiryo UI" panose="020B0604030504040204" pitchFamily="50" charset="-128"/>
              <a:ea typeface="Meiryo UI" panose="020B0604030504040204" pitchFamily="50" charset="-128"/>
            </a:endParaRPr>
          </a:p>
        </p:txBody>
      </p:sp>
      <p:sp>
        <p:nvSpPr>
          <p:cNvPr id="5" name="正方形/長方形 4"/>
          <p:cNvSpPr/>
          <p:nvPr/>
        </p:nvSpPr>
        <p:spPr>
          <a:xfrm>
            <a:off x="0" y="822636"/>
            <a:ext cx="9906000" cy="523220"/>
          </a:xfrm>
          <a:prstGeom prst="rect">
            <a:avLst/>
          </a:prstGeom>
        </p:spPr>
        <p:txBody>
          <a:bodyPr wrap="square">
            <a:spAutoFit/>
          </a:bodyPr>
          <a:lstStyle/>
          <a:p>
            <a:r>
              <a:rPr lang="en-US" altLang="ja-JP" sz="1400" dirty="0">
                <a:latin typeface="Meiryo UI" panose="020B0604030504040204" pitchFamily="50" charset="-128"/>
                <a:ea typeface="Meiryo UI" panose="020B0604030504040204" pitchFamily="50" charset="-128"/>
              </a:rPr>
              <a:t>1985</a:t>
            </a:r>
            <a:r>
              <a:rPr lang="ja-JP" altLang="en-US" sz="1400" dirty="0">
                <a:latin typeface="Meiryo UI" panose="020B0604030504040204" pitchFamily="50" charset="-128"/>
                <a:ea typeface="Meiryo UI" panose="020B0604030504040204" pitchFamily="50" charset="-128"/>
              </a:rPr>
              <a:t>年食品規則パート </a:t>
            </a:r>
            <a:r>
              <a:rPr lang="en-US" altLang="ja-JP" sz="1400" dirty="0">
                <a:latin typeface="Meiryo UI" panose="020B0604030504040204" pitchFamily="50" charset="-128"/>
                <a:ea typeface="Meiryo UI" panose="020B0604030504040204" pitchFamily="50" charset="-128"/>
              </a:rPr>
              <a:t>V</a:t>
            </a:r>
            <a:r>
              <a:rPr lang="ja-JP" altLang="en-US" sz="1400" dirty="0">
                <a:latin typeface="Meiryo UI" panose="020B0604030504040204" pitchFamily="50" charset="-128"/>
                <a:ea typeface="Meiryo UI" panose="020B0604030504040204" pitchFamily="50" charset="-128"/>
              </a:rPr>
              <a:t>の規則 </a:t>
            </a:r>
            <a:r>
              <a:rPr lang="en-US" altLang="ja-JP" sz="1400" dirty="0">
                <a:latin typeface="Meiryo UI" panose="020B0604030504040204" pitchFamily="50" charset="-128"/>
                <a:ea typeface="Meiryo UI" panose="020B0604030504040204" pitchFamily="50" charset="-128"/>
              </a:rPr>
              <a:t>19</a:t>
            </a:r>
            <a:r>
              <a:rPr lang="ja-JP" altLang="en-US" sz="1400" dirty="0">
                <a:latin typeface="Meiryo UI" panose="020B0604030504040204" pitchFamily="50" charset="-128"/>
                <a:ea typeface="Meiryo UI" panose="020B0604030504040204" pitchFamily="50" charset="-128"/>
              </a:rPr>
              <a:t>～</a:t>
            </a:r>
            <a:r>
              <a:rPr lang="en-US" altLang="ja-JP" sz="1400" dirty="0">
                <a:latin typeface="Meiryo UI" panose="020B0604030504040204" pitchFamily="50" charset="-128"/>
                <a:ea typeface="Meiryo UI" panose="020B0604030504040204" pitchFamily="50" charset="-128"/>
              </a:rPr>
              <a:t>26</a:t>
            </a:r>
            <a:r>
              <a:rPr lang="ja-JP" altLang="en-US" sz="1400" dirty="0">
                <a:latin typeface="Meiryo UI" panose="020B0604030504040204" pitchFamily="50" charset="-128"/>
                <a:ea typeface="Meiryo UI" panose="020B0604030504040204" pitchFamily="50" charset="-128"/>
              </a:rPr>
              <a:t>で食品添加物に関して規定している。</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・添加物としてのポジティブリストや使用許容値は、食品添加物の種類および対象となる食品ごとに細かく数値が定められている。</a:t>
            </a:r>
          </a:p>
        </p:txBody>
      </p:sp>
      <p:sp>
        <p:nvSpPr>
          <p:cNvPr id="10" name="Rectangle 2"/>
          <p:cNvSpPr>
            <a:spLocks noChangeArrowheads="1"/>
          </p:cNvSpPr>
          <p:nvPr/>
        </p:nvSpPr>
        <p:spPr bwMode="auto">
          <a:xfrm>
            <a:off x="344488" y="6205952"/>
            <a:ext cx="8001031"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kumimoji="0" lang="ja-JP" altLang="en-GB" sz="9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出典：</a:t>
            </a:r>
            <a:r>
              <a:rPr lang="ja-JP" altLang="en-US" sz="900" dirty="0">
                <a:latin typeface="Meiryo UI" panose="020B0604030504040204" pitchFamily="50" charset="-128"/>
                <a:ea typeface="Meiryo UI" panose="020B0604030504040204" pitchFamily="50" charset="-128"/>
                <a:hlinkClick r:id="rId2"/>
              </a:rPr>
              <a:t>青果物の輸入規制、輸入手続き</a:t>
            </a:r>
            <a:r>
              <a:rPr lang="en-US" altLang="ja-JP" sz="900" dirty="0">
                <a:latin typeface="Meiryo UI" panose="020B0604030504040204" pitchFamily="50" charset="-128"/>
                <a:ea typeface="Meiryo UI" panose="020B0604030504040204" pitchFamily="50" charset="-128"/>
                <a:hlinkClick r:id="rId2"/>
              </a:rPr>
              <a:t>(</a:t>
            </a:r>
            <a:r>
              <a:rPr lang="ja-JP" altLang="en-US" sz="900" dirty="0">
                <a:latin typeface="Meiryo UI" panose="020B0604030504040204" pitchFamily="50" charset="-128"/>
                <a:ea typeface="Meiryo UI" panose="020B0604030504040204" pitchFamily="50" charset="-128"/>
                <a:hlinkClick r:id="rId2"/>
              </a:rPr>
              <a:t>マレーシア</a:t>
            </a:r>
            <a:r>
              <a:rPr lang="en-US" altLang="ja-JP" sz="900" dirty="0">
                <a:latin typeface="Meiryo UI" panose="020B0604030504040204" pitchFamily="50" charset="-128"/>
                <a:ea typeface="Meiryo UI" panose="020B0604030504040204" pitchFamily="50" charset="-128"/>
                <a:hlinkClick r:id="rId2"/>
              </a:rPr>
              <a:t>) | </a:t>
            </a:r>
            <a:r>
              <a:rPr lang="ja-JP" altLang="en-US" sz="900" dirty="0">
                <a:latin typeface="Meiryo UI" panose="020B0604030504040204" pitchFamily="50" charset="-128"/>
                <a:ea typeface="Meiryo UI" panose="020B0604030504040204" pitchFamily="50" charset="-128"/>
                <a:hlinkClick r:id="rId2"/>
              </a:rPr>
              <a:t>日本からの輸出に関する制度 </a:t>
            </a:r>
            <a:r>
              <a:rPr lang="en-US" altLang="ja-JP" sz="900" dirty="0">
                <a:latin typeface="Meiryo UI" panose="020B0604030504040204" pitchFamily="50" charset="-128"/>
                <a:ea typeface="Meiryo UI" panose="020B0604030504040204" pitchFamily="50" charset="-128"/>
                <a:hlinkClick r:id="rId2"/>
              </a:rPr>
              <a:t>- </a:t>
            </a:r>
            <a:r>
              <a:rPr lang="ja-JP" altLang="en-US" sz="900" dirty="0">
                <a:latin typeface="Meiryo UI" panose="020B0604030504040204" pitchFamily="50" charset="-128"/>
                <a:ea typeface="Meiryo UI" panose="020B0604030504040204" pitchFamily="50" charset="-128"/>
                <a:hlinkClick r:id="rId2"/>
              </a:rPr>
              <a:t>マレーシア </a:t>
            </a:r>
            <a:r>
              <a:rPr lang="en-US" altLang="ja-JP" sz="900" dirty="0">
                <a:latin typeface="Meiryo UI" panose="020B0604030504040204" pitchFamily="50" charset="-128"/>
                <a:ea typeface="Meiryo UI" panose="020B0604030504040204" pitchFamily="50" charset="-128"/>
                <a:hlinkClick r:id="rId2"/>
              </a:rPr>
              <a:t>- </a:t>
            </a:r>
            <a:r>
              <a:rPr lang="ja-JP" altLang="en-US" sz="900" dirty="0">
                <a:latin typeface="Meiryo UI" panose="020B0604030504040204" pitchFamily="50" charset="-128"/>
                <a:ea typeface="Meiryo UI" panose="020B0604030504040204" pitchFamily="50" charset="-128"/>
                <a:hlinkClick r:id="rId2"/>
              </a:rPr>
              <a:t>アジア </a:t>
            </a:r>
            <a:r>
              <a:rPr lang="en-US" altLang="ja-JP" sz="900" dirty="0">
                <a:latin typeface="Meiryo UI" panose="020B0604030504040204" pitchFamily="50" charset="-128"/>
                <a:ea typeface="Meiryo UI" panose="020B0604030504040204" pitchFamily="50" charset="-128"/>
                <a:hlinkClick r:id="rId2"/>
              </a:rPr>
              <a:t>- </a:t>
            </a:r>
            <a:r>
              <a:rPr lang="ja-JP" altLang="en-US" sz="900" dirty="0">
                <a:latin typeface="Meiryo UI" panose="020B0604030504040204" pitchFamily="50" charset="-128"/>
                <a:ea typeface="Meiryo UI" panose="020B0604030504040204" pitchFamily="50" charset="-128"/>
                <a:hlinkClick r:id="rId2"/>
              </a:rPr>
              <a:t>国・地域別に見る </a:t>
            </a:r>
            <a:r>
              <a:rPr lang="en-US" altLang="ja-JP" sz="900" dirty="0">
                <a:latin typeface="Meiryo UI" panose="020B0604030504040204" pitchFamily="50" charset="-128"/>
                <a:ea typeface="Meiryo UI" panose="020B0604030504040204" pitchFamily="50" charset="-128"/>
                <a:hlinkClick r:id="rId2"/>
              </a:rPr>
              <a:t>- </a:t>
            </a:r>
            <a:r>
              <a:rPr lang="ja-JP" altLang="en-US" sz="900" dirty="0">
                <a:latin typeface="Meiryo UI" panose="020B0604030504040204" pitchFamily="50" charset="-128"/>
                <a:ea typeface="Meiryo UI" panose="020B0604030504040204" pitchFamily="50" charset="-128"/>
                <a:hlinkClick r:id="rId2"/>
              </a:rPr>
              <a:t>ジェトロ </a:t>
            </a:r>
            <a:r>
              <a:rPr lang="en-US" altLang="ja-JP" sz="900" dirty="0">
                <a:latin typeface="Meiryo UI" panose="020B0604030504040204" pitchFamily="50" charset="-128"/>
                <a:ea typeface="Meiryo UI" panose="020B0604030504040204" pitchFamily="50" charset="-128"/>
                <a:hlinkClick r:id="rId2"/>
              </a:rPr>
              <a:t>(jetro.go.jp)</a:t>
            </a:r>
            <a:endParaRPr kumimoji="0" lang="ja-JP" altLang="en-GB" sz="1800" b="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endParaRPr>
          </a:p>
        </p:txBody>
      </p:sp>
      <p:graphicFrame>
        <p:nvGraphicFramePr>
          <p:cNvPr id="6" name="表 5"/>
          <p:cNvGraphicFramePr>
            <a:graphicFrameLocks noGrp="1"/>
          </p:cNvGraphicFramePr>
          <p:nvPr/>
        </p:nvGraphicFramePr>
        <p:xfrm>
          <a:off x="2360712" y="2241324"/>
          <a:ext cx="5364000" cy="2955330"/>
        </p:xfrm>
        <a:graphic>
          <a:graphicData uri="http://schemas.openxmlformats.org/drawingml/2006/table">
            <a:tbl>
              <a:tblPr/>
              <a:tblGrid>
                <a:gridCol w="1296000">
                  <a:extLst>
                    <a:ext uri="{9D8B030D-6E8A-4147-A177-3AD203B41FA5}">
                      <a16:colId xmlns:a16="http://schemas.microsoft.com/office/drawing/2014/main" val="283676966"/>
                    </a:ext>
                  </a:extLst>
                </a:gridCol>
                <a:gridCol w="1584000">
                  <a:extLst>
                    <a:ext uri="{9D8B030D-6E8A-4147-A177-3AD203B41FA5}">
                      <a16:colId xmlns:a16="http://schemas.microsoft.com/office/drawing/2014/main" val="2669654980"/>
                    </a:ext>
                  </a:extLst>
                </a:gridCol>
                <a:gridCol w="2484000">
                  <a:extLst>
                    <a:ext uri="{9D8B030D-6E8A-4147-A177-3AD203B41FA5}">
                      <a16:colId xmlns:a16="http://schemas.microsoft.com/office/drawing/2014/main" val="680950443"/>
                    </a:ext>
                  </a:extLst>
                </a:gridCol>
              </a:tblGrid>
              <a:tr h="295533">
                <a:tc>
                  <a:txBody>
                    <a:bodyPr/>
                    <a:lstStyle/>
                    <a:p>
                      <a:pPr algn="ctr" fontAlgn="t"/>
                      <a:r>
                        <a:rPr lang="ja-JP" altLang="en-US" sz="1500" b="1" i="0" dirty="0">
                          <a:effectLst/>
                          <a:latin typeface="Meiryo UI" panose="020B0604030504040204" pitchFamily="50" charset="-128"/>
                          <a:ea typeface="Meiryo UI" panose="020B0604030504040204" pitchFamily="50" charset="-128"/>
                        </a:rPr>
                        <a:t>添加物の種類</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fontAlgn="t"/>
                      <a:r>
                        <a:rPr lang="ja-JP" altLang="en-US" sz="1500" b="1" i="0" dirty="0">
                          <a:effectLst/>
                          <a:latin typeface="Meiryo UI" panose="020B0604030504040204" pitchFamily="50" charset="-128"/>
                          <a:ea typeface="Meiryo UI" panose="020B0604030504040204" pitchFamily="50" charset="-128"/>
                        </a:rPr>
                        <a:t>食品規則</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fontAlgn="t"/>
                      <a:r>
                        <a:rPr lang="ja-JP" altLang="en-US" sz="1500" b="1" i="0" dirty="0">
                          <a:effectLst/>
                          <a:latin typeface="Meiryo UI" panose="020B0604030504040204" pitchFamily="50" charset="-128"/>
                          <a:ea typeface="Meiryo UI" panose="020B0604030504040204" pitchFamily="50" charset="-128"/>
                        </a:rPr>
                        <a:t>附表</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extLst>
                  <a:ext uri="{0D108BD9-81ED-4DB2-BD59-A6C34878D82A}">
                    <a16:rowId xmlns:a16="http://schemas.microsoft.com/office/drawing/2014/main" val="935266172"/>
                  </a:ext>
                </a:extLst>
              </a:tr>
              <a:tr h="295533">
                <a:tc>
                  <a:txBody>
                    <a:bodyPr/>
                    <a:lstStyle/>
                    <a:p>
                      <a:pPr algn="l" fontAlgn="t"/>
                      <a:r>
                        <a:rPr lang="ja-JP" altLang="en-US" sz="1500" b="0" i="0" dirty="0">
                          <a:effectLst/>
                          <a:latin typeface="Meiryo UI" panose="020B0604030504040204" pitchFamily="50" charset="-128"/>
                          <a:ea typeface="Meiryo UI" panose="020B0604030504040204" pitchFamily="50" charset="-128"/>
                        </a:rPr>
                        <a:t>保存料</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fontAlgn="t"/>
                      <a:r>
                        <a:rPr lang="en-US" sz="1500" dirty="0">
                          <a:effectLst/>
                        </a:rPr>
                        <a:t>Regulation 20</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500" dirty="0">
                          <a:effectLst/>
                        </a:rPr>
                        <a:t>SIXTH SCHEDULE</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072212804"/>
                  </a:ext>
                </a:extLst>
              </a:tr>
              <a:tr h="295533">
                <a:tc>
                  <a:txBody>
                    <a:bodyPr/>
                    <a:lstStyle/>
                    <a:p>
                      <a:pPr algn="l" fontAlgn="t"/>
                      <a:r>
                        <a:rPr lang="ja-JP" altLang="en-US" sz="1500" b="0" i="0" dirty="0">
                          <a:effectLst/>
                          <a:latin typeface="Meiryo UI" panose="020B0604030504040204" pitchFamily="50" charset="-128"/>
                          <a:ea typeface="Meiryo UI" panose="020B0604030504040204" pitchFamily="50" charset="-128"/>
                        </a:rPr>
                        <a:t>抗菌剤</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fontAlgn="t"/>
                      <a:r>
                        <a:rPr lang="en-US" sz="1500" dirty="0">
                          <a:effectLst/>
                        </a:rPr>
                        <a:t>Regulation 20A</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500" dirty="0">
                          <a:effectLst/>
                        </a:rPr>
                        <a:t>SIXTH (A) SCHEDULE</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265121553"/>
                  </a:ext>
                </a:extLst>
              </a:tr>
              <a:tr h="295533">
                <a:tc>
                  <a:txBody>
                    <a:bodyPr/>
                    <a:lstStyle/>
                    <a:p>
                      <a:pPr algn="l" fontAlgn="t"/>
                      <a:r>
                        <a:rPr lang="ja-JP" altLang="en-US" sz="1500" b="0" i="0" dirty="0">
                          <a:effectLst/>
                          <a:latin typeface="Meiryo UI" panose="020B0604030504040204" pitchFamily="50" charset="-128"/>
                          <a:ea typeface="Meiryo UI" panose="020B0604030504040204" pitchFamily="50" charset="-128"/>
                        </a:rPr>
                        <a:t>着色料</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fontAlgn="t"/>
                      <a:r>
                        <a:rPr lang="en-US" sz="1500" dirty="0">
                          <a:effectLst/>
                        </a:rPr>
                        <a:t>Regulation 21</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500" dirty="0">
                          <a:effectLst/>
                        </a:rPr>
                        <a:t>SEVENTH SCHEDULE</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55796426"/>
                  </a:ext>
                </a:extLst>
              </a:tr>
              <a:tr h="295533">
                <a:tc>
                  <a:txBody>
                    <a:bodyPr/>
                    <a:lstStyle/>
                    <a:p>
                      <a:pPr algn="l" fontAlgn="t"/>
                      <a:r>
                        <a:rPr lang="ja-JP" altLang="en-US" sz="1500" b="0" i="0" dirty="0">
                          <a:effectLst/>
                          <a:latin typeface="Meiryo UI" panose="020B0604030504040204" pitchFamily="50" charset="-128"/>
                          <a:ea typeface="Meiryo UI" panose="020B0604030504040204" pitchFamily="50" charset="-128"/>
                        </a:rPr>
                        <a:t>香料</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fontAlgn="t"/>
                      <a:r>
                        <a:rPr lang="en-US" sz="1500" dirty="0">
                          <a:effectLst/>
                        </a:rPr>
                        <a:t>Regulation 22</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500" dirty="0">
                          <a:effectLst/>
                        </a:rPr>
                        <a:t>EIGHTH SCHEDULE</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334939449"/>
                  </a:ext>
                </a:extLst>
              </a:tr>
              <a:tr h="295533">
                <a:tc>
                  <a:txBody>
                    <a:bodyPr/>
                    <a:lstStyle/>
                    <a:p>
                      <a:pPr algn="l" fontAlgn="t"/>
                      <a:r>
                        <a:rPr lang="ja-JP" altLang="en-US" sz="1500" b="0" i="0" dirty="0">
                          <a:effectLst/>
                          <a:latin typeface="Meiryo UI" panose="020B0604030504040204" pitchFamily="50" charset="-128"/>
                          <a:ea typeface="Meiryo UI" panose="020B0604030504040204" pitchFamily="50" charset="-128"/>
                        </a:rPr>
                        <a:t>風味増強剤</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fontAlgn="t"/>
                      <a:r>
                        <a:rPr lang="en-US" sz="1500" dirty="0">
                          <a:effectLst/>
                        </a:rPr>
                        <a:t>Regulation 23</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500" dirty="0">
                          <a:effectLst/>
                        </a:rPr>
                        <a:t>NINTH SCHEDULE</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782389813"/>
                  </a:ext>
                </a:extLst>
              </a:tr>
              <a:tr h="295533">
                <a:tc>
                  <a:txBody>
                    <a:bodyPr/>
                    <a:lstStyle/>
                    <a:p>
                      <a:pPr algn="l" fontAlgn="t"/>
                      <a:r>
                        <a:rPr lang="ja-JP" altLang="en-US" sz="1500" b="0" i="0" dirty="0">
                          <a:effectLst/>
                          <a:latin typeface="Meiryo UI" panose="020B0604030504040204" pitchFamily="50" charset="-128"/>
                          <a:ea typeface="Meiryo UI" panose="020B0604030504040204" pitchFamily="50" charset="-128"/>
                        </a:rPr>
                        <a:t>酸化防止剤</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fontAlgn="t"/>
                      <a:r>
                        <a:rPr lang="en-US" sz="1500" dirty="0">
                          <a:effectLst/>
                        </a:rPr>
                        <a:t>Regulation 24</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500" dirty="0">
                          <a:effectLst/>
                        </a:rPr>
                        <a:t>TENTH SCHEDULE</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308710016"/>
                  </a:ext>
                </a:extLst>
              </a:tr>
              <a:tr h="295533">
                <a:tc>
                  <a:txBody>
                    <a:bodyPr/>
                    <a:lstStyle/>
                    <a:p>
                      <a:pPr algn="l" fontAlgn="t"/>
                      <a:r>
                        <a:rPr lang="ja-JP" altLang="en-US" sz="1500" b="0" i="0" dirty="0">
                          <a:effectLst/>
                          <a:latin typeface="Meiryo UI" panose="020B0604030504040204" pitchFamily="50" charset="-128"/>
                          <a:ea typeface="Meiryo UI" panose="020B0604030504040204" pitchFamily="50" charset="-128"/>
                        </a:rPr>
                        <a:t>食品調整剤</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fontAlgn="t"/>
                      <a:r>
                        <a:rPr lang="en-US" sz="1500" dirty="0">
                          <a:effectLst/>
                        </a:rPr>
                        <a:t>Regulation 25</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500" dirty="0">
                          <a:effectLst/>
                        </a:rPr>
                        <a:t>ELEVENTH SCHEDULE</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31278794"/>
                  </a:ext>
                </a:extLst>
              </a:tr>
              <a:tr h="295533">
                <a:tc>
                  <a:txBody>
                    <a:bodyPr/>
                    <a:lstStyle/>
                    <a:p>
                      <a:pPr algn="l" fontAlgn="t"/>
                      <a:r>
                        <a:rPr lang="ja-JP" altLang="en-US" sz="1500" b="0" i="0" dirty="0">
                          <a:effectLst/>
                          <a:latin typeface="Meiryo UI" panose="020B0604030504040204" pitchFamily="50" charset="-128"/>
                          <a:ea typeface="Meiryo UI" panose="020B0604030504040204" pitchFamily="50" charset="-128"/>
                        </a:rPr>
                        <a:t>栄養強化剤</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fontAlgn="t"/>
                      <a:r>
                        <a:rPr lang="en-US" sz="1500" dirty="0">
                          <a:effectLst/>
                        </a:rPr>
                        <a:t>Regulation 26</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500" dirty="0">
                          <a:effectLst/>
                        </a:rPr>
                        <a:t>TWELFTH SCHEDULE</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425036945"/>
                  </a:ext>
                </a:extLst>
              </a:tr>
              <a:tr h="295533">
                <a:tc>
                  <a:txBody>
                    <a:bodyPr/>
                    <a:lstStyle/>
                    <a:p>
                      <a:pPr algn="l" fontAlgn="t"/>
                      <a:r>
                        <a:rPr lang="ja-JP" altLang="en-US" sz="1500" b="0" i="0" dirty="0">
                          <a:effectLst/>
                          <a:latin typeface="Meiryo UI" panose="020B0604030504040204" pitchFamily="50" charset="-128"/>
                          <a:ea typeface="Meiryo UI" panose="020B0604030504040204" pitchFamily="50" charset="-128"/>
                        </a:rPr>
                        <a:t>ビフィズス菌</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fontAlgn="t"/>
                      <a:r>
                        <a:rPr lang="en-US" sz="1500" dirty="0">
                          <a:effectLst/>
                        </a:rPr>
                        <a:t>Regulation 26A</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500" dirty="0">
                          <a:effectLst/>
                        </a:rPr>
                        <a:t>TWELFTH </a:t>
                      </a:r>
                      <a:r>
                        <a:rPr lang="ja-JP" altLang="en-US" sz="1500" baseline="0" dirty="0">
                          <a:effectLst/>
                        </a:rPr>
                        <a:t> </a:t>
                      </a:r>
                      <a:r>
                        <a:rPr lang="en-US" altLang="ja-JP" sz="1500" dirty="0">
                          <a:effectLst/>
                        </a:rPr>
                        <a:t>A </a:t>
                      </a:r>
                      <a:r>
                        <a:rPr lang="en-US" sz="1500" dirty="0">
                          <a:effectLst/>
                        </a:rPr>
                        <a:t> SCHEDULE</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783761355"/>
                  </a:ext>
                </a:extLst>
              </a:tr>
            </a:tbl>
          </a:graphicData>
        </a:graphic>
      </p:graphicFrame>
      <p:sp>
        <p:nvSpPr>
          <p:cNvPr id="7" name="正方形/長方形 6"/>
          <p:cNvSpPr/>
          <p:nvPr/>
        </p:nvSpPr>
        <p:spPr>
          <a:xfrm>
            <a:off x="3374627" y="1814970"/>
            <a:ext cx="3336170" cy="307777"/>
          </a:xfrm>
          <a:prstGeom prst="rect">
            <a:avLst/>
          </a:prstGeom>
        </p:spPr>
        <p:txBody>
          <a:bodyPr wrap="none">
            <a:spAutoFit/>
          </a:bodyPr>
          <a:lstStyle/>
          <a:p>
            <a:r>
              <a:rPr lang="ja-JP" altLang="en-US" sz="1400" b="1" dirty="0">
                <a:solidFill>
                  <a:srgbClr val="000000"/>
                </a:solidFill>
                <a:latin typeface="Meiryo UI" panose="020B0604030504040204" pitchFamily="50" charset="-128"/>
                <a:ea typeface="Meiryo UI" panose="020B0604030504040204" pitchFamily="50" charset="-128"/>
              </a:rPr>
              <a:t>食品添加物の種類別食品規則および付表</a:t>
            </a:r>
            <a:endParaRPr lang="ja-JP" altLang="en-US" sz="14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9103425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青果物関連の食品規制の概要</a:t>
            </a:r>
            <a:br>
              <a:rPr lang="en-US" altLang="ja-JP"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品質等級 </a:t>
            </a:r>
            <a:r>
              <a:rPr lang="en-US" altLang="ja-JP" sz="1800" dirty="0">
                <a:latin typeface="Meiryo UI" panose="020B0604030504040204" pitchFamily="50" charset="-128"/>
                <a:ea typeface="Meiryo UI" panose="020B0604030504040204" pitchFamily="50" charset="-128"/>
              </a:rPr>
              <a:t>(1/2)</a:t>
            </a:r>
            <a:endParaRPr kumimoji="1" lang="ja-JP" altLang="en-US" dirty="0">
              <a:latin typeface="Meiryo UI" panose="020B0604030504040204" pitchFamily="50" charset="-128"/>
              <a:ea typeface="Meiryo UI" panose="020B0604030504040204" pitchFamily="50" charset="-128"/>
            </a:endParaRPr>
          </a:p>
        </p:txBody>
      </p:sp>
      <p:sp>
        <p:nvSpPr>
          <p:cNvPr id="10" name="Rectangle 2"/>
          <p:cNvSpPr>
            <a:spLocks noChangeArrowheads="1"/>
          </p:cNvSpPr>
          <p:nvPr/>
        </p:nvSpPr>
        <p:spPr bwMode="auto">
          <a:xfrm>
            <a:off x="344489" y="6142220"/>
            <a:ext cx="1872208"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kumimoji="0" lang="ja-JP" altLang="en-GB" sz="9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出典：</a:t>
            </a:r>
            <a:r>
              <a:rPr lang="en-US" altLang="ja-JP" sz="900" dirty="0">
                <a:latin typeface="Meiryo UI" panose="020B0604030504040204" pitchFamily="50" charset="-128"/>
                <a:ea typeface="Meiryo UI" panose="020B0604030504040204" pitchFamily="50" charset="-128"/>
              </a:rPr>
              <a:t>Malaysia Standards</a:t>
            </a:r>
            <a:endParaRPr kumimoji="0" lang="ja-JP" altLang="en-GB" sz="18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endParaRPr>
          </a:p>
        </p:txBody>
      </p:sp>
      <p:sp>
        <p:nvSpPr>
          <p:cNvPr id="4" name="正方形/長方形 3"/>
          <p:cNvSpPr/>
          <p:nvPr/>
        </p:nvSpPr>
        <p:spPr>
          <a:xfrm>
            <a:off x="0" y="815060"/>
            <a:ext cx="9906000" cy="954107"/>
          </a:xfrm>
          <a:prstGeom prst="rect">
            <a:avLst/>
          </a:prstGeom>
        </p:spPr>
        <p:txBody>
          <a:bodyPr wrap="square">
            <a:spAutoFit/>
          </a:bodyPr>
          <a:lstStyle/>
          <a:p>
            <a:r>
              <a:rPr lang="ja-JP" altLang="en-US" sz="1400" dirty="0">
                <a:latin typeface="Meiryo UI" panose="020B0604030504040204" pitchFamily="50" charset="-128"/>
                <a:ea typeface="Meiryo UI" panose="020B0604030504040204" pitchFamily="50" charset="-128"/>
              </a:rPr>
              <a:t>マレーシア連邦農産物マーケティング（農産物等級、包装および表示）規則 </a:t>
            </a:r>
            <a:r>
              <a:rPr lang="en-US" altLang="ja-JP" sz="1400" dirty="0">
                <a:latin typeface="Meiryo UI" panose="020B0604030504040204" pitchFamily="50" charset="-128"/>
                <a:ea typeface="Meiryo UI" panose="020B0604030504040204" pitchFamily="50" charset="-128"/>
              </a:rPr>
              <a:t>2008</a:t>
            </a:r>
            <a:r>
              <a:rPr lang="ja-JP" altLang="en-US" sz="1400" dirty="0">
                <a:latin typeface="Meiryo UI" panose="020B0604030504040204" pitchFamily="50" charset="-128"/>
                <a:ea typeface="Meiryo UI" panose="020B0604030504040204" pitchFamily="50" charset="-128"/>
              </a:rPr>
              <a:t>（</a:t>
            </a:r>
            <a:r>
              <a:rPr lang="en-US" altLang="ja-JP" sz="1400" dirty="0">
                <a:latin typeface="Meiryo UI" panose="020B0604030504040204" pitchFamily="50" charset="-128"/>
                <a:ea typeface="Meiryo UI" panose="020B0604030504040204" pitchFamily="50" charset="-128"/>
              </a:rPr>
              <a:t>GPL</a:t>
            </a:r>
            <a:r>
              <a:rPr lang="ja-JP" altLang="en-US" sz="1400" dirty="0">
                <a:latin typeface="Meiryo UI" panose="020B0604030504040204" pitchFamily="50" charset="-128"/>
                <a:ea typeface="Meiryo UI" panose="020B0604030504040204" pitchFamily="50" charset="-128"/>
              </a:rPr>
              <a:t>（</a:t>
            </a:r>
            <a:r>
              <a:rPr lang="en-US" altLang="ja-JP" sz="1400" dirty="0">
                <a:latin typeface="Meiryo UI" panose="020B0604030504040204" pitchFamily="50" charset="-128"/>
                <a:ea typeface="Meiryo UI" panose="020B0604030504040204" pitchFamily="50" charset="-128"/>
              </a:rPr>
              <a:t>Grading, Packaging and Labeling</a:t>
            </a:r>
            <a:r>
              <a:rPr lang="ja-JP" altLang="en-US" sz="1400" dirty="0">
                <a:latin typeface="Meiryo UI" panose="020B0604030504040204" pitchFamily="50" charset="-128"/>
                <a:ea typeface="Meiryo UI" panose="020B0604030504040204" pitchFamily="50" charset="-128"/>
              </a:rPr>
              <a:t>）規則または</a:t>
            </a:r>
            <a:r>
              <a:rPr lang="en-US" altLang="ja-JP" sz="1400" dirty="0" err="1">
                <a:latin typeface="Meiryo UI" panose="020B0604030504040204" pitchFamily="50" charset="-128"/>
                <a:ea typeface="Meiryo UI" panose="020B0604030504040204" pitchFamily="50" charset="-128"/>
              </a:rPr>
              <a:t>Sijil</a:t>
            </a:r>
            <a:r>
              <a:rPr lang="en-US" altLang="ja-JP" sz="1400" dirty="0">
                <a:latin typeface="Meiryo UI" panose="020B0604030504040204" pitchFamily="50" charset="-128"/>
                <a:ea typeface="Meiryo UI" panose="020B0604030504040204" pitchFamily="50" charset="-128"/>
              </a:rPr>
              <a:t> (</a:t>
            </a:r>
            <a:r>
              <a:rPr lang="en-US" altLang="ja-JP" sz="1400" dirty="0" err="1">
                <a:latin typeface="Meiryo UI" panose="020B0604030504040204" pitchFamily="50" charset="-128"/>
                <a:ea typeface="Meiryo UI" panose="020B0604030504040204" pitchFamily="50" charset="-128"/>
              </a:rPr>
              <a:t>Penggredan</a:t>
            </a:r>
            <a:r>
              <a:rPr lang="en-US" altLang="ja-JP" sz="1400" dirty="0">
                <a:latin typeface="Meiryo UI" panose="020B0604030504040204" pitchFamily="50" charset="-128"/>
                <a:ea typeface="Meiryo UI" panose="020B0604030504040204" pitchFamily="50" charset="-128"/>
              </a:rPr>
              <a:t>, </a:t>
            </a:r>
            <a:r>
              <a:rPr lang="en-US" altLang="ja-JP" sz="1400" dirty="0" err="1">
                <a:latin typeface="Meiryo UI" panose="020B0604030504040204" pitchFamily="50" charset="-128"/>
                <a:ea typeface="Meiryo UI" panose="020B0604030504040204" pitchFamily="50" charset="-128"/>
              </a:rPr>
              <a:t>Pembungkusan</a:t>
            </a:r>
            <a:r>
              <a:rPr lang="en-US" altLang="ja-JP" sz="1400" dirty="0">
                <a:latin typeface="Meiryo UI" panose="020B0604030504040204" pitchFamily="50" charset="-128"/>
                <a:ea typeface="Meiryo UI" panose="020B0604030504040204" pitchFamily="50" charset="-128"/>
              </a:rPr>
              <a:t> Dan </a:t>
            </a:r>
            <a:r>
              <a:rPr lang="en-US" altLang="ja-JP" sz="1400" dirty="0" err="1">
                <a:latin typeface="Meiryo UI" panose="020B0604030504040204" pitchFamily="50" charset="-128"/>
                <a:ea typeface="Meiryo UI" panose="020B0604030504040204" pitchFamily="50" charset="-128"/>
              </a:rPr>
              <a:t>Pelabelan</a:t>
            </a:r>
            <a:r>
              <a:rPr lang="en-US" altLang="ja-JP" sz="1400" dirty="0">
                <a:latin typeface="Meiryo UI" panose="020B0604030504040204" pitchFamily="50" charset="-128"/>
                <a:ea typeface="Meiryo UI" panose="020B0604030504040204" pitchFamily="50" charset="-128"/>
              </a:rPr>
              <a:t>/ </a:t>
            </a:r>
            <a:r>
              <a:rPr lang="en-US" altLang="ja-JP" sz="1400" dirty="0" err="1">
                <a:latin typeface="Meiryo UI" panose="020B0604030504040204" pitchFamily="50" charset="-128"/>
                <a:ea typeface="Meiryo UI" panose="020B0604030504040204" pitchFamily="50" charset="-128"/>
              </a:rPr>
              <a:t>Sijil</a:t>
            </a:r>
            <a:r>
              <a:rPr lang="en-US" altLang="ja-JP" sz="1400"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の略で</a:t>
            </a:r>
            <a:r>
              <a:rPr lang="en-US" altLang="ja-JP" sz="1400" dirty="0">
                <a:latin typeface="Meiryo UI" panose="020B0604030504040204" pitchFamily="50" charset="-128"/>
                <a:ea typeface="Meiryo UI" panose="020B0604030504040204" pitchFamily="50" charset="-128"/>
              </a:rPr>
              <a:t>3P</a:t>
            </a:r>
            <a:r>
              <a:rPr lang="ja-JP" altLang="en-US" sz="1400" dirty="0">
                <a:latin typeface="Meiryo UI" panose="020B0604030504040204" pitchFamily="50" charset="-128"/>
                <a:ea typeface="Meiryo UI" panose="020B0604030504040204" pitchFamily="50" charset="-128"/>
              </a:rPr>
              <a:t>とも呼ばれる）は、青果物等級と生産地に基づく価格の特定と比較において、消費者に参考情報を提供することにより、消費者の権利を保護するために制定されたものである。</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・農業・食糧安全保障省（</a:t>
            </a:r>
            <a:r>
              <a:rPr lang="en-US" altLang="ja-JP" sz="1400" dirty="0">
                <a:latin typeface="Meiryo UI" panose="020B0604030504040204" pitchFamily="50" charset="-128"/>
                <a:ea typeface="Meiryo UI" panose="020B0604030504040204" pitchFamily="50" charset="-128"/>
              </a:rPr>
              <a:t>MAFS</a:t>
            </a:r>
            <a:r>
              <a:rPr lang="ja-JP" altLang="en-US" sz="1400" dirty="0">
                <a:latin typeface="Meiryo UI" panose="020B0604030504040204" pitchFamily="50" charset="-128"/>
                <a:ea typeface="Meiryo UI" panose="020B0604030504040204" pitchFamily="50" charset="-128"/>
              </a:rPr>
              <a:t>）連邦農業マーケティング局（</a:t>
            </a:r>
            <a:r>
              <a:rPr lang="en-US" altLang="ja-JP" sz="1400" dirty="0">
                <a:latin typeface="Meiryo UI" panose="020B0604030504040204" pitchFamily="50" charset="-128"/>
                <a:ea typeface="Meiryo UI" panose="020B0604030504040204" pitchFamily="50" charset="-128"/>
              </a:rPr>
              <a:t>FAMA</a:t>
            </a:r>
            <a:r>
              <a:rPr lang="ja-JP" altLang="en-US" sz="1400" dirty="0">
                <a:latin typeface="Meiryo UI" panose="020B0604030504040204" pitchFamily="50" charset="-128"/>
                <a:ea typeface="Meiryo UI" panose="020B0604030504040204" pitchFamily="50" charset="-128"/>
              </a:rPr>
              <a:t>）が</a:t>
            </a:r>
            <a:r>
              <a:rPr lang="en-US" altLang="ja-JP" sz="1400" dirty="0">
                <a:latin typeface="Meiryo UI" panose="020B0604030504040204" pitchFamily="50" charset="-128"/>
                <a:ea typeface="Meiryo UI" panose="020B0604030504040204" pitchFamily="50" charset="-128"/>
              </a:rPr>
              <a:t>GPL</a:t>
            </a:r>
            <a:r>
              <a:rPr lang="ja-JP" altLang="en-US" sz="1400" dirty="0">
                <a:latin typeface="Meiryo UI" panose="020B0604030504040204" pitchFamily="50" charset="-128"/>
                <a:ea typeface="Meiryo UI" panose="020B0604030504040204" pitchFamily="50" charset="-128"/>
              </a:rPr>
              <a:t>規制を実施している。 </a:t>
            </a:r>
          </a:p>
        </p:txBody>
      </p:sp>
      <p:sp>
        <p:nvSpPr>
          <p:cNvPr id="9" name="Rectangle 1"/>
          <p:cNvSpPr>
            <a:spLocks noChangeArrowheads="1"/>
          </p:cNvSpPr>
          <p:nvPr/>
        </p:nvSpPr>
        <p:spPr bwMode="auto">
          <a:xfrm>
            <a:off x="776536" y="2076068"/>
            <a:ext cx="8568952" cy="3801204"/>
          </a:xfrm>
          <a:prstGeom prst="rect">
            <a:avLst/>
          </a:prstGeom>
          <a:solidFill>
            <a:schemeClr val="tx2">
              <a:lumMod val="10000"/>
              <a:lumOff val="90000"/>
            </a:schemeClr>
          </a:solidFill>
          <a:ln>
            <a:solidFill>
              <a:schemeClr val="tx1">
                <a:lumMod val="50000"/>
              </a:schemeClr>
            </a:solidFill>
          </a:ln>
          <a:effectLst/>
        </p:spPr>
        <p:txBody>
          <a:bodyPr vert="horz" wrap="square" lIns="91440" tIns="45720" rIns="91440" bIns="4572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ja-JP" altLang="en-US" sz="1400" b="1" dirty="0">
                <a:latin typeface="Meiryo UI" panose="020B0604030504040204" pitchFamily="50" charset="-128"/>
                <a:ea typeface="Meiryo UI" panose="020B0604030504040204" pitchFamily="50" charset="-128"/>
                <a:cs typeface="Calibri" panose="020F0502020204030204" pitchFamily="34" charset="0"/>
              </a:rPr>
              <a:t>マレーシアにおける農産物品質等級基準</a:t>
            </a:r>
            <a:endParaRPr kumimoji="0" lang="en-US" altLang="ja-JP" sz="1400" b="1" dirty="0">
              <a:latin typeface="Meiryo UI" panose="020B0604030504040204" pitchFamily="50" charset="-128"/>
              <a:ea typeface="Meiryo UI" panose="020B0604030504040204" pitchFamily="50" charset="-128"/>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zh-CN"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GB"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すべての農産物は、</a:t>
            </a:r>
            <a:r>
              <a:rPr kumimoji="0" lang="en-GB" altLang="zh-CN"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3</a:t>
            </a:r>
            <a:r>
              <a:rPr kumimoji="0" lang="zh-CN" altLang="en-GB"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つのカテゴリーに分類される。プレミアムグレード、グレード</a:t>
            </a:r>
            <a:r>
              <a:rPr kumimoji="0" lang="en-GB" altLang="zh-CN"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1</a:t>
            </a:r>
            <a:r>
              <a:rPr kumimoji="0" lang="zh-CN" altLang="en-GB"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、グレード</a:t>
            </a:r>
            <a:r>
              <a:rPr kumimoji="0" lang="en-GB" altLang="zh-CN"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2</a:t>
            </a:r>
            <a:r>
              <a:rPr kumimoji="0" lang="zh-CN" altLang="en-GB"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の</a:t>
            </a:r>
            <a:r>
              <a:rPr kumimoji="0" lang="en-GB" altLang="zh-CN"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3</a:t>
            </a:r>
            <a:r>
              <a:rPr kumimoji="0" lang="zh-CN" altLang="en-GB"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種類である。</a:t>
            </a:r>
            <a:endParaRPr kumimoji="0" lang="ja-JP" altLang="en-GB"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zh-CN" altLang="en-GB"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プレミアムグレード </a:t>
            </a:r>
            <a:r>
              <a:rPr kumimoji="0" lang="ja-JP" altLang="en-US"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a:t>
            </a:r>
            <a:r>
              <a:rPr kumimoji="0" lang="en-GB" altLang="zh-CN"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 </a:t>
            </a:r>
            <a:r>
              <a:rPr kumimoji="0" lang="zh-CN" altLang="en-GB"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傷や欠陥のない果物や野菜</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zh-CN" altLang="en-GB"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グレード</a:t>
            </a:r>
            <a:r>
              <a:rPr kumimoji="0" lang="en-GB" altLang="zh-CN"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1</a:t>
            </a:r>
            <a:r>
              <a:rPr kumimoji="0" lang="zh-CN" altLang="en-GB"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とグレード</a:t>
            </a:r>
            <a:r>
              <a:rPr kumimoji="0" lang="en-GB" altLang="zh-CN"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2 </a:t>
            </a:r>
            <a:r>
              <a:rPr kumimoji="0" lang="ja-JP" altLang="en-US"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a:t>
            </a:r>
            <a:r>
              <a:rPr kumimoji="0" lang="en-GB" altLang="zh-CN"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 </a:t>
            </a:r>
            <a:r>
              <a:rPr kumimoji="0" lang="zh-CN" altLang="en-GB"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傷や欠点が許容範囲内の果物や野菜。グレード</a:t>
            </a:r>
            <a:r>
              <a:rPr kumimoji="0" lang="en-GB" altLang="zh-CN"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1</a:t>
            </a:r>
            <a:r>
              <a:rPr kumimoji="0" lang="zh-CN" altLang="en-GB"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とグレード</a:t>
            </a:r>
            <a:r>
              <a:rPr kumimoji="0" lang="en-GB" altLang="zh-CN"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2</a:t>
            </a:r>
            <a:r>
              <a:rPr kumimoji="0" lang="zh-CN" altLang="en-GB"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の果物や野菜の違いは、</a:t>
            </a:r>
            <a:endParaRPr kumimoji="0" lang="en-US" altLang="zh-CN"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ja-JP" altLang="en-US" sz="1400" dirty="0">
                <a:latin typeface="Meiryo UI" panose="020B0604030504040204" pitchFamily="50" charset="-128"/>
                <a:ea typeface="Meiryo UI" panose="020B0604030504040204" pitchFamily="50" charset="-128"/>
                <a:cs typeface="Calibri" panose="020F0502020204030204" pitchFamily="34" charset="0"/>
              </a:rPr>
              <a:t>　　　　　　　　　　　　　　　</a:t>
            </a:r>
            <a:r>
              <a:rPr kumimoji="0" lang="zh-CN" altLang="en-GB"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傷や欠点が許容できる最大レベルである。等級規格に準じて</a:t>
            </a:r>
            <a:r>
              <a:rPr kumimoji="0" lang="ja-JP" altLang="en-GB"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等級付けを</a:t>
            </a:r>
            <a:r>
              <a:rPr kumimoji="0" lang="zh-CN" altLang="en-GB"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することができる。</a:t>
            </a:r>
            <a:endParaRPr kumimoji="0" lang="en-US" altLang="zh-CN"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tabLst/>
            </a:pPr>
            <a:endParaRPr kumimoji="0" lang="en-US" altLang="zh-CN" sz="1400" dirty="0">
              <a:latin typeface="Meiryo UI" panose="020B0604030504040204" pitchFamily="50" charset="-128"/>
              <a:ea typeface="Meiryo UI" panose="020B0604030504040204" pitchFamily="50" charset="-128"/>
              <a:cs typeface="Calibri" panose="020F0502020204030204" pitchFamily="34" charset="0"/>
            </a:endParaRPr>
          </a:p>
          <a:p>
            <a:pPr lvl="0" defTabSz="914400"/>
            <a:r>
              <a:rPr kumimoji="0" lang="ja-JP" altLang="en-GB" sz="1400" dirty="0">
                <a:latin typeface="Meiryo UI" panose="020B0604030504040204" pitchFamily="50" charset="-128"/>
                <a:ea typeface="Meiryo UI" panose="020B0604030504040204" pitchFamily="50" charset="-128"/>
                <a:cs typeface="Calibri" panose="020F0502020204030204" pitchFamily="34" charset="0"/>
              </a:rPr>
              <a:t>品質等級</a:t>
            </a:r>
            <a:r>
              <a:rPr kumimoji="0" lang="zh-CN" altLang="en-GB" sz="1400" dirty="0">
                <a:latin typeface="Meiryo UI" panose="020B0604030504040204" pitchFamily="50" charset="-128"/>
                <a:ea typeface="Meiryo UI" panose="020B0604030504040204" pitchFamily="50" charset="-128"/>
                <a:cs typeface="Calibri" panose="020F0502020204030204" pitchFamily="34" charset="0"/>
              </a:rPr>
              <a:t>は、マレーシア規格（</a:t>
            </a:r>
            <a:r>
              <a:rPr kumimoji="0" lang="en-GB" altLang="zh-CN" sz="1400" dirty="0">
                <a:latin typeface="Meiryo UI" panose="020B0604030504040204" pitchFamily="50" charset="-128"/>
                <a:ea typeface="Meiryo UI" panose="020B0604030504040204" pitchFamily="50" charset="-128"/>
                <a:cs typeface="Calibri" panose="020F0502020204030204" pitchFamily="34" charset="0"/>
              </a:rPr>
              <a:t>MS</a:t>
            </a:r>
            <a:r>
              <a:rPr kumimoji="0" lang="zh-CN" altLang="en-GB" sz="1400" dirty="0">
                <a:latin typeface="Meiryo UI" panose="020B0604030504040204" pitchFamily="50" charset="-128"/>
                <a:ea typeface="Meiryo UI" panose="020B0604030504040204" pitchFamily="50" charset="-128"/>
                <a:cs typeface="Calibri" panose="020F0502020204030204" pitchFamily="34" charset="0"/>
              </a:rPr>
              <a:t>）のグレード規定に基づく。 </a:t>
            </a:r>
            <a:endParaRPr kumimoji="0" lang="ja-JP" altLang="en-GB" sz="1400" dirty="0">
              <a:latin typeface="Meiryo UI" panose="020B0604030504040204" pitchFamily="50" charset="-128"/>
              <a:ea typeface="Meiryo UI" panose="020B0604030504040204" pitchFamily="50" charset="-128"/>
            </a:endParaRPr>
          </a:p>
          <a:p>
            <a:pPr lvl="0" defTabSz="914400"/>
            <a:r>
              <a:rPr kumimoji="0" lang="ja-JP" altLang="en-US" sz="1400" dirty="0">
                <a:latin typeface="Meiryo UI" panose="020B0604030504040204" pitchFamily="50" charset="-128"/>
                <a:ea typeface="Meiryo UI" panose="020B0604030504040204" pitchFamily="50" charset="-128"/>
                <a:cs typeface="Calibri" panose="020F0502020204030204" pitchFamily="34" charset="0"/>
              </a:rPr>
              <a:t>・</a:t>
            </a:r>
            <a:r>
              <a:rPr kumimoji="0" lang="zh-CN" altLang="en-GB" sz="1400" dirty="0">
                <a:latin typeface="Meiryo UI" panose="020B0604030504040204" pitchFamily="50" charset="-128"/>
                <a:ea typeface="Meiryo UI" panose="020B0604030504040204" pitchFamily="50" charset="-128"/>
                <a:cs typeface="Calibri" panose="020F0502020204030204" pitchFamily="34" charset="0"/>
              </a:rPr>
              <a:t>現在、</a:t>
            </a:r>
            <a:r>
              <a:rPr kumimoji="0" lang="zh-CN" altLang="en-GB" sz="1400" dirty="0">
                <a:solidFill>
                  <a:srgbClr val="FF0000"/>
                </a:solidFill>
                <a:latin typeface="Meiryo UI" panose="020B0604030504040204" pitchFamily="50" charset="-128"/>
                <a:ea typeface="Meiryo UI" panose="020B0604030504040204" pitchFamily="50" charset="-128"/>
                <a:cs typeface="Calibri" panose="020F0502020204030204" pitchFamily="34" charset="0"/>
              </a:rPr>
              <a:t>マレーシア規格（</a:t>
            </a:r>
            <a:r>
              <a:rPr kumimoji="0" lang="en-GB" altLang="zh-CN" sz="1400" dirty="0">
                <a:solidFill>
                  <a:srgbClr val="FF0000"/>
                </a:solidFill>
                <a:latin typeface="Meiryo UI" panose="020B0604030504040204" pitchFamily="50" charset="-128"/>
                <a:ea typeface="Meiryo UI" panose="020B0604030504040204" pitchFamily="50" charset="-128"/>
                <a:cs typeface="Calibri" panose="020F0502020204030204" pitchFamily="34" charset="0"/>
              </a:rPr>
              <a:t>MS</a:t>
            </a:r>
            <a:r>
              <a:rPr kumimoji="0" lang="zh-CN" altLang="en-GB" sz="1400" dirty="0">
                <a:solidFill>
                  <a:srgbClr val="FF0000"/>
                </a:solidFill>
                <a:latin typeface="Meiryo UI" panose="020B0604030504040204" pitchFamily="50" charset="-128"/>
                <a:ea typeface="Meiryo UI" panose="020B0604030504040204" pitchFamily="50" charset="-128"/>
                <a:cs typeface="Calibri" panose="020F0502020204030204" pitchFamily="34" charset="0"/>
              </a:rPr>
              <a:t>）が基準を設けているのは、かんしょと</a:t>
            </a:r>
            <a:r>
              <a:rPr kumimoji="0" lang="ja-JP" altLang="en-US" sz="1400" dirty="0">
                <a:solidFill>
                  <a:srgbClr val="FF0000"/>
                </a:solidFill>
                <a:latin typeface="Meiryo UI" panose="020B0604030504040204" pitchFamily="50" charset="-128"/>
                <a:ea typeface="Meiryo UI" panose="020B0604030504040204" pitchFamily="50" charset="-128"/>
                <a:cs typeface="Calibri" panose="020F0502020204030204" pitchFamily="34" charset="0"/>
              </a:rPr>
              <a:t>マスクメロンだけ</a:t>
            </a:r>
            <a:r>
              <a:rPr kumimoji="0" lang="zh-CN" altLang="en-GB" sz="1400" dirty="0">
                <a:latin typeface="Meiryo UI" panose="020B0604030504040204" pitchFamily="50" charset="-128"/>
                <a:ea typeface="Meiryo UI" panose="020B0604030504040204" pitchFamily="50" charset="-128"/>
                <a:cs typeface="Calibri" panose="020F0502020204030204" pitchFamily="34" charset="0"/>
              </a:rPr>
              <a:t>である。</a:t>
            </a:r>
            <a:endParaRPr kumimoji="0" lang="en-US" altLang="zh-CN" sz="1400" dirty="0">
              <a:latin typeface="Meiryo UI" panose="020B0604030504040204" pitchFamily="50" charset="-128"/>
              <a:ea typeface="Meiryo UI" panose="020B0604030504040204" pitchFamily="50" charset="-128"/>
              <a:cs typeface="Calibri" panose="020F0502020204030204" pitchFamily="34" charset="0"/>
            </a:endParaRPr>
          </a:p>
          <a:p>
            <a:pPr lvl="0" defTabSz="914400"/>
            <a:endParaRPr kumimoji="0" lang="en-US" altLang="zh-CN" sz="1400" dirty="0">
              <a:latin typeface="Meiryo UI" panose="020B0604030504040204" pitchFamily="50" charset="-128"/>
              <a:ea typeface="Meiryo UI" panose="020B0604030504040204" pitchFamily="50" charset="-128"/>
              <a:cs typeface="Calibri" panose="020F0502020204030204" pitchFamily="34" charset="0"/>
            </a:endParaRPr>
          </a:p>
          <a:p>
            <a:pPr lvl="0" defTabSz="914400"/>
            <a:endParaRPr kumimoji="0" lang="en-US" altLang="zh-CN" sz="1400" dirty="0">
              <a:latin typeface="Meiryo UI" panose="020B0604030504040204" pitchFamily="50" charset="-128"/>
              <a:ea typeface="Meiryo UI" panose="020B0604030504040204" pitchFamily="50" charset="-128"/>
              <a:cs typeface="Calibri" panose="020F0502020204030204" pitchFamily="34" charset="0"/>
            </a:endParaRPr>
          </a:p>
          <a:p>
            <a:pPr lvl="0" defTabSz="914400"/>
            <a:endParaRPr kumimoji="0" lang="en-US" altLang="zh-CN" sz="1400" dirty="0">
              <a:latin typeface="Meiryo UI" panose="020B0604030504040204" pitchFamily="50" charset="-128"/>
              <a:ea typeface="Meiryo UI" panose="020B0604030504040204" pitchFamily="50" charset="-128"/>
              <a:cs typeface="Calibri" panose="020F0502020204030204" pitchFamily="34" charset="0"/>
            </a:endParaRPr>
          </a:p>
          <a:p>
            <a:pPr lvl="0" defTabSz="914400"/>
            <a:endParaRPr kumimoji="0" lang="en-US" altLang="zh-CN" sz="1400" dirty="0">
              <a:latin typeface="Meiryo UI" panose="020B0604030504040204" pitchFamily="50" charset="-128"/>
              <a:ea typeface="Meiryo UI" panose="020B0604030504040204" pitchFamily="50" charset="-128"/>
              <a:cs typeface="Calibri" panose="020F0502020204030204" pitchFamily="34" charset="0"/>
            </a:endParaRPr>
          </a:p>
          <a:p>
            <a:pPr lvl="0" defTabSz="914400"/>
            <a:endParaRPr kumimoji="0" lang="en-US" altLang="zh-CN" sz="1400" dirty="0">
              <a:latin typeface="Meiryo UI" panose="020B0604030504040204" pitchFamily="50" charset="-128"/>
              <a:ea typeface="Meiryo UI" panose="020B0604030504040204" pitchFamily="50" charset="-128"/>
              <a:cs typeface="Calibri" panose="020F0502020204030204" pitchFamily="34" charset="0"/>
            </a:endParaRPr>
          </a:p>
          <a:p>
            <a:pPr lvl="0" defTabSz="914400"/>
            <a:endParaRPr kumimoji="0" lang="en-US" altLang="zh-CN" sz="1400" dirty="0">
              <a:latin typeface="Meiryo UI" panose="020B0604030504040204" pitchFamily="50" charset="-128"/>
              <a:ea typeface="Meiryo UI" panose="020B0604030504040204" pitchFamily="50" charset="-128"/>
              <a:cs typeface="Calibri" panose="020F0502020204030204" pitchFamily="34" charset="0"/>
            </a:endParaRPr>
          </a:p>
          <a:p>
            <a:pPr lvl="0" defTabSz="914400"/>
            <a:r>
              <a:rPr kumimoji="0" lang="zh-CN" altLang="en-GB" sz="1400" dirty="0">
                <a:solidFill>
                  <a:srgbClr val="FF0000"/>
                </a:solidFill>
                <a:latin typeface="Meiryo UI" panose="020B0604030504040204" pitchFamily="50" charset="-128"/>
                <a:ea typeface="Meiryo UI" panose="020B0604030504040204" pitchFamily="50" charset="-128"/>
                <a:cs typeface="Calibri" panose="020F0502020204030204" pitchFamily="34" charset="0"/>
              </a:rPr>
              <a:t>梨や柿</a:t>
            </a:r>
            <a:r>
              <a:rPr kumimoji="0" lang="zh-CN" altLang="en-GB" sz="1400" dirty="0">
                <a:latin typeface="Meiryo UI" panose="020B0604030504040204" pitchFamily="50" charset="-128"/>
                <a:ea typeface="Meiryo UI" panose="020B0604030504040204" pitchFamily="50" charset="-128"/>
                <a:cs typeface="Calibri" panose="020F0502020204030204" pitchFamily="34" charset="0"/>
              </a:rPr>
              <a:t>など、</a:t>
            </a:r>
            <a:r>
              <a:rPr kumimoji="0" lang="zh-CN" altLang="en-GB" sz="1400" dirty="0">
                <a:solidFill>
                  <a:srgbClr val="FF0000"/>
                </a:solidFill>
                <a:latin typeface="Meiryo UI" panose="020B0604030504040204" pitchFamily="50" charset="-128"/>
                <a:ea typeface="Meiryo UI" panose="020B0604030504040204" pitchFamily="50" charset="-128"/>
                <a:cs typeface="Calibri" panose="020F0502020204030204" pitchFamily="34" charset="0"/>
              </a:rPr>
              <a:t>マレーシア規格（</a:t>
            </a:r>
            <a:r>
              <a:rPr kumimoji="0" lang="en-GB" altLang="zh-CN" sz="1400" dirty="0">
                <a:solidFill>
                  <a:srgbClr val="FF0000"/>
                </a:solidFill>
                <a:latin typeface="Meiryo UI" panose="020B0604030504040204" pitchFamily="50" charset="-128"/>
                <a:ea typeface="Meiryo UI" panose="020B0604030504040204" pitchFamily="50" charset="-128"/>
                <a:cs typeface="Calibri" panose="020F0502020204030204" pitchFamily="34" charset="0"/>
              </a:rPr>
              <a:t>MS</a:t>
            </a:r>
            <a:r>
              <a:rPr kumimoji="0" lang="zh-CN" altLang="en-GB" sz="1400" dirty="0">
                <a:solidFill>
                  <a:srgbClr val="FF0000"/>
                </a:solidFill>
                <a:latin typeface="Meiryo UI" panose="020B0604030504040204" pitchFamily="50" charset="-128"/>
                <a:ea typeface="Meiryo UI" panose="020B0604030504040204" pitchFamily="50" charset="-128"/>
                <a:cs typeface="Calibri" panose="020F0502020204030204" pitchFamily="34" charset="0"/>
              </a:rPr>
              <a:t>）がない農産物の場合は、原産国の等級規格に準じて</a:t>
            </a:r>
            <a:r>
              <a:rPr kumimoji="0" lang="ja-JP" altLang="en-GB" sz="1400" dirty="0">
                <a:solidFill>
                  <a:srgbClr val="FF0000"/>
                </a:solidFill>
                <a:latin typeface="Meiryo UI" panose="020B0604030504040204" pitchFamily="50" charset="-128"/>
                <a:ea typeface="Meiryo UI" panose="020B0604030504040204" pitchFamily="50" charset="-128"/>
                <a:cs typeface="Calibri" panose="020F0502020204030204" pitchFamily="34" charset="0"/>
              </a:rPr>
              <a:t>等級付け</a:t>
            </a:r>
            <a:r>
              <a:rPr kumimoji="0" lang="ja-JP" altLang="en-GB" sz="1400" dirty="0">
                <a:latin typeface="Meiryo UI" panose="020B0604030504040204" pitchFamily="50" charset="-128"/>
                <a:ea typeface="Meiryo UI" panose="020B0604030504040204" pitchFamily="50" charset="-128"/>
                <a:cs typeface="Calibri" panose="020F0502020204030204" pitchFamily="34" charset="0"/>
              </a:rPr>
              <a:t>を</a:t>
            </a:r>
            <a:r>
              <a:rPr kumimoji="0" lang="zh-CN" altLang="en-GB" sz="1400" dirty="0">
                <a:latin typeface="Meiryo UI" panose="020B0604030504040204" pitchFamily="50" charset="-128"/>
                <a:ea typeface="Meiryo UI" panose="020B0604030504040204" pitchFamily="50" charset="-128"/>
                <a:cs typeface="Calibri" panose="020F0502020204030204" pitchFamily="34" charset="0"/>
              </a:rPr>
              <a:t>することができる。</a:t>
            </a:r>
            <a:endParaRPr kumimoji="0" lang="zh-CN" altLang="en-GB"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p:txBody>
      </p:sp>
      <p:graphicFrame>
        <p:nvGraphicFramePr>
          <p:cNvPr id="8" name="表 7"/>
          <p:cNvGraphicFramePr>
            <a:graphicFrameLocks noGrp="1"/>
          </p:cNvGraphicFramePr>
          <p:nvPr/>
        </p:nvGraphicFramePr>
        <p:xfrm>
          <a:off x="1553192" y="4293096"/>
          <a:ext cx="6394450" cy="925922"/>
        </p:xfrm>
        <a:graphic>
          <a:graphicData uri="http://schemas.openxmlformats.org/drawingml/2006/table">
            <a:tbl>
              <a:tblPr firstRow="1" firstCol="1" bandRow="1">
                <a:tableStyleId>{5C22544A-7EE6-4342-B048-85BDC9FD1C3A}</a:tableStyleId>
              </a:tblPr>
              <a:tblGrid>
                <a:gridCol w="2131060">
                  <a:extLst>
                    <a:ext uri="{9D8B030D-6E8A-4147-A177-3AD203B41FA5}">
                      <a16:colId xmlns:a16="http://schemas.microsoft.com/office/drawing/2014/main" val="3499872001"/>
                    </a:ext>
                  </a:extLst>
                </a:gridCol>
                <a:gridCol w="2131695">
                  <a:extLst>
                    <a:ext uri="{9D8B030D-6E8A-4147-A177-3AD203B41FA5}">
                      <a16:colId xmlns:a16="http://schemas.microsoft.com/office/drawing/2014/main" val="2217719903"/>
                    </a:ext>
                  </a:extLst>
                </a:gridCol>
                <a:gridCol w="2131695">
                  <a:extLst>
                    <a:ext uri="{9D8B030D-6E8A-4147-A177-3AD203B41FA5}">
                      <a16:colId xmlns:a16="http://schemas.microsoft.com/office/drawing/2014/main" val="2167464447"/>
                    </a:ext>
                  </a:extLst>
                </a:gridCol>
              </a:tblGrid>
              <a:tr h="287518">
                <a:tc>
                  <a:txBody>
                    <a:bodyPr/>
                    <a:lstStyle/>
                    <a:p>
                      <a:pPr algn="ctr">
                        <a:lnSpc>
                          <a:spcPct val="115000"/>
                        </a:lnSpc>
                        <a:spcAft>
                          <a:spcPts val="0"/>
                        </a:spcAft>
                      </a:pPr>
                      <a:r>
                        <a:rPr lang="en-US" sz="1400" b="0" dirty="0" err="1">
                          <a:solidFill>
                            <a:schemeClr val="tx1">
                              <a:lumMod val="50000"/>
                            </a:schemeClr>
                          </a:solidFill>
                          <a:effectLst/>
                          <a:latin typeface="Meiryo UI" panose="020B0604030504040204" pitchFamily="50" charset="-128"/>
                          <a:ea typeface="Meiryo UI" panose="020B0604030504040204" pitchFamily="50" charset="-128"/>
                        </a:rPr>
                        <a:t>一般名</a:t>
                      </a:r>
                      <a:r>
                        <a:rPr lang="en-US" sz="1400" b="0" dirty="0">
                          <a:solidFill>
                            <a:schemeClr val="tx1">
                              <a:lumMod val="50000"/>
                            </a:schemeClr>
                          </a:solidFill>
                          <a:effectLst/>
                          <a:latin typeface="Meiryo UI" panose="020B0604030504040204" pitchFamily="50" charset="-128"/>
                          <a:ea typeface="Meiryo UI" panose="020B0604030504040204" pitchFamily="50" charset="-128"/>
                        </a:rPr>
                        <a:t> </a:t>
                      </a:r>
                      <a:endParaRPr lang="ja-JP" sz="1400" b="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a:lnSpc>
                          <a:spcPct val="115000"/>
                        </a:lnSpc>
                        <a:spcAft>
                          <a:spcPts val="0"/>
                        </a:spcAft>
                      </a:pPr>
                      <a:r>
                        <a:rPr lang="en-US" sz="1400" b="0" dirty="0" err="1">
                          <a:solidFill>
                            <a:schemeClr val="tx1">
                              <a:lumMod val="50000"/>
                            </a:schemeClr>
                          </a:solidFill>
                          <a:effectLst/>
                          <a:latin typeface="Meiryo UI" panose="020B0604030504040204" pitchFamily="50" charset="-128"/>
                          <a:ea typeface="Meiryo UI" panose="020B0604030504040204" pitchFamily="50" charset="-128"/>
                        </a:rPr>
                        <a:t>植物名</a:t>
                      </a:r>
                      <a:r>
                        <a:rPr lang="en-US" sz="1400" b="0" dirty="0">
                          <a:solidFill>
                            <a:schemeClr val="tx1">
                              <a:lumMod val="50000"/>
                            </a:schemeClr>
                          </a:solidFill>
                          <a:effectLst/>
                          <a:latin typeface="Meiryo UI" panose="020B0604030504040204" pitchFamily="50" charset="-128"/>
                          <a:ea typeface="Meiryo UI" panose="020B0604030504040204" pitchFamily="50" charset="-128"/>
                        </a:rPr>
                        <a:t> </a:t>
                      </a:r>
                      <a:endParaRPr lang="ja-JP" sz="1400" b="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a:lnSpc>
                          <a:spcPct val="115000"/>
                        </a:lnSpc>
                        <a:spcAft>
                          <a:spcPts val="0"/>
                        </a:spcAft>
                      </a:pPr>
                      <a:r>
                        <a:rPr lang="ja-JP" sz="1400" b="0" dirty="0">
                          <a:solidFill>
                            <a:schemeClr val="tx1">
                              <a:lumMod val="50000"/>
                            </a:schemeClr>
                          </a:solidFill>
                          <a:effectLst/>
                          <a:latin typeface="Meiryo UI" panose="020B0604030504040204" pitchFamily="50" charset="-128"/>
                          <a:ea typeface="Meiryo UI" panose="020B0604030504040204" pitchFamily="50" charset="-128"/>
                        </a:rPr>
                        <a:t>等級</a:t>
                      </a:r>
                      <a:r>
                        <a:rPr lang="en-US" sz="1400" b="0" dirty="0" err="1">
                          <a:solidFill>
                            <a:schemeClr val="tx1">
                              <a:lumMod val="50000"/>
                            </a:schemeClr>
                          </a:solidFill>
                          <a:effectLst/>
                          <a:latin typeface="Meiryo UI" panose="020B0604030504040204" pitchFamily="50" charset="-128"/>
                          <a:ea typeface="Meiryo UI" panose="020B0604030504040204" pitchFamily="50" charset="-128"/>
                        </a:rPr>
                        <a:t>規格</a:t>
                      </a:r>
                      <a:endParaRPr lang="ja-JP" sz="1400" b="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extLst>
                  <a:ext uri="{0D108BD9-81ED-4DB2-BD59-A6C34878D82A}">
                    <a16:rowId xmlns:a16="http://schemas.microsoft.com/office/drawing/2014/main" val="3081829032"/>
                  </a:ext>
                </a:extLst>
              </a:tr>
              <a:tr h="319202">
                <a:tc>
                  <a:txBody>
                    <a:bodyPr/>
                    <a:lstStyle/>
                    <a:p>
                      <a:pPr algn="ctr">
                        <a:lnSpc>
                          <a:spcPct val="115000"/>
                        </a:lnSpc>
                        <a:spcAft>
                          <a:spcPts val="0"/>
                        </a:spcAft>
                      </a:pPr>
                      <a:r>
                        <a:rPr lang="en-US" sz="1400" b="0" dirty="0" err="1">
                          <a:solidFill>
                            <a:schemeClr val="tx1">
                              <a:lumMod val="50000"/>
                            </a:schemeClr>
                          </a:solidFill>
                          <a:effectLst/>
                          <a:latin typeface="Meiryo UI" panose="020B0604030504040204" pitchFamily="50" charset="-128"/>
                          <a:ea typeface="Meiryo UI" panose="020B0604030504040204" pitchFamily="50" charset="-128"/>
                        </a:rPr>
                        <a:t>かんしょ</a:t>
                      </a:r>
                      <a:endParaRPr lang="ja-JP" sz="1400" b="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0">
                          <a:solidFill>
                            <a:schemeClr val="tx1">
                              <a:lumMod val="50000"/>
                            </a:schemeClr>
                          </a:solidFill>
                          <a:effectLst/>
                          <a:latin typeface="Meiryo UI" panose="020B0604030504040204" pitchFamily="50" charset="-128"/>
                          <a:ea typeface="Meiryo UI" panose="020B0604030504040204" pitchFamily="50" charset="-128"/>
                        </a:rPr>
                        <a:t>Ipontoea batatas</a:t>
                      </a:r>
                      <a:endParaRPr lang="ja-JP" sz="1400" b="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GB" sz="1400" b="0" u="none" strike="noStrike">
                          <a:solidFill>
                            <a:schemeClr val="tx1">
                              <a:lumMod val="50000"/>
                            </a:schemeClr>
                          </a:solidFill>
                          <a:effectLst/>
                          <a:latin typeface="Meiryo UI" panose="020B0604030504040204" pitchFamily="50" charset="-128"/>
                          <a:ea typeface="Meiryo UI" panose="020B0604030504040204" pitchFamily="50" charset="-128"/>
                          <a:hlinkClick r:id="rId2"/>
                        </a:rPr>
                        <a:t>MS 2655:2017</a:t>
                      </a:r>
                      <a:endParaRPr lang="ja-JP" sz="1400" b="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09701016"/>
                  </a:ext>
                </a:extLst>
              </a:tr>
              <a:tr h="319202">
                <a:tc>
                  <a:txBody>
                    <a:bodyPr/>
                    <a:lstStyle/>
                    <a:p>
                      <a:pPr algn="ctr">
                        <a:lnSpc>
                          <a:spcPct val="115000"/>
                        </a:lnSpc>
                        <a:spcAft>
                          <a:spcPts val="0"/>
                        </a:spcAft>
                      </a:pPr>
                      <a:r>
                        <a:rPr lang="en-US" sz="1400" b="0" dirty="0" err="1">
                          <a:solidFill>
                            <a:schemeClr val="tx1">
                              <a:lumMod val="50000"/>
                            </a:schemeClr>
                          </a:solidFill>
                          <a:effectLst/>
                          <a:latin typeface="Meiryo UI" panose="020B0604030504040204" pitchFamily="50" charset="-128"/>
                          <a:ea typeface="Meiryo UI" panose="020B0604030504040204" pitchFamily="50" charset="-128"/>
                        </a:rPr>
                        <a:t>マスクメロン</a:t>
                      </a:r>
                      <a:endParaRPr lang="ja-JP" sz="1400" b="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0" dirty="0" err="1">
                          <a:solidFill>
                            <a:schemeClr val="tx1">
                              <a:lumMod val="50000"/>
                            </a:schemeClr>
                          </a:solidFill>
                          <a:effectLst/>
                          <a:latin typeface="Meiryo UI" panose="020B0604030504040204" pitchFamily="50" charset="-128"/>
                          <a:ea typeface="Meiryo UI" panose="020B0604030504040204" pitchFamily="50" charset="-128"/>
                        </a:rPr>
                        <a:t>Cucumis</a:t>
                      </a:r>
                      <a:r>
                        <a:rPr lang="en-US" sz="1400" b="0" dirty="0">
                          <a:solidFill>
                            <a:schemeClr val="tx1">
                              <a:lumMod val="50000"/>
                            </a:schemeClr>
                          </a:solidFill>
                          <a:effectLst/>
                          <a:latin typeface="Meiryo UI" panose="020B0604030504040204" pitchFamily="50" charset="-128"/>
                          <a:ea typeface="Meiryo UI" panose="020B0604030504040204" pitchFamily="50" charset="-128"/>
                        </a:rPr>
                        <a:t> </a:t>
                      </a:r>
                      <a:r>
                        <a:rPr lang="en-US" sz="1400" b="0" dirty="0" err="1">
                          <a:solidFill>
                            <a:schemeClr val="tx1">
                              <a:lumMod val="50000"/>
                            </a:schemeClr>
                          </a:solidFill>
                          <a:effectLst/>
                          <a:latin typeface="Meiryo UI" panose="020B0604030504040204" pitchFamily="50" charset="-128"/>
                          <a:ea typeface="Meiryo UI" panose="020B0604030504040204" pitchFamily="50" charset="-128"/>
                        </a:rPr>
                        <a:t>melo</a:t>
                      </a:r>
                      <a:r>
                        <a:rPr lang="en-US" sz="1400" b="0" dirty="0">
                          <a:solidFill>
                            <a:schemeClr val="tx1">
                              <a:lumMod val="50000"/>
                            </a:schemeClr>
                          </a:solidFill>
                          <a:effectLst/>
                          <a:latin typeface="Meiryo UI" panose="020B0604030504040204" pitchFamily="50" charset="-128"/>
                          <a:ea typeface="Meiryo UI" panose="020B0604030504040204" pitchFamily="50" charset="-128"/>
                        </a:rPr>
                        <a:t> Linn</a:t>
                      </a:r>
                      <a:endParaRPr lang="ja-JP" sz="1400" b="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GB" sz="1400" b="0" u="none" strike="noStrike" dirty="0">
                          <a:solidFill>
                            <a:schemeClr val="tx1">
                              <a:lumMod val="50000"/>
                            </a:schemeClr>
                          </a:solidFill>
                          <a:effectLst/>
                          <a:latin typeface="Meiryo UI" panose="020B0604030504040204" pitchFamily="50" charset="-128"/>
                          <a:ea typeface="Meiryo UI" panose="020B0604030504040204" pitchFamily="50" charset="-128"/>
                          <a:hlinkClick r:id="rId3"/>
                        </a:rPr>
                        <a:t>MS 13252012</a:t>
                      </a:r>
                      <a:endParaRPr lang="ja-JP" sz="1400" b="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61701746"/>
                  </a:ext>
                </a:extLst>
              </a:tr>
            </a:tbl>
          </a:graphicData>
        </a:graphic>
      </p:graphicFrame>
    </p:spTree>
    <p:extLst>
      <p:ext uri="{BB962C8B-B14F-4D97-AF65-F5344CB8AC3E}">
        <p14:creationId xmlns:p14="http://schemas.microsoft.com/office/powerpoint/2010/main" val="9181694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青果物関連の食品規制の概要</a:t>
            </a:r>
            <a:br>
              <a:rPr lang="en-US" altLang="ja-JP"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品質等級</a:t>
            </a:r>
            <a:r>
              <a:rPr lang="en-US" altLang="ja-JP" sz="1800" dirty="0">
                <a:latin typeface="Meiryo UI" panose="020B0604030504040204" pitchFamily="50" charset="-128"/>
                <a:ea typeface="Meiryo UI" panose="020B0604030504040204" pitchFamily="50" charset="-128"/>
              </a:rPr>
              <a:t>(2/2)</a:t>
            </a:r>
            <a:endParaRPr kumimoji="1" lang="ja-JP" altLang="en-US" sz="1800" dirty="0">
              <a:latin typeface="Meiryo UI" panose="020B0604030504040204" pitchFamily="50" charset="-128"/>
              <a:ea typeface="Meiryo UI" panose="020B0604030504040204" pitchFamily="50" charset="-128"/>
            </a:endParaRPr>
          </a:p>
        </p:txBody>
      </p:sp>
      <p:sp>
        <p:nvSpPr>
          <p:cNvPr id="10" name="Rectangle 2"/>
          <p:cNvSpPr>
            <a:spLocks noChangeArrowheads="1"/>
          </p:cNvSpPr>
          <p:nvPr/>
        </p:nvSpPr>
        <p:spPr bwMode="auto">
          <a:xfrm>
            <a:off x="56456" y="6230135"/>
            <a:ext cx="1872208"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kumimoji="0" lang="ja-JP" altLang="en-GB" sz="9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出典：</a:t>
            </a:r>
            <a:r>
              <a:rPr lang="en-US" altLang="ja-JP" sz="900" dirty="0">
                <a:latin typeface="Meiryo UI" panose="020B0604030504040204" pitchFamily="50" charset="-128"/>
                <a:ea typeface="Meiryo UI" panose="020B0604030504040204" pitchFamily="50" charset="-128"/>
              </a:rPr>
              <a:t>Malaysia Standards</a:t>
            </a:r>
            <a:endParaRPr kumimoji="0" lang="ja-JP" altLang="en-GB" sz="18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endParaRPr>
          </a:p>
        </p:txBody>
      </p:sp>
      <p:graphicFrame>
        <p:nvGraphicFramePr>
          <p:cNvPr id="2" name="表 1"/>
          <p:cNvGraphicFramePr>
            <a:graphicFrameLocks noGrp="1"/>
          </p:cNvGraphicFramePr>
          <p:nvPr>
            <p:extLst>
              <p:ext uri="{D42A27DB-BD31-4B8C-83A1-F6EECF244321}">
                <p14:modId xmlns:p14="http://schemas.microsoft.com/office/powerpoint/2010/main" val="2680321368"/>
              </p:ext>
            </p:extLst>
          </p:nvPr>
        </p:nvGraphicFramePr>
        <p:xfrm>
          <a:off x="631531" y="1052736"/>
          <a:ext cx="8659947" cy="5256056"/>
        </p:xfrm>
        <a:graphic>
          <a:graphicData uri="http://schemas.openxmlformats.org/drawingml/2006/table">
            <a:tbl>
              <a:tblPr firstRow="1" firstCol="1" bandRow="1">
                <a:tableStyleId>{5C22544A-7EE6-4342-B048-85BDC9FD1C3A}</a:tableStyleId>
              </a:tblPr>
              <a:tblGrid>
                <a:gridCol w="1279947">
                  <a:extLst>
                    <a:ext uri="{9D8B030D-6E8A-4147-A177-3AD203B41FA5}">
                      <a16:colId xmlns:a16="http://schemas.microsoft.com/office/drawing/2014/main" val="1682432531"/>
                    </a:ext>
                  </a:extLst>
                </a:gridCol>
                <a:gridCol w="7380000">
                  <a:extLst>
                    <a:ext uri="{9D8B030D-6E8A-4147-A177-3AD203B41FA5}">
                      <a16:colId xmlns:a16="http://schemas.microsoft.com/office/drawing/2014/main" val="2730059010"/>
                    </a:ext>
                  </a:extLst>
                </a:gridCol>
              </a:tblGrid>
              <a:tr h="207207">
                <a:tc>
                  <a:txBody>
                    <a:bodyPr/>
                    <a:lstStyle/>
                    <a:p>
                      <a:endParaRPr lang="ja-JP" sz="1200" dirty="0">
                        <a:effectLst/>
                        <a:latin typeface="Meiryo UI" panose="020B0604030504040204" pitchFamily="50" charset="-128"/>
                        <a:ea typeface="Meiryo UI" panose="020B0604030504040204" pitchFamily="50" charset="-128"/>
                        <a:cs typeface="Calibri" panose="020F0502020204030204" pitchFamily="34" charset="0"/>
                      </a:endParaRPr>
                    </a:p>
                  </a:txBody>
                  <a:tcPr marL="65205" marR="652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30000"/>
                        </a:lnSpc>
                        <a:spcBef>
                          <a:spcPts val="600"/>
                        </a:spcBef>
                        <a:spcAft>
                          <a:spcPts val="0"/>
                        </a:spcAft>
                      </a:pPr>
                      <a:r>
                        <a:rPr lang="zh-CN" sz="1200" dirty="0">
                          <a:solidFill>
                            <a:schemeClr val="tx1">
                              <a:lumMod val="50000"/>
                            </a:schemeClr>
                          </a:solidFill>
                          <a:effectLst/>
                          <a:latin typeface="Meiryo UI" panose="020B0604030504040204" pitchFamily="50" charset="-128"/>
                          <a:ea typeface="Meiryo UI" panose="020B0604030504040204" pitchFamily="50" charset="-128"/>
                        </a:rPr>
                        <a:t>マレーシア規格</a:t>
                      </a:r>
                      <a:r>
                        <a:rPr lang="en-US" sz="1200" dirty="0">
                          <a:solidFill>
                            <a:schemeClr val="tx1">
                              <a:lumMod val="50000"/>
                            </a:schemeClr>
                          </a:solidFill>
                          <a:effectLst/>
                          <a:latin typeface="Meiryo UI" panose="020B0604030504040204" pitchFamily="50" charset="-128"/>
                          <a:ea typeface="Meiryo UI" panose="020B0604030504040204" pitchFamily="50" charset="-128"/>
                        </a:rPr>
                        <a:t>(MS)</a:t>
                      </a:r>
                      <a:r>
                        <a:rPr lang="zh-CN" sz="1200" dirty="0">
                          <a:solidFill>
                            <a:schemeClr val="tx1">
                              <a:lumMod val="50000"/>
                            </a:schemeClr>
                          </a:solidFill>
                          <a:effectLst/>
                          <a:latin typeface="Meiryo UI" panose="020B0604030504040204" pitchFamily="50" charset="-128"/>
                          <a:ea typeface="Meiryo UI" panose="020B0604030504040204" pitchFamily="50" charset="-128"/>
                        </a:rPr>
                        <a:t>の等級規格</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701120517"/>
                  </a:ext>
                </a:extLst>
              </a:tr>
              <a:tr h="263432">
                <a:tc>
                  <a:txBody>
                    <a:bodyPr/>
                    <a:lstStyle/>
                    <a:p>
                      <a:pPr algn="ctr">
                        <a:lnSpc>
                          <a:spcPct val="130000"/>
                        </a:lnSpc>
                        <a:spcBef>
                          <a:spcPts val="600"/>
                        </a:spcBef>
                        <a:spcAft>
                          <a:spcPts val="0"/>
                        </a:spcAft>
                      </a:pPr>
                      <a:r>
                        <a:rPr lang="zh-CN" sz="1200" dirty="0">
                          <a:solidFill>
                            <a:schemeClr val="tx1">
                              <a:lumMod val="50000"/>
                            </a:schemeClr>
                          </a:solidFill>
                          <a:effectLst/>
                          <a:latin typeface="Meiryo UI" panose="020B0604030504040204" pitchFamily="50" charset="-128"/>
                          <a:ea typeface="Meiryo UI" panose="020B0604030504040204" pitchFamily="50" charset="-128"/>
                        </a:rPr>
                        <a:t>項目</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lnSpc>
                          <a:spcPct val="130000"/>
                        </a:lnSpc>
                        <a:spcBef>
                          <a:spcPts val="600"/>
                        </a:spcBef>
                        <a:spcAft>
                          <a:spcPts val="0"/>
                        </a:spcAft>
                      </a:pPr>
                      <a:r>
                        <a:rPr lang="zh-CN" sz="1200" b="1" dirty="0">
                          <a:effectLst/>
                          <a:latin typeface="Meiryo UI" panose="020B0604030504040204" pitchFamily="50" charset="-128"/>
                          <a:ea typeface="Meiryo UI" panose="020B0604030504040204" pitchFamily="50" charset="-128"/>
                        </a:rPr>
                        <a:t>概要</a:t>
                      </a:r>
                      <a:endParaRPr lang="ja-JP" sz="1200" b="1"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889035090"/>
                  </a:ext>
                </a:extLst>
              </a:tr>
              <a:tr h="621620">
                <a:tc>
                  <a:txBody>
                    <a:bodyPr/>
                    <a:lstStyle/>
                    <a:p>
                      <a:pPr algn="ctr">
                        <a:lnSpc>
                          <a:spcPct val="130000"/>
                        </a:lnSpc>
                        <a:spcBef>
                          <a:spcPts val="600"/>
                        </a:spcBef>
                        <a:spcAft>
                          <a:spcPts val="0"/>
                        </a:spcAft>
                      </a:pPr>
                      <a:r>
                        <a:rPr lang="zh-CN" sz="1200" dirty="0">
                          <a:solidFill>
                            <a:schemeClr val="tx1">
                              <a:lumMod val="50000"/>
                            </a:schemeClr>
                          </a:solidFill>
                          <a:effectLst/>
                          <a:latin typeface="Meiryo UI" panose="020B0604030504040204" pitchFamily="50" charset="-128"/>
                          <a:ea typeface="Meiryo UI" panose="020B0604030504040204" pitchFamily="50" charset="-128"/>
                        </a:rPr>
                        <a:t>農産物の鮮度</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a:lnSpc>
                          <a:spcPct val="130000"/>
                        </a:lnSpc>
                        <a:spcBef>
                          <a:spcPts val="600"/>
                        </a:spcBef>
                        <a:spcAft>
                          <a:spcPts val="0"/>
                        </a:spcAft>
                      </a:pPr>
                      <a:r>
                        <a:rPr lang="zh-CN" sz="1200" dirty="0">
                          <a:effectLst/>
                          <a:latin typeface="Meiryo UI" panose="020B0604030504040204" pitchFamily="50" charset="-128"/>
                          <a:ea typeface="Meiryo UI" panose="020B0604030504040204" pitchFamily="50" charset="-128"/>
                        </a:rPr>
                        <a:t>農産物の鮮度が良好であること</a:t>
                      </a:r>
                      <a:r>
                        <a:rPr lang="ja-JP" altLang="en-US" sz="1200" dirty="0">
                          <a:effectLst/>
                          <a:latin typeface="Meiryo UI" panose="020B0604030504040204" pitchFamily="50" charset="-128"/>
                          <a:ea typeface="Meiryo UI" panose="020B0604030504040204" pitchFamily="50" charset="-128"/>
                        </a:rPr>
                        <a:t>：鮮度の不良率の上限がグレードによって</a:t>
                      </a:r>
                      <a:r>
                        <a:rPr lang="en-GB" sz="1200" dirty="0">
                          <a:effectLst/>
                          <a:latin typeface="Meiryo UI" panose="020B0604030504040204" pitchFamily="50" charset="-128"/>
                          <a:ea typeface="Meiryo UI" panose="020B0604030504040204" pitchFamily="50" charset="-128"/>
                        </a:rPr>
                        <a:t>3</a:t>
                      </a:r>
                      <a:r>
                        <a:rPr lang="zh-CN" sz="1200" dirty="0">
                          <a:effectLst/>
                          <a:latin typeface="Meiryo UI" panose="020B0604030504040204" pitchFamily="50" charset="-128"/>
                          <a:ea typeface="Meiryo UI" panose="020B0604030504040204" pitchFamily="50" charset="-128"/>
                        </a:rPr>
                        <a:t>％～</a:t>
                      </a:r>
                      <a:r>
                        <a:rPr lang="en-GB" sz="1200" dirty="0">
                          <a:effectLst/>
                          <a:latin typeface="Meiryo UI" panose="020B0604030504040204" pitchFamily="50" charset="-128"/>
                          <a:ea typeface="Meiryo UI" panose="020B0604030504040204" pitchFamily="50" charset="-128"/>
                        </a:rPr>
                        <a:t>10</a:t>
                      </a:r>
                      <a:r>
                        <a:rPr lang="zh-CN" sz="1200" dirty="0">
                          <a:effectLst/>
                          <a:latin typeface="Meiryo UI" panose="020B0604030504040204" pitchFamily="50" charset="-128"/>
                          <a:ea typeface="Meiryo UI" panose="020B0604030504040204" pitchFamily="50" charset="-128"/>
                        </a:rPr>
                        <a:t>％であることが</a:t>
                      </a:r>
                      <a:r>
                        <a:rPr lang="ja-JP" altLang="en-US" sz="1200" dirty="0">
                          <a:effectLst/>
                          <a:latin typeface="Meiryo UI" panose="020B0604030504040204" pitchFamily="50" charset="-128"/>
                          <a:ea typeface="Meiryo UI" panose="020B0604030504040204" pitchFamily="50" charset="-128"/>
                        </a:rPr>
                        <a:t>規定されている。</a:t>
                      </a:r>
                      <a:br>
                        <a:rPr lang="en-GB" sz="1200" dirty="0">
                          <a:effectLst/>
                          <a:latin typeface="Meiryo UI" panose="020B0604030504040204" pitchFamily="50" charset="-128"/>
                          <a:ea typeface="Meiryo UI" panose="020B0604030504040204" pitchFamily="50" charset="-128"/>
                        </a:rPr>
                      </a:br>
                      <a:r>
                        <a:rPr lang="zh-CN" sz="1200" dirty="0">
                          <a:effectLst/>
                          <a:latin typeface="Meiryo UI" panose="020B0604030504040204" pitchFamily="50" charset="-128"/>
                          <a:ea typeface="Meiryo UI" panose="020B0604030504040204" pitchFamily="50" charset="-128"/>
                        </a:rPr>
                        <a:t>鮮度落ちの兆候があるものは、ロット内の他の商品の品質に影響を与えるため販売禁止となる。</a:t>
                      </a:r>
                      <a:br>
                        <a:rPr lang="en-GB" sz="1200" dirty="0">
                          <a:effectLst/>
                          <a:latin typeface="Meiryo UI" panose="020B0604030504040204" pitchFamily="50" charset="-128"/>
                          <a:ea typeface="Meiryo UI" panose="020B0604030504040204" pitchFamily="50" charset="-128"/>
                        </a:rPr>
                      </a:br>
                      <a:r>
                        <a:rPr lang="zh-CN" sz="1200" dirty="0">
                          <a:effectLst/>
                          <a:latin typeface="Meiryo UI" panose="020B0604030504040204" pitchFamily="50" charset="-128"/>
                          <a:ea typeface="Meiryo UI" panose="020B0604030504040204" pitchFamily="50" charset="-128"/>
                        </a:rPr>
                        <a:t>鮮度サインの例は以下の通り。農産物の皮が滑らかであること、肉質がしっかりしていること、シワや枯れがなく、柔らかいこと。 </a:t>
                      </a:r>
                      <a:endParaRPr lang="ja-JP" sz="1200"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1843817"/>
                  </a:ext>
                </a:extLst>
              </a:tr>
              <a:tr h="207207">
                <a:tc>
                  <a:txBody>
                    <a:bodyPr/>
                    <a:lstStyle/>
                    <a:p>
                      <a:pPr algn="ctr">
                        <a:lnSpc>
                          <a:spcPct val="130000"/>
                        </a:lnSpc>
                        <a:spcBef>
                          <a:spcPts val="600"/>
                        </a:spcBef>
                        <a:spcAft>
                          <a:spcPts val="0"/>
                        </a:spcAft>
                      </a:pPr>
                      <a:r>
                        <a:rPr lang="zh-CN" sz="1200" dirty="0">
                          <a:solidFill>
                            <a:schemeClr val="tx1">
                              <a:lumMod val="50000"/>
                            </a:schemeClr>
                          </a:solidFill>
                          <a:effectLst/>
                          <a:latin typeface="Meiryo UI" panose="020B0604030504040204" pitchFamily="50" charset="-128"/>
                          <a:ea typeface="Meiryo UI" panose="020B0604030504040204" pitchFamily="50" charset="-128"/>
                        </a:rPr>
                        <a:t>成熟度</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a:lnSpc>
                          <a:spcPct val="130000"/>
                        </a:lnSpc>
                        <a:spcBef>
                          <a:spcPts val="600"/>
                        </a:spcBef>
                        <a:spcAft>
                          <a:spcPts val="0"/>
                        </a:spcAft>
                      </a:pPr>
                      <a:r>
                        <a:rPr lang="zh-CN" sz="1200" dirty="0">
                          <a:effectLst/>
                          <a:latin typeface="Meiryo UI" panose="020B0604030504040204" pitchFamily="50" charset="-128"/>
                          <a:ea typeface="Meiryo UI" panose="020B0604030504040204" pitchFamily="50" charset="-128"/>
                        </a:rPr>
                        <a:t>成熟度（色指数・熟度）が均一であること</a:t>
                      </a:r>
                      <a:endParaRPr lang="ja-JP" sz="1200"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5622880"/>
                  </a:ext>
                </a:extLst>
              </a:tr>
              <a:tr h="1243239">
                <a:tc>
                  <a:txBody>
                    <a:bodyPr/>
                    <a:lstStyle/>
                    <a:p>
                      <a:pPr algn="ctr">
                        <a:lnSpc>
                          <a:spcPct val="130000"/>
                        </a:lnSpc>
                        <a:spcBef>
                          <a:spcPts val="600"/>
                        </a:spcBef>
                        <a:spcAft>
                          <a:spcPts val="0"/>
                        </a:spcAft>
                      </a:pPr>
                      <a:r>
                        <a:rPr lang="zh-CN" sz="1200" dirty="0">
                          <a:solidFill>
                            <a:schemeClr val="tx1">
                              <a:lumMod val="50000"/>
                            </a:schemeClr>
                          </a:solidFill>
                          <a:effectLst/>
                          <a:latin typeface="Meiryo UI" panose="020B0604030504040204" pitchFamily="50" charset="-128"/>
                          <a:ea typeface="Meiryo UI" panose="020B0604030504040204" pitchFamily="50" charset="-128"/>
                        </a:rPr>
                        <a:t>傷みの有無</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a:lnSpc>
                          <a:spcPct val="130000"/>
                        </a:lnSpc>
                        <a:spcBef>
                          <a:spcPts val="600"/>
                        </a:spcBef>
                        <a:spcAft>
                          <a:spcPts val="0"/>
                        </a:spcAft>
                      </a:pPr>
                      <a:r>
                        <a:rPr lang="zh-CN" sz="1200" dirty="0">
                          <a:effectLst/>
                          <a:latin typeface="Meiryo UI" panose="020B0604030504040204" pitchFamily="50" charset="-128"/>
                          <a:ea typeface="Meiryo UI" panose="020B0604030504040204" pitchFamily="50" charset="-128"/>
                        </a:rPr>
                        <a:t>傷みのある青果物は、賞味期間、見栄え、食感、味に影響するため、厳禁とする。</a:t>
                      </a:r>
                      <a:br>
                        <a:rPr lang="en-US" sz="1200" dirty="0">
                          <a:effectLst/>
                          <a:latin typeface="Meiryo UI" panose="020B0604030504040204" pitchFamily="50" charset="-128"/>
                          <a:ea typeface="Meiryo UI" panose="020B0604030504040204" pitchFamily="50" charset="-128"/>
                        </a:rPr>
                      </a:br>
                      <a:r>
                        <a:rPr lang="zh-CN" sz="1200" dirty="0">
                          <a:effectLst/>
                          <a:latin typeface="Meiryo UI" panose="020B0604030504040204" pitchFamily="50" charset="-128"/>
                          <a:ea typeface="Meiryo UI" panose="020B0604030504040204" pitchFamily="50" charset="-128"/>
                        </a:rPr>
                        <a:t>傷みの兆候とは、害虫、不注意な取り扱い、感染症などにより、皮表面や肉に見られるもの、または見られないものをいう。</a:t>
                      </a:r>
                      <a:br>
                        <a:rPr lang="en-US" sz="1200" dirty="0">
                          <a:effectLst/>
                          <a:latin typeface="Meiryo UI" panose="020B0604030504040204" pitchFamily="50" charset="-128"/>
                          <a:ea typeface="Meiryo UI" panose="020B0604030504040204" pitchFamily="50" charset="-128"/>
                        </a:rPr>
                      </a:br>
                      <a:r>
                        <a:rPr lang="en-US" sz="1200" dirty="0">
                          <a:effectLst/>
                          <a:latin typeface="Meiryo UI" panose="020B0604030504040204" pitchFamily="50" charset="-128"/>
                          <a:ea typeface="Meiryo UI" panose="020B0604030504040204" pitchFamily="50" charset="-128"/>
                        </a:rPr>
                        <a:t>a)</a:t>
                      </a:r>
                      <a:r>
                        <a:rPr lang="zh-CN" sz="1200" dirty="0">
                          <a:effectLst/>
                          <a:latin typeface="Meiryo UI" panose="020B0604030504040204" pitchFamily="50" charset="-128"/>
                          <a:ea typeface="Meiryo UI" panose="020B0604030504040204" pitchFamily="50" charset="-128"/>
                        </a:rPr>
                        <a:t>傷、割れ、凹み、低温障害など、不適切な取り扱いによる機械的損傷の影響　</a:t>
                      </a:r>
                      <a:r>
                        <a:rPr lang="en-US" sz="1200" dirty="0">
                          <a:effectLst/>
                          <a:latin typeface="Meiryo UI" panose="020B0604030504040204" pitchFamily="50" charset="-128"/>
                          <a:ea typeface="Meiryo UI" panose="020B0604030504040204" pitchFamily="50" charset="-128"/>
                        </a:rPr>
                        <a:t> </a:t>
                      </a:r>
                      <a:br>
                        <a:rPr lang="en-US" sz="1200" dirty="0">
                          <a:effectLst/>
                          <a:latin typeface="Meiryo UI" panose="020B0604030504040204" pitchFamily="50" charset="-128"/>
                          <a:ea typeface="Meiryo UI" panose="020B0604030504040204" pitchFamily="50" charset="-128"/>
                        </a:rPr>
                      </a:br>
                      <a:r>
                        <a:rPr lang="en-US" sz="1200" dirty="0">
                          <a:effectLst/>
                          <a:latin typeface="Meiryo UI" panose="020B0604030504040204" pitchFamily="50" charset="-128"/>
                          <a:ea typeface="Meiryo UI" panose="020B0604030504040204" pitchFamily="50" charset="-128"/>
                        </a:rPr>
                        <a:t>b) </a:t>
                      </a:r>
                      <a:r>
                        <a:rPr lang="zh-CN" sz="1200" dirty="0">
                          <a:effectLst/>
                          <a:latin typeface="Meiryo UI" panose="020B0604030504040204" pitchFamily="50" charset="-128"/>
                          <a:ea typeface="Meiryo UI" panose="020B0604030504040204" pitchFamily="50" charset="-128"/>
                        </a:rPr>
                        <a:t>害虫による噛み跡や穴 　</a:t>
                      </a:r>
                      <a:br>
                        <a:rPr lang="en-US" sz="1200" dirty="0">
                          <a:effectLst/>
                          <a:latin typeface="Meiryo UI" panose="020B0604030504040204" pitchFamily="50" charset="-128"/>
                          <a:ea typeface="Meiryo UI" panose="020B0604030504040204" pitchFamily="50" charset="-128"/>
                        </a:rPr>
                      </a:br>
                      <a:r>
                        <a:rPr lang="en-US" sz="1200" dirty="0">
                          <a:effectLst/>
                          <a:latin typeface="Meiryo UI" panose="020B0604030504040204" pitchFamily="50" charset="-128"/>
                          <a:ea typeface="Meiryo UI" panose="020B0604030504040204" pitchFamily="50" charset="-128"/>
                        </a:rPr>
                        <a:t>c) </a:t>
                      </a:r>
                      <a:r>
                        <a:rPr lang="zh-CN" sz="1200" dirty="0">
                          <a:effectLst/>
                          <a:latin typeface="Meiryo UI" panose="020B0604030504040204" pitchFamily="50" charset="-128"/>
                          <a:ea typeface="Meiryo UI" panose="020B0604030504040204" pitchFamily="50" charset="-128"/>
                        </a:rPr>
                        <a:t>悪臭、腐敗、カビなどの微生物感染による影響、</a:t>
                      </a:r>
                      <a:br>
                        <a:rPr lang="en-US" sz="1200" dirty="0">
                          <a:effectLst/>
                          <a:latin typeface="Meiryo UI" panose="020B0604030504040204" pitchFamily="50" charset="-128"/>
                          <a:ea typeface="Meiryo UI" panose="020B0604030504040204" pitchFamily="50" charset="-128"/>
                        </a:rPr>
                      </a:br>
                      <a:r>
                        <a:rPr lang="zh-CN" sz="1200" dirty="0">
                          <a:effectLst/>
                          <a:latin typeface="Meiryo UI" panose="020B0604030504040204" pitchFamily="50" charset="-128"/>
                          <a:ea typeface="Meiryo UI" panose="020B0604030504040204" pitchFamily="50" charset="-128"/>
                        </a:rPr>
                        <a:t>の</a:t>
                      </a:r>
                      <a:r>
                        <a:rPr lang="en-US" sz="1200" dirty="0">
                          <a:effectLst/>
                          <a:latin typeface="Meiryo UI" panose="020B0604030504040204" pitchFamily="50" charset="-128"/>
                          <a:ea typeface="Meiryo UI" panose="020B0604030504040204" pitchFamily="50" charset="-128"/>
                        </a:rPr>
                        <a:t>3</a:t>
                      </a:r>
                      <a:r>
                        <a:rPr lang="zh-CN" sz="1200" dirty="0">
                          <a:effectLst/>
                          <a:latin typeface="Meiryo UI" panose="020B0604030504040204" pitchFamily="50" charset="-128"/>
                          <a:ea typeface="Meiryo UI" panose="020B0604030504040204" pitchFamily="50" charset="-128"/>
                        </a:rPr>
                        <a:t>つの側面から傷みを見ることができる。</a:t>
                      </a:r>
                      <a:endParaRPr lang="ja-JP" sz="1200"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31527383"/>
                  </a:ext>
                </a:extLst>
              </a:tr>
              <a:tr h="1450446">
                <a:tc>
                  <a:txBody>
                    <a:bodyPr/>
                    <a:lstStyle/>
                    <a:p>
                      <a:pPr algn="ctr">
                        <a:lnSpc>
                          <a:spcPct val="130000"/>
                        </a:lnSpc>
                        <a:spcBef>
                          <a:spcPts val="600"/>
                        </a:spcBef>
                        <a:spcAft>
                          <a:spcPts val="0"/>
                        </a:spcAft>
                      </a:pPr>
                      <a:r>
                        <a:rPr lang="zh-CN" sz="1200" dirty="0">
                          <a:solidFill>
                            <a:schemeClr val="tx1">
                              <a:lumMod val="50000"/>
                            </a:schemeClr>
                          </a:solidFill>
                          <a:effectLst/>
                          <a:latin typeface="Meiryo UI" panose="020B0604030504040204" pitchFamily="50" charset="-128"/>
                          <a:ea typeface="Meiryo UI" panose="020B0604030504040204" pitchFamily="50" charset="-128"/>
                        </a:rPr>
                        <a:t>欠陥</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a:lnSpc>
                          <a:spcPct val="130000"/>
                        </a:lnSpc>
                        <a:spcBef>
                          <a:spcPts val="600"/>
                        </a:spcBef>
                        <a:spcAft>
                          <a:spcPts val="0"/>
                        </a:spcAft>
                      </a:pPr>
                      <a:r>
                        <a:rPr lang="zh-CN" sz="1200" dirty="0">
                          <a:effectLst/>
                          <a:latin typeface="Meiryo UI" panose="020B0604030504040204" pitchFamily="50" charset="-128"/>
                          <a:ea typeface="Meiryo UI" panose="020B0604030504040204" pitchFamily="50" charset="-128"/>
                        </a:rPr>
                        <a:t>特定の等級において、農産物に欠陥が</a:t>
                      </a:r>
                      <a:r>
                        <a:rPr lang="ja-JP" altLang="en-US" sz="1200" dirty="0">
                          <a:effectLst/>
                          <a:latin typeface="Meiryo UI" panose="020B0604030504040204" pitchFamily="50" charset="-128"/>
                          <a:ea typeface="Meiryo UI" panose="020B0604030504040204" pitchFamily="50" charset="-128"/>
                        </a:rPr>
                        <a:t>ないこと：欠陥率の上限がグレードによって</a:t>
                      </a:r>
                      <a:r>
                        <a:rPr lang="en-GB" altLang="ja-JP" sz="1200" dirty="0">
                          <a:effectLst/>
                          <a:latin typeface="Meiryo UI" panose="020B0604030504040204" pitchFamily="50" charset="-128"/>
                          <a:ea typeface="Meiryo UI" panose="020B0604030504040204" pitchFamily="50" charset="-128"/>
                        </a:rPr>
                        <a:t>3</a:t>
                      </a:r>
                      <a:r>
                        <a:rPr lang="zh-CN" altLang="ja-JP" sz="1200" dirty="0">
                          <a:effectLst/>
                          <a:latin typeface="Meiryo UI" panose="020B0604030504040204" pitchFamily="50" charset="-128"/>
                          <a:ea typeface="Meiryo UI" panose="020B0604030504040204" pitchFamily="50" charset="-128"/>
                        </a:rPr>
                        <a:t>％～</a:t>
                      </a:r>
                      <a:r>
                        <a:rPr lang="en-GB" altLang="ja-JP" sz="1200" dirty="0">
                          <a:effectLst/>
                          <a:latin typeface="Meiryo UI" panose="020B0604030504040204" pitchFamily="50" charset="-128"/>
                          <a:ea typeface="Meiryo UI" panose="020B0604030504040204" pitchFamily="50" charset="-128"/>
                        </a:rPr>
                        <a:t>10</a:t>
                      </a:r>
                      <a:r>
                        <a:rPr lang="zh-CN" altLang="ja-JP" sz="1200" dirty="0">
                          <a:effectLst/>
                          <a:latin typeface="Meiryo UI" panose="020B0604030504040204" pitchFamily="50" charset="-128"/>
                          <a:ea typeface="Meiryo UI" panose="020B0604030504040204" pitchFamily="50" charset="-128"/>
                        </a:rPr>
                        <a:t>％であることが</a:t>
                      </a:r>
                      <a:r>
                        <a:rPr lang="ja-JP" altLang="en-US" sz="1200" dirty="0">
                          <a:effectLst/>
                          <a:latin typeface="Meiryo UI" panose="020B0604030504040204" pitchFamily="50" charset="-128"/>
                          <a:ea typeface="Meiryo UI" panose="020B0604030504040204" pitchFamily="50" charset="-128"/>
                        </a:rPr>
                        <a:t>規定されている。</a:t>
                      </a:r>
                      <a:br>
                        <a:rPr lang="en-US" sz="1200" dirty="0">
                          <a:effectLst/>
                          <a:latin typeface="Meiryo UI" panose="020B0604030504040204" pitchFamily="50" charset="-128"/>
                          <a:ea typeface="Meiryo UI" panose="020B0604030504040204" pitchFamily="50" charset="-128"/>
                        </a:rPr>
                      </a:br>
                      <a:r>
                        <a:rPr lang="zh-CN" sz="1200" dirty="0">
                          <a:effectLst/>
                          <a:latin typeface="Meiryo UI" panose="020B0604030504040204" pitchFamily="50" charset="-128"/>
                          <a:ea typeface="Meiryo UI" panose="020B0604030504040204" pitchFamily="50" charset="-128"/>
                        </a:rPr>
                        <a:t>欠陥は次の</a:t>
                      </a:r>
                      <a:r>
                        <a:rPr lang="en-US" sz="1200" dirty="0">
                          <a:effectLst/>
                          <a:latin typeface="Meiryo UI" panose="020B0604030504040204" pitchFamily="50" charset="-128"/>
                          <a:ea typeface="Meiryo UI" panose="020B0604030504040204" pitchFamily="50" charset="-128"/>
                        </a:rPr>
                        <a:t>3</a:t>
                      </a:r>
                      <a:r>
                        <a:rPr lang="zh-CN" sz="1200" dirty="0">
                          <a:effectLst/>
                          <a:latin typeface="Meiryo UI" panose="020B0604030504040204" pitchFamily="50" charset="-128"/>
                          <a:ea typeface="Meiryo UI" panose="020B0604030504040204" pitchFamily="50" charset="-128"/>
                        </a:rPr>
                        <a:t>つの側面から見ることができる。</a:t>
                      </a:r>
                      <a:br>
                        <a:rPr lang="en-US" sz="1200" dirty="0">
                          <a:effectLst/>
                          <a:latin typeface="Meiryo UI" panose="020B0604030504040204" pitchFamily="50" charset="-128"/>
                          <a:ea typeface="Meiryo UI" panose="020B0604030504040204" pitchFamily="50" charset="-128"/>
                        </a:rPr>
                      </a:br>
                      <a:r>
                        <a:rPr lang="en-US" sz="1200" dirty="0">
                          <a:effectLst/>
                          <a:latin typeface="Meiryo UI" panose="020B0604030504040204" pitchFamily="50" charset="-128"/>
                          <a:ea typeface="Meiryo UI" panose="020B0604030504040204" pitchFamily="50" charset="-128"/>
                        </a:rPr>
                        <a:t>a)  </a:t>
                      </a:r>
                      <a:r>
                        <a:rPr lang="zh-CN" sz="1200" dirty="0">
                          <a:effectLst/>
                          <a:latin typeface="Meiryo UI" panose="020B0604030504040204" pitchFamily="50" charset="-128"/>
                          <a:ea typeface="Meiryo UI" panose="020B0604030504040204" pitchFamily="50" charset="-128"/>
                        </a:rPr>
                        <a:t>形が変形している</a:t>
                      </a:r>
                      <a:r>
                        <a:rPr lang="en-US" sz="1200" dirty="0">
                          <a:effectLst/>
                          <a:latin typeface="Meiryo UI" panose="020B0604030504040204" pitchFamily="50" charset="-128"/>
                          <a:ea typeface="Meiryo UI" panose="020B0604030504040204" pitchFamily="50" charset="-128"/>
                        </a:rPr>
                        <a:t> - </a:t>
                      </a:r>
                      <a:r>
                        <a:rPr lang="zh-CN" sz="1200" dirty="0">
                          <a:effectLst/>
                          <a:latin typeface="Meiryo UI" panose="020B0604030504040204" pitchFamily="50" charset="-128"/>
                          <a:ea typeface="Meiryo UI" panose="020B0604030504040204" pitchFamily="50" charset="-128"/>
                        </a:rPr>
                        <a:t>通常の形とは異なる形をしている</a:t>
                      </a:r>
                      <a:r>
                        <a:rPr lang="en-US" sz="1200" dirty="0">
                          <a:effectLst/>
                          <a:latin typeface="Meiryo UI" panose="020B0604030504040204" pitchFamily="50" charset="-128"/>
                          <a:ea typeface="Meiryo UI" panose="020B0604030504040204" pitchFamily="50" charset="-128"/>
                        </a:rPr>
                        <a:t>  </a:t>
                      </a:r>
                      <a:br>
                        <a:rPr lang="en-US" sz="1200" dirty="0">
                          <a:effectLst/>
                          <a:latin typeface="Meiryo UI" panose="020B0604030504040204" pitchFamily="50" charset="-128"/>
                          <a:ea typeface="Meiryo UI" panose="020B0604030504040204" pitchFamily="50" charset="-128"/>
                        </a:rPr>
                      </a:br>
                      <a:r>
                        <a:rPr lang="en-US" sz="1200" dirty="0">
                          <a:effectLst/>
                          <a:latin typeface="Meiryo UI" panose="020B0604030504040204" pitchFamily="50" charset="-128"/>
                          <a:ea typeface="Meiryo UI" panose="020B0604030504040204" pitchFamily="50" charset="-128"/>
                        </a:rPr>
                        <a:t>b) </a:t>
                      </a:r>
                      <a:r>
                        <a:rPr lang="zh-CN" sz="1200" dirty="0">
                          <a:effectLst/>
                          <a:latin typeface="Meiryo UI" panose="020B0604030504040204" pitchFamily="50" charset="-128"/>
                          <a:ea typeface="Meiryo UI" panose="020B0604030504040204" pitchFamily="50" charset="-128"/>
                        </a:rPr>
                        <a:t>汚れがある</a:t>
                      </a:r>
                      <a:r>
                        <a:rPr lang="en-US" sz="1200" dirty="0">
                          <a:effectLst/>
                          <a:latin typeface="Meiryo UI" panose="020B0604030504040204" pitchFamily="50" charset="-128"/>
                          <a:ea typeface="Meiryo UI" panose="020B0604030504040204" pitchFamily="50" charset="-128"/>
                        </a:rPr>
                        <a:t> - </a:t>
                      </a:r>
                      <a:r>
                        <a:rPr lang="zh-CN" sz="1200" dirty="0">
                          <a:effectLst/>
                          <a:latin typeface="Meiryo UI" panose="020B0604030504040204" pitchFamily="50" charset="-128"/>
                          <a:ea typeface="Meiryo UI" panose="020B0604030504040204" pitchFamily="50" charset="-128"/>
                        </a:rPr>
                        <a:t>洗浄されていない異物の痕跡がある</a:t>
                      </a:r>
                      <a:r>
                        <a:rPr lang="en-US" sz="1200" dirty="0">
                          <a:effectLst/>
                          <a:latin typeface="Meiryo UI" panose="020B0604030504040204" pitchFamily="50" charset="-128"/>
                          <a:ea typeface="Meiryo UI" panose="020B0604030504040204" pitchFamily="50" charset="-128"/>
                        </a:rPr>
                        <a:t> </a:t>
                      </a:r>
                      <a:br>
                        <a:rPr lang="en-US" sz="1200" dirty="0">
                          <a:effectLst/>
                          <a:latin typeface="Meiryo UI" panose="020B0604030504040204" pitchFamily="50" charset="-128"/>
                          <a:ea typeface="Meiryo UI" panose="020B0604030504040204" pitchFamily="50" charset="-128"/>
                        </a:rPr>
                      </a:br>
                      <a:r>
                        <a:rPr lang="en-US" sz="1200" dirty="0">
                          <a:effectLst/>
                          <a:latin typeface="Meiryo UI" panose="020B0604030504040204" pitchFamily="50" charset="-128"/>
                          <a:ea typeface="Meiryo UI" panose="020B0604030504040204" pitchFamily="50" charset="-128"/>
                        </a:rPr>
                        <a:t>c) </a:t>
                      </a:r>
                      <a:r>
                        <a:rPr lang="zh-CN" sz="1200" dirty="0">
                          <a:effectLst/>
                          <a:latin typeface="Meiryo UI" panose="020B0604030504040204" pitchFamily="50" charset="-128"/>
                          <a:ea typeface="Meiryo UI" panose="020B0604030504040204" pitchFamily="50" charset="-128"/>
                        </a:rPr>
                        <a:t>外観が変形している</a:t>
                      </a:r>
                      <a:br>
                        <a:rPr lang="en-US" sz="1200" dirty="0">
                          <a:effectLst/>
                          <a:latin typeface="Meiryo UI" panose="020B0604030504040204" pitchFamily="50" charset="-128"/>
                          <a:ea typeface="Meiryo UI" panose="020B0604030504040204" pitchFamily="50" charset="-128"/>
                        </a:rPr>
                      </a:br>
                      <a:r>
                        <a:rPr lang="en-US" sz="1200" dirty="0">
                          <a:effectLst/>
                          <a:latin typeface="Meiryo UI" panose="020B0604030504040204" pitchFamily="50" charset="-128"/>
                          <a:ea typeface="Meiryo UI" panose="020B0604030504040204" pitchFamily="50" charset="-128"/>
                        </a:rPr>
                        <a:t>   - </a:t>
                      </a:r>
                      <a:r>
                        <a:rPr lang="zh-CN" sz="1200" dirty="0">
                          <a:effectLst/>
                          <a:latin typeface="Meiryo UI" panose="020B0604030504040204" pitchFamily="50" charset="-128"/>
                          <a:ea typeface="Meiryo UI" panose="020B0604030504040204" pitchFamily="50" charset="-128"/>
                        </a:rPr>
                        <a:t>外観や色に影響を与える外皮の痕跡がある。</a:t>
                      </a:r>
                      <a:br>
                        <a:rPr lang="en-US" sz="1200" dirty="0">
                          <a:effectLst/>
                          <a:latin typeface="Meiryo UI" panose="020B0604030504040204" pitchFamily="50" charset="-128"/>
                          <a:ea typeface="Meiryo UI" panose="020B0604030504040204" pitchFamily="50" charset="-128"/>
                        </a:rPr>
                      </a:br>
                      <a:r>
                        <a:rPr lang="en-US" sz="1200" dirty="0">
                          <a:effectLst/>
                          <a:latin typeface="Meiryo UI" panose="020B0604030504040204" pitchFamily="50" charset="-128"/>
                          <a:ea typeface="Meiryo UI" panose="020B0604030504040204" pitchFamily="50" charset="-128"/>
                        </a:rPr>
                        <a:t>   - </a:t>
                      </a:r>
                      <a:r>
                        <a:rPr lang="zh-CN" sz="1200" dirty="0">
                          <a:effectLst/>
                          <a:latin typeface="Meiryo UI" panose="020B0604030504040204" pitchFamily="50" charset="-128"/>
                          <a:ea typeface="Meiryo UI" panose="020B0604030504040204" pitchFamily="50" charset="-128"/>
                        </a:rPr>
                        <a:t>外観や色に影響を与えるような跡が外層にあること。</a:t>
                      </a:r>
                      <a:endParaRPr lang="ja-JP" sz="1200"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36153413"/>
                  </a:ext>
                </a:extLst>
              </a:tr>
              <a:tr h="416430">
                <a:tc>
                  <a:txBody>
                    <a:bodyPr/>
                    <a:lstStyle/>
                    <a:p>
                      <a:pPr algn="ctr">
                        <a:lnSpc>
                          <a:spcPct val="130000"/>
                        </a:lnSpc>
                        <a:spcBef>
                          <a:spcPts val="600"/>
                        </a:spcBef>
                        <a:spcAft>
                          <a:spcPts val="0"/>
                        </a:spcAft>
                      </a:pPr>
                      <a:r>
                        <a:rPr lang="zh-CN" sz="1200" dirty="0">
                          <a:solidFill>
                            <a:schemeClr val="tx1">
                              <a:lumMod val="50000"/>
                            </a:schemeClr>
                          </a:solidFill>
                          <a:effectLst/>
                          <a:latin typeface="Meiryo UI" panose="020B0604030504040204" pitchFamily="50" charset="-128"/>
                          <a:ea typeface="Meiryo UI" panose="020B0604030504040204" pitchFamily="50" charset="-128"/>
                        </a:rPr>
                        <a:t>大きさの均一性</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a:lnSpc>
                          <a:spcPct val="130000"/>
                        </a:lnSpc>
                        <a:spcBef>
                          <a:spcPts val="600"/>
                        </a:spcBef>
                        <a:spcAft>
                          <a:spcPts val="0"/>
                        </a:spcAft>
                      </a:pPr>
                      <a:r>
                        <a:rPr lang="zh-CN" sz="1200" dirty="0">
                          <a:effectLst/>
                          <a:latin typeface="Meiryo UI" panose="020B0604030504040204" pitchFamily="50" charset="-128"/>
                          <a:ea typeface="Meiryo UI" panose="020B0604030504040204" pitchFamily="50" charset="-128"/>
                        </a:rPr>
                        <a:t>特定の等級において、農産物は標準的な均一サイズでなければならず、</a:t>
                      </a:r>
                      <a:r>
                        <a:rPr lang="ja-JP" altLang="en-US" sz="1200" dirty="0">
                          <a:effectLst/>
                          <a:latin typeface="Meiryo UI" panose="020B0604030504040204" pitchFamily="50" charset="-128"/>
                          <a:ea typeface="Meiryo UI" panose="020B0604030504040204" pitchFamily="50" charset="-128"/>
                        </a:rPr>
                        <a:t>不均一率の上限がグレードによって</a:t>
                      </a:r>
                      <a:r>
                        <a:rPr lang="en-GB" sz="1200" dirty="0">
                          <a:effectLst/>
                          <a:latin typeface="Meiryo UI" panose="020B0604030504040204" pitchFamily="50" charset="-128"/>
                          <a:ea typeface="Meiryo UI" panose="020B0604030504040204" pitchFamily="50" charset="-128"/>
                        </a:rPr>
                        <a:t>3</a:t>
                      </a:r>
                      <a:r>
                        <a:rPr lang="zh-CN" sz="1200" dirty="0">
                          <a:effectLst/>
                          <a:latin typeface="Meiryo UI" panose="020B0604030504040204" pitchFamily="50" charset="-128"/>
                          <a:ea typeface="Meiryo UI" panose="020B0604030504040204" pitchFamily="50" charset="-128"/>
                        </a:rPr>
                        <a:t>％～</a:t>
                      </a:r>
                      <a:r>
                        <a:rPr lang="en-GB" sz="1200" dirty="0">
                          <a:effectLst/>
                          <a:latin typeface="Meiryo UI" panose="020B0604030504040204" pitchFamily="50" charset="-128"/>
                          <a:ea typeface="Meiryo UI" panose="020B0604030504040204" pitchFamily="50" charset="-128"/>
                        </a:rPr>
                        <a:t>10</a:t>
                      </a:r>
                      <a:r>
                        <a:rPr lang="zh-CN" sz="1200" dirty="0">
                          <a:effectLst/>
                          <a:latin typeface="Meiryo UI" panose="020B0604030504040204" pitchFamily="50" charset="-128"/>
                          <a:ea typeface="Meiryo UI" panose="020B0604030504040204" pitchFamily="50" charset="-128"/>
                        </a:rPr>
                        <a:t>％である</a:t>
                      </a:r>
                      <a:r>
                        <a:rPr lang="ja-JP" altLang="en-US" sz="1200" dirty="0">
                          <a:effectLst/>
                          <a:latin typeface="Meiryo UI" panose="020B0604030504040204" pitchFamily="50" charset="-128"/>
                          <a:ea typeface="Meiryo UI" panose="020B0604030504040204" pitchFamily="50" charset="-128"/>
                        </a:rPr>
                        <a:t>ことが規定されている</a:t>
                      </a:r>
                      <a:r>
                        <a:rPr lang="zh-CN" sz="1200" dirty="0">
                          <a:effectLst/>
                          <a:latin typeface="Meiryo UI" panose="020B0604030504040204" pitchFamily="50" charset="-128"/>
                          <a:ea typeface="Meiryo UI" panose="020B0604030504040204" pitchFamily="50" charset="-128"/>
                        </a:rPr>
                        <a:t>。</a:t>
                      </a:r>
                      <a:br>
                        <a:rPr lang="en-GB" sz="1200" dirty="0">
                          <a:effectLst/>
                          <a:latin typeface="Meiryo UI" panose="020B0604030504040204" pitchFamily="50" charset="-128"/>
                          <a:ea typeface="Meiryo UI" panose="020B0604030504040204" pitchFamily="50" charset="-128"/>
                        </a:rPr>
                      </a:br>
                      <a:r>
                        <a:rPr lang="zh-CN" sz="1200" dirty="0">
                          <a:effectLst/>
                          <a:latin typeface="Meiryo UI" panose="020B0604030504040204" pitchFamily="50" charset="-128"/>
                          <a:ea typeface="Meiryo UI" panose="020B0604030504040204" pitchFamily="50" charset="-128"/>
                        </a:rPr>
                        <a:t>包装単位は、各青果物の重量が規定されたサイズ分類の範囲内にある場合、均一とみなす。</a:t>
                      </a:r>
                      <a:endParaRPr lang="ja-JP" sz="1200"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05054309"/>
                  </a:ext>
                </a:extLst>
              </a:tr>
            </a:tbl>
          </a:graphicData>
        </a:graphic>
      </p:graphicFrame>
      <p:sp>
        <p:nvSpPr>
          <p:cNvPr id="5" name="Rectangle 1"/>
          <p:cNvSpPr>
            <a:spLocks noChangeArrowheads="1"/>
          </p:cNvSpPr>
          <p:nvPr/>
        </p:nvSpPr>
        <p:spPr bwMode="auto">
          <a:xfrm>
            <a:off x="8505" y="709961"/>
            <a:ext cx="589296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GB" sz="1400" i="0" u="none" strike="noStrike" cap="none" normalizeH="0" baseline="0" dirty="0">
                <a:ln>
                  <a:noFill/>
                </a:ln>
                <a:solidFill>
                  <a:srgbClr val="0D0D0D"/>
                </a:solidFill>
                <a:effectLst/>
                <a:latin typeface="Meiryo UI" panose="020B0604030504040204" pitchFamily="50" charset="-128"/>
                <a:ea typeface="Meiryo UI" panose="020B0604030504040204" pitchFamily="50" charset="-128"/>
                <a:cs typeface="Calibri" panose="020F0502020204030204" pitchFamily="34" charset="0"/>
              </a:rPr>
              <a:t>マレーシア</a:t>
            </a:r>
            <a:r>
              <a:rPr kumimoji="0" lang="ja-JP" altLang="en-US" sz="1400" i="0" u="none" strike="noStrike" cap="none" normalizeH="0" baseline="0" dirty="0">
                <a:ln>
                  <a:noFill/>
                </a:ln>
                <a:solidFill>
                  <a:srgbClr val="0D0D0D"/>
                </a:solidFill>
                <a:effectLst/>
                <a:latin typeface="Meiryo UI" panose="020B0604030504040204" pitchFamily="50" charset="-128"/>
                <a:ea typeface="Meiryo UI" panose="020B0604030504040204" pitchFamily="50" charset="-128"/>
                <a:cs typeface="Calibri" panose="020F0502020204030204" pitchFamily="34" charset="0"/>
              </a:rPr>
              <a:t>における農産物の品質等級は下記の</a:t>
            </a:r>
            <a:r>
              <a:rPr kumimoji="0" lang="en-US" altLang="ja-JP" sz="1400" i="0" u="none" strike="noStrike" cap="none" normalizeH="0" baseline="0" dirty="0">
                <a:ln>
                  <a:noFill/>
                </a:ln>
                <a:solidFill>
                  <a:srgbClr val="0D0D0D"/>
                </a:solidFill>
                <a:effectLst/>
                <a:latin typeface="Meiryo UI" panose="020B0604030504040204" pitchFamily="50" charset="-128"/>
                <a:ea typeface="Meiryo UI" panose="020B0604030504040204" pitchFamily="50" charset="-128"/>
                <a:cs typeface="Calibri" panose="020F0502020204030204" pitchFamily="34" charset="0"/>
              </a:rPr>
              <a:t>5</a:t>
            </a:r>
            <a:r>
              <a:rPr kumimoji="0" lang="ja-JP" altLang="en-US" sz="1400" i="0" u="none" strike="noStrike" cap="none" normalizeH="0" baseline="0" dirty="0" err="1">
                <a:ln>
                  <a:noFill/>
                </a:ln>
                <a:solidFill>
                  <a:srgbClr val="0D0D0D"/>
                </a:solidFill>
                <a:effectLst/>
                <a:latin typeface="Meiryo UI" panose="020B0604030504040204" pitchFamily="50" charset="-128"/>
                <a:ea typeface="Meiryo UI" panose="020B0604030504040204" pitchFamily="50" charset="-128"/>
                <a:cs typeface="Calibri" panose="020F0502020204030204" pitchFamily="34" charset="0"/>
              </a:rPr>
              <a:t>つの</a:t>
            </a:r>
            <a:r>
              <a:rPr kumimoji="0" lang="ja-JP" altLang="en-US" sz="1400" i="0" u="none" strike="noStrike" cap="none" normalizeH="0" baseline="0" dirty="0">
                <a:ln>
                  <a:noFill/>
                </a:ln>
                <a:solidFill>
                  <a:srgbClr val="0D0D0D"/>
                </a:solidFill>
                <a:effectLst/>
                <a:latin typeface="Meiryo UI" panose="020B0604030504040204" pitchFamily="50" charset="-128"/>
                <a:ea typeface="Meiryo UI" panose="020B0604030504040204" pitchFamily="50" charset="-128"/>
                <a:cs typeface="Calibri" panose="020F0502020204030204" pitchFamily="34" charset="0"/>
              </a:rPr>
              <a:t>基準によって決定される。</a:t>
            </a:r>
            <a:endParaRPr kumimoji="0" lang="ja-JP" altLang="en-GB" sz="360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166255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青果物関連の食品規制の概要</a:t>
            </a:r>
            <a:br>
              <a:rPr lang="en-US" altLang="ja-JP"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パッケージング </a:t>
            </a:r>
            <a:r>
              <a:rPr lang="en-US" altLang="ja-JP" sz="1800" dirty="0">
                <a:latin typeface="Meiryo UI" panose="020B0604030504040204" pitchFamily="50" charset="-128"/>
                <a:ea typeface="Meiryo UI" panose="020B0604030504040204" pitchFamily="50" charset="-128"/>
              </a:rPr>
              <a:t>(1/2)</a:t>
            </a:r>
            <a:endParaRPr kumimoji="1" lang="ja-JP" altLang="en-US" sz="1400" dirty="0">
              <a:latin typeface="Meiryo UI" panose="020B0604030504040204" pitchFamily="50" charset="-128"/>
              <a:ea typeface="Meiryo UI" panose="020B0604030504040204" pitchFamily="50" charset="-128"/>
            </a:endParaRPr>
          </a:p>
        </p:txBody>
      </p:sp>
      <p:graphicFrame>
        <p:nvGraphicFramePr>
          <p:cNvPr id="2" name="表 1"/>
          <p:cNvGraphicFramePr>
            <a:graphicFrameLocks noGrp="1"/>
          </p:cNvGraphicFramePr>
          <p:nvPr/>
        </p:nvGraphicFramePr>
        <p:xfrm>
          <a:off x="344488" y="1562370"/>
          <a:ext cx="8820000" cy="3605784"/>
        </p:xfrm>
        <a:graphic>
          <a:graphicData uri="http://schemas.openxmlformats.org/drawingml/2006/table">
            <a:tbl>
              <a:tblPr firstRow="1" firstCol="1" bandRow="1">
                <a:tableStyleId>{5C22544A-7EE6-4342-B048-85BDC9FD1C3A}</a:tableStyleId>
              </a:tblPr>
              <a:tblGrid>
                <a:gridCol w="2124000">
                  <a:extLst>
                    <a:ext uri="{9D8B030D-6E8A-4147-A177-3AD203B41FA5}">
                      <a16:colId xmlns:a16="http://schemas.microsoft.com/office/drawing/2014/main" val="1682432531"/>
                    </a:ext>
                  </a:extLst>
                </a:gridCol>
                <a:gridCol w="6696000">
                  <a:extLst>
                    <a:ext uri="{9D8B030D-6E8A-4147-A177-3AD203B41FA5}">
                      <a16:colId xmlns:a16="http://schemas.microsoft.com/office/drawing/2014/main" val="2730059010"/>
                    </a:ext>
                  </a:extLst>
                </a:gridCol>
              </a:tblGrid>
              <a:tr h="207207">
                <a:tc>
                  <a:txBody>
                    <a:bodyPr/>
                    <a:lstStyle/>
                    <a:p>
                      <a:endParaRPr lang="ja-JP" sz="1400" dirty="0">
                        <a:effectLst/>
                        <a:latin typeface="Meiryo UI" panose="020B0604030504040204" pitchFamily="50" charset="-128"/>
                        <a:ea typeface="Meiryo UI" panose="020B0604030504040204" pitchFamily="50" charset="-128"/>
                        <a:cs typeface="Calibri" panose="020F0502020204030204" pitchFamily="34" charset="0"/>
                      </a:endParaRPr>
                    </a:p>
                  </a:txBody>
                  <a:tcPr marL="65205" marR="652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30000"/>
                        </a:lnSpc>
                        <a:spcBef>
                          <a:spcPts val="600"/>
                        </a:spcBef>
                        <a:spcAft>
                          <a:spcPts val="0"/>
                        </a:spcAft>
                      </a:pPr>
                      <a:r>
                        <a:rPr lang="ja-JP" altLang="en-US" sz="1400" dirty="0">
                          <a:solidFill>
                            <a:schemeClr val="tx1">
                              <a:lumMod val="50000"/>
                            </a:schemeClr>
                          </a:solidFill>
                          <a:effectLst/>
                          <a:latin typeface="Meiryo UI" panose="020B0604030504040204" pitchFamily="50" charset="-128"/>
                          <a:ea typeface="Meiryo UI" panose="020B0604030504040204" pitchFamily="50" charset="-128"/>
                        </a:rPr>
                        <a:t>主なパッケージング規制</a:t>
                      </a: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extLst>
                  <a:ext uri="{0D108BD9-81ED-4DB2-BD59-A6C34878D82A}">
                    <a16:rowId xmlns:a16="http://schemas.microsoft.com/office/drawing/2014/main" val="701120517"/>
                  </a:ext>
                </a:extLst>
              </a:tr>
              <a:tr h="238626">
                <a:tc>
                  <a:txBody>
                    <a:bodyPr/>
                    <a:lstStyle/>
                    <a:p>
                      <a:pPr algn="ctr">
                        <a:lnSpc>
                          <a:spcPct val="130000"/>
                        </a:lnSpc>
                        <a:spcBef>
                          <a:spcPts val="600"/>
                        </a:spcBef>
                        <a:spcAft>
                          <a:spcPts val="0"/>
                        </a:spcAft>
                      </a:pPr>
                      <a:r>
                        <a:rPr lang="zh-CN" sz="1400" dirty="0">
                          <a:solidFill>
                            <a:schemeClr val="tx1">
                              <a:lumMod val="50000"/>
                            </a:schemeClr>
                          </a:solidFill>
                          <a:effectLst/>
                          <a:latin typeface="Meiryo UI" panose="020B0604030504040204" pitchFamily="50" charset="-128"/>
                          <a:ea typeface="Meiryo UI" panose="020B0604030504040204" pitchFamily="50" charset="-128"/>
                        </a:rPr>
                        <a:t>項目</a:t>
                      </a: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lnSpc>
                          <a:spcPct val="130000"/>
                        </a:lnSpc>
                        <a:spcBef>
                          <a:spcPts val="600"/>
                        </a:spcBef>
                        <a:spcAft>
                          <a:spcPts val="0"/>
                        </a:spcAft>
                      </a:pPr>
                      <a:r>
                        <a:rPr lang="zh-CN" sz="1400" b="1" dirty="0">
                          <a:effectLst/>
                          <a:latin typeface="Meiryo UI" panose="020B0604030504040204" pitchFamily="50" charset="-128"/>
                          <a:ea typeface="Meiryo UI" panose="020B0604030504040204" pitchFamily="50" charset="-128"/>
                        </a:rPr>
                        <a:t>概要</a:t>
                      </a:r>
                      <a:endParaRPr lang="ja-JP" sz="1400" b="1"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889035090"/>
                  </a:ext>
                </a:extLst>
              </a:tr>
              <a:tr h="446278">
                <a:tc>
                  <a:txBody>
                    <a:bodyPr/>
                    <a:lstStyle/>
                    <a:p>
                      <a:pPr algn="ctr">
                        <a:lnSpc>
                          <a:spcPct val="130000"/>
                        </a:lnSpc>
                        <a:spcBef>
                          <a:spcPts val="600"/>
                        </a:spcBef>
                        <a:spcAft>
                          <a:spcPts val="0"/>
                        </a:spcAft>
                      </a:pPr>
                      <a:r>
                        <a:rPr kumimoji="0" lang="ja-JP" altLang="en-US" sz="1400" dirty="0">
                          <a:solidFill>
                            <a:srgbClr val="0D0D0D"/>
                          </a:solidFill>
                          <a:latin typeface="Meiryo UI" panose="020B0604030504040204" pitchFamily="50" charset="-128"/>
                          <a:ea typeface="Meiryo UI" panose="020B0604030504040204" pitchFamily="50" charset="-128"/>
                          <a:cs typeface="Calibri" panose="020F0502020204030204" pitchFamily="34" charset="0"/>
                        </a:rPr>
                        <a:t>食品規則パート </a:t>
                      </a:r>
                      <a:r>
                        <a:rPr kumimoji="0" lang="en-US" altLang="ja-JP" sz="1400" dirty="0">
                          <a:solidFill>
                            <a:srgbClr val="0D0D0D"/>
                          </a:solidFill>
                          <a:latin typeface="Meiryo UI" panose="020B0604030504040204" pitchFamily="50" charset="-128"/>
                          <a:ea typeface="Meiryo UI" panose="020B0604030504040204" pitchFamily="50" charset="-128"/>
                          <a:cs typeface="Calibri" panose="020F0502020204030204" pitchFamily="34" charset="0"/>
                        </a:rPr>
                        <a:t>PART VI</a:t>
                      </a: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a:lnSpc>
                          <a:spcPct val="130000"/>
                        </a:lnSpc>
                        <a:spcBef>
                          <a:spcPts val="600"/>
                        </a:spcBef>
                        <a:spcAft>
                          <a:spcPts val="0"/>
                        </a:spcAft>
                      </a:pPr>
                      <a:r>
                        <a:rPr lang="ja-JP" altLang="en-US" sz="1400" dirty="0">
                          <a:effectLst/>
                          <a:latin typeface="Meiryo UI" panose="020B0604030504040204" pitchFamily="50" charset="-128"/>
                          <a:ea typeface="Meiryo UI" panose="020B0604030504040204" pitchFamily="50" charset="-128"/>
                          <a:cs typeface="Arial" panose="020B0604020202020204" pitchFamily="34" charset="0"/>
                        </a:rPr>
                        <a:t>何人も、販売用の食品の準備、包装、保管、配送、露出において、その内容物に有毒物質、有害物質、汚染物質をもたらすか、もたらす可能性のある包装、器具、容器、または食品の劣化を助長するものを輸入、製造、販売のための広告、または使用、または使用を許可してはならない。</a:t>
                      </a:r>
                      <a:endParaRPr lang="ja-JP" sz="1400"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1843817"/>
                  </a:ext>
                </a:extLst>
              </a:tr>
              <a:tr h="446278">
                <a:tc>
                  <a:txBody>
                    <a:bodyPr/>
                    <a:lstStyle/>
                    <a:p>
                      <a:pPr algn="ctr">
                        <a:lnSpc>
                          <a:spcPct val="130000"/>
                        </a:lnSpc>
                        <a:spcBef>
                          <a:spcPts val="600"/>
                        </a:spcBef>
                        <a:spcAft>
                          <a:spcPts val="0"/>
                        </a:spcAft>
                      </a:pPr>
                      <a:r>
                        <a:rPr lang="ja-JP" altLang="en-US"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rPr>
                        <a:t>規則</a:t>
                      </a:r>
                      <a:r>
                        <a:rPr lang="en-US" alt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rPr>
                        <a:t>29</a:t>
                      </a: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a:lnSpc>
                          <a:spcPct val="130000"/>
                        </a:lnSpc>
                        <a:spcBef>
                          <a:spcPts val="600"/>
                        </a:spcBef>
                        <a:spcAft>
                          <a:spcPts val="0"/>
                        </a:spcAft>
                      </a:pPr>
                      <a:r>
                        <a:rPr lang="ja-JP" altLang="en-US" sz="1400" dirty="0">
                          <a:effectLst/>
                          <a:latin typeface="Meiryo UI" panose="020B0604030504040204" pitchFamily="50" charset="-128"/>
                          <a:ea typeface="Meiryo UI" panose="020B0604030504040204" pitchFamily="50" charset="-128"/>
                          <a:cs typeface="Arial" panose="020B0604020202020204" pitchFamily="34" charset="0"/>
                        </a:rPr>
                        <a:t>「塩化ビニルモノマーを</a:t>
                      </a:r>
                      <a:r>
                        <a:rPr lang="en-US" altLang="ja-JP" sz="1400" dirty="0">
                          <a:effectLst/>
                          <a:latin typeface="Meiryo UI" panose="020B0604030504040204" pitchFamily="50" charset="-128"/>
                          <a:ea typeface="Meiryo UI" panose="020B0604030504040204" pitchFamily="50" charset="-128"/>
                          <a:cs typeface="Arial" panose="020B0604020202020204" pitchFamily="34" charset="0"/>
                        </a:rPr>
                        <a:t>1mg/kg</a:t>
                      </a:r>
                      <a:r>
                        <a:rPr lang="ja-JP" altLang="en-US" sz="1400" dirty="0">
                          <a:effectLst/>
                          <a:latin typeface="Meiryo UI" panose="020B0604030504040204" pitchFamily="50" charset="-128"/>
                          <a:ea typeface="Meiryo UI" panose="020B0604030504040204" pitchFamily="50" charset="-128"/>
                          <a:cs typeface="Arial" panose="020B0604020202020204" pitchFamily="34" charset="0"/>
                        </a:rPr>
                        <a:t>以上含むポリ塩化ビニル（</a:t>
                      </a:r>
                      <a:r>
                        <a:rPr lang="en-US" altLang="ja-JP" sz="1400" dirty="0">
                          <a:effectLst/>
                          <a:latin typeface="Meiryo UI" panose="020B0604030504040204" pitchFamily="50" charset="-128"/>
                          <a:ea typeface="Meiryo UI" panose="020B0604030504040204" pitchFamily="50" charset="-128"/>
                          <a:cs typeface="Arial" panose="020B0604020202020204" pitchFamily="34" charset="0"/>
                        </a:rPr>
                        <a:t>PVC</a:t>
                      </a:r>
                      <a:r>
                        <a:rPr lang="ja-JP" altLang="en-US" sz="1400" dirty="0">
                          <a:effectLst/>
                          <a:latin typeface="Meiryo UI" panose="020B0604030504040204" pitchFamily="50" charset="-128"/>
                          <a:ea typeface="Meiryo UI" panose="020B0604030504040204" pitchFamily="50" charset="-128"/>
                          <a:cs typeface="Arial" panose="020B0604020202020204" pitchFamily="34" charset="0"/>
                        </a:rPr>
                        <a:t>）製の硬質または半硬質のパッケージ、器具、容器」を禁止</a:t>
                      </a:r>
                      <a:endParaRPr lang="ja-JP" sz="1400"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5622880"/>
                  </a:ext>
                </a:extLst>
              </a:tr>
              <a:tr h="446278">
                <a:tc>
                  <a:txBody>
                    <a:bodyPr/>
                    <a:lstStyle/>
                    <a:p>
                      <a:pPr algn="ctr">
                        <a:lnSpc>
                          <a:spcPct val="130000"/>
                        </a:lnSpc>
                        <a:spcBef>
                          <a:spcPts val="600"/>
                        </a:spcBef>
                        <a:spcAft>
                          <a:spcPts val="0"/>
                        </a:spcAft>
                      </a:pPr>
                      <a:r>
                        <a:rPr lang="ja-JP" altLang="en-US"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rPr>
                        <a:t>規則</a:t>
                      </a:r>
                      <a:r>
                        <a:rPr lang="en-US" alt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rPr>
                        <a:t>30 </a:t>
                      </a: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a:lnSpc>
                          <a:spcPct val="130000"/>
                        </a:lnSpc>
                        <a:spcBef>
                          <a:spcPts val="600"/>
                        </a:spcBef>
                        <a:spcAft>
                          <a:spcPts val="0"/>
                        </a:spcAft>
                      </a:pPr>
                      <a:r>
                        <a:rPr lang="ja-JP" altLang="en-US" sz="1400" dirty="0">
                          <a:effectLst/>
                          <a:latin typeface="Meiryo UI" panose="020B0604030504040204" pitchFamily="50" charset="-128"/>
                          <a:ea typeface="Meiryo UI" panose="020B0604030504040204" pitchFamily="50" charset="-128"/>
                          <a:cs typeface="Arial" panose="020B0604020202020204" pitchFamily="34" charset="0"/>
                        </a:rPr>
                        <a:t>「</a:t>
                      </a:r>
                      <a:r>
                        <a:rPr lang="en-US" altLang="ja-JP" sz="1400" dirty="0">
                          <a:effectLst/>
                          <a:latin typeface="Meiryo UI" panose="020B0604030504040204" pitchFamily="50" charset="-128"/>
                          <a:ea typeface="Meiryo UI" panose="020B0604030504040204" pitchFamily="50" charset="-128"/>
                          <a:cs typeface="Arial" panose="020B0604020202020204" pitchFamily="34" charset="0"/>
                        </a:rPr>
                        <a:t>0.05mg/kg </a:t>
                      </a:r>
                      <a:r>
                        <a:rPr lang="ja-JP" altLang="en-US" sz="1400" dirty="0">
                          <a:effectLst/>
                          <a:latin typeface="Meiryo UI" panose="020B0604030504040204" pitchFamily="50" charset="-128"/>
                          <a:ea typeface="Meiryo UI" panose="020B0604030504040204" pitchFamily="50" charset="-128"/>
                          <a:cs typeface="Arial" panose="020B0604020202020204" pitchFamily="34" charset="0"/>
                        </a:rPr>
                        <a:t>を超える塩化ビニルモノマーを含む食品用ポリ塩化ビニル（</a:t>
                      </a:r>
                      <a:r>
                        <a:rPr lang="en-US" altLang="ja-JP" sz="1400" dirty="0">
                          <a:effectLst/>
                          <a:latin typeface="Meiryo UI" panose="020B0604030504040204" pitchFamily="50" charset="-128"/>
                          <a:ea typeface="Meiryo UI" panose="020B0604030504040204" pitchFamily="50" charset="-128"/>
                          <a:cs typeface="Arial" panose="020B0604020202020204" pitchFamily="34" charset="0"/>
                        </a:rPr>
                        <a:t>PVC</a:t>
                      </a:r>
                      <a:r>
                        <a:rPr lang="ja-JP" altLang="en-US" sz="1400" dirty="0">
                          <a:effectLst/>
                          <a:latin typeface="Meiryo UI" panose="020B0604030504040204" pitchFamily="50" charset="-128"/>
                          <a:ea typeface="Meiryo UI" panose="020B0604030504040204" pitchFamily="50" charset="-128"/>
                          <a:cs typeface="Arial" panose="020B0604020202020204" pitchFamily="34" charset="0"/>
                        </a:rPr>
                        <a:t>）製の硬質または半硬質パッケージ、器具、容器」は許可されない。</a:t>
                      </a:r>
                      <a:endParaRPr lang="ja-JP" sz="1400"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31527383"/>
                  </a:ext>
                </a:extLst>
              </a:tr>
              <a:tr h="446278">
                <a:tc>
                  <a:txBody>
                    <a:bodyPr/>
                    <a:lstStyle/>
                    <a:p>
                      <a:pPr algn="ctr">
                        <a:lnSpc>
                          <a:spcPct val="130000"/>
                        </a:lnSpc>
                        <a:spcBef>
                          <a:spcPts val="600"/>
                        </a:spcBef>
                        <a:spcAft>
                          <a:spcPts val="0"/>
                        </a:spcAft>
                      </a:pPr>
                      <a:r>
                        <a:rPr lang="ja-JP" altLang="en-US"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rPr>
                        <a:t>規則</a:t>
                      </a:r>
                      <a:r>
                        <a:rPr lang="en-US" alt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rPr>
                        <a:t>33</a:t>
                      </a: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a:lnSpc>
                          <a:spcPct val="130000"/>
                        </a:lnSpc>
                        <a:spcBef>
                          <a:spcPts val="600"/>
                        </a:spcBef>
                        <a:spcAft>
                          <a:spcPts val="0"/>
                        </a:spcAft>
                      </a:pPr>
                      <a:r>
                        <a:rPr lang="ja-JP" altLang="en-US" sz="1400" dirty="0">
                          <a:effectLst/>
                          <a:latin typeface="Meiryo UI" panose="020B0604030504040204" pitchFamily="50" charset="-128"/>
                          <a:ea typeface="Meiryo UI" panose="020B0604030504040204" pitchFamily="50" charset="-128"/>
                          <a:cs typeface="Arial" panose="020B0604020202020204" pitchFamily="34" charset="0"/>
                        </a:rPr>
                        <a:t>野菜や果物の包装は「以前野菜に使用した箱や木箱は、果物の調理、包装、保管に使用でき、その逆も可」となっている。ただし、野菜、魚、果物を販売する場合、以前他の食品に使用されていた箱や木箱は認められない。</a:t>
                      </a:r>
                      <a:endParaRPr lang="ja-JP" sz="1400"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36153413"/>
                  </a:ext>
                </a:extLst>
              </a:tr>
            </a:tbl>
          </a:graphicData>
        </a:graphic>
      </p:graphicFrame>
      <p:sp>
        <p:nvSpPr>
          <p:cNvPr id="5" name="Rectangle 1"/>
          <p:cNvSpPr>
            <a:spLocks noChangeArrowheads="1"/>
          </p:cNvSpPr>
          <p:nvPr/>
        </p:nvSpPr>
        <p:spPr bwMode="auto">
          <a:xfrm>
            <a:off x="172186" y="802046"/>
            <a:ext cx="694395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GB" sz="1400" i="0" u="none" strike="noStrike" cap="none" normalizeH="0" baseline="0" dirty="0">
                <a:ln>
                  <a:noFill/>
                </a:ln>
                <a:solidFill>
                  <a:srgbClr val="0D0D0D"/>
                </a:solidFill>
                <a:effectLst/>
                <a:latin typeface="Meiryo UI" panose="020B0604030504040204" pitchFamily="50" charset="-128"/>
                <a:ea typeface="Meiryo UI" panose="020B0604030504040204" pitchFamily="50" charset="-128"/>
                <a:cs typeface="Calibri" panose="020F0502020204030204" pitchFamily="34" charset="0"/>
              </a:rPr>
              <a:t>マレーシア</a:t>
            </a:r>
            <a:r>
              <a:rPr kumimoji="0" lang="ja-JP" altLang="en-US" sz="1400" i="0" u="none" strike="noStrike" cap="none" normalizeH="0" baseline="0" dirty="0">
                <a:ln>
                  <a:noFill/>
                </a:ln>
                <a:solidFill>
                  <a:srgbClr val="0D0D0D"/>
                </a:solidFill>
                <a:effectLst/>
                <a:latin typeface="Meiryo UI" panose="020B0604030504040204" pitchFamily="50" charset="-128"/>
                <a:ea typeface="Meiryo UI" panose="020B0604030504040204" pitchFamily="50" charset="-128"/>
                <a:cs typeface="Calibri" panose="020F0502020204030204" pitchFamily="34" charset="0"/>
              </a:rPr>
              <a:t>における青果物のパッケージに関して、以下のような規制がある。</a:t>
            </a:r>
            <a:endParaRPr kumimoji="0" lang="en-US" altLang="ja-JP" sz="1400" i="0" u="none" strike="noStrike" cap="none" normalizeH="0" baseline="0" dirty="0">
              <a:ln>
                <a:noFill/>
              </a:ln>
              <a:solidFill>
                <a:srgbClr val="0D0D0D"/>
              </a:solidFill>
              <a:effectLst/>
              <a:latin typeface="Meiryo UI" panose="020B0604030504040204" pitchFamily="50" charset="-128"/>
              <a:ea typeface="Meiryo UI" panose="020B0604030504040204" pitchFamily="50" charset="-128"/>
              <a:cs typeface="Calibri" panose="020F0502020204030204" pitchFamily="34" charset="0"/>
            </a:endParaRPr>
          </a:p>
          <a:p>
            <a:pPr lvl="0" defTabSz="914400" eaLnBrk="0" fontAlgn="base" hangingPunct="0">
              <a:spcBef>
                <a:spcPct val="0"/>
              </a:spcBef>
              <a:spcAft>
                <a:spcPct val="0"/>
              </a:spcAft>
            </a:pPr>
            <a:r>
              <a:rPr kumimoji="0" lang="ja-JP" altLang="en-US" sz="1400" dirty="0">
                <a:solidFill>
                  <a:srgbClr val="0D0D0D"/>
                </a:solidFill>
                <a:latin typeface="Meiryo UI" panose="020B0604030504040204" pitchFamily="50" charset="-128"/>
                <a:ea typeface="Meiryo UI" panose="020B0604030504040204" pitchFamily="50" charset="-128"/>
                <a:cs typeface="Calibri" panose="020F0502020204030204" pitchFamily="34" charset="0"/>
              </a:rPr>
              <a:t>・食品包装材に関する要求事項の詳細については、</a:t>
            </a:r>
            <a:r>
              <a:rPr kumimoji="0" lang="en-US" altLang="ja-JP" sz="1400" dirty="0">
                <a:solidFill>
                  <a:srgbClr val="0D0D0D"/>
                </a:solidFill>
                <a:latin typeface="Meiryo UI" panose="020B0604030504040204" pitchFamily="50" charset="-128"/>
                <a:ea typeface="Meiryo UI" panose="020B0604030504040204" pitchFamily="50" charset="-128"/>
                <a:cs typeface="Calibri" panose="020F0502020204030204" pitchFamily="34" charset="0"/>
              </a:rPr>
              <a:t>1985 </a:t>
            </a:r>
            <a:r>
              <a:rPr kumimoji="0" lang="ja-JP" altLang="en-US" sz="1400" dirty="0">
                <a:solidFill>
                  <a:srgbClr val="0D0D0D"/>
                </a:solidFill>
                <a:latin typeface="Meiryo UI" panose="020B0604030504040204" pitchFamily="50" charset="-128"/>
                <a:ea typeface="Meiryo UI" panose="020B0604030504040204" pitchFamily="50" charset="-128"/>
                <a:cs typeface="Calibri" panose="020F0502020204030204" pitchFamily="34" charset="0"/>
              </a:rPr>
              <a:t>年食品規則パート </a:t>
            </a:r>
            <a:r>
              <a:rPr kumimoji="0" lang="en-US" altLang="ja-JP" sz="1400" dirty="0">
                <a:solidFill>
                  <a:srgbClr val="0D0D0D"/>
                </a:solidFill>
                <a:latin typeface="Meiryo UI" panose="020B0604030504040204" pitchFamily="50" charset="-128"/>
                <a:ea typeface="Meiryo UI" panose="020B0604030504040204" pitchFamily="50" charset="-128"/>
                <a:cs typeface="Calibri" panose="020F0502020204030204" pitchFamily="34" charset="0"/>
              </a:rPr>
              <a:t>PART VI</a:t>
            </a:r>
            <a:r>
              <a:rPr kumimoji="0" lang="ja-JP" altLang="en-US" sz="1400" dirty="0">
                <a:solidFill>
                  <a:srgbClr val="0D0D0D"/>
                </a:solidFill>
                <a:latin typeface="Meiryo UI" panose="020B0604030504040204" pitchFamily="50" charset="-128"/>
                <a:ea typeface="Meiryo UI" panose="020B0604030504040204" pitchFamily="50" charset="-128"/>
                <a:cs typeface="Calibri" panose="020F0502020204030204" pitchFamily="34" charset="0"/>
              </a:rPr>
              <a:t>を参照</a:t>
            </a:r>
          </a:p>
        </p:txBody>
      </p:sp>
      <p:sp>
        <p:nvSpPr>
          <p:cNvPr id="7" name="Rectangle 2"/>
          <p:cNvSpPr>
            <a:spLocks noChangeArrowheads="1"/>
          </p:cNvSpPr>
          <p:nvPr/>
        </p:nvSpPr>
        <p:spPr bwMode="auto">
          <a:xfrm>
            <a:off x="56456" y="6205953"/>
            <a:ext cx="2939343"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GB" sz="9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出典：</a:t>
            </a:r>
            <a:r>
              <a:rPr kumimoji="0" lang="en-GB" altLang="ja-JP" sz="9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1985</a:t>
            </a:r>
            <a:r>
              <a:rPr kumimoji="0" lang="ja-JP" altLang="en-GB" sz="9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年食品規則</a:t>
            </a:r>
            <a:endParaRPr kumimoji="0" lang="ja-JP" altLang="en-GB" sz="1800" i="0" u="none" strike="noStrike" cap="none" normalizeH="0" baseline="0" dirty="0">
              <a:ln>
                <a:noFill/>
              </a:ln>
              <a:solidFill>
                <a:schemeClr val="tx1">
                  <a:lumMod val="50000"/>
                </a:schemeClr>
              </a:solidFill>
              <a:effectLst/>
              <a:latin typeface="Arial" panose="020B0604020202020204" pitchFamily="34" charset="0"/>
            </a:endParaRPr>
          </a:p>
        </p:txBody>
      </p:sp>
    </p:spTree>
    <p:extLst>
      <p:ext uri="{BB962C8B-B14F-4D97-AF65-F5344CB8AC3E}">
        <p14:creationId xmlns:p14="http://schemas.microsoft.com/office/powerpoint/2010/main" val="8116585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青果物関連の食品規 制の概要</a:t>
            </a:r>
            <a:br>
              <a:rPr lang="en-US" altLang="ja-JP"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パッケージング </a:t>
            </a:r>
            <a:r>
              <a:rPr lang="en-US" altLang="ja-JP" sz="1800" dirty="0">
                <a:latin typeface="Meiryo UI" panose="020B0604030504040204" pitchFamily="50" charset="-128"/>
                <a:ea typeface="Meiryo UI" panose="020B0604030504040204" pitchFamily="50" charset="-128"/>
              </a:rPr>
              <a:t>(2/2)</a:t>
            </a:r>
            <a:endParaRPr kumimoji="1" lang="ja-JP" altLang="en-US" sz="1800" dirty="0">
              <a:latin typeface="Meiryo UI" panose="020B0604030504040204" pitchFamily="50" charset="-128"/>
              <a:ea typeface="Meiryo UI" panose="020B0604030504040204" pitchFamily="50" charset="-128"/>
            </a:endParaRPr>
          </a:p>
        </p:txBody>
      </p:sp>
      <p:graphicFrame>
        <p:nvGraphicFramePr>
          <p:cNvPr id="2" name="表 1"/>
          <p:cNvGraphicFramePr>
            <a:graphicFrameLocks noGrp="1"/>
          </p:cNvGraphicFramePr>
          <p:nvPr/>
        </p:nvGraphicFramePr>
        <p:xfrm>
          <a:off x="1285528" y="1916832"/>
          <a:ext cx="7056000" cy="3232404"/>
        </p:xfrm>
        <a:graphic>
          <a:graphicData uri="http://schemas.openxmlformats.org/drawingml/2006/table">
            <a:tbl>
              <a:tblPr firstRow="1" firstCol="1" bandRow="1">
                <a:tableStyleId>{5C22544A-7EE6-4342-B048-85BDC9FD1C3A}</a:tableStyleId>
              </a:tblPr>
              <a:tblGrid>
                <a:gridCol w="2124000">
                  <a:extLst>
                    <a:ext uri="{9D8B030D-6E8A-4147-A177-3AD203B41FA5}">
                      <a16:colId xmlns:a16="http://schemas.microsoft.com/office/drawing/2014/main" val="1682432531"/>
                    </a:ext>
                  </a:extLst>
                </a:gridCol>
                <a:gridCol w="4932000">
                  <a:extLst>
                    <a:ext uri="{9D8B030D-6E8A-4147-A177-3AD203B41FA5}">
                      <a16:colId xmlns:a16="http://schemas.microsoft.com/office/drawing/2014/main" val="2730059010"/>
                    </a:ext>
                  </a:extLst>
                </a:gridCol>
              </a:tblGrid>
              <a:tr h="207207">
                <a:tc>
                  <a:txBody>
                    <a:bodyPr/>
                    <a:lstStyle/>
                    <a:p>
                      <a:endParaRPr lang="ja-JP" sz="1400" dirty="0">
                        <a:effectLst/>
                        <a:latin typeface="Meiryo UI" panose="020B0604030504040204" pitchFamily="50" charset="-128"/>
                        <a:ea typeface="Meiryo UI" panose="020B0604030504040204" pitchFamily="50" charset="-128"/>
                        <a:cs typeface="Calibri" panose="020F0502020204030204" pitchFamily="34" charset="0"/>
                      </a:endParaRPr>
                    </a:p>
                  </a:txBody>
                  <a:tcPr marL="65205" marR="652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30000"/>
                        </a:lnSpc>
                        <a:spcBef>
                          <a:spcPts val="600"/>
                        </a:spcBef>
                        <a:spcAft>
                          <a:spcPts val="0"/>
                        </a:spcAft>
                      </a:pPr>
                      <a:r>
                        <a:rPr lang="ja-JP" altLang="en-US" sz="1400" dirty="0">
                          <a:solidFill>
                            <a:schemeClr val="tx1">
                              <a:lumMod val="50000"/>
                            </a:schemeClr>
                          </a:solidFill>
                          <a:effectLst/>
                          <a:latin typeface="Meiryo UI" panose="020B0604030504040204" pitchFamily="50" charset="-128"/>
                          <a:ea typeface="Meiryo UI" panose="020B0604030504040204" pitchFamily="50" charset="-128"/>
                        </a:rPr>
                        <a:t>パッケージング規制</a:t>
                      </a: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extLst>
                  <a:ext uri="{0D108BD9-81ED-4DB2-BD59-A6C34878D82A}">
                    <a16:rowId xmlns:a16="http://schemas.microsoft.com/office/drawing/2014/main" val="701120517"/>
                  </a:ext>
                </a:extLst>
              </a:tr>
              <a:tr h="238626">
                <a:tc>
                  <a:txBody>
                    <a:bodyPr/>
                    <a:lstStyle/>
                    <a:p>
                      <a:pPr algn="ctr">
                        <a:lnSpc>
                          <a:spcPct val="130000"/>
                        </a:lnSpc>
                        <a:spcBef>
                          <a:spcPts val="600"/>
                        </a:spcBef>
                        <a:spcAft>
                          <a:spcPts val="0"/>
                        </a:spcAft>
                      </a:pPr>
                      <a:r>
                        <a:rPr lang="zh-CN" sz="1400" dirty="0">
                          <a:solidFill>
                            <a:schemeClr val="tx1">
                              <a:lumMod val="50000"/>
                            </a:schemeClr>
                          </a:solidFill>
                          <a:effectLst/>
                          <a:latin typeface="Meiryo UI" panose="020B0604030504040204" pitchFamily="50" charset="-128"/>
                          <a:ea typeface="Meiryo UI" panose="020B0604030504040204" pitchFamily="50" charset="-128"/>
                        </a:rPr>
                        <a:t>項目</a:t>
                      </a: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lnSpc>
                          <a:spcPct val="130000"/>
                        </a:lnSpc>
                        <a:spcBef>
                          <a:spcPts val="600"/>
                        </a:spcBef>
                        <a:spcAft>
                          <a:spcPts val="0"/>
                        </a:spcAft>
                      </a:pPr>
                      <a:r>
                        <a:rPr lang="zh-CN" sz="1400" b="1" dirty="0">
                          <a:effectLst/>
                          <a:latin typeface="Meiryo UI" panose="020B0604030504040204" pitchFamily="50" charset="-128"/>
                          <a:ea typeface="Meiryo UI" panose="020B0604030504040204" pitchFamily="50" charset="-128"/>
                        </a:rPr>
                        <a:t>概要</a:t>
                      </a:r>
                      <a:endParaRPr lang="ja-JP" sz="1400" b="1"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889035090"/>
                  </a:ext>
                </a:extLst>
              </a:tr>
              <a:tr h="446278">
                <a:tc>
                  <a:txBody>
                    <a:bodyPr/>
                    <a:lstStyle/>
                    <a:p>
                      <a:pPr algn="ctr">
                        <a:lnSpc>
                          <a:spcPct val="130000"/>
                        </a:lnSpc>
                        <a:spcBef>
                          <a:spcPts val="600"/>
                        </a:spcBef>
                        <a:spcAft>
                          <a:spcPts val="0"/>
                        </a:spcAft>
                      </a:pPr>
                      <a:r>
                        <a:rPr lang="ja-JP" altLang="en-US" sz="1400" dirty="0">
                          <a:solidFill>
                            <a:schemeClr val="tx1">
                              <a:lumMod val="50000"/>
                            </a:schemeClr>
                          </a:solidFill>
                          <a:effectLst/>
                          <a:latin typeface="Meiryo UI" panose="020B0604030504040204" pitchFamily="50" charset="-128"/>
                          <a:ea typeface="Meiryo UI" panose="020B0604030504040204" pitchFamily="50" charset="-128"/>
                        </a:rPr>
                        <a:t>パッケージの大きさ</a:t>
                      </a: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a:lnSpc>
                          <a:spcPct val="130000"/>
                        </a:lnSpc>
                        <a:spcBef>
                          <a:spcPts val="600"/>
                        </a:spcBef>
                        <a:spcAft>
                          <a:spcPts val="0"/>
                        </a:spcAft>
                      </a:pPr>
                      <a:r>
                        <a:rPr lang="ja-JP" altLang="en-US" sz="1400" dirty="0">
                          <a:effectLst/>
                          <a:latin typeface="Meiryo UI" panose="020B0604030504040204" pitchFamily="50" charset="-128"/>
                          <a:ea typeface="Meiryo UI" panose="020B0604030504040204" pitchFamily="50" charset="-128"/>
                        </a:rPr>
                        <a:t>生産物の量と形状に適したもの</a:t>
                      </a:r>
                      <a:r>
                        <a:rPr lang="zh-CN" sz="1400" dirty="0">
                          <a:effectLst/>
                          <a:latin typeface="Meiryo UI" panose="020B0604030504040204" pitchFamily="50" charset="-128"/>
                          <a:ea typeface="Meiryo UI" panose="020B0604030504040204" pitchFamily="50" charset="-128"/>
                        </a:rPr>
                        <a:t> </a:t>
                      </a:r>
                      <a:endParaRPr lang="ja-JP" sz="1400"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1843817"/>
                  </a:ext>
                </a:extLst>
              </a:tr>
              <a:tr h="446278">
                <a:tc>
                  <a:txBody>
                    <a:bodyPr/>
                    <a:lstStyle/>
                    <a:p>
                      <a:pPr algn="ctr">
                        <a:lnSpc>
                          <a:spcPct val="130000"/>
                        </a:lnSpc>
                        <a:spcBef>
                          <a:spcPts val="600"/>
                        </a:spcBef>
                        <a:spcAft>
                          <a:spcPts val="0"/>
                        </a:spcAft>
                      </a:pPr>
                      <a:r>
                        <a:rPr lang="ja-JP" altLang="en-US" sz="1400" dirty="0">
                          <a:solidFill>
                            <a:schemeClr val="tx1">
                              <a:lumMod val="50000"/>
                            </a:schemeClr>
                          </a:solidFill>
                          <a:effectLst/>
                          <a:latin typeface="Meiryo UI" panose="020B0604030504040204" pitchFamily="50" charset="-128"/>
                          <a:ea typeface="Meiryo UI" panose="020B0604030504040204" pitchFamily="50" charset="-128"/>
                        </a:rPr>
                        <a:t>パッケージ内容物</a:t>
                      </a: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a:lnSpc>
                          <a:spcPct val="130000"/>
                        </a:lnSpc>
                        <a:spcBef>
                          <a:spcPts val="600"/>
                        </a:spcBef>
                        <a:spcAft>
                          <a:spcPts val="0"/>
                        </a:spcAft>
                      </a:pPr>
                      <a:r>
                        <a:rPr lang="ja-JP" altLang="en-US" sz="1400" dirty="0">
                          <a:effectLst/>
                          <a:latin typeface="Meiryo UI" panose="020B0604030504040204" pitchFamily="50" charset="-128"/>
                          <a:ea typeface="Meiryo UI" panose="020B0604030504040204" pitchFamily="50" charset="-128"/>
                        </a:rPr>
                        <a:t>同じ種類と等級の農産物を含むこと</a:t>
                      </a:r>
                      <a:endParaRPr lang="ja-JP" sz="1400"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5622880"/>
                  </a:ext>
                </a:extLst>
              </a:tr>
              <a:tr h="446278">
                <a:tc>
                  <a:txBody>
                    <a:bodyPr/>
                    <a:lstStyle/>
                    <a:p>
                      <a:pPr algn="ctr">
                        <a:lnSpc>
                          <a:spcPct val="130000"/>
                        </a:lnSpc>
                        <a:spcBef>
                          <a:spcPts val="600"/>
                        </a:spcBef>
                        <a:spcAft>
                          <a:spcPts val="0"/>
                        </a:spcAft>
                      </a:pPr>
                      <a:r>
                        <a:rPr lang="en-US" altLang="zh-CN" sz="1400" dirty="0">
                          <a:solidFill>
                            <a:schemeClr val="tx1">
                              <a:lumMod val="50000"/>
                            </a:schemeClr>
                          </a:solidFill>
                          <a:effectLst/>
                          <a:latin typeface="Meiryo UI" panose="020B0604030504040204" pitchFamily="50" charset="-128"/>
                          <a:ea typeface="Meiryo UI" panose="020B0604030504040204" pitchFamily="50" charset="-128"/>
                        </a:rPr>
                        <a:t>1</a:t>
                      </a:r>
                      <a:r>
                        <a:rPr lang="zh-CN" altLang="en-US" sz="1400" dirty="0">
                          <a:solidFill>
                            <a:schemeClr val="tx1">
                              <a:lumMod val="50000"/>
                            </a:schemeClr>
                          </a:solidFill>
                          <a:effectLst/>
                          <a:latin typeface="Meiryo UI" panose="020B0604030504040204" pitchFamily="50" charset="-128"/>
                          <a:ea typeface="Meiryo UI" panose="020B0604030504040204" pitchFamily="50" charset="-128"/>
                        </a:rPr>
                        <a:t>梱包</a:t>
                      </a:r>
                      <a:r>
                        <a:rPr lang="ja-JP" altLang="en-US" sz="1400" dirty="0">
                          <a:solidFill>
                            <a:schemeClr val="tx1">
                              <a:lumMod val="50000"/>
                            </a:schemeClr>
                          </a:solidFill>
                          <a:effectLst/>
                          <a:latin typeface="Meiryo UI" panose="020B0604030504040204" pitchFamily="50" charset="-128"/>
                          <a:ea typeface="Meiryo UI" panose="020B0604030504040204" pitchFamily="50" charset="-128"/>
                        </a:rPr>
                        <a:t>の</a:t>
                      </a:r>
                      <a:r>
                        <a:rPr lang="zh-CN" altLang="en-US" sz="1400" dirty="0">
                          <a:solidFill>
                            <a:schemeClr val="tx1">
                              <a:lumMod val="50000"/>
                            </a:schemeClr>
                          </a:solidFill>
                          <a:effectLst/>
                          <a:latin typeface="Meiryo UI" panose="020B0604030504040204" pitchFamily="50" charset="-128"/>
                          <a:ea typeface="Meiryo UI" panose="020B0604030504040204" pitchFamily="50" charset="-128"/>
                        </a:rPr>
                        <a:t>重量</a:t>
                      </a: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a:lnSpc>
                          <a:spcPct val="130000"/>
                        </a:lnSpc>
                        <a:spcBef>
                          <a:spcPts val="600"/>
                        </a:spcBef>
                        <a:spcAft>
                          <a:spcPts val="0"/>
                        </a:spcAft>
                      </a:pPr>
                      <a:r>
                        <a:rPr lang="en-US" altLang="ja-JP" sz="1400" dirty="0">
                          <a:effectLst/>
                          <a:latin typeface="Meiryo UI" panose="020B0604030504040204" pitchFamily="50" charset="-128"/>
                          <a:ea typeface="Meiryo UI" panose="020B0604030504040204" pitchFamily="50" charset="-128"/>
                        </a:rPr>
                        <a:t>30</a:t>
                      </a:r>
                      <a:r>
                        <a:rPr lang="ja-JP" altLang="en-US" sz="1400" dirty="0">
                          <a:effectLst/>
                          <a:latin typeface="Meiryo UI" panose="020B0604030504040204" pitchFamily="50" charset="-128"/>
                          <a:ea typeface="Meiryo UI" panose="020B0604030504040204" pitchFamily="50" charset="-128"/>
                        </a:rPr>
                        <a:t>キログラムを超えないこと</a:t>
                      </a:r>
                      <a:endParaRPr lang="ja-JP" sz="1400"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31527383"/>
                  </a:ext>
                </a:extLst>
              </a:tr>
              <a:tr h="446278">
                <a:tc>
                  <a:txBody>
                    <a:bodyPr/>
                    <a:lstStyle/>
                    <a:p>
                      <a:pPr algn="ctr">
                        <a:lnSpc>
                          <a:spcPct val="130000"/>
                        </a:lnSpc>
                        <a:spcBef>
                          <a:spcPts val="600"/>
                        </a:spcBef>
                        <a:spcAft>
                          <a:spcPts val="0"/>
                        </a:spcAft>
                      </a:pPr>
                      <a:r>
                        <a:rPr lang="ja-JP" altLang="en-US" sz="1400" dirty="0">
                          <a:solidFill>
                            <a:schemeClr val="tx1">
                              <a:lumMod val="50000"/>
                            </a:schemeClr>
                          </a:solidFill>
                          <a:effectLst/>
                          <a:latin typeface="Meiryo UI" panose="020B0604030504040204" pitchFamily="50" charset="-128"/>
                          <a:ea typeface="Meiryo UI" panose="020B0604030504040204" pitchFamily="50" charset="-128"/>
                        </a:rPr>
                        <a:t>パッケージのデザインや素材</a:t>
                      </a: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a:lnSpc>
                          <a:spcPct val="130000"/>
                        </a:lnSpc>
                        <a:spcBef>
                          <a:spcPts val="600"/>
                        </a:spcBef>
                        <a:spcAft>
                          <a:spcPts val="0"/>
                        </a:spcAft>
                      </a:pPr>
                      <a:r>
                        <a:rPr lang="ja-JP" altLang="en-US" sz="1400" dirty="0">
                          <a:effectLst/>
                          <a:latin typeface="Meiryo UI" panose="020B0604030504040204" pitchFamily="50" charset="-128"/>
                          <a:ea typeface="Meiryo UI" panose="020B0604030504040204" pitchFamily="50" charset="-128"/>
                        </a:rPr>
                        <a:t>取り扱いや輸送の際に農産物を保護することができること</a:t>
                      </a:r>
                      <a:endParaRPr lang="ja-JP" sz="1400"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36153413"/>
                  </a:ext>
                </a:extLst>
              </a:tr>
              <a:tr h="446278">
                <a:tc>
                  <a:txBody>
                    <a:bodyPr/>
                    <a:lstStyle/>
                    <a:p>
                      <a:pPr algn="ctr">
                        <a:lnSpc>
                          <a:spcPct val="130000"/>
                        </a:lnSpc>
                        <a:spcBef>
                          <a:spcPts val="600"/>
                        </a:spcBef>
                        <a:spcAft>
                          <a:spcPts val="0"/>
                        </a:spcAft>
                      </a:pPr>
                      <a:r>
                        <a:rPr lang="ja-JP" altLang="en-US" sz="1400" dirty="0">
                          <a:solidFill>
                            <a:schemeClr val="tx1">
                              <a:lumMod val="50000"/>
                            </a:schemeClr>
                          </a:solidFill>
                          <a:effectLst/>
                          <a:latin typeface="Meiryo UI" panose="020B0604030504040204" pitchFamily="50" charset="-128"/>
                          <a:ea typeface="Meiryo UI" panose="020B0604030504040204" pitchFamily="50" charset="-128"/>
                        </a:rPr>
                        <a:t>内容物への影響</a:t>
                      </a: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a:lnSpc>
                          <a:spcPct val="130000"/>
                        </a:lnSpc>
                        <a:spcBef>
                          <a:spcPts val="600"/>
                        </a:spcBef>
                        <a:spcAft>
                          <a:spcPts val="0"/>
                        </a:spcAft>
                      </a:pPr>
                      <a:r>
                        <a:rPr lang="ja-JP" altLang="en-US" sz="1400" dirty="0">
                          <a:effectLst/>
                          <a:latin typeface="Meiryo UI" panose="020B0604030504040204" pitchFamily="50" charset="-128"/>
                          <a:ea typeface="Meiryo UI" panose="020B0604030504040204" pitchFamily="50" charset="-128"/>
                        </a:rPr>
                        <a:t>農産物の形状や品質を損なわないこと</a:t>
                      </a:r>
                      <a:endParaRPr lang="ja-JP" sz="1400"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05054309"/>
                  </a:ext>
                </a:extLst>
              </a:tr>
              <a:tr h="446278">
                <a:tc>
                  <a:txBody>
                    <a:bodyPr/>
                    <a:lstStyle/>
                    <a:p>
                      <a:pPr algn="ctr">
                        <a:lnSpc>
                          <a:spcPct val="130000"/>
                        </a:lnSpc>
                        <a:spcBef>
                          <a:spcPts val="600"/>
                        </a:spcBef>
                        <a:spcAft>
                          <a:spcPts val="0"/>
                        </a:spcAft>
                      </a:pPr>
                      <a:r>
                        <a:rPr lang="ja-JP" altLang="en-US"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rPr>
                        <a:t>パッケージ再利用</a:t>
                      </a: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a:lnSpc>
                          <a:spcPct val="130000"/>
                        </a:lnSpc>
                        <a:spcBef>
                          <a:spcPts val="600"/>
                        </a:spcBef>
                        <a:spcAft>
                          <a:spcPts val="0"/>
                        </a:spcAft>
                      </a:pPr>
                      <a:r>
                        <a:rPr lang="ja-JP" altLang="en-US" sz="1400" dirty="0">
                          <a:effectLst/>
                          <a:latin typeface="Meiryo UI" panose="020B0604030504040204" pitchFamily="50" charset="-128"/>
                          <a:ea typeface="Meiryo UI" panose="020B0604030504040204" pitchFamily="50" charset="-128"/>
                          <a:cs typeface="Arial" panose="020B0604020202020204" pitchFamily="34" charset="0"/>
                        </a:rPr>
                        <a:t>マークやラベルを消去し、既存のマークやラベルを剥がしてから使用</a:t>
                      </a:r>
                      <a:endParaRPr lang="ja-JP" sz="1400"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88590151"/>
                  </a:ext>
                </a:extLst>
              </a:tr>
            </a:tbl>
          </a:graphicData>
        </a:graphic>
      </p:graphicFrame>
      <p:sp>
        <p:nvSpPr>
          <p:cNvPr id="5" name="Rectangle 1"/>
          <p:cNvSpPr>
            <a:spLocks noChangeArrowheads="1"/>
          </p:cNvSpPr>
          <p:nvPr/>
        </p:nvSpPr>
        <p:spPr bwMode="auto">
          <a:xfrm>
            <a:off x="172186" y="802046"/>
            <a:ext cx="694395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GB" sz="1400" i="0" u="none" strike="noStrike" cap="none" normalizeH="0" baseline="0" dirty="0">
                <a:ln>
                  <a:noFill/>
                </a:ln>
                <a:solidFill>
                  <a:srgbClr val="0D0D0D"/>
                </a:solidFill>
                <a:effectLst/>
                <a:latin typeface="Meiryo UI" panose="020B0604030504040204" pitchFamily="50" charset="-128"/>
                <a:ea typeface="Meiryo UI" panose="020B0604030504040204" pitchFamily="50" charset="-128"/>
                <a:cs typeface="Calibri" panose="020F0502020204030204" pitchFamily="34" charset="0"/>
              </a:rPr>
              <a:t>マレーシア</a:t>
            </a:r>
            <a:r>
              <a:rPr kumimoji="0" lang="ja-JP" altLang="en-US" sz="1400" i="0" u="none" strike="noStrike" cap="none" normalizeH="0" baseline="0" dirty="0">
                <a:ln>
                  <a:noFill/>
                </a:ln>
                <a:solidFill>
                  <a:srgbClr val="0D0D0D"/>
                </a:solidFill>
                <a:effectLst/>
                <a:latin typeface="Meiryo UI" panose="020B0604030504040204" pitchFamily="50" charset="-128"/>
                <a:ea typeface="Meiryo UI" panose="020B0604030504040204" pitchFamily="50" charset="-128"/>
                <a:cs typeface="Calibri" panose="020F0502020204030204" pitchFamily="34" charset="0"/>
              </a:rPr>
              <a:t>における青果物のパッケージに関して、以下のような規制がある。</a:t>
            </a:r>
            <a:endParaRPr kumimoji="0" lang="en-US" altLang="ja-JP" sz="1400" i="0" u="none" strike="noStrike" cap="none" normalizeH="0" baseline="0" dirty="0">
              <a:ln>
                <a:noFill/>
              </a:ln>
              <a:solidFill>
                <a:srgbClr val="0D0D0D"/>
              </a:solidFill>
              <a:effectLst/>
              <a:latin typeface="Meiryo UI" panose="020B0604030504040204" pitchFamily="50" charset="-128"/>
              <a:ea typeface="Meiryo UI" panose="020B0604030504040204" pitchFamily="50" charset="-128"/>
              <a:cs typeface="Calibri" panose="020F0502020204030204" pitchFamily="34" charset="0"/>
            </a:endParaRPr>
          </a:p>
          <a:p>
            <a:pPr lvl="0" defTabSz="914400" eaLnBrk="0" fontAlgn="base" hangingPunct="0">
              <a:spcBef>
                <a:spcPct val="0"/>
              </a:spcBef>
              <a:spcAft>
                <a:spcPct val="0"/>
              </a:spcAft>
            </a:pPr>
            <a:r>
              <a:rPr kumimoji="0" lang="ja-JP" altLang="en-US" sz="1400" dirty="0">
                <a:solidFill>
                  <a:srgbClr val="0D0D0D"/>
                </a:solidFill>
                <a:latin typeface="Meiryo UI" panose="020B0604030504040204" pitchFamily="50" charset="-128"/>
                <a:ea typeface="Meiryo UI" panose="020B0604030504040204" pitchFamily="50" charset="-128"/>
                <a:cs typeface="Calibri" panose="020F0502020204030204" pitchFamily="34" charset="0"/>
              </a:rPr>
              <a:t>・食品包装材に関する要求事項の詳細については、</a:t>
            </a:r>
            <a:r>
              <a:rPr kumimoji="0" lang="en-US" altLang="ja-JP" sz="1400" dirty="0">
                <a:solidFill>
                  <a:srgbClr val="0D0D0D"/>
                </a:solidFill>
                <a:latin typeface="Meiryo UI" panose="020B0604030504040204" pitchFamily="50" charset="-128"/>
                <a:ea typeface="Meiryo UI" panose="020B0604030504040204" pitchFamily="50" charset="-128"/>
                <a:cs typeface="Calibri" panose="020F0502020204030204" pitchFamily="34" charset="0"/>
              </a:rPr>
              <a:t>1985 </a:t>
            </a:r>
            <a:r>
              <a:rPr kumimoji="0" lang="ja-JP" altLang="en-US" sz="1400" dirty="0">
                <a:solidFill>
                  <a:srgbClr val="0D0D0D"/>
                </a:solidFill>
                <a:latin typeface="Meiryo UI" panose="020B0604030504040204" pitchFamily="50" charset="-128"/>
                <a:ea typeface="Meiryo UI" panose="020B0604030504040204" pitchFamily="50" charset="-128"/>
                <a:cs typeface="Calibri" panose="020F0502020204030204" pitchFamily="34" charset="0"/>
              </a:rPr>
              <a:t>年食品規則パート </a:t>
            </a:r>
            <a:r>
              <a:rPr kumimoji="0" lang="en-US" altLang="ja-JP" sz="1400" dirty="0">
                <a:solidFill>
                  <a:srgbClr val="0D0D0D"/>
                </a:solidFill>
                <a:latin typeface="Meiryo UI" panose="020B0604030504040204" pitchFamily="50" charset="-128"/>
                <a:ea typeface="Meiryo UI" panose="020B0604030504040204" pitchFamily="50" charset="-128"/>
                <a:cs typeface="Calibri" panose="020F0502020204030204" pitchFamily="34" charset="0"/>
              </a:rPr>
              <a:t>PART VI</a:t>
            </a:r>
            <a:r>
              <a:rPr kumimoji="0" lang="ja-JP" altLang="en-US" sz="1400" dirty="0">
                <a:solidFill>
                  <a:srgbClr val="0D0D0D"/>
                </a:solidFill>
                <a:latin typeface="Meiryo UI" panose="020B0604030504040204" pitchFamily="50" charset="-128"/>
                <a:ea typeface="Meiryo UI" panose="020B0604030504040204" pitchFamily="50" charset="-128"/>
                <a:cs typeface="Calibri" panose="020F0502020204030204" pitchFamily="34" charset="0"/>
              </a:rPr>
              <a:t>を参照</a:t>
            </a:r>
          </a:p>
        </p:txBody>
      </p:sp>
      <p:sp>
        <p:nvSpPr>
          <p:cNvPr id="7" name="Rectangle 2"/>
          <p:cNvSpPr>
            <a:spLocks noChangeArrowheads="1"/>
          </p:cNvSpPr>
          <p:nvPr/>
        </p:nvSpPr>
        <p:spPr bwMode="auto">
          <a:xfrm>
            <a:off x="56456" y="6205953"/>
            <a:ext cx="2939343"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GB" sz="9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出典：</a:t>
            </a:r>
            <a:r>
              <a:rPr kumimoji="0" lang="en-GB" altLang="ja-JP" sz="9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1985</a:t>
            </a:r>
            <a:r>
              <a:rPr kumimoji="0" lang="ja-JP" altLang="en-GB" sz="9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年食品規則</a:t>
            </a:r>
            <a:endParaRPr kumimoji="0" lang="ja-JP" altLang="en-GB" sz="1800" i="0" u="none" strike="noStrike" cap="none" normalizeH="0" baseline="0" dirty="0">
              <a:ln>
                <a:noFill/>
              </a:ln>
              <a:solidFill>
                <a:schemeClr val="tx1">
                  <a:lumMod val="50000"/>
                </a:schemeClr>
              </a:solidFill>
              <a:effectLst/>
              <a:latin typeface="Arial" panose="020B0604020202020204" pitchFamily="34" charset="0"/>
            </a:endParaRPr>
          </a:p>
        </p:txBody>
      </p:sp>
    </p:spTree>
    <p:extLst>
      <p:ext uri="{BB962C8B-B14F-4D97-AF65-F5344CB8AC3E}">
        <p14:creationId xmlns:p14="http://schemas.microsoft.com/office/powerpoint/2010/main" val="28969021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青果物関連の食品規制の概要</a:t>
            </a:r>
            <a:br>
              <a:rPr lang="en-US" altLang="ja-JP"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ラベリング　</a:t>
            </a:r>
            <a:r>
              <a:rPr lang="en-US" altLang="ja-JP" sz="1800" dirty="0">
                <a:latin typeface="Meiryo UI" panose="020B0604030504040204" pitchFamily="50" charset="-128"/>
                <a:ea typeface="Meiryo UI" panose="020B0604030504040204" pitchFamily="50" charset="-128"/>
              </a:rPr>
              <a:t>(1/2)</a:t>
            </a:r>
            <a:endParaRPr kumimoji="1" lang="ja-JP" altLang="en-US" sz="1800" dirty="0">
              <a:latin typeface="Meiryo UI" panose="020B0604030504040204" pitchFamily="50" charset="-128"/>
              <a:ea typeface="Meiryo UI" panose="020B0604030504040204" pitchFamily="50" charset="-128"/>
            </a:endParaRPr>
          </a:p>
        </p:txBody>
      </p:sp>
      <p:graphicFrame>
        <p:nvGraphicFramePr>
          <p:cNvPr id="2" name="表 1"/>
          <p:cNvGraphicFramePr>
            <a:graphicFrameLocks noGrp="1"/>
          </p:cNvGraphicFramePr>
          <p:nvPr/>
        </p:nvGraphicFramePr>
        <p:xfrm>
          <a:off x="488504" y="2025602"/>
          <a:ext cx="4151525" cy="3171952"/>
        </p:xfrm>
        <a:graphic>
          <a:graphicData uri="http://schemas.openxmlformats.org/drawingml/2006/table">
            <a:tbl>
              <a:tblPr firstRow="1" firstCol="1" bandRow="1">
                <a:tableStyleId>{5C22544A-7EE6-4342-B048-85BDC9FD1C3A}</a:tableStyleId>
              </a:tblPr>
              <a:tblGrid>
                <a:gridCol w="1235525">
                  <a:extLst>
                    <a:ext uri="{9D8B030D-6E8A-4147-A177-3AD203B41FA5}">
                      <a16:colId xmlns:a16="http://schemas.microsoft.com/office/drawing/2014/main" val="1682432531"/>
                    </a:ext>
                  </a:extLst>
                </a:gridCol>
                <a:gridCol w="2916000">
                  <a:extLst>
                    <a:ext uri="{9D8B030D-6E8A-4147-A177-3AD203B41FA5}">
                      <a16:colId xmlns:a16="http://schemas.microsoft.com/office/drawing/2014/main" val="2730059010"/>
                    </a:ext>
                  </a:extLst>
                </a:gridCol>
              </a:tblGrid>
              <a:tr h="207207">
                <a:tc>
                  <a:txBody>
                    <a:bodyPr/>
                    <a:lstStyle/>
                    <a:p>
                      <a:endParaRPr lang="ja-JP" sz="1400" dirty="0">
                        <a:effectLst/>
                        <a:latin typeface="Meiryo UI" panose="020B0604030504040204" pitchFamily="50" charset="-128"/>
                        <a:ea typeface="Meiryo UI" panose="020B0604030504040204" pitchFamily="50" charset="-128"/>
                        <a:cs typeface="Calibri" panose="020F0502020204030204" pitchFamily="34" charset="0"/>
                      </a:endParaRPr>
                    </a:p>
                  </a:txBody>
                  <a:tcPr marL="65205" marR="652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30000"/>
                        </a:lnSpc>
                        <a:spcBef>
                          <a:spcPts val="600"/>
                        </a:spcBef>
                        <a:spcAft>
                          <a:spcPts val="0"/>
                        </a:spcAft>
                      </a:pPr>
                      <a:r>
                        <a:rPr lang="ja-JP" altLang="en-US" sz="1400" dirty="0">
                          <a:solidFill>
                            <a:schemeClr val="tx1">
                              <a:lumMod val="50000"/>
                            </a:schemeClr>
                          </a:solidFill>
                          <a:effectLst/>
                          <a:latin typeface="Meiryo UI" panose="020B0604030504040204" pitchFamily="50" charset="-128"/>
                          <a:ea typeface="Meiryo UI" panose="020B0604030504040204" pitchFamily="50" charset="-128"/>
                        </a:rPr>
                        <a:t>パッケージへのラベリング規制</a:t>
                      </a: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extLst>
                  <a:ext uri="{0D108BD9-81ED-4DB2-BD59-A6C34878D82A}">
                    <a16:rowId xmlns:a16="http://schemas.microsoft.com/office/drawing/2014/main" val="701120517"/>
                  </a:ext>
                </a:extLst>
              </a:tr>
              <a:tr h="238626">
                <a:tc>
                  <a:txBody>
                    <a:bodyPr/>
                    <a:lstStyle/>
                    <a:p>
                      <a:pPr algn="ctr">
                        <a:lnSpc>
                          <a:spcPct val="130000"/>
                        </a:lnSpc>
                        <a:spcBef>
                          <a:spcPts val="600"/>
                        </a:spcBef>
                        <a:spcAft>
                          <a:spcPts val="0"/>
                        </a:spcAft>
                      </a:pPr>
                      <a:r>
                        <a:rPr lang="zh-CN" sz="1400" dirty="0">
                          <a:solidFill>
                            <a:schemeClr val="tx1">
                              <a:lumMod val="50000"/>
                            </a:schemeClr>
                          </a:solidFill>
                          <a:effectLst/>
                          <a:latin typeface="Meiryo UI" panose="020B0604030504040204" pitchFamily="50" charset="-128"/>
                          <a:ea typeface="Meiryo UI" panose="020B0604030504040204" pitchFamily="50" charset="-128"/>
                        </a:rPr>
                        <a:t>項目</a:t>
                      </a: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lnSpc>
                          <a:spcPct val="130000"/>
                        </a:lnSpc>
                        <a:spcBef>
                          <a:spcPts val="600"/>
                        </a:spcBef>
                        <a:spcAft>
                          <a:spcPts val="0"/>
                        </a:spcAft>
                      </a:pPr>
                      <a:r>
                        <a:rPr lang="ja-JP" altLang="en-US" sz="1400" b="1" dirty="0">
                          <a:effectLst/>
                          <a:latin typeface="Meiryo UI" panose="020B0604030504040204" pitchFamily="50" charset="-128"/>
                          <a:ea typeface="Meiryo UI" panose="020B0604030504040204" pitchFamily="50" charset="-128"/>
                        </a:rPr>
                        <a:t>表示内容</a:t>
                      </a:r>
                      <a:r>
                        <a:rPr lang="en-US" altLang="ja-JP" sz="1400" b="1" dirty="0">
                          <a:effectLst/>
                          <a:latin typeface="Meiryo UI" panose="020B0604030504040204" pitchFamily="50" charset="-128"/>
                          <a:ea typeface="Meiryo UI" panose="020B0604030504040204" pitchFamily="50" charset="-128"/>
                        </a:rPr>
                        <a:t>*</a:t>
                      </a:r>
                      <a:endParaRPr lang="ja-JP" sz="1400" b="1"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889035090"/>
                  </a:ext>
                </a:extLst>
              </a:tr>
              <a:tr h="446278">
                <a:tc rowSpan="5">
                  <a:txBody>
                    <a:bodyPr/>
                    <a:lstStyle/>
                    <a:p>
                      <a:pPr algn="ctr">
                        <a:lnSpc>
                          <a:spcPct val="130000"/>
                        </a:lnSpc>
                        <a:spcBef>
                          <a:spcPts val="600"/>
                        </a:spcBef>
                        <a:spcAft>
                          <a:spcPts val="0"/>
                        </a:spcAft>
                      </a:pPr>
                      <a:r>
                        <a:rPr lang="ja-JP" altLang="en-US"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rPr>
                        <a:t>記載事項</a:t>
                      </a:r>
                      <a:endParaRPr lang="ja-JP" alt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a:lnSpc>
                          <a:spcPct val="130000"/>
                        </a:lnSpc>
                        <a:spcBef>
                          <a:spcPts val="600"/>
                        </a:spcBef>
                        <a:spcAft>
                          <a:spcPts val="0"/>
                        </a:spcAft>
                      </a:pPr>
                      <a:r>
                        <a:rPr lang="ja-JP" altLang="en-US" sz="1400" dirty="0">
                          <a:effectLst/>
                          <a:latin typeface="Meiryo UI" panose="020B0604030504040204" pitchFamily="50" charset="-128"/>
                          <a:ea typeface="Meiryo UI" panose="020B0604030504040204" pitchFamily="50" charset="-128"/>
                          <a:cs typeface="Arial" panose="020B0604020202020204" pitchFamily="34" charset="0"/>
                        </a:rPr>
                        <a:t>マレーシアの輸入業者および輸出国の農産物の生産者または包装業者または販売業者の名称および事業所所在地</a:t>
                      </a:r>
                      <a:endParaRPr lang="ja-JP" sz="1400"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1843817"/>
                  </a:ext>
                </a:extLst>
              </a:tr>
              <a:tr h="446278">
                <a:tc vMerge="1">
                  <a:txBody>
                    <a:bodyPr/>
                    <a:lstStyle/>
                    <a:p>
                      <a:pPr algn="ctr">
                        <a:lnSpc>
                          <a:spcPct val="130000"/>
                        </a:lnSpc>
                        <a:spcBef>
                          <a:spcPts val="600"/>
                        </a:spcBef>
                        <a:spcAft>
                          <a:spcPts val="0"/>
                        </a:spcAft>
                      </a:pP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a:lnSpc>
                          <a:spcPct val="130000"/>
                        </a:lnSpc>
                        <a:spcBef>
                          <a:spcPts val="600"/>
                        </a:spcBef>
                        <a:spcAft>
                          <a:spcPts val="0"/>
                        </a:spcAft>
                      </a:pPr>
                      <a:r>
                        <a:rPr lang="ja-JP" altLang="en-US" sz="1400" dirty="0">
                          <a:effectLst/>
                          <a:latin typeface="Meiryo UI" panose="020B0604030504040204" pitchFamily="50" charset="-128"/>
                          <a:ea typeface="Meiryo UI" panose="020B0604030504040204" pitchFamily="50" charset="-128"/>
                          <a:cs typeface="Arial" panose="020B0604020202020204" pitchFamily="34" charset="0"/>
                        </a:rPr>
                        <a:t>農産物の一般名称</a:t>
                      </a: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5622880"/>
                  </a:ext>
                </a:extLst>
              </a:tr>
              <a:tr h="446278">
                <a:tc vMerge="1">
                  <a:txBody>
                    <a:bodyPr/>
                    <a:lstStyle/>
                    <a:p>
                      <a:pPr algn="ctr">
                        <a:lnSpc>
                          <a:spcPct val="130000"/>
                        </a:lnSpc>
                        <a:spcBef>
                          <a:spcPts val="600"/>
                        </a:spcBef>
                        <a:spcAft>
                          <a:spcPts val="0"/>
                        </a:spcAft>
                      </a:pP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a:lnSpc>
                          <a:spcPct val="130000"/>
                        </a:lnSpc>
                        <a:spcBef>
                          <a:spcPts val="600"/>
                        </a:spcBef>
                        <a:spcAft>
                          <a:spcPts val="0"/>
                        </a:spcAft>
                      </a:pPr>
                      <a:r>
                        <a:rPr lang="ja-JP" altLang="en-US" sz="1400" dirty="0">
                          <a:effectLst/>
                          <a:latin typeface="Meiryo UI" panose="020B0604030504040204" pitchFamily="50" charset="-128"/>
                          <a:ea typeface="Meiryo UI" panose="020B0604030504040204" pitchFamily="50" charset="-128"/>
                          <a:cs typeface="Arial" panose="020B0604020202020204" pitchFamily="34" charset="0"/>
                        </a:rPr>
                        <a:t>農産物の品質等級基準</a:t>
                      </a:r>
                      <a:endParaRPr lang="ja-JP" sz="1400"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31527383"/>
                  </a:ext>
                </a:extLst>
              </a:tr>
              <a:tr h="446278">
                <a:tc vMerge="1">
                  <a:txBody>
                    <a:bodyPr/>
                    <a:lstStyle/>
                    <a:p>
                      <a:pPr algn="ctr">
                        <a:lnSpc>
                          <a:spcPct val="130000"/>
                        </a:lnSpc>
                        <a:spcBef>
                          <a:spcPts val="600"/>
                        </a:spcBef>
                        <a:spcAft>
                          <a:spcPts val="0"/>
                        </a:spcAft>
                      </a:pP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marL="0" marR="0" lvl="0" indent="0" algn="l" defTabSz="534552" rtl="0" eaLnBrk="1" fontAlgn="auto" latinLnBrk="0" hangingPunct="1">
                        <a:lnSpc>
                          <a:spcPct val="130000"/>
                        </a:lnSpc>
                        <a:spcBef>
                          <a:spcPts val="600"/>
                        </a:spcBef>
                        <a:spcAft>
                          <a:spcPts val="0"/>
                        </a:spcAft>
                        <a:buClrTx/>
                        <a:buSzTx/>
                        <a:buFontTx/>
                        <a:buNone/>
                        <a:tabLst/>
                        <a:defRPr/>
                      </a:pPr>
                      <a:r>
                        <a:rPr lang="ja-JP" altLang="en-US" sz="1400" dirty="0">
                          <a:effectLst/>
                          <a:latin typeface="Meiryo UI" panose="020B0604030504040204" pitchFamily="50" charset="-128"/>
                          <a:ea typeface="Meiryo UI" panose="020B0604030504040204" pitchFamily="50" charset="-128"/>
                          <a:cs typeface="Arial" panose="020B0604020202020204" pitchFamily="34" charset="0"/>
                        </a:rPr>
                        <a:t>農産物の原産国</a:t>
                      </a: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36153413"/>
                  </a:ext>
                </a:extLst>
              </a:tr>
              <a:tr h="446278">
                <a:tc vMerge="1">
                  <a:txBody>
                    <a:bodyPr/>
                    <a:lstStyle/>
                    <a:p>
                      <a:pPr algn="ctr">
                        <a:lnSpc>
                          <a:spcPct val="130000"/>
                        </a:lnSpc>
                        <a:spcBef>
                          <a:spcPts val="600"/>
                        </a:spcBef>
                        <a:spcAft>
                          <a:spcPts val="0"/>
                        </a:spcAft>
                      </a:pP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a:lnSpc>
                          <a:spcPct val="130000"/>
                        </a:lnSpc>
                        <a:spcBef>
                          <a:spcPts val="600"/>
                        </a:spcBef>
                        <a:spcAft>
                          <a:spcPts val="0"/>
                        </a:spcAft>
                      </a:pPr>
                      <a:r>
                        <a:rPr lang="ja-JP" altLang="en-US" sz="1400" dirty="0">
                          <a:effectLst/>
                          <a:latin typeface="Meiryo UI" panose="020B0604030504040204" pitchFamily="50" charset="-128"/>
                          <a:ea typeface="Meiryo UI" panose="020B0604030504040204" pitchFamily="50" charset="-128"/>
                          <a:cs typeface="Arial" panose="020B0604020202020204" pitchFamily="34" charset="0"/>
                        </a:rPr>
                        <a:t>農産物のパッケージの重量 </a:t>
                      </a:r>
                      <a:endParaRPr lang="ja-JP" sz="1400"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05054309"/>
                  </a:ext>
                </a:extLst>
              </a:tr>
            </a:tbl>
          </a:graphicData>
        </a:graphic>
      </p:graphicFrame>
      <p:sp>
        <p:nvSpPr>
          <p:cNvPr id="5" name="Rectangle 1"/>
          <p:cNvSpPr>
            <a:spLocks noChangeArrowheads="1"/>
          </p:cNvSpPr>
          <p:nvPr/>
        </p:nvSpPr>
        <p:spPr bwMode="auto">
          <a:xfrm>
            <a:off x="172186" y="802046"/>
            <a:ext cx="917330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GB" sz="1400" i="0" u="none" strike="noStrike" cap="none" normalizeH="0" baseline="0" dirty="0">
                <a:ln>
                  <a:noFill/>
                </a:ln>
                <a:solidFill>
                  <a:srgbClr val="0D0D0D"/>
                </a:solidFill>
                <a:effectLst/>
                <a:latin typeface="Meiryo UI" panose="020B0604030504040204" pitchFamily="50" charset="-128"/>
                <a:ea typeface="Meiryo UI" panose="020B0604030504040204" pitchFamily="50" charset="-128"/>
                <a:cs typeface="Calibri" panose="020F0502020204030204" pitchFamily="34" charset="0"/>
              </a:rPr>
              <a:t>マレーシア</a:t>
            </a:r>
            <a:r>
              <a:rPr kumimoji="0" lang="ja-JP" altLang="en-US" sz="1400" i="0" u="none" strike="noStrike" cap="none" normalizeH="0" baseline="0" dirty="0">
                <a:ln>
                  <a:noFill/>
                </a:ln>
                <a:solidFill>
                  <a:srgbClr val="0D0D0D"/>
                </a:solidFill>
                <a:effectLst/>
                <a:latin typeface="Meiryo UI" panose="020B0604030504040204" pitchFamily="50" charset="-128"/>
                <a:ea typeface="Meiryo UI" panose="020B0604030504040204" pitchFamily="50" charset="-128"/>
                <a:cs typeface="Calibri" panose="020F0502020204030204" pitchFamily="34" charset="0"/>
              </a:rPr>
              <a:t>における青果物のラベリングに関して、以下のような規制がある。</a:t>
            </a:r>
            <a:endParaRPr kumimoji="0" lang="en-US" altLang="ja-JP" sz="1400" i="0" u="none" strike="noStrike" cap="none" normalizeH="0" baseline="0" dirty="0">
              <a:ln>
                <a:noFill/>
              </a:ln>
              <a:solidFill>
                <a:srgbClr val="0D0D0D"/>
              </a:solidFill>
              <a:effectLst/>
              <a:latin typeface="Meiryo UI" panose="020B0604030504040204" pitchFamily="50" charset="-128"/>
              <a:ea typeface="Meiryo UI" panose="020B0604030504040204" pitchFamily="50" charset="-128"/>
              <a:cs typeface="Calibri" panose="020F0502020204030204" pitchFamily="34" charset="0"/>
            </a:endParaRPr>
          </a:p>
          <a:p>
            <a:pPr defTabSz="914400" eaLnBrk="0" fontAlgn="base" hangingPunct="0">
              <a:spcBef>
                <a:spcPct val="0"/>
              </a:spcBef>
              <a:spcAft>
                <a:spcPct val="0"/>
              </a:spcAft>
            </a:pPr>
            <a:r>
              <a:rPr kumimoji="0" lang="ja-JP" altLang="en-US" sz="1400" dirty="0">
                <a:solidFill>
                  <a:srgbClr val="0D0D0D"/>
                </a:solidFill>
                <a:latin typeface="Meiryo UI" panose="020B0604030504040204" pitchFamily="50" charset="-128"/>
                <a:ea typeface="Meiryo UI" panose="020B0604030504040204" pitchFamily="50" charset="-128"/>
                <a:cs typeface="Calibri" panose="020F0502020204030204" pitchFamily="34" charset="0"/>
              </a:rPr>
              <a:t>・食品ラベリングに関する要求事項の詳細については、</a:t>
            </a:r>
            <a:r>
              <a:rPr kumimoji="0" lang="en-US" altLang="ja-JP" sz="1400" dirty="0">
                <a:solidFill>
                  <a:srgbClr val="0D0D0D"/>
                </a:solidFill>
                <a:latin typeface="Meiryo UI" panose="020B0604030504040204" pitchFamily="50" charset="-128"/>
                <a:ea typeface="Meiryo UI" panose="020B0604030504040204" pitchFamily="50" charset="-128"/>
                <a:cs typeface="Calibri" panose="020F0502020204030204" pitchFamily="34" charset="0"/>
              </a:rPr>
              <a:t>1985 </a:t>
            </a:r>
            <a:r>
              <a:rPr kumimoji="0" lang="ja-JP" altLang="en-US" sz="1400" dirty="0">
                <a:solidFill>
                  <a:srgbClr val="0D0D0D"/>
                </a:solidFill>
                <a:latin typeface="Meiryo UI" panose="020B0604030504040204" pitchFamily="50" charset="-128"/>
                <a:ea typeface="Meiryo UI" panose="020B0604030504040204" pitchFamily="50" charset="-128"/>
                <a:cs typeface="Calibri" panose="020F0502020204030204" pitchFamily="34" charset="0"/>
              </a:rPr>
              <a:t>年食品規則パート </a:t>
            </a:r>
            <a:r>
              <a:rPr lang="en-US" altLang="ja-JP" sz="14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IV</a:t>
            </a:r>
            <a:r>
              <a:rPr kumimoji="0" lang="ja-JP" altLang="en-US" sz="1400" dirty="0">
                <a:solidFill>
                  <a:srgbClr val="0D0D0D"/>
                </a:solidFill>
                <a:latin typeface="Meiryo UI" panose="020B0604030504040204" pitchFamily="50" charset="-128"/>
                <a:ea typeface="Meiryo UI" panose="020B0604030504040204" pitchFamily="50" charset="-128"/>
                <a:cs typeface="Calibri" panose="020F0502020204030204" pitchFamily="34" charset="0"/>
              </a:rPr>
              <a:t>を参照</a:t>
            </a:r>
          </a:p>
        </p:txBody>
      </p:sp>
      <p:sp>
        <p:nvSpPr>
          <p:cNvPr id="7" name="Rectangle 2"/>
          <p:cNvSpPr>
            <a:spLocks noChangeArrowheads="1"/>
          </p:cNvSpPr>
          <p:nvPr/>
        </p:nvSpPr>
        <p:spPr bwMode="auto">
          <a:xfrm>
            <a:off x="56456" y="6205953"/>
            <a:ext cx="2939343"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GB" sz="9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出典：</a:t>
            </a:r>
            <a:r>
              <a:rPr kumimoji="0" lang="en-GB" altLang="ja-JP" sz="9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1985</a:t>
            </a:r>
            <a:r>
              <a:rPr kumimoji="0" lang="ja-JP" altLang="en-GB" sz="9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年食品規則</a:t>
            </a:r>
            <a:endParaRPr kumimoji="0" lang="ja-JP" altLang="en-GB" sz="1800" i="0" u="none" strike="noStrike" cap="none" normalizeH="0" baseline="0" dirty="0">
              <a:ln>
                <a:noFill/>
              </a:ln>
              <a:solidFill>
                <a:schemeClr val="tx1">
                  <a:lumMod val="50000"/>
                </a:schemeClr>
              </a:solidFill>
              <a:effectLst/>
              <a:latin typeface="Arial" panose="020B0604020202020204" pitchFamily="34" charset="0"/>
            </a:endParaRPr>
          </a:p>
        </p:txBody>
      </p:sp>
      <p:graphicFrame>
        <p:nvGraphicFramePr>
          <p:cNvPr id="8" name="表 7"/>
          <p:cNvGraphicFramePr>
            <a:graphicFrameLocks noGrp="1"/>
          </p:cNvGraphicFramePr>
          <p:nvPr/>
        </p:nvGraphicFramePr>
        <p:xfrm>
          <a:off x="5263500" y="2025602"/>
          <a:ext cx="4104456" cy="2786126"/>
        </p:xfrm>
        <a:graphic>
          <a:graphicData uri="http://schemas.openxmlformats.org/drawingml/2006/table">
            <a:tbl>
              <a:tblPr firstRow="1" firstCol="1" bandRow="1">
                <a:tableStyleId>{5C22544A-7EE6-4342-B048-85BDC9FD1C3A}</a:tableStyleId>
              </a:tblPr>
              <a:tblGrid>
                <a:gridCol w="1235525">
                  <a:extLst>
                    <a:ext uri="{9D8B030D-6E8A-4147-A177-3AD203B41FA5}">
                      <a16:colId xmlns:a16="http://schemas.microsoft.com/office/drawing/2014/main" val="1682432531"/>
                    </a:ext>
                  </a:extLst>
                </a:gridCol>
                <a:gridCol w="2868931">
                  <a:extLst>
                    <a:ext uri="{9D8B030D-6E8A-4147-A177-3AD203B41FA5}">
                      <a16:colId xmlns:a16="http://schemas.microsoft.com/office/drawing/2014/main" val="2730059010"/>
                    </a:ext>
                  </a:extLst>
                </a:gridCol>
              </a:tblGrid>
              <a:tr h="155346">
                <a:tc>
                  <a:txBody>
                    <a:bodyPr/>
                    <a:lstStyle/>
                    <a:p>
                      <a:endParaRPr lang="ja-JP" sz="1400" dirty="0">
                        <a:effectLst/>
                        <a:latin typeface="Meiryo UI" panose="020B0604030504040204" pitchFamily="50" charset="-128"/>
                        <a:ea typeface="Meiryo UI" panose="020B0604030504040204" pitchFamily="50" charset="-128"/>
                        <a:cs typeface="Calibri" panose="020F0502020204030204" pitchFamily="34" charset="0"/>
                      </a:endParaRPr>
                    </a:p>
                  </a:txBody>
                  <a:tcPr marL="65205" marR="652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30000"/>
                        </a:lnSpc>
                        <a:spcBef>
                          <a:spcPts val="600"/>
                        </a:spcBef>
                        <a:spcAft>
                          <a:spcPts val="0"/>
                        </a:spcAft>
                      </a:pPr>
                      <a:r>
                        <a:rPr lang="ja-JP" altLang="en-US" sz="1400" dirty="0">
                          <a:solidFill>
                            <a:schemeClr val="tx1">
                              <a:lumMod val="50000"/>
                            </a:schemeClr>
                          </a:solidFill>
                          <a:effectLst/>
                          <a:latin typeface="Meiryo UI" panose="020B0604030504040204" pitchFamily="50" charset="-128"/>
                          <a:ea typeface="Meiryo UI" panose="020B0604030504040204" pitchFamily="50" charset="-128"/>
                        </a:rPr>
                        <a:t>商品陳列棚へのラベリング規制</a:t>
                      </a: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extLst>
                  <a:ext uri="{0D108BD9-81ED-4DB2-BD59-A6C34878D82A}">
                    <a16:rowId xmlns:a16="http://schemas.microsoft.com/office/drawing/2014/main" val="701120517"/>
                  </a:ext>
                </a:extLst>
              </a:tr>
              <a:tr h="238626">
                <a:tc>
                  <a:txBody>
                    <a:bodyPr/>
                    <a:lstStyle/>
                    <a:p>
                      <a:pPr algn="ctr">
                        <a:lnSpc>
                          <a:spcPct val="130000"/>
                        </a:lnSpc>
                        <a:spcBef>
                          <a:spcPts val="600"/>
                        </a:spcBef>
                        <a:spcAft>
                          <a:spcPts val="0"/>
                        </a:spcAft>
                      </a:pPr>
                      <a:r>
                        <a:rPr lang="zh-CN" sz="1400" dirty="0">
                          <a:solidFill>
                            <a:schemeClr val="tx1">
                              <a:lumMod val="50000"/>
                            </a:schemeClr>
                          </a:solidFill>
                          <a:effectLst/>
                          <a:latin typeface="Meiryo UI" panose="020B0604030504040204" pitchFamily="50" charset="-128"/>
                          <a:ea typeface="Meiryo UI" panose="020B0604030504040204" pitchFamily="50" charset="-128"/>
                        </a:rPr>
                        <a:t>項目</a:t>
                      </a: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lnSpc>
                          <a:spcPct val="130000"/>
                        </a:lnSpc>
                        <a:spcBef>
                          <a:spcPts val="600"/>
                        </a:spcBef>
                        <a:spcAft>
                          <a:spcPts val="0"/>
                        </a:spcAft>
                      </a:pPr>
                      <a:r>
                        <a:rPr lang="ja-JP" altLang="en-US" sz="1400" b="1" dirty="0">
                          <a:effectLst/>
                          <a:latin typeface="Meiryo UI" panose="020B0604030504040204" pitchFamily="50" charset="-128"/>
                          <a:ea typeface="Meiryo UI" panose="020B0604030504040204" pitchFamily="50" charset="-128"/>
                        </a:rPr>
                        <a:t>表示内容</a:t>
                      </a:r>
                      <a:r>
                        <a:rPr lang="en-US" altLang="ja-JP" sz="1400" b="1" dirty="0">
                          <a:effectLst/>
                          <a:latin typeface="Meiryo UI" panose="020B0604030504040204" pitchFamily="50" charset="-128"/>
                          <a:ea typeface="Meiryo UI" panose="020B0604030504040204" pitchFamily="50" charset="-128"/>
                        </a:rPr>
                        <a:t>*</a:t>
                      </a:r>
                      <a:endParaRPr lang="ja-JP" sz="1400" b="1"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889035090"/>
                  </a:ext>
                </a:extLst>
              </a:tr>
              <a:tr h="446278">
                <a:tc>
                  <a:txBody>
                    <a:bodyPr/>
                    <a:lstStyle/>
                    <a:p>
                      <a:pPr algn="ctr">
                        <a:lnSpc>
                          <a:spcPct val="130000"/>
                        </a:lnSpc>
                        <a:spcBef>
                          <a:spcPts val="600"/>
                        </a:spcBef>
                        <a:spcAft>
                          <a:spcPts val="0"/>
                        </a:spcAft>
                      </a:pPr>
                      <a:r>
                        <a:rPr lang="ja-JP" altLang="en-US"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rPr>
                        <a:t>表示場所</a:t>
                      </a: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a:lnSpc>
                          <a:spcPct val="130000"/>
                        </a:lnSpc>
                        <a:spcBef>
                          <a:spcPts val="600"/>
                        </a:spcBef>
                        <a:spcAft>
                          <a:spcPts val="0"/>
                        </a:spcAft>
                      </a:pPr>
                      <a:r>
                        <a:rPr lang="ja-JP" altLang="en-US" sz="1400" dirty="0">
                          <a:effectLst/>
                          <a:latin typeface="Meiryo UI" panose="020B0604030504040204" pitchFamily="50" charset="-128"/>
                          <a:ea typeface="Meiryo UI" panose="020B0604030504040204" pitchFamily="50" charset="-128"/>
                          <a:cs typeface="Arial" panose="020B0604020202020204" pitchFamily="34" charset="0"/>
                        </a:rPr>
                        <a:t>ベル又はタグを当該青果物の横に貼付</a:t>
                      </a:r>
                      <a:endParaRPr lang="ja-JP" sz="1400"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1843817"/>
                  </a:ext>
                </a:extLst>
              </a:tr>
              <a:tr h="446278">
                <a:tc rowSpan="4">
                  <a:txBody>
                    <a:bodyPr/>
                    <a:lstStyle/>
                    <a:p>
                      <a:pPr algn="ctr">
                        <a:lnSpc>
                          <a:spcPct val="130000"/>
                        </a:lnSpc>
                        <a:spcBef>
                          <a:spcPts val="600"/>
                        </a:spcBef>
                        <a:spcAft>
                          <a:spcPts val="0"/>
                        </a:spcAft>
                      </a:pPr>
                      <a:r>
                        <a:rPr lang="ja-JP" altLang="en-US"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rPr>
                        <a:t>記載事項</a:t>
                      </a: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a:lnSpc>
                          <a:spcPct val="130000"/>
                        </a:lnSpc>
                        <a:spcBef>
                          <a:spcPts val="600"/>
                        </a:spcBef>
                        <a:spcAft>
                          <a:spcPts val="0"/>
                        </a:spcAft>
                      </a:pPr>
                      <a:r>
                        <a:rPr lang="ja-JP" altLang="en-US" sz="1400" dirty="0">
                          <a:effectLst/>
                          <a:latin typeface="Meiryo UI" panose="020B0604030504040204" pitchFamily="50" charset="-128"/>
                          <a:ea typeface="Meiryo UI" panose="020B0604030504040204" pitchFamily="50" charset="-128"/>
                          <a:cs typeface="Arial" panose="020B0604020202020204" pitchFamily="34" charset="0"/>
                        </a:rPr>
                        <a:t>農産物の一般名称</a:t>
                      </a:r>
                      <a:endParaRPr lang="ja-JP" sz="1400"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5622880"/>
                  </a:ext>
                </a:extLst>
              </a:tr>
              <a:tr h="446278">
                <a:tc vMerge="1">
                  <a:txBody>
                    <a:bodyPr/>
                    <a:lstStyle/>
                    <a:p>
                      <a:pPr algn="ctr">
                        <a:lnSpc>
                          <a:spcPct val="130000"/>
                        </a:lnSpc>
                        <a:spcBef>
                          <a:spcPts val="600"/>
                        </a:spcBef>
                        <a:spcAft>
                          <a:spcPts val="0"/>
                        </a:spcAft>
                      </a:pP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a:lnSpc>
                          <a:spcPct val="130000"/>
                        </a:lnSpc>
                        <a:spcBef>
                          <a:spcPts val="600"/>
                        </a:spcBef>
                        <a:spcAft>
                          <a:spcPts val="0"/>
                        </a:spcAft>
                      </a:pPr>
                      <a:r>
                        <a:rPr lang="ja-JP" altLang="en-US" sz="1400" dirty="0">
                          <a:effectLst/>
                          <a:latin typeface="Meiryo UI" panose="020B0604030504040204" pitchFamily="50" charset="-128"/>
                          <a:ea typeface="Meiryo UI" panose="020B0604030504040204" pitchFamily="50" charset="-128"/>
                          <a:cs typeface="Arial" panose="020B0604020202020204" pitchFamily="34" charset="0"/>
                        </a:rPr>
                        <a:t>農産物の品質等級基準</a:t>
                      </a:r>
                      <a:endParaRPr lang="ja-JP" altLang="ja-JP" sz="1400"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31527383"/>
                  </a:ext>
                </a:extLst>
              </a:tr>
              <a:tr h="446278">
                <a:tc vMerge="1">
                  <a:txBody>
                    <a:bodyPr/>
                    <a:lstStyle/>
                    <a:p>
                      <a:pPr algn="ctr">
                        <a:lnSpc>
                          <a:spcPct val="130000"/>
                        </a:lnSpc>
                        <a:spcBef>
                          <a:spcPts val="600"/>
                        </a:spcBef>
                        <a:spcAft>
                          <a:spcPts val="0"/>
                        </a:spcAft>
                      </a:pP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a:lnSpc>
                          <a:spcPct val="130000"/>
                        </a:lnSpc>
                        <a:spcBef>
                          <a:spcPts val="600"/>
                        </a:spcBef>
                        <a:spcAft>
                          <a:spcPts val="0"/>
                        </a:spcAft>
                      </a:pPr>
                      <a:r>
                        <a:rPr lang="ja-JP" altLang="en-US" sz="1400" dirty="0">
                          <a:effectLst/>
                          <a:latin typeface="Meiryo UI" panose="020B0604030504040204" pitchFamily="50" charset="-128"/>
                          <a:ea typeface="Meiryo UI" panose="020B0604030504040204" pitchFamily="50" charset="-128"/>
                          <a:cs typeface="Arial" panose="020B0604020202020204" pitchFamily="34" charset="0"/>
                        </a:rPr>
                        <a:t>農産物の大きさ</a:t>
                      </a: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36153413"/>
                  </a:ext>
                </a:extLst>
              </a:tr>
              <a:tr h="446278">
                <a:tc vMerge="1">
                  <a:txBody>
                    <a:bodyPr/>
                    <a:lstStyle/>
                    <a:p>
                      <a:pPr algn="ctr">
                        <a:lnSpc>
                          <a:spcPct val="130000"/>
                        </a:lnSpc>
                        <a:spcBef>
                          <a:spcPts val="600"/>
                        </a:spcBef>
                        <a:spcAft>
                          <a:spcPts val="0"/>
                        </a:spcAft>
                      </a:pP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marL="0" marR="0" lvl="0" indent="0" algn="l" defTabSz="534552" rtl="0" eaLnBrk="1" fontAlgn="auto" latinLnBrk="0" hangingPunct="1">
                        <a:lnSpc>
                          <a:spcPct val="130000"/>
                        </a:lnSpc>
                        <a:spcBef>
                          <a:spcPts val="600"/>
                        </a:spcBef>
                        <a:spcAft>
                          <a:spcPts val="0"/>
                        </a:spcAft>
                        <a:buClrTx/>
                        <a:buSzTx/>
                        <a:buFontTx/>
                        <a:buNone/>
                        <a:tabLst/>
                        <a:defRPr/>
                      </a:pPr>
                      <a:r>
                        <a:rPr lang="ja-JP" altLang="en-US" sz="1400" dirty="0">
                          <a:effectLst/>
                          <a:latin typeface="Meiryo UI" panose="020B0604030504040204" pitchFamily="50" charset="-128"/>
                          <a:ea typeface="Meiryo UI" panose="020B0604030504040204" pitchFamily="50" charset="-128"/>
                          <a:cs typeface="Arial" panose="020B0604020202020204" pitchFamily="34" charset="0"/>
                        </a:rPr>
                        <a:t>農産物の原産国</a:t>
                      </a: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05054309"/>
                  </a:ext>
                </a:extLst>
              </a:tr>
            </a:tbl>
          </a:graphicData>
        </a:graphic>
      </p:graphicFrame>
      <p:sp>
        <p:nvSpPr>
          <p:cNvPr id="6" name="正方形/長方形 5"/>
          <p:cNvSpPr/>
          <p:nvPr/>
        </p:nvSpPr>
        <p:spPr>
          <a:xfrm>
            <a:off x="504153" y="5637917"/>
            <a:ext cx="9114221" cy="332399"/>
          </a:xfrm>
          <a:prstGeom prst="rect">
            <a:avLst/>
          </a:prstGeom>
        </p:spPr>
        <p:txBody>
          <a:bodyPr wrap="square">
            <a:spAutoFit/>
          </a:bodyPr>
          <a:lstStyle/>
          <a:p>
            <a:pPr algn="just">
              <a:lnSpc>
                <a:spcPct val="130000"/>
              </a:lnSpc>
              <a:spcBef>
                <a:spcPts val="600"/>
              </a:spcBef>
              <a:spcAft>
                <a:spcPts val="1200"/>
              </a:spcAft>
            </a:pPr>
            <a:r>
              <a:rPr lang="en-US" altLang="zh-CN" sz="1200" dirty="0">
                <a:latin typeface="Calibri" panose="020F0502020204030204" pitchFamily="34" charset="0"/>
                <a:ea typeface="Meiryo UI" panose="020B0604030504040204" pitchFamily="50" charset="-128"/>
                <a:cs typeface="Arial" panose="020B0604020202020204" pitchFamily="34" charset="0"/>
              </a:rPr>
              <a:t>* </a:t>
            </a:r>
            <a:r>
              <a:rPr lang="zh-CN" altLang="ja-JP" sz="1200" dirty="0">
                <a:latin typeface="Calibri" panose="020F0502020204030204" pitchFamily="34" charset="0"/>
                <a:ea typeface="Meiryo UI" panose="020B0604030504040204" pitchFamily="50" charset="-128"/>
                <a:cs typeface="Arial" panose="020B0604020202020204" pitchFamily="34" charset="0"/>
              </a:rPr>
              <a:t>ラベルに記載する内容は、</a:t>
            </a:r>
            <a:r>
              <a:rPr lang="ja-JP" altLang="en-US" sz="1200" dirty="0">
                <a:latin typeface="Calibri" panose="020F0502020204030204" pitchFamily="34" charset="0"/>
                <a:ea typeface="Meiryo UI" panose="020B0604030504040204" pitchFamily="50" charset="-128"/>
                <a:cs typeface="Arial" panose="020B0604020202020204" pitchFamily="34" charset="0"/>
              </a:rPr>
              <a:t>バハサ・</a:t>
            </a:r>
            <a:r>
              <a:rPr lang="zh-CN" altLang="ja-JP" sz="1200" dirty="0">
                <a:latin typeface="Calibri" panose="020F0502020204030204" pitchFamily="34" charset="0"/>
                <a:ea typeface="Meiryo UI" panose="020B0604030504040204" pitchFamily="50" charset="-128"/>
                <a:cs typeface="Arial" panose="020B0604020202020204" pitchFamily="34" charset="0"/>
              </a:rPr>
              <a:t>マレー</a:t>
            </a:r>
            <a:r>
              <a:rPr lang="ja-JP" altLang="en-US" sz="1200" dirty="0">
                <a:latin typeface="Calibri" panose="020F0502020204030204" pitchFamily="34" charset="0"/>
                <a:ea typeface="Meiryo UI" panose="020B0604030504040204" pitchFamily="50" charset="-128"/>
                <a:cs typeface="Arial" panose="020B0604020202020204" pitchFamily="34" charset="0"/>
              </a:rPr>
              <a:t>シア</a:t>
            </a:r>
            <a:r>
              <a:rPr lang="zh-CN" altLang="ja-JP" sz="1200" dirty="0">
                <a:latin typeface="Calibri" panose="020F0502020204030204" pitchFamily="34" charset="0"/>
                <a:ea typeface="Meiryo UI" panose="020B0604030504040204" pitchFamily="50" charset="-128"/>
                <a:cs typeface="Arial" panose="020B0604020202020204" pitchFamily="34" charset="0"/>
              </a:rPr>
              <a:t>語で記載するものとし、その他の言語への翻訳を含むことができる。</a:t>
            </a:r>
            <a:endParaRPr lang="ja-JP" altLang="ja-JP" sz="1200" dirty="0">
              <a:effectLst/>
              <a:latin typeface="Calibri" panose="020F0502020204030204" pitchFamily="34" charset="0"/>
              <a:ea typeface="游明朝" panose="02020400000000000000" pitchFamily="18" charset="-128"/>
              <a:cs typeface="Arial" panose="020B0604020202020204" pitchFamily="34" charset="0"/>
            </a:endParaRPr>
          </a:p>
        </p:txBody>
      </p:sp>
    </p:spTree>
    <p:extLst>
      <p:ext uri="{BB962C8B-B14F-4D97-AF65-F5344CB8AC3E}">
        <p14:creationId xmlns:p14="http://schemas.microsoft.com/office/powerpoint/2010/main" val="33634269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青果物関連の食品規制の概要</a:t>
            </a:r>
            <a:br>
              <a:rPr lang="en-US" altLang="ja-JP"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ラベリング　</a:t>
            </a:r>
            <a:r>
              <a:rPr lang="en-US" altLang="ja-JP" sz="1800" dirty="0">
                <a:latin typeface="Meiryo UI" panose="020B0604030504040204" pitchFamily="50" charset="-128"/>
                <a:ea typeface="Meiryo UI" panose="020B0604030504040204" pitchFamily="50" charset="-128"/>
              </a:rPr>
              <a:t>(2/2)</a:t>
            </a:r>
            <a:endParaRPr kumimoji="1" lang="ja-JP" altLang="en-US" sz="1800" dirty="0">
              <a:latin typeface="Meiryo UI" panose="020B0604030504040204" pitchFamily="50" charset="-128"/>
              <a:ea typeface="Meiryo UI" panose="020B0604030504040204" pitchFamily="50" charset="-128"/>
            </a:endParaRPr>
          </a:p>
        </p:txBody>
      </p:sp>
      <p:graphicFrame>
        <p:nvGraphicFramePr>
          <p:cNvPr id="2" name="表 1"/>
          <p:cNvGraphicFramePr>
            <a:graphicFrameLocks noGrp="1"/>
          </p:cNvGraphicFramePr>
          <p:nvPr>
            <p:extLst>
              <p:ext uri="{D42A27DB-BD31-4B8C-83A1-F6EECF244321}">
                <p14:modId xmlns:p14="http://schemas.microsoft.com/office/powerpoint/2010/main" val="3337490699"/>
              </p:ext>
            </p:extLst>
          </p:nvPr>
        </p:nvGraphicFramePr>
        <p:xfrm>
          <a:off x="1352600" y="2187645"/>
          <a:ext cx="7056000" cy="3079242"/>
        </p:xfrm>
        <a:graphic>
          <a:graphicData uri="http://schemas.openxmlformats.org/drawingml/2006/table">
            <a:tbl>
              <a:tblPr firstRow="1" firstCol="1" bandRow="1">
                <a:tableStyleId>{5C22544A-7EE6-4342-B048-85BDC9FD1C3A}</a:tableStyleId>
              </a:tblPr>
              <a:tblGrid>
                <a:gridCol w="2124000">
                  <a:extLst>
                    <a:ext uri="{9D8B030D-6E8A-4147-A177-3AD203B41FA5}">
                      <a16:colId xmlns:a16="http://schemas.microsoft.com/office/drawing/2014/main" val="1682432531"/>
                    </a:ext>
                  </a:extLst>
                </a:gridCol>
                <a:gridCol w="4932000">
                  <a:extLst>
                    <a:ext uri="{9D8B030D-6E8A-4147-A177-3AD203B41FA5}">
                      <a16:colId xmlns:a16="http://schemas.microsoft.com/office/drawing/2014/main" val="2730059010"/>
                    </a:ext>
                  </a:extLst>
                </a:gridCol>
              </a:tblGrid>
              <a:tr h="207207">
                <a:tc>
                  <a:txBody>
                    <a:bodyPr/>
                    <a:lstStyle/>
                    <a:p>
                      <a:endParaRPr lang="ja-JP" sz="1400" dirty="0">
                        <a:effectLst/>
                        <a:latin typeface="Meiryo UI" panose="020B0604030504040204" pitchFamily="50" charset="-128"/>
                        <a:ea typeface="Meiryo UI" panose="020B0604030504040204" pitchFamily="50" charset="-128"/>
                        <a:cs typeface="Calibri" panose="020F0502020204030204" pitchFamily="34" charset="0"/>
                      </a:endParaRPr>
                    </a:p>
                  </a:txBody>
                  <a:tcPr marL="65205" marR="652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30000"/>
                        </a:lnSpc>
                        <a:spcBef>
                          <a:spcPts val="600"/>
                        </a:spcBef>
                        <a:spcAft>
                          <a:spcPts val="0"/>
                        </a:spcAft>
                      </a:pPr>
                      <a:r>
                        <a:rPr lang="ja-JP" altLang="en-US" sz="1400" dirty="0">
                          <a:solidFill>
                            <a:schemeClr val="tx1">
                              <a:lumMod val="50000"/>
                            </a:schemeClr>
                          </a:solidFill>
                          <a:effectLst/>
                          <a:latin typeface="Meiryo UI" panose="020B0604030504040204" pitchFamily="50" charset="-128"/>
                          <a:ea typeface="Meiryo UI" panose="020B0604030504040204" pitchFamily="50" charset="-128"/>
                        </a:rPr>
                        <a:t>ラベリング規制</a:t>
                      </a: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extLst>
                  <a:ext uri="{0D108BD9-81ED-4DB2-BD59-A6C34878D82A}">
                    <a16:rowId xmlns:a16="http://schemas.microsoft.com/office/drawing/2014/main" val="701120517"/>
                  </a:ext>
                </a:extLst>
              </a:tr>
              <a:tr h="238626">
                <a:tc>
                  <a:txBody>
                    <a:bodyPr/>
                    <a:lstStyle/>
                    <a:p>
                      <a:pPr algn="ctr">
                        <a:lnSpc>
                          <a:spcPct val="130000"/>
                        </a:lnSpc>
                        <a:spcBef>
                          <a:spcPts val="600"/>
                        </a:spcBef>
                        <a:spcAft>
                          <a:spcPts val="0"/>
                        </a:spcAft>
                      </a:pPr>
                      <a:r>
                        <a:rPr lang="zh-CN" sz="1400" dirty="0">
                          <a:solidFill>
                            <a:schemeClr val="tx1">
                              <a:lumMod val="50000"/>
                            </a:schemeClr>
                          </a:solidFill>
                          <a:effectLst/>
                          <a:latin typeface="Meiryo UI" panose="020B0604030504040204" pitchFamily="50" charset="-128"/>
                          <a:ea typeface="Meiryo UI" panose="020B0604030504040204" pitchFamily="50" charset="-128"/>
                        </a:rPr>
                        <a:t>項目</a:t>
                      </a: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lnSpc>
                          <a:spcPct val="130000"/>
                        </a:lnSpc>
                        <a:spcBef>
                          <a:spcPts val="600"/>
                        </a:spcBef>
                        <a:spcAft>
                          <a:spcPts val="0"/>
                        </a:spcAft>
                      </a:pPr>
                      <a:r>
                        <a:rPr lang="ja-JP" altLang="en-US" sz="1400" b="1" dirty="0">
                          <a:effectLst/>
                          <a:latin typeface="Meiryo UI" panose="020B0604030504040204" pitchFamily="50" charset="-128"/>
                          <a:ea typeface="Meiryo UI" panose="020B0604030504040204" pitchFamily="50" charset="-128"/>
                        </a:rPr>
                        <a:t>表示方法</a:t>
                      </a:r>
                      <a:endParaRPr lang="ja-JP" sz="1400" b="1"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889035090"/>
                  </a:ext>
                </a:extLst>
              </a:tr>
              <a:tr h="446278">
                <a:tc>
                  <a:txBody>
                    <a:bodyPr/>
                    <a:lstStyle/>
                    <a:p>
                      <a:pPr algn="ctr">
                        <a:lnSpc>
                          <a:spcPct val="130000"/>
                        </a:lnSpc>
                        <a:spcBef>
                          <a:spcPts val="600"/>
                        </a:spcBef>
                        <a:spcAft>
                          <a:spcPts val="0"/>
                        </a:spcAft>
                      </a:pPr>
                      <a:r>
                        <a:rPr lang="en-US" alt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rPr>
                        <a:t>1985</a:t>
                      </a:r>
                      <a:r>
                        <a:rPr lang="ja-JP" altLang="en-US"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rPr>
                        <a:t>年食品規則</a:t>
                      </a:r>
                      <a:endParaRPr lang="en-US" alt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p>
                      <a:pPr algn="ctr">
                        <a:lnSpc>
                          <a:spcPct val="130000"/>
                        </a:lnSpc>
                        <a:spcBef>
                          <a:spcPts val="600"/>
                        </a:spcBef>
                        <a:spcAft>
                          <a:spcPts val="0"/>
                        </a:spcAft>
                      </a:pPr>
                      <a:r>
                        <a:rPr lang="en-US" alt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rPr>
                        <a:t>PART IV</a:t>
                      </a: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a:lnSpc>
                          <a:spcPct val="130000"/>
                        </a:lnSpc>
                        <a:spcBef>
                          <a:spcPts val="600"/>
                        </a:spcBef>
                        <a:spcAft>
                          <a:spcPts val="0"/>
                        </a:spcAft>
                      </a:pPr>
                      <a:r>
                        <a:rPr lang="ja-JP" altLang="en-US" sz="1400" dirty="0">
                          <a:effectLst/>
                          <a:latin typeface="Meiryo UI" panose="020B0604030504040204" pitchFamily="50" charset="-128"/>
                          <a:ea typeface="Meiryo UI" panose="020B0604030504040204" pitchFamily="50" charset="-128"/>
                          <a:cs typeface="Arial" panose="020B0604020202020204" pitchFamily="34" charset="0"/>
                        </a:rPr>
                        <a:t>農産物の包装には、</a:t>
                      </a:r>
                      <a:r>
                        <a:rPr lang="en-US" altLang="ja-JP" sz="1400" dirty="0">
                          <a:effectLst/>
                          <a:latin typeface="Meiryo UI" panose="020B0604030504040204" pitchFamily="50" charset="-128"/>
                          <a:ea typeface="Meiryo UI" panose="020B0604030504040204" pitchFamily="50" charset="-128"/>
                          <a:cs typeface="Arial" panose="020B0604020202020204" pitchFamily="34" charset="0"/>
                        </a:rPr>
                        <a:t>11cm×7cm</a:t>
                      </a:r>
                      <a:r>
                        <a:rPr lang="ja-JP" altLang="en-US" sz="1400" dirty="0">
                          <a:effectLst/>
                          <a:latin typeface="Meiryo UI" panose="020B0604030504040204" pitchFamily="50" charset="-128"/>
                          <a:ea typeface="Meiryo UI" panose="020B0604030504040204" pitchFamily="50" charset="-128"/>
                          <a:cs typeface="Arial" panose="020B0604020202020204" pitchFamily="34" charset="0"/>
                        </a:rPr>
                        <a:t>以上のラベルを貼付し、包装のタップ面又は側面にしっかりと見やすく貼付しなければならない。</a:t>
                      </a:r>
                      <a:endParaRPr lang="ja-JP" sz="1400"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1843817"/>
                  </a:ext>
                </a:extLst>
              </a:tr>
              <a:tr h="446278">
                <a:tc>
                  <a:txBody>
                    <a:bodyPr/>
                    <a:lstStyle/>
                    <a:p>
                      <a:pPr algn="ctr">
                        <a:lnSpc>
                          <a:spcPct val="130000"/>
                        </a:lnSpc>
                        <a:spcBef>
                          <a:spcPts val="600"/>
                        </a:spcBef>
                        <a:spcAft>
                          <a:spcPts val="0"/>
                        </a:spcAft>
                      </a:pPr>
                      <a:r>
                        <a:rPr lang="ja-JP" altLang="en-US"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rPr>
                        <a:t>文字の大きさ</a:t>
                      </a: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a:lnSpc>
                          <a:spcPct val="130000"/>
                        </a:lnSpc>
                        <a:spcBef>
                          <a:spcPts val="600"/>
                        </a:spcBef>
                        <a:spcAft>
                          <a:spcPts val="0"/>
                        </a:spcAft>
                      </a:pPr>
                      <a:r>
                        <a:rPr lang="en-US" alt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rPr>
                        <a:t>20</a:t>
                      </a:r>
                      <a:r>
                        <a:rPr lang="ja-JP" altLang="en-US" sz="1400" dirty="0">
                          <a:effectLst/>
                          <a:latin typeface="Meiryo UI" panose="020B0604030504040204" pitchFamily="50" charset="-128"/>
                          <a:ea typeface="Meiryo UI" panose="020B0604030504040204" pitchFamily="50" charset="-128"/>
                          <a:cs typeface="Arial" panose="020B0604020202020204" pitchFamily="34" charset="0"/>
                        </a:rPr>
                        <a:t>ポイント以上でなければならない。</a:t>
                      </a:r>
                      <a:endParaRPr lang="ja-JP" sz="1400"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5622880"/>
                  </a:ext>
                </a:extLst>
              </a:tr>
              <a:tr h="446278">
                <a:tc>
                  <a:txBody>
                    <a:bodyPr/>
                    <a:lstStyle/>
                    <a:p>
                      <a:pPr algn="ctr">
                        <a:lnSpc>
                          <a:spcPct val="130000"/>
                        </a:lnSpc>
                        <a:spcBef>
                          <a:spcPts val="600"/>
                        </a:spcBef>
                        <a:spcAft>
                          <a:spcPts val="0"/>
                        </a:spcAft>
                      </a:pPr>
                      <a:r>
                        <a:rPr lang="ja-JP" altLang="en-US"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rPr>
                        <a:t>大文字・小文字</a:t>
                      </a: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a:lnSpc>
                          <a:spcPct val="130000"/>
                        </a:lnSpc>
                        <a:spcBef>
                          <a:spcPts val="600"/>
                        </a:spcBef>
                        <a:spcAft>
                          <a:spcPts val="0"/>
                        </a:spcAft>
                      </a:pPr>
                      <a:r>
                        <a:rPr lang="ja-JP" altLang="en-US" sz="1400" dirty="0">
                          <a:effectLst/>
                          <a:latin typeface="Meiryo UI" panose="020B0604030504040204" pitchFamily="50" charset="-128"/>
                          <a:ea typeface="Meiryo UI" panose="020B0604030504040204" pitchFamily="50" charset="-128"/>
                          <a:cs typeface="Arial" panose="020B0604020202020204" pitchFamily="34" charset="0"/>
                        </a:rPr>
                        <a:t>すべて大文字、またはすべて小文字、または小文字で頭文字が大文字のもの </a:t>
                      </a:r>
                      <a:endParaRPr lang="ja-JP" sz="1400"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31527383"/>
                  </a:ext>
                </a:extLst>
              </a:tr>
              <a:tr h="446278">
                <a:tc>
                  <a:txBody>
                    <a:bodyPr/>
                    <a:lstStyle/>
                    <a:p>
                      <a:pPr algn="ctr">
                        <a:lnSpc>
                          <a:spcPct val="130000"/>
                        </a:lnSpc>
                        <a:spcBef>
                          <a:spcPts val="600"/>
                        </a:spcBef>
                        <a:spcAft>
                          <a:spcPts val="0"/>
                        </a:spcAft>
                      </a:pPr>
                      <a:r>
                        <a:rPr lang="ja-JP" altLang="en-US"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rPr>
                        <a:t>色</a:t>
                      </a: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a:lnSpc>
                          <a:spcPct val="130000"/>
                        </a:lnSpc>
                        <a:spcBef>
                          <a:spcPts val="600"/>
                        </a:spcBef>
                        <a:spcAft>
                          <a:spcPts val="0"/>
                        </a:spcAft>
                      </a:pPr>
                      <a:r>
                        <a:rPr lang="ja-JP" altLang="en-US" sz="1400" dirty="0">
                          <a:effectLst/>
                          <a:latin typeface="Meiryo UI" panose="020B0604030504040204" pitchFamily="50" charset="-128"/>
                          <a:ea typeface="Meiryo UI" panose="020B0604030504040204" pitchFamily="50" charset="-128"/>
                          <a:cs typeface="Arial" panose="020B0604020202020204" pitchFamily="34" charset="0"/>
                        </a:rPr>
                        <a:t>背景と強いコントラストを持つ色で表示</a:t>
                      </a:r>
                      <a:endParaRPr lang="ja-JP" sz="1400"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36153413"/>
                  </a:ext>
                </a:extLst>
              </a:tr>
              <a:tr h="446278">
                <a:tc>
                  <a:txBody>
                    <a:bodyPr/>
                    <a:lstStyle/>
                    <a:p>
                      <a:pPr algn="ctr">
                        <a:lnSpc>
                          <a:spcPct val="130000"/>
                        </a:lnSpc>
                        <a:spcBef>
                          <a:spcPts val="600"/>
                        </a:spcBef>
                        <a:spcAft>
                          <a:spcPts val="0"/>
                        </a:spcAft>
                      </a:pPr>
                      <a:r>
                        <a:rPr lang="ja-JP" altLang="en-US"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rPr>
                        <a:t>字体</a:t>
                      </a: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a:lnSpc>
                          <a:spcPct val="130000"/>
                        </a:lnSpc>
                        <a:spcBef>
                          <a:spcPts val="600"/>
                        </a:spcBef>
                        <a:spcAft>
                          <a:spcPts val="0"/>
                        </a:spcAft>
                      </a:pPr>
                      <a:r>
                        <a:rPr lang="ja-JP" altLang="en-US" sz="1400" dirty="0">
                          <a:effectLst/>
                          <a:latin typeface="Meiryo UI" panose="020B0604030504040204" pitchFamily="50" charset="-128"/>
                          <a:ea typeface="Meiryo UI" panose="020B0604030504040204" pitchFamily="50" charset="-128"/>
                          <a:cs typeface="Arial" panose="020B0604020202020204" pitchFamily="34" charset="0"/>
                        </a:rPr>
                        <a:t>すべての語句において統一すること。</a:t>
                      </a:r>
                      <a:endParaRPr lang="ja-JP" sz="1400"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05054309"/>
                  </a:ext>
                </a:extLst>
              </a:tr>
            </a:tbl>
          </a:graphicData>
        </a:graphic>
      </p:graphicFrame>
      <p:sp>
        <p:nvSpPr>
          <p:cNvPr id="5" name="Rectangle 1"/>
          <p:cNvSpPr>
            <a:spLocks noChangeArrowheads="1"/>
          </p:cNvSpPr>
          <p:nvPr/>
        </p:nvSpPr>
        <p:spPr bwMode="auto">
          <a:xfrm>
            <a:off x="172186" y="802046"/>
            <a:ext cx="917330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GB" sz="1400" i="0" u="none" strike="noStrike" cap="none" normalizeH="0" baseline="0" dirty="0">
                <a:ln>
                  <a:noFill/>
                </a:ln>
                <a:solidFill>
                  <a:srgbClr val="0D0D0D"/>
                </a:solidFill>
                <a:effectLst/>
                <a:latin typeface="Meiryo UI" panose="020B0604030504040204" pitchFamily="50" charset="-128"/>
                <a:ea typeface="Meiryo UI" panose="020B0604030504040204" pitchFamily="50" charset="-128"/>
                <a:cs typeface="Calibri" panose="020F0502020204030204" pitchFamily="34" charset="0"/>
              </a:rPr>
              <a:t>マレーシア</a:t>
            </a:r>
            <a:r>
              <a:rPr kumimoji="0" lang="ja-JP" altLang="en-US" sz="1400" i="0" u="none" strike="noStrike" cap="none" normalizeH="0" baseline="0" dirty="0">
                <a:ln>
                  <a:noFill/>
                </a:ln>
                <a:solidFill>
                  <a:srgbClr val="0D0D0D"/>
                </a:solidFill>
                <a:effectLst/>
                <a:latin typeface="Meiryo UI" panose="020B0604030504040204" pitchFamily="50" charset="-128"/>
                <a:ea typeface="Meiryo UI" panose="020B0604030504040204" pitchFamily="50" charset="-128"/>
                <a:cs typeface="Calibri" panose="020F0502020204030204" pitchFamily="34" charset="0"/>
              </a:rPr>
              <a:t>における青果物のラベリングに関して、以下のような規制がある。</a:t>
            </a:r>
            <a:endParaRPr kumimoji="0" lang="en-US" altLang="ja-JP" sz="1400" i="0" u="none" strike="noStrike" cap="none" normalizeH="0" baseline="0" dirty="0">
              <a:ln>
                <a:noFill/>
              </a:ln>
              <a:solidFill>
                <a:srgbClr val="0D0D0D"/>
              </a:solidFill>
              <a:effectLst/>
              <a:latin typeface="Meiryo UI" panose="020B0604030504040204" pitchFamily="50" charset="-128"/>
              <a:ea typeface="Meiryo UI" panose="020B0604030504040204" pitchFamily="50" charset="-128"/>
              <a:cs typeface="Calibri" panose="020F0502020204030204" pitchFamily="34" charset="0"/>
            </a:endParaRPr>
          </a:p>
          <a:p>
            <a:pPr defTabSz="914400" eaLnBrk="0" fontAlgn="base" hangingPunct="0">
              <a:spcBef>
                <a:spcPct val="0"/>
              </a:spcBef>
              <a:spcAft>
                <a:spcPct val="0"/>
              </a:spcAft>
            </a:pPr>
            <a:r>
              <a:rPr kumimoji="0" lang="ja-JP" altLang="en-US" sz="1400" dirty="0">
                <a:solidFill>
                  <a:srgbClr val="0D0D0D"/>
                </a:solidFill>
                <a:latin typeface="Meiryo UI" panose="020B0604030504040204" pitchFamily="50" charset="-128"/>
                <a:ea typeface="Meiryo UI" panose="020B0604030504040204" pitchFamily="50" charset="-128"/>
                <a:cs typeface="Calibri" panose="020F0502020204030204" pitchFamily="34" charset="0"/>
              </a:rPr>
              <a:t>・食品ラベリングに関する要求事項の詳細については、</a:t>
            </a:r>
            <a:r>
              <a:rPr kumimoji="0" lang="en-US" altLang="ja-JP" sz="1400" dirty="0">
                <a:solidFill>
                  <a:srgbClr val="0D0D0D"/>
                </a:solidFill>
                <a:latin typeface="Meiryo UI" panose="020B0604030504040204" pitchFamily="50" charset="-128"/>
                <a:ea typeface="Meiryo UI" panose="020B0604030504040204" pitchFamily="50" charset="-128"/>
                <a:cs typeface="Calibri" panose="020F0502020204030204" pitchFamily="34" charset="0"/>
              </a:rPr>
              <a:t>1985 </a:t>
            </a:r>
            <a:r>
              <a:rPr kumimoji="0" lang="ja-JP" altLang="en-US" sz="1400" dirty="0">
                <a:solidFill>
                  <a:srgbClr val="0D0D0D"/>
                </a:solidFill>
                <a:latin typeface="Meiryo UI" panose="020B0604030504040204" pitchFamily="50" charset="-128"/>
                <a:ea typeface="Meiryo UI" panose="020B0604030504040204" pitchFamily="50" charset="-128"/>
                <a:cs typeface="Calibri" panose="020F0502020204030204" pitchFamily="34" charset="0"/>
              </a:rPr>
              <a:t>年食品規則パート </a:t>
            </a:r>
            <a:r>
              <a:rPr lang="en-US" altLang="ja-JP" sz="14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IV</a:t>
            </a:r>
            <a:r>
              <a:rPr kumimoji="0" lang="ja-JP" altLang="en-US" sz="1400" dirty="0">
                <a:solidFill>
                  <a:srgbClr val="0D0D0D"/>
                </a:solidFill>
                <a:latin typeface="Meiryo UI" panose="020B0604030504040204" pitchFamily="50" charset="-128"/>
                <a:ea typeface="Meiryo UI" panose="020B0604030504040204" pitchFamily="50" charset="-128"/>
                <a:cs typeface="Calibri" panose="020F0502020204030204" pitchFamily="34" charset="0"/>
              </a:rPr>
              <a:t>を参照</a:t>
            </a:r>
          </a:p>
        </p:txBody>
      </p:sp>
      <p:sp>
        <p:nvSpPr>
          <p:cNvPr id="7" name="Rectangle 2"/>
          <p:cNvSpPr>
            <a:spLocks noChangeArrowheads="1"/>
          </p:cNvSpPr>
          <p:nvPr/>
        </p:nvSpPr>
        <p:spPr bwMode="auto">
          <a:xfrm>
            <a:off x="56456" y="6205953"/>
            <a:ext cx="2939343"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GB" sz="9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出典：</a:t>
            </a:r>
            <a:r>
              <a:rPr kumimoji="0" lang="en-GB" altLang="ja-JP" sz="9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1985</a:t>
            </a:r>
            <a:r>
              <a:rPr kumimoji="0" lang="ja-JP" altLang="en-GB" sz="9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年食品規則</a:t>
            </a:r>
            <a:endParaRPr kumimoji="0" lang="ja-JP" altLang="en-GB" sz="1800" i="0" u="none" strike="noStrike" cap="none" normalizeH="0" baseline="0" dirty="0">
              <a:ln>
                <a:noFill/>
              </a:ln>
              <a:solidFill>
                <a:schemeClr val="tx1">
                  <a:lumMod val="50000"/>
                </a:schemeClr>
              </a:solidFill>
              <a:effectLst/>
              <a:latin typeface="Arial" panose="020B0604020202020204" pitchFamily="34" charset="0"/>
            </a:endParaRPr>
          </a:p>
        </p:txBody>
      </p:sp>
    </p:spTree>
    <p:extLst>
      <p:ext uri="{BB962C8B-B14F-4D97-AF65-F5344CB8AC3E}">
        <p14:creationId xmlns:p14="http://schemas.microsoft.com/office/powerpoint/2010/main" val="4627185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青果物関連の食品規制の概要</a:t>
            </a:r>
            <a:br>
              <a:rPr lang="en-US" altLang="ja-JP" sz="1800"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外国流通貿易企業に対する運営規則</a:t>
            </a:r>
          </a:p>
        </p:txBody>
      </p:sp>
      <p:sp>
        <p:nvSpPr>
          <p:cNvPr id="5" name="Rectangle 1"/>
          <p:cNvSpPr>
            <a:spLocks noChangeArrowheads="1"/>
          </p:cNvSpPr>
          <p:nvPr/>
        </p:nvSpPr>
        <p:spPr bwMode="auto">
          <a:xfrm>
            <a:off x="0" y="823663"/>
            <a:ext cx="990600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lang="ja-JP" altLang="en-US" sz="1400" dirty="0">
                <a:solidFill>
                  <a:schemeClr val="tx1">
                    <a:lumMod val="50000"/>
                  </a:schemeClr>
                </a:solidFill>
                <a:latin typeface="Meiryo UI" panose="020B0604030504040204" pitchFamily="50" charset="-128"/>
                <a:ea typeface="Meiryo UI" panose="020B0604030504040204" pitchFamily="50" charset="-128"/>
                <a:cs typeface="Meiryo UI" panose="020B0604030504040204" pitchFamily="50" charset="-128"/>
              </a:rPr>
              <a:t>外国流通貿易企業に対する規則として、以下のようなものがある。</a:t>
            </a:r>
          </a:p>
        </p:txBody>
      </p:sp>
      <p:sp>
        <p:nvSpPr>
          <p:cNvPr id="9" name="ホームベース 8"/>
          <p:cNvSpPr/>
          <p:nvPr/>
        </p:nvSpPr>
        <p:spPr>
          <a:xfrm>
            <a:off x="3368824" y="1275456"/>
            <a:ext cx="6264696" cy="5033864"/>
          </a:xfrm>
          <a:prstGeom prst="homePlate">
            <a:avLst>
              <a:gd name="adj" fmla="val 0"/>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lstStyle/>
          <a:p>
            <a:pPr algn="ctr"/>
            <a:r>
              <a:rPr lang="ja-JP" altLang="en-US"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外国流通貿易企業に対する運営規則</a:t>
            </a:r>
            <a:endParaRPr lang="en-US" altLang="ja-JP"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dirty="0">
                <a:solidFill>
                  <a:schemeClr val="tx1">
                    <a:lumMod val="50000"/>
                  </a:schemeClr>
                </a:solidFill>
                <a:latin typeface="Meiryo UI" panose="020B0604030504040204" pitchFamily="50" charset="-128"/>
                <a:ea typeface="Meiryo UI" panose="020B0604030504040204" pitchFamily="50" charset="-128"/>
                <a:cs typeface="Meiryo UI" panose="020B0604030504040204" pitchFamily="50" charset="-128"/>
              </a:rPr>
              <a:t>各種法人種類共通</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マレーシア国内貿易消費者省</a:t>
            </a:r>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(MDTCA)</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は、</a:t>
            </a:r>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2020</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年に公表した「流通取引サービスにおける外国企業の参入に関するガイドライン」 にもとづきマレーシアにおける果物や野菜を含む食品の販売における外国人参入の制限を課し、海外関連の流通貿易企業（卸売業者、小売業者、フランチャイズ事業者、直販業者、供給業者）は、以下の規則を遵守する必要がある。</a:t>
            </a: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marL="180975" indent="-180975"/>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 </a:t>
            </a:r>
            <a:r>
              <a:rPr lang="ja-JP" altLang="en-US" sz="14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ブミプテラ人</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（マレー人、ジャワ人、ブギス人，ボヤン人ほか、少数派の先住民族を含む民族総称）または</a:t>
            </a:r>
            <a:r>
              <a:rPr lang="ja-JP" altLang="en-US" sz="14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マレー人の取締役を任命</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すること</a:t>
            </a:r>
          </a:p>
          <a:p>
            <a:pPr marL="180975" indent="-180975"/>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b.  </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特に</a:t>
            </a:r>
            <a:r>
              <a:rPr lang="ja-JP" altLang="en-US" sz="14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管理職以上</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では、すべてのレベルで</a:t>
            </a:r>
            <a:r>
              <a:rPr lang="ja-JP" altLang="en-US" sz="14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現地（マレーシア）人を採用</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すること</a:t>
            </a:r>
          </a:p>
          <a:p>
            <a:pPr marL="180975" indent="-180975"/>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c.  </a:t>
            </a:r>
            <a:r>
              <a:rPr lang="ja-JP" altLang="en-US" sz="14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低技能外国人労働者は全体の</a:t>
            </a:r>
            <a:r>
              <a:rPr lang="en-US" altLang="ja-JP" sz="14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15</a:t>
            </a:r>
            <a:r>
              <a:rPr lang="ja-JP" altLang="en-US" sz="14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％に過ぎない</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こと</a:t>
            </a:r>
          </a:p>
          <a:p>
            <a:pPr marL="180975" indent="-180975"/>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d.  </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現地のサプライヤーが商品を販売するための透明性の高い標準業務手順を開発し、提供すること</a:t>
            </a:r>
          </a:p>
          <a:p>
            <a:pPr marL="180975" indent="-180975"/>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e.  </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ブミプテラ（マレー系）の流通業への参入を促進すること</a:t>
            </a:r>
          </a:p>
          <a:p>
            <a:pPr marL="180975" indent="-180975"/>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f.  </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大型店舗で働く</a:t>
            </a:r>
            <a:r>
              <a:rPr lang="ja-JP" altLang="en-US" sz="1400" dirty="0" err="1">
                <a:solidFill>
                  <a:srgbClr val="000000"/>
                </a:solidFill>
                <a:latin typeface="Meiryo UI" panose="020B0604030504040204" pitchFamily="50" charset="-128"/>
                <a:ea typeface="Meiryo UI" panose="020B0604030504040204" pitchFamily="50" charset="-128"/>
                <a:cs typeface="Meiryo UI" panose="020B0604030504040204" pitchFamily="50" charset="-128"/>
              </a:rPr>
              <a:t>障がい</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者を全従業員の</a:t>
            </a:r>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1</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％以上雇用すること </a:t>
            </a:r>
          </a:p>
          <a:p>
            <a:pPr marL="180975" indent="-180975"/>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g.  </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商品の輸出入において、地元の空港や港の利用を増やすこと </a:t>
            </a:r>
          </a:p>
          <a:p>
            <a:pPr marL="180975" indent="-180975"/>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h.  </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マレーシアで利用可能な現地の専門的なサービスの利用を促進すること</a:t>
            </a:r>
          </a:p>
          <a:p>
            <a:pPr marL="180975" indent="-180975"/>
            <a:r>
              <a:rPr lang="en-US" altLang="ja-JP" sz="1400" dirty="0" err="1">
                <a:solidFill>
                  <a:srgbClr val="000000"/>
                </a:solidFill>
                <a:latin typeface="Meiryo UI" panose="020B0604030504040204" pitchFamily="50" charset="-128"/>
                <a:ea typeface="Meiryo UI" panose="020B0604030504040204" pitchFamily="50" charset="-128"/>
                <a:cs typeface="Meiryo UI" panose="020B0604030504040204" pitchFamily="50" charset="-128"/>
              </a:rPr>
              <a:t>i</a:t>
            </a:r>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監査済みの年次財務報告書を国内貿易消費者省</a:t>
            </a:r>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(MDTCA)</a:t>
            </a:r>
            <a:r>
              <a:rPr lang="ja-JP" altLang="en-US" sz="1400" dirty="0" err="1">
                <a:solidFill>
                  <a:srgbClr val="000000"/>
                </a:solidFill>
                <a:latin typeface="Meiryo UI" panose="020B0604030504040204" pitchFamily="50" charset="-128"/>
                <a:ea typeface="Meiryo UI" panose="020B0604030504040204" pitchFamily="50" charset="-128"/>
                <a:cs typeface="Meiryo UI" panose="020B0604030504040204" pitchFamily="50" charset="-128"/>
              </a:rPr>
              <a:t>に提</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出すること</a:t>
            </a:r>
          </a:p>
          <a:p>
            <a:pPr marL="180975" indent="-180975"/>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j.  </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マレーシア政府による持続可能な開発目標の下で提供される持続可能な開発のためのイニシアチブとアジェンダを支援すること、および </a:t>
            </a:r>
          </a:p>
          <a:p>
            <a:pPr marL="180975" indent="-180975"/>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k.  </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現地当局のすべての条例および規制を遵守すること</a:t>
            </a:r>
          </a:p>
        </p:txBody>
      </p:sp>
      <p:sp>
        <p:nvSpPr>
          <p:cNvPr id="11" name="ホームベース 10"/>
          <p:cNvSpPr/>
          <p:nvPr/>
        </p:nvSpPr>
        <p:spPr>
          <a:xfrm>
            <a:off x="272480" y="1275456"/>
            <a:ext cx="2808312" cy="5033864"/>
          </a:xfrm>
          <a:prstGeom prst="homePlate">
            <a:avLst>
              <a:gd name="adj" fmla="val 0"/>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lstStyle/>
          <a:p>
            <a:pPr algn="ctr"/>
            <a:r>
              <a:rPr lang="ja-JP" altLang="en-US"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外国資本を有するすべての流通業の法人化義務と最低資本金</a:t>
            </a:r>
            <a:endParaRPr lang="en-US" altLang="ja-JP"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4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外国資本を有するすべての流通業</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は、</a:t>
            </a:r>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2016</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年会社法に基づいて</a:t>
            </a:r>
            <a:r>
              <a:rPr lang="ja-JP" altLang="en-US" sz="14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現地で法人化</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する必要がある。</a:t>
            </a: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払込資本金と準備金を含む最低資本要件は、以下のような設立の種類によって異なる。</a:t>
            </a:r>
          </a:p>
          <a:p>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・ハイパーマーケット：</a:t>
            </a:r>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MYR50</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百万</a:t>
            </a:r>
          </a:p>
          <a:p>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・デパート：</a:t>
            </a:r>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MYR20</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百万</a:t>
            </a:r>
          </a:p>
          <a:p>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・スーパーストア：</a:t>
            </a:r>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MYR 25</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百万</a:t>
            </a:r>
          </a:p>
          <a:p>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・スペシャリティストア：</a:t>
            </a:r>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MYR 1</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百万</a:t>
            </a:r>
          </a:p>
        </p:txBody>
      </p:sp>
    </p:spTree>
    <p:extLst>
      <p:ext uri="{BB962C8B-B14F-4D97-AF65-F5344CB8AC3E}">
        <p14:creationId xmlns:p14="http://schemas.microsoft.com/office/powerpoint/2010/main" val="17112152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正方形/長方形 12"/>
          <p:cNvSpPr/>
          <p:nvPr/>
        </p:nvSpPr>
        <p:spPr>
          <a:xfrm>
            <a:off x="1784648" y="3140968"/>
            <a:ext cx="6226937" cy="2736304"/>
          </a:xfrm>
          <a:prstGeom prst="rect">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t" anchorCtr="0"/>
          <a:lstStyle/>
          <a:p>
            <a:pPr algn="ctr"/>
            <a:r>
              <a:rPr lang="ja-JP" altLang="en-US"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調査項目</a:t>
            </a:r>
            <a:endParaRPr lang="en-US" altLang="ja-JP"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調査対象青果物関連の加工食品に関する規制等の概要</a:t>
            </a:r>
            <a:br>
              <a:rPr lang="en-US" altLang="ja-JP" sz="1800"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調査の枠組み</a:t>
            </a:r>
            <a:endParaRPr kumimoji="1" lang="ja-JP" altLang="en-US" dirty="0">
              <a:latin typeface="Meiryo UI" panose="020B0604030504040204" pitchFamily="50" charset="-128"/>
              <a:ea typeface="Meiryo UI" panose="020B0604030504040204" pitchFamily="50" charset="-128"/>
            </a:endParaRPr>
          </a:p>
        </p:txBody>
      </p:sp>
      <p:sp>
        <p:nvSpPr>
          <p:cNvPr id="5" name="正方形/長方形 4"/>
          <p:cNvSpPr/>
          <p:nvPr/>
        </p:nvSpPr>
        <p:spPr>
          <a:xfrm>
            <a:off x="0" y="745757"/>
            <a:ext cx="9906000" cy="523220"/>
          </a:xfrm>
          <a:prstGeom prst="rect">
            <a:avLst/>
          </a:prstGeom>
        </p:spPr>
        <p:txBody>
          <a:bodyPr wrap="square">
            <a:spAutoFit/>
          </a:bodyPr>
          <a:lstStyle/>
          <a:p>
            <a:r>
              <a:rPr lang="ja-JP" altLang="en-US" sz="1400" dirty="0">
                <a:latin typeface="Meiryo UI" panose="020B0604030504040204" pitchFamily="50" charset="-128"/>
                <a:ea typeface="Meiryo UI" panose="020B0604030504040204" pitchFamily="50" charset="-128"/>
              </a:rPr>
              <a:t>マレーシアにおける</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調査対象青果物であるかんし</a:t>
            </a:r>
            <a:r>
              <a:rPr lang="ja-JP" altLang="en-US" sz="1400" dirty="0" err="1">
                <a:solidFill>
                  <a:srgbClr val="000000"/>
                </a:solidFill>
                <a:latin typeface="Meiryo UI" panose="020B0604030504040204" pitchFamily="50" charset="-128"/>
                <a:ea typeface="Meiryo UI" panose="020B0604030504040204" pitchFamily="50" charset="-128"/>
                <a:cs typeface="Meiryo UI" panose="020B0604030504040204" pitchFamily="50" charset="-128"/>
              </a:rPr>
              <a:t>ょ</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、柿、梨、メロンを含む菓子等の加工食品</a:t>
            </a:r>
            <a:r>
              <a:rPr lang="ja-JP" altLang="en-US" sz="1400" dirty="0">
                <a:latin typeface="Meiryo UI" panose="020B0604030504040204" pitchFamily="50" charset="-128"/>
                <a:ea typeface="Meiryo UI" panose="020B0604030504040204" pitchFamily="50" charset="-128"/>
              </a:rPr>
              <a:t>に関する市場参入</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拡大</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の障壁となっている規制について下記の枠組みで調査を実施した。</a:t>
            </a:r>
          </a:p>
        </p:txBody>
      </p:sp>
      <p:sp>
        <p:nvSpPr>
          <p:cNvPr id="6" name="正方形/長方形 5"/>
          <p:cNvSpPr/>
          <p:nvPr/>
        </p:nvSpPr>
        <p:spPr>
          <a:xfrm>
            <a:off x="1821273" y="1712214"/>
            <a:ext cx="6226938" cy="716585"/>
          </a:xfrm>
          <a:prstGeom prst="rect">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nchorCtr="0"/>
          <a:lstStyle/>
          <a:p>
            <a:pPr algn="ctr"/>
            <a:r>
              <a:rPr lang="ja-JP" altLang="en-US"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調査対象</a:t>
            </a:r>
            <a:endParaRPr lang="en-US" altLang="ja-JP"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・調査対象青果物であるかんしょ、柿、梨、メロンを含む菓子等の加工食品</a:t>
            </a: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8" name="正方形/長方形 7"/>
          <p:cNvSpPr/>
          <p:nvPr/>
        </p:nvSpPr>
        <p:spPr>
          <a:xfrm>
            <a:off x="2058683" y="4663335"/>
            <a:ext cx="1727510" cy="936538"/>
          </a:xfrm>
          <a:prstGeom prst="rect">
            <a:avLst/>
          </a:prstGeom>
          <a:solidFill>
            <a:srgbClr val="F8F9FE"/>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ctr" anchorCtr="0"/>
          <a:lstStyle/>
          <a:p>
            <a:pPr algn="ct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食品規制</a:t>
            </a: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9" name="正方形/長方形 8"/>
          <p:cNvSpPr/>
          <p:nvPr/>
        </p:nvSpPr>
        <p:spPr>
          <a:xfrm>
            <a:off x="2998143" y="3572582"/>
            <a:ext cx="1727510" cy="936538"/>
          </a:xfrm>
          <a:prstGeom prst="rect">
            <a:avLst/>
          </a:prstGeom>
          <a:solidFill>
            <a:srgbClr val="F8F9FE"/>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ctr" anchorCtr="0"/>
          <a:lstStyle/>
          <a:p>
            <a:pPr algn="ct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輸入手続き</a:t>
            </a: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1" name="正方形/長方形 10"/>
          <p:cNvSpPr/>
          <p:nvPr/>
        </p:nvSpPr>
        <p:spPr>
          <a:xfrm>
            <a:off x="4034362" y="4676570"/>
            <a:ext cx="1727510" cy="936538"/>
          </a:xfrm>
          <a:prstGeom prst="rect">
            <a:avLst/>
          </a:prstGeom>
          <a:solidFill>
            <a:srgbClr val="F8F9FE"/>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ctr" anchorCtr="0"/>
          <a:lstStyle/>
          <a:p>
            <a:pPr algn="ct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ハラール</a:t>
            </a: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（加工食品関連）</a:t>
            </a: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 name="正方形/長方形 1"/>
          <p:cNvSpPr/>
          <p:nvPr/>
        </p:nvSpPr>
        <p:spPr>
          <a:xfrm>
            <a:off x="4687719" y="2521388"/>
            <a:ext cx="325730" cy="346698"/>
          </a:xfrm>
          <a:prstGeom prst="rect">
            <a:avLst/>
          </a:prstGeom>
        </p:spPr>
        <p:txBody>
          <a:bodyPr wrap="none">
            <a:spAutoFit/>
          </a:bodyPr>
          <a:lstStyle/>
          <a:p>
            <a:r>
              <a:rPr lang="en-US" altLang="ja-JP" dirty="0"/>
              <a:t>X</a:t>
            </a:r>
            <a:endParaRPr lang="ja-JP" altLang="en-US" dirty="0"/>
          </a:p>
        </p:txBody>
      </p:sp>
      <p:sp>
        <p:nvSpPr>
          <p:cNvPr id="15" name="正方形/長方形 14"/>
          <p:cNvSpPr/>
          <p:nvPr/>
        </p:nvSpPr>
        <p:spPr>
          <a:xfrm>
            <a:off x="5050030" y="3572582"/>
            <a:ext cx="1727510" cy="936538"/>
          </a:xfrm>
          <a:prstGeom prst="rect">
            <a:avLst/>
          </a:prstGeom>
          <a:solidFill>
            <a:srgbClr val="F8F9FE"/>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ctr" anchorCtr="0"/>
          <a:lstStyle/>
          <a:p>
            <a:pPr algn="ct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輸入関税</a:t>
            </a: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4" name="正方形/長方形 13"/>
          <p:cNvSpPr/>
          <p:nvPr/>
        </p:nvSpPr>
        <p:spPr>
          <a:xfrm>
            <a:off x="6010041" y="4663335"/>
            <a:ext cx="1727510" cy="936538"/>
          </a:xfrm>
          <a:prstGeom prst="rect">
            <a:avLst/>
          </a:prstGeom>
          <a:solidFill>
            <a:srgbClr val="F8F9FE"/>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ctr" anchorCtr="0"/>
          <a:lstStyle/>
          <a:p>
            <a:pPr algn="ct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外国流通貿易企業に対する運営規則</a:t>
            </a: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2342549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調査対象青果物関連の加工食品に関する規制の概要</a:t>
            </a:r>
            <a:br>
              <a:rPr lang="en-US" altLang="ja-JP"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輸入手続き</a:t>
            </a:r>
            <a:endParaRPr kumimoji="1" lang="ja-JP" altLang="en-US" sz="1800" dirty="0">
              <a:latin typeface="Meiryo UI" panose="020B0604030504040204" pitchFamily="50" charset="-128"/>
              <a:ea typeface="Meiryo UI" panose="020B0604030504040204" pitchFamily="50" charset="-128"/>
            </a:endParaRPr>
          </a:p>
        </p:txBody>
      </p:sp>
      <p:sp>
        <p:nvSpPr>
          <p:cNvPr id="14" name="正方形/長方形 13"/>
          <p:cNvSpPr/>
          <p:nvPr/>
        </p:nvSpPr>
        <p:spPr>
          <a:xfrm>
            <a:off x="43001" y="774371"/>
            <a:ext cx="9707824" cy="523220"/>
          </a:xfrm>
          <a:prstGeom prst="rect">
            <a:avLst/>
          </a:prstGeom>
        </p:spPr>
        <p:txBody>
          <a:bodyPr wrap="square">
            <a:spAutoFit/>
          </a:bodyPr>
          <a:lstStyle/>
          <a:p>
            <a:r>
              <a:rPr lang="ja-JP" altLang="en-US" sz="1400" dirty="0">
                <a:latin typeface="Meiryo UI" panose="020B0604030504040204" pitchFamily="50" charset="-128"/>
                <a:ea typeface="Meiryo UI" panose="020B0604030504040204" pitchFamily="50" charset="-128"/>
              </a:rPr>
              <a:t>関税率（輸入禁止）令</a:t>
            </a:r>
            <a:r>
              <a:rPr lang="en-US" altLang="ja-JP" sz="1400" dirty="0">
                <a:latin typeface="Meiryo UI" panose="020B0604030504040204" pitchFamily="50" charset="-128"/>
                <a:ea typeface="Meiryo UI" panose="020B0604030504040204" pitchFamily="50" charset="-128"/>
              </a:rPr>
              <a:t>2017</a:t>
            </a:r>
            <a:r>
              <a:rPr lang="ja-JP" altLang="en-US" sz="1400" dirty="0">
                <a:latin typeface="Meiryo UI" panose="020B0604030504040204" pitchFamily="50" charset="-128"/>
                <a:ea typeface="Meiryo UI" panose="020B0604030504040204" pitchFamily="50" charset="-128"/>
              </a:rPr>
              <a:t>のパート</a:t>
            </a:r>
            <a:r>
              <a:rPr lang="en-US" altLang="ja-JP" sz="1400" dirty="0">
                <a:latin typeface="Meiryo UI" panose="020B0604030504040204" pitchFamily="50" charset="-128"/>
                <a:ea typeface="Meiryo UI" panose="020B0604030504040204" pitchFamily="50" charset="-128"/>
              </a:rPr>
              <a:t>1</a:t>
            </a:r>
            <a:r>
              <a:rPr lang="ja-JP" altLang="en-US" sz="1400" dirty="0">
                <a:latin typeface="Meiryo UI" panose="020B0604030504040204" pitchFamily="50" charset="-128"/>
                <a:ea typeface="Meiryo UI" panose="020B0604030504040204" pitchFamily="50" charset="-128"/>
              </a:rPr>
              <a:t>規則</a:t>
            </a:r>
            <a:r>
              <a:rPr lang="en-US" altLang="ja-JP" sz="1400" dirty="0">
                <a:latin typeface="Meiryo UI" panose="020B0604030504040204" pitchFamily="50" charset="-128"/>
                <a:ea typeface="Meiryo UI" panose="020B0604030504040204" pitchFamily="50" charset="-128"/>
              </a:rPr>
              <a:t>35 </a:t>
            </a:r>
            <a:r>
              <a:rPr lang="ja-JP" altLang="en-US" sz="1400" dirty="0">
                <a:latin typeface="Meiryo UI" panose="020B0604030504040204" pitchFamily="50" charset="-128"/>
                <a:ea typeface="Meiryo UI" panose="020B0604030504040204" pitchFamily="50" charset="-128"/>
              </a:rPr>
              <a:t>に基づき、第</a:t>
            </a:r>
            <a:r>
              <a:rPr lang="en-US" altLang="ja-JP" sz="1400" dirty="0">
                <a:latin typeface="Meiryo UI" panose="020B0604030504040204" pitchFamily="50" charset="-128"/>
                <a:ea typeface="Meiryo UI" panose="020B0604030504040204" pitchFamily="50" charset="-128"/>
              </a:rPr>
              <a:t>7</a:t>
            </a:r>
            <a:r>
              <a:rPr lang="ja-JP" altLang="en-US" sz="1400" dirty="0">
                <a:latin typeface="Meiryo UI" panose="020B0604030504040204" pitchFamily="50" charset="-128"/>
                <a:ea typeface="Meiryo UI" panose="020B0604030504040204" pitchFamily="50" charset="-128"/>
              </a:rPr>
              <a:t>章及び第</a:t>
            </a:r>
            <a:r>
              <a:rPr lang="en-US" altLang="ja-JP" sz="1400" dirty="0">
                <a:latin typeface="Meiryo UI" panose="020B0604030504040204" pitchFamily="50" charset="-128"/>
                <a:ea typeface="Meiryo UI" panose="020B0604030504040204" pitchFamily="50" charset="-128"/>
              </a:rPr>
              <a:t>8</a:t>
            </a:r>
            <a:r>
              <a:rPr lang="ja-JP" altLang="en-US" sz="1400" dirty="0">
                <a:latin typeface="Meiryo UI" panose="020B0604030504040204" pitchFamily="50" charset="-128"/>
                <a:ea typeface="Meiryo UI" panose="020B0604030504040204" pitchFamily="50" charset="-128"/>
              </a:rPr>
              <a:t>章の野菜・果物からなる加工食品は、保健省食品安全品質課（</a:t>
            </a:r>
            <a:r>
              <a:rPr lang="en-US" altLang="ja-JP" sz="1400" dirty="0">
                <a:latin typeface="Meiryo UI" panose="020B0604030504040204" pitchFamily="50" charset="-128"/>
                <a:ea typeface="Meiryo UI" panose="020B0604030504040204" pitchFamily="50" charset="-128"/>
              </a:rPr>
              <a:t>FSQD</a:t>
            </a:r>
            <a:r>
              <a:rPr lang="ja-JP" altLang="en-US" sz="1400" dirty="0">
                <a:latin typeface="Meiryo UI" panose="020B0604030504040204" pitchFamily="50" charset="-128"/>
                <a:ea typeface="Meiryo UI" panose="020B0604030504040204" pitchFamily="50" charset="-128"/>
              </a:rPr>
              <a:t>）の認可を受ける必要がある。</a:t>
            </a:r>
          </a:p>
        </p:txBody>
      </p:sp>
      <p:sp>
        <p:nvSpPr>
          <p:cNvPr id="4" name="正方形/長方形 3"/>
          <p:cNvSpPr/>
          <p:nvPr/>
        </p:nvSpPr>
        <p:spPr>
          <a:xfrm>
            <a:off x="376532" y="2521623"/>
            <a:ext cx="5644852" cy="307777"/>
          </a:xfrm>
          <a:prstGeom prst="rect">
            <a:avLst/>
          </a:prstGeom>
        </p:spPr>
        <p:txBody>
          <a:bodyPr wrap="square">
            <a:spAutoFit/>
          </a:bodyPr>
          <a:lstStyle/>
          <a:p>
            <a:r>
              <a:rPr lang="ja-JP" altLang="en-US" sz="1400" b="1" dirty="0">
                <a:latin typeface="Meiryo UI" panose="020B0604030504040204" pitchFamily="50" charset="-128"/>
                <a:ea typeface="Meiryo UI" panose="020B0604030504040204" pitchFamily="50" charset="-128"/>
              </a:rPr>
              <a:t>保健省食品安全品質課（</a:t>
            </a:r>
            <a:r>
              <a:rPr lang="en-US" altLang="ja-JP" sz="1400" b="1" dirty="0">
                <a:latin typeface="Meiryo UI" panose="020B0604030504040204" pitchFamily="50" charset="-128"/>
                <a:ea typeface="Meiryo UI" panose="020B0604030504040204" pitchFamily="50" charset="-128"/>
              </a:rPr>
              <a:t>FQSD</a:t>
            </a:r>
            <a:r>
              <a:rPr lang="ja-JP" altLang="en-US" sz="1400" b="1" dirty="0">
                <a:latin typeface="Meiryo UI" panose="020B0604030504040204" pitchFamily="50" charset="-128"/>
                <a:ea typeface="Meiryo UI" panose="020B0604030504040204" pitchFamily="50" charset="-128"/>
              </a:rPr>
              <a:t>）への輸入手続き</a:t>
            </a:r>
          </a:p>
        </p:txBody>
      </p:sp>
      <p:sp>
        <p:nvSpPr>
          <p:cNvPr id="8" name="ホームベース 7"/>
          <p:cNvSpPr/>
          <p:nvPr/>
        </p:nvSpPr>
        <p:spPr>
          <a:xfrm>
            <a:off x="416496" y="3554075"/>
            <a:ext cx="989703" cy="1725875"/>
          </a:xfrm>
          <a:prstGeom prst="homePlate">
            <a:avLst>
              <a:gd name="adj" fmla="val 21267"/>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lstStyle/>
          <a:p>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現地輸入業者または代理人が</a:t>
            </a:r>
            <a:r>
              <a:rPr lang="en-US" altLang="ja-JP" sz="1200" dirty="0" err="1">
                <a:solidFill>
                  <a:srgbClr val="000000"/>
                </a:solidFill>
                <a:latin typeface="Meiryo UI" panose="020B0604030504040204" pitchFamily="50" charset="-128"/>
                <a:ea typeface="Meiryo UI" panose="020B0604030504040204" pitchFamily="50" charset="-128"/>
                <a:cs typeface="Meiryo UI" panose="020B0604030504040204" pitchFamily="50" charset="-128"/>
              </a:rPr>
              <a:t>FoSIM</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に業者登録</a:t>
            </a:r>
            <a:endPar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9" name="正方形/長方形 8"/>
          <p:cNvSpPr/>
          <p:nvPr/>
        </p:nvSpPr>
        <p:spPr>
          <a:xfrm>
            <a:off x="427295" y="3269061"/>
            <a:ext cx="1026301" cy="276999"/>
          </a:xfrm>
          <a:prstGeom prst="rect">
            <a:avLst/>
          </a:prstGeom>
        </p:spPr>
        <p:txBody>
          <a:bodyPr wrap="square">
            <a:spAutoFit/>
          </a:bodyPr>
          <a:lstStyle/>
          <a:p>
            <a:r>
              <a:rPr lang="ja-JP" altLang="en-US" sz="1200" b="1" dirty="0">
                <a:latin typeface="Meiryo UI" panose="020B0604030504040204" pitchFamily="50" charset="-128"/>
                <a:ea typeface="Meiryo UI" panose="020B0604030504040204" pitchFamily="50" charset="-128"/>
              </a:rPr>
              <a:t>ステップ１</a:t>
            </a:r>
          </a:p>
        </p:txBody>
      </p:sp>
      <p:sp>
        <p:nvSpPr>
          <p:cNvPr id="6" name="正方形/長方形 5"/>
          <p:cNvSpPr/>
          <p:nvPr/>
        </p:nvSpPr>
        <p:spPr>
          <a:xfrm>
            <a:off x="459733" y="2834758"/>
            <a:ext cx="8834199" cy="307777"/>
          </a:xfrm>
          <a:prstGeom prst="rect">
            <a:avLst/>
          </a:prstGeom>
        </p:spPr>
        <p:txBody>
          <a:bodyPr wrap="square">
            <a:spAutoFit/>
          </a:bodyPr>
          <a:lstStyle/>
          <a:p>
            <a:pPr marL="90488" indent="-90488"/>
            <a:r>
              <a:rPr lang="ja-JP" altLang="en-US" sz="1400" dirty="0">
                <a:latin typeface="Meiryo UI" panose="020B0604030504040204" pitchFamily="50" charset="-128"/>
                <a:ea typeface="Meiryo UI" panose="020B0604030504040204" pitchFamily="50" charset="-128"/>
              </a:rPr>
              <a:t>・</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マレーシア食品安全情報システム（</a:t>
            </a:r>
            <a:r>
              <a:rPr lang="en-US" altLang="ja-JP" sz="1400" dirty="0" err="1">
                <a:solidFill>
                  <a:srgbClr val="000000"/>
                </a:solidFill>
                <a:latin typeface="Meiryo UI" panose="020B0604030504040204" pitchFamily="50" charset="-128"/>
                <a:ea typeface="Meiryo UI" panose="020B0604030504040204" pitchFamily="50" charset="-128"/>
                <a:cs typeface="Meiryo UI" panose="020B0604030504040204" pitchFamily="50" charset="-128"/>
              </a:rPr>
              <a:t>FoSIM</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）のプラットフォームを通じた輸入手続きは以下の通り。</a:t>
            </a:r>
            <a:endParaRPr lang="ja-JP" altLang="en-US" sz="1400" dirty="0">
              <a:latin typeface="Meiryo UI" panose="020B0604030504040204" pitchFamily="50" charset="-128"/>
              <a:ea typeface="Meiryo UI" panose="020B0604030504040204" pitchFamily="50" charset="-128"/>
            </a:endParaRPr>
          </a:p>
        </p:txBody>
      </p:sp>
      <p:sp>
        <p:nvSpPr>
          <p:cNvPr id="12" name="ホームベース 11"/>
          <p:cNvSpPr/>
          <p:nvPr/>
        </p:nvSpPr>
        <p:spPr>
          <a:xfrm>
            <a:off x="1555698" y="3542665"/>
            <a:ext cx="1777253" cy="1737286"/>
          </a:xfrm>
          <a:prstGeom prst="homePlate">
            <a:avLst>
              <a:gd name="adj" fmla="val 21267"/>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lstStyle/>
          <a:p>
            <a:r>
              <a:rPr lang="ja-JP" altLang="en-US" sz="1200" i="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現地の輸入業者は、商品到着前に関連フォームに記入し、当局に通知</a:t>
            </a:r>
            <a:endParaRPr lang="en-US" altLang="ja-JP" sz="1200" i="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marL="90488" indent="-90488"/>
            <a:r>
              <a:rPr lang="ja-JP" altLang="en-US" sz="1200" i="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・輸入者、輸出者、代理店、輸送、商品タイプ、輸入・</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積地、</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CIF</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および</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FOB*</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の価額、一般的な商品説明に関する情報が要求される。</a:t>
            </a:r>
            <a:endPar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3" name="ホームベース 12"/>
          <p:cNvSpPr/>
          <p:nvPr/>
        </p:nvSpPr>
        <p:spPr>
          <a:xfrm>
            <a:off x="6158269" y="3633455"/>
            <a:ext cx="1647090" cy="1725876"/>
          </a:xfrm>
          <a:prstGeom prst="homePlate">
            <a:avLst>
              <a:gd name="adj" fmla="val 21267"/>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lstStyle/>
          <a:p>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MAQIS</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MOH</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の職員が輸入品を検査する。</a:t>
            </a:r>
            <a:endPar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marL="90488" indent="-90488"/>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・検査官は、「</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Hold, Test &amp; Release</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HTR</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検査レベルが必要かどうかを決定する。</a:t>
            </a:r>
            <a:endPar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6" name="正方形/長方形 15"/>
          <p:cNvSpPr/>
          <p:nvPr/>
        </p:nvSpPr>
        <p:spPr>
          <a:xfrm>
            <a:off x="1853764" y="3265666"/>
            <a:ext cx="1026301" cy="276999"/>
          </a:xfrm>
          <a:prstGeom prst="rect">
            <a:avLst/>
          </a:prstGeom>
        </p:spPr>
        <p:txBody>
          <a:bodyPr wrap="square">
            <a:spAutoFit/>
          </a:bodyPr>
          <a:lstStyle/>
          <a:p>
            <a:r>
              <a:rPr lang="ja-JP" altLang="en-US" sz="1200" b="1" dirty="0">
                <a:latin typeface="Meiryo UI" panose="020B0604030504040204" pitchFamily="50" charset="-128"/>
                <a:ea typeface="Meiryo UI" panose="020B0604030504040204" pitchFamily="50" charset="-128"/>
              </a:rPr>
              <a:t>ステップ２</a:t>
            </a:r>
          </a:p>
        </p:txBody>
      </p:sp>
      <p:sp>
        <p:nvSpPr>
          <p:cNvPr id="17" name="正方形/長方形 16"/>
          <p:cNvSpPr/>
          <p:nvPr/>
        </p:nvSpPr>
        <p:spPr>
          <a:xfrm>
            <a:off x="4023148" y="3038357"/>
            <a:ext cx="1026301" cy="276999"/>
          </a:xfrm>
          <a:prstGeom prst="rect">
            <a:avLst/>
          </a:prstGeom>
        </p:spPr>
        <p:txBody>
          <a:bodyPr wrap="square">
            <a:spAutoFit/>
          </a:bodyPr>
          <a:lstStyle/>
          <a:p>
            <a:r>
              <a:rPr lang="ja-JP" altLang="en-US" sz="1200" b="1" dirty="0">
                <a:latin typeface="Meiryo UI" panose="020B0604030504040204" pitchFamily="50" charset="-128"/>
                <a:ea typeface="Meiryo UI" panose="020B0604030504040204" pitchFamily="50" charset="-128"/>
              </a:rPr>
              <a:t>ステップ３</a:t>
            </a:r>
          </a:p>
        </p:txBody>
      </p:sp>
      <p:sp>
        <p:nvSpPr>
          <p:cNvPr id="18" name="ホームベース 17"/>
          <p:cNvSpPr/>
          <p:nvPr/>
        </p:nvSpPr>
        <p:spPr>
          <a:xfrm>
            <a:off x="1505121" y="1387033"/>
            <a:ext cx="6912768" cy="1012408"/>
          </a:xfrm>
          <a:prstGeom prst="homePlate">
            <a:avLst>
              <a:gd name="adj" fmla="val 0"/>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lstStyle/>
          <a:p>
            <a:r>
              <a:rPr lang="ja-JP" altLang="en-US"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保健省食品安全品質課（</a:t>
            </a:r>
            <a:r>
              <a:rPr lang="en-US" altLang="ja-JP"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FQSD</a:t>
            </a:r>
            <a:r>
              <a:rPr lang="ja-JP" altLang="en-US"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）への輸入通知</a:t>
            </a:r>
            <a:endParaRPr lang="en-US" altLang="ja-JP" sz="1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marL="90488" indent="-90488"/>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・マレーシアへの果物や野菜の輸入は、マレーシア食品安全情報システム（</a:t>
            </a:r>
            <a:r>
              <a:rPr lang="en-US" altLang="ja-JP" sz="1200" dirty="0" err="1">
                <a:solidFill>
                  <a:srgbClr val="000000"/>
                </a:solidFill>
                <a:latin typeface="Meiryo UI" panose="020B0604030504040204" pitchFamily="50" charset="-128"/>
                <a:ea typeface="Meiryo UI" panose="020B0604030504040204" pitchFamily="50" charset="-128"/>
                <a:cs typeface="Meiryo UI" panose="020B0604030504040204" pitchFamily="50" charset="-128"/>
              </a:rPr>
              <a:t>FoSIM</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）のプラットフォームを通じて通知する必要がある。</a:t>
            </a:r>
            <a:endPar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marL="90488" indent="-90488"/>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・日本の輸出者は、</a:t>
            </a:r>
            <a:r>
              <a:rPr lang="en-US" altLang="ja-JP" sz="1200" dirty="0" err="1">
                <a:solidFill>
                  <a:srgbClr val="000000"/>
                </a:solidFill>
                <a:latin typeface="Meiryo UI" panose="020B0604030504040204" pitchFamily="50" charset="-128"/>
                <a:ea typeface="Meiryo UI" panose="020B0604030504040204" pitchFamily="50" charset="-128"/>
                <a:cs typeface="Meiryo UI" panose="020B0604030504040204" pitchFamily="50" charset="-128"/>
              </a:rPr>
              <a:t>FoSIM</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に製品を登録するために現地輸入業者を指名する必要がある。</a:t>
            </a:r>
            <a:endPar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marL="90488" indent="-90488"/>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・検査は、入国地点でのリスクベースアプローチにより、保健省</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(MOH)</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の職員によって実施される。</a:t>
            </a:r>
          </a:p>
        </p:txBody>
      </p:sp>
      <p:sp>
        <p:nvSpPr>
          <p:cNvPr id="15" name="ホームベース 14"/>
          <p:cNvSpPr/>
          <p:nvPr/>
        </p:nvSpPr>
        <p:spPr>
          <a:xfrm>
            <a:off x="3374576" y="3296848"/>
            <a:ext cx="2632703" cy="2522175"/>
          </a:xfrm>
          <a:prstGeom prst="homePlate">
            <a:avLst>
              <a:gd name="adj" fmla="val 21267"/>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lstStyle/>
          <a:p>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関税局への食品輸入の申告をする。入港地では、輸入者・代理人は以下を含む書類を提出する必要がある。</a:t>
            </a:r>
          </a:p>
          <a:p>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・インボイス</a:t>
            </a:r>
          </a:p>
          <a:p>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・パッキングリスト</a:t>
            </a:r>
          </a:p>
          <a:p>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・納品書</a:t>
            </a:r>
          </a:p>
          <a:p>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・保険証書（被保険者のみ）</a:t>
            </a:r>
          </a:p>
          <a:p>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・船荷証券／航空貨物運送状</a:t>
            </a:r>
          </a:p>
          <a:p>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・信用状（使用する場合）</a:t>
            </a:r>
          </a:p>
          <a:p>
            <a:pPr marL="90488" indent="-90488"/>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・海上運賃または航空運賃（該当する場合）</a:t>
            </a:r>
          </a:p>
          <a:p>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・税関様式第一号</a:t>
            </a:r>
          </a:p>
          <a:p>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・その他の関連書類</a:t>
            </a:r>
          </a:p>
        </p:txBody>
      </p:sp>
      <p:sp>
        <p:nvSpPr>
          <p:cNvPr id="19" name="ホームベース 18"/>
          <p:cNvSpPr/>
          <p:nvPr/>
        </p:nvSpPr>
        <p:spPr>
          <a:xfrm>
            <a:off x="7995387" y="3633455"/>
            <a:ext cx="1690091" cy="1725876"/>
          </a:xfrm>
          <a:prstGeom prst="homePlate">
            <a:avLst>
              <a:gd name="adj" fmla="val 21267"/>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lstStyle/>
          <a:p>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適合が確認された商品は、税関から承認される。輸入業者は、輸入税および</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または関税（ある場合）を支払い、輸入品を国内搬入する手続きをしなければならない。</a:t>
            </a:r>
            <a:endPar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0" name="正方形/長方形 19"/>
          <p:cNvSpPr/>
          <p:nvPr/>
        </p:nvSpPr>
        <p:spPr>
          <a:xfrm>
            <a:off x="128065" y="5819023"/>
            <a:ext cx="9497537" cy="646331"/>
          </a:xfrm>
          <a:prstGeom prst="rect">
            <a:avLst/>
          </a:prstGeom>
        </p:spPr>
        <p:txBody>
          <a:bodyPr wrap="square">
            <a:spAutoFit/>
          </a:bodyPr>
          <a:lstStyle/>
          <a:p>
            <a:r>
              <a:rPr lang="en-US" altLang="ja-JP" sz="1200" dirty="0">
                <a:latin typeface="Meiryo UI" panose="020B0604030504040204" pitchFamily="50" charset="-128"/>
                <a:ea typeface="Meiryo UI" panose="020B0604030504040204" pitchFamily="50" charset="-128"/>
              </a:rPr>
              <a:t>* CIF: Cost Insurance and Freight=</a:t>
            </a:r>
            <a:r>
              <a:rPr lang="ja-JP" altLang="en-US" sz="1200" dirty="0">
                <a:latin typeface="Meiryo UI" panose="020B0604030504040204" pitchFamily="50" charset="-128"/>
                <a:ea typeface="Meiryo UI" panose="020B0604030504040204" pitchFamily="50" charset="-128"/>
              </a:rPr>
              <a:t>運賃保険料込み条件、</a:t>
            </a:r>
            <a:r>
              <a:rPr lang="en-US" altLang="ja-JP" sz="1200" dirty="0">
                <a:latin typeface="Meiryo UI" panose="020B0604030504040204" pitchFamily="50" charset="-128"/>
                <a:ea typeface="Meiryo UI" panose="020B0604030504040204" pitchFamily="50" charset="-128"/>
              </a:rPr>
              <a:t>FOB</a:t>
            </a:r>
            <a:r>
              <a:rPr lang="ja-JP" altLang="en-US" sz="1200" dirty="0">
                <a:latin typeface="Meiryo UI" panose="020B0604030504040204" pitchFamily="50" charset="-128"/>
                <a:ea typeface="Meiryo UI" panose="020B0604030504040204" pitchFamily="50" charset="-128"/>
              </a:rPr>
              <a:t>：</a:t>
            </a:r>
            <a:r>
              <a:rPr lang="en-US" altLang="ja-JP" sz="1200" dirty="0">
                <a:latin typeface="Meiryo UI" panose="020B0604030504040204" pitchFamily="50" charset="-128"/>
                <a:ea typeface="Meiryo UI" panose="020B0604030504040204" pitchFamily="50" charset="-128"/>
              </a:rPr>
              <a:t>Free on Board=</a:t>
            </a:r>
            <a:r>
              <a:rPr lang="ja-JP" altLang="en-US" sz="1200" dirty="0">
                <a:latin typeface="Meiryo UI" panose="020B0604030504040204" pitchFamily="50" charset="-128"/>
                <a:ea typeface="Meiryo UI" panose="020B0604030504040204" pitchFamily="50" charset="-128"/>
              </a:rPr>
              <a:t>本船渡し</a:t>
            </a:r>
            <a:endParaRPr lang="en-US" altLang="ja-JP" sz="1200" dirty="0">
              <a:latin typeface="Meiryo UI" panose="020B0604030504040204" pitchFamily="50" charset="-128"/>
              <a:ea typeface="Meiryo UI" panose="020B0604030504040204" pitchFamily="50" charset="-128"/>
            </a:endParaRPr>
          </a:p>
          <a:p>
            <a:r>
              <a:rPr lang="en-US" altLang="ja-JP" sz="1200" dirty="0">
                <a:latin typeface="Meiryo UI" panose="020B0604030504040204" pitchFamily="50" charset="-128"/>
                <a:ea typeface="Meiryo UI" panose="020B0604030504040204" pitchFamily="50" charset="-128"/>
              </a:rPr>
              <a:t>**HTR</a:t>
            </a:r>
            <a:r>
              <a:rPr lang="ja-JP" altLang="en-US" sz="1200" dirty="0">
                <a:latin typeface="Meiryo UI" panose="020B0604030504040204" pitchFamily="50" charset="-128"/>
                <a:ea typeface="Meiryo UI" panose="020B0604030504040204" pitchFamily="50" charset="-128"/>
              </a:rPr>
              <a:t>審査レベルとは、輸入時に食品を入手し、サンプルを採取して研究所で分析し、分析の結果、食品が</a:t>
            </a:r>
            <a:r>
              <a:rPr lang="en-US" altLang="ja-JP" sz="1200" dirty="0">
                <a:latin typeface="Meiryo UI" panose="020B0604030504040204" pitchFamily="50" charset="-128"/>
                <a:ea typeface="Meiryo UI" panose="020B0604030504040204" pitchFamily="50" charset="-128"/>
              </a:rPr>
              <a:t>1983</a:t>
            </a:r>
            <a:r>
              <a:rPr lang="ja-JP" altLang="en-US" sz="1200" dirty="0">
                <a:latin typeface="Meiryo UI" panose="020B0604030504040204" pitchFamily="50" charset="-128"/>
                <a:ea typeface="Meiryo UI" panose="020B0604030504040204" pitchFamily="50" charset="-128"/>
              </a:rPr>
              <a:t>年食品法およびその規則に準拠していることが判明した場合に法令適合として認めるものである。</a:t>
            </a:r>
          </a:p>
        </p:txBody>
      </p:sp>
      <p:sp>
        <p:nvSpPr>
          <p:cNvPr id="21" name="正方形/長方形 20"/>
          <p:cNvSpPr/>
          <p:nvPr/>
        </p:nvSpPr>
        <p:spPr>
          <a:xfrm>
            <a:off x="6494510" y="3313014"/>
            <a:ext cx="1026301" cy="276999"/>
          </a:xfrm>
          <a:prstGeom prst="rect">
            <a:avLst/>
          </a:prstGeom>
        </p:spPr>
        <p:txBody>
          <a:bodyPr wrap="square">
            <a:spAutoFit/>
          </a:bodyPr>
          <a:lstStyle/>
          <a:p>
            <a:r>
              <a:rPr lang="ja-JP" altLang="en-US" sz="1200" b="1" dirty="0">
                <a:latin typeface="Meiryo UI" panose="020B0604030504040204" pitchFamily="50" charset="-128"/>
                <a:ea typeface="Meiryo UI" panose="020B0604030504040204" pitchFamily="50" charset="-128"/>
              </a:rPr>
              <a:t>ステップ４</a:t>
            </a:r>
          </a:p>
        </p:txBody>
      </p:sp>
      <p:sp>
        <p:nvSpPr>
          <p:cNvPr id="22" name="正方形/長方形 21"/>
          <p:cNvSpPr/>
          <p:nvPr/>
        </p:nvSpPr>
        <p:spPr>
          <a:xfrm>
            <a:off x="8296874" y="3313014"/>
            <a:ext cx="1026301" cy="276999"/>
          </a:xfrm>
          <a:prstGeom prst="rect">
            <a:avLst/>
          </a:prstGeom>
        </p:spPr>
        <p:txBody>
          <a:bodyPr wrap="square">
            <a:spAutoFit/>
          </a:bodyPr>
          <a:lstStyle/>
          <a:p>
            <a:r>
              <a:rPr lang="ja-JP" altLang="en-US" sz="1200" b="1" dirty="0">
                <a:latin typeface="Meiryo UI" panose="020B0604030504040204" pitchFamily="50" charset="-128"/>
                <a:ea typeface="Meiryo UI" panose="020B0604030504040204" pitchFamily="50" charset="-128"/>
              </a:rPr>
              <a:t>ステップ５</a:t>
            </a:r>
          </a:p>
        </p:txBody>
      </p:sp>
    </p:spTree>
    <p:extLst>
      <p:ext uri="{BB962C8B-B14F-4D97-AF65-F5344CB8AC3E}">
        <p14:creationId xmlns:p14="http://schemas.microsoft.com/office/powerpoint/2010/main" val="11479816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調査対象青果物関連の加工食品に関する規制の概要</a:t>
            </a:r>
            <a:br>
              <a:rPr lang="en-US" altLang="ja-JP"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輸入関税</a:t>
            </a:r>
            <a:endParaRPr kumimoji="1" lang="ja-JP" altLang="en-US" sz="1800" dirty="0">
              <a:latin typeface="Meiryo UI" panose="020B0604030504040204" pitchFamily="50" charset="-128"/>
              <a:ea typeface="Meiryo UI" panose="020B0604030504040204" pitchFamily="50" charset="-128"/>
            </a:endParaRPr>
          </a:p>
        </p:txBody>
      </p:sp>
      <p:sp>
        <p:nvSpPr>
          <p:cNvPr id="14" name="正方形/長方形 13"/>
          <p:cNvSpPr/>
          <p:nvPr/>
        </p:nvSpPr>
        <p:spPr>
          <a:xfrm>
            <a:off x="200472" y="692696"/>
            <a:ext cx="9433048" cy="738664"/>
          </a:xfrm>
          <a:prstGeom prst="rect">
            <a:avLst/>
          </a:prstGeom>
        </p:spPr>
        <p:txBody>
          <a:bodyPr wrap="square">
            <a:spAutoFit/>
          </a:bodyPr>
          <a:lstStyle/>
          <a:p>
            <a:r>
              <a:rPr lang="ja-JP" altLang="en-US" sz="1400" dirty="0">
                <a:latin typeface="Meiryo UI" panose="020B0604030504040204" pitchFamily="50" charset="-128"/>
                <a:ea typeface="Meiryo UI" panose="020B0604030504040204" pitchFamily="50" charset="-128"/>
              </a:rPr>
              <a:t>輸入者は、製品がマレーシアに入国する際に、関税令</a:t>
            </a:r>
            <a:r>
              <a:rPr lang="en-US" altLang="ja-JP" sz="1400" dirty="0">
                <a:latin typeface="Meiryo UI" panose="020B0604030504040204" pitchFamily="50" charset="-128"/>
                <a:ea typeface="Meiryo UI" panose="020B0604030504040204" pitchFamily="50" charset="-128"/>
              </a:rPr>
              <a:t>2022</a:t>
            </a:r>
            <a:r>
              <a:rPr lang="ja-JP" altLang="en-US" sz="1400" dirty="0">
                <a:latin typeface="Meiryo UI" panose="020B0604030504040204" pitchFamily="50" charset="-128"/>
                <a:ea typeface="Meiryo UI" panose="020B0604030504040204" pitchFamily="50" charset="-128"/>
              </a:rPr>
              <a:t>および関税（輸入禁止）令</a:t>
            </a:r>
            <a:r>
              <a:rPr lang="en-US" altLang="ja-JP" sz="1400" dirty="0">
                <a:latin typeface="Meiryo UI" panose="020B0604030504040204" pitchFamily="50" charset="-128"/>
                <a:ea typeface="Meiryo UI" panose="020B0604030504040204" pitchFamily="50" charset="-128"/>
              </a:rPr>
              <a:t>2017</a:t>
            </a:r>
            <a:r>
              <a:rPr lang="ja-JP" altLang="en-US" sz="1400" dirty="0">
                <a:latin typeface="Meiryo UI" panose="020B0604030504040204" pitchFamily="50" charset="-128"/>
                <a:ea typeface="Meiryo UI" panose="020B0604030504040204" pitchFamily="50" charset="-128"/>
              </a:rPr>
              <a:t>に記載されているように、製品カテゴリーを特定し、該当する関税を納付する必要がある。</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・マレーシア王立関税局（</a:t>
            </a:r>
            <a:r>
              <a:rPr lang="en-US" altLang="ja-JP" sz="1400" dirty="0">
                <a:latin typeface="Meiryo UI" panose="020B0604030504040204" pitchFamily="50" charset="-128"/>
                <a:ea typeface="Meiryo UI" panose="020B0604030504040204" pitchFamily="50" charset="-128"/>
              </a:rPr>
              <a:t>RMCD</a:t>
            </a:r>
            <a:r>
              <a:rPr lang="ja-JP" altLang="en-US" sz="1400" dirty="0">
                <a:latin typeface="Meiryo UI" panose="020B0604030504040204" pitchFamily="50" charset="-128"/>
                <a:ea typeface="Meiryo UI" panose="020B0604030504040204" pitchFamily="50" charset="-128"/>
              </a:rPr>
              <a:t>）は</a:t>
            </a:r>
            <a:r>
              <a:rPr lang="en-US" altLang="ja-JP" sz="1400" dirty="0">
                <a:latin typeface="Meiryo UI" panose="020B0604030504040204" pitchFamily="50" charset="-128"/>
                <a:ea typeface="Meiryo UI" panose="020B0604030504040204" pitchFamily="50" charset="-128"/>
              </a:rPr>
              <a:t>HS</a:t>
            </a:r>
            <a:r>
              <a:rPr lang="ja-JP" altLang="en-US" sz="1400" dirty="0">
                <a:latin typeface="Meiryo UI" panose="020B0604030504040204" pitchFamily="50" charset="-128"/>
                <a:ea typeface="Meiryo UI" panose="020B0604030504040204" pitchFamily="50" charset="-128"/>
              </a:rPr>
              <a:t>コードに則した関税コードに従って、すべての製品を分類している。</a:t>
            </a:r>
          </a:p>
        </p:txBody>
      </p:sp>
      <p:graphicFrame>
        <p:nvGraphicFramePr>
          <p:cNvPr id="2" name="表 1"/>
          <p:cNvGraphicFramePr>
            <a:graphicFrameLocks noGrp="1"/>
          </p:cNvGraphicFramePr>
          <p:nvPr>
            <p:extLst>
              <p:ext uri="{D42A27DB-BD31-4B8C-83A1-F6EECF244321}">
                <p14:modId xmlns:p14="http://schemas.microsoft.com/office/powerpoint/2010/main" val="2303097412"/>
              </p:ext>
            </p:extLst>
          </p:nvPr>
        </p:nvGraphicFramePr>
        <p:xfrm>
          <a:off x="1160058" y="3630633"/>
          <a:ext cx="7632000" cy="2894711"/>
        </p:xfrm>
        <a:graphic>
          <a:graphicData uri="http://schemas.openxmlformats.org/drawingml/2006/table">
            <a:tbl>
              <a:tblPr firstRow="1" firstCol="1" bandRow="1">
                <a:tableStyleId>{5C22544A-7EE6-4342-B048-85BDC9FD1C3A}</a:tableStyleId>
              </a:tblPr>
              <a:tblGrid>
                <a:gridCol w="4068000">
                  <a:extLst>
                    <a:ext uri="{9D8B030D-6E8A-4147-A177-3AD203B41FA5}">
                      <a16:colId xmlns:a16="http://schemas.microsoft.com/office/drawing/2014/main" val="1046074832"/>
                    </a:ext>
                  </a:extLst>
                </a:gridCol>
                <a:gridCol w="1116000">
                  <a:extLst>
                    <a:ext uri="{9D8B030D-6E8A-4147-A177-3AD203B41FA5}">
                      <a16:colId xmlns:a16="http://schemas.microsoft.com/office/drawing/2014/main" val="1612646070"/>
                    </a:ext>
                  </a:extLst>
                </a:gridCol>
                <a:gridCol w="1260000">
                  <a:extLst>
                    <a:ext uri="{9D8B030D-6E8A-4147-A177-3AD203B41FA5}">
                      <a16:colId xmlns:a16="http://schemas.microsoft.com/office/drawing/2014/main" val="2501414902"/>
                    </a:ext>
                  </a:extLst>
                </a:gridCol>
                <a:gridCol w="1188000">
                  <a:extLst>
                    <a:ext uri="{9D8B030D-6E8A-4147-A177-3AD203B41FA5}">
                      <a16:colId xmlns:a16="http://schemas.microsoft.com/office/drawing/2014/main" val="1466000037"/>
                    </a:ext>
                  </a:extLst>
                </a:gridCol>
              </a:tblGrid>
              <a:tr h="0">
                <a:tc>
                  <a:txBody>
                    <a:bodyPr/>
                    <a:lstStyle/>
                    <a:p>
                      <a:pPr algn="ctr">
                        <a:lnSpc>
                          <a:spcPct val="115000"/>
                        </a:lnSpc>
                        <a:spcAft>
                          <a:spcPts val="0"/>
                        </a:spcAft>
                      </a:pPr>
                      <a:r>
                        <a:rPr lang="en-US" sz="1200" dirty="0" err="1">
                          <a:solidFill>
                            <a:schemeClr val="tx1">
                              <a:lumMod val="50000"/>
                            </a:schemeClr>
                          </a:solidFill>
                          <a:effectLst/>
                          <a:latin typeface="Meiryo UI" panose="020B0604030504040204" pitchFamily="50" charset="-128"/>
                          <a:ea typeface="Meiryo UI" panose="020B0604030504040204" pitchFamily="50" charset="-128"/>
                        </a:rPr>
                        <a:t>製品</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5000"/>
                        <a:lumOff val="75000"/>
                      </a:schemeClr>
                    </a:solidFill>
                  </a:tcPr>
                </a:tc>
                <a:tc>
                  <a:txBody>
                    <a:bodyPr/>
                    <a:lstStyle/>
                    <a:p>
                      <a:pPr algn="ctr">
                        <a:lnSpc>
                          <a:spcPct val="115000"/>
                        </a:lnSpc>
                        <a:spcAft>
                          <a:spcPts val="0"/>
                        </a:spcAft>
                      </a:pPr>
                      <a:r>
                        <a:rPr lang="en-GB" sz="1200" dirty="0">
                          <a:solidFill>
                            <a:schemeClr val="tx1">
                              <a:lumMod val="50000"/>
                            </a:schemeClr>
                          </a:solidFill>
                          <a:effectLst/>
                          <a:latin typeface="Meiryo UI" panose="020B0604030504040204" pitchFamily="50" charset="-128"/>
                          <a:ea typeface="Meiryo UI" panose="020B0604030504040204" pitchFamily="50" charset="-128"/>
                        </a:rPr>
                        <a:t>HS</a:t>
                      </a:r>
                      <a:r>
                        <a:rPr lang="en-US" sz="1200" dirty="0" err="1">
                          <a:solidFill>
                            <a:schemeClr val="tx1">
                              <a:lumMod val="50000"/>
                            </a:schemeClr>
                          </a:solidFill>
                          <a:effectLst/>
                          <a:latin typeface="Meiryo UI" panose="020B0604030504040204" pitchFamily="50" charset="-128"/>
                          <a:ea typeface="Meiryo UI" panose="020B0604030504040204" pitchFamily="50" charset="-128"/>
                        </a:rPr>
                        <a:t>コード</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5000"/>
                        <a:lumOff val="75000"/>
                      </a:schemeClr>
                    </a:solidFill>
                  </a:tcPr>
                </a:tc>
                <a:tc>
                  <a:txBody>
                    <a:bodyPr/>
                    <a:lstStyle/>
                    <a:p>
                      <a:pPr algn="ctr">
                        <a:lnSpc>
                          <a:spcPct val="115000"/>
                        </a:lnSpc>
                        <a:spcAft>
                          <a:spcPts val="0"/>
                        </a:spcAft>
                      </a:pPr>
                      <a:r>
                        <a:rPr lang="en-US" sz="1200" dirty="0" err="1">
                          <a:solidFill>
                            <a:schemeClr val="tx1">
                              <a:lumMod val="50000"/>
                            </a:schemeClr>
                          </a:solidFill>
                          <a:effectLst/>
                          <a:latin typeface="Meiryo UI" panose="020B0604030504040204" pitchFamily="50" charset="-128"/>
                          <a:ea typeface="Meiryo UI" panose="020B0604030504040204" pitchFamily="50" charset="-128"/>
                        </a:rPr>
                        <a:t>最恵国待遇</a:t>
                      </a:r>
                      <a:r>
                        <a:rPr lang="en-US" sz="1200" dirty="0">
                          <a:solidFill>
                            <a:schemeClr val="tx1">
                              <a:lumMod val="50000"/>
                            </a:schemeClr>
                          </a:solidFill>
                          <a:effectLst/>
                          <a:latin typeface="Meiryo UI" panose="020B0604030504040204" pitchFamily="50" charset="-128"/>
                          <a:ea typeface="Meiryo UI" panose="020B0604030504040204" pitchFamily="50" charset="-128"/>
                        </a:rPr>
                        <a:t>(</a:t>
                      </a:r>
                      <a:r>
                        <a:rPr lang="en-GB" sz="1200" dirty="0">
                          <a:solidFill>
                            <a:schemeClr val="tx1">
                              <a:lumMod val="50000"/>
                            </a:schemeClr>
                          </a:solidFill>
                          <a:effectLst/>
                          <a:latin typeface="Meiryo UI" panose="020B0604030504040204" pitchFamily="50" charset="-128"/>
                          <a:ea typeface="Meiryo UI" panose="020B0604030504040204" pitchFamily="50" charset="-128"/>
                        </a:rPr>
                        <a:t>MFN</a:t>
                      </a:r>
                      <a:r>
                        <a:rPr lang="en-US" sz="1200" dirty="0">
                          <a:solidFill>
                            <a:schemeClr val="tx1">
                              <a:lumMod val="50000"/>
                            </a:schemeClr>
                          </a:solidFill>
                          <a:effectLst/>
                          <a:latin typeface="Meiryo UI" panose="020B0604030504040204" pitchFamily="50" charset="-128"/>
                          <a:ea typeface="Meiryo UI" panose="020B0604030504040204" pitchFamily="50" charset="-128"/>
                        </a:rPr>
                        <a:t>)</a:t>
                      </a:r>
                      <a:r>
                        <a:rPr lang="en-US" sz="1200" dirty="0" err="1">
                          <a:solidFill>
                            <a:schemeClr val="tx1">
                              <a:lumMod val="50000"/>
                            </a:schemeClr>
                          </a:solidFill>
                          <a:effectLst/>
                          <a:latin typeface="Meiryo UI" panose="020B0604030504040204" pitchFamily="50" charset="-128"/>
                          <a:ea typeface="Meiryo UI" panose="020B0604030504040204" pitchFamily="50" charset="-128"/>
                        </a:rPr>
                        <a:t>輸入関税</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5000"/>
                        <a:lumOff val="75000"/>
                      </a:schemeClr>
                    </a:solidFill>
                  </a:tcPr>
                </a:tc>
                <a:tc>
                  <a:txBody>
                    <a:bodyPr/>
                    <a:lstStyle/>
                    <a:p>
                      <a:pPr algn="ctr">
                        <a:lnSpc>
                          <a:spcPct val="115000"/>
                        </a:lnSpc>
                        <a:spcAft>
                          <a:spcPts val="0"/>
                        </a:spcAft>
                      </a:pPr>
                      <a:r>
                        <a:rPr lang="en-US" sz="1200" dirty="0" err="1">
                          <a:solidFill>
                            <a:schemeClr val="tx1">
                              <a:lumMod val="50000"/>
                            </a:schemeClr>
                          </a:solidFill>
                          <a:effectLst/>
                          <a:latin typeface="Meiryo UI" panose="020B0604030504040204" pitchFamily="50" charset="-128"/>
                          <a:ea typeface="Meiryo UI" panose="020B0604030504040204" pitchFamily="50" charset="-128"/>
                        </a:rPr>
                        <a:t>日本からの輸入関税</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5000"/>
                        <a:lumOff val="75000"/>
                      </a:schemeClr>
                    </a:solidFill>
                  </a:tcPr>
                </a:tc>
                <a:extLst>
                  <a:ext uri="{0D108BD9-81ED-4DB2-BD59-A6C34878D82A}">
                    <a16:rowId xmlns:a16="http://schemas.microsoft.com/office/drawing/2014/main" val="1033902528"/>
                  </a:ext>
                </a:extLst>
              </a:tr>
              <a:tr h="0">
                <a:tc>
                  <a:txBody>
                    <a:bodyPr/>
                    <a:lstStyle/>
                    <a:p>
                      <a:pPr algn="just">
                        <a:lnSpc>
                          <a:spcPct val="115000"/>
                        </a:lnSpc>
                        <a:spcAft>
                          <a:spcPts val="0"/>
                        </a:spcAft>
                      </a:pPr>
                      <a:r>
                        <a:rPr lang="ja-JP" sz="1200" b="0" dirty="0">
                          <a:solidFill>
                            <a:schemeClr val="tx1">
                              <a:lumMod val="50000"/>
                            </a:schemeClr>
                          </a:solidFill>
                          <a:effectLst/>
                          <a:latin typeface="Meiryo UI" panose="020B0604030504040204" pitchFamily="50" charset="-128"/>
                          <a:ea typeface="Meiryo UI" panose="020B0604030504040204" pitchFamily="50" charset="-128"/>
                        </a:rPr>
                        <a:t>果実およびナッツ類（未加熱のもの、または水で蒸すか煮るかして調理したもの、冷凍のもの、砂糖その他の甘味料を含むか否かを問わない）など</a:t>
                      </a:r>
                      <a:endParaRPr lang="ja-JP" sz="1200" b="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ctr">
                        <a:lnSpc>
                          <a:spcPct val="115000"/>
                        </a:lnSpc>
                        <a:spcAft>
                          <a:spcPts val="0"/>
                        </a:spcAft>
                      </a:pPr>
                      <a:r>
                        <a:rPr lang="en-GB" sz="1200" b="0" dirty="0">
                          <a:solidFill>
                            <a:schemeClr val="tx1">
                              <a:lumMod val="50000"/>
                            </a:schemeClr>
                          </a:solidFill>
                          <a:effectLst/>
                          <a:latin typeface="Meiryo UI" panose="020B0604030504040204" pitchFamily="50" charset="-128"/>
                          <a:ea typeface="Meiryo UI" panose="020B0604030504040204" pitchFamily="50" charset="-128"/>
                        </a:rPr>
                        <a:t>0811.90.00</a:t>
                      </a:r>
                      <a:endParaRPr lang="ja-JP" sz="1200" b="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en-GB" sz="1200" b="0">
                          <a:solidFill>
                            <a:schemeClr val="tx1">
                              <a:lumMod val="50000"/>
                            </a:schemeClr>
                          </a:solidFill>
                          <a:effectLst/>
                          <a:latin typeface="Meiryo UI" panose="020B0604030504040204" pitchFamily="50" charset="-128"/>
                          <a:ea typeface="Meiryo UI" panose="020B0604030504040204" pitchFamily="50" charset="-128"/>
                        </a:rPr>
                        <a:t>5%</a:t>
                      </a:r>
                      <a:endParaRPr lang="ja-JP" sz="1200" b="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en-GB" sz="1050" dirty="0">
                          <a:effectLst/>
                          <a:latin typeface="Meiryo UI" panose="020B0604030504040204" pitchFamily="50" charset="-128"/>
                          <a:ea typeface="Meiryo UI" panose="020B0604030504040204" pitchFamily="50" charset="-128"/>
                          <a:cs typeface="Arial" panose="020B0604020202020204" pitchFamily="34" charset="0"/>
                        </a:rPr>
                        <a:t>0%</a:t>
                      </a:r>
                      <a:r>
                        <a:rPr lang="en-GB" sz="10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 </a:t>
                      </a:r>
                      <a:r>
                        <a:rPr lang="ja-JP" sz="10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a:t>
                      </a:r>
                      <a:r>
                        <a:rPr lang="en-GB" sz="10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MJEPA</a:t>
                      </a:r>
                      <a:r>
                        <a:rPr lang="ja-JP" sz="1000" dirty="0" err="1">
                          <a:solidFill>
                            <a:srgbClr val="000000"/>
                          </a:solidFill>
                          <a:effectLst/>
                          <a:latin typeface="Meiryo UI" panose="020B0604030504040204" pitchFamily="50" charset="-128"/>
                          <a:ea typeface="Meiryo UI" panose="020B0604030504040204" pitchFamily="50" charset="-128"/>
                          <a:cs typeface="Arial" panose="020B0604020202020204" pitchFamily="34" charset="0"/>
                        </a:rPr>
                        <a:t>、</a:t>
                      </a:r>
                      <a:r>
                        <a:rPr lang="en-GB" sz="10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AJCEP </a:t>
                      </a:r>
                      <a:r>
                        <a:rPr lang="ja-JP" sz="1000" dirty="0" err="1">
                          <a:solidFill>
                            <a:srgbClr val="000000"/>
                          </a:solidFill>
                          <a:effectLst/>
                          <a:latin typeface="Meiryo UI" panose="020B0604030504040204" pitchFamily="50" charset="-128"/>
                          <a:ea typeface="Meiryo UI" panose="020B0604030504040204" pitchFamily="50" charset="-128"/>
                          <a:cs typeface="Arial" panose="020B0604020202020204" pitchFamily="34" charset="0"/>
                        </a:rPr>
                        <a:t>、</a:t>
                      </a:r>
                      <a:r>
                        <a:rPr lang="ja-JP" sz="10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　</a:t>
                      </a:r>
                      <a:r>
                        <a:rPr lang="en-GB" sz="10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RCEP</a:t>
                      </a:r>
                      <a:r>
                        <a:rPr lang="ja-JP" sz="10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a:t>
                      </a:r>
                      <a:endParaRPr lang="ja-JP" sz="1200" dirty="0">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5113681"/>
                  </a:ext>
                </a:extLst>
              </a:tr>
              <a:tr h="0">
                <a:tc>
                  <a:txBody>
                    <a:bodyPr/>
                    <a:lstStyle/>
                    <a:p>
                      <a:pPr algn="just">
                        <a:lnSpc>
                          <a:spcPct val="115000"/>
                        </a:lnSpc>
                        <a:spcAft>
                          <a:spcPts val="0"/>
                        </a:spcAft>
                      </a:pPr>
                      <a:r>
                        <a:rPr lang="ja-JP" sz="1200" b="0" dirty="0">
                          <a:solidFill>
                            <a:schemeClr val="tx1">
                              <a:lumMod val="50000"/>
                            </a:schemeClr>
                          </a:solidFill>
                          <a:effectLst/>
                          <a:latin typeface="Meiryo UI" panose="020B0604030504040204" pitchFamily="50" charset="-128"/>
                          <a:ea typeface="Meiryo UI" panose="020B0604030504040204" pitchFamily="50" charset="-128"/>
                        </a:rPr>
                        <a:t>果実、ドライフルーツ（</a:t>
                      </a:r>
                      <a:r>
                        <a:rPr lang="en-GB" sz="1200" b="0" dirty="0">
                          <a:solidFill>
                            <a:schemeClr val="tx1">
                              <a:lumMod val="50000"/>
                            </a:schemeClr>
                          </a:solidFill>
                          <a:effectLst/>
                          <a:latin typeface="Meiryo UI" panose="020B0604030504040204" pitchFamily="50" charset="-128"/>
                          <a:ea typeface="Meiryo UI" panose="020B0604030504040204" pitchFamily="50" charset="-128"/>
                        </a:rPr>
                        <a:t>08.01</a:t>
                      </a:r>
                      <a:r>
                        <a:rPr lang="ja-JP" sz="1200" b="0" dirty="0">
                          <a:solidFill>
                            <a:schemeClr val="tx1">
                              <a:lumMod val="50000"/>
                            </a:schemeClr>
                          </a:solidFill>
                          <a:effectLst/>
                          <a:latin typeface="Meiryo UI" panose="020B0604030504040204" pitchFamily="50" charset="-128"/>
                          <a:ea typeface="Meiryo UI" panose="020B0604030504040204" pitchFamily="50" charset="-128"/>
                        </a:rPr>
                        <a:t>から</a:t>
                      </a:r>
                      <a:r>
                        <a:rPr lang="en-GB" sz="1200" b="0" dirty="0">
                          <a:solidFill>
                            <a:schemeClr val="tx1">
                              <a:lumMod val="50000"/>
                            </a:schemeClr>
                          </a:solidFill>
                          <a:effectLst/>
                          <a:latin typeface="Meiryo UI" panose="020B0604030504040204" pitchFamily="50" charset="-128"/>
                          <a:ea typeface="Meiryo UI" panose="020B0604030504040204" pitchFamily="50" charset="-128"/>
                        </a:rPr>
                        <a:t>08.06</a:t>
                      </a:r>
                      <a:r>
                        <a:rPr lang="ja-JP" sz="1200" b="0" dirty="0">
                          <a:solidFill>
                            <a:schemeClr val="tx1">
                              <a:lumMod val="50000"/>
                            </a:schemeClr>
                          </a:solidFill>
                          <a:effectLst/>
                          <a:latin typeface="Meiryo UI" panose="020B0604030504040204" pitchFamily="50" charset="-128"/>
                          <a:ea typeface="Meiryo UI" panose="020B0604030504040204" pitchFamily="50" charset="-128"/>
                        </a:rPr>
                        <a:t>のものを除く）など</a:t>
                      </a:r>
                      <a:endParaRPr lang="ja-JP" sz="1200" b="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ctr">
                        <a:lnSpc>
                          <a:spcPct val="115000"/>
                        </a:lnSpc>
                        <a:spcAft>
                          <a:spcPts val="0"/>
                        </a:spcAft>
                      </a:pPr>
                      <a:r>
                        <a:rPr lang="en-GB" sz="1200" b="0" dirty="0">
                          <a:solidFill>
                            <a:schemeClr val="tx1">
                              <a:lumMod val="50000"/>
                            </a:schemeClr>
                          </a:solidFill>
                          <a:effectLst/>
                          <a:latin typeface="Meiryo UI" panose="020B0604030504040204" pitchFamily="50" charset="-128"/>
                          <a:ea typeface="Meiryo UI" panose="020B0604030504040204" pitchFamily="50" charset="-128"/>
                        </a:rPr>
                        <a:t>0813.40.90</a:t>
                      </a:r>
                      <a:endParaRPr lang="ja-JP" sz="1200" b="0" dirty="0">
                        <a:solidFill>
                          <a:schemeClr val="tx1">
                            <a:lumMod val="50000"/>
                          </a:schemeClr>
                        </a:solidFill>
                        <a:effectLst/>
                        <a:latin typeface="Meiryo UI" panose="020B0604030504040204" pitchFamily="50" charset="-128"/>
                        <a:ea typeface="Meiryo UI" panose="020B0604030504040204" pitchFamily="50" charset="-128"/>
                      </a:endParaRPr>
                    </a:p>
                    <a:p>
                      <a:pPr algn="ctr">
                        <a:lnSpc>
                          <a:spcPct val="115000"/>
                        </a:lnSpc>
                        <a:spcAft>
                          <a:spcPts val="0"/>
                        </a:spcAft>
                      </a:pPr>
                      <a:r>
                        <a:rPr lang="en-GB" sz="1200" b="0" dirty="0">
                          <a:solidFill>
                            <a:schemeClr val="tx1">
                              <a:lumMod val="50000"/>
                            </a:schemeClr>
                          </a:solidFill>
                          <a:effectLst/>
                          <a:latin typeface="Meiryo UI" panose="020B0604030504040204" pitchFamily="50" charset="-128"/>
                          <a:ea typeface="Meiryo UI" panose="020B0604030504040204" pitchFamily="50" charset="-128"/>
                        </a:rPr>
                        <a:t> </a:t>
                      </a:r>
                      <a:endParaRPr lang="ja-JP" sz="1200" b="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en-GB" sz="1200" b="0">
                          <a:solidFill>
                            <a:schemeClr val="tx1">
                              <a:lumMod val="50000"/>
                            </a:schemeClr>
                          </a:solidFill>
                          <a:effectLst/>
                          <a:latin typeface="Meiryo UI" panose="020B0604030504040204" pitchFamily="50" charset="-128"/>
                          <a:ea typeface="Meiryo UI" panose="020B0604030504040204" pitchFamily="50" charset="-128"/>
                        </a:rPr>
                        <a:t>5%</a:t>
                      </a:r>
                      <a:endParaRPr lang="ja-JP" sz="1200" b="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en-GB" sz="1050" dirty="0">
                          <a:effectLst/>
                          <a:latin typeface="Meiryo UI" panose="020B0604030504040204" pitchFamily="50" charset="-128"/>
                          <a:ea typeface="Meiryo UI" panose="020B0604030504040204" pitchFamily="50" charset="-128"/>
                          <a:cs typeface="Arial" panose="020B0604020202020204" pitchFamily="34" charset="0"/>
                        </a:rPr>
                        <a:t>0%</a:t>
                      </a:r>
                      <a:r>
                        <a:rPr lang="ja-JP" sz="10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a:t>
                      </a:r>
                      <a:r>
                        <a:rPr lang="en-GB" sz="10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MJEPA</a:t>
                      </a:r>
                      <a:r>
                        <a:rPr lang="ja-JP" sz="1000" dirty="0" err="1">
                          <a:solidFill>
                            <a:srgbClr val="000000"/>
                          </a:solidFill>
                          <a:effectLst/>
                          <a:latin typeface="Meiryo UI" panose="020B0604030504040204" pitchFamily="50" charset="-128"/>
                          <a:ea typeface="Meiryo UI" panose="020B0604030504040204" pitchFamily="50" charset="-128"/>
                          <a:cs typeface="Arial" panose="020B0604020202020204" pitchFamily="34" charset="0"/>
                        </a:rPr>
                        <a:t>、</a:t>
                      </a:r>
                      <a:r>
                        <a:rPr lang="en-GB" sz="10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AJCEP</a:t>
                      </a:r>
                      <a:r>
                        <a:rPr lang="ja-JP" sz="10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a:t>
                      </a:r>
                      <a:endParaRPr lang="ja-JP" sz="1200" dirty="0">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82803673"/>
                  </a:ext>
                </a:extLst>
              </a:tr>
              <a:tr h="642620">
                <a:tc>
                  <a:txBody>
                    <a:bodyPr/>
                    <a:lstStyle/>
                    <a:p>
                      <a:pPr>
                        <a:lnSpc>
                          <a:spcPct val="115000"/>
                        </a:lnSpc>
                        <a:spcAft>
                          <a:spcPts val="0"/>
                        </a:spcAft>
                      </a:pPr>
                      <a:r>
                        <a:rPr lang="ja-JP" sz="1200" b="0" dirty="0">
                          <a:solidFill>
                            <a:schemeClr val="tx1">
                              <a:lumMod val="50000"/>
                            </a:schemeClr>
                          </a:solidFill>
                          <a:effectLst/>
                          <a:latin typeface="Meiryo UI" panose="020B0604030504040204" pitchFamily="50" charset="-128"/>
                          <a:ea typeface="Meiryo UI" panose="020B0604030504040204" pitchFamily="50" charset="-128"/>
                        </a:rPr>
                        <a:t>柑橘類の果実又はメロン（スイカを含む）の皮で、生鮮のもの及び冷凍、乾燥又は食塩水、硫黄水その他の保存液による仮保存されたもの</a:t>
                      </a:r>
                      <a:endParaRPr lang="ja-JP" sz="1200" b="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ctr">
                        <a:lnSpc>
                          <a:spcPct val="115000"/>
                        </a:lnSpc>
                        <a:spcAft>
                          <a:spcPts val="0"/>
                        </a:spcAft>
                      </a:pPr>
                      <a:r>
                        <a:rPr lang="en-GB" sz="1200" b="0" dirty="0">
                          <a:solidFill>
                            <a:schemeClr val="tx1">
                              <a:lumMod val="50000"/>
                            </a:schemeClr>
                          </a:solidFill>
                          <a:effectLst/>
                          <a:latin typeface="Meiryo UI" panose="020B0604030504040204" pitchFamily="50" charset="-128"/>
                          <a:ea typeface="Meiryo UI" panose="020B0604030504040204" pitchFamily="50" charset="-128"/>
                        </a:rPr>
                        <a:t>0814.00.00</a:t>
                      </a:r>
                      <a:endParaRPr lang="ja-JP" sz="1200" b="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en-GB" sz="1200" b="0" dirty="0">
                          <a:solidFill>
                            <a:schemeClr val="tx1">
                              <a:lumMod val="50000"/>
                            </a:schemeClr>
                          </a:solidFill>
                          <a:effectLst/>
                          <a:latin typeface="Meiryo UI" panose="020B0604030504040204" pitchFamily="50" charset="-128"/>
                          <a:ea typeface="Meiryo UI" panose="020B0604030504040204" pitchFamily="50" charset="-128"/>
                        </a:rPr>
                        <a:t>10%</a:t>
                      </a:r>
                      <a:endParaRPr lang="ja-JP" sz="1200" b="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en-GB" sz="1050" dirty="0">
                          <a:effectLst/>
                          <a:latin typeface="Meiryo UI" panose="020B0604030504040204" pitchFamily="50" charset="-128"/>
                          <a:ea typeface="Meiryo UI" panose="020B0604030504040204" pitchFamily="50" charset="-128"/>
                          <a:cs typeface="Arial" panose="020B0604020202020204" pitchFamily="34" charset="0"/>
                        </a:rPr>
                        <a:t>0%</a:t>
                      </a:r>
                      <a:r>
                        <a:rPr lang="en-GB" sz="10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 </a:t>
                      </a:r>
                      <a:r>
                        <a:rPr lang="ja-JP" sz="10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a:t>
                      </a:r>
                      <a:r>
                        <a:rPr lang="en-GB" sz="10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MJEPA</a:t>
                      </a:r>
                      <a:r>
                        <a:rPr lang="ja-JP" sz="1000" dirty="0" err="1">
                          <a:solidFill>
                            <a:srgbClr val="000000"/>
                          </a:solidFill>
                          <a:effectLst/>
                          <a:latin typeface="Meiryo UI" panose="020B0604030504040204" pitchFamily="50" charset="-128"/>
                          <a:ea typeface="Meiryo UI" panose="020B0604030504040204" pitchFamily="50" charset="-128"/>
                          <a:cs typeface="Arial" panose="020B0604020202020204" pitchFamily="34" charset="0"/>
                        </a:rPr>
                        <a:t>、</a:t>
                      </a:r>
                      <a:r>
                        <a:rPr lang="en-GB" sz="10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AJCEP </a:t>
                      </a:r>
                      <a:r>
                        <a:rPr lang="ja-JP" sz="1000" dirty="0" err="1">
                          <a:solidFill>
                            <a:srgbClr val="000000"/>
                          </a:solidFill>
                          <a:effectLst/>
                          <a:latin typeface="Meiryo UI" panose="020B0604030504040204" pitchFamily="50" charset="-128"/>
                          <a:ea typeface="Meiryo UI" panose="020B0604030504040204" pitchFamily="50" charset="-128"/>
                          <a:cs typeface="Arial" panose="020B0604020202020204" pitchFamily="34" charset="0"/>
                        </a:rPr>
                        <a:t>、</a:t>
                      </a:r>
                      <a:r>
                        <a:rPr lang="en-GB" sz="10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RCEP</a:t>
                      </a:r>
                      <a:r>
                        <a:rPr lang="ja-JP" sz="10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a:t>
                      </a:r>
                      <a:endParaRPr lang="ja-JP" sz="1200" dirty="0">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90733790"/>
                  </a:ext>
                </a:extLst>
              </a:tr>
              <a:tr h="0">
                <a:tc>
                  <a:txBody>
                    <a:bodyPr/>
                    <a:lstStyle/>
                    <a:p>
                      <a:pPr>
                        <a:lnSpc>
                          <a:spcPct val="115000"/>
                        </a:lnSpc>
                        <a:spcAft>
                          <a:spcPts val="0"/>
                        </a:spcAft>
                      </a:pPr>
                      <a:r>
                        <a:rPr lang="ja-JP" sz="1200" b="0" dirty="0">
                          <a:solidFill>
                            <a:schemeClr val="tx1">
                              <a:lumMod val="50000"/>
                            </a:schemeClr>
                          </a:solidFill>
                          <a:effectLst/>
                          <a:latin typeface="Meiryo UI" panose="020B0604030504040204" pitchFamily="50" charset="-128"/>
                          <a:ea typeface="Meiryo UI" panose="020B0604030504040204" pitchFamily="50" charset="-128"/>
                        </a:rPr>
                        <a:t>野菜、果物、ナッツ、果皮およびその他の植物の部位で、砂糖で保存されたもの</a:t>
                      </a:r>
                      <a:endParaRPr lang="ja-JP" sz="1200" b="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ctr">
                        <a:lnSpc>
                          <a:spcPct val="115000"/>
                        </a:lnSpc>
                        <a:spcAft>
                          <a:spcPts val="0"/>
                        </a:spcAft>
                      </a:pPr>
                      <a:r>
                        <a:rPr lang="en-GB" sz="1200" b="0" dirty="0">
                          <a:solidFill>
                            <a:schemeClr val="tx1">
                              <a:lumMod val="50000"/>
                            </a:schemeClr>
                          </a:solidFill>
                          <a:effectLst/>
                          <a:latin typeface="Meiryo UI" panose="020B0604030504040204" pitchFamily="50" charset="-128"/>
                          <a:ea typeface="Meiryo UI" panose="020B0604030504040204" pitchFamily="50" charset="-128"/>
                        </a:rPr>
                        <a:t>2006.00.00</a:t>
                      </a:r>
                      <a:endParaRPr lang="ja-JP" sz="1200" b="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en-GB" sz="1200" b="0" dirty="0">
                          <a:solidFill>
                            <a:schemeClr val="tx1">
                              <a:lumMod val="50000"/>
                            </a:schemeClr>
                          </a:solidFill>
                          <a:effectLst/>
                          <a:latin typeface="Meiryo UI" panose="020B0604030504040204" pitchFamily="50" charset="-128"/>
                          <a:ea typeface="Meiryo UI" panose="020B0604030504040204" pitchFamily="50" charset="-128"/>
                        </a:rPr>
                        <a:t>0%</a:t>
                      </a:r>
                      <a:endParaRPr lang="ja-JP" sz="1200" b="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en-GB" sz="1050" dirty="0">
                          <a:effectLst/>
                          <a:latin typeface="Meiryo UI" panose="020B0604030504040204" pitchFamily="50" charset="-128"/>
                          <a:ea typeface="Meiryo UI" panose="020B0604030504040204" pitchFamily="50" charset="-128"/>
                          <a:cs typeface="Arial" panose="020B0604020202020204" pitchFamily="34" charset="0"/>
                        </a:rPr>
                        <a:t>0%</a:t>
                      </a:r>
                      <a:r>
                        <a:rPr lang="en-GB" sz="10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 </a:t>
                      </a:r>
                      <a:r>
                        <a:rPr lang="ja-JP" sz="10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a:t>
                      </a:r>
                      <a:r>
                        <a:rPr lang="en-GB" sz="10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MJEPA</a:t>
                      </a:r>
                      <a:r>
                        <a:rPr lang="ja-JP" sz="1000" dirty="0" err="1">
                          <a:solidFill>
                            <a:srgbClr val="000000"/>
                          </a:solidFill>
                          <a:effectLst/>
                          <a:latin typeface="Meiryo UI" panose="020B0604030504040204" pitchFamily="50" charset="-128"/>
                          <a:ea typeface="Meiryo UI" panose="020B0604030504040204" pitchFamily="50" charset="-128"/>
                          <a:cs typeface="Arial" panose="020B0604020202020204" pitchFamily="34" charset="0"/>
                        </a:rPr>
                        <a:t>、</a:t>
                      </a:r>
                      <a:r>
                        <a:rPr lang="en-GB" sz="10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AJCEP </a:t>
                      </a:r>
                      <a:r>
                        <a:rPr lang="ja-JP" sz="1000" dirty="0" err="1">
                          <a:solidFill>
                            <a:srgbClr val="000000"/>
                          </a:solidFill>
                          <a:effectLst/>
                          <a:latin typeface="Meiryo UI" panose="020B0604030504040204" pitchFamily="50" charset="-128"/>
                          <a:ea typeface="Meiryo UI" panose="020B0604030504040204" pitchFamily="50" charset="-128"/>
                          <a:cs typeface="Arial" panose="020B0604020202020204" pitchFamily="34" charset="0"/>
                        </a:rPr>
                        <a:t>、</a:t>
                      </a:r>
                      <a:r>
                        <a:rPr lang="en-GB" sz="10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RCEP</a:t>
                      </a:r>
                      <a:r>
                        <a:rPr lang="ja-JP" sz="10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a:t>
                      </a:r>
                      <a:endParaRPr lang="ja-JP" sz="1200" dirty="0">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00666737"/>
                  </a:ext>
                </a:extLst>
              </a:tr>
              <a:tr h="0">
                <a:tc>
                  <a:txBody>
                    <a:bodyPr/>
                    <a:lstStyle/>
                    <a:p>
                      <a:pPr>
                        <a:lnSpc>
                          <a:spcPct val="115000"/>
                        </a:lnSpc>
                        <a:spcAft>
                          <a:spcPts val="0"/>
                        </a:spcAft>
                      </a:pPr>
                      <a:r>
                        <a:rPr lang="ja-JP" sz="1200" b="0" dirty="0">
                          <a:solidFill>
                            <a:schemeClr val="tx1">
                              <a:lumMod val="50000"/>
                            </a:schemeClr>
                          </a:solidFill>
                          <a:effectLst/>
                          <a:latin typeface="Meiryo UI" panose="020B0604030504040204" pitchFamily="50" charset="-128"/>
                          <a:ea typeface="Meiryo UI" panose="020B0604030504040204" pitchFamily="50" charset="-128"/>
                        </a:rPr>
                        <a:t>ジャム・フルーツゼリー</a:t>
                      </a:r>
                      <a:endParaRPr lang="ja-JP" sz="1200" b="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ctr">
                        <a:lnSpc>
                          <a:spcPct val="115000"/>
                        </a:lnSpc>
                        <a:spcAft>
                          <a:spcPts val="0"/>
                        </a:spcAft>
                      </a:pPr>
                      <a:r>
                        <a:rPr lang="en-GB" sz="1200" b="0" dirty="0">
                          <a:solidFill>
                            <a:schemeClr val="tx1">
                              <a:lumMod val="50000"/>
                            </a:schemeClr>
                          </a:solidFill>
                          <a:effectLst/>
                          <a:latin typeface="Meiryo UI" panose="020B0604030504040204" pitchFamily="50" charset="-128"/>
                          <a:ea typeface="Meiryo UI" panose="020B0604030504040204" pitchFamily="50" charset="-128"/>
                        </a:rPr>
                        <a:t>2007.99.20</a:t>
                      </a:r>
                      <a:endParaRPr lang="ja-JP" sz="1200" b="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en-GB" sz="1200" b="0" dirty="0">
                          <a:solidFill>
                            <a:schemeClr val="tx1">
                              <a:lumMod val="50000"/>
                            </a:schemeClr>
                          </a:solidFill>
                          <a:effectLst/>
                          <a:latin typeface="Meiryo UI" panose="020B0604030504040204" pitchFamily="50" charset="-128"/>
                          <a:ea typeface="Meiryo UI" panose="020B0604030504040204" pitchFamily="50" charset="-128"/>
                        </a:rPr>
                        <a:t>0%</a:t>
                      </a:r>
                      <a:endParaRPr lang="ja-JP" sz="1200" b="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en-GB" sz="1050" dirty="0">
                          <a:effectLst/>
                          <a:latin typeface="Meiryo UI" panose="020B0604030504040204" pitchFamily="50" charset="-128"/>
                          <a:ea typeface="Meiryo UI" panose="020B0604030504040204" pitchFamily="50" charset="-128"/>
                          <a:cs typeface="Arial" panose="020B0604020202020204" pitchFamily="34" charset="0"/>
                        </a:rPr>
                        <a:t>0%</a:t>
                      </a:r>
                      <a:r>
                        <a:rPr lang="en-GB" sz="10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 </a:t>
                      </a:r>
                      <a:r>
                        <a:rPr lang="ja-JP" sz="10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a:t>
                      </a:r>
                      <a:r>
                        <a:rPr lang="en-GB" sz="10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MJEPA</a:t>
                      </a:r>
                      <a:r>
                        <a:rPr lang="ja-JP" sz="1000" dirty="0" err="1">
                          <a:solidFill>
                            <a:srgbClr val="000000"/>
                          </a:solidFill>
                          <a:effectLst/>
                          <a:latin typeface="Meiryo UI" panose="020B0604030504040204" pitchFamily="50" charset="-128"/>
                          <a:ea typeface="Meiryo UI" panose="020B0604030504040204" pitchFamily="50" charset="-128"/>
                          <a:cs typeface="Arial" panose="020B0604020202020204" pitchFamily="34" charset="0"/>
                        </a:rPr>
                        <a:t>、</a:t>
                      </a:r>
                      <a:r>
                        <a:rPr lang="en-GB" sz="10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AJCEP </a:t>
                      </a:r>
                      <a:r>
                        <a:rPr lang="ja-JP" sz="1000" dirty="0" err="1">
                          <a:solidFill>
                            <a:srgbClr val="000000"/>
                          </a:solidFill>
                          <a:effectLst/>
                          <a:latin typeface="Meiryo UI" panose="020B0604030504040204" pitchFamily="50" charset="-128"/>
                          <a:ea typeface="Meiryo UI" panose="020B0604030504040204" pitchFamily="50" charset="-128"/>
                          <a:cs typeface="Arial" panose="020B0604020202020204" pitchFamily="34" charset="0"/>
                        </a:rPr>
                        <a:t>、</a:t>
                      </a:r>
                      <a:r>
                        <a:rPr lang="en-GB" sz="10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RCEP</a:t>
                      </a:r>
                      <a:r>
                        <a:rPr lang="ja-JP" sz="10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a:t>
                      </a:r>
                      <a:endParaRPr lang="ja-JP" sz="1200" dirty="0">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86472997"/>
                  </a:ext>
                </a:extLst>
              </a:tr>
            </a:tbl>
          </a:graphicData>
        </a:graphic>
      </p:graphicFrame>
      <p:sp>
        <p:nvSpPr>
          <p:cNvPr id="4" name="Rectangle 1"/>
          <p:cNvSpPr>
            <a:spLocks noChangeArrowheads="1"/>
          </p:cNvSpPr>
          <p:nvPr/>
        </p:nvSpPr>
        <p:spPr bwMode="auto">
          <a:xfrm>
            <a:off x="898997" y="3353634"/>
            <a:ext cx="225414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GB" sz="1200" b="1"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日本からマレーシアへの輸入関税</a:t>
            </a:r>
            <a:endParaRPr kumimoji="0" lang="ja-JP" altLang="en-GB" sz="1000" b="0" i="0" u="none" strike="noStrike" cap="none" normalizeH="0" baseline="0" dirty="0">
              <a:ln>
                <a:noFill/>
              </a:ln>
              <a:solidFill>
                <a:schemeClr val="tx1">
                  <a:lumMod val="50000"/>
                </a:schemeClr>
              </a:solidFill>
              <a:effectLst/>
            </a:endParaRPr>
          </a:p>
        </p:txBody>
      </p:sp>
      <p:sp>
        <p:nvSpPr>
          <p:cNvPr id="7" name="正方形/長方形 6"/>
          <p:cNvSpPr/>
          <p:nvPr/>
        </p:nvSpPr>
        <p:spPr>
          <a:xfrm>
            <a:off x="788455" y="1414642"/>
            <a:ext cx="8725914" cy="1938992"/>
          </a:xfrm>
          <a:prstGeom prst="rect">
            <a:avLst/>
          </a:prstGeom>
          <a:solidFill>
            <a:schemeClr val="tx2">
              <a:lumMod val="10000"/>
              <a:lumOff val="90000"/>
            </a:schemeClr>
          </a:solidFill>
          <a:ln>
            <a:solidFill>
              <a:schemeClr val="tx1">
                <a:lumMod val="50000"/>
              </a:schemeClr>
            </a:solidFill>
          </a:ln>
        </p:spPr>
        <p:txBody>
          <a:bodyPr wrap="square">
            <a:spAutoFit/>
          </a:bodyPr>
          <a:lstStyle/>
          <a:p>
            <a:pPr algn="ctr"/>
            <a:r>
              <a:rPr lang="ja-JP" altLang="en-US" sz="1200" b="1" dirty="0">
                <a:solidFill>
                  <a:schemeClr val="tx1">
                    <a:lumMod val="50000"/>
                  </a:schemeClr>
                </a:solidFill>
                <a:latin typeface="Meiryo UI" panose="020B0604030504040204" pitchFamily="50" charset="-128"/>
                <a:ea typeface="Meiryo UI" panose="020B0604030504040204" pitchFamily="50" charset="-128"/>
              </a:rPr>
              <a:t>関税関連の協定</a:t>
            </a:r>
            <a:endParaRPr lang="en-US" altLang="ja-JP" sz="1200" b="1" dirty="0">
              <a:solidFill>
                <a:schemeClr val="tx1">
                  <a:lumMod val="50000"/>
                </a:schemeClr>
              </a:solidFill>
              <a:latin typeface="Meiryo UI" panose="020B0604030504040204" pitchFamily="50" charset="-128"/>
              <a:ea typeface="Meiryo UI" panose="020B0604030504040204" pitchFamily="50" charset="-128"/>
            </a:endParaRPr>
          </a:p>
          <a:p>
            <a:pPr marL="90488" indent="-90488"/>
            <a:r>
              <a:rPr lang="ja-JP" altLang="en-US" sz="1200" dirty="0">
                <a:solidFill>
                  <a:schemeClr val="tx1">
                    <a:lumMod val="50000"/>
                  </a:schemeClr>
                </a:solidFill>
                <a:latin typeface="Meiryo UI" panose="020B0604030504040204" pitchFamily="50" charset="-128"/>
                <a:ea typeface="Meiryo UI" panose="020B0604030504040204" pitchFamily="50" charset="-128"/>
              </a:rPr>
              <a:t>・マレーシアは、日本と東南アジア諸国連合（</a:t>
            </a:r>
            <a:r>
              <a:rPr lang="en-US" altLang="ja-JP" sz="1200" dirty="0">
                <a:solidFill>
                  <a:schemeClr val="tx1">
                    <a:lumMod val="50000"/>
                  </a:schemeClr>
                </a:solidFill>
                <a:latin typeface="Meiryo UI" panose="020B0604030504040204" pitchFamily="50" charset="-128"/>
                <a:ea typeface="Meiryo UI" panose="020B0604030504040204" pitchFamily="50" charset="-128"/>
              </a:rPr>
              <a:t>ASEAN</a:t>
            </a:r>
            <a:r>
              <a:rPr lang="ja-JP" altLang="en-US" sz="1200" dirty="0">
                <a:solidFill>
                  <a:schemeClr val="tx1">
                    <a:lumMod val="50000"/>
                  </a:schemeClr>
                </a:solidFill>
                <a:latin typeface="Meiryo UI" panose="020B0604030504040204" pitchFamily="50" charset="-128"/>
                <a:ea typeface="Meiryo UI" panose="020B0604030504040204" pitchFamily="50" charset="-128"/>
              </a:rPr>
              <a:t>）との間で締結された日・</a:t>
            </a:r>
            <a:r>
              <a:rPr lang="en-US" altLang="ja-JP" sz="1200" dirty="0">
                <a:solidFill>
                  <a:schemeClr val="tx1">
                    <a:lumMod val="50000"/>
                  </a:schemeClr>
                </a:solidFill>
                <a:latin typeface="Meiryo UI" panose="020B0604030504040204" pitchFamily="50" charset="-128"/>
                <a:ea typeface="Meiryo UI" panose="020B0604030504040204" pitchFamily="50" charset="-128"/>
              </a:rPr>
              <a:t>ASEAN</a:t>
            </a:r>
            <a:r>
              <a:rPr lang="ja-JP" altLang="en-US" sz="1200" dirty="0">
                <a:solidFill>
                  <a:schemeClr val="tx1">
                    <a:lumMod val="50000"/>
                  </a:schemeClr>
                </a:solidFill>
                <a:latin typeface="Meiryo UI" panose="020B0604030504040204" pitchFamily="50" charset="-128"/>
                <a:ea typeface="Meiryo UI" panose="020B0604030504040204" pitchFamily="50" charset="-128"/>
              </a:rPr>
              <a:t>包括的経済連携協定（</a:t>
            </a:r>
            <a:r>
              <a:rPr lang="en-US" altLang="ja-JP" sz="1200" dirty="0">
                <a:solidFill>
                  <a:schemeClr val="tx1">
                    <a:lumMod val="50000"/>
                  </a:schemeClr>
                </a:solidFill>
                <a:latin typeface="Meiryo UI" panose="020B0604030504040204" pitchFamily="50" charset="-128"/>
                <a:ea typeface="Meiryo UI" panose="020B0604030504040204" pitchFamily="50" charset="-128"/>
              </a:rPr>
              <a:t>AJCEP</a:t>
            </a:r>
            <a:r>
              <a:rPr lang="ja-JP" altLang="en-US" sz="1200" dirty="0">
                <a:solidFill>
                  <a:schemeClr val="tx1">
                    <a:lumMod val="50000"/>
                  </a:schemeClr>
                </a:solidFill>
                <a:latin typeface="Meiryo UI" panose="020B0604030504040204" pitchFamily="50" charset="-128"/>
                <a:ea typeface="Meiryo UI" panose="020B0604030504040204" pitchFamily="50" charset="-128"/>
              </a:rPr>
              <a:t>）の締約国である。</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90488" indent="-90488"/>
            <a:endParaRPr lang="ja-JP" altLang="en-US" sz="1200" dirty="0">
              <a:solidFill>
                <a:schemeClr val="tx1">
                  <a:lumMod val="50000"/>
                </a:schemeClr>
              </a:solidFill>
              <a:latin typeface="Meiryo UI" panose="020B0604030504040204" pitchFamily="50" charset="-128"/>
              <a:ea typeface="Meiryo UI" panose="020B0604030504040204" pitchFamily="50" charset="-128"/>
            </a:endParaRPr>
          </a:p>
          <a:p>
            <a:pPr marL="90488" indent="-90488"/>
            <a:r>
              <a:rPr lang="ja-JP" altLang="en-US" sz="1200" dirty="0">
                <a:solidFill>
                  <a:schemeClr val="tx1">
                    <a:lumMod val="50000"/>
                  </a:schemeClr>
                </a:solidFill>
                <a:latin typeface="Meiryo UI" panose="020B0604030504040204" pitchFamily="50" charset="-128"/>
                <a:ea typeface="Meiryo UI" panose="020B0604030504040204" pitchFamily="50" charset="-128"/>
              </a:rPr>
              <a:t>・また、マレーシアは日本との二国間自由貿易協定であるマレーシア日本経済連携協定（</a:t>
            </a:r>
            <a:r>
              <a:rPr lang="en-US" altLang="ja-JP" sz="1200" dirty="0">
                <a:solidFill>
                  <a:schemeClr val="tx1">
                    <a:lumMod val="50000"/>
                  </a:schemeClr>
                </a:solidFill>
                <a:latin typeface="Meiryo UI" panose="020B0604030504040204" pitchFamily="50" charset="-128"/>
                <a:ea typeface="Meiryo UI" panose="020B0604030504040204" pitchFamily="50" charset="-128"/>
              </a:rPr>
              <a:t>MJEPA</a:t>
            </a:r>
            <a:r>
              <a:rPr lang="ja-JP" altLang="en-US" sz="1200" dirty="0">
                <a:solidFill>
                  <a:schemeClr val="tx1">
                    <a:lumMod val="50000"/>
                  </a:schemeClr>
                </a:solidFill>
                <a:latin typeface="Meiryo UI" panose="020B0604030504040204" pitchFamily="50" charset="-128"/>
                <a:ea typeface="Meiryo UI" panose="020B0604030504040204" pitchFamily="50" charset="-128"/>
              </a:rPr>
              <a:t>）を締結しており、日本からの輸入品に対して特恵関税を適用している。</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90488" indent="-90488"/>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90488" indent="-90488"/>
            <a:r>
              <a:rPr lang="ja-JP" altLang="en-US" sz="1200" dirty="0">
                <a:solidFill>
                  <a:schemeClr val="tx1">
                    <a:lumMod val="50000"/>
                  </a:schemeClr>
                </a:solidFill>
                <a:latin typeface="Meiryo UI" panose="020B0604030504040204" pitchFamily="50" charset="-128"/>
                <a:ea typeface="Meiryo UI" panose="020B0604030504040204" pitchFamily="50" charset="-128"/>
              </a:rPr>
              <a:t>・さらに、マレーシアは、日本・東南アジア諸国連合（</a:t>
            </a:r>
            <a:r>
              <a:rPr lang="en-US" altLang="ja-JP" sz="1200" dirty="0">
                <a:solidFill>
                  <a:schemeClr val="tx1">
                    <a:lumMod val="50000"/>
                  </a:schemeClr>
                </a:solidFill>
                <a:latin typeface="Meiryo UI" panose="020B0604030504040204" pitchFamily="50" charset="-128"/>
                <a:ea typeface="Meiryo UI" panose="020B0604030504040204" pitchFamily="50" charset="-128"/>
              </a:rPr>
              <a:t>ASEAN</a:t>
            </a:r>
            <a:r>
              <a:rPr lang="ja-JP" altLang="en-US" sz="1200" dirty="0">
                <a:solidFill>
                  <a:schemeClr val="tx1">
                    <a:lumMod val="50000"/>
                  </a:schemeClr>
                </a:solidFill>
                <a:latin typeface="Meiryo UI" panose="020B0604030504040204" pitchFamily="50" charset="-128"/>
                <a:ea typeface="Meiryo UI" panose="020B0604030504040204" pitchFamily="50" charset="-128"/>
              </a:rPr>
              <a:t>）</a:t>
            </a:r>
            <a:r>
              <a:rPr lang="en-US" altLang="ja-JP" sz="1200" dirty="0">
                <a:solidFill>
                  <a:schemeClr val="tx1">
                    <a:lumMod val="50000"/>
                  </a:schemeClr>
                </a:solidFill>
                <a:latin typeface="Meiryo UI" panose="020B0604030504040204" pitchFamily="50" charset="-128"/>
                <a:ea typeface="Meiryo UI" panose="020B0604030504040204" pitchFamily="50" charset="-128"/>
              </a:rPr>
              <a:t>10</a:t>
            </a:r>
            <a:r>
              <a:rPr lang="ja-JP" altLang="en-US" sz="1200" dirty="0">
                <a:solidFill>
                  <a:schemeClr val="tx1">
                    <a:lumMod val="50000"/>
                  </a:schemeClr>
                </a:solidFill>
                <a:latin typeface="Meiryo UI" panose="020B0604030504040204" pitchFamily="50" charset="-128"/>
                <a:ea typeface="Meiryo UI" panose="020B0604030504040204" pitchFamily="50" charset="-128"/>
              </a:rPr>
              <a:t>か国、日本、中国、韓国、豪州およびニュージーランドの計</a:t>
            </a:r>
            <a:r>
              <a:rPr lang="en-US" altLang="ja-JP" sz="1200" dirty="0">
                <a:solidFill>
                  <a:schemeClr val="tx1">
                    <a:lumMod val="50000"/>
                  </a:schemeClr>
                </a:solidFill>
                <a:latin typeface="Meiryo UI" panose="020B0604030504040204" pitchFamily="50" charset="-128"/>
                <a:ea typeface="Meiryo UI" panose="020B0604030504040204" pitchFamily="50" charset="-128"/>
              </a:rPr>
              <a:t>15</a:t>
            </a:r>
            <a:r>
              <a:rPr lang="ja-JP" altLang="en-US" sz="1200" dirty="0">
                <a:solidFill>
                  <a:schemeClr val="tx1">
                    <a:lumMod val="50000"/>
                  </a:schemeClr>
                </a:solidFill>
                <a:latin typeface="Meiryo UI" panose="020B0604030504040204" pitchFamily="50" charset="-128"/>
                <a:ea typeface="Meiryo UI" panose="020B0604030504040204" pitchFamily="50" charset="-128"/>
              </a:rPr>
              <a:t>カ国との間で締結された地域的な包括的経済連携（</a:t>
            </a:r>
            <a:r>
              <a:rPr lang="en-US" altLang="ja-JP" sz="1200" dirty="0">
                <a:solidFill>
                  <a:schemeClr val="tx1">
                    <a:lumMod val="50000"/>
                  </a:schemeClr>
                </a:solidFill>
                <a:latin typeface="Meiryo UI" panose="020B0604030504040204" pitchFamily="50" charset="-128"/>
                <a:ea typeface="Meiryo UI" panose="020B0604030504040204" pitchFamily="50" charset="-128"/>
              </a:rPr>
              <a:t>RCEP</a:t>
            </a:r>
            <a:r>
              <a:rPr lang="ja-JP" altLang="en-US" sz="1200" dirty="0">
                <a:solidFill>
                  <a:schemeClr val="tx1">
                    <a:lumMod val="50000"/>
                  </a:schemeClr>
                </a:solidFill>
                <a:latin typeface="Meiryo UI" panose="020B0604030504040204" pitchFamily="50" charset="-128"/>
                <a:ea typeface="Meiryo UI" panose="020B0604030504040204" pitchFamily="50" charset="-128"/>
              </a:rPr>
              <a:t>）協定の締結国である。</a:t>
            </a:r>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90488" indent="-90488"/>
            <a:endParaRPr lang="en-US" altLang="ja-JP" sz="1200" dirty="0">
              <a:solidFill>
                <a:schemeClr val="tx1">
                  <a:lumMod val="50000"/>
                </a:schemeClr>
              </a:solidFill>
              <a:latin typeface="Meiryo UI" panose="020B0604030504040204" pitchFamily="50" charset="-128"/>
              <a:ea typeface="Meiryo UI" panose="020B0604030504040204" pitchFamily="50" charset="-128"/>
            </a:endParaRPr>
          </a:p>
          <a:p>
            <a:pPr marL="90488" indent="-90488"/>
            <a:r>
              <a:rPr lang="ja-JP" altLang="en-US" sz="1200" dirty="0">
                <a:solidFill>
                  <a:schemeClr val="tx1">
                    <a:lumMod val="50000"/>
                  </a:schemeClr>
                </a:solidFill>
                <a:latin typeface="Meiryo UI" panose="020B0604030504040204" pitchFamily="50" charset="-128"/>
                <a:ea typeface="Meiryo UI" panose="020B0604030504040204" pitchFamily="50" charset="-128"/>
              </a:rPr>
              <a:t>・自由貿易協定に基づく特恵関税の恩恵を受けるためには、日本の輸出者は協定文書に定められた原産地規則を遵守する必要がある。 </a:t>
            </a:r>
          </a:p>
        </p:txBody>
      </p:sp>
    </p:spTree>
    <p:extLst>
      <p:ext uri="{BB962C8B-B14F-4D97-AF65-F5344CB8AC3E}">
        <p14:creationId xmlns:p14="http://schemas.microsoft.com/office/powerpoint/2010/main" val="34476281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調査対象青果物関連の加工食品に関する規制の概要</a:t>
            </a:r>
            <a:br>
              <a:rPr lang="en-US" altLang="ja-JP"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調査項目</a:t>
            </a:r>
            <a:endParaRPr kumimoji="1" lang="ja-JP" altLang="en-US" dirty="0">
              <a:latin typeface="Meiryo UI" panose="020B0604030504040204" pitchFamily="50" charset="-128"/>
              <a:ea typeface="Meiryo UI" panose="020B0604030504040204" pitchFamily="50" charset="-128"/>
            </a:endParaRPr>
          </a:p>
        </p:txBody>
      </p:sp>
      <p:graphicFrame>
        <p:nvGraphicFramePr>
          <p:cNvPr id="4" name="表 3"/>
          <p:cNvGraphicFramePr>
            <a:graphicFrameLocks noGrp="1"/>
          </p:cNvGraphicFramePr>
          <p:nvPr/>
        </p:nvGraphicFramePr>
        <p:xfrm>
          <a:off x="965505" y="2001923"/>
          <a:ext cx="7992000" cy="3200400"/>
        </p:xfrm>
        <a:graphic>
          <a:graphicData uri="http://schemas.openxmlformats.org/drawingml/2006/table">
            <a:tbl>
              <a:tblPr>
                <a:tableStyleId>{5C22544A-7EE6-4342-B048-85BDC9FD1C3A}</a:tableStyleId>
              </a:tblPr>
              <a:tblGrid>
                <a:gridCol w="1656000">
                  <a:extLst>
                    <a:ext uri="{9D8B030D-6E8A-4147-A177-3AD203B41FA5}">
                      <a16:colId xmlns:a16="http://schemas.microsoft.com/office/drawing/2014/main" val="2377410132"/>
                    </a:ext>
                  </a:extLst>
                </a:gridCol>
                <a:gridCol w="2340000">
                  <a:extLst>
                    <a:ext uri="{9D8B030D-6E8A-4147-A177-3AD203B41FA5}">
                      <a16:colId xmlns:a16="http://schemas.microsoft.com/office/drawing/2014/main" val="1002022027"/>
                    </a:ext>
                  </a:extLst>
                </a:gridCol>
                <a:gridCol w="3996000">
                  <a:extLst>
                    <a:ext uri="{9D8B030D-6E8A-4147-A177-3AD203B41FA5}">
                      <a16:colId xmlns:a16="http://schemas.microsoft.com/office/drawing/2014/main" val="2005127859"/>
                    </a:ext>
                  </a:extLst>
                </a:gridCol>
              </a:tblGrid>
              <a:tr h="190500">
                <a:tc>
                  <a:txBody>
                    <a:bodyPr/>
                    <a:lstStyle/>
                    <a:p>
                      <a:pPr algn="l" fontAlgn="ctr"/>
                      <a:endParaRPr lang="ja-JP" altLang="en-US" sz="14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534552" rtl="0" eaLnBrk="1" fontAlgn="ctr" latinLnBrk="0" hangingPunct="1">
                        <a:lnSpc>
                          <a:spcPct val="100000"/>
                        </a:lnSpc>
                        <a:spcBef>
                          <a:spcPts val="0"/>
                        </a:spcBef>
                        <a:spcAft>
                          <a:spcPts val="0"/>
                        </a:spcAft>
                        <a:buClrTx/>
                        <a:buSzTx/>
                        <a:buFontTx/>
                        <a:buNone/>
                        <a:tabLst/>
                        <a:defRPr/>
                      </a:pPr>
                      <a:r>
                        <a:rPr lang="ja-JP" altLang="en-US" sz="1400" b="1" i="0" u="none" strike="noStrike" dirty="0">
                          <a:solidFill>
                            <a:srgbClr val="000000"/>
                          </a:solidFill>
                          <a:effectLst/>
                          <a:latin typeface="Meiryo UI" panose="020B0604030504040204" pitchFamily="50" charset="-128"/>
                          <a:ea typeface="Meiryo UI" panose="020B0604030504040204" pitchFamily="50" charset="-128"/>
                        </a:rPr>
                        <a:t>根拠法令</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5000"/>
                        <a:lumOff val="75000"/>
                      </a:schemeClr>
                    </a:solidFill>
                  </a:tcPr>
                </a:tc>
                <a:tc>
                  <a:txBody>
                    <a:bodyPr/>
                    <a:lstStyle/>
                    <a:p>
                      <a:pPr marL="0" marR="0" lvl="0" indent="0" algn="ctr" defTabSz="534552" rtl="0" eaLnBrk="1" fontAlgn="ctr" latinLnBrk="0" hangingPunct="1">
                        <a:lnSpc>
                          <a:spcPct val="100000"/>
                        </a:lnSpc>
                        <a:spcBef>
                          <a:spcPts val="0"/>
                        </a:spcBef>
                        <a:spcAft>
                          <a:spcPts val="0"/>
                        </a:spcAft>
                        <a:buClrTx/>
                        <a:buSzTx/>
                        <a:buFontTx/>
                        <a:buNone/>
                        <a:tabLst/>
                        <a:defRPr/>
                      </a:pPr>
                      <a:r>
                        <a:rPr lang="ja-JP" altLang="en-US" sz="1400" b="1" i="0" u="none" strike="noStrike" dirty="0">
                          <a:solidFill>
                            <a:srgbClr val="000000"/>
                          </a:solidFill>
                          <a:effectLst/>
                          <a:latin typeface="Meiryo UI" panose="020B0604030504040204" pitchFamily="50" charset="-128"/>
                          <a:ea typeface="Meiryo UI" panose="020B0604030504040204" pitchFamily="50" charset="-128"/>
                        </a:rPr>
                        <a:t>概要</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5000"/>
                        <a:lumOff val="75000"/>
                      </a:schemeClr>
                    </a:solidFill>
                  </a:tcPr>
                </a:tc>
                <a:extLst>
                  <a:ext uri="{0D108BD9-81ED-4DB2-BD59-A6C34878D82A}">
                    <a16:rowId xmlns:a16="http://schemas.microsoft.com/office/drawing/2014/main" val="1010481546"/>
                  </a:ext>
                </a:extLst>
              </a:tr>
              <a:tr h="426720">
                <a:tc>
                  <a:txBody>
                    <a:bodyPr/>
                    <a:lstStyle/>
                    <a:p>
                      <a:r>
                        <a:rPr lang="ja-JP" altLang="en-US" sz="1400" dirty="0">
                          <a:latin typeface="Meiryo UI" panose="020B0604030504040204" pitchFamily="50" charset="-128"/>
                          <a:ea typeface="Meiryo UI" panose="020B0604030504040204" pitchFamily="50" charset="-128"/>
                        </a:rPr>
                        <a:t>加工食品の基準</a:t>
                      </a:r>
                    </a:p>
                  </a:txBody>
                  <a:tcPr marL="72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l" fontAlgn="ct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食品規則</a:t>
                      </a:r>
                      <a:r>
                        <a:rPr lang="en-US" altLang="ja-JP" sz="1400" b="0" i="0" u="none" strike="noStrike" dirty="0">
                          <a:solidFill>
                            <a:srgbClr val="000000"/>
                          </a:solidFill>
                          <a:effectLst/>
                          <a:latin typeface="Meiryo UI" panose="020B0604030504040204" pitchFamily="50" charset="-128"/>
                          <a:ea typeface="Meiryo UI" panose="020B0604030504040204" pitchFamily="50" charset="-128"/>
                        </a:rPr>
                        <a:t>226</a:t>
                      </a:r>
                      <a:r>
                        <a:rPr lang="ja-JP" altLang="en-US" sz="1400" b="0" i="0" u="none" strike="noStrike" dirty="0" err="1">
                          <a:solidFill>
                            <a:srgbClr val="000000"/>
                          </a:solidFill>
                          <a:effectLst/>
                          <a:latin typeface="Meiryo UI" panose="020B0604030504040204" pitchFamily="50" charset="-128"/>
                          <a:ea typeface="Meiryo UI" panose="020B0604030504040204" pitchFamily="50" charset="-128"/>
                        </a:rPr>
                        <a:t>，</a:t>
                      </a:r>
                      <a:r>
                        <a:rPr lang="en-US" altLang="ja-JP" sz="1400" b="0" i="0" u="none" strike="noStrike" dirty="0">
                          <a:solidFill>
                            <a:srgbClr val="000000"/>
                          </a:solidFill>
                          <a:effectLst/>
                          <a:latin typeface="Meiryo UI" panose="020B0604030504040204" pitchFamily="50" charset="-128"/>
                          <a:ea typeface="Meiryo UI" panose="020B0604030504040204" pitchFamily="50" charset="-128"/>
                        </a:rPr>
                        <a:t>227</a:t>
                      </a: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など</a:t>
                      </a:r>
                    </a:p>
                  </a:txBody>
                  <a:tcPr marL="72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加工食品を定義し、加工食品が遵守しなければならないいくつかの要件を挙げている。</a:t>
                      </a:r>
                    </a:p>
                  </a:txBody>
                  <a:tcPr marL="72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1107833"/>
                  </a:ext>
                </a:extLst>
              </a:tr>
              <a:tr h="426720">
                <a:tc>
                  <a:txBody>
                    <a:bodyPr/>
                    <a:lstStyle/>
                    <a:p>
                      <a:r>
                        <a:rPr lang="ja-JP" altLang="en-US" sz="1400" dirty="0">
                          <a:latin typeface="Meiryo UI" panose="020B0604030504040204" pitchFamily="50" charset="-128"/>
                          <a:ea typeface="Meiryo UI" panose="020B0604030504040204" pitchFamily="50" charset="-128"/>
                        </a:rPr>
                        <a:t>残留農薬</a:t>
                      </a:r>
                    </a:p>
                  </a:txBody>
                  <a:tcPr marL="72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l" fontAlgn="ct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食品規則</a:t>
                      </a:r>
                      <a:r>
                        <a:rPr lang="en-US" altLang="ja-JP" sz="1400" b="0" i="0" u="none" strike="noStrike" dirty="0">
                          <a:solidFill>
                            <a:srgbClr val="000000"/>
                          </a:solidFill>
                          <a:effectLst/>
                          <a:latin typeface="Meiryo UI" panose="020B0604030504040204" pitchFamily="50" charset="-128"/>
                          <a:ea typeface="Meiryo UI" panose="020B0604030504040204" pitchFamily="50" charset="-128"/>
                        </a:rPr>
                        <a:t>41</a:t>
                      </a:r>
                      <a:endParaRPr lang="ja-JP" altLang="en-US" sz="1400" b="0" i="0" u="none" strike="noStrike" dirty="0">
                        <a:solidFill>
                          <a:srgbClr val="000000"/>
                        </a:solidFill>
                        <a:effectLst/>
                        <a:latin typeface="Meiryo UI" panose="020B0604030504040204" pitchFamily="50" charset="-128"/>
                        <a:ea typeface="Meiryo UI" panose="020B0604030504040204" pitchFamily="50" charset="-128"/>
                      </a:endParaRPr>
                    </a:p>
                  </a:txBody>
                  <a:tcPr marL="72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食品残留農薬の最大許容量</a:t>
                      </a:r>
                      <a:r>
                        <a:rPr lang="zh-TW" altLang="en-US" sz="1400" b="0" i="0" u="none" strike="noStrike" dirty="0">
                          <a:solidFill>
                            <a:srgbClr val="000000"/>
                          </a:solidFill>
                          <a:effectLst/>
                          <a:latin typeface="Meiryo UI" panose="020B0604030504040204" pitchFamily="50" charset="-128"/>
                          <a:ea typeface="Meiryo UI" panose="020B0604030504040204" pitchFamily="50" charset="-128"/>
                        </a:rPr>
                        <a:t>、使用禁止農薬</a:t>
                      </a: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を規定</a:t>
                      </a:r>
                    </a:p>
                  </a:txBody>
                  <a:tcPr marL="72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49537633"/>
                  </a:ext>
                </a:extLst>
              </a:tr>
              <a:tr h="426720">
                <a:tc>
                  <a:txBody>
                    <a:bodyPr/>
                    <a:lstStyle/>
                    <a:p>
                      <a:pPr algn="l" fontAlgn="ct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重金属・汚染物質</a:t>
                      </a:r>
                    </a:p>
                  </a:txBody>
                  <a:tcPr marL="72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l" fontAlgn="ct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食品規則</a:t>
                      </a:r>
                      <a:r>
                        <a:rPr lang="en-US" altLang="ja-JP" sz="1400" b="0" i="0" u="none" strike="noStrike" dirty="0">
                          <a:solidFill>
                            <a:srgbClr val="000000"/>
                          </a:solidFill>
                          <a:effectLst/>
                          <a:latin typeface="Meiryo UI" panose="020B0604030504040204" pitchFamily="50" charset="-128"/>
                          <a:ea typeface="Meiryo UI" panose="020B0604030504040204" pitchFamily="50" charset="-128"/>
                        </a:rPr>
                        <a:t>38</a:t>
                      </a:r>
                      <a:endParaRPr lang="ja-JP" altLang="en-US" sz="1400" b="0" i="0" u="none" strike="noStrike" dirty="0">
                        <a:solidFill>
                          <a:srgbClr val="000000"/>
                        </a:solidFill>
                        <a:effectLst/>
                        <a:latin typeface="Meiryo UI" panose="020B0604030504040204" pitchFamily="50" charset="-128"/>
                        <a:ea typeface="Meiryo UI" panose="020B0604030504040204" pitchFamily="50" charset="-128"/>
                      </a:endParaRPr>
                    </a:p>
                  </a:txBody>
                  <a:tcPr marL="72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534552" rtl="0" eaLnBrk="1" fontAlgn="ctr" latinLnBrk="0" hangingPunct="1">
                        <a:lnSpc>
                          <a:spcPct val="100000"/>
                        </a:lnSpc>
                        <a:spcBef>
                          <a:spcPts val="0"/>
                        </a:spcBef>
                        <a:spcAft>
                          <a:spcPts val="0"/>
                        </a:spcAft>
                        <a:buClrTx/>
                        <a:buSzTx/>
                        <a:buFontTx/>
                        <a:buNone/>
                        <a:tabLst/>
                        <a:defRPr/>
                      </a:pP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食品への重金属・汚染物質の最大許容比率を規定</a:t>
                      </a:r>
                    </a:p>
                  </a:txBody>
                  <a:tcPr marL="72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49191031"/>
                  </a:ext>
                </a:extLst>
              </a:tr>
              <a:tr h="426720">
                <a:tc>
                  <a:txBody>
                    <a:bodyPr/>
                    <a:lstStyle/>
                    <a:p>
                      <a:pPr algn="l" fontAlgn="ct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食品添加物</a:t>
                      </a:r>
                    </a:p>
                  </a:txBody>
                  <a:tcPr marL="72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l" fontAlgn="ct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食品規則</a:t>
                      </a:r>
                      <a:r>
                        <a:rPr lang="en-US" altLang="ja-JP" sz="1400" b="0" i="0" u="none" strike="noStrike" dirty="0">
                          <a:solidFill>
                            <a:srgbClr val="000000"/>
                          </a:solidFill>
                          <a:effectLst/>
                          <a:latin typeface="Meiryo UI" panose="020B0604030504040204" pitchFamily="50" charset="-128"/>
                          <a:ea typeface="Meiryo UI" panose="020B0604030504040204" pitchFamily="50" charset="-128"/>
                        </a:rPr>
                        <a:t>PART V(19 ~26</a:t>
                      </a: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a:t>
                      </a:r>
                    </a:p>
                  </a:txBody>
                  <a:tcPr marL="72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食品添加物の基準を規定</a:t>
                      </a:r>
                    </a:p>
                  </a:txBody>
                  <a:tcPr marL="72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16856350"/>
                  </a:ext>
                </a:extLst>
              </a:tr>
              <a:tr h="426720">
                <a:tc>
                  <a:txBody>
                    <a:bodyPr/>
                    <a:lstStyle/>
                    <a:p>
                      <a:pPr algn="l" fontAlgn="ct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品質等級</a:t>
                      </a:r>
                    </a:p>
                  </a:txBody>
                  <a:tcPr marL="72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rowSpan="3">
                  <a:txBody>
                    <a:bodyPr/>
                    <a:lstStyle/>
                    <a:p>
                      <a:pPr algn="l" fontAlgn="ct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農産物マーケティング（農産物等級、包装および表示）規則 </a:t>
                      </a:r>
                      <a:r>
                        <a:rPr lang="en-US" altLang="ja-JP" sz="1400" b="0" i="0" u="none" strike="noStrike" dirty="0">
                          <a:solidFill>
                            <a:srgbClr val="000000"/>
                          </a:solidFill>
                          <a:effectLst/>
                          <a:latin typeface="Meiryo UI" panose="020B0604030504040204" pitchFamily="50" charset="-128"/>
                          <a:ea typeface="Meiryo UI" panose="020B0604030504040204" pitchFamily="50" charset="-128"/>
                        </a:rPr>
                        <a:t>2008</a:t>
                      </a:r>
                      <a:endParaRPr lang="ja-JP" altLang="en-US" sz="1400" b="0" i="0" u="none" strike="noStrike" dirty="0">
                        <a:solidFill>
                          <a:srgbClr val="000000"/>
                        </a:solidFill>
                        <a:effectLst/>
                        <a:latin typeface="Meiryo UI" panose="020B0604030504040204" pitchFamily="50" charset="-128"/>
                        <a:ea typeface="Meiryo UI" panose="020B0604030504040204" pitchFamily="50" charset="-128"/>
                      </a:endParaRPr>
                    </a:p>
                  </a:txBody>
                  <a:tcPr marL="72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品質等級の定義や規制を規定</a:t>
                      </a:r>
                    </a:p>
                  </a:txBody>
                  <a:tcPr marL="72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77040648"/>
                  </a:ext>
                </a:extLst>
              </a:tr>
              <a:tr h="426720">
                <a:tc>
                  <a:txBody>
                    <a:bodyPr/>
                    <a:lstStyle/>
                    <a:p>
                      <a:pPr algn="l" fontAlgn="ct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パッケージング</a:t>
                      </a:r>
                    </a:p>
                  </a:txBody>
                  <a:tcPr marL="72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vMerge="1">
                  <a:txBody>
                    <a:bodyPr/>
                    <a:lstStyle/>
                    <a:p>
                      <a:pPr algn="l" fontAlgn="ctr"/>
                      <a:endParaRPr lang="ja-JP" altLang="en-US" sz="14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食品の包装基準を規定</a:t>
                      </a:r>
                    </a:p>
                  </a:txBody>
                  <a:tcPr marL="72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28382991"/>
                  </a:ext>
                </a:extLst>
              </a:tr>
              <a:tr h="426720">
                <a:tc>
                  <a:txBody>
                    <a:bodyPr/>
                    <a:lstStyle/>
                    <a:p>
                      <a:pPr algn="l" fontAlgn="ct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ラベリング</a:t>
                      </a:r>
                    </a:p>
                  </a:txBody>
                  <a:tcPr marL="72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vMerge="1">
                  <a:txBody>
                    <a:bodyPr/>
                    <a:lstStyle/>
                    <a:p>
                      <a:pPr algn="l" fontAlgn="ctr"/>
                      <a:endParaRPr lang="ja-JP" altLang="en-US" sz="14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食品の表示基準を規定</a:t>
                      </a:r>
                    </a:p>
                  </a:txBody>
                  <a:tcPr marL="72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55337747"/>
                  </a:ext>
                </a:extLst>
              </a:tr>
            </a:tbl>
          </a:graphicData>
        </a:graphic>
      </p:graphicFrame>
      <p:sp>
        <p:nvSpPr>
          <p:cNvPr id="5" name="正方形/長方形 4"/>
          <p:cNvSpPr/>
          <p:nvPr/>
        </p:nvSpPr>
        <p:spPr>
          <a:xfrm>
            <a:off x="0" y="836712"/>
            <a:ext cx="9906000" cy="523220"/>
          </a:xfrm>
          <a:prstGeom prst="rect">
            <a:avLst/>
          </a:prstGeom>
        </p:spPr>
        <p:txBody>
          <a:bodyPr wrap="square">
            <a:spAutoFit/>
          </a:bodyPr>
          <a:lstStyle/>
          <a:p>
            <a:r>
              <a:rPr lang="ja-JP" altLang="en-US" sz="1400" dirty="0">
                <a:latin typeface="Meiryo UI" panose="020B0604030504040204" pitchFamily="50" charset="-128"/>
                <a:ea typeface="Meiryo UI" panose="020B0604030504040204" pitchFamily="50" charset="-128"/>
              </a:rPr>
              <a:t>マレーシアでは、</a:t>
            </a:r>
            <a:r>
              <a:rPr lang="en-US" altLang="ja-JP" sz="1400" dirty="0">
                <a:latin typeface="Meiryo UI" panose="020B0604030504040204" pitchFamily="50" charset="-128"/>
                <a:ea typeface="Meiryo UI" panose="020B0604030504040204" pitchFamily="50" charset="-128"/>
              </a:rPr>
              <a:t>1983</a:t>
            </a:r>
            <a:r>
              <a:rPr lang="ja-JP" altLang="en-US" sz="1400" dirty="0">
                <a:latin typeface="Meiryo UI" panose="020B0604030504040204" pitchFamily="50" charset="-128"/>
                <a:ea typeface="Meiryo UI" panose="020B0604030504040204" pitchFamily="50" charset="-128"/>
              </a:rPr>
              <a:t>年の食品法と</a:t>
            </a:r>
            <a:r>
              <a:rPr lang="en-US" altLang="ja-JP" sz="1400" dirty="0">
                <a:latin typeface="Meiryo UI" panose="020B0604030504040204" pitchFamily="50" charset="-128"/>
                <a:ea typeface="Meiryo UI" panose="020B0604030504040204" pitchFamily="50" charset="-128"/>
              </a:rPr>
              <a:t>1985</a:t>
            </a:r>
            <a:r>
              <a:rPr lang="ja-JP" altLang="en-US" sz="1400" dirty="0">
                <a:latin typeface="Meiryo UI" panose="020B0604030504040204" pitchFamily="50" charset="-128"/>
                <a:ea typeface="Meiryo UI" panose="020B0604030504040204" pitchFamily="50" charset="-128"/>
              </a:rPr>
              <a:t>年の食品規則などが、食品規格、食品衛生、食品の輸出入、食品表示、食品広告、検査機関の認定など、食品の安全性と品質管理について定めている。 </a:t>
            </a:r>
          </a:p>
        </p:txBody>
      </p:sp>
    </p:spTree>
    <p:extLst>
      <p:ext uri="{BB962C8B-B14F-4D97-AF65-F5344CB8AC3E}">
        <p14:creationId xmlns:p14="http://schemas.microsoft.com/office/powerpoint/2010/main" val="14585552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調査対象青果物関連の加工食品に関する規制の概要</a:t>
            </a:r>
            <a:br>
              <a:rPr lang="en-US" altLang="ja-JP" sz="1800"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加工食品の定義・基準 </a:t>
            </a:r>
            <a:r>
              <a:rPr lang="en-US" altLang="ja-JP" sz="1800" dirty="0">
                <a:latin typeface="Meiryo UI" panose="020B0604030504040204" pitchFamily="50" charset="-128"/>
                <a:ea typeface="Meiryo UI" panose="020B0604030504040204" pitchFamily="50" charset="-128"/>
              </a:rPr>
              <a:t>(1/3)</a:t>
            </a:r>
            <a:endParaRPr kumimoji="1" lang="ja-JP" altLang="en-US" sz="1800" dirty="0">
              <a:latin typeface="Meiryo UI" panose="020B0604030504040204" pitchFamily="50" charset="-128"/>
              <a:ea typeface="Meiryo UI" panose="020B0604030504040204" pitchFamily="50" charset="-128"/>
            </a:endParaRPr>
          </a:p>
        </p:txBody>
      </p:sp>
      <p:sp>
        <p:nvSpPr>
          <p:cNvPr id="5" name="正方形/長方形 4"/>
          <p:cNvSpPr/>
          <p:nvPr/>
        </p:nvSpPr>
        <p:spPr>
          <a:xfrm>
            <a:off x="0" y="747623"/>
            <a:ext cx="9906000" cy="307777"/>
          </a:xfrm>
          <a:prstGeom prst="rect">
            <a:avLst/>
          </a:prstGeom>
        </p:spPr>
        <p:txBody>
          <a:bodyPr wrap="square">
            <a:spAutoFit/>
          </a:bodyPr>
          <a:lstStyle/>
          <a:p>
            <a:r>
              <a:rPr lang="en-US" altLang="ja-JP" sz="1400" dirty="0">
                <a:latin typeface="Meiryo UI" panose="020B0604030504040204" pitchFamily="50" charset="-128"/>
                <a:ea typeface="Meiryo UI" panose="020B0604030504040204" pitchFamily="50" charset="-128"/>
              </a:rPr>
              <a:t>1985</a:t>
            </a:r>
            <a:r>
              <a:rPr lang="ja-JP" altLang="en-US" sz="1400" dirty="0">
                <a:latin typeface="Meiryo UI" panose="020B0604030504040204" pitchFamily="50" charset="-128"/>
                <a:ea typeface="Meiryo UI" panose="020B0604030504040204" pitchFamily="50" charset="-128"/>
              </a:rPr>
              <a:t>年の食品規則に加工食品の定義・基準が定められている。</a:t>
            </a:r>
          </a:p>
        </p:txBody>
      </p:sp>
      <p:sp>
        <p:nvSpPr>
          <p:cNvPr id="9" name="Rectangle 2"/>
          <p:cNvSpPr>
            <a:spLocks noChangeArrowheads="1"/>
          </p:cNvSpPr>
          <p:nvPr/>
        </p:nvSpPr>
        <p:spPr bwMode="auto">
          <a:xfrm>
            <a:off x="3021504" y="1069322"/>
            <a:ext cx="386299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ja-JP" sz="1400" b="1"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1985</a:t>
            </a:r>
            <a:r>
              <a:rPr kumimoji="0" lang="ja-JP" altLang="en-GB" sz="1400" b="1"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年食品規則による</a:t>
            </a:r>
            <a:r>
              <a:rPr kumimoji="0" lang="ja-JP" altLang="en-US" sz="1400" b="1"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加工食品</a:t>
            </a:r>
            <a:r>
              <a:rPr kumimoji="0" lang="ja-JP" altLang="en-GB" sz="1400" b="1"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の</a:t>
            </a:r>
            <a:r>
              <a:rPr kumimoji="0" lang="ja-JP" altLang="en-US" sz="1400" b="1"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定義・</a:t>
            </a:r>
            <a:r>
              <a:rPr kumimoji="0" lang="ja-JP" altLang="en-GB" sz="1400" b="1"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基準</a:t>
            </a:r>
            <a:endParaRPr kumimoji="0" lang="ja-JP" altLang="en-GB" sz="1050" b="0" i="0" u="none" strike="noStrike" cap="none" normalizeH="0" baseline="0" dirty="0">
              <a:ln>
                <a:noFill/>
              </a:ln>
              <a:solidFill>
                <a:schemeClr val="tx1">
                  <a:lumMod val="50000"/>
                </a:schemeClr>
              </a:solidFill>
              <a:effectLst/>
            </a:endParaRPr>
          </a:p>
        </p:txBody>
      </p:sp>
      <p:sp>
        <p:nvSpPr>
          <p:cNvPr id="10" name="Rectangle 2"/>
          <p:cNvSpPr>
            <a:spLocks noChangeArrowheads="1"/>
          </p:cNvSpPr>
          <p:nvPr/>
        </p:nvSpPr>
        <p:spPr bwMode="auto">
          <a:xfrm>
            <a:off x="179961" y="6205953"/>
            <a:ext cx="2939343"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GB" sz="9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出典：</a:t>
            </a:r>
            <a:r>
              <a:rPr kumimoji="0" lang="en-GB" altLang="ja-JP" sz="9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1985</a:t>
            </a:r>
            <a:r>
              <a:rPr kumimoji="0" lang="ja-JP" altLang="en-GB" sz="9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年食品規則</a:t>
            </a:r>
            <a:endParaRPr kumimoji="0" lang="ja-JP" altLang="en-GB" sz="1800" i="0" u="none" strike="noStrike" cap="none" normalizeH="0" baseline="0" dirty="0">
              <a:ln>
                <a:noFill/>
              </a:ln>
              <a:solidFill>
                <a:schemeClr val="tx1">
                  <a:lumMod val="50000"/>
                </a:schemeClr>
              </a:solidFill>
              <a:effectLst/>
              <a:latin typeface="Arial" panose="020B0604020202020204" pitchFamily="34" charset="0"/>
            </a:endParaRPr>
          </a:p>
        </p:txBody>
      </p:sp>
      <p:graphicFrame>
        <p:nvGraphicFramePr>
          <p:cNvPr id="2" name="表 1"/>
          <p:cNvGraphicFramePr>
            <a:graphicFrameLocks noGrp="1"/>
          </p:cNvGraphicFramePr>
          <p:nvPr/>
        </p:nvGraphicFramePr>
        <p:xfrm>
          <a:off x="353505" y="1334293"/>
          <a:ext cx="9216000" cy="4819650"/>
        </p:xfrm>
        <a:graphic>
          <a:graphicData uri="http://schemas.openxmlformats.org/drawingml/2006/table">
            <a:tbl>
              <a:tblPr firstRow="1" firstCol="1" bandRow="1">
                <a:tableStyleId>{5C22544A-7EE6-4342-B048-85BDC9FD1C3A}</a:tableStyleId>
              </a:tblPr>
              <a:tblGrid>
                <a:gridCol w="936000">
                  <a:extLst>
                    <a:ext uri="{9D8B030D-6E8A-4147-A177-3AD203B41FA5}">
                      <a16:colId xmlns:a16="http://schemas.microsoft.com/office/drawing/2014/main" val="1771985074"/>
                    </a:ext>
                  </a:extLst>
                </a:gridCol>
                <a:gridCol w="8280000">
                  <a:extLst>
                    <a:ext uri="{9D8B030D-6E8A-4147-A177-3AD203B41FA5}">
                      <a16:colId xmlns:a16="http://schemas.microsoft.com/office/drawing/2014/main" val="939823633"/>
                    </a:ext>
                  </a:extLst>
                </a:gridCol>
              </a:tblGrid>
              <a:tr h="171109">
                <a:tc>
                  <a:txBody>
                    <a:bodyPr/>
                    <a:lstStyle/>
                    <a:p>
                      <a:pPr algn="ctr">
                        <a:lnSpc>
                          <a:spcPct val="115000"/>
                        </a:lnSpc>
                        <a:spcAft>
                          <a:spcPts val="0"/>
                        </a:spcAft>
                      </a:pPr>
                      <a:r>
                        <a:rPr lang="en-US" sz="1100" b="1" dirty="0" err="1">
                          <a:solidFill>
                            <a:schemeClr val="tx1">
                              <a:lumMod val="50000"/>
                            </a:schemeClr>
                          </a:solidFill>
                          <a:effectLst/>
                          <a:latin typeface="Meiryo UI" panose="020B0604030504040204" pitchFamily="50" charset="-128"/>
                          <a:ea typeface="Meiryo UI" panose="020B0604030504040204" pitchFamily="50" charset="-128"/>
                        </a:rPr>
                        <a:t>規則</a:t>
                      </a:r>
                      <a:endParaRPr lang="ja-JP" sz="1100" b="1"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21257" marR="2125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lnSpc>
                          <a:spcPct val="115000"/>
                        </a:lnSpc>
                        <a:spcAft>
                          <a:spcPts val="0"/>
                        </a:spcAft>
                      </a:pPr>
                      <a:r>
                        <a:rPr lang="ja-JP" sz="1100" dirty="0">
                          <a:solidFill>
                            <a:schemeClr val="tx1">
                              <a:lumMod val="50000"/>
                            </a:schemeClr>
                          </a:solidFill>
                          <a:effectLst/>
                          <a:latin typeface="Meiryo UI" panose="020B0604030504040204" pitchFamily="50" charset="-128"/>
                          <a:ea typeface="Meiryo UI" panose="020B0604030504040204" pitchFamily="50" charset="-128"/>
                        </a:rPr>
                        <a:t>概要</a:t>
                      </a:r>
                      <a:endParaRPr lang="ja-JP" sz="11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21257" marR="2125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extLst>
                  <a:ext uri="{0D108BD9-81ED-4DB2-BD59-A6C34878D82A}">
                    <a16:rowId xmlns:a16="http://schemas.microsoft.com/office/drawing/2014/main" val="45648618"/>
                  </a:ext>
                </a:extLst>
              </a:tr>
              <a:tr h="380267">
                <a:tc>
                  <a:txBody>
                    <a:bodyPr/>
                    <a:lstStyle/>
                    <a:p>
                      <a:pPr algn="just">
                        <a:lnSpc>
                          <a:spcPct val="115000"/>
                        </a:lnSpc>
                        <a:spcAft>
                          <a:spcPts val="0"/>
                        </a:spcAft>
                      </a:pPr>
                      <a:r>
                        <a:rPr lang="ja-JP" sz="1100" b="1" dirty="0">
                          <a:solidFill>
                            <a:schemeClr val="tx1">
                              <a:lumMod val="50000"/>
                            </a:schemeClr>
                          </a:solidFill>
                          <a:effectLst/>
                          <a:latin typeface="Meiryo UI" panose="020B0604030504040204" pitchFamily="50" charset="-128"/>
                          <a:ea typeface="Meiryo UI" panose="020B0604030504040204" pitchFamily="50" charset="-128"/>
                        </a:rPr>
                        <a:t>規則</a:t>
                      </a:r>
                      <a:r>
                        <a:rPr lang="en-GB" sz="1100" b="1" dirty="0">
                          <a:solidFill>
                            <a:schemeClr val="tx1">
                              <a:lumMod val="50000"/>
                            </a:schemeClr>
                          </a:solidFill>
                          <a:effectLst/>
                          <a:latin typeface="Meiryo UI" panose="020B0604030504040204" pitchFamily="50" charset="-128"/>
                          <a:ea typeface="Meiryo UI" panose="020B0604030504040204" pitchFamily="50" charset="-128"/>
                        </a:rPr>
                        <a:t> 226</a:t>
                      </a:r>
                      <a:endParaRPr lang="ja-JP" sz="1100" b="1" dirty="0">
                        <a:solidFill>
                          <a:schemeClr val="tx1">
                            <a:lumMod val="50000"/>
                          </a:schemeClr>
                        </a:solidFill>
                        <a:effectLst/>
                        <a:latin typeface="Meiryo UI" panose="020B0604030504040204" pitchFamily="50" charset="-128"/>
                        <a:ea typeface="Meiryo UI" panose="020B0604030504040204" pitchFamily="50" charset="-128"/>
                      </a:endParaRPr>
                    </a:p>
                    <a:p>
                      <a:pPr>
                        <a:lnSpc>
                          <a:spcPct val="115000"/>
                        </a:lnSpc>
                        <a:spcAft>
                          <a:spcPts val="0"/>
                        </a:spcAft>
                      </a:pPr>
                      <a:r>
                        <a:rPr lang="ja-JP" sz="1100" b="1" dirty="0">
                          <a:solidFill>
                            <a:schemeClr val="tx1">
                              <a:lumMod val="50000"/>
                            </a:schemeClr>
                          </a:solidFill>
                          <a:effectLst/>
                          <a:latin typeface="Meiryo UI" panose="020B0604030504040204" pitchFamily="50" charset="-128"/>
                          <a:ea typeface="Meiryo UI" panose="020B0604030504040204" pitchFamily="50" charset="-128"/>
                        </a:rPr>
                        <a:t>ドライフルーツ</a:t>
                      </a:r>
                      <a:endParaRPr lang="ja-JP" sz="1100" b="1"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72000" marR="2125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just">
                        <a:lnSpc>
                          <a:spcPct val="115000"/>
                        </a:lnSpc>
                        <a:spcAft>
                          <a:spcPts val="0"/>
                        </a:spcAft>
                      </a:pPr>
                      <a:r>
                        <a:rPr lang="en-GB" sz="1100" dirty="0">
                          <a:effectLst/>
                          <a:latin typeface="Meiryo UI" panose="020B0604030504040204" pitchFamily="50" charset="-128"/>
                          <a:ea typeface="Meiryo UI" panose="020B0604030504040204" pitchFamily="50" charset="-128"/>
                        </a:rPr>
                        <a:t>(1) </a:t>
                      </a:r>
                      <a:r>
                        <a:rPr lang="ja-JP" sz="1100" dirty="0">
                          <a:effectLst/>
                          <a:latin typeface="Meiryo UI" panose="020B0604030504040204" pitchFamily="50" charset="-128"/>
                          <a:ea typeface="Meiryo UI" panose="020B0604030504040204" pitchFamily="50" charset="-128"/>
                        </a:rPr>
                        <a:t>乾燥果実は、清浄で健全な生の果実を自然または人工的な条件下で調製し、乾燥させたものとする。 </a:t>
                      </a:r>
                    </a:p>
                    <a:p>
                      <a:pPr marL="176213" indent="-176213" algn="just">
                        <a:lnSpc>
                          <a:spcPct val="115000"/>
                        </a:lnSpc>
                        <a:spcAft>
                          <a:spcPts val="0"/>
                        </a:spcAft>
                      </a:pPr>
                      <a:r>
                        <a:rPr lang="en-GB" sz="1100" dirty="0">
                          <a:effectLst/>
                          <a:latin typeface="Meiryo UI" panose="020B0604030504040204" pitchFamily="50" charset="-128"/>
                          <a:ea typeface="Meiryo UI" panose="020B0604030504040204" pitchFamily="50" charset="-128"/>
                        </a:rPr>
                        <a:t>(2) </a:t>
                      </a:r>
                      <a:r>
                        <a:rPr lang="ja-JP" sz="1100" dirty="0">
                          <a:effectLst/>
                          <a:latin typeface="Meiryo UI" panose="020B0604030504040204" pitchFamily="50" charset="-128"/>
                          <a:ea typeface="Meiryo UI" panose="020B0604030504040204" pitchFamily="50" charset="-128"/>
                        </a:rPr>
                        <a:t>ドライフルーツは、砂糖、ぶどう糖、グリセロール、ソルビトール、サッカリン、サッカリンナトリウム、食用油脂及び流動パラフィンを</a:t>
                      </a:r>
                      <a:r>
                        <a:rPr lang="en-GB" sz="1100" dirty="0">
                          <a:effectLst/>
                          <a:latin typeface="Meiryo UI" panose="020B0604030504040204" pitchFamily="50" charset="-128"/>
                          <a:ea typeface="Meiryo UI" panose="020B0604030504040204" pitchFamily="50" charset="-128"/>
                        </a:rPr>
                        <a:t>0.3</a:t>
                      </a:r>
                      <a:r>
                        <a:rPr lang="ja-JP" sz="1100" dirty="0">
                          <a:effectLst/>
                          <a:latin typeface="Meiryo UI" panose="020B0604030504040204" pitchFamily="50" charset="-128"/>
                          <a:ea typeface="Meiryo UI" panose="020B0604030504040204" pitchFamily="50" charset="-128"/>
                        </a:rPr>
                        <a:t>％以下含有することができる。 </a:t>
                      </a:r>
                    </a:p>
                    <a:p>
                      <a:pPr algn="just">
                        <a:lnSpc>
                          <a:spcPct val="115000"/>
                        </a:lnSpc>
                        <a:spcAft>
                          <a:spcPts val="0"/>
                        </a:spcAft>
                      </a:pPr>
                      <a:r>
                        <a:rPr lang="en-GB" sz="1100" dirty="0">
                          <a:effectLst/>
                          <a:latin typeface="Meiryo UI" panose="020B0604030504040204" pitchFamily="50" charset="-128"/>
                          <a:ea typeface="Meiryo UI" panose="020B0604030504040204" pitchFamily="50" charset="-128"/>
                        </a:rPr>
                        <a:t>(3) </a:t>
                      </a:r>
                      <a:r>
                        <a:rPr lang="ja-JP" sz="1100" dirty="0">
                          <a:effectLst/>
                          <a:latin typeface="Meiryo UI" panose="020B0604030504040204" pitchFamily="50" charset="-128"/>
                          <a:ea typeface="Meiryo UI" panose="020B0604030504040204" pitchFamily="50" charset="-128"/>
                        </a:rPr>
                        <a:t>本規定において、食用の食品用ワックスは、販売用のドライフルーツの洗浄及び調製に使用することができる。 </a:t>
                      </a:r>
                    </a:p>
                    <a:p>
                      <a:pPr algn="just">
                        <a:lnSpc>
                          <a:spcPct val="115000"/>
                        </a:lnSpc>
                        <a:spcAft>
                          <a:spcPts val="0"/>
                        </a:spcAft>
                      </a:pPr>
                      <a:r>
                        <a:rPr lang="en-GB" sz="1100" dirty="0">
                          <a:effectLst/>
                          <a:latin typeface="Meiryo UI" panose="020B0604030504040204" pitchFamily="50" charset="-128"/>
                          <a:ea typeface="Meiryo UI" panose="020B0604030504040204" pitchFamily="50" charset="-128"/>
                        </a:rPr>
                        <a:t>(4) </a:t>
                      </a:r>
                      <a:r>
                        <a:rPr lang="ja-JP" sz="1100" dirty="0">
                          <a:effectLst/>
                          <a:latin typeface="Meiryo UI" panose="020B0604030504040204" pitchFamily="50" charset="-128"/>
                          <a:ea typeface="Meiryo UI" panose="020B0604030504040204" pitchFamily="50" charset="-128"/>
                        </a:rPr>
                        <a:t>ドライフルーツは、保存料、着色料及び食品調整剤としてのアスコルビン酸を含むことができる。</a:t>
                      </a:r>
                      <a:endParaRPr lang="ja-JP" sz="1100" dirty="0">
                        <a:effectLst/>
                        <a:latin typeface="Meiryo UI" panose="020B0604030504040204" pitchFamily="50" charset="-128"/>
                        <a:ea typeface="Meiryo UI" panose="020B0604030504040204" pitchFamily="50" charset="-128"/>
                        <a:cs typeface="Arial" panose="020B0604020202020204" pitchFamily="34" charset="0"/>
                      </a:endParaRPr>
                    </a:p>
                  </a:txBody>
                  <a:tcPr marL="21257" marR="2125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01602343"/>
                  </a:ext>
                </a:extLst>
              </a:tr>
              <a:tr h="325943">
                <a:tc>
                  <a:txBody>
                    <a:bodyPr/>
                    <a:lstStyle/>
                    <a:p>
                      <a:pPr algn="just">
                        <a:lnSpc>
                          <a:spcPct val="115000"/>
                        </a:lnSpc>
                        <a:spcAft>
                          <a:spcPts val="0"/>
                        </a:spcAft>
                      </a:pPr>
                      <a:r>
                        <a:rPr lang="ja-JP" sz="1100" b="1" dirty="0">
                          <a:solidFill>
                            <a:schemeClr val="tx1">
                              <a:lumMod val="50000"/>
                            </a:schemeClr>
                          </a:solidFill>
                          <a:effectLst/>
                          <a:latin typeface="Meiryo UI" panose="020B0604030504040204" pitchFamily="50" charset="-128"/>
                          <a:ea typeface="Meiryo UI" panose="020B0604030504040204" pitchFamily="50" charset="-128"/>
                        </a:rPr>
                        <a:t>規則</a:t>
                      </a:r>
                      <a:r>
                        <a:rPr lang="en-US" altLang="ja-JP" sz="1100" b="1" dirty="0">
                          <a:solidFill>
                            <a:schemeClr val="tx1">
                              <a:lumMod val="50000"/>
                            </a:schemeClr>
                          </a:solidFill>
                          <a:effectLst/>
                          <a:latin typeface="Meiryo UI" panose="020B0604030504040204" pitchFamily="50" charset="-128"/>
                          <a:ea typeface="Meiryo UI" panose="020B0604030504040204" pitchFamily="50" charset="-128"/>
                        </a:rPr>
                        <a:t> </a:t>
                      </a:r>
                      <a:r>
                        <a:rPr lang="en-GB" sz="1100" b="1" dirty="0">
                          <a:solidFill>
                            <a:schemeClr val="tx1">
                              <a:lumMod val="50000"/>
                            </a:schemeClr>
                          </a:solidFill>
                          <a:effectLst/>
                          <a:latin typeface="Meiryo UI" panose="020B0604030504040204" pitchFamily="50" charset="-128"/>
                          <a:ea typeface="Meiryo UI" panose="020B0604030504040204" pitchFamily="50" charset="-128"/>
                        </a:rPr>
                        <a:t>227</a:t>
                      </a:r>
                      <a:endParaRPr lang="ja-JP" sz="1100" b="1" dirty="0">
                        <a:solidFill>
                          <a:schemeClr val="tx1">
                            <a:lumMod val="50000"/>
                          </a:schemeClr>
                        </a:solidFill>
                        <a:effectLst/>
                        <a:latin typeface="Meiryo UI" panose="020B0604030504040204" pitchFamily="50" charset="-128"/>
                        <a:ea typeface="Meiryo UI" panose="020B0604030504040204" pitchFamily="50" charset="-128"/>
                      </a:endParaRPr>
                    </a:p>
                    <a:p>
                      <a:pPr algn="just">
                        <a:lnSpc>
                          <a:spcPct val="115000"/>
                        </a:lnSpc>
                        <a:spcAft>
                          <a:spcPts val="0"/>
                        </a:spcAft>
                      </a:pPr>
                      <a:r>
                        <a:rPr lang="ja-JP" sz="1100" b="1" dirty="0">
                          <a:solidFill>
                            <a:schemeClr val="tx1">
                              <a:lumMod val="50000"/>
                            </a:schemeClr>
                          </a:solidFill>
                          <a:effectLst/>
                          <a:latin typeface="Meiryo UI" panose="020B0604030504040204" pitchFamily="50" charset="-128"/>
                          <a:ea typeface="Meiryo UI" panose="020B0604030504040204" pitchFamily="50" charset="-128"/>
                        </a:rPr>
                        <a:t>ミックスドライフルーツ</a:t>
                      </a:r>
                    </a:p>
                    <a:p>
                      <a:pPr>
                        <a:lnSpc>
                          <a:spcPct val="115000"/>
                        </a:lnSpc>
                        <a:spcAft>
                          <a:spcPts val="0"/>
                        </a:spcAft>
                      </a:pPr>
                      <a:r>
                        <a:rPr lang="en-GB" sz="1100" b="1" dirty="0">
                          <a:solidFill>
                            <a:schemeClr val="tx1">
                              <a:lumMod val="50000"/>
                            </a:schemeClr>
                          </a:solidFill>
                          <a:effectLst/>
                          <a:latin typeface="Meiryo UI" panose="020B0604030504040204" pitchFamily="50" charset="-128"/>
                          <a:ea typeface="Meiryo UI" panose="020B0604030504040204" pitchFamily="50" charset="-128"/>
                        </a:rPr>
                        <a:t> </a:t>
                      </a:r>
                      <a:endParaRPr lang="ja-JP" sz="1100" b="1"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72000" marR="2125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just">
                        <a:lnSpc>
                          <a:spcPct val="115000"/>
                        </a:lnSpc>
                        <a:spcAft>
                          <a:spcPts val="0"/>
                        </a:spcAft>
                      </a:pPr>
                      <a:r>
                        <a:rPr lang="en-GB" sz="1100" dirty="0">
                          <a:effectLst/>
                          <a:latin typeface="Meiryo UI" panose="020B0604030504040204" pitchFamily="50" charset="-128"/>
                          <a:ea typeface="Meiryo UI" panose="020B0604030504040204" pitchFamily="50" charset="-128"/>
                        </a:rPr>
                        <a:t>(1) </a:t>
                      </a:r>
                      <a:r>
                        <a:rPr lang="ja-JP" sz="1100" dirty="0">
                          <a:effectLst/>
                          <a:latin typeface="Meiryo UI" panose="020B0604030504040204" pitchFamily="50" charset="-128"/>
                          <a:ea typeface="Meiryo UI" panose="020B0604030504040204" pitchFamily="50" charset="-128"/>
                        </a:rPr>
                        <a:t>ミックスドライフルーツ： ドライフルーツを混合して製造されたものであること。 </a:t>
                      </a:r>
                    </a:p>
                    <a:p>
                      <a:pPr algn="just">
                        <a:lnSpc>
                          <a:spcPct val="115000"/>
                        </a:lnSpc>
                        <a:spcAft>
                          <a:spcPts val="0"/>
                        </a:spcAft>
                      </a:pPr>
                      <a:r>
                        <a:rPr lang="en-GB" sz="1100" dirty="0">
                          <a:effectLst/>
                          <a:latin typeface="Meiryo UI" panose="020B0604030504040204" pitchFamily="50" charset="-128"/>
                          <a:ea typeface="Meiryo UI" panose="020B0604030504040204" pitchFamily="50" charset="-128"/>
                        </a:rPr>
                        <a:t>(2)</a:t>
                      </a:r>
                      <a:r>
                        <a:rPr lang="ja-JP" sz="1100" dirty="0">
                          <a:effectLst/>
                          <a:latin typeface="Meiryo UI" panose="020B0604030504040204" pitchFamily="50" charset="-128"/>
                          <a:ea typeface="Meiryo UI" panose="020B0604030504040204" pitchFamily="50" charset="-128"/>
                        </a:rPr>
                        <a:t>ミックスドライフルーツ </a:t>
                      </a:r>
                    </a:p>
                    <a:p>
                      <a:pPr marL="0" indent="179388" algn="just">
                        <a:lnSpc>
                          <a:spcPct val="115000"/>
                        </a:lnSpc>
                        <a:spcAft>
                          <a:spcPts val="0"/>
                        </a:spcAft>
                      </a:pPr>
                      <a:r>
                        <a:rPr lang="en-GB" sz="1100" dirty="0">
                          <a:effectLst/>
                          <a:latin typeface="Meiryo UI" panose="020B0604030504040204" pitchFamily="50" charset="-128"/>
                          <a:ea typeface="Meiryo UI" panose="020B0604030504040204" pitchFamily="50" charset="-128"/>
                        </a:rPr>
                        <a:t>(a)</a:t>
                      </a:r>
                      <a:r>
                        <a:rPr lang="ja-JP" sz="1100" dirty="0">
                          <a:effectLst/>
                          <a:latin typeface="Meiryo UI" panose="020B0604030504040204" pitchFamily="50" charset="-128"/>
                          <a:ea typeface="Meiryo UI" panose="020B0604030504040204" pitchFamily="50" charset="-128"/>
                        </a:rPr>
                        <a:t>乾燥果実を</a:t>
                      </a:r>
                      <a:r>
                        <a:rPr lang="en-GB" sz="1100" dirty="0">
                          <a:effectLst/>
                          <a:latin typeface="Meiryo UI" panose="020B0604030504040204" pitchFamily="50" charset="-128"/>
                          <a:ea typeface="Meiryo UI" panose="020B0604030504040204" pitchFamily="50" charset="-128"/>
                        </a:rPr>
                        <a:t>70</a:t>
                      </a:r>
                      <a:r>
                        <a:rPr lang="ja-JP" sz="1100" dirty="0">
                          <a:effectLst/>
                          <a:latin typeface="Meiryo UI" panose="020B0604030504040204" pitchFamily="50" charset="-128"/>
                          <a:ea typeface="Meiryo UI" panose="020B0604030504040204" pitchFamily="50" charset="-128"/>
                        </a:rPr>
                        <a:t>％以上含むこと。</a:t>
                      </a:r>
                    </a:p>
                    <a:p>
                      <a:pPr marL="0" indent="179388" algn="just">
                        <a:lnSpc>
                          <a:spcPct val="115000"/>
                        </a:lnSpc>
                        <a:spcAft>
                          <a:spcPts val="0"/>
                        </a:spcAft>
                      </a:pPr>
                      <a:r>
                        <a:rPr lang="en-GB" sz="1100" dirty="0">
                          <a:effectLst/>
                          <a:latin typeface="Meiryo UI" panose="020B0604030504040204" pitchFamily="50" charset="-128"/>
                          <a:ea typeface="Meiryo UI" panose="020B0604030504040204" pitchFamily="50" charset="-128"/>
                        </a:rPr>
                        <a:t>(b) 15</a:t>
                      </a:r>
                      <a:r>
                        <a:rPr lang="ja-JP" sz="1100" dirty="0">
                          <a:effectLst/>
                          <a:latin typeface="Meiryo UI" panose="020B0604030504040204" pitchFamily="50" charset="-128"/>
                          <a:ea typeface="Meiryo UI" panose="020B0604030504040204" pitchFamily="50" charset="-128"/>
                        </a:rPr>
                        <a:t>％以下の柑橘類の果皮を含むことができる。 </a:t>
                      </a:r>
                    </a:p>
                    <a:p>
                      <a:pPr algn="just">
                        <a:lnSpc>
                          <a:spcPct val="115000"/>
                        </a:lnSpc>
                        <a:spcAft>
                          <a:spcPts val="0"/>
                        </a:spcAft>
                      </a:pPr>
                      <a:r>
                        <a:rPr lang="en-GB" sz="1100" dirty="0">
                          <a:effectLst/>
                          <a:latin typeface="Meiryo UI" panose="020B0604030504040204" pitchFamily="50" charset="-128"/>
                          <a:ea typeface="Meiryo UI" panose="020B0604030504040204" pitchFamily="50" charset="-128"/>
                        </a:rPr>
                        <a:t>(</a:t>
                      </a:r>
                      <a:r>
                        <a:rPr lang="ja-JP" sz="1100" dirty="0">
                          <a:effectLst/>
                          <a:latin typeface="Meiryo UI" panose="020B0604030504040204" pitchFamily="50" charset="-128"/>
                          <a:ea typeface="Meiryo UI" panose="020B0604030504040204" pitchFamily="50" charset="-128"/>
                        </a:rPr>
                        <a:t>混合乾燥果実の入っている包装の表示には、「混合乾燥果実」又は「乾燥（果実の名称を記載）」と記載されていること</a:t>
                      </a:r>
                      <a:r>
                        <a:rPr lang="en-GB" sz="1100" dirty="0">
                          <a:effectLst/>
                          <a:latin typeface="Meiryo UI" panose="020B0604030504040204" pitchFamily="50" charset="-128"/>
                          <a:ea typeface="Meiryo UI" panose="020B0604030504040204" pitchFamily="50" charset="-128"/>
                        </a:rPr>
                        <a:t>)</a:t>
                      </a:r>
                      <a:endParaRPr lang="ja-JP" sz="1100" dirty="0">
                        <a:effectLst/>
                        <a:latin typeface="Meiryo UI" panose="020B0604030504040204" pitchFamily="50" charset="-128"/>
                        <a:ea typeface="Meiryo UI" panose="020B0604030504040204" pitchFamily="50" charset="-128"/>
                        <a:cs typeface="Arial" panose="020B0604020202020204" pitchFamily="34" charset="0"/>
                      </a:endParaRPr>
                    </a:p>
                  </a:txBody>
                  <a:tcPr marL="21257" marR="2125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11124529"/>
                  </a:ext>
                </a:extLst>
              </a:tr>
              <a:tr h="380267">
                <a:tc>
                  <a:txBody>
                    <a:bodyPr/>
                    <a:lstStyle/>
                    <a:p>
                      <a:pPr>
                        <a:lnSpc>
                          <a:spcPct val="115000"/>
                        </a:lnSpc>
                        <a:spcAft>
                          <a:spcPts val="0"/>
                        </a:spcAft>
                      </a:pPr>
                      <a:r>
                        <a:rPr lang="ja-JP" sz="1100" b="1" dirty="0">
                          <a:solidFill>
                            <a:schemeClr val="tx1">
                              <a:lumMod val="50000"/>
                            </a:schemeClr>
                          </a:solidFill>
                          <a:effectLst/>
                          <a:latin typeface="Meiryo UI" panose="020B0604030504040204" pitchFamily="50" charset="-128"/>
                          <a:ea typeface="Meiryo UI" panose="020B0604030504040204" pitchFamily="50" charset="-128"/>
                        </a:rPr>
                        <a:t>規則</a:t>
                      </a:r>
                      <a:r>
                        <a:rPr lang="en-GB" sz="1100" b="1" dirty="0">
                          <a:solidFill>
                            <a:schemeClr val="tx1">
                              <a:lumMod val="50000"/>
                            </a:schemeClr>
                          </a:solidFill>
                          <a:effectLst/>
                          <a:latin typeface="Meiryo UI" panose="020B0604030504040204" pitchFamily="50" charset="-128"/>
                          <a:ea typeface="Meiryo UI" panose="020B0604030504040204" pitchFamily="50" charset="-128"/>
                        </a:rPr>
                        <a:t> 68</a:t>
                      </a:r>
                      <a:endParaRPr lang="ja-JP" sz="1100" b="1" dirty="0">
                        <a:solidFill>
                          <a:schemeClr val="tx1">
                            <a:lumMod val="50000"/>
                          </a:schemeClr>
                        </a:solidFill>
                        <a:effectLst/>
                        <a:latin typeface="Meiryo UI" panose="020B0604030504040204" pitchFamily="50" charset="-128"/>
                        <a:ea typeface="Meiryo UI" panose="020B0604030504040204" pitchFamily="50" charset="-128"/>
                      </a:endParaRPr>
                    </a:p>
                    <a:p>
                      <a:pPr>
                        <a:lnSpc>
                          <a:spcPct val="115000"/>
                        </a:lnSpc>
                        <a:spcAft>
                          <a:spcPts val="0"/>
                        </a:spcAft>
                      </a:pPr>
                      <a:r>
                        <a:rPr lang="ja-JP" sz="1100" b="1" dirty="0">
                          <a:solidFill>
                            <a:schemeClr val="tx1">
                              <a:lumMod val="50000"/>
                            </a:schemeClr>
                          </a:solidFill>
                          <a:effectLst/>
                          <a:latin typeface="Meiryo UI" panose="020B0604030504040204" pitchFamily="50" charset="-128"/>
                          <a:ea typeface="Meiryo UI" panose="020B0604030504040204" pitchFamily="50" charset="-128"/>
                        </a:rPr>
                        <a:t>フルーツパン</a:t>
                      </a:r>
                    </a:p>
                    <a:p>
                      <a:pPr>
                        <a:lnSpc>
                          <a:spcPct val="115000"/>
                        </a:lnSpc>
                        <a:spcAft>
                          <a:spcPts val="0"/>
                        </a:spcAft>
                      </a:pPr>
                      <a:r>
                        <a:rPr lang="en-GB" sz="1100" b="1" dirty="0">
                          <a:solidFill>
                            <a:schemeClr val="tx1">
                              <a:lumMod val="50000"/>
                            </a:schemeClr>
                          </a:solidFill>
                          <a:effectLst/>
                          <a:latin typeface="Meiryo UI" panose="020B0604030504040204" pitchFamily="50" charset="-128"/>
                          <a:ea typeface="Meiryo UI" panose="020B0604030504040204" pitchFamily="50" charset="-128"/>
                        </a:rPr>
                        <a:t> </a:t>
                      </a:r>
                      <a:endParaRPr lang="ja-JP" sz="1100" b="1"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72000" marR="2125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just">
                        <a:lnSpc>
                          <a:spcPct val="115000"/>
                        </a:lnSpc>
                        <a:spcAft>
                          <a:spcPts val="0"/>
                        </a:spcAft>
                      </a:pPr>
                      <a:r>
                        <a:rPr lang="en-GB" sz="1100" dirty="0">
                          <a:effectLst/>
                          <a:latin typeface="Meiryo UI" panose="020B0604030504040204" pitchFamily="50" charset="-128"/>
                          <a:ea typeface="Meiryo UI" panose="020B0604030504040204" pitchFamily="50" charset="-128"/>
                        </a:rPr>
                        <a:t>(1) </a:t>
                      </a:r>
                      <a:r>
                        <a:rPr lang="ja-JP" sz="1100" dirty="0">
                          <a:effectLst/>
                          <a:latin typeface="Meiryo UI" panose="020B0604030504040204" pitchFamily="50" charset="-128"/>
                          <a:ea typeface="Meiryo UI" panose="020B0604030504040204" pitchFamily="50" charset="-128"/>
                        </a:rPr>
                        <a:t>フルーツパンは、以下を原料として、香辛料の有無にかかわらず調製したイーストを用いた生地を焼成して得られるパンとする。 </a:t>
                      </a:r>
                    </a:p>
                    <a:p>
                      <a:pPr marL="0" indent="179388" algn="just">
                        <a:lnSpc>
                          <a:spcPct val="115000"/>
                        </a:lnSpc>
                        <a:spcAft>
                          <a:spcPts val="0"/>
                        </a:spcAft>
                      </a:pPr>
                      <a:r>
                        <a:rPr lang="en-GB" sz="1100" dirty="0">
                          <a:effectLst/>
                          <a:latin typeface="Meiryo UI" panose="020B0604030504040204" pitchFamily="50" charset="-128"/>
                          <a:ea typeface="Meiryo UI" panose="020B0604030504040204" pitchFamily="50" charset="-128"/>
                        </a:rPr>
                        <a:t>(a) </a:t>
                      </a:r>
                      <a:r>
                        <a:rPr lang="ja-JP" sz="1100" dirty="0">
                          <a:effectLst/>
                          <a:latin typeface="Meiryo UI" panose="020B0604030504040204" pitchFamily="50" charset="-128"/>
                          <a:ea typeface="Meiryo UI" panose="020B0604030504040204" pitchFamily="50" charset="-128"/>
                        </a:rPr>
                        <a:t>小麦粉と水</a:t>
                      </a:r>
                    </a:p>
                    <a:p>
                      <a:pPr marL="0" indent="179388" algn="just">
                        <a:lnSpc>
                          <a:spcPct val="115000"/>
                        </a:lnSpc>
                        <a:spcAft>
                          <a:spcPts val="0"/>
                        </a:spcAft>
                      </a:pPr>
                      <a:r>
                        <a:rPr lang="en-GB" sz="1100" dirty="0">
                          <a:effectLst/>
                          <a:latin typeface="Meiryo UI" panose="020B0604030504040204" pitchFamily="50" charset="-128"/>
                          <a:ea typeface="Meiryo UI" panose="020B0604030504040204" pitchFamily="50" charset="-128"/>
                        </a:rPr>
                        <a:t>(b) </a:t>
                      </a:r>
                      <a:r>
                        <a:rPr lang="ja-JP" sz="1100" dirty="0">
                          <a:effectLst/>
                          <a:latin typeface="Meiryo UI" panose="020B0604030504040204" pitchFamily="50" charset="-128"/>
                          <a:ea typeface="Meiryo UI" panose="020B0604030504040204" pitchFamily="50" charset="-128"/>
                        </a:rPr>
                        <a:t>全粒小麦粉と水</a:t>
                      </a:r>
                    </a:p>
                    <a:p>
                      <a:pPr marL="0" indent="179388" algn="just">
                        <a:lnSpc>
                          <a:spcPct val="115000"/>
                        </a:lnSpc>
                        <a:spcAft>
                          <a:spcPts val="0"/>
                        </a:spcAft>
                      </a:pPr>
                      <a:r>
                        <a:rPr lang="en-GB" sz="1100" dirty="0">
                          <a:effectLst/>
                          <a:latin typeface="Meiryo UI" panose="020B0604030504040204" pitchFamily="50" charset="-128"/>
                          <a:ea typeface="Meiryo UI" panose="020B0604030504040204" pitchFamily="50" charset="-128"/>
                        </a:rPr>
                        <a:t>(c) </a:t>
                      </a:r>
                      <a:r>
                        <a:rPr lang="ja-JP" sz="1100" dirty="0">
                          <a:effectLst/>
                          <a:latin typeface="Meiryo UI" panose="020B0604030504040204" pitchFamily="50" charset="-128"/>
                          <a:ea typeface="Meiryo UI" panose="020B0604030504040204" pitchFamily="50" charset="-128"/>
                        </a:rPr>
                        <a:t>小麦粉と全粒粉の小麦粉と水の混合物</a:t>
                      </a:r>
                    </a:p>
                    <a:p>
                      <a:pPr marL="179388" indent="-179388" algn="just">
                        <a:lnSpc>
                          <a:spcPct val="115000"/>
                        </a:lnSpc>
                        <a:spcAft>
                          <a:spcPts val="0"/>
                        </a:spcAft>
                      </a:pPr>
                      <a:r>
                        <a:rPr lang="en-US" altLang="ja-JP" sz="1100" dirty="0">
                          <a:effectLst/>
                          <a:latin typeface="Meiryo UI" panose="020B0604030504040204" pitchFamily="50" charset="-128"/>
                          <a:ea typeface="Meiryo UI" panose="020B0604030504040204" pitchFamily="50" charset="-128"/>
                        </a:rPr>
                        <a:t>(2) </a:t>
                      </a:r>
                      <a:r>
                        <a:rPr lang="ja-JP" sz="1100" dirty="0">
                          <a:effectLst/>
                          <a:latin typeface="Meiryo UI" panose="020B0604030504040204" pitchFamily="50" charset="-128"/>
                          <a:ea typeface="Meiryo UI" panose="020B0604030504040204" pitchFamily="50" charset="-128"/>
                        </a:rPr>
                        <a:t>レーズン、小粒の干しぶどう、スルタナ・レーズン、ドライフルーツ、またはその他の適切なフルーツを、小麦粉、全粒粉、またはその混合物の</a:t>
                      </a:r>
                      <a:r>
                        <a:rPr lang="en-GB" sz="1100" dirty="0">
                          <a:effectLst/>
                          <a:latin typeface="Meiryo UI" panose="020B0604030504040204" pitchFamily="50" charset="-128"/>
                          <a:ea typeface="Meiryo UI" panose="020B0604030504040204" pitchFamily="50" charset="-128"/>
                        </a:rPr>
                        <a:t>100kg</a:t>
                      </a:r>
                      <a:r>
                        <a:rPr lang="ja-JP" sz="1100" dirty="0">
                          <a:effectLst/>
                          <a:latin typeface="Meiryo UI" panose="020B0604030504040204" pitchFamily="50" charset="-128"/>
                          <a:ea typeface="Meiryo UI" panose="020B0604030504040204" pitchFamily="50" charset="-128"/>
                        </a:rPr>
                        <a:t>に対して、単独または合計で</a:t>
                      </a:r>
                      <a:r>
                        <a:rPr lang="en-GB" sz="1100" dirty="0">
                          <a:effectLst/>
                          <a:latin typeface="Meiryo UI" panose="020B0604030504040204" pitchFamily="50" charset="-128"/>
                          <a:ea typeface="Meiryo UI" panose="020B0604030504040204" pitchFamily="50" charset="-128"/>
                        </a:rPr>
                        <a:t>10kg</a:t>
                      </a:r>
                      <a:r>
                        <a:rPr lang="ja-JP" sz="1100" dirty="0">
                          <a:effectLst/>
                          <a:latin typeface="Meiryo UI" panose="020B0604030504040204" pitchFamily="50" charset="-128"/>
                          <a:ea typeface="Meiryo UI" panose="020B0604030504040204" pitchFamily="50" charset="-128"/>
                        </a:rPr>
                        <a:t>以上の割合で含むもの</a:t>
                      </a:r>
                      <a:endParaRPr lang="ja-JP" sz="1100" dirty="0">
                        <a:effectLst/>
                        <a:latin typeface="Meiryo UI" panose="020B0604030504040204" pitchFamily="50" charset="-128"/>
                        <a:ea typeface="Meiryo UI" panose="020B0604030504040204" pitchFamily="50" charset="-128"/>
                        <a:cs typeface="Arial" panose="020B0604020202020204" pitchFamily="34" charset="0"/>
                      </a:endParaRPr>
                    </a:p>
                  </a:txBody>
                  <a:tcPr marL="21257" marR="2125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14532508"/>
                  </a:ext>
                </a:extLst>
              </a:tr>
              <a:tr h="494347">
                <a:tc>
                  <a:txBody>
                    <a:bodyPr/>
                    <a:lstStyle/>
                    <a:p>
                      <a:pPr>
                        <a:lnSpc>
                          <a:spcPct val="115000"/>
                        </a:lnSpc>
                        <a:spcAft>
                          <a:spcPts val="0"/>
                        </a:spcAft>
                      </a:pPr>
                      <a:r>
                        <a:rPr lang="ja-JP" sz="1100" b="1" dirty="0">
                          <a:solidFill>
                            <a:schemeClr val="tx1">
                              <a:lumMod val="50000"/>
                            </a:schemeClr>
                          </a:solidFill>
                          <a:effectLst/>
                          <a:latin typeface="Meiryo UI" panose="020B0604030504040204" pitchFamily="50" charset="-128"/>
                          <a:ea typeface="Meiryo UI" panose="020B0604030504040204" pitchFamily="50" charset="-128"/>
                        </a:rPr>
                        <a:t>規則</a:t>
                      </a:r>
                      <a:r>
                        <a:rPr lang="en-GB" sz="1100" b="1" dirty="0">
                          <a:solidFill>
                            <a:schemeClr val="tx1">
                              <a:lumMod val="50000"/>
                            </a:schemeClr>
                          </a:solidFill>
                          <a:effectLst/>
                          <a:latin typeface="Meiryo UI" panose="020B0604030504040204" pitchFamily="50" charset="-128"/>
                          <a:ea typeface="Meiryo UI" panose="020B0604030504040204" pitchFamily="50" charset="-128"/>
                        </a:rPr>
                        <a:t> 140</a:t>
                      </a:r>
                      <a:endParaRPr lang="ja-JP" sz="1100" b="1" dirty="0">
                        <a:solidFill>
                          <a:schemeClr val="tx1">
                            <a:lumMod val="50000"/>
                          </a:schemeClr>
                        </a:solidFill>
                        <a:effectLst/>
                        <a:latin typeface="Meiryo UI" panose="020B0604030504040204" pitchFamily="50" charset="-128"/>
                        <a:ea typeface="Meiryo UI" panose="020B0604030504040204" pitchFamily="50" charset="-128"/>
                      </a:endParaRPr>
                    </a:p>
                    <a:p>
                      <a:pPr>
                        <a:lnSpc>
                          <a:spcPct val="115000"/>
                        </a:lnSpc>
                        <a:spcAft>
                          <a:spcPts val="0"/>
                        </a:spcAft>
                      </a:pPr>
                      <a:r>
                        <a:rPr lang="ja-JP" sz="1100" b="1" dirty="0">
                          <a:solidFill>
                            <a:schemeClr val="tx1">
                              <a:lumMod val="50000"/>
                            </a:schemeClr>
                          </a:solidFill>
                          <a:effectLst/>
                          <a:latin typeface="Meiryo UI" panose="020B0604030504040204" pitchFamily="50" charset="-128"/>
                          <a:ea typeface="Meiryo UI" panose="020B0604030504040204" pitchFamily="50" charset="-128"/>
                        </a:rPr>
                        <a:t>菓子類の表示に関する特別な要件</a:t>
                      </a:r>
                      <a:endParaRPr lang="ja-JP" sz="1100" b="1"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72000" marR="2125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marL="179388" indent="-179388" algn="just">
                        <a:lnSpc>
                          <a:spcPct val="115000"/>
                        </a:lnSpc>
                        <a:spcAft>
                          <a:spcPts val="0"/>
                        </a:spcAft>
                      </a:pPr>
                      <a:r>
                        <a:rPr lang="en-GB" sz="1100" dirty="0">
                          <a:effectLst/>
                          <a:latin typeface="Meiryo UI" panose="020B0604030504040204" pitchFamily="50" charset="-128"/>
                          <a:ea typeface="Meiryo UI" panose="020B0604030504040204" pitchFamily="50" charset="-128"/>
                        </a:rPr>
                        <a:t>(1)</a:t>
                      </a:r>
                      <a:r>
                        <a:rPr lang="ja-JP" sz="1100" dirty="0">
                          <a:effectLst/>
                          <a:latin typeface="Meiryo UI" panose="020B0604030504040204" pitchFamily="50" charset="-128"/>
                          <a:ea typeface="Meiryo UI" panose="020B0604030504040204" pitchFamily="50" charset="-128"/>
                        </a:rPr>
                        <a:t>小麦粉菓子、砂糖菓子、冷凍菓子、氷菓子又は食卓用菓子の包装には、相当量の果実、卵又は乳を含有する場合を除き、「果実」、「卵」若しくは「乳」の語又はこれらに類似する意味の語を用いて表示してはならない。</a:t>
                      </a:r>
                    </a:p>
                    <a:p>
                      <a:pPr marL="179388" indent="-179388" algn="just">
                        <a:lnSpc>
                          <a:spcPct val="115000"/>
                        </a:lnSpc>
                        <a:spcAft>
                          <a:spcPts val="0"/>
                        </a:spcAft>
                      </a:pPr>
                      <a:r>
                        <a:rPr lang="en-GB" sz="1100" dirty="0">
                          <a:effectLst/>
                          <a:latin typeface="Meiryo UI" panose="020B0604030504040204" pitchFamily="50" charset="-128"/>
                          <a:ea typeface="Meiryo UI" panose="020B0604030504040204" pitchFamily="50" charset="-128"/>
                        </a:rPr>
                        <a:t>(2) </a:t>
                      </a:r>
                      <a:r>
                        <a:rPr lang="ja-JP" sz="1100" dirty="0">
                          <a:effectLst/>
                          <a:latin typeface="Meiryo UI" panose="020B0604030504040204" pitchFamily="50" charset="-128"/>
                          <a:ea typeface="Meiryo UI" panose="020B0604030504040204" pitchFamily="50" charset="-128"/>
                        </a:rPr>
                        <a:t>許可された香味物質が添加された菓子のパッケージには、名前が「フレーバー」という言葉と統一的な文字で合わせて表記されていない限り、そのフレーバーをつけた果物またはその他の天然物質の名前を表示してはならない。</a:t>
                      </a:r>
                    </a:p>
                    <a:p>
                      <a:pPr marL="179388" indent="-179388" algn="just">
                        <a:lnSpc>
                          <a:spcPct val="115000"/>
                        </a:lnSpc>
                        <a:spcAft>
                          <a:spcPts val="0"/>
                        </a:spcAft>
                      </a:pPr>
                      <a:r>
                        <a:rPr lang="en-GB" sz="1100" dirty="0">
                          <a:effectLst/>
                          <a:latin typeface="Meiryo UI" panose="020B0604030504040204" pitchFamily="50" charset="-128"/>
                          <a:ea typeface="Meiryo UI" panose="020B0604030504040204" pitchFamily="50" charset="-128"/>
                        </a:rPr>
                        <a:t>(3)</a:t>
                      </a:r>
                      <a:r>
                        <a:rPr lang="ja-JP" sz="1100" dirty="0">
                          <a:effectLst/>
                          <a:latin typeface="Meiryo UI" panose="020B0604030504040204" pitchFamily="50" charset="-128"/>
                          <a:ea typeface="Meiryo UI" panose="020B0604030504040204" pitchFamily="50" charset="-128"/>
                        </a:rPr>
                        <a:t>冷凍菓子、氷菓子又は食卓用菓子の包装の表示に、果実の絵又は果実若しくは果汁を表示し、示唆し、若しくは暗示する表現若しくは方法（果実の名称に「風味」の言葉を合わせて表記したものを除く）を用いてはならないが、その菓子に少なくとも</a:t>
                      </a:r>
                      <a:r>
                        <a:rPr lang="en-GB" sz="1100" dirty="0">
                          <a:effectLst/>
                          <a:latin typeface="Meiryo UI" panose="020B0604030504040204" pitchFamily="50" charset="-128"/>
                          <a:ea typeface="Meiryo UI" panose="020B0604030504040204" pitchFamily="50" charset="-128"/>
                        </a:rPr>
                        <a:t>5%</a:t>
                      </a:r>
                      <a:r>
                        <a:rPr lang="ja-JP" sz="1100" dirty="0">
                          <a:effectLst/>
                          <a:latin typeface="Meiryo UI" panose="020B0604030504040204" pitchFamily="50" charset="-128"/>
                          <a:ea typeface="Meiryo UI" panose="020B0604030504040204" pitchFamily="50" charset="-128"/>
                        </a:rPr>
                        <a:t>の果実又は果汁が含まれていること。</a:t>
                      </a:r>
                      <a:endParaRPr lang="ja-JP" sz="1100" dirty="0">
                        <a:effectLst/>
                        <a:latin typeface="Meiryo UI" panose="020B0604030504040204" pitchFamily="50" charset="-128"/>
                        <a:ea typeface="Meiryo UI" panose="020B0604030504040204" pitchFamily="50" charset="-128"/>
                        <a:cs typeface="Arial" panose="020B0604020202020204" pitchFamily="34" charset="0"/>
                      </a:endParaRPr>
                    </a:p>
                  </a:txBody>
                  <a:tcPr marL="21257" marR="2125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7052727"/>
                  </a:ext>
                </a:extLst>
              </a:tr>
              <a:tr h="108648">
                <a:tc>
                  <a:txBody>
                    <a:bodyPr/>
                    <a:lstStyle/>
                    <a:p>
                      <a:pPr algn="just">
                        <a:lnSpc>
                          <a:spcPct val="115000"/>
                        </a:lnSpc>
                        <a:spcAft>
                          <a:spcPts val="0"/>
                        </a:spcAft>
                      </a:pPr>
                      <a:r>
                        <a:rPr lang="en-US" sz="1100" b="1" dirty="0" err="1">
                          <a:solidFill>
                            <a:schemeClr val="tx1">
                              <a:lumMod val="50000"/>
                            </a:schemeClr>
                          </a:solidFill>
                          <a:effectLst/>
                          <a:latin typeface="Meiryo UI" panose="020B0604030504040204" pitchFamily="50" charset="-128"/>
                          <a:ea typeface="Meiryo UI" panose="020B0604030504040204" pitchFamily="50" charset="-128"/>
                        </a:rPr>
                        <a:t>規則</a:t>
                      </a:r>
                      <a:r>
                        <a:rPr lang="en-US" sz="1100" b="1" dirty="0">
                          <a:solidFill>
                            <a:schemeClr val="tx1">
                              <a:lumMod val="50000"/>
                            </a:schemeClr>
                          </a:solidFill>
                          <a:effectLst/>
                          <a:latin typeface="Meiryo UI" panose="020B0604030504040204" pitchFamily="50" charset="-128"/>
                          <a:ea typeface="Meiryo UI" panose="020B0604030504040204" pitchFamily="50" charset="-128"/>
                        </a:rPr>
                        <a:t> </a:t>
                      </a:r>
                      <a:r>
                        <a:rPr lang="en-GB" sz="1100" b="1" dirty="0">
                          <a:solidFill>
                            <a:schemeClr val="tx1">
                              <a:lumMod val="50000"/>
                            </a:schemeClr>
                          </a:solidFill>
                          <a:effectLst/>
                          <a:latin typeface="Meiryo UI" panose="020B0604030504040204" pitchFamily="50" charset="-128"/>
                          <a:ea typeface="Meiryo UI" panose="020B0604030504040204" pitchFamily="50" charset="-128"/>
                        </a:rPr>
                        <a:t>228 </a:t>
                      </a:r>
                      <a:endParaRPr lang="ja-JP" sz="1100" b="1" dirty="0">
                        <a:solidFill>
                          <a:schemeClr val="tx1">
                            <a:lumMod val="50000"/>
                          </a:schemeClr>
                        </a:solidFill>
                        <a:effectLst/>
                        <a:latin typeface="Meiryo UI" panose="020B0604030504040204" pitchFamily="50" charset="-128"/>
                        <a:ea typeface="Meiryo UI" panose="020B0604030504040204" pitchFamily="50" charset="-128"/>
                      </a:endParaRPr>
                    </a:p>
                    <a:p>
                      <a:pPr algn="just">
                        <a:lnSpc>
                          <a:spcPct val="115000"/>
                        </a:lnSpc>
                        <a:spcAft>
                          <a:spcPts val="0"/>
                        </a:spcAft>
                      </a:pPr>
                      <a:r>
                        <a:rPr lang="en-US" sz="1100" b="1" dirty="0" err="1">
                          <a:solidFill>
                            <a:schemeClr val="tx1">
                              <a:lumMod val="50000"/>
                            </a:schemeClr>
                          </a:solidFill>
                          <a:effectLst/>
                          <a:latin typeface="Meiryo UI" panose="020B0604030504040204" pitchFamily="50" charset="-128"/>
                          <a:ea typeface="Meiryo UI" panose="020B0604030504040204" pitchFamily="50" charset="-128"/>
                        </a:rPr>
                        <a:t>果物製品</a:t>
                      </a:r>
                      <a:r>
                        <a:rPr lang="en-US" sz="1100" b="1" dirty="0">
                          <a:solidFill>
                            <a:schemeClr val="tx1">
                              <a:lumMod val="50000"/>
                            </a:schemeClr>
                          </a:solidFill>
                          <a:effectLst/>
                          <a:latin typeface="Meiryo UI" panose="020B0604030504040204" pitchFamily="50" charset="-128"/>
                          <a:ea typeface="Meiryo UI" panose="020B0604030504040204" pitchFamily="50" charset="-128"/>
                        </a:rPr>
                        <a:t> </a:t>
                      </a:r>
                      <a:endParaRPr lang="ja-JP" sz="1100" b="1"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72000" marR="2125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just">
                        <a:lnSpc>
                          <a:spcPct val="115000"/>
                        </a:lnSpc>
                        <a:spcAft>
                          <a:spcPts val="0"/>
                        </a:spcAft>
                      </a:pPr>
                      <a:r>
                        <a:rPr lang="ja-JP" sz="1100" dirty="0">
                          <a:effectLst/>
                          <a:latin typeface="Meiryo UI" panose="020B0604030504040204" pitchFamily="50" charset="-128"/>
                          <a:ea typeface="Meiryo UI" panose="020B0604030504040204" pitchFamily="50" charset="-128"/>
                        </a:rPr>
                        <a:t>「果実製品」とは、果実から調製された食品をいい、規則</a:t>
                      </a:r>
                      <a:r>
                        <a:rPr lang="en-GB" sz="1100" dirty="0">
                          <a:effectLst/>
                          <a:latin typeface="Meiryo UI" panose="020B0604030504040204" pitchFamily="50" charset="-128"/>
                          <a:ea typeface="Meiryo UI" panose="020B0604030504040204" pitchFamily="50" charset="-128"/>
                        </a:rPr>
                        <a:t>229</a:t>
                      </a:r>
                      <a:r>
                        <a:rPr lang="ja-JP" sz="1100" dirty="0">
                          <a:effectLst/>
                          <a:latin typeface="Meiryo UI" panose="020B0604030504040204" pitchFamily="50" charset="-128"/>
                          <a:ea typeface="Meiryo UI" panose="020B0604030504040204" pitchFamily="50" charset="-128"/>
                        </a:rPr>
                        <a:t>から</a:t>
                      </a:r>
                      <a:r>
                        <a:rPr lang="en-GB" sz="1100" dirty="0">
                          <a:effectLst/>
                          <a:latin typeface="Meiryo UI" panose="020B0604030504040204" pitchFamily="50" charset="-128"/>
                          <a:ea typeface="Meiryo UI" panose="020B0604030504040204" pitchFamily="50" charset="-128"/>
                        </a:rPr>
                        <a:t>242</a:t>
                      </a:r>
                      <a:r>
                        <a:rPr lang="ja-JP" sz="1100" dirty="0">
                          <a:effectLst/>
                          <a:latin typeface="Meiryo UI" panose="020B0604030504040204" pitchFamily="50" charset="-128"/>
                          <a:ea typeface="Meiryo UI" panose="020B0604030504040204" pitchFamily="50" charset="-128"/>
                        </a:rPr>
                        <a:t>及び規則</a:t>
                      </a:r>
                      <a:r>
                        <a:rPr lang="en-GB" sz="1100" dirty="0">
                          <a:effectLst/>
                          <a:latin typeface="Meiryo UI" panose="020B0604030504040204" pitchFamily="50" charset="-128"/>
                          <a:ea typeface="Meiryo UI" panose="020B0604030504040204" pitchFamily="50" charset="-128"/>
                        </a:rPr>
                        <a:t>244</a:t>
                      </a:r>
                      <a:r>
                        <a:rPr lang="ja-JP" sz="1100" dirty="0">
                          <a:effectLst/>
                          <a:latin typeface="Meiryo UI" panose="020B0604030504040204" pitchFamily="50" charset="-128"/>
                          <a:ea typeface="Meiryo UI" panose="020B0604030504040204" pitchFamily="50" charset="-128"/>
                        </a:rPr>
                        <a:t>から</a:t>
                      </a:r>
                      <a:r>
                        <a:rPr lang="en-GB" sz="1100" dirty="0">
                          <a:effectLst/>
                          <a:latin typeface="Meiryo UI" panose="020B0604030504040204" pitchFamily="50" charset="-128"/>
                          <a:ea typeface="Meiryo UI" panose="020B0604030504040204" pitchFamily="50" charset="-128"/>
                        </a:rPr>
                        <a:t>245</a:t>
                      </a:r>
                      <a:r>
                        <a:rPr lang="ja-JP" sz="1100" dirty="0">
                          <a:effectLst/>
                          <a:latin typeface="Meiryo UI" panose="020B0604030504040204" pitchFamily="50" charset="-128"/>
                          <a:ea typeface="Meiryo UI" panose="020B0604030504040204" pitchFamily="50" charset="-128"/>
                        </a:rPr>
                        <a:t>に規定する規格を有する食品を含むものとする。</a:t>
                      </a:r>
                      <a:endParaRPr lang="ja-JP" sz="1100" dirty="0">
                        <a:effectLst/>
                        <a:latin typeface="Meiryo UI" panose="020B0604030504040204" pitchFamily="50" charset="-128"/>
                        <a:ea typeface="Meiryo UI" panose="020B0604030504040204" pitchFamily="50" charset="-128"/>
                        <a:cs typeface="Arial" panose="020B0604020202020204" pitchFamily="34" charset="0"/>
                      </a:endParaRPr>
                    </a:p>
                  </a:txBody>
                  <a:tcPr marL="21257" marR="2125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20415070"/>
                  </a:ext>
                </a:extLst>
              </a:tr>
            </a:tbl>
          </a:graphicData>
        </a:graphic>
      </p:graphicFrame>
    </p:spTree>
    <p:extLst>
      <p:ext uri="{BB962C8B-B14F-4D97-AF65-F5344CB8AC3E}">
        <p14:creationId xmlns:p14="http://schemas.microsoft.com/office/powerpoint/2010/main" val="11971630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調査対象青果物関連の加工食品に関する規制の概要</a:t>
            </a:r>
            <a:br>
              <a:rPr lang="en-US" altLang="ja-JP" sz="1800"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加工食品の定義・基準 </a:t>
            </a:r>
            <a:r>
              <a:rPr lang="en-US" altLang="ja-JP" sz="1800" dirty="0">
                <a:solidFill>
                  <a:srgbClr val="FFFFFF"/>
                </a:solidFill>
                <a:latin typeface="Meiryo UI" panose="020B0604030504040204" pitchFamily="50" charset="-128"/>
                <a:ea typeface="Meiryo UI" panose="020B0604030504040204" pitchFamily="50" charset="-128"/>
              </a:rPr>
              <a:t>(2/3)</a:t>
            </a:r>
            <a:endParaRPr kumimoji="1" lang="ja-JP" altLang="en-US" dirty="0">
              <a:latin typeface="Meiryo UI" panose="020B0604030504040204" pitchFamily="50" charset="-128"/>
              <a:ea typeface="Meiryo UI" panose="020B0604030504040204" pitchFamily="50" charset="-128"/>
            </a:endParaRPr>
          </a:p>
        </p:txBody>
      </p:sp>
      <p:sp>
        <p:nvSpPr>
          <p:cNvPr id="5" name="正方形/長方形 4"/>
          <p:cNvSpPr/>
          <p:nvPr/>
        </p:nvSpPr>
        <p:spPr>
          <a:xfrm>
            <a:off x="0" y="747623"/>
            <a:ext cx="9906000" cy="307777"/>
          </a:xfrm>
          <a:prstGeom prst="rect">
            <a:avLst/>
          </a:prstGeom>
        </p:spPr>
        <p:txBody>
          <a:bodyPr wrap="square">
            <a:spAutoFit/>
          </a:bodyPr>
          <a:lstStyle/>
          <a:p>
            <a:r>
              <a:rPr lang="en-US" altLang="ja-JP" sz="1400" dirty="0">
                <a:latin typeface="Meiryo UI" panose="020B0604030504040204" pitchFamily="50" charset="-128"/>
                <a:ea typeface="Meiryo UI" panose="020B0604030504040204" pitchFamily="50" charset="-128"/>
              </a:rPr>
              <a:t>1985</a:t>
            </a:r>
            <a:r>
              <a:rPr lang="ja-JP" altLang="en-US" sz="1400" dirty="0">
                <a:latin typeface="Meiryo UI" panose="020B0604030504040204" pitchFamily="50" charset="-128"/>
                <a:ea typeface="Meiryo UI" panose="020B0604030504040204" pitchFamily="50" charset="-128"/>
              </a:rPr>
              <a:t>年の食品規則に加工食品の定義・基準が定められている。</a:t>
            </a:r>
          </a:p>
        </p:txBody>
      </p:sp>
      <p:sp>
        <p:nvSpPr>
          <p:cNvPr id="9" name="Rectangle 2"/>
          <p:cNvSpPr>
            <a:spLocks noChangeArrowheads="1"/>
          </p:cNvSpPr>
          <p:nvPr/>
        </p:nvSpPr>
        <p:spPr bwMode="auto">
          <a:xfrm>
            <a:off x="3021504" y="1278783"/>
            <a:ext cx="386299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ja-JP" sz="1400" b="1"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1985</a:t>
            </a:r>
            <a:r>
              <a:rPr kumimoji="0" lang="ja-JP" altLang="en-GB" sz="1400" b="1"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年食品規則による</a:t>
            </a:r>
            <a:r>
              <a:rPr kumimoji="0" lang="ja-JP" altLang="en-US" sz="1400" b="1"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加工食品</a:t>
            </a:r>
            <a:r>
              <a:rPr kumimoji="0" lang="ja-JP" altLang="en-GB" sz="1400" b="1"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の</a:t>
            </a:r>
            <a:r>
              <a:rPr kumimoji="0" lang="ja-JP" altLang="en-US" sz="1400" b="1"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定義・</a:t>
            </a:r>
            <a:r>
              <a:rPr kumimoji="0" lang="ja-JP" altLang="en-GB" sz="1400" b="1"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基準</a:t>
            </a:r>
            <a:endParaRPr kumimoji="0" lang="ja-JP" altLang="en-GB" sz="1050" b="0" i="0" u="none" strike="noStrike" cap="none" normalizeH="0" baseline="0" dirty="0">
              <a:ln>
                <a:noFill/>
              </a:ln>
              <a:solidFill>
                <a:schemeClr val="tx1">
                  <a:lumMod val="50000"/>
                </a:schemeClr>
              </a:solidFill>
              <a:effectLst/>
            </a:endParaRPr>
          </a:p>
        </p:txBody>
      </p:sp>
      <p:sp>
        <p:nvSpPr>
          <p:cNvPr id="10" name="Rectangle 2"/>
          <p:cNvSpPr>
            <a:spLocks noChangeArrowheads="1"/>
          </p:cNvSpPr>
          <p:nvPr/>
        </p:nvSpPr>
        <p:spPr bwMode="auto">
          <a:xfrm>
            <a:off x="408353" y="6090537"/>
            <a:ext cx="2939343"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GB" sz="9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出典：</a:t>
            </a:r>
            <a:r>
              <a:rPr kumimoji="0" lang="en-GB" altLang="ja-JP" sz="9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1985</a:t>
            </a:r>
            <a:r>
              <a:rPr kumimoji="0" lang="ja-JP" altLang="en-GB" sz="9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年食品規則</a:t>
            </a:r>
            <a:endParaRPr kumimoji="0" lang="ja-JP" altLang="en-GB" sz="1800" i="0" u="none" strike="noStrike" cap="none" normalizeH="0" baseline="0" dirty="0">
              <a:ln>
                <a:noFill/>
              </a:ln>
              <a:solidFill>
                <a:schemeClr val="tx1">
                  <a:lumMod val="50000"/>
                </a:schemeClr>
              </a:solidFill>
              <a:effectLst/>
              <a:latin typeface="Arial" panose="020B0604020202020204" pitchFamily="34" charset="0"/>
            </a:endParaRPr>
          </a:p>
        </p:txBody>
      </p:sp>
      <p:graphicFrame>
        <p:nvGraphicFramePr>
          <p:cNvPr id="2" name="表 1"/>
          <p:cNvGraphicFramePr>
            <a:graphicFrameLocks noGrp="1"/>
          </p:cNvGraphicFramePr>
          <p:nvPr/>
        </p:nvGraphicFramePr>
        <p:xfrm>
          <a:off x="128463" y="1601255"/>
          <a:ext cx="9684000" cy="4241292"/>
        </p:xfrm>
        <a:graphic>
          <a:graphicData uri="http://schemas.openxmlformats.org/drawingml/2006/table">
            <a:tbl>
              <a:tblPr firstRow="1" firstCol="1" bandRow="1">
                <a:tableStyleId>{5C22544A-7EE6-4342-B048-85BDC9FD1C3A}</a:tableStyleId>
              </a:tblPr>
              <a:tblGrid>
                <a:gridCol w="1260000">
                  <a:extLst>
                    <a:ext uri="{9D8B030D-6E8A-4147-A177-3AD203B41FA5}">
                      <a16:colId xmlns:a16="http://schemas.microsoft.com/office/drawing/2014/main" val="1771985074"/>
                    </a:ext>
                  </a:extLst>
                </a:gridCol>
                <a:gridCol w="8424000">
                  <a:extLst>
                    <a:ext uri="{9D8B030D-6E8A-4147-A177-3AD203B41FA5}">
                      <a16:colId xmlns:a16="http://schemas.microsoft.com/office/drawing/2014/main" val="939823633"/>
                    </a:ext>
                  </a:extLst>
                </a:gridCol>
              </a:tblGrid>
              <a:tr h="171109">
                <a:tc>
                  <a:txBody>
                    <a:bodyPr/>
                    <a:lstStyle/>
                    <a:p>
                      <a:pPr algn="ctr">
                        <a:lnSpc>
                          <a:spcPct val="115000"/>
                        </a:lnSpc>
                        <a:spcAft>
                          <a:spcPts val="0"/>
                        </a:spcAft>
                      </a:pPr>
                      <a:r>
                        <a:rPr lang="en-US" sz="1100" b="1" dirty="0" err="1">
                          <a:solidFill>
                            <a:schemeClr val="tx1">
                              <a:lumMod val="50000"/>
                            </a:schemeClr>
                          </a:solidFill>
                          <a:effectLst/>
                          <a:latin typeface="Meiryo UI" panose="020B0604030504040204" pitchFamily="50" charset="-128"/>
                          <a:ea typeface="Meiryo UI" panose="020B0604030504040204" pitchFamily="50" charset="-128"/>
                        </a:rPr>
                        <a:t>規則</a:t>
                      </a:r>
                      <a:endParaRPr lang="ja-JP" sz="1100" b="1"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21257" marR="2125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lnSpc>
                          <a:spcPct val="115000"/>
                        </a:lnSpc>
                        <a:spcAft>
                          <a:spcPts val="0"/>
                        </a:spcAft>
                      </a:pPr>
                      <a:r>
                        <a:rPr lang="ja-JP" sz="1100" dirty="0">
                          <a:solidFill>
                            <a:schemeClr val="tx1">
                              <a:lumMod val="50000"/>
                            </a:schemeClr>
                          </a:solidFill>
                          <a:effectLst/>
                          <a:latin typeface="Meiryo UI" panose="020B0604030504040204" pitchFamily="50" charset="-128"/>
                          <a:ea typeface="Meiryo UI" panose="020B0604030504040204" pitchFamily="50" charset="-128"/>
                        </a:rPr>
                        <a:t>概要</a:t>
                      </a:r>
                      <a:endParaRPr lang="ja-JP" sz="11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21257" marR="2125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extLst>
                  <a:ext uri="{0D108BD9-81ED-4DB2-BD59-A6C34878D82A}">
                    <a16:rowId xmlns:a16="http://schemas.microsoft.com/office/drawing/2014/main" val="45648618"/>
                  </a:ext>
                </a:extLst>
              </a:tr>
              <a:tr h="325943">
                <a:tc>
                  <a:txBody>
                    <a:bodyPr/>
                    <a:lstStyle/>
                    <a:p>
                      <a:pPr algn="ctr">
                        <a:lnSpc>
                          <a:spcPct val="115000"/>
                        </a:lnSpc>
                        <a:spcAft>
                          <a:spcPts val="0"/>
                        </a:spcAft>
                      </a:pPr>
                      <a:r>
                        <a:rPr lang="ja-JP" sz="1100" b="1" dirty="0">
                          <a:solidFill>
                            <a:schemeClr val="tx1">
                              <a:lumMod val="50000"/>
                            </a:schemeClr>
                          </a:solidFill>
                          <a:effectLst/>
                          <a:latin typeface="Meiryo UI" panose="020B0604030504040204" pitchFamily="50" charset="-128"/>
                          <a:ea typeface="Meiryo UI" panose="020B0604030504040204" pitchFamily="50" charset="-128"/>
                        </a:rPr>
                        <a:t>規則</a:t>
                      </a:r>
                      <a:r>
                        <a:rPr lang="en-GB" sz="1100" b="1" dirty="0">
                          <a:solidFill>
                            <a:schemeClr val="tx1">
                              <a:lumMod val="50000"/>
                            </a:schemeClr>
                          </a:solidFill>
                          <a:effectLst/>
                          <a:latin typeface="Meiryo UI" panose="020B0604030504040204" pitchFamily="50" charset="-128"/>
                          <a:ea typeface="Meiryo UI" panose="020B0604030504040204" pitchFamily="50" charset="-128"/>
                        </a:rPr>
                        <a:t>229</a:t>
                      </a:r>
                      <a:endParaRPr lang="ja-JP" sz="1100" b="1" dirty="0">
                        <a:solidFill>
                          <a:schemeClr val="tx1">
                            <a:lumMod val="50000"/>
                          </a:schemeClr>
                        </a:solidFill>
                        <a:effectLst/>
                        <a:latin typeface="Meiryo UI" panose="020B0604030504040204" pitchFamily="50" charset="-128"/>
                        <a:ea typeface="Meiryo UI" panose="020B0604030504040204" pitchFamily="50" charset="-128"/>
                      </a:endParaRPr>
                    </a:p>
                    <a:p>
                      <a:pPr algn="ctr">
                        <a:lnSpc>
                          <a:spcPct val="115000"/>
                        </a:lnSpc>
                        <a:spcAft>
                          <a:spcPts val="0"/>
                        </a:spcAft>
                      </a:pPr>
                      <a:r>
                        <a:rPr lang="en-GB" sz="1100" b="1" dirty="0">
                          <a:solidFill>
                            <a:schemeClr val="tx1">
                              <a:lumMod val="50000"/>
                            </a:schemeClr>
                          </a:solidFill>
                          <a:effectLst/>
                          <a:latin typeface="Meiryo UI" panose="020B0604030504040204" pitchFamily="50" charset="-128"/>
                          <a:ea typeface="Meiryo UI" panose="020B0604030504040204" pitchFamily="50" charset="-128"/>
                        </a:rPr>
                        <a:t> </a:t>
                      </a:r>
                      <a:r>
                        <a:rPr lang="ja-JP" sz="1100" b="1" dirty="0">
                          <a:solidFill>
                            <a:schemeClr val="tx1">
                              <a:lumMod val="50000"/>
                            </a:schemeClr>
                          </a:solidFill>
                          <a:effectLst/>
                          <a:latin typeface="Meiryo UI" panose="020B0604030504040204" pitchFamily="50" charset="-128"/>
                          <a:ea typeface="Meiryo UI" panose="020B0604030504040204" pitchFamily="50" charset="-128"/>
                        </a:rPr>
                        <a:t>砂糖漬けの果実等</a:t>
                      </a:r>
                    </a:p>
                    <a:p>
                      <a:pPr algn="ctr">
                        <a:lnSpc>
                          <a:spcPct val="115000"/>
                        </a:lnSpc>
                        <a:spcAft>
                          <a:spcPts val="0"/>
                        </a:spcAft>
                      </a:pPr>
                      <a:r>
                        <a:rPr lang="en-GB" sz="1100" b="1" dirty="0">
                          <a:solidFill>
                            <a:schemeClr val="tx1">
                              <a:lumMod val="50000"/>
                            </a:schemeClr>
                          </a:solidFill>
                          <a:effectLst/>
                          <a:latin typeface="Meiryo UI" panose="020B0604030504040204" pitchFamily="50" charset="-128"/>
                          <a:ea typeface="Meiryo UI" panose="020B0604030504040204" pitchFamily="50" charset="-128"/>
                        </a:rPr>
                        <a:t> </a:t>
                      </a:r>
                      <a:endParaRPr lang="ja-JP" sz="1100" b="1"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21257" marR="2125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marL="269875" indent="-269875" algn="just">
                        <a:lnSpc>
                          <a:spcPct val="115000"/>
                        </a:lnSpc>
                        <a:spcAft>
                          <a:spcPts val="0"/>
                        </a:spcAft>
                      </a:pPr>
                      <a:r>
                        <a:rPr lang="en-GB" sz="1100" dirty="0">
                          <a:effectLst/>
                          <a:latin typeface="Meiryo UI" panose="020B0604030504040204" pitchFamily="50" charset="-128"/>
                          <a:ea typeface="Meiryo UI" panose="020B0604030504040204" pitchFamily="50" charset="-128"/>
                        </a:rPr>
                        <a:t>(1) </a:t>
                      </a:r>
                      <a:r>
                        <a:rPr lang="ja-JP" sz="1100" dirty="0">
                          <a:effectLst/>
                          <a:latin typeface="Meiryo UI" panose="020B0604030504040204" pitchFamily="50" charset="-128"/>
                          <a:ea typeface="Meiryo UI" panose="020B0604030504040204" pitchFamily="50" charset="-128"/>
                        </a:rPr>
                        <a:t>砂糖漬など：生果実又は生果実の混合物の可食部を砂糖、グリセロール（糖アルコールの一種）又はソルビトール（甘味料の一種）で処理したものであること。 </a:t>
                      </a:r>
                    </a:p>
                    <a:p>
                      <a:pPr algn="just">
                        <a:lnSpc>
                          <a:spcPct val="115000"/>
                        </a:lnSpc>
                        <a:spcAft>
                          <a:spcPts val="0"/>
                        </a:spcAft>
                      </a:pPr>
                      <a:r>
                        <a:rPr lang="en-GB" sz="1100" dirty="0">
                          <a:effectLst/>
                          <a:latin typeface="Meiryo UI" panose="020B0604030504040204" pitchFamily="50" charset="-128"/>
                          <a:ea typeface="Meiryo UI" panose="020B0604030504040204" pitchFamily="50" charset="-128"/>
                        </a:rPr>
                        <a:t>(2) </a:t>
                      </a:r>
                      <a:r>
                        <a:rPr lang="ja-JP" sz="1100" dirty="0">
                          <a:effectLst/>
                          <a:latin typeface="Meiryo UI" panose="020B0604030504040204" pitchFamily="50" charset="-128"/>
                          <a:ea typeface="Meiryo UI" panose="020B0604030504040204" pitchFamily="50" charset="-128"/>
                        </a:rPr>
                        <a:t>砂糖漬けの果実等は、許可された保存料を含むことができる。 </a:t>
                      </a:r>
                    </a:p>
                    <a:p>
                      <a:pPr algn="just">
                        <a:lnSpc>
                          <a:spcPct val="115000"/>
                        </a:lnSpc>
                        <a:spcAft>
                          <a:spcPts val="0"/>
                        </a:spcAft>
                      </a:pPr>
                      <a:r>
                        <a:rPr lang="en-GB" sz="1100" dirty="0">
                          <a:effectLst/>
                          <a:latin typeface="Meiryo UI" panose="020B0604030504040204" pitchFamily="50" charset="-128"/>
                          <a:ea typeface="Meiryo UI" panose="020B0604030504040204" pitchFamily="50" charset="-128"/>
                        </a:rPr>
                        <a:t>(3) </a:t>
                      </a:r>
                      <a:r>
                        <a:rPr lang="ja-JP" sz="1100" dirty="0">
                          <a:effectLst/>
                          <a:latin typeface="Meiryo UI" panose="020B0604030504040204" pitchFamily="50" charset="-128"/>
                          <a:ea typeface="Meiryo UI" panose="020B0604030504040204" pitchFamily="50" charset="-128"/>
                        </a:rPr>
                        <a:t>チェリーキャンディーは、許可された着色料を含むことができる。 </a:t>
                      </a:r>
                    </a:p>
                    <a:p>
                      <a:pPr algn="just">
                        <a:lnSpc>
                          <a:spcPct val="115000"/>
                        </a:lnSpc>
                        <a:spcAft>
                          <a:spcPts val="0"/>
                        </a:spcAft>
                      </a:pPr>
                      <a:r>
                        <a:rPr lang="en-GB" sz="1100" dirty="0">
                          <a:effectLst/>
                          <a:latin typeface="Meiryo UI" panose="020B0604030504040204" pitchFamily="50" charset="-128"/>
                          <a:ea typeface="Meiryo UI" panose="020B0604030504040204" pitchFamily="50" charset="-128"/>
                        </a:rPr>
                        <a:t>(</a:t>
                      </a:r>
                      <a:r>
                        <a:rPr lang="ja-JP" sz="1100" dirty="0">
                          <a:effectLst/>
                          <a:latin typeface="Meiryo UI" panose="020B0604030504040204" pitchFamily="50" charset="-128"/>
                          <a:ea typeface="Meiryo UI" panose="020B0604030504040204" pitchFamily="50" charset="-128"/>
                        </a:rPr>
                        <a:t>砂糖漬けの果実等を収めた包装の表示に、「砂糖漬けの果物」などと記載し、その直後にその原材料となった果物の名称を記載すること。</a:t>
                      </a:r>
                      <a:endParaRPr lang="ja-JP" sz="1100" dirty="0">
                        <a:effectLst/>
                        <a:latin typeface="Meiryo UI" panose="020B0604030504040204" pitchFamily="50" charset="-128"/>
                        <a:ea typeface="Meiryo UI" panose="020B0604030504040204" pitchFamily="50" charset="-128"/>
                        <a:cs typeface="Arial" panose="020B0604020202020204" pitchFamily="34" charset="0"/>
                      </a:endParaRPr>
                    </a:p>
                  </a:txBody>
                  <a:tcPr marL="21257" marR="2125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05082379"/>
                  </a:ext>
                </a:extLst>
              </a:tr>
              <a:tr h="108648">
                <a:tc>
                  <a:txBody>
                    <a:bodyPr/>
                    <a:lstStyle/>
                    <a:p>
                      <a:pPr algn="ctr">
                        <a:lnSpc>
                          <a:spcPct val="115000"/>
                        </a:lnSpc>
                        <a:spcAft>
                          <a:spcPts val="0"/>
                        </a:spcAft>
                      </a:pPr>
                      <a:r>
                        <a:rPr lang="en-US" sz="1100" b="1" dirty="0" err="1">
                          <a:solidFill>
                            <a:schemeClr val="tx1">
                              <a:lumMod val="50000"/>
                            </a:schemeClr>
                          </a:solidFill>
                          <a:effectLst/>
                          <a:latin typeface="Meiryo UI" panose="020B0604030504040204" pitchFamily="50" charset="-128"/>
                          <a:ea typeface="Meiryo UI" panose="020B0604030504040204" pitchFamily="50" charset="-128"/>
                        </a:rPr>
                        <a:t>規制</a:t>
                      </a:r>
                      <a:r>
                        <a:rPr lang="en-GB" sz="1100" b="1" dirty="0">
                          <a:solidFill>
                            <a:schemeClr val="tx1">
                              <a:lumMod val="50000"/>
                            </a:schemeClr>
                          </a:solidFill>
                          <a:effectLst/>
                          <a:latin typeface="Meiryo UI" panose="020B0604030504040204" pitchFamily="50" charset="-128"/>
                          <a:ea typeface="Meiryo UI" panose="020B0604030504040204" pitchFamily="50" charset="-128"/>
                        </a:rPr>
                        <a:t> 230 </a:t>
                      </a:r>
                      <a:endParaRPr lang="ja-JP" sz="1100" b="1" dirty="0">
                        <a:solidFill>
                          <a:schemeClr val="tx1">
                            <a:lumMod val="50000"/>
                          </a:schemeClr>
                        </a:solidFill>
                        <a:effectLst/>
                        <a:latin typeface="Meiryo UI" panose="020B0604030504040204" pitchFamily="50" charset="-128"/>
                        <a:ea typeface="Meiryo UI" panose="020B0604030504040204" pitchFamily="50" charset="-128"/>
                      </a:endParaRPr>
                    </a:p>
                    <a:p>
                      <a:pPr algn="ctr">
                        <a:lnSpc>
                          <a:spcPct val="115000"/>
                        </a:lnSpc>
                        <a:spcAft>
                          <a:spcPts val="0"/>
                        </a:spcAft>
                      </a:pPr>
                      <a:r>
                        <a:rPr lang="en-US" sz="1100" b="1" dirty="0" err="1">
                          <a:solidFill>
                            <a:schemeClr val="tx1">
                              <a:lumMod val="50000"/>
                            </a:schemeClr>
                          </a:solidFill>
                          <a:effectLst/>
                          <a:latin typeface="Meiryo UI" panose="020B0604030504040204" pitchFamily="50" charset="-128"/>
                          <a:ea typeface="Meiryo UI" panose="020B0604030504040204" pitchFamily="50" charset="-128"/>
                        </a:rPr>
                        <a:t>塩漬け</a:t>
                      </a:r>
                      <a:r>
                        <a:rPr lang="ja-JP" sz="1100" b="1" dirty="0">
                          <a:solidFill>
                            <a:schemeClr val="tx1">
                              <a:lumMod val="50000"/>
                            </a:schemeClr>
                          </a:solidFill>
                          <a:effectLst/>
                          <a:latin typeface="Meiryo UI" panose="020B0604030504040204" pitchFamily="50" charset="-128"/>
                          <a:ea typeface="Meiryo UI" panose="020B0604030504040204" pitchFamily="50" charset="-128"/>
                        </a:rPr>
                        <a:t>果実</a:t>
                      </a:r>
                      <a:endParaRPr lang="ja-JP" sz="1100" b="1"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21257" marR="2125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just">
                        <a:lnSpc>
                          <a:spcPct val="115000"/>
                        </a:lnSpc>
                        <a:spcAft>
                          <a:spcPts val="0"/>
                        </a:spcAft>
                      </a:pPr>
                      <a:r>
                        <a:rPr lang="en-GB" sz="1100" dirty="0">
                          <a:effectLst/>
                          <a:latin typeface="Meiryo UI" panose="020B0604030504040204" pitchFamily="50" charset="-128"/>
                          <a:ea typeface="Meiryo UI" panose="020B0604030504040204" pitchFamily="50" charset="-128"/>
                        </a:rPr>
                        <a:t>(1) </a:t>
                      </a:r>
                      <a:r>
                        <a:rPr lang="ja-JP" sz="1100" dirty="0">
                          <a:effectLst/>
                          <a:latin typeface="Meiryo UI" panose="020B0604030504040204" pitchFamily="50" charset="-128"/>
                          <a:ea typeface="Meiryo UI" panose="020B0604030504040204" pitchFamily="50" charset="-128"/>
                        </a:rPr>
                        <a:t>塩漬け果実は、果実を食塩で処理したものであること。</a:t>
                      </a:r>
                    </a:p>
                    <a:p>
                      <a:pPr algn="just">
                        <a:lnSpc>
                          <a:spcPct val="115000"/>
                        </a:lnSpc>
                        <a:spcAft>
                          <a:spcPts val="0"/>
                        </a:spcAft>
                      </a:pPr>
                      <a:r>
                        <a:rPr lang="en-GB" sz="1100" dirty="0">
                          <a:effectLst/>
                          <a:latin typeface="Meiryo UI" panose="020B0604030504040204" pitchFamily="50" charset="-128"/>
                          <a:ea typeface="Meiryo UI" panose="020B0604030504040204" pitchFamily="50" charset="-128"/>
                        </a:rPr>
                        <a:t>(2) </a:t>
                      </a:r>
                      <a:r>
                        <a:rPr lang="ja-JP" sz="1100" dirty="0">
                          <a:effectLst/>
                          <a:latin typeface="Meiryo UI" panose="020B0604030504040204" pitchFamily="50" charset="-128"/>
                          <a:ea typeface="Meiryo UI" panose="020B0604030504040204" pitchFamily="50" charset="-128"/>
                        </a:rPr>
                        <a:t>塩漬け果実は、許可された保存料を含むことができる。</a:t>
                      </a:r>
                      <a:endParaRPr lang="ja-JP" sz="1100" dirty="0">
                        <a:effectLst/>
                        <a:latin typeface="Meiryo UI" panose="020B0604030504040204" pitchFamily="50" charset="-128"/>
                        <a:ea typeface="Meiryo UI" panose="020B0604030504040204" pitchFamily="50" charset="-128"/>
                        <a:cs typeface="Arial" panose="020B0604020202020204" pitchFamily="34" charset="0"/>
                      </a:endParaRPr>
                    </a:p>
                  </a:txBody>
                  <a:tcPr marL="21257" marR="2125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75597213"/>
                  </a:ext>
                </a:extLst>
              </a:tr>
              <a:tr h="162971">
                <a:tc>
                  <a:txBody>
                    <a:bodyPr/>
                    <a:lstStyle/>
                    <a:p>
                      <a:pPr algn="ctr">
                        <a:lnSpc>
                          <a:spcPct val="115000"/>
                        </a:lnSpc>
                        <a:spcAft>
                          <a:spcPts val="0"/>
                        </a:spcAft>
                      </a:pPr>
                      <a:r>
                        <a:rPr lang="ja-JP" sz="1100" b="1" dirty="0">
                          <a:solidFill>
                            <a:schemeClr val="tx1">
                              <a:lumMod val="50000"/>
                            </a:schemeClr>
                          </a:solidFill>
                          <a:effectLst/>
                          <a:latin typeface="Meiryo UI" panose="020B0604030504040204" pitchFamily="50" charset="-128"/>
                          <a:ea typeface="Meiryo UI" panose="020B0604030504040204" pitchFamily="50" charset="-128"/>
                        </a:rPr>
                        <a:t>規則</a:t>
                      </a:r>
                      <a:r>
                        <a:rPr lang="en-GB" sz="1100" b="1" dirty="0">
                          <a:solidFill>
                            <a:schemeClr val="tx1">
                              <a:lumMod val="50000"/>
                            </a:schemeClr>
                          </a:solidFill>
                          <a:effectLst/>
                          <a:latin typeface="Meiryo UI" panose="020B0604030504040204" pitchFamily="50" charset="-128"/>
                          <a:ea typeface="Meiryo UI" panose="020B0604030504040204" pitchFamily="50" charset="-128"/>
                        </a:rPr>
                        <a:t> 231</a:t>
                      </a:r>
                      <a:endParaRPr lang="ja-JP" sz="1100" b="1" dirty="0">
                        <a:solidFill>
                          <a:schemeClr val="tx1">
                            <a:lumMod val="50000"/>
                          </a:schemeClr>
                        </a:solidFill>
                        <a:effectLst/>
                        <a:latin typeface="Meiryo UI" panose="020B0604030504040204" pitchFamily="50" charset="-128"/>
                        <a:ea typeface="Meiryo UI" panose="020B0604030504040204" pitchFamily="50" charset="-128"/>
                      </a:endParaRPr>
                    </a:p>
                    <a:p>
                      <a:pPr algn="ctr">
                        <a:lnSpc>
                          <a:spcPct val="115000"/>
                        </a:lnSpc>
                        <a:spcAft>
                          <a:spcPts val="0"/>
                        </a:spcAft>
                      </a:pPr>
                      <a:r>
                        <a:rPr lang="ja-JP" sz="1100" b="1" dirty="0">
                          <a:solidFill>
                            <a:schemeClr val="tx1">
                              <a:lumMod val="50000"/>
                            </a:schemeClr>
                          </a:solidFill>
                          <a:effectLst/>
                          <a:latin typeface="Meiryo UI" panose="020B0604030504040204" pitchFamily="50" charset="-128"/>
                          <a:ea typeface="Meiryo UI" panose="020B0604030504040204" pitchFamily="50" charset="-128"/>
                        </a:rPr>
                        <a:t>塩漬けドライフルーツ</a:t>
                      </a:r>
                      <a:endParaRPr lang="ja-JP" sz="1100" b="1"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21257" marR="2125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just">
                        <a:lnSpc>
                          <a:spcPct val="115000"/>
                        </a:lnSpc>
                        <a:spcAft>
                          <a:spcPts val="0"/>
                        </a:spcAft>
                      </a:pPr>
                      <a:r>
                        <a:rPr lang="ja-JP" sz="1100" dirty="0">
                          <a:effectLst/>
                          <a:latin typeface="Meiryo UI" panose="020B0604030504040204" pitchFamily="50" charset="-128"/>
                          <a:ea typeface="Meiryo UI" panose="020B0604030504040204" pitchFamily="50" charset="-128"/>
                        </a:rPr>
                        <a:t>塩漬けドライフルーツは、果実を食塩で処理し、砂糖を加えて又は加えないで、自然条件下又は人工的方法で乾燥させて得られるものであること。</a:t>
                      </a:r>
                      <a:endParaRPr lang="ja-JP" sz="1100" dirty="0">
                        <a:effectLst/>
                        <a:latin typeface="Meiryo UI" panose="020B0604030504040204" pitchFamily="50" charset="-128"/>
                        <a:ea typeface="Meiryo UI" panose="020B0604030504040204" pitchFamily="50" charset="-128"/>
                        <a:cs typeface="Arial" panose="020B0604020202020204" pitchFamily="34" charset="0"/>
                      </a:endParaRPr>
                    </a:p>
                  </a:txBody>
                  <a:tcPr marL="21257" marR="2125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05928301"/>
                  </a:ext>
                </a:extLst>
              </a:tr>
              <a:tr h="162971">
                <a:tc>
                  <a:txBody>
                    <a:bodyPr/>
                    <a:lstStyle/>
                    <a:p>
                      <a:pPr algn="ctr">
                        <a:lnSpc>
                          <a:spcPct val="115000"/>
                        </a:lnSpc>
                        <a:spcAft>
                          <a:spcPts val="0"/>
                        </a:spcAft>
                      </a:pPr>
                      <a:r>
                        <a:rPr lang="ja-JP" sz="1100" b="1" dirty="0">
                          <a:solidFill>
                            <a:schemeClr val="tx1">
                              <a:lumMod val="50000"/>
                            </a:schemeClr>
                          </a:solidFill>
                          <a:effectLst/>
                          <a:latin typeface="Meiryo UI" panose="020B0604030504040204" pitchFamily="50" charset="-128"/>
                          <a:ea typeface="Meiryo UI" panose="020B0604030504040204" pitchFamily="50" charset="-128"/>
                        </a:rPr>
                        <a:t>規則</a:t>
                      </a:r>
                      <a:r>
                        <a:rPr lang="en-GB" sz="1100" b="1" dirty="0">
                          <a:solidFill>
                            <a:schemeClr val="tx1">
                              <a:lumMod val="50000"/>
                            </a:schemeClr>
                          </a:solidFill>
                          <a:effectLst/>
                          <a:latin typeface="Meiryo UI" panose="020B0604030504040204" pitchFamily="50" charset="-128"/>
                          <a:ea typeface="Meiryo UI" panose="020B0604030504040204" pitchFamily="50" charset="-128"/>
                        </a:rPr>
                        <a:t> 232</a:t>
                      </a:r>
                      <a:endParaRPr lang="ja-JP" sz="1100" b="1" dirty="0">
                        <a:solidFill>
                          <a:schemeClr val="tx1">
                            <a:lumMod val="50000"/>
                          </a:schemeClr>
                        </a:solidFill>
                        <a:effectLst/>
                        <a:latin typeface="Meiryo UI" panose="020B0604030504040204" pitchFamily="50" charset="-128"/>
                        <a:ea typeface="Meiryo UI" panose="020B0604030504040204" pitchFamily="50" charset="-128"/>
                      </a:endParaRPr>
                    </a:p>
                    <a:p>
                      <a:pPr algn="ctr">
                        <a:lnSpc>
                          <a:spcPct val="115000"/>
                        </a:lnSpc>
                        <a:spcAft>
                          <a:spcPts val="0"/>
                        </a:spcAft>
                      </a:pPr>
                      <a:r>
                        <a:rPr lang="ja-JP" sz="1100" b="1" dirty="0">
                          <a:solidFill>
                            <a:schemeClr val="tx1">
                              <a:lumMod val="50000"/>
                            </a:schemeClr>
                          </a:solidFill>
                          <a:effectLst/>
                          <a:latin typeface="Meiryo UI" panose="020B0604030504040204" pitchFamily="50" charset="-128"/>
                          <a:ea typeface="Meiryo UI" panose="020B0604030504040204" pitchFamily="50" charset="-128"/>
                        </a:rPr>
                        <a:t>果実の皮の砂糖漬け</a:t>
                      </a:r>
                      <a:endParaRPr lang="ja-JP" sz="1100" b="1"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21257" marR="2125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just">
                        <a:lnSpc>
                          <a:spcPct val="115000"/>
                        </a:lnSpc>
                        <a:spcAft>
                          <a:spcPts val="0"/>
                        </a:spcAft>
                      </a:pPr>
                      <a:r>
                        <a:rPr lang="en-GB" sz="1100" dirty="0">
                          <a:effectLst/>
                          <a:latin typeface="Meiryo UI" panose="020B0604030504040204" pitchFamily="50" charset="-128"/>
                          <a:ea typeface="Meiryo UI" panose="020B0604030504040204" pitchFamily="50" charset="-128"/>
                        </a:rPr>
                        <a:t>(1) </a:t>
                      </a:r>
                      <a:r>
                        <a:rPr lang="ja-JP" sz="1100" dirty="0">
                          <a:effectLst/>
                          <a:latin typeface="Meiryo UI" panose="020B0604030504040204" pitchFamily="50" charset="-128"/>
                          <a:ea typeface="Meiryo UI" panose="020B0604030504040204" pitchFamily="50" charset="-128"/>
                        </a:rPr>
                        <a:t>果実の皮の砂糖漬けは、果実の皮を砂糖、グリセロールまたはソルビトールで処理したものであること。 </a:t>
                      </a:r>
                    </a:p>
                    <a:p>
                      <a:pPr algn="just">
                        <a:lnSpc>
                          <a:spcPct val="115000"/>
                        </a:lnSpc>
                        <a:spcAft>
                          <a:spcPts val="0"/>
                        </a:spcAft>
                      </a:pPr>
                      <a:r>
                        <a:rPr lang="en-GB" sz="1100" dirty="0">
                          <a:effectLst/>
                          <a:latin typeface="Meiryo UI" panose="020B0604030504040204" pitchFamily="50" charset="-128"/>
                          <a:ea typeface="Meiryo UI" panose="020B0604030504040204" pitchFamily="50" charset="-128"/>
                        </a:rPr>
                        <a:t>(2) </a:t>
                      </a:r>
                      <a:r>
                        <a:rPr lang="ja-JP" sz="1100" dirty="0">
                          <a:effectLst/>
                          <a:latin typeface="Meiryo UI" panose="020B0604030504040204" pitchFamily="50" charset="-128"/>
                          <a:ea typeface="Meiryo UI" panose="020B0604030504040204" pitchFamily="50" charset="-128"/>
                        </a:rPr>
                        <a:t>果実の皮の砂糖漬けは、許可された防腐剤を含むことができる。</a:t>
                      </a:r>
                      <a:endParaRPr lang="ja-JP" sz="1100" dirty="0">
                        <a:effectLst/>
                        <a:latin typeface="Meiryo UI" panose="020B0604030504040204" pitchFamily="50" charset="-128"/>
                        <a:ea typeface="Meiryo UI" panose="020B0604030504040204" pitchFamily="50" charset="-128"/>
                        <a:cs typeface="Arial" panose="020B0604020202020204" pitchFamily="34" charset="0"/>
                      </a:endParaRPr>
                    </a:p>
                  </a:txBody>
                  <a:tcPr marL="21257" marR="2125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85565394"/>
                  </a:ext>
                </a:extLst>
              </a:tr>
              <a:tr h="217295">
                <a:tc>
                  <a:txBody>
                    <a:bodyPr/>
                    <a:lstStyle/>
                    <a:p>
                      <a:pPr algn="ctr">
                        <a:lnSpc>
                          <a:spcPct val="115000"/>
                        </a:lnSpc>
                        <a:spcAft>
                          <a:spcPts val="0"/>
                        </a:spcAft>
                      </a:pPr>
                      <a:r>
                        <a:rPr lang="ja-JP" sz="1100" b="1" dirty="0">
                          <a:solidFill>
                            <a:schemeClr val="tx1">
                              <a:lumMod val="50000"/>
                            </a:schemeClr>
                          </a:solidFill>
                          <a:effectLst/>
                          <a:latin typeface="Meiryo UI" panose="020B0604030504040204" pitchFamily="50" charset="-128"/>
                          <a:ea typeface="Meiryo UI" panose="020B0604030504040204" pitchFamily="50" charset="-128"/>
                        </a:rPr>
                        <a:t>規則</a:t>
                      </a:r>
                      <a:r>
                        <a:rPr lang="en-GB" sz="1100" b="1" dirty="0">
                          <a:solidFill>
                            <a:schemeClr val="tx1">
                              <a:lumMod val="50000"/>
                            </a:schemeClr>
                          </a:solidFill>
                          <a:effectLst/>
                          <a:latin typeface="Meiryo UI" panose="020B0604030504040204" pitchFamily="50" charset="-128"/>
                          <a:ea typeface="Meiryo UI" panose="020B0604030504040204" pitchFamily="50" charset="-128"/>
                        </a:rPr>
                        <a:t> 233</a:t>
                      </a:r>
                      <a:endParaRPr lang="ja-JP" sz="1100" b="1" dirty="0">
                        <a:solidFill>
                          <a:schemeClr val="tx1">
                            <a:lumMod val="50000"/>
                          </a:schemeClr>
                        </a:solidFill>
                        <a:effectLst/>
                        <a:latin typeface="Meiryo UI" panose="020B0604030504040204" pitchFamily="50" charset="-128"/>
                        <a:ea typeface="Meiryo UI" panose="020B0604030504040204" pitchFamily="50" charset="-128"/>
                      </a:endParaRPr>
                    </a:p>
                    <a:p>
                      <a:pPr algn="ctr">
                        <a:lnSpc>
                          <a:spcPct val="115000"/>
                        </a:lnSpc>
                        <a:spcAft>
                          <a:spcPts val="0"/>
                        </a:spcAft>
                      </a:pPr>
                      <a:r>
                        <a:rPr lang="ja-JP" sz="1100" b="1" dirty="0">
                          <a:solidFill>
                            <a:schemeClr val="tx1">
                              <a:lumMod val="50000"/>
                            </a:schemeClr>
                          </a:solidFill>
                          <a:effectLst/>
                          <a:latin typeface="Meiryo UI" panose="020B0604030504040204" pitchFamily="50" charset="-128"/>
                          <a:ea typeface="Meiryo UI" panose="020B0604030504040204" pitchFamily="50" charset="-128"/>
                        </a:rPr>
                        <a:t>果実缶詰</a:t>
                      </a:r>
                    </a:p>
                  </a:txBody>
                  <a:tcPr marL="21257" marR="2125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marL="269875" indent="-269875" algn="just">
                        <a:lnSpc>
                          <a:spcPct val="115000"/>
                        </a:lnSpc>
                        <a:spcAft>
                          <a:spcPts val="0"/>
                        </a:spcAft>
                      </a:pPr>
                      <a:r>
                        <a:rPr lang="en-GB" sz="1100" dirty="0">
                          <a:effectLst/>
                          <a:latin typeface="Meiryo UI" panose="020B0604030504040204" pitchFamily="50" charset="-128"/>
                          <a:ea typeface="Meiryo UI" panose="020B0604030504040204" pitchFamily="50" charset="-128"/>
                        </a:rPr>
                        <a:t>(1) </a:t>
                      </a:r>
                      <a:r>
                        <a:rPr lang="ja-JP" sz="1100" dirty="0">
                          <a:effectLst/>
                          <a:latin typeface="Meiryo UI" panose="020B0604030504040204" pitchFamily="50" charset="-128"/>
                          <a:ea typeface="Meiryo UI" panose="020B0604030504040204" pitchFamily="50" charset="-128"/>
                        </a:rPr>
                        <a:t>果実缶詰は、</a:t>
                      </a:r>
                      <a:r>
                        <a:rPr lang="en-GB" sz="1100" dirty="0">
                          <a:effectLst/>
                          <a:latin typeface="Meiryo UI" panose="020B0604030504040204" pitchFamily="50" charset="-128"/>
                          <a:ea typeface="Meiryo UI" panose="020B0604030504040204" pitchFamily="50" charset="-128"/>
                        </a:rPr>
                        <a:t>1</a:t>
                      </a:r>
                      <a:r>
                        <a:rPr lang="ja-JP" sz="1100" dirty="0">
                          <a:effectLst/>
                          <a:latin typeface="Meiryo UI" panose="020B0604030504040204" pitchFamily="50" charset="-128"/>
                          <a:ea typeface="Meiryo UI" panose="020B0604030504040204" pitchFamily="50" charset="-128"/>
                        </a:rPr>
                        <a:t>種類の果実を加熱処理したものを清潔な容器に詰めた健全なものであること。缶詰の中に、砂糖、転化糖、精製水飴、ぶどう糖又は乾燥ぶどう糖水飴及び飲用水を入れてもよい。その中に入っている果実は、品種が類似しており、大きさが適度に揃っているものでなければならない。 </a:t>
                      </a:r>
                    </a:p>
                    <a:p>
                      <a:pPr marL="269875" indent="-269875" algn="just">
                        <a:lnSpc>
                          <a:spcPct val="115000"/>
                        </a:lnSpc>
                        <a:spcAft>
                          <a:spcPts val="0"/>
                        </a:spcAft>
                      </a:pPr>
                      <a:r>
                        <a:rPr lang="en-GB" sz="1100" dirty="0">
                          <a:effectLst/>
                          <a:latin typeface="Meiryo UI" panose="020B0604030504040204" pitchFamily="50" charset="-128"/>
                          <a:ea typeface="Meiryo UI" panose="020B0604030504040204" pitchFamily="50" charset="-128"/>
                        </a:rPr>
                        <a:t>(2) </a:t>
                      </a:r>
                      <a:r>
                        <a:rPr lang="ja-JP" sz="1100" dirty="0">
                          <a:effectLst/>
                          <a:latin typeface="Meiryo UI" panose="020B0604030504040204" pitchFamily="50" charset="-128"/>
                          <a:ea typeface="Meiryo UI" panose="020B0604030504040204" pitchFamily="50" charset="-128"/>
                        </a:rPr>
                        <a:t>缶詰の果実は、許可された食品調整剤を含むことができる。 </a:t>
                      </a:r>
                      <a:endParaRPr lang="ja-JP" sz="1100" dirty="0">
                        <a:effectLst/>
                        <a:latin typeface="Meiryo UI" panose="020B0604030504040204" pitchFamily="50" charset="-128"/>
                        <a:ea typeface="Meiryo UI" panose="020B0604030504040204" pitchFamily="50" charset="-128"/>
                        <a:cs typeface="Arial" panose="020B0604020202020204" pitchFamily="34" charset="0"/>
                      </a:endParaRPr>
                    </a:p>
                  </a:txBody>
                  <a:tcPr marL="21257" marR="2125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70136563"/>
                  </a:ext>
                </a:extLst>
              </a:tr>
              <a:tr h="543238">
                <a:tc>
                  <a:txBody>
                    <a:bodyPr/>
                    <a:lstStyle/>
                    <a:p>
                      <a:pPr algn="ctr">
                        <a:lnSpc>
                          <a:spcPct val="115000"/>
                        </a:lnSpc>
                        <a:spcAft>
                          <a:spcPts val="0"/>
                        </a:spcAft>
                      </a:pPr>
                      <a:r>
                        <a:rPr lang="ja-JP" sz="1100" b="1" dirty="0">
                          <a:solidFill>
                            <a:schemeClr val="tx1">
                              <a:lumMod val="50000"/>
                            </a:schemeClr>
                          </a:solidFill>
                          <a:effectLst/>
                          <a:latin typeface="Meiryo UI" panose="020B0604030504040204" pitchFamily="50" charset="-128"/>
                          <a:ea typeface="Meiryo UI" panose="020B0604030504040204" pitchFamily="50" charset="-128"/>
                        </a:rPr>
                        <a:t>規則</a:t>
                      </a:r>
                      <a:r>
                        <a:rPr lang="en-GB" sz="1100" b="1" dirty="0">
                          <a:solidFill>
                            <a:schemeClr val="tx1">
                              <a:lumMod val="50000"/>
                            </a:schemeClr>
                          </a:solidFill>
                          <a:effectLst/>
                          <a:latin typeface="Meiryo UI" panose="020B0604030504040204" pitchFamily="50" charset="-128"/>
                          <a:ea typeface="Meiryo UI" panose="020B0604030504040204" pitchFamily="50" charset="-128"/>
                        </a:rPr>
                        <a:t> 243</a:t>
                      </a:r>
                      <a:endParaRPr lang="ja-JP" sz="1100" b="1" dirty="0">
                        <a:solidFill>
                          <a:schemeClr val="tx1">
                            <a:lumMod val="50000"/>
                          </a:schemeClr>
                        </a:solidFill>
                        <a:effectLst/>
                        <a:latin typeface="Meiryo UI" panose="020B0604030504040204" pitchFamily="50" charset="-128"/>
                        <a:ea typeface="Meiryo UI" panose="020B0604030504040204" pitchFamily="50" charset="-128"/>
                      </a:endParaRPr>
                    </a:p>
                    <a:p>
                      <a:pPr algn="ctr">
                        <a:lnSpc>
                          <a:spcPct val="115000"/>
                        </a:lnSpc>
                        <a:spcAft>
                          <a:spcPts val="0"/>
                        </a:spcAft>
                      </a:pPr>
                      <a:r>
                        <a:rPr lang="ja-JP" sz="1100" b="1" dirty="0">
                          <a:solidFill>
                            <a:schemeClr val="tx1">
                              <a:lumMod val="50000"/>
                            </a:schemeClr>
                          </a:solidFill>
                          <a:effectLst/>
                          <a:latin typeface="Meiryo UI" panose="020B0604030504040204" pitchFamily="50" charset="-128"/>
                          <a:ea typeface="Meiryo UI" panose="020B0604030504040204" pitchFamily="50" charset="-128"/>
                        </a:rPr>
                        <a:t>果汁の表示に関する特別な要求事項</a:t>
                      </a:r>
                      <a:endParaRPr lang="ja-JP" sz="1100" b="1"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21257" marR="2125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just">
                        <a:lnSpc>
                          <a:spcPct val="115000"/>
                        </a:lnSpc>
                        <a:spcAft>
                          <a:spcPts val="0"/>
                        </a:spcAft>
                      </a:pPr>
                      <a:r>
                        <a:rPr lang="en-GB" sz="1100" dirty="0">
                          <a:effectLst/>
                          <a:latin typeface="Meiryo UI" panose="020B0604030504040204" pitchFamily="50" charset="-128"/>
                          <a:ea typeface="Meiryo UI" panose="020B0604030504040204" pitchFamily="50" charset="-128"/>
                        </a:rPr>
                        <a:t>(1) </a:t>
                      </a:r>
                      <a:r>
                        <a:rPr lang="ja-JP" sz="1100" dirty="0">
                          <a:effectLst/>
                          <a:latin typeface="Meiryo UI" panose="020B0604030504040204" pitchFamily="50" charset="-128"/>
                          <a:ea typeface="Meiryo UI" panose="020B0604030504040204" pitchFamily="50" charset="-128"/>
                        </a:rPr>
                        <a:t>果汁又は濃縮果汁を含有する包装の表示欄に記載すること。</a:t>
                      </a:r>
                    </a:p>
                    <a:p>
                      <a:pPr marL="0" indent="179388" algn="just">
                        <a:lnSpc>
                          <a:spcPct val="115000"/>
                        </a:lnSpc>
                        <a:spcAft>
                          <a:spcPts val="0"/>
                        </a:spcAft>
                      </a:pPr>
                      <a:r>
                        <a:rPr lang="en-GB" sz="1100" dirty="0">
                          <a:effectLst/>
                          <a:latin typeface="Meiryo UI" panose="020B0604030504040204" pitchFamily="50" charset="-128"/>
                          <a:ea typeface="Meiryo UI" panose="020B0604030504040204" pitchFamily="50" charset="-128"/>
                        </a:rPr>
                        <a:t>(a) </a:t>
                      </a:r>
                      <a:r>
                        <a:rPr lang="ja-JP" sz="1100" dirty="0">
                          <a:effectLst/>
                          <a:latin typeface="Meiryo UI" panose="020B0604030504040204" pitchFamily="50" charset="-128"/>
                          <a:ea typeface="Meiryo UI" panose="020B0604030504040204" pitchFamily="50" charset="-128"/>
                        </a:rPr>
                        <a:t>果汁を調製した果実の名称。 </a:t>
                      </a:r>
                    </a:p>
                    <a:p>
                      <a:pPr marL="0" indent="179388" algn="just">
                        <a:lnSpc>
                          <a:spcPct val="115000"/>
                        </a:lnSpc>
                        <a:spcAft>
                          <a:spcPts val="0"/>
                        </a:spcAft>
                      </a:pPr>
                      <a:r>
                        <a:rPr lang="en-GB" sz="1100" dirty="0">
                          <a:effectLst/>
                          <a:latin typeface="Meiryo UI" panose="020B0604030504040204" pitchFamily="50" charset="-128"/>
                          <a:ea typeface="Meiryo UI" panose="020B0604030504040204" pitchFamily="50" charset="-128"/>
                        </a:rPr>
                        <a:t>(b) 2</a:t>
                      </a:r>
                      <a:r>
                        <a:rPr lang="ja-JP" sz="1100" dirty="0">
                          <a:effectLst/>
                          <a:latin typeface="Meiryo UI" panose="020B0604030504040204" pitchFamily="50" charset="-128"/>
                          <a:ea typeface="Meiryo UI" panose="020B0604030504040204" pitchFamily="50" charset="-128"/>
                        </a:rPr>
                        <a:t>種類以上の果実の果汁からなる製品にあっては、「ミックスフルーツジュース」の文字及びその果汁の名称を含有する割合の高い順に記載すること。 </a:t>
                      </a:r>
                    </a:p>
                    <a:p>
                      <a:pPr algn="just">
                        <a:lnSpc>
                          <a:spcPct val="115000"/>
                        </a:lnSpc>
                        <a:spcAft>
                          <a:spcPts val="0"/>
                        </a:spcAft>
                      </a:pPr>
                      <a:r>
                        <a:rPr lang="en-GB" sz="1100" dirty="0">
                          <a:effectLst/>
                          <a:latin typeface="Meiryo UI" panose="020B0604030504040204" pitchFamily="50" charset="-128"/>
                          <a:ea typeface="Meiryo UI" panose="020B0604030504040204" pitchFamily="50" charset="-128"/>
                        </a:rPr>
                        <a:t>(</a:t>
                      </a:r>
                      <a:r>
                        <a:rPr lang="ja-JP" sz="1100" dirty="0">
                          <a:effectLst/>
                          <a:latin typeface="Meiryo UI" panose="020B0604030504040204" pitchFamily="50" charset="-128"/>
                          <a:ea typeface="Meiryo UI" panose="020B0604030504040204" pitchFamily="50" charset="-128"/>
                        </a:rPr>
                        <a:t>果汁又は濃縮果汁に砂糖を加えた場合には、その果汁を入れた包装の表示に、「砂糖を加えたもの」その他これと同等以上の効果を有する文字を記載しなければならない</a:t>
                      </a:r>
                      <a:r>
                        <a:rPr lang="ja-JP" altLang="en-US" sz="1100" dirty="0">
                          <a:effectLst/>
                          <a:latin typeface="Meiryo UI" panose="020B0604030504040204" pitchFamily="50" charset="-128"/>
                          <a:ea typeface="Meiryo UI" panose="020B0604030504040204" pitchFamily="50" charset="-128"/>
                        </a:rPr>
                        <a:t>。</a:t>
                      </a:r>
                      <a:r>
                        <a:rPr lang="en-GB" sz="1100" dirty="0">
                          <a:effectLst/>
                          <a:latin typeface="Meiryo UI" panose="020B0604030504040204" pitchFamily="50" charset="-128"/>
                          <a:ea typeface="Meiryo UI" panose="020B0604030504040204" pitchFamily="50" charset="-128"/>
                        </a:rPr>
                        <a:t>)</a:t>
                      </a:r>
                      <a:endParaRPr lang="ja-JP" sz="1100" dirty="0">
                        <a:effectLst/>
                        <a:latin typeface="Meiryo UI" panose="020B0604030504040204" pitchFamily="50" charset="-128"/>
                        <a:ea typeface="Meiryo UI" panose="020B0604030504040204" pitchFamily="50" charset="-128"/>
                      </a:endParaRPr>
                    </a:p>
                    <a:p>
                      <a:pPr algn="just">
                        <a:lnSpc>
                          <a:spcPct val="115000"/>
                        </a:lnSpc>
                        <a:spcAft>
                          <a:spcPts val="0"/>
                        </a:spcAft>
                      </a:pPr>
                      <a:r>
                        <a:rPr lang="en-GB" sz="1100" dirty="0">
                          <a:effectLst/>
                          <a:latin typeface="Meiryo UI" panose="020B0604030504040204" pitchFamily="50" charset="-128"/>
                          <a:ea typeface="Meiryo UI" panose="020B0604030504040204" pitchFamily="50" charset="-128"/>
                        </a:rPr>
                        <a:t>(</a:t>
                      </a:r>
                      <a:r>
                        <a:rPr lang="ja-JP" sz="1100" dirty="0">
                          <a:effectLst/>
                          <a:latin typeface="Meiryo UI" panose="020B0604030504040204" pitchFamily="50" charset="-128"/>
                          <a:ea typeface="Meiryo UI" panose="020B0604030504040204" pitchFamily="50" charset="-128"/>
                        </a:rPr>
                        <a:t>濃縮果汁の入った包装の表示に、この規則で定める果汁とほぼ同一の規格の果汁を製造するための希釈の指示を記載すること</a:t>
                      </a:r>
                      <a:r>
                        <a:rPr lang="en-GB" sz="1100" dirty="0">
                          <a:effectLst/>
                          <a:latin typeface="Meiryo UI" panose="020B0604030504040204" pitchFamily="50" charset="-128"/>
                          <a:ea typeface="Meiryo UI" panose="020B0604030504040204" pitchFamily="50" charset="-128"/>
                        </a:rPr>
                        <a:t>) </a:t>
                      </a:r>
                      <a:endParaRPr lang="ja-JP" sz="1100" dirty="0">
                        <a:effectLst/>
                        <a:latin typeface="Meiryo UI" panose="020B0604030504040204" pitchFamily="50" charset="-128"/>
                        <a:ea typeface="Meiryo UI" panose="020B0604030504040204" pitchFamily="50" charset="-128"/>
                      </a:endParaRPr>
                    </a:p>
                    <a:p>
                      <a:pPr algn="just">
                        <a:lnSpc>
                          <a:spcPct val="115000"/>
                        </a:lnSpc>
                        <a:spcAft>
                          <a:spcPts val="0"/>
                        </a:spcAft>
                      </a:pPr>
                      <a:r>
                        <a:rPr lang="en-GB" sz="1100" dirty="0">
                          <a:effectLst/>
                          <a:latin typeface="Meiryo UI" panose="020B0604030504040204" pitchFamily="50" charset="-128"/>
                          <a:ea typeface="Meiryo UI" panose="020B0604030504040204" pitchFamily="50" charset="-128"/>
                        </a:rPr>
                        <a:t>(</a:t>
                      </a:r>
                      <a:r>
                        <a:rPr lang="ja-JP" sz="1100" dirty="0">
                          <a:effectLst/>
                          <a:latin typeface="Meiryo UI" panose="020B0604030504040204" pitchFamily="50" charset="-128"/>
                          <a:ea typeface="Meiryo UI" panose="020B0604030504040204" pitchFamily="50" charset="-128"/>
                        </a:rPr>
                        <a:t>濃縮果汁を含有する包装には、「濃縮」又は「濃縮」の文字を</a:t>
                      </a:r>
                      <a:r>
                        <a:rPr lang="en-GB" sz="1100" dirty="0">
                          <a:effectLst/>
                          <a:latin typeface="Meiryo UI" panose="020B0604030504040204" pitchFamily="50" charset="-128"/>
                          <a:ea typeface="Meiryo UI" panose="020B0604030504040204" pitchFamily="50" charset="-128"/>
                        </a:rPr>
                        <a:t>10</a:t>
                      </a:r>
                      <a:r>
                        <a:rPr lang="ja-JP" sz="1100" dirty="0">
                          <a:effectLst/>
                          <a:latin typeface="Meiryo UI" panose="020B0604030504040204" pitchFamily="50" charset="-128"/>
                          <a:ea typeface="Meiryo UI" panose="020B0604030504040204" pitchFamily="50" charset="-128"/>
                        </a:rPr>
                        <a:t>ポイント以上の均一な文字で「果汁」の文とあわせなければ表示してはならない。</a:t>
                      </a:r>
                      <a:r>
                        <a:rPr lang="en-US" altLang="ja-JP" sz="1100" dirty="0">
                          <a:effectLst/>
                          <a:latin typeface="Meiryo UI" panose="020B0604030504040204" pitchFamily="50" charset="-128"/>
                          <a:ea typeface="Meiryo UI" panose="020B0604030504040204" pitchFamily="50" charset="-128"/>
                        </a:rPr>
                        <a:t>)</a:t>
                      </a:r>
                      <a:endParaRPr lang="ja-JP" sz="1100" dirty="0">
                        <a:effectLst/>
                        <a:latin typeface="Meiryo UI" panose="020B0604030504040204" pitchFamily="50" charset="-128"/>
                        <a:ea typeface="Meiryo UI" panose="020B0604030504040204" pitchFamily="50" charset="-128"/>
                        <a:cs typeface="Arial" panose="020B0604020202020204" pitchFamily="34" charset="0"/>
                      </a:endParaRPr>
                    </a:p>
                  </a:txBody>
                  <a:tcPr marL="21257" marR="2125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05976260"/>
                  </a:ext>
                </a:extLst>
              </a:tr>
            </a:tbl>
          </a:graphicData>
        </a:graphic>
      </p:graphicFrame>
    </p:spTree>
    <p:extLst>
      <p:ext uri="{BB962C8B-B14F-4D97-AF65-F5344CB8AC3E}">
        <p14:creationId xmlns:p14="http://schemas.microsoft.com/office/powerpoint/2010/main" val="35254321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調査対象青果物関連の加工食品に関する規制の概要</a:t>
            </a:r>
            <a:br>
              <a:rPr lang="en-US" altLang="ja-JP" sz="1800"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加工食品の定義・基準 </a:t>
            </a:r>
            <a:r>
              <a:rPr lang="en-US" altLang="ja-JP" sz="1800" dirty="0">
                <a:solidFill>
                  <a:srgbClr val="FFFFFF"/>
                </a:solidFill>
                <a:latin typeface="Meiryo UI" panose="020B0604030504040204" pitchFamily="50" charset="-128"/>
                <a:ea typeface="Meiryo UI" panose="020B0604030504040204" pitchFamily="50" charset="-128"/>
              </a:rPr>
              <a:t>(3/3)</a:t>
            </a:r>
            <a:endParaRPr kumimoji="1" lang="ja-JP" altLang="en-US" dirty="0">
              <a:latin typeface="Meiryo UI" panose="020B0604030504040204" pitchFamily="50" charset="-128"/>
              <a:ea typeface="Meiryo UI" panose="020B0604030504040204" pitchFamily="50" charset="-128"/>
            </a:endParaRPr>
          </a:p>
        </p:txBody>
      </p:sp>
      <p:sp>
        <p:nvSpPr>
          <p:cNvPr id="5" name="正方形/長方形 4"/>
          <p:cNvSpPr/>
          <p:nvPr/>
        </p:nvSpPr>
        <p:spPr>
          <a:xfrm>
            <a:off x="0" y="747623"/>
            <a:ext cx="9906000" cy="307777"/>
          </a:xfrm>
          <a:prstGeom prst="rect">
            <a:avLst/>
          </a:prstGeom>
        </p:spPr>
        <p:txBody>
          <a:bodyPr wrap="square">
            <a:spAutoFit/>
          </a:bodyPr>
          <a:lstStyle/>
          <a:p>
            <a:r>
              <a:rPr lang="en-US" altLang="ja-JP" sz="1400" dirty="0">
                <a:latin typeface="Meiryo UI" panose="020B0604030504040204" pitchFamily="50" charset="-128"/>
                <a:ea typeface="Meiryo UI" panose="020B0604030504040204" pitchFamily="50" charset="-128"/>
              </a:rPr>
              <a:t>1985</a:t>
            </a:r>
            <a:r>
              <a:rPr lang="ja-JP" altLang="en-US" sz="1400" dirty="0">
                <a:latin typeface="Meiryo UI" panose="020B0604030504040204" pitchFamily="50" charset="-128"/>
                <a:ea typeface="Meiryo UI" panose="020B0604030504040204" pitchFamily="50" charset="-128"/>
              </a:rPr>
              <a:t>年の食品規則に加工食品の定義・基準が定められている。</a:t>
            </a:r>
          </a:p>
        </p:txBody>
      </p:sp>
      <p:sp>
        <p:nvSpPr>
          <p:cNvPr id="9" name="Rectangle 2"/>
          <p:cNvSpPr>
            <a:spLocks noChangeArrowheads="1"/>
          </p:cNvSpPr>
          <p:nvPr/>
        </p:nvSpPr>
        <p:spPr bwMode="auto">
          <a:xfrm>
            <a:off x="3021504" y="1325906"/>
            <a:ext cx="386299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ja-JP" sz="1400" b="1"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1985</a:t>
            </a:r>
            <a:r>
              <a:rPr kumimoji="0" lang="ja-JP" altLang="en-GB" sz="1400" b="1"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年食品規則による</a:t>
            </a:r>
            <a:r>
              <a:rPr kumimoji="0" lang="ja-JP" altLang="en-US" sz="1400" b="1"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加工食品</a:t>
            </a:r>
            <a:r>
              <a:rPr kumimoji="0" lang="ja-JP" altLang="en-GB" sz="1400" b="1"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の</a:t>
            </a:r>
            <a:r>
              <a:rPr kumimoji="0" lang="ja-JP" altLang="en-US" sz="1400" b="1"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定義・</a:t>
            </a:r>
            <a:r>
              <a:rPr kumimoji="0" lang="ja-JP" altLang="en-GB" sz="1400" b="1"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基準</a:t>
            </a:r>
            <a:endParaRPr kumimoji="0" lang="ja-JP" altLang="en-GB" sz="1050" b="0" i="0" u="none" strike="noStrike" cap="none" normalizeH="0" baseline="0" dirty="0">
              <a:ln>
                <a:noFill/>
              </a:ln>
              <a:solidFill>
                <a:schemeClr val="tx1">
                  <a:lumMod val="50000"/>
                </a:schemeClr>
              </a:solidFill>
              <a:effectLst/>
            </a:endParaRPr>
          </a:p>
        </p:txBody>
      </p:sp>
      <p:sp>
        <p:nvSpPr>
          <p:cNvPr id="10" name="Rectangle 2"/>
          <p:cNvSpPr>
            <a:spLocks noChangeArrowheads="1"/>
          </p:cNvSpPr>
          <p:nvPr/>
        </p:nvSpPr>
        <p:spPr bwMode="auto">
          <a:xfrm>
            <a:off x="408353" y="6090537"/>
            <a:ext cx="2939343"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GB" sz="9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出典：</a:t>
            </a:r>
            <a:r>
              <a:rPr kumimoji="0" lang="en-GB" altLang="ja-JP" sz="9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1985</a:t>
            </a:r>
            <a:r>
              <a:rPr kumimoji="0" lang="ja-JP" altLang="en-GB" sz="9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年食品規則</a:t>
            </a:r>
            <a:endParaRPr kumimoji="0" lang="ja-JP" altLang="en-GB" sz="1800" i="0" u="none" strike="noStrike" cap="none" normalizeH="0" baseline="0" dirty="0">
              <a:ln>
                <a:noFill/>
              </a:ln>
              <a:solidFill>
                <a:schemeClr val="tx1">
                  <a:lumMod val="50000"/>
                </a:schemeClr>
              </a:solidFill>
              <a:effectLst/>
              <a:latin typeface="Arial" panose="020B0604020202020204" pitchFamily="34" charset="0"/>
            </a:endParaRPr>
          </a:p>
        </p:txBody>
      </p:sp>
      <p:graphicFrame>
        <p:nvGraphicFramePr>
          <p:cNvPr id="2" name="表 1"/>
          <p:cNvGraphicFramePr>
            <a:graphicFrameLocks noGrp="1"/>
          </p:cNvGraphicFramePr>
          <p:nvPr/>
        </p:nvGraphicFramePr>
        <p:xfrm>
          <a:off x="237000" y="1633683"/>
          <a:ext cx="9432000" cy="2699004"/>
        </p:xfrm>
        <a:graphic>
          <a:graphicData uri="http://schemas.openxmlformats.org/drawingml/2006/table">
            <a:tbl>
              <a:tblPr firstRow="1" firstCol="1" bandRow="1">
                <a:tableStyleId>{5C22544A-7EE6-4342-B048-85BDC9FD1C3A}</a:tableStyleId>
              </a:tblPr>
              <a:tblGrid>
                <a:gridCol w="972000">
                  <a:extLst>
                    <a:ext uri="{9D8B030D-6E8A-4147-A177-3AD203B41FA5}">
                      <a16:colId xmlns:a16="http://schemas.microsoft.com/office/drawing/2014/main" val="1771985074"/>
                    </a:ext>
                  </a:extLst>
                </a:gridCol>
                <a:gridCol w="8460000">
                  <a:extLst>
                    <a:ext uri="{9D8B030D-6E8A-4147-A177-3AD203B41FA5}">
                      <a16:colId xmlns:a16="http://schemas.microsoft.com/office/drawing/2014/main" val="939823633"/>
                    </a:ext>
                  </a:extLst>
                </a:gridCol>
              </a:tblGrid>
              <a:tr h="171109">
                <a:tc>
                  <a:txBody>
                    <a:bodyPr/>
                    <a:lstStyle/>
                    <a:p>
                      <a:pPr algn="ctr">
                        <a:lnSpc>
                          <a:spcPct val="115000"/>
                        </a:lnSpc>
                        <a:spcAft>
                          <a:spcPts val="0"/>
                        </a:spcAft>
                      </a:pPr>
                      <a:r>
                        <a:rPr lang="en-US" sz="1100" b="1" dirty="0" err="1">
                          <a:solidFill>
                            <a:schemeClr val="tx1">
                              <a:lumMod val="50000"/>
                            </a:schemeClr>
                          </a:solidFill>
                          <a:effectLst/>
                          <a:latin typeface="Meiryo UI" panose="020B0604030504040204" pitchFamily="50" charset="-128"/>
                          <a:ea typeface="Meiryo UI" panose="020B0604030504040204" pitchFamily="50" charset="-128"/>
                        </a:rPr>
                        <a:t>規則</a:t>
                      </a:r>
                      <a:endParaRPr lang="ja-JP" sz="1100" b="1"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21257" marR="2125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lnSpc>
                          <a:spcPct val="115000"/>
                        </a:lnSpc>
                        <a:spcAft>
                          <a:spcPts val="0"/>
                        </a:spcAft>
                      </a:pPr>
                      <a:r>
                        <a:rPr lang="ja-JP" sz="1100" dirty="0">
                          <a:solidFill>
                            <a:schemeClr val="tx1">
                              <a:lumMod val="50000"/>
                            </a:schemeClr>
                          </a:solidFill>
                          <a:effectLst/>
                          <a:latin typeface="Meiryo UI" panose="020B0604030504040204" pitchFamily="50" charset="-128"/>
                          <a:ea typeface="Meiryo UI" panose="020B0604030504040204" pitchFamily="50" charset="-128"/>
                        </a:rPr>
                        <a:t>概要</a:t>
                      </a:r>
                      <a:endParaRPr lang="ja-JP" sz="11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21257" marR="2125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extLst>
                  <a:ext uri="{0D108BD9-81ED-4DB2-BD59-A6C34878D82A}">
                    <a16:rowId xmlns:a16="http://schemas.microsoft.com/office/drawing/2014/main" val="45648618"/>
                  </a:ext>
                </a:extLst>
              </a:tr>
              <a:tr h="543238">
                <a:tc>
                  <a:txBody>
                    <a:bodyPr/>
                    <a:lstStyle/>
                    <a:p>
                      <a:pPr algn="ctr">
                        <a:lnSpc>
                          <a:spcPct val="115000"/>
                        </a:lnSpc>
                        <a:spcAft>
                          <a:spcPts val="0"/>
                        </a:spcAft>
                      </a:pPr>
                      <a:r>
                        <a:rPr lang="ja-JP" sz="1100" b="1" dirty="0">
                          <a:solidFill>
                            <a:schemeClr val="tx1">
                              <a:lumMod val="50000"/>
                            </a:schemeClr>
                          </a:solidFill>
                          <a:effectLst/>
                          <a:latin typeface="Meiryo UI" panose="020B0604030504040204" pitchFamily="50" charset="-128"/>
                          <a:ea typeface="Meiryo UI" panose="020B0604030504040204" pitchFamily="50" charset="-128"/>
                        </a:rPr>
                        <a:t>規則</a:t>
                      </a:r>
                      <a:r>
                        <a:rPr lang="en-GB" sz="1100" b="1" dirty="0">
                          <a:solidFill>
                            <a:schemeClr val="tx1">
                              <a:lumMod val="50000"/>
                            </a:schemeClr>
                          </a:solidFill>
                          <a:effectLst/>
                          <a:latin typeface="Meiryo UI" panose="020B0604030504040204" pitchFamily="50" charset="-128"/>
                          <a:ea typeface="Meiryo UI" panose="020B0604030504040204" pitchFamily="50" charset="-128"/>
                        </a:rPr>
                        <a:t> 246</a:t>
                      </a:r>
                      <a:endParaRPr lang="ja-JP" sz="1100" b="1" dirty="0">
                        <a:solidFill>
                          <a:schemeClr val="tx1">
                            <a:lumMod val="50000"/>
                          </a:schemeClr>
                        </a:solidFill>
                        <a:effectLst/>
                        <a:latin typeface="Meiryo UI" panose="020B0604030504040204" pitchFamily="50" charset="-128"/>
                        <a:ea typeface="Meiryo UI" panose="020B0604030504040204" pitchFamily="50" charset="-128"/>
                      </a:endParaRPr>
                    </a:p>
                    <a:p>
                      <a:pPr algn="ctr">
                        <a:lnSpc>
                          <a:spcPct val="115000"/>
                        </a:lnSpc>
                        <a:spcAft>
                          <a:spcPts val="0"/>
                        </a:spcAft>
                      </a:pPr>
                      <a:r>
                        <a:rPr lang="ja-JP" sz="1100" b="1" dirty="0">
                          <a:solidFill>
                            <a:schemeClr val="tx1">
                              <a:lumMod val="50000"/>
                            </a:schemeClr>
                          </a:solidFill>
                          <a:effectLst/>
                          <a:latin typeface="Meiryo UI" panose="020B0604030504040204" pitchFamily="50" charset="-128"/>
                          <a:ea typeface="Meiryo UI" panose="020B0604030504040204" pitchFamily="50" charset="-128"/>
                        </a:rPr>
                        <a:t>ジャム</a:t>
                      </a:r>
                    </a:p>
                  </a:txBody>
                  <a:tcPr marL="36000" marR="2125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just">
                        <a:lnSpc>
                          <a:spcPct val="115000"/>
                        </a:lnSpc>
                        <a:spcAft>
                          <a:spcPts val="0"/>
                        </a:spcAft>
                      </a:pPr>
                      <a:r>
                        <a:rPr lang="en-GB" sz="1100" dirty="0">
                          <a:effectLst/>
                          <a:latin typeface="Meiryo UI" panose="020B0604030504040204" pitchFamily="50" charset="-128"/>
                          <a:ea typeface="Meiryo UI" panose="020B0604030504040204" pitchFamily="50" charset="-128"/>
                        </a:rPr>
                        <a:t>(1) </a:t>
                      </a:r>
                      <a:r>
                        <a:rPr lang="ja-JP" sz="1100" dirty="0">
                          <a:effectLst/>
                          <a:latin typeface="Meiryo UI" panose="020B0604030504040204" pitchFamily="50" charset="-128"/>
                          <a:ea typeface="Meiryo UI" panose="020B0604030504040204" pitchFamily="50" charset="-128"/>
                        </a:rPr>
                        <a:t>ジャムは、</a:t>
                      </a:r>
                      <a:r>
                        <a:rPr lang="en-GB" sz="1100" dirty="0">
                          <a:effectLst/>
                          <a:latin typeface="Meiryo UI" panose="020B0604030504040204" pitchFamily="50" charset="-128"/>
                          <a:ea typeface="Meiryo UI" panose="020B0604030504040204" pitchFamily="50" charset="-128"/>
                        </a:rPr>
                        <a:t>1</a:t>
                      </a:r>
                      <a:r>
                        <a:rPr lang="ja-JP" sz="1100" dirty="0">
                          <a:effectLst/>
                          <a:latin typeface="Meiryo UI" panose="020B0604030504040204" pitchFamily="50" charset="-128"/>
                          <a:ea typeface="Meiryo UI" panose="020B0604030504040204" pitchFamily="50" charset="-128"/>
                        </a:rPr>
                        <a:t>種類以上の健全な果実を、生、加工、半加工にかかわらず、許可された甘味物質で煮たもので、ペクチンを添加したものとしないものとする。 </a:t>
                      </a:r>
                    </a:p>
                    <a:p>
                      <a:pPr algn="just">
                        <a:lnSpc>
                          <a:spcPct val="115000"/>
                        </a:lnSpc>
                        <a:spcAft>
                          <a:spcPts val="0"/>
                        </a:spcAft>
                      </a:pPr>
                      <a:r>
                        <a:rPr lang="en-GB" sz="1100" dirty="0">
                          <a:effectLst/>
                          <a:latin typeface="Meiryo UI" panose="020B0604030504040204" pitchFamily="50" charset="-128"/>
                          <a:ea typeface="Meiryo UI" panose="020B0604030504040204" pitchFamily="50" charset="-128"/>
                        </a:rPr>
                        <a:t>(2) Jam </a:t>
                      </a:r>
                      <a:r>
                        <a:rPr lang="ja-JP" sz="1100" dirty="0">
                          <a:effectLst/>
                          <a:latin typeface="Meiryo UI" panose="020B0604030504040204" pitchFamily="50" charset="-128"/>
                          <a:ea typeface="Meiryo UI" panose="020B0604030504040204" pitchFamily="50" charset="-128"/>
                        </a:rPr>
                        <a:t>は、少なくとも 以下のものを含まなければならない。</a:t>
                      </a:r>
                    </a:p>
                    <a:p>
                      <a:pPr marL="0" indent="269875" algn="just">
                        <a:lnSpc>
                          <a:spcPct val="115000"/>
                        </a:lnSpc>
                        <a:spcAft>
                          <a:spcPts val="0"/>
                        </a:spcAft>
                      </a:pPr>
                      <a:r>
                        <a:rPr lang="en-GB" sz="1100" dirty="0">
                          <a:effectLst/>
                          <a:latin typeface="Meiryo UI" panose="020B0604030504040204" pitchFamily="50" charset="-128"/>
                          <a:ea typeface="Meiryo UI" panose="020B0604030504040204" pitchFamily="50" charset="-128"/>
                        </a:rPr>
                        <a:t>(a) </a:t>
                      </a:r>
                      <a:r>
                        <a:rPr lang="ja-JP" sz="1100" dirty="0">
                          <a:effectLst/>
                          <a:latin typeface="Meiryo UI" panose="020B0604030504040204" pitchFamily="50" charset="-128"/>
                          <a:ea typeface="Meiryo UI" panose="020B0604030504040204" pitchFamily="50" charset="-128"/>
                        </a:rPr>
                        <a:t>果実の</a:t>
                      </a:r>
                      <a:r>
                        <a:rPr lang="en-GB" sz="1100" dirty="0">
                          <a:effectLst/>
                          <a:latin typeface="Meiryo UI" panose="020B0604030504040204" pitchFamily="50" charset="-128"/>
                          <a:ea typeface="Meiryo UI" panose="020B0604030504040204" pitchFamily="50" charset="-128"/>
                        </a:rPr>
                        <a:t>35% </a:t>
                      </a:r>
                      <a:r>
                        <a:rPr lang="ja-JP" sz="1100" dirty="0">
                          <a:effectLst/>
                          <a:latin typeface="Meiryo UI" panose="020B0604030504040204" pitchFamily="50" charset="-128"/>
                          <a:ea typeface="Meiryo UI" panose="020B0604030504040204" pitchFamily="50" charset="-128"/>
                        </a:rPr>
                        <a:t>ただし、パッションフルーツジャム及びジンジャージャムは、それぞれ</a:t>
                      </a:r>
                      <a:r>
                        <a:rPr lang="en-GB" sz="1100" dirty="0">
                          <a:effectLst/>
                          <a:latin typeface="Meiryo UI" panose="020B0604030504040204" pitchFamily="50" charset="-128"/>
                          <a:ea typeface="Meiryo UI" panose="020B0604030504040204" pitchFamily="50" charset="-128"/>
                        </a:rPr>
                        <a:t>6%</a:t>
                      </a:r>
                      <a:r>
                        <a:rPr lang="ja-JP" sz="1100" dirty="0">
                          <a:effectLst/>
                          <a:latin typeface="Meiryo UI" panose="020B0604030504040204" pitchFamily="50" charset="-128"/>
                          <a:ea typeface="Meiryo UI" panose="020B0604030504040204" pitchFamily="50" charset="-128"/>
                        </a:rPr>
                        <a:t>及び</a:t>
                      </a:r>
                      <a:r>
                        <a:rPr lang="en-GB" sz="1100" dirty="0">
                          <a:effectLst/>
                          <a:latin typeface="Meiryo UI" panose="020B0604030504040204" pitchFamily="50" charset="-128"/>
                          <a:ea typeface="Meiryo UI" panose="020B0604030504040204" pitchFamily="50" charset="-128"/>
                        </a:rPr>
                        <a:t>5%</a:t>
                      </a:r>
                      <a:r>
                        <a:rPr lang="ja-JP" sz="1100" dirty="0">
                          <a:effectLst/>
                          <a:latin typeface="Meiryo UI" panose="020B0604030504040204" pitchFamily="50" charset="-128"/>
                          <a:ea typeface="Meiryo UI" panose="020B0604030504040204" pitchFamily="50" charset="-128"/>
                        </a:rPr>
                        <a:t>以上の果実を含むことができる。 </a:t>
                      </a:r>
                    </a:p>
                    <a:p>
                      <a:pPr marL="0" indent="269875" algn="just">
                        <a:lnSpc>
                          <a:spcPct val="115000"/>
                        </a:lnSpc>
                        <a:spcAft>
                          <a:spcPts val="0"/>
                        </a:spcAft>
                      </a:pPr>
                      <a:r>
                        <a:rPr lang="en-GB" sz="1100" dirty="0">
                          <a:effectLst/>
                          <a:latin typeface="Meiryo UI" panose="020B0604030504040204" pitchFamily="50" charset="-128"/>
                          <a:ea typeface="Meiryo UI" panose="020B0604030504040204" pitchFamily="50" charset="-128"/>
                        </a:rPr>
                        <a:t>(b) </a:t>
                      </a:r>
                      <a:r>
                        <a:rPr lang="ja-JP" sz="1100" dirty="0">
                          <a:effectLst/>
                          <a:latin typeface="Meiryo UI" panose="020B0604030504040204" pitchFamily="50" charset="-128"/>
                          <a:ea typeface="Meiryo UI" panose="020B0604030504040204" pitchFamily="50" charset="-128"/>
                        </a:rPr>
                        <a:t>不溶性固形分を補正しない</a:t>
                      </a:r>
                      <a:r>
                        <a:rPr lang="en-GB" sz="1100" dirty="0">
                          <a:effectLst/>
                          <a:latin typeface="Meiryo UI" panose="020B0604030504040204" pitchFamily="50" charset="-128"/>
                          <a:ea typeface="Meiryo UI" panose="020B0604030504040204" pitchFamily="50" charset="-128"/>
                        </a:rPr>
                        <a:t>20℃</a:t>
                      </a:r>
                      <a:r>
                        <a:rPr lang="ja-JP" sz="1100" dirty="0">
                          <a:effectLst/>
                          <a:latin typeface="Meiryo UI" panose="020B0604030504040204" pitchFamily="50" charset="-128"/>
                          <a:ea typeface="Meiryo UI" panose="020B0604030504040204" pitchFamily="50" charset="-128"/>
                        </a:rPr>
                        <a:t>の屈折率で測定した可溶性固形分の</a:t>
                      </a:r>
                      <a:r>
                        <a:rPr lang="en-GB" sz="1100" dirty="0">
                          <a:effectLst/>
                          <a:latin typeface="Meiryo UI" panose="020B0604030504040204" pitchFamily="50" charset="-128"/>
                          <a:ea typeface="Meiryo UI" panose="020B0604030504040204" pitchFamily="50" charset="-128"/>
                        </a:rPr>
                        <a:t>65</a:t>
                      </a:r>
                      <a:r>
                        <a:rPr lang="ja-JP" sz="1100" dirty="0">
                          <a:effectLst/>
                          <a:latin typeface="Meiryo UI" panose="020B0604030504040204" pitchFamily="50" charset="-128"/>
                          <a:ea typeface="Meiryo UI" panose="020B0604030504040204" pitchFamily="50" charset="-128"/>
                        </a:rPr>
                        <a:t>％。 </a:t>
                      </a:r>
                    </a:p>
                    <a:p>
                      <a:pPr algn="just">
                        <a:lnSpc>
                          <a:spcPct val="115000"/>
                        </a:lnSpc>
                        <a:spcAft>
                          <a:spcPts val="0"/>
                        </a:spcAft>
                      </a:pPr>
                      <a:r>
                        <a:rPr lang="en-GB" sz="1100" dirty="0">
                          <a:effectLst/>
                          <a:latin typeface="Meiryo UI" panose="020B0604030504040204" pitchFamily="50" charset="-128"/>
                          <a:ea typeface="Meiryo UI" panose="020B0604030504040204" pitchFamily="50" charset="-128"/>
                        </a:rPr>
                        <a:t>(3) </a:t>
                      </a:r>
                      <a:r>
                        <a:rPr lang="ja-JP" sz="1100" dirty="0">
                          <a:effectLst/>
                          <a:latin typeface="Meiryo UI" panose="020B0604030504040204" pitchFamily="50" charset="-128"/>
                          <a:ea typeface="Meiryo UI" panose="020B0604030504040204" pitchFamily="50" charset="-128"/>
                        </a:rPr>
                        <a:t>ジャムは、許可された保存料、許可された着色料、許可された香料、および許可された食品調整剤 を含むことができる。 </a:t>
                      </a:r>
                    </a:p>
                    <a:p>
                      <a:pPr algn="just">
                        <a:lnSpc>
                          <a:spcPct val="115000"/>
                        </a:lnSpc>
                        <a:spcAft>
                          <a:spcPts val="0"/>
                        </a:spcAft>
                      </a:pPr>
                      <a:r>
                        <a:rPr lang="en-GB" sz="1100" dirty="0">
                          <a:effectLst/>
                          <a:latin typeface="Meiryo UI" panose="020B0604030504040204" pitchFamily="50" charset="-128"/>
                          <a:ea typeface="Meiryo UI" panose="020B0604030504040204" pitchFamily="50" charset="-128"/>
                        </a:rPr>
                        <a:t>(</a:t>
                      </a:r>
                      <a:r>
                        <a:rPr lang="ja-JP" sz="1100" dirty="0">
                          <a:effectLst/>
                          <a:latin typeface="Meiryo UI" panose="020B0604030504040204" pitchFamily="50" charset="-128"/>
                          <a:ea typeface="Meiryo UI" panose="020B0604030504040204" pitchFamily="50" charset="-128"/>
                        </a:rPr>
                        <a:t>二種以上の果実からなるジャムを含む包装の表示には、「ミックスフルーツジャム」の文字を記載しなければならない</a:t>
                      </a:r>
                      <a:r>
                        <a:rPr lang="en-GB" sz="1100" dirty="0">
                          <a:effectLst/>
                          <a:latin typeface="Meiryo UI" panose="020B0604030504040204" pitchFamily="50" charset="-128"/>
                          <a:ea typeface="Meiryo UI" panose="020B0604030504040204" pitchFamily="50" charset="-128"/>
                        </a:rPr>
                        <a:t>)</a:t>
                      </a:r>
                      <a:endParaRPr lang="ja-JP" sz="1100" dirty="0">
                        <a:effectLst/>
                        <a:latin typeface="Meiryo UI" panose="020B0604030504040204" pitchFamily="50" charset="-128"/>
                        <a:ea typeface="Meiryo UI" panose="020B0604030504040204" pitchFamily="50" charset="-128"/>
                        <a:cs typeface="Arial" panose="020B0604020202020204" pitchFamily="34" charset="0"/>
                      </a:endParaRPr>
                    </a:p>
                  </a:txBody>
                  <a:tcPr marL="36000" marR="2125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78688026"/>
                  </a:ext>
                </a:extLst>
              </a:tr>
              <a:tr h="434591">
                <a:tc>
                  <a:txBody>
                    <a:bodyPr/>
                    <a:lstStyle/>
                    <a:p>
                      <a:pPr algn="ctr">
                        <a:lnSpc>
                          <a:spcPct val="115000"/>
                        </a:lnSpc>
                        <a:spcAft>
                          <a:spcPts val="0"/>
                        </a:spcAft>
                      </a:pPr>
                      <a:r>
                        <a:rPr lang="ja-JP" sz="1100" b="1" dirty="0">
                          <a:solidFill>
                            <a:schemeClr val="tx1">
                              <a:lumMod val="50000"/>
                            </a:schemeClr>
                          </a:solidFill>
                          <a:effectLst/>
                          <a:latin typeface="Meiryo UI" panose="020B0604030504040204" pitchFamily="50" charset="-128"/>
                          <a:ea typeface="Meiryo UI" panose="020B0604030504040204" pitchFamily="50" charset="-128"/>
                        </a:rPr>
                        <a:t>規則</a:t>
                      </a:r>
                      <a:r>
                        <a:rPr lang="en-GB" sz="1100" b="1" dirty="0">
                          <a:solidFill>
                            <a:schemeClr val="tx1">
                              <a:lumMod val="50000"/>
                            </a:schemeClr>
                          </a:solidFill>
                          <a:effectLst/>
                          <a:latin typeface="Meiryo UI" panose="020B0604030504040204" pitchFamily="50" charset="-128"/>
                          <a:ea typeface="Meiryo UI" panose="020B0604030504040204" pitchFamily="50" charset="-128"/>
                        </a:rPr>
                        <a:t> 247</a:t>
                      </a:r>
                      <a:endParaRPr lang="ja-JP" sz="1100" b="1" dirty="0">
                        <a:solidFill>
                          <a:schemeClr val="tx1">
                            <a:lumMod val="50000"/>
                          </a:schemeClr>
                        </a:solidFill>
                        <a:effectLst/>
                        <a:latin typeface="Meiryo UI" panose="020B0604030504040204" pitchFamily="50" charset="-128"/>
                        <a:ea typeface="Meiryo UI" panose="020B0604030504040204" pitchFamily="50" charset="-128"/>
                      </a:endParaRPr>
                    </a:p>
                    <a:p>
                      <a:pPr algn="ctr">
                        <a:lnSpc>
                          <a:spcPct val="115000"/>
                        </a:lnSpc>
                        <a:spcAft>
                          <a:spcPts val="0"/>
                        </a:spcAft>
                      </a:pPr>
                      <a:r>
                        <a:rPr lang="ja-JP" sz="1100" b="1" dirty="0">
                          <a:solidFill>
                            <a:schemeClr val="tx1">
                              <a:lumMod val="50000"/>
                            </a:schemeClr>
                          </a:solidFill>
                          <a:effectLst/>
                          <a:latin typeface="Meiryo UI" panose="020B0604030504040204" pitchFamily="50" charset="-128"/>
                          <a:ea typeface="Meiryo UI" panose="020B0604030504040204" pitchFamily="50" charset="-128"/>
                        </a:rPr>
                        <a:t>フルーツゼリー</a:t>
                      </a:r>
                      <a:r>
                        <a:rPr lang="en-GB" sz="1100" b="1" dirty="0">
                          <a:solidFill>
                            <a:schemeClr val="tx1">
                              <a:lumMod val="50000"/>
                            </a:schemeClr>
                          </a:solidFill>
                          <a:effectLst/>
                          <a:latin typeface="Meiryo UI" panose="020B0604030504040204" pitchFamily="50" charset="-128"/>
                          <a:ea typeface="Meiryo UI" panose="020B0604030504040204" pitchFamily="50" charset="-128"/>
                        </a:rPr>
                        <a:t> </a:t>
                      </a:r>
                      <a:endParaRPr lang="ja-JP" sz="1100" b="1"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36000" marR="2125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marL="269875" indent="-269875" algn="just">
                        <a:lnSpc>
                          <a:spcPct val="115000"/>
                        </a:lnSpc>
                        <a:spcAft>
                          <a:spcPts val="0"/>
                        </a:spcAft>
                      </a:pPr>
                      <a:r>
                        <a:rPr lang="en-GB" sz="1100" dirty="0">
                          <a:effectLst/>
                          <a:latin typeface="Meiryo UI" panose="020B0604030504040204" pitchFamily="50" charset="-128"/>
                          <a:ea typeface="Meiryo UI" panose="020B0604030504040204" pitchFamily="50" charset="-128"/>
                        </a:rPr>
                        <a:t>(1) </a:t>
                      </a:r>
                      <a:r>
                        <a:rPr lang="ja-JP" sz="1100" dirty="0">
                          <a:effectLst/>
                          <a:latin typeface="Meiryo UI" panose="020B0604030504040204" pitchFamily="50" charset="-128"/>
                          <a:ea typeface="Meiryo UI" panose="020B0604030504040204" pitchFamily="50" charset="-128"/>
                        </a:rPr>
                        <a:t>果実ゼリー 生、加工、半加工を問わず、</a:t>
                      </a:r>
                      <a:r>
                        <a:rPr lang="en-GB" sz="1100" dirty="0">
                          <a:effectLst/>
                          <a:latin typeface="Meiryo UI" panose="020B0604030504040204" pitchFamily="50" charset="-128"/>
                          <a:ea typeface="Meiryo UI" panose="020B0604030504040204" pitchFamily="50" charset="-128"/>
                        </a:rPr>
                        <a:t>1</a:t>
                      </a:r>
                      <a:r>
                        <a:rPr lang="ja-JP" sz="1100" dirty="0">
                          <a:effectLst/>
                          <a:latin typeface="Meiryo UI" panose="020B0604030504040204" pitchFamily="50" charset="-128"/>
                          <a:ea typeface="Meiryo UI" panose="020B0604030504040204" pitchFamily="50" charset="-128"/>
                        </a:rPr>
                        <a:t>種類以上の果実の果汁と許可された甘味物質を煮詰めたゼラチン状の製品で、ペクチンを添加したものとしないものとがあること。種や皮を含まないものでなければならない。 </a:t>
                      </a:r>
                    </a:p>
                    <a:p>
                      <a:pPr algn="just">
                        <a:lnSpc>
                          <a:spcPct val="115000"/>
                        </a:lnSpc>
                        <a:spcAft>
                          <a:spcPts val="0"/>
                        </a:spcAft>
                      </a:pPr>
                      <a:r>
                        <a:rPr lang="en-GB" sz="1100" dirty="0">
                          <a:effectLst/>
                          <a:latin typeface="Meiryo UI" panose="020B0604030504040204" pitchFamily="50" charset="-128"/>
                          <a:ea typeface="Meiryo UI" panose="020B0604030504040204" pitchFamily="50" charset="-128"/>
                        </a:rPr>
                        <a:t>(2) </a:t>
                      </a:r>
                      <a:r>
                        <a:rPr lang="ja-JP" sz="1100" dirty="0">
                          <a:effectLst/>
                          <a:latin typeface="Meiryo UI" panose="020B0604030504040204" pitchFamily="50" charset="-128"/>
                          <a:ea typeface="Meiryo UI" panose="020B0604030504040204" pitchFamily="50" charset="-128"/>
                        </a:rPr>
                        <a:t>フルーツゼリーには、以下を含むこと。 </a:t>
                      </a:r>
                    </a:p>
                    <a:p>
                      <a:pPr algn="just">
                        <a:lnSpc>
                          <a:spcPct val="115000"/>
                        </a:lnSpc>
                        <a:spcAft>
                          <a:spcPts val="0"/>
                        </a:spcAft>
                      </a:pPr>
                      <a:r>
                        <a:rPr lang="en-GB" sz="1100" dirty="0">
                          <a:effectLst/>
                          <a:latin typeface="Meiryo UI" panose="020B0604030504040204" pitchFamily="50" charset="-128"/>
                          <a:ea typeface="Meiryo UI" panose="020B0604030504040204" pitchFamily="50" charset="-128"/>
                        </a:rPr>
                        <a:t>(a)</a:t>
                      </a:r>
                      <a:r>
                        <a:rPr lang="ja-JP" sz="1100" dirty="0">
                          <a:effectLst/>
                          <a:latin typeface="Meiryo UI" panose="020B0604030504040204" pitchFamily="50" charset="-128"/>
                          <a:ea typeface="Meiryo UI" panose="020B0604030504040204" pitchFamily="50" charset="-128"/>
                        </a:rPr>
                        <a:t>以下のもの含むもの</a:t>
                      </a:r>
                      <a:r>
                        <a:rPr lang="en-GB" sz="1100" dirty="0">
                          <a:effectLst/>
                          <a:latin typeface="Meiryo UI" panose="020B0604030504040204" pitchFamily="50" charset="-128"/>
                          <a:ea typeface="Meiryo UI" panose="020B0604030504040204" pitchFamily="50" charset="-128"/>
                        </a:rPr>
                        <a:t> (</a:t>
                      </a:r>
                      <a:r>
                        <a:rPr lang="en-GB" sz="1100" dirty="0" err="1">
                          <a:effectLst/>
                          <a:latin typeface="Meiryo UI" panose="020B0604030504040204" pitchFamily="50" charset="-128"/>
                          <a:ea typeface="Meiryo UI" panose="020B0604030504040204" pitchFamily="50" charset="-128"/>
                        </a:rPr>
                        <a:t>i</a:t>
                      </a:r>
                      <a:r>
                        <a:rPr lang="en-GB" sz="1100" dirty="0">
                          <a:effectLst/>
                          <a:latin typeface="Meiryo UI" panose="020B0604030504040204" pitchFamily="50" charset="-128"/>
                          <a:ea typeface="Meiryo UI" panose="020B0604030504040204" pitchFamily="50" charset="-128"/>
                        </a:rPr>
                        <a:t>) </a:t>
                      </a:r>
                      <a:r>
                        <a:rPr lang="ja-JP" sz="1100" dirty="0">
                          <a:effectLst/>
                          <a:latin typeface="Meiryo UI" panose="020B0604030504040204" pitchFamily="50" charset="-128"/>
                          <a:ea typeface="Meiryo UI" panose="020B0604030504040204" pitchFamily="50" charset="-128"/>
                        </a:rPr>
                        <a:t>果汁エキス</a:t>
                      </a:r>
                      <a:r>
                        <a:rPr lang="en-GB" sz="1100" dirty="0">
                          <a:effectLst/>
                          <a:latin typeface="Meiryo UI" panose="020B0604030504040204" pitchFamily="50" charset="-128"/>
                          <a:ea typeface="Meiryo UI" panose="020B0604030504040204" pitchFamily="50" charset="-128"/>
                        </a:rPr>
                        <a:t> 35% (ii) </a:t>
                      </a:r>
                      <a:r>
                        <a:rPr lang="ja-JP" sz="1100" dirty="0">
                          <a:effectLst/>
                          <a:latin typeface="Meiryo UI" panose="020B0604030504040204" pitchFamily="50" charset="-128"/>
                          <a:ea typeface="Meiryo UI" panose="020B0604030504040204" pitchFamily="50" charset="-128"/>
                        </a:rPr>
                        <a:t>不溶性固形分を補正しない</a:t>
                      </a:r>
                      <a:r>
                        <a:rPr lang="en-GB" sz="1100" dirty="0">
                          <a:effectLst/>
                          <a:latin typeface="Meiryo UI" panose="020B0604030504040204" pitchFamily="50" charset="-128"/>
                          <a:ea typeface="Meiryo UI" panose="020B0604030504040204" pitchFamily="50" charset="-128"/>
                        </a:rPr>
                        <a:t>20℃</a:t>
                      </a:r>
                      <a:r>
                        <a:rPr lang="ja-JP" sz="1100" dirty="0">
                          <a:effectLst/>
                          <a:latin typeface="Meiryo UI" panose="020B0604030504040204" pitchFamily="50" charset="-128"/>
                          <a:ea typeface="Meiryo UI" panose="020B0604030504040204" pitchFamily="50" charset="-128"/>
                        </a:rPr>
                        <a:t>の屈折計で測定した可溶性固形分</a:t>
                      </a:r>
                      <a:r>
                        <a:rPr lang="en-GB" sz="1100" dirty="0">
                          <a:effectLst/>
                          <a:latin typeface="Meiryo UI" panose="020B0604030504040204" pitchFamily="50" charset="-128"/>
                          <a:ea typeface="Meiryo UI" panose="020B0604030504040204" pitchFamily="50" charset="-128"/>
                        </a:rPr>
                        <a:t> 65%</a:t>
                      </a:r>
                      <a:r>
                        <a:rPr lang="ja-JP" sz="1100" dirty="0">
                          <a:effectLst/>
                          <a:latin typeface="Meiryo UI" panose="020B0604030504040204" pitchFamily="50" charset="-128"/>
                          <a:ea typeface="Meiryo UI" panose="020B0604030504040204" pitchFamily="50" charset="-128"/>
                        </a:rPr>
                        <a:t>以上。</a:t>
                      </a:r>
                    </a:p>
                    <a:p>
                      <a:pPr algn="just">
                        <a:lnSpc>
                          <a:spcPct val="115000"/>
                        </a:lnSpc>
                        <a:spcAft>
                          <a:spcPts val="0"/>
                        </a:spcAft>
                      </a:pPr>
                      <a:r>
                        <a:rPr lang="en-GB" sz="1100" dirty="0">
                          <a:effectLst/>
                          <a:latin typeface="Meiryo UI" panose="020B0604030504040204" pitchFamily="50" charset="-128"/>
                          <a:ea typeface="Meiryo UI" panose="020B0604030504040204" pitchFamily="50" charset="-128"/>
                        </a:rPr>
                        <a:t>(3) </a:t>
                      </a:r>
                      <a:r>
                        <a:rPr lang="ja-JP" sz="1100" dirty="0">
                          <a:effectLst/>
                          <a:latin typeface="Meiryo UI" panose="020B0604030504040204" pitchFamily="50" charset="-128"/>
                          <a:ea typeface="Meiryo UI" panose="020B0604030504040204" pitchFamily="50" charset="-128"/>
                        </a:rPr>
                        <a:t>果物ゼリーは、許可された保存料、許可された着色料、許可された香料及び許可された食品調整剤を含むことができる。</a:t>
                      </a:r>
                      <a:endParaRPr lang="ja-JP" sz="1100" dirty="0">
                        <a:effectLst/>
                        <a:latin typeface="Meiryo UI" panose="020B0604030504040204" pitchFamily="50" charset="-128"/>
                        <a:ea typeface="Meiryo UI" panose="020B0604030504040204" pitchFamily="50" charset="-128"/>
                        <a:cs typeface="Arial" panose="020B0604020202020204" pitchFamily="34" charset="0"/>
                      </a:endParaRPr>
                    </a:p>
                  </a:txBody>
                  <a:tcPr marL="36000" marR="2125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29351829"/>
                  </a:ext>
                </a:extLst>
              </a:tr>
              <a:tr h="108648">
                <a:tc>
                  <a:txBody>
                    <a:bodyPr/>
                    <a:lstStyle/>
                    <a:p>
                      <a:pPr algn="ctr">
                        <a:lnSpc>
                          <a:spcPct val="115000"/>
                        </a:lnSpc>
                        <a:spcAft>
                          <a:spcPts val="0"/>
                        </a:spcAft>
                      </a:pPr>
                      <a:r>
                        <a:rPr lang="ja-JP" sz="1100" b="1" dirty="0">
                          <a:solidFill>
                            <a:schemeClr val="tx1">
                              <a:lumMod val="50000"/>
                            </a:schemeClr>
                          </a:solidFill>
                          <a:effectLst/>
                          <a:latin typeface="Meiryo UI" panose="020B0604030504040204" pitchFamily="50" charset="-128"/>
                          <a:ea typeface="Meiryo UI" panose="020B0604030504040204" pitchFamily="50" charset="-128"/>
                        </a:rPr>
                        <a:t>規則</a:t>
                      </a:r>
                      <a:r>
                        <a:rPr lang="en-GB" sz="1100" b="1" dirty="0">
                          <a:solidFill>
                            <a:schemeClr val="tx1">
                              <a:lumMod val="50000"/>
                            </a:schemeClr>
                          </a:solidFill>
                          <a:effectLst/>
                          <a:latin typeface="Meiryo UI" panose="020B0604030504040204" pitchFamily="50" charset="-128"/>
                          <a:ea typeface="Meiryo UI" panose="020B0604030504040204" pitchFamily="50" charset="-128"/>
                        </a:rPr>
                        <a:t>248</a:t>
                      </a:r>
                      <a:endParaRPr lang="ja-JP" sz="1100" b="1" dirty="0">
                        <a:solidFill>
                          <a:schemeClr val="tx1">
                            <a:lumMod val="50000"/>
                          </a:schemeClr>
                        </a:solidFill>
                        <a:effectLst/>
                        <a:latin typeface="Meiryo UI" panose="020B0604030504040204" pitchFamily="50" charset="-128"/>
                        <a:ea typeface="Meiryo UI" panose="020B0604030504040204" pitchFamily="50" charset="-128"/>
                      </a:endParaRPr>
                    </a:p>
                    <a:p>
                      <a:pPr algn="ctr">
                        <a:lnSpc>
                          <a:spcPct val="115000"/>
                        </a:lnSpc>
                        <a:spcAft>
                          <a:spcPts val="0"/>
                        </a:spcAft>
                      </a:pPr>
                      <a:r>
                        <a:rPr lang="ja-JP" sz="1100" b="1" dirty="0">
                          <a:solidFill>
                            <a:schemeClr val="tx1">
                              <a:lumMod val="50000"/>
                            </a:schemeClr>
                          </a:solidFill>
                          <a:effectLst/>
                          <a:latin typeface="Meiryo UI" panose="020B0604030504040204" pitchFamily="50" charset="-128"/>
                          <a:ea typeface="Meiryo UI" panose="020B0604030504040204" pitchFamily="50" charset="-128"/>
                        </a:rPr>
                        <a:t>マーマレード</a:t>
                      </a:r>
                      <a:endParaRPr lang="ja-JP" sz="1100" b="1"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36000" marR="2125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just">
                        <a:lnSpc>
                          <a:spcPct val="115000"/>
                        </a:lnSpc>
                        <a:spcAft>
                          <a:spcPts val="0"/>
                        </a:spcAft>
                      </a:pPr>
                      <a:r>
                        <a:rPr lang="ja-JP" sz="1100" dirty="0">
                          <a:effectLst/>
                          <a:latin typeface="Meiryo UI" panose="020B0604030504040204" pitchFamily="50" charset="-128"/>
                          <a:ea typeface="Meiryo UI" panose="020B0604030504040204" pitchFamily="50" charset="-128"/>
                        </a:rPr>
                        <a:t>マーマレードは、果実または果皮の断片を浮遊させた果実ゼリーとする。規則</a:t>
                      </a:r>
                      <a:r>
                        <a:rPr lang="en-GB" sz="1100" dirty="0">
                          <a:effectLst/>
                          <a:latin typeface="Meiryo UI" panose="020B0604030504040204" pitchFamily="50" charset="-128"/>
                          <a:ea typeface="Meiryo UI" panose="020B0604030504040204" pitchFamily="50" charset="-128"/>
                        </a:rPr>
                        <a:t>247</a:t>
                      </a:r>
                      <a:r>
                        <a:rPr lang="ja-JP" sz="1100" dirty="0">
                          <a:effectLst/>
                          <a:latin typeface="Meiryo UI" panose="020B0604030504040204" pitchFamily="50" charset="-128"/>
                          <a:ea typeface="Meiryo UI" panose="020B0604030504040204" pitchFamily="50" charset="-128"/>
                        </a:rPr>
                        <a:t>に規定するジャムの規格に適合するものでなければならない。</a:t>
                      </a:r>
                      <a:endParaRPr lang="ja-JP" sz="1100" dirty="0">
                        <a:effectLst/>
                        <a:latin typeface="Meiryo UI" panose="020B0604030504040204" pitchFamily="50" charset="-128"/>
                        <a:ea typeface="Meiryo UI" panose="020B0604030504040204" pitchFamily="50" charset="-128"/>
                        <a:cs typeface="Arial" panose="020B0604020202020204" pitchFamily="34" charset="0"/>
                      </a:endParaRPr>
                    </a:p>
                  </a:txBody>
                  <a:tcPr marL="36000" marR="2125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60615967"/>
                  </a:ext>
                </a:extLst>
              </a:tr>
            </a:tbl>
          </a:graphicData>
        </a:graphic>
      </p:graphicFrame>
    </p:spTree>
    <p:extLst>
      <p:ext uri="{BB962C8B-B14F-4D97-AF65-F5344CB8AC3E}">
        <p14:creationId xmlns:p14="http://schemas.microsoft.com/office/powerpoint/2010/main" val="40566505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調査対象青果物関連の加工食品に関する規制の概要</a:t>
            </a:r>
            <a:br>
              <a:rPr lang="en-US" altLang="ja-JP"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a:t>
            </a:r>
            <a:r>
              <a:rPr lang="zh-TW" altLang="en-US" dirty="0">
                <a:latin typeface="Meiryo UI" panose="020B0604030504040204" pitchFamily="50" charset="-128"/>
                <a:ea typeface="Meiryo UI" panose="020B0604030504040204" pitchFamily="50" charset="-128"/>
              </a:rPr>
              <a:t>残留農薬</a:t>
            </a:r>
            <a:r>
              <a:rPr lang="ja-JP" altLang="en-US" dirty="0">
                <a:latin typeface="Meiryo UI" panose="020B0604030504040204" pitchFamily="50" charset="-128"/>
                <a:ea typeface="Meiryo UI" panose="020B0604030504040204" pitchFamily="50" charset="-128"/>
              </a:rPr>
              <a:t>及び重金属・汚染物質の最大許容量 </a:t>
            </a:r>
            <a:endParaRPr kumimoji="1" lang="ja-JP" altLang="en-US" dirty="0">
              <a:latin typeface="Meiryo UI" panose="020B0604030504040204" pitchFamily="50" charset="-128"/>
              <a:ea typeface="Meiryo UI" panose="020B0604030504040204" pitchFamily="50" charset="-128"/>
            </a:endParaRPr>
          </a:p>
        </p:txBody>
      </p:sp>
      <p:sp>
        <p:nvSpPr>
          <p:cNvPr id="5" name="正方形/長方形 4"/>
          <p:cNvSpPr/>
          <p:nvPr/>
        </p:nvSpPr>
        <p:spPr>
          <a:xfrm>
            <a:off x="0" y="822636"/>
            <a:ext cx="9906000" cy="1384995"/>
          </a:xfrm>
          <a:prstGeom prst="rect">
            <a:avLst/>
          </a:prstGeom>
        </p:spPr>
        <p:txBody>
          <a:bodyPr wrap="square">
            <a:spAutoFit/>
          </a:bodyPr>
          <a:lstStyle/>
          <a:p>
            <a:r>
              <a:rPr lang="en-US" altLang="ja-JP" sz="1400" dirty="0">
                <a:solidFill>
                  <a:schemeClr val="tx1">
                    <a:lumMod val="50000"/>
                  </a:schemeClr>
                </a:solidFill>
                <a:latin typeface="Meiryo UI" panose="020B0604030504040204" pitchFamily="50" charset="-128"/>
                <a:ea typeface="Meiryo UI" panose="020B0604030504040204" pitchFamily="50" charset="-128"/>
              </a:rPr>
              <a:t>1985</a:t>
            </a:r>
            <a:r>
              <a:rPr lang="ja-JP" altLang="en-US" sz="1400" dirty="0">
                <a:solidFill>
                  <a:schemeClr val="tx1">
                    <a:lumMod val="50000"/>
                  </a:schemeClr>
                </a:solidFill>
                <a:latin typeface="Meiryo UI" panose="020B0604030504040204" pitchFamily="50" charset="-128"/>
                <a:ea typeface="Meiryo UI" panose="020B0604030504040204" pitchFamily="50" charset="-128"/>
              </a:rPr>
              <a:t>年食品規則の規則</a:t>
            </a:r>
            <a:r>
              <a:rPr lang="en-US" altLang="ja-JP" sz="1400" dirty="0">
                <a:solidFill>
                  <a:schemeClr val="tx1">
                    <a:lumMod val="50000"/>
                  </a:schemeClr>
                </a:solidFill>
                <a:latin typeface="Meiryo UI" panose="020B0604030504040204" pitchFamily="50" charset="-128"/>
                <a:ea typeface="Meiryo UI" panose="020B0604030504040204" pitchFamily="50" charset="-128"/>
              </a:rPr>
              <a:t>41</a:t>
            </a:r>
            <a:r>
              <a:rPr lang="ja-JP" altLang="en-US" sz="1400" dirty="0">
                <a:solidFill>
                  <a:schemeClr val="tx1">
                    <a:lumMod val="50000"/>
                  </a:schemeClr>
                </a:solidFill>
                <a:latin typeface="Meiryo UI" panose="020B0604030504040204" pitchFamily="50" charset="-128"/>
                <a:ea typeface="Meiryo UI" panose="020B0604030504040204" pitchFamily="50" charset="-128"/>
              </a:rPr>
              <a:t>（</a:t>
            </a:r>
            <a:r>
              <a:rPr lang="en-US" altLang="ja-JP" sz="1400" dirty="0"/>
              <a:t>SIXTEENTH SCHEDULE</a:t>
            </a:r>
            <a:r>
              <a:rPr lang="ja-JP" altLang="en-US" sz="1400" dirty="0">
                <a:solidFill>
                  <a:schemeClr val="tx1">
                    <a:lumMod val="50000"/>
                  </a:schemeClr>
                </a:solidFill>
                <a:latin typeface="Meiryo UI" panose="020B0604030504040204" pitchFamily="50" charset="-128"/>
                <a:ea typeface="Meiryo UI" panose="020B0604030504040204" pitchFamily="50" charset="-128"/>
              </a:rPr>
              <a:t>）に</a:t>
            </a:r>
            <a:r>
              <a:rPr lang="zh-TW" altLang="en-US" sz="1400" dirty="0">
                <a:solidFill>
                  <a:schemeClr val="tx1">
                    <a:lumMod val="50000"/>
                  </a:schemeClr>
                </a:solidFill>
                <a:latin typeface="Meiryo UI" panose="020B0604030504040204" pitchFamily="50" charset="-128"/>
                <a:ea typeface="Meiryo UI" panose="020B0604030504040204" pitchFamily="50" charset="-128"/>
              </a:rPr>
              <a:t>残留農薬最大許容量</a:t>
            </a:r>
            <a:r>
              <a:rPr lang="ja-JP" altLang="en-US" sz="1400" dirty="0">
                <a:solidFill>
                  <a:schemeClr val="tx1">
                    <a:lumMod val="50000"/>
                  </a:schemeClr>
                </a:solidFill>
                <a:latin typeface="Meiryo UI" panose="020B0604030504040204" pitchFamily="50" charset="-128"/>
                <a:ea typeface="Meiryo UI" panose="020B0604030504040204" pitchFamily="50" charset="-128"/>
              </a:rPr>
              <a:t>を規定しているが、加工食品・菓子の残留農薬基準は食品規則</a:t>
            </a:r>
            <a:r>
              <a:rPr lang="en-US" altLang="ja-JP" sz="1400" dirty="0"/>
              <a:t>SIXTEENTH SCHEDULE</a:t>
            </a:r>
            <a:r>
              <a:rPr lang="ja-JP" altLang="en-US" sz="1400" dirty="0">
                <a:solidFill>
                  <a:schemeClr val="tx1">
                    <a:lumMod val="50000"/>
                  </a:schemeClr>
                </a:solidFill>
                <a:latin typeface="Meiryo UI" panose="020B0604030504040204" pitchFamily="50" charset="-128"/>
                <a:ea typeface="Meiryo UI" panose="020B0604030504040204" pitchFamily="50" charset="-128"/>
              </a:rPr>
              <a:t>に記載されていないため、コーデックス規格の基準値を参照し、コーデックス規格にない農薬はすべて残留許容値 </a:t>
            </a:r>
            <a:r>
              <a:rPr lang="en-US" altLang="ja-JP" sz="1400" dirty="0">
                <a:solidFill>
                  <a:schemeClr val="tx1">
                    <a:lumMod val="50000"/>
                  </a:schemeClr>
                </a:solidFill>
                <a:latin typeface="Meiryo UI" panose="020B0604030504040204" pitchFamily="50" charset="-128"/>
                <a:ea typeface="Meiryo UI" panose="020B0604030504040204" pitchFamily="50" charset="-128"/>
              </a:rPr>
              <a:t>0.01mg/kg </a:t>
            </a:r>
            <a:r>
              <a:rPr lang="ja-JP" altLang="en-US" sz="1400" dirty="0">
                <a:solidFill>
                  <a:schemeClr val="tx1">
                    <a:lumMod val="50000"/>
                  </a:schemeClr>
                </a:solidFill>
                <a:latin typeface="Meiryo UI" panose="020B0604030504040204" pitchFamily="50" charset="-128"/>
                <a:ea typeface="Meiryo UI" panose="020B0604030504040204" pitchFamily="50" charset="-128"/>
              </a:rPr>
              <a:t>を適用する。</a:t>
            </a:r>
            <a:endParaRPr lang="en-US" altLang="ja-JP" sz="1400" dirty="0">
              <a:solidFill>
                <a:schemeClr val="tx1">
                  <a:lumMod val="50000"/>
                </a:schemeClr>
              </a:solidFill>
              <a:latin typeface="Meiryo UI" panose="020B0604030504040204" pitchFamily="50" charset="-128"/>
              <a:ea typeface="Meiryo UI" panose="020B0604030504040204" pitchFamily="50" charset="-128"/>
            </a:endParaRPr>
          </a:p>
          <a:p>
            <a:pPr marL="90488" indent="-90488"/>
            <a:r>
              <a:rPr lang="ja-JP" altLang="en-US" sz="1400" dirty="0">
                <a:solidFill>
                  <a:schemeClr val="tx1">
                    <a:lumMod val="50000"/>
                  </a:schemeClr>
                </a:solidFill>
                <a:latin typeface="Meiryo UI" panose="020B0604030504040204" pitchFamily="50" charset="-128"/>
                <a:ea typeface="Meiryo UI" panose="020B0604030504040204" pitchFamily="50" charset="-128"/>
              </a:rPr>
              <a:t>・金属・汚染物質の最大許容比率</a:t>
            </a:r>
            <a:r>
              <a:rPr lang="en-US" altLang="ja-JP" sz="1400" dirty="0">
                <a:solidFill>
                  <a:schemeClr val="tx1">
                    <a:lumMod val="50000"/>
                  </a:schemeClr>
                </a:solidFill>
                <a:latin typeface="Meiryo UI" panose="020B0604030504040204" pitchFamily="50" charset="-128"/>
                <a:ea typeface="Meiryo UI" panose="020B0604030504040204" pitchFamily="50" charset="-128"/>
              </a:rPr>
              <a:t>1985</a:t>
            </a:r>
            <a:r>
              <a:rPr lang="ja-JP" altLang="en-US" sz="1400" dirty="0">
                <a:solidFill>
                  <a:schemeClr val="tx1">
                    <a:lumMod val="50000"/>
                  </a:schemeClr>
                </a:solidFill>
                <a:latin typeface="Meiryo UI" panose="020B0604030504040204" pitchFamily="50" charset="-128"/>
                <a:ea typeface="Meiryo UI" panose="020B0604030504040204" pitchFamily="50" charset="-128"/>
              </a:rPr>
              <a:t>年食品規則の規則</a:t>
            </a:r>
            <a:r>
              <a:rPr lang="en-US" altLang="ja-JP" sz="1400" dirty="0">
                <a:solidFill>
                  <a:schemeClr val="tx1">
                    <a:lumMod val="50000"/>
                  </a:schemeClr>
                </a:solidFill>
                <a:latin typeface="Meiryo UI" panose="020B0604030504040204" pitchFamily="50" charset="-128"/>
                <a:ea typeface="Meiryo UI" panose="020B0604030504040204" pitchFamily="50" charset="-128"/>
              </a:rPr>
              <a:t>38 </a:t>
            </a:r>
            <a:r>
              <a:rPr lang="ja-JP" altLang="en-US" sz="1400" dirty="0">
                <a:solidFill>
                  <a:schemeClr val="tx1">
                    <a:lumMod val="50000"/>
                  </a:schemeClr>
                </a:solidFill>
                <a:latin typeface="Meiryo UI" panose="020B0604030504040204" pitchFamily="50" charset="-128"/>
                <a:ea typeface="Meiryo UI" panose="020B0604030504040204" pitchFamily="50" charset="-128"/>
              </a:rPr>
              <a:t>では、マレーシアで輸入、広告、販売される食品規則</a:t>
            </a:r>
            <a:r>
              <a:rPr lang="en-US" altLang="ja-JP" sz="1400" dirty="0"/>
              <a:t>FOURTEENTH SCHEDULE</a:t>
            </a:r>
            <a:r>
              <a:rPr lang="ja-JP" altLang="en-US" sz="1400" dirty="0">
                <a:solidFill>
                  <a:schemeClr val="tx1">
                    <a:lumMod val="50000"/>
                  </a:schemeClr>
                </a:solidFill>
                <a:latin typeface="Meiryo UI" panose="020B0604030504040204" pitchFamily="50" charset="-128"/>
                <a:ea typeface="Meiryo UI" panose="020B0604030504040204" pitchFamily="50" charset="-128"/>
              </a:rPr>
              <a:t>に記載されたすべての食品は、指定された最大許容割合を超える割合で、列に記載された物質を含んではならないとされている。 </a:t>
            </a:r>
            <a:endParaRPr lang="zh-TW" altLang="en-US" sz="1400" dirty="0">
              <a:solidFill>
                <a:schemeClr val="tx1">
                  <a:lumMod val="50000"/>
                </a:schemeClr>
              </a:solidFill>
              <a:latin typeface="Meiryo UI" panose="020B0604030504040204" pitchFamily="50" charset="-128"/>
              <a:ea typeface="Meiryo UI" panose="020B0604030504040204" pitchFamily="50" charset="-128"/>
            </a:endParaRPr>
          </a:p>
        </p:txBody>
      </p:sp>
      <p:sp>
        <p:nvSpPr>
          <p:cNvPr id="10" name="Rectangle 2"/>
          <p:cNvSpPr>
            <a:spLocks noChangeArrowheads="1"/>
          </p:cNvSpPr>
          <p:nvPr/>
        </p:nvSpPr>
        <p:spPr bwMode="auto">
          <a:xfrm>
            <a:off x="408353" y="6090537"/>
            <a:ext cx="2939343"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GB" sz="9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出典：</a:t>
            </a:r>
            <a:r>
              <a:rPr kumimoji="0" lang="en-GB" altLang="ja-JP" sz="9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1985</a:t>
            </a:r>
            <a:r>
              <a:rPr kumimoji="0" lang="ja-JP" altLang="en-GB" sz="9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年食品規則</a:t>
            </a:r>
            <a:endParaRPr kumimoji="0" lang="ja-JP" altLang="en-GB" sz="1800" i="0" u="none" strike="noStrike" cap="none" normalizeH="0" baseline="0" dirty="0">
              <a:ln>
                <a:noFill/>
              </a:ln>
              <a:solidFill>
                <a:schemeClr val="tx1">
                  <a:lumMod val="50000"/>
                </a:schemeClr>
              </a:solidFill>
              <a:effectLst/>
              <a:latin typeface="Arial" panose="020B0604020202020204" pitchFamily="34" charset="0"/>
            </a:endParaRPr>
          </a:p>
        </p:txBody>
      </p:sp>
      <p:graphicFrame>
        <p:nvGraphicFramePr>
          <p:cNvPr id="6" name="表 5"/>
          <p:cNvGraphicFramePr>
            <a:graphicFrameLocks noGrp="1"/>
          </p:cNvGraphicFramePr>
          <p:nvPr/>
        </p:nvGraphicFramePr>
        <p:xfrm>
          <a:off x="1640632" y="2561119"/>
          <a:ext cx="6606760" cy="2944368"/>
        </p:xfrm>
        <a:graphic>
          <a:graphicData uri="http://schemas.openxmlformats.org/drawingml/2006/table">
            <a:tbl>
              <a:tblPr firstRow="1" firstCol="1" bandRow="1">
                <a:tableStyleId>{5C22544A-7EE6-4342-B048-85BDC9FD1C3A}</a:tableStyleId>
              </a:tblPr>
              <a:tblGrid>
                <a:gridCol w="2304000">
                  <a:extLst>
                    <a:ext uri="{9D8B030D-6E8A-4147-A177-3AD203B41FA5}">
                      <a16:colId xmlns:a16="http://schemas.microsoft.com/office/drawing/2014/main" val="4265980868"/>
                    </a:ext>
                  </a:extLst>
                </a:gridCol>
                <a:gridCol w="828675">
                  <a:extLst>
                    <a:ext uri="{9D8B030D-6E8A-4147-A177-3AD203B41FA5}">
                      <a16:colId xmlns:a16="http://schemas.microsoft.com/office/drawing/2014/main" val="3506210062"/>
                    </a:ext>
                  </a:extLst>
                </a:gridCol>
                <a:gridCol w="1083310">
                  <a:extLst>
                    <a:ext uri="{9D8B030D-6E8A-4147-A177-3AD203B41FA5}">
                      <a16:colId xmlns:a16="http://schemas.microsoft.com/office/drawing/2014/main" val="2073883255"/>
                    </a:ext>
                  </a:extLst>
                </a:gridCol>
                <a:gridCol w="760095">
                  <a:extLst>
                    <a:ext uri="{9D8B030D-6E8A-4147-A177-3AD203B41FA5}">
                      <a16:colId xmlns:a16="http://schemas.microsoft.com/office/drawing/2014/main" val="3746507978"/>
                    </a:ext>
                  </a:extLst>
                </a:gridCol>
                <a:gridCol w="812800">
                  <a:extLst>
                    <a:ext uri="{9D8B030D-6E8A-4147-A177-3AD203B41FA5}">
                      <a16:colId xmlns:a16="http://schemas.microsoft.com/office/drawing/2014/main" val="3623647526"/>
                    </a:ext>
                  </a:extLst>
                </a:gridCol>
                <a:gridCol w="817880">
                  <a:extLst>
                    <a:ext uri="{9D8B030D-6E8A-4147-A177-3AD203B41FA5}">
                      <a16:colId xmlns:a16="http://schemas.microsoft.com/office/drawing/2014/main" val="2812740432"/>
                    </a:ext>
                  </a:extLst>
                </a:gridCol>
              </a:tblGrid>
              <a:tr h="115570">
                <a:tc>
                  <a:txBody>
                    <a:bodyPr/>
                    <a:lstStyle/>
                    <a:p>
                      <a:pPr algn="ctr">
                        <a:lnSpc>
                          <a:spcPct val="115000"/>
                        </a:lnSpc>
                        <a:spcAft>
                          <a:spcPts val="0"/>
                        </a:spcAft>
                      </a:pPr>
                      <a:r>
                        <a:rPr lang="en-US" sz="1200" dirty="0" err="1">
                          <a:solidFill>
                            <a:schemeClr val="tx1">
                              <a:lumMod val="50000"/>
                            </a:schemeClr>
                          </a:solidFill>
                          <a:effectLst/>
                          <a:latin typeface="Meiryo UI" panose="020B0604030504040204" pitchFamily="50" charset="-128"/>
                          <a:ea typeface="Meiryo UI" panose="020B0604030504040204" pitchFamily="50" charset="-128"/>
                        </a:rPr>
                        <a:t>食品</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a:lnSpc>
                          <a:spcPct val="115000"/>
                        </a:lnSpc>
                        <a:spcAft>
                          <a:spcPts val="0"/>
                        </a:spcAft>
                      </a:pPr>
                      <a:r>
                        <a:rPr lang="en-US" sz="1200" dirty="0" err="1">
                          <a:solidFill>
                            <a:schemeClr val="tx1">
                              <a:lumMod val="50000"/>
                            </a:schemeClr>
                          </a:solidFill>
                          <a:effectLst/>
                          <a:latin typeface="Meiryo UI" panose="020B0604030504040204" pitchFamily="50" charset="-128"/>
                          <a:ea typeface="Meiryo UI" panose="020B0604030504040204" pitchFamily="50" charset="-128"/>
                        </a:rPr>
                        <a:t>ヒ素</a:t>
                      </a:r>
                      <a:r>
                        <a:rPr lang="en-US" sz="1200" dirty="0">
                          <a:solidFill>
                            <a:schemeClr val="tx1">
                              <a:lumMod val="50000"/>
                            </a:schemeClr>
                          </a:solidFill>
                          <a:effectLst/>
                          <a:latin typeface="Meiryo UI" panose="020B0604030504040204" pitchFamily="50" charset="-128"/>
                          <a:ea typeface="Meiryo UI" panose="020B0604030504040204" pitchFamily="50" charset="-128"/>
                        </a:rPr>
                        <a:t>(As)</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a:lnSpc>
                          <a:spcPct val="115000"/>
                        </a:lnSpc>
                        <a:spcAft>
                          <a:spcPts val="0"/>
                        </a:spcAft>
                      </a:pPr>
                      <a:r>
                        <a:rPr lang="en-US" sz="1200" dirty="0">
                          <a:solidFill>
                            <a:schemeClr val="tx1">
                              <a:lumMod val="50000"/>
                            </a:schemeClr>
                          </a:solidFill>
                          <a:effectLst/>
                          <a:latin typeface="Meiryo UI" panose="020B0604030504040204" pitchFamily="50" charset="-128"/>
                          <a:ea typeface="Meiryo UI" panose="020B0604030504040204" pitchFamily="50" charset="-128"/>
                        </a:rPr>
                        <a:t>鉛</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a:lnSpc>
                          <a:spcPct val="115000"/>
                        </a:lnSpc>
                        <a:spcAft>
                          <a:spcPts val="0"/>
                        </a:spcAft>
                      </a:pPr>
                      <a:r>
                        <a:rPr lang="en-US" sz="1200" dirty="0" err="1">
                          <a:solidFill>
                            <a:schemeClr val="tx1">
                              <a:lumMod val="50000"/>
                            </a:schemeClr>
                          </a:solidFill>
                          <a:effectLst/>
                          <a:latin typeface="Meiryo UI" panose="020B0604030504040204" pitchFamily="50" charset="-128"/>
                          <a:ea typeface="Meiryo UI" panose="020B0604030504040204" pitchFamily="50" charset="-128"/>
                        </a:rPr>
                        <a:t>水銀</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a:lnSpc>
                          <a:spcPct val="115000"/>
                        </a:lnSpc>
                        <a:spcAft>
                          <a:spcPts val="0"/>
                        </a:spcAft>
                      </a:pPr>
                      <a:r>
                        <a:rPr lang="en-US" sz="1200" dirty="0" err="1">
                          <a:solidFill>
                            <a:schemeClr val="tx1">
                              <a:lumMod val="50000"/>
                            </a:schemeClr>
                          </a:solidFill>
                          <a:effectLst/>
                          <a:latin typeface="Meiryo UI" panose="020B0604030504040204" pitchFamily="50" charset="-128"/>
                          <a:ea typeface="Meiryo UI" panose="020B0604030504040204" pitchFamily="50" charset="-128"/>
                        </a:rPr>
                        <a:t>カドミウム</a:t>
                      </a:r>
                      <a:r>
                        <a:rPr lang="en-US" sz="1200" dirty="0">
                          <a:solidFill>
                            <a:schemeClr val="tx1">
                              <a:lumMod val="50000"/>
                            </a:schemeClr>
                          </a:solidFill>
                          <a:effectLst/>
                          <a:latin typeface="Meiryo UI" panose="020B0604030504040204" pitchFamily="50" charset="-128"/>
                          <a:ea typeface="Meiryo UI" panose="020B0604030504040204" pitchFamily="50" charset="-128"/>
                        </a:rPr>
                        <a:t>(Cd)</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a:lnSpc>
                          <a:spcPct val="115000"/>
                        </a:lnSpc>
                        <a:spcAft>
                          <a:spcPts val="0"/>
                        </a:spcAft>
                      </a:pPr>
                      <a:r>
                        <a:rPr lang="en-US" sz="1200" dirty="0" err="1">
                          <a:solidFill>
                            <a:schemeClr val="tx1">
                              <a:lumMod val="50000"/>
                            </a:schemeClr>
                          </a:solidFill>
                          <a:effectLst/>
                          <a:latin typeface="Meiryo UI" panose="020B0604030504040204" pitchFamily="50" charset="-128"/>
                          <a:ea typeface="Meiryo UI" panose="020B0604030504040204" pitchFamily="50" charset="-128"/>
                        </a:rPr>
                        <a:t>アンチモン（Sb</a:t>
                      </a:r>
                      <a:r>
                        <a:rPr lang="en-US" sz="1200" dirty="0">
                          <a:solidFill>
                            <a:schemeClr val="tx1">
                              <a:lumMod val="50000"/>
                            </a:schemeClr>
                          </a:solidFill>
                          <a:effectLst/>
                          <a:latin typeface="Meiryo UI" panose="020B0604030504040204" pitchFamily="50" charset="-128"/>
                          <a:ea typeface="Meiryo UI" panose="020B0604030504040204" pitchFamily="50" charset="-128"/>
                        </a:rPr>
                        <a:t>）</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extLst>
                  <a:ext uri="{0D108BD9-81ED-4DB2-BD59-A6C34878D82A}">
                    <a16:rowId xmlns:a16="http://schemas.microsoft.com/office/drawing/2014/main" val="4235987497"/>
                  </a:ext>
                </a:extLst>
              </a:tr>
              <a:tr h="115570">
                <a:tc>
                  <a:txBody>
                    <a:bodyPr/>
                    <a:lstStyle/>
                    <a:p>
                      <a:pPr>
                        <a:lnSpc>
                          <a:spcPct val="115000"/>
                        </a:lnSpc>
                        <a:spcAft>
                          <a:spcPts val="0"/>
                        </a:spcAft>
                      </a:pPr>
                      <a:r>
                        <a:rPr lang="en-US" sz="1200" dirty="0" err="1">
                          <a:solidFill>
                            <a:schemeClr val="tx1">
                              <a:lumMod val="50000"/>
                            </a:schemeClr>
                          </a:solidFill>
                          <a:effectLst/>
                          <a:latin typeface="Meiryo UI" panose="020B0604030504040204" pitchFamily="50" charset="-128"/>
                          <a:ea typeface="Meiryo UI" panose="020B0604030504040204" pitchFamily="50" charset="-128"/>
                        </a:rPr>
                        <a:t>ココア・ココア製品</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lnSpc>
                          <a:spcPct val="115000"/>
                        </a:lnSpc>
                        <a:spcAft>
                          <a:spcPts val="0"/>
                        </a:spcAft>
                      </a:pPr>
                      <a:r>
                        <a:rPr lang="en-US" sz="1200" dirty="0">
                          <a:solidFill>
                            <a:schemeClr val="tx1">
                              <a:lumMod val="50000"/>
                            </a:schemeClr>
                          </a:solidFill>
                          <a:effectLst/>
                          <a:latin typeface="Meiryo UI" panose="020B0604030504040204" pitchFamily="50" charset="-128"/>
                          <a:ea typeface="Meiryo UI" panose="020B0604030504040204" pitchFamily="50" charset="-128"/>
                        </a:rPr>
                        <a:t>1</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200">
                          <a:solidFill>
                            <a:schemeClr val="tx1">
                              <a:lumMod val="50000"/>
                            </a:schemeClr>
                          </a:solidFill>
                          <a:effectLst/>
                          <a:latin typeface="Meiryo UI" panose="020B0604030504040204" pitchFamily="50" charset="-128"/>
                          <a:ea typeface="Meiryo UI" panose="020B0604030504040204" pitchFamily="50" charset="-128"/>
                        </a:rPr>
                        <a:t>2</a:t>
                      </a:r>
                      <a:endParaRPr lang="ja-JP" sz="120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200">
                          <a:solidFill>
                            <a:schemeClr val="tx1">
                              <a:lumMod val="50000"/>
                            </a:schemeClr>
                          </a:solidFill>
                          <a:effectLst/>
                          <a:latin typeface="Meiryo UI" panose="020B0604030504040204" pitchFamily="50" charset="-128"/>
                          <a:ea typeface="Meiryo UI" panose="020B0604030504040204" pitchFamily="50" charset="-128"/>
                        </a:rPr>
                        <a:t>0.05</a:t>
                      </a:r>
                      <a:endParaRPr lang="ja-JP" sz="120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200">
                          <a:solidFill>
                            <a:schemeClr val="tx1">
                              <a:lumMod val="50000"/>
                            </a:schemeClr>
                          </a:solidFill>
                          <a:effectLst/>
                          <a:latin typeface="Meiryo UI" panose="020B0604030504040204" pitchFamily="50" charset="-128"/>
                          <a:ea typeface="Meiryo UI" panose="020B0604030504040204" pitchFamily="50" charset="-128"/>
                        </a:rPr>
                        <a:t>1</a:t>
                      </a:r>
                      <a:endParaRPr lang="ja-JP" sz="120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200">
                          <a:solidFill>
                            <a:schemeClr val="tx1">
                              <a:lumMod val="50000"/>
                            </a:schemeClr>
                          </a:solidFill>
                          <a:effectLst/>
                          <a:latin typeface="Meiryo UI" panose="020B0604030504040204" pitchFamily="50" charset="-128"/>
                          <a:ea typeface="Meiryo UI" panose="020B0604030504040204" pitchFamily="50" charset="-128"/>
                        </a:rPr>
                        <a:t>1</a:t>
                      </a:r>
                      <a:endParaRPr lang="ja-JP" sz="120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91620188"/>
                  </a:ext>
                </a:extLst>
              </a:tr>
              <a:tr h="115570">
                <a:tc>
                  <a:txBody>
                    <a:bodyPr/>
                    <a:lstStyle/>
                    <a:p>
                      <a:pPr>
                        <a:lnSpc>
                          <a:spcPct val="115000"/>
                        </a:lnSpc>
                        <a:spcAft>
                          <a:spcPts val="0"/>
                        </a:spcAft>
                      </a:pPr>
                      <a:r>
                        <a:rPr lang="en-US" sz="1200" dirty="0" err="1">
                          <a:solidFill>
                            <a:schemeClr val="tx1">
                              <a:lumMod val="50000"/>
                            </a:schemeClr>
                          </a:solidFill>
                          <a:effectLst/>
                          <a:latin typeface="Meiryo UI" panose="020B0604030504040204" pitchFamily="50" charset="-128"/>
                          <a:ea typeface="Meiryo UI" panose="020B0604030504040204" pitchFamily="50" charset="-128"/>
                        </a:rPr>
                        <a:t>フレーバー物質</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lnSpc>
                          <a:spcPct val="115000"/>
                        </a:lnSpc>
                        <a:spcAft>
                          <a:spcPts val="0"/>
                        </a:spcAft>
                      </a:pPr>
                      <a:r>
                        <a:rPr lang="en-US" sz="1200" dirty="0">
                          <a:solidFill>
                            <a:schemeClr val="tx1">
                              <a:lumMod val="50000"/>
                            </a:schemeClr>
                          </a:solidFill>
                          <a:effectLst/>
                          <a:latin typeface="Meiryo UI" panose="020B0604030504040204" pitchFamily="50" charset="-128"/>
                          <a:ea typeface="Meiryo UI" panose="020B0604030504040204" pitchFamily="50" charset="-128"/>
                        </a:rPr>
                        <a:t>1</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200">
                          <a:solidFill>
                            <a:schemeClr val="tx1">
                              <a:lumMod val="50000"/>
                            </a:schemeClr>
                          </a:solidFill>
                          <a:effectLst/>
                          <a:latin typeface="Meiryo UI" panose="020B0604030504040204" pitchFamily="50" charset="-128"/>
                          <a:ea typeface="Meiryo UI" panose="020B0604030504040204" pitchFamily="50" charset="-128"/>
                        </a:rPr>
                        <a:t>2</a:t>
                      </a:r>
                      <a:endParaRPr lang="ja-JP" sz="120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200">
                          <a:solidFill>
                            <a:schemeClr val="tx1">
                              <a:lumMod val="50000"/>
                            </a:schemeClr>
                          </a:solidFill>
                          <a:effectLst/>
                          <a:latin typeface="Meiryo UI" panose="020B0604030504040204" pitchFamily="50" charset="-128"/>
                          <a:ea typeface="Meiryo UI" panose="020B0604030504040204" pitchFamily="50" charset="-128"/>
                        </a:rPr>
                        <a:t>0.05</a:t>
                      </a:r>
                      <a:endParaRPr lang="ja-JP" sz="120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200">
                          <a:solidFill>
                            <a:schemeClr val="tx1">
                              <a:lumMod val="50000"/>
                            </a:schemeClr>
                          </a:solidFill>
                          <a:effectLst/>
                          <a:latin typeface="Meiryo UI" panose="020B0604030504040204" pitchFamily="50" charset="-128"/>
                          <a:ea typeface="Meiryo UI" panose="020B0604030504040204" pitchFamily="50" charset="-128"/>
                        </a:rPr>
                        <a:t>1</a:t>
                      </a:r>
                      <a:endParaRPr lang="ja-JP" sz="120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200">
                          <a:solidFill>
                            <a:schemeClr val="tx1">
                              <a:lumMod val="50000"/>
                            </a:schemeClr>
                          </a:solidFill>
                          <a:effectLst/>
                          <a:latin typeface="Meiryo UI" panose="020B0604030504040204" pitchFamily="50" charset="-128"/>
                          <a:ea typeface="Meiryo UI" panose="020B0604030504040204" pitchFamily="50" charset="-128"/>
                        </a:rPr>
                        <a:t>1</a:t>
                      </a:r>
                      <a:endParaRPr lang="ja-JP" sz="120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16944395"/>
                  </a:ext>
                </a:extLst>
              </a:tr>
              <a:tr h="727075">
                <a:tc>
                  <a:txBody>
                    <a:bodyPr/>
                    <a:lstStyle/>
                    <a:p>
                      <a:pPr>
                        <a:lnSpc>
                          <a:spcPct val="115000"/>
                        </a:lnSpc>
                        <a:spcAft>
                          <a:spcPts val="0"/>
                        </a:spcAft>
                      </a:pPr>
                      <a:r>
                        <a:rPr lang="ja-JP" sz="1200" dirty="0">
                          <a:solidFill>
                            <a:schemeClr val="tx1">
                              <a:lumMod val="50000"/>
                            </a:schemeClr>
                          </a:solidFill>
                          <a:effectLst/>
                          <a:latin typeface="Meiryo UI" panose="020B0604030504040204" pitchFamily="50" charset="-128"/>
                          <a:ea typeface="Meiryo UI" panose="020B0604030504040204" pitchFamily="50" charset="-128"/>
                        </a:rPr>
                        <a:t>甘味物質</a:t>
                      </a:r>
                    </a:p>
                    <a:p>
                      <a:r>
                        <a:rPr lang="en-US" sz="1200" dirty="0">
                          <a:solidFill>
                            <a:schemeClr val="tx1">
                              <a:lumMod val="50000"/>
                            </a:schemeClr>
                          </a:solidFill>
                          <a:effectLst/>
                          <a:latin typeface="Meiryo UI" panose="020B0604030504040204" pitchFamily="50" charset="-128"/>
                          <a:ea typeface="Meiryo UI" panose="020B0604030504040204" pitchFamily="50" charset="-128"/>
                        </a:rPr>
                        <a:t>-</a:t>
                      </a:r>
                      <a:r>
                        <a:rPr lang="ja-JP" sz="1200" dirty="0">
                          <a:solidFill>
                            <a:schemeClr val="tx1">
                              <a:lumMod val="50000"/>
                            </a:schemeClr>
                          </a:solidFill>
                          <a:effectLst/>
                          <a:latin typeface="Meiryo UI" panose="020B0604030504040204" pitchFamily="50" charset="-128"/>
                          <a:ea typeface="Meiryo UI" panose="020B0604030504040204" pitchFamily="50" charset="-128"/>
                        </a:rPr>
                        <a:t>グリセロール、糖蜜、サッカリン、ソルビタール以外の甘味物質</a:t>
                      </a:r>
                      <a:endParaRPr lang="en-US" altLang="ja-JP" sz="1200" dirty="0">
                        <a:solidFill>
                          <a:schemeClr val="tx1">
                            <a:lumMod val="50000"/>
                          </a:schemeClr>
                        </a:solidFill>
                        <a:effectLst/>
                        <a:latin typeface="Meiryo UI" panose="020B0604030504040204" pitchFamily="50" charset="-128"/>
                        <a:ea typeface="Meiryo UI" panose="020B0604030504040204" pitchFamily="50" charset="-128"/>
                      </a:endParaRPr>
                    </a:p>
                    <a:p>
                      <a:endParaRPr lang="ja-JP" sz="1200" dirty="0">
                        <a:solidFill>
                          <a:schemeClr val="tx1">
                            <a:lumMod val="50000"/>
                          </a:schemeClr>
                        </a:solidFill>
                        <a:effectLst/>
                        <a:latin typeface="Meiryo UI" panose="020B0604030504040204" pitchFamily="50" charset="-128"/>
                        <a:ea typeface="Meiryo UI" panose="020B0604030504040204" pitchFamily="50" charset="-128"/>
                      </a:endParaRPr>
                    </a:p>
                    <a:p>
                      <a:pPr>
                        <a:lnSpc>
                          <a:spcPct val="115000"/>
                        </a:lnSpc>
                        <a:spcAft>
                          <a:spcPts val="0"/>
                        </a:spcAft>
                      </a:pPr>
                      <a:r>
                        <a:rPr lang="en-US" sz="1200" dirty="0">
                          <a:solidFill>
                            <a:schemeClr val="tx1">
                              <a:lumMod val="50000"/>
                            </a:schemeClr>
                          </a:solidFill>
                          <a:effectLst/>
                          <a:latin typeface="Meiryo UI" panose="020B0604030504040204" pitchFamily="50" charset="-128"/>
                          <a:ea typeface="Meiryo UI" panose="020B0604030504040204" pitchFamily="50" charset="-128"/>
                        </a:rPr>
                        <a:t>-</a:t>
                      </a:r>
                      <a:r>
                        <a:rPr lang="en-US" sz="1200" dirty="0" err="1">
                          <a:solidFill>
                            <a:schemeClr val="tx1">
                              <a:lumMod val="50000"/>
                            </a:schemeClr>
                          </a:solidFill>
                          <a:effectLst/>
                          <a:latin typeface="Meiryo UI" panose="020B0604030504040204" pitchFamily="50" charset="-128"/>
                          <a:ea typeface="Meiryo UI" panose="020B0604030504040204" pitchFamily="50" charset="-128"/>
                        </a:rPr>
                        <a:t>モラセス</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lnSpc>
                          <a:spcPct val="115000"/>
                        </a:lnSpc>
                        <a:spcAft>
                          <a:spcPts val="0"/>
                        </a:spcAft>
                      </a:pPr>
                      <a:r>
                        <a:rPr lang="en-US" sz="1200" dirty="0">
                          <a:solidFill>
                            <a:schemeClr val="tx1">
                              <a:lumMod val="50000"/>
                            </a:schemeClr>
                          </a:solidFill>
                          <a:effectLst/>
                          <a:latin typeface="Meiryo UI" panose="020B0604030504040204" pitchFamily="50" charset="-128"/>
                          <a:ea typeface="Meiryo UI" panose="020B0604030504040204" pitchFamily="50" charset="-128"/>
                        </a:rPr>
                        <a:t> </a:t>
                      </a:r>
                      <a:endParaRPr lang="ja-JP" sz="1200" dirty="0">
                        <a:solidFill>
                          <a:schemeClr val="tx1">
                            <a:lumMod val="50000"/>
                          </a:schemeClr>
                        </a:solidFill>
                        <a:effectLst/>
                        <a:latin typeface="Meiryo UI" panose="020B0604030504040204" pitchFamily="50" charset="-128"/>
                        <a:ea typeface="Meiryo UI" panose="020B0604030504040204" pitchFamily="50" charset="-128"/>
                      </a:endParaRPr>
                    </a:p>
                    <a:p>
                      <a:pPr algn="ctr">
                        <a:lnSpc>
                          <a:spcPct val="115000"/>
                        </a:lnSpc>
                        <a:spcAft>
                          <a:spcPts val="0"/>
                        </a:spcAft>
                      </a:pPr>
                      <a:r>
                        <a:rPr lang="en-US" sz="1200" dirty="0">
                          <a:solidFill>
                            <a:schemeClr val="tx1">
                              <a:lumMod val="50000"/>
                            </a:schemeClr>
                          </a:solidFill>
                          <a:effectLst/>
                          <a:latin typeface="Meiryo UI" panose="020B0604030504040204" pitchFamily="50" charset="-128"/>
                          <a:ea typeface="Meiryo UI" panose="020B0604030504040204" pitchFamily="50" charset="-128"/>
                        </a:rPr>
                        <a:t>1</a:t>
                      </a:r>
                      <a:endParaRPr lang="ja-JP" sz="1200" dirty="0">
                        <a:solidFill>
                          <a:schemeClr val="tx1">
                            <a:lumMod val="50000"/>
                          </a:schemeClr>
                        </a:solidFill>
                        <a:effectLst/>
                        <a:latin typeface="Meiryo UI" panose="020B0604030504040204" pitchFamily="50" charset="-128"/>
                        <a:ea typeface="Meiryo UI" panose="020B0604030504040204" pitchFamily="50" charset="-128"/>
                      </a:endParaRPr>
                    </a:p>
                    <a:p>
                      <a:pPr algn="ctr">
                        <a:lnSpc>
                          <a:spcPct val="115000"/>
                        </a:lnSpc>
                        <a:spcAft>
                          <a:spcPts val="0"/>
                        </a:spcAft>
                      </a:pPr>
                      <a:r>
                        <a:rPr lang="en-US" sz="1200" dirty="0">
                          <a:solidFill>
                            <a:schemeClr val="tx1">
                              <a:lumMod val="50000"/>
                            </a:schemeClr>
                          </a:solidFill>
                          <a:effectLst/>
                          <a:latin typeface="Meiryo UI" panose="020B0604030504040204" pitchFamily="50" charset="-128"/>
                          <a:ea typeface="Meiryo UI" panose="020B0604030504040204" pitchFamily="50" charset="-128"/>
                        </a:rPr>
                        <a:t> </a:t>
                      </a:r>
                      <a:endParaRPr lang="ja-JP" sz="1200" dirty="0">
                        <a:solidFill>
                          <a:schemeClr val="tx1">
                            <a:lumMod val="50000"/>
                          </a:schemeClr>
                        </a:solidFill>
                        <a:effectLst/>
                        <a:latin typeface="Meiryo UI" panose="020B0604030504040204" pitchFamily="50" charset="-128"/>
                        <a:ea typeface="Meiryo UI" panose="020B0604030504040204" pitchFamily="50" charset="-128"/>
                      </a:endParaRPr>
                    </a:p>
                    <a:p>
                      <a:pPr algn="ctr">
                        <a:lnSpc>
                          <a:spcPct val="115000"/>
                        </a:lnSpc>
                        <a:spcAft>
                          <a:spcPts val="0"/>
                        </a:spcAft>
                      </a:pPr>
                      <a:r>
                        <a:rPr lang="en-US" sz="1200" dirty="0">
                          <a:solidFill>
                            <a:schemeClr val="tx1">
                              <a:lumMod val="50000"/>
                            </a:schemeClr>
                          </a:solidFill>
                          <a:effectLst/>
                          <a:latin typeface="Meiryo UI" panose="020B0604030504040204" pitchFamily="50" charset="-128"/>
                          <a:ea typeface="Meiryo UI" panose="020B0604030504040204" pitchFamily="50" charset="-128"/>
                        </a:rPr>
                        <a:t> </a:t>
                      </a:r>
                      <a:endParaRPr lang="ja-JP" sz="1200" dirty="0">
                        <a:solidFill>
                          <a:schemeClr val="tx1">
                            <a:lumMod val="50000"/>
                          </a:schemeClr>
                        </a:solidFill>
                        <a:effectLst/>
                        <a:latin typeface="Meiryo UI" panose="020B0604030504040204" pitchFamily="50" charset="-128"/>
                        <a:ea typeface="Meiryo UI" panose="020B0604030504040204" pitchFamily="50" charset="-128"/>
                      </a:endParaRPr>
                    </a:p>
                    <a:p>
                      <a:pPr algn="ctr">
                        <a:lnSpc>
                          <a:spcPct val="115000"/>
                        </a:lnSpc>
                        <a:spcAft>
                          <a:spcPts val="0"/>
                        </a:spcAft>
                      </a:pPr>
                      <a:r>
                        <a:rPr lang="en-US" sz="1200" dirty="0">
                          <a:solidFill>
                            <a:schemeClr val="tx1">
                              <a:lumMod val="50000"/>
                            </a:schemeClr>
                          </a:solidFill>
                          <a:effectLst/>
                          <a:latin typeface="Meiryo UI" panose="020B0604030504040204" pitchFamily="50" charset="-128"/>
                          <a:ea typeface="Meiryo UI" panose="020B0604030504040204" pitchFamily="50" charset="-128"/>
                        </a:rPr>
                        <a:t>1</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200" dirty="0">
                          <a:solidFill>
                            <a:schemeClr val="tx1">
                              <a:lumMod val="50000"/>
                            </a:schemeClr>
                          </a:solidFill>
                          <a:effectLst/>
                          <a:latin typeface="Meiryo UI" panose="020B0604030504040204" pitchFamily="50" charset="-128"/>
                          <a:ea typeface="Meiryo UI" panose="020B0604030504040204" pitchFamily="50" charset="-128"/>
                        </a:rPr>
                        <a:t> </a:t>
                      </a:r>
                      <a:endParaRPr lang="ja-JP" sz="1200" dirty="0">
                        <a:solidFill>
                          <a:schemeClr val="tx1">
                            <a:lumMod val="50000"/>
                          </a:schemeClr>
                        </a:solidFill>
                        <a:effectLst/>
                        <a:latin typeface="Meiryo UI" panose="020B0604030504040204" pitchFamily="50" charset="-128"/>
                        <a:ea typeface="Meiryo UI" panose="020B0604030504040204" pitchFamily="50" charset="-128"/>
                      </a:endParaRPr>
                    </a:p>
                    <a:p>
                      <a:pPr algn="ctr">
                        <a:lnSpc>
                          <a:spcPct val="115000"/>
                        </a:lnSpc>
                        <a:spcAft>
                          <a:spcPts val="0"/>
                        </a:spcAft>
                      </a:pPr>
                      <a:r>
                        <a:rPr lang="en-US" sz="1200" dirty="0">
                          <a:solidFill>
                            <a:schemeClr val="tx1">
                              <a:lumMod val="50000"/>
                            </a:schemeClr>
                          </a:solidFill>
                          <a:effectLst/>
                          <a:latin typeface="Meiryo UI" panose="020B0604030504040204" pitchFamily="50" charset="-128"/>
                          <a:ea typeface="Meiryo UI" panose="020B0604030504040204" pitchFamily="50" charset="-128"/>
                        </a:rPr>
                        <a:t>0.5</a:t>
                      </a:r>
                      <a:endParaRPr lang="ja-JP" sz="1200" dirty="0">
                        <a:solidFill>
                          <a:schemeClr val="tx1">
                            <a:lumMod val="50000"/>
                          </a:schemeClr>
                        </a:solidFill>
                        <a:effectLst/>
                        <a:latin typeface="Meiryo UI" panose="020B0604030504040204" pitchFamily="50" charset="-128"/>
                        <a:ea typeface="Meiryo UI" panose="020B0604030504040204" pitchFamily="50" charset="-128"/>
                      </a:endParaRPr>
                    </a:p>
                    <a:p>
                      <a:pPr algn="ctr">
                        <a:lnSpc>
                          <a:spcPct val="115000"/>
                        </a:lnSpc>
                        <a:spcAft>
                          <a:spcPts val="0"/>
                        </a:spcAft>
                      </a:pPr>
                      <a:r>
                        <a:rPr lang="en-US" sz="1200" dirty="0">
                          <a:solidFill>
                            <a:schemeClr val="tx1">
                              <a:lumMod val="50000"/>
                            </a:schemeClr>
                          </a:solidFill>
                          <a:effectLst/>
                          <a:latin typeface="Meiryo UI" panose="020B0604030504040204" pitchFamily="50" charset="-128"/>
                          <a:ea typeface="Meiryo UI" panose="020B0604030504040204" pitchFamily="50" charset="-128"/>
                        </a:rPr>
                        <a:t> </a:t>
                      </a:r>
                      <a:endParaRPr lang="ja-JP" sz="1200" dirty="0">
                        <a:solidFill>
                          <a:schemeClr val="tx1">
                            <a:lumMod val="50000"/>
                          </a:schemeClr>
                        </a:solidFill>
                        <a:effectLst/>
                        <a:latin typeface="Meiryo UI" panose="020B0604030504040204" pitchFamily="50" charset="-128"/>
                        <a:ea typeface="Meiryo UI" panose="020B0604030504040204" pitchFamily="50" charset="-128"/>
                      </a:endParaRPr>
                    </a:p>
                    <a:p>
                      <a:pPr algn="ctr">
                        <a:lnSpc>
                          <a:spcPct val="115000"/>
                        </a:lnSpc>
                        <a:spcAft>
                          <a:spcPts val="0"/>
                        </a:spcAft>
                      </a:pPr>
                      <a:r>
                        <a:rPr lang="en-US" sz="1200" dirty="0">
                          <a:solidFill>
                            <a:schemeClr val="tx1">
                              <a:lumMod val="50000"/>
                            </a:schemeClr>
                          </a:solidFill>
                          <a:effectLst/>
                          <a:latin typeface="Meiryo UI" panose="020B0604030504040204" pitchFamily="50" charset="-128"/>
                          <a:ea typeface="Meiryo UI" panose="020B0604030504040204" pitchFamily="50" charset="-128"/>
                        </a:rPr>
                        <a:t> </a:t>
                      </a:r>
                      <a:endParaRPr lang="ja-JP" sz="1200" dirty="0">
                        <a:solidFill>
                          <a:schemeClr val="tx1">
                            <a:lumMod val="50000"/>
                          </a:schemeClr>
                        </a:solidFill>
                        <a:effectLst/>
                        <a:latin typeface="Meiryo UI" panose="020B0604030504040204" pitchFamily="50" charset="-128"/>
                        <a:ea typeface="Meiryo UI" panose="020B0604030504040204" pitchFamily="50" charset="-128"/>
                      </a:endParaRPr>
                    </a:p>
                    <a:p>
                      <a:pPr algn="ctr">
                        <a:lnSpc>
                          <a:spcPct val="115000"/>
                        </a:lnSpc>
                        <a:spcAft>
                          <a:spcPts val="0"/>
                        </a:spcAft>
                      </a:pPr>
                      <a:r>
                        <a:rPr lang="en-US" sz="1200" dirty="0">
                          <a:solidFill>
                            <a:schemeClr val="tx1">
                              <a:lumMod val="50000"/>
                            </a:schemeClr>
                          </a:solidFill>
                          <a:effectLst/>
                          <a:latin typeface="Meiryo UI" panose="020B0604030504040204" pitchFamily="50" charset="-128"/>
                          <a:ea typeface="Meiryo UI" panose="020B0604030504040204" pitchFamily="50" charset="-128"/>
                        </a:rPr>
                        <a:t>2</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200">
                          <a:solidFill>
                            <a:schemeClr val="tx1">
                              <a:lumMod val="50000"/>
                            </a:schemeClr>
                          </a:solidFill>
                          <a:effectLst/>
                          <a:latin typeface="Meiryo UI" panose="020B0604030504040204" pitchFamily="50" charset="-128"/>
                          <a:ea typeface="Meiryo UI" panose="020B0604030504040204" pitchFamily="50" charset="-128"/>
                        </a:rPr>
                        <a:t> </a:t>
                      </a:r>
                      <a:endParaRPr lang="ja-JP" sz="1200">
                        <a:solidFill>
                          <a:schemeClr val="tx1">
                            <a:lumMod val="50000"/>
                          </a:schemeClr>
                        </a:solidFill>
                        <a:effectLst/>
                        <a:latin typeface="Meiryo UI" panose="020B0604030504040204" pitchFamily="50" charset="-128"/>
                        <a:ea typeface="Meiryo UI" panose="020B0604030504040204" pitchFamily="50" charset="-128"/>
                      </a:endParaRPr>
                    </a:p>
                    <a:p>
                      <a:pPr algn="ctr">
                        <a:lnSpc>
                          <a:spcPct val="115000"/>
                        </a:lnSpc>
                        <a:spcAft>
                          <a:spcPts val="0"/>
                        </a:spcAft>
                      </a:pPr>
                      <a:r>
                        <a:rPr lang="en-US" sz="1200">
                          <a:solidFill>
                            <a:schemeClr val="tx1">
                              <a:lumMod val="50000"/>
                            </a:schemeClr>
                          </a:solidFill>
                          <a:effectLst/>
                          <a:latin typeface="Meiryo UI" panose="020B0604030504040204" pitchFamily="50" charset="-128"/>
                          <a:ea typeface="Meiryo UI" panose="020B0604030504040204" pitchFamily="50" charset="-128"/>
                        </a:rPr>
                        <a:t>0.05</a:t>
                      </a:r>
                      <a:endParaRPr lang="ja-JP" sz="1200">
                        <a:solidFill>
                          <a:schemeClr val="tx1">
                            <a:lumMod val="50000"/>
                          </a:schemeClr>
                        </a:solidFill>
                        <a:effectLst/>
                        <a:latin typeface="Meiryo UI" panose="020B0604030504040204" pitchFamily="50" charset="-128"/>
                        <a:ea typeface="Meiryo UI" panose="020B0604030504040204" pitchFamily="50" charset="-128"/>
                      </a:endParaRPr>
                    </a:p>
                    <a:p>
                      <a:pPr algn="ctr">
                        <a:lnSpc>
                          <a:spcPct val="115000"/>
                        </a:lnSpc>
                        <a:spcAft>
                          <a:spcPts val="0"/>
                        </a:spcAft>
                      </a:pPr>
                      <a:r>
                        <a:rPr lang="en-US" sz="1200">
                          <a:solidFill>
                            <a:schemeClr val="tx1">
                              <a:lumMod val="50000"/>
                            </a:schemeClr>
                          </a:solidFill>
                          <a:effectLst/>
                          <a:latin typeface="Meiryo UI" panose="020B0604030504040204" pitchFamily="50" charset="-128"/>
                          <a:ea typeface="Meiryo UI" panose="020B0604030504040204" pitchFamily="50" charset="-128"/>
                        </a:rPr>
                        <a:t> </a:t>
                      </a:r>
                      <a:endParaRPr lang="ja-JP" sz="1200">
                        <a:solidFill>
                          <a:schemeClr val="tx1">
                            <a:lumMod val="50000"/>
                          </a:schemeClr>
                        </a:solidFill>
                        <a:effectLst/>
                        <a:latin typeface="Meiryo UI" panose="020B0604030504040204" pitchFamily="50" charset="-128"/>
                        <a:ea typeface="Meiryo UI" panose="020B0604030504040204" pitchFamily="50" charset="-128"/>
                      </a:endParaRPr>
                    </a:p>
                    <a:p>
                      <a:pPr algn="ctr">
                        <a:lnSpc>
                          <a:spcPct val="115000"/>
                        </a:lnSpc>
                        <a:spcAft>
                          <a:spcPts val="0"/>
                        </a:spcAft>
                      </a:pPr>
                      <a:r>
                        <a:rPr lang="en-US" sz="1200">
                          <a:solidFill>
                            <a:schemeClr val="tx1">
                              <a:lumMod val="50000"/>
                            </a:schemeClr>
                          </a:solidFill>
                          <a:effectLst/>
                          <a:latin typeface="Meiryo UI" panose="020B0604030504040204" pitchFamily="50" charset="-128"/>
                          <a:ea typeface="Meiryo UI" panose="020B0604030504040204" pitchFamily="50" charset="-128"/>
                        </a:rPr>
                        <a:t> </a:t>
                      </a:r>
                      <a:endParaRPr lang="ja-JP" sz="1200">
                        <a:solidFill>
                          <a:schemeClr val="tx1">
                            <a:lumMod val="50000"/>
                          </a:schemeClr>
                        </a:solidFill>
                        <a:effectLst/>
                        <a:latin typeface="Meiryo UI" panose="020B0604030504040204" pitchFamily="50" charset="-128"/>
                        <a:ea typeface="Meiryo UI" panose="020B0604030504040204" pitchFamily="50" charset="-128"/>
                      </a:endParaRPr>
                    </a:p>
                    <a:p>
                      <a:pPr algn="ctr">
                        <a:lnSpc>
                          <a:spcPct val="115000"/>
                        </a:lnSpc>
                        <a:spcAft>
                          <a:spcPts val="0"/>
                        </a:spcAft>
                      </a:pPr>
                      <a:r>
                        <a:rPr lang="en-US" sz="1200">
                          <a:solidFill>
                            <a:schemeClr val="tx1">
                              <a:lumMod val="50000"/>
                            </a:schemeClr>
                          </a:solidFill>
                          <a:effectLst/>
                          <a:latin typeface="Meiryo UI" panose="020B0604030504040204" pitchFamily="50" charset="-128"/>
                          <a:ea typeface="Meiryo UI" panose="020B0604030504040204" pitchFamily="50" charset="-128"/>
                        </a:rPr>
                        <a:t>0.05</a:t>
                      </a:r>
                      <a:endParaRPr lang="ja-JP" sz="120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200">
                          <a:solidFill>
                            <a:schemeClr val="tx1">
                              <a:lumMod val="50000"/>
                            </a:schemeClr>
                          </a:solidFill>
                          <a:effectLst/>
                          <a:latin typeface="Meiryo UI" panose="020B0604030504040204" pitchFamily="50" charset="-128"/>
                          <a:ea typeface="Meiryo UI" panose="020B0604030504040204" pitchFamily="50" charset="-128"/>
                        </a:rPr>
                        <a:t> </a:t>
                      </a:r>
                      <a:endParaRPr lang="ja-JP" sz="1200">
                        <a:solidFill>
                          <a:schemeClr val="tx1">
                            <a:lumMod val="50000"/>
                          </a:schemeClr>
                        </a:solidFill>
                        <a:effectLst/>
                        <a:latin typeface="Meiryo UI" panose="020B0604030504040204" pitchFamily="50" charset="-128"/>
                        <a:ea typeface="Meiryo UI" panose="020B0604030504040204" pitchFamily="50" charset="-128"/>
                      </a:endParaRPr>
                    </a:p>
                    <a:p>
                      <a:pPr algn="ctr">
                        <a:lnSpc>
                          <a:spcPct val="115000"/>
                        </a:lnSpc>
                        <a:spcAft>
                          <a:spcPts val="0"/>
                        </a:spcAft>
                      </a:pPr>
                      <a:r>
                        <a:rPr lang="en-US" sz="1200">
                          <a:solidFill>
                            <a:schemeClr val="tx1">
                              <a:lumMod val="50000"/>
                            </a:schemeClr>
                          </a:solidFill>
                          <a:effectLst/>
                          <a:latin typeface="Meiryo UI" panose="020B0604030504040204" pitchFamily="50" charset="-128"/>
                          <a:ea typeface="Meiryo UI" panose="020B0604030504040204" pitchFamily="50" charset="-128"/>
                        </a:rPr>
                        <a:t>1</a:t>
                      </a:r>
                      <a:endParaRPr lang="ja-JP" sz="1200">
                        <a:solidFill>
                          <a:schemeClr val="tx1">
                            <a:lumMod val="50000"/>
                          </a:schemeClr>
                        </a:solidFill>
                        <a:effectLst/>
                        <a:latin typeface="Meiryo UI" panose="020B0604030504040204" pitchFamily="50" charset="-128"/>
                        <a:ea typeface="Meiryo UI" panose="020B0604030504040204" pitchFamily="50" charset="-128"/>
                      </a:endParaRPr>
                    </a:p>
                    <a:p>
                      <a:pPr algn="ctr">
                        <a:lnSpc>
                          <a:spcPct val="115000"/>
                        </a:lnSpc>
                        <a:spcAft>
                          <a:spcPts val="0"/>
                        </a:spcAft>
                      </a:pPr>
                      <a:r>
                        <a:rPr lang="en-US" sz="1200">
                          <a:solidFill>
                            <a:schemeClr val="tx1">
                              <a:lumMod val="50000"/>
                            </a:schemeClr>
                          </a:solidFill>
                          <a:effectLst/>
                          <a:latin typeface="Meiryo UI" panose="020B0604030504040204" pitchFamily="50" charset="-128"/>
                          <a:ea typeface="Meiryo UI" panose="020B0604030504040204" pitchFamily="50" charset="-128"/>
                        </a:rPr>
                        <a:t> </a:t>
                      </a:r>
                      <a:endParaRPr lang="ja-JP" sz="1200">
                        <a:solidFill>
                          <a:schemeClr val="tx1">
                            <a:lumMod val="50000"/>
                          </a:schemeClr>
                        </a:solidFill>
                        <a:effectLst/>
                        <a:latin typeface="Meiryo UI" panose="020B0604030504040204" pitchFamily="50" charset="-128"/>
                        <a:ea typeface="Meiryo UI" panose="020B0604030504040204" pitchFamily="50" charset="-128"/>
                      </a:endParaRPr>
                    </a:p>
                    <a:p>
                      <a:pPr algn="ctr">
                        <a:lnSpc>
                          <a:spcPct val="115000"/>
                        </a:lnSpc>
                        <a:spcAft>
                          <a:spcPts val="0"/>
                        </a:spcAft>
                      </a:pPr>
                      <a:r>
                        <a:rPr lang="en-US" sz="1200">
                          <a:solidFill>
                            <a:schemeClr val="tx1">
                              <a:lumMod val="50000"/>
                            </a:schemeClr>
                          </a:solidFill>
                          <a:effectLst/>
                          <a:latin typeface="Meiryo UI" panose="020B0604030504040204" pitchFamily="50" charset="-128"/>
                          <a:ea typeface="Meiryo UI" panose="020B0604030504040204" pitchFamily="50" charset="-128"/>
                        </a:rPr>
                        <a:t> </a:t>
                      </a:r>
                      <a:endParaRPr lang="ja-JP" sz="1200">
                        <a:solidFill>
                          <a:schemeClr val="tx1">
                            <a:lumMod val="50000"/>
                          </a:schemeClr>
                        </a:solidFill>
                        <a:effectLst/>
                        <a:latin typeface="Meiryo UI" panose="020B0604030504040204" pitchFamily="50" charset="-128"/>
                        <a:ea typeface="Meiryo UI" panose="020B0604030504040204" pitchFamily="50" charset="-128"/>
                      </a:endParaRPr>
                    </a:p>
                    <a:p>
                      <a:pPr algn="ctr">
                        <a:lnSpc>
                          <a:spcPct val="115000"/>
                        </a:lnSpc>
                        <a:spcAft>
                          <a:spcPts val="0"/>
                        </a:spcAft>
                      </a:pPr>
                      <a:r>
                        <a:rPr lang="en-US" sz="1200">
                          <a:solidFill>
                            <a:schemeClr val="tx1">
                              <a:lumMod val="50000"/>
                            </a:schemeClr>
                          </a:solidFill>
                          <a:effectLst/>
                          <a:latin typeface="Meiryo UI" panose="020B0604030504040204" pitchFamily="50" charset="-128"/>
                          <a:ea typeface="Meiryo UI" panose="020B0604030504040204" pitchFamily="50" charset="-128"/>
                        </a:rPr>
                        <a:t>1</a:t>
                      </a:r>
                      <a:endParaRPr lang="ja-JP" sz="120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200">
                          <a:solidFill>
                            <a:schemeClr val="tx1">
                              <a:lumMod val="50000"/>
                            </a:schemeClr>
                          </a:solidFill>
                          <a:effectLst/>
                          <a:latin typeface="Meiryo UI" panose="020B0604030504040204" pitchFamily="50" charset="-128"/>
                          <a:ea typeface="Meiryo UI" panose="020B0604030504040204" pitchFamily="50" charset="-128"/>
                        </a:rPr>
                        <a:t> </a:t>
                      </a:r>
                      <a:endParaRPr lang="ja-JP" sz="1200">
                        <a:solidFill>
                          <a:schemeClr val="tx1">
                            <a:lumMod val="50000"/>
                          </a:schemeClr>
                        </a:solidFill>
                        <a:effectLst/>
                        <a:latin typeface="Meiryo UI" panose="020B0604030504040204" pitchFamily="50" charset="-128"/>
                        <a:ea typeface="Meiryo UI" panose="020B0604030504040204" pitchFamily="50" charset="-128"/>
                      </a:endParaRPr>
                    </a:p>
                    <a:p>
                      <a:pPr algn="ctr">
                        <a:lnSpc>
                          <a:spcPct val="115000"/>
                        </a:lnSpc>
                        <a:spcAft>
                          <a:spcPts val="0"/>
                        </a:spcAft>
                      </a:pPr>
                      <a:r>
                        <a:rPr lang="en-US" sz="1200">
                          <a:solidFill>
                            <a:schemeClr val="tx1">
                              <a:lumMod val="50000"/>
                            </a:schemeClr>
                          </a:solidFill>
                          <a:effectLst/>
                          <a:latin typeface="Meiryo UI" panose="020B0604030504040204" pitchFamily="50" charset="-128"/>
                          <a:ea typeface="Meiryo UI" panose="020B0604030504040204" pitchFamily="50" charset="-128"/>
                        </a:rPr>
                        <a:t>1</a:t>
                      </a:r>
                      <a:endParaRPr lang="ja-JP" sz="1200">
                        <a:solidFill>
                          <a:schemeClr val="tx1">
                            <a:lumMod val="50000"/>
                          </a:schemeClr>
                        </a:solidFill>
                        <a:effectLst/>
                        <a:latin typeface="Meiryo UI" panose="020B0604030504040204" pitchFamily="50" charset="-128"/>
                        <a:ea typeface="Meiryo UI" panose="020B0604030504040204" pitchFamily="50" charset="-128"/>
                      </a:endParaRPr>
                    </a:p>
                    <a:p>
                      <a:pPr algn="ctr">
                        <a:lnSpc>
                          <a:spcPct val="115000"/>
                        </a:lnSpc>
                        <a:spcAft>
                          <a:spcPts val="0"/>
                        </a:spcAft>
                      </a:pPr>
                      <a:r>
                        <a:rPr lang="en-US" sz="1200">
                          <a:solidFill>
                            <a:schemeClr val="tx1">
                              <a:lumMod val="50000"/>
                            </a:schemeClr>
                          </a:solidFill>
                          <a:effectLst/>
                          <a:latin typeface="Meiryo UI" panose="020B0604030504040204" pitchFamily="50" charset="-128"/>
                          <a:ea typeface="Meiryo UI" panose="020B0604030504040204" pitchFamily="50" charset="-128"/>
                        </a:rPr>
                        <a:t> </a:t>
                      </a:r>
                      <a:endParaRPr lang="ja-JP" sz="1200">
                        <a:solidFill>
                          <a:schemeClr val="tx1">
                            <a:lumMod val="50000"/>
                          </a:schemeClr>
                        </a:solidFill>
                        <a:effectLst/>
                        <a:latin typeface="Meiryo UI" panose="020B0604030504040204" pitchFamily="50" charset="-128"/>
                        <a:ea typeface="Meiryo UI" panose="020B0604030504040204" pitchFamily="50" charset="-128"/>
                      </a:endParaRPr>
                    </a:p>
                    <a:p>
                      <a:pPr algn="ctr">
                        <a:lnSpc>
                          <a:spcPct val="115000"/>
                        </a:lnSpc>
                        <a:spcAft>
                          <a:spcPts val="0"/>
                        </a:spcAft>
                      </a:pPr>
                      <a:r>
                        <a:rPr lang="en-US" sz="1200">
                          <a:solidFill>
                            <a:schemeClr val="tx1">
                              <a:lumMod val="50000"/>
                            </a:schemeClr>
                          </a:solidFill>
                          <a:effectLst/>
                          <a:latin typeface="Meiryo UI" panose="020B0604030504040204" pitchFamily="50" charset="-128"/>
                          <a:ea typeface="Meiryo UI" panose="020B0604030504040204" pitchFamily="50" charset="-128"/>
                        </a:rPr>
                        <a:t> </a:t>
                      </a:r>
                      <a:endParaRPr lang="ja-JP" sz="1200">
                        <a:solidFill>
                          <a:schemeClr val="tx1">
                            <a:lumMod val="50000"/>
                          </a:schemeClr>
                        </a:solidFill>
                        <a:effectLst/>
                        <a:latin typeface="Meiryo UI" panose="020B0604030504040204" pitchFamily="50" charset="-128"/>
                        <a:ea typeface="Meiryo UI" panose="020B0604030504040204" pitchFamily="50" charset="-128"/>
                      </a:endParaRPr>
                    </a:p>
                    <a:p>
                      <a:pPr algn="ctr">
                        <a:lnSpc>
                          <a:spcPct val="115000"/>
                        </a:lnSpc>
                        <a:spcAft>
                          <a:spcPts val="0"/>
                        </a:spcAft>
                      </a:pPr>
                      <a:r>
                        <a:rPr lang="en-US" sz="1200">
                          <a:solidFill>
                            <a:schemeClr val="tx1">
                              <a:lumMod val="50000"/>
                            </a:schemeClr>
                          </a:solidFill>
                          <a:effectLst/>
                          <a:latin typeface="Meiryo UI" panose="020B0604030504040204" pitchFamily="50" charset="-128"/>
                          <a:ea typeface="Meiryo UI" panose="020B0604030504040204" pitchFamily="50" charset="-128"/>
                        </a:rPr>
                        <a:t>1</a:t>
                      </a:r>
                      <a:endParaRPr lang="ja-JP" sz="120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5545229"/>
                  </a:ext>
                </a:extLst>
              </a:tr>
              <a:tr h="173355">
                <a:tc>
                  <a:txBody>
                    <a:bodyPr/>
                    <a:lstStyle/>
                    <a:p>
                      <a:pPr>
                        <a:lnSpc>
                          <a:spcPct val="115000"/>
                        </a:lnSpc>
                        <a:spcAft>
                          <a:spcPts val="0"/>
                        </a:spcAft>
                      </a:pPr>
                      <a:r>
                        <a:rPr lang="en-US" sz="1200" dirty="0" err="1">
                          <a:solidFill>
                            <a:schemeClr val="tx1">
                              <a:lumMod val="50000"/>
                            </a:schemeClr>
                          </a:solidFill>
                          <a:effectLst/>
                          <a:latin typeface="Meiryo UI" panose="020B0604030504040204" pitchFamily="50" charset="-128"/>
                          <a:ea typeface="Meiryo UI" panose="020B0604030504040204" pitchFamily="50" charset="-128"/>
                        </a:rPr>
                        <a:t>食用ゼラチン</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lnSpc>
                          <a:spcPct val="115000"/>
                        </a:lnSpc>
                        <a:spcAft>
                          <a:spcPts val="0"/>
                        </a:spcAft>
                      </a:pPr>
                      <a:r>
                        <a:rPr lang="en-US" sz="1200" dirty="0">
                          <a:solidFill>
                            <a:schemeClr val="tx1">
                              <a:lumMod val="50000"/>
                            </a:schemeClr>
                          </a:solidFill>
                          <a:effectLst/>
                          <a:latin typeface="Meiryo UI" panose="020B0604030504040204" pitchFamily="50" charset="-128"/>
                          <a:ea typeface="Meiryo UI" panose="020B0604030504040204" pitchFamily="50" charset="-128"/>
                        </a:rPr>
                        <a:t>2</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200" dirty="0">
                          <a:solidFill>
                            <a:schemeClr val="tx1">
                              <a:lumMod val="50000"/>
                            </a:schemeClr>
                          </a:solidFill>
                          <a:effectLst/>
                          <a:latin typeface="Meiryo UI" panose="020B0604030504040204" pitchFamily="50" charset="-128"/>
                          <a:ea typeface="Meiryo UI" panose="020B0604030504040204" pitchFamily="50" charset="-128"/>
                        </a:rPr>
                        <a:t>2</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200">
                          <a:solidFill>
                            <a:schemeClr val="tx1">
                              <a:lumMod val="50000"/>
                            </a:schemeClr>
                          </a:solidFill>
                          <a:effectLst/>
                          <a:latin typeface="Meiryo UI" panose="020B0604030504040204" pitchFamily="50" charset="-128"/>
                          <a:ea typeface="Meiryo UI" panose="020B0604030504040204" pitchFamily="50" charset="-128"/>
                        </a:rPr>
                        <a:t>0.05</a:t>
                      </a:r>
                      <a:endParaRPr lang="ja-JP" sz="120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200">
                          <a:solidFill>
                            <a:schemeClr val="tx1">
                              <a:lumMod val="50000"/>
                            </a:schemeClr>
                          </a:solidFill>
                          <a:effectLst/>
                          <a:latin typeface="Meiryo UI" panose="020B0604030504040204" pitchFamily="50" charset="-128"/>
                          <a:ea typeface="Meiryo UI" panose="020B0604030504040204" pitchFamily="50" charset="-128"/>
                        </a:rPr>
                        <a:t>1</a:t>
                      </a:r>
                      <a:endParaRPr lang="ja-JP" sz="120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200">
                          <a:solidFill>
                            <a:schemeClr val="tx1">
                              <a:lumMod val="50000"/>
                            </a:schemeClr>
                          </a:solidFill>
                          <a:effectLst/>
                          <a:latin typeface="Meiryo UI" panose="020B0604030504040204" pitchFamily="50" charset="-128"/>
                          <a:ea typeface="Meiryo UI" panose="020B0604030504040204" pitchFamily="50" charset="-128"/>
                        </a:rPr>
                        <a:t>1</a:t>
                      </a:r>
                      <a:endParaRPr lang="ja-JP" sz="120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09745261"/>
                  </a:ext>
                </a:extLst>
              </a:tr>
              <a:tr h="85725">
                <a:tc>
                  <a:txBody>
                    <a:bodyPr/>
                    <a:lstStyle/>
                    <a:p>
                      <a:pPr>
                        <a:lnSpc>
                          <a:spcPct val="115000"/>
                        </a:lnSpc>
                        <a:spcAft>
                          <a:spcPts val="0"/>
                        </a:spcAft>
                      </a:pPr>
                      <a:r>
                        <a:rPr lang="en-US" sz="1200" dirty="0" err="1">
                          <a:solidFill>
                            <a:schemeClr val="tx1">
                              <a:lumMod val="50000"/>
                            </a:schemeClr>
                          </a:solidFill>
                          <a:effectLst/>
                          <a:latin typeface="Meiryo UI" panose="020B0604030504040204" pitchFamily="50" charset="-128"/>
                          <a:ea typeface="Meiryo UI" panose="020B0604030504040204" pitchFamily="50" charset="-128"/>
                        </a:rPr>
                        <a:t>食用油脂及び食用油</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lnSpc>
                          <a:spcPct val="115000"/>
                        </a:lnSpc>
                        <a:spcAft>
                          <a:spcPts val="0"/>
                        </a:spcAft>
                      </a:pPr>
                      <a:r>
                        <a:rPr lang="en-US" sz="1200">
                          <a:solidFill>
                            <a:schemeClr val="tx1">
                              <a:lumMod val="50000"/>
                            </a:schemeClr>
                          </a:solidFill>
                          <a:effectLst/>
                          <a:latin typeface="Meiryo UI" panose="020B0604030504040204" pitchFamily="50" charset="-128"/>
                          <a:ea typeface="Meiryo UI" panose="020B0604030504040204" pitchFamily="50" charset="-128"/>
                        </a:rPr>
                        <a:t>0.1</a:t>
                      </a:r>
                      <a:endParaRPr lang="ja-JP" sz="120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200" dirty="0">
                          <a:solidFill>
                            <a:schemeClr val="tx1">
                              <a:lumMod val="50000"/>
                            </a:schemeClr>
                          </a:solidFill>
                          <a:effectLst/>
                          <a:latin typeface="Meiryo UI" panose="020B0604030504040204" pitchFamily="50" charset="-128"/>
                          <a:ea typeface="Meiryo UI" panose="020B0604030504040204" pitchFamily="50" charset="-128"/>
                        </a:rPr>
                        <a:t>0.1</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200">
                          <a:solidFill>
                            <a:schemeClr val="tx1">
                              <a:lumMod val="50000"/>
                            </a:schemeClr>
                          </a:solidFill>
                          <a:effectLst/>
                          <a:latin typeface="Meiryo UI" panose="020B0604030504040204" pitchFamily="50" charset="-128"/>
                          <a:ea typeface="Meiryo UI" panose="020B0604030504040204" pitchFamily="50" charset="-128"/>
                        </a:rPr>
                        <a:t>0.05</a:t>
                      </a:r>
                      <a:endParaRPr lang="ja-JP" sz="120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200">
                          <a:solidFill>
                            <a:schemeClr val="tx1">
                              <a:lumMod val="50000"/>
                            </a:schemeClr>
                          </a:solidFill>
                          <a:effectLst/>
                          <a:latin typeface="Meiryo UI" panose="020B0604030504040204" pitchFamily="50" charset="-128"/>
                          <a:ea typeface="Meiryo UI" panose="020B0604030504040204" pitchFamily="50" charset="-128"/>
                        </a:rPr>
                        <a:t>1</a:t>
                      </a:r>
                      <a:endParaRPr lang="ja-JP" sz="120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200">
                          <a:solidFill>
                            <a:schemeClr val="tx1">
                              <a:lumMod val="50000"/>
                            </a:schemeClr>
                          </a:solidFill>
                          <a:effectLst/>
                          <a:latin typeface="Meiryo UI" panose="020B0604030504040204" pitchFamily="50" charset="-128"/>
                          <a:ea typeface="Meiryo UI" panose="020B0604030504040204" pitchFamily="50" charset="-128"/>
                        </a:rPr>
                        <a:t>1</a:t>
                      </a:r>
                      <a:endParaRPr lang="ja-JP" sz="120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12534102"/>
                  </a:ext>
                </a:extLst>
              </a:tr>
              <a:tr h="85725">
                <a:tc>
                  <a:txBody>
                    <a:bodyPr/>
                    <a:lstStyle/>
                    <a:p>
                      <a:pPr>
                        <a:lnSpc>
                          <a:spcPct val="115000"/>
                        </a:lnSpc>
                        <a:spcAft>
                          <a:spcPts val="0"/>
                        </a:spcAft>
                      </a:pPr>
                      <a:r>
                        <a:rPr lang="en-US" sz="1200" dirty="0" err="1">
                          <a:solidFill>
                            <a:schemeClr val="tx1">
                              <a:lumMod val="50000"/>
                            </a:schemeClr>
                          </a:solidFill>
                          <a:effectLst/>
                          <a:latin typeface="Meiryo UI" panose="020B0604030504040204" pitchFamily="50" charset="-128"/>
                          <a:ea typeface="Meiryo UI" panose="020B0604030504040204" pitchFamily="50" charset="-128"/>
                        </a:rPr>
                        <a:t>ピクルス</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lnSpc>
                          <a:spcPct val="115000"/>
                        </a:lnSpc>
                        <a:spcAft>
                          <a:spcPts val="0"/>
                        </a:spcAft>
                      </a:pPr>
                      <a:r>
                        <a:rPr lang="en-US" sz="1200">
                          <a:solidFill>
                            <a:schemeClr val="tx1">
                              <a:lumMod val="50000"/>
                            </a:schemeClr>
                          </a:solidFill>
                          <a:effectLst/>
                          <a:latin typeface="Meiryo UI" panose="020B0604030504040204" pitchFamily="50" charset="-128"/>
                          <a:ea typeface="Meiryo UI" panose="020B0604030504040204" pitchFamily="50" charset="-128"/>
                        </a:rPr>
                        <a:t>1</a:t>
                      </a:r>
                      <a:endParaRPr lang="ja-JP" sz="120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200" dirty="0">
                          <a:solidFill>
                            <a:schemeClr val="tx1">
                              <a:lumMod val="50000"/>
                            </a:schemeClr>
                          </a:solidFill>
                          <a:effectLst/>
                          <a:latin typeface="Meiryo UI" panose="020B0604030504040204" pitchFamily="50" charset="-128"/>
                          <a:ea typeface="Meiryo UI" panose="020B0604030504040204" pitchFamily="50" charset="-128"/>
                        </a:rPr>
                        <a:t>1</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200" dirty="0">
                          <a:solidFill>
                            <a:schemeClr val="tx1">
                              <a:lumMod val="50000"/>
                            </a:schemeClr>
                          </a:solidFill>
                          <a:effectLst/>
                          <a:latin typeface="Meiryo UI" panose="020B0604030504040204" pitchFamily="50" charset="-128"/>
                          <a:ea typeface="Meiryo UI" panose="020B0604030504040204" pitchFamily="50" charset="-128"/>
                        </a:rPr>
                        <a:t>0.05</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200">
                          <a:solidFill>
                            <a:schemeClr val="tx1">
                              <a:lumMod val="50000"/>
                            </a:schemeClr>
                          </a:solidFill>
                          <a:effectLst/>
                          <a:latin typeface="Meiryo UI" panose="020B0604030504040204" pitchFamily="50" charset="-128"/>
                          <a:ea typeface="Meiryo UI" panose="020B0604030504040204" pitchFamily="50" charset="-128"/>
                        </a:rPr>
                        <a:t>1</a:t>
                      </a:r>
                      <a:endParaRPr lang="ja-JP" sz="120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200">
                          <a:solidFill>
                            <a:schemeClr val="tx1">
                              <a:lumMod val="50000"/>
                            </a:schemeClr>
                          </a:solidFill>
                          <a:effectLst/>
                          <a:latin typeface="Meiryo UI" panose="020B0604030504040204" pitchFamily="50" charset="-128"/>
                          <a:ea typeface="Meiryo UI" panose="020B0604030504040204" pitchFamily="50" charset="-128"/>
                        </a:rPr>
                        <a:t>1</a:t>
                      </a:r>
                      <a:endParaRPr lang="ja-JP" sz="120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97912136"/>
                  </a:ext>
                </a:extLst>
              </a:tr>
              <a:tr h="85725">
                <a:tc>
                  <a:txBody>
                    <a:bodyPr/>
                    <a:lstStyle/>
                    <a:p>
                      <a:pPr>
                        <a:lnSpc>
                          <a:spcPct val="115000"/>
                        </a:lnSpc>
                        <a:spcAft>
                          <a:spcPts val="0"/>
                        </a:spcAft>
                      </a:pPr>
                      <a:r>
                        <a:rPr lang="ja-JP" sz="1200" dirty="0">
                          <a:solidFill>
                            <a:schemeClr val="tx1">
                              <a:lumMod val="50000"/>
                            </a:schemeClr>
                          </a:solidFill>
                          <a:effectLst/>
                          <a:latin typeface="Meiryo UI" panose="020B0604030504040204" pitchFamily="50" charset="-128"/>
                          <a:ea typeface="Meiryo UI" panose="020B0604030504040204" pitchFamily="50" charset="-128"/>
                        </a:rPr>
                        <a:t>特に指定のないすべての食品</a:t>
                      </a:r>
                      <a:r>
                        <a:rPr lang="en-US" sz="1200" dirty="0">
                          <a:solidFill>
                            <a:schemeClr val="tx1">
                              <a:lumMod val="50000"/>
                            </a:schemeClr>
                          </a:solidFill>
                          <a:effectLst/>
                          <a:latin typeface="Meiryo UI" panose="020B0604030504040204" pitchFamily="50" charset="-128"/>
                          <a:ea typeface="Meiryo UI" panose="020B0604030504040204" pitchFamily="50" charset="-128"/>
                        </a:rPr>
                        <a:t> </a:t>
                      </a:r>
                      <a:endParaRPr lang="ja-JP" sz="1200" dirty="0">
                        <a:solidFill>
                          <a:schemeClr val="tx1">
                            <a:lumMod val="50000"/>
                          </a:schemeClr>
                        </a:solidFill>
                        <a:effectLst/>
                        <a:latin typeface="Meiryo UI" panose="020B0604030504040204" pitchFamily="50" charset="-128"/>
                        <a:ea typeface="Meiryo UI" panose="020B0604030504040204" pitchFamily="50" charset="-128"/>
                      </a:endParaRPr>
                    </a:p>
                    <a:p>
                      <a:pPr>
                        <a:lnSpc>
                          <a:spcPct val="115000"/>
                        </a:lnSpc>
                        <a:spcAft>
                          <a:spcPts val="0"/>
                        </a:spcAft>
                      </a:pPr>
                      <a:r>
                        <a:rPr lang="en-US" sz="1200" dirty="0">
                          <a:solidFill>
                            <a:schemeClr val="tx1">
                              <a:lumMod val="50000"/>
                            </a:schemeClr>
                          </a:solidFill>
                          <a:effectLst/>
                          <a:latin typeface="Meiryo UI" panose="020B0604030504040204" pitchFamily="50" charset="-128"/>
                          <a:ea typeface="Meiryo UI" panose="020B0604030504040204" pitchFamily="50" charset="-128"/>
                        </a:rPr>
                        <a:t>(</a:t>
                      </a:r>
                      <a:r>
                        <a:rPr lang="ja-JP" sz="1200" dirty="0">
                          <a:solidFill>
                            <a:schemeClr val="tx1">
                              <a:lumMod val="50000"/>
                            </a:schemeClr>
                          </a:solidFill>
                          <a:effectLst/>
                          <a:latin typeface="Meiryo UI" panose="020B0604030504040204" pitchFamily="50" charset="-128"/>
                          <a:ea typeface="Meiryo UI" panose="020B0604030504040204" pitchFamily="50" charset="-128"/>
                        </a:rPr>
                        <a:t>水、食品添加物を除く</a:t>
                      </a:r>
                      <a:r>
                        <a:rPr lang="en-US" sz="1200" dirty="0">
                          <a:solidFill>
                            <a:schemeClr val="tx1">
                              <a:lumMod val="50000"/>
                            </a:schemeClr>
                          </a:solidFill>
                          <a:effectLst/>
                          <a:latin typeface="Meiryo UI" panose="020B0604030504040204" pitchFamily="50" charset="-128"/>
                          <a:ea typeface="Meiryo UI" panose="020B0604030504040204" pitchFamily="50" charset="-128"/>
                        </a:rPr>
                        <a:t>)</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lnSpc>
                          <a:spcPct val="115000"/>
                        </a:lnSpc>
                        <a:spcAft>
                          <a:spcPts val="0"/>
                        </a:spcAft>
                      </a:pPr>
                      <a:r>
                        <a:rPr lang="en-US" sz="1200">
                          <a:solidFill>
                            <a:schemeClr val="tx1">
                              <a:lumMod val="50000"/>
                            </a:schemeClr>
                          </a:solidFill>
                          <a:effectLst/>
                          <a:latin typeface="Meiryo UI" panose="020B0604030504040204" pitchFamily="50" charset="-128"/>
                          <a:ea typeface="Meiryo UI" panose="020B0604030504040204" pitchFamily="50" charset="-128"/>
                        </a:rPr>
                        <a:t>1</a:t>
                      </a:r>
                      <a:endParaRPr lang="ja-JP" sz="120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200" dirty="0">
                          <a:solidFill>
                            <a:schemeClr val="tx1">
                              <a:lumMod val="50000"/>
                            </a:schemeClr>
                          </a:solidFill>
                          <a:effectLst/>
                          <a:latin typeface="Meiryo UI" panose="020B0604030504040204" pitchFamily="50" charset="-128"/>
                          <a:ea typeface="Meiryo UI" panose="020B0604030504040204" pitchFamily="50" charset="-128"/>
                        </a:rPr>
                        <a:t>2</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200" dirty="0">
                          <a:solidFill>
                            <a:schemeClr val="tx1">
                              <a:lumMod val="50000"/>
                            </a:schemeClr>
                          </a:solidFill>
                          <a:effectLst/>
                          <a:latin typeface="Meiryo UI" panose="020B0604030504040204" pitchFamily="50" charset="-128"/>
                          <a:ea typeface="Meiryo UI" panose="020B0604030504040204" pitchFamily="50" charset="-128"/>
                        </a:rPr>
                        <a:t>0.05</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200" dirty="0">
                          <a:solidFill>
                            <a:schemeClr val="tx1">
                              <a:lumMod val="50000"/>
                            </a:schemeClr>
                          </a:solidFill>
                          <a:effectLst/>
                          <a:latin typeface="Meiryo UI" panose="020B0604030504040204" pitchFamily="50" charset="-128"/>
                          <a:ea typeface="Meiryo UI" panose="020B0604030504040204" pitchFamily="50" charset="-128"/>
                        </a:rPr>
                        <a:t>1</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200" dirty="0">
                          <a:solidFill>
                            <a:schemeClr val="tx1">
                              <a:lumMod val="50000"/>
                            </a:schemeClr>
                          </a:solidFill>
                          <a:effectLst/>
                          <a:latin typeface="Meiryo UI" panose="020B0604030504040204" pitchFamily="50" charset="-128"/>
                          <a:ea typeface="Meiryo UI" panose="020B0604030504040204" pitchFamily="50" charset="-128"/>
                        </a:rPr>
                        <a:t>1</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91622373"/>
                  </a:ext>
                </a:extLst>
              </a:tr>
            </a:tbl>
          </a:graphicData>
        </a:graphic>
      </p:graphicFrame>
      <p:sp>
        <p:nvSpPr>
          <p:cNvPr id="7" name="Rectangle 1"/>
          <p:cNvSpPr>
            <a:spLocks noChangeArrowheads="1"/>
          </p:cNvSpPr>
          <p:nvPr/>
        </p:nvSpPr>
        <p:spPr bwMode="auto">
          <a:xfrm>
            <a:off x="3135307" y="2177594"/>
            <a:ext cx="439248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400" b="1"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 特定食品中の金属汚染物質の最大許容量</a:t>
            </a:r>
            <a:r>
              <a:rPr kumimoji="0" lang="ja-JP" altLang="en-US" sz="1400" b="1"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 </a:t>
            </a:r>
            <a:r>
              <a:rPr kumimoji="0" lang="en-US" altLang="ja-JP" sz="1400" b="1"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(mg/kg)</a:t>
            </a:r>
            <a:endParaRPr kumimoji="0" lang="en-US" altLang="ja-JP" sz="3600" b="0" i="0" u="none" strike="noStrike" cap="none" normalizeH="0" baseline="0" dirty="0">
              <a:ln>
                <a:noFill/>
              </a:ln>
              <a:solidFill>
                <a:schemeClr val="tx1">
                  <a:lumMod val="50000"/>
                </a:schemeClr>
              </a:solidFill>
              <a:effectLst/>
              <a:latin typeface="Arial" panose="020B0604020202020204" pitchFamily="34" charset="0"/>
            </a:endParaRPr>
          </a:p>
        </p:txBody>
      </p:sp>
    </p:spTree>
    <p:extLst>
      <p:ext uri="{BB962C8B-B14F-4D97-AF65-F5344CB8AC3E}">
        <p14:creationId xmlns:p14="http://schemas.microsoft.com/office/powerpoint/2010/main" val="7298835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調査対象青果物関連の加工食品に関する規制の概要</a:t>
            </a:r>
            <a:br>
              <a:rPr lang="en-US" altLang="ja-JP" sz="1800" dirty="0">
                <a:latin typeface="Meiryo UI" panose="020B0604030504040204" pitchFamily="50" charset="-128"/>
                <a:ea typeface="Meiryo UI" panose="020B0604030504040204" pitchFamily="50" charset="-128"/>
              </a:rPr>
            </a:br>
            <a:r>
              <a:rPr lang="en-US" altLang="ja-JP" dirty="0">
                <a:latin typeface="Meiryo UI" panose="020B0604030504040204" pitchFamily="50" charset="-128"/>
                <a:ea typeface="Meiryo UI" panose="020B0604030504040204" pitchFamily="50" charset="-128"/>
              </a:rPr>
              <a:t>  </a:t>
            </a:r>
            <a:r>
              <a:rPr lang="ja-JP" altLang="en-US" dirty="0">
                <a:latin typeface="Meiryo UI" panose="020B0604030504040204" pitchFamily="50" charset="-128"/>
                <a:ea typeface="Meiryo UI" panose="020B0604030504040204" pitchFamily="50" charset="-128"/>
              </a:rPr>
              <a:t>食品添加物</a:t>
            </a:r>
            <a:endParaRPr kumimoji="1" lang="ja-JP" altLang="en-US" dirty="0">
              <a:latin typeface="Meiryo UI" panose="020B0604030504040204" pitchFamily="50" charset="-128"/>
              <a:ea typeface="Meiryo UI" panose="020B0604030504040204" pitchFamily="50" charset="-128"/>
            </a:endParaRPr>
          </a:p>
        </p:txBody>
      </p:sp>
      <p:sp>
        <p:nvSpPr>
          <p:cNvPr id="5" name="正方形/長方形 4"/>
          <p:cNvSpPr/>
          <p:nvPr/>
        </p:nvSpPr>
        <p:spPr>
          <a:xfrm>
            <a:off x="0" y="822636"/>
            <a:ext cx="9906000" cy="523220"/>
          </a:xfrm>
          <a:prstGeom prst="rect">
            <a:avLst/>
          </a:prstGeom>
        </p:spPr>
        <p:txBody>
          <a:bodyPr wrap="square">
            <a:spAutoFit/>
          </a:bodyPr>
          <a:lstStyle/>
          <a:p>
            <a:r>
              <a:rPr lang="en-US" altLang="ja-JP" sz="1400" dirty="0">
                <a:latin typeface="Meiryo UI" panose="020B0604030504040204" pitchFamily="50" charset="-128"/>
                <a:ea typeface="Meiryo UI" panose="020B0604030504040204" pitchFamily="50" charset="-128"/>
              </a:rPr>
              <a:t>1985</a:t>
            </a:r>
            <a:r>
              <a:rPr lang="ja-JP" altLang="en-US" sz="1400" dirty="0">
                <a:latin typeface="Meiryo UI" panose="020B0604030504040204" pitchFamily="50" charset="-128"/>
                <a:ea typeface="Meiryo UI" panose="020B0604030504040204" pitchFamily="50" charset="-128"/>
              </a:rPr>
              <a:t>年食品規則パート </a:t>
            </a:r>
            <a:r>
              <a:rPr lang="en-US" altLang="ja-JP" sz="1400" dirty="0">
                <a:latin typeface="Meiryo UI" panose="020B0604030504040204" pitchFamily="50" charset="-128"/>
                <a:ea typeface="Meiryo UI" panose="020B0604030504040204" pitchFamily="50" charset="-128"/>
              </a:rPr>
              <a:t>V</a:t>
            </a:r>
            <a:r>
              <a:rPr lang="ja-JP" altLang="en-US" sz="1400" dirty="0">
                <a:latin typeface="Meiryo UI" panose="020B0604030504040204" pitchFamily="50" charset="-128"/>
                <a:ea typeface="Meiryo UI" panose="020B0604030504040204" pitchFamily="50" charset="-128"/>
              </a:rPr>
              <a:t>の規則 </a:t>
            </a:r>
            <a:r>
              <a:rPr lang="en-US" altLang="ja-JP" sz="1400" dirty="0">
                <a:latin typeface="Meiryo UI" panose="020B0604030504040204" pitchFamily="50" charset="-128"/>
                <a:ea typeface="Meiryo UI" panose="020B0604030504040204" pitchFamily="50" charset="-128"/>
              </a:rPr>
              <a:t>19</a:t>
            </a:r>
            <a:r>
              <a:rPr lang="ja-JP" altLang="en-US" sz="1400" dirty="0">
                <a:latin typeface="Meiryo UI" panose="020B0604030504040204" pitchFamily="50" charset="-128"/>
                <a:ea typeface="Meiryo UI" panose="020B0604030504040204" pitchFamily="50" charset="-128"/>
              </a:rPr>
              <a:t>～</a:t>
            </a:r>
            <a:r>
              <a:rPr lang="en-US" altLang="ja-JP" sz="1400" dirty="0">
                <a:latin typeface="Meiryo UI" panose="020B0604030504040204" pitchFamily="50" charset="-128"/>
                <a:ea typeface="Meiryo UI" panose="020B0604030504040204" pitchFamily="50" charset="-128"/>
              </a:rPr>
              <a:t>26</a:t>
            </a:r>
            <a:r>
              <a:rPr lang="ja-JP" altLang="en-US" sz="1400" dirty="0">
                <a:latin typeface="Meiryo UI" panose="020B0604030504040204" pitchFamily="50" charset="-128"/>
                <a:ea typeface="Meiryo UI" panose="020B0604030504040204" pitchFamily="50" charset="-128"/>
              </a:rPr>
              <a:t>で食品添加物に関して規定している。</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・添加物としてのポジティブリストや使用許容値は、食品添加物の種類および対象となる食品ごとに細かく数値が定められている。</a:t>
            </a:r>
          </a:p>
        </p:txBody>
      </p:sp>
      <p:sp>
        <p:nvSpPr>
          <p:cNvPr id="10" name="Rectangle 2"/>
          <p:cNvSpPr>
            <a:spLocks noChangeArrowheads="1"/>
          </p:cNvSpPr>
          <p:nvPr/>
        </p:nvSpPr>
        <p:spPr bwMode="auto">
          <a:xfrm>
            <a:off x="344488" y="6205952"/>
            <a:ext cx="8001031"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kumimoji="0" lang="ja-JP" altLang="en-GB" sz="9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出典：</a:t>
            </a:r>
            <a:r>
              <a:rPr lang="ja-JP" altLang="en-US" sz="900" dirty="0">
                <a:hlinkClick r:id="rId2"/>
              </a:rPr>
              <a:t>菓子の輸入規制、輸入手続き</a:t>
            </a:r>
            <a:r>
              <a:rPr lang="en-US" altLang="ja-JP" sz="900" dirty="0">
                <a:hlinkClick r:id="rId2"/>
              </a:rPr>
              <a:t>(</a:t>
            </a:r>
            <a:r>
              <a:rPr lang="ja-JP" altLang="en-US" sz="900" dirty="0">
                <a:hlinkClick r:id="rId2"/>
              </a:rPr>
              <a:t>マレーシア</a:t>
            </a:r>
            <a:r>
              <a:rPr lang="en-US" altLang="ja-JP" sz="900" dirty="0">
                <a:hlinkClick r:id="rId2"/>
              </a:rPr>
              <a:t>) | </a:t>
            </a:r>
            <a:r>
              <a:rPr lang="ja-JP" altLang="en-US" sz="900" dirty="0">
                <a:hlinkClick r:id="rId2"/>
              </a:rPr>
              <a:t>日本からの輸出に関する制度 </a:t>
            </a:r>
            <a:r>
              <a:rPr lang="en-US" altLang="ja-JP" sz="900" dirty="0">
                <a:hlinkClick r:id="rId2"/>
              </a:rPr>
              <a:t>- </a:t>
            </a:r>
            <a:r>
              <a:rPr lang="ja-JP" altLang="en-US" sz="900" dirty="0">
                <a:hlinkClick r:id="rId2"/>
              </a:rPr>
              <a:t>マレーシア </a:t>
            </a:r>
            <a:r>
              <a:rPr lang="en-US" altLang="ja-JP" sz="900" dirty="0">
                <a:hlinkClick r:id="rId2"/>
              </a:rPr>
              <a:t>- </a:t>
            </a:r>
            <a:r>
              <a:rPr lang="ja-JP" altLang="en-US" sz="900" dirty="0">
                <a:hlinkClick r:id="rId2"/>
              </a:rPr>
              <a:t>アジア </a:t>
            </a:r>
            <a:r>
              <a:rPr lang="en-US" altLang="ja-JP" sz="900" dirty="0">
                <a:hlinkClick r:id="rId2"/>
              </a:rPr>
              <a:t>- </a:t>
            </a:r>
            <a:r>
              <a:rPr lang="ja-JP" altLang="en-US" sz="900" dirty="0">
                <a:hlinkClick r:id="rId2"/>
              </a:rPr>
              <a:t>国・地域別に見る </a:t>
            </a:r>
            <a:r>
              <a:rPr lang="en-US" altLang="ja-JP" sz="900" dirty="0">
                <a:hlinkClick r:id="rId2"/>
              </a:rPr>
              <a:t>- </a:t>
            </a:r>
            <a:r>
              <a:rPr lang="ja-JP" altLang="en-US" sz="900" dirty="0">
                <a:hlinkClick r:id="rId2"/>
              </a:rPr>
              <a:t>ジェトロ </a:t>
            </a:r>
            <a:r>
              <a:rPr lang="en-US" altLang="ja-JP" sz="900" dirty="0">
                <a:hlinkClick r:id="rId2"/>
              </a:rPr>
              <a:t>(jetro.go.jp)</a:t>
            </a:r>
            <a:endParaRPr kumimoji="0" lang="ja-JP" altLang="en-GB" sz="1800" b="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endParaRPr>
          </a:p>
        </p:txBody>
      </p:sp>
      <p:graphicFrame>
        <p:nvGraphicFramePr>
          <p:cNvPr id="8" name="表 7"/>
          <p:cNvGraphicFramePr>
            <a:graphicFrameLocks noGrp="1"/>
          </p:cNvGraphicFramePr>
          <p:nvPr/>
        </p:nvGraphicFramePr>
        <p:xfrm>
          <a:off x="2360712" y="2241324"/>
          <a:ext cx="5364000" cy="2955330"/>
        </p:xfrm>
        <a:graphic>
          <a:graphicData uri="http://schemas.openxmlformats.org/drawingml/2006/table">
            <a:tbl>
              <a:tblPr/>
              <a:tblGrid>
                <a:gridCol w="1296000">
                  <a:extLst>
                    <a:ext uri="{9D8B030D-6E8A-4147-A177-3AD203B41FA5}">
                      <a16:colId xmlns:a16="http://schemas.microsoft.com/office/drawing/2014/main" val="283676966"/>
                    </a:ext>
                  </a:extLst>
                </a:gridCol>
                <a:gridCol w="1584000">
                  <a:extLst>
                    <a:ext uri="{9D8B030D-6E8A-4147-A177-3AD203B41FA5}">
                      <a16:colId xmlns:a16="http://schemas.microsoft.com/office/drawing/2014/main" val="2669654980"/>
                    </a:ext>
                  </a:extLst>
                </a:gridCol>
                <a:gridCol w="2484000">
                  <a:extLst>
                    <a:ext uri="{9D8B030D-6E8A-4147-A177-3AD203B41FA5}">
                      <a16:colId xmlns:a16="http://schemas.microsoft.com/office/drawing/2014/main" val="680950443"/>
                    </a:ext>
                  </a:extLst>
                </a:gridCol>
              </a:tblGrid>
              <a:tr h="295533">
                <a:tc>
                  <a:txBody>
                    <a:bodyPr/>
                    <a:lstStyle/>
                    <a:p>
                      <a:pPr algn="ctr" fontAlgn="t"/>
                      <a:r>
                        <a:rPr lang="ja-JP" altLang="en-US" sz="1500" b="1" i="0" dirty="0">
                          <a:effectLst/>
                          <a:latin typeface="Meiryo UI" panose="020B0604030504040204" pitchFamily="50" charset="-128"/>
                          <a:ea typeface="Meiryo UI" panose="020B0604030504040204" pitchFamily="50" charset="-128"/>
                        </a:rPr>
                        <a:t>添加物の種類</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fontAlgn="t"/>
                      <a:r>
                        <a:rPr lang="ja-JP" altLang="en-US" sz="1500" b="1" i="0" dirty="0">
                          <a:effectLst/>
                          <a:latin typeface="Meiryo UI" panose="020B0604030504040204" pitchFamily="50" charset="-128"/>
                          <a:ea typeface="Meiryo UI" panose="020B0604030504040204" pitchFamily="50" charset="-128"/>
                        </a:rPr>
                        <a:t>食品規則</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fontAlgn="t"/>
                      <a:r>
                        <a:rPr lang="ja-JP" altLang="en-US" sz="1500" b="1" i="0" dirty="0">
                          <a:effectLst/>
                          <a:latin typeface="Meiryo UI" panose="020B0604030504040204" pitchFamily="50" charset="-128"/>
                          <a:ea typeface="Meiryo UI" panose="020B0604030504040204" pitchFamily="50" charset="-128"/>
                        </a:rPr>
                        <a:t>附表</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extLst>
                  <a:ext uri="{0D108BD9-81ED-4DB2-BD59-A6C34878D82A}">
                    <a16:rowId xmlns:a16="http://schemas.microsoft.com/office/drawing/2014/main" val="935266172"/>
                  </a:ext>
                </a:extLst>
              </a:tr>
              <a:tr h="295533">
                <a:tc>
                  <a:txBody>
                    <a:bodyPr/>
                    <a:lstStyle/>
                    <a:p>
                      <a:pPr algn="l" fontAlgn="t"/>
                      <a:r>
                        <a:rPr lang="ja-JP" altLang="en-US" sz="1500" b="0" i="0" dirty="0">
                          <a:effectLst/>
                          <a:latin typeface="Meiryo UI" panose="020B0604030504040204" pitchFamily="50" charset="-128"/>
                          <a:ea typeface="Meiryo UI" panose="020B0604030504040204" pitchFamily="50" charset="-128"/>
                        </a:rPr>
                        <a:t>保存料</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fontAlgn="t"/>
                      <a:r>
                        <a:rPr lang="en-US" sz="1500" dirty="0">
                          <a:effectLst/>
                        </a:rPr>
                        <a:t>Regulation 20</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500" dirty="0">
                          <a:effectLst/>
                        </a:rPr>
                        <a:t>SIXTH SCHEDULE</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072212804"/>
                  </a:ext>
                </a:extLst>
              </a:tr>
              <a:tr h="295533">
                <a:tc>
                  <a:txBody>
                    <a:bodyPr/>
                    <a:lstStyle/>
                    <a:p>
                      <a:pPr algn="l" fontAlgn="t"/>
                      <a:r>
                        <a:rPr lang="ja-JP" altLang="en-US" sz="1500" b="0" i="0" dirty="0">
                          <a:effectLst/>
                          <a:latin typeface="Meiryo UI" panose="020B0604030504040204" pitchFamily="50" charset="-128"/>
                          <a:ea typeface="Meiryo UI" panose="020B0604030504040204" pitchFamily="50" charset="-128"/>
                        </a:rPr>
                        <a:t>抗菌剤</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fontAlgn="t"/>
                      <a:r>
                        <a:rPr lang="en-US" sz="1500" dirty="0">
                          <a:effectLst/>
                        </a:rPr>
                        <a:t>Regulation 20A</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500" dirty="0">
                          <a:effectLst/>
                        </a:rPr>
                        <a:t>SIXTH (A) SCHEDULE</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265121553"/>
                  </a:ext>
                </a:extLst>
              </a:tr>
              <a:tr h="295533">
                <a:tc>
                  <a:txBody>
                    <a:bodyPr/>
                    <a:lstStyle/>
                    <a:p>
                      <a:pPr algn="l" fontAlgn="t"/>
                      <a:r>
                        <a:rPr lang="ja-JP" altLang="en-US" sz="1500" b="0" i="0" dirty="0">
                          <a:effectLst/>
                          <a:latin typeface="Meiryo UI" panose="020B0604030504040204" pitchFamily="50" charset="-128"/>
                          <a:ea typeface="Meiryo UI" panose="020B0604030504040204" pitchFamily="50" charset="-128"/>
                        </a:rPr>
                        <a:t>着色料</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fontAlgn="t"/>
                      <a:r>
                        <a:rPr lang="en-US" sz="1500" dirty="0">
                          <a:effectLst/>
                        </a:rPr>
                        <a:t>Regulation 21</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500">
                          <a:effectLst/>
                        </a:rPr>
                        <a:t>SEVENTH SCHEDULE</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55796426"/>
                  </a:ext>
                </a:extLst>
              </a:tr>
              <a:tr h="295533">
                <a:tc>
                  <a:txBody>
                    <a:bodyPr/>
                    <a:lstStyle/>
                    <a:p>
                      <a:pPr algn="l" fontAlgn="t"/>
                      <a:r>
                        <a:rPr lang="ja-JP" altLang="en-US" sz="1500" b="0" i="0" dirty="0">
                          <a:effectLst/>
                          <a:latin typeface="Meiryo UI" panose="020B0604030504040204" pitchFamily="50" charset="-128"/>
                          <a:ea typeface="Meiryo UI" panose="020B0604030504040204" pitchFamily="50" charset="-128"/>
                        </a:rPr>
                        <a:t>香料</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fontAlgn="t"/>
                      <a:r>
                        <a:rPr lang="en-US" sz="1500" dirty="0">
                          <a:effectLst/>
                        </a:rPr>
                        <a:t>Regulation 22</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500">
                          <a:effectLst/>
                        </a:rPr>
                        <a:t>EIGHTH SCHEDULE</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334939449"/>
                  </a:ext>
                </a:extLst>
              </a:tr>
              <a:tr h="295533">
                <a:tc>
                  <a:txBody>
                    <a:bodyPr/>
                    <a:lstStyle/>
                    <a:p>
                      <a:pPr algn="l" fontAlgn="t"/>
                      <a:r>
                        <a:rPr lang="ja-JP" altLang="en-US" sz="1500" b="0" i="0" dirty="0">
                          <a:effectLst/>
                          <a:latin typeface="Meiryo UI" panose="020B0604030504040204" pitchFamily="50" charset="-128"/>
                          <a:ea typeface="Meiryo UI" panose="020B0604030504040204" pitchFamily="50" charset="-128"/>
                        </a:rPr>
                        <a:t>風味増強剤</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fontAlgn="t"/>
                      <a:r>
                        <a:rPr lang="en-US" sz="1500" dirty="0">
                          <a:effectLst/>
                        </a:rPr>
                        <a:t>Regulation 23</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500">
                          <a:effectLst/>
                        </a:rPr>
                        <a:t>NINTH SCHEDULE</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782389813"/>
                  </a:ext>
                </a:extLst>
              </a:tr>
              <a:tr h="295533">
                <a:tc>
                  <a:txBody>
                    <a:bodyPr/>
                    <a:lstStyle/>
                    <a:p>
                      <a:pPr algn="l" fontAlgn="t"/>
                      <a:r>
                        <a:rPr lang="ja-JP" altLang="en-US" sz="1500" b="0" i="0" dirty="0">
                          <a:effectLst/>
                          <a:latin typeface="Meiryo UI" panose="020B0604030504040204" pitchFamily="50" charset="-128"/>
                          <a:ea typeface="Meiryo UI" panose="020B0604030504040204" pitchFamily="50" charset="-128"/>
                        </a:rPr>
                        <a:t>酸化防止剤</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fontAlgn="t"/>
                      <a:r>
                        <a:rPr lang="en-US" sz="1500" dirty="0">
                          <a:effectLst/>
                        </a:rPr>
                        <a:t>Regulation 24</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500">
                          <a:effectLst/>
                        </a:rPr>
                        <a:t>TENTH SCHEDULE</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308710016"/>
                  </a:ext>
                </a:extLst>
              </a:tr>
              <a:tr h="295533">
                <a:tc>
                  <a:txBody>
                    <a:bodyPr/>
                    <a:lstStyle/>
                    <a:p>
                      <a:pPr algn="l" fontAlgn="t"/>
                      <a:r>
                        <a:rPr lang="ja-JP" altLang="en-US" sz="1500" b="0" i="0" dirty="0">
                          <a:effectLst/>
                          <a:latin typeface="Meiryo UI" panose="020B0604030504040204" pitchFamily="50" charset="-128"/>
                          <a:ea typeface="Meiryo UI" panose="020B0604030504040204" pitchFamily="50" charset="-128"/>
                        </a:rPr>
                        <a:t>食品調整剤</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fontAlgn="t"/>
                      <a:r>
                        <a:rPr lang="en-US" sz="1500" dirty="0">
                          <a:effectLst/>
                        </a:rPr>
                        <a:t>Regulation 25</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500">
                          <a:effectLst/>
                        </a:rPr>
                        <a:t>ELEVENTH SCHEDULE</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31278794"/>
                  </a:ext>
                </a:extLst>
              </a:tr>
              <a:tr h="295533">
                <a:tc>
                  <a:txBody>
                    <a:bodyPr/>
                    <a:lstStyle/>
                    <a:p>
                      <a:pPr algn="l" fontAlgn="t"/>
                      <a:r>
                        <a:rPr lang="ja-JP" altLang="en-US" sz="1500" b="0" i="0" dirty="0">
                          <a:effectLst/>
                          <a:latin typeface="Meiryo UI" panose="020B0604030504040204" pitchFamily="50" charset="-128"/>
                          <a:ea typeface="Meiryo UI" panose="020B0604030504040204" pitchFamily="50" charset="-128"/>
                        </a:rPr>
                        <a:t>栄養強化剤</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fontAlgn="t"/>
                      <a:r>
                        <a:rPr lang="en-US" sz="1500" dirty="0">
                          <a:effectLst/>
                        </a:rPr>
                        <a:t>Regulation 26</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500" dirty="0">
                          <a:effectLst/>
                        </a:rPr>
                        <a:t>TWELFTH SCHEDULE</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425036945"/>
                  </a:ext>
                </a:extLst>
              </a:tr>
              <a:tr h="295533">
                <a:tc>
                  <a:txBody>
                    <a:bodyPr/>
                    <a:lstStyle/>
                    <a:p>
                      <a:pPr algn="l" fontAlgn="t"/>
                      <a:r>
                        <a:rPr lang="ja-JP" altLang="en-US" sz="1500" b="0" i="0" dirty="0">
                          <a:effectLst/>
                          <a:latin typeface="Meiryo UI" panose="020B0604030504040204" pitchFamily="50" charset="-128"/>
                          <a:ea typeface="Meiryo UI" panose="020B0604030504040204" pitchFamily="50" charset="-128"/>
                        </a:rPr>
                        <a:t>ビフィズス菌</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fontAlgn="t"/>
                      <a:r>
                        <a:rPr lang="en-US" sz="1500" dirty="0">
                          <a:effectLst/>
                        </a:rPr>
                        <a:t>Regulation 26A</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500" dirty="0">
                          <a:effectLst/>
                        </a:rPr>
                        <a:t>TWELFTH </a:t>
                      </a:r>
                      <a:r>
                        <a:rPr lang="en-US" altLang="ja-JP" sz="1500" dirty="0">
                          <a:effectLst/>
                        </a:rPr>
                        <a:t>(A) </a:t>
                      </a:r>
                      <a:r>
                        <a:rPr lang="en-US" sz="1500" dirty="0">
                          <a:effectLst/>
                        </a:rPr>
                        <a:t> SCHEDULE</a:t>
                      </a:r>
                    </a:p>
                  </a:txBody>
                  <a:tcPr marL="43749" marR="43749" marT="21874" marB="218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783761355"/>
                  </a:ext>
                </a:extLst>
              </a:tr>
            </a:tbl>
          </a:graphicData>
        </a:graphic>
      </p:graphicFrame>
      <p:sp>
        <p:nvSpPr>
          <p:cNvPr id="9" name="正方形/長方形 8"/>
          <p:cNvSpPr/>
          <p:nvPr/>
        </p:nvSpPr>
        <p:spPr>
          <a:xfrm>
            <a:off x="3374627" y="1814970"/>
            <a:ext cx="3336170" cy="307777"/>
          </a:xfrm>
          <a:prstGeom prst="rect">
            <a:avLst/>
          </a:prstGeom>
        </p:spPr>
        <p:txBody>
          <a:bodyPr wrap="none">
            <a:spAutoFit/>
          </a:bodyPr>
          <a:lstStyle/>
          <a:p>
            <a:r>
              <a:rPr lang="ja-JP" altLang="en-US" sz="1400" b="1" dirty="0">
                <a:solidFill>
                  <a:srgbClr val="000000"/>
                </a:solidFill>
                <a:latin typeface="Meiryo UI" panose="020B0604030504040204" pitchFamily="50" charset="-128"/>
                <a:ea typeface="Meiryo UI" panose="020B0604030504040204" pitchFamily="50" charset="-128"/>
              </a:rPr>
              <a:t>食品添加物の種類別食品規則および付表</a:t>
            </a:r>
            <a:endParaRPr lang="ja-JP" altLang="en-US" sz="14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0123828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調査対象青果物関連の加工食品に関する規制の概要</a:t>
            </a:r>
            <a:br>
              <a:rPr lang="en-US" altLang="ja-JP"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パッケージング</a:t>
            </a:r>
            <a:endParaRPr kumimoji="1" lang="ja-JP" altLang="en-US" sz="1400" dirty="0">
              <a:latin typeface="Meiryo UI" panose="020B0604030504040204" pitchFamily="50" charset="-128"/>
              <a:ea typeface="Meiryo UI" panose="020B0604030504040204" pitchFamily="50" charset="-128"/>
            </a:endParaRPr>
          </a:p>
        </p:txBody>
      </p:sp>
      <p:graphicFrame>
        <p:nvGraphicFramePr>
          <p:cNvPr id="2" name="表 1"/>
          <p:cNvGraphicFramePr>
            <a:graphicFrameLocks noGrp="1"/>
          </p:cNvGraphicFramePr>
          <p:nvPr/>
        </p:nvGraphicFramePr>
        <p:xfrm>
          <a:off x="56456" y="1387047"/>
          <a:ext cx="9792000" cy="4820340"/>
        </p:xfrm>
        <a:graphic>
          <a:graphicData uri="http://schemas.openxmlformats.org/drawingml/2006/table">
            <a:tbl>
              <a:tblPr firstRow="1" firstCol="1" bandRow="1">
                <a:tableStyleId>{5C22544A-7EE6-4342-B048-85BDC9FD1C3A}</a:tableStyleId>
              </a:tblPr>
              <a:tblGrid>
                <a:gridCol w="1116000">
                  <a:extLst>
                    <a:ext uri="{9D8B030D-6E8A-4147-A177-3AD203B41FA5}">
                      <a16:colId xmlns:a16="http://schemas.microsoft.com/office/drawing/2014/main" val="1682432531"/>
                    </a:ext>
                  </a:extLst>
                </a:gridCol>
                <a:gridCol w="8676000">
                  <a:extLst>
                    <a:ext uri="{9D8B030D-6E8A-4147-A177-3AD203B41FA5}">
                      <a16:colId xmlns:a16="http://schemas.microsoft.com/office/drawing/2014/main" val="2730059010"/>
                    </a:ext>
                  </a:extLst>
                </a:gridCol>
              </a:tblGrid>
              <a:tr h="207207">
                <a:tc>
                  <a:txBody>
                    <a:bodyPr/>
                    <a:lstStyle/>
                    <a:p>
                      <a:endParaRPr lang="ja-JP" sz="1300" dirty="0">
                        <a:effectLst/>
                        <a:latin typeface="Meiryo UI" panose="020B0604030504040204" pitchFamily="50" charset="-128"/>
                        <a:ea typeface="Meiryo UI" panose="020B0604030504040204" pitchFamily="50" charset="-128"/>
                        <a:cs typeface="Calibri" panose="020F0502020204030204" pitchFamily="34" charset="0"/>
                      </a:endParaRPr>
                    </a:p>
                  </a:txBody>
                  <a:tcPr marL="65205" marR="652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30000"/>
                        </a:lnSpc>
                        <a:spcBef>
                          <a:spcPts val="600"/>
                        </a:spcBef>
                        <a:spcAft>
                          <a:spcPts val="0"/>
                        </a:spcAft>
                      </a:pPr>
                      <a:r>
                        <a:rPr lang="ja-JP" altLang="en-US" sz="1300" dirty="0">
                          <a:solidFill>
                            <a:schemeClr val="tx1">
                              <a:lumMod val="50000"/>
                            </a:schemeClr>
                          </a:solidFill>
                          <a:effectLst/>
                          <a:latin typeface="Meiryo UI" panose="020B0604030504040204" pitchFamily="50" charset="-128"/>
                          <a:ea typeface="Meiryo UI" panose="020B0604030504040204" pitchFamily="50" charset="-128"/>
                        </a:rPr>
                        <a:t>主なパッケージング規制</a:t>
                      </a:r>
                      <a:endParaRPr lang="ja-JP" sz="13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extLst>
                  <a:ext uri="{0D108BD9-81ED-4DB2-BD59-A6C34878D82A}">
                    <a16:rowId xmlns:a16="http://schemas.microsoft.com/office/drawing/2014/main" val="701120517"/>
                  </a:ext>
                </a:extLst>
              </a:tr>
              <a:tr h="238626">
                <a:tc>
                  <a:txBody>
                    <a:bodyPr/>
                    <a:lstStyle/>
                    <a:p>
                      <a:pPr algn="ctr">
                        <a:lnSpc>
                          <a:spcPct val="130000"/>
                        </a:lnSpc>
                        <a:spcBef>
                          <a:spcPts val="600"/>
                        </a:spcBef>
                        <a:spcAft>
                          <a:spcPts val="0"/>
                        </a:spcAft>
                      </a:pPr>
                      <a:r>
                        <a:rPr lang="zh-CN" sz="1300" dirty="0">
                          <a:solidFill>
                            <a:schemeClr val="tx1">
                              <a:lumMod val="50000"/>
                            </a:schemeClr>
                          </a:solidFill>
                          <a:effectLst/>
                          <a:latin typeface="Meiryo UI" panose="020B0604030504040204" pitchFamily="50" charset="-128"/>
                          <a:ea typeface="Meiryo UI" panose="020B0604030504040204" pitchFamily="50" charset="-128"/>
                        </a:rPr>
                        <a:t>項目</a:t>
                      </a:r>
                      <a:endParaRPr lang="ja-JP" sz="13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lnSpc>
                          <a:spcPct val="130000"/>
                        </a:lnSpc>
                        <a:spcBef>
                          <a:spcPts val="600"/>
                        </a:spcBef>
                        <a:spcAft>
                          <a:spcPts val="0"/>
                        </a:spcAft>
                      </a:pPr>
                      <a:r>
                        <a:rPr lang="zh-CN" sz="1300" b="1" dirty="0">
                          <a:effectLst/>
                          <a:latin typeface="Meiryo UI" panose="020B0604030504040204" pitchFamily="50" charset="-128"/>
                          <a:ea typeface="Meiryo UI" panose="020B0604030504040204" pitchFamily="50" charset="-128"/>
                        </a:rPr>
                        <a:t>概要</a:t>
                      </a:r>
                      <a:endParaRPr lang="ja-JP" sz="1300" b="1"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889035090"/>
                  </a:ext>
                </a:extLst>
              </a:tr>
              <a:tr h="446278">
                <a:tc>
                  <a:txBody>
                    <a:bodyPr/>
                    <a:lstStyle/>
                    <a:p>
                      <a:pPr algn="ctr">
                        <a:lnSpc>
                          <a:spcPct val="130000"/>
                        </a:lnSpc>
                        <a:spcBef>
                          <a:spcPts val="600"/>
                        </a:spcBef>
                        <a:spcAft>
                          <a:spcPts val="0"/>
                        </a:spcAft>
                      </a:pPr>
                      <a:r>
                        <a:rPr kumimoji="0" lang="ja-JP" altLang="en-US" sz="1300" dirty="0">
                          <a:solidFill>
                            <a:srgbClr val="0D0D0D"/>
                          </a:solidFill>
                          <a:latin typeface="Meiryo UI" panose="020B0604030504040204" pitchFamily="50" charset="-128"/>
                          <a:ea typeface="Meiryo UI" panose="020B0604030504040204" pitchFamily="50" charset="-128"/>
                          <a:cs typeface="Calibri" panose="020F0502020204030204" pitchFamily="34" charset="0"/>
                        </a:rPr>
                        <a:t>食品規則パート </a:t>
                      </a:r>
                      <a:r>
                        <a:rPr kumimoji="0" lang="en-US" altLang="ja-JP" sz="1300" dirty="0">
                          <a:solidFill>
                            <a:srgbClr val="0D0D0D"/>
                          </a:solidFill>
                          <a:latin typeface="Meiryo UI" panose="020B0604030504040204" pitchFamily="50" charset="-128"/>
                          <a:ea typeface="Meiryo UI" panose="020B0604030504040204" pitchFamily="50" charset="-128"/>
                          <a:cs typeface="Calibri" panose="020F0502020204030204" pitchFamily="34" charset="0"/>
                        </a:rPr>
                        <a:t>PART VI</a:t>
                      </a:r>
                      <a:endParaRPr lang="ja-JP" sz="13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a:lnSpc>
                          <a:spcPct val="130000"/>
                        </a:lnSpc>
                        <a:spcBef>
                          <a:spcPts val="600"/>
                        </a:spcBef>
                        <a:spcAft>
                          <a:spcPts val="0"/>
                        </a:spcAft>
                      </a:pPr>
                      <a:r>
                        <a:rPr lang="ja-JP" altLang="en-US" sz="1300" dirty="0">
                          <a:effectLst/>
                          <a:latin typeface="Meiryo UI" panose="020B0604030504040204" pitchFamily="50" charset="-128"/>
                          <a:ea typeface="Meiryo UI" panose="020B0604030504040204" pitchFamily="50" charset="-128"/>
                          <a:cs typeface="Arial" panose="020B0604020202020204" pitchFamily="34" charset="0"/>
                        </a:rPr>
                        <a:t>何人も、販売用の食品の準備、包装、保管、配送、露出において、その内容物に有毒物質、有害物質、汚染物質をもたらすか、もたらす可能性のある包装、器具、容器、または食品の劣化を助長するものを輸入、製造、販売のための広告、または使用、または使用を許可してはならない。</a:t>
                      </a:r>
                      <a:endParaRPr lang="ja-JP" sz="1300"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1843817"/>
                  </a:ext>
                </a:extLst>
              </a:tr>
              <a:tr h="288000">
                <a:tc>
                  <a:txBody>
                    <a:bodyPr/>
                    <a:lstStyle/>
                    <a:p>
                      <a:pPr algn="ctr">
                        <a:lnSpc>
                          <a:spcPct val="130000"/>
                        </a:lnSpc>
                        <a:spcBef>
                          <a:spcPts val="600"/>
                        </a:spcBef>
                        <a:spcAft>
                          <a:spcPts val="0"/>
                        </a:spcAft>
                      </a:pPr>
                      <a:r>
                        <a:rPr lang="ja-JP" altLang="en-US" sz="13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rPr>
                        <a:t>規則</a:t>
                      </a:r>
                      <a:r>
                        <a:rPr lang="en-US" altLang="ja-JP" sz="13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rPr>
                        <a:t>29</a:t>
                      </a:r>
                      <a:endParaRPr lang="ja-JP" sz="13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a:lnSpc>
                          <a:spcPct val="130000"/>
                        </a:lnSpc>
                        <a:spcBef>
                          <a:spcPts val="600"/>
                        </a:spcBef>
                        <a:spcAft>
                          <a:spcPts val="0"/>
                        </a:spcAft>
                      </a:pPr>
                      <a:r>
                        <a:rPr lang="ja-JP" altLang="en-US" sz="1300" dirty="0">
                          <a:effectLst/>
                          <a:latin typeface="Meiryo UI" panose="020B0604030504040204" pitchFamily="50" charset="-128"/>
                          <a:ea typeface="Meiryo UI" panose="020B0604030504040204" pitchFamily="50" charset="-128"/>
                          <a:cs typeface="Arial" panose="020B0604020202020204" pitchFamily="34" charset="0"/>
                        </a:rPr>
                        <a:t>「塩化ビニルモノマーを</a:t>
                      </a:r>
                      <a:r>
                        <a:rPr lang="en-US" altLang="ja-JP" sz="1300" dirty="0">
                          <a:effectLst/>
                          <a:latin typeface="Meiryo UI" panose="020B0604030504040204" pitchFamily="50" charset="-128"/>
                          <a:ea typeface="Meiryo UI" panose="020B0604030504040204" pitchFamily="50" charset="-128"/>
                          <a:cs typeface="Arial" panose="020B0604020202020204" pitchFamily="34" charset="0"/>
                        </a:rPr>
                        <a:t>1mg/kg</a:t>
                      </a:r>
                      <a:r>
                        <a:rPr lang="ja-JP" altLang="en-US" sz="1300" dirty="0">
                          <a:effectLst/>
                          <a:latin typeface="Meiryo UI" panose="020B0604030504040204" pitchFamily="50" charset="-128"/>
                          <a:ea typeface="Meiryo UI" panose="020B0604030504040204" pitchFamily="50" charset="-128"/>
                          <a:cs typeface="Arial" panose="020B0604020202020204" pitchFamily="34" charset="0"/>
                        </a:rPr>
                        <a:t>以上含むポリ塩化ビニル（</a:t>
                      </a:r>
                      <a:r>
                        <a:rPr lang="en-US" altLang="ja-JP" sz="1300" dirty="0">
                          <a:effectLst/>
                          <a:latin typeface="Meiryo UI" panose="020B0604030504040204" pitchFamily="50" charset="-128"/>
                          <a:ea typeface="Meiryo UI" panose="020B0604030504040204" pitchFamily="50" charset="-128"/>
                          <a:cs typeface="Arial" panose="020B0604020202020204" pitchFamily="34" charset="0"/>
                        </a:rPr>
                        <a:t>PVC</a:t>
                      </a:r>
                      <a:r>
                        <a:rPr lang="ja-JP" altLang="en-US" sz="1300" dirty="0">
                          <a:effectLst/>
                          <a:latin typeface="Meiryo UI" panose="020B0604030504040204" pitchFamily="50" charset="-128"/>
                          <a:ea typeface="Meiryo UI" panose="020B0604030504040204" pitchFamily="50" charset="-128"/>
                          <a:cs typeface="Arial" panose="020B0604020202020204" pitchFamily="34" charset="0"/>
                        </a:rPr>
                        <a:t>）製の硬質または半硬質のパッケージ、器具、容器」を禁止</a:t>
                      </a:r>
                      <a:endParaRPr lang="ja-JP" sz="1300"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5622880"/>
                  </a:ext>
                </a:extLst>
              </a:tr>
              <a:tr h="446278">
                <a:tc>
                  <a:txBody>
                    <a:bodyPr/>
                    <a:lstStyle/>
                    <a:p>
                      <a:pPr algn="ctr">
                        <a:lnSpc>
                          <a:spcPct val="130000"/>
                        </a:lnSpc>
                        <a:spcBef>
                          <a:spcPts val="600"/>
                        </a:spcBef>
                        <a:spcAft>
                          <a:spcPts val="0"/>
                        </a:spcAft>
                      </a:pPr>
                      <a:r>
                        <a:rPr lang="ja-JP" altLang="en-US" sz="13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rPr>
                        <a:t>規則 </a:t>
                      </a:r>
                      <a:r>
                        <a:rPr lang="en-US" altLang="ja-JP" sz="13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rPr>
                        <a:t>30 </a:t>
                      </a:r>
                      <a:endParaRPr lang="ja-JP" sz="13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a:lnSpc>
                          <a:spcPct val="130000"/>
                        </a:lnSpc>
                        <a:spcBef>
                          <a:spcPts val="600"/>
                        </a:spcBef>
                        <a:spcAft>
                          <a:spcPts val="0"/>
                        </a:spcAft>
                      </a:pPr>
                      <a:r>
                        <a:rPr lang="ja-JP" altLang="en-US" sz="1300" dirty="0">
                          <a:effectLst/>
                          <a:latin typeface="Meiryo UI" panose="020B0604030504040204" pitchFamily="50" charset="-128"/>
                          <a:ea typeface="Meiryo UI" panose="020B0604030504040204" pitchFamily="50" charset="-128"/>
                          <a:cs typeface="Arial" panose="020B0604020202020204" pitchFamily="34" charset="0"/>
                        </a:rPr>
                        <a:t>「</a:t>
                      </a:r>
                      <a:r>
                        <a:rPr lang="en-US" altLang="ja-JP" sz="1300" dirty="0">
                          <a:effectLst/>
                          <a:latin typeface="Meiryo UI" panose="020B0604030504040204" pitchFamily="50" charset="-128"/>
                          <a:ea typeface="Meiryo UI" panose="020B0604030504040204" pitchFamily="50" charset="-128"/>
                          <a:cs typeface="Arial" panose="020B0604020202020204" pitchFamily="34" charset="0"/>
                        </a:rPr>
                        <a:t>0.05mg/kg </a:t>
                      </a:r>
                      <a:r>
                        <a:rPr lang="ja-JP" altLang="en-US" sz="1300" dirty="0">
                          <a:effectLst/>
                          <a:latin typeface="Meiryo UI" panose="020B0604030504040204" pitchFamily="50" charset="-128"/>
                          <a:ea typeface="Meiryo UI" panose="020B0604030504040204" pitchFamily="50" charset="-128"/>
                          <a:cs typeface="Arial" panose="020B0604020202020204" pitchFamily="34" charset="0"/>
                        </a:rPr>
                        <a:t>を超える塩化ビニルモノマーを含む食品用ポリ塩化ビニル（</a:t>
                      </a:r>
                      <a:r>
                        <a:rPr lang="en-US" altLang="ja-JP" sz="1300" dirty="0">
                          <a:effectLst/>
                          <a:latin typeface="Meiryo UI" panose="020B0604030504040204" pitchFamily="50" charset="-128"/>
                          <a:ea typeface="Meiryo UI" panose="020B0604030504040204" pitchFamily="50" charset="-128"/>
                          <a:cs typeface="Arial" panose="020B0604020202020204" pitchFamily="34" charset="0"/>
                        </a:rPr>
                        <a:t>PVC</a:t>
                      </a:r>
                      <a:r>
                        <a:rPr lang="ja-JP" altLang="en-US" sz="1300" dirty="0">
                          <a:effectLst/>
                          <a:latin typeface="Meiryo UI" panose="020B0604030504040204" pitchFamily="50" charset="-128"/>
                          <a:ea typeface="Meiryo UI" panose="020B0604030504040204" pitchFamily="50" charset="-128"/>
                          <a:cs typeface="Arial" panose="020B0604020202020204" pitchFamily="34" charset="0"/>
                        </a:rPr>
                        <a:t>）製の硬質または半硬質パッケージ、器具、容器」は許可されない。</a:t>
                      </a:r>
                      <a:endParaRPr lang="ja-JP" sz="1300"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31527383"/>
                  </a:ext>
                </a:extLst>
              </a:tr>
              <a:tr h="288000">
                <a:tc>
                  <a:txBody>
                    <a:bodyPr/>
                    <a:lstStyle/>
                    <a:p>
                      <a:pPr marL="0" marR="0" lvl="0" indent="0" algn="ctr" defTabSz="534552" rtl="0" eaLnBrk="1" fontAlgn="auto" latinLnBrk="0" hangingPunct="1">
                        <a:lnSpc>
                          <a:spcPct val="130000"/>
                        </a:lnSpc>
                        <a:spcBef>
                          <a:spcPts val="600"/>
                        </a:spcBef>
                        <a:spcAft>
                          <a:spcPts val="0"/>
                        </a:spcAft>
                        <a:buClrTx/>
                        <a:buSzTx/>
                        <a:buFontTx/>
                        <a:buNone/>
                        <a:tabLst/>
                        <a:defRPr/>
                      </a:pPr>
                      <a:r>
                        <a:rPr lang="ja-JP" altLang="en-US" sz="13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rPr>
                        <a:t>規則 </a:t>
                      </a:r>
                      <a:r>
                        <a:rPr lang="en-US" altLang="ja-JP" sz="13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rPr>
                        <a:t>31 </a:t>
                      </a:r>
                      <a:endParaRPr lang="ja-JP" altLang="ja-JP" sz="13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a:lnSpc>
                          <a:spcPct val="130000"/>
                        </a:lnSpc>
                        <a:spcBef>
                          <a:spcPts val="600"/>
                        </a:spcBef>
                        <a:spcAft>
                          <a:spcPts val="0"/>
                        </a:spcAft>
                      </a:pPr>
                      <a:r>
                        <a:rPr lang="ja-JP" altLang="en-US" sz="1300" dirty="0">
                          <a:effectLst/>
                          <a:latin typeface="Meiryo UI" panose="020B0604030504040204" pitchFamily="50" charset="-128"/>
                          <a:ea typeface="Meiryo UI" panose="020B0604030504040204" pitchFamily="50" charset="-128"/>
                          <a:cs typeface="Arial" panose="020B0604020202020204" pitchFamily="34" charset="0"/>
                        </a:rPr>
                        <a:t>食品以外の製品に使用されていた、または使用することを意図していた食品、パッケージ、器具、容器は認められない。</a:t>
                      </a:r>
                      <a:endParaRPr lang="ja-JP" sz="1300"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3174772"/>
                  </a:ext>
                </a:extLst>
              </a:tr>
              <a:tr h="446278">
                <a:tc>
                  <a:txBody>
                    <a:bodyPr/>
                    <a:lstStyle/>
                    <a:p>
                      <a:pPr marL="0" marR="0" lvl="0" indent="0" algn="ctr" defTabSz="534552" rtl="0" eaLnBrk="1" fontAlgn="auto" latinLnBrk="0" hangingPunct="1">
                        <a:lnSpc>
                          <a:spcPct val="130000"/>
                        </a:lnSpc>
                        <a:spcBef>
                          <a:spcPts val="600"/>
                        </a:spcBef>
                        <a:spcAft>
                          <a:spcPts val="0"/>
                        </a:spcAft>
                        <a:buClrTx/>
                        <a:buSzTx/>
                        <a:buFontTx/>
                        <a:buNone/>
                        <a:tabLst/>
                        <a:defRPr/>
                      </a:pPr>
                      <a:r>
                        <a:rPr lang="ja-JP" altLang="en-US" sz="13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rPr>
                        <a:t>規則 </a:t>
                      </a:r>
                      <a:r>
                        <a:rPr lang="en-US" altLang="ja-JP" sz="13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rPr>
                        <a:t>32</a:t>
                      </a:r>
                      <a:endParaRPr lang="ja-JP" altLang="ja-JP" sz="13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a:lnSpc>
                          <a:spcPct val="130000"/>
                        </a:lnSpc>
                        <a:spcBef>
                          <a:spcPts val="600"/>
                        </a:spcBef>
                        <a:spcAft>
                          <a:spcPts val="0"/>
                        </a:spcAft>
                      </a:pPr>
                      <a:r>
                        <a:rPr lang="ja-JP" altLang="en-US" sz="1300" dirty="0">
                          <a:effectLst/>
                          <a:latin typeface="Meiryo UI" panose="020B0604030504040204" pitchFamily="50" charset="-128"/>
                          <a:ea typeface="Meiryo UI" panose="020B0604030504040204" pitchFamily="50" charset="-128"/>
                          <a:cs typeface="Arial" panose="020B0604020202020204" pitchFamily="34" charset="0"/>
                        </a:rPr>
                        <a:t>以下のようにパッケージのリサイクルを禁止している。</a:t>
                      </a:r>
                    </a:p>
                    <a:p>
                      <a:pPr algn="l">
                        <a:lnSpc>
                          <a:spcPct val="130000"/>
                        </a:lnSpc>
                        <a:spcBef>
                          <a:spcPts val="600"/>
                        </a:spcBef>
                        <a:spcAft>
                          <a:spcPts val="0"/>
                        </a:spcAft>
                      </a:pPr>
                      <a:r>
                        <a:rPr lang="en-US" altLang="ja-JP" sz="1300" dirty="0">
                          <a:effectLst/>
                          <a:latin typeface="Meiryo UI" panose="020B0604030504040204" pitchFamily="50" charset="-128"/>
                          <a:ea typeface="Meiryo UI" panose="020B0604030504040204" pitchFamily="50" charset="-128"/>
                          <a:cs typeface="Arial" panose="020B0604020202020204" pitchFamily="34" charset="0"/>
                        </a:rPr>
                        <a:t>- </a:t>
                      </a:r>
                      <a:r>
                        <a:rPr lang="ja-JP" altLang="en-US" sz="1300" dirty="0">
                          <a:effectLst/>
                          <a:latin typeface="Meiryo UI" panose="020B0604030504040204" pitchFamily="50" charset="-128"/>
                          <a:ea typeface="Meiryo UI" panose="020B0604030504040204" pitchFamily="50" charset="-128"/>
                          <a:cs typeface="Arial" panose="020B0604020202020204" pitchFamily="34" charset="0"/>
                        </a:rPr>
                        <a:t>砂糖、小麦粉、ミールの場合：以前に使用された袋であれば、どのような目的にも使用できる。 </a:t>
                      </a:r>
                    </a:p>
                    <a:p>
                      <a:pPr algn="l">
                        <a:lnSpc>
                          <a:spcPct val="130000"/>
                        </a:lnSpc>
                        <a:spcBef>
                          <a:spcPts val="600"/>
                        </a:spcBef>
                        <a:spcAft>
                          <a:spcPts val="0"/>
                        </a:spcAft>
                      </a:pPr>
                      <a:r>
                        <a:rPr lang="en-US" altLang="ja-JP" sz="1300" dirty="0">
                          <a:effectLst/>
                          <a:latin typeface="Meiryo UI" panose="020B0604030504040204" pitchFamily="50" charset="-128"/>
                          <a:ea typeface="Meiryo UI" panose="020B0604030504040204" pitchFamily="50" charset="-128"/>
                          <a:cs typeface="Arial" panose="020B0604020202020204" pitchFamily="34" charset="0"/>
                        </a:rPr>
                        <a:t>- </a:t>
                      </a:r>
                      <a:r>
                        <a:rPr lang="ja-JP" altLang="en-US" sz="1300" dirty="0">
                          <a:effectLst/>
                          <a:latin typeface="Meiryo UI" panose="020B0604030504040204" pitchFamily="50" charset="-128"/>
                          <a:ea typeface="Meiryo UI" panose="020B0604030504040204" pitchFamily="50" charset="-128"/>
                          <a:cs typeface="Arial" panose="020B0604020202020204" pitchFamily="34" charset="0"/>
                        </a:rPr>
                        <a:t>食用油脂の場合：食用油脂用のサイロおよびタンカー以外の瓶または金属容器で、過去に何らかの目的で使用されたもの</a:t>
                      </a:r>
                    </a:p>
                    <a:p>
                      <a:pPr algn="l">
                        <a:lnSpc>
                          <a:spcPct val="130000"/>
                        </a:lnSpc>
                        <a:spcBef>
                          <a:spcPts val="600"/>
                        </a:spcBef>
                        <a:spcAft>
                          <a:spcPts val="0"/>
                        </a:spcAft>
                      </a:pPr>
                      <a:r>
                        <a:rPr lang="en-US" altLang="ja-JP" sz="1300" dirty="0">
                          <a:effectLst/>
                          <a:latin typeface="Meiryo UI" panose="020B0604030504040204" pitchFamily="50" charset="-128"/>
                          <a:ea typeface="Meiryo UI" panose="020B0604030504040204" pitchFamily="50" charset="-128"/>
                          <a:cs typeface="Arial" panose="020B0604020202020204" pitchFamily="34" charset="0"/>
                        </a:rPr>
                        <a:t>- </a:t>
                      </a:r>
                      <a:r>
                        <a:rPr lang="ja-JP" altLang="en-US" sz="1300" dirty="0">
                          <a:effectLst/>
                          <a:latin typeface="Meiryo UI" panose="020B0604030504040204" pitchFamily="50" charset="-128"/>
                          <a:ea typeface="Meiryo UI" panose="020B0604030504040204" pitchFamily="50" charset="-128"/>
                          <a:cs typeface="Arial" panose="020B0604020202020204" pitchFamily="34" charset="0"/>
                        </a:rPr>
                        <a:t>非豚由来食品：豚由来製品（</a:t>
                      </a:r>
                      <a:r>
                        <a:rPr lang="en-US" altLang="ja-JP" sz="1300" dirty="0" err="1">
                          <a:effectLst/>
                          <a:latin typeface="Meiryo UI" panose="020B0604030504040204" pitchFamily="50" charset="-128"/>
                          <a:ea typeface="Meiryo UI" panose="020B0604030504040204" pitchFamily="50" charset="-128"/>
                          <a:cs typeface="Arial" panose="020B0604020202020204" pitchFamily="34" charset="0"/>
                        </a:rPr>
                        <a:t>sus</a:t>
                      </a:r>
                      <a:r>
                        <a:rPr lang="en-US" altLang="ja-JP" sz="1300" dirty="0">
                          <a:effectLst/>
                          <a:latin typeface="Meiryo UI" panose="020B0604030504040204" pitchFamily="50" charset="-128"/>
                          <a:ea typeface="Meiryo UI" panose="020B0604030504040204" pitchFamily="50" charset="-128"/>
                          <a:cs typeface="Arial" panose="020B0604020202020204" pitchFamily="34" charset="0"/>
                        </a:rPr>
                        <a:t> </a:t>
                      </a:r>
                      <a:r>
                        <a:rPr lang="en-US" altLang="ja-JP" sz="1300" dirty="0" err="1">
                          <a:effectLst/>
                          <a:latin typeface="Meiryo UI" panose="020B0604030504040204" pitchFamily="50" charset="-128"/>
                          <a:ea typeface="Meiryo UI" panose="020B0604030504040204" pitchFamily="50" charset="-128"/>
                          <a:cs typeface="Arial" panose="020B0604020202020204" pitchFamily="34" charset="0"/>
                        </a:rPr>
                        <a:t>scrofa</a:t>
                      </a:r>
                      <a:r>
                        <a:rPr lang="ja-JP" altLang="en-US" sz="1300" dirty="0">
                          <a:effectLst/>
                          <a:latin typeface="Meiryo UI" panose="020B0604030504040204" pitchFamily="50" charset="-128"/>
                          <a:ea typeface="Meiryo UI" panose="020B0604030504040204" pitchFamily="50" charset="-128"/>
                          <a:cs typeface="Arial" panose="020B0604020202020204" pitchFamily="34" charset="0"/>
                        </a:rPr>
                        <a:t>）の使用を目的とした、または使用されたことのあるパッケージ、器具、容器</a:t>
                      </a:r>
                    </a:p>
                    <a:p>
                      <a:pPr algn="l">
                        <a:lnSpc>
                          <a:spcPct val="130000"/>
                        </a:lnSpc>
                        <a:spcBef>
                          <a:spcPts val="600"/>
                        </a:spcBef>
                        <a:spcAft>
                          <a:spcPts val="0"/>
                        </a:spcAft>
                      </a:pPr>
                      <a:r>
                        <a:rPr lang="en-US" altLang="ja-JP" sz="1300" dirty="0">
                          <a:effectLst/>
                          <a:latin typeface="Meiryo UI" panose="020B0604030504040204" pitchFamily="50" charset="-128"/>
                          <a:ea typeface="Meiryo UI" panose="020B0604030504040204" pitchFamily="50" charset="-128"/>
                          <a:cs typeface="Arial" panose="020B0604020202020204" pitchFamily="34" charset="0"/>
                        </a:rPr>
                        <a:t>- </a:t>
                      </a:r>
                      <a:r>
                        <a:rPr lang="ja-JP" altLang="en-US" sz="1300" dirty="0">
                          <a:effectLst/>
                          <a:latin typeface="Meiryo UI" panose="020B0604030504040204" pitchFamily="50" charset="-128"/>
                          <a:ea typeface="Meiryo UI" panose="020B0604030504040204" pitchFamily="50" charset="-128"/>
                          <a:cs typeface="Arial" panose="020B0604020202020204" pitchFamily="34" charset="0"/>
                        </a:rPr>
                        <a:t>余分な包装材で包装されたもの以外の食品：以前に使用されたペットボトルは、どのような目的にも使用できる。 </a:t>
                      </a:r>
                    </a:p>
                    <a:p>
                      <a:pPr algn="l">
                        <a:lnSpc>
                          <a:spcPct val="130000"/>
                        </a:lnSpc>
                        <a:spcBef>
                          <a:spcPts val="600"/>
                        </a:spcBef>
                        <a:spcAft>
                          <a:spcPts val="0"/>
                        </a:spcAft>
                      </a:pPr>
                      <a:r>
                        <a:rPr lang="en-US" altLang="ja-JP" sz="1300" dirty="0">
                          <a:effectLst/>
                          <a:latin typeface="Meiryo UI" panose="020B0604030504040204" pitchFamily="50" charset="-128"/>
                          <a:ea typeface="Meiryo UI" panose="020B0604030504040204" pitchFamily="50" charset="-128"/>
                          <a:cs typeface="Arial" panose="020B0604020202020204" pitchFamily="34" charset="0"/>
                        </a:rPr>
                        <a:t>- </a:t>
                      </a:r>
                      <a:r>
                        <a:rPr lang="ja-JP" altLang="en-US" sz="1300" dirty="0">
                          <a:effectLst/>
                          <a:latin typeface="Meiryo UI" panose="020B0604030504040204" pitchFamily="50" charset="-128"/>
                          <a:ea typeface="Meiryo UI" panose="020B0604030504040204" pitchFamily="50" charset="-128"/>
                          <a:cs typeface="Arial" panose="020B0604020202020204" pitchFamily="34" charset="0"/>
                        </a:rPr>
                        <a:t>アルコール飲料およびシャンディ以外の食品用：アルコール飲料またはシャンディに過去に使用されたボトル</a:t>
                      </a: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94175226"/>
                  </a:ext>
                </a:extLst>
              </a:tr>
              <a:tr h="446278">
                <a:tc>
                  <a:txBody>
                    <a:bodyPr/>
                    <a:lstStyle/>
                    <a:p>
                      <a:pPr algn="ctr">
                        <a:lnSpc>
                          <a:spcPct val="130000"/>
                        </a:lnSpc>
                        <a:spcBef>
                          <a:spcPts val="600"/>
                        </a:spcBef>
                        <a:spcAft>
                          <a:spcPts val="0"/>
                        </a:spcAft>
                      </a:pPr>
                      <a:r>
                        <a:rPr lang="ja-JP" altLang="en-US" sz="13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rPr>
                        <a:t>規則 </a:t>
                      </a:r>
                      <a:r>
                        <a:rPr lang="en-US" altLang="ja-JP" sz="13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rPr>
                        <a:t>36</a:t>
                      </a:r>
                      <a:endParaRPr lang="ja-JP" sz="13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a:lnSpc>
                          <a:spcPct val="130000"/>
                        </a:lnSpc>
                        <a:spcBef>
                          <a:spcPts val="600"/>
                        </a:spcBef>
                        <a:spcAft>
                          <a:spcPts val="0"/>
                        </a:spcAft>
                      </a:pPr>
                      <a:r>
                        <a:rPr lang="ja-JP" altLang="en-US" sz="1300" dirty="0">
                          <a:effectLst/>
                          <a:latin typeface="Meiryo UI" panose="020B0604030504040204" pitchFamily="50" charset="-128"/>
                          <a:ea typeface="Meiryo UI" panose="020B0604030504040204" pitchFamily="50" charset="-128"/>
                          <a:cs typeface="Arial" panose="020B0604020202020204" pitchFamily="34" charset="0"/>
                        </a:rPr>
                        <a:t>販売用食品またはその包装に、おもちゃ、コイン、その他の物品（ただし、</a:t>
                      </a:r>
                      <a:r>
                        <a:rPr lang="en-US" altLang="ja-JP" sz="1300" dirty="0">
                          <a:effectLst/>
                          <a:latin typeface="Meiryo UI" panose="020B0604030504040204" pitchFamily="50" charset="-128"/>
                          <a:ea typeface="Meiryo UI" panose="020B0604030504040204" pitchFamily="50" charset="-128"/>
                          <a:cs typeface="Arial" panose="020B0604020202020204" pitchFamily="34" charset="0"/>
                        </a:rPr>
                        <a:t>1985</a:t>
                      </a:r>
                      <a:r>
                        <a:rPr lang="ja-JP" altLang="en-US" sz="1300" dirty="0">
                          <a:effectLst/>
                          <a:latin typeface="Meiryo UI" panose="020B0604030504040204" pitchFamily="50" charset="-128"/>
                          <a:ea typeface="Meiryo UI" panose="020B0604030504040204" pitchFamily="50" charset="-128"/>
                          <a:cs typeface="Arial" panose="020B0604020202020204" pitchFamily="34" charset="0"/>
                        </a:rPr>
                        <a:t>年食品規則で定義された計量器、還元鉄粉など一部の物品は除く）を入れてはならないとされている。</a:t>
                      </a:r>
                      <a:endParaRPr lang="ja-JP" sz="1300"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36153413"/>
                  </a:ext>
                </a:extLst>
              </a:tr>
            </a:tbl>
          </a:graphicData>
        </a:graphic>
      </p:graphicFrame>
      <p:sp>
        <p:nvSpPr>
          <p:cNvPr id="5" name="Rectangle 1"/>
          <p:cNvSpPr>
            <a:spLocks noChangeArrowheads="1"/>
          </p:cNvSpPr>
          <p:nvPr/>
        </p:nvSpPr>
        <p:spPr bwMode="auto">
          <a:xfrm>
            <a:off x="56456" y="763890"/>
            <a:ext cx="694395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GB" sz="1400" i="0" u="none" strike="noStrike" cap="none" normalizeH="0" baseline="0" dirty="0">
                <a:ln>
                  <a:noFill/>
                </a:ln>
                <a:solidFill>
                  <a:srgbClr val="0D0D0D"/>
                </a:solidFill>
                <a:effectLst/>
                <a:latin typeface="Meiryo UI" panose="020B0604030504040204" pitchFamily="50" charset="-128"/>
                <a:ea typeface="Meiryo UI" panose="020B0604030504040204" pitchFamily="50" charset="-128"/>
                <a:cs typeface="Calibri" panose="020F0502020204030204" pitchFamily="34" charset="0"/>
              </a:rPr>
              <a:t>マレーシア</a:t>
            </a:r>
            <a:r>
              <a:rPr kumimoji="0" lang="ja-JP" altLang="en-US" sz="1400" i="0" u="none" strike="noStrike" cap="none" normalizeH="0" baseline="0" dirty="0">
                <a:ln>
                  <a:noFill/>
                </a:ln>
                <a:solidFill>
                  <a:srgbClr val="0D0D0D"/>
                </a:solidFill>
                <a:effectLst/>
                <a:latin typeface="Meiryo UI" panose="020B0604030504040204" pitchFamily="50" charset="-128"/>
                <a:ea typeface="Meiryo UI" panose="020B0604030504040204" pitchFamily="50" charset="-128"/>
                <a:cs typeface="Calibri" panose="020F0502020204030204" pitchFamily="34" charset="0"/>
              </a:rPr>
              <a:t>における青果物のパッケージに関して、以下のような規制がある。</a:t>
            </a:r>
            <a:endParaRPr kumimoji="0" lang="en-US" altLang="ja-JP" sz="1400" i="0" u="none" strike="noStrike" cap="none" normalizeH="0" baseline="0" dirty="0">
              <a:ln>
                <a:noFill/>
              </a:ln>
              <a:solidFill>
                <a:srgbClr val="0D0D0D"/>
              </a:solidFill>
              <a:effectLst/>
              <a:latin typeface="Meiryo UI" panose="020B0604030504040204" pitchFamily="50" charset="-128"/>
              <a:ea typeface="Meiryo UI" panose="020B0604030504040204" pitchFamily="50" charset="-128"/>
              <a:cs typeface="Calibri" panose="020F0502020204030204" pitchFamily="34" charset="0"/>
            </a:endParaRPr>
          </a:p>
          <a:p>
            <a:pPr lvl="0" defTabSz="914400" eaLnBrk="0" fontAlgn="base" hangingPunct="0">
              <a:spcBef>
                <a:spcPct val="0"/>
              </a:spcBef>
              <a:spcAft>
                <a:spcPct val="0"/>
              </a:spcAft>
            </a:pPr>
            <a:r>
              <a:rPr kumimoji="0" lang="ja-JP" altLang="en-US" sz="1400" dirty="0">
                <a:solidFill>
                  <a:srgbClr val="0D0D0D"/>
                </a:solidFill>
                <a:latin typeface="Meiryo UI" panose="020B0604030504040204" pitchFamily="50" charset="-128"/>
                <a:ea typeface="Meiryo UI" panose="020B0604030504040204" pitchFamily="50" charset="-128"/>
                <a:cs typeface="Calibri" panose="020F0502020204030204" pitchFamily="34" charset="0"/>
              </a:rPr>
              <a:t>・食品包装材に関する要求事項の詳細については、</a:t>
            </a:r>
            <a:r>
              <a:rPr kumimoji="0" lang="en-US" altLang="ja-JP" sz="1400" dirty="0">
                <a:solidFill>
                  <a:srgbClr val="0D0D0D"/>
                </a:solidFill>
                <a:latin typeface="Meiryo UI" panose="020B0604030504040204" pitchFamily="50" charset="-128"/>
                <a:ea typeface="Meiryo UI" panose="020B0604030504040204" pitchFamily="50" charset="-128"/>
                <a:cs typeface="Calibri" panose="020F0502020204030204" pitchFamily="34" charset="0"/>
              </a:rPr>
              <a:t>1985 </a:t>
            </a:r>
            <a:r>
              <a:rPr kumimoji="0" lang="ja-JP" altLang="en-US" sz="1400" dirty="0">
                <a:solidFill>
                  <a:srgbClr val="0D0D0D"/>
                </a:solidFill>
                <a:latin typeface="Meiryo UI" panose="020B0604030504040204" pitchFamily="50" charset="-128"/>
                <a:ea typeface="Meiryo UI" panose="020B0604030504040204" pitchFamily="50" charset="-128"/>
                <a:cs typeface="Calibri" panose="020F0502020204030204" pitchFamily="34" charset="0"/>
              </a:rPr>
              <a:t>年食品規則パート </a:t>
            </a:r>
            <a:r>
              <a:rPr kumimoji="0" lang="en-US" altLang="ja-JP" sz="1400" dirty="0">
                <a:solidFill>
                  <a:srgbClr val="0D0D0D"/>
                </a:solidFill>
                <a:latin typeface="Meiryo UI" panose="020B0604030504040204" pitchFamily="50" charset="-128"/>
                <a:ea typeface="Meiryo UI" panose="020B0604030504040204" pitchFamily="50" charset="-128"/>
                <a:cs typeface="Calibri" panose="020F0502020204030204" pitchFamily="34" charset="0"/>
              </a:rPr>
              <a:t>PART VI</a:t>
            </a:r>
            <a:r>
              <a:rPr kumimoji="0" lang="ja-JP" altLang="en-US" sz="1400" dirty="0">
                <a:solidFill>
                  <a:srgbClr val="0D0D0D"/>
                </a:solidFill>
                <a:latin typeface="Meiryo UI" panose="020B0604030504040204" pitchFamily="50" charset="-128"/>
                <a:ea typeface="Meiryo UI" panose="020B0604030504040204" pitchFamily="50" charset="-128"/>
                <a:cs typeface="Calibri" panose="020F0502020204030204" pitchFamily="34" charset="0"/>
              </a:rPr>
              <a:t>を参照</a:t>
            </a:r>
          </a:p>
        </p:txBody>
      </p:sp>
      <p:sp>
        <p:nvSpPr>
          <p:cNvPr id="7" name="Rectangle 2"/>
          <p:cNvSpPr>
            <a:spLocks noChangeArrowheads="1"/>
          </p:cNvSpPr>
          <p:nvPr/>
        </p:nvSpPr>
        <p:spPr bwMode="auto">
          <a:xfrm>
            <a:off x="56456" y="6205953"/>
            <a:ext cx="2939343"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GB" sz="9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出典：</a:t>
            </a:r>
            <a:r>
              <a:rPr kumimoji="0" lang="en-GB" altLang="ja-JP" sz="9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1985</a:t>
            </a:r>
            <a:r>
              <a:rPr kumimoji="0" lang="ja-JP" altLang="en-GB" sz="9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年食品規則</a:t>
            </a:r>
            <a:endParaRPr kumimoji="0" lang="ja-JP" altLang="en-GB" sz="1800" i="0" u="none" strike="noStrike" cap="none" normalizeH="0" baseline="0" dirty="0">
              <a:ln>
                <a:noFill/>
              </a:ln>
              <a:solidFill>
                <a:schemeClr val="tx1">
                  <a:lumMod val="50000"/>
                </a:schemeClr>
              </a:solidFill>
              <a:effectLst/>
              <a:latin typeface="Arial" panose="020B0604020202020204" pitchFamily="34" charset="0"/>
            </a:endParaRPr>
          </a:p>
        </p:txBody>
      </p:sp>
    </p:spTree>
    <p:extLst>
      <p:ext uri="{BB962C8B-B14F-4D97-AF65-F5344CB8AC3E}">
        <p14:creationId xmlns:p14="http://schemas.microsoft.com/office/powerpoint/2010/main" val="17595892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調査対象青果物関連の加工食品に関する規制の概要</a:t>
            </a:r>
            <a:br>
              <a:rPr lang="en-US" altLang="ja-JP"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ラベリング　</a:t>
            </a:r>
            <a:r>
              <a:rPr lang="en-US" altLang="ja-JP" sz="1800" dirty="0">
                <a:latin typeface="Meiryo UI" panose="020B0604030504040204" pitchFamily="50" charset="-128"/>
                <a:ea typeface="Meiryo UI" panose="020B0604030504040204" pitchFamily="50" charset="-128"/>
              </a:rPr>
              <a:t>(1/2)</a:t>
            </a:r>
            <a:endParaRPr kumimoji="1" lang="ja-JP" altLang="en-US" sz="1800" dirty="0">
              <a:latin typeface="Meiryo UI" panose="020B0604030504040204" pitchFamily="50" charset="-128"/>
              <a:ea typeface="Meiryo UI" panose="020B0604030504040204" pitchFamily="50" charset="-128"/>
            </a:endParaRPr>
          </a:p>
        </p:txBody>
      </p:sp>
      <p:graphicFrame>
        <p:nvGraphicFramePr>
          <p:cNvPr id="2" name="表 1"/>
          <p:cNvGraphicFramePr>
            <a:graphicFrameLocks noGrp="1"/>
          </p:cNvGraphicFramePr>
          <p:nvPr>
            <p:extLst>
              <p:ext uri="{D42A27DB-BD31-4B8C-83A1-F6EECF244321}">
                <p14:modId xmlns:p14="http://schemas.microsoft.com/office/powerpoint/2010/main" val="1376982145"/>
              </p:ext>
            </p:extLst>
          </p:nvPr>
        </p:nvGraphicFramePr>
        <p:xfrm>
          <a:off x="101505" y="1274155"/>
          <a:ext cx="9720000" cy="4992624"/>
        </p:xfrm>
        <a:graphic>
          <a:graphicData uri="http://schemas.openxmlformats.org/drawingml/2006/table">
            <a:tbl>
              <a:tblPr firstRow="1" firstCol="1" bandRow="1">
                <a:tableStyleId>{5C22544A-7EE6-4342-B048-85BDC9FD1C3A}</a:tableStyleId>
              </a:tblPr>
              <a:tblGrid>
                <a:gridCol w="1908000">
                  <a:extLst>
                    <a:ext uri="{9D8B030D-6E8A-4147-A177-3AD203B41FA5}">
                      <a16:colId xmlns:a16="http://schemas.microsoft.com/office/drawing/2014/main" val="1682432531"/>
                    </a:ext>
                  </a:extLst>
                </a:gridCol>
                <a:gridCol w="7812000">
                  <a:extLst>
                    <a:ext uri="{9D8B030D-6E8A-4147-A177-3AD203B41FA5}">
                      <a16:colId xmlns:a16="http://schemas.microsoft.com/office/drawing/2014/main" val="2730059010"/>
                    </a:ext>
                  </a:extLst>
                </a:gridCol>
              </a:tblGrid>
              <a:tr h="231526">
                <a:tc>
                  <a:txBody>
                    <a:bodyPr/>
                    <a:lstStyle/>
                    <a:p>
                      <a:endParaRPr lang="ja-JP" sz="1400" dirty="0">
                        <a:effectLst/>
                        <a:latin typeface="Meiryo UI" panose="020B0604030504040204" pitchFamily="50" charset="-128"/>
                        <a:ea typeface="Meiryo UI" panose="020B0604030504040204" pitchFamily="50" charset="-128"/>
                        <a:cs typeface="Calibri" panose="020F0502020204030204" pitchFamily="34" charset="0"/>
                      </a:endParaRPr>
                    </a:p>
                  </a:txBody>
                  <a:tcPr marL="65205" marR="652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30000"/>
                        </a:lnSpc>
                        <a:spcBef>
                          <a:spcPts val="600"/>
                        </a:spcBef>
                        <a:spcAft>
                          <a:spcPts val="0"/>
                        </a:spcAft>
                      </a:pPr>
                      <a:r>
                        <a:rPr lang="ja-JP" altLang="en-US" sz="1400" dirty="0">
                          <a:solidFill>
                            <a:schemeClr val="tx1">
                              <a:lumMod val="50000"/>
                            </a:schemeClr>
                          </a:solidFill>
                          <a:effectLst/>
                          <a:latin typeface="Meiryo UI" panose="020B0604030504040204" pitchFamily="50" charset="-128"/>
                          <a:ea typeface="Meiryo UI" panose="020B0604030504040204" pitchFamily="50" charset="-128"/>
                        </a:rPr>
                        <a:t>ラベリング規制</a:t>
                      </a: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extLst>
                  <a:ext uri="{0D108BD9-81ED-4DB2-BD59-A6C34878D82A}">
                    <a16:rowId xmlns:a16="http://schemas.microsoft.com/office/drawing/2014/main" val="701120517"/>
                  </a:ext>
                </a:extLst>
              </a:tr>
              <a:tr h="238626">
                <a:tc>
                  <a:txBody>
                    <a:bodyPr/>
                    <a:lstStyle/>
                    <a:p>
                      <a:pPr algn="ctr">
                        <a:lnSpc>
                          <a:spcPct val="130000"/>
                        </a:lnSpc>
                        <a:spcBef>
                          <a:spcPts val="600"/>
                        </a:spcBef>
                        <a:spcAft>
                          <a:spcPts val="0"/>
                        </a:spcAft>
                      </a:pPr>
                      <a:r>
                        <a:rPr lang="zh-CN" sz="1400" dirty="0">
                          <a:solidFill>
                            <a:schemeClr val="tx1">
                              <a:lumMod val="50000"/>
                            </a:schemeClr>
                          </a:solidFill>
                          <a:effectLst/>
                          <a:latin typeface="Meiryo UI" panose="020B0604030504040204" pitchFamily="50" charset="-128"/>
                          <a:ea typeface="Meiryo UI" panose="020B0604030504040204" pitchFamily="50" charset="-128"/>
                        </a:rPr>
                        <a:t>項目</a:t>
                      </a: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lnSpc>
                          <a:spcPct val="130000"/>
                        </a:lnSpc>
                        <a:spcBef>
                          <a:spcPts val="600"/>
                        </a:spcBef>
                        <a:spcAft>
                          <a:spcPts val="0"/>
                        </a:spcAft>
                      </a:pPr>
                      <a:r>
                        <a:rPr lang="ja-JP" altLang="en-US" sz="1400" b="1" dirty="0">
                          <a:effectLst/>
                          <a:latin typeface="Meiryo UI" panose="020B0604030504040204" pitchFamily="50" charset="-128"/>
                          <a:ea typeface="Meiryo UI" panose="020B0604030504040204" pitchFamily="50" charset="-128"/>
                        </a:rPr>
                        <a:t>表示方法</a:t>
                      </a:r>
                      <a:endParaRPr lang="ja-JP" sz="1400" b="1"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889035090"/>
                  </a:ext>
                </a:extLst>
              </a:tr>
              <a:tr h="446278">
                <a:tc>
                  <a:txBody>
                    <a:bodyPr/>
                    <a:lstStyle/>
                    <a:p>
                      <a:pPr algn="ctr">
                        <a:lnSpc>
                          <a:spcPct val="130000"/>
                        </a:lnSpc>
                        <a:spcBef>
                          <a:spcPts val="600"/>
                        </a:spcBef>
                        <a:spcAft>
                          <a:spcPts val="0"/>
                        </a:spcAft>
                      </a:pPr>
                      <a:r>
                        <a:rPr lang="ja-JP" altLang="en-US"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rPr>
                        <a:t>表示言語</a:t>
                      </a: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a:lnSpc>
                          <a:spcPct val="130000"/>
                        </a:lnSpc>
                        <a:spcBef>
                          <a:spcPts val="600"/>
                        </a:spcBef>
                        <a:spcAft>
                          <a:spcPts val="0"/>
                        </a:spcAft>
                      </a:pPr>
                      <a:r>
                        <a:rPr lang="ja-JP" altLang="en-US" sz="1400" dirty="0">
                          <a:effectLst/>
                          <a:latin typeface="Meiryo UI" panose="020B0604030504040204" pitchFamily="50" charset="-128"/>
                          <a:ea typeface="Meiryo UI" panose="020B0604030504040204" pitchFamily="50" charset="-128"/>
                          <a:cs typeface="Arial" panose="020B0604020202020204" pitchFamily="34" charset="0"/>
                        </a:rPr>
                        <a:t>輸入食品のラベルは、バハサ・マレーシア語または英語でなければならず、その他の言語への翻訳を含むことができる。他の言語への翻訳は、元の情報と同じ意味を持たなければならない。</a:t>
                      </a:r>
                      <a:endParaRPr lang="ja-JP" sz="1400"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1843817"/>
                  </a:ext>
                </a:extLst>
              </a:tr>
              <a:tr h="446278">
                <a:tc>
                  <a:txBody>
                    <a:bodyPr/>
                    <a:lstStyle/>
                    <a:p>
                      <a:pPr algn="l">
                        <a:lnSpc>
                          <a:spcPct val="130000"/>
                        </a:lnSpc>
                        <a:spcBef>
                          <a:spcPts val="600"/>
                        </a:spcBef>
                        <a:spcAft>
                          <a:spcPts val="0"/>
                        </a:spcAft>
                      </a:pPr>
                      <a:r>
                        <a:rPr lang="ja-JP" altLang="en-US"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rPr>
                        <a:t>牛肉、豚肉またはその派生物、ラードを含む製品</a:t>
                      </a: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a:lnSpc>
                          <a:spcPct val="130000"/>
                        </a:lnSpc>
                        <a:spcBef>
                          <a:spcPts val="600"/>
                        </a:spcBef>
                        <a:spcAft>
                          <a:spcPts val="0"/>
                        </a:spcAft>
                      </a:pPr>
                      <a:r>
                        <a:rPr lang="ja-JP" altLang="en-US" sz="1400" dirty="0">
                          <a:effectLst/>
                          <a:latin typeface="Meiryo UI" panose="020B0604030504040204" pitchFamily="50" charset="-128"/>
                          <a:ea typeface="Meiryo UI" panose="020B0604030504040204" pitchFamily="50" charset="-128"/>
                          <a:cs typeface="Arial" panose="020B0604020202020204" pitchFamily="34" charset="0"/>
                        </a:rPr>
                        <a:t>「牛肉、豚肉、その派生物、ラードを含む」またはそれに類する表記</a:t>
                      </a:r>
                      <a:endParaRPr lang="ja-JP" sz="1400"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5622880"/>
                  </a:ext>
                </a:extLst>
              </a:tr>
              <a:tr h="446278">
                <a:tc>
                  <a:txBody>
                    <a:bodyPr/>
                    <a:lstStyle/>
                    <a:p>
                      <a:pPr algn="ctr">
                        <a:lnSpc>
                          <a:spcPct val="130000"/>
                        </a:lnSpc>
                        <a:spcBef>
                          <a:spcPts val="600"/>
                        </a:spcBef>
                        <a:spcAft>
                          <a:spcPts val="0"/>
                        </a:spcAft>
                      </a:pPr>
                      <a:r>
                        <a:rPr lang="ja-JP" altLang="en-US"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rPr>
                        <a:t>アルコールを含む食品</a:t>
                      </a: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a:lnSpc>
                          <a:spcPct val="130000"/>
                        </a:lnSpc>
                        <a:spcBef>
                          <a:spcPts val="600"/>
                        </a:spcBef>
                        <a:spcAft>
                          <a:spcPts val="0"/>
                        </a:spcAft>
                      </a:pPr>
                      <a:r>
                        <a:rPr lang="ja-JP" altLang="en-US" sz="1400" dirty="0">
                          <a:effectLst/>
                          <a:latin typeface="Meiryo UI" panose="020B0604030504040204" pitchFamily="50" charset="-128"/>
                          <a:ea typeface="Meiryo UI" panose="020B0604030504040204" pitchFamily="50" charset="-128"/>
                          <a:cs typeface="Arial" panose="020B0604020202020204" pitchFamily="34" charset="0"/>
                        </a:rPr>
                        <a:t>「アルコールを含む」またはそれに類する表記。「アルコールを含む」という文言は、非セリフ体の太い大文字で書かれ、フォントサイズは</a:t>
                      </a:r>
                      <a:r>
                        <a:rPr lang="en-US" altLang="ja-JP" sz="1400" dirty="0">
                          <a:effectLst/>
                          <a:latin typeface="Meiryo UI" panose="020B0604030504040204" pitchFamily="50" charset="-128"/>
                          <a:ea typeface="Meiryo UI" panose="020B0604030504040204" pitchFamily="50" charset="-128"/>
                          <a:cs typeface="Arial" panose="020B0604020202020204" pitchFamily="34" charset="0"/>
                        </a:rPr>
                        <a:t>6</a:t>
                      </a:r>
                      <a:r>
                        <a:rPr lang="ja-JP" altLang="en-US" sz="1400" dirty="0">
                          <a:effectLst/>
                          <a:latin typeface="Meiryo UI" panose="020B0604030504040204" pitchFamily="50" charset="-128"/>
                          <a:ea typeface="Meiryo UI" panose="020B0604030504040204" pitchFamily="50" charset="-128"/>
                          <a:cs typeface="Arial" panose="020B0604020202020204" pitchFamily="34" charset="0"/>
                        </a:rPr>
                        <a:t>ポイント以上でなければならない。（セリフ体：</a:t>
                      </a:r>
                      <a:r>
                        <a:rPr lang="en-US" altLang="ja-JP" sz="1400" dirty="0">
                          <a:effectLst/>
                          <a:latin typeface="Meiryo UI" panose="020B0604030504040204" pitchFamily="50" charset="-128"/>
                          <a:ea typeface="Meiryo UI" panose="020B0604030504040204" pitchFamily="50" charset="-128"/>
                          <a:cs typeface="Arial" panose="020B0604020202020204" pitchFamily="34" charset="0"/>
                        </a:rPr>
                        <a:t>H</a:t>
                      </a:r>
                      <a:r>
                        <a:rPr lang="ja-JP" altLang="en-US" sz="1400" dirty="0" err="1">
                          <a:effectLst/>
                          <a:latin typeface="Meiryo UI" panose="020B0604030504040204" pitchFamily="50" charset="-128"/>
                          <a:ea typeface="Meiryo UI" panose="020B0604030504040204" pitchFamily="50" charset="-128"/>
                          <a:cs typeface="Arial" panose="020B0604020202020204" pitchFamily="34" charset="0"/>
                        </a:rPr>
                        <a:t>、</a:t>
                      </a:r>
                      <a:r>
                        <a:rPr lang="en-US" altLang="ja-JP" sz="1400" dirty="0">
                          <a:effectLst/>
                          <a:latin typeface="Meiryo UI" panose="020B0604030504040204" pitchFamily="50" charset="-128"/>
                          <a:ea typeface="Meiryo UI" panose="020B0604030504040204" pitchFamily="50" charset="-128"/>
                          <a:cs typeface="Arial" panose="020B0604020202020204" pitchFamily="34" charset="0"/>
                        </a:rPr>
                        <a:t>I</a:t>
                      </a:r>
                      <a:r>
                        <a:rPr lang="ja-JP" altLang="en-US" sz="1400" dirty="0" err="1">
                          <a:effectLst/>
                          <a:latin typeface="Meiryo UI" panose="020B0604030504040204" pitchFamily="50" charset="-128"/>
                          <a:ea typeface="Meiryo UI" panose="020B0604030504040204" pitchFamily="50" charset="-128"/>
                          <a:cs typeface="Arial" panose="020B0604020202020204" pitchFamily="34" charset="0"/>
                        </a:rPr>
                        <a:t>、</a:t>
                      </a:r>
                      <a:r>
                        <a:rPr lang="en-US" altLang="ja-JP" sz="1400" dirty="0">
                          <a:effectLst/>
                          <a:latin typeface="Meiryo UI" panose="020B0604030504040204" pitchFamily="50" charset="-128"/>
                          <a:ea typeface="Meiryo UI" panose="020B0604030504040204" pitchFamily="50" charset="-128"/>
                          <a:cs typeface="Arial" panose="020B0604020202020204" pitchFamily="34" charset="0"/>
                        </a:rPr>
                        <a:t>M</a:t>
                      </a:r>
                      <a:r>
                        <a:rPr lang="ja-JP" altLang="en-US" sz="1400" dirty="0">
                          <a:effectLst/>
                          <a:latin typeface="Meiryo UI" panose="020B0604030504040204" pitchFamily="50" charset="-128"/>
                          <a:ea typeface="Meiryo UI" panose="020B0604030504040204" pitchFamily="50" charset="-128"/>
                          <a:cs typeface="Arial" panose="020B0604020202020204" pitchFamily="34" charset="0"/>
                        </a:rPr>
                        <a:t>などの文字の縦線の上限に飾りとして付ける短い水平線を付ける文字）</a:t>
                      </a:r>
                      <a:endParaRPr lang="ja-JP" sz="1400"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31527383"/>
                  </a:ext>
                </a:extLst>
              </a:tr>
              <a:tr h="446278">
                <a:tc>
                  <a:txBody>
                    <a:bodyPr/>
                    <a:lstStyle/>
                    <a:p>
                      <a:pPr algn="ctr">
                        <a:lnSpc>
                          <a:spcPct val="130000"/>
                        </a:lnSpc>
                        <a:spcBef>
                          <a:spcPts val="600"/>
                        </a:spcBef>
                        <a:spcAft>
                          <a:spcPts val="0"/>
                        </a:spcAft>
                      </a:pPr>
                      <a:r>
                        <a:rPr lang="ja-JP" altLang="en-US"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rPr>
                        <a:t>内容物の数</a:t>
                      </a: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a:lnSpc>
                          <a:spcPct val="130000"/>
                        </a:lnSpc>
                        <a:spcBef>
                          <a:spcPts val="600"/>
                        </a:spcBef>
                        <a:spcAft>
                          <a:spcPts val="0"/>
                        </a:spcAft>
                      </a:pPr>
                      <a:r>
                        <a:rPr lang="ja-JP" altLang="en-US" sz="1400" dirty="0">
                          <a:effectLst/>
                          <a:latin typeface="Meiryo UI" panose="020B0604030504040204" pitchFamily="50" charset="-128"/>
                          <a:ea typeface="Meiryo UI" panose="020B0604030504040204" pitchFamily="50" charset="-128"/>
                          <a:cs typeface="Arial" panose="020B0604020202020204" pitchFamily="34" charset="0"/>
                        </a:rPr>
                        <a:t>すべての食品ラベルには、正味重量または容量、あるいはパッケージの最小限の内容物の数についての記載が必要である。 </a:t>
                      </a:r>
                      <a:endParaRPr lang="ja-JP" sz="1400"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36153413"/>
                  </a:ext>
                </a:extLst>
              </a:tr>
              <a:tr h="446278">
                <a:tc>
                  <a:txBody>
                    <a:bodyPr/>
                    <a:lstStyle/>
                    <a:p>
                      <a:pPr algn="ctr">
                        <a:lnSpc>
                          <a:spcPct val="130000"/>
                        </a:lnSpc>
                        <a:spcBef>
                          <a:spcPts val="600"/>
                        </a:spcBef>
                        <a:spcAft>
                          <a:spcPts val="0"/>
                        </a:spcAft>
                      </a:pPr>
                      <a:r>
                        <a:rPr lang="ja-JP" altLang="en-US"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rPr>
                        <a:t>原材料</a:t>
                      </a: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a:lnSpc>
                          <a:spcPct val="130000"/>
                        </a:lnSpc>
                        <a:spcBef>
                          <a:spcPts val="600"/>
                        </a:spcBef>
                        <a:spcAft>
                          <a:spcPts val="0"/>
                        </a:spcAft>
                      </a:pPr>
                      <a:r>
                        <a:rPr lang="ja-JP" altLang="en-US" sz="1400" dirty="0">
                          <a:effectLst/>
                          <a:latin typeface="Meiryo UI" panose="020B0604030504040204" pitchFamily="50" charset="-128"/>
                          <a:ea typeface="Meiryo UI" panose="020B0604030504040204" pitchFamily="50" charset="-128"/>
                          <a:cs typeface="Arial" panose="020B0604020202020204" pitchFamily="34" charset="0"/>
                        </a:rPr>
                        <a:t>食品ラベルには、水、食品添加物、栄養成分（添加物、栄養成分については別途規定）を除き、食品の製造に使用されたすべての原材料を記載する必要がある。</a:t>
                      </a:r>
                      <a:r>
                        <a:rPr lang="en-US" altLang="ja-JP" sz="1400" dirty="0">
                          <a:effectLst/>
                          <a:latin typeface="Meiryo UI" panose="020B0604030504040204" pitchFamily="50" charset="-128"/>
                          <a:ea typeface="Meiryo UI" panose="020B0604030504040204" pitchFamily="50" charset="-128"/>
                          <a:cs typeface="Arial" panose="020B0604020202020204" pitchFamily="34" charset="0"/>
                        </a:rPr>
                        <a:t>2</a:t>
                      </a:r>
                      <a:r>
                        <a:rPr lang="ja-JP" altLang="en-US" sz="1400" dirty="0">
                          <a:effectLst/>
                          <a:latin typeface="Meiryo UI" panose="020B0604030504040204" pitchFamily="50" charset="-128"/>
                          <a:ea typeface="Meiryo UI" panose="020B0604030504040204" pitchFamily="50" charset="-128"/>
                          <a:cs typeface="Arial" panose="020B0604020202020204" pitchFamily="34" charset="0"/>
                        </a:rPr>
                        <a:t>種類以上の原材料からなる食品の場合、原材料は製品に含まれる重量の割合が多い順に記載する必要がある。 </a:t>
                      </a:r>
                      <a:endParaRPr lang="ja-JP" sz="1400"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05054309"/>
                  </a:ext>
                </a:extLst>
              </a:tr>
              <a:tr h="446278">
                <a:tc>
                  <a:txBody>
                    <a:bodyPr/>
                    <a:lstStyle/>
                    <a:p>
                      <a:pPr algn="ctr">
                        <a:lnSpc>
                          <a:spcPct val="130000"/>
                        </a:lnSpc>
                        <a:spcBef>
                          <a:spcPts val="600"/>
                        </a:spcBef>
                        <a:spcAft>
                          <a:spcPts val="0"/>
                        </a:spcAft>
                      </a:pPr>
                      <a:r>
                        <a:rPr lang="ja-JP" altLang="en-US"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rPr>
                        <a:t>食用油脂</a:t>
                      </a: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a:lnSpc>
                          <a:spcPct val="130000"/>
                        </a:lnSpc>
                        <a:spcBef>
                          <a:spcPts val="600"/>
                        </a:spcBef>
                        <a:spcAft>
                          <a:spcPts val="0"/>
                        </a:spcAft>
                      </a:pPr>
                      <a:r>
                        <a:rPr lang="ja-JP" altLang="en-US" sz="1400" dirty="0">
                          <a:effectLst/>
                          <a:latin typeface="Meiryo UI" panose="020B0604030504040204" pitchFamily="50" charset="-128"/>
                          <a:ea typeface="Meiryo UI" panose="020B0604030504040204" pitchFamily="50" charset="-128"/>
                          <a:cs typeface="Arial" panose="020B0604020202020204" pitchFamily="34" charset="0"/>
                        </a:rPr>
                        <a:t>食用油脂を含む食品については、ラベルに食用油脂を含むことを明記し、油脂の原料となる動植物の一般名（例：植物油（パーム油、コーン油））を記載する必要がある。</a:t>
                      </a:r>
                      <a:endParaRPr lang="ja-JP" sz="1400"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46331299"/>
                  </a:ext>
                </a:extLst>
              </a:tr>
              <a:tr h="446278">
                <a:tc>
                  <a:txBody>
                    <a:bodyPr/>
                    <a:lstStyle/>
                    <a:p>
                      <a:pPr algn="ctr">
                        <a:lnSpc>
                          <a:spcPct val="130000"/>
                        </a:lnSpc>
                        <a:spcBef>
                          <a:spcPts val="600"/>
                        </a:spcBef>
                        <a:spcAft>
                          <a:spcPts val="0"/>
                        </a:spcAft>
                      </a:pPr>
                      <a:r>
                        <a:rPr lang="ja-JP" altLang="en-US"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rPr>
                        <a:t>動物由来の食品素材や添加物</a:t>
                      </a: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a:lnSpc>
                          <a:spcPct val="130000"/>
                        </a:lnSpc>
                        <a:spcBef>
                          <a:spcPts val="600"/>
                        </a:spcBef>
                        <a:spcAft>
                          <a:spcPts val="0"/>
                        </a:spcAft>
                      </a:pPr>
                      <a:r>
                        <a:rPr lang="ja-JP" altLang="en-US" sz="1400" dirty="0">
                          <a:effectLst/>
                          <a:latin typeface="Meiryo UI" panose="020B0604030504040204" pitchFamily="50" charset="-128"/>
                          <a:ea typeface="Meiryo UI" panose="020B0604030504040204" pitchFamily="50" charset="-128"/>
                          <a:cs typeface="Arial" panose="020B0604020202020204" pitchFamily="34" charset="0"/>
                        </a:rPr>
                        <a:t>動物由来の食品素材や添加物を含む食品には、その動物の一般名を表示する必要がある。</a:t>
                      </a:r>
                      <a:r>
                        <a:rPr lang="en-US" altLang="ja-JP" sz="1400" dirty="0">
                          <a:effectLst/>
                          <a:latin typeface="Meiryo UI" panose="020B0604030504040204" pitchFamily="50" charset="-128"/>
                          <a:ea typeface="Meiryo UI" panose="020B0604030504040204" pitchFamily="50" charset="-128"/>
                          <a:cs typeface="Arial" panose="020B0604020202020204" pitchFamily="34" charset="0"/>
                        </a:rPr>
                        <a:t>(</a:t>
                      </a:r>
                      <a:r>
                        <a:rPr lang="ja-JP" altLang="en-US" sz="1400" dirty="0">
                          <a:effectLst/>
                          <a:latin typeface="Meiryo UI" panose="020B0604030504040204" pitchFamily="50" charset="-128"/>
                          <a:ea typeface="Meiryo UI" panose="020B0604030504040204" pitchFamily="50" charset="-128"/>
                          <a:cs typeface="Arial" panose="020B0604020202020204" pitchFamily="34" charset="0"/>
                        </a:rPr>
                        <a:t>例：コラーゲン（魚））</a:t>
                      </a:r>
                      <a:endParaRPr lang="ja-JP" sz="1400"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58834839"/>
                  </a:ext>
                </a:extLst>
              </a:tr>
            </a:tbl>
          </a:graphicData>
        </a:graphic>
      </p:graphicFrame>
      <p:sp>
        <p:nvSpPr>
          <p:cNvPr id="5" name="Rectangle 1"/>
          <p:cNvSpPr>
            <a:spLocks noChangeArrowheads="1"/>
          </p:cNvSpPr>
          <p:nvPr/>
        </p:nvSpPr>
        <p:spPr bwMode="auto">
          <a:xfrm>
            <a:off x="172186" y="764221"/>
            <a:ext cx="917330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kumimoji="0" lang="ja-JP" altLang="en-GB" sz="1400" i="0" u="none" strike="noStrike" cap="none" normalizeH="0" baseline="0" dirty="0">
                <a:ln>
                  <a:noFill/>
                </a:ln>
                <a:solidFill>
                  <a:srgbClr val="0D0D0D"/>
                </a:solidFill>
                <a:effectLst/>
                <a:latin typeface="Meiryo UI" panose="020B0604030504040204" pitchFamily="50" charset="-128"/>
                <a:ea typeface="Meiryo UI" panose="020B0604030504040204" pitchFamily="50" charset="-128"/>
                <a:cs typeface="Calibri" panose="020F0502020204030204" pitchFamily="34" charset="0"/>
              </a:rPr>
              <a:t>マレーシア</a:t>
            </a:r>
            <a:r>
              <a:rPr kumimoji="0" lang="ja-JP" altLang="en-US" sz="1400" i="0" u="none" strike="noStrike" cap="none" normalizeH="0" baseline="0" dirty="0">
                <a:ln>
                  <a:noFill/>
                </a:ln>
                <a:solidFill>
                  <a:srgbClr val="0D0D0D"/>
                </a:solidFill>
                <a:effectLst/>
                <a:latin typeface="Meiryo UI" panose="020B0604030504040204" pitchFamily="50" charset="-128"/>
                <a:ea typeface="Meiryo UI" panose="020B0604030504040204" pitchFamily="50" charset="-128"/>
                <a:cs typeface="Calibri" panose="020F0502020204030204" pitchFamily="34" charset="0"/>
              </a:rPr>
              <a:t>における</a:t>
            </a:r>
            <a:r>
              <a:rPr lang="ja-JP" altLang="en-US" sz="1400" dirty="0">
                <a:latin typeface="Meiryo UI" panose="020B0604030504040204" pitchFamily="50" charset="-128"/>
                <a:ea typeface="Meiryo UI" panose="020B0604030504040204" pitchFamily="50" charset="-128"/>
              </a:rPr>
              <a:t>調査対象青果物関連の加工食品</a:t>
            </a:r>
            <a:r>
              <a:rPr kumimoji="0" lang="ja-JP" altLang="en-US" sz="1400" i="0" u="none" strike="noStrike" cap="none" normalizeH="0" baseline="0" dirty="0">
                <a:ln>
                  <a:noFill/>
                </a:ln>
                <a:solidFill>
                  <a:srgbClr val="0D0D0D"/>
                </a:solidFill>
                <a:effectLst/>
                <a:latin typeface="Meiryo UI" panose="020B0604030504040204" pitchFamily="50" charset="-128"/>
                <a:ea typeface="Meiryo UI" panose="020B0604030504040204" pitchFamily="50" charset="-128"/>
                <a:cs typeface="Calibri" panose="020F0502020204030204" pitchFamily="34" charset="0"/>
              </a:rPr>
              <a:t>のラベリングに関して、以下のような規制がある。</a:t>
            </a:r>
            <a:endParaRPr kumimoji="0" lang="en-US" altLang="ja-JP" sz="1400" i="0" u="none" strike="noStrike" cap="none" normalizeH="0" baseline="0" dirty="0">
              <a:ln>
                <a:noFill/>
              </a:ln>
              <a:solidFill>
                <a:srgbClr val="0D0D0D"/>
              </a:solidFill>
              <a:effectLst/>
              <a:latin typeface="Meiryo UI" panose="020B0604030504040204" pitchFamily="50" charset="-128"/>
              <a:ea typeface="Meiryo UI" panose="020B0604030504040204" pitchFamily="50" charset="-128"/>
              <a:cs typeface="Calibri" panose="020F0502020204030204" pitchFamily="34" charset="0"/>
            </a:endParaRPr>
          </a:p>
          <a:p>
            <a:pPr defTabSz="914400" eaLnBrk="0" fontAlgn="base" hangingPunct="0">
              <a:spcBef>
                <a:spcPct val="0"/>
              </a:spcBef>
              <a:spcAft>
                <a:spcPct val="0"/>
              </a:spcAft>
            </a:pPr>
            <a:r>
              <a:rPr kumimoji="0" lang="ja-JP" altLang="en-US" sz="1400" dirty="0">
                <a:solidFill>
                  <a:srgbClr val="0D0D0D"/>
                </a:solidFill>
                <a:latin typeface="Meiryo UI" panose="020B0604030504040204" pitchFamily="50" charset="-128"/>
                <a:ea typeface="Meiryo UI" panose="020B0604030504040204" pitchFamily="50" charset="-128"/>
                <a:cs typeface="Calibri" panose="020F0502020204030204" pitchFamily="34" charset="0"/>
              </a:rPr>
              <a:t>・食品ラベリングに関する要求事項の詳細については、</a:t>
            </a:r>
            <a:r>
              <a:rPr kumimoji="0" lang="en-US" altLang="ja-JP" sz="1400" dirty="0">
                <a:solidFill>
                  <a:srgbClr val="0D0D0D"/>
                </a:solidFill>
                <a:latin typeface="Meiryo UI" panose="020B0604030504040204" pitchFamily="50" charset="-128"/>
                <a:ea typeface="Meiryo UI" panose="020B0604030504040204" pitchFamily="50" charset="-128"/>
                <a:cs typeface="Calibri" panose="020F0502020204030204" pitchFamily="34" charset="0"/>
              </a:rPr>
              <a:t>1985 </a:t>
            </a:r>
            <a:r>
              <a:rPr kumimoji="0" lang="ja-JP" altLang="en-US" sz="1400" dirty="0">
                <a:solidFill>
                  <a:srgbClr val="0D0D0D"/>
                </a:solidFill>
                <a:latin typeface="Meiryo UI" panose="020B0604030504040204" pitchFamily="50" charset="-128"/>
                <a:ea typeface="Meiryo UI" panose="020B0604030504040204" pitchFamily="50" charset="-128"/>
                <a:cs typeface="Calibri" panose="020F0502020204030204" pitchFamily="34" charset="0"/>
              </a:rPr>
              <a:t>年食品規則パート </a:t>
            </a:r>
            <a:r>
              <a:rPr lang="en-US" altLang="ja-JP" sz="14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IV</a:t>
            </a:r>
            <a:r>
              <a:rPr kumimoji="0" lang="ja-JP" altLang="en-US" sz="1400" dirty="0">
                <a:solidFill>
                  <a:srgbClr val="0D0D0D"/>
                </a:solidFill>
                <a:latin typeface="Meiryo UI" panose="020B0604030504040204" pitchFamily="50" charset="-128"/>
                <a:ea typeface="Meiryo UI" panose="020B0604030504040204" pitchFamily="50" charset="-128"/>
                <a:cs typeface="Calibri" panose="020F0502020204030204" pitchFamily="34" charset="0"/>
              </a:rPr>
              <a:t>を参照</a:t>
            </a:r>
          </a:p>
        </p:txBody>
      </p:sp>
      <p:sp>
        <p:nvSpPr>
          <p:cNvPr id="7" name="Rectangle 2"/>
          <p:cNvSpPr>
            <a:spLocks noChangeArrowheads="1"/>
          </p:cNvSpPr>
          <p:nvPr/>
        </p:nvSpPr>
        <p:spPr bwMode="auto">
          <a:xfrm>
            <a:off x="66775" y="6266779"/>
            <a:ext cx="2939343"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GB" sz="9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出典：</a:t>
            </a:r>
            <a:r>
              <a:rPr kumimoji="0" lang="en-GB" altLang="ja-JP" sz="9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1985</a:t>
            </a:r>
            <a:r>
              <a:rPr kumimoji="0" lang="ja-JP" altLang="en-GB" sz="9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年食品規則</a:t>
            </a:r>
            <a:endParaRPr kumimoji="0" lang="ja-JP" altLang="en-GB" sz="1800" i="0" u="none" strike="noStrike" cap="none" normalizeH="0" baseline="0" dirty="0">
              <a:ln>
                <a:noFill/>
              </a:ln>
              <a:solidFill>
                <a:schemeClr val="tx1">
                  <a:lumMod val="50000"/>
                </a:schemeClr>
              </a:solidFill>
              <a:effectLst/>
              <a:latin typeface="Arial" panose="020B0604020202020204" pitchFamily="34" charset="0"/>
            </a:endParaRPr>
          </a:p>
        </p:txBody>
      </p:sp>
    </p:spTree>
    <p:extLst>
      <p:ext uri="{BB962C8B-B14F-4D97-AF65-F5344CB8AC3E}">
        <p14:creationId xmlns:p14="http://schemas.microsoft.com/office/powerpoint/2010/main" val="7680143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調査対象青果物関連の加工食品に関する規制の概要</a:t>
            </a:r>
            <a:br>
              <a:rPr lang="en-US" altLang="ja-JP"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ラベリング　</a:t>
            </a:r>
            <a:r>
              <a:rPr lang="en-US" altLang="ja-JP" sz="1800" dirty="0">
                <a:latin typeface="Meiryo UI" panose="020B0604030504040204" pitchFamily="50" charset="-128"/>
                <a:ea typeface="Meiryo UI" panose="020B0604030504040204" pitchFamily="50" charset="-128"/>
              </a:rPr>
              <a:t>(2/2)</a:t>
            </a:r>
            <a:endParaRPr kumimoji="1" lang="ja-JP" altLang="en-US" sz="1800" dirty="0">
              <a:latin typeface="Meiryo UI" panose="020B0604030504040204" pitchFamily="50" charset="-128"/>
              <a:ea typeface="Meiryo UI" panose="020B0604030504040204" pitchFamily="50" charset="-128"/>
            </a:endParaRPr>
          </a:p>
        </p:txBody>
      </p:sp>
      <p:graphicFrame>
        <p:nvGraphicFramePr>
          <p:cNvPr id="2" name="表 1"/>
          <p:cNvGraphicFramePr>
            <a:graphicFrameLocks noGrp="1"/>
          </p:cNvGraphicFramePr>
          <p:nvPr/>
        </p:nvGraphicFramePr>
        <p:xfrm>
          <a:off x="101505" y="1484784"/>
          <a:ext cx="9720000" cy="3432048"/>
        </p:xfrm>
        <a:graphic>
          <a:graphicData uri="http://schemas.openxmlformats.org/drawingml/2006/table">
            <a:tbl>
              <a:tblPr firstRow="1" firstCol="1" bandRow="1">
                <a:tableStyleId>{5C22544A-7EE6-4342-B048-85BDC9FD1C3A}</a:tableStyleId>
              </a:tblPr>
              <a:tblGrid>
                <a:gridCol w="1908000">
                  <a:extLst>
                    <a:ext uri="{9D8B030D-6E8A-4147-A177-3AD203B41FA5}">
                      <a16:colId xmlns:a16="http://schemas.microsoft.com/office/drawing/2014/main" val="1682432531"/>
                    </a:ext>
                  </a:extLst>
                </a:gridCol>
                <a:gridCol w="7812000">
                  <a:extLst>
                    <a:ext uri="{9D8B030D-6E8A-4147-A177-3AD203B41FA5}">
                      <a16:colId xmlns:a16="http://schemas.microsoft.com/office/drawing/2014/main" val="2730059010"/>
                    </a:ext>
                  </a:extLst>
                </a:gridCol>
              </a:tblGrid>
              <a:tr h="231526">
                <a:tc>
                  <a:txBody>
                    <a:bodyPr/>
                    <a:lstStyle/>
                    <a:p>
                      <a:endParaRPr lang="ja-JP" sz="1400" dirty="0">
                        <a:effectLst/>
                        <a:latin typeface="Meiryo UI" panose="020B0604030504040204" pitchFamily="50" charset="-128"/>
                        <a:ea typeface="Meiryo UI" panose="020B0604030504040204" pitchFamily="50" charset="-128"/>
                        <a:cs typeface="Calibri" panose="020F0502020204030204" pitchFamily="34" charset="0"/>
                      </a:endParaRPr>
                    </a:p>
                  </a:txBody>
                  <a:tcPr marL="65205" marR="652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30000"/>
                        </a:lnSpc>
                        <a:spcBef>
                          <a:spcPts val="600"/>
                        </a:spcBef>
                        <a:spcAft>
                          <a:spcPts val="0"/>
                        </a:spcAft>
                      </a:pPr>
                      <a:r>
                        <a:rPr lang="ja-JP" altLang="en-US" sz="1400" dirty="0">
                          <a:solidFill>
                            <a:schemeClr val="tx1">
                              <a:lumMod val="50000"/>
                            </a:schemeClr>
                          </a:solidFill>
                          <a:effectLst/>
                          <a:latin typeface="Meiryo UI" panose="020B0604030504040204" pitchFamily="50" charset="-128"/>
                          <a:ea typeface="Meiryo UI" panose="020B0604030504040204" pitchFamily="50" charset="-128"/>
                        </a:rPr>
                        <a:t>ラベリング規制</a:t>
                      </a: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extLst>
                  <a:ext uri="{0D108BD9-81ED-4DB2-BD59-A6C34878D82A}">
                    <a16:rowId xmlns:a16="http://schemas.microsoft.com/office/drawing/2014/main" val="701120517"/>
                  </a:ext>
                </a:extLst>
              </a:tr>
              <a:tr h="238626">
                <a:tc>
                  <a:txBody>
                    <a:bodyPr/>
                    <a:lstStyle/>
                    <a:p>
                      <a:pPr algn="ctr">
                        <a:lnSpc>
                          <a:spcPct val="130000"/>
                        </a:lnSpc>
                        <a:spcBef>
                          <a:spcPts val="600"/>
                        </a:spcBef>
                        <a:spcAft>
                          <a:spcPts val="0"/>
                        </a:spcAft>
                      </a:pPr>
                      <a:r>
                        <a:rPr lang="zh-CN" sz="1400" dirty="0">
                          <a:solidFill>
                            <a:schemeClr val="tx1">
                              <a:lumMod val="50000"/>
                            </a:schemeClr>
                          </a:solidFill>
                          <a:effectLst/>
                          <a:latin typeface="Meiryo UI" panose="020B0604030504040204" pitchFamily="50" charset="-128"/>
                          <a:ea typeface="Meiryo UI" panose="020B0604030504040204" pitchFamily="50" charset="-128"/>
                        </a:rPr>
                        <a:t>項目</a:t>
                      </a: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lnSpc>
                          <a:spcPct val="130000"/>
                        </a:lnSpc>
                        <a:spcBef>
                          <a:spcPts val="600"/>
                        </a:spcBef>
                        <a:spcAft>
                          <a:spcPts val="0"/>
                        </a:spcAft>
                      </a:pPr>
                      <a:r>
                        <a:rPr lang="ja-JP" altLang="en-US" sz="1400" b="1" dirty="0">
                          <a:effectLst/>
                          <a:latin typeface="Meiryo UI" panose="020B0604030504040204" pitchFamily="50" charset="-128"/>
                          <a:ea typeface="Meiryo UI" panose="020B0604030504040204" pitchFamily="50" charset="-128"/>
                        </a:rPr>
                        <a:t>表示方法</a:t>
                      </a:r>
                      <a:endParaRPr lang="ja-JP" sz="1400" b="1"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889035090"/>
                  </a:ext>
                </a:extLst>
              </a:tr>
              <a:tr h="446278">
                <a:tc>
                  <a:txBody>
                    <a:bodyPr/>
                    <a:lstStyle/>
                    <a:p>
                      <a:pPr algn="ctr"/>
                      <a:r>
                        <a:rPr lang="ja-JP" altLang="en-US" sz="1400" b="1" dirty="0">
                          <a:solidFill>
                            <a:schemeClr val="tx1">
                              <a:lumMod val="50000"/>
                            </a:schemeClr>
                          </a:solidFill>
                          <a:latin typeface="Meiryo UI" panose="020B0604030504040204" pitchFamily="50" charset="-128"/>
                          <a:ea typeface="Meiryo UI" panose="020B0604030504040204" pitchFamily="50" charset="-128"/>
                        </a:rPr>
                        <a:t>食品添加物</a:t>
                      </a: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a:lnSpc>
                          <a:spcPct val="130000"/>
                        </a:lnSpc>
                        <a:spcBef>
                          <a:spcPts val="600"/>
                        </a:spcBef>
                        <a:spcAft>
                          <a:spcPts val="0"/>
                        </a:spcAft>
                      </a:pPr>
                      <a:r>
                        <a:rPr lang="ja-JP" altLang="en-US" sz="1400" dirty="0">
                          <a:effectLst/>
                          <a:latin typeface="Meiryo UI" panose="020B0604030504040204" pitchFamily="50" charset="-128"/>
                          <a:ea typeface="Meiryo UI" panose="020B0604030504040204" pitchFamily="50" charset="-128"/>
                          <a:cs typeface="Arial" panose="020B0604020202020204" pitchFamily="34" charset="0"/>
                        </a:rPr>
                        <a:t>食品添加物を含む食品については、当該食品添加物について以下のように記載する必要がある。食品添加物を含む食品には、次のような記載が必要である： 「（当該食品添加物の種類を特定する）食品添加物を含む。」</a:t>
                      </a:r>
                      <a:endParaRPr lang="ja-JP" sz="1400"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1843817"/>
                  </a:ext>
                </a:extLst>
              </a:tr>
              <a:tr h="446278">
                <a:tc>
                  <a:txBody>
                    <a:bodyPr/>
                    <a:lstStyle/>
                    <a:p>
                      <a:pPr algn="ctr"/>
                      <a:r>
                        <a:rPr lang="ja-JP" altLang="en-US" sz="1400" b="1" dirty="0">
                          <a:solidFill>
                            <a:schemeClr val="tx1">
                              <a:lumMod val="50000"/>
                            </a:schemeClr>
                          </a:solidFill>
                          <a:latin typeface="Meiryo UI" panose="020B0604030504040204" pitchFamily="50" charset="-128"/>
                          <a:ea typeface="Meiryo UI" panose="020B0604030504040204" pitchFamily="50" charset="-128"/>
                        </a:rPr>
                        <a:t>輸入食品特有の表示</a:t>
                      </a: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a:lnSpc>
                          <a:spcPct val="130000"/>
                        </a:lnSpc>
                        <a:spcBef>
                          <a:spcPts val="600"/>
                        </a:spcBef>
                        <a:spcAft>
                          <a:spcPts val="0"/>
                        </a:spcAft>
                      </a:pPr>
                      <a:r>
                        <a:rPr lang="ja-JP" altLang="en-US" sz="1400" dirty="0">
                          <a:effectLst/>
                          <a:latin typeface="Meiryo UI" panose="020B0604030504040204" pitchFamily="50" charset="-128"/>
                          <a:ea typeface="Meiryo UI" panose="020B0604030504040204" pitchFamily="50" charset="-128"/>
                          <a:cs typeface="Arial" panose="020B0604020202020204" pitchFamily="34" charset="0"/>
                        </a:rPr>
                        <a:t>輸入食品の場合、食品ラベルに記載する必要がある。 </a:t>
                      </a:r>
                    </a:p>
                    <a:p>
                      <a:pPr algn="l">
                        <a:lnSpc>
                          <a:spcPct val="130000"/>
                        </a:lnSpc>
                        <a:spcBef>
                          <a:spcPts val="600"/>
                        </a:spcBef>
                        <a:spcAft>
                          <a:spcPts val="0"/>
                        </a:spcAft>
                      </a:pPr>
                      <a:r>
                        <a:rPr lang="en-US" altLang="ja-JP" sz="1400" dirty="0">
                          <a:effectLst/>
                          <a:latin typeface="Meiryo UI" panose="020B0604030504040204" pitchFamily="50" charset="-128"/>
                          <a:ea typeface="Meiryo UI" panose="020B0604030504040204" pitchFamily="50" charset="-128"/>
                          <a:cs typeface="Arial" panose="020B0604020202020204" pitchFamily="34" charset="0"/>
                        </a:rPr>
                        <a:t>(1)</a:t>
                      </a:r>
                      <a:r>
                        <a:rPr lang="en-US" altLang="ja-JP" sz="1400" baseline="0" dirty="0">
                          <a:effectLst/>
                          <a:latin typeface="Meiryo UI" panose="020B0604030504040204" pitchFamily="50" charset="-128"/>
                          <a:ea typeface="Meiryo UI" panose="020B0604030504040204" pitchFamily="50" charset="-128"/>
                          <a:cs typeface="Arial" panose="020B0604020202020204" pitchFamily="34" charset="0"/>
                        </a:rPr>
                        <a:t> </a:t>
                      </a:r>
                      <a:r>
                        <a:rPr lang="ja-JP" altLang="en-US" sz="1400" dirty="0">
                          <a:effectLst/>
                          <a:latin typeface="Meiryo UI" panose="020B0604030504040204" pitchFamily="50" charset="-128"/>
                          <a:ea typeface="Meiryo UI" panose="020B0604030504040204" pitchFamily="50" charset="-128"/>
                          <a:cs typeface="Arial" panose="020B0604020202020204" pitchFamily="34" charset="0"/>
                        </a:rPr>
                        <a:t>外国製造業者の名称及び住所、または</a:t>
                      </a:r>
                    </a:p>
                    <a:p>
                      <a:pPr algn="l">
                        <a:lnSpc>
                          <a:spcPct val="130000"/>
                        </a:lnSpc>
                        <a:spcBef>
                          <a:spcPts val="600"/>
                        </a:spcBef>
                        <a:spcAft>
                          <a:spcPts val="0"/>
                        </a:spcAft>
                      </a:pPr>
                      <a:r>
                        <a:rPr lang="en-US" altLang="ja-JP" sz="1400" dirty="0">
                          <a:effectLst/>
                          <a:latin typeface="Meiryo UI" panose="020B0604030504040204" pitchFamily="50" charset="-128"/>
                          <a:ea typeface="Meiryo UI" panose="020B0604030504040204" pitchFamily="50" charset="-128"/>
                          <a:cs typeface="Arial" panose="020B0604020202020204" pitchFamily="34" charset="0"/>
                        </a:rPr>
                        <a:t>(2)</a:t>
                      </a:r>
                      <a:r>
                        <a:rPr lang="en-US" altLang="ja-JP" sz="1400" baseline="0" dirty="0">
                          <a:effectLst/>
                          <a:latin typeface="Meiryo UI" panose="020B0604030504040204" pitchFamily="50" charset="-128"/>
                          <a:ea typeface="Meiryo UI" panose="020B0604030504040204" pitchFamily="50" charset="-128"/>
                          <a:cs typeface="Arial" panose="020B0604020202020204" pitchFamily="34" charset="0"/>
                        </a:rPr>
                        <a:t> </a:t>
                      </a:r>
                      <a:r>
                        <a:rPr lang="ja-JP" altLang="en-US" sz="1400" dirty="0">
                          <a:effectLst/>
                          <a:latin typeface="Meiryo UI" panose="020B0604030504040204" pitchFamily="50" charset="-128"/>
                          <a:ea typeface="Meiryo UI" panose="020B0604030504040204" pitchFamily="50" charset="-128"/>
                          <a:cs typeface="Arial" panose="020B0604020202020204" pitchFamily="34" charset="0"/>
                        </a:rPr>
                        <a:t>製造または包装する権利の所有者の氏名および住所、または </a:t>
                      </a:r>
                    </a:p>
                    <a:p>
                      <a:pPr algn="l">
                        <a:lnSpc>
                          <a:spcPct val="130000"/>
                        </a:lnSpc>
                        <a:spcBef>
                          <a:spcPts val="600"/>
                        </a:spcBef>
                        <a:spcAft>
                          <a:spcPts val="0"/>
                        </a:spcAft>
                      </a:pPr>
                      <a:r>
                        <a:rPr lang="en-US" altLang="ja-JP" sz="1400" dirty="0">
                          <a:effectLst/>
                          <a:latin typeface="Meiryo UI" panose="020B0604030504040204" pitchFamily="50" charset="-128"/>
                          <a:ea typeface="Meiryo UI" panose="020B0604030504040204" pitchFamily="50" charset="-128"/>
                          <a:cs typeface="Arial" panose="020B0604020202020204" pitchFamily="34" charset="0"/>
                        </a:rPr>
                        <a:t>(3)</a:t>
                      </a:r>
                      <a:r>
                        <a:rPr lang="en-US" altLang="ja-JP" sz="1400" baseline="0" dirty="0">
                          <a:effectLst/>
                          <a:latin typeface="Meiryo UI" panose="020B0604030504040204" pitchFamily="50" charset="-128"/>
                          <a:ea typeface="Meiryo UI" panose="020B0604030504040204" pitchFamily="50" charset="-128"/>
                          <a:cs typeface="Arial" panose="020B0604020202020204" pitchFamily="34" charset="0"/>
                        </a:rPr>
                        <a:t> </a:t>
                      </a:r>
                      <a:r>
                        <a:rPr lang="ja-JP" altLang="en-US" sz="1400" dirty="0">
                          <a:effectLst/>
                          <a:latin typeface="Meiryo UI" panose="020B0604030504040204" pitchFamily="50" charset="-128"/>
                          <a:ea typeface="Meiryo UI" panose="020B0604030504040204" pitchFamily="50" charset="-128"/>
                          <a:cs typeface="Arial" panose="020B0604020202020204" pitchFamily="34" charset="0"/>
                        </a:rPr>
                        <a:t>代理人の氏名及び住所（</a:t>
                      </a:r>
                      <a:r>
                        <a:rPr lang="en-US" altLang="ja-JP" sz="1400" dirty="0">
                          <a:effectLst/>
                          <a:latin typeface="Meiryo UI" panose="020B0604030504040204" pitchFamily="50" charset="-128"/>
                          <a:ea typeface="Meiryo UI" panose="020B0604030504040204" pitchFamily="50" charset="-128"/>
                          <a:cs typeface="Arial" panose="020B0604020202020204" pitchFamily="34" charset="0"/>
                        </a:rPr>
                        <a:t>(1)</a:t>
                      </a:r>
                      <a:r>
                        <a:rPr lang="ja-JP" altLang="en-US" sz="1400" dirty="0">
                          <a:effectLst/>
                          <a:latin typeface="Meiryo UI" panose="020B0604030504040204" pitchFamily="50" charset="-128"/>
                          <a:ea typeface="Meiryo UI" panose="020B0604030504040204" pitchFamily="50" charset="-128"/>
                          <a:cs typeface="Arial" panose="020B0604020202020204" pitchFamily="34" charset="0"/>
                        </a:rPr>
                        <a:t>及び</a:t>
                      </a:r>
                      <a:r>
                        <a:rPr lang="en-US" altLang="ja-JP" sz="1400" dirty="0">
                          <a:effectLst/>
                          <a:latin typeface="Meiryo UI" panose="020B0604030504040204" pitchFamily="50" charset="-128"/>
                          <a:ea typeface="Meiryo UI" panose="020B0604030504040204" pitchFamily="50" charset="-128"/>
                          <a:cs typeface="Arial" panose="020B0604020202020204" pitchFamily="34" charset="0"/>
                        </a:rPr>
                        <a:t>(2)</a:t>
                      </a:r>
                      <a:r>
                        <a:rPr lang="ja-JP" altLang="en-US" sz="1400" dirty="0">
                          <a:effectLst/>
                          <a:latin typeface="Meiryo UI" panose="020B0604030504040204" pitchFamily="50" charset="-128"/>
                          <a:ea typeface="Meiryo UI" panose="020B0604030504040204" pitchFamily="50" charset="-128"/>
                          <a:cs typeface="Arial" panose="020B0604020202020204" pitchFamily="34" charset="0"/>
                        </a:rPr>
                        <a:t>から代理している）と </a:t>
                      </a:r>
                    </a:p>
                    <a:p>
                      <a:pPr algn="l">
                        <a:lnSpc>
                          <a:spcPct val="130000"/>
                        </a:lnSpc>
                        <a:spcBef>
                          <a:spcPts val="600"/>
                        </a:spcBef>
                        <a:spcAft>
                          <a:spcPts val="0"/>
                        </a:spcAft>
                      </a:pPr>
                      <a:r>
                        <a:rPr lang="en-US" altLang="ja-JP" sz="1400" dirty="0">
                          <a:effectLst/>
                          <a:latin typeface="Meiryo UI" panose="020B0604030504040204" pitchFamily="50" charset="-128"/>
                          <a:ea typeface="Meiryo UI" panose="020B0604030504040204" pitchFamily="50" charset="-128"/>
                          <a:cs typeface="Arial" panose="020B0604020202020204" pitchFamily="34" charset="0"/>
                        </a:rPr>
                        <a:t>(4)</a:t>
                      </a:r>
                      <a:r>
                        <a:rPr lang="en-US" altLang="ja-JP" sz="1400" baseline="0" dirty="0">
                          <a:effectLst/>
                          <a:latin typeface="Meiryo UI" panose="020B0604030504040204" pitchFamily="50" charset="-128"/>
                          <a:ea typeface="Meiryo UI" panose="020B0604030504040204" pitchFamily="50" charset="-128"/>
                          <a:cs typeface="Arial" panose="020B0604020202020204" pitchFamily="34" charset="0"/>
                        </a:rPr>
                        <a:t> </a:t>
                      </a:r>
                      <a:r>
                        <a:rPr lang="ja-JP" altLang="en-US" sz="1400" dirty="0">
                          <a:effectLst/>
                          <a:latin typeface="Meiryo UI" panose="020B0604030504040204" pitchFamily="50" charset="-128"/>
                          <a:ea typeface="Meiryo UI" panose="020B0604030504040204" pitchFamily="50" charset="-128"/>
                          <a:cs typeface="Arial" panose="020B0604020202020204" pitchFamily="34" charset="0"/>
                        </a:rPr>
                        <a:t>マレーシアにおける輸入者の名前と住所 </a:t>
                      </a:r>
                    </a:p>
                    <a:p>
                      <a:pPr algn="l">
                        <a:lnSpc>
                          <a:spcPct val="130000"/>
                        </a:lnSpc>
                        <a:spcBef>
                          <a:spcPts val="600"/>
                        </a:spcBef>
                        <a:spcAft>
                          <a:spcPts val="0"/>
                        </a:spcAft>
                      </a:pPr>
                      <a:r>
                        <a:rPr lang="en-US" altLang="ja-JP" sz="1400" dirty="0">
                          <a:effectLst/>
                          <a:latin typeface="Meiryo UI" panose="020B0604030504040204" pitchFamily="50" charset="-128"/>
                          <a:ea typeface="Meiryo UI" panose="020B0604030504040204" pitchFamily="50" charset="-128"/>
                          <a:cs typeface="Arial" panose="020B0604020202020204" pitchFamily="34" charset="0"/>
                        </a:rPr>
                        <a:t>(5)</a:t>
                      </a:r>
                      <a:r>
                        <a:rPr lang="en-US" altLang="ja-JP" sz="1400" baseline="0" dirty="0">
                          <a:effectLst/>
                          <a:latin typeface="Meiryo UI" panose="020B0604030504040204" pitchFamily="50" charset="-128"/>
                          <a:ea typeface="Meiryo UI" panose="020B0604030504040204" pitchFamily="50" charset="-128"/>
                          <a:cs typeface="Arial" panose="020B0604020202020204" pitchFamily="34" charset="0"/>
                        </a:rPr>
                        <a:t> </a:t>
                      </a:r>
                      <a:r>
                        <a:rPr lang="ja-JP" altLang="en-US" sz="1400" dirty="0">
                          <a:effectLst/>
                          <a:latin typeface="Meiryo UI" panose="020B0604030504040204" pitchFamily="50" charset="-128"/>
                          <a:ea typeface="Meiryo UI" panose="020B0604030504040204" pitchFamily="50" charset="-128"/>
                          <a:cs typeface="Arial" panose="020B0604020202020204" pitchFamily="34" charset="0"/>
                        </a:rPr>
                        <a:t>原産国名</a:t>
                      </a:r>
                      <a:endParaRPr lang="ja-JP" sz="1400" dirty="0">
                        <a:effectLst/>
                        <a:latin typeface="Meiryo UI" panose="020B0604030504040204" pitchFamily="50" charset="-128"/>
                        <a:ea typeface="Meiryo UI" panose="020B0604030504040204" pitchFamily="50" charset="-128"/>
                        <a:cs typeface="Arial" panose="020B0604020202020204" pitchFamily="34" charset="0"/>
                      </a:endParaRPr>
                    </a:p>
                  </a:txBody>
                  <a:tcPr marL="65205" marR="652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5622880"/>
                  </a:ext>
                </a:extLst>
              </a:tr>
            </a:tbl>
          </a:graphicData>
        </a:graphic>
      </p:graphicFrame>
      <p:sp>
        <p:nvSpPr>
          <p:cNvPr id="5" name="Rectangle 1"/>
          <p:cNvSpPr>
            <a:spLocks noChangeArrowheads="1"/>
          </p:cNvSpPr>
          <p:nvPr/>
        </p:nvSpPr>
        <p:spPr bwMode="auto">
          <a:xfrm>
            <a:off x="172186" y="764221"/>
            <a:ext cx="917330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kumimoji="0" lang="ja-JP" altLang="en-GB" sz="1400" i="0" u="none" strike="noStrike" cap="none" normalizeH="0" baseline="0" dirty="0">
                <a:ln>
                  <a:noFill/>
                </a:ln>
                <a:solidFill>
                  <a:srgbClr val="0D0D0D"/>
                </a:solidFill>
                <a:effectLst/>
                <a:latin typeface="Meiryo UI" panose="020B0604030504040204" pitchFamily="50" charset="-128"/>
                <a:ea typeface="Meiryo UI" panose="020B0604030504040204" pitchFamily="50" charset="-128"/>
                <a:cs typeface="Calibri" panose="020F0502020204030204" pitchFamily="34" charset="0"/>
              </a:rPr>
              <a:t>マレーシア</a:t>
            </a:r>
            <a:r>
              <a:rPr kumimoji="0" lang="ja-JP" altLang="en-US" sz="1400" i="0" u="none" strike="noStrike" cap="none" normalizeH="0" baseline="0" dirty="0">
                <a:ln>
                  <a:noFill/>
                </a:ln>
                <a:solidFill>
                  <a:srgbClr val="0D0D0D"/>
                </a:solidFill>
                <a:effectLst/>
                <a:latin typeface="Meiryo UI" panose="020B0604030504040204" pitchFamily="50" charset="-128"/>
                <a:ea typeface="Meiryo UI" panose="020B0604030504040204" pitchFamily="50" charset="-128"/>
                <a:cs typeface="Calibri" panose="020F0502020204030204" pitchFamily="34" charset="0"/>
              </a:rPr>
              <a:t>における</a:t>
            </a:r>
            <a:r>
              <a:rPr lang="ja-JP" altLang="en-US" sz="1400" dirty="0">
                <a:latin typeface="Meiryo UI" panose="020B0604030504040204" pitchFamily="50" charset="-128"/>
                <a:ea typeface="Meiryo UI" panose="020B0604030504040204" pitchFamily="50" charset="-128"/>
              </a:rPr>
              <a:t>調査対象青果物関連の加工食品</a:t>
            </a:r>
            <a:r>
              <a:rPr kumimoji="0" lang="ja-JP" altLang="en-US" sz="1400" i="0" u="none" strike="noStrike" cap="none" normalizeH="0" baseline="0" dirty="0">
                <a:ln>
                  <a:noFill/>
                </a:ln>
                <a:solidFill>
                  <a:srgbClr val="0D0D0D"/>
                </a:solidFill>
                <a:effectLst/>
                <a:latin typeface="Meiryo UI" panose="020B0604030504040204" pitchFamily="50" charset="-128"/>
                <a:ea typeface="Meiryo UI" panose="020B0604030504040204" pitchFamily="50" charset="-128"/>
                <a:cs typeface="Calibri" panose="020F0502020204030204" pitchFamily="34" charset="0"/>
              </a:rPr>
              <a:t>のラベリングに関して、以下のような規制がある。</a:t>
            </a:r>
            <a:endParaRPr kumimoji="0" lang="en-US" altLang="ja-JP" sz="1400" i="0" u="none" strike="noStrike" cap="none" normalizeH="0" baseline="0" dirty="0">
              <a:ln>
                <a:noFill/>
              </a:ln>
              <a:solidFill>
                <a:srgbClr val="0D0D0D"/>
              </a:solidFill>
              <a:effectLst/>
              <a:latin typeface="Meiryo UI" panose="020B0604030504040204" pitchFamily="50" charset="-128"/>
              <a:ea typeface="Meiryo UI" panose="020B0604030504040204" pitchFamily="50" charset="-128"/>
              <a:cs typeface="Calibri" panose="020F0502020204030204" pitchFamily="34" charset="0"/>
            </a:endParaRPr>
          </a:p>
          <a:p>
            <a:pPr defTabSz="914400" eaLnBrk="0" fontAlgn="base" hangingPunct="0">
              <a:spcBef>
                <a:spcPct val="0"/>
              </a:spcBef>
              <a:spcAft>
                <a:spcPct val="0"/>
              </a:spcAft>
            </a:pPr>
            <a:r>
              <a:rPr kumimoji="0" lang="ja-JP" altLang="en-US" sz="1400" dirty="0">
                <a:solidFill>
                  <a:srgbClr val="0D0D0D"/>
                </a:solidFill>
                <a:latin typeface="Meiryo UI" panose="020B0604030504040204" pitchFamily="50" charset="-128"/>
                <a:ea typeface="Meiryo UI" panose="020B0604030504040204" pitchFamily="50" charset="-128"/>
                <a:cs typeface="Calibri" panose="020F0502020204030204" pitchFamily="34" charset="0"/>
              </a:rPr>
              <a:t>・食品ラベリングに関する要求事項の詳細については、</a:t>
            </a:r>
            <a:r>
              <a:rPr kumimoji="0" lang="en-US" altLang="ja-JP" sz="1400" dirty="0">
                <a:solidFill>
                  <a:srgbClr val="0D0D0D"/>
                </a:solidFill>
                <a:latin typeface="Meiryo UI" panose="020B0604030504040204" pitchFamily="50" charset="-128"/>
                <a:ea typeface="Meiryo UI" panose="020B0604030504040204" pitchFamily="50" charset="-128"/>
                <a:cs typeface="Calibri" panose="020F0502020204030204" pitchFamily="34" charset="0"/>
              </a:rPr>
              <a:t>1985 </a:t>
            </a:r>
            <a:r>
              <a:rPr kumimoji="0" lang="ja-JP" altLang="en-US" sz="1400" dirty="0">
                <a:solidFill>
                  <a:srgbClr val="0D0D0D"/>
                </a:solidFill>
                <a:latin typeface="Meiryo UI" panose="020B0604030504040204" pitchFamily="50" charset="-128"/>
                <a:ea typeface="Meiryo UI" panose="020B0604030504040204" pitchFamily="50" charset="-128"/>
                <a:cs typeface="Calibri" panose="020F0502020204030204" pitchFamily="34" charset="0"/>
              </a:rPr>
              <a:t>年食品規則パート </a:t>
            </a:r>
            <a:r>
              <a:rPr lang="en-US" altLang="ja-JP" sz="14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IV</a:t>
            </a:r>
            <a:r>
              <a:rPr kumimoji="0" lang="ja-JP" altLang="en-US" sz="1400" dirty="0">
                <a:solidFill>
                  <a:srgbClr val="0D0D0D"/>
                </a:solidFill>
                <a:latin typeface="Meiryo UI" panose="020B0604030504040204" pitchFamily="50" charset="-128"/>
                <a:ea typeface="Meiryo UI" panose="020B0604030504040204" pitchFamily="50" charset="-128"/>
                <a:cs typeface="Calibri" panose="020F0502020204030204" pitchFamily="34" charset="0"/>
              </a:rPr>
              <a:t>を参照</a:t>
            </a:r>
          </a:p>
        </p:txBody>
      </p:sp>
      <p:sp>
        <p:nvSpPr>
          <p:cNvPr id="7" name="Rectangle 2"/>
          <p:cNvSpPr>
            <a:spLocks noChangeArrowheads="1"/>
          </p:cNvSpPr>
          <p:nvPr/>
        </p:nvSpPr>
        <p:spPr bwMode="auto">
          <a:xfrm>
            <a:off x="56456" y="6205953"/>
            <a:ext cx="2939343"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GB" sz="9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出典：</a:t>
            </a:r>
            <a:r>
              <a:rPr kumimoji="0" lang="en-GB" altLang="ja-JP" sz="9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1985</a:t>
            </a:r>
            <a:r>
              <a:rPr kumimoji="0" lang="ja-JP" altLang="en-GB" sz="900" i="0" u="none" strike="noStrike" cap="none" normalizeH="0" baseline="0" dirty="0">
                <a:ln>
                  <a:noFill/>
                </a:ln>
                <a:solidFill>
                  <a:schemeClr val="tx1">
                    <a:lumMod val="50000"/>
                  </a:schemeClr>
                </a:solidFill>
                <a:effectLst/>
                <a:latin typeface="Meiryo UI" panose="020B0604030504040204" pitchFamily="50" charset="-128"/>
                <a:ea typeface="Meiryo UI" panose="020B0604030504040204" pitchFamily="50" charset="-128"/>
                <a:cs typeface="Calibri" panose="020F0502020204030204" pitchFamily="34" charset="0"/>
              </a:rPr>
              <a:t>年食品規則</a:t>
            </a:r>
            <a:endParaRPr kumimoji="0" lang="ja-JP" altLang="en-GB" sz="1800" i="0" u="none" strike="noStrike" cap="none" normalizeH="0" baseline="0" dirty="0">
              <a:ln>
                <a:noFill/>
              </a:ln>
              <a:solidFill>
                <a:schemeClr val="tx1">
                  <a:lumMod val="50000"/>
                </a:schemeClr>
              </a:solidFill>
              <a:effectLst/>
              <a:latin typeface="Arial" panose="020B0604020202020204" pitchFamily="34" charset="0"/>
            </a:endParaRPr>
          </a:p>
        </p:txBody>
      </p:sp>
      <p:sp>
        <p:nvSpPr>
          <p:cNvPr id="4" name="正方形/長方形 3"/>
          <p:cNvSpPr/>
          <p:nvPr/>
        </p:nvSpPr>
        <p:spPr>
          <a:xfrm>
            <a:off x="2031431" y="5175042"/>
            <a:ext cx="5860147" cy="954107"/>
          </a:xfrm>
          <a:prstGeom prst="rect">
            <a:avLst/>
          </a:prstGeom>
          <a:solidFill>
            <a:srgbClr val="EBEEFB"/>
          </a:solidFill>
          <a:ln>
            <a:solidFill>
              <a:schemeClr val="tx1">
                <a:lumMod val="50000"/>
              </a:schemeClr>
            </a:solidFill>
          </a:ln>
        </p:spPr>
        <p:txBody>
          <a:bodyPr wrap="square">
            <a:spAutoFit/>
          </a:bodyPr>
          <a:lstStyle/>
          <a:p>
            <a:r>
              <a:rPr lang="ja-JP" altLang="en-US" sz="1400" dirty="0">
                <a:latin typeface="Meiryo UI" panose="020B0604030504040204" pitchFamily="50" charset="-128"/>
                <a:ea typeface="Meiryo UI" panose="020B0604030504040204" pitchFamily="50" charset="-128"/>
              </a:rPr>
              <a:t>添加物、栄養成分、過敏症の原因となる食品成分の表示に関する保健省食品安全品質管理部（</a:t>
            </a:r>
            <a:r>
              <a:rPr lang="en-US" altLang="ja-JP" sz="1400" dirty="0">
                <a:latin typeface="Meiryo UI" panose="020B0604030504040204" pitchFamily="50" charset="-128"/>
                <a:ea typeface="Meiryo UI" panose="020B0604030504040204" pitchFamily="50" charset="-128"/>
              </a:rPr>
              <a:t>FSQD</a:t>
            </a:r>
            <a:r>
              <a:rPr lang="ja-JP" altLang="en-US" sz="1400" dirty="0">
                <a:latin typeface="Meiryo UI" panose="020B0604030504040204" pitchFamily="50" charset="-128"/>
                <a:ea typeface="Meiryo UI" panose="020B0604030504040204" pitchFamily="50" charset="-128"/>
              </a:rPr>
              <a:t>）のガイドライン（通し番号</a:t>
            </a:r>
            <a:r>
              <a:rPr lang="en-US" altLang="ja-JP" sz="1400" dirty="0">
                <a:latin typeface="Meiryo UI" panose="020B0604030504040204" pitchFamily="50" charset="-128"/>
                <a:ea typeface="Meiryo UI" panose="020B0604030504040204" pitchFamily="50" charset="-128"/>
              </a:rPr>
              <a:t>4</a:t>
            </a:r>
            <a:r>
              <a:rPr lang="ja-JP" altLang="en-US" sz="1400" dirty="0" err="1">
                <a:latin typeface="Meiryo UI" panose="020B0604030504040204" pitchFamily="50" charset="-128"/>
                <a:ea typeface="Meiryo UI" panose="020B0604030504040204" pitchFamily="50" charset="-128"/>
              </a:rPr>
              <a:t>、</a:t>
            </a:r>
            <a:r>
              <a:rPr lang="en-US" altLang="ja-JP" sz="1400" dirty="0">
                <a:latin typeface="Meiryo UI" panose="020B0604030504040204" pitchFamily="50" charset="-128"/>
                <a:ea typeface="Meiryo UI" panose="020B0604030504040204" pitchFamily="50" charset="-128"/>
              </a:rPr>
              <a:t>7</a:t>
            </a:r>
            <a:r>
              <a:rPr lang="ja-JP" altLang="en-US" sz="1400" dirty="0" err="1">
                <a:latin typeface="Meiryo UI" panose="020B0604030504040204" pitchFamily="50" charset="-128"/>
                <a:ea typeface="Meiryo UI" panose="020B0604030504040204" pitchFamily="50" charset="-128"/>
              </a:rPr>
              <a:t>、</a:t>
            </a:r>
            <a:r>
              <a:rPr lang="en-US" altLang="ja-JP" sz="1400" dirty="0">
                <a:latin typeface="Meiryo UI" panose="020B0604030504040204" pitchFamily="50" charset="-128"/>
                <a:ea typeface="Meiryo UI" panose="020B0604030504040204" pitchFamily="50" charset="-128"/>
              </a:rPr>
              <a:t>9</a:t>
            </a:r>
            <a:r>
              <a:rPr lang="ja-JP" altLang="en-US" sz="1400" dirty="0" err="1">
                <a:latin typeface="Meiryo UI" panose="020B0604030504040204" pitchFamily="50" charset="-128"/>
                <a:ea typeface="Meiryo UI" panose="020B0604030504040204" pitchFamily="50" charset="-128"/>
              </a:rPr>
              <a:t>、</a:t>
            </a:r>
            <a:r>
              <a:rPr lang="ja-JP" altLang="en-US" sz="1400" dirty="0">
                <a:latin typeface="Calibri" panose="020F0502020204030204" pitchFamily="34" charset="0"/>
                <a:ea typeface="Meiryo UI" panose="020B0604030504040204" pitchFamily="50" charset="-128"/>
                <a:cs typeface="Arial" panose="020B0604020202020204" pitchFamily="34" charset="0"/>
              </a:rPr>
              <a:t>バハサ・</a:t>
            </a:r>
            <a:r>
              <a:rPr lang="zh-CN" altLang="ja-JP" sz="1400" dirty="0">
                <a:latin typeface="Calibri" panose="020F0502020204030204" pitchFamily="34" charset="0"/>
                <a:ea typeface="Meiryo UI" panose="020B0604030504040204" pitchFamily="50" charset="-128"/>
                <a:cs typeface="Arial" panose="020B0604020202020204" pitchFamily="34" charset="0"/>
              </a:rPr>
              <a:t>マレー</a:t>
            </a:r>
            <a:r>
              <a:rPr lang="ja-JP" altLang="en-US" sz="1400" dirty="0">
                <a:latin typeface="Calibri" panose="020F0502020204030204" pitchFamily="34" charset="0"/>
                <a:ea typeface="Meiryo UI" panose="020B0604030504040204" pitchFamily="50" charset="-128"/>
                <a:cs typeface="Arial" panose="020B0604020202020204" pitchFamily="34" charset="0"/>
              </a:rPr>
              <a:t>シア</a:t>
            </a:r>
            <a:r>
              <a:rPr lang="zh-CN" altLang="ja-JP" sz="1400" dirty="0">
                <a:latin typeface="Calibri" panose="020F0502020204030204" pitchFamily="34" charset="0"/>
                <a:ea typeface="Meiryo UI" panose="020B0604030504040204" pitchFamily="50" charset="-128"/>
                <a:cs typeface="Arial" panose="020B0604020202020204" pitchFamily="34" charset="0"/>
              </a:rPr>
              <a:t>語</a:t>
            </a:r>
            <a:r>
              <a:rPr lang="ja-JP" altLang="en-US" sz="1400" dirty="0">
                <a:latin typeface="Meiryo UI" panose="020B0604030504040204" pitchFamily="50" charset="-128"/>
                <a:ea typeface="Meiryo UI" panose="020B0604030504040204" pitchFamily="50" charset="-128"/>
              </a:rPr>
              <a:t>）があり、果物・野菜を含む加工食品にも製品によっては適用される可能性がある。 </a:t>
            </a:r>
          </a:p>
        </p:txBody>
      </p:sp>
    </p:spTree>
    <p:extLst>
      <p:ext uri="{BB962C8B-B14F-4D97-AF65-F5344CB8AC3E}">
        <p14:creationId xmlns:p14="http://schemas.microsoft.com/office/powerpoint/2010/main" val="5668113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調査対象青果物関連の加工食品に関する規制の概要</a:t>
            </a:r>
            <a:br>
              <a:rPr lang="en-US" altLang="ja-JP"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ハラール認証の要否</a:t>
            </a:r>
            <a:endParaRPr kumimoji="1" lang="ja-JP" altLang="en-US" sz="1800" dirty="0">
              <a:latin typeface="Meiryo UI" panose="020B0604030504040204" pitchFamily="50" charset="-128"/>
              <a:ea typeface="Meiryo UI" panose="020B0604030504040204" pitchFamily="50" charset="-128"/>
            </a:endParaRPr>
          </a:p>
        </p:txBody>
      </p:sp>
      <p:sp>
        <p:nvSpPr>
          <p:cNvPr id="5" name="Rectangle 1"/>
          <p:cNvSpPr>
            <a:spLocks noChangeArrowheads="1"/>
          </p:cNvSpPr>
          <p:nvPr/>
        </p:nvSpPr>
        <p:spPr bwMode="auto">
          <a:xfrm>
            <a:off x="0" y="715942"/>
            <a:ext cx="9906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lang="ja-JP" altLang="en-US" sz="1400" dirty="0">
                <a:solidFill>
                  <a:schemeClr val="tx1">
                    <a:lumMod val="50000"/>
                  </a:schemeClr>
                </a:solidFill>
                <a:latin typeface="Meiryo UI" panose="020B0604030504040204" pitchFamily="50" charset="-128"/>
                <a:ea typeface="Meiryo UI" panose="020B0604030504040204" pitchFamily="50" charset="-128"/>
                <a:cs typeface="Meiryo UI" panose="020B0604030504040204" pitchFamily="50" charset="-128"/>
              </a:rPr>
              <a:t>マレーシアで唯一ハラール認証を発行する政府機関である</a:t>
            </a:r>
            <a:r>
              <a:rPr lang="en-US" altLang="ja-JP" sz="1400" dirty="0">
                <a:solidFill>
                  <a:schemeClr val="tx1">
                    <a:lumMod val="50000"/>
                  </a:schemeClr>
                </a:solidFill>
                <a:latin typeface="Meiryo UI" panose="020B0604030504040204" pitchFamily="50" charset="-128"/>
                <a:ea typeface="Meiryo UI" panose="020B0604030504040204" pitchFamily="50" charset="-128"/>
                <a:cs typeface="Meiryo UI" panose="020B0604030504040204" pitchFamily="50" charset="-128"/>
              </a:rPr>
              <a:t>JAKIM</a:t>
            </a:r>
            <a:r>
              <a:rPr lang="ja-JP" altLang="en-US" sz="1400" dirty="0">
                <a:solidFill>
                  <a:schemeClr val="tx1">
                    <a:lumMod val="50000"/>
                  </a:schemeClr>
                </a:solidFill>
                <a:latin typeface="Meiryo UI" panose="020B0604030504040204" pitchFamily="50" charset="-128"/>
                <a:ea typeface="Meiryo UI" panose="020B0604030504040204" pitchFamily="50" charset="-128"/>
                <a:cs typeface="Meiryo UI" panose="020B0604030504040204" pitchFamily="50" charset="-128"/>
              </a:rPr>
              <a:t>（マレーシア・イスラム開発省）に問い合わせたところ、果物を使った加工食品のハラール要求は任意であるとの回答であった。</a:t>
            </a:r>
            <a:endParaRPr kumimoji="0" lang="ja-JP" altLang="en-US" sz="1400" dirty="0">
              <a:solidFill>
                <a:schemeClr val="tx1">
                  <a:lumMod val="50000"/>
                </a:schemeClr>
              </a:solidFill>
              <a:latin typeface="Meiryo UI" panose="020B0604030504040204" pitchFamily="50" charset="-128"/>
              <a:ea typeface="Meiryo UI" panose="020B0604030504040204" pitchFamily="50" charset="-128"/>
              <a:cs typeface="Calibri" panose="020F0502020204030204" pitchFamily="34" charset="0"/>
            </a:endParaRPr>
          </a:p>
        </p:txBody>
      </p:sp>
      <p:sp>
        <p:nvSpPr>
          <p:cNvPr id="9" name="ホームベース 8"/>
          <p:cNvSpPr/>
          <p:nvPr/>
        </p:nvSpPr>
        <p:spPr>
          <a:xfrm>
            <a:off x="1424608" y="1328221"/>
            <a:ext cx="6912768" cy="1247961"/>
          </a:xfrm>
          <a:prstGeom prst="homePlate">
            <a:avLst>
              <a:gd name="adj" fmla="val 0"/>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lstStyle/>
          <a:p>
            <a:pPr algn="ctr"/>
            <a:r>
              <a:rPr lang="ja-JP" altLang="en-US"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ハラールとは</a:t>
            </a:r>
            <a:endParaRPr lang="en-US" altLang="ja-JP"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8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シャリア法（イスラム法）に従って許可されたもの</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」という意味で、ムスリムは商品やサービスを消費する際にハラール基準に従うことが決められている。</a:t>
            </a: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8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マレーシアは人口の</a:t>
            </a:r>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60</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％以上がイスラム教徒である。 </a:t>
            </a:r>
          </a:p>
        </p:txBody>
      </p:sp>
      <p:sp>
        <p:nvSpPr>
          <p:cNvPr id="10" name="ホームベース 9"/>
          <p:cNvSpPr/>
          <p:nvPr/>
        </p:nvSpPr>
        <p:spPr>
          <a:xfrm>
            <a:off x="310977" y="2867167"/>
            <a:ext cx="4348766" cy="2206366"/>
          </a:xfrm>
          <a:prstGeom prst="homePlate">
            <a:avLst>
              <a:gd name="adj" fmla="val 0"/>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lstStyle/>
          <a:p>
            <a:pPr algn="ctr"/>
            <a:r>
              <a:rPr lang="ja-JP" altLang="en-US"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生鮮野菜・果物</a:t>
            </a:r>
            <a:endParaRPr lang="en-US" altLang="ja-JP"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マレーシアでは、</a:t>
            </a:r>
            <a:r>
              <a:rPr lang="ja-JP" altLang="en-US" sz="14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生鮮野菜・果物に対するハラール認証の申請は義務付けられていない。 </a:t>
            </a:r>
            <a:endParaRPr lang="en-US" altLang="ja-JP" sz="14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Malaysia (Domestic) Halal Certificate Procedure Manual 2020 </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の </a:t>
            </a:r>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Section II (No. 6) </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によると、加工、修正、パッケージング、ラベル付けされていない天然産品には、生鮮魚介類、生鮮野菜、生鮮卵など、加工・変更・包装・表示されていない天然物は、</a:t>
            </a:r>
            <a:r>
              <a:rPr lang="ja-JP" altLang="en-US" sz="14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ハラール認証の申請資格はない。</a:t>
            </a:r>
          </a:p>
        </p:txBody>
      </p:sp>
      <p:sp>
        <p:nvSpPr>
          <p:cNvPr id="11" name="ホームベース 10"/>
          <p:cNvSpPr/>
          <p:nvPr/>
        </p:nvSpPr>
        <p:spPr>
          <a:xfrm>
            <a:off x="5127848" y="2885780"/>
            <a:ext cx="4348766" cy="2206366"/>
          </a:xfrm>
          <a:prstGeom prst="homePlate">
            <a:avLst>
              <a:gd name="adj" fmla="val 0"/>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lstStyle/>
          <a:p>
            <a:pPr algn="ctr"/>
            <a:r>
              <a:rPr lang="ja-JP" altLang="en-US"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果物を使った加工食品</a:t>
            </a:r>
            <a:endParaRPr lang="en-US" altLang="ja-JP"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マレーシアで唯一ハラール認証を発行する政府機関である</a:t>
            </a:r>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JAKIM</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（マレーシア・イスラム開発省）に問い合わせたところ、</a:t>
            </a:r>
            <a:r>
              <a:rPr lang="ja-JP" altLang="en-US" sz="14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果物を使った加工食品のハラール要求は任意</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であり、</a:t>
            </a: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ハラール認証を申請する必要があるのは肉製品（豚肉を除く）だけであるとの回答であった。</a:t>
            </a:r>
          </a:p>
        </p:txBody>
      </p:sp>
      <p:sp>
        <p:nvSpPr>
          <p:cNvPr id="2" name="角丸四角形吹き出し 1"/>
          <p:cNvSpPr/>
          <p:nvPr/>
        </p:nvSpPr>
        <p:spPr>
          <a:xfrm>
            <a:off x="3152800" y="5370612"/>
            <a:ext cx="6264696" cy="1154732"/>
          </a:xfrm>
          <a:prstGeom prst="wedgeRoundRectCallout">
            <a:avLst>
              <a:gd name="adj1" fmla="val 26857"/>
              <a:gd name="adj2" fmla="val -69246"/>
              <a:gd name="adj3" fmla="val 16667"/>
            </a:avLst>
          </a:prstGeom>
          <a:solidFill>
            <a:schemeClr val="bg1">
              <a:lumMod val="95000"/>
            </a:schemeClr>
          </a:solidFill>
          <a:ln>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5725" indent="-85725"/>
            <a:r>
              <a:rPr lang="ja-JP" altLang="en-US" sz="1200" dirty="0">
                <a:solidFill>
                  <a:schemeClr val="tx1">
                    <a:lumMod val="50000"/>
                  </a:schemeClr>
                </a:solidFill>
                <a:latin typeface="Meiryo UI" panose="020B0604030504040204" pitchFamily="50" charset="-128"/>
                <a:ea typeface="Meiryo UI" panose="020B0604030504040204" pitchFamily="50" charset="-128"/>
              </a:rPr>
              <a:t>・イスラム教徒の一部にとっては、肉やアルコールに由来する成分を含まない、果物を使った加工食品はハラール、あるいはムスリムフレンドリーな食品とみなされると考えられる。また、</a:t>
            </a:r>
            <a:r>
              <a:rPr lang="ja-JP" altLang="en-US" sz="1200" dirty="0">
                <a:solidFill>
                  <a:srgbClr val="FF0000"/>
                </a:solidFill>
                <a:latin typeface="Meiryo UI" panose="020B0604030504040204" pitchFamily="50" charset="-128"/>
                <a:ea typeface="Meiryo UI" panose="020B0604030504040204" pitchFamily="50" charset="-128"/>
              </a:rPr>
              <a:t>消費するために製品を購入する前に、ハラール認証を確認したいと考える人もいる。 </a:t>
            </a:r>
            <a:endParaRPr lang="en-US" altLang="ja-JP" sz="1200" dirty="0">
              <a:solidFill>
                <a:srgbClr val="FF0000"/>
              </a:solidFill>
              <a:latin typeface="Meiryo UI" panose="020B0604030504040204" pitchFamily="50" charset="-128"/>
              <a:ea typeface="Meiryo UI" panose="020B0604030504040204" pitchFamily="50" charset="-128"/>
            </a:endParaRPr>
          </a:p>
          <a:p>
            <a:pPr marL="85725" indent="-85725"/>
            <a:endParaRPr lang="ja-JP" altLang="en-US" sz="900" dirty="0">
              <a:solidFill>
                <a:srgbClr val="C00000"/>
              </a:solidFill>
              <a:latin typeface="Meiryo UI" panose="020B0604030504040204" pitchFamily="50" charset="-128"/>
              <a:ea typeface="Meiryo UI" panose="020B0604030504040204" pitchFamily="50" charset="-128"/>
            </a:endParaRPr>
          </a:p>
          <a:p>
            <a:pPr marL="85725" indent="-85725"/>
            <a:r>
              <a:rPr lang="ja-JP" altLang="en-US" sz="1200" dirty="0">
                <a:solidFill>
                  <a:schemeClr val="tx1">
                    <a:lumMod val="50000"/>
                  </a:schemeClr>
                </a:solidFill>
                <a:latin typeface="Meiryo UI" panose="020B0604030504040204" pitchFamily="50" charset="-128"/>
                <a:ea typeface="Meiryo UI" panose="020B0604030504040204" pitchFamily="50" charset="-128"/>
              </a:rPr>
              <a:t>・加工食品の輸出業者には、イスラム教徒が大多数を占める同国の市場に参入するために、ハラール認証の取得が奨励される。 </a:t>
            </a:r>
          </a:p>
        </p:txBody>
      </p:sp>
    </p:spTree>
    <p:extLst>
      <p:ext uri="{BB962C8B-B14F-4D97-AF65-F5344CB8AC3E}">
        <p14:creationId xmlns:p14="http://schemas.microsoft.com/office/powerpoint/2010/main" val="5565021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調査対象青果物関連の加工食品に関する規制の概要</a:t>
            </a:r>
            <a:br>
              <a:rPr lang="en-US" altLang="ja-JP"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ハラール認証取得</a:t>
            </a:r>
            <a:endParaRPr kumimoji="1" lang="ja-JP" altLang="en-US" sz="1800" dirty="0">
              <a:latin typeface="Meiryo UI" panose="020B0604030504040204" pitchFamily="50" charset="-128"/>
              <a:ea typeface="Meiryo UI" panose="020B0604030504040204" pitchFamily="50" charset="-128"/>
            </a:endParaRPr>
          </a:p>
        </p:txBody>
      </p:sp>
      <p:sp>
        <p:nvSpPr>
          <p:cNvPr id="5" name="Rectangle 1"/>
          <p:cNvSpPr>
            <a:spLocks noChangeArrowheads="1"/>
          </p:cNvSpPr>
          <p:nvPr/>
        </p:nvSpPr>
        <p:spPr bwMode="auto">
          <a:xfrm>
            <a:off x="0" y="823663"/>
            <a:ext cx="990600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lang="ja-JP" altLang="en-US" sz="1400" dirty="0">
                <a:solidFill>
                  <a:schemeClr val="tx1">
                    <a:lumMod val="50000"/>
                  </a:schemeClr>
                </a:solidFill>
                <a:latin typeface="Meiryo UI" panose="020B0604030504040204" pitchFamily="50" charset="-128"/>
                <a:ea typeface="Meiryo UI" panose="020B0604030504040204" pitchFamily="50" charset="-128"/>
                <a:cs typeface="Meiryo UI" panose="020B0604030504040204" pitchFamily="50" charset="-128"/>
              </a:rPr>
              <a:t>ハラール認証取得のための、必要基準・必要書類等は以下の通り。</a:t>
            </a:r>
            <a:endParaRPr kumimoji="0" lang="ja-JP" altLang="en-US" sz="1400" dirty="0">
              <a:solidFill>
                <a:schemeClr val="tx1">
                  <a:lumMod val="50000"/>
                </a:schemeClr>
              </a:solidFill>
              <a:latin typeface="Meiryo UI" panose="020B0604030504040204" pitchFamily="50" charset="-128"/>
              <a:ea typeface="Meiryo UI" panose="020B0604030504040204" pitchFamily="50" charset="-128"/>
              <a:cs typeface="Calibri" panose="020F0502020204030204" pitchFamily="34" charset="0"/>
            </a:endParaRPr>
          </a:p>
        </p:txBody>
      </p:sp>
      <p:sp>
        <p:nvSpPr>
          <p:cNvPr id="9" name="ホームベース 8"/>
          <p:cNvSpPr/>
          <p:nvPr/>
        </p:nvSpPr>
        <p:spPr>
          <a:xfrm>
            <a:off x="416496" y="1196752"/>
            <a:ext cx="3672408" cy="5040560"/>
          </a:xfrm>
          <a:prstGeom prst="homePlate">
            <a:avLst>
              <a:gd name="adj" fmla="val 0"/>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lstStyle/>
          <a:p>
            <a:pPr algn="ctr"/>
            <a:r>
              <a:rPr lang="ja-JP" altLang="en-US"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ハラール認証取得</a:t>
            </a:r>
            <a:endParaRPr lang="en-US" altLang="ja-JP"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海外の製造業者は、ハラール認証を取得することができる。 日本国内で認定された外国ハラール認証機関からハラール認証を受け、以下のように所定の基準を遵守することが必要である。</a:t>
            </a:r>
          </a:p>
          <a:p>
            <a:pPr marL="85725" indent="-85725"/>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・マレーシア・ハラールマネジメントシステム（</a:t>
            </a:r>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MHMS</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2020</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年版</a:t>
            </a:r>
          </a:p>
          <a:p>
            <a:pPr marL="85725" indent="-85725"/>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・マレーシア（国内）ハラール認証手順書 </a:t>
            </a:r>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2020</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年版</a:t>
            </a:r>
          </a:p>
          <a:p>
            <a:pPr marL="85725" indent="-85725"/>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MS 1500: 2019 Halal Food- General Requirements (Third Revision)</a:t>
            </a:r>
          </a:p>
          <a:p>
            <a:pPr marL="85725" indent="-85725"/>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日本における外国ハラール認証機関リストには、ムスリムプロフェッショナルジャパン協会（</a:t>
            </a:r>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MPJA</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、日本アジアハラール協会（ </a:t>
            </a:r>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NAHA </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）、日本ムスリム協会、日本ハラール協会（ </a:t>
            </a:r>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JHA </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）、日本ハラールユニット協会（ </a:t>
            </a:r>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JHUA </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）、日本イスラム協会が組織が掲載さ</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れている。</a:t>
            </a:r>
            <a:endPar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1" name="ホームベース 10"/>
          <p:cNvSpPr/>
          <p:nvPr/>
        </p:nvSpPr>
        <p:spPr>
          <a:xfrm>
            <a:off x="4736976" y="1196752"/>
            <a:ext cx="4780814" cy="5040560"/>
          </a:xfrm>
          <a:prstGeom prst="homePlate">
            <a:avLst>
              <a:gd name="adj" fmla="val 0"/>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lstStyle/>
          <a:p>
            <a:pPr algn="ctr"/>
            <a:r>
              <a:rPr lang="ja-JP" altLang="en-US"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ハラール認証の取得のための必要書類と関連証明書</a:t>
            </a:r>
            <a:endParaRPr lang="en-US" altLang="ja-JP"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ハラール認証の取得のためには、下記の必要書類と関連証明書を添付の上、</a:t>
            </a:r>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JAKIM</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のハラールポータルに申請されたい。</a:t>
            </a:r>
          </a:p>
          <a:p>
            <a:pPr marL="85725" indent="-85725"/>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・会社概要</a:t>
            </a:r>
          </a:p>
          <a:p>
            <a:pPr marL="85725" indent="-85725"/>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・会社 </a:t>
            </a:r>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企業登録</a:t>
            </a:r>
          </a:p>
          <a:p>
            <a:pPr marL="85725" indent="-85725"/>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・認証対象製品・メニューの名称と内容</a:t>
            </a:r>
          </a:p>
          <a:p>
            <a:pPr marL="85725" indent="-85725"/>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・使用材料</a:t>
            </a:r>
          </a:p>
          <a:p>
            <a:pPr marL="85725" indent="-85725"/>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・製造者／原料供給者の名称と住所</a:t>
            </a:r>
          </a:p>
          <a:p>
            <a:pPr marL="85725" indent="-85725"/>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・ハラール認証のある原材料のハラール状況、または重要な原材料の製品仕様書（該当する場合）。</a:t>
            </a:r>
          </a:p>
          <a:p>
            <a:pPr marL="85725" indent="-85725"/>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・包装材の種類</a:t>
            </a:r>
          </a:p>
          <a:p>
            <a:pPr marL="85725" indent="-85725"/>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・製造工程と手順</a:t>
            </a:r>
          </a:p>
          <a:p>
            <a:pPr marL="85725" indent="-85725"/>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・その他、</a:t>
            </a:r>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HACCP</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（危害分析重要管理点）、</a:t>
            </a:r>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GMP</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（適正製造規範）、</a:t>
            </a:r>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GHP</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（適正衛生規範）、</a:t>
            </a:r>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TQM</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（総合的品質管理）、</a:t>
            </a:r>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ISO</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（国際標準）など</a:t>
            </a:r>
          </a:p>
          <a:p>
            <a:pPr marL="85725" indent="-85725"/>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・事業所／工場の位置図</a:t>
            </a: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海外ハラール認証機関（</a:t>
            </a:r>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FHCB</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）と</a:t>
            </a:r>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JAKIM</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は、製品の製造工程を確認するために、現地での前提条件検査を実施する。申請者は、ハラール確認書ファイルを作成し、現地調査時の関係書類を保管する必要がある。</a:t>
            </a:r>
          </a:p>
        </p:txBody>
      </p:sp>
    </p:spTree>
    <p:extLst>
      <p:ext uri="{BB962C8B-B14F-4D97-AF65-F5344CB8AC3E}">
        <p14:creationId xmlns:p14="http://schemas.microsoft.com/office/powerpoint/2010/main" val="32022656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調査対象青果物関連の加工食品に関する規制の概要</a:t>
            </a:r>
            <a:br>
              <a:rPr lang="en-US" altLang="ja-JP"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外国流通貿易企業に対する運営規則</a:t>
            </a:r>
          </a:p>
        </p:txBody>
      </p:sp>
      <p:sp>
        <p:nvSpPr>
          <p:cNvPr id="5" name="Rectangle 1"/>
          <p:cNvSpPr>
            <a:spLocks noChangeArrowheads="1"/>
          </p:cNvSpPr>
          <p:nvPr/>
        </p:nvSpPr>
        <p:spPr bwMode="auto">
          <a:xfrm>
            <a:off x="0" y="823663"/>
            <a:ext cx="990600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lang="ja-JP" altLang="en-US" sz="1400" dirty="0">
                <a:solidFill>
                  <a:schemeClr val="tx1">
                    <a:lumMod val="50000"/>
                  </a:schemeClr>
                </a:solidFill>
                <a:latin typeface="Meiryo UI" panose="020B0604030504040204" pitchFamily="50" charset="-128"/>
                <a:ea typeface="Meiryo UI" panose="020B0604030504040204" pitchFamily="50" charset="-128"/>
                <a:cs typeface="Meiryo UI" panose="020B0604030504040204" pitchFamily="50" charset="-128"/>
              </a:rPr>
              <a:t>外国流通貿易企業に対する規則として以下のようなものがある。</a:t>
            </a:r>
          </a:p>
        </p:txBody>
      </p:sp>
      <p:sp>
        <p:nvSpPr>
          <p:cNvPr id="6" name="ホームベース 5"/>
          <p:cNvSpPr/>
          <p:nvPr/>
        </p:nvSpPr>
        <p:spPr>
          <a:xfrm>
            <a:off x="3368824" y="1221403"/>
            <a:ext cx="6264696" cy="4943902"/>
          </a:xfrm>
          <a:prstGeom prst="homePlate">
            <a:avLst>
              <a:gd name="adj" fmla="val 0"/>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lstStyle/>
          <a:p>
            <a:pPr algn="ctr"/>
            <a:r>
              <a:rPr lang="ja-JP" altLang="en-US"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外国流通貿易企業に対する運営規則</a:t>
            </a:r>
            <a:endParaRPr lang="en-US" altLang="ja-JP"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dirty="0">
                <a:solidFill>
                  <a:schemeClr val="tx1">
                    <a:lumMod val="50000"/>
                  </a:schemeClr>
                </a:solidFill>
                <a:latin typeface="Meiryo UI" panose="020B0604030504040204" pitchFamily="50" charset="-128"/>
                <a:ea typeface="Meiryo UI" panose="020B0604030504040204" pitchFamily="50" charset="-128"/>
                <a:cs typeface="Meiryo UI" panose="020B0604030504040204" pitchFamily="50" charset="-128"/>
              </a:rPr>
              <a:t>各種法人種類共通</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endParaRPr lang="en-US" altLang="ja-JP"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マレーシア国内貿易消費者省</a:t>
            </a:r>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(MDTCA)</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は、</a:t>
            </a:r>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2020</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年に公表した「流通取引サービスにおける外国企業の参入に関するガイドライン」 にもとづきマレーシアにおける果物や野菜を含む食品の販売における外国人参入の制限を課し、海外関連の流通貿易企業（卸売業者、小売業者、フランチャイズ事業者、直販業者、供給業者）は、以下の規則を遵守する必要がある。</a:t>
            </a: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marL="180975" indent="-180975"/>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 </a:t>
            </a:r>
            <a:r>
              <a:rPr lang="ja-JP" altLang="en-US" sz="14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ブミプテラ人</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（マレー人、ジャワ人、ブギス人，ボヤン人ほか、少数派の先住民族を含む民族総称）または</a:t>
            </a:r>
            <a:r>
              <a:rPr lang="ja-JP" altLang="en-US" sz="14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マレー人の取締役を任命</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すること</a:t>
            </a:r>
          </a:p>
          <a:p>
            <a:pPr marL="180975" indent="-180975"/>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b.  </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特に</a:t>
            </a:r>
            <a:r>
              <a:rPr lang="ja-JP" altLang="en-US" sz="14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管理職以上</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では、すべてのレベルで</a:t>
            </a:r>
            <a:r>
              <a:rPr lang="ja-JP" altLang="en-US" sz="14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現地（マレーシア）人を採用</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すること</a:t>
            </a:r>
          </a:p>
          <a:p>
            <a:pPr marL="180975" indent="-180975"/>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c.  </a:t>
            </a:r>
            <a:r>
              <a:rPr lang="ja-JP" altLang="en-US" sz="14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低技能外国人労働者は全体の</a:t>
            </a:r>
            <a:r>
              <a:rPr lang="en-US" altLang="ja-JP" sz="14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15</a:t>
            </a:r>
            <a:r>
              <a:rPr lang="ja-JP" altLang="en-US" sz="14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％に過ぎない</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こと</a:t>
            </a:r>
          </a:p>
          <a:p>
            <a:pPr marL="180975" indent="-180975"/>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d.  </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現地のサプライヤーが商品を販売するための透明性の高い標準業務手順を開発し、提供すること</a:t>
            </a:r>
          </a:p>
          <a:p>
            <a:pPr marL="180975" indent="-180975"/>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e.  </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ブミプテラ（マレー系）の流通業への参入を促進すること</a:t>
            </a:r>
          </a:p>
          <a:p>
            <a:pPr marL="180975" indent="-180975"/>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f.  </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大型店舗で働く</a:t>
            </a:r>
            <a:r>
              <a:rPr lang="ja-JP" altLang="en-US" sz="1400" dirty="0" err="1">
                <a:solidFill>
                  <a:srgbClr val="000000"/>
                </a:solidFill>
                <a:latin typeface="Meiryo UI" panose="020B0604030504040204" pitchFamily="50" charset="-128"/>
                <a:ea typeface="Meiryo UI" panose="020B0604030504040204" pitchFamily="50" charset="-128"/>
                <a:cs typeface="Meiryo UI" panose="020B0604030504040204" pitchFamily="50" charset="-128"/>
              </a:rPr>
              <a:t>障がい</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者を全従業員の</a:t>
            </a:r>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1</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％以上雇用すること </a:t>
            </a:r>
          </a:p>
          <a:p>
            <a:pPr marL="180975" indent="-180975"/>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g.  </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商品の輸出入において、地元の空港や港の利用を増やすこと </a:t>
            </a:r>
          </a:p>
          <a:p>
            <a:pPr marL="180975" indent="-180975"/>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h.  </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マレーシアで利用可能な現地の専門的なサービスの利用を促進すること</a:t>
            </a:r>
          </a:p>
          <a:p>
            <a:pPr marL="180975" indent="-180975"/>
            <a:r>
              <a:rPr lang="en-US" altLang="ja-JP" sz="1400" dirty="0" err="1">
                <a:solidFill>
                  <a:srgbClr val="000000"/>
                </a:solidFill>
                <a:latin typeface="Meiryo UI" panose="020B0604030504040204" pitchFamily="50" charset="-128"/>
                <a:ea typeface="Meiryo UI" panose="020B0604030504040204" pitchFamily="50" charset="-128"/>
                <a:cs typeface="Meiryo UI" panose="020B0604030504040204" pitchFamily="50" charset="-128"/>
              </a:rPr>
              <a:t>i</a:t>
            </a:r>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監査済みの年次財務報告書を国内貿易消費者省</a:t>
            </a:r>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(MDTCA)</a:t>
            </a:r>
            <a:r>
              <a:rPr lang="ja-JP" altLang="en-US" sz="1400" dirty="0" err="1">
                <a:solidFill>
                  <a:srgbClr val="000000"/>
                </a:solidFill>
                <a:latin typeface="Meiryo UI" panose="020B0604030504040204" pitchFamily="50" charset="-128"/>
                <a:ea typeface="Meiryo UI" panose="020B0604030504040204" pitchFamily="50" charset="-128"/>
                <a:cs typeface="Meiryo UI" panose="020B0604030504040204" pitchFamily="50" charset="-128"/>
              </a:rPr>
              <a:t>に提</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出すること</a:t>
            </a:r>
          </a:p>
          <a:p>
            <a:pPr marL="180975" indent="-180975"/>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j.  </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マレーシア政府による持続可能な開発目標の下で提供される持続可能な開発のためのイニシアチブとアジェンダを支援すること、および </a:t>
            </a:r>
          </a:p>
          <a:p>
            <a:pPr marL="180975" indent="-180975"/>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k.  </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現地当局のすべての条例および規制を遵守すること</a:t>
            </a:r>
          </a:p>
        </p:txBody>
      </p:sp>
      <p:sp>
        <p:nvSpPr>
          <p:cNvPr id="7" name="ホームベース 6"/>
          <p:cNvSpPr/>
          <p:nvPr/>
        </p:nvSpPr>
        <p:spPr>
          <a:xfrm>
            <a:off x="272480" y="1221403"/>
            <a:ext cx="2808312" cy="4943902"/>
          </a:xfrm>
          <a:prstGeom prst="homePlate">
            <a:avLst>
              <a:gd name="adj" fmla="val 0"/>
            </a:avLst>
          </a:prstGeom>
          <a:solidFill>
            <a:schemeClr val="tx2">
              <a:lumMod val="10000"/>
              <a:lumOff val="90000"/>
            </a:schemeClr>
          </a:solidFill>
          <a:ln w="9525">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0" bIns="36000" rtlCol="0" anchor="ctr"/>
          <a:lstStyle/>
          <a:p>
            <a:pPr algn="ctr"/>
            <a:r>
              <a:rPr lang="ja-JP" altLang="en-US"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外国資本を有するすべての流通業の法人化義務と最低資本金</a:t>
            </a:r>
            <a:endParaRPr lang="en-US" altLang="ja-JP"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14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4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外国資本を有するすべての流通業</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は、</a:t>
            </a:r>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2016</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年会社法に基づいて</a:t>
            </a:r>
            <a:r>
              <a:rPr lang="ja-JP" altLang="en-US" sz="14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現地で法人化</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する必要がある。</a:t>
            </a: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払込資本金と準備金を含む最低資本要件は、以下のような設立の種類によって異なる。</a:t>
            </a:r>
          </a:p>
          <a:p>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・ハイパーマーケット：</a:t>
            </a:r>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MYR50</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百万</a:t>
            </a:r>
          </a:p>
          <a:p>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・デパート：</a:t>
            </a:r>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MYR20</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百万</a:t>
            </a:r>
          </a:p>
          <a:p>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・スーパーストア：</a:t>
            </a:r>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MYR 25</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百万</a:t>
            </a:r>
          </a:p>
          <a:p>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・スペシャリティストア：</a:t>
            </a:r>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MYR 1</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百万</a:t>
            </a: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400" dirty="0">
                <a:solidFill>
                  <a:schemeClr val="tx1">
                    <a:lumMod val="50000"/>
                  </a:schemeClr>
                </a:solidFill>
                <a:latin typeface="Meiryo UI" panose="020B0604030504040204" pitchFamily="50" charset="-128"/>
                <a:ea typeface="Meiryo UI" panose="020B0604030504040204" pitchFamily="50" charset="-128"/>
              </a:rPr>
              <a:t>（</a:t>
            </a:r>
            <a:r>
              <a:rPr lang="en-US" altLang="ja-JP" sz="1400" dirty="0">
                <a:solidFill>
                  <a:schemeClr val="tx1">
                    <a:lumMod val="50000"/>
                  </a:schemeClr>
                </a:solidFill>
                <a:latin typeface="Meiryo UI" panose="020B0604030504040204" pitchFamily="50" charset="-128"/>
                <a:ea typeface="Meiryo UI" panose="020B0604030504040204" pitchFamily="50" charset="-128"/>
              </a:rPr>
              <a:t>MYR:</a:t>
            </a:r>
            <a:r>
              <a:rPr lang="ja-JP" altLang="en-US" sz="1400" dirty="0">
                <a:solidFill>
                  <a:schemeClr val="tx1">
                    <a:lumMod val="50000"/>
                  </a:schemeClr>
                </a:solidFill>
                <a:latin typeface="Meiryo UI" panose="020B0604030504040204" pitchFamily="50" charset="-128"/>
                <a:ea typeface="Meiryo UI" panose="020B0604030504040204" pitchFamily="50" charset="-128"/>
              </a:rPr>
              <a:t>リンギット）</a:t>
            </a:r>
          </a:p>
        </p:txBody>
      </p:sp>
    </p:spTree>
    <p:extLst>
      <p:ext uri="{BB962C8B-B14F-4D97-AF65-F5344CB8AC3E}">
        <p14:creationId xmlns:p14="http://schemas.microsoft.com/office/powerpoint/2010/main" val="27504279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B4479814-2E18-4B98-B972-5692E80829F4}"/>
              </a:ext>
            </a:extLst>
          </p:cNvPr>
          <p:cNvSpPr>
            <a:spLocks noGrp="1"/>
          </p:cNvSpPr>
          <p:nvPr>
            <p:ph type="title"/>
          </p:nvPr>
        </p:nvSpPr>
        <p:spPr>
          <a:xfrm>
            <a:off x="172186" y="1747"/>
            <a:ext cx="9578639" cy="618941"/>
          </a:xfrm>
        </p:spPr>
        <p:txBody>
          <a:bodyPr/>
          <a:lstStyle/>
          <a:p>
            <a:r>
              <a:rPr kumimoji="1" lang="ja-JP" altLang="en-US" dirty="0">
                <a:latin typeface="Meiryo UI" panose="020B0604030504040204" pitchFamily="50" charset="-128"/>
                <a:ea typeface="Meiryo UI" panose="020B0604030504040204" pitchFamily="50" charset="-128"/>
              </a:rPr>
              <a:t>説明事項</a:t>
            </a:r>
          </a:p>
        </p:txBody>
      </p:sp>
      <p:sp>
        <p:nvSpPr>
          <p:cNvPr id="2" name="正方形/長方形 1"/>
          <p:cNvSpPr/>
          <p:nvPr/>
        </p:nvSpPr>
        <p:spPr>
          <a:xfrm>
            <a:off x="2432720" y="743854"/>
            <a:ext cx="5760640" cy="5355312"/>
          </a:xfrm>
          <a:prstGeom prst="rect">
            <a:avLst/>
          </a:prstGeom>
        </p:spPr>
        <p:txBody>
          <a:bodyPr wrap="square">
            <a:spAutoFit/>
          </a:bodyPr>
          <a:lstStyle/>
          <a:p>
            <a:r>
              <a:rPr lang="ja-JP" altLang="en-US" sz="1800" b="1" dirty="0">
                <a:solidFill>
                  <a:schemeClr val="bg1">
                    <a:lumMod val="50000"/>
                  </a:schemeClr>
                </a:solidFill>
                <a:latin typeface="Meiryo UI" panose="020B0604030504040204" pitchFamily="50" charset="-128"/>
                <a:ea typeface="Meiryo UI" panose="020B0604030504040204" pitchFamily="50" charset="-128"/>
              </a:rPr>
              <a:t>市場調査</a:t>
            </a:r>
            <a:endParaRPr lang="en-US" altLang="ja-JP" sz="1800" b="1" dirty="0">
              <a:solidFill>
                <a:schemeClr val="bg1">
                  <a:lumMod val="50000"/>
                </a:schemeClr>
              </a:solidFill>
              <a:latin typeface="Meiryo UI" panose="020B0604030504040204" pitchFamily="50" charset="-128"/>
              <a:ea typeface="Meiryo UI" panose="020B0604030504040204" pitchFamily="50" charset="-128"/>
            </a:endParaRPr>
          </a:p>
          <a:p>
            <a:r>
              <a:rPr lang="ja-JP" altLang="en-US" sz="1800" dirty="0">
                <a:solidFill>
                  <a:schemeClr val="bg1">
                    <a:lumMod val="50000"/>
                  </a:schemeClr>
                </a:solidFill>
                <a:latin typeface="Meiryo UI" panose="020B0604030504040204" pitchFamily="50" charset="-128"/>
                <a:ea typeface="Meiryo UI" panose="020B0604030504040204" pitchFamily="50" charset="-128"/>
              </a:rPr>
              <a:t>・調査対象品目別の輸入額・量と年平均成長率</a:t>
            </a:r>
            <a:endParaRPr lang="en-US" altLang="ja-JP" sz="1800" dirty="0">
              <a:solidFill>
                <a:schemeClr val="bg1">
                  <a:lumMod val="50000"/>
                </a:schemeClr>
              </a:solidFill>
              <a:latin typeface="Meiryo UI" panose="020B0604030504040204" pitchFamily="50" charset="-128"/>
              <a:ea typeface="Meiryo UI" panose="020B0604030504040204" pitchFamily="50" charset="-128"/>
            </a:endParaRPr>
          </a:p>
          <a:p>
            <a:r>
              <a:rPr lang="ja-JP" altLang="en-US" sz="1800" dirty="0">
                <a:solidFill>
                  <a:schemeClr val="bg1">
                    <a:lumMod val="50000"/>
                  </a:schemeClr>
                </a:solidFill>
                <a:latin typeface="Meiryo UI" panose="020B0604030504040204" pitchFamily="50" charset="-128"/>
                <a:ea typeface="Meiryo UI" panose="020B0604030504040204" pitchFamily="50" charset="-128"/>
              </a:rPr>
              <a:t>・調査品目別</a:t>
            </a:r>
            <a:endParaRPr lang="en-US" altLang="ja-JP" sz="1800" dirty="0">
              <a:solidFill>
                <a:schemeClr val="bg1">
                  <a:lumMod val="50000"/>
                </a:schemeClr>
              </a:solidFill>
              <a:latin typeface="Meiryo UI" panose="020B0604030504040204" pitchFamily="50" charset="-128"/>
              <a:ea typeface="Meiryo UI" panose="020B0604030504040204" pitchFamily="50" charset="-128"/>
            </a:endParaRPr>
          </a:p>
          <a:p>
            <a:pPr indent="179388"/>
            <a:r>
              <a:rPr lang="en-US" altLang="ja-JP" sz="1800" dirty="0">
                <a:solidFill>
                  <a:schemeClr val="bg1">
                    <a:lumMod val="50000"/>
                  </a:schemeClr>
                </a:solidFill>
                <a:latin typeface="Meiryo UI" panose="020B0604030504040204" pitchFamily="50" charset="-128"/>
                <a:ea typeface="Meiryo UI" panose="020B0604030504040204" pitchFamily="50" charset="-128"/>
              </a:rPr>
              <a:t>- </a:t>
            </a:r>
            <a:r>
              <a:rPr lang="ja-JP" altLang="en-US" sz="1800" dirty="0">
                <a:solidFill>
                  <a:schemeClr val="bg1">
                    <a:lumMod val="50000"/>
                  </a:schemeClr>
                </a:solidFill>
                <a:latin typeface="Meiryo UI" panose="020B0604030504040204" pitchFamily="50" charset="-128"/>
                <a:ea typeface="Meiryo UI" panose="020B0604030504040204" pitchFamily="50" charset="-128"/>
              </a:rPr>
              <a:t>かんし</a:t>
            </a:r>
            <a:r>
              <a:rPr lang="ja-JP" altLang="en-US" sz="1800" dirty="0" err="1">
                <a:solidFill>
                  <a:schemeClr val="bg1">
                    <a:lumMod val="50000"/>
                  </a:schemeClr>
                </a:solidFill>
                <a:latin typeface="Meiryo UI" panose="020B0604030504040204" pitchFamily="50" charset="-128"/>
                <a:ea typeface="Meiryo UI" panose="020B0604030504040204" pitchFamily="50" charset="-128"/>
              </a:rPr>
              <a:t>ょ</a:t>
            </a:r>
            <a:endParaRPr lang="en-US" altLang="ja-JP" sz="1800" dirty="0">
              <a:solidFill>
                <a:schemeClr val="bg1">
                  <a:lumMod val="50000"/>
                </a:schemeClr>
              </a:solidFill>
              <a:latin typeface="Meiryo UI" panose="020B0604030504040204" pitchFamily="50" charset="-128"/>
              <a:ea typeface="Meiryo UI" panose="020B0604030504040204" pitchFamily="50" charset="-128"/>
            </a:endParaRPr>
          </a:p>
          <a:p>
            <a:pPr indent="179388"/>
            <a:r>
              <a:rPr lang="en-US" altLang="ja-JP" sz="1800" dirty="0">
                <a:solidFill>
                  <a:schemeClr val="bg1">
                    <a:lumMod val="50000"/>
                  </a:schemeClr>
                </a:solidFill>
                <a:latin typeface="Meiryo UI" panose="020B0604030504040204" pitchFamily="50" charset="-128"/>
                <a:ea typeface="Meiryo UI" panose="020B0604030504040204" pitchFamily="50" charset="-128"/>
              </a:rPr>
              <a:t>- </a:t>
            </a:r>
            <a:r>
              <a:rPr lang="ja-JP" altLang="en-US" sz="1800" dirty="0">
                <a:solidFill>
                  <a:schemeClr val="bg1">
                    <a:lumMod val="50000"/>
                  </a:schemeClr>
                </a:solidFill>
                <a:latin typeface="Meiryo UI" panose="020B0604030504040204" pitchFamily="50" charset="-128"/>
                <a:ea typeface="Meiryo UI" panose="020B0604030504040204" pitchFamily="50" charset="-128"/>
              </a:rPr>
              <a:t>梨</a:t>
            </a:r>
            <a:endParaRPr lang="en-US" altLang="ja-JP" sz="1800" dirty="0">
              <a:solidFill>
                <a:schemeClr val="bg1">
                  <a:lumMod val="50000"/>
                </a:schemeClr>
              </a:solidFill>
              <a:latin typeface="Meiryo UI" panose="020B0604030504040204" pitchFamily="50" charset="-128"/>
              <a:ea typeface="Meiryo UI" panose="020B0604030504040204" pitchFamily="50" charset="-128"/>
            </a:endParaRPr>
          </a:p>
          <a:p>
            <a:pPr indent="179388"/>
            <a:r>
              <a:rPr lang="en-US" altLang="ja-JP" sz="1800" dirty="0">
                <a:solidFill>
                  <a:schemeClr val="bg1">
                    <a:lumMod val="50000"/>
                  </a:schemeClr>
                </a:solidFill>
                <a:latin typeface="Meiryo UI" panose="020B0604030504040204" pitchFamily="50" charset="-128"/>
                <a:ea typeface="Meiryo UI" panose="020B0604030504040204" pitchFamily="50" charset="-128"/>
              </a:rPr>
              <a:t>- </a:t>
            </a:r>
            <a:r>
              <a:rPr lang="ja-JP" altLang="en-US" sz="1800" dirty="0">
                <a:solidFill>
                  <a:schemeClr val="bg1">
                    <a:lumMod val="50000"/>
                  </a:schemeClr>
                </a:solidFill>
                <a:latin typeface="Meiryo UI" panose="020B0604030504040204" pitchFamily="50" charset="-128"/>
                <a:ea typeface="Meiryo UI" panose="020B0604030504040204" pitchFamily="50" charset="-128"/>
              </a:rPr>
              <a:t>柿</a:t>
            </a:r>
            <a:endParaRPr lang="en-US" altLang="ja-JP" sz="1800" dirty="0">
              <a:solidFill>
                <a:schemeClr val="bg1">
                  <a:lumMod val="50000"/>
                </a:schemeClr>
              </a:solidFill>
              <a:latin typeface="Meiryo UI" panose="020B0604030504040204" pitchFamily="50" charset="-128"/>
              <a:ea typeface="Meiryo UI" panose="020B0604030504040204" pitchFamily="50" charset="-128"/>
            </a:endParaRPr>
          </a:p>
          <a:p>
            <a:pPr indent="179388"/>
            <a:r>
              <a:rPr lang="en-US" altLang="ja-JP" sz="1800" dirty="0">
                <a:solidFill>
                  <a:schemeClr val="bg1">
                    <a:lumMod val="50000"/>
                  </a:schemeClr>
                </a:solidFill>
                <a:latin typeface="Meiryo UI" panose="020B0604030504040204" pitchFamily="50" charset="-128"/>
                <a:ea typeface="Meiryo UI" panose="020B0604030504040204" pitchFamily="50" charset="-128"/>
              </a:rPr>
              <a:t>-</a:t>
            </a:r>
            <a:r>
              <a:rPr lang="ja-JP" altLang="en-US" sz="1800" dirty="0">
                <a:solidFill>
                  <a:schemeClr val="bg1">
                    <a:lumMod val="50000"/>
                  </a:schemeClr>
                </a:solidFill>
                <a:latin typeface="Meiryo UI" panose="020B0604030504040204" pitchFamily="50" charset="-128"/>
                <a:ea typeface="Meiryo UI" panose="020B0604030504040204" pitchFamily="50" charset="-128"/>
              </a:rPr>
              <a:t> メロン</a:t>
            </a:r>
            <a:endParaRPr lang="en-US" altLang="ja-JP" sz="1800" dirty="0">
              <a:solidFill>
                <a:schemeClr val="bg1">
                  <a:lumMod val="50000"/>
                </a:schemeClr>
              </a:solidFill>
              <a:latin typeface="Meiryo UI" panose="020B0604030504040204" pitchFamily="50" charset="-128"/>
              <a:ea typeface="Meiryo UI" panose="020B0604030504040204" pitchFamily="50" charset="-128"/>
            </a:endParaRPr>
          </a:p>
          <a:p>
            <a:pPr marL="342900" indent="-342900">
              <a:buFontTx/>
              <a:buChar char="-"/>
            </a:pPr>
            <a:endParaRPr lang="en-US" altLang="ja-JP" sz="1800" dirty="0">
              <a:solidFill>
                <a:schemeClr val="tx1">
                  <a:lumMod val="50000"/>
                </a:schemeClr>
              </a:solidFill>
              <a:latin typeface="Meiryo UI" panose="020B0604030504040204" pitchFamily="50" charset="-128"/>
              <a:ea typeface="Meiryo UI" panose="020B0604030504040204" pitchFamily="50" charset="-128"/>
            </a:endParaRPr>
          </a:p>
          <a:p>
            <a:r>
              <a:rPr lang="ja-JP" altLang="en-US" sz="1800" b="1" dirty="0">
                <a:solidFill>
                  <a:schemeClr val="bg1">
                    <a:lumMod val="50000"/>
                  </a:schemeClr>
                </a:solidFill>
                <a:latin typeface="Meiryo UI" panose="020B0604030504040204" pitchFamily="50" charset="-128"/>
                <a:ea typeface="Meiryo UI" panose="020B0604030504040204" pitchFamily="50" charset="-128"/>
              </a:rPr>
              <a:t>市場参入</a:t>
            </a:r>
            <a:r>
              <a:rPr lang="en-US" altLang="ja-JP" sz="1800" b="1" dirty="0">
                <a:solidFill>
                  <a:schemeClr val="bg1">
                    <a:lumMod val="50000"/>
                  </a:schemeClr>
                </a:solidFill>
                <a:latin typeface="Meiryo UI" panose="020B0604030504040204" pitchFamily="50" charset="-128"/>
                <a:ea typeface="Meiryo UI" panose="020B0604030504040204" pitchFamily="50" charset="-128"/>
              </a:rPr>
              <a:t>(</a:t>
            </a:r>
            <a:r>
              <a:rPr lang="ja-JP" altLang="en-US" sz="1800" b="1" dirty="0">
                <a:solidFill>
                  <a:schemeClr val="bg1">
                    <a:lumMod val="50000"/>
                  </a:schemeClr>
                </a:solidFill>
                <a:latin typeface="Meiryo UI" panose="020B0604030504040204" pitchFamily="50" charset="-128"/>
                <a:ea typeface="Meiryo UI" panose="020B0604030504040204" pitchFamily="50" charset="-128"/>
              </a:rPr>
              <a:t>拡大</a:t>
            </a:r>
            <a:r>
              <a:rPr lang="en-US" altLang="ja-JP" sz="1800" b="1" dirty="0">
                <a:solidFill>
                  <a:schemeClr val="bg1">
                    <a:lumMod val="50000"/>
                  </a:schemeClr>
                </a:solidFill>
                <a:latin typeface="Meiryo UI" panose="020B0604030504040204" pitchFamily="50" charset="-128"/>
                <a:ea typeface="Meiryo UI" panose="020B0604030504040204" pitchFamily="50" charset="-128"/>
              </a:rPr>
              <a:t>)</a:t>
            </a:r>
            <a:r>
              <a:rPr lang="ja-JP" altLang="en-US" sz="1800" b="1" dirty="0">
                <a:solidFill>
                  <a:schemeClr val="bg1">
                    <a:lumMod val="50000"/>
                  </a:schemeClr>
                </a:solidFill>
                <a:latin typeface="Meiryo UI" panose="020B0604030504040204" pitchFamily="50" charset="-128"/>
                <a:ea typeface="Meiryo UI" panose="020B0604030504040204" pitchFamily="50" charset="-128"/>
              </a:rPr>
              <a:t>の障壁となっている規制やインフラ問題</a:t>
            </a:r>
            <a:endParaRPr lang="en-US" altLang="ja-JP" sz="1800" b="1" dirty="0">
              <a:solidFill>
                <a:schemeClr val="bg1">
                  <a:lumMod val="50000"/>
                </a:schemeClr>
              </a:solidFill>
              <a:latin typeface="Meiryo UI" panose="020B0604030504040204" pitchFamily="50" charset="-128"/>
              <a:ea typeface="Meiryo UI" panose="020B0604030504040204" pitchFamily="50" charset="-128"/>
            </a:endParaRPr>
          </a:p>
          <a:p>
            <a:r>
              <a:rPr lang="ja-JP" altLang="en-US" sz="1800" dirty="0">
                <a:solidFill>
                  <a:schemeClr val="bg1">
                    <a:lumMod val="50000"/>
                  </a:schemeClr>
                </a:solidFill>
                <a:latin typeface="Meiryo UI" panose="020B0604030504040204" pitchFamily="50" charset="-128"/>
                <a:ea typeface="Meiryo UI" panose="020B0604030504040204" pitchFamily="50" charset="-128"/>
              </a:rPr>
              <a:t>・市場参入・拡大に対する規制・インフラの障壁</a:t>
            </a:r>
            <a:endParaRPr lang="en-US" altLang="ja-JP" sz="1800" dirty="0">
              <a:solidFill>
                <a:schemeClr val="bg1">
                  <a:lumMod val="50000"/>
                </a:schemeClr>
              </a:solidFill>
              <a:latin typeface="Meiryo UI" panose="020B0604030504040204" pitchFamily="50" charset="-128"/>
              <a:ea typeface="Meiryo UI" panose="020B0604030504040204" pitchFamily="50" charset="-128"/>
            </a:endParaRPr>
          </a:p>
          <a:p>
            <a:r>
              <a:rPr lang="ja-JP" altLang="en-US" sz="1800" dirty="0">
                <a:solidFill>
                  <a:schemeClr val="bg1">
                    <a:lumMod val="50000"/>
                  </a:schemeClr>
                </a:solidFill>
                <a:latin typeface="Meiryo UI" panose="020B0604030504040204" pitchFamily="50" charset="-128"/>
                <a:ea typeface="Meiryo UI" panose="020B0604030504040204" pitchFamily="50" charset="-128"/>
              </a:rPr>
              <a:t>・調査品目別の規制の概要</a:t>
            </a:r>
            <a:endParaRPr lang="en-US" altLang="ja-JP" sz="1800" dirty="0">
              <a:solidFill>
                <a:schemeClr val="bg1">
                  <a:lumMod val="50000"/>
                </a:schemeClr>
              </a:solidFill>
              <a:latin typeface="Meiryo UI" panose="020B0604030504040204" pitchFamily="50" charset="-128"/>
              <a:ea typeface="Meiryo UI" panose="020B0604030504040204" pitchFamily="50" charset="-128"/>
              <a:cs typeface="Arial"/>
            </a:endParaRPr>
          </a:p>
          <a:p>
            <a:pPr marL="92075" lvl="0" indent="-92075" defTabSz="484862">
              <a:defRPr/>
            </a:pPr>
            <a:endParaRPr lang="en-US" altLang="ja-JP" sz="1800" b="1" dirty="0">
              <a:solidFill>
                <a:schemeClr val="tx1">
                  <a:lumMod val="50000"/>
                </a:schemeClr>
              </a:solidFill>
              <a:latin typeface="Meiryo UI" panose="020B0604030504040204" pitchFamily="50" charset="-128"/>
              <a:ea typeface="Meiryo UI" panose="020B0604030504040204" pitchFamily="50" charset="-128"/>
              <a:cs typeface="Meiryo UI" panose="020B0604030504040204" pitchFamily="50" charset="-128"/>
            </a:endParaRPr>
          </a:p>
          <a:p>
            <a:pPr marL="92075" lvl="0" indent="-92075" defTabSz="484862">
              <a:defRPr/>
            </a:pPr>
            <a:r>
              <a:rPr lang="ja-JP" altLang="en-US" sz="1800" b="1" dirty="0">
                <a:solidFill>
                  <a:schemeClr val="tx1">
                    <a:lumMod val="50000"/>
                  </a:schemeClr>
                </a:solidFill>
                <a:latin typeface="Meiryo UI" panose="020B0604030504040204" pitchFamily="50" charset="-128"/>
                <a:ea typeface="Meiryo UI" panose="020B0604030504040204" pitchFamily="50" charset="-128"/>
                <a:cs typeface="Meiryo UI" panose="020B0604030504040204" pitchFamily="50" charset="-128"/>
              </a:rPr>
              <a:t>市場参入（拡大）のあり方・輸出戦略案</a:t>
            </a:r>
            <a:endParaRPr lang="en-US" altLang="ja-JP" sz="1800" b="1" dirty="0">
              <a:solidFill>
                <a:schemeClr val="tx1">
                  <a:lumMod val="50000"/>
                </a:schemeClr>
              </a:solidFill>
              <a:latin typeface="Meiryo UI" panose="020B0604030504040204" pitchFamily="50" charset="-128"/>
              <a:ea typeface="Meiryo UI" panose="020B0604030504040204" pitchFamily="50" charset="-128"/>
              <a:cs typeface="Meiryo UI" panose="020B0604030504040204" pitchFamily="50" charset="-128"/>
            </a:endParaRPr>
          </a:p>
          <a:p>
            <a:pPr marL="92075" lvl="0" indent="-92075" defTabSz="484862">
              <a:defRPr/>
            </a:pPr>
            <a:r>
              <a:rPr lang="ja-JP" altLang="en-US" sz="1800" dirty="0">
                <a:solidFill>
                  <a:schemeClr val="tx1">
                    <a:lumMod val="50000"/>
                  </a:schemeClr>
                </a:solidFill>
                <a:latin typeface="Meiryo UI" panose="020B0604030504040204" pitchFamily="50" charset="-128"/>
                <a:ea typeface="Meiryo UI" panose="020B0604030504040204" pitchFamily="50" charset="-128"/>
              </a:rPr>
              <a:t>・調査対象</a:t>
            </a:r>
            <a:r>
              <a:rPr lang="en-US" altLang="ja-JP" sz="1800" dirty="0">
                <a:solidFill>
                  <a:schemeClr val="tx1">
                    <a:lumMod val="50000"/>
                  </a:schemeClr>
                </a:solidFill>
                <a:latin typeface="Meiryo UI" panose="020B0604030504040204" pitchFamily="50" charset="-128"/>
                <a:ea typeface="Meiryo UI" panose="020B0604030504040204" pitchFamily="50" charset="-128"/>
              </a:rPr>
              <a:t>3</a:t>
            </a:r>
            <a:r>
              <a:rPr lang="ja-JP" altLang="en-US" sz="1800" dirty="0">
                <a:solidFill>
                  <a:schemeClr val="tx1">
                    <a:lumMod val="50000"/>
                  </a:schemeClr>
                </a:solidFill>
                <a:latin typeface="Meiryo UI" panose="020B0604030504040204" pitchFamily="50" charset="-128"/>
                <a:ea typeface="Meiryo UI" panose="020B0604030504040204" pitchFamily="50" charset="-128"/>
              </a:rPr>
              <a:t>地域の状況</a:t>
            </a:r>
            <a:endParaRPr lang="en-US" altLang="ja-JP" sz="1800" dirty="0">
              <a:solidFill>
                <a:schemeClr val="tx1">
                  <a:lumMod val="50000"/>
                </a:schemeClr>
              </a:solidFill>
              <a:latin typeface="Meiryo UI" panose="020B0604030504040204" pitchFamily="50" charset="-128"/>
              <a:ea typeface="Meiryo UI" panose="020B0604030504040204" pitchFamily="50" charset="-128"/>
            </a:endParaRPr>
          </a:p>
          <a:p>
            <a:r>
              <a:rPr lang="ja-JP" altLang="en-US" sz="1800" dirty="0">
                <a:solidFill>
                  <a:schemeClr val="tx1">
                    <a:lumMod val="50000"/>
                  </a:schemeClr>
                </a:solidFill>
                <a:latin typeface="Meiryo UI" panose="020B0604030504040204" pitchFamily="50" charset="-128"/>
                <a:ea typeface="Meiryo UI" panose="020B0604030504040204" pitchFamily="50" charset="-128"/>
              </a:rPr>
              <a:t>・対マレーシア輸出戦略の基本的な考え方</a:t>
            </a:r>
            <a:endParaRPr lang="en-US" altLang="ja-JP" sz="1800" dirty="0">
              <a:solidFill>
                <a:schemeClr val="tx1">
                  <a:lumMod val="50000"/>
                </a:schemeClr>
              </a:solidFill>
              <a:latin typeface="Meiryo UI" panose="020B0604030504040204" pitchFamily="50" charset="-128"/>
              <a:ea typeface="Meiryo UI" panose="020B0604030504040204" pitchFamily="50" charset="-128"/>
            </a:endParaRPr>
          </a:p>
          <a:p>
            <a:r>
              <a:rPr lang="ja-JP" altLang="en-US" sz="1800" dirty="0">
                <a:solidFill>
                  <a:schemeClr val="tx1">
                    <a:lumMod val="50000"/>
                  </a:schemeClr>
                </a:solidFill>
                <a:latin typeface="Meiryo UI" panose="020B0604030504040204" pitchFamily="50" charset="-128"/>
                <a:ea typeface="Meiryo UI" panose="020B0604030504040204" pitchFamily="50" charset="-128"/>
              </a:rPr>
              <a:t>・調査対象品目ごとの市場参入のための戦略提言</a:t>
            </a:r>
            <a:endParaRPr lang="en-US" altLang="ja-JP" sz="1800" dirty="0">
              <a:solidFill>
                <a:schemeClr val="tx1">
                  <a:lumMod val="50000"/>
                </a:schemeClr>
              </a:solidFill>
              <a:latin typeface="Meiryo UI" panose="020B0604030504040204" pitchFamily="50" charset="-128"/>
              <a:ea typeface="Meiryo UI" panose="020B0604030504040204" pitchFamily="50" charset="-128"/>
            </a:endParaRPr>
          </a:p>
          <a:p>
            <a:r>
              <a:rPr lang="ja-JP" altLang="en-US" sz="1800" dirty="0">
                <a:solidFill>
                  <a:schemeClr val="tx1">
                    <a:lumMod val="50000"/>
                  </a:schemeClr>
                </a:solidFill>
                <a:latin typeface="Meiryo UI" panose="020B0604030504040204" pitchFamily="50" charset="-128"/>
                <a:ea typeface="Meiryo UI" panose="020B0604030504040204" pitchFamily="50" charset="-128"/>
              </a:rPr>
              <a:t>・地元関連企業との連携推進</a:t>
            </a:r>
            <a:endParaRPr lang="en-US" altLang="ja-JP" sz="1800" dirty="0">
              <a:solidFill>
                <a:schemeClr val="tx1">
                  <a:lumMod val="50000"/>
                </a:schemeClr>
              </a:solidFill>
              <a:latin typeface="Meiryo UI" panose="020B0604030504040204" pitchFamily="50" charset="-128"/>
              <a:ea typeface="Meiryo UI" panose="020B0604030504040204" pitchFamily="50" charset="-128"/>
            </a:endParaRPr>
          </a:p>
          <a:p>
            <a:r>
              <a:rPr lang="ja-JP" altLang="en-US" sz="1800" dirty="0">
                <a:solidFill>
                  <a:schemeClr val="tx1">
                    <a:lumMod val="50000"/>
                  </a:schemeClr>
                </a:solidFill>
                <a:latin typeface="Meiryo UI" panose="020B0604030504040204" pitchFamily="50" charset="-128"/>
                <a:ea typeface="Meiryo UI" panose="020B0604030504040204" pitchFamily="50" charset="-128"/>
              </a:rPr>
              <a:t>・消費者向け販売促進</a:t>
            </a:r>
            <a:endParaRPr lang="en-US" altLang="ja-JP" sz="1800" dirty="0">
              <a:solidFill>
                <a:schemeClr val="tx1">
                  <a:lumMod val="50000"/>
                </a:schemeClr>
              </a:solidFill>
              <a:latin typeface="Meiryo UI" panose="020B0604030504040204" pitchFamily="50" charset="-128"/>
              <a:ea typeface="Meiryo UI" panose="020B0604030504040204" pitchFamily="50" charset="-128"/>
            </a:endParaRPr>
          </a:p>
          <a:p>
            <a:endParaRPr lang="en-US" altLang="ja-JP" sz="1800" dirty="0">
              <a:solidFill>
                <a:schemeClr val="tx1">
                  <a:lumMod val="50000"/>
                </a:schemeClr>
              </a:solidFill>
              <a:latin typeface="Meiryo UI" panose="020B0604030504040204" pitchFamily="50" charset="-128"/>
              <a:ea typeface="Meiryo UI" panose="020B0604030504040204" pitchFamily="50" charset="-128"/>
              <a:cs typeface="Arial"/>
            </a:endParaRPr>
          </a:p>
        </p:txBody>
      </p:sp>
      <p:sp>
        <p:nvSpPr>
          <p:cNvPr id="7" name="正方形/長方形 6"/>
          <p:cNvSpPr/>
          <p:nvPr/>
        </p:nvSpPr>
        <p:spPr>
          <a:xfrm>
            <a:off x="2216696" y="4005064"/>
            <a:ext cx="5256584" cy="1800200"/>
          </a:xfrm>
          <a:prstGeom prst="rect">
            <a:avLst/>
          </a:prstGeom>
          <a:noFill/>
          <a:ln w="19050">
            <a:solidFill>
              <a:srgbClr val="FF0000"/>
            </a:solidFill>
            <a:prstDash val="dash"/>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Tree>
    <p:extLst>
      <p:ext uri="{BB962C8B-B14F-4D97-AF65-F5344CB8AC3E}">
        <p14:creationId xmlns:p14="http://schemas.microsoft.com/office/powerpoint/2010/main" val="12786846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調査対象</a:t>
            </a:r>
            <a:r>
              <a:rPr lang="en-US" altLang="ja-JP" sz="1800" dirty="0">
                <a:latin typeface="Meiryo UI" panose="020B0604030504040204" pitchFamily="50" charset="-128"/>
                <a:ea typeface="Meiryo UI" panose="020B0604030504040204" pitchFamily="50" charset="-128"/>
              </a:rPr>
              <a:t>3</a:t>
            </a:r>
            <a:r>
              <a:rPr lang="ja-JP" altLang="en-US" sz="1800" dirty="0">
                <a:latin typeface="Meiryo UI" panose="020B0604030504040204" pitchFamily="50" charset="-128"/>
                <a:ea typeface="Meiryo UI" panose="020B0604030504040204" pitchFamily="50" charset="-128"/>
              </a:rPr>
              <a:t>地域の状況</a:t>
            </a:r>
            <a:br>
              <a:rPr lang="en-US" altLang="ja-JP" sz="1800"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概況</a:t>
            </a:r>
            <a:endParaRPr kumimoji="1" lang="ja-JP" altLang="en-US" dirty="0">
              <a:latin typeface="Meiryo UI" panose="020B0604030504040204" pitchFamily="50" charset="-128"/>
              <a:ea typeface="Meiryo UI" panose="020B0604030504040204" pitchFamily="50" charset="-128"/>
            </a:endParaRPr>
          </a:p>
        </p:txBody>
      </p:sp>
      <p:graphicFrame>
        <p:nvGraphicFramePr>
          <p:cNvPr id="2" name="表 1"/>
          <p:cNvGraphicFramePr>
            <a:graphicFrameLocks noGrp="1"/>
          </p:cNvGraphicFramePr>
          <p:nvPr/>
        </p:nvGraphicFramePr>
        <p:xfrm>
          <a:off x="947505" y="836946"/>
          <a:ext cx="8028000" cy="4326478"/>
        </p:xfrm>
        <a:graphic>
          <a:graphicData uri="http://schemas.openxmlformats.org/drawingml/2006/table">
            <a:tbl>
              <a:tblPr firstRow="1" firstCol="1" bandRow="1">
                <a:tableStyleId>{5C22544A-7EE6-4342-B048-85BDC9FD1C3A}</a:tableStyleId>
              </a:tblPr>
              <a:tblGrid>
                <a:gridCol w="1224000">
                  <a:extLst>
                    <a:ext uri="{9D8B030D-6E8A-4147-A177-3AD203B41FA5}">
                      <a16:colId xmlns:a16="http://schemas.microsoft.com/office/drawing/2014/main" val="2093389021"/>
                    </a:ext>
                  </a:extLst>
                </a:gridCol>
                <a:gridCol w="2628000">
                  <a:extLst>
                    <a:ext uri="{9D8B030D-6E8A-4147-A177-3AD203B41FA5}">
                      <a16:colId xmlns:a16="http://schemas.microsoft.com/office/drawing/2014/main" val="167912703"/>
                    </a:ext>
                  </a:extLst>
                </a:gridCol>
                <a:gridCol w="756000">
                  <a:extLst>
                    <a:ext uri="{9D8B030D-6E8A-4147-A177-3AD203B41FA5}">
                      <a16:colId xmlns:a16="http://schemas.microsoft.com/office/drawing/2014/main" val="3103948690"/>
                    </a:ext>
                  </a:extLst>
                </a:gridCol>
                <a:gridCol w="1008000">
                  <a:extLst>
                    <a:ext uri="{9D8B030D-6E8A-4147-A177-3AD203B41FA5}">
                      <a16:colId xmlns:a16="http://schemas.microsoft.com/office/drawing/2014/main" val="1244918574"/>
                    </a:ext>
                  </a:extLst>
                </a:gridCol>
                <a:gridCol w="972000">
                  <a:extLst>
                    <a:ext uri="{9D8B030D-6E8A-4147-A177-3AD203B41FA5}">
                      <a16:colId xmlns:a16="http://schemas.microsoft.com/office/drawing/2014/main" val="2357727803"/>
                    </a:ext>
                  </a:extLst>
                </a:gridCol>
                <a:gridCol w="720000">
                  <a:extLst>
                    <a:ext uri="{9D8B030D-6E8A-4147-A177-3AD203B41FA5}">
                      <a16:colId xmlns:a16="http://schemas.microsoft.com/office/drawing/2014/main" val="2489374117"/>
                    </a:ext>
                  </a:extLst>
                </a:gridCol>
                <a:gridCol w="720000">
                  <a:extLst>
                    <a:ext uri="{9D8B030D-6E8A-4147-A177-3AD203B41FA5}">
                      <a16:colId xmlns:a16="http://schemas.microsoft.com/office/drawing/2014/main" val="2080832964"/>
                    </a:ext>
                  </a:extLst>
                </a:gridCol>
              </a:tblGrid>
              <a:tr h="395576">
                <a:tc>
                  <a:txBody>
                    <a:bodyPr/>
                    <a:lstStyle/>
                    <a:p>
                      <a:pPr algn="ctr">
                        <a:spcAft>
                          <a:spcPts val="0"/>
                        </a:spcAft>
                      </a:pPr>
                      <a:r>
                        <a:rPr lang="zh-CN" sz="1200" dirty="0">
                          <a:solidFill>
                            <a:schemeClr val="tx1">
                              <a:lumMod val="50000"/>
                            </a:schemeClr>
                          </a:solidFill>
                          <a:effectLst/>
                          <a:latin typeface="Meiryo UI" panose="020B0604030504040204" pitchFamily="50" charset="-128"/>
                          <a:ea typeface="Meiryo UI" panose="020B0604030504040204" pitchFamily="50" charset="-128"/>
                        </a:rPr>
                        <a:t>エリア</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44502" marR="445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ja-JP" sz="1200" dirty="0">
                          <a:solidFill>
                            <a:schemeClr val="tx1">
                              <a:lumMod val="50000"/>
                            </a:schemeClr>
                          </a:solidFill>
                          <a:effectLst/>
                          <a:latin typeface="Meiryo UI" panose="020B0604030504040204" pitchFamily="50" charset="-128"/>
                          <a:ea typeface="Meiryo UI" panose="020B0604030504040204" pitchFamily="50" charset="-128"/>
                        </a:rPr>
                        <a:t>地域特性</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44502" marR="445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zh-CN" sz="1200" dirty="0">
                          <a:solidFill>
                            <a:schemeClr val="tx1">
                              <a:lumMod val="50000"/>
                            </a:schemeClr>
                          </a:solidFill>
                          <a:effectLst/>
                          <a:latin typeface="Meiryo UI" panose="020B0604030504040204" pitchFamily="50" charset="-128"/>
                          <a:ea typeface="Meiryo UI" panose="020B0604030504040204" pitchFamily="50" charset="-128"/>
                        </a:rPr>
                        <a:t>人口</a:t>
                      </a:r>
                      <a:endParaRPr lang="en-US" altLang="zh-CN" sz="1200" dirty="0">
                        <a:solidFill>
                          <a:schemeClr val="tx1">
                            <a:lumMod val="50000"/>
                          </a:schemeClr>
                        </a:solidFill>
                        <a:effectLst/>
                        <a:latin typeface="Meiryo UI" panose="020B0604030504040204" pitchFamily="50" charset="-128"/>
                        <a:ea typeface="Meiryo UI" panose="020B0604030504040204" pitchFamily="50" charset="-128"/>
                      </a:endParaRPr>
                    </a:p>
                    <a:p>
                      <a:pPr algn="ctr">
                        <a:spcAft>
                          <a:spcPts val="0"/>
                        </a:spcAft>
                      </a:pPr>
                      <a:r>
                        <a:rPr lang="en-GB" sz="1200" dirty="0">
                          <a:solidFill>
                            <a:schemeClr val="tx1">
                              <a:lumMod val="50000"/>
                            </a:schemeClr>
                          </a:solidFill>
                          <a:effectLst/>
                          <a:latin typeface="Meiryo UI" panose="020B0604030504040204" pitchFamily="50" charset="-128"/>
                          <a:ea typeface="Meiryo UI" panose="020B0604030504040204" pitchFamily="50" charset="-128"/>
                        </a:rPr>
                        <a:t>(</a:t>
                      </a:r>
                      <a:r>
                        <a:rPr lang="zh-CN" sz="1200" dirty="0">
                          <a:solidFill>
                            <a:schemeClr val="tx1">
                              <a:lumMod val="50000"/>
                            </a:schemeClr>
                          </a:solidFill>
                          <a:effectLst/>
                          <a:latin typeface="Meiryo UI" panose="020B0604030504040204" pitchFamily="50" charset="-128"/>
                          <a:ea typeface="Meiryo UI" panose="020B0604030504040204" pitchFamily="50" charset="-128"/>
                        </a:rPr>
                        <a:t>百万人</a:t>
                      </a:r>
                      <a:r>
                        <a:rPr lang="en-GB" sz="1200" dirty="0">
                          <a:solidFill>
                            <a:schemeClr val="tx1">
                              <a:lumMod val="50000"/>
                            </a:schemeClr>
                          </a:solidFill>
                          <a:effectLst/>
                          <a:latin typeface="Meiryo UI" panose="020B0604030504040204" pitchFamily="50" charset="-128"/>
                          <a:ea typeface="Meiryo UI" panose="020B0604030504040204" pitchFamily="50" charset="-128"/>
                        </a:rPr>
                        <a:t>)</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44502" marR="445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GB" sz="1200" dirty="0">
                          <a:solidFill>
                            <a:schemeClr val="tx1">
                              <a:lumMod val="50000"/>
                            </a:schemeClr>
                          </a:solidFill>
                          <a:effectLst/>
                          <a:latin typeface="Meiryo UI" panose="020B0604030504040204" pitchFamily="50" charset="-128"/>
                          <a:ea typeface="Meiryo UI" panose="020B0604030504040204" pitchFamily="50" charset="-128"/>
                        </a:rPr>
                        <a:t>GDP</a:t>
                      </a:r>
                    </a:p>
                    <a:p>
                      <a:pPr algn="ctr">
                        <a:spcAft>
                          <a:spcPts val="0"/>
                        </a:spcAft>
                      </a:pPr>
                      <a:r>
                        <a:rPr lang="en-US" altLang="ja-JP" sz="1200" dirty="0">
                          <a:solidFill>
                            <a:schemeClr val="tx1">
                              <a:lumMod val="50000"/>
                            </a:schemeClr>
                          </a:solidFill>
                          <a:effectLst/>
                          <a:latin typeface="Meiryo UI" panose="020B0604030504040204" pitchFamily="50" charset="-128"/>
                          <a:ea typeface="Meiryo UI" panose="020B0604030504040204" pitchFamily="50" charset="-128"/>
                        </a:rPr>
                        <a:t>(</a:t>
                      </a:r>
                      <a:r>
                        <a:rPr lang="en-GB" sz="1200" dirty="0">
                          <a:solidFill>
                            <a:schemeClr val="tx1">
                              <a:lumMod val="50000"/>
                            </a:schemeClr>
                          </a:solidFill>
                          <a:effectLst/>
                          <a:latin typeface="Meiryo UI" panose="020B0604030504040204" pitchFamily="50" charset="-128"/>
                          <a:ea typeface="Meiryo UI" panose="020B0604030504040204" pitchFamily="50" charset="-128"/>
                        </a:rPr>
                        <a:t>10</a:t>
                      </a:r>
                      <a:r>
                        <a:rPr lang="ja-JP" sz="1200" dirty="0">
                          <a:solidFill>
                            <a:schemeClr val="tx1">
                              <a:lumMod val="50000"/>
                            </a:schemeClr>
                          </a:solidFill>
                          <a:effectLst/>
                          <a:latin typeface="Meiryo UI" panose="020B0604030504040204" pitchFamily="50" charset="-128"/>
                          <a:ea typeface="Meiryo UI" panose="020B0604030504040204" pitchFamily="50" charset="-128"/>
                        </a:rPr>
                        <a:t>億</a:t>
                      </a:r>
                      <a:r>
                        <a:rPr lang="en-GB" sz="1200" dirty="0">
                          <a:solidFill>
                            <a:schemeClr val="tx1">
                              <a:lumMod val="50000"/>
                            </a:schemeClr>
                          </a:solidFill>
                          <a:effectLst/>
                          <a:latin typeface="Meiryo UI" panose="020B0604030504040204" pitchFamily="50" charset="-128"/>
                          <a:ea typeface="Meiryo UI" panose="020B0604030504040204" pitchFamily="50" charset="-128"/>
                        </a:rPr>
                        <a:t>MYR</a:t>
                      </a:r>
                      <a:r>
                        <a:rPr lang="en-US" altLang="ja-JP" sz="1200" dirty="0">
                          <a:solidFill>
                            <a:schemeClr val="tx1">
                              <a:lumMod val="50000"/>
                            </a:schemeClr>
                          </a:solidFill>
                          <a:effectLst/>
                          <a:latin typeface="Meiryo UI" panose="020B0604030504040204" pitchFamily="50" charset="-128"/>
                          <a:ea typeface="Meiryo UI" panose="020B0604030504040204" pitchFamily="50" charset="-128"/>
                        </a:rPr>
                        <a:t>)</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44502" marR="445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ja-JP" sz="1200" dirty="0">
                          <a:solidFill>
                            <a:schemeClr val="tx1">
                              <a:lumMod val="50000"/>
                            </a:schemeClr>
                          </a:solidFill>
                          <a:effectLst/>
                          <a:latin typeface="Meiryo UI" panose="020B0604030504040204" pitchFamily="50" charset="-128"/>
                          <a:ea typeface="Meiryo UI" panose="020B0604030504040204" pitchFamily="50" charset="-128"/>
                        </a:rPr>
                        <a:t>一人当たり</a:t>
                      </a:r>
                      <a:r>
                        <a:rPr lang="en-GB" sz="1200" dirty="0">
                          <a:solidFill>
                            <a:schemeClr val="tx1">
                              <a:lumMod val="50000"/>
                            </a:schemeClr>
                          </a:solidFill>
                          <a:effectLst/>
                          <a:latin typeface="Meiryo UI" panose="020B0604030504040204" pitchFamily="50" charset="-128"/>
                          <a:ea typeface="Meiryo UI" panose="020B0604030504040204" pitchFamily="50" charset="-128"/>
                        </a:rPr>
                        <a:t>GDP(MYR)</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44502" marR="445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zh-CN" sz="1200" dirty="0">
                          <a:solidFill>
                            <a:schemeClr val="tx1">
                              <a:lumMod val="50000"/>
                            </a:schemeClr>
                          </a:solidFill>
                          <a:effectLst/>
                          <a:latin typeface="Meiryo UI" panose="020B0604030504040204" pitchFamily="50" charset="-128"/>
                          <a:ea typeface="Meiryo UI" panose="020B0604030504040204" pitchFamily="50" charset="-128"/>
                        </a:rPr>
                        <a:t>平均世帯月収</a:t>
                      </a:r>
                      <a:r>
                        <a:rPr lang="en-GB" sz="1200" dirty="0">
                          <a:solidFill>
                            <a:schemeClr val="tx1">
                              <a:lumMod val="50000"/>
                            </a:schemeClr>
                          </a:solidFill>
                          <a:effectLst/>
                          <a:latin typeface="Meiryo UI" panose="020B0604030504040204" pitchFamily="50" charset="-128"/>
                          <a:ea typeface="Meiryo UI" panose="020B0604030504040204" pitchFamily="50" charset="-128"/>
                        </a:rPr>
                        <a:t>(MYR)</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44502" marR="445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zh-CN" sz="1200" dirty="0">
                          <a:solidFill>
                            <a:schemeClr val="tx1">
                              <a:lumMod val="50000"/>
                            </a:schemeClr>
                          </a:solidFill>
                          <a:effectLst/>
                          <a:latin typeface="Meiryo UI" panose="020B0604030504040204" pitchFamily="50" charset="-128"/>
                          <a:ea typeface="Meiryo UI" panose="020B0604030504040204" pitchFamily="50" charset="-128"/>
                        </a:rPr>
                        <a:t>世帯月収の中央値</a:t>
                      </a:r>
                      <a:r>
                        <a:rPr lang="en-GB" sz="1200" dirty="0">
                          <a:solidFill>
                            <a:schemeClr val="tx1">
                              <a:lumMod val="50000"/>
                            </a:schemeClr>
                          </a:solidFill>
                          <a:effectLst/>
                          <a:latin typeface="Meiryo UI" panose="020B0604030504040204" pitchFamily="50" charset="-128"/>
                          <a:ea typeface="Meiryo UI" panose="020B0604030504040204" pitchFamily="50" charset="-128"/>
                        </a:rPr>
                        <a:t>(MYR)</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44502" marR="445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42280045"/>
                  </a:ext>
                </a:extLst>
              </a:tr>
              <a:tr h="890046">
                <a:tc>
                  <a:txBody>
                    <a:bodyPr/>
                    <a:lstStyle/>
                    <a:p>
                      <a:pPr algn="ctr">
                        <a:spcAft>
                          <a:spcPts val="0"/>
                        </a:spcAft>
                      </a:pPr>
                      <a:r>
                        <a:rPr lang="zh-CN" sz="1200" dirty="0">
                          <a:solidFill>
                            <a:schemeClr val="tx1">
                              <a:lumMod val="50000"/>
                            </a:schemeClr>
                          </a:solidFill>
                          <a:effectLst/>
                          <a:latin typeface="Meiryo UI" panose="020B0604030504040204" pitchFamily="50" charset="-128"/>
                          <a:ea typeface="Meiryo UI" panose="020B0604030504040204" pitchFamily="50" charset="-128"/>
                        </a:rPr>
                        <a:t>マレーシア </a:t>
                      </a:r>
                      <a:r>
                        <a:rPr lang="en-GB" sz="1200" dirty="0">
                          <a:solidFill>
                            <a:schemeClr val="tx1">
                              <a:lumMod val="50000"/>
                            </a:schemeClr>
                          </a:solidFill>
                          <a:effectLst/>
                          <a:latin typeface="Meiryo UI" panose="020B0604030504040204" pitchFamily="50" charset="-128"/>
                          <a:ea typeface="Meiryo UI" panose="020B0604030504040204" pitchFamily="50" charset="-128"/>
                        </a:rPr>
                        <a:t> </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44502" marR="445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ct val="130000"/>
                        </a:lnSpc>
                        <a:spcBef>
                          <a:spcPts val="600"/>
                        </a:spcBef>
                        <a:spcAft>
                          <a:spcPts val="1200"/>
                        </a:spcAft>
                      </a:pPr>
                      <a:r>
                        <a:rPr lang="ja-JP" sz="11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rPr>
                        <a:t>地域により民族分布が大きく異なる。半島東海岸、東マレーシアのマレー系割合は</a:t>
                      </a:r>
                      <a:r>
                        <a:rPr lang="en-GB" sz="11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rPr>
                        <a:t>8-9</a:t>
                      </a:r>
                      <a:r>
                        <a:rPr lang="ja-JP" sz="11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rPr>
                        <a:t>割を超える。中国系はマレーシアでは少数派だが、都心部ではやや高い</a:t>
                      </a:r>
                      <a:r>
                        <a:rPr lang="ja-JP" altLang="en-US" sz="11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rPr>
                        <a:t>比率</a:t>
                      </a:r>
                      <a:r>
                        <a:rPr lang="ja-JP" sz="11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rPr>
                        <a:t>で存在する。</a:t>
                      </a:r>
                      <a:endParaRPr lang="ja-JP" sz="14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spcAft>
                          <a:spcPts val="0"/>
                        </a:spcAft>
                      </a:pPr>
                      <a:r>
                        <a:rPr lang="en-GB" sz="1200" dirty="0">
                          <a:effectLst/>
                          <a:latin typeface="Meiryo UI" panose="020B0604030504040204" pitchFamily="50" charset="-128"/>
                          <a:ea typeface="Meiryo UI" panose="020B0604030504040204" pitchFamily="50" charset="-128"/>
                        </a:rPr>
                        <a:t>32.7</a:t>
                      </a:r>
                      <a:endParaRPr lang="ja-JP" sz="1200" dirty="0">
                        <a:effectLst/>
                        <a:latin typeface="Meiryo UI" panose="020B0604030504040204" pitchFamily="50" charset="-128"/>
                        <a:ea typeface="Meiryo UI" panose="020B0604030504040204" pitchFamily="50" charset="-128"/>
                        <a:cs typeface="Arial" panose="020B0604020202020204" pitchFamily="34" charset="0"/>
                      </a:endParaRPr>
                    </a:p>
                  </a:txBody>
                  <a:tcPr marL="44502" marR="445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spcAft>
                          <a:spcPts val="0"/>
                        </a:spcAft>
                      </a:pPr>
                      <a:r>
                        <a:rPr lang="en-CA" sz="1200" dirty="0">
                          <a:effectLst/>
                          <a:latin typeface="Meiryo UI" panose="020B0604030504040204" pitchFamily="50" charset="-128"/>
                          <a:ea typeface="Meiryo UI" panose="020B0604030504040204" pitchFamily="50" charset="-128"/>
                        </a:rPr>
                        <a:t>1,551.3 </a:t>
                      </a:r>
                      <a:endParaRPr lang="ja-JP" sz="1200" dirty="0">
                        <a:effectLst/>
                        <a:latin typeface="Meiryo UI" panose="020B0604030504040204" pitchFamily="50" charset="-128"/>
                        <a:ea typeface="Meiryo UI" panose="020B0604030504040204" pitchFamily="50" charset="-128"/>
                        <a:cs typeface="Arial" panose="020B0604020202020204" pitchFamily="34" charset="0"/>
                      </a:endParaRPr>
                    </a:p>
                  </a:txBody>
                  <a:tcPr marL="44502" marR="445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spcAft>
                          <a:spcPts val="0"/>
                        </a:spcAft>
                      </a:pPr>
                      <a:r>
                        <a:rPr lang="en-GB" sz="1200" dirty="0">
                          <a:effectLst/>
                          <a:latin typeface="Meiryo UI" panose="020B0604030504040204" pitchFamily="50" charset="-128"/>
                          <a:ea typeface="Meiryo UI" panose="020B0604030504040204" pitchFamily="50" charset="-128"/>
                        </a:rPr>
                        <a:t>47,439</a:t>
                      </a:r>
                      <a:endParaRPr lang="ja-JP" sz="1200" dirty="0">
                        <a:effectLst/>
                        <a:latin typeface="Meiryo UI" panose="020B0604030504040204" pitchFamily="50" charset="-128"/>
                        <a:ea typeface="Meiryo UI" panose="020B0604030504040204" pitchFamily="50" charset="-128"/>
                        <a:cs typeface="Arial" panose="020B0604020202020204" pitchFamily="34" charset="0"/>
                      </a:endParaRPr>
                    </a:p>
                  </a:txBody>
                  <a:tcPr marL="44502" marR="445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spcAft>
                          <a:spcPts val="0"/>
                        </a:spcAft>
                      </a:pPr>
                      <a:r>
                        <a:rPr lang="en-GB" sz="1200" dirty="0">
                          <a:effectLst/>
                          <a:latin typeface="Meiryo UI" panose="020B0604030504040204" pitchFamily="50" charset="-128"/>
                          <a:ea typeface="Meiryo UI" panose="020B0604030504040204" pitchFamily="50" charset="-128"/>
                        </a:rPr>
                        <a:t>7,089</a:t>
                      </a:r>
                      <a:endParaRPr lang="ja-JP" sz="1200" dirty="0">
                        <a:effectLst/>
                        <a:latin typeface="Meiryo UI" panose="020B0604030504040204" pitchFamily="50" charset="-128"/>
                        <a:ea typeface="Meiryo UI" panose="020B0604030504040204" pitchFamily="50" charset="-128"/>
                        <a:cs typeface="Arial" panose="020B0604020202020204" pitchFamily="34" charset="0"/>
                      </a:endParaRPr>
                    </a:p>
                  </a:txBody>
                  <a:tcPr marL="44502" marR="445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spcAft>
                          <a:spcPts val="0"/>
                        </a:spcAft>
                      </a:pPr>
                      <a:r>
                        <a:rPr lang="en-GB" sz="1200" dirty="0">
                          <a:effectLst/>
                          <a:latin typeface="Meiryo UI" panose="020B0604030504040204" pitchFamily="50" charset="-128"/>
                          <a:ea typeface="Meiryo UI" panose="020B0604030504040204" pitchFamily="50" charset="-128"/>
                        </a:rPr>
                        <a:t>5,209</a:t>
                      </a:r>
                      <a:endParaRPr lang="ja-JP" sz="1200" dirty="0">
                        <a:effectLst/>
                        <a:latin typeface="Meiryo UI" panose="020B0604030504040204" pitchFamily="50" charset="-128"/>
                        <a:ea typeface="Meiryo UI" panose="020B0604030504040204" pitchFamily="50" charset="-128"/>
                        <a:cs typeface="Arial" panose="020B0604020202020204" pitchFamily="34" charset="0"/>
                      </a:endParaRPr>
                    </a:p>
                  </a:txBody>
                  <a:tcPr marL="44502" marR="445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19375191"/>
                  </a:ext>
                </a:extLst>
              </a:tr>
              <a:tr h="504000">
                <a:tc>
                  <a:txBody>
                    <a:bodyPr/>
                    <a:lstStyle/>
                    <a:p>
                      <a:pPr algn="ctr">
                        <a:spcAft>
                          <a:spcPts val="0"/>
                        </a:spcAft>
                      </a:pPr>
                      <a:r>
                        <a:rPr lang="ja-JP" sz="1200" dirty="0">
                          <a:solidFill>
                            <a:schemeClr val="tx1">
                              <a:lumMod val="50000"/>
                            </a:schemeClr>
                          </a:solidFill>
                          <a:effectLst/>
                          <a:latin typeface="Meiryo UI" panose="020B0604030504040204" pitchFamily="50" charset="-128"/>
                          <a:ea typeface="Meiryo UI" panose="020B0604030504040204" pitchFamily="50" charset="-128"/>
                        </a:rPr>
                        <a:t>クアラルンプール</a:t>
                      </a:r>
                      <a:endParaRPr lang="en-US" altLang="ja-JP" sz="1200" dirty="0">
                        <a:solidFill>
                          <a:schemeClr val="tx1">
                            <a:lumMod val="50000"/>
                          </a:schemeClr>
                        </a:solidFill>
                        <a:effectLst/>
                        <a:latin typeface="Meiryo UI" panose="020B0604030504040204" pitchFamily="50" charset="-128"/>
                        <a:ea typeface="Meiryo UI" panose="020B0604030504040204" pitchFamily="50" charset="-128"/>
                      </a:endParaRPr>
                    </a:p>
                    <a:p>
                      <a:pPr algn="ctr">
                        <a:spcAft>
                          <a:spcPts val="0"/>
                        </a:spcAft>
                      </a:pPr>
                      <a:r>
                        <a:rPr lang="ja-JP" sz="1200" dirty="0">
                          <a:solidFill>
                            <a:schemeClr val="tx1">
                              <a:lumMod val="50000"/>
                            </a:schemeClr>
                          </a:solidFill>
                          <a:effectLst/>
                          <a:latin typeface="Meiryo UI" panose="020B0604030504040204" pitchFamily="50" charset="-128"/>
                          <a:ea typeface="Meiryo UI" panose="020B0604030504040204" pitchFamily="50" charset="-128"/>
                        </a:rPr>
                        <a:t>（連邦直轄領）</a:t>
                      </a:r>
                      <a:r>
                        <a:rPr lang="en-GB" sz="1200" dirty="0">
                          <a:solidFill>
                            <a:schemeClr val="tx1">
                              <a:lumMod val="50000"/>
                            </a:schemeClr>
                          </a:solidFill>
                          <a:effectLst/>
                          <a:latin typeface="Meiryo UI" panose="020B0604030504040204" pitchFamily="50" charset="-128"/>
                          <a:ea typeface="Meiryo UI" panose="020B0604030504040204" pitchFamily="50" charset="-128"/>
                        </a:rPr>
                        <a:t> </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44502" marR="445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spcAft>
                          <a:spcPts val="0"/>
                        </a:spcAft>
                      </a:pPr>
                      <a:r>
                        <a:rPr lang="en-GB" sz="1200" dirty="0">
                          <a:effectLst/>
                          <a:latin typeface="Meiryo UI" panose="020B0604030504040204" pitchFamily="50" charset="-128"/>
                          <a:ea typeface="Meiryo UI" panose="020B0604030504040204" pitchFamily="50" charset="-128"/>
                        </a:rPr>
                        <a:t> </a:t>
                      </a:r>
                      <a:r>
                        <a:rPr lang="ja-JP" sz="1200" dirty="0">
                          <a:effectLst/>
                          <a:latin typeface="Meiryo UI" panose="020B0604030504040204" pitchFamily="50" charset="-128"/>
                          <a:ea typeface="Meiryo UI" panose="020B0604030504040204" pitchFamily="50" charset="-128"/>
                        </a:rPr>
                        <a:t>マレーシアの首都であり、商業・金融の中心地</a:t>
                      </a:r>
                      <a:endParaRPr lang="ja-JP" sz="1200" dirty="0">
                        <a:effectLst/>
                        <a:latin typeface="Meiryo UI" panose="020B0604030504040204" pitchFamily="50" charset="-128"/>
                        <a:ea typeface="Meiryo UI" panose="020B0604030504040204" pitchFamily="50" charset="-128"/>
                        <a:cs typeface="Arial" panose="020B0604020202020204" pitchFamily="34" charset="0"/>
                      </a:endParaRPr>
                    </a:p>
                  </a:txBody>
                  <a:tcPr marL="44502" marR="445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spcAft>
                          <a:spcPts val="0"/>
                        </a:spcAft>
                      </a:pPr>
                      <a:r>
                        <a:rPr lang="en-GB" sz="1200" dirty="0">
                          <a:effectLst/>
                          <a:latin typeface="Meiryo UI" panose="020B0604030504040204" pitchFamily="50" charset="-128"/>
                          <a:ea typeface="Meiryo UI" panose="020B0604030504040204" pitchFamily="50" charset="-128"/>
                        </a:rPr>
                        <a:t>1.9</a:t>
                      </a:r>
                      <a:endParaRPr lang="ja-JP" sz="1200" dirty="0">
                        <a:effectLst/>
                        <a:latin typeface="Meiryo UI" panose="020B0604030504040204" pitchFamily="50" charset="-128"/>
                        <a:ea typeface="Meiryo UI" panose="020B0604030504040204" pitchFamily="50" charset="-128"/>
                        <a:cs typeface="Arial" panose="020B0604020202020204" pitchFamily="34" charset="0"/>
                      </a:endParaRPr>
                    </a:p>
                  </a:txBody>
                  <a:tcPr marL="44502" marR="445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4F6FA"/>
                    </a:solidFill>
                  </a:tcPr>
                </a:tc>
                <a:tc>
                  <a:txBody>
                    <a:bodyPr/>
                    <a:lstStyle/>
                    <a:p>
                      <a:pPr algn="r">
                        <a:spcAft>
                          <a:spcPts val="0"/>
                        </a:spcAft>
                      </a:pPr>
                      <a:r>
                        <a:rPr lang="en-CA" sz="1200">
                          <a:effectLst/>
                          <a:latin typeface="Meiryo UI" panose="020B0604030504040204" pitchFamily="50" charset="-128"/>
                          <a:ea typeface="Meiryo UI" panose="020B0604030504040204" pitchFamily="50" charset="-128"/>
                        </a:rPr>
                        <a:t>211.5 </a:t>
                      </a:r>
                      <a:endParaRPr lang="ja-JP" sz="1200">
                        <a:effectLst/>
                        <a:latin typeface="Meiryo UI" panose="020B0604030504040204" pitchFamily="50" charset="-128"/>
                        <a:ea typeface="Meiryo UI" panose="020B0604030504040204" pitchFamily="50" charset="-128"/>
                      </a:endParaRPr>
                    </a:p>
                    <a:p>
                      <a:pPr algn="r">
                        <a:spcAft>
                          <a:spcPts val="0"/>
                        </a:spcAft>
                      </a:pPr>
                      <a:r>
                        <a:rPr lang="en-CA" sz="1200">
                          <a:effectLst/>
                          <a:latin typeface="Meiryo UI" panose="020B0604030504040204" pitchFamily="50" charset="-128"/>
                          <a:ea typeface="Meiryo UI" panose="020B0604030504040204" pitchFamily="50" charset="-128"/>
                        </a:rPr>
                        <a:t>(13.6%)</a:t>
                      </a:r>
                      <a:endParaRPr lang="ja-JP" sz="1200">
                        <a:effectLst/>
                        <a:latin typeface="Meiryo UI" panose="020B0604030504040204" pitchFamily="50" charset="-128"/>
                        <a:ea typeface="Meiryo UI" panose="020B0604030504040204" pitchFamily="50" charset="-128"/>
                        <a:cs typeface="Arial" panose="020B0604020202020204" pitchFamily="34" charset="0"/>
                      </a:endParaRPr>
                    </a:p>
                  </a:txBody>
                  <a:tcPr marL="44502" marR="445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spcAft>
                          <a:spcPts val="0"/>
                        </a:spcAft>
                      </a:pPr>
                      <a:r>
                        <a:rPr lang="en-GB" sz="1200" dirty="0">
                          <a:effectLst/>
                          <a:latin typeface="Meiryo UI" panose="020B0604030504040204" pitchFamily="50" charset="-128"/>
                          <a:ea typeface="Meiryo UI" panose="020B0604030504040204" pitchFamily="50" charset="-128"/>
                        </a:rPr>
                        <a:t>111,292</a:t>
                      </a:r>
                      <a:endParaRPr lang="ja-JP" sz="1200" dirty="0">
                        <a:effectLst/>
                        <a:latin typeface="Meiryo UI" panose="020B0604030504040204" pitchFamily="50" charset="-128"/>
                        <a:ea typeface="Meiryo UI" panose="020B0604030504040204" pitchFamily="50" charset="-128"/>
                        <a:cs typeface="Arial" panose="020B0604020202020204" pitchFamily="34" charset="0"/>
                      </a:endParaRPr>
                    </a:p>
                  </a:txBody>
                  <a:tcPr marL="44502" marR="445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r">
                        <a:spcAft>
                          <a:spcPts val="0"/>
                        </a:spcAft>
                      </a:pPr>
                      <a:r>
                        <a:rPr lang="en-GB" sz="1200" dirty="0">
                          <a:effectLst/>
                          <a:latin typeface="Meiryo UI" panose="020B0604030504040204" pitchFamily="50" charset="-128"/>
                          <a:ea typeface="Meiryo UI" panose="020B0604030504040204" pitchFamily="50" charset="-128"/>
                        </a:rPr>
                        <a:t>11,728</a:t>
                      </a:r>
                      <a:endParaRPr lang="ja-JP" sz="1200" dirty="0">
                        <a:effectLst/>
                        <a:latin typeface="Meiryo UI" panose="020B0604030504040204" pitchFamily="50" charset="-128"/>
                        <a:ea typeface="Meiryo UI" panose="020B0604030504040204" pitchFamily="50" charset="-128"/>
                        <a:cs typeface="Arial" panose="020B0604020202020204" pitchFamily="34" charset="0"/>
                      </a:endParaRPr>
                    </a:p>
                  </a:txBody>
                  <a:tcPr marL="44502" marR="445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4F6FA"/>
                    </a:solidFill>
                  </a:tcPr>
                </a:tc>
                <a:tc>
                  <a:txBody>
                    <a:bodyPr/>
                    <a:lstStyle/>
                    <a:p>
                      <a:pPr algn="r">
                        <a:spcAft>
                          <a:spcPts val="0"/>
                        </a:spcAft>
                      </a:pPr>
                      <a:r>
                        <a:rPr lang="en-GB" sz="1200" dirty="0">
                          <a:effectLst/>
                          <a:latin typeface="Meiryo UI" panose="020B0604030504040204" pitchFamily="50" charset="-128"/>
                          <a:ea typeface="Meiryo UI" panose="020B0604030504040204" pitchFamily="50" charset="-128"/>
                        </a:rPr>
                        <a:t>9,093</a:t>
                      </a:r>
                      <a:endParaRPr lang="ja-JP" sz="1200" dirty="0">
                        <a:effectLst/>
                        <a:latin typeface="Meiryo UI" panose="020B0604030504040204" pitchFamily="50" charset="-128"/>
                        <a:ea typeface="Meiryo UI" panose="020B0604030504040204" pitchFamily="50" charset="-128"/>
                        <a:cs typeface="Arial" panose="020B0604020202020204" pitchFamily="34" charset="0"/>
                      </a:endParaRPr>
                    </a:p>
                  </a:txBody>
                  <a:tcPr marL="44502" marR="445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4F6FA"/>
                    </a:solidFill>
                  </a:tcPr>
                </a:tc>
                <a:extLst>
                  <a:ext uri="{0D108BD9-81ED-4DB2-BD59-A6C34878D82A}">
                    <a16:rowId xmlns:a16="http://schemas.microsoft.com/office/drawing/2014/main" val="1146492949"/>
                  </a:ext>
                </a:extLst>
              </a:tr>
              <a:tr h="504000">
                <a:tc>
                  <a:txBody>
                    <a:bodyPr/>
                    <a:lstStyle/>
                    <a:p>
                      <a:pPr algn="ctr">
                        <a:spcAft>
                          <a:spcPts val="0"/>
                        </a:spcAft>
                      </a:pPr>
                      <a:r>
                        <a:rPr lang="ja-JP" sz="1200" dirty="0">
                          <a:solidFill>
                            <a:schemeClr val="tx1">
                              <a:lumMod val="50000"/>
                            </a:schemeClr>
                          </a:solidFill>
                          <a:effectLst/>
                          <a:latin typeface="Calibri" panose="020F0502020204030204" pitchFamily="34" charset="0"/>
                          <a:ea typeface="Meiryo UI" panose="020B0604030504040204" pitchFamily="50" charset="-128"/>
                          <a:cs typeface="Arial" panose="020B0604020202020204" pitchFamily="34" charset="0"/>
                        </a:rPr>
                        <a:t>プトラジャヤ</a:t>
                      </a:r>
                      <a:endParaRPr lang="en-US" altLang="ja-JP" sz="1200" dirty="0">
                        <a:solidFill>
                          <a:schemeClr val="tx1">
                            <a:lumMod val="50000"/>
                          </a:schemeClr>
                        </a:solidFill>
                        <a:effectLst/>
                        <a:latin typeface="Calibri" panose="020F0502020204030204" pitchFamily="34" charset="0"/>
                        <a:ea typeface="Meiryo UI" panose="020B0604030504040204" pitchFamily="50" charset="-128"/>
                        <a:cs typeface="Arial" panose="020B0604020202020204" pitchFamily="34" charset="0"/>
                      </a:endParaRPr>
                    </a:p>
                    <a:p>
                      <a:pPr algn="ctr">
                        <a:spcAft>
                          <a:spcPts val="0"/>
                        </a:spcAft>
                      </a:pPr>
                      <a:r>
                        <a:rPr lang="ja-JP" sz="1200" dirty="0">
                          <a:solidFill>
                            <a:schemeClr val="tx1">
                              <a:lumMod val="50000"/>
                            </a:schemeClr>
                          </a:solidFill>
                          <a:effectLst/>
                          <a:latin typeface="Calibri" panose="020F0502020204030204" pitchFamily="34" charset="0"/>
                          <a:ea typeface="Meiryo UI" panose="020B0604030504040204" pitchFamily="50" charset="-128"/>
                          <a:cs typeface="Arial" panose="020B0604020202020204" pitchFamily="34" charset="0"/>
                        </a:rPr>
                        <a:t>（連邦直轄領）</a:t>
                      </a:r>
                      <a:endParaRPr lang="ja-JP" sz="2000" dirty="0">
                        <a:solidFill>
                          <a:schemeClr val="tx1">
                            <a:lumMod val="50000"/>
                          </a:schemeClr>
                        </a:solidFill>
                        <a:effectLst/>
                        <a:latin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spcAft>
                          <a:spcPts val="0"/>
                        </a:spcAft>
                      </a:pPr>
                      <a:r>
                        <a:rPr lang="ja-JP" sz="1200" dirty="0">
                          <a:solidFill>
                            <a:schemeClr val="tx1">
                              <a:lumMod val="50000"/>
                            </a:schemeClr>
                          </a:solidFill>
                          <a:effectLst/>
                          <a:latin typeface="Calibri" panose="020F0502020204030204" pitchFamily="34" charset="0"/>
                          <a:ea typeface="Meiryo UI" panose="020B0604030504040204" pitchFamily="50" charset="-128"/>
                          <a:cs typeface="Arial" panose="020B0604020202020204" pitchFamily="34" charset="0"/>
                        </a:rPr>
                        <a:t>マレーシアの行政首都</a:t>
                      </a:r>
                      <a:r>
                        <a:rPr lang="ja-JP" altLang="en-US" sz="1200" dirty="0">
                          <a:solidFill>
                            <a:schemeClr val="tx1">
                              <a:lumMod val="50000"/>
                            </a:schemeClr>
                          </a:solidFill>
                          <a:effectLst/>
                          <a:latin typeface="Calibri" panose="020F0502020204030204" pitchFamily="34" charset="0"/>
                          <a:ea typeface="Meiryo UI" panose="020B0604030504040204" pitchFamily="50" charset="-128"/>
                          <a:cs typeface="Arial" panose="020B0604020202020204" pitchFamily="34" charset="0"/>
                        </a:rPr>
                        <a:t>で</a:t>
                      </a:r>
                      <a:r>
                        <a:rPr lang="ja-JP" sz="1200" dirty="0">
                          <a:solidFill>
                            <a:schemeClr val="tx1">
                              <a:lumMod val="50000"/>
                            </a:schemeClr>
                          </a:solidFill>
                          <a:effectLst/>
                          <a:latin typeface="Calibri" panose="020F0502020204030204" pitchFamily="34" charset="0"/>
                          <a:ea typeface="Meiryo UI" panose="020B0604030504040204" pitchFamily="50" charset="-128"/>
                          <a:cs typeface="Arial" panose="020B0604020202020204" pitchFamily="34" charset="0"/>
                        </a:rPr>
                        <a:t>住民の大半は政府関係者</a:t>
                      </a:r>
                      <a:endParaRPr lang="ja-JP" sz="1200" dirty="0">
                        <a:solidFill>
                          <a:schemeClr val="tx1">
                            <a:lumMod val="50000"/>
                          </a:schemeClr>
                        </a:solidFill>
                        <a:effectLst/>
                        <a:latin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spcAft>
                          <a:spcPts val="0"/>
                        </a:spcAft>
                      </a:pPr>
                      <a:r>
                        <a:rPr lang="en-GB" sz="1200" dirty="0">
                          <a:solidFill>
                            <a:schemeClr val="tx1">
                              <a:lumMod val="50000"/>
                            </a:schemeClr>
                          </a:solidFill>
                          <a:effectLst/>
                          <a:latin typeface="Meiryo UI" panose="020B0604030504040204" pitchFamily="50" charset="-128"/>
                          <a:cs typeface="Arial" panose="020B0604020202020204" pitchFamily="34" charset="0"/>
                        </a:rPr>
                        <a:t>0.1</a:t>
                      </a:r>
                      <a:endParaRPr lang="ja-JP" sz="1200" dirty="0">
                        <a:solidFill>
                          <a:schemeClr val="tx1">
                            <a:lumMod val="50000"/>
                          </a:schemeClr>
                        </a:solidFill>
                        <a:effectLst/>
                        <a:latin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spcAft>
                          <a:spcPts val="0"/>
                        </a:spcAft>
                      </a:pPr>
                      <a:r>
                        <a:rPr lang="zh-CN" sz="700" dirty="0">
                          <a:solidFill>
                            <a:schemeClr val="tx1">
                              <a:lumMod val="50000"/>
                            </a:schemeClr>
                          </a:solidFill>
                          <a:effectLst/>
                          <a:latin typeface="Calibri" panose="020F0502020204030204" pitchFamily="34" charset="0"/>
                          <a:ea typeface="Meiryo UI" panose="020B0604030504040204" pitchFamily="50" charset="-128"/>
                          <a:cs typeface="Arial" panose="020B0604020202020204" pitchFamily="34" charset="0"/>
                        </a:rPr>
                        <a:t>クアラルンプール統計に含まれるため、単独では集計されていない</a:t>
                      </a:r>
                      <a:r>
                        <a:rPr lang="ja-JP" sz="700" dirty="0" err="1">
                          <a:solidFill>
                            <a:schemeClr val="tx1">
                              <a:lumMod val="50000"/>
                            </a:schemeClr>
                          </a:solidFill>
                          <a:effectLst/>
                          <a:latin typeface="Calibri" panose="020F0502020204030204" pitchFamily="34" charset="0"/>
                          <a:ea typeface="Meiryo UI" panose="020B0604030504040204" pitchFamily="50" charset="-128"/>
                          <a:cs typeface="Arial" panose="020B0604020202020204" pitchFamily="34" charset="0"/>
                        </a:rPr>
                        <a:t>。</a:t>
                      </a:r>
                      <a:endParaRPr lang="ja-JP" sz="700" dirty="0">
                        <a:solidFill>
                          <a:schemeClr val="tx1">
                            <a:lumMod val="50000"/>
                          </a:schemeClr>
                        </a:solidFill>
                        <a:effectLst/>
                        <a:latin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9EDF5"/>
                    </a:solidFill>
                  </a:tcPr>
                </a:tc>
                <a:tc>
                  <a:txBody>
                    <a:bodyPr/>
                    <a:lstStyle/>
                    <a:p>
                      <a:pPr algn="l">
                        <a:spcAft>
                          <a:spcPts val="0"/>
                        </a:spcAft>
                      </a:pPr>
                      <a:r>
                        <a:rPr lang="zh-CN" sz="700" dirty="0">
                          <a:solidFill>
                            <a:schemeClr val="tx1">
                              <a:lumMod val="50000"/>
                            </a:schemeClr>
                          </a:solidFill>
                          <a:effectLst/>
                          <a:latin typeface="Calibri" panose="020F0502020204030204" pitchFamily="34" charset="0"/>
                          <a:ea typeface="Meiryo UI" panose="020B0604030504040204" pitchFamily="50" charset="-128"/>
                          <a:cs typeface="Arial" panose="020B0604020202020204" pitchFamily="34" charset="0"/>
                        </a:rPr>
                        <a:t>クアラルンプール統計に含まれるため、単独では集計されていない</a:t>
                      </a:r>
                      <a:r>
                        <a:rPr lang="ja-JP" sz="700" dirty="0" err="1">
                          <a:solidFill>
                            <a:schemeClr val="tx1">
                              <a:lumMod val="50000"/>
                            </a:schemeClr>
                          </a:solidFill>
                          <a:effectLst/>
                          <a:latin typeface="Calibri" panose="020F0502020204030204" pitchFamily="34" charset="0"/>
                          <a:ea typeface="Meiryo UI" panose="020B0604030504040204" pitchFamily="50" charset="-128"/>
                          <a:cs typeface="Arial" panose="020B0604020202020204" pitchFamily="34" charset="0"/>
                        </a:rPr>
                        <a:t>。</a:t>
                      </a:r>
                      <a:endParaRPr lang="ja-JP" sz="700" dirty="0">
                        <a:solidFill>
                          <a:schemeClr val="tx1">
                            <a:lumMod val="50000"/>
                          </a:schemeClr>
                        </a:solidFill>
                        <a:effectLst/>
                        <a:latin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9EDF5"/>
                    </a:solidFill>
                  </a:tcPr>
                </a:tc>
                <a:tc>
                  <a:txBody>
                    <a:bodyPr/>
                    <a:lstStyle/>
                    <a:p>
                      <a:pPr algn="r">
                        <a:spcAft>
                          <a:spcPts val="0"/>
                        </a:spcAft>
                      </a:pPr>
                      <a:r>
                        <a:rPr lang="en-GB" sz="1200" dirty="0">
                          <a:solidFill>
                            <a:schemeClr val="tx1">
                              <a:lumMod val="50000"/>
                            </a:schemeClr>
                          </a:solidFill>
                          <a:effectLst/>
                          <a:latin typeface="Meiryo UI" panose="020B0604030504040204" pitchFamily="50" charset="-128"/>
                          <a:cs typeface="Arial" panose="020B0604020202020204" pitchFamily="34" charset="0"/>
                        </a:rPr>
                        <a:t>12,840</a:t>
                      </a:r>
                      <a:endParaRPr lang="ja-JP" sz="1200" dirty="0">
                        <a:solidFill>
                          <a:schemeClr val="tx1">
                            <a:lumMod val="50000"/>
                          </a:schemeClr>
                        </a:solidFill>
                        <a:effectLst/>
                        <a:latin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r">
                        <a:spcAft>
                          <a:spcPts val="0"/>
                        </a:spcAft>
                      </a:pPr>
                      <a:r>
                        <a:rPr lang="en-GB" sz="1200" dirty="0">
                          <a:solidFill>
                            <a:schemeClr val="tx1">
                              <a:lumMod val="50000"/>
                            </a:schemeClr>
                          </a:solidFill>
                          <a:effectLst/>
                          <a:latin typeface="Meiryo UI" panose="020B0604030504040204" pitchFamily="50" charset="-128"/>
                          <a:cs typeface="Arial" panose="020B0604020202020204" pitchFamily="34" charset="0"/>
                        </a:rPr>
                        <a:t>9,983</a:t>
                      </a:r>
                      <a:endParaRPr lang="ja-JP" sz="1200" dirty="0">
                        <a:solidFill>
                          <a:schemeClr val="tx1">
                            <a:lumMod val="50000"/>
                          </a:schemeClr>
                        </a:solidFill>
                        <a:effectLst/>
                        <a:latin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455936355"/>
                  </a:ext>
                </a:extLst>
              </a:tr>
              <a:tr h="791152">
                <a:tc>
                  <a:txBody>
                    <a:bodyPr/>
                    <a:lstStyle/>
                    <a:p>
                      <a:pPr algn="ctr">
                        <a:spcAft>
                          <a:spcPts val="0"/>
                        </a:spcAft>
                      </a:pPr>
                      <a:r>
                        <a:rPr lang="zh-CN" sz="1200" dirty="0">
                          <a:solidFill>
                            <a:schemeClr val="tx1">
                              <a:lumMod val="50000"/>
                            </a:schemeClr>
                          </a:solidFill>
                          <a:effectLst/>
                          <a:latin typeface="Meiryo UI" panose="020B0604030504040204" pitchFamily="50" charset="-128"/>
                          <a:ea typeface="Meiryo UI" panose="020B0604030504040204" pitchFamily="50" charset="-128"/>
                        </a:rPr>
                        <a:t>スランゴール州</a:t>
                      </a:r>
                      <a:r>
                        <a:rPr lang="en-GB" sz="1200" dirty="0">
                          <a:solidFill>
                            <a:schemeClr val="tx1">
                              <a:lumMod val="50000"/>
                            </a:schemeClr>
                          </a:solidFill>
                          <a:effectLst/>
                          <a:latin typeface="Meiryo UI" panose="020B0604030504040204" pitchFamily="50" charset="-128"/>
                          <a:ea typeface="Meiryo UI" panose="020B0604030504040204" pitchFamily="50" charset="-128"/>
                        </a:rPr>
                        <a:t> </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44502" marR="445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zh-CN" sz="1200" dirty="0">
                          <a:effectLst/>
                          <a:latin typeface="Meiryo UI" panose="020B0604030504040204" pitchFamily="50" charset="-128"/>
                          <a:ea typeface="Meiryo UI" panose="020B0604030504040204" pitchFamily="50" charset="-128"/>
                        </a:rPr>
                        <a:t>マレーシア最大の経済規模と人口を有している。インフラが整備され、生活水準が高く、マレーシアで最も発展し</a:t>
                      </a:r>
                      <a:r>
                        <a:rPr lang="ja-JP" altLang="en-US" sz="1200" dirty="0">
                          <a:effectLst/>
                          <a:latin typeface="Meiryo UI" panose="020B0604030504040204" pitchFamily="50" charset="-128"/>
                          <a:ea typeface="Meiryo UI" panose="020B0604030504040204" pitchFamily="50" charset="-128"/>
                        </a:rPr>
                        <a:t>ている</a:t>
                      </a:r>
                      <a:r>
                        <a:rPr lang="zh-CN" sz="1200" dirty="0">
                          <a:effectLst/>
                          <a:latin typeface="Meiryo UI" panose="020B0604030504040204" pitchFamily="50" charset="-128"/>
                          <a:ea typeface="Meiryo UI" panose="020B0604030504040204" pitchFamily="50" charset="-128"/>
                        </a:rPr>
                        <a:t>州の</a:t>
                      </a:r>
                      <a:r>
                        <a:rPr lang="ja-JP" altLang="en-US" sz="1200" dirty="0">
                          <a:effectLst/>
                          <a:latin typeface="Meiryo UI" panose="020B0604030504040204" pitchFamily="50" charset="-128"/>
                          <a:ea typeface="Meiryo UI" panose="020B0604030504040204" pitchFamily="50" charset="-128"/>
                        </a:rPr>
                        <a:t>一つ</a:t>
                      </a:r>
                      <a:endParaRPr lang="ja-JP" sz="1200" dirty="0">
                        <a:effectLst/>
                        <a:latin typeface="Meiryo UI" panose="020B0604030504040204" pitchFamily="50" charset="-128"/>
                        <a:ea typeface="Meiryo UI" panose="020B0604030504040204" pitchFamily="50" charset="-128"/>
                        <a:cs typeface="Arial" panose="020B0604020202020204" pitchFamily="34" charset="0"/>
                      </a:endParaRPr>
                    </a:p>
                  </a:txBody>
                  <a:tcPr marL="44502" marR="445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spcAft>
                          <a:spcPts val="0"/>
                        </a:spcAft>
                      </a:pPr>
                      <a:r>
                        <a:rPr lang="en-GB" sz="1200" dirty="0">
                          <a:effectLst/>
                          <a:latin typeface="Meiryo UI" panose="020B0604030504040204" pitchFamily="50" charset="-128"/>
                          <a:ea typeface="Meiryo UI" panose="020B0604030504040204" pitchFamily="50" charset="-128"/>
                        </a:rPr>
                        <a:t>7.0</a:t>
                      </a:r>
                      <a:endParaRPr lang="ja-JP" sz="1200" dirty="0">
                        <a:effectLst/>
                        <a:latin typeface="Meiryo UI" panose="020B0604030504040204" pitchFamily="50" charset="-128"/>
                        <a:ea typeface="Meiryo UI" panose="020B0604030504040204" pitchFamily="50" charset="-128"/>
                        <a:cs typeface="Arial" panose="020B0604020202020204" pitchFamily="34" charset="0"/>
                      </a:endParaRPr>
                    </a:p>
                  </a:txBody>
                  <a:tcPr marL="44502" marR="445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spcAft>
                          <a:spcPts val="0"/>
                        </a:spcAft>
                      </a:pPr>
                      <a:r>
                        <a:rPr lang="en-CA" sz="1200" dirty="0">
                          <a:effectLst/>
                          <a:latin typeface="Meiryo UI" panose="020B0604030504040204" pitchFamily="50" charset="-128"/>
                          <a:ea typeface="Meiryo UI" panose="020B0604030504040204" pitchFamily="50" charset="-128"/>
                        </a:rPr>
                        <a:t>363.5</a:t>
                      </a:r>
                      <a:endParaRPr lang="ja-JP" sz="1200" dirty="0">
                        <a:effectLst/>
                        <a:latin typeface="Meiryo UI" panose="020B0604030504040204" pitchFamily="50" charset="-128"/>
                        <a:ea typeface="Meiryo UI" panose="020B0604030504040204" pitchFamily="50" charset="-128"/>
                      </a:endParaRPr>
                    </a:p>
                    <a:p>
                      <a:pPr algn="r">
                        <a:spcAft>
                          <a:spcPts val="0"/>
                        </a:spcAft>
                      </a:pPr>
                      <a:r>
                        <a:rPr lang="en-CA" sz="1200" dirty="0">
                          <a:effectLst/>
                          <a:latin typeface="Meiryo UI" panose="020B0604030504040204" pitchFamily="50" charset="-128"/>
                          <a:ea typeface="Meiryo UI" panose="020B0604030504040204" pitchFamily="50" charset="-128"/>
                        </a:rPr>
                        <a:t>(23.4%) </a:t>
                      </a:r>
                      <a:endParaRPr lang="ja-JP" sz="1200" dirty="0">
                        <a:effectLst/>
                        <a:latin typeface="Meiryo UI" panose="020B0604030504040204" pitchFamily="50" charset="-128"/>
                        <a:ea typeface="Meiryo UI" panose="020B0604030504040204" pitchFamily="50" charset="-128"/>
                        <a:cs typeface="Arial" panose="020B0604020202020204" pitchFamily="34" charset="0"/>
                      </a:endParaRPr>
                    </a:p>
                  </a:txBody>
                  <a:tcPr marL="44502" marR="445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r">
                        <a:spcAft>
                          <a:spcPts val="0"/>
                        </a:spcAft>
                      </a:pPr>
                      <a:r>
                        <a:rPr lang="en-GB" sz="1200">
                          <a:effectLst/>
                          <a:latin typeface="Meiryo UI" panose="020B0604030504040204" pitchFamily="50" charset="-128"/>
                          <a:ea typeface="Meiryo UI" panose="020B0604030504040204" pitchFamily="50" charset="-128"/>
                        </a:rPr>
                        <a:t>51,930</a:t>
                      </a:r>
                      <a:endParaRPr lang="ja-JP" sz="1200">
                        <a:effectLst/>
                        <a:latin typeface="Meiryo UI" panose="020B0604030504040204" pitchFamily="50" charset="-128"/>
                        <a:ea typeface="Meiryo UI" panose="020B0604030504040204" pitchFamily="50" charset="-128"/>
                        <a:cs typeface="Arial" panose="020B0604020202020204" pitchFamily="34" charset="0"/>
                      </a:endParaRPr>
                    </a:p>
                  </a:txBody>
                  <a:tcPr marL="44502" marR="445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spcAft>
                          <a:spcPts val="0"/>
                        </a:spcAft>
                      </a:pPr>
                      <a:r>
                        <a:rPr lang="en-GB" sz="1200">
                          <a:effectLst/>
                          <a:latin typeface="Meiryo UI" panose="020B0604030504040204" pitchFamily="50" charset="-128"/>
                          <a:ea typeface="Meiryo UI" panose="020B0604030504040204" pitchFamily="50" charset="-128"/>
                        </a:rPr>
                        <a:t>9,668</a:t>
                      </a:r>
                      <a:endParaRPr lang="ja-JP" sz="1200">
                        <a:effectLst/>
                        <a:latin typeface="Meiryo UI" panose="020B0604030504040204" pitchFamily="50" charset="-128"/>
                        <a:ea typeface="Meiryo UI" panose="020B0604030504040204" pitchFamily="50" charset="-128"/>
                        <a:cs typeface="Arial" panose="020B0604020202020204" pitchFamily="34" charset="0"/>
                      </a:endParaRPr>
                    </a:p>
                  </a:txBody>
                  <a:tcPr marL="44502" marR="445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spcAft>
                          <a:spcPts val="0"/>
                        </a:spcAft>
                      </a:pPr>
                      <a:r>
                        <a:rPr lang="en-GB" sz="1200">
                          <a:effectLst/>
                          <a:latin typeface="Meiryo UI" panose="020B0604030504040204" pitchFamily="50" charset="-128"/>
                          <a:ea typeface="Meiryo UI" panose="020B0604030504040204" pitchFamily="50" charset="-128"/>
                        </a:rPr>
                        <a:t>7,300</a:t>
                      </a:r>
                      <a:endParaRPr lang="ja-JP" sz="1200">
                        <a:effectLst/>
                        <a:latin typeface="Meiryo UI" panose="020B0604030504040204" pitchFamily="50" charset="-128"/>
                        <a:ea typeface="Meiryo UI" panose="020B0604030504040204" pitchFamily="50" charset="-128"/>
                        <a:cs typeface="Arial" panose="020B0604020202020204" pitchFamily="34" charset="0"/>
                      </a:endParaRPr>
                    </a:p>
                  </a:txBody>
                  <a:tcPr marL="44502" marR="445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3786696"/>
                  </a:ext>
                </a:extLst>
              </a:tr>
              <a:tr h="540000">
                <a:tc>
                  <a:txBody>
                    <a:bodyPr/>
                    <a:lstStyle/>
                    <a:p>
                      <a:pPr algn="ctr">
                        <a:spcAft>
                          <a:spcPts val="0"/>
                        </a:spcAft>
                      </a:pPr>
                      <a:r>
                        <a:rPr lang="zh-CN" sz="1200" dirty="0">
                          <a:solidFill>
                            <a:schemeClr val="tx1">
                              <a:lumMod val="50000"/>
                            </a:schemeClr>
                          </a:solidFill>
                          <a:effectLst/>
                          <a:latin typeface="Meiryo UI" panose="020B0604030504040204" pitchFamily="50" charset="-128"/>
                          <a:ea typeface="Meiryo UI" panose="020B0604030504040204" pitchFamily="50" charset="-128"/>
                        </a:rPr>
                        <a:t>ジョホール州</a:t>
                      </a:r>
                      <a:r>
                        <a:rPr lang="en-GB" sz="1200" dirty="0">
                          <a:solidFill>
                            <a:schemeClr val="tx1">
                              <a:lumMod val="50000"/>
                            </a:schemeClr>
                          </a:solidFill>
                          <a:effectLst/>
                          <a:latin typeface="Meiryo UI" panose="020B0604030504040204" pitchFamily="50" charset="-128"/>
                          <a:ea typeface="Meiryo UI" panose="020B0604030504040204" pitchFamily="50" charset="-128"/>
                        </a:rPr>
                        <a:t> </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44502" marR="445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spcAft>
                          <a:spcPts val="0"/>
                        </a:spcAft>
                      </a:pPr>
                      <a:r>
                        <a:rPr lang="ja-JP" sz="1200" dirty="0">
                          <a:effectLst/>
                          <a:latin typeface="Meiryo UI" panose="020B0604030504040204" pitchFamily="50" charset="-128"/>
                          <a:ea typeface="Meiryo UI" panose="020B0604030504040204" pitchFamily="50" charset="-128"/>
                        </a:rPr>
                        <a:t>シンガポール近接州。週末には</a:t>
                      </a:r>
                      <a:r>
                        <a:rPr lang="ja-JP" altLang="en-US" sz="1200" dirty="0">
                          <a:effectLst/>
                          <a:latin typeface="Meiryo UI" panose="020B0604030504040204" pitchFamily="50" charset="-128"/>
                          <a:ea typeface="Meiryo UI" panose="020B0604030504040204" pitchFamily="50" charset="-128"/>
                        </a:rPr>
                        <a:t>シンガポール人</a:t>
                      </a:r>
                      <a:r>
                        <a:rPr lang="ja-JP" sz="1200" dirty="0">
                          <a:effectLst/>
                          <a:latin typeface="Meiryo UI" panose="020B0604030504040204" pitchFamily="50" charset="-128"/>
                          <a:ea typeface="Meiryo UI" panose="020B0604030504040204" pitchFamily="50" charset="-128"/>
                        </a:rPr>
                        <a:t>の消費者も見られる</a:t>
                      </a:r>
                      <a:r>
                        <a:rPr lang="ja-JP" altLang="en-US" sz="1200" dirty="0">
                          <a:effectLst/>
                          <a:latin typeface="Meiryo UI" panose="020B0604030504040204" pitchFamily="50" charset="-128"/>
                          <a:ea typeface="Meiryo UI" panose="020B0604030504040204" pitchFamily="50" charset="-128"/>
                        </a:rPr>
                        <a:t>。</a:t>
                      </a:r>
                      <a:endParaRPr lang="en-US" altLang="ja-JP" sz="1200" dirty="0">
                        <a:effectLst/>
                        <a:latin typeface="Meiryo UI" panose="020B0604030504040204" pitchFamily="50" charset="-128"/>
                        <a:ea typeface="Meiryo UI" panose="020B0604030504040204" pitchFamily="50" charset="-128"/>
                      </a:endParaRPr>
                    </a:p>
                  </a:txBody>
                  <a:tcPr marL="44502" marR="445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spcAft>
                          <a:spcPts val="0"/>
                        </a:spcAft>
                      </a:pPr>
                      <a:r>
                        <a:rPr lang="en-GB" sz="1200" dirty="0">
                          <a:effectLst/>
                          <a:latin typeface="Meiryo UI" panose="020B0604030504040204" pitchFamily="50" charset="-128"/>
                          <a:ea typeface="Meiryo UI" panose="020B0604030504040204" pitchFamily="50" charset="-128"/>
                        </a:rPr>
                        <a:t>4.0</a:t>
                      </a:r>
                      <a:endParaRPr lang="ja-JP" sz="1200" dirty="0">
                        <a:effectLst/>
                        <a:latin typeface="Meiryo UI" panose="020B0604030504040204" pitchFamily="50" charset="-128"/>
                        <a:ea typeface="Meiryo UI" panose="020B0604030504040204" pitchFamily="50" charset="-128"/>
                        <a:cs typeface="Arial" panose="020B0604020202020204" pitchFamily="34" charset="0"/>
                      </a:endParaRPr>
                    </a:p>
                  </a:txBody>
                  <a:tcPr marL="44502" marR="445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spcAft>
                          <a:spcPts val="0"/>
                        </a:spcAft>
                      </a:pPr>
                      <a:r>
                        <a:rPr lang="en-CA" sz="1200" dirty="0">
                          <a:effectLst/>
                          <a:latin typeface="Meiryo UI" panose="020B0604030504040204" pitchFamily="50" charset="-128"/>
                          <a:ea typeface="Meiryo UI" panose="020B0604030504040204" pitchFamily="50" charset="-128"/>
                        </a:rPr>
                        <a:t>145.9</a:t>
                      </a:r>
                      <a:endParaRPr lang="ja-JP" sz="1200" dirty="0">
                        <a:effectLst/>
                        <a:latin typeface="Meiryo UI" panose="020B0604030504040204" pitchFamily="50" charset="-128"/>
                        <a:ea typeface="Meiryo UI" panose="020B0604030504040204" pitchFamily="50" charset="-128"/>
                      </a:endParaRPr>
                    </a:p>
                    <a:p>
                      <a:pPr algn="r">
                        <a:spcAft>
                          <a:spcPts val="0"/>
                        </a:spcAft>
                      </a:pPr>
                      <a:r>
                        <a:rPr lang="en-CA" sz="1200" dirty="0">
                          <a:effectLst/>
                          <a:latin typeface="Meiryo UI" panose="020B0604030504040204" pitchFamily="50" charset="-128"/>
                          <a:ea typeface="Meiryo UI" panose="020B0604030504040204" pitchFamily="50" charset="-128"/>
                        </a:rPr>
                        <a:t>(9.4%) </a:t>
                      </a:r>
                      <a:endParaRPr lang="ja-JP" sz="1200" dirty="0">
                        <a:effectLst/>
                        <a:latin typeface="Meiryo UI" panose="020B0604030504040204" pitchFamily="50" charset="-128"/>
                        <a:ea typeface="Meiryo UI" panose="020B0604030504040204" pitchFamily="50" charset="-128"/>
                        <a:cs typeface="Arial" panose="020B0604020202020204" pitchFamily="34" charset="0"/>
                      </a:endParaRPr>
                    </a:p>
                  </a:txBody>
                  <a:tcPr marL="44502" marR="445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spcAft>
                          <a:spcPts val="0"/>
                        </a:spcAft>
                      </a:pPr>
                      <a:r>
                        <a:rPr lang="en-GB" sz="1200" dirty="0">
                          <a:effectLst/>
                          <a:latin typeface="Meiryo UI" panose="020B0604030504040204" pitchFamily="50" charset="-128"/>
                          <a:ea typeface="Meiryo UI" panose="020B0604030504040204" pitchFamily="50" charset="-128"/>
                        </a:rPr>
                        <a:t>36,474</a:t>
                      </a:r>
                      <a:endParaRPr lang="ja-JP" sz="1200" dirty="0">
                        <a:effectLst/>
                        <a:latin typeface="Meiryo UI" panose="020B0604030504040204" pitchFamily="50" charset="-128"/>
                        <a:ea typeface="Meiryo UI" panose="020B0604030504040204" pitchFamily="50" charset="-128"/>
                        <a:cs typeface="Arial" panose="020B0604020202020204" pitchFamily="34" charset="0"/>
                      </a:endParaRPr>
                    </a:p>
                  </a:txBody>
                  <a:tcPr marL="44502" marR="445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spcAft>
                          <a:spcPts val="0"/>
                        </a:spcAft>
                      </a:pPr>
                      <a:r>
                        <a:rPr lang="en-GB" sz="1200">
                          <a:effectLst/>
                          <a:latin typeface="Meiryo UI" panose="020B0604030504040204" pitchFamily="50" charset="-128"/>
                          <a:ea typeface="Meiryo UI" panose="020B0604030504040204" pitchFamily="50" charset="-128"/>
                        </a:rPr>
                        <a:t>7,264</a:t>
                      </a:r>
                      <a:endParaRPr lang="ja-JP" sz="1200">
                        <a:effectLst/>
                        <a:latin typeface="Meiryo UI" panose="020B0604030504040204" pitchFamily="50" charset="-128"/>
                        <a:ea typeface="Meiryo UI" panose="020B0604030504040204" pitchFamily="50" charset="-128"/>
                        <a:cs typeface="Arial" panose="020B0604020202020204" pitchFamily="34" charset="0"/>
                      </a:endParaRPr>
                    </a:p>
                  </a:txBody>
                  <a:tcPr marL="44502" marR="445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spcAft>
                          <a:spcPts val="0"/>
                        </a:spcAft>
                      </a:pPr>
                      <a:r>
                        <a:rPr lang="en-GB" sz="1200">
                          <a:effectLst/>
                          <a:latin typeface="Meiryo UI" panose="020B0604030504040204" pitchFamily="50" charset="-128"/>
                          <a:ea typeface="Meiryo UI" panose="020B0604030504040204" pitchFamily="50" charset="-128"/>
                        </a:rPr>
                        <a:t>5,690</a:t>
                      </a:r>
                      <a:endParaRPr lang="ja-JP" sz="1200">
                        <a:effectLst/>
                        <a:latin typeface="Meiryo UI" panose="020B0604030504040204" pitchFamily="50" charset="-128"/>
                        <a:ea typeface="Meiryo UI" panose="020B0604030504040204" pitchFamily="50" charset="-128"/>
                        <a:cs typeface="Arial" panose="020B0604020202020204" pitchFamily="34" charset="0"/>
                      </a:endParaRPr>
                    </a:p>
                  </a:txBody>
                  <a:tcPr marL="44502" marR="445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65595296"/>
                  </a:ext>
                </a:extLst>
              </a:tr>
              <a:tr h="459942">
                <a:tc>
                  <a:txBody>
                    <a:bodyPr/>
                    <a:lstStyle/>
                    <a:p>
                      <a:pPr algn="ctr">
                        <a:spcAft>
                          <a:spcPts val="0"/>
                        </a:spcAft>
                      </a:pPr>
                      <a:r>
                        <a:rPr lang="zh-CN" sz="1200" dirty="0">
                          <a:solidFill>
                            <a:schemeClr val="tx1">
                              <a:lumMod val="50000"/>
                            </a:schemeClr>
                          </a:solidFill>
                          <a:effectLst/>
                          <a:latin typeface="Meiryo UI" panose="020B0604030504040204" pitchFamily="50" charset="-128"/>
                          <a:ea typeface="Meiryo UI" panose="020B0604030504040204" pitchFamily="50" charset="-128"/>
                        </a:rPr>
                        <a:t>ペナン州</a:t>
                      </a:r>
                      <a:r>
                        <a:rPr lang="en-GB" sz="1200" dirty="0">
                          <a:solidFill>
                            <a:schemeClr val="tx1">
                              <a:lumMod val="50000"/>
                            </a:schemeClr>
                          </a:solidFill>
                          <a:effectLst/>
                          <a:latin typeface="Meiryo UI" panose="020B0604030504040204" pitchFamily="50" charset="-128"/>
                          <a:ea typeface="Meiryo UI" panose="020B0604030504040204" pitchFamily="50" charset="-128"/>
                        </a:rPr>
                        <a:t> </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44502" marR="445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ja-JP" altLang="en-US" sz="1200" dirty="0">
                          <a:effectLst/>
                          <a:latin typeface="Meiryo UI" panose="020B0604030504040204" pitchFamily="50" charset="-128"/>
                          <a:ea typeface="Meiryo UI" panose="020B0604030504040204" pitchFamily="50" charset="-128"/>
                        </a:rPr>
                        <a:t>マレーシアで</a:t>
                      </a:r>
                      <a:r>
                        <a:rPr lang="en-US" altLang="ja-JP" sz="1200" dirty="0">
                          <a:effectLst/>
                          <a:latin typeface="Meiryo UI" panose="020B0604030504040204" pitchFamily="50" charset="-128"/>
                          <a:ea typeface="Meiryo UI" panose="020B0604030504040204" pitchFamily="50" charset="-128"/>
                        </a:rPr>
                        <a:t>2</a:t>
                      </a:r>
                      <a:r>
                        <a:rPr lang="ja-JP" altLang="en-US" sz="1200" dirty="0">
                          <a:effectLst/>
                          <a:latin typeface="Meiryo UI" panose="020B0604030504040204" pitchFamily="50" charset="-128"/>
                          <a:ea typeface="Meiryo UI" panose="020B0604030504040204" pitchFamily="50" charset="-128"/>
                        </a:rPr>
                        <a:t>番目に小さな州であり、中国系が多く住み、最も都市化が進んでいる州の一つ</a:t>
                      </a:r>
                      <a:endParaRPr lang="ja-JP" sz="1200" dirty="0">
                        <a:effectLst/>
                        <a:latin typeface="Meiryo UI" panose="020B0604030504040204" pitchFamily="50" charset="-128"/>
                        <a:ea typeface="Meiryo UI" panose="020B0604030504040204" pitchFamily="50" charset="-128"/>
                        <a:cs typeface="Arial" panose="020B0604020202020204" pitchFamily="34" charset="0"/>
                      </a:endParaRPr>
                    </a:p>
                  </a:txBody>
                  <a:tcPr marL="44502" marR="445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spcAft>
                          <a:spcPts val="0"/>
                        </a:spcAft>
                      </a:pPr>
                      <a:r>
                        <a:rPr lang="en-GB" sz="1200">
                          <a:effectLst/>
                          <a:latin typeface="Meiryo UI" panose="020B0604030504040204" pitchFamily="50" charset="-128"/>
                          <a:ea typeface="Meiryo UI" panose="020B0604030504040204" pitchFamily="50" charset="-128"/>
                        </a:rPr>
                        <a:t>1.7</a:t>
                      </a:r>
                      <a:endParaRPr lang="ja-JP" sz="1200">
                        <a:effectLst/>
                        <a:latin typeface="Meiryo UI" panose="020B0604030504040204" pitchFamily="50" charset="-128"/>
                        <a:ea typeface="Meiryo UI" panose="020B0604030504040204" pitchFamily="50" charset="-128"/>
                        <a:cs typeface="Arial" panose="020B0604020202020204" pitchFamily="34" charset="0"/>
                      </a:endParaRPr>
                    </a:p>
                  </a:txBody>
                  <a:tcPr marL="44502" marR="445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spcAft>
                          <a:spcPts val="0"/>
                        </a:spcAft>
                      </a:pPr>
                      <a:r>
                        <a:rPr lang="en-CA" sz="1200">
                          <a:effectLst/>
                          <a:latin typeface="Meiryo UI" panose="020B0604030504040204" pitchFamily="50" charset="-128"/>
                          <a:ea typeface="Meiryo UI" panose="020B0604030504040204" pitchFamily="50" charset="-128"/>
                        </a:rPr>
                        <a:t>101.5</a:t>
                      </a:r>
                      <a:endParaRPr lang="ja-JP" sz="1200">
                        <a:effectLst/>
                        <a:latin typeface="Meiryo UI" panose="020B0604030504040204" pitchFamily="50" charset="-128"/>
                        <a:ea typeface="Meiryo UI" panose="020B0604030504040204" pitchFamily="50" charset="-128"/>
                      </a:endParaRPr>
                    </a:p>
                    <a:p>
                      <a:pPr algn="r">
                        <a:spcAft>
                          <a:spcPts val="0"/>
                        </a:spcAft>
                      </a:pPr>
                      <a:r>
                        <a:rPr lang="en-CA" sz="1200">
                          <a:effectLst/>
                          <a:latin typeface="Meiryo UI" panose="020B0604030504040204" pitchFamily="50" charset="-128"/>
                          <a:ea typeface="Meiryo UI" panose="020B0604030504040204" pitchFamily="50" charset="-128"/>
                        </a:rPr>
                        <a:t>(6.5%) </a:t>
                      </a:r>
                      <a:endParaRPr lang="ja-JP" sz="1200">
                        <a:effectLst/>
                        <a:latin typeface="Meiryo UI" panose="020B0604030504040204" pitchFamily="50" charset="-128"/>
                        <a:ea typeface="Meiryo UI" panose="020B0604030504040204" pitchFamily="50" charset="-128"/>
                        <a:cs typeface="Arial" panose="020B0604020202020204" pitchFamily="34" charset="0"/>
                      </a:endParaRPr>
                    </a:p>
                  </a:txBody>
                  <a:tcPr marL="44502" marR="445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spcAft>
                          <a:spcPts val="0"/>
                        </a:spcAft>
                      </a:pPr>
                      <a:r>
                        <a:rPr lang="en-GB" sz="1200" dirty="0">
                          <a:effectLst/>
                          <a:latin typeface="Meiryo UI" panose="020B0604030504040204" pitchFamily="50" charset="-128"/>
                          <a:ea typeface="Meiryo UI" panose="020B0604030504040204" pitchFamily="50" charset="-128"/>
                        </a:rPr>
                        <a:t>59,685</a:t>
                      </a:r>
                      <a:endParaRPr lang="ja-JP" sz="1200" dirty="0">
                        <a:effectLst/>
                        <a:latin typeface="Meiryo UI" panose="020B0604030504040204" pitchFamily="50" charset="-128"/>
                        <a:ea typeface="Meiryo UI" panose="020B0604030504040204" pitchFamily="50" charset="-128"/>
                        <a:cs typeface="Arial" panose="020B0604020202020204" pitchFamily="34" charset="0"/>
                      </a:endParaRPr>
                    </a:p>
                  </a:txBody>
                  <a:tcPr marL="44502" marR="445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spcAft>
                          <a:spcPts val="0"/>
                        </a:spcAft>
                      </a:pPr>
                      <a:r>
                        <a:rPr lang="en-GB" sz="1200" dirty="0">
                          <a:effectLst/>
                          <a:latin typeface="Meiryo UI" panose="020B0604030504040204" pitchFamily="50" charset="-128"/>
                          <a:ea typeface="Meiryo UI" panose="020B0604030504040204" pitchFamily="50" charset="-128"/>
                        </a:rPr>
                        <a:t>6,850</a:t>
                      </a:r>
                      <a:endParaRPr lang="ja-JP" sz="1200" dirty="0">
                        <a:effectLst/>
                        <a:latin typeface="Meiryo UI" panose="020B0604030504040204" pitchFamily="50" charset="-128"/>
                        <a:ea typeface="Meiryo UI" panose="020B0604030504040204" pitchFamily="50" charset="-128"/>
                        <a:cs typeface="Arial" panose="020B0604020202020204" pitchFamily="34" charset="0"/>
                      </a:endParaRPr>
                    </a:p>
                  </a:txBody>
                  <a:tcPr marL="44502" marR="445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spcAft>
                          <a:spcPts val="0"/>
                        </a:spcAft>
                      </a:pPr>
                      <a:r>
                        <a:rPr lang="en-GB" sz="1200" dirty="0">
                          <a:effectLst/>
                          <a:latin typeface="Meiryo UI" panose="020B0604030504040204" pitchFamily="50" charset="-128"/>
                          <a:ea typeface="Meiryo UI" panose="020B0604030504040204" pitchFamily="50" charset="-128"/>
                        </a:rPr>
                        <a:t>5,474</a:t>
                      </a:r>
                      <a:endParaRPr lang="ja-JP" sz="1200" dirty="0">
                        <a:effectLst/>
                        <a:latin typeface="Meiryo UI" panose="020B0604030504040204" pitchFamily="50" charset="-128"/>
                        <a:ea typeface="Meiryo UI" panose="020B0604030504040204" pitchFamily="50" charset="-128"/>
                        <a:cs typeface="Arial" panose="020B0604020202020204" pitchFamily="34" charset="0"/>
                      </a:endParaRPr>
                    </a:p>
                  </a:txBody>
                  <a:tcPr marL="44502" marR="445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53802318"/>
                  </a:ext>
                </a:extLst>
              </a:tr>
            </a:tbl>
          </a:graphicData>
        </a:graphic>
      </p:graphicFrame>
      <p:sp>
        <p:nvSpPr>
          <p:cNvPr id="4" name="Rectangle 1"/>
          <p:cNvSpPr>
            <a:spLocks noChangeArrowheads="1"/>
          </p:cNvSpPr>
          <p:nvPr/>
        </p:nvSpPr>
        <p:spPr bwMode="auto">
          <a:xfrm>
            <a:off x="924905" y="5144509"/>
            <a:ext cx="1944216"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GB" sz="9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出典：マレーシア統計局</a:t>
            </a:r>
            <a:r>
              <a:rPr kumimoji="0" lang="en-GB" altLang="ja-JP" sz="9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(DOSM)</a:t>
            </a:r>
            <a:endParaRPr kumimoji="0" lang="en-GB" altLang="ja-JP" sz="1800" b="0" i="0" u="none" strike="noStrike" cap="none" normalizeH="0" baseline="0" dirty="0">
              <a:ln>
                <a:noFill/>
              </a:ln>
              <a:solidFill>
                <a:schemeClr val="tx1"/>
              </a:solidFill>
              <a:effectLst/>
              <a:latin typeface="Arial" panose="020B0604020202020204" pitchFamily="34" charset="0"/>
            </a:endParaRPr>
          </a:p>
        </p:txBody>
      </p:sp>
      <p:sp>
        <p:nvSpPr>
          <p:cNvPr id="9" name="正方形/長方形 8"/>
          <p:cNvSpPr/>
          <p:nvPr/>
        </p:nvSpPr>
        <p:spPr>
          <a:xfrm>
            <a:off x="383871" y="5445224"/>
            <a:ext cx="8592211" cy="990015"/>
          </a:xfrm>
          <a:prstGeom prst="rect">
            <a:avLst/>
          </a:prstGeom>
        </p:spPr>
        <p:txBody>
          <a:bodyPr wrap="square">
            <a:spAutoFit/>
          </a:bodyPr>
          <a:lstStyle/>
          <a:p>
            <a:pPr marL="90488" lvl="0" indent="-90488">
              <a:lnSpc>
                <a:spcPts val="1000"/>
              </a:lnSpc>
              <a:buFont typeface="Symbol" panose="05050102010706020507" pitchFamily="18" charset="2"/>
              <a:buChar char=""/>
            </a:pPr>
            <a:r>
              <a:rPr lang="ja-JP" altLang="ja-JP" sz="900" dirty="0">
                <a:latin typeface="Meiryo UI" panose="020B0604030504040204" pitchFamily="50" charset="-128"/>
                <a:ea typeface="Meiryo UI" panose="020B0604030504040204" pitchFamily="50" charset="-128"/>
              </a:rPr>
              <a:t>マレー系にはマレー人以外のブミプテラ人（ジャワ人、ブギス人，ボヤン人ほか、少数派の先住民族を含む民族総称） も含む。</a:t>
            </a:r>
          </a:p>
          <a:p>
            <a:pPr marL="90488" lvl="0" indent="-90488">
              <a:lnSpc>
                <a:spcPts val="1000"/>
              </a:lnSpc>
              <a:buFont typeface="Symbol" panose="05050102010706020507" pitchFamily="18" charset="2"/>
              <a:buChar char=""/>
            </a:pPr>
            <a:r>
              <a:rPr lang="ja-JP" altLang="ja-JP" sz="900" dirty="0">
                <a:latin typeface="Meiryo UI" panose="020B0604030504040204" pitchFamily="50" charset="-128"/>
                <a:ea typeface="Meiryo UI" panose="020B0604030504040204" pitchFamily="50" charset="-128"/>
              </a:rPr>
              <a:t>平均世帯年収と中央値は</a:t>
            </a:r>
            <a:r>
              <a:rPr lang="en-GB" altLang="ja-JP" sz="900" dirty="0">
                <a:latin typeface="Meiryo UI" panose="020B0604030504040204" pitchFamily="50" charset="-128"/>
                <a:ea typeface="Meiryo UI" panose="020B0604030504040204" pitchFamily="50" charset="-128"/>
              </a:rPr>
              <a:t>2020</a:t>
            </a:r>
            <a:r>
              <a:rPr lang="ja-JP" altLang="ja-JP" sz="900" dirty="0">
                <a:latin typeface="Meiryo UI" panose="020B0604030504040204" pitchFamily="50" charset="-128"/>
                <a:ea typeface="Meiryo UI" panose="020B0604030504040204" pitchFamily="50" charset="-128"/>
              </a:rPr>
              <a:t>年データ</a:t>
            </a:r>
          </a:p>
          <a:p>
            <a:pPr marL="90488" lvl="0" indent="-90488">
              <a:lnSpc>
                <a:spcPts val="1000"/>
              </a:lnSpc>
              <a:buFont typeface="Symbol" panose="05050102010706020507" pitchFamily="18" charset="2"/>
              <a:buChar char=""/>
            </a:pPr>
            <a:r>
              <a:rPr lang="ja-JP" altLang="ja-JP" sz="900" dirty="0">
                <a:latin typeface="Meiryo UI" panose="020B0604030504040204" pitchFamily="50" charset="-128"/>
                <a:ea typeface="Meiryo UI" panose="020B0604030504040204" pitchFamily="50" charset="-128"/>
              </a:rPr>
              <a:t>一人当たり</a:t>
            </a:r>
            <a:r>
              <a:rPr lang="en-GB" altLang="ja-JP" sz="900" dirty="0">
                <a:latin typeface="Meiryo UI" panose="020B0604030504040204" pitchFamily="50" charset="-128"/>
                <a:ea typeface="Meiryo UI" panose="020B0604030504040204" pitchFamily="50" charset="-128"/>
              </a:rPr>
              <a:t>GDP</a:t>
            </a:r>
            <a:r>
              <a:rPr lang="ja-JP" altLang="ja-JP" sz="900" dirty="0">
                <a:latin typeface="Meiryo UI" panose="020B0604030504040204" pitchFamily="50" charset="-128"/>
                <a:ea typeface="Meiryo UI" panose="020B0604030504040204" pitchFamily="50" charset="-128"/>
              </a:rPr>
              <a:t>は</a:t>
            </a:r>
            <a:r>
              <a:rPr lang="en-GB" altLang="ja-JP" sz="900" dirty="0">
                <a:latin typeface="Meiryo UI" panose="020B0604030504040204" pitchFamily="50" charset="-128"/>
                <a:ea typeface="Meiryo UI" panose="020B0604030504040204" pitchFamily="50" charset="-128"/>
              </a:rPr>
              <a:t>2021</a:t>
            </a:r>
            <a:r>
              <a:rPr lang="ja-JP" altLang="ja-JP" sz="900" dirty="0">
                <a:latin typeface="Meiryo UI" panose="020B0604030504040204" pitchFamily="50" charset="-128"/>
                <a:ea typeface="Meiryo UI" panose="020B0604030504040204" pitchFamily="50" charset="-128"/>
              </a:rPr>
              <a:t>年データ </a:t>
            </a:r>
          </a:p>
          <a:p>
            <a:pPr marL="90488" lvl="0" indent="-90488">
              <a:lnSpc>
                <a:spcPts val="1000"/>
              </a:lnSpc>
              <a:buFont typeface="Symbol" panose="05050102010706020507" pitchFamily="18" charset="2"/>
              <a:buChar char=""/>
            </a:pPr>
            <a:r>
              <a:rPr lang="ja-JP" altLang="ja-JP" sz="900" dirty="0">
                <a:latin typeface="Meiryo UI" panose="020B0604030504040204" pitchFamily="50" charset="-128"/>
                <a:ea typeface="Meiryo UI" panose="020B0604030504040204" pitchFamily="50" charset="-128"/>
              </a:rPr>
              <a:t>クランバレーは政府によって定義された地理的領域ではないため、都市集積地としての統計は報告されていない。マレーシア統計局では、クアラルンプールとスランゴール州を別々に掲載している。 </a:t>
            </a:r>
          </a:p>
          <a:p>
            <a:pPr marL="90488" lvl="0" indent="-90488">
              <a:lnSpc>
                <a:spcPts val="1000"/>
              </a:lnSpc>
              <a:buFont typeface="Symbol" panose="05050102010706020507" pitchFamily="18" charset="2"/>
              <a:buChar char=""/>
            </a:pPr>
            <a:r>
              <a:rPr lang="en-GB" altLang="ja-JP" sz="900" dirty="0">
                <a:latin typeface="Meiryo UI" panose="020B0604030504040204" pitchFamily="50" charset="-128"/>
                <a:ea typeface="Meiryo UI" panose="020B0604030504040204" pitchFamily="50" charset="-128"/>
              </a:rPr>
              <a:t>GDP</a:t>
            </a:r>
            <a:r>
              <a:rPr lang="ja-JP" altLang="ja-JP" sz="900" dirty="0">
                <a:latin typeface="Meiryo UI" panose="020B0604030504040204" pitchFamily="50" charset="-128"/>
                <a:ea typeface="Meiryo UI" panose="020B0604030504040204" pitchFamily="50" charset="-128"/>
              </a:rPr>
              <a:t>列における（　）内の数値は国全体の</a:t>
            </a:r>
            <a:r>
              <a:rPr lang="en-GB" altLang="ja-JP" sz="900" dirty="0">
                <a:latin typeface="Meiryo UI" panose="020B0604030504040204" pitchFamily="50" charset="-128"/>
                <a:ea typeface="Meiryo UI" panose="020B0604030504040204" pitchFamily="50" charset="-128"/>
              </a:rPr>
              <a:t>GDP</a:t>
            </a:r>
            <a:r>
              <a:rPr lang="ja-JP" altLang="ja-JP" sz="900" dirty="0">
                <a:latin typeface="Meiryo UI" panose="020B0604030504040204" pitchFamily="50" charset="-128"/>
                <a:ea typeface="Meiryo UI" panose="020B0604030504040204" pitchFamily="50" charset="-128"/>
              </a:rPr>
              <a:t>に対する割合</a:t>
            </a:r>
          </a:p>
          <a:p>
            <a:pPr marL="90488" lvl="0" indent="-90488">
              <a:lnSpc>
                <a:spcPts val="1000"/>
              </a:lnSpc>
              <a:buFont typeface="Symbol" panose="05050102010706020507" pitchFamily="18" charset="2"/>
              <a:buChar char=""/>
            </a:pPr>
            <a:r>
              <a:rPr lang="ja-JP" altLang="ja-JP" sz="900" dirty="0">
                <a:latin typeface="Meiryo UI" panose="020B0604030504040204" pitchFamily="50" charset="-128"/>
                <a:ea typeface="Meiryo UI" panose="020B0604030504040204" pitchFamily="50" charset="-128"/>
              </a:rPr>
              <a:t>人口の列は在留外国人を含む数値</a:t>
            </a:r>
            <a:endParaRPr lang="ja-JP" altLang="ja-JP" sz="900" dirty="0">
              <a:effectLst/>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9909913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solidFill>
                  <a:srgbClr val="FFFFFF"/>
                </a:solidFill>
                <a:latin typeface="Meiryo UI" panose="020B0604030504040204" pitchFamily="50" charset="-128"/>
                <a:ea typeface="Meiryo UI" panose="020B0604030504040204" pitchFamily="50" charset="-128"/>
              </a:rPr>
              <a:t>調査対象</a:t>
            </a:r>
            <a:r>
              <a:rPr lang="en-US" altLang="ja-JP" sz="1800" dirty="0">
                <a:solidFill>
                  <a:srgbClr val="FFFFFF"/>
                </a:solidFill>
                <a:latin typeface="Meiryo UI" panose="020B0604030504040204" pitchFamily="50" charset="-128"/>
                <a:ea typeface="Meiryo UI" panose="020B0604030504040204" pitchFamily="50" charset="-128"/>
              </a:rPr>
              <a:t>3</a:t>
            </a:r>
            <a:r>
              <a:rPr lang="ja-JP" altLang="en-US" sz="1800" dirty="0">
                <a:solidFill>
                  <a:srgbClr val="FFFFFF"/>
                </a:solidFill>
                <a:latin typeface="Meiryo UI" panose="020B0604030504040204" pitchFamily="50" charset="-128"/>
                <a:ea typeface="Meiryo UI" panose="020B0604030504040204" pitchFamily="50" charset="-128"/>
              </a:rPr>
              <a:t>地域の状況</a:t>
            </a:r>
            <a:br>
              <a:rPr lang="en-US" altLang="ja-JP" sz="1800" dirty="0">
                <a:solidFill>
                  <a:srgbClr val="FFFFFF"/>
                </a:solidFill>
                <a:latin typeface="Meiryo UI" panose="020B0604030504040204" pitchFamily="50" charset="-128"/>
                <a:ea typeface="Meiryo UI" panose="020B0604030504040204" pitchFamily="50" charset="-128"/>
              </a:rPr>
            </a:br>
            <a:r>
              <a:rPr lang="ja-JP" altLang="en-US" dirty="0">
                <a:solidFill>
                  <a:srgbClr val="FFFFFF"/>
                </a:solidFill>
                <a:latin typeface="Meiryo UI" panose="020B0604030504040204" pitchFamily="50" charset="-128"/>
                <a:ea typeface="Meiryo UI" panose="020B0604030504040204" pitchFamily="50" charset="-128"/>
              </a:rPr>
              <a:t>　</a:t>
            </a:r>
            <a:r>
              <a:rPr lang="ja-JP" altLang="en-US" dirty="0">
                <a:latin typeface="Meiryo UI" panose="020B0604030504040204" pitchFamily="50" charset="-128"/>
                <a:ea typeface="Meiryo UI" panose="020B0604030504040204" pitchFamily="50" charset="-128"/>
              </a:rPr>
              <a:t>民族構成</a:t>
            </a:r>
            <a:endParaRPr kumimoji="1" lang="ja-JP" altLang="en-US" sz="3200" dirty="0">
              <a:latin typeface="Meiryo UI" panose="020B0604030504040204" pitchFamily="50" charset="-128"/>
              <a:ea typeface="Meiryo UI" panose="020B0604030504040204" pitchFamily="50" charset="-128"/>
            </a:endParaRPr>
          </a:p>
        </p:txBody>
      </p:sp>
      <p:sp>
        <p:nvSpPr>
          <p:cNvPr id="5" name="正方形/長方形 4"/>
          <p:cNvSpPr/>
          <p:nvPr/>
        </p:nvSpPr>
        <p:spPr>
          <a:xfrm>
            <a:off x="0" y="745757"/>
            <a:ext cx="9906000" cy="492443"/>
          </a:xfrm>
          <a:prstGeom prst="rect">
            <a:avLst/>
          </a:prstGeom>
        </p:spPr>
        <p:txBody>
          <a:bodyPr wrap="square">
            <a:spAutoFit/>
          </a:bodyPr>
          <a:lstStyle/>
          <a:p>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調査対象地域は、プトラジャヤを除き全国比率と比べて中国系の比率が高いが、特にペナン州とクアラルンプールは中国系の比率が高い。</a:t>
            </a: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・プトラジャヤはブミプテラ・マレー系が</a:t>
            </a:r>
            <a:r>
              <a:rPr lang="en-US" altLang="ja-JP" sz="1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98</a:t>
            </a:r>
            <a:r>
              <a:rPr lang="ja-JP" altLang="en-US" sz="1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％を占めている。</a:t>
            </a:r>
            <a:endParaRPr lang="en-US" altLang="ja-JP" sz="1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6" name="正方形/長方形 5"/>
          <p:cNvSpPr/>
          <p:nvPr/>
        </p:nvSpPr>
        <p:spPr>
          <a:xfrm>
            <a:off x="6124" y="6165304"/>
            <a:ext cx="3578724" cy="276999"/>
          </a:xfrm>
          <a:prstGeom prst="rect">
            <a:avLst/>
          </a:prstGeom>
        </p:spPr>
        <p:txBody>
          <a:bodyPr wrap="square">
            <a:spAutoFit/>
          </a:bodyPr>
          <a:lstStyle/>
          <a:p>
            <a:r>
              <a:rPr lang="ja-JP" altLang="en-US" sz="1200" dirty="0">
                <a:latin typeface="Meiryo UI" panose="020B0604030504040204" pitchFamily="50" charset="-128"/>
                <a:ea typeface="Meiryo UI" panose="020B0604030504040204" pitchFamily="50" charset="-128"/>
              </a:rPr>
              <a:t>出典：マレーシア統計局</a:t>
            </a:r>
            <a:r>
              <a:rPr lang="en-US" altLang="ja-JP" sz="1200" dirty="0">
                <a:latin typeface="Meiryo UI" panose="020B0604030504040204" pitchFamily="50" charset="-128"/>
                <a:ea typeface="Meiryo UI" panose="020B0604030504040204" pitchFamily="50" charset="-128"/>
              </a:rPr>
              <a:t>(DOSM)</a:t>
            </a:r>
            <a:r>
              <a:rPr lang="ja-JP" altLang="en-US" sz="1200" dirty="0">
                <a:latin typeface="Meiryo UI" panose="020B0604030504040204" pitchFamily="50" charset="-128"/>
                <a:ea typeface="Meiryo UI" panose="020B0604030504040204" pitchFamily="50" charset="-128"/>
              </a:rPr>
              <a:t>：外国人を除く比率</a:t>
            </a:r>
          </a:p>
        </p:txBody>
      </p:sp>
      <p:graphicFrame>
        <p:nvGraphicFramePr>
          <p:cNvPr id="8" name="グラフ 7">
            <a:extLst>
              <a:ext uri="{FF2B5EF4-FFF2-40B4-BE49-F238E27FC236}">
                <a16:creationId xmlns:a16="http://schemas.microsoft.com/office/drawing/2014/main" id="{F1CCAED9-72DF-7761-5A6F-B64C74A1B766}"/>
              </a:ext>
            </a:extLst>
          </p:cNvPr>
          <p:cNvGraphicFramePr/>
          <p:nvPr/>
        </p:nvGraphicFramePr>
        <p:xfrm>
          <a:off x="632520" y="1284458"/>
          <a:ext cx="8568952" cy="4680520"/>
        </p:xfrm>
        <a:graphic>
          <a:graphicData uri="http://schemas.openxmlformats.org/drawingml/2006/chart">
            <c:chart xmlns:c="http://schemas.openxmlformats.org/drawingml/2006/chart" xmlns:r="http://schemas.openxmlformats.org/officeDocument/2006/relationships" r:id="rId2"/>
          </a:graphicData>
        </a:graphic>
      </p:graphicFrame>
      <p:sp>
        <p:nvSpPr>
          <p:cNvPr id="4" name="正方形/長方形 3"/>
          <p:cNvSpPr/>
          <p:nvPr/>
        </p:nvSpPr>
        <p:spPr>
          <a:xfrm>
            <a:off x="916630" y="1916832"/>
            <a:ext cx="554360" cy="30125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r"/>
            <a:r>
              <a:rPr kumimoji="1" lang="ja-JP" altLang="en-US" sz="1050" dirty="0">
                <a:solidFill>
                  <a:schemeClr val="tx1">
                    <a:lumMod val="50000"/>
                  </a:schemeClr>
                </a:solidFill>
                <a:latin typeface="Meiryo UI" panose="020B0604030504040204" pitchFamily="50" charset="-128"/>
                <a:ea typeface="Meiryo UI" panose="020B0604030504040204" pitchFamily="50" charset="-128"/>
              </a:rPr>
              <a:t>ペナン州</a:t>
            </a:r>
          </a:p>
        </p:txBody>
      </p:sp>
      <p:sp>
        <p:nvSpPr>
          <p:cNvPr id="9" name="正方形/長方形 8"/>
          <p:cNvSpPr/>
          <p:nvPr/>
        </p:nvSpPr>
        <p:spPr>
          <a:xfrm>
            <a:off x="776536" y="2467256"/>
            <a:ext cx="694454" cy="30125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r"/>
            <a:r>
              <a:rPr kumimoji="1" lang="ja-JP" altLang="en-US" sz="1050" dirty="0">
                <a:solidFill>
                  <a:schemeClr val="tx1">
                    <a:lumMod val="50000"/>
                  </a:schemeClr>
                </a:solidFill>
                <a:latin typeface="Meiryo UI" panose="020B0604030504040204" pitchFamily="50" charset="-128"/>
                <a:ea typeface="Meiryo UI" panose="020B0604030504040204" pitchFamily="50" charset="-128"/>
              </a:rPr>
              <a:t>ジョホール州</a:t>
            </a:r>
          </a:p>
        </p:txBody>
      </p:sp>
      <p:sp>
        <p:nvSpPr>
          <p:cNvPr id="10" name="正方形/長方形 9"/>
          <p:cNvSpPr/>
          <p:nvPr/>
        </p:nvSpPr>
        <p:spPr>
          <a:xfrm>
            <a:off x="704528" y="3111606"/>
            <a:ext cx="764230" cy="30125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r"/>
            <a:r>
              <a:rPr kumimoji="1" lang="ja-JP" altLang="en-US" sz="1050" dirty="0">
                <a:solidFill>
                  <a:schemeClr val="tx1">
                    <a:lumMod val="50000"/>
                  </a:schemeClr>
                </a:solidFill>
                <a:latin typeface="Meiryo UI" panose="020B0604030504040204" pitchFamily="50" charset="-128"/>
                <a:ea typeface="Meiryo UI" panose="020B0604030504040204" pitchFamily="50" charset="-128"/>
              </a:rPr>
              <a:t>スランゴール州</a:t>
            </a:r>
          </a:p>
        </p:txBody>
      </p:sp>
      <p:sp>
        <p:nvSpPr>
          <p:cNvPr id="11" name="正方形/長方形 10"/>
          <p:cNvSpPr/>
          <p:nvPr/>
        </p:nvSpPr>
        <p:spPr>
          <a:xfrm>
            <a:off x="706760" y="3665752"/>
            <a:ext cx="764230" cy="30125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r"/>
            <a:r>
              <a:rPr lang="ja-JP" altLang="en-US" sz="1050" dirty="0">
                <a:solidFill>
                  <a:schemeClr val="tx1">
                    <a:lumMod val="50000"/>
                  </a:schemeClr>
                </a:solidFill>
                <a:latin typeface="Meiryo UI" panose="020B0604030504040204" pitchFamily="50" charset="-128"/>
                <a:ea typeface="Meiryo UI" panose="020B0604030504040204" pitchFamily="50" charset="-128"/>
              </a:rPr>
              <a:t>プトラジャヤ</a:t>
            </a:r>
            <a:endParaRPr kumimoji="1" lang="ja-JP" altLang="en-US" sz="1050" dirty="0">
              <a:solidFill>
                <a:schemeClr val="tx1">
                  <a:lumMod val="50000"/>
                </a:schemeClr>
              </a:solidFill>
              <a:latin typeface="Meiryo UI" panose="020B0604030504040204" pitchFamily="50" charset="-128"/>
              <a:ea typeface="Meiryo UI" panose="020B0604030504040204" pitchFamily="50" charset="-128"/>
            </a:endParaRPr>
          </a:p>
        </p:txBody>
      </p:sp>
      <p:sp>
        <p:nvSpPr>
          <p:cNvPr id="12" name="正方形/長方形 11"/>
          <p:cNvSpPr/>
          <p:nvPr/>
        </p:nvSpPr>
        <p:spPr>
          <a:xfrm>
            <a:off x="701169" y="4278512"/>
            <a:ext cx="836238" cy="30125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r"/>
            <a:r>
              <a:rPr lang="ja-JP" altLang="en-US" sz="1050" dirty="0">
                <a:solidFill>
                  <a:schemeClr val="tx1">
                    <a:lumMod val="50000"/>
                  </a:schemeClr>
                </a:solidFill>
                <a:latin typeface="Meiryo UI" panose="020B0604030504040204" pitchFamily="50" charset="-128"/>
                <a:ea typeface="Meiryo UI" panose="020B0604030504040204" pitchFamily="50" charset="-128"/>
              </a:rPr>
              <a:t>クアラルンプール</a:t>
            </a:r>
            <a:endParaRPr kumimoji="1" lang="ja-JP" altLang="en-US" sz="1050" dirty="0">
              <a:solidFill>
                <a:schemeClr val="tx1">
                  <a:lumMod val="50000"/>
                </a:schemeClr>
              </a:solidFill>
              <a:latin typeface="Meiryo UI" panose="020B0604030504040204" pitchFamily="50" charset="-128"/>
              <a:ea typeface="Meiryo UI" panose="020B0604030504040204" pitchFamily="50" charset="-128"/>
            </a:endParaRPr>
          </a:p>
        </p:txBody>
      </p:sp>
      <p:sp>
        <p:nvSpPr>
          <p:cNvPr id="13" name="正方形/長方形 12"/>
          <p:cNvSpPr/>
          <p:nvPr/>
        </p:nvSpPr>
        <p:spPr>
          <a:xfrm>
            <a:off x="668524" y="4858953"/>
            <a:ext cx="836238" cy="30125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r"/>
            <a:r>
              <a:rPr kumimoji="1" lang="ja-JP" altLang="en-US" sz="1050" dirty="0">
                <a:solidFill>
                  <a:schemeClr val="tx1">
                    <a:lumMod val="50000"/>
                  </a:schemeClr>
                </a:solidFill>
                <a:latin typeface="Meiryo UI" panose="020B0604030504040204" pitchFamily="50" charset="-128"/>
                <a:ea typeface="Meiryo UI" panose="020B0604030504040204" pitchFamily="50" charset="-128"/>
              </a:rPr>
              <a:t>マレーシア全体</a:t>
            </a:r>
          </a:p>
        </p:txBody>
      </p:sp>
      <p:sp>
        <p:nvSpPr>
          <p:cNvPr id="14" name="正方形/長方形 13"/>
          <p:cNvSpPr/>
          <p:nvPr/>
        </p:nvSpPr>
        <p:spPr>
          <a:xfrm>
            <a:off x="8049344" y="3420842"/>
            <a:ext cx="1080120" cy="16626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r>
              <a:rPr kumimoji="1" lang="ja-JP" altLang="en-US" sz="1050" dirty="0">
                <a:solidFill>
                  <a:schemeClr val="tx1">
                    <a:lumMod val="50000"/>
                  </a:schemeClr>
                </a:solidFill>
                <a:latin typeface="Meiryo UI" panose="020B0604030504040204" pitchFamily="50" charset="-128"/>
                <a:ea typeface="Meiryo UI" panose="020B0604030504040204" pitchFamily="50" charset="-128"/>
              </a:rPr>
              <a:t>ブミプテラ・マレー系</a:t>
            </a:r>
          </a:p>
        </p:txBody>
      </p:sp>
      <p:sp>
        <p:nvSpPr>
          <p:cNvPr id="15" name="正方形/長方形 14"/>
          <p:cNvSpPr/>
          <p:nvPr/>
        </p:nvSpPr>
        <p:spPr>
          <a:xfrm>
            <a:off x="8049344" y="3650114"/>
            <a:ext cx="1080120" cy="16626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r>
              <a:rPr kumimoji="1" lang="ja-JP" altLang="en-US" sz="1050" dirty="0">
                <a:solidFill>
                  <a:schemeClr val="tx1">
                    <a:lumMod val="50000"/>
                  </a:schemeClr>
                </a:solidFill>
                <a:latin typeface="Meiryo UI" panose="020B0604030504040204" pitchFamily="50" charset="-128"/>
                <a:ea typeface="Meiryo UI" panose="020B0604030504040204" pitchFamily="50" charset="-128"/>
              </a:rPr>
              <a:t>中国系</a:t>
            </a:r>
          </a:p>
        </p:txBody>
      </p:sp>
      <p:sp>
        <p:nvSpPr>
          <p:cNvPr id="16" name="正方形/長方形 15"/>
          <p:cNvSpPr/>
          <p:nvPr/>
        </p:nvSpPr>
        <p:spPr>
          <a:xfrm>
            <a:off x="8049344" y="3860571"/>
            <a:ext cx="1080120" cy="16626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r>
              <a:rPr kumimoji="1" lang="ja-JP" altLang="en-US" sz="1050" dirty="0">
                <a:solidFill>
                  <a:schemeClr val="tx1">
                    <a:lumMod val="50000"/>
                  </a:schemeClr>
                </a:solidFill>
                <a:latin typeface="Meiryo UI" panose="020B0604030504040204" pitchFamily="50" charset="-128"/>
                <a:ea typeface="Meiryo UI" panose="020B0604030504040204" pitchFamily="50" charset="-128"/>
              </a:rPr>
              <a:t>インド系</a:t>
            </a:r>
          </a:p>
        </p:txBody>
      </p:sp>
      <p:sp>
        <p:nvSpPr>
          <p:cNvPr id="17" name="正方形/長方形 16"/>
          <p:cNvSpPr/>
          <p:nvPr/>
        </p:nvSpPr>
        <p:spPr>
          <a:xfrm>
            <a:off x="8049344" y="4091495"/>
            <a:ext cx="1080120" cy="16626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r>
              <a:rPr kumimoji="1" lang="ja-JP" altLang="en-US" sz="1050" dirty="0">
                <a:solidFill>
                  <a:schemeClr val="tx1">
                    <a:lumMod val="50000"/>
                  </a:schemeClr>
                </a:solidFill>
                <a:latin typeface="Meiryo UI" panose="020B0604030504040204" pitchFamily="50" charset="-128"/>
                <a:ea typeface="Meiryo UI" panose="020B0604030504040204" pitchFamily="50" charset="-128"/>
              </a:rPr>
              <a:t>その他</a:t>
            </a:r>
          </a:p>
        </p:txBody>
      </p:sp>
    </p:spTree>
    <p:extLst>
      <p:ext uri="{BB962C8B-B14F-4D97-AF65-F5344CB8AC3E}">
        <p14:creationId xmlns:p14="http://schemas.microsoft.com/office/powerpoint/2010/main" val="37330507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solidFill>
                  <a:srgbClr val="FFFFFF"/>
                </a:solidFill>
                <a:latin typeface="Meiryo UI" panose="020B0604030504040204" pitchFamily="50" charset="-128"/>
                <a:ea typeface="Meiryo UI" panose="020B0604030504040204" pitchFamily="50" charset="-128"/>
              </a:rPr>
              <a:t>調査対象</a:t>
            </a:r>
            <a:r>
              <a:rPr lang="en-US" altLang="ja-JP" sz="1800" dirty="0">
                <a:solidFill>
                  <a:srgbClr val="FFFFFF"/>
                </a:solidFill>
                <a:latin typeface="Meiryo UI" panose="020B0604030504040204" pitchFamily="50" charset="-128"/>
                <a:ea typeface="Meiryo UI" panose="020B0604030504040204" pitchFamily="50" charset="-128"/>
              </a:rPr>
              <a:t>3</a:t>
            </a:r>
            <a:r>
              <a:rPr lang="ja-JP" altLang="en-US" sz="1800" dirty="0">
                <a:solidFill>
                  <a:srgbClr val="FFFFFF"/>
                </a:solidFill>
                <a:latin typeface="Meiryo UI" panose="020B0604030504040204" pitchFamily="50" charset="-128"/>
                <a:ea typeface="Meiryo UI" panose="020B0604030504040204" pitchFamily="50" charset="-128"/>
              </a:rPr>
              <a:t>地域の状況</a:t>
            </a:r>
            <a:br>
              <a:rPr lang="en-US" altLang="ja-JP" sz="1800" dirty="0">
                <a:solidFill>
                  <a:srgbClr val="FFFFFF"/>
                </a:solidFill>
                <a:latin typeface="Meiryo UI" panose="020B0604030504040204" pitchFamily="50" charset="-128"/>
                <a:ea typeface="Meiryo UI" panose="020B0604030504040204" pitchFamily="50" charset="-128"/>
              </a:rPr>
            </a:br>
            <a:r>
              <a:rPr lang="ja-JP" altLang="en-US" dirty="0">
                <a:solidFill>
                  <a:srgbClr val="FFFFFF"/>
                </a:solidFill>
                <a:latin typeface="Meiryo UI" panose="020B0604030504040204" pitchFamily="50" charset="-128"/>
                <a:ea typeface="Meiryo UI" panose="020B0604030504040204" pitchFamily="50" charset="-128"/>
              </a:rPr>
              <a:t>　</a:t>
            </a:r>
            <a:r>
              <a:rPr lang="ja-JP" altLang="en-US" dirty="0">
                <a:latin typeface="Meiryo UI" panose="020B0604030504040204" pitchFamily="50" charset="-128"/>
                <a:ea typeface="Meiryo UI" panose="020B0604030504040204" pitchFamily="50" charset="-128"/>
              </a:rPr>
              <a:t>年齢層別人口比率</a:t>
            </a:r>
            <a:endParaRPr kumimoji="1" lang="ja-JP" altLang="en-US" sz="3200" dirty="0">
              <a:latin typeface="Meiryo UI" panose="020B0604030504040204" pitchFamily="50" charset="-128"/>
              <a:ea typeface="Meiryo UI" panose="020B0604030504040204" pitchFamily="50" charset="-128"/>
            </a:endParaRPr>
          </a:p>
        </p:txBody>
      </p:sp>
      <p:sp>
        <p:nvSpPr>
          <p:cNvPr id="5" name="正方形/長方形 4"/>
          <p:cNvSpPr/>
          <p:nvPr/>
        </p:nvSpPr>
        <p:spPr>
          <a:xfrm>
            <a:off x="0" y="745757"/>
            <a:ext cx="9906000" cy="492443"/>
          </a:xfrm>
          <a:prstGeom prst="rect">
            <a:avLst/>
          </a:prstGeom>
        </p:spPr>
        <p:txBody>
          <a:bodyPr wrap="square">
            <a:spAutoFit/>
          </a:bodyPr>
          <a:lstStyle/>
          <a:p>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調査対象地域は、全国比率と比べて特にクアラルンプールとペナン州は</a:t>
            </a:r>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15</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歳から</a:t>
            </a:r>
            <a:r>
              <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64</a:t>
            </a:r>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歳のいわゆる生産年齢人口の比率が高い。</a:t>
            </a: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・プトラジャヤは</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0</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14</a:t>
            </a: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歳の比率が非常に高い。</a:t>
            </a:r>
            <a:endParaRPr lang="en-US" altLang="ja-JP"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6" name="正方形/長方形 5"/>
          <p:cNvSpPr/>
          <p:nvPr/>
        </p:nvSpPr>
        <p:spPr>
          <a:xfrm>
            <a:off x="6124" y="6165304"/>
            <a:ext cx="3578724" cy="276999"/>
          </a:xfrm>
          <a:prstGeom prst="rect">
            <a:avLst/>
          </a:prstGeom>
        </p:spPr>
        <p:txBody>
          <a:bodyPr wrap="square">
            <a:spAutoFit/>
          </a:bodyPr>
          <a:lstStyle/>
          <a:p>
            <a:r>
              <a:rPr lang="ja-JP" altLang="en-US" sz="1200" dirty="0">
                <a:latin typeface="Meiryo UI" panose="020B0604030504040204" pitchFamily="50" charset="-128"/>
                <a:ea typeface="Meiryo UI" panose="020B0604030504040204" pitchFamily="50" charset="-128"/>
              </a:rPr>
              <a:t>出典：マレーシア統計局</a:t>
            </a:r>
            <a:r>
              <a:rPr lang="en-US" altLang="ja-JP" sz="1200" dirty="0">
                <a:latin typeface="Meiryo UI" panose="020B0604030504040204" pitchFamily="50" charset="-128"/>
                <a:ea typeface="Meiryo UI" panose="020B0604030504040204" pitchFamily="50" charset="-128"/>
              </a:rPr>
              <a:t>(DOSM)</a:t>
            </a:r>
            <a:endParaRPr lang="ja-JP" altLang="en-US" sz="1200" dirty="0">
              <a:latin typeface="Meiryo UI" panose="020B0604030504040204" pitchFamily="50" charset="-128"/>
              <a:ea typeface="Meiryo UI" panose="020B0604030504040204" pitchFamily="50" charset="-128"/>
            </a:endParaRPr>
          </a:p>
        </p:txBody>
      </p:sp>
      <p:graphicFrame>
        <p:nvGraphicFramePr>
          <p:cNvPr id="8" name="グラフ 7">
            <a:extLst>
              <a:ext uri="{FF2B5EF4-FFF2-40B4-BE49-F238E27FC236}">
                <a16:creationId xmlns:a16="http://schemas.microsoft.com/office/drawing/2014/main" id="{B3A9662B-C8FE-FDD7-1A5E-60F8981EA56B}"/>
              </a:ext>
            </a:extLst>
          </p:cNvPr>
          <p:cNvGraphicFramePr/>
          <p:nvPr/>
        </p:nvGraphicFramePr>
        <p:xfrm>
          <a:off x="982764" y="1484784"/>
          <a:ext cx="8218707" cy="4680520"/>
        </p:xfrm>
        <a:graphic>
          <a:graphicData uri="http://schemas.openxmlformats.org/drawingml/2006/chart">
            <c:chart xmlns:c="http://schemas.openxmlformats.org/drawingml/2006/chart" xmlns:r="http://schemas.openxmlformats.org/officeDocument/2006/relationships" r:id="rId2"/>
          </a:graphicData>
        </a:graphic>
      </p:graphicFrame>
      <p:sp>
        <p:nvSpPr>
          <p:cNvPr id="9" name="正方形/長方形 8"/>
          <p:cNvSpPr/>
          <p:nvPr/>
        </p:nvSpPr>
        <p:spPr>
          <a:xfrm>
            <a:off x="1235879" y="2132856"/>
            <a:ext cx="554360" cy="30125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r"/>
            <a:r>
              <a:rPr kumimoji="1" lang="ja-JP" altLang="en-US" sz="1050" dirty="0">
                <a:solidFill>
                  <a:schemeClr val="tx1">
                    <a:lumMod val="50000"/>
                  </a:schemeClr>
                </a:solidFill>
                <a:latin typeface="Meiryo UI" panose="020B0604030504040204" pitchFamily="50" charset="-128"/>
                <a:ea typeface="Meiryo UI" panose="020B0604030504040204" pitchFamily="50" charset="-128"/>
              </a:rPr>
              <a:t>ペナン州</a:t>
            </a:r>
          </a:p>
        </p:txBody>
      </p:sp>
      <p:sp>
        <p:nvSpPr>
          <p:cNvPr id="10" name="正方形/長方形 9"/>
          <p:cNvSpPr/>
          <p:nvPr/>
        </p:nvSpPr>
        <p:spPr>
          <a:xfrm>
            <a:off x="1095785" y="2683280"/>
            <a:ext cx="694454" cy="30125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r"/>
            <a:r>
              <a:rPr kumimoji="1" lang="ja-JP" altLang="en-US" sz="1050" dirty="0">
                <a:solidFill>
                  <a:schemeClr val="tx1">
                    <a:lumMod val="50000"/>
                  </a:schemeClr>
                </a:solidFill>
                <a:latin typeface="Meiryo UI" panose="020B0604030504040204" pitchFamily="50" charset="-128"/>
                <a:ea typeface="Meiryo UI" panose="020B0604030504040204" pitchFamily="50" charset="-128"/>
              </a:rPr>
              <a:t>ジョホール州</a:t>
            </a:r>
          </a:p>
        </p:txBody>
      </p:sp>
      <p:sp>
        <p:nvSpPr>
          <p:cNvPr id="11" name="正方形/長方形 10"/>
          <p:cNvSpPr/>
          <p:nvPr/>
        </p:nvSpPr>
        <p:spPr>
          <a:xfrm>
            <a:off x="1023777" y="3327630"/>
            <a:ext cx="764230" cy="30125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r"/>
            <a:r>
              <a:rPr kumimoji="1" lang="ja-JP" altLang="en-US" sz="1050" dirty="0">
                <a:solidFill>
                  <a:schemeClr val="tx1">
                    <a:lumMod val="50000"/>
                  </a:schemeClr>
                </a:solidFill>
                <a:latin typeface="Meiryo UI" panose="020B0604030504040204" pitchFamily="50" charset="-128"/>
                <a:ea typeface="Meiryo UI" panose="020B0604030504040204" pitchFamily="50" charset="-128"/>
              </a:rPr>
              <a:t>スランゴール州</a:t>
            </a:r>
          </a:p>
        </p:txBody>
      </p:sp>
      <p:sp>
        <p:nvSpPr>
          <p:cNvPr id="12" name="正方形/長方形 11"/>
          <p:cNvSpPr/>
          <p:nvPr/>
        </p:nvSpPr>
        <p:spPr>
          <a:xfrm>
            <a:off x="1026009" y="3881776"/>
            <a:ext cx="764230" cy="30125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r"/>
            <a:r>
              <a:rPr lang="ja-JP" altLang="en-US" sz="1050" dirty="0">
                <a:solidFill>
                  <a:schemeClr val="tx1">
                    <a:lumMod val="50000"/>
                  </a:schemeClr>
                </a:solidFill>
                <a:latin typeface="Meiryo UI" panose="020B0604030504040204" pitchFamily="50" charset="-128"/>
                <a:ea typeface="Meiryo UI" panose="020B0604030504040204" pitchFamily="50" charset="-128"/>
              </a:rPr>
              <a:t>プトラジャヤ</a:t>
            </a:r>
            <a:endParaRPr kumimoji="1" lang="ja-JP" altLang="en-US" sz="1050" dirty="0">
              <a:solidFill>
                <a:schemeClr val="tx1">
                  <a:lumMod val="50000"/>
                </a:schemeClr>
              </a:solidFill>
              <a:latin typeface="Meiryo UI" panose="020B0604030504040204" pitchFamily="50" charset="-128"/>
              <a:ea typeface="Meiryo UI" panose="020B0604030504040204" pitchFamily="50" charset="-128"/>
            </a:endParaRPr>
          </a:p>
        </p:txBody>
      </p:sp>
      <p:sp>
        <p:nvSpPr>
          <p:cNvPr id="13" name="正方形/長方形 12"/>
          <p:cNvSpPr/>
          <p:nvPr/>
        </p:nvSpPr>
        <p:spPr>
          <a:xfrm>
            <a:off x="1020418" y="4494536"/>
            <a:ext cx="836238" cy="30125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r"/>
            <a:r>
              <a:rPr lang="ja-JP" altLang="en-US" sz="1050" dirty="0">
                <a:solidFill>
                  <a:schemeClr val="tx1">
                    <a:lumMod val="50000"/>
                  </a:schemeClr>
                </a:solidFill>
                <a:latin typeface="Meiryo UI" panose="020B0604030504040204" pitchFamily="50" charset="-128"/>
                <a:ea typeface="Meiryo UI" panose="020B0604030504040204" pitchFamily="50" charset="-128"/>
              </a:rPr>
              <a:t>クアラルンプール</a:t>
            </a:r>
            <a:endParaRPr kumimoji="1" lang="ja-JP" altLang="en-US" sz="1050" dirty="0">
              <a:solidFill>
                <a:schemeClr val="tx1">
                  <a:lumMod val="50000"/>
                </a:schemeClr>
              </a:solidFill>
              <a:latin typeface="Meiryo UI" panose="020B0604030504040204" pitchFamily="50" charset="-128"/>
              <a:ea typeface="Meiryo UI" panose="020B0604030504040204" pitchFamily="50" charset="-128"/>
            </a:endParaRPr>
          </a:p>
        </p:txBody>
      </p:sp>
      <p:sp>
        <p:nvSpPr>
          <p:cNvPr id="14" name="正方形/長方形 13"/>
          <p:cNvSpPr/>
          <p:nvPr/>
        </p:nvSpPr>
        <p:spPr>
          <a:xfrm>
            <a:off x="1026009" y="5074977"/>
            <a:ext cx="836238" cy="30125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r"/>
            <a:r>
              <a:rPr kumimoji="1" lang="ja-JP" altLang="en-US" sz="1050" dirty="0">
                <a:solidFill>
                  <a:schemeClr val="tx1">
                    <a:lumMod val="50000"/>
                  </a:schemeClr>
                </a:solidFill>
                <a:latin typeface="Meiryo UI" panose="020B0604030504040204" pitchFamily="50" charset="-128"/>
                <a:ea typeface="Meiryo UI" panose="020B0604030504040204" pitchFamily="50" charset="-128"/>
              </a:rPr>
              <a:t>マレーシア全体</a:t>
            </a:r>
          </a:p>
        </p:txBody>
      </p:sp>
    </p:spTree>
    <p:extLst>
      <p:ext uri="{BB962C8B-B14F-4D97-AF65-F5344CB8AC3E}">
        <p14:creationId xmlns:p14="http://schemas.microsoft.com/office/powerpoint/2010/main" val="18687301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solidFill>
                  <a:srgbClr val="FFFFFF"/>
                </a:solidFill>
                <a:latin typeface="Meiryo UI" panose="020B0604030504040204" pitchFamily="50" charset="-128"/>
                <a:ea typeface="Meiryo UI" panose="020B0604030504040204" pitchFamily="50" charset="-128"/>
              </a:rPr>
              <a:t>調査対象</a:t>
            </a:r>
            <a:r>
              <a:rPr lang="en-US" altLang="ja-JP" sz="1800" dirty="0">
                <a:solidFill>
                  <a:srgbClr val="FFFFFF"/>
                </a:solidFill>
                <a:latin typeface="Meiryo UI" panose="020B0604030504040204" pitchFamily="50" charset="-128"/>
                <a:ea typeface="Meiryo UI" panose="020B0604030504040204" pitchFamily="50" charset="-128"/>
              </a:rPr>
              <a:t>3</a:t>
            </a:r>
            <a:r>
              <a:rPr lang="ja-JP" altLang="en-US" sz="1800" dirty="0">
                <a:solidFill>
                  <a:srgbClr val="FFFFFF"/>
                </a:solidFill>
                <a:latin typeface="Meiryo UI" panose="020B0604030504040204" pitchFamily="50" charset="-128"/>
                <a:ea typeface="Meiryo UI" panose="020B0604030504040204" pitchFamily="50" charset="-128"/>
              </a:rPr>
              <a:t>地域の状況</a:t>
            </a:r>
            <a:br>
              <a:rPr lang="en-US" altLang="ja-JP" sz="1800" dirty="0">
                <a:solidFill>
                  <a:srgbClr val="FFFFFF"/>
                </a:solidFill>
                <a:latin typeface="Meiryo UI" panose="020B0604030504040204" pitchFamily="50" charset="-128"/>
                <a:ea typeface="Meiryo UI" panose="020B0604030504040204" pitchFamily="50" charset="-128"/>
              </a:rPr>
            </a:br>
            <a:r>
              <a:rPr lang="ja-JP" altLang="en-US" dirty="0">
                <a:solidFill>
                  <a:srgbClr val="FFFFFF"/>
                </a:solidFill>
                <a:latin typeface="Meiryo UI" panose="020B0604030504040204" pitchFamily="50" charset="-128"/>
                <a:ea typeface="Meiryo UI" panose="020B0604030504040204" pitchFamily="50" charset="-128"/>
              </a:rPr>
              <a:t>　</a:t>
            </a:r>
            <a:r>
              <a:rPr lang="ja-JP" altLang="en-US" dirty="0">
                <a:latin typeface="Meiryo UI" panose="020B0604030504040204" pitchFamily="50" charset="-128"/>
                <a:ea typeface="Meiryo UI" panose="020B0604030504040204" pitchFamily="50" charset="-128"/>
              </a:rPr>
              <a:t>民族別世帯月収</a:t>
            </a:r>
            <a:endParaRPr kumimoji="1" lang="ja-JP" altLang="en-US" dirty="0">
              <a:latin typeface="Meiryo UI" panose="020B0604030504040204" pitchFamily="50" charset="-128"/>
              <a:ea typeface="Meiryo UI" panose="020B0604030504040204" pitchFamily="50" charset="-128"/>
            </a:endParaRPr>
          </a:p>
        </p:txBody>
      </p:sp>
      <p:sp>
        <p:nvSpPr>
          <p:cNvPr id="5" name="正方形/長方形 4"/>
          <p:cNvSpPr/>
          <p:nvPr/>
        </p:nvSpPr>
        <p:spPr>
          <a:xfrm>
            <a:off x="0" y="745757"/>
            <a:ext cx="9906000" cy="307777"/>
          </a:xfrm>
          <a:prstGeom prst="rect">
            <a:avLst/>
          </a:prstGeom>
        </p:spPr>
        <p:txBody>
          <a:bodyPr wrap="square">
            <a:spAutoFit/>
          </a:bodyPr>
          <a:lstStyle/>
          <a:p>
            <a:r>
              <a:rPr lang="ja-JP" altLang="en-US"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世帯別月収は平均値・中央値とも中国系が一番高い。</a:t>
            </a:r>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2" name="表 1"/>
          <p:cNvGraphicFramePr>
            <a:graphicFrameLocks noGrp="1"/>
          </p:cNvGraphicFramePr>
          <p:nvPr/>
        </p:nvGraphicFramePr>
        <p:xfrm>
          <a:off x="1741622" y="2276872"/>
          <a:ext cx="6422755" cy="1310640"/>
        </p:xfrm>
        <a:graphic>
          <a:graphicData uri="http://schemas.openxmlformats.org/drawingml/2006/table">
            <a:tbl>
              <a:tblPr firstRow="1" firstCol="1" bandRow="1">
                <a:tableStyleId>{5C22544A-7EE6-4342-B048-85BDC9FD1C3A}</a:tableStyleId>
              </a:tblPr>
              <a:tblGrid>
                <a:gridCol w="2131060">
                  <a:extLst>
                    <a:ext uri="{9D8B030D-6E8A-4147-A177-3AD203B41FA5}">
                      <a16:colId xmlns:a16="http://schemas.microsoft.com/office/drawing/2014/main" val="2797185880"/>
                    </a:ext>
                  </a:extLst>
                </a:gridCol>
                <a:gridCol w="2131695">
                  <a:extLst>
                    <a:ext uri="{9D8B030D-6E8A-4147-A177-3AD203B41FA5}">
                      <a16:colId xmlns:a16="http://schemas.microsoft.com/office/drawing/2014/main" val="48245837"/>
                    </a:ext>
                  </a:extLst>
                </a:gridCol>
                <a:gridCol w="2160000">
                  <a:extLst>
                    <a:ext uri="{9D8B030D-6E8A-4147-A177-3AD203B41FA5}">
                      <a16:colId xmlns:a16="http://schemas.microsoft.com/office/drawing/2014/main" val="2292474967"/>
                    </a:ext>
                  </a:extLst>
                </a:gridCol>
              </a:tblGrid>
              <a:tr h="0">
                <a:tc>
                  <a:txBody>
                    <a:bodyPr/>
                    <a:lstStyle/>
                    <a:p>
                      <a:pPr algn="ctr">
                        <a:spcAft>
                          <a:spcPts val="0"/>
                        </a:spcAft>
                      </a:pPr>
                      <a:r>
                        <a:rPr lang="ja-JP" sz="1400" b="0" dirty="0">
                          <a:solidFill>
                            <a:schemeClr val="tx1">
                              <a:lumMod val="50000"/>
                            </a:schemeClr>
                          </a:solidFill>
                          <a:effectLst/>
                          <a:latin typeface="Meiryo UI" panose="020B0604030504040204" pitchFamily="50" charset="-128"/>
                          <a:ea typeface="Meiryo UI" panose="020B0604030504040204" pitchFamily="50" charset="-128"/>
                        </a:rPr>
                        <a:t>民族構成</a:t>
                      </a:r>
                      <a:endParaRPr lang="ja-JP" sz="1400" b="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zh-CN" sz="1800" dirty="0">
                          <a:solidFill>
                            <a:schemeClr val="tx1">
                              <a:lumMod val="50000"/>
                            </a:schemeClr>
                          </a:solidFill>
                          <a:effectLst/>
                          <a:latin typeface="Meiryo UI" panose="020B0604030504040204" pitchFamily="50" charset="-128"/>
                          <a:ea typeface="Meiryo UI" panose="020B0604030504040204" pitchFamily="50" charset="-128"/>
                        </a:rPr>
                        <a:t>平均世帯月収</a:t>
                      </a:r>
                      <a:endParaRPr lang="en-US" altLang="zh-CN" sz="1800" dirty="0">
                        <a:solidFill>
                          <a:schemeClr val="tx1">
                            <a:lumMod val="50000"/>
                          </a:schemeClr>
                        </a:solidFill>
                        <a:effectLst/>
                        <a:latin typeface="Meiryo UI" panose="020B0604030504040204" pitchFamily="50" charset="-128"/>
                        <a:ea typeface="Meiryo UI" panose="020B0604030504040204" pitchFamily="50" charset="-128"/>
                      </a:endParaRPr>
                    </a:p>
                    <a:p>
                      <a:pPr algn="ctr">
                        <a:spcAft>
                          <a:spcPts val="0"/>
                        </a:spcAft>
                      </a:pPr>
                      <a:r>
                        <a:rPr lang="en-GB" sz="1400" b="0" dirty="0">
                          <a:solidFill>
                            <a:schemeClr val="tx1">
                              <a:lumMod val="50000"/>
                            </a:schemeClr>
                          </a:solidFill>
                          <a:effectLst/>
                          <a:latin typeface="Meiryo UI" panose="020B0604030504040204" pitchFamily="50" charset="-128"/>
                          <a:ea typeface="Meiryo UI" panose="020B0604030504040204" pitchFamily="50" charset="-128"/>
                        </a:rPr>
                        <a:t>(MYR)</a:t>
                      </a:r>
                      <a:endParaRPr lang="ja-JP" sz="1400" b="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zh-CN" sz="1800" dirty="0">
                          <a:solidFill>
                            <a:schemeClr val="tx1">
                              <a:lumMod val="50000"/>
                            </a:schemeClr>
                          </a:solidFill>
                          <a:effectLst/>
                          <a:latin typeface="Meiryo UI" panose="020B0604030504040204" pitchFamily="50" charset="-128"/>
                          <a:ea typeface="Meiryo UI" panose="020B0604030504040204" pitchFamily="50" charset="-128"/>
                        </a:rPr>
                        <a:t>世帯月収の中央値</a:t>
                      </a:r>
                      <a:r>
                        <a:rPr lang="en-GB" sz="1400" b="0" dirty="0">
                          <a:solidFill>
                            <a:schemeClr val="tx1">
                              <a:lumMod val="50000"/>
                            </a:schemeClr>
                          </a:solidFill>
                          <a:effectLst/>
                          <a:latin typeface="Meiryo UI" panose="020B0604030504040204" pitchFamily="50" charset="-128"/>
                          <a:ea typeface="Meiryo UI" panose="020B0604030504040204" pitchFamily="50" charset="-128"/>
                        </a:rPr>
                        <a:t>(MYR)</a:t>
                      </a:r>
                      <a:endParaRPr lang="ja-JP" sz="1400" b="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22401688"/>
                  </a:ext>
                </a:extLst>
              </a:tr>
              <a:tr h="100965">
                <a:tc>
                  <a:txBody>
                    <a:bodyPr/>
                    <a:lstStyle/>
                    <a:p>
                      <a:pPr algn="ctr">
                        <a:spcAft>
                          <a:spcPts val="0"/>
                        </a:spcAft>
                      </a:pPr>
                      <a:r>
                        <a:rPr lang="ja-JP" sz="1800" dirty="0">
                          <a:solidFill>
                            <a:schemeClr val="tx1">
                              <a:lumMod val="50000"/>
                            </a:schemeClr>
                          </a:solidFill>
                          <a:effectLst/>
                          <a:latin typeface="Meiryo UI" panose="020B0604030504040204" pitchFamily="50" charset="-128"/>
                          <a:ea typeface="Meiryo UI" panose="020B0604030504040204" pitchFamily="50" charset="-128"/>
                        </a:rPr>
                        <a:t>マレー系</a:t>
                      </a:r>
                      <a:r>
                        <a:rPr lang="en-GB" sz="1800" dirty="0">
                          <a:solidFill>
                            <a:schemeClr val="tx1">
                              <a:lumMod val="50000"/>
                            </a:schemeClr>
                          </a:solidFill>
                          <a:effectLst/>
                          <a:latin typeface="Meiryo UI" panose="020B0604030504040204" pitchFamily="50" charset="-128"/>
                          <a:ea typeface="Meiryo UI" panose="020B0604030504040204" pitchFamily="50" charset="-128"/>
                        </a:rPr>
                        <a:t>*</a:t>
                      </a:r>
                      <a:endParaRPr lang="ja-JP" sz="18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GB" sz="1800" dirty="0">
                          <a:effectLst/>
                          <a:latin typeface="Meiryo UI" panose="020B0604030504040204" pitchFamily="50" charset="-128"/>
                          <a:ea typeface="Meiryo UI" panose="020B0604030504040204" pitchFamily="50" charset="-128"/>
                        </a:rPr>
                        <a:t>7,093</a:t>
                      </a:r>
                      <a:endParaRPr lang="ja-JP" sz="1800" dirty="0">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GB" sz="1800">
                          <a:effectLst/>
                          <a:latin typeface="Meiryo UI" panose="020B0604030504040204" pitchFamily="50" charset="-128"/>
                          <a:ea typeface="Meiryo UI" panose="020B0604030504040204" pitchFamily="50" charset="-128"/>
                        </a:rPr>
                        <a:t>5,420</a:t>
                      </a:r>
                      <a:endParaRPr lang="ja-JP" sz="1800">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38544812"/>
                  </a:ext>
                </a:extLst>
              </a:tr>
              <a:tr h="0">
                <a:tc>
                  <a:txBody>
                    <a:bodyPr/>
                    <a:lstStyle/>
                    <a:p>
                      <a:pPr algn="ctr">
                        <a:spcAft>
                          <a:spcPts val="0"/>
                        </a:spcAft>
                      </a:pPr>
                      <a:r>
                        <a:rPr lang="ja-JP" sz="1800" dirty="0">
                          <a:solidFill>
                            <a:schemeClr val="tx1">
                              <a:lumMod val="50000"/>
                            </a:schemeClr>
                          </a:solidFill>
                          <a:effectLst/>
                          <a:latin typeface="Meiryo UI" panose="020B0604030504040204" pitchFamily="50" charset="-128"/>
                          <a:ea typeface="Meiryo UI" panose="020B0604030504040204" pitchFamily="50" charset="-128"/>
                        </a:rPr>
                        <a:t>中国系</a:t>
                      </a:r>
                      <a:endParaRPr lang="ja-JP" sz="18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GB" sz="1800" dirty="0">
                          <a:effectLst/>
                          <a:latin typeface="Meiryo UI" panose="020B0604030504040204" pitchFamily="50" charset="-128"/>
                          <a:ea typeface="Meiryo UI" panose="020B0604030504040204" pitchFamily="50" charset="-128"/>
                        </a:rPr>
                        <a:t>9,895</a:t>
                      </a:r>
                      <a:endParaRPr lang="ja-JP" sz="1800" dirty="0">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GB" sz="1800" dirty="0">
                          <a:effectLst/>
                          <a:latin typeface="Meiryo UI" panose="020B0604030504040204" pitchFamily="50" charset="-128"/>
                          <a:ea typeface="Meiryo UI" panose="020B0604030504040204" pitchFamily="50" charset="-128"/>
                        </a:rPr>
                        <a:t>7,391</a:t>
                      </a:r>
                      <a:endParaRPr lang="ja-JP" sz="1800" dirty="0">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91060524"/>
                  </a:ext>
                </a:extLst>
              </a:tr>
              <a:tr h="52154">
                <a:tc>
                  <a:txBody>
                    <a:bodyPr/>
                    <a:lstStyle/>
                    <a:p>
                      <a:pPr algn="ctr">
                        <a:spcAft>
                          <a:spcPts val="0"/>
                        </a:spcAft>
                      </a:pPr>
                      <a:r>
                        <a:rPr lang="ja-JP" sz="1800" dirty="0">
                          <a:solidFill>
                            <a:schemeClr val="tx1">
                              <a:lumMod val="50000"/>
                            </a:schemeClr>
                          </a:solidFill>
                          <a:effectLst/>
                          <a:latin typeface="Meiryo UI" panose="020B0604030504040204" pitchFamily="50" charset="-128"/>
                          <a:ea typeface="Meiryo UI" panose="020B0604030504040204" pitchFamily="50" charset="-128"/>
                        </a:rPr>
                        <a:t>インド系</a:t>
                      </a:r>
                      <a:endParaRPr lang="ja-JP" sz="18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GB" sz="1800" dirty="0">
                          <a:effectLst/>
                          <a:latin typeface="Meiryo UI" panose="020B0604030504040204" pitchFamily="50" charset="-128"/>
                          <a:ea typeface="Meiryo UI" panose="020B0604030504040204" pitchFamily="50" charset="-128"/>
                        </a:rPr>
                        <a:t>8,216</a:t>
                      </a:r>
                      <a:endParaRPr lang="ja-JP" sz="1800" dirty="0">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GB" sz="1800" dirty="0">
                          <a:effectLst/>
                          <a:latin typeface="Meiryo UI" panose="020B0604030504040204" pitchFamily="50" charset="-128"/>
                          <a:ea typeface="Meiryo UI" panose="020B0604030504040204" pitchFamily="50" charset="-128"/>
                        </a:rPr>
                        <a:t>5,981</a:t>
                      </a:r>
                      <a:endParaRPr lang="ja-JP" sz="1800" dirty="0">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72672474"/>
                  </a:ext>
                </a:extLst>
              </a:tr>
            </a:tbl>
          </a:graphicData>
        </a:graphic>
      </p:graphicFrame>
      <p:sp>
        <p:nvSpPr>
          <p:cNvPr id="4" name="Rectangle 1"/>
          <p:cNvSpPr>
            <a:spLocks noChangeArrowheads="1"/>
          </p:cNvSpPr>
          <p:nvPr/>
        </p:nvSpPr>
        <p:spPr bwMode="auto">
          <a:xfrm>
            <a:off x="2000672" y="4156863"/>
            <a:ext cx="632244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6000" tIns="45720" rIns="36000" bIns="45720" numCol="1" anchor="ctr" anchorCtr="0" compatLnSpc="1">
            <a:prstTxWarp prst="textNoShape">
              <a:avLst/>
            </a:prstTxWarp>
            <a:spAutoFit/>
          </a:bodyPr>
          <a:lstStyle/>
          <a:p>
            <a:pPr marL="444500" marR="0" lvl="0" indent="-444500" algn="l" defTabSz="914400" rtl="0" eaLnBrk="0" fontAlgn="base" latinLnBrk="0" hangingPunct="0">
              <a:lnSpc>
                <a:spcPct val="100000"/>
              </a:lnSpc>
              <a:spcBef>
                <a:spcPct val="0"/>
              </a:spcBef>
              <a:spcAft>
                <a:spcPct val="0"/>
              </a:spcAft>
              <a:buClrTx/>
              <a:buSzTx/>
              <a:tabLst/>
            </a:pPr>
            <a:r>
              <a:rPr kumimoji="0" lang="ja-JP" altLang="en-GB"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出典：マレーシア統計局　（マレー系にはマレー人以外のブミプテラ人（ジャワ人、ブギス人，ボヤン人ほか、少数派の先住民族を含む民族総称） も含む）</a:t>
            </a:r>
            <a:endParaRPr kumimoji="0" lang="ja-JP" altLang="en-GB" sz="320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4775032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対マレーシア輸出戦略の基本的な考え方</a:t>
            </a:r>
            <a:br>
              <a:rPr lang="en-US" altLang="ja-JP"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日本産輸入青果物ブランディングのポイント</a:t>
            </a:r>
            <a:endParaRPr lang="ja-JP" altLang="en-US" sz="3200" dirty="0">
              <a:latin typeface="Meiryo UI" panose="020B0604030504040204" pitchFamily="50" charset="-128"/>
              <a:ea typeface="Meiryo UI" panose="020B0604030504040204" pitchFamily="50" charset="-128"/>
            </a:endParaRPr>
          </a:p>
        </p:txBody>
      </p:sp>
      <p:sp>
        <p:nvSpPr>
          <p:cNvPr id="5" name="正方形/長方形 4"/>
          <p:cNvSpPr/>
          <p:nvPr/>
        </p:nvSpPr>
        <p:spPr>
          <a:xfrm>
            <a:off x="0" y="745757"/>
            <a:ext cx="9906000" cy="307777"/>
          </a:xfrm>
          <a:prstGeom prst="rect">
            <a:avLst/>
          </a:prstGeom>
        </p:spPr>
        <p:txBody>
          <a:bodyPr wrap="square">
            <a:spAutoFit/>
          </a:bodyPr>
          <a:lstStyle/>
          <a:p>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 name="正方形/長方形 3"/>
          <p:cNvSpPr/>
          <p:nvPr/>
        </p:nvSpPr>
        <p:spPr>
          <a:xfrm>
            <a:off x="316989" y="1053534"/>
            <a:ext cx="9289032" cy="5040560"/>
          </a:xfrm>
          <a:prstGeom prst="rect">
            <a:avLst/>
          </a:prstGeom>
          <a:solidFill>
            <a:srgbClr val="EEF1FC"/>
          </a:solidFill>
          <a:ln>
            <a:solidFill>
              <a:schemeClr val="tx1">
                <a:lumMod val="50000"/>
              </a:schemeClr>
            </a:solidFill>
          </a:ln>
        </p:spPr>
        <p:txBody>
          <a:bodyPr wrap="square" anchor="ctr" anchorCtr="0">
            <a:noAutofit/>
          </a:bodyPr>
          <a:lstStyle/>
          <a:p>
            <a:pPr algn="just">
              <a:lnSpc>
                <a:spcPct val="130000"/>
              </a:lnSpc>
              <a:spcBef>
                <a:spcPts val="600"/>
              </a:spcBef>
              <a:spcAft>
                <a:spcPts val="1200"/>
              </a:spcAft>
            </a:pPr>
            <a:r>
              <a:rPr lang="ja-JP" altLang="en-US" sz="1800" b="1" dirty="0">
                <a:latin typeface="Meiryo UI" panose="020B0604030504040204" pitchFamily="50" charset="-128"/>
                <a:ea typeface="Meiryo UI" panose="020B0604030504040204" pitchFamily="50" charset="-128"/>
                <a:cs typeface="Arial" panose="020B0604020202020204" pitchFamily="34" charset="0"/>
              </a:rPr>
              <a:t>ブランディングに関連する重要な要素</a:t>
            </a:r>
            <a:r>
              <a:rPr lang="ja-JP" altLang="en-US" sz="1800" dirty="0">
                <a:latin typeface="Meiryo UI" panose="020B0604030504040204" pitchFamily="50" charset="-128"/>
                <a:ea typeface="Meiryo UI" panose="020B0604030504040204" pitchFamily="50" charset="-128"/>
                <a:cs typeface="Arial" panose="020B0604020202020204" pitchFamily="34" charset="0"/>
              </a:rPr>
              <a:t>としては、以下のようなものが挙げられる。</a:t>
            </a:r>
          </a:p>
          <a:p>
            <a:pPr marL="628650" indent="-628650" algn="just">
              <a:lnSpc>
                <a:spcPct val="130000"/>
              </a:lnSpc>
              <a:spcBef>
                <a:spcPts val="600"/>
              </a:spcBef>
              <a:spcAft>
                <a:spcPts val="1200"/>
              </a:spcAft>
            </a:pPr>
            <a:r>
              <a:rPr lang="en-US" altLang="ja-JP" sz="1800" dirty="0">
                <a:latin typeface="Meiryo UI" panose="020B0604030504040204" pitchFamily="50" charset="-128"/>
                <a:ea typeface="Meiryo UI" panose="020B0604030504040204" pitchFamily="50" charset="-128"/>
                <a:cs typeface="Arial" panose="020B0604020202020204" pitchFamily="34" charset="0"/>
              </a:rPr>
              <a:t>•</a:t>
            </a:r>
            <a:r>
              <a:rPr lang="ja-JP" altLang="en-US" sz="1800" b="1" dirty="0">
                <a:latin typeface="Meiryo UI" panose="020B0604030504040204" pitchFamily="50" charset="-128"/>
                <a:ea typeface="Meiryo UI" panose="020B0604030504040204" pitchFamily="50" charset="-128"/>
                <a:cs typeface="Arial" panose="020B0604020202020204" pitchFamily="34" charset="0"/>
              </a:rPr>
              <a:t>パッケージング</a:t>
            </a:r>
            <a:r>
              <a:rPr lang="ja-JP" altLang="en-US" sz="1800" dirty="0">
                <a:latin typeface="Meiryo UI" panose="020B0604030504040204" pitchFamily="50" charset="-128"/>
                <a:ea typeface="Meiryo UI" panose="020B0604030504040204" pitchFamily="50" charset="-128"/>
                <a:cs typeface="Arial" panose="020B0604020202020204" pitchFamily="34" charset="0"/>
              </a:rPr>
              <a:t>：</a:t>
            </a:r>
            <a:r>
              <a:rPr lang="ja-JP" altLang="en-US"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魅力的で高品質なパッケージ</a:t>
            </a:r>
            <a:r>
              <a:rPr lang="ja-JP" altLang="en-US" sz="1800" dirty="0">
                <a:latin typeface="Meiryo UI" panose="020B0604030504040204" pitchFamily="50" charset="-128"/>
                <a:ea typeface="Meiryo UI" panose="020B0604030504040204" pitchFamily="50" charset="-128"/>
                <a:cs typeface="Arial" panose="020B0604020202020204" pitchFamily="34" charset="0"/>
              </a:rPr>
              <a:t>は、日本の果物が小売店の棚で目立つようになり、消費者に高級感を伝えるのに役立つ。</a:t>
            </a:r>
          </a:p>
          <a:p>
            <a:pPr marL="628650" indent="-628650" algn="just">
              <a:lnSpc>
                <a:spcPct val="130000"/>
              </a:lnSpc>
              <a:spcBef>
                <a:spcPts val="600"/>
              </a:spcBef>
              <a:spcAft>
                <a:spcPts val="1200"/>
              </a:spcAft>
            </a:pPr>
            <a:r>
              <a:rPr lang="en-US" altLang="ja-JP" sz="1800" dirty="0">
                <a:latin typeface="Meiryo UI" panose="020B0604030504040204" pitchFamily="50" charset="-128"/>
                <a:ea typeface="Meiryo UI" panose="020B0604030504040204" pitchFamily="50" charset="-128"/>
                <a:cs typeface="Arial" panose="020B0604020202020204" pitchFamily="34" charset="0"/>
              </a:rPr>
              <a:t>•</a:t>
            </a:r>
            <a:r>
              <a:rPr lang="ja-JP" altLang="en-US" sz="1800" b="1" dirty="0">
                <a:latin typeface="Meiryo UI" panose="020B0604030504040204" pitchFamily="50" charset="-128"/>
                <a:ea typeface="Meiryo UI" panose="020B0604030504040204" pitchFamily="50" charset="-128"/>
                <a:cs typeface="Arial" panose="020B0604020202020204" pitchFamily="34" charset="0"/>
              </a:rPr>
              <a:t>ラベリング</a:t>
            </a:r>
            <a:r>
              <a:rPr lang="ja-JP" altLang="en-US" sz="1800" dirty="0">
                <a:latin typeface="Meiryo UI" panose="020B0604030504040204" pitchFamily="50" charset="-128"/>
                <a:ea typeface="Meiryo UI" panose="020B0604030504040204" pitchFamily="50" charset="-128"/>
                <a:cs typeface="Arial" panose="020B0604020202020204" pitchFamily="34" charset="0"/>
              </a:rPr>
              <a:t>：</a:t>
            </a:r>
            <a:r>
              <a:rPr lang="ja-JP" altLang="en-US"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原産国（</a:t>
            </a:r>
            <a:r>
              <a:rPr lang="en-US" altLang="ja-JP"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JAPAN</a:t>
            </a:r>
            <a:r>
              <a:rPr lang="ja-JP" altLang="en-US"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）を目立たせたラベリング</a:t>
            </a:r>
            <a:r>
              <a:rPr lang="ja-JP" altLang="en-US" sz="1800" dirty="0">
                <a:latin typeface="Meiryo UI" panose="020B0604030504040204" pitchFamily="50" charset="-128"/>
                <a:ea typeface="Meiryo UI" panose="020B0604030504040204" pitchFamily="50" charset="-128"/>
                <a:cs typeface="Arial" panose="020B0604020202020204" pitchFamily="34" charset="0"/>
              </a:rPr>
              <a:t>は、マレーシアの消費者に商品とその原産地を知らせるのに役立ち、日本産果実の認知を高めることができる。</a:t>
            </a:r>
          </a:p>
          <a:p>
            <a:pPr marL="628650" indent="-628650" algn="just">
              <a:lnSpc>
                <a:spcPct val="130000"/>
              </a:lnSpc>
              <a:spcBef>
                <a:spcPts val="600"/>
              </a:spcBef>
              <a:spcAft>
                <a:spcPts val="1200"/>
              </a:spcAft>
            </a:pPr>
            <a:r>
              <a:rPr lang="en-US" altLang="ja-JP" sz="1800" dirty="0">
                <a:latin typeface="Meiryo UI" panose="020B0604030504040204" pitchFamily="50" charset="-128"/>
                <a:ea typeface="Meiryo UI" panose="020B0604030504040204" pitchFamily="50" charset="-128"/>
                <a:cs typeface="Arial" panose="020B0604020202020204" pitchFamily="34" charset="0"/>
              </a:rPr>
              <a:t>•</a:t>
            </a:r>
            <a:r>
              <a:rPr lang="ja-JP" altLang="en-US" sz="1800" b="1" dirty="0">
                <a:latin typeface="Meiryo UI" panose="020B0604030504040204" pitchFamily="50" charset="-128"/>
                <a:ea typeface="Meiryo UI" panose="020B0604030504040204" pitchFamily="50" charset="-128"/>
                <a:cs typeface="Arial" panose="020B0604020202020204" pitchFamily="34" charset="0"/>
              </a:rPr>
              <a:t>品質</a:t>
            </a:r>
            <a:r>
              <a:rPr lang="ja-JP" altLang="en-US" sz="1800" dirty="0">
                <a:latin typeface="Meiryo UI" panose="020B0604030504040204" pitchFamily="50" charset="-128"/>
                <a:ea typeface="Meiryo UI" panose="020B0604030504040204" pitchFamily="50" charset="-128"/>
                <a:cs typeface="Arial" panose="020B0604020202020204" pitchFamily="34" charset="0"/>
              </a:rPr>
              <a:t>：日本の輸出業者は、</a:t>
            </a:r>
            <a:r>
              <a:rPr lang="ja-JP" altLang="en-US"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常に高品質の果物を提供</a:t>
            </a:r>
            <a:r>
              <a:rPr lang="ja-JP" altLang="en-US" sz="1800" dirty="0">
                <a:latin typeface="Meiryo UI" panose="020B0604030504040204" pitchFamily="50" charset="-128"/>
                <a:ea typeface="Meiryo UI" panose="020B0604030504040204" pitchFamily="50" charset="-128"/>
                <a:cs typeface="Arial" panose="020B0604020202020204" pitchFamily="34" charset="0"/>
              </a:rPr>
              <a:t>することで、強いブランドイメージを確立し、顧客のロイヤリティを獲得することができる。</a:t>
            </a:r>
          </a:p>
          <a:p>
            <a:pPr marL="628650" indent="-628650" algn="just">
              <a:lnSpc>
                <a:spcPct val="130000"/>
              </a:lnSpc>
              <a:spcBef>
                <a:spcPts val="600"/>
              </a:spcBef>
              <a:spcAft>
                <a:spcPts val="1200"/>
              </a:spcAft>
            </a:pPr>
            <a:r>
              <a:rPr lang="en-US" altLang="ja-JP" sz="1800" dirty="0">
                <a:latin typeface="Meiryo UI" panose="020B0604030504040204" pitchFamily="50" charset="-128"/>
                <a:ea typeface="Meiryo UI" panose="020B0604030504040204" pitchFamily="50" charset="-128"/>
                <a:cs typeface="Arial" panose="020B0604020202020204" pitchFamily="34" charset="0"/>
              </a:rPr>
              <a:t>•</a:t>
            </a:r>
            <a:r>
              <a:rPr lang="ja-JP" altLang="en-US" sz="1800" b="1" dirty="0">
                <a:latin typeface="Meiryo UI" panose="020B0604030504040204" pitchFamily="50" charset="-128"/>
                <a:ea typeface="Meiryo UI" panose="020B0604030504040204" pitchFamily="50" charset="-128"/>
                <a:cs typeface="Arial" panose="020B0604020202020204" pitchFamily="34" charset="0"/>
              </a:rPr>
              <a:t>鮮度</a:t>
            </a:r>
            <a:r>
              <a:rPr lang="ja-JP" altLang="en-US" sz="1800" dirty="0">
                <a:latin typeface="Meiryo UI" panose="020B0604030504040204" pitchFamily="50" charset="-128"/>
                <a:ea typeface="Meiryo UI" panose="020B0604030504040204" pitchFamily="50" charset="-128"/>
                <a:cs typeface="Arial" panose="020B0604020202020204" pitchFamily="34" charset="0"/>
              </a:rPr>
              <a:t>：消費者に</a:t>
            </a:r>
            <a:r>
              <a:rPr lang="ja-JP" altLang="en-US"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新鮮な状態で届ける</a:t>
            </a:r>
            <a:r>
              <a:rPr lang="ja-JP" altLang="en-US" sz="1800" dirty="0">
                <a:latin typeface="Meiryo UI" panose="020B0604030504040204" pitchFamily="50" charset="-128"/>
                <a:ea typeface="Meiryo UI" panose="020B0604030504040204" pitchFamily="50" charset="-128"/>
                <a:cs typeface="Arial" panose="020B0604020202020204" pitchFamily="34" charset="0"/>
              </a:rPr>
              <a:t>ことは、市場での成功に不可欠であり、日本産果実の評価を高めることにもつながる。</a:t>
            </a:r>
          </a:p>
          <a:p>
            <a:pPr algn="just">
              <a:lnSpc>
                <a:spcPct val="130000"/>
              </a:lnSpc>
              <a:spcBef>
                <a:spcPts val="600"/>
              </a:spcBef>
              <a:spcAft>
                <a:spcPts val="1200"/>
              </a:spcAft>
            </a:pPr>
            <a:r>
              <a:rPr lang="ja-JP" altLang="en-US" sz="1800" dirty="0">
                <a:latin typeface="Meiryo UI" panose="020B0604030504040204" pitchFamily="50" charset="-128"/>
                <a:ea typeface="Meiryo UI" panose="020B0604030504040204" pitchFamily="50" charset="-128"/>
                <a:cs typeface="Arial" panose="020B0604020202020204" pitchFamily="34" charset="0"/>
              </a:rPr>
              <a:t>これらの要素をブランディングに取り入れることで、日本の輸出企業は競合他国・企業との差異化を図り、消費者の需要を高め、マレーシアで日本産農産物の高い評判を築くことができる。</a:t>
            </a:r>
            <a:endParaRPr lang="ja-JP" altLang="ja-JP" sz="1800" dirty="0">
              <a:effectLst/>
              <a:latin typeface="Meiryo UI" panose="020B0604030504040204" pitchFamily="50" charset="-128"/>
              <a:ea typeface="Meiryo UI" panose="020B0604030504040204" pitchFamily="50" charset="-128"/>
              <a:cs typeface="Arial" panose="020B0604020202020204" pitchFamily="34" charset="0"/>
            </a:endParaRPr>
          </a:p>
        </p:txBody>
      </p:sp>
    </p:spTree>
    <p:extLst>
      <p:ext uri="{BB962C8B-B14F-4D97-AF65-F5344CB8AC3E}">
        <p14:creationId xmlns:p14="http://schemas.microsoft.com/office/powerpoint/2010/main" val="406907035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solidFill>
                  <a:srgbClr val="FFFFFF"/>
                </a:solidFill>
                <a:latin typeface="Meiryo UI" panose="020B0604030504040204" pitchFamily="50" charset="-128"/>
                <a:ea typeface="Meiryo UI" panose="020B0604030504040204" pitchFamily="50" charset="-128"/>
              </a:rPr>
              <a:t>対マレーシア輸出戦略の基本的な考え方</a:t>
            </a:r>
            <a:br>
              <a:rPr lang="en-US" altLang="ja-JP" dirty="0">
                <a:solidFill>
                  <a:srgbClr val="FFFFFF"/>
                </a:solidFill>
                <a:latin typeface="Meiryo UI" panose="020B0604030504040204" pitchFamily="50" charset="-128"/>
                <a:ea typeface="Meiryo UI" panose="020B0604030504040204" pitchFamily="50" charset="-128"/>
              </a:rPr>
            </a:br>
            <a:r>
              <a:rPr lang="ja-JP" altLang="en-US" dirty="0">
                <a:solidFill>
                  <a:srgbClr val="FFFFFF"/>
                </a:solidFill>
                <a:latin typeface="Meiryo UI" panose="020B0604030504040204" pitchFamily="50" charset="-128"/>
                <a:ea typeface="Meiryo UI" panose="020B0604030504040204" pitchFamily="50" charset="-128"/>
              </a:rPr>
              <a:t>　　</a:t>
            </a:r>
            <a:r>
              <a:rPr lang="ja-JP" altLang="en-US" dirty="0">
                <a:latin typeface="Meiryo UI" panose="020B0604030504040204" pitchFamily="50" charset="-128"/>
                <a:ea typeface="Meiryo UI" panose="020B0604030504040204" pitchFamily="50" charset="-128"/>
              </a:rPr>
              <a:t>対韓国・中国産対応</a:t>
            </a:r>
            <a:endParaRPr lang="ja-JP" altLang="en-US" sz="3200" dirty="0">
              <a:latin typeface="Meiryo UI" panose="020B0604030504040204" pitchFamily="50" charset="-128"/>
              <a:ea typeface="Meiryo UI" panose="020B0604030504040204" pitchFamily="50" charset="-128"/>
            </a:endParaRPr>
          </a:p>
        </p:txBody>
      </p:sp>
      <p:sp>
        <p:nvSpPr>
          <p:cNvPr id="5" name="正方形/長方形 4"/>
          <p:cNvSpPr/>
          <p:nvPr/>
        </p:nvSpPr>
        <p:spPr>
          <a:xfrm>
            <a:off x="0" y="745757"/>
            <a:ext cx="9906000" cy="307777"/>
          </a:xfrm>
          <a:prstGeom prst="rect">
            <a:avLst/>
          </a:prstGeom>
        </p:spPr>
        <p:txBody>
          <a:bodyPr wrap="square">
            <a:spAutoFit/>
          </a:bodyPr>
          <a:lstStyle/>
          <a:p>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 name="正方形/長方形 3"/>
          <p:cNvSpPr/>
          <p:nvPr/>
        </p:nvSpPr>
        <p:spPr>
          <a:xfrm>
            <a:off x="316989" y="836712"/>
            <a:ext cx="9289032" cy="5328592"/>
          </a:xfrm>
          <a:prstGeom prst="rect">
            <a:avLst/>
          </a:prstGeom>
          <a:solidFill>
            <a:srgbClr val="EEF1FC"/>
          </a:solidFill>
          <a:ln>
            <a:solidFill>
              <a:schemeClr val="tx1">
                <a:lumMod val="50000"/>
              </a:schemeClr>
            </a:solidFill>
          </a:ln>
        </p:spPr>
        <p:txBody>
          <a:bodyPr wrap="square" anchor="ctr" anchorCtr="0">
            <a:noAutofit/>
          </a:bodyPr>
          <a:lstStyle/>
          <a:p>
            <a:pPr algn="just">
              <a:spcBef>
                <a:spcPts val="600"/>
              </a:spcBef>
              <a:spcAft>
                <a:spcPts val="600"/>
              </a:spcAft>
            </a:pPr>
            <a:r>
              <a:rPr lang="ja-JP" altLang="en-US" sz="1800" b="1" dirty="0">
                <a:latin typeface="Meiryo UI" panose="020B0604030504040204" pitchFamily="50" charset="-128"/>
                <a:ea typeface="Meiryo UI" panose="020B0604030504040204" pitchFamily="50" charset="-128"/>
                <a:cs typeface="Arial" panose="020B0604020202020204" pitchFamily="34" charset="0"/>
              </a:rPr>
              <a:t>対韓国産対応</a:t>
            </a:r>
            <a:endParaRPr lang="en-US" altLang="ja-JP" sz="1800" b="1" dirty="0">
              <a:latin typeface="Meiryo UI" panose="020B0604030504040204" pitchFamily="50" charset="-128"/>
              <a:ea typeface="Meiryo UI" panose="020B0604030504040204" pitchFamily="50" charset="-128"/>
              <a:cs typeface="Arial" panose="020B0604020202020204" pitchFamily="34" charset="0"/>
            </a:endParaRPr>
          </a:p>
          <a:p>
            <a:pPr marL="266700" indent="-266700" algn="just"/>
            <a:r>
              <a:rPr lang="ja-JP" altLang="en-US"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 韓国の食品や飲料を含む </a:t>
            </a:r>
            <a:r>
              <a:rPr lang="en-US" altLang="ja-JP"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K-POP </a:t>
            </a:r>
            <a:r>
              <a:rPr lang="ja-JP" altLang="en-US"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文化の人気</a:t>
            </a:r>
            <a:r>
              <a:rPr lang="ja-JP" altLang="en-US" sz="1800" dirty="0">
                <a:latin typeface="Meiryo UI" panose="020B0604030504040204" pitchFamily="50" charset="-128"/>
                <a:ea typeface="Meiryo UI" panose="020B0604030504040204" pitchFamily="50" charset="-128"/>
                <a:cs typeface="Arial" panose="020B0604020202020204" pitchFamily="34" charset="0"/>
              </a:rPr>
              <a:t>は、マレーシアにおける韓国の果物輸出業者にとって強いアドバンテージとなっている。</a:t>
            </a:r>
            <a:endParaRPr lang="en-US" altLang="ja-JP" sz="1400" dirty="0">
              <a:latin typeface="Meiryo UI" panose="020B0604030504040204" pitchFamily="50" charset="-128"/>
              <a:ea typeface="Meiryo UI" panose="020B0604030504040204" pitchFamily="50" charset="-128"/>
              <a:cs typeface="Arial" panose="020B0604020202020204" pitchFamily="34" charset="0"/>
            </a:endParaRPr>
          </a:p>
          <a:p>
            <a:pPr marL="449263" indent="-449263" algn="just"/>
            <a:r>
              <a:rPr lang="ja-JP" altLang="en-US" sz="1400" dirty="0">
                <a:latin typeface="Meiryo UI" panose="020B0604030504040204" pitchFamily="50" charset="-128"/>
                <a:ea typeface="Meiryo UI" panose="020B0604030504040204" pitchFamily="50" charset="-128"/>
              </a:rPr>
              <a:t>　　</a:t>
            </a:r>
            <a:r>
              <a:rPr lang="ja-JP" altLang="en-US" sz="1400" dirty="0" err="1">
                <a:latin typeface="Meiryo UI" panose="020B0604030504040204" pitchFamily="50" charset="-128"/>
                <a:ea typeface="Meiryo UI" panose="020B0604030504040204" pitchFamily="50" charset="-128"/>
              </a:rPr>
              <a:t>ー</a:t>
            </a:r>
            <a:r>
              <a:rPr lang="ja-JP" altLang="en-US" sz="1400" dirty="0">
                <a:latin typeface="Meiryo UI" panose="020B0604030504040204" pitchFamily="50" charset="-128"/>
                <a:ea typeface="Meiryo UI" panose="020B0604030504040204" pitchFamily="50" charset="-128"/>
              </a:rPr>
              <a:t> </a:t>
            </a:r>
            <a:r>
              <a:rPr lang="en-CA" altLang="ja-JP" sz="1400" dirty="0">
                <a:latin typeface="Meiryo UI" panose="020B0604030504040204" pitchFamily="50" charset="-128"/>
                <a:ea typeface="Meiryo UI" panose="020B0604030504040204" pitchFamily="50" charset="-128"/>
              </a:rPr>
              <a:t>K-POP</a:t>
            </a:r>
            <a:r>
              <a:rPr lang="ja-JP" altLang="ja-JP" sz="1400" dirty="0">
                <a:latin typeface="Meiryo UI" panose="020B0604030504040204" pitchFamily="50" charset="-128"/>
                <a:ea typeface="Meiryo UI" panose="020B0604030504040204" pitchFamily="50" charset="-128"/>
              </a:rPr>
              <a:t>ファンは東南アジアで非常に多く、そのようなファンは、自分がアイドル視している韓国芸能人が韓国で食している果実を自分も食べたいというファン心理が働き、韓国産農産物購入のモチベーションとなりやすい。</a:t>
            </a:r>
            <a:endParaRPr lang="en-US" altLang="ja-JP" sz="1400" dirty="0">
              <a:latin typeface="Meiryo UI" panose="020B0604030504040204" pitchFamily="50" charset="-128"/>
              <a:ea typeface="Meiryo UI" panose="020B0604030504040204" pitchFamily="50" charset="-128"/>
            </a:endParaRPr>
          </a:p>
          <a:p>
            <a:pPr algn="just">
              <a:spcBef>
                <a:spcPts val="600"/>
              </a:spcBef>
            </a:pPr>
            <a:endParaRPr lang="en-US" altLang="ja-JP" sz="1400" dirty="0">
              <a:latin typeface="Meiryo UI" panose="020B0604030504040204" pitchFamily="50" charset="-128"/>
              <a:ea typeface="Meiryo UI" panose="020B0604030504040204" pitchFamily="50" charset="-128"/>
              <a:cs typeface="Arial" panose="020B0604020202020204" pitchFamily="34" charset="0"/>
            </a:endParaRPr>
          </a:p>
          <a:p>
            <a:pPr marL="266700" indent="-266700" algn="just">
              <a:spcBef>
                <a:spcPts val="600"/>
              </a:spcBef>
              <a:spcAft>
                <a:spcPts val="600"/>
              </a:spcAft>
            </a:pPr>
            <a:r>
              <a:rPr lang="ja-JP" altLang="en-US" dirty="0"/>
              <a:t>・</a:t>
            </a:r>
            <a:r>
              <a:rPr lang="en-CA" altLang="ja-JP" dirty="0"/>
              <a:t> </a:t>
            </a:r>
            <a:r>
              <a:rPr lang="ja-JP" altLang="en-US" sz="1800" dirty="0">
                <a:latin typeface="Meiryo UI" panose="020B0604030504040204" pitchFamily="50" charset="-128"/>
                <a:ea typeface="Meiryo UI" panose="020B0604030504040204" pitchFamily="50" charset="-128"/>
                <a:cs typeface="Arial" panose="020B0604020202020204" pitchFamily="34" charset="0"/>
              </a:rPr>
              <a:t>しかし、日本の果物輸出業者も独自のセールスポイントや文化的な強みを活用することで、効果的に競争することができる。例えば、</a:t>
            </a:r>
            <a:r>
              <a:rPr lang="ja-JP" altLang="en-US"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日本の果物の品質、味、日本人の味覚の繊細さと青果物に美しさを求める独特の価値観を背景に長年培われてきた高度な栽培技術、そして安全性と環境に配慮した栽培技術について焦点</a:t>
            </a:r>
            <a:r>
              <a:rPr lang="ja-JP" altLang="en-US" sz="1800" dirty="0">
                <a:latin typeface="Meiryo UI" panose="020B0604030504040204" pitchFamily="50" charset="-128"/>
                <a:ea typeface="Meiryo UI" panose="020B0604030504040204" pitchFamily="50" charset="-128"/>
                <a:cs typeface="Arial" panose="020B0604020202020204" pitchFamily="34" charset="0"/>
              </a:rPr>
              <a:t>を当てることができる。</a:t>
            </a:r>
            <a:endParaRPr lang="en-US" altLang="ja-JP" sz="1800" dirty="0">
              <a:latin typeface="Meiryo UI" panose="020B0604030504040204" pitchFamily="50" charset="-128"/>
              <a:ea typeface="Meiryo UI" panose="020B0604030504040204" pitchFamily="50" charset="-128"/>
              <a:cs typeface="Arial" panose="020B0604020202020204" pitchFamily="34" charset="0"/>
            </a:endParaRPr>
          </a:p>
          <a:p>
            <a:pPr algn="just">
              <a:spcBef>
                <a:spcPts val="600"/>
              </a:spcBef>
              <a:spcAft>
                <a:spcPts val="600"/>
              </a:spcAft>
            </a:pPr>
            <a:endParaRPr lang="ja-JP" altLang="en-US" sz="800" dirty="0">
              <a:latin typeface="Meiryo UI" panose="020B0604030504040204" pitchFamily="50" charset="-128"/>
              <a:ea typeface="Meiryo UI" panose="020B0604030504040204" pitchFamily="50" charset="-128"/>
              <a:cs typeface="Arial" panose="020B0604020202020204" pitchFamily="34" charset="0"/>
            </a:endParaRPr>
          </a:p>
          <a:p>
            <a:pPr algn="just">
              <a:spcBef>
                <a:spcPts val="600"/>
              </a:spcBef>
              <a:spcAft>
                <a:spcPts val="600"/>
              </a:spcAft>
            </a:pPr>
            <a:r>
              <a:rPr lang="ja-JP" altLang="en-US" sz="1800" b="1" dirty="0">
                <a:latin typeface="Meiryo UI" panose="020B0604030504040204" pitchFamily="50" charset="-128"/>
                <a:ea typeface="Meiryo UI" panose="020B0604030504040204" pitchFamily="50" charset="-128"/>
                <a:cs typeface="Arial" panose="020B0604020202020204" pitchFamily="34" charset="0"/>
              </a:rPr>
              <a:t>対中国産対応</a:t>
            </a:r>
            <a:endParaRPr lang="en-US" altLang="ja-JP" sz="1800" b="1" dirty="0">
              <a:latin typeface="Meiryo UI" panose="020B0604030504040204" pitchFamily="50" charset="-128"/>
              <a:ea typeface="Meiryo UI" panose="020B0604030504040204" pitchFamily="50" charset="-128"/>
              <a:cs typeface="Arial" panose="020B0604020202020204" pitchFamily="34" charset="0"/>
            </a:endParaRPr>
          </a:p>
          <a:p>
            <a:pPr algn="just">
              <a:spcBef>
                <a:spcPts val="600"/>
              </a:spcBef>
              <a:spcAft>
                <a:spcPts val="600"/>
              </a:spcAft>
            </a:pPr>
            <a:r>
              <a:rPr lang="ja-JP" altLang="en-US" sz="1800" dirty="0"/>
              <a:t>・</a:t>
            </a:r>
            <a:r>
              <a:rPr lang="ja-JP" altLang="en-US" sz="1800" dirty="0">
                <a:latin typeface="Meiryo UI" panose="020B0604030504040204" pitchFamily="50" charset="-128"/>
                <a:ea typeface="Meiryo UI" panose="020B0604030504040204" pitchFamily="50" charset="-128"/>
                <a:cs typeface="Arial" panose="020B0604020202020204" pitchFamily="34" charset="0"/>
              </a:rPr>
              <a:t>日本の果物輸出業者にとって、マレーシアで</a:t>
            </a:r>
            <a:r>
              <a:rPr lang="ja-JP" altLang="en-US"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安価な中国産果物</a:t>
            </a:r>
            <a:r>
              <a:rPr lang="ja-JP" altLang="en-US" sz="1800" dirty="0">
                <a:latin typeface="Meiryo UI" panose="020B0604030504040204" pitchFamily="50" charset="-128"/>
                <a:ea typeface="Meiryo UI" panose="020B0604030504040204" pitchFamily="50" charset="-128"/>
                <a:cs typeface="Arial" panose="020B0604020202020204" pitchFamily="34" charset="0"/>
              </a:rPr>
              <a:t>との</a:t>
            </a:r>
            <a:r>
              <a:rPr lang="ja-JP" altLang="en-US"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競争は難しい</a:t>
            </a:r>
            <a:r>
              <a:rPr lang="ja-JP" altLang="en-US" sz="1800" dirty="0">
                <a:latin typeface="Meiryo UI" panose="020B0604030504040204" pitchFamily="50" charset="-128"/>
                <a:ea typeface="Meiryo UI" panose="020B0604030504040204" pitchFamily="50" charset="-128"/>
                <a:cs typeface="Arial" panose="020B0604020202020204" pitchFamily="34" charset="0"/>
              </a:rPr>
              <a:t>かもしれない。</a:t>
            </a:r>
            <a:endParaRPr lang="en-US" altLang="ja-JP" sz="1800" dirty="0">
              <a:latin typeface="Meiryo UI" panose="020B0604030504040204" pitchFamily="50" charset="-128"/>
              <a:ea typeface="Meiryo UI" panose="020B0604030504040204" pitchFamily="50" charset="-128"/>
              <a:cs typeface="Arial" panose="020B0604020202020204" pitchFamily="34" charset="0"/>
            </a:endParaRPr>
          </a:p>
          <a:p>
            <a:pPr marL="266700" indent="-266700" algn="just">
              <a:spcBef>
                <a:spcPts val="600"/>
              </a:spcBef>
              <a:spcAft>
                <a:spcPts val="600"/>
              </a:spcAft>
            </a:pPr>
            <a:r>
              <a:rPr lang="ja-JP" altLang="en-US" sz="1800" dirty="0"/>
              <a:t>・</a:t>
            </a:r>
            <a:r>
              <a:rPr lang="ja-JP" altLang="en-US" sz="1800" dirty="0">
                <a:latin typeface="Meiryo UI" panose="020B0604030504040204" pitchFamily="50" charset="-128"/>
                <a:ea typeface="Meiryo UI" panose="020B0604030504040204" pitchFamily="50" charset="-128"/>
                <a:cs typeface="Arial" panose="020B0604020202020204" pitchFamily="34" charset="0"/>
              </a:rPr>
              <a:t>日本の果物輸出業者にとって重要な戦略は、安価な中国産果物よりも</a:t>
            </a:r>
            <a:r>
              <a:rPr lang="ja-JP" altLang="en-US"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高い価値があると認識されている製品の品質と味を強調</a:t>
            </a:r>
            <a:r>
              <a:rPr lang="ja-JP" altLang="en-US" sz="1800" dirty="0">
                <a:latin typeface="Meiryo UI" panose="020B0604030504040204" pitchFamily="50" charset="-128"/>
                <a:ea typeface="Meiryo UI" panose="020B0604030504040204" pitchFamily="50" charset="-128"/>
                <a:cs typeface="Arial" panose="020B0604020202020204" pitchFamily="34" charset="0"/>
              </a:rPr>
              <a:t>し、</a:t>
            </a:r>
            <a:r>
              <a:rPr lang="ja-JP" altLang="en-US"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パッケージやブランドで差異化</a:t>
            </a:r>
            <a:r>
              <a:rPr lang="ja-JP" altLang="en-US" sz="1800" dirty="0">
                <a:latin typeface="Meiryo UI" panose="020B0604030504040204" pitchFamily="50" charset="-128"/>
                <a:ea typeface="Meiryo UI" panose="020B0604030504040204" pitchFamily="50" charset="-128"/>
                <a:cs typeface="Arial" panose="020B0604020202020204" pitchFamily="34" charset="0"/>
              </a:rPr>
              <a:t>し、何よりも</a:t>
            </a:r>
            <a:r>
              <a:rPr lang="ja-JP" altLang="en-US"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高品質の果物にプレミアム料金を支払うことを望むニッチな顧客層に対応すること</a:t>
            </a:r>
            <a:r>
              <a:rPr lang="ja-JP" altLang="en-US" sz="1800" dirty="0">
                <a:latin typeface="Meiryo UI" panose="020B0604030504040204" pitchFamily="50" charset="-128"/>
                <a:ea typeface="Meiryo UI" panose="020B0604030504040204" pitchFamily="50" charset="-128"/>
                <a:cs typeface="Arial" panose="020B0604020202020204" pitchFamily="34" charset="0"/>
              </a:rPr>
              <a:t>である。</a:t>
            </a:r>
            <a:endParaRPr lang="ja-JP" altLang="ja-JP" sz="1800" dirty="0">
              <a:effectLst/>
              <a:latin typeface="Meiryo UI" panose="020B0604030504040204" pitchFamily="50" charset="-128"/>
              <a:ea typeface="Meiryo UI" panose="020B0604030504040204" pitchFamily="50" charset="-128"/>
              <a:cs typeface="Arial" panose="020B0604020202020204" pitchFamily="34" charset="0"/>
            </a:endParaRPr>
          </a:p>
        </p:txBody>
      </p:sp>
    </p:spTree>
    <p:extLst>
      <p:ext uri="{BB962C8B-B14F-4D97-AF65-F5344CB8AC3E}">
        <p14:creationId xmlns:p14="http://schemas.microsoft.com/office/powerpoint/2010/main" val="27084076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solidFill>
                  <a:srgbClr val="FFFFFF"/>
                </a:solidFill>
                <a:latin typeface="Meiryo UI" panose="020B0604030504040204" pitchFamily="50" charset="-128"/>
                <a:ea typeface="Meiryo UI" panose="020B0604030504040204" pitchFamily="50" charset="-128"/>
              </a:rPr>
              <a:t>対マレーシア輸出戦略の基本的な考え方</a:t>
            </a:r>
            <a:br>
              <a:rPr lang="en-US" altLang="ja-JP" dirty="0">
                <a:solidFill>
                  <a:srgbClr val="FFFFFF"/>
                </a:solidFill>
                <a:latin typeface="Meiryo UI" panose="020B0604030504040204" pitchFamily="50" charset="-128"/>
                <a:ea typeface="Meiryo UI" panose="020B0604030504040204" pitchFamily="50" charset="-128"/>
              </a:rPr>
            </a:br>
            <a:r>
              <a:rPr lang="ja-JP" altLang="en-US" dirty="0">
                <a:solidFill>
                  <a:srgbClr val="FFFFFF"/>
                </a:solidFill>
                <a:latin typeface="Meiryo UI" panose="020B0604030504040204" pitchFamily="50" charset="-128"/>
                <a:ea typeface="Meiryo UI" panose="020B0604030504040204" pitchFamily="50" charset="-128"/>
              </a:rPr>
              <a:t>　　</a:t>
            </a:r>
            <a:r>
              <a:rPr lang="ja-JP" altLang="en-US" dirty="0">
                <a:latin typeface="Meiryo UI" panose="020B0604030504040204" pitchFamily="50" charset="-128"/>
                <a:ea typeface="Meiryo UI" panose="020B0604030504040204" pitchFamily="50" charset="-128"/>
              </a:rPr>
              <a:t>マレーシア流通業者との協業</a:t>
            </a:r>
          </a:p>
        </p:txBody>
      </p:sp>
      <p:sp>
        <p:nvSpPr>
          <p:cNvPr id="5" name="正方形/長方形 4"/>
          <p:cNvSpPr/>
          <p:nvPr/>
        </p:nvSpPr>
        <p:spPr>
          <a:xfrm>
            <a:off x="0" y="745757"/>
            <a:ext cx="9906000" cy="307777"/>
          </a:xfrm>
          <a:prstGeom prst="rect">
            <a:avLst/>
          </a:prstGeom>
        </p:spPr>
        <p:txBody>
          <a:bodyPr wrap="square">
            <a:spAutoFit/>
          </a:bodyPr>
          <a:lstStyle/>
          <a:p>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 name="正方形/長方形 3"/>
          <p:cNvSpPr/>
          <p:nvPr/>
        </p:nvSpPr>
        <p:spPr>
          <a:xfrm>
            <a:off x="316989" y="1484784"/>
            <a:ext cx="9289032" cy="4103658"/>
          </a:xfrm>
          <a:prstGeom prst="rect">
            <a:avLst/>
          </a:prstGeom>
          <a:solidFill>
            <a:srgbClr val="EEF1FC"/>
          </a:solidFill>
          <a:ln>
            <a:solidFill>
              <a:schemeClr val="tx1">
                <a:lumMod val="50000"/>
              </a:schemeClr>
            </a:solidFill>
          </a:ln>
        </p:spPr>
        <p:txBody>
          <a:bodyPr wrap="square" anchor="ctr" anchorCtr="0">
            <a:noAutofit/>
          </a:bodyPr>
          <a:lstStyle/>
          <a:p>
            <a:pPr algn="just">
              <a:spcBef>
                <a:spcPts val="600"/>
              </a:spcBef>
              <a:spcAft>
                <a:spcPts val="600"/>
              </a:spcAft>
            </a:pPr>
            <a:r>
              <a:rPr lang="ja-JP" altLang="en-US" sz="2000" b="1" dirty="0">
                <a:latin typeface="Meiryo UI" panose="020B0604030504040204" pitchFamily="50" charset="-128"/>
                <a:ea typeface="Meiryo UI" panose="020B0604030504040204" pitchFamily="50" charset="-128"/>
              </a:rPr>
              <a:t>マレーシア流通業者との協業</a:t>
            </a:r>
            <a:endParaRPr lang="en-US" altLang="ja-JP" sz="2000" b="1" dirty="0">
              <a:latin typeface="Meiryo UI" panose="020B0604030504040204" pitchFamily="50" charset="-128"/>
              <a:ea typeface="Meiryo UI" panose="020B0604030504040204" pitchFamily="50" charset="-128"/>
            </a:endParaRPr>
          </a:p>
          <a:p>
            <a:pPr marL="266700" indent="-266700" algn="just">
              <a:spcBef>
                <a:spcPts val="600"/>
              </a:spcBef>
              <a:spcAft>
                <a:spcPts val="600"/>
              </a:spcAft>
            </a:pPr>
            <a:r>
              <a:rPr lang="ja-JP" altLang="en-US" sz="1800" dirty="0"/>
              <a:t>・</a:t>
            </a:r>
            <a:r>
              <a:rPr lang="ja-JP" altLang="en-US" sz="1800" dirty="0">
                <a:latin typeface="Meiryo UI" panose="020B0604030504040204" pitchFamily="50" charset="-128"/>
                <a:ea typeface="Meiryo UI" panose="020B0604030504040204" pitchFamily="50" charset="-128"/>
                <a:cs typeface="Arial" panose="020B0604020202020204" pitchFamily="34" charset="0"/>
              </a:rPr>
              <a:t>日本の輸出業者は</a:t>
            </a:r>
            <a:r>
              <a:rPr lang="ja-JP" altLang="en-US"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マレーシアにおける競合商品の価格を把握</a:t>
            </a:r>
            <a:r>
              <a:rPr lang="ja-JP" altLang="en-US" sz="1800" dirty="0">
                <a:latin typeface="Meiryo UI" panose="020B0604030504040204" pitchFamily="50" charset="-128"/>
                <a:ea typeface="Meiryo UI" panose="020B0604030504040204" pitchFamily="50" charset="-128"/>
                <a:cs typeface="Arial" panose="020B0604020202020204" pitchFamily="34" charset="0"/>
              </a:rPr>
              <a:t>し、また</a:t>
            </a:r>
            <a:r>
              <a:rPr lang="ja-JP" altLang="en-US"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流通業者から自社の価格戦略やマレーシア市場への適合性についてフィードバックを受けるべき</a:t>
            </a:r>
            <a:r>
              <a:rPr lang="ja-JP" altLang="en-US" sz="1800" dirty="0">
                <a:latin typeface="Meiryo UI" panose="020B0604030504040204" pitchFamily="50" charset="-128"/>
                <a:ea typeface="Meiryo UI" panose="020B0604030504040204" pitchFamily="50" charset="-128"/>
                <a:cs typeface="Arial" panose="020B0604020202020204" pitchFamily="34" charset="0"/>
              </a:rPr>
              <a:t>である。</a:t>
            </a:r>
            <a:endParaRPr lang="en-US" altLang="ja-JP" sz="1800" dirty="0">
              <a:latin typeface="Meiryo UI" panose="020B0604030504040204" pitchFamily="50" charset="-128"/>
              <a:ea typeface="Meiryo UI" panose="020B0604030504040204" pitchFamily="50" charset="-128"/>
              <a:cs typeface="Arial" panose="020B0604020202020204" pitchFamily="34" charset="0"/>
            </a:endParaRPr>
          </a:p>
          <a:p>
            <a:pPr marL="266700" indent="-266700" algn="just">
              <a:spcBef>
                <a:spcPts val="600"/>
              </a:spcBef>
              <a:spcAft>
                <a:spcPts val="600"/>
              </a:spcAft>
            </a:pPr>
            <a:r>
              <a:rPr lang="ja-JP" altLang="en-US" sz="1800" dirty="0"/>
              <a:t>・</a:t>
            </a:r>
            <a:r>
              <a:rPr lang="ja-JP" altLang="en-US" sz="1800" dirty="0">
                <a:latin typeface="Meiryo UI" panose="020B0604030504040204" pitchFamily="50" charset="-128"/>
                <a:ea typeface="Meiryo UI" panose="020B0604030504040204" pitchFamily="50" charset="-128"/>
                <a:cs typeface="Arial" panose="020B0604020202020204" pitchFamily="34" charset="0"/>
              </a:rPr>
              <a:t>マレーシアの流通業者が</a:t>
            </a:r>
            <a:r>
              <a:rPr lang="ja-JP" altLang="en-US"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高所得層市場をターゲットとしていることを確認</a:t>
            </a:r>
            <a:r>
              <a:rPr lang="ja-JP" altLang="en-US" sz="1800" dirty="0">
                <a:latin typeface="Meiryo UI" panose="020B0604030504040204" pitchFamily="50" charset="-128"/>
                <a:ea typeface="Meiryo UI" panose="020B0604030504040204" pitchFamily="50" charset="-128"/>
                <a:cs typeface="Arial" panose="020B0604020202020204" pitchFamily="34" charset="0"/>
              </a:rPr>
              <a:t>することも、このターゲット層へのアプローチを成功させるための重要なステップである。</a:t>
            </a:r>
            <a:endParaRPr lang="en-US" altLang="ja-JP" sz="1800" dirty="0">
              <a:latin typeface="Meiryo UI" panose="020B0604030504040204" pitchFamily="50" charset="-128"/>
              <a:ea typeface="Meiryo UI" panose="020B0604030504040204" pitchFamily="50" charset="-128"/>
              <a:cs typeface="Arial" panose="020B0604020202020204" pitchFamily="34" charset="0"/>
            </a:endParaRPr>
          </a:p>
          <a:p>
            <a:pPr marL="266700" indent="-266700" algn="just">
              <a:spcBef>
                <a:spcPts val="600"/>
              </a:spcBef>
              <a:spcAft>
                <a:spcPts val="600"/>
              </a:spcAft>
            </a:pPr>
            <a:r>
              <a:rPr lang="ja-JP" altLang="en-US" sz="1800" dirty="0"/>
              <a:t>・</a:t>
            </a:r>
            <a:r>
              <a:rPr lang="ja-JP" altLang="en-US" sz="1800" dirty="0">
                <a:latin typeface="Meiryo UI" panose="020B0604030504040204" pitchFamily="50" charset="-128"/>
                <a:ea typeface="Meiryo UI" panose="020B0604030504040204" pitchFamily="50" charset="-128"/>
                <a:cs typeface="Arial" panose="020B0604020202020204" pitchFamily="34" charset="0"/>
              </a:rPr>
              <a:t>マレーシアの流通業者は高級消費者市場を効果的にターゲットとするために、</a:t>
            </a:r>
            <a:r>
              <a:rPr lang="ja-JP" altLang="en-US"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適切な市場知識、流通チャネル、マーケティングスキルを備えている必要</a:t>
            </a:r>
            <a:r>
              <a:rPr lang="ja-JP" altLang="en-US" sz="1800" dirty="0">
                <a:latin typeface="Meiryo UI" panose="020B0604030504040204" pitchFamily="50" charset="-128"/>
                <a:ea typeface="Meiryo UI" panose="020B0604030504040204" pitchFamily="50" charset="-128"/>
                <a:cs typeface="Arial" panose="020B0604020202020204" pitchFamily="34" charset="0"/>
              </a:rPr>
              <a:t>がある。</a:t>
            </a:r>
            <a:endParaRPr lang="en-US" altLang="ja-JP" sz="1800" dirty="0">
              <a:latin typeface="Meiryo UI" panose="020B0604030504040204" pitchFamily="50" charset="-128"/>
              <a:ea typeface="Meiryo UI" panose="020B0604030504040204" pitchFamily="50" charset="-128"/>
              <a:cs typeface="Arial" panose="020B0604020202020204" pitchFamily="34" charset="0"/>
            </a:endParaRPr>
          </a:p>
          <a:p>
            <a:pPr marL="266700" indent="-266700" algn="just">
              <a:spcBef>
                <a:spcPts val="600"/>
              </a:spcBef>
              <a:spcAft>
                <a:spcPts val="600"/>
              </a:spcAft>
            </a:pPr>
            <a:r>
              <a:rPr lang="ja-JP" altLang="en-US" sz="1800" dirty="0"/>
              <a:t>・</a:t>
            </a:r>
            <a:r>
              <a:rPr lang="ja-JP" altLang="en-US" sz="1800" dirty="0">
                <a:latin typeface="Meiryo UI" panose="020B0604030504040204" pitchFamily="50" charset="-128"/>
                <a:ea typeface="Meiryo UI" panose="020B0604030504040204" pitchFamily="50" charset="-128"/>
                <a:cs typeface="Arial" panose="020B0604020202020204" pitchFamily="34" charset="0"/>
              </a:rPr>
              <a:t>日本の果物輸出業者は、このような戦略的な整合性を確保するために、</a:t>
            </a:r>
            <a:r>
              <a:rPr lang="ja-JP" altLang="en-US"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流通業者と緊密に連携し、ターゲット市場やそのための戦略について共通の認識を持つこと</a:t>
            </a:r>
            <a:r>
              <a:rPr lang="ja-JP" altLang="en-US" sz="1800" dirty="0">
                <a:latin typeface="Meiryo UI" panose="020B0604030504040204" pitchFamily="50" charset="-128"/>
                <a:ea typeface="Meiryo UI" panose="020B0604030504040204" pitchFamily="50" charset="-128"/>
                <a:cs typeface="Arial" panose="020B0604020202020204" pitchFamily="34" charset="0"/>
              </a:rPr>
              <a:t>が必要である。 </a:t>
            </a:r>
            <a:endParaRPr lang="ja-JP" altLang="ja-JP" sz="1800" dirty="0">
              <a:effectLst/>
              <a:latin typeface="Meiryo UI" panose="020B0604030504040204" pitchFamily="50" charset="-128"/>
              <a:ea typeface="Meiryo UI" panose="020B0604030504040204" pitchFamily="50" charset="-128"/>
              <a:cs typeface="Arial" panose="020B0604020202020204" pitchFamily="34" charset="0"/>
            </a:endParaRPr>
          </a:p>
        </p:txBody>
      </p:sp>
    </p:spTree>
    <p:extLst>
      <p:ext uri="{BB962C8B-B14F-4D97-AF65-F5344CB8AC3E}">
        <p14:creationId xmlns:p14="http://schemas.microsoft.com/office/powerpoint/2010/main" val="15005722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solidFill>
                  <a:srgbClr val="FFFFFF"/>
                </a:solidFill>
                <a:latin typeface="Meiryo UI" panose="020B0604030504040204" pitchFamily="50" charset="-128"/>
                <a:ea typeface="Meiryo UI" panose="020B0604030504040204" pitchFamily="50" charset="-128"/>
              </a:rPr>
              <a:t>対マレーシア輸出戦略の基本的な考え方</a:t>
            </a:r>
            <a:br>
              <a:rPr lang="en-US" altLang="ja-JP" dirty="0">
                <a:solidFill>
                  <a:srgbClr val="FFFFFF"/>
                </a:solidFill>
                <a:latin typeface="Meiryo UI" panose="020B0604030504040204" pitchFamily="50" charset="-128"/>
                <a:ea typeface="Meiryo UI" panose="020B0604030504040204" pitchFamily="50" charset="-128"/>
              </a:rPr>
            </a:br>
            <a:r>
              <a:rPr lang="ja-JP" altLang="en-US" dirty="0">
                <a:solidFill>
                  <a:srgbClr val="FFFFFF"/>
                </a:solidFill>
                <a:latin typeface="Meiryo UI" panose="020B0604030504040204" pitchFamily="50" charset="-128"/>
                <a:ea typeface="Meiryo UI" panose="020B0604030504040204" pitchFamily="50" charset="-128"/>
              </a:rPr>
              <a:t>　　</a:t>
            </a:r>
            <a:r>
              <a:rPr lang="ja-JP" altLang="en-US" dirty="0">
                <a:latin typeface="Meiryo UI" panose="020B0604030504040204" pitchFamily="50" charset="-128"/>
                <a:ea typeface="Meiryo UI" panose="020B0604030504040204" pitchFamily="50" charset="-128"/>
              </a:rPr>
              <a:t>ターゲット顧客層</a:t>
            </a:r>
          </a:p>
        </p:txBody>
      </p:sp>
      <p:sp>
        <p:nvSpPr>
          <p:cNvPr id="5" name="正方形/長方形 4"/>
          <p:cNvSpPr/>
          <p:nvPr/>
        </p:nvSpPr>
        <p:spPr>
          <a:xfrm>
            <a:off x="0" y="745757"/>
            <a:ext cx="9906000" cy="307777"/>
          </a:xfrm>
          <a:prstGeom prst="rect">
            <a:avLst/>
          </a:prstGeom>
        </p:spPr>
        <p:txBody>
          <a:bodyPr wrap="square">
            <a:spAutoFit/>
          </a:bodyPr>
          <a:lstStyle/>
          <a:p>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 name="正方形/長方形 3"/>
          <p:cNvSpPr/>
          <p:nvPr/>
        </p:nvSpPr>
        <p:spPr>
          <a:xfrm>
            <a:off x="316989" y="836712"/>
            <a:ext cx="9289032" cy="5400600"/>
          </a:xfrm>
          <a:prstGeom prst="rect">
            <a:avLst/>
          </a:prstGeom>
          <a:solidFill>
            <a:srgbClr val="EEF1FC"/>
          </a:solidFill>
          <a:ln>
            <a:solidFill>
              <a:schemeClr val="tx1">
                <a:lumMod val="50000"/>
              </a:schemeClr>
            </a:solidFill>
          </a:ln>
        </p:spPr>
        <p:txBody>
          <a:bodyPr wrap="square" anchor="ctr" anchorCtr="0">
            <a:noAutofit/>
          </a:bodyPr>
          <a:lstStyle/>
          <a:p>
            <a:pPr>
              <a:spcBef>
                <a:spcPts val="600"/>
              </a:spcBef>
              <a:spcAft>
                <a:spcPts val="600"/>
              </a:spcAft>
            </a:pPr>
            <a:r>
              <a:rPr lang="ja-JP" altLang="en-US" sz="2000" b="1" dirty="0">
                <a:latin typeface="Meiryo UI" panose="020B0604030504040204" pitchFamily="50" charset="-128"/>
                <a:ea typeface="Meiryo UI" panose="020B0604030504040204" pitchFamily="50" charset="-128"/>
              </a:rPr>
              <a:t>ターゲット顧客層</a:t>
            </a:r>
            <a:endParaRPr lang="en-US" altLang="ja-JP" sz="2000" b="1" dirty="0">
              <a:latin typeface="Meiryo UI" panose="020B0604030504040204" pitchFamily="50" charset="-128"/>
              <a:ea typeface="Meiryo UI" panose="020B0604030504040204" pitchFamily="50" charset="-128"/>
            </a:endParaRPr>
          </a:p>
          <a:p>
            <a:pPr marL="266700" indent="-266700" algn="just">
              <a:lnSpc>
                <a:spcPct val="150000"/>
              </a:lnSpc>
              <a:spcBef>
                <a:spcPts val="600"/>
              </a:spcBef>
              <a:spcAft>
                <a:spcPts val="600"/>
              </a:spcAft>
            </a:pPr>
            <a:r>
              <a:rPr lang="ja-JP" altLang="en-US" sz="1800" dirty="0"/>
              <a:t>・</a:t>
            </a:r>
            <a:r>
              <a:rPr lang="ja-JP" altLang="en-US" sz="1800" dirty="0">
                <a:latin typeface="Meiryo UI" panose="020B0604030504040204" pitchFamily="50" charset="-128"/>
                <a:ea typeface="Meiryo UI" panose="020B0604030504040204" pitchFamily="50" charset="-128"/>
                <a:cs typeface="Arial" panose="020B0604020202020204" pitchFamily="34" charset="0"/>
              </a:rPr>
              <a:t>マレーシアの典型的なハイエンド消費者は、</a:t>
            </a:r>
            <a:r>
              <a:rPr lang="ja-JP" altLang="en-US"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都市部のプロフェッショナル、ビジネスエグゼクティブ、富裕層、プロフェッショナル、ビジネスエグゼクティブの退職者</a:t>
            </a:r>
            <a:r>
              <a:rPr lang="ja-JP" altLang="en-US" sz="18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など、</a:t>
            </a:r>
            <a:r>
              <a:rPr lang="ja-JP" altLang="en-US" sz="1800" dirty="0">
                <a:latin typeface="Meiryo UI" panose="020B0604030504040204" pitchFamily="50" charset="-128"/>
                <a:ea typeface="Meiryo UI" panose="020B0604030504040204" pitchFamily="50" charset="-128"/>
                <a:cs typeface="Arial" panose="020B0604020202020204" pitchFamily="34" charset="0"/>
              </a:rPr>
              <a:t>さまざまな層の人々であることに注目する必要がある。</a:t>
            </a:r>
            <a:endParaRPr lang="en-US" altLang="ja-JP" sz="1800" dirty="0">
              <a:latin typeface="Meiryo UI" panose="020B0604030504040204" pitchFamily="50" charset="-128"/>
              <a:ea typeface="Meiryo UI" panose="020B0604030504040204" pitchFamily="50" charset="-128"/>
              <a:cs typeface="Arial" panose="020B0604020202020204" pitchFamily="34" charset="0"/>
            </a:endParaRPr>
          </a:p>
          <a:p>
            <a:pPr marL="266700" indent="-266700" algn="just">
              <a:lnSpc>
                <a:spcPct val="150000"/>
              </a:lnSpc>
              <a:spcBef>
                <a:spcPts val="600"/>
              </a:spcBef>
              <a:spcAft>
                <a:spcPts val="600"/>
              </a:spcAft>
            </a:pPr>
            <a:r>
              <a:rPr lang="ja-JP" altLang="en-US" sz="1800" dirty="0"/>
              <a:t>・</a:t>
            </a:r>
            <a:r>
              <a:rPr lang="ja-JP" altLang="en-US" sz="1800" dirty="0">
                <a:latin typeface="Meiryo UI" panose="020B0604030504040204" pitchFamily="50" charset="-128"/>
                <a:ea typeface="Meiryo UI" panose="020B0604030504040204" pitchFamily="50" charset="-128"/>
                <a:cs typeface="Arial" panose="020B0604020202020204" pitchFamily="34" charset="0"/>
              </a:rPr>
              <a:t>このような層の人々は基本的に都市部に住んでおり、</a:t>
            </a:r>
            <a:r>
              <a:rPr lang="ja-JP" altLang="en-US"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健康、ウェルネス</a:t>
            </a:r>
            <a:r>
              <a:rPr lang="ja-JP" altLang="en-US" sz="1800" dirty="0">
                <a:solidFill>
                  <a:srgbClr val="000000"/>
                </a:solidFill>
                <a:latin typeface="Meiryo UI" panose="020B0604030504040204" pitchFamily="50" charset="-128"/>
                <a:ea typeface="Meiryo UI" panose="020B0604030504040204" pitchFamily="50" charset="-128"/>
              </a:rPr>
              <a:t>（よりよく生きようとする生活態度）</a:t>
            </a:r>
            <a:r>
              <a:rPr lang="ja-JP" altLang="en-US"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、栄養に強い関心</a:t>
            </a:r>
            <a:r>
              <a:rPr lang="ja-JP" altLang="en-US" sz="1800" dirty="0">
                <a:latin typeface="Meiryo UI" panose="020B0604030504040204" pitchFamily="50" charset="-128"/>
                <a:ea typeface="Meiryo UI" panose="020B0604030504040204" pitchFamily="50" charset="-128"/>
                <a:cs typeface="Arial" panose="020B0604020202020204" pitchFamily="34" charset="0"/>
              </a:rPr>
              <a:t>を持っていることが多い。また、</a:t>
            </a:r>
            <a:r>
              <a:rPr lang="ja-JP" altLang="en-US"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教育や情報収集に熱心</a:t>
            </a:r>
            <a:r>
              <a:rPr lang="ja-JP" altLang="en-US" sz="1800" dirty="0">
                <a:latin typeface="Meiryo UI" panose="020B0604030504040204" pitchFamily="50" charset="-128"/>
                <a:ea typeface="Meiryo UI" panose="020B0604030504040204" pitchFamily="50" charset="-128"/>
                <a:cs typeface="Arial" panose="020B0604020202020204" pitchFamily="34" charset="0"/>
              </a:rPr>
              <a:t>で、</a:t>
            </a:r>
            <a:r>
              <a:rPr lang="ja-JP" altLang="en-US"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味覚も肥えた</a:t>
            </a:r>
            <a:r>
              <a:rPr lang="ja-JP" altLang="en-US" sz="1800" dirty="0">
                <a:latin typeface="Meiryo UI" panose="020B0604030504040204" pitchFamily="50" charset="-128"/>
                <a:ea typeface="Meiryo UI" panose="020B0604030504040204" pitchFamily="50" charset="-128"/>
                <a:cs typeface="Arial" panose="020B0604020202020204" pitchFamily="34" charset="0"/>
              </a:rPr>
              <a:t>人々が多く、</a:t>
            </a:r>
            <a:r>
              <a:rPr lang="ja-JP" altLang="en-US" sz="18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低価格の製品よりも</a:t>
            </a:r>
            <a:r>
              <a:rPr lang="ja-JP" altLang="en-US"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価値と品質のある高品質なプレミアム製品</a:t>
            </a:r>
            <a:r>
              <a:rPr lang="ja-JP" altLang="en-US" sz="18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を求めて</a:t>
            </a:r>
            <a:r>
              <a:rPr lang="ja-JP" altLang="en-US" sz="1800" dirty="0">
                <a:latin typeface="Meiryo UI" panose="020B0604030504040204" pitchFamily="50" charset="-128"/>
                <a:ea typeface="Meiryo UI" panose="020B0604030504040204" pitchFamily="50" charset="-128"/>
                <a:cs typeface="Arial" panose="020B0604020202020204" pitchFamily="34" charset="0"/>
              </a:rPr>
              <a:t>いる傾向がある。</a:t>
            </a:r>
          </a:p>
          <a:p>
            <a:pPr marL="266700" indent="-266700" algn="just">
              <a:spcBef>
                <a:spcPts val="600"/>
              </a:spcBef>
            </a:pPr>
            <a:r>
              <a:rPr lang="ja-JP" altLang="en-US" sz="1800" dirty="0"/>
              <a:t>・</a:t>
            </a:r>
            <a:r>
              <a:rPr lang="ja-JP" altLang="en-US" sz="1800" dirty="0">
                <a:latin typeface="Meiryo UI" panose="020B0604030504040204" pitchFamily="50" charset="-128"/>
                <a:ea typeface="Meiryo UI" panose="020B0604030504040204" pitchFamily="50" charset="-128"/>
                <a:cs typeface="Arial" panose="020B0604020202020204" pitchFamily="34" charset="0"/>
              </a:rPr>
              <a:t>日本の輸出業者は、高級消費者市場に加え</a:t>
            </a:r>
            <a:r>
              <a:rPr lang="ja-JP" altLang="en-US"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、健康志向の高い層</a:t>
            </a:r>
            <a:r>
              <a:rPr lang="ja-JP" altLang="en-US" sz="1800" dirty="0">
                <a:latin typeface="Meiryo UI" panose="020B0604030504040204" pitchFamily="50" charset="-128"/>
                <a:ea typeface="Meiryo UI" panose="020B0604030504040204" pitchFamily="50" charset="-128"/>
                <a:cs typeface="Arial" panose="020B0604020202020204" pitchFamily="34" charset="0"/>
              </a:rPr>
              <a:t>をターゲットにすることができる。マレーシアの人々は、特に新型コロナの大流行を受けて、</a:t>
            </a:r>
            <a:r>
              <a:rPr lang="ja-JP" altLang="en-US"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健康的なライフスタイルの一部として果物の消費</a:t>
            </a:r>
            <a:r>
              <a:rPr lang="ja-JP" altLang="en-US" sz="18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を一般的に連想</a:t>
            </a:r>
            <a:r>
              <a:rPr lang="ja-JP" altLang="en-US" sz="1800" dirty="0">
                <a:latin typeface="Meiryo UI" panose="020B0604030504040204" pitchFamily="50" charset="-128"/>
                <a:ea typeface="Meiryo UI" panose="020B0604030504040204" pitchFamily="50" charset="-128"/>
                <a:cs typeface="Arial" panose="020B0604020202020204" pitchFamily="34" charset="0"/>
              </a:rPr>
              <a:t>していることに注目すべきである。</a:t>
            </a:r>
            <a:endParaRPr lang="en-US" altLang="ja-JP" sz="1800" dirty="0">
              <a:latin typeface="Meiryo UI" panose="020B0604030504040204" pitchFamily="50" charset="-128"/>
              <a:ea typeface="Meiryo UI" panose="020B0604030504040204" pitchFamily="50" charset="-128"/>
              <a:cs typeface="Arial" panose="020B0604020202020204" pitchFamily="34" charset="0"/>
            </a:endParaRPr>
          </a:p>
          <a:p>
            <a:pPr marL="625475" indent="-625475" algn="just">
              <a:spcBef>
                <a:spcPts val="600"/>
              </a:spcBef>
            </a:pPr>
            <a:r>
              <a:rPr lang="ja-JP" altLang="en-US" sz="1800" dirty="0">
                <a:latin typeface="Meiryo UI" panose="020B0604030504040204" pitchFamily="50" charset="-128"/>
                <a:ea typeface="Meiryo UI" panose="020B0604030504040204" pitchFamily="50" charset="-128"/>
                <a:cs typeface="Arial" panose="020B0604020202020204" pitchFamily="34" charset="0"/>
              </a:rPr>
              <a:t>　</a:t>
            </a:r>
            <a:r>
              <a:rPr lang="ja-JP" altLang="en-US" sz="1600" dirty="0">
                <a:latin typeface="Meiryo UI" panose="020B0604030504040204" pitchFamily="50" charset="-128"/>
                <a:ea typeface="Meiryo UI" panose="020B0604030504040204" pitchFamily="50" charset="-128"/>
                <a:cs typeface="Arial" panose="020B0604020202020204" pitchFamily="34" charset="0"/>
              </a:rPr>
              <a:t>　ー　マレーシアの</a:t>
            </a:r>
            <a:r>
              <a:rPr lang="en-US" altLang="ja-JP" sz="1600" dirty="0">
                <a:solidFill>
                  <a:srgbClr val="FF0000"/>
                </a:solidFill>
                <a:latin typeface="Meiryo UI" panose="020B0604030504040204" pitchFamily="50" charset="-128"/>
                <a:ea typeface="Meiryo UI" panose="020B0604030504040204" pitchFamily="50" charset="-128"/>
                <a:cs typeface="Arial" panose="020B0604020202020204" pitchFamily="34" charset="0"/>
              </a:rPr>
              <a:t>AIA</a:t>
            </a:r>
            <a:r>
              <a:rPr lang="ja-JP" altLang="en-US" sz="14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cs typeface="Arial" panose="020B0604020202020204" pitchFamily="34" charset="0"/>
              </a:rPr>
              <a:t>バイタリティ・プログラムなどのキャンペーンは、</a:t>
            </a:r>
            <a:r>
              <a:rPr lang="ja-JP" altLang="en-US" sz="1600" dirty="0">
                <a:solidFill>
                  <a:srgbClr val="FF0000"/>
                </a:solidFill>
                <a:latin typeface="Meiryo UI" panose="020B0604030504040204" pitchFamily="50" charset="-128"/>
                <a:ea typeface="Meiryo UI" panose="020B0604030504040204" pitchFamily="50" charset="-128"/>
                <a:cs typeface="Arial" panose="020B0604020202020204" pitchFamily="34" charset="0"/>
              </a:rPr>
              <a:t>健康的な食生活と新鮮な果物や野菜の消費との関連性</a:t>
            </a:r>
            <a:r>
              <a:rPr lang="ja-JP" altLang="en-US" sz="1600" dirty="0">
                <a:latin typeface="Meiryo UI" panose="020B0604030504040204" pitchFamily="50" charset="-128"/>
                <a:ea typeface="Meiryo UI" panose="020B0604030504040204" pitchFamily="50" charset="-128"/>
                <a:cs typeface="Arial" panose="020B0604020202020204" pitchFamily="34" charset="0"/>
              </a:rPr>
              <a:t>を強調している。</a:t>
            </a:r>
            <a:endParaRPr lang="en-US" altLang="ja-JP" sz="1600" dirty="0">
              <a:latin typeface="Meiryo UI" panose="020B0604030504040204" pitchFamily="50" charset="-128"/>
              <a:ea typeface="Meiryo UI" panose="020B0604030504040204" pitchFamily="50" charset="-128"/>
              <a:cs typeface="Arial" panose="020B0604020202020204" pitchFamily="34" charset="0"/>
            </a:endParaRPr>
          </a:p>
          <a:p>
            <a:pPr marL="625475" indent="-625475" algn="just">
              <a:spcBef>
                <a:spcPts val="600"/>
              </a:spcBef>
            </a:pPr>
            <a:r>
              <a:rPr lang="ja-JP" altLang="en-US" sz="1600" dirty="0">
                <a:latin typeface="Meiryo UI" panose="020B0604030504040204" pitchFamily="50" charset="-128"/>
                <a:ea typeface="Meiryo UI" panose="020B0604030504040204" pitchFamily="50" charset="-128"/>
                <a:cs typeface="Arial" panose="020B0604020202020204" pitchFamily="34" charset="0"/>
              </a:rPr>
              <a:t>　　　　　</a:t>
            </a:r>
            <a:r>
              <a:rPr lang="ja-JP" altLang="en-US" sz="1200" dirty="0">
                <a:solidFill>
                  <a:srgbClr val="000000"/>
                </a:solidFill>
                <a:latin typeface="Meiryo UI" panose="020B0604030504040204" pitchFamily="50" charset="-128"/>
                <a:ea typeface="Meiryo UI" panose="020B0604030504040204" pitchFamily="50" charset="-128"/>
              </a:rPr>
              <a:t>*</a:t>
            </a:r>
            <a:r>
              <a:rPr lang="en-US" altLang="ja-JP" sz="1200" dirty="0">
                <a:solidFill>
                  <a:srgbClr val="000000"/>
                </a:solidFill>
                <a:latin typeface="Meiryo UI" panose="020B0604030504040204" pitchFamily="50" charset="-128"/>
                <a:ea typeface="Meiryo UI" panose="020B0604030504040204" pitchFamily="50" charset="-128"/>
              </a:rPr>
              <a:t>AIA</a:t>
            </a:r>
            <a:r>
              <a:rPr lang="ja-JP" altLang="en-US" sz="1200" dirty="0">
                <a:solidFill>
                  <a:srgbClr val="000000"/>
                </a:solidFill>
                <a:latin typeface="Meiryo UI" panose="020B0604030504040204" pitchFamily="50" charset="-128"/>
                <a:ea typeface="Meiryo UI" panose="020B0604030504040204" pitchFamily="50" charset="-128"/>
              </a:rPr>
              <a:t>：香港に本社を置き、アジア・オセアニアで営業している生命保険・金融サービス会社</a:t>
            </a:r>
            <a:endParaRPr lang="ja-JP" altLang="ja-JP" sz="1200" dirty="0">
              <a:solidFill>
                <a:srgbClr val="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5985454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solidFill>
                  <a:srgbClr val="FFFFFF"/>
                </a:solidFill>
                <a:latin typeface="Meiryo UI" panose="020B0604030504040204" pitchFamily="50" charset="-128"/>
                <a:ea typeface="Meiryo UI" panose="020B0604030504040204" pitchFamily="50" charset="-128"/>
              </a:rPr>
              <a:t>対マレーシア輸出戦略の基本的な考え方</a:t>
            </a:r>
            <a:br>
              <a:rPr lang="en-US" altLang="ja-JP" dirty="0">
                <a:solidFill>
                  <a:srgbClr val="FFFFFF"/>
                </a:solidFill>
                <a:latin typeface="Meiryo UI" panose="020B0604030504040204" pitchFamily="50" charset="-128"/>
                <a:ea typeface="Meiryo UI" panose="020B0604030504040204" pitchFamily="50" charset="-128"/>
              </a:rPr>
            </a:br>
            <a:r>
              <a:rPr lang="ja-JP" altLang="en-US" dirty="0">
                <a:solidFill>
                  <a:srgbClr val="FFFFFF"/>
                </a:solidFill>
                <a:latin typeface="Meiryo UI" panose="020B0604030504040204" pitchFamily="50" charset="-128"/>
                <a:ea typeface="Meiryo UI" panose="020B0604030504040204" pitchFamily="50" charset="-128"/>
              </a:rPr>
              <a:t>　　</a:t>
            </a:r>
            <a:r>
              <a:rPr lang="ja-JP" altLang="ja-JP" dirty="0">
                <a:latin typeface="Calibri" panose="020F0502020204030204" pitchFamily="34" charset="0"/>
                <a:ea typeface="Meiryo UI" panose="020B0604030504040204" pitchFamily="50" charset="-128"/>
                <a:cs typeface="Arial" panose="020B0604020202020204" pitchFamily="34" charset="0"/>
              </a:rPr>
              <a:t>サプライ・チェーン</a:t>
            </a:r>
            <a:r>
              <a:rPr lang="ja-JP" altLang="en-US" dirty="0">
                <a:latin typeface="Calibri" panose="020F0502020204030204" pitchFamily="34" charset="0"/>
                <a:ea typeface="Meiryo UI" panose="020B0604030504040204" pitchFamily="50" charset="-128"/>
                <a:cs typeface="Arial" panose="020B0604020202020204" pitchFamily="34" charset="0"/>
              </a:rPr>
              <a:t>の</a:t>
            </a:r>
            <a:r>
              <a:rPr lang="ja-JP" altLang="ja-JP" dirty="0">
                <a:latin typeface="Calibri" panose="020F0502020204030204" pitchFamily="34" charset="0"/>
                <a:ea typeface="Meiryo UI" panose="020B0604030504040204" pitchFamily="50" charset="-128"/>
                <a:cs typeface="Arial" panose="020B0604020202020204" pitchFamily="34" charset="0"/>
              </a:rPr>
              <a:t>最適化</a:t>
            </a:r>
            <a:endParaRPr lang="ja-JP" altLang="en-US" dirty="0">
              <a:latin typeface="Meiryo UI" panose="020B0604030504040204" pitchFamily="50" charset="-128"/>
              <a:ea typeface="Meiryo UI" panose="020B0604030504040204" pitchFamily="50" charset="-128"/>
            </a:endParaRPr>
          </a:p>
        </p:txBody>
      </p:sp>
      <p:sp>
        <p:nvSpPr>
          <p:cNvPr id="5" name="正方形/長方形 4"/>
          <p:cNvSpPr/>
          <p:nvPr/>
        </p:nvSpPr>
        <p:spPr>
          <a:xfrm>
            <a:off x="0" y="745757"/>
            <a:ext cx="9906000" cy="307777"/>
          </a:xfrm>
          <a:prstGeom prst="rect">
            <a:avLst/>
          </a:prstGeom>
        </p:spPr>
        <p:txBody>
          <a:bodyPr wrap="square">
            <a:spAutoFit/>
          </a:bodyPr>
          <a:lstStyle/>
          <a:p>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 name="正方形/長方形 3"/>
          <p:cNvSpPr/>
          <p:nvPr/>
        </p:nvSpPr>
        <p:spPr>
          <a:xfrm>
            <a:off x="301185" y="899645"/>
            <a:ext cx="9289032" cy="5184576"/>
          </a:xfrm>
          <a:prstGeom prst="rect">
            <a:avLst/>
          </a:prstGeom>
          <a:solidFill>
            <a:srgbClr val="EEF1FC"/>
          </a:solidFill>
          <a:ln>
            <a:solidFill>
              <a:schemeClr val="tx1">
                <a:lumMod val="50000"/>
              </a:schemeClr>
            </a:solidFill>
          </a:ln>
        </p:spPr>
        <p:txBody>
          <a:bodyPr wrap="square" anchor="ctr" anchorCtr="0">
            <a:noAutofit/>
          </a:bodyPr>
          <a:lstStyle/>
          <a:p>
            <a:pPr algn="just">
              <a:lnSpc>
                <a:spcPct val="130000"/>
              </a:lnSpc>
              <a:spcBef>
                <a:spcPts val="600"/>
              </a:spcBef>
              <a:spcAft>
                <a:spcPts val="1200"/>
              </a:spcAft>
            </a:pPr>
            <a:r>
              <a:rPr lang="ja-JP" altLang="ja-JP" sz="2000" b="1" dirty="0">
                <a:latin typeface="Calibri" panose="020F0502020204030204" pitchFamily="34" charset="0"/>
                <a:ea typeface="Meiryo UI" panose="020B0604030504040204" pitchFamily="50" charset="-128"/>
                <a:cs typeface="Arial" panose="020B0604020202020204" pitchFamily="34" charset="0"/>
              </a:rPr>
              <a:t>サプライ・チェーン</a:t>
            </a:r>
            <a:r>
              <a:rPr lang="ja-JP" altLang="en-US" sz="2000" b="1" dirty="0">
                <a:latin typeface="Calibri" panose="020F0502020204030204" pitchFamily="34" charset="0"/>
                <a:ea typeface="Meiryo UI" panose="020B0604030504040204" pitchFamily="50" charset="-128"/>
                <a:cs typeface="Arial" panose="020B0604020202020204" pitchFamily="34" charset="0"/>
              </a:rPr>
              <a:t>の</a:t>
            </a:r>
            <a:r>
              <a:rPr lang="ja-JP" altLang="ja-JP" sz="2000" b="1" dirty="0">
                <a:latin typeface="Calibri" panose="020F0502020204030204" pitchFamily="34" charset="0"/>
                <a:ea typeface="Meiryo UI" panose="020B0604030504040204" pitchFamily="50" charset="-128"/>
                <a:cs typeface="Arial" panose="020B0604020202020204" pitchFamily="34" charset="0"/>
              </a:rPr>
              <a:t>最適化</a:t>
            </a:r>
            <a:endParaRPr lang="en-US" altLang="ja-JP" sz="2000" b="1" dirty="0">
              <a:latin typeface="Calibri" panose="020F0502020204030204" pitchFamily="34" charset="0"/>
              <a:ea typeface="Meiryo UI" panose="020B0604030504040204" pitchFamily="50" charset="-128"/>
              <a:cs typeface="Arial" panose="020B0604020202020204" pitchFamily="34" charset="0"/>
            </a:endParaRPr>
          </a:p>
          <a:p>
            <a:pPr marL="266700" indent="-266700" algn="just">
              <a:lnSpc>
                <a:spcPct val="130000"/>
              </a:lnSpc>
              <a:spcBef>
                <a:spcPts val="600"/>
              </a:spcBef>
              <a:spcAft>
                <a:spcPts val="1200"/>
              </a:spcAft>
            </a:pPr>
            <a:r>
              <a:rPr lang="ja-JP" altLang="en-US" sz="2000" dirty="0"/>
              <a:t>・</a:t>
            </a:r>
            <a:r>
              <a:rPr lang="ja-JP" altLang="ja-JP" sz="2000" dirty="0">
                <a:latin typeface="Calibri" panose="020F0502020204030204" pitchFamily="34" charset="0"/>
                <a:ea typeface="Meiryo UI" panose="020B0604030504040204" pitchFamily="50" charset="-128"/>
                <a:cs typeface="Arial" panose="020B0604020202020204" pitchFamily="34" charset="0"/>
              </a:rPr>
              <a:t>流通コストを抑えるために、日本の果物輸出業者は</a:t>
            </a:r>
            <a:r>
              <a:rPr lang="ja-JP" altLang="ja-JP" sz="2000" dirty="0">
                <a:solidFill>
                  <a:srgbClr val="FF0000"/>
                </a:solidFill>
                <a:latin typeface="Calibri" panose="020F0502020204030204" pitchFamily="34" charset="0"/>
                <a:ea typeface="Meiryo UI" panose="020B0604030504040204" pitchFamily="50" charset="-128"/>
                <a:cs typeface="Arial" panose="020B0604020202020204" pitchFamily="34" charset="0"/>
              </a:rPr>
              <a:t>マレーシアの流通業者と密接に協力してサプライ・チェーンを最適化し、廃棄を減らす</a:t>
            </a:r>
            <a:r>
              <a:rPr lang="ja-JP" altLang="ja-JP" sz="2000" dirty="0">
                <a:latin typeface="Calibri" panose="020F0502020204030204" pitchFamily="34" charset="0"/>
                <a:ea typeface="Meiryo UI" panose="020B0604030504040204" pitchFamily="50" charset="-128"/>
                <a:cs typeface="Arial" panose="020B0604020202020204" pitchFamily="34" charset="0"/>
              </a:rPr>
              <a:t>必要がある。</a:t>
            </a:r>
            <a:endParaRPr lang="en-US" altLang="ja-JP" sz="2000" dirty="0">
              <a:latin typeface="Calibri" panose="020F0502020204030204" pitchFamily="34" charset="0"/>
              <a:ea typeface="Meiryo UI" panose="020B0604030504040204" pitchFamily="50" charset="-128"/>
              <a:cs typeface="Arial" panose="020B0604020202020204" pitchFamily="34" charset="0"/>
            </a:endParaRPr>
          </a:p>
          <a:p>
            <a:pPr marL="266700" indent="-266700" algn="just">
              <a:lnSpc>
                <a:spcPct val="130000"/>
              </a:lnSpc>
              <a:spcBef>
                <a:spcPts val="600"/>
              </a:spcBef>
              <a:spcAft>
                <a:spcPts val="1200"/>
              </a:spcAft>
            </a:pPr>
            <a:r>
              <a:rPr lang="ja-JP" altLang="en-US" sz="2000" dirty="0"/>
              <a:t>・</a:t>
            </a:r>
            <a:r>
              <a:rPr lang="ja-JP" altLang="ja-JP" sz="2000" dirty="0">
                <a:latin typeface="Calibri" panose="020F0502020204030204" pitchFamily="34" charset="0"/>
                <a:ea typeface="Meiryo UI" panose="020B0604030504040204" pitchFamily="50" charset="-128"/>
                <a:cs typeface="Arial" panose="020B0604020202020204" pitchFamily="34" charset="0"/>
              </a:rPr>
              <a:t>これには</a:t>
            </a:r>
            <a:r>
              <a:rPr lang="ja-JP" altLang="ja-JP" sz="2000" dirty="0">
                <a:solidFill>
                  <a:srgbClr val="FF0000"/>
                </a:solidFill>
                <a:latin typeface="Calibri" panose="020F0502020204030204" pitchFamily="34" charset="0"/>
                <a:ea typeface="Meiryo UI" panose="020B0604030504040204" pitchFamily="50" charset="-128"/>
                <a:cs typeface="Arial" panose="020B0604020202020204" pitchFamily="34" charset="0"/>
              </a:rPr>
              <a:t>物流プロセスの合理化、リードタイムの短縮、在庫管理の改善</a:t>
            </a:r>
            <a:r>
              <a:rPr lang="ja-JP" altLang="ja-JP" sz="2000" dirty="0">
                <a:latin typeface="Calibri" panose="020F0502020204030204" pitchFamily="34" charset="0"/>
                <a:ea typeface="Meiryo UI" panose="020B0604030504040204" pitchFamily="50" charset="-128"/>
                <a:cs typeface="Arial" panose="020B0604020202020204" pitchFamily="34" charset="0"/>
              </a:rPr>
              <a:t>などが含まれ、果物の品質、鮮度、栄養価を維持するために適切な保管と取り扱いが行われるようにすることが必要であろう。</a:t>
            </a:r>
            <a:r>
              <a:rPr lang="ja-JP" altLang="en-US" sz="2000" dirty="0">
                <a:latin typeface="Calibri" panose="020F0502020204030204" pitchFamily="34" charset="0"/>
                <a:ea typeface="Meiryo UI" panose="020B0604030504040204" pitchFamily="50" charset="-128"/>
                <a:cs typeface="Arial" panose="020B0604020202020204" pitchFamily="34" charset="0"/>
              </a:rPr>
              <a:t>このような活動はこれまでも関係者によりテーマ別などで取り組まれてきたと考えられるが、サプライチェーン全般にわたり、継続的に努力し改善を積み重ねることが必要である。</a:t>
            </a:r>
            <a:endParaRPr lang="en-US" altLang="ja-JP" sz="2000" dirty="0">
              <a:latin typeface="Calibri" panose="020F0502020204030204" pitchFamily="34" charset="0"/>
              <a:ea typeface="Meiryo UI" panose="020B0604030504040204" pitchFamily="50" charset="-128"/>
              <a:cs typeface="Arial" panose="020B0604020202020204" pitchFamily="34" charset="0"/>
            </a:endParaRPr>
          </a:p>
          <a:p>
            <a:pPr marL="266700" indent="-266700" algn="just">
              <a:lnSpc>
                <a:spcPct val="130000"/>
              </a:lnSpc>
              <a:spcBef>
                <a:spcPts val="600"/>
              </a:spcBef>
              <a:spcAft>
                <a:spcPts val="1200"/>
              </a:spcAft>
            </a:pPr>
            <a:r>
              <a:rPr lang="ja-JP" altLang="en-US" sz="2000" dirty="0"/>
              <a:t>・</a:t>
            </a:r>
            <a:r>
              <a:rPr lang="ja-JP" altLang="ja-JP" sz="2000" dirty="0">
                <a:latin typeface="Calibri" panose="020F0502020204030204" pitchFamily="34" charset="0"/>
                <a:ea typeface="Meiryo UI" panose="020B0604030504040204" pitchFamily="50" charset="-128"/>
                <a:cs typeface="Arial" panose="020B0604020202020204" pitchFamily="34" charset="0"/>
              </a:rPr>
              <a:t>さらに、ソーシャルメディアやインフルエンサーマーケティングなど、</a:t>
            </a:r>
            <a:r>
              <a:rPr lang="ja-JP" altLang="ja-JP" sz="2000" dirty="0">
                <a:solidFill>
                  <a:srgbClr val="FF0000"/>
                </a:solidFill>
                <a:latin typeface="Calibri" panose="020F0502020204030204" pitchFamily="34" charset="0"/>
                <a:ea typeface="Meiryo UI" panose="020B0604030504040204" pitchFamily="50" charset="-128"/>
                <a:cs typeface="Arial" panose="020B0604020202020204" pitchFamily="34" charset="0"/>
              </a:rPr>
              <a:t>費用対効果の高いマーケティングや広告手法に注力</a:t>
            </a:r>
            <a:r>
              <a:rPr lang="ja-JP" altLang="ja-JP" sz="2000" dirty="0">
                <a:latin typeface="Calibri" panose="020F0502020204030204" pitchFamily="34" charset="0"/>
                <a:ea typeface="Meiryo UI" panose="020B0604030504040204" pitchFamily="50" charset="-128"/>
                <a:cs typeface="Arial" panose="020B0604020202020204" pitchFamily="34" charset="0"/>
              </a:rPr>
              <a:t>することで、日本の果物輸出業者は従来の方法よりも低コストで顧客にリーチすることができる。</a:t>
            </a:r>
            <a:endParaRPr lang="ja-JP" altLang="ja-JP" sz="2000" dirty="0">
              <a:effectLst/>
              <a:latin typeface="Calibri" panose="020F0502020204030204" pitchFamily="34" charset="0"/>
              <a:ea typeface="游明朝" panose="02020400000000000000" pitchFamily="18" charset="-128"/>
              <a:cs typeface="Arial" panose="020B0604020202020204" pitchFamily="34" charset="0"/>
            </a:endParaRPr>
          </a:p>
        </p:txBody>
      </p:sp>
    </p:spTree>
    <p:extLst>
      <p:ext uri="{BB962C8B-B14F-4D97-AF65-F5344CB8AC3E}">
        <p14:creationId xmlns:p14="http://schemas.microsoft.com/office/powerpoint/2010/main" val="38072018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solidFill>
                  <a:srgbClr val="FFFFFF"/>
                </a:solidFill>
                <a:latin typeface="Meiryo UI" panose="020B0604030504040204" pitchFamily="50" charset="-128"/>
                <a:ea typeface="Meiryo UI" panose="020B0604030504040204" pitchFamily="50" charset="-128"/>
              </a:rPr>
              <a:t>対マレーシア輸出戦略の基本的な考え方</a:t>
            </a:r>
            <a:br>
              <a:rPr lang="en-US" altLang="ja-JP" dirty="0">
                <a:solidFill>
                  <a:srgbClr val="FFFFFF"/>
                </a:solidFill>
                <a:latin typeface="Meiryo UI" panose="020B0604030504040204" pitchFamily="50" charset="-128"/>
                <a:ea typeface="Meiryo UI" panose="020B0604030504040204" pitchFamily="50" charset="-128"/>
              </a:rPr>
            </a:br>
            <a:r>
              <a:rPr lang="ja-JP" altLang="en-US" dirty="0">
                <a:solidFill>
                  <a:srgbClr val="FFFFFF"/>
                </a:solidFill>
                <a:latin typeface="Meiryo UI" panose="020B0604030504040204" pitchFamily="50" charset="-128"/>
                <a:ea typeface="Meiryo UI" panose="020B0604030504040204" pitchFamily="50" charset="-128"/>
              </a:rPr>
              <a:t>　　マレーシアにおける</a:t>
            </a:r>
            <a:r>
              <a:rPr lang="ja-JP" altLang="en-US" dirty="0">
                <a:latin typeface="Meiryo UI" panose="020B0604030504040204" pitchFamily="50" charset="-128"/>
                <a:ea typeface="Meiryo UI" panose="020B0604030504040204" pitchFamily="50" charset="-128"/>
              </a:rPr>
              <a:t>重要な祭事</a:t>
            </a:r>
          </a:p>
        </p:txBody>
      </p:sp>
      <p:sp>
        <p:nvSpPr>
          <p:cNvPr id="5" name="正方形/長方形 4"/>
          <p:cNvSpPr/>
          <p:nvPr/>
        </p:nvSpPr>
        <p:spPr>
          <a:xfrm>
            <a:off x="0" y="745757"/>
            <a:ext cx="9906000" cy="307777"/>
          </a:xfrm>
          <a:prstGeom prst="rect">
            <a:avLst/>
          </a:prstGeom>
        </p:spPr>
        <p:txBody>
          <a:bodyPr wrap="square">
            <a:spAutoFit/>
          </a:bodyPr>
          <a:lstStyle/>
          <a:p>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 name="正方形/長方形 3"/>
          <p:cNvSpPr/>
          <p:nvPr/>
        </p:nvSpPr>
        <p:spPr>
          <a:xfrm>
            <a:off x="316989" y="1196752"/>
            <a:ext cx="9289032" cy="4854741"/>
          </a:xfrm>
          <a:prstGeom prst="rect">
            <a:avLst/>
          </a:prstGeom>
          <a:solidFill>
            <a:srgbClr val="EEF1FC"/>
          </a:solidFill>
          <a:ln>
            <a:solidFill>
              <a:schemeClr val="tx1">
                <a:lumMod val="50000"/>
              </a:schemeClr>
            </a:solidFill>
          </a:ln>
        </p:spPr>
        <p:txBody>
          <a:bodyPr wrap="square" anchor="ctr" anchorCtr="0">
            <a:noAutofit/>
          </a:bodyPr>
          <a:lstStyle/>
          <a:p>
            <a:pPr algn="just">
              <a:lnSpc>
                <a:spcPct val="130000"/>
              </a:lnSpc>
              <a:spcBef>
                <a:spcPts val="600"/>
              </a:spcBef>
              <a:spcAft>
                <a:spcPts val="1200"/>
              </a:spcAft>
            </a:pPr>
            <a:r>
              <a:rPr lang="ja-JP" altLang="en-US" sz="2000" b="1" dirty="0">
                <a:solidFill>
                  <a:schemeClr val="tx1">
                    <a:lumMod val="50000"/>
                  </a:schemeClr>
                </a:solidFill>
                <a:latin typeface="Meiryo UI" panose="020B0604030504040204" pitchFamily="50" charset="-128"/>
                <a:ea typeface="Meiryo UI" panose="020B0604030504040204" pitchFamily="50" charset="-128"/>
              </a:rPr>
              <a:t>マレーシアにおける重要な祭事</a:t>
            </a:r>
            <a:endParaRPr lang="en-US" altLang="ja-JP" sz="2000" dirty="0">
              <a:latin typeface="Meiryo UI" panose="020B0604030504040204" pitchFamily="50" charset="-128"/>
              <a:ea typeface="Meiryo UI" panose="020B0604030504040204" pitchFamily="50" charset="-128"/>
              <a:cs typeface="Arial" panose="020B0604020202020204" pitchFamily="34" charset="0"/>
            </a:endParaRPr>
          </a:p>
          <a:p>
            <a:pPr algn="just">
              <a:lnSpc>
                <a:spcPct val="130000"/>
              </a:lnSpc>
              <a:spcBef>
                <a:spcPts val="600"/>
              </a:spcBef>
              <a:spcAft>
                <a:spcPts val="1200"/>
              </a:spcAft>
            </a:pPr>
            <a:r>
              <a:rPr lang="ja-JP" altLang="ja-JP" sz="1800" dirty="0">
                <a:latin typeface="Calibri" panose="020F0502020204030204" pitchFamily="34" charset="0"/>
                <a:ea typeface="Meiryo UI" panose="020B0604030504040204" pitchFamily="50" charset="-128"/>
                <a:cs typeface="Arial" panose="020B0604020202020204" pitchFamily="34" charset="0"/>
              </a:rPr>
              <a:t>日本の輸出企業は、マレーシアでは人々が果物をより多く購入する傾向があるいくつかの重要な</a:t>
            </a:r>
            <a:r>
              <a:rPr lang="ja-JP" altLang="en-US" sz="1800" dirty="0">
                <a:latin typeface="Calibri" panose="020F0502020204030204" pitchFamily="34" charset="0"/>
                <a:ea typeface="Meiryo UI" panose="020B0604030504040204" pitchFamily="50" charset="-128"/>
                <a:cs typeface="Arial" panose="020B0604020202020204" pitchFamily="34" charset="0"/>
              </a:rPr>
              <a:t>祭事</a:t>
            </a:r>
            <a:r>
              <a:rPr lang="ja-JP" altLang="ja-JP" sz="1800" dirty="0">
                <a:latin typeface="Calibri" panose="020F0502020204030204" pitchFamily="34" charset="0"/>
                <a:ea typeface="Meiryo UI" panose="020B0604030504040204" pitchFamily="50" charset="-128"/>
                <a:cs typeface="Arial" panose="020B0604020202020204" pitchFamily="34" charset="0"/>
              </a:rPr>
              <a:t>の時期があることに留意し、これらの</a:t>
            </a:r>
            <a:r>
              <a:rPr lang="ja-JP" altLang="en-US" sz="1800" dirty="0">
                <a:latin typeface="Calibri" panose="020F0502020204030204" pitchFamily="34" charset="0"/>
                <a:ea typeface="Meiryo UI" panose="020B0604030504040204" pitchFamily="50" charset="-128"/>
                <a:cs typeface="Arial" panose="020B0604020202020204" pitchFamily="34" charset="0"/>
              </a:rPr>
              <a:t>祭事</a:t>
            </a:r>
            <a:r>
              <a:rPr lang="ja-JP" altLang="ja-JP" sz="1800" dirty="0">
                <a:latin typeface="Calibri" panose="020F0502020204030204" pitchFamily="34" charset="0"/>
                <a:ea typeface="Meiryo UI" panose="020B0604030504040204" pitchFamily="50" charset="-128"/>
                <a:cs typeface="Arial" panose="020B0604020202020204" pitchFamily="34" charset="0"/>
              </a:rPr>
              <a:t>の時期に特別なプロモーションやマーケティング活動を行い、顧客にアピールすることで、この時期を利用することができる。</a:t>
            </a:r>
            <a:endParaRPr lang="ja-JP" altLang="ja-JP" sz="1800" dirty="0">
              <a:latin typeface="Calibri" panose="020F0502020204030204" pitchFamily="34" charset="0"/>
              <a:ea typeface="游明朝" panose="02020400000000000000" pitchFamily="18" charset="-128"/>
              <a:cs typeface="Arial" panose="020B0604020202020204" pitchFamily="34" charset="0"/>
            </a:endParaRPr>
          </a:p>
          <a:p>
            <a:pPr marL="342900" lvl="0" indent="-342900" algn="just">
              <a:lnSpc>
                <a:spcPct val="130000"/>
              </a:lnSpc>
              <a:spcBef>
                <a:spcPts val="600"/>
              </a:spcBef>
              <a:spcAft>
                <a:spcPts val="1200"/>
              </a:spcAft>
              <a:buFont typeface="Symbol" panose="05050102010706020507" pitchFamily="18" charset="2"/>
              <a:buChar char=""/>
            </a:pPr>
            <a:r>
              <a:rPr lang="ja-JP" altLang="ja-JP" sz="1800" b="1" dirty="0">
                <a:latin typeface="Calibri" panose="020F0502020204030204" pitchFamily="34" charset="0"/>
                <a:ea typeface="Meiryo UI" panose="020B0604030504040204" pitchFamily="50" charset="-128"/>
                <a:cs typeface="Arial" panose="020B0604020202020204" pitchFamily="34" charset="0"/>
              </a:rPr>
              <a:t>旧正月</a:t>
            </a:r>
            <a:r>
              <a:rPr lang="ja-JP" altLang="ja-JP" sz="1800" dirty="0">
                <a:latin typeface="Calibri" panose="020F0502020204030204" pitchFamily="34" charset="0"/>
                <a:ea typeface="Meiryo UI" panose="020B0604030504040204" pitchFamily="50" charset="-128"/>
                <a:cs typeface="Arial" panose="020B0604020202020204" pitchFamily="34" charset="0"/>
              </a:rPr>
              <a:t>：マレーシアの</a:t>
            </a:r>
            <a:r>
              <a:rPr lang="ja-JP" altLang="ja-JP" sz="1800" dirty="0">
                <a:solidFill>
                  <a:srgbClr val="FF0000"/>
                </a:solidFill>
                <a:latin typeface="Calibri" panose="020F0502020204030204" pitchFamily="34" charset="0"/>
                <a:ea typeface="Meiryo UI" panose="020B0604030504040204" pitchFamily="50" charset="-128"/>
                <a:cs typeface="Arial" panose="020B0604020202020204" pitchFamily="34" charset="0"/>
              </a:rPr>
              <a:t>中国人コミュニティ</a:t>
            </a:r>
            <a:r>
              <a:rPr lang="ja-JP" altLang="ja-JP" sz="1800" dirty="0">
                <a:latin typeface="Calibri" panose="020F0502020204030204" pitchFamily="34" charset="0"/>
                <a:ea typeface="Meiryo UI" panose="020B0604030504040204" pitchFamily="50" charset="-128"/>
                <a:cs typeface="Arial" panose="020B0604020202020204" pitchFamily="34" charset="0"/>
              </a:rPr>
              <a:t>が祝う大きな</a:t>
            </a:r>
            <a:r>
              <a:rPr lang="ja-JP" altLang="en-US" sz="1800" dirty="0">
                <a:latin typeface="Calibri" panose="020F0502020204030204" pitchFamily="34" charset="0"/>
                <a:ea typeface="Meiryo UI" panose="020B0604030504040204" pitchFamily="50" charset="-128"/>
                <a:cs typeface="Arial" panose="020B0604020202020204" pitchFamily="34" charset="0"/>
              </a:rPr>
              <a:t>祭事</a:t>
            </a:r>
            <a:r>
              <a:rPr lang="ja-JP" altLang="ja-JP" sz="1800" dirty="0">
                <a:latin typeface="Calibri" panose="020F0502020204030204" pitchFamily="34" charset="0"/>
                <a:ea typeface="Meiryo UI" panose="020B0604030504040204" pitchFamily="50" charset="-128"/>
                <a:cs typeface="Arial" panose="020B0604020202020204" pitchFamily="34" charset="0"/>
              </a:rPr>
              <a:t>の時期で、通常</a:t>
            </a:r>
            <a:r>
              <a:rPr lang="en-CA" altLang="ja-JP" sz="1800" dirty="0">
                <a:solidFill>
                  <a:srgbClr val="FF0000"/>
                </a:solidFill>
                <a:latin typeface="Calibri" panose="020F0502020204030204" pitchFamily="34" charset="0"/>
                <a:ea typeface="Meiryo UI" panose="020B0604030504040204" pitchFamily="50" charset="-128"/>
                <a:cs typeface="Arial" panose="020B0604020202020204" pitchFamily="34" charset="0"/>
              </a:rPr>
              <a:t>1</a:t>
            </a:r>
            <a:r>
              <a:rPr lang="ja-JP" altLang="ja-JP" sz="1800" dirty="0">
                <a:solidFill>
                  <a:srgbClr val="FF0000"/>
                </a:solidFill>
                <a:latin typeface="Calibri" panose="020F0502020204030204" pitchFamily="34" charset="0"/>
                <a:ea typeface="Meiryo UI" panose="020B0604030504040204" pitchFamily="50" charset="-128"/>
                <a:cs typeface="Arial" panose="020B0604020202020204" pitchFamily="34" charset="0"/>
              </a:rPr>
              <a:t>月下旬から</a:t>
            </a:r>
            <a:r>
              <a:rPr lang="en-CA" altLang="ja-JP" sz="1800" dirty="0">
                <a:solidFill>
                  <a:srgbClr val="FF0000"/>
                </a:solidFill>
                <a:latin typeface="Calibri" panose="020F0502020204030204" pitchFamily="34" charset="0"/>
                <a:ea typeface="Meiryo UI" panose="020B0604030504040204" pitchFamily="50" charset="-128"/>
                <a:cs typeface="Arial" panose="020B0604020202020204" pitchFamily="34" charset="0"/>
              </a:rPr>
              <a:t>2</a:t>
            </a:r>
            <a:r>
              <a:rPr lang="ja-JP" altLang="ja-JP" sz="1800" dirty="0">
                <a:solidFill>
                  <a:srgbClr val="FF0000"/>
                </a:solidFill>
                <a:latin typeface="Calibri" panose="020F0502020204030204" pitchFamily="34" charset="0"/>
                <a:ea typeface="Meiryo UI" panose="020B0604030504040204" pitchFamily="50" charset="-128"/>
                <a:cs typeface="Arial" panose="020B0604020202020204" pitchFamily="34" charset="0"/>
              </a:rPr>
              <a:t>月上旬</a:t>
            </a:r>
            <a:r>
              <a:rPr lang="ja-JP" altLang="ja-JP" sz="1800" dirty="0">
                <a:latin typeface="Calibri" panose="020F0502020204030204" pitchFamily="34" charset="0"/>
                <a:ea typeface="Meiryo UI" panose="020B0604030504040204" pitchFamily="50" charset="-128"/>
                <a:cs typeface="Arial" panose="020B0604020202020204" pitchFamily="34" charset="0"/>
              </a:rPr>
              <a:t>に行われる。 </a:t>
            </a:r>
            <a:endParaRPr lang="ja-JP" altLang="ja-JP" sz="1800" dirty="0">
              <a:latin typeface="Calibri" panose="020F0502020204030204" pitchFamily="34" charset="0"/>
              <a:ea typeface="游明朝" panose="02020400000000000000" pitchFamily="18" charset="-128"/>
              <a:cs typeface="Arial" panose="020B0604020202020204" pitchFamily="34" charset="0"/>
            </a:endParaRPr>
          </a:p>
          <a:p>
            <a:pPr marL="342900" lvl="0" indent="-342900" algn="just">
              <a:lnSpc>
                <a:spcPct val="130000"/>
              </a:lnSpc>
              <a:spcBef>
                <a:spcPts val="600"/>
              </a:spcBef>
              <a:spcAft>
                <a:spcPts val="1200"/>
              </a:spcAft>
              <a:buFont typeface="Symbol" panose="05050102010706020507" pitchFamily="18" charset="2"/>
              <a:buChar char=""/>
            </a:pPr>
            <a:r>
              <a:rPr lang="ja-JP" altLang="ja-JP" sz="1800" b="1" dirty="0">
                <a:solidFill>
                  <a:schemeClr val="tx1">
                    <a:lumMod val="50000"/>
                  </a:schemeClr>
                </a:solidFill>
                <a:latin typeface="Calibri" panose="020F0502020204030204" pitchFamily="34" charset="0"/>
                <a:ea typeface="Meiryo UI" panose="020B0604030504040204" pitchFamily="50" charset="-128"/>
                <a:cs typeface="Arial" panose="020B0604020202020204" pitchFamily="34" charset="0"/>
              </a:rPr>
              <a:t>ハリ・ラヤ・アイディルフィトリ</a:t>
            </a:r>
            <a:r>
              <a:rPr lang="ja-JP" altLang="ja-JP" sz="1800" dirty="0">
                <a:latin typeface="Calibri" panose="020F0502020204030204" pitchFamily="34" charset="0"/>
                <a:ea typeface="Meiryo UI" panose="020B0604030504040204" pitchFamily="50" charset="-128"/>
                <a:cs typeface="Arial" panose="020B0604020202020204" pitchFamily="34" charset="0"/>
              </a:rPr>
              <a:t>：</a:t>
            </a:r>
            <a:r>
              <a:rPr lang="ja-JP" altLang="ja-JP" sz="1800" dirty="0">
                <a:solidFill>
                  <a:srgbClr val="FF0000"/>
                </a:solidFill>
                <a:latin typeface="Calibri" panose="020F0502020204030204" pitchFamily="34" charset="0"/>
                <a:ea typeface="Meiryo UI" panose="020B0604030504040204" pitchFamily="50" charset="-128"/>
                <a:cs typeface="Arial" panose="020B0604020202020204" pitchFamily="34" charset="0"/>
              </a:rPr>
              <a:t>ラマダン明け（通常</a:t>
            </a:r>
            <a:r>
              <a:rPr lang="en-CA" altLang="ja-JP" sz="1800" dirty="0">
                <a:solidFill>
                  <a:srgbClr val="FF0000"/>
                </a:solidFill>
                <a:latin typeface="Calibri" panose="020F0502020204030204" pitchFamily="34" charset="0"/>
                <a:ea typeface="Meiryo UI" panose="020B0604030504040204" pitchFamily="50" charset="-128"/>
                <a:cs typeface="Arial" panose="020B0604020202020204" pitchFamily="34" charset="0"/>
              </a:rPr>
              <a:t>5</a:t>
            </a:r>
            <a:r>
              <a:rPr lang="ja-JP" altLang="ja-JP" sz="1800" dirty="0">
                <a:solidFill>
                  <a:srgbClr val="FF0000"/>
                </a:solidFill>
                <a:latin typeface="Calibri" panose="020F0502020204030204" pitchFamily="34" charset="0"/>
                <a:ea typeface="Meiryo UI" panose="020B0604030504040204" pitchFamily="50" charset="-128"/>
                <a:cs typeface="Arial" panose="020B0604020202020204" pitchFamily="34" charset="0"/>
              </a:rPr>
              <a:t>〜</a:t>
            </a:r>
            <a:r>
              <a:rPr lang="en-CA" altLang="ja-JP" sz="1800" dirty="0">
                <a:solidFill>
                  <a:srgbClr val="FF0000"/>
                </a:solidFill>
                <a:latin typeface="Calibri" panose="020F0502020204030204" pitchFamily="34" charset="0"/>
                <a:ea typeface="Meiryo UI" panose="020B0604030504040204" pitchFamily="50" charset="-128"/>
                <a:cs typeface="Arial" panose="020B0604020202020204" pitchFamily="34" charset="0"/>
              </a:rPr>
              <a:t>6</a:t>
            </a:r>
            <a:r>
              <a:rPr lang="ja-JP" altLang="ja-JP" sz="1800" dirty="0">
                <a:solidFill>
                  <a:srgbClr val="FF0000"/>
                </a:solidFill>
                <a:latin typeface="Calibri" panose="020F0502020204030204" pitchFamily="34" charset="0"/>
                <a:ea typeface="Meiryo UI" panose="020B0604030504040204" pitchFamily="50" charset="-128"/>
                <a:cs typeface="Arial" panose="020B0604020202020204" pitchFamily="34" charset="0"/>
              </a:rPr>
              <a:t>月</a:t>
            </a:r>
            <a:r>
              <a:rPr lang="ja-JP" altLang="ja-JP" sz="1800" dirty="0">
                <a:solidFill>
                  <a:srgbClr val="C00000"/>
                </a:solidFill>
                <a:latin typeface="Calibri" panose="020F0502020204030204" pitchFamily="34" charset="0"/>
                <a:ea typeface="Meiryo UI" panose="020B0604030504040204" pitchFamily="50" charset="-128"/>
                <a:cs typeface="Arial" panose="020B0604020202020204" pitchFamily="34" charset="0"/>
              </a:rPr>
              <a:t>）</a:t>
            </a:r>
            <a:r>
              <a:rPr lang="ja-JP" altLang="ja-JP" sz="1800" dirty="0">
                <a:latin typeface="Calibri" panose="020F0502020204030204" pitchFamily="34" charset="0"/>
                <a:ea typeface="Meiryo UI" panose="020B0604030504040204" pitchFamily="50" charset="-128"/>
                <a:cs typeface="Arial" panose="020B0604020202020204" pitchFamily="34" charset="0"/>
              </a:rPr>
              <a:t>に行われるイスラム教の大型連休</a:t>
            </a:r>
            <a:endParaRPr lang="ja-JP" altLang="ja-JP" sz="1800" dirty="0">
              <a:latin typeface="Calibri" panose="020F0502020204030204" pitchFamily="34" charset="0"/>
              <a:ea typeface="游明朝" panose="02020400000000000000" pitchFamily="18" charset="-128"/>
              <a:cs typeface="Arial" panose="020B0604020202020204" pitchFamily="34" charset="0"/>
            </a:endParaRPr>
          </a:p>
          <a:p>
            <a:pPr marL="342900" lvl="0" indent="-342900" algn="just">
              <a:lnSpc>
                <a:spcPct val="130000"/>
              </a:lnSpc>
              <a:spcBef>
                <a:spcPts val="600"/>
              </a:spcBef>
              <a:spcAft>
                <a:spcPts val="1200"/>
              </a:spcAft>
              <a:buFont typeface="Symbol" panose="05050102010706020507" pitchFamily="18" charset="2"/>
              <a:buChar char=""/>
            </a:pPr>
            <a:r>
              <a:rPr lang="ja-JP" altLang="ja-JP" sz="1800" b="1" dirty="0">
                <a:solidFill>
                  <a:schemeClr val="tx1">
                    <a:lumMod val="50000"/>
                  </a:schemeClr>
                </a:solidFill>
                <a:latin typeface="Calibri" panose="020F0502020204030204" pitchFamily="34" charset="0"/>
                <a:ea typeface="Meiryo UI" panose="020B0604030504040204" pitchFamily="50" charset="-128"/>
                <a:cs typeface="Arial" panose="020B0604020202020204" pitchFamily="34" charset="0"/>
              </a:rPr>
              <a:t>ディーパヴァリ</a:t>
            </a:r>
            <a:r>
              <a:rPr lang="ja-JP" altLang="ja-JP" sz="1800" dirty="0">
                <a:latin typeface="Calibri" panose="020F0502020204030204" pitchFamily="34" charset="0"/>
                <a:ea typeface="Meiryo UI" panose="020B0604030504040204" pitchFamily="50" charset="-128"/>
                <a:cs typeface="Arial" panose="020B0604020202020204" pitchFamily="34" charset="0"/>
              </a:rPr>
              <a:t>：</a:t>
            </a:r>
            <a:r>
              <a:rPr lang="ja-JP" altLang="ja-JP" sz="1800" dirty="0">
                <a:solidFill>
                  <a:srgbClr val="FF0000"/>
                </a:solidFill>
                <a:latin typeface="Calibri" panose="020F0502020204030204" pitchFamily="34" charset="0"/>
                <a:ea typeface="Meiryo UI" panose="020B0604030504040204" pitchFamily="50" charset="-128"/>
                <a:cs typeface="Arial" panose="020B0604020202020204" pitchFamily="34" charset="0"/>
              </a:rPr>
              <a:t>ヒンドゥー教</a:t>
            </a:r>
            <a:r>
              <a:rPr lang="ja-JP" altLang="ja-JP" sz="1800" dirty="0">
                <a:latin typeface="Calibri" panose="020F0502020204030204" pitchFamily="34" charset="0"/>
                <a:ea typeface="Meiryo UI" panose="020B0604030504040204" pitchFamily="50" charset="-128"/>
                <a:cs typeface="Arial" panose="020B0604020202020204" pitchFamily="34" charset="0"/>
              </a:rPr>
              <a:t>の光の祭典で、</a:t>
            </a:r>
            <a:r>
              <a:rPr lang="en-CA" altLang="ja-JP" sz="1800" dirty="0">
                <a:solidFill>
                  <a:srgbClr val="FF0000"/>
                </a:solidFill>
                <a:latin typeface="Calibri" panose="020F0502020204030204" pitchFamily="34" charset="0"/>
                <a:ea typeface="Meiryo UI" panose="020B0604030504040204" pitchFamily="50" charset="-128"/>
                <a:cs typeface="Arial" panose="020B0604020202020204" pitchFamily="34" charset="0"/>
              </a:rPr>
              <a:t>10</a:t>
            </a:r>
            <a:r>
              <a:rPr lang="ja-JP" altLang="ja-JP" sz="1800" dirty="0">
                <a:solidFill>
                  <a:srgbClr val="FF0000"/>
                </a:solidFill>
                <a:latin typeface="Calibri" panose="020F0502020204030204" pitchFamily="34" charset="0"/>
                <a:ea typeface="Meiryo UI" panose="020B0604030504040204" pitchFamily="50" charset="-128"/>
                <a:cs typeface="Arial" panose="020B0604020202020204" pitchFamily="34" charset="0"/>
              </a:rPr>
              <a:t>月下旬から</a:t>
            </a:r>
            <a:r>
              <a:rPr lang="en-CA" altLang="ja-JP" sz="1800" dirty="0">
                <a:solidFill>
                  <a:srgbClr val="FF0000"/>
                </a:solidFill>
                <a:latin typeface="Calibri" panose="020F0502020204030204" pitchFamily="34" charset="0"/>
                <a:ea typeface="Meiryo UI" panose="020B0604030504040204" pitchFamily="50" charset="-128"/>
                <a:cs typeface="Arial" panose="020B0604020202020204" pitchFamily="34" charset="0"/>
              </a:rPr>
              <a:t>11</a:t>
            </a:r>
            <a:r>
              <a:rPr lang="ja-JP" altLang="ja-JP" sz="1800" dirty="0">
                <a:solidFill>
                  <a:srgbClr val="FF0000"/>
                </a:solidFill>
                <a:latin typeface="Calibri" panose="020F0502020204030204" pitchFamily="34" charset="0"/>
                <a:ea typeface="Meiryo UI" panose="020B0604030504040204" pitchFamily="50" charset="-128"/>
                <a:cs typeface="Arial" panose="020B0604020202020204" pitchFamily="34" charset="0"/>
              </a:rPr>
              <a:t>月上旬</a:t>
            </a:r>
            <a:r>
              <a:rPr lang="ja-JP" altLang="ja-JP" sz="1800" dirty="0">
                <a:latin typeface="Calibri" panose="020F0502020204030204" pitchFamily="34" charset="0"/>
                <a:ea typeface="Meiryo UI" panose="020B0604030504040204" pitchFamily="50" charset="-128"/>
                <a:cs typeface="Arial" panose="020B0604020202020204" pitchFamily="34" charset="0"/>
              </a:rPr>
              <a:t>に行われる。 </a:t>
            </a:r>
            <a:endParaRPr lang="ja-JP" altLang="ja-JP" sz="1800" dirty="0">
              <a:latin typeface="Calibri" panose="020F0502020204030204" pitchFamily="34" charset="0"/>
              <a:ea typeface="游明朝" panose="02020400000000000000" pitchFamily="18" charset="-128"/>
              <a:cs typeface="Arial" panose="020B0604020202020204" pitchFamily="34" charset="0"/>
            </a:endParaRPr>
          </a:p>
          <a:p>
            <a:pPr marL="342900" lvl="0" indent="-342900" algn="just">
              <a:lnSpc>
                <a:spcPct val="130000"/>
              </a:lnSpc>
              <a:spcBef>
                <a:spcPts val="600"/>
              </a:spcBef>
              <a:spcAft>
                <a:spcPts val="1200"/>
              </a:spcAft>
              <a:buFont typeface="Symbol" panose="05050102010706020507" pitchFamily="18" charset="2"/>
              <a:buChar char=""/>
            </a:pPr>
            <a:r>
              <a:rPr lang="ja-JP" altLang="ja-JP" sz="1800" b="1" dirty="0">
                <a:latin typeface="Calibri" panose="020F0502020204030204" pitchFamily="34" charset="0"/>
                <a:ea typeface="Meiryo UI" panose="020B0604030504040204" pitchFamily="50" charset="-128"/>
                <a:cs typeface="Arial" panose="020B0604020202020204" pitchFamily="34" charset="0"/>
              </a:rPr>
              <a:t>クリスマス</a:t>
            </a:r>
            <a:r>
              <a:rPr lang="ja-JP" altLang="ja-JP" sz="1800" dirty="0">
                <a:latin typeface="Calibri" panose="020F0502020204030204" pitchFamily="34" charset="0"/>
                <a:ea typeface="Meiryo UI" panose="020B0604030504040204" pitchFamily="50" charset="-128"/>
                <a:cs typeface="Arial" panose="020B0604020202020204" pitchFamily="34" charset="0"/>
              </a:rPr>
              <a:t>：</a:t>
            </a:r>
            <a:r>
              <a:rPr lang="en-CA" altLang="ja-JP" sz="1800" dirty="0">
                <a:latin typeface="Calibri" panose="020F0502020204030204" pitchFamily="34" charset="0"/>
                <a:ea typeface="Meiryo UI" panose="020B0604030504040204" pitchFamily="50" charset="-128"/>
                <a:cs typeface="Arial" panose="020B0604020202020204" pitchFamily="34" charset="0"/>
              </a:rPr>
              <a:t>12</a:t>
            </a:r>
            <a:r>
              <a:rPr lang="ja-JP" altLang="ja-JP" sz="1800" dirty="0">
                <a:latin typeface="Calibri" panose="020F0502020204030204" pitchFamily="34" charset="0"/>
                <a:ea typeface="Meiryo UI" panose="020B0604030504040204" pitchFamily="50" charset="-128"/>
                <a:cs typeface="Arial" panose="020B0604020202020204" pitchFamily="34" charset="0"/>
              </a:rPr>
              <a:t>月</a:t>
            </a:r>
            <a:r>
              <a:rPr lang="en-CA" altLang="ja-JP" sz="1800" dirty="0">
                <a:latin typeface="Calibri" panose="020F0502020204030204" pitchFamily="34" charset="0"/>
                <a:ea typeface="Meiryo UI" panose="020B0604030504040204" pitchFamily="50" charset="-128"/>
                <a:cs typeface="Arial" panose="020B0604020202020204" pitchFamily="34" charset="0"/>
              </a:rPr>
              <a:t>25</a:t>
            </a:r>
            <a:r>
              <a:rPr lang="ja-JP" altLang="ja-JP" sz="1800" dirty="0">
                <a:latin typeface="Calibri" panose="020F0502020204030204" pitchFamily="34" charset="0"/>
                <a:ea typeface="Meiryo UI" panose="020B0604030504040204" pitchFamily="50" charset="-128"/>
                <a:cs typeface="Arial" panose="020B0604020202020204" pitchFamily="34" charset="0"/>
              </a:rPr>
              <a:t>日に祝われるキリスト教の祝日</a:t>
            </a:r>
            <a:endParaRPr lang="ja-JP" altLang="ja-JP" sz="1800" dirty="0">
              <a:effectLst/>
              <a:latin typeface="Calibri" panose="020F0502020204030204" pitchFamily="34" charset="0"/>
              <a:ea typeface="游明朝" panose="02020400000000000000" pitchFamily="18" charset="-128"/>
              <a:cs typeface="Arial" panose="020B0604020202020204" pitchFamily="34" charset="0"/>
            </a:endParaRPr>
          </a:p>
        </p:txBody>
      </p:sp>
    </p:spTree>
    <p:extLst>
      <p:ext uri="{BB962C8B-B14F-4D97-AF65-F5344CB8AC3E}">
        <p14:creationId xmlns:p14="http://schemas.microsoft.com/office/powerpoint/2010/main" val="53617248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調査対象品目ごとの市場参入のための戦略提言</a:t>
            </a:r>
            <a:br>
              <a:rPr lang="en-US" altLang="ja-JP" sz="1800"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梨</a:t>
            </a:r>
            <a:endParaRPr kumimoji="1" lang="ja-JP" altLang="en-US" dirty="0">
              <a:latin typeface="Meiryo UI" panose="020B0604030504040204" pitchFamily="50" charset="-128"/>
              <a:ea typeface="Meiryo UI" panose="020B0604030504040204" pitchFamily="50" charset="-128"/>
            </a:endParaRPr>
          </a:p>
        </p:txBody>
      </p:sp>
      <p:sp>
        <p:nvSpPr>
          <p:cNvPr id="2" name="正方形/長方形 1"/>
          <p:cNvSpPr/>
          <p:nvPr/>
        </p:nvSpPr>
        <p:spPr>
          <a:xfrm>
            <a:off x="197468" y="775352"/>
            <a:ext cx="9578639" cy="5773888"/>
          </a:xfrm>
          <a:prstGeom prst="rect">
            <a:avLst/>
          </a:prstGeom>
          <a:solidFill>
            <a:srgbClr val="EEF1FC"/>
          </a:solidFill>
          <a:ln>
            <a:solidFill>
              <a:schemeClr val="tx1">
                <a:lumMod val="50000"/>
              </a:schemeClr>
            </a:solidFill>
          </a:ln>
        </p:spPr>
        <p:txBody>
          <a:bodyPr wrap="square">
            <a:spAutoFit/>
          </a:bodyPr>
          <a:lstStyle/>
          <a:p>
            <a:pPr algn="just">
              <a:spcBef>
                <a:spcPts val="600"/>
              </a:spcBef>
            </a:pPr>
            <a:r>
              <a:rPr lang="zh-CN" altLang="ja-JP" sz="2000" b="1" spc="20" dirty="0">
                <a:latin typeface="Meiryo UI" panose="020B0604030504040204" pitchFamily="50" charset="-128"/>
                <a:ea typeface="Meiryo UI" panose="020B0604030504040204" pitchFamily="50" charset="-128"/>
                <a:cs typeface="Arial" panose="020B0604020202020204" pitchFamily="34" charset="0"/>
              </a:rPr>
              <a:t>梨</a:t>
            </a:r>
            <a:endParaRPr lang="ja-JP" altLang="ja-JP" sz="2000" b="1" spc="20" dirty="0">
              <a:latin typeface="Meiryo UI" panose="020B0604030504040204" pitchFamily="50" charset="-128"/>
              <a:ea typeface="Meiryo UI" panose="020B0604030504040204" pitchFamily="50" charset="-128"/>
              <a:cs typeface="Arial" panose="020B0604020202020204" pitchFamily="34" charset="0"/>
            </a:endParaRPr>
          </a:p>
          <a:p>
            <a:pPr marL="342900" lvl="0" indent="-342900" algn="just">
              <a:lnSpc>
                <a:spcPct val="130000"/>
              </a:lnSpc>
              <a:spcBef>
                <a:spcPts val="600"/>
              </a:spcBef>
              <a:spcAft>
                <a:spcPts val="1200"/>
              </a:spcAft>
              <a:buFont typeface="Symbol" panose="05050102010706020507" pitchFamily="18" charset="2"/>
              <a:buChar char=""/>
            </a:pPr>
            <a:r>
              <a:rPr lang="ja-JP" altLang="ja-JP"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梨はマレーシアで人気のある果物</a:t>
            </a:r>
            <a:r>
              <a:rPr lang="ja-JP" altLang="ja-JP" sz="1800" dirty="0">
                <a:latin typeface="Meiryo UI" panose="020B0604030504040204" pitchFamily="50" charset="-128"/>
                <a:ea typeface="Meiryo UI" panose="020B0604030504040204" pitchFamily="50" charset="-128"/>
                <a:cs typeface="Arial" panose="020B0604020202020204" pitchFamily="34" charset="0"/>
              </a:rPr>
              <a:t>で、大部分が輸入品である。価格も手ごろで、品質も良いとされる中国産の梨が最も多く出回っている。日本産の梨は、幸水などごく一部の品種が地元でよく知られているに過ぎない。 </a:t>
            </a:r>
          </a:p>
          <a:p>
            <a:pPr marL="342900" lvl="0" indent="-342900" algn="just">
              <a:spcBef>
                <a:spcPts val="600"/>
              </a:spcBef>
              <a:buFont typeface="Symbol" panose="05050102010706020507" pitchFamily="18" charset="2"/>
              <a:buChar char=""/>
            </a:pPr>
            <a:r>
              <a:rPr lang="ja-JP" altLang="ja-JP" sz="1800" dirty="0">
                <a:latin typeface="Meiryo UI" panose="020B0604030504040204" pitchFamily="50" charset="-128"/>
                <a:ea typeface="Meiryo UI" panose="020B0604030504040204" pitchFamily="50" charset="-128"/>
                <a:cs typeface="Arial" panose="020B0604020202020204" pitchFamily="34" charset="0"/>
              </a:rPr>
              <a:t>日本のサプライヤーは、現地大手輸入業者と</a:t>
            </a:r>
            <a:r>
              <a:rPr lang="zh-CN" altLang="ja-JP" sz="1800" dirty="0">
                <a:latin typeface="Meiryo UI" panose="020B0604030504040204" pitchFamily="50" charset="-128"/>
                <a:ea typeface="Meiryo UI" panose="020B0604030504040204" pitchFamily="50" charset="-128"/>
                <a:cs typeface="Arial" panose="020B0604020202020204" pitchFamily="34" charset="0"/>
              </a:rPr>
              <a:t>輸入</a:t>
            </a:r>
            <a:r>
              <a:rPr lang="ja-JP" altLang="ja-JP" sz="1800" dirty="0">
                <a:latin typeface="Meiryo UI" panose="020B0604030504040204" pitchFamily="50" charset="-128"/>
                <a:ea typeface="Meiryo UI" panose="020B0604030504040204" pitchFamily="50" charset="-128"/>
                <a:cs typeface="Arial" panose="020B0604020202020204" pitchFamily="34" charset="0"/>
              </a:rPr>
              <a:t>する梨の品種について事前相談し、</a:t>
            </a:r>
            <a:r>
              <a:rPr lang="ja-JP" altLang="en-US"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日本の収穫期の</a:t>
            </a:r>
            <a:r>
              <a:rPr lang="en-US" altLang="ja-JP"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3</a:t>
            </a:r>
            <a:r>
              <a:rPr lang="ja-JP" altLang="en-US"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a:t>
            </a:r>
            <a:r>
              <a:rPr lang="en-US" altLang="ja-JP"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4</a:t>
            </a:r>
            <a:r>
              <a:rPr lang="ja-JP" altLang="en-US"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ヶ月前から商談を開始</a:t>
            </a:r>
            <a:r>
              <a:rPr lang="ja-JP" altLang="en-US" sz="18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し、</a:t>
            </a:r>
            <a:r>
              <a:rPr lang="ja-JP" altLang="ja-JP"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マーケティングの詳細</a:t>
            </a:r>
            <a:r>
              <a:rPr lang="ja-JP" altLang="ja-JP" sz="18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を検討する必要がある。</a:t>
            </a:r>
            <a:endParaRPr lang="en-US" altLang="ja-JP" sz="18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endParaRPr>
          </a:p>
          <a:p>
            <a:pPr marL="538163" lvl="0" indent="-538163" algn="just">
              <a:spcBef>
                <a:spcPts val="600"/>
              </a:spcBef>
            </a:pPr>
            <a:r>
              <a:rPr lang="ja-JP" altLang="en-US" sz="14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       </a:t>
            </a:r>
            <a:r>
              <a:rPr lang="en-US" altLang="ja-JP" sz="14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a:t>
            </a:r>
            <a:r>
              <a:rPr lang="ja-JP" altLang="ja-JP" sz="14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マーケティングの詳細</a:t>
            </a:r>
            <a:r>
              <a:rPr lang="ja-JP" altLang="en-US" sz="14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検討項目としては、日本からマレーシアへの輸出関連では、いつ、どのような品種の梨を、どれくらいの量、どのような包装で、どのような卸値で日本からマレーシアに輸出するかなどやマレーシア国内に関しては、日本の輸出事業者が店頭での試食に関して費用負担する場合は実施対象店舗、実施回数、予算額などが該当する。</a:t>
            </a:r>
            <a:endParaRPr lang="en-US" altLang="ja-JP" sz="14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endParaRPr>
          </a:p>
          <a:p>
            <a:pPr marL="538163" lvl="0" indent="-538163" algn="just">
              <a:spcBef>
                <a:spcPts val="600"/>
              </a:spcBef>
            </a:pPr>
            <a:endParaRPr lang="ja-JP" altLang="ja-JP" sz="14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endParaRPr>
          </a:p>
          <a:p>
            <a:pPr marL="342900" lvl="0" indent="-342900" algn="just">
              <a:spcBef>
                <a:spcPts val="600"/>
              </a:spcBef>
              <a:buFont typeface="Symbol" panose="05050102010706020507" pitchFamily="18" charset="2"/>
              <a:buChar char=""/>
            </a:pPr>
            <a:r>
              <a:rPr lang="ja-JP" altLang="ja-JP" sz="18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日本のサプライヤーは、輸入業者と協力して、クランバレーの高級店やホテル、レストランでより多くの品種の日本梨を販売・流通させることを考えるべきである。ジョホール州やペナン州では、大小の輸入業者と連携して、</a:t>
            </a:r>
            <a:r>
              <a:rPr lang="ja-JP" altLang="ja-JP"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高級品卸業者や果物専門店</a:t>
            </a:r>
            <a:r>
              <a:rPr lang="ja-JP" altLang="ja-JP" sz="18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に梨を供給するのがよいと考えられる。 </a:t>
            </a:r>
            <a:endParaRPr lang="en-US" altLang="ja-JP" sz="18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endParaRPr>
          </a:p>
          <a:p>
            <a:pPr marL="538163" indent="-179388"/>
            <a:r>
              <a:rPr lang="ja-JP" altLang="en-US" sz="14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 </a:t>
            </a:r>
            <a:r>
              <a:rPr lang="en-US" altLang="ja-JP" sz="14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a:t>
            </a:r>
            <a:r>
              <a:rPr lang="en-US" altLang="ja-JP" sz="1400" dirty="0">
                <a:solidFill>
                  <a:schemeClr val="tx1">
                    <a:lumMod val="50000"/>
                  </a:schemeClr>
                </a:solidFill>
                <a:latin typeface="Meiryo UI" panose="020B0604030504040204" pitchFamily="50" charset="-128"/>
                <a:ea typeface="Meiryo UI" panose="020B0604030504040204" pitchFamily="50" charset="-128"/>
              </a:rPr>
              <a:t> </a:t>
            </a:r>
            <a:r>
              <a:rPr lang="ja-JP" altLang="ja-JP" sz="1400" dirty="0">
                <a:solidFill>
                  <a:schemeClr val="tx1">
                    <a:lumMod val="50000"/>
                  </a:schemeClr>
                </a:solidFill>
                <a:latin typeface="Meiryo UI" panose="020B0604030504040204" pitchFamily="50" charset="-128"/>
                <a:ea typeface="Meiryo UI" panose="020B0604030504040204" pitchFamily="50" charset="-128"/>
              </a:rPr>
              <a:t>輸入金額シェアが</a:t>
            </a:r>
            <a:r>
              <a:rPr lang="en-US" altLang="ja-JP" sz="1400" dirty="0">
                <a:solidFill>
                  <a:schemeClr val="tx1">
                    <a:lumMod val="50000"/>
                  </a:schemeClr>
                </a:solidFill>
                <a:latin typeface="Meiryo UI" panose="020B0604030504040204" pitchFamily="50" charset="-128"/>
                <a:ea typeface="Meiryo UI" panose="020B0604030504040204" pitchFamily="50" charset="-128"/>
              </a:rPr>
              <a:t>76</a:t>
            </a:r>
            <a:r>
              <a:rPr lang="ja-JP" altLang="ja-JP" sz="1400" dirty="0">
                <a:solidFill>
                  <a:schemeClr val="tx1">
                    <a:lumMod val="50000"/>
                  </a:schemeClr>
                </a:solidFill>
                <a:latin typeface="Meiryo UI" panose="020B0604030504040204" pitchFamily="50" charset="-128"/>
                <a:ea typeface="Meiryo UI" panose="020B0604030504040204" pitchFamily="50" charset="-128"/>
              </a:rPr>
              <a:t>％の中国産の梨は</a:t>
            </a:r>
            <a:r>
              <a:rPr lang="en-CA" altLang="ja-JP" sz="1400" dirty="0">
                <a:solidFill>
                  <a:schemeClr val="tx1">
                    <a:lumMod val="50000"/>
                  </a:schemeClr>
                </a:solidFill>
                <a:latin typeface="Meiryo UI" panose="020B0604030504040204" pitchFamily="50" charset="-128"/>
                <a:ea typeface="Meiryo UI" panose="020B0604030504040204" pitchFamily="50" charset="-128"/>
              </a:rPr>
              <a:t>10</a:t>
            </a:r>
            <a:r>
              <a:rPr lang="ja-JP" altLang="ja-JP" sz="1400" dirty="0">
                <a:solidFill>
                  <a:schemeClr val="tx1">
                    <a:lumMod val="50000"/>
                  </a:schemeClr>
                </a:solidFill>
                <a:latin typeface="Meiryo UI" panose="020B0604030504040204" pitchFamily="50" charset="-128"/>
                <a:ea typeface="Meiryo UI" panose="020B0604030504040204" pitchFamily="50" charset="-128"/>
              </a:rPr>
              <a:t>種類以上の品種が提供され、様々な味、大きさ、外観、価格を提供出来ていて、</a:t>
            </a:r>
            <a:r>
              <a:rPr lang="ja-JP" altLang="en-US" sz="1400" dirty="0">
                <a:solidFill>
                  <a:schemeClr val="tx1">
                    <a:lumMod val="50000"/>
                  </a:schemeClr>
                </a:solidFill>
                <a:latin typeface="Meiryo UI" panose="020B0604030504040204" pitchFamily="50" charset="-128"/>
                <a:ea typeface="Meiryo UI" panose="020B0604030504040204" pitchFamily="50" charset="-128"/>
              </a:rPr>
              <a:t>　　</a:t>
            </a:r>
            <a:r>
              <a:rPr lang="ja-JP" altLang="ja-JP" sz="1400" dirty="0">
                <a:solidFill>
                  <a:schemeClr val="tx1">
                    <a:lumMod val="50000"/>
                  </a:schemeClr>
                </a:solidFill>
                <a:latin typeface="Meiryo UI" panose="020B0604030504040204" pitchFamily="50" charset="-128"/>
                <a:ea typeface="Meiryo UI" panose="020B0604030504040204" pitchFamily="50" charset="-128"/>
              </a:rPr>
              <a:t>現地の需要に</a:t>
            </a:r>
            <a:r>
              <a:rPr lang="ja-JP" altLang="en-US" sz="1400" dirty="0">
                <a:solidFill>
                  <a:schemeClr val="tx1">
                    <a:lumMod val="50000"/>
                  </a:schemeClr>
                </a:solidFill>
                <a:latin typeface="Meiryo UI" panose="020B0604030504040204" pitchFamily="50" charset="-128"/>
                <a:ea typeface="Meiryo UI" panose="020B0604030504040204" pitchFamily="50" charset="-128"/>
              </a:rPr>
              <a:t>応えている。</a:t>
            </a:r>
            <a:endParaRPr lang="ja-JP" altLang="ja-JP" sz="1400" dirty="0">
              <a:solidFill>
                <a:schemeClr val="tx1">
                  <a:lumMod val="50000"/>
                </a:schemeClr>
              </a:solidFill>
              <a:latin typeface="Meiryo UI" panose="020B0604030504040204" pitchFamily="50" charset="-128"/>
              <a:ea typeface="Meiryo UI" panose="020B0604030504040204" pitchFamily="50" charset="-128"/>
            </a:endParaRPr>
          </a:p>
          <a:p>
            <a:pPr marL="538163" indent="-179388"/>
            <a:r>
              <a:rPr lang="ja-JP" altLang="en-US" sz="14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 </a:t>
            </a:r>
            <a:r>
              <a:rPr lang="en-US" altLang="ja-JP" sz="14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a:t>
            </a:r>
            <a:r>
              <a:rPr lang="ja-JP" altLang="ja-JP" sz="1400" dirty="0">
                <a:solidFill>
                  <a:schemeClr val="tx1">
                    <a:lumMod val="50000"/>
                  </a:schemeClr>
                </a:solidFill>
                <a:latin typeface="Meiryo UI" panose="020B0604030504040204" pitchFamily="50" charset="-128"/>
                <a:ea typeface="Meiryo UI" panose="020B0604030504040204" pitchFamily="50" charset="-128"/>
              </a:rPr>
              <a:t>日本での生産量</a:t>
            </a:r>
            <a:r>
              <a:rPr lang="en-CA" altLang="ja-JP" sz="1400" dirty="0">
                <a:solidFill>
                  <a:schemeClr val="tx1">
                    <a:lumMod val="50000"/>
                  </a:schemeClr>
                </a:solidFill>
                <a:latin typeface="Meiryo UI" panose="020B0604030504040204" pitchFamily="50" charset="-128"/>
                <a:ea typeface="Meiryo UI" panose="020B0604030504040204" pitchFamily="50" charset="-128"/>
              </a:rPr>
              <a:t>1</a:t>
            </a:r>
            <a:r>
              <a:rPr lang="ja-JP" altLang="ja-JP" sz="1400" dirty="0">
                <a:solidFill>
                  <a:schemeClr val="tx1">
                    <a:lumMod val="50000"/>
                  </a:schemeClr>
                </a:solidFill>
                <a:latin typeface="Meiryo UI" panose="020B0604030504040204" pitchFamily="50" charset="-128"/>
                <a:ea typeface="Meiryo UI" panose="020B0604030504040204" pitchFamily="50" charset="-128"/>
              </a:rPr>
              <a:t>位の千葉県の</a:t>
            </a:r>
            <a:r>
              <a:rPr lang="en-CA" altLang="ja-JP" sz="1400" dirty="0">
                <a:solidFill>
                  <a:schemeClr val="tx1">
                    <a:lumMod val="50000"/>
                  </a:schemeClr>
                </a:solidFill>
                <a:latin typeface="Meiryo UI" panose="020B0604030504040204" pitchFamily="50" charset="-128"/>
                <a:ea typeface="Meiryo UI" panose="020B0604030504040204" pitchFamily="50" charset="-128"/>
              </a:rPr>
              <a:t>Web</a:t>
            </a:r>
            <a:r>
              <a:rPr lang="ja-JP" altLang="ja-JP" sz="1400" dirty="0">
                <a:solidFill>
                  <a:schemeClr val="tx1">
                    <a:lumMod val="50000"/>
                  </a:schemeClr>
                </a:solidFill>
                <a:latin typeface="Meiryo UI" panose="020B0604030504040204" pitchFamily="50" charset="-128"/>
                <a:ea typeface="Meiryo UI" panose="020B0604030504040204" pitchFamily="50" charset="-128"/>
              </a:rPr>
              <a:t>サイトを見ると、</a:t>
            </a:r>
            <a:r>
              <a:rPr lang="en-CA" altLang="ja-JP" sz="1400" dirty="0">
                <a:solidFill>
                  <a:schemeClr val="tx1">
                    <a:lumMod val="50000"/>
                  </a:schemeClr>
                </a:solidFill>
                <a:latin typeface="Meiryo UI" panose="020B0604030504040204" pitchFamily="50" charset="-128"/>
                <a:ea typeface="Meiryo UI" panose="020B0604030504040204" pitchFamily="50" charset="-128"/>
              </a:rPr>
              <a:t>7</a:t>
            </a:r>
            <a:r>
              <a:rPr lang="ja-JP" altLang="ja-JP" sz="1400" dirty="0">
                <a:solidFill>
                  <a:schemeClr val="tx1">
                    <a:lumMod val="50000"/>
                  </a:schemeClr>
                </a:solidFill>
                <a:latin typeface="Meiryo UI" panose="020B0604030504040204" pitchFamily="50" charset="-128"/>
                <a:ea typeface="Meiryo UI" panose="020B0604030504040204" pitchFamily="50" charset="-128"/>
              </a:rPr>
              <a:t>月下旬～</a:t>
            </a:r>
            <a:r>
              <a:rPr lang="en-CA" altLang="ja-JP" sz="1400" dirty="0">
                <a:solidFill>
                  <a:schemeClr val="tx1">
                    <a:lumMod val="50000"/>
                  </a:schemeClr>
                </a:solidFill>
                <a:latin typeface="Meiryo UI" panose="020B0604030504040204" pitchFamily="50" charset="-128"/>
                <a:ea typeface="Meiryo UI" panose="020B0604030504040204" pitchFamily="50" charset="-128"/>
              </a:rPr>
              <a:t>8</a:t>
            </a:r>
            <a:r>
              <a:rPr lang="ja-JP" altLang="ja-JP" sz="1400" dirty="0">
                <a:solidFill>
                  <a:schemeClr val="tx1">
                    <a:lumMod val="50000"/>
                  </a:schemeClr>
                </a:solidFill>
                <a:latin typeface="Meiryo UI" panose="020B0604030504040204" pitchFamily="50" charset="-128"/>
                <a:ea typeface="Meiryo UI" panose="020B0604030504040204" pitchFamily="50" charset="-128"/>
              </a:rPr>
              <a:t>月中旬は幸水、</a:t>
            </a:r>
            <a:r>
              <a:rPr lang="en-CA" altLang="ja-JP" sz="1400" dirty="0">
                <a:solidFill>
                  <a:schemeClr val="tx1">
                    <a:lumMod val="50000"/>
                  </a:schemeClr>
                </a:solidFill>
                <a:latin typeface="Meiryo UI" panose="020B0604030504040204" pitchFamily="50" charset="-128"/>
                <a:ea typeface="Meiryo UI" panose="020B0604030504040204" pitchFamily="50" charset="-128"/>
              </a:rPr>
              <a:t>8</a:t>
            </a:r>
            <a:r>
              <a:rPr lang="ja-JP" altLang="ja-JP" sz="1400" dirty="0">
                <a:solidFill>
                  <a:schemeClr val="tx1">
                    <a:lumMod val="50000"/>
                  </a:schemeClr>
                </a:solidFill>
                <a:latin typeface="Meiryo UI" panose="020B0604030504040204" pitchFamily="50" charset="-128"/>
                <a:ea typeface="Meiryo UI" panose="020B0604030504040204" pitchFamily="50" charset="-128"/>
              </a:rPr>
              <a:t>月中旬から</a:t>
            </a:r>
            <a:r>
              <a:rPr lang="en-CA" altLang="ja-JP" sz="1400" dirty="0">
                <a:solidFill>
                  <a:schemeClr val="tx1">
                    <a:lumMod val="50000"/>
                  </a:schemeClr>
                </a:solidFill>
                <a:latin typeface="Meiryo UI" panose="020B0604030504040204" pitchFamily="50" charset="-128"/>
                <a:ea typeface="Meiryo UI" panose="020B0604030504040204" pitchFamily="50" charset="-128"/>
              </a:rPr>
              <a:t>9</a:t>
            </a:r>
            <a:r>
              <a:rPr lang="ja-JP" altLang="ja-JP" sz="1400" dirty="0">
                <a:solidFill>
                  <a:schemeClr val="tx1">
                    <a:lumMod val="50000"/>
                  </a:schemeClr>
                </a:solidFill>
                <a:latin typeface="Meiryo UI" panose="020B0604030504040204" pitchFamily="50" charset="-128"/>
                <a:ea typeface="Meiryo UI" panose="020B0604030504040204" pitchFamily="50" charset="-128"/>
              </a:rPr>
              <a:t>月上旬は豊水、</a:t>
            </a:r>
            <a:r>
              <a:rPr lang="en-CA" altLang="ja-JP" sz="1400" dirty="0">
                <a:solidFill>
                  <a:schemeClr val="tx1">
                    <a:lumMod val="50000"/>
                  </a:schemeClr>
                </a:solidFill>
                <a:latin typeface="Meiryo UI" panose="020B0604030504040204" pitchFamily="50" charset="-128"/>
                <a:ea typeface="Meiryo UI" panose="020B0604030504040204" pitchFamily="50" charset="-128"/>
              </a:rPr>
              <a:t>9</a:t>
            </a:r>
            <a:r>
              <a:rPr lang="ja-JP" altLang="ja-JP" sz="1400" dirty="0">
                <a:solidFill>
                  <a:schemeClr val="tx1">
                    <a:lumMod val="50000"/>
                  </a:schemeClr>
                </a:solidFill>
                <a:latin typeface="Meiryo UI" panose="020B0604030504040204" pitchFamily="50" charset="-128"/>
                <a:ea typeface="Meiryo UI" panose="020B0604030504040204" pitchFamily="50" charset="-128"/>
              </a:rPr>
              <a:t>月上旬から</a:t>
            </a:r>
            <a:r>
              <a:rPr lang="en-CA" altLang="ja-JP" sz="1400" dirty="0">
                <a:solidFill>
                  <a:schemeClr val="tx1">
                    <a:lumMod val="50000"/>
                  </a:schemeClr>
                </a:solidFill>
                <a:latin typeface="Meiryo UI" panose="020B0604030504040204" pitchFamily="50" charset="-128"/>
                <a:ea typeface="Meiryo UI" panose="020B0604030504040204" pitchFamily="50" charset="-128"/>
              </a:rPr>
              <a:t>9</a:t>
            </a:r>
            <a:r>
              <a:rPr lang="ja-JP" altLang="ja-JP" sz="1400" dirty="0">
                <a:solidFill>
                  <a:schemeClr val="tx1">
                    <a:lumMod val="50000"/>
                  </a:schemeClr>
                </a:solidFill>
                <a:latin typeface="Meiryo UI" panose="020B0604030504040204" pitchFamily="50" charset="-128"/>
                <a:ea typeface="Meiryo UI" panose="020B0604030504040204" pitchFamily="50" charset="-128"/>
              </a:rPr>
              <a:t>月下旬はあきづき、</a:t>
            </a:r>
            <a:r>
              <a:rPr lang="en-CA" altLang="ja-JP" sz="1400" dirty="0">
                <a:solidFill>
                  <a:schemeClr val="tx1">
                    <a:lumMod val="50000"/>
                  </a:schemeClr>
                </a:solidFill>
                <a:latin typeface="Meiryo UI" panose="020B0604030504040204" pitchFamily="50" charset="-128"/>
                <a:ea typeface="Meiryo UI" panose="020B0604030504040204" pitchFamily="50" charset="-128"/>
              </a:rPr>
              <a:t>9</a:t>
            </a:r>
            <a:r>
              <a:rPr lang="ja-JP" altLang="ja-JP" sz="1400" dirty="0">
                <a:solidFill>
                  <a:schemeClr val="tx1">
                    <a:lumMod val="50000"/>
                  </a:schemeClr>
                </a:solidFill>
                <a:latin typeface="Meiryo UI" panose="020B0604030504040204" pitchFamily="50" charset="-128"/>
                <a:ea typeface="Meiryo UI" panose="020B0604030504040204" pitchFamily="50" charset="-128"/>
              </a:rPr>
              <a:t>月中旬から</a:t>
            </a:r>
            <a:r>
              <a:rPr lang="en-CA" altLang="ja-JP" sz="1400" dirty="0">
                <a:solidFill>
                  <a:schemeClr val="tx1">
                    <a:lumMod val="50000"/>
                  </a:schemeClr>
                </a:solidFill>
                <a:latin typeface="Meiryo UI" panose="020B0604030504040204" pitchFamily="50" charset="-128"/>
                <a:ea typeface="Meiryo UI" panose="020B0604030504040204" pitchFamily="50" charset="-128"/>
              </a:rPr>
              <a:t>10</a:t>
            </a:r>
            <a:r>
              <a:rPr lang="ja-JP" altLang="ja-JP" sz="1400" dirty="0">
                <a:solidFill>
                  <a:schemeClr val="tx1">
                    <a:lumMod val="50000"/>
                  </a:schemeClr>
                </a:solidFill>
                <a:latin typeface="Meiryo UI" panose="020B0604030504040204" pitchFamily="50" charset="-128"/>
                <a:ea typeface="Meiryo UI" panose="020B0604030504040204" pitchFamily="50" charset="-128"/>
              </a:rPr>
              <a:t>月上旬は新高と、品種を変えることによるリレー出荷方式で収益期間を長くしているものと考えられ</a:t>
            </a:r>
            <a:r>
              <a:rPr lang="ja-JP" altLang="en-US" sz="1400" dirty="0">
                <a:solidFill>
                  <a:schemeClr val="tx1">
                    <a:lumMod val="50000"/>
                  </a:schemeClr>
                </a:solidFill>
                <a:latin typeface="Meiryo UI" panose="020B0604030504040204" pitchFamily="50" charset="-128"/>
                <a:ea typeface="Meiryo UI" panose="020B0604030504040204" pitchFamily="50" charset="-128"/>
              </a:rPr>
              <a:t>る</a:t>
            </a:r>
            <a:r>
              <a:rPr lang="ja-JP" altLang="ja-JP" sz="1400" dirty="0">
                <a:solidFill>
                  <a:schemeClr val="tx1">
                    <a:lumMod val="50000"/>
                  </a:schemeClr>
                </a:solidFill>
                <a:latin typeface="Meiryo UI" panose="020B0604030504040204" pitchFamily="50" charset="-128"/>
                <a:ea typeface="Meiryo UI" panose="020B0604030504040204" pitchFamily="50" charset="-128"/>
              </a:rPr>
              <a:t>。</a:t>
            </a:r>
          </a:p>
          <a:p>
            <a:pPr marL="538163" indent="-179388"/>
            <a:r>
              <a:rPr lang="ja-JP" altLang="en-US" sz="14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 </a:t>
            </a:r>
            <a:r>
              <a:rPr lang="en-US" altLang="ja-JP" sz="14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a:t>
            </a:r>
            <a:r>
              <a:rPr lang="ja-JP" altLang="en-US" sz="14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　</a:t>
            </a:r>
            <a:r>
              <a:rPr lang="ja-JP" altLang="ja-JP" sz="1400" dirty="0">
                <a:solidFill>
                  <a:schemeClr val="tx1">
                    <a:lumMod val="50000"/>
                  </a:schemeClr>
                </a:solidFill>
                <a:latin typeface="Meiryo UI" panose="020B0604030504040204" pitchFamily="50" charset="-128"/>
                <a:ea typeface="Meiryo UI" panose="020B0604030504040204" pitchFamily="50" charset="-128"/>
              </a:rPr>
              <a:t>多様な品種・価格によりマレーシア人のニーズを探る意味合いや多様な品種の味をマレーシアで楽しんでいただく意味合いも</a:t>
            </a:r>
            <a:r>
              <a:rPr lang="ja-JP" altLang="en-US" sz="1400" dirty="0">
                <a:solidFill>
                  <a:schemeClr val="tx1">
                    <a:lumMod val="50000"/>
                  </a:schemeClr>
                </a:solidFill>
                <a:latin typeface="Meiryo UI" panose="020B0604030504040204" pitchFamily="50" charset="-128"/>
                <a:ea typeface="Meiryo UI" panose="020B0604030504040204" pitchFamily="50" charset="-128"/>
              </a:rPr>
              <a:t>考えられる。</a:t>
            </a:r>
            <a:endParaRPr lang="ja-JP" altLang="ja-JP" sz="1400" dirty="0">
              <a:solidFill>
                <a:schemeClr val="tx1">
                  <a:lumMod val="50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52315045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調査対象品目ごとの市場参入のための戦略提言</a:t>
            </a:r>
            <a:br>
              <a:rPr lang="en-US" altLang="ja-JP" sz="1800"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柿</a:t>
            </a:r>
            <a:endParaRPr kumimoji="1" lang="ja-JP" altLang="en-US" dirty="0">
              <a:latin typeface="Meiryo UI" panose="020B0604030504040204" pitchFamily="50" charset="-128"/>
              <a:ea typeface="Meiryo UI" panose="020B0604030504040204" pitchFamily="50" charset="-128"/>
            </a:endParaRPr>
          </a:p>
        </p:txBody>
      </p:sp>
      <p:sp>
        <p:nvSpPr>
          <p:cNvPr id="2" name="正方形/長方形 1"/>
          <p:cNvSpPr/>
          <p:nvPr/>
        </p:nvSpPr>
        <p:spPr>
          <a:xfrm>
            <a:off x="128464" y="764704"/>
            <a:ext cx="9578639" cy="5494517"/>
          </a:xfrm>
          <a:prstGeom prst="rect">
            <a:avLst/>
          </a:prstGeom>
          <a:solidFill>
            <a:srgbClr val="EEF1FC"/>
          </a:solidFill>
          <a:ln>
            <a:solidFill>
              <a:schemeClr val="tx1">
                <a:lumMod val="50000"/>
              </a:schemeClr>
            </a:solidFill>
          </a:ln>
        </p:spPr>
        <p:txBody>
          <a:bodyPr wrap="square">
            <a:spAutoFit/>
          </a:bodyPr>
          <a:lstStyle/>
          <a:p>
            <a:pPr algn="just"/>
            <a:r>
              <a:rPr lang="zh-CN" altLang="ja-JP" sz="1600" b="1" spc="20" dirty="0">
                <a:latin typeface="Meiryo UI" panose="020B0604030504040204" pitchFamily="50" charset="-128"/>
                <a:ea typeface="Meiryo UI" panose="020B0604030504040204" pitchFamily="50" charset="-128"/>
                <a:cs typeface="Arial" panose="020B0604020202020204" pitchFamily="34" charset="0"/>
              </a:rPr>
              <a:t>柿</a:t>
            </a:r>
            <a:endParaRPr lang="ja-JP" altLang="ja-JP" sz="1600" b="1" spc="20" dirty="0">
              <a:solidFill>
                <a:srgbClr val="FF0000"/>
              </a:solidFill>
              <a:latin typeface="Meiryo UI" panose="020B0604030504040204" pitchFamily="50" charset="-128"/>
              <a:ea typeface="Meiryo UI" panose="020B0604030504040204" pitchFamily="50" charset="-128"/>
              <a:cs typeface="Arial" panose="020B0604020202020204" pitchFamily="34" charset="0"/>
            </a:endParaRPr>
          </a:p>
          <a:p>
            <a:pPr marL="342900" lvl="0" indent="-342900" algn="just">
              <a:lnSpc>
                <a:spcPct val="130000"/>
              </a:lnSpc>
              <a:spcAft>
                <a:spcPts val="1200"/>
              </a:spcAft>
              <a:buFont typeface="Symbol" panose="05050102010706020507" pitchFamily="18" charset="2"/>
              <a:buChar char=""/>
            </a:pPr>
            <a:r>
              <a:rPr lang="ja-JP" altLang="ja-JP" sz="1600" dirty="0">
                <a:solidFill>
                  <a:srgbClr val="FF0000"/>
                </a:solidFill>
                <a:latin typeface="Meiryo UI" panose="020B0604030504040204" pitchFamily="50" charset="-128"/>
                <a:ea typeface="Meiryo UI" panose="020B0604030504040204" pitchFamily="50" charset="-128"/>
                <a:cs typeface="Arial" panose="020B0604020202020204" pitchFamily="34" charset="0"/>
              </a:rPr>
              <a:t>日本のサプライヤーは、現地の輸入業者と協力して、一流の商業・ビジネス地区や中流以上の住宅地</a:t>
            </a:r>
            <a:r>
              <a:rPr lang="ja-JP" altLang="ja-JP" sz="16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を対象とする小売業者に日本の柿を供給すべきである。 </a:t>
            </a:r>
          </a:p>
          <a:p>
            <a:pPr marL="342900" lvl="0" indent="-342900" algn="just">
              <a:lnSpc>
                <a:spcPct val="130000"/>
              </a:lnSpc>
              <a:spcAft>
                <a:spcPts val="1200"/>
              </a:spcAft>
              <a:buFont typeface="Symbol" panose="05050102010706020507" pitchFamily="18" charset="2"/>
              <a:buChar char=""/>
            </a:pPr>
            <a:r>
              <a:rPr lang="ja-JP" altLang="en-US" sz="16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現地輸入業者によると、マレーシアでは柔らかい柿のツルッとした食感よりも、硬い柿のパリッとした食感とピリッとした風味が好まれるとのことである。日本のサプライヤーは、現地では柔らかい柿より硬い柿が好まれることに注意しなければならない。また、干し柿は甘く、歯ごたえがあり、風味豊かなスナックとして評価されているため、現地では干し柿の需要もありそうである。</a:t>
            </a:r>
            <a:endParaRPr lang="en-US" altLang="ja-JP" sz="16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endParaRPr>
          </a:p>
          <a:p>
            <a:pPr marL="342900" lvl="0" indent="-342900" algn="just">
              <a:lnSpc>
                <a:spcPct val="130000"/>
              </a:lnSpc>
              <a:spcAft>
                <a:spcPts val="1200"/>
              </a:spcAft>
              <a:buFont typeface="Symbol" panose="05050102010706020507" pitchFamily="18" charset="2"/>
              <a:buChar char=""/>
            </a:pPr>
            <a:r>
              <a:rPr lang="ja-JP" altLang="ja-JP" sz="16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中国、韓国、スペインなどの柿と比較すると、日本の柿の値段は高い部類に入ると思われる。そのため、</a:t>
            </a:r>
            <a:r>
              <a:rPr lang="ja-JP" altLang="ja-JP" sz="1600" dirty="0">
                <a:solidFill>
                  <a:srgbClr val="FF0000"/>
                </a:solidFill>
                <a:latin typeface="Meiryo UI" panose="020B0604030504040204" pitchFamily="50" charset="-128"/>
                <a:ea typeface="Meiryo UI" panose="020B0604030504040204" pitchFamily="50" charset="-128"/>
                <a:cs typeface="Arial" panose="020B0604020202020204" pitchFamily="34" charset="0"/>
              </a:rPr>
              <a:t>包装や外観、品質が価格に見合う</a:t>
            </a:r>
            <a:r>
              <a:rPr lang="ja-JP" altLang="ja-JP" sz="16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かを検討することが重要である。</a:t>
            </a:r>
            <a:endParaRPr lang="en-US" altLang="ja-JP" sz="16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endParaRPr>
          </a:p>
          <a:p>
            <a:pPr marL="449263" lvl="0" indent="-90488" algn="just">
              <a:spcAft>
                <a:spcPts val="600"/>
              </a:spcAft>
              <a:buFontTx/>
              <a:buChar char="-"/>
            </a:pPr>
            <a:r>
              <a:rPr lang="ja-JP" altLang="en-US" sz="12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輸出による収益からどの程度包装や外観に予算を掛けられるかは事業者の判断となるが、一般論では、包装としては、フルーツキャップ、果実用トレイなどを利用することが考えられる。</a:t>
            </a:r>
            <a:endParaRPr lang="en-US" altLang="ja-JP" sz="12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endParaRPr>
          </a:p>
          <a:p>
            <a:pPr marL="449263" lvl="0" indent="-90488" algn="just">
              <a:spcAft>
                <a:spcPts val="600"/>
              </a:spcAft>
              <a:buFontTx/>
              <a:buChar char="-"/>
            </a:pPr>
            <a:r>
              <a:rPr lang="ja-JP" altLang="en-US" sz="12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外観としてうっすらと白い粉の果紛を磨くことも考えられる（ただし、白い粉の果紛は雨や汚れから実をまもるため、柿本体が出している天然</a:t>
            </a:r>
            <a:r>
              <a:rPr lang="ja-JP" altLang="en-US" sz="120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のワックス機能</a:t>
            </a:r>
            <a:r>
              <a:rPr lang="ja-JP" altLang="en-US" sz="12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があり磨くことは必ずしも良いとは言えないため、本件は事業者による検討が必要）</a:t>
            </a:r>
            <a:endParaRPr lang="ja-JP" altLang="ja-JP" sz="12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endParaRPr>
          </a:p>
          <a:p>
            <a:pPr marL="342900" lvl="0" indent="-342900" algn="just">
              <a:lnSpc>
                <a:spcPct val="130000"/>
              </a:lnSpc>
              <a:spcAft>
                <a:spcPts val="1200"/>
              </a:spcAft>
              <a:buFont typeface="Symbol" panose="05050102010706020507" pitchFamily="18" charset="2"/>
              <a:buChar char=""/>
            </a:pPr>
            <a:r>
              <a:rPr lang="ja-JP" altLang="ja-JP" sz="16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日本産の柿は、韓国などの産品と比較して、マレーシアではあまり知られていない果物である。日本産の柿を現地で普及させる一方で、日本産の柿の品質や特徴を知ってもらうためのマーケティング活動が必要である。また、マーケティングの一環として、クルミやシナモンを使った</a:t>
            </a:r>
            <a:r>
              <a:rPr lang="ja-JP" altLang="ja-JP" sz="1600" dirty="0">
                <a:solidFill>
                  <a:srgbClr val="FF0000"/>
                </a:solidFill>
                <a:latin typeface="Meiryo UI" panose="020B0604030504040204" pitchFamily="50" charset="-128"/>
                <a:ea typeface="Meiryo UI" panose="020B0604030504040204" pitchFamily="50" charset="-128"/>
                <a:cs typeface="Arial" panose="020B0604020202020204" pitchFamily="34" charset="0"/>
              </a:rPr>
              <a:t>柿のデザートなど、柿の食べ方・楽しみ方</a:t>
            </a:r>
            <a:r>
              <a:rPr lang="ja-JP" altLang="ja-JP" sz="16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に関する知識を消費者に提供すべきである。 </a:t>
            </a:r>
            <a:endParaRPr lang="ja-JP" altLang="ja-JP" sz="16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p:txBody>
      </p:sp>
    </p:spTree>
    <p:extLst>
      <p:ext uri="{BB962C8B-B14F-4D97-AF65-F5344CB8AC3E}">
        <p14:creationId xmlns:p14="http://schemas.microsoft.com/office/powerpoint/2010/main" val="359095939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調査対象品目ごとの市場参入のための戦略提言</a:t>
            </a:r>
            <a:br>
              <a:rPr lang="en-US" altLang="ja-JP" sz="1800"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メロン</a:t>
            </a:r>
            <a:endParaRPr kumimoji="1" lang="ja-JP" altLang="en-US" dirty="0">
              <a:latin typeface="Meiryo UI" panose="020B0604030504040204" pitchFamily="50" charset="-128"/>
              <a:ea typeface="Meiryo UI" panose="020B0604030504040204" pitchFamily="50" charset="-128"/>
            </a:endParaRPr>
          </a:p>
        </p:txBody>
      </p:sp>
      <p:sp>
        <p:nvSpPr>
          <p:cNvPr id="2" name="正方形/長方形 1"/>
          <p:cNvSpPr/>
          <p:nvPr/>
        </p:nvSpPr>
        <p:spPr>
          <a:xfrm>
            <a:off x="172186" y="836712"/>
            <a:ext cx="9461334" cy="5376857"/>
          </a:xfrm>
          <a:prstGeom prst="rect">
            <a:avLst/>
          </a:prstGeom>
          <a:solidFill>
            <a:srgbClr val="EEF1FC"/>
          </a:solidFill>
          <a:ln>
            <a:solidFill>
              <a:schemeClr val="tx1">
                <a:lumMod val="50000"/>
              </a:schemeClr>
            </a:solidFill>
          </a:ln>
        </p:spPr>
        <p:txBody>
          <a:bodyPr wrap="square">
            <a:spAutoFit/>
          </a:bodyPr>
          <a:lstStyle/>
          <a:p>
            <a:pPr algn="just">
              <a:lnSpc>
                <a:spcPct val="130000"/>
              </a:lnSpc>
              <a:spcBef>
                <a:spcPts val="600"/>
              </a:spcBef>
              <a:spcAft>
                <a:spcPts val="1200"/>
              </a:spcAft>
            </a:pPr>
            <a:r>
              <a:rPr lang="zh-CN" altLang="ja-JP" sz="2000" b="1" spc="20" dirty="0">
                <a:latin typeface="Meiryo UI" panose="020B0604030504040204" pitchFamily="50" charset="-128"/>
                <a:ea typeface="Meiryo UI" panose="020B0604030504040204" pitchFamily="50" charset="-128"/>
                <a:cs typeface="Arial" panose="020B0604020202020204" pitchFamily="34" charset="0"/>
              </a:rPr>
              <a:t>メロン</a:t>
            </a:r>
            <a:endParaRPr lang="ja-JP" altLang="ja-JP" sz="2000" b="1" spc="20" dirty="0">
              <a:latin typeface="Meiryo UI" panose="020B0604030504040204" pitchFamily="50" charset="-128"/>
              <a:ea typeface="Meiryo UI" panose="020B0604030504040204" pitchFamily="50" charset="-128"/>
              <a:cs typeface="Arial" panose="020B0604020202020204" pitchFamily="34" charset="0"/>
            </a:endParaRPr>
          </a:p>
          <a:p>
            <a:pPr marL="342900" lvl="0" indent="-342900" algn="just">
              <a:lnSpc>
                <a:spcPct val="130000"/>
              </a:lnSpc>
              <a:spcBef>
                <a:spcPts val="600"/>
              </a:spcBef>
              <a:spcAft>
                <a:spcPts val="1200"/>
              </a:spcAft>
              <a:buFont typeface="Symbol" panose="05050102010706020507" pitchFamily="18" charset="2"/>
              <a:buChar char=""/>
            </a:pPr>
            <a:r>
              <a:rPr lang="ja-JP" altLang="ja-JP" sz="1800" dirty="0">
                <a:latin typeface="Meiryo UI" panose="020B0604030504040204" pitchFamily="50" charset="-128"/>
                <a:ea typeface="Meiryo UI" panose="020B0604030504040204" pitchFamily="50" charset="-128"/>
                <a:cs typeface="Arial" panose="020B0604020202020204" pitchFamily="34" charset="0"/>
              </a:rPr>
              <a:t>日本のメロンの</a:t>
            </a:r>
            <a:r>
              <a:rPr lang="ja-JP" altLang="ja-JP" sz="18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種類</a:t>
            </a:r>
            <a:r>
              <a:rPr lang="ja-JP" altLang="en-US" sz="18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、ビタミン類が多く含まれるなど</a:t>
            </a:r>
            <a:r>
              <a:rPr lang="ja-JP" altLang="ja-JP" sz="18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その効用、スライスではなくすくい取るなど新鮮なメロンの食べ方など、現地の消費者への効果的なマーケティングが必要である。 </a:t>
            </a:r>
          </a:p>
          <a:p>
            <a:pPr marL="342900" lvl="0" indent="-342900" algn="just">
              <a:lnSpc>
                <a:spcPct val="130000"/>
              </a:lnSpc>
              <a:spcBef>
                <a:spcPts val="600"/>
              </a:spcBef>
              <a:spcAft>
                <a:spcPts val="1200"/>
              </a:spcAft>
              <a:buFont typeface="Symbol" panose="05050102010706020507" pitchFamily="18" charset="2"/>
              <a:buChar char=""/>
            </a:pPr>
            <a:r>
              <a:rPr lang="ja-JP" altLang="ja-JP" sz="18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日本のメロンは、一般にマレーシア産やオーストラリア、韓国などの他の国のメロンよりも価格が高いため、</a:t>
            </a:r>
            <a:r>
              <a:rPr lang="ja-JP" altLang="ja-JP"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包装や品質も一流で高級感</a:t>
            </a:r>
            <a:r>
              <a:rPr lang="ja-JP" altLang="ja-JP" sz="18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のあるものにする必要がある。また、日本の輸出業者は、クラウンメロンのような高品質のメロンを贈答用として提供することに重点を置くことが考えられる。 </a:t>
            </a:r>
          </a:p>
          <a:p>
            <a:pPr marL="342900" lvl="0" indent="-342900" algn="just">
              <a:lnSpc>
                <a:spcPct val="130000"/>
              </a:lnSpc>
              <a:spcBef>
                <a:spcPts val="600"/>
              </a:spcBef>
              <a:spcAft>
                <a:spcPts val="1200"/>
              </a:spcAft>
              <a:buFont typeface="Symbol" panose="05050102010706020507" pitchFamily="18" charset="2"/>
              <a:buChar char=""/>
            </a:pPr>
            <a:r>
              <a:rPr lang="ja-JP" altLang="en-US" sz="18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日本産の輸入メロンは、</a:t>
            </a:r>
            <a:r>
              <a:rPr lang="ja-JP" altLang="en-US"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パッケージで日本という産地を強調し、栽培条件や気候、土壌の違いによる現地産のメロンとの風味の違いを強調</a:t>
            </a:r>
            <a:r>
              <a:rPr lang="ja-JP" altLang="en-US" sz="18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することで、現地産の日本産との差異化を図るべきである。</a:t>
            </a:r>
            <a:endParaRPr lang="en-US" altLang="ja-JP" sz="18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endParaRPr>
          </a:p>
          <a:p>
            <a:pPr marL="342900" lvl="0" indent="-342900" algn="just">
              <a:lnSpc>
                <a:spcPct val="130000"/>
              </a:lnSpc>
              <a:spcBef>
                <a:spcPts val="600"/>
              </a:spcBef>
              <a:spcAft>
                <a:spcPts val="1200"/>
              </a:spcAft>
              <a:buFont typeface="Symbol" panose="05050102010706020507" pitchFamily="18" charset="2"/>
              <a:buChar char=""/>
            </a:pPr>
            <a:r>
              <a:rPr lang="ja-JP" altLang="en-US" sz="18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もし、日本のサプライヤーが中所得者層にもリーチするのであれば、</a:t>
            </a:r>
            <a:r>
              <a:rPr lang="ja-JP" altLang="en-US"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プリンスメロン</a:t>
            </a:r>
            <a:r>
              <a:rPr lang="ja-JP" altLang="en-US" sz="18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のような手頃な価格のメロンを供給することが考えられる。マレーシアに比べて温暖な気候で栽培される日本のプリンスメロンは、マレーシアのプリンスメロンに比べて味がマイルドで甘く、マレーシア市場、特に輸入品を好んで購入するがプレミアム価格には手が届かない中所得者層には好評かもしれない。</a:t>
            </a:r>
          </a:p>
        </p:txBody>
      </p:sp>
    </p:spTree>
    <p:extLst>
      <p:ext uri="{BB962C8B-B14F-4D97-AF65-F5344CB8AC3E}">
        <p14:creationId xmlns:p14="http://schemas.microsoft.com/office/powerpoint/2010/main" val="262335523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調査対象品目ごとの市場参入のための戦略提言</a:t>
            </a:r>
            <a:br>
              <a:rPr lang="en-US" altLang="ja-JP" sz="1800"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かんしょ</a:t>
            </a:r>
          </a:p>
        </p:txBody>
      </p:sp>
      <p:sp>
        <p:nvSpPr>
          <p:cNvPr id="2" name="正方形/長方形 1"/>
          <p:cNvSpPr/>
          <p:nvPr/>
        </p:nvSpPr>
        <p:spPr>
          <a:xfrm>
            <a:off x="388318" y="1196752"/>
            <a:ext cx="8928991" cy="4047262"/>
          </a:xfrm>
          <a:prstGeom prst="rect">
            <a:avLst/>
          </a:prstGeom>
          <a:solidFill>
            <a:srgbClr val="EEF1FC"/>
          </a:solidFill>
          <a:ln>
            <a:solidFill>
              <a:schemeClr val="tx1">
                <a:lumMod val="50000"/>
              </a:schemeClr>
            </a:solidFill>
          </a:ln>
        </p:spPr>
        <p:txBody>
          <a:bodyPr wrap="square">
            <a:spAutoFit/>
          </a:bodyPr>
          <a:lstStyle/>
          <a:p>
            <a:pPr algn="just">
              <a:lnSpc>
                <a:spcPct val="130000"/>
              </a:lnSpc>
              <a:spcBef>
                <a:spcPts val="600"/>
              </a:spcBef>
              <a:spcAft>
                <a:spcPts val="1200"/>
              </a:spcAft>
            </a:pPr>
            <a:r>
              <a:rPr lang="ja-JP" altLang="ja-JP" sz="2000" b="1" spc="20" dirty="0">
                <a:latin typeface="Calibri" panose="020F0502020204030204" pitchFamily="34" charset="0"/>
                <a:ea typeface="Meiryo UI" panose="020B0604030504040204" pitchFamily="50" charset="-128"/>
                <a:cs typeface="Arial" panose="020B0604020202020204" pitchFamily="34" charset="0"/>
              </a:rPr>
              <a:t>かんしょ</a:t>
            </a:r>
            <a:endParaRPr lang="ja-JP" altLang="ja-JP" sz="2400" b="1" spc="20" dirty="0">
              <a:latin typeface="Calibri" panose="020F0502020204030204" pitchFamily="34"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pPr>
            <a:r>
              <a:rPr lang="ja-JP" altLang="ja-JP" sz="18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かんし</a:t>
            </a:r>
            <a:r>
              <a:rPr lang="ja-JP" altLang="ja-JP" sz="1800" dirty="0" err="1">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ょは</a:t>
            </a:r>
            <a:r>
              <a:rPr lang="ja-JP" altLang="ja-JP" sz="18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マレーシアでは主食</a:t>
            </a:r>
            <a:r>
              <a:rPr lang="ja-JP" altLang="en-US" sz="18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の素材の１つ</a:t>
            </a:r>
            <a:r>
              <a:rPr lang="ja-JP" altLang="ja-JP" sz="18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として扱われ、料理や伝統的なデザートによく使われているため、非常に一般的な食材である。</a:t>
            </a:r>
            <a:endParaRPr lang="en-US" altLang="ja-JP" sz="14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endParaRPr>
          </a:p>
          <a:p>
            <a:pPr marL="628650" lvl="0" indent="-628650" algn="just">
              <a:spcBef>
                <a:spcPts val="600"/>
              </a:spcBef>
              <a:spcAft>
                <a:spcPts val="600"/>
              </a:spcAft>
            </a:pPr>
            <a:r>
              <a:rPr lang="ja-JP" altLang="en-US" sz="14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　　－　料理方法としては焼いたり、蒸したり、ゆでたりして、砂糖、シナモン、バター、チーズをつけて食べたり、野菜炒め、野菜煮込みやおかゆ・スープに入れて食べたりすることが多い。</a:t>
            </a:r>
            <a:endParaRPr lang="en-US" altLang="ja-JP" sz="14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endParaRPr>
          </a:p>
          <a:p>
            <a:pPr marL="342900" lvl="0" indent="-342900" algn="just">
              <a:lnSpc>
                <a:spcPct val="130000"/>
              </a:lnSpc>
              <a:spcBef>
                <a:spcPts val="600"/>
              </a:spcBef>
              <a:spcAft>
                <a:spcPts val="1200"/>
              </a:spcAft>
              <a:buFont typeface="Symbol" panose="05050102010706020507" pitchFamily="18" charset="2"/>
              <a:buChar char=""/>
            </a:pPr>
            <a:r>
              <a:rPr lang="ja-JP" altLang="en-US"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日本のかんしょはマレーシアで人気があり、その甘い味が評価</a:t>
            </a:r>
            <a:r>
              <a:rPr lang="ja-JP" altLang="en-US" sz="18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されているが、ベトナムなどの国から供給される日本種のかんしょは同じ甘さで手ごろな価格であるため広く市場に出回っている。</a:t>
            </a:r>
            <a:endParaRPr lang="en-US" altLang="ja-JP" sz="18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endParaRPr>
          </a:p>
          <a:p>
            <a:pPr marL="342900" lvl="0" indent="-342900" algn="just">
              <a:lnSpc>
                <a:spcPct val="130000"/>
              </a:lnSpc>
              <a:spcBef>
                <a:spcPts val="600"/>
              </a:spcBef>
              <a:spcAft>
                <a:spcPts val="1200"/>
              </a:spcAft>
              <a:buFont typeface="Symbol" panose="05050102010706020507" pitchFamily="18" charset="2"/>
              <a:buChar char=""/>
            </a:pPr>
            <a:r>
              <a:rPr lang="ja-JP" altLang="en-US"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日本産のかんし</a:t>
            </a:r>
            <a:r>
              <a:rPr lang="ja-JP" altLang="en-US" sz="1800" dirty="0" err="1">
                <a:solidFill>
                  <a:srgbClr val="FF0000"/>
                </a:solidFill>
                <a:latin typeface="Meiryo UI" panose="020B0604030504040204" pitchFamily="50" charset="-128"/>
                <a:ea typeface="Meiryo UI" panose="020B0604030504040204" pitchFamily="50" charset="-128"/>
                <a:cs typeface="Arial" panose="020B0604020202020204" pitchFamily="34" charset="0"/>
              </a:rPr>
              <a:t>ょは</a:t>
            </a:r>
            <a:r>
              <a:rPr lang="ja-JP" altLang="en-US"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紫色の皮の品種が多く、ビタミンや栄養素が多く含まれているため健康的</a:t>
            </a:r>
            <a:r>
              <a:rPr lang="ja-JP" altLang="en-US" sz="18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であり、国内および他国のかんしょよりも</a:t>
            </a:r>
            <a:r>
              <a:rPr lang="ja-JP" altLang="en-US"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甘味が強いことを強調</a:t>
            </a:r>
            <a:r>
              <a:rPr lang="ja-JP" altLang="en-US" sz="18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し、宗教上の理由で禁酒であるため甘党である多くのマレーシア人に訴求していくことが効果的である。</a:t>
            </a:r>
            <a:endParaRPr lang="en-US" altLang="ja-JP" sz="18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endParaRPr>
          </a:p>
        </p:txBody>
      </p:sp>
    </p:spTree>
    <p:extLst>
      <p:ext uri="{BB962C8B-B14F-4D97-AF65-F5344CB8AC3E}">
        <p14:creationId xmlns:p14="http://schemas.microsoft.com/office/powerpoint/2010/main" val="40981608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地元関連企業との連携推進</a:t>
            </a:r>
            <a:br>
              <a:rPr lang="en-US" altLang="ja-JP" sz="1800"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見本市への参加と出展　</a:t>
            </a:r>
            <a:r>
              <a:rPr lang="en-US" altLang="ja-JP" sz="1600" dirty="0">
                <a:solidFill>
                  <a:srgbClr val="FFFFFF"/>
                </a:solidFill>
                <a:latin typeface="Meiryo UI" panose="020B0604030504040204" pitchFamily="50" charset="-128"/>
                <a:ea typeface="Meiryo UI" panose="020B0604030504040204" pitchFamily="50" charset="-128"/>
              </a:rPr>
              <a:t>(1/3)</a:t>
            </a:r>
            <a:endParaRPr kumimoji="1" lang="ja-JP" altLang="en-US" dirty="0">
              <a:latin typeface="Meiryo UI" panose="020B0604030504040204" pitchFamily="50" charset="-128"/>
              <a:ea typeface="Meiryo UI" panose="020B0604030504040204" pitchFamily="50" charset="-128"/>
            </a:endParaRPr>
          </a:p>
        </p:txBody>
      </p:sp>
      <p:sp>
        <p:nvSpPr>
          <p:cNvPr id="6" name="正方形/長方形 5"/>
          <p:cNvSpPr/>
          <p:nvPr/>
        </p:nvSpPr>
        <p:spPr>
          <a:xfrm>
            <a:off x="315803" y="1556792"/>
            <a:ext cx="9289032" cy="3816424"/>
          </a:xfrm>
          <a:prstGeom prst="rect">
            <a:avLst/>
          </a:prstGeom>
          <a:solidFill>
            <a:srgbClr val="EEF1FC"/>
          </a:solidFill>
          <a:ln>
            <a:solidFill>
              <a:schemeClr val="tx1">
                <a:lumMod val="50000"/>
              </a:schemeClr>
            </a:solidFill>
          </a:ln>
        </p:spPr>
        <p:txBody>
          <a:bodyPr wrap="square" anchor="ctr" anchorCtr="0">
            <a:noAutofit/>
          </a:bodyPr>
          <a:lstStyle/>
          <a:p>
            <a:pPr algn="ctr">
              <a:lnSpc>
                <a:spcPct val="130000"/>
              </a:lnSpc>
              <a:spcBef>
                <a:spcPts val="600"/>
              </a:spcBef>
              <a:spcAft>
                <a:spcPts val="1200"/>
              </a:spcAft>
            </a:pPr>
            <a:r>
              <a:rPr lang="ja-JP" altLang="en-US" sz="1800" b="1" i="1" dirty="0">
                <a:latin typeface="Meiryo UI" panose="020B0604030504040204" pitchFamily="50" charset="-128"/>
                <a:ea typeface="Meiryo UI" panose="020B0604030504040204" pitchFamily="50" charset="-128"/>
              </a:rPr>
              <a:t>見本市への参加と出展</a:t>
            </a:r>
            <a:endParaRPr lang="en-US" altLang="ja-JP" sz="1800" b="1" i="1" dirty="0">
              <a:latin typeface="Meiryo UI" panose="020B0604030504040204" pitchFamily="50" charset="-128"/>
              <a:ea typeface="Meiryo UI" panose="020B0604030504040204" pitchFamily="50" charset="-128"/>
            </a:endParaRPr>
          </a:p>
          <a:p>
            <a:pPr algn="just">
              <a:lnSpc>
                <a:spcPct val="130000"/>
              </a:lnSpc>
              <a:spcBef>
                <a:spcPts val="600"/>
              </a:spcBef>
              <a:spcAft>
                <a:spcPts val="1200"/>
              </a:spcAft>
            </a:pPr>
            <a:r>
              <a:rPr lang="ja-JP" altLang="en-US" sz="1800" dirty="0"/>
              <a:t>・</a:t>
            </a:r>
            <a:r>
              <a:rPr lang="ja-JP" altLang="en-US" sz="1800" dirty="0">
                <a:latin typeface="Meiryo UI" panose="020B0604030504040204" pitchFamily="50" charset="-128"/>
                <a:ea typeface="Meiryo UI" panose="020B0604030504040204" pitchFamily="50" charset="-128"/>
                <a:cs typeface="Arial" panose="020B0604020202020204" pitchFamily="34" charset="0"/>
              </a:rPr>
              <a:t>マレーシア国内の各種</a:t>
            </a:r>
            <a:r>
              <a:rPr lang="ja-JP" altLang="ja-JP" sz="1800" dirty="0">
                <a:latin typeface="Meiryo UI" panose="020B0604030504040204" pitchFamily="50" charset="-128"/>
                <a:ea typeface="Meiryo UI" panose="020B0604030504040204" pitchFamily="50" charset="-128"/>
                <a:cs typeface="Arial" panose="020B0604020202020204" pitchFamily="34" charset="0"/>
              </a:rPr>
              <a:t>の見本市に参加することは、食品・サービス業界</a:t>
            </a:r>
            <a:r>
              <a:rPr lang="ja-JP" altLang="ja-JP"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の輸入業者、卸売業者、流通業者、最終消費者</a:t>
            </a:r>
            <a:r>
              <a:rPr lang="ja-JP" altLang="ja-JP" sz="1800" dirty="0">
                <a:latin typeface="Meiryo UI" panose="020B0604030504040204" pitchFamily="50" charset="-128"/>
                <a:ea typeface="Meiryo UI" panose="020B0604030504040204" pitchFamily="50" charset="-128"/>
                <a:cs typeface="Arial" panose="020B0604020202020204" pitchFamily="34" charset="0"/>
              </a:rPr>
              <a:t>とつながるための最良の方法の一つである。</a:t>
            </a:r>
            <a:endParaRPr lang="en-US" altLang="ja-JP" sz="1800" dirty="0">
              <a:latin typeface="Meiryo UI" panose="020B0604030504040204" pitchFamily="50" charset="-128"/>
              <a:ea typeface="Meiryo UI" panose="020B0604030504040204" pitchFamily="50" charset="-128"/>
              <a:cs typeface="Arial" panose="020B0604020202020204" pitchFamily="34" charset="0"/>
            </a:endParaRPr>
          </a:p>
          <a:p>
            <a:pPr marL="449263" indent="-177800" algn="just">
              <a:lnSpc>
                <a:spcPct val="130000"/>
              </a:lnSpc>
              <a:spcBef>
                <a:spcPts val="600"/>
              </a:spcBef>
              <a:spcAft>
                <a:spcPts val="1200"/>
              </a:spcAft>
            </a:pPr>
            <a:r>
              <a:rPr lang="en-US" altLang="ja-JP" sz="1800" dirty="0"/>
              <a:t>- </a:t>
            </a:r>
            <a:r>
              <a:rPr lang="ja-JP" altLang="ja-JP" sz="1800" dirty="0">
                <a:latin typeface="Meiryo UI" panose="020B0604030504040204" pitchFamily="50" charset="-128"/>
                <a:ea typeface="Meiryo UI" panose="020B0604030504040204" pitchFamily="50" charset="-128"/>
                <a:cs typeface="Arial" panose="020B0604020202020204" pitchFamily="34" charset="0"/>
              </a:rPr>
              <a:t>例えば、政府機関や業界団体が、日本のサプライヤーを出展者として紹介するナショナル・パビリオンを主催し、青果物の専用セクションを設けることを検討すべきである。</a:t>
            </a:r>
            <a:endParaRPr lang="en-US" altLang="ja-JP" sz="1800" dirty="0">
              <a:latin typeface="Meiryo UI" panose="020B0604030504040204" pitchFamily="50" charset="-128"/>
              <a:ea typeface="Meiryo UI" panose="020B0604030504040204" pitchFamily="50" charset="-128"/>
              <a:cs typeface="Arial" panose="020B0604020202020204" pitchFamily="34" charset="0"/>
            </a:endParaRPr>
          </a:p>
          <a:p>
            <a:pPr marL="449263" indent="-177800" algn="just">
              <a:lnSpc>
                <a:spcPct val="130000"/>
              </a:lnSpc>
              <a:spcBef>
                <a:spcPts val="600"/>
              </a:spcBef>
              <a:spcAft>
                <a:spcPts val="1200"/>
              </a:spcAft>
            </a:pPr>
            <a:r>
              <a:rPr lang="en-US" altLang="ja-JP" sz="1800" dirty="0"/>
              <a:t>- </a:t>
            </a:r>
            <a:r>
              <a:rPr lang="ja-JP" altLang="ja-JP" sz="1800" dirty="0">
                <a:latin typeface="Meiryo UI" panose="020B0604030504040204" pitchFamily="50" charset="-128"/>
                <a:ea typeface="Meiryo UI" panose="020B0604030504040204" pitchFamily="50" charset="-128"/>
                <a:cs typeface="Arial" panose="020B0604020202020204" pitchFamily="34" charset="0"/>
              </a:rPr>
              <a:t>見本市への参加に関連して、日本のサプライヤーは、</a:t>
            </a:r>
            <a:r>
              <a:rPr lang="ja-JP" altLang="ja-JP"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料理の実演、食品サンプリング、地元シェフとの料理セッション、業界トーク、ビジネスミーティング</a:t>
            </a:r>
            <a:r>
              <a:rPr lang="ja-JP" altLang="ja-JP" sz="1800" dirty="0">
                <a:latin typeface="Meiryo UI" panose="020B0604030504040204" pitchFamily="50" charset="-128"/>
                <a:ea typeface="Meiryo UI" panose="020B0604030504040204" pitchFamily="50" charset="-128"/>
                <a:cs typeface="Arial" panose="020B0604020202020204" pitchFamily="34" charset="0"/>
              </a:rPr>
              <a:t>などのマーケティングプログラムなどの企画が考えられる。</a:t>
            </a:r>
            <a:endParaRPr lang="ja-JP" altLang="ja-JP" sz="1800" dirty="0">
              <a:effectLst/>
              <a:latin typeface="Meiryo UI" panose="020B0604030504040204" pitchFamily="50" charset="-128"/>
              <a:ea typeface="Meiryo UI" panose="020B0604030504040204" pitchFamily="50" charset="-128"/>
              <a:cs typeface="Arial" panose="020B0604020202020204" pitchFamily="34" charset="0"/>
            </a:endParaRPr>
          </a:p>
        </p:txBody>
      </p:sp>
    </p:spTree>
    <p:extLst>
      <p:ext uri="{BB962C8B-B14F-4D97-AF65-F5344CB8AC3E}">
        <p14:creationId xmlns:p14="http://schemas.microsoft.com/office/powerpoint/2010/main" val="365103339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地元関連企業との連携推進</a:t>
            </a:r>
            <a:br>
              <a:rPr lang="en-US" altLang="ja-JP" sz="1800"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見本市への参加と出展　</a:t>
            </a:r>
            <a:r>
              <a:rPr lang="en-US" altLang="ja-JP" sz="1600" dirty="0">
                <a:latin typeface="Meiryo UI" panose="020B0604030504040204" pitchFamily="50" charset="-128"/>
                <a:ea typeface="Meiryo UI" panose="020B0604030504040204" pitchFamily="50" charset="-128"/>
              </a:rPr>
              <a:t>(2/3)</a:t>
            </a:r>
            <a:endParaRPr kumimoji="1" lang="ja-JP" altLang="en-US" sz="1600" dirty="0">
              <a:latin typeface="Meiryo UI" panose="020B0604030504040204" pitchFamily="50" charset="-128"/>
              <a:ea typeface="Meiryo UI" panose="020B0604030504040204" pitchFamily="50" charset="-128"/>
            </a:endParaRPr>
          </a:p>
        </p:txBody>
      </p:sp>
      <p:graphicFrame>
        <p:nvGraphicFramePr>
          <p:cNvPr id="8" name="表 7"/>
          <p:cNvGraphicFramePr>
            <a:graphicFrameLocks noGrp="1"/>
          </p:cNvGraphicFramePr>
          <p:nvPr/>
        </p:nvGraphicFramePr>
        <p:xfrm>
          <a:off x="159119" y="1056398"/>
          <a:ext cx="9591706" cy="5066538"/>
        </p:xfrm>
        <a:graphic>
          <a:graphicData uri="http://schemas.openxmlformats.org/drawingml/2006/table">
            <a:tbl>
              <a:tblPr firstRow="1" firstCol="1" bandRow="1">
                <a:tableStyleId>{5C22544A-7EE6-4342-B048-85BDC9FD1C3A}</a:tableStyleId>
              </a:tblPr>
              <a:tblGrid>
                <a:gridCol w="7272000">
                  <a:extLst>
                    <a:ext uri="{9D8B030D-6E8A-4147-A177-3AD203B41FA5}">
                      <a16:colId xmlns:a16="http://schemas.microsoft.com/office/drawing/2014/main" val="335257679"/>
                    </a:ext>
                  </a:extLst>
                </a:gridCol>
                <a:gridCol w="2268000">
                  <a:extLst>
                    <a:ext uri="{9D8B030D-6E8A-4147-A177-3AD203B41FA5}">
                      <a16:colId xmlns:a16="http://schemas.microsoft.com/office/drawing/2014/main" val="1804157419"/>
                    </a:ext>
                  </a:extLst>
                </a:gridCol>
                <a:gridCol w="51706">
                  <a:extLst>
                    <a:ext uri="{9D8B030D-6E8A-4147-A177-3AD203B41FA5}">
                      <a16:colId xmlns:a16="http://schemas.microsoft.com/office/drawing/2014/main" val="4270658936"/>
                    </a:ext>
                  </a:extLst>
                </a:gridCol>
              </a:tblGrid>
              <a:tr h="192786">
                <a:tc gridSpan="3">
                  <a:txBody>
                    <a:bodyPr/>
                    <a:lstStyle/>
                    <a:p>
                      <a:pPr>
                        <a:lnSpc>
                          <a:spcPct val="115000"/>
                        </a:lnSpc>
                        <a:spcAft>
                          <a:spcPts val="0"/>
                        </a:spcAft>
                      </a:pPr>
                      <a:r>
                        <a:rPr lang="ja-JP" sz="1200" dirty="0">
                          <a:solidFill>
                            <a:schemeClr val="tx1">
                              <a:lumMod val="50000"/>
                            </a:schemeClr>
                          </a:solidFill>
                          <a:effectLst/>
                          <a:latin typeface="Meiryo UI" panose="020B0604030504040204" pitchFamily="50" charset="-128"/>
                          <a:ea typeface="Meiryo UI" panose="020B0604030504040204" pitchFamily="50" charset="-128"/>
                        </a:rPr>
                        <a:t>マレーシアで開催される主な食品・飲料見本市</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26306" marR="263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900178366"/>
                  </a:ext>
                </a:extLst>
              </a:tr>
              <a:tr h="731321">
                <a:tc>
                  <a:txBody>
                    <a:bodyPr/>
                    <a:lstStyle/>
                    <a:p>
                      <a:pPr algn="just">
                        <a:lnSpc>
                          <a:spcPct val="130000"/>
                        </a:lnSpc>
                        <a:spcBef>
                          <a:spcPts val="0"/>
                        </a:spcBef>
                        <a:spcAft>
                          <a:spcPts val="0"/>
                        </a:spcAft>
                      </a:pPr>
                      <a:r>
                        <a:rPr lang="en-US" sz="1300" u="none" strike="noStrike" dirty="0" err="1">
                          <a:solidFill>
                            <a:schemeClr val="tx1">
                              <a:lumMod val="50000"/>
                            </a:schemeClr>
                          </a:solidFill>
                          <a:effectLst/>
                          <a:latin typeface="Meiryo UI" panose="020B0604030504040204" pitchFamily="50" charset="-128"/>
                          <a:ea typeface="Meiryo UI" panose="020B0604030504040204" pitchFamily="50" charset="-128"/>
                          <a:hlinkClick r:id="rId2"/>
                        </a:rPr>
                        <a:t>マレーシア国際食品・飲料見本市</a:t>
                      </a:r>
                      <a:r>
                        <a:rPr lang="en-CA" sz="1300" u="none" strike="noStrike" dirty="0">
                          <a:solidFill>
                            <a:schemeClr val="tx1">
                              <a:lumMod val="50000"/>
                            </a:schemeClr>
                          </a:solidFill>
                          <a:effectLst/>
                          <a:latin typeface="Meiryo UI" panose="020B0604030504040204" pitchFamily="50" charset="-128"/>
                          <a:ea typeface="Meiryo UI" panose="020B0604030504040204" pitchFamily="50" charset="-128"/>
                          <a:hlinkClick r:id="rId2"/>
                        </a:rPr>
                        <a:t>(MIFB)</a:t>
                      </a:r>
                      <a:endParaRPr lang="ja-JP" sz="1300" dirty="0">
                        <a:solidFill>
                          <a:schemeClr val="tx1">
                            <a:lumMod val="50000"/>
                          </a:schemeClr>
                        </a:solidFill>
                        <a:effectLst/>
                        <a:latin typeface="Meiryo UI" panose="020B0604030504040204" pitchFamily="50" charset="-128"/>
                        <a:ea typeface="Meiryo UI" panose="020B0604030504040204" pitchFamily="50" charset="-128"/>
                      </a:endParaRPr>
                    </a:p>
                    <a:p>
                      <a:pPr algn="just">
                        <a:lnSpc>
                          <a:spcPct val="130000"/>
                        </a:lnSpc>
                        <a:spcBef>
                          <a:spcPts val="0"/>
                        </a:spcBef>
                        <a:spcAft>
                          <a:spcPts val="0"/>
                        </a:spcAft>
                      </a:pPr>
                      <a:r>
                        <a:rPr lang="en-CA" sz="1300" b="0" dirty="0">
                          <a:solidFill>
                            <a:schemeClr val="tx1">
                              <a:lumMod val="50000"/>
                            </a:schemeClr>
                          </a:solidFill>
                          <a:effectLst/>
                          <a:latin typeface="Meiryo UI" panose="020B0604030504040204" pitchFamily="50" charset="-128"/>
                          <a:ea typeface="Meiryo UI" panose="020B0604030504040204" pitchFamily="50" charset="-128"/>
                        </a:rPr>
                        <a:t>2023</a:t>
                      </a:r>
                      <a:r>
                        <a:rPr lang="ja-JP" sz="1300" b="0" dirty="0">
                          <a:solidFill>
                            <a:schemeClr val="tx1">
                              <a:lumMod val="50000"/>
                            </a:schemeClr>
                          </a:solidFill>
                          <a:effectLst/>
                          <a:latin typeface="Meiryo UI" panose="020B0604030504040204" pitchFamily="50" charset="-128"/>
                          <a:ea typeface="Meiryo UI" panose="020B0604030504040204" pitchFamily="50" charset="-128"/>
                        </a:rPr>
                        <a:t>年</a:t>
                      </a:r>
                      <a:r>
                        <a:rPr lang="en-CA" sz="1300" b="0" dirty="0">
                          <a:solidFill>
                            <a:schemeClr val="tx1">
                              <a:lumMod val="50000"/>
                            </a:schemeClr>
                          </a:solidFill>
                          <a:effectLst/>
                          <a:latin typeface="Meiryo UI" panose="020B0604030504040204" pitchFamily="50" charset="-128"/>
                          <a:ea typeface="Meiryo UI" panose="020B0604030504040204" pitchFamily="50" charset="-128"/>
                        </a:rPr>
                        <a:t>7</a:t>
                      </a:r>
                      <a:r>
                        <a:rPr lang="ja-JP" sz="1300" b="0" dirty="0">
                          <a:solidFill>
                            <a:schemeClr val="tx1">
                              <a:lumMod val="50000"/>
                            </a:schemeClr>
                          </a:solidFill>
                          <a:effectLst/>
                          <a:latin typeface="Meiryo UI" panose="020B0604030504040204" pitchFamily="50" charset="-128"/>
                          <a:ea typeface="Meiryo UI" panose="020B0604030504040204" pitchFamily="50" charset="-128"/>
                        </a:rPr>
                        <a:t>月</a:t>
                      </a:r>
                      <a:r>
                        <a:rPr lang="en-CA" sz="1300" b="0" dirty="0">
                          <a:solidFill>
                            <a:schemeClr val="tx1">
                              <a:lumMod val="50000"/>
                            </a:schemeClr>
                          </a:solidFill>
                          <a:effectLst/>
                          <a:latin typeface="Meiryo UI" panose="020B0604030504040204" pitchFamily="50" charset="-128"/>
                          <a:ea typeface="Meiryo UI" panose="020B0604030504040204" pitchFamily="50" charset="-128"/>
                        </a:rPr>
                        <a:t> 12</a:t>
                      </a:r>
                      <a:r>
                        <a:rPr lang="ja-JP" sz="1300" b="0" dirty="0">
                          <a:solidFill>
                            <a:schemeClr val="tx1">
                              <a:lumMod val="50000"/>
                            </a:schemeClr>
                          </a:solidFill>
                          <a:effectLst/>
                          <a:latin typeface="Meiryo UI" panose="020B0604030504040204" pitchFamily="50" charset="-128"/>
                          <a:ea typeface="Meiryo UI" panose="020B0604030504040204" pitchFamily="50" charset="-128"/>
                        </a:rPr>
                        <a:t>日～</a:t>
                      </a:r>
                      <a:r>
                        <a:rPr lang="en-CA" sz="1300" b="0" dirty="0">
                          <a:solidFill>
                            <a:schemeClr val="tx1">
                              <a:lumMod val="50000"/>
                            </a:schemeClr>
                          </a:solidFill>
                          <a:effectLst/>
                          <a:latin typeface="Meiryo UI" panose="020B0604030504040204" pitchFamily="50" charset="-128"/>
                          <a:ea typeface="Meiryo UI" panose="020B0604030504040204" pitchFamily="50" charset="-128"/>
                        </a:rPr>
                        <a:t>14</a:t>
                      </a:r>
                      <a:r>
                        <a:rPr lang="ja-JP" sz="1300" b="0" dirty="0">
                          <a:solidFill>
                            <a:schemeClr val="tx1">
                              <a:lumMod val="50000"/>
                            </a:schemeClr>
                          </a:solidFill>
                          <a:effectLst/>
                          <a:latin typeface="Meiryo UI" panose="020B0604030504040204" pitchFamily="50" charset="-128"/>
                          <a:ea typeface="Meiryo UI" panose="020B0604030504040204" pitchFamily="50" charset="-128"/>
                        </a:rPr>
                        <a:t>日 </a:t>
                      </a:r>
                    </a:p>
                    <a:p>
                      <a:pPr algn="l">
                        <a:lnSpc>
                          <a:spcPct val="130000"/>
                        </a:lnSpc>
                        <a:spcBef>
                          <a:spcPts val="0"/>
                        </a:spcBef>
                        <a:spcAft>
                          <a:spcPts val="0"/>
                        </a:spcAft>
                      </a:pPr>
                      <a:r>
                        <a:rPr lang="ja-JP" sz="1300" b="0" dirty="0">
                          <a:solidFill>
                            <a:schemeClr val="tx1">
                              <a:lumMod val="50000"/>
                            </a:schemeClr>
                          </a:solidFill>
                          <a:effectLst/>
                          <a:latin typeface="Meiryo UI" panose="020B0604030504040204" pitchFamily="50" charset="-128"/>
                          <a:ea typeface="Meiryo UI" panose="020B0604030504040204" pitchFamily="50" charset="-128"/>
                        </a:rPr>
                        <a:t>クアラルンプール・コンベンションセンター</a:t>
                      </a:r>
                    </a:p>
                    <a:p>
                      <a:pPr algn="just">
                        <a:lnSpc>
                          <a:spcPct val="130000"/>
                        </a:lnSpc>
                        <a:spcBef>
                          <a:spcPts val="0"/>
                        </a:spcBef>
                        <a:spcAft>
                          <a:spcPts val="0"/>
                        </a:spcAft>
                      </a:pPr>
                      <a:r>
                        <a:rPr lang="en-CA" sz="1300" b="0" dirty="0">
                          <a:solidFill>
                            <a:schemeClr val="tx1">
                              <a:lumMod val="50000"/>
                            </a:schemeClr>
                          </a:solidFill>
                          <a:effectLst/>
                          <a:latin typeface="Meiryo UI" panose="020B0604030504040204" pitchFamily="50" charset="-128"/>
                          <a:ea typeface="Meiryo UI" panose="020B0604030504040204" pitchFamily="50" charset="-128"/>
                        </a:rPr>
                        <a:t>MIFB</a:t>
                      </a:r>
                      <a:r>
                        <a:rPr lang="ja-JP" sz="1300" b="0" dirty="0">
                          <a:solidFill>
                            <a:schemeClr val="tx1">
                              <a:lumMod val="50000"/>
                            </a:schemeClr>
                          </a:solidFill>
                          <a:effectLst/>
                          <a:latin typeface="Meiryo UI" panose="020B0604030504040204" pitchFamily="50" charset="-128"/>
                          <a:ea typeface="Meiryo UI" panose="020B0604030504040204" pitchFamily="50" charset="-128"/>
                        </a:rPr>
                        <a:t>は、食品・飲料に特化したマレーシア最大級のトレードイベントで、世界中の新規および既存の食品・飲料メーカーやサプライヤーが参加している。</a:t>
                      </a:r>
                      <a:endParaRPr lang="en-US" altLang="ja-JP" sz="1300" b="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p>
                      <a:pPr algn="just">
                        <a:lnSpc>
                          <a:spcPct val="130000"/>
                        </a:lnSpc>
                        <a:spcBef>
                          <a:spcPts val="0"/>
                        </a:spcBef>
                        <a:spcAft>
                          <a:spcPts val="0"/>
                        </a:spcAft>
                      </a:pPr>
                      <a:endParaRPr lang="ja-JP" sz="1200" dirty="0">
                        <a:solidFill>
                          <a:schemeClr val="tx1">
                            <a:lumMod val="50000"/>
                          </a:schemeClr>
                        </a:solidFill>
                        <a:effectLst/>
                        <a:latin typeface="Meiryo UI" panose="020B0604030504040204" pitchFamily="50" charset="-128"/>
                        <a:ea typeface="Meiryo UI" panose="020B0604030504040204" pitchFamily="50" charset="-128"/>
                      </a:endParaRPr>
                    </a:p>
                  </a:txBody>
                  <a:tcPr marL="26306" marR="2630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lnSpc>
                          <a:spcPct val="115000"/>
                        </a:lnSpc>
                        <a:spcAft>
                          <a:spcPts val="0"/>
                        </a:spcAft>
                      </a:pPr>
                      <a:endParaRPr lang="en-US" sz="120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26306" marR="2630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ja-JP" sz="1100">
                          <a:solidFill>
                            <a:schemeClr val="tx1">
                              <a:lumMod val="50000"/>
                            </a:schemeClr>
                          </a:solidFill>
                          <a:effectLst/>
                          <a:latin typeface="Meiryo UI" panose="020B0604030504040204" pitchFamily="50" charset="-128"/>
                          <a:ea typeface="Meiryo UI" panose="020B0604030504040204" pitchFamily="50" charset="-128"/>
                        </a:rPr>
                        <a:t> </a:t>
                      </a:r>
                      <a:endParaRPr lang="ja-JP" sz="110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483008361"/>
                  </a:ext>
                </a:extLst>
              </a:tr>
              <a:tr h="814917">
                <a:tc>
                  <a:txBody>
                    <a:bodyPr/>
                    <a:lstStyle/>
                    <a:p>
                      <a:pPr algn="just">
                        <a:lnSpc>
                          <a:spcPct val="130000"/>
                        </a:lnSpc>
                        <a:spcBef>
                          <a:spcPts val="0"/>
                        </a:spcBef>
                        <a:spcAft>
                          <a:spcPts val="0"/>
                        </a:spcAft>
                      </a:pPr>
                      <a:r>
                        <a:rPr lang="en-US" sz="1300" u="none" strike="noStrike" dirty="0" err="1">
                          <a:solidFill>
                            <a:schemeClr val="tx1">
                              <a:lumMod val="50000"/>
                            </a:schemeClr>
                          </a:solidFill>
                          <a:effectLst/>
                          <a:latin typeface="Meiryo UI" panose="020B0604030504040204" pitchFamily="50" charset="-128"/>
                          <a:ea typeface="Meiryo UI" panose="020B0604030504040204" pitchFamily="50" charset="-128"/>
                          <a:hlinkClick r:id="rId3"/>
                        </a:rPr>
                        <a:t>フード＆ホテル・マレーシア</a:t>
                      </a:r>
                      <a:r>
                        <a:rPr lang="en-US" sz="1300" u="none" strike="noStrike" dirty="0">
                          <a:solidFill>
                            <a:schemeClr val="tx1">
                              <a:lumMod val="50000"/>
                            </a:schemeClr>
                          </a:solidFill>
                          <a:effectLst/>
                          <a:latin typeface="Meiryo UI" panose="020B0604030504040204" pitchFamily="50" charset="-128"/>
                          <a:ea typeface="Meiryo UI" panose="020B0604030504040204" pitchFamily="50" charset="-128"/>
                          <a:hlinkClick r:id="rId3"/>
                        </a:rPr>
                        <a:t>（</a:t>
                      </a:r>
                      <a:r>
                        <a:rPr lang="en-CA" sz="1300" u="none" strike="noStrike" dirty="0">
                          <a:solidFill>
                            <a:schemeClr val="tx1">
                              <a:lumMod val="50000"/>
                            </a:schemeClr>
                          </a:solidFill>
                          <a:effectLst/>
                          <a:latin typeface="Meiryo UI" panose="020B0604030504040204" pitchFamily="50" charset="-128"/>
                          <a:ea typeface="Meiryo UI" panose="020B0604030504040204" pitchFamily="50" charset="-128"/>
                          <a:hlinkClick r:id="rId3"/>
                        </a:rPr>
                        <a:t>FHM</a:t>
                      </a:r>
                      <a:r>
                        <a:rPr lang="en-US" sz="1300" u="none" strike="noStrike" dirty="0">
                          <a:solidFill>
                            <a:schemeClr val="tx1">
                              <a:lumMod val="50000"/>
                            </a:schemeClr>
                          </a:solidFill>
                          <a:effectLst/>
                          <a:latin typeface="Meiryo UI" panose="020B0604030504040204" pitchFamily="50" charset="-128"/>
                          <a:ea typeface="Meiryo UI" panose="020B0604030504040204" pitchFamily="50" charset="-128"/>
                          <a:hlinkClick r:id="rId3"/>
                        </a:rPr>
                        <a:t>）</a:t>
                      </a:r>
                      <a:endParaRPr lang="ja-JP" sz="1300" dirty="0">
                        <a:solidFill>
                          <a:schemeClr val="tx1">
                            <a:lumMod val="50000"/>
                          </a:schemeClr>
                        </a:solidFill>
                        <a:effectLst/>
                        <a:latin typeface="Meiryo UI" panose="020B0604030504040204" pitchFamily="50" charset="-128"/>
                        <a:ea typeface="Meiryo UI" panose="020B0604030504040204" pitchFamily="50" charset="-128"/>
                      </a:endParaRPr>
                    </a:p>
                    <a:p>
                      <a:pPr algn="just">
                        <a:lnSpc>
                          <a:spcPct val="130000"/>
                        </a:lnSpc>
                        <a:spcBef>
                          <a:spcPts val="0"/>
                        </a:spcBef>
                        <a:spcAft>
                          <a:spcPts val="0"/>
                        </a:spcAft>
                      </a:pPr>
                      <a:r>
                        <a:rPr lang="en-CA" sz="1300" b="0" dirty="0">
                          <a:solidFill>
                            <a:schemeClr val="tx1">
                              <a:lumMod val="50000"/>
                            </a:schemeClr>
                          </a:solidFill>
                          <a:effectLst/>
                          <a:latin typeface="Meiryo UI" panose="020B0604030504040204" pitchFamily="50" charset="-128"/>
                          <a:ea typeface="Meiryo UI" panose="020B0604030504040204" pitchFamily="50" charset="-128"/>
                        </a:rPr>
                        <a:t>2023</a:t>
                      </a:r>
                      <a:r>
                        <a:rPr lang="ja-JP" sz="1300" b="0" dirty="0">
                          <a:solidFill>
                            <a:schemeClr val="tx1">
                              <a:lumMod val="50000"/>
                            </a:schemeClr>
                          </a:solidFill>
                          <a:effectLst/>
                          <a:latin typeface="Meiryo UI" panose="020B0604030504040204" pitchFamily="50" charset="-128"/>
                          <a:ea typeface="Meiryo UI" panose="020B0604030504040204" pitchFamily="50" charset="-128"/>
                        </a:rPr>
                        <a:t>年</a:t>
                      </a:r>
                      <a:r>
                        <a:rPr lang="en-CA" sz="1300" b="0" dirty="0">
                          <a:solidFill>
                            <a:schemeClr val="tx1">
                              <a:lumMod val="50000"/>
                            </a:schemeClr>
                          </a:solidFill>
                          <a:effectLst/>
                          <a:latin typeface="Meiryo UI" panose="020B0604030504040204" pitchFamily="50" charset="-128"/>
                          <a:ea typeface="Meiryo UI" panose="020B0604030504040204" pitchFamily="50" charset="-128"/>
                        </a:rPr>
                        <a:t>9</a:t>
                      </a:r>
                      <a:r>
                        <a:rPr lang="ja-JP" sz="1300" b="0" dirty="0">
                          <a:solidFill>
                            <a:schemeClr val="tx1">
                              <a:lumMod val="50000"/>
                            </a:schemeClr>
                          </a:solidFill>
                          <a:effectLst/>
                          <a:latin typeface="Meiryo UI" panose="020B0604030504040204" pitchFamily="50" charset="-128"/>
                          <a:ea typeface="Meiryo UI" panose="020B0604030504040204" pitchFamily="50" charset="-128"/>
                        </a:rPr>
                        <a:t>月</a:t>
                      </a:r>
                      <a:r>
                        <a:rPr lang="en-CA" sz="1300" b="0" dirty="0">
                          <a:solidFill>
                            <a:schemeClr val="tx1">
                              <a:lumMod val="50000"/>
                            </a:schemeClr>
                          </a:solidFill>
                          <a:effectLst/>
                          <a:latin typeface="Meiryo UI" panose="020B0604030504040204" pitchFamily="50" charset="-128"/>
                          <a:ea typeface="Meiryo UI" panose="020B0604030504040204" pitchFamily="50" charset="-128"/>
                        </a:rPr>
                        <a:t>19</a:t>
                      </a:r>
                      <a:r>
                        <a:rPr lang="ja-JP" sz="1300" b="0" dirty="0">
                          <a:solidFill>
                            <a:schemeClr val="tx1">
                              <a:lumMod val="50000"/>
                            </a:schemeClr>
                          </a:solidFill>
                          <a:effectLst/>
                          <a:latin typeface="Meiryo UI" panose="020B0604030504040204" pitchFamily="50" charset="-128"/>
                          <a:ea typeface="Meiryo UI" panose="020B0604030504040204" pitchFamily="50" charset="-128"/>
                        </a:rPr>
                        <a:t>日～</a:t>
                      </a:r>
                      <a:r>
                        <a:rPr lang="en-CA" sz="1300" b="0" dirty="0">
                          <a:solidFill>
                            <a:schemeClr val="tx1">
                              <a:lumMod val="50000"/>
                            </a:schemeClr>
                          </a:solidFill>
                          <a:effectLst/>
                          <a:latin typeface="Meiryo UI" panose="020B0604030504040204" pitchFamily="50" charset="-128"/>
                          <a:ea typeface="Meiryo UI" panose="020B0604030504040204" pitchFamily="50" charset="-128"/>
                        </a:rPr>
                        <a:t>22</a:t>
                      </a:r>
                      <a:r>
                        <a:rPr lang="ja-JP" sz="1300" b="0" dirty="0">
                          <a:solidFill>
                            <a:schemeClr val="tx1">
                              <a:lumMod val="50000"/>
                            </a:schemeClr>
                          </a:solidFill>
                          <a:effectLst/>
                          <a:latin typeface="Meiryo UI" panose="020B0604030504040204" pitchFamily="50" charset="-128"/>
                          <a:ea typeface="Meiryo UI" panose="020B0604030504040204" pitchFamily="50" charset="-128"/>
                        </a:rPr>
                        <a:t>日</a:t>
                      </a:r>
                    </a:p>
                    <a:p>
                      <a:pPr algn="just">
                        <a:lnSpc>
                          <a:spcPct val="130000"/>
                        </a:lnSpc>
                        <a:spcBef>
                          <a:spcPts val="0"/>
                        </a:spcBef>
                        <a:spcAft>
                          <a:spcPts val="0"/>
                        </a:spcAft>
                      </a:pPr>
                      <a:r>
                        <a:rPr lang="ja-JP" sz="1300" b="0" dirty="0">
                          <a:solidFill>
                            <a:schemeClr val="tx1">
                              <a:lumMod val="50000"/>
                            </a:schemeClr>
                          </a:solidFill>
                          <a:effectLst/>
                          <a:latin typeface="Meiryo UI" panose="020B0604030504040204" pitchFamily="50" charset="-128"/>
                          <a:ea typeface="Meiryo UI" panose="020B0604030504040204" pitchFamily="50" charset="-128"/>
                        </a:rPr>
                        <a:t>クアラルンプール・コンベンションセンター</a:t>
                      </a:r>
                    </a:p>
                    <a:p>
                      <a:pPr algn="just">
                        <a:lnSpc>
                          <a:spcPct val="130000"/>
                        </a:lnSpc>
                        <a:spcBef>
                          <a:spcPts val="0"/>
                        </a:spcBef>
                        <a:spcAft>
                          <a:spcPts val="0"/>
                        </a:spcAft>
                      </a:pPr>
                      <a:r>
                        <a:rPr lang="en-CA" sz="1300" b="0" dirty="0">
                          <a:solidFill>
                            <a:schemeClr val="tx1">
                              <a:lumMod val="50000"/>
                            </a:schemeClr>
                          </a:solidFill>
                          <a:effectLst/>
                          <a:latin typeface="Meiryo UI" panose="020B0604030504040204" pitchFamily="50" charset="-128"/>
                          <a:ea typeface="Meiryo UI" panose="020B0604030504040204" pitchFamily="50" charset="-128"/>
                        </a:rPr>
                        <a:t>FHM</a:t>
                      </a:r>
                      <a:r>
                        <a:rPr lang="ja-JP" sz="1300" b="0" dirty="0">
                          <a:solidFill>
                            <a:schemeClr val="tx1">
                              <a:lumMod val="50000"/>
                            </a:schemeClr>
                          </a:solidFill>
                          <a:effectLst/>
                          <a:latin typeface="Meiryo UI" panose="020B0604030504040204" pitchFamily="50" charset="-128"/>
                          <a:ea typeface="Meiryo UI" panose="020B0604030504040204" pitchFamily="50" charset="-128"/>
                        </a:rPr>
                        <a:t>は、マレーシアで開催される食品とホスピタリティの専門展示会である。</a:t>
                      </a:r>
                      <a:r>
                        <a:rPr lang="en-CA" sz="1300" b="0" dirty="0">
                          <a:solidFill>
                            <a:schemeClr val="tx1">
                              <a:lumMod val="50000"/>
                            </a:schemeClr>
                          </a:solidFill>
                          <a:effectLst/>
                          <a:latin typeface="Meiryo UI" panose="020B0604030504040204" pitchFamily="50" charset="-128"/>
                          <a:ea typeface="Meiryo UI" panose="020B0604030504040204" pitchFamily="50" charset="-128"/>
                        </a:rPr>
                        <a:t>  </a:t>
                      </a:r>
                      <a:r>
                        <a:rPr lang="ja-JP" sz="1300" b="0" dirty="0">
                          <a:solidFill>
                            <a:schemeClr val="tx1">
                              <a:lumMod val="50000"/>
                            </a:schemeClr>
                          </a:solidFill>
                          <a:effectLst/>
                          <a:latin typeface="Meiryo UI" panose="020B0604030504040204" pitchFamily="50" charset="-128"/>
                          <a:ea typeface="Meiryo UI" panose="020B0604030504040204" pitchFamily="50" charset="-128"/>
                        </a:rPr>
                        <a:t>食品、飲料、ホテル、ベーカリー、レストラン、ケータリング、機器などの国際見本市である。</a:t>
                      </a:r>
                    </a:p>
                    <a:p>
                      <a:pPr algn="just">
                        <a:lnSpc>
                          <a:spcPct val="130000"/>
                        </a:lnSpc>
                        <a:spcBef>
                          <a:spcPts val="0"/>
                        </a:spcBef>
                        <a:spcAft>
                          <a:spcPts val="0"/>
                        </a:spcAft>
                      </a:pPr>
                      <a:r>
                        <a:rPr lang="en-CA" sz="1200" dirty="0">
                          <a:solidFill>
                            <a:schemeClr val="tx1">
                              <a:lumMod val="50000"/>
                            </a:schemeClr>
                          </a:solidFill>
                          <a:effectLst/>
                          <a:latin typeface="Meiryo UI" panose="020B0604030504040204" pitchFamily="50" charset="-128"/>
                          <a:ea typeface="Meiryo UI" panose="020B0604030504040204" pitchFamily="50" charset="-128"/>
                        </a:rPr>
                        <a:t> </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26306" marR="2630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lnSpc>
                          <a:spcPct val="115000"/>
                        </a:lnSpc>
                        <a:spcAft>
                          <a:spcPts val="0"/>
                        </a:spcAft>
                      </a:pPr>
                      <a:endParaRPr lang="en-US"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26306" marR="263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ja-JP" sz="1100">
                          <a:solidFill>
                            <a:schemeClr val="tx1">
                              <a:lumMod val="50000"/>
                            </a:schemeClr>
                          </a:solidFill>
                          <a:effectLst/>
                          <a:latin typeface="Meiryo UI" panose="020B0604030504040204" pitchFamily="50" charset="-128"/>
                          <a:ea typeface="Meiryo UI" panose="020B0604030504040204" pitchFamily="50" charset="-128"/>
                        </a:rPr>
                        <a:t> </a:t>
                      </a:r>
                      <a:endParaRPr lang="ja-JP" sz="110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99815811"/>
                  </a:ext>
                </a:extLst>
              </a:tr>
              <a:tr h="665554">
                <a:tc>
                  <a:txBody>
                    <a:bodyPr/>
                    <a:lstStyle/>
                    <a:p>
                      <a:pPr algn="just">
                        <a:lnSpc>
                          <a:spcPct val="115000"/>
                        </a:lnSpc>
                        <a:spcBef>
                          <a:spcPts val="0"/>
                        </a:spcBef>
                        <a:spcAft>
                          <a:spcPts val="0"/>
                        </a:spcAft>
                      </a:pPr>
                      <a:r>
                        <a:rPr lang="en-US" sz="1200" u="none" strike="noStrike" dirty="0" err="1">
                          <a:solidFill>
                            <a:schemeClr val="tx1">
                              <a:lumMod val="50000"/>
                            </a:schemeClr>
                          </a:solidFill>
                          <a:effectLst/>
                          <a:latin typeface="Meiryo UI" panose="020B0604030504040204" pitchFamily="50" charset="-128"/>
                          <a:ea typeface="Meiryo UI" panose="020B0604030504040204" pitchFamily="50" charset="-128"/>
                          <a:hlinkClick r:id="rId4"/>
                        </a:rPr>
                        <a:t>マレーシア国際ハラールショーケース</a:t>
                      </a:r>
                      <a:r>
                        <a:rPr lang="en-US" sz="1200" u="none" strike="noStrike" dirty="0">
                          <a:solidFill>
                            <a:schemeClr val="tx1">
                              <a:lumMod val="50000"/>
                            </a:schemeClr>
                          </a:solidFill>
                          <a:effectLst/>
                          <a:latin typeface="Meiryo UI" panose="020B0604030504040204" pitchFamily="50" charset="-128"/>
                          <a:ea typeface="Meiryo UI" panose="020B0604030504040204" pitchFamily="50" charset="-128"/>
                          <a:hlinkClick r:id="rId4"/>
                        </a:rPr>
                        <a:t>（</a:t>
                      </a:r>
                      <a:r>
                        <a:rPr lang="en-CA" sz="1200" u="none" strike="noStrike" dirty="0">
                          <a:solidFill>
                            <a:schemeClr val="tx1">
                              <a:lumMod val="50000"/>
                            </a:schemeClr>
                          </a:solidFill>
                          <a:effectLst/>
                          <a:latin typeface="Meiryo UI" panose="020B0604030504040204" pitchFamily="50" charset="-128"/>
                          <a:ea typeface="Meiryo UI" panose="020B0604030504040204" pitchFamily="50" charset="-128"/>
                          <a:hlinkClick r:id="rId4"/>
                        </a:rPr>
                        <a:t>MIHAS</a:t>
                      </a:r>
                      <a:r>
                        <a:rPr lang="en-US" sz="1200" u="none" strike="noStrike" dirty="0">
                          <a:solidFill>
                            <a:schemeClr val="tx1">
                              <a:lumMod val="50000"/>
                            </a:schemeClr>
                          </a:solidFill>
                          <a:effectLst/>
                          <a:latin typeface="Meiryo UI" panose="020B0604030504040204" pitchFamily="50" charset="-128"/>
                          <a:ea typeface="Meiryo UI" panose="020B0604030504040204" pitchFamily="50" charset="-128"/>
                          <a:hlinkClick r:id="rId4"/>
                        </a:rPr>
                        <a:t>）</a:t>
                      </a:r>
                      <a:endParaRPr lang="ja-JP" sz="1200" dirty="0">
                        <a:solidFill>
                          <a:schemeClr val="tx1">
                            <a:lumMod val="50000"/>
                          </a:schemeClr>
                        </a:solidFill>
                        <a:effectLst/>
                        <a:latin typeface="Meiryo UI" panose="020B0604030504040204" pitchFamily="50" charset="-128"/>
                        <a:ea typeface="Meiryo UI" panose="020B0604030504040204" pitchFamily="50" charset="-128"/>
                      </a:endParaRPr>
                    </a:p>
                    <a:p>
                      <a:pPr algn="just">
                        <a:lnSpc>
                          <a:spcPct val="115000"/>
                        </a:lnSpc>
                        <a:spcBef>
                          <a:spcPts val="0"/>
                        </a:spcBef>
                        <a:spcAft>
                          <a:spcPts val="0"/>
                        </a:spcAft>
                      </a:pPr>
                      <a:r>
                        <a:rPr lang="en-CA" sz="1300" b="0" dirty="0">
                          <a:solidFill>
                            <a:schemeClr val="tx1">
                              <a:lumMod val="50000"/>
                            </a:schemeClr>
                          </a:solidFill>
                          <a:effectLst/>
                          <a:latin typeface="Meiryo UI" panose="020B0604030504040204" pitchFamily="50" charset="-128"/>
                          <a:ea typeface="Meiryo UI" panose="020B0604030504040204" pitchFamily="50" charset="-128"/>
                        </a:rPr>
                        <a:t>2023</a:t>
                      </a:r>
                      <a:r>
                        <a:rPr lang="ja-JP" sz="1300" b="0" dirty="0">
                          <a:solidFill>
                            <a:schemeClr val="tx1">
                              <a:lumMod val="50000"/>
                            </a:schemeClr>
                          </a:solidFill>
                          <a:effectLst/>
                          <a:latin typeface="Meiryo UI" panose="020B0604030504040204" pitchFamily="50" charset="-128"/>
                          <a:ea typeface="Meiryo UI" panose="020B0604030504040204" pitchFamily="50" charset="-128"/>
                        </a:rPr>
                        <a:t>年</a:t>
                      </a:r>
                      <a:r>
                        <a:rPr lang="en-CA" sz="1300" b="0" dirty="0">
                          <a:solidFill>
                            <a:schemeClr val="tx1">
                              <a:lumMod val="50000"/>
                            </a:schemeClr>
                          </a:solidFill>
                          <a:effectLst/>
                          <a:latin typeface="Meiryo UI" panose="020B0604030504040204" pitchFamily="50" charset="-128"/>
                          <a:ea typeface="Meiryo UI" panose="020B0604030504040204" pitchFamily="50" charset="-128"/>
                        </a:rPr>
                        <a:t>9</a:t>
                      </a:r>
                      <a:r>
                        <a:rPr lang="ja-JP" sz="1300" b="0" dirty="0">
                          <a:solidFill>
                            <a:schemeClr val="tx1">
                              <a:lumMod val="50000"/>
                            </a:schemeClr>
                          </a:solidFill>
                          <a:effectLst/>
                          <a:latin typeface="Meiryo UI" panose="020B0604030504040204" pitchFamily="50" charset="-128"/>
                          <a:ea typeface="Meiryo UI" panose="020B0604030504040204" pitchFamily="50" charset="-128"/>
                        </a:rPr>
                        <a:t>月</a:t>
                      </a:r>
                      <a:r>
                        <a:rPr lang="en-CA" sz="1300" b="0" dirty="0">
                          <a:solidFill>
                            <a:schemeClr val="tx1">
                              <a:lumMod val="50000"/>
                            </a:schemeClr>
                          </a:solidFill>
                          <a:effectLst/>
                          <a:latin typeface="Meiryo UI" panose="020B0604030504040204" pitchFamily="50" charset="-128"/>
                          <a:ea typeface="Meiryo UI" panose="020B0604030504040204" pitchFamily="50" charset="-128"/>
                        </a:rPr>
                        <a:t>12</a:t>
                      </a:r>
                      <a:r>
                        <a:rPr lang="ja-JP" sz="1300" b="0" dirty="0">
                          <a:solidFill>
                            <a:schemeClr val="tx1">
                              <a:lumMod val="50000"/>
                            </a:schemeClr>
                          </a:solidFill>
                          <a:effectLst/>
                          <a:latin typeface="Meiryo UI" panose="020B0604030504040204" pitchFamily="50" charset="-128"/>
                          <a:ea typeface="Meiryo UI" panose="020B0604030504040204" pitchFamily="50" charset="-128"/>
                        </a:rPr>
                        <a:t>日～</a:t>
                      </a:r>
                      <a:r>
                        <a:rPr lang="en-CA" sz="1300" b="0" dirty="0">
                          <a:solidFill>
                            <a:schemeClr val="tx1">
                              <a:lumMod val="50000"/>
                            </a:schemeClr>
                          </a:solidFill>
                          <a:effectLst/>
                          <a:latin typeface="Meiryo UI" panose="020B0604030504040204" pitchFamily="50" charset="-128"/>
                          <a:ea typeface="Meiryo UI" panose="020B0604030504040204" pitchFamily="50" charset="-128"/>
                        </a:rPr>
                        <a:t>15</a:t>
                      </a:r>
                      <a:r>
                        <a:rPr lang="ja-JP" sz="1300" b="0" dirty="0">
                          <a:solidFill>
                            <a:schemeClr val="tx1">
                              <a:lumMod val="50000"/>
                            </a:schemeClr>
                          </a:solidFill>
                          <a:effectLst/>
                          <a:latin typeface="Meiryo UI" panose="020B0604030504040204" pitchFamily="50" charset="-128"/>
                          <a:ea typeface="Meiryo UI" panose="020B0604030504040204" pitchFamily="50" charset="-128"/>
                        </a:rPr>
                        <a:t>日 </a:t>
                      </a:r>
                    </a:p>
                    <a:p>
                      <a:pPr algn="just">
                        <a:lnSpc>
                          <a:spcPct val="115000"/>
                        </a:lnSpc>
                        <a:spcBef>
                          <a:spcPts val="0"/>
                        </a:spcBef>
                        <a:spcAft>
                          <a:spcPts val="0"/>
                        </a:spcAft>
                      </a:pPr>
                      <a:r>
                        <a:rPr lang="en-CA" sz="1300" b="0" dirty="0">
                          <a:solidFill>
                            <a:schemeClr val="tx1">
                              <a:lumMod val="50000"/>
                            </a:schemeClr>
                          </a:solidFill>
                          <a:effectLst/>
                          <a:latin typeface="Meiryo UI" panose="020B0604030504040204" pitchFamily="50" charset="-128"/>
                          <a:ea typeface="Meiryo UI" panose="020B0604030504040204" pitchFamily="50" charset="-128"/>
                        </a:rPr>
                        <a:t> </a:t>
                      </a:r>
                      <a:r>
                        <a:rPr lang="ja-JP" sz="1300" b="0" dirty="0">
                          <a:solidFill>
                            <a:schemeClr val="tx1">
                              <a:lumMod val="50000"/>
                            </a:schemeClr>
                          </a:solidFill>
                          <a:effectLst/>
                          <a:latin typeface="Meiryo UI" panose="020B0604030504040204" pitchFamily="50" charset="-128"/>
                          <a:ea typeface="Meiryo UI" panose="020B0604030504040204" pitchFamily="50" charset="-128"/>
                        </a:rPr>
                        <a:t>マレーシア国際貿易・展示センター</a:t>
                      </a:r>
                    </a:p>
                    <a:p>
                      <a:pPr algn="just">
                        <a:lnSpc>
                          <a:spcPct val="115000"/>
                        </a:lnSpc>
                        <a:spcBef>
                          <a:spcPts val="0"/>
                        </a:spcBef>
                        <a:spcAft>
                          <a:spcPts val="0"/>
                        </a:spcAft>
                      </a:pPr>
                      <a:r>
                        <a:rPr lang="en-CA" sz="1300" b="0" dirty="0">
                          <a:solidFill>
                            <a:schemeClr val="tx1">
                              <a:lumMod val="50000"/>
                            </a:schemeClr>
                          </a:solidFill>
                          <a:effectLst/>
                          <a:latin typeface="Meiryo UI" panose="020B0604030504040204" pitchFamily="50" charset="-128"/>
                          <a:ea typeface="Meiryo UI" panose="020B0604030504040204" pitchFamily="50" charset="-128"/>
                        </a:rPr>
                        <a:t> </a:t>
                      </a:r>
                      <a:endParaRPr lang="ja-JP" sz="1300" b="0" dirty="0">
                        <a:solidFill>
                          <a:schemeClr val="tx1">
                            <a:lumMod val="50000"/>
                          </a:schemeClr>
                        </a:solidFill>
                        <a:effectLst/>
                        <a:latin typeface="Meiryo UI" panose="020B0604030504040204" pitchFamily="50" charset="-128"/>
                        <a:ea typeface="Meiryo UI" panose="020B0604030504040204" pitchFamily="50" charset="-128"/>
                      </a:endParaRPr>
                    </a:p>
                    <a:p>
                      <a:pPr algn="just">
                        <a:lnSpc>
                          <a:spcPct val="115000"/>
                        </a:lnSpc>
                        <a:spcBef>
                          <a:spcPts val="0"/>
                        </a:spcBef>
                        <a:spcAft>
                          <a:spcPts val="0"/>
                        </a:spcAft>
                      </a:pPr>
                      <a:r>
                        <a:rPr lang="en-CA" sz="1300" b="0" dirty="0">
                          <a:solidFill>
                            <a:schemeClr val="tx1">
                              <a:lumMod val="50000"/>
                            </a:schemeClr>
                          </a:solidFill>
                          <a:effectLst/>
                          <a:latin typeface="Meiryo UI" panose="020B0604030504040204" pitchFamily="50" charset="-128"/>
                          <a:ea typeface="Meiryo UI" panose="020B0604030504040204" pitchFamily="50" charset="-128"/>
                        </a:rPr>
                        <a:t>MIHAS</a:t>
                      </a:r>
                      <a:r>
                        <a:rPr lang="ja-JP" sz="1300" b="0" dirty="0">
                          <a:solidFill>
                            <a:schemeClr val="tx1">
                              <a:lumMod val="50000"/>
                            </a:schemeClr>
                          </a:solidFill>
                          <a:effectLst/>
                          <a:latin typeface="Meiryo UI" panose="020B0604030504040204" pitchFamily="50" charset="-128"/>
                          <a:ea typeface="Meiryo UI" panose="020B0604030504040204" pitchFamily="50" charset="-128"/>
                        </a:rPr>
                        <a:t>は、食品・飲料、医薬品、医療機器、金融、ファッション、パーソナルケア、化粧品、グリーンテクノロジー、ムスリムフレンドリーツーリズムなど、ハラール製品に関する国際見本市であり、ハラール業界随一のビジネスプラットフォームと言われている。</a:t>
                      </a:r>
                    </a:p>
                    <a:p>
                      <a:pPr algn="just">
                        <a:lnSpc>
                          <a:spcPct val="115000"/>
                        </a:lnSpc>
                        <a:spcBef>
                          <a:spcPts val="0"/>
                        </a:spcBef>
                        <a:spcAft>
                          <a:spcPts val="0"/>
                        </a:spcAft>
                      </a:pPr>
                      <a:r>
                        <a:rPr lang="en-CA" sz="1300" dirty="0">
                          <a:solidFill>
                            <a:schemeClr val="tx1">
                              <a:lumMod val="50000"/>
                            </a:schemeClr>
                          </a:solidFill>
                          <a:effectLst/>
                          <a:latin typeface="Meiryo UI" panose="020B0604030504040204" pitchFamily="50" charset="-128"/>
                          <a:ea typeface="Meiryo UI" panose="020B0604030504040204" pitchFamily="50" charset="-128"/>
                        </a:rPr>
                        <a:t> </a:t>
                      </a:r>
                      <a:endParaRPr lang="ja-JP" sz="13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26306" marR="2630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lnSpc>
                          <a:spcPct val="115000"/>
                        </a:lnSpc>
                        <a:spcAft>
                          <a:spcPts val="0"/>
                        </a:spcAft>
                      </a:pPr>
                      <a:endParaRPr lang="en-CA"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26306" marR="263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ja-JP" sz="1100" dirty="0">
                          <a:solidFill>
                            <a:schemeClr val="tx1">
                              <a:lumMod val="50000"/>
                            </a:schemeClr>
                          </a:solidFill>
                          <a:effectLst/>
                          <a:latin typeface="Meiryo UI" panose="020B0604030504040204" pitchFamily="50" charset="-128"/>
                          <a:ea typeface="Meiryo UI" panose="020B0604030504040204" pitchFamily="50" charset="-128"/>
                        </a:rPr>
                        <a:t> </a:t>
                      </a:r>
                      <a:endParaRPr lang="ja-JP" sz="11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396745141"/>
                  </a:ext>
                </a:extLst>
              </a:tr>
            </a:tbl>
          </a:graphicData>
        </a:graphic>
      </p:graphicFrame>
      <p:pic>
        <p:nvPicPr>
          <p:cNvPr id="3095"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23708" y="3270549"/>
            <a:ext cx="1600200" cy="555625"/>
          </a:xfrm>
          <a:prstGeom prst="rect">
            <a:avLst/>
          </a:prstGeom>
          <a:noFill/>
          <a:extLst>
            <a:ext uri="{909E8E84-426E-40DD-AFC4-6F175D3DCCD1}">
              <a14:hiddenFill xmlns:a14="http://schemas.microsoft.com/office/drawing/2010/main">
                <a:solidFill>
                  <a:srgbClr val="FFFFFF"/>
                </a:solidFill>
              </a14:hiddenFill>
            </a:ext>
          </a:extLst>
        </p:spPr>
      </p:pic>
      <p:pic>
        <p:nvPicPr>
          <p:cNvPr id="3096" name="Picture 5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64214" y="1476731"/>
            <a:ext cx="1119188" cy="974725"/>
          </a:xfrm>
          <a:prstGeom prst="rect">
            <a:avLst/>
          </a:prstGeom>
          <a:noFill/>
          <a:extLst>
            <a:ext uri="{909E8E84-426E-40DD-AFC4-6F175D3DCCD1}">
              <a14:hiddenFill xmlns:a14="http://schemas.microsoft.com/office/drawing/2010/main">
                <a:solidFill>
                  <a:srgbClr val="FFFFFF"/>
                </a:solidFill>
              </a14:hiddenFill>
            </a:ext>
          </a:extLst>
        </p:spPr>
      </p:pic>
      <p:pic>
        <p:nvPicPr>
          <p:cNvPr id="3094" name="Picture 6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38814" y="4789484"/>
            <a:ext cx="1169987" cy="1169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464708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地元関連企業との連携推進</a:t>
            </a:r>
            <a:br>
              <a:rPr lang="en-US" altLang="ja-JP" sz="1800"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見本市への参加と出展　</a:t>
            </a:r>
            <a:r>
              <a:rPr lang="en-US" altLang="ja-JP" sz="1600" dirty="0">
                <a:solidFill>
                  <a:srgbClr val="FFFFFF"/>
                </a:solidFill>
                <a:latin typeface="Meiryo UI" panose="020B0604030504040204" pitchFamily="50" charset="-128"/>
                <a:ea typeface="Meiryo UI" panose="020B0604030504040204" pitchFamily="50" charset="-128"/>
              </a:rPr>
              <a:t>(3/3)</a:t>
            </a:r>
            <a:endParaRPr kumimoji="1" lang="ja-JP" altLang="en-US" dirty="0">
              <a:latin typeface="Meiryo UI" panose="020B0604030504040204" pitchFamily="50" charset="-128"/>
              <a:ea typeface="Meiryo UI" panose="020B0604030504040204" pitchFamily="50" charset="-128"/>
            </a:endParaRPr>
          </a:p>
        </p:txBody>
      </p:sp>
      <p:sp>
        <p:nvSpPr>
          <p:cNvPr id="5" name="正方形/長方形 4"/>
          <p:cNvSpPr/>
          <p:nvPr/>
        </p:nvSpPr>
        <p:spPr>
          <a:xfrm>
            <a:off x="0" y="745757"/>
            <a:ext cx="9906000" cy="307777"/>
          </a:xfrm>
          <a:prstGeom prst="rect">
            <a:avLst/>
          </a:prstGeom>
        </p:spPr>
        <p:txBody>
          <a:bodyPr wrap="square">
            <a:spAutoFit/>
          </a:bodyPr>
          <a:lstStyle/>
          <a:p>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8" name="表 7"/>
          <p:cNvGraphicFramePr>
            <a:graphicFrameLocks noGrp="1"/>
          </p:cNvGraphicFramePr>
          <p:nvPr/>
        </p:nvGraphicFramePr>
        <p:xfrm>
          <a:off x="146768" y="876726"/>
          <a:ext cx="9591706" cy="5566410"/>
        </p:xfrm>
        <a:graphic>
          <a:graphicData uri="http://schemas.openxmlformats.org/drawingml/2006/table">
            <a:tbl>
              <a:tblPr firstRow="1" firstCol="1" bandRow="1">
                <a:tableStyleId>{5C22544A-7EE6-4342-B048-85BDC9FD1C3A}</a:tableStyleId>
              </a:tblPr>
              <a:tblGrid>
                <a:gridCol w="7272000">
                  <a:extLst>
                    <a:ext uri="{9D8B030D-6E8A-4147-A177-3AD203B41FA5}">
                      <a16:colId xmlns:a16="http://schemas.microsoft.com/office/drawing/2014/main" val="335257679"/>
                    </a:ext>
                  </a:extLst>
                </a:gridCol>
                <a:gridCol w="2319706">
                  <a:extLst>
                    <a:ext uri="{9D8B030D-6E8A-4147-A177-3AD203B41FA5}">
                      <a16:colId xmlns:a16="http://schemas.microsoft.com/office/drawing/2014/main" val="1804157419"/>
                    </a:ext>
                  </a:extLst>
                </a:gridCol>
              </a:tblGrid>
              <a:tr h="73950">
                <a:tc gridSpan="2">
                  <a:txBody>
                    <a:bodyPr/>
                    <a:lstStyle/>
                    <a:p>
                      <a:pPr>
                        <a:lnSpc>
                          <a:spcPct val="115000"/>
                        </a:lnSpc>
                        <a:spcAft>
                          <a:spcPts val="0"/>
                        </a:spcAft>
                      </a:pPr>
                      <a:r>
                        <a:rPr lang="ja-JP" sz="1200" dirty="0">
                          <a:solidFill>
                            <a:schemeClr val="tx1">
                              <a:lumMod val="50000"/>
                            </a:schemeClr>
                          </a:solidFill>
                          <a:effectLst/>
                          <a:latin typeface="Meiryo UI" panose="020B0604030504040204" pitchFamily="50" charset="-128"/>
                          <a:ea typeface="Meiryo UI" panose="020B0604030504040204" pitchFamily="50" charset="-128"/>
                        </a:rPr>
                        <a:t>各地域の主要な食品・飲料見本市</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26306" marR="2630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5000"/>
                        <a:lumOff val="75000"/>
                      </a:schemeClr>
                    </a:solidFill>
                  </a:tcPr>
                </a:tc>
                <a:tc hMerge="1">
                  <a:txBody>
                    <a:bodyPr/>
                    <a:lstStyle/>
                    <a:p>
                      <a:pPr>
                        <a:lnSpc>
                          <a:spcPct val="115000"/>
                        </a:lnSpc>
                        <a:spcAft>
                          <a:spcPts val="0"/>
                        </a:spcAft>
                      </a:pPr>
                      <a:endParaRPr lang="ja-JP" sz="11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26306" marR="2630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20215146"/>
                  </a:ext>
                </a:extLst>
              </a:tr>
              <a:tr h="605049">
                <a:tc>
                  <a:txBody>
                    <a:bodyPr/>
                    <a:lstStyle/>
                    <a:p>
                      <a:pPr algn="just">
                        <a:lnSpc>
                          <a:spcPct val="115000"/>
                        </a:lnSpc>
                        <a:spcBef>
                          <a:spcPts val="0"/>
                        </a:spcBef>
                        <a:spcAft>
                          <a:spcPts val="0"/>
                        </a:spcAft>
                      </a:pPr>
                      <a:r>
                        <a:rPr lang="en-US" sz="1300" b="1" u="none" strike="noStrike" dirty="0" err="1">
                          <a:solidFill>
                            <a:schemeClr val="tx1">
                              <a:lumMod val="50000"/>
                            </a:schemeClr>
                          </a:solidFill>
                          <a:effectLst/>
                          <a:latin typeface="Meiryo UI" panose="020B0604030504040204" pitchFamily="50" charset="-128"/>
                          <a:ea typeface="Meiryo UI" panose="020B0604030504040204" pitchFamily="50" charset="-128"/>
                          <a:hlinkClick r:id="rId2"/>
                        </a:rPr>
                        <a:t>フード＆ホテルアジア</a:t>
                      </a:r>
                      <a:r>
                        <a:rPr lang="en-US" sz="1300" b="1" u="none" strike="noStrike" dirty="0">
                          <a:solidFill>
                            <a:schemeClr val="tx1">
                              <a:lumMod val="50000"/>
                            </a:schemeClr>
                          </a:solidFill>
                          <a:effectLst/>
                          <a:latin typeface="Meiryo UI" panose="020B0604030504040204" pitchFamily="50" charset="-128"/>
                          <a:ea typeface="Meiryo UI" panose="020B0604030504040204" pitchFamily="50" charset="-128"/>
                          <a:hlinkClick r:id="rId2"/>
                        </a:rPr>
                        <a:t>（</a:t>
                      </a:r>
                      <a:r>
                        <a:rPr lang="en-CA" sz="1300" b="1" u="none" strike="noStrike" dirty="0">
                          <a:solidFill>
                            <a:schemeClr val="tx1">
                              <a:lumMod val="50000"/>
                            </a:schemeClr>
                          </a:solidFill>
                          <a:effectLst/>
                          <a:latin typeface="Meiryo UI" panose="020B0604030504040204" pitchFamily="50" charset="-128"/>
                          <a:ea typeface="Meiryo UI" panose="020B0604030504040204" pitchFamily="50" charset="-128"/>
                          <a:hlinkClick r:id="rId2"/>
                        </a:rPr>
                        <a:t>FHA</a:t>
                      </a:r>
                      <a:r>
                        <a:rPr lang="en-US" sz="1300" b="1" u="none" strike="noStrike" dirty="0">
                          <a:solidFill>
                            <a:schemeClr val="tx1">
                              <a:lumMod val="50000"/>
                            </a:schemeClr>
                          </a:solidFill>
                          <a:effectLst/>
                          <a:latin typeface="Meiryo UI" panose="020B0604030504040204" pitchFamily="50" charset="-128"/>
                          <a:ea typeface="Meiryo UI" panose="020B0604030504040204" pitchFamily="50" charset="-128"/>
                          <a:hlinkClick r:id="rId2"/>
                        </a:rPr>
                        <a:t>）</a:t>
                      </a:r>
                      <a:r>
                        <a:rPr lang="en-CA" sz="1300" b="1" u="none" strike="noStrike" dirty="0">
                          <a:solidFill>
                            <a:schemeClr val="tx1">
                              <a:lumMod val="50000"/>
                            </a:schemeClr>
                          </a:solidFill>
                          <a:effectLst/>
                          <a:latin typeface="Meiryo UI" panose="020B0604030504040204" pitchFamily="50" charset="-128"/>
                          <a:ea typeface="Meiryo UI" panose="020B0604030504040204" pitchFamily="50" charset="-128"/>
                          <a:hlinkClick r:id="rId2"/>
                        </a:rPr>
                        <a:t> - </a:t>
                      </a:r>
                      <a:r>
                        <a:rPr lang="en-US" sz="1300" b="1" u="none" strike="noStrike" dirty="0" err="1">
                          <a:solidFill>
                            <a:schemeClr val="tx1">
                              <a:lumMod val="50000"/>
                            </a:schemeClr>
                          </a:solidFill>
                          <a:effectLst/>
                          <a:latin typeface="Meiryo UI" panose="020B0604030504040204" pitchFamily="50" charset="-128"/>
                          <a:ea typeface="Meiryo UI" panose="020B0604030504040204" pitchFamily="50" charset="-128"/>
                          <a:hlinkClick r:id="rId2"/>
                        </a:rPr>
                        <a:t>飲食店</a:t>
                      </a:r>
                      <a:endParaRPr lang="ja-JP" sz="1300" b="1" dirty="0">
                        <a:solidFill>
                          <a:schemeClr val="tx1">
                            <a:lumMod val="50000"/>
                          </a:schemeClr>
                        </a:solidFill>
                        <a:effectLst/>
                        <a:latin typeface="Meiryo UI" panose="020B0604030504040204" pitchFamily="50" charset="-128"/>
                        <a:ea typeface="Meiryo UI" panose="020B0604030504040204" pitchFamily="50" charset="-128"/>
                      </a:endParaRPr>
                    </a:p>
                    <a:p>
                      <a:pPr algn="just">
                        <a:lnSpc>
                          <a:spcPct val="115000"/>
                        </a:lnSpc>
                        <a:spcBef>
                          <a:spcPts val="0"/>
                        </a:spcBef>
                        <a:spcAft>
                          <a:spcPts val="0"/>
                        </a:spcAft>
                      </a:pPr>
                      <a:r>
                        <a:rPr lang="en-CA" sz="1300" b="0" dirty="0">
                          <a:solidFill>
                            <a:schemeClr val="tx1">
                              <a:lumMod val="50000"/>
                            </a:schemeClr>
                          </a:solidFill>
                          <a:effectLst/>
                          <a:latin typeface="Meiryo UI" panose="020B0604030504040204" pitchFamily="50" charset="-128"/>
                          <a:ea typeface="Meiryo UI" panose="020B0604030504040204" pitchFamily="50" charset="-128"/>
                        </a:rPr>
                        <a:t>2023</a:t>
                      </a:r>
                      <a:r>
                        <a:rPr lang="ja-JP" sz="1300" b="0" dirty="0">
                          <a:solidFill>
                            <a:schemeClr val="tx1">
                              <a:lumMod val="50000"/>
                            </a:schemeClr>
                          </a:solidFill>
                          <a:effectLst/>
                          <a:latin typeface="Meiryo UI" panose="020B0604030504040204" pitchFamily="50" charset="-128"/>
                          <a:ea typeface="Meiryo UI" panose="020B0604030504040204" pitchFamily="50" charset="-128"/>
                        </a:rPr>
                        <a:t>年</a:t>
                      </a:r>
                      <a:r>
                        <a:rPr lang="en-CA" sz="1300" b="0" dirty="0">
                          <a:solidFill>
                            <a:schemeClr val="tx1">
                              <a:lumMod val="50000"/>
                            </a:schemeClr>
                          </a:solidFill>
                          <a:effectLst/>
                          <a:latin typeface="Meiryo UI" panose="020B0604030504040204" pitchFamily="50" charset="-128"/>
                          <a:ea typeface="Meiryo UI" panose="020B0604030504040204" pitchFamily="50" charset="-128"/>
                        </a:rPr>
                        <a:t>4</a:t>
                      </a:r>
                      <a:r>
                        <a:rPr lang="ja-JP" sz="1300" b="0" dirty="0">
                          <a:solidFill>
                            <a:schemeClr val="tx1">
                              <a:lumMod val="50000"/>
                            </a:schemeClr>
                          </a:solidFill>
                          <a:effectLst/>
                          <a:latin typeface="Meiryo UI" panose="020B0604030504040204" pitchFamily="50" charset="-128"/>
                          <a:ea typeface="Meiryo UI" panose="020B0604030504040204" pitchFamily="50" charset="-128"/>
                        </a:rPr>
                        <a:t>月</a:t>
                      </a:r>
                      <a:r>
                        <a:rPr lang="en-CA" sz="1300" b="0" dirty="0">
                          <a:solidFill>
                            <a:schemeClr val="tx1">
                              <a:lumMod val="50000"/>
                            </a:schemeClr>
                          </a:solidFill>
                          <a:effectLst/>
                          <a:latin typeface="Meiryo UI" panose="020B0604030504040204" pitchFamily="50" charset="-128"/>
                          <a:ea typeface="Meiryo UI" panose="020B0604030504040204" pitchFamily="50" charset="-128"/>
                        </a:rPr>
                        <a:t>25</a:t>
                      </a:r>
                      <a:r>
                        <a:rPr lang="ja-JP" sz="1300" b="0" dirty="0">
                          <a:solidFill>
                            <a:schemeClr val="tx1">
                              <a:lumMod val="50000"/>
                            </a:schemeClr>
                          </a:solidFill>
                          <a:effectLst/>
                          <a:latin typeface="Meiryo UI" panose="020B0604030504040204" pitchFamily="50" charset="-128"/>
                          <a:ea typeface="Meiryo UI" panose="020B0604030504040204" pitchFamily="50" charset="-128"/>
                        </a:rPr>
                        <a:t>日～</a:t>
                      </a:r>
                      <a:r>
                        <a:rPr lang="en-CA" sz="1300" b="0" dirty="0">
                          <a:solidFill>
                            <a:schemeClr val="tx1">
                              <a:lumMod val="50000"/>
                            </a:schemeClr>
                          </a:solidFill>
                          <a:effectLst/>
                          <a:latin typeface="Meiryo UI" panose="020B0604030504040204" pitchFamily="50" charset="-128"/>
                          <a:ea typeface="Meiryo UI" panose="020B0604030504040204" pitchFamily="50" charset="-128"/>
                        </a:rPr>
                        <a:t>28</a:t>
                      </a:r>
                      <a:r>
                        <a:rPr lang="ja-JP" sz="1300" b="0" dirty="0">
                          <a:solidFill>
                            <a:schemeClr val="tx1">
                              <a:lumMod val="50000"/>
                            </a:schemeClr>
                          </a:solidFill>
                          <a:effectLst/>
                          <a:latin typeface="Meiryo UI" panose="020B0604030504040204" pitchFamily="50" charset="-128"/>
                          <a:ea typeface="Meiryo UI" panose="020B0604030504040204" pitchFamily="50" charset="-128"/>
                        </a:rPr>
                        <a:t>日</a:t>
                      </a:r>
                    </a:p>
                    <a:p>
                      <a:pPr algn="just">
                        <a:lnSpc>
                          <a:spcPct val="115000"/>
                        </a:lnSpc>
                        <a:spcBef>
                          <a:spcPts val="0"/>
                        </a:spcBef>
                        <a:spcAft>
                          <a:spcPts val="0"/>
                        </a:spcAft>
                      </a:pPr>
                      <a:r>
                        <a:rPr lang="ja-JP" sz="1300" b="0" dirty="0">
                          <a:solidFill>
                            <a:schemeClr val="tx1">
                              <a:lumMod val="50000"/>
                            </a:schemeClr>
                          </a:solidFill>
                          <a:effectLst/>
                          <a:latin typeface="Meiryo UI" panose="020B0604030504040204" pitchFamily="50" charset="-128"/>
                          <a:ea typeface="Meiryo UI" panose="020B0604030504040204" pitchFamily="50" charset="-128"/>
                        </a:rPr>
                        <a:t>シンガポール・エキスポ</a:t>
                      </a:r>
                    </a:p>
                    <a:p>
                      <a:pPr algn="just">
                        <a:lnSpc>
                          <a:spcPct val="115000"/>
                        </a:lnSpc>
                        <a:spcBef>
                          <a:spcPts val="0"/>
                        </a:spcBef>
                        <a:spcAft>
                          <a:spcPts val="0"/>
                        </a:spcAft>
                      </a:pPr>
                      <a:r>
                        <a:rPr lang="en-CA" sz="1300" b="0" dirty="0">
                          <a:solidFill>
                            <a:schemeClr val="tx1">
                              <a:lumMod val="50000"/>
                            </a:schemeClr>
                          </a:solidFill>
                          <a:effectLst/>
                          <a:highlight>
                            <a:srgbClr val="FFFF00"/>
                          </a:highlight>
                          <a:latin typeface="Meiryo UI" panose="020B0604030504040204" pitchFamily="50" charset="-128"/>
                          <a:ea typeface="Meiryo UI" panose="020B0604030504040204" pitchFamily="50" charset="-128"/>
                        </a:rPr>
                        <a:t> </a:t>
                      </a:r>
                      <a:endParaRPr lang="ja-JP" sz="1300" b="0" dirty="0">
                        <a:solidFill>
                          <a:schemeClr val="tx1">
                            <a:lumMod val="50000"/>
                          </a:schemeClr>
                        </a:solidFill>
                        <a:effectLst/>
                        <a:latin typeface="Meiryo UI" panose="020B0604030504040204" pitchFamily="50" charset="-128"/>
                        <a:ea typeface="Meiryo UI" panose="020B0604030504040204" pitchFamily="50" charset="-128"/>
                      </a:endParaRPr>
                    </a:p>
                    <a:p>
                      <a:pPr algn="just">
                        <a:lnSpc>
                          <a:spcPct val="130000"/>
                        </a:lnSpc>
                        <a:spcBef>
                          <a:spcPts val="0"/>
                        </a:spcBef>
                        <a:spcAft>
                          <a:spcPts val="0"/>
                        </a:spcAft>
                      </a:pPr>
                      <a:r>
                        <a:rPr lang="en-CA" sz="1300" b="0" dirty="0">
                          <a:solidFill>
                            <a:schemeClr val="tx1">
                              <a:lumMod val="50000"/>
                            </a:schemeClr>
                          </a:solidFill>
                          <a:effectLst/>
                          <a:latin typeface="Meiryo UI" panose="020B0604030504040204" pitchFamily="50" charset="-128"/>
                          <a:ea typeface="Meiryo UI" panose="020B0604030504040204" pitchFamily="50" charset="-128"/>
                        </a:rPr>
                        <a:t>FHA</a:t>
                      </a:r>
                      <a:r>
                        <a:rPr lang="ja-JP" sz="1300" b="0" dirty="0">
                          <a:solidFill>
                            <a:schemeClr val="tx1">
                              <a:lumMod val="50000"/>
                            </a:schemeClr>
                          </a:solidFill>
                          <a:effectLst/>
                          <a:latin typeface="Meiryo UI" panose="020B0604030504040204" pitchFamily="50" charset="-128"/>
                          <a:ea typeface="Meiryo UI" panose="020B0604030504040204" pitchFamily="50" charset="-128"/>
                        </a:rPr>
                        <a:t>は、アジア最大級の食品・飲料のトレードイベントで、地域で最も広範な食品・飲料の製品とイノベーションを紹介するのが特徴である。</a:t>
                      </a:r>
                    </a:p>
                    <a:p>
                      <a:pPr algn="just">
                        <a:lnSpc>
                          <a:spcPct val="130000"/>
                        </a:lnSpc>
                        <a:spcBef>
                          <a:spcPts val="0"/>
                        </a:spcBef>
                        <a:spcAft>
                          <a:spcPts val="0"/>
                        </a:spcAft>
                      </a:pPr>
                      <a:r>
                        <a:rPr lang="en-CA" sz="1200" dirty="0">
                          <a:solidFill>
                            <a:schemeClr val="tx1">
                              <a:lumMod val="50000"/>
                            </a:schemeClr>
                          </a:solidFill>
                          <a:effectLst/>
                          <a:latin typeface="Meiryo UI" panose="020B0604030504040204" pitchFamily="50" charset="-128"/>
                          <a:ea typeface="Meiryo UI" panose="020B0604030504040204" pitchFamily="50" charset="-128"/>
                        </a:rPr>
                        <a:t> </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26306" marR="2630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ctr">
                        <a:lnSpc>
                          <a:spcPct val="130000"/>
                        </a:lnSpc>
                        <a:spcBef>
                          <a:spcPts val="600"/>
                        </a:spcBef>
                        <a:spcAft>
                          <a:spcPts val="0"/>
                        </a:spcAft>
                      </a:pPr>
                      <a:endParaRPr lang="en-US" sz="110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26306" marR="263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54113794"/>
                  </a:ext>
                </a:extLst>
              </a:tr>
              <a:tr h="772242">
                <a:tc>
                  <a:txBody>
                    <a:bodyPr/>
                    <a:lstStyle/>
                    <a:p>
                      <a:pPr>
                        <a:lnSpc>
                          <a:spcPct val="115000"/>
                        </a:lnSpc>
                        <a:spcBef>
                          <a:spcPts val="0"/>
                        </a:spcBef>
                        <a:spcAft>
                          <a:spcPts val="0"/>
                        </a:spcAft>
                      </a:pPr>
                      <a:r>
                        <a:rPr lang="en-US" sz="1200" u="none" strike="noStrike" dirty="0" err="1">
                          <a:solidFill>
                            <a:schemeClr val="tx1">
                              <a:lumMod val="50000"/>
                            </a:schemeClr>
                          </a:solidFill>
                          <a:effectLst/>
                          <a:latin typeface="Meiryo UI" panose="020B0604030504040204" pitchFamily="50" charset="-128"/>
                          <a:ea typeface="Meiryo UI" panose="020B0604030504040204" pitchFamily="50" charset="-128"/>
                          <a:hlinkClick r:id="rId3"/>
                        </a:rPr>
                        <a:t>スペシャリティ＆ファインフード・アジア</a:t>
                      </a:r>
                      <a:r>
                        <a:rPr lang="en-US" sz="1200" u="none" strike="noStrike" dirty="0">
                          <a:solidFill>
                            <a:schemeClr val="tx1">
                              <a:lumMod val="50000"/>
                            </a:schemeClr>
                          </a:solidFill>
                          <a:effectLst/>
                          <a:latin typeface="Meiryo UI" panose="020B0604030504040204" pitchFamily="50" charset="-128"/>
                          <a:ea typeface="Meiryo UI" panose="020B0604030504040204" pitchFamily="50" charset="-128"/>
                          <a:hlinkClick r:id="rId3"/>
                        </a:rPr>
                        <a:t>（</a:t>
                      </a:r>
                      <a:r>
                        <a:rPr lang="en-CA" sz="1200" u="none" strike="noStrike" dirty="0">
                          <a:solidFill>
                            <a:schemeClr val="tx1">
                              <a:lumMod val="50000"/>
                            </a:schemeClr>
                          </a:solidFill>
                          <a:effectLst/>
                          <a:latin typeface="Meiryo UI" panose="020B0604030504040204" pitchFamily="50" charset="-128"/>
                          <a:ea typeface="Meiryo UI" panose="020B0604030504040204" pitchFamily="50" charset="-128"/>
                          <a:hlinkClick r:id="rId3"/>
                        </a:rPr>
                        <a:t>SFFA</a:t>
                      </a:r>
                      <a:r>
                        <a:rPr lang="en-US" sz="1200" u="none" strike="noStrike" dirty="0">
                          <a:solidFill>
                            <a:schemeClr val="tx1">
                              <a:lumMod val="50000"/>
                            </a:schemeClr>
                          </a:solidFill>
                          <a:effectLst/>
                          <a:latin typeface="Meiryo UI" panose="020B0604030504040204" pitchFamily="50" charset="-128"/>
                          <a:ea typeface="Meiryo UI" panose="020B0604030504040204" pitchFamily="50" charset="-128"/>
                          <a:hlinkClick r:id="rId3"/>
                        </a:rPr>
                        <a:t>）</a:t>
                      </a:r>
                      <a:endParaRPr lang="ja-JP" sz="1200" dirty="0">
                        <a:solidFill>
                          <a:schemeClr val="tx1">
                            <a:lumMod val="50000"/>
                          </a:schemeClr>
                        </a:solidFill>
                        <a:effectLst/>
                        <a:latin typeface="Meiryo UI" panose="020B0604030504040204" pitchFamily="50" charset="-128"/>
                        <a:ea typeface="Meiryo UI" panose="020B0604030504040204" pitchFamily="50" charset="-128"/>
                      </a:endParaRPr>
                    </a:p>
                    <a:p>
                      <a:pPr>
                        <a:lnSpc>
                          <a:spcPct val="115000"/>
                        </a:lnSpc>
                        <a:spcBef>
                          <a:spcPts val="0"/>
                        </a:spcBef>
                        <a:spcAft>
                          <a:spcPts val="0"/>
                        </a:spcAft>
                      </a:pPr>
                      <a:r>
                        <a:rPr lang="en-CA" sz="1300" b="0" dirty="0">
                          <a:solidFill>
                            <a:schemeClr val="tx1">
                              <a:lumMod val="50000"/>
                            </a:schemeClr>
                          </a:solidFill>
                          <a:effectLst/>
                          <a:latin typeface="Meiryo UI" panose="020B0604030504040204" pitchFamily="50" charset="-128"/>
                          <a:ea typeface="Meiryo UI" panose="020B0604030504040204" pitchFamily="50" charset="-128"/>
                        </a:rPr>
                        <a:t>2023</a:t>
                      </a:r>
                      <a:r>
                        <a:rPr lang="ja-JP" sz="1300" b="0" dirty="0">
                          <a:solidFill>
                            <a:schemeClr val="tx1">
                              <a:lumMod val="50000"/>
                            </a:schemeClr>
                          </a:solidFill>
                          <a:effectLst/>
                          <a:latin typeface="Meiryo UI" panose="020B0604030504040204" pitchFamily="50" charset="-128"/>
                          <a:ea typeface="Meiryo UI" panose="020B0604030504040204" pitchFamily="50" charset="-128"/>
                        </a:rPr>
                        <a:t>年</a:t>
                      </a:r>
                      <a:r>
                        <a:rPr lang="en-CA" sz="1300" b="0" dirty="0">
                          <a:solidFill>
                            <a:schemeClr val="tx1">
                              <a:lumMod val="50000"/>
                            </a:schemeClr>
                          </a:solidFill>
                          <a:effectLst/>
                          <a:latin typeface="Meiryo UI" panose="020B0604030504040204" pitchFamily="50" charset="-128"/>
                          <a:ea typeface="Meiryo UI" panose="020B0604030504040204" pitchFamily="50" charset="-128"/>
                        </a:rPr>
                        <a:t>9</a:t>
                      </a:r>
                      <a:r>
                        <a:rPr lang="ja-JP" sz="1300" b="0" dirty="0">
                          <a:solidFill>
                            <a:schemeClr val="tx1">
                              <a:lumMod val="50000"/>
                            </a:schemeClr>
                          </a:solidFill>
                          <a:effectLst/>
                          <a:latin typeface="Meiryo UI" panose="020B0604030504040204" pitchFamily="50" charset="-128"/>
                          <a:ea typeface="Meiryo UI" panose="020B0604030504040204" pitchFamily="50" charset="-128"/>
                        </a:rPr>
                        <a:t>月</a:t>
                      </a:r>
                      <a:r>
                        <a:rPr lang="en-CA" sz="1300" b="0" dirty="0">
                          <a:solidFill>
                            <a:schemeClr val="tx1">
                              <a:lumMod val="50000"/>
                            </a:schemeClr>
                          </a:solidFill>
                          <a:effectLst/>
                          <a:latin typeface="Meiryo UI" panose="020B0604030504040204" pitchFamily="50" charset="-128"/>
                          <a:ea typeface="Meiryo UI" panose="020B0604030504040204" pitchFamily="50" charset="-128"/>
                        </a:rPr>
                        <a:t>26</a:t>
                      </a:r>
                      <a:r>
                        <a:rPr lang="ja-JP" sz="1300" b="0" dirty="0">
                          <a:solidFill>
                            <a:schemeClr val="tx1">
                              <a:lumMod val="50000"/>
                            </a:schemeClr>
                          </a:solidFill>
                          <a:effectLst/>
                          <a:latin typeface="Meiryo UI" panose="020B0604030504040204" pitchFamily="50" charset="-128"/>
                          <a:ea typeface="Meiryo UI" panose="020B0604030504040204" pitchFamily="50" charset="-128"/>
                        </a:rPr>
                        <a:t>日～</a:t>
                      </a:r>
                      <a:r>
                        <a:rPr lang="en-CA" sz="1300" b="0" dirty="0">
                          <a:solidFill>
                            <a:schemeClr val="tx1">
                              <a:lumMod val="50000"/>
                            </a:schemeClr>
                          </a:solidFill>
                          <a:effectLst/>
                          <a:latin typeface="Meiryo UI" panose="020B0604030504040204" pitchFamily="50" charset="-128"/>
                          <a:ea typeface="Meiryo UI" panose="020B0604030504040204" pitchFamily="50" charset="-128"/>
                        </a:rPr>
                        <a:t>28</a:t>
                      </a:r>
                      <a:r>
                        <a:rPr lang="ja-JP" sz="1300" b="0" dirty="0">
                          <a:solidFill>
                            <a:schemeClr val="tx1">
                              <a:lumMod val="50000"/>
                            </a:schemeClr>
                          </a:solidFill>
                          <a:effectLst/>
                          <a:latin typeface="Meiryo UI" panose="020B0604030504040204" pitchFamily="50" charset="-128"/>
                          <a:ea typeface="Meiryo UI" panose="020B0604030504040204" pitchFamily="50" charset="-128"/>
                        </a:rPr>
                        <a:t>日</a:t>
                      </a:r>
                    </a:p>
                    <a:p>
                      <a:pPr>
                        <a:lnSpc>
                          <a:spcPct val="115000"/>
                        </a:lnSpc>
                        <a:spcBef>
                          <a:spcPts val="0"/>
                        </a:spcBef>
                        <a:spcAft>
                          <a:spcPts val="0"/>
                        </a:spcAft>
                      </a:pPr>
                      <a:r>
                        <a:rPr lang="ja-JP" sz="1300" b="0" dirty="0">
                          <a:solidFill>
                            <a:schemeClr val="tx1">
                              <a:lumMod val="50000"/>
                            </a:schemeClr>
                          </a:solidFill>
                          <a:effectLst/>
                          <a:latin typeface="Meiryo UI" panose="020B0604030504040204" pitchFamily="50" charset="-128"/>
                          <a:ea typeface="Meiryo UI" panose="020B0604030504040204" pitchFamily="50" charset="-128"/>
                        </a:rPr>
                        <a:t>マリン・ベイ・サンズ（シンガポール）</a:t>
                      </a:r>
                    </a:p>
                    <a:p>
                      <a:pPr algn="just">
                        <a:lnSpc>
                          <a:spcPct val="115000"/>
                        </a:lnSpc>
                        <a:spcBef>
                          <a:spcPts val="0"/>
                        </a:spcBef>
                        <a:spcAft>
                          <a:spcPts val="0"/>
                        </a:spcAft>
                      </a:pPr>
                      <a:r>
                        <a:rPr lang="en-CA" sz="1300" b="0" dirty="0">
                          <a:solidFill>
                            <a:schemeClr val="tx1">
                              <a:lumMod val="50000"/>
                            </a:schemeClr>
                          </a:solidFill>
                          <a:effectLst/>
                          <a:latin typeface="Meiryo UI" panose="020B0604030504040204" pitchFamily="50" charset="-128"/>
                          <a:ea typeface="Meiryo UI" panose="020B0604030504040204" pitchFamily="50" charset="-128"/>
                        </a:rPr>
                        <a:t> </a:t>
                      </a:r>
                      <a:endParaRPr lang="ja-JP" sz="1300" b="0" dirty="0">
                        <a:solidFill>
                          <a:schemeClr val="tx1">
                            <a:lumMod val="50000"/>
                          </a:schemeClr>
                        </a:solidFill>
                        <a:effectLst/>
                        <a:latin typeface="Meiryo UI" panose="020B0604030504040204" pitchFamily="50" charset="-128"/>
                        <a:ea typeface="Meiryo UI" panose="020B0604030504040204" pitchFamily="50" charset="-128"/>
                      </a:endParaRPr>
                    </a:p>
                    <a:p>
                      <a:pPr algn="just">
                        <a:lnSpc>
                          <a:spcPct val="130000"/>
                        </a:lnSpc>
                        <a:spcBef>
                          <a:spcPts val="0"/>
                        </a:spcBef>
                        <a:spcAft>
                          <a:spcPts val="0"/>
                        </a:spcAft>
                      </a:pPr>
                      <a:r>
                        <a:rPr lang="en-CA" sz="1300" b="0" dirty="0">
                          <a:solidFill>
                            <a:schemeClr val="tx1">
                              <a:lumMod val="50000"/>
                            </a:schemeClr>
                          </a:solidFill>
                          <a:effectLst/>
                          <a:latin typeface="Meiryo UI" panose="020B0604030504040204" pitchFamily="50" charset="-128"/>
                          <a:ea typeface="Meiryo UI" panose="020B0604030504040204" pitchFamily="50" charset="-128"/>
                        </a:rPr>
                        <a:t>SFFA </a:t>
                      </a:r>
                      <a:r>
                        <a:rPr lang="ja-JP" sz="1300" b="0" dirty="0">
                          <a:solidFill>
                            <a:schemeClr val="tx1">
                              <a:lumMod val="50000"/>
                            </a:schemeClr>
                          </a:solidFill>
                          <a:effectLst/>
                          <a:latin typeface="Meiryo UI" panose="020B0604030504040204" pitchFamily="50" charset="-128"/>
                          <a:ea typeface="Meiryo UI" panose="020B0604030504040204" pitchFamily="50" charset="-128"/>
                        </a:rPr>
                        <a:t>は、フードサービス、ホスピタリティ、小売、卸売、流通の関係者を対象とした、職人技、 グルメ、高級食品・飲料の地域トレードショーである。レストラン、パブ＆バー（</a:t>
                      </a:r>
                      <a:r>
                        <a:rPr lang="en-CA" sz="1300" b="0" dirty="0">
                          <a:solidFill>
                            <a:schemeClr val="tx1">
                              <a:lumMod val="50000"/>
                            </a:schemeClr>
                          </a:solidFill>
                          <a:effectLst/>
                          <a:latin typeface="Meiryo UI" panose="020B0604030504040204" pitchFamily="50" charset="-128"/>
                          <a:ea typeface="Meiryo UI" panose="020B0604030504040204" pitchFamily="50" charset="-128"/>
                        </a:rPr>
                        <a:t>RPB Asia</a:t>
                      </a:r>
                      <a:r>
                        <a:rPr lang="ja-JP" sz="1300" b="0" dirty="0">
                          <a:solidFill>
                            <a:schemeClr val="tx1">
                              <a:lumMod val="50000"/>
                            </a:schemeClr>
                          </a:solidFill>
                          <a:effectLst/>
                          <a:latin typeface="Meiryo UI" panose="020B0604030504040204" pitchFamily="50" charset="-128"/>
                          <a:ea typeface="Meiryo UI" panose="020B0604030504040204" pitchFamily="50" charset="-128"/>
                        </a:rPr>
                        <a:t>）、スペシャルティコーヒー＆ティーアジア（</a:t>
                      </a:r>
                      <a:r>
                        <a:rPr lang="en-CA" sz="1300" b="0" dirty="0">
                          <a:solidFill>
                            <a:schemeClr val="tx1">
                              <a:lumMod val="50000"/>
                            </a:schemeClr>
                          </a:solidFill>
                          <a:effectLst/>
                          <a:latin typeface="Meiryo UI" panose="020B0604030504040204" pitchFamily="50" charset="-128"/>
                          <a:ea typeface="Meiryo UI" panose="020B0604030504040204" pitchFamily="50" charset="-128"/>
                        </a:rPr>
                        <a:t>SCTA</a:t>
                      </a:r>
                      <a:r>
                        <a:rPr lang="ja-JP" sz="1300" b="0" dirty="0">
                          <a:solidFill>
                            <a:schemeClr val="tx1">
                              <a:lumMod val="50000"/>
                            </a:schemeClr>
                          </a:solidFill>
                          <a:effectLst/>
                          <a:latin typeface="Meiryo UI" panose="020B0604030504040204" pitchFamily="50" charset="-128"/>
                          <a:ea typeface="Meiryo UI" panose="020B0604030504040204" pitchFamily="50" charset="-128"/>
                        </a:rPr>
                        <a:t>）、ミート＆プータリーアジア（</a:t>
                      </a:r>
                      <a:r>
                        <a:rPr lang="en-CA" sz="1300" b="0" dirty="0">
                          <a:solidFill>
                            <a:schemeClr val="tx1">
                              <a:lumMod val="50000"/>
                            </a:schemeClr>
                          </a:solidFill>
                          <a:effectLst/>
                          <a:latin typeface="Meiryo UI" panose="020B0604030504040204" pitchFamily="50" charset="-128"/>
                          <a:ea typeface="Meiryo UI" panose="020B0604030504040204" pitchFamily="50" charset="-128"/>
                        </a:rPr>
                        <a:t>MPA</a:t>
                      </a:r>
                      <a:r>
                        <a:rPr lang="ja-JP" sz="1300" b="0" dirty="0">
                          <a:solidFill>
                            <a:schemeClr val="tx1">
                              <a:lumMod val="50000"/>
                            </a:schemeClr>
                          </a:solidFill>
                          <a:effectLst/>
                          <a:latin typeface="Meiryo UI" panose="020B0604030504040204" pitchFamily="50" charset="-128"/>
                          <a:ea typeface="Meiryo UI" panose="020B0604030504040204" pitchFamily="50" charset="-128"/>
                        </a:rPr>
                        <a:t>）と併設される。</a:t>
                      </a:r>
                    </a:p>
                    <a:p>
                      <a:pPr algn="just">
                        <a:lnSpc>
                          <a:spcPct val="130000"/>
                        </a:lnSpc>
                        <a:spcBef>
                          <a:spcPts val="0"/>
                        </a:spcBef>
                        <a:spcAft>
                          <a:spcPts val="0"/>
                        </a:spcAft>
                      </a:pPr>
                      <a:r>
                        <a:rPr lang="en-CA" sz="1200" dirty="0">
                          <a:solidFill>
                            <a:schemeClr val="tx1">
                              <a:lumMod val="50000"/>
                            </a:schemeClr>
                          </a:solidFill>
                          <a:effectLst/>
                          <a:latin typeface="Meiryo UI" panose="020B0604030504040204" pitchFamily="50" charset="-128"/>
                          <a:ea typeface="Meiryo UI" panose="020B0604030504040204" pitchFamily="50" charset="-128"/>
                        </a:rPr>
                        <a:t> </a:t>
                      </a: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26306" marR="2630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ctr">
                        <a:lnSpc>
                          <a:spcPct val="130000"/>
                        </a:lnSpc>
                        <a:spcBef>
                          <a:spcPts val="600"/>
                        </a:spcBef>
                        <a:spcAft>
                          <a:spcPts val="0"/>
                        </a:spcAft>
                      </a:pPr>
                      <a:endParaRPr lang="ja-JP" sz="11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26306" marR="263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22819881"/>
                  </a:ext>
                </a:extLst>
              </a:tr>
              <a:tr h="591604">
                <a:tc>
                  <a:txBody>
                    <a:bodyPr/>
                    <a:lstStyle/>
                    <a:p>
                      <a:pPr>
                        <a:lnSpc>
                          <a:spcPct val="115000"/>
                        </a:lnSpc>
                        <a:spcBef>
                          <a:spcPts val="0"/>
                        </a:spcBef>
                        <a:spcAft>
                          <a:spcPts val="0"/>
                        </a:spcAft>
                      </a:pPr>
                      <a:r>
                        <a:rPr lang="en-US" sz="1200" u="none" strike="noStrike" dirty="0" err="1">
                          <a:solidFill>
                            <a:schemeClr val="tx1">
                              <a:lumMod val="50000"/>
                            </a:schemeClr>
                          </a:solidFill>
                          <a:effectLst/>
                          <a:latin typeface="Meiryo UI" panose="020B0604030504040204" pitchFamily="50" charset="-128"/>
                          <a:ea typeface="Meiryo UI" panose="020B0604030504040204" pitchFamily="50" charset="-128"/>
                          <a:hlinkClick r:id="rId4"/>
                        </a:rPr>
                        <a:t>アジアフルーツロジスティカ</a:t>
                      </a:r>
                      <a:endParaRPr lang="ja-JP" sz="1200" dirty="0">
                        <a:solidFill>
                          <a:schemeClr val="tx1">
                            <a:lumMod val="50000"/>
                          </a:schemeClr>
                        </a:solidFill>
                        <a:effectLst/>
                        <a:latin typeface="Meiryo UI" panose="020B0604030504040204" pitchFamily="50" charset="-128"/>
                        <a:ea typeface="Meiryo UI" panose="020B0604030504040204" pitchFamily="50" charset="-128"/>
                      </a:endParaRPr>
                    </a:p>
                    <a:p>
                      <a:pPr>
                        <a:lnSpc>
                          <a:spcPct val="115000"/>
                        </a:lnSpc>
                        <a:spcBef>
                          <a:spcPts val="0"/>
                        </a:spcBef>
                        <a:spcAft>
                          <a:spcPts val="0"/>
                        </a:spcAft>
                      </a:pPr>
                      <a:r>
                        <a:rPr lang="en-US" sz="1300" b="0" dirty="0">
                          <a:solidFill>
                            <a:schemeClr val="tx1">
                              <a:lumMod val="50000"/>
                            </a:schemeClr>
                          </a:solidFill>
                          <a:effectLst/>
                          <a:latin typeface="Meiryo UI" panose="020B0604030504040204" pitchFamily="50" charset="-128"/>
                          <a:ea typeface="Meiryo UI" panose="020B0604030504040204" pitchFamily="50" charset="-128"/>
                        </a:rPr>
                        <a:t>2022</a:t>
                      </a:r>
                      <a:r>
                        <a:rPr lang="ja-JP" sz="1300" b="0" dirty="0">
                          <a:solidFill>
                            <a:schemeClr val="tx1">
                              <a:lumMod val="50000"/>
                            </a:schemeClr>
                          </a:solidFill>
                          <a:effectLst/>
                          <a:latin typeface="Meiryo UI" panose="020B0604030504040204" pitchFamily="50" charset="-128"/>
                          <a:ea typeface="Meiryo UI" panose="020B0604030504040204" pitchFamily="50" charset="-128"/>
                        </a:rPr>
                        <a:t>年</a:t>
                      </a:r>
                      <a:r>
                        <a:rPr lang="en-US" sz="1300" b="0" dirty="0">
                          <a:solidFill>
                            <a:schemeClr val="tx1">
                              <a:lumMod val="50000"/>
                            </a:schemeClr>
                          </a:solidFill>
                          <a:effectLst/>
                          <a:latin typeface="Meiryo UI" panose="020B0604030504040204" pitchFamily="50" charset="-128"/>
                          <a:ea typeface="Meiryo UI" panose="020B0604030504040204" pitchFamily="50" charset="-128"/>
                        </a:rPr>
                        <a:t>11</a:t>
                      </a:r>
                      <a:r>
                        <a:rPr lang="ja-JP" sz="1300" b="0" dirty="0">
                          <a:solidFill>
                            <a:schemeClr val="tx1">
                              <a:lumMod val="50000"/>
                            </a:schemeClr>
                          </a:solidFill>
                          <a:effectLst/>
                          <a:latin typeface="Meiryo UI" panose="020B0604030504040204" pitchFamily="50" charset="-128"/>
                          <a:ea typeface="Meiryo UI" panose="020B0604030504040204" pitchFamily="50" charset="-128"/>
                        </a:rPr>
                        <a:t>月</a:t>
                      </a:r>
                      <a:r>
                        <a:rPr lang="en-US" sz="1300" b="0" dirty="0">
                          <a:solidFill>
                            <a:schemeClr val="tx1">
                              <a:lumMod val="50000"/>
                            </a:schemeClr>
                          </a:solidFill>
                          <a:effectLst/>
                          <a:latin typeface="Meiryo UI" panose="020B0604030504040204" pitchFamily="50" charset="-128"/>
                          <a:ea typeface="Meiryo UI" panose="020B0604030504040204" pitchFamily="50" charset="-128"/>
                        </a:rPr>
                        <a:t>2</a:t>
                      </a:r>
                      <a:r>
                        <a:rPr lang="ja-JP" sz="1300" b="0" dirty="0">
                          <a:solidFill>
                            <a:schemeClr val="tx1">
                              <a:lumMod val="50000"/>
                            </a:schemeClr>
                          </a:solidFill>
                          <a:effectLst/>
                          <a:latin typeface="Meiryo UI" panose="020B0604030504040204" pitchFamily="50" charset="-128"/>
                          <a:ea typeface="Meiryo UI" panose="020B0604030504040204" pitchFamily="50" charset="-128"/>
                        </a:rPr>
                        <a:t>日～</a:t>
                      </a:r>
                      <a:r>
                        <a:rPr lang="en-US" sz="1300" b="0" dirty="0">
                          <a:solidFill>
                            <a:schemeClr val="tx1">
                              <a:lumMod val="50000"/>
                            </a:schemeClr>
                          </a:solidFill>
                          <a:effectLst/>
                          <a:latin typeface="Meiryo UI" panose="020B0604030504040204" pitchFamily="50" charset="-128"/>
                          <a:ea typeface="Meiryo UI" panose="020B0604030504040204" pitchFamily="50" charset="-128"/>
                        </a:rPr>
                        <a:t>4</a:t>
                      </a:r>
                      <a:r>
                        <a:rPr lang="ja-JP" sz="1300" b="0" dirty="0">
                          <a:solidFill>
                            <a:schemeClr val="tx1">
                              <a:lumMod val="50000"/>
                            </a:schemeClr>
                          </a:solidFill>
                          <a:effectLst/>
                          <a:latin typeface="Meiryo UI" panose="020B0604030504040204" pitchFamily="50" charset="-128"/>
                          <a:ea typeface="Meiryo UI" panose="020B0604030504040204" pitchFamily="50" charset="-128"/>
                        </a:rPr>
                        <a:t>日</a:t>
                      </a:r>
                    </a:p>
                    <a:p>
                      <a:pPr>
                        <a:lnSpc>
                          <a:spcPct val="115000"/>
                        </a:lnSpc>
                        <a:spcBef>
                          <a:spcPts val="0"/>
                        </a:spcBef>
                        <a:spcAft>
                          <a:spcPts val="0"/>
                        </a:spcAft>
                      </a:pPr>
                      <a:r>
                        <a:rPr lang="ja-JP" sz="1300" b="0" dirty="0">
                          <a:solidFill>
                            <a:schemeClr val="tx1">
                              <a:lumMod val="50000"/>
                            </a:schemeClr>
                          </a:solidFill>
                          <a:effectLst/>
                          <a:latin typeface="Meiryo UI" panose="020B0604030504040204" pitchFamily="50" charset="-128"/>
                          <a:ea typeface="Meiryo UI" panose="020B0604030504040204" pitchFamily="50" charset="-128"/>
                        </a:rPr>
                        <a:t>クイーン・シリキット・ナショナル・コンベンション・センター（</a:t>
                      </a:r>
                      <a:r>
                        <a:rPr lang="en-US" sz="1300" b="0" dirty="0">
                          <a:solidFill>
                            <a:schemeClr val="tx1">
                              <a:lumMod val="50000"/>
                            </a:schemeClr>
                          </a:solidFill>
                          <a:effectLst/>
                          <a:latin typeface="Meiryo UI" panose="020B0604030504040204" pitchFamily="50" charset="-128"/>
                          <a:ea typeface="Meiryo UI" panose="020B0604030504040204" pitchFamily="50" charset="-128"/>
                        </a:rPr>
                        <a:t>QSNCC</a:t>
                      </a:r>
                      <a:r>
                        <a:rPr lang="ja-JP" sz="1300" b="0" dirty="0">
                          <a:solidFill>
                            <a:schemeClr val="tx1">
                              <a:lumMod val="50000"/>
                            </a:schemeClr>
                          </a:solidFill>
                          <a:effectLst/>
                          <a:latin typeface="Meiryo UI" panose="020B0604030504040204" pitchFamily="50" charset="-128"/>
                          <a:ea typeface="Meiryo UI" panose="020B0604030504040204" pitchFamily="50" charset="-128"/>
                        </a:rPr>
                        <a:t>）、バンコク</a:t>
                      </a:r>
                    </a:p>
                    <a:p>
                      <a:pPr>
                        <a:lnSpc>
                          <a:spcPct val="115000"/>
                        </a:lnSpc>
                        <a:spcBef>
                          <a:spcPts val="0"/>
                        </a:spcBef>
                        <a:spcAft>
                          <a:spcPts val="0"/>
                        </a:spcAft>
                      </a:pPr>
                      <a:r>
                        <a:rPr lang="en-US" sz="1300" b="0" dirty="0">
                          <a:solidFill>
                            <a:schemeClr val="tx1">
                              <a:lumMod val="50000"/>
                            </a:schemeClr>
                          </a:solidFill>
                          <a:effectLst/>
                          <a:latin typeface="Meiryo UI" panose="020B0604030504040204" pitchFamily="50" charset="-128"/>
                          <a:ea typeface="Meiryo UI" panose="020B0604030504040204" pitchFamily="50" charset="-128"/>
                        </a:rPr>
                        <a:t> </a:t>
                      </a:r>
                      <a:endParaRPr lang="ja-JP" sz="1300" b="0" dirty="0">
                        <a:solidFill>
                          <a:schemeClr val="tx1">
                            <a:lumMod val="50000"/>
                          </a:schemeClr>
                        </a:solidFill>
                        <a:effectLst/>
                        <a:latin typeface="Meiryo UI" panose="020B0604030504040204" pitchFamily="50" charset="-128"/>
                        <a:ea typeface="Meiryo UI" panose="020B0604030504040204" pitchFamily="50" charset="-128"/>
                      </a:endParaRPr>
                    </a:p>
                    <a:p>
                      <a:pPr>
                        <a:lnSpc>
                          <a:spcPct val="115000"/>
                        </a:lnSpc>
                        <a:spcBef>
                          <a:spcPts val="0"/>
                        </a:spcBef>
                        <a:spcAft>
                          <a:spcPts val="0"/>
                        </a:spcAft>
                      </a:pPr>
                      <a:r>
                        <a:rPr lang="ja-JP" sz="1300" b="0" dirty="0">
                          <a:solidFill>
                            <a:schemeClr val="tx1">
                              <a:lumMod val="50000"/>
                            </a:schemeClr>
                          </a:solidFill>
                          <a:effectLst/>
                          <a:latin typeface="Meiryo UI" panose="020B0604030504040204" pitchFamily="50" charset="-128"/>
                          <a:ea typeface="Meiryo UI" panose="020B0604030504040204" pitchFamily="50" charset="-128"/>
                        </a:rPr>
                        <a:t>アジア最高峰の生鮮食品トレードショーと称される</a:t>
                      </a:r>
                      <a:r>
                        <a:rPr lang="en-US" sz="1300" b="0" dirty="0">
                          <a:solidFill>
                            <a:schemeClr val="tx1">
                              <a:lumMod val="50000"/>
                            </a:schemeClr>
                          </a:solidFill>
                          <a:effectLst/>
                          <a:latin typeface="Meiryo UI" panose="020B0604030504040204" pitchFamily="50" charset="-128"/>
                          <a:ea typeface="Meiryo UI" panose="020B0604030504040204" pitchFamily="50" charset="-128"/>
                        </a:rPr>
                        <a:t>Asia Fruit </a:t>
                      </a:r>
                      <a:r>
                        <a:rPr lang="en-US" sz="1300" b="0" dirty="0" err="1">
                          <a:solidFill>
                            <a:schemeClr val="tx1">
                              <a:lumMod val="50000"/>
                            </a:schemeClr>
                          </a:solidFill>
                          <a:effectLst/>
                          <a:latin typeface="Meiryo UI" panose="020B0604030504040204" pitchFamily="50" charset="-128"/>
                          <a:ea typeface="Meiryo UI" panose="020B0604030504040204" pitchFamily="50" charset="-128"/>
                        </a:rPr>
                        <a:t>Logistica</a:t>
                      </a:r>
                      <a:r>
                        <a:rPr lang="ja-JP" sz="1300" b="0" dirty="0">
                          <a:solidFill>
                            <a:schemeClr val="tx1">
                              <a:lumMod val="50000"/>
                            </a:schemeClr>
                          </a:solidFill>
                          <a:effectLst/>
                          <a:latin typeface="Meiryo UI" panose="020B0604030504040204" pitchFamily="50" charset="-128"/>
                          <a:ea typeface="Meiryo UI" panose="020B0604030504040204" pitchFamily="50" charset="-128"/>
                        </a:rPr>
                        <a:t>は、アジアにおける生鮮果物・野菜のマーケティングとアジア地域全体の関連バリューチェーンに焦点を当てた展示会である。通常は香港で開催されるが、</a:t>
                      </a:r>
                      <a:r>
                        <a:rPr lang="en-US" sz="1300" b="0" dirty="0">
                          <a:solidFill>
                            <a:schemeClr val="tx1">
                              <a:lumMod val="50000"/>
                            </a:schemeClr>
                          </a:solidFill>
                          <a:effectLst/>
                          <a:latin typeface="Meiryo UI" panose="020B0604030504040204" pitchFamily="50" charset="-128"/>
                          <a:ea typeface="Meiryo UI" panose="020B0604030504040204" pitchFamily="50" charset="-128"/>
                        </a:rPr>
                        <a:t>2022</a:t>
                      </a:r>
                      <a:r>
                        <a:rPr lang="ja-JP" sz="1300" b="0" dirty="0">
                          <a:solidFill>
                            <a:schemeClr val="tx1">
                              <a:lumMod val="50000"/>
                            </a:schemeClr>
                          </a:solidFill>
                          <a:effectLst/>
                          <a:latin typeface="Meiryo UI" panose="020B0604030504040204" pitchFamily="50" charset="-128"/>
                          <a:ea typeface="Meiryo UI" panose="020B0604030504040204" pitchFamily="50" charset="-128"/>
                        </a:rPr>
                        <a:t>年はタイのバンコクで開催された。 </a:t>
                      </a:r>
                      <a:endParaRPr lang="en-US" altLang="ja-JP" sz="1300" b="0" dirty="0">
                        <a:solidFill>
                          <a:schemeClr val="tx1">
                            <a:lumMod val="50000"/>
                          </a:schemeClr>
                        </a:solidFill>
                        <a:effectLst/>
                        <a:latin typeface="Meiryo UI" panose="020B0604030504040204" pitchFamily="50" charset="-128"/>
                        <a:ea typeface="Meiryo UI" panose="020B0604030504040204" pitchFamily="50" charset="-128"/>
                      </a:endParaRPr>
                    </a:p>
                    <a:p>
                      <a:pPr>
                        <a:lnSpc>
                          <a:spcPct val="115000"/>
                        </a:lnSpc>
                        <a:spcBef>
                          <a:spcPts val="0"/>
                        </a:spcBef>
                        <a:spcAft>
                          <a:spcPts val="0"/>
                        </a:spcAft>
                      </a:pPr>
                      <a:endParaRPr lang="ja-JP" sz="12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26306" marR="2630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ctr">
                        <a:lnSpc>
                          <a:spcPct val="130000"/>
                        </a:lnSpc>
                        <a:spcBef>
                          <a:spcPts val="600"/>
                        </a:spcBef>
                        <a:spcAft>
                          <a:spcPts val="0"/>
                        </a:spcAft>
                      </a:pPr>
                      <a:endParaRPr lang="en-CA" sz="1100" dirty="0">
                        <a:solidFill>
                          <a:schemeClr val="tx1">
                            <a:lumMod val="50000"/>
                          </a:schemeClr>
                        </a:solidFill>
                        <a:effectLst/>
                        <a:latin typeface="Meiryo UI" panose="020B0604030504040204" pitchFamily="50" charset="-128"/>
                        <a:ea typeface="Meiryo UI" panose="020B0604030504040204" pitchFamily="50" charset="-128"/>
                        <a:cs typeface="Arial" panose="020B0604020202020204" pitchFamily="34" charset="0"/>
                      </a:endParaRPr>
                    </a:p>
                  </a:txBody>
                  <a:tcPr marL="26306" marR="263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34805601"/>
                  </a:ext>
                </a:extLst>
              </a:tr>
            </a:tbl>
          </a:graphicData>
        </a:graphic>
      </p:graphicFrame>
      <p:pic>
        <p:nvPicPr>
          <p:cNvPr id="3093" name="Picture 14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96612" y="1556792"/>
            <a:ext cx="1531937" cy="677862"/>
          </a:xfrm>
          <a:prstGeom prst="rect">
            <a:avLst/>
          </a:prstGeom>
          <a:noFill/>
          <a:extLst>
            <a:ext uri="{909E8E84-426E-40DD-AFC4-6F175D3DCCD1}">
              <a14:hiddenFill xmlns:a14="http://schemas.microsoft.com/office/drawing/2010/main">
                <a:solidFill>
                  <a:srgbClr val="FFFFFF"/>
                </a:solidFill>
              </a14:hiddenFill>
            </a:ext>
          </a:extLst>
        </p:spPr>
      </p:pic>
      <p:pic>
        <p:nvPicPr>
          <p:cNvPr id="3091" name="Picture 17" descr="AFL 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52149" y="5290765"/>
            <a:ext cx="1820862" cy="411162"/>
          </a:xfrm>
          <a:prstGeom prst="rect">
            <a:avLst/>
          </a:prstGeom>
          <a:noFill/>
          <a:extLst>
            <a:ext uri="{909E8E84-426E-40DD-AFC4-6F175D3DCCD1}">
              <a14:hiddenFill xmlns:a14="http://schemas.microsoft.com/office/drawing/2010/main">
                <a:solidFill>
                  <a:srgbClr val="FFFFFF"/>
                </a:solidFill>
              </a14:hiddenFill>
            </a:ext>
          </a:extLst>
        </p:spPr>
      </p:pic>
      <p:pic>
        <p:nvPicPr>
          <p:cNvPr id="3092" name="Picture 138" descr="SFDA 2023 logo"/>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70444" y="3134174"/>
            <a:ext cx="1184275" cy="900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787191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地元関連企業との連携推進</a:t>
            </a:r>
            <a:br>
              <a:rPr lang="en-US" altLang="ja-JP" sz="1800"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業界団体や外食企業との連携</a:t>
            </a:r>
          </a:p>
        </p:txBody>
      </p:sp>
      <p:sp>
        <p:nvSpPr>
          <p:cNvPr id="5" name="正方形/長方形 4"/>
          <p:cNvSpPr/>
          <p:nvPr/>
        </p:nvSpPr>
        <p:spPr>
          <a:xfrm>
            <a:off x="0" y="745757"/>
            <a:ext cx="9906000" cy="307777"/>
          </a:xfrm>
          <a:prstGeom prst="rect">
            <a:avLst/>
          </a:prstGeom>
        </p:spPr>
        <p:txBody>
          <a:bodyPr wrap="square">
            <a:spAutoFit/>
          </a:bodyPr>
          <a:lstStyle/>
          <a:p>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 name="正方形/長方形 3"/>
          <p:cNvSpPr/>
          <p:nvPr/>
        </p:nvSpPr>
        <p:spPr>
          <a:xfrm>
            <a:off x="316989" y="899645"/>
            <a:ext cx="9289032" cy="4732702"/>
          </a:xfrm>
          <a:prstGeom prst="rect">
            <a:avLst/>
          </a:prstGeom>
          <a:solidFill>
            <a:srgbClr val="EEF1FC"/>
          </a:solidFill>
          <a:ln>
            <a:solidFill>
              <a:schemeClr val="tx1">
                <a:lumMod val="50000"/>
              </a:schemeClr>
            </a:solidFill>
          </a:ln>
        </p:spPr>
        <p:txBody>
          <a:bodyPr wrap="square" anchor="ctr" anchorCtr="0">
            <a:noAutofit/>
          </a:bodyPr>
          <a:lstStyle/>
          <a:p>
            <a:pPr algn="just">
              <a:lnSpc>
                <a:spcPct val="130000"/>
              </a:lnSpc>
              <a:spcBef>
                <a:spcPts val="600"/>
              </a:spcBef>
              <a:spcAft>
                <a:spcPts val="1200"/>
              </a:spcAft>
            </a:pPr>
            <a:r>
              <a:rPr lang="ja-JP" altLang="ja-JP" sz="2000" b="1" spc="20" dirty="0">
                <a:latin typeface="Calibri" panose="020F0502020204030204" pitchFamily="34" charset="0"/>
                <a:ea typeface="Meiryo UI" panose="020B0604030504040204" pitchFamily="50" charset="-128"/>
                <a:cs typeface="Arial" panose="020B0604020202020204" pitchFamily="34" charset="0"/>
              </a:rPr>
              <a:t>業界団体や外食企業との連携</a:t>
            </a:r>
            <a:endParaRPr lang="ja-JP" altLang="ja-JP" sz="2000" b="1" spc="20" dirty="0">
              <a:latin typeface="Calibri" panose="020F0502020204030204" pitchFamily="34" charset="0"/>
              <a:cs typeface="Arial" panose="020B0604020202020204" pitchFamily="34" charset="0"/>
            </a:endParaRPr>
          </a:p>
          <a:p>
            <a:pPr algn="just">
              <a:lnSpc>
                <a:spcPct val="130000"/>
              </a:lnSpc>
              <a:spcBef>
                <a:spcPts val="600"/>
              </a:spcBef>
              <a:spcAft>
                <a:spcPts val="1200"/>
              </a:spcAft>
            </a:pPr>
            <a:r>
              <a:rPr lang="ja-JP" altLang="en-US" sz="1800" dirty="0"/>
              <a:t>・</a:t>
            </a:r>
            <a:r>
              <a:rPr lang="ja-JP" altLang="ja-JP" sz="1800" dirty="0">
                <a:latin typeface="Calibri" panose="020F0502020204030204" pitchFamily="34" charset="0"/>
                <a:ea typeface="Meiryo UI" panose="020B0604030504040204" pitchFamily="50" charset="-128"/>
                <a:cs typeface="Arial" panose="020B0604020202020204" pitchFamily="34" charset="0"/>
              </a:rPr>
              <a:t>マレーシア飲食業協会（</a:t>
            </a:r>
            <a:r>
              <a:rPr lang="en-CA" altLang="ja-JP" sz="1800" dirty="0">
                <a:solidFill>
                  <a:srgbClr val="0000FF"/>
                </a:solidFill>
                <a:latin typeface="Meiryo UI" panose="020B0604030504040204" pitchFamily="50" charset="-128"/>
                <a:ea typeface="游明朝" panose="02020400000000000000" pitchFamily="18" charset="-128"/>
                <a:cs typeface="Arial" panose="020B0604020202020204" pitchFamily="34" charset="0"/>
                <a:hlinkClick r:id="rId2"/>
              </a:rPr>
              <a:t>MFBEA</a:t>
            </a:r>
            <a:r>
              <a:rPr lang="ja-JP" altLang="ja-JP" sz="1800" dirty="0">
                <a:latin typeface="Calibri" panose="020F0502020204030204" pitchFamily="34" charset="0"/>
                <a:ea typeface="Meiryo UI" panose="020B0604030504040204" pitchFamily="50" charset="-128"/>
                <a:cs typeface="Arial" panose="020B0604020202020204" pitchFamily="34" charset="0"/>
              </a:rPr>
              <a:t>）、マレーシアホテル協会（</a:t>
            </a:r>
            <a:r>
              <a:rPr lang="en-CA" altLang="ja-JP" sz="1800" dirty="0">
                <a:solidFill>
                  <a:srgbClr val="0000FF"/>
                </a:solidFill>
                <a:latin typeface="Meiryo UI" panose="020B0604030504040204" pitchFamily="50" charset="-128"/>
                <a:ea typeface="游明朝" panose="02020400000000000000" pitchFamily="18" charset="-128"/>
                <a:cs typeface="Arial" panose="020B0604020202020204" pitchFamily="34" charset="0"/>
                <a:hlinkClick r:id="rId3"/>
              </a:rPr>
              <a:t>MAH</a:t>
            </a:r>
            <a:r>
              <a:rPr lang="ja-JP" altLang="ja-JP" sz="1800" dirty="0">
                <a:latin typeface="Calibri" panose="020F0502020204030204" pitchFamily="34" charset="0"/>
                <a:ea typeface="Meiryo UI" panose="020B0604030504040204" pitchFamily="50" charset="-128"/>
                <a:cs typeface="Arial" panose="020B0604020202020204" pitchFamily="34" charset="0"/>
              </a:rPr>
              <a:t>）、マレーシア料理協会（</a:t>
            </a:r>
            <a:r>
              <a:rPr lang="en-CA" altLang="ja-JP" sz="1800" dirty="0">
                <a:solidFill>
                  <a:srgbClr val="0000FF"/>
                </a:solidFill>
                <a:latin typeface="Meiryo UI" panose="020B0604030504040204" pitchFamily="50" charset="-128"/>
                <a:ea typeface="游明朝" panose="02020400000000000000" pitchFamily="18" charset="-128"/>
                <a:cs typeface="Arial" panose="020B0604020202020204" pitchFamily="34" charset="0"/>
                <a:hlinkClick r:id="rId4"/>
              </a:rPr>
              <a:t>PCA</a:t>
            </a:r>
            <a:r>
              <a:rPr lang="ja-JP" altLang="ja-JP" sz="1800" dirty="0">
                <a:latin typeface="Calibri" panose="020F0502020204030204" pitchFamily="34" charset="0"/>
                <a:ea typeface="Meiryo UI" panose="020B0604030504040204" pitchFamily="50" charset="-128"/>
                <a:cs typeface="Arial" panose="020B0604020202020204" pitchFamily="34" charset="0"/>
              </a:rPr>
              <a:t>）、マレーシア小売業協会（</a:t>
            </a:r>
            <a:r>
              <a:rPr lang="en-CA" altLang="ja-JP" sz="1800" dirty="0">
                <a:solidFill>
                  <a:srgbClr val="0000FF"/>
                </a:solidFill>
                <a:latin typeface="Meiryo UI" panose="020B0604030504040204" pitchFamily="50" charset="-128"/>
                <a:ea typeface="游明朝" panose="02020400000000000000" pitchFamily="18" charset="-128"/>
                <a:cs typeface="Arial" panose="020B0604020202020204" pitchFamily="34" charset="0"/>
                <a:hlinkClick r:id="rId5"/>
              </a:rPr>
              <a:t>MARM</a:t>
            </a:r>
            <a:r>
              <a:rPr lang="ja-JP" altLang="ja-JP" sz="1800" dirty="0">
                <a:latin typeface="Calibri" panose="020F0502020204030204" pitchFamily="34" charset="0"/>
                <a:ea typeface="Meiryo UI" panose="020B0604030504040204" pitchFamily="50" charset="-128"/>
                <a:cs typeface="Arial" panose="020B0604020202020204" pitchFamily="34" charset="0"/>
              </a:rPr>
              <a:t>）など、現地の業界団体に加盟やネットワーキングの機会を求めるのもよいと考えられる。 </a:t>
            </a:r>
            <a:endParaRPr lang="ja-JP" altLang="ja-JP" sz="1800" dirty="0">
              <a:latin typeface="Calibri" panose="020F0502020204030204" pitchFamily="34" charset="0"/>
              <a:ea typeface="游明朝" panose="02020400000000000000" pitchFamily="18" charset="-128"/>
              <a:cs typeface="Arial" panose="020B0604020202020204" pitchFamily="34" charset="0"/>
            </a:endParaRPr>
          </a:p>
          <a:p>
            <a:pPr marL="271463" indent="-271463" algn="just">
              <a:spcBef>
                <a:spcPts val="600"/>
              </a:spcBef>
              <a:spcAft>
                <a:spcPts val="600"/>
              </a:spcAft>
            </a:pPr>
            <a:r>
              <a:rPr lang="ja-JP" altLang="en-US" sz="1800" dirty="0"/>
              <a:t>・</a:t>
            </a:r>
            <a:r>
              <a:rPr lang="ja-JP" altLang="ja-JP" sz="1800" dirty="0">
                <a:latin typeface="Calibri" panose="020F0502020204030204" pitchFamily="34" charset="0"/>
                <a:ea typeface="Meiryo UI" panose="020B0604030504040204" pitchFamily="50" charset="-128"/>
                <a:cs typeface="Arial" panose="020B0604020202020204" pitchFamily="34" charset="0"/>
              </a:rPr>
              <a:t>日本のサプライヤーは、大手ホテル、レストラン、ベーカリー、カフェのシェフと共同でレシピや商品を開発し、ユニークで特別なメニューや食品を作ることができる。そうすれば、より多くの消費者が日本の新鮮な梨、メロン、柿、かんし</a:t>
            </a:r>
            <a:r>
              <a:rPr lang="ja-JP" altLang="ja-JP" sz="1800" dirty="0" err="1">
                <a:latin typeface="Calibri" panose="020F0502020204030204" pitchFamily="34" charset="0"/>
                <a:ea typeface="Meiryo UI" panose="020B0604030504040204" pitchFamily="50" charset="-128"/>
                <a:cs typeface="Arial" panose="020B0604020202020204" pitchFamily="34" charset="0"/>
              </a:rPr>
              <a:t>ょを</a:t>
            </a:r>
            <a:r>
              <a:rPr lang="ja-JP" altLang="ja-JP" sz="1800" dirty="0">
                <a:latin typeface="Calibri" panose="020F0502020204030204" pitchFamily="34" charset="0"/>
                <a:ea typeface="Meiryo UI" panose="020B0604030504040204" pitchFamily="50" charset="-128"/>
                <a:cs typeface="Arial" panose="020B0604020202020204" pitchFamily="34" charset="0"/>
              </a:rPr>
              <a:t>試食し、その味に親しむことができる。</a:t>
            </a:r>
            <a:endParaRPr lang="en-US" altLang="ja-JP" sz="1800" dirty="0">
              <a:latin typeface="Calibri" panose="020F0502020204030204" pitchFamily="34" charset="0"/>
              <a:ea typeface="Meiryo UI" panose="020B0604030504040204" pitchFamily="50" charset="-128"/>
              <a:cs typeface="Arial" panose="020B0604020202020204" pitchFamily="34" charset="0"/>
            </a:endParaRPr>
          </a:p>
          <a:p>
            <a:pPr marL="355600" indent="-177800" algn="just">
              <a:spcBef>
                <a:spcPts val="600"/>
              </a:spcBef>
              <a:spcAft>
                <a:spcPts val="600"/>
              </a:spcAft>
              <a:buFontTx/>
              <a:buChar char="-"/>
            </a:pPr>
            <a:r>
              <a:rPr lang="ja-JP" altLang="en-US" sz="1600" dirty="0">
                <a:latin typeface="Meiryo UI" panose="020B0604030504040204" pitchFamily="50" charset="-128"/>
                <a:ea typeface="Meiryo UI" panose="020B0604030504040204" pitchFamily="50" charset="-128"/>
                <a:cs typeface="Arial" panose="020B0604020202020204" pitchFamily="34" charset="0"/>
                <a:hlinkClick r:id="rId6"/>
              </a:rPr>
              <a:t>日本かん太くんショーケース（シェフ付き）</a:t>
            </a:r>
            <a:r>
              <a:rPr lang="ja-JP" altLang="en-US" sz="1600" dirty="0">
                <a:latin typeface="Meiryo UI" panose="020B0604030504040204" pitchFamily="50" charset="-128"/>
                <a:ea typeface="Meiryo UI" panose="020B0604030504040204" pitchFamily="50" charset="-128"/>
                <a:cs typeface="Arial" panose="020B0604020202020204" pitchFamily="34" charset="0"/>
              </a:rPr>
              <a:t>*：</a:t>
            </a:r>
            <a:r>
              <a:rPr lang="ja-JP" altLang="en-US" sz="16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マレーシアシェフが</a:t>
            </a:r>
            <a:r>
              <a:rPr lang="en-US" altLang="ja-JP" sz="16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JA</a:t>
            </a:r>
            <a:r>
              <a:rPr lang="ja-JP" altLang="en-US" sz="16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おおいたによる大分県産のかんし</a:t>
            </a:r>
            <a:r>
              <a:rPr lang="ja-JP" altLang="en-US" sz="1600" dirty="0" err="1">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ょを</a:t>
            </a:r>
            <a:r>
              <a:rPr lang="ja-JP" altLang="en-US" sz="16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使った料理を店頭で実演</a:t>
            </a:r>
            <a:endParaRPr lang="en-US" altLang="ja-JP" sz="16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endParaRPr>
          </a:p>
          <a:p>
            <a:pPr marL="355600" indent="-177800" algn="just">
              <a:spcBef>
                <a:spcPts val="600"/>
              </a:spcBef>
              <a:spcAft>
                <a:spcPts val="600"/>
              </a:spcAft>
              <a:buFontTx/>
              <a:buChar char="-"/>
            </a:pPr>
            <a:r>
              <a:rPr lang="ja-JP" altLang="en-US" sz="1600" dirty="0">
                <a:latin typeface="Meiryo UI" panose="020B0604030504040204" pitchFamily="50" charset="-128"/>
                <a:ea typeface="Meiryo UI" panose="020B0604030504040204" pitchFamily="50" charset="-128"/>
                <a:cs typeface="Arial" panose="020B0604020202020204" pitchFamily="34" charset="0"/>
                <a:hlinkClick r:id="rId7"/>
              </a:rPr>
              <a:t>市田柿の干し柿＆柿ケーキ試食会（クッキングスタジオ付き）</a:t>
            </a:r>
            <a:r>
              <a:rPr lang="ja-JP" altLang="en-US" sz="1600" dirty="0">
                <a:latin typeface="Meiryo UI" panose="020B0604030504040204" pitchFamily="50" charset="-128"/>
                <a:ea typeface="Meiryo UI" panose="020B0604030504040204" pitchFamily="50" charset="-128"/>
                <a:cs typeface="Arial" panose="020B0604020202020204" pitchFamily="34" charset="0"/>
              </a:rPr>
              <a:t>：</a:t>
            </a:r>
            <a:r>
              <a:rPr lang="en-US" altLang="ja-JP" sz="16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JA</a:t>
            </a:r>
            <a:r>
              <a:rPr lang="ja-JP" altLang="en-US" sz="16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みなみ信州協賛で</a:t>
            </a:r>
            <a:r>
              <a:rPr lang="en-US" altLang="ja-JP" sz="16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ABC</a:t>
            </a:r>
            <a:r>
              <a:rPr lang="ja-JP" altLang="en-US" sz="16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クッキングスタジオでの市田柿の干し柿を使ったスーツの試食イベント</a:t>
            </a:r>
            <a:endParaRPr lang="en-US" altLang="ja-JP" sz="16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endParaRPr>
          </a:p>
          <a:p>
            <a:pPr marL="355600" indent="-177800" algn="just">
              <a:spcBef>
                <a:spcPts val="600"/>
              </a:spcBef>
              <a:spcAft>
                <a:spcPts val="600"/>
              </a:spcAft>
              <a:buFontTx/>
              <a:buChar char="-"/>
            </a:pPr>
            <a:r>
              <a:rPr lang="ja-JP" altLang="en-US" sz="1600" dirty="0">
                <a:latin typeface="Meiryo UI" panose="020B0604030504040204" pitchFamily="50" charset="-128"/>
                <a:ea typeface="Meiryo UI" panose="020B0604030504040204" pitchFamily="50" charset="-128"/>
                <a:cs typeface="Arial" panose="020B0604020202020204" pitchFamily="34" charset="0"/>
                <a:hlinkClick r:id="rId8"/>
              </a:rPr>
              <a:t>日本料理とマレーシア料理が融合した日本料理店</a:t>
            </a:r>
            <a:r>
              <a:rPr lang="ja-JP" altLang="en-US" sz="1600" dirty="0">
                <a:latin typeface="Meiryo UI" panose="020B0604030504040204" pitchFamily="50" charset="-128"/>
                <a:ea typeface="Meiryo UI" panose="020B0604030504040204" pitchFamily="50" charset="-128"/>
                <a:cs typeface="Arial" panose="020B0604020202020204" pitchFamily="34" charset="0"/>
              </a:rPr>
              <a:t>：</a:t>
            </a:r>
            <a:r>
              <a:rPr lang="ja-JP" altLang="en-US" sz="16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日本料理店による日本の食材を使ったマレーシア・日本融合創作料理</a:t>
            </a:r>
            <a:endParaRPr lang="ja-JP" altLang="ja-JP" sz="1800" dirty="0">
              <a:solidFill>
                <a:schemeClr val="tx1">
                  <a:lumMod val="50000"/>
                </a:schemeClr>
              </a:solidFill>
              <a:effectLst/>
              <a:latin typeface="Calibri" panose="020F0502020204030204" pitchFamily="34" charset="0"/>
              <a:ea typeface="游明朝" panose="02020400000000000000" pitchFamily="18" charset="-128"/>
              <a:cs typeface="Arial" panose="020B0604020202020204" pitchFamily="34" charset="0"/>
            </a:endParaRPr>
          </a:p>
        </p:txBody>
      </p:sp>
      <p:sp>
        <p:nvSpPr>
          <p:cNvPr id="2" name="正方形/長方形 1"/>
          <p:cNvSpPr/>
          <p:nvPr/>
        </p:nvSpPr>
        <p:spPr>
          <a:xfrm>
            <a:off x="230973" y="5661248"/>
            <a:ext cx="9181020" cy="769441"/>
          </a:xfrm>
          <a:prstGeom prst="rect">
            <a:avLst/>
          </a:prstGeom>
        </p:spPr>
        <p:txBody>
          <a:bodyPr wrap="square">
            <a:spAutoFit/>
          </a:bodyPr>
          <a:lstStyle/>
          <a:p>
            <a:r>
              <a:rPr lang="ja-JP" altLang="en-US" sz="1100" dirty="0">
                <a:latin typeface="Meiryo UI" panose="020B0604030504040204" pitchFamily="50" charset="-128"/>
                <a:ea typeface="Meiryo UI" panose="020B0604030504040204" pitchFamily="50" charset="-128"/>
              </a:rPr>
              <a:t>*</a:t>
            </a:r>
            <a:r>
              <a:rPr lang="en-US" altLang="ja-JP" sz="1100" dirty="0">
                <a:latin typeface="Meiryo UI" panose="020B0604030504040204" pitchFamily="50" charset="-128"/>
                <a:ea typeface="Meiryo UI" panose="020B0604030504040204" pitchFamily="50" charset="-128"/>
              </a:rPr>
              <a:t>1</a:t>
            </a:r>
            <a:r>
              <a:rPr lang="ja-JP" altLang="en-US" sz="1100" dirty="0">
                <a:latin typeface="Meiryo UI" panose="020B0604030504040204" pitchFamily="50" charset="-128"/>
                <a:ea typeface="Meiryo UI" panose="020B0604030504040204" pitchFamily="50" charset="-128"/>
              </a:rPr>
              <a:t> </a:t>
            </a:r>
            <a:r>
              <a:rPr lang="en-US" altLang="ja-JP" sz="1100" dirty="0">
                <a:latin typeface="Meiryo UI" panose="020B0604030504040204" pitchFamily="50" charset="-128"/>
                <a:ea typeface="Meiryo UI" panose="020B0604030504040204" pitchFamily="50" charset="-128"/>
                <a:hlinkClick r:id="rId6"/>
              </a:rPr>
              <a:t>https://euro-atlantic.com.my/japanese-kanta-kun-culinary-showcase/</a:t>
            </a:r>
            <a:endParaRPr lang="en-US" altLang="ja-JP" sz="1100" dirty="0">
              <a:latin typeface="Meiryo UI" panose="020B0604030504040204" pitchFamily="50" charset="-128"/>
              <a:ea typeface="Meiryo UI" panose="020B0604030504040204" pitchFamily="50" charset="-128"/>
            </a:endParaRPr>
          </a:p>
          <a:p>
            <a:r>
              <a:rPr lang="en-US" altLang="ja-JP" sz="1100" dirty="0">
                <a:latin typeface="Meiryo UI" panose="020B0604030504040204" pitchFamily="50" charset="-128"/>
                <a:ea typeface="Meiryo UI" panose="020B0604030504040204" pitchFamily="50" charset="-128"/>
              </a:rPr>
              <a:t>*2 </a:t>
            </a:r>
            <a:r>
              <a:rPr lang="en-US" altLang="ja-JP" sz="1100" dirty="0">
                <a:latin typeface="Meiryo UI" panose="020B0604030504040204" pitchFamily="50" charset="-128"/>
                <a:ea typeface="Meiryo UI" panose="020B0604030504040204" pitchFamily="50" charset="-128"/>
                <a:cs typeface="Arial" panose="020B0604020202020204" pitchFamily="34" charset="0"/>
                <a:hlinkClick r:id="rId7"/>
              </a:rPr>
              <a:t>https://www.abc-cooking.com.my/news-page/ichidagaki-dried-persimmon-persimmon-cake-tasting-event/</a:t>
            </a:r>
            <a:endParaRPr lang="en-US" altLang="ja-JP" sz="1100" dirty="0">
              <a:latin typeface="Meiryo UI" panose="020B0604030504040204" pitchFamily="50" charset="-128"/>
              <a:ea typeface="Meiryo UI" panose="020B0604030504040204" pitchFamily="50" charset="-128"/>
              <a:cs typeface="Arial" panose="020B0604020202020204" pitchFamily="34" charset="0"/>
            </a:endParaRPr>
          </a:p>
          <a:p>
            <a:r>
              <a:rPr lang="ja-JP" altLang="en-US" sz="1100" dirty="0">
                <a:latin typeface="Meiryo UI" panose="020B0604030504040204" pitchFamily="50" charset="-128"/>
                <a:ea typeface="Meiryo UI" panose="020B0604030504040204" pitchFamily="50" charset="-128"/>
              </a:rPr>
              <a:t>*</a:t>
            </a:r>
            <a:r>
              <a:rPr lang="en-US" altLang="ja-JP" sz="1100" dirty="0">
                <a:latin typeface="Meiryo UI" panose="020B0604030504040204" pitchFamily="50" charset="-128"/>
                <a:ea typeface="Meiryo UI" panose="020B0604030504040204" pitchFamily="50" charset="-128"/>
              </a:rPr>
              <a:t>3</a:t>
            </a:r>
            <a:r>
              <a:rPr lang="ja-JP" altLang="en-US" sz="1100" dirty="0">
                <a:latin typeface="Meiryo UI" panose="020B0604030504040204" pitchFamily="50" charset="-128"/>
                <a:ea typeface="Meiryo UI" panose="020B0604030504040204" pitchFamily="50" charset="-128"/>
              </a:rPr>
              <a:t>　</a:t>
            </a:r>
            <a:r>
              <a:rPr lang="en-US" altLang="ja-JP" sz="1100" dirty="0">
                <a:latin typeface="Meiryo UI" panose="020B0604030504040204" pitchFamily="50" charset="-128"/>
                <a:ea typeface="Meiryo UI" panose="020B0604030504040204" pitchFamily="50" charset="-128"/>
                <a:hlinkClick r:id="rId8"/>
              </a:rPr>
              <a:t>https://www.butterkicap.com/open-house/malaysian-flavours-progressive-japanese-kikubari-x-butterkicap-a-special-malaysia-day-collaboration</a:t>
            </a:r>
            <a:r>
              <a:rPr lang="en-US" altLang="ja-JP" sz="1100" dirty="0">
                <a:latin typeface="Meiryo UI" panose="020B0604030504040204" pitchFamily="50" charset="-128"/>
                <a:ea typeface="Meiryo UI" panose="020B0604030504040204" pitchFamily="50" charset="-128"/>
              </a:rPr>
              <a:t> </a:t>
            </a:r>
          </a:p>
        </p:txBody>
      </p:sp>
    </p:spTree>
    <p:extLst>
      <p:ext uri="{BB962C8B-B14F-4D97-AF65-F5344CB8AC3E}">
        <p14:creationId xmlns:p14="http://schemas.microsoft.com/office/powerpoint/2010/main" val="310513958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地元関連企業との連携推進</a:t>
            </a:r>
            <a:br>
              <a:rPr lang="en-US" altLang="ja-JP" sz="1800"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日本の農産物に関するウェブセミナー</a:t>
            </a:r>
            <a:r>
              <a:rPr lang="en-US" altLang="ja-JP"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セミナー</a:t>
            </a:r>
          </a:p>
        </p:txBody>
      </p:sp>
      <p:sp>
        <p:nvSpPr>
          <p:cNvPr id="5" name="正方形/長方形 4"/>
          <p:cNvSpPr/>
          <p:nvPr/>
        </p:nvSpPr>
        <p:spPr>
          <a:xfrm>
            <a:off x="0" y="745757"/>
            <a:ext cx="9906000" cy="307777"/>
          </a:xfrm>
          <a:prstGeom prst="rect">
            <a:avLst/>
          </a:prstGeom>
        </p:spPr>
        <p:txBody>
          <a:bodyPr wrap="square">
            <a:spAutoFit/>
          </a:bodyPr>
          <a:lstStyle/>
          <a:p>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 name="正方形/長方形 3"/>
          <p:cNvSpPr/>
          <p:nvPr/>
        </p:nvSpPr>
        <p:spPr>
          <a:xfrm>
            <a:off x="315803" y="1556792"/>
            <a:ext cx="9289032" cy="3816424"/>
          </a:xfrm>
          <a:prstGeom prst="rect">
            <a:avLst/>
          </a:prstGeom>
          <a:solidFill>
            <a:srgbClr val="EEF1FC"/>
          </a:solidFill>
          <a:ln>
            <a:solidFill>
              <a:schemeClr val="tx1">
                <a:lumMod val="50000"/>
              </a:schemeClr>
            </a:solidFill>
          </a:ln>
        </p:spPr>
        <p:txBody>
          <a:bodyPr wrap="square" anchor="ctr" anchorCtr="0">
            <a:noAutofit/>
          </a:bodyPr>
          <a:lstStyle/>
          <a:p>
            <a:pPr algn="just">
              <a:lnSpc>
                <a:spcPct val="130000"/>
              </a:lnSpc>
              <a:spcBef>
                <a:spcPts val="600"/>
              </a:spcBef>
              <a:spcAft>
                <a:spcPts val="1200"/>
              </a:spcAft>
            </a:pPr>
            <a:r>
              <a:rPr lang="ja-JP" altLang="ja-JP" sz="2000" b="1" spc="20" dirty="0">
                <a:latin typeface="Meiryo UI" panose="020B0604030504040204" pitchFamily="50" charset="-128"/>
                <a:ea typeface="Meiryo UI" panose="020B0604030504040204" pitchFamily="50" charset="-128"/>
                <a:cs typeface="Arial" panose="020B0604020202020204" pitchFamily="34" charset="0"/>
              </a:rPr>
              <a:t>日本の農産物に関するウェブセミナー</a:t>
            </a:r>
            <a:r>
              <a:rPr lang="en-CA" altLang="ja-JP" sz="2000" b="1" spc="20" dirty="0">
                <a:latin typeface="Meiryo UI" panose="020B0604030504040204" pitchFamily="50" charset="-128"/>
                <a:ea typeface="Meiryo UI" panose="020B0604030504040204" pitchFamily="50" charset="-128"/>
                <a:cs typeface="Arial" panose="020B0604020202020204" pitchFamily="34" charset="0"/>
              </a:rPr>
              <a:t>/</a:t>
            </a:r>
            <a:r>
              <a:rPr lang="ja-JP" altLang="ja-JP" sz="2000" b="1" spc="20" dirty="0">
                <a:latin typeface="Meiryo UI" panose="020B0604030504040204" pitchFamily="50" charset="-128"/>
                <a:ea typeface="Meiryo UI" panose="020B0604030504040204" pitchFamily="50" charset="-128"/>
                <a:cs typeface="Arial" panose="020B0604020202020204" pitchFamily="34" charset="0"/>
              </a:rPr>
              <a:t>セミナー</a:t>
            </a:r>
          </a:p>
          <a:p>
            <a:pPr marL="271463" indent="-271463" algn="just">
              <a:lnSpc>
                <a:spcPct val="130000"/>
              </a:lnSpc>
              <a:spcBef>
                <a:spcPts val="600"/>
              </a:spcBef>
              <a:spcAft>
                <a:spcPts val="1200"/>
              </a:spcAft>
            </a:pPr>
            <a:r>
              <a:rPr lang="ja-JP" altLang="en-US" sz="1800" dirty="0"/>
              <a:t>・</a:t>
            </a:r>
            <a:r>
              <a:rPr lang="ja-JP" altLang="ja-JP" sz="1800" dirty="0">
                <a:latin typeface="Meiryo UI" panose="020B0604030504040204" pitchFamily="50" charset="-128"/>
                <a:ea typeface="Meiryo UI" panose="020B0604030504040204" pitchFamily="50" charset="-128"/>
                <a:cs typeface="Arial" panose="020B0604020202020204" pitchFamily="34" charset="0"/>
              </a:rPr>
              <a:t>日本の政府機関や日本のサプライヤーは、</a:t>
            </a:r>
            <a:r>
              <a:rPr lang="ja-JP" altLang="ja-JP"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日本の園芸作物産業や輸出能力、農産物の格付けや食品安全システム、日本の農産物の品質や特徴</a:t>
            </a:r>
            <a:r>
              <a:rPr lang="ja-JP" altLang="ja-JP" sz="1800" dirty="0">
                <a:latin typeface="Meiryo UI" panose="020B0604030504040204" pitchFamily="50" charset="-128"/>
                <a:ea typeface="Meiryo UI" panose="020B0604030504040204" pitchFamily="50" charset="-128"/>
                <a:cs typeface="Arial" panose="020B0604020202020204" pitchFamily="34" charset="0"/>
              </a:rPr>
              <a:t>についてマレーシアの食品・サービス業界の輸入業者、卸売業者、流通業者などのキーパーソンに知っていただくために、ウェビナーやセミナーを開催することを検討すべきである。</a:t>
            </a:r>
          </a:p>
          <a:p>
            <a:pPr marL="271463" indent="-271463" algn="just">
              <a:lnSpc>
                <a:spcPct val="130000"/>
              </a:lnSpc>
              <a:spcBef>
                <a:spcPts val="600"/>
              </a:spcBef>
              <a:spcAft>
                <a:spcPts val="1200"/>
              </a:spcAft>
            </a:pPr>
            <a:r>
              <a:rPr lang="ja-JP" altLang="en-US" sz="1800" dirty="0"/>
              <a:t>・</a:t>
            </a:r>
            <a:r>
              <a:rPr lang="ja-JP" altLang="ja-JP" sz="1800" dirty="0">
                <a:latin typeface="Meiryo UI" panose="020B0604030504040204" pitchFamily="50" charset="-128"/>
                <a:ea typeface="Meiryo UI" panose="020B0604030504040204" pitchFamily="50" charset="-128"/>
                <a:cs typeface="Arial" panose="020B0604020202020204" pitchFamily="34" charset="0"/>
              </a:rPr>
              <a:t>また、プレゼンテーションの後には、</a:t>
            </a:r>
            <a:r>
              <a:rPr lang="ja-JP" altLang="ja-JP" sz="1800" dirty="0">
                <a:solidFill>
                  <a:srgbClr val="FF0000"/>
                </a:solidFill>
                <a:latin typeface="Meiryo UI" panose="020B0604030504040204" pitchFamily="50" charset="-128"/>
                <a:ea typeface="Meiryo UI" panose="020B0604030504040204" pitchFamily="50" charset="-128"/>
                <a:cs typeface="Arial" panose="020B0604020202020204" pitchFamily="34" charset="0"/>
              </a:rPr>
              <a:t>輸入業者・卸売業者候補等とのビジネスマッチングや商品サンプリング</a:t>
            </a:r>
            <a:r>
              <a:rPr lang="ja-JP" altLang="ja-JP" sz="1800" dirty="0">
                <a:latin typeface="Meiryo UI" panose="020B0604030504040204" pitchFamily="50" charset="-128"/>
                <a:ea typeface="Meiryo UI" panose="020B0604030504040204" pitchFamily="50" charset="-128"/>
                <a:cs typeface="Arial" panose="020B0604020202020204" pitchFamily="34" charset="0"/>
              </a:rPr>
              <a:t>のアレンジメントを行うことも可能である。</a:t>
            </a:r>
            <a:endParaRPr lang="ja-JP" altLang="ja-JP" sz="1800" dirty="0">
              <a:effectLst/>
              <a:latin typeface="Meiryo UI" panose="020B0604030504040204" pitchFamily="50" charset="-128"/>
              <a:ea typeface="Meiryo UI" panose="020B0604030504040204" pitchFamily="50" charset="-128"/>
              <a:cs typeface="Arial" panose="020B0604020202020204" pitchFamily="34" charset="0"/>
            </a:endParaRPr>
          </a:p>
        </p:txBody>
      </p:sp>
    </p:spTree>
    <p:extLst>
      <p:ext uri="{BB962C8B-B14F-4D97-AF65-F5344CB8AC3E}">
        <p14:creationId xmlns:p14="http://schemas.microsoft.com/office/powerpoint/2010/main" val="221579789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地元関連企業との連携推進</a:t>
            </a:r>
            <a:br>
              <a:rPr lang="en-US" altLang="ja-JP" sz="1800"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バイヤー・サプライヤーによる相手国訪問・視察</a:t>
            </a:r>
          </a:p>
        </p:txBody>
      </p:sp>
      <p:sp>
        <p:nvSpPr>
          <p:cNvPr id="5" name="正方形/長方形 4"/>
          <p:cNvSpPr/>
          <p:nvPr/>
        </p:nvSpPr>
        <p:spPr>
          <a:xfrm>
            <a:off x="0" y="745757"/>
            <a:ext cx="9906000" cy="307777"/>
          </a:xfrm>
          <a:prstGeom prst="rect">
            <a:avLst/>
          </a:prstGeom>
        </p:spPr>
        <p:txBody>
          <a:bodyPr wrap="square">
            <a:spAutoFit/>
          </a:bodyPr>
          <a:lstStyle/>
          <a:p>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 name="正方形/長方形 3"/>
          <p:cNvSpPr/>
          <p:nvPr/>
        </p:nvSpPr>
        <p:spPr>
          <a:xfrm>
            <a:off x="207919" y="908720"/>
            <a:ext cx="3917117" cy="5328592"/>
          </a:xfrm>
          <a:prstGeom prst="rect">
            <a:avLst/>
          </a:prstGeom>
          <a:solidFill>
            <a:srgbClr val="EEF1FC"/>
          </a:solidFill>
          <a:ln>
            <a:solidFill>
              <a:schemeClr val="tx1">
                <a:lumMod val="50000"/>
              </a:schemeClr>
            </a:solidFill>
          </a:ln>
        </p:spPr>
        <p:txBody>
          <a:bodyPr wrap="square" anchor="ctr" anchorCtr="0">
            <a:noAutofit/>
          </a:bodyPr>
          <a:lstStyle/>
          <a:p>
            <a:pPr algn="ctr">
              <a:lnSpc>
                <a:spcPct val="130000"/>
              </a:lnSpc>
              <a:spcBef>
                <a:spcPts val="600"/>
              </a:spcBef>
              <a:spcAft>
                <a:spcPts val="1200"/>
              </a:spcAft>
            </a:pPr>
            <a:r>
              <a:rPr lang="ja-JP" altLang="ja-JP" sz="1600" b="1" dirty="0">
                <a:latin typeface="Meiryo UI" panose="020B0604030504040204" pitchFamily="50" charset="-128"/>
                <a:ea typeface="Meiryo UI" panose="020B0604030504040204" pitchFamily="50" charset="-128"/>
                <a:cs typeface="Arial" panose="020B0604020202020204" pitchFamily="34" charset="0"/>
              </a:rPr>
              <a:t>マレーシアへのサプライヤー訪問プログラム</a:t>
            </a:r>
            <a:endParaRPr lang="en-US" altLang="ja-JP" sz="1600" b="1" dirty="0">
              <a:latin typeface="Meiryo UI" panose="020B0604030504040204" pitchFamily="50" charset="-128"/>
              <a:ea typeface="Meiryo UI" panose="020B0604030504040204" pitchFamily="50" charset="-128"/>
              <a:cs typeface="Arial" panose="020B0604020202020204" pitchFamily="34" charset="0"/>
            </a:endParaRPr>
          </a:p>
          <a:p>
            <a:pPr marL="177800" indent="-177800" algn="just">
              <a:lnSpc>
                <a:spcPct val="130000"/>
              </a:lnSpc>
              <a:spcBef>
                <a:spcPts val="600"/>
              </a:spcBef>
              <a:spcAft>
                <a:spcPts val="1200"/>
              </a:spcAft>
            </a:pPr>
            <a:r>
              <a:rPr lang="ja-JP" altLang="en-US" sz="1600" dirty="0"/>
              <a:t>・</a:t>
            </a:r>
            <a:r>
              <a:rPr lang="ja-JP" altLang="ja-JP" sz="1600" dirty="0">
                <a:latin typeface="Meiryo UI" panose="020B0604030504040204" pitchFamily="50" charset="-128"/>
                <a:ea typeface="Meiryo UI" panose="020B0604030504040204" pitchFamily="50" charset="-128"/>
                <a:cs typeface="Arial" panose="020B0604020202020204" pitchFamily="34" charset="0"/>
              </a:rPr>
              <a:t>マレーシアへのサプライヤー訪問プログラムには、政府機関との会合、</a:t>
            </a:r>
            <a:r>
              <a:rPr lang="ja-JP" altLang="ja-JP" sz="1600" dirty="0">
                <a:solidFill>
                  <a:srgbClr val="FF0000"/>
                </a:solidFill>
                <a:latin typeface="Meiryo UI" panose="020B0604030504040204" pitchFamily="50" charset="-128"/>
                <a:ea typeface="Meiryo UI" panose="020B0604030504040204" pitchFamily="50" charset="-128"/>
                <a:cs typeface="Arial" panose="020B0604020202020204" pitchFamily="34" charset="0"/>
              </a:rPr>
              <a:t>現地輸入業者や小売業者との商談、日本の果物や野菜に関するセミナー、スーパーマーケット訪問</a:t>
            </a:r>
            <a:r>
              <a:rPr lang="ja-JP" altLang="ja-JP" sz="1600" dirty="0">
                <a:latin typeface="Meiryo UI" panose="020B0604030504040204" pitchFamily="50" charset="-128"/>
                <a:ea typeface="Meiryo UI" panose="020B0604030504040204" pitchFamily="50" charset="-128"/>
                <a:cs typeface="Arial" panose="020B0604020202020204" pitchFamily="34" charset="0"/>
              </a:rPr>
              <a:t>などの活動が含まれたりしている。</a:t>
            </a:r>
            <a:endParaRPr lang="en-US" altLang="ja-JP" sz="1600" dirty="0">
              <a:latin typeface="Meiryo UI" panose="020B0604030504040204" pitchFamily="50" charset="-128"/>
              <a:ea typeface="Meiryo UI" panose="020B0604030504040204" pitchFamily="50" charset="-128"/>
              <a:cs typeface="Arial" panose="020B0604020202020204" pitchFamily="34" charset="0"/>
            </a:endParaRPr>
          </a:p>
          <a:p>
            <a:pPr marL="179388" indent="-179388" algn="just">
              <a:lnSpc>
                <a:spcPct val="130000"/>
              </a:lnSpc>
              <a:spcBef>
                <a:spcPts val="600"/>
              </a:spcBef>
              <a:spcAft>
                <a:spcPts val="1200"/>
              </a:spcAft>
            </a:pPr>
            <a:r>
              <a:rPr lang="ja-JP" altLang="en-US" sz="1600" dirty="0"/>
              <a:t>・</a:t>
            </a:r>
            <a:r>
              <a:rPr lang="ja-JP" altLang="ja-JP" sz="1600" dirty="0">
                <a:latin typeface="Meiryo UI" panose="020B0604030504040204" pitchFamily="50" charset="-128"/>
                <a:ea typeface="Meiryo UI" panose="020B0604030504040204" pitchFamily="50" charset="-128"/>
                <a:cs typeface="Arial" panose="020B0604020202020204" pitchFamily="34" charset="0"/>
              </a:rPr>
              <a:t>日本の輸出業者は、効果的な市場ポジショニングを構築するために、</a:t>
            </a:r>
            <a:r>
              <a:rPr lang="ja-JP" altLang="ja-JP" sz="1600" dirty="0">
                <a:solidFill>
                  <a:srgbClr val="FF0000"/>
                </a:solidFill>
                <a:latin typeface="Meiryo UI" panose="020B0604030504040204" pitchFamily="50" charset="-128"/>
                <a:ea typeface="Meiryo UI" panose="020B0604030504040204" pitchFamily="50" charset="-128"/>
                <a:cs typeface="Arial" panose="020B0604020202020204" pitchFamily="34" charset="0"/>
              </a:rPr>
              <a:t>地元市場における自社</a:t>
            </a:r>
            <a:r>
              <a:rPr lang="ja-JP" altLang="en-US" sz="1600" dirty="0">
                <a:solidFill>
                  <a:srgbClr val="FF0000"/>
                </a:solidFill>
                <a:latin typeface="Meiryo UI" panose="020B0604030504040204" pitchFamily="50" charset="-128"/>
                <a:ea typeface="Meiryo UI" panose="020B0604030504040204" pitchFamily="50" charset="-128"/>
                <a:cs typeface="Arial" panose="020B0604020202020204" pitchFamily="34" charset="0"/>
              </a:rPr>
              <a:t>商品</a:t>
            </a:r>
            <a:r>
              <a:rPr lang="ja-JP" altLang="ja-JP" sz="1600" dirty="0">
                <a:solidFill>
                  <a:srgbClr val="FF0000"/>
                </a:solidFill>
                <a:latin typeface="Meiryo UI" panose="020B0604030504040204" pitchFamily="50" charset="-128"/>
                <a:ea typeface="Meiryo UI" panose="020B0604030504040204" pitchFamily="50" charset="-128"/>
                <a:cs typeface="Arial" panose="020B0604020202020204" pitchFamily="34" charset="0"/>
              </a:rPr>
              <a:t>の魅力を理解する努力</a:t>
            </a:r>
            <a:r>
              <a:rPr lang="ja-JP" altLang="ja-JP" sz="1600" dirty="0">
                <a:latin typeface="Meiryo UI" panose="020B0604030504040204" pitchFamily="50" charset="-128"/>
                <a:ea typeface="Meiryo UI" panose="020B0604030504040204" pitchFamily="50" charset="-128"/>
                <a:cs typeface="Arial" panose="020B0604020202020204" pitchFamily="34" charset="0"/>
              </a:rPr>
              <a:t>を続けることが推奨される。</a:t>
            </a:r>
            <a:endParaRPr lang="ja-JP" altLang="ja-JP" sz="1600" dirty="0">
              <a:effectLst/>
              <a:latin typeface="Meiryo UI" panose="020B0604030504040204" pitchFamily="50" charset="-128"/>
              <a:ea typeface="Meiryo UI" panose="020B0604030504040204" pitchFamily="50" charset="-128"/>
              <a:cs typeface="Arial" panose="020B0604020202020204" pitchFamily="34" charset="0"/>
            </a:endParaRPr>
          </a:p>
        </p:txBody>
      </p:sp>
      <p:sp>
        <p:nvSpPr>
          <p:cNvPr id="6" name="正方形/長方形 5"/>
          <p:cNvSpPr/>
          <p:nvPr/>
        </p:nvSpPr>
        <p:spPr>
          <a:xfrm>
            <a:off x="4520952" y="803591"/>
            <a:ext cx="5112568" cy="5688632"/>
          </a:xfrm>
          <a:prstGeom prst="rect">
            <a:avLst/>
          </a:prstGeom>
          <a:solidFill>
            <a:srgbClr val="EEF1FC"/>
          </a:solidFill>
          <a:ln>
            <a:solidFill>
              <a:schemeClr val="tx1">
                <a:lumMod val="50000"/>
              </a:schemeClr>
            </a:solidFill>
          </a:ln>
        </p:spPr>
        <p:txBody>
          <a:bodyPr wrap="square" anchor="ctr" anchorCtr="0">
            <a:noAutofit/>
          </a:bodyPr>
          <a:lstStyle/>
          <a:p>
            <a:pPr algn="ctr">
              <a:lnSpc>
                <a:spcPct val="130000"/>
              </a:lnSpc>
              <a:spcBef>
                <a:spcPts val="600"/>
              </a:spcBef>
              <a:spcAft>
                <a:spcPts val="1200"/>
              </a:spcAft>
            </a:pPr>
            <a:r>
              <a:rPr lang="ja-JP" altLang="en-US" sz="1600" b="1" dirty="0">
                <a:latin typeface="Meiryo UI" panose="020B0604030504040204" pitchFamily="50" charset="-128"/>
                <a:ea typeface="Meiryo UI" panose="020B0604030504040204" pitchFamily="50" charset="-128"/>
                <a:cs typeface="Arial" panose="020B0604020202020204" pitchFamily="34" charset="0"/>
              </a:rPr>
              <a:t>日本へのバイヤー訪問プログラム</a:t>
            </a:r>
            <a:endParaRPr lang="en-US" altLang="ja-JP" sz="1600" b="1" dirty="0">
              <a:latin typeface="Meiryo UI" panose="020B0604030504040204" pitchFamily="50" charset="-128"/>
              <a:ea typeface="Meiryo UI" panose="020B0604030504040204" pitchFamily="50" charset="-128"/>
              <a:cs typeface="Arial" panose="020B0604020202020204" pitchFamily="34" charset="0"/>
            </a:endParaRPr>
          </a:p>
          <a:p>
            <a:pPr marL="177800" indent="-177800" algn="just">
              <a:spcBef>
                <a:spcPts val="600"/>
              </a:spcBef>
            </a:pPr>
            <a:r>
              <a:rPr lang="ja-JP" altLang="en-US" sz="1600" dirty="0"/>
              <a:t>・</a:t>
            </a:r>
            <a:r>
              <a:rPr lang="ja-JP" altLang="en-US" sz="1600" dirty="0">
                <a:latin typeface="Meiryo UI" panose="020B0604030504040204" pitchFamily="50" charset="-128"/>
                <a:ea typeface="Meiryo UI" panose="020B0604030504040204" pitchFamily="50" charset="-128"/>
                <a:cs typeface="Arial" panose="020B0604020202020204" pitchFamily="34" charset="0"/>
              </a:rPr>
              <a:t>日本へのバイヤー訪問は、</a:t>
            </a:r>
            <a:r>
              <a:rPr lang="ja-JP" altLang="en-US" sz="1600" dirty="0">
                <a:solidFill>
                  <a:srgbClr val="FF0000"/>
                </a:solidFill>
                <a:latin typeface="Meiryo UI" panose="020B0604030504040204" pitchFamily="50" charset="-128"/>
                <a:ea typeface="Meiryo UI" panose="020B0604030504040204" pitchFamily="50" charset="-128"/>
                <a:cs typeface="Arial" panose="020B0604020202020204" pitchFamily="34" charset="0"/>
              </a:rPr>
              <a:t>日本の青果物生産者とマレーシアのバイヤーとの直接的なコンタクトを確立</a:t>
            </a:r>
            <a:r>
              <a:rPr lang="ja-JP" altLang="en-US" sz="1600" dirty="0">
                <a:latin typeface="Meiryo UI" panose="020B0604030504040204" pitchFamily="50" charset="-128"/>
                <a:ea typeface="Meiryo UI" panose="020B0604030504040204" pitchFamily="50" charset="-128"/>
                <a:cs typeface="Arial" panose="020B0604020202020204" pitchFamily="34" charset="0"/>
              </a:rPr>
              <a:t>し、日本の青果物の品質を紹介するとともに、日本の農業、研究開発イニシアチブ、日本の園芸作物のサプライチェーン全体に関する知識を共有するのに役立つ。</a:t>
            </a:r>
            <a:endParaRPr lang="en-US" altLang="ja-JP" sz="1600" dirty="0">
              <a:latin typeface="Meiryo UI" panose="020B0604030504040204" pitchFamily="50" charset="-128"/>
              <a:ea typeface="Meiryo UI" panose="020B0604030504040204" pitchFamily="50" charset="-128"/>
              <a:cs typeface="Arial" panose="020B0604020202020204" pitchFamily="34" charset="0"/>
            </a:endParaRPr>
          </a:p>
          <a:p>
            <a:pPr marL="177800" indent="-177800" algn="just">
              <a:spcBef>
                <a:spcPts val="600"/>
              </a:spcBef>
            </a:pPr>
            <a:endParaRPr lang="en-US" altLang="ja-JP" sz="800" dirty="0">
              <a:latin typeface="Meiryo UI" panose="020B0604030504040204" pitchFamily="50" charset="-128"/>
              <a:ea typeface="Meiryo UI" panose="020B0604030504040204" pitchFamily="50" charset="-128"/>
              <a:cs typeface="Arial" panose="020B0604020202020204" pitchFamily="34" charset="0"/>
            </a:endParaRPr>
          </a:p>
          <a:p>
            <a:pPr marL="177800" indent="-177800" algn="just">
              <a:spcBef>
                <a:spcPts val="600"/>
              </a:spcBef>
            </a:pPr>
            <a:r>
              <a:rPr lang="ja-JP" altLang="en-US" sz="1600" dirty="0">
                <a:latin typeface="Meiryo UI" panose="020B0604030504040204" pitchFamily="50" charset="-128"/>
                <a:ea typeface="Meiryo UI" panose="020B0604030504040204" pitchFamily="50" charset="-128"/>
                <a:cs typeface="Arial" panose="020B0604020202020204" pitchFamily="34" charset="0"/>
              </a:rPr>
              <a:t>・バイヤー訪問プログラム（通常、政府機関または業界団体が運営）には、</a:t>
            </a:r>
            <a:r>
              <a:rPr lang="ja-JP" altLang="en-US" sz="1600" dirty="0">
                <a:solidFill>
                  <a:srgbClr val="FF0000"/>
                </a:solidFill>
                <a:latin typeface="Meiryo UI" panose="020B0604030504040204" pitchFamily="50" charset="-128"/>
                <a:ea typeface="Meiryo UI" panose="020B0604030504040204" pitchFamily="50" charset="-128"/>
                <a:cs typeface="Arial" panose="020B0604020202020204" pitchFamily="34" charset="0"/>
              </a:rPr>
              <a:t>農産物の展示、サプライヤーとバイヤーとの</a:t>
            </a:r>
            <a:r>
              <a:rPr lang="en-US" altLang="ja-JP" sz="1600" dirty="0">
                <a:solidFill>
                  <a:srgbClr val="FF0000"/>
                </a:solidFill>
                <a:latin typeface="Meiryo UI" panose="020B0604030504040204" pitchFamily="50" charset="-128"/>
                <a:ea typeface="Meiryo UI" panose="020B0604030504040204" pitchFamily="50" charset="-128"/>
                <a:cs typeface="Arial" panose="020B0604020202020204" pitchFamily="34" charset="0"/>
              </a:rPr>
              <a:t>1</a:t>
            </a:r>
            <a:r>
              <a:rPr lang="ja-JP" altLang="en-US" sz="1600" dirty="0">
                <a:solidFill>
                  <a:srgbClr val="FF0000"/>
                </a:solidFill>
                <a:latin typeface="Meiryo UI" panose="020B0604030504040204" pitchFamily="50" charset="-128"/>
                <a:ea typeface="Meiryo UI" panose="020B0604030504040204" pitchFamily="50" charset="-128"/>
                <a:cs typeface="Arial" panose="020B0604020202020204" pitchFamily="34" charset="0"/>
              </a:rPr>
              <a:t>対</a:t>
            </a:r>
            <a:r>
              <a:rPr lang="en-US" altLang="ja-JP" sz="1600" dirty="0">
                <a:solidFill>
                  <a:srgbClr val="FF0000"/>
                </a:solidFill>
                <a:latin typeface="Meiryo UI" panose="020B0604030504040204" pitchFamily="50" charset="-128"/>
                <a:ea typeface="Meiryo UI" panose="020B0604030504040204" pitchFamily="50" charset="-128"/>
                <a:cs typeface="Arial" panose="020B0604020202020204" pitchFamily="34" charset="0"/>
              </a:rPr>
              <a:t>1</a:t>
            </a:r>
            <a:r>
              <a:rPr lang="ja-JP" altLang="en-US" sz="1600" dirty="0">
                <a:solidFill>
                  <a:srgbClr val="FF0000"/>
                </a:solidFill>
                <a:latin typeface="Meiryo UI" panose="020B0604030504040204" pitchFamily="50" charset="-128"/>
                <a:ea typeface="Meiryo UI" panose="020B0604030504040204" pitchFamily="50" charset="-128"/>
                <a:cs typeface="Arial" panose="020B0604020202020204" pitchFamily="34" charset="0"/>
              </a:rPr>
              <a:t>およびグループミーティング、特定の都道府県の農場および生産者の訪問、主要卸売市場や流通センターの訪問</a:t>
            </a:r>
            <a:r>
              <a:rPr lang="ja-JP" altLang="en-US" sz="1600" dirty="0">
                <a:latin typeface="Meiryo UI" panose="020B0604030504040204" pitchFamily="50" charset="-128"/>
                <a:ea typeface="Meiryo UI" panose="020B0604030504040204" pitchFamily="50" charset="-128"/>
                <a:cs typeface="Arial" panose="020B0604020202020204" pitchFamily="34" charset="0"/>
              </a:rPr>
              <a:t>を含めることができる。</a:t>
            </a:r>
            <a:endParaRPr lang="en-US" altLang="ja-JP" sz="1800" dirty="0">
              <a:latin typeface="Meiryo UI" panose="020B0604030504040204" pitchFamily="50" charset="-128"/>
              <a:ea typeface="Meiryo UI" panose="020B0604030504040204" pitchFamily="50" charset="-128"/>
              <a:cs typeface="Arial" panose="020B0604020202020204" pitchFamily="34" charset="0"/>
            </a:endParaRPr>
          </a:p>
          <a:p>
            <a:pPr marL="355600" indent="-266700" algn="just">
              <a:spcBef>
                <a:spcPts val="600"/>
              </a:spcBef>
            </a:pPr>
            <a:r>
              <a:rPr lang="en-US" altLang="ja-JP" sz="1400" dirty="0">
                <a:solidFill>
                  <a:schemeClr val="tx1">
                    <a:lumMod val="50000"/>
                  </a:schemeClr>
                </a:solidFill>
                <a:latin typeface="Meiryo UI" panose="020B0604030504040204" pitchFamily="50" charset="-128"/>
                <a:ea typeface="Meiryo UI" panose="020B0604030504040204" pitchFamily="50" charset="-128"/>
              </a:rPr>
              <a:t>  - AUSVEG</a:t>
            </a:r>
            <a:r>
              <a:rPr lang="ja-JP" altLang="en-US" sz="1400" dirty="0">
                <a:solidFill>
                  <a:schemeClr val="tx1">
                    <a:lumMod val="50000"/>
                  </a:schemeClr>
                </a:solidFill>
                <a:latin typeface="Meiryo UI" panose="020B0604030504040204" pitchFamily="50" charset="-128"/>
                <a:ea typeface="Meiryo UI" panose="020B0604030504040204" pitchFamily="50" charset="-128"/>
              </a:rPr>
              <a:t>（豪州の野菜生産業界団体）のリバース・トレード・プログラムの一環として、マレーシアと東南アジアのバイヤーがクイーンズランド州の農場を視察した事例などがある。</a:t>
            </a:r>
            <a:endParaRPr lang="en-US" altLang="ja-JP" sz="1400" dirty="0">
              <a:solidFill>
                <a:schemeClr val="tx1">
                  <a:lumMod val="50000"/>
                </a:schemeClr>
              </a:solidFill>
              <a:latin typeface="Meiryo UI" panose="020B0604030504040204" pitchFamily="50" charset="-128"/>
              <a:ea typeface="Meiryo UI" panose="020B0604030504040204" pitchFamily="50" charset="-128"/>
            </a:endParaRPr>
          </a:p>
          <a:p>
            <a:pPr marL="376237" indent="-285750" algn="just">
              <a:spcBef>
                <a:spcPts val="600"/>
              </a:spcBef>
              <a:buFontTx/>
              <a:buChar char="-"/>
            </a:pPr>
            <a:endParaRPr lang="ja-JP" altLang="en-US" sz="8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endParaRPr>
          </a:p>
          <a:p>
            <a:pPr marL="271463" indent="-271463" algn="just">
              <a:spcBef>
                <a:spcPts val="600"/>
              </a:spcBef>
            </a:pPr>
            <a:r>
              <a:rPr lang="ja-JP" altLang="en-US" sz="1600" dirty="0"/>
              <a:t>・</a:t>
            </a:r>
            <a:r>
              <a:rPr lang="ja-JP" altLang="en-US" sz="16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日本企業は、マレーシアのステークホルダーにポジティブな印象を与えるために、自社農場</a:t>
            </a:r>
            <a:r>
              <a:rPr lang="en-US" altLang="ja-JP" sz="16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a:t>
            </a:r>
            <a:r>
              <a:rPr lang="ja-JP" altLang="en-US" sz="16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rPr>
              <a:t>ブランドの歴史や提供するイノベーションとテクノロジーを活用すべきである。</a:t>
            </a:r>
            <a:endParaRPr lang="en-US" altLang="ja-JP" sz="16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endParaRPr>
          </a:p>
          <a:p>
            <a:pPr marL="449263" indent="-358775" algn="just">
              <a:spcBef>
                <a:spcPts val="600"/>
              </a:spcBef>
            </a:pPr>
            <a:r>
              <a:rPr lang="en-US" altLang="ja-JP" sz="1400" dirty="0">
                <a:solidFill>
                  <a:schemeClr val="tx1">
                    <a:lumMod val="50000"/>
                  </a:schemeClr>
                </a:solidFill>
                <a:latin typeface="Meiryo UI" panose="020B0604030504040204" pitchFamily="50" charset="-128"/>
                <a:ea typeface="Meiryo UI" panose="020B0604030504040204" pitchFamily="50" charset="-128"/>
              </a:rPr>
              <a:t>   - </a:t>
            </a:r>
            <a:r>
              <a:rPr lang="ja-JP" altLang="ja-JP" sz="1400" dirty="0">
                <a:solidFill>
                  <a:schemeClr val="tx1">
                    <a:lumMod val="50000"/>
                  </a:schemeClr>
                </a:solidFill>
                <a:latin typeface="Meiryo UI" panose="020B0604030504040204" pitchFamily="50" charset="-128"/>
                <a:ea typeface="Meiryo UI" panose="020B0604030504040204" pitchFamily="50" charset="-128"/>
              </a:rPr>
              <a:t>果樹栽培に適した自然環境（</a:t>
            </a:r>
            <a:r>
              <a:rPr lang="ja-JP" altLang="en-US" sz="1400" dirty="0">
                <a:solidFill>
                  <a:schemeClr val="tx1">
                    <a:lumMod val="50000"/>
                  </a:schemeClr>
                </a:solidFill>
                <a:latin typeface="Meiryo UI" panose="020B0604030504040204" pitchFamily="50" charset="-128"/>
                <a:ea typeface="Meiryo UI" panose="020B0604030504040204" pitchFamily="50" charset="-128"/>
              </a:rPr>
              <a:t>地形</a:t>
            </a:r>
            <a:r>
              <a:rPr lang="ja-JP" altLang="ja-JP" sz="1400" dirty="0">
                <a:solidFill>
                  <a:schemeClr val="tx1">
                    <a:lumMod val="50000"/>
                  </a:schemeClr>
                </a:solidFill>
                <a:latin typeface="Meiryo UI" panose="020B0604030504040204" pitchFamily="50" charset="-128"/>
                <a:ea typeface="Meiryo UI" panose="020B0604030504040204" pitchFamily="50" charset="-128"/>
              </a:rPr>
              <a:t>、日照時間、気温差等）、</a:t>
            </a:r>
            <a:r>
              <a:rPr lang="ja-JP" altLang="en-US" sz="1400" dirty="0">
                <a:solidFill>
                  <a:schemeClr val="tx1">
                    <a:lumMod val="50000"/>
                  </a:schemeClr>
                </a:solidFill>
                <a:latin typeface="Meiryo UI" panose="020B0604030504040204" pitchFamily="50" charset="-128"/>
                <a:ea typeface="Meiryo UI" panose="020B0604030504040204" pitchFamily="50" charset="-128"/>
              </a:rPr>
              <a:t>組合等による</a:t>
            </a:r>
            <a:r>
              <a:rPr lang="ja-JP" altLang="ja-JP" sz="1400" dirty="0">
                <a:solidFill>
                  <a:schemeClr val="tx1">
                    <a:lumMod val="50000"/>
                  </a:schemeClr>
                </a:solidFill>
                <a:latin typeface="Meiryo UI" panose="020B0604030504040204" pitchFamily="50" charset="-128"/>
                <a:ea typeface="Meiryo UI" panose="020B0604030504040204" pitchFamily="50" charset="-128"/>
              </a:rPr>
              <a:t>技術指導やトレーサビリティ、出荷（選別）管理方等</a:t>
            </a:r>
            <a:r>
              <a:rPr lang="ja-JP" altLang="en-US" sz="1400" dirty="0">
                <a:solidFill>
                  <a:schemeClr val="tx1">
                    <a:lumMod val="50000"/>
                  </a:schemeClr>
                </a:solidFill>
                <a:latin typeface="Meiryo UI" panose="020B0604030504040204" pitchFamily="50" charset="-128"/>
                <a:ea typeface="Meiryo UI" panose="020B0604030504040204" pitchFamily="50" charset="-128"/>
              </a:rPr>
              <a:t>などを説明することが考えられる。</a:t>
            </a:r>
            <a:endParaRPr lang="ja-JP" altLang="en-US" sz="1400" dirty="0">
              <a:solidFill>
                <a:schemeClr val="tx1">
                  <a:lumMod val="50000"/>
                </a:schemeClr>
              </a:solidFill>
              <a:latin typeface="Meiryo UI" panose="020B0604030504040204" pitchFamily="50" charset="-128"/>
              <a:ea typeface="Meiryo UI" panose="020B0604030504040204" pitchFamily="50" charset="-128"/>
              <a:cs typeface="Arial" panose="020B0604020202020204" pitchFamily="34" charset="0"/>
            </a:endParaRPr>
          </a:p>
        </p:txBody>
      </p:sp>
    </p:spTree>
    <p:extLst>
      <p:ext uri="{BB962C8B-B14F-4D97-AF65-F5344CB8AC3E}">
        <p14:creationId xmlns:p14="http://schemas.microsoft.com/office/powerpoint/2010/main" val="424430256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地元関連企業との連携推進</a:t>
            </a:r>
            <a:br>
              <a:rPr lang="en-US" altLang="ja-JP" sz="1800"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輸入業者・卸売業者との取引</a:t>
            </a:r>
          </a:p>
        </p:txBody>
      </p:sp>
      <p:sp>
        <p:nvSpPr>
          <p:cNvPr id="5" name="正方形/長方形 4"/>
          <p:cNvSpPr/>
          <p:nvPr/>
        </p:nvSpPr>
        <p:spPr>
          <a:xfrm>
            <a:off x="0" y="745757"/>
            <a:ext cx="9906000" cy="307777"/>
          </a:xfrm>
          <a:prstGeom prst="rect">
            <a:avLst/>
          </a:prstGeom>
        </p:spPr>
        <p:txBody>
          <a:bodyPr wrap="square">
            <a:spAutoFit/>
          </a:bodyPr>
          <a:lstStyle/>
          <a:p>
            <a:endParaRPr lang="en-US" altLang="ja-JP" sz="1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 name="正方形/長方形 3"/>
          <p:cNvSpPr/>
          <p:nvPr/>
        </p:nvSpPr>
        <p:spPr>
          <a:xfrm>
            <a:off x="128464" y="821268"/>
            <a:ext cx="2088232" cy="5554382"/>
          </a:xfrm>
          <a:prstGeom prst="rect">
            <a:avLst/>
          </a:prstGeom>
          <a:solidFill>
            <a:srgbClr val="EEF1FC"/>
          </a:solidFill>
          <a:ln>
            <a:solidFill>
              <a:schemeClr val="tx1">
                <a:lumMod val="50000"/>
              </a:schemeClr>
            </a:solidFill>
          </a:ln>
        </p:spPr>
        <p:txBody>
          <a:bodyPr wrap="square" anchor="ctr" anchorCtr="0">
            <a:noAutofit/>
          </a:bodyPr>
          <a:lstStyle/>
          <a:p>
            <a:pPr algn="ctr">
              <a:lnSpc>
                <a:spcPct val="130000"/>
              </a:lnSpc>
              <a:spcBef>
                <a:spcPts val="600"/>
              </a:spcBef>
              <a:spcAft>
                <a:spcPts val="1200"/>
              </a:spcAft>
            </a:pPr>
            <a:r>
              <a:rPr lang="ja-JP" altLang="en-US" sz="1600" b="1" dirty="0">
                <a:ea typeface="Meiryo UI" panose="020B0604030504040204" pitchFamily="50" charset="-128"/>
                <a:cs typeface="Arial" panose="020B0604020202020204" pitchFamily="34" charset="0"/>
              </a:rPr>
              <a:t>事前協議</a:t>
            </a:r>
            <a:endParaRPr lang="en-US" altLang="ja-JP" sz="1600" b="1" dirty="0">
              <a:ea typeface="Meiryo UI" panose="020B0604030504040204" pitchFamily="50" charset="-128"/>
              <a:cs typeface="Arial" panose="020B0604020202020204" pitchFamily="34" charset="0"/>
            </a:endParaRPr>
          </a:p>
          <a:p>
            <a:pPr>
              <a:lnSpc>
                <a:spcPct val="130000"/>
              </a:lnSpc>
              <a:spcBef>
                <a:spcPts val="600"/>
              </a:spcBef>
              <a:spcAft>
                <a:spcPts val="1200"/>
              </a:spcAft>
            </a:pPr>
            <a:r>
              <a:rPr lang="ja-JP" altLang="ja-JP" sz="1600" dirty="0">
                <a:ea typeface="Meiryo UI" panose="020B0604030504040204" pitchFamily="50" charset="-128"/>
                <a:cs typeface="Arial" panose="020B0604020202020204" pitchFamily="34" charset="0"/>
              </a:rPr>
              <a:t>商業的な取り決めに入る前に、明確なコミュニケーション・チャンネルを確立し、合意した支払方法と条件、出荷プロセス、予測されるリスクについて、</a:t>
            </a:r>
            <a:r>
              <a:rPr lang="ja-JP" altLang="ja-JP" sz="1600" dirty="0">
                <a:solidFill>
                  <a:srgbClr val="FF0000"/>
                </a:solidFill>
                <a:ea typeface="Meiryo UI" panose="020B0604030504040204" pitchFamily="50" charset="-128"/>
                <a:cs typeface="Arial" panose="020B0604020202020204" pitchFamily="34" charset="0"/>
              </a:rPr>
              <a:t>両方のパートナーが明確な期待を設定</a:t>
            </a:r>
            <a:r>
              <a:rPr lang="ja-JP" altLang="ja-JP" sz="1600" dirty="0">
                <a:ea typeface="Meiryo UI" panose="020B0604030504040204" pitchFamily="50" charset="-128"/>
                <a:cs typeface="Arial" panose="020B0604020202020204" pitchFamily="34" charset="0"/>
              </a:rPr>
              <a:t>することが重要である</a:t>
            </a:r>
            <a:r>
              <a:rPr lang="ja-JP" altLang="en-US" sz="1600" dirty="0">
                <a:ea typeface="Meiryo UI" panose="020B0604030504040204" pitchFamily="50" charset="-128"/>
                <a:cs typeface="Arial" panose="020B0604020202020204" pitchFamily="34" charset="0"/>
              </a:rPr>
              <a:t>。</a:t>
            </a:r>
            <a:endParaRPr lang="en-US" altLang="ja-JP" sz="1600" dirty="0">
              <a:ea typeface="Meiryo UI" panose="020B0604030504040204" pitchFamily="50" charset="-128"/>
              <a:cs typeface="Arial" panose="020B0604020202020204" pitchFamily="34" charset="0"/>
            </a:endParaRPr>
          </a:p>
          <a:p>
            <a:pPr>
              <a:lnSpc>
                <a:spcPct val="130000"/>
              </a:lnSpc>
              <a:spcBef>
                <a:spcPts val="600"/>
              </a:spcBef>
              <a:spcAft>
                <a:spcPts val="1200"/>
              </a:spcAft>
            </a:pPr>
            <a:endParaRPr lang="en-US" altLang="ja-JP" sz="1600" dirty="0">
              <a:effectLst/>
              <a:latin typeface="Meiryo UI" panose="020B0604030504040204" pitchFamily="50" charset="-128"/>
              <a:ea typeface="Meiryo UI" panose="020B0604030504040204" pitchFamily="50" charset="-128"/>
              <a:cs typeface="Arial" panose="020B0604020202020204" pitchFamily="34" charset="0"/>
            </a:endParaRPr>
          </a:p>
          <a:p>
            <a:pPr>
              <a:lnSpc>
                <a:spcPct val="130000"/>
              </a:lnSpc>
              <a:spcBef>
                <a:spcPts val="600"/>
              </a:spcBef>
              <a:spcAft>
                <a:spcPts val="1200"/>
              </a:spcAft>
            </a:pPr>
            <a:endParaRPr lang="en-US" altLang="ja-JP" sz="1600" dirty="0">
              <a:latin typeface="Meiryo UI" panose="020B0604030504040204" pitchFamily="50" charset="-128"/>
              <a:ea typeface="Meiryo UI" panose="020B0604030504040204" pitchFamily="50" charset="-128"/>
              <a:cs typeface="Arial" panose="020B0604020202020204" pitchFamily="34" charset="0"/>
            </a:endParaRPr>
          </a:p>
          <a:p>
            <a:pPr>
              <a:lnSpc>
                <a:spcPct val="130000"/>
              </a:lnSpc>
              <a:spcBef>
                <a:spcPts val="600"/>
              </a:spcBef>
              <a:spcAft>
                <a:spcPts val="1200"/>
              </a:spcAft>
            </a:pPr>
            <a:endParaRPr lang="ja-JP" altLang="ja-JP" sz="1600" dirty="0">
              <a:effectLst/>
              <a:latin typeface="Meiryo UI" panose="020B0604030504040204" pitchFamily="50" charset="-128"/>
              <a:ea typeface="Meiryo UI" panose="020B0604030504040204" pitchFamily="50" charset="-128"/>
              <a:cs typeface="Arial" panose="020B0604020202020204" pitchFamily="34" charset="0"/>
            </a:endParaRPr>
          </a:p>
        </p:txBody>
      </p:sp>
      <p:sp>
        <p:nvSpPr>
          <p:cNvPr id="7" name="正方形/長方形 6"/>
          <p:cNvSpPr/>
          <p:nvPr/>
        </p:nvSpPr>
        <p:spPr>
          <a:xfrm>
            <a:off x="2364459" y="821565"/>
            <a:ext cx="2880320" cy="5533789"/>
          </a:xfrm>
          <a:prstGeom prst="rect">
            <a:avLst/>
          </a:prstGeom>
          <a:solidFill>
            <a:srgbClr val="EEF1FC"/>
          </a:solidFill>
          <a:ln>
            <a:solidFill>
              <a:schemeClr val="tx1">
                <a:lumMod val="50000"/>
              </a:schemeClr>
            </a:solidFill>
          </a:ln>
        </p:spPr>
        <p:txBody>
          <a:bodyPr wrap="square" anchor="ctr" anchorCtr="0">
            <a:noAutofit/>
          </a:bodyPr>
          <a:lstStyle/>
          <a:p>
            <a:pPr lvl="0" algn="ctr">
              <a:lnSpc>
                <a:spcPct val="130000"/>
              </a:lnSpc>
              <a:spcBef>
                <a:spcPts val="600"/>
              </a:spcBef>
              <a:spcAft>
                <a:spcPts val="1200"/>
              </a:spcAft>
            </a:pPr>
            <a:r>
              <a:rPr lang="ja-JP" altLang="en-US" sz="1600" b="1" dirty="0">
                <a:latin typeface="Calibri" panose="020F0502020204030204" pitchFamily="34" charset="0"/>
                <a:ea typeface="Meiryo UI" panose="020B0604030504040204" pitchFamily="50" charset="-128"/>
                <a:cs typeface="Arial" panose="020B0604020202020204" pitchFamily="34" charset="0"/>
              </a:rPr>
              <a:t>安定供給など</a:t>
            </a:r>
            <a:endParaRPr lang="en-US" altLang="ja-JP" sz="1600" b="1" dirty="0">
              <a:latin typeface="Calibri" panose="020F0502020204030204" pitchFamily="34" charset="0"/>
              <a:ea typeface="Meiryo UI" panose="020B0604030504040204" pitchFamily="50" charset="-128"/>
              <a:cs typeface="Arial" panose="020B0604020202020204" pitchFamily="34" charset="0"/>
            </a:endParaRPr>
          </a:p>
          <a:p>
            <a:pPr marL="177800" lvl="0" indent="-177800" algn="just">
              <a:lnSpc>
                <a:spcPct val="130000"/>
              </a:lnSpc>
              <a:spcBef>
                <a:spcPts val="600"/>
              </a:spcBef>
              <a:spcAft>
                <a:spcPts val="1200"/>
              </a:spcAft>
            </a:pPr>
            <a:r>
              <a:rPr lang="ja-JP" altLang="en-US" sz="1600" dirty="0"/>
              <a:t>・</a:t>
            </a:r>
            <a:r>
              <a:rPr lang="ja-JP" altLang="ja-JP" sz="1600" dirty="0">
                <a:latin typeface="Calibri" panose="020F0502020204030204" pitchFamily="34" charset="0"/>
                <a:ea typeface="Meiryo UI" panose="020B0604030504040204" pitchFamily="50" charset="-128"/>
                <a:cs typeface="Arial" panose="020B0604020202020204" pitchFamily="34" charset="0"/>
              </a:rPr>
              <a:t>日本のサプライヤーは、季節の生鮮食品を</a:t>
            </a:r>
            <a:r>
              <a:rPr lang="ja-JP" altLang="ja-JP" sz="1600" dirty="0">
                <a:solidFill>
                  <a:srgbClr val="FF0000"/>
                </a:solidFill>
                <a:latin typeface="Calibri" panose="020F0502020204030204" pitchFamily="34" charset="0"/>
                <a:ea typeface="Meiryo UI" panose="020B0604030504040204" pitchFamily="50" charset="-128"/>
                <a:cs typeface="Arial" panose="020B0604020202020204" pitchFamily="34" charset="0"/>
              </a:rPr>
              <a:t>リレー出荷方式</a:t>
            </a:r>
            <a:r>
              <a:rPr lang="ja-JP" altLang="ja-JP" sz="1600" dirty="0">
                <a:latin typeface="Calibri" panose="020F0502020204030204" pitchFamily="34" charset="0"/>
                <a:ea typeface="Meiryo UI" panose="020B0604030504040204" pitchFamily="50" charset="-128"/>
                <a:cs typeface="Arial" panose="020B0604020202020204" pitchFamily="34" charset="0"/>
              </a:rPr>
              <a:t>なども活用して、</a:t>
            </a:r>
            <a:r>
              <a:rPr lang="ja-JP" altLang="ja-JP" sz="1600" dirty="0">
                <a:solidFill>
                  <a:srgbClr val="FF0000"/>
                </a:solidFill>
                <a:latin typeface="Calibri" panose="020F0502020204030204" pitchFamily="34" charset="0"/>
                <a:ea typeface="Meiryo UI" panose="020B0604030504040204" pitchFamily="50" charset="-128"/>
                <a:cs typeface="Arial" panose="020B0604020202020204" pitchFamily="34" charset="0"/>
              </a:rPr>
              <a:t>安定供給</a:t>
            </a:r>
            <a:r>
              <a:rPr lang="ja-JP" altLang="ja-JP" sz="1600" dirty="0">
                <a:latin typeface="Calibri" panose="020F0502020204030204" pitchFamily="34" charset="0"/>
                <a:ea typeface="Meiryo UI" panose="020B0604030504040204" pitchFamily="50" charset="-128"/>
                <a:cs typeface="Arial" panose="020B0604020202020204" pitchFamily="34" charset="0"/>
              </a:rPr>
              <a:t>することを目指すべきである。現地のバイヤーは通常、十分な供給量を確保するために、年間を通じて購入と在庫を計画する。</a:t>
            </a:r>
            <a:endParaRPr lang="en-US" altLang="ja-JP" sz="1600" dirty="0">
              <a:latin typeface="Calibri" panose="020F0502020204030204" pitchFamily="34" charset="0"/>
              <a:ea typeface="Meiryo UI" panose="020B0604030504040204" pitchFamily="50" charset="-128"/>
              <a:cs typeface="Arial" panose="020B0604020202020204" pitchFamily="34" charset="0"/>
            </a:endParaRPr>
          </a:p>
          <a:p>
            <a:pPr marL="177800" lvl="0" indent="-177800" algn="just">
              <a:lnSpc>
                <a:spcPct val="130000"/>
              </a:lnSpc>
              <a:spcBef>
                <a:spcPts val="600"/>
              </a:spcBef>
              <a:spcAft>
                <a:spcPts val="1200"/>
              </a:spcAft>
            </a:pPr>
            <a:r>
              <a:rPr lang="ja-JP" altLang="en-US" sz="1600" dirty="0"/>
              <a:t>・</a:t>
            </a:r>
            <a:r>
              <a:rPr lang="ja-JP" altLang="ja-JP" sz="1600" dirty="0">
                <a:latin typeface="Calibri" panose="020F0502020204030204" pitchFamily="34" charset="0"/>
                <a:ea typeface="Meiryo UI" panose="020B0604030504040204" pitchFamily="50" charset="-128"/>
                <a:cs typeface="Arial" panose="020B0604020202020204" pitchFamily="34" charset="0"/>
              </a:rPr>
              <a:t>生鮮食品は傷みやすいため、バイヤーは通常、注文サイクルを短くし、より頻繁に配送することを好む。特に</a:t>
            </a:r>
            <a:r>
              <a:rPr lang="en-CA" altLang="ja-JP" sz="1600" dirty="0">
                <a:solidFill>
                  <a:srgbClr val="FF0000"/>
                </a:solidFill>
                <a:latin typeface="Calibri" panose="020F0502020204030204" pitchFamily="34" charset="0"/>
                <a:ea typeface="Meiryo UI" panose="020B0604030504040204" pitchFamily="50" charset="-128"/>
                <a:cs typeface="Arial" panose="020B0604020202020204" pitchFamily="34" charset="0"/>
              </a:rPr>
              <a:t>12</a:t>
            </a:r>
            <a:r>
              <a:rPr lang="ja-JP" altLang="ja-JP" sz="1600" dirty="0">
                <a:solidFill>
                  <a:srgbClr val="FF0000"/>
                </a:solidFill>
                <a:latin typeface="Calibri" panose="020F0502020204030204" pitchFamily="34" charset="0"/>
                <a:ea typeface="Meiryo UI" panose="020B0604030504040204" pitchFamily="50" charset="-128"/>
                <a:cs typeface="Arial" panose="020B0604020202020204" pitchFamily="34" charset="0"/>
              </a:rPr>
              <a:t>月（クリスマス）から</a:t>
            </a:r>
            <a:r>
              <a:rPr lang="en-CA" altLang="ja-JP" sz="1600" dirty="0">
                <a:solidFill>
                  <a:srgbClr val="FF0000"/>
                </a:solidFill>
                <a:latin typeface="Calibri" panose="020F0502020204030204" pitchFamily="34" charset="0"/>
                <a:ea typeface="Meiryo UI" panose="020B0604030504040204" pitchFamily="50" charset="-128"/>
                <a:cs typeface="Arial" panose="020B0604020202020204" pitchFamily="34" charset="0"/>
              </a:rPr>
              <a:t>1</a:t>
            </a:r>
            <a:r>
              <a:rPr lang="ja-JP" altLang="ja-JP" sz="1600" dirty="0">
                <a:solidFill>
                  <a:srgbClr val="FF0000"/>
                </a:solidFill>
                <a:latin typeface="Calibri" panose="020F0502020204030204" pitchFamily="34" charset="0"/>
                <a:ea typeface="Meiryo UI" panose="020B0604030504040204" pitchFamily="50" charset="-128"/>
                <a:cs typeface="Arial" panose="020B0604020202020204" pitchFamily="34" charset="0"/>
              </a:rPr>
              <a:t>月（旧正月）にかけての祭事食卓や贈答などのピーク時</a:t>
            </a:r>
            <a:r>
              <a:rPr lang="ja-JP" altLang="ja-JP" sz="1600" dirty="0">
                <a:latin typeface="Calibri" panose="020F0502020204030204" pitchFamily="34" charset="0"/>
                <a:ea typeface="Meiryo UI" panose="020B0604030504040204" pitchFamily="50" charset="-128"/>
                <a:cs typeface="Arial" panose="020B0604020202020204" pitchFamily="34" charset="0"/>
              </a:rPr>
              <a:t>には、このことが重要になる。</a:t>
            </a:r>
            <a:endParaRPr lang="ja-JP" altLang="ja-JP" sz="1600" dirty="0">
              <a:effectLst/>
              <a:latin typeface="Calibri" panose="020F0502020204030204" pitchFamily="34" charset="0"/>
              <a:ea typeface="游明朝" panose="02020400000000000000" pitchFamily="18" charset="-128"/>
              <a:cs typeface="Arial" panose="020B0604020202020204" pitchFamily="34" charset="0"/>
            </a:endParaRPr>
          </a:p>
        </p:txBody>
      </p:sp>
      <p:sp>
        <p:nvSpPr>
          <p:cNvPr id="8" name="正方形/長方形 7"/>
          <p:cNvSpPr/>
          <p:nvPr/>
        </p:nvSpPr>
        <p:spPr>
          <a:xfrm>
            <a:off x="5392542" y="821268"/>
            <a:ext cx="4342325" cy="5554382"/>
          </a:xfrm>
          <a:prstGeom prst="rect">
            <a:avLst/>
          </a:prstGeom>
          <a:solidFill>
            <a:srgbClr val="EEF1FC"/>
          </a:solidFill>
          <a:ln>
            <a:solidFill>
              <a:schemeClr val="tx1">
                <a:lumMod val="50000"/>
              </a:schemeClr>
            </a:solidFill>
          </a:ln>
        </p:spPr>
        <p:txBody>
          <a:bodyPr wrap="square" anchor="ctr" anchorCtr="0">
            <a:noAutofit/>
          </a:bodyPr>
          <a:lstStyle/>
          <a:p>
            <a:pPr lvl="0" algn="ctr">
              <a:lnSpc>
                <a:spcPct val="130000"/>
              </a:lnSpc>
              <a:spcBef>
                <a:spcPts val="600"/>
              </a:spcBef>
              <a:spcAft>
                <a:spcPts val="600"/>
              </a:spcAft>
            </a:pPr>
            <a:r>
              <a:rPr lang="ja-JP" altLang="en-US" sz="1600" b="1" dirty="0">
                <a:latin typeface="Calibri" panose="020F0502020204030204" pitchFamily="34" charset="0"/>
                <a:ea typeface="Meiryo UI" panose="020B0604030504040204" pitchFamily="50" charset="-128"/>
                <a:cs typeface="Arial" panose="020B0604020202020204" pitchFamily="34" charset="0"/>
              </a:rPr>
              <a:t>輸送包装・販売包装など</a:t>
            </a:r>
            <a:endParaRPr lang="en-US" altLang="ja-JP" sz="1600" b="1" dirty="0">
              <a:latin typeface="Calibri" panose="020F0502020204030204" pitchFamily="34" charset="0"/>
              <a:ea typeface="Meiryo UI" panose="020B0604030504040204" pitchFamily="50" charset="-128"/>
              <a:cs typeface="Arial" panose="020B0604020202020204" pitchFamily="34" charset="0"/>
            </a:endParaRPr>
          </a:p>
          <a:p>
            <a:pPr marL="271463" lvl="0" indent="-271463" algn="just">
              <a:lnSpc>
                <a:spcPct val="130000"/>
              </a:lnSpc>
              <a:spcBef>
                <a:spcPts val="600"/>
              </a:spcBef>
              <a:spcAft>
                <a:spcPts val="600"/>
              </a:spcAft>
            </a:pPr>
            <a:r>
              <a:rPr lang="ja-JP" altLang="en-US" sz="1600" dirty="0"/>
              <a:t>・</a:t>
            </a:r>
            <a:r>
              <a:rPr lang="ja-JP" altLang="en-US" sz="1600" dirty="0">
                <a:latin typeface="Calibri" panose="020F0502020204030204" pitchFamily="34" charset="0"/>
                <a:ea typeface="Meiryo UI" panose="020B0604030504040204" pitchFamily="50" charset="-128"/>
                <a:cs typeface="Arial" panose="020B0604020202020204" pitchFamily="34" charset="0"/>
              </a:rPr>
              <a:t>日本のサプライヤーは、</a:t>
            </a:r>
            <a:r>
              <a:rPr lang="ja-JP" altLang="en-US" sz="1600" dirty="0">
                <a:solidFill>
                  <a:srgbClr val="FF0000"/>
                </a:solidFill>
                <a:latin typeface="Calibri" panose="020F0502020204030204" pitchFamily="34" charset="0"/>
                <a:ea typeface="Meiryo UI" panose="020B0604030504040204" pitchFamily="50" charset="-128"/>
                <a:cs typeface="Arial" panose="020B0604020202020204" pitchFamily="34" charset="0"/>
              </a:rPr>
              <a:t>輸送中の追熟期間</a:t>
            </a:r>
            <a:r>
              <a:rPr lang="ja-JP" altLang="en-US" sz="1600" dirty="0">
                <a:latin typeface="Calibri" panose="020F0502020204030204" pitchFamily="34" charset="0"/>
                <a:ea typeface="Meiryo UI" panose="020B0604030504040204" pitchFamily="50" charset="-128"/>
                <a:cs typeface="Arial" panose="020B0604020202020204" pitchFamily="34" charset="0"/>
              </a:rPr>
              <a:t>を考慮した早期に収穫したり、</a:t>
            </a:r>
            <a:r>
              <a:rPr lang="ja-JP" altLang="en-US" sz="1600" dirty="0">
                <a:solidFill>
                  <a:srgbClr val="FF0000"/>
                </a:solidFill>
                <a:latin typeface="Calibri" panose="020F0502020204030204" pitchFamily="34" charset="0"/>
                <a:ea typeface="Meiryo UI" panose="020B0604030504040204" pitchFamily="50" charset="-128"/>
                <a:cs typeface="Arial" panose="020B0604020202020204" pitchFamily="34" charset="0"/>
              </a:rPr>
              <a:t>二重段ボール</a:t>
            </a:r>
            <a:r>
              <a:rPr lang="ja-JP" altLang="en-US" sz="1600" dirty="0">
                <a:latin typeface="Calibri" panose="020F0502020204030204" pitchFamily="34" charset="0"/>
                <a:ea typeface="Meiryo UI" panose="020B0604030504040204" pitchFamily="50" charset="-128"/>
                <a:cs typeface="Arial" panose="020B0604020202020204" pitchFamily="34" charset="0"/>
              </a:rPr>
              <a:t>の使用、ハードケース・</a:t>
            </a:r>
            <a:r>
              <a:rPr lang="ja-JP" altLang="en-US" sz="1600" dirty="0">
                <a:solidFill>
                  <a:srgbClr val="FF0000"/>
                </a:solidFill>
                <a:latin typeface="Calibri" panose="020F0502020204030204" pitchFamily="34" charset="0"/>
                <a:ea typeface="Meiryo UI" panose="020B0604030504040204" pitchFamily="50" charset="-128"/>
                <a:cs typeface="Arial" panose="020B0604020202020204" pitchFamily="34" charset="0"/>
              </a:rPr>
              <a:t>緩衝材</a:t>
            </a:r>
            <a:r>
              <a:rPr lang="ja-JP" altLang="en-US" sz="1600" dirty="0">
                <a:latin typeface="Calibri" panose="020F0502020204030204" pitchFamily="34" charset="0"/>
                <a:ea typeface="Meiryo UI" panose="020B0604030504040204" pitchFamily="50" charset="-128"/>
                <a:cs typeface="Arial" panose="020B0604020202020204" pitchFamily="34" charset="0"/>
              </a:rPr>
              <a:t>の活用など果物や野菜を安全な方法で包装し、農産物が良好で衛生的な状態で到着できるようにすべきである。</a:t>
            </a:r>
            <a:endParaRPr lang="en-US" altLang="ja-JP" sz="1600" dirty="0">
              <a:latin typeface="Calibri" panose="020F0502020204030204" pitchFamily="34" charset="0"/>
              <a:ea typeface="Meiryo UI" panose="020B0604030504040204" pitchFamily="50" charset="-128"/>
              <a:cs typeface="Arial" panose="020B0604020202020204" pitchFamily="34" charset="0"/>
            </a:endParaRPr>
          </a:p>
          <a:p>
            <a:pPr marL="271463" lvl="0" indent="-271463" algn="just">
              <a:lnSpc>
                <a:spcPct val="130000"/>
              </a:lnSpc>
              <a:spcBef>
                <a:spcPts val="600"/>
              </a:spcBef>
              <a:spcAft>
                <a:spcPts val="600"/>
              </a:spcAft>
            </a:pPr>
            <a:r>
              <a:rPr lang="ja-JP" altLang="en-US" sz="1600" dirty="0"/>
              <a:t>・</a:t>
            </a:r>
            <a:r>
              <a:rPr lang="ja-JP" altLang="en-US" sz="1600" dirty="0">
                <a:latin typeface="Calibri" panose="020F0502020204030204" pitchFamily="34" charset="0"/>
                <a:ea typeface="Meiryo UI" panose="020B0604030504040204" pitchFamily="50" charset="-128"/>
                <a:cs typeface="Arial" panose="020B0604020202020204" pitchFamily="34" charset="0"/>
              </a:rPr>
              <a:t>低コストを維持しつつ、包装品質を向上させ、保存期間を延長するための革新的かつ高度な技術の利用は評価される。</a:t>
            </a:r>
            <a:endParaRPr lang="en-US" altLang="ja-JP" sz="1600" dirty="0">
              <a:latin typeface="Calibri" panose="020F0502020204030204" pitchFamily="34" charset="0"/>
              <a:ea typeface="Meiryo UI" panose="020B0604030504040204" pitchFamily="50" charset="-128"/>
              <a:cs typeface="Arial" panose="020B0604020202020204" pitchFamily="34" charset="0"/>
            </a:endParaRPr>
          </a:p>
          <a:p>
            <a:pPr marL="271463" lvl="0" indent="-271463" algn="just">
              <a:lnSpc>
                <a:spcPct val="130000"/>
              </a:lnSpc>
              <a:spcBef>
                <a:spcPts val="600"/>
              </a:spcBef>
              <a:spcAft>
                <a:spcPts val="600"/>
              </a:spcAft>
            </a:pPr>
            <a:r>
              <a:rPr lang="ja-JP" altLang="en-US" sz="1600" dirty="0"/>
              <a:t>・</a:t>
            </a:r>
            <a:r>
              <a:rPr lang="ja-JP" altLang="en-US" sz="1600" dirty="0">
                <a:latin typeface="Calibri" panose="020F0502020204030204" pitchFamily="34" charset="0"/>
                <a:ea typeface="Meiryo UI" panose="020B0604030504040204" pitchFamily="50" charset="-128"/>
                <a:cs typeface="Arial" panose="020B0604020202020204" pitchFamily="34" charset="0"/>
              </a:rPr>
              <a:t>果物は、一般的には</a:t>
            </a:r>
            <a:r>
              <a:rPr lang="ja-JP" altLang="en-US" sz="1600" dirty="0">
                <a:solidFill>
                  <a:srgbClr val="FF0000"/>
                </a:solidFill>
                <a:latin typeface="Calibri" panose="020F0502020204030204" pitchFamily="34" charset="0"/>
                <a:ea typeface="Meiryo UI" panose="020B0604030504040204" pitchFamily="50" charset="-128"/>
                <a:cs typeface="Arial" panose="020B0604020202020204" pitchFamily="34" charset="0"/>
              </a:rPr>
              <a:t>輸送梱包は、痛み防止重視</a:t>
            </a:r>
            <a:r>
              <a:rPr lang="ja-JP" altLang="en-US" sz="1600" dirty="0">
                <a:latin typeface="Calibri" panose="020F0502020204030204" pitchFamily="34" charset="0"/>
                <a:ea typeface="Meiryo UI" panose="020B0604030504040204" pitchFamily="50" charset="-128"/>
                <a:cs typeface="Arial" panose="020B0604020202020204" pitchFamily="34" charset="0"/>
              </a:rPr>
              <a:t>であるが、</a:t>
            </a:r>
            <a:r>
              <a:rPr lang="ja-JP" altLang="en-US" sz="1600" dirty="0">
                <a:solidFill>
                  <a:srgbClr val="FF0000"/>
                </a:solidFill>
                <a:latin typeface="Calibri" panose="020F0502020204030204" pitchFamily="34" charset="0"/>
                <a:ea typeface="Meiryo UI" panose="020B0604030504040204" pitchFamily="50" charset="-128"/>
                <a:cs typeface="Arial" panose="020B0604020202020204" pitchFamily="34" charset="0"/>
              </a:rPr>
              <a:t>販売梱包は、見栄え重視</a:t>
            </a:r>
            <a:r>
              <a:rPr lang="ja-JP" altLang="en-US" sz="1600" dirty="0">
                <a:latin typeface="Calibri" panose="020F0502020204030204" pitchFamily="34" charset="0"/>
                <a:ea typeface="Meiryo UI" panose="020B0604030504040204" pitchFamily="50" charset="-128"/>
                <a:cs typeface="Arial" panose="020B0604020202020204" pitchFamily="34" charset="0"/>
              </a:rPr>
              <a:t>で、マレーシアバイヤー側が、ギフトボックス・プチギフトといったように、ターゲット層毎に再梱包しているケースも見られる。他方、再包装の必要性を減らすことを求めるバイヤーもいるため、卸売業者への配送に適した状態で包装すること考えられる。</a:t>
            </a:r>
            <a:endParaRPr lang="ja-JP" altLang="ja-JP" sz="1600" dirty="0">
              <a:effectLst/>
              <a:latin typeface="Calibri" panose="020F0502020204030204" pitchFamily="34" charset="0"/>
              <a:ea typeface="游明朝" panose="02020400000000000000" pitchFamily="18" charset="-128"/>
              <a:cs typeface="Arial" panose="020B0604020202020204" pitchFamily="34" charset="0"/>
            </a:endParaRPr>
          </a:p>
        </p:txBody>
      </p:sp>
    </p:spTree>
    <p:extLst>
      <p:ext uri="{BB962C8B-B14F-4D97-AF65-F5344CB8AC3E}">
        <p14:creationId xmlns:p14="http://schemas.microsoft.com/office/powerpoint/2010/main" val="72324440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消費者向け販売促進</a:t>
            </a:r>
            <a:br>
              <a:rPr lang="en-US" altLang="ja-JP" sz="1800"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オフラインでのプロモーション活動</a:t>
            </a:r>
            <a:endParaRPr kumimoji="1" lang="ja-JP" altLang="en-US" dirty="0">
              <a:latin typeface="Meiryo UI" panose="020B0604030504040204" pitchFamily="50" charset="-128"/>
              <a:ea typeface="Meiryo UI" panose="020B0604030504040204" pitchFamily="50" charset="-128"/>
            </a:endParaRPr>
          </a:p>
        </p:txBody>
      </p:sp>
      <p:sp>
        <p:nvSpPr>
          <p:cNvPr id="4" name="正方形/長方形 3"/>
          <p:cNvSpPr/>
          <p:nvPr/>
        </p:nvSpPr>
        <p:spPr>
          <a:xfrm>
            <a:off x="182243" y="1116377"/>
            <a:ext cx="3096344" cy="5111770"/>
          </a:xfrm>
          <a:prstGeom prst="rect">
            <a:avLst/>
          </a:prstGeom>
          <a:solidFill>
            <a:srgbClr val="EEF1FC"/>
          </a:solidFill>
          <a:ln>
            <a:solidFill>
              <a:schemeClr val="tx1">
                <a:lumMod val="50000"/>
              </a:schemeClr>
            </a:solidFill>
          </a:ln>
        </p:spPr>
        <p:txBody>
          <a:bodyPr wrap="square" anchor="ctr" anchorCtr="0">
            <a:noAutofit/>
          </a:bodyPr>
          <a:lstStyle/>
          <a:p>
            <a:pPr algn="just">
              <a:lnSpc>
                <a:spcPct val="130000"/>
              </a:lnSpc>
              <a:spcBef>
                <a:spcPts val="600"/>
              </a:spcBef>
              <a:spcAft>
                <a:spcPts val="1200"/>
              </a:spcAft>
            </a:pPr>
            <a:r>
              <a:rPr lang="ja-JP" altLang="ja-JP" sz="1600" b="1" dirty="0">
                <a:latin typeface="Calibri" panose="020F0502020204030204" pitchFamily="34" charset="0"/>
                <a:ea typeface="Meiryo UI" panose="020B0604030504040204" pitchFamily="50" charset="-128"/>
                <a:cs typeface="Arial" panose="020B0604020202020204" pitchFamily="34" charset="0"/>
              </a:rPr>
              <a:t>販売説明会、試食コーナー、フードフェア</a:t>
            </a:r>
            <a:r>
              <a:rPr lang="ja-JP" altLang="en-US" sz="1600" b="1" dirty="0">
                <a:latin typeface="Calibri" panose="020F0502020204030204" pitchFamily="34" charset="0"/>
                <a:ea typeface="Meiryo UI" panose="020B0604030504040204" pitchFamily="50" charset="-128"/>
                <a:cs typeface="Arial" panose="020B0604020202020204" pitchFamily="34" charset="0"/>
              </a:rPr>
              <a:t>など</a:t>
            </a:r>
            <a:endParaRPr lang="en-US" altLang="ja-JP" sz="1600" b="1" dirty="0">
              <a:latin typeface="Calibri" panose="020F0502020204030204" pitchFamily="34" charset="0"/>
              <a:ea typeface="Meiryo UI" panose="020B0604030504040204" pitchFamily="50" charset="-128"/>
              <a:cs typeface="Arial" panose="020B0604020202020204" pitchFamily="34" charset="0"/>
            </a:endParaRPr>
          </a:p>
          <a:p>
            <a:pPr algn="just">
              <a:lnSpc>
                <a:spcPct val="130000"/>
              </a:lnSpc>
              <a:spcBef>
                <a:spcPts val="600"/>
              </a:spcBef>
              <a:spcAft>
                <a:spcPts val="1200"/>
              </a:spcAft>
            </a:pPr>
            <a:r>
              <a:rPr lang="ja-JP" altLang="ja-JP" sz="1600" dirty="0">
                <a:latin typeface="Calibri" panose="020F0502020204030204" pitchFamily="34" charset="0"/>
                <a:ea typeface="Meiryo UI" panose="020B0604030504040204" pitchFamily="50" charset="-128"/>
                <a:cs typeface="Arial" panose="020B0604020202020204" pitchFamily="34" charset="0"/>
              </a:rPr>
              <a:t>マレーシアの消費者は一般的に、商品を購入する前に見て、触って、味見することを好む。日本の政府機関、業界団体、サプライヤーは、現地の輸入業者や流通業者と協力して、</a:t>
            </a:r>
            <a:r>
              <a:rPr lang="ja-JP" altLang="ja-JP" sz="1600" dirty="0">
                <a:solidFill>
                  <a:srgbClr val="FF0000"/>
                </a:solidFill>
                <a:latin typeface="Calibri" panose="020F0502020204030204" pitchFamily="34" charset="0"/>
                <a:ea typeface="Meiryo UI" panose="020B0604030504040204" pitchFamily="50" charset="-128"/>
                <a:cs typeface="Arial" panose="020B0604020202020204" pitchFamily="34" charset="0"/>
              </a:rPr>
              <a:t>販売説明会、試食コーナー、フードフェア、現地シェフによる料理の実演、料理教室、小売店やショッピングモールでのその他の販売促進活動</a:t>
            </a:r>
            <a:r>
              <a:rPr lang="ja-JP" altLang="ja-JP" sz="1600" dirty="0">
                <a:latin typeface="Calibri" panose="020F0502020204030204" pitchFamily="34" charset="0"/>
                <a:ea typeface="Meiryo UI" panose="020B0604030504040204" pitchFamily="50" charset="-128"/>
                <a:cs typeface="Arial" panose="020B0604020202020204" pitchFamily="34" charset="0"/>
              </a:rPr>
              <a:t>を行い、日本産農産物を紹介し認知度を上げることが考えられる</a:t>
            </a:r>
            <a:endParaRPr lang="ja-JP" altLang="en-US" sz="1600" dirty="0">
              <a:latin typeface="Meiryo UI" panose="020B0604030504040204" pitchFamily="50" charset="-128"/>
              <a:ea typeface="Meiryo UI" panose="020B0604030504040204" pitchFamily="50" charset="-128"/>
              <a:cs typeface="Arial" panose="020B0604020202020204" pitchFamily="34" charset="0"/>
            </a:endParaRPr>
          </a:p>
        </p:txBody>
      </p:sp>
      <p:sp>
        <p:nvSpPr>
          <p:cNvPr id="6" name="正方形/長方形 5"/>
          <p:cNvSpPr/>
          <p:nvPr/>
        </p:nvSpPr>
        <p:spPr>
          <a:xfrm>
            <a:off x="3485377" y="1124744"/>
            <a:ext cx="3096344" cy="5111770"/>
          </a:xfrm>
          <a:prstGeom prst="rect">
            <a:avLst/>
          </a:prstGeom>
          <a:solidFill>
            <a:srgbClr val="EEF1FC"/>
          </a:solidFill>
          <a:ln>
            <a:solidFill>
              <a:schemeClr val="tx1">
                <a:lumMod val="50000"/>
              </a:schemeClr>
            </a:solidFill>
          </a:ln>
        </p:spPr>
        <p:txBody>
          <a:bodyPr wrap="square" anchor="ctr" anchorCtr="0">
            <a:noAutofit/>
          </a:bodyPr>
          <a:lstStyle/>
          <a:p>
            <a:pPr algn="ctr"/>
            <a:r>
              <a:rPr lang="ja-JP" altLang="ja-JP" b="1" dirty="0">
                <a:latin typeface="Meiryo UI" panose="020B0604030504040204" pitchFamily="50" charset="-128"/>
                <a:ea typeface="Meiryo UI" panose="020B0604030504040204" pitchFamily="50" charset="-128"/>
              </a:rPr>
              <a:t>食品イベントへの参加</a:t>
            </a:r>
            <a:endParaRPr lang="en-US" altLang="ja-JP" b="1" dirty="0">
              <a:latin typeface="Meiryo UI" panose="020B0604030504040204" pitchFamily="50" charset="-128"/>
              <a:ea typeface="Meiryo UI" panose="020B0604030504040204" pitchFamily="50" charset="-128"/>
            </a:endParaRPr>
          </a:p>
          <a:p>
            <a:endParaRPr lang="en-US" altLang="ja-JP" dirty="0">
              <a:latin typeface="Meiryo UI" panose="020B0604030504040204" pitchFamily="50" charset="-128"/>
              <a:ea typeface="Meiryo UI" panose="020B0604030504040204" pitchFamily="50" charset="-128"/>
            </a:endParaRPr>
          </a:p>
          <a:p>
            <a:pPr marL="271463" indent="-271463"/>
            <a:r>
              <a:rPr lang="ja-JP" altLang="en-US" sz="1800" dirty="0"/>
              <a:t>・</a:t>
            </a:r>
            <a:r>
              <a:rPr lang="ja-JP" altLang="ja-JP" dirty="0">
                <a:latin typeface="Meiryo UI" panose="020B0604030504040204" pitchFamily="50" charset="-128"/>
                <a:ea typeface="Meiryo UI" panose="020B0604030504040204" pitchFamily="50" charset="-128"/>
              </a:rPr>
              <a:t>日本のサプライヤーは現地のパートナーと協力して、</a:t>
            </a:r>
            <a:r>
              <a:rPr lang="ja-JP" altLang="ja-JP" dirty="0">
                <a:solidFill>
                  <a:srgbClr val="FF0000"/>
                </a:solidFill>
                <a:latin typeface="Meiryo UI" panose="020B0604030504040204" pitchFamily="50" charset="-128"/>
                <a:ea typeface="Meiryo UI" panose="020B0604030504040204" pitchFamily="50" charset="-128"/>
              </a:rPr>
              <a:t>料理コンテストへの果物や野菜の供給</a:t>
            </a:r>
            <a:r>
              <a:rPr lang="ja-JP" altLang="ja-JP" dirty="0">
                <a:latin typeface="Meiryo UI" panose="020B0604030504040204" pitchFamily="50" charset="-128"/>
                <a:ea typeface="Meiryo UI" panose="020B0604030504040204" pitchFamily="50" charset="-128"/>
              </a:rPr>
              <a:t>や、「</a:t>
            </a:r>
            <a:r>
              <a:rPr lang="en-CA" altLang="ja-JP" dirty="0" err="1">
                <a:latin typeface="Meiryo UI" panose="020B0604030504040204" pitchFamily="50" charset="-128"/>
                <a:ea typeface="Meiryo UI" panose="020B0604030504040204" pitchFamily="50" charset="-128"/>
                <a:hlinkClick r:id="rId2"/>
              </a:rPr>
              <a:t>Culinaire</a:t>
            </a:r>
            <a:r>
              <a:rPr lang="en-CA" altLang="ja-JP" dirty="0">
                <a:latin typeface="Meiryo UI" panose="020B0604030504040204" pitchFamily="50" charset="-128"/>
                <a:ea typeface="Meiryo UI" panose="020B0604030504040204" pitchFamily="50" charset="-128"/>
                <a:hlinkClick r:id="rId2"/>
              </a:rPr>
              <a:t> Malaysia</a:t>
            </a:r>
            <a:r>
              <a:rPr lang="ja-JP" altLang="ja-JP" dirty="0">
                <a:latin typeface="Meiryo UI" panose="020B0604030504040204" pitchFamily="50" charset="-128"/>
                <a:ea typeface="Meiryo UI" panose="020B0604030504040204" pitchFamily="50" charset="-128"/>
              </a:rPr>
              <a:t>」などの権威ある</a:t>
            </a:r>
            <a:r>
              <a:rPr lang="ja-JP" altLang="ja-JP" dirty="0">
                <a:solidFill>
                  <a:srgbClr val="FF0000"/>
                </a:solidFill>
                <a:latin typeface="Meiryo UI" panose="020B0604030504040204" pitchFamily="50" charset="-128"/>
                <a:ea typeface="Meiryo UI" panose="020B0604030504040204" pitchFamily="50" charset="-128"/>
              </a:rPr>
              <a:t>食品イベントへの参加</a:t>
            </a:r>
            <a:r>
              <a:rPr lang="ja-JP" altLang="ja-JP" dirty="0">
                <a:latin typeface="Meiryo UI" panose="020B0604030504040204" pitchFamily="50" charset="-128"/>
                <a:ea typeface="Meiryo UI" panose="020B0604030504040204" pitchFamily="50" charset="-128"/>
              </a:rPr>
              <a:t>を後援することもできる。</a:t>
            </a:r>
            <a:endParaRPr lang="en-US" altLang="ja-JP" dirty="0">
              <a:latin typeface="Meiryo UI" panose="020B0604030504040204" pitchFamily="50" charset="-128"/>
              <a:ea typeface="Meiryo UI" panose="020B0604030504040204" pitchFamily="50" charset="-128"/>
            </a:endParaRPr>
          </a:p>
          <a:p>
            <a:pPr marL="271463" indent="-271463"/>
            <a:endParaRPr lang="en-US" altLang="ja-JP" dirty="0">
              <a:latin typeface="Meiryo UI" panose="020B0604030504040204" pitchFamily="50" charset="-128"/>
              <a:ea typeface="Meiryo UI" panose="020B0604030504040204" pitchFamily="50" charset="-128"/>
            </a:endParaRPr>
          </a:p>
          <a:p>
            <a:pPr marL="271463" indent="-271463"/>
            <a:r>
              <a:rPr lang="ja-JP" altLang="en-US" sz="1800" dirty="0"/>
              <a:t>・</a:t>
            </a:r>
            <a:r>
              <a:rPr lang="ja-JP" altLang="ja-JP" dirty="0">
                <a:latin typeface="Meiryo UI" panose="020B0604030504040204" pitchFamily="50" charset="-128"/>
                <a:ea typeface="Meiryo UI" panose="020B0604030504040204" pitchFamily="50" charset="-128"/>
              </a:rPr>
              <a:t>さらに、日本の青果物輸出業者は、</a:t>
            </a:r>
            <a:r>
              <a:rPr lang="en-CA" altLang="ja-JP" dirty="0">
                <a:latin typeface="Meiryo UI" panose="020B0604030504040204" pitchFamily="50" charset="-128"/>
                <a:ea typeface="Meiryo UI" panose="020B0604030504040204" pitchFamily="50" charset="-128"/>
              </a:rPr>
              <a:t>JETRO</a:t>
            </a:r>
            <a:r>
              <a:rPr lang="ja-JP" altLang="ja-JP" dirty="0" err="1">
                <a:latin typeface="Meiryo UI" panose="020B0604030504040204" pitchFamily="50" charset="-128"/>
                <a:ea typeface="Meiryo UI" panose="020B0604030504040204" pitchFamily="50" charset="-128"/>
              </a:rPr>
              <a:t>、</a:t>
            </a:r>
            <a:r>
              <a:rPr lang="en-CA" altLang="ja-JP" dirty="0">
                <a:latin typeface="Meiryo UI" panose="020B0604030504040204" pitchFamily="50" charset="-128"/>
                <a:ea typeface="Meiryo UI" panose="020B0604030504040204" pitchFamily="50" charset="-128"/>
              </a:rPr>
              <a:t>JFOODO</a:t>
            </a:r>
            <a:r>
              <a:rPr lang="ja-JP" altLang="ja-JP" dirty="0">
                <a:latin typeface="Meiryo UI" panose="020B0604030504040204" pitchFamily="50" charset="-128"/>
                <a:ea typeface="Meiryo UI" panose="020B0604030504040204" pitchFamily="50" charset="-128"/>
              </a:rPr>
              <a:t>や自治体や業界団体が実施するプロ</a:t>
            </a:r>
            <a:r>
              <a:rPr lang="ja-JP" altLang="en-US" dirty="0">
                <a:latin typeface="Meiryo UI" panose="020B0604030504040204" pitchFamily="50" charset="-128"/>
                <a:ea typeface="Meiryo UI" panose="020B0604030504040204" pitchFamily="50" charset="-128"/>
              </a:rPr>
              <a:t>モ</a:t>
            </a:r>
            <a:r>
              <a:rPr lang="ja-JP" altLang="ja-JP" dirty="0">
                <a:latin typeface="Meiryo UI" panose="020B0604030504040204" pitchFamily="50" charset="-128"/>
                <a:ea typeface="Meiryo UI" panose="020B0604030504040204" pitchFamily="50" charset="-128"/>
              </a:rPr>
              <a:t>ーションイベントに参加することが考えられる。</a:t>
            </a:r>
          </a:p>
        </p:txBody>
      </p:sp>
      <p:sp>
        <p:nvSpPr>
          <p:cNvPr id="8" name="正方形/長方形 7"/>
          <p:cNvSpPr/>
          <p:nvPr/>
        </p:nvSpPr>
        <p:spPr>
          <a:xfrm>
            <a:off x="6721744" y="1134177"/>
            <a:ext cx="3096344" cy="5111770"/>
          </a:xfrm>
          <a:prstGeom prst="rect">
            <a:avLst/>
          </a:prstGeom>
          <a:solidFill>
            <a:srgbClr val="EEF1FC"/>
          </a:solidFill>
          <a:ln>
            <a:solidFill>
              <a:schemeClr val="tx1">
                <a:lumMod val="50000"/>
              </a:schemeClr>
            </a:solidFill>
          </a:ln>
        </p:spPr>
        <p:txBody>
          <a:bodyPr wrap="square" anchor="ctr" anchorCtr="0">
            <a:noAutofit/>
          </a:bodyPr>
          <a:lstStyle/>
          <a:p>
            <a:pPr algn="ctr"/>
            <a:r>
              <a:rPr lang="ja-JP" altLang="en-US" b="1" dirty="0">
                <a:latin typeface="Meiryo UI" panose="020B0604030504040204" pitchFamily="50" charset="-128"/>
                <a:ea typeface="Meiryo UI" panose="020B0604030504040204" pitchFamily="50" charset="-128"/>
              </a:rPr>
              <a:t>印刷メディアの利用</a:t>
            </a:r>
            <a:endParaRPr lang="en-US" altLang="ja-JP" b="1" dirty="0">
              <a:latin typeface="Meiryo UI" panose="020B0604030504040204" pitchFamily="50" charset="-128"/>
              <a:ea typeface="Meiryo UI" panose="020B0604030504040204" pitchFamily="50" charset="-128"/>
            </a:endParaRPr>
          </a:p>
          <a:p>
            <a:endParaRPr lang="en-US" altLang="ja-JP" dirty="0">
              <a:latin typeface="Meiryo UI" panose="020B0604030504040204" pitchFamily="50" charset="-128"/>
              <a:ea typeface="Meiryo UI" panose="020B0604030504040204" pitchFamily="50" charset="-128"/>
            </a:endParaRPr>
          </a:p>
          <a:p>
            <a:pPr marL="271463" indent="-271463"/>
            <a:r>
              <a:rPr lang="ja-JP" altLang="en-US" sz="1800" dirty="0"/>
              <a:t>・</a:t>
            </a:r>
            <a:r>
              <a:rPr lang="ja-JP" altLang="ja-JP" dirty="0">
                <a:latin typeface="Meiryo UI" panose="020B0604030504040204" pitchFamily="50" charset="-128"/>
                <a:ea typeface="Meiryo UI" panose="020B0604030504040204" pitchFamily="50" charset="-128"/>
              </a:rPr>
              <a:t>日本のサプライヤーは、広告、特集、スポンサー付きコンテンツなどのために印刷メディア（新聞や雑誌）と協力するなど、他のマーケティング手法も模索することができる。</a:t>
            </a:r>
            <a:endParaRPr lang="en-US" altLang="ja-JP" dirty="0">
              <a:latin typeface="Meiryo UI" panose="020B0604030504040204" pitchFamily="50" charset="-128"/>
              <a:ea typeface="Meiryo UI" panose="020B0604030504040204" pitchFamily="50" charset="-128"/>
            </a:endParaRPr>
          </a:p>
          <a:p>
            <a:pPr marL="271463" indent="-271463"/>
            <a:endParaRPr lang="en-US" altLang="ja-JP" dirty="0">
              <a:latin typeface="Meiryo UI" panose="020B0604030504040204" pitchFamily="50" charset="-128"/>
              <a:ea typeface="Meiryo UI" panose="020B0604030504040204" pitchFamily="50" charset="-128"/>
            </a:endParaRPr>
          </a:p>
          <a:p>
            <a:pPr marL="271463" indent="-271463"/>
            <a:r>
              <a:rPr lang="ja-JP" altLang="en-US" sz="1800" dirty="0"/>
              <a:t>・</a:t>
            </a:r>
            <a:r>
              <a:rPr lang="ja-JP" altLang="en-US" dirty="0">
                <a:latin typeface="Meiryo UI" panose="020B0604030504040204" pitchFamily="50" charset="-128"/>
                <a:ea typeface="Meiryo UI" panose="020B0604030504040204" pitchFamily="50" charset="-128"/>
              </a:rPr>
              <a:t>マレーシアで販売されている高級ライフスタイル雑誌の例として、</a:t>
            </a:r>
            <a:r>
              <a:rPr lang="en-US" altLang="ja-JP" dirty="0" err="1">
                <a:solidFill>
                  <a:srgbClr val="FF0000"/>
                </a:solidFill>
                <a:latin typeface="Meiryo UI" panose="020B0604030504040204" pitchFamily="50" charset="-128"/>
                <a:ea typeface="Meiryo UI" panose="020B0604030504040204" pitchFamily="50" charset="-128"/>
              </a:rPr>
              <a:t>Tatler</a:t>
            </a:r>
            <a:r>
              <a:rPr lang="en-US" altLang="ja-JP" dirty="0">
                <a:solidFill>
                  <a:srgbClr val="FF0000"/>
                </a:solidFill>
                <a:latin typeface="Meiryo UI" panose="020B0604030504040204" pitchFamily="50" charset="-128"/>
                <a:ea typeface="Meiryo UI" panose="020B0604030504040204" pitchFamily="50" charset="-128"/>
              </a:rPr>
              <a:t> Malaysia</a:t>
            </a:r>
            <a:r>
              <a:rPr lang="ja-JP" altLang="en-US" dirty="0">
                <a:solidFill>
                  <a:srgbClr val="FF0000"/>
                </a:solidFill>
                <a:latin typeface="Meiryo UI" panose="020B0604030504040204" pitchFamily="50" charset="-128"/>
                <a:ea typeface="Meiryo UI" panose="020B0604030504040204" pitchFamily="50" charset="-128"/>
              </a:rPr>
              <a:t>と</a:t>
            </a:r>
            <a:r>
              <a:rPr lang="en-US" altLang="ja-JP" dirty="0" err="1">
                <a:solidFill>
                  <a:srgbClr val="FF0000"/>
                </a:solidFill>
                <a:latin typeface="Meiryo UI" panose="020B0604030504040204" pitchFamily="50" charset="-128"/>
                <a:ea typeface="Meiryo UI" panose="020B0604030504040204" pitchFamily="50" charset="-128"/>
              </a:rPr>
              <a:t>Buro</a:t>
            </a:r>
            <a:r>
              <a:rPr lang="en-US" altLang="ja-JP" dirty="0">
                <a:solidFill>
                  <a:srgbClr val="FF0000"/>
                </a:solidFill>
                <a:latin typeface="Meiryo UI" panose="020B0604030504040204" pitchFamily="50" charset="-128"/>
                <a:ea typeface="Meiryo UI" panose="020B0604030504040204" pitchFamily="50" charset="-128"/>
              </a:rPr>
              <a:t> Malaysia</a:t>
            </a:r>
            <a:r>
              <a:rPr lang="ja-JP" altLang="en-US" dirty="0">
                <a:latin typeface="Meiryo UI" panose="020B0604030504040204" pitchFamily="50" charset="-128"/>
                <a:ea typeface="Meiryo UI" panose="020B0604030504040204" pitchFamily="50" charset="-128"/>
              </a:rPr>
              <a:t>がある。</a:t>
            </a:r>
            <a:endParaRPr lang="en-US" altLang="ja-JP" dirty="0">
              <a:latin typeface="Meiryo UI" panose="020B0604030504040204" pitchFamily="50" charset="-128"/>
              <a:ea typeface="Meiryo UI" panose="020B0604030504040204" pitchFamily="50" charset="-128"/>
            </a:endParaRPr>
          </a:p>
          <a:p>
            <a:pPr marL="271463" indent="-271463"/>
            <a:endParaRPr lang="en-US" altLang="ja-JP" dirty="0">
              <a:latin typeface="Meiryo UI" panose="020B0604030504040204" pitchFamily="50" charset="-128"/>
              <a:ea typeface="Meiryo UI" panose="020B0604030504040204" pitchFamily="50" charset="-128"/>
            </a:endParaRPr>
          </a:p>
          <a:p>
            <a:pPr marL="271463" indent="-271463"/>
            <a:r>
              <a:rPr lang="ja-JP" altLang="en-US" sz="1800" dirty="0"/>
              <a:t>・</a:t>
            </a:r>
            <a:r>
              <a:rPr lang="ja-JP" altLang="en-US" dirty="0">
                <a:latin typeface="Meiryo UI" panose="020B0604030504040204" pitchFamily="50" charset="-128"/>
                <a:ea typeface="Meiryo UI" panose="020B0604030504040204" pitchFamily="50" charset="-128"/>
              </a:rPr>
              <a:t>また、</a:t>
            </a:r>
            <a:r>
              <a:rPr lang="en-US" altLang="ja-JP" dirty="0">
                <a:solidFill>
                  <a:srgbClr val="FF0000"/>
                </a:solidFill>
                <a:latin typeface="Meiryo UI" panose="020B0604030504040204" pitchFamily="50" charset="-128"/>
                <a:ea typeface="Meiryo UI" panose="020B0604030504040204" pitchFamily="50" charset="-128"/>
              </a:rPr>
              <a:t>KL Foodie</a:t>
            </a:r>
            <a:r>
              <a:rPr lang="ja-JP" altLang="en-US" dirty="0">
                <a:latin typeface="Meiryo UI" panose="020B0604030504040204" pitchFamily="50" charset="-128"/>
                <a:ea typeface="Meiryo UI" panose="020B0604030504040204" pitchFamily="50" charset="-128"/>
              </a:rPr>
              <a:t>は、</a:t>
            </a:r>
            <a:r>
              <a:rPr lang="en-US" altLang="ja-JP" dirty="0">
                <a:latin typeface="Meiryo UI" panose="020B0604030504040204" pitchFamily="50" charset="-128"/>
                <a:ea typeface="Meiryo UI" panose="020B0604030504040204" pitchFamily="50" charset="-128"/>
              </a:rPr>
              <a:t>KL</a:t>
            </a:r>
            <a:r>
              <a:rPr lang="ja-JP" altLang="en-US" dirty="0">
                <a:latin typeface="Meiryo UI" panose="020B0604030504040204" pitchFamily="50" charset="-128"/>
                <a:ea typeface="Meiryo UI" panose="020B0604030504040204" pitchFamily="50" charset="-128"/>
              </a:rPr>
              <a:t>のカフェやレストラン、食べ物に関するビデオや記事を掲載するフードブログを</a:t>
            </a:r>
            <a:r>
              <a:rPr lang="en-US" altLang="ja-JP" dirty="0">
                <a:latin typeface="Meiryo UI" panose="020B0604030504040204" pitchFamily="50" charset="-128"/>
                <a:ea typeface="Meiryo UI" panose="020B0604030504040204" pitchFamily="50" charset="-128"/>
              </a:rPr>
              <a:t>Facebook</a:t>
            </a:r>
            <a:r>
              <a:rPr lang="ja-JP" altLang="en-US" dirty="0">
                <a:latin typeface="Meiryo UI" panose="020B0604030504040204" pitchFamily="50" charset="-128"/>
                <a:ea typeface="Meiryo UI" panose="020B0604030504040204" pitchFamily="50" charset="-128"/>
              </a:rPr>
              <a:t>に投稿することで月間</a:t>
            </a:r>
            <a:r>
              <a:rPr lang="en-US" altLang="ja-JP" dirty="0">
                <a:latin typeface="Meiryo UI" panose="020B0604030504040204" pitchFamily="50" charset="-128"/>
                <a:ea typeface="Meiryo UI" panose="020B0604030504040204" pitchFamily="50" charset="-128"/>
              </a:rPr>
              <a:t>1</a:t>
            </a:r>
            <a:r>
              <a:rPr lang="ja-JP" altLang="en-US" dirty="0">
                <a:latin typeface="Meiryo UI" panose="020B0604030504040204" pitchFamily="50" charset="-128"/>
                <a:ea typeface="Meiryo UI" panose="020B0604030504040204" pitchFamily="50" charset="-128"/>
              </a:rPr>
              <a:t>億リーチとなっている。</a:t>
            </a:r>
            <a:endParaRPr lang="ja-JP" altLang="ja-JP"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7403331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Autofit/>
          </a:bodyPr>
          <a:lstStyle/>
          <a:p>
            <a:r>
              <a:rPr lang="ja-JP" altLang="en-US" sz="1800" dirty="0">
                <a:latin typeface="Meiryo UI" panose="020B0604030504040204" pitchFamily="50" charset="-128"/>
                <a:ea typeface="Meiryo UI" panose="020B0604030504040204" pitchFamily="50" charset="-128"/>
              </a:rPr>
              <a:t>消費者向け販売促進</a:t>
            </a:r>
            <a:br>
              <a:rPr lang="en-US" altLang="ja-JP" sz="1800"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　オンラインプロモーション活動</a:t>
            </a:r>
            <a:endParaRPr kumimoji="1" lang="ja-JP" altLang="en-US" dirty="0">
              <a:latin typeface="Meiryo UI" panose="020B0604030504040204" pitchFamily="50" charset="-128"/>
              <a:ea typeface="Meiryo UI" panose="020B0604030504040204" pitchFamily="50" charset="-128"/>
            </a:endParaRPr>
          </a:p>
        </p:txBody>
      </p:sp>
      <p:sp>
        <p:nvSpPr>
          <p:cNvPr id="4" name="正方形/長方形 3"/>
          <p:cNvSpPr/>
          <p:nvPr/>
        </p:nvSpPr>
        <p:spPr>
          <a:xfrm>
            <a:off x="235867" y="980728"/>
            <a:ext cx="9362260" cy="3104711"/>
          </a:xfrm>
          <a:prstGeom prst="rect">
            <a:avLst/>
          </a:prstGeom>
          <a:solidFill>
            <a:srgbClr val="EEF1FC"/>
          </a:solidFill>
          <a:ln>
            <a:solidFill>
              <a:schemeClr val="tx1">
                <a:lumMod val="50000"/>
              </a:schemeClr>
            </a:solidFill>
          </a:ln>
        </p:spPr>
        <p:txBody>
          <a:bodyPr wrap="square" anchor="ctr" anchorCtr="0">
            <a:noAutofit/>
          </a:bodyPr>
          <a:lstStyle/>
          <a:p>
            <a:pPr algn="ctr">
              <a:lnSpc>
                <a:spcPct val="130000"/>
              </a:lnSpc>
            </a:pPr>
            <a:r>
              <a:rPr lang="ja-JP" altLang="ja-JP" sz="1600" b="1" dirty="0">
                <a:latin typeface="Meiryo UI" panose="020B0604030504040204" pitchFamily="50" charset="-128"/>
                <a:ea typeface="Meiryo UI" panose="020B0604030504040204" pitchFamily="50" charset="-128"/>
                <a:cs typeface="Arial" panose="020B0604020202020204" pitchFamily="34" charset="0"/>
              </a:rPr>
              <a:t>ソーシャルメディアやインターネットマーケティング</a:t>
            </a:r>
            <a:endParaRPr lang="en-US" altLang="ja-JP" sz="1600" b="1" dirty="0">
              <a:latin typeface="Meiryo UI" panose="020B0604030504040204" pitchFamily="50" charset="-128"/>
              <a:ea typeface="Meiryo UI" panose="020B0604030504040204" pitchFamily="50" charset="-128"/>
              <a:cs typeface="Arial" panose="020B0604020202020204" pitchFamily="34" charset="0"/>
            </a:endParaRPr>
          </a:p>
          <a:p>
            <a:pPr marL="177800" indent="-177800" algn="just">
              <a:lnSpc>
                <a:spcPct val="130000"/>
              </a:lnSpc>
            </a:pPr>
            <a:r>
              <a:rPr lang="ja-JP" altLang="en-US" sz="1600" dirty="0"/>
              <a:t>・</a:t>
            </a:r>
            <a:r>
              <a:rPr lang="ja-JP" altLang="ja-JP" sz="1600" dirty="0">
                <a:latin typeface="Meiryo UI" panose="020B0604030504040204" pitchFamily="50" charset="-128"/>
                <a:ea typeface="Meiryo UI" panose="020B0604030504040204" pitchFamily="50" charset="-128"/>
                <a:cs typeface="Arial" panose="020B0604020202020204" pitchFamily="34" charset="0"/>
              </a:rPr>
              <a:t>ソーシャルメディアやインターネットマーケティングは、マレーシア市場で売上を伸ばすためにますます不可欠な手段となっている。 </a:t>
            </a:r>
          </a:p>
          <a:p>
            <a:pPr marL="177800" indent="-177800" algn="just">
              <a:lnSpc>
                <a:spcPct val="130000"/>
              </a:lnSpc>
            </a:pPr>
            <a:r>
              <a:rPr lang="ja-JP" altLang="en-US" sz="1600" dirty="0"/>
              <a:t>・</a:t>
            </a:r>
            <a:r>
              <a:rPr lang="ja-JP" altLang="ja-JP" sz="1600" dirty="0">
                <a:latin typeface="Meiryo UI" panose="020B0604030504040204" pitchFamily="50" charset="-128"/>
                <a:ea typeface="Meiryo UI" panose="020B0604030504040204" pitchFamily="50" charset="-128"/>
                <a:cs typeface="Arial" panose="020B0604020202020204" pitchFamily="34" charset="0"/>
              </a:rPr>
              <a:t>マレーシア統計局によると、</a:t>
            </a:r>
            <a:r>
              <a:rPr lang="ja-JP" altLang="ja-JP" sz="1600" dirty="0">
                <a:solidFill>
                  <a:srgbClr val="FF0000"/>
                </a:solidFill>
                <a:latin typeface="Meiryo UI" panose="020B0604030504040204" pitchFamily="50" charset="-128"/>
                <a:ea typeface="Meiryo UI" panose="020B0604030504040204" pitchFamily="50" charset="-128"/>
                <a:cs typeface="Arial" panose="020B0604020202020204" pitchFamily="34" charset="0"/>
              </a:rPr>
              <a:t>マレーシアのインターネット利用率は</a:t>
            </a:r>
            <a:r>
              <a:rPr lang="en-GB" altLang="ja-JP" sz="1600" dirty="0">
                <a:solidFill>
                  <a:srgbClr val="FF0000"/>
                </a:solidFill>
                <a:latin typeface="Meiryo UI" panose="020B0604030504040204" pitchFamily="50" charset="-128"/>
                <a:ea typeface="Meiryo UI" panose="020B0604030504040204" pitchFamily="50" charset="-128"/>
                <a:cs typeface="Arial" panose="020B0604020202020204" pitchFamily="34" charset="0"/>
              </a:rPr>
              <a:t>2021</a:t>
            </a:r>
            <a:r>
              <a:rPr lang="ja-JP" altLang="ja-JP" sz="1600" dirty="0">
                <a:solidFill>
                  <a:srgbClr val="FF0000"/>
                </a:solidFill>
                <a:latin typeface="Meiryo UI" panose="020B0604030504040204" pitchFamily="50" charset="-128"/>
                <a:ea typeface="Meiryo UI" panose="020B0604030504040204" pitchFamily="50" charset="-128"/>
                <a:cs typeface="Arial" panose="020B0604020202020204" pitchFamily="34" charset="0"/>
              </a:rPr>
              <a:t>年には</a:t>
            </a:r>
            <a:r>
              <a:rPr lang="en-GB" altLang="ja-JP" sz="1600" dirty="0">
                <a:solidFill>
                  <a:srgbClr val="FF0000"/>
                </a:solidFill>
                <a:latin typeface="Meiryo UI" panose="020B0604030504040204" pitchFamily="50" charset="-128"/>
                <a:ea typeface="Meiryo UI" panose="020B0604030504040204" pitchFamily="50" charset="-128"/>
                <a:cs typeface="Arial" panose="020B0604020202020204" pitchFamily="34" charset="0"/>
              </a:rPr>
              <a:t>96.8%</a:t>
            </a:r>
            <a:r>
              <a:rPr lang="ja-JP" altLang="ja-JP" sz="1600" dirty="0">
                <a:latin typeface="Meiryo UI" panose="020B0604030504040204" pitchFamily="50" charset="-128"/>
                <a:ea typeface="Meiryo UI" panose="020B0604030504040204" pitchFamily="50" charset="-128"/>
                <a:cs typeface="Arial" panose="020B0604020202020204" pitchFamily="34" charset="0"/>
              </a:rPr>
              <a:t>に上昇し、</a:t>
            </a:r>
            <a:r>
              <a:rPr lang="ja-JP" altLang="ja-JP" sz="1600" dirty="0">
                <a:solidFill>
                  <a:srgbClr val="FF0000"/>
                </a:solidFill>
                <a:latin typeface="Meiryo UI" panose="020B0604030504040204" pitchFamily="50" charset="-128"/>
                <a:ea typeface="Meiryo UI" panose="020B0604030504040204" pitchFamily="50" charset="-128"/>
                <a:cs typeface="Arial" panose="020B0604020202020204" pitchFamily="34" charset="0"/>
              </a:rPr>
              <a:t>約</a:t>
            </a:r>
            <a:r>
              <a:rPr lang="en-GB" altLang="ja-JP" sz="1600" dirty="0">
                <a:solidFill>
                  <a:srgbClr val="FF0000"/>
                </a:solidFill>
                <a:latin typeface="Meiryo UI" panose="020B0604030504040204" pitchFamily="50" charset="-128"/>
                <a:ea typeface="Meiryo UI" panose="020B0604030504040204" pitchFamily="50" charset="-128"/>
                <a:cs typeface="Arial" panose="020B0604020202020204" pitchFamily="34" charset="0"/>
              </a:rPr>
              <a:t>99%</a:t>
            </a:r>
            <a:r>
              <a:rPr lang="ja-JP" altLang="ja-JP" sz="1600" dirty="0">
                <a:solidFill>
                  <a:srgbClr val="FF0000"/>
                </a:solidFill>
                <a:latin typeface="Meiryo UI" panose="020B0604030504040204" pitchFamily="50" charset="-128"/>
                <a:ea typeface="Meiryo UI" panose="020B0604030504040204" pitchFamily="50" charset="-128"/>
                <a:cs typeface="Arial" panose="020B0604020202020204" pitchFamily="34" charset="0"/>
              </a:rPr>
              <a:t>がソーシャルメディア</a:t>
            </a:r>
            <a:r>
              <a:rPr lang="ja-JP" altLang="ja-JP" sz="1600" dirty="0">
                <a:latin typeface="Meiryo UI" panose="020B0604030504040204" pitchFamily="50" charset="-128"/>
                <a:ea typeface="Meiryo UI" panose="020B0604030504040204" pitchFamily="50" charset="-128"/>
                <a:cs typeface="Arial" panose="020B0604020202020204" pitchFamily="34" charset="0"/>
              </a:rPr>
              <a:t>へのアクセスに、</a:t>
            </a:r>
            <a:r>
              <a:rPr lang="en-GB" altLang="ja-JP" sz="1600" dirty="0">
                <a:solidFill>
                  <a:srgbClr val="FF0000"/>
                </a:solidFill>
                <a:latin typeface="Meiryo UI" panose="020B0604030504040204" pitchFamily="50" charset="-128"/>
                <a:ea typeface="Meiryo UI" panose="020B0604030504040204" pitchFamily="50" charset="-128"/>
                <a:cs typeface="Arial" panose="020B0604020202020204" pitchFamily="34" charset="0"/>
              </a:rPr>
              <a:t>89.4%</a:t>
            </a:r>
            <a:r>
              <a:rPr lang="ja-JP" altLang="ja-JP" sz="1600" dirty="0">
                <a:solidFill>
                  <a:srgbClr val="FF0000"/>
                </a:solidFill>
                <a:latin typeface="Meiryo UI" panose="020B0604030504040204" pitchFamily="50" charset="-128"/>
                <a:ea typeface="Meiryo UI" panose="020B0604030504040204" pitchFamily="50" charset="-128"/>
                <a:cs typeface="Arial" panose="020B0604020202020204" pitchFamily="34" charset="0"/>
              </a:rPr>
              <a:t>が商品やサービスに関する情報の検索</a:t>
            </a:r>
            <a:r>
              <a:rPr lang="ja-JP" altLang="ja-JP" sz="1600" dirty="0">
                <a:latin typeface="Meiryo UI" panose="020B0604030504040204" pitchFamily="50" charset="-128"/>
                <a:ea typeface="Meiryo UI" panose="020B0604030504040204" pitchFamily="50" charset="-128"/>
                <a:cs typeface="Arial" panose="020B0604020202020204" pitchFamily="34" charset="0"/>
              </a:rPr>
              <a:t>に、</a:t>
            </a:r>
            <a:r>
              <a:rPr lang="en-GB" altLang="ja-JP" sz="1600" dirty="0">
                <a:latin typeface="Meiryo UI" panose="020B0604030504040204" pitchFamily="50" charset="-128"/>
                <a:ea typeface="Meiryo UI" panose="020B0604030504040204" pitchFamily="50" charset="-128"/>
                <a:cs typeface="Arial" panose="020B0604020202020204" pitchFamily="34" charset="0"/>
              </a:rPr>
              <a:t>89.2%</a:t>
            </a:r>
            <a:r>
              <a:rPr lang="ja-JP" altLang="ja-JP" sz="1600" dirty="0">
                <a:latin typeface="Meiryo UI" panose="020B0604030504040204" pitchFamily="50" charset="-128"/>
                <a:ea typeface="Meiryo UI" panose="020B0604030504040204" pitchFamily="50" charset="-128"/>
                <a:cs typeface="Arial" panose="020B0604020202020204" pitchFamily="34" charset="0"/>
              </a:rPr>
              <a:t>がコミュニケーション目的にインターネットを使用している。グローブニューズワイヤーは、マレーシアのソーシャルコマース産業は年率</a:t>
            </a:r>
            <a:r>
              <a:rPr lang="en-GB" altLang="ja-JP" sz="1600" dirty="0">
                <a:latin typeface="Meiryo UI" panose="020B0604030504040204" pitchFamily="50" charset="-128"/>
                <a:ea typeface="Meiryo UI" panose="020B0604030504040204" pitchFamily="50" charset="-128"/>
                <a:cs typeface="Arial" panose="020B0604020202020204" pitchFamily="34" charset="0"/>
              </a:rPr>
              <a:t>45.2</a:t>
            </a:r>
            <a:r>
              <a:rPr lang="ja-JP" altLang="ja-JP" sz="1600" dirty="0">
                <a:latin typeface="Meiryo UI" panose="020B0604030504040204" pitchFamily="50" charset="-128"/>
                <a:ea typeface="Meiryo UI" panose="020B0604030504040204" pitchFamily="50" charset="-128"/>
                <a:cs typeface="Arial" panose="020B0604020202020204" pitchFamily="34" charset="0"/>
              </a:rPr>
              <a:t>％の成長を遂げ、</a:t>
            </a:r>
            <a:r>
              <a:rPr lang="en-GB" altLang="ja-JP" sz="1600" dirty="0">
                <a:latin typeface="Meiryo UI" panose="020B0604030504040204" pitchFamily="50" charset="-128"/>
                <a:ea typeface="Meiryo UI" panose="020B0604030504040204" pitchFamily="50" charset="-128"/>
                <a:cs typeface="Arial" panose="020B0604020202020204" pitchFamily="34" charset="0"/>
              </a:rPr>
              <a:t>2022</a:t>
            </a:r>
            <a:r>
              <a:rPr lang="ja-JP" altLang="ja-JP" sz="1600" dirty="0">
                <a:latin typeface="Meiryo UI" panose="020B0604030504040204" pitchFamily="50" charset="-128"/>
                <a:ea typeface="Meiryo UI" panose="020B0604030504040204" pitchFamily="50" charset="-128"/>
                <a:cs typeface="Arial" panose="020B0604020202020204" pitchFamily="34" charset="0"/>
              </a:rPr>
              <a:t>年末には</a:t>
            </a:r>
            <a:r>
              <a:rPr lang="en-GB" altLang="ja-JP" sz="1600" dirty="0">
                <a:latin typeface="Meiryo UI" panose="020B0604030504040204" pitchFamily="50" charset="-128"/>
                <a:ea typeface="Meiryo UI" panose="020B0604030504040204" pitchFamily="50" charset="-128"/>
                <a:cs typeface="Arial" panose="020B0604020202020204" pitchFamily="34" charset="0"/>
              </a:rPr>
              <a:t>13</a:t>
            </a:r>
            <a:r>
              <a:rPr lang="ja-JP" altLang="ja-JP" sz="1600" dirty="0">
                <a:latin typeface="Meiryo UI" panose="020B0604030504040204" pitchFamily="50" charset="-128"/>
                <a:ea typeface="Meiryo UI" panose="020B0604030504040204" pitchFamily="50" charset="-128"/>
                <a:cs typeface="Arial" panose="020B0604020202020204" pitchFamily="34" charset="0"/>
              </a:rPr>
              <a:t>億</a:t>
            </a:r>
            <a:r>
              <a:rPr lang="en-GB" altLang="ja-JP" sz="1600" dirty="0">
                <a:latin typeface="Meiryo UI" panose="020B0604030504040204" pitchFamily="50" charset="-128"/>
                <a:ea typeface="Meiryo UI" panose="020B0604030504040204" pitchFamily="50" charset="-128"/>
                <a:cs typeface="Arial" panose="020B0604020202020204" pitchFamily="34" charset="0"/>
              </a:rPr>
              <a:t>3,000</a:t>
            </a:r>
            <a:r>
              <a:rPr lang="ja-JP" altLang="ja-JP" sz="1600" dirty="0">
                <a:latin typeface="Meiryo UI" panose="020B0604030504040204" pitchFamily="50" charset="-128"/>
                <a:ea typeface="Meiryo UI" panose="020B0604030504040204" pitchFamily="50" charset="-128"/>
                <a:cs typeface="Arial" panose="020B0604020202020204" pitchFamily="34" charset="0"/>
              </a:rPr>
              <a:t>万米ドルに達すると予想している。</a:t>
            </a:r>
            <a:endParaRPr lang="en-US" altLang="ja-JP" sz="1600" dirty="0">
              <a:latin typeface="Meiryo UI" panose="020B0604030504040204" pitchFamily="50" charset="-128"/>
              <a:ea typeface="Meiryo UI" panose="020B0604030504040204" pitchFamily="50" charset="-128"/>
              <a:cs typeface="Arial" panose="020B0604020202020204" pitchFamily="34" charset="0"/>
            </a:endParaRPr>
          </a:p>
          <a:p>
            <a:pPr marL="177800" indent="-177800" algn="just">
              <a:lnSpc>
                <a:spcPct val="130000"/>
              </a:lnSpc>
            </a:pPr>
            <a:r>
              <a:rPr lang="ja-JP" altLang="en-US" sz="1600" dirty="0"/>
              <a:t>・</a:t>
            </a:r>
            <a:r>
              <a:rPr lang="ja-JP" altLang="ja-JP" sz="1600" dirty="0">
                <a:latin typeface="Meiryo UI" panose="020B0604030504040204" pitchFamily="50" charset="-128"/>
                <a:ea typeface="Meiryo UI" panose="020B0604030504040204" pitchFamily="50" charset="-128"/>
                <a:cs typeface="Arial" panose="020B0604020202020204" pitchFamily="34" charset="0"/>
              </a:rPr>
              <a:t>マレーシアで最も人気のあるソーシャルメディアは</a:t>
            </a:r>
            <a:r>
              <a:rPr lang="en-GB" altLang="ja-JP" sz="1600" dirty="0">
                <a:solidFill>
                  <a:srgbClr val="FF0000"/>
                </a:solidFill>
                <a:latin typeface="Meiryo UI" panose="020B0604030504040204" pitchFamily="50" charset="-128"/>
                <a:ea typeface="Meiryo UI" panose="020B0604030504040204" pitchFamily="50" charset="-128"/>
                <a:cs typeface="Arial" panose="020B0604020202020204" pitchFamily="34" charset="0"/>
              </a:rPr>
              <a:t>YouTube</a:t>
            </a:r>
            <a:r>
              <a:rPr lang="ja-JP" altLang="ja-JP" sz="1600" dirty="0">
                <a:solidFill>
                  <a:srgbClr val="FF0000"/>
                </a:solidFill>
                <a:latin typeface="Meiryo UI" panose="020B0604030504040204" pitchFamily="50" charset="-128"/>
                <a:ea typeface="Meiryo UI" panose="020B0604030504040204" pitchFamily="50" charset="-128"/>
                <a:cs typeface="Arial" panose="020B0604020202020204" pitchFamily="34" charset="0"/>
              </a:rPr>
              <a:t>（</a:t>
            </a:r>
            <a:r>
              <a:rPr lang="en-GB" altLang="ja-JP" sz="1600" dirty="0">
                <a:solidFill>
                  <a:srgbClr val="FF0000"/>
                </a:solidFill>
                <a:latin typeface="Meiryo UI" panose="020B0604030504040204" pitchFamily="50" charset="-128"/>
                <a:ea typeface="Meiryo UI" panose="020B0604030504040204" pitchFamily="50" charset="-128"/>
                <a:cs typeface="Arial" panose="020B0604020202020204" pitchFamily="34" charset="0"/>
              </a:rPr>
              <a:t>2,396</a:t>
            </a:r>
            <a:r>
              <a:rPr lang="ja-JP" altLang="ja-JP" sz="1600" dirty="0">
                <a:solidFill>
                  <a:srgbClr val="FF0000"/>
                </a:solidFill>
                <a:latin typeface="Meiryo UI" panose="020B0604030504040204" pitchFamily="50" charset="-128"/>
                <a:ea typeface="Meiryo UI" panose="020B0604030504040204" pitchFamily="50" charset="-128"/>
                <a:cs typeface="Arial" panose="020B0604020202020204" pitchFamily="34" charset="0"/>
              </a:rPr>
              <a:t>万ユーザー）で、</a:t>
            </a:r>
            <a:r>
              <a:rPr lang="en-GB" altLang="ja-JP" sz="1600" dirty="0">
                <a:solidFill>
                  <a:srgbClr val="FF0000"/>
                </a:solidFill>
                <a:latin typeface="Meiryo UI" panose="020B0604030504040204" pitchFamily="50" charset="-128"/>
                <a:ea typeface="Meiryo UI" panose="020B0604030504040204" pitchFamily="50" charset="-128"/>
                <a:cs typeface="Arial" panose="020B0604020202020204" pitchFamily="34" charset="0"/>
              </a:rPr>
              <a:t>Facebook</a:t>
            </a:r>
            <a:r>
              <a:rPr lang="ja-JP" altLang="ja-JP" sz="1600" dirty="0">
                <a:solidFill>
                  <a:srgbClr val="FF0000"/>
                </a:solidFill>
                <a:latin typeface="Meiryo UI" panose="020B0604030504040204" pitchFamily="50" charset="-128"/>
                <a:ea typeface="Meiryo UI" panose="020B0604030504040204" pitchFamily="50" charset="-128"/>
                <a:cs typeface="Arial" panose="020B0604020202020204" pitchFamily="34" charset="0"/>
              </a:rPr>
              <a:t>（</a:t>
            </a:r>
            <a:r>
              <a:rPr lang="en-GB" altLang="ja-JP" sz="1600" dirty="0">
                <a:solidFill>
                  <a:srgbClr val="FF0000"/>
                </a:solidFill>
                <a:latin typeface="Meiryo UI" panose="020B0604030504040204" pitchFamily="50" charset="-128"/>
                <a:ea typeface="Meiryo UI" panose="020B0604030504040204" pitchFamily="50" charset="-128"/>
                <a:cs typeface="Arial" panose="020B0604020202020204" pitchFamily="34" charset="0"/>
              </a:rPr>
              <a:t>2,170</a:t>
            </a:r>
            <a:r>
              <a:rPr lang="ja-JP" altLang="ja-JP" sz="1600" dirty="0">
                <a:solidFill>
                  <a:srgbClr val="FF0000"/>
                </a:solidFill>
                <a:latin typeface="Meiryo UI" panose="020B0604030504040204" pitchFamily="50" charset="-128"/>
                <a:ea typeface="Meiryo UI" panose="020B0604030504040204" pitchFamily="50" charset="-128"/>
                <a:cs typeface="Arial" panose="020B0604020202020204" pitchFamily="34" charset="0"/>
              </a:rPr>
              <a:t>万ユーザー）、</a:t>
            </a:r>
            <a:r>
              <a:rPr lang="en-GB" altLang="ja-JP" sz="1600" dirty="0">
                <a:solidFill>
                  <a:srgbClr val="FF0000"/>
                </a:solidFill>
                <a:latin typeface="Meiryo UI" panose="020B0604030504040204" pitchFamily="50" charset="-128"/>
                <a:ea typeface="Meiryo UI" panose="020B0604030504040204" pitchFamily="50" charset="-128"/>
                <a:cs typeface="Arial" panose="020B0604020202020204" pitchFamily="34" charset="0"/>
              </a:rPr>
              <a:t>Instagram</a:t>
            </a:r>
            <a:r>
              <a:rPr lang="ja-JP" altLang="ja-JP" sz="1600" dirty="0">
                <a:solidFill>
                  <a:srgbClr val="FF0000"/>
                </a:solidFill>
                <a:latin typeface="Meiryo UI" panose="020B0604030504040204" pitchFamily="50" charset="-128"/>
                <a:ea typeface="Meiryo UI" panose="020B0604030504040204" pitchFamily="50" charset="-128"/>
                <a:cs typeface="Arial" panose="020B0604020202020204" pitchFamily="34" charset="0"/>
              </a:rPr>
              <a:t>（</a:t>
            </a:r>
            <a:r>
              <a:rPr lang="en-GB" altLang="ja-JP" sz="1600" dirty="0">
                <a:solidFill>
                  <a:srgbClr val="FF0000"/>
                </a:solidFill>
                <a:latin typeface="Meiryo UI" panose="020B0604030504040204" pitchFamily="50" charset="-128"/>
                <a:ea typeface="Meiryo UI" panose="020B0604030504040204" pitchFamily="50" charset="-128"/>
                <a:cs typeface="Arial" panose="020B0604020202020204" pitchFamily="34" charset="0"/>
              </a:rPr>
              <a:t>1,555</a:t>
            </a:r>
            <a:r>
              <a:rPr lang="ja-JP" altLang="ja-JP" sz="1600" dirty="0">
                <a:solidFill>
                  <a:srgbClr val="FF0000"/>
                </a:solidFill>
                <a:latin typeface="Meiryo UI" panose="020B0604030504040204" pitchFamily="50" charset="-128"/>
                <a:ea typeface="Meiryo UI" panose="020B0604030504040204" pitchFamily="50" charset="-128"/>
                <a:cs typeface="Arial" panose="020B0604020202020204" pitchFamily="34" charset="0"/>
              </a:rPr>
              <a:t>万ユーザー）、</a:t>
            </a:r>
            <a:r>
              <a:rPr lang="en-GB" altLang="ja-JP" sz="1600" dirty="0" err="1">
                <a:solidFill>
                  <a:srgbClr val="FF0000"/>
                </a:solidFill>
                <a:latin typeface="Meiryo UI" panose="020B0604030504040204" pitchFamily="50" charset="-128"/>
                <a:ea typeface="Meiryo UI" panose="020B0604030504040204" pitchFamily="50" charset="-128"/>
                <a:cs typeface="Arial" panose="020B0604020202020204" pitchFamily="34" charset="0"/>
              </a:rPr>
              <a:t>TikTok</a:t>
            </a:r>
            <a:r>
              <a:rPr lang="ja-JP" altLang="ja-JP" sz="1600" dirty="0">
                <a:solidFill>
                  <a:srgbClr val="FF0000"/>
                </a:solidFill>
                <a:latin typeface="Meiryo UI" panose="020B0604030504040204" pitchFamily="50" charset="-128"/>
                <a:ea typeface="Meiryo UI" panose="020B0604030504040204" pitchFamily="50" charset="-128"/>
                <a:cs typeface="Arial" panose="020B0604020202020204" pitchFamily="34" charset="0"/>
              </a:rPr>
              <a:t>（</a:t>
            </a:r>
            <a:r>
              <a:rPr lang="en-GB" altLang="ja-JP" sz="1600" dirty="0">
                <a:solidFill>
                  <a:srgbClr val="FF0000"/>
                </a:solidFill>
                <a:latin typeface="Meiryo UI" panose="020B0604030504040204" pitchFamily="50" charset="-128"/>
                <a:ea typeface="Meiryo UI" panose="020B0604030504040204" pitchFamily="50" charset="-128"/>
                <a:cs typeface="Arial" panose="020B0604020202020204" pitchFamily="34" charset="0"/>
              </a:rPr>
              <a:t>1,459</a:t>
            </a:r>
            <a:r>
              <a:rPr lang="ja-JP" altLang="ja-JP" sz="1600" dirty="0">
                <a:solidFill>
                  <a:srgbClr val="FF0000"/>
                </a:solidFill>
                <a:latin typeface="Meiryo UI" panose="020B0604030504040204" pitchFamily="50" charset="-128"/>
                <a:ea typeface="Meiryo UI" panose="020B0604030504040204" pitchFamily="50" charset="-128"/>
                <a:cs typeface="Arial" panose="020B0604020202020204" pitchFamily="34" charset="0"/>
              </a:rPr>
              <a:t>万ユーザー）</a:t>
            </a:r>
            <a:r>
              <a:rPr lang="ja-JP" altLang="ja-JP" sz="1600" dirty="0">
                <a:latin typeface="Meiryo UI" panose="020B0604030504040204" pitchFamily="50" charset="-128"/>
                <a:ea typeface="Meiryo UI" panose="020B0604030504040204" pitchFamily="50" charset="-128"/>
                <a:cs typeface="Arial" panose="020B0604020202020204" pitchFamily="34" charset="0"/>
              </a:rPr>
              <a:t>と続いている。 </a:t>
            </a:r>
            <a:endParaRPr lang="ja-JP" altLang="ja-JP" sz="1600" dirty="0">
              <a:effectLst/>
              <a:latin typeface="Meiryo UI" panose="020B0604030504040204" pitchFamily="50" charset="-128"/>
              <a:ea typeface="Meiryo UI" panose="020B0604030504040204" pitchFamily="50" charset="-128"/>
              <a:cs typeface="Arial" panose="020B0604020202020204" pitchFamily="34" charset="0"/>
            </a:endParaRPr>
          </a:p>
        </p:txBody>
      </p:sp>
      <p:sp>
        <p:nvSpPr>
          <p:cNvPr id="9" name="正方形/長方形 8"/>
          <p:cNvSpPr/>
          <p:nvPr/>
        </p:nvSpPr>
        <p:spPr>
          <a:xfrm>
            <a:off x="235866" y="4221088"/>
            <a:ext cx="4429102" cy="2024591"/>
          </a:xfrm>
          <a:prstGeom prst="rect">
            <a:avLst/>
          </a:prstGeom>
          <a:solidFill>
            <a:srgbClr val="EEF1FC"/>
          </a:solidFill>
          <a:ln>
            <a:solidFill>
              <a:schemeClr val="tx1">
                <a:lumMod val="50000"/>
              </a:schemeClr>
            </a:solidFill>
          </a:ln>
        </p:spPr>
        <p:txBody>
          <a:bodyPr wrap="square" anchor="ctr" anchorCtr="0">
            <a:noAutofit/>
          </a:bodyPr>
          <a:lstStyle/>
          <a:p>
            <a:pPr algn="ctr"/>
            <a:r>
              <a:rPr lang="ja-JP" altLang="ja-JP" sz="1600" b="1" dirty="0">
                <a:latin typeface="Meiryo UI" panose="020B0604030504040204" pitchFamily="50" charset="-128"/>
                <a:ea typeface="Meiryo UI" panose="020B0604030504040204" pitchFamily="50" charset="-128"/>
                <a:cs typeface="Arial" panose="020B0604020202020204" pitchFamily="34" charset="0"/>
              </a:rPr>
              <a:t>ソーシャルメディア</a:t>
            </a:r>
            <a:endParaRPr lang="en-US" altLang="ja-JP" sz="1600" b="1" dirty="0">
              <a:latin typeface="Meiryo UI" panose="020B0604030504040204" pitchFamily="50" charset="-128"/>
              <a:ea typeface="Meiryo UI" panose="020B0604030504040204" pitchFamily="50" charset="-128"/>
              <a:cs typeface="Arial" panose="020B0604020202020204" pitchFamily="34" charset="0"/>
            </a:endParaRPr>
          </a:p>
          <a:p>
            <a:pPr algn="ctr"/>
            <a:endParaRPr lang="en-US" altLang="ja-JP" sz="1600" b="1" dirty="0">
              <a:latin typeface="Meiryo UI" panose="020B0604030504040204" pitchFamily="50" charset="-128"/>
              <a:ea typeface="Meiryo UI" panose="020B0604030504040204" pitchFamily="50" charset="-128"/>
              <a:cs typeface="Arial" panose="020B0604020202020204" pitchFamily="34" charset="0"/>
            </a:endParaRPr>
          </a:p>
          <a:p>
            <a:pPr algn="just"/>
            <a:r>
              <a:rPr lang="ja-JP" altLang="ja-JP" sz="1600" dirty="0">
                <a:latin typeface="Calibri" panose="020F0502020204030204" pitchFamily="34" charset="0"/>
                <a:ea typeface="Meiryo UI" panose="020B0604030504040204" pitchFamily="50" charset="-128"/>
                <a:cs typeface="Arial" panose="020B0604020202020204" pitchFamily="34" charset="0"/>
              </a:rPr>
              <a:t>日本からの輸出者は、現地の輸入業者、マーケティング・メディア機関、インフルエンサー・キーオピニオンリーダー（影響力のある専門家）と協力し、マレーシアのソーシャルメディア・プラットフォームを使って、日本の果物の種類、品質、利点について消費者に宣伝・教育することが可能である。 </a:t>
            </a:r>
            <a:endParaRPr lang="ja-JP" altLang="ja-JP" sz="1600" dirty="0">
              <a:effectLst/>
              <a:latin typeface="Calibri" panose="020F0502020204030204" pitchFamily="34" charset="0"/>
              <a:ea typeface="游明朝" panose="02020400000000000000" pitchFamily="18" charset="-128"/>
              <a:cs typeface="Arial" panose="020B0604020202020204" pitchFamily="34" charset="0"/>
            </a:endParaRPr>
          </a:p>
        </p:txBody>
      </p:sp>
      <p:sp>
        <p:nvSpPr>
          <p:cNvPr id="10" name="正方形/長方形 9"/>
          <p:cNvSpPr/>
          <p:nvPr/>
        </p:nvSpPr>
        <p:spPr>
          <a:xfrm>
            <a:off x="5169024" y="4221088"/>
            <a:ext cx="4429102" cy="2024591"/>
          </a:xfrm>
          <a:prstGeom prst="rect">
            <a:avLst/>
          </a:prstGeom>
          <a:solidFill>
            <a:srgbClr val="EEF1FC"/>
          </a:solidFill>
          <a:ln>
            <a:solidFill>
              <a:schemeClr val="tx1">
                <a:lumMod val="50000"/>
              </a:schemeClr>
            </a:solidFill>
          </a:ln>
        </p:spPr>
        <p:txBody>
          <a:bodyPr wrap="square" anchor="ctr" anchorCtr="0">
            <a:noAutofit/>
          </a:bodyPr>
          <a:lstStyle/>
          <a:p>
            <a:pPr algn="ctr"/>
            <a:r>
              <a:rPr lang="ja-JP" altLang="en-US" sz="1600" b="1" dirty="0">
                <a:latin typeface="Meiryo UI" panose="020B0604030504040204" pitchFamily="50" charset="-128"/>
                <a:ea typeface="Meiryo UI" panose="020B0604030504040204" pitchFamily="50" charset="-128"/>
              </a:rPr>
              <a:t>デジタルメディア</a:t>
            </a:r>
            <a:endParaRPr lang="en-US" altLang="ja-JP" sz="1600" b="1" dirty="0">
              <a:latin typeface="Meiryo UI" panose="020B0604030504040204" pitchFamily="50" charset="-128"/>
              <a:ea typeface="Meiryo UI" panose="020B0604030504040204" pitchFamily="50" charset="-128"/>
            </a:endParaRPr>
          </a:p>
          <a:p>
            <a:pPr algn="ctr"/>
            <a:endParaRPr lang="en-US" altLang="ja-JP" sz="1600" b="1" dirty="0">
              <a:latin typeface="Meiryo UI" panose="020B0604030504040204" pitchFamily="50" charset="-128"/>
              <a:ea typeface="Meiryo UI" panose="020B0604030504040204" pitchFamily="50" charset="-128"/>
            </a:endParaRPr>
          </a:p>
          <a:p>
            <a:r>
              <a:rPr lang="ja-JP" altLang="ja-JP" sz="1600" dirty="0">
                <a:latin typeface="Meiryo UI" panose="020B0604030504040204" pitchFamily="50" charset="-128"/>
                <a:ea typeface="Meiryo UI" panose="020B0604030504040204" pitchFamily="50" charset="-128"/>
              </a:rPr>
              <a:t>日本の輸出企業は、</a:t>
            </a:r>
            <a:r>
              <a:rPr lang="en-GB" altLang="ja-JP" sz="1600" dirty="0">
                <a:latin typeface="Meiryo UI" panose="020B0604030504040204" pitchFamily="50" charset="-128"/>
                <a:ea typeface="Meiryo UI" panose="020B0604030504040204" pitchFamily="50" charset="-128"/>
                <a:hlinkClick r:id="rId2"/>
              </a:rPr>
              <a:t>Says.com</a:t>
            </a:r>
            <a:r>
              <a:rPr lang="ja-JP" altLang="ja-JP" sz="1600" dirty="0" err="1">
                <a:latin typeface="Meiryo UI" panose="020B0604030504040204" pitchFamily="50" charset="-128"/>
                <a:ea typeface="Meiryo UI" panose="020B0604030504040204" pitchFamily="50" charset="-128"/>
              </a:rPr>
              <a:t>、</a:t>
            </a:r>
            <a:r>
              <a:rPr lang="en-GB" altLang="ja-JP" sz="1600" dirty="0" err="1">
                <a:latin typeface="Meiryo UI" panose="020B0604030504040204" pitchFamily="50" charset="-128"/>
                <a:ea typeface="Meiryo UI" panose="020B0604030504040204" pitchFamily="50" charset="-128"/>
                <a:hlinkClick r:id="rId3"/>
              </a:rPr>
              <a:t>Cilisos</a:t>
            </a:r>
            <a:r>
              <a:rPr lang="ja-JP" altLang="ja-JP" sz="1600" dirty="0" err="1">
                <a:latin typeface="Meiryo UI" panose="020B0604030504040204" pitchFamily="50" charset="-128"/>
                <a:ea typeface="Meiryo UI" panose="020B0604030504040204" pitchFamily="50" charset="-128"/>
              </a:rPr>
              <a:t>、</a:t>
            </a:r>
            <a:r>
              <a:rPr lang="en-GB" altLang="ja-JP" sz="1600" dirty="0">
                <a:latin typeface="Meiryo UI" panose="020B0604030504040204" pitchFamily="50" charset="-128"/>
                <a:ea typeface="Meiryo UI" panose="020B0604030504040204" pitchFamily="50" charset="-128"/>
                <a:hlinkClick r:id="rId4"/>
              </a:rPr>
              <a:t>World of Buzz</a:t>
            </a:r>
            <a:r>
              <a:rPr lang="en-US" altLang="ja-JP" sz="1600" dirty="0" err="1">
                <a:latin typeface="Meiryo UI" panose="020B0604030504040204" pitchFamily="50" charset="-128"/>
                <a:ea typeface="Meiryo UI" panose="020B0604030504040204" pitchFamily="50" charset="-128"/>
                <a:hlinkClick r:id="rId4"/>
              </a:rPr>
              <a:t>などの</a:t>
            </a:r>
            <a:r>
              <a:rPr lang="ja-JP" altLang="ja-JP" sz="1600" dirty="0">
                <a:latin typeface="Meiryo UI" panose="020B0604030504040204" pitchFamily="50" charset="-128"/>
                <a:ea typeface="Meiryo UI" panose="020B0604030504040204" pitchFamily="50" charset="-128"/>
              </a:rPr>
              <a:t>マレーシアのデジタル・メディア出版物に広告やスポンサー記事を掲載し、ハイテクに詳しい若者を惹きつけることも検討すべきであ</a:t>
            </a:r>
            <a:r>
              <a:rPr lang="ja-JP" altLang="en-US" sz="1600" dirty="0">
                <a:latin typeface="Meiryo UI" panose="020B0604030504040204" pitchFamily="50" charset="-128"/>
                <a:ea typeface="Meiryo UI" panose="020B0604030504040204" pitchFamily="50" charset="-128"/>
              </a:rPr>
              <a:t>ろ</a:t>
            </a:r>
            <a:r>
              <a:rPr lang="ja-JP" altLang="ja-JP" sz="1600" dirty="0">
                <a:latin typeface="Meiryo UI" panose="020B0604030504040204" pitchFamily="50" charset="-128"/>
                <a:ea typeface="Meiryo UI" panose="020B0604030504040204" pitchFamily="50" charset="-128"/>
              </a:rPr>
              <a:t>う。</a:t>
            </a:r>
          </a:p>
        </p:txBody>
      </p:sp>
    </p:spTree>
    <p:extLst>
      <p:ext uri="{BB962C8B-B14F-4D97-AF65-F5344CB8AC3E}">
        <p14:creationId xmlns:p14="http://schemas.microsoft.com/office/powerpoint/2010/main" val="421273692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p:cNvSpPr txBox="1"/>
          <p:nvPr/>
        </p:nvSpPr>
        <p:spPr>
          <a:xfrm>
            <a:off x="9559572" y="3333753"/>
            <a:ext cx="184731" cy="312714"/>
          </a:xfrm>
          <a:prstGeom prst="rect">
            <a:avLst/>
          </a:prstGeom>
          <a:noFill/>
        </p:spPr>
        <p:txBody>
          <a:bodyPr wrap="none" rtlCol="0">
            <a:spAutoFit/>
          </a:bodyPr>
          <a:lstStyle/>
          <a:p>
            <a:endParaRPr lang="ja-JP" altLang="en-US" sz="1432" dirty="0"/>
          </a:p>
        </p:txBody>
      </p:sp>
    </p:spTree>
    <p:extLst>
      <p:ext uri="{BB962C8B-B14F-4D97-AF65-F5344CB8AC3E}">
        <p14:creationId xmlns:p14="http://schemas.microsoft.com/office/powerpoint/2010/main" val="3403702892"/>
      </p:ext>
    </p:extLst>
  </p:cSld>
  <p:clrMapOvr>
    <a:masterClrMapping/>
  </p:clrMapOvr>
</p:sld>
</file>

<file path=ppt/theme/theme1.xml><?xml version="1.0" encoding="utf-8"?>
<a:theme xmlns:a="http://schemas.openxmlformats.org/drawingml/2006/main" name="Presentation Template 2017">
  <a:themeElements>
    <a:clrScheme name="NTT DATA COLOR MASTER">
      <a:dk1>
        <a:srgbClr val="404040"/>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solidFill>
            <a:schemeClr val="accent1">
              <a:lumMod val="75000"/>
            </a:schemeClr>
          </a:solid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プレゼンテーション31" id="{C1097C05-76E8-B94D-B499-3C1692D30DAF}" vid="{EB21C501-561F-9645-A1E5-8F9BC8AEE2C0}"/>
    </a:ext>
  </a:extLst>
</a:theme>
</file>

<file path=ppt/theme/theme2.xml><?xml version="1.0" encoding="utf-8"?>
<a:theme xmlns:a="http://schemas.openxmlformats.org/drawingml/2006/main" name="1_Presentation Template 2017">
  <a:themeElements>
    <a:clrScheme name="NTT DATA COLOR MASTER">
      <a:dk1>
        <a:srgbClr val="404040"/>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solidFill>
            <a:schemeClr val="accent1">
              <a:lumMod val="75000"/>
            </a:schemeClr>
          </a:solid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 Template_english_A4.pptx" id="{CD7412D8-E4C4-4F51-B9EB-CC76624E9B26}" vid="{CBD48F74-65C9-4871-B54F-58462464F883}"/>
    </a:ext>
  </a:extLst>
</a:theme>
</file>

<file path=ppt/theme/theme3.xml><?xml version="1.0" encoding="utf-8"?>
<a:theme xmlns:a="http://schemas.openxmlformats.org/drawingml/2006/main" name="ホワイ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Yu Gothic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Yu Gothic"/>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ホワイ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Yu Gothic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Yu Gothic"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Presentation Template_A4</Template>
  <TotalTime>0</TotalTime>
  <Words>21972</Words>
  <Application>Microsoft Office PowerPoint</Application>
  <PresentationFormat>A4 210 x 297 mm</PresentationFormat>
  <Paragraphs>1496</Paragraphs>
  <Slides>76</Slides>
  <Notes>5</Notes>
  <HiddenSlides>0</HiddenSlides>
  <MMClips>0</MMClips>
  <ScaleCrop>false</ScaleCrop>
  <HeadingPairs>
    <vt:vector size="6" baseType="variant">
      <vt:variant>
        <vt:lpstr>使用されているフォント</vt:lpstr>
      </vt:variant>
      <vt:variant>
        <vt:i4>8</vt:i4>
      </vt:variant>
      <vt:variant>
        <vt:lpstr>テーマ</vt:lpstr>
      </vt:variant>
      <vt:variant>
        <vt:i4>2</vt:i4>
      </vt:variant>
      <vt:variant>
        <vt:lpstr>スライド タイトル</vt:lpstr>
      </vt:variant>
      <vt:variant>
        <vt:i4>76</vt:i4>
      </vt:variant>
    </vt:vector>
  </HeadingPairs>
  <TitlesOfParts>
    <vt:vector size="86" baseType="lpstr">
      <vt:lpstr>HGPGothicE</vt:lpstr>
      <vt:lpstr>Meiryo UI</vt:lpstr>
      <vt:lpstr>MS PGothic</vt:lpstr>
      <vt:lpstr>Yu Gothic</vt:lpstr>
      <vt:lpstr>Arial</vt:lpstr>
      <vt:lpstr>Calibri</vt:lpstr>
      <vt:lpstr>Symbol</vt:lpstr>
      <vt:lpstr>Wingdings</vt:lpstr>
      <vt:lpstr>Presentation Template 2017</vt:lpstr>
      <vt:lpstr>1_Presentation Template 2017</vt:lpstr>
      <vt:lpstr>マレーシアにおける日本産農林水産物・食品の市場参入（拡大）可能性調査 報告書概要</vt:lpstr>
      <vt:lpstr>PowerPoint プレゼンテーション</vt:lpstr>
      <vt:lpstr>目次</vt:lpstr>
      <vt:lpstr>説明事項</vt:lpstr>
      <vt:lpstr>調査対象品目別の輸入額と年平均成長率</vt:lpstr>
      <vt:lpstr>調査対象品目別の輸入量と年平均成長率</vt:lpstr>
      <vt:lpstr>かんしょ (1/2)</vt:lpstr>
      <vt:lpstr>かんしょ(2/2)</vt:lpstr>
      <vt:lpstr>梨 (1/2)</vt:lpstr>
      <vt:lpstr>梨 (2/2)</vt:lpstr>
      <vt:lpstr>柿 (1/2)</vt:lpstr>
      <vt:lpstr>柿 (2/2)</vt:lpstr>
      <vt:lpstr>メロン (1/2)</vt:lpstr>
      <vt:lpstr>メロン (2/2)</vt:lpstr>
      <vt:lpstr>説明事項</vt:lpstr>
      <vt:lpstr>市場参入・拡大に対する規制・インフラの障壁 　規制・インフラの障壁</vt:lpstr>
      <vt:lpstr>市場参入・拡大に対する規制・インフラの障壁 　規制やインフラに対処するための推奨事項　(1/2)</vt:lpstr>
      <vt:lpstr>市場参入・拡大に対する規制・インフラの障壁 　規制やインフラに対処するための推奨事項　(2/2)</vt:lpstr>
      <vt:lpstr>青果物関連の規制の概要 　調査の枠組み</vt:lpstr>
      <vt:lpstr>マレーシアにおける青果物輸入手続きの概要</vt:lpstr>
      <vt:lpstr>青果物関連の規制の概要 　　輸入手続き (1/3)</vt:lpstr>
      <vt:lpstr>青果物関連の規制の概要 　　輸入手続き (2/3)</vt:lpstr>
      <vt:lpstr>青果物関連の規制の概要 　　輸入手続き (3/3)</vt:lpstr>
      <vt:lpstr>青果物関連の規制の概要 　　輸入関税</vt:lpstr>
      <vt:lpstr>青果物関連の食品規制の概要 　調査項目</vt:lpstr>
      <vt:lpstr>青果物関連の食品規制の概要 　　青果物の定義・基準</vt:lpstr>
      <vt:lpstr>青果物関連の食品規制の概要 　　残留農薬最大許容量</vt:lpstr>
      <vt:lpstr>青果物関連の食品規制の概要 　　重金属・汚染物質の最大許容量 </vt:lpstr>
      <vt:lpstr>青果物関連の食品規制の概要   食品添加物</vt:lpstr>
      <vt:lpstr>青果物関連の食品規制の概要 　　品質等級 (1/2)</vt:lpstr>
      <vt:lpstr>青果物関連の食品規制の概要 　　品質等級(2/2)</vt:lpstr>
      <vt:lpstr>青果物関連の食品規制の概要 　　パッケージング (1/2)</vt:lpstr>
      <vt:lpstr>青果物関連の食品規 制の概要 　　パッケージング (2/2)</vt:lpstr>
      <vt:lpstr>青果物関連の食品規制の概要 　　ラベリング　(1/2)</vt:lpstr>
      <vt:lpstr>青果物関連の食品規制の概要 　　ラベリング　(2/2)</vt:lpstr>
      <vt:lpstr>青果物関連の食品規制の概要 　　外国流通貿易企業に対する運営規則</vt:lpstr>
      <vt:lpstr>調査対象青果物関連の加工食品に関する規制等の概要 　調査の枠組み</vt:lpstr>
      <vt:lpstr>調査対象青果物関連の加工食品に関する規制の概要 　　輸入手続き</vt:lpstr>
      <vt:lpstr>調査対象青果物関連の加工食品に関する規制の概要 　　輸入関税</vt:lpstr>
      <vt:lpstr>調査対象青果物関連の加工食品に関する規制の概要 　調査項目</vt:lpstr>
      <vt:lpstr>調査対象青果物関連の加工食品に関する規制の概要 　　加工食品の定義・基準 (1/3)</vt:lpstr>
      <vt:lpstr>調査対象青果物関連の加工食品に関する規制の概要 　　加工食品の定義・基準 (2/3)</vt:lpstr>
      <vt:lpstr>調査対象青果物関連の加工食品に関する規制の概要 　　加工食品の定義・基準 (3/3)</vt:lpstr>
      <vt:lpstr>調査対象青果物関連の加工食品に関する規制の概要 　　残留農薬及び重金属・汚染物質の最大許容量 </vt:lpstr>
      <vt:lpstr>調査対象青果物関連の加工食品に関する規制の概要   食品添加物</vt:lpstr>
      <vt:lpstr>調査対象青果物関連の加工食品に関する規制の概要 　　パッケージング</vt:lpstr>
      <vt:lpstr>調査対象青果物関連の加工食品に関する規制の概要 　　ラベリング　(1/2)</vt:lpstr>
      <vt:lpstr>調査対象青果物関連の加工食品に関する規制の概要 　　ラベリング　(2/2)</vt:lpstr>
      <vt:lpstr>調査対象青果物関連の加工食品に関する規制の概要 　　ハラール認証の要否</vt:lpstr>
      <vt:lpstr>調査対象青果物関連の加工食品に関する規制の概要 　　ハラール認証取得</vt:lpstr>
      <vt:lpstr>調査対象青果物関連の加工食品に関する規制の概要 　　外国流通貿易企業に対する運営規則</vt:lpstr>
      <vt:lpstr>説明事項</vt:lpstr>
      <vt:lpstr>調査対象3地域の状況 　概況</vt:lpstr>
      <vt:lpstr>調査対象3地域の状況 　民族構成</vt:lpstr>
      <vt:lpstr>調査対象3地域の状況 　年齢層別人口比率</vt:lpstr>
      <vt:lpstr>調査対象3地域の状況 　民族別世帯月収</vt:lpstr>
      <vt:lpstr>対マレーシア輸出戦略の基本的な考え方 　　日本産輸入青果物ブランディングのポイント</vt:lpstr>
      <vt:lpstr>対マレーシア輸出戦略の基本的な考え方 　　対韓国・中国産対応</vt:lpstr>
      <vt:lpstr>対マレーシア輸出戦略の基本的な考え方 　　マレーシア流通業者との協業</vt:lpstr>
      <vt:lpstr>対マレーシア輸出戦略の基本的な考え方 　　ターゲット顧客層</vt:lpstr>
      <vt:lpstr>対マレーシア輸出戦略の基本的な考え方 　　サプライ・チェーンの最適化</vt:lpstr>
      <vt:lpstr>対マレーシア輸出戦略の基本的な考え方 　　マレーシアにおける重要な祭事</vt:lpstr>
      <vt:lpstr>調査対象品目ごとの市場参入のための戦略提言 　梨</vt:lpstr>
      <vt:lpstr>調査対象品目ごとの市場参入のための戦略提言 　柿</vt:lpstr>
      <vt:lpstr>調査対象品目ごとの市場参入のための戦略提言 　メロン</vt:lpstr>
      <vt:lpstr>調査対象品目ごとの市場参入のための戦略提言 　かんしょ</vt:lpstr>
      <vt:lpstr>地元関連企業との連携推進 　見本市への参加と出展　(1/3)</vt:lpstr>
      <vt:lpstr>地元関連企業との連携推進 　見本市への参加と出展　(2/3)</vt:lpstr>
      <vt:lpstr>地元関連企業との連携推進 　見本市への参加と出展　(3/3)</vt:lpstr>
      <vt:lpstr>地元関連企業との連携推進 　業界団体や外食企業との連携</vt:lpstr>
      <vt:lpstr>地元関連企業との連携推進 　日本の農産物に関するウェブセミナー/セミナー</vt:lpstr>
      <vt:lpstr>地元関連企業との連携推進 　バイヤー・サプライヤーによる相手国訪問・視察</vt:lpstr>
      <vt:lpstr>地元関連企業との連携推進 　輸入業者・卸売業者との取引</vt:lpstr>
      <vt:lpstr>消費者向け販売促進 　オフラインでのプロモーション活動</vt:lpstr>
      <vt:lpstr>消費者向け販売促進 　オンラインプロモーション活動</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2023-03-28T07:17:51Z</dcterms:created>
  <dcterms:modified xsi:type="dcterms:W3CDTF">2023-03-28T07:18:00Z</dcterms:modified>
  <cp:version/>
</cp:coreProperties>
</file>