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 id="2147484240" r:id="rId5"/>
  </p:sldMasterIdLst>
  <p:notesMasterIdLst>
    <p:notesMasterId r:id="rId10"/>
  </p:notesMasterIdLst>
  <p:handoutMasterIdLst>
    <p:handoutMasterId r:id="rId11"/>
  </p:handoutMasterIdLst>
  <p:sldIdLst>
    <p:sldId id="1368" r:id="rId6"/>
    <p:sldId id="1099" r:id="rId7"/>
    <p:sldId id="1370" r:id="rId8"/>
    <p:sldId id="1369" r:id="rId9"/>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EB3"/>
    <a:srgbClr val="FEA022"/>
    <a:srgbClr val="003300"/>
    <a:srgbClr val="000066"/>
    <a:srgbClr val="000000"/>
    <a:srgbClr val="002060"/>
    <a:srgbClr val="003366"/>
    <a:srgbClr val="FFCCFF"/>
    <a:srgbClr val="0099FF"/>
    <a:srgbClr val="FFA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86358" autoAdjust="0"/>
  </p:normalViewPr>
  <p:slideViewPr>
    <p:cSldViewPr>
      <p:cViewPr varScale="1">
        <p:scale>
          <a:sx n="110" d="100"/>
          <a:sy n="110" d="100"/>
        </p:scale>
        <p:origin x="1596" y="96"/>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2022/5/25</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2019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2019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85818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0462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2019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5" name="Rectangle 8"/>
          <p:cNvSpPr>
            <a:spLocks noChangeArrowheads="1"/>
          </p:cNvSpPr>
          <p:nvPr userDrawn="1"/>
        </p:nvSpPr>
        <p:spPr bwMode="auto">
          <a:xfrm>
            <a:off x="-15873" y="0"/>
            <a:ext cx="4968874"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8" name="Rectangle 9"/>
          <p:cNvSpPr>
            <a:spLocks noChangeArrowheads="1"/>
          </p:cNvSpPr>
          <p:nvPr userDrawn="1"/>
        </p:nvSpPr>
        <p:spPr bwMode="auto">
          <a:xfrm>
            <a:off x="7832730"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53"/>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2" y="260653"/>
            <a:ext cx="8619406" cy="584775"/>
          </a:xfrm>
          <a:solidFill>
            <a:srgbClr val="002060"/>
          </a:solidFill>
        </p:spPr>
        <p:txBody>
          <a:bodyPr>
            <a:normAutofit/>
          </a:bodyPr>
          <a:lstStyle>
            <a:lvl1pPr algn="l">
              <a:defRPr sz="2799"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703">
                <a:solidFill>
                  <a:schemeClr val="tx1">
                    <a:lumMod val="50000"/>
                    <a:lumOff val="50000"/>
                  </a:schemeClr>
                </a:solidFill>
                <a:latin typeface="+mn-ea"/>
                <a:ea typeface="+mn-ea"/>
              </a:defRPr>
            </a:lvl1pPr>
          </a:lstStyle>
          <a:p>
            <a:pPr defTabSz="843940">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80"/>
            <a:ext cx="495300" cy="365125"/>
          </a:xfrm>
          <a:solidFill>
            <a:schemeClr val="tx1"/>
          </a:solidFill>
        </p:spPr>
        <p:txBody>
          <a:bodyPr/>
          <a:lstStyle>
            <a:lvl1pPr>
              <a:defRPr sz="1109">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4" y="-30552"/>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15708887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33" r:id="rId3"/>
    <p:sldLayoutId id="2147484234"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8" r:id="rId5"/>
    <p:sldLayoutId id="2147484229" r:id="rId6"/>
    <p:sldLayoutId id="2147484230" r:id="rId7"/>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2018 MAFF All Rights Reserved.</a:t>
            </a:r>
            <a:endParaRPr lang="ja-JP" altLang="en-US">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483843213"/>
      </p:ext>
    </p:extLst>
  </p:cSld>
  <p:clrMap bg1="lt1" tx1="dk1" bg2="lt2" tx2="dk2" accent1="accent1" accent2="accent2" accent3="accent3" accent4="accent4" accent5="accent5" accent6="accent6" hlink="hlink" folHlink="folHlink"/>
  <p:sldLayoutIdLst>
    <p:sldLayoutId id="2147484241" r:id="rId1"/>
  </p:sldLayoutIdLst>
  <p:hf hdr="0" dt="0"/>
  <p:txStyles>
    <p:titleStyle>
      <a:lvl1pPr algn="ctr" defTabSz="914249" rtl="0" eaLnBrk="1" latinLnBrk="0" hangingPunct="1">
        <a:spcBef>
          <a:spcPct val="0"/>
        </a:spcBef>
        <a:buNone/>
        <a:defRPr kumimoji="1" sz="4400" kern="1200">
          <a:solidFill>
            <a:schemeClr val="tx1"/>
          </a:solidFill>
          <a:latin typeface="+mj-lt"/>
          <a:ea typeface="+mj-ea"/>
          <a:cs typeface="+mj-cs"/>
        </a:defRPr>
      </a:lvl1pPr>
    </p:titleStyle>
    <p:bodyStyle>
      <a:lvl1pPr marL="342843" indent="-342843" algn="l" defTabSz="914249" rtl="0" eaLnBrk="1" latinLnBrk="0" hangingPunct="1">
        <a:spcBef>
          <a:spcPct val="20000"/>
        </a:spcBef>
        <a:buFont typeface="Arial" panose="020B0604020202020204" pitchFamily="34" charset="0"/>
        <a:buChar char="•"/>
        <a:defRPr kumimoji="1" sz="3198" kern="1200">
          <a:solidFill>
            <a:schemeClr val="tx1"/>
          </a:solidFill>
          <a:latin typeface="+mn-lt"/>
          <a:ea typeface="+mn-ea"/>
          <a:cs typeface="+mn-cs"/>
        </a:defRPr>
      </a:lvl1pPr>
      <a:lvl2pPr marL="742825" indent="-285701" algn="l" defTabSz="914249"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2pPr>
      <a:lvl3pPr marL="1142808" indent="-228563" algn="l" defTabSz="914249" rtl="0" eaLnBrk="1" latinLnBrk="0" hangingPunct="1">
        <a:spcBef>
          <a:spcPct val="20000"/>
        </a:spcBef>
        <a:buFont typeface="Arial" panose="020B0604020202020204" pitchFamily="34" charset="0"/>
        <a:buChar char="•"/>
        <a:defRPr kumimoji="1" sz="2402" kern="1200">
          <a:solidFill>
            <a:schemeClr val="tx1"/>
          </a:solidFill>
          <a:latin typeface="+mn-lt"/>
          <a:ea typeface="+mn-ea"/>
          <a:cs typeface="+mn-cs"/>
        </a:defRPr>
      </a:lvl3pPr>
      <a:lvl4pPr marL="1599932"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54"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7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303"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425"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54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49" rtl="0" eaLnBrk="1" latinLnBrk="0" hangingPunct="1">
        <a:defRPr kumimoji="1" sz="1798" kern="1200">
          <a:solidFill>
            <a:schemeClr val="tx1"/>
          </a:solidFill>
          <a:latin typeface="+mn-lt"/>
          <a:ea typeface="+mn-ea"/>
          <a:cs typeface="+mn-cs"/>
        </a:defRPr>
      </a:lvl1pPr>
      <a:lvl2pPr marL="457124" algn="l" defTabSz="914249" rtl="0" eaLnBrk="1" latinLnBrk="0" hangingPunct="1">
        <a:defRPr kumimoji="1" sz="1798" kern="1200">
          <a:solidFill>
            <a:schemeClr val="tx1"/>
          </a:solidFill>
          <a:latin typeface="+mn-lt"/>
          <a:ea typeface="+mn-ea"/>
          <a:cs typeface="+mn-cs"/>
        </a:defRPr>
      </a:lvl2pPr>
      <a:lvl3pPr marL="914249" algn="l" defTabSz="914249" rtl="0" eaLnBrk="1" latinLnBrk="0" hangingPunct="1">
        <a:defRPr kumimoji="1" sz="1798" kern="1200">
          <a:solidFill>
            <a:schemeClr val="tx1"/>
          </a:solidFill>
          <a:latin typeface="+mn-lt"/>
          <a:ea typeface="+mn-ea"/>
          <a:cs typeface="+mn-cs"/>
        </a:defRPr>
      </a:lvl3pPr>
      <a:lvl4pPr marL="1371371" algn="l" defTabSz="914249" rtl="0" eaLnBrk="1" latinLnBrk="0" hangingPunct="1">
        <a:defRPr kumimoji="1" sz="1798" kern="1200">
          <a:solidFill>
            <a:schemeClr val="tx1"/>
          </a:solidFill>
          <a:latin typeface="+mn-lt"/>
          <a:ea typeface="+mn-ea"/>
          <a:cs typeface="+mn-cs"/>
        </a:defRPr>
      </a:lvl4pPr>
      <a:lvl5pPr marL="1828492" algn="l" defTabSz="914249" rtl="0" eaLnBrk="1" latinLnBrk="0" hangingPunct="1">
        <a:defRPr kumimoji="1" sz="1798" kern="1200">
          <a:solidFill>
            <a:schemeClr val="tx1"/>
          </a:solidFill>
          <a:latin typeface="+mn-lt"/>
          <a:ea typeface="+mn-ea"/>
          <a:cs typeface="+mn-cs"/>
        </a:defRPr>
      </a:lvl5pPr>
      <a:lvl6pPr marL="2285617" algn="l" defTabSz="914249" rtl="0" eaLnBrk="1" latinLnBrk="0" hangingPunct="1">
        <a:defRPr kumimoji="1" sz="1798" kern="1200">
          <a:solidFill>
            <a:schemeClr val="tx1"/>
          </a:solidFill>
          <a:latin typeface="+mn-lt"/>
          <a:ea typeface="+mn-ea"/>
          <a:cs typeface="+mn-cs"/>
        </a:defRPr>
      </a:lvl6pPr>
      <a:lvl7pPr marL="2742742" algn="l" defTabSz="914249" rtl="0" eaLnBrk="1" latinLnBrk="0" hangingPunct="1">
        <a:defRPr kumimoji="1" sz="1798" kern="1200">
          <a:solidFill>
            <a:schemeClr val="tx1"/>
          </a:solidFill>
          <a:latin typeface="+mn-lt"/>
          <a:ea typeface="+mn-ea"/>
          <a:cs typeface="+mn-cs"/>
        </a:defRPr>
      </a:lvl7pPr>
      <a:lvl8pPr marL="3199862" algn="l" defTabSz="914249" rtl="0" eaLnBrk="1" latinLnBrk="0" hangingPunct="1">
        <a:defRPr kumimoji="1" sz="1798" kern="1200">
          <a:solidFill>
            <a:schemeClr val="tx1"/>
          </a:solidFill>
          <a:latin typeface="+mn-lt"/>
          <a:ea typeface="+mn-ea"/>
          <a:cs typeface="+mn-cs"/>
        </a:defRPr>
      </a:lvl8pPr>
      <a:lvl9pPr marL="3656987" algn="l" defTabSz="914249" rtl="0" eaLnBrk="1" latinLnBrk="0" hangingPunct="1">
        <a:defRPr kumimoji="1" sz="17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579DEFE8-6C9B-4FC0-0C77-F0A4446C08DC}"/>
              </a:ext>
            </a:extLst>
          </p:cNvPr>
          <p:cNvGraphicFramePr>
            <a:graphicFrameLocks noGrp="1"/>
          </p:cNvGraphicFramePr>
          <p:nvPr>
            <p:extLst>
              <p:ext uri="{D42A27DB-BD31-4B8C-83A1-F6EECF244321}">
                <p14:modId xmlns:p14="http://schemas.microsoft.com/office/powerpoint/2010/main" val="691025444"/>
              </p:ext>
            </p:extLst>
          </p:nvPr>
        </p:nvGraphicFramePr>
        <p:xfrm>
          <a:off x="144115" y="1522909"/>
          <a:ext cx="9598938" cy="5019224"/>
        </p:xfrm>
        <a:graphic>
          <a:graphicData uri="http://schemas.openxmlformats.org/drawingml/2006/table">
            <a:tbl>
              <a:tblPr/>
              <a:tblGrid>
                <a:gridCol w="536787">
                  <a:extLst>
                    <a:ext uri="{9D8B030D-6E8A-4147-A177-3AD203B41FA5}">
                      <a16:colId xmlns:a16="http://schemas.microsoft.com/office/drawing/2014/main" val="1859023612"/>
                    </a:ext>
                  </a:extLst>
                </a:gridCol>
                <a:gridCol w="1741360">
                  <a:extLst>
                    <a:ext uri="{9D8B030D-6E8A-4147-A177-3AD203B41FA5}">
                      <a16:colId xmlns:a16="http://schemas.microsoft.com/office/drawing/2014/main" val="3717200684"/>
                    </a:ext>
                  </a:extLst>
                </a:gridCol>
                <a:gridCol w="4505102">
                  <a:extLst>
                    <a:ext uri="{9D8B030D-6E8A-4147-A177-3AD203B41FA5}">
                      <a16:colId xmlns:a16="http://schemas.microsoft.com/office/drawing/2014/main" val="1645759180"/>
                    </a:ext>
                  </a:extLst>
                </a:gridCol>
                <a:gridCol w="2815689">
                  <a:extLst>
                    <a:ext uri="{9D8B030D-6E8A-4147-A177-3AD203B41FA5}">
                      <a16:colId xmlns:a16="http://schemas.microsoft.com/office/drawing/2014/main" val="3537109895"/>
                    </a:ext>
                  </a:extLst>
                </a:gridCol>
              </a:tblGrid>
              <a:tr h="528558">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15:45-16:35</a:t>
                      </a:r>
                      <a:endParaRPr lang="ja-JP" altLang="en-US" sz="1800" b="0" i="0" u="none" strike="noStrike" dirty="0">
                        <a:solidFill>
                          <a:srgbClr val="000000"/>
                        </a:solidFill>
                        <a:effectLst/>
                        <a:latin typeface="Meiryo UI" panose="020B0604030504040204" pitchFamily="50" charset="-128"/>
                        <a:ea typeface="Meiryo UI" panose="020B0604030504040204" pitchFamily="50" charset="-128"/>
                      </a:endParaRP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進行</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リーダー、</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p>
                      <a:pPr algn="ctr"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チームファシリテーター</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741584"/>
                  </a:ext>
                </a:extLst>
              </a:tr>
              <a:tr h="1187928">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①読み合わせ</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●各チーム進行表に沿って、 シナリオを消費者、リスクコミュニケーター役で（役になりきって）読み合わせする。</a:t>
                      </a:r>
                      <a:br>
                        <a:rPr lang="ja-JP" altLang="en-US" sz="1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●シナリオ通りに読んでも、アドリブを入れても</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OK</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アドリブに相手役が対応できなかったら、チームファシリテーターのフォローをお願いします。</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700150"/>
                  </a:ext>
                </a:extLst>
              </a:tr>
              <a:tr h="1441848">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rPr>
                        <a:t>　</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1" i="0" u="none" strike="noStrike">
                          <a:solidFill>
                            <a:srgbClr val="000000"/>
                          </a:solidFill>
                          <a:effectLst/>
                          <a:latin typeface="Meiryo UI" panose="020B0604030504040204" pitchFamily="50" charset="-128"/>
                          <a:ea typeface="Meiryo UI" panose="020B0604030504040204" pitchFamily="50" charset="-128"/>
                        </a:rPr>
                        <a:t>②ディスカッション</a:t>
                      </a:r>
                      <a:r>
                        <a:rPr lang="en-US" altLang="ja-JP" sz="1800" b="1" i="0" u="none" strike="noStrike">
                          <a:solidFill>
                            <a:srgbClr val="000000"/>
                          </a:solidFill>
                          <a:effectLst/>
                          <a:latin typeface="Meiryo UI" panose="020B0604030504040204" pitchFamily="50" charset="-128"/>
                          <a:ea typeface="Meiryo UI" panose="020B0604030504040204" pitchFamily="50" charset="-128"/>
                        </a:rPr>
                        <a:t>(</a:t>
                      </a:r>
                      <a:r>
                        <a:rPr lang="ja-JP" altLang="en-US" sz="1800" b="1" i="0" u="none" strike="noStrike">
                          <a:solidFill>
                            <a:srgbClr val="000000"/>
                          </a:solidFill>
                          <a:effectLst/>
                          <a:latin typeface="Meiryo UI" panose="020B0604030504040204" pitchFamily="50" charset="-128"/>
                          <a:ea typeface="Meiryo UI" panose="020B0604030504040204" pitchFamily="50" charset="-128"/>
                        </a:rPr>
                        <a:t>気づき）</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●シナリオを読み終わったら、チーム内でレビューシートのチェックポイントに従ってシナリオの内容や話し方等についてディスカッションする。</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●今回のワークショップはディスカッションがメインですので、感じたことをたくさん発言してください。</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リーダー、チームファシリテーターの皆様、どんどん指名して、どんどん発言してもらってください。</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WEB</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参加の方にもどんどん振ってください。</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5290670"/>
                  </a:ext>
                </a:extLst>
              </a:tr>
              <a:tr h="790121">
                <a:tc>
                  <a:txBody>
                    <a:bodyPr/>
                    <a:lstStyle/>
                    <a:p>
                      <a:pPr algn="ctr" fontAlgn="ct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分</a:t>
                      </a:r>
                    </a:p>
                  </a:txBody>
                  <a:tcPr marL="5696" marR="5696" marT="56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③第</a:t>
                      </a:r>
                      <a:r>
                        <a:rPr lang="en-US" altLang="ja-JP" sz="1800" b="1"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ラウンド</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p>
                      <a:pPr algn="l" rtl="0" fontAlgn="t"/>
                      <a:r>
                        <a:rPr lang="en-US" altLang="ja-JP" sz="1800" b="1"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積み重ね）</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●ディスカッションが一段落して、時間に余裕があれば</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本目のシナリオに進んでください。</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altLang="ja-JP" sz="1800" b="0" i="0" u="none" strike="noStrike">
                          <a:solidFill>
                            <a:srgbClr val="000000"/>
                          </a:solidFill>
                          <a:effectLst/>
                          <a:latin typeface="Meiryo UI" panose="020B0604030504040204" pitchFamily="50" charset="-128"/>
                          <a:ea typeface="Meiryo UI" panose="020B0604030504040204" pitchFamily="50" charset="-128"/>
                        </a:rPr>
                        <a:t>1</a:t>
                      </a:r>
                      <a:r>
                        <a:rPr lang="ja-JP" altLang="en-US" sz="1800" b="0" i="0" u="none" strike="noStrike">
                          <a:solidFill>
                            <a:srgbClr val="000000"/>
                          </a:solidFill>
                          <a:effectLst/>
                          <a:latin typeface="Meiryo UI" panose="020B0604030504040204" pitchFamily="50" charset="-128"/>
                          <a:ea typeface="Meiryo UI" panose="020B0604030504040204" pitchFamily="50" charset="-128"/>
                        </a:rPr>
                        <a:t>本のシナリオで終了しても構いません。たくさんディスカッションしてください。</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691483"/>
                  </a:ext>
                </a:extLst>
              </a:tr>
              <a:tr h="1006456">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a:t>
                      </a:r>
                    </a:p>
                  </a:txBody>
                  <a:tcPr marL="5696" marR="5696" marT="5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ja-JP" altLang="en-US" sz="1800" b="1" i="0" u="none" strike="noStrike" dirty="0">
                          <a:solidFill>
                            <a:srgbClr val="000000"/>
                          </a:solidFill>
                          <a:effectLst/>
                          <a:latin typeface="Meiryo UI" panose="020B0604030504040204" pitchFamily="50" charset="-128"/>
                          <a:ea typeface="Meiryo UI" panose="020B0604030504040204" pitchFamily="50" charset="-128"/>
                        </a:rPr>
                        <a:t>★学び</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フォーラム終了後にアンケートを実施しますが、ロールプレイングのディスカッションで気づいたこと、学んだことを記載していただく箇所がありますので、印象に残ったことをメモしておいていただければと思います。</a:t>
                      </a:r>
                    </a:p>
                  </a:txBody>
                  <a:tcPr marL="5696" marR="5696" marT="569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83910848"/>
                  </a:ext>
                </a:extLst>
              </a:tr>
            </a:tbl>
          </a:graphicData>
        </a:graphic>
      </p:graphicFrame>
      <p:sp>
        <p:nvSpPr>
          <p:cNvPr id="2" name="スライド番号プレースホルダー 1">
            <a:extLst>
              <a:ext uri="{FF2B5EF4-FFF2-40B4-BE49-F238E27FC236}">
                <a16:creationId xmlns:a16="http://schemas.microsoft.com/office/drawing/2014/main" id="{11A0BBD6-B052-7390-D766-D778B42E3056}"/>
              </a:ext>
            </a:extLst>
          </p:cNvPr>
          <p:cNvSpPr>
            <a:spLocks noGrp="1"/>
          </p:cNvSpPr>
          <p:nvPr>
            <p:ph type="sldNum" sz="quarter" idx="11"/>
          </p:nvPr>
        </p:nvSpPr>
        <p:spPr/>
        <p:txBody>
          <a:bodyPr/>
          <a:lstStyle/>
          <a:p>
            <a:pPr>
              <a:defRPr/>
            </a:pPr>
            <a:fld id="{E1713B0E-F9E3-4E81-A6FC-DD658F5F5A9D}" type="slidenum">
              <a:rPr lang="en-US" altLang="ja-JP" smtClean="0"/>
              <a:pPr>
                <a:defRPr/>
              </a:pPr>
              <a:t>1</a:t>
            </a:fld>
            <a:endParaRPr lang="en-US" altLang="ja-JP"/>
          </a:p>
        </p:txBody>
      </p:sp>
      <p:pic>
        <p:nvPicPr>
          <p:cNvPr id="7" name="図 6">
            <a:extLst>
              <a:ext uri="{FF2B5EF4-FFF2-40B4-BE49-F238E27FC236}">
                <a16:creationId xmlns:a16="http://schemas.microsoft.com/office/drawing/2014/main" id="{5D8AEDD7-FBD1-E05E-DA64-3580FF867B1B}"/>
              </a:ext>
            </a:extLst>
          </p:cNvPr>
          <p:cNvPicPr>
            <a:picLocks noChangeAspect="1"/>
          </p:cNvPicPr>
          <p:nvPr/>
        </p:nvPicPr>
        <p:blipFill>
          <a:blip r:embed="rId2"/>
          <a:stretch>
            <a:fillRect/>
          </a:stretch>
        </p:blipFill>
        <p:spPr>
          <a:xfrm>
            <a:off x="-87560" y="270516"/>
            <a:ext cx="8711939" cy="664522"/>
          </a:xfrm>
          <a:prstGeom prst="rect">
            <a:avLst/>
          </a:prstGeom>
        </p:spPr>
      </p:pic>
      <p:sp>
        <p:nvSpPr>
          <p:cNvPr id="4" name="フッター プレースホルダー 3">
            <a:extLst>
              <a:ext uri="{FF2B5EF4-FFF2-40B4-BE49-F238E27FC236}">
                <a16:creationId xmlns:a16="http://schemas.microsoft.com/office/drawing/2014/main" id="{4908135B-5F3B-1E55-CCED-F02E3B51D036}"/>
              </a:ext>
            </a:extLst>
          </p:cNvPr>
          <p:cNvSpPr>
            <a:spLocks noGrp="1"/>
          </p:cNvSpPr>
          <p:nvPr>
            <p:ph type="ftr" sz="quarter" idx="12"/>
          </p:nvPr>
        </p:nvSpPr>
        <p:spPr/>
        <p:txBody>
          <a:bodyPr/>
          <a:lstStyle/>
          <a:p>
            <a:pPr>
              <a:defRPr/>
            </a:pPr>
            <a:r>
              <a:rPr lang="en-US" altLang="ja-JP" dirty="0"/>
              <a:t>Copyright (C) 2022 MAFF All Rights Reserved.</a:t>
            </a:r>
          </a:p>
        </p:txBody>
      </p:sp>
      <p:sp>
        <p:nvSpPr>
          <p:cNvPr id="6" name="テキスト ボックス 5">
            <a:extLst>
              <a:ext uri="{FF2B5EF4-FFF2-40B4-BE49-F238E27FC236}">
                <a16:creationId xmlns:a16="http://schemas.microsoft.com/office/drawing/2014/main" id="{881072E8-F274-25DA-C159-562758EC9E6F}"/>
              </a:ext>
            </a:extLst>
          </p:cNvPr>
          <p:cNvSpPr txBox="1"/>
          <p:nvPr/>
        </p:nvSpPr>
        <p:spPr>
          <a:xfrm>
            <a:off x="112706" y="935038"/>
            <a:ext cx="8311406" cy="523220"/>
          </a:xfrm>
          <a:prstGeom prst="rect">
            <a:avLst/>
          </a:prstGeom>
          <a:noFill/>
        </p:spPr>
        <p:txBody>
          <a:bodyPr wrap="square">
            <a:spAutoFit/>
          </a:bodyPr>
          <a:lstStyle/>
          <a:p>
            <a:pPr algn="l" fontAlgn="ctr"/>
            <a:r>
              <a:rPr lang="ja-JP" altLang="en-US" sz="2800" b="0" i="0" u="none" strike="noStrike" dirty="0">
                <a:solidFill>
                  <a:srgbClr val="000000"/>
                </a:solidFill>
                <a:effectLst/>
                <a:latin typeface="Meiryo UI" panose="020B0604030504040204" pitchFamily="50" charset="-128"/>
                <a:ea typeface="Meiryo UI" panose="020B0604030504040204" pitchFamily="50" charset="-128"/>
              </a:rPr>
              <a:t>ロールプレイング（食品添加物、原料原産地表示）</a:t>
            </a:r>
          </a:p>
        </p:txBody>
      </p:sp>
      <p:sp>
        <p:nvSpPr>
          <p:cNvPr id="8" name="矢印: 下 7">
            <a:extLst>
              <a:ext uri="{FF2B5EF4-FFF2-40B4-BE49-F238E27FC236}">
                <a16:creationId xmlns:a16="http://schemas.microsoft.com/office/drawing/2014/main" id="{40ACEC80-EC03-5787-F54E-90A255068EA2}"/>
              </a:ext>
            </a:extLst>
          </p:cNvPr>
          <p:cNvSpPr/>
          <p:nvPr/>
        </p:nvSpPr>
        <p:spPr>
          <a:xfrm>
            <a:off x="272480" y="2185043"/>
            <a:ext cx="288032" cy="30963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68017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BE29D6-7346-4D69-868A-CFF7B39B4364}"/>
              </a:ext>
            </a:extLst>
          </p:cNvPr>
          <p:cNvSpPr>
            <a:spLocks noGrp="1"/>
          </p:cNvSpPr>
          <p:nvPr>
            <p:ph type="title"/>
          </p:nvPr>
        </p:nvSpPr>
        <p:spPr/>
        <p:txBody>
          <a:bodyPr>
            <a:normAutofit/>
          </a:bodyPr>
          <a:lstStyle/>
          <a:p>
            <a:r>
              <a:rPr kumimoji="1" lang="ja-JP" altLang="en-US" sz="2400" dirty="0"/>
              <a:t>２．第</a:t>
            </a:r>
            <a:r>
              <a:rPr kumimoji="1" lang="en-US" altLang="ja-JP" sz="2400" dirty="0"/>
              <a:t>1</a:t>
            </a:r>
            <a:r>
              <a:rPr kumimoji="1" lang="ja-JP" altLang="en-US" sz="2400" dirty="0"/>
              <a:t>回ワークショップの進め方（レビューシート）</a:t>
            </a:r>
          </a:p>
        </p:txBody>
      </p:sp>
      <p:sp>
        <p:nvSpPr>
          <p:cNvPr id="3" name="フッター プレースホルダー 2">
            <a:extLst>
              <a:ext uri="{FF2B5EF4-FFF2-40B4-BE49-F238E27FC236}">
                <a16:creationId xmlns:a16="http://schemas.microsoft.com/office/drawing/2014/main" id="{9B031595-3849-4D83-B5CB-BE0D23005027}"/>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4" name="スライド番号プレースホルダー 3">
            <a:extLst>
              <a:ext uri="{FF2B5EF4-FFF2-40B4-BE49-F238E27FC236}">
                <a16:creationId xmlns:a16="http://schemas.microsoft.com/office/drawing/2014/main" id="{568AC1C7-2CB0-4FCE-9A74-0B8DAC8685E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11" name="テキスト ボックス 10">
            <a:extLst>
              <a:ext uri="{FF2B5EF4-FFF2-40B4-BE49-F238E27FC236}">
                <a16:creationId xmlns:a16="http://schemas.microsoft.com/office/drawing/2014/main" id="{7F9B2D9A-CCC2-D9C4-A68A-A6C67CE42E43}"/>
              </a:ext>
            </a:extLst>
          </p:cNvPr>
          <p:cNvSpPr txBox="1"/>
          <p:nvPr/>
        </p:nvSpPr>
        <p:spPr>
          <a:xfrm>
            <a:off x="200474" y="929231"/>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原料原産地情報　</a:t>
            </a:r>
            <a:r>
              <a:rPr kumimoji="1" lang="ja-JP" altLang="en-US" sz="18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シナリオ例　　</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消費者：〇〇　リスクコミュニケーター：△△　　　　　　　　　　　　　　</a:t>
            </a:r>
          </a:p>
        </p:txBody>
      </p:sp>
      <p:sp>
        <p:nvSpPr>
          <p:cNvPr id="5" name="テキスト ボックス 4">
            <a:extLst>
              <a:ext uri="{FF2B5EF4-FFF2-40B4-BE49-F238E27FC236}">
                <a16:creationId xmlns:a16="http://schemas.microsoft.com/office/drawing/2014/main" id="{0E6B132E-763E-41E7-83C3-6AE3AEF08867}"/>
              </a:ext>
            </a:extLst>
          </p:cNvPr>
          <p:cNvSpPr txBox="1"/>
          <p:nvPr/>
        </p:nvSpPr>
        <p:spPr>
          <a:xfrm>
            <a:off x="229868" y="6119682"/>
            <a:ext cx="81304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メモ：</a:t>
            </a:r>
          </a:p>
        </p:txBody>
      </p:sp>
      <p:graphicFrame>
        <p:nvGraphicFramePr>
          <p:cNvPr id="10" name="表 9">
            <a:extLst>
              <a:ext uri="{FF2B5EF4-FFF2-40B4-BE49-F238E27FC236}">
                <a16:creationId xmlns:a16="http://schemas.microsoft.com/office/drawing/2014/main" id="{9725F29C-DDFD-6196-6C15-D00D41299150}"/>
              </a:ext>
            </a:extLst>
          </p:cNvPr>
          <p:cNvGraphicFramePr>
            <a:graphicFrameLocks noGrp="1"/>
          </p:cNvGraphicFramePr>
          <p:nvPr>
            <p:extLst>
              <p:ext uri="{D42A27DB-BD31-4B8C-83A1-F6EECF244321}">
                <p14:modId xmlns:p14="http://schemas.microsoft.com/office/powerpoint/2010/main" val="19217043"/>
              </p:ext>
            </p:extLst>
          </p:nvPr>
        </p:nvGraphicFramePr>
        <p:xfrm>
          <a:off x="344488" y="1628800"/>
          <a:ext cx="9217024" cy="4104458"/>
        </p:xfrm>
        <a:graphic>
          <a:graphicData uri="http://schemas.openxmlformats.org/drawingml/2006/table">
            <a:tbl>
              <a:tblPr/>
              <a:tblGrid>
                <a:gridCol w="386053">
                  <a:extLst>
                    <a:ext uri="{9D8B030D-6E8A-4147-A177-3AD203B41FA5}">
                      <a16:colId xmlns:a16="http://schemas.microsoft.com/office/drawing/2014/main" val="2407505825"/>
                    </a:ext>
                  </a:extLst>
                </a:gridCol>
                <a:gridCol w="2943657">
                  <a:extLst>
                    <a:ext uri="{9D8B030D-6E8A-4147-A177-3AD203B41FA5}">
                      <a16:colId xmlns:a16="http://schemas.microsoft.com/office/drawing/2014/main" val="1883680652"/>
                    </a:ext>
                  </a:extLst>
                </a:gridCol>
                <a:gridCol w="1566834">
                  <a:extLst>
                    <a:ext uri="{9D8B030D-6E8A-4147-A177-3AD203B41FA5}">
                      <a16:colId xmlns:a16="http://schemas.microsoft.com/office/drawing/2014/main" val="4146017392"/>
                    </a:ext>
                  </a:extLst>
                </a:gridCol>
                <a:gridCol w="4320480">
                  <a:extLst>
                    <a:ext uri="{9D8B030D-6E8A-4147-A177-3AD203B41FA5}">
                      <a16:colId xmlns:a16="http://schemas.microsoft.com/office/drawing/2014/main" val="3334022353"/>
                    </a:ext>
                  </a:extLst>
                </a:gridCol>
              </a:tblGrid>
              <a:tr h="373133">
                <a:tc>
                  <a:txBody>
                    <a:bodyPr/>
                    <a:lstStyle/>
                    <a:p>
                      <a:pPr algn="l"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チェックポイント</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評価</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気づき</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936872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1</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消費者役が何を不安に思っているかを理解できましたか？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22767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2</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消費者役を不安にさせている原因が理解できましたか？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913874"/>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3</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消費者役の不安に寄り添った会話でしたか？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908382"/>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4</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消費者役はリスクコミュニケーター役の説明を理解できましたか？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5777679"/>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5</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リスクコミュニケーター役と消費者役は信頼関係がつくれましたか？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867507"/>
                  </a:ext>
                </a:extLst>
              </a:tr>
            </a:tbl>
          </a:graphicData>
        </a:graphic>
      </p:graphicFrame>
      <p:pic>
        <p:nvPicPr>
          <p:cNvPr id="15" name="図 14">
            <a:extLst>
              <a:ext uri="{FF2B5EF4-FFF2-40B4-BE49-F238E27FC236}">
                <a16:creationId xmlns:a16="http://schemas.microsoft.com/office/drawing/2014/main" id="{A90FAFD8-ADE8-6698-28A5-F749D9C50B86}"/>
              </a:ext>
            </a:extLst>
          </p:cNvPr>
          <p:cNvPicPr>
            <a:picLocks noChangeAspect="1"/>
          </p:cNvPicPr>
          <p:nvPr/>
        </p:nvPicPr>
        <p:blipFill>
          <a:blip r:embed="rId2"/>
          <a:stretch>
            <a:fillRect/>
          </a:stretch>
        </p:blipFill>
        <p:spPr>
          <a:xfrm>
            <a:off x="3728864" y="2780928"/>
            <a:ext cx="1491208" cy="680467"/>
          </a:xfrm>
          <a:prstGeom prst="rect">
            <a:avLst/>
          </a:prstGeom>
        </p:spPr>
      </p:pic>
      <p:pic>
        <p:nvPicPr>
          <p:cNvPr id="16" name="図 15">
            <a:extLst>
              <a:ext uri="{FF2B5EF4-FFF2-40B4-BE49-F238E27FC236}">
                <a16:creationId xmlns:a16="http://schemas.microsoft.com/office/drawing/2014/main" id="{DDC2AFD3-2BCF-208D-7186-2EDE6714532A}"/>
              </a:ext>
            </a:extLst>
          </p:cNvPr>
          <p:cNvPicPr>
            <a:picLocks noChangeAspect="1"/>
          </p:cNvPicPr>
          <p:nvPr/>
        </p:nvPicPr>
        <p:blipFill>
          <a:blip r:embed="rId2"/>
          <a:stretch>
            <a:fillRect/>
          </a:stretch>
        </p:blipFill>
        <p:spPr>
          <a:xfrm>
            <a:off x="3728864" y="2027231"/>
            <a:ext cx="1491208" cy="680467"/>
          </a:xfrm>
          <a:prstGeom prst="rect">
            <a:avLst/>
          </a:prstGeom>
        </p:spPr>
      </p:pic>
      <p:pic>
        <p:nvPicPr>
          <p:cNvPr id="17" name="図 16">
            <a:extLst>
              <a:ext uri="{FF2B5EF4-FFF2-40B4-BE49-F238E27FC236}">
                <a16:creationId xmlns:a16="http://schemas.microsoft.com/office/drawing/2014/main" id="{96E9E5F9-C233-46B8-5D0B-9D9CB2FDA0C8}"/>
              </a:ext>
            </a:extLst>
          </p:cNvPr>
          <p:cNvPicPr>
            <a:picLocks noChangeAspect="1"/>
          </p:cNvPicPr>
          <p:nvPr/>
        </p:nvPicPr>
        <p:blipFill>
          <a:blip r:embed="rId2"/>
          <a:stretch>
            <a:fillRect/>
          </a:stretch>
        </p:blipFill>
        <p:spPr>
          <a:xfrm>
            <a:off x="3743447" y="4293707"/>
            <a:ext cx="1491208" cy="680467"/>
          </a:xfrm>
          <a:prstGeom prst="rect">
            <a:avLst/>
          </a:prstGeom>
        </p:spPr>
      </p:pic>
      <p:pic>
        <p:nvPicPr>
          <p:cNvPr id="18" name="図 17">
            <a:extLst>
              <a:ext uri="{FF2B5EF4-FFF2-40B4-BE49-F238E27FC236}">
                <a16:creationId xmlns:a16="http://schemas.microsoft.com/office/drawing/2014/main" id="{546DD3AD-F247-F53D-38CF-A130AB7C1895}"/>
              </a:ext>
            </a:extLst>
          </p:cNvPr>
          <p:cNvPicPr>
            <a:picLocks noChangeAspect="1"/>
          </p:cNvPicPr>
          <p:nvPr/>
        </p:nvPicPr>
        <p:blipFill>
          <a:blip r:embed="rId2"/>
          <a:stretch>
            <a:fillRect/>
          </a:stretch>
        </p:blipFill>
        <p:spPr>
          <a:xfrm>
            <a:off x="3743447" y="3540010"/>
            <a:ext cx="1491208" cy="680467"/>
          </a:xfrm>
          <a:prstGeom prst="rect">
            <a:avLst/>
          </a:prstGeom>
        </p:spPr>
      </p:pic>
      <p:pic>
        <p:nvPicPr>
          <p:cNvPr id="19" name="図 18">
            <a:extLst>
              <a:ext uri="{FF2B5EF4-FFF2-40B4-BE49-F238E27FC236}">
                <a16:creationId xmlns:a16="http://schemas.microsoft.com/office/drawing/2014/main" id="{1FFDB224-918C-4288-BF36-62455046E6F3}"/>
              </a:ext>
            </a:extLst>
          </p:cNvPr>
          <p:cNvPicPr>
            <a:picLocks noChangeAspect="1"/>
          </p:cNvPicPr>
          <p:nvPr/>
        </p:nvPicPr>
        <p:blipFill>
          <a:blip r:embed="rId2"/>
          <a:stretch>
            <a:fillRect/>
          </a:stretch>
        </p:blipFill>
        <p:spPr>
          <a:xfrm>
            <a:off x="3733550" y="5032371"/>
            <a:ext cx="1491208" cy="680467"/>
          </a:xfrm>
          <a:prstGeom prst="rect">
            <a:avLst/>
          </a:prstGeom>
        </p:spPr>
      </p:pic>
      <p:sp>
        <p:nvSpPr>
          <p:cNvPr id="12" name="吹き出し: 角を丸めた四角形 11">
            <a:extLst>
              <a:ext uri="{FF2B5EF4-FFF2-40B4-BE49-F238E27FC236}">
                <a16:creationId xmlns:a16="http://schemas.microsoft.com/office/drawing/2014/main" id="{60D4615D-4D96-AE7F-AF16-90FB29A70147}"/>
              </a:ext>
            </a:extLst>
          </p:cNvPr>
          <p:cNvSpPr/>
          <p:nvPr/>
        </p:nvSpPr>
        <p:spPr>
          <a:xfrm>
            <a:off x="5412263" y="3070998"/>
            <a:ext cx="4231801" cy="1872207"/>
          </a:xfrm>
          <a:prstGeom prst="wedgeRoundRectCallout">
            <a:avLst>
              <a:gd name="adj1" fmla="val -59492"/>
              <a:gd name="adj2" fmla="val -36339"/>
              <a:gd name="adj3" fmla="val 16667"/>
            </a:avLst>
          </a:prstGeom>
          <a:solidFill>
            <a:srgbClr val="FFDE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Meiryo UI" panose="020B0604030504040204" pitchFamily="50" charset="-128"/>
                <a:ea typeface="Meiryo UI" panose="020B0604030504040204" pitchFamily="50" charset="-128"/>
              </a:rPr>
              <a:t>役になりきれていたでしょうか。</a:t>
            </a:r>
          </a:p>
          <a:p>
            <a:r>
              <a:rPr kumimoji="1" lang="ja-JP" altLang="en-US" sz="1400" b="1" dirty="0">
                <a:solidFill>
                  <a:schemeClr val="tx1"/>
                </a:solidFill>
                <a:latin typeface="Meiryo UI" panose="020B0604030504040204" pitchFamily="50" charset="-128"/>
                <a:ea typeface="Meiryo UI" panose="020B0604030504040204" pitchFamily="50" charset="-128"/>
              </a:rPr>
              <a:t>自分だったらどのようにコミュニケーションしますか。</a:t>
            </a:r>
          </a:p>
          <a:p>
            <a:r>
              <a:rPr kumimoji="1" lang="ja-JP" altLang="en-US" sz="1400" b="1" dirty="0">
                <a:solidFill>
                  <a:schemeClr val="tx1"/>
                </a:solidFill>
                <a:latin typeface="Meiryo UI" panose="020B0604030504040204" pitchFamily="50" charset="-128"/>
                <a:ea typeface="Meiryo UI" panose="020B0604030504040204" pitchFamily="50" charset="-128"/>
              </a:rPr>
              <a:t>もっとこうだったらいいのに、そもそも設定が違うのでは、</a:t>
            </a:r>
          </a:p>
          <a:p>
            <a:r>
              <a:rPr kumimoji="1" lang="ja-JP" altLang="en-US" sz="1400" b="1" dirty="0">
                <a:solidFill>
                  <a:schemeClr val="tx1"/>
                </a:solidFill>
                <a:latin typeface="Meiryo UI" panose="020B0604030504040204" pitchFamily="50" charset="-128"/>
                <a:ea typeface="Meiryo UI" panose="020B0604030504040204" pitchFamily="50" charset="-128"/>
              </a:rPr>
              <a:t>もっとこんなことが知りたい等々</a:t>
            </a:r>
          </a:p>
          <a:p>
            <a:r>
              <a:rPr kumimoji="1" lang="ja-JP" altLang="en-US" sz="1400" b="1" dirty="0">
                <a:solidFill>
                  <a:schemeClr val="tx1"/>
                </a:solidFill>
                <a:latin typeface="Meiryo UI" panose="020B0604030504040204" pitchFamily="50" charset="-128"/>
                <a:ea typeface="Meiryo UI" panose="020B0604030504040204" pitchFamily="50" charset="-128"/>
              </a:rPr>
              <a:t>感じたことをディスカッションしてください。</a:t>
            </a:r>
          </a:p>
          <a:p>
            <a:r>
              <a:rPr kumimoji="1" lang="ja-JP" altLang="en-US" sz="1400" b="1" dirty="0">
                <a:solidFill>
                  <a:schemeClr val="tx1"/>
                </a:solidFill>
                <a:latin typeface="Meiryo UI" panose="020B0604030504040204" pitchFamily="50" charset="-128"/>
                <a:ea typeface="Meiryo UI" panose="020B0604030504040204" pitchFamily="50" charset="-128"/>
              </a:rPr>
              <a:t>正解？失敗？はありません。</a:t>
            </a:r>
          </a:p>
          <a:p>
            <a:r>
              <a:rPr kumimoji="1" lang="ja-JP" altLang="en-US" sz="1400" b="1" dirty="0">
                <a:solidFill>
                  <a:schemeClr val="tx1"/>
                </a:solidFill>
                <a:latin typeface="Meiryo UI" panose="020B0604030504040204" pitchFamily="50" charset="-128"/>
                <a:ea typeface="Meiryo UI" panose="020B0604030504040204" pitchFamily="50" charset="-128"/>
              </a:rPr>
              <a:t>困ったときはチームファシリテーターがアドバイスしてくださいますのでどんどん発言しましょう！</a:t>
            </a:r>
          </a:p>
        </p:txBody>
      </p:sp>
      <p:sp>
        <p:nvSpPr>
          <p:cNvPr id="14" name="テキスト ボックス 13">
            <a:extLst>
              <a:ext uri="{FF2B5EF4-FFF2-40B4-BE49-F238E27FC236}">
                <a16:creationId xmlns:a16="http://schemas.microsoft.com/office/drawing/2014/main" id="{03065D02-1CE3-BB4E-6360-31EF6C695B82}"/>
              </a:ext>
            </a:extLst>
          </p:cNvPr>
          <p:cNvSpPr txBox="1"/>
          <p:nvPr/>
        </p:nvSpPr>
        <p:spPr>
          <a:xfrm>
            <a:off x="174231" y="5750350"/>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十分ではない、２：やや十分ではない、３：ややできている、４：できている、５：十分できている</a:t>
            </a:r>
          </a:p>
        </p:txBody>
      </p:sp>
    </p:spTree>
    <p:extLst>
      <p:ext uri="{BB962C8B-B14F-4D97-AF65-F5344CB8AC3E}">
        <p14:creationId xmlns:p14="http://schemas.microsoft.com/office/powerpoint/2010/main" val="2783391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BE29D6-7346-4D69-868A-CFF7B39B4364}"/>
              </a:ext>
            </a:extLst>
          </p:cNvPr>
          <p:cNvSpPr>
            <a:spLocks noGrp="1"/>
          </p:cNvSpPr>
          <p:nvPr>
            <p:ph type="title"/>
          </p:nvPr>
        </p:nvSpPr>
        <p:spPr/>
        <p:txBody>
          <a:bodyPr>
            <a:normAutofit/>
          </a:bodyPr>
          <a:lstStyle/>
          <a:p>
            <a:r>
              <a:rPr kumimoji="1" lang="ja-JP" altLang="en-US" sz="2400" dirty="0"/>
              <a:t>２．第</a:t>
            </a:r>
            <a:r>
              <a:rPr kumimoji="1" lang="en-US" altLang="ja-JP" sz="2400" dirty="0"/>
              <a:t>1</a:t>
            </a:r>
            <a:r>
              <a:rPr kumimoji="1" lang="ja-JP" altLang="en-US" sz="2400" dirty="0"/>
              <a:t>回ワークショップの進め方（レビューシート）１</a:t>
            </a:r>
          </a:p>
        </p:txBody>
      </p:sp>
      <p:sp>
        <p:nvSpPr>
          <p:cNvPr id="3" name="フッター プレースホルダー 2">
            <a:extLst>
              <a:ext uri="{FF2B5EF4-FFF2-40B4-BE49-F238E27FC236}">
                <a16:creationId xmlns:a16="http://schemas.microsoft.com/office/drawing/2014/main" id="{9B031595-3849-4D83-B5CB-BE0D23005027}"/>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4" name="スライド番号プレースホルダー 3">
            <a:extLst>
              <a:ext uri="{FF2B5EF4-FFF2-40B4-BE49-F238E27FC236}">
                <a16:creationId xmlns:a16="http://schemas.microsoft.com/office/drawing/2014/main" id="{568AC1C7-2CB0-4FCE-9A74-0B8DAC8685E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11" name="テキスト ボックス 10">
            <a:extLst>
              <a:ext uri="{FF2B5EF4-FFF2-40B4-BE49-F238E27FC236}">
                <a16:creationId xmlns:a16="http://schemas.microsoft.com/office/drawing/2014/main" id="{7F9B2D9A-CCC2-D9C4-A68A-A6C67CE42E43}"/>
              </a:ext>
            </a:extLst>
          </p:cNvPr>
          <p:cNvSpPr txBox="1"/>
          <p:nvPr/>
        </p:nvSpPr>
        <p:spPr>
          <a:xfrm>
            <a:off x="200474" y="929231"/>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1800" b="1" i="0"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食品添加物　</a:t>
            </a:r>
            <a:r>
              <a:rPr kumimoji="1" lang="ja-JP" altLang="en-US" sz="18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シナリオ例　　</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消費者：</a:t>
            </a:r>
            <a:r>
              <a:rPr lang="ja-JP" altLang="en-US" sz="1800" dirty="0">
                <a:solidFill>
                  <a:srgbClr val="000000"/>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リスクコミュニケーター：　　　　　　　　　　　　　　</a:t>
            </a:r>
          </a:p>
        </p:txBody>
      </p:sp>
      <p:sp>
        <p:nvSpPr>
          <p:cNvPr id="5" name="テキスト ボックス 4">
            <a:extLst>
              <a:ext uri="{FF2B5EF4-FFF2-40B4-BE49-F238E27FC236}">
                <a16:creationId xmlns:a16="http://schemas.microsoft.com/office/drawing/2014/main" id="{0E6B132E-763E-41E7-83C3-6AE3AEF08867}"/>
              </a:ext>
            </a:extLst>
          </p:cNvPr>
          <p:cNvSpPr txBox="1"/>
          <p:nvPr/>
        </p:nvSpPr>
        <p:spPr>
          <a:xfrm>
            <a:off x="229868" y="6119682"/>
            <a:ext cx="81304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メモ：</a:t>
            </a:r>
          </a:p>
        </p:txBody>
      </p:sp>
      <p:graphicFrame>
        <p:nvGraphicFramePr>
          <p:cNvPr id="10" name="表 9">
            <a:extLst>
              <a:ext uri="{FF2B5EF4-FFF2-40B4-BE49-F238E27FC236}">
                <a16:creationId xmlns:a16="http://schemas.microsoft.com/office/drawing/2014/main" id="{9725F29C-DDFD-6196-6C15-D00D41299150}"/>
              </a:ext>
            </a:extLst>
          </p:cNvPr>
          <p:cNvGraphicFramePr>
            <a:graphicFrameLocks noGrp="1"/>
          </p:cNvGraphicFramePr>
          <p:nvPr/>
        </p:nvGraphicFramePr>
        <p:xfrm>
          <a:off x="344488" y="1628800"/>
          <a:ext cx="9217024" cy="4104458"/>
        </p:xfrm>
        <a:graphic>
          <a:graphicData uri="http://schemas.openxmlformats.org/drawingml/2006/table">
            <a:tbl>
              <a:tblPr/>
              <a:tblGrid>
                <a:gridCol w="386053">
                  <a:extLst>
                    <a:ext uri="{9D8B030D-6E8A-4147-A177-3AD203B41FA5}">
                      <a16:colId xmlns:a16="http://schemas.microsoft.com/office/drawing/2014/main" val="2407505825"/>
                    </a:ext>
                  </a:extLst>
                </a:gridCol>
                <a:gridCol w="2943657">
                  <a:extLst>
                    <a:ext uri="{9D8B030D-6E8A-4147-A177-3AD203B41FA5}">
                      <a16:colId xmlns:a16="http://schemas.microsoft.com/office/drawing/2014/main" val="1883680652"/>
                    </a:ext>
                  </a:extLst>
                </a:gridCol>
                <a:gridCol w="1566834">
                  <a:extLst>
                    <a:ext uri="{9D8B030D-6E8A-4147-A177-3AD203B41FA5}">
                      <a16:colId xmlns:a16="http://schemas.microsoft.com/office/drawing/2014/main" val="4146017392"/>
                    </a:ext>
                  </a:extLst>
                </a:gridCol>
                <a:gridCol w="4320480">
                  <a:extLst>
                    <a:ext uri="{9D8B030D-6E8A-4147-A177-3AD203B41FA5}">
                      <a16:colId xmlns:a16="http://schemas.microsoft.com/office/drawing/2014/main" val="3334022353"/>
                    </a:ext>
                  </a:extLst>
                </a:gridCol>
              </a:tblGrid>
              <a:tr h="373133">
                <a:tc>
                  <a:txBody>
                    <a:bodyPr/>
                    <a:lstStyle/>
                    <a:p>
                      <a:pPr algn="l"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チェックポイント</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評価</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気づき</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936872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1</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消費者役が何を不安に思っているかを理解できましたか？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22767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2</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消費者役を不安にさせている原因が理解できましたか？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913874"/>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3</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消費者役の不安に寄り添った会話でしたか？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908382"/>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4</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消費者役はリスクコミュニケーター役の説明を理解できましたか？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5777679"/>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5</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リスクコミュニケーター役と消費者役は信頼関係がつくれましたか？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867507"/>
                  </a:ext>
                </a:extLst>
              </a:tr>
            </a:tbl>
          </a:graphicData>
        </a:graphic>
      </p:graphicFrame>
      <p:sp>
        <p:nvSpPr>
          <p:cNvPr id="14" name="テキスト ボックス 13">
            <a:extLst>
              <a:ext uri="{FF2B5EF4-FFF2-40B4-BE49-F238E27FC236}">
                <a16:creationId xmlns:a16="http://schemas.microsoft.com/office/drawing/2014/main" id="{03065D02-1CE3-BB4E-6360-31EF6C695B82}"/>
              </a:ext>
            </a:extLst>
          </p:cNvPr>
          <p:cNvSpPr txBox="1"/>
          <p:nvPr/>
        </p:nvSpPr>
        <p:spPr>
          <a:xfrm>
            <a:off x="174231" y="5750350"/>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十分ではない、２：やや十分ではない、３：ややできている、４：できている、５：十分できている</a:t>
            </a:r>
          </a:p>
        </p:txBody>
      </p:sp>
      <p:grpSp>
        <p:nvGrpSpPr>
          <p:cNvPr id="20" name="グループ化 19">
            <a:extLst>
              <a:ext uri="{FF2B5EF4-FFF2-40B4-BE49-F238E27FC236}">
                <a16:creationId xmlns:a16="http://schemas.microsoft.com/office/drawing/2014/main" id="{8DDE6D3E-160A-4683-AED1-59B04F48BB44}"/>
              </a:ext>
            </a:extLst>
          </p:cNvPr>
          <p:cNvGrpSpPr/>
          <p:nvPr/>
        </p:nvGrpSpPr>
        <p:grpSpPr>
          <a:xfrm>
            <a:off x="3766100" y="2096589"/>
            <a:ext cx="1476625" cy="605724"/>
            <a:chOff x="3468838" y="2031214"/>
            <a:chExt cx="1217228" cy="507538"/>
          </a:xfrm>
        </p:grpSpPr>
        <p:sp>
          <p:nvSpPr>
            <p:cNvPr id="21" name="角丸四角形 49">
              <a:extLst>
                <a:ext uri="{FF2B5EF4-FFF2-40B4-BE49-F238E27FC236}">
                  <a16:creationId xmlns:a16="http://schemas.microsoft.com/office/drawing/2014/main" id="{681F584E-4310-4C7C-A8B0-71AD14CFC17B}"/>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A4312ADD-8C5A-42ED-8C6A-DBAD2E3ED505}"/>
                </a:ext>
              </a:extLst>
            </p:cNvPr>
            <p:cNvGrpSpPr/>
            <p:nvPr/>
          </p:nvGrpSpPr>
          <p:grpSpPr>
            <a:xfrm>
              <a:off x="3468838" y="2063080"/>
              <a:ext cx="1217228" cy="376917"/>
              <a:chOff x="3468838" y="2063080"/>
              <a:chExt cx="1217228" cy="376917"/>
            </a:xfrm>
          </p:grpSpPr>
          <p:grpSp>
            <p:nvGrpSpPr>
              <p:cNvPr id="23" name="グループ化 22">
                <a:extLst>
                  <a:ext uri="{FF2B5EF4-FFF2-40B4-BE49-F238E27FC236}">
                    <a16:creationId xmlns:a16="http://schemas.microsoft.com/office/drawing/2014/main" id="{E92E4D30-780E-40B0-8C2C-BF62C6494208}"/>
                  </a:ext>
                </a:extLst>
              </p:cNvPr>
              <p:cNvGrpSpPr/>
              <p:nvPr/>
            </p:nvGrpSpPr>
            <p:grpSpPr>
              <a:xfrm>
                <a:off x="3610402" y="2248819"/>
                <a:ext cx="837346" cy="191178"/>
                <a:chOff x="3551815" y="2921913"/>
                <a:chExt cx="848080" cy="161529"/>
              </a:xfrm>
            </p:grpSpPr>
            <p:cxnSp>
              <p:nvCxnSpPr>
                <p:cNvPr id="25" name="直線コネクタ 24">
                  <a:extLst>
                    <a:ext uri="{FF2B5EF4-FFF2-40B4-BE49-F238E27FC236}">
                      <a16:creationId xmlns:a16="http://schemas.microsoft.com/office/drawing/2014/main" id="{909094BE-004F-4BB5-9657-3D29AFBF1F27}"/>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26" name="直線コネクタ 25">
                  <a:extLst>
                    <a:ext uri="{FF2B5EF4-FFF2-40B4-BE49-F238E27FC236}">
                      <a16:creationId xmlns:a16="http://schemas.microsoft.com/office/drawing/2014/main" id="{6AB90560-6DC2-4A62-A728-6343CDB7813A}"/>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7" name="直線コネクタ 26">
                  <a:extLst>
                    <a:ext uri="{FF2B5EF4-FFF2-40B4-BE49-F238E27FC236}">
                      <a16:creationId xmlns:a16="http://schemas.microsoft.com/office/drawing/2014/main" id="{BFA6C27A-E60E-4674-952B-CC20C7C4F894}"/>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8" name="直線コネクタ 27">
                  <a:extLst>
                    <a:ext uri="{FF2B5EF4-FFF2-40B4-BE49-F238E27FC236}">
                      <a16:creationId xmlns:a16="http://schemas.microsoft.com/office/drawing/2014/main" id="{8BF8CA8D-7740-42CA-B9C6-5A675354648A}"/>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9" name="直線コネクタ 28">
                  <a:extLst>
                    <a:ext uri="{FF2B5EF4-FFF2-40B4-BE49-F238E27FC236}">
                      <a16:creationId xmlns:a16="http://schemas.microsoft.com/office/drawing/2014/main" id="{FFDEEBAF-670C-4DF9-9FED-671E95DEA6DE}"/>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0" name="直線コネクタ 29">
                  <a:extLst>
                    <a:ext uri="{FF2B5EF4-FFF2-40B4-BE49-F238E27FC236}">
                      <a16:creationId xmlns:a16="http://schemas.microsoft.com/office/drawing/2014/main" id="{FB224232-3E05-4117-A21B-0ED553DFA61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24" name="テキスト ボックス 23">
                <a:extLst>
                  <a:ext uri="{FF2B5EF4-FFF2-40B4-BE49-F238E27FC236}">
                    <a16:creationId xmlns:a16="http://schemas.microsoft.com/office/drawing/2014/main" id="{4134E4E8-5AD1-4324-91F6-E7544C74DBBF}"/>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31" name="グループ化 30">
            <a:extLst>
              <a:ext uri="{FF2B5EF4-FFF2-40B4-BE49-F238E27FC236}">
                <a16:creationId xmlns:a16="http://schemas.microsoft.com/office/drawing/2014/main" id="{5A5627C7-8948-4594-9AF0-7BAAD6B09ACA}"/>
              </a:ext>
            </a:extLst>
          </p:cNvPr>
          <p:cNvGrpSpPr/>
          <p:nvPr/>
        </p:nvGrpSpPr>
        <p:grpSpPr>
          <a:xfrm>
            <a:off x="3742988" y="2812453"/>
            <a:ext cx="1476625" cy="605724"/>
            <a:chOff x="3468838" y="2031214"/>
            <a:chExt cx="1217228" cy="507538"/>
          </a:xfrm>
        </p:grpSpPr>
        <p:sp>
          <p:nvSpPr>
            <p:cNvPr id="32" name="角丸四角形 49">
              <a:extLst>
                <a:ext uri="{FF2B5EF4-FFF2-40B4-BE49-F238E27FC236}">
                  <a16:creationId xmlns:a16="http://schemas.microsoft.com/office/drawing/2014/main" id="{C9222FCB-2CC8-4D00-ADB2-85D141F7FD7B}"/>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33" name="グループ化 32">
              <a:extLst>
                <a:ext uri="{FF2B5EF4-FFF2-40B4-BE49-F238E27FC236}">
                  <a16:creationId xmlns:a16="http://schemas.microsoft.com/office/drawing/2014/main" id="{9E952BC9-89B4-4104-A720-05157D531917}"/>
                </a:ext>
              </a:extLst>
            </p:cNvPr>
            <p:cNvGrpSpPr/>
            <p:nvPr/>
          </p:nvGrpSpPr>
          <p:grpSpPr>
            <a:xfrm>
              <a:off x="3468838" y="2063080"/>
              <a:ext cx="1217228" cy="376917"/>
              <a:chOff x="3468838" y="2063080"/>
              <a:chExt cx="1217228" cy="376917"/>
            </a:xfrm>
          </p:grpSpPr>
          <p:grpSp>
            <p:nvGrpSpPr>
              <p:cNvPr id="34" name="グループ化 33">
                <a:extLst>
                  <a:ext uri="{FF2B5EF4-FFF2-40B4-BE49-F238E27FC236}">
                    <a16:creationId xmlns:a16="http://schemas.microsoft.com/office/drawing/2014/main" id="{772EE652-7191-48F7-A093-8B592C45E7B8}"/>
                  </a:ext>
                </a:extLst>
              </p:cNvPr>
              <p:cNvGrpSpPr/>
              <p:nvPr/>
            </p:nvGrpSpPr>
            <p:grpSpPr>
              <a:xfrm>
                <a:off x="3610402" y="2248819"/>
                <a:ext cx="837346" cy="191178"/>
                <a:chOff x="3551815" y="2921913"/>
                <a:chExt cx="848080" cy="161529"/>
              </a:xfrm>
            </p:grpSpPr>
            <p:cxnSp>
              <p:nvCxnSpPr>
                <p:cNvPr id="36" name="直線コネクタ 35">
                  <a:extLst>
                    <a:ext uri="{FF2B5EF4-FFF2-40B4-BE49-F238E27FC236}">
                      <a16:creationId xmlns:a16="http://schemas.microsoft.com/office/drawing/2014/main" id="{144A8A7F-F519-4414-ABF9-101FDE3144C9}"/>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37" name="直線コネクタ 36">
                  <a:extLst>
                    <a:ext uri="{FF2B5EF4-FFF2-40B4-BE49-F238E27FC236}">
                      <a16:creationId xmlns:a16="http://schemas.microsoft.com/office/drawing/2014/main" id="{CEF33039-4868-4190-B0D0-29128CB37252}"/>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8" name="直線コネクタ 37">
                  <a:extLst>
                    <a:ext uri="{FF2B5EF4-FFF2-40B4-BE49-F238E27FC236}">
                      <a16:creationId xmlns:a16="http://schemas.microsoft.com/office/drawing/2014/main" id="{A67FC20E-1236-46C4-83FF-E6B460A83252}"/>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9" name="直線コネクタ 38">
                  <a:extLst>
                    <a:ext uri="{FF2B5EF4-FFF2-40B4-BE49-F238E27FC236}">
                      <a16:creationId xmlns:a16="http://schemas.microsoft.com/office/drawing/2014/main" id="{76873DED-D98E-445A-A30E-A57905E01704}"/>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0" name="直線コネクタ 39">
                  <a:extLst>
                    <a:ext uri="{FF2B5EF4-FFF2-40B4-BE49-F238E27FC236}">
                      <a16:creationId xmlns:a16="http://schemas.microsoft.com/office/drawing/2014/main" id="{08A7E80E-19EB-4627-8978-4AAFD877C5BA}"/>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1" name="直線コネクタ 40">
                  <a:extLst>
                    <a:ext uri="{FF2B5EF4-FFF2-40B4-BE49-F238E27FC236}">
                      <a16:creationId xmlns:a16="http://schemas.microsoft.com/office/drawing/2014/main" id="{D7CFAB2E-D352-424F-BAA4-B2282329CBB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35" name="テキスト ボックス 34">
                <a:extLst>
                  <a:ext uri="{FF2B5EF4-FFF2-40B4-BE49-F238E27FC236}">
                    <a16:creationId xmlns:a16="http://schemas.microsoft.com/office/drawing/2014/main" id="{3B76889A-07FF-45F3-96DB-1EAA81A6202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42" name="グループ化 41">
            <a:extLst>
              <a:ext uri="{FF2B5EF4-FFF2-40B4-BE49-F238E27FC236}">
                <a16:creationId xmlns:a16="http://schemas.microsoft.com/office/drawing/2014/main" id="{97275780-9E7E-4F59-A6C5-22D07FED73C5}"/>
              </a:ext>
            </a:extLst>
          </p:cNvPr>
          <p:cNvGrpSpPr/>
          <p:nvPr/>
        </p:nvGrpSpPr>
        <p:grpSpPr>
          <a:xfrm>
            <a:off x="3746856" y="3583295"/>
            <a:ext cx="1476625" cy="605724"/>
            <a:chOff x="3468838" y="2031214"/>
            <a:chExt cx="1217228" cy="507538"/>
          </a:xfrm>
        </p:grpSpPr>
        <p:sp>
          <p:nvSpPr>
            <p:cNvPr id="43" name="角丸四角形 49">
              <a:extLst>
                <a:ext uri="{FF2B5EF4-FFF2-40B4-BE49-F238E27FC236}">
                  <a16:creationId xmlns:a16="http://schemas.microsoft.com/office/drawing/2014/main" id="{B50165CD-901C-4093-83F2-D9C65797086C}"/>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44" name="グループ化 43">
              <a:extLst>
                <a:ext uri="{FF2B5EF4-FFF2-40B4-BE49-F238E27FC236}">
                  <a16:creationId xmlns:a16="http://schemas.microsoft.com/office/drawing/2014/main" id="{5CA37463-5E73-4815-8F66-4FB46B3A11EB}"/>
                </a:ext>
              </a:extLst>
            </p:cNvPr>
            <p:cNvGrpSpPr/>
            <p:nvPr/>
          </p:nvGrpSpPr>
          <p:grpSpPr>
            <a:xfrm>
              <a:off x="3468838" y="2063080"/>
              <a:ext cx="1217228" cy="376917"/>
              <a:chOff x="3468838" y="2063080"/>
              <a:chExt cx="1217228" cy="376917"/>
            </a:xfrm>
          </p:grpSpPr>
          <p:grpSp>
            <p:nvGrpSpPr>
              <p:cNvPr id="45" name="グループ化 44">
                <a:extLst>
                  <a:ext uri="{FF2B5EF4-FFF2-40B4-BE49-F238E27FC236}">
                    <a16:creationId xmlns:a16="http://schemas.microsoft.com/office/drawing/2014/main" id="{C8D767E4-9127-45CC-9E64-9A81149931D1}"/>
                  </a:ext>
                </a:extLst>
              </p:cNvPr>
              <p:cNvGrpSpPr/>
              <p:nvPr/>
            </p:nvGrpSpPr>
            <p:grpSpPr>
              <a:xfrm>
                <a:off x="3610402" y="2248819"/>
                <a:ext cx="837346" cy="191178"/>
                <a:chOff x="3551815" y="2921913"/>
                <a:chExt cx="848080" cy="161529"/>
              </a:xfrm>
            </p:grpSpPr>
            <p:cxnSp>
              <p:nvCxnSpPr>
                <p:cNvPr id="47" name="直線コネクタ 46">
                  <a:extLst>
                    <a:ext uri="{FF2B5EF4-FFF2-40B4-BE49-F238E27FC236}">
                      <a16:creationId xmlns:a16="http://schemas.microsoft.com/office/drawing/2014/main" id="{DEBA511F-4CD8-4DFF-82F4-F9F117382CE5}"/>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48" name="直線コネクタ 47">
                  <a:extLst>
                    <a:ext uri="{FF2B5EF4-FFF2-40B4-BE49-F238E27FC236}">
                      <a16:creationId xmlns:a16="http://schemas.microsoft.com/office/drawing/2014/main" id="{BF34043A-DEEF-4AC0-9AEC-DA65736211F3}"/>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9" name="直線コネクタ 48">
                  <a:extLst>
                    <a:ext uri="{FF2B5EF4-FFF2-40B4-BE49-F238E27FC236}">
                      <a16:creationId xmlns:a16="http://schemas.microsoft.com/office/drawing/2014/main" id="{03466C32-3240-4C91-AC7E-C97C16D6CE00}"/>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0" name="直線コネクタ 49">
                  <a:extLst>
                    <a:ext uri="{FF2B5EF4-FFF2-40B4-BE49-F238E27FC236}">
                      <a16:creationId xmlns:a16="http://schemas.microsoft.com/office/drawing/2014/main" id="{07C8DC44-1383-480E-AE81-D9E9957592B8}"/>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1" name="直線コネクタ 50">
                  <a:extLst>
                    <a:ext uri="{FF2B5EF4-FFF2-40B4-BE49-F238E27FC236}">
                      <a16:creationId xmlns:a16="http://schemas.microsoft.com/office/drawing/2014/main" id="{6F6C55EE-1558-4524-9907-A153A4090210}"/>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2" name="直線コネクタ 51">
                  <a:extLst>
                    <a:ext uri="{FF2B5EF4-FFF2-40B4-BE49-F238E27FC236}">
                      <a16:creationId xmlns:a16="http://schemas.microsoft.com/office/drawing/2014/main" id="{02AA1775-D8C5-4548-BBC1-5702BD716D8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46" name="テキスト ボックス 45">
                <a:extLst>
                  <a:ext uri="{FF2B5EF4-FFF2-40B4-BE49-F238E27FC236}">
                    <a16:creationId xmlns:a16="http://schemas.microsoft.com/office/drawing/2014/main" id="{4BE586A7-53C3-4187-A917-0417D37A3F3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53" name="グループ化 52">
            <a:extLst>
              <a:ext uri="{FF2B5EF4-FFF2-40B4-BE49-F238E27FC236}">
                <a16:creationId xmlns:a16="http://schemas.microsoft.com/office/drawing/2014/main" id="{AFF60CE0-F16B-4D50-ACE0-BC6791B74238}"/>
              </a:ext>
            </a:extLst>
          </p:cNvPr>
          <p:cNvGrpSpPr/>
          <p:nvPr/>
        </p:nvGrpSpPr>
        <p:grpSpPr>
          <a:xfrm>
            <a:off x="3732959" y="4332098"/>
            <a:ext cx="1476625" cy="605724"/>
            <a:chOff x="3468838" y="2031214"/>
            <a:chExt cx="1217228" cy="507538"/>
          </a:xfrm>
        </p:grpSpPr>
        <p:sp>
          <p:nvSpPr>
            <p:cNvPr id="54" name="角丸四角形 49">
              <a:extLst>
                <a:ext uri="{FF2B5EF4-FFF2-40B4-BE49-F238E27FC236}">
                  <a16:creationId xmlns:a16="http://schemas.microsoft.com/office/drawing/2014/main" id="{AECFF516-A57C-45BC-A916-CD1CF9BF59A7}"/>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55" name="グループ化 54">
              <a:extLst>
                <a:ext uri="{FF2B5EF4-FFF2-40B4-BE49-F238E27FC236}">
                  <a16:creationId xmlns:a16="http://schemas.microsoft.com/office/drawing/2014/main" id="{167A077E-668D-442E-A053-B5BA4D073D4D}"/>
                </a:ext>
              </a:extLst>
            </p:cNvPr>
            <p:cNvGrpSpPr/>
            <p:nvPr/>
          </p:nvGrpSpPr>
          <p:grpSpPr>
            <a:xfrm>
              <a:off x="3468838" y="2063080"/>
              <a:ext cx="1217228" cy="376917"/>
              <a:chOff x="3468838" y="2063080"/>
              <a:chExt cx="1217228" cy="376917"/>
            </a:xfrm>
          </p:grpSpPr>
          <p:grpSp>
            <p:nvGrpSpPr>
              <p:cNvPr id="56" name="グループ化 55">
                <a:extLst>
                  <a:ext uri="{FF2B5EF4-FFF2-40B4-BE49-F238E27FC236}">
                    <a16:creationId xmlns:a16="http://schemas.microsoft.com/office/drawing/2014/main" id="{A105098C-C369-4572-A9C7-FCDDA000E014}"/>
                  </a:ext>
                </a:extLst>
              </p:cNvPr>
              <p:cNvGrpSpPr/>
              <p:nvPr/>
            </p:nvGrpSpPr>
            <p:grpSpPr>
              <a:xfrm>
                <a:off x="3610402" y="2248819"/>
                <a:ext cx="837346" cy="191178"/>
                <a:chOff x="3551815" y="2921913"/>
                <a:chExt cx="848080" cy="161529"/>
              </a:xfrm>
            </p:grpSpPr>
            <p:cxnSp>
              <p:nvCxnSpPr>
                <p:cNvPr id="58" name="直線コネクタ 57">
                  <a:extLst>
                    <a:ext uri="{FF2B5EF4-FFF2-40B4-BE49-F238E27FC236}">
                      <a16:creationId xmlns:a16="http://schemas.microsoft.com/office/drawing/2014/main" id="{18DC90BE-648B-4BF5-8024-2A2D724D02FD}"/>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59" name="直線コネクタ 58">
                  <a:extLst>
                    <a:ext uri="{FF2B5EF4-FFF2-40B4-BE49-F238E27FC236}">
                      <a16:creationId xmlns:a16="http://schemas.microsoft.com/office/drawing/2014/main" id="{76A27217-EF3D-4300-B410-636D8B435C33}"/>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0" name="直線コネクタ 59">
                  <a:extLst>
                    <a:ext uri="{FF2B5EF4-FFF2-40B4-BE49-F238E27FC236}">
                      <a16:creationId xmlns:a16="http://schemas.microsoft.com/office/drawing/2014/main" id="{4FBD4004-3FDC-42FA-B31D-0B18D378C5BA}"/>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1" name="直線コネクタ 60">
                  <a:extLst>
                    <a:ext uri="{FF2B5EF4-FFF2-40B4-BE49-F238E27FC236}">
                      <a16:creationId xmlns:a16="http://schemas.microsoft.com/office/drawing/2014/main" id="{34F74D17-5876-4EE2-8162-83957668BCD2}"/>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2" name="直線コネクタ 61">
                  <a:extLst>
                    <a:ext uri="{FF2B5EF4-FFF2-40B4-BE49-F238E27FC236}">
                      <a16:creationId xmlns:a16="http://schemas.microsoft.com/office/drawing/2014/main" id="{E643A536-B5D8-406E-AB25-98BC61BCD435}"/>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3" name="直線コネクタ 62">
                  <a:extLst>
                    <a:ext uri="{FF2B5EF4-FFF2-40B4-BE49-F238E27FC236}">
                      <a16:creationId xmlns:a16="http://schemas.microsoft.com/office/drawing/2014/main" id="{320C5C4C-3043-4E27-94F8-6A0DE176A770}"/>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57" name="テキスト ボックス 56">
                <a:extLst>
                  <a:ext uri="{FF2B5EF4-FFF2-40B4-BE49-F238E27FC236}">
                    <a16:creationId xmlns:a16="http://schemas.microsoft.com/office/drawing/2014/main" id="{3BF69ECF-3F9C-48D9-B816-A3F62BEB18C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64" name="グループ化 63">
            <a:extLst>
              <a:ext uri="{FF2B5EF4-FFF2-40B4-BE49-F238E27FC236}">
                <a16:creationId xmlns:a16="http://schemas.microsoft.com/office/drawing/2014/main" id="{44F13503-D674-4650-B86E-98545974F744}"/>
              </a:ext>
            </a:extLst>
          </p:cNvPr>
          <p:cNvGrpSpPr/>
          <p:nvPr/>
        </p:nvGrpSpPr>
        <p:grpSpPr>
          <a:xfrm>
            <a:off x="3710773" y="5063368"/>
            <a:ext cx="1476625" cy="605724"/>
            <a:chOff x="3468838" y="2031214"/>
            <a:chExt cx="1217228" cy="507538"/>
          </a:xfrm>
        </p:grpSpPr>
        <p:sp>
          <p:nvSpPr>
            <p:cNvPr id="65" name="角丸四角形 49">
              <a:extLst>
                <a:ext uri="{FF2B5EF4-FFF2-40B4-BE49-F238E27FC236}">
                  <a16:creationId xmlns:a16="http://schemas.microsoft.com/office/drawing/2014/main" id="{2BCFC593-3F7A-4E99-8EBE-52B2FBFA09FE}"/>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66" name="グループ化 65">
              <a:extLst>
                <a:ext uri="{FF2B5EF4-FFF2-40B4-BE49-F238E27FC236}">
                  <a16:creationId xmlns:a16="http://schemas.microsoft.com/office/drawing/2014/main" id="{3C06191C-F8A0-4871-AB78-7C4386871245}"/>
                </a:ext>
              </a:extLst>
            </p:cNvPr>
            <p:cNvGrpSpPr/>
            <p:nvPr/>
          </p:nvGrpSpPr>
          <p:grpSpPr>
            <a:xfrm>
              <a:off x="3468838" y="2063080"/>
              <a:ext cx="1217228" cy="376917"/>
              <a:chOff x="3468838" y="2063080"/>
              <a:chExt cx="1217228" cy="376917"/>
            </a:xfrm>
          </p:grpSpPr>
          <p:grpSp>
            <p:nvGrpSpPr>
              <p:cNvPr id="67" name="グループ化 66">
                <a:extLst>
                  <a:ext uri="{FF2B5EF4-FFF2-40B4-BE49-F238E27FC236}">
                    <a16:creationId xmlns:a16="http://schemas.microsoft.com/office/drawing/2014/main" id="{B5CFDF0B-A805-4A27-9228-E0EECE620FE8}"/>
                  </a:ext>
                </a:extLst>
              </p:cNvPr>
              <p:cNvGrpSpPr/>
              <p:nvPr/>
            </p:nvGrpSpPr>
            <p:grpSpPr>
              <a:xfrm>
                <a:off x="3610402" y="2248819"/>
                <a:ext cx="837346" cy="191178"/>
                <a:chOff x="3551815" y="2921913"/>
                <a:chExt cx="848080" cy="161529"/>
              </a:xfrm>
            </p:grpSpPr>
            <p:cxnSp>
              <p:nvCxnSpPr>
                <p:cNvPr id="69" name="直線コネクタ 68">
                  <a:extLst>
                    <a:ext uri="{FF2B5EF4-FFF2-40B4-BE49-F238E27FC236}">
                      <a16:creationId xmlns:a16="http://schemas.microsoft.com/office/drawing/2014/main" id="{49424F9A-C08D-4D81-9721-95C41AA83D68}"/>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70" name="直線コネクタ 69">
                  <a:extLst>
                    <a:ext uri="{FF2B5EF4-FFF2-40B4-BE49-F238E27FC236}">
                      <a16:creationId xmlns:a16="http://schemas.microsoft.com/office/drawing/2014/main" id="{A2840390-F89C-41E3-9FF6-986AD889081A}"/>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1" name="直線コネクタ 70">
                  <a:extLst>
                    <a:ext uri="{FF2B5EF4-FFF2-40B4-BE49-F238E27FC236}">
                      <a16:creationId xmlns:a16="http://schemas.microsoft.com/office/drawing/2014/main" id="{32F4AE53-DFA3-45E5-920D-086F7AE37506}"/>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2" name="直線コネクタ 71">
                  <a:extLst>
                    <a:ext uri="{FF2B5EF4-FFF2-40B4-BE49-F238E27FC236}">
                      <a16:creationId xmlns:a16="http://schemas.microsoft.com/office/drawing/2014/main" id="{93930A15-CEAE-4F93-B6AC-08E6668EA813}"/>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3" name="直線コネクタ 72">
                  <a:extLst>
                    <a:ext uri="{FF2B5EF4-FFF2-40B4-BE49-F238E27FC236}">
                      <a16:creationId xmlns:a16="http://schemas.microsoft.com/office/drawing/2014/main" id="{F3F21BF6-834C-4926-B996-F651E35FBBF2}"/>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4" name="直線コネクタ 73">
                  <a:extLst>
                    <a:ext uri="{FF2B5EF4-FFF2-40B4-BE49-F238E27FC236}">
                      <a16:creationId xmlns:a16="http://schemas.microsoft.com/office/drawing/2014/main" id="{A74F8951-F4F9-411A-A5E2-CF35BD7CF7A7}"/>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68" name="テキスト ボックス 67">
                <a:extLst>
                  <a:ext uri="{FF2B5EF4-FFF2-40B4-BE49-F238E27FC236}">
                    <a16:creationId xmlns:a16="http://schemas.microsoft.com/office/drawing/2014/main" id="{D899C12A-57A3-4559-8141-F554EAA82FA4}"/>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spTree>
    <p:extLst>
      <p:ext uri="{BB962C8B-B14F-4D97-AF65-F5344CB8AC3E}">
        <p14:creationId xmlns:p14="http://schemas.microsoft.com/office/powerpoint/2010/main" val="382876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BE29D6-7346-4D69-868A-CFF7B39B4364}"/>
              </a:ext>
            </a:extLst>
          </p:cNvPr>
          <p:cNvSpPr>
            <a:spLocks noGrp="1"/>
          </p:cNvSpPr>
          <p:nvPr>
            <p:ph type="title"/>
          </p:nvPr>
        </p:nvSpPr>
        <p:spPr/>
        <p:txBody>
          <a:bodyPr>
            <a:normAutofit/>
          </a:bodyPr>
          <a:lstStyle/>
          <a:p>
            <a:r>
              <a:rPr kumimoji="1" lang="ja-JP" altLang="en-US" sz="2400" dirty="0"/>
              <a:t>２．第</a:t>
            </a:r>
            <a:r>
              <a:rPr kumimoji="1" lang="en-US" altLang="ja-JP" sz="2400" dirty="0"/>
              <a:t>1</a:t>
            </a:r>
            <a:r>
              <a:rPr kumimoji="1" lang="ja-JP" altLang="en-US" sz="2400" dirty="0"/>
              <a:t>回ワークショップの進め方（レビューシート）２</a:t>
            </a:r>
          </a:p>
        </p:txBody>
      </p:sp>
      <p:sp>
        <p:nvSpPr>
          <p:cNvPr id="3" name="フッター プレースホルダー 2">
            <a:extLst>
              <a:ext uri="{FF2B5EF4-FFF2-40B4-BE49-F238E27FC236}">
                <a16:creationId xmlns:a16="http://schemas.microsoft.com/office/drawing/2014/main" id="{9B031595-3849-4D83-B5CB-BE0D23005027}"/>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4" name="スライド番号プレースホルダー 3">
            <a:extLst>
              <a:ext uri="{FF2B5EF4-FFF2-40B4-BE49-F238E27FC236}">
                <a16:creationId xmlns:a16="http://schemas.microsoft.com/office/drawing/2014/main" id="{568AC1C7-2CB0-4FCE-9A74-0B8DAC8685E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11" name="テキスト ボックス 10">
            <a:extLst>
              <a:ext uri="{FF2B5EF4-FFF2-40B4-BE49-F238E27FC236}">
                <a16:creationId xmlns:a16="http://schemas.microsoft.com/office/drawing/2014/main" id="{7F9B2D9A-CCC2-D9C4-A68A-A6C67CE42E43}"/>
              </a:ext>
            </a:extLst>
          </p:cNvPr>
          <p:cNvSpPr txBox="1"/>
          <p:nvPr/>
        </p:nvSpPr>
        <p:spPr>
          <a:xfrm>
            <a:off x="200474" y="929231"/>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原料原産地情報　</a:t>
            </a:r>
            <a:r>
              <a:rPr kumimoji="1" lang="ja-JP" altLang="en-US" sz="1800" b="0"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シナリオ例　　</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消費者：</a:t>
            </a:r>
            <a:r>
              <a:rPr lang="ja-JP" altLang="en-US" sz="1800" dirty="0">
                <a:solidFill>
                  <a:srgbClr val="000000"/>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リスクコミュニケーター：　　　　　　　　　　　　　　</a:t>
            </a:r>
          </a:p>
        </p:txBody>
      </p:sp>
      <p:sp>
        <p:nvSpPr>
          <p:cNvPr id="5" name="テキスト ボックス 4">
            <a:extLst>
              <a:ext uri="{FF2B5EF4-FFF2-40B4-BE49-F238E27FC236}">
                <a16:creationId xmlns:a16="http://schemas.microsoft.com/office/drawing/2014/main" id="{0E6B132E-763E-41E7-83C3-6AE3AEF08867}"/>
              </a:ext>
            </a:extLst>
          </p:cNvPr>
          <p:cNvSpPr txBox="1"/>
          <p:nvPr/>
        </p:nvSpPr>
        <p:spPr>
          <a:xfrm>
            <a:off x="229868" y="6119682"/>
            <a:ext cx="81304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メモ：</a:t>
            </a:r>
          </a:p>
        </p:txBody>
      </p:sp>
      <p:graphicFrame>
        <p:nvGraphicFramePr>
          <p:cNvPr id="10" name="表 9">
            <a:extLst>
              <a:ext uri="{FF2B5EF4-FFF2-40B4-BE49-F238E27FC236}">
                <a16:creationId xmlns:a16="http://schemas.microsoft.com/office/drawing/2014/main" id="{9725F29C-DDFD-6196-6C15-D00D41299150}"/>
              </a:ext>
            </a:extLst>
          </p:cNvPr>
          <p:cNvGraphicFramePr>
            <a:graphicFrameLocks noGrp="1"/>
          </p:cNvGraphicFramePr>
          <p:nvPr/>
        </p:nvGraphicFramePr>
        <p:xfrm>
          <a:off x="344488" y="1628800"/>
          <a:ext cx="9217024" cy="4104458"/>
        </p:xfrm>
        <a:graphic>
          <a:graphicData uri="http://schemas.openxmlformats.org/drawingml/2006/table">
            <a:tbl>
              <a:tblPr/>
              <a:tblGrid>
                <a:gridCol w="386053">
                  <a:extLst>
                    <a:ext uri="{9D8B030D-6E8A-4147-A177-3AD203B41FA5}">
                      <a16:colId xmlns:a16="http://schemas.microsoft.com/office/drawing/2014/main" val="2407505825"/>
                    </a:ext>
                  </a:extLst>
                </a:gridCol>
                <a:gridCol w="2943657">
                  <a:extLst>
                    <a:ext uri="{9D8B030D-6E8A-4147-A177-3AD203B41FA5}">
                      <a16:colId xmlns:a16="http://schemas.microsoft.com/office/drawing/2014/main" val="1883680652"/>
                    </a:ext>
                  </a:extLst>
                </a:gridCol>
                <a:gridCol w="1566834">
                  <a:extLst>
                    <a:ext uri="{9D8B030D-6E8A-4147-A177-3AD203B41FA5}">
                      <a16:colId xmlns:a16="http://schemas.microsoft.com/office/drawing/2014/main" val="4146017392"/>
                    </a:ext>
                  </a:extLst>
                </a:gridCol>
                <a:gridCol w="4320480">
                  <a:extLst>
                    <a:ext uri="{9D8B030D-6E8A-4147-A177-3AD203B41FA5}">
                      <a16:colId xmlns:a16="http://schemas.microsoft.com/office/drawing/2014/main" val="3334022353"/>
                    </a:ext>
                  </a:extLst>
                </a:gridCol>
              </a:tblGrid>
              <a:tr h="373133">
                <a:tc>
                  <a:txBody>
                    <a:bodyPr/>
                    <a:lstStyle/>
                    <a:p>
                      <a:pPr algn="l"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チェックポイント</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評価</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気づき</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936872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1</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消費者役が何を不安に思っているかを理解できましたか？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227673"/>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2</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消費者役を不安にさせている原因が理解できましたか？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913874"/>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3</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消費者役の不安に寄り添った会話でしたか？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908382"/>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4</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消費者役はリスクコミュニケーター役の説明を理解できましたか？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5777679"/>
                  </a:ext>
                </a:extLst>
              </a:tr>
              <a:tr h="746265">
                <a:tc>
                  <a:txBody>
                    <a:bodyPr/>
                    <a:lstStyle/>
                    <a:p>
                      <a:pPr algn="ctr" fontAlgn="ctr"/>
                      <a:r>
                        <a:rPr lang="en-US" altLang="ja-JP" sz="1600" b="0" i="0" u="none" strike="noStrike">
                          <a:solidFill>
                            <a:srgbClr val="000000"/>
                          </a:solidFill>
                          <a:effectLst/>
                          <a:latin typeface="Meiryo UI" panose="020B0604030504040204" pitchFamily="50" charset="-128"/>
                          <a:ea typeface="Meiryo UI" panose="020B0604030504040204" pitchFamily="50" charset="-128"/>
                        </a:rPr>
                        <a:t>5</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リスクコミュニケーター役と消費者役は信頼関係がつくれましたか？</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　</a:t>
                      </a:r>
                    </a:p>
                  </a:txBody>
                  <a:tcPr marL="5835" marR="5835" marT="5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867507"/>
                  </a:ext>
                </a:extLst>
              </a:tr>
            </a:tbl>
          </a:graphicData>
        </a:graphic>
      </p:graphicFrame>
      <p:sp>
        <p:nvSpPr>
          <p:cNvPr id="14" name="テキスト ボックス 13">
            <a:extLst>
              <a:ext uri="{FF2B5EF4-FFF2-40B4-BE49-F238E27FC236}">
                <a16:creationId xmlns:a16="http://schemas.microsoft.com/office/drawing/2014/main" id="{03065D02-1CE3-BB4E-6360-31EF6C695B82}"/>
              </a:ext>
            </a:extLst>
          </p:cNvPr>
          <p:cNvSpPr txBox="1"/>
          <p:nvPr/>
        </p:nvSpPr>
        <p:spPr>
          <a:xfrm>
            <a:off x="174231" y="5750350"/>
            <a:ext cx="9485754" cy="369332"/>
          </a:xfrm>
          <a:prstGeom prst="rect">
            <a:avLst/>
          </a:prstGeom>
          <a:noFill/>
        </p:spPr>
        <p:txBody>
          <a:bodyPr wrap="square">
            <a:spAutoFit/>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十分ではない、２：やや十分ではない、３：ややできている、４：できている、５：十分できている</a:t>
            </a:r>
          </a:p>
        </p:txBody>
      </p:sp>
      <p:grpSp>
        <p:nvGrpSpPr>
          <p:cNvPr id="20" name="グループ化 19">
            <a:extLst>
              <a:ext uri="{FF2B5EF4-FFF2-40B4-BE49-F238E27FC236}">
                <a16:creationId xmlns:a16="http://schemas.microsoft.com/office/drawing/2014/main" id="{8DDE6D3E-160A-4683-AED1-59B04F48BB44}"/>
              </a:ext>
            </a:extLst>
          </p:cNvPr>
          <p:cNvGrpSpPr/>
          <p:nvPr/>
        </p:nvGrpSpPr>
        <p:grpSpPr>
          <a:xfrm>
            <a:off x="3766100" y="2096589"/>
            <a:ext cx="1476625" cy="605724"/>
            <a:chOff x="3468838" y="2031214"/>
            <a:chExt cx="1217228" cy="507538"/>
          </a:xfrm>
        </p:grpSpPr>
        <p:sp>
          <p:nvSpPr>
            <p:cNvPr id="21" name="角丸四角形 49">
              <a:extLst>
                <a:ext uri="{FF2B5EF4-FFF2-40B4-BE49-F238E27FC236}">
                  <a16:creationId xmlns:a16="http://schemas.microsoft.com/office/drawing/2014/main" id="{681F584E-4310-4C7C-A8B0-71AD14CFC17B}"/>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A4312ADD-8C5A-42ED-8C6A-DBAD2E3ED505}"/>
                </a:ext>
              </a:extLst>
            </p:cNvPr>
            <p:cNvGrpSpPr/>
            <p:nvPr/>
          </p:nvGrpSpPr>
          <p:grpSpPr>
            <a:xfrm>
              <a:off x="3468838" y="2063080"/>
              <a:ext cx="1217228" cy="376917"/>
              <a:chOff x="3468838" y="2063080"/>
              <a:chExt cx="1217228" cy="376917"/>
            </a:xfrm>
          </p:grpSpPr>
          <p:grpSp>
            <p:nvGrpSpPr>
              <p:cNvPr id="23" name="グループ化 22">
                <a:extLst>
                  <a:ext uri="{FF2B5EF4-FFF2-40B4-BE49-F238E27FC236}">
                    <a16:creationId xmlns:a16="http://schemas.microsoft.com/office/drawing/2014/main" id="{E92E4D30-780E-40B0-8C2C-BF62C6494208}"/>
                  </a:ext>
                </a:extLst>
              </p:cNvPr>
              <p:cNvGrpSpPr/>
              <p:nvPr/>
            </p:nvGrpSpPr>
            <p:grpSpPr>
              <a:xfrm>
                <a:off x="3610402" y="2248819"/>
                <a:ext cx="837346" cy="191178"/>
                <a:chOff x="3551815" y="2921913"/>
                <a:chExt cx="848080" cy="161529"/>
              </a:xfrm>
            </p:grpSpPr>
            <p:cxnSp>
              <p:nvCxnSpPr>
                <p:cNvPr id="25" name="直線コネクタ 24">
                  <a:extLst>
                    <a:ext uri="{FF2B5EF4-FFF2-40B4-BE49-F238E27FC236}">
                      <a16:creationId xmlns:a16="http://schemas.microsoft.com/office/drawing/2014/main" id="{909094BE-004F-4BB5-9657-3D29AFBF1F27}"/>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26" name="直線コネクタ 25">
                  <a:extLst>
                    <a:ext uri="{FF2B5EF4-FFF2-40B4-BE49-F238E27FC236}">
                      <a16:creationId xmlns:a16="http://schemas.microsoft.com/office/drawing/2014/main" id="{6AB90560-6DC2-4A62-A728-6343CDB7813A}"/>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7" name="直線コネクタ 26">
                  <a:extLst>
                    <a:ext uri="{FF2B5EF4-FFF2-40B4-BE49-F238E27FC236}">
                      <a16:creationId xmlns:a16="http://schemas.microsoft.com/office/drawing/2014/main" id="{BFA6C27A-E60E-4674-952B-CC20C7C4F894}"/>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8" name="直線コネクタ 27">
                  <a:extLst>
                    <a:ext uri="{FF2B5EF4-FFF2-40B4-BE49-F238E27FC236}">
                      <a16:creationId xmlns:a16="http://schemas.microsoft.com/office/drawing/2014/main" id="{8BF8CA8D-7740-42CA-B9C6-5A675354648A}"/>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9" name="直線コネクタ 28">
                  <a:extLst>
                    <a:ext uri="{FF2B5EF4-FFF2-40B4-BE49-F238E27FC236}">
                      <a16:creationId xmlns:a16="http://schemas.microsoft.com/office/drawing/2014/main" id="{FFDEEBAF-670C-4DF9-9FED-671E95DEA6DE}"/>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0" name="直線コネクタ 29">
                  <a:extLst>
                    <a:ext uri="{FF2B5EF4-FFF2-40B4-BE49-F238E27FC236}">
                      <a16:creationId xmlns:a16="http://schemas.microsoft.com/office/drawing/2014/main" id="{FB224232-3E05-4117-A21B-0ED553DFA61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24" name="テキスト ボックス 23">
                <a:extLst>
                  <a:ext uri="{FF2B5EF4-FFF2-40B4-BE49-F238E27FC236}">
                    <a16:creationId xmlns:a16="http://schemas.microsoft.com/office/drawing/2014/main" id="{4134E4E8-5AD1-4324-91F6-E7544C74DBBF}"/>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31" name="グループ化 30">
            <a:extLst>
              <a:ext uri="{FF2B5EF4-FFF2-40B4-BE49-F238E27FC236}">
                <a16:creationId xmlns:a16="http://schemas.microsoft.com/office/drawing/2014/main" id="{5A5627C7-8948-4594-9AF0-7BAAD6B09ACA}"/>
              </a:ext>
            </a:extLst>
          </p:cNvPr>
          <p:cNvGrpSpPr/>
          <p:nvPr/>
        </p:nvGrpSpPr>
        <p:grpSpPr>
          <a:xfrm>
            <a:off x="3742988" y="2812453"/>
            <a:ext cx="1476625" cy="605724"/>
            <a:chOff x="3468838" y="2031214"/>
            <a:chExt cx="1217228" cy="507538"/>
          </a:xfrm>
        </p:grpSpPr>
        <p:sp>
          <p:nvSpPr>
            <p:cNvPr id="32" name="角丸四角形 49">
              <a:extLst>
                <a:ext uri="{FF2B5EF4-FFF2-40B4-BE49-F238E27FC236}">
                  <a16:creationId xmlns:a16="http://schemas.microsoft.com/office/drawing/2014/main" id="{C9222FCB-2CC8-4D00-ADB2-85D141F7FD7B}"/>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33" name="グループ化 32">
              <a:extLst>
                <a:ext uri="{FF2B5EF4-FFF2-40B4-BE49-F238E27FC236}">
                  <a16:creationId xmlns:a16="http://schemas.microsoft.com/office/drawing/2014/main" id="{9E952BC9-89B4-4104-A720-05157D531917}"/>
                </a:ext>
              </a:extLst>
            </p:cNvPr>
            <p:cNvGrpSpPr/>
            <p:nvPr/>
          </p:nvGrpSpPr>
          <p:grpSpPr>
            <a:xfrm>
              <a:off x="3468838" y="2063080"/>
              <a:ext cx="1217228" cy="376917"/>
              <a:chOff x="3468838" y="2063080"/>
              <a:chExt cx="1217228" cy="376917"/>
            </a:xfrm>
          </p:grpSpPr>
          <p:grpSp>
            <p:nvGrpSpPr>
              <p:cNvPr id="34" name="グループ化 33">
                <a:extLst>
                  <a:ext uri="{FF2B5EF4-FFF2-40B4-BE49-F238E27FC236}">
                    <a16:creationId xmlns:a16="http://schemas.microsoft.com/office/drawing/2014/main" id="{772EE652-7191-48F7-A093-8B592C45E7B8}"/>
                  </a:ext>
                </a:extLst>
              </p:cNvPr>
              <p:cNvGrpSpPr/>
              <p:nvPr/>
            </p:nvGrpSpPr>
            <p:grpSpPr>
              <a:xfrm>
                <a:off x="3610402" y="2248819"/>
                <a:ext cx="837346" cy="191178"/>
                <a:chOff x="3551815" y="2921913"/>
                <a:chExt cx="848080" cy="161529"/>
              </a:xfrm>
            </p:grpSpPr>
            <p:cxnSp>
              <p:nvCxnSpPr>
                <p:cNvPr id="36" name="直線コネクタ 35">
                  <a:extLst>
                    <a:ext uri="{FF2B5EF4-FFF2-40B4-BE49-F238E27FC236}">
                      <a16:creationId xmlns:a16="http://schemas.microsoft.com/office/drawing/2014/main" id="{144A8A7F-F519-4414-ABF9-101FDE3144C9}"/>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37" name="直線コネクタ 36">
                  <a:extLst>
                    <a:ext uri="{FF2B5EF4-FFF2-40B4-BE49-F238E27FC236}">
                      <a16:creationId xmlns:a16="http://schemas.microsoft.com/office/drawing/2014/main" id="{CEF33039-4868-4190-B0D0-29128CB37252}"/>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8" name="直線コネクタ 37">
                  <a:extLst>
                    <a:ext uri="{FF2B5EF4-FFF2-40B4-BE49-F238E27FC236}">
                      <a16:creationId xmlns:a16="http://schemas.microsoft.com/office/drawing/2014/main" id="{A67FC20E-1236-46C4-83FF-E6B460A83252}"/>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39" name="直線コネクタ 38">
                  <a:extLst>
                    <a:ext uri="{FF2B5EF4-FFF2-40B4-BE49-F238E27FC236}">
                      <a16:creationId xmlns:a16="http://schemas.microsoft.com/office/drawing/2014/main" id="{76873DED-D98E-445A-A30E-A57905E01704}"/>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0" name="直線コネクタ 39">
                  <a:extLst>
                    <a:ext uri="{FF2B5EF4-FFF2-40B4-BE49-F238E27FC236}">
                      <a16:creationId xmlns:a16="http://schemas.microsoft.com/office/drawing/2014/main" id="{08A7E80E-19EB-4627-8978-4AAFD877C5BA}"/>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1" name="直線コネクタ 40">
                  <a:extLst>
                    <a:ext uri="{FF2B5EF4-FFF2-40B4-BE49-F238E27FC236}">
                      <a16:creationId xmlns:a16="http://schemas.microsoft.com/office/drawing/2014/main" id="{D7CFAB2E-D352-424F-BAA4-B2282329CBB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35" name="テキスト ボックス 34">
                <a:extLst>
                  <a:ext uri="{FF2B5EF4-FFF2-40B4-BE49-F238E27FC236}">
                    <a16:creationId xmlns:a16="http://schemas.microsoft.com/office/drawing/2014/main" id="{3B76889A-07FF-45F3-96DB-1EAA81A6202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42" name="グループ化 41">
            <a:extLst>
              <a:ext uri="{FF2B5EF4-FFF2-40B4-BE49-F238E27FC236}">
                <a16:creationId xmlns:a16="http://schemas.microsoft.com/office/drawing/2014/main" id="{97275780-9E7E-4F59-A6C5-22D07FED73C5}"/>
              </a:ext>
            </a:extLst>
          </p:cNvPr>
          <p:cNvGrpSpPr/>
          <p:nvPr/>
        </p:nvGrpSpPr>
        <p:grpSpPr>
          <a:xfrm>
            <a:off x="3746856" y="3583295"/>
            <a:ext cx="1476625" cy="605724"/>
            <a:chOff x="3468838" y="2031214"/>
            <a:chExt cx="1217228" cy="507538"/>
          </a:xfrm>
        </p:grpSpPr>
        <p:sp>
          <p:nvSpPr>
            <p:cNvPr id="43" name="角丸四角形 49">
              <a:extLst>
                <a:ext uri="{FF2B5EF4-FFF2-40B4-BE49-F238E27FC236}">
                  <a16:creationId xmlns:a16="http://schemas.microsoft.com/office/drawing/2014/main" id="{B50165CD-901C-4093-83F2-D9C65797086C}"/>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44" name="グループ化 43">
              <a:extLst>
                <a:ext uri="{FF2B5EF4-FFF2-40B4-BE49-F238E27FC236}">
                  <a16:creationId xmlns:a16="http://schemas.microsoft.com/office/drawing/2014/main" id="{5CA37463-5E73-4815-8F66-4FB46B3A11EB}"/>
                </a:ext>
              </a:extLst>
            </p:cNvPr>
            <p:cNvGrpSpPr/>
            <p:nvPr/>
          </p:nvGrpSpPr>
          <p:grpSpPr>
            <a:xfrm>
              <a:off x="3468838" y="2063080"/>
              <a:ext cx="1217228" cy="376917"/>
              <a:chOff x="3468838" y="2063080"/>
              <a:chExt cx="1217228" cy="376917"/>
            </a:xfrm>
          </p:grpSpPr>
          <p:grpSp>
            <p:nvGrpSpPr>
              <p:cNvPr id="45" name="グループ化 44">
                <a:extLst>
                  <a:ext uri="{FF2B5EF4-FFF2-40B4-BE49-F238E27FC236}">
                    <a16:creationId xmlns:a16="http://schemas.microsoft.com/office/drawing/2014/main" id="{C8D767E4-9127-45CC-9E64-9A81149931D1}"/>
                  </a:ext>
                </a:extLst>
              </p:cNvPr>
              <p:cNvGrpSpPr/>
              <p:nvPr/>
            </p:nvGrpSpPr>
            <p:grpSpPr>
              <a:xfrm>
                <a:off x="3610402" y="2248819"/>
                <a:ext cx="837346" cy="191178"/>
                <a:chOff x="3551815" y="2921913"/>
                <a:chExt cx="848080" cy="161529"/>
              </a:xfrm>
            </p:grpSpPr>
            <p:cxnSp>
              <p:nvCxnSpPr>
                <p:cNvPr id="47" name="直線コネクタ 46">
                  <a:extLst>
                    <a:ext uri="{FF2B5EF4-FFF2-40B4-BE49-F238E27FC236}">
                      <a16:creationId xmlns:a16="http://schemas.microsoft.com/office/drawing/2014/main" id="{DEBA511F-4CD8-4DFF-82F4-F9F117382CE5}"/>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48" name="直線コネクタ 47">
                  <a:extLst>
                    <a:ext uri="{FF2B5EF4-FFF2-40B4-BE49-F238E27FC236}">
                      <a16:creationId xmlns:a16="http://schemas.microsoft.com/office/drawing/2014/main" id="{BF34043A-DEEF-4AC0-9AEC-DA65736211F3}"/>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49" name="直線コネクタ 48">
                  <a:extLst>
                    <a:ext uri="{FF2B5EF4-FFF2-40B4-BE49-F238E27FC236}">
                      <a16:creationId xmlns:a16="http://schemas.microsoft.com/office/drawing/2014/main" id="{03466C32-3240-4C91-AC7E-C97C16D6CE00}"/>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0" name="直線コネクタ 49">
                  <a:extLst>
                    <a:ext uri="{FF2B5EF4-FFF2-40B4-BE49-F238E27FC236}">
                      <a16:creationId xmlns:a16="http://schemas.microsoft.com/office/drawing/2014/main" id="{07C8DC44-1383-480E-AE81-D9E9957592B8}"/>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1" name="直線コネクタ 50">
                  <a:extLst>
                    <a:ext uri="{FF2B5EF4-FFF2-40B4-BE49-F238E27FC236}">
                      <a16:creationId xmlns:a16="http://schemas.microsoft.com/office/drawing/2014/main" id="{6F6C55EE-1558-4524-9907-A153A4090210}"/>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52" name="直線コネクタ 51">
                  <a:extLst>
                    <a:ext uri="{FF2B5EF4-FFF2-40B4-BE49-F238E27FC236}">
                      <a16:creationId xmlns:a16="http://schemas.microsoft.com/office/drawing/2014/main" id="{02AA1775-D8C5-4548-BBC1-5702BD716D8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46" name="テキスト ボックス 45">
                <a:extLst>
                  <a:ext uri="{FF2B5EF4-FFF2-40B4-BE49-F238E27FC236}">
                    <a16:creationId xmlns:a16="http://schemas.microsoft.com/office/drawing/2014/main" id="{4BE586A7-53C3-4187-A917-0417D37A3F3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53" name="グループ化 52">
            <a:extLst>
              <a:ext uri="{FF2B5EF4-FFF2-40B4-BE49-F238E27FC236}">
                <a16:creationId xmlns:a16="http://schemas.microsoft.com/office/drawing/2014/main" id="{AFF60CE0-F16B-4D50-ACE0-BC6791B74238}"/>
              </a:ext>
            </a:extLst>
          </p:cNvPr>
          <p:cNvGrpSpPr/>
          <p:nvPr/>
        </p:nvGrpSpPr>
        <p:grpSpPr>
          <a:xfrm>
            <a:off x="3732959" y="4332098"/>
            <a:ext cx="1476625" cy="605724"/>
            <a:chOff x="3468838" y="2031214"/>
            <a:chExt cx="1217228" cy="507538"/>
          </a:xfrm>
        </p:grpSpPr>
        <p:sp>
          <p:nvSpPr>
            <p:cNvPr id="54" name="角丸四角形 49">
              <a:extLst>
                <a:ext uri="{FF2B5EF4-FFF2-40B4-BE49-F238E27FC236}">
                  <a16:creationId xmlns:a16="http://schemas.microsoft.com/office/drawing/2014/main" id="{AECFF516-A57C-45BC-A916-CD1CF9BF59A7}"/>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55" name="グループ化 54">
              <a:extLst>
                <a:ext uri="{FF2B5EF4-FFF2-40B4-BE49-F238E27FC236}">
                  <a16:creationId xmlns:a16="http://schemas.microsoft.com/office/drawing/2014/main" id="{167A077E-668D-442E-A053-B5BA4D073D4D}"/>
                </a:ext>
              </a:extLst>
            </p:cNvPr>
            <p:cNvGrpSpPr/>
            <p:nvPr/>
          </p:nvGrpSpPr>
          <p:grpSpPr>
            <a:xfrm>
              <a:off x="3468838" y="2063080"/>
              <a:ext cx="1217228" cy="376917"/>
              <a:chOff x="3468838" y="2063080"/>
              <a:chExt cx="1217228" cy="376917"/>
            </a:xfrm>
          </p:grpSpPr>
          <p:grpSp>
            <p:nvGrpSpPr>
              <p:cNvPr id="56" name="グループ化 55">
                <a:extLst>
                  <a:ext uri="{FF2B5EF4-FFF2-40B4-BE49-F238E27FC236}">
                    <a16:creationId xmlns:a16="http://schemas.microsoft.com/office/drawing/2014/main" id="{A105098C-C369-4572-A9C7-FCDDA000E014}"/>
                  </a:ext>
                </a:extLst>
              </p:cNvPr>
              <p:cNvGrpSpPr/>
              <p:nvPr/>
            </p:nvGrpSpPr>
            <p:grpSpPr>
              <a:xfrm>
                <a:off x="3610402" y="2248819"/>
                <a:ext cx="837346" cy="191178"/>
                <a:chOff x="3551815" y="2921913"/>
                <a:chExt cx="848080" cy="161529"/>
              </a:xfrm>
            </p:grpSpPr>
            <p:cxnSp>
              <p:nvCxnSpPr>
                <p:cNvPr id="58" name="直線コネクタ 57">
                  <a:extLst>
                    <a:ext uri="{FF2B5EF4-FFF2-40B4-BE49-F238E27FC236}">
                      <a16:creationId xmlns:a16="http://schemas.microsoft.com/office/drawing/2014/main" id="{18DC90BE-648B-4BF5-8024-2A2D724D02FD}"/>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59" name="直線コネクタ 58">
                  <a:extLst>
                    <a:ext uri="{FF2B5EF4-FFF2-40B4-BE49-F238E27FC236}">
                      <a16:creationId xmlns:a16="http://schemas.microsoft.com/office/drawing/2014/main" id="{76A27217-EF3D-4300-B410-636D8B435C33}"/>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0" name="直線コネクタ 59">
                  <a:extLst>
                    <a:ext uri="{FF2B5EF4-FFF2-40B4-BE49-F238E27FC236}">
                      <a16:creationId xmlns:a16="http://schemas.microsoft.com/office/drawing/2014/main" id="{4FBD4004-3FDC-42FA-B31D-0B18D378C5BA}"/>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1" name="直線コネクタ 60">
                  <a:extLst>
                    <a:ext uri="{FF2B5EF4-FFF2-40B4-BE49-F238E27FC236}">
                      <a16:creationId xmlns:a16="http://schemas.microsoft.com/office/drawing/2014/main" id="{34F74D17-5876-4EE2-8162-83957668BCD2}"/>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2" name="直線コネクタ 61">
                  <a:extLst>
                    <a:ext uri="{FF2B5EF4-FFF2-40B4-BE49-F238E27FC236}">
                      <a16:creationId xmlns:a16="http://schemas.microsoft.com/office/drawing/2014/main" id="{E643A536-B5D8-406E-AB25-98BC61BCD435}"/>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3" name="直線コネクタ 62">
                  <a:extLst>
                    <a:ext uri="{FF2B5EF4-FFF2-40B4-BE49-F238E27FC236}">
                      <a16:creationId xmlns:a16="http://schemas.microsoft.com/office/drawing/2014/main" id="{320C5C4C-3043-4E27-94F8-6A0DE176A770}"/>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57" name="テキスト ボックス 56">
                <a:extLst>
                  <a:ext uri="{FF2B5EF4-FFF2-40B4-BE49-F238E27FC236}">
                    <a16:creationId xmlns:a16="http://schemas.microsoft.com/office/drawing/2014/main" id="{3BF69ECF-3F9C-48D9-B816-A3F62BEB18CC}"/>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grpSp>
        <p:nvGrpSpPr>
          <p:cNvPr id="64" name="グループ化 63">
            <a:extLst>
              <a:ext uri="{FF2B5EF4-FFF2-40B4-BE49-F238E27FC236}">
                <a16:creationId xmlns:a16="http://schemas.microsoft.com/office/drawing/2014/main" id="{44F13503-D674-4650-B86E-98545974F744}"/>
              </a:ext>
            </a:extLst>
          </p:cNvPr>
          <p:cNvGrpSpPr/>
          <p:nvPr/>
        </p:nvGrpSpPr>
        <p:grpSpPr>
          <a:xfrm>
            <a:off x="3710773" y="5063368"/>
            <a:ext cx="1476625" cy="605724"/>
            <a:chOff x="3468838" y="2031214"/>
            <a:chExt cx="1217228" cy="507538"/>
          </a:xfrm>
        </p:grpSpPr>
        <p:sp>
          <p:nvSpPr>
            <p:cNvPr id="65" name="角丸四角形 49">
              <a:extLst>
                <a:ext uri="{FF2B5EF4-FFF2-40B4-BE49-F238E27FC236}">
                  <a16:creationId xmlns:a16="http://schemas.microsoft.com/office/drawing/2014/main" id="{2BCFC593-3F7A-4E99-8EBE-52B2FBFA09FE}"/>
                </a:ext>
              </a:extLst>
            </p:cNvPr>
            <p:cNvSpPr/>
            <p:nvPr/>
          </p:nvSpPr>
          <p:spPr>
            <a:xfrm>
              <a:off x="3506681" y="2031214"/>
              <a:ext cx="1118631"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66" name="グループ化 65">
              <a:extLst>
                <a:ext uri="{FF2B5EF4-FFF2-40B4-BE49-F238E27FC236}">
                  <a16:creationId xmlns:a16="http://schemas.microsoft.com/office/drawing/2014/main" id="{3C06191C-F8A0-4871-AB78-7C4386871245}"/>
                </a:ext>
              </a:extLst>
            </p:cNvPr>
            <p:cNvGrpSpPr/>
            <p:nvPr/>
          </p:nvGrpSpPr>
          <p:grpSpPr>
            <a:xfrm>
              <a:off x="3468838" y="2063080"/>
              <a:ext cx="1217228" cy="376917"/>
              <a:chOff x="3468838" y="2063080"/>
              <a:chExt cx="1217228" cy="376917"/>
            </a:xfrm>
          </p:grpSpPr>
          <p:grpSp>
            <p:nvGrpSpPr>
              <p:cNvPr id="67" name="グループ化 66">
                <a:extLst>
                  <a:ext uri="{FF2B5EF4-FFF2-40B4-BE49-F238E27FC236}">
                    <a16:creationId xmlns:a16="http://schemas.microsoft.com/office/drawing/2014/main" id="{B5CFDF0B-A805-4A27-9228-E0EECE620FE8}"/>
                  </a:ext>
                </a:extLst>
              </p:cNvPr>
              <p:cNvGrpSpPr/>
              <p:nvPr/>
            </p:nvGrpSpPr>
            <p:grpSpPr>
              <a:xfrm>
                <a:off x="3610402" y="2248819"/>
                <a:ext cx="837346" cy="191178"/>
                <a:chOff x="3551815" y="2921913"/>
                <a:chExt cx="848080" cy="161529"/>
              </a:xfrm>
            </p:grpSpPr>
            <p:cxnSp>
              <p:nvCxnSpPr>
                <p:cNvPr id="69" name="直線コネクタ 68">
                  <a:extLst>
                    <a:ext uri="{FF2B5EF4-FFF2-40B4-BE49-F238E27FC236}">
                      <a16:creationId xmlns:a16="http://schemas.microsoft.com/office/drawing/2014/main" id="{49424F9A-C08D-4D81-9721-95C41AA83D68}"/>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70" name="直線コネクタ 69">
                  <a:extLst>
                    <a:ext uri="{FF2B5EF4-FFF2-40B4-BE49-F238E27FC236}">
                      <a16:creationId xmlns:a16="http://schemas.microsoft.com/office/drawing/2014/main" id="{A2840390-F89C-41E3-9FF6-986AD889081A}"/>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1" name="直線コネクタ 70">
                  <a:extLst>
                    <a:ext uri="{FF2B5EF4-FFF2-40B4-BE49-F238E27FC236}">
                      <a16:creationId xmlns:a16="http://schemas.microsoft.com/office/drawing/2014/main" id="{32F4AE53-DFA3-45E5-920D-086F7AE37506}"/>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2" name="直線コネクタ 71">
                  <a:extLst>
                    <a:ext uri="{FF2B5EF4-FFF2-40B4-BE49-F238E27FC236}">
                      <a16:creationId xmlns:a16="http://schemas.microsoft.com/office/drawing/2014/main" id="{93930A15-CEAE-4F93-B6AC-08E6668EA813}"/>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3" name="直線コネクタ 72">
                  <a:extLst>
                    <a:ext uri="{FF2B5EF4-FFF2-40B4-BE49-F238E27FC236}">
                      <a16:creationId xmlns:a16="http://schemas.microsoft.com/office/drawing/2014/main" id="{F3F21BF6-834C-4926-B996-F651E35FBBF2}"/>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74" name="直線コネクタ 73">
                  <a:extLst>
                    <a:ext uri="{FF2B5EF4-FFF2-40B4-BE49-F238E27FC236}">
                      <a16:creationId xmlns:a16="http://schemas.microsoft.com/office/drawing/2014/main" id="{A74F8951-F4F9-411A-A5E2-CF35BD7CF7A7}"/>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68" name="テキスト ボックス 67">
                <a:extLst>
                  <a:ext uri="{FF2B5EF4-FFF2-40B4-BE49-F238E27FC236}">
                    <a16:creationId xmlns:a16="http://schemas.microsoft.com/office/drawing/2014/main" id="{D899C12A-57A3-4559-8141-F554EAA82FA4}"/>
                  </a:ext>
                </a:extLst>
              </p:cNvPr>
              <p:cNvSpPr txBox="1"/>
              <p:nvPr/>
            </p:nvSpPr>
            <p:spPr>
              <a:xfrm>
                <a:off x="3468838" y="2063080"/>
                <a:ext cx="1217228" cy="219204"/>
              </a:xfrm>
              <a:prstGeom prst="rect">
                <a:avLst/>
              </a:prstGeom>
              <a:noFill/>
            </p:spPr>
            <p:txBody>
              <a:bodyPr wrap="square" rtlCol="0">
                <a:spAutoFit/>
              </a:bodyPr>
              <a:lstStyle/>
              <a:p>
                <a:pPr defTabSz="685783">
                  <a:defRPr/>
                </a:pPr>
                <a:r>
                  <a:rPr lang="ja-JP" altLang="en-US" sz="1100" dirty="0">
                    <a:solidFill>
                      <a:prstClr val="black"/>
                    </a:solidFill>
                    <a:latin typeface="游ゴシック" panose="020F0502020204030204"/>
                    <a:ea typeface="游ゴシック" panose="020B0400000000000000" pitchFamily="50" charset="-128"/>
                  </a:rPr>
                  <a:t>１   ２   ３   ４   ５</a:t>
                </a:r>
              </a:p>
            </p:txBody>
          </p:sp>
        </p:grpSp>
      </p:grpSp>
    </p:spTree>
    <p:extLst>
      <p:ext uri="{BB962C8B-B14F-4D97-AF65-F5344CB8AC3E}">
        <p14:creationId xmlns:p14="http://schemas.microsoft.com/office/powerpoint/2010/main" val="3469310099"/>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28575">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a:spPr>
      <a:bodyPr rtlCol="0" anchor="t"/>
      <a:lstStyle>
        <a:defPPr algn="l" eaLnBrk="0" hangingPunct="0">
          <a:spcBef>
            <a:spcPts val="1798"/>
          </a:spcBef>
          <a:defRPr sz="1600" dirty="0">
            <a:solidFill>
              <a:schemeClr val="tx1"/>
            </a:solidFill>
            <a:latin typeface="Meiryo UI" panose="020B0604030504040204" pitchFamily="50" charset="-128"/>
            <a:cs typeface="Meiryo UI" panose="020B0604030504040204" pitchFamily="50" charset="-128"/>
          </a:defRPr>
        </a:defPPr>
      </a:lstStyle>
      <a:style>
        <a:lnRef idx="2">
          <a:schemeClr val="accent5"/>
        </a:lnRef>
        <a:fillRef idx="1">
          <a:schemeClr val="lt1"/>
        </a:fillRef>
        <a:effectRef idx="0">
          <a:schemeClr val="accent5"/>
        </a:effectRef>
        <a:fontRef idx="minor">
          <a:schemeClr val="dk1"/>
        </a:fontRef>
      </a:style>
    </a:spDef>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761</Words>
  <Application>Microsoft Office PowerPoint</Application>
  <PresentationFormat>A4 210 x 297 mm</PresentationFormat>
  <Paragraphs>133</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5</vt:i4>
      </vt:variant>
      <vt:variant>
        <vt:lpstr>スライド タイトル</vt:lpstr>
      </vt:variant>
      <vt:variant>
        <vt:i4>4</vt:i4>
      </vt:variant>
    </vt:vector>
  </HeadingPairs>
  <TitlesOfParts>
    <vt:vector size="18" baseType="lpstr">
      <vt:lpstr>HG丸ｺﾞｼｯｸM-PRO</vt:lpstr>
      <vt:lpstr>Meiryo UI</vt:lpstr>
      <vt:lpstr>メイリオ</vt:lpstr>
      <vt:lpstr>游ゴシック</vt:lpstr>
      <vt:lpstr>Arial</vt:lpstr>
      <vt:lpstr>Arial Black</vt:lpstr>
      <vt:lpstr>Century Gothic</vt:lpstr>
      <vt:lpstr>Times New Roman</vt:lpstr>
      <vt:lpstr>Wingdings</vt:lpstr>
      <vt:lpstr>2_3tone</vt:lpstr>
      <vt:lpstr>6_Office ​​テーマ</vt:lpstr>
      <vt:lpstr>3_3tone</vt:lpstr>
      <vt:lpstr>7_Office ​​テーマ</vt:lpstr>
      <vt:lpstr>8_Office ​​テーマ</vt:lpstr>
      <vt:lpstr>PowerPoint プレゼンテーション</vt:lpstr>
      <vt:lpstr>２．第1回ワークショップの進め方（レビューシート）</vt:lpstr>
      <vt:lpstr>２．第1回ワークショップの進め方（レビューシート）１</vt:lpstr>
      <vt:lpstr>２．第1回ワークショップの進め方（レビューシート）２</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2022-05-25T02:35:55Z</dcterms:created>
  <dcterms:modified xsi:type="dcterms:W3CDTF">2022-05-25T02:36:12Z</dcterms:modified>
</cp:coreProperties>
</file>