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1" r:id="rId1"/>
  </p:sldMasterIdLst>
  <p:sldIdLst>
    <p:sldId id="1409" r:id="rId2"/>
    <p:sldId id="1408" r:id="rId3"/>
    <p:sldId id="1410" r:id="rId4"/>
    <p:sldId id="1401"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FF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6" d="100"/>
          <a:sy n="106" d="100"/>
        </p:scale>
        <p:origin x="17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4217585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85593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128755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3215195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3346935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224275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4185660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80017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201128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957109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2923449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572003" y="0"/>
            <a:ext cx="2658208"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33047" eaLnBrk="1" hangingPunct="1">
              <a:defRPr/>
            </a:pPr>
            <a:endParaRPr lang="ja-JP" altLang="en-US" sz="1661">
              <a:solidFill>
                <a:srgbClr val="777777"/>
              </a:solidFill>
            </a:endParaRPr>
          </a:p>
        </p:txBody>
      </p:sp>
      <p:sp>
        <p:nvSpPr>
          <p:cNvPr id="5" name="Rectangle 8"/>
          <p:cNvSpPr>
            <a:spLocks noChangeArrowheads="1"/>
          </p:cNvSpPr>
          <p:nvPr userDrawn="1"/>
        </p:nvSpPr>
        <p:spPr bwMode="auto">
          <a:xfrm>
            <a:off x="-14652" y="0"/>
            <a:ext cx="4586654"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33047" eaLnBrk="1" hangingPunct="1">
              <a:defRPr/>
            </a:pPr>
            <a:endParaRPr lang="ja-JP" altLang="en-US" sz="1661">
              <a:solidFill>
                <a:srgbClr val="777777"/>
              </a:solidFill>
            </a:endParaRPr>
          </a:p>
        </p:txBody>
      </p:sp>
      <p:sp>
        <p:nvSpPr>
          <p:cNvPr id="8" name="Rectangle 9"/>
          <p:cNvSpPr>
            <a:spLocks noChangeArrowheads="1"/>
          </p:cNvSpPr>
          <p:nvPr userDrawn="1"/>
        </p:nvSpPr>
        <p:spPr bwMode="auto">
          <a:xfrm>
            <a:off x="7230210" y="0"/>
            <a:ext cx="1928447"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33047" eaLnBrk="1" hangingPunct="1">
              <a:defRPr/>
            </a:pPr>
            <a:endParaRPr lang="ja-JP" altLang="en-US" sz="1661">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28386" y="260655"/>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2" y="260655"/>
            <a:ext cx="7956375" cy="584775"/>
          </a:xfrm>
          <a:solidFill>
            <a:srgbClr val="002060"/>
          </a:solidFill>
        </p:spPr>
        <p:txBody>
          <a:bodyPr>
            <a:normAutofit/>
          </a:bodyPr>
          <a:lstStyle>
            <a:lvl1pPr algn="l">
              <a:defRPr sz="21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267746" y="6644382"/>
            <a:ext cx="4608512" cy="241002"/>
          </a:xfrm>
        </p:spPr>
        <p:txBody>
          <a:bodyPr/>
          <a:lstStyle>
            <a:lvl1pPr>
              <a:defRPr sz="525">
                <a:solidFill>
                  <a:schemeClr val="tx1">
                    <a:lumMod val="50000"/>
                    <a:lumOff val="50000"/>
                  </a:schemeClr>
                </a:solidFill>
                <a:latin typeface="+mn-ea"/>
                <a:ea typeface="+mn-ea"/>
              </a:defRPr>
            </a:lvl1pPr>
          </a:lstStyle>
          <a:p>
            <a:pPr defTabSz="633047">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8686800" y="6492882"/>
            <a:ext cx="457200" cy="365125"/>
          </a:xfrm>
          <a:solidFill>
            <a:schemeClr val="tx1"/>
          </a:solidFill>
        </p:spPr>
        <p:txBody>
          <a:bodyPr/>
          <a:lstStyle>
            <a:lvl1pPr>
              <a:defRPr sz="832">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04228" y="-7467"/>
            <a:ext cx="4283319" cy="230832"/>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9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3665364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FD3DF-6D5E-457A-AE36-BDDFA5847334}" type="datetimeFigureOut">
              <a:rPr kumimoji="1" lang="ja-JP" altLang="en-US" smtClean="0"/>
              <a:t>2022/6/24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66962-3DD9-49E7-9A0B-A6E3015505D8}" type="slidenum">
              <a:rPr kumimoji="1" lang="ja-JP" altLang="en-US" smtClean="0"/>
              <a:t>‹#›</a:t>
            </a:fld>
            <a:endParaRPr kumimoji="1" lang="ja-JP" altLang="en-US"/>
          </a:p>
        </p:txBody>
      </p:sp>
    </p:spTree>
    <p:extLst>
      <p:ext uri="{BB962C8B-B14F-4D97-AF65-F5344CB8AC3E}">
        <p14:creationId xmlns:p14="http://schemas.microsoft.com/office/powerpoint/2010/main" val="19191982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66AE64-62A0-447A-9E69-A342985E3FCA}"/>
              </a:ext>
            </a:extLst>
          </p:cNvPr>
          <p:cNvSpPr>
            <a:spLocks noGrp="1"/>
          </p:cNvSpPr>
          <p:nvPr>
            <p:ph type="title"/>
          </p:nvPr>
        </p:nvSpPr>
        <p:spPr>
          <a:xfrm>
            <a:off x="0" y="310734"/>
            <a:ext cx="8058150" cy="599882"/>
          </a:xfrm>
        </p:spPr>
        <p:txBody>
          <a:bodyPr>
            <a:normAutofit/>
          </a:bodyPr>
          <a:lstStyle/>
          <a:p>
            <a:r>
              <a:rPr lang="ja-JP" altLang="en-US" sz="2400" dirty="0">
                <a:latin typeface="Meiryo UI" panose="020B0604030504040204" pitchFamily="50" charset="-128"/>
                <a:ea typeface="Meiryo UI" panose="020B0604030504040204" pitchFamily="50" charset="-128"/>
              </a:rPr>
              <a:t>令和</a:t>
            </a: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年度　</a:t>
            </a:r>
            <a:r>
              <a:rPr lang="en-US" altLang="ja-JP" sz="2400" dirty="0">
                <a:latin typeface="Meiryo UI" panose="020B0604030504040204" pitchFamily="50" charset="-128"/>
                <a:ea typeface="Meiryo UI" panose="020B0604030504040204" pitchFamily="50" charset="-128"/>
              </a:rPr>
              <a:t>FCP</a:t>
            </a:r>
            <a:r>
              <a:rPr lang="ja-JP" altLang="en-US" sz="2400" dirty="0">
                <a:latin typeface="Meiryo UI" panose="020B0604030504040204" pitchFamily="50" charset="-128"/>
                <a:ea typeface="Meiryo UI" panose="020B0604030504040204" pitchFamily="50" charset="-128"/>
              </a:rPr>
              <a:t>若手フォーラム　成果物について　</a:t>
            </a:r>
            <a:endParaRPr kumimoji="1" lang="ja-JP" altLang="en-US" sz="2400" dirty="0">
              <a:latin typeface="Meiryo UI" panose="020B0604030504040204" pitchFamily="50" charset="-128"/>
              <a:ea typeface="Meiryo UI" panose="020B0604030504040204" pitchFamily="50" charset="-128"/>
            </a:endParaRPr>
          </a:p>
        </p:txBody>
      </p:sp>
      <p:sp>
        <p:nvSpPr>
          <p:cNvPr id="3" name="フッター プレースホルダー 2">
            <a:extLst>
              <a:ext uri="{FF2B5EF4-FFF2-40B4-BE49-F238E27FC236}">
                <a16:creationId xmlns:a16="http://schemas.microsoft.com/office/drawing/2014/main" id="{38A57DA4-011E-4F9E-AEAF-A2CB28C67918}"/>
              </a:ext>
            </a:extLst>
          </p:cNvPr>
          <p:cNvSpPr>
            <a:spLocks noGrp="1"/>
          </p:cNvSpPr>
          <p:nvPr>
            <p:ph type="ftr" sz="quarter" idx="11"/>
          </p:nvPr>
        </p:nvSpPr>
        <p:spPr>
          <a:xfrm>
            <a:off x="2699792" y="6617378"/>
            <a:ext cx="3744416" cy="180752"/>
          </a:xfrm>
        </p:spPr>
        <p:txBody>
          <a:bodyPr/>
          <a:lstStyle/>
          <a:p>
            <a:pPr defTabSz="633047">
              <a:defRPr/>
            </a:pPr>
            <a:r>
              <a:rPr lang="en-US" altLang="ja-JP" sz="700" dirty="0">
                <a:solidFill>
                  <a:prstClr val="black">
                    <a:lumMod val="50000"/>
                    <a:lumOff val="50000"/>
                  </a:prstClr>
                </a:solidFill>
              </a:rPr>
              <a:t>Copyright (C) 2022</a:t>
            </a:r>
            <a:r>
              <a:rPr lang="ja-JP" altLang="en-US" sz="700" dirty="0">
                <a:solidFill>
                  <a:prstClr val="black">
                    <a:lumMod val="50000"/>
                    <a:lumOff val="50000"/>
                  </a:prstClr>
                </a:solidFill>
              </a:rPr>
              <a:t> </a:t>
            </a:r>
            <a:r>
              <a:rPr lang="en-US" altLang="ja-JP" sz="700" dirty="0">
                <a:solidFill>
                  <a:prstClr val="black">
                    <a:lumMod val="50000"/>
                    <a:lumOff val="50000"/>
                  </a:prstClr>
                </a:solidFill>
              </a:rPr>
              <a:t>MAFF All Rights Reserved.</a:t>
            </a:r>
          </a:p>
        </p:txBody>
      </p:sp>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1</a:t>
            </a:fld>
            <a:endParaRPr lang="ja-JP" altLang="en-US" dirty="0">
              <a:solidFill>
                <a:prstClr val="white"/>
              </a:solidFill>
            </a:endParaRPr>
          </a:p>
        </p:txBody>
      </p:sp>
      <p:sp>
        <p:nvSpPr>
          <p:cNvPr id="6" name="テキスト ボックス 5">
            <a:extLst>
              <a:ext uri="{FF2B5EF4-FFF2-40B4-BE49-F238E27FC236}">
                <a16:creationId xmlns:a16="http://schemas.microsoft.com/office/drawing/2014/main" id="{08D55640-952C-4089-9559-ECA96E6D4DDF}"/>
              </a:ext>
            </a:extLst>
          </p:cNvPr>
          <p:cNvSpPr txBox="1"/>
          <p:nvPr/>
        </p:nvSpPr>
        <p:spPr>
          <a:xfrm>
            <a:off x="162519" y="1239902"/>
            <a:ext cx="8691769"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latin typeface="Meiryo UI" panose="020B0604030504040204" pitchFamily="50" charset="-128"/>
                <a:ea typeface="Meiryo UI" panose="020B0604030504040204" pitchFamily="50" charset="-128"/>
              </a:rPr>
              <a:t>食品関係事業者の次代を担う若手社員が食の安全・消費者の信頼向上への取組みを受け継いでいくことで人材育成や相互の関係づくりを持続的に支援</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pPr>
            <a:r>
              <a:rPr lang="ja-JP" altLang="en-US" sz="1600" dirty="0">
                <a:latin typeface="Meiryo UI" panose="020B0604030504040204" pitchFamily="50" charset="-128"/>
                <a:ea typeface="Meiryo UI" panose="020B0604030504040204" pitchFamily="50" charset="-128"/>
              </a:rPr>
              <a:t>コミュニケーションのあり方、食をめぐる社会環境の変化や食の安全に対する動きや取組を学び、参加者が食の安全・信頼向上の観点から企業行動を考えることを目的に開催</a:t>
            </a:r>
          </a:p>
        </p:txBody>
      </p:sp>
      <p:sp>
        <p:nvSpPr>
          <p:cNvPr id="12" name="テキスト ボックス 11">
            <a:extLst>
              <a:ext uri="{FF2B5EF4-FFF2-40B4-BE49-F238E27FC236}">
                <a16:creationId xmlns:a16="http://schemas.microsoft.com/office/drawing/2014/main" id="{A4366E7E-8EC7-4B44-9CD1-5701DCF5ACFF}"/>
              </a:ext>
            </a:extLst>
          </p:cNvPr>
          <p:cNvSpPr txBox="1"/>
          <p:nvPr/>
        </p:nvSpPr>
        <p:spPr>
          <a:xfrm>
            <a:off x="54471" y="4516912"/>
            <a:ext cx="2354460" cy="338554"/>
          </a:xfrm>
          <a:prstGeom prst="rect">
            <a:avLst/>
          </a:prstGeom>
          <a:noFill/>
        </p:spPr>
        <p:txBody>
          <a:bodyPr wrap="square">
            <a:spAutoFit/>
          </a:bodyPr>
          <a:lstStyle/>
          <a:p>
            <a:r>
              <a:rPr lang="ja-JP" altLang="en-US" sz="1600" u="sng" dirty="0">
                <a:solidFill>
                  <a:srgbClr val="000000"/>
                </a:solidFill>
                <a:latin typeface="Meiryo UI" panose="020B0604030504040204" pitchFamily="50" charset="-128"/>
                <a:ea typeface="Meiryo UI" panose="020B0604030504040204" pitchFamily="50" charset="-128"/>
              </a:rPr>
              <a:t>◇まとめ（最終成果物）</a:t>
            </a:r>
            <a:endParaRPr lang="ja-JP" altLang="en-US" sz="1600" u="sng" dirty="0"/>
          </a:p>
        </p:txBody>
      </p:sp>
      <p:sp>
        <p:nvSpPr>
          <p:cNvPr id="13" name="テキスト ボックス 12">
            <a:extLst>
              <a:ext uri="{FF2B5EF4-FFF2-40B4-BE49-F238E27FC236}">
                <a16:creationId xmlns:a16="http://schemas.microsoft.com/office/drawing/2014/main" id="{3FD00FEB-70CC-465D-AD6A-7E64B62386C5}"/>
              </a:ext>
            </a:extLst>
          </p:cNvPr>
          <p:cNvSpPr txBox="1"/>
          <p:nvPr/>
        </p:nvSpPr>
        <p:spPr>
          <a:xfrm>
            <a:off x="171456" y="2647562"/>
            <a:ext cx="8515343" cy="2062103"/>
          </a:xfrm>
          <a:prstGeom prst="rect">
            <a:avLst/>
          </a:prstGeom>
          <a:noFill/>
        </p:spPr>
        <p:txBody>
          <a:bodyPr wrap="square">
            <a:spAutoFit/>
          </a:bodyPr>
          <a:lstStyle/>
          <a:p>
            <a:pPr marL="285750" indent="-285750">
              <a:buFont typeface="Wingdings" panose="05000000000000000000" pitchFamily="2" charset="2"/>
              <a:buChar char="l"/>
            </a:pPr>
            <a:r>
              <a:rPr lang="en-US" altLang="ja-JP" sz="1600" dirty="0">
                <a:latin typeface="Meiryo UI" panose="020B0604030504040204" pitchFamily="50" charset="-128"/>
                <a:ea typeface="Meiryo UI" panose="020B0604030504040204" pitchFamily="50" charset="-128"/>
              </a:rPr>
              <a:t>FCP</a:t>
            </a:r>
            <a:r>
              <a:rPr lang="ja-JP" altLang="en-US" sz="1600" dirty="0">
                <a:latin typeface="Meiryo UI" panose="020B0604030504040204" pitchFamily="50" charset="-128"/>
                <a:ea typeface="Meiryo UI" panose="020B0604030504040204" pitchFamily="50" charset="-128"/>
              </a:rPr>
              <a:t>活動や取組について理解する</a:t>
            </a: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グループワークに参加して意見を述べる</a:t>
            </a:r>
            <a:endParaRPr lang="en-US" altLang="ja-JP" sz="1600" dirty="0">
              <a:latin typeface="Meiryo UI" panose="020B0604030504040204" pitchFamily="50" charset="-128"/>
              <a:ea typeface="Meiryo UI" panose="020B0604030504040204" pitchFamily="50" charset="-128"/>
            </a:endParaRPr>
          </a:p>
          <a:p>
            <a:pPr marL="214308" indent="-214308">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グループワークをリードして円滑に取り仕切る</a:t>
            </a:r>
            <a:endParaRPr lang="en-US" altLang="ja-JP" sz="1600" dirty="0">
              <a:latin typeface="Meiryo UI" panose="020B0604030504040204" pitchFamily="50" charset="-128"/>
              <a:ea typeface="Meiryo UI" panose="020B0604030504040204" pitchFamily="50" charset="-128"/>
            </a:endParaRPr>
          </a:p>
          <a:p>
            <a:pPr marL="214308" indent="-214308">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自社の会社・仕事を説明する</a:t>
            </a:r>
          </a:p>
          <a:p>
            <a:pPr marL="214308" indent="-214308">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さまざまな意見をとりまとめる</a:t>
            </a:r>
            <a:endParaRPr lang="en-US" altLang="ja-JP" sz="1600" dirty="0">
              <a:latin typeface="Meiryo UI" panose="020B0604030504040204" pitchFamily="50" charset="-128"/>
              <a:ea typeface="Meiryo UI" panose="020B0604030504040204" pitchFamily="50" charset="-128"/>
            </a:endParaRPr>
          </a:p>
          <a:p>
            <a:pPr marL="214308" indent="-214308">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自社に学んだことを伝える、仕事に役立てる</a:t>
            </a:r>
            <a:endParaRPr lang="en-US" altLang="ja-JP" sz="1600" dirty="0">
              <a:latin typeface="Meiryo UI" panose="020B0604030504040204" pitchFamily="50" charset="-128"/>
              <a:ea typeface="Meiryo UI" panose="020B0604030504040204" pitchFamily="50" charset="-128"/>
            </a:endParaRPr>
          </a:p>
          <a:p>
            <a:r>
              <a:rPr lang="ja-JP" altLang="en-US" sz="1600" dirty="0">
                <a:highlight>
                  <a:srgbClr val="CCECFF"/>
                </a:highlight>
                <a:latin typeface="Meiryo UI" panose="020B0604030504040204" pitchFamily="50" charset="-128"/>
                <a:ea typeface="Meiryo UI" panose="020B0604030504040204" pitchFamily="50" charset="-128"/>
              </a:rPr>
              <a:t>⇒フォーラムに参加するにあたり、学びたいことや身に着けたいスキル、目標等を明確にして臨みましょう</a:t>
            </a:r>
            <a:endParaRPr lang="en-US" altLang="ja-JP" sz="1600" dirty="0">
              <a:highlight>
                <a:srgbClr val="CCECFF"/>
              </a:highlight>
              <a:latin typeface="Meiryo UI" panose="020B0604030504040204" pitchFamily="50" charset="-128"/>
              <a:ea typeface="Meiryo UI" panose="020B0604030504040204" pitchFamily="50" charset="-128"/>
            </a:endParaRPr>
          </a:p>
          <a:p>
            <a:pPr marL="214308" indent="-214308">
              <a:buFont typeface="Wingdings" panose="05000000000000000000" pitchFamily="2" charset="2"/>
              <a:buChar char="l"/>
            </a:pPr>
            <a:endParaRPr lang="ja-JP" altLang="en-US" sz="16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B516A0AD-5A4D-4D3C-A200-40F4A7E1E06B}"/>
              </a:ext>
            </a:extLst>
          </p:cNvPr>
          <p:cNvSpPr txBox="1"/>
          <p:nvPr/>
        </p:nvSpPr>
        <p:spPr>
          <a:xfrm>
            <a:off x="54471" y="2345478"/>
            <a:ext cx="3059261" cy="338554"/>
          </a:xfrm>
          <a:prstGeom prst="rect">
            <a:avLst/>
          </a:prstGeom>
          <a:noFill/>
        </p:spPr>
        <p:txBody>
          <a:bodyPr wrap="square">
            <a:spAutoFit/>
          </a:bodyPr>
          <a:lstStyle/>
          <a:p>
            <a:r>
              <a:rPr lang="ja-JP" altLang="en-US" sz="1600" u="sng" dirty="0">
                <a:latin typeface="Meiryo UI" panose="020B0604030504040204" pitchFamily="50" charset="-128"/>
                <a:ea typeface="Meiryo UI" panose="020B0604030504040204" pitchFamily="50" charset="-128"/>
              </a:rPr>
              <a:t>◇会得することが期待されるスキル</a:t>
            </a:r>
            <a:endParaRPr lang="ja-JP" altLang="en-US" sz="1600" u="sng" dirty="0"/>
          </a:p>
        </p:txBody>
      </p:sp>
      <p:sp>
        <p:nvSpPr>
          <p:cNvPr id="15" name="テキスト ボックス 14">
            <a:extLst>
              <a:ext uri="{FF2B5EF4-FFF2-40B4-BE49-F238E27FC236}">
                <a16:creationId xmlns:a16="http://schemas.microsoft.com/office/drawing/2014/main" id="{FCDC1729-860E-4464-986F-D71036FBD34A}"/>
              </a:ext>
            </a:extLst>
          </p:cNvPr>
          <p:cNvSpPr txBox="1"/>
          <p:nvPr/>
        </p:nvSpPr>
        <p:spPr>
          <a:xfrm>
            <a:off x="171456" y="4801496"/>
            <a:ext cx="8981481" cy="1815882"/>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●チーム成果物（第５回～活動報告会までで資料作成）</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フォーラム内で学んだことを踏まえチームでテーマを決め、活動報告会で発表</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●個人成果物</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①目標設定（第</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回事後課題）</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フォーラムで学びたいこと、自身の目標等を決め、参加しましょう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②振り返り（活動報告会事後課題）</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フォーラム全体を振り返り、目標に対する評価や仕事に活用すること、今後のビジョン等をまとめましょう</a:t>
            </a:r>
            <a:endParaRPr lang="en-US" altLang="ja-JP" sz="16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AE36052E-92D4-4165-BF91-3E93B9BDD1BD}"/>
              </a:ext>
            </a:extLst>
          </p:cNvPr>
          <p:cNvSpPr txBox="1"/>
          <p:nvPr/>
        </p:nvSpPr>
        <p:spPr>
          <a:xfrm>
            <a:off x="54471" y="952687"/>
            <a:ext cx="2987644" cy="338554"/>
          </a:xfrm>
          <a:prstGeom prst="rect">
            <a:avLst/>
          </a:prstGeom>
          <a:noFill/>
        </p:spPr>
        <p:txBody>
          <a:bodyPr wrap="square">
            <a:spAutoFit/>
          </a:bodyPr>
          <a:lstStyle/>
          <a:p>
            <a:r>
              <a:rPr lang="ja-JP" altLang="en-US" sz="1600" u="sng" dirty="0">
                <a:latin typeface="Meiryo UI" panose="020B0604030504040204" pitchFamily="50" charset="-128"/>
                <a:ea typeface="Meiryo UI" panose="020B0604030504040204" pitchFamily="50" charset="-128"/>
              </a:rPr>
              <a:t>◇若手フォーラム　趣旨・目的</a:t>
            </a:r>
            <a:endParaRPr lang="ja-JP" altLang="en-US" sz="1600" u="sng" dirty="0"/>
          </a:p>
        </p:txBody>
      </p:sp>
    </p:spTree>
    <p:extLst>
      <p:ext uri="{BB962C8B-B14F-4D97-AF65-F5344CB8AC3E}">
        <p14:creationId xmlns:p14="http://schemas.microsoft.com/office/powerpoint/2010/main" val="389815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500"/>
                                        <p:tgtEl>
                                          <p:spTgt spid="13">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animEffect transition="in" filter="fade">
                                      <p:cBhvr>
                                        <p:cTn id="25" dur="500"/>
                                        <p:tgtEl>
                                          <p:spTgt spid="13">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500"/>
                                        <p:tgtEl>
                                          <p:spTgt spid="1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Effect transition="in" filter="fade">
                                      <p:cBhvr>
                                        <p:cTn id="31" dur="500"/>
                                        <p:tgtEl>
                                          <p:spTgt spid="13">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500"/>
                                        <p:tgtEl>
                                          <p:spTgt spid="13">
                                            <p:txEl>
                                              <p:pRg st="5" end="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3">
                                            <p:txEl>
                                              <p:pRg st="6" end="6"/>
                                            </p:txEl>
                                          </p:spTgt>
                                        </p:tgtEl>
                                        <p:attrNameLst>
                                          <p:attrName>style.visibility</p:attrName>
                                        </p:attrNameLst>
                                      </p:cBhvr>
                                      <p:to>
                                        <p:strVal val="visible"/>
                                      </p:to>
                                    </p:set>
                                    <p:animEffect transition="in" filter="fade">
                                      <p:cBhvr>
                                        <p:cTn id="40" dur="500"/>
                                        <p:tgtEl>
                                          <p:spTgt spid="1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animEffect transition="in" filter="fade">
                                      <p:cBhvr>
                                        <p:cTn id="45" dur="500"/>
                                        <p:tgtEl>
                                          <p:spTgt spid="12">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5">
                                            <p:txEl>
                                              <p:pRg st="0" end="0"/>
                                            </p:txEl>
                                          </p:spTgt>
                                        </p:tgtEl>
                                        <p:attrNameLst>
                                          <p:attrName>style.visibility</p:attrName>
                                        </p:attrNameLst>
                                      </p:cBhvr>
                                      <p:to>
                                        <p:strVal val="visible"/>
                                      </p:to>
                                    </p:set>
                                    <p:animEffect transition="in" filter="fade">
                                      <p:cBhvr>
                                        <p:cTn id="50" dur="500"/>
                                        <p:tgtEl>
                                          <p:spTgt spid="15">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5">
                                            <p:txEl>
                                              <p:pRg st="1" end="1"/>
                                            </p:txEl>
                                          </p:spTgt>
                                        </p:tgtEl>
                                        <p:attrNameLst>
                                          <p:attrName>style.visibility</p:attrName>
                                        </p:attrNameLst>
                                      </p:cBhvr>
                                      <p:to>
                                        <p:strVal val="visible"/>
                                      </p:to>
                                    </p:set>
                                    <p:animEffect transition="in" filter="fade">
                                      <p:cBhvr>
                                        <p:cTn id="55" dur="500"/>
                                        <p:tgtEl>
                                          <p:spTgt spid="15">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5">
                                            <p:txEl>
                                              <p:pRg st="2" end="2"/>
                                            </p:txEl>
                                          </p:spTgt>
                                        </p:tgtEl>
                                        <p:attrNameLst>
                                          <p:attrName>style.visibility</p:attrName>
                                        </p:attrNameLst>
                                      </p:cBhvr>
                                      <p:to>
                                        <p:strVal val="visible"/>
                                      </p:to>
                                    </p:set>
                                    <p:animEffect transition="in" filter="fade">
                                      <p:cBhvr>
                                        <p:cTn id="60" dur="500"/>
                                        <p:tgtEl>
                                          <p:spTgt spid="15">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
                                            <p:txEl>
                                              <p:pRg st="3" end="3"/>
                                            </p:txEl>
                                          </p:spTgt>
                                        </p:tgtEl>
                                        <p:attrNameLst>
                                          <p:attrName>style.visibility</p:attrName>
                                        </p:attrNameLst>
                                      </p:cBhvr>
                                      <p:to>
                                        <p:strVal val="visible"/>
                                      </p:to>
                                    </p:set>
                                    <p:animEffect transition="in" filter="fade">
                                      <p:cBhvr>
                                        <p:cTn id="65" dur="500"/>
                                        <p:tgtEl>
                                          <p:spTgt spid="15">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
                                            <p:txEl>
                                              <p:pRg st="4" end="4"/>
                                            </p:txEl>
                                          </p:spTgt>
                                        </p:tgtEl>
                                        <p:attrNameLst>
                                          <p:attrName>style.visibility</p:attrName>
                                        </p:attrNameLst>
                                      </p:cBhvr>
                                      <p:to>
                                        <p:strVal val="visible"/>
                                      </p:to>
                                    </p:set>
                                    <p:animEffect transition="in" filter="fade">
                                      <p:cBhvr>
                                        <p:cTn id="70" dur="500"/>
                                        <p:tgtEl>
                                          <p:spTgt spid="15">
                                            <p:txEl>
                                              <p:pRg st="4" end="4"/>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5">
                                            <p:txEl>
                                              <p:pRg st="5" end="5"/>
                                            </p:txEl>
                                          </p:spTgt>
                                        </p:tgtEl>
                                        <p:attrNameLst>
                                          <p:attrName>style.visibility</p:attrName>
                                        </p:attrNameLst>
                                      </p:cBhvr>
                                      <p:to>
                                        <p:strVal val="visible"/>
                                      </p:to>
                                    </p:set>
                                    <p:animEffect transition="in" filter="fade">
                                      <p:cBhvr>
                                        <p:cTn id="75" dur="500"/>
                                        <p:tgtEl>
                                          <p:spTgt spid="15">
                                            <p:txEl>
                                              <p:pRg st="5" end="5"/>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5">
                                            <p:txEl>
                                              <p:pRg st="6" end="6"/>
                                            </p:txEl>
                                          </p:spTgt>
                                        </p:tgtEl>
                                        <p:attrNameLst>
                                          <p:attrName>style.visibility</p:attrName>
                                        </p:attrNameLst>
                                      </p:cBhvr>
                                      <p:to>
                                        <p:strVal val="visible"/>
                                      </p:to>
                                    </p:set>
                                    <p:animEffect transition="in" filter="fade">
                                      <p:cBhvr>
                                        <p:cTn id="80" dur="500"/>
                                        <p:tgtEl>
                                          <p:spTgt spid="15">
                                            <p:txEl>
                                              <p:pRg st="6" end="6"/>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8">
                                            <p:txEl>
                                              <p:pRg st="0" end="0"/>
                                            </p:txEl>
                                          </p:spTgt>
                                        </p:tgtEl>
                                        <p:attrNameLst>
                                          <p:attrName>style.visibility</p:attrName>
                                        </p:attrNameLst>
                                      </p:cBhvr>
                                      <p:to>
                                        <p:strVal val="visible"/>
                                      </p:to>
                                    </p:set>
                                    <p:animEffect transition="in" filter="fade">
                                      <p:cBhvr>
                                        <p:cTn id="85"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四角形: 角を丸くする 28">
            <a:extLst>
              <a:ext uri="{FF2B5EF4-FFF2-40B4-BE49-F238E27FC236}">
                <a16:creationId xmlns:a16="http://schemas.microsoft.com/office/drawing/2014/main" id="{1448676A-8614-4F11-B675-E2ACF56775DB}"/>
              </a:ext>
            </a:extLst>
          </p:cNvPr>
          <p:cNvSpPr/>
          <p:nvPr/>
        </p:nvSpPr>
        <p:spPr>
          <a:xfrm>
            <a:off x="162054" y="1158842"/>
            <a:ext cx="8804822" cy="5350598"/>
          </a:xfrm>
          <a:prstGeom prst="roundRect">
            <a:avLst>
              <a:gd name="adj" fmla="val 3552"/>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Meiryo UI" panose="020B0604030504040204" pitchFamily="50" charset="-128"/>
                <a:ea typeface="Meiryo UI" panose="020B0604030504040204" pitchFamily="50" charset="-128"/>
              </a:rPr>
              <a:t>◇個人成果物について</a:t>
            </a:r>
            <a:endParaRPr lang="en-US" altLang="ja-JP" sz="1600" dirty="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pPr>
            <a:r>
              <a:rPr lang="ja-JP" altLang="en-US" sz="1600" dirty="0">
                <a:solidFill>
                  <a:schemeClr val="tx1"/>
                </a:solidFill>
                <a:latin typeface="Meiryo UI" panose="020B0604030504040204" pitchFamily="50" charset="-128"/>
                <a:ea typeface="Meiryo UI" panose="020B0604030504040204" pitchFamily="50" charset="-128"/>
              </a:rPr>
              <a:t>皆様には、個人の成果物として第１回フォーラム開催後に①目標設定を、全回終了後に②振り返り</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を作成いただきます。</a:t>
            </a:r>
            <a:endParaRPr lang="en-US" altLang="ja-JP" sz="1600" dirty="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pPr>
            <a:r>
              <a:rPr lang="ja-JP" altLang="en-US" sz="1600" dirty="0">
                <a:solidFill>
                  <a:schemeClr val="tx1"/>
                </a:solidFill>
                <a:latin typeface="Meiryo UI" panose="020B0604030504040204" pitchFamily="50" charset="-128"/>
                <a:ea typeface="Meiryo UI" panose="020B0604030504040204" pitchFamily="50" charset="-128"/>
              </a:rPr>
              <a:t>作成した成果物は、活動報告会での発表等公表はいたしませんが、</a:t>
            </a:r>
            <a:r>
              <a:rPr lang="en-US" altLang="ja-JP" sz="1600" dirty="0">
                <a:solidFill>
                  <a:schemeClr val="tx1"/>
                </a:solidFill>
                <a:latin typeface="Meiryo UI" panose="020B0604030504040204" pitchFamily="50" charset="-128"/>
                <a:ea typeface="Meiryo UI" panose="020B0604030504040204" pitchFamily="50" charset="-128"/>
              </a:rPr>
              <a:t>FCP</a:t>
            </a:r>
            <a:r>
              <a:rPr lang="ja-JP" altLang="en-US" sz="1600" dirty="0">
                <a:solidFill>
                  <a:schemeClr val="tx1"/>
                </a:solidFill>
                <a:latin typeface="Meiryo UI" panose="020B0604030504040204" pitchFamily="50" charset="-128"/>
                <a:ea typeface="Meiryo UI" panose="020B0604030504040204" pitchFamily="50" charset="-128"/>
              </a:rPr>
              <a:t>事務局にご提出いただきます。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◇記入内容</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①目標設定（第１回事後課題）</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・チームの年間目標</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・個人の年間目標（若手フォーラムで学びたいこと、身に着けたいスキル等）</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・若手フォーラムでの学びのフィードバック</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②振り返り（活動報告会事後課題）</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・①で立てた目標に対する評価（５段階評価、頑張った点・苦労した点）</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・若手フォーラムで学んだことを自身の業務にどう活かすか</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・今後頑張りたいことは何か、（課題、目標、キャリア等）</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
        <p:nvSpPr>
          <p:cNvPr id="7" name="タイトル 1">
            <a:extLst>
              <a:ext uri="{FF2B5EF4-FFF2-40B4-BE49-F238E27FC236}">
                <a16:creationId xmlns:a16="http://schemas.microsoft.com/office/drawing/2014/main" id="{DF698CBB-6109-414D-B288-A3A86909C432}"/>
              </a:ext>
            </a:extLst>
          </p:cNvPr>
          <p:cNvSpPr txBox="1">
            <a:spLocks/>
          </p:cNvSpPr>
          <p:nvPr/>
        </p:nvSpPr>
        <p:spPr>
          <a:xfrm>
            <a:off x="0" y="310734"/>
            <a:ext cx="8058150" cy="599882"/>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100" b="1" kern="1200">
                <a:solidFill>
                  <a:schemeClr val="bg1"/>
                </a:solidFill>
                <a:latin typeface="+mj-lt"/>
                <a:ea typeface="+mj-ea"/>
                <a:cs typeface="+mj-cs"/>
              </a:defRPr>
            </a:lvl1pPr>
          </a:lstStyle>
          <a:p>
            <a:r>
              <a:rPr lang="ja-JP" altLang="en-US" sz="2400" dirty="0">
                <a:latin typeface="Meiryo UI" panose="020B0604030504040204" pitchFamily="50" charset="-128"/>
                <a:ea typeface="Meiryo UI" panose="020B0604030504040204" pitchFamily="50" charset="-128"/>
              </a:rPr>
              <a:t>令和</a:t>
            </a: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年度　</a:t>
            </a:r>
            <a:r>
              <a:rPr lang="en-US" altLang="ja-JP" sz="2400" dirty="0">
                <a:latin typeface="Meiryo UI" panose="020B0604030504040204" pitchFamily="50" charset="-128"/>
                <a:ea typeface="Meiryo UI" panose="020B0604030504040204" pitchFamily="50" charset="-128"/>
              </a:rPr>
              <a:t>FCP</a:t>
            </a:r>
            <a:r>
              <a:rPr lang="ja-JP" altLang="en-US" sz="2400" dirty="0">
                <a:latin typeface="Meiryo UI" panose="020B0604030504040204" pitchFamily="50" charset="-128"/>
                <a:ea typeface="Meiryo UI" panose="020B0604030504040204" pitchFamily="50" charset="-128"/>
              </a:rPr>
              <a:t>若手フォーラム　個人成果物について　</a:t>
            </a:r>
          </a:p>
        </p:txBody>
      </p:sp>
      <p:sp>
        <p:nvSpPr>
          <p:cNvPr id="10" name="フッター プレースホルダー 2">
            <a:extLst>
              <a:ext uri="{FF2B5EF4-FFF2-40B4-BE49-F238E27FC236}">
                <a16:creationId xmlns:a16="http://schemas.microsoft.com/office/drawing/2014/main" id="{A1F318A1-2BC1-47DA-879A-D724BE2141E9}"/>
              </a:ext>
            </a:extLst>
          </p:cNvPr>
          <p:cNvSpPr txBox="1">
            <a:spLocks/>
          </p:cNvSpPr>
          <p:nvPr/>
        </p:nvSpPr>
        <p:spPr>
          <a:xfrm>
            <a:off x="2699792" y="6617378"/>
            <a:ext cx="3744416" cy="180752"/>
          </a:xfrm>
          <a:prstGeom prst="rect">
            <a:avLst/>
          </a:prstGeom>
        </p:spPr>
        <p:txBody>
          <a:bodyPr vert="horz" lIns="91440" tIns="45720" rIns="91440" bIns="45720" rtlCol="0" anchor="ctr"/>
          <a:lstStyle>
            <a:defPPr>
              <a:defRPr lang="en-US"/>
            </a:defPPr>
            <a:lvl1pPr marL="0" algn="ctr" defTabSz="457200" rtl="0" eaLnBrk="1" latinLnBrk="0" hangingPunct="1">
              <a:defRPr sz="525" kern="1200">
                <a:solidFill>
                  <a:schemeClr val="tx1">
                    <a:lumMod val="50000"/>
                    <a:lumOff val="50000"/>
                  </a:schemeClr>
                </a:solidFill>
                <a:latin typeface="+mn-ea"/>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33047">
              <a:defRPr/>
            </a:pPr>
            <a:r>
              <a:rPr lang="en-US" altLang="ja-JP" sz="700">
                <a:solidFill>
                  <a:prstClr val="black">
                    <a:lumMod val="50000"/>
                    <a:lumOff val="50000"/>
                  </a:prstClr>
                </a:solidFill>
              </a:rPr>
              <a:t>Copyright (C) 2022</a:t>
            </a:r>
            <a:r>
              <a:rPr lang="ja-JP" altLang="en-US" sz="700">
                <a:solidFill>
                  <a:prstClr val="black">
                    <a:lumMod val="50000"/>
                    <a:lumOff val="50000"/>
                  </a:prstClr>
                </a:solidFill>
              </a:rPr>
              <a:t> </a:t>
            </a:r>
            <a:r>
              <a:rPr lang="en-US" altLang="ja-JP" sz="700">
                <a:solidFill>
                  <a:prstClr val="black">
                    <a:lumMod val="50000"/>
                    <a:lumOff val="50000"/>
                  </a:prstClr>
                </a:solidFill>
              </a:rPr>
              <a:t>MAFF All Rights Reserved.</a:t>
            </a:r>
            <a:endParaRPr lang="en-US" altLang="ja-JP" sz="700" dirty="0">
              <a:solidFill>
                <a:prstClr val="black">
                  <a:lumMod val="50000"/>
                  <a:lumOff val="50000"/>
                </a:prstClr>
              </a:solidFill>
            </a:endParaRPr>
          </a:p>
        </p:txBody>
      </p:sp>
      <p:sp>
        <p:nvSpPr>
          <p:cNvPr id="6" name="四角形: 角を丸くする 5">
            <a:extLst>
              <a:ext uri="{FF2B5EF4-FFF2-40B4-BE49-F238E27FC236}">
                <a16:creationId xmlns:a16="http://schemas.microsoft.com/office/drawing/2014/main" id="{B54B0665-334B-4440-A516-D62E59093D05}"/>
              </a:ext>
            </a:extLst>
          </p:cNvPr>
          <p:cNvSpPr/>
          <p:nvPr/>
        </p:nvSpPr>
        <p:spPr>
          <a:xfrm>
            <a:off x="443619" y="5486400"/>
            <a:ext cx="8356349" cy="870622"/>
          </a:xfrm>
          <a:prstGeom prst="roundRect">
            <a:avLst>
              <a:gd name="adj" fmla="val 6442"/>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600" dirty="0">
                <a:latin typeface="Meiryo UI" panose="020B0604030504040204" pitchFamily="50" charset="-128"/>
                <a:ea typeface="Meiryo UI" panose="020B0604030504040204" pitchFamily="50" charset="-128"/>
              </a:rPr>
              <a:t>　若手フォーラムに参加するにあたり、明確な目標を持って参加し、フォーラム後にはしっかりと振り返りを　</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行うことで自身の成長につながります</a:t>
            </a:r>
            <a:r>
              <a:rPr kumimoji="1" lang="en-US" altLang="ja-JP" sz="1600" dirty="0">
                <a:latin typeface="Meiryo UI" panose="020B0604030504040204" pitchFamily="50" charset="-128"/>
                <a:ea typeface="Meiryo UI" panose="020B0604030504040204" pitchFamily="50" charset="-128"/>
              </a:rPr>
              <a:t>(*‘∀‘)</a:t>
            </a:r>
          </a:p>
          <a:p>
            <a:r>
              <a:rPr kumimoji="1" lang="ja-JP" altLang="en-US" sz="1600" dirty="0">
                <a:latin typeface="Meiryo UI" panose="020B0604030504040204" pitchFamily="50" charset="-128"/>
                <a:ea typeface="Meiryo UI" panose="020B0604030504040204" pitchFamily="50" charset="-128"/>
              </a:rPr>
              <a:t>　自社で業務報告や成果報告をする際にもお使いください！</a:t>
            </a:r>
          </a:p>
        </p:txBody>
      </p:sp>
      <p:pic>
        <p:nvPicPr>
          <p:cNvPr id="8" name="図 7">
            <a:extLst>
              <a:ext uri="{FF2B5EF4-FFF2-40B4-BE49-F238E27FC236}">
                <a16:creationId xmlns:a16="http://schemas.microsoft.com/office/drawing/2014/main" id="{F2BD83EB-C081-4008-AB53-C77FADA962FA}"/>
              </a:ext>
            </a:extLst>
          </p:cNvPr>
          <p:cNvPicPr>
            <a:picLocks noChangeAspect="1"/>
          </p:cNvPicPr>
          <p:nvPr/>
        </p:nvPicPr>
        <p:blipFill>
          <a:blip r:embed="rId2"/>
          <a:stretch>
            <a:fillRect/>
          </a:stretch>
        </p:blipFill>
        <p:spPr>
          <a:xfrm rot="20196741">
            <a:off x="196323" y="5156675"/>
            <a:ext cx="494591" cy="659448"/>
          </a:xfrm>
          <a:prstGeom prst="rect">
            <a:avLst/>
          </a:prstGeom>
        </p:spPr>
      </p:pic>
    </p:spTree>
    <p:extLst>
      <p:ext uri="{BB962C8B-B14F-4D97-AF65-F5344CB8AC3E}">
        <p14:creationId xmlns:p14="http://schemas.microsoft.com/office/powerpoint/2010/main" val="541056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p:txBody>
          <a:bodyPr/>
          <a:lstStyle/>
          <a:p>
            <a:pPr defTabSz="685783">
              <a:defRPr/>
            </a:pPr>
            <a:fld id="{A98DD2BA-7463-4871-B0F9-551092CDA83E}" type="slidenum">
              <a:rPr lang="ja-JP" altLang="en-US">
                <a:solidFill>
                  <a:prstClr val="white"/>
                </a:solidFill>
              </a:rPr>
              <a:pPr defTabSz="685783">
                <a:defRPr/>
              </a:pPr>
              <a:t>3</a:t>
            </a:fld>
            <a:endParaRPr lang="ja-JP" altLang="en-US" dirty="0">
              <a:solidFill>
                <a:prstClr val="white"/>
              </a:solidFill>
            </a:endParaRPr>
          </a:p>
        </p:txBody>
      </p:sp>
      <p:graphicFrame>
        <p:nvGraphicFramePr>
          <p:cNvPr id="5" name="表 4">
            <a:extLst>
              <a:ext uri="{FF2B5EF4-FFF2-40B4-BE49-F238E27FC236}">
                <a16:creationId xmlns:a16="http://schemas.microsoft.com/office/drawing/2014/main" id="{877FF029-EDEA-4D8D-BF95-1BCC0FCA9F97}"/>
              </a:ext>
            </a:extLst>
          </p:cNvPr>
          <p:cNvGraphicFramePr>
            <a:graphicFrameLocks noGrp="1"/>
          </p:cNvGraphicFramePr>
          <p:nvPr>
            <p:extLst>
              <p:ext uri="{D42A27DB-BD31-4B8C-83A1-F6EECF244321}">
                <p14:modId xmlns:p14="http://schemas.microsoft.com/office/powerpoint/2010/main" val="1237865905"/>
              </p:ext>
            </p:extLst>
          </p:nvPr>
        </p:nvGraphicFramePr>
        <p:xfrm>
          <a:off x="132805" y="996572"/>
          <a:ext cx="8767762" cy="293284"/>
        </p:xfrm>
        <a:graphic>
          <a:graphicData uri="http://schemas.openxmlformats.org/drawingml/2006/table">
            <a:tbl>
              <a:tblPr/>
              <a:tblGrid>
                <a:gridCol w="963898">
                  <a:extLst>
                    <a:ext uri="{9D8B030D-6E8A-4147-A177-3AD203B41FA5}">
                      <a16:colId xmlns:a16="http://schemas.microsoft.com/office/drawing/2014/main" val="2358384222"/>
                    </a:ext>
                  </a:extLst>
                </a:gridCol>
                <a:gridCol w="1038044">
                  <a:extLst>
                    <a:ext uri="{9D8B030D-6E8A-4147-A177-3AD203B41FA5}">
                      <a16:colId xmlns:a16="http://schemas.microsoft.com/office/drawing/2014/main" val="545292666"/>
                    </a:ext>
                  </a:extLst>
                </a:gridCol>
                <a:gridCol w="1000970">
                  <a:extLst>
                    <a:ext uri="{9D8B030D-6E8A-4147-A177-3AD203B41FA5}">
                      <a16:colId xmlns:a16="http://schemas.microsoft.com/office/drawing/2014/main" val="2873872627"/>
                    </a:ext>
                  </a:extLst>
                </a:gridCol>
                <a:gridCol w="5764850">
                  <a:extLst>
                    <a:ext uri="{9D8B030D-6E8A-4147-A177-3AD203B41FA5}">
                      <a16:colId xmlns:a16="http://schemas.microsoft.com/office/drawing/2014/main" val="1809557160"/>
                    </a:ext>
                  </a:extLst>
                </a:gridCol>
              </a:tblGrid>
              <a:tr h="293284">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チーム名</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0" i="0" u="none" strike="noStrike">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氏名</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9219484"/>
                  </a:ext>
                </a:extLst>
              </a:tr>
            </a:tbl>
          </a:graphicData>
        </a:graphic>
      </p:graphicFrame>
      <p:graphicFrame>
        <p:nvGraphicFramePr>
          <p:cNvPr id="6" name="表 5">
            <a:extLst>
              <a:ext uri="{FF2B5EF4-FFF2-40B4-BE49-F238E27FC236}">
                <a16:creationId xmlns:a16="http://schemas.microsoft.com/office/drawing/2014/main" id="{92E9E80C-6479-4813-9766-F128003BA46C}"/>
              </a:ext>
            </a:extLst>
          </p:cNvPr>
          <p:cNvGraphicFramePr>
            <a:graphicFrameLocks noGrp="1"/>
          </p:cNvGraphicFramePr>
          <p:nvPr>
            <p:extLst>
              <p:ext uri="{D42A27DB-BD31-4B8C-83A1-F6EECF244321}">
                <p14:modId xmlns:p14="http://schemas.microsoft.com/office/powerpoint/2010/main" val="3435623691"/>
              </p:ext>
            </p:extLst>
          </p:nvPr>
        </p:nvGraphicFramePr>
        <p:xfrm>
          <a:off x="183355" y="1368238"/>
          <a:ext cx="8766474" cy="1109197"/>
        </p:xfrm>
        <a:graphic>
          <a:graphicData uri="http://schemas.openxmlformats.org/drawingml/2006/table">
            <a:tbl>
              <a:tblPr/>
              <a:tblGrid>
                <a:gridCol w="4383237">
                  <a:extLst>
                    <a:ext uri="{9D8B030D-6E8A-4147-A177-3AD203B41FA5}">
                      <a16:colId xmlns:a16="http://schemas.microsoft.com/office/drawing/2014/main" val="134104463"/>
                    </a:ext>
                  </a:extLst>
                </a:gridCol>
                <a:gridCol w="4383237">
                  <a:extLst>
                    <a:ext uri="{9D8B030D-6E8A-4147-A177-3AD203B41FA5}">
                      <a16:colId xmlns:a16="http://schemas.microsoft.com/office/drawing/2014/main" val="2590882228"/>
                    </a:ext>
                  </a:extLst>
                </a:gridCol>
              </a:tblGrid>
              <a:tr h="232617">
                <a:tc gridSpan="2">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◆若手フォーラム・チームの年間目標について</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18065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①目標</a:t>
                      </a: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②振り返り</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74732"/>
                  </a:ext>
                </a:extLst>
              </a:tr>
              <a:tr h="68893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012967"/>
                  </a:ext>
                </a:extLst>
              </a:tr>
            </a:tbl>
          </a:graphicData>
        </a:graphic>
      </p:graphicFrame>
      <p:sp>
        <p:nvSpPr>
          <p:cNvPr id="7" name="角丸四角形 49">
            <a:extLst>
              <a:ext uri="{FF2B5EF4-FFF2-40B4-BE49-F238E27FC236}">
                <a16:creationId xmlns:a16="http://schemas.microsoft.com/office/drawing/2014/main" id="{E2DC9DAC-9CE5-4B4D-98EA-7C2B15D0FC45}"/>
              </a:ext>
            </a:extLst>
          </p:cNvPr>
          <p:cNvSpPr/>
          <p:nvPr/>
        </p:nvSpPr>
        <p:spPr>
          <a:xfrm>
            <a:off x="237673" y="1834543"/>
            <a:ext cx="4243790" cy="593862"/>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783" eaLnBrk="0" hangingPunct="0">
              <a:spcBef>
                <a:spcPts val="450"/>
              </a:spcBef>
              <a:defRPr/>
            </a:pPr>
            <a:endParaRPr lang="ja-JP" altLang="en-US" sz="1400" dirty="0">
              <a:solidFill>
                <a:schemeClr val="bg1">
                  <a:lumMod val="50000"/>
                </a:schemeClr>
              </a:solidFill>
              <a:latin typeface="Meiryo UI" panose="020B0604030504040204" pitchFamily="50" charset="-128"/>
              <a:ea typeface="Meiryo UI" panose="020B0604030504040204" pitchFamily="50" charset="-128"/>
            </a:endParaRPr>
          </a:p>
        </p:txBody>
      </p:sp>
      <p:sp>
        <p:nvSpPr>
          <p:cNvPr id="8" name="角丸四角形 49">
            <a:extLst>
              <a:ext uri="{FF2B5EF4-FFF2-40B4-BE49-F238E27FC236}">
                <a16:creationId xmlns:a16="http://schemas.microsoft.com/office/drawing/2014/main" id="{D1E40919-EB34-45E3-AD2E-85DA4623EC99}"/>
              </a:ext>
            </a:extLst>
          </p:cNvPr>
          <p:cNvSpPr/>
          <p:nvPr/>
        </p:nvSpPr>
        <p:spPr>
          <a:xfrm>
            <a:off x="1245792" y="1026456"/>
            <a:ext cx="714375" cy="237197"/>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eaLnBrk="0" hangingPunct="0">
              <a:spcBef>
                <a:spcPts val="450"/>
              </a:spcBef>
              <a:defRPr/>
            </a:pPr>
            <a:endParaRPr lang="ja-JP" altLang="en-US" sz="1350" dirty="0">
              <a:solidFill>
                <a:srgbClr val="000000"/>
              </a:solidFill>
              <a:latin typeface="Meiryo UI" panose="020B0604030504040204" pitchFamily="50" charset="-128"/>
              <a:ea typeface="Meiryo UI" panose="020B0604030504040204" pitchFamily="50" charset="-128"/>
            </a:endParaRPr>
          </a:p>
        </p:txBody>
      </p:sp>
      <p:sp>
        <p:nvSpPr>
          <p:cNvPr id="9" name="角丸四角形 49">
            <a:extLst>
              <a:ext uri="{FF2B5EF4-FFF2-40B4-BE49-F238E27FC236}">
                <a16:creationId xmlns:a16="http://schemas.microsoft.com/office/drawing/2014/main" id="{D0B05DCF-6F60-4E67-8931-0538C7327A0A}"/>
              </a:ext>
            </a:extLst>
          </p:cNvPr>
          <p:cNvSpPr/>
          <p:nvPr/>
        </p:nvSpPr>
        <p:spPr>
          <a:xfrm>
            <a:off x="3192067" y="1033526"/>
            <a:ext cx="5656659" cy="237197"/>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eaLnBrk="0" hangingPunct="0">
              <a:spcBef>
                <a:spcPts val="450"/>
              </a:spcBef>
              <a:defRPr/>
            </a:pPr>
            <a:endParaRPr lang="ja-JP" altLang="en-US" sz="1350" dirty="0">
              <a:solidFill>
                <a:srgbClr val="000000"/>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A41658E-E172-4A2B-83B5-5388D184CA6C}"/>
              </a:ext>
            </a:extLst>
          </p:cNvPr>
          <p:cNvSpPr txBox="1">
            <a:spLocks/>
          </p:cNvSpPr>
          <p:nvPr/>
        </p:nvSpPr>
        <p:spPr>
          <a:xfrm>
            <a:off x="0" y="310734"/>
            <a:ext cx="8058150" cy="599882"/>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100" b="1" kern="1200">
                <a:solidFill>
                  <a:schemeClr val="bg1"/>
                </a:solidFill>
                <a:latin typeface="+mj-lt"/>
                <a:ea typeface="+mj-ea"/>
                <a:cs typeface="+mj-cs"/>
              </a:defRPr>
            </a:lvl1pPr>
          </a:lstStyle>
          <a:p>
            <a:r>
              <a:rPr lang="ja-JP" altLang="en-US" sz="2400" dirty="0">
                <a:latin typeface="Meiryo UI" panose="020B0604030504040204" pitchFamily="50" charset="-128"/>
                <a:ea typeface="Meiryo UI" panose="020B0604030504040204" pitchFamily="50" charset="-128"/>
              </a:rPr>
              <a:t>令和</a:t>
            </a: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年度　</a:t>
            </a:r>
            <a:r>
              <a:rPr lang="en-US" altLang="ja-JP" sz="2400" dirty="0">
                <a:latin typeface="Meiryo UI" panose="020B0604030504040204" pitchFamily="50" charset="-128"/>
                <a:ea typeface="Meiryo UI" panose="020B0604030504040204" pitchFamily="50" charset="-128"/>
              </a:rPr>
              <a:t>FCP</a:t>
            </a:r>
            <a:r>
              <a:rPr lang="ja-JP" altLang="en-US" sz="2400" dirty="0">
                <a:latin typeface="Meiryo UI" panose="020B0604030504040204" pitchFamily="50" charset="-128"/>
                <a:ea typeface="Meiryo UI" panose="020B0604030504040204" pitchFamily="50" charset="-128"/>
              </a:rPr>
              <a:t>若手フォーラム　個人成果物①　</a:t>
            </a:r>
          </a:p>
        </p:txBody>
      </p:sp>
      <p:sp>
        <p:nvSpPr>
          <p:cNvPr id="19" name="フッター プレースホルダー 2">
            <a:extLst>
              <a:ext uri="{FF2B5EF4-FFF2-40B4-BE49-F238E27FC236}">
                <a16:creationId xmlns:a16="http://schemas.microsoft.com/office/drawing/2014/main" id="{865AE8E4-93D1-4FCC-9A51-C8EB340100D1}"/>
              </a:ext>
            </a:extLst>
          </p:cNvPr>
          <p:cNvSpPr txBox="1">
            <a:spLocks/>
          </p:cNvSpPr>
          <p:nvPr/>
        </p:nvSpPr>
        <p:spPr>
          <a:xfrm>
            <a:off x="2699792" y="6645446"/>
            <a:ext cx="3744416" cy="180752"/>
          </a:xfrm>
          <a:prstGeom prst="rect">
            <a:avLst/>
          </a:prstGeom>
        </p:spPr>
        <p:txBody>
          <a:bodyPr vert="horz" lIns="91440" tIns="45720" rIns="91440" bIns="45720" rtlCol="0" anchor="ctr"/>
          <a:lstStyle>
            <a:defPPr>
              <a:defRPr lang="en-US"/>
            </a:defPPr>
            <a:lvl1pPr marL="0" algn="ctr" defTabSz="457200" rtl="0" eaLnBrk="1" latinLnBrk="0" hangingPunct="1">
              <a:defRPr sz="525" kern="1200">
                <a:solidFill>
                  <a:schemeClr val="tx1">
                    <a:lumMod val="50000"/>
                    <a:lumOff val="50000"/>
                  </a:schemeClr>
                </a:solidFill>
                <a:latin typeface="+mn-ea"/>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33047">
              <a:defRPr/>
            </a:pPr>
            <a:r>
              <a:rPr lang="en-US" altLang="ja-JP" sz="700" dirty="0">
                <a:solidFill>
                  <a:prstClr val="black">
                    <a:lumMod val="50000"/>
                    <a:lumOff val="50000"/>
                  </a:prstClr>
                </a:solidFill>
              </a:rPr>
              <a:t>Copyright (C) 2022</a:t>
            </a:r>
            <a:r>
              <a:rPr lang="ja-JP" altLang="en-US" sz="700" dirty="0">
                <a:solidFill>
                  <a:prstClr val="black">
                    <a:lumMod val="50000"/>
                    <a:lumOff val="50000"/>
                  </a:prstClr>
                </a:solidFill>
              </a:rPr>
              <a:t> </a:t>
            </a:r>
            <a:r>
              <a:rPr lang="en-US" altLang="ja-JP" sz="700" dirty="0">
                <a:solidFill>
                  <a:prstClr val="black">
                    <a:lumMod val="50000"/>
                    <a:lumOff val="50000"/>
                  </a:prstClr>
                </a:solidFill>
              </a:rPr>
              <a:t>MAFF All Rights Reserved.</a:t>
            </a:r>
          </a:p>
        </p:txBody>
      </p:sp>
      <p:graphicFrame>
        <p:nvGraphicFramePr>
          <p:cNvPr id="16" name="表 15">
            <a:extLst>
              <a:ext uri="{FF2B5EF4-FFF2-40B4-BE49-F238E27FC236}">
                <a16:creationId xmlns:a16="http://schemas.microsoft.com/office/drawing/2014/main" id="{6AB6934B-5870-45AD-B8CB-FF3EFF55D65E}"/>
              </a:ext>
            </a:extLst>
          </p:cNvPr>
          <p:cNvGraphicFramePr>
            <a:graphicFrameLocks noGrp="1"/>
          </p:cNvGraphicFramePr>
          <p:nvPr>
            <p:extLst>
              <p:ext uri="{D42A27DB-BD31-4B8C-83A1-F6EECF244321}">
                <p14:modId xmlns:p14="http://schemas.microsoft.com/office/powerpoint/2010/main" val="3485906474"/>
              </p:ext>
            </p:extLst>
          </p:nvPr>
        </p:nvGraphicFramePr>
        <p:xfrm>
          <a:off x="183355" y="2623827"/>
          <a:ext cx="8766474" cy="1414392"/>
        </p:xfrm>
        <a:graphic>
          <a:graphicData uri="http://schemas.openxmlformats.org/drawingml/2006/table">
            <a:tbl>
              <a:tblPr/>
              <a:tblGrid>
                <a:gridCol w="4383237">
                  <a:extLst>
                    <a:ext uri="{9D8B030D-6E8A-4147-A177-3AD203B41FA5}">
                      <a16:colId xmlns:a16="http://schemas.microsoft.com/office/drawing/2014/main" val="134104463"/>
                    </a:ext>
                  </a:extLst>
                </a:gridCol>
                <a:gridCol w="4383237">
                  <a:extLst>
                    <a:ext uri="{9D8B030D-6E8A-4147-A177-3AD203B41FA5}">
                      <a16:colId xmlns:a16="http://schemas.microsoft.com/office/drawing/2014/main" val="2590882228"/>
                    </a:ext>
                  </a:extLst>
                </a:gridCol>
              </a:tblGrid>
              <a:tr h="298502">
                <a:tc gridSpan="2">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◆若手フォーラムの個人の年間目標について</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23182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①目標</a:t>
                      </a: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②振り返り</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74732"/>
                  </a:ext>
                </a:extLst>
              </a:tr>
              <a:tr h="88406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012967"/>
                  </a:ext>
                </a:extLst>
              </a:tr>
            </a:tbl>
          </a:graphicData>
        </a:graphic>
      </p:graphicFrame>
      <p:graphicFrame>
        <p:nvGraphicFramePr>
          <p:cNvPr id="20" name="表 19">
            <a:extLst>
              <a:ext uri="{FF2B5EF4-FFF2-40B4-BE49-F238E27FC236}">
                <a16:creationId xmlns:a16="http://schemas.microsoft.com/office/drawing/2014/main" id="{A8EEBF23-B706-45F9-8731-7194D89D451F}"/>
              </a:ext>
            </a:extLst>
          </p:cNvPr>
          <p:cNvGraphicFramePr>
            <a:graphicFrameLocks noGrp="1"/>
          </p:cNvGraphicFramePr>
          <p:nvPr>
            <p:extLst>
              <p:ext uri="{D42A27DB-BD31-4B8C-83A1-F6EECF244321}">
                <p14:modId xmlns:p14="http://schemas.microsoft.com/office/powerpoint/2010/main" val="3591255114"/>
              </p:ext>
            </p:extLst>
          </p:nvPr>
        </p:nvGraphicFramePr>
        <p:xfrm>
          <a:off x="183355" y="4147740"/>
          <a:ext cx="8766474" cy="1144853"/>
        </p:xfrm>
        <a:graphic>
          <a:graphicData uri="http://schemas.openxmlformats.org/drawingml/2006/table">
            <a:tbl>
              <a:tblPr/>
              <a:tblGrid>
                <a:gridCol w="4383237">
                  <a:extLst>
                    <a:ext uri="{9D8B030D-6E8A-4147-A177-3AD203B41FA5}">
                      <a16:colId xmlns:a16="http://schemas.microsoft.com/office/drawing/2014/main" val="134104463"/>
                    </a:ext>
                  </a:extLst>
                </a:gridCol>
                <a:gridCol w="4383237">
                  <a:extLst>
                    <a:ext uri="{9D8B030D-6E8A-4147-A177-3AD203B41FA5}">
                      <a16:colId xmlns:a16="http://schemas.microsoft.com/office/drawing/2014/main" val="2590882228"/>
                    </a:ext>
                  </a:extLst>
                </a:gridCol>
              </a:tblGrid>
              <a:tr h="241617">
                <a:tc gridSpan="2">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◆若手フォーラム・ワークショップにどのように取り組んでいきますか</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①目標</a:t>
                      </a: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②振り返り</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74732"/>
                  </a:ext>
                </a:extLst>
              </a:tr>
              <a:tr h="7155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012967"/>
                  </a:ext>
                </a:extLst>
              </a:tr>
            </a:tbl>
          </a:graphicData>
        </a:graphic>
      </p:graphicFrame>
      <p:graphicFrame>
        <p:nvGraphicFramePr>
          <p:cNvPr id="21" name="表 20">
            <a:extLst>
              <a:ext uri="{FF2B5EF4-FFF2-40B4-BE49-F238E27FC236}">
                <a16:creationId xmlns:a16="http://schemas.microsoft.com/office/drawing/2014/main" id="{53F004F6-8051-4C43-B29B-A07C63AAB5A0}"/>
              </a:ext>
            </a:extLst>
          </p:cNvPr>
          <p:cNvGraphicFramePr>
            <a:graphicFrameLocks noGrp="1"/>
          </p:cNvGraphicFramePr>
          <p:nvPr>
            <p:extLst>
              <p:ext uri="{D42A27DB-BD31-4B8C-83A1-F6EECF244321}">
                <p14:modId xmlns:p14="http://schemas.microsoft.com/office/powerpoint/2010/main" val="1336308384"/>
              </p:ext>
            </p:extLst>
          </p:nvPr>
        </p:nvGraphicFramePr>
        <p:xfrm>
          <a:off x="188763" y="5500593"/>
          <a:ext cx="8766474" cy="1144853"/>
        </p:xfrm>
        <a:graphic>
          <a:graphicData uri="http://schemas.openxmlformats.org/drawingml/2006/table">
            <a:tbl>
              <a:tblPr/>
              <a:tblGrid>
                <a:gridCol w="4383237">
                  <a:extLst>
                    <a:ext uri="{9D8B030D-6E8A-4147-A177-3AD203B41FA5}">
                      <a16:colId xmlns:a16="http://schemas.microsoft.com/office/drawing/2014/main" val="134104463"/>
                    </a:ext>
                  </a:extLst>
                </a:gridCol>
                <a:gridCol w="4383237">
                  <a:extLst>
                    <a:ext uri="{9D8B030D-6E8A-4147-A177-3AD203B41FA5}">
                      <a16:colId xmlns:a16="http://schemas.microsoft.com/office/drawing/2014/main" val="2590882228"/>
                    </a:ext>
                  </a:extLst>
                </a:gridCol>
              </a:tblGrid>
              <a:tr h="241617">
                <a:tc gridSpan="2">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◆若手フォーラムの学びをどのように職場にフィードバックしていきますか</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①目標</a:t>
                      </a: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②振り返り</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74732"/>
                  </a:ext>
                </a:extLst>
              </a:tr>
              <a:tr h="7155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012967"/>
                  </a:ext>
                </a:extLst>
              </a:tr>
            </a:tbl>
          </a:graphicData>
        </a:graphic>
      </p:graphicFrame>
      <p:sp>
        <p:nvSpPr>
          <p:cNvPr id="22" name="角丸四角形 49">
            <a:extLst>
              <a:ext uri="{FF2B5EF4-FFF2-40B4-BE49-F238E27FC236}">
                <a16:creationId xmlns:a16="http://schemas.microsoft.com/office/drawing/2014/main" id="{BEBF8EFB-A348-4E3F-80FD-91C65E036C2A}"/>
              </a:ext>
            </a:extLst>
          </p:cNvPr>
          <p:cNvSpPr/>
          <p:nvPr/>
        </p:nvSpPr>
        <p:spPr>
          <a:xfrm>
            <a:off x="263478" y="5998622"/>
            <a:ext cx="4243790" cy="593862"/>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783" eaLnBrk="0" hangingPunct="0">
              <a:spcBef>
                <a:spcPts val="450"/>
              </a:spcBef>
              <a:defRPr/>
            </a:pPr>
            <a:endParaRPr lang="ja-JP" altLang="en-US" sz="1400" dirty="0">
              <a:solidFill>
                <a:schemeClr val="bg1">
                  <a:lumMod val="50000"/>
                </a:schemeClr>
              </a:solidFill>
              <a:latin typeface="Meiryo UI" panose="020B0604030504040204" pitchFamily="50" charset="-128"/>
              <a:ea typeface="Meiryo UI" panose="020B0604030504040204" pitchFamily="50" charset="-128"/>
            </a:endParaRPr>
          </a:p>
        </p:txBody>
      </p:sp>
      <p:sp>
        <p:nvSpPr>
          <p:cNvPr id="23" name="角丸四角形 49">
            <a:extLst>
              <a:ext uri="{FF2B5EF4-FFF2-40B4-BE49-F238E27FC236}">
                <a16:creationId xmlns:a16="http://schemas.microsoft.com/office/drawing/2014/main" id="{53955D04-89BD-4266-92C6-8A62ACE14951}"/>
              </a:ext>
            </a:extLst>
          </p:cNvPr>
          <p:cNvSpPr/>
          <p:nvPr/>
        </p:nvSpPr>
        <p:spPr>
          <a:xfrm>
            <a:off x="263478" y="4634475"/>
            <a:ext cx="4243790" cy="593862"/>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783" eaLnBrk="0" hangingPunct="0">
              <a:spcBef>
                <a:spcPts val="450"/>
              </a:spcBef>
              <a:defRPr/>
            </a:pPr>
            <a:endParaRPr lang="ja-JP" altLang="en-US" sz="1400" dirty="0">
              <a:solidFill>
                <a:schemeClr val="bg1">
                  <a:lumMod val="50000"/>
                </a:schemeClr>
              </a:solidFill>
              <a:latin typeface="Meiryo UI" panose="020B0604030504040204" pitchFamily="50" charset="-128"/>
              <a:ea typeface="Meiryo UI" panose="020B0604030504040204" pitchFamily="50" charset="-128"/>
            </a:endParaRPr>
          </a:p>
        </p:txBody>
      </p:sp>
      <p:sp>
        <p:nvSpPr>
          <p:cNvPr id="24" name="角丸四角形 49">
            <a:extLst>
              <a:ext uri="{FF2B5EF4-FFF2-40B4-BE49-F238E27FC236}">
                <a16:creationId xmlns:a16="http://schemas.microsoft.com/office/drawing/2014/main" id="{DCDEE974-502F-473E-9389-E62EC44B4C08}"/>
              </a:ext>
            </a:extLst>
          </p:cNvPr>
          <p:cNvSpPr/>
          <p:nvPr/>
        </p:nvSpPr>
        <p:spPr>
          <a:xfrm>
            <a:off x="263478" y="3199106"/>
            <a:ext cx="4243790" cy="776926"/>
          </a:xfrm>
          <a:prstGeom prst="roundRect">
            <a:avLst>
              <a:gd name="adj" fmla="val 3324"/>
            </a:avLst>
          </a:prstGeom>
          <a:solidFill>
            <a:srgbClr val="00FF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783" eaLnBrk="0" hangingPunct="0">
              <a:spcBef>
                <a:spcPts val="450"/>
              </a:spcBef>
              <a:defRPr/>
            </a:pPr>
            <a:endParaRPr lang="ja-JP" altLang="en-US" sz="1400" dirty="0">
              <a:solidFill>
                <a:schemeClr val="bg1">
                  <a:lumMod val="50000"/>
                </a:schemeClr>
              </a:solidFill>
              <a:latin typeface="Meiryo UI" panose="020B0604030504040204" pitchFamily="50" charset="-128"/>
              <a:ea typeface="Meiryo UI" panose="020B0604030504040204" pitchFamily="50" charset="-128"/>
            </a:endParaRPr>
          </a:p>
        </p:txBody>
      </p:sp>
      <p:sp>
        <p:nvSpPr>
          <p:cNvPr id="25" name="角丸四角形 49">
            <a:extLst>
              <a:ext uri="{FF2B5EF4-FFF2-40B4-BE49-F238E27FC236}">
                <a16:creationId xmlns:a16="http://schemas.microsoft.com/office/drawing/2014/main" id="{3FC38725-CEEC-44E8-B7DF-756DCCD960DD}"/>
              </a:ext>
            </a:extLst>
          </p:cNvPr>
          <p:cNvSpPr/>
          <p:nvPr/>
        </p:nvSpPr>
        <p:spPr>
          <a:xfrm>
            <a:off x="4662539" y="1834746"/>
            <a:ext cx="4238028" cy="593659"/>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sp>
        <p:nvSpPr>
          <p:cNvPr id="26" name="角丸四角形 49">
            <a:extLst>
              <a:ext uri="{FF2B5EF4-FFF2-40B4-BE49-F238E27FC236}">
                <a16:creationId xmlns:a16="http://schemas.microsoft.com/office/drawing/2014/main" id="{E5CCCC67-3276-4934-81EC-136107F53820}"/>
              </a:ext>
            </a:extLst>
          </p:cNvPr>
          <p:cNvSpPr/>
          <p:nvPr/>
        </p:nvSpPr>
        <p:spPr>
          <a:xfrm>
            <a:off x="4636734" y="3202823"/>
            <a:ext cx="4238028" cy="773209"/>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sp>
        <p:nvSpPr>
          <p:cNvPr id="27" name="角丸四角形 49">
            <a:extLst>
              <a:ext uri="{FF2B5EF4-FFF2-40B4-BE49-F238E27FC236}">
                <a16:creationId xmlns:a16="http://schemas.microsoft.com/office/drawing/2014/main" id="{870BA949-D76C-4158-900A-EEBDD3F17326}"/>
              </a:ext>
            </a:extLst>
          </p:cNvPr>
          <p:cNvSpPr/>
          <p:nvPr/>
        </p:nvSpPr>
        <p:spPr>
          <a:xfrm>
            <a:off x="4636734" y="4609760"/>
            <a:ext cx="4238028" cy="618577"/>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sp>
        <p:nvSpPr>
          <p:cNvPr id="28" name="角丸四角形 49">
            <a:extLst>
              <a:ext uri="{FF2B5EF4-FFF2-40B4-BE49-F238E27FC236}">
                <a16:creationId xmlns:a16="http://schemas.microsoft.com/office/drawing/2014/main" id="{FF92C8D5-D24E-4E18-AC8E-6BD0C98E9C42}"/>
              </a:ext>
            </a:extLst>
          </p:cNvPr>
          <p:cNvSpPr/>
          <p:nvPr/>
        </p:nvSpPr>
        <p:spPr>
          <a:xfrm>
            <a:off x="4636734" y="5988710"/>
            <a:ext cx="4238028" cy="593862"/>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52100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5FDB9454-2144-48F0-9A7B-9B06AFF3DD7A}"/>
              </a:ext>
            </a:extLst>
          </p:cNvPr>
          <p:cNvGraphicFramePr>
            <a:graphicFrameLocks noGrp="1"/>
          </p:cNvGraphicFramePr>
          <p:nvPr>
            <p:extLst>
              <p:ext uri="{D42A27DB-BD31-4B8C-83A1-F6EECF244321}">
                <p14:modId xmlns:p14="http://schemas.microsoft.com/office/powerpoint/2010/main" val="3376309589"/>
              </p:ext>
            </p:extLst>
          </p:nvPr>
        </p:nvGraphicFramePr>
        <p:xfrm>
          <a:off x="188121" y="1322179"/>
          <a:ext cx="8767762" cy="3684390"/>
        </p:xfrm>
        <a:graphic>
          <a:graphicData uri="http://schemas.openxmlformats.org/drawingml/2006/table">
            <a:tbl>
              <a:tblPr/>
              <a:tblGrid>
                <a:gridCol w="2392469">
                  <a:extLst>
                    <a:ext uri="{9D8B030D-6E8A-4147-A177-3AD203B41FA5}">
                      <a16:colId xmlns:a16="http://schemas.microsoft.com/office/drawing/2014/main" val="3198007201"/>
                    </a:ext>
                  </a:extLst>
                </a:gridCol>
                <a:gridCol w="855482">
                  <a:extLst>
                    <a:ext uri="{9D8B030D-6E8A-4147-A177-3AD203B41FA5}">
                      <a16:colId xmlns:a16="http://schemas.microsoft.com/office/drawing/2014/main" val="1952623287"/>
                    </a:ext>
                  </a:extLst>
                </a:gridCol>
                <a:gridCol w="5519811">
                  <a:extLst>
                    <a:ext uri="{9D8B030D-6E8A-4147-A177-3AD203B41FA5}">
                      <a16:colId xmlns:a16="http://schemas.microsoft.com/office/drawing/2014/main" val="1096531155"/>
                    </a:ext>
                  </a:extLst>
                </a:gridCol>
              </a:tblGrid>
              <a:tr h="263850">
                <a:tc>
                  <a:txBody>
                    <a:bodyPr/>
                    <a:lstStyle/>
                    <a:p>
                      <a:pPr algn="ctr" fontAlgn="ctr"/>
                      <a:r>
                        <a:rPr lang="ja-JP" altLang="en-US" sz="1500" b="0" i="0" u="none" strike="noStrike" dirty="0">
                          <a:solidFill>
                            <a:schemeClr val="tx1"/>
                          </a:solidFill>
                          <a:effectLst/>
                          <a:latin typeface="Meiryo UI" panose="020B0604030504040204" pitchFamily="50" charset="-128"/>
                          <a:ea typeface="Meiryo UI" panose="020B0604030504040204" pitchFamily="50" charset="-128"/>
                        </a:rPr>
                        <a:t>スキル</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自己評価</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500" b="0" i="0" u="none" strike="noStrike" dirty="0">
                          <a:solidFill>
                            <a:schemeClr val="tx1"/>
                          </a:solidFill>
                          <a:effectLst/>
                          <a:latin typeface="Meiryo UI" panose="020B0604030504040204" pitchFamily="50" charset="-128"/>
                          <a:ea typeface="Meiryo UI" panose="020B0604030504040204" pitchFamily="50" charset="-128"/>
                        </a:rPr>
                        <a:t>頑張った点</a:t>
                      </a:r>
                      <a:r>
                        <a:rPr lang="en-US" altLang="ja-JP" sz="15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500" b="0" i="0" u="none" strike="noStrike" dirty="0">
                          <a:solidFill>
                            <a:schemeClr val="tx1"/>
                          </a:solidFill>
                          <a:effectLst/>
                          <a:latin typeface="Meiryo UI" panose="020B0604030504040204" pitchFamily="50" charset="-128"/>
                          <a:ea typeface="Meiryo UI" panose="020B0604030504040204" pitchFamily="50" charset="-128"/>
                        </a:rPr>
                        <a:t>苦労した点</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7562859"/>
                  </a:ext>
                </a:extLst>
              </a:tr>
              <a:tr h="570090">
                <a:tc>
                  <a:txBody>
                    <a:bodyPr/>
                    <a:lstStyle/>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FCP</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活動や取組についてを理解する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3079868"/>
                  </a:ext>
                </a:extLst>
              </a:tr>
              <a:tr h="57009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グループワークに参加して意見を述べる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0264576"/>
                  </a:ext>
                </a:extLst>
              </a:tr>
              <a:tr h="57009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グループワークをリードして取り仕切る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0485688"/>
                  </a:ext>
                </a:extLst>
              </a:tr>
              <a:tr h="57009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自社の仕事を説明する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364141"/>
                  </a:ext>
                </a:extLst>
              </a:tr>
              <a:tr h="57009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さまざまな意見をとりまとめる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2230845"/>
                  </a:ext>
                </a:extLst>
              </a:tr>
              <a:tr h="57009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自社に学んだことを伝える</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500" b="0" i="0" u="none" strike="noStrike" dirty="0">
                          <a:solidFill>
                            <a:srgbClr val="000000"/>
                          </a:solidFill>
                          <a:effectLst/>
                          <a:latin typeface="Meiryo UI" panose="020B0604030504040204" pitchFamily="50" charset="-128"/>
                          <a:ea typeface="Meiryo UI" panose="020B0604030504040204"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4207260"/>
                  </a:ext>
                </a:extLst>
              </a:tr>
            </a:tbl>
          </a:graphicData>
        </a:graphic>
      </p:graphicFrame>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4</a:t>
            </a:fld>
            <a:endParaRPr lang="ja-JP" altLang="en-US" dirty="0">
              <a:solidFill>
                <a:prstClr val="white"/>
              </a:solidFill>
            </a:endParaRPr>
          </a:p>
        </p:txBody>
      </p:sp>
      <p:sp>
        <p:nvSpPr>
          <p:cNvPr id="13" name="角丸四角形 49">
            <a:extLst>
              <a:ext uri="{FF2B5EF4-FFF2-40B4-BE49-F238E27FC236}">
                <a16:creationId xmlns:a16="http://schemas.microsoft.com/office/drawing/2014/main" id="{9B2E62A0-07C0-4AE8-B11C-3B6D76E9F81F}"/>
              </a:ext>
            </a:extLst>
          </p:cNvPr>
          <p:cNvSpPr/>
          <p:nvPr/>
        </p:nvSpPr>
        <p:spPr>
          <a:xfrm>
            <a:off x="3483272" y="1647153"/>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78F56E73-701B-4128-91A8-439CB8B843EE}"/>
              </a:ext>
            </a:extLst>
          </p:cNvPr>
          <p:cNvGrpSpPr/>
          <p:nvPr/>
        </p:nvGrpSpPr>
        <p:grpSpPr>
          <a:xfrm>
            <a:off x="2575452" y="1669722"/>
            <a:ext cx="891128" cy="421989"/>
            <a:chOff x="3450163" y="2031214"/>
            <a:chExt cx="1217228" cy="507538"/>
          </a:xfrm>
        </p:grpSpPr>
        <p:sp>
          <p:nvSpPr>
            <p:cNvPr id="9" name="角丸四角形 49">
              <a:extLst>
                <a:ext uri="{FF2B5EF4-FFF2-40B4-BE49-F238E27FC236}">
                  <a16:creationId xmlns:a16="http://schemas.microsoft.com/office/drawing/2014/main" id="{D0B05DCF-6F60-4E67-8931-0538C7327A0A}"/>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502EE553-B4EE-48F7-B6D1-F5B5F070C434}"/>
                </a:ext>
              </a:extLst>
            </p:cNvPr>
            <p:cNvGrpSpPr/>
            <p:nvPr/>
          </p:nvGrpSpPr>
          <p:grpSpPr>
            <a:xfrm>
              <a:off x="3450163" y="2047543"/>
              <a:ext cx="1217228" cy="392454"/>
              <a:chOff x="3450163" y="2047543"/>
              <a:chExt cx="1217228" cy="392454"/>
            </a:xfrm>
          </p:grpSpPr>
          <p:grpSp>
            <p:nvGrpSpPr>
              <p:cNvPr id="56" name="グループ化 55">
                <a:extLst>
                  <a:ext uri="{FF2B5EF4-FFF2-40B4-BE49-F238E27FC236}">
                    <a16:creationId xmlns:a16="http://schemas.microsoft.com/office/drawing/2014/main" id="{CDBD8CB2-116B-4C4A-92FF-7565CD055CFF}"/>
                  </a:ext>
                </a:extLst>
              </p:cNvPr>
              <p:cNvGrpSpPr/>
              <p:nvPr/>
            </p:nvGrpSpPr>
            <p:grpSpPr>
              <a:xfrm>
                <a:off x="3610402" y="2248819"/>
                <a:ext cx="837346" cy="191178"/>
                <a:chOff x="3551815" y="2921913"/>
                <a:chExt cx="848080" cy="161529"/>
              </a:xfrm>
            </p:grpSpPr>
            <p:cxnSp>
              <p:nvCxnSpPr>
                <p:cNvPr id="58" name="直線コネクタ 57">
                  <a:extLst>
                    <a:ext uri="{FF2B5EF4-FFF2-40B4-BE49-F238E27FC236}">
                      <a16:creationId xmlns:a16="http://schemas.microsoft.com/office/drawing/2014/main" id="{158ADE7D-08EA-4B60-B0D1-50EFA225E805}"/>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59" name="直線コネクタ 58">
                  <a:extLst>
                    <a:ext uri="{FF2B5EF4-FFF2-40B4-BE49-F238E27FC236}">
                      <a16:creationId xmlns:a16="http://schemas.microsoft.com/office/drawing/2014/main" id="{191102F3-781B-4FA3-85A4-00043AECDA8A}"/>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0" name="直線コネクタ 59">
                  <a:extLst>
                    <a:ext uri="{FF2B5EF4-FFF2-40B4-BE49-F238E27FC236}">
                      <a16:creationId xmlns:a16="http://schemas.microsoft.com/office/drawing/2014/main" id="{2A32CB15-D7BC-4401-B9E7-1132482D3908}"/>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1" name="直線コネクタ 60">
                  <a:extLst>
                    <a:ext uri="{FF2B5EF4-FFF2-40B4-BE49-F238E27FC236}">
                      <a16:creationId xmlns:a16="http://schemas.microsoft.com/office/drawing/2014/main" id="{1F845946-35F4-422E-91EE-73B0E8B0C394}"/>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2" name="直線コネクタ 61">
                  <a:extLst>
                    <a:ext uri="{FF2B5EF4-FFF2-40B4-BE49-F238E27FC236}">
                      <a16:creationId xmlns:a16="http://schemas.microsoft.com/office/drawing/2014/main" id="{B6D86D73-73D0-4803-BC62-88182609DF37}"/>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63" name="直線コネクタ 62">
                  <a:extLst>
                    <a:ext uri="{FF2B5EF4-FFF2-40B4-BE49-F238E27FC236}">
                      <a16:creationId xmlns:a16="http://schemas.microsoft.com/office/drawing/2014/main" id="{D4970B52-3BDB-4006-B02E-FE7DE57AC9C7}"/>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57" name="テキスト ボックス 56">
                <a:extLst>
                  <a:ext uri="{FF2B5EF4-FFF2-40B4-BE49-F238E27FC236}">
                    <a16:creationId xmlns:a16="http://schemas.microsoft.com/office/drawing/2014/main" id="{DC97DAC9-176D-4C64-8A75-20F3D8569C7B}"/>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64" name="楕円 63">
            <a:extLst>
              <a:ext uri="{FF2B5EF4-FFF2-40B4-BE49-F238E27FC236}">
                <a16:creationId xmlns:a16="http://schemas.microsoft.com/office/drawing/2014/main" id="{800E1FD7-00DC-46E0-9269-DD2C81D9014B}"/>
              </a:ext>
            </a:extLst>
          </p:cNvPr>
          <p:cNvSpPr/>
          <p:nvPr/>
        </p:nvSpPr>
        <p:spPr>
          <a:xfrm>
            <a:off x="2945644" y="1867875"/>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sp>
        <p:nvSpPr>
          <p:cNvPr id="125" name="タイトル 1">
            <a:extLst>
              <a:ext uri="{FF2B5EF4-FFF2-40B4-BE49-F238E27FC236}">
                <a16:creationId xmlns:a16="http://schemas.microsoft.com/office/drawing/2014/main" id="{42C1311A-0B3C-4911-B5CB-284A8F565735}"/>
              </a:ext>
            </a:extLst>
          </p:cNvPr>
          <p:cNvSpPr txBox="1">
            <a:spLocks/>
          </p:cNvSpPr>
          <p:nvPr/>
        </p:nvSpPr>
        <p:spPr>
          <a:xfrm>
            <a:off x="0" y="310734"/>
            <a:ext cx="8058150" cy="599882"/>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100" b="1" kern="1200">
                <a:solidFill>
                  <a:schemeClr val="bg1"/>
                </a:solidFill>
                <a:latin typeface="+mj-lt"/>
                <a:ea typeface="+mj-ea"/>
                <a:cs typeface="+mj-cs"/>
              </a:defRPr>
            </a:lvl1pPr>
          </a:lstStyle>
          <a:p>
            <a:r>
              <a:rPr lang="ja-JP" altLang="en-US" sz="2400" dirty="0">
                <a:latin typeface="Meiryo UI" panose="020B0604030504040204" pitchFamily="50" charset="-128"/>
                <a:ea typeface="Meiryo UI" panose="020B0604030504040204" pitchFamily="50" charset="-128"/>
              </a:rPr>
              <a:t>令和</a:t>
            </a: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年度　</a:t>
            </a:r>
            <a:r>
              <a:rPr lang="en-US" altLang="ja-JP" sz="2400" dirty="0">
                <a:latin typeface="Meiryo UI" panose="020B0604030504040204" pitchFamily="50" charset="-128"/>
                <a:ea typeface="Meiryo UI" panose="020B0604030504040204" pitchFamily="50" charset="-128"/>
              </a:rPr>
              <a:t>FCP</a:t>
            </a:r>
            <a:r>
              <a:rPr lang="ja-JP" altLang="en-US" sz="2400" dirty="0">
                <a:latin typeface="Meiryo UI" panose="020B0604030504040204" pitchFamily="50" charset="-128"/>
                <a:ea typeface="Meiryo UI" panose="020B0604030504040204" pitchFamily="50" charset="-128"/>
              </a:rPr>
              <a:t>若手フォーラム　個人成果物②　</a:t>
            </a:r>
          </a:p>
        </p:txBody>
      </p:sp>
      <p:sp>
        <p:nvSpPr>
          <p:cNvPr id="126" name="テキスト ボックス 125">
            <a:extLst>
              <a:ext uri="{FF2B5EF4-FFF2-40B4-BE49-F238E27FC236}">
                <a16:creationId xmlns:a16="http://schemas.microsoft.com/office/drawing/2014/main" id="{F366A9E5-F4EC-403E-971C-4B668777FB61}"/>
              </a:ext>
            </a:extLst>
          </p:cNvPr>
          <p:cNvSpPr txBox="1"/>
          <p:nvPr/>
        </p:nvSpPr>
        <p:spPr>
          <a:xfrm>
            <a:off x="101622" y="980926"/>
            <a:ext cx="8801635" cy="369332"/>
          </a:xfrm>
          <a:prstGeom prst="rect">
            <a:avLst/>
          </a:prstGeom>
          <a:noFill/>
        </p:spPr>
        <p:txBody>
          <a:bodyPr wrap="square">
            <a:spAutoFit/>
          </a:bodyPr>
          <a:lstStyle/>
          <a:p>
            <a:r>
              <a:rPr lang="ja-JP" altLang="en-US" sz="1800" dirty="0">
                <a:solidFill>
                  <a:schemeClr val="tx1"/>
                </a:solidFill>
                <a:latin typeface="Meiryo UI" panose="020B0604030504040204" pitchFamily="50" charset="-128"/>
                <a:ea typeface="Meiryo UI" panose="020B0604030504040204" pitchFamily="50" charset="-128"/>
              </a:rPr>
              <a:t>◇１年間を振り返り、会得できたと思うスキル、当初の目標に対しての成果等を確認しましょう</a:t>
            </a:r>
            <a:endParaRPr lang="en-US" altLang="ja-JP" sz="1800" dirty="0">
              <a:solidFill>
                <a:schemeClr val="tx1"/>
              </a:solidFill>
              <a:latin typeface="Meiryo UI" panose="020B0604030504040204" pitchFamily="50" charset="-128"/>
              <a:ea typeface="Meiryo UI" panose="020B0604030504040204" pitchFamily="50" charset="-128"/>
            </a:endParaRPr>
          </a:p>
        </p:txBody>
      </p:sp>
      <p:sp>
        <p:nvSpPr>
          <p:cNvPr id="46" name="吹き出し: 角を丸めた四角形 45">
            <a:extLst>
              <a:ext uri="{FF2B5EF4-FFF2-40B4-BE49-F238E27FC236}">
                <a16:creationId xmlns:a16="http://schemas.microsoft.com/office/drawing/2014/main" id="{4B756214-B911-4A13-A5C7-8B1451F45C88}"/>
              </a:ext>
            </a:extLst>
          </p:cNvPr>
          <p:cNvSpPr/>
          <p:nvPr/>
        </p:nvSpPr>
        <p:spPr>
          <a:xfrm>
            <a:off x="4273148" y="389038"/>
            <a:ext cx="3410462" cy="568789"/>
          </a:xfrm>
          <a:prstGeom prst="wedgeRoundRectCallout">
            <a:avLst>
              <a:gd name="adj1" fmla="val -55816"/>
              <a:gd name="adj2" fmla="val -16871"/>
              <a:gd name="adj3" fmla="val 16667"/>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rPr>
              <a:t>自己評価は１</a:t>
            </a:r>
            <a:r>
              <a:rPr lang="en-US" altLang="ja-JP" sz="1200" dirty="0">
                <a:solidFill>
                  <a:schemeClr val="tx1"/>
                </a:solidFill>
              </a:rPr>
              <a:t>~</a:t>
            </a:r>
            <a:r>
              <a:rPr lang="ja-JP" altLang="en-US" sz="1200" dirty="0">
                <a:solidFill>
                  <a:schemeClr val="tx1"/>
                </a:solidFill>
              </a:rPr>
              <a:t>５の５段階で評価してください</a:t>
            </a:r>
            <a:endParaRPr lang="en-US" altLang="ja-JP" sz="1200" dirty="0">
              <a:solidFill>
                <a:schemeClr val="tx1"/>
              </a:solidFill>
            </a:endParaRPr>
          </a:p>
          <a:p>
            <a:r>
              <a:rPr lang="en-US" altLang="ja-JP" sz="825" dirty="0">
                <a:solidFill>
                  <a:schemeClr val="tx1"/>
                </a:solidFill>
              </a:rPr>
              <a:t>※</a:t>
            </a:r>
            <a:r>
              <a:rPr lang="ja-JP" altLang="en-US" sz="825" dirty="0">
                <a:solidFill>
                  <a:schemeClr val="tx1"/>
                </a:solidFill>
              </a:rPr>
              <a:t>５</a:t>
            </a:r>
            <a:r>
              <a:rPr lang="en-US" altLang="ja-JP" sz="825" dirty="0">
                <a:solidFill>
                  <a:schemeClr val="tx1"/>
                </a:solidFill>
              </a:rPr>
              <a:t>:</a:t>
            </a:r>
            <a:r>
              <a:rPr lang="ja-JP" altLang="en-US" sz="825" dirty="0">
                <a:solidFill>
                  <a:schemeClr val="tx1"/>
                </a:solidFill>
              </a:rPr>
              <a:t>身についた ４</a:t>
            </a:r>
            <a:r>
              <a:rPr lang="en-US" altLang="ja-JP" sz="825" dirty="0">
                <a:solidFill>
                  <a:schemeClr val="tx1"/>
                </a:solidFill>
              </a:rPr>
              <a:t>:</a:t>
            </a:r>
            <a:r>
              <a:rPr lang="ja-JP" altLang="en-US" sz="825" dirty="0">
                <a:solidFill>
                  <a:schemeClr val="tx1"/>
                </a:solidFill>
              </a:rPr>
              <a:t>やや身についた ３</a:t>
            </a:r>
            <a:r>
              <a:rPr lang="en-US" altLang="ja-JP" sz="825" dirty="0">
                <a:solidFill>
                  <a:schemeClr val="tx1"/>
                </a:solidFill>
              </a:rPr>
              <a:t>:</a:t>
            </a:r>
            <a:r>
              <a:rPr lang="ja-JP" altLang="en-US" sz="825" dirty="0">
                <a:solidFill>
                  <a:schemeClr val="tx1"/>
                </a:solidFill>
              </a:rPr>
              <a:t>どちらともいえない </a:t>
            </a:r>
            <a:endParaRPr lang="en-US" altLang="ja-JP" sz="825" dirty="0">
              <a:solidFill>
                <a:schemeClr val="tx1"/>
              </a:solidFill>
            </a:endParaRPr>
          </a:p>
          <a:p>
            <a:r>
              <a:rPr lang="ja-JP" altLang="en-US" sz="825" dirty="0">
                <a:solidFill>
                  <a:schemeClr val="tx1"/>
                </a:solidFill>
              </a:rPr>
              <a:t>　２</a:t>
            </a:r>
            <a:r>
              <a:rPr lang="en-US" altLang="ja-JP" sz="825" dirty="0">
                <a:solidFill>
                  <a:schemeClr val="tx1"/>
                </a:solidFill>
              </a:rPr>
              <a:t>:</a:t>
            </a:r>
            <a:r>
              <a:rPr lang="ja-JP" altLang="en-US" sz="825" dirty="0">
                <a:solidFill>
                  <a:schemeClr val="tx1"/>
                </a:solidFill>
              </a:rPr>
              <a:t>あまり身につかなかった １</a:t>
            </a:r>
            <a:r>
              <a:rPr lang="en-US" altLang="ja-JP" sz="825" dirty="0">
                <a:solidFill>
                  <a:schemeClr val="tx1"/>
                </a:solidFill>
              </a:rPr>
              <a:t>:</a:t>
            </a:r>
            <a:r>
              <a:rPr lang="ja-JP" altLang="en-US" sz="825" dirty="0">
                <a:solidFill>
                  <a:schemeClr val="tx1"/>
                </a:solidFill>
              </a:rPr>
              <a:t>身につかなかった</a:t>
            </a:r>
            <a:endParaRPr lang="en-US" altLang="ja-JP" sz="825" dirty="0">
              <a:solidFill>
                <a:schemeClr val="tx1"/>
              </a:solidFill>
            </a:endParaRPr>
          </a:p>
        </p:txBody>
      </p:sp>
      <p:sp>
        <p:nvSpPr>
          <p:cNvPr id="206" name="フッター プレースホルダー 2">
            <a:extLst>
              <a:ext uri="{FF2B5EF4-FFF2-40B4-BE49-F238E27FC236}">
                <a16:creationId xmlns:a16="http://schemas.microsoft.com/office/drawing/2014/main" id="{196FCF02-D04E-4C96-B4E0-1341CA8A9854}"/>
              </a:ext>
            </a:extLst>
          </p:cNvPr>
          <p:cNvSpPr txBox="1">
            <a:spLocks/>
          </p:cNvSpPr>
          <p:nvPr/>
        </p:nvSpPr>
        <p:spPr>
          <a:xfrm>
            <a:off x="2699792" y="6617378"/>
            <a:ext cx="3744416" cy="180752"/>
          </a:xfrm>
          <a:prstGeom prst="rect">
            <a:avLst/>
          </a:prstGeom>
        </p:spPr>
        <p:txBody>
          <a:bodyPr vert="horz" lIns="91440" tIns="45720" rIns="91440" bIns="45720" rtlCol="0" anchor="ctr"/>
          <a:lstStyle>
            <a:defPPr>
              <a:defRPr lang="en-US"/>
            </a:defPPr>
            <a:lvl1pPr marL="0" algn="ctr" defTabSz="457200" rtl="0" eaLnBrk="1" latinLnBrk="0" hangingPunct="1">
              <a:defRPr sz="525" kern="1200">
                <a:solidFill>
                  <a:schemeClr val="tx1">
                    <a:lumMod val="50000"/>
                    <a:lumOff val="50000"/>
                  </a:schemeClr>
                </a:solidFill>
                <a:latin typeface="+mn-ea"/>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33047">
              <a:defRPr/>
            </a:pPr>
            <a:r>
              <a:rPr lang="en-US" altLang="ja-JP" sz="700">
                <a:solidFill>
                  <a:prstClr val="black">
                    <a:lumMod val="50000"/>
                    <a:lumOff val="50000"/>
                  </a:prstClr>
                </a:solidFill>
              </a:rPr>
              <a:t>Copyright (C) 2022</a:t>
            </a:r>
            <a:r>
              <a:rPr lang="ja-JP" altLang="en-US" sz="700">
                <a:solidFill>
                  <a:prstClr val="black">
                    <a:lumMod val="50000"/>
                    <a:lumOff val="50000"/>
                  </a:prstClr>
                </a:solidFill>
              </a:rPr>
              <a:t> </a:t>
            </a:r>
            <a:r>
              <a:rPr lang="en-US" altLang="ja-JP" sz="700">
                <a:solidFill>
                  <a:prstClr val="black">
                    <a:lumMod val="50000"/>
                    <a:lumOff val="50000"/>
                  </a:prstClr>
                </a:solidFill>
              </a:rPr>
              <a:t>MAFF All Rights Reserved.</a:t>
            </a:r>
            <a:endParaRPr lang="en-US" altLang="ja-JP" sz="700" dirty="0">
              <a:solidFill>
                <a:prstClr val="black">
                  <a:lumMod val="50000"/>
                  <a:lumOff val="50000"/>
                </a:prstClr>
              </a:solidFill>
            </a:endParaRPr>
          </a:p>
        </p:txBody>
      </p:sp>
      <p:sp>
        <p:nvSpPr>
          <p:cNvPr id="88" name="角丸四角形 49">
            <a:extLst>
              <a:ext uri="{FF2B5EF4-FFF2-40B4-BE49-F238E27FC236}">
                <a16:creationId xmlns:a16="http://schemas.microsoft.com/office/drawing/2014/main" id="{65D8859A-706C-4435-8FCF-F8330DF54020}"/>
              </a:ext>
            </a:extLst>
          </p:cNvPr>
          <p:cNvSpPr/>
          <p:nvPr/>
        </p:nvSpPr>
        <p:spPr>
          <a:xfrm>
            <a:off x="3483272" y="2233396"/>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89" name="グループ化 88">
            <a:extLst>
              <a:ext uri="{FF2B5EF4-FFF2-40B4-BE49-F238E27FC236}">
                <a16:creationId xmlns:a16="http://schemas.microsoft.com/office/drawing/2014/main" id="{0B73DF6D-4CA8-4F54-BF5D-FF387084DA66}"/>
              </a:ext>
            </a:extLst>
          </p:cNvPr>
          <p:cNvGrpSpPr/>
          <p:nvPr/>
        </p:nvGrpSpPr>
        <p:grpSpPr>
          <a:xfrm>
            <a:off x="2575452" y="2255965"/>
            <a:ext cx="891128" cy="421989"/>
            <a:chOff x="3450163" y="2031214"/>
            <a:chExt cx="1217228" cy="507538"/>
          </a:xfrm>
        </p:grpSpPr>
        <p:sp>
          <p:nvSpPr>
            <p:cNvPr id="90" name="角丸四角形 49">
              <a:extLst>
                <a:ext uri="{FF2B5EF4-FFF2-40B4-BE49-F238E27FC236}">
                  <a16:creationId xmlns:a16="http://schemas.microsoft.com/office/drawing/2014/main" id="{A6806376-CEAB-4797-BB15-EE3A850668F6}"/>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91" name="グループ化 90">
              <a:extLst>
                <a:ext uri="{FF2B5EF4-FFF2-40B4-BE49-F238E27FC236}">
                  <a16:creationId xmlns:a16="http://schemas.microsoft.com/office/drawing/2014/main" id="{9F9E90F9-1DF3-476B-94B3-C0F0212C4D43}"/>
                </a:ext>
              </a:extLst>
            </p:cNvPr>
            <p:cNvGrpSpPr/>
            <p:nvPr/>
          </p:nvGrpSpPr>
          <p:grpSpPr>
            <a:xfrm>
              <a:off x="3450163" y="2047543"/>
              <a:ext cx="1217228" cy="392454"/>
              <a:chOff x="3450163" y="2047543"/>
              <a:chExt cx="1217228" cy="392454"/>
            </a:xfrm>
          </p:grpSpPr>
          <p:grpSp>
            <p:nvGrpSpPr>
              <p:cNvPr id="92" name="グループ化 91">
                <a:extLst>
                  <a:ext uri="{FF2B5EF4-FFF2-40B4-BE49-F238E27FC236}">
                    <a16:creationId xmlns:a16="http://schemas.microsoft.com/office/drawing/2014/main" id="{58F0D9BA-B8FA-43FD-BABF-DA601E2FC741}"/>
                  </a:ext>
                </a:extLst>
              </p:cNvPr>
              <p:cNvGrpSpPr/>
              <p:nvPr/>
            </p:nvGrpSpPr>
            <p:grpSpPr>
              <a:xfrm>
                <a:off x="3610402" y="2248819"/>
                <a:ext cx="837346" cy="191178"/>
                <a:chOff x="3551815" y="2921913"/>
                <a:chExt cx="848080" cy="161529"/>
              </a:xfrm>
            </p:grpSpPr>
            <p:cxnSp>
              <p:nvCxnSpPr>
                <p:cNvPr id="94" name="直線コネクタ 93">
                  <a:extLst>
                    <a:ext uri="{FF2B5EF4-FFF2-40B4-BE49-F238E27FC236}">
                      <a16:creationId xmlns:a16="http://schemas.microsoft.com/office/drawing/2014/main" id="{258AA7FE-DDA9-4FFF-BE26-8F4C22BEE16E}"/>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95" name="直線コネクタ 94">
                  <a:extLst>
                    <a:ext uri="{FF2B5EF4-FFF2-40B4-BE49-F238E27FC236}">
                      <a16:creationId xmlns:a16="http://schemas.microsoft.com/office/drawing/2014/main" id="{686C007C-C8C7-49A6-B304-8C723178A761}"/>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96" name="直線コネクタ 95">
                  <a:extLst>
                    <a:ext uri="{FF2B5EF4-FFF2-40B4-BE49-F238E27FC236}">
                      <a16:creationId xmlns:a16="http://schemas.microsoft.com/office/drawing/2014/main" id="{E4F81CD2-0BEE-4135-AEE2-9A118F8DA778}"/>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97" name="直線コネクタ 96">
                  <a:extLst>
                    <a:ext uri="{FF2B5EF4-FFF2-40B4-BE49-F238E27FC236}">
                      <a16:creationId xmlns:a16="http://schemas.microsoft.com/office/drawing/2014/main" id="{6FF1ACCE-A79E-4467-9B10-9FC52470436C}"/>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98" name="直線コネクタ 97">
                  <a:extLst>
                    <a:ext uri="{FF2B5EF4-FFF2-40B4-BE49-F238E27FC236}">
                      <a16:creationId xmlns:a16="http://schemas.microsoft.com/office/drawing/2014/main" id="{D5447DBA-DD6D-4ADD-8B23-2D803D203651}"/>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99" name="直線コネクタ 98">
                  <a:extLst>
                    <a:ext uri="{FF2B5EF4-FFF2-40B4-BE49-F238E27FC236}">
                      <a16:creationId xmlns:a16="http://schemas.microsoft.com/office/drawing/2014/main" id="{4F792363-9878-4EB3-B8B6-2B77DB5F96D3}"/>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93" name="テキスト ボックス 92">
                <a:extLst>
                  <a:ext uri="{FF2B5EF4-FFF2-40B4-BE49-F238E27FC236}">
                    <a16:creationId xmlns:a16="http://schemas.microsoft.com/office/drawing/2014/main" id="{6DBEC433-8DB3-408B-BEE8-65CFBF8E40C2}"/>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100" name="楕円 99">
            <a:extLst>
              <a:ext uri="{FF2B5EF4-FFF2-40B4-BE49-F238E27FC236}">
                <a16:creationId xmlns:a16="http://schemas.microsoft.com/office/drawing/2014/main" id="{8CDADCDF-2202-4D9C-BE7A-450358096EA9}"/>
              </a:ext>
            </a:extLst>
          </p:cNvPr>
          <p:cNvSpPr/>
          <p:nvPr/>
        </p:nvSpPr>
        <p:spPr>
          <a:xfrm>
            <a:off x="2945644" y="2454118"/>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sp>
        <p:nvSpPr>
          <p:cNvPr id="101" name="角丸四角形 49">
            <a:extLst>
              <a:ext uri="{FF2B5EF4-FFF2-40B4-BE49-F238E27FC236}">
                <a16:creationId xmlns:a16="http://schemas.microsoft.com/office/drawing/2014/main" id="{55F40E14-3A26-4211-BDC8-E0059B4DD9D8}"/>
              </a:ext>
            </a:extLst>
          </p:cNvPr>
          <p:cNvSpPr/>
          <p:nvPr/>
        </p:nvSpPr>
        <p:spPr>
          <a:xfrm>
            <a:off x="3483272" y="2784715"/>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02" name="グループ化 101">
            <a:extLst>
              <a:ext uri="{FF2B5EF4-FFF2-40B4-BE49-F238E27FC236}">
                <a16:creationId xmlns:a16="http://schemas.microsoft.com/office/drawing/2014/main" id="{4F32FD84-8277-4537-9885-E2C43093F04F}"/>
              </a:ext>
            </a:extLst>
          </p:cNvPr>
          <p:cNvGrpSpPr/>
          <p:nvPr/>
        </p:nvGrpSpPr>
        <p:grpSpPr>
          <a:xfrm>
            <a:off x="2575452" y="2807284"/>
            <a:ext cx="891128" cy="421989"/>
            <a:chOff x="3450163" y="2031214"/>
            <a:chExt cx="1217228" cy="507538"/>
          </a:xfrm>
        </p:grpSpPr>
        <p:sp>
          <p:nvSpPr>
            <p:cNvPr id="103" name="角丸四角形 49">
              <a:extLst>
                <a:ext uri="{FF2B5EF4-FFF2-40B4-BE49-F238E27FC236}">
                  <a16:creationId xmlns:a16="http://schemas.microsoft.com/office/drawing/2014/main" id="{E5DBCE32-7A0E-4F90-B158-A0B9288EA5E6}"/>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04" name="グループ化 103">
              <a:extLst>
                <a:ext uri="{FF2B5EF4-FFF2-40B4-BE49-F238E27FC236}">
                  <a16:creationId xmlns:a16="http://schemas.microsoft.com/office/drawing/2014/main" id="{3269DC28-899C-4D4C-B5BB-C6E3C8067836}"/>
                </a:ext>
              </a:extLst>
            </p:cNvPr>
            <p:cNvGrpSpPr/>
            <p:nvPr/>
          </p:nvGrpSpPr>
          <p:grpSpPr>
            <a:xfrm>
              <a:off x="3450163" y="2047543"/>
              <a:ext cx="1217228" cy="392454"/>
              <a:chOff x="3450163" y="2047543"/>
              <a:chExt cx="1217228" cy="392454"/>
            </a:xfrm>
          </p:grpSpPr>
          <p:grpSp>
            <p:nvGrpSpPr>
              <p:cNvPr id="105" name="グループ化 104">
                <a:extLst>
                  <a:ext uri="{FF2B5EF4-FFF2-40B4-BE49-F238E27FC236}">
                    <a16:creationId xmlns:a16="http://schemas.microsoft.com/office/drawing/2014/main" id="{174FC696-8BE6-4CA8-B081-D44F86CA5F6E}"/>
                  </a:ext>
                </a:extLst>
              </p:cNvPr>
              <p:cNvGrpSpPr/>
              <p:nvPr/>
            </p:nvGrpSpPr>
            <p:grpSpPr>
              <a:xfrm>
                <a:off x="3610402" y="2248819"/>
                <a:ext cx="837346" cy="191178"/>
                <a:chOff x="3551815" y="2921913"/>
                <a:chExt cx="848080" cy="161529"/>
              </a:xfrm>
            </p:grpSpPr>
            <p:cxnSp>
              <p:nvCxnSpPr>
                <p:cNvPr id="107" name="直線コネクタ 106">
                  <a:extLst>
                    <a:ext uri="{FF2B5EF4-FFF2-40B4-BE49-F238E27FC236}">
                      <a16:creationId xmlns:a16="http://schemas.microsoft.com/office/drawing/2014/main" id="{67416786-B97A-4FB6-A5E5-82CE22A9A7FE}"/>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108" name="直線コネクタ 107">
                  <a:extLst>
                    <a:ext uri="{FF2B5EF4-FFF2-40B4-BE49-F238E27FC236}">
                      <a16:creationId xmlns:a16="http://schemas.microsoft.com/office/drawing/2014/main" id="{AB45E0D8-F2BE-4A10-921B-5BFB1AE9BF9B}"/>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09" name="直線コネクタ 108">
                  <a:extLst>
                    <a:ext uri="{FF2B5EF4-FFF2-40B4-BE49-F238E27FC236}">
                      <a16:creationId xmlns:a16="http://schemas.microsoft.com/office/drawing/2014/main" id="{8E958259-6C6A-43E5-8836-EE8033A82B56}"/>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10" name="直線コネクタ 109">
                  <a:extLst>
                    <a:ext uri="{FF2B5EF4-FFF2-40B4-BE49-F238E27FC236}">
                      <a16:creationId xmlns:a16="http://schemas.microsoft.com/office/drawing/2014/main" id="{248A8948-FC67-4790-8F57-0928151359F9}"/>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11" name="直線コネクタ 110">
                  <a:extLst>
                    <a:ext uri="{FF2B5EF4-FFF2-40B4-BE49-F238E27FC236}">
                      <a16:creationId xmlns:a16="http://schemas.microsoft.com/office/drawing/2014/main" id="{B7610ABB-5C69-4210-AC90-1E033CAD5618}"/>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12" name="直線コネクタ 111">
                  <a:extLst>
                    <a:ext uri="{FF2B5EF4-FFF2-40B4-BE49-F238E27FC236}">
                      <a16:creationId xmlns:a16="http://schemas.microsoft.com/office/drawing/2014/main" id="{9BB9096B-FD59-424B-B518-F0136AF3107B}"/>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106" name="テキスト ボックス 105">
                <a:extLst>
                  <a:ext uri="{FF2B5EF4-FFF2-40B4-BE49-F238E27FC236}">
                    <a16:creationId xmlns:a16="http://schemas.microsoft.com/office/drawing/2014/main" id="{E65A0316-3736-4740-A3EF-AF2760CE2816}"/>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113" name="楕円 112">
            <a:extLst>
              <a:ext uri="{FF2B5EF4-FFF2-40B4-BE49-F238E27FC236}">
                <a16:creationId xmlns:a16="http://schemas.microsoft.com/office/drawing/2014/main" id="{6E28F10A-76BB-421D-98C4-4A755A2AB2B1}"/>
              </a:ext>
            </a:extLst>
          </p:cNvPr>
          <p:cNvSpPr/>
          <p:nvPr/>
        </p:nvSpPr>
        <p:spPr>
          <a:xfrm>
            <a:off x="2945644" y="3005437"/>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sp>
        <p:nvSpPr>
          <p:cNvPr id="114" name="角丸四角形 49">
            <a:extLst>
              <a:ext uri="{FF2B5EF4-FFF2-40B4-BE49-F238E27FC236}">
                <a16:creationId xmlns:a16="http://schemas.microsoft.com/office/drawing/2014/main" id="{632DDD8B-C913-46E9-81EE-D70059843BB7}"/>
              </a:ext>
            </a:extLst>
          </p:cNvPr>
          <p:cNvSpPr/>
          <p:nvPr/>
        </p:nvSpPr>
        <p:spPr>
          <a:xfrm>
            <a:off x="3483272" y="3357301"/>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15" name="グループ化 114">
            <a:extLst>
              <a:ext uri="{FF2B5EF4-FFF2-40B4-BE49-F238E27FC236}">
                <a16:creationId xmlns:a16="http://schemas.microsoft.com/office/drawing/2014/main" id="{43CE6126-AE2A-417D-89C4-7E5142F3BF11}"/>
              </a:ext>
            </a:extLst>
          </p:cNvPr>
          <p:cNvGrpSpPr/>
          <p:nvPr/>
        </p:nvGrpSpPr>
        <p:grpSpPr>
          <a:xfrm>
            <a:off x="2575452" y="3379870"/>
            <a:ext cx="891128" cy="421989"/>
            <a:chOff x="3450163" y="2031214"/>
            <a:chExt cx="1217228" cy="507538"/>
          </a:xfrm>
        </p:grpSpPr>
        <p:sp>
          <p:nvSpPr>
            <p:cNvPr id="116" name="角丸四角形 49">
              <a:extLst>
                <a:ext uri="{FF2B5EF4-FFF2-40B4-BE49-F238E27FC236}">
                  <a16:creationId xmlns:a16="http://schemas.microsoft.com/office/drawing/2014/main" id="{A8FF01CC-30CD-4F71-9BBC-D157D99FCB63}"/>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17" name="グループ化 116">
              <a:extLst>
                <a:ext uri="{FF2B5EF4-FFF2-40B4-BE49-F238E27FC236}">
                  <a16:creationId xmlns:a16="http://schemas.microsoft.com/office/drawing/2014/main" id="{0CE89211-2687-4234-8A5D-3FB311BB43F0}"/>
                </a:ext>
              </a:extLst>
            </p:cNvPr>
            <p:cNvGrpSpPr/>
            <p:nvPr/>
          </p:nvGrpSpPr>
          <p:grpSpPr>
            <a:xfrm>
              <a:off x="3450163" y="2047543"/>
              <a:ext cx="1217228" cy="392454"/>
              <a:chOff x="3450163" y="2047543"/>
              <a:chExt cx="1217228" cy="392454"/>
            </a:xfrm>
          </p:grpSpPr>
          <p:grpSp>
            <p:nvGrpSpPr>
              <p:cNvPr id="118" name="グループ化 117">
                <a:extLst>
                  <a:ext uri="{FF2B5EF4-FFF2-40B4-BE49-F238E27FC236}">
                    <a16:creationId xmlns:a16="http://schemas.microsoft.com/office/drawing/2014/main" id="{BCDE1E43-C89F-45BA-BB1A-0EE66DED2DC8}"/>
                  </a:ext>
                </a:extLst>
              </p:cNvPr>
              <p:cNvGrpSpPr/>
              <p:nvPr/>
            </p:nvGrpSpPr>
            <p:grpSpPr>
              <a:xfrm>
                <a:off x="3610402" y="2248819"/>
                <a:ext cx="837346" cy="191178"/>
                <a:chOff x="3551815" y="2921913"/>
                <a:chExt cx="848080" cy="161529"/>
              </a:xfrm>
            </p:grpSpPr>
            <p:cxnSp>
              <p:nvCxnSpPr>
                <p:cNvPr id="120" name="直線コネクタ 119">
                  <a:extLst>
                    <a:ext uri="{FF2B5EF4-FFF2-40B4-BE49-F238E27FC236}">
                      <a16:creationId xmlns:a16="http://schemas.microsoft.com/office/drawing/2014/main" id="{11C7C511-8E70-4030-8423-A8F388EC227D}"/>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121" name="直線コネクタ 120">
                  <a:extLst>
                    <a:ext uri="{FF2B5EF4-FFF2-40B4-BE49-F238E27FC236}">
                      <a16:creationId xmlns:a16="http://schemas.microsoft.com/office/drawing/2014/main" id="{EAA51ED6-AD54-46EA-8782-28A890DF2285}"/>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22" name="直線コネクタ 121">
                  <a:extLst>
                    <a:ext uri="{FF2B5EF4-FFF2-40B4-BE49-F238E27FC236}">
                      <a16:creationId xmlns:a16="http://schemas.microsoft.com/office/drawing/2014/main" id="{7FEE17F8-B76E-46F2-8E57-94186DE012F3}"/>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23" name="直線コネクタ 122">
                  <a:extLst>
                    <a:ext uri="{FF2B5EF4-FFF2-40B4-BE49-F238E27FC236}">
                      <a16:creationId xmlns:a16="http://schemas.microsoft.com/office/drawing/2014/main" id="{8E9DAE02-6C3C-46CF-B6D3-FD5DA5CF19C9}"/>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24" name="直線コネクタ 123">
                  <a:extLst>
                    <a:ext uri="{FF2B5EF4-FFF2-40B4-BE49-F238E27FC236}">
                      <a16:creationId xmlns:a16="http://schemas.microsoft.com/office/drawing/2014/main" id="{9D98098A-BBAC-4FAF-8FBF-F2C3574FB761}"/>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51" name="直線コネクタ 150">
                  <a:extLst>
                    <a:ext uri="{FF2B5EF4-FFF2-40B4-BE49-F238E27FC236}">
                      <a16:creationId xmlns:a16="http://schemas.microsoft.com/office/drawing/2014/main" id="{69EE0DEE-B51E-4F81-8307-90CE0D708975}"/>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119" name="テキスト ボックス 118">
                <a:extLst>
                  <a:ext uri="{FF2B5EF4-FFF2-40B4-BE49-F238E27FC236}">
                    <a16:creationId xmlns:a16="http://schemas.microsoft.com/office/drawing/2014/main" id="{ED43BA37-4A0D-4B49-8CB5-461313E33348}"/>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152" name="楕円 151">
            <a:extLst>
              <a:ext uri="{FF2B5EF4-FFF2-40B4-BE49-F238E27FC236}">
                <a16:creationId xmlns:a16="http://schemas.microsoft.com/office/drawing/2014/main" id="{3D0B753D-8882-4ECA-86BA-F396F5F0B2D1}"/>
              </a:ext>
            </a:extLst>
          </p:cNvPr>
          <p:cNvSpPr/>
          <p:nvPr/>
        </p:nvSpPr>
        <p:spPr>
          <a:xfrm>
            <a:off x="2945644" y="3578023"/>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sp>
        <p:nvSpPr>
          <p:cNvPr id="153" name="角丸四角形 49">
            <a:extLst>
              <a:ext uri="{FF2B5EF4-FFF2-40B4-BE49-F238E27FC236}">
                <a16:creationId xmlns:a16="http://schemas.microsoft.com/office/drawing/2014/main" id="{79E82289-8BF6-45F5-84C8-E455BD32B2AB}"/>
              </a:ext>
            </a:extLst>
          </p:cNvPr>
          <p:cNvSpPr/>
          <p:nvPr/>
        </p:nvSpPr>
        <p:spPr>
          <a:xfrm>
            <a:off x="3483272" y="3919276"/>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54" name="グループ化 153">
            <a:extLst>
              <a:ext uri="{FF2B5EF4-FFF2-40B4-BE49-F238E27FC236}">
                <a16:creationId xmlns:a16="http://schemas.microsoft.com/office/drawing/2014/main" id="{20CCF9BB-55FA-4A66-9100-BA9764CBD903}"/>
              </a:ext>
            </a:extLst>
          </p:cNvPr>
          <p:cNvGrpSpPr/>
          <p:nvPr/>
        </p:nvGrpSpPr>
        <p:grpSpPr>
          <a:xfrm>
            <a:off x="2575452" y="3941845"/>
            <a:ext cx="891128" cy="421989"/>
            <a:chOff x="3450163" y="2031214"/>
            <a:chExt cx="1217228" cy="507538"/>
          </a:xfrm>
        </p:grpSpPr>
        <p:sp>
          <p:nvSpPr>
            <p:cNvPr id="155" name="角丸四角形 49">
              <a:extLst>
                <a:ext uri="{FF2B5EF4-FFF2-40B4-BE49-F238E27FC236}">
                  <a16:creationId xmlns:a16="http://schemas.microsoft.com/office/drawing/2014/main" id="{A6967BF6-2685-497D-BAF8-CDE5D466957C}"/>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156" name="グループ化 155">
              <a:extLst>
                <a:ext uri="{FF2B5EF4-FFF2-40B4-BE49-F238E27FC236}">
                  <a16:creationId xmlns:a16="http://schemas.microsoft.com/office/drawing/2014/main" id="{1C0A69CC-D2B7-4EA4-98F1-21BFACA9C4A0}"/>
                </a:ext>
              </a:extLst>
            </p:cNvPr>
            <p:cNvGrpSpPr/>
            <p:nvPr/>
          </p:nvGrpSpPr>
          <p:grpSpPr>
            <a:xfrm>
              <a:off x="3450163" y="2047543"/>
              <a:ext cx="1217228" cy="392454"/>
              <a:chOff x="3450163" y="2047543"/>
              <a:chExt cx="1217228" cy="392454"/>
            </a:xfrm>
          </p:grpSpPr>
          <p:grpSp>
            <p:nvGrpSpPr>
              <p:cNvPr id="157" name="グループ化 156">
                <a:extLst>
                  <a:ext uri="{FF2B5EF4-FFF2-40B4-BE49-F238E27FC236}">
                    <a16:creationId xmlns:a16="http://schemas.microsoft.com/office/drawing/2014/main" id="{DF583797-6EAE-4DB5-A8E0-A5B273F96988}"/>
                  </a:ext>
                </a:extLst>
              </p:cNvPr>
              <p:cNvGrpSpPr/>
              <p:nvPr/>
            </p:nvGrpSpPr>
            <p:grpSpPr>
              <a:xfrm>
                <a:off x="3610402" y="2248819"/>
                <a:ext cx="837346" cy="191178"/>
                <a:chOff x="3551815" y="2921913"/>
                <a:chExt cx="848080" cy="161529"/>
              </a:xfrm>
            </p:grpSpPr>
            <p:cxnSp>
              <p:nvCxnSpPr>
                <p:cNvPr id="159" name="直線コネクタ 158">
                  <a:extLst>
                    <a:ext uri="{FF2B5EF4-FFF2-40B4-BE49-F238E27FC236}">
                      <a16:creationId xmlns:a16="http://schemas.microsoft.com/office/drawing/2014/main" id="{A94693A7-6505-41EC-875B-3DF50527EEC3}"/>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160" name="直線コネクタ 159">
                  <a:extLst>
                    <a:ext uri="{FF2B5EF4-FFF2-40B4-BE49-F238E27FC236}">
                      <a16:creationId xmlns:a16="http://schemas.microsoft.com/office/drawing/2014/main" id="{D076D84A-6B6D-482E-9F20-43064E23060C}"/>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61" name="直線コネクタ 160">
                  <a:extLst>
                    <a:ext uri="{FF2B5EF4-FFF2-40B4-BE49-F238E27FC236}">
                      <a16:creationId xmlns:a16="http://schemas.microsoft.com/office/drawing/2014/main" id="{DA68111C-4FA4-448F-9F2C-BD82F09982CE}"/>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162" name="直線コネクタ 161">
                  <a:extLst>
                    <a:ext uri="{FF2B5EF4-FFF2-40B4-BE49-F238E27FC236}">
                      <a16:creationId xmlns:a16="http://schemas.microsoft.com/office/drawing/2014/main" id="{FB5B6AFD-A45C-45EB-B66F-166363594F18}"/>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07" name="直線コネクタ 206">
                  <a:extLst>
                    <a:ext uri="{FF2B5EF4-FFF2-40B4-BE49-F238E27FC236}">
                      <a16:creationId xmlns:a16="http://schemas.microsoft.com/office/drawing/2014/main" id="{7E9B12F5-1FCB-476D-B80A-5E969FF7235E}"/>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08" name="直線コネクタ 207">
                  <a:extLst>
                    <a:ext uri="{FF2B5EF4-FFF2-40B4-BE49-F238E27FC236}">
                      <a16:creationId xmlns:a16="http://schemas.microsoft.com/office/drawing/2014/main" id="{56169644-E735-4FA6-B22C-FED730ADC3D7}"/>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158" name="テキスト ボックス 157">
                <a:extLst>
                  <a:ext uri="{FF2B5EF4-FFF2-40B4-BE49-F238E27FC236}">
                    <a16:creationId xmlns:a16="http://schemas.microsoft.com/office/drawing/2014/main" id="{CA0B6976-78FF-48AD-BE1E-1E1519F31C41}"/>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209" name="楕円 208">
            <a:extLst>
              <a:ext uri="{FF2B5EF4-FFF2-40B4-BE49-F238E27FC236}">
                <a16:creationId xmlns:a16="http://schemas.microsoft.com/office/drawing/2014/main" id="{B20FE8AB-2FA3-4327-877C-D87A7F103B1C}"/>
              </a:ext>
            </a:extLst>
          </p:cNvPr>
          <p:cNvSpPr/>
          <p:nvPr/>
        </p:nvSpPr>
        <p:spPr>
          <a:xfrm>
            <a:off x="2945644" y="4139998"/>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sp>
        <p:nvSpPr>
          <p:cNvPr id="210" name="角丸四角形 49">
            <a:extLst>
              <a:ext uri="{FF2B5EF4-FFF2-40B4-BE49-F238E27FC236}">
                <a16:creationId xmlns:a16="http://schemas.microsoft.com/office/drawing/2014/main" id="{D3F41D37-B02D-46EE-8441-13237C608349}"/>
              </a:ext>
            </a:extLst>
          </p:cNvPr>
          <p:cNvSpPr/>
          <p:nvPr/>
        </p:nvSpPr>
        <p:spPr>
          <a:xfrm>
            <a:off x="3483272" y="4491750"/>
            <a:ext cx="5400000" cy="441445"/>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211" name="グループ化 210">
            <a:extLst>
              <a:ext uri="{FF2B5EF4-FFF2-40B4-BE49-F238E27FC236}">
                <a16:creationId xmlns:a16="http://schemas.microsoft.com/office/drawing/2014/main" id="{9F815627-7FE8-4351-A96F-00BA72CD9B41}"/>
              </a:ext>
            </a:extLst>
          </p:cNvPr>
          <p:cNvGrpSpPr/>
          <p:nvPr/>
        </p:nvGrpSpPr>
        <p:grpSpPr>
          <a:xfrm>
            <a:off x="2575452" y="4514319"/>
            <a:ext cx="891128" cy="421989"/>
            <a:chOff x="3450163" y="2031214"/>
            <a:chExt cx="1217228" cy="507538"/>
          </a:xfrm>
        </p:grpSpPr>
        <p:sp>
          <p:nvSpPr>
            <p:cNvPr id="212" name="角丸四角形 49">
              <a:extLst>
                <a:ext uri="{FF2B5EF4-FFF2-40B4-BE49-F238E27FC236}">
                  <a16:creationId xmlns:a16="http://schemas.microsoft.com/office/drawing/2014/main" id="{C24E8ADA-F746-42BA-81DD-B9E5B20F91CC}"/>
                </a:ext>
              </a:extLst>
            </p:cNvPr>
            <p:cNvSpPr/>
            <p:nvPr/>
          </p:nvSpPr>
          <p:spPr>
            <a:xfrm>
              <a:off x="3506681" y="2031214"/>
              <a:ext cx="1065319" cy="507538"/>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ts val="450"/>
                </a:spcBef>
                <a:defRPr/>
              </a:pPr>
              <a:endParaRPr lang="ja-JP" altLang="en-US" dirty="0">
                <a:solidFill>
                  <a:srgbClr val="000000"/>
                </a:solidFill>
                <a:latin typeface="Meiryo UI" panose="020B0604030504040204" pitchFamily="50" charset="-128"/>
                <a:ea typeface="Meiryo UI" panose="020B0604030504040204" pitchFamily="50" charset="-128"/>
              </a:endParaRPr>
            </a:p>
          </p:txBody>
        </p:sp>
        <p:grpSp>
          <p:nvGrpSpPr>
            <p:cNvPr id="213" name="グループ化 212">
              <a:extLst>
                <a:ext uri="{FF2B5EF4-FFF2-40B4-BE49-F238E27FC236}">
                  <a16:creationId xmlns:a16="http://schemas.microsoft.com/office/drawing/2014/main" id="{C082E4CF-2F4F-4CEB-AB7C-ACC645778E4E}"/>
                </a:ext>
              </a:extLst>
            </p:cNvPr>
            <p:cNvGrpSpPr/>
            <p:nvPr/>
          </p:nvGrpSpPr>
          <p:grpSpPr>
            <a:xfrm>
              <a:off x="3450163" y="2047543"/>
              <a:ext cx="1217228" cy="392454"/>
              <a:chOff x="3450163" y="2047543"/>
              <a:chExt cx="1217228" cy="392454"/>
            </a:xfrm>
          </p:grpSpPr>
          <p:grpSp>
            <p:nvGrpSpPr>
              <p:cNvPr id="214" name="グループ化 213">
                <a:extLst>
                  <a:ext uri="{FF2B5EF4-FFF2-40B4-BE49-F238E27FC236}">
                    <a16:creationId xmlns:a16="http://schemas.microsoft.com/office/drawing/2014/main" id="{2F6A3776-215E-4F24-871C-EBB40639BD19}"/>
                  </a:ext>
                </a:extLst>
              </p:cNvPr>
              <p:cNvGrpSpPr/>
              <p:nvPr/>
            </p:nvGrpSpPr>
            <p:grpSpPr>
              <a:xfrm>
                <a:off x="3610402" y="2248819"/>
                <a:ext cx="837346" cy="191178"/>
                <a:chOff x="3551815" y="2921913"/>
                <a:chExt cx="848080" cy="161529"/>
              </a:xfrm>
            </p:grpSpPr>
            <p:cxnSp>
              <p:nvCxnSpPr>
                <p:cNvPr id="216" name="直線コネクタ 215">
                  <a:extLst>
                    <a:ext uri="{FF2B5EF4-FFF2-40B4-BE49-F238E27FC236}">
                      <a16:creationId xmlns:a16="http://schemas.microsoft.com/office/drawing/2014/main" id="{ADF06E29-C1FE-498E-83AB-FF4FA1BE34DF}"/>
                    </a:ext>
                  </a:extLst>
                </p:cNvPr>
                <p:cNvCxnSpPr>
                  <a:cxnSpLocks/>
                </p:cNvCxnSpPr>
                <p:nvPr/>
              </p:nvCxnSpPr>
              <p:spPr>
                <a:xfrm>
                  <a:off x="3557426" y="3005844"/>
                  <a:ext cx="842469" cy="0"/>
                </a:xfrm>
                <a:prstGeom prst="line">
                  <a:avLst/>
                </a:prstGeom>
              </p:spPr>
              <p:style>
                <a:lnRef idx="2">
                  <a:schemeClr val="dk1"/>
                </a:lnRef>
                <a:fillRef idx="0">
                  <a:schemeClr val="dk1"/>
                </a:fillRef>
                <a:effectRef idx="1">
                  <a:schemeClr val="dk1"/>
                </a:effectRef>
                <a:fontRef idx="minor">
                  <a:schemeClr val="tx1"/>
                </a:fontRef>
              </p:style>
            </p:cxnSp>
            <p:cxnSp>
              <p:nvCxnSpPr>
                <p:cNvPr id="217" name="直線コネクタ 216">
                  <a:extLst>
                    <a:ext uri="{FF2B5EF4-FFF2-40B4-BE49-F238E27FC236}">
                      <a16:creationId xmlns:a16="http://schemas.microsoft.com/office/drawing/2014/main" id="{CA18FFA6-6BE2-404C-B3C6-508DC4790FE0}"/>
                    </a:ext>
                  </a:extLst>
                </p:cNvPr>
                <p:cNvCxnSpPr>
                  <a:cxnSpLocks/>
                </p:cNvCxnSpPr>
                <p:nvPr/>
              </p:nvCxnSpPr>
              <p:spPr>
                <a:xfrm>
                  <a:off x="3551815" y="2932838"/>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18" name="直線コネクタ 217">
                  <a:extLst>
                    <a:ext uri="{FF2B5EF4-FFF2-40B4-BE49-F238E27FC236}">
                      <a16:creationId xmlns:a16="http://schemas.microsoft.com/office/drawing/2014/main" id="{4B22B09D-6800-4284-8AAE-9018E30162F4}"/>
                    </a:ext>
                  </a:extLst>
                </p:cNvPr>
                <p:cNvCxnSpPr>
                  <a:cxnSpLocks/>
                </p:cNvCxnSpPr>
                <p:nvPr/>
              </p:nvCxnSpPr>
              <p:spPr>
                <a:xfrm>
                  <a:off x="4186568"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19" name="直線コネクタ 218">
                  <a:extLst>
                    <a:ext uri="{FF2B5EF4-FFF2-40B4-BE49-F238E27FC236}">
                      <a16:creationId xmlns:a16="http://schemas.microsoft.com/office/drawing/2014/main" id="{6E4938B1-8066-4E25-876A-B1C523D7A31C}"/>
                    </a:ext>
                  </a:extLst>
                </p:cNvPr>
                <p:cNvCxnSpPr>
                  <a:cxnSpLocks/>
                </p:cNvCxnSpPr>
                <p:nvPr/>
              </p:nvCxnSpPr>
              <p:spPr>
                <a:xfrm>
                  <a:off x="3771555"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20" name="直線コネクタ 219">
                  <a:extLst>
                    <a:ext uri="{FF2B5EF4-FFF2-40B4-BE49-F238E27FC236}">
                      <a16:creationId xmlns:a16="http://schemas.microsoft.com/office/drawing/2014/main" id="{8F8D04E7-ABD7-4962-AC36-0C0F11271298}"/>
                    </a:ext>
                  </a:extLst>
                </p:cNvPr>
                <p:cNvCxnSpPr>
                  <a:cxnSpLocks/>
                </p:cNvCxnSpPr>
                <p:nvPr/>
              </p:nvCxnSpPr>
              <p:spPr>
                <a:xfrm>
                  <a:off x="3978660" y="2930542"/>
                  <a:ext cx="0" cy="150604"/>
                </a:xfrm>
                <a:prstGeom prst="line">
                  <a:avLst/>
                </a:prstGeom>
              </p:spPr>
              <p:style>
                <a:lnRef idx="2">
                  <a:schemeClr val="dk1"/>
                </a:lnRef>
                <a:fillRef idx="0">
                  <a:schemeClr val="dk1"/>
                </a:fillRef>
                <a:effectRef idx="1">
                  <a:schemeClr val="dk1"/>
                </a:effectRef>
                <a:fontRef idx="minor">
                  <a:schemeClr val="tx1"/>
                </a:fontRef>
              </p:style>
            </p:cxnSp>
            <p:cxnSp>
              <p:nvCxnSpPr>
                <p:cNvPr id="221" name="直線コネクタ 220">
                  <a:extLst>
                    <a:ext uri="{FF2B5EF4-FFF2-40B4-BE49-F238E27FC236}">
                      <a16:creationId xmlns:a16="http://schemas.microsoft.com/office/drawing/2014/main" id="{6E1C695D-7565-4747-95D9-4FA290B460BB}"/>
                    </a:ext>
                  </a:extLst>
                </p:cNvPr>
                <p:cNvCxnSpPr>
                  <a:cxnSpLocks/>
                </p:cNvCxnSpPr>
                <p:nvPr/>
              </p:nvCxnSpPr>
              <p:spPr>
                <a:xfrm>
                  <a:off x="4399895" y="2921913"/>
                  <a:ext cx="0" cy="150604"/>
                </a:xfrm>
                <a:prstGeom prst="line">
                  <a:avLst/>
                </a:prstGeom>
              </p:spPr>
              <p:style>
                <a:lnRef idx="2">
                  <a:schemeClr val="dk1"/>
                </a:lnRef>
                <a:fillRef idx="0">
                  <a:schemeClr val="dk1"/>
                </a:fillRef>
                <a:effectRef idx="1">
                  <a:schemeClr val="dk1"/>
                </a:effectRef>
                <a:fontRef idx="minor">
                  <a:schemeClr val="tx1"/>
                </a:fontRef>
              </p:style>
            </p:cxnSp>
          </p:grpSp>
          <p:sp>
            <p:nvSpPr>
              <p:cNvPr id="215" name="テキスト ボックス 214">
                <a:extLst>
                  <a:ext uri="{FF2B5EF4-FFF2-40B4-BE49-F238E27FC236}">
                    <a16:creationId xmlns:a16="http://schemas.microsoft.com/office/drawing/2014/main" id="{ACC58B25-2C90-493F-B9C2-3FC20A555093}"/>
                  </a:ext>
                </a:extLst>
              </p:cNvPr>
              <p:cNvSpPr txBox="1"/>
              <p:nvPr/>
            </p:nvSpPr>
            <p:spPr>
              <a:xfrm>
                <a:off x="3450163" y="2047543"/>
                <a:ext cx="1217228" cy="191476"/>
              </a:xfrm>
              <a:prstGeom prst="rect">
                <a:avLst/>
              </a:prstGeom>
              <a:noFill/>
            </p:spPr>
            <p:txBody>
              <a:bodyPr wrap="square" rtlCol="0">
                <a:spAutoFit/>
              </a:bodyPr>
              <a:lstStyle/>
              <a:p>
                <a:pPr defTabSz="685783">
                  <a:defRPr/>
                </a:pPr>
                <a:r>
                  <a:rPr lang="ja-JP" altLang="en-US" sz="600" dirty="0">
                    <a:solidFill>
                      <a:prstClr val="black"/>
                    </a:solidFill>
                    <a:latin typeface="游ゴシック" panose="020F0502020204030204"/>
                    <a:ea typeface="游ゴシック" panose="020B0400000000000000" pitchFamily="50" charset="-128"/>
                  </a:rPr>
                  <a:t>１　２　３　４　５</a:t>
                </a:r>
              </a:p>
            </p:txBody>
          </p:sp>
        </p:grpSp>
      </p:grpSp>
      <p:sp>
        <p:nvSpPr>
          <p:cNvPr id="222" name="楕円 221">
            <a:extLst>
              <a:ext uri="{FF2B5EF4-FFF2-40B4-BE49-F238E27FC236}">
                <a16:creationId xmlns:a16="http://schemas.microsoft.com/office/drawing/2014/main" id="{FC7DEED4-1CC7-4208-899C-1ABB62B40492}"/>
              </a:ext>
            </a:extLst>
          </p:cNvPr>
          <p:cNvSpPr/>
          <p:nvPr/>
        </p:nvSpPr>
        <p:spPr>
          <a:xfrm>
            <a:off x="2945644" y="4712472"/>
            <a:ext cx="114973" cy="1649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0000"/>
              </a:solidFill>
            </a:endParaRPr>
          </a:p>
        </p:txBody>
      </p:sp>
      <p:graphicFrame>
        <p:nvGraphicFramePr>
          <p:cNvPr id="223" name="表 222">
            <a:extLst>
              <a:ext uri="{FF2B5EF4-FFF2-40B4-BE49-F238E27FC236}">
                <a16:creationId xmlns:a16="http://schemas.microsoft.com/office/drawing/2014/main" id="{301B1CA2-1194-454C-9DE1-62B168691CF1}"/>
              </a:ext>
            </a:extLst>
          </p:cNvPr>
          <p:cNvGraphicFramePr>
            <a:graphicFrameLocks noGrp="1"/>
          </p:cNvGraphicFramePr>
          <p:nvPr>
            <p:extLst>
              <p:ext uri="{D42A27DB-BD31-4B8C-83A1-F6EECF244321}">
                <p14:modId xmlns:p14="http://schemas.microsoft.com/office/powerpoint/2010/main" val="142541350"/>
              </p:ext>
            </p:extLst>
          </p:nvPr>
        </p:nvGraphicFramePr>
        <p:xfrm>
          <a:off x="178070" y="5162416"/>
          <a:ext cx="8766473" cy="1444580"/>
        </p:xfrm>
        <a:graphic>
          <a:graphicData uri="http://schemas.openxmlformats.org/drawingml/2006/table">
            <a:tbl>
              <a:tblPr/>
              <a:tblGrid>
                <a:gridCol w="8766473">
                  <a:extLst>
                    <a:ext uri="{9D8B030D-6E8A-4147-A177-3AD203B41FA5}">
                      <a16:colId xmlns:a16="http://schemas.microsoft.com/office/drawing/2014/main" val="134104463"/>
                    </a:ext>
                  </a:extLst>
                </a:gridCol>
              </a:tblGrid>
              <a:tr h="284108">
                <a:tc>
                  <a:txBody>
                    <a:bodyPr/>
                    <a:lstStyle/>
                    <a:p>
                      <a:pPr algn="l"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600" b="0" i="0" u="none" strike="noStrike" dirty="0">
                          <a:solidFill>
                            <a:srgbClr val="000000"/>
                          </a:solidFill>
                          <a:effectLst/>
                          <a:latin typeface="Meiryo UI" panose="020B0604030504040204" pitchFamily="50" charset="-128"/>
                          <a:ea typeface="Meiryo UI" panose="020B0604030504040204" pitchFamily="50" charset="-128"/>
                        </a:rPr>
                        <a:t>◆若手フォーラムでの経験を踏まえ</a:t>
                      </a:r>
                      <a:r>
                        <a:rPr lang="ja-JP" altLang="en-US" sz="1600" b="0" i="0" u="none" strike="noStrike" dirty="0">
                          <a:solidFill>
                            <a:schemeClr val="tx1"/>
                          </a:solidFill>
                          <a:effectLst/>
                          <a:latin typeface="Meiryo UI" panose="020B0604030504040204" pitchFamily="50" charset="-128"/>
                          <a:ea typeface="Meiryo UI" panose="020B0604030504040204" pitchFamily="50" charset="-128"/>
                        </a:rPr>
                        <a:t>これからチャレンジしたいと思うこと（課題、今後の目標・キャリアプラン等）</a:t>
                      </a:r>
                      <a:endParaRPr lang="en-US" altLang="ja-JP" sz="1400" b="0" i="0" u="none" strike="noStrike" dirty="0">
                        <a:solidFill>
                          <a:schemeClr val="tx1"/>
                        </a:solidFill>
                        <a:effectLst/>
                        <a:latin typeface="Meiryo UI" panose="020B0604030504040204" pitchFamily="50" charset="-128"/>
                        <a:ea typeface="Meiryo UI" panose="020B0604030504040204"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116047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658777"/>
                  </a:ext>
                </a:extLst>
              </a:tr>
            </a:tbl>
          </a:graphicData>
        </a:graphic>
      </p:graphicFrame>
      <p:sp>
        <p:nvSpPr>
          <p:cNvPr id="224" name="角丸四角形 49">
            <a:extLst>
              <a:ext uri="{FF2B5EF4-FFF2-40B4-BE49-F238E27FC236}">
                <a16:creationId xmlns:a16="http://schemas.microsoft.com/office/drawing/2014/main" id="{D52428D9-83F4-4BD6-B938-0A70D53F67BF}"/>
              </a:ext>
            </a:extLst>
          </p:cNvPr>
          <p:cNvSpPr/>
          <p:nvPr/>
        </p:nvSpPr>
        <p:spPr>
          <a:xfrm>
            <a:off x="228622" y="5525446"/>
            <a:ext cx="8665369" cy="1046311"/>
          </a:xfrm>
          <a:prstGeom prst="roundRect">
            <a:avLst>
              <a:gd name="adj" fmla="val 3324"/>
            </a:avLst>
          </a:prstGeom>
          <a:solidFill>
            <a:srgbClr val="FFCCFF">
              <a:alpha val="60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450"/>
              </a:spcBef>
              <a:defRPr/>
            </a:pPr>
            <a:endParaRPr lang="ja-JP" altLang="en-US" sz="1350"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689696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797</Words>
  <Application>Microsoft Office PowerPoint</Application>
  <PresentationFormat>画面に合わせる (4:3)</PresentationFormat>
  <Paragraphs>102</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vt:i4>
      </vt:variant>
    </vt:vector>
  </HeadingPairs>
  <TitlesOfParts>
    <vt:vector size="14" baseType="lpstr">
      <vt:lpstr>HG丸ｺﾞｼｯｸM-PRO</vt:lpstr>
      <vt:lpstr>Meiryo UI</vt:lpstr>
      <vt:lpstr>游ゴシック</vt:lpstr>
      <vt:lpstr>Arial</vt:lpstr>
      <vt:lpstr>Arial Black</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2022-05-25T02:40:14Z</dcterms:created>
  <dcterms:modified xsi:type="dcterms:W3CDTF">2022-06-24T07:03:16Z</dcterms:modified>
</cp:coreProperties>
</file>