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194" r:id="rId1"/>
    <p:sldMasterId id="2147484210" r:id="rId2"/>
    <p:sldMasterId id="2147484222" r:id="rId3"/>
    <p:sldMasterId id="2147484235" r:id="rId4"/>
    <p:sldMasterId id="2147484240" r:id="rId5"/>
  </p:sldMasterIdLst>
  <p:notesMasterIdLst>
    <p:notesMasterId r:id="rId9"/>
  </p:notesMasterIdLst>
  <p:handoutMasterIdLst>
    <p:handoutMasterId r:id="rId10"/>
  </p:handoutMasterIdLst>
  <p:sldIdLst>
    <p:sldId id="1408" r:id="rId6"/>
    <p:sldId id="1401" r:id="rId7"/>
    <p:sldId id="1402" r:id="rId8"/>
  </p:sldIdLst>
  <p:sldSz cx="9906000" cy="6858000" type="A4"/>
  <p:notesSz cx="6807200" cy="9939338"/>
  <p:defaultTextStyle>
    <a:defPPr>
      <a:defRPr lang="ja-JP"/>
    </a:defPPr>
    <a:lvl1pPr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000000"/>
    <a:srgbClr val="00FFFF"/>
    <a:srgbClr val="8FFFC2"/>
    <a:srgbClr val="66FFCC"/>
    <a:srgbClr val="FFAC00"/>
    <a:srgbClr val="0099FF"/>
    <a:srgbClr val="FFDEB3"/>
    <a:srgbClr val="FEA022"/>
    <a:srgbClr val="93E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12" autoAdjust="0"/>
    <p:restoredTop sz="93566" autoAdjust="0"/>
  </p:normalViewPr>
  <p:slideViewPr>
    <p:cSldViewPr>
      <p:cViewPr varScale="1">
        <p:scale>
          <a:sx n="106" d="100"/>
          <a:sy n="106" d="100"/>
        </p:scale>
        <p:origin x="1650" y="108"/>
      </p:cViewPr>
      <p:guideLst>
        <p:guide orient="horz" pos="2160"/>
        <p:guide pos="312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48" d="100"/>
          <a:sy n="48" d="100"/>
        </p:scale>
        <p:origin x="-2952" y="-114"/>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9" y="2"/>
            <a:ext cx="2950375" cy="497366"/>
          </a:xfrm>
          <a:prstGeom prst="rect">
            <a:avLst/>
          </a:prstGeom>
        </p:spPr>
        <p:txBody>
          <a:bodyPr vert="horz" lIns="92185" tIns="46096" rIns="92185" bIns="46096" rtlCol="0"/>
          <a:lstStyle>
            <a:lvl1pPr algn="l">
              <a:defRPr sz="1200">
                <a:ea typeface="ＭＳ Ｐゴシック" pitchFamily="50" charset="-128"/>
              </a:defRPr>
            </a:lvl1pPr>
          </a:lstStyle>
          <a:p>
            <a:pPr>
              <a:defRPr/>
            </a:pPr>
            <a:endParaRPr lang="ja-JP" altLang="en-US" dirty="0"/>
          </a:p>
        </p:txBody>
      </p:sp>
      <p:sp>
        <p:nvSpPr>
          <p:cNvPr id="3" name="日付プレースホルダ 2"/>
          <p:cNvSpPr>
            <a:spLocks noGrp="1"/>
          </p:cNvSpPr>
          <p:nvPr>
            <p:ph type="dt" sz="quarter" idx="1"/>
          </p:nvPr>
        </p:nvSpPr>
        <p:spPr>
          <a:xfrm>
            <a:off x="3855221" y="2"/>
            <a:ext cx="2950374" cy="497366"/>
          </a:xfrm>
          <a:prstGeom prst="rect">
            <a:avLst/>
          </a:prstGeom>
        </p:spPr>
        <p:txBody>
          <a:bodyPr vert="horz" lIns="92185" tIns="46096" rIns="92185" bIns="46096" rtlCol="0"/>
          <a:lstStyle>
            <a:lvl1pPr algn="r">
              <a:defRPr sz="1200">
                <a:ea typeface="ＭＳ Ｐゴシック" pitchFamily="50" charset="-128"/>
              </a:defRPr>
            </a:lvl1pPr>
          </a:lstStyle>
          <a:p>
            <a:pPr>
              <a:defRPr/>
            </a:pPr>
            <a:fld id="{466F970D-6011-4F53-8D6C-71F18BADB9F3}" type="datetimeFigureOut">
              <a:rPr lang="ja-JP" altLang="en-US"/>
              <a:pPr>
                <a:defRPr/>
              </a:pPr>
              <a:t>2022/10/6</a:t>
            </a:fld>
            <a:endParaRPr lang="ja-JP" altLang="en-US"/>
          </a:p>
        </p:txBody>
      </p:sp>
      <p:sp>
        <p:nvSpPr>
          <p:cNvPr id="4" name="フッター プレースホルダ 3"/>
          <p:cNvSpPr>
            <a:spLocks noGrp="1"/>
          </p:cNvSpPr>
          <p:nvPr>
            <p:ph type="ftr" sz="quarter" idx="2"/>
          </p:nvPr>
        </p:nvSpPr>
        <p:spPr>
          <a:xfrm>
            <a:off x="9" y="9440374"/>
            <a:ext cx="2950375" cy="497366"/>
          </a:xfrm>
          <a:prstGeom prst="rect">
            <a:avLst/>
          </a:prstGeom>
        </p:spPr>
        <p:txBody>
          <a:bodyPr vert="horz" lIns="92185" tIns="46096" rIns="92185" bIns="46096" rtlCol="0" anchor="b"/>
          <a:lstStyle>
            <a:lvl1pPr algn="l">
              <a:defRPr sz="1200">
                <a:ea typeface="ＭＳ Ｐゴシック" pitchFamily="50"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55221" y="9440374"/>
            <a:ext cx="2950374" cy="497366"/>
          </a:xfrm>
          <a:prstGeom prst="rect">
            <a:avLst/>
          </a:prstGeom>
        </p:spPr>
        <p:txBody>
          <a:bodyPr vert="horz" lIns="92185" tIns="46096" rIns="92185" bIns="46096" rtlCol="0" anchor="b"/>
          <a:lstStyle>
            <a:lvl1pPr algn="r">
              <a:defRPr sz="1200">
                <a:ea typeface="ＭＳ Ｐゴシック" pitchFamily="50" charset="-128"/>
              </a:defRPr>
            </a:lvl1pPr>
          </a:lstStyle>
          <a:p>
            <a:pPr>
              <a:defRPr/>
            </a:pPr>
            <a:fld id="{9C1D321C-174F-43FD-AFFB-FDF5386665D0}" type="slidenum">
              <a:rPr lang="ja-JP" altLang="en-US"/>
              <a:pPr>
                <a:defRPr/>
              </a:pPr>
              <a:t>‹#›</a:t>
            </a:fld>
            <a:endParaRPr lang="ja-JP" altLang="en-US"/>
          </a:p>
        </p:txBody>
      </p:sp>
    </p:spTree>
    <p:extLst>
      <p:ext uri="{BB962C8B-B14F-4D97-AF65-F5344CB8AC3E}">
        <p14:creationId xmlns:p14="http://schemas.microsoft.com/office/powerpoint/2010/main" val="1849497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9"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defRPr sz="1200">
                <a:latin typeface="Times New Roman" charset="0"/>
                <a:ea typeface="ＭＳ Ｐゴシック" pitchFamily="50" charset="-128"/>
              </a:defRPr>
            </a:lvl1pPr>
          </a:lstStyle>
          <a:p>
            <a:pPr>
              <a:defRPr/>
            </a:pPr>
            <a:endParaRPr lang="en-US" altLang="ja-JP" dirty="0"/>
          </a:p>
        </p:txBody>
      </p:sp>
      <p:sp>
        <p:nvSpPr>
          <p:cNvPr id="5123" name="Rectangle 3"/>
          <p:cNvSpPr>
            <a:spLocks noGrp="1" noChangeArrowheads="1"/>
          </p:cNvSpPr>
          <p:nvPr>
            <p:ph type="dt" idx="1"/>
          </p:nvPr>
        </p:nvSpPr>
        <p:spPr bwMode="auto">
          <a:xfrm>
            <a:off x="3856833"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lgn="r">
              <a:defRPr sz="1200">
                <a:latin typeface="Times New Roman" charset="0"/>
                <a:ea typeface="ＭＳ Ｐゴシック" pitchFamily="50" charset="-128"/>
              </a:defRPr>
            </a:lvl1pPr>
          </a:lstStyle>
          <a:p>
            <a:pPr>
              <a:defRPr/>
            </a:pPr>
            <a:endParaRPr lang="en-US" altLang="ja-JP" dirty="0"/>
          </a:p>
        </p:txBody>
      </p:sp>
      <p:sp>
        <p:nvSpPr>
          <p:cNvPr id="81924" name="Rectangle 4"/>
          <p:cNvSpPr>
            <a:spLocks noGrp="1" noRot="1" noChangeAspect="1" noChangeArrowheads="1" noTextEdit="1"/>
          </p:cNvSpPr>
          <p:nvPr>
            <p:ph type="sldImg" idx="2"/>
          </p:nvPr>
        </p:nvSpPr>
        <p:spPr bwMode="auto">
          <a:xfrm>
            <a:off x="709613" y="744538"/>
            <a:ext cx="5387975" cy="3730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8061" y="4720992"/>
            <a:ext cx="4991091" cy="4473101"/>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5127" name="Rectangle 7"/>
          <p:cNvSpPr>
            <a:spLocks noGrp="1" noChangeArrowheads="1"/>
          </p:cNvSpPr>
          <p:nvPr>
            <p:ph type="sldNum" sz="quarter" idx="5"/>
          </p:nvPr>
        </p:nvSpPr>
        <p:spPr bwMode="auto">
          <a:xfrm>
            <a:off x="3856833" y="9441974"/>
            <a:ext cx="2950375" cy="497366"/>
          </a:xfrm>
          <a:prstGeom prst="rect">
            <a:avLst/>
          </a:prstGeom>
          <a:noFill/>
          <a:ln w="9525">
            <a:noFill/>
            <a:miter lim="800000"/>
            <a:headEnd/>
            <a:tailEnd/>
          </a:ln>
          <a:effectLst/>
        </p:spPr>
        <p:txBody>
          <a:bodyPr vert="horz" wrap="square" lIns="92185" tIns="46096" rIns="92185" bIns="46096" numCol="1" anchor="b" anchorCtr="0" compatLnSpc="1">
            <a:prstTxWarp prst="textNoShape">
              <a:avLst/>
            </a:prstTxWarp>
          </a:bodyPr>
          <a:lstStyle>
            <a:lvl1pPr algn="r">
              <a:defRPr sz="1200">
                <a:latin typeface="Times New Roman" charset="0"/>
                <a:ea typeface="ＭＳ Ｐゴシック" pitchFamily="50" charset="-128"/>
              </a:defRPr>
            </a:lvl1pPr>
          </a:lstStyle>
          <a:p>
            <a:pPr>
              <a:defRPr/>
            </a:pPr>
            <a:fld id="{2CD2A879-02E3-4FFC-9478-7381E53AA58D}" type="slidenum">
              <a:rPr lang="en-US" altLang="ja-JP"/>
              <a:pPr>
                <a:defRPr/>
              </a:pPr>
              <a:t>‹#›</a:t>
            </a:fld>
            <a:endParaRPr lang="en-US" altLang="ja-JP" dirty="0"/>
          </a:p>
        </p:txBody>
      </p:sp>
    </p:spTree>
    <p:extLst>
      <p:ext uri="{BB962C8B-B14F-4D97-AF65-F5344CB8AC3E}">
        <p14:creationId xmlns:p14="http://schemas.microsoft.com/office/powerpoint/2010/main" val="1447828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7D0FB5-542F-4915-A451-27E287A15BD3}" type="slidenum">
              <a:rPr kumimoji="1" lang="en-US" altLang="ja-JP"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1" lang="en-US" altLang="ja-JP" sz="12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633284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7D0FB5-542F-4915-A451-27E287A15BD3}" type="slidenum">
              <a:rPr kumimoji="1" lang="en-US" altLang="ja-JP"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1" lang="en-US" altLang="ja-JP" sz="1200"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2480144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pic>
        <p:nvPicPr>
          <p:cNvPr id="2" name="図 16"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24664" y="549276"/>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a:spLocks noChangeArrowheads="1"/>
          </p:cNvSpPr>
          <p:nvPr userDrawn="1"/>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5" name="Text Box 10"/>
          <p:cNvSpPr txBox="1">
            <a:spLocks noChangeArrowheads="1"/>
          </p:cNvSpPr>
          <p:nvPr userDrawn="1"/>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6" name="Rectangle 9"/>
          <p:cNvSpPr>
            <a:spLocks noChangeArrowheads="1"/>
          </p:cNvSpPr>
          <p:nvPr userDrawn="1"/>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lIns="91423" tIns="45712" rIns="91423" bIns="45712" anchor="ctr" anchorCtr="1"/>
          <a:lstStyle>
            <a:lvl1pPr>
              <a:defRPr sz="280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dirty="0"/>
              <a:t>マスター タイトルの書式設定</a:t>
            </a:r>
          </a:p>
        </p:txBody>
      </p:sp>
      <p:sp>
        <p:nvSpPr>
          <p:cNvPr id="9" name="Rectangle 5"/>
          <p:cNvSpPr>
            <a:spLocks noGrp="1" noChangeArrowheads="1"/>
          </p:cNvSpPr>
          <p:nvPr>
            <p:ph type="ftr" sz="quarter" idx="11"/>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2022 MAFF All Rights Reserved.</a:t>
            </a:r>
          </a:p>
        </p:txBody>
      </p:sp>
      <p:sp>
        <p:nvSpPr>
          <p:cNvPr id="10" name="Rectangle 13"/>
          <p:cNvSpPr>
            <a:spLocks noGrp="1" noChangeArrowheads="1"/>
          </p:cNvSpPr>
          <p:nvPr>
            <p:ph type="sldNum" sz="quarter" idx="12"/>
          </p:nvPr>
        </p:nvSpPr>
        <p:spPr>
          <a:xfrm>
            <a:off x="9269414" y="6524626"/>
            <a:ext cx="636587" cy="360363"/>
          </a:xfrm>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dirty="0"/>
          </a:p>
        </p:txBody>
      </p:sp>
    </p:spTree>
    <p:extLst>
      <p:ext uri="{BB962C8B-B14F-4D97-AF65-F5344CB8AC3E}">
        <p14:creationId xmlns:p14="http://schemas.microsoft.com/office/powerpoint/2010/main" val="223866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3" name="Rectangle 13"/>
          <p:cNvSpPr>
            <a:spLocks noGrp="1" noChangeArrowheads="1"/>
          </p:cNvSpPr>
          <p:nvPr>
            <p:ph type="sldNum" sz="quarter" idx="11"/>
          </p:nvPr>
        </p:nvSpPr>
        <p:spPr>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dirty="0"/>
          </a:p>
        </p:txBody>
      </p:sp>
      <p:sp>
        <p:nvSpPr>
          <p:cNvPr id="2" name="タイトル 1"/>
          <p:cNvSpPr>
            <a:spLocks noGrp="1"/>
          </p:cNvSpPr>
          <p:nvPr>
            <p:ph type="title"/>
          </p:nvPr>
        </p:nvSpPr>
        <p:spPr>
          <a:xfrm>
            <a:off x="202018" y="323850"/>
            <a:ext cx="8460000" cy="611188"/>
          </a:xfrm>
          <a:prstGeom prst="rect">
            <a:avLst/>
          </a:prstGeom>
          <a:solidFill>
            <a:srgbClr val="FFFF66"/>
          </a:solidFill>
        </p:spPr>
        <p:txBody>
          <a:bodyPr lIns="91423" tIns="45712" rIns="91423" bIns="45712"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a:t>マスター タイトルの書式設定</a:t>
            </a:r>
          </a:p>
        </p:txBody>
      </p:sp>
      <p:sp>
        <p:nvSpPr>
          <p:cNvPr id="5" name="Rectangle 5"/>
          <p:cNvSpPr>
            <a:spLocks noGrp="1" noChangeArrowheads="1"/>
          </p:cNvSpPr>
          <p:nvPr>
            <p:ph type="ftr" sz="quarter" idx="12"/>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146301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999726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1846">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292">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srgbClr val="FFFFFF"/>
                </a:solidFill>
              </a:rPr>
              <a:pPr>
                <a:defRPr/>
              </a:pPr>
              <a:t>‹#›</a:t>
            </a:fld>
            <a:endParaRPr lang="en-US" altLang="ja-JP" dirty="0">
              <a:solidFill>
                <a:srgbClr val="FFFFFF"/>
              </a:solidFill>
            </a:endParaRPr>
          </a:p>
        </p:txBody>
      </p:sp>
      <p:sp>
        <p:nvSpPr>
          <p:cNvPr id="6" name="Rectangle 12"/>
          <p:cNvSpPr>
            <a:spLocks noGrp="1" noChangeArrowheads="1"/>
          </p:cNvSpPr>
          <p:nvPr>
            <p:ph type="ftr" sz="quarter" idx="3"/>
          </p:nvPr>
        </p:nvSpPr>
        <p:spPr bwMode="auto">
          <a:xfrm>
            <a:off x="2740026" y="6639322"/>
            <a:ext cx="4445000" cy="2343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923">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2022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base">
              <a:spcBef>
                <a:spcPct val="0"/>
              </a:spcBef>
              <a:spcAft>
                <a:spcPct val="0"/>
              </a:spcAft>
              <a:defRPr/>
            </a:pPr>
            <a:endParaRPr lang="ja-JP" altLang="en-US" sz="2215">
              <a:solidFill>
                <a:srgbClr val="777777"/>
              </a:solidFill>
              <a:latin typeface="Times New Roman" pitchFamily="18" charset="0"/>
              <a:ea typeface="ＭＳ Ｐゴシック" pitchFamily="50" charset="-128"/>
            </a:endParaRPr>
          </a:p>
        </p:txBody>
      </p:sp>
      <p:sp>
        <p:nvSpPr>
          <p:cNvPr id="15" name="Text Box 10"/>
          <p:cNvSpPr txBox="1">
            <a:spLocks noChangeArrowheads="1"/>
          </p:cNvSpPr>
          <p:nvPr userDrawn="1"/>
        </p:nvSpPr>
        <p:spPr bwMode="auto">
          <a:xfrm>
            <a:off x="200473" y="-20686"/>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base" hangingPunct="1">
              <a:spcBef>
                <a:spcPct val="0"/>
              </a:spcBef>
              <a:spcAft>
                <a:spcPct val="0"/>
              </a:spcAft>
              <a:defRPr/>
            </a:pPr>
            <a:r>
              <a:rPr lang="en-US" altLang="ja-JP" sz="1108" dirty="0">
                <a:solidFill>
                  <a:srgbClr val="FFFFFF"/>
                </a:solidFill>
                <a:latin typeface="Century Gothic" pitchFamily="34" charset="0"/>
                <a:ea typeface="メイリオ" pitchFamily="50" charset="-128"/>
                <a:cs typeface="メイリオ" pitchFamily="50" charset="-128"/>
              </a:rPr>
              <a:t>http://www.maff.go.jp/j/shokusan/fcp/index.html</a:t>
            </a:r>
          </a:p>
        </p:txBody>
      </p:sp>
    </p:spTree>
    <p:extLst>
      <p:ext uri="{BB962C8B-B14F-4D97-AF65-F5344CB8AC3E}">
        <p14:creationId xmlns:p14="http://schemas.microsoft.com/office/powerpoint/2010/main" val="3532077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2022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233234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2022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3144457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1858183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10462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8"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3"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000" smtClean="0">
                <a:solidFill>
                  <a:srgbClr val="FFFFFF"/>
                </a:solidFill>
                <a:latin typeface="+mj-lt"/>
                <a:ea typeface="ＭＳ Ｐゴシック" pitchFamily="50" charset="-128"/>
              </a:defRPr>
            </a:lvl1pPr>
          </a:lstStyle>
          <a:p>
            <a:pPr>
              <a:defRPr/>
            </a:pPr>
            <a:fld id="{BA6AC55F-1B6A-4C01-B3D0-836871AE3001}"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387359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タイトル 1"/>
          <p:cNvSpPr>
            <a:spLocks noGrp="1"/>
          </p:cNvSpPr>
          <p:nvPr>
            <p:ph type="title"/>
          </p:nvPr>
        </p:nvSpPr>
        <p:spPr>
          <a:xfrm>
            <a:off x="202026" y="323850"/>
            <a:ext cx="8460000" cy="611188"/>
          </a:xfrm>
          <a:prstGeom prst="rect">
            <a:avLst/>
          </a:prstGeom>
          <a:solidFill>
            <a:srgbClr val="FFFF66"/>
          </a:solidFill>
        </p:spPr>
        <p:txBody>
          <a:bodyPr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3" name="スライド番号プレースホルダー 3"/>
          <p:cNvSpPr>
            <a:spLocks noGrp="1"/>
          </p:cNvSpPr>
          <p:nvPr>
            <p:ph type="sldNum" sz="quarter" idx="10"/>
          </p:nvPr>
        </p:nvSpPr>
        <p:spPr/>
        <p:txBody>
          <a:bodyPr/>
          <a:lstStyle>
            <a:lvl1pPr algn="ctr">
              <a:defRPr sz="1000" smtClean="0">
                <a:solidFill>
                  <a:srgbClr val="FFFFFF"/>
                </a:solidFill>
                <a:latin typeface="+mj-lt"/>
                <a:ea typeface="ＭＳ Ｐゴシック" pitchFamily="50" charset="-128"/>
              </a:defRPr>
            </a:lvl1pPr>
          </a:lstStyle>
          <a:p>
            <a:pPr>
              <a:defRPr/>
            </a:pPr>
            <a:fld id="{3E9A7B07-AD61-4F4F-B71A-02113D5F0B29}" type="slidenum">
              <a:rPr lang="en-US" altLang="ja-JP"/>
              <a:pPr>
                <a:defRPr/>
              </a:pPr>
              <a:t>‹#›</a:t>
            </a:fld>
            <a:endParaRPr lang="en-US" altLang="ja-JP" dirty="0"/>
          </a:p>
        </p:txBody>
      </p:sp>
      <p:sp>
        <p:nvSpPr>
          <p:cNvPr id="5"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634964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795798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smtClean="0">
                <a:latin typeface="Century Gothic" pitchFamily="34" charset="0"/>
                <a:ea typeface="メイリオ" pitchFamily="50" charset="-128"/>
                <a:cs typeface="メイリオ" pitchFamily="50" charset="-128"/>
              </a:defRPr>
            </a:lvl1pPr>
          </a:lstStyle>
          <a:p>
            <a:pPr>
              <a:defRPr/>
            </a:pPr>
            <a:fld id="{FB2412FE-6DB6-4EF3-9184-3C6C4397290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669413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1E09B2D9-ED64-456F-831F-709DD3FCD1D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535770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1_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pPr>
                <a:defRPr/>
              </a:pPr>
              <a:t>‹#›</a:t>
            </a:fld>
            <a:endParaRPr lang="en-US" altLang="ja-JP" dirty="0"/>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srgbClr val="777777"/>
              </a:solidFill>
              <a:latin typeface="Arial" charset="0"/>
              <a:ea typeface="ＭＳ Ｐゴシック" charset="-128"/>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743818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9"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3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600" smtClean="0">
                <a:solidFill>
                  <a:srgbClr val="FFFFFF"/>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9E9DE4AF-4A2B-43D7-AE32-9D05EB2FE6EB}"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4203346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1547812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http://www.food-communication-project.jp/</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2022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4494336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2022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12912" y="-30550"/>
            <a:ext cx="4640262" cy="27699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914889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775707" y="26671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9"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http://www.food-communication-project.jp/</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31" y="6524637"/>
            <a:ext cx="539750" cy="360363"/>
          </a:xfrm>
          <a:prstGeom prst="rect">
            <a:avLst/>
          </a:prstGeom>
        </p:spPr>
        <p:txBody>
          <a:bodyPr/>
          <a:lstStyle>
            <a:lvl1pPr>
              <a:defRPr sz="1400">
                <a:latin typeface="Century Gothic" pitchFamily="34" charset="0"/>
                <a:ea typeface="メイリオ" pitchFamily="50" charset="-128"/>
                <a:cs typeface="メイリオ" pitchFamily="50" charset="-128"/>
              </a:defRPr>
            </a:lvl1pPr>
          </a:lstStyle>
          <a:p>
            <a:pPr>
              <a:defRPr/>
            </a:pPr>
            <a:fld id="{5DC83B25-7449-417C-9D7E-593B4BC696BC}" type="slidenum">
              <a:rPr lang="en-US" altLang="ja-JP">
                <a:solidFill>
                  <a:srgbClr val="FFFFFF"/>
                </a:solidFill>
              </a:rPr>
              <a:pPr>
                <a:defRPr/>
              </a:pPr>
              <a:t>‹#›</a:t>
            </a:fld>
            <a:endParaRPr lang="en-US" altLang="ja-JP" dirty="0">
              <a:solidFill>
                <a:srgbClr val="FFFFFF"/>
              </a:solidFill>
            </a:endParaRPr>
          </a:p>
        </p:txBody>
      </p:sp>
      <p:sp>
        <p:nvSpPr>
          <p:cNvPr id="9" name="Rectangle 12"/>
          <p:cNvSpPr>
            <a:spLocks noGrp="1" noChangeArrowheads="1"/>
          </p:cNvSpPr>
          <p:nvPr>
            <p:ph type="ftr" sz="quarter" idx="11"/>
          </p:nvPr>
        </p:nvSpPr>
        <p:spPr>
          <a:xfrm>
            <a:off x="3296817" y="6654552"/>
            <a:ext cx="3312368" cy="215444"/>
          </a:xfrm>
          <a:prstGeom prst="rect">
            <a:avLst/>
          </a:prstGeom>
        </p:spPr>
        <p:txBody>
          <a:bodyPr/>
          <a:lstStyle>
            <a:lvl1pPr algn="ctr">
              <a:defRPr sz="1000">
                <a:solidFill>
                  <a:srgbClr val="000000"/>
                </a:solidFill>
                <a:latin typeface="Century Gothic" pitchFamily="34" charset="0"/>
                <a:ea typeface="メイリオ" pitchFamily="50" charset="-128"/>
                <a:cs typeface="メイリオ"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083146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sp>
        <p:nvSpPr>
          <p:cNvPr id="6" name="Rectangle 12"/>
          <p:cNvSpPr>
            <a:spLocks noGrp="1" noChangeArrowheads="1"/>
          </p:cNvSpPr>
          <p:nvPr>
            <p:ph type="ftr" sz="quarter" idx="3"/>
          </p:nvPr>
        </p:nvSpPr>
        <p:spPr bwMode="auto">
          <a:xfrm>
            <a:off x="2740025" y="6639322"/>
            <a:ext cx="4445000" cy="2460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1000">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2022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prstClr val="black"/>
              </a:solidFill>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prstClr val="white"/>
                </a:solidFill>
                <a:latin typeface="Century Gothic" pitchFamily="34" charset="0"/>
                <a:ea typeface="メイリオ" pitchFamily="50" charset="-128"/>
                <a:cs typeface="メイリオ" pitchFamily="50" charset="-128"/>
              </a:rPr>
              <a:t>http://www.food-communication-project.jp/</a:t>
            </a:r>
          </a:p>
        </p:txBody>
      </p:sp>
    </p:spTree>
    <p:extLst>
      <p:ext uri="{BB962C8B-B14F-4D97-AF65-F5344CB8AC3E}">
        <p14:creationId xmlns:p14="http://schemas.microsoft.com/office/powerpoint/2010/main" val="1055879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8"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3"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000" smtClean="0">
                <a:solidFill>
                  <a:srgbClr val="FFFFFF"/>
                </a:solidFill>
                <a:latin typeface="+mj-lt"/>
                <a:ea typeface="ＭＳ Ｐゴシック" pitchFamily="50" charset="-128"/>
              </a:defRPr>
            </a:lvl1pPr>
          </a:lstStyle>
          <a:p>
            <a:pPr>
              <a:defRPr/>
            </a:pPr>
            <a:fld id="{BA6AC55F-1B6A-4C01-B3D0-836871AE3001}"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771688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タイトル 1"/>
          <p:cNvSpPr>
            <a:spLocks noGrp="1"/>
          </p:cNvSpPr>
          <p:nvPr>
            <p:ph type="title"/>
          </p:nvPr>
        </p:nvSpPr>
        <p:spPr>
          <a:xfrm>
            <a:off x="202026" y="323850"/>
            <a:ext cx="8460000" cy="611188"/>
          </a:xfrm>
          <a:prstGeom prst="rect">
            <a:avLst/>
          </a:prstGeom>
          <a:solidFill>
            <a:srgbClr val="FFFF66"/>
          </a:solidFill>
        </p:spPr>
        <p:txBody>
          <a:bodyPr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3" name="スライド番号プレースホルダー 3"/>
          <p:cNvSpPr>
            <a:spLocks noGrp="1"/>
          </p:cNvSpPr>
          <p:nvPr>
            <p:ph type="sldNum" sz="quarter" idx="10"/>
          </p:nvPr>
        </p:nvSpPr>
        <p:spPr/>
        <p:txBody>
          <a:bodyPr/>
          <a:lstStyle>
            <a:lvl1pPr algn="ctr">
              <a:defRPr sz="1000" smtClean="0">
                <a:solidFill>
                  <a:srgbClr val="FFFFFF"/>
                </a:solidFill>
                <a:latin typeface="+mj-lt"/>
                <a:ea typeface="ＭＳ Ｐゴシック" pitchFamily="50" charset="-128"/>
              </a:defRPr>
            </a:lvl1pPr>
          </a:lstStyle>
          <a:p>
            <a:pPr>
              <a:defRPr/>
            </a:pPr>
            <a:fld id="{3E9A7B07-AD61-4F4F-B71A-02113D5F0B29}" type="slidenum">
              <a:rPr lang="en-US" altLang="ja-JP"/>
              <a:pPr>
                <a:defRPr/>
              </a:pPr>
              <a:t>‹#›</a:t>
            </a:fld>
            <a:endParaRPr lang="en-US" altLang="ja-JP" dirty="0"/>
          </a:p>
        </p:txBody>
      </p:sp>
      <p:sp>
        <p:nvSpPr>
          <p:cNvPr id="5"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30974035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4792776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smtClean="0">
                <a:latin typeface="Century Gothic" pitchFamily="34" charset="0"/>
                <a:ea typeface="メイリオ" pitchFamily="50" charset="-128"/>
                <a:cs typeface="メイリオ" pitchFamily="50" charset="-128"/>
              </a:defRPr>
            </a:lvl1pPr>
          </a:lstStyle>
          <a:p>
            <a:pPr>
              <a:defRPr/>
            </a:pPr>
            <a:fld id="{FB2412FE-6DB6-4EF3-9184-3C6C4397290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2924320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1E09B2D9-ED64-456F-831F-709DD3FCD1D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8951635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1_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pPr>
                <a:defRPr/>
              </a:pPr>
              <a:t>‹#›</a:t>
            </a:fld>
            <a:endParaRPr lang="en-US" altLang="ja-JP" dirty="0"/>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srgbClr val="777777"/>
              </a:solidFill>
              <a:latin typeface="Arial" charset="0"/>
              <a:ea typeface="ＭＳ Ｐゴシック" charset="-128"/>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0080918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9"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3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600" smtClean="0">
                <a:solidFill>
                  <a:srgbClr val="FFFFFF"/>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9E9DE4AF-4A2B-43D7-AE32-9D05EB2FE6EB}"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5555274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9139225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3.png"/><Relationship Id="rId4" Type="http://schemas.openxmlformats.org/officeDocument/2006/relationships/slideLayout" Target="../slideLayouts/slideLayout12.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theme" Target="../theme/theme4.xml"/><Relationship Id="rId4"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image" Target="../media/image3.png"/><Relationship Id="rId4" Type="http://schemas.openxmlformats.org/officeDocument/2006/relationships/slideLayout" Target="../slideLayouts/slideLayout24.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27" name="Rectangle 9"/>
          <p:cNvSpPr>
            <a:spLocks noChangeArrowheads="1"/>
          </p:cNvSpPr>
          <p:nvPr/>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37" name="Rectangle 13"/>
          <p:cNvSpPr>
            <a:spLocks noGrp="1" noChangeArrowheads="1"/>
          </p:cNvSpPr>
          <p:nvPr>
            <p:ph type="sldNum" sz="quarter" idx="4"/>
          </p:nvPr>
        </p:nvSpPr>
        <p:spPr bwMode="auto">
          <a:xfrm>
            <a:off x="9269414" y="6524626"/>
            <a:ext cx="636587" cy="360363"/>
          </a:xfrm>
          <a:prstGeom prst="rect">
            <a:avLst/>
          </a:prstGeom>
          <a:solidFill>
            <a:srgbClr val="000000"/>
          </a:solidFill>
          <a:ln w="9525">
            <a:noFill/>
            <a:miter lim="800000"/>
            <a:headEnd/>
            <a:tailEnd/>
          </a:ln>
          <a:effectLst/>
        </p:spPr>
        <p:txBody>
          <a:bodyPr vert="horz" wrap="square" lIns="91423" tIns="45712" rIns="91423" bIns="45712" numCol="1" anchor="ctr" anchorCtr="1" compatLnSpc="1">
            <a:prstTxWarp prst="textNoShape">
              <a:avLst/>
            </a:prstTxWarp>
          </a:bodyPr>
          <a:lstStyle>
            <a:lvl1pPr algn="r">
              <a:defRPr sz="1200">
                <a:solidFill>
                  <a:schemeClr val="bg1"/>
                </a:solidFill>
                <a:latin typeface="+mn-lt"/>
                <a:ea typeface="HG丸ｺﾞｼｯｸM-PRO" pitchFamily="50" charset="-128"/>
              </a:defRPr>
            </a:lvl1pPr>
          </a:lstStyle>
          <a:p>
            <a:pPr>
              <a:defRPr/>
            </a:pPr>
            <a:fld id="{CB51FC33-4F4F-49D3-AB63-852E512811A1}" type="slidenum">
              <a:rPr lang="en-US" altLang="ja-JP" smtClean="0"/>
              <a:pPr>
                <a:defRPr/>
              </a:pPr>
              <a:t>‹#›</a:t>
            </a:fld>
            <a:endParaRPr lang="en-US" altLang="ja-JP" dirty="0"/>
          </a:p>
        </p:txBody>
      </p:sp>
      <p:pic>
        <p:nvPicPr>
          <p:cNvPr id="1030" name="図 11" descr="logo.gi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75702" y="266701"/>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1031" name="Text Box 10"/>
          <p:cNvSpPr txBox="1">
            <a:spLocks noChangeArrowheads="1"/>
          </p:cNvSpPr>
          <p:nvPr/>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9"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44093640"/>
      </p:ext>
    </p:extLst>
  </p:cSld>
  <p:clrMap bg1="lt1" tx1="dk1" bg2="lt2" tx2="dk2" accent1="accent1" accent2="accent2" accent3="accent3" accent4="accent4" accent5="accent5" accent6="accent6" hlink="hlink" folHlink="folHlink"/>
  <p:sldLayoutIdLst>
    <p:sldLayoutId id="2147484195" r:id="rId1"/>
    <p:sldLayoutId id="2147484196" r:id="rId2"/>
    <p:sldLayoutId id="2147484208" r:id="rId3"/>
    <p:sldLayoutId id="2147484209" r:id="rId4"/>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117"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235"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353"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47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838" indent="-342838"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816" indent="-285699"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2794" indent="-228559"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599911"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029"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147"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264"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8382"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5499"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235" rtl="0" eaLnBrk="1" latinLnBrk="0" hangingPunct="1">
        <a:defRPr kumimoji="1" sz="1800" kern="1200">
          <a:solidFill>
            <a:schemeClr val="tx1"/>
          </a:solidFill>
          <a:latin typeface="+mn-lt"/>
          <a:ea typeface="+mn-ea"/>
          <a:cs typeface="+mn-cs"/>
        </a:defRPr>
      </a:lvl1pPr>
      <a:lvl2pPr marL="457117" algn="l" defTabSz="914235" rtl="0" eaLnBrk="1" latinLnBrk="0" hangingPunct="1">
        <a:defRPr kumimoji="1" sz="1800" kern="1200">
          <a:solidFill>
            <a:schemeClr val="tx1"/>
          </a:solidFill>
          <a:latin typeface="+mn-lt"/>
          <a:ea typeface="+mn-ea"/>
          <a:cs typeface="+mn-cs"/>
        </a:defRPr>
      </a:lvl2pPr>
      <a:lvl3pPr marL="914235" algn="l" defTabSz="914235" rtl="0" eaLnBrk="1" latinLnBrk="0" hangingPunct="1">
        <a:defRPr kumimoji="1" sz="1800" kern="1200">
          <a:solidFill>
            <a:schemeClr val="tx1"/>
          </a:solidFill>
          <a:latin typeface="+mn-lt"/>
          <a:ea typeface="+mn-ea"/>
          <a:cs typeface="+mn-cs"/>
        </a:defRPr>
      </a:lvl3pPr>
      <a:lvl4pPr marL="1371353" algn="l" defTabSz="914235" rtl="0" eaLnBrk="1" latinLnBrk="0" hangingPunct="1">
        <a:defRPr kumimoji="1" sz="1800" kern="1200">
          <a:solidFill>
            <a:schemeClr val="tx1"/>
          </a:solidFill>
          <a:latin typeface="+mn-lt"/>
          <a:ea typeface="+mn-ea"/>
          <a:cs typeface="+mn-cs"/>
        </a:defRPr>
      </a:lvl4pPr>
      <a:lvl5pPr marL="1828470" algn="l" defTabSz="914235" rtl="0" eaLnBrk="1" latinLnBrk="0" hangingPunct="1">
        <a:defRPr kumimoji="1" sz="1800" kern="1200">
          <a:solidFill>
            <a:schemeClr val="tx1"/>
          </a:solidFill>
          <a:latin typeface="+mn-lt"/>
          <a:ea typeface="+mn-ea"/>
          <a:cs typeface="+mn-cs"/>
        </a:defRPr>
      </a:lvl5pPr>
      <a:lvl6pPr marL="2285588" algn="l" defTabSz="914235" rtl="0" eaLnBrk="1" latinLnBrk="0" hangingPunct="1">
        <a:defRPr kumimoji="1" sz="1800" kern="1200">
          <a:solidFill>
            <a:schemeClr val="tx1"/>
          </a:solidFill>
          <a:latin typeface="+mn-lt"/>
          <a:ea typeface="+mn-ea"/>
          <a:cs typeface="+mn-cs"/>
        </a:defRPr>
      </a:lvl6pPr>
      <a:lvl7pPr marL="2742705" algn="l" defTabSz="914235" rtl="0" eaLnBrk="1" latinLnBrk="0" hangingPunct="1">
        <a:defRPr kumimoji="1" sz="1800" kern="1200">
          <a:solidFill>
            <a:schemeClr val="tx1"/>
          </a:solidFill>
          <a:latin typeface="+mn-lt"/>
          <a:ea typeface="+mn-ea"/>
          <a:cs typeface="+mn-cs"/>
        </a:defRPr>
      </a:lvl7pPr>
      <a:lvl8pPr marL="3199823" algn="l" defTabSz="914235" rtl="0" eaLnBrk="1" latinLnBrk="0" hangingPunct="1">
        <a:defRPr kumimoji="1" sz="1800" kern="1200">
          <a:solidFill>
            <a:schemeClr val="tx1"/>
          </a:solidFill>
          <a:latin typeface="+mn-lt"/>
          <a:ea typeface="+mn-ea"/>
          <a:cs typeface="+mn-cs"/>
        </a:defRPr>
      </a:lvl8pPr>
      <a:lvl9pPr marL="3656940" algn="l" defTabSz="914235"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2022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1728529035"/>
      </p:ext>
    </p:extLst>
  </p:cSld>
  <p:clrMap bg1="lt1" tx1="dk1" bg2="lt2" tx2="dk2" accent1="accent1" accent2="accent2" accent3="accent3" accent4="accent4" accent5="accent5" accent6="accent6" hlink="hlink" folHlink="folHlink"/>
  <p:sldLayoutIdLst>
    <p:sldLayoutId id="2147484211" r:id="rId1"/>
    <p:sldLayoutId id="2147484212" r:id="rId2"/>
    <p:sldLayoutId id="2147484233" r:id="rId3"/>
    <p:sldLayoutId id="2147484234" r:id="rId4"/>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図 11" descr="logo.gif"/>
          <p:cNvPicPr>
            <a:picLocks/>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697913" y="188913"/>
            <a:ext cx="1157287"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スライド番号プレースホルダー 3"/>
          <p:cNvSpPr>
            <a:spLocks noGrp="1"/>
          </p:cNvSpPr>
          <p:nvPr>
            <p:ph type="sldNum" sz="quarter" idx="4"/>
          </p:nvPr>
        </p:nvSpPr>
        <p:spPr>
          <a:xfrm>
            <a:off x="9490075" y="6597650"/>
            <a:ext cx="431800" cy="287338"/>
          </a:xfrm>
          <a:prstGeom prst="rect">
            <a:avLst/>
          </a:prstGeom>
          <a:solidFill>
            <a:srgbClr val="000066"/>
          </a:solidFill>
        </p:spPr>
        <p:txBody>
          <a:bodyPr anchor="ctr"/>
          <a:lstStyle>
            <a:lvl1pPr algn="ctr">
              <a:defRPr sz="1000" smtClean="0">
                <a:solidFill>
                  <a:srgbClr val="FFFFFF"/>
                </a:solidFill>
                <a:latin typeface="+mj-lt"/>
                <a:ea typeface="ＭＳ Ｐゴシック"/>
              </a:defRPr>
            </a:lvl1pPr>
          </a:lstStyle>
          <a:p>
            <a:pPr>
              <a:defRPr/>
            </a:pPr>
            <a:fld id="{44A459DA-696A-4B4A-AB6B-133EB0302808}" type="slidenum">
              <a:rPr lang="en-US" altLang="ja-JP"/>
              <a:pPr>
                <a:defRPr/>
              </a:pPr>
              <a:t>‹#›</a:t>
            </a:fld>
            <a:endParaRPr lang="en-US" altLang="ja-JP" dirty="0"/>
          </a:p>
        </p:txBody>
      </p:sp>
      <p:sp>
        <p:nvSpPr>
          <p:cNvPr id="3076"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3077"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21" name="Text Box 10"/>
          <p:cNvSpPr txBox="1">
            <a:spLocks noChangeArrowheads="1"/>
          </p:cNvSpPr>
          <p:nvPr userDrawn="1"/>
        </p:nvSpPr>
        <p:spPr bwMode="auto">
          <a:xfrm>
            <a:off x="128588" y="-26988"/>
            <a:ext cx="4640262" cy="276226"/>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307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8"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1223519339"/>
      </p:ext>
    </p:extLst>
  </p:cSld>
  <p:clrMap bg1="lt1" tx1="dk1" bg2="lt2" tx2="dk2" accent1="accent1" accent2="accent2" accent3="accent3" accent4="accent4" accent5="accent5" accent6="accent6" hlink="hlink" folHlink="folHlink"/>
  <p:sldLayoutIdLst>
    <p:sldLayoutId id="2147484223" r:id="rId1"/>
    <p:sldLayoutId id="2147484224" r:id="rId2"/>
    <p:sldLayoutId id="2147484226" r:id="rId3"/>
    <p:sldLayoutId id="2147484227" r:id="rId4"/>
    <p:sldLayoutId id="2147484225" r:id="rId5"/>
    <p:sldLayoutId id="2147484228" r:id="rId6"/>
    <p:sldLayoutId id="2147484229" r:id="rId7"/>
    <p:sldLayoutId id="2147484230" r:id="rId8"/>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900" indent="-342900"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3000" indent="-228600"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6002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4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6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2022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2928116216"/>
      </p:ext>
    </p:extLst>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図 11" descr="logo.gif"/>
          <p:cNvPicPr>
            <a:picLocks/>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697913" y="188913"/>
            <a:ext cx="1157287"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スライド番号プレースホルダー 3"/>
          <p:cNvSpPr>
            <a:spLocks noGrp="1"/>
          </p:cNvSpPr>
          <p:nvPr>
            <p:ph type="sldNum" sz="quarter" idx="4"/>
          </p:nvPr>
        </p:nvSpPr>
        <p:spPr>
          <a:xfrm>
            <a:off x="9490075" y="6597650"/>
            <a:ext cx="431800" cy="287338"/>
          </a:xfrm>
          <a:prstGeom prst="rect">
            <a:avLst/>
          </a:prstGeom>
          <a:solidFill>
            <a:srgbClr val="000066"/>
          </a:solidFill>
        </p:spPr>
        <p:txBody>
          <a:bodyPr anchor="ctr"/>
          <a:lstStyle>
            <a:lvl1pPr algn="ctr">
              <a:defRPr sz="1000" smtClean="0">
                <a:solidFill>
                  <a:srgbClr val="FFFFFF"/>
                </a:solidFill>
                <a:latin typeface="+mj-lt"/>
                <a:ea typeface="ＭＳ Ｐゴシック"/>
              </a:defRPr>
            </a:lvl1pPr>
          </a:lstStyle>
          <a:p>
            <a:pPr>
              <a:defRPr/>
            </a:pPr>
            <a:fld id="{44A459DA-696A-4B4A-AB6B-133EB0302808}" type="slidenum">
              <a:rPr lang="en-US" altLang="ja-JP"/>
              <a:pPr>
                <a:defRPr/>
              </a:pPr>
              <a:t>‹#›</a:t>
            </a:fld>
            <a:endParaRPr lang="en-US" altLang="ja-JP" dirty="0"/>
          </a:p>
        </p:txBody>
      </p:sp>
      <p:sp>
        <p:nvSpPr>
          <p:cNvPr id="3076"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3077"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21" name="Text Box 10"/>
          <p:cNvSpPr txBox="1">
            <a:spLocks noChangeArrowheads="1"/>
          </p:cNvSpPr>
          <p:nvPr userDrawn="1"/>
        </p:nvSpPr>
        <p:spPr bwMode="auto">
          <a:xfrm>
            <a:off x="128588" y="-26988"/>
            <a:ext cx="4640262" cy="276226"/>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307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8"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816893025"/>
      </p:ext>
    </p:extLst>
  </p:cSld>
  <p:clrMap bg1="lt1" tx1="dk1" bg2="lt2" tx2="dk2" accent1="accent1" accent2="accent2" accent3="accent3" accent4="accent4" accent5="accent5" accent6="accent6" hlink="hlink" folHlink="folHlink"/>
  <p:sldLayoutIdLst>
    <p:sldLayoutId id="2147484241" r:id="rId1"/>
    <p:sldLayoutId id="2147484242" r:id="rId2"/>
    <p:sldLayoutId id="2147484243" r:id="rId3"/>
    <p:sldLayoutId id="2147484244" r:id="rId4"/>
    <p:sldLayoutId id="2147484245" r:id="rId5"/>
    <p:sldLayoutId id="2147484246" r:id="rId6"/>
    <p:sldLayoutId id="2147484247" r:id="rId7"/>
    <p:sldLayoutId id="2147484248" r:id="rId8"/>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900" indent="-342900"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3000" indent="-228600"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6002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4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6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C4B29A-8BCF-4196-B037-AD06A012DBE1}"/>
              </a:ext>
            </a:extLst>
          </p:cNvPr>
          <p:cNvSpPr>
            <a:spLocks noGrp="1"/>
          </p:cNvSpPr>
          <p:nvPr>
            <p:ph type="title"/>
          </p:nvPr>
        </p:nvSpPr>
        <p:spPr>
          <a:xfrm>
            <a:off x="0" y="309657"/>
            <a:ext cx="8697416" cy="584775"/>
          </a:xfrm>
        </p:spPr>
        <p:txBody>
          <a:bodyPr>
            <a:normAutofit/>
          </a:bodyPr>
          <a:lstStyle/>
          <a:p>
            <a:r>
              <a:rPr lang="ja-JP" altLang="en-US" sz="2800" dirty="0"/>
              <a:t>食品産業におけるガバナンスと</a:t>
            </a:r>
            <a:r>
              <a:rPr lang="en-US" altLang="ja-JP" sz="2800" dirty="0"/>
              <a:t>CSV</a:t>
            </a:r>
            <a:r>
              <a:rPr lang="ja-JP" altLang="en-US" sz="2800" dirty="0"/>
              <a:t>経営</a:t>
            </a:r>
            <a:endParaRPr kumimoji="1" lang="ja-JP" altLang="en-US" dirty="0"/>
          </a:p>
        </p:txBody>
      </p:sp>
      <p:sp>
        <p:nvSpPr>
          <p:cNvPr id="3" name="フッター プレースホルダー 2">
            <a:extLst>
              <a:ext uri="{FF2B5EF4-FFF2-40B4-BE49-F238E27FC236}">
                <a16:creationId xmlns:a16="http://schemas.microsoft.com/office/drawing/2014/main" id="{08A2F508-954E-4946-8B3B-3E3BE56A89D5}"/>
              </a:ext>
            </a:extLst>
          </p:cNvPr>
          <p:cNvSpPr>
            <a:spLocks noGrp="1"/>
          </p:cNvSpPr>
          <p:nvPr>
            <p:ph type="ftr" sz="quarter" idx="11"/>
          </p:nvPr>
        </p:nvSpPr>
        <p:spPr/>
        <p:txBody>
          <a:bodyPr/>
          <a:lstStyle/>
          <a:p>
            <a:pPr marL="0" marR="0" lvl="0" indent="0" algn="ctr" defTabSz="844083" rtl="0" eaLnBrk="1" fontAlgn="base" latinLnBrk="0" hangingPunct="1">
              <a:lnSpc>
                <a:spcPct val="10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prstClr val="black">
                    <a:lumMod val="50000"/>
                    <a:lumOff val="50000"/>
                  </a:prstClr>
                </a:solidFill>
                <a:effectLst/>
                <a:uLnTx/>
                <a:uFillTx/>
                <a:latin typeface="Meiryo UI"/>
                <a:ea typeface="Meiryo UI"/>
                <a:cs typeface="+mn-cs"/>
              </a:rPr>
              <a:t>Copyright (C) 2022 MAFF All Rights Reserved.</a:t>
            </a:r>
          </a:p>
        </p:txBody>
      </p:sp>
      <p:sp>
        <p:nvSpPr>
          <p:cNvPr id="11" name="角丸四角形 49">
            <a:extLst>
              <a:ext uri="{FF2B5EF4-FFF2-40B4-BE49-F238E27FC236}">
                <a16:creationId xmlns:a16="http://schemas.microsoft.com/office/drawing/2014/main" id="{7D22E61E-7683-9B04-6523-6B56F61FB2E3}"/>
              </a:ext>
            </a:extLst>
          </p:cNvPr>
          <p:cNvSpPr/>
          <p:nvPr/>
        </p:nvSpPr>
        <p:spPr>
          <a:xfrm>
            <a:off x="0" y="940219"/>
            <a:ext cx="9606459" cy="472557"/>
          </a:xfrm>
          <a:prstGeom prst="roundRect">
            <a:avLst>
              <a:gd name="adj" fmla="val 3324"/>
            </a:avLst>
          </a:prstGeom>
          <a:solidFill>
            <a:schemeClr val="bg1">
              <a:lumMod val="8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ts val="1800"/>
              </a:spcBef>
              <a:spcAft>
                <a:spcPct val="0"/>
              </a:spcAft>
              <a:buClrTx/>
              <a:buSzTx/>
              <a:buFontTx/>
              <a:buNone/>
              <a:tabLst/>
              <a:defRPr/>
            </a:pPr>
            <a:r>
              <a:rPr kumimoji="1" lang="ja-JP" altLang="en-US" sz="2100" b="0" i="0" u="none" strike="noStrike" kern="1200" cap="none" spc="0" normalizeH="0" baseline="0" noProof="0" dirty="0">
                <a:ln>
                  <a:noFill/>
                </a:ln>
                <a:solidFill>
                  <a:prstClr val="black"/>
                </a:solidFill>
                <a:effectLst/>
                <a:uLnTx/>
                <a:uFillTx/>
                <a:latin typeface="Meiryo UI"/>
                <a:ea typeface="Meiryo UI"/>
                <a:cs typeface="+mn-cs"/>
              </a:rPr>
              <a:t>食品産業における</a:t>
            </a:r>
            <a:r>
              <a:rPr kumimoji="1" lang="en-US" altLang="ja-JP" sz="2100" b="0" i="0" u="none" strike="noStrike" kern="1200" cap="none" spc="0" normalizeH="0" baseline="0" noProof="0" dirty="0">
                <a:ln>
                  <a:noFill/>
                </a:ln>
                <a:solidFill>
                  <a:prstClr val="black"/>
                </a:solidFill>
                <a:effectLst/>
                <a:uLnTx/>
                <a:uFillTx/>
                <a:latin typeface="Meiryo UI"/>
                <a:ea typeface="Meiryo UI"/>
                <a:cs typeface="+mn-cs"/>
              </a:rPr>
              <a:t>CSV</a:t>
            </a:r>
            <a:r>
              <a:rPr kumimoji="1" lang="ja-JP" altLang="en-US" sz="2100" b="0" i="0" u="none" strike="noStrike" kern="1200" cap="none" spc="0" normalizeH="0" baseline="0" noProof="0" dirty="0">
                <a:ln>
                  <a:noFill/>
                </a:ln>
                <a:solidFill>
                  <a:prstClr val="black"/>
                </a:solidFill>
                <a:effectLst/>
                <a:uLnTx/>
                <a:uFillTx/>
                <a:latin typeface="Meiryo UI"/>
                <a:ea typeface="Meiryo UI"/>
                <a:cs typeface="+mn-cs"/>
              </a:rPr>
              <a:t>の取組</a:t>
            </a:r>
          </a:p>
          <a:p>
            <a:pPr marL="0" marR="0" lvl="0" indent="0" algn="l" defTabSz="914400" rtl="0" eaLnBrk="0" fontAlgn="base" latinLnBrk="0" hangingPunct="0">
              <a:lnSpc>
                <a:spcPct val="100000"/>
              </a:lnSpc>
              <a:spcBef>
                <a:spcPts val="1800"/>
              </a:spcBef>
              <a:spcAft>
                <a:spcPct val="0"/>
              </a:spcAft>
              <a:buClrTx/>
              <a:buSzTx/>
              <a:buFontTx/>
              <a:buNone/>
              <a:tabLst/>
              <a:defRPr/>
            </a:pPr>
            <a:endParaRPr kumimoji="1" lang="ja-JP" altLang="en-US" sz="21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1800"/>
              </a:spcBef>
              <a:spcAft>
                <a:spcPct val="0"/>
              </a:spcAft>
              <a:buClrTx/>
              <a:buSzTx/>
              <a:buFontTx/>
              <a:buNone/>
              <a:tabLst/>
              <a:defRPr/>
            </a:pPr>
            <a:endParaRPr kumimoji="1" lang="ja-JP" altLang="en-US" sz="21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 name="スライド番号プレースホルダー 3">
            <a:extLst>
              <a:ext uri="{FF2B5EF4-FFF2-40B4-BE49-F238E27FC236}">
                <a16:creationId xmlns:a16="http://schemas.microsoft.com/office/drawing/2014/main" id="{1F93F498-5AA7-4D41-A5EE-7FD3E02D8A02}"/>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8DD2BA-7463-4871-B0F9-551092CDA83E}" type="slidenum">
              <a:rPr kumimoji="1" lang="ja-JP" altLang="en-US" sz="1110" b="0" i="0" u="none" strike="noStrike" kern="1200" cap="none" spc="0" normalizeH="0" baseline="0" noProof="0" smtClean="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1" lang="ja-JP" altLang="en-US" sz="1110" b="0"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endParaRPr>
          </a:p>
        </p:txBody>
      </p:sp>
      <p:graphicFrame>
        <p:nvGraphicFramePr>
          <p:cNvPr id="9" name="表 9">
            <a:extLst>
              <a:ext uri="{FF2B5EF4-FFF2-40B4-BE49-F238E27FC236}">
                <a16:creationId xmlns:a16="http://schemas.microsoft.com/office/drawing/2014/main" id="{716C2F7B-90B3-430B-8E42-DC5528886858}"/>
              </a:ext>
            </a:extLst>
          </p:cNvPr>
          <p:cNvGraphicFramePr>
            <a:graphicFrameLocks noGrp="1"/>
          </p:cNvGraphicFramePr>
          <p:nvPr>
            <p:extLst>
              <p:ext uri="{D42A27DB-BD31-4B8C-83A1-F6EECF244321}">
                <p14:modId xmlns:p14="http://schemas.microsoft.com/office/powerpoint/2010/main" val="3132768954"/>
              </p:ext>
            </p:extLst>
          </p:nvPr>
        </p:nvGraphicFramePr>
        <p:xfrm>
          <a:off x="122835" y="1791139"/>
          <a:ext cx="9483624" cy="4645049"/>
        </p:xfrm>
        <a:graphic>
          <a:graphicData uri="http://schemas.openxmlformats.org/drawingml/2006/table">
            <a:tbl>
              <a:tblPr firstRow="1" bandRow="1">
                <a:tableStyleId>{5C22544A-7EE6-4342-B048-85BDC9FD1C3A}</a:tableStyleId>
              </a:tblPr>
              <a:tblGrid>
                <a:gridCol w="2093860">
                  <a:extLst>
                    <a:ext uri="{9D8B030D-6E8A-4147-A177-3AD203B41FA5}">
                      <a16:colId xmlns:a16="http://schemas.microsoft.com/office/drawing/2014/main" val="4250302042"/>
                    </a:ext>
                  </a:extLst>
                </a:gridCol>
                <a:gridCol w="3528392">
                  <a:extLst>
                    <a:ext uri="{9D8B030D-6E8A-4147-A177-3AD203B41FA5}">
                      <a16:colId xmlns:a16="http://schemas.microsoft.com/office/drawing/2014/main" val="3044388672"/>
                    </a:ext>
                  </a:extLst>
                </a:gridCol>
                <a:gridCol w="3861372">
                  <a:extLst>
                    <a:ext uri="{9D8B030D-6E8A-4147-A177-3AD203B41FA5}">
                      <a16:colId xmlns:a16="http://schemas.microsoft.com/office/drawing/2014/main" val="174148957"/>
                    </a:ext>
                  </a:extLst>
                </a:gridCol>
              </a:tblGrid>
              <a:tr h="356488">
                <a:tc>
                  <a:txBody>
                    <a:bodyPr/>
                    <a:lstStyle/>
                    <a:p>
                      <a:r>
                        <a:rPr kumimoji="1" lang="en-US" altLang="ja-JP" dirty="0"/>
                        <a:t>3</a:t>
                      </a:r>
                      <a:r>
                        <a:rPr kumimoji="1" lang="ja-JP" altLang="en-US" dirty="0"/>
                        <a:t>つの共通価値</a:t>
                      </a:r>
                    </a:p>
                  </a:txBody>
                  <a:tcPr/>
                </a:tc>
                <a:tc>
                  <a:txBody>
                    <a:bodyPr/>
                    <a:lstStyle/>
                    <a:p>
                      <a:r>
                        <a:rPr kumimoji="1" lang="ja-JP" altLang="en-US" dirty="0"/>
                        <a:t>アプローチ方法</a:t>
                      </a:r>
                    </a:p>
                  </a:txBody>
                  <a:tcPr/>
                </a:tc>
                <a:tc>
                  <a:txBody>
                    <a:bodyPr/>
                    <a:lstStyle/>
                    <a:p>
                      <a:r>
                        <a:rPr kumimoji="1" lang="ja-JP" altLang="en-US" dirty="0"/>
                        <a:t>実践例</a:t>
                      </a:r>
                    </a:p>
                  </a:txBody>
                  <a:tcPr/>
                </a:tc>
                <a:extLst>
                  <a:ext uri="{0D108BD9-81ED-4DB2-BD59-A6C34878D82A}">
                    <a16:rowId xmlns:a16="http://schemas.microsoft.com/office/drawing/2014/main" val="3267307802"/>
                  </a:ext>
                </a:extLst>
              </a:tr>
              <a:tr h="10059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①自社製品やサービスの見直し</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dirty="0"/>
                    </a:p>
                  </a:txBody>
                  <a:tcPr/>
                </a:tc>
                <a:tc>
                  <a:txBody>
                    <a:bodyPr/>
                    <a:lstStyle/>
                    <a:p>
                      <a:r>
                        <a:rPr kumimoji="1" lang="ja-JP" altLang="en-US" sz="1600" dirty="0"/>
                        <a:t>社会的な課題を解決する新しい商品やサービスを生み出すことにより「社会価値」と「企業価値」の両立を図るアプローチ　</a:t>
                      </a:r>
                    </a:p>
                  </a:txBody>
                  <a:tcPr/>
                </a:tc>
                <a:tc>
                  <a:txBody>
                    <a:bodyPr/>
                    <a:lstStyle/>
                    <a:p>
                      <a:r>
                        <a:rPr kumimoji="1" lang="ja-JP" altLang="en-US" sz="1600" dirty="0"/>
                        <a:t>・生活習慣病の予防につながるような商品の開発</a:t>
                      </a:r>
                      <a:endParaRPr kumimoji="1" lang="en-US" altLang="ja-JP" sz="1600" dirty="0"/>
                    </a:p>
                    <a:p>
                      <a:r>
                        <a:rPr kumimoji="1" lang="ja-JP" altLang="en-US" sz="1600" dirty="0"/>
                        <a:t>・</a:t>
                      </a:r>
                      <a:r>
                        <a:rPr kumimoji="1" lang="ja-JP" altLang="en-US" sz="1600" b="0" kern="1200" dirty="0">
                          <a:solidFill>
                            <a:schemeClr val="dk1"/>
                          </a:solidFill>
                          <a:effectLst/>
                        </a:rPr>
                        <a:t>健康素材を添加した商品開発</a:t>
                      </a:r>
                      <a:endParaRPr kumimoji="1" lang="ja-JP" altLang="en-US" sz="1600" dirty="0"/>
                    </a:p>
                  </a:txBody>
                  <a:tcPr/>
                </a:tc>
                <a:extLst>
                  <a:ext uri="{0D108BD9-81ED-4DB2-BD59-A6C34878D82A}">
                    <a16:rowId xmlns:a16="http://schemas.microsoft.com/office/drawing/2014/main" val="1489538668"/>
                  </a:ext>
                </a:extLst>
              </a:tr>
              <a:tr h="17527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②バリューチェーン</a:t>
                      </a:r>
                      <a:r>
                        <a:rPr kumimoji="1" lang="en-US" altLang="ja-JP" sz="1000" dirty="0"/>
                        <a:t>※</a:t>
                      </a:r>
                      <a:r>
                        <a:rPr kumimoji="1" lang="ja-JP" altLang="en-US" sz="1600" dirty="0"/>
                        <a:t>全体の生産性の改善</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t>※</a:t>
                      </a:r>
                      <a:r>
                        <a:rPr kumimoji="1" lang="ja-JP" altLang="en-US" sz="1200" dirty="0"/>
                        <a:t>製品の開発、製造、販売、労務などの価値の連鎖</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バリューチェーン全体を見直すことにより、潜在的・関連的な社会的課題を解決すると同時にコスト削減等の企業価値の創造を実現するアプローチ</a:t>
                      </a:r>
                    </a:p>
                  </a:txBody>
                  <a:tcPr/>
                </a:tc>
                <a:tc>
                  <a:txBody>
                    <a:bodyPr/>
                    <a:lstStyle/>
                    <a:p>
                      <a:r>
                        <a:rPr kumimoji="1" lang="ja-JP" altLang="en-US" sz="1600" dirty="0"/>
                        <a:t>・品質の高い原料を安定的に仕入れるために農家を育成する</a:t>
                      </a:r>
                      <a:endParaRPr kumimoji="1" lang="en-US" altLang="ja-JP" sz="1600" dirty="0"/>
                    </a:p>
                    <a:p>
                      <a:r>
                        <a:rPr kumimoji="1" lang="ja-JP" altLang="en-US" sz="1600" dirty="0"/>
                        <a:t>・</a:t>
                      </a:r>
                      <a:r>
                        <a:rPr kumimoji="1" lang="en-US" altLang="ja-JP" sz="1600" b="0" kern="1200" dirty="0">
                          <a:solidFill>
                            <a:schemeClr val="dk1"/>
                          </a:solidFill>
                          <a:effectLst/>
                        </a:rPr>
                        <a:t>CO2</a:t>
                      </a:r>
                      <a:r>
                        <a:rPr kumimoji="1" lang="ja-JP" altLang="en-US" sz="1600" b="0" kern="1200" dirty="0">
                          <a:solidFill>
                            <a:schemeClr val="dk1"/>
                          </a:solidFill>
                          <a:effectLst/>
                        </a:rPr>
                        <a:t>の削減や水の使用量削減、工場建設時の環境保全</a:t>
                      </a:r>
                      <a:endParaRPr kumimoji="1" lang="en-US" altLang="ja-JP" sz="1600" b="0" kern="1200" dirty="0">
                        <a:solidFill>
                          <a:schemeClr val="dk1"/>
                        </a:solidFill>
                        <a:effectLst/>
                      </a:endParaRPr>
                    </a:p>
                    <a:p>
                      <a:r>
                        <a:rPr kumimoji="1" lang="ja-JP" altLang="en-US" sz="1600" dirty="0"/>
                        <a:t>・供給不足で材料原価が高騰するようなリスクに対し、調達先を新しく見つけ育て安定的な調達先を確保</a:t>
                      </a:r>
                    </a:p>
                  </a:txBody>
                  <a:tcPr/>
                </a:tc>
                <a:extLst>
                  <a:ext uri="{0D108BD9-81ED-4DB2-BD59-A6C34878D82A}">
                    <a16:rowId xmlns:a16="http://schemas.microsoft.com/office/drawing/2014/main" val="3089214849"/>
                  </a:ext>
                </a:extLst>
              </a:tr>
              <a:tr h="14750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③産業クラスター</a:t>
                      </a:r>
                      <a:r>
                        <a:rPr kumimoji="1" lang="en-US" altLang="ja-JP" sz="1000" dirty="0"/>
                        <a:t>※</a:t>
                      </a:r>
                      <a:r>
                        <a:rPr kumimoji="1" lang="ja-JP" altLang="en-US" sz="1600" dirty="0"/>
                        <a:t>の創出（地域貢献）</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t>※</a:t>
                      </a:r>
                      <a:r>
                        <a:rPr kumimoji="1" lang="ja-JP" altLang="en-US" sz="1200" dirty="0"/>
                        <a:t>大学や企業等が連携し、イノベーションや産業創生に取組むシステム</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自社の企業価値を高めるため、生産性やイノベーションに影響を与える産業クラスターを形成し、社会的課題の解決を図ろうとするアプローチ</a:t>
                      </a:r>
                    </a:p>
                  </a:txBody>
                  <a:tcPr/>
                </a:tc>
                <a:tc>
                  <a:txBody>
                    <a:bodyPr/>
                    <a:lstStyle/>
                    <a:p>
                      <a:r>
                        <a:rPr kumimoji="1" lang="ja-JP" altLang="en-US" sz="1600" dirty="0"/>
                        <a:t>・栄養学の知識を親子参加型のプログラムで発信</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・循環型農業を取り入れる</a:t>
                      </a:r>
                    </a:p>
                    <a:p>
                      <a:r>
                        <a:rPr kumimoji="1" lang="ja-JP" altLang="en-US" sz="1600" dirty="0"/>
                        <a:t>・共同出資会社で使用済プラスチックの再資源化に取り組む</a:t>
                      </a:r>
                    </a:p>
                  </a:txBody>
                  <a:tcPr/>
                </a:tc>
                <a:extLst>
                  <a:ext uri="{0D108BD9-81ED-4DB2-BD59-A6C34878D82A}">
                    <a16:rowId xmlns:a16="http://schemas.microsoft.com/office/drawing/2014/main" val="1288937397"/>
                  </a:ext>
                </a:extLst>
              </a:tr>
            </a:tbl>
          </a:graphicData>
        </a:graphic>
      </p:graphicFrame>
      <p:sp>
        <p:nvSpPr>
          <p:cNvPr id="12" name="テキスト ボックス 11">
            <a:extLst>
              <a:ext uri="{FF2B5EF4-FFF2-40B4-BE49-F238E27FC236}">
                <a16:creationId xmlns:a16="http://schemas.microsoft.com/office/drawing/2014/main" id="{9F358615-608C-4DD6-902A-A3827DECA06A}"/>
              </a:ext>
            </a:extLst>
          </p:cNvPr>
          <p:cNvSpPr txBox="1"/>
          <p:nvPr/>
        </p:nvSpPr>
        <p:spPr>
          <a:xfrm>
            <a:off x="23614" y="1391028"/>
            <a:ext cx="6208751"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srgbClr val="1B1B1B"/>
                </a:solidFill>
                <a:effectLst/>
                <a:uLnTx/>
                <a:uFillTx/>
                <a:latin typeface="Meiryo UI"/>
                <a:ea typeface="Meiryo UI"/>
                <a:cs typeface="+mn-cs"/>
              </a:rPr>
              <a:t>CSV</a:t>
            </a:r>
            <a:r>
              <a:rPr kumimoji="1" lang="ja-JP" altLang="en-US" sz="2000" b="0" i="0" u="none" strike="noStrike" kern="1200" cap="none" spc="0" normalizeH="0" baseline="0" noProof="0" dirty="0">
                <a:ln>
                  <a:noFill/>
                </a:ln>
                <a:solidFill>
                  <a:srgbClr val="1B1B1B"/>
                </a:solidFill>
                <a:effectLst/>
                <a:uLnTx/>
                <a:uFillTx/>
                <a:latin typeface="Meiryo UI"/>
                <a:ea typeface="Meiryo UI"/>
                <a:cs typeface="+mn-cs"/>
              </a:rPr>
              <a:t>経営を実践するための</a:t>
            </a:r>
            <a:r>
              <a:rPr kumimoji="1" lang="en-US" altLang="ja-JP" sz="2000" b="0" i="0" u="none" strike="noStrike" kern="1200" cap="none" spc="0" normalizeH="0" baseline="0" noProof="0" dirty="0">
                <a:ln>
                  <a:noFill/>
                </a:ln>
                <a:solidFill>
                  <a:srgbClr val="1B1B1B"/>
                </a:solidFill>
                <a:effectLst/>
                <a:uLnTx/>
                <a:uFillTx/>
                <a:latin typeface="Meiryo UI"/>
                <a:ea typeface="Meiryo UI"/>
                <a:cs typeface="+mn-cs"/>
              </a:rPr>
              <a:t>3</a:t>
            </a:r>
            <a:r>
              <a:rPr kumimoji="1" lang="ja-JP" altLang="en-US" sz="2000" b="0" i="0" u="none" strike="noStrike" kern="1200" cap="none" spc="0" normalizeH="0" baseline="0" noProof="0" dirty="0">
                <a:ln>
                  <a:noFill/>
                </a:ln>
                <a:solidFill>
                  <a:srgbClr val="1B1B1B"/>
                </a:solidFill>
                <a:effectLst/>
                <a:uLnTx/>
                <a:uFillTx/>
                <a:latin typeface="Meiryo UI"/>
                <a:ea typeface="Meiryo UI"/>
                <a:cs typeface="+mn-cs"/>
              </a:rPr>
              <a:t>つの共通価値とアプローチ方法</a:t>
            </a:r>
            <a:endParaRPr kumimoji="1" lang="ja-JP" altLang="en-US" sz="20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5" name="テキスト ボックス 4">
            <a:extLst>
              <a:ext uri="{FF2B5EF4-FFF2-40B4-BE49-F238E27FC236}">
                <a16:creationId xmlns:a16="http://schemas.microsoft.com/office/drawing/2014/main" id="{836E7E36-1AAA-4185-9467-6182B57AA938}"/>
              </a:ext>
            </a:extLst>
          </p:cNvPr>
          <p:cNvSpPr txBox="1"/>
          <p:nvPr/>
        </p:nvSpPr>
        <p:spPr>
          <a:xfrm>
            <a:off x="105458" y="6414441"/>
            <a:ext cx="3768980" cy="338554"/>
          </a:xfrm>
          <a:prstGeom prst="rect">
            <a:avLst/>
          </a:prstGeom>
          <a:noFill/>
        </p:spPr>
        <p:txBody>
          <a:bodyPr wrap="none" rtlCol="0">
            <a:spAutoFit/>
          </a:bodyPr>
          <a:lstStyle/>
          <a:p>
            <a:r>
              <a:rPr kumimoji="1" lang="ja-JP" altLang="en-US" sz="1600" dirty="0">
                <a:latin typeface="Meiryo UI" panose="020B0604030504040204" pitchFamily="50" charset="-128"/>
                <a:ea typeface="Meiryo UI" panose="020B0604030504040204" pitchFamily="50" charset="-128"/>
              </a:rPr>
              <a:t>①～③は一例で、これ以外にも考えられます</a:t>
            </a:r>
          </a:p>
        </p:txBody>
      </p:sp>
    </p:spTree>
    <p:extLst>
      <p:ext uri="{BB962C8B-B14F-4D97-AF65-F5344CB8AC3E}">
        <p14:creationId xmlns:p14="http://schemas.microsoft.com/office/powerpoint/2010/main" val="844728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2771362" y="277618"/>
            <a:ext cx="5926054" cy="584775"/>
          </a:xfrm>
        </p:spPr>
        <p:txBody>
          <a:bodyPr>
            <a:noAutofit/>
          </a:bodyPr>
          <a:lstStyle/>
          <a:p>
            <a:r>
              <a:rPr lang="ja-JP" altLang="en-US" sz="2400" dirty="0"/>
              <a:t>食品産業におけるガバナンスと</a:t>
            </a:r>
            <a:r>
              <a:rPr lang="en-US" altLang="ja-JP" sz="2400" dirty="0"/>
              <a:t>CSV</a:t>
            </a:r>
            <a:r>
              <a:rPr lang="ja-JP" altLang="en-US" sz="2400" dirty="0"/>
              <a:t>経営</a:t>
            </a:r>
            <a:endParaRPr kumimoji="1" lang="ja-JP" altLang="en-US" sz="2400" dirty="0"/>
          </a:p>
        </p:txBody>
      </p:sp>
      <p:sp>
        <p:nvSpPr>
          <p:cNvPr id="53322" name="フッター プレースホルダー 5"/>
          <p:cNvSpPr>
            <a:spLocks noGrp="1"/>
          </p:cNvSpPr>
          <p:nvPr>
            <p:ph type="ftr" sz="quarter" idx="11"/>
          </p:nvPr>
        </p:nvSpPr>
        <p:spPr bwMode="auto">
          <a:xfrm>
            <a:off x="3416829" y="6644382"/>
            <a:ext cx="4992555" cy="2410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817" indent="-263776" eaLnBrk="0" hangingPunct="0">
              <a:defRPr kumimoji="1">
                <a:solidFill>
                  <a:schemeClr val="tx1"/>
                </a:solidFill>
                <a:latin typeface="Century Gothic" pitchFamily="34" charset="0"/>
                <a:ea typeface="ＭＳ Ｐゴシック" charset="-128"/>
              </a:defRPr>
            </a:lvl2pPr>
            <a:lvl3pPr marL="1055103" indent="-211021" eaLnBrk="0" hangingPunct="0">
              <a:defRPr kumimoji="1">
                <a:solidFill>
                  <a:schemeClr val="tx1"/>
                </a:solidFill>
                <a:latin typeface="Century Gothic" pitchFamily="34" charset="0"/>
                <a:ea typeface="ＭＳ Ｐゴシック" charset="-128"/>
              </a:defRPr>
            </a:lvl3pPr>
            <a:lvl4pPr marL="1477145" indent="-211021" eaLnBrk="0" hangingPunct="0">
              <a:defRPr kumimoji="1">
                <a:solidFill>
                  <a:schemeClr val="tx1"/>
                </a:solidFill>
                <a:latin typeface="Century Gothic" pitchFamily="34" charset="0"/>
                <a:ea typeface="ＭＳ Ｐゴシック" charset="-128"/>
              </a:defRPr>
            </a:lvl4pPr>
            <a:lvl5pPr marL="1899186" indent="-211021" eaLnBrk="0" hangingPunct="0">
              <a:defRPr kumimoji="1">
                <a:solidFill>
                  <a:schemeClr val="tx1"/>
                </a:solidFill>
                <a:latin typeface="Century Gothic" pitchFamily="34" charset="0"/>
                <a:ea typeface="ＭＳ Ｐゴシック" charset="-128"/>
              </a:defRPr>
            </a:lvl5pPr>
            <a:lvl6pPr marL="2321227" indent="-211021"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3269" indent="-211021"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5310" indent="-211021"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7351" indent="-211021"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Century Gothic" pitchFamily="34" charset="0"/>
                <a:ea typeface="メイリオ" pitchFamily="50" charset="-128"/>
                <a:cs typeface="+mn-cs"/>
              </a:rPr>
              <a:t>Copyright (C) 2022 MAFF All Rights Reserved.</a:t>
            </a:r>
          </a:p>
        </p:txBody>
      </p:sp>
      <p:sp>
        <p:nvSpPr>
          <p:cNvPr id="12" name="角丸四角形 49">
            <a:extLst>
              <a:ext uri="{FF2B5EF4-FFF2-40B4-BE49-F238E27FC236}">
                <a16:creationId xmlns:a16="http://schemas.microsoft.com/office/drawing/2014/main" id="{7416D2E7-630A-493E-8E88-44FD4A8F81CB}"/>
              </a:ext>
            </a:extLst>
          </p:cNvPr>
          <p:cNvSpPr/>
          <p:nvPr/>
        </p:nvSpPr>
        <p:spPr>
          <a:xfrm>
            <a:off x="1065404" y="1692449"/>
            <a:ext cx="7920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5" name="角丸四角形 49">
            <a:extLst>
              <a:ext uri="{FF2B5EF4-FFF2-40B4-BE49-F238E27FC236}">
                <a16:creationId xmlns:a16="http://schemas.microsoft.com/office/drawing/2014/main" id="{B7D9E9C2-6908-407F-9A09-D3FFD30EF6FE}"/>
              </a:ext>
            </a:extLst>
          </p:cNvPr>
          <p:cNvSpPr/>
          <p:nvPr/>
        </p:nvSpPr>
        <p:spPr>
          <a:xfrm>
            <a:off x="5241032" y="1716638"/>
            <a:ext cx="2016224"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1" name="角丸四角形 49">
            <a:extLst>
              <a:ext uri="{FF2B5EF4-FFF2-40B4-BE49-F238E27FC236}">
                <a16:creationId xmlns:a16="http://schemas.microsoft.com/office/drawing/2014/main" id="{2A07B864-393C-4083-AB8E-FEDEB955694C}"/>
              </a:ext>
            </a:extLst>
          </p:cNvPr>
          <p:cNvSpPr/>
          <p:nvPr/>
        </p:nvSpPr>
        <p:spPr>
          <a:xfrm>
            <a:off x="110762" y="939448"/>
            <a:ext cx="9684477" cy="827395"/>
          </a:xfrm>
          <a:prstGeom prst="roundRect">
            <a:avLst>
              <a:gd name="adj" fmla="val 3324"/>
            </a:avLst>
          </a:prstGeom>
          <a:solidFill>
            <a:schemeClr val="bg1">
              <a:lumMod val="8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ts val="1800"/>
              </a:spcBef>
              <a:spcAft>
                <a:spcPct val="0"/>
              </a:spcAft>
              <a:buClrTx/>
              <a:buSzTx/>
              <a:buFontTx/>
              <a:buNone/>
              <a:tabLst/>
              <a:defRPr/>
            </a:pPr>
            <a:r>
              <a:rPr kumimoji="1" lang="ja-JP" altLang="en-US" sz="2000" i="0" u="none" strike="noStrike" kern="1200" cap="none" spc="0" normalizeH="0" baseline="0" noProof="0" dirty="0">
                <a:ln>
                  <a:noFill/>
                </a:ln>
                <a:solidFill>
                  <a:prstClr val="black"/>
                </a:solidFill>
                <a:effectLst/>
                <a:uLnTx/>
                <a:uFillTx/>
                <a:latin typeface="Meiryo UI"/>
                <a:ea typeface="Meiryo UI"/>
                <a:cs typeface="+mn-cs"/>
              </a:rPr>
              <a:t>食品関連事業者が取り組む</a:t>
            </a:r>
            <a:r>
              <a:rPr kumimoji="1" lang="en-US" altLang="ja-JP" sz="2000" i="0" u="none" strike="noStrike" kern="1200" cap="none" spc="0" normalizeH="0" baseline="0" noProof="0" dirty="0">
                <a:ln>
                  <a:noFill/>
                </a:ln>
                <a:solidFill>
                  <a:prstClr val="black"/>
                </a:solidFill>
                <a:effectLst/>
                <a:uLnTx/>
                <a:uFillTx/>
                <a:latin typeface="Meiryo UI"/>
                <a:ea typeface="Meiryo UI"/>
                <a:cs typeface="+mn-cs"/>
              </a:rPr>
              <a:t>CSV</a:t>
            </a:r>
            <a:r>
              <a:rPr kumimoji="1" lang="ja-JP" altLang="en-US" sz="2000" i="0" u="none" strike="noStrike" kern="1200" cap="none" spc="0" normalizeH="0" baseline="0" noProof="0" dirty="0">
                <a:ln>
                  <a:noFill/>
                </a:ln>
                <a:solidFill>
                  <a:prstClr val="black"/>
                </a:solidFill>
                <a:effectLst/>
                <a:uLnTx/>
                <a:uFillTx/>
                <a:latin typeface="Meiryo UI"/>
                <a:ea typeface="Meiryo UI"/>
                <a:cs typeface="+mn-cs"/>
              </a:rPr>
              <a:t>経営の実践例を１つ挙げて、どの共通価値にアプローチしているか、また「社会価値」・　「企業価値」にどのように貢献しているかを考え、記入してください</a:t>
            </a:r>
          </a:p>
        </p:txBody>
      </p:sp>
      <p:sp>
        <p:nvSpPr>
          <p:cNvPr id="16" name="角丸四角形 49">
            <a:extLst>
              <a:ext uri="{FF2B5EF4-FFF2-40B4-BE49-F238E27FC236}">
                <a16:creationId xmlns:a16="http://schemas.microsoft.com/office/drawing/2014/main" id="{8C4F98AB-0DC8-48BD-9D82-C74EB30A27B6}"/>
              </a:ext>
            </a:extLst>
          </p:cNvPr>
          <p:cNvSpPr/>
          <p:nvPr/>
        </p:nvSpPr>
        <p:spPr>
          <a:xfrm>
            <a:off x="4472946" y="1886838"/>
            <a:ext cx="1440160"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記入者：</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8" name="角丸四角形 49">
            <a:extLst>
              <a:ext uri="{FF2B5EF4-FFF2-40B4-BE49-F238E27FC236}">
                <a16:creationId xmlns:a16="http://schemas.microsoft.com/office/drawing/2014/main" id="{E8D20747-24AE-4C96-A7B7-F71D288BB680}"/>
              </a:ext>
            </a:extLst>
          </p:cNvPr>
          <p:cNvSpPr/>
          <p:nvPr/>
        </p:nvSpPr>
        <p:spPr>
          <a:xfrm>
            <a:off x="5723690" y="1830551"/>
            <a:ext cx="2520280"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endParaRPr kumimoji="1" lang="en-US" altLang="ja-JP" sz="20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9" name="角丸四角形 49">
            <a:extLst>
              <a:ext uri="{FF2B5EF4-FFF2-40B4-BE49-F238E27FC236}">
                <a16:creationId xmlns:a16="http://schemas.microsoft.com/office/drawing/2014/main" id="{C0364133-2F01-497C-9030-3707D8D9C292}"/>
              </a:ext>
            </a:extLst>
          </p:cNvPr>
          <p:cNvSpPr/>
          <p:nvPr/>
        </p:nvSpPr>
        <p:spPr>
          <a:xfrm>
            <a:off x="285317" y="1852851"/>
            <a:ext cx="792088" cy="42788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Meiryo UI" panose="020B0604030504040204" pitchFamily="50" charset="-128"/>
              <a:ea typeface="Meiryo UI"/>
              <a:cs typeface="Meiryo UI" panose="020B0604030504040204" pitchFamily="50" charset="-128"/>
            </a:endParaRPr>
          </a:p>
        </p:txBody>
      </p:sp>
      <p:sp>
        <p:nvSpPr>
          <p:cNvPr id="20" name="角丸四角形 49">
            <a:extLst>
              <a:ext uri="{FF2B5EF4-FFF2-40B4-BE49-F238E27FC236}">
                <a16:creationId xmlns:a16="http://schemas.microsoft.com/office/drawing/2014/main" id="{97D49FED-66B0-443E-9298-81A6704E895F}"/>
              </a:ext>
            </a:extLst>
          </p:cNvPr>
          <p:cNvSpPr/>
          <p:nvPr/>
        </p:nvSpPr>
        <p:spPr>
          <a:xfrm>
            <a:off x="1140247" y="1852851"/>
            <a:ext cx="11827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チーム</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7" name="四角形: 角を丸くする 16">
            <a:extLst>
              <a:ext uri="{FF2B5EF4-FFF2-40B4-BE49-F238E27FC236}">
                <a16:creationId xmlns:a16="http://schemas.microsoft.com/office/drawing/2014/main" id="{16A2166B-725D-4B20-B620-502DA72E5FEE}"/>
              </a:ext>
            </a:extLst>
          </p:cNvPr>
          <p:cNvSpPr/>
          <p:nvPr/>
        </p:nvSpPr>
        <p:spPr>
          <a:xfrm>
            <a:off x="165067" y="278779"/>
            <a:ext cx="2555685" cy="584775"/>
          </a:xfrm>
          <a:prstGeom prst="roundRect">
            <a:avLst/>
          </a:prstGeom>
          <a:solidFill>
            <a:srgbClr val="FFC000"/>
          </a:solidFill>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Arial"/>
                <a:ea typeface="Meiryo UI"/>
                <a:cs typeface="+mn-cs"/>
              </a:rPr>
              <a:t>ワークショップ用</a:t>
            </a:r>
            <a:endParaRPr kumimoji="1" lang="en-US" altLang="ja-JP" sz="2400" b="0" i="0" u="none" strike="noStrike" kern="1200" cap="none" spc="0" normalizeH="0" baseline="0" noProof="0" dirty="0">
              <a:ln>
                <a:noFill/>
              </a:ln>
              <a:solidFill>
                <a:prstClr val="black"/>
              </a:solidFill>
              <a:effectLst/>
              <a:uLnTx/>
              <a:uFillTx/>
              <a:latin typeface="Arial"/>
              <a:ea typeface="Meiryo UI"/>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Arial"/>
                <a:ea typeface="Meiryo UI"/>
                <a:cs typeface="+mn-cs"/>
              </a:rPr>
              <a:t>事前課題</a:t>
            </a:r>
          </a:p>
        </p:txBody>
      </p:sp>
      <p:sp>
        <p:nvSpPr>
          <p:cNvPr id="21" name="角丸四角形 49">
            <a:extLst>
              <a:ext uri="{FF2B5EF4-FFF2-40B4-BE49-F238E27FC236}">
                <a16:creationId xmlns:a16="http://schemas.microsoft.com/office/drawing/2014/main" id="{5685FFA5-4045-A73B-1A3C-1C1B0385797C}"/>
              </a:ext>
            </a:extLst>
          </p:cNvPr>
          <p:cNvSpPr/>
          <p:nvPr/>
        </p:nvSpPr>
        <p:spPr>
          <a:xfrm>
            <a:off x="4953000" y="4071147"/>
            <a:ext cx="4842237" cy="2573233"/>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ts val="600"/>
              </a:spcBef>
              <a:spcAft>
                <a:spcPct val="0"/>
              </a:spcAft>
              <a:buClrTx/>
              <a:buSzTx/>
              <a:buFontTx/>
              <a:buNone/>
              <a:tabLst/>
              <a:defRPr/>
            </a:pPr>
            <a:r>
              <a:rPr kumimoji="1" lang="en-US" altLang="ja-JP" sz="20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rPr>
              <a:t>企業価値</a:t>
            </a:r>
            <a:r>
              <a:rPr kumimoji="1" lang="en-US" altLang="ja-JP" sz="20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rPr>
              <a:t>事業を通じて解決できる課題</a:t>
            </a:r>
            <a:endParaRPr kumimoji="1" lang="en-US" altLang="ja-JP" sz="20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600"/>
              </a:spcBef>
              <a:spcAft>
                <a:spcPct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rPr>
              <a:t>　</a:t>
            </a:r>
            <a:endParaRPr kumimoji="1" lang="en-US" altLang="ja-JP" sz="20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22" name="角丸四角形 49">
            <a:extLst>
              <a:ext uri="{FF2B5EF4-FFF2-40B4-BE49-F238E27FC236}">
                <a16:creationId xmlns:a16="http://schemas.microsoft.com/office/drawing/2014/main" id="{93E6D504-62DF-DFBB-7A43-6668427375D1}"/>
              </a:ext>
            </a:extLst>
          </p:cNvPr>
          <p:cNvSpPr/>
          <p:nvPr/>
        </p:nvSpPr>
        <p:spPr>
          <a:xfrm>
            <a:off x="110760" y="2366743"/>
            <a:ext cx="9684477" cy="1558655"/>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ts val="600"/>
              </a:spcBef>
              <a:spcAft>
                <a:spcPct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rPr>
              <a:t>実践例：</a:t>
            </a:r>
            <a:endParaRPr kumimoji="1" lang="en-US" altLang="ja-JP" sz="20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600"/>
              </a:spcBef>
              <a:spcAft>
                <a:spcPct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600"/>
              </a:spcBef>
              <a:spcAft>
                <a:spcPct val="0"/>
              </a:spcAft>
              <a:buClrTx/>
              <a:buSzTx/>
              <a:buFontTx/>
              <a:buNone/>
              <a:tabLst/>
              <a:defRPr/>
            </a:pPr>
            <a:endParaRPr lang="en-US" altLang="ja-JP" dirty="0">
              <a:solidFill>
                <a:prstClr val="black"/>
              </a:solidFill>
              <a:latin typeface="Meiryo UI"/>
              <a:ea typeface="Meiryo UI"/>
            </a:endParaRPr>
          </a:p>
          <a:p>
            <a:pPr eaLnBrk="0" hangingPunct="0">
              <a:spcBef>
                <a:spcPts val="600"/>
              </a:spcBef>
              <a:defRPr/>
            </a:pPr>
            <a:r>
              <a:rPr kumimoji="1" lang="en-US" altLang="ja-JP" sz="20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rPr>
              <a:t>共通価値： ①～③のうち選択（重複可、①～③以外の場合は具体的に記載）</a:t>
            </a:r>
            <a:r>
              <a:rPr kumimoji="1" lang="en-US" altLang="ja-JP" sz="2000" b="0" i="0" u="none" strike="noStrike" kern="1200" cap="none" spc="0" normalizeH="0" baseline="0" noProof="0" dirty="0">
                <a:ln>
                  <a:noFill/>
                </a:ln>
                <a:solidFill>
                  <a:prstClr val="black"/>
                </a:solidFill>
                <a:effectLst/>
                <a:uLnTx/>
                <a:uFillTx/>
                <a:latin typeface="Meiryo UI"/>
                <a:ea typeface="Meiryo UI"/>
                <a:cs typeface="+mn-cs"/>
              </a:rPr>
              <a:t>】</a:t>
            </a:r>
          </a:p>
          <a:p>
            <a:pPr marL="0" marR="0" lvl="0" indent="0" algn="l" defTabSz="914400" rtl="0" eaLnBrk="0" fontAlgn="base" latinLnBrk="0" hangingPunct="0">
              <a:lnSpc>
                <a:spcPct val="100000"/>
              </a:lnSpc>
              <a:spcBef>
                <a:spcPts val="600"/>
              </a:spcBef>
              <a:spcAft>
                <a:spcPct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2" name="スライド番号プレースホルダー 1">
            <a:extLst>
              <a:ext uri="{FF2B5EF4-FFF2-40B4-BE49-F238E27FC236}">
                <a16:creationId xmlns:a16="http://schemas.microsoft.com/office/drawing/2014/main" id="{39899B05-68EC-4658-81B3-62677885135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8DD2BA-7463-4871-B0F9-551092CDA83E}" type="slidenum">
              <a:rPr kumimoji="1" lang="ja-JP" altLang="en-US" sz="1110" b="0" i="0" u="none" strike="noStrike" kern="1200" cap="none" spc="0" normalizeH="0" baseline="0" noProof="0" smtClean="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1" lang="ja-JP" altLang="en-US" sz="1110" b="0"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23" name="角丸四角形 49">
            <a:extLst>
              <a:ext uri="{FF2B5EF4-FFF2-40B4-BE49-F238E27FC236}">
                <a16:creationId xmlns:a16="http://schemas.microsoft.com/office/drawing/2014/main" id="{DE4FC536-83A3-4F39-95F4-EDAB3EF573DB}"/>
              </a:ext>
            </a:extLst>
          </p:cNvPr>
          <p:cNvSpPr/>
          <p:nvPr/>
        </p:nvSpPr>
        <p:spPr>
          <a:xfrm>
            <a:off x="110760" y="4071147"/>
            <a:ext cx="4698224" cy="2573233"/>
          </a:xfrm>
          <a:prstGeom prst="roundRect">
            <a:avLst>
              <a:gd name="adj" fmla="val 3324"/>
            </a:avLst>
          </a:prstGeom>
          <a:solidFill>
            <a:srgbClr val="FFCC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ts val="600"/>
              </a:spcBef>
              <a:spcAft>
                <a:spcPct val="0"/>
              </a:spcAft>
              <a:buClrTx/>
              <a:buSzTx/>
              <a:buFontTx/>
              <a:buNone/>
              <a:tabLst/>
              <a:defRPr/>
            </a:pPr>
            <a:r>
              <a:rPr kumimoji="1" lang="en-US" altLang="ja-JP" sz="20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rPr>
              <a:t>社会価値</a:t>
            </a:r>
            <a:r>
              <a:rPr kumimoji="1" lang="en-US" altLang="ja-JP" sz="20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rPr>
              <a:t>注目した社会的課題　</a:t>
            </a:r>
            <a:endParaRPr kumimoji="1" lang="en-US" altLang="ja-JP" sz="20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3" name="スクロール: 横 2">
            <a:extLst>
              <a:ext uri="{FF2B5EF4-FFF2-40B4-BE49-F238E27FC236}">
                <a16:creationId xmlns:a16="http://schemas.microsoft.com/office/drawing/2014/main" id="{9F901FCD-351D-448A-AA84-34BCE52EE651}"/>
              </a:ext>
            </a:extLst>
          </p:cNvPr>
          <p:cNvSpPr/>
          <p:nvPr/>
        </p:nvSpPr>
        <p:spPr>
          <a:xfrm>
            <a:off x="6537176" y="1692449"/>
            <a:ext cx="3024336" cy="1232495"/>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参加者は</a:t>
            </a:r>
            <a:r>
              <a:rPr kumimoji="1" lang="en-US" altLang="ja-JP" sz="1600" dirty="0"/>
              <a:t>10/20</a:t>
            </a:r>
            <a:r>
              <a:rPr kumimoji="1" lang="ja-JP" altLang="en-US" sz="1600" dirty="0"/>
              <a:t>（</a:t>
            </a:r>
            <a:r>
              <a:rPr lang="ja-JP" altLang="en-US" sz="1600" dirty="0"/>
              <a:t>木</a:t>
            </a:r>
            <a:r>
              <a:rPr kumimoji="1" lang="ja-JP" altLang="en-US" sz="1600" dirty="0"/>
              <a:t>）までにリ事務局へ提出</a:t>
            </a:r>
          </a:p>
        </p:txBody>
      </p:sp>
    </p:spTree>
    <p:extLst>
      <p:ext uri="{BB962C8B-B14F-4D97-AF65-F5344CB8AC3E}">
        <p14:creationId xmlns:p14="http://schemas.microsoft.com/office/powerpoint/2010/main" val="290397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2825010" y="329129"/>
            <a:ext cx="5976665" cy="584775"/>
          </a:xfrm>
        </p:spPr>
        <p:txBody>
          <a:bodyPr>
            <a:normAutofit/>
          </a:bodyPr>
          <a:lstStyle/>
          <a:p>
            <a:r>
              <a:rPr lang="ja-JP" altLang="en-US" sz="2400" dirty="0"/>
              <a:t>食品産業におけるガバナンスと</a:t>
            </a:r>
            <a:r>
              <a:rPr lang="en-US" altLang="ja-JP" sz="2400" dirty="0"/>
              <a:t>CSV</a:t>
            </a:r>
            <a:r>
              <a:rPr lang="ja-JP" altLang="en-US" sz="2400" dirty="0"/>
              <a:t>経営</a:t>
            </a:r>
            <a:endParaRPr kumimoji="1" lang="ja-JP" altLang="en-US" sz="2400" dirty="0"/>
          </a:p>
        </p:txBody>
      </p:sp>
      <p:sp>
        <p:nvSpPr>
          <p:cNvPr id="53322" name="フッター プレースホルダー 5"/>
          <p:cNvSpPr>
            <a:spLocks noGrp="1"/>
          </p:cNvSpPr>
          <p:nvPr>
            <p:ph type="ftr" sz="quarter" idx="11"/>
          </p:nvPr>
        </p:nvSpPr>
        <p:spPr bwMode="auto">
          <a:xfrm>
            <a:off x="3416829" y="6644382"/>
            <a:ext cx="4992555" cy="2410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t" anchorCtr="0" compatLnSpc="1">
            <a:prstTxWarp prst="textNoShape">
              <a:avLst/>
            </a:prstTxWarp>
          </a:bodyPr>
          <a:lstStyle>
            <a:lvl1pPr eaLnBrk="0" hangingPunct="0">
              <a:defRPr kumimoji="1">
                <a:solidFill>
                  <a:schemeClr val="tx1"/>
                </a:solidFill>
                <a:latin typeface="Century Gothic" pitchFamily="34" charset="0"/>
                <a:ea typeface="ＭＳ Ｐゴシック" charset="-128"/>
              </a:defRPr>
            </a:lvl1pPr>
            <a:lvl2pPr marL="685817" indent="-263776" eaLnBrk="0" hangingPunct="0">
              <a:defRPr kumimoji="1">
                <a:solidFill>
                  <a:schemeClr val="tx1"/>
                </a:solidFill>
                <a:latin typeface="Century Gothic" pitchFamily="34" charset="0"/>
                <a:ea typeface="ＭＳ Ｐゴシック" charset="-128"/>
              </a:defRPr>
            </a:lvl2pPr>
            <a:lvl3pPr marL="1055103" indent="-211021" eaLnBrk="0" hangingPunct="0">
              <a:defRPr kumimoji="1">
                <a:solidFill>
                  <a:schemeClr val="tx1"/>
                </a:solidFill>
                <a:latin typeface="Century Gothic" pitchFamily="34" charset="0"/>
                <a:ea typeface="ＭＳ Ｐゴシック" charset="-128"/>
              </a:defRPr>
            </a:lvl3pPr>
            <a:lvl4pPr marL="1477145" indent="-211021" eaLnBrk="0" hangingPunct="0">
              <a:defRPr kumimoji="1">
                <a:solidFill>
                  <a:schemeClr val="tx1"/>
                </a:solidFill>
                <a:latin typeface="Century Gothic" pitchFamily="34" charset="0"/>
                <a:ea typeface="ＭＳ Ｐゴシック" charset="-128"/>
              </a:defRPr>
            </a:lvl4pPr>
            <a:lvl5pPr marL="1899186" indent="-211021" eaLnBrk="0" hangingPunct="0">
              <a:defRPr kumimoji="1">
                <a:solidFill>
                  <a:schemeClr val="tx1"/>
                </a:solidFill>
                <a:latin typeface="Century Gothic" pitchFamily="34" charset="0"/>
                <a:ea typeface="ＭＳ Ｐゴシック" charset="-128"/>
              </a:defRPr>
            </a:lvl5pPr>
            <a:lvl6pPr marL="2321227" indent="-211021" eaLnBrk="0" fontAlgn="base" hangingPunct="0">
              <a:spcBef>
                <a:spcPct val="0"/>
              </a:spcBef>
              <a:spcAft>
                <a:spcPct val="0"/>
              </a:spcAft>
              <a:defRPr kumimoji="1">
                <a:solidFill>
                  <a:schemeClr val="tx1"/>
                </a:solidFill>
                <a:latin typeface="Century Gothic" pitchFamily="34" charset="0"/>
                <a:ea typeface="ＭＳ Ｐゴシック" charset="-128"/>
              </a:defRPr>
            </a:lvl6pPr>
            <a:lvl7pPr marL="2743269" indent="-211021" eaLnBrk="0" fontAlgn="base" hangingPunct="0">
              <a:spcBef>
                <a:spcPct val="0"/>
              </a:spcBef>
              <a:spcAft>
                <a:spcPct val="0"/>
              </a:spcAft>
              <a:defRPr kumimoji="1">
                <a:solidFill>
                  <a:schemeClr val="tx1"/>
                </a:solidFill>
                <a:latin typeface="Century Gothic" pitchFamily="34" charset="0"/>
                <a:ea typeface="ＭＳ Ｐゴシック" charset="-128"/>
              </a:defRPr>
            </a:lvl7pPr>
            <a:lvl8pPr marL="3165310" indent="-211021" eaLnBrk="0" fontAlgn="base" hangingPunct="0">
              <a:spcBef>
                <a:spcPct val="0"/>
              </a:spcBef>
              <a:spcAft>
                <a:spcPct val="0"/>
              </a:spcAft>
              <a:defRPr kumimoji="1">
                <a:solidFill>
                  <a:schemeClr val="tx1"/>
                </a:solidFill>
                <a:latin typeface="Century Gothic" pitchFamily="34" charset="0"/>
                <a:ea typeface="ＭＳ Ｐゴシック" charset="-128"/>
              </a:defRPr>
            </a:lvl8pPr>
            <a:lvl9pPr marL="3587351" indent="-211021" eaLnBrk="0" fontAlgn="base" hangingPunct="0">
              <a:spcBef>
                <a:spcPct val="0"/>
              </a:spcBef>
              <a:spcAft>
                <a:spcPct val="0"/>
              </a:spcAft>
              <a:defRPr kumimoji="1">
                <a:solidFill>
                  <a:schemeClr val="tx1"/>
                </a:solidFill>
                <a:latin typeface="Century Gothic"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Century Gothic" pitchFamily="34" charset="0"/>
                <a:ea typeface="メイリオ" pitchFamily="50" charset="-128"/>
                <a:cs typeface="+mn-cs"/>
              </a:rPr>
              <a:t>Copyright (C) 2022 MAFF All Rights Reserved.</a:t>
            </a:r>
          </a:p>
        </p:txBody>
      </p:sp>
      <p:sp>
        <p:nvSpPr>
          <p:cNvPr id="12" name="角丸四角形 49">
            <a:extLst>
              <a:ext uri="{FF2B5EF4-FFF2-40B4-BE49-F238E27FC236}">
                <a16:creationId xmlns:a16="http://schemas.microsoft.com/office/drawing/2014/main" id="{7416D2E7-630A-493E-8E88-44FD4A8F81CB}"/>
              </a:ext>
            </a:extLst>
          </p:cNvPr>
          <p:cNvSpPr/>
          <p:nvPr/>
        </p:nvSpPr>
        <p:spPr>
          <a:xfrm>
            <a:off x="1065404" y="1692449"/>
            <a:ext cx="792088"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5" name="角丸四角形 49">
            <a:extLst>
              <a:ext uri="{FF2B5EF4-FFF2-40B4-BE49-F238E27FC236}">
                <a16:creationId xmlns:a16="http://schemas.microsoft.com/office/drawing/2014/main" id="{B7D9E9C2-6908-407F-9A09-D3FFD30EF6FE}"/>
              </a:ext>
            </a:extLst>
          </p:cNvPr>
          <p:cNvSpPr/>
          <p:nvPr/>
        </p:nvSpPr>
        <p:spPr>
          <a:xfrm>
            <a:off x="5241032" y="1716638"/>
            <a:ext cx="2016224"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　　</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1" name="角丸四角形 49">
            <a:extLst>
              <a:ext uri="{FF2B5EF4-FFF2-40B4-BE49-F238E27FC236}">
                <a16:creationId xmlns:a16="http://schemas.microsoft.com/office/drawing/2014/main" id="{2A07B864-393C-4083-AB8E-FEDEB955694C}"/>
              </a:ext>
            </a:extLst>
          </p:cNvPr>
          <p:cNvSpPr/>
          <p:nvPr/>
        </p:nvSpPr>
        <p:spPr>
          <a:xfrm>
            <a:off x="73509" y="993988"/>
            <a:ext cx="9758982" cy="722650"/>
          </a:xfrm>
          <a:prstGeom prst="roundRect">
            <a:avLst>
              <a:gd name="adj" fmla="val 3324"/>
            </a:avLst>
          </a:prstGeom>
          <a:solidFill>
            <a:schemeClr val="bg1">
              <a:lumMod val="8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ts val="1800"/>
              </a:spcBef>
              <a:spcAft>
                <a:spcPct val="0"/>
              </a:spcAft>
              <a:buClrTx/>
              <a:buSzTx/>
              <a:buFontTx/>
              <a:buNone/>
              <a:tabLst/>
              <a:defRPr/>
            </a:pPr>
            <a:r>
              <a:rPr kumimoji="1" lang="ja-JP" altLang="en-US" sz="2100" b="0" i="0" u="none" strike="noStrike" kern="1200" cap="none" spc="0" normalizeH="0" baseline="0" noProof="0" dirty="0">
                <a:ln>
                  <a:noFill/>
                </a:ln>
                <a:solidFill>
                  <a:prstClr val="black"/>
                </a:solidFill>
                <a:effectLst/>
                <a:uLnTx/>
                <a:uFillTx/>
                <a:latin typeface="Meiryo UI"/>
                <a:ea typeface="Meiryo UI"/>
                <a:cs typeface="+mn-cs"/>
              </a:rPr>
              <a:t>事前課題から得た社会価値と企業価値を両立させる食品関連事業者の①目指すべき未来像②その実現のために今後必要な取組を話し合ってまとめてください</a:t>
            </a:r>
          </a:p>
          <a:p>
            <a:pPr marL="0" marR="0" lvl="0" indent="0" algn="l" defTabSz="914400" rtl="0" eaLnBrk="0" fontAlgn="base" latinLnBrk="0" hangingPunct="0">
              <a:lnSpc>
                <a:spcPct val="100000"/>
              </a:lnSpc>
              <a:spcBef>
                <a:spcPts val="1800"/>
              </a:spcBef>
              <a:spcAft>
                <a:spcPct val="0"/>
              </a:spcAft>
              <a:buClrTx/>
              <a:buSzTx/>
              <a:buFontTx/>
              <a:buNone/>
              <a:tabLst/>
              <a:defRPr/>
            </a:pPr>
            <a:endParaRPr kumimoji="1" lang="ja-JP" altLang="en-US" sz="21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20" name="角丸四角形 49">
            <a:extLst>
              <a:ext uri="{FF2B5EF4-FFF2-40B4-BE49-F238E27FC236}">
                <a16:creationId xmlns:a16="http://schemas.microsoft.com/office/drawing/2014/main" id="{97D49FED-66B0-443E-9298-81A6704E895F}"/>
              </a:ext>
            </a:extLst>
          </p:cNvPr>
          <p:cNvSpPr/>
          <p:nvPr/>
        </p:nvSpPr>
        <p:spPr>
          <a:xfrm>
            <a:off x="920552" y="1772816"/>
            <a:ext cx="1111081"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チーム</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17" name="四角形: 角を丸くする 16">
            <a:extLst>
              <a:ext uri="{FF2B5EF4-FFF2-40B4-BE49-F238E27FC236}">
                <a16:creationId xmlns:a16="http://schemas.microsoft.com/office/drawing/2014/main" id="{16A2166B-725D-4B20-B620-502DA72E5FEE}"/>
              </a:ext>
            </a:extLst>
          </p:cNvPr>
          <p:cNvSpPr/>
          <p:nvPr/>
        </p:nvSpPr>
        <p:spPr>
          <a:xfrm>
            <a:off x="90561" y="318147"/>
            <a:ext cx="2702199" cy="584775"/>
          </a:xfrm>
          <a:prstGeom prst="roundRect">
            <a:avLst/>
          </a:prstGeom>
          <a:solidFill>
            <a:srgbClr val="FFC000"/>
          </a:solidFill>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Arial"/>
                <a:ea typeface="Meiryo UI"/>
                <a:cs typeface="+mn-cs"/>
              </a:rPr>
              <a:t>ワークショップ・チーム別</a:t>
            </a:r>
            <a:endParaRPr kumimoji="1" lang="en-US" altLang="ja-JP" sz="2000" b="1" i="0" u="none" strike="noStrike" kern="1200" cap="none" spc="0" normalizeH="0" baseline="0" noProof="0" dirty="0">
              <a:ln>
                <a:noFill/>
              </a:ln>
              <a:solidFill>
                <a:srgbClr val="FF0000"/>
              </a:solidFill>
              <a:effectLst/>
              <a:uLnTx/>
              <a:uFillTx/>
              <a:latin typeface="Arial"/>
              <a:ea typeface="Meiryo UI"/>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Arial"/>
                <a:ea typeface="Meiryo UI"/>
                <a:cs typeface="+mn-cs"/>
              </a:rPr>
              <a:t>取りまとめ</a:t>
            </a:r>
          </a:p>
        </p:txBody>
      </p:sp>
      <p:sp>
        <p:nvSpPr>
          <p:cNvPr id="27" name="角丸四角形 49">
            <a:extLst>
              <a:ext uri="{FF2B5EF4-FFF2-40B4-BE49-F238E27FC236}">
                <a16:creationId xmlns:a16="http://schemas.microsoft.com/office/drawing/2014/main" id="{47F4CB5B-46CE-436F-9AB3-BA53FFB9AEE0}"/>
              </a:ext>
            </a:extLst>
          </p:cNvPr>
          <p:cNvSpPr/>
          <p:nvPr/>
        </p:nvSpPr>
        <p:spPr>
          <a:xfrm>
            <a:off x="200472" y="1772518"/>
            <a:ext cx="792088" cy="504354"/>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Meiryo UI" panose="020B0604030504040204" pitchFamily="50" charset="-128"/>
                <a:ea typeface="Meiryo UI"/>
                <a:cs typeface="Meiryo UI" panose="020B0604030504040204" pitchFamily="50" charset="-128"/>
              </a:rPr>
              <a:t>　</a:t>
            </a:r>
            <a:endParaRPr kumimoji="1" lang="en-US" altLang="ja-JP" sz="2000" b="0" i="0" u="none" strike="noStrike" kern="1200" cap="none" spc="0" normalizeH="0" baseline="0" noProof="0" dirty="0">
              <a:ln>
                <a:noFill/>
              </a:ln>
              <a:solidFill>
                <a:prstClr val="black"/>
              </a:solidFill>
              <a:effectLst/>
              <a:uLnTx/>
              <a:uFillTx/>
              <a:latin typeface="Meiryo UI" panose="020B0604030504040204" pitchFamily="50" charset="-128"/>
              <a:ea typeface="Meiryo UI"/>
              <a:cs typeface="Meiryo UI" panose="020B0604030504040204" pitchFamily="50" charset="-128"/>
            </a:endParaRPr>
          </a:p>
        </p:txBody>
      </p:sp>
      <p:sp>
        <p:nvSpPr>
          <p:cNvPr id="30" name="角丸四角形 49">
            <a:extLst>
              <a:ext uri="{FF2B5EF4-FFF2-40B4-BE49-F238E27FC236}">
                <a16:creationId xmlns:a16="http://schemas.microsoft.com/office/drawing/2014/main" id="{95F1AE61-5855-4B99-93BB-838420D58257}"/>
              </a:ext>
            </a:extLst>
          </p:cNvPr>
          <p:cNvSpPr/>
          <p:nvPr/>
        </p:nvSpPr>
        <p:spPr>
          <a:xfrm>
            <a:off x="5847637" y="1731328"/>
            <a:ext cx="1368152"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発表者</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31" name="角丸四角形 49">
            <a:extLst>
              <a:ext uri="{FF2B5EF4-FFF2-40B4-BE49-F238E27FC236}">
                <a16:creationId xmlns:a16="http://schemas.microsoft.com/office/drawing/2014/main" id="{5029BBA7-6BA6-4C98-A643-EF403ADDC256}"/>
              </a:ext>
            </a:extLst>
          </p:cNvPr>
          <p:cNvSpPr/>
          <p:nvPr/>
        </p:nvSpPr>
        <p:spPr>
          <a:xfrm>
            <a:off x="7065998" y="1758444"/>
            <a:ext cx="2522475" cy="504354"/>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Meiryo UI" panose="020B0604030504040204" pitchFamily="50" charset="-128"/>
              <a:ea typeface="Meiryo UI"/>
              <a:cs typeface="Meiryo UI" panose="020B0604030504040204" pitchFamily="50" charset="-128"/>
            </a:endParaRPr>
          </a:p>
        </p:txBody>
      </p:sp>
      <p:sp>
        <p:nvSpPr>
          <p:cNvPr id="32" name="角丸四角形 49">
            <a:extLst>
              <a:ext uri="{FF2B5EF4-FFF2-40B4-BE49-F238E27FC236}">
                <a16:creationId xmlns:a16="http://schemas.microsoft.com/office/drawing/2014/main" id="{000D2F5D-2FE8-4DBA-B7CA-3E898A0B6AB7}"/>
              </a:ext>
            </a:extLst>
          </p:cNvPr>
          <p:cNvSpPr/>
          <p:nvPr/>
        </p:nvSpPr>
        <p:spPr>
          <a:xfrm>
            <a:off x="2082471" y="1745402"/>
            <a:ext cx="1368152" cy="504354"/>
          </a:xfrm>
          <a:prstGeom prst="roundRect">
            <a:avLst>
              <a:gd name="adj" fmla="val 3324"/>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ts val="180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rPr>
              <a:t>記録者</a:t>
            </a:r>
            <a:endParaRPr kumimoji="1" lang="en-US" altLang="ja-JP" sz="2400" b="0" i="0" u="none" strike="noStrike" kern="1200" cap="none" spc="0" normalizeH="0" baseline="0" noProof="0" dirty="0">
              <a:ln>
                <a:noFill/>
              </a:ln>
              <a:solidFill>
                <a:srgbClr val="000000"/>
              </a:solidFill>
              <a:effectLst/>
              <a:uLnTx/>
              <a:uFillTx/>
              <a:latin typeface="Meiryo UI" panose="020B0604030504040204" pitchFamily="50" charset="-128"/>
              <a:ea typeface="Meiryo UI"/>
              <a:cs typeface="Meiryo UI" panose="020B0604030504040204" pitchFamily="50" charset="-128"/>
            </a:endParaRPr>
          </a:p>
        </p:txBody>
      </p:sp>
      <p:sp>
        <p:nvSpPr>
          <p:cNvPr id="33" name="角丸四角形 49">
            <a:extLst>
              <a:ext uri="{FF2B5EF4-FFF2-40B4-BE49-F238E27FC236}">
                <a16:creationId xmlns:a16="http://schemas.microsoft.com/office/drawing/2014/main" id="{966163A7-FAAF-466F-B7C4-722677E70601}"/>
              </a:ext>
            </a:extLst>
          </p:cNvPr>
          <p:cNvSpPr/>
          <p:nvPr/>
        </p:nvSpPr>
        <p:spPr>
          <a:xfrm>
            <a:off x="3325162" y="1779489"/>
            <a:ext cx="2522475" cy="504354"/>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ts val="1800"/>
              </a:spcBef>
              <a:spcAft>
                <a:spcPct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Meiryo UI" panose="020B0604030504040204" pitchFamily="50" charset="-128"/>
              <a:ea typeface="Meiryo UI"/>
              <a:cs typeface="Meiryo UI" panose="020B0604030504040204" pitchFamily="50" charset="-128"/>
            </a:endParaRPr>
          </a:p>
        </p:txBody>
      </p:sp>
      <p:graphicFrame>
        <p:nvGraphicFramePr>
          <p:cNvPr id="21" name="表 6">
            <a:extLst>
              <a:ext uri="{FF2B5EF4-FFF2-40B4-BE49-F238E27FC236}">
                <a16:creationId xmlns:a16="http://schemas.microsoft.com/office/drawing/2014/main" id="{67F62FFC-993F-B59D-F22D-B6E3E776AB8F}"/>
              </a:ext>
            </a:extLst>
          </p:cNvPr>
          <p:cNvGraphicFramePr>
            <a:graphicFrameLocks noGrp="1"/>
          </p:cNvGraphicFramePr>
          <p:nvPr/>
        </p:nvGraphicFramePr>
        <p:xfrm>
          <a:off x="115249" y="2439286"/>
          <a:ext cx="3109559" cy="4205093"/>
        </p:xfrm>
        <a:graphic>
          <a:graphicData uri="http://schemas.openxmlformats.org/drawingml/2006/table">
            <a:tbl>
              <a:tblPr firstRow="1" bandRow="1">
                <a:tableStyleId>{2D5ABB26-0587-4C30-8999-92F81FD0307C}</a:tableStyleId>
              </a:tblPr>
              <a:tblGrid>
                <a:gridCol w="3109559">
                  <a:extLst>
                    <a:ext uri="{9D8B030D-6E8A-4147-A177-3AD203B41FA5}">
                      <a16:colId xmlns:a16="http://schemas.microsoft.com/office/drawing/2014/main" val="2372012033"/>
                    </a:ext>
                  </a:extLst>
                </a:gridCol>
              </a:tblGrid>
              <a:tr h="822230">
                <a:tc>
                  <a:txBody>
                    <a:bodyPr/>
                    <a:lstStyle/>
                    <a:p>
                      <a:r>
                        <a:rPr kumimoji="1" lang="en-US" altLang="ja-JP" sz="2000" dirty="0"/>
                        <a:t>Ⅰ.</a:t>
                      </a:r>
                      <a:r>
                        <a:rPr kumimoji="1" lang="ja-JP" altLang="en-US" sz="2000" dirty="0"/>
                        <a:t>食品事業者として目指すべき未来像（目標の設定）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40524"/>
                  </a:ext>
                </a:extLst>
              </a:tr>
              <a:tr h="3382863">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7745682"/>
                  </a:ext>
                </a:extLst>
              </a:tr>
            </a:tbl>
          </a:graphicData>
        </a:graphic>
      </p:graphicFrame>
      <p:graphicFrame>
        <p:nvGraphicFramePr>
          <p:cNvPr id="23" name="表 6">
            <a:extLst>
              <a:ext uri="{FF2B5EF4-FFF2-40B4-BE49-F238E27FC236}">
                <a16:creationId xmlns:a16="http://schemas.microsoft.com/office/drawing/2014/main" id="{E88DED32-3474-9DF0-6B95-5DDDC1BCBD0A}"/>
              </a:ext>
            </a:extLst>
          </p:cNvPr>
          <p:cNvGraphicFramePr>
            <a:graphicFrameLocks noGrp="1"/>
          </p:cNvGraphicFramePr>
          <p:nvPr/>
        </p:nvGraphicFramePr>
        <p:xfrm>
          <a:off x="3450623" y="2439288"/>
          <a:ext cx="6271230" cy="4205093"/>
        </p:xfrm>
        <a:graphic>
          <a:graphicData uri="http://schemas.openxmlformats.org/drawingml/2006/table">
            <a:tbl>
              <a:tblPr firstRow="1" bandRow="1">
                <a:tableStyleId>{2D5ABB26-0587-4C30-8999-92F81FD0307C}</a:tableStyleId>
              </a:tblPr>
              <a:tblGrid>
                <a:gridCol w="6271230">
                  <a:extLst>
                    <a:ext uri="{9D8B030D-6E8A-4147-A177-3AD203B41FA5}">
                      <a16:colId xmlns:a16="http://schemas.microsoft.com/office/drawing/2014/main" val="2372012033"/>
                    </a:ext>
                  </a:extLst>
                </a:gridCol>
              </a:tblGrid>
              <a:tr h="854435">
                <a:tc>
                  <a:txBody>
                    <a:bodyPr/>
                    <a:lstStyle/>
                    <a:p>
                      <a:r>
                        <a:rPr kumimoji="1" lang="en-US" altLang="ja-JP" sz="2000" dirty="0"/>
                        <a:t>Ⅱ.</a:t>
                      </a:r>
                      <a:r>
                        <a:rPr kumimoji="1" lang="ja-JP" altLang="en-US" sz="2000" dirty="0"/>
                        <a:t>未来像の実現のために、食品事業者として今後必要な 取組（目標達成させるための提案）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40524"/>
                  </a:ext>
                </a:extLst>
              </a:tr>
              <a:tr h="3350658">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7745682"/>
                  </a:ext>
                </a:extLst>
              </a:tr>
            </a:tbl>
          </a:graphicData>
        </a:graphic>
      </p:graphicFrame>
      <p:sp>
        <p:nvSpPr>
          <p:cNvPr id="29" name="角丸四角形 49">
            <a:extLst>
              <a:ext uri="{FF2B5EF4-FFF2-40B4-BE49-F238E27FC236}">
                <a16:creationId xmlns:a16="http://schemas.microsoft.com/office/drawing/2014/main" id="{AE7588C9-35A7-815B-0E82-685FEE9BDD33}"/>
              </a:ext>
            </a:extLst>
          </p:cNvPr>
          <p:cNvSpPr/>
          <p:nvPr/>
        </p:nvSpPr>
        <p:spPr>
          <a:xfrm>
            <a:off x="3555697" y="3317130"/>
            <a:ext cx="6061082" cy="3306207"/>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1" lang="ja-JP" altLang="en-US" sz="1600" b="1" i="1" u="none" strike="noStrike" kern="1200" cap="none" spc="0" normalizeH="0" baseline="0" noProof="0" dirty="0">
                <a:ln>
                  <a:noFill/>
                </a:ln>
                <a:solidFill>
                  <a:prstClr val="black"/>
                </a:solidFill>
                <a:effectLst/>
                <a:uLnTx/>
                <a:uFillTx/>
                <a:latin typeface="Meiryo UI"/>
                <a:ea typeface="Meiryo UI"/>
                <a:cs typeface="+mn-cs"/>
              </a:rPr>
              <a:t>①自社製品やサービスの見直し</a:t>
            </a:r>
            <a:endParaRPr kumimoji="1" lang="en-US" altLang="ja-JP" sz="1600" b="1" i="1"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1" lang="ja-JP" altLang="en-US" sz="1600" b="1" i="1"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1" lang="ja-JP" altLang="en-US" sz="1600" b="1" i="1" u="none" strike="noStrike" kern="1200" cap="none" spc="0" normalizeH="0" baseline="0" noProof="0" dirty="0">
                <a:ln>
                  <a:noFill/>
                </a:ln>
                <a:solidFill>
                  <a:prstClr val="black"/>
                </a:solidFill>
                <a:effectLst/>
                <a:uLnTx/>
                <a:uFillTx/>
                <a:latin typeface="Meiryo UI"/>
                <a:ea typeface="Meiryo UI"/>
                <a:cs typeface="+mn-cs"/>
              </a:rPr>
              <a:t>　</a:t>
            </a:r>
          </a:p>
          <a:p>
            <a:pPr marL="0" marR="0" lvl="0" indent="0" algn="l" defTabSz="914400" rtl="0" eaLnBrk="0" fontAlgn="base" latinLnBrk="0" hangingPunct="0">
              <a:lnSpc>
                <a:spcPct val="100000"/>
              </a:lnSpc>
              <a:spcBef>
                <a:spcPts val="0"/>
              </a:spcBef>
              <a:spcAft>
                <a:spcPct val="0"/>
              </a:spcAft>
              <a:buClrTx/>
              <a:buSzTx/>
              <a:buFontTx/>
              <a:buNone/>
              <a:tabLst/>
              <a:defRPr/>
            </a:pPr>
            <a:endParaRPr kumimoji="1" lang="en-US" altLang="ja-JP" sz="1600" b="1" i="1"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1" lang="ja-JP" altLang="en-US" sz="1600" b="1" i="1" u="none" strike="noStrike" kern="1200" cap="none" spc="0" normalizeH="0" baseline="0" noProof="0" dirty="0">
                <a:ln>
                  <a:noFill/>
                </a:ln>
                <a:solidFill>
                  <a:prstClr val="black"/>
                </a:solidFill>
                <a:effectLst/>
                <a:uLnTx/>
                <a:uFillTx/>
                <a:latin typeface="Meiryo UI"/>
                <a:ea typeface="Meiryo UI"/>
                <a:cs typeface="+mn-cs"/>
              </a:rPr>
              <a:t>②バリューチェーン全体の生産性の改善</a:t>
            </a:r>
            <a:endParaRPr kumimoji="1" lang="en-US" altLang="ja-JP" sz="1600" b="1" i="1"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1" lang="en-US" altLang="ja-JP" sz="1600" b="1" i="1"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1" lang="ja-JP" altLang="en-US" sz="1600" b="1" i="1"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1" lang="ja-JP" altLang="en-US" sz="1600" b="1" i="1" u="none" strike="noStrike" kern="1200" cap="none" spc="0" normalizeH="0" baseline="0" noProof="0" dirty="0">
                <a:ln>
                  <a:noFill/>
                </a:ln>
                <a:solidFill>
                  <a:prstClr val="black"/>
                </a:solidFill>
                <a:effectLst/>
                <a:uLnTx/>
                <a:uFillTx/>
                <a:latin typeface="Meiryo UI"/>
                <a:ea typeface="Meiryo UI"/>
                <a:cs typeface="+mn-cs"/>
              </a:rPr>
              <a:t>　</a:t>
            </a:r>
            <a:endParaRPr kumimoji="1" lang="ja-JP" altLang="en-US" sz="1600" i="1"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1" lang="ja-JP" altLang="en-US" sz="1600" b="1" i="1" u="none" strike="noStrike" kern="1200" cap="none" spc="0" normalizeH="0" baseline="0" noProof="0" dirty="0">
                <a:ln>
                  <a:noFill/>
                </a:ln>
                <a:solidFill>
                  <a:prstClr val="black"/>
                </a:solidFill>
                <a:effectLst/>
                <a:uLnTx/>
                <a:uFillTx/>
                <a:latin typeface="Meiryo UI"/>
                <a:ea typeface="Meiryo UI"/>
                <a:cs typeface="+mn-cs"/>
              </a:rPr>
              <a:t>③産業クラスターの創出（地域への貢献）</a:t>
            </a:r>
            <a:endParaRPr kumimoji="1" lang="en-US" altLang="ja-JP" sz="1600" b="1" i="1"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lang="en-US" altLang="ja-JP" sz="1600" b="1" i="1" dirty="0">
              <a:solidFill>
                <a:prstClr val="black"/>
              </a:solidFill>
              <a:latin typeface="Meiryo UI"/>
              <a:ea typeface="Meiryo UI"/>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1" lang="en-US" altLang="ja-JP" sz="1600" b="1" i="1"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1" lang="ja-JP" altLang="en-US" sz="1600" b="1" i="1" u="none" strike="noStrike" kern="1200" cap="none" spc="0" normalizeH="0" baseline="0" noProof="0" dirty="0">
                <a:ln>
                  <a:noFill/>
                </a:ln>
                <a:solidFill>
                  <a:prstClr val="black"/>
                </a:solidFill>
                <a:effectLst/>
                <a:uLnTx/>
                <a:uFillTx/>
                <a:latin typeface="Meiryo UI"/>
                <a:ea typeface="Meiryo UI"/>
                <a:cs typeface="+mn-cs"/>
              </a:rPr>
              <a:t>④その他</a:t>
            </a:r>
            <a:endParaRPr kumimoji="1" lang="en-US" altLang="ja-JP" sz="1600" b="1" i="1"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1" lang="ja-JP" altLang="en-US" sz="1600" b="1" i="1" u="none" strike="noStrike" kern="1200" cap="none" spc="0" normalizeH="0" baseline="0" noProof="0" dirty="0">
              <a:ln>
                <a:noFill/>
              </a:ln>
              <a:solidFill>
                <a:prstClr val="black"/>
              </a:solidFill>
              <a:effectLst/>
              <a:uLnTx/>
              <a:uFillTx/>
              <a:latin typeface="Meiryo UI"/>
              <a:ea typeface="Meiryo UI"/>
              <a:cs typeface="+mn-cs"/>
            </a:endParaRPr>
          </a:p>
        </p:txBody>
      </p:sp>
      <p:sp>
        <p:nvSpPr>
          <p:cNvPr id="2" name="スライド番号プレースホルダー 1">
            <a:extLst>
              <a:ext uri="{FF2B5EF4-FFF2-40B4-BE49-F238E27FC236}">
                <a16:creationId xmlns:a16="http://schemas.microsoft.com/office/drawing/2014/main" id="{56AD8397-458E-4C7C-BDD8-F9FAC07A5ECB}"/>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8DD2BA-7463-4871-B0F9-551092CDA83E}" type="slidenum">
              <a:rPr kumimoji="1" lang="ja-JP" altLang="en-US" sz="1110" b="0" i="0" u="none" strike="noStrike" kern="1200" cap="none" spc="0" normalizeH="0" baseline="0" noProof="0" smtClean="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1" lang="ja-JP" altLang="en-US" sz="1110" b="0"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28" name="角丸四角形 49">
            <a:extLst>
              <a:ext uri="{FF2B5EF4-FFF2-40B4-BE49-F238E27FC236}">
                <a16:creationId xmlns:a16="http://schemas.microsoft.com/office/drawing/2014/main" id="{87E7891B-4005-4349-ABC7-B393C2156B00}"/>
              </a:ext>
            </a:extLst>
          </p:cNvPr>
          <p:cNvSpPr/>
          <p:nvPr/>
        </p:nvSpPr>
        <p:spPr>
          <a:xfrm>
            <a:off x="191797" y="3352382"/>
            <a:ext cx="2968653" cy="3187471"/>
          </a:xfrm>
          <a:prstGeom prst="roundRect">
            <a:avLst>
              <a:gd name="adj" fmla="val 3324"/>
            </a:avLst>
          </a:prstGeom>
          <a:solidFill>
            <a:srgbClr val="CCFF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ts val="0"/>
              </a:spcBef>
              <a:spcAft>
                <a:spcPct val="0"/>
              </a:spcAft>
              <a:buClrTx/>
              <a:buSzTx/>
              <a:buFontTx/>
              <a:buNone/>
              <a:tabLst/>
              <a:defRPr/>
            </a:pPr>
            <a:endParaRPr kumimoji="1"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lang="en-US" altLang="ja-JP" b="1" dirty="0">
              <a:solidFill>
                <a:prstClr val="black"/>
              </a:solidFill>
              <a:latin typeface="Meiryo UI" panose="020B0604030504040204" pitchFamily="50" charset="-128"/>
              <a:ea typeface="Meiryo UI"/>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1"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lang="en-US" altLang="ja-JP" b="1" dirty="0">
              <a:solidFill>
                <a:prstClr val="black"/>
              </a:solidFill>
              <a:latin typeface="Meiryo UI" panose="020B0604030504040204" pitchFamily="50" charset="-128"/>
              <a:ea typeface="Meiryo UI"/>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1"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lang="en-US" altLang="ja-JP" b="1" dirty="0">
              <a:solidFill>
                <a:prstClr val="black"/>
              </a:solidFill>
              <a:latin typeface="Meiryo UI" panose="020B0604030504040204" pitchFamily="50" charset="-128"/>
              <a:ea typeface="Meiryo UI"/>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1"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a:cs typeface="+mn-cs"/>
              </a:rPr>
              <a:t>（目標達成時期の目安が</a:t>
            </a:r>
            <a:endParaRPr kumimoji="1" lang="en-US" altLang="ja-JP" sz="1600" b="1" i="0" u="none" strike="noStrike" kern="1200" cap="none" spc="0" normalizeH="0" baseline="0" noProof="0" dirty="0">
              <a:ln>
                <a:noFill/>
              </a:ln>
              <a:solidFill>
                <a:prstClr val="black"/>
              </a:solidFill>
              <a:effectLst/>
              <a:uLnTx/>
              <a:uFillTx/>
              <a:latin typeface="Meiryo UI" panose="020B0604030504040204" pitchFamily="50" charset="-128"/>
              <a:ea typeface="Meiryo UI"/>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a:cs typeface="+mn-cs"/>
              </a:rPr>
              <a:t>　　　　　　　　　　　あれば記入）</a:t>
            </a:r>
            <a:endParaRPr kumimoji="1" lang="en-US" altLang="ja-JP" sz="1600" b="1" i="0" u="none" strike="noStrike" kern="1200" cap="none" spc="0" normalizeH="0" baseline="0" noProof="0" dirty="0">
              <a:ln>
                <a:noFill/>
              </a:ln>
              <a:solidFill>
                <a:prstClr val="black"/>
              </a:solidFill>
              <a:effectLst/>
              <a:uLnTx/>
              <a:uFillTx/>
              <a:latin typeface="Meiryo UI" panose="020B0604030504040204" pitchFamily="50" charset="-128"/>
              <a:ea typeface="Meiryo UI"/>
              <a:cs typeface="+mn-cs"/>
            </a:endParaRPr>
          </a:p>
        </p:txBody>
      </p:sp>
      <p:sp>
        <p:nvSpPr>
          <p:cNvPr id="19" name="スクロール: 横 18">
            <a:extLst>
              <a:ext uri="{FF2B5EF4-FFF2-40B4-BE49-F238E27FC236}">
                <a16:creationId xmlns:a16="http://schemas.microsoft.com/office/drawing/2014/main" id="{4F6B671E-5E06-4432-9B88-DAF6AF3B6B9E}"/>
              </a:ext>
            </a:extLst>
          </p:cNvPr>
          <p:cNvSpPr/>
          <p:nvPr/>
        </p:nvSpPr>
        <p:spPr>
          <a:xfrm>
            <a:off x="289221" y="3645024"/>
            <a:ext cx="2719563" cy="1368152"/>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dirty="0"/>
              <a:t>チーム内で相談し</a:t>
            </a:r>
            <a:endParaRPr kumimoji="1" lang="en-US" altLang="ja-JP" sz="1600" dirty="0"/>
          </a:p>
          <a:p>
            <a:r>
              <a:rPr lang="en-US" altLang="ja-JP" sz="1600" dirty="0"/>
              <a:t>11/11</a:t>
            </a:r>
            <a:r>
              <a:rPr kumimoji="1" lang="ja-JP" altLang="en-US" sz="1600" dirty="0"/>
              <a:t>（金）までに</a:t>
            </a:r>
            <a:r>
              <a:rPr kumimoji="1" lang="en-US" altLang="ja-JP" sz="1600" dirty="0"/>
              <a:t>Ⅰ.</a:t>
            </a:r>
            <a:r>
              <a:rPr kumimoji="1" lang="ja-JP" altLang="en-US" sz="1600" dirty="0"/>
              <a:t>を</a:t>
            </a:r>
            <a:endParaRPr kumimoji="1" lang="en-US" altLang="ja-JP" sz="1600" dirty="0"/>
          </a:p>
          <a:p>
            <a:r>
              <a:rPr kumimoji="1" lang="ja-JP" altLang="en-US" sz="1600" dirty="0"/>
              <a:t>記入してリーダーが</a:t>
            </a:r>
            <a:endParaRPr kumimoji="1" lang="en-US" altLang="ja-JP" sz="1600" dirty="0"/>
          </a:p>
          <a:p>
            <a:r>
              <a:rPr kumimoji="1" lang="ja-JP" altLang="en-US" sz="1600" dirty="0"/>
              <a:t>事務局へ提出</a:t>
            </a:r>
          </a:p>
        </p:txBody>
      </p:sp>
      <p:sp>
        <p:nvSpPr>
          <p:cNvPr id="22" name="スクロール: 横 21">
            <a:extLst>
              <a:ext uri="{FF2B5EF4-FFF2-40B4-BE49-F238E27FC236}">
                <a16:creationId xmlns:a16="http://schemas.microsoft.com/office/drawing/2014/main" id="{0BEC93D6-1CC9-4499-9DA8-CF529C1174B6}"/>
              </a:ext>
            </a:extLst>
          </p:cNvPr>
          <p:cNvSpPr/>
          <p:nvPr/>
        </p:nvSpPr>
        <p:spPr>
          <a:xfrm>
            <a:off x="7905328" y="2958332"/>
            <a:ext cx="2042340" cy="1368152"/>
          </a:xfrm>
          <a:prstGeom prst="horizontalScroll">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t>Ⅱ.</a:t>
            </a:r>
            <a:r>
              <a:rPr kumimoji="1" lang="ja-JP" altLang="en-US" sz="1600" dirty="0"/>
              <a:t>はフォーラム当日に議論</a:t>
            </a:r>
          </a:p>
        </p:txBody>
      </p:sp>
    </p:spTree>
    <p:extLst>
      <p:ext uri="{BB962C8B-B14F-4D97-AF65-F5344CB8AC3E}">
        <p14:creationId xmlns:p14="http://schemas.microsoft.com/office/powerpoint/2010/main" val="3955843033"/>
      </p:ext>
    </p:extLst>
  </p:cSld>
  <p:clrMapOvr>
    <a:masterClrMapping/>
  </p:clrMapOvr>
</p:sld>
</file>

<file path=ppt/theme/theme1.xml><?xml version="1.0" encoding="utf-8"?>
<a:theme xmlns:a="http://schemas.openxmlformats.org/drawingml/2006/main" name="2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613</Words>
  <Application>Microsoft Office PowerPoint</Application>
  <PresentationFormat>A4 210 x 297 mm</PresentationFormat>
  <Paragraphs>88</Paragraphs>
  <Slides>3</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5</vt:i4>
      </vt:variant>
      <vt:variant>
        <vt:lpstr>スライド タイトル</vt:lpstr>
      </vt:variant>
      <vt:variant>
        <vt:i4>3</vt:i4>
      </vt:variant>
    </vt:vector>
  </HeadingPairs>
  <TitlesOfParts>
    <vt:vector size="16" baseType="lpstr">
      <vt:lpstr>HG丸ｺﾞｼｯｸM-PRO</vt:lpstr>
      <vt:lpstr>Meiryo UI</vt:lpstr>
      <vt:lpstr>メイリオ</vt:lpstr>
      <vt:lpstr>Arial</vt:lpstr>
      <vt:lpstr>Arial Black</vt:lpstr>
      <vt:lpstr>Century Gothic</vt:lpstr>
      <vt:lpstr>Times New Roman</vt:lpstr>
      <vt:lpstr>Wingdings</vt:lpstr>
      <vt:lpstr>2_3tone</vt:lpstr>
      <vt:lpstr>6_Office ​​テーマ</vt:lpstr>
      <vt:lpstr>3_3tone</vt:lpstr>
      <vt:lpstr>7_Office ​​テーマ</vt:lpstr>
      <vt:lpstr>4_3tone</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2022-07-01T05:10:28Z</dcterms:created>
  <dcterms:modified xsi:type="dcterms:W3CDTF">2022-10-06T06:01:59Z</dcterms:modified>
</cp:coreProperties>
</file>