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351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0033CC"/>
    <a:srgbClr val="FFFFCC"/>
    <a:srgbClr val="FFFF99"/>
    <a:srgbClr val="FFFF66"/>
    <a:srgbClr val="FF99FF"/>
    <a:srgbClr val="99FF66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18" autoAdjust="0"/>
    <p:restoredTop sz="98113" autoAdjust="0"/>
  </p:normalViewPr>
  <p:slideViewPr>
    <p:cSldViewPr>
      <p:cViewPr varScale="1">
        <p:scale>
          <a:sx n="99" d="100"/>
          <a:sy n="99" d="100"/>
        </p:scale>
        <p:origin x="203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27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7" y="7"/>
            <a:ext cx="2950375" cy="497367"/>
          </a:xfrm>
          <a:prstGeom prst="rect">
            <a:avLst/>
          </a:prstGeom>
        </p:spPr>
        <p:txBody>
          <a:bodyPr vert="horz" lIns="92206" tIns="46103" rIns="92206" bIns="4610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1" y="7"/>
            <a:ext cx="2950374" cy="497367"/>
          </a:xfrm>
          <a:prstGeom prst="rect">
            <a:avLst/>
          </a:prstGeom>
        </p:spPr>
        <p:txBody>
          <a:bodyPr vert="horz" lIns="92206" tIns="46103" rIns="92206" bIns="46103" rtlCol="0"/>
          <a:lstStyle>
            <a:lvl1pPr algn="r">
              <a:defRPr sz="1200"/>
            </a:lvl1pPr>
          </a:lstStyle>
          <a:p>
            <a:fld id="{0487BA19-5478-41A4-AE52-FF30E8ED7B5B}" type="datetimeFigureOut">
              <a:rPr kumimoji="1" lang="ja-JP" altLang="en-US" smtClean="0"/>
              <a:pPr/>
              <a:t>2026/4/6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72050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06" tIns="46103" rIns="92206" bIns="4610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2" y="4720985"/>
            <a:ext cx="5446723" cy="4473102"/>
          </a:xfrm>
          <a:prstGeom prst="rect">
            <a:avLst/>
          </a:prstGeom>
        </p:spPr>
        <p:txBody>
          <a:bodyPr vert="horz" lIns="92206" tIns="46103" rIns="92206" bIns="4610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7" y="9440372"/>
            <a:ext cx="2950375" cy="497366"/>
          </a:xfrm>
          <a:prstGeom prst="rect">
            <a:avLst/>
          </a:prstGeom>
        </p:spPr>
        <p:txBody>
          <a:bodyPr vert="horz" lIns="92206" tIns="46103" rIns="92206" bIns="4610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1" y="9440372"/>
            <a:ext cx="2950374" cy="497366"/>
          </a:xfrm>
          <a:prstGeom prst="rect">
            <a:avLst/>
          </a:prstGeom>
        </p:spPr>
        <p:txBody>
          <a:bodyPr vert="horz" lIns="92206" tIns="46103" rIns="92206" bIns="46103" rtlCol="0" anchor="b"/>
          <a:lstStyle>
            <a:lvl1pPr algn="r">
              <a:defRPr sz="1200"/>
            </a:lvl1pPr>
          </a:lstStyle>
          <a:p>
            <a:fld id="{F43D0911-6611-4BC0-9896-E5DD677524D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2411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3D0911-6611-4BC0-9896-E5DD677524D7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7838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C509-C240-40A6-BB1A-64BE214C778E}" type="datetimeFigureOut">
              <a:rPr kumimoji="1" lang="ja-JP" altLang="en-US" smtClean="0"/>
              <a:pPr/>
              <a:t>2026/4/6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7" name="テキスト ボックス 6"/>
          <p:cNvSpPr txBox="1"/>
          <p:nvPr userDrawn="1"/>
        </p:nvSpPr>
        <p:spPr>
          <a:xfrm>
            <a:off x="0" y="0"/>
            <a:ext cx="1115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機密性○情報</a:t>
            </a:r>
          </a:p>
        </p:txBody>
      </p:sp>
      <p:sp>
        <p:nvSpPr>
          <p:cNvPr id="8" name="テキスト ボックス 7"/>
          <p:cNvSpPr txBox="1"/>
          <p:nvPr userDrawn="1"/>
        </p:nvSpPr>
        <p:spPr>
          <a:xfrm>
            <a:off x="8388424" y="0"/>
            <a:ext cx="7555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○○限り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C509-C240-40A6-BB1A-64BE214C778E}" type="datetimeFigureOut">
              <a:rPr kumimoji="1" lang="ja-JP" altLang="en-US" smtClean="0"/>
              <a:pPr/>
              <a:t>2026/4/6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C509-C240-40A6-BB1A-64BE214C778E}" type="datetimeFigureOut">
              <a:rPr kumimoji="1" lang="ja-JP" altLang="en-US" smtClean="0"/>
              <a:pPr/>
              <a:t>2026/4/6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C509-C240-40A6-BB1A-64BE214C778E}" type="datetimeFigureOut">
              <a:rPr kumimoji="1" lang="ja-JP" altLang="en-US" smtClean="0"/>
              <a:pPr/>
              <a:t>2026/4/6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C509-C240-40A6-BB1A-64BE214C778E}" type="datetimeFigureOut">
              <a:rPr kumimoji="1" lang="ja-JP" altLang="en-US" smtClean="0"/>
              <a:pPr/>
              <a:t>2026/4/6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C509-C240-40A6-BB1A-64BE214C778E}" type="datetimeFigureOut">
              <a:rPr kumimoji="1" lang="ja-JP" altLang="en-US" smtClean="0"/>
              <a:pPr/>
              <a:t>2026/4/6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C509-C240-40A6-BB1A-64BE214C778E}" type="datetimeFigureOut">
              <a:rPr kumimoji="1" lang="ja-JP" altLang="en-US" smtClean="0"/>
              <a:pPr/>
              <a:t>2026/4/6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C509-C240-40A6-BB1A-64BE214C778E}" type="datetimeFigureOut">
              <a:rPr kumimoji="1" lang="ja-JP" altLang="en-US" smtClean="0"/>
              <a:pPr/>
              <a:t>2026/4/6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C509-C240-40A6-BB1A-64BE214C778E}" type="datetimeFigureOut">
              <a:rPr kumimoji="1" lang="ja-JP" altLang="en-US" smtClean="0"/>
              <a:pPr/>
              <a:t>2026/4/6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C509-C240-40A6-BB1A-64BE214C778E}" type="datetimeFigureOut">
              <a:rPr kumimoji="1" lang="ja-JP" altLang="en-US" smtClean="0"/>
              <a:pPr/>
              <a:t>2026/4/6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C509-C240-40A6-BB1A-64BE214C778E}" type="datetimeFigureOut">
              <a:rPr kumimoji="1" lang="ja-JP" altLang="en-US" smtClean="0"/>
              <a:pPr/>
              <a:t>2026/4/6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1C509-C240-40A6-BB1A-64BE214C778E}" type="datetimeFigureOut">
              <a:rPr kumimoji="1" lang="ja-JP" altLang="en-US" smtClean="0"/>
              <a:pPr/>
              <a:t>2026/4/6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二等辺三角形 6">
            <a:extLst>
              <a:ext uri="{FF2B5EF4-FFF2-40B4-BE49-F238E27FC236}">
                <a16:creationId xmlns:a16="http://schemas.microsoft.com/office/drawing/2014/main" id="{76BA0C8F-E2CA-4F88-A978-887EC7F8FE78}"/>
              </a:ext>
            </a:extLst>
          </p:cNvPr>
          <p:cNvSpPr/>
          <p:nvPr/>
        </p:nvSpPr>
        <p:spPr>
          <a:xfrm>
            <a:off x="1115616" y="5515279"/>
            <a:ext cx="1255200" cy="502835"/>
          </a:xfrm>
          <a:prstGeom prst="triangle">
            <a:avLst/>
          </a:prstGeom>
          <a:ln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6442" y="0"/>
            <a:ext cx="9032062" cy="416285"/>
          </a:xfr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l"/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別紙様式第</a:t>
            </a:r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号</a:t>
            </a:r>
            <a:r>
              <a:rPr lang="en-US" altLang="ja-JP" sz="1600" b="1">
                <a:latin typeface="メイリオ" panose="020B0604030504040204" pitchFamily="50" charset="-128"/>
                <a:ea typeface="メイリオ" panose="020B0604030504040204" pitchFamily="50" charset="-128"/>
              </a:rPr>
              <a:t>-1】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〇〇の取組（○○県）　　　　　　　　　　　　　　　</a:t>
            </a:r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拠点代表者名</a:t>
            </a:r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kumimoji="1"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98077" y="581951"/>
            <a:ext cx="3456384" cy="1289148"/>
          </a:xfrm>
          <a:prstGeom prst="roundRect">
            <a:avLst>
              <a:gd name="adj" fmla="val 3516"/>
            </a:avLst>
          </a:prstGeom>
          <a:noFill/>
          <a:ln w="190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8" name="角丸四角形 57"/>
          <p:cNvSpPr/>
          <p:nvPr/>
        </p:nvSpPr>
        <p:spPr>
          <a:xfrm>
            <a:off x="107505" y="2040136"/>
            <a:ext cx="3456384" cy="2698950"/>
          </a:xfrm>
          <a:prstGeom prst="roundRect">
            <a:avLst>
              <a:gd name="adj" fmla="val 3516"/>
            </a:avLst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9" name="角丸四角形 58"/>
          <p:cNvSpPr/>
          <p:nvPr/>
        </p:nvSpPr>
        <p:spPr>
          <a:xfrm>
            <a:off x="3706079" y="578751"/>
            <a:ext cx="5326911" cy="2202177"/>
          </a:xfrm>
          <a:prstGeom prst="roundRect">
            <a:avLst>
              <a:gd name="adj" fmla="val 3516"/>
            </a:avLst>
          </a:prstGeom>
          <a:noFill/>
          <a:ln w="190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7" name="角丸四角形 66"/>
          <p:cNvSpPr/>
          <p:nvPr/>
        </p:nvSpPr>
        <p:spPr>
          <a:xfrm>
            <a:off x="295439" y="476672"/>
            <a:ext cx="1612265" cy="297964"/>
          </a:xfrm>
          <a:prstGeom prst="roundRect">
            <a:avLst>
              <a:gd name="adj" fmla="val 3516"/>
            </a:avLst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目標年度の展望</a:t>
            </a:r>
          </a:p>
        </p:txBody>
      </p:sp>
      <p:sp>
        <p:nvSpPr>
          <p:cNvPr id="80" name="角丸四角形 79"/>
          <p:cNvSpPr/>
          <p:nvPr/>
        </p:nvSpPr>
        <p:spPr>
          <a:xfrm>
            <a:off x="251521" y="1925894"/>
            <a:ext cx="1224136" cy="297964"/>
          </a:xfrm>
          <a:prstGeom prst="roundRect">
            <a:avLst>
              <a:gd name="adj" fmla="val 3516"/>
            </a:avLst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現状と課題</a:t>
            </a:r>
            <a:endParaRPr kumimoji="1" lang="ja-JP" altLang="en-US" sz="1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5FC4383-6D7E-43E5-BD46-D6D76CE0998F}"/>
              </a:ext>
            </a:extLst>
          </p:cNvPr>
          <p:cNvSpPr txBox="1"/>
          <p:nvPr/>
        </p:nvSpPr>
        <p:spPr>
          <a:xfrm>
            <a:off x="3792223" y="1013827"/>
            <a:ext cx="310854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①生産安定・効率化機能の取組</a:t>
            </a:r>
            <a:endPara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拠点事業者：〇〇〇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対象産地：〇〇〇</a:t>
            </a:r>
            <a:endPara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取組内容：課題についての対策取組を記載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各機能との連携についても記載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連携者：○○○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連携者の取組：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8" name="角丸四角形 58">
            <a:extLst>
              <a:ext uri="{FF2B5EF4-FFF2-40B4-BE49-F238E27FC236}">
                <a16:creationId xmlns:a16="http://schemas.microsoft.com/office/drawing/2014/main" id="{CA984A2D-0D05-46B5-858E-BC3620FE1795}"/>
              </a:ext>
            </a:extLst>
          </p:cNvPr>
          <p:cNvSpPr/>
          <p:nvPr/>
        </p:nvSpPr>
        <p:spPr>
          <a:xfrm>
            <a:off x="3726566" y="2943394"/>
            <a:ext cx="5326911" cy="1997774"/>
          </a:xfrm>
          <a:prstGeom prst="roundRect">
            <a:avLst>
              <a:gd name="adj" fmla="val 3516"/>
            </a:avLst>
          </a:prstGeom>
          <a:noFill/>
          <a:ln w="190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9" name="角丸四角形 58">
            <a:extLst>
              <a:ext uri="{FF2B5EF4-FFF2-40B4-BE49-F238E27FC236}">
                <a16:creationId xmlns:a16="http://schemas.microsoft.com/office/drawing/2014/main" id="{481F8C96-EBF6-48E1-9F25-A96F8BA7A769}"/>
              </a:ext>
            </a:extLst>
          </p:cNvPr>
          <p:cNvSpPr/>
          <p:nvPr/>
        </p:nvSpPr>
        <p:spPr>
          <a:xfrm>
            <a:off x="3726565" y="5083215"/>
            <a:ext cx="5326911" cy="1730161"/>
          </a:xfrm>
          <a:prstGeom prst="roundRect">
            <a:avLst>
              <a:gd name="adj" fmla="val 3516"/>
            </a:avLst>
          </a:prstGeom>
          <a:noFill/>
          <a:ln w="190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A65C9D23-FF55-4CA5-968E-2BB4830580AA}"/>
              </a:ext>
            </a:extLst>
          </p:cNvPr>
          <p:cNvSpPr txBox="1"/>
          <p:nvPr/>
        </p:nvSpPr>
        <p:spPr>
          <a:xfrm>
            <a:off x="3792223" y="3300270"/>
            <a:ext cx="403187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②供給調整機能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の取組</a:t>
            </a:r>
            <a:endPara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拠点事業者：〇〇〇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拠点施設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：〇〇〇（整備する場合は、事業規模を記載）</a:t>
            </a:r>
            <a:endPara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取組内容：課題についての対策取組を記載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各機能との連携についても記載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連携者：○○○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連携者の取組：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E3126DFF-FF4C-4B31-8FF3-F883CD38DDAD}"/>
              </a:ext>
            </a:extLst>
          </p:cNvPr>
          <p:cNvSpPr txBox="1"/>
          <p:nvPr/>
        </p:nvSpPr>
        <p:spPr>
          <a:xfrm>
            <a:off x="3792223" y="5245691"/>
            <a:ext cx="310854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③実需者ニーズ対応機能の取組</a:t>
            </a:r>
            <a:endPara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拠点事業者：〇〇〇</a:t>
            </a:r>
            <a:endPara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取組内容：課題についての対策取組を記載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各機能との連携についても記載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連携者：○○○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連携者の取組：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2B28B64B-69D9-40EA-9B66-AC20535728FA}"/>
              </a:ext>
            </a:extLst>
          </p:cNvPr>
          <p:cNvSpPr txBox="1"/>
          <p:nvPr/>
        </p:nvSpPr>
        <p:spPr>
          <a:xfrm>
            <a:off x="177871" y="2276872"/>
            <a:ext cx="3025977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・現状には、３つの機能ごとに現状と課題を記載。</a:t>
            </a:r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①生産安定・効率化機能</a:t>
            </a:r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〇〇産地で△△の栽培を実施しているが、〇月の出荷が不安定。</a:t>
            </a:r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②供給調整機能</a:t>
            </a:r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〇〇産地から△△を加工施設で□□に加工している。〇〇の問題があるため、供給が不安定。</a:t>
            </a:r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③実需者ニーズ対応機能</a:t>
            </a:r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〇〇施設から消費地への輸送において、物流コストの問題がある。</a:t>
            </a:r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9856B42A-F399-4E4C-A205-A9837EDC8E81}"/>
              </a:ext>
            </a:extLst>
          </p:cNvPr>
          <p:cNvSpPr txBox="1"/>
          <p:nvPr/>
        </p:nvSpPr>
        <p:spPr>
          <a:xfrm>
            <a:off x="250881" y="928322"/>
            <a:ext cx="22601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・目標とする姿を記載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・目標値を記載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角丸四角形 43">
            <a:extLst>
              <a:ext uri="{FF2B5EF4-FFF2-40B4-BE49-F238E27FC236}">
                <a16:creationId xmlns:a16="http://schemas.microsoft.com/office/drawing/2014/main" id="{CE009E75-3C01-4931-A91A-76E96CF74462}"/>
              </a:ext>
            </a:extLst>
          </p:cNvPr>
          <p:cNvSpPr/>
          <p:nvPr/>
        </p:nvSpPr>
        <p:spPr>
          <a:xfrm>
            <a:off x="76441" y="4906117"/>
            <a:ext cx="3487447" cy="1923602"/>
          </a:xfrm>
          <a:prstGeom prst="roundRect">
            <a:avLst>
              <a:gd name="adj" fmla="val 3516"/>
            </a:avLst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角丸四角形 44">
            <a:extLst>
              <a:ext uri="{FF2B5EF4-FFF2-40B4-BE49-F238E27FC236}">
                <a16:creationId xmlns:a16="http://schemas.microsoft.com/office/drawing/2014/main" id="{80E6B8FE-9F19-4763-ABD7-248F6BDF8476}"/>
              </a:ext>
            </a:extLst>
          </p:cNvPr>
          <p:cNvSpPr/>
          <p:nvPr/>
        </p:nvSpPr>
        <p:spPr>
          <a:xfrm>
            <a:off x="220456" y="4812143"/>
            <a:ext cx="1255200" cy="282334"/>
          </a:xfrm>
          <a:prstGeom prst="roundRect">
            <a:avLst>
              <a:gd name="adj" fmla="val 0"/>
            </a:avLst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実施体制</a:t>
            </a:r>
            <a:endParaRPr lang="en-US" altLang="ja-JP" sz="1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D92F788-259A-4E12-A307-9FF734EA819A}"/>
              </a:ext>
            </a:extLst>
          </p:cNvPr>
          <p:cNvSpPr txBox="1"/>
          <p:nvPr/>
        </p:nvSpPr>
        <p:spPr>
          <a:xfrm>
            <a:off x="1299316" y="5307944"/>
            <a:ext cx="902811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800" dirty="0"/>
              <a:t>〇〇民間事業者</a:t>
            </a:r>
            <a:endParaRPr kumimoji="1" lang="en-US" altLang="ja-JP" sz="800" dirty="0"/>
          </a:p>
          <a:p>
            <a:pPr algn="ctr"/>
            <a:r>
              <a:rPr lang="ja-JP" altLang="en-US" sz="800" dirty="0"/>
              <a:t>（代表者）</a:t>
            </a:r>
            <a:endParaRPr kumimoji="1" lang="ja-JP" altLang="en-US" sz="800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BA7B21D7-B389-4493-8B0A-CD7F122E631B}"/>
              </a:ext>
            </a:extLst>
          </p:cNvPr>
          <p:cNvSpPr txBox="1"/>
          <p:nvPr/>
        </p:nvSpPr>
        <p:spPr>
          <a:xfrm>
            <a:off x="514754" y="5703639"/>
            <a:ext cx="707246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800" dirty="0"/>
              <a:t>〇〇農業者</a:t>
            </a:r>
            <a:endParaRPr kumimoji="1" lang="en-US" altLang="ja-JP" sz="800" dirty="0"/>
          </a:p>
          <a:p>
            <a:pPr algn="ctr"/>
            <a:r>
              <a:rPr lang="ja-JP" altLang="en-US" sz="800" dirty="0"/>
              <a:t>〇〇ＪＡ</a:t>
            </a:r>
            <a:endParaRPr lang="en-US" altLang="ja-JP" sz="800" dirty="0"/>
          </a:p>
          <a:p>
            <a:pPr algn="ctr"/>
            <a:r>
              <a:rPr kumimoji="1" lang="ja-JP" altLang="en-US" sz="800" dirty="0"/>
              <a:t>〇〇法人</a:t>
            </a:r>
            <a:endParaRPr kumimoji="1" lang="en-US" altLang="ja-JP" sz="800" dirty="0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953113F6-BA65-49D1-8BAA-4D7FC8F7F2A4}"/>
              </a:ext>
            </a:extLst>
          </p:cNvPr>
          <p:cNvSpPr txBox="1"/>
          <p:nvPr/>
        </p:nvSpPr>
        <p:spPr>
          <a:xfrm>
            <a:off x="2168774" y="5887121"/>
            <a:ext cx="902811" cy="21544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ja-JP" altLang="en-US" sz="800" dirty="0"/>
              <a:t>〇〇民間事業者</a:t>
            </a:r>
            <a:endParaRPr lang="en-US" altLang="ja-JP" sz="800" dirty="0"/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2F688CAD-8B8B-4CF2-8BA0-6631F5863BB6}"/>
              </a:ext>
            </a:extLst>
          </p:cNvPr>
          <p:cNvSpPr/>
          <p:nvPr/>
        </p:nvSpPr>
        <p:spPr>
          <a:xfrm>
            <a:off x="232666" y="5220026"/>
            <a:ext cx="3096344" cy="974693"/>
          </a:xfrm>
          <a:prstGeom prst="round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6F80EE5-9FF7-41DF-B145-C5E63D68081C}"/>
              </a:ext>
            </a:extLst>
          </p:cNvPr>
          <p:cNvSpPr txBox="1"/>
          <p:nvPr/>
        </p:nvSpPr>
        <p:spPr>
          <a:xfrm>
            <a:off x="360929" y="5301208"/>
            <a:ext cx="902811" cy="230832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900" b="1" dirty="0"/>
              <a:t>コンソーシアム</a:t>
            </a:r>
          </a:p>
        </p:txBody>
      </p:sp>
      <p:sp>
        <p:nvSpPr>
          <p:cNvPr id="10" name="矢印: 上下 9">
            <a:extLst>
              <a:ext uri="{FF2B5EF4-FFF2-40B4-BE49-F238E27FC236}">
                <a16:creationId xmlns:a16="http://schemas.microsoft.com/office/drawing/2014/main" id="{D281A53E-06F3-4919-BAB3-0269A77F003C}"/>
              </a:ext>
            </a:extLst>
          </p:cNvPr>
          <p:cNvSpPr/>
          <p:nvPr/>
        </p:nvSpPr>
        <p:spPr>
          <a:xfrm rot="18837540">
            <a:off x="766577" y="6238025"/>
            <a:ext cx="119652" cy="288033"/>
          </a:xfrm>
          <a:prstGeom prst="upDown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矢印: 上下 28">
            <a:extLst>
              <a:ext uri="{FF2B5EF4-FFF2-40B4-BE49-F238E27FC236}">
                <a16:creationId xmlns:a16="http://schemas.microsoft.com/office/drawing/2014/main" id="{19D7DF4E-B32F-41FA-B2B2-1115DF4C78BA}"/>
              </a:ext>
            </a:extLst>
          </p:cNvPr>
          <p:cNvSpPr/>
          <p:nvPr/>
        </p:nvSpPr>
        <p:spPr>
          <a:xfrm rot="3079539">
            <a:off x="2717779" y="6244625"/>
            <a:ext cx="119652" cy="288033"/>
          </a:xfrm>
          <a:prstGeom prst="upDown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DCE886D-25D2-457C-8CA9-B4D2DA3A1182}"/>
              </a:ext>
            </a:extLst>
          </p:cNvPr>
          <p:cNvSpPr txBox="1"/>
          <p:nvPr/>
        </p:nvSpPr>
        <p:spPr>
          <a:xfrm>
            <a:off x="971600" y="6508628"/>
            <a:ext cx="1699762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800" dirty="0"/>
              <a:t>連携□□産地、□□県、□□金融</a:t>
            </a:r>
            <a:endParaRPr kumimoji="1" lang="en-US" altLang="ja-JP" sz="800" dirty="0"/>
          </a:p>
        </p:txBody>
      </p:sp>
    </p:spTree>
    <p:extLst>
      <p:ext uri="{BB962C8B-B14F-4D97-AF65-F5344CB8AC3E}">
        <p14:creationId xmlns:p14="http://schemas.microsoft.com/office/powerpoint/2010/main" val="1454129244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kumimoji="1"/>
        </a:defPPr>
      </a:lstStyle>
      <a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300</Words>
  <Application>Microsoft Office PowerPoint</Application>
  <PresentationFormat>画面に合わせる (4:3)</PresentationFormat>
  <Paragraphs>47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メイリオ</vt:lpstr>
      <vt:lpstr>Arial</vt:lpstr>
      <vt:lpstr>Calibri</vt:lpstr>
      <vt:lpstr>Blank</vt:lpstr>
      <vt:lpstr>【別紙様式第2号-1】〇〇の取組（○○県）　　　　　　　　　　　　　　　【拠点代表者名】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2026-04-06T11:49:50Z</dcterms:created>
  <dcterms:modified xsi:type="dcterms:W3CDTF">2026-04-06T11:49:57Z</dcterms:modified>
</cp:coreProperties>
</file>