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20" r:id="rId1"/>
  </p:sldMasterIdLst>
  <p:notesMasterIdLst>
    <p:notesMasterId r:id="rId3"/>
  </p:notesMasterIdLst>
  <p:sldIdLst>
    <p:sldId id="2147378881" r:id="rId2"/>
  </p:sldIdLst>
  <p:sldSz cx="9906000" cy="6858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0070C0"/>
    <a:srgbClr val="FFCCFF"/>
    <a:srgbClr val="FF00FF"/>
    <a:srgbClr val="2585C9"/>
    <a:srgbClr val="00B050"/>
    <a:srgbClr val="70AD47"/>
    <a:srgbClr val="DAE3F3"/>
    <a:srgbClr val="FFF2CC"/>
    <a:srgbClr val="A8B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1E86954-EC03-4532-A84D-388D267B23B3}" v="285" dt="2023-12-20T07:31:48.04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淡色スタイル 2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7292A2E-F333-43FB-9621-5CBBE7FDCDCB}" styleName="淡色スタイル 2 - アクセント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E3FDE45-AF77-4B5C-9715-49D594BDF05E}" styleName="淡色スタイル 1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淡色スタイル 1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E9639D4-E3E2-4D34-9284-5A2195B3D0D7}" styleName="スタイル (淡色)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A111915-BE36-4E01-A7E5-04B1672EAD32}" styleName="淡色スタイル 2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8D230F3-CF80-4859-8CE7-A43EE81993B5}" styleName="淡色スタイル 1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B1032C-EA38-4F05-BA0D-38AFFFC7BED3}" styleName="淡色スタイル 3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44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5" y="5"/>
            <a:ext cx="2918621" cy="494813"/>
          </a:xfrm>
          <a:prstGeom prst="rect">
            <a:avLst/>
          </a:prstGeom>
        </p:spPr>
        <p:txBody>
          <a:bodyPr vert="horz" lIns="90609" tIns="45301" rIns="90609" bIns="45301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577" y="5"/>
            <a:ext cx="2918621" cy="494813"/>
          </a:xfrm>
          <a:prstGeom prst="rect">
            <a:avLst/>
          </a:prstGeom>
        </p:spPr>
        <p:txBody>
          <a:bodyPr vert="horz" lIns="90609" tIns="45301" rIns="90609" bIns="45301" rtlCol="0"/>
          <a:lstStyle>
            <a:lvl1pPr algn="r">
              <a:defRPr sz="1200"/>
            </a:lvl1pPr>
          </a:lstStyle>
          <a:p>
            <a:fld id="{7EE5BBA3-23BA-421E-A6B2-40CBB36E4ACA}" type="datetimeFigureOut">
              <a:rPr kumimoji="1" lang="ja-JP" altLang="en-US" smtClean="0"/>
              <a:t>2024/4/5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63613" y="1233488"/>
            <a:ext cx="480853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609" tIns="45301" rIns="90609" bIns="45301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891" y="4748001"/>
            <a:ext cx="5387982" cy="3884437"/>
          </a:xfrm>
          <a:prstGeom prst="rect">
            <a:avLst/>
          </a:prstGeom>
        </p:spPr>
        <p:txBody>
          <a:bodyPr vert="horz" lIns="90609" tIns="45301" rIns="90609" bIns="45301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5" y="9371505"/>
            <a:ext cx="2918621" cy="494813"/>
          </a:xfrm>
          <a:prstGeom prst="rect">
            <a:avLst/>
          </a:prstGeom>
        </p:spPr>
        <p:txBody>
          <a:bodyPr vert="horz" lIns="90609" tIns="45301" rIns="90609" bIns="45301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577" y="9371505"/>
            <a:ext cx="2918621" cy="494813"/>
          </a:xfrm>
          <a:prstGeom prst="rect">
            <a:avLst/>
          </a:prstGeom>
        </p:spPr>
        <p:txBody>
          <a:bodyPr vert="horz" lIns="90609" tIns="45301" rIns="90609" bIns="45301" rtlCol="0" anchor="b"/>
          <a:lstStyle>
            <a:lvl1pPr algn="r">
              <a:defRPr sz="1200"/>
            </a:lvl1pPr>
          </a:lstStyle>
          <a:p>
            <a:fld id="{CC9E4919-8921-4E53-817D-973F5F6DF7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6265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79C2E-1A88-4760-8FF1-AA9C8DE7BA0E}" type="datetime1">
              <a:rPr kumimoji="1" lang="ja-JP" altLang="en-US" smtClean="0"/>
              <a:t>2024/4/5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0478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801D7-E274-4B5C-8218-148B6D91F34C}" type="datetime1">
              <a:rPr kumimoji="1" lang="ja-JP" altLang="en-US" smtClean="0"/>
              <a:t>2024/4/5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51716" y="6356352"/>
            <a:ext cx="2228850" cy="365125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fld id="{59976C32-8F02-40FE-954F-E3DC56C5774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20404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12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B6EB8-B655-47F2-95F8-9A4D4F7496C9}" type="datetime1">
              <a:rPr kumimoji="1" lang="ja-JP" altLang="en-US" smtClean="0"/>
              <a:t>2024/4/5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7768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E0EFA-B4A3-4363-B3B2-12427901EFDE}" type="datetime1">
              <a:rPr kumimoji="1" lang="ja-JP" altLang="en-US" smtClean="0"/>
              <a:t>2024/4/5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7003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825F7-FAFD-4873-B481-D0BD764A5D9F}" type="datetime1">
              <a:rPr kumimoji="1" lang="ja-JP" altLang="en-US" smtClean="0"/>
              <a:t>2024/4/5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3382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4948-A4FB-4BBA-8528-0A00A40EB8B3}" type="datetime1">
              <a:rPr kumimoji="1" lang="ja-JP" altLang="en-US" smtClean="0"/>
              <a:t>2024/4/5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5046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9D613-90EF-4C13-AE73-F38923157F8A}" type="datetime1">
              <a:rPr kumimoji="1" lang="ja-JP" altLang="en-US" smtClean="0"/>
              <a:t>2024/4/5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1456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0A305-3C75-4523-88FE-1212F819FD31}" type="datetime1">
              <a:rPr kumimoji="1" lang="ja-JP" altLang="en-US" smtClean="0"/>
              <a:t>2024/4/5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1248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B0A31-95B7-4F85-B552-695743C423A7}" type="datetime1">
              <a:rPr kumimoji="1" lang="ja-JP" altLang="en-US" smtClean="0"/>
              <a:t>2024/4/5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3117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1ECE8-6D0E-4C07-BB67-F3E6C1D90C79}" type="datetime1">
              <a:rPr kumimoji="1" lang="ja-JP" altLang="en-US" smtClean="0"/>
              <a:t>2024/4/5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576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C2119-DB24-46C6-B4D3-923E22CE2C94}" type="datetime1">
              <a:rPr kumimoji="1" lang="ja-JP" altLang="en-US" smtClean="0"/>
              <a:t>2024/4/5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2899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969082-1A5B-4A4B-8245-6A1EB3D57239}" type="datetime1">
              <a:rPr kumimoji="1" lang="ja-JP" altLang="en-US" smtClean="0"/>
              <a:t>2024/4/5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5431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A7BF22A4-7A6B-272F-D315-F3BDF0C37416}"/>
              </a:ext>
            </a:extLst>
          </p:cNvPr>
          <p:cNvCxnSpPr>
            <a:cxnSpLocks/>
          </p:cNvCxnSpPr>
          <p:nvPr/>
        </p:nvCxnSpPr>
        <p:spPr>
          <a:xfrm>
            <a:off x="1" y="707091"/>
            <a:ext cx="9905999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表 26">
            <a:extLst>
              <a:ext uri="{FF2B5EF4-FFF2-40B4-BE49-F238E27FC236}">
                <a16:creationId xmlns:a16="http://schemas.microsoft.com/office/drawing/2014/main" id="{3C7941E5-A0C8-A4C0-4E43-94FD6529D2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7552785"/>
              </p:ext>
            </p:extLst>
          </p:nvPr>
        </p:nvGraphicFramePr>
        <p:xfrm>
          <a:off x="4974556" y="4002535"/>
          <a:ext cx="4894500" cy="237744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7668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76304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56009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594519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2850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10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（７）環境関係法令の遵守等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br>
                        <a:rPr kumimoji="1" lang="en-US" altLang="ja-JP" sz="10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</a:b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しました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⑪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みどりの食料システム戦略の理解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⑫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関係法令の遵守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環境配慮の取組方針の策定や研修の実施に努める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3739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機械等を扱う事業者である場合（該当しない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機械等の適切な整備と管理に努める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8685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⑮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正しい知識に基づく作業安全に努める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092227"/>
                  </a:ext>
                </a:extLst>
              </a:tr>
            </a:tbl>
          </a:graphicData>
        </a:graphic>
      </p:graphicFrame>
      <p:graphicFrame>
        <p:nvGraphicFramePr>
          <p:cNvPr id="30" name="表 7">
            <a:extLst>
              <a:ext uri="{FF2B5EF4-FFF2-40B4-BE49-F238E27FC236}">
                <a16:creationId xmlns:a16="http://schemas.microsoft.com/office/drawing/2014/main" id="{E39C0356-3C95-C47C-144C-13E36EFE28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2243893"/>
              </p:ext>
            </p:extLst>
          </p:nvPr>
        </p:nvGraphicFramePr>
        <p:xfrm>
          <a:off x="4974555" y="1023853"/>
          <a:ext cx="4894499" cy="11988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7668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57439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37205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32187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2850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（５）廃棄物の発生抑制、</a:t>
                      </a:r>
                      <a:endParaRPr kumimoji="1" lang="en-US" altLang="ja-JP" sz="12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　　　適正な循環的な利用及び適正な処分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11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プラ等廃棄物の削減に努め、適正に処理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⑧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資源の再利用を検討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058773"/>
                  </a:ext>
                </a:extLst>
              </a:tr>
            </a:tbl>
          </a:graphicData>
        </a:graphic>
      </p:graphicFrame>
      <p:graphicFrame>
        <p:nvGraphicFramePr>
          <p:cNvPr id="31" name="表 7">
            <a:extLst>
              <a:ext uri="{FF2B5EF4-FFF2-40B4-BE49-F238E27FC236}">
                <a16:creationId xmlns:a16="http://schemas.microsoft.com/office/drawing/2014/main" id="{CBE8F60D-84E1-0635-0380-4189647694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8255256"/>
              </p:ext>
            </p:extLst>
          </p:nvPr>
        </p:nvGraphicFramePr>
        <p:xfrm>
          <a:off x="51637" y="3336188"/>
          <a:ext cx="4809000" cy="20878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2992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72062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52801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21145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2850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（３）エネルギーの節減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オフィスや車両・機械等の電気・燃料の使用状況の記録・保存に努める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④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省エネを意識し、不必要・非効率なエネルギー消費をしない（照明、空調、ウォームビズ・クールビズ、燃費効率のよい機械の利用等）ように努める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4117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⑤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環境負荷低減に配慮した商品、原料等の調達を検討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9492618"/>
                  </a:ext>
                </a:extLst>
              </a:tr>
            </a:tbl>
          </a:graphicData>
        </a:graphic>
      </p:graphicFrame>
      <p:graphicFrame>
        <p:nvGraphicFramePr>
          <p:cNvPr id="2" name="表 7">
            <a:extLst>
              <a:ext uri="{FF2B5EF4-FFF2-40B4-BE49-F238E27FC236}">
                <a16:creationId xmlns:a16="http://schemas.microsoft.com/office/drawing/2014/main" id="{23403E29-A423-730A-74D3-D877B34251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374913"/>
              </p:ext>
            </p:extLst>
          </p:nvPr>
        </p:nvGraphicFramePr>
        <p:xfrm>
          <a:off x="51637" y="1023853"/>
          <a:ext cx="4808999" cy="99060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1347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02423">
                  <a:extLst>
                    <a:ext uri="{9D8B030D-6E8A-4147-A177-3AD203B41FA5}">
                      <a16:colId xmlns:a16="http://schemas.microsoft.com/office/drawing/2014/main" val="1478065040"/>
                    </a:ext>
                  </a:extLst>
                </a:gridCol>
                <a:gridCol w="3260732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64497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123058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（１）適正な施肥</a:t>
                      </a:r>
                      <a:endParaRPr kumimoji="1" lang="en-US" altLang="ja-JP" sz="12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しました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①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ja-JP" altLang="en-US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 </a:t>
                      </a: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農産物</a:t>
                      </a:r>
                      <a:r>
                        <a:rPr lang="ja-JP" altLang="en-US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等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の調達を行う場合（該当しない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/>
                        <a:ea typeface="ＭＳ ゴシック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環境負荷低減に配慮した農産物等の調達を検討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5" name="表 7">
            <a:extLst>
              <a:ext uri="{FF2B5EF4-FFF2-40B4-BE49-F238E27FC236}">
                <a16:creationId xmlns:a16="http://schemas.microsoft.com/office/drawing/2014/main" id="{02FA10FD-C5B6-4E82-EEDB-6787192C77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7143676"/>
              </p:ext>
            </p:extLst>
          </p:nvPr>
        </p:nvGraphicFramePr>
        <p:xfrm>
          <a:off x="67031" y="2139862"/>
          <a:ext cx="4809000" cy="1062989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1637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68424">
                  <a:extLst>
                    <a:ext uri="{9D8B030D-6E8A-4147-A177-3AD203B41FA5}">
                      <a16:colId xmlns:a16="http://schemas.microsoft.com/office/drawing/2014/main" val="711524135"/>
                    </a:ext>
                  </a:extLst>
                </a:gridCol>
                <a:gridCol w="3293759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65180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438149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（２）適正な防除</a:t>
                      </a:r>
                      <a:endParaRPr kumimoji="1" lang="en-US" altLang="ja-JP" sz="12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55244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ja-JP" altLang="en-US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 </a:t>
                      </a: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農産物</a:t>
                      </a:r>
                      <a:r>
                        <a:rPr lang="ja-JP" altLang="en-US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等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の調達を行う場合（該当しない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/>
                        <a:ea typeface="ＭＳ ゴシック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 環境負荷低減に配慮した農産物等の調達を検討（再掲）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9" name="表 7">
            <a:extLst>
              <a:ext uri="{FF2B5EF4-FFF2-40B4-BE49-F238E27FC236}">
                <a16:creationId xmlns:a16="http://schemas.microsoft.com/office/drawing/2014/main" id="{44E7B47C-36CA-9A9B-5A48-F0C07EB987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8051165"/>
              </p:ext>
            </p:extLst>
          </p:nvPr>
        </p:nvGraphicFramePr>
        <p:xfrm>
          <a:off x="67031" y="5584264"/>
          <a:ext cx="4808997" cy="7924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1926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43891">
                  <a:extLst>
                    <a:ext uri="{9D8B030D-6E8A-4147-A177-3AD203B41FA5}">
                      <a16:colId xmlns:a16="http://schemas.microsoft.com/office/drawing/2014/main" val="3398224354"/>
                    </a:ext>
                  </a:extLst>
                </a:gridCol>
                <a:gridCol w="3362037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21143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2850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（４）悪臭及び害虫の発生防止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9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 </a:t>
                      </a: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肥料・飼料等の製造を行う場合（該当しない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 悪臭・害虫の発生防止・低減に努める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11" name="表 7">
            <a:extLst>
              <a:ext uri="{FF2B5EF4-FFF2-40B4-BE49-F238E27FC236}">
                <a16:creationId xmlns:a16="http://schemas.microsoft.com/office/drawing/2014/main" id="{9391A420-8BAA-82AA-CE6F-3CC43B9F79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8734830"/>
              </p:ext>
            </p:extLst>
          </p:nvPr>
        </p:nvGraphicFramePr>
        <p:xfrm>
          <a:off x="4974556" y="2424753"/>
          <a:ext cx="4894500" cy="14020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6941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54019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35929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17611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2850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（６）生物多様性への悪影響の防止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br>
                        <a:rPr kumimoji="1" lang="en-US" altLang="ja-JP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</a:b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しました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生物多様性への影響が想定される工事等を実施する場合（該当しない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生物多様性に配慮した事業実施に努める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特定事業場である場合（該当しない □）</a:t>
                      </a:r>
                    </a:p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排水処理に係る水質汚濁防止法の遵守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26925"/>
                  </a:ext>
                </a:extLst>
              </a:tr>
            </a:tbl>
          </a:graphicData>
        </a:graphic>
      </p:graphicFrame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DAF8577-A7B2-9A7B-0E92-6CA66664FCF3}"/>
              </a:ext>
            </a:extLst>
          </p:cNvPr>
          <p:cNvSpPr txBox="1"/>
          <p:nvPr/>
        </p:nvSpPr>
        <p:spPr>
          <a:xfrm>
            <a:off x="0" y="177653"/>
            <a:ext cx="9286517" cy="40011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kumimoji="1" lang="ja-JP" altLang="en-US" sz="2000" b="1" dirty="0">
                <a:latin typeface="Meiryo UI"/>
                <a:ea typeface="Meiryo UI"/>
              </a:rPr>
              <a:t>環境負荷低減のクロスコンプライアンス チェックシート</a:t>
            </a:r>
            <a:r>
              <a:rPr lang="ja-JP" altLang="en-US" sz="2000" b="1" dirty="0">
                <a:solidFill>
                  <a:prstClr val="black"/>
                </a:solidFill>
                <a:latin typeface="メイリオ"/>
                <a:ea typeface="メイリオ"/>
              </a:rPr>
              <a:t>（民間事業者・自治体等</a:t>
            </a:r>
            <a:r>
              <a:rPr kumimoji="0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向け</a:t>
            </a:r>
            <a:r>
              <a:rPr kumimoji="0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/>
                <a:ea typeface="メイリオ"/>
              </a:rPr>
              <a:t>）</a:t>
            </a:r>
            <a:endParaRPr kumimoji="1" lang="en-US" altLang="ja-JP" sz="2000" b="1" dirty="0">
              <a:latin typeface="Meiryo UI"/>
              <a:ea typeface="Meiryo UI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4DDC1D4-497E-896C-9FBC-6950230988D6}"/>
              </a:ext>
            </a:extLst>
          </p:cNvPr>
          <p:cNvSpPr txBox="1"/>
          <p:nvPr/>
        </p:nvSpPr>
        <p:spPr>
          <a:xfrm>
            <a:off x="85503" y="6392085"/>
            <a:ext cx="97257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>
                <a:latin typeface="ＭＳ 明朝" panose="02020609040205080304" pitchFamily="17" charset="-128"/>
                <a:ea typeface="ＭＳ 明朝" panose="02020609040205080304" pitchFamily="17" charset="-128"/>
              </a:rPr>
              <a:t>注　</a:t>
            </a:r>
            <a:r>
              <a:rPr kumimoji="1" lang="en-US" altLang="ja-JP" sz="1200">
                <a:latin typeface="ＭＳ 明朝" panose="02020609040205080304" pitchFamily="17" charset="-128"/>
                <a:ea typeface="ＭＳ 明朝" panose="02020609040205080304" pitchFamily="17" charset="-128"/>
              </a:rPr>
              <a:t>※</a:t>
            </a:r>
            <a:r>
              <a:rPr kumimoji="1" lang="ja-JP" altLang="en-US" sz="1200">
                <a:latin typeface="ＭＳ 明朝" panose="02020609040205080304" pitchFamily="17" charset="-128"/>
                <a:ea typeface="ＭＳ 明朝" panose="02020609040205080304" pitchFamily="17" charset="-128"/>
              </a:rPr>
              <a:t>の記載内容に「該当しない」場合には□にチェックしてください。この場合、当該項目の申請時・報告時のチェックは不要です。</a:t>
            </a:r>
            <a:endParaRPr kumimoji="1" lang="en-US" altLang="ja-JP" sz="120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341A0A6-AF2C-A7E5-3834-E8DD397BD797}"/>
              </a:ext>
            </a:extLst>
          </p:cNvPr>
          <p:cNvSpPr txBox="1"/>
          <p:nvPr/>
        </p:nvSpPr>
        <p:spPr>
          <a:xfrm>
            <a:off x="9050318" y="326185"/>
            <a:ext cx="9238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Meiryo UI" panose="020B0604030504040204" pitchFamily="50" charset="-128"/>
                <a:ea typeface="Meiryo UI" panose="020B0604030504040204" pitchFamily="50" charset="-128"/>
              </a:rPr>
              <a:t>Ver1.1</a:t>
            </a:r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27553762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504</Words>
  <Application>Microsoft Office PowerPoint</Application>
  <PresentationFormat>A4 210 x 297 mm</PresentationFormat>
  <Paragraphs>103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0" baseType="lpstr">
      <vt:lpstr>Meiryo UI</vt:lpstr>
      <vt:lpstr>ＭＳ ゴシック</vt:lpstr>
      <vt:lpstr>ＭＳ 明朝</vt:lpstr>
      <vt:lpstr>メイリオ</vt:lpstr>
      <vt:lpstr>游ゴシック</vt:lpstr>
      <vt:lpstr>Arial</vt:lpstr>
      <vt:lpstr>Calibri</vt:lpstr>
      <vt:lpstr>Calibri Light</vt:lpstr>
      <vt:lpstr>2_Office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2024-04-05T05:49:51Z</dcterms:created>
  <dcterms:modified xsi:type="dcterms:W3CDTF">2024-04-05T05:49:59Z</dcterms:modified>
</cp:coreProperties>
</file>