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3"/>
  </p:notesMasterIdLst>
  <p:sldIdLst>
    <p:sldId id="351" r:id="rId2"/>
  </p:sldIdLst>
  <p:sldSz cx="9144000" cy="6858000" type="screen4x3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  <a:srgbClr val="0033CC"/>
    <a:srgbClr val="FFFFCC"/>
    <a:srgbClr val="FFFF99"/>
    <a:srgbClr val="FFFF66"/>
    <a:srgbClr val="FF99FF"/>
    <a:srgbClr val="99FF66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18" autoAdjust="0"/>
    <p:restoredTop sz="98113" autoAdjust="0"/>
  </p:normalViewPr>
  <p:slideViewPr>
    <p:cSldViewPr>
      <p:cViewPr varScale="1">
        <p:scale>
          <a:sx n="63" d="100"/>
          <a:sy n="63" d="100"/>
        </p:scale>
        <p:origin x="1368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0" d="100"/>
          <a:sy n="60" d="100"/>
        </p:scale>
        <p:origin x="277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7"/>
            <a:ext cx="2950375" cy="497367"/>
          </a:xfrm>
          <a:prstGeom prst="rect">
            <a:avLst/>
          </a:prstGeom>
        </p:spPr>
        <p:txBody>
          <a:bodyPr vert="horz" lIns="92206" tIns="46103" rIns="92206" bIns="4610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221" y="7"/>
            <a:ext cx="2950374" cy="497367"/>
          </a:xfrm>
          <a:prstGeom prst="rect">
            <a:avLst/>
          </a:prstGeom>
        </p:spPr>
        <p:txBody>
          <a:bodyPr vert="horz" lIns="92206" tIns="46103" rIns="92206" bIns="46103" rtlCol="0"/>
          <a:lstStyle>
            <a:lvl1pPr algn="r">
              <a:defRPr sz="1200"/>
            </a:lvl1pPr>
          </a:lstStyle>
          <a:p>
            <a:fld id="{0487BA19-5478-41A4-AE52-FF30E8ED7B5B}" type="datetimeFigureOut">
              <a:rPr kumimoji="1" lang="ja-JP" altLang="en-US" smtClean="0"/>
              <a:pPr/>
              <a:t>2024/11/15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72050" cy="3729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06" tIns="46103" rIns="92206" bIns="4610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242" y="4720985"/>
            <a:ext cx="5446723" cy="4473102"/>
          </a:xfrm>
          <a:prstGeom prst="rect">
            <a:avLst/>
          </a:prstGeom>
        </p:spPr>
        <p:txBody>
          <a:bodyPr vert="horz" lIns="92206" tIns="46103" rIns="92206" bIns="4610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440372"/>
            <a:ext cx="2950375" cy="497366"/>
          </a:xfrm>
          <a:prstGeom prst="rect">
            <a:avLst/>
          </a:prstGeom>
        </p:spPr>
        <p:txBody>
          <a:bodyPr vert="horz" lIns="92206" tIns="46103" rIns="92206" bIns="4610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221" y="9440372"/>
            <a:ext cx="2950374" cy="497366"/>
          </a:xfrm>
          <a:prstGeom prst="rect">
            <a:avLst/>
          </a:prstGeom>
        </p:spPr>
        <p:txBody>
          <a:bodyPr vert="horz" lIns="92206" tIns="46103" rIns="92206" bIns="46103" rtlCol="0" anchor="b"/>
          <a:lstStyle>
            <a:lvl1pPr algn="r">
              <a:defRPr sz="1200"/>
            </a:lvl1pPr>
          </a:lstStyle>
          <a:p>
            <a:fld id="{F43D0911-6611-4BC0-9896-E5DD677524D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24113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3D0911-6611-4BC0-9896-E5DD677524D7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78382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C509-C240-40A6-BB1A-64BE214C778E}" type="datetimeFigureOut">
              <a:rPr kumimoji="1" lang="ja-JP" altLang="en-US" smtClean="0"/>
              <a:pPr/>
              <a:t>2024/11/15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7" name="テキスト ボックス 6"/>
          <p:cNvSpPr txBox="1"/>
          <p:nvPr userDrawn="1"/>
        </p:nvSpPr>
        <p:spPr>
          <a:xfrm>
            <a:off x="0" y="0"/>
            <a:ext cx="11156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機密性○情報</a:t>
            </a:r>
          </a:p>
        </p:txBody>
      </p:sp>
      <p:sp>
        <p:nvSpPr>
          <p:cNvPr id="8" name="テキスト ボックス 7"/>
          <p:cNvSpPr txBox="1"/>
          <p:nvPr userDrawn="1"/>
        </p:nvSpPr>
        <p:spPr>
          <a:xfrm>
            <a:off x="8388424" y="0"/>
            <a:ext cx="7555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○○限り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C509-C240-40A6-BB1A-64BE214C778E}" type="datetimeFigureOut">
              <a:rPr kumimoji="1" lang="ja-JP" altLang="en-US" smtClean="0"/>
              <a:pPr/>
              <a:t>2024/11/15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C509-C240-40A6-BB1A-64BE214C778E}" type="datetimeFigureOut">
              <a:rPr kumimoji="1" lang="ja-JP" altLang="en-US" smtClean="0"/>
              <a:pPr/>
              <a:t>2024/11/15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C509-C240-40A6-BB1A-64BE214C778E}" type="datetimeFigureOut">
              <a:rPr kumimoji="1" lang="ja-JP" altLang="en-US" smtClean="0"/>
              <a:pPr/>
              <a:t>2024/11/15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C509-C240-40A6-BB1A-64BE214C778E}" type="datetimeFigureOut">
              <a:rPr kumimoji="1" lang="ja-JP" altLang="en-US" smtClean="0"/>
              <a:pPr/>
              <a:t>2024/11/15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C509-C240-40A6-BB1A-64BE214C778E}" type="datetimeFigureOut">
              <a:rPr kumimoji="1" lang="ja-JP" altLang="en-US" smtClean="0"/>
              <a:pPr/>
              <a:t>2024/11/15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C509-C240-40A6-BB1A-64BE214C778E}" type="datetimeFigureOut">
              <a:rPr kumimoji="1" lang="ja-JP" altLang="en-US" smtClean="0"/>
              <a:pPr/>
              <a:t>2024/11/15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C509-C240-40A6-BB1A-64BE214C778E}" type="datetimeFigureOut">
              <a:rPr kumimoji="1" lang="ja-JP" altLang="en-US" smtClean="0"/>
              <a:pPr/>
              <a:t>2024/11/15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/>
              <a:t>アイコンをクリックして図を追加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C509-C240-40A6-BB1A-64BE214C778E}" type="datetimeFigureOut">
              <a:rPr kumimoji="1" lang="ja-JP" altLang="en-US" smtClean="0"/>
              <a:pPr/>
              <a:t>2024/11/15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C509-C240-40A6-BB1A-64BE214C778E}" type="datetimeFigureOut">
              <a:rPr kumimoji="1" lang="ja-JP" altLang="en-US" smtClean="0"/>
              <a:pPr/>
              <a:t>2024/11/15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C509-C240-40A6-BB1A-64BE214C778E}" type="datetimeFigureOut">
              <a:rPr kumimoji="1" lang="ja-JP" altLang="en-US" smtClean="0"/>
              <a:pPr/>
              <a:t>2024/11/15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1C509-C240-40A6-BB1A-64BE214C778E}" type="datetimeFigureOut">
              <a:rPr kumimoji="1" lang="ja-JP" altLang="en-US" smtClean="0"/>
              <a:pPr/>
              <a:t>2024/11/15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452A23-BFEA-43FD-98FB-69091C0AE9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二等辺三角形 6">
            <a:extLst>
              <a:ext uri="{FF2B5EF4-FFF2-40B4-BE49-F238E27FC236}">
                <a16:creationId xmlns:a16="http://schemas.microsoft.com/office/drawing/2014/main" id="{76BA0C8F-E2CA-4F88-A978-887EC7F8FE78}"/>
              </a:ext>
            </a:extLst>
          </p:cNvPr>
          <p:cNvSpPr/>
          <p:nvPr/>
        </p:nvSpPr>
        <p:spPr>
          <a:xfrm>
            <a:off x="863589" y="5526549"/>
            <a:ext cx="1692187" cy="709182"/>
          </a:xfrm>
          <a:prstGeom prst="triangle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6442" y="0"/>
            <a:ext cx="9032062" cy="416285"/>
          </a:xfrm>
          <a:solidFill>
            <a:schemeClr val="accent3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l"/>
            <a:r>
              <a:rPr lang="en-US" altLang="ja-JP" sz="1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sz="1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別紙様式第</a:t>
            </a:r>
            <a:r>
              <a:rPr lang="en-US" altLang="ja-JP" sz="1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sz="1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号</a:t>
            </a:r>
            <a:r>
              <a:rPr lang="en-US" altLang="ja-JP" sz="1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-1】</a:t>
            </a:r>
            <a:r>
              <a:rPr lang="ja-JP" altLang="en-US" sz="1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〇〇の取組（○○県）　　　　　　　　　　　</a:t>
            </a:r>
            <a:r>
              <a:rPr lang="en-US" altLang="ja-JP" sz="1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sz="1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拠点代表者名</a:t>
            </a:r>
            <a:r>
              <a:rPr lang="en-US" altLang="ja-JP" sz="1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endParaRPr kumimoji="1" lang="ja-JP" altLang="en-US" sz="16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角丸四角形 11"/>
          <p:cNvSpPr/>
          <p:nvPr/>
        </p:nvSpPr>
        <p:spPr>
          <a:xfrm>
            <a:off x="98077" y="581951"/>
            <a:ext cx="3456384" cy="1289148"/>
          </a:xfrm>
          <a:prstGeom prst="roundRect">
            <a:avLst>
              <a:gd name="adj" fmla="val 3516"/>
            </a:avLst>
          </a:prstGeom>
          <a:noFill/>
          <a:ln w="190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角丸四角形 57"/>
          <p:cNvSpPr/>
          <p:nvPr/>
        </p:nvSpPr>
        <p:spPr>
          <a:xfrm>
            <a:off x="107505" y="2040136"/>
            <a:ext cx="3456384" cy="2698950"/>
          </a:xfrm>
          <a:prstGeom prst="roundRect">
            <a:avLst>
              <a:gd name="adj" fmla="val 3516"/>
            </a:avLst>
          </a:prstGeom>
          <a:noFill/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7" name="角丸四角形 66"/>
          <p:cNvSpPr/>
          <p:nvPr/>
        </p:nvSpPr>
        <p:spPr>
          <a:xfrm>
            <a:off x="295439" y="476672"/>
            <a:ext cx="1612265" cy="297964"/>
          </a:xfrm>
          <a:prstGeom prst="roundRect">
            <a:avLst>
              <a:gd name="adj" fmla="val 3516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目標年度の展望</a:t>
            </a:r>
          </a:p>
        </p:txBody>
      </p:sp>
      <p:sp>
        <p:nvSpPr>
          <p:cNvPr id="80" name="角丸四角形 79"/>
          <p:cNvSpPr/>
          <p:nvPr/>
        </p:nvSpPr>
        <p:spPr>
          <a:xfrm>
            <a:off x="251521" y="1925894"/>
            <a:ext cx="1224136" cy="297964"/>
          </a:xfrm>
          <a:prstGeom prst="roundRect">
            <a:avLst>
              <a:gd name="adj" fmla="val 3516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現状と課題</a:t>
            </a:r>
            <a:endParaRPr kumimoji="1" lang="ja-JP" altLang="en-US" sz="1400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5FC4383-6D7E-43E5-BD46-D6D76CE0998F}"/>
              </a:ext>
            </a:extLst>
          </p:cNvPr>
          <p:cNvSpPr txBox="1"/>
          <p:nvPr/>
        </p:nvSpPr>
        <p:spPr>
          <a:xfrm>
            <a:off x="3725076" y="578686"/>
            <a:ext cx="530791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①生産安定・効率化機能の取組</a:t>
            </a:r>
            <a:endParaRPr kumimoji="1" lang="en-US" altLang="ja-JP" sz="11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1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拠点事業者：〇〇〇</a:t>
            </a:r>
            <a:endParaRPr lang="en-US" altLang="ja-JP" sz="11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1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連携者：〇〇〇</a:t>
            </a:r>
            <a:endParaRPr lang="en-US" altLang="ja-JP" sz="11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1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対象産地：〇〇〇</a:t>
            </a:r>
            <a:endParaRPr kumimoji="1" lang="en-US" altLang="ja-JP" sz="11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1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取組内容：課題を解決する取組を記載</a:t>
            </a:r>
            <a:endParaRPr lang="en-US" altLang="ja-JP" sz="11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1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各機能との連携についても記載</a:t>
            </a:r>
            <a:endParaRPr lang="en-US" altLang="ja-JP" sz="11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角丸四角形 58">
            <a:extLst>
              <a:ext uri="{FF2B5EF4-FFF2-40B4-BE49-F238E27FC236}">
                <a16:creationId xmlns:a16="http://schemas.microsoft.com/office/drawing/2014/main" id="{CA984A2D-0D05-46B5-858E-BC3620FE1795}"/>
              </a:ext>
            </a:extLst>
          </p:cNvPr>
          <p:cNvSpPr/>
          <p:nvPr/>
        </p:nvSpPr>
        <p:spPr>
          <a:xfrm>
            <a:off x="3726566" y="2727370"/>
            <a:ext cx="5326911" cy="1997774"/>
          </a:xfrm>
          <a:prstGeom prst="roundRect">
            <a:avLst>
              <a:gd name="adj" fmla="val 3516"/>
            </a:avLst>
          </a:prstGeom>
          <a:noFill/>
          <a:ln w="190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A65C9D23-FF55-4CA5-968E-2BB4830580AA}"/>
              </a:ext>
            </a:extLst>
          </p:cNvPr>
          <p:cNvSpPr txBox="1"/>
          <p:nvPr/>
        </p:nvSpPr>
        <p:spPr>
          <a:xfrm>
            <a:off x="3724477" y="2747031"/>
            <a:ext cx="530851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1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②供給調整機能</a:t>
            </a:r>
            <a:r>
              <a:rPr kumimoji="1" lang="ja-JP" altLang="en-US" sz="11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の取組</a:t>
            </a:r>
            <a:endParaRPr kumimoji="1" lang="en-US" altLang="ja-JP" sz="11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1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拠点事業者：〇〇〇</a:t>
            </a:r>
            <a:endParaRPr lang="en-US" altLang="ja-JP" sz="11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1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連携者：〇〇〇</a:t>
            </a:r>
            <a:endParaRPr lang="en-US" altLang="ja-JP" sz="11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1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拠点施設</a:t>
            </a:r>
            <a:r>
              <a:rPr kumimoji="1" lang="ja-JP" altLang="en-US" sz="11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：〇〇〇（整備する場合は、事業規模を記載）</a:t>
            </a:r>
            <a:endParaRPr kumimoji="1" lang="en-US" altLang="ja-JP" sz="11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1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取組内容：課題を解決する取組を記載</a:t>
            </a:r>
            <a:endParaRPr lang="en-US" altLang="ja-JP" sz="11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1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各機能との連携についても記載</a:t>
            </a:r>
            <a:endParaRPr lang="en-US" altLang="ja-JP" sz="11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E3126DFF-FF4C-4B31-8FF3-F883CD38DDAD}"/>
              </a:ext>
            </a:extLst>
          </p:cNvPr>
          <p:cNvSpPr txBox="1"/>
          <p:nvPr/>
        </p:nvSpPr>
        <p:spPr>
          <a:xfrm>
            <a:off x="3734019" y="4855067"/>
            <a:ext cx="5313005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1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③実需者ニーズ対応機能の取組</a:t>
            </a:r>
            <a:endParaRPr kumimoji="1" lang="en-US" altLang="ja-JP" sz="11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1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拠点事業者：〇〇〇</a:t>
            </a:r>
            <a:endParaRPr lang="en-US" altLang="ja-JP" sz="11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1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連携者：</a:t>
            </a:r>
            <a:r>
              <a:rPr lang="ja-JP" altLang="en-US" sz="11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〇〇〇</a:t>
            </a:r>
            <a:endParaRPr kumimoji="1" lang="en-US" altLang="ja-JP" sz="11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1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取組内容：課題を解決する取組を記載</a:t>
            </a:r>
            <a:endParaRPr lang="en-US" altLang="ja-JP" sz="11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1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各機能との連携についても記載</a:t>
            </a:r>
            <a:endParaRPr lang="en-US" altLang="ja-JP" sz="11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2B28B64B-69D9-40EA-9B66-AC20535728FA}"/>
              </a:ext>
            </a:extLst>
          </p:cNvPr>
          <p:cNvSpPr txBox="1"/>
          <p:nvPr/>
        </p:nvSpPr>
        <p:spPr>
          <a:xfrm>
            <a:off x="107505" y="2232076"/>
            <a:ext cx="34469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・３つの機能ごとに現状と課題を記載。</a:t>
            </a:r>
            <a:endParaRPr kumimoji="1" lang="en-US" altLang="ja-JP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①生産安定・効率化機能</a:t>
            </a:r>
            <a:endParaRPr lang="en-US" altLang="ja-JP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〇〇産地で△△の栽培を実施しているが、〇月の出荷が不安定。</a:t>
            </a:r>
            <a:endParaRPr lang="en-US" altLang="ja-JP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②供給調整機能</a:t>
            </a:r>
            <a:endParaRPr lang="en-US" altLang="ja-JP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〇〇産地から△△を加工施設で□□に加工している。〇〇の問題があるため、供給が不安定。</a:t>
            </a:r>
            <a:endParaRPr lang="en-US" altLang="ja-JP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③実需者ニーズ対応機能</a:t>
            </a:r>
            <a:endParaRPr lang="en-US" altLang="ja-JP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〇〇施設から消費地への輸送において、物流コストの問題がある。</a:t>
            </a:r>
            <a:endParaRPr lang="en-US" altLang="ja-JP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9856B42A-F399-4E4C-A205-A9837EDC8E81}"/>
              </a:ext>
            </a:extLst>
          </p:cNvPr>
          <p:cNvSpPr txBox="1"/>
          <p:nvPr/>
        </p:nvSpPr>
        <p:spPr>
          <a:xfrm>
            <a:off x="101135" y="802229"/>
            <a:ext cx="345332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・目標とする姿を記載</a:t>
            </a:r>
            <a:endParaRPr lang="en-US" altLang="ja-JP" sz="11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・目標値を記載</a:t>
            </a:r>
          </a:p>
        </p:txBody>
      </p:sp>
      <p:sp>
        <p:nvSpPr>
          <p:cNvPr id="18" name="角丸四角形 43">
            <a:extLst>
              <a:ext uri="{FF2B5EF4-FFF2-40B4-BE49-F238E27FC236}">
                <a16:creationId xmlns:a16="http://schemas.microsoft.com/office/drawing/2014/main" id="{CE009E75-3C01-4931-A91A-76E96CF74462}"/>
              </a:ext>
            </a:extLst>
          </p:cNvPr>
          <p:cNvSpPr/>
          <p:nvPr/>
        </p:nvSpPr>
        <p:spPr>
          <a:xfrm>
            <a:off x="76441" y="4906117"/>
            <a:ext cx="3487447" cy="1923602"/>
          </a:xfrm>
          <a:prstGeom prst="roundRect">
            <a:avLst>
              <a:gd name="adj" fmla="val 3516"/>
            </a:avLst>
          </a:prstGeom>
          <a:noFill/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角丸四角形 44">
            <a:extLst>
              <a:ext uri="{FF2B5EF4-FFF2-40B4-BE49-F238E27FC236}">
                <a16:creationId xmlns:a16="http://schemas.microsoft.com/office/drawing/2014/main" id="{80E6B8FE-9F19-4763-ABD7-248F6BDF8476}"/>
              </a:ext>
            </a:extLst>
          </p:cNvPr>
          <p:cNvSpPr/>
          <p:nvPr/>
        </p:nvSpPr>
        <p:spPr>
          <a:xfrm>
            <a:off x="220456" y="4812143"/>
            <a:ext cx="1255200" cy="282334"/>
          </a:xfrm>
          <a:prstGeom prst="roundRect">
            <a:avLst>
              <a:gd name="adj" fmla="val 0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ja-JP" altLang="en-US" sz="14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実施体制</a:t>
            </a:r>
            <a:endParaRPr lang="en-US" altLang="ja-JP" sz="1400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D92F788-259A-4E12-A307-9FF734EA819A}"/>
              </a:ext>
            </a:extLst>
          </p:cNvPr>
          <p:cNvSpPr txBox="1"/>
          <p:nvPr/>
        </p:nvSpPr>
        <p:spPr>
          <a:xfrm>
            <a:off x="1273677" y="5233006"/>
            <a:ext cx="1069524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600" dirty="0"/>
              <a:t>【</a:t>
            </a:r>
            <a:r>
              <a:rPr kumimoji="1" lang="ja-JP" altLang="en-US" sz="600" dirty="0"/>
              <a:t>供給調整</a:t>
            </a:r>
            <a:r>
              <a:rPr kumimoji="1" lang="en-US" altLang="ja-JP" sz="600" dirty="0"/>
              <a:t>】</a:t>
            </a:r>
          </a:p>
          <a:p>
            <a:r>
              <a:rPr lang="ja-JP" altLang="en-US" sz="600" dirty="0"/>
              <a:t>○○</a:t>
            </a:r>
            <a:r>
              <a:rPr kumimoji="1" lang="ja-JP" altLang="en-US" sz="600" dirty="0"/>
              <a:t>体制構築</a:t>
            </a:r>
            <a:endParaRPr kumimoji="1" lang="en-US" altLang="ja-JP" sz="600" dirty="0"/>
          </a:p>
          <a:p>
            <a:r>
              <a:rPr kumimoji="1" lang="ja-JP" altLang="en-US" sz="600" dirty="0"/>
              <a:t>・〇〇民間事業者（△工場）</a:t>
            </a:r>
            <a:endParaRPr kumimoji="1" lang="en-US" altLang="ja-JP" sz="600" dirty="0"/>
          </a:p>
          <a:p>
            <a:r>
              <a:rPr lang="ja-JP" altLang="en-US" sz="600" dirty="0"/>
              <a:t>・□□民間事業者</a:t>
            </a:r>
            <a:r>
              <a:rPr kumimoji="1" lang="ja-JP" altLang="en-US" sz="600" dirty="0"/>
              <a:t>（△工場）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BA7B21D7-B389-4493-8B0A-CD7F122E631B}"/>
              </a:ext>
            </a:extLst>
          </p:cNvPr>
          <p:cNvSpPr txBox="1"/>
          <p:nvPr/>
        </p:nvSpPr>
        <p:spPr>
          <a:xfrm>
            <a:off x="275088" y="5870783"/>
            <a:ext cx="804792" cy="5539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ja-JP" sz="600" dirty="0"/>
              <a:t>【</a:t>
            </a:r>
            <a:r>
              <a:rPr lang="ja-JP" altLang="en-US" sz="600" dirty="0"/>
              <a:t>生産安定効率化</a:t>
            </a:r>
            <a:r>
              <a:rPr lang="en-US" altLang="ja-JP" sz="600" dirty="0"/>
              <a:t>】</a:t>
            </a:r>
          </a:p>
          <a:p>
            <a:r>
              <a:rPr lang="ja-JP" altLang="en-US" sz="600" dirty="0"/>
              <a:t>□□生産拡大</a:t>
            </a:r>
            <a:endParaRPr lang="en-US" altLang="ja-JP" sz="600" dirty="0"/>
          </a:p>
          <a:p>
            <a:r>
              <a:rPr kumimoji="1" lang="ja-JP" altLang="en-US" sz="600" dirty="0"/>
              <a:t>・〇〇農業者</a:t>
            </a:r>
            <a:endParaRPr kumimoji="1" lang="en-US" altLang="ja-JP" sz="600" dirty="0"/>
          </a:p>
          <a:p>
            <a:r>
              <a:rPr lang="ja-JP" altLang="en-US" sz="600" dirty="0"/>
              <a:t>・△△農協</a:t>
            </a:r>
            <a:endParaRPr lang="en-US" altLang="ja-JP" sz="600" dirty="0"/>
          </a:p>
          <a:p>
            <a:r>
              <a:rPr lang="ja-JP" altLang="en-US" sz="600" dirty="0"/>
              <a:t>・□□</a:t>
            </a:r>
            <a:r>
              <a:rPr kumimoji="1" lang="ja-JP" altLang="en-US" sz="600" dirty="0"/>
              <a:t>法人</a:t>
            </a:r>
            <a:endParaRPr kumimoji="1" lang="en-US" altLang="ja-JP" sz="600" dirty="0"/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53113F6-BA65-49D1-8BAA-4D7FC8F7F2A4}"/>
              </a:ext>
            </a:extLst>
          </p:cNvPr>
          <p:cNvSpPr txBox="1"/>
          <p:nvPr/>
        </p:nvSpPr>
        <p:spPr>
          <a:xfrm>
            <a:off x="2305552" y="5920567"/>
            <a:ext cx="992579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ja-JP" sz="600" dirty="0"/>
              <a:t>【</a:t>
            </a:r>
            <a:r>
              <a:rPr lang="ja-JP" altLang="en-US" sz="600" dirty="0"/>
              <a:t>実需者ニーズ対応</a:t>
            </a:r>
            <a:r>
              <a:rPr lang="en-US" altLang="ja-JP" sz="600" dirty="0"/>
              <a:t>】</a:t>
            </a:r>
          </a:p>
          <a:p>
            <a:r>
              <a:rPr lang="ja-JP" altLang="en-US" sz="600" dirty="0"/>
              <a:t>△△効率化</a:t>
            </a:r>
            <a:endParaRPr lang="en-US" altLang="ja-JP" sz="600" dirty="0"/>
          </a:p>
          <a:p>
            <a:r>
              <a:rPr lang="ja-JP" altLang="en-US" sz="600" dirty="0"/>
              <a:t>・〇〇民間事業者</a:t>
            </a:r>
            <a:endParaRPr lang="en-US" altLang="ja-JP" sz="600" dirty="0"/>
          </a:p>
          <a:p>
            <a:r>
              <a:rPr lang="ja-JP" altLang="en-US" sz="600" dirty="0"/>
              <a:t>・△△民間事業者（海外）</a:t>
            </a:r>
            <a:endParaRPr lang="en-US" altLang="ja-JP" sz="600" dirty="0"/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2F688CAD-8B8B-4CF2-8BA0-6631F5863BB6}"/>
              </a:ext>
            </a:extLst>
          </p:cNvPr>
          <p:cNvSpPr/>
          <p:nvPr/>
        </p:nvSpPr>
        <p:spPr>
          <a:xfrm>
            <a:off x="232666" y="5188452"/>
            <a:ext cx="3096344" cy="1263168"/>
          </a:xfrm>
          <a:prstGeom prst="roundRect">
            <a:avLst>
              <a:gd name="adj" fmla="val 3692"/>
            </a:avLst>
          </a:prstGeom>
          <a:noFill/>
          <a:ln w="19050">
            <a:solidFill>
              <a:schemeClr val="accent3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6F80EE5-9FF7-41DF-B145-C5E63D68081C}"/>
              </a:ext>
            </a:extLst>
          </p:cNvPr>
          <p:cNvSpPr txBox="1"/>
          <p:nvPr/>
        </p:nvSpPr>
        <p:spPr>
          <a:xfrm>
            <a:off x="164048" y="5140383"/>
            <a:ext cx="768159" cy="523220"/>
          </a:xfrm>
          <a:prstGeom prst="rect">
            <a:avLst/>
          </a:prstGeom>
          <a:ln w="19050">
            <a:solidFill>
              <a:schemeClr val="accent3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ja-JP" altLang="en-US" sz="700" b="1" dirty="0">
                <a:solidFill>
                  <a:schemeClr val="tx1"/>
                </a:solidFill>
              </a:rPr>
              <a:t>◇◇</a:t>
            </a:r>
            <a:r>
              <a:rPr kumimoji="1" lang="ja-JP" altLang="en-US" sz="700" b="1" dirty="0">
                <a:solidFill>
                  <a:schemeClr val="tx1"/>
                </a:solidFill>
              </a:rPr>
              <a:t>協議会</a:t>
            </a:r>
            <a:endParaRPr kumimoji="1" lang="en-US" altLang="ja-JP" sz="700" b="1" dirty="0">
              <a:solidFill>
                <a:schemeClr val="tx1"/>
              </a:solidFill>
            </a:endParaRPr>
          </a:p>
          <a:p>
            <a:r>
              <a:rPr lang="ja-JP" altLang="en-US" sz="700" dirty="0">
                <a:solidFill>
                  <a:schemeClr val="tx1"/>
                </a:solidFill>
              </a:rPr>
              <a:t>・○○体制構築</a:t>
            </a:r>
          </a:p>
          <a:p>
            <a:r>
              <a:rPr lang="ja-JP" altLang="en-US" sz="700" dirty="0">
                <a:solidFill>
                  <a:schemeClr val="tx1"/>
                </a:solidFill>
              </a:rPr>
              <a:t>・△△効率化</a:t>
            </a:r>
            <a:endParaRPr lang="en-US" altLang="ja-JP" sz="700" dirty="0">
              <a:solidFill>
                <a:schemeClr val="tx1"/>
              </a:solidFill>
            </a:endParaRPr>
          </a:p>
          <a:p>
            <a:r>
              <a:rPr lang="ja-JP" altLang="en-US" sz="700" dirty="0">
                <a:solidFill>
                  <a:schemeClr val="tx1"/>
                </a:solidFill>
              </a:rPr>
              <a:t>・</a:t>
            </a:r>
            <a:r>
              <a:rPr lang="ja-JP" altLang="en-US" sz="700">
                <a:solidFill>
                  <a:schemeClr val="tx1"/>
                </a:solidFill>
              </a:rPr>
              <a:t>□□生産拡大</a:t>
            </a:r>
            <a:endParaRPr lang="en-US" altLang="ja-JP" sz="700" dirty="0">
              <a:solidFill>
                <a:schemeClr val="tx1"/>
              </a:solidFill>
            </a:endParaRPr>
          </a:p>
        </p:txBody>
      </p:sp>
      <p:sp>
        <p:nvSpPr>
          <p:cNvPr id="10" name="矢印: 上下 9">
            <a:extLst>
              <a:ext uri="{FF2B5EF4-FFF2-40B4-BE49-F238E27FC236}">
                <a16:creationId xmlns:a16="http://schemas.microsoft.com/office/drawing/2014/main" id="{D281A53E-06F3-4919-BAB3-0269A77F003C}"/>
              </a:ext>
            </a:extLst>
          </p:cNvPr>
          <p:cNvSpPr/>
          <p:nvPr/>
        </p:nvSpPr>
        <p:spPr>
          <a:xfrm rot="18837540">
            <a:off x="971509" y="6434145"/>
            <a:ext cx="83803" cy="335452"/>
          </a:xfrm>
          <a:prstGeom prst="upDownArrow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2DCE886D-25D2-457C-8CA9-B4D2DA3A1182}"/>
              </a:ext>
            </a:extLst>
          </p:cNvPr>
          <p:cNvSpPr txBox="1"/>
          <p:nvPr/>
        </p:nvSpPr>
        <p:spPr>
          <a:xfrm>
            <a:off x="1108584" y="6628710"/>
            <a:ext cx="133526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600" dirty="0"/>
              <a:t>連携○○産地、△△県、□□公社</a:t>
            </a:r>
            <a:endParaRPr kumimoji="1" lang="en-US" altLang="ja-JP" sz="600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45B28D5-A54C-97DB-5592-A3AA89F0FAA7}"/>
              </a:ext>
            </a:extLst>
          </p:cNvPr>
          <p:cNvSpPr txBox="1"/>
          <p:nvPr/>
        </p:nvSpPr>
        <p:spPr>
          <a:xfrm>
            <a:off x="1822234" y="5702222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" dirty="0"/>
              <a:t>○○安定供給</a:t>
            </a:r>
            <a:endParaRPr lang="en-US" altLang="ja-JP" sz="600" dirty="0"/>
          </a:p>
          <a:p>
            <a:r>
              <a:rPr kumimoji="1" lang="ja-JP" altLang="en-US" sz="600" dirty="0"/>
              <a:t>◇◇企画提案</a:t>
            </a:r>
            <a:endParaRPr kumimoji="1" lang="en-US" altLang="ja-JP" sz="600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FEA03E9-C296-1321-2575-BF8FAD06EC0D}"/>
              </a:ext>
            </a:extLst>
          </p:cNvPr>
          <p:cNvSpPr txBox="1"/>
          <p:nvPr/>
        </p:nvSpPr>
        <p:spPr>
          <a:xfrm>
            <a:off x="1063352" y="5693693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" dirty="0"/>
              <a:t>○○契約</a:t>
            </a:r>
            <a:endParaRPr lang="en-US" altLang="ja-JP" sz="600" dirty="0"/>
          </a:p>
          <a:p>
            <a:r>
              <a:rPr lang="ja-JP" altLang="en-US" sz="600" dirty="0"/>
              <a:t>◇◇安定供給</a:t>
            </a:r>
            <a:endParaRPr kumimoji="1" lang="en-US" altLang="ja-JP" sz="600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1DF4DDCC-B77D-456C-4607-3E4D9B6C5E62}"/>
              </a:ext>
            </a:extLst>
          </p:cNvPr>
          <p:cNvSpPr txBox="1"/>
          <p:nvPr/>
        </p:nvSpPr>
        <p:spPr>
          <a:xfrm>
            <a:off x="1463460" y="6104329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" dirty="0"/>
              <a:t>○○情報</a:t>
            </a:r>
            <a:endParaRPr lang="en-US" altLang="ja-JP" sz="600" dirty="0"/>
          </a:p>
          <a:p>
            <a:r>
              <a:rPr lang="ja-JP" altLang="en-US" sz="600" dirty="0"/>
              <a:t>◇◇取組</a:t>
            </a:r>
            <a:endParaRPr kumimoji="1" lang="en-US" altLang="ja-JP" sz="600" dirty="0"/>
          </a:p>
        </p:txBody>
      </p:sp>
      <p:sp>
        <p:nvSpPr>
          <p:cNvPr id="13" name="矢印: 上下 12">
            <a:extLst>
              <a:ext uri="{FF2B5EF4-FFF2-40B4-BE49-F238E27FC236}">
                <a16:creationId xmlns:a16="http://schemas.microsoft.com/office/drawing/2014/main" id="{531C04E1-FBEB-87FF-E629-B5AC35641828}"/>
              </a:ext>
            </a:extLst>
          </p:cNvPr>
          <p:cNvSpPr/>
          <p:nvPr/>
        </p:nvSpPr>
        <p:spPr>
          <a:xfrm rot="2862455">
            <a:off x="2457052" y="6429471"/>
            <a:ext cx="83803" cy="335452"/>
          </a:xfrm>
          <a:prstGeom prst="upDownArrow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CA27F735-229D-EF7E-C906-A1E08BC002A1}"/>
              </a:ext>
            </a:extLst>
          </p:cNvPr>
          <p:cNvSpPr txBox="1"/>
          <p:nvPr/>
        </p:nvSpPr>
        <p:spPr>
          <a:xfrm>
            <a:off x="551165" y="6536377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" dirty="0"/>
              <a:t>○○指導</a:t>
            </a:r>
            <a:endParaRPr lang="en-US" altLang="ja-JP" sz="600" dirty="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726C538-0A23-C58F-CB6A-3EAF8996C891}"/>
              </a:ext>
            </a:extLst>
          </p:cNvPr>
          <p:cNvSpPr txBox="1"/>
          <p:nvPr/>
        </p:nvSpPr>
        <p:spPr>
          <a:xfrm>
            <a:off x="2495381" y="6526670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" dirty="0"/>
              <a:t>○○連携</a:t>
            </a:r>
            <a:endParaRPr lang="en-US" altLang="ja-JP" sz="600" dirty="0"/>
          </a:p>
        </p:txBody>
      </p:sp>
      <p:sp>
        <p:nvSpPr>
          <p:cNvPr id="16" name="角丸四角形 58">
            <a:extLst>
              <a:ext uri="{FF2B5EF4-FFF2-40B4-BE49-F238E27FC236}">
                <a16:creationId xmlns:a16="http://schemas.microsoft.com/office/drawing/2014/main" id="{7BE71E14-3F11-B926-06F3-47FAFEA20607}"/>
              </a:ext>
            </a:extLst>
          </p:cNvPr>
          <p:cNvSpPr/>
          <p:nvPr/>
        </p:nvSpPr>
        <p:spPr>
          <a:xfrm>
            <a:off x="3734020" y="4841834"/>
            <a:ext cx="5326911" cy="1997774"/>
          </a:xfrm>
          <a:prstGeom prst="roundRect">
            <a:avLst>
              <a:gd name="adj" fmla="val 3516"/>
            </a:avLst>
          </a:prstGeom>
          <a:noFill/>
          <a:ln w="190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角丸四角形 58">
            <a:extLst>
              <a:ext uri="{FF2B5EF4-FFF2-40B4-BE49-F238E27FC236}">
                <a16:creationId xmlns:a16="http://schemas.microsoft.com/office/drawing/2014/main" id="{14D7F485-E1AE-068D-F7A7-B6D871D57B41}"/>
              </a:ext>
            </a:extLst>
          </p:cNvPr>
          <p:cNvSpPr/>
          <p:nvPr/>
        </p:nvSpPr>
        <p:spPr>
          <a:xfrm>
            <a:off x="3734019" y="578686"/>
            <a:ext cx="5326911" cy="1997774"/>
          </a:xfrm>
          <a:prstGeom prst="roundRect">
            <a:avLst>
              <a:gd name="adj" fmla="val 3516"/>
            </a:avLst>
          </a:prstGeom>
          <a:noFill/>
          <a:ln w="190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54129244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kumimoji="1"/>
        </a:defPPr>
      </a:lstStyle>
      <a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364</Words>
  <Application>Microsoft Office PowerPoint</Application>
  <PresentationFormat>画面に合わせる (4:3)</PresentationFormat>
  <Paragraphs>59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メイリオ</vt:lpstr>
      <vt:lpstr>Arial</vt:lpstr>
      <vt:lpstr>Calibri</vt:lpstr>
      <vt:lpstr>Blank</vt:lpstr>
      <vt:lpstr>【別紙様式第2号-1】〇〇の取組（○○県）　　　　　　　　　　　【拠点代表者名】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2024-11-15T06:08:55Z</dcterms:created>
  <dcterms:modified xsi:type="dcterms:W3CDTF">2024-11-15T06:09:03Z</dcterms:modified>
</cp:coreProperties>
</file>