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30" removePersonalInfoOnSave="1" saveSubsetFonts="1">
  <p:sldMasterIdLst>
    <p:sldMasterId id="2147483684" r:id="rId1"/>
    <p:sldMasterId id="2147483708" r:id="rId2"/>
  </p:sldMasterIdLst>
  <p:notesMasterIdLst>
    <p:notesMasterId r:id="rId11"/>
  </p:notesMasterIdLst>
  <p:handoutMasterIdLst>
    <p:handoutMasterId r:id="rId12"/>
  </p:handoutMasterIdLst>
  <p:sldIdLst>
    <p:sldId id="637" r:id="rId3"/>
    <p:sldId id="642" r:id="rId4"/>
    <p:sldId id="615" r:id="rId5"/>
    <p:sldId id="638" r:id="rId6"/>
    <p:sldId id="591" r:id="rId7"/>
    <p:sldId id="605" r:id="rId8"/>
    <p:sldId id="440" r:id="rId9"/>
    <p:sldId id="441" r:id="rId10"/>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userDrawn="1">
          <p15:clr>
            <a:srgbClr val="A4A3A4"/>
          </p15:clr>
        </p15:guide>
        <p15:guide id="2" pos="2167" userDrawn="1">
          <p15:clr>
            <a:srgbClr val="A4A3A4"/>
          </p15:clr>
        </p15:guide>
        <p15:guide id="3" orient="horz" pos="2296" userDrawn="1">
          <p15:clr>
            <a:srgbClr val="A4A3A4"/>
          </p15:clr>
        </p15:guide>
        <p15:guide id="4" pos="3120">
          <p15:clr>
            <a:srgbClr val="A4A3A4"/>
          </p15:clr>
        </p15:guide>
        <p15:guide id="6" orient="horz" pos="2205"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FF"/>
    <a:srgbClr val="99FF99"/>
    <a:srgbClr val="FFB7B9"/>
    <a:srgbClr val="FFFFCC"/>
    <a:srgbClr val="FFF5E0"/>
    <a:srgbClr val="00FF00"/>
    <a:srgbClr val="FF00FF"/>
    <a:srgbClr val="FFF2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61" autoAdjust="0"/>
    <p:restoredTop sz="96224" autoAdjust="0"/>
  </p:normalViewPr>
  <p:slideViewPr>
    <p:cSldViewPr>
      <p:cViewPr varScale="1">
        <p:scale>
          <a:sx n="100" d="100"/>
          <a:sy n="100" d="100"/>
        </p:scale>
        <p:origin x="336" y="62"/>
      </p:cViewPr>
      <p:guideLst>
        <p:guide orient="horz" pos="3113"/>
        <p:guide pos="2167"/>
        <p:guide orient="horz" pos="2296"/>
        <p:guide pos="3120"/>
        <p:guide orient="horz" pos="2205"/>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150" d="100"/>
        <a:sy n="150" d="100"/>
      </p:scale>
      <p:origin x="0" y="-6822"/>
    </p:cViewPr>
  </p:sorterViewPr>
  <p:notesViewPr>
    <p:cSldViewPr showGuides="1">
      <p:cViewPr varScale="1">
        <p:scale>
          <a:sx n="81" d="100"/>
          <a:sy n="81" d="100"/>
        </p:scale>
        <p:origin x="-1422" y="-252"/>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297" y="9721109"/>
            <a:ext cx="3076364" cy="511731"/>
          </a:xfrm>
          <a:prstGeom prst="rect">
            <a:avLst/>
          </a:prstGeom>
        </p:spPr>
        <p:txBody>
          <a:bodyPr vert="horz" lIns="95456" tIns="47728" rIns="95456" bIns="47728" rtlCol="0" anchor="b"/>
          <a:lstStyle>
            <a:lvl1pPr algn="r">
              <a:defRPr sz="1200"/>
            </a:lvl1pPr>
          </a:lstStyle>
          <a:p>
            <a:fld id="{35CA89B1-3C82-4AE5-A5C6-5244B37741B7}" type="slidenum">
              <a:rPr kumimoji="1" lang="ja-JP" altLang="en-US" smtClean="0"/>
              <a:t>‹#›</a:t>
            </a:fld>
            <a:endParaRPr kumimoji="1" lang="ja-JP" altLang="en-US"/>
          </a:p>
        </p:txBody>
      </p:sp>
    </p:spTree>
    <p:extLst>
      <p:ext uri="{BB962C8B-B14F-4D97-AF65-F5344CB8AC3E}">
        <p14:creationId xmlns:p14="http://schemas.microsoft.com/office/powerpoint/2010/main" val="1401730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7" y="1"/>
            <a:ext cx="3076364" cy="511731"/>
          </a:xfrm>
          <a:prstGeom prst="rect">
            <a:avLst/>
          </a:prstGeom>
        </p:spPr>
        <p:txBody>
          <a:bodyPr vert="horz" lIns="95456" tIns="47728" rIns="95456" bIns="47728" rtlCol="0"/>
          <a:lstStyle>
            <a:lvl1pPr algn="r">
              <a:defRPr sz="1200"/>
            </a:lvl1pPr>
          </a:lstStyle>
          <a:p>
            <a:endParaRPr kumimoji="1" lang="ja-JP" altLang="en-US" dirty="0"/>
          </a:p>
        </p:txBody>
      </p:sp>
      <p:sp>
        <p:nvSpPr>
          <p:cNvPr id="4" name="スライド イメージ プレースホルダー 3"/>
          <p:cNvSpPr>
            <a:spLocks noGrp="1" noRot="1" noChangeAspect="1"/>
          </p:cNvSpPr>
          <p:nvPr>
            <p:ph type="sldImg" idx="2"/>
          </p:nvPr>
        </p:nvSpPr>
        <p:spPr>
          <a:xfrm>
            <a:off x="776288" y="766763"/>
            <a:ext cx="5546725" cy="3840162"/>
          </a:xfrm>
          <a:prstGeom prst="rect">
            <a:avLst/>
          </a:prstGeom>
          <a:noFill/>
          <a:ln w="12700">
            <a:solidFill>
              <a:prstClr val="black"/>
            </a:solidFill>
          </a:ln>
        </p:spPr>
        <p:txBody>
          <a:bodyPr vert="horz" lIns="95456" tIns="47728" rIns="95456" bIns="47728" rtlCol="0" anchor="ctr"/>
          <a:lstStyle/>
          <a:p>
            <a:endParaRPr lang="ja-JP" altLang="en-US"/>
          </a:p>
        </p:txBody>
      </p:sp>
      <p:sp>
        <p:nvSpPr>
          <p:cNvPr id="5" name="ノート プレースホルダー 4"/>
          <p:cNvSpPr>
            <a:spLocks noGrp="1"/>
          </p:cNvSpPr>
          <p:nvPr>
            <p:ph type="body" sz="quarter" idx="3"/>
          </p:nvPr>
        </p:nvSpPr>
        <p:spPr>
          <a:xfrm>
            <a:off x="709931" y="4861443"/>
            <a:ext cx="5679440" cy="4605576"/>
          </a:xfrm>
          <a:prstGeom prst="rect">
            <a:avLst/>
          </a:prstGeom>
        </p:spPr>
        <p:txBody>
          <a:bodyPr vert="horz" lIns="95456" tIns="47728" rIns="95456" bIns="477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721109"/>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7" y="9721109"/>
            <a:ext cx="3076364" cy="511731"/>
          </a:xfrm>
          <a:prstGeom prst="rect">
            <a:avLst/>
          </a:prstGeom>
        </p:spPr>
        <p:txBody>
          <a:bodyPr vert="horz" lIns="95456" tIns="47728" rIns="95456" bIns="47728" rtlCol="0" anchor="b"/>
          <a:lstStyle>
            <a:lvl1pPr algn="r">
              <a:defRPr sz="1200"/>
            </a:lvl1pPr>
          </a:lstStyle>
          <a:p>
            <a:fld id="{106E1156-F528-49F4-B90E-A183DA803145}" type="slidenum">
              <a:rPr kumimoji="1" lang="ja-JP" altLang="en-US" smtClean="0"/>
              <a:t>‹#›</a:t>
            </a:fld>
            <a:endParaRPr kumimoji="1" lang="ja-JP" altLang="en-US"/>
          </a:p>
        </p:txBody>
      </p:sp>
    </p:spTree>
    <p:extLst>
      <p:ext uri="{BB962C8B-B14F-4D97-AF65-F5344CB8AC3E}">
        <p14:creationId xmlns:p14="http://schemas.microsoft.com/office/powerpoint/2010/main" val="2687153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41876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306633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283119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6288" y="766763"/>
            <a:ext cx="5546725" cy="3840162"/>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12780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81A5B2-CED6-4B8D-AA12-4F8C425E7D53}"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05752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344B6-7FF6-4803-A2C7-1959C5AE5D90}"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5693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50AFDFD-296B-4AFD-A463-C06B5B16283E}"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12094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7"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97302"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6FAD637-2288-432E-9206-A0B27B5870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93457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A31E30F-4B5E-4967-8287-AE67C0455E79}" type="datetime1">
              <a:rPr kumimoji="1" lang="ja-JP" altLang="en-US" smtClean="0"/>
              <a:t>2021/9/30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79748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507C601-339E-474C-B505-0901A6C80038}" type="datetime1">
              <a:rPr kumimoji="1" lang="ja-JP" altLang="en-US" smtClean="0"/>
              <a:t>2021/9/30</a:t>
            </a:fld>
            <a:endParaRPr kumimoji="1" lang="ja-JP" altLang="en-US"/>
          </a:p>
        </p:txBody>
      </p:sp>
      <p:sp>
        <p:nvSpPr>
          <p:cNvPr id="5" name="スライド番号プレースホルダー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2000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0B675F-E5C2-4039-840F-5AB317C20D3E}" type="datetime1">
              <a:rPr kumimoji="1" lang="ja-JP" altLang="en-US" smtClean="0"/>
              <a:t>2021/9/30</a:t>
            </a:fld>
            <a:endParaRPr kumimoji="1" lang="ja-JP" altLang="en-US"/>
          </a:p>
        </p:txBody>
      </p:sp>
      <p:sp>
        <p:nvSpPr>
          <p:cNvPr id="4" name="スライド番号プレースホルダー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779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E582CA6-DA37-468E-B4E7-830746C825A1}"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77057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C492036-3166-44C2-8F8C-EEC0BA2DF583}" type="datetime1">
              <a:rPr kumimoji="1" lang="ja-JP" altLang="en-US" smtClean="0"/>
              <a:t>2021/9/30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37936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889430-E359-48C4-A401-5174AA89D11F}"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94245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875"/>
            <a:ext cx="1671638" cy="845185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7" y="396875"/>
            <a:ext cx="4849813" cy="84518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F772D8-B913-4B72-BC9B-680B816EFC3D}" type="datetime1">
              <a:rPr kumimoji="1" lang="ja-JP" altLang="en-US" smtClean="0"/>
              <a:t>2021/9/30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88125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7709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84981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79000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06416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0131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97759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177899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8912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9320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9141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2021/9/30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3289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3DF60-F6A3-497B-A5E1-B806785252CD}" type="datetime1">
              <a:rPr kumimoji="1" lang="ja-JP" altLang="en-US" smtClean="0"/>
              <a:t>2021/9/30</a:t>
            </a:fld>
            <a:endParaRPr kumimoji="1" lang="ja-JP" altLang="en-US"/>
          </a:p>
        </p:txBody>
      </p:sp>
      <p:sp>
        <p:nvSpPr>
          <p:cNvPr id="5" name="フッター プレースホルダー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591925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A410D3B1-A2D0-4F61-A257-6683C5490B76}" type="datetimeFigureOut">
              <a:rPr lang="ja-JP" altLang="en-US" smtClean="0">
                <a:solidFill>
                  <a:prstClr val="black">
                    <a:tint val="75000"/>
                  </a:prstClr>
                </a:solidFill>
                <a:latin typeface="Calibri" panose="020F0502020204030204"/>
                <a:ea typeface="ＭＳ Ｐゴシック"/>
              </a:rPr>
              <a:pPr fontAlgn="auto">
                <a:spcBef>
                  <a:spcPts val="0"/>
                </a:spcBef>
                <a:spcAft>
                  <a:spcPts val="0"/>
                </a:spcAft>
              </a:pPr>
              <a:t>2021/9/30</a:t>
            </a:fld>
            <a:endParaRPr lang="ja-JP" altLang="en-US">
              <a:solidFill>
                <a:prstClr val="black">
                  <a:tint val="75000"/>
                </a:prstClr>
              </a:solidFill>
              <a:latin typeface="Calibri" panose="020F0502020204030204"/>
              <a:ea typeface="ＭＳ Ｐゴシック"/>
            </a:endParaRP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endParaRP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EE69423-2EC2-4FD7-9F3A-C6DE1C6D298D}" type="slidenum">
              <a:rPr lang="ja-JP" altLang="en-US" smtClean="0">
                <a:solidFill>
                  <a:prstClr val="black">
                    <a:tint val="75000"/>
                  </a:prstClr>
                </a:solidFill>
                <a:latin typeface="Calibri" panose="020F0502020204030204"/>
                <a:ea typeface="ＭＳ Ｐゴシック"/>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endParaRPr>
          </a:p>
        </p:txBody>
      </p:sp>
    </p:spTree>
    <p:extLst>
      <p:ext uri="{BB962C8B-B14F-4D97-AF65-F5344CB8AC3E}">
        <p14:creationId xmlns:p14="http://schemas.microsoft.com/office/powerpoint/2010/main" val="28823480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角丸四角形 30">
            <a:extLst>
              <a:ext uri="{FF2B5EF4-FFF2-40B4-BE49-F238E27FC236}">
                <a16:creationId xmlns:a16="http://schemas.microsoft.com/office/drawing/2014/main" id="{2721C30A-1260-4FC6-A8AD-2FB818B95192}"/>
              </a:ext>
            </a:extLst>
          </p:cNvPr>
          <p:cNvSpPr/>
          <p:nvPr/>
        </p:nvSpPr>
        <p:spPr>
          <a:xfrm>
            <a:off x="250393" y="924784"/>
            <a:ext cx="9439702" cy="141752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17709" y="228133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sp>
        <p:nvSpPr>
          <p:cNvPr id="19" name="Rectangle 2">
            <a:extLst>
              <a:ext uri="{FF2B5EF4-FFF2-40B4-BE49-F238E27FC236}">
                <a16:creationId xmlns:a16="http://schemas.microsoft.com/office/drawing/2014/main" id="{79D8198E-3FDA-4494-985B-A232D5458358}"/>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未来に受け継ぐべき食文化の継承の取組を実施</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grpSp>
        <p:nvGrpSpPr>
          <p:cNvPr id="20" name="グループ化 19">
            <a:extLst>
              <a:ext uri="{FF2B5EF4-FFF2-40B4-BE49-F238E27FC236}">
                <a16:creationId xmlns:a16="http://schemas.microsoft.com/office/drawing/2014/main" id="{15949F32-5B1B-4AEC-B1B6-1F82883C6C9F}"/>
              </a:ext>
            </a:extLst>
          </p:cNvPr>
          <p:cNvGrpSpPr/>
          <p:nvPr/>
        </p:nvGrpSpPr>
        <p:grpSpPr>
          <a:xfrm>
            <a:off x="233150" y="2492895"/>
            <a:ext cx="9470612" cy="4217687"/>
            <a:chOff x="76460" y="615754"/>
            <a:chExt cx="9629068" cy="5996223"/>
          </a:xfrm>
        </p:grpSpPr>
        <p:sp>
          <p:nvSpPr>
            <p:cNvPr id="26" name="正方形/長方形 25">
              <a:extLst>
                <a:ext uri="{FF2B5EF4-FFF2-40B4-BE49-F238E27FC236}">
                  <a16:creationId xmlns:a16="http://schemas.microsoft.com/office/drawing/2014/main" id="{88D1A531-6155-40CB-98AC-48F203F9130F}"/>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29" name="正方形/長方形 28">
              <a:extLst>
                <a:ext uri="{FF2B5EF4-FFF2-40B4-BE49-F238E27FC236}">
                  <a16:creationId xmlns:a16="http://schemas.microsoft.com/office/drawing/2014/main" id="{CE508E1C-F8DD-416E-95CC-0E011F8E656F}"/>
                </a:ext>
              </a:extLst>
            </p:cNvPr>
            <p:cNvSpPr/>
            <p:nvPr/>
          </p:nvSpPr>
          <p:spPr>
            <a:xfrm>
              <a:off x="76460" y="615756"/>
              <a:ext cx="2065434" cy="847362"/>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正方形/長方形 32">
              <a:extLst>
                <a:ext uri="{FF2B5EF4-FFF2-40B4-BE49-F238E27FC236}">
                  <a16:creationId xmlns:a16="http://schemas.microsoft.com/office/drawing/2014/main" id="{C9726D53-A75B-47A4-8488-9B6328BBF9AC}"/>
                </a:ext>
              </a:extLst>
            </p:cNvPr>
            <p:cNvSpPr/>
            <p:nvPr/>
          </p:nvSpPr>
          <p:spPr>
            <a:xfrm>
              <a:off x="2167177" y="615754"/>
              <a:ext cx="7538351" cy="84736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35" name="テキスト ボックス 34">
            <a:extLst>
              <a:ext uri="{FF2B5EF4-FFF2-40B4-BE49-F238E27FC236}">
                <a16:creationId xmlns:a16="http://schemas.microsoft.com/office/drawing/2014/main" id="{1B5B14A6-998E-46E9-A8D0-BF7808140EBA}"/>
              </a:ext>
            </a:extLst>
          </p:cNvPr>
          <p:cNvSpPr txBox="1"/>
          <p:nvPr/>
        </p:nvSpPr>
        <p:spPr>
          <a:xfrm>
            <a:off x="2360712" y="2629863"/>
            <a:ext cx="4720882"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食生活改善推進員による食文化継承の取組</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A0F9ED40-45F0-4A8E-BA20-588581355219}"/>
              </a:ext>
            </a:extLst>
          </p:cNvPr>
          <p:cNvSpPr txBox="1"/>
          <p:nvPr/>
        </p:nvSpPr>
        <p:spPr>
          <a:xfrm>
            <a:off x="428436" y="3209886"/>
            <a:ext cx="8604464" cy="3939540"/>
          </a:xfrm>
          <a:prstGeom prst="rect">
            <a:avLst/>
          </a:prstGeom>
          <a:noFill/>
        </p:spPr>
        <p:txBody>
          <a:bodyPr wrap="square" lIns="0" tIns="0" rIns="0" bIns="0" rtlCol="0">
            <a:spAutoFit/>
          </a:bodyPr>
          <a:lstStyle/>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○山形県食生活改善推進協議会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県内の市町村協議会では、「芋煮」を代表とした郷土料理教室を実施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おやこの食育教室や生活習慣病予防教室</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等においても献立に郷土料理を取り入れ、減塩や野菜摂取の啓発とともに「地域の食文化を継承しよう」を実践</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○茨城県食生活改善推進員協議会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郷土料理や地場産の食物を若い世代や子供へ伝承し、未来へ受け継いでいくため、毎年郷土料理講習会を実施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今年度は</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児童と保護者が集まる場所や家庭訪問、健診等を活用した啓発</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に切り替えて実施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スライド番号プレースホルダー 1">
            <a:extLst>
              <a:ext uri="{FF2B5EF4-FFF2-40B4-BE49-F238E27FC236}">
                <a16:creationId xmlns:a16="http://schemas.microsoft.com/office/drawing/2014/main" id="{72829534-F253-441E-B98E-EC523D15DF82}"/>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318E6189-DE26-434E-A462-A9F36B8C1EA5}"/>
              </a:ext>
            </a:extLst>
          </p:cNvPr>
          <p:cNvSpPr txBox="1"/>
          <p:nvPr/>
        </p:nvSpPr>
        <p:spPr>
          <a:xfrm>
            <a:off x="416496" y="1052736"/>
            <a:ext cx="9205864" cy="1169551"/>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農林水産省では、「和食の日（</a:t>
            </a:r>
            <a:r>
              <a:rPr lang="en-US" altLang="ja-JP" sz="1400" dirty="0">
                <a:latin typeface="メイリオ" panose="020B0604030504040204" pitchFamily="50" charset="-128"/>
                <a:ea typeface="メイリオ" panose="020B0604030504040204" pitchFamily="50" charset="-128"/>
              </a:rPr>
              <a:t>11</a:t>
            </a:r>
            <a:r>
              <a:rPr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24</a:t>
            </a:r>
            <a:r>
              <a:rPr lang="ja-JP" altLang="en-US" sz="1400" dirty="0">
                <a:latin typeface="メイリオ" panose="020B0604030504040204" pitchFamily="50" charset="-128"/>
                <a:ea typeface="メイリオ" panose="020B0604030504040204" pitchFamily="50" charset="-128"/>
              </a:rPr>
              <a:t>日）」を含む</a:t>
            </a:r>
            <a:r>
              <a:rPr lang="en-US" altLang="ja-JP" sz="1400" dirty="0">
                <a:latin typeface="メイリオ" panose="020B0604030504040204" pitchFamily="50" charset="-128"/>
                <a:ea typeface="メイリオ" panose="020B0604030504040204" pitchFamily="50" charset="-128"/>
              </a:rPr>
              <a:t>11</a:t>
            </a:r>
            <a:r>
              <a:rPr lang="ja-JP" altLang="en-US" sz="1400" dirty="0">
                <a:latin typeface="メイリオ" panose="020B0604030504040204" pitchFamily="50" charset="-128"/>
                <a:ea typeface="メイリオ" panose="020B0604030504040204" pitchFamily="50" charset="-128"/>
              </a:rPr>
              <a:t>月を「和ごはん月間」として、</a:t>
            </a:r>
            <a:r>
              <a:rPr lang="en-US" altLang="ja-JP" sz="1400" dirty="0">
                <a:latin typeface="メイリオ" panose="020B0604030504040204" pitchFamily="50" charset="-128"/>
                <a:ea typeface="メイリオ" panose="020B0604030504040204" pitchFamily="50" charset="-128"/>
              </a:rPr>
              <a:t>Let’s</a:t>
            </a:r>
            <a:r>
              <a:rPr lang="ja-JP" altLang="en-US" sz="1400" dirty="0">
                <a:latin typeface="メイリオ" panose="020B0604030504040204" pitchFamily="50" charset="-128"/>
                <a:ea typeface="メイリオ" panose="020B0604030504040204" pitchFamily="50" charset="-128"/>
              </a:rPr>
              <a:t>！和ごはんプロジェクトメンバー企業等と連携した和食の魅力や価値を学ぶ研修会を開催。内容を</a:t>
            </a:r>
            <a:r>
              <a:rPr lang="en-US" altLang="ja-JP" sz="1400" dirty="0">
                <a:latin typeface="メイリオ" panose="020B0604030504040204" pitchFamily="50" charset="-128"/>
                <a:ea typeface="メイリオ" panose="020B0604030504040204" pitchFamily="50" charset="-128"/>
              </a:rPr>
              <a:t>YouTube</a:t>
            </a:r>
            <a:r>
              <a:rPr lang="ja-JP" altLang="en-US" sz="1400" dirty="0">
                <a:latin typeface="メイリオ" panose="020B0604030504040204" pitchFamily="50" charset="-128"/>
                <a:ea typeface="メイリオ" panose="020B0604030504040204" pitchFamily="50" charset="-128"/>
              </a:rPr>
              <a:t>で配信</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食生活改善推進員は、家族で食事をする時間が増えた今を家庭における伝承料理の継承のチャンスと捉え、レシピの配布等を通して普及啓発</a:t>
            </a:r>
            <a:endParaRPr lang="en-US" altLang="ja-JP"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55108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64251" y="1230209"/>
            <a:ext cx="9205864" cy="523220"/>
          </a:xfrm>
          <a:prstGeom prst="rect">
            <a:avLst/>
          </a:prstGeom>
          <a:noFill/>
          <a:ln w="3175">
            <a:noFill/>
          </a:ln>
        </p:spPr>
        <p:txBody>
          <a:bodyPr wrap="square" rtlCol="0">
            <a:spAutoFit/>
          </a:bodyPr>
          <a:lstStyle/>
          <a:p>
            <a:pPr marL="171450" indent="-171450" algn="just">
              <a:spcBef>
                <a:spcPts val="600"/>
              </a:spcBef>
              <a:buFont typeface="Wingdings" panose="05000000000000000000" pitchFamily="2" charset="2"/>
              <a:buChar char="Ø"/>
              <a:tabLst>
                <a:tab pos="88900" algn="l"/>
                <a:tab pos="808038" algn="l"/>
              </a:tabLst>
            </a:pPr>
            <a:r>
              <a:rPr lang="ja-JP" altLang="en-US" sz="1400" dirty="0">
                <a:latin typeface="メイリオ" panose="020B0604030504040204" pitchFamily="50" charset="-128"/>
                <a:ea typeface="メイリオ" panose="020B0604030504040204" pitchFamily="50" charset="-128"/>
              </a:rPr>
              <a:t>　厚生労働省では、国民の身体の状況、栄養摂取量及び生活習慣の状況を明らかにするため、「国民健康・栄養調査」を実施。</a:t>
            </a:r>
            <a:r>
              <a:rPr lang="en-US" altLang="ja-JP" sz="1400" dirty="0">
                <a:latin typeface="メイリオ" panose="020B0604030504040204" pitchFamily="50" charset="-128"/>
                <a:ea typeface="メイリオ" panose="020B0604030504040204" pitchFamily="50" charset="-128"/>
              </a:rPr>
              <a:t>2019</a:t>
            </a:r>
            <a:r>
              <a:rPr lang="ja-JP" altLang="en-US" sz="1400" dirty="0">
                <a:latin typeface="メイリオ" panose="020B0604030504040204" pitchFamily="50" charset="-128"/>
                <a:ea typeface="メイリオ" panose="020B0604030504040204" pitchFamily="50" charset="-128"/>
              </a:rPr>
              <a:t>年の重点項目は、社会環境の整備に関する実態把握</a:t>
            </a: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1027500"/>
            <a:ext cx="9439702" cy="87838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22596" y="2379950"/>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grpSp>
        <p:nvGrpSpPr>
          <p:cNvPr id="19" name="グループ化 18">
            <a:extLst>
              <a:ext uri="{FF2B5EF4-FFF2-40B4-BE49-F238E27FC236}">
                <a16:creationId xmlns:a16="http://schemas.microsoft.com/office/drawing/2014/main" id="{C8799103-8CD6-48BF-8470-F79F3097654C}"/>
              </a:ext>
            </a:extLst>
          </p:cNvPr>
          <p:cNvGrpSpPr/>
          <p:nvPr/>
        </p:nvGrpSpPr>
        <p:grpSpPr>
          <a:xfrm>
            <a:off x="99915" y="2338156"/>
            <a:ext cx="9706170" cy="4475219"/>
            <a:chOff x="76460" y="615753"/>
            <a:chExt cx="9629068" cy="5996224"/>
          </a:xfrm>
        </p:grpSpPr>
        <p:sp>
          <p:nvSpPr>
            <p:cNvPr id="20" name="正方形/長方形 19">
              <a:extLst>
                <a:ext uri="{FF2B5EF4-FFF2-40B4-BE49-F238E27FC236}">
                  <a16:creationId xmlns:a16="http://schemas.microsoft.com/office/drawing/2014/main" id="{F88E5DA5-5A82-4E80-AE3F-2A450150EFC6}"/>
                </a:ext>
              </a:extLst>
            </p:cNvPr>
            <p:cNvSpPr/>
            <p:nvPr/>
          </p:nvSpPr>
          <p:spPr>
            <a:xfrm>
              <a:off x="79688" y="615755"/>
              <a:ext cx="9625840" cy="5996222"/>
            </a:xfrm>
            <a:prstGeom prst="rect">
              <a:avLst/>
            </a:prstGeom>
            <a:noFill/>
            <a:ln w="28575"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26" name="正方形/長方形 25">
              <a:extLst>
                <a:ext uri="{FF2B5EF4-FFF2-40B4-BE49-F238E27FC236}">
                  <a16:creationId xmlns:a16="http://schemas.microsoft.com/office/drawing/2014/main" id="{0426271A-67E3-488F-9ADC-3F3D2496C2BC}"/>
                </a:ext>
              </a:extLst>
            </p:cNvPr>
            <p:cNvSpPr/>
            <p:nvPr/>
          </p:nvSpPr>
          <p:spPr>
            <a:xfrm>
              <a:off x="76460" y="615753"/>
              <a:ext cx="1132124" cy="742481"/>
            </a:xfrm>
            <a:prstGeom prst="rect">
              <a:avLst/>
            </a:prstGeom>
            <a:solidFill>
              <a:srgbClr val="FF9933"/>
            </a:solidFill>
            <a:ln w="28575"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9" name="正方形/長方形 28">
              <a:extLst>
                <a:ext uri="{FF2B5EF4-FFF2-40B4-BE49-F238E27FC236}">
                  <a16:creationId xmlns:a16="http://schemas.microsoft.com/office/drawing/2014/main" id="{93CCE8AE-3DF2-433E-A679-5C8C509055F2}"/>
                </a:ext>
              </a:extLst>
            </p:cNvPr>
            <p:cNvSpPr/>
            <p:nvPr/>
          </p:nvSpPr>
          <p:spPr>
            <a:xfrm>
              <a:off x="1208584" y="615755"/>
              <a:ext cx="8496944" cy="750868"/>
            </a:xfrm>
            <a:prstGeom prst="rect">
              <a:avLst/>
            </a:prstGeom>
            <a:noFill/>
            <a:ln w="28575" cap="flat" cmpd="sng" algn="ctr">
              <a:solidFill>
                <a:srgbClr val="FFC000"/>
              </a:solidFill>
              <a:prstDash val="solid"/>
            </a:ln>
            <a:effectLst/>
          </p:spPr>
          <p:txBody>
            <a:bodyPr tIns="108000" bIns="0" rtlCol="0" anchor="ctr"/>
            <a:lstStyle/>
            <a:p>
              <a:pPr>
                <a:defRPr/>
              </a:pPr>
              <a:endPar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0" name="テキスト ボックス 29">
            <a:extLst>
              <a:ext uri="{FF2B5EF4-FFF2-40B4-BE49-F238E27FC236}">
                <a16:creationId xmlns:a16="http://schemas.microsoft.com/office/drawing/2014/main" id="{BD887EA3-4ECA-43DF-84B8-13CB2F1760B9}"/>
              </a:ext>
            </a:extLst>
          </p:cNvPr>
          <p:cNvSpPr txBox="1"/>
          <p:nvPr/>
        </p:nvSpPr>
        <p:spPr>
          <a:xfrm>
            <a:off x="258754" y="3587770"/>
            <a:ext cx="8798702" cy="2708434"/>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2019</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年の調査では</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社会環境の整備に関する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実態把握を重点項目として</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「食習慣」について</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の関心度やその変容の阻害要因等</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を把握</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また、全国各地で大規模な災害が発生してい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ることを踏まえ、家庭における非常用食料の用</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意の状況についても把握</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詳細はこちらのウェブサイトをご覧ください。</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https://www.mhlw.go.jp/stf/newpage_14156.html</a:t>
            </a:r>
          </a:p>
        </p:txBody>
      </p:sp>
      <p:sp>
        <p:nvSpPr>
          <p:cNvPr id="3" name="正方形/長方形 2">
            <a:extLst>
              <a:ext uri="{FF2B5EF4-FFF2-40B4-BE49-F238E27FC236}">
                <a16:creationId xmlns:a16="http://schemas.microsoft.com/office/drawing/2014/main" id="{FB6AF15F-C15B-4208-B459-B1268B9B511C}"/>
              </a:ext>
            </a:extLst>
          </p:cNvPr>
          <p:cNvSpPr/>
          <p:nvPr/>
        </p:nvSpPr>
        <p:spPr>
          <a:xfrm>
            <a:off x="1237002" y="2464194"/>
            <a:ext cx="4833374" cy="369332"/>
          </a:xfrm>
          <a:prstGeom prst="rect">
            <a:avLst/>
          </a:prstGeom>
        </p:spPr>
        <p:txBody>
          <a:bodyPr wrap="none">
            <a:spAutoFit/>
          </a:bodyPr>
          <a:lstStyle/>
          <a:p>
            <a:r>
              <a:rPr lang="ja-JP" altLang="ja-JP" b="1" dirty="0">
                <a:latin typeface="メイリオ" panose="020B0604030504040204" pitchFamily="50" charset="-128"/>
                <a:ea typeface="メイリオ" panose="020B0604030504040204" pitchFamily="50" charset="-128"/>
                <a:cs typeface="Times New Roman" panose="02020603050405020304" pitchFamily="18" charset="0"/>
              </a:rPr>
              <a:t>「令和元年国民健康・栄養調査」結果の概要</a:t>
            </a:r>
            <a:endParaRPr lang="ja-JP" altLang="en-US" dirty="0">
              <a:latin typeface="メイリオ" panose="020B0604030504040204" pitchFamily="50" charset="-128"/>
              <a:ea typeface="メイリオ" panose="020B0604030504040204" pitchFamily="50" charset="-128"/>
            </a:endParaRPr>
          </a:p>
        </p:txBody>
      </p:sp>
      <p:sp>
        <p:nvSpPr>
          <p:cNvPr id="14" name="Rectangle 2">
            <a:extLst>
              <a:ext uri="{FF2B5EF4-FFF2-40B4-BE49-F238E27FC236}">
                <a16:creationId xmlns:a16="http://schemas.microsoft.com/office/drawing/2014/main" id="{6975551E-A5BA-452F-BA1C-5382089B6B27}"/>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000" kern="0" dirty="0">
                <a:solidFill>
                  <a:schemeClr val="tx1"/>
                </a:solidFill>
                <a:latin typeface="メイリオ" panose="020B0604030504040204" pitchFamily="50" charset="-128"/>
                <a:ea typeface="メイリオ" panose="020B0604030504040204" pitchFamily="50" charset="-128"/>
              </a:rPr>
              <a:t>「令和元年国民健康・栄養調査」の重点項目は社会環境の整備に関する実態把握</a:t>
            </a:r>
            <a:endParaRPr kumimoji="1" lang="en-US" altLang="ja-JP" sz="2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4E42FADB-0C18-4032-8D21-8EB05FD39E4F}"/>
              </a:ext>
            </a:extLst>
          </p:cNvPr>
          <p:cNvSpPr/>
          <p:nvPr/>
        </p:nvSpPr>
        <p:spPr>
          <a:xfrm>
            <a:off x="5599793" y="2914549"/>
            <a:ext cx="3602175" cy="276999"/>
          </a:xfrm>
          <a:prstGeom prst="rect">
            <a:avLst/>
          </a:prstGeom>
        </p:spPr>
        <p:txBody>
          <a:bodyPr wrap="square">
            <a:spAutoFit/>
          </a:bodyPr>
          <a:lstStyle/>
          <a:p>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食習慣改善の意思（</a:t>
            </a:r>
            <a:r>
              <a:rPr lang="en-US" altLang="ja-JP" sz="1200" dirty="0">
                <a:latin typeface="メイリオ" panose="020B0604030504040204" pitchFamily="50" charset="-128"/>
                <a:ea typeface="メイリオ" panose="020B0604030504040204" pitchFamily="50" charset="-128"/>
                <a:cs typeface="Times New Roman" panose="02020603050405020304" pitchFamily="18" charset="0"/>
              </a:rPr>
              <a:t>20</a:t>
            </a:r>
            <a:r>
              <a:rPr lang="ja-JP" altLang="ja-JP" sz="1200" dirty="0">
                <a:latin typeface="メイリオ" panose="020B0604030504040204" pitchFamily="50" charset="-128"/>
                <a:ea typeface="メイリオ" panose="020B0604030504040204" pitchFamily="50" charset="-128"/>
                <a:cs typeface="Times New Roman" panose="02020603050405020304" pitchFamily="18" charset="0"/>
              </a:rPr>
              <a:t>歳以上、性・年齢階級別）</a:t>
            </a:r>
            <a:endParaRPr lang="ja-JP" altLang="en-US" sz="12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049756AC-722D-4198-8943-5BD729334733}"/>
              </a:ext>
            </a:extLst>
          </p:cNvPr>
          <p:cNvPicPr>
            <a:picLocks noChangeAspect="1"/>
          </p:cNvPicPr>
          <p:nvPr/>
        </p:nvPicPr>
        <p:blipFill>
          <a:blip r:embed="rId3"/>
          <a:stretch>
            <a:fillRect/>
          </a:stretch>
        </p:blipFill>
        <p:spPr>
          <a:xfrm>
            <a:off x="4992788" y="3111954"/>
            <a:ext cx="4753309" cy="2736304"/>
          </a:xfrm>
          <a:prstGeom prst="rect">
            <a:avLst/>
          </a:prstGeom>
        </p:spPr>
      </p:pic>
      <p:pic>
        <p:nvPicPr>
          <p:cNvPr id="5" name="図 4">
            <a:extLst>
              <a:ext uri="{FF2B5EF4-FFF2-40B4-BE49-F238E27FC236}">
                <a16:creationId xmlns:a16="http://schemas.microsoft.com/office/drawing/2014/main" id="{59AFB1ED-CAA4-4614-99A2-E062603359D3}"/>
              </a:ext>
            </a:extLst>
          </p:cNvPr>
          <p:cNvPicPr>
            <a:picLocks noChangeAspect="1"/>
          </p:cNvPicPr>
          <p:nvPr/>
        </p:nvPicPr>
        <p:blipFill>
          <a:blip r:embed="rId4"/>
          <a:stretch>
            <a:fillRect/>
          </a:stretch>
        </p:blipFill>
        <p:spPr>
          <a:xfrm>
            <a:off x="8752779" y="5886140"/>
            <a:ext cx="716680" cy="716680"/>
          </a:xfrm>
          <a:prstGeom prst="rect">
            <a:avLst/>
          </a:prstGeom>
        </p:spPr>
      </p:pic>
      <p:sp>
        <p:nvSpPr>
          <p:cNvPr id="21" name="スライド番号プレースホルダー 1">
            <a:extLst>
              <a:ext uri="{FF2B5EF4-FFF2-40B4-BE49-F238E27FC236}">
                <a16:creationId xmlns:a16="http://schemas.microsoft.com/office/drawing/2014/main" id="{74FABE74-4226-45A9-B294-C9CD9DEDE314}"/>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06258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411740" y="1871468"/>
            <a:ext cx="9205864" cy="3323987"/>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食品の安全性等に関するリスクコミュニケーションの取組の一つとして、消費者庁、食品安全委員会、厚生労働省、農林水産省等が連携して、意見交換会等を開催</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科学的知見に基づき合理的な判断を行う能力を身に付けた上で、食を選択することができるよう、消費者に的確な情報をわかりやすく提供することが重要</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アレルギーについては、「アレルギー疾患対策の推進に関する基本的な指針」に基づき、国民が科学的知見に基づく適切な医療に関する情報を入手できる体制を整備</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新たな食品表示制度が</a:t>
            </a:r>
            <a:r>
              <a:rPr lang="en-US" altLang="ja-JP" sz="1400" dirty="0">
                <a:latin typeface="メイリオ" panose="020B0604030504040204" pitchFamily="50" charset="-128"/>
                <a:ea typeface="メイリオ" panose="020B0604030504040204" pitchFamily="50" charset="-128"/>
              </a:rPr>
              <a:t>2020</a:t>
            </a:r>
            <a:r>
              <a:rPr lang="ja-JP" altLang="en-US" sz="1400" dirty="0">
                <a:latin typeface="メイリオ" panose="020B0604030504040204" pitchFamily="50" charset="-128"/>
                <a:ea typeface="メイリオ" panose="020B0604030504040204" pitchFamily="50" charset="-128"/>
              </a:rPr>
              <a:t>年４月に完全施行。消費者庁では、食品表示について、</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セミナーの開催や研修への講師派遣等を通じ、消費者、事業者等の理解促進を図る。</a:t>
            </a:r>
            <a:endParaRPr lang="en-US" altLang="ja-JP" sz="1400" dirty="0">
              <a:latin typeface="メイリオ" panose="020B0604030504040204" pitchFamily="50" charset="-128"/>
              <a:ea typeface="メイリオ" panose="020B0604030504040204" pitchFamily="50" charset="-128"/>
            </a:endParaRPr>
          </a:p>
          <a:p>
            <a:pPr>
              <a:tabLst>
                <a:tab pos="808038" algn="l"/>
              </a:tabLst>
            </a:pP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農林水産省では、消費者が食品の安全性について正しい知識を持ち、適切に食品を</a:t>
            </a:r>
            <a:endParaRPr lang="en-US" altLang="ja-JP" sz="1400" dirty="0">
              <a:latin typeface="メイリオ" panose="020B0604030504040204" pitchFamily="50" charset="-128"/>
              <a:ea typeface="メイリオ" panose="020B0604030504040204" pitchFamily="50" charset="-128"/>
            </a:endParaRPr>
          </a:p>
          <a:p>
            <a:pPr>
              <a:tabLst>
                <a:tab pos="808038" algn="l"/>
              </a:tabLst>
            </a:pPr>
            <a:r>
              <a:rPr lang="ja-JP" altLang="en-US" sz="1400" dirty="0">
                <a:latin typeface="メイリオ" panose="020B0604030504040204" pitchFamily="50" charset="-128"/>
                <a:ea typeface="メイリオ" panose="020B0604030504040204" pitchFamily="50" charset="-128"/>
              </a:rPr>
              <a:t>　選び、取り扱えるよう、ウェブサイト等を通じて情報提供</a:t>
            </a:r>
            <a:endParaRPr lang="en-US" altLang="ja-JP" sz="14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sz="14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84517" y="1192002"/>
            <a:ext cx="9439702" cy="5117318"/>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77974" y="1662545"/>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53829" y="2855488"/>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pic>
        <p:nvPicPr>
          <p:cNvPr id="19" name="図 18">
            <a:extLst>
              <a:ext uri="{FF2B5EF4-FFF2-40B4-BE49-F238E27FC236}">
                <a16:creationId xmlns:a16="http://schemas.microsoft.com/office/drawing/2014/main" id="{CCED4F04-341D-41B2-95C9-32F758CC8C55}"/>
              </a:ext>
            </a:extLst>
          </p:cNvPr>
          <p:cNvPicPr>
            <a:picLocks noChangeAspect="1"/>
          </p:cNvPicPr>
          <p:nvPr/>
        </p:nvPicPr>
        <p:blipFill>
          <a:blip r:embed="rId3"/>
          <a:stretch>
            <a:fillRect/>
          </a:stretch>
        </p:blipFill>
        <p:spPr>
          <a:xfrm>
            <a:off x="7545288" y="3470121"/>
            <a:ext cx="1783782" cy="2195877"/>
          </a:xfrm>
          <a:prstGeom prst="rect">
            <a:avLst/>
          </a:prstGeom>
        </p:spPr>
      </p:pic>
      <p:sp>
        <p:nvSpPr>
          <p:cNvPr id="20" name="テキスト ボックス 2">
            <a:extLst>
              <a:ext uri="{FF2B5EF4-FFF2-40B4-BE49-F238E27FC236}">
                <a16:creationId xmlns:a16="http://schemas.microsoft.com/office/drawing/2014/main" id="{2185C9B9-6975-4E52-A835-179EB955C411}"/>
              </a:ext>
            </a:extLst>
          </p:cNvPr>
          <p:cNvSpPr txBox="1">
            <a:spLocks noChangeArrowheads="1"/>
          </p:cNvSpPr>
          <p:nvPr/>
        </p:nvSpPr>
        <p:spPr bwMode="auto">
          <a:xfrm>
            <a:off x="7356695" y="5665998"/>
            <a:ext cx="2160968" cy="553998"/>
          </a:xfrm>
          <a:prstGeom prst="rect">
            <a:avLst/>
          </a:prstGeom>
          <a:noFill/>
          <a:ln w="9525">
            <a:noFill/>
            <a:miter lim="800000"/>
            <a:headEnd/>
            <a:tailEnd/>
          </a:ln>
        </p:spPr>
        <p:txBody>
          <a:bodyPr rot="0" vert="horz" wrap="square" lIns="91440" tIns="45720" rIns="91440" bIns="45720" anchor="t" anchorCtr="0">
            <a:spAutoFit/>
          </a:bodyPr>
          <a:lstStyle/>
          <a:p>
            <a:pPr algn="just">
              <a:lnSpc>
                <a:spcPts val="1200"/>
              </a:lnSpc>
              <a:spcAft>
                <a:spcPts val="0"/>
              </a:spcAft>
            </a:pPr>
            <a:r>
              <a:rPr lang="ja-JP" altLang="en-US" sz="1050" kern="100" dirty="0">
                <a:effectLst/>
                <a:latin typeface="メイリオ" panose="020B0604030504040204" pitchFamily="50" charset="-128"/>
                <a:ea typeface="メイリオ" panose="020B0604030504040204" pitchFamily="50" charset="-128"/>
                <a:cs typeface="Times New Roman" panose="02020603050405020304" pitchFamily="18" charset="0"/>
              </a:rPr>
              <a:t>農林水産省</a:t>
            </a:r>
            <a:r>
              <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rPr>
              <a:t>「お家で楽しもう！～美味しく新鮮な食材を食べよう～手洗い編・お弁当編」</a:t>
            </a:r>
          </a:p>
        </p:txBody>
      </p:sp>
      <p:sp>
        <p:nvSpPr>
          <p:cNvPr id="11" name="Rectangle 2">
            <a:extLst>
              <a:ext uri="{FF2B5EF4-FFF2-40B4-BE49-F238E27FC236}">
                <a16:creationId xmlns:a16="http://schemas.microsoft.com/office/drawing/2014/main" id="{9A5B110D-C482-4238-9E40-61AD452D4F3D}"/>
              </a:ext>
            </a:extLst>
          </p:cNvPr>
          <p:cNvSpPr txBox="1">
            <a:spLocks noChangeArrowheads="1"/>
          </p:cNvSpPr>
          <p:nvPr/>
        </p:nvSpPr>
        <p:spPr bwMode="auto">
          <a:xfrm>
            <a:off x="0" y="-469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rPr>
              <a:t>消費者が適切に食品を選べるよう様々な情報を提供</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13" name="スライド番号プレースホルダー 1">
            <a:extLst>
              <a:ext uri="{FF2B5EF4-FFF2-40B4-BE49-F238E27FC236}">
                <a16:creationId xmlns:a16="http://schemas.microsoft.com/office/drawing/2014/main" id="{FD77D1C4-98A9-4A6B-AED0-56DAC9C647B8}"/>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32</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16353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BF22B0E-5DBE-46C3-833A-7CF153E8B662}"/>
              </a:ext>
            </a:extLst>
          </p:cNvPr>
          <p:cNvSpPr txBox="1"/>
          <p:nvPr/>
        </p:nvSpPr>
        <p:spPr>
          <a:xfrm>
            <a:off x="354436" y="1196752"/>
            <a:ext cx="7501997" cy="52322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 2020</a:t>
            </a:r>
            <a:r>
              <a:rPr lang="ja-JP" altLang="en-US" sz="1400" dirty="0">
                <a:latin typeface="メイリオ" panose="020B0604030504040204" pitchFamily="50" charset="-128"/>
                <a:ea typeface="メイリオ" panose="020B0604030504040204" pitchFamily="50" charset="-128"/>
              </a:rPr>
              <a:t>年</a:t>
            </a:r>
            <a:r>
              <a:rPr lang="en-US" altLang="ja-JP" sz="1400" dirty="0">
                <a:latin typeface="メイリオ" panose="020B0604030504040204" pitchFamily="50" charset="-128"/>
                <a:ea typeface="メイリオ" panose="020B0604030504040204" pitchFamily="50" charset="-128"/>
              </a:rPr>
              <a:t>12</a:t>
            </a:r>
            <a:r>
              <a:rPr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推進本部は「</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アクションプラン</a:t>
            </a:r>
            <a:r>
              <a:rPr lang="en-US" altLang="ja-JP" sz="1400" dirty="0">
                <a:latin typeface="メイリオ" panose="020B0604030504040204" pitchFamily="50" charset="-128"/>
                <a:ea typeface="メイリオ" panose="020B0604030504040204" pitchFamily="50" charset="-128"/>
              </a:rPr>
              <a:t>2021</a:t>
            </a:r>
            <a:r>
              <a:rPr lang="ja-JP" altLang="en-US" sz="1400" dirty="0">
                <a:latin typeface="メイリオ" panose="020B0604030504040204" pitchFamily="50" charset="-128"/>
                <a:ea typeface="メイリオ" panose="020B0604030504040204" pitchFamily="50" charset="-128"/>
              </a:rPr>
              <a:t>」を決定。「食育の推進」は政府が進めていく</a:t>
            </a:r>
            <a:r>
              <a:rPr lang="en-US" altLang="ja-JP" sz="1400" dirty="0">
                <a:latin typeface="メイリオ" panose="020B0604030504040204" pitchFamily="50" charset="-128"/>
                <a:ea typeface="メイリオ" panose="020B0604030504040204" pitchFamily="50" charset="-128"/>
              </a:rPr>
              <a:t>SDGs</a:t>
            </a:r>
            <a:r>
              <a:rPr lang="ja-JP" altLang="en-US" sz="1400" dirty="0">
                <a:latin typeface="メイリオ" panose="020B0604030504040204" pitchFamily="50" charset="-128"/>
                <a:ea typeface="メイリオ" panose="020B0604030504040204" pitchFamily="50" charset="-128"/>
              </a:rPr>
              <a:t>の取組の</a:t>
            </a:r>
            <a:r>
              <a:rPr lang="en-US" altLang="ja-JP" sz="1400" dirty="0">
                <a:latin typeface="メイリオ" panose="020B0604030504040204" pitchFamily="50" charset="-128"/>
                <a:ea typeface="メイリオ" panose="020B0604030504040204" pitchFamily="50" charset="-128"/>
              </a:rPr>
              <a:t>1</a:t>
            </a:r>
            <a:r>
              <a:rPr lang="ja-JP" altLang="en-US" sz="1400" dirty="0">
                <a:latin typeface="メイリオ" panose="020B0604030504040204" pitchFamily="50" charset="-128"/>
                <a:ea typeface="メイリオ" panose="020B0604030504040204" pitchFamily="50" charset="-128"/>
              </a:rPr>
              <a:t>つとして記載</a:t>
            </a:r>
            <a:endParaRPr lang="en-US" altLang="ja-JP" sz="1400" dirty="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72504" y="1262768"/>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4" name="テキスト ボックス 33">
            <a:extLst>
              <a:ext uri="{FF2B5EF4-FFF2-40B4-BE49-F238E27FC236}">
                <a16:creationId xmlns:a16="http://schemas.microsoft.com/office/drawing/2014/main" id="{EA6CEDCA-1BE6-4B01-BF85-A6223960AE60}"/>
              </a:ext>
            </a:extLst>
          </p:cNvPr>
          <p:cNvSpPr txBox="1"/>
          <p:nvPr/>
        </p:nvSpPr>
        <p:spPr>
          <a:xfrm>
            <a:off x="8065816" y="2741885"/>
            <a:ext cx="184731" cy="246221"/>
          </a:xfrm>
          <a:prstGeom prst="rect">
            <a:avLst/>
          </a:prstGeom>
          <a:noFill/>
        </p:spPr>
        <p:txBody>
          <a:bodyPr wrap="none" rtlCol="0">
            <a:spAutoFit/>
          </a:bodyPr>
          <a:lstStyle/>
          <a:p>
            <a:endParaRPr lang="ja-JP" altLang="en-US" sz="1000" b="1" dirty="0">
              <a:latin typeface="HG丸ｺﾞｼｯｸM-PRO" panose="020F0600000000000000" pitchFamily="50" charset="-128"/>
              <a:ea typeface="HG丸ｺﾞｼｯｸM-PRO" panose="020F0600000000000000" pitchFamily="50" charset="-128"/>
            </a:endParaRPr>
          </a:p>
        </p:txBody>
      </p:sp>
      <p:grpSp>
        <p:nvGrpSpPr>
          <p:cNvPr id="12" name="グループ化 11">
            <a:extLst>
              <a:ext uri="{FF2B5EF4-FFF2-40B4-BE49-F238E27FC236}">
                <a16:creationId xmlns:a16="http://schemas.microsoft.com/office/drawing/2014/main" id="{203A1C8E-0D8C-4921-A57B-B4952B86FA54}"/>
              </a:ext>
            </a:extLst>
          </p:cNvPr>
          <p:cNvGrpSpPr/>
          <p:nvPr/>
        </p:nvGrpSpPr>
        <p:grpSpPr>
          <a:xfrm>
            <a:off x="154503" y="2175882"/>
            <a:ext cx="9575160" cy="4419611"/>
            <a:chOff x="76460" y="615754"/>
            <a:chExt cx="9629068" cy="5996223"/>
          </a:xfrm>
        </p:grpSpPr>
        <p:sp>
          <p:nvSpPr>
            <p:cNvPr id="13" name="正方形/長方形 12">
              <a:extLst>
                <a:ext uri="{FF2B5EF4-FFF2-40B4-BE49-F238E27FC236}">
                  <a16:creationId xmlns:a16="http://schemas.microsoft.com/office/drawing/2014/main" id="{82AA2F22-9460-412D-9ECC-36EABE1D9EF7}"/>
                </a:ext>
              </a:extLst>
            </p:cNvPr>
            <p:cNvSpPr/>
            <p:nvPr/>
          </p:nvSpPr>
          <p:spPr>
            <a:xfrm>
              <a:off x="79688" y="615755"/>
              <a:ext cx="9625840" cy="5996222"/>
            </a:xfrm>
            <a:prstGeom prst="rect">
              <a:avLst/>
            </a:prstGeom>
            <a:noFill/>
            <a:ln w="28575"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4" name="正方形/長方形 13">
              <a:extLst>
                <a:ext uri="{FF2B5EF4-FFF2-40B4-BE49-F238E27FC236}">
                  <a16:creationId xmlns:a16="http://schemas.microsoft.com/office/drawing/2014/main" id="{52DC50D9-8A9F-4DC0-8110-D8F77DA058DF}"/>
                </a:ext>
              </a:extLst>
            </p:cNvPr>
            <p:cNvSpPr/>
            <p:nvPr/>
          </p:nvSpPr>
          <p:spPr>
            <a:xfrm>
              <a:off x="76460" y="615757"/>
              <a:ext cx="1146166" cy="807238"/>
            </a:xfrm>
            <a:prstGeom prst="rect">
              <a:avLst/>
            </a:prstGeom>
            <a:solidFill>
              <a:schemeClr val="accent1">
                <a:lumMod val="60000"/>
                <a:lumOff val="40000"/>
              </a:schemeClr>
            </a:solidFill>
            <a:ln w="28575" cap="flat" cmpd="sng" algn="ctr">
              <a:solidFill>
                <a:schemeClr val="accent1"/>
              </a:solidFill>
              <a:prstDash val="solid"/>
            </a:ln>
            <a:effectLst/>
          </p:spPr>
          <p:txBody>
            <a:bodyPr tIns="108000" bIns="0" rtlCol="0" anchor="ctr"/>
            <a:lstStyle/>
            <a:p>
              <a:pPr algn="ctr">
                <a:defRPr/>
              </a:pPr>
              <a:r>
                <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事　例　</a:t>
              </a:r>
              <a:endParaRPr kumimoji="0" lang="ja-JP" altLang="en-US" sz="16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正方形/長方形 14">
              <a:extLst>
                <a:ext uri="{FF2B5EF4-FFF2-40B4-BE49-F238E27FC236}">
                  <a16:creationId xmlns:a16="http://schemas.microsoft.com/office/drawing/2014/main" id="{B77ABF32-ED1E-4E19-B955-CED10BD23E85}"/>
                </a:ext>
              </a:extLst>
            </p:cNvPr>
            <p:cNvSpPr/>
            <p:nvPr/>
          </p:nvSpPr>
          <p:spPr>
            <a:xfrm>
              <a:off x="1222626" y="615754"/>
              <a:ext cx="8482902" cy="807240"/>
            </a:xfrm>
            <a:prstGeom prst="rect">
              <a:avLst/>
            </a:prstGeom>
            <a:noFill/>
            <a:ln w="28575"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2" name="正方形/長方形 1">
            <a:extLst>
              <a:ext uri="{FF2B5EF4-FFF2-40B4-BE49-F238E27FC236}">
                <a16:creationId xmlns:a16="http://schemas.microsoft.com/office/drawing/2014/main" id="{F5596B35-03C0-468B-AB2F-DF12148F4EEB}"/>
              </a:ext>
            </a:extLst>
          </p:cNvPr>
          <p:cNvSpPr/>
          <p:nvPr/>
        </p:nvSpPr>
        <p:spPr>
          <a:xfrm>
            <a:off x="1381559" y="2316727"/>
            <a:ext cx="6868988"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みんなの食の学校「全国おにぎりキャラバンオンライン」</a:t>
            </a:r>
            <a:endParaRPr lang="en-US" altLang="ja-JP" b="1"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5B1990AC-299A-45D2-B5FD-A7EC46B158DD}"/>
              </a:ext>
            </a:extLst>
          </p:cNvPr>
          <p:cNvSpPr txBox="1"/>
          <p:nvPr/>
        </p:nvSpPr>
        <p:spPr>
          <a:xfrm>
            <a:off x="425307" y="3215160"/>
            <a:ext cx="9257814" cy="3447098"/>
          </a:xfrm>
          <a:prstGeom prst="rect">
            <a:avLst/>
          </a:prstGeom>
          <a:noFill/>
        </p:spPr>
        <p:txBody>
          <a:bodyPr wrap="square" lIns="0" tIns="0" rIns="0" bIns="0" rtlCol="0">
            <a:spAutoFit/>
          </a:bodyPr>
          <a:lstStyle/>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オーガニック料理教室ワクワクワークでは、「毎日のごはんは宝物」をテーマに、どの世代にとっても身近なおにぎりを通して食の楽しさ・大切さを伝えるプロジェクト「おにぎりキャラバン」を実施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新型コロナウイルス感染症の感染拡大を踏まえ、</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オンラインの参加型ワークショップ</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を実施</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おにぎりに関するクイズや「おにぎりの思い出話タイム」として、参</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加者がそれぞれのおにぎりに関する思い出を話した後、参加者全員でお</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にぎりを握り、最後に全員が「今日のおにぎり」を紹介</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全世代の方が楽しめる複合的なプロジェクト。</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年度、「サステナ</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アワード</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伝えたい日本の“サステナブル”」の受賞作品に選定</a:t>
            </a:r>
            <a:r>
              <a:rPr lang="ja-JP" altLang="en-US" sz="1600" dirty="0">
                <a:highlight>
                  <a:srgbClr val="FFFF00"/>
                </a:highlight>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dirty="0">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buFont typeface="Wingdings" panose="05000000000000000000" pitchFamily="2" charset="2"/>
              <a:buChar char="Ø"/>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Rectangle 2">
            <a:extLst>
              <a:ext uri="{FF2B5EF4-FFF2-40B4-BE49-F238E27FC236}">
                <a16:creationId xmlns:a16="http://schemas.microsoft.com/office/drawing/2014/main" id="{A1FEB303-28F5-43E6-A1C7-4669B57F5FB0}"/>
              </a:ext>
            </a:extLst>
          </p:cNvPr>
          <p:cNvSpPr txBox="1">
            <a:spLocks noChangeArrowheads="1"/>
          </p:cNvSpPr>
          <p:nvPr/>
        </p:nvSpPr>
        <p:spPr bwMode="auto">
          <a:xfrm>
            <a:off x="0" y="5745"/>
            <a:ext cx="9906000" cy="821303"/>
          </a:xfrm>
          <a:prstGeom prst="rect">
            <a:avLst/>
          </a:prstGeom>
          <a:solidFill>
            <a:schemeClr val="accent3">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食育は</a:t>
            </a:r>
            <a:r>
              <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SDG</a:t>
            </a: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ｓの取組の１つ</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pic>
        <p:nvPicPr>
          <p:cNvPr id="5" name="図 4" descr="ウィンドウ, 建物 が含まれている画像&#10;&#10;自動的に生成された説明">
            <a:extLst>
              <a:ext uri="{FF2B5EF4-FFF2-40B4-BE49-F238E27FC236}">
                <a16:creationId xmlns:a16="http://schemas.microsoft.com/office/drawing/2014/main" id="{66BC1949-A604-4ECE-8AA2-B3F7CA2E0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0866" y="907375"/>
            <a:ext cx="1051272" cy="1051272"/>
          </a:xfrm>
          <a:prstGeom prst="rect">
            <a:avLst/>
          </a:prstGeom>
        </p:spPr>
      </p:pic>
      <p:sp>
        <p:nvSpPr>
          <p:cNvPr id="20" name="角丸四角形 30">
            <a:extLst>
              <a:ext uri="{FF2B5EF4-FFF2-40B4-BE49-F238E27FC236}">
                <a16:creationId xmlns:a16="http://schemas.microsoft.com/office/drawing/2014/main" id="{8E15F53A-68E9-47A5-9B4A-D9C7CE1A3C56}"/>
              </a:ext>
            </a:extLst>
          </p:cNvPr>
          <p:cNvSpPr/>
          <p:nvPr/>
        </p:nvSpPr>
        <p:spPr>
          <a:xfrm>
            <a:off x="179234" y="1000280"/>
            <a:ext cx="9439702" cy="88533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pic>
        <p:nvPicPr>
          <p:cNvPr id="4" name="図 3" descr="軟体動物 が含まれている画像&#10;&#10;自動的に生成された説明">
            <a:extLst>
              <a:ext uri="{FF2B5EF4-FFF2-40B4-BE49-F238E27FC236}">
                <a16:creationId xmlns:a16="http://schemas.microsoft.com/office/drawing/2014/main" id="{8E0DDB4D-D223-4665-9760-B3D86EFD8D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1487" y="4366274"/>
            <a:ext cx="1446550" cy="1446550"/>
          </a:xfrm>
          <a:prstGeom prst="rect">
            <a:avLst/>
          </a:prstGeom>
        </p:spPr>
      </p:pic>
      <p:pic>
        <p:nvPicPr>
          <p:cNvPr id="7" name="図 6" descr="ホイール が含まれている画像&#10;&#10;自動的に生成された説明">
            <a:extLst>
              <a:ext uri="{FF2B5EF4-FFF2-40B4-BE49-F238E27FC236}">
                <a16:creationId xmlns:a16="http://schemas.microsoft.com/office/drawing/2014/main" id="{79CC49F9-D8CC-4DE0-879C-D3F887FB8A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7256" y="5238543"/>
            <a:ext cx="1412776" cy="1412776"/>
          </a:xfrm>
          <a:prstGeom prst="rect">
            <a:avLst/>
          </a:prstGeom>
        </p:spPr>
      </p:pic>
      <p:sp>
        <p:nvSpPr>
          <p:cNvPr id="23" name="スライド番号プレースホルダー 1">
            <a:extLst>
              <a:ext uri="{FF2B5EF4-FFF2-40B4-BE49-F238E27FC236}">
                <a16:creationId xmlns:a16="http://schemas.microsoft.com/office/drawing/2014/main" id="{EC920BDA-43B4-460D-8C9F-FE7DF5296687}"/>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918047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2"/>
          <p:cNvSpPr txBox="1">
            <a:spLocks noChangeArrowheads="1"/>
          </p:cNvSpPr>
          <p:nvPr/>
        </p:nvSpPr>
        <p:spPr bwMode="auto">
          <a:xfrm>
            <a:off x="0" y="-8467"/>
            <a:ext cx="9906000" cy="629155"/>
          </a:xfrm>
          <a:prstGeom prst="rect">
            <a:avLst/>
          </a:prstGeom>
          <a:solidFill>
            <a:schemeClr val="accent4">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lvl="0" eaLnBrk="1" hangingPunct="1">
              <a:defRPr/>
            </a:pPr>
            <a:r>
              <a:rPr lang="ja-JP" altLang="en-US" sz="2800" kern="0" dirty="0">
                <a:solidFill>
                  <a:prstClr val="black"/>
                </a:solidFill>
                <a:latin typeface="メイリオ" panose="020B0604030504040204" pitchFamily="50" charset="-128"/>
                <a:ea typeface="メイリオ" panose="020B0604030504040204" pitchFamily="50" charset="-128"/>
              </a:rPr>
              <a:t>全国食育推進ネットワーク「みんなの食育」</a:t>
            </a:r>
            <a:endParaRPr kumimoji="1" lang="en-US" altLang="ja-JP"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pic>
        <p:nvPicPr>
          <p:cNvPr id="2050" name="Picture 2" descr="トップページ背景画像">
            <a:extLst>
              <a:ext uri="{FF2B5EF4-FFF2-40B4-BE49-F238E27FC236}">
                <a16:creationId xmlns:a16="http://schemas.microsoft.com/office/drawing/2014/main" id="{04811D33-C6D8-45EC-B21F-73D45D4325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86" y="2719358"/>
            <a:ext cx="6887431" cy="3874180"/>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 30">
            <a:extLst>
              <a:ext uri="{FF2B5EF4-FFF2-40B4-BE49-F238E27FC236}">
                <a16:creationId xmlns:a16="http://schemas.microsoft.com/office/drawing/2014/main" id="{30038861-408F-4C04-B6F4-69D62A604B21}"/>
              </a:ext>
            </a:extLst>
          </p:cNvPr>
          <p:cNvSpPr/>
          <p:nvPr/>
        </p:nvSpPr>
        <p:spPr>
          <a:xfrm>
            <a:off x="104686" y="764704"/>
            <a:ext cx="9672851" cy="1728192"/>
          </a:xfrm>
          <a:prstGeom prst="roundRect">
            <a:avLst/>
          </a:prstGeom>
          <a:noFill/>
          <a:ln w="76200" cap="flat" cmpd="sng" algn="ctr">
            <a:solidFill>
              <a:srgbClr val="9BBB59"/>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endParaRPr>
          </a:p>
        </p:txBody>
      </p:sp>
      <p:sp>
        <p:nvSpPr>
          <p:cNvPr id="2" name="正方形/長方形 1">
            <a:extLst>
              <a:ext uri="{FF2B5EF4-FFF2-40B4-BE49-F238E27FC236}">
                <a16:creationId xmlns:a16="http://schemas.microsoft.com/office/drawing/2014/main" id="{8F748FD7-FD7E-43AC-8ED7-9BA3A2ADF361}"/>
              </a:ext>
            </a:extLst>
          </p:cNvPr>
          <p:cNvSpPr/>
          <p:nvPr/>
        </p:nvSpPr>
        <p:spPr>
          <a:xfrm>
            <a:off x="233149" y="901314"/>
            <a:ext cx="9328363" cy="1477328"/>
          </a:xfrm>
          <a:prstGeom prst="rect">
            <a:avLst/>
          </a:prstGeom>
        </p:spPr>
        <p:txBody>
          <a:bodyPr wrap="square">
            <a:spAutoFit/>
          </a:bodyPr>
          <a:lstStyle/>
          <a:p>
            <a:pPr marL="285750" indent="-285750" fontAlgn="base">
              <a:buFont typeface="Wingdings" panose="05000000000000000000" pitchFamily="2" charset="2"/>
              <a:buChar char="Ø"/>
            </a:pPr>
            <a:r>
              <a:rPr lang="ja-JP" altLang="en-US" dirty="0">
                <a:solidFill>
                  <a:srgbClr val="000000"/>
                </a:solidFill>
                <a:latin typeface="メイリオ" panose="020B0604030504040204" pitchFamily="50" charset="-128"/>
                <a:ea typeface="メイリオ" panose="020B0604030504040204" pitchFamily="50" charset="-128"/>
              </a:rPr>
              <a:t>　食育を広く多くの企業や地域等に普及するために</a:t>
            </a:r>
            <a:r>
              <a:rPr lang="ja-JP" altLang="en-US" dirty="0">
                <a:latin typeface="メイリオ" panose="020B0604030504040204" pitchFamily="50" charset="-128"/>
                <a:ea typeface="メイリオ" panose="020B0604030504040204" pitchFamily="50" charset="-128"/>
              </a:rPr>
              <a:t>設立したプラットフォーム</a:t>
            </a:r>
            <a:endParaRPr lang="en-US" altLang="ja-JP" dirty="0">
              <a:latin typeface="メイリオ" panose="020B0604030504040204" pitchFamily="50" charset="-128"/>
              <a:ea typeface="メイリオ" panose="020B0604030504040204" pitchFamily="50" charset="-128"/>
            </a:endParaRPr>
          </a:p>
          <a:p>
            <a:pPr marL="285750" indent="-285750" fontAlgn="base">
              <a:buFont typeface="Wingdings" panose="05000000000000000000" pitchFamily="2" charset="2"/>
              <a:buChar char="Ø"/>
            </a:pPr>
            <a:r>
              <a:rPr lang="ja-JP" altLang="en-US" dirty="0">
                <a:solidFill>
                  <a:srgbClr val="333333"/>
                </a:solidFill>
                <a:latin typeface="メイリオ" panose="020B0604030504040204" pitchFamily="50" charset="-128"/>
                <a:ea typeface="メイリオ" panose="020B0604030504040204" pitchFamily="50" charset="-128"/>
              </a:rPr>
              <a:t>　食育の推進に向け、国、地方公共団体、教育関係者、農林漁業者、企業、団体、ボランティア、個人（インフルエンサー）等が参画する枠組みを作り、それぞれの活動を生かしながら連携・協働することで、取り組む食育の質を向上させるとともに、体制の強化を図る。</a:t>
            </a:r>
            <a:endParaRPr lang="ja-JP" altLang="en-US" dirty="0"/>
          </a:p>
        </p:txBody>
      </p:sp>
      <p:sp>
        <p:nvSpPr>
          <p:cNvPr id="4" name="テキスト ボックス 3">
            <a:extLst>
              <a:ext uri="{FF2B5EF4-FFF2-40B4-BE49-F238E27FC236}">
                <a16:creationId xmlns:a16="http://schemas.microsoft.com/office/drawing/2014/main" id="{58E1A6E0-7F17-4218-80AA-F4017A9E57F7}"/>
              </a:ext>
            </a:extLst>
          </p:cNvPr>
          <p:cNvSpPr txBox="1"/>
          <p:nvPr/>
        </p:nvSpPr>
        <p:spPr>
          <a:xfrm>
            <a:off x="6992117" y="2799611"/>
            <a:ext cx="2952328" cy="2308324"/>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詳細は以下のホームページをご覧ください。</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rPr>
              <a:t>https://www.maff.go.jp/j/syokuiku/network/index.html</a:t>
            </a:r>
          </a:p>
          <a:p>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pic>
        <p:nvPicPr>
          <p:cNvPr id="7" name="図 6" descr="QR コード&#10;&#10;自動的に生成された説明">
            <a:extLst>
              <a:ext uri="{FF2B5EF4-FFF2-40B4-BE49-F238E27FC236}">
                <a16:creationId xmlns:a16="http://schemas.microsoft.com/office/drawing/2014/main" id="{135E7B22-EB46-4AD6-BE94-9D0DDB178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0580" y="4679580"/>
            <a:ext cx="1400175" cy="1400175"/>
          </a:xfrm>
          <a:prstGeom prst="rect">
            <a:avLst/>
          </a:prstGeom>
        </p:spPr>
      </p:pic>
      <p:sp>
        <p:nvSpPr>
          <p:cNvPr id="11" name="スライド番号プレースホルダー 1">
            <a:extLst>
              <a:ext uri="{FF2B5EF4-FFF2-40B4-BE49-F238E27FC236}">
                <a16:creationId xmlns:a16="http://schemas.microsoft.com/office/drawing/2014/main" id="{667DBDBA-BB8D-45C4-9F93-3F29B14132B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34</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52385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テキスト プレースホルダー 6"/>
          <p:cNvSpPr>
            <a:spLocks noGrp="1"/>
          </p:cNvSpPr>
          <p:nvPr>
            <p:ph type="body" idx="1"/>
          </p:nvPr>
        </p:nvSpPr>
        <p:spPr>
          <a:xfrm>
            <a:off x="416496" y="2780928"/>
            <a:ext cx="9505056" cy="2076251"/>
          </a:xfrm>
        </p:spPr>
        <p:txBody>
          <a:bodyPr>
            <a:normAutofit/>
          </a:bodyPr>
          <a:lstStyle/>
          <a:p>
            <a:pPr marL="1611313" indent="-1611313"/>
            <a:endParaRPr lang="ja-JP" altLang="en-US" sz="1400"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dirty="0">
                <a:solidFill>
                  <a:schemeClr val="tx1"/>
                </a:solidFill>
                <a:latin typeface="メイリオ" panose="020B0604030504040204" pitchFamily="50" charset="-128"/>
                <a:ea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rPr>
              <a:t>　 </a:t>
            </a:r>
            <a:r>
              <a:rPr lang="ja-JP" altLang="en-US" sz="2800" b="1" dirty="0">
                <a:solidFill>
                  <a:schemeClr val="tx1"/>
                </a:solidFill>
                <a:latin typeface="メイリオ" panose="020B0604030504040204" pitchFamily="50" charset="-128"/>
                <a:ea typeface="メイリオ" panose="020B0604030504040204" pitchFamily="50" charset="-128"/>
              </a:rPr>
              <a:t>食育推進施策の目標と現状に関する評価</a:t>
            </a:r>
            <a:endParaRPr lang="en-US" altLang="ja-JP"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7"/>
          <p:cNvSpPr>
            <a:spLocks noChangeArrowheads="1"/>
          </p:cNvSpPr>
          <p:nvPr/>
        </p:nvSpPr>
        <p:spPr bwMode="auto">
          <a:xfrm>
            <a:off x="-663624" y="3717032"/>
            <a:ext cx="11017224" cy="243012"/>
          </a:xfrm>
          <a:prstGeom prst="rect">
            <a:avLst/>
          </a:prstGeom>
          <a:solidFill>
            <a:srgbClr val="92D050"/>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5" name="スライド番号プレースホルダー 1">
            <a:extLst>
              <a:ext uri="{FF2B5EF4-FFF2-40B4-BE49-F238E27FC236}">
                <a16:creationId xmlns:a16="http://schemas.microsoft.com/office/drawing/2014/main" id="{7DDA3FD9-C838-4954-868E-6A4A9E614900}"/>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35</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93295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104973" y="44656"/>
            <a:ext cx="9744539" cy="12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60375" indent="-285750">
              <a:buFont typeface="Wingdings" panose="05000000000000000000" pitchFamily="2" charset="2"/>
              <a:buChar char="Ø"/>
            </a:pPr>
            <a:r>
              <a:rPr lang="ja-JP" altLang="en-US" sz="1400" dirty="0">
                <a:solidFill>
                  <a:schemeClr val="tx1"/>
                </a:solidFill>
                <a:latin typeface="メイリオ" panose="020B0604030504040204" pitchFamily="50" charset="-128"/>
                <a:ea typeface="メイリオ" panose="020B0604030504040204" pitchFamily="50" charset="-128"/>
              </a:rPr>
              <a:t>目標値と現状値を比較すると、「地域等で共食したいと思う人が共食する割合」、「中学校における学校給食実施率」、「食品中の食塩や脂肪の低減に取り組む食品企業の登録数」、「農林漁業体験を経験した国民（世帯）の割合」、「地域や家庭で受け継がれてきた伝統的な料理や作法等を継承し、伝えている国民の割合」、「地域や家庭で受け継がれてきた伝統的な料理や作法等を継承している若い世代の割合」、「食品の安全性について基礎的な知識を持ち、自ら判断する若い世代の割合」は目標を達成</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9" name="角丸四角形 8"/>
          <p:cNvSpPr/>
          <p:nvPr/>
        </p:nvSpPr>
        <p:spPr>
          <a:xfrm>
            <a:off x="668524" y="1196752"/>
            <a:ext cx="8568952" cy="378744"/>
          </a:xfrm>
          <a:prstGeom prst="roundRect">
            <a:avLst>
              <a:gd name="adj" fmla="val 50000"/>
            </a:avLst>
          </a:prstGeom>
          <a:solidFill>
            <a:srgbClr val="FFE5E5"/>
          </a:solidFill>
          <a:ln w="25400" cap="flat" cmpd="sng" algn="ctr">
            <a:noFill/>
            <a:prstDash val="solid"/>
          </a:ln>
          <a:effectLst/>
        </p:spPr>
        <p:txBody>
          <a:bodyPr rtlCol="0" anchor="ctr"/>
          <a:lstStyle/>
          <a:p>
            <a:pPr algn="ctr"/>
            <a:r>
              <a:rPr kumimoji="0" lang="ja-JP" altLang="en-US" b="1" kern="0" dirty="0">
                <a:solidFill>
                  <a:prstClr val="black"/>
                </a:solidFill>
                <a:latin typeface="メイリオ" panose="020B0604030504040204" pitchFamily="50" charset="-128"/>
                <a:ea typeface="メイリオ" panose="020B0604030504040204" pitchFamily="50" charset="-128"/>
              </a:rPr>
              <a:t>第３次食育推進基本計画における食育の推進に当たっての目標値と現状値（１）</a:t>
            </a:r>
          </a:p>
        </p:txBody>
      </p:sp>
      <p:graphicFrame>
        <p:nvGraphicFramePr>
          <p:cNvPr id="3" name="表 3">
            <a:extLst>
              <a:ext uri="{FF2B5EF4-FFF2-40B4-BE49-F238E27FC236}">
                <a16:creationId xmlns:a16="http://schemas.microsoft.com/office/drawing/2014/main" id="{282B9232-6750-46DB-A583-834CAA97D806}"/>
              </a:ext>
            </a:extLst>
          </p:cNvPr>
          <p:cNvGraphicFramePr>
            <a:graphicFrameLocks noGrp="1"/>
          </p:cNvGraphicFramePr>
          <p:nvPr>
            <p:extLst>
              <p:ext uri="{D42A27DB-BD31-4B8C-83A1-F6EECF244321}">
                <p14:modId xmlns:p14="http://schemas.microsoft.com/office/powerpoint/2010/main" val="1672816162"/>
              </p:ext>
            </p:extLst>
          </p:nvPr>
        </p:nvGraphicFramePr>
        <p:xfrm>
          <a:off x="236475" y="1628800"/>
          <a:ext cx="9433049" cy="5135880"/>
        </p:xfrm>
        <a:graphic>
          <a:graphicData uri="http://schemas.openxmlformats.org/drawingml/2006/table">
            <a:tbl>
              <a:tblPr firstRow="1" bandRow="1">
                <a:tableStyleId>{5940675A-B579-460E-94D1-54222C63F5DA}</a:tableStyleId>
              </a:tblPr>
              <a:tblGrid>
                <a:gridCol w="5125041">
                  <a:extLst>
                    <a:ext uri="{9D8B030D-6E8A-4147-A177-3AD203B41FA5}">
                      <a16:colId xmlns:a16="http://schemas.microsoft.com/office/drawing/2014/main" val="3938487669"/>
                    </a:ext>
                  </a:extLst>
                </a:gridCol>
                <a:gridCol w="1485520">
                  <a:extLst>
                    <a:ext uri="{9D8B030D-6E8A-4147-A177-3AD203B41FA5}">
                      <a16:colId xmlns:a16="http://schemas.microsoft.com/office/drawing/2014/main" val="3183745068"/>
                    </a:ext>
                  </a:extLst>
                </a:gridCol>
                <a:gridCol w="1411244">
                  <a:extLst>
                    <a:ext uri="{9D8B030D-6E8A-4147-A177-3AD203B41FA5}">
                      <a16:colId xmlns:a16="http://schemas.microsoft.com/office/drawing/2014/main" val="3715661688"/>
                    </a:ext>
                  </a:extLst>
                </a:gridCol>
                <a:gridCol w="1411244">
                  <a:extLst>
                    <a:ext uri="{9D8B030D-6E8A-4147-A177-3AD203B41FA5}">
                      <a16:colId xmlns:a16="http://schemas.microsoft.com/office/drawing/2014/main" val="668439103"/>
                    </a:ext>
                  </a:extLst>
                </a:gridCol>
              </a:tblGrid>
              <a:tr h="576064">
                <a:tc>
                  <a:txBody>
                    <a:bodyPr/>
                    <a:lstStyle/>
                    <a:p>
                      <a:pPr algn="ctr"/>
                      <a:r>
                        <a:rPr kumimoji="1" lang="ja-JP" altLang="en-US" sz="1300" dirty="0">
                          <a:latin typeface="メイリオ" panose="020B0604030504040204" pitchFamily="50" charset="-128"/>
                          <a:ea typeface="メイリオ" panose="020B0604030504040204" pitchFamily="50" charset="-128"/>
                        </a:rPr>
                        <a:t>食育の推進に当たっての目標</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第３次基本計画</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作成時の値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2015</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現状値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目標値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extLst>
                  <a:ext uri="{0D108BD9-81ED-4DB2-BD59-A6C34878D82A}">
                    <a16:rowId xmlns:a16="http://schemas.microsoft.com/office/drawing/2014/main" val="1167073885"/>
                  </a:ext>
                </a:extLst>
              </a:tr>
              <a:tr h="0">
                <a:tc>
                  <a:txBody>
                    <a:bodyPr/>
                    <a:lstStyle/>
                    <a:p>
                      <a:r>
                        <a:rPr kumimoji="1" lang="ja-JP" altLang="en-US" sz="1300" dirty="0">
                          <a:latin typeface="メイリオ" panose="020B0604030504040204" pitchFamily="50" charset="-128"/>
                          <a:ea typeface="メイリオ" panose="020B0604030504040204" pitchFamily="50" charset="-128"/>
                        </a:rPr>
                        <a:t>①食育に関心を持っている国民の割合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75.0%</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83.2%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90%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873564031"/>
                  </a:ext>
                </a:extLst>
              </a:tr>
              <a:tr h="153807">
                <a:tc>
                  <a:txBody>
                    <a:bodyPr/>
                    <a:lstStyle/>
                    <a:p>
                      <a:r>
                        <a:rPr kumimoji="1" lang="ja-JP" altLang="en-US" sz="1300" dirty="0">
                          <a:latin typeface="メイリオ" panose="020B0604030504040204" pitchFamily="50" charset="-128"/>
                          <a:ea typeface="メイリオ" panose="020B0604030504040204" pitchFamily="50" charset="-128"/>
                        </a:rPr>
                        <a:t>②朝食又は夕食を家族と一緒に食べる「共食」の回数</a:t>
                      </a:r>
                    </a:p>
                  </a:txBody>
                  <a:tcP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9.7</a:t>
                      </a:r>
                      <a:r>
                        <a:rPr kumimoji="1" lang="ja-JP" altLang="en-US" sz="1300" dirty="0">
                          <a:latin typeface="メイリオ" panose="020B0604030504040204" pitchFamily="50" charset="-128"/>
                          <a:ea typeface="メイリオ" panose="020B0604030504040204" pitchFamily="50" charset="-128"/>
                        </a:rPr>
                        <a:t>回</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9.6</a:t>
                      </a:r>
                      <a:r>
                        <a:rPr kumimoji="1" lang="ja-JP" altLang="en-US" sz="1300" dirty="0">
                          <a:latin typeface="メイリオ" panose="020B0604030504040204" pitchFamily="50" charset="-128"/>
                          <a:ea typeface="メイリオ" panose="020B0604030504040204" pitchFamily="50" charset="-128"/>
                        </a:rPr>
                        <a:t>回</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週</a:t>
                      </a:r>
                      <a:r>
                        <a:rPr kumimoji="1" lang="en-US" altLang="ja-JP" sz="1300" dirty="0">
                          <a:latin typeface="メイリオ" panose="020B0604030504040204" pitchFamily="50" charset="-128"/>
                          <a:ea typeface="メイリオ" panose="020B0604030504040204" pitchFamily="50" charset="-128"/>
                        </a:rPr>
                        <a:t>11</a:t>
                      </a:r>
                      <a:r>
                        <a:rPr kumimoji="1" lang="ja-JP" altLang="en-US" sz="1300" dirty="0">
                          <a:latin typeface="メイリオ" panose="020B0604030504040204" pitchFamily="50" charset="-128"/>
                          <a:ea typeface="メイリオ" panose="020B0604030504040204" pitchFamily="50" charset="-128"/>
                        </a:rPr>
                        <a:t>回以上</a:t>
                      </a:r>
                    </a:p>
                  </a:txBody>
                  <a:tcPr anchor="ctr"/>
                </a:tc>
                <a:extLst>
                  <a:ext uri="{0D108BD9-81ED-4DB2-BD59-A6C34878D82A}">
                    <a16:rowId xmlns:a16="http://schemas.microsoft.com/office/drawing/2014/main" val="839257526"/>
                  </a:ext>
                </a:extLst>
              </a:tr>
              <a:tr h="152279">
                <a:tc>
                  <a:txBody>
                    <a:bodyPr/>
                    <a:lstStyle/>
                    <a:p>
                      <a:r>
                        <a:rPr kumimoji="1" lang="ja-JP" altLang="en-US" sz="1300" dirty="0">
                          <a:latin typeface="メイリオ" panose="020B0604030504040204" pitchFamily="50" charset="-128"/>
                          <a:ea typeface="メイリオ" panose="020B0604030504040204" pitchFamily="50" charset="-128"/>
                        </a:rPr>
                        <a:t>③地域等で共食したいと思う人が共食する割合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64.6%</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70.7%</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70%</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1428814768"/>
                  </a:ext>
                </a:extLst>
              </a:tr>
              <a:tr h="294767">
                <a:tc>
                  <a:txBody>
                    <a:bodyPr/>
                    <a:lstStyle/>
                    <a:p>
                      <a:r>
                        <a:rPr kumimoji="1" lang="ja-JP" altLang="en-US" sz="1300" dirty="0">
                          <a:latin typeface="メイリオ" panose="020B0604030504040204" pitchFamily="50" charset="-128"/>
                          <a:ea typeface="メイリオ" panose="020B0604030504040204" pitchFamily="50" charset="-128"/>
                        </a:rPr>
                        <a:t>④朝食を欠食する子供の割合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solidFill>
                            <a:schemeClr val="tx1"/>
                          </a:solidFill>
                          <a:latin typeface="メイリオ" panose="020B0604030504040204" pitchFamily="50" charset="-128"/>
                          <a:ea typeface="メイリオ" panose="020B0604030504040204" pitchFamily="50" charset="-128"/>
                        </a:rPr>
                        <a:t>4.4%</a:t>
                      </a:r>
                      <a:endParaRPr kumimoji="1" lang="ja-JP" altLang="en-US" sz="1300" dirty="0">
                        <a:solidFill>
                          <a:schemeClr val="tx1"/>
                        </a:solidFill>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solidFill>
                            <a:schemeClr val="tx1"/>
                          </a:solidFill>
                          <a:latin typeface="メイリオ" panose="020B0604030504040204" pitchFamily="50" charset="-128"/>
                          <a:ea typeface="メイリオ" panose="020B0604030504040204" pitchFamily="50" charset="-128"/>
                        </a:rPr>
                        <a:t>4.6%</a:t>
                      </a:r>
                    </a:p>
                    <a:p>
                      <a:pPr algn="ctr"/>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en-US" altLang="ja-JP" sz="1100" dirty="0">
                          <a:solidFill>
                            <a:schemeClr val="tx1"/>
                          </a:solidFill>
                          <a:latin typeface="メイリオ" panose="020B0604030504040204" pitchFamily="50" charset="-128"/>
                          <a:ea typeface="メイリオ" panose="020B0604030504040204" pitchFamily="50" charset="-128"/>
                        </a:rPr>
                        <a:t>2019</a:t>
                      </a:r>
                      <a:r>
                        <a:rPr kumimoji="1" lang="ja-JP" altLang="en-US" sz="1100" dirty="0">
                          <a:solidFill>
                            <a:schemeClr val="tx1"/>
                          </a:solidFill>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0%</a:t>
                      </a:r>
                      <a:endParaRPr kumimoji="1" lang="ja-JP" altLang="en-US"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782657158"/>
                  </a:ext>
                </a:extLst>
              </a:tr>
              <a:tr h="144016">
                <a:tc>
                  <a:txBody>
                    <a:bodyPr/>
                    <a:lstStyle/>
                    <a:p>
                      <a:r>
                        <a:rPr kumimoji="1" lang="ja-JP" altLang="en-US" sz="1300" dirty="0">
                          <a:latin typeface="メイリオ" panose="020B0604030504040204" pitchFamily="50" charset="-128"/>
                          <a:ea typeface="メイリオ" panose="020B0604030504040204" pitchFamily="50" charset="-128"/>
                        </a:rPr>
                        <a:t>⑤朝食を欠食する若い世代の割合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24.7%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21.5%</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15%</a:t>
                      </a:r>
                      <a:r>
                        <a:rPr kumimoji="1" lang="ja-JP" altLang="en-US" sz="1300" dirty="0">
                          <a:latin typeface="メイリオ" panose="020B0604030504040204" pitchFamily="50" charset="-128"/>
                          <a:ea typeface="メイリオ" panose="020B0604030504040204" pitchFamily="50" charset="-128"/>
                        </a:rPr>
                        <a:t>以下</a:t>
                      </a:r>
                    </a:p>
                  </a:txBody>
                  <a:tcPr anchor="ctr"/>
                </a:tc>
                <a:extLst>
                  <a:ext uri="{0D108BD9-81ED-4DB2-BD59-A6C34878D82A}">
                    <a16:rowId xmlns:a16="http://schemas.microsoft.com/office/drawing/2014/main" val="569219982"/>
                  </a:ext>
                </a:extLst>
              </a:tr>
              <a:tr h="0">
                <a:tc>
                  <a:txBody>
                    <a:bodyPr/>
                    <a:lstStyle/>
                    <a:p>
                      <a:r>
                        <a:rPr kumimoji="1" lang="ja-JP" altLang="en-US" sz="1300" dirty="0">
                          <a:latin typeface="メイリオ" panose="020B0604030504040204" pitchFamily="50" charset="-128"/>
                          <a:ea typeface="メイリオ" panose="020B0604030504040204" pitchFamily="50" charset="-128"/>
                        </a:rPr>
                        <a:t>⑥中学校における学校給食実施率</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87.5%</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93.2%</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2018</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90%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1495344873"/>
                  </a:ext>
                </a:extLst>
              </a:tr>
              <a:tr h="157915">
                <a:tc>
                  <a:txBody>
                    <a:bodyPr/>
                    <a:lstStyle/>
                    <a:p>
                      <a:r>
                        <a:rPr kumimoji="1" lang="ja-JP" altLang="en-US" sz="1300" dirty="0">
                          <a:latin typeface="メイリオ" panose="020B0604030504040204" pitchFamily="50" charset="-128"/>
                          <a:ea typeface="メイリオ" panose="020B0604030504040204" pitchFamily="50" charset="-128"/>
                        </a:rPr>
                        <a:t>⑦学校給食における地場産物を使用する割合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26.9%</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26.0%</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824178640"/>
                  </a:ext>
                </a:extLst>
              </a:tr>
              <a:tr h="355741">
                <a:tc>
                  <a:txBody>
                    <a:bodyPr/>
                    <a:lstStyle/>
                    <a:p>
                      <a:r>
                        <a:rPr kumimoji="1" lang="ja-JP" altLang="en-US" sz="1300" dirty="0">
                          <a:latin typeface="メイリオ" panose="020B0604030504040204" pitchFamily="50" charset="-128"/>
                          <a:ea typeface="メイリオ" panose="020B0604030504040204" pitchFamily="50" charset="-128"/>
                        </a:rPr>
                        <a:t>⑧学校給食における国産食材を使用する割合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77.3%</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77.1%</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3319565"/>
                  </a:ext>
                </a:extLst>
              </a:tr>
              <a:tr h="0">
                <a:tc>
                  <a:txBody>
                    <a:bodyPr/>
                    <a:lstStyle/>
                    <a:p>
                      <a:r>
                        <a:rPr kumimoji="1" lang="ja-JP" altLang="en-US" sz="1300" dirty="0">
                          <a:latin typeface="メイリオ" panose="020B0604030504040204" pitchFamily="50" charset="-128"/>
                          <a:ea typeface="メイリオ" panose="020B0604030504040204" pitchFamily="50" charset="-128"/>
                        </a:rPr>
                        <a:t>⑨主食・主菜・副菜を組み合わせた食事を１日２回以上</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ほぼ毎日食べている国民の割合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57.7%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36.4%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4274125344"/>
                  </a:ext>
                </a:extLst>
              </a:tr>
              <a:tr h="350136">
                <a:tc>
                  <a:txBody>
                    <a:bodyPr/>
                    <a:lstStyle/>
                    <a:p>
                      <a:r>
                        <a:rPr kumimoji="1" lang="ja-JP" altLang="en-US" sz="1300" dirty="0">
                          <a:latin typeface="メイリオ" panose="020B0604030504040204" pitchFamily="50" charset="-128"/>
                          <a:ea typeface="メイリオ" panose="020B0604030504040204" pitchFamily="50" charset="-128"/>
                        </a:rPr>
                        <a:t>⑩主食・主菜・副菜を組み合わせた食事を１日２回以上</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ほぼ毎日食べている若い世代の割合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43.2%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27.4%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55%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2716061021"/>
                  </a:ext>
                </a:extLst>
              </a:tr>
              <a:tr h="350136">
                <a:tc>
                  <a:txBody>
                    <a:bodyPr/>
                    <a:lstStyle/>
                    <a:p>
                      <a:r>
                        <a:rPr kumimoji="1" lang="ja-JP" altLang="en-US" sz="1300" dirty="0">
                          <a:latin typeface="メイリオ" panose="020B0604030504040204" pitchFamily="50" charset="-128"/>
                          <a:ea typeface="メイリオ" panose="020B0604030504040204" pitchFamily="50" charset="-128"/>
                        </a:rPr>
                        <a:t>⑪生活習慣病の予防や改善のために、ふだんから適正体重の</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維持や減塩等に気をつけた食生活を実践する国民の割合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69.4%</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64.3%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1308302716"/>
                  </a:ext>
                </a:extLst>
              </a:tr>
            </a:tbl>
          </a:graphicData>
        </a:graphic>
      </p:graphicFrame>
      <p:sp>
        <p:nvSpPr>
          <p:cNvPr id="7" name="スライド番号プレースホルダー 1">
            <a:extLst>
              <a:ext uri="{FF2B5EF4-FFF2-40B4-BE49-F238E27FC236}">
                <a16:creationId xmlns:a16="http://schemas.microsoft.com/office/drawing/2014/main" id="{6F08632D-DFE9-4527-9CCA-E12895BF515E}"/>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36</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631921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668524" y="44624"/>
            <a:ext cx="8568952" cy="480706"/>
          </a:xfrm>
          <a:prstGeom prst="roundRect">
            <a:avLst>
              <a:gd name="adj" fmla="val 50000"/>
            </a:avLst>
          </a:prstGeom>
          <a:solidFill>
            <a:srgbClr val="FFE5E5"/>
          </a:solidFill>
          <a:ln w="25400" cap="flat" cmpd="sng" algn="ctr">
            <a:noFill/>
            <a:prstDash val="solid"/>
          </a:ln>
          <a:effectLst/>
        </p:spPr>
        <p:txBody>
          <a:bodyPr rtlCol="0" anchor="ctr"/>
          <a:lstStyle/>
          <a:p>
            <a:pPr algn="ctr"/>
            <a:r>
              <a:rPr kumimoji="0" lang="ja-JP" altLang="en-US" b="1" kern="0" dirty="0">
                <a:solidFill>
                  <a:prstClr val="black"/>
                </a:solidFill>
                <a:latin typeface="メイリオ" panose="020B0604030504040204" pitchFamily="50" charset="-128"/>
                <a:ea typeface="メイリオ" panose="020B0604030504040204" pitchFamily="50" charset="-128"/>
              </a:rPr>
              <a:t>第３次食育推進基本計画における食育の推進に当たっての目標値と現状値（２）</a:t>
            </a:r>
          </a:p>
        </p:txBody>
      </p:sp>
      <p:graphicFrame>
        <p:nvGraphicFramePr>
          <p:cNvPr id="12" name="表 3">
            <a:extLst>
              <a:ext uri="{FF2B5EF4-FFF2-40B4-BE49-F238E27FC236}">
                <a16:creationId xmlns:a16="http://schemas.microsoft.com/office/drawing/2014/main" id="{76DF83E2-55C7-4158-866B-903976863709}"/>
              </a:ext>
            </a:extLst>
          </p:cNvPr>
          <p:cNvGraphicFramePr>
            <a:graphicFrameLocks noGrp="1"/>
          </p:cNvGraphicFramePr>
          <p:nvPr/>
        </p:nvGraphicFramePr>
        <p:xfrm>
          <a:off x="222782" y="548680"/>
          <a:ext cx="9433049" cy="4907280"/>
        </p:xfrm>
        <a:graphic>
          <a:graphicData uri="http://schemas.openxmlformats.org/drawingml/2006/table">
            <a:tbl>
              <a:tblPr firstRow="1" bandRow="1">
                <a:tableStyleId>{5940675A-B579-460E-94D1-54222C63F5DA}</a:tableStyleId>
              </a:tblPr>
              <a:tblGrid>
                <a:gridCol w="5125041">
                  <a:extLst>
                    <a:ext uri="{9D8B030D-6E8A-4147-A177-3AD203B41FA5}">
                      <a16:colId xmlns:a16="http://schemas.microsoft.com/office/drawing/2014/main" val="3938487669"/>
                    </a:ext>
                  </a:extLst>
                </a:gridCol>
                <a:gridCol w="1485520">
                  <a:extLst>
                    <a:ext uri="{9D8B030D-6E8A-4147-A177-3AD203B41FA5}">
                      <a16:colId xmlns:a16="http://schemas.microsoft.com/office/drawing/2014/main" val="3183745068"/>
                    </a:ext>
                  </a:extLst>
                </a:gridCol>
                <a:gridCol w="1411244">
                  <a:extLst>
                    <a:ext uri="{9D8B030D-6E8A-4147-A177-3AD203B41FA5}">
                      <a16:colId xmlns:a16="http://schemas.microsoft.com/office/drawing/2014/main" val="3715661688"/>
                    </a:ext>
                  </a:extLst>
                </a:gridCol>
                <a:gridCol w="1411244">
                  <a:extLst>
                    <a:ext uri="{9D8B030D-6E8A-4147-A177-3AD203B41FA5}">
                      <a16:colId xmlns:a16="http://schemas.microsoft.com/office/drawing/2014/main" val="668439103"/>
                    </a:ext>
                  </a:extLst>
                </a:gridCol>
              </a:tblGrid>
              <a:tr h="394320">
                <a:tc>
                  <a:txBody>
                    <a:bodyPr/>
                    <a:lstStyle/>
                    <a:p>
                      <a:pPr algn="ctr"/>
                      <a:r>
                        <a:rPr kumimoji="1" lang="ja-JP" altLang="en-US" sz="1300" dirty="0">
                          <a:latin typeface="メイリオ" panose="020B0604030504040204" pitchFamily="50" charset="-128"/>
                          <a:ea typeface="メイリオ" panose="020B0604030504040204" pitchFamily="50" charset="-128"/>
                        </a:rPr>
                        <a:t>食育の推進に当たっての目標</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第３次基本計画</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作成時の値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2015</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現状値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ja-JP" altLang="en-US" sz="1300" dirty="0">
                          <a:latin typeface="メイリオ" panose="020B0604030504040204" pitchFamily="50" charset="-128"/>
                          <a:ea typeface="メイリオ" panose="020B0604030504040204" pitchFamily="50" charset="-128"/>
                        </a:rPr>
                        <a:t>目標値</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300" dirty="0">
                          <a:latin typeface="メイリオ" panose="020B0604030504040204" pitchFamily="50" charset="-128"/>
                          <a:ea typeface="メイリオ" panose="020B0604030504040204" pitchFamily="50" charset="-128"/>
                        </a:rPr>
                        <a:t>（</a:t>
                      </a:r>
                      <a:r>
                        <a:rPr kumimoji="1" lang="en-US" altLang="ja-JP" sz="1300" dirty="0">
                          <a:latin typeface="メイリオ" panose="020B0604030504040204" pitchFamily="50" charset="-128"/>
                          <a:ea typeface="メイリオ" panose="020B0604030504040204" pitchFamily="50" charset="-128"/>
                        </a:rPr>
                        <a:t>2020</a:t>
                      </a:r>
                      <a:r>
                        <a:rPr kumimoji="1" lang="ja-JP" altLang="en-US" sz="1300" dirty="0">
                          <a:latin typeface="メイリオ" panose="020B0604030504040204" pitchFamily="50" charset="-128"/>
                          <a:ea typeface="メイリオ" panose="020B0604030504040204" pitchFamily="50" charset="-128"/>
                        </a:rPr>
                        <a:t>年度）</a:t>
                      </a:r>
                    </a:p>
                  </a:txBody>
                  <a:tcPr anchor="ctr"/>
                </a:tc>
                <a:extLst>
                  <a:ext uri="{0D108BD9-81ED-4DB2-BD59-A6C34878D82A}">
                    <a16:rowId xmlns:a16="http://schemas.microsoft.com/office/drawing/2014/main" val="1167073885"/>
                  </a:ext>
                </a:extLst>
              </a:tr>
              <a:tr h="146867">
                <a:tc>
                  <a:txBody>
                    <a:bodyPr/>
                    <a:lstStyle/>
                    <a:p>
                      <a:r>
                        <a:rPr kumimoji="1" lang="ja-JP" altLang="en-US" sz="1300" dirty="0">
                          <a:latin typeface="メイリオ" panose="020B0604030504040204" pitchFamily="50" charset="-128"/>
                          <a:ea typeface="メイリオ" panose="020B0604030504040204" pitchFamily="50" charset="-128"/>
                        </a:rPr>
                        <a:t>⑫食品中の食塩や脂肪の低減に取り組む食品企業の登録数</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67</a:t>
                      </a:r>
                      <a:r>
                        <a:rPr kumimoji="1" lang="ja-JP" altLang="en-US" sz="1300" dirty="0">
                          <a:latin typeface="メイリオ" panose="020B0604030504040204" pitchFamily="50" charset="-128"/>
                          <a:ea typeface="メイリオ" panose="020B0604030504040204" pitchFamily="50" charset="-128"/>
                        </a:rPr>
                        <a:t>社</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103</a:t>
                      </a:r>
                      <a:r>
                        <a:rPr kumimoji="1" lang="ja-JP" altLang="en-US" sz="1300" dirty="0">
                          <a:latin typeface="メイリオ" panose="020B0604030504040204" pitchFamily="50" charset="-128"/>
                          <a:ea typeface="メイリオ" panose="020B0604030504040204" pitchFamily="50" charset="-128"/>
                        </a:rPr>
                        <a:t>社</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2016</a:t>
                      </a:r>
                      <a:r>
                        <a:rPr kumimoji="1" lang="ja-JP" altLang="en-US" sz="1100" dirty="0">
                          <a:latin typeface="メイリオ" panose="020B0604030504040204" pitchFamily="50" charset="-128"/>
                          <a:ea typeface="メイリオ" panose="020B0604030504040204" pitchFamily="50" charset="-128"/>
                        </a:rPr>
                        <a:t>年度）</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100</a:t>
                      </a:r>
                      <a:r>
                        <a:rPr kumimoji="1" lang="ja-JP" altLang="en-US" sz="1300" dirty="0">
                          <a:latin typeface="メイリオ" panose="020B0604030504040204" pitchFamily="50" charset="-128"/>
                          <a:ea typeface="メイリオ" panose="020B0604030504040204" pitchFamily="50" charset="-128"/>
                        </a:rPr>
                        <a:t>社以上</a:t>
                      </a:r>
                    </a:p>
                  </a:txBody>
                  <a:tcPr anchor="ctr">
                    <a:solidFill>
                      <a:schemeClr val="accent2">
                        <a:lumMod val="20000"/>
                        <a:lumOff val="80000"/>
                      </a:schemeClr>
                    </a:solidFill>
                  </a:tcPr>
                </a:tc>
                <a:extLst>
                  <a:ext uri="{0D108BD9-81ED-4DB2-BD59-A6C34878D82A}">
                    <a16:rowId xmlns:a16="http://schemas.microsoft.com/office/drawing/2014/main" val="839257526"/>
                  </a:ext>
                </a:extLst>
              </a:tr>
              <a:tr h="0">
                <a:tc>
                  <a:txBody>
                    <a:bodyPr/>
                    <a:lstStyle/>
                    <a:p>
                      <a:r>
                        <a:rPr kumimoji="1" lang="ja-JP" altLang="en-US" sz="1300" dirty="0">
                          <a:latin typeface="メイリオ" panose="020B0604030504040204" pitchFamily="50" charset="-128"/>
                          <a:ea typeface="メイリオ" panose="020B0604030504040204" pitchFamily="50" charset="-128"/>
                        </a:rPr>
                        <a:t>⑬ゆっくりよく噛んで食べる国民の割合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49.2%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47.3%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55%</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1428814768"/>
                  </a:ext>
                </a:extLst>
              </a:tr>
              <a:tr h="0">
                <a:tc>
                  <a:txBody>
                    <a:bodyPr/>
                    <a:lstStyle/>
                    <a:p>
                      <a:r>
                        <a:rPr kumimoji="1" lang="ja-JP" altLang="en-US" sz="1300" dirty="0">
                          <a:latin typeface="メイリオ" panose="020B0604030504040204" pitchFamily="50" charset="-128"/>
                          <a:ea typeface="メイリオ" panose="020B0604030504040204" pitchFamily="50" charset="-128"/>
                        </a:rPr>
                        <a:t>⑭食育の推進に関わるボランティア団体等において活動している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国民の数</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34.4</a:t>
                      </a:r>
                      <a:r>
                        <a:rPr kumimoji="1" lang="ja-JP" altLang="en-US" sz="1300" dirty="0">
                          <a:latin typeface="メイリオ" panose="020B0604030504040204" pitchFamily="50" charset="-128"/>
                          <a:ea typeface="メイリオ" panose="020B0604030504040204" pitchFamily="50" charset="-128"/>
                        </a:rPr>
                        <a:t>万人</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36.2</a:t>
                      </a:r>
                      <a:r>
                        <a:rPr kumimoji="1" lang="ja-JP" altLang="en-US" sz="1300" dirty="0">
                          <a:latin typeface="メイリオ" panose="020B0604030504040204" pitchFamily="50" charset="-128"/>
                          <a:ea typeface="メイリオ" panose="020B0604030504040204" pitchFamily="50" charset="-128"/>
                        </a:rPr>
                        <a:t>万人</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2019</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37</a:t>
                      </a:r>
                      <a:r>
                        <a:rPr kumimoji="1" lang="ja-JP" altLang="en-US" sz="1300" dirty="0">
                          <a:latin typeface="メイリオ" panose="020B0604030504040204" pitchFamily="50" charset="-128"/>
                          <a:ea typeface="メイリオ" panose="020B0604030504040204" pitchFamily="50" charset="-128"/>
                        </a:rPr>
                        <a:t>万人以上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782657158"/>
                  </a:ext>
                </a:extLst>
              </a:tr>
              <a:tr h="0">
                <a:tc>
                  <a:txBody>
                    <a:bodyPr/>
                    <a:lstStyle/>
                    <a:p>
                      <a:r>
                        <a:rPr kumimoji="1" lang="ja-JP" altLang="en-US" sz="1300" dirty="0">
                          <a:latin typeface="メイリオ" panose="020B0604030504040204" pitchFamily="50" charset="-128"/>
                          <a:ea typeface="メイリオ" panose="020B0604030504040204" pitchFamily="50" charset="-128"/>
                        </a:rPr>
                        <a:t>⑮農林漁業体験を経験した国民（世帯）の割合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36.2%</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65.7%</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40%</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569219982"/>
                  </a:ext>
                </a:extLst>
              </a:tr>
              <a:tr h="0">
                <a:tc>
                  <a:txBody>
                    <a:bodyPr/>
                    <a:lstStyle/>
                    <a:p>
                      <a:r>
                        <a:rPr kumimoji="1" lang="ja-JP" altLang="en-US" sz="1300" dirty="0">
                          <a:latin typeface="メイリオ" panose="020B0604030504040204" pitchFamily="50" charset="-128"/>
                          <a:ea typeface="メイリオ" panose="020B0604030504040204" pitchFamily="50" charset="-128"/>
                        </a:rPr>
                        <a:t>⑯食品ロス削減のために何らかの行動をしている国民の割合</a:t>
                      </a: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67.4%</a:t>
                      </a:r>
                    </a:p>
                    <a:p>
                      <a:pPr algn="ct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2014</a:t>
                      </a:r>
                      <a:r>
                        <a:rPr kumimoji="1" lang="ja-JP" altLang="en-US" sz="1100" dirty="0">
                          <a:latin typeface="メイリオ" panose="020B0604030504040204" pitchFamily="50" charset="-128"/>
                          <a:ea typeface="メイリオ" panose="020B0604030504040204" pitchFamily="50" charset="-128"/>
                        </a:rPr>
                        <a:t>年度）</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76.6%</a:t>
                      </a: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495344873"/>
                  </a:ext>
                </a:extLst>
              </a:tr>
              <a:tr h="0">
                <a:tc>
                  <a:txBody>
                    <a:bodyPr/>
                    <a:lstStyle/>
                    <a:p>
                      <a:r>
                        <a:rPr kumimoji="1" lang="ja-JP" altLang="en-US" sz="1300" dirty="0">
                          <a:latin typeface="メイリオ" panose="020B0604030504040204" pitchFamily="50" charset="-128"/>
                          <a:ea typeface="メイリオ" panose="020B0604030504040204" pitchFamily="50" charset="-128"/>
                        </a:rPr>
                        <a:t>⑰地域や家庭で受け継がれてきた伝統的な料理や作法等を</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継承し、伝えている国民の割合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41.6%</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50.4%</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1824178640"/>
                  </a:ext>
                </a:extLst>
              </a:tr>
              <a:tr h="355741">
                <a:tc>
                  <a:txBody>
                    <a:bodyPr/>
                    <a:lstStyle/>
                    <a:p>
                      <a:r>
                        <a:rPr kumimoji="1" lang="ja-JP" altLang="en-US" sz="1300" dirty="0">
                          <a:latin typeface="メイリオ" panose="020B0604030504040204" pitchFamily="50" charset="-128"/>
                          <a:ea typeface="メイリオ" panose="020B0604030504040204" pitchFamily="50" charset="-128"/>
                        </a:rPr>
                        <a:t>⑱地域や家庭で受け継がれてきた伝統的な料理や作法等を</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継承している若い世代の割合</a:t>
                      </a: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49.3%</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60.3%</a:t>
                      </a: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60%</a:t>
                      </a:r>
                      <a:r>
                        <a:rPr kumimoji="1" lang="ja-JP" altLang="en-US" sz="1300" dirty="0">
                          <a:latin typeface="メイリオ" panose="020B0604030504040204" pitchFamily="50" charset="-128"/>
                          <a:ea typeface="メイリオ" panose="020B0604030504040204" pitchFamily="50" charset="-128"/>
                        </a:rPr>
                        <a:t>以上</a:t>
                      </a:r>
                      <a:endParaRPr kumimoji="1" lang="en-US" altLang="ja-JP"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extLst>
                  <a:ext uri="{0D108BD9-81ED-4DB2-BD59-A6C34878D82A}">
                    <a16:rowId xmlns:a16="http://schemas.microsoft.com/office/drawing/2014/main" val="43319565"/>
                  </a:ext>
                </a:extLst>
              </a:tr>
              <a:tr h="235602">
                <a:tc>
                  <a:txBody>
                    <a:bodyPr/>
                    <a:lstStyle/>
                    <a:p>
                      <a:r>
                        <a:rPr kumimoji="1" lang="ja-JP" altLang="en-US" sz="1300" dirty="0">
                          <a:latin typeface="メイリオ" panose="020B0604030504040204" pitchFamily="50" charset="-128"/>
                          <a:ea typeface="メイリオ" panose="020B0604030504040204" pitchFamily="50" charset="-128"/>
                        </a:rPr>
                        <a:t>⑲食品の安全性について基礎的な知識を持ち、自ら判断する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国民の割合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72.0%</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75.2%</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80%</a:t>
                      </a:r>
                      <a:r>
                        <a:rPr kumimoji="1" lang="ja-JP" altLang="en-US" sz="1300" dirty="0">
                          <a:latin typeface="メイリオ" panose="020B0604030504040204" pitchFamily="50" charset="-128"/>
                          <a:ea typeface="メイリオ" panose="020B0604030504040204" pitchFamily="50" charset="-128"/>
                        </a:rPr>
                        <a:t>以上</a:t>
                      </a:r>
                    </a:p>
                  </a:txBody>
                  <a:tcPr anchor="ctr"/>
                </a:tc>
                <a:extLst>
                  <a:ext uri="{0D108BD9-81ED-4DB2-BD59-A6C34878D82A}">
                    <a16:rowId xmlns:a16="http://schemas.microsoft.com/office/drawing/2014/main" val="4274125344"/>
                  </a:ext>
                </a:extLst>
              </a:tr>
              <a:tr h="443415">
                <a:tc>
                  <a:txBody>
                    <a:bodyPr/>
                    <a:lstStyle/>
                    <a:p>
                      <a:r>
                        <a:rPr kumimoji="1" lang="ja-JP" altLang="en-US" sz="1300" dirty="0">
                          <a:latin typeface="メイリオ" panose="020B0604030504040204" pitchFamily="50" charset="-128"/>
                          <a:ea typeface="メイリオ" panose="020B0604030504040204" pitchFamily="50" charset="-128"/>
                        </a:rPr>
                        <a:t>⑳食品の安全性について基礎的な知識を持ち、自ら判断する</a:t>
                      </a:r>
                      <a:endParaRPr kumimoji="1" lang="en-US" altLang="ja-JP" sz="1300" dirty="0">
                        <a:latin typeface="メイリオ" panose="020B0604030504040204" pitchFamily="50" charset="-128"/>
                        <a:ea typeface="メイリオ" panose="020B0604030504040204" pitchFamily="50" charset="-128"/>
                      </a:endParaRPr>
                    </a:p>
                    <a:p>
                      <a:r>
                        <a:rPr kumimoji="1" lang="ja-JP" altLang="en-US" sz="1300" dirty="0">
                          <a:latin typeface="メイリオ" panose="020B0604030504040204" pitchFamily="50" charset="-128"/>
                          <a:ea typeface="メイリオ" panose="020B0604030504040204" pitchFamily="50" charset="-128"/>
                        </a:rPr>
                        <a:t>　若い世代の割合</a:t>
                      </a:r>
                      <a:endParaRPr kumimoji="1" lang="en-US" altLang="ja-JP" sz="1300" dirty="0">
                        <a:latin typeface="メイリオ" panose="020B0604030504040204" pitchFamily="50" charset="-128"/>
                        <a:ea typeface="メイリオ" panose="020B0604030504040204" pitchFamily="50" charset="-128"/>
                      </a:endParaRPr>
                    </a:p>
                  </a:txBody>
                  <a:tcP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56.8%</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67.1%</a:t>
                      </a:r>
                      <a:endParaRPr kumimoji="1" lang="ja-JP" altLang="en-US" sz="1300" dirty="0">
                        <a:latin typeface="メイリオ" panose="020B0604030504040204" pitchFamily="50" charset="-128"/>
                        <a:ea typeface="メイリオ" panose="020B0604030504040204" pitchFamily="50" charset="-128"/>
                      </a:endParaRPr>
                    </a:p>
                  </a:txBody>
                  <a:tcPr anchor="ctr">
                    <a:solidFill>
                      <a:schemeClr val="accent2">
                        <a:lumMod val="20000"/>
                        <a:lumOff val="80000"/>
                      </a:schemeClr>
                    </a:solidFill>
                  </a:tcPr>
                </a:tc>
                <a:tc>
                  <a:txBody>
                    <a:bodyPr/>
                    <a:lstStyle/>
                    <a:p>
                      <a:pPr algn="ctr"/>
                      <a:r>
                        <a:rPr kumimoji="1" lang="en-US" altLang="ja-JP" sz="1300" dirty="0">
                          <a:latin typeface="メイリオ" panose="020B0604030504040204" pitchFamily="50" charset="-128"/>
                          <a:ea typeface="メイリオ" panose="020B0604030504040204" pitchFamily="50" charset="-128"/>
                        </a:rPr>
                        <a:t>65%</a:t>
                      </a:r>
                      <a:r>
                        <a:rPr kumimoji="1" lang="ja-JP" altLang="en-US" sz="1300" dirty="0">
                          <a:latin typeface="メイリオ" panose="020B0604030504040204" pitchFamily="50" charset="-128"/>
                          <a:ea typeface="メイリオ" panose="020B0604030504040204" pitchFamily="50" charset="-128"/>
                        </a:rPr>
                        <a:t>以上</a:t>
                      </a:r>
                    </a:p>
                  </a:txBody>
                  <a:tcPr anchor="ctr">
                    <a:solidFill>
                      <a:schemeClr val="accent2">
                        <a:lumMod val="20000"/>
                        <a:lumOff val="80000"/>
                      </a:schemeClr>
                    </a:solidFill>
                  </a:tcPr>
                </a:tc>
                <a:extLst>
                  <a:ext uri="{0D108BD9-81ED-4DB2-BD59-A6C34878D82A}">
                    <a16:rowId xmlns:a16="http://schemas.microsoft.com/office/drawing/2014/main" val="2716061021"/>
                  </a:ext>
                </a:extLst>
              </a:tr>
              <a:tr h="206816">
                <a:tc>
                  <a:txBody>
                    <a:bodyPr/>
                    <a:lstStyle/>
                    <a:p>
                      <a:r>
                        <a:rPr kumimoji="1" lang="ja-JP" altLang="en-US" sz="1300" dirty="0">
                          <a:latin typeface="メイリオ" panose="020B0604030504040204" pitchFamily="50" charset="-128"/>
                          <a:ea typeface="メイリオ" panose="020B0604030504040204" pitchFamily="50" charset="-128"/>
                        </a:rPr>
                        <a:t>㉑推進計画を作成・実施している市町村の割合</a:t>
                      </a:r>
                      <a:endParaRPr kumimoji="1" lang="en-US" altLang="ja-JP" sz="1300" dirty="0">
                        <a:latin typeface="メイリオ" panose="020B0604030504040204" pitchFamily="50" charset="-128"/>
                        <a:ea typeface="メイリオ" panose="020B0604030504040204" pitchFamily="50" charset="-128"/>
                      </a:endParaRPr>
                    </a:p>
                  </a:txBody>
                  <a:tcPr/>
                </a:tc>
                <a:tc>
                  <a:txBody>
                    <a:bodyPr/>
                    <a:lstStyle/>
                    <a:p>
                      <a:pPr algn="ctr"/>
                      <a:r>
                        <a:rPr kumimoji="1" lang="en-US" altLang="ja-JP" sz="1300" dirty="0">
                          <a:latin typeface="メイリオ" panose="020B0604030504040204" pitchFamily="50" charset="-128"/>
                          <a:ea typeface="メイリオ" panose="020B0604030504040204" pitchFamily="50" charset="-128"/>
                        </a:rPr>
                        <a:t>76.7%</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89.3%</a:t>
                      </a:r>
                      <a:endParaRPr kumimoji="1" lang="ja-JP" altLang="en-US" sz="13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300" dirty="0">
                          <a:latin typeface="メイリオ" panose="020B0604030504040204" pitchFamily="50" charset="-128"/>
                          <a:ea typeface="メイリオ" panose="020B0604030504040204" pitchFamily="50" charset="-128"/>
                        </a:rPr>
                        <a:t>100%</a:t>
                      </a:r>
                      <a:endParaRPr kumimoji="1" lang="ja-JP" altLang="en-US" sz="13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352602473"/>
                  </a:ext>
                </a:extLst>
              </a:tr>
            </a:tbl>
          </a:graphicData>
        </a:graphic>
      </p:graphicFrame>
      <p:sp>
        <p:nvSpPr>
          <p:cNvPr id="6" name="テキスト ボックス 5">
            <a:extLst>
              <a:ext uri="{FF2B5EF4-FFF2-40B4-BE49-F238E27FC236}">
                <a16:creationId xmlns:a16="http://schemas.microsoft.com/office/drawing/2014/main" id="{E8EB73E7-0EC0-4F89-892A-6D2CF34D6F99}"/>
              </a:ext>
            </a:extLst>
          </p:cNvPr>
          <p:cNvSpPr txBox="1"/>
          <p:nvPr/>
        </p:nvSpPr>
        <p:spPr>
          <a:xfrm>
            <a:off x="227366" y="5445224"/>
            <a:ext cx="9428465" cy="1384995"/>
          </a:xfrm>
          <a:prstGeom prst="rect">
            <a:avLst/>
          </a:prstGeom>
          <a:noFill/>
        </p:spPr>
        <p:txBody>
          <a:bodyPr wrap="square" rtlCol="0">
            <a:spAutoFit/>
          </a:bodyPr>
          <a:lstStyle/>
          <a:p>
            <a:r>
              <a:rPr kumimoji="1" lang="ja-JP" altLang="en-US" sz="700" dirty="0">
                <a:latin typeface="メイリオ" panose="020B0604030504040204" pitchFamily="50" charset="-128"/>
                <a:ea typeface="メイリオ" panose="020B0604030504040204" pitchFamily="50" charset="-128"/>
              </a:rPr>
              <a:t>資料：①、②、③、⑤、⑨、⑩、⑪、⑬、⑰、⑱、⑲、⑳・・・「食育に関する意識調査」</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④・・・「全国学力・学習状況調査」</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⑥・・・「学校給食実施状況等調査」</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⑦、⑧・・・「学校給食栄養報告」</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⑫・・・「スマート・ライフ・プロジェクト」登録企業数</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⑭・・・内閣府食育推進室調べ（</a:t>
            </a:r>
            <a:r>
              <a:rPr lang="en-US" altLang="ja-JP" sz="700" dirty="0">
                <a:latin typeface="メイリオ" panose="020B0604030504040204" pitchFamily="50" charset="-128"/>
                <a:ea typeface="メイリオ" panose="020B0604030504040204" pitchFamily="50" charset="-128"/>
              </a:rPr>
              <a:t>2014</a:t>
            </a:r>
            <a:r>
              <a:rPr lang="ja-JP" altLang="en-US" sz="700" dirty="0">
                <a:latin typeface="メイリオ" panose="020B0604030504040204" pitchFamily="50" charset="-128"/>
                <a:ea typeface="メイリオ" panose="020B0604030504040204" pitchFamily="50" charset="-128"/>
              </a:rPr>
              <a:t>年度）、農林水産省消費・安全局消費者行政・食育課調べ（</a:t>
            </a:r>
            <a:r>
              <a:rPr lang="en-US" altLang="ja-JP" sz="700" dirty="0">
                <a:latin typeface="メイリオ" panose="020B0604030504040204" pitchFamily="50" charset="-128"/>
                <a:ea typeface="メイリオ" panose="020B0604030504040204" pitchFamily="50" charset="-128"/>
              </a:rPr>
              <a:t>2019</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　　　⑮・・・「食生活及び農林漁業体験に関する調査」（</a:t>
            </a:r>
            <a:r>
              <a:rPr kumimoji="1" lang="en-US" altLang="ja-JP" sz="700" dirty="0">
                <a:latin typeface="メイリオ" panose="020B0604030504040204" pitchFamily="50" charset="-128"/>
                <a:ea typeface="メイリオ" panose="020B0604030504040204" pitchFamily="50" charset="-128"/>
              </a:rPr>
              <a:t>2015</a:t>
            </a:r>
            <a:r>
              <a:rPr kumimoji="1" lang="ja-JP" altLang="en-US" sz="700" dirty="0">
                <a:latin typeface="メイリオ" panose="020B0604030504040204" pitchFamily="50" charset="-128"/>
                <a:ea typeface="メイリオ" panose="020B0604030504040204" pitchFamily="50" charset="-128"/>
              </a:rPr>
              <a:t>年度）、「食育に関する意識調査（</a:t>
            </a:r>
            <a:r>
              <a:rPr kumimoji="1"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r>
              <a:rPr kumimoji="1" lang="ja-JP" altLang="en-US" sz="700"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⑯・・・「消費者意識基本調査」（</a:t>
            </a:r>
            <a:r>
              <a:rPr lang="en-US" altLang="ja-JP" sz="700" dirty="0">
                <a:latin typeface="メイリオ" panose="020B0604030504040204" pitchFamily="50" charset="-128"/>
                <a:ea typeface="メイリオ" panose="020B0604030504040204" pitchFamily="50" charset="-128"/>
              </a:rPr>
              <a:t>2014</a:t>
            </a:r>
            <a:r>
              <a:rPr lang="ja-JP" altLang="en-US" sz="700" dirty="0">
                <a:latin typeface="メイリオ" panose="020B0604030504040204" pitchFamily="50" charset="-128"/>
                <a:ea typeface="メイリオ" panose="020B0604030504040204" pitchFamily="50" charset="-128"/>
              </a:rPr>
              <a:t>年度）、「消費者の意識に関する調査結果報告書－食品ロスの認知度と取組状況等に関する調査－」（</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㉑・・・内閣府食育推進室調べ（</a:t>
            </a:r>
            <a:r>
              <a:rPr lang="en-US" altLang="ja-JP" sz="700" dirty="0">
                <a:latin typeface="メイリオ" panose="020B0604030504040204" pitchFamily="50" charset="-128"/>
                <a:ea typeface="メイリオ" panose="020B0604030504040204" pitchFamily="50" charset="-128"/>
              </a:rPr>
              <a:t>2015</a:t>
            </a:r>
            <a:r>
              <a:rPr lang="ja-JP" altLang="en-US" sz="700" dirty="0">
                <a:latin typeface="メイリオ" panose="020B0604030504040204" pitchFamily="50" charset="-128"/>
                <a:ea typeface="メイリオ" panose="020B0604030504040204" pitchFamily="50" charset="-128"/>
              </a:rPr>
              <a:t>年度）、農林水産省消費・安全局消費者行政・食育課調べ（</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注：塗りつぶしている目標は、達成済みのもの。</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注：「食育に関する意識調査」の調査方法について、</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年度は「郵送及びインターネットを用いた自記式」に変更（</a:t>
            </a:r>
            <a:r>
              <a:rPr lang="en-US" altLang="ja-JP" sz="700" dirty="0">
                <a:latin typeface="メイリオ" panose="020B0604030504040204" pitchFamily="50" charset="-128"/>
                <a:ea typeface="メイリオ" panose="020B0604030504040204" pitchFamily="50" charset="-128"/>
              </a:rPr>
              <a:t>2019</a:t>
            </a:r>
            <a:r>
              <a:rPr lang="ja-JP" altLang="en-US" sz="700" dirty="0">
                <a:latin typeface="メイリオ" panose="020B0604030504040204" pitchFamily="50" charset="-128"/>
                <a:ea typeface="メイリオ" panose="020B0604030504040204" pitchFamily="50" charset="-128"/>
              </a:rPr>
              <a:t>年度までは「調査員による個別面接聴取」）。また、</a:t>
            </a:r>
            <a:r>
              <a:rPr lang="en-US" altLang="ja-JP" sz="700" dirty="0">
                <a:latin typeface="メイリオ" panose="020B0604030504040204" pitchFamily="50" charset="-128"/>
                <a:ea typeface="メイリオ" panose="020B0604030504040204" pitchFamily="50" charset="-128"/>
              </a:rPr>
              <a:t>2020</a:t>
            </a:r>
            <a:r>
              <a:rPr lang="ja-JP" altLang="en-US" sz="700" dirty="0">
                <a:latin typeface="メイリオ" panose="020B0604030504040204" pitchFamily="50" charset="-128"/>
                <a:ea typeface="メイリオ" panose="020B0604030504040204" pitchFamily="50" charset="-128"/>
              </a:rPr>
              <a:t>年度は「食生活及び農林漁業体験に関する</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調査」を「食育に関する意識調査」と合わせて実施</a:t>
            </a:r>
            <a:endParaRPr lang="en-US" altLang="ja-JP" sz="700" dirty="0">
              <a:latin typeface="メイリオ" panose="020B0604030504040204" pitchFamily="50" charset="-128"/>
              <a:ea typeface="メイリオ" panose="020B0604030504040204" pitchFamily="50" charset="-128"/>
            </a:endParaRPr>
          </a:p>
        </p:txBody>
      </p:sp>
      <p:sp>
        <p:nvSpPr>
          <p:cNvPr id="8" name="スライド番号プレースホルダー 1">
            <a:extLst>
              <a:ext uri="{FF2B5EF4-FFF2-40B4-BE49-F238E27FC236}">
                <a16:creationId xmlns:a16="http://schemas.microsoft.com/office/drawing/2014/main" id="{757D8D3A-E4AB-440B-853C-62DF01D607A9}"/>
              </a:ext>
            </a:extLst>
          </p:cNvPr>
          <p:cNvSpPr txBox="1">
            <a:spLocks/>
          </p:cNvSpPr>
          <p:nvPr/>
        </p:nvSpPr>
        <p:spPr>
          <a:xfrm>
            <a:off x="9561512" y="6525344"/>
            <a:ext cx="288000" cy="288000"/>
          </a:xfrm>
          <a:prstGeom prst="rect">
            <a:avLst/>
          </a:prstGeom>
          <a:solidFill>
            <a:sysClr val="window" lastClr="FFFFFF"/>
          </a:solidFill>
          <a:ln w="19050" cap="flat" cmpd="sng" algn="ctr">
            <a:solidFill>
              <a:srgbClr val="5B9BD5"/>
            </a:solidFill>
            <a:prstDash val="solid"/>
            <a:bevel/>
          </a:ln>
          <a:effectLst/>
        </p:spPr>
        <p:txBody>
          <a:bodyPr vert="horz" lIns="0" tIns="0" rIns="0" bIns="0" rtlCol="0" anchor="ctr">
            <a:normAutofit/>
          </a:bodyPr>
          <a:lstStyle>
            <a:defPPr>
              <a:defRPr lang="en-US"/>
            </a:defPPr>
            <a:lvl1pPr marL="0" algn="ctr" defTabSz="457200" rtl="0" eaLnBrk="1" latinLnBrk="0" hangingPunct="1">
              <a:defRPr sz="1200" b="1" kern="1200">
                <a:solidFill>
                  <a:schemeClr val="tx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E19FEFA5-F69B-4463-85F3-6BA87B34B307}" type="slidenum">
              <a:rPr kumimoji="1" lang="ja-JP" altLang="en-US" sz="1200" b="1" i="0" u="none" strike="noStrike" kern="1200" cap="none" spc="0" normalizeH="0" baseline="0" noProof="0" smtClean="0">
                <a:ln>
                  <a:noFill/>
                </a:ln>
                <a:solidFill>
                  <a:prstClr val="black"/>
                </a:solidFill>
                <a:effectLst/>
                <a:uLnTx/>
                <a:uFillTx/>
                <a:latin typeface="Calibri" panose="020F0502020204030204"/>
                <a:ea typeface="游ゴシック" panose="020B0400000000000000" pitchFamily="50" charset="-128"/>
                <a:cs typeface="+mn-cs"/>
              </a:rPr>
              <a:pPr marL="0" marR="0" lvl="0" indent="0" algn="ctr" defTabSz="457200" rtl="0" eaLnBrk="1" fontAlgn="auto" latinLnBrk="0" hangingPunct="1">
                <a:lnSpc>
                  <a:spcPct val="100000"/>
                </a:lnSpc>
                <a:spcBef>
                  <a:spcPts val="0"/>
                </a:spcBef>
                <a:spcAft>
                  <a:spcPts val="0"/>
                </a:spcAft>
                <a:buClrTx/>
                <a:buSzTx/>
                <a:buFontTx/>
                <a:buNone/>
                <a:tabLst/>
                <a:defRPr/>
              </a:pPr>
              <a:t>37</a:t>
            </a:fld>
            <a:endParaRPr kumimoji="1" lang="ja-JP" altLang="en-US" sz="12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11909774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2080</Words>
  <Application>Microsoft Office PowerPoint</Application>
  <PresentationFormat>A4 210 x 297 mm</PresentationFormat>
  <Paragraphs>214</Paragraphs>
  <Slides>8</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8</vt:i4>
      </vt:variant>
    </vt:vector>
  </HeadingPairs>
  <TitlesOfParts>
    <vt:vector size="17" baseType="lpstr">
      <vt:lpstr>HGPｺﾞｼｯｸM</vt:lpstr>
      <vt:lpstr>HG丸ｺﾞｼｯｸM-PRO</vt:lpstr>
      <vt:lpstr>メイリオ</vt:lpstr>
      <vt:lpstr>Arial</vt:lpstr>
      <vt:lpstr>Calibri</vt:lpstr>
      <vt:lpstr>Calibri Light</vt:lpstr>
      <vt:lpstr>Wingdings</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2021-09-28T04:25:00Z</dcterms:created>
  <dcterms:modified xsi:type="dcterms:W3CDTF">2021-09-29T23:58:14Z</dcterms:modified>
</cp:coreProperties>
</file>