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8" removePersonalInfoOnSave="1" saveSubsetFonts="1">
  <p:sldMasterIdLst>
    <p:sldMasterId id="2147483684" r:id="rId1"/>
  </p:sldMasterIdLst>
  <p:notesMasterIdLst>
    <p:notesMasterId r:id="rId14"/>
  </p:notesMasterIdLst>
  <p:handoutMasterIdLst>
    <p:handoutMasterId r:id="rId15"/>
  </p:handoutMasterIdLst>
  <p:sldIdLst>
    <p:sldId id="606" r:id="rId2"/>
    <p:sldId id="631" r:id="rId3"/>
    <p:sldId id="645" r:id="rId4"/>
    <p:sldId id="646" r:id="rId5"/>
    <p:sldId id="609" r:id="rId6"/>
    <p:sldId id="654" r:id="rId7"/>
    <p:sldId id="633" r:id="rId8"/>
    <p:sldId id="634" r:id="rId9"/>
    <p:sldId id="635" r:id="rId10"/>
    <p:sldId id="619" r:id="rId11"/>
    <p:sldId id="643" r:id="rId12"/>
    <p:sldId id="644" r:id="rId13"/>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userDrawn="1">
          <p15:clr>
            <a:srgbClr val="A4A3A4"/>
          </p15:clr>
        </p15:guide>
        <p15:guide id="2" pos="2167" userDrawn="1">
          <p15:clr>
            <a:srgbClr val="A4A3A4"/>
          </p15:clr>
        </p15:guide>
        <p15:guide id="3" orient="horz" pos="2296" userDrawn="1">
          <p15:clr>
            <a:srgbClr val="A4A3A4"/>
          </p15:clr>
        </p15:guide>
        <p15:guide id="4" pos="3120">
          <p15:clr>
            <a:srgbClr val="A4A3A4"/>
          </p15:clr>
        </p15:guide>
        <p15:guide id="6" orient="horz" pos="2205"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FF"/>
    <a:srgbClr val="99FF99"/>
    <a:srgbClr val="FFB7B9"/>
    <a:srgbClr val="FFFFCC"/>
    <a:srgbClr val="FFF5E0"/>
    <a:srgbClr val="00FF00"/>
    <a:srgbClr val="FF00FF"/>
    <a:srgbClr val="FFF2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61" autoAdjust="0"/>
    <p:restoredTop sz="96224" autoAdjust="0"/>
  </p:normalViewPr>
  <p:slideViewPr>
    <p:cSldViewPr>
      <p:cViewPr varScale="1">
        <p:scale>
          <a:sx n="97" d="100"/>
          <a:sy n="97" d="100"/>
        </p:scale>
        <p:origin x="461" y="86"/>
      </p:cViewPr>
      <p:guideLst>
        <p:guide orient="horz" pos="3113"/>
        <p:guide pos="2167"/>
        <p:guide orient="horz" pos="2296"/>
        <p:guide pos="3120"/>
        <p:guide orient="horz" pos="2205"/>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150" d="100"/>
        <a:sy n="150" d="100"/>
      </p:scale>
      <p:origin x="0" y="-6822"/>
    </p:cViewPr>
  </p:sorterViewPr>
  <p:notesViewPr>
    <p:cSldViewPr showGuides="1">
      <p:cViewPr varScale="1">
        <p:scale>
          <a:sx n="81" d="100"/>
          <a:sy n="81" d="100"/>
        </p:scale>
        <p:origin x="-1422" y="-252"/>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297" y="9721109"/>
            <a:ext cx="3076364" cy="511731"/>
          </a:xfrm>
          <a:prstGeom prst="rect">
            <a:avLst/>
          </a:prstGeom>
        </p:spPr>
        <p:txBody>
          <a:bodyPr vert="horz" lIns="95456" tIns="47728" rIns="95456" bIns="47728" rtlCol="0" anchor="b"/>
          <a:lstStyle>
            <a:lvl1pPr algn="r">
              <a:defRPr sz="1200"/>
            </a:lvl1pPr>
          </a:lstStyle>
          <a:p>
            <a:fld id="{35CA89B1-3C82-4AE5-A5C6-5244B37741B7}" type="slidenum">
              <a:rPr kumimoji="1" lang="ja-JP" altLang="en-US" smtClean="0"/>
              <a:t>‹#›</a:t>
            </a:fld>
            <a:endParaRPr kumimoji="1" lang="ja-JP" altLang="en-US"/>
          </a:p>
        </p:txBody>
      </p:sp>
    </p:spTree>
    <p:extLst>
      <p:ext uri="{BB962C8B-B14F-4D97-AF65-F5344CB8AC3E}">
        <p14:creationId xmlns:p14="http://schemas.microsoft.com/office/powerpoint/2010/main" val="1401730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スライド イメージ プレースホルダー 3"/>
          <p:cNvSpPr>
            <a:spLocks noGrp="1" noRot="1" noChangeAspect="1"/>
          </p:cNvSpPr>
          <p:nvPr>
            <p:ph type="sldImg" idx="2"/>
          </p:nvPr>
        </p:nvSpPr>
        <p:spPr>
          <a:xfrm>
            <a:off x="776288" y="766763"/>
            <a:ext cx="5546725" cy="3840162"/>
          </a:xfrm>
          <a:prstGeom prst="rect">
            <a:avLst/>
          </a:prstGeom>
          <a:noFill/>
          <a:ln w="12700">
            <a:solidFill>
              <a:prstClr val="black"/>
            </a:solidFill>
          </a:ln>
        </p:spPr>
        <p:txBody>
          <a:bodyPr vert="horz" lIns="95456" tIns="47728" rIns="95456" bIns="47728" rtlCol="0" anchor="ctr"/>
          <a:lstStyle/>
          <a:p>
            <a:endParaRPr lang="ja-JP" altLang="en-US"/>
          </a:p>
        </p:txBody>
      </p:sp>
      <p:sp>
        <p:nvSpPr>
          <p:cNvPr id="5" name="ノート プレースホルダー 4"/>
          <p:cNvSpPr>
            <a:spLocks noGrp="1"/>
          </p:cNvSpPr>
          <p:nvPr>
            <p:ph type="body" sz="quarter" idx="3"/>
          </p:nvPr>
        </p:nvSpPr>
        <p:spPr>
          <a:xfrm>
            <a:off x="709931" y="4861443"/>
            <a:ext cx="5679440" cy="4605576"/>
          </a:xfrm>
          <a:prstGeom prst="rect">
            <a:avLst/>
          </a:prstGeom>
        </p:spPr>
        <p:txBody>
          <a:bodyPr vert="horz" lIns="95456" tIns="47728" rIns="95456" bIns="477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7" y="9721109"/>
            <a:ext cx="3076364" cy="511731"/>
          </a:xfrm>
          <a:prstGeom prst="rect">
            <a:avLst/>
          </a:prstGeom>
        </p:spPr>
        <p:txBody>
          <a:bodyPr vert="horz" lIns="95456" tIns="47728" rIns="95456" bIns="47728" rtlCol="0" anchor="b"/>
          <a:lstStyle>
            <a:lvl1pPr algn="r">
              <a:defRPr sz="1200"/>
            </a:lvl1pPr>
          </a:lstStyle>
          <a:p>
            <a:fld id="{106E1156-F528-49F4-B90E-A183DA803145}" type="slidenum">
              <a:rPr kumimoji="1" lang="ja-JP" altLang="en-US" smtClean="0"/>
              <a:t>‹#›</a:t>
            </a:fld>
            <a:endParaRPr kumimoji="1" lang="ja-JP" altLang="en-US"/>
          </a:p>
        </p:txBody>
      </p:sp>
    </p:spTree>
    <p:extLst>
      <p:ext uri="{BB962C8B-B14F-4D97-AF65-F5344CB8AC3E}">
        <p14:creationId xmlns:p14="http://schemas.microsoft.com/office/powerpoint/2010/main" val="2687153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315945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5468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5468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45435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726330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71289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26663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87165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626750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90169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90169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81A5B2-CED6-4B8D-AA12-4F8C425E7D53}"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05752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344B6-7FF6-4803-A2C7-1959C5AE5D90}"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5693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50AFDFD-296B-4AFD-A463-C06B5B16283E}"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12094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7"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97302"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6FAD637-2288-432E-9206-A0B27B5870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93457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A31E30F-4B5E-4967-8287-AE67C0455E79}" type="datetime1">
              <a:rPr kumimoji="1" lang="ja-JP" altLang="en-US" smtClean="0"/>
              <a:t>2021/9/30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79748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507C601-339E-474C-B505-0901A6C80038}" type="datetime1">
              <a:rPr kumimoji="1" lang="ja-JP" altLang="en-US" smtClean="0"/>
              <a:t>2021/9/30</a:t>
            </a:fld>
            <a:endParaRPr kumimoji="1" lang="ja-JP" altLang="en-US"/>
          </a:p>
        </p:txBody>
      </p:sp>
      <p:sp>
        <p:nvSpPr>
          <p:cNvPr id="5" name="スライド番号プレースホルダー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2000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0B675F-E5C2-4039-840F-5AB317C20D3E}" type="datetime1">
              <a:rPr kumimoji="1" lang="ja-JP" altLang="en-US" smtClean="0"/>
              <a:t>2021/9/30</a:t>
            </a:fld>
            <a:endParaRPr kumimoji="1" lang="ja-JP" altLang="en-US"/>
          </a:p>
        </p:txBody>
      </p:sp>
      <p:sp>
        <p:nvSpPr>
          <p:cNvPr id="4" name="スライド番号プレースホルダー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779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E582CA6-DA37-468E-B4E7-830746C825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77057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C492036-3166-44C2-8F8C-EEC0BA2DF583}"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37936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889430-E359-48C4-A401-5174AA89D11F}"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94245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875"/>
            <a:ext cx="1671638" cy="845185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7" y="396875"/>
            <a:ext cx="4849813" cy="84518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F772D8-B913-4B72-BC9B-680B816EFC3D}"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881254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3DF60-F6A3-497B-A5E1-B806785252CD}" type="datetime1">
              <a:rPr kumimoji="1" lang="ja-JP" altLang="en-US" smtClean="0"/>
              <a:t>2021/9/30</a:t>
            </a:fld>
            <a:endParaRPr kumimoji="1" lang="ja-JP" altLang="en-US"/>
          </a:p>
        </p:txBody>
      </p:sp>
      <p:sp>
        <p:nvSpPr>
          <p:cNvPr id="5" name="フッター プレースホルダー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591925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774677" y="1612797"/>
            <a:ext cx="9505056" cy="2076251"/>
          </a:xfrm>
        </p:spPr>
        <p:txBody>
          <a:bodyPr>
            <a:normAutofit/>
          </a:bodyPr>
          <a:lstStyle/>
          <a:p>
            <a:pPr marL="1611313" indent="-1611313"/>
            <a:r>
              <a:rPr lang="ja-JP" altLang="en-US" sz="1200" dirty="0">
                <a:solidFill>
                  <a:schemeClr val="tx1"/>
                </a:solidFill>
                <a:latin typeface="メイリオ" panose="020B0604030504040204" pitchFamily="50" charset="-128"/>
                <a:ea typeface="メイリオ" panose="020B0604030504040204" pitchFamily="50" charset="-128"/>
              </a:rPr>
              <a:t>　　　　</a:t>
            </a:r>
            <a:r>
              <a:rPr lang="ja-JP" altLang="en-US"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食育推進施策の具体的取組</a:t>
            </a:r>
            <a:endParaRPr lang="en-US" altLang="ja-JP"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C38F4351-6741-47E6-B3CE-6F3CA84D8BD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30838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917719"/>
            <a:ext cx="9136062" cy="143116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小・中学生の朝食欠食率は、近年はほぼ横ばいで推移</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親世代の朝食を食べない習慣が、朝食を食べない家庭環境に影響している可能性があることも指摘。文部科学省では、子供の基本的な生活習慣の形成を含む家庭教育支援の取組を推進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5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732471"/>
            <a:ext cx="9439702" cy="1328377"/>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0A26E928-B07B-443C-AB08-32347A9B02DD}"/>
              </a:ext>
            </a:extLst>
          </p:cNvPr>
          <p:cNvSpPr/>
          <p:nvPr/>
        </p:nvSpPr>
        <p:spPr>
          <a:xfrm>
            <a:off x="556440" y="5669645"/>
            <a:ext cx="8687811" cy="923330"/>
          </a:xfrm>
          <a:prstGeom prst="rect">
            <a:avLst/>
          </a:prstGeom>
        </p:spPr>
        <p:txBody>
          <a:bodyPr wrap="square">
            <a:spAutoFit/>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資料：文部科学省「全国学力・学習状況調査」（</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１）「朝食を毎日食べていますか」という質問に対して、「あまりしていない」、「全くしていない」と回答した割合の合計（選択肢）「している」、「どちらかといえば、している」、「あまりしていない」、「全くしていない」</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２）小学校６年生、中学校３年生が対象</a:t>
            </a:r>
          </a:p>
          <a:p>
            <a:pPr marL="271463" indent="-1778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３）</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2011</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年度は、東日本大震災の影響等により、調査の実施を見送り。</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71463" indent="-177800"/>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年度は新型コロナウイルス感染症の影響等により、調査の実施を見送り。</a:t>
            </a:r>
          </a:p>
        </p:txBody>
      </p:sp>
      <p:sp>
        <p:nvSpPr>
          <p:cNvPr id="14" name="Rectangle 2">
            <a:extLst>
              <a:ext uri="{FF2B5EF4-FFF2-40B4-BE49-F238E27FC236}">
                <a16:creationId xmlns:a16="http://schemas.microsoft.com/office/drawing/2014/main" id="{914437CB-3492-4272-ACA9-26D6DD691394}"/>
              </a:ext>
            </a:extLst>
          </p:cNvPr>
          <p:cNvSpPr txBox="1">
            <a:spLocks noChangeArrowheads="1"/>
          </p:cNvSpPr>
          <p:nvPr/>
        </p:nvSpPr>
        <p:spPr bwMode="auto">
          <a:xfrm>
            <a:off x="0" y="-22106"/>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dirty="0">
                <a:solidFill>
                  <a:schemeClr val="tx1"/>
                </a:solidFill>
                <a:latin typeface="メイリオ" panose="020B0604030504040204" pitchFamily="50" charset="-128"/>
                <a:ea typeface="メイリオ" panose="020B0604030504040204" pitchFamily="50" charset="-128"/>
              </a:rPr>
              <a:t>小・中学生の朝食欠食率は、近年はほぼ横ばい</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9E839C1-C883-4D9F-BFDF-A4036DD87933}"/>
              </a:ext>
            </a:extLst>
          </p:cNvPr>
          <p:cNvSpPr txBox="1"/>
          <p:nvPr/>
        </p:nvSpPr>
        <p:spPr>
          <a:xfrm>
            <a:off x="3152719" y="2252295"/>
            <a:ext cx="3552448"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cs typeface="メイリオ" panose="020B0604030504040204" pitchFamily="50" charset="-128"/>
              </a:rPr>
              <a:t>小・中学生の朝食欠食率の推移</a:t>
            </a:r>
          </a:p>
        </p:txBody>
      </p:sp>
      <p:pic>
        <p:nvPicPr>
          <p:cNvPr id="16" name="図 15">
            <a:extLst>
              <a:ext uri="{FF2B5EF4-FFF2-40B4-BE49-F238E27FC236}">
                <a16:creationId xmlns:a16="http://schemas.microsoft.com/office/drawing/2014/main" id="{0BD7DE99-AA75-420F-A440-FE6806E3909F}"/>
              </a:ext>
            </a:extLst>
          </p:cNvPr>
          <p:cNvPicPr>
            <a:picLocks noChangeAspect="1"/>
          </p:cNvPicPr>
          <p:nvPr/>
        </p:nvPicPr>
        <p:blipFill>
          <a:blip r:embed="rId3"/>
          <a:stretch>
            <a:fillRect/>
          </a:stretch>
        </p:blipFill>
        <p:spPr>
          <a:xfrm>
            <a:off x="581487" y="2681098"/>
            <a:ext cx="8694913" cy="2787682"/>
          </a:xfrm>
          <a:prstGeom prst="rect">
            <a:avLst/>
          </a:prstGeom>
        </p:spPr>
      </p:pic>
      <p:sp>
        <p:nvSpPr>
          <p:cNvPr id="10" name="スライド番号プレースホルダー 1">
            <a:extLst>
              <a:ext uri="{FF2B5EF4-FFF2-40B4-BE49-F238E27FC236}">
                <a16:creationId xmlns:a16="http://schemas.microsoft.com/office/drawing/2014/main" id="{A8BE64B7-797F-4A97-B481-99FAF0AA254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59987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08184" y="980728"/>
            <a:ext cx="9255122"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公立小・中学校等の栄養教諭配置数は、</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年５月１日現在、全国で</a:t>
            </a:r>
            <a:r>
              <a:rPr lang="en-US" altLang="ja-JP" sz="1400" dirty="0">
                <a:latin typeface="メイリオ" panose="020B0604030504040204" pitchFamily="50" charset="-128"/>
                <a:ea typeface="メイリオ" panose="020B0604030504040204" pitchFamily="50" charset="-128"/>
              </a:rPr>
              <a:t>6,652</a:t>
            </a:r>
            <a:r>
              <a:rPr lang="ja-JP" altLang="en-US" sz="1400" dirty="0">
                <a:latin typeface="メイリオ" panose="020B0604030504040204" pitchFamily="50" charset="-128"/>
                <a:ea typeface="メイリオ" panose="020B0604030504040204" pitchFamily="50" charset="-128"/>
              </a:rPr>
              <a:t>人。栄養教諭は、学校における食育推進の要として、食に関する指導と学校給食の管理を一体的に展開。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「食に関する指導の手引」や食育教材を活用しながら、児童生徒の望ましい食習慣の形成に向けた指導を行う。</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92781" y="836470"/>
            <a:ext cx="9512747" cy="1253086"/>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83237" y="1023822"/>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0EE8BAA1-4D97-49AC-A8C5-407C93091542}"/>
              </a:ext>
            </a:extLst>
          </p:cNvPr>
          <p:cNvSpPr txBox="1"/>
          <p:nvPr/>
        </p:nvSpPr>
        <p:spPr>
          <a:xfrm>
            <a:off x="3061063" y="2478816"/>
            <a:ext cx="3773873" cy="584775"/>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公立小・中学校等栄養教諭の配置状況</a:t>
            </a:r>
          </a:p>
          <a:p>
            <a:endPar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35">
            <a:extLst>
              <a:ext uri="{FF2B5EF4-FFF2-40B4-BE49-F238E27FC236}">
                <a16:creationId xmlns:a16="http://schemas.microsoft.com/office/drawing/2014/main" id="{D70F1188-159A-4FCD-B418-16D2CD562E8C}"/>
              </a:ext>
            </a:extLst>
          </p:cNvPr>
          <p:cNvSpPr txBox="1"/>
          <p:nvPr/>
        </p:nvSpPr>
        <p:spPr>
          <a:xfrm>
            <a:off x="2182743" y="5767614"/>
            <a:ext cx="5506004" cy="507831"/>
          </a:xfrm>
          <a:prstGeom prst="rect">
            <a:avLst/>
          </a:prstGeom>
          <a:noFill/>
        </p:spPr>
        <p:txBody>
          <a:bodyPr wrap="square" rtlCol="0">
            <a:spAutoFit/>
          </a:bodyPr>
          <a:lstStyle/>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資料：文部科学省初等中等教育局健康教育・食育課調べ（</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年度まで、各年度４月１日現在）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文部科学省「学校基本調査」（</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年度以降、各年度５月１日現在）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9875" indent="-26987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　：</a:t>
            </a:r>
            <a:r>
              <a:rPr lang="ja-JP" altLang="ja-JP" sz="900" dirty="0">
                <a:latin typeface="メイリオ" panose="020B0604030504040204" pitchFamily="50" charset="-128"/>
                <a:ea typeface="メイリオ" panose="020B0604030504040204" pitchFamily="50" charset="-128"/>
                <a:cs typeface="メイリオ" panose="020B0604030504040204" pitchFamily="50" charset="-128"/>
              </a:rPr>
              <a:t>公立小・中学校等とは、小学校・中学校・義務教育学校・中等教育学校</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・特別支援学校</a:t>
            </a:r>
            <a:r>
              <a:rPr lang="ja-JP" altLang="ja-JP" sz="900" dirty="0">
                <a:latin typeface="メイリオ" panose="020B0604030504040204" pitchFamily="50" charset="-128"/>
                <a:ea typeface="メイリオ" panose="020B0604030504040204" pitchFamily="50" charset="-128"/>
                <a:cs typeface="メイリオ" panose="020B0604030504040204" pitchFamily="50" charset="-128"/>
              </a:rPr>
              <a:t>を指す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Rectangle 2">
            <a:extLst>
              <a:ext uri="{FF2B5EF4-FFF2-40B4-BE49-F238E27FC236}">
                <a16:creationId xmlns:a16="http://schemas.microsoft.com/office/drawing/2014/main" id="{194D1EDF-42DD-4F85-9ED8-C407708B9EFA}"/>
              </a:ext>
            </a:extLst>
          </p:cNvPr>
          <p:cNvSpPr txBox="1">
            <a:spLocks noChangeArrowheads="1"/>
          </p:cNvSpPr>
          <p:nvPr/>
        </p:nvSpPr>
        <p:spPr bwMode="auto">
          <a:xfrm>
            <a:off x="-5000" y="90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rPr>
              <a:t>公立小・中学校等栄養教諭の配置数は増加傾向</a:t>
            </a:r>
            <a:endParaRPr lang="en-US" altLang="ja-JP" sz="2800" kern="0" dirty="0">
              <a:solidFill>
                <a:schemeClr val="tx1"/>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F0D704CF-D82D-41F7-B00C-B17EBE2027EA}"/>
              </a:ext>
            </a:extLst>
          </p:cNvPr>
          <p:cNvPicPr>
            <a:picLocks noChangeAspect="1"/>
          </p:cNvPicPr>
          <p:nvPr/>
        </p:nvPicPr>
        <p:blipFill>
          <a:blip r:embed="rId3"/>
          <a:stretch>
            <a:fillRect/>
          </a:stretch>
        </p:blipFill>
        <p:spPr>
          <a:xfrm>
            <a:off x="1112262" y="2906396"/>
            <a:ext cx="7458359" cy="2628008"/>
          </a:xfrm>
          <a:prstGeom prst="rect">
            <a:avLst/>
          </a:prstGeom>
        </p:spPr>
      </p:pic>
      <p:sp>
        <p:nvSpPr>
          <p:cNvPr id="10" name="スライド番号プレースホルダー 1">
            <a:extLst>
              <a:ext uri="{FF2B5EF4-FFF2-40B4-BE49-F238E27FC236}">
                <a16:creationId xmlns:a16="http://schemas.microsoft.com/office/drawing/2014/main" id="{FB4EDC34-95CE-4176-BA42-8895055E32F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47178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3421" y="908720"/>
            <a:ext cx="9136062" cy="116955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地場産物を学校給食に活用し、食に関する指導の教材として用いることにより、子供がより身近に、地域の食文化等の理解を深め、食料の生産、流通に関わる人々に対する感謝の気持ちを抱くことができる。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文部科学省では、学校給食において地場産物が一層活用されるよう、食品の生産・加工・流通等における新たな手法等の開発と全国的な普及を図る。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農林水産省では、生産者と学校等との調整役となる地産地消コーディネーターの育成や派遣を実施</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51398" y="798440"/>
            <a:ext cx="9512747" cy="141377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Rectangle 2">
            <a:extLst>
              <a:ext uri="{FF2B5EF4-FFF2-40B4-BE49-F238E27FC236}">
                <a16:creationId xmlns:a16="http://schemas.microsoft.com/office/drawing/2014/main" id="{47EF4661-63B9-4AD4-BF55-F1DE5ECBB5D3}"/>
              </a:ext>
            </a:extLst>
          </p:cNvPr>
          <p:cNvSpPr txBox="1">
            <a:spLocks noChangeArrowheads="1"/>
          </p:cNvSpPr>
          <p:nvPr/>
        </p:nvSpPr>
        <p:spPr bwMode="auto">
          <a:xfrm>
            <a:off x="0" y="-22106"/>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学校給食への地場産物の利用を推進</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D58C68F-C026-4D56-9764-D86E9D62DEDB}"/>
              </a:ext>
            </a:extLst>
          </p:cNvPr>
          <p:cNvSpPr txBox="1"/>
          <p:nvPr/>
        </p:nvSpPr>
        <p:spPr>
          <a:xfrm>
            <a:off x="1074859" y="2431921"/>
            <a:ext cx="3035068"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学校給食における地場産物等の使用割合</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a:extLst>
              <a:ext uri="{FF2B5EF4-FFF2-40B4-BE49-F238E27FC236}">
                <a16:creationId xmlns:a16="http://schemas.microsoft.com/office/drawing/2014/main" id="{237F2CA9-0611-46F1-965C-68C4C14088D4}"/>
              </a:ext>
            </a:extLst>
          </p:cNvPr>
          <p:cNvSpPr txBox="1"/>
          <p:nvPr/>
        </p:nvSpPr>
        <p:spPr>
          <a:xfrm>
            <a:off x="1254694" y="6282162"/>
            <a:ext cx="2675398" cy="253916"/>
          </a:xfrm>
          <a:prstGeom prst="rect">
            <a:avLst/>
          </a:prstGeom>
          <a:noFill/>
        </p:spPr>
        <p:txBody>
          <a:bodyPr wrap="square" rtlCol="0">
            <a:spAutoFit/>
          </a:bodyPr>
          <a:lstStyle/>
          <a:p>
            <a:pPr marL="238125" indent="-238125"/>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資料：文部科学省「学校給食栄養報告」</a:t>
            </a:r>
          </a:p>
        </p:txBody>
      </p:sp>
      <p:sp>
        <p:nvSpPr>
          <p:cNvPr id="21" name="テキスト ボックス 20">
            <a:extLst>
              <a:ext uri="{FF2B5EF4-FFF2-40B4-BE49-F238E27FC236}">
                <a16:creationId xmlns:a16="http://schemas.microsoft.com/office/drawing/2014/main" id="{C257FB70-3549-4369-9964-6FA469C62601}"/>
              </a:ext>
            </a:extLst>
          </p:cNvPr>
          <p:cNvSpPr txBox="1"/>
          <p:nvPr/>
        </p:nvSpPr>
        <p:spPr>
          <a:xfrm>
            <a:off x="5601072" y="2440448"/>
            <a:ext cx="4829586" cy="323165"/>
          </a:xfrm>
          <a:prstGeom prst="rect">
            <a:avLst/>
          </a:prstGeom>
          <a:noFill/>
        </p:spPr>
        <p:txBody>
          <a:bodyPr wrap="square" rtlCol="0">
            <a:spAutoFit/>
          </a:bodyPr>
          <a:lstStyle/>
          <a:p>
            <a:r>
              <a:rPr kumimoji="1" lang="ja-JP" altLang="en-US" sz="1500" b="1" dirty="0">
                <a:latin typeface="メイリオ" panose="020B0604030504040204" pitchFamily="50" charset="-128"/>
                <a:ea typeface="メイリオ" panose="020B0604030504040204" pitchFamily="50" charset="-128"/>
              </a:rPr>
              <a:t>学校給食における地場産物の活用について</a:t>
            </a:r>
          </a:p>
        </p:txBody>
      </p:sp>
      <p:sp>
        <p:nvSpPr>
          <p:cNvPr id="22" name="テキスト ボックス 21">
            <a:extLst>
              <a:ext uri="{FF2B5EF4-FFF2-40B4-BE49-F238E27FC236}">
                <a16:creationId xmlns:a16="http://schemas.microsoft.com/office/drawing/2014/main" id="{46846421-08D9-4340-8E73-B99C7B95A093}"/>
              </a:ext>
            </a:extLst>
          </p:cNvPr>
          <p:cNvSpPr txBox="1"/>
          <p:nvPr/>
        </p:nvSpPr>
        <p:spPr>
          <a:xfrm>
            <a:off x="4579939" y="2919761"/>
            <a:ext cx="4866511" cy="3970318"/>
          </a:xfrm>
          <a:prstGeom prst="rect">
            <a:avLst/>
          </a:prstGeom>
          <a:noFill/>
          <a:ln w="3175">
            <a:noFill/>
          </a:ln>
        </p:spPr>
        <p:txBody>
          <a:bodyPr wrap="square" rtlCol="0">
            <a:spAutoFit/>
          </a:bodyPr>
          <a:lstStyle/>
          <a:p>
            <a:pPr>
              <a:tabLst>
                <a:tab pos="88900" algn="l"/>
                <a:tab pos="808038" algn="l"/>
              </a:tabLst>
            </a:pPr>
            <a:r>
              <a:rPr lang="ja-JP" altLang="en-US" sz="1400" dirty="0">
                <a:latin typeface="メイリオ" panose="020B0604030504040204" pitchFamily="50" charset="-128"/>
                <a:ea typeface="メイリオ" panose="020B0604030504040204" pitchFamily="50" charset="-128"/>
              </a:rPr>
              <a:t>○富山県立山町</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富山県立山町では、給食センターを統合したことを契機に、学校給食の地場産物納入体制を確立し、</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年には使用割合（重量ベース）が</a:t>
            </a:r>
            <a:r>
              <a:rPr lang="en-US" altLang="ja-JP" sz="1400" dirty="0">
                <a:latin typeface="メイリオ" panose="020B0604030504040204" pitchFamily="50" charset="-128"/>
                <a:ea typeface="メイリオ" panose="020B0604030504040204" pitchFamily="50" charset="-128"/>
              </a:rPr>
              <a:t>51</a:t>
            </a:r>
            <a:r>
              <a:rPr lang="ja-JP" altLang="en-US" sz="1400" dirty="0">
                <a:latin typeface="メイリオ" panose="020B0604030504040204" pitchFamily="50" charset="-128"/>
                <a:ea typeface="メイリオ" panose="020B0604030504040204" pitchFamily="50" charset="-128"/>
              </a:rPr>
              <a:t>％に。</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a:t>
            </a:r>
            <a:r>
              <a:rPr lang="ja-JP" altLang="en-US" sz="1400" b="1" dirty="0">
                <a:latin typeface="メイリオ" panose="020B0604030504040204" pitchFamily="50" charset="-128"/>
                <a:ea typeface="メイリオ" panose="020B0604030504040204" pitchFamily="50" charset="-128"/>
              </a:rPr>
              <a:t>町の観光大使らいじぃが地場産食材を紹介</a:t>
            </a:r>
            <a:r>
              <a:rPr lang="ja-JP" altLang="en-US" sz="1400" dirty="0">
                <a:latin typeface="メイリオ" panose="020B0604030504040204" pitchFamily="50" charset="-128"/>
                <a:ea typeface="メイリオ" panose="020B0604030504040204" pitchFamily="50" charset="-128"/>
              </a:rPr>
              <a:t>する等</a:t>
            </a:r>
            <a:r>
              <a:rPr lang="ja-JP" altLang="en-US" sz="1400" b="1" dirty="0">
                <a:latin typeface="メイリオ" panose="020B0604030504040204" pitchFamily="50" charset="-128"/>
                <a:ea typeface="メイリオ" panose="020B0604030504040204" pitchFamily="50" charset="-128"/>
              </a:rPr>
              <a:t>給食を楽しむ取組</a:t>
            </a:r>
            <a:r>
              <a:rPr lang="ja-JP" altLang="en-US" sz="1400" dirty="0">
                <a:latin typeface="メイリオ" panose="020B0604030504040204" pitchFamily="50" charset="-128"/>
                <a:ea typeface="メイリオ" panose="020B0604030504040204" pitchFamily="50" charset="-128"/>
              </a:rPr>
              <a:t>も実施</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a:tabLst>
                <a:tab pos="88900" algn="l"/>
                <a:tab pos="808038" algn="l"/>
              </a:tabLst>
            </a:pPr>
            <a:r>
              <a:rPr lang="ja-JP" altLang="en-US" sz="1400" dirty="0">
                <a:latin typeface="メイリオ" panose="020B0604030504040204" pitchFamily="50" charset="-128"/>
                <a:ea typeface="メイリオ" panose="020B0604030504040204" pitchFamily="50" charset="-128"/>
              </a:rPr>
              <a:t>○滑川市学校給食共同調理場</a:t>
            </a: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富山県滑川市では、</a:t>
            </a:r>
            <a:r>
              <a:rPr lang="ja-JP" altLang="en-US" sz="1400" b="1" dirty="0">
                <a:latin typeface="メイリオ" panose="020B0604030504040204" pitchFamily="50" charset="-128"/>
                <a:ea typeface="メイリオ" panose="020B0604030504040204" pitchFamily="50" charset="-128"/>
              </a:rPr>
              <a:t>学校給食の調理場と生産者を結ぶパイプ役</a:t>
            </a:r>
            <a:r>
              <a:rPr lang="ja-JP" altLang="en-US" sz="1400" dirty="0">
                <a:latin typeface="メイリオ" panose="020B0604030504040204" pitchFamily="50" charset="-128"/>
                <a:ea typeface="メイリオ" panose="020B0604030504040204" pitchFamily="50" charset="-128"/>
              </a:rPr>
              <a:t>として、</a:t>
            </a:r>
            <a:r>
              <a:rPr lang="ja-JP" altLang="en-US" sz="1400" b="1" dirty="0">
                <a:latin typeface="メイリオ" panose="020B0604030504040204" pitchFamily="50" charset="-128"/>
                <a:ea typeface="メイリオ" panose="020B0604030504040204" pitchFamily="50" charset="-128"/>
              </a:rPr>
              <a:t>野菜生産者を農業公社に配属</a:t>
            </a:r>
            <a:endParaRPr lang="en-US" altLang="ja-JP" sz="1400" b="1"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sz="1400" b="1"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学校給食への納入呼びかけ等により、</a:t>
            </a:r>
            <a:r>
              <a:rPr lang="en-US" altLang="ja-JP" sz="1400" dirty="0">
                <a:latin typeface="メイリオ" panose="020B0604030504040204" pitchFamily="50" charset="-128"/>
                <a:ea typeface="メイリオ" panose="020B0604030504040204" pitchFamily="50" charset="-128"/>
              </a:rPr>
              <a:t>2008</a:t>
            </a:r>
            <a:r>
              <a:rPr lang="ja-JP" altLang="en-US" sz="1400" dirty="0">
                <a:latin typeface="メイリオ" panose="020B0604030504040204" pitchFamily="50" charset="-128"/>
                <a:ea typeface="メイリオ" panose="020B0604030504040204" pitchFamily="50" charset="-128"/>
              </a:rPr>
              <a:t>年度６％程度だった地場産物の利用割合が</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年度は</a:t>
            </a:r>
            <a:r>
              <a:rPr lang="en-US" altLang="ja-JP" sz="1400" dirty="0">
                <a:latin typeface="メイリオ" panose="020B0604030504040204" pitchFamily="50" charset="-128"/>
                <a:ea typeface="メイリオ" panose="020B0604030504040204" pitchFamily="50" charset="-128"/>
              </a:rPr>
              <a:t>62.9</a:t>
            </a:r>
            <a:r>
              <a:rPr lang="ja-JP" altLang="en-US" sz="1400" dirty="0">
                <a:latin typeface="メイリオ" panose="020B0604030504040204" pitchFamily="50" charset="-128"/>
                <a:ea typeface="メイリオ" panose="020B0604030504040204" pitchFamily="50" charset="-128"/>
              </a:rPr>
              <a:t>％に。</a:t>
            </a:r>
          </a:p>
          <a:p>
            <a:pPr marL="150813" indent="-150813">
              <a:buFont typeface="Wingdings" panose="05000000000000000000" pitchFamily="2" charset="2"/>
              <a:buChar char="Ø"/>
              <a:tabLst>
                <a:tab pos="88900" algn="l"/>
                <a:tab pos="808038" algn="l"/>
              </a:tabLst>
            </a:pPr>
            <a:endParaRPr lang="ja-JP" altLang="en-US" sz="1400" dirty="0">
              <a:latin typeface="メイリオ" panose="020B0604030504040204" pitchFamily="50" charset="-128"/>
              <a:ea typeface="メイリオ" panose="020B0604030504040204" pitchFamily="50" charset="-128"/>
            </a:endParaRPr>
          </a:p>
        </p:txBody>
      </p:sp>
      <p:grpSp>
        <p:nvGrpSpPr>
          <p:cNvPr id="23" name="グループ化 22">
            <a:extLst>
              <a:ext uri="{FF2B5EF4-FFF2-40B4-BE49-F238E27FC236}">
                <a16:creationId xmlns:a16="http://schemas.microsoft.com/office/drawing/2014/main" id="{0A116C0C-8423-4BBA-BB28-3C89147D2B57}"/>
              </a:ext>
            </a:extLst>
          </p:cNvPr>
          <p:cNvGrpSpPr/>
          <p:nvPr/>
        </p:nvGrpSpPr>
        <p:grpSpPr>
          <a:xfrm>
            <a:off x="4505227" y="2306876"/>
            <a:ext cx="5014256" cy="4434491"/>
            <a:chOff x="76460" y="615755"/>
            <a:chExt cx="9629068" cy="4851873"/>
          </a:xfrm>
        </p:grpSpPr>
        <p:sp>
          <p:nvSpPr>
            <p:cNvPr id="25" name="正方形/長方形 24">
              <a:extLst>
                <a:ext uri="{FF2B5EF4-FFF2-40B4-BE49-F238E27FC236}">
                  <a16:creationId xmlns:a16="http://schemas.microsoft.com/office/drawing/2014/main" id="{7847E251-ECDE-48AC-9AC2-61578481DA84}"/>
                </a:ext>
              </a:extLst>
            </p:cNvPr>
            <p:cNvSpPr/>
            <p:nvPr/>
          </p:nvSpPr>
          <p:spPr>
            <a:xfrm>
              <a:off x="79687" y="615755"/>
              <a:ext cx="9625841" cy="485187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6" name="正方形/長方形 25">
              <a:extLst>
                <a:ext uri="{FF2B5EF4-FFF2-40B4-BE49-F238E27FC236}">
                  <a16:creationId xmlns:a16="http://schemas.microsoft.com/office/drawing/2014/main" id="{3B776715-2B08-43E8-84E5-A2840C2E1C80}"/>
                </a:ext>
              </a:extLst>
            </p:cNvPr>
            <p:cNvSpPr/>
            <p:nvPr/>
          </p:nvSpPr>
          <p:spPr>
            <a:xfrm>
              <a:off x="76460" y="615755"/>
              <a:ext cx="2065434" cy="568978"/>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29" name="正方形/長方形 28">
              <a:extLst>
                <a:ext uri="{FF2B5EF4-FFF2-40B4-BE49-F238E27FC236}">
                  <a16:creationId xmlns:a16="http://schemas.microsoft.com/office/drawing/2014/main" id="{1A22F620-4F0D-4434-9ED9-C973D97757B4}"/>
                </a:ext>
              </a:extLst>
            </p:cNvPr>
            <p:cNvSpPr/>
            <p:nvPr/>
          </p:nvSpPr>
          <p:spPr>
            <a:xfrm>
              <a:off x="2167178" y="615755"/>
              <a:ext cx="7538350" cy="56898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pic>
        <p:nvPicPr>
          <p:cNvPr id="30" name="図 29">
            <a:extLst>
              <a:ext uri="{FF2B5EF4-FFF2-40B4-BE49-F238E27FC236}">
                <a16:creationId xmlns:a16="http://schemas.microsoft.com/office/drawing/2014/main" id="{E43E1E15-E15F-415E-A122-63747FF33D92}"/>
              </a:ext>
            </a:extLst>
          </p:cNvPr>
          <p:cNvPicPr>
            <a:picLocks noChangeAspect="1"/>
          </p:cNvPicPr>
          <p:nvPr/>
        </p:nvPicPr>
        <p:blipFill>
          <a:blip r:embed="rId3"/>
          <a:stretch>
            <a:fillRect/>
          </a:stretch>
        </p:blipFill>
        <p:spPr>
          <a:xfrm>
            <a:off x="993741" y="2719283"/>
            <a:ext cx="3035068" cy="3510256"/>
          </a:xfrm>
          <a:prstGeom prst="rect">
            <a:avLst/>
          </a:prstGeom>
        </p:spPr>
      </p:pic>
      <p:sp>
        <p:nvSpPr>
          <p:cNvPr id="31" name="スライド番号プレースホルダー 1">
            <a:extLst>
              <a:ext uri="{FF2B5EF4-FFF2-40B4-BE49-F238E27FC236}">
                <a16:creationId xmlns:a16="http://schemas.microsoft.com/office/drawing/2014/main" id="{3F0E0EE6-DED7-4693-9036-1DD9C88DFDB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12226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1D6590E5-D08D-45C0-AB46-8BC562653644}"/>
              </a:ext>
            </a:extLst>
          </p:cNvPr>
          <p:cNvSpPr/>
          <p:nvPr/>
        </p:nvSpPr>
        <p:spPr>
          <a:xfrm>
            <a:off x="269149"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pic>
        <p:nvPicPr>
          <p:cNvPr id="19" name="図 18">
            <a:extLst>
              <a:ext uri="{FF2B5EF4-FFF2-40B4-BE49-F238E27FC236}">
                <a16:creationId xmlns:a16="http://schemas.microsoft.com/office/drawing/2014/main" id="{9D43D162-7752-45F2-8123-58736BFDC9F6}"/>
              </a:ext>
            </a:extLst>
          </p:cNvPr>
          <p:cNvPicPr/>
          <p:nvPr/>
        </p:nvPicPr>
        <p:blipFill rotWithShape="1">
          <a:blip r:embed="rId3" cstate="print">
            <a:extLst>
              <a:ext uri="{28A0092B-C50C-407E-A947-70E740481C1C}">
                <a14:useLocalDpi xmlns:a14="http://schemas.microsoft.com/office/drawing/2010/main" val="0"/>
              </a:ext>
            </a:extLst>
          </a:blip>
          <a:srcRect/>
          <a:stretch/>
        </p:blipFill>
        <p:spPr bwMode="auto">
          <a:xfrm>
            <a:off x="2389426" y="2132856"/>
            <a:ext cx="4925258" cy="1992270"/>
          </a:xfrm>
          <a:prstGeom prst="rect">
            <a:avLst/>
          </a:prstGeom>
          <a:noFill/>
          <a:ln>
            <a:noFill/>
          </a:ln>
        </p:spPr>
      </p:pic>
      <p:pic>
        <p:nvPicPr>
          <p:cNvPr id="21" name="図 20">
            <a:extLst>
              <a:ext uri="{FF2B5EF4-FFF2-40B4-BE49-F238E27FC236}">
                <a16:creationId xmlns:a16="http://schemas.microsoft.com/office/drawing/2014/main" id="{01A555B1-5F00-4FD2-9E1B-44E02C5AEB06}"/>
              </a:ext>
            </a:extLst>
          </p:cNvPr>
          <p:cNvPicPr/>
          <p:nvPr/>
        </p:nvPicPr>
        <p:blipFill rotWithShape="1">
          <a:blip r:embed="rId4" cstate="print">
            <a:extLst>
              <a:ext uri="{28A0092B-C50C-407E-A947-70E740481C1C}">
                <a14:useLocalDpi xmlns:a14="http://schemas.microsoft.com/office/drawing/2010/main" val="0"/>
              </a:ext>
            </a:extLst>
          </a:blip>
          <a:srcRect/>
          <a:stretch/>
        </p:blipFill>
        <p:spPr bwMode="auto">
          <a:xfrm>
            <a:off x="2360712" y="4247545"/>
            <a:ext cx="4925257" cy="1989767"/>
          </a:xfrm>
          <a:prstGeom prst="rect">
            <a:avLst/>
          </a:prstGeom>
          <a:noFill/>
          <a:ln>
            <a:noFill/>
          </a:ln>
        </p:spPr>
      </p:pic>
      <p:sp>
        <p:nvSpPr>
          <p:cNvPr id="22" name="テキスト ボックス 19">
            <a:extLst>
              <a:ext uri="{FF2B5EF4-FFF2-40B4-BE49-F238E27FC236}">
                <a16:creationId xmlns:a16="http://schemas.microsoft.com/office/drawing/2014/main" id="{48B92DA8-F6CE-451C-955E-6BBEEAE138E6}"/>
              </a:ext>
            </a:extLst>
          </p:cNvPr>
          <p:cNvSpPr txBox="1"/>
          <p:nvPr/>
        </p:nvSpPr>
        <p:spPr>
          <a:xfrm>
            <a:off x="3147679" y="6309320"/>
            <a:ext cx="3351322" cy="334376"/>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ts val="1200"/>
              </a:lnSpc>
            </a:pPr>
            <a:r>
              <a:rPr lang="ja-JP" sz="1000" dirty="0">
                <a:effectLst/>
                <a:latin typeface="メイリオ" panose="020B0604030504040204" pitchFamily="50" charset="-128"/>
                <a:ea typeface="メイリオ" panose="020B0604030504040204" pitchFamily="50" charset="-128"/>
                <a:cs typeface="ＭＳ Ｐゴシック" panose="020B0600070205080204" pitchFamily="50" charset="-128"/>
              </a:rPr>
              <a:t>食生活改善普及運動　「おうちご飯にバランスプラス」</a:t>
            </a:r>
            <a:endParaRPr lang="ja-JP" sz="1200" dirty="0">
              <a:effectLst/>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25" name="Rectangle 2">
            <a:extLst>
              <a:ext uri="{FF2B5EF4-FFF2-40B4-BE49-F238E27FC236}">
                <a16:creationId xmlns:a16="http://schemas.microsoft.com/office/drawing/2014/main" id="{BA099781-7C29-4EFE-BE59-C35BA8F49931}"/>
              </a:ext>
            </a:extLst>
          </p:cNvPr>
          <p:cNvSpPr txBox="1">
            <a:spLocks noChangeArrowheads="1"/>
          </p:cNvSpPr>
          <p:nvPr/>
        </p:nvSpPr>
        <p:spPr bwMode="auto">
          <a:xfrm>
            <a:off x="0" y="-20035"/>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家庭での食生活の改善の重要性の啓発</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D51AED6D-28EC-4A5F-9876-C7DA022A2C60}"/>
              </a:ext>
            </a:extLst>
          </p:cNvPr>
          <p:cNvSpPr txBox="1"/>
          <p:nvPr/>
        </p:nvSpPr>
        <p:spPr>
          <a:xfrm>
            <a:off x="384969" y="1159705"/>
            <a:ext cx="9136062"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新型コロナウイルス感染症の感染拡大に伴い、家庭で食事をとる機会が増加。厚生労働省では家庭での食生活改善の重要性を普及・啓発することに焦点を当て、ウェブサイトに普及啓発ツールを掲載</a:t>
            </a:r>
            <a:endParaRPr lang="en-US" altLang="ja-JP" sz="1400" dirty="0">
              <a:latin typeface="メイリオ" panose="020B0604030504040204" pitchFamily="50" charset="-128"/>
              <a:ea typeface="メイリオ" panose="020B0604030504040204" pitchFamily="50" charset="-128"/>
            </a:endParaRPr>
          </a:p>
        </p:txBody>
      </p:sp>
      <p:sp>
        <p:nvSpPr>
          <p:cNvPr id="29" name="角丸四角形 30">
            <a:extLst>
              <a:ext uri="{FF2B5EF4-FFF2-40B4-BE49-F238E27FC236}">
                <a16:creationId xmlns:a16="http://schemas.microsoft.com/office/drawing/2014/main" id="{B419E351-9727-4523-813D-22248BA7965C}"/>
              </a:ext>
            </a:extLst>
          </p:cNvPr>
          <p:cNvSpPr/>
          <p:nvPr/>
        </p:nvSpPr>
        <p:spPr>
          <a:xfrm>
            <a:off x="233149" y="984900"/>
            <a:ext cx="9439702" cy="85992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3" name="スライド番号プレースホルダー 1">
            <a:extLst>
              <a:ext uri="{FF2B5EF4-FFF2-40B4-BE49-F238E27FC236}">
                <a16:creationId xmlns:a16="http://schemas.microsoft.com/office/drawing/2014/main" id="{D8EC5140-3215-442C-BC5F-D180DDDEFCC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281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1D6590E5-D08D-45C0-AB46-8BC562653644}"/>
              </a:ext>
            </a:extLst>
          </p:cNvPr>
          <p:cNvSpPr/>
          <p:nvPr/>
        </p:nvSpPr>
        <p:spPr>
          <a:xfrm>
            <a:off x="273424" y="200258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4329054" y="202705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35" name="テキスト ボックス 34">
            <a:extLst>
              <a:ext uri="{FF2B5EF4-FFF2-40B4-BE49-F238E27FC236}">
                <a16:creationId xmlns:a16="http://schemas.microsoft.com/office/drawing/2014/main" id="{EA5AD118-1050-45FB-8CC2-11D449E36706}"/>
              </a:ext>
            </a:extLst>
          </p:cNvPr>
          <p:cNvSpPr txBox="1"/>
          <p:nvPr/>
        </p:nvSpPr>
        <p:spPr>
          <a:xfrm>
            <a:off x="1300279" y="1485157"/>
            <a:ext cx="5437271"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子供や地域の人々の居場所としての子供食堂</a:t>
            </a:r>
            <a:endParaRPr kumimoji="1" lang="ja-JP" altLang="en-US" sz="2000" b="1"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78AEBB6-3463-4C80-86C8-90F4B4EED4C6}"/>
              </a:ext>
            </a:extLst>
          </p:cNvPr>
          <p:cNvSpPr txBox="1"/>
          <p:nvPr/>
        </p:nvSpPr>
        <p:spPr>
          <a:xfrm>
            <a:off x="266945" y="2114751"/>
            <a:ext cx="9356962" cy="2031325"/>
          </a:xfrm>
          <a:prstGeom prst="rect">
            <a:avLst/>
          </a:prstGeom>
          <a:noFill/>
          <a:ln w="3175">
            <a:noFill/>
          </a:ln>
        </p:spPr>
        <p:txBody>
          <a:bodyPr wrap="square" rtlCol="0">
            <a:spAutoFit/>
          </a:bodyPr>
          <a:lstStyle/>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NPO</a:t>
            </a:r>
            <a:r>
              <a:rPr lang="ja-JP" altLang="en-US" dirty="0">
                <a:latin typeface="メイリオ" panose="020B0604030504040204" pitchFamily="50" charset="-128"/>
                <a:ea typeface="メイリオ" panose="020B0604030504040204" pitchFamily="50" charset="-128"/>
              </a:rPr>
              <a:t>法人</a:t>
            </a:r>
            <a:r>
              <a:rPr lang="en-US" altLang="ja-JP" dirty="0">
                <a:latin typeface="メイリオ" panose="020B0604030504040204" pitchFamily="50" charset="-128"/>
                <a:ea typeface="メイリオ" panose="020B0604030504040204" pitchFamily="50" charset="-128"/>
              </a:rPr>
              <a:t>SK</a:t>
            </a:r>
            <a:r>
              <a:rPr lang="ja-JP" altLang="en-US" dirty="0">
                <a:latin typeface="メイリオ" panose="020B0604030504040204" pitchFamily="50" charset="-128"/>
                <a:ea typeface="メイリオ" panose="020B0604030504040204" pitchFamily="50" charset="-128"/>
              </a:rPr>
              <a:t>人権ネットが運営する「熊谷なないろ食堂」は、中学生以下と</a:t>
            </a:r>
            <a:r>
              <a:rPr lang="en-US" altLang="ja-JP" dirty="0">
                <a:latin typeface="メイリオ" panose="020B0604030504040204" pitchFamily="50" charset="-128"/>
                <a:ea typeface="メイリオ" panose="020B0604030504040204" pitchFamily="50" charset="-128"/>
              </a:rPr>
              <a:t>70</a:t>
            </a:r>
            <a:r>
              <a:rPr lang="ja-JP" altLang="en-US" dirty="0">
                <a:latin typeface="メイリオ" panose="020B0604030504040204" pitchFamily="50" charset="-128"/>
                <a:ea typeface="メイリオ" panose="020B0604030504040204" pitchFamily="50" charset="-128"/>
              </a:rPr>
              <a:t>歳以上は無料、それ以外は</a:t>
            </a:r>
            <a:r>
              <a:rPr lang="en-US" altLang="ja-JP" dirty="0">
                <a:latin typeface="メイリオ" panose="020B0604030504040204" pitchFamily="50" charset="-128"/>
                <a:ea typeface="メイリオ" panose="020B0604030504040204" pitchFamily="50" charset="-128"/>
              </a:rPr>
              <a:t>200</a:t>
            </a:r>
            <a:r>
              <a:rPr lang="ja-JP" altLang="en-US" dirty="0">
                <a:latin typeface="メイリオ" panose="020B0604030504040204" pitchFamily="50" charset="-128"/>
                <a:ea typeface="メイリオ" panose="020B0604030504040204" pitchFamily="50" charset="-128"/>
              </a:rPr>
              <a:t>円で利用できる子供食堂</a:t>
            </a:r>
            <a:endParaRPr lang="en-US" altLang="ja-JP" dirty="0">
              <a:latin typeface="メイリオ" panose="020B0604030504040204" pitchFamily="50" charset="-128"/>
              <a:ea typeface="メイリオ" panose="020B0604030504040204" pitchFamily="50" charset="-128"/>
            </a:endParaRPr>
          </a:p>
          <a:p>
            <a:pPr>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b="1" dirty="0">
                <a:latin typeface="メイリオ" panose="020B0604030504040204" pitchFamily="50" charset="-128"/>
                <a:ea typeface="メイリオ" panose="020B0604030504040204" pitchFamily="50" charset="-128"/>
              </a:rPr>
              <a:t>　地域の農家や企業から寄附</a:t>
            </a:r>
            <a:r>
              <a:rPr lang="ja-JP" altLang="en-US" dirty="0">
                <a:latin typeface="メイリオ" panose="020B0604030504040204" pitchFamily="50" charset="-128"/>
                <a:ea typeface="メイリオ" panose="020B0604030504040204" pitchFamily="50" charset="-128"/>
              </a:rPr>
              <a:t>された食材を利用。</a:t>
            </a:r>
            <a:r>
              <a:rPr lang="en-US" altLang="ja-JP" dirty="0">
                <a:latin typeface="メイリオ" panose="020B0604030504040204" pitchFamily="50" charset="-128"/>
                <a:ea typeface="メイリオ" panose="020B0604030504040204" pitchFamily="50" charset="-128"/>
              </a:rPr>
              <a:t>JA</a:t>
            </a:r>
            <a:r>
              <a:rPr lang="ja-JP" altLang="en-US" dirty="0">
                <a:latin typeface="メイリオ" panose="020B0604030504040204" pitchFamily="50" charset="-128"/>
                <a:ea typeface="メイリオ" panose="020B0604030504040204" pitchFamily="50" charset="-128"/>
              </a:rPr>
              <a:t>くまがやの直売所では、食堂のための専用ボックスを設置</a:t>
            </a: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2020</a:t>
            </a:r>
            <a:r>
              <a:rPr lang="ja-JP" altLang="en-US" dirty="0">
                <a:latin typeface="メイリオ" panose="020B0604030504040204" pitchFamily="50" charset="-128"/>
                <a:ea typeface="メイリオ" panose="020B0604030504040204" pitchFamily="50" charset="-128"/>
              </a:rPr>
              <a:t>年度は、コロナウイルス感染症の感染拡大により、弁当の配布を実施</a:t>
            </a:r>
          </a:p>
        </p:txBody>
      </p:sp>
      <p:sp>
        <p:nvSpPr>
          <p:cNvPr id="41" name="テキスト ボックス 40">
            <a:extLst>
              <a:ext uri="{FF2B5EF4-FFF2-40B4-BE49-F238E27FC236}">
                <a16:creationId xmlns:a16="http://schemas.microsoft.com/office/drawing/2014/main" id="{A5EA0992-A23E-4D72-A6A8-5D88D932A2D4}"/>
              </a:ext>
            </a:extLst>
          </p:cNvPr>
          <p:cNvSpPr txBox="1"/>
          <p:nvPr/>
        </p:nvSpPr>
        <p:spPr>
          <a:xfrm>
            <a:off x="4445095" y="1584927"/>
            <a:ext cx="124322" cy="246221"/>
          </a:xfrm>
          <a:prstGeom prst="rect">
            <a:avLst/>
          </a:prstGeom>
          <a:noFill/>
        </p:spPr>
        <p:txBody>
          <a:bodyPr wrap="squar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43" name="正方形/長方形 42">
            <a:extLst>
              <a:ext uri="{FF2B5EF4-FFF2-40B4-BE49-F238E27FC236}">
                <a16:creationId xmlns:a16="http://schemas.microsoft.com/office/drawing/2014/main" id="{B600F036-533F-4DFF-BFFC-F1A9CEC8E4B7}"/>
              </a:ext>
            </a:extLst>
          </p:cNvPr>
          <p:cNvSpPr/>
          <p:nvPr/>
        </p:nvSpPr>
        <p:spPr>
          <a:xfrm>
            <a:off x="132738" y="1412776"/>
            <a:ext cx="9640525" cy="2885989"/>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44" name="正方形/長方形 43">
            <a:extLst>
              <a:ext uri="{FF2B5EF4-FFF2-40B4-BE49-F238E27FC236}">
                <a16:creationId xmlns:a16="http://schemas.microsoft.com/office/drawing/2014/main" id="{F4AF6FAD-CA4F-4289-BB03-0BAF6A9AEA44}"/>
              </a:ext>
            </a:extLst>
          </p:cNvPr>
          <p:cNvSpPr/>
          <p:nvPr/>
        </p:nvSpPr>
        <p:spPr>
          <a:xfrm>
            <a:off x="132738" y="1419946"/>
            <a:ext cx="1167541" cy="465321"/>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p>
        </p:txBody>
      </p:sp>
      <p:sp>
        <p:nvSpPr>
          <p:cNvPr id="45" name="正方形/長方形 44">
            <a:extLst>
              <a:ext uri="{FF2B5EF4-FFF2-40B4-BE49-F238E27FC236}">
                <a16:creationId xmlns:a16="http://schemas.microsoft.com/office/drawing/2014/main" id="{50AD949E-D16A-4A1E-AEB8-8582E6B9C758}"/>
              </a:ext>
            </a:extLst>
          </p:cNvPr>
          <p:cNvSpPr/>
          <p:nvPr/>
        </p:nvSpPr>
        <p:spPr>
          <a:xfrm>
            <a:off x="1300279" y="1414020"/>
            <a:ext cx="8472984" cy="455945"/>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27" name="正方形/長方形 26">
            <a:extLst>
              <a:ext uri="{FF2B5EF4-FFF2-40B4-BE49-F238E27FC236}">
                <a16:creationId xmlns:a16="http://schemas.microsoft.com/office/drawing/2014/main" id="{B1D6599F-9E7B-4690-862C-00B197364A8C}"/>
              </a:ext>
            </a:extLst>
          </p:cNvPr>
          <p:cNvSpPr/>
          <p:nvPr/>
        </p:nvSpPr>
        <p:spPr>
          <a:xfrm>
            <a:off x="132737" y="4434626"/>
            <a:ext cx="9640525" cy="2090718"/>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30" name="正方形/長方形 29">
            <a:extLst>
              <a:ext uri="{FF2B5EF4-FFF2-40B4-BE49-F238E27FC236}">
                <a16:creationId xmlns:a16="http://schemas.microsoft.com/office/drawing/2014/main" id="{80BA7C92-3FF8-4170-8DC5-B41DD0C4168F}"/>
              </a:ext>
            </a:extLst>
          </p:cNvPr>
          <p:cNvSpPr/>
          <p:nvPr/>
        </p:nvSpPr>
        <p:spPr>
          <a:xfrm>
            <a:off x="141288" y="4434626"/>
            <a:ext cx="1143906" cy="53717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p>
        </p:txBody>
      </p:sp>
      <p:sp>
        <p:nvSpPr>
          <p:cNvPr id="31" name="正方形/長方形 30">
            <a:extLst>
              <a:ext uri="{FF2B5EF4-FFF2-40B4-BE49-F238E27FC236}">
                <a16:creationId xmlns:a16="http://schemas.microsoft.com/office/drawing/2014/main" id="{6E3A5F9E-1FFC-49F8-9B15-563700A16C73}"/>
              </a:ext>
            </a:extLst>
          </p:cNvPr>
          <p:cNvSpPr/>
          <p:nvPr/>
        </p:nvSpPr>
        <p:spPr>
          <a:xfrm>
            <a:off x="1286116" y="4433047"/>
            <a:ext cx="8487146" cy="537172"/>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32" name="テキスト ボックス 31">
            <a:extLst>
              <a:ext uri="{FF2B5EF4-FFF2-40B4-BE49-F238E27FC236}">
                <a16:creationId xmlns:a16="http://schemas.microsoft.com/office/drawing/2014/main" id="{76BFFE44-5589-4430-ADC5-B8F48FFB000C}"/>
              </a:ext>
            </a:extLst>
          </p:cNvPr>
          <p:cNvSpPr txBox="1"/>
          <p:nvPr/>
        </p:nvSpPr>
        <p:spPr>
          <a:xfrm>
            <a:off x="1300279" y="4501578"/>
            <a:ext cx="7429548"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どうぞがつながる。明日につながる。みまたん宅食どうぞ便</a:t>
            </a:r>
            <a:endParaRPr kumimoji="1" lang="ja-JP" altLang="en-US" sz="2000" b="1"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CBDFB222-1C8A-4178-9DBB-693E37C35D2D}"/>
              </a:ext>
            </a:extLst>
          </p:cNvPr>
          <p:cNvSpPr txBox="1"/>
          <p:nvPr/>
        </p:nvSpPr>
        <p:spPr>
          <a:xfrm>
            <a:off x="266945" y="5233971"/>
            <a:ext cx="9323551" cy="1200329"/>
          </a:xfrm>
          <a:prstGeom prst="rect">
            <a:avLst/>
          </a:prstGeom>
          <a:noFill/>
          <a:ln w="3175">
            <a:noFill/>
          </a:ln>
        </p:spPr>
        <p:txBody>
          <a:bodyPr wrap="square" rtlCol="0">
            <a:spAutoFit/>
          </a:bodyPr>
          <a:lstStyle/>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三股町社会福祉協議会では、</a:t>
            </a:r>
            <a:r>
              <a:rPr lang="en-US" altLang="ja-JP" dirty="0">
                <a:latin typeface="メイリオ" panose="020B0604030504040204" pitchFamily="50" charset="-128"/>
                <a:ea typeface="メイリオ" panose="020B0604030504040204" pitchFamily="50" charset="-128"/>
              </a:rPr>
              <a:t>2017</a:t>
            </a:r>
            <a:r>
              <a:rPr lang="ja-JP" altLang="en-US" dirty="0">
                <a:latin typeface="メイリオ" panose="020B0604030504040204" pitchFamily="50" charset="-128"/>
                <a:ea typeface="メイリオ" panose="020B0604030504040204" pitchFamily="50" charset="-128"/>
              </a:rPr>
              <a:t>年から「みまたん宅食どうぞ便」を実施</a:t>
            </a:r>
            <a:endParaRPr lang="en-US" altLang="ja-JP" dirty="0">
              <a:latin typeface="メイリオ" panose="020B0604030504040204" pitchFamily="50" charset="-128"/>
              <a:ea typeface="メイリオ" panose="020B0604030504040204" pitchFamily="50" charset="-128"/>
            </a:endParaRPr>
          </a:p>
          <a:p>
            <a:pPr>
              <a:tabLst>
                <a:tab pos="88900" algn="l"/>
                <a:tab pos="808038" algn="l"/>
              </a:tabLst>
            </a:pPr>
            <a:endParaRPr lang="en-US" altLang="ja-JP" dirty="0">
              <a:latin typeface="メイリオ" panose="020B0604030504040204" pitchFamily="50" charset="-128"/>
              <a:ea typeface="メイリオ" panose="020B0604030504040204" pitchFamily="50" charset="-128"/>
            </a:endParaRPr>
          </a:p>
          <a:p>
            <a:pPr marL="150813" indent="-150813">
              <a:buFont typeface="Wingdings" panose="05000000000000000000" pitchFamily="2" charset="2"/>
              <a:buChar char="Ø"/>
              <a:tabLst>
                <a:tab pos="88900" algn="l"/>
                <a:tab pos="808038" algn="l"/>
              </a:tabLst>
            </a:pPr>
            <a:r>
              <a:rPr lang="ja-JP" altLang="en-US" dirty="0">
                <a:latin typeface="メイリオ" panose="020B0604030504040204" pitchFamily="50" charset="-128"/>
                <a:ea typeface="メイリオ" panose="020B0604030504040204" pitchFamily="50" charset="-128"/>
              </a:rPr>
              <a:t>　三股町で取れる</a:t>
            </a:r>
            <a:r>
              <a:rPr lang="ja-JP" altLang="en-US" b="1" dirty="0">
                <a:latin typeface="メイリオ" panose="020B0604030504040204" pitchFamily="50" charset="-128"/>
                <a:ea typeface="メイリオ" panose="020B0604030504040204" pitchFamily="50" charset="-128"/>
              </a:rPr>
              <a:t>米や地元の有機野菜等</a:t>
            </a:r>
            <a:r>
              <a:rPr lang="ja-JP" altLang="en-US" dirty="0">
                <a:latin typeface="メイリオ" panose="020B0604030504040204" pitchFamily="50" charset="-128"/>
                <a:ea typeface="メイリオ" panose="020B0604030504040204" pitchFamily="50" charset="-128"/>
              </a:rPr>
              <a:t>と、管理栄養士が作成した</a:t>
            </a:r>
            <a:r>
              <a:rPr lang="ja-JP" altLang="en-US" b="1" dirty="0">
                <a:latin typeface="メイリオ" panose="020B0604030504040204" pitchFamily="50" charset="-128"/>
                <a:ea typeface="メイリオ" panose="020B0604030504040204" pitchFamily="50" charset="-128"/>
              </a:rPr>
              <a:t>簡単レシピ</a:t>
            </a:r>
            <a:r>
              <a:rPr lang="ja-JP" altLang="en-US" dirty="0">
                <a:latin typeface="メイリオ" panose="020B0604030504040204" pitchFamily="50" charset="-128"/>
                <a:ea typeface="メイリオ" panose="020B0604030504040204" pitchFamily="50" charset="-128"/>
              </a:rPr>
              <a:t>を同梱し、届いた食材を上手に使う食事作りを支援</a:t>
            </a:r>
            <a:endParaRPr lang="en-US" altLang="ja-JP" dirty="0">
              <a:latin typeface="メイリオ" panose="020B0604030504040204" pitchFamily="50" charset="-128"/>
              <a:ea typeface="メイリオ" panose="020B0604030504040204" pitchFamily="50" charset="-128"/>
            </a:endParaRPr>
          </a:p>
        </p:txBody>
      </p:sp>
      <p:sp>
        <p:nvSpPr>
          <p:cNvPr id="23" name="スライド番号プレースホルダー 1">
            <a:extLst>
              <a:ext uri="{FF2B5EF4-FFF2-40B4-BE49-F238E27FC236}">
                <a16:creationId xmlns:a16="http://schemas.microsoft.com/office/drawing/2014/main" id="{D8EC5140-3215-442C-BC5F-D180DDDEFCC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6" name="Rectangle 2">
            <a:extLst>
              <a:ext uri="{FF2B5EF4-FFF2-40B4-BE49-F238E27FC236}">
                <a16:creationId xmlns:a16="http://schemas.microsoft.com/office/drawing/2014/main" id="{91C589FA-AC2E-4C64-8D68-867FE3D6F809}"/>
              </a:ext>
            </a:extLst>
          </p:cNvPr>
          <p:cNvSpPr txBox="1">
            <a:spLocks noChangeArrowheads="1"/>
          </p:cNvSpPr>
          <p:nvPr/>
        </p:nvSpPr>
        <p:spPr bwMode="auto">
          <a:xfrm>
            <a:off x="0" y="-20035"/>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子供食堂等への政府備蓄米の提供を実施</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DD5C98AD-D685-40A9-B589-47C62C40C762}"/>
              </a:ext>
            </a:extLst>
          </p:cNvPr>
          <p:cNvSpPr txBox="1"/>
          <p:nvPr/>
        </p:nvSpPr>
        <p:spPr>
          <a:xfrm>
            <a:off x="273424" y="830608"/>
            <a:ext cx="9136062" cy="30777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農林水産省では、子供食堂や子供宅食に政府備蓄米を提供</a:t>
            </a:r>
            <a:endParaRPr lang="en-US" altLang="ja-JP" sz="1400" dirty="0">
              <a:latin typeface="メイリオ" panose="020B0604030504040204" pitchFamily="50" charset="-128"/>
              <a:ea typeface="メイリオ" panose="020B0604030504040204" pitchFamily="50" charset="-128"/>
            </a:endParaRPr>
          </a:p>
        </p:txBody>
      </p:sp>
      <p:sp>
        <p:nvSpPr>
          <p:cNvPr id="18" name="角丸四角形 30">
            <a:extLst>
              <a:ext uri="{FF2B5EF4-FFF2-40B4-BE49-F238E27FC236}">
                <a16:creationId xmlns:a16="http://schemas.microsoft.com/office/drawing/2014/main" id="{F7F90127-EF3F-4C5D-A3C5-118092137060}"/>
              </a:ext>
            </a:extLst>
          </p:cNvPr>
          <p:cNvSpPr/>
          <p:nvPr/>
        </p:nvSpPr>
        <p:spPr>
          <a:xfrm>
            <a:off x="233149" y="715769"/>
            <a:ext cx="9439702" cy="50857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Tree>
    <p:extLst>
      <p:ext uri="{BB962C8B-B14F-4D97-AF65-F5344CB8AC3E}">
        <p14:creationId xmlns:p14="http://schemas.microsoft.com/office/powerpoint/2010/main" val="340717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944068"/>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 1</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日当たりの野菜類摂取量の平均値は</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280.5g</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、果実類摂取量の平均値は</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100.2g</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。年齢階級別にみると、野菜類、果実類ともに若い世代ほど摂取量が少ない。</a:t>
            </a: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「毎日くだもの</a:t>
            </a:r>
            <a:r>
              <a:rPr lang="en-US" altLang="ja-JP" sz="1400" dirty="0">
                <a:latin typeface="メイリオ" panose="020B0604030504040204" pitchFamily="50" charset="-128"/>
                <a:ea typeface="メイリオ" panose="020B0604030504040204" pitchFamily="50" charset="-128"/>
              </a:rPr>
              <a:t>200</a:t>
            </a:r>
            <a:r>
              <a:rPr lang="ja-JP" altLang="en-US" sz="1400" dirty="0">
                <a:latin typeface="メイリオ" panose="020B0604030504040204" pitchFamily="50" charset="-128"/>
                <a:ea typeface="メイリオ" panose="020B0604030504040204" pitchFamily="50" charset="-128"/>
              </a:rPr>
              <a:t>グラム運動」により、家庭や学校給食等における果物の摂取を促進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692696"/>
            <a:ext cx="9439702" cy="1461426"/>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10603320" y="214093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36" name="正方形/長方形 35">
            <a:extLst>
              <a:ext uri="{FF2B5EF4-FFF2-40B4-BE49-F238E27FC236}">
                <a16:creationId xmlns:a16="http://schemas.microsoft.com/office/drawing/2014/main" id="{80B6A915-318B-4D99-BE70-2654FFA3D862}"/>
              </a:ext>
            </a:extLst>
          </p:cNvPr>
          <p:cNvSpPr/>
          <p:nvPr/>
        </p:nvSpPr>
        <p:spPr>
          <a:xfrm>
            <a:off x="413693" y="4740154"/>
            <a:ext cx="5224854" cy="307777"/>
          </a:xfrm>
          <a:prstGeom prst="rect">
            <a:avLst/>
          </a:prstGeom>
        </p:spPr>
        <p:txBody>
          <a:bodyPr wrap="square">
            <a:spAutoFit/>
          </a:bodyPr>
          <a:lstStyle/>
          <a:p>
            <a:endParaRPr lang="ja-JP" altLang="en-US" sz="1400" dirty="0">
              <a:solidFill>
                <a:srgbClr val="FF0000"/>
              </a:solidFill>
              <a:latin typeface="ＭＳ 明朝" panose="02020609040205080304" pitchFamily="17" charset="-128"/>
              <a:ea typeface="ＭＳ 明朝" panose="02020609040205080304" pitchFamily="17" charset="-128"/>
            </a:endParaRPr>
          </a:p>
        </p:txBody>
      </p:sp>
      <p:pic>
        <p:nvPicPr>
          <p:cNvPr id="19" name="図 18">
            <a:extLst>
              <a:ext uri="{FF2B5EF4-FFF2-40B4-BE49-F238E27FC236}">
                <a16:creationId xmlns:a16="http://schemas.microsoft.com/office/drawing/2014/main" id="{C90BE413-82BB-47FC-8E4B-4FA8E1A9367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35044" y="1423409"/>
            <a:ext cx="1279006" cy="1045227"/>
          </a:xfrm>
          <a:prstGeom prst="rect">
            <a:avLst/>
          </a:prstGeom>
          <a:noFill/>
          <a:ln>
            <a:solidFill>
              <a:schemeClr val="bg1">
                <a:lumMod val="50000"/>
              </a:schemeClr>
            </a:solidFill>
          </a:ln>
        </p:spPr>
      </p:pic>
      <p:sp>
        <p:nvSpPr>
          <p:cNvPr id="20" name="テキスト ボックス 35">
            <a:extLst>
              <a:ext uri="{FF2B5EF4-FFF2-40B4-BE49-F238E27FC236}">
                <a16:creationId xmlns:a16="http://schemas.microsoft.com/office/drawing/2014/main" id="{F99AEE2C-619E-4E8C-9D09-4483B00CA37B}"/>
              </a:ext>
            </a:extLst>
          </p:cNvPr>
          <p:cNvSpPr txBox="1"/>
          <p:nvPr/>
        </p:nvSpPr>
        <p:spPr>
          <a:xfrm>
            <a:off x="7927899" y="2513038"/>
            <a:ext cx="1714577" cy="354504"/>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pPr>
            <a:r>
              <a:rPr lang="ja-JP" sz="900" dirty="0">
                <a:effectLst/>
                <a:latin typeface="メイリオ" panose="020B0604030504040204" pitchFamily="50" charset="-128"/>
                <a:ea typeface="メイリオ" panose="020B0604030504040204" pitchFamily="50" charset="-128"/>
                <a:cs typeface="ＭＳ Ｐゴシック" panose="020B0600070205080204" pitchFamily="50" charset="-128"/>
              </a:rPr>
              <a:t>「毎日くだもの</a:t>
            </a:r>
            <a:r>
              <a:rPr lang="en-US" sz="900" dirty="0">
                <a:effectLst/>
                <a:latin typeface="メイリオ" panose="020B0604030504040204" pitchFamily="50" charset="-128"/>
                <a:ea typeface="メイリオ" panose="020B0604030504040204" pitchFamily="50" charset="-128"/>
                <a:cs typeface="ＭＳ Ｐゴシック" panose="020B0600070205080204" pitchFamily="50" charset="-128"/>
              </a:rPr>
              <a:t>200</a:t>
            </a:r>
            <a:r>
              <a:rPr lang="ja-JP" sz="900" dirty="0">
                <a:effectLst/>
                <a:latin typeface="メイリオ" panose="020B0604030504040204" pitchFamily="50" charset="-128"/>
                <a:ea typeface="メイリオ" panose="020B0604030504040204" pitchFamily="50" charset="-128"/>
                <a:cs typeface="ＭＳ Ｐゴシック" panose="020B0600070205080204" pitchFamily="50" charset="-128"/>
              </a:rPr>
              <a:t>グラム運動」</a:t>
            </a: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ロゴマーク</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2" name="Rectangle 2">
            <a:extLst>
              <a:ext uri="{FF2B5EF4-FFF2-40B4-BE49-F238E27FC236}">
                <a16:creationId xmlns:a16="http://schemas.microsoft.com/office/drawing/2014/main" id="{CFB36CD5-21A7-47DC-8DDC-4476B3C54EA6}"/>
              </a:ext>
            </a:extLst>
          </p:cNvPr>
          <p:cNvSpPr txBox="1">
            <a:spLocks noChangeArrowheads="1"/>
          </p:cNvSpPr>
          <p:nvPr/>
        </p:nvSpPr>
        <p:spPr bwMode="auto">
          <a:xfrm>
            <a:off x="0" y="-76427"/>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野菜類摂取量、果実類摂取量とも若い世代ほど摂取量が少ない</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2B41314E-760C-4C34-BFA0-4CD0BB0DF04A}"/>
              </a:ext>
            </a:extLst>
          </p:cNvPr>
          <p:cNvSpPr/>
          <p:nvPr/>
        </p:nvSpPr>
        <p:spPr>
          <a:xfrm>
            <a:off x="5385048" y="2878567"/>
            <a:ext cx="4953000" cy="276999"/>
          </a:xfrm>
          <a:prstGeom prst="rect">
            <a:avLst/>
          </a:prstGeom>
        </p:spPr>
        <p:txBody>
          <a:bodyPr>
            <a:spAutoFit/>
          </a:bodyPr>
          <a:lstStyle/>
          <a:p>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果実類摂取量の平均値（性・年齢階級別、</a:t>
            </a:r>
            <a:r>
              <a:rPr lang="en-US" altLang="ja-JP" sz="12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歳以上</a:t>
            </a:r>
            <a:r>
              <a:rPr lang="ja-JP" altLang="en-US" sz="1200" dirty="0">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200" dirty="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026D64BD-D798-4F35-B2EA-BA2EA23F5436}"/>
              </a:ext>
            </a:extLst>
          </p:cNvPr>
          <p:cNvSpPr/>
          <p:nvPr/>
        </p:nvSpPr>
        <p:spPr>
          <a:xfrm>
            <a:off x="549620" y="2890333"/>
            <a:ext cx="4953000" cy="276999"/>
          </a:xfrm>
          <a:prstGeom prst="rect">
            <a:avLst/>
          </a:prstGeom>
        </p:spPr>
        <p:txBody>
          <a:bodyPr>
            <a:spAutoFit/>
          </a:bodyPr>
          <a:lstStyle/>
          <a:p>
            <a:r>
              <a:rPr lang="ja-JP" altLang="ja-JP" sz="1200" kern="100" dirty="0">
                <a:latin typeface="メイリオ" panose="020B0604030504040204" pitchFamily="50" charset="-128"/>
                <a:ea typeface="メイリオ" panose="020B0604030504040204" pitchFamily="50" charset="-128"/>
                <a:cs typeface="Times New Roman" panose="02020603050405020304" pitchFamily="18" charset="0"/>
              </a:rPr>
              <a:t>野菜類摂取量の平均値（性・年齢階級別、</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kern="100" dirty="0">
                <a:latin typeface="メイリオ" panose="020B0604030504040204" pitchFamily="50" charset="-128"/>
                <a:ea typeface="メイリオ" panose="020B0604030504040204" pitchFamily="50" charset="-128"/>
                <a:cs typeface="Times New Roman" panose="02020603050405020304" pitchFamily="18" charset="0"/>
              </a:rPr>
              <a:t>歳以上）</a:t>
            </a:r>
            <a:endParaRPr lang="ja-JP" altLang="ja-JP"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5" name="正方形/長方形 4">
            <a:extLst>
              <a:ext uri="{FF2B5EF4-FFF2-40B4-BE49-F238E27FC236}">
                <a16:creationId xmlns:a16="http://schemas.microsoft.com/office/drawing/2014/main" id="{E55A5E56-975B-420A-BA57-2DFFF61CE62B}"/>
              </a:ext>
            </a:extLst>
          </p:cNvPr>
          <p:cNvSpPr/>
          <p:nvPr/>
        </p:nvSpPr>
        <p:spPr>
          <a:xfrm>
            <a:off x="-24056" y="5949859"/>
            <a:ext cx="4953000" cy="407804"/>
          </a:xfrm>
          <a:prstGeom prst="rect">
            <a:avLst/>
          </a:prstGeom>
        </p:spPr>
        <p:txBody>
          <a:bodyPr>
            <a:spAutoFit/>
          </a:bodyPr>
          <a:lstStyle/>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資料：厚生労働省「令和元年国民健康・栄養調査」</a:t>
            </a:r>
          </a:p>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注</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：野菜類とは、緑黄色野菜、その他の野菜、野菜ジュース、漬け物</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854FEDBD-63FA-494B-8A51-5CAE91071E82}"/>
              </a:ext>
            </a:extLst>
          </p:cNvPr>
          <p:cNvSpPr/>
          <p:nvPr/>
        </p:nvSpPr>
        <p:spPr>
          <a:xfrm>
            <a:off x="5385048" y="5949859"/>
            <a:ext cx="3847730" cy="400110"/>
          </a:xfrm>
          <a:prstGeom prst="rect">
            <a:avLst/>
          </a:prstGeom>
        </p:spPr>
        <p:txBody>
          <a:bodyPr wrap="square">
            <a:spAutoFit/>
          </a:bodyPr>
          <a:lstStyle/>
          <a:p>
            <a:pPr indent="4064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資料：厚生労働省「令和元年国民健康・栄養調査」</a:t>
            </a:r>
          </a:p>
          <a:p>
            <a:pPr marL="114300" indent="304800"/>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注</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000" kern="100" dirty="0">
                <a:latin typeface="メイリオ" panose="020B0604030504040204" pitchFamily="50" charset="-128"/>
                <a:ea typeface="メイリオ" panose="020B0604030504040204" pitchFamily="50" charset="-128"/>
                <a:cs typeface="Times New Roman" panose="02020603050405020304" pitchFamily="18" charset="0"/>
              </a:rPr>
              <a:t>：果実類とは、生果、ジャム、果汁・果汁飲料</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6" name="図 25">
            <a:extLst>
              <a:ext uri="{FF2B5EF4-FFF2-40B4-BE49-F238E27FC236}">
                <a16:creationId xmlns:a16="http://schemas.microsoft.com/office/drawing/2014/main" id="{659EBE32-5970-4475-BDC6-6A7821A645B3}"/>
              </a:ext>
            </a:extLst>
          </p:cNvPr>
          <p:cNvPicPr>
            <a:picLocks noChangeAspect="1"/>
          </p:cNvPicPr>
          <p:nvPr/>
        </p:nvPicPr>
        <p:blipFill>
          <a:blip r:embed="rId4"/>
          <a:stretch>
            <a:fillRect/>
          </a:stretch>
        </p:blipFill>
        <p:spPr>
          <a:xfrm>
            <a:off x="13019" y="3573016"/>
            <a:ext cx="4959790" cy="2101823"/>
          </a:xfrm>
          <a:prstGeom prst="rect">
            <a:avLst/>
          </a:prstGeom>
        </p:spPr>
      </p:pic>
      <p:pic>
        <p:nvPicPr>
          <p:cNvPr id="29" name="図 28">
            <a:extLst>
              <a:ext uri="{FF2B5EF4-FFF2-40B4-BE49-F238E27FC236}">
                <a16:creationId xmlns:a16="http://schemas.microsoft.com/office/drawing/2014/main" id="{46294DA9-173F-4994-86DE-A52CDA855F1B}"/>
              </a:ext>
            </a:extLst>
          </p:cNvPr>
          <p:cNvPicPr>
            <a:picLocks noChangeAspect="1"/>
          </p:cNvPicPr>
          <p:nvPr/>
        </p:nvPicPr>
        <p:blipFill>
          <a:blip r:embed="rId5"/>
          <a:stretch>
            <a:fillRect/>
          </a:stretch>
        </p:blipFill>
        <p:spPr>
          <a:xfrm>
            <a:off x="4850743" y="3573016"/>
            <a:ext cx="5070809" cy="2122059"/>
          </a:xfrm>
          <a:prstGeom prst="rect">
            <a:avLst/>
          </a:prstGeom>
        </p:spPr>
      </p:pic>
      <p:sp>
        <p:nvSpPr>
          <p:cNvPr id="23" name="スライド番号プレースホルダー 1">
            <a:extLst>
              <a:ext uri="{FF2B5EF4-FFF2-40B4-BE49-F238E27FC236}">
                <a16:creationId xmlns:a16="http://schemas.microsoft.com/office/drawing/2014/main" id="{A930A937-DDB9-40CA-91CF-F2103F767CC7}"/>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47023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CFE3477A-FA95-41A8-B33A-E9624A8A2017}"/>
              </a:ext>
            </a:extLst>
          </p:cNvPr>
          <p:cNvPicPr>
            <a:picLocks noChangeAspect="1"/>
          </p:cNvPicPr>
          <p:nvPr/>
        </p:nvPicPr>
        <p:blipFill>
          <a:blip r:embed="rId3"/>
          <a:stretch>
            <a:fillRect/>
          </a:stretch>
        </p:blipFill>
        <p:spPr>
          <a:xfrm>
            <a:off x="4881627" y="2811057"/>
            <a:ext cx="5039925" cy="2586864"/>
          </a:xfrm>
          <a:prstGeom prst="rect">
            <a:avLst/>
          </a:prstGeom>
        </p:spPr>
      </p:pic>
      <p:sp>
        <p:nvSpPr>
          <p:cNvPr id="18" name="テキスト ボックス 17">
            <a:extLst>
              <a:ext uri="{FF2B5EF4-FFF2-40B4-BE49-F238E27FC236}">
                <a16:creationId xmlns:a16="http://schemas.microsoft.com/office/drawing/2014/main" id="{0BF22B0E-5DBE-46C3-833A-7CF153E8B662}"/>
              </a:ext>
            </a:extLst>
          </p:cNvPr>
          <p:cNvSpPr txBox="1"/>
          <p:nvPr/>
        </p:nvSpPr>
        <p:spPr>
          <a:xfrm>
            <a:off x="289965" y="1203971"/>
            <a:ext cx="9136062" cy="30777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都道府県の食育推進計画の作成割合は</a:t>
            </a:r>
            <a:r>
              <a:rPr lang="en-US" altLang="ja-JP" sz="1400" dirty="0">
                <a:latin typeface="メイリオ" panose="020B0604030504040204" pitchFamily="50" charset="-128"/>
                <a:ea typeface="メイリオ" panose="020B0604030504040204" pitchFamily="50" charset="-128"/>
              </a:rPr>
              <a:t>100</a:t>
            </a:r>
            <a:r>
              <a:rPr lang="ja-JP" altLang="en-US" sz="1400" dirty="0">
                <a:latin typeface="メイリオ" panose="020B0604030504040204" pitchFamily="50" charset="-128"/>
                <a:ea typeface="メイリオ" panose="020B0604030504040204" pitchFamily="50" charset="-128"/>
              </a:rPr>
              <a:t>％。市町村の食育推進計画の作成割合は、着実に増加し、約９割</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962739"/>
            <a:ext cx="9439702" cy="731910"/>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962739"/>
            <a:ext cx="9374181" cy="11913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5397382" y="6634444"/>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942DF0E7-0F17-44A9-B374-A8032F93D328}"/>
              </a:ext>
            </a:extLst>
          </p:cNvPr>
          <p:cNvSpPr txBox="1"/>
          <p:nvPr/>
        </p:nvSpPr>
        <p:spPr>
          <a:xfrm>
            <a:off x="689131" y="2487892"/>
            <a:ext cx="392098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都道府県及び市町村の食育推進計画の作成割合の推移</a:t>
            </a:r>
          </a:p>
        </p:txBody>
      </p:sp>
      <p:sp>
        <p:nvSpPr>
          <p:cNvPr id="17" name="テキスト ボックス 16">
            <a:extLst>
              <a:ext uri="{FF2B5EF4-FFF2-40B4-BE49-F238E27FC236}">
                <a16:creationId xmlns:a16="http://schemas.microsoft.com/office/drawing/2014/main" id="{E30967F3-CAEF-4769-B2FC-767589D5ABE3}"/>
              </a:ext>
            </a:extLst>
          </p:cNvPr>
          <p:cNvSpPr txBox="1"/>
          <p:nvPr/>
        </p:nvSpPr>
        <p:spPr>
          <a:xfrm>
            <a:off x="380858" y="5798611"/>
            <a:ext cx="4537531" cy="230832"/>
          </a:xfrm>
          <a:prstGeom prst="rect">
            <a:avLst/>
          </a:prstGeom>
          <a:noFill/>
        </p:spPr>
        <p:txBody>
          <a:bodyPr wrap="square" rtlCol="0">
            <a:spAutoFit/>
          </a:bodyPr>
          <a:lstStyle/>
          <a:p>
            <a:pPr marL="238125" indent="-2381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資料：農林水産省消費・安全局消費者行政・食育課（</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年度までは内閣府）調べ</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テキスト ボックス 18">
            <a:extLst>
              <a:ext uri="{FF2B5EF4-FFF2-40B4-BE49-F238E27FC236}">
                <a16:creationId xmlns:a16="http://schemas.microsoft.com/office/drawing/2014/main" id="{772E9836-FDB0-49E6-A3FE-BD2CC9C09CB4}"/>
              </a:ext>
            </a:extLst>
          </p:cNvPr>
          <p:cNvSpPr txBox="1"/>
          <p:nvPr/>
        </p:nvSpPr>
        <p:spPr>
          <a:xfrm>
            <a:off x="5489747" y="2487183"/>
            <a:ext cx="4537531" cy="461665"/>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都道府県別管内市町村における食育推進計画の作成割合の状況</a:t>
            </a:r>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20">
            <a:extLst>
              <a:ext uri="{FF2B5EF4-FFF2-40B4-BE49-F238E27FC236}">
                <a16:creationId xmlns:a16="http://schemas.microsoft.com/office/drawing/2014/main" id="{2518F6D3-18AB-4F1B-95CD-76468CD81184}"/>
              </a:ext>
            </a:extLst>
          </p:cNvPr>
          <p:cNvSpPr txBox="1"/>
          <p:nvPr/>
        </p:nvSpPr>
        <p:spPr>
          <a:xfrm>
            <a:off x="5368073" y="5800941"/>
            <a:ext cx="4537531" cy="507831"/>
          </a:xfrm>
          <a:prstGeom prst="rect">
            <a:avLst/>
          </a:prstGeom>
          <a:noFill/>
        </p:spPr>
        <p:txBody>
          <a:bodyPr wrap="square" rtlCol="0">
            <a:spAutoFit/>
          </a:bodyPr>
          <a:lstStyle/>
          <a:p>
            <a:pPr marL="238125" indent="-2381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資料：農林水産省消費・安全局消費者行政・食育課調べ（</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月末現在）</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446088" indent="-369888"/>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注：１）作成割合とは、都道府県内の全市町村数に対する計画作成済市町村の割合</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38125" indent="-161925"/>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２）作成済みの市町村数は</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1,554</a:t>
            </a:r>
          </a:p>
        </p:txBody>
      </p:sp>
      <p:sp>
        <p:nvSpPr>
          <p:cNvPr id="20" name="Rectangle 2">
            <a:extLst>
              <a:ext uri="{FF2B5EF4-FFF2-40B4-BE49-F238E27FC236}">
                <a16:creationId xmlns:a16="http://schemas.microsoft.com/office/drawing/2014/main" id="{38A97766-9D25-4B1B-B2B9-312190525F2F}"/>
              </a:ext>
            </a:extLst>
          </p:cNvPr>
          <p:cNvSpPr txBox="1">
            <a:spLocks noChangeArrowheads="1"/>
          </p:cNvSpPr>
          <p:nvPr/>
        </p:nvSpPr>
        <p:spPr bwMode="auto">
          <a:xfrm>
            <a:off x="0" y="-76427"/>
            <a:ext cx="9906000" cy="731910"/>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000" kern="0" dirty="0">
                <a:solidFill>
                  <a:schemeClr val="tx1"/>
                </a:solidFill>
                <a:latin typeface="メイリオ" panose="020B0604030504040204" pitchFamily="50" charset="-128"/>
                <a:ea typeface="メイリオ" panose="020B0604030504040204" pitchFamily="50" charset="-128"/>
              </a:rPr>
              <a:t>全</a:t>
            </a:r>
            <a:r>
              <a:rPr kumimoji="1" lang="ja-JP" altLang="en-US"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都道府県</a:t>
            </a:r>
            <a:r>
              <a:rPr lang="ja-JP" altLang="en-US" sz="2000" kern="0" dirty="0">
                <a:solidFill>
                  <a:schemeClr val="tx1"/>
                </a:solidFill>
                <a:latin typeface="メイリオ" panose="020B0604030504040204" pitchFamily="50" charset="-128"/>
                <a:ea typeface="メイリオ" panose="020B0604030504040204" pitchFamily="50" charset="-128"/>
              </a:rPr>
              <a:t>で</a:t>
            </a:r>
            <a:r>
              <a:rPr kumimoji="1" lang="ja-JP" altLang="en-US"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食育推進計画を作成。市町村の食育推進計画の作成割合は約９割に</a:t>
            </a:r>
            <a:endParaRPr kumimoji="1" lang="en-US" altLang="ja-JP"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199F26E3-9F42-4368-B9CE-43A0A26F5D7D}"/>
              </a:ext>
            </a:extLst>
          </p:cNvPr>
          <p:cNvPicPr>
            <a:picLocks noChangeAspect="1"/>
          </p:cNvPicPr>
          <p:nvPr/>
        </p:nvPicPr>
        <p:blipFill>
          <a:blip r:embed="rId4"/>
          <a:stretch>
            <a:fillRect/>
          </a:stretch>
        </p:blipFill>
        <p:spPr>
          <a:xfrm>
            <a:off x="20567" y="3572056"/>
            <a:ext cx="5258115" cy="1795290"/>
          </a:xfrm>
          <a:prstGeom prst="rect">
            <a:avLst/>
          </a:prstGeom>
        </p:spPr>
      </p:pic>
      <p:sp>
        <p:nvSpPr>
          <p:cNvPr id="14" name="スライド番号プレースホルダー 1">
            <a:extLst>
              <a:ext uri="{FF2B5EF4-FFF2-40B4-BE49-F238E27FC236}">
                <a16:creationId xmlns:a16="http://schemas.microsoft.com/office/drawing/2014/main" id="{98DA971F-5CF8-4F53-814E-6704FA0F6FC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4707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1127651"/>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農林水産省では、教育ファーム等農林漁業体験活動への支援等を実施</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農山漁村地域に宿泊し、滞在中に地域資源を活用した食事や体験を楽しむ</a:t>
            </a:r>
            <a:r>
              <a:rPr lang="ja-JP" altLang="ja-JP" sz="1400" dirty="0">
                <a:latin typeface="メイリオ" panose="020B0604030504040204" pitchFamily="50" charset="-128"/>
                <a:ea typeface="メイリオ" panose="020B0604030504040204" pitchFamily="50" charset="-128"/>
              </a:rPr>
              <a:t>「農泊」を</a:t>
            </a:r>
            <a:r>
              <a:rPr lang="ja-JP" altLang="en-US" sz="1400" dirty="0">
                <a:latin typeface="メイリオ" panose="020B0604030504040204" pitchFamily="50" charset="-128"/>
                <a:ea typeface="メイリオ" panose="020B0604030504040204" pitchFamily="50" charset="-128"/>
              </a:rPr>
              <a:t>推進</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地産地消や国産農林水産物の消費拡大に資する取組の表彰、学校給食等におけるメニュー開発・導入実証等への支援や専門的知見をもつ地産地消コーディネーターの派遣等への支援を実施</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896216"/>
            <a:ext cx="9439702" cy="1767770"/>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sz="1600"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33149" y="135325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1A298238-AB39-4CBE-98C2-8BEA02F238E7}"/>
              </a:ext>
            </a:extLst>
          </p:cNvPr>
          <p:cNvSpPr txBox="1"/>
          <p:nvPr/>
        </p:nvSpPr>
        <p:spPr>
          <a:xfrm>
            <a:off x="4546433" y="3789401"/>
            <a:ext cx="5004740" cy="2585323"/>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南島原ひまわり村では、約</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160</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軒の農家が所属し、</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国内外の修学旅行生等の受入れ</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参加者は、各受入れ家庭で農林漁業を体験し、自分で収穫した野菜や地元で採れた食材を受入れ家庭の人々と一緒に調理し、食卓を囲む。</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新型コロナウイルス感染症対策ガイドラインを策定</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するなど、「ウィズコロナ時代」に対応した受入れ体制を整備</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a:extLst>
              <a:ext uri="{FF2B5EF4-FFF2-40B4-BE49-F238E27FC236}">
                <a16:creationId xmlns:a16="http://schemas.microsoft.com/office/drawing/2014/main" id="{45DEE498-492F-4EA1-A530-B0781C6B544B}"/>
              </a:ext>
            </a:extLst>
          </p:cNvPr>
          <p:cNvGrpSpPr/>
          <p:nvPr/>
        </p:nvGrpSpPr>
        <p:grpSpPr>
          <a:xfrm>
            <a:off x="4375946" y="2778685"/>
            <a:ext cx="5327815" cy="3962683"/>
            <a:chOff x="76460" y="615754"/>
            <a:chExt cx="9629068" cy="5996223"/>
          </a:xfrm>
        </p:grpSpPr>
        <p:sp>
          <p:nvSpPr>
            <p:cNvPr id="24" name="正方形/長方形 23">
              <a:extLst>
                <a:ext uri="{FF2B5EF4-FFF2-40B4-BE49-F238E27FC236}">
                  <a16:creationId xmlns:a16="http://schemas.microsoft.com/office/drawing/2014/main" id="{6699B617-51DC-4A15-BEB1-B1E6923D6294}"/>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B4020365-D449-48CA-87AA-612B84A07A4B}"/>
                </a:ext>
              </a:extLst>
            </p:cNvPr>
            <p:cNvSpPr/>
            <p:nvPr/>
          </p:nvSpPr>
          <p:spPr>
            <a:xfrm>
              <a:off x="76460" y="615756"/>
              <a:ext cx="2065434" cy="84736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正方形/長方形 33">
              <a:extLst>
                <a:ext uri="{FF2B5EF4-FFF2-40B4-BE49-F238E27FC236}">
                  <a16:creationId xmlns:a16="http://schemas.microsoft.com/office/drawing/2014/main" id="{B9D3221F-DEF7-474F-BCBA-07A19DBCE04B}"/>
                </a:ext>
              </a:extLst>
            </p:cNvPr>
            <p:cNvSpPr/>
            <p:nvPr/>
          </p:nvSpPr>
          <p:spPr>
            <a:xfrm>
              <a:off x="2167177" y="615754"/>
              <a:ext cx="7538351" cy="8473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E48F03DE-0760-4951-B8FC-C93DF7D9F4F2}"/>
              </a:ext>
            </a:extLst>
          </p:cNvPr>
          <p:cNvSpPr/>
          <p:nvPr/>
        </p:nvSpPr>
        <p:spPr>
          <a:xfrm>
            <a:off x="5652778" y="2812524"/>
            <a:ext cx="3888432" cy="553998"/>
          </a:xfrm>
          <a:prstGeom prst="rect">
            <a:avLst/>
          </a:prstGeom>
        </p:spPr>
        <p:txBody>
          <a:bodyPr wrap="square">
            <a:spAutoFit/>
          </a:bodyPr>
          <a:lstStyle/>
          <a:p>
            <a:r>
              <a:rPr lang="ja-JP" altLang="en-US" sz="1500" b="1" dirty="0">
                <a:latin typeface="メイリオ" panose="020B0604030504040204" pitchFamily="50" charset="-128"/>
                <a:ea typeface="メイリオ" panose="020B0604030504040204" pitchFamily="50" charset="-128"/>
                <a:cs typeface="Times New Roman" panose="02020603050405020304" pitchFamily="18" charset="0"/>
              </a:rPr>
              <a:t>第２のふるさとで食の大切さを学ぶ</a:t>
            </a:r>
            <a:endParaRPr lang="en-US" altLang="ja-JP" sz="1500" b="1" dirty="0">
              <a:latin typeface="メイリオ" panose="020B0604030504040204" pitchFamily="50" charset="-128"/>
              <a:ea typeface="メイリオ" panose="020B0604030504040204" pitchFamily="50" charset="-128"/>
              <a:cs typeface="Times New Roman" panose="02020603050405020304" pitchFamily="18" charset="0"/>
            </a:endParaRPr>
          </a:p>
          <a:p>
            <a:r>
              <a:rPr lang="ja-JP" altLang="en-US" sz="1500" b="1" dirty="0">
                <a:latin typeface="メイリオ" panose="020B0604030504040204" pitchFamily="50" charset="-128"/>
                <a:ea typeface="メイリオ" panose="020B0604030504040204" pitchFamily="50" charset="-128"/>
                <a:cs typeface="Times New Roman" panose="02020603050405020304" pitchFamily="18" charset="0"/>
              </a:rPr>
              <a:t>～南島原市農林漁業体験民泊～</a:t>
            </a:r>
            <a:endParaRPr lang="ja-JP" altLang="en-US" sz="1500" b="1"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8514FA2A-9144-48BB-8A8D-ACC62BA8B2F5}"/>
              </a:ext>
            </a:extLst>
          </p:cNvPr>
          <p:cNvSpPr/>
          <p:nvPr/>
        </p:nvSpPr>
        <p:spPr>
          <a:xfrm>
            <a:off x="128844" y="2780928"/>
            <a:ext cx="4141776" cy="954107"/>
          </a:xfrm>
          <a:prstGeom prst="rect">
            <a:avLst/>
          </a:prstGeom>
        </p:spPr>
        <p:txBody>
          <a:bodyPr wrap="square">
            <a:spAutoFit/>
          </a:bodyPr>
          <a:lstStyle/>
          <a:p>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農林水産省では、国産農林水産物や農林水産業、農山漁村の魅力を発信する取組として、農林水産省の職員が</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YouTuber</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となる省公式</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YouTube</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チャンネル「</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BUZZ MAFF</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」を</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2020</a:t>
            </a:r>
            <a:r>
              <a:rPr lang="ja-JP" altLang="ja-JP" sz="1400" dirty="0">
                <a:latin typeface="メイリオ" panose="020B0604030504040204" pitchFamily="50" charset="-128"/>
                <a:ea typeface="メイリオ" panose="020B0604030504040204" pitchFamily="50" charset="-128"/>
                <a:cs typeface="Times New Roman" panose="02020603050405020304" pitchFamily="18" charset="0"/>
              </a:rPr>
              <a:t>年１月から開始</a:t>
            </a:r>
            <a:endParaRPr lang="ja-JP" altLang="en-US" sz="1400" dirty="0">
              <a:latin typeface="メイリオ" panose="020B0604030504040204" pitchFamily="50" charset="-128"/>
              <a:ea typeface="メイリオ" panose="020B0604030504040204" pitchFamily="50" charset="-128"/>
            </a:endParaRPr>
          </a:p>
        </p:txBody>
      </p:sp>
      <p:pic>
        <p:nvPicPr>
          <p:cNvPr id="46" name="図 45">
            <a:extLst>
              <a:ext uri="{FF2B5EF4-FFF2-40B4-BE49-F238E27FC236}">
                <a16:creationId xmlns:a16="http://schemas.microsoft.com/office/drawing/2014/main" id="{5AD57507-257D-4E8A-953C-6F0330C86BE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82796" y="3790178"/>
            <a:ext cx="3615042" cy="2015086"/>
          </a:xfrm>
          <a:prstGeom prst="rect">
            <a:avLst/>
          </a:prstGeom>
          <a:noFill/>
          <a:ln>
            <a:noFill/>
          </a:ln>
        </p:spPr>
      </p:pic>
      <p:sp>
        <p:nvSpPr>
          <p:cNvPr id="4" name="正方形/長方形 3">
            <a:extLst>
              <a:ext uri="{FF2B5EF4-FFF2-40B4-BE49-F238E27FC236}">
                <a16:creationId xmlns:a16="http://schemas.microsoft.com/office/drawing/2014/main" id="{36898064-52EC-4CA6-BC57-4ECEA992A9C3}"/>
              </a:ext>
            </a:extLst>
          </p:cNvPr>
          <p:cNvSpPr/>
          <p:nvPr/>
        </p:nvSpPr>
        <p:spPr>
          <a:xfrm>
            <a:off x="330267" y="5977805"/>
            <a:ext cx="2695940" cy="677108"/>
          </a:xfrm>
          <a:prstGeom prst="rect">
            <a:avLst/>
          </a:prstGeom>
        </p:spPr>
        <p:txBody>
          <a:bodyPr wrap="square">
            <a:spAutoFit/>
          </a:bodyPr>
          <a:lstStyle/>
          <a:p>
            <a:r>
              <a:rPr lang="en-US" altLang="ja-JP" sz="1400" dirty="0">
                <a:latin typeface="メイリオ" panose="020B0604030504040204" pitchFamily="50" charset="-128"/>
                <a:ea typeface="メイリオ" panose="020B0604030504040204" pitchFamily="50" charset="-128"/>
              </a:rPr>
              <a:t>YouTube</a:t>
            </a:r>
            <a:r>
              <a:rPr lang="ja-JP" altLang="en-US" sz="1400" dirty="0">
                <a:latin typeface="メイリオ" panose="020B0604030504040204" pitchFamily="50" charset="-128"/>
                <a:ea typeface="メイリオ" panose="020B0604030504040204" pitchFamily="50" charset="-128"/>
              </a:rPr>
              <a:t>チャンネル</a:t>
            </a:r>
            <a:endParaRPr lang="en-US" altLang="ja-JP" sz="1400" dirty="0">
              <a:latin typeface="メイリオ" panose="020B0604030504040204" pitchFamily="50" charset="-128"/>
              <a:ea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rPr>
              <a:t>https://www.youtube.com/channel/UCk2ryX95GgVFSTcVCH2HS2g</a:t>
            </a:r>
            <a:endParaRPr lang="ja-JP" altLang="en-US" sz="1200" dirty="0">
              <a:latin typeface="メイリオ" panose="020B0604030504040204" pitchFamily="50" charset="-128"/>
              <a:ea typeface="メイリオ" panose="020B0604030504040204" pitchFamily="50" charset="-128"/>
            </a:endParaRPr>
          </a:p>
        </p:txBody>
      </p:sp>
      <p:sp>
        <p:nvSpPr>
          <p:cNvPr id="17" name="Rectangle 2">
            <a:extLst>
              <a:ext uri="{FF2B5EF4-FFF2-40B4-BE49-F238E27FC236}">
                <a16:creationId xmlns:a16="http://schemas.microsoft.com/office/drawing/2014/main" id="{E40D8D96-0CBB-4D10-B3A5-594CD2BB36E0}"/>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400" kern="0" dirty="0">
                <a:solidFill>
                  <a:schemeClr val="tx1"/>
                </a:solidFill>
                <a:latin typeface="メイリオ" panose="020B0604030504040204" pitchFamily="50" charset="-128"/>
                <a:ea typeface="メイリオ" panose="020B0604030504040204" pitchFamily="50" charset="-128"/>
              </a:rPr>
              <a:t>農林漁業体験</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や「農泊」など</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農山漁村の魅力をアピールする取組を実施</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8A000227-3889-4F75-BB47-B4B5476CDE68}"/>
              </a:ext>
            </a:extLst>
          </p:cNvPr>
          <p:cNvPicPr>
            <a:picLocks noChangeAspect="1"/>
          </p:cNvPicPr>
          <p:nvPr/>
        </p:nvPicPr>
        <p:blipFill>
          <a:blip r:embed="rId4"/>
          <a:stretch>
            <a:fillRect/>
          </a:stretch>
        </p:blipFill>
        <p:spPr>
          <a:xfrm>
            <a:off x="2959566" y="5859702"/>
            <a:ext cx="913314" cy="913314"/>
          </a:xfrm>
          <a:prstGeom prst="rect">
            <a:avLst/>
          </a:prstGeom>
        </p:spPr>
      </p:pic>
      <p:sp>
        <p:nvSpPr>
          <p:cNvPr id="20" name="スライド番号プレースホルダー 1">
            <a:extLst>
              <a:ext uri="{FF2B5EF4-FFF2-40B4-BE49-F238E27FC236}">
                <a16:creationId xmlns:a16="http://schemas.microsoft.com/office/drawing/2014/main" id="{C1B9FDCD-2AF3-4E6E-82F9-4C3E70430C6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13004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テキスト ボックス 34">
            <a:extLst>
              <a:ext uri="{FF2B5EF4-FFF2-40B4-BE49-F238E27FC236}">
                <a16:creationId xmlns:a16="http://schemas.microsoft.com/office/drawing/2014/main" id="{1A298238-AB39-4CBE-98C2-8BEA02F238E7}"/>
              </a:ext>
            </a:extLst>
          </p:cNvPr>
          <p:cNvSpPr txBox="1"/>
          <p:nvPr/>
        </p:nvSpPr>
        <p:spPr>
          <a:xfrm>
            <a:off x="350827" y="985371"/>
            <a:ext cx="8928992" cy="1723549"/>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松江市では、</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2008</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年度から</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「給食センター１品運動」</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に取り組み、市内９つの学校給食施設（給食センター）ごとに、生産者等の指導の下、児童生徒が栽培・収穫した野菜を給食の食材として使用し、生産者との交流給食や調理実習を行っている。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児童生徒は、生き生きと農業体験に取り組み、地元食材に関心を持つきっかけに。</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a:extLst>
              <a:ext uri="{FF2B5EF4-FFF2-40B4-BE49-F238E27FC236}">
                <a16:creationId xmlns:a16="http://schemas.microsoft.com/office/drawing/2014/main" id="{45DEE498-492F-4EA1-A530-B0781C6B544B}"/>
              </a:ext>
            </a:extLst>
          </p:cNvPr>
          <p:cNvGrpSpPr/>
          <p:nvPr/>
        </p:nvGrpSpPr>
        <p:grpSpPr>
          <a:xfrm>
            <a:off x="200472" y="116632"/>
            <a:ext cx="9433048" cy="2696475"/>
            <a:chOff x="76460" y="615754"/>
            <a:chExt cx="9629068" cy="5996223"/>
          </a:xfrm>
        </p:grpSpPr>
        <p:sp>
          <p:nvSpPr>
            <p:cNvPr id="24" name="正方形/長方形 23">
              <a:extLst>
                <a:ext uri="{FF2B5EF4-FFF2-40B4-BE49-F238E27FC236}">
                  <a16:creationId xmlns:a16="http://schemas.microsoft.com/office/drawing/2014/main" id="{6699B617-51DC-4A15-BEB1-B1E6923D6294}"/>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B4020365-D449-48CA-87AA-612B84A07A4B}"/>
                </a:ext>
              </a:extLst>
            </p:cNvPr>
            <p:cNvSpPr/>
            <p:nvPr/>
          </p:nvSpPr>
          <p:spPr>
            <a:xfrm>
              <a:off x="76460" y="615757"/>
              <a:ext cx="2065434" cy="1250176"/>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正方形/長方形 33">
              <a:extLst>
                <a:ext uri="{FF2B5EF4-FFF2-40B4-BE49-F238E27FC236}">
                  <a16:creationId xmlns:a16="http://schemas.microsoft.com/office/drawing/2014/main" id="{B9D3221F-DEF7-474F-BCBA-07A19DBCE04B}"/>
                </a:ext>
              </a:extLst>
            </p:cNvPr>
            <p:cNvSpPr/>
            <p:nvPr/>
          </p:nvSpPr>
          <p:spPr>
            <a:xfrm>
              <a:off x="2167177" y="615754"/>
              <a:ext cx="7538351" cy="1250176"/>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E48F03DE-0760-4951-B8FC-C93DF7D9F4F2}"/>
              </a:ext>
            </a:extLst>
          </p:cNvPr>
          <p:cNvSpPr/>
          <p:nvPr/>
        </p:nvSpPr>
        <p:spPr>
          <a:xfrm>
            <a:off x="2248628" y="251357"/>
            <a:ext cx="5976664"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cs typeface="Times New Roman" panose="02020603050405020304" pitchFamily="18" charset="0"/>
              </a:rPr>
              <a:t>「給食センター１品運動」で気付く地域の魅力</a:t>
            </a:r>
            <a:endParaRPr lang="ja-JP" altLang="en-US" b="1" dirty="0">
              <a:latin typeface="メイリオ" panose="020B0604030504040204" pitchFamily="50" charset="-128"/>
              <a:ea typeface="メイリオ" panose="020B0604030504040204" pitchFamily="50" charset="-128"/>
            </a:endParaRPr>
          </a:p>
        </p:txBody>
      </p:sp>
      <p:grpSp>
        <p:nvGrpSpPr>
          <p:cNvPr id="10" name="グループ化 9">
            <a:extLst>
              <a:ext uri="{FF2B5EF4-FFF2-40B4-BE49-F238E27FC236}">
                <a16:creationId xmlns:a16="http://schemas.microsoft.com/office/drawing/2014/main" id="{5E9F184A-487B-4B21-8B6D-D75EFC3EA1D6}"/>
              </a:ext>
            </a:extLst>
          </p:cNvPr>
          <p:cNvGrpSpPr/>
          <p:nvPr/>
        </p:nvGrpSpPr>
        <p:grpSpPr>
          <a:xfrm>
            <a:off x="200472" y="2895838"/>
            <a:ext cx="9433048" cy="3752099"/>
            <a:chOff x="76460" y="615754"/>
            <a:chExt cx="9629068" cy="5996223"/>
          </a:xfrm>
        </p:grpSpPr>
        <p:sp>
          <p:nvSpPr>
            <p:cNvPr id="11" name="正方形/長方形 10">
              <a:extLst>
                <a:ext uri="{FF2B5EF4-FFF2-40B4-BE49-F238E27FC236}">
                  <a16:creationId xmlns:a16="http://schemas.microsoft.com/office/drawing/2014/main" id="{E7D925C0-BB03-42F7-9FB6-838BD9E8D9BD}"/>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2" name="正方形/長方形 11">
              <a:extLst>
                <a:ext uri="{FF2B5EF4-FFF2-40B4-BE49-F238E27FC236}">
                  <a16:creationId xmlns:a16="http://schemas.microsoft.com/office/drawing/2014/main" id="{CB9CAE59-44D0-4CFE-AF2C-4E3291C2E4A4}"/>
                </a:ext>
              </a:extLst>
            </p:cNvPr>
            <p:cNvSpPr/>
            <p:nvPr/>
          </p:nvSpPr>
          <p:spPr>
            <a:xfrm>
              <a:off x="76460" y="615758"/>
              <a:ext cx="2065434" cy="934555"/>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70814F74-9E87-46D4-9DDB-D1BA12ABAE82}"/>
                </a:ext>
              </a:extLst>
            </p:cNvPr>
            <p:cNvSpPr/>
            <p:nvPr/>
          </p:nvSpPr>
          <p:spPr>
            <a:xfrm>
              <a:off x="2167177" y="615754"/>
              <a:ext cx="7538351" cy="934555"/>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14" name="正方形/長方形 13">
            <a:extLst>
              <a:ext uri="{FF2B5EF4-FFF2-40B4-BE49-F238E27FC236}">
                <a16:creationId xmlns:a16="http://schemas.microsoft.com/office/drawing/2014/main" id="{048A5D95-C6EF-49DD-8818-AF7EEE2D2B55}"/>
              </a:ext>
            </a:extLst>
          </p:cNvPr>
          <p:cNvSpPr/>
          <p:nvPr/>
        </p:nvSpPr>
        <p:spPr>
          <a:xfrm>
            <a:off x="2366211" y="3032438"/>
            <a:ext cx="6912768"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cs typeface="Times New Roman" panose="02020603050405020304" pitchFamily="18" charset="0"/>
              </a:rPr>
              <a:t>庄内浜の地魚のおいしさや食文化を伝える「庄内浜文化伝道師」</a:t>
            </a:r>
            <a:endParaRPr lang="ja-JP" altLang="en-US" b="1"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19115A04-970B-4BD3-B039-916BADAF4500}"/>
              </a:ext>
            </a:extLst>
          </p:cNvPr>
          <p:cNvSpPr txBox="1"/>
          <p:nvPr/>
        </p:nvSpPr>
        <p:spPr>
          <a:xfrm>
            <a:off x="350827" y="3919115"/>
            <a:ext cx="8928992" cy="2462213"/>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山形県では、特に水産業の盛んな庄内浜（山形県庄内地域の沿岸域）において、水揚げされる地魚の「おいしさ」や食文化を伝える人を</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「庄内浜文化伝道師」として認定</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し、地魚の消費拡大につなげていく取組を実施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料理教室等で、地魚のさばき方や調理方法についての講</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師を務めるなど、各漁村や地域に伝わる庄内浜の地魚の食</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べ方や食に関わる行事、風習などの文化等について一般の</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方への情報発信、普及啓発活動を実施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a:extLst>
              <a:ext uri="{FF2B5EF4-FFF2-40B4-BE49-F238E27FC236}">
                <a16:creationId xmlns:a16="http://schemas.microsoft.com/office/drawing/2014/main" id="{73889A7B-C11B-45DB-9D6D-EE436DCF3894}"/>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326978" y="4459932"/>
            <a:ext cx="1345332" cy="1345332"/>
          </a:xfrm>
          <a:prstGeom prst="rect">
            <a:avLst/>
          </a:prstGeom>
        </p:spPr>
      </p:pic>
      <p:pic>
        <p:nvPicPr>
          <p:cNvPr id="6" name="図 5" descr="黒い背景と白い文字&#10;&#10;自動的に生成された説明">
            <a:extLst>
              <a:ext uri="{FF2B5EF4-FFF2-40B4-BE49-F238E27FC236}">
                <a16:creationId xmlns:a16="http://schemas.microsoft.com/office/drawing/2014/main" id="{76E96709-E688-4F87-BB85-96D9F8C673B1}"/>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44834" y="4924463"/>
            <a:ext cx="2034145" cy="2034145"/>
          </a:xfrm>
          <a:prstGeom prst="rect">
            <a:avLst/>
          </a:prstGeom>
        </p:spPr>
      </p:pic>
      <p:pic>
        <p:nvPicPr>
          <p:cNvPr id="8" name="図 7" descr="アイコン&#10;&#10;自動的に生成された説明">
            <a:extLst>
              <a:ext uri="{FF2B5EF4-FFF2-40B4-BE49-F238E27FC236}">
                <a16:creationId xmlns:a16="http://schemas.microsoft.com/office/drawing/2014/main" id="{FC34DE9F-7DAC-4588-83DA-824D58131A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91483" y="1342736"/>
            <a:ext cx="1438192" cy="1438192"/>
          </a:xfrm>
          <a:prstGeom prst="rect">
            <a:avLst/>
          </a:prstGeom>
        </p:spPr>
      </p:pic>
      <p:sp>
        <p:nvSpPr>
          <p:cNvPr id="20" name="スライド番号プレースホルダー 1">
            <a:extLst>
              <a:ext uri="{FF2B5EF4-FFF2-40B4-BE49-F238E27FC236}">
                <a16:creationId xmlns:a16="http://schemas.microsoft.com/office/drawing/2014/main" id="{DA8512C7-84BE-4622-8CD4-07BBD4F48142}"/>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95675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26012" y="1206083"/>
            <a:ext cx="9205864"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我が国の食料自給率は</a:t>
            </a:r>
            <a:r>
              <a:rPr lang="en-US" altLang="ja-JP" sz="1400" dirty="0">
                <a:latin typeface="メイリオ" panose="020B0604030504040204" pitchFamily="50" charset="-128"/>
                <a:ea typeface="メイリオ" panose="020B0604030504040204" pitchFamily="50" charset="-128"/>
              </a:rPr>
              <a:t>38</a:t>
            </a:r>
            <a:r>
              <a:rPr lang="ja-JP" altLang="en-US" sz="1400" dirty="0">
                <a:latin typeface="メイリオ" panose="020B0604030504040204" pitchFamily="50" charset="-128"/>
                <a:ea typeface="メイリオ" panose="020B0604030504040204" pitchFamily="50" charset="-128"/>
              </a:rPr>
              <a:t>％（カロリーベース）である一方、食品ロスが</a:t>
            </a:r>
            <a:r>
              <a:rPr lang="en-US" altLang="ja-JP" sz="1400" dirty="0">
                <a:latin typeface="メイリオ" panose="020B0604030504040204" pitchFamily="50" charset="-128"/>
                <a:ea typeface="メイリオ" panose="020B0604030504040204" pitchFamily="50" charset="-128"/>
              </a:rPr>
              <a:t>600</a:t>
            </a:r>
            <a:r>
              <a:rPr lang="ja-JP" altLang="en-US" sz="1400" dirty="0">
                <a:latin typeface="メイリオ" panose="020B0604030504040204" pitchFamily="50" charset="-128"/>
                <a:ea typeface="メイリオ" panose="020B0604030504040204" pitchFamily="50" charset="-128"/>
              </a:rPr>
              <a:t>万トン発生（食料自給率は</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年度、食品ロスは</a:t>
            </a:r>
            <a:r>
              <a:rPr lang="en-US" altLang="ja-JP" sz="1400" dirty="0">
                <a:latin typeface="メイリオ" panose="020B0604030504040204" pitchFamily="50" charset="-128"/>
                <a:ea typeface="メイリオ" panose="020B0604030504040204" pitchFamily="50" charset="-128"/>
              </a:rPr>
              <a:t>2018</a:t>
            </a:r>
            <a:r>
              <a:rPr lang="ja-JP" altLang="en-US" sz="1400" dirty="0">
                <a:latin typeface="メイリオ" panose="020B0604030504040204" pitchFamily="50" charset="-128"/>
                <a:ea typeface="メイリオ" panose="020B0604030504040204" pitchFamily="50" charset="-128"/>
              </a:rPr>
              <a:t>年度の値）。 </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179234" y="1000280"/>
            <a:ext cx="9439702" cy="87645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23190" y="1700808"/>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8" name="テキスト ボックス 2">
            <a:extLst>
              <a:ext uri="{FF2B5EF4-FFF2-40B4-BE49-F238E27FC236}">
                <a16:creationId xmlns:a16="http://schemas.microsoft.com/office/drawing/2014/main" id="{43240CF9-CC58-412A-9AA9-905238CEAD5C}"/>
              </a:ext>
            </a:extLst>
          </p:cNvPr>
          <p:cNvSpPr txBox="1">
            <a:spLocks noChangeArrowheads="1"/>
          </p:cNvSpPr>
          <p:nvPr/>
        </p:nvSpPr>
        <p:spPr bwMode="auto">
          <a:xfrm>
            <a:off x="6789286" y="5734169"/>
            <a:ext cx="2742590" cy="40011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資料：総務省人口推計（</a:t>
            </a:r>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2018</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年</a:t>
            </a:r>
            <a:r>
              <a:rPr 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10</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月１日）平成</a:t>
            </a:r>
            <a:r>
              <a:rPr 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30</a:t>
            </a: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年度食料需給表</a:t>
            </a:r>
            <a:endParaRPr lang="ja-JP" sz="12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9" name="図 8">
            <a:extLst>
              <a:ext uri="{FF2B5EF4-FFF2-40B4-BE49-F238E27FC236}">
                <a16:creationId xmlns:a16="http://schemas.microsoft.com/office/drawing/2014/main" id="{C3A022DE-6E27-4FA2-A068-4FC43DB1278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02419" y="2351625"/>
            <a:ext cx="3119097" cy="3294531"/>
          </a:xfrm>
          <a:prstGeom prst="rect">
            <a:avLst/>
          </a:prstGeom>
          <a:noFill/>
          <a:ln>
            <a:noFill/>
          </a:ln>
        </p:spPr>
      </p:pic>
      <p:sp>
        <p:nvSpPr>
          <p:cNvPr id="12" name="テキスト ボックス 2256">
            <a:extLst>
              <a:ext uri="{FF2B5EF4-FFF2-40B4-BE49-F238E27FC236}">
                <a16:creationId xmlns:a16="http://schemas.microsoft.com/office/drawing/2014/main" id="{6282A235-B1A8-4CAF-A080-41D0E50C64E2}"/>
              </a:ext>
            </a:extLst>
          </p:cNvPr>
          <p:cNvSpPr txBox="1"/>
          <p:nvPr/>
        </p:nvSpPr>
        <p:spPr>
          <a:xfrm>
            <a:off x="1988818" y="2387681"/>
            <a:ext cx="2962275"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我が国の食料自給率の推移</a:t>
            </a:r>
            <a:endParaRPr lang="ja-JP" sz="2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テキスト ボックス 2258">
            <a:extLst>
              <a:ext uri="{FF2B5EF4-FFF2-40B4-BE49-F238E27FC236}">
                <a16:creationId xmlns:a16="http://schemas.microsoft.com/office/drawing/2014/main" id="{5358C1C6-0D85-4124-AE1F-10C3376700DF}"/>
              </a:ext>
            </a:extLst>
          </p:cNvPr>
          <p:cNvSpPr txBox="1"/>
          <p:nvPr/>
        </p:nvSpPr>
        <p:spPr>
          <a:xfrm>
            <a:off x="2159402" y="5734169"/>
            <a:ext cx="2171700" cy="314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資料：農林水産省「食料需給表」</a:t>
            </a:r>
            <a:endParaRPr lang="ja-JP" sz="12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4" name="Rectangle 2">
            <a:extLst>
              <a:ext uri="{FF2B5EF4-FFF2-40B4-BE49-F238E27FC236}">
                <a16:creationId xmlns:a16="http://schemas.microsoft.com/office/drawing/2014/main" id="{E3C9F2E7-3A36-46C8-BDCF-C2654B14159D}"/>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日本食料自給率は</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38</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a:t>
            </a: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カロリーベース）、食品ロスは</a:t>
            </a:r>
            <a:r>
              <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600</a:t>
            </a:r>
            <a:r>
              <a:rPr lang="ja-JP" altLang="en-US" sz="2400" kern="0" dirty="0">
                <a:solidFill>
                  <a:schemeClr val="tx1"/>
                </a:solidFill>
                <a:latin typeface="メイリオ" panose="020B0604030504040204" pitchFamily="50" charset="-128"/>
                <a:ea typeface="メイリオ" panose="020B0604030504040204" pitchFamily="50" charset="-128"/>
              </a:rPr>
              <a:t>万トン</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C0E24EE6-EAA6-4411-8F1B-CF7B8A10EEA5}"/>
              </a:ext>
            </a:extLst>
          </p:cNvPr>
          <p:cNvPicPr>
            <a:picLocks noChangeAspect="1"/>
          </p:cNvPicPr>
          <p:nvPr/>
        </p:nvPicPr>
        <p:blipFill>
          <a:blip r:embed="rId4"/>
          <a:stretch>
            <a:fillRect/>
          </a:stretch>
        </p:blipFill>
        <p:spPr>
          <a:xfrm>
            <a:off x="128464" y="2849437"/>
            <a:ext cx="6233577" cy="2401784"/>
          </a:xfrm>
          <a:prstGeom prst="rect">
            <a:avLst/>
          </a:prstGeom>
        </p:spPr>
      </p:pic>
      <p:sp>
        <p:nvSpPr>
          <p:cNvPr id="16" name="スライド番号プレースホルダー 1">
            <a:extLst>
              <a:ext uri="{FF2B5EF4-FFF2-40B4-BE49-F238E27FC236}">
                <a16:creationId xmlns:a16="http://schemas.microsoft.com/office/drawing/2014/main" id="{719D7CF1-7B01-4AAB-BEEF-93A04BF16C2C}"/>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79037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0068" y="1178749"/>
            <a:ext cx="9205864"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生産・流通・消費等の過程で発生する未利用食品について、食品企業や生産現場等からの寄附を受けて、必要としている人や施設等に提供するフードバンク活動が広がりつつある。</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食品ロスの削減に関する取組として、フォトコンテスト等を開催</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1010994"/>
            <a:ext cx="9439702" cy="121290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17709" y="179265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26" name="テキスト ボックス 25">
            <a:extLst>
              <a:ext uri="{FF2B5EF4-FFF2-40B4-BE49-F238E27FC236}">
                <a16:creationId xmlns:a16="http://schemas.microsoft.com/office/drawing/2014/main" id="{943C5FA6-1863-403E-BE5B-E482F3CB1AC1}"/>
              </a:ext>
            </a:extLst>
          </p:cNvPr>
          <p:cNvSpPr txBox="1"/>
          <p:nvPr/>
        </p:nvSpPr>
        <p:spPr>
          <a:xfrm>
            <a:off x="1352600" y="2520358"/>
            <a:ext cx="4720882"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食品ロスの削減に関する取組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a:extLst>
              <a:ext uri="{FF2B5EF4-FFF2-40B4-BE49-F238E27FC236}">
                <a16:creationId xmlns:a16="http://schemas.microsoft.com/office/drawing/2014/main" id="{A7F162CD-D0C4-47F1-AE7B-44C1095F6E29}"/>
              </a:ext>
            </a:extLst>
          </p:cNvPr>
          <p:cNvSpPr txBox="1"/>
          <p:nvPr/>
        </p:nvSpPr>
        <p:spPr>
          <a:xfrm>
            <a:off x="380928" y="3118731"/>
            <a:ext cx="5136798" cy="4001095"/>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消費者庁では、賞味期限の正しい理解を促進する観点から、「「賞味期限」の愛称・通称コンテスト」を実施。</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「おいしいめやす」</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が内閣府特命担当大臣（消費者及び食品安全）賞を受賞</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あわせて、「私の食品ロス削減スローガン</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&amp;</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フォトコンテスト」も実施し、</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「でこぼこやさいに魔法をかけて」</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が内閣府特命担当大臣</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消費者及び食品安全</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賞を受賞</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環境省では、消費者庁、農林水産省、ドギーバッグ普及委員会と共催して、飲食店等における食べ残し持ち帰り行為の名称等を公募する「</a:t>
            </a:r>
            <a:r>
              <a:rPr lang="en-US" altLang="ja-JP" sz="1300" dirty="0">
                <a:latin typeface="メイリオ" panose="020B0604030504040204" pitchFamily="50" charset="-128"/>
                <a:ea typeface="メイリオ" panose="020B0604030504040204" pitchFamily="50" charset="-128"/>
                <a:cs typeface="メイリオ" panose="020B0604030504040204" pitchFamily="50" charset="-128"/>
              </a:rPr>
              <a:t>New</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ドギーバッグアイデアコンテスト」を実施</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ドギーバッグによる持ち帰りに代わる新たなネーミングとして</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b="1" dirty="0" err="1">
                <a:latin typeface="メイリオ" panose="020B0604030504040204" pitchFamily="50" charset="-128"/>
                <a:ea typeface="メイリオ" panose="020B0604030504040204" pitchFamily="50" charset="-128"/>
                <a:cs typeface="メイリオ" panose="020B0604030504040204" pitchFamily="50" charset="-128"/>
              </a:rPr>
              <a:t>mottECO</a:t>
            </a:r>
            <a:r>
              <a:rPr lang="ja-JP" altLang="en-US" sz="1300" b="1" dirty="0">
                <a:latin typeface="メイリオ" panose="020B0604030504040204" pitchFamily="50" charset="-128"/>
                <a:ea typeface="メイリオ" panose="020B0604030504040204" pitchFamily="50" charset="-128"/>
                <a:cs typeface="メイリオ" panose="020B0604030504040204" pitchFamily="50" charset="-128"/>
              </a:rPr>
              <a:t>（モッテコ）」</a:t>
            </a:r>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を大賞として選定</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3" name="図 32">
            <a:extLst>
              <a:ext uri="{FF2B5EF4-FFF2-40B4-BE49-F238E27FC236}">
                <a16:creationId xmlns:a16="http://schemas.microsoft.com/office/drawing/2014/main" id="{608CC7FC-AE3D-4285-9AF3-253ED1E522D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419171" y="3250546"/>
            <a:ext cx="1150371" cy="1308704"/>
          </a:xfrm>
          <a:prstGeom prst="rect">
            <a:avLst/>
          </a:prstGeom>
          <a:ln>
            <a:solidFill>
              <a:sysClr val="windowText" lastClr="000000"/>
            </a:solidFill>
          </a:ln>
        </p:spPr>
      </p:pic>
      <p:pic>
        <p:nvPicPr>
          <p:cNvPr id="37" name="図 36">
            <a:extLst>
              <a:ext uri="{FF2B5EF4-FFF2-40B4-BE49-F238E27FC236}">
                <a16:creationId xmlns:a16="http://schemas.microsoft.com/office/drawing/2014/main" id="{019FC20D-B75D-4883-8195-269378EFC52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509300" y="5046722"/>
            <a:ext cx="1242382" cy="810614"/>
          </a:xfrm>
          <a:prstGeom prst="rect">
            <a:avLst/>
          </a:prstGeom>
          <a:ln>
            <a:solidFill>
              <a:sysClr val="windowText" lastClr="000000"/>
            </a:solidFill>
          </a:ln>
        </p:spPr>
      </p:pic>
      <p:sp>
        <p:nvSpPr>
          <p:cNvPr id="38" name="テキスト ボックス 2052">
            <a:extLst>
              <a:ext uri="{FF2B5EF4-FFF2-40B4-BE49-F238E27FC236}">
                <a16:creationId xmlns:a16="http://schemas.microsoft.com/office/drawing/2014/main" id="{57771FAD-906F-4F6C-BFF1-B501C0893087}"/>
              </a:ext>
            </a:extLst>
          </p:cNvPr>
          <p:cNvSpPr txBox="1"/>
          <p:nvPr/>
        </p:nvSpPr>
        <p:spPr>
          <a:xfrm>
            <a:off x="6091169" y="5931300"/>
            <a:ext cx="2133600"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コンテストでネーミングの大賞を</a:t>
            </a:r>
          </a:p>
          <a:p>
            <a:pPr algn="ctr">
              <a:spcAft>
                <a:spcPts val="0"/>
              </a:spcAft>
            </a:pP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受賞した「</a:t>
            </a:r>
            <a:r>
              <a:rPr lang="en-US" sz="900" kern="100" dirty="0" err="1">
                <a:effectLst/>
                <a:latin typeface="メイリオ" panose="020B0604030504040204" pitchFamily="50" charset="-128"/>
                <a:ea typeface="メイリオ" panose="020B0604030504040204" pitchFamily="50" charset="-128"/>
                <a:cs typeface="Times New Roman" panose="02020603050405020304" pitchFamily="18" charset="0"/>
              </a:rPr>
              <a:t>mottECO</a:t>
            </a:r>
            <a:r>
              <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」のロゴマーク</a:t>
            </a:r>
          </a:p>
          <a:p>
            <a:pPr algn="ctr">
              <a:spcAft>
                <a:spcPts val="0"/>
              </a:spcAft>
            </a:pP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9" name="図 38">
            <a:extLst>
              <a:ext uri="{FF2B5EF4-FFF2-40B4-BE49-F238E27FC236}">
                <a16:creationId xmlns:a16="http://schemas.microsoft.com/office/drawing/2014/main" id="{34EDE67E-7137-4122-BAAA-F32F3DA60AC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232228" y="3762661"/>
            <a:ext cx="1242382" cy="1504539"/>
          </a:xfrm>
          <a:prstGeom prst="rect">
            <a:avLst/>
          </a:prstGeom>
          <a:ln>
            <a:solidFill>
              <a:sysClr val="windowText" lastClr="000000"/>
            </a:solidFill>
          </a:ln>
        </p:spPr>
      </p:pic>
      <p:sp>
        <p:nvSpPr>
          <p:cNvPr id="41" name="テキスト ボックス 2052">
            <a:extLst>
              <a:ext uri="{FF2B5EF4-FFF2-40B4-BE49-F238E27FC236}">
                <a16:creationId xmlns:a16="http://schemas.microsoft.com/office/drawing/2014/main" id="{4B0F5D89-4884-4C64-903D-3524E56372C2}"/>
              </a:ext>
            </a:extLst>
          </p:cNvPr>
          <p:cNvSpPr txBox="1"/>
          <p:nvPr/>
        </p:nvSpPr>
        <p:spPr>
          <a:xfrm>
            <a:off x="5625976" y="4636311"/>
            <a:ext cx="2665204"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「賞味期限」の愛称・通称コンテスト</a:t>
            </a:r>
            <a:endParaRPr lang="en-US" alt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spcAft>
                <a:spcPts val="0"/>
              </a:spcAft>
            </a:pP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2" name="テキスト ボックス 2052">
            <a:extLst>
              <a:ext uri="{FF2B5EF4-FFF2-40B4-BE49-F238E27FC236}">
                <a16:creationId xmlns:a16="http://schemas.microsoft.com/office/drawing/2014/main" id="{8A1E3085-3330-40F1-893D-EC0B79A5324C}"/>
              </a:ext>
            </a:extLst>
          </p:cNvPr>
          <p:cNvSpPr txBox="1"/>
          <p:nvPr/>
        </p:nvSpPr>
        <p:spPr>
          <a:xfrm>
            <a:off x="8121352" y="5400865"/>
            <a:ext cx="1584176" cy="45002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私の食品ロス削減スローガン</a:t>
            </a:r>
            <a:r>
              <a:rPr lang="en-US" alt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&amp;</a:t>
            </a: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フォトコンテスト</a:t>
            </a:r>
            <a:endParaRPr lang="en-US" altLang="ja-JP" sz="9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ctr">
              <a:spcAft>
                <a:spcPts val="0"/>
              </a:spcAft>
            </a:pP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nvGrpSpPr>
          <p:cNvPr id="21" name="グループ化 20">
            <a:extLst>
              <a:ext uri="{FF2B5EF4-FFF2-40B4-BE49-F238E27FC236}">
                <a16:creationId xmlns:a16="http://schemas.microsoft.com/office/drawing/2014/main" id="{7DEA5FF6-79E3-4CAB-B8C8-6E231348C027}"/>
              </a:ext>
            </a:extLst>
          </p:cNvPr>
          <p:cNvGrpSpPr/>
          <p:nvPr/>
        </p:nvGrpSpPr>
        <p:grpSpPr>
          <a:xfrm>
            <a:off x="99915" y="2407848"/>
            <a:ext cx="9706170" cy="4255501"/>
            <a:chOff x="76460" y="615753"/>
            <a:chExt cx="9629068" cy="5996224"/>
          </a:xfrm>
        </p:grpSpPr>
        <p:sp>
          <p:nvSpPr>
            <p:cNvPr id="22" name="正方形/長方形 21">
              <a:extLst>
                <a:ext uri="{FF2B5EF4-FFF2-40B4-BE49-F238E27FC236}">
                  <a16:creationId xmlns:a16="http://schemas.microsoft.com/office/drawing/2014/main" id="{07CBEF42-6160-4A5E-91CB-E5DB977576DB}"/>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4A8F5101-F1DB-4267-A3DF-9216CFEBCB07}"/>
                </a:ext>
              </a:extLst>
            </p:cNvPr>
            <p:cNvSpPr/>
            <p:nvPr/>
          </p:nvSpPr>
          <p:spPr>
            <a:xfrm>
              <a:off x="76460" y="615753"/>
              <a:ext cx="1132124" cy="742481"/>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4" name="正方形/長方形 23">
              <a:extLst>
                <a:ext uri="{FF2B5EF4-FFF2-40B4-BE49-F238E27FC236}">
                  <a16:creationId xmlns:a16="http://schemas.microsoft.com/office/drawing/2014/main" id="{689F847E-EAC1-441A-B5F0-15C744557C3C}"/>
                </a:ext>
              </a:extLst>
            </p:cNvPr>
            <p:cNvSpPr/>
            <p:nvPr/>
          </p:nvSpPr>
          <p:spPr>
            <a:xfrm>
              <a:off x="1208584" y="615755"/>
              <a:ext cx="8496944" cy="750868"/>
            </a:xfrm>
            <a:prstGeom prst="rect">
              <a:avLst/>
            </a:prstGeom>
            <a:noFill/>
            <a:ln w="28575" cap="flat" cmpd="sng" algn="ctr">
              <a:solidFill>
                <a:srgbClr val="FFC000"/>
              </a:solidFill>
              <a:prstDash val="solid"/>
            </a:ln>
            <a:effectLst/>
          </p:spPr>
          <p:txBody>
            <a:bodyPr tIns="108000" bIns="0" rtlCol="0" anchor="ctr"/>
            <a:lstStyle/>
            <a:p>
              <a:pPr>
                <a:defRPr/>
              </a:pPr>
              <a:endPar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Rectangle 2">
            <a:extLst>
              <a:ext uri="{FF2B5EF4-FFF2-40B4-BE49-F238E27FC236}">
                <a16:creationId xmlns:a16="http://schemas.microsoft.com/office/drawing/2014/main" id="{6B69CB61-CAAD-4F06-9C20-6B44CA76CC62}"/>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食品ロスを削減するための取組を実施</a:t>
            </a:r>
            <a:endParaRPr kumimoji="1" lang="en-US" altLang="ja-JP" sz="24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8" name="スライド番号プレースホルダー 1">
            <a:extLst>
              <a:ext uri="{FF2B5EF4-FFF2-40B4-BE49-F238E27FC236}">
                <a16:creationId xmlns:a16="http://schemas.microsoft.com/office/drawing/2014/main" id="{519FD759-43A4-4C14-A08B-8AD42C168578}"/>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6239541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2155</Words>
  <Application>Microsoft Office PowerPoint</Application>
  <PresentationFormat>A4 210 x 297 mm</PresentationFormat>
  <Paragraphs>156</Paragraphs>
  <Slides>12</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12</vt:i4>
      </vt:variant>
    </vt:vector>
  </HeadingPairs>
  <TitlesOfParts>
    <vt:vector size="20" baseType="lpstr">
      <vt:lpstr>HGPｺﾞｼｯｸM</vt:lpstr>
      <vt:lpstr>HG丸ｺﾞｼｯｸM-PRO</vt:lpstr>
      <vt:lpstr>ＭＳ 明朝</vt:lpstr>
      <vt:lpstr>メイリオ</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2021-09-28T04:25:00Z</dcterms:created>
  <dcterms:modified xsi:type="dcterms:W3CDTF">2021-09-29T23:57:20Z</dcterms:modified>
</cp:coreProperties>
</file>