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removePersonalInfoOnSave="1" saveSubsetFonts="1">
  <p:sldMasterIdLst>
    <p:sldMasterId id="2147483684" r:id="rId1"/>
  </p:sldMasterIdLst>
  <p:notesMasterIdLst>
    <p:notesMasterId r:id="rId20"/>
  </p:notesMasterIdLst>
  <p:handoutMasterIdLst>
    <p:handoutMasterId r:id="rId21"/>
  </p:handoutMasterIdLst>
  <p:sldIdLst>
    <p:sldId id="622" r:id="rId2"/>
    <p:sldId id="652" r:id="rId3"/>
    <p:sldId id="653" r:id="rId4"/>
    <p:sldId id="617" r:id="rId5"/>
    <p:sldId id="630" r:id="rId6"/>
    <p:sldId id="649" r:id="rId7"/>
    <p:sldId id="650" r:id="rId8"/>
    <p:sldId id="623" r:id="rId9"/>
    <p:sldId id="359" r:id="rId10"/>
    <p:sldId id="625" r:id="rId11"/>
    <p:sldId id="576" r:id="rId12"/>
    <p:sldId id="624" r:id="rId13"/>
    <p:sldId id="599" r:id="rId14"/>
    <p:sldId id="621" r:id="rId15"/>
    <p:sldId id="627" r:id="rId16"/>
    <p:sldId id="628" r:id="rId17"/>
    <p:sldId id="602" r:id="rId18"/>
    <p:sldId id="629" r:id="rId19"/>
  </p:sldIdLst>
  <p:sldSz cx="9906000" cy="6858000" type="A4"/>
  <p:notesSz cx="7099300" cy="102346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13" userDrawn="1">
          <p15:clr>
            <a:srgbClr val="A4A3A4"/>
          </p15:clr>
        </p15:guide>
        <p15:guide id="2" pos="2167" userDrawn="1">
          <p15:clr>
            <a:srgbClr val="A4A3A4"/>
          </p15:clr>
        </p15:guide>
        <p15:guide id="3" orient="horz" pos="2296" userDrawn="1">
          <p15:clr>
            <a:srgbClr val="A4A3A4"/>
          </p15:clr>
        </p15:guide>
        <p15:guide id="4" pos="3120">
          <p15:clr>
            <a:srgbClr val="A4A3A4"/>
          </p15:clr>
        </p15:guide>
        <p15:guide id="6" orient="horz" pos="2205" userDrawn="1">
          <p15:clr>
            <a:srgbClr val="A4A3A4"/>
          </p15:clr>
        </p15:guide>
      </p15:sldGuideLst>
    </p:ext>
    <p:ext uri="{2D200454-40CA-4A62-9FC3-DE9A4176ACB9}">
      <p15:notesGuideLst xmlns:p15="http://schemas.microsoft.com/office/powerpoint/2012/main">
        <p15:guide id="1" orient="horz" pos="3224" userDrawn="1">
          <p15:clr>
            <a:srgbClr val="A4A3A4"/>
          </p15:clr>
        </p15:guide>
        <p15:guide id="2" pos="2237"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3" name="作成者"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66"/>
    <a:srgbClr val="FFCCFF"/>
    <a:srgbClr val="99FF99"/>
    <a:srgbClr val="FFB7B9"/>
    <a:srgbClr val="FFFFCC"/>
    <a:srgbClr val="FFF5E0"/>
    <a:srgbClr val="00FF00"/>
    <a:srgbClr val="FF00FF"/>
    <a:srgbClr val="FFF2CC"/>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261" autoAdjust="0"/>
    <p:restoredTop sz="96224" autoAdjust="0"/>
  </p:normalViewPr>
  <p:slideViewPr>
    <p:cSldViewPr>
      <p:cViewPr varScale="1">
        <p:scale>
          <a:sx n="100" d="100"/>
          <a:sy n="100" d="100"/>
        </p:scale>
        <p:origin x="336" y="62"/>
      </p:cViewPr>
      <p:guideLst>
        <p:guide orient="horz" pos="3113"/>
        <p:guide pos="2167"/>
        <p:guide orient="horz" pos="2296"/>
        <p:guide pos="3120"/>
        <p:guide orient="horz" pos="2205"/>
      </p:guideLst>
    </p:cSldViewPr>
  </p:slideViewPr>
  <p:outlineViewPr>
    <p:cViewPr>
      <p:scale>
        <a:sx n="33" d="100"/>
        <a:sy n="33" d="100"/>
      </p:scale>
      <p:origin x="0" y="1440"/>
    </p:cViewPr>
  </p:outlineViewPr>
  <p:notesTextViewPr>
    <p:cViewPr>
      <p:scale>
        <a:sx n="100" d="100"/>
        <a:sy n="100" d="100"/>
      </p:scale>
      <p:origin x="0" y="0"/>
    </p:cViewPr>
  </p:notesTextViewPr>
  <p:sorterViewPr>
    <p:cViewPr>
      <p:scale>
        <a:sx n="150" d="100"/>
        <a:sy n="150" d="100"/>
      </p:scale>
      <p:origin x="0" y="-6822"/>
    </p:cViewPr>
  </p:sorterViewPr>
  <p:notesViewPr>
    <p:cSldViewPr showGuides="1">
      <p:cViewPr varScale="1">
        <p:scale>
          <a:sx n="81" d="100"/>
          <a:sy n="81" d="100"/>
        </p:scale>
        <p:origin x="-1422" y="-252"/>
      </p:cViewPr>
      <p:guideLst>
        <p:guide orient="horz" pos="3224"/>
        <p:guide pos="2237"/>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6" y="1"/>
            <a:ext cx="3076364" cy="511731"/>
          </a:xfrm>
          <a:prstGeom prst="rect">
            <a:avLst/>
          </a:prstGeom>
        </p:spPr>
        <p:txBody>
          <a:bodyPr vert="horz" lIns="95456" tIns="47728" rIns="95456" bIns="47728"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4021297" y="1"/>
            <a:ext cx="3076364" cy="511731"/>
          </a:xfrm>
          <a:prstGeom prst="rect">
            <a:avLst/>
          </a:prstGeom>
        </p:spPr>
        <p:txBody>
          <a:bodyPr vert="horz" lIns="95456" tIns="47728" rIns="95456" bIns="47728" rtlCol="0"/>
          <a:lstStyle>
            <a:lvl1pPr algn="r">
              <a:defRPr sz="1200"/>
            </a:lvl1pPr>
          </a:lstStyle>
          <a:p>
            <a:endParaRPr kumimoji="1" lang="ja-JP" altLang="en-US" dirty="0"/>
          </a:p>
        </p:txBody>
      </p:sp>
      <p:sp>
        <p:nvSpPr>
          <p:cNvPr id="4" name="フッター プレースホルダー 3"/>
          <p:cNvSpPr>
            <a:spLocks noGrp="1"/>
          </p:cNvSpPr>
          <p:nvPr>
            <p:ph type="ftr" sz="quarter" idx="2"/>
          </p:nvPr>
        </p:nvSpPr>
        <p:spPr>
          <a:xfrm>
            <a:off x="6" y="9721109"/>
            <a:ext cx="3076364" cy="511731"/>
          </a:xfrm>
          <a:prstGeom prst="rect">
            <a:avLst/>
          </a:prstGeom>
        </p:spPr>
        <p:txBody>
          <a:bodyPr vert="horz" lIns="95456" tIns="47728" rIns="95456" bIns="47728"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4021297" y="9721109"/>
            <a:ext cx="3076364" cy="511731"/>
          </a:xfrm>
          <a:prstGeom prst="rect">
            <a:avLst/>
          </a:prstGeom>
        </p:spPr>
        <p:txBody>
          <a:bodyPr vert="horz" lIns="95456" tIns="47728" rIns="95456" bIns="47728" rtlCol="0" anchor="b"/>
          <a:lstStyle>
            <a:lvl1pPr algn="r">
              <a:defRPr sz="1200"/>
            </a:lvl1pPr>
          </a:lstStyle>
          <a:p>
            <a:fld id="{35CA89B1-3C82-4AE5-A5C6-5244B37741B7}" type="slidenum">
              <a:rPr kumimoji="1" lang="ja-JP" altLang="en-US" smtClean="0"/>
              <a:t>‹#›</a:t>
            </a:fld>
            <a:endParaRPr kumimoji="1" lang="ja-JP" altLang="en-US"/>
          </a:p>
        </p:txBody>
      </p:sp>
    </p:spTree>
    <p:extLst>
      <p:ext uri="{BB962C8B-B14F-4D97-AF65-F5344CB8AC3E}">
        <p14:creationId xmlns:p14="http://schemas.microsoft.com/office/powerpoint/2010/main" val="140173065"/>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6" y="1"/>
            <a:ext cx="3076364" cy="511731"/>
          </a:xfrm>
          <a:prstGeom prst="rect">
            <a:avLst/>
          </a:prstGeom>
        </p:spPr>
        <p:txBody>
          <a:bodyPr vert="horz" lIns="95456" tIns="47728" rIns="95456" bIns="47728" rtlCol="0"/>
          <a:lstStyle>
            <a:lvl1pPr algn="l">
              <a:defRPr sz="1200"/>
            </a:lvl1pPr>
          </a:lstStyle>
          <a:p>
            <a:endParaRPr kumimoji="1" lang="ja-JP" altLang="en-US"/>
          </a:p>
        </p:txBody>
      </p:sp>
      <p:sp>
        <p:nvSpPr>
          <p:cNvPr id="3" name="日付プレースホルダー 2"/>
          <p:cNvSpPr>
            <a:spLocks noGrp="1"/>
          </p:cNvSpPr>
          <p:nvPr>
            <p:ph type="dt" idx="1"/>
          </p:nvPr>
        </p:nvSpPr>
        <p:spPr>
          <a:xfrm>
            <a:off x="4021297" y="1"/>
            <a:ext cx="3076364" cy="511731"/>
          </a:xfrm>
          <a:prstGeom prst="rect">
            <a:avLst/>
          </a:prstGeom>
        </p:spPr>
        <p:txBody>
          <a:bodyPr vert="horz" lIns="95456" tIns="47728" rIns="95456" bIns="47728" rtlCol="0"/>
          <a:lstStyle>
            <a:lvl1pPr algn="r">
              <a:defRPr sz="1200"/>
            </a:lvl1pPr>
          </a:lstStyle>
          <a:p>
            <a:endParaRPr kumimoji="1" lang="ja-JP" altLang="en-US" dirty="0"/>
          </a:p>
        </p:txBody>
      </p:sp>
      <p:sp>
        <p:nvSpPr>
          <p:cNvPr id="4" name="スライド イメージ プレースホルダー 3"/>
          <p:cNvSpPr>
            <a:spLocks noGrp="1" noRot="1" noChangeAspect="1"/>
          </p:cNvSpPr>
          <p:nvPr>
            <p:ph type="sldImg" idx="2"/>
          </p:nvPr>
        </p:nvSpPr>
        <p:spPr>
          <a:xfrm>
            <a:off x="776288" y="766763"/>
            <a:ext cx="5546725" cy="3840162"/>
          </a:xfrm>
          <a:prstGeom prst="rect">
            <a:avLst/>
          </a:prstGeom>
          <a:noFill/>
          <a:ln w="12700">
            <a:solidFill>
              <a:prstClr val="black"/>
            </a:solidFill>
          </a:ln>
        </p:spPr>
        <p:txBody>
          <a:bodyPr vert="horz" lIns="95456" tIns="47728" rIns="95456" bIns="47728" rtlCol="0" anchor="ctr"/>
          <a:lstStyle/>
          <a:p>
            <a:endParaRPr lang="ja-JP" altLang="en-US"/>
          </a:p>
        </p:txBody>
      </p:sp>
      <p:sp>
        <p:nvSpPr>
          <p:cNvPr id="5" name="ノート プレースホルダー 4"/>
          <p:cNvSpPr>
            <a:spLocks noGrp="1"/>
          </p:cNvSpPr>
          <p:nvPr>
            <p:ph type="body" sz="quarter" idx="3"/>
          </p:nvPr>
        </p:nvSpPr>
        <p:spPr>
          <a:xfrm>
            <a:off x="709931" y="4861443"/>
            <a:ext cx="5679440" cy="4605576"/>
          </a:xfrm>
          <a:prstGeom prst="rect">
            <a:avLst/>
          </a:prstGeom>
        </p:spPr>
        <p:txBody>
          <a:bodyPr vert="horz" lIns="95456" tIns="47728" rIns="95456" bIns="47728"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6" y="9721109"/>
            <a:ext cx="3076364" cy="511731"/>
          </a:xfrm>
          <a:prstGeom prst="rect">
            <a:avLst/>
          </a:prstGeom>
        </p:spPr>
        <p:txBody>
          <a:bodyPr vert="horz" lIns="95456" tIns="47728" rIns="95456" bIns="47728"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4021297" y="9721109"/>
            <a:ext cx="3076364" cy="511731"/>
          </a:xfrm>
          <a:prstGeom prst="rect">
            <a:avLst/>
          </a:prstGeom>
        </p:spPr>
        <p:txBody>
          <a:bodyPr vert="horz" lIns="95456" tIns="47728" rIns="95456" bIns="47728" rtlCol="0" anchor="b"/>
          <a:lstStyle>
            <a:lvl1pPr algn="r">
              <a:defRPr sz="1200"/>
            </a:lvl1pPr>
          </a:lstStyle>
          <a:p>
            <a:fld id="{106E1156-F528-49F4-B90E-A183DA803145}" type="slidenum">
              <a:rPr kumimoji="1" lang="ja-JP" altLang="en-US" smtClean="0"/>
              <a:t>‹#›</a:t>
            </a:fld>
            <a:endParaRPr kumimoji="1" lang="ja-JP" altLang="en-US"/>
          </a:p>
        </p:txBody>
      </p:sp>
    </p:spTree>
    <p:extLst>
      <p:ext uri="{BB962C8B-B14F-4D97-AF65-F5344CB8AC3E}">
        <p14:creationId xmlns:p14="http://schemas.microsoft.com/office/powerpoint/2010/main" val="2687153761"/>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スライド イメージ プレースホルダ 1"/>
          <p:cNvSpPr>
            <a:spLocks noGrp="1" noRot="1" noChangeAspect="1" noTextEdit="1"/>
          </p:cNvSpPr>
          <p:nvPr>
            <p:ph type="sldImg"/>
          </p:nvPr>
        </p:nvSpPr>
        <p:spPr bwMode="auto">
          <a:noFill/>
          <a:ln>
            <a:solidFill>
              <a:srgbClr val="000000"/>
            </a:solidFill>
            <a:miter lim="800000"/>
            <a:headEnd/>
            <a:tailEnd/>
          </a:ln>
        </p:spPr>
      </p:sp>
      <p:sp>
        <p:nvSpPr>
          <p:cNvPr id="202755" name="ノート プレースホルダ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ja-JP" altLang="en-US"/>
          </a:p>
        </p:txBody>
      </p:sp>
    </p:spTree>
    <p:extLst>
      <p:ext uri="{BB962C8B-B14F-4D97-AF65-F5344CB8AC3E}">
        <p14:creationId xmlns:p14="http://schemas.microsoft.com/office/powerpoint/2010/main" val="27753138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76288" y="766763"/>
            <a:ext cx="5546725" cy="3840162"/>
          </a:xfrm>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4825770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11200" y="744538"/>
            <a:ext cx="5384800" cy="3729037"/>
          </a:xfrm>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2033533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76288" y="766763"/>
            <a:ext cx="5546725" cy="3840162"/>
          </a:xfrm>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15203646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76288" y="766763"/>
            <a:ext cx="5546725" cy="3840162"/>
          </a:xfrm>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2086039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2130427"/>
            <a:ext cx="84201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AD81A5B2-CED6-4B8D-AA12-4F8C425E7D53}" type="datetime1">
              <a:rPr kumimoji="1" lang="ja-JP" altLang="en-US" smtClean="0"/>
              <a:t>2021/9/30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4452A23-BFEA-43FD-98FB-69091C0AE9EE}" type="slidenum">
              <a:rPr kumimoji="1" lang="ja-JP" altLang="en-US" smtClean="0"/>
              <a:pPr/>
              <a:t>‹#›</a:t>
            </a:fld>
            <a:endParaRPr kumimoji="1" lang="ja-JP" altLang="en-US"/>
          </a:p>
        </p:txBody>
      </p:sp>
    </p:spTree>
    <p:extLst>
      <p:ext uri="{BB962C8B-B14F-4D97-AF65-F5344CB8AC3E}">
        <p14:creationId xmlns:p14="http://schemas.microsoft.com/office/powerpoint/2010/main" val="20575279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F25344B6-7FF6-4803-A2C7-1959C5AE5D90}" type="datetime1">
              <a:rPr kumimoji="1" lang="ja-JP" altLang="en-US" smtClean="0"/>
              <a:t>2021/9/30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4452A23-BFEA-43FD-98FB-69091C0AE9EE}" type="slidenum">
              <a:rPr kumimoji="1" lang="ja-JP" altLang="en-US" smtClean="0"/>
              <a:pPr/>
              <a:t>‹#›</a:t>
            </a:fld>
            <a:endParaRPr kumimoji="1" lang="ja-JP" altLang="en-US"/>
          </a:p>
        </p:txBody>
      </p:sp>
    </p:spTree>
    <p:extLst>
      <p:ext uri="{BB962C8B-B14F-4D97-AF65-F5344CB8AC3E}">
        <p14:creationId xmlns:p14="http://schemas.microsoft.com/office/powerpoint/2010/main" val="39569388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506" y="4406901"/>
            <a:ext cx="84201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82506" y="2906715"/>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F50AFDFD-296B-4AFD-A463-C06B5B16283E}" type="datetime1">
              <a:rPr kumimoji="1" lang="ja-JP" altLang="en-US" smtClean="0"/>
              <a:t>2021/9/30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4452A23-BFEA-43FD-98FB-69091C0AE9EE}" type="slidenum">
              <a:rPr kumimoji="1" lang="ja-JP" altLang="en-US" smtClean="0"/>
              <a:pPr/>
              <a:t>‹#›</a:t>
            </a:fld>
            <a:endParaRPr kumimoji="1" lang="ja-JP" altLang="en-US"/>
          </a:p>
        </p:txBody>
      </p:sp>
    </p:spTree>
    <p:extLst>
      <p:ext uri="{BB962C8B-B14F-4D97-AF65-F5344CB8AC3E}">
        <p14:creationId xmlns:p14="http://schemas.microsoft.com/office/powerpoint/2010/main" val="31209428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371477" y="2311402"/>
            <a:ext cx="3260725" cy="65373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3797302" y="2311402"/>
            <a:ext cx="3260725" cy="65373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D6FAD637-2288-432E-9206-A0B27B5870A1}" type="datetime1">
              <a:rPr kumimoji="1" lang="ja-JP" altLang="en-US" smtClean="0"/>
              <a:t>2021/9/30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4452A23-BFEA-43FD-98FB-69091C0AE9EE}" type="slidenum">
              <a:rPr kumimoji="1" lang="ja-JP" altLang="en-US" smtClean="0"/>
              <a:pPr/>
              <a:t>‹#›</a:t>
            </a:fld>
            <a:endParaRPr kumimoji="1" lang="ja-JP" altLang="en-US"/>
          </a:p>
        </p:txBody>
      </p:sp>
    </p:spTree>
    <p:extLst>
      <p:ext uri="{BB962C8B-B14F-4D97-AF65-F5344CB8AC3E}">
        <p14:creationId xmlns:p14="http://schemas.microsoft.com/office/powerpoint/2010/main" val="9345720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4638"/>
            <a:ext cx="8915400" cy="1143000"/>
          </a:xfrm>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95302"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95302"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5032113" y="1535113"/>
            <a:ext cx="4378589"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5032113" y="2174875"/>
            <a:ext cx="4378589"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FA31E30F-4B5E-4967-8287-AE67C0455E79}" type="datetime1">
              <a:rPr kumimoji="1" lang="ja-JP" altLang="en-US" smtClean="0"/>
              <a:t>2021/9/30</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64452A23-BFEA-43FD-98FB-69091C0AE9EE}" type="slidenum">
              <a:rPr kumimoji="1" lang="ja-JP" altLang="en-US" smtClean="0"/>
              <a:pPr/>
              <a:t>‹#›</a:t>
            </a:fld>
            <a:endParaRPr kumimoji="1" lang="ja-JP" altLang="en-US"/>
          </a:p>
        </p:txBody>
      </p:sp>
    </p:spTree>
    <p:extLst>
      <p:ext uri="{BB962C8B-B14F-4D97-AF65-F5344CB8AC3E}">
        <p14:creationId xmlns:p14="http://schemas.microsoft.com/office/powerpoint/2010/main" val="17974880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F507C601-339E-474C-B505-0901A6C80038}" type="datetime1">
              <a:rPr kumimoji="1" lang="ja-JP" altLang="en-US" smtClean="0"/>
              <a:t>2021/9/30</a:t>
            </a:fld>
            <a:endParaRPr kumimoji="1" lang="ja-JP" altLang="en-US"/>
          </a:p>
        </p:txBody>
      </p:sp>
      <p:sp>
        <p:nvSpPr>
          <p:cNvPr id="5" name="スライド番号プレースホルダー 4"/>
          <p:cNvSpPr>
            <a:spLocks noGrp="1"/>
          </p:cNvSpPr>
          <p:nvPr>
            <p:ph type="sldNum" sz="quarter" idx="12"/>
          </p:nvPr>
        </p:nvSpPr>
        <p:spPr/>
        <p:txBody>
          <a:bodyPr/>
          <a:lstStyle/>
          <a:p>
            <a:fld id="{64452A23-BFEA-43FD-98FB-69091C0AE9EE}" type="slidenum">
              <a:rPr kumimoji="1" lang="ja-JP" altLang="en-US" smtClean="0"/>
              <a:pPr/>
              <a:t>‹#›</a:t>
            </a:fld>
            <a:endParaRPr kumimoji="1" lang="ja-JP" altLang="en-US"/>
          </a:p>
        </p:txBody>
      </p:sp>
    </p:spTree>
    <p:extLst>
      <p:ext uri="{BB962C8B-B14F-4D97-AF65-F5344CB8AC3E}">
        <p14:creationId xmlns:p14="http://schemas.microsoft.com/office/powerpoint/2010/main" val="12000393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B50B675F-E5C2-4039-840F-5AB317C20D3E}" type="datetime1">
              <a:rPr kumimoji="1" lang="ja-JP" altLang="en-US" smtClean="0"/>
              <a:t>2021/9/30</a:t>
            </a:fld>
            <a:endParaRPr kumimoji="1" lang="ja-JP" altLang="en-US"/>
          </a:p>
        </p:txBody>
      </p:sp>
      <p:sp>
        <p:nvSpPr>
          <p:cNvPr id="4" name="スライド番号プレースホルダー 3"/>
          <p:cNvSpPr>
            <a:spLocks noGrp="1"/>
          </p:cNvSpPr>
          <p:nvPr>
            <p:ph type="sldNum" sz="quarter" idx="12"/>
          </p:nvPr>
        </p:nvSpPr>
        <p:spPr/>
        <p:txBody>
          <a:bodyPr/>
          <a:lstStyle/>
          <a:p>
            <a:fld id="{64452A23-BFEA-43FD-98FB-69091C0AE9EE}" type="slidenum">
              <a:rPr kumimoji="1" lang="ja-JP" altLang="en-US" smtClean="0"/>
              <a:pPr/>
              <a:t>‹#›</a:t>
            </a:fld>
            <a:endParaRPr kumimoji="1" lang="ja-JP" altLang="en-US"/>
          </a:p>
        </p:txBody>
      </p:sp>
    </p:spTree>
    <p:extLst>
      <p:ext uri="{BB962C8B-B14F-4D97-AF65-F5344CB8AC3E}">
        <p14:creationId xmlns:p14="http://schemas.microsoft.com/office/powerpoint/2010/main" val="3977990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2" y="273050"/>
            <a:ext cx="3259006" cy="116205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872972" y="273052"/>
            <a:ext cx="553773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95302"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1E582CA6-DA37-468E-B4E7-830746C825A1}" type="datetime1">
              <a:rPr kumimoji="1" lang="ja-JP" altLang="en-US" smtClean="0"/>
              <a:t>2021/9/30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4452A23-BFEA-43FD-98FB-69091C0AE9EE}" type="slidenum">
              <a:rPr kumimoji="1" lang="ja-JP" altLang="en-US" smtClean="0"/>
              <a:pPr/>
              <a:t>‹#›</a:t>
            </a:fld>
            <a:endParaRPr kumimoji="1" lang="ja-JP" altLang="en-US"/>
          </a:p>
        </p:txBody>
      </p:sp>
    </p:spTree>
    <p:extLst>
      <p:ext uri="{BB962C8B-B14F-4D97-AF65-F5344CB8AC3E}">
        <p14:creationId xmlns:p14="http://schemas.microsoft.com/office/powerpoint/2010/main" val="37705716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645" y="4800600"/>
            <a:ext cx="59436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0C492036-3166-44C2-8F8C-EEC0BA2DF583}" type="datetime1">
              <a:rPr kumimoji="1" lang="ja-JP" altLang="en-US" smtClean="0"/>
              <a:t>2021/9/30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4452A23-BFEA-43FD-98FB-69091C0AE9EE}" type="slidenum">
              <a:rPr kumimoji="1" lang="ja-JP" altLang="en-US" smtClean="0"/>
              <a:pPr/>
              <a:t>‹#›</a:t>
            </a:fld>
            <a:endParaRPr kumimoji="1" lang="ja-JP" altLang="en-US"/>
          </a:p>
        </p:txBody>
      </p:sp>
    </p:spTree>
    <p:extLst>
      <p:ext uri="{BB962C8B-B14F-4D97-AF65-F5344CB8AC3E}">
        <p14:creationId xmlns:p14="http://schemas.microsoft.com/office/powerpoint/2010/main" val="1379369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C7889430-E359-48C4-A401-5174AA89D11F}" type="datetime1">
              <a:rPr kumimoji="1" lang="ja-JP" altLang="en-US" smtClean="0"/>
              <a:t>2021/9/30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4452A23-BFEA-43FD-98FB-69091C0AE9EE}" type="slidenum">
              <a:rPr kumimoji="1" lang="ja-JP" altLang="en-US" smtClean="0"/>
              <a:pPr/>
              <a:t>‹#›</a:t>
            </a:fld>
            <a:endParaRPr kumimoji="1" lang="ja-JP" altLang="en-US"/>
          </a:p>
        </p:txBody>
      </p:sp>
    </p:spTree>
    <p:extLst>
      <p:ext uri="{BB962C8B-B14F-4D97-AF65-F5344CB8AC3E}">
        <p14:creationId xmlns:p14="http://schemas.microsoft.com/office/powerpoint/2010/main" val="29424575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5386387" y="396875"/>
            <a:ext cx="1671638" cy="8451850"/>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371477" y="396875"/>
            <a:ext cx="4849813" cy="8451850"/>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60F772D8-B913-4B72-BC9B-680B816EFC3D}" type="datetime1">
              <a:rPr kumimoji="1" lang="ja-JP" altLang="en-US" smtClean="0"/>
              <a:t>2021/9/30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4452A23-BFEA-43FD-98FB-69091C0AE9EE}" type="slidenum">
              <a:rPr kumimoji="1" lang="ja-JP" altLang="en-US" smtClean="0"/>
              <a:pPr/>
              <a:t>‹#›</a:t>
            </a:fld>
            <a:endParaRPr kumimoji="1" lang="ja-JP" altLang="en-US"/>
          </a:p>
        </p:txBody>
      </p:sp>
    </p:spTree>
    <p:extLst>
      <p:ext uri="{BB962C8B-B14F-4D97-AF65-F5344CB8AC3E}">
        <p14:creationId xmlns:p14="http://schemas.microsoft.com/office/powerpoint/2010/main" val="18812546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95300" y="6356352"/>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33DF60-F6A3-497B-A5E1-B806785252CD}" type="datetime1">
              <a:rPr kumimoji="1" lang="ja-JP" altLang="en-US" smtClean="0"/>
              <a:t>2021/9/30</a:t>
            </a:fld>
            <a:endParaRPr kumimoji="1" lang="ja-JP" altLang="en-US"/>
          </a:p>
        </p:txBody>
      </p:sp>
      <p:sp>
        <p:nvSpPr>
          <p:cNvPr id="5" name="フッター プレースホルダー 4"/>
          <p:cNvSpPr>
            <a:spLocks noGrp="1"/>
          </p:cNvSpPr>
          <p:nvPr>
            <p:ph type="ftr" sz="quarter" idx="3"/>
          </p:nvPr>
        </p:nvSpPr>
        <p:spPr>
          <a:xfrm>
            <a:off x="3384550" y="6356352"/>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7099300" y="6356352"/>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452A23-BFEA-43FD-98FB-69091C0AE9EE}" type="slidenum">
              <a:rPr kumimoji="1" lang="ja-JP" altLang="en-US" smtClean="0"/>
              <a:pPr/>
              <a:t>‹#›</a:t>
            </a:fld>
            <a:endParaRPr kumimoji="1" lang="ja-JP" altLang="en-US"/>
          </a:p>
        </p:txBody>
      </p:sp>
    </p:spTree>
    <p:extLst>
      <p:ext uri="{BB962C8B-B14F-4D97-AF65-F5344CB8AC3E}">
        <p14:creationId xmlns:p14="http://schemas.microsoft.com/office/powerpoint/2010/main" val="15919254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sldNum="0"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microsoft.com/office/2007/relationships/hdphoto" Target="../media/hdphoto1.wdp"/><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14.emf"/><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8"/>
          <p:cNvSpPr txBox="1">
            <a:spLocks noChangeArrowheads="1"/>
          </p:cNvSpPr>
          <p:nvPr/>
        </p:nvSpPr>
        <p:spPr bwMode="auto">
          <a:xfrm>
            <a:off x="1280592" y="2403034"/>
            <a:ext cx="7137452" cy="1200329"/>
          </a:xfrm>
          <a:prstGeom prst="rect">
            <a:avLst/>
          </a:prstGeom>
          <a:noFill/>
          <a:ln w="9525">
            <a:noFill/>
            <a:miter lim="800000"/>
            <a:headEnd/>
            <a:tailEnd/>
          </a:ln>
        </p:spPr>
        <p:txBody>
          <a:bodyPr wrap="square">
            <a:spAutoFit/>
          </a:bodyPr>
          <a:lstStyle/>
          <a:p>
            <a:pPr algn="ctr"/>
            <a:r>
              <a:rPr lang="ja-JP" altLang="ja-JP" sz="3600" dirty="0">
                <a:latin typeface="メイリオ" panose="020B0604030504040204" pitchFamily="50" charset="-128"/>
                <a:ea typeface="メイリオ" panose="020B0604030504040204" pitchFamily="50" charset="-128"/>
              </a:rPr>
              <a:t>「食育」をめぐる最新情報</a:t>
            </a:r>
            <a:endParaRPr lang="en-US" altLang="ja-JP" sz="3600" dirty="0">
              <a:latin typeface="メイリオ" panose="020B0604030504040204" pitchFamily="50" charset="-128"/>
              <a:ea typeface="メイリオ" panose="020B0604030504040204" pitchFamily="50" charset="-128"/>
            </a:endParaRPr>
          </a:p>
          <a:p>
            <a:pPr algn="ctr"/>
            <a:r>
              <a:rPr lang="ja-JP" altLang="ja-JP" sz="3600" dirty="0">
                <a:latin typeface="メイリオ" panose="020B0604030504040204" pitchFamily="50" charset="-128"/>
                <a:ea typeface="メイリオ" panose="020B0604030504040204" pitchFamily="50" charset="-128"/>
              </a:rPr>
              <a:t>－令和２年度食育白書から－</a:t>
            </a:r>
            <a:endParaRPr lang="ja-JP" altLang="en-US" sz="6000" dirty="0">
              <a:latin typeface="メイリオ" panose="020B0604030504040204" pitchFamily="50" charset="-128"/>
              <a:ea typeface="メイリオ" panose="020B0604030504040204" pitchFamily="50" charset="-128"/>
            </a:endParaRPr>
          </a:p>
        </p:txBody>
      </p:sp>
      <p:sp>
        <p:nvSpPr>
          <p:cNvPr id="9" name="Rectangle 7"/>
          <p:cNvSpPr>
            <a:spLocks noChangeArrowheads="1"/>
          </p:cNvSpPr>
          <p:nvPr/>
        </p:nvSpPr>
        <p:spPr bwMode="auto">
          <a:xfrm>
            <a:off x="-303584" y="3603363"/>
            <a:ext cx="10513168" cy="268461"/>
          </a:xfrm>
          <a:prstGeom prst="rect">
            <a:avLst/>
          </a:prstGeom>
          <a:solidFill>
            <a:srgbClr val="FFCC66"/>
          </a:solidFill>
          <a:ln w="9525" algn="ctr">
            <a:noFill/>
            <a:miter lim="800000"/>
            <a:headEnd/>
            <a:tailEnd/>
          </a:ln>
        </p:spPr>
        <p:txBody>
          <a:bodyPr lIns="91423" tIns="45712" rIns="91423" bIns="45712" anchor="ctr"/>
          <a:lstStyle/>
          <a:p>
            <a:pPr algn="ctr" defTabSz="914235" fontAlgn="auto">
              <a:spcBef>
                <a:spcPct val="50000"/>
              </a:spcBef>
              <a:spcAft>
                <a:spcPts val="0"/>
              </a:spcAft>
              <a:defRPr/>
            </a:pPr>
            <a:endParaRPr lang="ja-JP" altLang="en-US">
              <a:latin typeface="+mn-lt"/>
              <a:ea typeface="ＭＳ Ｐ明朝" pitchFamily="18" charset="-128"/>
            </a:endParaRPr>
          </a:p>
        </p:txBody>
      </p:sp>
      <p:sp>
        <p:nvSpPr>
          <p:cNvPr id="8" name="テキスト ボックス 1">
            <a:extLst>
              <a:ext uri="{FF2B5EF4-FFF2-40B4-BE49-F238E27FC236}">
                <a16:creationId xmlns:a16="http://schemas.microsoft.com/office/drawing/2014/main" id="{40AB3ED9-C0CD-482B-AFFD-577D7734501D}"/>
              </a:ext>
            </a:extLst>
          </p:cNvPr>
          <p:cNvSpPr txBox="1"/>
          <p:nvPr/>
        </p:nvSpPr>
        <p:spPr>
          <a:xfrm>
            <a:off x="4982509" y="6101963"/>
            <a:ext cx="4896544" cy="738664"/>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en-US" altLang="ja-JP" sz="14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留意事項</a:t>
            </a:r>
            <a:r>
              <a:rPr lang="en-US" altLang="ja-JP" sz="1400" dirty="0">
                <a:latin typeface="メイリオ" panose="020B0604030504040204" pitchFamily="50" charset="-128"/>
                <a:ea typeface="メイリオ" panose="020B0604030504040204" pitchFamily="50" charset="-128"/>
                <a:cs typeface="メイリオ" panose="020B0604030504040204" pitchFamily="50" charset="-128"/>
              </a:rPr>
              <a:t>〉</a:t>
            </a:r>
          </a:p>
          <a:p>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本資料は、令和２年度食育白書の内容を基にしています。</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各種データは、最新のものとは限りません。</a:t>
            </a:r>
            <a:endParaRPr lang="ja-JP" altLang="en-US" sz="14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1645968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角丸四角形 4">
            <a:extLst>
              <a:ext uri="{FF2B5EF4-FFF2-40B4-BE49-F238E27FC236}">
                <a16:creationId xmlns:a16="http://schemas.microsoft.com/office/drawing/2014/main" id="{28C2CA9B-9C6E-495C-8F2C-C6910BD1AF32}"/>
              </a:ext>
            </a:extLst>
          </p:cNvPr>
          <p:cNvSpPr/>
          <p:nvPr/>
        </p:nvSpPr>
        <p:spPr>
          <a:xfrm>
            <a:off x="114447" y="854496"/>
            <a:ext cx="9664292" cy="1638400"/>
          </a:xfrm>
          <a:prstGeom prst="roundRect">
            <a:avLst>
              <a:gd name="adj" fmla="val 9264"/>
            </a:avLst>
          </a:prstGeom>
          <a:solidFill>
            <a:srgbClr val="FFCC66"/>
          </a:solidFill>
          <a:ln w="38100">
            <a:solidFill>
              <a:srgbClr val="FFCC66"/>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endParaRPr>
          </a:p>
        </p:txBody>
      </p:sp>
      <p:sp>
        <p:nvSpPr>
          <p:cNvPr id="2" name="正方形/長方形 1">
            <a:extLst>
              <a:ext uri="{FF2B5EF4-FFF2-40B4-BE49-F238E27FC236}">
                <a16:creationId xmlns:a16="http://schemas.microsoft.com/office/drawing/2014/main" id="{01FF996F-416B-4111-9F75-AC681D6BCDF3}"/>
              </a:ext>
            </a:extLst>
          </p:cNvPr>
          <p:cNvSpPr/>
          <p:nvPr/>
        </p:nvSpPr>
        <p:spPr>
          <a:xfrm>
            <a:off x="156137" y="1025441"/>
            <a:ext cx="9558791" cy="132343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000" b="1" dirty="0">
                <a:solidFill>
                  <a:prstClr val="black"/>
                </a:solidFill>
                <a:latin typeface="メイリオ" panose="020B0604030504040204" pitchFamily="50" charset="-128"/>
                <a:ea typeface="メイリオ" panose="020B0604030504040204" pitchFamily="50" charset="-128"/>
              </a:rPr>
              <a:t>　食育基本法において、</a:t>
            </a:r>
            <a:r>
              <a:rPr kumimoji="1" lang="ja-JP" altLang="en-US" sz="20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食育は、生きる上での基本であって、知育、徳育及び体育の基礎となるべきものと位置付けられるとともに、様々な経験を通じて「食」に関する知識と「食」を選択する力を習得し、健全な食生活を実践することができる人間を育てるものとされている。</a:t>
            </a:r>
            <a:endParaRPr kumimoji="1" lang="ja-JP" altLang="en-US" sz="2000" b="1"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21" name="Rectangle 2">
            <a:extLst>
              <a:ext uri="{FF2B5EF4-FFF2-40B4-BE49-F238E27FC236}">
                <a16:creationId xmlns:a16="http://schemas.microsoft.com/office/drawing/2014/main" id="{1FA5A292-1A2B-4D77-9524-3697045355E1}"/>
              </a:ext>
            </a:extLst>
          </p:cNvPr>
          <p:cNvSpPr txBox="1">
            <a:spLocks noChangeArrowheads="1"/>
          </p:cNvSpPr>
          <p:nvPr/>
        </p:nvSpPr>
        <p:spPr bwMode="auto">
          <a:xfrm>
            <a:off x="0" y="-4167"/>
            <a:ext cx="9906000" cy="629155"/>
          </a:xfrm>
          <a:prstGeom prst="rect">
            <a:avLst/>
          </a:prstGeom>
          <a:solidFill>
            <a:srgbClr val="FFC000">
              <a:lumMod val="40000"/>
              <a:lumOff val="60000"/>
            </a:srgbClr>
          </a:solidFill>
          <a:ln>
            <a:noFill/>
          </a:ln>
          <a:effectLst/>
        </p:spPr>
        <p:txBody>
          <a:bodyPr vert="horz" wrap="square" lIns="85853" tIns="42927" rIns="85853" bIns="42927" numCol="1" anchor="ctr" anchorCtr="0" compatLnSpc="1">
            <a:prstTxWarp prst="textNoShape">
              <a:avLst/>
            </a:prstTxWarp>
          </a:bodyPr>
          <a:lstStyle>
            <a:lvl1pPr algn="ctr" rtl="0" eaLnBrk="0" fontAlgn="base" hangingPunct="0">
              <a:spcBef>
                <a:spcPct val="0"/>
              </a:spcBef>
              <a:spcAft>
                <a:spcPct val="0"/>
              </a:spcAft>
              <a:defRPr kumimoji="1" sz="4100">
                <a:solidFill>
                  <a:schemeClr val="tx2"/>
                </a:solidFill>
                <a:latin typeface="+mj-lt"/>
                <a:ea typeface="+mj-ea"/>
                <a:cs typeface="+mj-cs"/>
              </a:defRPr>
            </a:lvl1pPr>
            <a:lvl2pPr algn="ctr" rtl="0" eaLnBrk="0" fontAlgn="base" hangingPunct="0">
              <a:spcBef>
                <a:spcPct val="0"/>
              </a:spcBef>
              <a:spcAft>
                <a:spcPct val="0"/>
              </a:spcAft>
              <a:defRPr kumimoji="1" sz="41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1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1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100">
                <a:solidFill>
                  <a:schemeClr val="tx2"/>
                </a:solidFill>
                <a:latin typeface="Arial" charset="0"/>
                <a:ea typeface="ＭＳ Ｐゴシック" pitchFamily="50" charset="-128"/>
              </a:defRPr>
            </a:lvl5pPr>
            <a:lvl6pPr marL="429244" algn="ctr" rtl="0" fontAlgn="base">
              <a:spcBef>
                <a:spcPct val="0"/>
              </a:spcBef>
              <a:spcAft>
                <a:spcPct val="0"/>
              </a:spcAft>
              <a:defRPr kumimoji="1" sz="4100">
                <a:solidFill>
                  <a:schemeClr val="tx2"/>
                </a:solidFill>
                <a:latin typeface="Arial" charset="0"/>
                <a:ea typeface="ＭＳ Ｐゴシック" pitchFamily="50" charset="-128"/>
              </a:defRPr>
            </a:lvl6pPr>
            <a:lvl7pPr marL="858487" algn="ctr" rtl="0" fontAlgn="base">
              <a:spcBef>
                <a:spcPct val="0"/>
              </a:spcBef>
              <a:spcAft>
                <a:spcPct val="0"/>
              </a:spcAft>
              <a:defRPr kumimoji="1" sz="4100">
                <a:solidFill>
                  <a:schemeClr val="tx2"/>
                </a:solidFill>
                <a:latin typeface="Arial" charset="0"/>
                <a:ea typeface="ＭＳ Ｐゴシック" pitchFamily="50" charset="-128"/>
              </a:defRPr>
            </a:lvl7pPr>
            <a:lvl8pPr marL="1287730" algn="ctr" rtl="0" fontAlgn="base">
              <a:spcBef>
                <a:spcPct val="0"/>
              </a:spcBef>
              <a:spcAft>
                <a:spcPct val="0"/>
              </a:spcAft>
              <a:defRPr kumimoji="1" sz="4100">
                <a:solidFill>
                  <a:schemeClr val="tx2"/>
                </a:solidFill>
                <a:latin typeface="Arial" charset="0"/>
                <a:ea typeface="ＭＳ Ｐゴシック" pitchFamily="50" charset="-128"/>
              </a:defRPr>
            </a:lvl8pPr>
            <a:lvl9pPr marL="1716974" algn="ctr" rtl="0" fontAlgn="base">
              <a:spcBef>
                <a:spcPct val="0"/>
              </a:spcBef>
              <a:spcAft>
                <a:spcPct val="0"/>
              </a:spcAft>
              <a:defRPr kumimoji="1" sz="4100">
                <a:solidFill>
                  <a:schemeClr val="tx2"/>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28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j-cs"/>
              </a:rPr>
              <a:t>食育とは</a:t>
            </a:r>
            <a:endParaRPr kumimoji="1" lang="en-US" altLang="ja-JP" sz="28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j-cs"/>
            </a:endParaRPr>
          </a:p>
        </p:txBody>
      </p:sp>
      <p:sp>
        <p:nvSpPr>
          <p:cNvPr id="22" name="角丸四角形 4">
            <a:extLst>
              <a:ext uri="{FF2B5EF4-FFF2-40B4-BE49-F238E27FC236}">
                <a16:creationId xmlns:a16="http://schemas.microsoft.com/office/drawing/2014/main" id="{1490C1C5-5DCA-4586-B658-6160E79288D7}"/>
              </a:ext>
            </a:extLst>
          </p:cNvPr>
          <p:cNvSpPr/>
          <p:nvPr/>
        </p:nvSpPr>
        <p:spPr>
          <a:xfrm>
            <a:off x="131912" y="2845566"/>
            <a:ext cx="9664292" cy="2311626"/>
          </a:xfrm>
          <a:prstGeom prst="roundRect">
            <a:avLst>
              <a:gd name="adj" fmla="val 9264"/>
            </a:avLst>
          </a:prstGeom>
          <a:solidFill>
            <a:schemeClr val="bg1"/>
          </a:solidFill>
          <a:ln w="38100">
            <a:solidFill>
              <a:srgbClr val="FFCC66"/>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endParaRPr>
          </a:p>
        </p:txBody>
      </p:sp>
      <p:sp>
        <p:nvSpPr>
          <p:cNvPr id="25" name="角丸四角形 9">
            <a:extLst>
              <a:ext uri="{FF2B5EF4-FFF2-40B4-BE49-F238E27FC236}">
                <a16:creationId xmlns:a16="http://schemas.microsoft.com/office/drawing/2014/main" id="{D1F18342-D760-4EE8-B528-981AE406FAC6}"/>
              </a:ext>
            </a:extLst>
          </p:cNvPr>
          <p:cNvSpPr/>
          <p:nvPr/>
        </p:nvSpPr>
        <p:spPr>
          <a:xfrm>
            <a:off x="114447" y="2729670"/>
            <a:ext cx="9642176" cy="446138"/>
          </a:xfrm>
          <a:prstGeom prst="roundRect">
            <a:avLst/>
          </a:prstGeom>
          <a:solidFill>
            <a:srgbClr val="FFCC66"/>
          </a:solidFill>
          <a:ln>
            <a:solidFill>
              <a:srgbClr val="FFCC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メイリオ" panose="020B0604030504040204" pitchFamily="50" charset="-128"/>
              <a:ea typeface="メイリオ" panose="020B0604030504040204" pitchFamily="50" charset="-128"/>
              <a:cs typeface="+mn-cs"/>
            </a:endParaRPr>
          </a:p>
        </p:txBody>
      </p:sp>
      <p:sp>
        <p:nvSpPr>
          <p:cNvPr id="26" name="AutoShape 205">
            <a:extLst>
              <a:ext uri="{FF2B5EF4-FFF2-40B4-BE49-F238E27FC236}">
                <a16:creationId xmlns:a16="http://schemas.microsoft.com/office/drawing/2014/main" id="{04A4A096-D1FE-410C-9259-E024E8DC4172}"/>
              </a:ext>
            </a:extLst>
          </p:cNvPr>
          <p:cNvSpPr>
            <a:spLocks noChangeArrowheads="1"/>
          </p:cNvSpPr>
          <p:nvPr/>
        </p:nvSpPr>
        <p:spPr bwMode="auto">
          <a:xfrm>
            <a:off x="262329" y="2784505"/>
            <a:ext cx="9381341" cy="356463"/>
          </a:xfrm>
          <a:prstGeom prst="flowChartProcess">
            <a:avLst/>
          </a:prstGeom>
          <a:noFill/>
          <a:ln w="38100">
            <a:noFill/>
            <a:headEnd/>
            <a:tailEnd/>
          </a:ln>
        </p:spPr>
        <p:style>
          <a:lnRef idx="2">
            <a:schemeClr val="dk1"/>
          </a:lnRef>
          <a:fillRef idx="1">
            <a:schemeClr val="lt1"/>
          </a:fillRef>
          <a:effectRef idx="0">
            <a:schemeClr val="dk1"/>
          </a:effectRef>
          <a:fontRef idx="minor">
            <a:schemeClr val="dk1"/>
          </a:fontRef>
        </p:style>
        <p:txBody>
          <a:bodyPr wrap="none" lIns="85846" tIns="42924" rIns="85846" bIns="42924" anchor="ctr"/>
          <a:lstStyle/>
          <a:p>
            <a:pPr marL="0" marR="0" lvl="0" indent="0" algn="ctr" defTabSz="914400" rtl="0" eaLnBrk="1" fontAlgn="base" latinLnBrk="0" hangingPunct="1">
              <a:lnSpc>
                <a:spcPct val="110000"/>
              </a:lnSpc>
              <a:spcBef>
                <a:spcPct val="0"/>
              </a:spcBef>
              <a:spcAft>
                <a:spcPct val="0"/>
              </a:spcAft>
              <a:buClrTx/>
              <a:buSzTx/>
              <a:buFontTx/>
              <a:buNone/>
              <a:tabLst/>
              <a:defRPr/>
            </a:pPr>
            <a:r>
              <a:rPr kumimoji="1" lang="ja-JP" altLang="en-US"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食育基本法（平成</a:t>
            </a:r>
            <a:r>
              <a:rPr kumimoji="1" lang="en-US" altLang="ja-JP"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17</a:t>
            </a:r>
            <a:r>
              <a:rPr kumimoji="1" lang="ja-JP" altLang="en-US"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年法律第６３号）制定の経緯</a:t>
            </a:r>
            <a:endParaRPr kumimoji="1" lang="en-US" altLang="ja-JP"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 name="テキスト ボックス 6">
            <a:extLst>
              <a:ext uri="{FF2B5EF4-FFF2-40B4-BE49-F238E27FC236}">
                <a16:creationId xmlns:a16="http://schemas.microsoft.com/office/drawing/2014/main" id="{114D2BA7-03EC-45DD-95EC-05E0E9668A1B}"/>
              </a:ext>
            </a:extLst>
          </p:cNvPr>
          <p:cNvSpPr txBox="1"/>
          <p:nvPr/>
        </p:nvSpPr>
        <p:spPr>
          <a:xfrm>
            <a:off x="209204" y="3429000"/>
            <a:ext cx="9434466" cy="1477328"/>
          </a:xfrm>
          <a:prstGeom prst="rect">
            <a:avLst/>
          </a:prstGeom>
          <a:noFill/>
        </p:spPr>
        <p:txBody>
          <a:bodyPr wrap="square" rtlCol="0">
            <a:spAutoFit/>
          </a:bodyPr>
          <a:lstStyle/>
          <a:p>
            <a:r>
              <a:rPr lang="ja-JP" altLang="en-US" dirty="0">
                <a:latin typeface="メイリオ" panose="020B0604030504040204" pitchFamily="50" charset="-128"/>
                <a:ea typeface="メイリオ" panose="020B0604030504040204" pitchFamily="50" charset="-128"/>
              </a:rPr>
              <a:t>　私たちにとって毎日欠かせない「食」をめぐって、「食」を大切にする心の欠如 、栄養バランスの偏った食事や不規則な食事の増加 、肥満や生活習慣病（がん、糖尿病など）の増加 、過度の痩身志向 、「食」の安全上の問題の発生 、「食」の海外への依存 、伝統ある食文化の喪失等、様々な課題がある中で、これらに対する抜本的な対策として、国民運動として食育を強力に推進するため、</a:t>
            </a:r>
            <a:r>
              <a:rPr lang="en-US" altLang="ja-JP" dirty="0">
                <a:latin typeface="メイリオ" panose="020B0604030504040204" pitchFamily="50" charset="-128"/>
                <a:ea typeface="メイリオ" panose="020B0604030504040204" pitchFamily="50" charset="-128"/>
              </a:rPr>
              <a:t>2005</a:t>
            </a:r>
            <a:r>
              <a:rPr lang="ja-JP" altLang="en-US" dirty="0">
                <a:latin typeface="メイリオ" panose="020B0604030504040204" pitchFamily="50" charset="-128"/>
                <a:ea typeface="メイリオ" panose="020B0604030504040204" pitchFamily="50" charset="-128"/>
              </a:rPr>
              <a:t>年に食育基本法が制定された。 　</a:t>
            </a:r>
            <a:endParaRPr kumimoji="1" lang="ja-JP" altLang="en-US" dirty="0">
              <a:latin typeface="メイリオ" panose="020B0604030504040204" pitchFamily="50" charset="-128"/>
              <a:ea typeface="メイリオ" panose="020B0604030504040204" pitchFamily="50" charset="-128"/>
            </a:endParaRPr>
          </a:p>
        </p:txBody>
      </p:sp>
      <p:sp>
        <p:nvSpPr>
          <p:cNvPr id="17" name="スライド番号プレースホルダー 1">
            <a:extLst>
              <a:ext uri="{FF2B5EF4-FFF2-40B4-BE49-F238E27FC236}">
                <a16:creationId xmlns:a16="http://schemas.microsoft.com/office/drawing/2014/main" id="{645A5908-3D18-46D3-969A-797A5DFEBA16}"/>
              </a:ext>
            </a:extLst>
          </p:cNvPr>
          <p:cNvSpPr txBox="1">
            <a:spLocks/>
          </p:cNvSpPr>
          <p:nvPr/>
        </p:nvSpPr>
        <p:spPr>
          <a:xfrm>
            <a:off x="9561512" y="6525344"/>
            <a:ext cx="288000" cy="288000"/>
          </a:xfrm>
          <a:prstGeom prst="rect">
            <a:avLst/>
          </a:prstGeom>
          <a:solidFill>
            <a:sysClr val="window" lastClr="FFFFFF"/>
          </a:solidFill>
          <a:ln w="19050" cap="flat" cmpd="sng" algn="ctr">
            <a:solidFill>
              <a:srgbClr val="5B9BD5"/>
            </a:solidFill>
            <a:prstDash val="solid"/>
            <a:bevel/>
          </a:ln>
          <a:effectLst/>
        </p:spPr>
        <p:txBody>
          <a:bodyPr vert="horz" lIns="0" tIns="0" rIns="0" bIns="0" rtlCol="0" anchor="ctr">
            <a:normAutofit/>
          </a:bodyPr>
          <a:lstStyle>
            <a:defPPr>
              <a:defRPr lang="en-US"/>
            </a:defPPr>
            <a:lvl1pPr marL="0" algn="ctr" defTabSz="457200" rtl="0" eaLnBrk="1" latinLnBrk="0" hangingPunct="1">
              <a:defRPr sz="1200" b="1" kern="1200">
                <a:solidFill>
                  <a:schemeClr val="tx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E19FEFA5-F69B-4463-85F3-6BA87B34B307}" type="slidenum">
              <a:rPr kumimoji="1" lang="ja-JP" altLang="en-US" sz="1200" b="1" i="0" u="none" strike="noStrike" kern="1200" cap="none" spc="0" normalizeH="0" baseline="0" noProof="0" smtClean="0">
                <a:ln>
                  <a:noFill/>
                </a:ln>
                <a:solidFill>
                  <a:prstClr val="black"/>
                </a:solidFill>
                <a:effectLst/>
                <a:uLnTx/>
                <a:uFillTx/>
                <a:latin typeface="Calibri" panose="020F0502020204030204"/>
                <a:ea typeface="游ゴシック" panose="020B0400000000000000" pitchFamily="50" charset="-128"/>
                <a:cs typeface="+mn-cs"/>
              </a:rPr>
              <a:pPr marL="0" marR="0" lvl="0" indent="0" algn="ctr" defTabSz="457200" rtl="0" eaLnBrk="1" fontAlgn="auto" latinLnBrk="0" hangingPunct="1">
                <a:lnSpc>
                  <a:spcPct val="100000"/>
                </a:lnSpc>
                <a:spcBef>
                  <a:spcPts val="0"/>
                </a:spcBef>
                <a:spcAft>
                  <a:spcPts val="0"/>
                </a:spcAft>
                <a:buClrTx/>
                <a:buSzTx/>
                <a:buFontTx/>
                <a:buNone/>
                <a:tabLst/>
                <a:defRPr/>
              </a:pPr>
              <a:t>1</a:t>
            </a:fld>
            <a:endParaRPr kumimoji="1" lang="ja-JP" altLang="en-US" sz="12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9961953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
            <a:extLst>
              <a:ext uri="{FF2B5EF4-FFF2-40B4-BE49-F238E27FC236}">
                <a16:creationId xmlns:a16="http://schemas.microsoft.com/office/drawing/2014/main" id="{1FA5A292-1A2B-4D77-9524-3697045355E1}"/>
              </a:ext>
            </a:extLst>
          </p:cNvPr>
          <p:cNvSpPr txBox="1">
            <a:spLocks noChangeArrowheads="1"/>
          </p:cNvSpPr>
          <p:nvPr/>
        </p:nvSpPr>
        <p:spPr bwMode="auto">
          <a:xfrm>
            <a:off x="0" y="-4167"/>
            <a:ext cx="9906000" cy="629155"/>
          </a:xfrm>
          <a:prstGeom prst="rect">
            <a:avLst/>
          </a:prstGeom>
          <a:solidFill>
            <a:srgbClr val="FFC000">
              <a:lumMod val="40000"/>
              <a:lumOff val="60000"/>
            </a:srgbClr>
          </a:solidFill>
          <a:ln>
            <a:noFill/>
          </a:ln>
          <a:effectLst/>
        </p:spPr>
        <p:txBody>
          <a:bodyPr vert="horz" wrap="square" lIns="85853" tIns="42927" rIns="85853" bIns="42927" numCol="1" anchor="ctr" anchorCtr="0" compatLnSpc="1">
            <a:prstTxWarp prst="textNoShape">
              <a:avLst/>
            </a:prstTxWarp>
          </a:bodyPr>
          <a:lstStyle>
            <a:lvl1pPr algn="ctr" rtl="0" eaLnBrk="0" fontAlgn="base" hangingPunct="0">
              <a:spcBef>
                <a:spcPct val="0"/>
              </a:spcBef>
              <a:spcAft>
                <a:spcPct val="0"/>
              </a:spcAft>
              <a:defRPr kumimoji="1" sz="4100">
                <a:solidFill>
                  <a:schemeClr val="tx2"/>
                </a:solidFill>
                <a:latin typeface="+mj-lt"/>
                <a:ea typeface="+mj-ea"/>
                <a:cs typeface="+mj-cs"/>
              </a:defRPr>
            </a:lvl1pPr>
            <a:lvl2pPr algn="ctr" rtl="0" eaLnBrk="0" fontAlgn="base" hangingPunct="0">
              <a:spcBef>
                <a:spcPct val="0"/>
              </a:spcBef>
              <a:spcAft>
                <a:spcPct val="0"/>
              </a:spcAft>
              <a:defRPr kumimoji="1" sz="41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1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1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100">
                <a:solidFill>
                  <a:schemeClr val="tx2"/>
                </a:solidFill>
                <a:latin typeface="Arial" charset="0"/>
                <a:ea typeface="ＭＳ Ｐゴシック" pitchFamily="50" charset="-128"/>
              </a:defRPr>
            </a:lvl5pPr>
            <a:lvl6pPr marL="429244" algn="ctr" rtl="0" fontAlgn="base">
              <a:spcBef>
                <a:spcPct val="0"/>
              </a:spcBef>
              <a:spcAft>
                <a:spcPct val="0"/>
              </a:spcAft>
              <a:defRPr kumimoji="1" sz="4100">
                <a:solidFill>
                  <a:schemeClr val="tx2"/>
                </a:solidFill>
                <a:latin typeface="Arial" charset="0"/>
                <a:ea typeface="ＭＳ Ｐゴシック" pitchFamily="50" charset="-128"/>
              </a:defRPr>
            </a:lvl6pPr>
            <a:lvl7pPr marL="858487" algn="ctr" rtl="0" fontAlgn="base">
              <a:spcBef>
                <a:spcPct val="0"/>
              </a:spcBef>
              <a:spcAft>
                <a:spcPct val="0"/>
              </a:spcAft>
              <a:defRPr kumimoji="1" sz="4100">
                <a:solidFill>
                  <a:schemeClr val="tx2"/>
                </a:solidFill>
                <a:latin typeface="Arial" charset="0"/>
                <a:ea typeface="ＭＳ Ｐゴシック" pitchFamily="50" charset="-128"/>
              </a:defRPr>
            </a:lvl7pPr>
            <a:lvl8pPr marL="1287730" algn="ctr" rtl="0" fontAlgn="base">
              <a:spcBef>
                <a:spcPct val="0"/>
              </a:spcBef>
              <a:spcAft>
                <a:spcPct val="0"/>
              </a:spcAft>
              <a:defRPr kumimoji="1" sz="4100">
                <a:solidFill>
                  <a:schemeClr val="tx2"/>
                </a:solidFill>
                <a:latin typeface="Arial" charset="0"/>
                <a:ea typeface="ＭＳ Ｐゴシック" pitchFamily="50" charset="-128"/>
              </a:defRPr>
            </a:lvl8pPr>
            <a:lvl9pPr marL="1716974" algn="ctr" rtl="0" fontAlgn="base">
              <a:spcBef>
                <a:spcPct val="0"/>
              </a:spcBef>
              <a:spcAft>
                <a:spcPct val="0"/>
              </a:spcAft>
              <a:defRPr kumimoji="1" sz="4100">
                <a:solidFill>
                  <a:schemeClr val="tx2"/>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ja-JP" altLang="en-US" sz="2800" kern="0" dirty="0">
                <a:solidFill>
                  <a:prstClr val="black"/>
                </a:solidFill>
                <a:latin typeface="メイリオ" panose="020B0604030504040204" pitchFamily="50" charset="-128"/>
                <a:ea typeface="メイリオ" panose="020B0604030504040204" pitchFamily="50" charset="-128"/>
              </a:rPr>
              <a:t>食育をめぐる状況</a:t>
            </a:r>
            <a:endParaRPr kumimoji="1" lang="en-US" altLang="ja-JP" sz="28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j-cs"/>
            </a:endParaRPr>
          </a:p>
        </p:txBody>
      </p:sp>
      <p:sp>
        <p:nvSpPr>
          <p:cNvPr id="22" name="角丸四角形 4">
            <a:extLst>
              <a:ext uri="{FF2B5EF4-FFF2-40B4-BE49-F238E27FC236}">
                <a16:creationId xmlns:a16="http://schemas.microsoft.com/office/drawing/2014/main" id="{1490C1C5-5DCA-4586-B658-6160E79288D7}"/>
              </a:ext>
            </a:extLst>
          </p:cNvPr>
          <p:cNvSpPr/>
          <p:nvPr/>
        </p:nvSpPr>
        <p:spPr>
          <a:xfrm>
            <a:off x="129637" y="828913"/>
            <a:ext cx="9664292" cy="4017692"/>
          </a:xfrm>
          <a:prstGeom prst="roundRect">
            <a:avLst>
              <a:gd name="adj" fmla="val 9264"/>
            </a:avLst>
          </a:prstGeom>
          <a:solidFill>
            <a:schemeClr val="bg1"/>
          </a:solidFill>
          <a:ln w="38100">
            <a:solidFill>
              <a:srgbClr val="FFCC66"/>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endParaRPr>
          </a:p>
        </p:txBody>
      </p:sp>
      <p:sp>
        <p:nvSpPr>
          <p:cNvPr id="25" name="角丸四角形 9">
            <a:extLst>
              <a:ext uri="{FF2B5EF4-FFF2-40B4-BE49-F238E27FC236}">
                <a16:creationId xmlns:a16="http://schemas.microsoft.com/office/drawing/2014/main" id="{D1F18342-D760-4EE8-B528-981AE406FAC6}"/>
              </a:ext>
            </a:extLst>
          </p:cNvPr>
          <p:cNvSpPr/>
          <p:nvPr/>
        </p:nvSpPr>
        <p:spPr>
          <a:xfrm>
            <a:off x="112172" y="713016"/>
            <a:ext cx="9642176" cy="275547"/>
          </a:xfrm>
          <a:prstGeom prst="roundRect">
            <a:avLst/>
          </a:prstGeom>
          <a:solidFill>
            <a:srgbClr val="FFCC66"/>
          </a:solidFill>
          <a:ln>
            <a:solidFill>
              <a:srgbClr val="FFCC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メイリオ" panose="020B0604030504040204" pitchFamily="50" charset="-128"/>
              <a:ea typeface="メイリオ" panose="020B0604030504040204" pitchFamily="50" charset="-128"/>
              <a:cs typeface="+mn-cs"/>
            </a:endParaRPr>
          </a:p>
        </p:txBody>
      </p:sp>
      <p:sp>
        <p:nvSpPr>
          <p:cNvPr id="26" name="AutoShape 205">
            <a:extLst>
              <a:ext uri="{FF2B5EF4-FFF2-40B4-BE49-F238E27FC236}">
                <a16:creationId xmlns:a16="http://schemas.microsoft.com/office/drawing/2014/main" id="{04A4A096-D1FE-410C-9259-E024E8DC4172}"/>
              </a:ext>
            </a:extLst>
          </p:cNvPr>
          <p:cNvSpPr>
            <a:spLocks noChangeArrowheads="1"/>
          </p:cNvSpPr>
          <p:nvPr/>
        </p:nvSpPr>
        <p:spPr bwMode="auto">
          <a:xfrm>
            <a:off x="260054" y="692696"/>
            <a:ext cx="9381341" cy="356463"/>
          </a:xfrm>
          <a:prstGeom prst="flowChartProcess">
            <a:avLst/>
          </a:prstGeom>
          <a:noFill/>
          <a:ln w="38100">
            <a:noFill/>
            <a:headEnd/>
            <a:tailEnd/>
          </a:ln>
        </p:spPr>
        <p:style>
          <a:lnRef idx="2">
            <a:schemeClr val="dk1"/>
          </a:lnRef>
          <a:fillRef idx="1">
            <a:schemeClr val="lt1"/>
          </a:fillRef>
          <a:effectRef idx="0">
            <a:schemeClr val="dk1"/>
          </a:effectRef>
          <a:fontRef idx="minor">
            <a:schemeClr val="dk1"/>
          </a:fontRef>
        </p:style>
        <p:txBody>
          <a:bodyPr wrap="none" lIns="85846" tIns="42924" rIns="85846" bIns="42924" anchor="ctr"/>
          <a:lstStyle/>
          <a:p>
            <a:pPr marL="0" marR="0" lvl="0" indent="0" algn="ctr" defTabSz="914400" rtl="0" eaLnBrk="1" fontAlgn="base" latinLnBrk="0" hangingPunct="1">
              <a:lnSpc>
                <a:spcPct val="110000"/>
              </a:lnSpc>
              <a:spcBef>
                <a:spcPct val="0"/>
              </a:spcBef>
              <a:spcAft>
                <a:spcPct val="0"/>
              </a:spcAft>
              <a:buClrTx/>
              <a:buSzTx/>
              <a:buFontTx/>
              <a:buNone/>
              <a:tabLst/>
              <a:defRPr/>
            </a:pPr>
            <a:r>
              <a:rPr lang="ja-JP" altLang="en-US" b="1"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食育の周知度の向上</a:t>
            </a:r>
            <a:endParaRPr kumimoji="1" lang="en-US" altLang="ja-JP"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4" name="図 3">
            <a:extLst>
              <a:ext uri="{FF2B5EF4-FFF2-40B4-BE49-F238E27FC236}">
                <a16:creationId xmlns:a16="http://schemas.microsoft.com/office/drawing/2014/main" id="{91B147AA-1B14-4BD5-A9B6-31F059E5962F}"/>
              </a:ext>
            </a:extLst>
          </p:cNvPr>
          <p:cNvPicPr>
            <a:picLocks noChangeAspect="1"/>
          </p:cNvPicPr>
          <p:nvPr/>
        </p:nvPicPr>
        <p:blipFill>
          <a:blip r:embed="rId2"/>
          <a:stretch>
            <a:fillRect/>
          </a:stretch>
        </p:blipFill>
        <p:spPr>
          <a:xfrm>
            <a:off x="2497365" y="1700808"/>
            <a:ext cx="4903907" cy="2917160"/>
          </a:xfrm>
          <a:prstGeom prst="rect">
            <a:avLst/>
          </a:prstGeom>
        </p:spPr>
      </p:pic>
      <p:sp>
        <p:nvSpPr>
          <p:cNvPr id="29" name="テキスト ボックス 28">
            <a:extLst>
              <a:ext uri="{FF2B5EF4-FFF2-40B4-BE49-F238E27FC236}">
                <a16:creationId xmlns:a16="http://schemas.microsoft.com/office/drawing/2014/main" id="{92DE290E-7408-44DF-9A18-8FCC555C6066}"/>
              </a:ext>
            </a:extLst>
          </p:cNvPr>
          <p:cNvSpPr txBox="1"/>
          <p:nvPr/>
        </p:nvSpPr>
        <p:spPr>
          <a:xfrm>
            <a:off x="2428170" y="4530606"/>
            <a:ext cx="4903907" cy="338554"/>
          </a:xfrm>
          <a:prstGeom prst="rect">
            <a:avLst/>
          </a:prstGeom>
          <a:noFill/>
        </p:spPr>
        <p:txBody>
          <a:bodyPr wrap="none" rtlCol="0">
            <a:spAutoFit/>
          </a:bodyPr>
          <a:lstStyle/>
          <a:p>
            <a:r>
              <a:rPr kumimoji="1" lang="en-US" altLang="ja-JP" sz="800" dirty="0">
                <a:latin typeface="メイリオ" panose="020B0604030504040204" pitchFamily="50" charset="-128"/>
                <a:ea typeface="メイリオ" panose="020B0604030504040204" pitchFamily="50" charset="-128"/>
              </a:rPr>
              <a:t>※</a:t>
            </a:r>
            <a:r>
              <a:rPr kumimoji="1" lang="ja-JP" altLang="en-US" sz="800" dirty="0">
                <a:latin typeface="メイリオ" panose="020B0604030504040204" pitchFamily="50" charset="-128"/>
                <a:ea typeface="メイリオ" panose="020B0604030504040204" pitchFamily="50" charset="-128"/>
              </a:rPr>
              <a:t>数値結果（％）は小数点第二位を四捨五入してあるので、内訳の合計が計に一致しないこともある。</a:t>
            </a:r>
            <a:endParaRPr kumimoji="1" lang="en-US" altLang="ja-JP" sz="800" dirty="0">
              <a:latin typeface="メイリオ" panose="020B0604030504040204" pitchFamily="50" charset="-128"/>
              <a:ea typeface="メイリオ" panose="020B0604030504040204" pitchFamily="50" charset="-128"/>
            </a:endParaRPr>
          </a:p>
          <a:p>
            <a:r>
              <a:rPr kumimoji="1" lang="ja-JP" altLang="en-US" sz="800" dirty="0">
                <a:latin typeface="メイリオ" panose="020B0604030504040204" pitchFamily="50" charset="-128"/>
                <a:ea typeface="メイリオ" panose="020B0604030504040204" pitchFamily="50" charset="-128"/>
              </a:rPr>
              <a:t>資料：内閣府「食育に関する意識調査」（</a:t>
            </a:r>
            <a:r>
              <a:rPr kumimoji="1" lang="en-US" altLang="ja-JP" sz="800" dirty="0">
                <a:latin typeface="メイリオ" panose="020B0604030504040204" pitchFamily="50" charset="-128"/>
                <a:ea typeface="メイリオ" panose="020B0604030504040204" pitchFamily="50" charset="-128"/>
              </a:rPr>
              <a:t>2015</a:t>
            </a:r>
            <a:r>
              <a:rPr kumimoji="1" lang="ja-JP" altLang="en-US" sz="800" dirty="0">
                <a:latin typeface="メイリオ" panose="020B0604030504040204" pitchFamily="50" charset="-128"/>
                <a:ea typeface="メイリオ" panose="020B0604030504040204" pitchFamily="50" charset="-128"/>
              </a:rPr>
              <a:t>年</a:t>
            </a:r>
            <a:r>
              <a:rPr kumimoji="1" lang="en-US" altLang="ja-JP" sz="800" dirty="0">
                <a:latin typeface="メイリオ" panose="020B0604030504040204" pitchFamily="50" charset="-128"/>
                <a:ea typeface="メイリオ" panose="020B0604030504040204" pitchFamily="50" charset="-128"/>
              </a:rPr>
              <a:t>10</a:t>
            </a:r>
            <a:r>
              <a:rPr kumimoji="1" lang="ja-JP" altLang="en-US" sz="800" dirty="0">
                <a:latin typeface="メイリオ" panose="020B0604030504040204" pitchFamily="50" charset="-128"/>
                <a:ea typeface="メイリオ" panose="020B0604030504040204" pitchFamily="50" charset="-128"/>
              </a:rPr>
              <a:t>月）</a:t>
            </a:r>
            <a:endParaRPr kumimoji="1" lang="en-US" altLang="ja-JP" sz="800" dirty="0">
              <a:latin typeface="メイリオ" panose="020B0604030504040204" pitchFamily="50" charset="-128"/>
              <a:ea typeface="メイリオ" panose="020B0604030504040204" pitchFamily="50" charset="-128"/>
            </a:endParaRPr>
          </a:p>
        </p:txBody>
      </p:sp>
      <p:sp>
        <p:nvSpPr>
          <p:cNvPr id="30" name="テキスト ボックス 29">
            <a:extLst>
              <a:ext uri="{FF2B5EF4-FFF2-40B4-BE49-F238E27FC236}">
                <a16:creationId xmlns:a16="http://schemas.microsoft.com/office/drawing/2014/main" id="{715F0DE0-0966-4EBB-B48F-6E09DF6F9502}"/>
              </a:ext>
            </a:extLst>
          </p:cNvPr>
          <p:cNvSpPr txBox="1"/>
          <p:nvPr/>
        </p:nvSpPr>
        <p:spPr>
          <a:xfrm>
            <a:off x="3979876" y="1566531"/>
            <a:ext cx="1800493" cy="253916"/>
          </a:xfrm>
          <a:prstGeom prst="rect">
            <a:avLst/>
          </a:prstGeom>
          <a:noFill/>
        </p:spPr>
        <p:txBody>
          <a:bodyPr wrap="none" rtlCol="0">
            <a:spAutoFit/>
          </a:bodyPr>
          <a:lstStyle/>
          <a:p>
            <a:r>
              <a:rPr kumimoji="1" lang="ja-JP" altLang="en-US" sz="1050" dirty="0">
                <a:latin typeface="メイリオ" panose="020B0604030504040204" pitchFamily="50" charset="-128"/>
                <a:ea typeface="メイリオ" panose="020B0604030504040204" pitchFamily="50" charset="-128"/>
              </a:rPr>
              <a:t>食育の周知度（年次推移）</a:t>
            </a:r>
          </a:p>
        </p:txBody>
      </p:sp>
      <p:sp>
        <p:nvSpPr>
          <p:cNvPr id="31" name="テキスト ボックス 30">
            <a:extLst>
              <a:ext uri="{FF2B5EF4-FFF2-40B4-BE49-F238E27FC236}">
                <a16:creationId xmlns:a16="http://schemas.microsoft.com/office/drawing/2014/main" id="{6248919D-5A02-4A04-AA8B-F56129BB3241}"/>
              </a:ext>
            </a:extLst>
          </p:cNvPr>
          <p:cNvSpPr txBox="1"/>
          <p:nvPr/>
        </p:nvSpPr>
        <p:spPr>
          <a:xfrm>
            <a:off x="148311" y="1026380"/>
            <a:ext cx="9623502" cy="830997"/>
          </a:xfrm>
          <a:prstGeom prst="rect">
            <a:avLst/>
          </a:prstGeom>
          <a:noFill/>
        </p:spPr>
        <p:txBody>
          <a:bodyPr wrap="square" rtlCol="0">
            <a:spAutoFit/>
          </a:bodyPr>
          <a:lstStyle/>
          <a:p>
            <a:r>
              <a:rPr kumimoji="1" lang="ja-JP" altLang="en-US" sz="1600" dirty="0">
                <a:latin typeface="メイリオ" panose="020B0604030504040204" pitchFamily="50" charset="-128"/>
                <a:ea typeface="メイリオ" panose="020B0604030504040204" pitchFamily="50" charset="-128"/>
              </a:rPr>
              <a:t>　食育という</a:t>
            </a:r>
            <a:r>
              <a:rPr kumimoji="1" lang="en-US" altLang="ja-JP" sz="1600" dirty="0">
                <a:latin typeface="メイリオ" panose="020B0604030504040204" pitchFamily="50" charset="-128"/>
                <a:ea typeface="メイリオ" panose="020B0604030504040204" pitchFamily="50" charset="-128"/>
              </a:rPr>
              <a:t>『</a:t>
            </a:r>
            <a:r>
              <a:rPr kumimoji="1" lang="ja-JP" altLang="en-US" sz="1600" dirty="0">
                <a:latin typeface="メイリオ" panose="020B0604030504040204" pitchFamily="50" charset="-128"/>
                <a:ea typeface="メイリオ" panose="020B0604030504040204" pitchFamily="50" charset="-128"/>
              </a:rPr>
              <a:t>言葉を知っていた</a:t>
            </a:r>
            <a:r>
              <a:rPr kumimoji="1" lang="en-US" altLang="ja-JP" sz="1600" dirty="0">
                <a:latin typeface="メイリオ" panose="020B0604030504040204" pitchFamily="50" charset="-128"/>
                <a:ea typeface="メイリオ" panose="020B0604030504040204" pitchFamily="50" charset="-128"/>
              </a:rPr>
              <a:t>』</a:t>
            </a:r>
            <a:r>
              <a:rPr kumimoji="1" lang="ja-JP" altLang="en-US" sz="1600" dirty="0">
                <a:latin typeface="メイリオ" panose="020B0604030504040204" pitchFamily="50" charset="-128"/>
                <a:ea typeface="メイリオ" panose="020B0604030504040204" pitchFamily="50" charset="-128"/>
              </a:rPr>
              <a:t>（「言葉も意味も知っていた」及び「言葉は知っていたが、意味は知らなかった」の合計）人の割合は、</a:t>
            </a:r>
            <a:r>
              <a:rPr kumimoji="1" lang="en-US" altLang="ja-JP" sz="1600" dirty="0">
                <a:latin typeface="メイリオ" panose="020B0604030504040204" pitchFamily="50" charset="-128"/>
                <a:ea typeface="メイリオ" panose="020B0604030504040204" pitchFamily="50" charset="-128"/>
              </a:rPr>
              <a:t>2015</a:t>
            </a:r>
            <a:r>
              <a:rPr kumimoji="1" lang="ja-JP" altLang="en-US" sz="1600" dirty="0">
                <a:latin typeface="メイリオ" panose="020B0604030504040204" pitchFamily="50" charset="-128"/>
                <a:ea typeface="メイリオ" panose="020B0604030504040204" pitchFamily="50" charset="-128"/>
              </a:rPr>
              <a:t>年度は</a:t>
            </a:r>
            <a:r>
              <a:rPr kumimoji="1" lang="en-US" altLang="ja-JP" sz="1600" dirty="0">
                <a:latin typeface="メイリオ" panose="020B0604030504040204" pitchFamily="50" charset="-128"/>
                <a:ea typeface="メイリオ" panose="020B0604030504040204" pitchFamily="50" charset="-128"/>
              </a:rPr>
              <a:t>78.5</a:t>
            </a:r>
            <a:r>
              <a:rPr kumimoji="1" lang="ja-JP" altLang="en-US" sz="1600" dirty="0">
                <a:latin typeface="メイリオ" panose="020B0604030504040204" pitchFamily="50" charset="-128"/>
                <a:ea typeface="メイリオ" panose="020B0604030504040204" pitchFamily="50" charset="-128"/>
              </a:rPr>
              <a:t>％であり、</a:t>
            </a:r>
            <a:r>
              <a:rPr kumimoji="1" lang="en-US" altLang="ja-JP" sz="1600" dirty="0">
                <a:latin typeface="メイリオ" panose="020B0604030504040204" pitchFamily="50" charset="-128"/>
                <a:ea typeface="メイリオ" panose="020B0604030504040204" pitchFamily="50" charset="-128"/>
              </a:rPr>
              <a:t>2005</a:t>
            </a:r>
            <a:r>
              <a:rPr lang="ja-JP" altLang="en-US" sz="1600" dirty="0">
                <a:latin typeface="メイリオ" panose="020B0604030504040204" pitchFamily="50" charset="-128"/>
                <a:ea typeface="メイリオ" panose="020B0604030504040204" pitchFamily="50" charset="-128"/>
              </a:rPr>
              <a:t>年度</a:t>
            </a:r>
            <a:r>
              <a:rPr kumimoji="1" lang="ja-JP" altLang="en-US" sz="1600" dirty="0">
                <a:latin typeface="メイリオ" panose="020B0604030504040204" pitchFamily="50" charset="-128"/>
                <a:ea typeface="メイリオ" panose="020B0604030504040204" pitchFamily="50" charset="-128"/>
              </a:rPr>
              <a:t>の調査結果（</a:t>
            </a:r>
            <a:r>
              <a:rPr kumimoji="1" lang="en-US" altLang="ja-JP" sz="1600" dirty="0">
                <a:latin typeface="メイリオ" panose="020B0604030504040204" pitchFamily="50" charset="-128"/>
                <a:ea typeface="メイリオ" panose="020B0604030504040204" pitchFamily="50" charset="-128"/>
              </a:rPr>
              <a:t>52.6</a:t>
            </a:r>
            <a:r>
              <a:rPr kumimoji="1" lang="ja-JP" altLang="en-US" sz="1600" dirty="0">
                <a:latin typeface="メイリオ" panose="020B0604030504040204" pitchFamily="50" charset="-128"/>
                <a:ea typeface="メイリオ" panose="020B0604030504040204" pitchFamily="50" charset="-128"/>
              </a:rPr>
              <a:t>％）と比べると</a:t>
            </a:r>
            <a:r>
              <a:rPr kumimoji="1" lang="en-US" altLang="ja-JP" sz="1600" dirty="0">
                <a:latin typeface="メイリオ" panose="020B0604030504040204" pitchFamily="50" charset="-128"/>
                <a:ea typeface="メイリオ" panose="020B0604030504040204" pitchFamily="50" charset="-128"/>
              </a:rPr>
              <a:t>25.9 </a:t>
            </a:r>
            <a:r>
              <a:rPr kumimoji="1" lang="ja-JP" altLang="en-US" sz="1600" dirty="0">
                <a:latin typeface="メイリオ" panose="020B0604030504040204" pitchFamily="50" charset="-128"/>
                <a:ea typeface="メイリオ" panose="020B0604030504040204" pitchFamily="50" charset="-128"/>
              </a:rPr>
              <a:t>ポイント増加</a:t>
            </a:r>
          </a:p>
        </p:txBody>
      </p:sp>
      <p:sp>
        <p:nvSpPr>
          <p:cNvPr id="18" name="角丸四角形 4">
            <a:extLst>
              <a:ext uri="{FF2B5EF4-FFF2-40B4-BE49-F238E27FC236}">
                <a16:creationId xmlns:a16="http://schemas.microsoft.com/office/drawing/2014/main" id="{C70F61D4-A8BE-4455-B0E2-261202CADEE3}"/>
              </a:ext>
            </a:extLst>
          </p:cNvPr>
          <p:cNvSpPr/>
          <p:nvPr/>
        </p:nvSpPr>
        <p:spPr>
          <a:xfrm>
            <a:off x="129637" y="5013177"/>
            <a:ext cx="9664292" cy="1697148"/>
          </a:xfrm>
          <a:prstGeom prst="roundRect">
            <a:avLst>
              <a:gd name="adj" fmla="val 9264"/>
            </a:avLst>
          </a:prstGeom>
          <a:solidFill>
            <a:schemeClr val="bg1"/>
          </a:solidFill>
          <a:ln w="38100">
            <a:solidFill>
              <a:srgbClr val="FFCC66"/>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endParaRPr>
          </a:p>
        </p:txBody>
      </p:sp>
      <p:sp>
        <p:nvSpPr>
          <p:cNvPr id="19" name="角丸四角形 9">
            <a:extLst>
              <a:ext uri="{FF2B5EF4-FFF2-40B4-BE49-F238E27FC236}">
                <a16:creationId xmlns:a16="http://schemas.microsoft.com/office/drawing/2014/main" id="{44760C7E-00D1-4C61-BC88-0FB6070FA065}"/>
              </a:ext>
            </a:extLst>
          </p:cNvPr>
          <p:cNvSpPr/>
          <p:nvPr/>
        </p:nvSpPr>
        <p:spPr>
          <a:xfrm>
            <a:off x="129637" y="4955807"/>
            <a:ext cx="9642176" cy="295551"/>
          </a:xfrm>
          <a:prstGeom prst="roundRect">
            <a:avLst/>
          </a:prstGeom>
          <a:solidFill>
            <a:srgbClr val="FFCC66"/>
          </a:solidFill>
          <a:ln>
            <a:solidFill>
              <a:srgbClr val="FFCC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メイリオ" panose="020B0604030504040204" pitchFamily="50" charset="-128"/>
              <a:ea typeface="メイリオ" panose="020B0604030504040204" pitchFamily="50" charset="-128"/>
              <a:cs typeface="+mn-cs"/>
            </a:endParaRPr>
          </a:p>
        </p:txBody>
      </p:sp>
      <p:sp>
        <p:nvSpPr>
          <p:cNvPr id="20" name="AutoShape 205">
            <a:extLst>
              <a:ext uri="{FF2B5EF4-FFF2-40B4-BE49-F238E27FC236}">
                <a16:creationId xmlns:a16="http://schemas.microsoft.com/office/drawing/2014/main" id="{A61299FD-A70D-47F5-B8BB-62C8075DC488}"/>
              </a:ext>
            </a:extLst>
          </p:cNvPr>
          <p:cNvSpPr>
            <a:spLocks noChangeArrowheads="1"/>
          </p:cNvSpPr>
          <p:nvPr/>
        </p:nvSpPr>
        <p:spPr bwMode="auto">
          <a:xfrm>
            <a:off x="271112" y="4941168"/>
            <a:ext cx="9381341" cy="356463"/>
          </a:xfrm>
          <a:prstGeom prst="flowChartProcess">
            <a:avLst/>
          </a:prstGeom>
          <a:noFill/>
          <a:ln w="38100">
            <a:noFill/>
            <a:headEnd/>
            <a:tailEnd/>
          </a:ln>
        </p:spPr>
        <p:style>
          <a:lnRef idx="2">
            <a:schemeClr val="dk1"/>
          </a:lnRef>
          <a:fillRef idx="1">
            <a:schemeClr val="lt1"/>
          </a:fillRef>
          <a:effectRef idx="0">
            <a:schemeClr val="dk1"/>
          </a:effectRef>
          <a:fontRef idx="minor">
            <a:schemeClr val="dk1"/>
          </a:fontRef>
        </p:style>
        <p:txBody>
          <a:bodyPr wrap="none" lIns="85846" tIns="42924" rIns="85846" bIns="42924" anchor="ctr"/>
          <a:lstStyle/>
          <a:p>
            <a:pPr marL="0" marR="0" lvl="0" indent="0" algn="ctr" defTabSz="914400" rtl="0" eaLnBrk="1" fontAlgn="base" latinLnBrk="0" hangingPunct="1">
              <a:lnSpc>
                <a:spcPct val="110000"/>
              </a:lnSpc>
              <a:spcBef>
                <a:spcPct val="0"/>
              </a:spcBef>
              <a:spcAft>
                <a:spcPct val="0"/>
              </a:spcAft>
              <a:buClrTx/>
              <a:buSzTx/>
              <a:buFontTx/>
              <a:buNone/>
              <a:tabLst/>
              <a:defRPr/>
            </a:pPr>
            <a:r>
              <a:rPr lang="ja-JP" altLang="en-US" b="1"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課題</a:t>
            </a:r>
            <a:endParaRPr kumimoji="1" lang="en-US" altLang="ja-JP"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3" name="テキスト ボックス 22">
            <a:extLst>
              <a:ext uri="{FF2B5EF4-FFF2-40B4-BE49-F238E27FC236}">
                <a16:creationId xmlns:a16="http://schemas.microsoft.com/office/drawing/2014/main" id="{C713F1A0-71E6-4D63-9E53-7901A1655E2D}"/>
              </a:ext>
            </a:extLst>
          </p:cNvPr>
          <p:cNvSpPr txBox="1"/>
          <p:nvPr/>
        </p:nvSpPr>
        <p:spPr>
          <a:xfrm>
            <a:off x="271112" y="5345921"/>
            <a:ext cx="9364488" cy="1323439"/>
          </a:xfrm>
          <a:prstGeom prst="rect">
            <a:avLst/>
          </a:prstGeom>
          <a:noFill/>
          <a:ln w="3175">
            <a:noFill/>
          </a:ln>
        </p:spPr>
        <p:txBody>
          <a:bodyPr wrap="square" rtlCol="0">
            <a:spAutoFit/>
          </a:bodyPr>
          <a:lstStyle/>
          <a:p>
            <a:pPr marL="136525" indent="-136525">
              <a:buFont typeface="Wingdings" panose="05000000000000000000" pitchFamily="2" charset="2"/>
              <a:buChar char="Ø"/>
              <a:tabLst>
                <a:tab pos="808038" algn="l"/>
              </a:tabLst>
            </a:pPr>
            <a:r>
              <a:rPr lang="ja-JP" altLang="en-US" sz="1600" dirty="0">
                <a:latin typeface="メイリオ" panose="020B0604030504040204" pitchFamily="50" charset="-128"/>
                <a:ea typeface="メイリオ" panose="020B0604030504040204" pitchFamily="50" charset="-128"/>
              </a:rPr>
              <a:t>　食育基本法が制定され、国は</a:t>
            </a:r>
            <a:r>
              <a:rPr lang="en-US" altLang="ja-JP" sz="1600" dirty="0">
                <a:latin typeface="メイリオ" panose="020B0604030504040204" pitchFamily="50" charset="-128"/>
                <a:ea typeface="メイリオ" panose="020B0604030504040204" pitchFamily="50" charset="-128"/>
              </a:rPr>
              <a:t>15 </a:t>
            </a:r>
            <a:r>
              <a:rPr lang="ja-JP" altLang="en-US" sz="1600" dirty="0">
                <a:latin typeface="メイリオ" panose="020B0604030504040204" pitchFamily="50" charset="-128"/>
                <a:ea typeface="メイリオ" panose="020B0604030504040204" pitchFamily="50" charset="-128"/>
              </a:rPr>
              <a:t>年にわたり、都道府県、市町村、関係機関・団体等多様な関係者とともに食育を推進してきたが、我が国の食をめぐる環境は大きく変化してきており、様々な課題を抱えている。（</a:t>
            </a:r>
            <a:r>
              <a:rPr lang="en-US" altLang="ja-JP" sz="1600" dirty="0">
                <a:latin typeface="メイリオ" panose="020B0604030504040204" pitchFamily="50" charset="-128"/>
                <a:ea typeface="メイリオ" panose="020B0604030504040204" pitchFamily="50" charset="-128"/>
              </a:rPr>
              <a:t>※</a:t>
            </a:r>
            <a:r>
              <a:rPr lang="ja-JP" altLang="en-US" sz="1600" dirty="0">
                <a:latin typeface="メイリオ" panose="020B0604030504040204" pitchFamily="50" charset="-128"/>
                <a:ea typeface="メイリオ" panose="020B0604030504040204" pitchFamily="50" charset="-128"/>
              </a:rPr>
              <a:t>変化と課題については、</a:t>
            </a:r>
            <a:r>
              <a:rPr lang="en-US" altLang="ja-JP" sz="1600" dirty="0">
                <a:latin typeface="メイリオ" panose="020B0604030504040204" pitchFamily="50" charset="-128"/>
                <a:ea typeface="メイリオ" panose="020B0604030504040204" pitchFamily="50" charset="-128"/>
              </a:rPr>
              <a:t>P4</a:t>
            </a:r>
            <a:r>
              <a:rPr lang="ja-JP" altLang="en-US" sz="1600" dirty="0">
                <a:latin typeface="メイリオ" panose="020B0604030504040204" pitchFamily="50" charset="-128"/>
                <a:ea typeface="メイリオ" panose="020B0604030504040204" pitchFamily="50" charset="-128"/>
              </a:rPr>
              <a:t>の「現状」参照。）</a:t>
            </a:r>
            <a:endParaRPr lang="en-US" altLang="ja-JP" sz="1600"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endParaRPr lang="en-US" altLang="ja-JP" sz="1600"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r>
              <a:rPr lang="ja-JP" altLang="en-US" sz="1600" dirty="0">
                <a:latin typeface="メイリオ" panose="020B0604030504040204" pitchFamily="50" charset="-128"/>
                <a:ea typeface="メイリオ" panose="020B0604030504040204" pitchFamily="50" charset="-128"/>
              </a:rPr>
              <a:t>　引き続き、食育に関する施策を総合的かつ計画的に推進していく必要がある。</a:t>
            </a:r>
            <a:endParaRPr kumimoji="1" lang="en-US" altLang="ja-JP" sz="1600" dirty="0">
              <a:latin typeface="メイリオ" panose="020B0604030504040204" pitchFamily="50" charset="-128"/>
              <a:ea typeface="メイリオ" panose="020B0604030504040204" pitchFamily="50" charset="-128"/>
            </a:endParaRPr>
          </a:p>
        </p:txBody>
      </p:sp>
      <p:sp>
        <p:nvSpPr>
          <p:cNvPr id="17" name="スライド番号プレースホルダー 1">
            <a:extLst>
              <a:ext uri="{FF2B5EF4-FFF2-40B4-BE49-F238E27FC236}">
                <a16:creationId xmlns:a16="http://schemas.microsoft.com/office/drawing/2014/main" id="{645A5908-3D18-46D3-969A-797A5DFEBA16}"/>
              </a:ext>
            </a:extLst>
          </p:cNvPr>
          <p:cNvSpPr txBox="1">
            <a:spLocks/>
          </p:cNvSpPr>
          <p:nvPr/>
        </p:nvSpPr>
        <p:spPr>
          <a:xfrm>
            <a:off x="9561512" y="6525344"/>
            <a:ext cx="288000" cy="288000"/>
          </a:xfrm>
          <a:prstGeom prst="rect">
            <a:avLst/>
          </a:prstGeom>
          <a:solidFill>
            <a:sysClr val="window" lastClr="FFFFFF"/>
          </a:solidFill>
          <a:ln w="19050" cap="flat" cmpd="sng" algn="ctr">
            <a:solidFill>
              <a:srgbClr val="5B9BD5"/>
            </a:solidFill>
            <a:prstDash val="solid"/>
            <a:bevel/>
          </a:ln>
          <a:effectLst/>
        </p:spPr>
        <p:txBody>
          <a:bodyPr vert="horz" lIns="0" tIns="0" rIns="0" bIns="0" rtlCol="0" anchor="ctr">
            <a:normAutofit/>
          </a:bodyPr>
          <a:lstStyle>
            <a:defPPr>
              <a:defRPr lang="en-US"/>
            </a:defPPr>
            <a:lvl1pPr marL="0" algn="ctr" defTabSz="457200" rtl="0" eaLnBrk="1" latinLnBrk="0" hangingPunct="1">
              <a:defRPr sz="1200" b="1" kern="1200">
                <a:solidFill>
                  <a:schemeClr val="tx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E19FEFA5-F69B-4463-85F3-6BA87B34B307}" type="slidenum">
              <a:rPr kumimoji="1" lang="ja-JP" altLang="en-US" sz="1200" b="1" i="0" u="none" strike="noStrike" kern="1200" cap="none" spc="0" normalizeH="0" baseline="0" noProof="0" smtClean="0">
                <a:ln>
                  <a:noFill/>
                </a:ln>
                <a:solidFill>
                  <a:prstClr val="black"/>
                </a:solidFill>
                <a:effectLst/>
                <a:uLnTx/>
                <a:uFillTx/>
                <a:latin typeface="Calibri" panose="020F0502020204030204"/>
                <a:ea typeface="游ゴシック" panose="020B0400000000000000" pitchFamily="50" charset="-128"/>
                <a:cs typeface="+mn-cs"/>
              </a:rPr>
              <a:pPr marL="0" marR="0" lvl="0" indent="0" algn="ctr" defTabSz="457200" rtl="0" eaLnBrk="1" fontAlgn="auto" latinLnBrk="0" hangingPunct="1">
                <a:lnSpc>
                  <a:spcPct val="100000"/>
                </a:lnSpc>
                <a:spcBef>
                  <a:spcPts val="0"/>
                </a:spcBef>
                <a:spcAft>
                  <a:spcPts val="0"/>
                </a:spcAft>
                <a:buClrTx/>
                <a:buSzTx/>
                <a:buFontTx/>
                <a:buNone/>
                <a:tabLst/>
                <a:defRPr/>
              </a:pPr>
              <a:t>2</a:t>
            </a:fld>
            <a:endParaRPr kumimoji="1" lang="ja-JP" altLang="en-US" sz="12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7203347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正方形/長方形 64">
            <a:extLst>
              <a:ext uri="{FF2B5EF4-FFF2-40B4-BE49-F238E27FC236}">
                <a16:creationId xmlns:a16="http://schemas.microsoft.com/office/drawing/2014/main" id="{6C46BFC6-5848-4A7D-8BED-CA216B395C5D}"/>
              </a:ext>
            </a:extLst>
          </p:cNvPr>
          <p:cNvSpPr/>
          <p:nvPr/>
        </p:nvSpPr>
        <p:spPr>
          <a:xfrm>
            <a:off x="101403" y="5687142"/>
            <a:ext cx="4526929" cy="10155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85846" tIns="42924" rIns="85846" bIns="42924"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2000" b="1" i="0" u="none" strike="noStrike" kern="1200" cap="none" spc="0" normalizeH="0" baseline="0" noProof="0" dirty="0">
                <a:ln>
                  <a:noFill/>
                </a:ln>
                <a:solidFill>
                  <a:srgbClr val="EE7D00"/>
                </a:solidFill>
                <a:effectLst/>
                <a:uLnTx/>
                <a:uFillTx/>
                <a:latin typeface="メイリオ" panose="020B0604030504040204" pitchFamily="50" charset="-128"/>
                <a:ea typeface="メイリオ" panose="020B0604030504040204" pitchFamily="50" charset="-128"/>
                <a:cs typeface="+mn-cs"/>
              </a:rPr>
              <a:t>第３次食育推進基本計画</a:t>
            </a:r>
            <a:endParaRPr kumimoji="1" lang="en-US" altLang="ja-JP"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ja-JP" sz="1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rPr>
              <a:t>2016</a:t>
            </a:r>
            <a:r>
              <a:rPr kumimoji="1" lang="ja-JP" altLang="en-US" sz="1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rPr>
              <a:t>年３月</a:t>
            </a:r>
            <a:r>
              <a:rPr kumimoji="1" lang="en-US" altLang="ja-JP" sz="1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rPr>
              <a:t>18</a:t>
            </a:r>
            <a:r>
              <a:rPr kumimoji="1" lang="ja-JP" altLang="en-US" sz="1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rPr>
              <a:t>日　食育推進会議決定</a:t>
            </a:r>
            <a:endParaRPr kumimoji="1" lang="en-US" altLang="ja-JP" sz="1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ja-JP" sz="16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rPr>
              <a:t>※</a:t>
            </a:r>
            <a:r>
              <a:rPr kumimoji="1" lang="ja-JP" altLang="en-US" sz="16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rPr>
              <a:t>計画期間：</a:t>
            </a:r>
            <a:r>
              <a:rPr kumimoji="1" lang="en-US" altLang="ja-JP" sz="16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rPr>
              <a:t>2016</a:t>
            </a:r>
            <a:r>
              <a:rPr kumimoji="1" lang="ja-JP" altLang="en-US" sz="16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rPr>
              <a:t>～</a:t>
            </a:r>
            <a:r>
              <a:rPr kumimoji="1" lang="en-US" altLang="ja-JP" sz="16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rPr>
              <a:t>2020</a:t>
            </a:r>
            <a:r>
              <a:rPr kumimoji="1" lang="ja-JP" altLang="en-US" sz="16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rPr>
              <a:t>年度</a:t>
            </a:r>
            <a:endParaRPr kumimoji="1" lang="en-US" altLang="ja-JP" sz="16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endParaRPr>
          </a:p>
        </p:txBody>
      </p:sp>
      <p:sp>
        <p:nvSpPr>
          <p:cNvPr id="66" name="角丸四角形 4">
            <a:extLst>
              <a:ext uri="{FF2B5EF4-FFF2-40B4-BE49-F238E27FC236}">
                <a16:creationId xmlns:a16="http://schemas.microsoft.com/office/drawing/2014/main" id="{28C2CA9B-9C6E-495C-8F2C-C6910BD1AF32}"/>
              </a:ext>
            </a:extLst>
          </p:cNvPr>
          <p:cNvSpPr/>
          <p:nvPr/>
        </p:nvSpPr>
        <p:spPr>
          <a:xfrm>
            <a:off x="125047" y="748146"/>
            <a:ext cx="9664292" cy="3832982"/>
          </a:xfrm>
          <a:prstGeom prst="roundRect">
            <a:avLst>
              <a:gd name="adj" fmla="val 9264"/>
            </a:avLst>
          </a:prstGeom>
          <a:solidFill>
            <a:schemeClr val="bg1"/>
          </a:solidFill>
          <a:ln w="38100">
            <a:solidFill>
              <a:srgbClr val="FFCC66"/>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endParaRPr>
          </a:p>
        </p:txBody>
      </p:sp>
      <p:sp>
        <p:nvSpPr>
          <p:cNvPr id="67" name="角丸四角形 9">
            <a:extLst>
              <a:ext uri="{FF2B5EF4-FFF2-40B4-BE49-F238E27FC236}">
                <a16:creationId xmlns:a16="http://schemas.microsoft.com/office/drawing/2014/main" id="{AE1A1008-4F8F-4D73-A8C2-CE64A022886B}"/>
              </a:ext>
            </a:extLst>
          </p:cNvPr>
          <p:cNvSpPr/>
          <p:nvPr/>
        </p:nvSpPr>
        <p:spPr>
          <a:xfrm>
            <a:off x="125047" y="686783"/>
            <a:ext cx="9642176" cy="356743"/>
          </a:xfrm>
          <a:prstGeom prst="roundRect">
            <a:avLst/>
          </a:prstGeom>
          <a:solidFill>
            <a:srgbClr val="FFCC66"/>
          </a:solidFill>
          <a:ln>
            <a:solidFill>
              <a:srgbClr val="FFCC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メイリオ" panose="020B0604030504040204" pitchFamily="50" charset="-128"/>
              <a:ea typeface="メイリオ" panose="020B0604030504040204" pitchFamily="50" charset="-128"/>
              <a:cs typeface="+mn-cs"/>
            </a:endParaRPr>
          </a:p>
        </p:txBody>
      </p:sp>
      <p:sp>
        <p:nvSpPr>
          <p:cNvPr id="68" name="AutoShape 205">
            <a:extLst>
              <a:ext uri="{FF2B5EF4-FFF2-40B4-BE49-F238E27FC236}">
                <a16:creationId xmlns:a16="http://schemas.microsoft.com/office/drawing/2014/main" id="{38F2A7A6-4B9A-48DE-9F7B-3324D4AED1CB}"/>
              </a:ext>
            </a:extLst>
          </p:cNvPr>
          <p:cNvSpPr>
            <a:spLocks noChangeArrowheads="1"/>
          </p:cNvSpPr>
          <p:nvPr/>
        </p:nvSpPr>
        <p:spPr bwMode="auto">
          <a:xfrm>
            <a:off x="264197" y="620688"/>
            <a:ext cx="9381341" cy="396451"/>
          </a:xfrm>
          <a:prstGeom prst="flowChartProcess">
            <a:avLst/>
          </a:prstGeom>
          <a:noFill/>
          <a:ln w="38100">
            <a:noFill/>
            <a:headEnd/>
            <a:tailEnd/>
          </a:ln>
        </p:spPr>
        <p:style>
          <a:lnRef idx="2">
            <a:schemeClr val="dk1"/>
          </a:lnRef>
          <a:fillRef idx="1">
            <a:schemeClr val="lt1"/>
          </a:fillRef>
          <a:effectRef idx="0">
            <a:schemeClr val="dk1"/>
          </a:effectRef>
          <a:fontRef idx="minor">
            <a:schemeClr val="dk1"/>
          </a:fontRef>
        </p:style>
        <p:txBody>
          <a:bodyPr wrap="none" lIns="85846" tIns="42924" rIns="85846" bIns="42924" anchor="ctr"/>
          <a:lstStyle/>
          <a:p>
            <a:pPr marL="0" marR="0" lvl="0" indent="0" algn="ctr" defTabSz="914400" rtl="0" eaLnBrk="1" fontAlgn="base" latinLnBrk="0" hangingPunct="1">
              <a:lnSpc>
                <a:spcPct val="110000"/>
              </a:lnSpc>
              <a:spcBef>
                <a:spcPct val="0"/>
              </a:spcBef>
              <a:spcAft>
                <a:spcPct val="0"/>
              </a:spcAft>
              <a:buClrTx/>
              <a:buSzTx/>
              <a:buFontTx/>
              <a:buNone/>
              <a:tabLst/>
              <a:defRPr/>
            </a:pPr>
            <a:endParaRPr kumimoji="1" lang="en-US" altLang="ja-JP" sz="18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914400" rtl="0" eaLnBrk="1" fontAlgn="base" latinLnBrk="0" hangingPunct="1">
              <a:lnSpc>
                <a:spcPct val="110000"/>
              </a:lnSpc>
              <a:spcBef>
                <a:spcPct val="0"/>
              </a:spcBef>
              <a:spcAft>
                <a:spcPct val="0"/>
              </a:spcAft>
              <a:buClrTx/>
              <a:buSzTx/>
              <a:buFontTx/>
              <a:buNone/>
              <a:tabLst/>
              <a:defRPr/>
            </a:pPr>
            <a:r>
              <a:rPr kumimoji="1" lang="ja-JP" altLang="en-US" sz="18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食育推進体制</a:t>
            </a:r>
            <a:endParaRPr kumimoji="1" lang="en-US" altLang="ja-JP" sz="10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base" latinLnBrk="0" hangingPunct="1">
              <a:lnSpc>
                <a:spcPct val="11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rPr>
              <a:t> </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endParaRPr>
          </a:p>
        </p:txBody>
      </p:sp>
      <p:sp>
        <p:nvSpPr>
          <p:cNvPr id="70" name="角丸四角形 26">
            <a:extLst>
              <a:ext uri="{FF2B5EF4-FFF2-40B4-BE49-F238E27FC236}">
                <a16:creationId xmlns:a16="http://schemas.microsoft.com/office/drawing/2014/main" id="{D9EFE828-4420-4FA8-ABD0-69F1E7BAA5BF}"/>
              </a:ext>
            </a:extLst>
          </p:cNvPr>
          <p:cNvSpPr/>
          <p:nvPr/>
        </p:nvSpPr>
        <p:spPr>
          <a:xfrm>
            <a:off x="183284" y="5687142"/>
            <a:ext cx="4392488" cy="992107"/>
          </a:xfrm>
          <a:prstGeom prst="roundRect">
            <a:avLst/>
          </a:prstGeom>
          <a:noFill/>
          <a:ln w="38100">
            <a:solidFill>
              <a:srgbClr val="FFCC6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メイリオ" panose="020B0604030504040204" pitchFamily="50" charset="-128"/>
              <a:ea typeface="メイリオ" panose="020B0604030504040204" pitchFamily="50" charset="-128"/>
              <a:cs typeface="+mn-cs"/>
            </a:endParaRPr>
          </a:p>
        </p:txBody>
      </p:sp>
      <p:sp>
        <p:nvSpPr>
          <p:cNvPr id="23" name="正方形/長方形 22">
            <a:extLst>
              <a:ext uri="{FF2B5EF4-FFF2-40B4-BE49-F238E27FC236}">
                <a16:creationId xmlns:a16="http://schemas.microsoft.com/office/drawing/2014/main" id="{0658ABFF-8214-474B-92E2-32092C84BEFB}"/>
              </a:ext>
            </a:extLst>
          </p:cNvPr>
          <p:cNvSpPr/>
          <p:nvPr/>
        </p:nvSpPr>
        <p:spPr>
          <a:xfrm>
            <a:off x="4640069" y="5661248"/>
            <a:ext cx="5376507" cy="10155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85846" tIns="42924" rIns="85846" bIns="42924"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2000" b="1" i="0" u="none" strike="noStrike" kern="1200" cap="none" spc="0" normalizeH="0" baseline="0" noProof="0" dirty="0">
                <a:ln>
                  <a:noFill/>
                </a:ln>
                <a:solidFill>
                  <a:srgbClr val="EE7D00"/>
                </a:solidFill>
                <a:effectLst/>
                <a:uLnTx/>
                <a:uFillTx/>
                <a:latin typeface="メイリオ" panose="020B0604030504040204" pitchFamily="50" charset="-128"/>
                <a:ea typeface="メイリオ" panose="020B0604030504040204" pitchFamily="50" charset="-128"/>
                <a:cs typeface="+mn-cs"/>
              </a:rPr>
              <a:t>第４次食育推進基本計画</a:t>
            </a:r>
            <a:endParaRPr kumimoji="1" lang="en-US" altLang="ja-JP"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ja-JP" sz="1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rPr>
              <a:t>2021</a:t>
            </a:r>
            <a:r>
              <a:rPr kumimoji="1" lang="ja-JP" altLang="en-US" sz="1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rPr>
              <a:t>年３月</a:t>
            </a:r>
            <a:r>
              <a:rPr kumimoji="1" lang="en-US" altLang="ja-JP" sz="1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rPr>
              <a:t>31</a:t>
            </a:r>
            <a:r>
              <a:rPr kumimoji="1" lang="ja-JP" altLang="en-US" sz="1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rPr>
              <a:t>日　食育推進会議決定</a:t>
            </a:r>
            <a:endParaRPr kumimoji="1" lang="en-US" altLang="ja-JP" sz="1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ja-JP" sz="16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rPr>
              <a:t>※</a:t>
            </a:r>
            <a:r>
              <a:rPr kumimoji="1" lang="ja-JP" altLang="en-US" sz="16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rPr>
              <a:t>計画期間：</a:t>
            </a:r>
            <a:r>
              <a:rPr kumimoji="1" lang="en-US" altLang="ja-JP" sz="16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rPr>
              <a:t>2021</a:t>
            </a:r>
            <a:r>
              <a:rPr kumimoji="1" lang="ja-JP" altLang="en-US" sz="16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rPr>
              <a:t>～</a:t>
            </a:r>
            <a:r>
              <a:rPr kumimoji="1" lang="en-US" altLang="ja-JP" sz="16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rPr>
              <a:t>2025</a:t>
            </a:r>
            <a:r>
              <a:rPr kumimoji="1" lang="ja-JP" altLang="en-US" sz="16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rPr>
              <a:t>年度</a:t>
            </a:r>
            <a:endParaRPr kumimoji="1" lang="en-US" altLang="ja-JP" sz="16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endParaRPr>
          </a:p>
        </p:txBody>
      </p:sp>
      <p:sp>
        <p:nvSpPr>
          <p:cNvPr id="24" name="角丸四角形 26">
            <a:extLst>
              <a:ext uri="{FF2B5EF4-FFF2-40B4-BE49-F238E27FC236}">
                <a16:creationId xmlns:a16="http://schemas.microsoft.com/office/drawing/2014/main" id="{8906FA32-ECA9-4253-8BC3-1A7EB83890E5}"/>
              </a:ext>
            </a:extLst>
          </p:cNvPr>
          <p:cNvSpPr/>
          <p:nvPr/>
        </p:nvSpPr>
        <p:spPr>
          <a:xfrm>
            <a:off x="5167541" y="5667737"/>
            <a:ext cx="4526929" cy="1009056"/>
          </a:xfrm>
          <a:prstGeom prst="roundRect">
            <a:avLst/>
          </a:prstGeom>
          <a:noFill/>
          <a:ln w="38100">
            <a:solidFill>
              <a:srgbClr val="FFCC6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メイリオ" panose="020B0604030504040204" pitchFamily="50" charset="-128"/>
              <a:ea typeface="メイリオ" panose="020B0604030504040204" pitchFamily="50" charset="-128"/>
              <a:cs typeface="+mn-cs"/>
            </a:endParaRPr>
          </a:p>
        </p:txBody>
      </p:sp>
      <p:sp>
        <p:nvSpPr>
          <p:cNvPr id="5" name="矢印: 右 4">
            <a:extLst>
              <a:ext uri="{FF2B5EF4-FFF2-40B4-BE49-F238E27FC236}">
                <a16:creationId xmlns:a16="http://schemas.microsoft.com/office/drawing/2014/main" id="{036D7096-0C22-40FB-AD14-6B5B00538D33}"/>
              </a:ext>
            </a:extLst>
          </p:cNvPr>
          <p:cNvSpPr/>
          <p:nvPr/>
        </p:nvSpPr>
        <p:spPr>
          <a:xfrm>
            <a:off x="4654518" y="5800237"/>
            <a:ext cx="430667" cy="659329"/>
          </a:xfrm>
          <a:prstGeom prst="rightArrow">
            <a:avLst/>
          </a:prstGeom>
          <a:solidFill>
            <a:schemeClr val="accent2">
              <a:lumMod val="20000"/>
              <a:lumOff val="8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ＭＳ Ｐゴシック" panose="020B0600070205080204" pitchFamily="50" charset="-128"/>
              <a:cs typeface="+mn-cs"/>
            </a:endParaRPr>
          </a:p>
        </p:txBody>
      </p:sp>
      <p:sp>
        <p:nvSpPr>
          <p:cNvPr id="18" name="角丸四角形 12">
            <a:extLst>
              <a:ext uri="{FF2B5EF4-FFF2-40B4-BE49-F238E27FC236}">
                <a16:creationId xmlns:a16="http://schemas.microsoft.com/office/drawing/2014/main" id="{D5747F43-B2EE-46C2-8DF0-236723F18AAB}"/>
              </a:ext>
            </a:extLst>
          </p:cNvPr>
          <p:cNvSpPr/>
          <p:nvPr/>
        </p:nvSpPr>
        <p:spPr>
          <a:xfrm>
            <a:off x="106054" y="4782048"/>
            <a:ext cx="9693892" cy="1959320"/>
          </a:xfrm>
          <a:prstGeom prst="roundRect">
            <a:avLst>
              <a:gd name="adj" fmla="val 8806"/>
            </a:avLst>
          </a:prstGeom>
          <a:noFill/>
          <a:ln w="38100">
            <a:solidFill>
              <a:srgbClr val="FFCC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角丸四角形 9">
            <a:extLst>
              <a:ext uri="{FF2B5EF4-FFF2-40B4-BE49-F238E27FC236}">
                <a16:creationId xmlns:a16="http://schemas.microsoft.com/office/drawing/2014/main" id="{0C12A198-3CFF-4962-8E8D-71C8205DC35D}"/>
              </a:ext>
            </a:extLst>
          </p:cNvPr>
          <p:cNvSpPr/>
          <p:nvPr/>
        </p:nvSpPr>
        <p:spPr>
          <a:xfrm>
            <a:off x="120854" y="4653136"/>
            <a:ext cx="9664292" cy="320760"/>
          </a:xfrm>
          <a:prstGeom prst="roundRect">
            <a:avLst/>
          </a:prstGeom>
          <a:solidFill>
            <a:srgbClr val="FFCC66"/>
          </a:solidFill>
          <a:ln>
            <a:solidFill>
              <a:srgbClr val="FFCC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メイリオ" panose="020B0604030504040204" pitchFamily="50" charset="-128"/>
              <a:ea typeface="メイリオ" panose="020B0604030504040204" pitchFamily="50" charset="-128"/>
              <a:cs typeface="+mn-cs"/>
            </a:endParaRPr>
          </a:p>
        </p:txBody>
      </p:sp>
      <p:sp>
        <p:nvSpPr>
          <p:cNvPr id="20" name="AutoShape 337">
            <a:extLst>
              <a:ext uri="{FF2B5EF4-FFF2-40B4-BE49-F238E27FC236}">
                <a16:creationId xmlns:a16="http://schemas.microsoft.com/office/drawing/2014/main" id="{4FB90A22-E82B-48A1-AAE7-FBA4B1766BAE}"/>
              </a:ext>
            </a:extLst>
          </p:cNvPr>
          <p:cNvSpPr>
            <a:spLocks noChangeArrowheads="1"/>
          </p:cNvSpPr>
          <p:nvPr/>
        </p:nvSpPr>
        <p:spPr bwMode="auto">
          <a:xfrm>
            <a:off x="2812460" y="4653136"/>
            <a:ext cx="4080801" cy="400818"/>
          </a:xfrm>
          <a:prstGeom prst="flowChartProcess">
            <a:avLst/>
          </a:prstGeom>
          <a:noFill/>
          <a:ln>
            <a:noFill/>
            <a:headEnd/>
            <a:tailEnd/>
          </a:ln>
        </p:spPr>
        <p:style>
          <a:lnRef idx="2">
            <a:schemeClr val="dk1"/>
          </a:lnRef>
          <a:fillRef idx="1">
            <a:schemeClr val="lt1"/>
          </a:fillRef>
          <a:effectRef idx="0">
            <a:schemeClr val="dk1"/>
          </a:effectRef>
          <a:fontRef idx="minor">
            <a:schemeClr val="dk1"/>
          </a:fontRef>
        </p:style>
        <p:txBody>
          <a:bodyPr wrap="none" lIns="85846" tIns="42924" rIns="85846" bIns="42924" anchor="t"/>
          <a:lstStyle/>
          <a:p>
            <a:pPr marL="0" marR="0" lvl="0" indent="0" algn="ctr" defTabSz="914400" rtl="0" eaLnBrk="1" fontAlgn="base" latinLnBrk="0" hangingPunct="1">
              <a:lnSpc>
                <a:spcPct val="110000"/>
              </a:lnSpc>
              <a:spcBef>
                <a:spcPct val="0"/>
              </a:spcBef>
              <a:spcAft>
                <a:spcPct val="0"/>
              </a:spcAft>
              <a:buClrTx/>
              <a:buSzTx/>
              <a:buFontTx/>
              <a:buNone/>
              <a:tabLst/>
              <a:defRPr/>
            </a:pPr>
            <a:r>
              <a:rPr kumimoji="1" lang="ja-JP" altLang="en-US"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rPr>
              <a:t>食育推進基本計画</a:t>
            </a:r>
            <a:r>
              <a:rPr kumimoji="1" lang="ja-JP" altLang="en-US" sz="16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rPr>
              <a:t>（基本法第１６条）</a:t>
            </a:r>
            <a:endParaRPr kumimoji="1" lang="en-US" altLang="ja-JP" sz="16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endParaRPr>
          </a:p>
          <a:p>
            <a:pPr marL="0" marR="0" lvl="0" indent="0" algn="ctr" defTabSz="914400" rtl="0" eaLnBrk="1" fontAlgn="base" latinLnBrk="0" hangingPunct="1">
              <a:lnSpc>
                <a:spcPct val="110000"/>
              </a:lnSpc>
              <a:spcBef>
                <a:spcPct val="0"/>
              </a:spcBef>
              <a:spcAft>
                <a:spcPct val="0"/>
              </a:spcAft>
              <a:buClrTx/>
              <a:buSzTx/>
              <a:buFontTx/>
              <a:buNone/>
              <a:tabLst/>
              <a:defRPr/>
            </a:pPr>
            <a:endParaRPr kumimoji="1" lang="en-US" altLang="ja-JP" sz="8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endParaRPr>
          </a:p>
          <a:p>
            <a:pPr marL="0" marR="0" lvl="0" indent="0" algn="ctr" defTabSz="914400" rtl="0" eaLnBrk="1" fontAlgn="base" latinLnBrk="0" hangingPunct="1">
              <a:lnSpc>
                <a:spcPct val="110000"/>
              </a:lnSpc>
              <a:spcBef>
                <a:spcPct val="0"/>
              </a:spcBef>
              <a:spcAft>
                <a:spcPct val="0"/>
              </a:spcAft>
              <a:buClrTx/>
              <a:buSzTx/>
              <a:buFontTx/>
              <a:buNone/>
              <a:tabLst/>
              <a:defRPr/>
            </a:pPr>
            <a:endParaRPr kumimoji="1" lang="en-US" altLang="ja-JP" sz="4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endParaRPr>
          </a:p>
          <a:p>
            <a:pPr marL="0" marR="0" lvl="0" indent="0" algn="ctr" defTabSz="914400" rtl="0" eaLnBrk="1" fontAlgn="base" latinLnBrk="0" hangingPunct="1">
              <a:lnSpc>
                <a:spcPct val="110000"/>
              </a:lnSpc>
              <a:spcBef>
                <a:spcPct val="0"/>
              </a:spcBef>
              <a:spcAft>
                <a:spcPct val="0"/>
              </a:spcAft>
              <a:buClrTx/>
              <a:buSzTx/>
              <a:buFontTx/>
              <a:buNone/>
              <a:tabLst/>
              <a:defRPr/>
            </a:pPr>
            <a:r>
              <a:rPr kumimoji="1" lang="ja-JP" altLang="en-US" sz="16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rPr>
              <a:t>　</a:t>
            </a:r>
          </a:p>
        </p:txBody>
      </p:sp>
      <p:sp>
        <p:nvSpPr>
          <p:cNvPr id="6" name="正方形/長方形 5">
            <a:extLst>
              <a:ext uri="{FF2B5EF4-FFF2-40B4-BE49-F238E27FC236}">
                <a16:creationId xmlns:a16="http://schemas.microsoft.com/office/drawing/2014/main" id="{91A0ED9E-A80E-48C7-AC19-450F2726F1C7}"/>
              </a:ext>
            </a:extLst>
          </p:cNvPr>
          <p:cNvSpPr/>
          <p:nvPr/>
        </p:nvSpPr>
        <p:spPr>
          <a:xfrm>
            <a:off x="141851" y="5013176"/>
            <a:ext cx="9696635" cy="701731"/>
          </a:xfrm>
          <a:prstGeom prst="rect">
            <a:avLst/>
          </a:prstGeom>
        </p:spPr>
        <p:txBody>
          <a:bodyPr wrap="square">
            <a:spAutoFit/>
          </a:bodyPr>
          <a:lstStyle/>
          <a:p>
            <a:pPr lvl="0" fontAlgn="base">
              <a:lnSpc>
                <a:spcPct val="110000"/>
              </a:lnSpc>
              <a:spcBef>
                <a:spcPct val="0"/>
              </a:spcBef>
              <a:spcAft>
                <a:spcPct val="0"/>
              </a:spcAft>
              <a:defRPr/>
            </a:pPr>
            <a:r>
              <a:rPr lang="ja-JP" altLang="en-US" dirty="0">
                <a:solidFill>
                  <a:srgbClr val="000000"/>
                </a:solidFill>
                <a:latin typeface="メイリオ" panose="020B0604030504040204" pitchFamily="50" charset="-128"/>
                <a:ea typeface="メイリオ" panose="020B0604030504040204" pitchFamily="50" charset="-128"/>
              </a:rPr>
              <a:t>食育の推進に関する施策の総合的かつ計画的な推進を図るために必要な基本的な事項を定めるもの</a:t>
            </a:r>
            <a:endParaRPr lang="ja-JP" altLang="en-US" dirty="0">
              <a:latin typeface="メイリオ" panose="020B0604030504040204" pitchFamily="50" charset="-128"/>
              <a:ea typeface="メイリオ" panose="020B0604030504040204" pitchFamily="50" charset="-128"/>
            </a:endParaRPr>
          </a:p>
        </p:txBody>
      </p:sp>
      <p:sp>
        <p:nvSpPr>
          <p:cNvPr id="21" name="Rectangle 2">
            <a:extLst>
              <a:ext uri="{FF2B5EF4-FFF2-40B4-BE49-F238E27FC236}">
                <a16:creationId xmlns:a16="http://schemas.microsoft.com/office/drawing/2014/main" id="{1FA5A292-1A2B-4D77-9524-3697045355E1}"/>
              </a:ext>
            </a:extLst>
          </p:cNvPr>
          <p:cNvSpPr txBox="1">
            <a:spLocks noChangeArrowheads="1"/>
          </p:cNvSpPr>
          <p:nvPr/>
        </p:nvSpPr>
        <p:spPr bwMode="auto">
          <a:xfrm>
            <a:off x="0" y="-4167"/>
            <a:ext cx="9906000" cy="629155"/>
          </a:xfrm>
          <a:prstGeom prst="rect">
            <a:avLst/>
          </a:prstGeom>
          <a:solidFill>
            <a:srgbClr val="FFC000">
              <a:lumMod val="40000"/>
              <a:lumOff val="60000"/>
            </a:srgbClr>
          </a:solidFill>
          <a:ln>
            <a:noFill/>
          </a:ln>
          <a:effectLst/>
        </p:spPr>
        <p:txBody>
          <a:bodyPr vert="horz" wrap="square" lIns="85853" tIns="42927" rIns="85853" bIns="42927" numCol="1" anchor="ctr" anchorCtr="0" compatLnSpc="1">
            <a:prstTxWarp prst="textNoShape">
              <a:avLst/>
            </a:prstTxWarp>
          </a:bodyPr>
          <a:lstStyle>
            <a:lvl1pPr algn="ctr" rtl="0" eaLnBrk="0" fontAlgn="base" hangingPunct="0">
              <a:spcBef>
                <a:spcPct val="0"/>
              </a:spcBef>
              <a:spcAft>
                <a:spcPct val="0"/>
              </a:spcAft>
              <a:defRPr kumimoji="1" sz="4100">
                <a:solidFill>
                  <a:schemeClr val="tx2"/>
                </a:solidFill>
                <a:latin typeface="+mj-lt"/>
                <a:ea typeface="+mj-ea"/>
                <a:cs typeface="+mj-cs"/>
              </a:defRPr>
            </a:lvl1pPr>
            <a:lvl2pPr algn="ctr" rtl="0" eaLnBrk="0" fontAlgn="base" hangingPunct="0">
              <a:spcBef>
                <a:spcPct val="0"/>
              </a:spcBef>
              <a:spcAft>
                <a:spcPct val="0"/>
              </a:spcAft>
              <a:defRPr kumimoji="1" sz="41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1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1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100">
                <a:solidFill>
                  <a:schemeClr val="tx2"/>
                </a:solidFill>
                <a:latin typeface="Arial" charset="0"/>
                <a:ea typeface="ＭＳ Ｐゴシック" pitchFamily="50" charset="-128"/>
              </a:defRPr>
            </a:lvl5pPr>
            <a:lvl6pPr marL="429244" algn="ctr" rtl="0" fontAlgn="base">
              <a:spcBef>
                <a:spcPct val="0"/>
              </a:spcBef>
              <a:spcAft>
                <a:spcPct val="0"/>
              </a:spcAft>
              <a:defRPr kumimoji="1" sz="4100">
                <a:solidFill>
                  <a:schemeClr val="tx2"/>
                </a:solidFill>
                <a:latin typeface="Arial" charset="0"/>
                <a:ea typeface="ＭＳ Ｐゴシック" pitchFamily="50" charset="-128"/>
              </a:defRPr>
            </a:lvl6pPr>
            <a:lvl7pPr marL="858487" algn="ctr" rtl="0" fontAlgn="base">
              <a:spcBef>
                <a:spcPct val="0"/>
              </a:spcBef>
              <a:spcAft>
                <a:spcPct val="0"/>
              </a:spcAft>
              <a:defRPr kumimoji="1" sz="4100">
                <a:solidFill>
                  <a:schemeClr val="tx2"/>
                </a:solidFill>
                <a:latin typeface="Arial" charset="0"/>
                <a:ea typeface="ＭＳ Ｐゴシック" pitchFamily="50" charset="-128"/>
              </a:defRPr>
            </a:lvl7pPr>
            <a:lvl8pPr marL="1287730" algn="ctr" rtl="0" fontAlgn="base">
              <a:spcBef>
                <a:spcPct val="0"/>
              </a:spcBef>
              <a:spcAft>
                <a:spcPct val="0"/>
              </a:spcAft>
              <a:defRPr kumimoji="1" sz="4100">
                <a:solidFill>
                  <a:schemeClr val="tx2"/>
                </a:solidFill>
                <a:latin typeface="Arial" charset="0"/>
                <a:ea typeface="ＭＳ Ｐゴシック" pitchFamily="50" charset="-128"/>
              </a:defRPr>
            </a:lvl8pPr>
            <a:lvl9pPr marL="1716974" algn="ctr" rtl="0" fontAlgn="base">
              <a:spcBef>
                <a:spcPct val="0"/>
              </a:spcBef>
              <a:spcAft>
                <a:spcPct val="0"/>
              </a:spcAft>
              <a:defRPr kumimoji="1" sz="4100">
                <a:solidFill>
                  <a:schemeClr val="tx2"/>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28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j-cs"/>
              </a:rPr>
              <a:t>食育推進施策</a:t>
            </a:r>
            <a:endParaRPr kumimoji="1" lang="en-US" altLang="ja-JP" sz="28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j-cs"/>
            </a:endParaRPr>
          </a:p>
        </p:txBody>
      </p:sp>
      <p:sp>
        <p:nvSpPr>
          <p:cNvPr id="17" name="スライド番号プレースホルダー 1">
            <a:extLst>
              <a:ext uri="{FF2B5EF4-FFF2-40B4-BE49-F238E27FC236}">
                <a16:creationId xmlns:a16="http://schemas.microsoft.com/office/drawing/2014/main" id="{645A5908-3D18-46D3-969A-797A5DFEBA16}"/>
              </a:ext>
            </a:extLst>
          </p:cNvPr>
          <p:cNvSpPr txBox="1">
            <a:spLocks/>
          </p:cNvSpPr>
          <p:nvPr/>
        </p:nvSpPr>
        <p:spPr>
          <a:xfrm>
            <a:off x="9561512" y="6525344"/>
            <a:ext cx="288000" cy="288000"/>
          </a:xfrm>
          <a:prstGeom prst="rect">
            <a:avLst/>
          </a:prstGeom>
          <a:solidFill>
            <a:sysClr val="window" lastClr="FFFFFF"/>
          </a:solidFill>
          <a:ln w="19050" cap="flat" cmpd="sng" algn="ctr">
            <a:solidFill>
              <a:srgbClr val="5B9BD5"/>
            </a:solidFill>
            <a:prstDash val="solid"/>
            <a:bevel/>
          </a:ln>
          <a:effectLst/>
        </p:spPr>
        <p:txBody>
          <a:bodyPr vert="horz" lIns="0" tIns="0" rIns="0" bIns="0" rtlCol="0" anchor="ctr">
            <a:normAutofit/>
          </a:bodyPr>
          <a:lstStyle>
            <a:defPPr>
              <a:defRPr lang="en-US"/>
            </a:defPPr>
            <a:lvl1pPr marL="0" algn="ctr" defTabSz="457200" rtl="0" eaLnBrk="1" latinLnBrk="0" hangingPunct="1">
              <a:defRPr sz="1200" b="1" kern="1200">
                <a:solidFill>
                  <a:schemeClr val="tx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E19FEFA5-F69B-4463-85F3-6BA87B34B307}" type="slidenum">
              <a:rPr kumimoji="1" lang="ja-JP" altLang="en-US" sz="1200" b="1" i="0" u="none" strike="noStrike" kern="1200" cap="none" spc="0" normalizeH="0" baseline="0" noProof="0" smtClean="0">
                <a:ln>
                  <a:noFill/>
                </a:ln>
                <a:solidFill>
                  <a:prstClr val="black"/>
                </a:solidFill>
                <a:effectLst/>
                <a:uLnTx/>
                <a:uFillTx/>
                <a:latin typeface="Calibri" panose="020F0502020204030204"/>
                <a:ea typeface="游ゴシック" panose="020B0400000000000000" pitchFamily="50" charset="-128"/>
                <a:cs typeface="+mn-cs"/>
              </a:rPr>
              <a:pPr marL="0" marR="0" lvl="0" indent="0" algn="ctr" defTabSz="457200" rtl="0" eaLnBrk="1" fontAlgn="auto" latinLnBrk="0" hangingPunct="1">
                <a:lnSpc>
                  <a:spcPct val="100000"/>
                </a:lnSpc>
                <a:spcBef>
                  <a:spcPts val="0"/>
                </a:spcBef>
                <a:spcAft>
                  <a:spcPts val="0"/>
                </a:spcAft>
                <a:buClrTx/>
                <a:buSzTx/>
                <a:buFontTx/>
                <a:buNone/>
                <a:tabLst/>
                <a:defRPr/>
              </a:pPr>
              <a:t>3</a:t>
            </a:fld>
            <a:endParaRPr kumimoji="1" lang="ja-JP" altLang="en-US" sz="12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grpSp>
        <p:nvGrpSpPr>
          <p:cNvPr id="3" name="グループ化 2">
            <a:extLst>
              <a:ext uri="{FF2B5EF4-FFF2-40B4-BE49-F238E27FC236}">
                <a16:creationId xmlns:a16="http://schemas.microsoft.com/office/drawing/2014/main" id="{5C18AE8E-127C-456B-BB54-B187BA67A2BE}"/>
              </a:ext>
            </a:extLst>
          </p:cNvPr>
          <p:cNvGrpSpPr/>
          <p:nvPr/>
        </p:nvGrpSpPr>
        <p:grpSpPr>
          <a:xfrm>
            <a:off x="621513" y="1131420"/>
            <a:ext cx="8649243" cy="3377700"/>
            <a:chOff x="206743" y="699064"/>
            <a:chExt cx="10083669" cy="6288459"/>
          </a:xfrm>
        </p:grpSpPr>
        <p:sp>
          <p:nvSpPr>
            <p:cNvPr id="22" name="テキスト ボックス 21">
              <a:extLst>
                <a:ext uri="{FF2B5EF4-FFF2-40B4-BE49-F238E27FC236}">
                  <a16:creationId xmlns:a16="http://schemas.microsoft.com/office/drawing/2014/main" id="{C3DD89F0-096F-4FF4-A339-981AB32816F9}"/>
                </a:ext>
              </a:extLst>
            </p:cNvPr>
            <p:cNvSpPr txBox="1"/>
            <p:nvPr/>
          </p:nvSpPr>
          <p:spPr>
            <a:xfrm>
              <a:off x="384412" y="699064"/>
              <a:ext cx="9906000" cy="630306"/>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6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国民の心身の健康の増進と豊かな人間形成</a:t>
              </a:r>
            </a:p>
          </p:txBody>
        </p:sp>
        <p:sp>
          <p:nvSpPr>
            <p:cNvPr id="25" name="角丸四角形 35">
              <a:extLst>
                <a:ext uri="{FF2B5EF4-FFF2-40B4-BE49-F238E27FC236}">
                  <a16:creationId xmlns:a16="http://schemas.microsoft.com/office/drawing/2014/main" id="{F593E5A6-8AF0-4243-91E2-228CAFD6728A}"/>
                </a:ext>
              </a:extLst>
            </p:cNvPr>
            <p:cNvSpPr/>
            <p:nvPr/>
          </p:nvSpPr>
          <p:spPr>
            <a:xfrm>
              <a:off x="497994" y="3743706"/>
              <a:ext cx="1542570" cy="611220"/>
            </a:xfrm>
            <a:prstGeom prst="roundRect">
              <a:avLst>
                <a:gd name="adj" fmla="val 19283"/>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全国すべての</a:t>
              </a:r>
              <a:endParaRPr kumimoji="1" lang="en-US" altLang="ja-JP"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地域で展開</a:t>
              </a:r>
            </a:p>
          </p:txBody>
        </p:sp>
        <p:sp>
          <p:nvSpPr>
            <p:cNvPr id="26" name="角丸四角形 36">
              <a:extLst>
                <a:ext uri="{FF2B5EF4-FFF2-40B4-BE49-F238E27FC236}">
                  <a16:creationId xmlns:a16="http://schemas.microsoft.com/office/drawing/2014/main" id="{3D75F09C-10DE-4A04-BD6F-D1C38977336E}"/>
                </a:ext>
              </a:extLst>
            </p:cNvPr>
            <p:cNvSpPr/>
            <p:nvPr/>
          </p:nvSpPr>
          <p:spPr>
            <a:xfrm>
              <a:off x="8296013" y="3746372"/>
              <a:ext cx="1518935" cy="611220"/>
            </a:xfrm>
            <a:prstGeom prst="roundRect">
              <a:avLst>
                <a:gd name="adj" fmla="val 19283"/>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相互に緊密な</a:t>
              </a:r>
              <a:endParaRPr kumimoji="1" lang="en-US" altLang="ja-JP"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連携・協働</a:t>
              </a:r>
            </a:p>
          </p:txBody>
        </p:sp>
        <p:sp>
          <p:nvSpPr>
            <p:cNvPr id="27" name="右矢印 2">
              <a:extLst>
                <a:ext uri="{FF2B5EF4-FFF2-40B4-BE49-F238E27FC236}">
                  <a16:creationId xmlns:a16="http://schemas.microsoft.com/office/drawing/2014/main" id="{CE2036C1-F144-4D61-8973-659EF9F3237C}"/>
                </a:ext>
              </a:extLst>
            </p:cNvPr>
            <p:cNvSpPr/>
            <p:nvPr/>
          </p:nvSpPr>
          <p:spPr>
            <a:xfrm rot="16200000">
              <a:off x="4628615" y="1140234"/>
              <a:ext cx="961364" cy="1040645"/>
            </a:xfrm>
            <a:prstGeom prst="rightArrow">
              <a:avLst>
                <a:gd name="adj1" fmla="val 50000"/>
                <a:gd name="adj2" fmla="val 30560"/>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700" b="0"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cs typeface="+mn-cs"/>
              </a:endParaRPr>
            </a:p>
          </p:txBody>
        </p:sp>
        <p:sp>
          <p:nvSpPr>
            <p:cNvPr id="28" name="テキスト ボックス 27">
              <a:extLst>
                <a:ext uri="{FF2B5EF4-FFF2-40B4-BE49-F238E27FC236}">
                  <a16:creationId xmlns:a16="http://schemas.microsoft.com/office/drawing/2014/main" id="{7F432F98-5884-4913-B908-416B5E161576}"/>
                </a:ext>
              </a:extLst>
            </p:cNvPr>
            <p:cNvSpPr txBox="1"/>
            <p:nvPr/>
          </p:nvSpPr>
          <p:spPr>
            <a:xfrm>
              <a:off x="3448554" y="1532837"/>
              <a:ext cx="3456384" cy="515705"/>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国民運動として食育を推進</a:t>
              </a:r>
            </a:p>
          </p:txBody>
        </p:sp>
        <p:sp>
          <p:nvSpPr>
            <p:cNvPr id="29" name="円/楕円 40">
              <a:extLst>
                <a:ext uri="{FF2B5EF4-FFF2-40B4-BE49-F238E27FC236}">
                  <a16:creationId xmlns:a16="http://schemas.microsoft.com/office/drawing/2014/main" id="{3D6AAE97-44E5-4C09-9541-9ECFDF97635B}"/>
                </a:ext>
              </a:extLst>
            </p:cNvPr>
            <p:cNvSpPr/>
            <p:nvPr/>
          </p:nvSpPr>
          <p:spPr>
            <a:xfrm>
              <a:off x="2785950" y="1992061"/>
              <a:ext cx="2398773" cy="710327"/>
            </a:xfrm>
            <a:prstGeom prst="ellipse">
              <a:avLst/>
            </a:prstGeom>
            <a:solidFill>
              <a:srgbClr val="CCFF99"/>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100" b="1"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各種団体</a:t>
              </a:r>
            </a:p>
          </p:txBody>
        </p:sp>
        <p:sp>
          <p:nvSpPr>
            <p:cNvPr id="30" name="円/楕円 43">
              <a:extLst>
                <a:ext uri="{FF2B5EF4-FFF2-40B4-BE49-F238E27FC236}">
                  <a16:creationId xmlns:a16="http://schemas.microsoft.com/office/drawing/2014/main" id="{6A276BA3-3E63-45E8-A3C1-963921FC5378}"/>
                </a:ext>
              </a:extLst>
            </p:cNvPr>
            <p:cNvSpPr/>
            <p:nvPr/>
          </p:nvSpPr>
          <p:spPr>
            <a:xfrm>
              <a:off x="2164767" y="2603092"/>
              <a:ext cx="2398773" cy="710327"/>
            </a:xfrm>
            <a:prstGeom prst="ellipse">
              <a:avLst/>
            </a:prstGeom>
            <a:solidFill>
              <a:srgbClr val="CCFF99"/>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100" b="1"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食品関連事業者</a:t>
              </a:r>
            </a:p>
          </p:txBody>
        </p:sp>
        <p:sp>
          <p:nvSpPr>
            <p:cNvPr id="31" name="円/楕円 48">
              <a:extLst>
                <a:ext uri="{FF2B5EF4-FFF2-40B4-BE49-F238E27FC236}">
                  <a16:creationId xmlns:a16="http://schemas.microsoft.com/office/drawing/2014/main" id="{954F9328-93F0-4E1B-969F-EB32500EE58A}"/>
                </a:ext>
              </a:extLst>
            </p:cNvPr>
            <p:cNvSpPr/>
            <p:nvPr/>
          </p:nvSpPr>
          <p:spPr>
            <a:xfrm>
              <a:off x="5542846" y="3283526"/>
              <a:ext cx="2398773" cy="710327"/>
            </a:xfrm>
            <a:prstGeom prst="ellipse">
              <a:avLst/>
            </a:prstGeom>
            <a:solidFill>
              <a:srgbClr val="CCFF99"/>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100" b="1"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学校</a:t>
              </a:r>
              <a:endParaRPr kumimoji="1" lang="en-US" altLang="ja-JP" sz="1100" b="1"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100" b="1"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保育所等</a:t>
              </a:r>
            </a:p>
          </p:txBody>
        </p:sp>
        <p:sp>
          <p:nvSpPr>
            <p:cNvPr id="32" name="円/楕円 49">
              <a:extLst>
                <a:ext uri="{FF2B5EF4-FFF2-40B4-BE49-F238E27FC236}">
                  <a16:creationId xmlns:a16="http://schemas.microsoft.com/office/drawing/2014/main" id="{7D1911B3-FF70-4E68-BB59-AACFD8A91142}"/>
                </a:ext>
              </a:extLst>
            </p:cNvPr>
            <p:cNvSpPr/>
            <p:nvPr/>
          </p:nvSpPr>
          <p:spPr>
            <a:xfrm>
              <a:off x="5552573" y="2613559"/>
              <a:ext cx="2398773" cy="710327"/>
            </a:xfrm>
            <a:prstGeom prst="ellipse">
              <a:avLst/>
            </a:prstGeom>
            <a:solidFill>
              <a:srgbClr val="CCFF99"/>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100" b="1"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農林漁業者</a:t>
              </a:r>
            </a:p>
          </p:txBody>
        </p:sp>
        <p:sp>
          <p:nvSpPr>
            <p:cNvPr id="33" name="円/楕円 50">
              <a:extLst>
                <a:ext uri="{FF2B5EF4-FFF2-40B4-BE49-F238E27FC236}">
                  <a16:creationId xmlns:a16="http://schemas.microsoft.com/office/drawing/2014/main" id="{82DE6437-892A-4704-850F-60CA6DA975B0}"/>
                </a:ext>
              </a:extLst>
            </p:cNvPr>
            <p:cNvSpPr/>
            <p:nvPr/>
          </p:nvSpPr>
          <p:spPr>
            <a:xfrm>
              <a:off x="5033869" y="1985502"/>
              <a:ext cx="2398773" cy="710328"/>
            </a:xfrm>
            <a:prstGeom prst="ellipse">
              <a:avLst/>
            </a:prstGeom>
            <a:solidFill>
              <a:srgbClr val="CCFF99"/>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100" b="1"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ボランティア</a:t>
              </a:r>
            </a:p>
          </p:txBody>
        </p:sp>
        <p:sp>
          <p:nvSpPr>
            <p:cNvPr id="34" name="円/楕円 53">
              <a:extLst>
                <a:ext uri="{FF2B5EF4-FFF2-40B4-BE49-F238E27FC236}">
                  <a16:creationId xmlns:a16="http://schemas.microsoft.com/office/drawing/2014/main" id="{3594C129-AAD2-4FD3-8EB3-6FC8A37B9B62}"/>
                </a:ext>
              </a:extLst>
            </p:cNvPr>
            <p:cNvSpPr/>
            <p:nvPr/>
          </p:nvSpPr>
          <p:spPr>
            <a:xfrm>
              <a:off x="4997254" y="3889950"/>
              <a:ext cx="2398773" cy="710327"/>
            </a:xfrm>
            <a:prstGeom prst="ellipse">
              <a:avLst/>
            </a:prstGeom>
            <a:solidFill>
              <a:srgbClr val="CC99FF"/>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1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地方公共団体</a:t>
              </a:r>
            </a:p>
          </p:txBody>
        </p:sp>
        <p:sp>
          <p:nvSpPr>
            <p:cNvPr id="35" name="円/楕円 42">
              <a:extLst>
                <a:ext uri="{FF2B5EF4-FFF2-40B4-BE49-F238E27FC236}">
                  <a16:creationId xmlns:a16="http://schemas.microsoft.com/office/drawing/2014/main" id="{F23258BE-720A-4EAB-A863-B45E7372A241}"/>
                </a:ext>
              </a:extLst>
            </p:cNvPr>
            <p:cNvSpPr/>
            <p:nvPr/>
          </p:nvSpPr>
          <p:spPr>
            <a:xfrm>
              <a:off x="2252763" y="3226081"/>
              <a:ext cx="2398773" cy="710327"/>
            </a:xfrm>
            <a:prstGeom prst="ellipse">
              <a:avLst/>
            </a:prstGeom>
            <a:solidFill>
              <a:srgbClr val="CCFF99"/>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100" b="1"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保健機関</a:t>
              </a:r>
              <a:endParaRPr kumimoji="1" lang="en-US" altLang="ja-JP" sz="1100" b="1"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100" b="1"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医療機関</a:t>
              </a:r>
            </a:p>
          </p:txBody>
        </p:sp>
        <p:sp>
          <p:nvSpPr>
            <p:cNvPr id="36" name="円/楕円 52">
              <a:extLst>
                <a:ext uri="{FF2B5EF4-FFF2-40B4-BE49-F238E27FC236}">
                  <a16:creationId xmlns:a16="http://schemas.microsoft.com/office/drawing/2014/main" id="{B98E1C3A-EC48-44E9-AAEE-5149E5A7FEC6}"/>
                </a:ext>
              </a:extLst>
            </p:cNvPr>
            <p:cNvSpPr/>
            <p:nvPr/>
          </p:nvSpPr>
          <p:spPr>
            <a:xfrm>
              <a:off x="2798355" y="3897149"/>
              <a:ext cx="2398773" cy="710327"/>
            </a:xfrm>
            <a:prstGeom prst="ellipse">
              <a:avLst/>
            </a:prstGeom>
            <a:solidFill>
              <a:srgbClr val="CC99FF"/>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1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国</a:t>
              </a:r>
            </a:p>
          </p:txBody>
        </p:sp>
        <p:grpSp>
          <p:nvGrpSpPr>
            <p:cNvPr id="37" name="グループ化 36">
              <a:extLst>
                <a:ext uri="{FF2B5EF4-FFF2-40B4-BE49-F238E27FC236}">
                  <a16:creationId xmlns:a16="http://schemas.microsoft.com/office/drawing/2014/main" id="{8C9101B2-1416-4247-8113-5AFEEF79ED67}"/>
                </a:ext>
              </a:extLst>
            </p:cNvPr>
            <p:cNvGrpSpPr/>
            <p:nvPr/>
          </p:nvGrpSpPr>
          <p:grpSpPr>
            <a:xfrm>
              <a:off x="4097268" y="2266180"/>
              <a:ext cx="2058036" cy="2126062"/>
              <a:chOff x="3944889" y="2543154"/>
              <a:chExt cx="2058036" cy="2126062"/>
            </a:xfrm>
          </p:grpSpPr>
          <p:sp>
            <p:nvSpPr>
              <p:cNvPr id="38" name="円/楕円 34">
                <a:extLst>
                  <a:ext uri="{FF2B5EF4-FFF2-40B4-BE49-F238E27FC236}">
                    <a16:creationId xmlns:a16="http://schemas.microsoft.com/office/drawing/2014/main" id="{23E32DD1-4521-49A5-8DB3-D6B121B88B0E}"/>
                  </a:ext>
                </a:extLst>
              </p:cNvPr>
              <p:cNvSpPr/>
              <p:nvPr/>
            </p:nvSpPr>
            <p:spPr>
              <a:xfrm>
                <a:off x="3944889" y="2543154"/>
                <a:ext cx="2058036" cy="2022589"/>
              </a:xfrm>
              <a:prstGeom prst="ellipse">
                <a:avLst/>
              </a:prstGeom>
              <a:solidFill>
                <a:srgbClr val="EC987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ja-JP" sz="14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9" name="テキスト ボックス 38">
                <a:extLst>
                  <a:ext uri="{FF2B5EF4-FFF2-40B4-BE49-F238E27FC236}">
                    <a16:creationId xmlns:a16="http://schemas.microsoft.com/office/drawing/2014/main" id="{9955B609-1D7B-4243-9858-E65B5650224D}"/>
                  </a:ext>
                </a:extLst>
              </p:cNvPr>
              <p:cNvSpPr txBox="1"/>
              <p:nvPr/>
            </p:nvSpPr>
            <p:spPr>
              <a:xfrm>
                <a:off x="4697991" y="4153511"/>
                <a:ext cx="574112" cy="51570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家庭</a:t>
                </a:r>
              </a:p>
            </p:txBody>
          </p:sp>
          <p:sp>
            <p:nvSpPr>
              <p:cNvPr id="40" name="円/楕円 46">
                <a:extLst>
                  <a:ext uri="{FF2B5EF4-FFF2-40B4-BE49-F238E27FC236}">
                    <a16:creationId xmlns:a16="http://schemas.microsoft.com/office/drawing/2014/main" id="{BDC8176B-86A0-4C79-A791-A4F5EFF79465}"/>
                  </a:ext>
                </a:extLst>
              </p:cNvPr>
              <p:cNvSpPr>
                <a:spLocks noChangeAspect="1"/>
              </p:cNvSpPr>
              <p:nvPr/>
            </p:nvSpPr>
            <p:spPr>
              <a:xfrm>
                <a:off x="4316791" y="2934472"/>
                <a:ext cx="1314231" cy="1260000"/>
              </a:xfrm>
              <a:prstGeom prst="ellipse">
                <a:avLst/>
              </a:prstGeom>
              <a:solidFill>
                <a:schemeClr val="bg1"/>
              </a:solidFill>
              <a:ln>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ja-JP" sz="14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1" name="テキスト ボックス 40">
                <a:extLst>
                  <a:ext uri="{FF2B5EF4-FFF2-40B4-BE49-F238E27FC236}">
                    <a16:creationId xmlns:a16="http://schemas.microsoft.com/office/drawing/2014/main" id="{05E4FE18-7DD6-435D-8567-C29A73F3DE01}"/>
                  </a:ext>
                </a:extLst>
              </p:cNvPr>
              <p:cNvSpPr txBox="1"/>
              <p:nvPr/>
            </p:nvSpPr>
            <p:spPr>
              <a:xfrm>
                <a:off x="4697991" y="3349142"/>
                <a:ext cx="574112" cy="51570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国民</a:t>
                </a:r>
              </a:p>
            </p:txBody>
          </p:sp>
        </p:grpSp>
        <p:grpSp>
          <p:nvGrpSpPr>
            <p:cNvPr id="42" name="グループ化 41">
              <a:extLst>
                <a:ext uri="{FF2B5EF4-FFF2-40B4-BE49-F238E27FC236}">
                  <a16:creationId xmlns:a16="http://schemas.microsoft.com/office/drawing/2014/main" id="{9D2F490F-ACA9-43D8-B00C-441A6B7B88AD}"/>
                </a:ext>
              </a:extLst>
            </p:cNvPr>
            <p:cNvGrpSpPr/>
            <p:nvPr/>
          </p:nvGrpSpPr>
          <p:grpSpPr>
            <a:xfrm>
              <a:off x="206743" y="5017556"/>
              <a:ext cx="4755050" cy="1969967"/>
              <a:chOff x="-4202025" y="4839982"/>
              <a:chExt cx="4755050" cy="1969967"/>
            </a:xfrm>
          </p:grpSpPr>
          <p:sp>
            <p:nvSpPr>
              <p:cNvPr id="43" name="四角形吹き出し 10">
                <a:extLst>
                  <a:ext uri="{FF2B5EF4-FFF2-40B4-BE49-F238E27FC236}">
                    <a16:creationId xmlns:a16="http://schemas.microsoft.com/office/drawing/2014/main" id="{5004D977-B205-4B50-87D6-6296BEC4B470}"/>
                  </a:ext>
                </a:extLst>
              </p:cNvPr>
              <p:cNvSpPr/>
              <p:nvPr/>
            </p:nvSpPr>
            <p:spPr>
              <a:xfrm>
                <a:off x="-4202025" y="4839982"/>
                <a:ext cx="4755050" cy="1847853"/>
              </a:xfrm>
              <a:prstGeom prst="wedgeRectCallout">
                <a:avLst>
                  <a:gd name="adj1" fmla="val 29662"/>
                  <a:gd name="adj2" fmla="val -85931"/>
                </a:avLst>
              </a:prstGeom>
              <a:solidFill>
                <a:schemeClr val="accent3">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700" b="0"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cs typeface="+mn-cs"/>
                </a:endParaRPr>
              </a:p>
            </p:txBody>
          </p:sp>
          <p:grpSp>
            <p:nvGrpSpPr>
              <p:cNvPr id="44" name="グループ化 43">
                <a:extLst>
                  <a:ext uri="{FF2B5EF4-FFF2-40B4-BE49-F238E27FC236}">
                    <a16:creationId xmlns:a16="http://schemas.microsoft.com/office/drawing/2014/main" id="{CBA00B38-FBBE-4DD6-B410-D84A9F684858}"/>
                  </a:ext>
                </a:extLst>
              </p:cNvPr>
              <p:cNvGrpSpPr/>
              <p:nvPr/>
            </p:nvGrpSpPr>
            <p:grpSpPr>
              <a:xfrm>
                <a:off x="-4183010" y="5133168"/>
                <a:ext cx="4717019" cy="1676781"/>
                <a:chOff x="75316" y="5105750"/>
                <a:chExt cx="4717019" cy="1676781"/>
              </a:xfrm>
            </p:grpSpPr>
            <p:sp>
              <p:nvSpPr>
                <p:cNvPr id="45" name="角丸四角形 20">
                  <a:extLst>
                    <a:ext uri="{FF2B5EF4-FFF2-40B4-BE49-F238E27FC236}">
                      <a16:creationId xmlns:a16="http://schemas.microsoft.com/office/drawing/2014/main" id="{7214AF4D-44CA-4435-A088-391B43155A94}"/>
                    </a:ext>
                  </a:extLst>
                </p:cNvPr>
                <p:cNvSpPr/>
                <p:nvPr/>
              </p:nvSpPr>
              <p:spPr>
                <a:xfrm>
                  <a:off x="184788" y="5689483"/>
                  <a:ext cx="4498077" cy="672906"/>
                </a:xfrm>
                <a:prstGeom prst="roundRect">
                  <a:avLst>
                    <a:gd name="adj" fmla="val 12611"/>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ja-JP"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6" name="テキスト ボックス 45">
                  <a:extLst>
                    <a:ext uri="{FF2B5EF4-FFF2-40B4-BE49-F238E27FC236}">
                      <a16:creationId xmlns:a16="http://schemas.microsoft.com/office/drawing/2014/main" id="{A37BCAD1-AF29-4CDF-A3F6-CDAA312E4A5A}"/>
                    </a:ext>
                  </a:extLst>
                </p:cNvPr>
                <p:cNvSpPr txBox="1"/>
                <p:nvPr/>
              </p:nvSpPr>
              <p:spPr>
                <a:xfrm>
                  <a:off x="75316" y="6352777"/>
                  <a:ext cx="4717019" cy="429754"/>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90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 食育に関する施策の総合的・計画的立案、実施 ＞</a:t>
                  </a:r>
                  <a:endParaRPr kumimoji="1" lang="en-US" altLang="ja-JP" sz="90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7" name="角丸四角形 26">
                  <a:extLst>
                    <a:ext uri="{FF2B5EF4-FFF2-40B4-BE49-F238E27FC236}">
                      <a16:creationId xmlns:a16="http://schemas.microsoft.com/office/drawing/2014/main" id="{0957F2A2-01A7-4580-AE10-2B595632D0B5}"/>
                    </a:ext>
                  </a:extLst>
                </p:cNvPr>
                <p:cNvSpPr/>
                <p:nvPr/>
              </p:nvSpPr>
              <p:spPr>
                <a:xfrm>
                  <a:off x="184786" y="5105750"/>
                  <a:ext cx="4498076" cy="274849"/>
                </a:xfrm>
                <a:prstGeom prst="roundRect">
                  <a:avLst>
                    <a:gd name="adj" fmla="val 12611"/>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食育推進会議（食育推進基本計画の作成）</a:t>
                  </a:r>
                  <a:endPar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8" name="上下矢印 44">
                  <a:extLst>
                    <a:ext uri="{FF2B5EF4-FFF2-40B4-BE49-F238E27FC236}">
                      <a16:creationId xmlns:a16="http://schemas.microsoft.com/office/drawing/2014/main" id="{1FE32109-3C15-4C9E-98E7-14C3714FED4D}"/>
                    </a:ext>
                  </a:extLst>
                </p:cNvPr>
                <p:cNvSpPr/>
                <p:nvPr/>
              </p:nvSpPr>
              <p:spPr>
                <a:xfrm>
                  <a:off x="2279386" y="5353448"/>
                  <a:ext cx="308878" cy="406785"/>
                </a:xfrm>
                <a:prstGeom prst="upDownArrow">
                  <a:avLst>
                    <a:gd name="adj1" fmla="val 50000"/>
                    <a:gd name="adj2" fmla="val 37794"/>
                  </a:avLst>
                </a:prstGeom>
                <a:solidFill>
                  <a:srgbClr val="99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700" b="0"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cs typeface="+mn-cs"/>
                  </a:endParaRPr>
                </a:p>
              </p:txBody>
            </p:sp>
          </p:grpSp>
        </p:grpSp>
        <p:grpSp>
          <p:nvGrpSpPr>
            <p:cNvPr id="49" name="グループ化 48">
              <a:extLst>
                <a:ext uri="{FF2B5EF4-FFF2-40B4-BE49-F238E27FC236}">
                  <a16:creationId xmlns:a16="http://schemas.microsoft.com/office/drawing/2014/main" id="{E5974159-F215-4B77-8199-9ADEDE3CC5E7}"/>
                </a:ext>
              </a:extLst>
            </p:cNvPr>
            <p:cNvGrpSpPr/>
            <p:nvPr/>
          </p:nvGrpSpPr>
          <p:grpSpPr>
            <a:xfrm>
              <a:off x="5273460" y="5000529"/>
              <a:ext cx="4755050" cy="1959421"/>
              <a:chOff x="156510" y="4792974"/>
              <a:chExt cx="4755050" cy="1959421"/>
            </a:xfrm>
          </p:grpSpPr>
          <p:sp>
            <p:nvSpPr>
              <p:cNvPr id="50" name="四角形吹き出し 60">
                <a:extLst>
                  <a:ext uri="{FF2B5EF4-FFF2-40B4-BE49-F238E27FC236}">
                    <a16:creationId xmlns:a16="http://schemas.microsoft.com/office/drawing/2014/main" id="{C285F480-92AF-4E42-A86B-8DFA8ED1C619}"/>
                  </a:ext>
                </a:extLst>
              </p:cNvPr>
              <p:cNvSpPr/>
              <p:nvPr/>
            </p:nvSpPr>
            <p:spPr>
              <a:xfrm>
                <a:off x="156510" y="4792974"/>
                <a:ext cx="4755050" cy="1847853"/>
              </a:xfrm>
              <a:prstGeom prst="wedgeRectCallout">
                <a:avLst>
                  <a:gd name="adj1" fmla="val -34337"/>
                  <a:gd name="adj2" fmla="val -83611"/>
                </a:avLst>
              </a:prstGeom>
              <a:solidFill>
                <a:schemeClr val="accent3">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700" b="0"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cs typeface="+mn-cs"/>
                </a:endParaRPr>
              </a:p>
            </p:txBody>
          </p:sp>
          <p:grpSp>
            <p:nvGrpSpPr>
              <p:cNvPr id="51" name="グループ化 50">
                <a:extLst>
                  <a:ext uri="{FF2B5EF4-FFF2-40B4-BE49-F238E27FC236}">
                    <a16:creationId xmlns:a16="http://schemas.microsoft.com/office/drawing/2014/main" id="{EC43FD3F-7A4A-48B6-8AC3-0EB388F842B5}"/>
                  </a:ext>
                </a:extLst>
              </p:cNvPr>
              <p:cNvGrpSpPr/>
              <p:nvPr/>
            </p:nvGrpSpPr>
            <p:grpSpPr>
              <a:xfrm>
                <a:off x="156510" y="4982030"/>
                <a:ext cx="4717019" cy="1770365"/>
                <a:chOff x="5097015" y="5029276"/>
                <a:chExt cx="4717019" cy="1770365"/>
              </a:xfrm>
            </p:grpSpPr>
            <p:grpSp>
              <p:nvGrpSpPr>
                <p:cNvPr id="52" name="グループ化 51">
                  <a:extLst>
                    <a:ext uri="{FF2B5EF4-FFF2-40B4-BE49-F238E27FC236}">
                      <a16:creationId xmlns:a16="http://schemas.microsoft.com/office/drawing/2014/main" id="{77E6FCEF-D733-4EE1-8CBC-0949C30C981E}"/>
                    </a:ext>
                  </a:extLst>
                </p:cNvPr>
                <p:cNvGrpSpPr/>
                <p:nvPr/>
              </p:nvGrpSpPr>
              <p:grpSpPr>
                <a:xfrm>
                  <a:off x="5213853" y="5359386"/>
                  <a:ext cx="4491655" cy="1024775"/>
                  <a:chOff x="2938996" y="3373346"/>
                  <a:chExt cx="3287915" cy="396177"/>
                </a:xfrm>
              </p:grpSpPr>
              <p:sp>
                <p:nvSpPr>
                  <p:cNvPr id="56" name="角丸四角形 11">
                    <a:extLst>
                      <a:ext uri="{FF2B5EF4-FFF2-40B4-BE49-F238E27FC236}">
                        <a16:creationId xmlns:a16="http://schemas.microsoft.com/office/drawing/2014/main" id="{F1F7199E-CD22-4441-BCA6-1B3423CC46E2}"/>
                      </a:ext>
                    </a:extLst>
                  </p:cNvPr>
                  <p:cNvSpPr/>
                  <p:nvPr/>
                </p:nvSpPr>
                <p:spPr>
                  <a:xfrm>
                    <a:off x="2938996" y="3373346"/>
                    <a:ext cx="1506835" cy="396177"/>
                  </a:xfrm>
                  <a:prstGeom prst="roundRect">
                    <a:avLst>
                      <a:gd name="adj" fmla="val 12328"/>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都道府県食育推進会議</a:t>
                    </a:r>
                    <a:endPar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endPar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都道府県</a:t>
                    </a:r>
                    <a:endPar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食育推進計画の作成</a:t>
                    </a:r>
                  </a:p>
                </p:txBody>
              </p:sp>
              <p:sp>
                <p:nvSpPr>
                  <p:cNvPr id="57" name="角丸四角形 12">
                    <a:extLst>
                      <a:ext uri="{FF2B5EF4-FFF2-40B4-BE49-F238E27FC236}">
                        <a16:creationId xmlns:a16="http://schemas.microsoft.com/office/drawing/2014/main" id="{D00A1D3F-CD0B-4757-A44B-B350E747794F}"/>
                      </a:ext>
                    </a:extLst>
                  </p:cNvPr>
                  <p:cNvSpPr/>
                  <p:nvPr/>
                </p:nvSpPr>
                <p:spPr>
                  <a:xfrm>
                    <a:off x="4743600" y="3373560"/>
                    <a:ext cx="1483311" cy="392473"/>
                  </a:xfrm>
                  <a:prstGeom prst="roundRect">
                    <a:avLst>
                      <a:gd name="adj" fmla="val 9900"/>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市町村食育推進会議</a:t>
                    </a:r>
                    <a:endPar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endPar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市町村</a:t>
                    </a:r>
                    <a:endPar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食育推進計画の作成</a:t>
                    </a:r>
                  </a:p>
                </p:txBody>
              </p:sp>
              <p:sp>
                <p:nvSpPr>
                  <p:cNvPr id="58" name="上下矢印 13">
                    <a:extLst>
                      <a:ext uri="{FF2B5EF4-FFF2-40B4-BE49-F238E27FC236}">
                        <a16:creationId xmlns:a16="http://schemas.microsoft.com/office/drawing/2014/main" id="{06B38F45-63CD-4521-8209-45AC5DED09F6}"/>
                      </a:ext>
                    </a:extLst>
                  </p:cNvPr>
                  <p:cNvSpPr/>
                  <p:nvPr/>
                </p:nvSpPr>
                <p:spPr>
                  <a:xfrm rot="5400000">
                    <a:off x="4504677" y="3445656"/>
                    <a:ext cx="166144" cy="297768"/>
                  </a:xfrm>
                  <a:prstGeom prst="upDownArrow">
                    <a:avLst/>
                  </a:prstGeom>
                  <a:solidFill>
                    <a:srgbClr val="99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700" b="0"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cs typeface="+mn-cs"/>
                    </a:endParaRPr>
                  </a:p>
                </p:txBody>
              </p:sp>
            </p:grpSp>
            <p:sp>
              <p:nvSpPr>
                <p:cNvPr id="53" name="テキスト ボックス 52">
                  <a:extLst>
                    <a:ext uri="{FF2B5EF4-FFF2-40B4-BE49-F238E27FC236}">
                      <a16:creationId xmlns:a16="http://schemas.microsoft.com/office/drawing/2014/main" id="{3A3C573A-AC77-4B41-B7FB-7E3B5E0C9496}"/>
                    </a:ext>
                  </a:extLst>
                </p:cNvPr>
                <p:cNvSpPr txBox="1"/>
                <p:nvPr/>
              </p:nvSpPr>
              <p:spPr>
                <a:xfrm>
                  <a:off x="5213852" y="5029276"/>
                  <a:ext cx="2058504" cy="401104"/>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80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都道府県</a:t>
                  </a:r>
                  <a:endParaRPr kumimoji="1" lang="en-US" altLang="ja-JP" sz="80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4" name="テキスト ボックス 53">
                  <a:extLst>
                    <a:ext uri="{FF2B5EF4-FFF2-40B4-BE49-F238E27FC236}">
                      <a16:creationId xmlns:a16="http://schemas.microsoft.com/office/drawing/2014/main" id="{E4A493A9-05F7-4CE1-AF3B-9784FB45FD8A}"/>
                    </a:ext>
                  </a:extLst>
                </p:cNvPr>
                <p:cNvSpPr txBox="1"/>
                <p:nvPr/>
              </p:nvSpPr>
              <p:spPr>
                <a:xfrm>
                  <a:off x="7679139" y="5029276"/>
                  <a:ext cx="2026368" cy="401104"/>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80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市町村</a:t>
                  </a:r>
                  <a:endParaRPr kumimoji="1" lang="en-US" altLang="ja-JP" sz="80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5" name="テキスト ボックス 54">
                  <a:extLst>
                    <a:ext uri="{FF2B5EF4-FFF2-40B4-BE49-F238E27FC236}">
                      <a16:creationId xmlns:a16="http://schemas.microsoft.com/office/drawing/2014/main" id="{10E23B3D-4BCA-4B08-AC52-153C766469D9}"/>
                    </a:ext>
                  </a:extLst>
                </p:cNvPr>
                <p:cNvSpPr txBox="1"/>
                <p:nvPr/>
              </p:nvSpPr>
              <p:spPr>
                <a:xfrm>
                  <a:off x="5097015" y="6369888"/>
                  <a:ext cx="4717019" cy="429753"/>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90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 地域の特性を生かした施策の立案、実施 ＞</a:t>
                  </a:r>
                  <a:endParaRPr kumimoji="1" lang="en-US" altLang="ja-JP" sz="90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grpSp>
        </p:grpSp>
        <p:sp>
          <p:nvSpPr>
            <p:cNvPr id="59" name="上下矢印 23">
              <a:extLst>
                <a:ext uri="{FF2B5EF4-FFF2-40B4-BE49-F238E27FC236}">
                  <a16:creationId xmlns:a16="http://schemas.microsoft.com/office/drawing/2014/main" id="{B785F0F0-10B2-44F1-A80C-CC0D7CB8B1AD}"/>
                </a:ext>
              </a:extLst>
            </p:cNvPr>
            <p:cNvSpPr/>
            <p:nvPr/>
          </p:nvSpPr>
          <p:spPr>
            <a:xfrm rot="5400000">
              <a:off x="4200742" y="5355585"/>
              <a:ext cx="406781" cy="1738652"/>
            </a:xfrm>
            <a:prstGeom prst="upDownArrow">
              <a:avLst/>
            </a:prstGeom>
            <a:solidFill>
              <a:srgbClr val="99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700" b="0"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cs typeface="+mn-cs"/>
              </a:endParaRPr>
            </a:p>
          </p:txBody>
        </p:sp>
        <p:sp>
          <p:nvSpPr>
            <p:cNvPr id="60" name="角丸四角形 45">
              <a:extLst>
                <a:ext uri="{FF2B5EF4-FFF2-40B4-BE49-F238E27FC236}">
                  <a16:creationId xmlns:a16="http://schemas.microsoft.com/office/drawing/2014/main" id="{F0E8A189-DAFA-4008-BB62-AAAE86F94D7D}"/>
                </a:ext>
              </a:extLst>
            </p:cNvPr>
            <p:cNvSpPr/>
            <p:nvPr/>
          </p:nvSpPr>
          <p:spPr>
            <a:xfrm>
              <a:off x="3850511" y="5973208"/>
              <a:ext cx="937510" cy="504385"/>
            </a:xfrm>
            <a:prstGeom prst="roundRect">
              <a:avLst>
                <a:gd name="adj" fmla="val 19283"/>
              </a:avLst>
            </a:prstGeom>
            <a:ln/>
          </p:spPr>
          <p:style>
            <a:lnRef idx="1">
              <a:schemeClr val="accent3"/>
            </a:lnRef>
            <a:fillRef idx="2">
              <a:schemeClr val="accent3"/>
            </a:fillRef>
            <a:effectRef idx="1">
              <a:schemeClr val="accent3"/>
            </a:effectRef>
            <a:fontRef idx="minor">
              <a:schemeClr val="dk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地方</a:t>
              </a:r>
              <a:endPar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農政局等</a:t>
              </a:r>
            </a:p>
          </p:txBody>
        </p:sp>
        <p:sp>
          <p:nvSpPr>
            <p:cNvPr id="61" name="テキスト ボックス 60">
              <a:extLst>
                <a:ext uri="{FF2B5EF4-FFF2-40B4-BE49-F238E27FC236}">
                  <a16:creationId xmlns:a16="http://schemas.microsoft.com/office/drawing/2014/main" id="{346DE22A-8197-462D-85E3-032831CDCD70}"/>
                </a:ext>
              </a:extLst>
            </p:cNvPr>
            <p:cNvSpPr txBox="1"/>
            <p:nvPr/>
          </p:nvSpPr>
          <p:spPr>
            <a:xfrm>
              <a:off x="532519" y="5832320"/>
              <a:ext cx="3129010" cy="859509"/>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農林水産省、食品安全委員会、消費者庁、</a:t>
              </a:r>
              <a:endPar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文部科学省、厚生労働省等の関係府省庁等</a:t>
              </a:r>
              <a:endPar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による施策の実施</a:t>
              </a:r>
              <a:endPar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grpSp>
    </p:spTree>
    <p:extLst>
      <p:ext uri="{BB962C8B-B14F-4D97-AF65-F5344CB8AC3E}">
        <p14:creationId xmlns:p14="http://schemas.microsoft.com/office/powerpoint/2010/main" val="2654874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角丸四角形 30">
            <a:extLst>
              <a:ext uri="{FF2B5EF4-FFF2-40B4-BE49-F238E27FC236}">
                <a16:creationId xmlns:a16="http://schemas.microsoft.com/office/drawing/2014/main" id="{54F442B7-53CC-499D-B172-B6C487092D08}"/>
              </a:ext>
            </a:extLst>
          </p:cNvPr>
          <p:cNvSpPr/>
          <p:nvPr/>
        </p:nvSpPr>
        <p:spPr>
          <a:xfrm>
            <a:off x="177457" y="4927723"/>
            <a:ext cx="9599301" cy="1741637"/>
          </a:xfrm>
          <a:prstGeom prst="roundRect">
            <a:avLst/>
          </a:prstGeom>
          <a:solidFill>
            <a:schemeClr val="accent6">
              <a:lumMod val="20000"/>
              <a:lumOff val="80000"/>
            </a:schemeClr>
          </a:solidFill>
          <a:ln w="28575" cap="flat" cmpd="sng" algn="ctr">
            <a:solidFill>
              <a:schemeClr val="accent6"/>
            </a:solidFill>
            <a:prstDash val="solid"/>
          </a:ln>
          <a:effectLst/>
        </p:spPr>
        <p:txBody>
          <a:bodyPr rtlCol="0" anchor="ctr"/>
          <a:lstStyle/>
          <a:p>
            <a:pPr algn="ctr">
              <a:defRPr/>
            </a:pPr>
            <a:endParaRPr kumimoji="0" lang="ja-JP" altLang="en-US" kern="0" dirty="0">
              <a:solidFill>
                <a:srgbClr val="FF5050"/>
              </a:solidFill>
            </a:endParaRPr>
          </a:p>
        </p:txBody>
      </p:sp>
      <p:sp>
        <p:nvSpPr>
          <p:cNvPr id="8" name="テキスト ボックス 7">
            <a:extLst>
              <a:ext uri="{FF2B5EF4-FFF2-40B4-BE49-F238E27FC236}">
                <a16:creationId xmlns:a16="http://schemas.microsoft.com/office/drawing/2014/main" id="{C5DA7533-647B-42C9-8815-905C7E4C6E94}"/>
              </a:ext>
            </a:extLst>
          </p:cNvPr>
          <p:cNvSpPr txBox="1"/>
          <p:nvPr/>
        </p:nvSpPr>
        <p:spPr>
          <a:xfrm>
            <a:off x="283769" y="5110799"/>
            <a:ext cx="9361040" cy="1477328"/>
          </a:xfrm>
          <a:prstGeom prst="rect">
            <a:avLst/>
          </a:prstGeom>
          <a:noFill/>
          <a:ln w="3175">
            <a:noFill/>
          </a:ln>
        </p:spPr>
        <p:txBody>
          <a:bodyPr wrap="square" rtlCol="0">
            <a:spAutoFit/>
          </a:bodyPr>
          <a:lstStyle/>
          <a:p>
            <a:pPr>
              <a:tabLst>
                <a:tab pos="808038" algn="l"/>
              </a:tabLst>
            </a:pPr>
            <a:r>
              <a:rPr kumimoji="1" lang="ja-JP" altLang="en-US" dirty="0">
                <a:latin typeface="メイリオ" panose="020B0604030504040204" pitchFamily="50" charset="-128"/>
                <a:ea typeface="メイリオ" panose="020B0604030504040204" pitchFamily="50" charset="-128"/>
              </a:rPr>
              <a:t>　</a:t>
            </a:r>
            <a:r>
              <a:rPr lang="en-US" altLang="ja-JP" dirty="0">
                <a:latin typeface="メイリオ" panose="020B0604030504040204" pitchFamily="50" charset="-128"/>
                <a:ea typeface="メイリオ" panose="020B0604030504040204" pitchFamily="50" charset="-128"/>
              </a:rPr>
              <a:t>2021</a:t>
            </a:r>
            <a:r>
              <a:rPr kumimoji="1" lang="ja-JP" altLang="en-US" dirty="0">
                <a:latin typeface="メイリオ" panose="020B0604030504040204" pitchFamily="50" charset="-128"/>
                <a:ea typeface="メイリオ" panose="020B0604030504040204" pitchFamily="50" charset="-128"/>
              </a:rPr>
              <a:t>年度からおおむね５年間を計画期間とする第４次食育推進基本計画では、以下の３つを重点事項とし、</a:t>
            </a:r>
            <a:r>
              <a:rPr lang="en-US" altLang="ja-JP" dirty="0">
                <a:latin typeface="メイリオ" panose="020B0604030504040204" pitchFamily="50" charset="-128"/>
                <a:ea typeface="メイリオ" panose="020B0604030504040204" pitchFamily="50" charset="-128"/>
              </a:rPr>
              <a:t>SDGs</a:t>
            </a:r>
            <a:r>
              <a:rPr lang="ja-JP" altLang="en-US" dirty="0">
                <a:latin typeface="メイリオ" panose="020B0604030504040204" pitchFamily="50" charset="-128"/>
                <a:ea typeface="メイリオ" panose="020B0604030504040204" pitchFamily="50" charset="-128"/>
              </a:rPr>
              <a:t>の観点から相互に連携して総合的に食育を推進</a:t>
            </a:r>
            <a:endParaRPr kumimoji="1" lang="en-US" altLang="ja-JP" dirty="0">
              <a:latin typeface="メイリオ" panose="020B0604030504040204" pitchFamily="50" charset="-128"/>
              <a:ea typeface="メイリオ" panose="020B0604030504040204" pitchFamily="50" charset="-128"/>
            </a:endParaRPr>
          </a:p>
          <a:p>
            <a:pPr>
              <a:tabLst>
                <a:tab pos="808038" algn="l"/>
              </a:tabLst>
            </a:pPr>
            <a:r>
              <a:rPr kumimoji="1" lang="ja-JP" altLang="en-US" dirty="0">
                <a:latin typeface="メイリオ" panose="020B0604030504040204" pitchFamily="50" charset="-128"/>
                <a:ea typeface="メイリオ" panose="020B0604030504040204" pitchFamily="50" charset="-128"/>
              </a:rPr>
              <a:t>　①　生涯を通じた心身の健康を支える食育の推進（国民の健康の視点）</a:t>
            </a:r>
            <a:endParaRPr kumimoji="1" lang="en-US" altLang="ja-JP" dirty="0">
              <a:latin typeface="メイリオ" panose="020B0604030504040204" pitchFamily="50" charset="-128"/>
              <a:ea typeface="メイリオ" panose="020B0604030504040204" pitchFamily="50" charset="-128"/>
            </a:endParaRPr>
          </a:p>
          <a:p>
            <a:pPr>
              <a:tabLst>
                <a:tab pos="808038" algn="l"/>
              </a:tabLst>
            </a:pPr>
            <a:r>
              <a:rPr kumimoji="1" lang="ja-JP" altLang="en-US" dirty="0">
                <a:latin typeface="メイリオ" panose="020B0604030504040204" pitchFamily="50" charset="-128"/>
                <a:ea typeface="メイリオ" panose="020B0604030504040204" pitchFamily="50" charset="-128"/>
              </a:rPr>
              <a:t>　②　持続可能な食を支える食育の推進（社会・環境・文化の視点）</a:t>
            </a:r>
            <a:endParaRPr kumimoji="1" lang="en-US" altLang="ja-JP" dirty="0">
              <a:latin typeface="メイリオ" panose="020B0604030504040204" pitchFamily="50" charset="-128"/>
              <a:ea typeface="メイリオ" panose="020B0604030504040204" pitchFamily="50" charset="-128"/>
            </a:endParaRPr>
          </a:p>
          <a:p>
            <a:pPr>
              <a:tabLst>
                <a:tab pos="808038" algn="l"/>
              </a:tabLst>
            </a:pPr>
            <a:r>
              <a:rPr lang="ja-JP" altLang="en-US" dirty="0">
                <a:latin typeface="メイリオ" panose="020B0604030504040204" pitchFamily="50" charset="-128"/>
                <a:ea typeface="メイリオ" panose="020B0604030504040204" pitchFamily="50" charset="-128"/>
              </a:rPr>
              <a:t>　③　新たな日常やデジタル化に対応した食育の推進（横断的な視点）</a:t>
            </a:r>
            <a:endParaRPr lang="en-US" altLang="ja-JP" dirty="0">
              <a:latin typeface="メイリオ" panose="020B0604030504040204" pitchFamily="50" charset="-128"/>
              <a:ea typeface="メイリオ" panose="020B0604030504040204" pitchFamily="50" charset="-128"/>
            </a:endParaRPr>
          </a:p>
        </p:txBody>
      </p:sp>
      <p:sp>
        <p:nvSpPr>
          <p:cNvPr id="9" name="テキスト ボックス 8">
            <a:extLst>
              <a:ext uri="{FF2B5EF4-FFF2-40B4-BE49-F238E27FC236}">
                <a16:creationId xmlns:a16="http://schemas.microsoft.com/office/drawing/2014/main" id="{5899ACD3-0CC6-4433-A70D-E4CB411DBE3E}"/>
              </a:ext>
            </a:extLst>
          </p:cNvPr>
          <p:cNvSpPr txBox="1"/>
          <p:nvPr/>
        </p:nvSpPr>
        <p:spPr>
          <a:xfrm>
            <a:off x="270756" y="1120414"/>
            <a:ext cx="9364488" cy="2862322"/>
          </a:xfrm>
          <a:prstGeom prst="rect">
            <a:avLst/>
          </a:prstGeom>
          <a:noFill/>
          <a:ln w="3175">
            <a:noFill/>
          </a:ln>
        </p:spPr>
        <p:txBody>
          <a:bodyPr wrap="square" rtlCol="0">
            <a:spAutoFit/>
          </a:bodyPr>
          <a:lstStyle/>
          <a:p>
            <a:pPr marL="136525" indent="-136525">
              <a:buFont typeface="Wingdings" panose="05000000000000000000" pitchFamily="2" charset="2"/>
              <a:buChar char="Ø"/>
              <a:tabLst>
                <a:tab pos="808038" algn="l"/>
              </a:tabLst>
            </a:pPr>
            <a:r>
              <a:rPr lang="ja-JP" altLang="en-US" dirty="0">
                <a:latin typeface="メイリオ" panose="020B0604030504040204" pitchFamily="50" charset="-128"/>
                <a:ea typeface="メイリオ" panose="020B0604030504040204" pitchFamily="50" charset="-128"/>
              </a:rPr>
              <a:t>　高齢化が進行し、栄養バランスへの配慮の重要性が増す一方、食に関する国民の価値観や暮らしの在り方も多様化し、健全な食生活の実践が困難な場面も増加。伝統的な食文化が失われていくことも危惧</a:t>
            </a:r>
            <a:endParaRPr lang="en-US" altLang="ja-JP"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r>
              <a:rPr kumimoji="1" lang="ja-JP" altLang="en-US" dirty="0">
                <a:latin typeface="メイリオ" panose="020B0604030504040204" pitchFamily="50" charset="-128"/>
                <a:ea typeface="メイリオ" panose="020B0604030504040204" pitchFamily="50" charset="-128"/>
              </a:rPr>
              <a:t>　食の</a:t>
            </a:r>
            <a:r>
              <a:rPr lang="ja-JP" altLang="en-US" dirty="0">
                <a:latin typeface="メイリオ" panose="020B0604030504040204" pitchFamily="50" charset="-128"/>
                <a:ea typeface="メイリオ" panose="020B0604030504040204" pitchFamily="50" charset="-128"/>
              </a:rPr>
              <a:t>供給面では、農林漁業者や農山漁村人口の高齢化・減少が進む中、食料自給率の低下、さらに近年、地球規模の気候変動の影響が顕在化しており、食の在り方を考える上で環境問題を避けることはできなくなっている。</a:t>
            </a:r>
            <a:endParaRPr lang="en-US" altLang="ja-JP"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r>
              <a:rPr kumimoji="1" lang="ja-JP" altLang="en-US" dirty="0">
                <a:latin typeface="メイリオ" panose="020B0604030504040204" pitchFamily="50" charset="-128"/>
                <a:ea typeface="メイリオ" panose="020B0604030504040204" pitchFamily="50" charset="-128"/>
              </a:rPr>
              <a:t>　世界的に</a:t>
            </a:r>
            <a:r>
              <a:rPr lang="ja-JP" altLang="en-US" dirty="0">
                <a:latin typeface="メイリオ" panose="020B0604030504040204" pitchFamily="50" charset="-128"/>
                <a:ea typeface="メイリオ" panose="020B0604030504040204" pitchFamily="50" charset="-128"/>
              </a:rPr>
              <a:t>関心が高まる「</a:t>
            </a:r>
            <a:r>
              <a:rPr lang="en-US" altLang="ja-JP" dirty="0">
                <a:latin typeface="メイリオ" panose="020B0604030504040204" pitchFamily="50" charset="-128"/>
                <a:ea typeface="メイリオ" panose="020B0604030504040204" pitchFamily="50" charset="-128"/>
              </a:rPr>
              <a:t>SDG</a:t>
            </a:r>
            <a:r>
              <a:rPr lang="ja-JP" altLang="en-US" dirty="0">
                <a:latin typeface="メイリオ" panose="020B0604030504040204" pitchFamily="50" charset="-128"/>
                <a:ea typeface="メイリオ" panose="020B0604030504040204" pitchFamily="50" charset="-128"/>
              </a:rPr>
              <a:t>ｓ（持続可能な開発目標）」においても、栄養改善や教育、持続可能な生産消費形態の確保などの食育に関係が深い目標があり、食育の推進は</a:t>
            </a:r>
            <a:r>
              <a:rPr lang="en-US" altLang="ja-JP" dirty="0">
                <a:latin typeface="メイリオ" panose="020B0604030504040204" pitchFamily="50" charset="-128"/>
                <a:ea typeface="メイリオ" panose="020B0604030504040204" pitchFamily="50" charset="-128"/>
              </a:rPr>
              <a:t>SDG</a:t>
            </a:r>
            <a:r>
              <a:rPr lang="ja-JP" altLang="en-US" dirty="0">
                <a:latin typeface="メイリオ" panose="020B0604030504040204" pitchFamily="50" charset="-128"/>
                <a:ea typeface="メイリオ" panose="020B0604030504040204" pitchFamily="50" charset="-128"/>
              </a:rPr>
              <a:t>ｓの達成にも寄与</a:t>
            </a:r>
            <a:endParaRPr lang="en-US" altLang="ja-JP"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r>
              <a:rPr lang="ja-JP" altLang="en-US" dirty="0">
                <a:latin typeface="メイリオ" panose="020B0604030504040204" pitchFamily="50" charset="-128"/>
                <a:ea typeface="メイリオ" panose="020B0604030504040204" pitchFamily="50" charset="-128"/>
              </a:rPr>
              <a:t>　「新たな日常」に対応したデジタルやインターネット等の活用の必要性が増大</a:t>
            </a:r>
            <a:endParaRPr kumimoji="1" lang="en-US" altLang="ja-JP" dirty="0">
              <a:latin typeface="メイリオ" panose="020B0604030504040204" pitchFamily="50" charset="-128"/>
              <a:ea typeface="メイリオ" panose="020B0604030504040204" pitchFamily="50" charset="-128"/>
            </a:endParaRPr>
          </a:p>
        </p:txBody>
      </p:sp>
      <p:sp>
        <p:nvSpPr>
          <p:cNvPr id="13" name="角丸四角形 30">
            <a:extLst>
              <a:ext uri="{FF2B5EF4-FFF2-40B4-BE49-F238E27FC236}">
                <a16:creationId xmlns:a16="http://schemas.microsoft.com/office/drawing/2014/main" id="{85F0F2F2-E5B5-4884-86CD-204867FB8A28}"/>
              </a:ext>
            </a:extLst>
          </p:cNvPr>
          <p:cNvSpPr/>
          <p:nvPr/>
        </p:nvSpPr>
        <p:spPr>
          <a:xfrm>
            <a:off x="177458" y="718235"/>
            <a:ext cx="9599300" cy="3430845"/>
          </a:xfrm>
          <a:prstGeom prst="roundRect">
            <a:avLst/>
          </a:prstGeom>
          <a:noFill/>
          <a:ln w="28575" cap="flat" cmpd="sng" algn="ctr">
            <a:solidFill>
              <a:schemeClr val="accent6"/>
            </a:solidFill>
            <a:prstDash val="solid"/>
          </a:ln>
          <a:effectLst/>
        </p:spPr>
        <p:txBody>
          <a:bodyPr rtlCol="0" anchor="ctr"/>
          <a:lstStyle/>
          <a:p>
            <a:pPr algn="ctr">
              <a:defRPr/>
            </a:pPr>
            <a:endParaRPr kumimoji="0" lang="ja-JP" altLang="en-US" kern="0" dirty="0">
              <a:solidFill>
                <a:srgbClr val="FF5050"/>
              </a:solidFill>
            </a:endParaRPr>
          </a:p>
        </p:txBody>
      </p:sp>
      <p:sp>
        <p:nvSpPr>
          <p:cNvPr id="2" name="矢印: 下 1">
            <a:extLst>
              <a:ext uri="{FF2B5EF4-FFF2-40B4-BE49-F238E27FC236}">
                <a16:creationId xmlns:a16="http://schemas.microsoft.com/office/drawing/2014/main" id="{9513FA9B-21D1-47BC-9D3E-4F4E8BBB81CA}"/>
              </a:ext>
            </a:extLst>
          </p:cNvPr>
          <p:cNvSpPr/>
          <p:nvPr/>
        </p:nvSpPr>
        <p:spPr>
          <a:xfrm>
            <a:off x="3658334" y="4216815"/>
            <a:ext cx="2589332" cy="652345"/>
          </a:xfrm>
          <a:prstGeom prst="downArrow">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角丸四角形 30">
            <a:extLst>
              <a:ext uri="{FF2B5EF4-FFF2-40B4-BE49-F238E27FC236}">
                <a16:creationId xmlns:a16="http://schemas.microsoft.com/office/drawing/2014/main" id="{0868FA43-6C02-485E-84D0-8F8F458BF648}"/>
              </a:ext>
            </a:extLst>
          </p:cNvPr>
          <p:cNvSpPr/>
          <p:nvPr/>
        </p:nvSpPr>
        <p:spPr>
          <a:xfrm>
            <a:off x="188690" y="565389"/>
            <a:ext cx="924165" cy="474187"/>
          </a:xfrm>
          <a:prstGeom prst="roundRect">
            <a:avLst/>
          </a:prstGeom>
          <a:solidFill>
            <a:schemeClr val="bg1"/>
          </a:solidFill>
          <a:ln w="28575" cap="flat" cmpd="sng" algn="ctr">
            <a:solidFill>
              <a:schemeClr val="accent6"/>
            </a:solidFill>
            <a:prstDash val="solid"/>
          </a:ln>
          <a:effectLst/>
        </p:spPr>
        <p:txBody>
          <a:bodyPr rtlCol="0" anchor="b"/>
          <a:lstStyle/>
          <a:p>
            <a:pPr algn="ctr">
              <a:defRPr/>
            </a:pPr>
            <a:r>
              <a:rPr kumimoji="0" lang="ja-JP" altLang="en-US" b="1" kern="0" dirty="0">
                <a:latin typeface="メイリオ" panose="020B0604030504040204" pitchFamily="50" charset="-128"/>
                <a:ea typeface="メイリオ" panose="020B0604030504040204" pitchFamily="50" charset="-128"/>
              </a:rPr>
              <a:t>現状</a:t>
            </a:r>
          </a:p>
        </p:txBody>
      </p:sp>
      <p:sp>
        <p:nvSpPr>
          <p:cNvPr id="11" name="スライド番号プレースホルダー 1">
            <a:extLst>
              <a:ext uri="{FF2B5EF4-FFF2-40B4-BE49-F238E27FC236}">
                <a16:creationId xmlns:a16="http://schemas.microsoft.com/office/drawing/2014/main" id="{7EBDC7B5-D844-4B3D-86D3-A76447B0909A}"/>
              </a:ext>
            </a:extLst>
          </p:cNvPr>
          <p:cNvSpPr txBox="1">
            <a:spLocks/>
          </p:cNvSpPr>
          <p:nvPr/>
        </p:nvSpPr>
        <p:spPr>
          <a:xfrm>
            <a:off x="9561512" y="6525344"/>
            <a:ext cx="288000" cy="288000"/>
          </a:xfrm>
          <a:prstGeom prst="rect">
            <a:avLst/>
          </a:prstGeom>
          <a:solidFill>
            <a:sysClr val="window" lastClr="FFFFFF"/>
          </a:solidFill>
          <a:ln w="19050" cap="flat" cmpd="sng" algn="ctr">
            <a:solidFill>
              <a:srgbClr val="5B9BD5"/>
            </a:solidFill>
            <a:prstDash val="solid"/>
            <a:bevel/>
          </a:ln>
          <a:effectLst/>
        </p:spPr>
        <p:txBody>
          <a:bodyPr vert="horz" lIns="0" tIns="0" rIns="0" bIns="0" rtlCol="0" anchor="ctr">
            <a:normAutofit/>
          </a:bodyPr>
          <a:lstStyle>
            <a:defPPr>
              <a:defRPr lang="en-US"/>
            </a:defPPr>
            <a:lvl1pPr marL="0" algn="ctr" defTabSz="457200" rtl="0" eaLnBrk="1" latinLnBrk="0" hangingPunct="1">
              <a:defRPr sz="1200" b="1" kern="1200">
                <a:solidFill>
                  <a:schemeClr val="tx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E19FEFA5-F69B-4463-85F3-6BA87B34B307}" type="slidenum">
              <a:rPr kumimoji="1" lang="ja-JP" altLang="en-US" sz="1200" b="1" i="0" u="none" strike="noStrike" kern="1200" cap="none" spc="0" normalizeH="0" baseline="0" noProof="0" smtClean="0">
                <a:ln>
                  <a:noFill/>
                </a:ln>
                <a:solidFill>
                  <a:prstClr val="black"/>
                </a:solidFill>
                <a:effectLst/>
                <a:uLnTx/>
                <a:uFillTx/>
                <a:latin typeface="Calibri" panose="020F0502020204030204"/>
                <a:ea typeface="游ゴシック" panose="020B0400000000000000" pitchFamily="50" charset="-128"/>
                <a:cs typeface="+mn-cs"/>
              </a:rPr>
              <a:pPr marL="0" marR="0" lvl="0" indent="0" algn="ctr" defTabSz="457200" rtl="0" eaLnBrk="1" fontAlgn="auto" latinLnBrk="0" hangingPunct="1">
                <a:lnSpc>
                  <a:spcPct val="100000"/>
                </a:lnSpc>
                <a:spcBef>
                  <a:spcPts val="0"/>
                </a:spcBef>
                <a:spcAft>
                  <a:spcPts val="0"/>
                </a:spcAft>
                <a:buClrTx/>
                <a:buSzTx/>
                <a:buFontTx/>
                <a:buNone/>
                <a:tabLst/>
                <a:defRPr/>
              </a:pPr>
              <a:t>4</a:t>
            </a:fld>
            <a:endParaRPr kumimoji="1" lang="ja-JP" altLang="en-US" sz="12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10" name="テキスト ボックス 9">
            <a:extLst>
              <a:ext uri="{FF2B5EF4-FFF2-40B4-BE49-F238E27FC236}">
                <a16:creationId xmlns:a16="http://schemas.microsoft.com/office/drawing/2014/main" id="{06620EC3-94F4-4AA6-B282-26C86D68EC2B}"/>
              </a:ext>
            </a:extLst>
          </p:cNvPr>
          <p:cNvSpPr txBox="1"/>
          <p:nvPr/>
        </p:nvSpPr>
        <p:spPr>
          <a:xfrm>
            <a:off x="177457" y="125662"/>
            <a:ext cx="4955240" cy="369332"/>
          </a:xfrm>
          <a:prstGeom prst="rect">
            <a:avLst/>
          </a:prstGeom>
          <a:noFill/>
        </p:spPr>
        <p:txBody>
          <a:bodyPr wrap="square">
            <a:spAutoFit/>
          </a:bodyPr>
          <a:lstStyle/>
          <a:p>
            <a:r>
              <a:rPr lang="ja-JP" altLang="en-US" sz="1800" b="1" dirty="0">
                <a:solidFill>
                  <a:schemeClr val="tx1"/>
                </a:solidFill>
                <a:latin typeface="メイリオ" panose="020B0604030504040204" pitchFamily="50" charset="-128"/>
                <a:ea typeface="メイリオ" panose="020B0604030504040204" pitchFamily="50" charset="-128"/>
              </a:rPr>
              <a:t>第４次食育推進基本計画の概要</a:t>
            </a:r>
            <a:endParaRPr lang="ja-JP" altLang="en-US" dirty="0"/>
          </a:p>
        </p:txBody>
      </p:sp>
    </p:spTree>
    <p:extLst>
      <p:ext uri="{BB962C8B-B14F-4D97-AF65-F5344CB8AC3E}">
        <p14:creationId xmlns:p14="http://schemas.microsoft.com/office/powerpoint/2010/main" val="24551471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正方形/長方形 16">
            <a:extLst>
              <a:ext uri="{FF2B5EF4-FFF2-40B4-BE49-F238E27FC236}">
                <a16:creationId xmlns:a16="http://schemas.microsoft.com/office/drawing/2014/main" id="{4EE6DFF0-DFE0-4904-931B-51B3C7FEA9DD}"/>
              </a:ext>
            </a:extLst>
          </p:cNvPr>
          <p:cNvSpPr/>
          <p:nvPr/>
        </p:nvSpPr>
        <p:spPr>
          <a:xfrm>
            <a:off x="193259" y="188640"/>
            <a:ext cx="8647505" cy="369332"/>
          </a:xfrm>
          <a:prstGeom prst="rect">
            <a:avLst/>
          </a:prstGeom>
        </p:spPr>
        <p:txBody>
          <a:bodyPr wrap="square">
            <a:spAutoFit/>
          </a:bodyPr>
          <a:lstStyle/>
          <a:p>
            <a:r>
              <a:rPr lang="ja-JP" altLang="en-US" b="1" dirty="0">
                <a:solidFill>
                  <a:prstClr val="black"/>
                </a:solidFill>
                <a:latin typeface="メイリオ" panose="020B0604030504040204" pitchFamily="50" charset="-128"/>
                <a:ea typeface="メイリオ" panose="020B0604030504040204" pitchFamily="50" charset="-128"/>
              </a:rPr>
              <a:t>第４次食育推進基本計画における食育の推進に当たっての新たな数値目標</a:t>
            </a:r>
            <a:endParaRPr lang="ja-JP" altLang="en-US" dirty="0"/>
          </a:p>
        </p:txBody>
      </p:sp>
      <p:sp>
        <p:nvSpPr>
          <p:cNvPr id="6" name="スライド番号プレースホルダー 1">
            <a:extLst>
              <a:ext uri="{FF2B5EF4-FFF2-40B4-BE49-F238E27FC236}">
                <a16:creationId xmlns:a16="http://schemas.microsoft.com/office/drawing/2014/main" id="{978D4F59-EE97-46BC-9200-7A862655C82F}"/>
              </a:ext>
            </a:extLst>
          </p:cNvPr>
          <p:cNvSpPr txBox="1">
            <a:spLocks/>
          </p:cNvSpPr>
          <p:nvPr/>
        </p:nvSpPr>
        <p:spPr>
          <a:xfrm>
            <a:off x="9561512" y="6525344"/>
            <a:ext cx="288000" cy="288000"/>
          </a:xfrm>
          <a:prstGeom prst="rect">
            <a:avLst/>
          </a:prstGeom>
          <a:solidFill>
            <a:sysClr val="window" lastClr="FFFFFF"/>
          </a:solidFill>
          <a:ln w="19050" cap="flat" cmpd="sng" algn="ctr">
            <a:solidFill>
              <a:srgbClr val="5B9BD5"/>
            </a:solidFill>
            <a:prstDash val="solid"/>
            <a:bevel/>
          </a:ln>
          <a:effectLst/>
        </p:spPr>
        <p:txBody>
          <a:bodyPr vert="horz" lIns="0" tIns="0" rIns="0" bIns="0" rtlCol="0" anchor="ctr">
            <a:normAutofit/>
          </a:bodyPr>
          <a:lstStyle>
            <a:defPPr>
              <a:defRPr lang="en-US"/>
            </a:defPPr>
            <a:lvl1pPr marL="0" algn="ctr" defTabSz="457200" rtl="0" eaLnBrk="1" latinLnBrk="0" hangingPunct="1">
              <a:defRPr sz="1200" b="1" kern="1200">
                <a:solidFill>
                  <a:schemeClr val="tx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E19FEFA5-F69B-4463-85F3-6BA87B34B307}" type="slidenum">
              <a:rPr kumimoji="1" lang="ja-JP" altLang="en-US" sz="1200" b="1" i="0" u="none" strike="noStrike" kern="1200" cap="none" spc="0" normalizeH="0" baseline="0" noProof="0" smtClean="0">
                <a:ln>
                  <a:noFill/>
                </a:ln>
                <a:solidFill>
                  <a:prstClr val="black"/>
                </a:solidFill>
                <a:effectLst/>
                <a:uLnTx/>
                <a:uFillTx/>
                <a:latin typeface="Calibri" panose="020F0502020204030204"/>
                <a:ea typeface="游ゴシック" panose="020B0400000000000000" pitchFamily="50" charset="-128"/>
                <a:cs typeface="+mn-cs"/>
              </a:rPr>
              <a:pPr marL="0" marR="0" lvl="0" indent="0" algn="ctr" defTabSz="457200" rtl="0" eaLnBrk="1" fontAlgn="auto" latinLnBrk="0" hangingPunct="1">
                <a:lnSpc>
                  <a:spcPct val="100000"/>
                </a:lnSpc>
                <a:spcBef>
                  <a:spcPts val="0"/>
                </a:spcBef>
                <a:spcAft>
                  <a:spcPts val="0"/>
                </a:spcAft>
                <a:buClrTx/>
                <a:buSzTx/>
                <a:buFontTx/>
                <a:buNone/>
                <a:tabLst/>
                <a:defRPr/>
              </a:pPr>
              <a:t>5</a:t>
            </a:fld>
            <a:endParaRPr kumimoji="1" lang="ja-JP" altLang="en-US" sz="12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7" name="テキスト ボックス 6">
            <a:extLst>
              <a:ext uri="{FF2B5EF4-FFF2-40B4-BE49-F238E27FC236}">
                <a16:creationId xmlns:a16="http://schemas.microsoft.com/office/drawing/2014/main" id="{66494245-6B12-43F3-B21E-4D019DF22D1F}"/>
              </a:ext>
            </a:extLst>
          </p:cNvPr>
          <p:cNvSpPr txBox="1"/>
          <p:nvPr/>
        </p:nvSpPr>
        <p:spPr>
          <a:xfrm>
            <a:off x="772824" y="6346245"/>
            <a:ext cx="5692344" cy="400110"/>
          </a:xfrm>
          <a:prstGeom prst="rect">
            <a:avLst/>
          </a:prstGeom>
          <a:noFill/>
        </p:spPr>
        <p:txBody>
          <a:bodyPr wrap="square" rtlCol="0">
            <a:spAutoFit/>
          </a:bodyPr>
          <a:lstStyle/>
          <a:p>
            <a:pPr marL="110782" indent="-110782"/>
            <a:r>
              <a:rPr kumimoji="1" lang="ja-JP" altLang="en-US" sz="1000" dirty="0">
                <a:latin typeface="メイリオ" panose="020B0604030504040204" pitchFamily="50" charset="-128"/>
                <a:ea typeface="メイリオ" panose="020B0604030504040204" pitchFamily="50" charset="-128"/>
              </a:rPr>
              <a:t>注）</a:t>
            </a:r>
            <a:r>
              <a:rPr kumimoji="1" lang="ja-JP" altLang="en-US" sz="1000" dirty="0">
                <a:solidFill>
                  <a:prstClr val="black"/>
                </a:solidFill>
                <a:latin typeface="メイリオ" panose="020B0604030504040204" pitchFamily="50" charset="-128"/>
                <a:ea typeface="メイリオ" panose="020B0604030504040204" pitchFamily="50" charset="-128"/>
              </a:rPr>
              <a:t>学校給食における使用食材の割合</a:t>
            </a:r>
            <a:r>
              <a:rPr kumimoji="1" lang="en-US" altLang="ja-JP" sz="1000" dirty="0">
                <a:solidFill>
                  <a:prstClr val="black"/>
                </a:solidFill>
                <a:latin typeface="メイリオ" panose="020B0604030504040204" pitchFamily="50" charset="-128"/>
                <a:ea typeface="メイリオ" panose="020B0604030504040204" pitchFamily="50" charset="-128"/>
              </a:rPr>
              <a:t>(</a:t>
            </a:r>
            <a:r>
              <a:rPr kumimoji="1" lang="ja-JP" altLang="en-US" sz="1000" dirty="0">
                <a:solidFill>
                  <a:prstClr val="black"/>
                </a:solidFill>
                <a:latin typeface="メイリオ" panose="020B0604030504040204" pitchFamily="50" charset="-128"/>
                <a:ea typeface="メイリオ" panose="020B0604030504040204" pitchFamily="50" charset="-128"/>
              </a:rPr>
              <a:t>金額ベース、</a:t>
            </a:r>
            <a:r>
              <a:rPr kumimoji="1" lang="en-US" altLang="ja-JP" sz="1000" dirty="0">
                <a:solidFill>
                  <a:prstClr val="black"/>
                </a:solidFill>
                <a:latin typeface="メイリオ" panose="020B0604030504040204" pitchFamily="50" charset="-128"/>
                <a:ea typeface="メイリオ" panose="020B0604030504040204" pitchFamily="50" charset="-128"/>
              </a:rPr>
              <a:t>2019</a:t>
            </a:r>
            <a:r>
              <a:rPr kumimoji="1" lang="ja-JP" altLang="en-US" sz="1000" dirty="0">
                <a:solidFill>
                  <a:prstClr val="black"/>
                </a:solidFill>
                <a:latin typeface="メイリオ" panose="020B0604030504040204" pitchFamily="50" charset="-128"/>
                <a:ea typeface="メイリオ" panose="020B0604030504040204" pitchFamily="50" charset="-128"/>
              </a:rPr>
              <a:t>年度</a:t>
            </a:r>
            <a:r>
              <a:rPr kumimoji="1" lang="en-US" altLang="ja-JP" sz="1000" dirty="0">
                <a:solidFill>
                  <a:prstClr val="black"/>
                </a:solidFill>
                <a:latin typeface="メイリオ" panose="020B0604030504040204" pitchFamily="50" charset="-128"/>
                <a:ea typeface="メイリオ" panose="020B0604030504040204" pitchFamily="50" charset="-128"/>
              </a:rPr>
              <a:t>)</a:t>
            </a:r>
            <a:r>
              <a:rPr kumimoji="1" lang="ja-JP" altLang="en-US" sz="1000" dirty="0">
                <a:solidFill>
                  <a:prstClr val="black"/>
                </a:solidFill>
                <a:latin typeface="メイリオ" panose="020B0604030504040204" pitchFamily="50" charset="-128"/>
                <a:ea typeface="メイリオ" panose="020B0604030504040204" pitchFamily="50" charset="-128"/>
              </a:rPr>
              <a:t>の全国平均は、</a:t>
            </a:r>
            <a:endParaRPr kumimoji="1" lang="en-US" altLang="ja-JP" sz="1000" dirty="0">
              <a:solidFill>
                <a:prstClr val="black"/>
              </a:solidFill>
              <a:latin typeface="メイリオ" panose="020B0604030504040204" pitchFamily="50" charset="-128"/>
              <a:ea typeface="メイリオ" panose="020B0604030504040204" pitchFamily="50" charset="-128"/>
            </a:endParaRPr>
          </a:p>
          <a:p>
            <a:pPr marL="110782" indent="-110782"/>
            <a:r>
              <a:rPr kumimoji="1" lang="ja-JP" altLang="en-US" sz="1000" dirty="0">
                <a:latin typeface="メイリオ" panose="020B0604030504040204" pitchFamily="50" charset="-128"/>
                <a:ea typeface="メイリオ" panose="020B0604030504040204" pitchFamily="50" charset="-128"/>
              </a:rPr>
              <a:t>　　地場産物</a:t>
            </a:r>
            <a:r>
              <a:rPr kumimoji="1" lang="en-US" altLang="ja-JP" sz="1000" dirty="0">
                <a:latin typeface="メイリオ" panose="020B0604030504040204" pitchFamily="50" charset="-128"/>
                <a:ea typeface="メイリオ" panose="020B0604030504040204" pitchFamily="50" charset="-128"/>
              </a:rPr>
              <a:t>52.7</a:t>
            </a:r>
            <a:r>
              <a:rPr kumimoji="1" lang="ja-JP" altLang="en-US" sz="1000" dirty="0">
                <a:latin typeface="メイリオ" panose="020B0604030504040204" pitchFamily="50" charset="-128"/>
                <a:ea typeface="メイリオ" panose="020B0604030504040204" pitchFamily="50" charset="-128"/>
              </a:rPr>
              <a:t>％、国産食材</a:t>
            </a:r>
            <a:r>
              <a:rPr kumimoji="1" lang="en-US" altLang="ja-JP" sz="1000" dirty="0">
                <a:latin typeface="メイリオ" panose="020B0604030504040204" pitchFamily="50" charset="-128"/>
                <a:ea typeface="メイリオ" panose="020B0604030504040204" pitchFamily="50" charset="-128"/>
              </a:rPr>
              <a:t>87</a:t>
            </a:r>
            <a:r>
              <a:rPr kumimoji="1" lang="ja-JP" altLang="en-US" sz="1000" dirty="0">
                <a:latin typeface="メイリオ" panose="020B0604030504040204" pitchFamily="50" charset="-128"/>
                <a:ea typeface="メイリオ" panose="020B0604030504040204" pitchFamily="50" charset="-128"/>
              </a:rPr>
              <a:t>％となっている。　</a:t>
            </a:r>
          </a:p>
        </p:txBody>
      </p:sp>
      <p:sp>
        <p:nvSpPr>
          <p:cNvPr id="8" name="テキスト ボックス 7">
            <a:extLst>
              <a:ext uri="{FF2B5EF4-FFF2-40B4-BE49-F238E27FC236}">
                <a16:creationId xmlns:a16="http://schemas.microsoft.com/office/drawing/2014/main" id="{689FED92-EA57-406D-92AB-3910563D0454}"/>
              </a:ext>
            </a:extLst>
          </p:cNvPr>
          <p:cNvSpPr txBox="1"/>
          <p:nvPr/>
        </p:nvSpPr>
        <p:spPr>
          <a:xfrm>
            <a:off x="7761312" y="6326356"/>
            <a:ext cx="2436669" cy="246221"/>
          </a:xfrm>
          <a:prstGeom prst="rect">
            <a:avLst/>
          </a:prstGeom>
          <a:noFill/>
        </p:spPr>
        <p:txBody>
          <a:bodyPr wrap="square" rtlCol="0">
            <a:spAutoFit/>
          </a:bodyPr>
          <a:lstStyle/>
          <a:p>
            <a:pPr marL="110782" indent="-110782"/>
            <a:r>
              <a:rPr kumimoji="1" lang="en-US" altLang="ja-JP" sz="1000" dirty="0">
                <a:latin typeface="メイリオ" panose="020B0604030504040204" pitchFamily="50" charset="-128"/>
                <a:ea typeface="メイリオ" panose="020B0604030504040204" pitchFamily="50" charset="-128"/>
              </a:rPr>
              <a:t>※</a:t>
            </a:r>
            <a:r>
              <a:rPr kumimoji="1" lang="ja-JP" altLang="en-US" sz="1000" dirty="0">
                <a:latin typeface="メイリオ" panose="020B0604030504040204" pitchFamily="50" charset="-128"/>
                <a:ea typeface="メイリオ" panose="020B0604030504040204" pitchFamily="50" charset="-128"/>
              </a:rPr>
              <a:t>は</a:t>
            </a:r>
            <a:r>
              <a:rPr lang="en-US" altLang="ja-JP" sz="1000" dirty="0">
                <a:latin typeface="メイリオ" panose="020B0604030504040204" pitchFamily="50" charset="-128"/>
                <a:ea typeface="メイリオ" panose="020B0604030504040204" pitchFamily="50" charset="-128"/>
              </a:rPr>
              <a:t>2019</a:t>
            </a:r>
            <a:r>
              <a:rPr kumimoji="1" lang="ja-JP" altLang="en-US" sz="1000" dirty="0">
                <a:latin typeface="メイリオ" panose="020B0604030504040204" pitchFamily="50" charset="-128"/>
                <a:ea typeface="メイリオ" panose="020B0604030504040204" pitchFamily="50" charset="-128"/>
              </a:rPr>
              <a:t>年度の数値　</a:t>
            </a:r>
          </a:p>
        </p:txBody>
      </p:sp>
      <p:pic>
        <p:nvPicPr>
          <p:cNvPr id="3" name="図 2">
            <a:extLst>
              <a:ext uri="{FF2B5EF4-FFF2-40B4-BE49-F238E27FC236}">
                <a16:creationId xmlns:a16="http://schemas.microsoft.com/office/drawing/2014/main" id="{57351475-FC4D-488A-9AE3-611CC8AC712C}"/>
              </a:ext>
            </a:extLst>
          </p:cNvPr>
          <p:cNvPicPr>
            <a:picLocks noChangeAspect="1"/>
          </p:cNvPicPr>
          <p:nvPr/>
        </p:nvPicPr>
        <p:blipFill>
          <a:blip r:embed="rId2"/>
          <a:stretch>
            <a:fillRect/>
          </a:stretch>
        </p:blipFill>
        <p:spPr>
          <a:xfrm>
            <a:off x="793215" y="541358"/>
            <a:ext cx="8319570" cy="5752628"/>
          </a:xfrm>
          <a:prstGeom prst="rect">
            <a:avLst/>
          </a:prstGeom>
        </p:spPr>
      </p:pic>
    </p:spTree>
    <p:extLst>
      <p:ext uri="{BB962C8B-B14F-4D97-AF65-F5344CB8AC3E}">
        <p14:creationId xmlns:p14="http://schemas.microsoft.com/office/powerpoint/2010/main" val="18340774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正方形/長方形 16">
            <a:extLst>
              <a:ext uri="{FF2B5EF4-FFF2-40B4-BE49-F238E27FC236}">
                <a16:creationId xmlns:a16="http://schemas.microsoft.com/office/drawing/2014/main" id="{4EE6DFF0-DFE0-4904-931B-51B3C7FEA9DD}"/>
              </a:ext>
            </a:extLst>
          </p:cNvPr>
          <p:cNvSpPr/>
          <p:nvPr/>
        </p:nvSpPr>
        <p:spPr>
          <a:xfrm>
            <a:off x="193259" y="188640"/>
            <a:ext cx="8647505" cy="369332"/>
          </a:xfrm>
          <a:prstGeom prst="rect">
            <a:avLst/>
          </a:prstGeom>
        </p:spPr>
        <p:txBody>
          <a:bodyPr wrap="square">
            <a:spAutoFit/>
          </a:bodyPr>
          <a:lstStyle/>
          <a:p>
            <a:r>
              <a:rPr lang="ja-JP" altLang="en-US" b="1" dirty="0">
                <a:solidFill>
                  <a:prstClr val="black"/>
                </a:solidFill>
                <a:latin typeface="メイリオ" panose="020B0604030504040204" pitchFamily="50" charset="-128"/>
                <a:ea typeface="メイリオ" panose="020B0604030504040204" pitchFamily="50" charset="-128"/>
              </a:rPr>
              <a:t>第４次食育推進基本計画における食育の推進に当たっての新たな数値目標</a:t>
            </a:r>
            <a:endParaRPr lang="ja-JP" altLang="en-US" dirty="0"/>
          </a:p>
        </p:txBody>
      </p:sp>
      <p:sp>
        <p:nvSpPr>
          <p:cNvPr id="6" name="スライド番号プレースホルダー 1">
            <a:extLst>
              <a:ext uri="{FF2B5EF4-FFF2-40B4-BE49-F238E27FC236}">
                <a16:creationId xmlns:a16="http://schemas.microsoft.com/office/drawing/2014/main" id="{978D4F59-EE97-46BC-9200-7A862655C82F}"/>
              </a:ext>
            </a:extLst>
          </p:cNvPr>
          <p:cNvSpPr txBox="1">
            <a:spLocks/>
          </p:cNvSpPr>
          <p:nvPr/>
        </p:nvSpPr>
        <p:spPr>
          <a:xfrm>
            <a:off x="9561512" y="6525344"/>
            <a:ext cx="288000" cy="288000"/>
          </a:xfrm>
          <a:prstGeom prst="rect">
            <a:avLst/>
          </a:prstGeom>
          <a:solidFill>
            <a:sysClr val="window" lastClr="FFFFFF"/>
          </a:solidFill>
          <a:ln w="19050" cap="flat" cmpd="sng" algn="ctr">
            <a:solidFill>
              <a:srgbClr val="5B9BD5"/>
            </a:solidFill>
            <a:prstDash val="solid"/>
            <a:bevel/>
          </a:ln>
          <a:effectLst/>
        </p:spPr>
        <p:txBody>
          <a:bodyPr vert="horz" lIns="0" tIns="0" rIns="0" bIns="0" rtlCol="0" anchor="ctr">
            <a:normAutofit/>
          </a:bodyPr>
          <a:lstStyle>
            <a:defPPr>
              <a:defRPr lang="en-US"/>
            </a:defPPr>
            <a:lvl1pPr marL="0" algn="ctr" defTabSz="457200" rtl="0" eaLnBrk="1" latinLnBrk="0" hangingPunct="1">
              <a:defRPr sz="1200" b="1" kern="1200">
                <a:solidFill>
                  <a:schemeClr val="tx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E19FEFA5-F69B-4463-85F3-6BA87B34B307}" type="slidenum">
              <a:rPr kumimoji="1" lang="ja-JP" altLang="en-US" sz="1200" b="1" i="0" u="none" strike="noStrike" kern="1200" cap="none" spc="0" normalizeH="0" baseline="0" noProof="0" smtClean="0">
                <a:ln>
                  <a:noFill/>
                </a:ln>
                <a:solidFill>
                  <a:prstClr val="black"/>
                </a:solidFill>
                <a:effectLst/>
                <a:uLnTx/>
                <a:uFillTx/>
                <a:latin typeface="Calibri" panose="020F0502020204030204"/>
                <a:ea typeface="游ゴシック" panose="020B0400000000000000" pitchFamily="50" charset="-128"/>
                <a:cs typeface="+mn-cs"/>
              </a:rPr>
              <a:pPr marL="0" marR="0" lvl="0" indent="0" algn="ctr" defTabSz="457200" rtl="0" eaLnBrk="1" fontAlgn="auto" latinLnBrk="0" hangingPunct="1">
                <a:lnSpc>
                  <a:spcPct val="100000"/>
                </a:lnSpc>
                <a:spcBef>
                  <a:spcPts val="0"/>
                </a:spcBef>
                <a:spcAft>
                  <a:spcPts val="0"/>
                </a:spcAft>
                <a:buClrTx/>
                <a:buSzTx/>
                <a:buFontTx/>
                <a:buNone/>
                <a:tabLst/>
                <a:defRPr/>
              </a:pPr>
              <a:t>6</a:t>
            </a:fld>
            <a:endParaRPr kumimoji="1" lang="ja-JP" altLang="en-US" sz="12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8" name="テキスト ボックス 7">
            <a:extLst>
              <a:ext uri="{FF2B5EF4-FFF2-40B4-BE49-F238E27FC236}">
                <a16:creationId xmlns:a16="http://schemas.microsoft.com/office/drawing/2014/main" id="{689FED92-EA57-406D-92AB-3910563D0454}"/>
              </a:ext>
            </a:extLst>
          </p:cNvPr>
          <p:cNvSpPr txBox="1"/>
          <p:nvPr/>
        </p:nvSpPr>
        <p:spPr>
          <a:xfrm>
            <a:off x="7761312" y="6597352"/>
            <a:ext cx="2436669" cy="246221"/>
          </a:xfrm>
          <a:prstGeom prst="rect">
            <a:avLst/>
          </a:prstGeom>
          <a:noFill/>
        </p:spPr>
        <p:txBody>
          <a:bodyPr wrap="square" rtlCol="0">
            <a:spAutoFit/>
          </a:bodyPr>
          <a:lstStyle/>
          <a:p>
            <a:pPr marL="110782" indent="-110782"/>
            <a:r>
              <a:rPr kumimoji="1" lang="en-US" altLang="ja-JP" sz="1000" dirty="0">
                <a:latin typeface="メイリオ" panose="020B0604030504040204" pitchFamily="50" charset="-128"/>
                <a:ea typeface="メイリオ" panose="020B0604030504040204" pitchFamily="50" charset="-128"/>
              </a:rPr>
              <a:t>※</a:t>
            </a:r>
            <a:r>
              <a:rPr kumimoji="1" lang="ja-JP" altLang="en-US" sz="1000" dirty="0">
                <a:latin typeface="メイリオ" panose="020B0604030504040204" pitchFamily="50" charset="-128"/>
                <a:ea typeface="メイリオ" panose="020B0604030504040204" pitchFamily="50" charset="-128"/>
              </a:rPr>
              <a:t>は</a:t>
            </a:r>
            <a:r>
              <a:rPr lang="en-US" altLang="ja-JP" sz="1000" dirty="0">
                <a:latin typeface="メイリオ" panose="020B0604030504040204" pitchFamily="50" charset="-128"/>
                <a:ea typeface="メイリオ" panose="020B0604030504040204" pitchFamily="50" charset="-128"/>
              </a:rPr>
              <a:t>2019</a:t>
            </a:r>
            <a:r>
              <a:rPr kumimoji="1" lang="ja-JP" altLang="en-US" sz="1000" dirty="0">
                <a:latin typeface="メイリオ" panose="020B0604030504040204" pitchFamily="50" charset="-128"/>
                <a:ea typeface="メイリオ" panose="020B0604030504040204" pitchFamily="50" charset="-128"/>
              </a:rPr>
              <a:t>年度の数値　</a:t>
            </a:r>
          </a:p>
        </p:txBody>
      </p:sp>
      <p:pic>
        <p:nvPicPr>
          <p:cNvPr id="3" name="図 2">
            <a:extLst>
              <a:ext uri="{FF2B5EF4-FFF2-40B4-BE49-F238E27FC236}">
                <a16:creationId xmlns:a16="http://schemas.microsoft.com/office/drawing/2014/main" id="{57351475-FC4D-488A-9AE3-611CC8AC712C}"/>
              </a:ext>
            </a:extLst>
          </p:cNvPr>
          <p:cNvPicPr>
            <a:picLocks noChangeAspect="1"/>
          </p:cNvPicPr>
          <p:nvPr/>
        </p:nvPicPr>
        <p:blipFill rotWithShape="1">
          <a:blip r:embed="rId2"/>
          <a:srcRect b="84852"/>
          <a:stretch/>
        </p:blipFill>
        <p:spPr>
          <a:xfrm>
            <a:off x="793215" y="549802"/>
            <a:ext cx="8319570" cy="871418"/>
          </a:xfrm>
          <a:prstGeom prst="rect">
            <a:avLst/>
          </a:prstGeom>
        </p:spPr>
      </p:pic>
      <p:pic>
        <p:nvPicPr>
          <p:cNvPr id="5" name="図 4">
            <a:extLst>
              <a:ext uri="{FF2B5EF4-FFF2-40B4-BE49-F238E27FC236}">
                <a16:creationId xmlns:a16="http://schemas.microsoft.com/office/drawing/2014/main" id="{8D2EA932-3F15-40E7-A84F-07B28EADE411}"/>
              </a:ext>
            </a:extLst>
          </p:cNvPr>
          <p:cNvPicPr>
            <a:picLocks noChangeAspect="1"/>
          </p:cNvPicPr>
          <p:nvPr/>
        </p:nvPicPr>
        <p:blipFill>
          <a:blip r:embed="rId3"/>
          <a:stretch>
            <a:fillRect/>
          </a:stretch>
        </p:blipFill>
        <p:spPr>
          <a:xfrm>
            <a:off x="793215" y="1419434"/>
            <a:ext cx="8319570" cy="5175692"/>
          </a:xfrm>
          <a:prstGeom prst="rect">
            <a:avLst/>
          </a:prstGeom>
        </p:spPr>
      </p:pic>
    </p:spTree>
    <p:extLst>
      <p:ext uri="{BB962C8B-B14F-4D97-AF65-F5344CB8AC3E}">
        <p14:creationId xmlns:p14="http://schemas.microsoft.com/office/powerpoint/2010/main" val="16747781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正方形/長方形 13">
            <a:extLst>
              <a:ext uri="{FF2B5EF4-FFF2-40B4-BE49-F238E27FC236}">
                <a16:creationId xmlns:a16="http://schemas.microsoft.com/office/drawing/2014/main" id="{EAB12F9B-1022-48F0-82D2-DCB0EFC77142}"/>
              </a:ext>
            </a:extLst>
          </p:cNvPr>
          <p:cNvSpPr/>
          <p:nvPr/>
        </p:nvSpPr>
        <p:spPr>
          <a:xfrm>
            <a:off x="128894" y="1065518"/>
            <a:ext cx="6643167" cy="408486"/>
          </a:xfrm>
          <a:prstGeom prst="rect">
            <a:avLst/>
          </a:prstGeom>
          <a:solidFill>
            <a:srgbClr val="99F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solidFill>
                  <a:schemeClr val="tx1"/>
                </a:solidFill>
                <a:latin typeface="メイリオ" panose="020B0604030504040204" pitchFamily="50" charset="-128"/>
                <a:ea typeface="メイリオ" panose="020B0604030504040204" pitchFamily="50" charset="-128"/>
              </a:rPr>
              <a:t>第</a:t>
            </a:r>
            <a:r>
              <a:rPr lang="ja-JP" altLang="en-US" dirty="0">
                <a:solidFill>
                  <a:schemeClr val="tx1"/>
                </a:solidFill>
                <a:latin typeface="メイリオ" panose="020B0604030504040204" pitchFamily="50" charset="-128"/>
                <a:ea typeface="メイリオ" panose="020B0604030504040204" pitchFamily="50" charset="-128"/>
              </a:rPr>
              <a:t>１部　食育推進施策をめぐる状況</a:t>
            </a:r>
            <a:endParaRPr lang="en-US" altLang="ja-JP" dirty="0">
              <a:solidFill>
                <a:schemeClr val="tx1"/>
              </a:solidFill>
              <a:latin typeface="メイリオ" panose="020B0604030504040204" pitchFamily="50" charset="-128"/>
              <a:ea typeface="メイリオ" panose="020B0604030504040204" pitchFamily="50" charset="-128"/>
            </a:endParaRPr>
          </a:p>
        </p:txBody>
      </p:sp>
      <p:sp>
        <p:nvSpPr>
          <p:cNvPr id="15" name="正方形/長方形 14">
            <a:extLst>
              <a:ext uri="{FF2B5EF4-FFF2-40B4-BE49-F238E27FC236}">
                <a16:creationId xmlns:a16="http://schemas.microsoft.com/office/drawing/2014/main" id="{2E9EE911-5C9C-4DA2-A565-8F1DCB9C3B4E}"/>
              </a:ext>
            </a:extLst>
          </p:cNvPr>
          <p:cNvSpPr/>
          <p:nvPr/>
        </p:nvSpPr>
        <p:spPr>
          <a:xfrm>
            <a:off x="147325" y="2738104"/>
            <a:ext cx="6624736" cy="360040"/>
          </a:xfrm>
          <a:prstGeom prst="rect">
            <a:avLst/>
          </a:prstGeom>
          <a:solidFill>
            <a:srgbClr val="FFDB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dirty="0">
                <a:solidFill>
                  <a:schemeClr val="tx1"/>
                </a:solidFill>
                <a:latin typeface="メイリオ" panose="020B0604030504040204" pitchFamily="50" charset="-128"/>
                <a:ea typeface="メイリオ" panose="020B0604030504040204" pitchFamily="50" charset="-128"/>
              </a:rPr>
              <a:t>第２部　食育推進施策の具体的取組</a:t>
            </a:r>
            <a:endParaRPr kumimoji="1" lang="ja-JP" altLang="en-US" dirty="0">
              <a:solidFill>
                <a:schemeClr val="tx1"/>
              </a:solidFill>
              <a:latin typeface="メイリオ" panose="020B0604030504040204" pitchFamily="50" charset="-128"/>
              <a:ea typeface="メイリオ" panose="020B0604030504040204" pitchFamily="50" charset="-128"/>
            </a:endParaRPr>
          </a:p>
        </p:txBody>
      </p:sp>
      <p:sp>
        <p:nvSpPr>
          <p:cNvPr id="16" name="正方形/長方形 15">
            <a:extLst>
              <a:ext uri="{FF2B5EF4-FFF2-40B4-BE49-F238E27FC236}">
                <a16:creationId xmlns:a16="http://schemas.microsoft.com/office/drawing/2014/main" id="{52350C22-1374-4DBC-9B5C-C008923D79D8}"/>
              </a:ext>
            </a:extLst>
          </p:cNvPr>
          <p:cNvSpPr/>
          <p:nvPr/>
        </p:nvSpPr>
        <p:spPr>
          <a:xfrm>
            <a:off x="74828" y="6355856"/>
            <a:ext cx="6624736" cy="360040"/>
          </a:xfrm>
          <a:prstGeom prst="rect">
            <a:avLst/>
          </a:prstGeom>
          <a:solidFill>
            <a:srgbClr val="FF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dirty="0">
                <a:solidFill>
                  <a:schemeClr val="tx1"/>
                </a:solidFill>
                <a:latin typeface="メイリオ" panose="020B0604030504040204" pitchFamily="50" charset="-128"/>
                <a:ea typeface="メイリオ" panose="020B0604030504040204" pitchFamily="50" charset="-128"/>
              </a:rPr>
              <a:t>第３部　食育推進施策の目標と現状に関する評価</a:t>
            </a:r>
            <a:endParaRPr kumimoji="1" lang="ja-JP" altLang="en-US" dirty="0">
              <a:solidFill>
                <a:schemeClr val="tx1"/>
              </a:solidFill>
              <a:latin typeface="メイリオ" panose="020B0604030504040204" pitchFamily="50" charset="-128"/>
              <a:ea typeface="メイリオ" panose="020B0604030504040204" pitchFamily="50" charset="-128"/>
            </a:endParaRPr>
          </a:p>
        </p:txBody>
      </p:sp>
      <p:graphicFrame>
        <p:nvGraphicFramePr>
          <p:cNvPr id="17" name="表 16">
            <a:extLst>
              <a:ext uri="{FF2B5EF4-FFF2-40B4-BE49-F238E27FC236}">
                <a16:creationId xmlns:a16="http://schemas.microsoft.com/office/drawing/2014/main" id="{C630F259-BF92-42A2-8307-F525B36A5321}"/>
              </a:ext>
            </a:extLst>
          </p:cNvPr>
          <p:cNvGraphicFramePr>
            <a:graphicFrameLocks noGrp="1"/>
          </p:cNvGraphicFramePr>
          <p:nvPr/>
        </p:nvGraphicFramePr>
        <p:xfrm>
          <a:off x="217628" y="3093863"/>
          <a:ext cx="7903724" cy="3192836"/>
        </p:xfrm>
        <a:graphic>
          <a:graphicData uri="http://schemas.openxmlformats.org/drawingml/2006/table">
            <a:tbl>
              <a:tblPr firstRow="1" bandRow="1">
                <a:tableStyleId>{5C22544A-7EE6-4342-B048-85BDC9FD1C3A}</a:tableStyleId>
              </a:tblPr>
              <a:tblGrid>
                <a:gridCol w="7053479">
                  <a:extLst>
                    <a:ext uri="{9D8B030D-6E8A-4147-A177-3AD203B41FA5}">
                      <a16:colId xmlns:a16="http://schemas.microsoft.com/office/drawing/2014/main" val="20000"/>
                    </a:ext>
                  </a:extLst>
                </a:gridCol>
                <a:gridCol w="850245">
                  <a:extLst>
                    <a:ext uri="{9D8B030D-6E8A-4147-A177-3AD203B41FA5}">
                      <a16:colId xmlns:a16="http://schemas.microsoft.com/office/drawing/2014/main" val="20001"/>
                    </a:ext>
                  </a:extLst>
                </a:gridCol>
              </a:tblGrid>
              <a:tr h="400505">
                <a:tc>
                  <a:txBody>
                    <a:bodyPr/>
                    <a:lstStyle/>
                    <a:p>
                      <a:pPr>
                        <a:lnSpc>
                          <a:spcPts val="2500"/>
                        </a:lnSpc>
                      </a:pPr>
                      <a:r>
                        <a:rPr kumimoji="1" lang="ja-JP" altLang="en-US" sz="1400" b="0" dirty="0">
                          <a:solidFill>
                            <a:schemeClr val="tx1"/>
                          </a:solidFill>
                          <a:latin typeface="メイリオ" panose="020B0604030504040204" pitchFamily="50" charset="-128"/>
                          <a:ea typeface="メイリオ" panose="020B0604030504040204" pitchFamily="50" charset="-128"/>
                        </a:rPr>
                        <a:t>第</a:t>
                      </a:r>
                      <a:r>
                        <a:rPr lang="ja-JP" altLang="en-US" sz="1400" b="0" dirty="0">
                          <a:solidFill>
                            <a:schemeClr val="tx1"/>
                          </a:solidFill>
                          <a:latin typeface="メイリオ" panose="020B0604030504040204" pitchFamily="50" charset="-128"/>
                          <a:ea typeface="メイリオ" panose="020B0604030504040204" pitchFamily="50" charset="-128"/>
                        </a:rPr>
                        <a:t>１章　　家庭における食育の推進</a:t>
                      </a:r>
                      <a:endParaRPr kumimoji="1" lang="ja-JP" altLang="en-US" sz="1400" b="0" baseline="0" dirty="0">
                        <a:solidFill>
                          <a:schemeClr val="tx1">
                            <a:lumMod val="65000"/>
                            <a:lumOff val="35000"/>
                          </a:schemeClr>
                        </a:solidFill>
                        <a:latin typeface="メイリオ" panose="020B0604030504040204" pitchFamily="50" charset="-128"/>
                        <a:ea typeface="メイリオ" panose="020B0604030504040204" pitchFamily="50" charset="-128"/>
                      </a:endParaRPr>
                    </a:p>
                  </a:txBody>
                  <a:tcPr>
                    <a:noFill/>
                  </a:tcPr>
                </a:tc>
                <a:tc>
                  <a:txBody>
                    <a:bodyPr/>
                    <a:lstStyle/>
                    <a:p>
                      <a:pPr algn="ctr"/>
                      <a:endParaRPr kumimoji="1" lang="ja-JP" altLang="en-US" sz="1400" b="1" dirty="0">
                        <a:solidFill>
                          <a:schemeClr val="tx1"/>
                        </a:solidFill>
                        <a:latin typeface="メイリオ" panose="020B0604030504040204" pitchFamily="50" charset="-128"/>
                        <a:ea typeface="メイリオ" panose="020B0604030504040204" pitchFamily="50" charset="-128"/>
                      </a:endParaRPr>
                    </a:p>
                  </a:txBody>
                  <a:tcPr>
                    <a:noFill/>
                  </a:tcPr>
                </a:tc>
                <a:extLst>
                  <a:ext uri="{0D108BD9-81ED-4DB2-BD59-A6C34878D82A}">
                    <a16:rowId xmlns:a16="http://schemas.microsoft.com/office/drawing/2014/main" val="10000"/>
                  </a:ext>
                </a:extLst>
              </a:tr>
              <a:tr h="400505">
                <a:tc>
                  <a:txBody>
                    <a:bodyPr/>
                    <a:lstStyle/>
                    <a:p>
                      <a:pPr>
                        <a:lnSpc>
                          <a:spcPts val="2500"/>
                        </a:lnSpc>
                      </a:pPr>
                      <a:r>
                        <a:rPr lang="ja-JP" altLang="en-US" sz="1400" b="0" dirty="0">
                          <a:solidFill>
                            <a:schemeClr val="tx1"/>
                          </a:solidFill>
                          <a:latin typeface="メイリオ" panose="020B0604030504040204" pitchFamily="50" charset="-128"/>
                          <a:ea typeface="メイリオ" panose="020B0604030504040204" pitchFamily="50" charset="-128"/>
                        </a:rPr>
                        <a:t>第２章　　学校、保育所等における食育の推進</a:t>
                      </a:r>
                      <a:endParaRPr kumimoji="1" lang="ja-JP" altLang="en-US" sz="1400" b="0" dirty="0">
                        <a:solidFill>
                          <a:schemeClr val="tx1"/>
                        </a:solidFill>
                        <a:latin typeface="メイリオ" panose="020B0604030504040204" pitchFamily="50" charset="-128"/>
                        <a:ea typeface="メイリオ" panose="020B0604030504040204" pitchFamily="50" charset="-128"/>
                      </a:endParaRPr>
                    </a:p>
                  </a:txBody>
                  <a:tcPr>
                    <a:noFill/>
                  </a:tcPr>
                </a:tc>
                <a:tc>
                  <a:txBody>
                    <a:bodyPr/>
                    <a:lstStyle/>
                    <a:p>
                      <a:pPr algn="ctr"/>
                      <a:endParaRPr kumimoji="1" lang="ja-JP" altLang="en-US" sz="1400" b="1" dirty="0">
                        <a:solidFill>
                          <a:schemeClr val="tx1"/>
                        </a:solidFill>
                        <a:latin typeface="メイリオ" panose="020B0604030504040204" pitchFamily="50" charset="-128"/>
                        <a:ea typeface="メイリオ" panose="020B0604030504040204" pitchFamily="50" charset="-128"/>
                      </a:endParaRPr>
                    </a:p>
                  </a:txBody>
                  <a:tcPr>
                    <a:noFill/>
                  </a:tcPr>
                </a:tc>
                <a:extLst>
                  <a:ext uri="{0D108BD9-81ED-4DB2-BD59-A6C34878D82A}">
                    <a16:rowId xmlns:a16="http://schemas.microsoft.com/office/drawing/2014/main" val="10001"/>
                  </a:ext>
                </a:extLst>
              </a:tr>
              <a:tr h="400505">
                <a:tc>
                  <a:txBody>
                    <a:bodyPr/>
                    <a:lstStyle/>
                    <a:p>
                      <a:pPr marL="0" marR="0" indent="0" algn="l" defTabSz="914400" rtl="0" eaLnBrk="1" fontAlgn="auto" latinLnBrk="0" hangingPunct="1">
                        <a:lnSpc>
                          <a:spcPts val="2500"/>
                        </a:lnSpc>
                        <a:spcBef>
                          <a:spcPts val="0"/>
                        </a:spcBef>
                        <a:spcAft>
                          <a:spcPts val="0"/>
                        </a:spcAft>
                        <a:buClrTx/>
                        <a:buSzTx/>
                        <a:buFontTx/>
                        <a:buNone/>
                        <a:tabLst/>
                        <a:defRPr/>
                      </a:pPr>
                      <a:r>
                        <a:rPr lang="ja-JP" altLang="en-US" sz="1400" b="0" dirty="0">
                          <a:latin typeface="メイリオ" panose="020B0604030504040204" pitchFamily="50" charset="-128"/>
                          <a:ea typeface="メイリオ" panose="020B0604030504040204" pitchFamily="50" charset="-128"/>
                        </a:rPr>
                        <a:t>第３章　　地域における食育の推進</a:t>
                      </a:r>
                      <a:endParaRPr lang="en-US" altLang="ja-JP" sz="1400" b="0" dirty="0">
                        <a:latin typeface="メイリオ" panose="020B0604030504040204" pitchFamily="50" charset="-128"/>
                        <a:ea typeface="メイリオ" panose="020B0604030504040204" pitchFamily="50" charset="-128"/>
                      </a:endParaRPr>
                    </a:p>
                  </a:txBody>
                  <a:tcP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kumimoji="1" lang="en-US" altLang="ja-JP" sz="1400" b="1" dirty="0">
                        <a:latin typeface="メイリオ" panose="020B0604030504040204" pitchFamily="50" charset="-128"/>
                        <a:ea typeface="メイリオ" panose="020B0604030504040204" pitchFamily="50" charset="-128"/>
                      </a:endParaRPr>
                    </a:p>
                  </a:txBody>
                  <a:tcPr>
                    <a:noFill/>
                  </a:tcPr>
                </a:tc>
                <a:extLst>
                  <a:ext uri="{0D108BD9-81ED-4DB2-BD59-A6C34878D82A}">
                    <a16:rowId xmlns:a16="http://schemas.microsoft.com/office/drawing/2014/main" val="10002"/>
                  </a:ext>
                </a:extLst>
              </a:tr>
              <a:tr h="400505">
                <a:tc>
                  <a:txBody>
                    <a:bodyPr/>
                    <a:lstStyle/>
                    <a:p>
                      <a:pPr marL="0" marR="0" indent="0" algn="l" defTabSz="914400" rtl="0" eaLnBrk="1" fontAlgn="auto" latinLnBrk="0" hangingPunct="1">
                        <a:lnSpc>
                          <a:spcPts val="2500"/>
                        </a:lnSpc>
                        <a:spcBef>
                          <a:spcPts val="0"/>
                        </a:spcBef>
                        <a:spcAft>
                          <a:spcPts val="0"/>
                        </a:spcAft>
                        <a:buClrTx/>
                        <a:buSzTx/>
                        <a:buFontTx/>
                        <a:buNone/>
                        <a:tabLst/>
                        <a:defRPr/>
                      </a:pPr>
                      <a:r>
                        <a:rPr lang="ja-JP" altLang="en-US" sz="1400" b="0" dirty="0">
                          <a:latin typeface="メイリオ" panose="020B0604030504040204" pitchFamily="50" charset="-128"/>
                          <a:ea typeface="メイリオ" panose="020B0604030504040204" pitchFamily="50" charset="-128"/>
                        </a:rPr>
                        <a:t>第４章　　食育推進運動の展開</a:t>
                      </a:r>
                      <a:endParaRPr kumimoji="1" lang="ja-JP" altLang="en-US" sz="1400" b="0" dirty="0">
                        <a:latin typeface="メイリオ" panose="020B0604030504040204" pitchFamily="50" charset="-128"/>
                        <a:ea typeface="メイリオ" panose="020B0604030504040204" pitchFamily="50" charset="-128"/>
                      </a:endParaRPr>
                    </a:p>
                  </a:txBody>
                  <a:tcP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1" dirty="0">
                        <a:latin typeface="メイリオ" panose="020B0604030504040204" pitchFamily="50" charset="-128"/>
                        <a:ea typeface="メイリオ" panose="020B0604030504040204" pitchFamily="50" charset="-128"/>
                      </a:endParaRPr>
                    </a:p>
                  </a:txBody>
                  <a:tcPr>
                    <a:noFill/>
                  </a:tcPr>
                </a:tc>
                <a:extLst>
                  <a:ext uri="{0D108BD9-81ED-4DB2-BD59-A6C34878D82A}">
                    <a16:rowId xmlns:a16="http://schemas.microsoft.com/office/drawing/2014/main" val="10003"/>
                  </a:ext>
                </a:extLst>
              </a:tr>
              <a:tr h="389301">
                <a:tc>
                  <a:txBody>
                    <a:bodyPr/>
                    <a:lstStyle/>
                    <a:p>
                      <a:pPr marL="715963" marR="0" indent="-715963" algn="l" defTabSz="914400" rtl="0" eaLnBrk="1" fontAlgn="auto" latinLnBrk="0" hangingPunct="1">
                        <a:lnSpc>
                          <a:spcPts val="2500"/>
                        </a:lnSpc>
                        <a:spcBef>
                          <a:spcPts val="0"/>
                        </a:spcBef>
                        <a:spcAft>
                          <a:spcPts val="0"/>
                        </a:spcAft>
                        <a:buClrTx/>
                        <a:buSzTx/>
                        <a:buFontTx/>
                        <a:buNone/>
                        <a:tabLst/>
                        <a:defRPr/>
                      </a:pPr>
                      <a:r>
                        <a:rPr lang="ja-JP" altLang="en-US" sz="1400" b="0" dirty="0">
                          <a:latin typeface="メイリオ" panose="020B0604030504040204" pitchFamily="50" charset="-128"/>
                          <a:ea typeface="メイリオ" panose="020B0604030504040204" pitchFamily="50" charset="-128"/>
                        </a:rPr>
                        <a:t>第５章　　生産者と消費者との交流の促進、環境と調和のとれた農林漁業の活性化等</a:t>
                      </a:r>
                      <a:endParaRPr lang="ja-JP" altLang="en-US" sz="1400" b="0" baseline="0" dirty="0">
                        <a:solidFill>
                          <a:schemeClr val="tx1">
                            <a:lumMod val="65000"/>
                            <a:lumOff val="35000"/>
                          </a:schemeClr>
                        </a:solidFill>
                        <a:latin typeface="メイリオ" panose="020B0604030504040204" pitchFamily="50" charset="-128"/>
                        <a:ea typeface="メイリオ" panose="020B0604030504040204" pitchFamily="50" charset="-128"/>
                      </a:endParaRPr>
                    </a:p>
                  </a:txBody>
                  <a:tcP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1" dirty="0">
                        <a:latin typeface="メイリオ" panose="020B0604030504040204" pitchFamily="50" charset="-128"/>
                        <a:ea typeface="メイリオ" panose="020B0604030504040204" pitchFamily="50" charset="-128"/>
                      </a:endParaRPr>
                    </a:p>
                  </a:txBody>
                  <a:tcPr anchor="b" anchorCtr="1">
                    <a:noFill/>
                  </a:tcPr>
                </a:tc>
                <a:extLst>
                  <a:ext uri="{0D108BD9-81ED-4DB2-BD59-A6C34878D82A}">
                    <a16:rowId xmlns:a16="http://schemas.microsoft.com/office/drawing/2014/main" val="10004"/>
                  </a:ext>
                </a:extLst>
              </a:tr>
              <a:tr h="400505">
                <a:tc>
                  <a:txBody>
                    <a:bodyPr/>
                    <a:lstStyle/>
                    <a:p>
                      <a:pPr>
                        <a:lnSpc>
                          <a:spcPts val="2500"/>
                        </a:lnSpc>
                      </a:pPr>
                      <a:r>
                        <a:rPr lang="ja-JP" altLang="en-US" sz="1400" b="0" dirty="0">
                          <a:latin typeface="メイリオ" panose="020B0604030504040204" pitchFamily="50" charset="-128"/>
                          <a:ea typeface="メイリオ" panose="020B0604030504040204" pitchFamily="50" charset="-128"/>
                        </a:rPr>
                        <a:t>第６章　　食文化の継承のための活動</a:t>
                      </a:r>
                      <a:endParaRPr kumimoji="1" lang="ja-JP" altLang="en-US" sz="1400" b="0" dirty="0">
                        <a:latin typeface="メイリオ" panose="020B0604030504040204" pitchFamily="50" charset="-128"/>
                        <a:ea typeface="メイリオ" panose="020B0604030504040204" pitchFamily="50" charset="-128"/>
                      </a:endParaRPr>
                    </a:p>
                  </a:txBody>
                  <a:tcP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1" dirty="0">
                        <a:latin typeface="メイリオ" panose="020B0604030504040204" pitchFamily="50" charset="-128"/>
                        <a:ea typeface="メイリオ" panose="020B0604030504040204" pitchFamily="50" charset="-128"/>
                      </a:endParaRPr>
                    </a:p>
                  </a:txBody>
                  <a:tcPr>
                    <a:noFill/>
                  </a:tcPr>
                </a:tc>
                <a:extLst>
                  <a:ext uri="{0D108BD9-81ED-4DB2-BD59-A6C34878D82A}">
                    <a16:rowId xmlns:a16="http://schemas.microsoft.com/office/drawing/2014/main" val="10005"/>
                  </a:ext>
                </a:extLst>
              </a:tr>
              <a:tr h="400505">
                <a:tc>
                  <a:txBody>
                    <a:bodyPr/>
                    <a:lstStyle/>
                    <a:p>
                      <a:pPr>
                        <a:lnSpc>
                          <a:spcPts val="2500"/>
                        </a:lnSpc>
                      </a:pPr>
                      <a:r>
                        <a:rPr lang="ja-JP" altLang="en-US" sz="1400" b="0" dirty="0">
                          <a:latin typeface="メイリオ" panose="020B0604030504040204" pitchFamily="50" charset="-128"/>
                          <a:ea typeface="メイリオ" panose="020B0604030504040204" pitchFamily="50" charset="-128"/>
                        </a:rPr>
                        <a:t>第７章　　食品の安全性・栄養等に関する情報提供の推進</a:t>
                      </a:r>
                      <a:endParaRPr kumimoji="1" lang="ja-JP" altLang="en-US" sz="1400" b="0" dirty="0">
                        <a:latin typeface="メイリオ" panose="020B0604030504040204" pitchFamily="50" charset="-128"/>
                        <a:ea typeface="メイリオ" panose="020B0604030504040204" pitchFamily="50" charset="-128"/>
                      </a:endParaRPr>
                    </a:p>
                  </a:txBody>
                  <a:tcPr>
                    <a:noFill/>
                  </a:tcPr>
                </a:tc>
                <a:tc>
                  <a:txBody>
                    <a:bodyPr/>
                    <a:lstStyle/>
                    <a:p>
                      <a:pPr algn="ctr"/>
                      <a:endParaRPr kumimoji="1" lang="ja-JP" altLang="en-US" sz="1400" b="1" dirty="0">
                        <a:latin typeface="メイリオ" panose="020B0604030504040204" pitchFamily="50" charset="-128"/>
                        <a:ea typeface="メイリオ" panose="020B0604030504040204" pitchFamily="50" charset="-128"/>
                      </a:endParaRPr>
                    </a:p>
                  </a:txBody>
                  <a:tcPr>
                    <a:noFill/>
                  </a:tcPr>
                </a:tc>
                <a:extLst>
                  <a:ext uri="{0D108BD9-81ED-4DB2-BD59-A6C34878D82A}">
                    <a16:rowId xmlns:a16="http://schemas.microsoft.com/office/drawing/2014/main" val="10006"/>
                  </a:ext>
                </a:extLst>
              </a:tr>
              <a:tr h="400505">
                <a:tc>
                  <a:txBody>
                    <a:bodyPr/>
                    <a:lstStyle/>
                    <a:p>
                      <a:pPr>
                        <a:lnSpc>
                          <a:spcPts val="2500"/>
                        </a:lnSpc>
                      </a:pPr>
                      <a:r>
                        <a:rPr lang="ja-JP" altLang="en-US" sz="1400" b="0" dirty="0">
                          <a:latin typeface="メイリオ" panose="020B0604030504040204" pitchFamily="50" charset="-128"/>
                          <a:ea typeface="メイリオ" panose="020B0604030504040204" pitchFamily="50" charset="-128"/>
                        </a:rPr>
                        <a:t>第８章　　調査、研究その他の施策の推進</a:t>
                      </a:r>
                      <a:endParaRPr kumimoji="1" lang="ja-JP" altLang="en-US" sz="1400" b="0" dirty="0">
                        <a:latin typeface="メイリオ" panose="020B0604030504040204" pitchFamily="50" charset="-128"/>
                        <a:ea typeface="メイリオ" panose="020B0604030504040204" pitchFamily="50" charset="-128"/>
                      </a:endParaRPr>
                    </a:p>
                  </a:txBody>
                  <a:tcP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1" dirty="0">
                        <a:latin typeface="メイリオ" panose="020B0604030504040204" pitchFamily="50" charset="-128"/>
                        <a:ea typeface="メイリオ" panose="020B0604030504040204" pitchFamily="50" charset="-128"/>
                      </a:endParaRPr>
                    </a:p>
                  </a:txBody>
                  <a:tcPr>
                    <a:noFill/>
                  </a:tcPr>
                </a:tc>
                <a:extLst>
                  <a:ext uri="{0D108BD9-81ED-4DB2-BD59-A6C34878D82A}">
                    <a16:rowId xmlns:a16="http://schemas.microsoft.com/office/drawing/2014/main" val="10007"/>
                  </a:ext>
                </a:extLst>
              </a:tr>
            </a:tbl>
          </a:graphicData>
        </a:graphic>
      </p:graphicFrame>
      <p:sp>
        <p:nvSpPr>
          <p:cNvPr id="18" name="正方形/長方形 17">
            <a:extLst>
              <a:ext uri="{FF2B5EF4-FFF2-40B4-BE49-F238E27FC236}">
                <a16:creationId xmlns:a16="http://schemas.microsoft.com/office/drawing/2014/main" id="{07C18AAE-DB70-429E-9860-2B492538BB7D}"/>
              </a:ext>
            </a:extLst>
          </p:cNvPr>
          <p:cNvSpPr/>
          <p:nvPr/>
        </p:nvSpPr>
        <p:spPr>
          <a:xfrm>
            <a:off x="147325" y="2344862"/>
            <a:ext cx="6607633" cy="3206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400" dirty="0">
                <a:solidFill>
                  <a:schemeClr val="tx1"/>
                </a:solidFill>
                <a:latin typeface="メイリオ" panose="020B0604030504040204" pitchFamily="50" charset="-128"/>
                <a:ea typeface="メイリオ" panose="020B0604030504040204" pitchFamily="50" charset="-128"/>
              </a:rPr>
              <a:t>　特集２　第４次食育推進基本計画の概要</a:t>
            </a:r>
            <a:endParaRPr kumimoji="1" lang="ja-JP" altLang="en-US" sz="1400" dirty="0">
              <a:solidFill>
                <a:schemeClr val="tx1"/>
              </a:solidFill>
              <a:latin typeface="メイリオ" panose="020B0604030504040204" pitchFamily="50" charset="-128"/>
              <a:ea typeface="メイリオ" panose="020B0604030504040204" pitchFamily="50" charset="-128"/>
            </a:endParaRPr>
          </a:p>
        </p:txBody>
      </p:sp>
      <p:sp>
        <p:nvSpPr>
          <p:cNvPr id="41" name="正方形/長方形 40">
            <a:extLst>
              <a:ext uri="{FF2B5EF4-FFF2-40B4-BE49-F238E27FC236}">
                <a16:creationId xmlns:a16="http://schemas.microsoft.com/office/drawing/2014/main" id="{939996CF-AF01-42E7-A23B-7A3377B99B24}"/>
              </a:ext>
            </a:extLst>
          </p:cNvPr>
          <p:cNvSpPr/>
          <p:nvPr/>
        </p:nvSpPr>
        <p:spPr>
          <a:xfrm>
            <a:off x="140998" y="1928192"/>
            <a:ext cx="6607633" cy="3441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400" dirty="0">
                <a:solidFill>
                  <a:schemeClr val="tx1"/>
                </a:solidFill>
                <a:latin typeface="メイリオ" panose="020B0604030504040204" pitchFamily="50" charset="-128"/>
                <a:ea typeface="メイリオ" panose="020B0604030504040204" pitchFamily="50" charset="-128"/>
              </a:rPr>
              <a:t>　特集１　食文化の継承に向けた食育の推進</a:t>
            </a:r>
            <a:endParaRPr kumimoji="1" lang="ja-JP" altLang="en-US" sz="1400" dirty="0">
              <a:solidFill>
                <a:schemeClr val="tx1"/>
              </a:solidFill>
              <a:latin typeface="メイリオ" panose="020B0604030504040204" pitchFamily="50" charset="-128"/>
              <a:ea typeface="メイリオ" panose="020B0604030504040204" pitchFamily="50" charset="-128"/>
            </a:endParaRPr>
          </a:p>
        </p:txBody>
      </p:sp>
      <p:sp>
        <p:nvSpPr>
          <p:cNvPr id="42" name="正方形/長方形 41">
            <a:extLst>
              <a:ext uri="{FF2B5EF4-FFF2-40B4-BE49-F238E27FC236}">
                <a16:creationId xmlns:a16="http://schemas.microsoft.com/office/drawing/2014/main" id="{5DBDC5E9-12B0-4B0B-B054-23EA4CACB92F}"/>
              </a:ext>
            </a:extLst>
          </p:cNvPr>
          <p:cNvSpPr/>
          <p:nvPr/>
        </p:nvSpPr>
        <p:spPr>
          <a:xfrm>
            <a:off x="128894" y="1531312"/>
            <a:ext cx="6586174" cy="3243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400" dirty="0">
                <a:solidFill>
                  <a:schemeClr val="tx1"/>
                </a:solidFill>
                <a:latin typeface="メイリオ" panose="020B0604030504040204" pitchFamily="50" charset="-128"/>
                <a:ea typeface="メイリオ" panose="020B0604030504040204" pitchFamily="50" charset="-128"/>
              </a:rPr>
              <a:t>　新型コロナウイルス感染症の感染拡大と食育</a:t>
            </a:r>
            <a:endParaRPr lang="en-US" altLang="ja-JP" sz="1400" dirty="0">
              <a:solidFill>
                <a:schemeClr val="tx1"/>
              </a:solidFill>
              <a:latin typeface="メイリオ" panose="020B0604030504040204" pitchFamily="50" charset="-128"/>
              <a:ea typeface="メイリオ" panose="020B0604030504040204" pitchFamily="50" charset="-128"/>
            </a:endParaRPr>
          </a:p>
        </p:txBody>
      </p:sp>
      <p:sp>
        <p:nvSpPr>
          <p:cNvPr id="44" name="テキスト ボックス 43">
            <a:extLst>
              <a:ext uri="{FF2B5EF4-FFF2-40B4-BE49-F238E27FC236}">
                <a16:creationId xmlns:a16="http://schemas.microsoft.com/office/drawing/2014/main" id="{06D3C836-FCDF-4A79-8DF4-D672FAA4EAD6}"/>
              </a:ext>
            </a:extLst>
          </p:cNvPr>
          <p:cNvSpPr txBox="1"/>
          <p:nvPr/>
        </p:nvSpPr>
        <p:spPr>
          <a:xfrm>
            <a:off x="143192" y="744313"/>
            <a:ext cx="5824334" cy="307777"/>
          </a:xfrm>
          <a:prstGeom prst="rect">
            <a:avLst/>
          </a:prstGeom>
          <a:noFill/>
        </p:spPr>
        <p:txBody>
          <a:bodyPr wrap="square" rtlCol="0">
            <a:spAutoFit/>
          </a:bodyPr>
          <a:lstStyle/>
          <a:p>
            <a:r>
              <a:rPr kumimoji="1" lang="ja-JP" altLang="en-US" sz="1400" dirty="0">
                <a:latin typeface="メイリオ" panose="020B0604030504040204" pitchFamily="50" charset="-128"/>
                <a:ea typeface="メイリオ" panose="020B0604030504040204" pitchFamily="50" charset="-128"/>
              </a:rPr>
              <a:t>はじめに　食育推進施策の基本的枠組み</a:t>
            </a:r>
            <a:endParaRPr lang="ja-JP" altLang="en-US" sz="1400" dirty="0">
              <a:latin typeface="メイリオ" panose="020B0604030504040204" pitchFamily="50" charset="-128"/>
              <a:ea typeface="メイリオ" panose="020B0604030504040204" pitchFamily="50" charset="-128"/>
            </a:endParaRPr>
          </a:p>
        </p:txBody>
      </p:sp>
      <p:sp>
        <p:nvSpPr>
          <p:cNvPr id="45" name="角丸四角形 1">
            <a:extLst>
              <a:ext uri="{FF2B5EF4-FFF2-40B4-BE49-F238E27FC236}">
                <a16:creationId xmlns:a16="http://schemas.microsoft.com/office/drawing/2014/main" id="{FDF3BD6E-A197-47BF-BA8A-251ED4044558}"/>
              </a:ext>
            </a:extLst>
          </p:cNvPr>
          <p:cNvSpPr/>
          <p:nvPr/>
        </p:nvSpPr>
        <p:spPr>
          <a:xfrm>
            <a:off x="100464" y="3119739"/>
            <a:ext cx="7588840" cy="3166959"/>
          </a:xfrm>
          <a:prstGeom prst="roundRect">
            <a:avLst>
              <a:gd name="adj" fmla="val 11498"/>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46" name="テキスト ボックス 45">
            <a:extLst>
              <a:ext uri="{FF2B5EF4-FFF2-40B4-BE49-F238E27FC236}">
                <a16:creationId xmlns:a16="http://schemas.microsoft.com/office/drawing/2014/main" id="{BE531DD7-9141-46FF-BA54-46CCD7EE1551}"/>
              </a:ext>
            </a:extLst>
          </p:cNvPr>
          <p:cNvSpPr txBox="1"/>
          <p:nvPr/>
        </p:nvSpPr>
        <p:spPr>
          <a:xfrm>
            <a:off x="4304928" y="3128309"/>
            <a:ext cx="4205104" cy="357545"/>
          </a:xfrm>
          <a:prstGeom prst="roundRect">
            <a:avLst/>
          </a:prstGeom>
          <a:solidFill>
            <a:srgbClr val="FF3300"/>
          </a:solidFill>
          <a:ln w="25400">
            <a:solidFill>
              <a:srgbClr val="FF0000"/>
            </a:solidFill>
          </a:ln>
        </p:spPr>
        <p:txBody>
          <a:bodyPr wrap="square" bIns="0" rtlCol="0">
            <a:spAutoFit/>
          </a:bodyPr>
          <a:lstStyle/>
          <a:p>
            <a:r>
              <a:rPr kumimoji="1" lang="ja-JP" altLang="en-US"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第３次食育推進基本計画に沿った構成</a:t>
            </a:r>
          </a:p>
        </p:txBody>
      </p:sp>
      <p:sp>
        <p:nvSpPr>
          <p:cNvPr id="13" name="Rectangle 2">
            <a:extLst>
              <a:ext uri="{FF2B5EF4-FFF2-40B4-BE49-F238E27FC236}">
                <a16:creationId xmlns:a16="http://schemas.microsoft.com/office/drawing/2014/main" id="{779DEA4A-DFD9-4F04-9418-7386FDE20203}"/>
              </a:ext>
            </a:extLst>
          </p:cNvPr>
          <p:cNvSpPr txBox="1">
            <a:spLocks noChangeArrowheads="1"/>
          </p:cNvSpPr>
          <p:nvPr/>
        </p:nvSpPr>
        <p:spPr bwMode="auto">
          <a:xfrm>
            <a:off x="0" y="-8467"/>
            <a:ext cx="9906000" cy="629155"/>
          </a:xfrm>
          <a:prstGeom prst="rect">
            <a:avLst/>
          </a:prstGeom>
          <a:solidFill>
            <a:srgbClr val="FFC000">
              <a:lumMod val="40000"/>
              <a:lumOff val="60000"/>
            </a:srgbClr>
          </a:solidFill>
          <a:ln>
            <a:noFill/>
          </a:ln>
          <a:effectLst/>
        </p:spPr>
        <p:txBody>
          <a:bodyPr vert="horz" wrap="square" lIns="85853" tIns="42927" rIns="85853" bIns="42927" numCol="1" anchor="ctr" anchorCtr="0" compatLnSpc="1">
            <a:prstTxWarp prst="textNoShape">
              <a:avLst/>
            </a:prstTxWarp>
          </a:bodyPr>
          <a:lstStyle>
            <a:lvl1pPr algn="ctr" rtl="0" eaLnBrk="0" fontAlgn="base" hangingPunct="0">
              <a:spcBef>
                <a:spcPct val="0"/>
              </a:spcBef>
              <a:spcAft>
                <a:spcPct val="0"/>
              </a:spcAft>
              <a:defRPr kumimoji="1" sz="4100">
                <a:solidFill>
                  <a:schemeClr val="tx2"/>
                </a:solidFill>
                <a:latin typeface="+mj-lt"/>
                <a:ea typeface="+mj-ea"/>
                <a:cs typeface="+mj-cs"/>
              </a:defRPr>
            </a:lvl1pPr>
            <a:lvl2pPr algn="ctr" rtl="0" eaLnBrk="0" fontAlgn="base" hangingPunct="0">
              <a:spcBef>
                <a:spcPct val="0"/>
              </a:spcBef>
              <a:spcAft>
                <a:spcPct val="0"/>
              </a:spcAft>
              <a:defRPr kumimoji="1" sz="41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1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1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100">
                <a:solidFill>
                  <a:schemeClr val="tx2"/>
                </a:solidFill>
                <a:latin typeface="Arial" charset="0"/>
                <a:ea typeface="ＭＳ Ｐゴシック" pitchFamily="50" charset="-128"/>
              </a:defRPr>
            </a:lvl5pPr>
            <a:lvl6pPr marL="429244" algn="ctr" rtl="0" fontAlgn="base">
              <a:spcBef>
                <a:spcPct val="0"/>
              </a:spcBef>
              <a:spcAft>
                <a:spcPct val="0"/>
              </a:spcAft>
              <a:defRPr kumimoji="1" sz="4100">
                <a:solidFill>
                  <a:schemeClr val="tx2"/>
                </a:solidFill>
                <a:latin typeface="Arial" charset="0"/>
                <a:ea typeface="ＭＳ Ｐゴシック" pitchFamily="50" charset="-128"/>
              </a:defRPr>
            </a:lvl6pPr>
            <a:lvl7pPr marL="858487" algn="ctr" rtl="0" fontAlgn="base">
              <a:spcBef>
                <a:spcPct val="0"/>
              </a:spcBef>
              <a:spcAft>
                <a:spcPct val="0"/>
              </a:spcAft>
              <a:defRPr kumimoji="1" sz="4100">
                <a:solidFill>
                  <a:schemeClr val="tx2"/>
                </a:solidFill>
                <a:latin typeface="Arial" charset="0"/>
                <a:ea typeface="ＭＳ Ｐゴシック" pitchFamily="50" charset="-128"/>
              </a:defRPr>
            </a:lvl7pPr>
            <a:lvl8pPr marL="1287730" algn="ctr" rtl="0" fontAlgn="base">
              <a:spcBef>
                <a:spcPct val="0"/>
              </a:spcBef>
              <a:spcAft>
                <a:spcPct val="0"/>
              </a:spcAft>
              <a:defRPr kumimoji="1" sz="4100">
                <a:solidFill>
                  <a:schemeClr val="tx2"/>
                </a:solidFill>
                <a:latin typeface="Arial" charset="0"/>
                <a:ea typeface="ＭＳ Ｐゴシック" pitchFamily="50" charset="-128"/>
              </a:defRPr>
            </a:lvl8pPr>
            <a:lvl9pPr marL="1716974" algn="ctr" rtl="0" fontAlgn="base">
              <a:spcBef>
                <a:spcPct val="0"/>
              </a:spcBef>
              <a:spcAft>
                <a:spcPct val="0"/>
              </a:spcAft>
              <a:defRPr kumimoji="1" sz="4100">
                <a:solidFill>
                  <a:schemeClr val="tx2"/>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28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j-cs"/>
              </a:rPr>
              <a:t>令和２年度食育白書の構成</a:t>
            </a:r>
            <a:endParaRPr kumimoji="1" lang="en-US" altLang="ja-JP" sz="28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j-cs"/>
            </a:endParaRPr>
          </a:p>
        </p:txBody>
      </p:sp>
      <p:sp>
        <p:nvSpPr>
          <p:cNvPr id="20" name="スライド番号プレースホルダー 1">
            <a:extLst>
              <a:ext uri="{FF2B5EF4-FFF2-40B4-BE49-F238E27FC236}">
                <a16:creationId xmlns:a16="http://schemas.microsoft.com/office/drawing/2014/main" id="{1EA54DBA-532B-4849-8D64-134FBCF61803}"/>
              </a:ext>
            </a:extLst>
          </p:cNvPr>
          <p:cNvSpPr txBox="1">
            <a:spLocks/>
          </p:cNvSpPr>
          <p:nvPr/>
        </p:nvSpPr>
        <p:spPr>
          <a:xfrm>
            <a:off x="9561512" y="6525344"/>
            <a:ext cx="288000" cy="288000"/>
          </a:xfrm>
          <a:prstGeom prst="rect">
            <a:avLst/>
          </a:prstGeom>
          <a:solidFill>
            <a:sysClr val="window" lastClr="FFFFFF"/>
          </a:solidFill>
          <a:ln w="19050" cap="flat" cmpd="sng" algn="ctr">
            <a:solidFill>
              <a:srgbClr val="5B9BD5"/>
            </a:solidFill>
            <a:prstDash val="solid"/>
            <a:bevel/>
          </a:ln>
          <a:effectLst/>
        </p:spPr>
        <p:txBody>
          <a:bodyPr vert="horz" lIns="0" tIns="0" rIns="0" bIns="0" rtlCol="0" anchor="ctr">
            <a:normAutofit/>
          </a:bodyPr>
          <a:lstStyle>
            <a:defPPr>
              <a:defRPr lang="en-US"/>
            </a:defPPr>
            <a:lvl1pPr marL="0" algn="ctr" defTabSz="457200" rtl="0" eaLnBrk="1" latinLnBrk="0" hangingPunct="1">
              <a:defRPr sz="1200" b="1" kern="1200">
                <a:solidFill>
                  <a:schemeClr val="tx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E19FEFA5-F69B-4463-85F3-6BA87B34B307}" type="slidenum">
              <a:rPr kumimoji="1" lang="ja-JP" altLang="en-US" sz="1200" b="1" i="0" u="none" strike="noStrike" kern="1200" cap="none" spc="0" normalizeH="0" baseline="0" noProof="0" smtClean="0">
                <a:ln>
                  <a:noFill/>
                </a:ln>
                <a:solidFill>
                  <a:prstClr val="black"/>
                </a:solidFill>
                <a:effectLst/>
                <a:uLnTx/>
                <a:uFillTx/>
                <a:latin typeface="Calibri" panose="020F0502020204030204"/>
                <a:ea typeface="游ゴシック" panose="020B0400000000000000" pitchFamily="50" charset="-128"/>
                <a:cs typeface="+mn-cs"/>
              </a:rPr>
              <a:pPr marL="0" marR="0" lvl="0" indent="0" algn="ctr" defTabSz="457200" rtl="0" eaLnBrk="1" fontAlgn="auto" latinLnBrk="0" hangingPunct="1">
                <a:lnSpc>
                  <a:spcPct val="100000"/>
                </a:lnSpc>
                <a:spcBef>
                  <a:spcPts val="0"/>
                </a:spcBef>
                <a:spcAft>
                  <a:spcPts val="0"/>
                </a:spcAft>
                <a:buClrTx/>
                <a:buSzTx/>
                <a:buFontTx/>
                <a:buNone/>
                <a:tabLst/>
                <a:defRPr/>
              </a:pPr>
              <a:t>7</a:t>
            </a:fld>
            <a:endParaRPr kumimoji="1" lang="ja-JP" altLang="en-US" sz="12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3260073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テキスト プレースホルダー 6"/>
          <p:cNvSpPr>
            <a:spLocks noGrp="1"/>
          </p:cNvSpPr>
          <p:nvPr>
            <p:ph type="body" idx="1"/>
          </p:nvPr>
        </p:nvSpPr>
        <p:spPr>
          <a:xfrm>
            <a:off x="-519608" y="1657644"/>
            <a:ext cx="9937104" cy="2076251"/>
          </a:xfrm>
        </p:spPr>
        <p:txBody>
          <a:bodyPr>
            <a:normAutofit/>
          </a:bodyPr>
          <a:lstStyle/>
          <a:p>
            <a:pPr marL="1611313" indent="-1611313"/>
            <a:endParaRPr lang="ja-JP" altLang="en-US" sz="2800" dirty="0">
              <a:solidFill>
                <a:schemeClr val="tx1"/>
              </a:solidFill>
              <a:latin typeface="メイリオ" panose="020B0604030504040204" pitchFamily="50" charset="-128"/>
              <a:ea typeface="メイリオ" panose="020B0604030504040204" pitchFamily="50" charset="-128"/>
            </a:endParaRPr>
          </a:p>
          <a:p>
            <a:pPr marL="1611313" indent="-1611313"/>
            <a:r>
              <a:rPr lang="ja-JP" altLang="en-US" sz="1600" dirty="0">
                <a:solidFill>
                  <a:schemeClr val="tx1"/>
                </a:solidFill>
                <a:latin typeface="メイリオ" panose="020B0604030504040204" pitchFamily="50" charset="-128"/>
                <a:ea typeface="メイリオ" panose="020B0604030504040204" pitchFamily="50" charset="-128"/>
              </a:rPr>
              <a:t>　　　　</a:t>
            </a:r>
            <a:r>
              <a:rPr lang="ja-JP" altLang="en-US" sz="2800" dirty="0">
                <a:solidFill>
                  <a:schemeClr val="tx1"/>
                </a:solidFill>
                <a:latin typeface="メイリオ" panose="020B0604030504040204" pitchFamily="50" charset="-128"/>
                <a:ea typeface="メイリオ" panose="020B0604030504040204" pitchFamily="50" charset="-128"/>
              </a:rPr>
              <a:t>　 </a:t>
            </a:r>
            <a:r>
              <a:rPr lang="ja-JP" altLang="en-US" sz="3200" b="1" dirty="0">
                <a:solidFill>
                  <a:schemeClr val="tx1"/>
                </a:solidFill>
                <a:latin typeface="メイリオ" panose="020B0604030504040204" pitchFamily="50" charset="-128"/>
                <a:ea typeface="メイリオ" panose="020B0604030504040204" pitchFamily="50" charset="-128"/>
              </a:rPr>
              <a:t>新型コロナウイルス感染症の感染拡大と食育</a:t>
            </a:r>
            <a:endParaRPr lang="en-US" altLang="ja-JP" sz="32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 name="Rectangle 7"/>
          <p:cNvSpPr>
            <a:spLocks noChangeArrowheads="1"/>
          </p:cNvSpPr>
          <p:nvPr/>
        </p:nvSpPr>
        <p:spPr bwMode="auto">
          <a:xfrm>
            <a:off x="-663624" y="3717032"/>
            <a:ext cx="11017224" cy="243012"/>
          </a:xfrm>
          <a:prstGeom prst="rect">
            <a:avLst/>
          </a:prstGeom>
          <a:solidFill>
            <a:srgbClr val="92D050"/>
          </a:solidFill>
          <a:ln w="9525" algn="ctr">
            <a:noFill/>
            <a:miter lim="800000"/>
            <a:headEnd/>
            <a:tailEnd/>
          </a:ln>
        </p:spPr>
        <p:txBody>
          <a:bodyPr lIns="91423" tIns="45712" rIns="91423" bIns="45712" anchor="ctr"/>
          <a:lstStyle/>
          <a:p>
            <a:pPr algn="ctr" defTabSz="914235" fontAlgn="auto">
              <a:spcBef>
                <a:spcPct val="50000"/>
              </a:spcBef>
              <a:spcAft>
                <a:spcPts val="0"/>
              </a:spcAft>
              <a:defRPr/>
            </a:pPr>
            <a:endParaRPr lang="ja-JP" altLang="en-US">
              <a:latin typeface="+mn-lt"/>
              <a:ea typeface="ＭＳ Ｐ明朝" pitchFamily="18" charset="-128"/>
            </a:endParaRPr>
          </a:p>
        </p:txBody>
      </p:sp>
      <p:sp>
        <p:nvSpPr>
          <p:cNvPr id="5" name="スライド番号プレースホルダー 1">
            <a:extLst>
              <a:ext uri="{FF2B5EF4-FFF2-40B4-BE49-F238E27FC236}">
                <a16:creationId xmlns:a16="http://schemas.microsoft.com/office/drawing/2014/main" id="{2612AC32-033A-4689-A065-68ABF3D85406}"/>
              </a:ext>
            </a:extLst>
          </p:cNvPr>
          <p:cNvSpPr txBox="1">
            <a:spLocks/>
          </p:cNvSpPr>
          <p:nvPr/>
        </p:nvSpPr>
        <p:spPr>
          <a:xfrm>
            <a:off x="9561512" y="6525344"/>
            <a:ext cx="288000" cy="288000"/>
          </a:xfrm>
          <a:prstGeom prst="rect">
            <a:avLst/>
          </a:prstGeom>
          <a:solidFill>
            <a:sysClr val="window" lastClr="FFFFFF"/>
          </a:solidFill>
          <a:ln w="19050" cap="flat" cmpd="sng" algn="ctr">
            <a:solidFill>
              <a:srgbClr val="5B9BD5"/>
            </a:solidFill>
            <a:prstDash val="solid"/>
            <a:bevel/>
          </a:ln>
          <a:effectLst/>
        </p:spPr>
        <p:txBody>
          <a:bodyPr vert="horz" lIns="0" tIns="0" rIns="0" bIns="0" rtlCol="0" anchor="ctr">
            <a:normAutofit/>
          </a:bodyPr>
          <a:lstStyle>
            <a:defPPr>
              <a:defRPr lang="en-US"/>
            </a:defPPr>
            <a:lvl1pPr marL="0" algn="ctr" defTabSz="457200" rtl="0" eaLnBrk="1" latinLnBrk="0" hangingPunct="1">
              <a:defRPr sz="1200" b="1" kern="1200">
                <a:solidFill>
                  <a:schemeClr val="tx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E19FEFA5-F69B-4463-85F3-6BA87B34B307}" type="slidenum">
              <a:rPr kumimoji="1" lang="ja-JP" altLang="en-US" sz="1200" b="1" i="0" u="none" strike="noStrike" kern="1200" cap="none" spc="0" normalizeH="0" baseline="0" noProof="0" smtClean="0">
                <a:ln>
                  <a:noFill/>
                </a:ln>
                <a:solidFill>
                  <a:prstClr val="black"/>
                </a:solidFill>
                <a:effectLst/>
                <a:uLnTx/>
                <a:uFillTx/>
                <a:latin typeface="Calibri" panose="020F0502020204030204"/>
                <a:ea typeface="游ゴシック" panose="020B0400000000000000" pitchFamily="50" charset="-128"/>
                <a:cs typeface="+mn-cs"/>
              </a:rPr>
              <a:pPr marL="0" marR="0" lvl="0" indent="0" algn="ctr" defTabSz="457200" rtl="0" eaLnBrk="1" fontAlgn="auto" latinLnBrk="0" hangingPunct="1">
                <a:lnSpc>
                  <a:spcPct val="100000"/>
                </a:lnSpc>
                <a:spcBef>
                  <a:spcPts val="0"/>
                </a:spcBef>
                <a:spcAft>
                  <a:spcPts val="0"/>
                </a:spcAft>
                <a:buClrTx/>
                <a:buSzTx/>
                <a:buFontTx/>
                <a:buNone/>
                <a:tabLst/>
                <a:defRPr/>
              </a:pPr>
              <a:t>8</a:t>
            </a:fld>
            <a:endParaRPr kumimoji="1" lang="ja-JP" altLang="en-US" sz="12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9702212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テキスト ボックス 17">
            <a:extLst>
              <a:ext uri="{FF2B5EF4-FFF2-40B4-BE49-F238E27FC236}">
                <a16:creationId xmlns:a16="http://schemas.microsoft.com/office/drawing/2014/main" id="{0BF22B0E-5DBE-46C3-833A-7CF153E8B662}"/>
              </a:ext>
            </a:extLst>
          </p:cNvPr>
          <p:cNvSpPr txBox="1"/>
          <p:nvPr/>
        </p:nvSpPr>
        <p:spPr>
          <a:xfrm>
            <a:off x="358674" y="1033260"/>
            <a:ext cx="9136062" cy="954107"/>
          </a:xfrm>
          <a:prstGeom prst="rect">
            <a:avLst/>
          </a:prstGeom>
          <a:noFill/>
          <a:ln w="3175">
            <a:noFill/>
          </a:ln>
        </p:spPr>
        <p:txBody>
          <a:bodyPr wrap="square" rtlCol="0">
            <a:spAutoFit/>
          </a:bodyPr>
          <a:lstStyle/>
          <a:p>
            <a:pPr marL="136525" indent="-136525">
              <a:buFont typeface="Wingdings" panose="05000000000000000000" pitchFamily="2" charset="2"/>
              <a:buChar char="Ø"/>
              <a:tabLst>
                <a:tab pos="808038" algn="l"/>
              </a:tabLst>
            </a:pPr>
            <a:r>
              <a:rPr lang="ja-JP" altLang="en-US" sz="1400" dirty="0">
                <a:latin typeface="メイリオ" panose="020B0604030504040204" pitchFamily="50" charset="-128"/>
                <a:ea typeface="メイリオ" panose="020B0604030504040204" pitchFamily="50" charset="-128"/>
              </a:rPr>
              <a:t>　</a:t>
            </a:r>
            <a:r>
              <a:rPr lang="en-US" altLang="ja-JP" sz="1400" dirty="0">
                <a:latin typeface="メイリオ" panose="020B0604030504040204" pitchFamily="50" charset="-128"/>
                <a:ea typeface="メイリオ" panose="020B0604030504040204" pitchFamily="50" charset="-128"/>
              </a:rPr>
              <a:t>2020</a:t>
            </a:r>
            <a:r>
              <a:rPr lang="ja-JP" altLang="en-US" sz="1400" dirty="0">
                <a:latin typeface="メイリオ" panose="020B0604030504040204" pitchFamily="50" charset="-128"/>
                <a:ea typeface="メイリオ" panose="020B0604030504040204" pitchFamily="50" charset="-128"/>
              </a:rPr>
              <a:t>年</a:t>
            </a:r>
            <a:r>
              <a:rPr lang="en-US" altLang="ja-JP" sz="1400" dirty="0">
                <a:latin typeface="メイリオ" panose="020B0604030504040204" pitchFamily="50" charset="-128"/>
                <a:ea typeface="メイリオ" panose="020B0604030504040204" pitchFamily="50" charset="-128"/>
              </a:rPr>
              <a:t>12</a:t>
            </a:r>
            <a:r>
              <a:rPr lang="ja-JP" altLang="en-US" sz="1400" dirty="0">
                <a:latin typeface="メイリオ" panose="020B0604030504040204" pitchFamily="50" charset="-128"/>
                <a:ea typeface="メイリオ" panose="020B0604030504040204" pitchFamily="50" charset="-128"/>
              </a:rPr>
              <a:t>月に農林水産省が行った「食育に関する意識調査」では、「あなたご自身の現在の食生活は、新型コロナウイルス感染症の拡大前に比べて変わりましたか」という質問に対し、自宅で食事を食べる回数が「増えた」と回答した人が約４割。都市規模別では、「増えた」と回答した人が東京都区部では約５割であった一方、小都市、町村では約３割で、「変わらない」が６割以上</a:t>
            </a:r>
            <a:endParaRPr lang="en-US" altLang="ja-JP" sz="1400" dirty="0">
              <a:latin typeface="メイリオ" panose="020B0604030504040204" pitchFamily="50" charset="-128"/>
              <a:ea typeface="メイリオ" panose="020B0604030504040204" pitchFamily="50" charset="-128"/>
            </a:endParaRPr>
          </a:p>
        </p:txBody>
      </p:sp>
      <p:sp>
        <p:nvSpPr>
          <p:cNvPr id="27" name="角丸四角形 30">
            <a:extLst>
              <a:ext uri="{FF2B5EF4-FFF2-40B4-BE49-F238E27FC236}">
                <a16:creationId xmlns:a16="http://schemas.microsoft.com/office/drawing/2014/main" id="{2721C30A-1260-4FC6-A8AD-2FB818B95192}"/>
              </a:ext>
            </a:extLst>
          </p:cNvPr>
          <p:cNvSpPr/>
          <p:nvPr/>
        </p:nvSpPr>
        <p:spPr>
          <a:xfrm>
            <a:off x="206854" y="811265"/>
            <a:ext cx="9439702" cy="1368152"/>
          </a:xfrm>
          <a:prstGeom prst="roundRect">
            <a:avLst/>
          </a:prstGeom>
          <a:noFill/>
          <a:ln w="76200" cap="flat" cmpd="sng" algn="ctr">
            <a:solidFill>
              <a:schemeClr val="accent3"/>
            </a:solidFill>
            <a:prstDash val="sysDot"/>
          </a:ln>
          <a:effectLst/>
        </p:spPr>
        <p:txBody>
          <a:bodyPr rtlCol="0" anchor="ctr"/>
          <a:lstStyle/>
          <a:p>
            <a:pPr algn="ctr">
              <a:defRPr/>
            </a:pPr>
            <a:endParaRPr kumimoji="0" lang="ja-JP" altLang="en-US" kern="0" dirty="0">
              <a:solidFill>
                <a:srgbClr val="FF5050"/>
              </a:solidFill>
            </a:endParaRPr>
          </a:p>
        </p:txBody>
      </p:sp>
      <p:sp>
        <p:nvSpPr>
          <p:cNvPr id="28" name="正方形/長方形 27">
            <a:extLst>
              <a:ext uri="{FF2B5EF4-FFF2-40B4-BE49-F238E27FC236}">
                <a16:creationId xmlns:a16="http://schemas.microsoft.com/office/drawing/2014/main" id="{1D6590E5-D08D-45C0-AB46-8BC562653644}"/>
              </a:ext>
            </a:extLst>
          </p:cNvPr>
          <p:cNvSpPr/>
          <p:nvPr/>
        </p:nvSpPr>
        <p:spPr>
          <a:xfrm>
            <a:off x="215559" y="850333"/>
            <a:ext cx="9374181" cy="10657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lnSpc>
                <a:spcPct val="110000"/>
              </a:lnSpc>
            </a:pPr>
            <a:endParaRPr lang="ja-JP" altLang="en-US" dirty="0">
              <a:solidFill>
                <a:schemeClr val="tx1"/>
              </a:solidFill>
              <a:latin typeface="HGPｺﾞｼｯｸM" panose="020B0600000000000000" pitchFamily="50" charset="-128"/>
              <a:ea typeface="HGPｺﾞｼｯｸM" panose="020B0600000000000000" pitchFamily="50" charset="-128"/>
              <a:cs typeface="メイリオ" panose="020B0604030504040204" pitchFamily="50" charset="-128"/>
            </a:endParaRPr>
          </a:p>
        </p:txBody>
      </p:sp>
      <p:sp>
        <p:nvSpPr>
          <p:cNvPr id="32" name="テキスト ボックス 31">
            <a:extLst>
              <a:ext uri="{FF2B5EF4-FFF2-40B4-BE49-F238E27FC236}">
                <a16:creationId xmlns:a16="http://schemas.microsoft.com/office/drawing/2014/main" id="{2BA71BD9-E983-4D88-9B93-3AB09D29E937}"/>
              </a:ext>
            </a:extLst>
          </p:cNvPr>
          <p:cNvSpPr txBox="1"/>
          <p:nvPr/>
        </p:nvSpPr>
        <p:spPr>
          <a:xfrm>
            <a:off x="504308" y="6214650"/>
            <a:ext cx="9361040" cy="430887"/>
          </a:xfrm>
          <a:prstGeom prst="rect">
            <a:avLst/>
          </a:prstGeom>
          <a:noFill/>
        </p:spPr>
        <p:txBody>
          <a:bodyPr wrap="square" rtlCol="0">
            <a:spAutoFit/>
          </a:bodyPr>
          <a:lstStyle/>
          <a:p>
            <a:r>
              <a:rPr kumimoji="1" lang="ja-JP" altLang="en-US" sz="1100" dirty="0">
                <a:latin typeface="メイリオ" panose="020B0604030504040204" pitchFamily="50" charset="-128"/>
                <a:ea typeface="メイリオ" panose="020B0604030504040204" pitchFamily="50" charset="-128"/>
              </a:rPr>
              <a:t>資料：農林水産省「食育に関する意識調査」（</a:t>
            </a:r>
            <a:r>
              <a:rPr kumimoji="1" lang="en-US" altLang="ja-JP" sz="1100" dirty="0">
                <a:latin typeface="メイリオ" panose="020B0604030504040204" pitchFamily="50" charset="-128"/>
                <a:ea typeface="メイリオ" panose="020B0604030504040204" pitchFamily="50" charset="-128"/>
              </a:rPr>
              <a:t>2020</a:t>
            </a:r>
            <a:r>
              <a:rPr kumimoji="1" lang="ja-JP" altLang="en-US" sz="1100" dirty="0">
                <a:latin typeface="メイリオ" panose="020B0604030504040204" pitchFamily="50" charset="-128"/>
                <a:ea typeface="メイリオ" panose="020B0604030504040204" pitchFamily="50" charset="-128"/>
              </a:rPr>
              <a:t>年</a:t>
            </a:r>
            <a:r>
              <a:rPr kumimoji="1" lang="en-US" altLang="ja-JP" sz="1100" dirty="0">
                <a:latin typeface="メイリオ" panose="020B0604030504040204" pitchFamily="50" charset="-128"/>
                <a:ea typeface="メイリオ" panose="020B0604030504040204" pitchFamily="50" charset="-128"/>
              </a:rPr>
              <a:t>12</a:t>
            </a:r>
            <a:r>
              <a:rPr kumimoji="1" lang="ja-JP" altLang="en-US" sz="1100" dirty="0">
                <a:latin typeface="メイリオ" panose="020B0604030504040204" pitchFamily="50" charset="-128"/>
                <a:ea typeface="メイリオ" panose="020B0604030504040204" pitchFamily="50" charset="-128"/>
              </a:rPr>
              <a:t>月実施）</a:t>
            </a:r>
            <a:endParaRPr kumimoji="1" lang="en-US" altLang="ja-JP" sz="1100" dirty="0">
              <a:latin typeface="メイリオ" panose="020B0604030504040204" pitchFamily="50" charset="-128"/>
              <a:ea typeface="メイリオ" panose="020B0604030504040204" pitchFamily="50" charset="-128"/>
            </a:endParaRPr>
          </a:p>
          <a:p>
            <a:r>
              <a:rPr lang="ja-JP" altLang="en-US" sz="1100" dirty="0">
                <a:latin typeface="メイリオ" panose="020B0604030504040204" pitchFamily="50" charset="-128"/>
                <a:ea typeface="メイリオ" panose="020B0604030504040204" pitchFamily="50" charset="-128"/>
              </a:rPr>
              <a:t>　注：「都市規模」は都市の規模に応じて、東京都区部、政令指定都市、中都市（人口</a:t>
            </a:r>
            <a:r>
              <a:rPr lang="en-US" altLang="ja-JP" sz="1100" dirty="0">
                <a:latin typeface="メイリオ" panose="020B0604030504040204" pitchFamily="50" charset="-128"/>
                <a:ea typeface="メイリオ" panose="020B0604030504040204" pitchFamily="50" charset="-128"/>
              </a:rPr>
              <a:t>10</a:t>
            </a:r>
            <a:r>
              <a:rPr lang="ja-JP" altLang="en-US" sz="1100" dirty="0">
                <a:latin typeface="メイリオ" panose="020B0604030504040204" pitchFamily="50" charset="-128"/>
                <a:ea typeface="メイリオ" panose="020B0604030504040204" pitchFamily="50" charset="-128"/>
              </a:rPr>
              <a:t>万人以上）、小都市（人口</a:t>
            </a:r>
            <a:r>
              <a:rPr lang="en-US" altLang="ja-JP" sz="1100" dirty="0">
                <a:latin typeface="メイリオ" panose="020B0604030504040204" pitchFamily="50" charset="-128"/>
                <a:ea typeface="メイリオ" panose="020B0604030504040204" pitchFamily="50" charset="-128"/>
              </a:rPr>
              <a:t>10</a:t>
            </a:r>
            <a:r>
              <a:rPr lang="ja-JP" altLang="en-US" sz="1100" dirty="0">
                <a:latin typeface="メイリオ" panose="020B0604030504040204" pitchFamily="50" charset="-128"/>
                <a:ea typeface="メイリオ" panose="020B0604030504040204" pitchFamily="50" charset="-128"/>
              </a:rPr>
              <a:t>万人未満）、町村に区分</a:t>
            </a:r>
            <a:endParaRPr kumimoji="1" lang="ja-JP" altLang="en-US" sz="1100" dirty="0">
              <a:latin typeface="メイリオ" panose="020B0604030504040204" pitchFamily="50" charset="-128"/>
              <a:ea typeface="メイリオ" panose="020B0604030504040204" pitchFamily="50" charset="-128"/>
            </a:endParaRPr>
          </a:p>
        </p:txBody>
      </p:sp>
      <p:sp>
        <p:nvSpPr>
          <p:cNvPr id="13" name="Rectangle 2">
            <a:extLst>
              <a:ext uri="{FF2B5EF4-FFF2-40B4-BE49-F238E27FC236}">
                <a16:creationId xmlns:a16="http://schemas.microsoft.com/office/drawing/2014/main" id="{261049E9-A597-43ED-B94B-BEEB17A1EBBB}"/>
              </a:ext>
            </a:extLst>
          </p:cNvPr>
          <p:cNvSpPr txBox="1">
            <a:spLocks noChangeArrowheads="1"/>
          </p:cNvSpPr>
          <p:nvPr/>
        </p:nvSpPr>
        <p:spPr bwMode="auto">
          <a:xfrm>
            <a:off x="0" y="1948"/>
            <a:ext cx="9906000" cy="629155"/>
          </a:xfrm>
          <a:prstGeom prst="rect">
            <a:avLst/>
          </a:prstGeom>
          <a:solidFill>
            <a:schemeClr val="accent3">
              <a:lumMod val="40000"/>
              <a:lumOff val="60000"/>
            </a:schemeClr>
          </a:solidFill>
          <a:ln>
            <a:noFill/>
          </a:ln>
          <a:effectLst/>
        </p:spPr>
        <p:txBody>
          <a:bodyPr vert="horz" wrap="square" lIns="85853" tIns="42927" rIns="85853" bIns="42927" numCol="1" anchor="ctr" anchorCtr="0" compatLnSpc="1">
            <a:prstTxWarp prst="textNoShape">
              <a:avLst/>
            </a:prstTxWarp>
          </a:bodyPr>
          <a:lstStyle>
            <a:lvl1pPr algn="ctr" rtl="0" eaLnBrk="0" fontAlgn="base" hangingPunct="0">
              <a:spcBef>
                <a:spcPct val="0"/>
              </a:spcBef>
              <a:spcAft>
                <a:spcPct val="0"/>
              </a:spcAft>
              <a:defRPr kumimoji="1" sz="4100">
                <a:solidFill>
                  <a:schemeClr val="tx2"/>
                </a:solidFill>
                <a:latin typeface="+mj-lt"/>
                <a:ea typeface="+mj-ea"/>
                <a:cs typeface="+mj-cs"/>
              </a:defRPr>
            </a:lvl1pPr>
            <a:lvl2pPr algn="ctr" rtl="0" eaLnBrk="0" fontAlgn="base" hangingPunct="0">
              <a:spcBef>
                <a:spcPct val="0"/>
              </a:spcBef>
              <a:spcAft>
                <a:spcPct val="0"/>
              </a:spcAft>
              <a:defRPr kumimoji="1" sz="41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1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1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100">
                <a:solidFill>
                  <a:schemeClr val="tx2"/>
                </a:solidFill>
                <a:latin typeface="Arial" charset="0"/>
                <a:ea typeface="ＭＳ Ｐゴシック" pitchFamily="50" charset="-128"/>
              </a:defRPr>
            </a:lvl5pPr>
            <a:lvl6pPr marL="429244" algn="ctr" rtl="0" fontAlgn="base">
              <a:spcBef>
                <a:spcPct val="0"/>
              </a:spcBef>
              <a:spcAft>
                <a:spcPct val="0"/>
              </a:spcAft>
              <a:defRPr kumimoji="1" sz="4100">
                <a:solidFill>
                  <a:schemeClr val="tx2"/>
                </a:solidFill>
                <a:latin typeface="Arial" charset="0"/>
                <a:ea typeface="ＭＳ Ｐゴシック" pitchFamily="50" charset="-128"/>
              </a:defRPr>
            </a:lvl6pPr>
            <a:lvl7pPr marL="858487" algn="ctr" rtl="0" fontAlgn="base">
              <a:spcBef>
                <a:spcPct val="0"/>
              </a:spcBef>
              <a:spcAft>
                <a:spcPct val="0"/>
              </a:spcAft>
              <a:defRPr kumimoji="1" sz="4100">
                <a:solidFill>
                  <a:schemeClr val="tx2"/>
                </a:solidFill>
                <a:latin typeface="Arial" charset="0"/>
                <a:ea typeface="ＭＳ Ｐゴシック" pitchFamily="50" charset="-128"/>
              </a:defRPr>
            </a:lvl7pPr>
            <a:lvl8pPr marL="1287730" algn="ctr" rtl="0" fontAlgn="base">
              <a:spcBef>
                <a:spcPct val="0"/>
              </a:spcBef>
              <a:spcAft>
                <a:spcPct val="0"/>
              </a:spcAft>
              <a:defRPr kumimoji="1" sz="4100">
                <a:solidFill>
                  <a:schemeClr val="tx2"/>
                </a:solidFill>
                <a:latin typeface="Arial" charset="0"/>
                <a:ea typeface="ＭＳ Ｐゴシック" pitchFamily="50" charset="-128"/>
              </a:defRPr>
            </a:lvl8pPr>
            <a:lvl9pPr marL="1716974" algn="ctr" rtl="0" fontAlgn="base">
              <a:spcBef>
                <a:spcPct val="0"/>
              </a:spcBef>
              <a:spcAft>
                <a:spcPct val="0"/>
              </a:spcAft>
              <a:defRPr kumimoji="1" sz="4100">
                <a:solidFill>
                  <a:schemeClr val="tx2"/>
                </a:solidFill>
                <a:latin typeface="Arial" charset="0"/>
                <a:ea typeface="ＭＳ Ｐゴシック" pitchFamily="50" charset="-128"/>
              </a:defRPr>
            </a:lvl9pPr>
          </a:lstStyle>
          <a:p>
            <a:pPr lvl="0" eaLnBrk="1" hangingPunct="1">
              <a:defRPr/>
            </a:pPr>
            <a:r>
              <a:rPr lang="ja-JP" altLang="en-US" sz="1800" kern="0" dirty="0">
                <a:solidFill>
                  <a:prstClr val="black"/>
                </a:solidFill>
                <a:latin typeface="メイリオ" panose="020B0604030504040204" pitchFamily="50" charset="-128"/>
                <a:ea typeface="メイリオ" panose="020B0604030504040204" pitchFamily="50" charset="-128"/>
              </a:rPr>
              <a:t>新型コロナウイルス感染症の</a:t>
            </a:r>
            <a:r>
              <a:rPr lang="ja-JP" altLang="en-US" sz="1800" kern="0" dirty="0">
                <a:solidFill>
                  <a:schemeClr val="tx1"/>
                </a:solidFill>
                <a:latin typeface="メイリオ" panose="020B0604030504040204" pitchFamily="50" charset="-128"/>
                <a:ea typeface="メイリオ" panose="020B0604030504040204" pitchFamily="50" charset="-128"/>
              </a:rPr>
              <a:t>拡大前に比べて</a:t>
            </a:r>
            <a:r>
              <a:rPr lang="ja-JP" altLang="en-US" sz="1800" kern="0" dirty="0">
                <a:solidFill>
                  <a:prstClr val="black"/>
                </a:solidFill>
                <a:latin typeface="メイリオ" panose="020B0604030504040204" pitchFamily="50" charset="-128"/>
                <a:ea typeface="メイリオ" panose="020B0604030504040204" pitchFamily="50" charset="-128"/>
              </a:rPr>
              <a:t>自宅で食事を食べる回数が増えた人が約４割</a:t>
            </a:r>
            <a:endParaRPr kumimoji="1" lang="en-US" altLang="ja-JP" sz="18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j-cs"/>
            </a:endParaRPr>
          </a:p>
        </p:txBody>
      </p:sp>
      <p:sp>
        <p:nvSpPr>
          <p:cNvPr id="11" name="テキスト ボックス 10">
            <a:extLst>
              <a:ext uri="{FF2B5EF4-FFF2-40B4-BE49-F238E27FC236}">
                <a16:creationId xmlns:a16="http://schemas.microsoft.com/office/drawing/2014/main" id="{7CDE0B7D-4810-4C90-9394-6E38B5C8D3D0}"/>
              </a:ext>
            </a:extLst>
          </p:cNvPr>
          <p:cNvSpPr txBox="1"/>
          <p:nvPr/>
        </p:nvSpPr>
        <p:spPr>
          <a:xfrm>
            <a:off x="2459723" y="2374725"/>
            <a:ext cx="4986554" cy="369332"/>
          </a:xfrm>
          <a:prstGeom prst="rect">
            <a:avLst/>
          </a:prstGeom>
          <a:noFill/>
        </p:spPr>
        <p:txBody>
          <a:bodyPr wrap="square" rtlCol="0">
            <a:spAutoFit/>
          </a:bodyPr>
          <a:lstStyle/>
          <a:p>
            <a:r>
              <a:rPr lang="ja-JP" altLang="en-US" dirty="0">
                <a:latin typeface="メイリオ" panose="020B0604030504040204" pitchFamily="50" charset="-128"/>
                <a:ea typeface="メイリオ" panose="020B0604030504040204" pitchFamily="50" charset="-128"/>
              </a:rPr>
              <a:t>自宅で食事を食べる回数の変化（都市規模別）</a:t>
            </a:r>
          </a:p>
        </p:txBody>
      </p:sp>
      <p:pic>
        <p:nvPicPr>
          <p:cNvPr id="12" name="図 11">
            <a:extLst>
              <a:ext uri="{FF2B5EF4-FFF2-40B4-BE49-F238E27FC236}">
                <a16:creationId xmlns:a16="http://schemas.microsoft.com/office/drawing/2014/main" id="{B7A0B13D-C01B-4D0E-9756-EB56B6513A90}"/>
              </a:ext>
            </a:extLst>
          </p:cNvPr>
          <p:cNvPicPr>
            <a:picLocks noChangeAspect="1"/>
          </p:cNvPicPr>
          <p:nvPr/>
        </p:nvPicPr>
        <p:blipFill>
          <a:blip r:embed="rId3"/>
          <a:stretch>
            <a:fillRect/>
          </a:stretch>
        </p:blipFill>
        <p:spPr>
          <a:xfrm>
            <a:off x="906390" y="2822741"/>
            <a:ext cx="7992518" cy="3313225"/>
          </a:xfrm>
          <a:prstGeom prst="rect">
            <a:avLst/>
          </a:prstGeom>
        </p:spPr>
      </p:pic>
      <p:sp>
        <p:nvSpPr>
          <p:cNvPr id="14" name="スライド番号プレースホルダー 1">
            <a:extLst>
              <a:ext uri="{FF2B5EF4-FFF2-40B4-BE49-F238E27FC236}">
                <a16:creationId xmlns:a16="http://schemas.microsoft.com/office/drawing/2014/main" id="{169D2CBB-F1DF-4E46-9ADE-38244F176CEC}"/>
              </a:ext>
            </a:extLst>
          </p:cNvPr>
          <p:cNvSpPr txBox="1">
            <a:spLocks/>
          </p:cNvSpPr>
          <p:nvPr/>
        </p:nvSpPr>
        <p:spPr>
          <a:xfrm>
            <a:off x="9561512" y="6525344"/>
            <a:ext cx="288000" cy="288000"/>
          </a:xfrm>
          <a:prstGeom prst="rect">
            <a:avLst/>
          </a:prstGeom>
          <a:solidFill>
            <a:sysClr val="window" lastClr="FFFFFF"/>
          </a:solidFill>
          <a:ln w="19050" cap="flat" cmpd="sng" algn="ctr">
            <a:solidFill>
              <a:srgbClr val="5B9BD5"/>
            </a:solidFill>
            <a:prstDash val="solid"/>
            <a:bevel/>
          </a:ln>
          <a:effectLst/>
        </p:spPr>
        <p:txBody>
          <a:bodyPr vert="horz" lIns="0" tIns="0" rIns="0" bIns="0" rtlCol="0" anchor="ctr">
            <a:normAutofit/>
          </a:bodyPr>
          <a:lstStyle>
            <a:defPPr>
              <a:defRPr lang="en-US"/>
            </a:defPPr>
            <a:lvl1pPr marL="0" algn="ctr" defTabSz="457200" rtl="0" eaLnBrk="1" latinLnBrk="0" hangingPunct="1">
              <a:defRPr sz="1200" b="1" kern="1200">
                <a:solidFill>
                  <a:schemeClr val="tx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E19FEFA5-F69B-4463-85F3-6BA87B34B307}" type="slidenum">
              <a:rPr kumimoji="1" lang="ja-JP" altLang="en-US" sz="1200" b="1" i="0" u="none" strike="noStrike" kern="1200" cap="none" spc="0" normalizeH="0" baseline="0" noProof="0" smtClean="0">
                <a:ln>
                  <a:noFill/>
                </a:ln>
                <a:solidFill>
                  <a:prstClr val="black"/>
                </a:solidFill>
                <a:effectLst/>
                <a:uLnTx/>
                <a:uFillTx/>
                <a:latin typeface="Calibri" panose="020F0502020204030204"/>
                <a:ea typeface="游ゴシック" panose="020B0400000000000000" pitchFamily="50" charset="-128"/>
                <a:cs typeface="+mn-cs"/>
              </a:rPr>
              <a:pPr marL="0" marR="0" lvl="0" indent="0" algn="ctr" defTabSz="457200" rtl="0" eaLnBrk="1" fontAlgn="auto" latinLnBrk="0" hangingPunct="1">
                <a:lnSpc>
                  <a:spcPct val="100000"/>
                </a:lnSpc>
                <a:spcBef>
                  <a:spcPts val="0"/>
                </a:spcBef>
                <a:spcAft>
                  <a:spcPts val="0"/>
                </a:spcAft>
                <a:buClrTx/>
                <a:buSzTx/>
                <a:buFontTx/>
                <a:buNone/>
                <a:tabLst/>
                <a:defRPr/>
              </a:pPr>
              <a:t>9</a:t>
            </a:fld>
            <a:endParaRPr kumimoji="1" lang="ja-JP" altLang="en-US" sz="12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41489197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グループ化 19">
            <a:extLst>
              <a:ext uri="{FF2B5EF4-FFF2-40B4-BE49-F238E27FC236}">
                <a16:creationId xmlns:a16="http://schemas.microsoft.com/office/drawing/2014/main" id="{E0045E4D-2617-4C4D-980D-819E69EC2D0F}"/>
              </a:ext>
            </a:extLst>
          </p:cNvPr>
          <p:cNvGrpSpPr/>
          <p:nvPr/>
        </p:nvGrpSpPr>
        <p:grpSpPr>
          <a:xfrm>
            <a:off x="99915" y="372129"/>
            <a:ext cx="9706170" cy="6111850"/>
            <a:chOff x="76460" y="615755"/>
            <a:chExt cx="9629068" cy="5996222"/>
          </a:xfrm>
        </p:grpSpPr>
        <p:sp>
          <p:nvSpPr>
            <p:cNvPr id="22" name="正方形/長方形 21">
              <a:extLst>
                <a:ext uri="{FF2B5EF4-FFF2-40B4-BE49-F238E27FC236}">
                  <a16:creationId xmlns:a16="http://schemas.microsoft.com/office/drawing/2014/main" id="{1DA935CB-2705-4D75-8154-D7F093310834}"/>
                </a:ext>
              </a:extLst>
            </p:cNvPr>
            <p:cNvSpPr/>
            <p:nvPr/>
          </p:nvSpPr>
          <p:spPr>
            <a:xfrm>
              <a:off x="79688" y="615755"/>
              <a:ext cx="9625840" cy="5996222"/>
            </a:xfrm>
            <a:prstGeom prst="rect">
              <a:avLst/>
            </a:prstGeom>
            <a:noFill/>
            <a:ln w="28575" cap="flat" cmpd="sng" algn="ctr">
              <a:solidFill>
                <a:srgbClr val="FFC000"/>
              </a:solidFill>
              <a:prstDash val="solid"/>
            </a:ln>
            <a:effectLst/>
          </p:spPr>
          <p:txBody>
            <a:bodyPr rtlCol="0" anchor="ctr"/>
            <a:lstStyle/>
            <a:p>
              <a:pPr algn="ctr">
                <a:defRPr/>
              </a:pPr>
              <a:endParaRPr kumimoji="0" lang="ja-JP" altLang="en-US" kern="0" dirty="0">
                <a:solidFill>
                  <a:srgbClr val="FF5050"/>
                </a:solidFill>
              </a:endParaRPr>
            </a:p>
          </p:txBody>
        </p:sp>
        <p:sp>
          <p:nvSpPr>
            <p:cNvPr id="23" name="正方形/長方形 22">
              <a:extLst>
                <a:ext uri="{FF2B5EF4-FFF2-40B4-BE49-F238E27FC236}">
                  <a16:creationId xmlns:a16="http://schemas.microsoft.com/office/drawing/2014/main" id="{04C43CF0-FC9E-4C97-98DD-4DEB9E3774A1}"/>
                </a:ext>
              </a:extLst>
            </p:cNvPr>
            <p:cNvSpPr/>
            <p:nvPr/>
          </p:nvSpPr>
          <p:spPr>
            <a:xfrm>
              <a:off x="76460" y="615755"/>
              <a:ext cx="1132124" cy="523614"/>
            </a:xfrm>
            <a:prstGeom prst="rect">
              <a:avLst/>
            </a:prstGeom>
            <a:solidFill>
              <a:srgbClr val="FF9933"/>
            </a:solidFill>
            <a:ln w="28575" cap="flat" cmpd="sng" algn="ctr">
              <a:solidFill>
                <a:srgbClr val="FFC000"/>
              </a:solidFill>
              <a:prstDash val="solid"/>
            </a:ln>
            <a:effectLst/>
          </p:spPr>
          <p:txBody>
            <a:bodyPr tIns="72000" rtlCol="0" anchor="ctr"/>
            <a:lstStyle/>
            <a:p>
              <a:pPr>
                <a:defRPr/>
              </a:pPr>
              <a:r>
                <a:rPr kumimoji="0" lang="ja-JP" altLang="en-US" sz="2000" b="1" kern="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コラム　</a:t>
              </a:r>
            </a:p>
          </p:txBody>
        </p:sp>
        <p:sp>
          <p:nvSpPr>
            <p:cNvPr id="28" name="正方形/長方形 27">
              <a:extLst>
                <a:ext uri="{FF2B5EF4-FFF2-40B4-BE49-F238E27FC236}">
                  <a16:creationId xmlns:a16="http://schemas.microsoft.com/office/drawing/2014/main" id="{3B840840-8850-4238-9ABD-557973289FB2}"/>
                </a:ext>
              </a:extLst>
            </p:cNvPr>
            <p:cNvSpPr/>
            <p:nvPr/>
          </p:nvSpPr>
          <p:spPr>
            <a:xfrm>
              <a:off x="1208584" y="615755"/>
              <a:ext cx="8496944" cy="523614"/>
            </a:xfrm>
            <a:prstGeom prst="rect">
              <a:avLst/>
            </a:prstGeom>
            <a:noFill/>
            <a:ln w="28575" cap="flat" cmpd="sng" algn="ctr">
              <a:solidFill>
                <a:srgbClr val="FFC000"/>
              </a:solidFill>
              <a:prstDash val="solid"/>
            </a:ln>
            <a:effectLst/>
          </p:spPr>
          <p:txBody>
            <a:bodyPr tIns="108000" bIns="0" rtlCol="0" anchor="ctr"/>
            <a:lstStyle/>
            <a:p>
              <a:pPr>
                <a:defRPr/>
              </a:pPr>
              <a:r>
                <a:rPr kumimoji="0" lang="ja-JP" altLang="en-US" b="1" kern="0" dirty="0">
                  <a:latin typeface="メイリオ" panose="020B0604030504040204" pitchFamily="50" charset="-128"/>
                  <a:ea typeface="メイリオ" panose="020B0604030504040204" pitchFamily="50" charset="-128"/>
                  <a:cs typeface="メイリオ" panose="020B0604030504040204" pitchFamily="50" charset="-128"/>
                </a:rPr>
                <a:t>新型コロナウイルス感染症の感染拡大下における食育に関する関係省庁の取組</a:t>
              </a:r>
            </a:p>
          </p:txBody>
        </p:sp>
      </p:grpSp>
      <p:sp>
        <p:nvSpPr>
          <p:cNvPr id="35" name="テキスト ボックス 34">
            <a:extLst>
              <a:ext uri="{FF2B5EF4-FFF2-40B4-BE49-F238E27FC236}">
                <a16:creationId xmlns:a16="http://schemas.microsoft.com/office/drawing/2014/main" id="{40CE0A4C-D0AF-4EDF-B2C6-A89FBB4F6B0A}"/>
              </a:ext>
            </a:extLst>
          </p:cNvPr>
          <p:cNvSpPr txBox="1"/>
          <p:nvPr/>
        </p:nvSpPr>
        <p:spPr>
          <a:xfrm>
            <a:off x="239781" y="1412776"/>
            <a:ext cx="9240216" cy="4801314"/>
          </a:xfrm>
          <a:prstGeom prst="rect">
            <a:avLst/>
          </a:prstGeom>
          <a:noFill/>
          <a:ln w="3175">
            <a:noFill/>
          </a:ln>
        </p:spPr>
        <p:txBody>
          <a:bodyPr wrap="square" rtlCol="0">
            <a:spAutoFit/>
          </a:bodyPr>
          <a:lstStyle/>
          <a:p>
            <a:pPr marL="136525" indent="-136525">
              <a:buFont typeface="Wingdings" panose="05000000000000000000" pitchFamily="2" charset="2"/>
              <a:buChar char="Ø"/>
              <a:tabLst>
                <a:tab pos="808038" algn="l"/>
              </a:tabLst>
            </a:pPr>
            <a:r>
              <a:rPr lang="ja-JP" altLang="en-US" dirty="0">
                <a:latin typeface="メイリオ" panose="020B0604030504040204" pitchFamily="50" charset="-128"/>
                <a:ea typeface="メイリオ" panose="020B0604030504040204" pitchFamily="50" charset="-128"/>
              </a:rPr>
              <a:t>　文部科学省では、保護者への学校給食費の返還や食材のキャンセル費等、学校設置者の負担となる費用に対し補助。また、</a:t>
            </a:r>
            <a:r>
              <a:rPr lang="ja-JP" altLang="en-US" b="1" dirty="0">
                <a:latin typeface="メイリオ" panose="020B0604030504040204" pitchFamily="50" charset="-128"/>
                <a:ea typeface="メイリオ" panose="020B0604030504040204" pitchFamily="50" charset="-128"/>
              </a:rPr>
              <a:t>栄養教諭が昼食レシピを紹介した事例</a:t>
            </a:r>
            <a:r>
              <a:rPr lang="ja-JP" altLang="en-US" dirty="0">
                <a:latin typeface="メイリオ" panose="020B0604030504040204" pitchFamily="50" charset="-128"/>
                <a:ea typeface="メイリオ" panose="020B0604030504040204" pitchFamily="50" charset="-128"/>
              </a:rPr>
              <a:t>や</a:t>
            </a:r>
            <a:r>
              <a:rPr lang="ja-JP" altLang="en-US" b="1" dirty="0">
                <a:latin typeface="メイリオ" panose="020B0604030504040204" pitchFamily="50" charset="-128"/>
                <a:ea typeface="メイリオ" panose="020B0604030504040204" pitchFamily="50" charset="-128"/>
              </a:rPr>
              <a:t>インターネットを活用して子供たちの食生活等を把握した事例を紹介</a:t>
            </a:r>
            <a:endParaRPr lang="en-US" altLang="ja-JP" b="1" dirty="0">
              <a:latin typeface="メイリオ" panose="020B0604030504040204" pitchFamily="50" charset="-128"/>
              <a:ea typeface="メイリオ" panose="020B0604030504040204" pitchFamily="50" charset="-128"/>
            </a:endParaRPr>
          </a:p>
          <a:p>
            <a:pPr>
              <a:tabLst>
                <a:tab pos="808038" algn="l"/>
              </a:tabLst>
            </a:pPr>
            <a:endParaRPr lang="en-US" altLang="ja-JP" b="1" dirty="0">
              <a:latin typeface="メイリオ" panose="020B0604030504040204" pitchFamily="50" charset="-128"/>
              <a:ea typeface="メイリオ" panose="020B0604030504040204" pitchFamily="50" charset="-128"/>
            </a:endParaRPr>
          </a:p>
          <a:p>
            <a:pPr>
              <a:tabLst>
                <a:tab pos="808038" algn="l"/>
              </a:tabLst>
            </a:pPr>
            <a:endParaRPr lang="en-US" altLang="ja-JP" b="1" dirty="0">
              <a:latin typeface="メイリオ" panose="020B0604030504040204" pitchFamily="50" charset="-128"/>
              <a:ea typeface="メイリオ" panose="020B0604030504040204" pitchFamily="50" charset="-128"/>
            </a:endParaRPr>
          </a:p>
          <a:p>
            <a:pPr>
              <a:tabLst>
                <a:tab pos="808038" algn="l"/>
              </a:tabLst>
            </a:pPr>
            <a:endParaRPr lang="en-US" altLang="ja-JP" b="1"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r>
              <a:rPr lang="ja-JP" altLang="en-US" dirty="0">
                <a:latin typeface="メイリオ" panose="020B0604030504040204" pitchFamily="50" charset="-128"/>
                <a:ea typeface="メイリオ" panose="020B0604030504040204" pitchFamily="50" charset="-128"/>
              </a:rPr>
              <a:t>　</a:t>
            </a:r>
            <a:r>
              <a:rPr kumimoji="1" lang="ja-JP" altLang="en-US" dirty="0">
                <a:latin typeface="メイリオ" panose="020B0604030504040204" pitchFamily="50" charset="-128"/>
                <a:ea typeface="メイリオ" panose="020B0604030504040204" pitchFamily="50" charset="-128"/>
              </a:rPr>
              <a:t>厚生労働省では、</a:t>
            </a:r>
            <a:r>
              <a:rPr kumimoji="1" lang="ja-JP" altLang="en-US" b="1" dirty="0">
                <a:latin typeface="メイリオ" panose="020B0604030504040204" pitchFamily="50" charset="-128"/>
                <a:ea typeface="メイリオ" panose="020B0604030504040204" pitchFamily="50" charset="-128"/>
              </a:rPr>
              <a:t>家庭での食生活改善の重要性を普及・</a:t>
            </a:r>
            <a:endParaRPr kumimoji="1" lang="en-US" altLang="ja-JP" b="1" dirty="0">
              <a:latin typeface="メイリオ" panose="020B0604030504040204" pitchFamily="50" charset="-128"/>
              <a:ea typeface="メイリオ" panose="020B0604030504040204" pitchFamily="50" charset="-128"/>
            </a:endParaRPr>
          </a:p>
          <a:p>
            <a:pPr>
              <a:tabLst>
                <a:tab pos="808038" algn="l"/>
              </a:tabLst>
            </a:pPr>
            <a:r>
              <a:rPr lang="ja-JP" altLang="en-US" b="1" dirty="0">
                <a:latin typeface="メイリオ" panose="020B0604030504040204" pitchFamily="50" charset="-128"/>
                <a:ea typeface="メイリオ" panose="020B0604030504040204" pitchFamily="50" charset="-128"/>
              </a:rPr>
              <a:t>　</a:t>
            </a:r>
            <a:r>
              <a:rPr kumimoji="1" lang="ja-JP" altLang="en-US" b="1" dirty="0">
                <a:latin typeface="メイリオ" panose="020B0604030504040204" pitchFamily="50" charset="-128"/>
                <a:ea typeface="メイリオ" panose="020B0604030504040204" pitchFamily="50" charset="-128"/>
              </a:rPr>
              <a:t>啓発するためのツール</a:t>
            </a:r>
            <a:r>
              <a:rPr kumimoji="1" lang="ja-JP" altLang="en-US" dirty="0">
                <a:latin typeface="メイリオ" panose="020B0604030504040204" pitchFamily="50" charset="-128"/>
                <a:ea typeface="メイリオ" panose="020B0604030504040204" pitchFamily="50" charset="-128"/>
              </a:rPr>
              <a:t>等を作成。また、家庭でバランスの</a:t>
            </a:r>
            <a:endParaRPr kumimoji="1" lang="en-US" altLang="ja-JP" dirty="0">
              <a:latin typeface="メイリオ" panose="020B0604030504040204" pitchFamily="50" charset="-128"/>
              <a:ea typeface="メイリオ" panose="020B0604030504040204" pitchFamily="50" charset="-128"/>
            </a:endParaRPr>
          </a:p>
          <a:p>
            <a:pPr>
              <a:tabLst>
                <a:tab pos="808038" algn="l"/>
              </a:tabLst>
            </a:pPr>
            <a:r>
              <a:rPr lang="ja-JP" altLang="en-US" dirty="0">
                <a:latin typeface="メイリオ" panose="020B0604030504040204" pitchFamily="50" charset="-128"/>
                <a:ea typeface="メイリオ" panose="020B0604030504040204" pitchFamily="50" charset="-128"/>
              </a:rPr>
              <a:t>　</a:t>
            </a:r>
            <a:r>
              <a:rPr kumimoji="1" lang="ja-JP" altLang="en-US" dirty="0">
                <a:latin typeface="メイリオ" panose="020B0604030504040204" pitchFamily="50" charset="-128"/>
                <a:ea typeface="メイリオ" panose="020B0604030504040204" pitchFamily="50" charset="-128"/>
              </a:rPr>
              <a:t>良い食事を</a:t>
            </a:r>
            <a:r>
              <a:rPr lang="ja-JP" altLang="en-US" dirty="0">
                <a:latin typeface="メイリオ" panose="020B0604030504040204" pitchFamily="50" charset="-128"/>
                <a:ea typeface="メイリオ" panose="020B0604030504040204" pitchFamily="50" charset="-128"/>
              </a:rPr>
              <a:t>摂る</a:t>
            </a:r>
            <a:r>
              <a:rPr kumimoji="1" lang="ja-JP" altLang="en-US" dirty="0">
                <a:latin typeface="メイリオ" panose="020B0604030504040204" pitchFamily="50" charset="-128"/>
                <a:ea typeface="メイリオ" panose="020B0604030504040204" pitchFamily="50" charset="-128"/>
              </a:rPr>
              <a:t>ことを心掛けてもらうための取組として</a:t>
            </a:r>
            <a:endParaRPr kumimoji="1" lang="en-US" altLang="ja-JP" dirty="0">
              <a:latin typeface="メイリオ" panose="020B0604030504040204" pitchFamily="50" charset="-128"/>
              <a:ea typeface="メイリオ" panose="020B0604030504040204" pitchFamily="50" charset="-128"/>
            </a:endParaRPr>
          </a:p>
          <a:p>
            <a:pPr>
              <a:tabLst>
                <a:tab pos="808038" algn="l"/>
              </a:tabLst>
            </a:pPr>
            <a:r>
              <a:rPr lang="ja-JP" altLang="en-US" b="1" dirty="0">
                <a:latin typeface="メイリオ" panose="020B0604030504040204" pitchFamily="50" charset="-128"/>
                <a:ea typeface="メイリオ" panose="020B0604030504040204" pitchFamily="50" charset="-128"/>
              </a:rPr>
              <a:t>　</a:t>
            </a:r>
            <a:r>
              <a:rPr kumimoji="1" lang="ja-JP" altLang="en-US" b="1" dirty="0">
                <a:latin typeface="メイリオ" panose="020B0604030504040204" pitchFamily="50" charset="-128"/>
                <a:ea typeface="メイリオ" panose="020B0604030504040204" pitchFamily="50" charset="-128"/>
              </a:rPr>
              <a:t>「食事バランス教室」をウェブサイトに掲載</a:t>
            </a:r>
            <a:endParaRPr kumimoji="1" lang="en-US" altLang="ja-JP" b="1" dirty="0">
              <a:latin typeface="メイリオ" panose="020B0604030504040204" pitchFamily="50" charset="-128"/>
              <a:ea typeface="メイリオ" panose="020B0604030504040204" pitchFamily="50" charset="-128"/>
            </a:endParaRPr>
          </a:p>
          <a:p>
            <a:pPr>
              <a:tabLst>
                <a:tab pos="808038" algn="l"/>
              </a:tabLst>
            </a:pPr>
            <a:endParaRPr kumimoji="1" lang="en-US" altLang="ja-JP" b="1" dirty="0">
              <a:latin typeface="メイリオ" panose="020B0604030504040204" pitchFamily="50" charset="-128"/>
              <a:ea typeface="メイリオ" panose="020B0604030504040204" pitchFamily="50" charset="-128"/>
            </a:endParaRPr>
          </a:p>
          <a:p>
            <a:pPr>
              <a:tabLst>
                <a:tab pos="808038" algn="l"/>
              </a:tabLst>
            </a:pPr>
            <a:endParaRPr kumimoji="1" lang="en-US" altLang="ja-JP" b="1" dirty="0">
              <a:latin typeface="メイリオ" panose="020B0604030504040204" pitchFamily="50" charset="-128"/>
              <a:ea typeface="メイリオ" panose="020B0604030504040204" pitchFamily="50" charset="-128"/>
            </a:endParaRPr>
          </a:p>
          <a:p>
            <a:pPr>
              <a:tabLst>
                <a:tab pos="808038" algn="l"/>
              </a:tabLst>
            </a:pPr>
            <a:endParaRPr kumimoji="1" lang="en-US" altLang="ja-JP" b="1"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r>
              <a:rPr lang="ja-JP" altLang="en-US" dirty="0">
                <a:latin typeface="メイリオ" panose="020B0604030504040204" pitchFamily="50" charset="-128"/>
                <a:ea typeface="メイリオ" panose="020B0604030504040204" pitchFamily="50" charset="-128"/>
              </a:rPr>
              <a:t>　農林水産省では、インバウンドの減少や外出自粛などにより、在庫の滞留等が顕著な国産農林水産物等の販売促進を図るため</a:t>
            </a:r>
            <a:r>
              <a:rPr lang="ja-JP" altLang="en-US" b="1" dirty="0">
                <a:latin typeface="メイリオ" panose="020B0604030504040204" pitchFamily="50" charset="-128"/>
                <a:ea typeface="メイリオ" panose="020B0604030504040204" pitchFamily="50" charset="-128"/>
              </a:rPr>
              <a:t>「＃元気いただきますプロジェクト」を実施。学校給食や子供食堂等へ国産の食材を提供する取組</a:t>
            </a:r>
            <a:r>
              <a:rPr lang="ja-JP" altLang="en-US" dirty="0">
                <a:latin typeface="メイリオ" panose="020B0604030504040204" pitchFamily="50" charset="-128"/>
                <a:ea typeface="メイリオ" panose="020B0604030504040204" pitchFamily="50" charset="-128"/>
              </a:rPr>
              <a:t>等を支援</a:t>
            </a:r>
            <a:endParaRPr lang="en-US" altLang="ja-JP"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endParaRPr kumimoji="1" lang="en-US" altLang="ja-JP" b="1" dirty="0">
              <a:latin typeface="メイリオ" panose="020B0604030504040204" pitchFamily="50" charset="-128"/>
              <a:ea typeface="メイリオ" panose="020B0604030504040204" pitchFamily="50" charset="-128"/>
            </a:endParaRPr>
          </a:p>
        </p:txBody>
      </p:sp>
      <p:sp>
        <p:nvSpPr>
          <p:cNvPr id="36" name="テキスト ボックス 35">
            <a:extLst>
              <a:ext uri="{FF2B5EF4-FFF2-40B4-BE49-F238E27FC236}">
                <a16:creationId xmlns:a16="http://schemas.microsoft.com/office/drawing/2014/main" id="{F9CA15DF-581B-44D3-9494-821715601D48}"/>
              </a:ext>
            </a:extLst>
          </p:cNvPr>
          <p:cNvSpPr txBox="1"/>
          <p:nvPr/>
        </p:nvSpPr>
        <p:spPr>
          <a:xfrm>
            <a:off x="6965519" y="4396731"/>
            <a:ext cx="2563360" cy="276999"/>
          </a:xfrm>
          <a:prstGeom prst="rect">
            <a:avLst/>
          </a:prstGeom>
          <a:noFill/>
        </p:spPr>
        <p:txBody>
          <a:bodyPr wrap="square" rtlCol="0">
            <a:spAutoFit/>
          </a:bodyPr>
          <a:lstStyle/>
          <a:p>
            <a:r>
              <a:rPr kumimoji="1" lang="ja-JP" altLang="en-US" sz="1200" dirty="0">
                <a:latin typeface="メイリオ" panose="020B0604030504040204" pitchFamily="50" charset="-128"/>
                <a:ea typeface="メイリオ" panose="020B0604030504040204" pitchFamily="50" charset="-128"/>
              </a:rPr>
              <a:t>厚生労働省「食事バランス教室」</a:t>
            </a:r>
          </a:p>
        </p:txBody>
      </p:sp>
      <p:sp>
        <p:nvSpPr>
          <p:cNvPr id="13" name="スライド番号プレースホルダー 1">
            <a:extLst>
              <a:ext uri="{FF2B5EF4-FFF2-40B4-BE49-F238E27FC236}">
                <a16:creationId xmlns:a16="http://schemas.microsoft.com/office/drawing/2014/main" id="{95F1B002-005A-42B8-B8A0-0C1B9F306E39}"/>
              </a:ext>
            </a:extLst>
          </p:cNvPr>
          <p:cNvSpPr txBox="1">
            <a:spLocks/>
          </p:cNvSpPr>
          <p:nvPr/>
        </p:nvSpPr>
        <p:spPr>
          <a:xfrm>
            <a:off x="9561512" y="6525344"/>
            <a:ext cx="288000" cy="288000"/>
          </a:xfrm>
          <a:prstGeom prst="rect">
            <a:avLst/>
          </a:prstGeom>
          <a:solidFill>
            <a:sysClr val="window" lastClr="FFFFFF"/>
          </a:solidFill>
          <a:ln w="19050" cap="flat" cmpd="sng" algn="ctr">
            <a:solidFill>
              <a:srgbClr val="5B9BD5"/>
            </a:solidFill>
            <a:prstDash val="solid"/>
            <a:bevel/>
          </a:ln>
          <a:effectLst/>
        </p:spPr>
        <p:txBody>
          <a:bodyPr vert="horz" lIns="0" tIns="0" rIns="0" bIns="0" rtlCol="0" anchor="ctr">
            <a:normAutofit/>
          </a:bodyPr>
          <a:lstStyle>
            <a:defPPr>
              <a:defRPr lang="en-US"/>
            </a:defPPr>
            <a:lvl1pPr marL="0" algn="ctr" defTabSz="457200" rtl="0" eaLnBrk="1" latinLnBrk="0" hangingPunct="1">
              <a:defRPr sz="1200" b="1" kern="1200">
                <a:solidFill>
                  <a:schemeClr val="tx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E19FEFA5-F69B-4463-85F3-6BA87B34B307}" type="slidenum">
              <a:rPr kumimoji="1" lang="ja-JP" altLang="en-US" sz="1200" b="1" i="0" u="none" strike="noStrike" kern="1200" cap="none" spc="0" normalizeH="0" baseline="0" noProof="0" smtClean="0">
                <a:ln>
                  <a:noFill/>
                </a:ln>
                <a:solidFill>
                  <a:prstClr val="black"/>
                </a:solidFill>
                <a:effectLst/>
                <a:uLnTx/>
                <a:uFillTx/>
                <a:latin typeface="Calibri" panose="020F0502020204030204"/>
                <a:ea typeface="游ゴシック" panose="020B0400000000000000" pitchFamily="50" charset="-128"/>
                <a:cs typeface="+mn-cs"/>
              </a:rPr>
              <a:pPr marL="0" marR="0" lvl="0" indent="0" algn="ctr" defTabSz="457200" rtl="0" eaLnBrk="1" fontAlgn="auto" latinLnBrk="0" hangingPunct="1">
                <a:lnSpc>
                  <a:spcPct val="100000"/>
                </a:lnSpc>
                <a:spcBef>
                  <a:spcPts val="0"/>
                </a:spcBef>
                <a:spcAft>
                  <a:spcPts val="0"/>
                </a:spcAft>
                <a:buClrTx/>
                <a:buSzTx/>
                <a:buFontTx/>
                <a:buNone/>
                <a:tabLst/>
                <a:defRPr/>
              </a:pPr>
              <a:t>10</a:t>
            </a:fld>
            <a:endParaRPr kumimoji="1" lang="ja-JP" altLang="en-US" sz="12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pic>
        <p:nvPicPr>
          <p:cNvPr id="3" name="図 2" descr="テキスト&#10;&#10;自動的に生成された説明">
            <a:extLst>
              <a:ext uri="{FF2B5EF4-FFF2-40B4-BE49-F238E27FC236}">
                <a16:creationId xmlns:a16="http://schemas.microsoft.com/office/drawing/2014/main" id="{DE03EE4C-CEF8-4082-AFAC-85925DFB1A8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17792" y="2975137"/>
            <a:ext cx="2940481" cy="1350350"/>
          </a:xfrm>
          <a:prstGeom prst="rect">
            <a:avLst/>
          </a:prstGeom>
        </p:spPr>
      </p:pic>
    </p:spTree>
    <p:extLst>
      <p:ext uri="{BB962C8B-B14F-4D97-AF65-F5344CB8AC3E}">
        <p14:creationId xmlns:p14="http://schemas.microsoft.com/office/powerpoint/2010/main" val="24684357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グループ化 7"/>
          <p:cNvGrpSpPr/>
          <p:nvPr/>
        </p:nvGrpSpPr>
        <p:grpSpPr>
          <a:xfrm>
            <a:off x="59848" y="116632"/>
            <a:ext cx="9706170" cy="6624736"/>
            <a:chOff x="76460" y="615754"/>
            <a:chExt cx="9629068" cy="5996223"/>
          </a:xfrm>
        </p:grpSpPr>
        <p:sp>
          <p:nvSpPr>
            <p:cNvPr id="31" name="正方形/長方形 30"/>
            <p:cNvSpPr/>
            <p:nvPr/>
          </p:nvSpPr>
          <p:spPr>
            <a:xfrm>
              <a:off x="79688" y="615755"/>
              <a:ext cx="9625840" cy="5996222"/>
            </a:xfrm>
            <a:prstGeom prst="rect">
              <a:avLst/>
            </a:prstGeom>
            <a:noFill/>
            <a:ln w="28575" cap="flat" cmpd="sng" algn="ctr">
              <a:solidFill>
                <a:schemeClr val="accent1"/>
              </a:solidFill>
              <a:prstDash val="solid"/>
            </a:ln>
            <a:effectLst/>
          </p:spPr>
          <p:txBody>
            <a:bodyPr rtlCol="0" anchor="ctr"/>
            <a:lstStyle/>
            <a:p>
              <a:pPr algn="ctr">
                <a:defRPr/>
              </a:pPr>
              <a:endParaRPr kumimoji="0" lang="ja-JP" altLang="en-US" kern="0" dirty="0">
                <a:solidFill>
                  <a:srgbClr val="FF5050"/>
                </a:solidFill>
              </a:endParaRPr>
            </a:p>
          </p:txBody>
        </p:sp>
        <p:sp>
          <p:nvSpPr>
            <p:cNvPr id="17" name="正方形/長方形 16"/>
            <p:cNvSpPr/>
            <p:nvPr/>
          </p:nvSpPr>
          <p:spPr>
            <a:xfrm>
              <a:off x="76460" y="615755"/>
              <a:ext cx="1132124" cy="654559"/>
            </a:xfrm>
            <a:prstGeom prst="rect">
              <a:avLst/>
            </a:prstGeom>
            <a:solidFill>
              <a:schemeClr val="accent1">
                <a:lumMod val="60000"/>
                <a:lumOff val="40000"/>
              </a:schemeClr>
            </a:solidFill>
            <a:ln w="28575" cap="flat" cmpd="sng" algn="ctr">
              <a:solidFill>
                <a:schemeClr val="accent1"/>
              </a:solidFill>
              <a:prstDash val="solid"/>
            </a:ln>
            <a:effectLst/>
          </p:spPr>
          <p:txBody>
            <a:bodyPr tIns="108000" bIns="0" rtlCol="0" anchor="ctr"/>
            <a:lstStyle/>
            <a:p>
              <a:pPr>
                <a:defRPr/>
              </a:pPr>
              <a:r>
                <a:rPr kumimoji="0" lang="ja-JP" altLang="en-US" sz="2000" b="1" kern="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事　例　</a:t>
              </a:r>
            </a:p>
          </p:txBody>
        </p:sp>
        <p:sp>
          <p:nvSpPr>
            <p:cNvPr id="18" name="正方形/長方形 17"/>
            <p:cNvSpPr/>
            <p:nvPr/>
          </p:nvSpPr>
          <p:spPr>
            <a:xfrm>
              <a:off x="1208584" y="615754"/>
              <a:ext cx="8496944" cy="654560"/>
            </a:xfrm>
            <a:prstGeom prst="rect">
              <a:avLst/>
            </a:prstGeom>
            <a:noFill/>
            <a:ln w="28575" cap="flat" cmpd="sng" algn="ctr">
              <a:solidFill>
                <a:schemeClr val="accent1"/>
              </a:solidFill>
              <a:prstDash val="solid"/>
            </a:ln>
            <a:effectLst/>
          </p:spPr>
          <p:txBody>
            <a:bodyPr tIns="108000" bIns="0" rtlCol="0" anchor="ctr"/>
            <a:lstStyle/>
            <a:p>
              <a:pPr>
                <a:defRPr/>
              </a:pPr>
              <a:r>
                <a:rPr kumimoji="0" lang="ja-JP" altLang="en-US" sz="2000" b="1" kern="0" dirty="0">
                  <a:latin typeface="メイリオ" panose="020B0604030504040204" pitchFamily="50" charset="-128"/>
                  <a:ea typeface="メイリオ" panose="020B0604030504040204" pitchFamily="50" charset="-128"/>
                  <a:cs typeface="メイリオ" panose="020B0604030504040204" pitchFamily="50" charset="-128"/>
                </a:rPr>
                <a:t>　</a:t>
              </a:r>
            </a:p>
          </p:txBody>
        </p:sp>
      </p:grpSp>
      <p:sp>
        <p:nvSpPr>
          <p:cNvPr id="22" name="テキスト ボックス 21">
            <a:extLst>
              <a:ext uri="{FF2B5EF4-FFF2-40B4-BE49-F238E27FC236}">
                <a16:creationId xmlns:a16="http://schemas.microsoft.com/office/drawing/2014/main" id="{0A19CEB6-0E39-4D41-8C34-56A0DD2BDB8C}"/>
              </a:ext>
            </a:extLst>
          </p:cNvPr>
          <p:cNvSpPr txBox="1"/>
          <p:nvPr/>
        </p:nvSpPr>
        <p:spPr>
          <a:xfrm>
            <a:off x="1177570" y="323364"/>
            <a:ext cx="8725466" cy="369332"/>
          </a:xfrm>
          <a:prstGeom prst="rect">
            <a:avLst/>
          </a:prstGeom>
          <a:noFill/>
        </p:spPr>
        <p:txBody>
          <a:bodyPr wrap="none" rtlCol="0">
            <a:spAutoFit/>
          </a:bodyPr>
          <a:lstStyle/>
          <a:p>
            <a:r>
              <a:rPr lang="ja-JP" altLang="en-US" b="1" dirty="0">
                <a:latin typeface="メイリオ" panose="020B0604030504040204" pitchFamily="50" charset="-128"/>
                <a:ea typeface="メイリオ" panose="020B0604030504040204" pitchFamily="50" charset="-128"/>
              </a:rPr>
              <a:t>新型コロナウイルス感染症の感染拡大下におけるオンライン等を用いた食育の取組</a:t>
            </a:r>
          </a:p>
        </p:txBody>
      </p:sp>
      <p:sp>
        <p:nvSpPr>
          <p:cNvPr id="19" name="テキスト ボックス 18">
            <a:extLst>
              <a:ext uri="{FF2B5EF4-FFF2-40B4-BE49-F238E27FC236}">
                <a16:creationId xmlns:a16="http://schemas.microsoft.com/office/drawing/2014/main" id="{27A9CA8C-5705-4905-8B8B-74443C3D74C5}"/>
              </a:ext>
            </a:extLst>
          </p:cNvPr>
          <p:cNvSpPr txBox="1"/>
          <p:nvPr/>
        </p:nvSpPr>
        <p:spPr>
          <a:xfrm>
            <a:off x="141035" y="1412776"/>
            <a:ext cx="9424494" cy="5909310"/>
          </a:xfrm>
          <a:prstGeom prst="rect">
            <a:avLst/>
          </a:prstGeom>
          <a:noFill/>
          <a:ln w="3175">
            <a:noFill/>
          </a:ln>
        </p:spPr>
        <p:txBody>
          <a:bodyPr wrap="square" rtlCol="0">
            <a:spAutoFit/>
          </a:bodyPr>
          <a:lstStyle/>
          <a:p>
            <a:pPr marL="136525" indent="-136525">
              <a:buFont typeface="Wingdings" panose="05000000000000000000" pitchFamily="2" charset="2"/>
              <a:buChar char="Ø"/>
              <a:tabLst>
                <a:tab pos="808038" algn="l"/>
              </a:tabLst>
            </a:pPr>
            <a:r>
              <a:rPr lang="ja-JP" altLang="en-US" dirty="0">
                <a:latin typeface="メイリオ" panose="020B0604030504040204" pitchFamily="50" charset="-128"/>
                <a:ea typeface="メイリオ" panose="020B0604030504040204" pitchFamily="50" charset="-128"/>
              </a:rPr>
              <a:t>　クックパッド株式会社では、アプリ「クックパッドマート」内で</a:t>
            </a:r>
            <a:r>
              <a:rPr lang="ja-JP" altLang="en-US" b="1" dirty="0">
                <a:latin typeface="メイリオ" panose="020B0604030504040204" pitchFamily="50" charset="-128"/>
                <a:ea typeface="メイリオ" panose="020B0604030504040204" pitchFamily="50" charset="-128"/>
              </a:rPr>
              <a:t>オンラインマルシェ</a:t>
            </a:r>
            <a:r>
              <a:rPr lang="ja-JP" altLang="en-US" dirty="0">
                <a:latin typeface="メイリオ" panose="020B0604030504040204" pitchFamily="50" charset="-128"/>
                <a:ea typeface="メイリオ" panose="020B0604030504040204" pitchFamily="50" charset="-128"/>
              </a:rPr>
              <a:t>を開催。</a:t>
            </a:r>
            <a:r>
              <a:rPr lang="ja-JP" altLang="en-US" b="1" dirty="0">
                <a:latin typeface="メイリオ" panose="020B0604030504040204" pitchFamily="50" charset="-128"/>
                <a:ea typeface="メイリオ" panose="020B0604030504040204" pitchFamily="50" charset="-128"/>
              </a:rPr>
              <a:t>オンラインでの料理教室</a:t>
            </a:r>
            <a:r>
              <a:rPr lang="ja-JP" altLang="en-US" dirty="0">
                <a:latin typeface="メイリオ" panose="020B0604030504040204" pitchFamily="50" charset="-128"/>
                <a:ea typeface="メイリオ" panose="020B0604030504040204" pitchFamily="50" charset="-128"/>
              </a:rPr>
              <a:t>や、消費者が出店者とコミュニケーションを取りながら食材を購入できる取組を実施</a:t>
            </a:r>
            <a:endParaRPr lang="en-US" altLang="ja-JP" dirty="0">
              <a:latin typeface="メイリオ" panose="020B0604030504040204" pitchFamily="50" charset="-128"/>
              <a:ea typeface="メイリオ" panose="020B0604030504040204" pitchFamily="50" charset="-128"/>
            </a:endParaRPr>
          </a:p>
          <a:p>
            <a:pPr>
              <a:tabLst>
                <a:tab pos="808038" algn="l"/>
              </a:tabLst>
            </a:pPr>
            <a:endParaRPr lang="en-US" altLang="ja-JP" dirty="0">
              <a:latin typeface="メイリオ" panose="020B0604030504040204" pitchFamily="50" charset="-128"/>
              <a:ea typeface="メイリオ" panose="020B0604030504040204" pitchFamily="50" charset="-128"/>
            </a:endParaRPr>
          </a:p>
          <a:p>
            <a:pPr>
              <a:tabLst>
                <a:tab pos="808038" algn="l"/>
              </a:tabLst>
            </a:pPr>
            <a:endParaRPr lang="en-US" altLang="ja-JP"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r>
              <a:rPr lang="ja-JP" altLang="en-US" dirty="0">
                <a:latin typeface="メイリオ" panose="020B0604030504040204" pitchFamily="50" charset="-128"/>
                <a:ea typeface="メイリオ" panose="020B0604030504040204" pitchFamily="50" charset="-128"/>
              </a:rPr>
              <a:t>　公益社団法人日本栄養士会や栄養学関連の学会では、</a:t>
            </a:r>
            <a:r>
              <a:rPr lang="ja-JP" altLang="en-US" b="1" dirty="0">
                <a:latin typeface="メイリオ" panose="020B0604030504040204" pitchFamily="50" charset="-128"/>
                <a:ea typeface="メイリオ" panose="020B0604030504040204" pitchFamily="50" charset="-128"/>
              </a:rPr>
              <a:t>食事の面から感染症を予防</a:t>
            </a:r>
            <a:r>
              <a:rPr lang="ja-JP" altLang="en-US" dirty="0">
                <a:latin typeface="メイリオ" panose="020B0604030504040204" pitchFamily="50" charset="-128"/>
                <a:ea typeface="メイリオ" panose="020B0604030504040204" pitchFamily="50" charset="-128"/>
              </a:rPr>
              <a:t>することの重要性や</a:t>
            </a:r>
            <a:r>
              <a:rPr lang="ja-JP" altLang="en-US" b="1" dirty="0">
                <a:latin typeface="メイリオ" panose="020B0604030504040204" pitchFamily="50" charset="-128"/>
                <a:ea typeface="メイリオ" panose="020B0604030504040204" pitchFamily="50" charset="-128"/>
              </a:rPr>
              <a:t>家で食事を作ることの大切さ</a:t>
            </a:r>
            <a:r>
              <a:rPr lang="ja-JP" altLang="en-US" dirty="0">
                <a:latin typeface="メイリオ" panose="020B0604030504040204" pitchFamily="50" charset="-128"/>
                <a:ea typeface="メイリオ" panose="020B0604030504040204" pitchFamily="50" charset="-128"/>
              </a:rPr>
              <a:t>に関する情報を発信</a:t>
            </a:r>
            <a:endParaRPr lang="en-US" altLang="ja-JP" dirty="0">
              <a:latin typeface="メイリオ" panose="020B0604030504040204" pitchFamily="50" charset="-128"/>
              <a:ea typeface="メイリオ" panose="020B0604030504040204" pitchFamily="50" charset="-128"/>
            </a:endParaRPr>
          </a:p>
          <a:p>
            <a:pPr>
              <a:tabLst>
                <a:tab pos="808038" algn="l"/>
              </a:tabLst>
            </a:pPr>
            <a:endParaRPr lang="en-US" altLang="ja-JP" dirty="0">
              <a:latin typeface="メイリオ" panose="020B0604030504040204" pitchFamily="50" charset="-128"/>
              <a:ea typeface="メイリオ" panose="020B0604030504040204" pitchFamily="50" charset="-128"/>
            </a:endParaRPr>
          </a:p>
          <a:p>
            <a:pPr>
              <a:tabLst>
                <a:tab pos="808038" algn="l"/>
              </a:tabLst>
            </a:pPr>
            <a:endParaRPr lang="en-US" altLang="ja-JP"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r>
              <a:rPr lang="ja-JP" altLang="en-US" dirty="0">
                <a:latin typeface="メイリオ" panose="020B0604030504040204" pitchFamily="50" charset="-128"/>
                <a:ea typeface="メイリオ" panose="020B0604030504040204" pitchFamily="50" charset="-128"/>
              </a:rPr>
              <a:t>　</a:t>
            </a:r>
            <a:r>
              <a:rPr lang="en-US" altLang="ja-JP" dirty="0">
                <a:latin typeface="メイリオ" panose="020B0604030504040204" pitchFamily="50" charset="-128"/>
                <a:ea typeface="メイリオ" panose="020B0604030504040204" pitchFamily="50" charset="-128"/>
              </a:rPr>
              <a:t>JA</a:t>
            </a:r>
            <a:r>
              <a:rPr lang="ja-JP" altLang="en-US" dirty="0">
                <a:latin typeface="メイリオ" panose="020B0604030504040204" pitchFamily="50" charset="-128"/>
                <a:ea typeface="メイリオ" panose="020B0604030504040204" pitchFamily="50" charset="-128"/>
              </a:rPr>
              <a:t>全中では、８月</a:t>
            </a:r>
            <a:r>
              <a:rPr lang="en-US" altLang="ja-JP" dirty="0">
                <a:latin typeface="メイリオ" panose="020B0604030504040204" pitchFamily="50" charset="-128"/>
                <a:ea typeface="メイリオ" panose="020B0604030504040204" pitchFamily="50" charset="-128"/>
              </a:rPr>
              <a:t>31</a:t>
            </a:r>
            <a:r>
              <a:rPr lang="ja-JP" altLang="en-US" dirty="0">
                <a:latin typeface="メイリオ" panose="020B0604030504040204" pitchFamily="50" charset="-128"/>
                <a:ea typeface="メイリオ" panose="020B0604030504040204" pitchFamily="50" charset="-128"/>
              </a:rPr>
              <a:t>日の「やさいの日」に合わせ、オンラインで全国の家庭とつながり、生産者の解説を受けながらミニトマトを収穫する</a:t>
            </a:r>
            <a:r>
              <a:rPr lang="ja-JP" altLang="en-US" b="1" dirty="0">
                <a:latin typeface="メイリオ" panose="020B0604030504040204" pitchFamily="50" charset="-128"/>
                <a:ea typeface="メイリオ" panose="020B0604030504040204" pitchFamily="50" charset="-128"/>
              </a:rPr>
              <a:t>「おうちで収穫体験」</a:t>
            </a:r>
            <a:r>
              <a:rPr lang="ja-JP" altLang="en-US" dirty="0">
                <a:latin typeface="メイリオ" panose="020B0604030504040204" pitchFamily="50" charset="-128"/>
                <a:ea typeface="メイリオ" panose="020B0604030504040204" pitchFamily="50" charset="-128"/>
              </a:rPr>
              <a:t>などのイベントを実施</a:t>
            </a:r>
            <a:endParaRPr lang="en-US" altLang="ja-JP" dirty="0">
              <a:latin typeface="メイリオ" panose="020B0604030504040204" pitchFamily="50" charset="-128"/>
              <a:ea typeface="メイリオ" panose="020B0604030504040204" pitchFamily="50" charset="-128"/>
            </a:endParaRPr>
          </a:p>
          <a:p>
            <a:pPr>
              <a:tabLst>
                <a:tab pos="808038" algn="l"/>
              </a:tabLst>
            </a:pPr>
            <a:endParaRPr lang="en-US" altLang="ja-JP" dirty="0">
              <a:latin typeface="メイリオ" panose="020B0604030504040204" pitchFamily="50" charset="-128"/>
              <a:ea typeface="メイリオ" panose="020B0604030504040204" pitchFamily="50" charset="-128"/>
            </a:endParaRPr>
          </a:p>
          <a:p>
            <a:pPr>
              <a:tabLst>
                <a:tab pos="808038" algn="l"/>
              </a:tabLst>
            </a:pPr>
            <a:endParaRPr lang="en-US" altLang="ja-JP"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r>
              <a:rPr lang="ja-JP" altLang="en-US" dirty="0">
                <a:latin typeface="メイリオ" panose="020B0604030504040204" pitchFamily="50" charset="-128"/>
                <a:ea typeface="メイリオ" panose="020B0604030504040204" pitchFamily="50" charset="-128"/>
              </a:rPr>
              <a:t>　草加市の清門小学校では、</a:t>
            </a:r>
            <a:r>
              <a:rPr lang="en-US" altLang="ja-JP" b="1" dirty="0">
                <a:latin typeface="メイリオ" panose="020B0604030504040204" pitchFamily="50" charset="-128"/>
                <a:ea typeface="メイリオ" panose="020B0604030504040204" pitchFamily="50" charset="-128"/>
              </a:rPr>
              <a:t>Zoom</a:t>
            </a:r>
            <a:r>
              <a:rPr lang="ja-JP" altLang="en-US" b="1" dirty="0">
                <a:latin typeface="メイリオ" panose="020B0604030504040204" pitchFamily="50" charset="-128"/>
                <a:ea typeface="メイリオ" panose="020B0604030504040204" pitchFamily="50" charset="-128"/>
              </a:rPr>
              <a:t>を使って農家と学校をつなぐ</a:t>
            </a:r>
            <a:r>
              <a:rPr lang="ja-JP" altLang="en-US" dirty="0">
                <a:latin typeface="メイリオ" panose="020B0604030504040204" pitchFamily="50" charset="-128"/>
                <a:ea typeface="メイリオ" panose="020B0604030504040204" pitchFamily="50" charset="-128"/>
              </a:rPr>
              <a:t>授業を実</a:t>
            </a:r>
            <a:endParaRPr lang="en-US" altLang="ja-JP" dirty="0">
              <a:latin typeface="メイリオ" panose="020B0604030504040204" pitchFamily="50" charset="-128"/>
              <a:ea typeface="メイリオ" panose="020B0604030504040204" pitchFamily="50" charset="-128"/>
            </a:endParaRPr>
          </a:p>
          <a:p>
            <a:pPr>
              <a:tabLst>
                <a:tab pos="808038" algn="l"/>
              </a:tabLst>
            </a:pPr>
            <a:r>
              <a:rPr lang="ja-JP" altLang="en-US" dirty="0">
                <a:latin typeface="メイリオ" panose="020B0604030504040204" pitchFamily="50" charset="-128"/>
                <a:ea typeface="メイリオ" panose="020B0604030504040204" pitchFamily="50" charset="-128"/>
              </a:rPr>
              <a:t>　施。新栄中学校では</a:t>
            </a:r>
            <a:r>
              <a:rPr lang="en-US" altLang="ja-JP" b="1" dirty="0">
                <a:latin typeface="メイリオ" panose="020B0604030504040204" pitchFamily="50" charset="-128"/>
                <a:ea typeface="メイリオ" panose="020B0604030504040204" pitchFamily="50" charset="-128"/>
              </a:rPr>
              <a:t>YouTube</a:t>
            </a:r>
            <a:r>
              <a:rPr lang="ja-JP" altLang="en-US" dirty="0">
                <a:latin typeface="メイリオ" panose="020B0604030504040204" pitchFamily="50" charset="-128"/>
                <a:ea typeface="メイリオ" panose="020B0604030504040204" pitchFamily="50" charset="-128"/>
              </a:rPr>
              <a:t>で給食のレシピ動画を配信し、家庭でも手軽</a:t>
            </a:r>
            <a:endParaRPr lang="en-US" altLang="ja-JP" dirty="0">
              <a:latin typeface="メイリオ" panose="020B0604030504040204" pitchFamily="50" charset="-128"/>
              <a:ea typeface="メイリオ" panose="020B0604030504040204" pitchFamily="50" charset="-128"/>
            </a:endParaRPr>
          </a:p>
          <a:p>
            <a:pPr>
              <a:tabLst>
                <a:tab pos="808038" algn="l"/>
              </a:tabLst>
            </a:pPr>
            <a:r>
              <a:rPr lang="ja-JP" altLang="en-US" dirty="0">
                <a:latin typeface="メイリオ" panose="020B0604030504040204" pitchFamily="50" charset="-128"/>
                <a:ea typeface="メイリオ" panose="020B0604030504040204" pitchFamily="50" charset="-128"/>
              </a:rPr>
              <a:t>　に作れるよう工夫</a:t>
            </a:r>
            <a:endParaRPr lang="en-US" altLang="ja-JP"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endParaRPr kumimoji="1" lang="en-US" altLang="ja-JP"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endParaRPr kumimoji="1" lang="en-US" altLang="ja-JP"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endParaRPr lang="en-US" altLang="ja-JP"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endParaRPr kumimoji="1" lang="en-US" altLang="ja-JP" dirty="0">
              <a:latin typeface="メイリオ" panose="020B0604030504040204" pitchFamily="50" charset="-128"/>
              <a:ea typeface="メイリオ" panose="020B0604030504040204" pitchFamily="50" charset="-128"/>
            </a:endParaRPr>
          </a:p>
        </p:txBody>
      </p:sp>
      <p:pic>
        <p:nvPicPr>
          <p:cNvPr id="3" name="図 2">
            <a:extLst>
              <a:ext uri="{FF2B5EF4-FFF2-40B4-BE49-F238E27FC236}">
                <a16:creationId xmlns:a16="http://schemas.microsoft.com/office/drawing/2014/main" id="{C9F2FE9C-AE14-4553-9A77-5F694FC725AE}"/>
              </a:ext>
            </a:extLst>
          </p:cNvPr>
          <p:cNvPicPr>
            <a:picLocks noChangeAspect="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rot="2531126">
            <a:off x="7970467" y="5360297"/>
            <a:ext cx="1321897" cy="1321897"/>
          </a:xfrm>
          <a:prstGeom prst="rect">
            <a:avLst/>
          </a:prstGeom>
        </p:spPr>
      </p:pic>
      <p:pic>
        <p:nvPicPr>
          <p:cNvPr id="14" name="図 13" descr="アイコン&#10;&#10;自動的に生成された説明">
            <a:extLst>
              <a:ext uri="{FF2B5EF4-FFF2-40B4-BE49-F238E27FC236}">
                <a16:creationId xmlns:a16="http://schemas.microsoft.com/office/drawing/2014/main" id="{C64D4E75-D9E2-4ECA-B39D-FD110B31EB54}"/>
              </a:ext>
            </a:extLst>
          </p:cNvPr>
          <p:cNvPicPr>
            <a:picLocks noChangeAspect="1"/>
          </p:cNvPicPr>
          <p:nvPr/>
        </p:nvPicPr>
        <p:blipFill>
          <a:blip r:embed="rId4" cstate="print">
            <a:clrChange>
              <a:clrFrom>
                <a:srgbClr val="646464"/>
              </a:clrFrom>
              <a:clrTo>
                <a:srgbClr val="646464">
                  <a:alpha val="0"/>
                </a:srgbClr>
              </a:clrTo>
            </a:clrChange>
            <a:duotone>
              <a:schemeClr val="accent2">
                <a:shade val="45000"/>
                <a:satMod val="135000"/>
              </a:schemeClr>
              <a:prstClr val="white"/>
            </a:duotone>
            <a:extLst>
              <a:ext uri="{BEBA8EAE-BF5A-486C-A8C5-ECC9F3942E4B}">
                <a14:imgProps xmlns:a14="http://schemas.microsoft.com/office/drawing/2010/main">
                  <a14:imgLayer r:embed="rId5">
                    <a14:imgEffect>
                      <a14:colorTemperature colorTemp="5300"/>
                    </a14:imgEffect>
                  </a14:imgLayer>
                </a14:imgProps>
              </a:ext>
              <a:ext uri="{28A0092B-C50C-407E-A947-70E740481C1C}">
                <a14:useLocalDpi xmlns:a14="http://schemas.microsoft.com/office/drawing/2010/main" val="0"/>
              </a:ext>
            </a:extLst>
          </a:blip>
          <a:stretch>
            <a:fillRect/>
          </a:stretch>
        </p:blipFill>
        <p:spPr>
          <a:xfrm>
            <a:off x="8900449" y="4797152"/>
            <a:ext cx="733071" cy="733071"/>
          </a:xfrm>
          <a:prstGeom prst="rect">
            <a:avLst/>
          </a:prstGeom>
        </p:spPr>
      </p:pic>
      <p:sp>
        <p:nvSpPr>
          <p:cNvPr id="15" name="スライド番号プレースホルダー 1">
            <a:extLst>
              <a:ext uri="{FF2B5EF4-FFF2-40B4-BE49-F238E27FC236}">
                <a16:creationId xmlns:a16="http://schemas.microsoft.com/office/drawing/2014/main" id="{00A41414-917D-445C-BAC7-E3D74A2B78BE}"/>
              </a:ext>
            </a:extLst>
          </p:cNvPr>
          <p:cNvSpPr txBox="1">
            <a:spLocks/>
          </p:cNvSpPr>
          <p:nvPr/>
        </p:nvSpPr>
        <p:spPr>
          <a:xfrm>
            <a:off x="9561512" y="6525344"/>
            <a:ext cx="288000" cy="288000"/>
          </a:xfrm>
          <a:prstGeom prst="rect">
            <a:avLst/>
          </a:prstGeom>
          <a:solidFill>
            <a:sysClr val="window" lastClr="FFFFFF"/>
          </a:solidFill>
          <a:ln w="19050" cap="flat" cmpd="sng" algn="ctr">
            <a:solidFill>
              <a:srgbClr val="5B9BD5"/>
            </a:solidFill>
            <a:prstDash val="solid"/>
            <a:bevel/>
          </a:ln>
          <a:effectLst/>
        </p:spPr>
        <p:txBody>
          <a:bodyPr vert="horz" lIns="0" tIns="0" rIns="0" bIns="0" rtlCol="0" anchor="ctr">
            <a:normAutofit/>
          </a:bodyPr>
          <a:lstStyle>
            <a:defPPr>
              <a:defRPr lang="en-US"/>
            </a:defPPr>
            <a:lvl1pPr marL="0" algn="ctr" defTabSz="457200" rtl="0" eaLnBrk="1" latinLnBrk="0" hangingPunct="1">
              <a:defRPr sz="1200" b="1" kern="1200">
                <a:solidFill>
                  <a:schemeClr val="tx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E19FEFA5-F69B-4463-85F3-6BA87B34B307}" type="slidenum">
              <a:rPr kumimoji="1" lang="ja-JP" altLang="en-US" sz="1200" b="1" i="0" u="none" strike="noStrike" kern="1200" cap="none" spc="0" normalizeH="0" baseline="0" noProof="0" smtClean="0">
                <a:ln>
                  <a:noFill/>
                </a:ln>
                <a:solidFill>
                  <a:prstClr val="black"/>
                </a:solidFill>
                <a:effectLst/>
                <a:uLnTx/>
                <a:uFillTx/>
                <a:latin typeface="Calibri" panose="020F0502020204030204"/>
                <a:ea typeface="游ゴシック" panose="020B0400000000000000" pitchFamily="50" charset="-128"/>
                <a:cs typeface="+mn-cs"/>
              </a:rPr>
              <a:pPr marL="0" marR="0" lvl="0" indent="0" algn="ctr" defTabSz="457200" rtl="0" eaLnBrk="1" fontAlgn="auto" latinLnBrk="0" hangingPunct="1">
                <a:lnSpc>
                  <a:spcPct val="100000"/>
                </a:lnSpc>
                <a:spcBef>
                  <a:spcPts val="0"/>
                </a:spcBef>
                <a:spcAft>
                  <a:spcPts val="0"/>
                </a:spcAft>
                <a:buClrTx/>
                <a:buSzTx/>
                <a:buFontTx/>
                <a:buNone/>
                <a:tabLst/>
                <a:defRPr/>
              </a:pPr>
              <a:t>11</a:t>
            </a:fld>
            <a:endParaRPr kumimoji="1" lang="ja-JP" altLang="en-US" sz="12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39740691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テキスト プレースホルダー 6"/>
          <p:cNvSpPr>
            <a:spLocks noGrp="1"/>
          </p:cNvSpPr>
          <p:nvPr>
            <p:ph type="body" idx="1"/>
          </p:nvPr>
        </p:nvSpPr>
        <p:spPr>
          <a:xfrm>
            <a:off x="813563" y="1640781"/>
            <a:ext cx="9505056" cy="2076251"/>
          </a:xfrm>
        </p:spPr>
        <p:txBody>
          <a:bodyPr>
            <a:normAutofit/>
          </a:bodyPr>
          <a:lstStyle/>
          <a:p>
            <a:pPr marL="1611313" indent="-1611313"/>
            <a:endParaRPr lang="ja-JP" altLang="en-US" sz="2400" dirty="0">
              <a:solidFill>
                <a:schemeClr val="tx1"/>
              </a:solidFill>
              <a:latin typeface="メイリオ" panose="020B0604030504040204" pitchFamily="50" charset="-128"/>
              <a:ea typeface="メイリオ" panose="020B0604030504040204" pitchFamily="50" charset="-128"/>
            </a:endParaRPr>
          </a:p>
          <a:p>
            <a:pPr marL="1611313" indent="-1611313"/>
            <a:r>
              <a:rPr lang="ja-JP" altLang="en-US" sz="1400" dirty="0">
                <a:solidFill>
                  <a:schemeClr val="tx1"/>
                </a:solidFill>
                <a:latin typeface="メイリオ" panose="020B0604030504040204" pitchFamily="50" charset="-128"/>
                <a:ea typeface="メイリオ" panose="020B0604030504040204" pitchFamily="50" charset="-128"/>
              </a:rPr>
              <a:t>　　　　</a:t>
            </a:r>
            <a:r>
              <a:rPr lang="ja-JP" altLang="en-US" sz="2800" dirty="0">
                <a:solidFill>
                  <a:schemeClr val="tx1"/>
                </a:solidFill>
                <a:latin typeface="メイリオ" panose="020B0604030504040204" pitchFamily="50" charset="-128"/>
                <a:ea typeface="メイリオ" panose="020B0604030504040204" pitchFamily="50" charset="-128"/>
              </a:rPr>
              <a:t>　 </a:t>
            </a:r>
            <a:r>
              <a:rPr lang="ja-JP" altLang="en-US" sz="3200" b="1" dirty="0">
                <a:solidFill>
                  <a:schemeClr val="tx1"/>
                </a:solidFill>
                <a:latin typeface="メイリオ" panose="020B0604030504040204" pitchFamily="50" charset="-128"/>
                <a:ea typeface="メイリオ" panose="020B0604030504040204" pitchFamily="50" charset="-128"/>
              </a:rPr>
              <a:t>食文化の継承に向けた食育の推進</a:t>
            </a:r>
            <a:endParaRPr lang="en-US" altLang="ja-JP" sz="32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 name="Rectangle 7"/>
          <p:cNvSpPr>
            <a:spLocks noChangeArrowheads="1"/>
          </p:cNvSpPr>
          <p:nvPr/>
        </p:nvSpPr>
        <p:spPr bwMode="auto">
          <a:xfrm>
            <a:off x="-663624" y="3717032"/>
            <a:ext cx="11017224" cy="243012"/>
          </a:xfrm>
          <a:prstGeom prst="rect">
            <a:avLst/>
          </a:prstGeom>
          <a:solidFill>
            <a:srgbClr val="92D050"/>
          </a:solidFill>
          <a:ln w="9525" algn="ctr">
            <a:noFill/>
            <a:miter lim="800000"/>
            <a:headEnd/>
            <a:tailEnd/>
          </a:ln>
        </p:spPr>
        <p:txBody>
          <a:bodyPr lIns="91423" tIns="45712" rIns="91423" bIns="45712" anchor="ctr"/>
          <a:lstStyle/>
          <a:p>
            <a:pPr algn="ctr" defTabSz="914235" fontAlgn="auto">
              <a:spcBef>
                <a:spcPct val="50000"/>
              </a:spcBef>
              <a:spcAft>
                <a:spcPts val="0"/>
              </a:spcAft>
              <a:defRPr/>
            </a:pPr>
            <a:endParaRPr lang="ja-JP" altLang="en-US">
              <a:latin typeface="+mn-lt"/>
              <a:ea typeface="ＭＳ Ｐ明朝" pitchFamily="18" charset="-128"/>
            </a:endParaRPr>
          </a:p>
        </p:txBody>
      </p:sp>
      <p:sp>
        <p:nvSpPr>
          <p:cNvPr id="5" name="スライド番号プレースホルダー 1">
            <a:extLst>
              <a:ext uri="{FF2B5EF4-FFF2-40B4-BE49-F238E27FC236}">
                <a16:creationId xmlns:a16="http://schemas.microsoft.com/office/drawing/2014/main" id="{64A4724E-2E0F-45C4-8E51-E895F75C246A}"/>
              </a:ext>
            </a:extLst>
          </p:cNvPr>
          <p:cNvSpPr txBox="1">
            <a:spLocks/>
          </p:cNvSpPr>
          <p:nvPr/>
        </p:nvSpPr>
        <p:spPr>
          <a:xfrm>
            <a:off x="9561512" y="6525344"/>
            <a:ext cx="288000" cy="288000"/>
          </a:xfrm>
          <a:prstGeom prst="rect">
            <a:avLst/>
          </a:prstGeom>
          <a:solidFill>
            <a:sysClr val="window" lastClr="FFFFFF"/>
          </a:solidFill>
          <a:ln w="19050" cap="flat" cmpd="sng" algn="ctr">
            <a:solidFill>
              <a:srgbClr val="5B9BD5"/>
            </a:solidFill>
            <a:prstDash val="solid"/>
            <a:bevel/>
          </a:ln>
          <a:effectLst/>
        </p:spPr>
        <p:txBody>
          <a:bodyPr vert="horz" lIns="0" tIns="0" rIns="0" bIns="0" rtlCol="0" anchor="ctr">
            <a:normAutofit/>
          </a:bodyPr>
          <a:lstStyle>
            <a:defPPr>
              <a:defRPr lang="en-US"/>
            </a:defPPr>
            <a:lvl1pPr marL="0" algn="ctr" defTabSz="457200" rtl="0" eaLnBrk="1" latinLnBrk="0" hangingPunct="1">
              <a:defRPr sz="1200" b="1" kern="1200">
                <a:solidFill>
                  <a:schemeClr val="tx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E19FEFA5-F69B-4463-85F3-6BA87B34B307}" type="slidenum">
              <a:rPr kumimoji="1" lang="ja-JP" altLang="en-US" sz="1200" b="1" i="0" u="none" strike="noStrike" kern="1200" cap="none" spc="0" normalizeH="0" baseline="0" noProof="0" smtClean="0">
                <a:ln>
                  <a:noFill/>
                </a:ln>
                <a:solidFill>
                  <a:prstClr val="black"/>
                </a:solidFill>
                <a:effectLst/>
                <a:uLnTx/>
                <a:uFillTx/>
                <a:latin typeface="Calibri" panose="020F0502020204030204"/>
                <a:ea typeface="游ゴシック" panose="020B0400000000000000" pitchFamily="50" charset="-128"/>
                <a:cs typeface="+mn-cs"/>
              </a:rPr>
              <a:pPr marL="0" marR="0" lvl="0" indent="0" algn="ctr" defTabSz="457200" rtl="0" eaLnBrk="1" fontAlgn="auto" latinLnBrk="0" hangingPunct="1">
                <a:lnSpc>
                  <a:spcPct val="100000"/>
                </a:lnSpc>
                <a:spcBef>
                  <a:spcPts val="0"/>
                </a:spcBef>
                <a:spcAft>
                  <a:spcPts val="0"/>
                </a:spcAft>
                <a:buClrTx/>
                <a:buSzTx/>
                <a:buFontTx/>
                <a:buNone/>
                <a:tabLst/>
                <a:defRPr/>
              </a:pPr>
              <a:t>12</a:t>
            </a:fld>
            <a:endParaRPr kumimoji="1" lang="ja-JP" altLang="en-US" sz="12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36553592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0104268A-97BD-45CB-B2FF-73E832017837}"/>
              </a:ext>
            </a:extLst>
          </p:cNvPr>
          <p:cNvSpPr txBox="1"/>
          <p:nvPr/>
        </p:nvSpPr>
        <p:spPr>
          <a:xfrm>
            <a:off x="384969" y="814910"/>
            <a:ext cx="9136062" cy="1815882"/>
          </a:xfrm>
          <a:prstGeom prst="rect">
            <a:avLst/>
          </a:prstGeom>
          <a:noFill/>
          <a:ln w="3175">
            <a:noFill/>
          </a:ln>
        </p:spPr>
        <p:txBody>
          <a:bodyPr wrap="square" rtlCol="0">
            <a:spAutoFit/>
          </a:bodyPr>
          <a:lstStyle/>
          <a:p>
            <a:pPr marL="136525" indent="-136525">
              <a:buFont typeface="Wingdings" panose="05000000000000000000" pitchFamily="2" charset="2"/>
              <a:buChar char="Ø"/>
              <a:tabLst>
                <a:tab pos="808038" algn="l"/>
              </a:tabLst>
            </a:pPr>
            <a:r>
              <a:rPr lang="ja-JP" altLang="en-US" sz="1400" dirty="0">
                <a:latin typeface="メイリオ" panose="020B0604030504040204" pitchFamily="50" charset="-128"/>
                <a:ea typeface="メイリオ" panose="020B0604030504040204" pitchFamily="50" charset="-128"/>
              </a:rPr>
              <a:t>　我が国では、四季折々の食材が豊富で多様な食文化が築かれてきた。また、長寿国である日本の食事は世界的にも注目</a:t>
            </a:r>
            <a:endParaRPr lang="en-US" altLang="ja-JP" sz="1400"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endParaRPr lang="en-US" altLang="ja-JP" sz="1400"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r>
              <a:rPr lang="ja-JP" altLang="en-US" sz="1400" dirty="0">
                <a:latin typeface="メイリオ" panose="020B0604030504040204" pitchFamily="50" charset="-128"/>
                <a:ea typeface="メイリオ" panose="020B0604030504040204" pitchFamily="50" charset="-128"/>
              </a:rPr>
              <a:t>　</a:t>
            </a:r>
            <a:r>
              <a:rPr lang="en-US" altLang="ja-JP" sz="1400" dirty="0">
                <a:latin typeface="メイリオ" panose="020B0604030504040204" pitchFamily="50" charset="-128"/>
                <a:ea typeface="メイリオ" panose="020B0604030504040204" pitchFamily="50" charset="-128"/>
              </a:rPr>
              <a:t>2013</a:t>
            </a:r>
            <a:r>
              <a:rPr lang="ja-JP" altLang="en-US" sz="1400" dirty="0">
                <a:latin typeface="メイリオ" panose="020B0604030504040204" pitchFamily="50" charset="-128"/>
                <a:ea typeface="メイリオ" panose="020B0604030504040204" pitchFamily="50" charset="-128"/>
              </a:rPr>
              <a:t>年に、「和食；日本人の伝統的な食文化」がユネスコ無形文化遺産に登録　</a:t>
            </a:r>
            <a:endParaRPr lang="en-US" altLang="ja-JP" sz="1400"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endParaRPr lang="en-US" altLang="ja-JP" sz="1400"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r>
              <a:rPr lang="ja-JP" altLang="en-US" sz="1400" dirty="0">
                <a:latin typeface="メイリオ" panose="020B0604030504040204" pitchFamily="50" charset="-128"/>
                <a:ea typeface="メイリオ" panose="020B0604030504040204" pitchFamily="50" charset="-128"/>
              </a:rPr>
              <a:t>　食文化を受け継ぐことの重要性について、約９割が重要と思うと回答。約７割が食文化を「受け継いでいる」と回答</a:t>
            </a:r>
            <a:endParaRPr lang="en-US" altLang="ja-JP" sz="1400"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endParaRPr lang="en-US" altLang="ja-JP" sz="1400" dirty="0">
              <a:latin typeface="メイリオ" panose="020B0604030504040204" pitchFamily="50" charset="-128"/>
              <a:ea typeface="メイリオ" panose="020B0604030504040204" pitchFamily="50" charset="-128"/>
            </a:endParaRPr>
          </a:p>
        </p:txBody>
      </p:sp>
      <p:sp>
        <p:nvSpPr>
          <p:cNvPr id="5" name="角丸四角形 30">
            <a:extLst>
              <a:ext uri="{FF2B5EF4-FFF2-40B4-BE49-F238E27FC236}">
                <a16:creationId xmlns:a16="http://schemas.microsoft.com/office/drawing/2014/main" id="{CB34F822-AEC5-441B-8826-286C99BF8294}"/>
              </a:ext>
            </a:extLst>
          </p:cNvPr>
          <p:cNvSpPr/>
          <p:nvPr/>
        </p:nvSpPr>
        <p:spPr>
          <a:xfrm>
            <a:off x="233149" y="764704"/>
            <a:ext cx="9439702" cy="1656184"/>
          </a:xfrm>
          <a:prstGeom prst="roundRect">
            <a:avLst/>
          </a:prstGeom>
          <a:noFill/>
          <a:ln w="76200" cap="flat" cmpd="sng" algn="ctr">
            <a:solidFill>
              <a:schemeClr val="accent3"/>
            </a:solidFill>
            <a:prstDash val="sysDot"/>
          </a:ln>
          <a:effectLst/>
        </p:spPr>
        <p:txBody>
          <a:bodyPr rtlCol="0" anchor="ctr"/>
          <a:lstStyle/>
          <a:p>
            <a:pPr algn="ctr">
              <a:defRPr/>
            </a:pPr>
            <a:endParaRPr kumimoji="0" lang="ja-JP" altLang="en-US" kern="0" dirty="0">
              <a:solidFill>
                <a:srgbClr val="FF5050"/>
              </a:solidFill>
            </a:endParaRPr>
          </a:p>
        </p:txBody>
      </p:sp>
      <p:sp>
        <p:nvSpPr>
          <p:cNvPr id="6" name="タイトル 1">
            <a:extLst>
              <a:ext uri="{FF2B5EF4-FFF2-40B4-BE49-F238E27FC236}">
                <a16:creationId xmlns:a16="http://schemas.microsoft.com/office/drawing/2014/main" id="{FE90A087-7940-48B0-8E5A-0B60A58BD0E1}"/>
              </a:ext>
            </a:extLst>
          </p:cNvPr>
          <p:cNvSpPr txBox="1">
            <a:spLocks/>
          </p:cNvSpPr>
          <p:nvPr/>
        </p:nvSpPr>
        <p:spPr>
          <a:xfrm>
            <a:off x="-52921" y="-10886"/>
            <a:ext cx="9829680" cy="496388"/>
          </a:xfrm>
          <a:prstGeom prst="rect">
            <a:avLst/>
          </a:prstGeom>
          <a:noFill/>
          <a:ln>
            <a:noFill/>
          </a:ln>
        </p:spPr>
        <p:txBody>
          <a:bodyPr vert="horz" lIns="72000" tIns="45720" rIns="72000" bIns="4572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r"/>
            <a:r>
              <a:rPr lang="ja-JP" altLang="en-US" sz="1800" b="1" dirty="0">
                <a:latin typeface="ＭＳ ゴシック" pitchFamily="49" charset="-128"/>
                <a:ea typeface="ＭＳ ゴシック" pitchFamily="49" charset="-128"/>
              </a:rPr>
              <a:t>食文化の継承に向けた食育の推進</a:t>
            </a:r>
          </a:p>
        </p:txBody>
      </p:sp>
      <p:sp>
        <p:nvSpPr>
          <p:cNvPr id="11" name="テキスト ボックス 10">
            <a:extLst>
              <a:ext uri="{FF2B5EF4-FFF2-40B4-BE49-F238E27FC236}">
                <a16:creationId xmlns:a16="http://schemas.microsoft.com/office/drawing/2014/main" id="{3B927804-F468-49FD-8E1D-AECD17538267}"/>
              </a:ext>
            </a:extLst>
          </p:cNvPr>
          <p:cNvSpPr txBox="1"/>
          <p:nvPr/>
        </p:nvSpPr>
        <p:spPr>
          <a:xfrm>
            <a:off x="3145453" y="6519101"/>
            <a:ext cx="3615092" cy="253916"/>
          </a:xfrm>
          <a:prstGeom prst="rect">
            <a:avLst/>
          </a:prstGeom>
          <a:noFill/>
        </p:spPr>
        <p:txBody>
          <a:bodyPr wrap="none" rtlCol="0">
            <a:spAutoFit/>
          </a:bodyPr>
          <a:lstStyle/>
          <a:p>
            <a:r>
              <a:rPr kumimoji="1" lang="ja-JP" altLang="en-US" sz="1050" dirty="0">
                <a:latin typeface="メイリオ" panose="020B0604030504040204" pitchFamily="50" charset="-128"/>
                <a:ea typeface="メイリオ" panose="020B0604030504040204" pitchFamily="50" charset="-128"/>
              </a:rPr>
              <a:t>資料：農林水産省　</a:t>
            </a:r>
            <a:r>
              <a:rPr kumimoji="1" lang="en-US" altLang="ja-JP" sz="1050" dirty="0">
                <a:latin typeface="メイリオ" panose="020B0604030504040204" pitchFamily="50" charset="-128"/>
                <a:ea typeface="メイリオ" panose="020B0604030504040204" pitchFamily="50" charset="-128"/>
              </a:rPr>
              <a:t>2020</a:t>
            </a:r>
            <a:r>
              <a:rPr kumimoji="1" lang="ja-JP" altLang="en-US" sz="1050" dirty="0">
                <a:latin typeface="メイリオ" panose="020B0604030504040204" pitchFamily="50" charset="-128"/>
                <a:ea typeface="メイリオ" panose="020B0604030504040204" pitchFamily="50" charset="-128"/>
              </a:rPr>
              <a:t>年度「食育に関する意識調査」</a:t>
            </a:r>
          </a:p>
        </p:txBody>
      </p:sp>
      <p:sp>
        <p:nvSpPr>
          <p:cNvPr id="8" name="Rectangle 2">
            <a:extLst>
              <a:ext uri="{FF2B5EF4-FFF2-40B4-BE49-F238E27FC236}">
                <a16:creationId xmlns:a16="http://schemas.microsoft.com/office/drawing/2014/main" id="{D00B2AA7-AA59-4A56-AD4C-0313FB0B921D}"/>
              </a:ext>
            </a:extLst>
          </p:cNvPr>
          <p:cNvSpPr txBox="1">
            <a:spLocks noChangeArrowheads="1"/>
          </p:cNvSpPr>
          <p:nvPr/>
        </p:nvSpPr>
        <p:spPr bwMode="auto">
          <a:xfrm>
            <a:off x="0" y="-6133"/>
            <a:ext cx="9906000" cy="629155"/>
          </a:xfrm>
          <a:prstGeom prst="rect">
            <a:avLst/>
          </a:prstGeom>
          <a:solidFill>
            <a:schemeClr val="accent3">
              <a:lumMod val="40000"/>
              <a:lumOff val="60000"/>
            </a:schemeClr>
          </a:solidFill>
          <a:ln>
            <a:noFill/>
          </a:ln>
          <a:effectLst/>
        </p:spPr>
        <p:txBody>
          <a:bodyPr vert="horz" wrap="square" lIns="85853" tIns="42927" rIns="85853" bIns="42927" numCol="1" anchor="ctr" anchorCtr="0" compatLnSpc="1">
            <a:prstTxWarp prst="textNoShape">
              <a:avLst/>
            </a:prstTxWarp>
          </a:bodyPr>
          <a:lstStyle>
            <a:lvl1pPr algn="ctr" rtl="0" eaLnBrk="0" fontAlgn="base" hangingPunct="0">
              <a:spcBef>
                <a:spcPct val="0"/>
              </a:spcBef>
              <a:spcAft>
                <a:spcPct val="0"/>
              </a:spcAft>
              <a:defRPr kumimoji="1" sz="4100">
                <a:solidFill>
                  <a:schemeClr val="tx2"/>
                </a:solidFill>
                <a:latin typeface="+mj-lt"/>
                <a:ea typeface="+mj-ea"/>
                <a:cs typeface="+mj-cs"/>
              </a:defRPr>
            </a:lvl1pPr>
            <a:lvl2pPr algn="ctr" rtl="0" eaLnBrk="0" fontAlgn="base" hangingPunct="0">
              <a:spcBef>
                <a:spcPct val="0"/>
              </a:spcBef>
              <a:spcAft>
                <a:spcPct val="0"/>
              </a:spcAft>
              <a:defRPr kumimoji="1" sz="41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1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1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100">
                <a:solidFill>
                  <a:schemeClr val="tx2"/>
                </a:solidFill>
                <a:latin typeface="Arial" charset="0"/>
                <a:ea typeface="ＭＳ Ｐゴシック" pitchFamily="50" charset="-128"/>
              </a:defRPr>
            </a:lvl5pPr>
            <a:lvl6pPr marL="429244" algn="ctr" rtl="0" fontAlgn="base">
              <a:spcBef>
                <a:spcPct val="0"/>
              </a:spcBef>
              <a:spcAft>
                <a:spcPct val="0"/>
              </a:spcAft>
              <a:defRPr kumimoji="1" sz="4100">
                <a:solidFill>
                  <a:schemeClr val="tx2"/>
                </a:solidFill>
                <a:latin typeface="Arial" charset="0"/>
                <a:ea typeface="ＭＳ Ｐゴシック" pitchFamily="50" charset="-128"/>
              </a:defRPr>
            </a:lvl6pPr>
            <a:lvl7pPr marL="858487" algn="ctr" rtl="0" fontAlgn="base">
              <a:spcBef>
                <a:spcPct val="0"/>
              </a:spcBef>
              <a:spcAft>
                <a:spcPct val="0"/>
              </a:spcAft>
              <a:defRPr kumimoji="1" sz="4100">
                <a:solidFill>
                  <a:schemeClr val="tx2"/>
                </a:solidFill>
                <a:latin typeface="Arial" charset="0"/>
                <a:ea typeface="ＭＳ Ｐゴシック" pitchFamily="50" charset="-128"/>
              </a:defRPr>
            </a:lvl7pPr>
            <a:lvl8pPr marL="1287730" algn="ctr" rtl="0" fontAlgn="base">
              <a:spcBef>
                <a:spcPct val="0"/>
              </a:spcBef>
              <a:spcAft>
                <a:spcPct val="0"/>
              </a:spcAft>
              <a:defRPr kumimoji="1" sz="4100">
                <a:solidFill>
                  <a:schemeClr val="tx2"/>
                </a:solidFill>
                <a:latin typeface="Arial" charset="0"/>
                <a:ea typeface="ＭＳ Ｐゴシック" pitchFamily="50" charset="-128"/>
              </a:defRPr>
            </a:lvl8pPr>
            <a:lvl9pPr marL="1716974" algn="ctr" rtl="0" fontAlgn="base">
              <a:spcBef>
                <a:spcPct val="0"/>
              </a:spcBef>
              <a:spcAft>
                <a:spcPct val="0"/>
              </a:spcAft>
              <a:defRPr kumimoji="1" sz="4100">
                <a:solidFill>
                  <a:schemeClr val="tx2"/>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ja-JP" altLang="en-US" sz="2000" kern="0" dirty="0">
                <a:solidFill>
                  <a:prstClr val="black"/>
                </a:solidFill>
                <a:latin typeface="メイリオ" panose="020B0604030504040204" pitchFamily="50" charset="-128"/>
                <a:ea typeface="メイリオ" panose="020B0604030504040204" pitchFamily="50" charset="-128"/>
              </a:rPr>
              <a:t>９割が食文化を受け継ぐことを重要とし、実際に食文化を受け継いでいるのは７割</a:t>
            </a:r>
            <a:endParaRPr lang="en-US" altLang="ja-JP" sz="2000" kern="0" dirty="0">
              <a:solidFill>
                <a:prstClr val="black"/>
              </a:solidFill>
              <a:latin typeface="メイリオ" panose="020B0604030504040204" pitchFamily="50" charset="-128"/>
              <a:ea typeface="メイリオ" panose="020B0604030504040204" pitchFamily="50" charset="-128"/>
            </a:endParaRPr>
          </a:p>
        </p:txBody>
      </p:sp>
      <p:sp>
        <p:nvSpPr>
          <p:cNvPr id="2" name="テキスト ボックス 1">
            <a:extLst>
              <a:ext uri="{FF2B5EF4-FFF2-40B4-BE49-F238E27FC236}">
                <a16:creationId xmlns:a16="http://schemas.microsoft.com/office/drawing/2014/main" id="{E288AB85-E87E-44AE-AF62-96A2467ED6AF}"/>
              </a:ext>
            </a:extLst>
          </p:cNvPr>
          <p:cNvSpPr txBox="1"/>
          <p:nvPr/>
        </p:nvSpPr>
        <p:spPr>
          <a:xfrm>
            <a:off x="2567198" y="2589128"/>
            <a:ext cx="4771602" cy="369332"/>
          </a:xfrm>
          <a:prstGeom prst="rect">
            <a:avLst/>
          </a:prstGeom>
          <a:noFill/>
        </p:spPr>
        <p:txBody>
          <a:bodyPr wrap="square" rtlCol="0">
            <a:spAutoFit/>
          </a:bodyPr>
          <a:lstStyle/>
          <a:p>
            <a:r>
              <a:rPr lang="ja-JP" altLang="en-US" dirty="0">
                <a:latin typeface="メイリオ" panose="020B0604030504040204" pitchFamily="50" charset="-128"/>
                <a:ea typeface="メイリオ" panose="020B0604030504040204" pitchFamily="50" charset="-128"/>
              </a:rPr>
              <a:t>食文化を受け継いでいる状況（性・年代別）</a:t>
            </a:r>
            <a:endParaRPr kumimoji="1" lang="ja-JP" altLang="en-US" dirty="0">
              <a:latin typeface="メイリオ" panose="020B0604030504040204" pitchFamily="50" charset="-128"/>
              <a:ea typeface="メイリオ" panose="020B0604030504040204" pitchFamily="50" charset="-128"/>
            </a:endParaRPr>
          </a:p>
        </p:txBody>
      </p:sp>
      <p:pic>
        <p:nvPicPr>
          <p:cNvPr id="12" name="図 11">
            <a:extLst>
              <a:ext uri="{FF2B5EF4-FFF2-40B4-BE49-F238E27FC236}">
                <a16:creationId xmlns:a16="http://schemas.microsoft.com/office/drawing/2014/main" id="{811B02B0-767A-4162-ADA9-BFFCB6524C1A}"/>
              </a:ext>
            </a:extLst>
          </p:cNvPr>
          <p:cNvPicPr>
            <a:picLocks noChangeAspect="1"/>
          </p:cNvPicPr>
          <p:nvPr/>
        </p:nvPicPr>
        <p:blipFill>
          <a:blip r:embed="rId2"/>
          <a:stretch>
            <a:fillRect/>
          </a:stretch>
        </p:blipFill>
        <p:spPr>
          <a:xfrm>
            <a:off x="1506686" y="2948150"/>
            <a:ext cx="6892627" cy="3508012"/>
          </a:xfrm>
          <a:prstGeom prst="rect">
            <a:avLst/>
          </a:prstGeom>
        </p:spPr>
      </p:pic>
      <p:sp>
        <p:nvSpPr>
          <p:cNvPr id="10" name="正方形/長方形 9">
            <a:extLst>
              <a:ext uri="{FF2B5EF4-FFF2-40B4-BE49-F238E27FC236}">
                <a16:creationId xmlns:a16="http://schemas.microsoft.com/office/drawing/2014/main" id="{6C816687-53A1-42B1-A8AF-8EF1C220D64C}"/>
              </a:ext>
            </a:extLst>
          </p:cNvPr>
          <p:cNvSpPr/>
          <p:nvPr/>
        </p:nvSpPr>
        <p:spPr>
          <a:xfrm>
            <a:off x="3008784" y="3074889"/>
            <a:ext cx="3312368" cy="21009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スライド番号プレースホルダー 1">
            <a:extLst>
              <a:ext uri="{FF2B5EF4-FFF2-40B4-BE49-F238E27FC236}">
                <a16:creationId xmlns:a16="http://schemas.microsoft.com/office/drawing/2014/main" id="{9E197202-A5A0-4AA5-8267-ED3F6305945D}"/>
              </a:ext>
            </a:extLst>
          </p:cNvPr>
          <p:cNvSpPr txBox="1">
            <a:spLocks/>
          </p:cNvSpPr>
          <p:nvPr/>
        </p:nvSpPr>
        <p:spPr>
          <a:xfrm>
            <a:off x="9561512" y="6525344"/>
            <a:ext cx="288000" cy="288000"/>
          </a:xfrm>
          <a:prstGeom prst="rect">
            <a:avLst/>
          </a:prstGeom>
          <a:solidFill>
            <a:sysClr val="window" lastClr="FFFFFF"/>
          </a:solidFill>
          <a:ln w="19050" cap="flat" cmpd="sng" algn="ctr">
            <a:solidFill>
              <a:srgbClr val="5B9BD5"/>
            </a:solidFill>
            <a:prstDash val="solid"/>
            <a:bevel/>
          </a:ln>
          <a:effectLst/>
        </p:spPr>
        <p:txBody>
          <a:bodyPr vert="horz" lIns="0" tIns="0" rIns="0" bIns="0" rtlCol="0" anchor="ctr">
            <a:normAutofit/>
          </a:bodyPr>
          <a:lstStyle>
            <a:defPPr>
              <a:defRPr lang="en-US"/>
            </a:defPPr>
            <a:lvl1pPr marL="0" algn="ctr" defTabSz="457200" rtl="0" eaLnBrk="1" latinLnBrk="0" hangingPunct="1">
              <a:defRPr sz="1200" b="1" kern="1200">
                <a:solidFill>
                  <a:schemeClr val="tx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E19FEFA5-F69B-4463-85F3-6BA87B34B307}" type="slidenum">
              <a:rPr kumimoji="1" lang="ja-JP" altLang="en-US" sz="1200" b="1" i="0" u="none" strike="noStrike" kern="1200" cap="none" spc="0" normalizeH="0" baseline="0" noProof="0" smtClean="0">
                <a:ln>
                  <a:noFill/>
                </a:ln>
                <a:solidFill>
                  <a:prstClr val="black"/>
                </a:solidFill>
                <a:effectLst/>
                <a:uLnTx/>
                <a:uFillTx/>
                <a:latin typeface="Calibri" panose="020F0502020204030204"/>
                <a:ea typeface="游ゴシック" panose="020B0400000000000000" pitchFamily="50" charset="-128"/>
                <a:cs typeface="+mn-cs"/>
              </a:rPr>
              <a:pPr marL="0" marR="0" lvl="0" indent="0" algn="ctr" defTabSz="457200" rtl="0" eaLnBrk="1" fontAlgn="auto" latinLnBrk="0" hangingPunct="1">
                <a:lnSpc>
                  <a:spcPct val="100000"/>
                </a:lnSpc>
                <a:spcBef>
                  <a:spcPts val="0"/>
                </a:spcBef>
                <a:spcAft>
                  <a:spcPts val="0"/>
                </a:spcAft>
                <a:buClrTx/>
                <a:buSzTx/>
                <a:buFontTx/>
                <a:buNone/>
                <a:tabLst/>
                <a:defRPr/>
              </a:pPr>
              <a:t>13</a:t>
            </a:fld>
            <a:endParaRPr kumimoji="1" lang="ja-JP" altLang="en-US" sz="12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40074006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0104268A-97BD-45CB-B2FF-73E832017837}"/>
              </a:ext>
            </a:extLst>
          </p:cNvPr>
          <p:cNvSpPr txBox="1"/>
          <p:nvPr/>
        </p:nvSpPr>
        <p:spPr>
          <a:xfrm>
            <a:off x="370553" y="995510"/>
            <a:ext cx="9136062" cy="1384995"/>
          </a:xfrm>
          <a:prstGeom prst="rect">
            <a:avLst/>
          </a:prstGeom>
          <a:noFill/>
          <a:ln w="3175">
            <a:noFill/>
          </a:ln>
        </p:spPr>
        <p:txBody>
          <a:bodyPr wrap="square" rtlCol="0">
            <a:spAutoFit/>
          </a:bodyPr>
          <a:lstStyle/>
          <a:p>
            <a:pPr marL="136525" indent="-136525">
              <a:buFont typeface="Wingdings" panose="05000000000000000000" pitchFamily="2" charset="2"/>
              <a:buChar char="Ø"/>
              <a:tabLst>
                <a:tab pos="808038" algn="l"/>
              </a:tabLst>
            </a:pPr>
            <a:r>
              <a:rPr lang="ja-JP" altLang="en-US" sz="1400" dirty="0">
                <a:latin typeface="メイリオ" panose="020B0604030504040204" pitchFamily="50" charset="-128"/>
                <a:ea typeface="メイリオ" panose="020B0604030504040204" pitchFamily="50" charset="-128"/>
              </a:rPr>
              <a:t>　食文化を受け継ぐために必要なことは、「親等から家庭で教わること」をあげた人が最も多く、食文化を受け継ぐ場として、家庭が重要</a:t>
            </a:r>
            <a:endParaRPr lang="en-US" altLang="ja-JP" sz="1400"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endParaRPr lang="en-US" altLang="ja-JP" sz="1400"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r>
              <a:rPr lang="ja-JP" altLang="en-US" sz="1400" dirty="0">
                <a:latin typeface="メイリオ" panose="020B0604030504040204" pitchFamily="50" charset="-128"/>
                <a:ea typeface="メイリオ" panose="020B0604030504040204" pitchFamily="50" charset="-128"/>
              </a:rPr>
              <a:t>　次いで、「子供の頃に学校で教わること」、「ふだん食べているもののうち、どれが郷土料理や伝統料理かを知る機会を増やすこと」を挙げた人が多く、学校での食育、郷土料理や伝統料理に関する積極的な情報発信が重要</a:t>
            </a:r>
            <a:endParaRPr lang="en-US" altLang="ja-JP" sz="1400" dirty="0">
              <a:latin typeface="メイリオ" panose="020B0604030504040204" pitchFamily="50" charset="-128"/>
              <a:ea typeface="メイリオ" panose="020B0604030504040204" pitchFamily="50" charset="-128"/>
            </a:endParaRPr>
          </a:p>
        </p:txBody>
      </p:sp>
      <p:sp>
        <p:nvSpPr>
          <p:cNvPr id="5" name="角丸四角形 30">
            <a:extLst>
              <a:ext uri="{FF2B5EF4-FFF2-40B4-BE49-F238E27FC236}">
                <a16:creationId xmlns:a16="http://schemas.microsoft.com/office/drawing/2014/main" id="{CB34F822-AEC5-441B-8826-286C99BF8294}"/>
              </a:ext>
            </a:extLst>
          </p:cNvPr>
          <p:cNvSpPr/>
          <p:nvPr/>
        </p:nvSpPr>
        <p:spPr>
          <a:xfrm>
            <a:off x="218733" y="765313"/>
            <a:ext cx="9439702" cy="1713732"/>
          </a:xfrm>
          <a:prstGeom prst="roundRect">
            <a:avLst/>
          </a:prstGeom>
          <a:noFill/>
          <a:ln w="76200" cap="flat" cmpd="sng" algn="ctr">
            <a:solidFill>
              <a:schemeClr val="accent3"/>
            </a:solidFill>
            <a:prstDash val="sysDot"/>
          </a:ln>
          <a:effectLst/>
        </p:spPr>
        <p:txBody>
          <a:bodyPr rtlCol="0" anchor="ctr"/>
          <a:lstStyle/>
          <a:p>
            <a:pPr algn="ctr">
              <a:defRPr/>
            </a:pPr>
            <a:endParaRPr kumimoji="0" lang="ja-JP" altLang="en-US" kern="0" dirty="0">
              <a:solidFill>
                <a:srgbClr val="FF5050"/>
              </a:solidFill>
            </a:endParaRPr>
          </a:p>
        </p:txBody>
      </p:sp>
      <p:sp>
        <p:nvSpPr>
          <p:cNvPr id="12" name="テキスト ボックス 11">
            <a:extLst>
              <a:ext uri="{FF2B5EF4-FFF2-40B4-BE49-F238E27FC236}">
                <a16:creationId xmlns:a16="http://schemas.microsoft.com/office/drawing/2014/main" id="{6E575765-49E8-4541-929E-946D2B576285}"/>
              </a:ext>
            </a:extLst>
          </p:cNvPr>
          <p:cNvSpPr txBox="1"/>
          <p:nvPr/>
        </p:nvSpPr>
        <p:spPr>
          <a:xfrm>
            <a:off x="3531891" y="6406196"/>
            <a:ext cx="3615092" cy="253916"/>
          </a:xfrm>
          <a:prstGeom prst="rect">
            <a:avLst/>
          </a:prstGeom>
          <a:noFill/>
        </p:spPr>
        <p:txBody>
          <a:bodyPr wrap="none" rtlCol="0">
            <a:spAutoFit/>
          </a:bodyPr>
          <a:lstStyle/>
          <a:p>
            <a:r>
              <a:rPr kumimoji="1" lang="ja-JP" altLang="en-US" sz="1050" dirty="0">
                <a:latin typeface="メイリオ" panose="020B0604030504040204" pitchFamily="50" charset="-128"/>
                <a:ea typeface="メイリオ" panose="020B0604030504040204" pitchFamily="50" charset="-128"/>
              </a:rPr>
              <a:t>資料：農林水産省　</a:t>
            </a:r>
            <a:r>
              <a:rPr kumimoji="1" lang="en-US" altLang="ja-JP" sz="1050" dirty="0">
                <a:latin typeface="メイリオ" panose="020B0604030504040204" pitchFamily="50" charset="-128"/>
                <a:ea typeface="メイリオ" panose="020B0604030504040204" pitchFamily="50" charset="-128"/>
              </a:rPr>
              <a:t>2020</a:t>
            </a:r>
            <a:r>
              <a:rPr kumimoji="1" lang="ja-JP" altLang="en-US" sz="1050" dirty="0">
                <a:latin typeface="メイリオ" panose="020B0604030504040204" pitchFamily="50" charset="-128"/>
                <a:ea typeface="メイリオ" panose="020B0604030504040204" pitchFamily="50" charset="-128"/>
              </a:rPr>
              <a:t>年度「食育に関する意識調査」</a:t>
            </a:r>
          </a:p>
        </p:txBody>
      </p:sp>
      <p:sp>
        <p:nvSpPr>
          <p:cNvPr id="16" name="テキスト ボックス 15">
            <a:extLst>
              <a:ext uri="{FF2B5EF4-FFF2-40B4-BE49-F238E27FC236}">
                <a16:creationId xmlns:a16="http://schemas.microsoft.com/office/drawing/2014/main" id="{0770C8E0-1796-4071-93D8-D6007D2D13F2}"/>
              </a:ext>
            </a:extLst>
          </p:cNvPr>
          <p:cNvSpPr txBox="1"/>
          <p:nvPr/>
        </p:nvSpPr>
        <p:spPr>
          <a:xfrm>
            <a:off x="4169886" y="2615556"/>
            <a:ext cx="2339102" cy="307777"/>
          </a:xfrm>
          <a:prstGeom prst="rect">
            <a:avLst/>
          </a:prstGeom>
          <a:noFill/>
        </p:spPr>
        <p:txBody>
          <a:bodyPr wrap="none" rtlCol="0">
            <a:spAutoFit/>
          </a:bodyPr>
          <a:lstStyle/>
          <a:p>
            <a:r>
              <a:rPr kumimoji="1" lang="ja-JP" altLang="en-US" sz="1400" dirty="0">
                <a:latin typeface="メイリオ" panose="020B0604030504040204" pitchFamily="50" charset="-128"/>
                <a:ea typeface="メイリオ" panose="020B0604030504040204" pitchFamily="50" charset="-128"/>
              </a:rPr>
              <a:t>受け継ぐために必要なこと</a:t>
            </a:r>
          </a:p>
        </p:txBody>
      </p:sp>
      <p:sp>
        <p:nvSpPr>
          <p:cNvPr id="29" name="Rectangle 2">
            <a:extLst>
              <a:ext uri="{FF2B5EF4-FFF2-40B4-BE49-F238E27FC236}">
                <a16:creationId xmlns:a16="http://schemas.microsoft.com/office/drawing/2014/main" id="{30AB5F58-F24E-4805-9A36-A0DEA5D313C8}"/>
              </a:ext>
            </a:extLst>
          </p:cNvPr>
          <p:cNvSpPr txBox="1">
            <a:spLocks noChangeArrowheads="1"/>
          </p:cNvSpPr>
          <p:nvPr/>
        </p:nvSpPr>
        <p:spPr bwMode="auto">
          <a:xfrm>
            <a:off x="0" y="-6133"/>
            <a:ext cx="9906000" cy="629155"/>
          </a:xfrm>
          <a:prstGeom prst="rect">
            <a:avLst/>
          </a:prstGeom>
          <a:solidFill>
            <a:schemeClr val="accent3">
              <a:lumMod val="40000"/>
              <a:lumOff val="60000"/>
            </a:schemeClr>
          </a:solidFill>
          <a:ln>
            <a:noFill/>
          </a:ln>
          <a:effectLst/>
        </p:spPr>
        <p:txBody>
          <a:bodyPr vert="horz" wrap="square" lIns="85853" tIns="42927" rIns="85853" bIns="42927" numCol="1" anchor="ctr" anchorCtr="0" compatLnSpc="1">
            <a:prstTxWarp prst="textNoShape">
              <a:avLst/>
            </a:prstTxWarp>
          </a:bodyPr>
          <a:lstStyle>
            <a:lvl1pPr algn="ctr" rtl="0" eaLnBrk="0" fontAlgn="base" hangingPunct="0">
              <a:spcBef>
                <a:spcPct val="0"/>
              </a:spcBef>
              <a:spcAft>
                <a:spcPct val="0"/>
              </a:spcAft>
              <a:defRPr kumimoji="1" sz="4100">
                <a:solidFill>
                  <a:schemeClr val="tx2"/>
                </a:solidFill>
                <a:latin typeface="+mj-lt"/>
                <a:ea typeface="+mj-ea"/>
                <a:cs typeface="+mj-cs"/>
              </a:defRPr>
            </a:lvl1pPr>
            <a:lvl2pPr algn="ctr" rtl="0" eaLnBrk="0" fontAlgn="base" hangingPunct="0">
              <a:spcBef>
                <a:spcPct val="0"/>
              </a:spcBef>
              <a:spcAft>
                <a:spcPct val="0"/>
              </a:spcAft>
              <a:defRPr kumimoji="1" sz="41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1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1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100">
                <a:solidFill>
                  <a:schemeClr val="tx2"/>
                </a:solidFill>
                <a:latin typeface="Arial" charset="0"/>
                <a:ea typeface="ＭＳ Ｐゴシック" pitchFamily="50" charset="-128"/>
              </a:defRPr>
            </a:lvl5pPr>
            <a:lvl6pPr marL="429244" algn="ctr" rtl="0" fontAlgn="base">
              <a:spcBef>
                <a:spcPct val="0"/>
              </a:spcBef>
              <a:spcAft>
                <a:spcPct val="0"/>
              </a:spcAft>
              <a:defRPr kumimoji="1" sz="4100">
                <a:solidFill>
                  <a:schemeClr val="tx2"/>
                </a:solidFill>
                <a:latin typeface="Arial" charset="0"/>
                <a:ea typeface="ＭＳ Ｐゴシック" pitchFamily="50" charset="-128"/>
              </a:defRPr>
            </a:lvl6pPr>
            <a:lvl7pPr marL="858487" algn="ctr" rtl="0" fontAlgn="base">
              <a:spcBef>
                <a:spcPct val="0"/>
              </a:spcBef>
              <a:spcAft>
                <a:spcPct val="0"/>
              </a:spcAft>
              <a:defRPr kumimoji="1" sz="4100">
                <a:solidFill>
                  <a:schemeClr val="tx2"/>
                </a:solidFill>
                <a:latin typeface="Arial" charset="0"/>
                <a:ea typeface="ＭＳ Ｐゴシック" pitchFamily="50" charset="-128"/>
              </a:defRPr>
            </a:lvl7pPr>
            <a:lvl8pPr marL="1287730" algn="ctr" rtl="0" fontAlgn="base">
              <a:spcBef>
                <a:spcPct val="0"/>
              </a:spcBef>
              <a:spcAft>
                <a:spcPct val="0"/>
              </a:spcAft>
              <a:defRPr kumimoji="1" sz="4100">
                <a:solidFill>
                  <a:schemeClr val="tx2"/>
                </a:solidFill>
                <a:latin typeface="Arial" charset="0"/>
                <a:ea typeface="ＭＳ Ｐゴシック" pitchFamily="50" charset="-128"/>
              </a:defRPr>
            </a:lvl8pPr>
            <a:lvl9pPr marL="1716974" algn="ctr" rtl="0" fontAlgn="base">
              <a:spcBef>
                <a:spcPct val="0"/>
              </a:spcBef>
              <a:spcAft>
                <a:spcPct val="0"/>
              </a:spcAft>
              <a:defRPr kumimoji="1" sz="4100">
                <a:solidFill>
                  <a:schemeClr val="tx2"/>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ja-JP" altLang="en-US" sz="2000" kern="0" dirty="0">
                <a:solidFill>
                  <a:prstClr val="black"/>
                </a:solidFill>
                <a:latin typeface="メイリオ" panose="020B0604030504040204" pitchFamily="50" charset="-128"/>
                <a:ea typeface="メイリオ" panose="020B0604030504040204" pitchFamily="50" charset="-128"/>
              </a:rPr>
              <a:t>食文化を受け継ぐために必要なことは、「親等から家庭で教わること」が最も多い</a:t>
            </a:r>
            <a:endParaRPr lang="en-US" altLang="ja-JP" sz="2000" kern="0" dirty="0">
              <a:solidFill>
                <a:prstClr val="black"/>
              </a:solidFill>
              <a:latin typeface="メイリオ" panose="020B0604030504040204" pitchFamily="50" charset="-128"/>
              <a:ea typeface="メイリオ" panose="020B0604030504040204" pitchFamily="50" charset="-128"/>
            </a:endParaRPr>
          </a:p>
        </p:txBody>
      </p:sp>
      <p:pic>
        <p:nvPicPr>
          <p:cNvPr id="31" name="図 30">
            <a:extLst>
              <a:ext uri="{FF2B5EF4-FFF2-40B4-BE49-F238E27FC236}">
                <a16:creationId xmlns:a16="http://schemas.microsoft.com/office/drawing/2014/main" id="{73B04E18-A6A5-4D19-8FEB-7EC56CF0C399}"/>
              </a:ext>
            </a:extLst>
          </p:cNvPr>
          <p:cNvPicPr>
            <a:picLocks noChangeAspect="1"/>
          </p:cNvPicPr>
          <p:nvPr/>
        </p:nvPicPr>
        <p:blipFill>
          <a:blip r:embed="rId2"/>
          <a:stretch>
            <a:fillRect/>
          </a:stretch>
        </p:blipFill>
        <p:spPr>
          <a:xfrm>
            <a:off x="2603745" y="2859459"/>
            <a:ext cx="5471385" cy="3556750"/>
          </a:xfrm>
          <a:prstGeom prst="rect">
            <a:avLst/>
          </a:prstGeom>
        </p:spPr>
      </p:pic>
      <p:sp>
        <p:nvSpPr>
          <p:cNvPr id="9" name="スライド番号プレースホルダー 1">
            <a:extLst>
              <a:ext uri="{FF2B5EF4-FFF2-40B4-BE49-F238E27FC236}">
                <a16:creationId xmlns:a16="http://schemas.microsoft.com/office/drawing/2014/main" id="{6C113A91-1BE8-4CDB-B19E-B867A43CDE89}"/>
              </a:ext>
            </a:extLst>
          </p:cNvPr>
          <p:cNvSpPr txBox="1">
            <a:spLocks/>
          </p:cNvSpPr>
          <p:nvPr/>
        </p:nvSpPr>
        <p:spPr>
          <a:xfrm>
            <a:off x="9561512" y="6525344"/>
            <a:ext cx="288000" cy="288000"/>
          </a:xfrm>
          <a:prstGeom prst="rect">
            <a:avLst/>
          </a:prstGeom>
          <a:solidFill>
            <a:sysClr val="window" lastClr="FFFFFF"/>
          </a:solidFill>
          <a:ln w="19050" cap="flat" cmpd="sng" algn="ctr">
            <a:solidFill>
              <a:srgbClr val="5B9BD5"/>
            </a:solidFill>
            <a:prstDash val="solid"/>
            <a:bevel/>
          </a:ln>
          <a:effectLst/>
        </p:spPr>
        <p:txBody>
          <a:bodyPr vert="horz" lIns="0" tIns="0" rIns="0" bIns="0" rtlCol="0" anchor="ctr">
            <a:normAutofit/>
          </a:bodyPr>
          <a:lstStyle>
            <a:defPPr>
              <a:defRPr lang="en-US"/>
            </a:defPPr>
            <a:lvl1pPr marL="0" algn="ctr" defTabSz="457200" rtl="0" eaLnBrk="1" latinLnBrk="0" hangingPunct="1">
              <a:defRPr sz="1200" b="1" kern="1200">
                <a:solidFill>
                  <a:schemeClr val="tx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E19FEFA5-F69B-4463-85F3-6BA87B34B307}" type="slidenum">
              <a:rPr kumimoji="1" lang="ja-JP" altLang="en-US" sz="1200" b="1" i="0" u="none" strike="noStrike" kern="1200" cap="none" spc="0" normalizeH="0" baseline="0" noProof="0" smtClean="0">
                <a:ln>
                  <a:noFill/>
                </a:ln>
                <a:solidFill>
                  <a:prstClr val="black"/>
                </a:solidFill>
                <a:effectLst/>
                <a:uLnTx/>
                <a:uFillTx/>
                <a:latin typeface="Calibri" panose="020F0502020204030204"/>
                <a:ea typeface="游ゴシック" panose="020B0400000000000000" pitchFamily="50" charset="-128"/>
                <a:cs typeface="+mn-cs"/>
              </a:rPr>
              <a:pPr marL="0" marR="0" lvl="0" indent="0" algn="ctr" defTabSz="457200" rtl="0" eaLnBrk="1" fontAlgn="auto" latinLnBrk="0" hangingPunct="1">
                <a:lnSpc>
                  <a:spcPct val="100000"/>
                </a:lnSpc>
                <a:spcBef>
                  <a:spcPts val="0"/>
                </a:spcBef>
                <a:spcAft>
                  <a:spcPts val="0"/>
                </a:spcAft>
                <a:buClrTx/>
                <a:buSzTx/>
                <a:buFontTx/>
                <a:buNone/>
                <a:tabLst/>
                <a:defRPr/>
              </a:pPr>
              <a:t>14</a:t>
            </a:fld>
            <a:endParaRPr kumimoji="1" lang="ja-JP" altLang="en-US" sz="12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37346887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グループ化 8">
            <a:extLst>
              <a:ext uri="{FF2B5EF4-FFF2-40B4-BE49-F238E27FC236}">
                <a16:creationId xmlns:a16="http://schemas.microsoft.com/office/drawing/2014/main" id="{3137B9C4-BB1C-4D18-8B47-36FDEDD5E4BB}"/>
              </a:ext>
            </a:extLst>
          </p:cNvPr>
          <p:cNvGrpSpPr/>
          <p:nvPr/>
        </p:nvGrpSpPr>
        <p:grpSpPr>
          <a:xfrm>
            <a:off x="119649" y="3309457"/>
            <a:ext cx="9713549" cy="3287896"/>
            <a:chOff x="76460" y="615755"/>
            <a:chExt cx="9636388" cy="5996222"/>
          </a:xfrm>
        </p:grpSpPr>
        <p:sp>
          <p:nvSpPr>
            <p:cNvPr id="10" name="正方形/長方形 9">
              <a:extLst>
                <a:ext uri="{FF2B5EF4-FFF2-40B4-BE49-F238E27FC236}">
                  <a16:creationId xmlns:a16="http://schemas.microsoft.com/office/drawing/2014/main" id="{EF163CDB-8CE6-4501-8A35-CA5FEA7C6238}"/>
                </a:ext>
              </a:extLst>
            </p:cNvPr>
            <p:cNvSpPr/>
            <p:nvPr/>
          </p:nvSpPr>
          <p:spPr>
            <a:xfrm>
              <a:off x="79688" y="615755"/>
              <a:ext cx="9625840" cy="5996222"/>
            </a:xfrm>
            <a:prstGeom prst="rect">
              <a:avLst/>
            </a:prstGeom>
            <a:noFill/>
            <a:ln w="28575" cap="flat" cmpd="sng" algn="ctr">
              <a:solidFill>
                <a:schemeClr val="accent1"/>
              </a:solidFill>
              <a:prstDash val="solid"/>
            </a:ln>
            <a:effectLst/>
          </p:spPr>
          <p:txBody>
            <a:bodyPr rtlCol="0" anchor="ctr"/>
            <a:lstStyle/>
            <a:p>
              <a:pPr algn="ctr">
                <a:defRPr/>
              </a:pPr>
              <a:endParaRPr kumimoji="0" lang="ja-JP" altLang="en-US" kern="0" dirty="0">
                <a:solidFill>
                  <a:srgbClr val="FF5050"/>
                </a:solidFill>
              </a:endParaRPr>
            </a:p>
          </p:txBody>
        </p:sp>
        <p:sp>
          <p:nvSpPr>
            <p:cNvPr id="11" name="正方形/長方形 10">
              <a:extLst>
                <a:ext uri="{FF2B5EF4-FFF2-40B4-BE49-F238E27FC236}">
                  <a16:creationId xmlns:a16="http://schemas.microsoft.com/office/drawing/2014/main" id="{3B62CA6A-7294-4A4F-8F81-F8520C3B55B0}"/>
                </a:ext>
              </a:extLst>
            </p:cNvPr>
            <p:cNvSpPr/>
            <p:nvPr/>
          </p:nvSpPr>
          <p:spPr>
            <a:xfrm>
              <a:off x="76460" y="615755"/>
              <a:ext cx="1132124" cy="839271"/>
            </a:xfrm>
            <a:prstGeom prst="rect">
              <a:avLst/>
            </a:prstGeom>
            <a:solidFill>
              <a:schemeClr val="accent1">
                <a:lumMod val="60000"/>
                <a:lumOff val="40000"/>
              </a:schemeClr>
            </a:solidFill>
            <a:ln w="28575" cap="flat" cmpd="sng" algn="ctr">
              <a:solidFill>
                <a:schemeClr val="accent1"/>
              </a:solidFill>
              <a:prstDash val="solid"/>
            </a:ln>
            <a:effectLst/>
          </p:spPr>
          <p:txBody>
            <a:bodyPr tIns="108000" bIns="0" rtlCol="0" anchor="ctr"/>
            <a:lstStyle/>
            <a:p>
              <a:pPr>
                <a:defRPr/>
              </a:pPr>
              <a:r>
                <a:rPr kumimoji="0" lang="ja-JP" altLang="en-US" sz="2000" b="1" kern="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事　例　</a:t>
              </a:r>
            </a:p>
          </p:txBody>
        </p:sp>
        <p:sp>
          <p:nvSpPr>
            <p:cNvPr id="12" name="正方形/長方形 11">
              <a:extLst>
                <a:ext uri="{FF2B5EF4-FFF2-40B4-BE49-F238E27FC236}">
                  <a16:creationId xmlns:a16="http://schemas.microsoft.com/office/drawing/2014/main" id="{091A0F1C-6236-4E22-B46A-E2D9DB3FF129}"/>
                </a:ext>
              </a:extLst>
            </p:cNvPr>
            <p:cNvSpPr/>
            <p:nvPr/>
          </p:nvSpPr>
          <p:spPr>
            <a:xfrm>
              <a:off x="1215904" y="622052"/>
              <a:ext cx="8496944" cy="832974"/>
            </a:xfrm>
            <a:prstGeom prst="rect">
              <a:avLst/>
            </a:prstGeom>
            <a:noFill/>
            <a:ln w="28575" cap="flat" cmpd="sng" algn="ctr">
              <a:solidFill>
                <a:schemeClr val="accent1"/>
              </a:solidFill>
              <a:prstDash val="solid"/>
            </a:ln>
            <a:effectLst/>
          </p:spPr>
          <p:txBody>
            <a:bodyPr tIns="108000" bIns="0" rtlCol="0" anchor="t"/>
            <a:lstStyle/>
            <a:p>
              <a:pPr>
                <a:defRPr/>
              </a:pPr>
              <a:r>
                <a:rPr kumimoji="0" lang="ja-JP" altLang="en-US" b="1" kern="0" dirty="0">
                  <a:latin typeface="メイリオ" panose="020B0604030504040204" pitchFamily="50" charset="-128"/>
                  <a:ea typeface="メイリオ" panose="020B0604030504040204" pitchFamily="50" charset="-128"/>
                  <a:cs typeface="メイリオ" panose="020B0604030504040204" pitchFamily="50" charset="-128"/>
                </a:rPr>
                <a:t>　</a:t>
              </a:r>
              <a:endParaRPr lang="ja-JP" altLang="en-US" dirty="0">
                <a:latin typeface="HG丸ｺﾞｼｯｸM-PRO" panose="020F0600000000000000" pitchFamily="50" charset="-128"/>
                <a:ea typeface="HG丸ｺﾞｼｯｸM-PRO" panose="020F0600000000000000" pitchFamily="50" charset="-128"/>
              </a:endParaRPr>
            </a:p>
          </p:txBody>
        </p:sp>
      </p:grpSp>
      <p:sp>
        <p:nvSpPr>
          <p:cNvPr id="20" name="テキスト ボックス 19">
            <a:extLst>
              <a:ext uri="{FF2B5EF4-FFF2-40B4-BE49-F238E27FC236}">
                <a16:creationId xmlns:a16="http://schemas.microsoft.com/office/drawing/2014/main" id="{EBB276AE-8647-4D5E-82F6-72BD3367202E}"/>
              </a:ext>
            </a:extLst>
          </p:cNvPr>
          <p:cNvSpPr txBox="1"/>
          <p:nvPr/>
        </p:nvSpPr>
        <p:spPr>
          <a:xfrm>
            <a:off x="1224133" y="3415710"/>
            <a:ext cx="7453118" cy="353943"/>
          </a:xfrm>
          <a:prstGeom prst="rect">
            <a:avLst/>
          </a:prstGeom>
          <a:noFill/>
        </p:spPr>
        <p:txBody>
          <a:bodyPr wrap="square" rtlCol="0">
            <a:spAutoFit/>
          </a:bodyPr>
          <a:lstStyle/>
          <a:p>
            <a:pPr>
              <a:lnSpc>
                <a:spcPts val="2000"/>
              </a:lnSpc>
            </a:pPr>
            <a:r>
              <a:rPr lang="ja-JP" altLang="en-US" b="1" dirty="0">
                <a:latin typeface="メイリオ" panose="020B0604030504040204" pitchFamily="50" charset="-128"/>
                <a:ea typeface="メイリオ" panose="020B0604030504040204" pitchFamily="50" charset="-128"/>
              </a:rPr>
              <a:t>「ぐんま食育こころプラン」に基づく食文化継承の取組</a:t>
            </a:r>
          </a:p>
        </p:txBody>
      </p:sp>
      <p:grpSp>
        <p:nvGrpSpPr>
          <p:cNvPr id="21" name="グループ化 20">
            <a:extLst>
              <a:ext uri="{FF2B5EF4-FFF2-40B4-BE49-F238E27FC236}">
                <a16:creationId xmlns:a16="http://schemas.microsoft.com/office/drawing/2014/main" id="{23CAE71E-4DFA-4436-9B57-A9258144134F}"/>
              </a:ext>
            </a:extLst>
          </p:cNvPr>
          <p:cNvGrpSpPr/>
          <p:nvPr/>
        </p:nvGrpSpPr>
        <p:grpSpPr>
          <a:xfrm>
            <a:off x="110919" y="103326"/>
            <a:ext cx="9706170" cy="3118810"/>
            <a:chOff x="76460" y="615754"/>
            <a:chExt cx="9629068" cy="5996223"/>
          </a:xfrm>
        </p:grpSpPr>
        <p:sp>
          <p:nvSpPr>
            <p:cNvPr id="24" name="正方形/長方形 23">
              <a:extLst>
                <a:ext uri="{FF2B5EF4-FFF2-40B4-BE49-F238E27FC236}">
                  <a16:creationId xmlns:a16="http://schemas.microsoft.com/office/drawing/2014/main" id="{A4060C7B-2061-4818-94C8-FDA258D5A983}"/>
                </a:ext>
              </a:extLst>
            </p:cNvPr>
            <p:cNvSpPr/>
            <p:nvPr/>
          </p:nvSpPr>
          <p:spPr>
            <a:xfrm>
              <a:off x="79688" y="615755"/>
              <a:ext cx="9625840" cy="5996222"/>
            </a:xfrm>
            <a:prstGeom prst="rect">
              <a:avLst/>
            </a:prstGeom>
            <a:noFill/>
            <a:ln w="28575" cap="flat" cmpd="sng" algn="ctr">
              <a:solidFill>
                <a:schemeClr val="accent1"/>
              </a:solidFill>
              <a:prstDash val="solid"/>
            </a:ln>
            <a:effectLst/>
          </p:spPr>
          <p:txBody>
            <a:bodyPr rtlCol="0" anchor="ctr"/>
            <a:lstStyle/>
            <a:p>
              <a:pPr algn="ctr">
                <a:defRPr/>
              </a:pPr>
              <a:endParaRPr kumimoji="0" lang="ja-JP" altLang="en-US" kern="0" dirty="0">
                <a:solidFill>
                  <a:srgbClr val="FF5050"/>
                </a:solidFill>
              </a:endParaRPr>
            </a:p>
          </p:txBody>
        </p:sp>
        <p:sp>
          <p:nvSpPr>
            <p:cNvPr id="25" name="正方形/長方形 24">
              <a:extLst>
                <a:ext uri="{FF2B5EF4-FFF2-40B4-BE49-F238E27FC236}">
                  <a16:creationId xmlns:a16="http://schemas.microsoft.com/office/drawing/2014/main" id="{DD70808B-2861-4DA3-BD03-ED1BFDE1DCE9}"/>
                </a:ext>
              </a:extLst>
            </p:cNvPr>
            <p:cNvSpPr/>
            <p:nvPr/>
          </p:nvSpPr>
          <p:spPr>
            <a:xfrm>
              <a:off x="76460" y="615755"/>
              <a:ext cx="1132124" cy="807240"/>
            </a:xfrm>
            <a:prstGeom prst="rect">
              <a:avLst/>
            </a:prstGeom>
            <a:solidFill>
              <a:schemeClr val="accent1">
                <a:lumMod val="60000"/>
                <a:lumOff val="40000"/>
              </a:schemeClr>
            </a:solidFill>
            <a:ln w="28575" cap="flat" cmpd="sng" algn="ctr">
              <a:solidFill>
                <a:schemeClr val="accent1"/>
              </a:solidFill>
              <a:prstDash val="solid"/>
            </a:ln>
            <a:effectLst/>
          </p:spPr>
          <p:txBody>
            <a:bodyPr tIns="108000" bIns="0" rtlCol="0" anchor="ctr"/>
            <a:lstStyle/>
            <a:p>
              <a:pPr>
                <a:defRPr/>
              </a:pPr>
              <a:r>
                <a:rPr kumimoji="0" lang="ja-JP" altLang="en-US" sz="2000" b="1" kern="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事　例　</a:t>
              </a:r>
            </a:p>
          </p:txBody>
        </p:sp>
        <p:sp>
          <p:nvSpPr>
            <p:cNvPr id="26" name="正方形/長方形 25">
              <a:extLst>
                <a:ext uri="{FF2B5EF4-FFF2-40B4-BE49-F238E27FC236}">
                  <a16:creationId xmlns:a16="http://schemas.microsoft.com/office/drawing/2014/main" id="{F75E6021-12CC-4779-97C7-DF8753436BA1}"/>
                </a:ext>
              </a:extLst>
            </p:cNvPr>
            <p:cNvSpPr/>
            <p:nvPr/>
          </p:nvSpPr>
          <p:spPr>
            <a:xfrm>
              <a:off x="1208584" y="615754"/>
              <a:ext cx="8496944" cy="807241"/>
            </a:xfrm>
            <a:prstGeom prst="rect">
              <a:avLst/>
            </a:prstGeom>
            <a:noFill/>
            <a:ln w="28575" cap="flat" cmpd="sng" algn="ctr">
              <a:solidFill>
                <a:schemeClr val="accent1"/>
              </a:solidFill>
              <a:prstDash val="solid"/>
            </a:ln>
            <a:effectLst/>
          </p:spPr>
          <p:txBody>
            <a:bodyPr tIns="108000" bIns="0" rtlCol="0" anchor="ctr"/>
            <a:lstStyle/>
            <a:p>
              <a:pPr>
                <a:defRPr/>
              </a:pPr>
              <a:r>
                <a:rPr kumimoji="0" lang="ja-JP" altLang="en-US" sz="2000" b="1" kern="0" dirty="0">
                  <a:latin typeface="メイリオ" panose="020B0604030504040204" pitchFamily="50" charset="-128"/>
                  <a:ea typeface="メイリオ" panose="020B0604030504040204" pitchFamily="50" charset="-128"/>
                  <a:cs typeface="メイリオ" panose="020B0604030504040204" pitchFamily="50" charset="-128"/>
                </a:rPr>
                <a:t>　</a:t>
              </a:r>
            </a:p>
          </p:txBody>
        </p:sp>
      </p:grpSp>
      <p:sp>
        <p:nvSpPr>
          <p:cNvPr id="27" name="テキスト ボックス 26">
            <a:extLst>
              <a:ext uri="{FF2B5EF4-FFF2-40B4-BE49-F238E27FC236}">
                <a16:creationId xmlns:a16="http://schemas.microsoft.com/office/drawing/2014/main" id="{1BF80417-B8BE-4512-972F-C38744FD7A61}"/>
              </a:ext>
            </a:extLst>
          </p:cNvPr>
          <p:cNvSpPr txBox="1"/>
          <p:nvPr/>
        </p:nvSpPr>
        <p:spPr>
          <a:xfrm>
            <a:off x="1277425" y="165648"/>
            <a:ext cx="7854582" cy="353943"/>
          </a:xfrm>
          <a:prstGeom prst="rect">
            <a:avLst/>
          </a:prstGeom>
          <a:noFill/>
        </p:spPr>
        <p:txBody>
          <a:bodyPr wrap="square" rtlCol="0">
            <a:spAutoFit/>
          </a:bodyPr>
          <a:lstStyle/>
          <a:p>
            <a:pPr>
              <a:lnSpc>
                <a:spcPts val="2000"/>
              </a:lnSpc>
            </a:pPr>
            <a:r>
              <a:rPr lang="ja-JP" altLang="en-US" b="1" dirty="0">
                <a:latin typeface="メイリオ" panose="020B0604030504040204" pitchFamily="50" charset="-128"/>
                <a:ea typeface="メイリオ" panose="020B0604030504040204" pitchFamily="50" charset="-128"/>
              </a:rPr>
              <a:t>地域と共に生きる力を育む食育カリキュラム「高倉スタンダード」の開発</a:t>
            </a:r>
          </a:p>
        </p:txBody>
      </p:sp>
      <p:sp>
        <p:nvSpPr>
          <p:cNvPr id="28" name="テキスト ボックス 27">
            <a:extLst>
              <a:ext uri="{FF2B5EF4-FFF2-40B4-BE49-F238E27FC236}">
                <a16:creationId xmlns:a16="http://schemas.microsoft.com/office/drawing/2014/main" id="{6F8529EA-CC5D-4218-9855-AFF84168783B}"/>
              </a:ext>
            </a:extLst>
          </p:cNvPr>
          <p:cNvSpPr txBox="1"/>
          <p:nvPr/>
        </p:nvSpPr>
        <p:spPr>
          <a:xfrm>
            <a:off x="274219" y="930063"/>
            <a:ext cx="9091002" cy="2215991"/>
          </a:xfrm>
          <a:prstGeom prst="rect">
            <a:avLst/>
          </a:prstGeom>
          <a:noFill/>
        </p:spPr>
        <p:txBody>
          <a:bodyPr wrap="square" lIns="0" tIns="0" rIns="0" bIns="0" rtlCol="0">
            <a:spAutoFit/>
          </a:bodyPr>
          <a:lstStyle/>
          <a:p>
            <a:pPr marL="171450" indent="-171450" algn="just">
              <a:buFont typeface="Wingdings" panose="05000000000000000000" pitchFamily="2" charset="2"/>
              <a:buChar char="Ø"/>
            </a:pPr>
            <a:r>
              <a:rPr lang="ja-JP" altLang="en-US" dirty="0">
                <a:latin typeface="メイリオ" panose="020B0604030504040204" pitchFamily="50" charset="-128"/>
                <a:ea typeface="メイリオ" panose="020B0604030504040204" pitchFamily="50" charset="-128"/>
                <a:cs typeface="メイリオ" panose="020B0604030504040204" pitchFamily="50" charset="-128"/>
              </a:rPr>
              <a:t>　京都市立高倉小学校では、小学校６年間の食育カリキュラムとして、</a:t>
            </a:r>
            <a:r>
              <a:rPr lang="ja-JP" altLang="en-US" b="1" dirty="0">
                <a:latin typeface="メイリオ" panose="020B0604030504040204" pitchFamily="50" charset="-128"/>
                <a:ea typeface="メイリオ" panose="020B0604030504040204" pitchFamily="50" charset="-128"/>
                <a:cs typeface="メイリオ" panose="020B0604030504040204" pitchFamily="50" charset="-128"/>
              </a:rPr>
              <a:t>地域の教育資源や人材を活用</a:t>
            </a:r>
            <a:r>
              <a:rPr lang="ja-JP" altLang="en-US" dirty="0">
                <a:latin typeface="メイリオ" panose="020B0604030504040204" pitchFamily="50" charset="-128"/>
                <a:ea typeface="メイリオ" panose="020B0604030504040204" pitchFamily="50" charset="-128"/>
                <a:cs typeface="メイリオ" panose="020B0604030504040204" pitchFamily="50" charset="-128"/>
              </a:rPr>
              <a:t>しながら</a:t>
            </a:r>
            <a:r>
              <a:rPr lang="ja-JP" altLang="en-US" b="1" dirty="0">
                <a:latin typeface="メイリオ" panose="020B0604030504040204" pitchFamily="50" charset="-128"/>
                <a:ea typeface="メイリオ" panose="020B0604030504040204" pitchFamily="50" charset="-128"/>
                <a:cs typeface="メイリオ" panose="020B0604030504040204" pitchFamily="50" charset="-128"/>
              </a:rPr>
              <a:t>系統立てた「高倉スタンダード」</a:t>
            </a:r>
            <a:r>
              <a:rPr lang="ja-JP" altLang="en-US" dirty="0">
                <a:latin typeface="メイリオ" panose="020B0604030504040204" pitchFamily="50" charset="-128"/>
                <a:ea typeface="メイリオ" panose="020B0604030504040204" pitchFamily="50" charset="-128"/>
                <a:cs typeface="メイリオ" panose="020B0604030504040204" pitchFamily="50" charset="-128"/>
              </a:rPr>
              <a:t>を開発</a:t>
            </a:r>
            <a:endParaRPr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gn="just">
              <a:buFont typeface="Wingdings" panose="05000000000000000000" pitchFamily="2" charset="2"/>
              <a:buChar char="Ø"/>
            </a:pPr>
            <a:endParaRPr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gn="just">
              <a:buFont typeface="Wingdings" panose="05000000000000000000" pitchFamily="2" charset="2"/>
              <a:buChar char="Ø"/>
            </a:pPr>
            <a:endParaRPr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gn="just">
              <a:buFont typeface="Wingdings" panose="05000000000000000000" pitchFamily="2" charset="2"/>
              <a:buChar char="Ø"/>
            </a:pPr>
            <a:r>
              <a:rPr lang="ja-JP" altLang="en-US" dirty="0">
                <a:latin typeface="メイリオ" panose="020B0604030504040204" pitchFamily="50" charset="-128"/>
                <a:ea typeface="メイリオ" panose="020B0604030504040204" pitchFamily="50" charset="-128"/>
                <a:cs typeface="メイリオ" panose="020B0604030504040204" pitchFamily="50" charset="-128"/>
              </a:rPr>
              <a:t>　１年生では地域の高齢者と給食を食べ</a:t>
            </a:r>
            <a:r>
              <a:rPr lang="ja-JP" altLang="en-US" i="1" dirty="0">
                <a:latin typeface="メイリオ" panose="020B0604030504040204" pitchFamily="50" charset="-128"/>
                <a:ea typeface="メイリオ" panose="020B0604030504040204" pitchFamily="50" charset="-128"/>
                <a:cs typeface="メイリオ" panose="020B0604030504040204" pitchFamily="50" charset="-128"/>
              </a:rPr>
              <a:t>る</a:t>
            </a:r>
            <a:r>
              <a:rPr lang="ja-JP" altLang="en-US" dirty="0">
                <a:latin typeface="メイリオ" panose="020B0604030504040204" pitchFamily="50" charset="-128"/>
                <a:ea typeface="メイリオ" panose="020B0604030504040204" pitchFamily="50" charset="-128"/>
                <a:cs typeface="メイリオ" panose="020B0604030504040204" pitchFamily="50" charset="-128"/>
              </a:rPr>
              <a:t>「スマイル給食」、４年生では地元企業の屋上農園を利用した農業体験、５、６年生では日本料理の料理人から学ぶ「だしの授業」、日本料理の盛り付け体験など、食育に関する教育内容を充実</a:t>
            </a:r>
            <a:endParaRPr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gn="just">
              <a:buFont typeface="Wingdings" panose="05000000000000000000" pitchFamily="2" charset="2"/>
              <a:buChar char="Ø"/>
            </a:pPr>
            <a:endParaRPr lang="en-US" altLang="ja-JP" dirty="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2" name="図 1">
            <a:extLst>
              <a:ext uri="{FF2B5EF4-FFF2-40B4-BE49-F238E27FC236}">
                <a16:creationId xmlns:a16="http://schemas.microsoft.com/office/drawing/2014/main" id="{C437F0F7-B888-403C-9505-5913D4589CDE}"/>
              </a:ext>
            </a:extLst>
          </p:cNvPr>
          <p:cNvPicPr>
            <a:picLocks noChangeAspect="1"/>
          </p:cNvPicPr>
          <p:nvPr/>
        </p:nvPicPr>
        <p:blipFill>
          <a:blip r:embed="rId2"/>
          <a:stretch>
            <a:fillRect/>
          </a:stretch>
        </p:blipFill>
        <p:spPr>
          <a:xfrm>
            <a:off x="7306781" y="4437112"/>
            <a:ext cx="2325000" cy="1614667"/>
          </a:xfrm>
          <a:prstGeom prst="rect">
            <a:avLst/>
          </a:prstGeom>
        </p:spPr>
      </p:pic>
      <p:sp>
        <p:nvSpPr>
          <p:cNvPr id="3" name="正方形/長方形 2">
            <a:extLst>
              <a:ext uri="{FF2B5EF4-FFF2-40B4-BE49-F238E27FC236}">
                <a16:creationId xmlns:a16="http://schemas.microsoft.com/office/drawing/2014/main" id="{1DCEBB35-1A1A-4D3B-8397-53005D118B0E}"/>
              </a:ext>
            </a:extLst>
          </p:cNvPr>
          <p:cNvSpPr/>
          <p:nvPr/>
        </p:nvSpPr>
        <p:spPr>
          <a:xfrm>
            <a:off x="6897216" y="6093296"/>
            <a:ext cx="3496714" cy="369332"/>
          </a:xfrm>
          <a:prstGeom prst="rect">
            <a:avLst/>
          </a:prstGeom>
        </p:spPr>
        <p:txBody>
          <a:bodyPr wrap="square">
            <a:spAutoFit/>
          </a:bodyPr>
          <a:lstStyle/>
          <a:p>
            <a:r>
              <a:rPr lang="ja-JP" altLang="en-US" sz="900" dirty="0">
                <a:latin typeface="メイリオ" panose="020B0604030504040204" pitchFamily="50" charset="-128"/>
                <a:ea typeface="メイリオ" panose="020B0604030504040204" pitchFamily="50" charset="-128"/>
              </a:rPr>
              <a:t>（左）ぐんまの食文化継承テキスト（</a:t>
            </a:r>
            <a:r>
              <a:rPr lang="en-US" altLang="ja-JP" sz="900" dirty="0">
                <a:latin typeface="メイリオ" panose="020B0604030504040204" pitchFamily="50" charset="-128"/>
                <a:ea typeface="メイリオ" panose="020B0604030504040204" pitchFamily="50" charset="-128"/>
              </a:rPr>
              <a:t>2019</a:t>
            </a:r>
            <a:r>
              <a:rPr lang="ja-JP" altLang="en-US" sz="900" dirty="0">
                <a:latin typeface="メイリオ" panose="020B0604030504040204" pitchFamily="50" charset="-128"/>
                <a:ea typeface="メイリオ" panose="020B0604030504040204" pitchFamily="50" charset="-128"/>
              </a:rPr>
              <a:t>年</a:t>
            </a:r>
            <a:r>
              <a:rPr lang="en-US" altLang="ja-JP" sz="900" dirty="0">
                <a:latin typeface="メイリオ" panose="020B0604030504040204" pitchFamily="50" charset="-128"/>
                <a:ea typeface="メイリオ" panose="020B0604030504040204" pitchFamily="50" charset="-128"/>
              </a:rPr>
              <a:t>3</a:t>
            </a:r>
            <a:r>
              <a:rPr lang="ja-JP" altLang="en-US" sz="900" dirty="0">
                <a:latin typeface="メイリオ" panose="020B0604030504040204" pitchFamily="50" charset="-128"/>
                <a:ea typeface="メイリオ" panose="020B0604030504040204" pitchFamily="50" charset="-128"/>
              </a:rPr>
              <a:t>月発行）</a:t>
            </a:r>
          </a:p>
          <a:p>
            <a:r>
              <a:rPr lang="ja-JP" altLang="en-US" sz="900" dirty="0">
                <a:latin typeface="メイリオ" panose="020B0604030504040204" pitchFamily="50" charset="-128"/>
                <a:ea typeface="メイリオ" panose="020B0604030504040204" pitchFamily="50" charset="-128"/>
              </a:rPr>
              <a:t>（右）ぐんまの郷土料理（</a:t>
            </a:r>
            <a:r>
              <a:rPr lang="en-US" altLang="ja-JP" sz="900" dirty="0">
                <a:latin typeface="メイリオ" panose="020B0604030504040204" pitchFamily="50" charset="-128"/>
                <a:ea typeface="メイリオ" panose="020B0604030504040204" pitchFamily="50" charset="-128"/>
              </a:rPr>
              <a:t>2017</a:t>
            </a:r>
            <a:r>
              <a:rPr lang="ja-JP" altLang="en-US" sz="900" dirty="0">
                <a:latin typeface="メイリオ" panose="020B0604030504040204" pitchFamily="50" charset="-128"/>
                <a:ea typeface="メイリオ" panose="020B0604030504040204" pitchFamily="50" charset="-128"/>
              </a:rPr>
              <a:t>年</a:t>
            </a:r>
            <a:r>
              <a:rPr lang="en-US" altLang="ja-JP" sz="900" dirty="0">
                <a:latin typeface="メイリオ" panose="020B0604030504040204" pitchFamily="50" charset="-128"/>
                <a:ea typeface="メイリオ" panose="020B0604030504040204" pitchFamily="50" charset="-128"/>
              </a:rPr>
              <a:t>6</a:t>
            </a:r>
            <a:r>
              <a:rPr lang="ja-JP" altLang="en-US" sz="900" dirty="0">
                <a:latin typeface="メイリオ" panose="020B0604030504040204" pitchFamily="50" charset="-128"/>
                <a:ea typeface="メイリオ" panose="020B0604030504040204" pitchFamily="50" charset="-128"/>
              </a:rPr>
              <a:t>月発行）</a:t>
            </a:r>
          </a:p>
        </p:txBody>
      </p:sp>
      <p:sp>
        <p:nvSpPr>
          <p:cNvPr id="18" name="テキスト ボックス 17">
            <a:extLst>
              <a:ext uri="{FF2B5EF4-FFF2-40B4-BE49-F238E27FC236}">
                <a16:creationId xmlns:a16="http://schemas.microsoft.com/office/drawing/2014/main" id="{86E61749-63B2-448D-91C5-BC45BFE869C7}"/>
              </a:ext>
            </a:extLst>
          </p:cNvPr>
          <p:cNvSpPr txBox="1"/>
          <p:nvPr/>
        </p:nvSpPr>
        <p:spPr>
          <a:xfrm>
            <a:off x="274219" y="4061865"/>
            <a:ext cx="9235017" cy="2215991"/>
          </a:xfrm>
          <a:prstGeom prst="rect">
            <a:avLst/>
          </a:prstGeom>
          <a:noFill/>
        </p:spPr>
        <p:txBody>
          <a:bodyPr wrap="square" lIns="0" tIns="0" rIns="0" bIns="0" rtlCol="0">
            <a:spAutoFit/>
          </a:bodyPr>
          <a:lstStyle/>
          <a:p>
            <a:pPr marL="171450" indent="-171450" algn="just">
              <a:buFont typeface="Wingdings" panose="05000000000000000000" pitchFamily="2" charset="2"/>
              <a:buChar char="Ø"/>
            </a:pPr>
            <a:r>
              <a:rPr lang="ja-JP" altLang="en-US" dirty="0">
                <a:latin typeface="メイリオ" panose="020B0604030504040204" pitchFamily="50" charset="-128"/>
                <a:ea typeface="メイリオ" panose="020B0604030504040204" pitchFamily="50" charset="-128"/>
                <a:cs typeface="メイリオ" panose="020B0604030504040204" pitchFamily="50" charset="-128"/>
              </a:rPr>
              <a:t>　群馬県では、</a:t>
            </a:r>
            <a:r>
              <a:rPr lang="ja-JP" altLang="en-US" b="1" dirty="0">
                <a:latin typeface="メイリオ" panose="020B0604030504040204" pitchFamily="50" charset="-128"/>
                <a:ea typeface="メイリオ" panose="020B0604030504040204" pitchFamily="50" charset="-128"/>
                <a:cs typeface="メイリオ" panose="020B0604030504040204" pitchFamily="50" charset="-128"/>
              </a:rPr>
              <a:t>「学校給食ぐんまの日」</a:t>
            </a:r>
            <a:r>
              <a:rPr lang="ja-JP" altLang="en-US" dirty="0">
                <a:latin typeface="メイリオ" panose="020B0604030504040204" pitchFamily="50" charset="-128"/>
                <a:ea typeface="メイリオ" panose="020B0604030504040204" pitchFamily="50" charset="-128"/>
                <a:cs typeface="メイリオ" panose="020B0604030504040204" pitchFamily="50" charset="-128"/>
              </a:rPr>
              <a:t>と定めた</a:t>
            </a:r>
            <a:r>
              <a:rPr lang="en-US" altLang="ja-JP" dirty="0">
                <a:latin typeface="メイリオ" panose="020B0604030504040204" pitchFamily="50" charset="-128"/>
                <a:ea typeface="メイリオ" panose="020B0604030504040204" pitchFamily="50" charset="-128"/>
                <a:cs typeface="メイリオ" panose="020B0604030504040204" pitchFamily="50" charset="-128"/>
              </a:rPr>
              <a:t>10</a:t>
            </a:r>
            <a:r>
              <a:rPr lang="ja-JP" altLang="en-US" dirty="0">
                <a:latin typeface="メイリオ" panose="020B0604030504040204" pitchFamily="50" charset="-128"/>
                <a:ea typeface="メイリオ" panose="020B0604030504040204" pitchFamily="50" charset="-128"/>
                <a:cs typeface="メイリオ" panose="020B0604030504040204" pitchFamily="50" charset="-128"/>
              </a:rPr>
              <a:t>月</a:t>
            </a:r>
            <a:r>
              <a:rPr lang="en-US" altLang="ja-JP" dirty="0">
                <a:latin typeface="メイリオ" panose="020B0604030504040204" pitchFamily="50" charset="-128"/>
                <a:ea typeface="メイリオ" panose="020B0604030504040204" pitchFamily="50" charset="-128"/>
                <a:cs typeface="メイリオ" panose="020B0604030504040204" pitchFamily="50" charset="-128"/>
              </a:rPr>
              <a:t>24</a:t>
            </a:r>
            <a:r>
              <a:rPr lang="ja-JP" altLang="en-US" dirty="0">
                <a:latin typeface="メイリオ" panose="020B0604030504040204" pitchFamily="50" charset="-128"/>
                <a:ea typeface="メイリオ" panose="020B0604030504040204" pitchFamily="50" charset="-128"/>
                <a:cs typeface="メイリオ" panose="020B0604030504040204" pitchFamily="50" charset="-128"/>
              </a:rPr>
              <a:t>日を始め、普段から学校給食に群馬県の郷土料理や県産農産物を使用した献立を取り入れている。</a:t>
            </a:r>
            <a:endParaRPr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gn="just">
              <a:buFont typeface="Wingdings" panose="05000000000000000000" pitchFamily="2" charset="2"/>
              <a:buChar char="Ø"/>
            </a:pPr>
            <a:endParaRPr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gn="just">
              <a:buFont typeface="Wingdings" panose="05000000000000000000" pitchFamily="2" charset="2"/>
              <a:buChar char="Ø"/>
            </a:pPr>
            <a:endParaRPr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gn="just">
              <a:buFont typeface="Wingdings" panose="05000000000000000000" pitchFamily="2" charset="2"/>
              <a:buChar char="Ø"/>
            </a:pPr>
            <a:r>
              <a:rPr lang="ja-JP" altLang="en-US" dirty="0">
                <a:latin typeface="メイリオ" panose="020B0604030504040204" pitchFamily="50" charset="-128"/>
                <a:ea typeface="メイリオ" panose="020B0604030504040204" pitchFamily="50" charset="-128"/>
                <a:cs typeface="メイリオ" panose="020B0604030504040204" pitchFamily="50" charset="-128"/>
              </a:rPr>
              <a:t>　群馬県の郷土料理を紹介するリーフレット</a:t>
            </a:r>
            <a:r>
              <a:rPr lang="ja-JP" altLang="en-US" b="1" dirty="0">
                <a:latin typeface="メイリオ" panose="020B0604030504040204" pitchFamily="50" charset="-128"/>
                <a:ea typeface="メイリオ" panose="020B0604030504040204" pitchFamily="50" charset="-128"/>
                <a:cs typeface="メイリオ" panose="020B0604030504040204" pitchFamily="50" charset="-128"/>
              </a:rPr>
              <a:t>「ぐんまの郷土料理」</a:t>
            </a:r>
            <a:endParaRPr lang="en-US" altLang="ja-JP" b="1" dirty="0">
              <a:latin typeface="メイリオ" panose="020B0604030504040204" pitchFamily="50" charset="-128"/>
              <a:ea typeface="メイリオ" panose="020B0604030504040204" pitchFamily="50" charset="-128"/>
              <a:cs typeface="メイリオ" panose="020B0604030504040204" pitchFamily="50" charset="-128"/>
            </a:endParaRPr>
          </a:p>
          <a:p>
            <a:pPr algn="just"/>
            <a:r>
              <a:rPr lang="ja-JP" altLang="en-US" b="1"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cs typeface="メイリオ" panose="020B0604030504040204" pitchFamily="50" charset="-128"/>
              </a:rPr>
              <a:t>や食文化を伝えるための取組などをまとめた</a:t>
            </a:r>
            <a:r>
              <a:rPr lang="ja-JP" altLang="en-US" b="1" dirty="0">
                <a:latin typeface="メイリオ" panose="020B0604030504040204" pitchFamily="50" charset="-128"/>
                <a:ea typeface="メイリオ" panose="020B0604030504040204" pitchFamily="50" charset="-128"/>
                <a:cs typeface="メイリオ" panose="020B0604030504040204" pitchFamily="50" charset="-128"/>
              </a:rPr>
              <a:t>「ぐんまの食文化継</a:t>
            </a:r>
            <a:endParaRPr lang="en-US" altLang="ja-JP" b="1" dirty="0">
              <a:latin typeface="メイリオ" panose="020B0604030504040204" pitchFamily="50" charset="-128"/>
              <a:ea typeface="メイリオ" panose="020B0604030504040204" pitchFamily="50" charset="-128"/>
              <a:cs typeface="メイリオ" panose="020B0604030504040204" pitchFamily="50" charset="-128"/>
            </a:endParaRPr>
          </a:p>
          <a:p>
            <a:pPr algn="just"/>
            <a:r>
              <a:rPr lang="ja-JP" altLang="en-US" b="1" dirty="0">
                <a:latin typeface="メイリオ" panose="020B0604030504040204" pitchFamily="50" charset="-128"/>
                <a:ea typeface="メイリオ" panose="020B0604030504040204" pitchFamily="50" charset="-128"/>
                <a:cs typeface="メイリオ" panose="020B0604030504040204" pitchFamily="50" charset="-128"/>
              </a:rPr>
              <a:t>　承テキスト」</a:t>
            </a:r>
            <a:r>
              <a:rPr lang="ja-JP" altLang="en-US" dirty="0">
                <a:latin typeface="メイリオ" panose="020B0604030504040204" pitchFamily="50" charset="-128"/>
                <a:ea typeface="メイリオ" panose="020B0604030504040204" pitchFamily="50" charset="-128"/>
                <a:cs typeface="メイリオ" panose="020B0604030504040204" pitchFamily="50" charset="-128"/>
              </a:rPr>
              <a:t>を作成し、地域や学校等で活用</a:t>
            </a:r>
            <a:endParaRPr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gn="just">
              <a:buFont typeface="Wingdings" panose="05000000000000000000" pitchFamily="2" charset="2"/>
              <a:buChar char="Ø"/>
            </a:pPr>
            <a:endParaRPr lang="en-US" altLang="ja-JP"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9" name="スライド番号プレースホルダー 1">
            <a:extLst>
              <a:ext uri="{FF2B5EF4-FFF2-40B4-BE49-F238E27FC236}">
                <a16:creationId xmlns:a16="http://schemas.microsoft.com/office/drawing/2014/main" id="{3CAC1506-B5AC-4D77-93BA-CE4CBD0060AF}"/>
              </a:ext>
            </a:extLst>
          </p:cNvPr>
          <p:cNvSpPr txBox="1">
            <a:spLocks/>
          </p:cNvSpPr>
          <p:nvPr/>
        </p:nvSpPr>
        <p:spPr>
          <a:xfrm>
            <a:off x="9561512" y="6525344"/>
            <a:ext cx="288000" cy="288000"/>
          </a:xfrm>
          <a:prstGeom prst="rect">
            <a:avLst/>
          </a:prstGeom>
          <a:solidFill>
            <a:sysClr val="window" lastClr="FFFFFF"/>
          </a:solidFill>
          <a:ln w="19050" cap="flat" cmpd="sng" algn="ctr">
            <a:solidFill>
              <a:srgbClr val="5B9BD5"/>
            </a:solidFill>
            <a:prstDash val="solid"/>
            <a:bevel/>
          </a:ln>
          <a:effectLst/>
        </p:spPr>
        <p:txBody>
          <a:bodyPr vert="horz" lIns="0" tIns="0" rIns="0" bIns="0" rtlCol="0" anchor="ctr">
            <a:normAutofit/>
          </a:bodyPr>
          <a:lstStyle>
            <a:defPPr>
              <a:defRPr lang="en-US"/>
            </a:defPPr>
            <a:lvl1pPr marL="0" algn="ctr" defTabSz="457200" rtl="0" eaLnBrk="1" latinLnBrk="0" hangingPunct="1">
              <a:defRPr sz="1200" b="1" kern="1200">
                <a:solidFill>
                  <a:schemeClr val="tx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E19FEFA5-F69B-4463-85F3-6BA87B34B307}" type="slidenum">
              <a:rPr kumimoji="1" lang="ja-JP" altLang="en-US" sz="1200" b="1" i="0" u="none" strike="noStrike" kern="1200" cap="none" spc="0" normalizeH="0" baseline="0" noProof="0" smtClean="0">
                <a:ln>
                  <a:noFill/>
                </a:ln>
                <a:solidFill>
                  <a:prstClr val="black"/>
                </a:solidFill>
                <a:effectLst/>
                <a:uLnTx/>
                <a:uFillTx/>
                <a:latin typeface="Calibri" panose="020F0502020204030204"/>
                <a:ea typeface="游ゴシック" panose="020B0400000000000000" pitchFamily="50" charset="-128"/>
                <a:cs typeface="+mn-cs"/>
              </a:rPr>
              <a:pPr marL="0" marR="0" lvl="0" indent="0" algn="ctr" defTabSz="457200" rtl="0" eaLnBrk="1" fontAlgn="auto" latinLnBrk="0" hangingPunct="1">
                <a:lnSpc>
                  <a:spcPct val="100000"/>
                </a:lnSpc>
                <a:spcBef>
                  <a:spcPts val="0"/>
                </a:spcBef>
                <a:spcAft>
                  <a:spcPts val="0"/>
                </a:spcAft>
                <a:buClrTx/>
                <a:buSzTx/>
                <a:buFontTx/>
                <a:buNone/>
                <a:tabLst/>
                <a:defRPr/>
              </a:pPr>
              <a:t>15</a:t>
            </a:fld>
            <a:endParaRPr kumimoji="1" lang="ja-JP" altLang="en-US" sz="12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36734488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グループ化 1">
            <a:extLst>
              <a:ext uri="{FF2B5EF4-FFF2-40B4-BE49-F238E27FC236}">
                <a16:creationId xmlns:a16="http://schemas.microsoft.com/office/drawing/2014/main" id="{D251DD3B-283C-4F63-81AE-BF3C73FBF6A9}"/>
              </a:ext>
            </a:extLst>
          </p:cNvPr>
          <p:cNvGrpSpPr/>
          <p:nvPr/>
        </p:nvGrpSpPr>
        <p:grpSpPr>
          <a:xfrm>
            <a:off x="96225" y="116632"/>
            <a:ext cx="9713549" cy="3595686"/>
            <a:chOff x="96225" y="764704"/>
            <a:chExt cx="9713549" cy="2439157"/>
          </a:xfrm>
        </p:grpSpPr>
        <p:grpSp>
          <p:nvGrpSpPr>
            <p:cNvPr id="9" name="グループ化 8">
              <a:extLst>
                <a:ext uri="{FF2B5EF4-FFF2-40B4-BE49-F238E27FC236}">
                  <a16:creationId xmlns:a16="http://schemas.microsoft.com/office/drawing/2014/main" id="{3137B9C4-BB1C-4D18-8B47-36FDEDD5E4BB}"/>
                </a:ext>
              </a:extLst>
            </p:cNvPr>
            <p:cNvGrpSpPr/>
            <p:nvPr/>
          </p:nvGrpSpPr>
          <p:grpSpPr>
            <a:xfrm>
              <a:off x="96225" y="764704"/>
              <a:ext cx="9713549" cy="2100424"/>
              <a:chOff x="76460" y="615755"/>
              <a:chExt cx="9636388" cy="3842805"/>
            </a:xfrm>
          </p:grpSpPr>
          <p:sp>
            <p:nvSpPr>
              <p:cNvPr id="10" name="正方形/長方形 9">
                <a:extLst>
                  <a:ext uri="{FF2B5EF4-FFF2-40B4-BE49-F238E27FC236}">
                    <a16:creationId xmlns:a16="http://schemas.microsoft.com/office/drawing/2014/main" id="{EF163CDB-8CE6-4501-8A35-CA5FEA7C6238}"/>
                  </a:ext>
                </a:extLst>
              </p:cNvPr>
              <p:cNvSpPr/>
              <p:nvPr/>
            </p:nvSpPr>
            <p:spPr>
              <a:xfrm>
                <a:off x="79688" y="615757"/>
                <a:ext cx="9625840" cy="3842803"/>
              </a:xfrm>
              <a:prstGeom prst="rect">
                <a:avLst/>
              </a:prstGeom>
              <a:noFill/>
              <a:ln w="28575" cap="flat" cmpd="sng" algn="ctr">
                <a:solidFill>
                  <a:schemeClr val="accent1"/>
                </a:solidFill>
                <a:prstDash val="solid"/>
              </a:ln>
              <a:effectLst/>
            </p:spPr>
            <p:txBody>
              <a:bodyPr rtlCol="0" anchor="ctr"/>
              <a:lstStyle/>
              <a:p>
                <a:pPr algn="ctr">
                  <a:defRPr/>
                </a:pPr>
                <a:endParaRPr kumimoji="0" lang="ja-JP" altLang="en-US" kern="0" dirty="0">
                  <a:solidFill>
                    <a:srgbClr val="FF5050"/>
                  </a:solidFill>
                </a:endParaRPr>
              </a:p>
            </p:txBody>
          </p:sp>
          <p:sp>
            <p:nvSpPr>
              <p:cNvPr id="11" name="正方形/長方形 10">
                <a:extLst>
                  <a:ext uri="{FF2B5EF4-FFF2-40B4-BE49-F238E27FC236}">
                    <a16:creationId xmlns:a16="http://schemas.microsoft.com/office/drawing/2014/main" id="{3B62CA6A-7294-4A4F-8F81-F8520C3B55B0}"/>
                  </a:ext>
                </a:extLst>
              </p:cNvPr>
              <p:cNvSpPr/>
              <p:nvPr/>
            </p:nvSpPr>
            <p:spPr>
              <a:xfrm>
                <a:off x="76460" y="615756"/>
                <a:ext cx="1132124" cy="611144"/>
              </a:xfrm>
              <a:prstGeom prst="rect">
                <a:avLst/>
              </a:prstGeom>
              <a:solidFill>
                <a:schemeClr val="accent1">
                  <a:lumMod val="60000"/>
                  <a:lumOff val="40000"/>
                </a:schemeClr>
              </a:solidFill>
              <a:ln w="28575" cap="flat" cmpd="sng" algn="ctr">
                <a:solidFill>
                  <a:schemeClr val="accent1"/>
                </a:solidFill>
                <a:prstDash val="solid"/>
              </a:ln>
              <a:effectLst/>
            </p:spPr>
            <p:txBody>
              <a:bodyPr tIns="108000" bIns="0" rtlCol="0" anchor="ctr"/>
              <a:lstStyle/>
              <a:p>
                <a:pPr>
                  <a:defRPr/>
                </a:pPr>
                <a:r>
                  <a:rPr kumimoji="0" lang="ja-JP" altLang="en-US" sz="2000" b="1" kern="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事　例　</a:t>
                </a:r>
              </a:p>
            </p:txBody>
          </p:sp>
          <p:sp>
            <p:nvSpPr>
              <p:cNvPr id="12" name="正方形/長方形 11">
                <a:extLst>
                  <a:ext uri="{FF2B5EF4-FFF2-40B4-BE49-F238E27FC236}">
                    <a16:creationId xmlns:a16="http://schemas.microsoft.com/office/drawing/2014/main" id="{091A0F1C-6236-4E22-B46A-E2D9DB3FF129}"/>
                  </a:ext>
                </a:extLst>
              </p:cNvPr>
              <p:cNvSpPr/>
              <p:nvPr/>
            </p:nvSpPr>
            <p:spPr>
              <a:xfrm>
                <a:off x="1215904" y="615755"/>
                <a:ext cx="8496944" cy="611144"/>
              </a:xfrm>
              <a:prstGeom prst="rect">
                <a:avLst/>
              </a:prstGeom>
              <a:noFill/>
              <a:ln w="28575" cap="flat" cmpd="sng" algn="ctr">
                <a:solidFill>
                  <a:schemeClr val="accent1"/>
                </a:solidFill>
                <a:prstDash val="solid"/>
              </a:ln>
              <a:effectLst/>
            </p:spPr>
            <p:txBody>
              <a:bodyPr tIns="108000" bIns="0" rtlCol="0" anchor="ctr"/>
              <a:lstStyle/>
              <a:p>
                <a:pPr>
                  <a:defRPr/>
                </a:pPr>
                <a:r>
                  <a:rPr lang="ja-JP" altLang="en-US" b="1" dirty="0">
                    <a:latin typeface="メイリオ" panose="020B0604030504040204" pitchFamily="50" charset="-128"/>
                    <a:ea typeface="メイリオ" panose="020B0604030504040204" pitchFamily="50" charset="-128"/>
                  </a:rPr>
                  <a:t>地域特性を生かした食文化の継承－富山の「細工かまぼこ」</a:t>
                </a:r>
              </a:p>
            </p:txBody>
          </p:sp>
        </p:grpSp>
        <p:sp>
          <p:nvSpPr>
            <p:cNvPr id="18" name="テキスト ボックス 17">
              <a:extLst>
                <a:ext uri="{FF2B5EF4-FFF2-40B4-BE49-F238E27FC236}">
                  <a16:creationId xmlns:a16="http://schemas.microsoft.com/office/drawing/2014/main" id="{86E61749-63B2-448D-91C5-BC45BFE869C7}"/>
                </a:ext>
              </a:extLst>
            </p:cNvPr>
            <p:cNvSpPr txBox="1"/>
            <p:nvPr/>
          </p:nvSpPr>
          <p:spPr>
            <a:xfrm>
              <a:off x="241595" y="1242970"/>
              <a:ext cx="9235017" cy="1879040"/>
            </a:xfrm>
            <a:prstGeom prst="rect">
              <a:avLst/>
            </a:prstGeom>
            <a:noFill/>
          </p:spPr>
          <p:txBody>
            <a:bodyPr wrap="square" lIns="0" tIns="0" rIns="0" bIns="0" rtlCol="0">
              <a:spAutoFit/>
            </a:bodyPr>
            <a:lstStyle/>
            <a:p>
              <a:pPr marL="171450" indent="-171450" algn="just">
                <a:buFont typeface="Wingdings" panose="05000000000000000000" pitchFamily="2" charset="2"/>
                <a:buChar char="Ø"/>
              </a:pPr>
              <a:r>
                <a:rPr lang="ja-JP" altLang="en-US" dirty="0">
                  <a:latin typeface="メイリオ" panose="020B0604030504040204" pitchFamily="50" charset="-128"/>
                  <a:ea typeface="メイリオ" panose="020B0604030504040204" pitchFamily="50" charset="-128"/>
                  <a:cs typeface="メイリオ" panose="020B0604030504040204" pitchFamily="50" charset="-128"/>
                </a:rPr>
                <a:t>　かまぼこの生産が盛んな富山県では、婚礼等の引出物として縁起物をかたどった</a:t>
              </a:r>
              <a:r>
                <a:rPr lang="ja-JP" altLang="en-US" b="1" dirty="0">
                  <a:latin typeface="メイリオ" panose="020B0604030504040204" pitchFamily="50" charset="-128"/>
                  <a:ea typeface="メイリオ" panose="020B0604030504040204" pitchFamily="50" charset="-128"/>
                  <a:cs typeface="メイリオ" panose="020B0604030504040204" pitchFamily="50" charset="-128"/>
                </a:rPr>
                <a:t>「細工かまぼこ」</a:t>
              </a:r>
              <a:r>
                <a:rPr lang="ja-JP" altLang="en-US" dirty="0">
                  <a:latin typeface="メイリオ" panose="020B0604030504040204" pitchFamily="50" charset="-128"/>
                  <a:ea typeface="メイリオ" panose="020B0604030504040204" pitchFamily="50" charset="-128"/>
                  <a:cs typeface="メイリオ" panose="020B0604030504040204" pitchFamily="50" charset="-128"/>
                </a:rPr>
                <a:t>が有名</a:t>
              </a:r>
              <a:endParaRPr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gn="just">
                <a:buFont typeface="Wingdings" panose="05000000000000000000" pitchFamily="2" charset="2"/>
                <a:buChar char="Ø"/>
              </a:pPr>
              <a:endParaRPr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gn="just">
                <a:buFont typeface="Wingdings" panose="05000000000000000000" pitchFamily="2" charset="2"/>
                <a:buChar char="Ø"/>
              </a:pPr>
              <a:r>
                <a:rPr lang="ja-JP" altLang="en-US" dirty="0">
                  <a:latin typeface="メイリオ" panose="020B0604030504040204" pitchFamily="50" charset="-128"/>
                  <a:ea typeface="メイリオ" panose="020B0604030504040204" pitchFamily="50" charset="-128"/>
                  <a:cs typeface="メイリオ" panose="020B0604030504040204" pitchFamily="50" charset="-128"/>
                </a:rPr>
                <a:t>　引出物として受け取った人は、親戚や知人、隣人におすそ分け。</a:t>
              </a:r>
              <a:r>
                <a:rPr lang="ja-JP" altLang="en-US" b="1" dirty="0">
                  <a:latin typeface="メイリオ" panose="020B0604030504040204" pitchFamily="50" charset="-128"/>
                  <a:ea typeface="メイリオ" panose="020B0604030504040204" pitchFamily="50" charset="-128"/>
                  <a:cs typeface="メイリオ" panose="020B0604030504040204" pitchFamily="50" charset="-128"/>
                </a:rPr>
                <a:t>冠婚葬祭を大切にする地域の風土と地域の産物が結び付き、根付いた</a:t>
              </a:r>
              <a:r>
                <a:rPr lang="ja-JP" altLang="en-US" dirty="0">
                  <a:latin typeface="メイリオ" panose="020B0604030504040204" pitchFamily="50" charset="-128"/>
                  <a:ea typeface="メイリオ" panose="020B0604030504040204" pitchFamily="50" charset="-128"/>
                  <a:cs typeface="メイリオ" panose="020B0604030504040204" pitchFamily="50" charset="-128"/>
                </a:rPr>
                <a:t>食文化</a:t>
              </a:r>
              <a:endParaRPr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gn="just">
                <a:buFont typeface="Wingdings" panose="05000000000000000000" pitchFamily="2" charset="2"/>
                <a:buChar char="Ø"/>
              </a:pPr>
              <a:endParaRPr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gn="just">
                <a:buFont typeface="Wingdings" panose="05000000000000000000" pitchFamily="2" charset="2"/>
                <a:buChar char="Ø"/>
              </a:pPr>
              <a:r>
                <a:rPr lang="ja-JP" altLang="en-US" dirty="0">
                  <a:latin typeface="メイリオ" panose="020B0604030504040204" pitchFamily="50" charset="-128"/>
                  <a:ea typeface="メイリオ" panose="020B0604030504040204" pitchFamily="50" charset="-128"/>
                  <a:cs typeface="メイリオ" panose="020B0604030504040204" pitchFamily="50" charset="-128"/>
                </a:rPr>
                <a:t>　富山県蒲鉾水産加工業協同組合では、「親子細工かまぼこ教室」や体験</a:t>
              </a:r>
              <a:endParaRPr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pPr algn="just"/>
              <a:r>
                <a:rPr lang="ja-JP" altLang="en-US" dirty="0">
                  <a:latin typeface="メイリオ" panose="020B0604030504040204" pitchFamily="50" charset="-128"/>
                  <a:ea typeface="メイリオ" panose="020B0604030504040204" pitchFamily="50" charset="-128"/>
                  <a:cs typeface="メイリオ" panose="020B0604030504040204" pitchFamily="50" charset="-128"/>
                </a:rPr>
                <a:t>　イベント「富山かまぼこ学校」など、かまぼこ文化を継承する取組を実施</a:t>
              </a:r>
              <a:endParaRPr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gn="just">
                <a:buFont typeface="Wingdings" panose="05000000000000000000" pitchFamily="2" charset="2"/>
                <a:buChar char="Ø"/>
              </a:pPr>
              <a:endParaRPr lang="en-US" altLang="ja-JP" b="1"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gn="just">
                <a:buFont typeface="Wingdings" panose="05000000000000000000" pitchFamily="2" charset="2"/>
                <a:buChar char="Ø"/>
              </a:pPr>
              <a:endParaRPr lang="en-US" altLang="ja-JP" dirty="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16" name="図 15" descr="アイコン&#10;&#10;自動的に生成された説明">
              <a:extLst>
                <a:ext uri="{FF2B5EF4-FFF2-40B4-BE49-F238E27FC236}">
                  <a16:creationId xmlns:a16="http://schemas.microsoft.com/office/drawing/2014/main" id="{3B63AEE6-AD35-4F94-898B-F56C8E154D3C}"/>
                </a:ext>
              </a:extLst>
            </p:cNvPr>
            <p:cNvPicPr>
              <a:picLocks noChangeAspect="1"/>
            </p:cNvPicPr>
            <p:nvPr/>
          </p:nvPicPr>
          <p:blipFill>
            <a:blip r:embed="rId2"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rot="1456981">
              <a:off x="8092046" y="1648157"/>
              <a:ext cx="1555704" cy="1555704"/>
            </a:xfrm>
            <a:prstGeom prst="rect">
              <a:avLst/>
            </a:prstGeom>
          </p:spPr>
        </p:pic>
      </p:grpSp>
      <p:grpSp>
        <p:nvGrpSpPr>
          <p:cNvPr id="27" name="グループ化 26">
            <a:extLst>
              <a:ext uri="{FF2B5EF4-FFF2-40B4-BE49-F238E27FC236}">
                <a16:creationId xmlns:a16="http://schemas.microsoft.com/office/drawing/2014/main" id="{E02903D1-E005-4D72-BD3E-CDAA648046B2}"/>
              </a:ext>
            </a:extLst>
          </p:cNvPr>
          <p:cNvGrpSpPr/>
          <p:nvPr/>
        </p:nvGrpSpPr>
        <p:grpSpPr>
          <a:xfrm>
            <a:off x="96225" y="3338108"/>
            <a:ext cx="9713549" cy="3764769"/>
            <a:chOff x="96225" y="764704"/>
            <a:chExt cx="9713549" cy="2553855"/>
          </a:xfrm>
        </p:grpSpPr>
        <p:grpSp>
          <p:nvGrpSpPr>
            <p:cNvPr id="28" name="グループ化 27">
              <a:extLst>
                <a:ext uri="{FF2B5EF4-FFF2-40B4-BE49-F238E27FC236}">
                  <a16:creationId xmlns:a16="http://schemas.microsoft.com/office/drawing/2014/main" id="{9D0AE4AB-659B-4C77-97BC-7B5261E8B28F}"/>
                </a:ext>
              </a:extLst>
            </p:cNvPr>
            <p:cNvGrpSpPr/>
            <p:nvPr/>
          </p:nvGrpSpPr>
          <p:grpSpPr>
            <a:xfrm>
              <a:off x="96225" y="764704"/>
              <a:ext cx="9713549" cy="2100424"/>
              <a:chOff x="76460" y="615755"/>
              <a:chExt cx="9636388" cy="3842805"/>
            </a:xfrm>
          </p:grpSpPr>
          <p:sp>
            <p:nvSpPr>
              <p:cNvPr id="33" name="正方形/長方形 32">
                <a:extLst>
                  <a:ext uri="{FF2B5EF4-FFF2-40B4-BE49-F238E27FC236}">
                    <a16:creationId xmlns:a16="http://schemas.microsoft.com/office/drawing/2014/main" id="{5EF7F97C-A1B2-4147-8489-A3E06AA62107}"/>
                  </a:ext>
                </a:extLst>
              </p:cNvPr>
              <p:cNvSpPr/>
              <p:nvPr/>
            </p:nvSpPr>
            <p:spPr>
              <a:xfrm>
                <a:off x="79688" y="615757"/>
                <a:ext cx="9625840" cy="3842803"/>
              </a:xfrm>
              <a:prstGeom prst="rect">
                <a:avLst/>
              </a:prstGeom>
              <a:noFill/>
              <a:ln w="28575" cap="flat" cmpd="sng" algn="ctr">
                <a:solidFill>
                  <a:schemeClr val="accent1"/>
                </a:solidFill>
                <a:prstDash val="solid"/>
              </a:ln>
              <a:effectLst/>
            </p:spPr>
            <p:txBody>
              <a:bodyPr rtlCol="0" anchor="ctr"/>
              <a:lstStyle/>
              <a:p>
                <a:pPr algn="ctr">
                  <a:defRPr/>
                </a:pPr>
                <a:endParaRPr kumimoji="0" lang="ja-JP" altLang="en-US" kern="0" dirty="0">
                  <a:solidFill>
                    <a:srgbClr val="FF5050"/>
                  </a:solidFill>
                </a:endParaRPr>
              </a:p>
            </p:txBody>
          </p:sp>
          <p:sp>
            <p:nvSpPr>
              <p:cNvPr id="34" name="正方形/長方形 33">
                <a:extLst>
                  <a:ext uri="{FF2B5EF4-FFF2-40B4-BE49-F238E27FC236}">
                    <a16:creationId xmlns:a16="http://schemas.microsoft.com/office/drawing/2014/main" id="{40648875-B044-4B50-9BFF-7570F3ED634F}"/>
                  </a:ext>
                </a:extLst>
              </p:cNvPr>
              <p:cNvSpPr/>
              <p:nvPr/>
            </p:nvSpPr>
            <p:spPr>
              <a:xfrm>
                <a:off x="76460" y="615755"/>
                <a:ext cx="1132124" cy="629352"/>
              </a:xfrm>
              <a:prstGeom prst="rect">
                <a:avLst/>
              </a:prstGeom>
              <a:solidFill>
                <a:schemeClr val="accent1">
                  <a:lumMod val="60000"/>
                  <a:lumOff val="40000"/>
                </a:schemeClr>
              </a:solidFill>
              <a:ln w="28575" cap="flat" cmpd="sng" algn="ctr">
                <a:solidFill>
                  <a:schemeClr val="accent1"/>
                </a:solidFill>
                <a:prstDash val="solid"/>
              </a:ln>
              <a:effectLst/>
            </p:spPr>
            <p:txBody>
              <a:bodyPr tIns="108000" bIns="0" rtlCol="0" anchor="ctr"/>
              <a:lstStyle/>
              <a:p>
                <a:pPr>
                  <a:defRPr/>
                </a:pPr>
                <a:r>
                  <a:rPr kumimoji="0" lang="ja-JP" altLang="en-US" sz="2000" b="1" kern="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事　例　</a:t>
                </a:r>
              </a:p>
            </p:txBody>
          </p:sp>
          <p:sp>
            <p:nvSpPr>
              <p:cNvPr id="35" name="正方形/長方形 34">
                <a:extLst>
                  <a:ext uri="{FF2B5EF4-FFF2-40B4-BE49-F238E27FC236}">
                    <a16:creationId xmlns:a16="http://schemas.microsoft.com/office/drawing/2014/main" id="{576B4034-ABE4-4615-91EB-A4C82E414CF8}"/>
                  </a:ext>
                </a:extLst>
              </p:cNvPr>
              <p:cNvSpPr/>
              <p:nvPr/>
            </p:nvSpPr>
            <p:spPr>
              <a:xfrm>
                <a:off x="1215904" y="633963"/>
                <a:ext cx="8496944" cy="611144"/>
              </a:xfrm>
              <a:prstGeom prst="rect">
                <a:avLst/>
              </a:prstGeom>
              <a:noFill/>
              <a:ln w="28575" cap="flat" cmpd="sng" algn="ctr">
                <a:solidFill>
                  <a:schemeClr val="accent1"/>
                </a:solidFill>
                <a:prstDash val="solid"/>
              </a:ln>
              <a:effectLst/>
            </p:spPr>
            <p:txBody>
              <a:bodyPr tIns="108000" bIns="0" rtlCol="0" anchor="ctr"/>
              <a:lstStyle/>
              <a:p>
                <a:pPr>
                  <a:defRPr/>
                </a:pPr>
                <a:r>
                  <a:rPr lang="ja-JP" altLang="en-US" b="1" dirty="0">
                    <a:latin typeface="メイリオ" panose="020B0604030504040204" pitchFamily="50" charset="-128"/>
                    <a:ea typeface="メイリオ" panose="020B0604030504040204" pitchFamily="50" charset="-128"/>
                  </a:rPr>
                  <a:t>「味噌」を通した食文化の継承と食育の推進</a:t>
                </a:r>
              </a:p>
            </p:txBody>
          </p:sp>
        </p:grpSp>
        <p:sp>
          <p:nvSpPr>
            <p:cNvPr id="29" name="テキスト ボックス 28">
              <a:extLst>
                <a:ext uri="{FF2B5EF4-FFF2-40B4-BE49-F238E27FC236}">
                  <a16:creationId xmlns:a16="http://schemas.microsoft.com/office/drawing/2014/main" id="{2D8C5C7C-51AD-406E-95FE-28ABC171DFBA}"/>
                </a:ext>
              </a:extLst>
            </p:cNvPr>
            <p:cNvSpPr txBox="1"/>
            <p:nvPr/>
          </p:nvSpPr>
          <p:spPr>
            <a:xfrm>
              <a:off x="241594" y="1251615"/>
              <a:ext cx="9235017" cy="2066944"/>
            </a:xfrm>
            <a:prstGeom prst="rect">
              <a:avLst/>
            </a:prstGeom>
            <a:noFill/>
          </p:spPr>
          <p:txBody>
            <a:bodyPr wrap="square" lIns="0" tIns="0" rIns="0" bIns="0" rtlCol="0">
              <a:spAutoFit/>
            </a:bodyPr>
            <a:lstStyle/>
            <a:p>
              <a:pPr marL="171450" indent="-171450" algn="just">
                <a:buFont typeface="Wingdings" panose="05000000000000000000" pitchFamily="2" charset="2"/>
                <a:buChar char="Ø"/>
              </a:pPr>
              <a:r>
                <a:rPr lang="ja-JP" altLang="en-US" dirty="0">
                  <a:latin typeface="メイリオ" panose="020B0604030504040204" pitchFamily="50" charset="-128"/>
                  <a:ea typeface="メイリオ" panose="020B0604030504040204" pitchFamily="50" charset="-128"/>
                  <a:cs typeface="メイリオ" panose="020B0604030504040204" pitchFamily="50" charset="-128"/>
                </a:rPr>
                <a:t>　合資会社野田味噌商店では、若い世代に食文化を継承することを目的に、</a:t>
              </a:r>
              <a:r>
                <a:rPr lang="ja-JP" altLang="en-US" b="1" dirty="0">
                  <a:latin typeface="メイリオ" panose="020B0604030504040204" pitchFamily="50" charset="-128"/>
                  <a:ea typeface="メイリオ" panose="020B0604030504040204" pitchFamily="50" charset="-128"/>
                  <a:cs typeface="メイリオ" panose="020B0604030504040204" pitchFamily="50" charset="-128"/>
                </a:rPr>
                <a:t>味噌蔵見学や味噌作り体験</a:t>
              </a:r>
              <a:r>
                <a:rPr lang="ja-JP" altLang="en-US" dirty="0">
                  <a:latin typeface="メイリオ" panose="020B0604030504040204" pitchFamily="50" charset="-128"/>
                  <a:ea typeface="メイリオ" panose="020B0604030504040204" pitchFamily="50" charset="-128"/>
                  <a:cs typeface="メイリオ" panose="020B0604030504040204" pitchFamily="50" charset="-128"/>
                </a:rPr>
                <a:t>を実施</a:t>
              </a:r>
              <a:endParaRPr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gn="just">
                <a:buFont typeface="Wingdings" panose="05000000000000000000" pitchFamily="2" charset="2"/>
                <a:buChar char="Ø"/>
              </a:pPr>
              <a:endParaRPr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gn="just">
                <a:buFont typeface="Wingdings" panose="05000000000000000000" pitchFamily="2" charset="2"/>
                <a:buChar char="Ø"/>
              </a:pPr>
              <a:r>
                <a:rPr lang="ja-JP" altLang="en-US" dirty="0">
                  <a:latin typeface="メイリオ" panose="020B0604030504040204" pitchFamily="50" charset="-128"/>
                  <a:ea typeface="メイリオ" panose="020B0604030504040204" pitchFamily="50" charset="-128"/>
                  <a:cs typeface="メイリオ" panose="020B0604030504040204" pitchFamily="50" charset="-128"/>
                </a:rPr>
                <a:t>　地域の飲食店と連携し、</a:t>
              </a:r>
              <a:r>
                <a:rPr lang="ja-JP" altLang="en-US" b="1" dirty="0">
                  <a:latin typeface="メイリオ" panose="020B0604030504040204" pitchFamily="50" charset="-128"/>
                  <a:ea typeface="メイリオ" panose="020B0604030504040204" pitchFamily="50" charset="-128"/>
                  <a:cs typeface="メイリオ" panose="020B0604030504040204" pitchFamily="50" charset="-128"/>
                </a:rPr>
                <a:t>地元の郷土料理である「五平餅」の継承</a:t>
              </a:r>
              <a:r>
                <a:rPr lang="ja-JP" altLang="en-US" dirty="0">
                  <a:latin typeface="メイリオ" panose="020B0604030504040204" pitchFamily="50" charset="-128"/>
                  <a:ea typeface="メイリオ" panose="020B0604030504040204" pitchFamily="50" charset="-128"/>
                  <a:cs typeface="メイリオ" panose="020B0604030504040204" pitchFamily="50" charset="-128"/>
                </a:rPr>
                <a:t>の取組を実施するなど、地域の食文化の伝承にも努める。</a:t>
              </a:r>
              <a:endParaRPr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gn="just">
                <a:buFont typeface="Wingdings" panose="05000000000000000000" pitchFamily="2" charset="2"/>
                <a:buChar char="Ø"/>
              </a:pPr>
              <a:endParaRPr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gn="just">
                <a:buFont typeface="Wingdings" panose="05000000000000000000" pitchFamily="2" charset="2"/>
                <a:buChar char="Ø"/>
              </a:pPr>
              <a:r>
                <a:rPr lang="ja-JP" altLang="en-US" dirty="0">
                  <a:latin typeface="メイリオ" panose="020B0604030504040204" pitchFamily="50" charset="-128"/>
                  <a:ea typeface="メイリオ" panose="020B0604030504040204" pitchFamily="50" charset="-128"/>
                  <a:cs typeface="メイリオ" panose="020B0604030504040204" pitchFamily="50" charset="-128"/>
                </a:rPr>
                <a:t>　新型コロナウイルス感染症の感染拡大に伴い、オンラインでの味噌蔵見学や自宅で味噌を作れる味噌仕込みセットを用いた味噌づくり体験を実施</a:t>
              </a:r>
            </a:p>
            <a:p>
              <a:pPr marL="171450" indent="-171450" algn="just">
                <a:buFont typeface="Wingdings" panose="05000000000000000000" pitchFamily="2" charset="2"/>
                <a:buChar char="Ø"/>
              </a:pPr>
              <a:endParaRPr lang="en-US" altLang="ja-JP" b="1"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gn="just">
                <a:buFont typeface="Wingdings" panose="05000000000000000000" pitchFamily="2" charset="2"/>
                <a:buChar char="Ø"/>
              </a:pPr>
              <a:endParaRPr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gn="just">
                <a:buFont typeface="Wingdings" panose="05000000000000000000" pitchFamily="2" charset="2"/>
                <a:buChar char="Ø"/>
              </a:pPr>
              <a:endParaRPr lang="en-US" altLang="ja-JP" dirty="0">
                <a:latin typeface="メイリオ" panose="020B0604030504040204" pitchFamily="50" charset="-128"/>
                <a:ea typeface="メイリオ" panose="020B0604030504040204" pitchFamily="50" charset="-128"/>
                <a:cs typeface="メイリオ" panose="020B0604030504040204" pitchFamily="50" charset="-128"/>
              </a:endParaRPr>
            </a:p>
          </p:txBody>
        </p:sp>
      </p:grpSp>
      <p:sp>
        <p:nvSpPr>
          <p:cNvPr id="20" name="スライド番号プレースホルダー 1">
            <a:extLst>
              <a:ext uri="{FF2B5EF4-FFF2-40B4-BE49-F238E27FC236}">
                <a16:creationId xmlns:a16="http://schemas.microsoft.com/office/drawing/2014/main" id="{CABF4CFA-0E76-412F-AB73-0C273FF5F605}"/>
              </a:ext>
            </a:extLst>
          </p:cNvPr>
          <p:cNvSpPr txBox="1">
            <a:spLocks/>
          </p:cNvSpPr>
          <p:nvPr/>
        </p:nvSpPr>
        <p:spPr>
          <a:xfrm>
            <a:off x="9561512" y="6525344"/>
            <a:ext cx="288000" cy="288000"/>
          </a:xfrm>
          <a:prstGeom prst="rect">
            <a:avLst/>
          </a:prstGeom>
          <a:solidFill>
            <a:sysClr val="window" lastClr="FFFFFF"/>
          </a:solidFill>
          <a:ln w="19050" cap="flat" cmpd="sng" algn="ctr">
            <a:solidFill>
              <a:srgbClr val="5B9BD5"/>
            </a:solidFill>
            <a:prstDash val="solid"/>
            <a:bevel/>
          </a:ln>
          <a:effectLst/>
        </p:spPr>
        <p:txBody>
          <a:bodyPr vert="horz" lIns="0" tIns="0" rIns="0" bIns="0" rtlCol="0" anchor="ctr">
            <a:normAutofit/>
          </a:bodyPr>
          <a:lstStyle>
            <a:defPPr>
              <a:defRPr lang="en-US"/>
            </a:defPPr>
            <a:lvl1pPr marL="0" algn="ctr" defTabSz="457200" rtl="0" eaLnBrk="1" latinLnBrk="0" hangingPunct="1">
              <a:defRPr sz="1200" b="1" kern="1200">
                <a:solidFill>
                  <a:schemeClr val="tx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E19FEFA5-F69B-4463-85F3-6BA87B34B307}" type="slidenum">
              <a:rPr kumimoji="1" lang="ja-JP" altLang="en-US" sz="1200" b="1" i="0" u="none" strike="noStrike" kern="1200" cap="none" spc="0" normalizeH="0" baseline="0" noProof="0" smtClean="0">
                <a:ln>
                  <a:noFill/>
                </a:ln>
                <a:solidFill>
                  <a:prstClr val="black"/>
                </a:solidFill>
                <a:effectLst/>
                <a:uLnTx/>
                <a:uFillTx/>
                <a:latin typeface="Calibri" panose="020F0502020204030204"/>
                <a:ea typeface="游ゴシック" panose="020B0400000000000000" pitchFamily="50" charset="-128"/>
                <a:cs typeface="+mn-cs"/>
              </a:rPr>
              <a:pPr marL="0" marR="0" lvl="0" indent="0" algn="ctr" defTabSz="457200" rtl="0" eaLnBrk="1" fontAlgn="auto" latinLnBrk="0" hangingPunct="1">
                <a:lnSpc>
                  <a:spcPct val="100000"/>
                </a:lnSpc>
                <a:spcBef>
                  <a:spcPts val="0"/>
                </a:spcBef>
                <a:spcAft>
                  <a:spcPts val="0"/>
                </a:spcAft>
                <a:buClrTx/>
                <a:buSzTx/>
                <a:buFontTx/>
                <a:buNone/>
                <a:tabLst/>
                <a:defRPr/>
              </a:pPr>
              <a:t>16</a:t>
            </a:fld>
            <a:endParaRPr kumimoji="1" lang="ja-JP" altLang="en-US" sz="12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9609011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グループ化 19">
            <a:extLst>
              <a:ext uri="{FF2B5EF4-FFF2-40B4-BE49-F238E27FC236}">
                <a16:creationId xmlns:a16="http://schemas.microsoft.com/office/drawing/2014/main" id="{E0045E4D-2617-4C4D-980D-819E69EC2D0F}"/>
              </a:ext>
            </a:extLst>
          </p:cNvPr>
          <p:cNvGrpSpPr/>
          <p:nvPr/>
        </p:nvGrpSpPr>
        <p:grpSpPr>
          <a:xfrm>
            <a:off x="99915" y="404664"/>
            <a:ext cx="9706170" cy="6111850"/>
            <a:chOff x="76460" y="615755"/>
            <a:chExt cx="9629068" cy="5996222"/>
          </a:xfrm>
        </p:grpSpPr>
        <p:sp>
          <p:nvSpPr>
            <p:cNvPr id="22" name="正方形/長方形 21">
              <a:extLst>
                <a:ext uri="{FF2B5EF4-FFF2-40B4-BE49-F238E27FC236}">
                  <a16:creationId xmlns:a16="http://schemas.microsoft.com/office/drawing/2014/main" id="{1DA935CB-2705-4D75-8154-D7F093310834}"/>
                </a:ext>
              </a:extLst>
            </p:cNvPr>
            <p:cNvSpPr/>
            <p:nvPr/>
          </p:nvSpPr>
          <p:spPr>
            <a:xfrm>
              <a:off x="79688" y="615755"/>
              <a:ext cx="9625840" cy="5996222"/>
            </a:xfrm>
            <a:prstGeom prst="rect">
              <a:avLst/>
            </a:prstGeom>
            <a:noFill/>
            <a:ln w="28575" cap="flat" cmpd="sng" algn="ctr">
              <a:solidFill>
                <a:srgbClr val="FFC000"/>
              </a:solidFill>
              <a:prstDash val="solid"/>
            </a:ln>
            <a:effectLst/>
          </p:spPr>
          <p:txBody>
            <a:bodyPr rtlCol="0" anchor="ctr"/>
            <a:lstStyle/>
            <a:p>
              <a:pPr algn="ctr">
                <a:defRPr/>
              </a:pPr>
              <a:endParaRPr kumimoji="0" lang="ja-JP" altLang="en-US" kern="0" dirty="0">
                <a:solidFill>
                  <a:srgbClr val="FF5050"/>
                </a:solidFill>
              </a:endParaRPr>
            </a:p>
          </p:txBody>
        </p:sp>
        <p:sp>
          <p:nvSpPr>
            <p:cNvPr id="23" name="正方形/長方形 22">
              <a:extLst>
                <a:ext uri="{FF2B5EF4-FFF2-40B4-BE49-F238E27FC236}">
                  <a16:creationId xmlns:a16="http://schemas.microsoft.com/office/drawing/2014/main" id="{04C43CF0-FC9E-4C97-98DD-4DEB9E3774A1}"/>
                </a:ext>
              </a:extLst>
            </p:cNvPr>
            <p:cNvSpPr/>
            <p:nvPr/>
          </p:nvSpPr>
          <p:spPr>
            <a:xfrm>
              <a:off x="76460" y="615755"/>
              <a:ext cx="1132124" cy="523614"/>
            </a:xfrm>
            <a:prstGeom prst="rect">
              <a:avLst/>
            </a:prstGeom>
            <a:solidFill>
              <a:srgbClr val="FF9933"/>
            </a:solidFill>
            <a:ln w="28575" cap="flat" cmpd="sng" algn="ctr">
              <a:solidFill>
                <a:srgbClr val="FFC000"/>
              </a:solidFill>
              <a:prstDash val="solid"/>
            </a:ln>
            <a:effectLst/>
          </p:spPr>
          <p:txBody>
            <a:bodyPr tIns="72000" rtlCol="0" anchor="ctr"/>
            <a:lstStyle/>
            <a:p>
              <a:pPr>
                <a:defRPr/>
              </a:pPr>
              <a:r>
                <a:rPr kumimoji="0" lang="ja-JP" altLang="en-US" sz="2000" b="1" kern="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コラム　</a:t>
              </a:r>
            </a:p>
          </p:txBody>
        </p:sp>
        <p:sp>
          <p:nvSpPr>
            <p:cNvPr id="28" name="正方形/長方形 27">
              <a:extLst>
                <a:ext uri="{FF2B5EF4-FFF2-40B4-BE49-F238E27FC236}">
                  <a16:creationId xmlns:a16="http://schemas.microsoft.com/office/drawing/2014/main" id="{3B840840-8850-4238-9ABD-557973289FB2}"/>
                </a:ext>
              </a:extLst>
            </p:cNvPr>
            <p:cNvSpPr/>
            <p:nvPr/>
          </p:nvSpPr>
          <p:spPr>
            <a:xfrm>
              <a:off x="1208584" y="615755"/>
              <a:ext cx="8496944" cy="523614"/>
            </a:xfrm>
            <a:prstGeom prst="rect">
              <a:avLst/>
            </a:prstGeom>
            <a:noFill/>
            <a:ln w="28575" cap="flat" cmpd="sng" algn="ctr">
              <a:solidFill>
                <a:srgbClr val="FFC000"/>
              </a:solidFill>
              <a:prstDash val="solid"/>
            </a:ln>
            <a:effectLst/>
          </p:spPr>
          <p:txBody>
            <a:bodyPr tIns="108000" bIns="0" rtlCol="0" anchor="ctr"/>
            <a:lstStyle/>
            <a:p>
              <a:pPr>
                <a:defRPr/>
              </a:pPr>
              <a:r>
                <a:rPr kumimoji="0" lang="ja-JP" altLang="en-US" b="1" kern="0" dirty="0">
                  <a:latin typeface="メイリオ" panose="020B0604030504040204" pitchFamily="50" charset="-128"/>
                  <a:ea typeface="メイリオ" panose="020B0604030504040204" pitchFamily="50" charset="-128"/>
                  <a:cs typeface="メイリオ" panose="020B0604030504040204" pitchFamily="50" charset="-128"/>
                </a:rPr>
                <a:t>日本の伝統的な主食「ごはん」</a:t>
              </a:r>
            </a:p>
          </p:txBody>
        </p:sp>
      </p:grpSp>
      <p:sp>
        <p:nvSpPr>
          <p:cNvPr id="17" name="テキスト ボックス 16">
            <a:extLst>
              <a:ext uri="{FF2B5EF4-FFF2-40B4-BE49-F238E27FC236}">
                <a16:creationId xmlns:a16="http://schemas.microsoft.com/office/drawing/2014/main" id="{0B598188-029B-4245-8F09-6B118D106B15}"/>
              </a:ext>
            </a:extLst>
          </p:cNvPr>
          <p:cNvSpPr txBox="1"/>
          <p:nvPr/>
        </p:nvSpPr>
        <p:spPr>
          <a:xfrm>
            <a:off x="273820" y="1432097"/>
            <a:ext cx="5991003" cy="5262979"/>
          </a:xfrm>
          <a:prstGeom prst="rect">
            <a:avLst/>
          </a:prstGeom>
          <a:noFill/>
        </p:spPr>
        <p:txBody>
          <a:bodyPr wrap="square" lIns="0" tIns="0" rIns="0" bIns="0" rtlCol="0">
            <a:spAutoFit/>
          </a:bodyPr>
          <a:lstStyle/>
          <a:p>
            <a:pPr marL="171450" indent="-171450" algn="just">
              <a:buFont typeface="Wingdings" panose="05000000000000000000" pitchFamily="2" charset="2"/>
              <a:buChar char="Ø"/>
            </a:pPr>
            <a:r>
              <a:rPr lang="ja-JP" altLang="en-US" dirty="0">
                <a:latin typeface="メイリオ" panose="020B0604030504040204" pitchFamily="50" charset="-128"/>
                <a:ea typeface="メイリオ" panose="020B0604030504040204" pitchFamily="50" charset="-128"/>
                <a:cs typeface="メイリオ" panose="020B0604030504040204" pitchFamily="50" charset="-128"/>
              </a:rPr>
              <a:t>　古くから主食として食べられてきた「ごはん」を食べる頻度が高い人は、栄養バランスに配慮した食事（主食・主菜・副菜を組み合わせた食事）を１日２回以上ほぼ毎日食べている人が多い。</a:t>
            </a:r>
            <a:endParaRPr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gn="just">
              <a:buFont typeface="Wingdings" panose="05000000000000000000" pitchFamily="2" charset="2"/>
              <a:buChar char="Ø"/>
            </a:pPr>
            <a:endParaRPr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gn="just">
              <a:buFont typeface="Wingdings" panose="05000000000000000000" pitchFamily="2" charset="2"/>
              <a:buChar char="Ø"/>
            </a:pPr>
            <a:endParaRPr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gn="just">
              <a:buFont typeface="Wingdings" panose="05000000000000000000" pitchFamily="2" charset="2"/>
              <a:buChar char="Ø"/>
            </a:pPr>
            <a:r>
              <a:rPr lang="ja-JP" altLang="en-US" dirty="0">
                <a:latin typeface="メイリオ" panose="020B0604030504040204" pitchFamily="50" charset="-128"/>
                <a:ea typeface="メイリオ" panose="020B0604030504040204" pitchFamily="50" charset="-128"/>
                <a:cs typeface="メイリオ" panose="020B0604030504040204" pitchFamily="50" charset="-128"/>
              </a:rPr>
              <a:t>　農林水産省は</a:t>
            </a:r>
            <a:r>
              <a:rPr lang="en-US" altLang="ja-JP" dirty="0">
                <a:latin typeface="メイリオ" panose="020B0604030504040204" pitchFamily="50" charset="-128"/>
                <a:ea typeface="メイリオ" panose="020B0604030504040204" pitchFamily="50" charset="-128"/>
                <a:cs typeface="メイリオ" panose="020B0604030504040204" pitchFamily="50" charset="-128"/>
              </a:rPr>
              <a:t>2020</a:t>
            </a:r>
            <a:r>
              <a:rPr lang="ja-JP" altLang="en-US" dirty="0">
                <a:latin typeface="メイリオ" panose="020B0604030504040204" pitchFamily="50" charset="-128"/>
                <a:ea typeface="メイリオ" panose="020B0604030504040204" pitchFamily="50" charset="-128"/>
                <a:cs typeface="メイリオ" panose="020B0604030504040204" pitchFamily="50" charset="-128"/>
              </a:rPr>
              <a:t>年２月から３月に米の消費動向に関する調査を実施。５年前と比べた自身の米の消費量について、「減ってきている」と回答した人は「増えてきている」と回答した人の２倍</a:t>
            </a:r>
            <a:endParaRPr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gn="just">
              <a:buFont typeface="Wingdings" panose="05000000000000000000" pitchFamily="2" charset="2"/>
              <a:buChar char="Ø"/>
            </a:pPr>
            <a:endParaRPr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gn="just">
              <a:buFont typeface="Wingdings" panose="05000000000000000000" pitchFamily="2" charset="2"/>
              <a:buChar char="Ø"/>
            </a:pPr>
            <a:endParaRPr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gn="just">
              <a:buFont typeface="Wingdings" panose="05000000000000000000" pitchFamily="2" charset="2"/>
              <a:buChar char="Ø"/>
            </a:pPr>
            <a:r>
              <a:rPr lang="ja-JP" altLang="en-US" dirty="0">
                <a:latin typeface="メイリオ" panose="020B0604030504040204" pitchFamily="50" charset="-128"/>
                <a:ea typeface="メイリオ" panose="020B0604030504040204" pitchFamily="50" charset="-128"/>
                <a:cs typeface="メイリオ" panose="020B0604030504040204" pitchFamily="50" charset="-128"/>
              </a:rPr>
              <a:t>　農林水産省では、</a:t>
            </a:r>
            <a:r>
              <a:rPr lang="en-US" altLang="ja-JP" dirty="0">
                <a:latin typeface="メイリオ" panose="020B0604030504040204" pitchFamily="50" charset="-128"/>
                <a:ea typeface="メイリオ" panose="020B0604030504040204" pitchFamily="50" charset="-128"/>
                <a:cs typeface="メイリオ" panose="020B0604030504040204" pitchFamily="50" charset="-128"/>
              </a:rPr>
              <a:t>2018</a:t>
            </a:r>
            <a:r>
              <a:rPr lang="ja-JP" altLang="en-US" dirty="0">
                <a:latin typeface="メイリオ" panose="020B0604030504040204" pitchFamily="50" charset="-128"/>
                <a:ea typeface="メイリオ" panose="020B0604030504040204" pitchFamily="50" charset="-128"/>
                <a:cs typeface="メイリオ" panose="020B0604030504040204" pitchFamily="50" charset="-128"/>
              </a:rPr>
              <a:t>年から米の消費拡大を応援する</a:t>
            </a:r>
            <a:r>
              <a:rPr lang="ja-JP" altLang="en-US" b="1" dirty="0">
                <a:latin typeface="メイリオ" panose="020B0604030504040204" pitchFamily="50" charset="-128"/>
                <a:ea typeface="メイリオ" panose="020B0604030504040204" pitchFamily="50" charset="-128"/>
                <a:cs typeface="メイリオ" panose="020B0604030504040204" pitchFamily="50" charset="-128"/>
              </a:rPr>
              <a:t>「やっぱりごはんでしょ！」運動</a:t>
            </a:r>
            <a:r>
              <a:rPr lang="ja-JP" altLang="en-US" dirty="0">
                <a:latin typeface="メイリオ" panose="020B0604030504040204" pitchFamily="50" charset="-128"/>
                <a:ea typeface="メイリオ" panose="020B0604030504040204" pitchFamily="50" charset="-128"/>
                <a:cs typeface="メイリオ" panose="020B0604030504040204" pitchFamily="50" charset="-128"/>
              </a:rPr>
              <a:t>を展開。ごはん食による栄養バランス改善の効果やごはんレシピに関する情報をウェブサイトで紹介。ＳＮＳも駆使し、企業・団体等と連携して情報発信</a:t>
            </a:r>
            <a:endParaRPr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gn="just">
              <a:buFont typeface="Wingdings" panose="05000000000000000000" pitchFamily="2" charset="2"/>
              <a:buChar char="Ø"/>
            </a:pPr>
            <a:endParaRPr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gn="just">
              <a:buFont typeface="Wingdings" panose="05000000000000000000" pitchFamily="2" charset="2"/>
              <a:buChar char="Ø"/>
            </a:pPr>
            <a:endParaRPr lang="en-US" altLang="ja-JP"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9" name="テキスト ボックス 28">
            <a:extLst>
              <a:ext uri="{FF2B5EF4-FFF2-40B4-BE49-F238E27FC236}">
                <a16:creationId xmlns:a16="http://schemas.microsoft.com/office/drawing/2014/main" id="{5B0214F1-4B76-4BCE-8C87-7485DC839C7F}"/>
              </a:ext>
            </a:extLst>
          </p:cNvPr>
          <p:cNvSpPr txBox="1"/>
          <p:nvPr/>
        </p:nvSpPr>
        <p:spPr>
          <a:xfrm>
            <a:off x="6422906" y="3049872"/>
            <a:ext cx="3454792" cy="246221"/>
          </a:xfrm>
          <a:prstGeom prst="rect">
            <a:avLst/>
          </a:prstGeom>
          <a:noFill/>
        </p:spPr>
        <p:txBody>
          <a:bodyPr wrap="none" rtlCol="0">
            <a:spAutoFit/>
          </a:bodyPr>
          <a:lstStyle/>
          <a:p>
            <a:r>
              <a:rPr kumimoji="1" lang="ja-JP" altLang="en-US" sz="1000" dirty="0">
                <a:latin typeface="メイリオ" panose="020B0604030504040204" pitchFamily="50" charset="-128"/>
                <a:ea typeface="メイリオ" panose="020B0604030504040204" pitchFamily="50" charset="-128"/>
              </a:rPr>
              <a:t>資料：農林水産省　</a:t>
            </a:r>
            <a:r>
              <a:rPr kumimoji="1" lang="en-US" altLang="ja-JP" sz="1000" dirty="0">
                <a:latin typeface="メイリオ" panose="020B0604030504040204" pitchFamily="50" charset="-128"/>
                <a:ea typeface="メイリオ" panose="020B0604030504040204" pitchFamily="50" charset="-128"/>
              </a:rPr>
              <a:t>2020</a:t>
            </a:r>
            <a:r>
              <a:rPr kumimoji="1" lang="ja-JP" altLang="en-US" sz="1000" dirty="0">
                <a:latin typeface="メイリオ" panose="020B0604030504040204" pitchFamily="50" charset="-128"/>
                <a:ea typeface="メイリオ" panose="020B0604030504040204" pitchFamily="50" charset="-128"/>
              </a:rPr>
              <a:t>年度「食育に関する意識調査」</a:t>
            </a:r>
          </a:p>
        </p:txBody>
      </p:sp>
      <p:sp>
        <p:nvSpPr>
          <p:cNvPr id="34" name="テキスト ボックス 33">
            <a:extLst>
              <a:ext uri="{FF2B5EF4-FFF2-40B4-BE49-F238E27FC236}">
                <a16:creationId xmlns:a16="http://schemas.microsoft.com/office/drawing/2014/main" id="{CB4A536C-B63C-4A77-AC8B-706793A062B7}"/>
              </a:ext>
            </a:extLst>
          </p:cNvPr>
          <p:cNvSpPr txBox="1"/>
          <p:nvPr/>
        </p:nvSpPr>
        <p:spPr>
          <a:xfrm>
            <a:off x="6462164" y="5199003"/>
            <a:ext cx="3454792" cy="246221"/>
          </a:xfrm>
          <a:prstGeom prst="rect">
            <a:avLst/>
          </a:prstGeom>
          <a:noFill/>
        </p:spPr>
        <p:txBody>
          <a:bodyPr wrap="square" rtlCol="0">
            <a:spAutoFit/>
          </a:bodyPr>
          <a:lstStyle/>
          <a:p>
            <a:r>
              <a:rPr kumimoji="1" lang="ja-JP" altLang="en-US" sz="1000" dirty="0">
                <a:latin typeface="メイリオ" panose="020B0604030504040204" pitchFamily="50" charset="-128"/>
                <a:ea typeface="メイリオ" panose="020B0604030504040204" pitchFamily="50" charset="-128"/>
              </a:rPr>
              <a:t>農林水産省　ウェブサイト「やっぱりごはんでしょ！」</a:t>
            </a:r>
          </a:p>
        </p:txBody>
      </p:sp>
      <p:pic>
        <p:nvPicPr>
          <p:cNvPr id="14" name="図 13" descr="QR コード&#10;&#10;自動的に生成された説明">
            <a:extLst>
              <a:ext uri="{FF2B5EF4-FFF2-40B4-BE49-F238E27FC236}">
                <a16:creationId xmlns:a16="http://schemas.microsoft.com/office/drawing/2014/main" id="{2C63FB8F-6A01-4F7B-88C5-99332BA26A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96833" y="5469805"/>
            <a:ext cx="1008886" cy="1008886"/>
          </a:xfrm>
          <a:prstGeom prst="rect">
            <a:avLst/>
          </a:prstGeom>
        </p:spPr>
      </p:pic>
      <p:sp>
        <p:nvSpPr>
          <p:cNvPr id="19" name="テキスト ボックス 18">
            <a:extLst>
              <a:ext uri="{FF2B5EF4-FFF2-40B4-BE49-F238E27FC236}">
                <a16:creationId xmlns:a16="http://schemas.microsoft.com/office/drawing/2014/main" id="{C91E4847-BC51-47EB-AC4E-40C032CAF456}"/>
              </a:ext>
            </a:extLst>
          </p:cNvPr>
          <p:cNvSpPr txBox="1"/>
          <p:nvPr/>
        </p:nvSpPr>
        <p:spPr>
          <a:xfrm>
            <a:off x="6517704" y="1001210"/>
            <a:ext cx="3167144" cy="430887"/>
          </a:xfrm>
          <a:prstGeom prst="rect">
            <a:avLst/>
          </a:prstGeom>
          <a:noFill/>
        </p:spPr>
        <p:txBody>
          <a:bodyPr wrap="square" rtlCol="0">
            <a:spAutoFit/>
          </a:bodyPr>
          <a:lstStyle/>
          <a:p>
            <a:pPr algn="ctr"/>
            <a:r>
              <a:rPr lang="ja-JP" altLang="en-US" sz="1100" dirty="0">
                <a:latin typeface="メイリオ" panose="020B0604030504040204" pitchFamily="50" charset="-128"/>
                <a:ea typeface="メイリオ" panose="020B0604030504040204" pitchFamily="50" charset="-128"/>
              </a:rPr>
              <a:t>ごはんを食べる頻度と栄養バランスに配慮した</a:t>
            </a:r>
            <a:endParaRPr lang="en-US" altLang="ja-JP" sz="1100" dirty="0">
              <a:latin typeface="メイリオ" panose="020B0604030504040204" pitchFamily="50" charset="-128"/>
              <a:ea typeface="メイリオ" panose="020B0604030504040204" pitchFamily="50" charset="-128"/>
            </a:endParaRPr>
          </a:p>
          <a:p>
            <a:pPr algn="ctr"/>
            <a:r>
              <a:rPr lang="ja-JP" altLang="en-US" sz="1100" dirty="0">
                <a:latin typeface="メイリオ" panose="020B0604030504040204" pitchFamily="50" charset="-128"/>
                <a:ea typeface="メイリオ" panose="020B0604030504040204" pitchFamily="50" charset="-128"/>
              </a:rPr>
              <a:t>食事を食べる頻度との関連</a:t>
            </a:r>
            <a:endParaRPr kumimoji="1" lang="ja-JP" altLang="en-US" sz="1100" dirty="0">
              <a:latin typeface="メイリオ" panose="020B0604030504040204" pitchFamily="50" charset="-128"/>
              <a:ea typeface="メイリオ" panose="020B0604030504040204" pitchFamily="50" charset="-128"/>
            </a:endParaRPr>
          </a:p>
        </p:txBody>
      </p:sp>
      <p:pic>
        <p:nvPicPr>
          <p:cNvPr id="25" name="図 24">
            <a:extLst>
              <a:ext uri="{FF2B5EF4-FFF2-40B4-BE49-F238E27FC236}">
                <a16:creationId xmlns:a16="http://schemas.microsoft.com/office/drawing/2014/main" id="{25A73789-D2D3-4E4B-9277-7640156FF2AF}"/>
              </a:ext>
            </a:extLst>
          </p:cNvPr>
          <p:cNvPicPr>
            <a:picLocks noChangeAspect="1"/>
          </p:cNvPicPr>
          <p:nvPr/>
        </p:nvPicPr>
        <p:blipFill>
          <a:blip r:embed="rId4"/>
          <a:stretch>
            <a:fillRect/>
          </a:stretch>
        </p:blipFill>
        <p:spPr>
          <a:xfrm>
            <a:off x="6495426" y="1409946"/>
            <a:ext cx="3189422" cy="1659014"/>
          </a:xfrm>
          <a:prstGeom prst="rect">
            <a:avLst/>
          </a:prstGeom>
        </p:spPr>
      </p:pic>
      <p:sp>
        <p:nvSpPr>
          <p:cNvPr id="16" name="スライド番号プレースホルダー 1">
            <a:extLst>
              <a:ext uri="{FF2B5EF4-FFF2-40B4-BE49-F238E27FC236}">
                <a16:creationId xmlns:a16="http://schemas.microsoft.com/office/drawing/2014/main" id="{FD7BFE50-EE51-4CF5-87B7-4950F390850E}"/>
              </a:ext>
            </a:extLst>
          </p:cNvPr>
          <p:cNvSpPr txBox="1">
            <a:spLocks/>
          </p:cNvSpPr>
          <p:nvPr/>
        </p:nvSpPr>
        <p:spPr>
          <a:xfrm>
            <a:off x="9561512" y="6525344"/>
            <a:ext cx="288000" cy="288000"/>
          </a:xfrm>
          <a:prstGeom prst="rect">
            <a:avLst/>
          </a:prstGeom>
          <a:solidFill>
            <a:sysClr val="window" lastClr="FFFFFF"/>
          </a:solidFill>
          <a:ln w="19050" cap="flat" cmpd="sng" algn="ctr">
            <a:solidFill>
              <a:srgbClr val="5B9BD5"/>
            </a:solidFill>
            <a:prstDash val="solid"/>
            <a:bevel/>
          </a:ln>
          <a:effectLst/>
        </p:spPr>
        <p:txBody>
          <a:bodyPr vert="horz" lIns="0" tIns="0" rIns="0" bIns="0" rtlCol="0" anchor="ctr">
            <a:normAutofit/>
          </a:bodyPr>
          <a:lstStyle>
            <a:defPPr>
              <a:defRPr lang="en-US"/>
            </a:defPPr>
            <a:lvl1pPr marL="0" algn="ctr" defTabSz="457200" rtl="0" eaLnBrk="1" latinLnBrk="0" hangingPunct="1">
              <a:defRPr sz="1200" b="1" kern="1200">
                <a:solidFill>
                  <a:schemeClr val="tx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E19FEFA5-F69B-4463-85F3-6BA87B34B307}" type="slidenum">
              <a:rPr kumimoji="1" lang="ja-JP" altLang="en-US" sz="1200" b="1" i="0" u="none" strike="noStrike" kern="1200" cap="none" spc="0" normalizeH="0" baseline="0" noProof="0" smtClean="0">
                <a:ln>
                  <a:noFill/>
                </a:ln>
                <a:solidFill>
                  <a:prstClr val="black"/>
                </a:solidFill>
                <a:effectLst/>
                <a:uLnTx/>
                <a:uFillTx/>
                <a:latin typeface="Calibri" panose="020F0502020204030204"/>
                <a:ea typeface="游ゴシック" panose="020B0400000000000000" pitchFamily="50" charset="-128"/>
                <a:cs typeface="+mn-cs"/>
              </a:rPr>
              <a:pPr marL="0" marR="0" lvl="0" indent="0" algn="ctr" defTabSz="457200" rtl="0" eaLnBrk="1" fontAlgn="auto" latinLnBrk="0" hangingPunct="1">
                <a:lnSpc>
                  <a:spcPct val="100000"/>
                </a:lnSpc>
                <a:spcBef>
                  <a:spcPts val="0"/>
                </a:spcBef>
                <a:spcAft>
                  <a:spcPts val="0"/>
                </a:spcAft>
                <a:buClrTx/>
                <a:buSzTx/>
                <a:buFontTx/>
                <a:buNone/>
                <a:tabLst/>
                <a:defRPr/>
              </a:pPr>
              <a:t>17</a:t>
            </a:fld>
            <a:endParaRPr kumimoji="1" lang="ja-JP" altLang="en-US" sz="12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pic>
        <p:nvPicPr>
          <p:cNvPr id="3" name="図 2">
            <a:extLst>
              <a:ext uri="{FF2B5EF4-FFF2-40B4-BE49-F238E27FC236}">
                <a16:creationId xmlns:a16="http://schemas.microsoft.com/office/drawing/2014/main" id="{6907AF93-AE0C-495B-9C68-72FBE77F6A49}"/>
              </a:ext>
            </a:extLst>
          </p:cNvPr>
          <p:cNvPicPr>
            <a:picLocks noChangeAspect="1"/>
          </p:cNvPicPr>
          <p:nvPr/>
        </p:nvPicPr>
        <p:blipFill>
          <a:blip r:embed="rId5"/>
          <a:stretch>
            <a:fillRect/>
          </a:stretch>
        </p:blipFill>
        <p:spPr>
          <a:xfrm>
            <a:off x="7098419" y="3320673"/>
            <a:ext cx="1983435" cy="1853749"/>
          </a:xfrm>
          <a:prstGeom prst="rect">
            <a:avLst/>
          </a:prstGeom>
        </p:spPr>
      </p:pic>
    </p:spTree>
    <p:extLst>
      <p:ext uri="{BB962C8B-B14F-4D97-AF65-F5344CB8AC3E}">
        <p14:creationId xmlns:p14="http://schemas.microsoft.com/office/powerpoint/2010/main" val="2197260445"/>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2812</Words>
  <Application>Microsoft Office PowerPoint</Application>
  <PresentationFormat>A4 210 x 297 mm</PresentationFormat>
  <Paragraphs>223</Paragraphs>
  <Slides>18</Slides>
  <Notes>5</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18</vt:i4>
      </vt:variant>
    </vt:vector>
  </HeadingPairs>
  <TitlesOfParts>
    <vt:vector size="26" baseType="lpstr">
      <vt:lpstr>HGPｺﾞｼｯｸM</vt:lpstr>
      <vt:lpstr>HG丸ｺﾞｼｯｸM-PRO</vt:lpstr>
      <vt:lpstr>ＭＳ ゴシック</vt:lpstr>
      <vt:lpstr>メイリオ</vt:lpstr>
      <vt:lpstr>Arial</vt:lpstr>
      <vt:lpstr>Calibri</vt:lpstr>
      <vt:lpstr>Wingdings</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2021-09-28T04:25:00Z</dcterms:created>
  <dcterms:modified xsi:type="dcterms:W3CDTF">2021-09-29T23:35:54Z</dcterms:modified>
</cp:coreProperties>
</file>