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84" r:id="rId1"/>
    <p:sldMasterId id="2147483696" r:id="rId2"/>
    <p:sldMasterId id="2147483708" r:id="rId3"/>
  </p:sldMasterIdLst>
  <p:notesMasterIdLst>
    <p:notesMasterId r:id="rId26"/>
  </p:notesMasterIdLst>
  <p:handoutMasterIdLst>
    <p:handoutMasterId r:id="rId27"/>
  </p:handoutMasterIdLst>
  <p:sldIdLst>
    <p:sldId id="4473" r:id="rId4"/>
    <p:sldId id="506" r:id="rId5"/>
    <p:sldId id="511" r:id="rId6"/>
    <p:sldId id="512" r:id="rId7"/>
    <p:sldId id="586" r:id="rId8"/>
    <p:sldId id="587" r:id="rId9"/>
    <p:sldId id="359" r:id="rId10"/>
    <p:sldId id="319" r:id="rId11"/>
    <p:sldId id="576" r:id="rId12"/>
    <p:sldId id="575" r:id="rId13"/>
    <p:sldId id="588" r:id="rId14"/>
    <p:sldId id="574" r:id="rId15"/>
    <p:sldId id="589" r:id="rId16"/>
    <p:sldId id="590" r:id="rId17"/>
    <p:sldId id="591" r:id="rId18"/>
    <p:sldId id="592" r:id="rId19"/>
    <p:sldId id="593" r:id="rId20"/>
    <p:sldId id="595" r:id="rId21"/>
    <p:sldId id="594" r:id="rId22"/>
    <p:sldId id="596" r:id="rId23"/>
    <p:sldId id="597" r:id="rId24"/>
    <p:sldId id="598" r:id="rId25"/>
  </p:sldIdLst>
  <p:sldSz cx="9906000" cy="6858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13" userDrawn="1">
          <p15:clr>
            <a:srgbClr val="A4A3A4"/>
          </p15:clr>
        </p15:guide>
        <p15:guide id="2" pos="2167" userDrawn="1">
          <p15:clr>
            <a:srgbClr val="A4A3A4"/>
          </p15:clr>
        </p15:guide>
        <p15:guide id="3" orient="horz" pos="2341" userDrawn="1">
          <p15:clr>
            <a:srgbClr val="A4A3A4"/>
          </p15:clr>
        </p15:guide>
        <p15:guide id="4" pos="3120">
          <p15:clr>
            <a:srgbClr val="A4A3A4"/>
          </p15:clr>
        </p15:guide>
        <p15:guide id="6" orient="horz" pos="2205" userDrawn="1">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B7B9"/>
    <a:srgbClr val="B2D88A"/>
    <a:srgbClr val="FF99CC"/>
    <a:srgbClr val="FFCCFF"/>
    <a:srgbClr val="FFFFCC"/>
    <a:srgbClr val="FFF5E0"/>
    <a:srgbClr val="00FF00"/>
    <a:srgbClr val="FF00FF"/>
    <a:srgbClr val="FFF2CC"/>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44" autoAdjust="0"/>
    <p:restoredTop sz="86396" autoAdjust="0"/>
  </p:normalViewPr>
  <p:slideViewPr>
    <p:cSldViewPr>
      <p:cViewPr varScale="1">
        <p:scale>
          <a:sx n="73" d="100"/>
          <a:sy n="73" d="100"/>
        </p:scale>
        <p:origin x="60" y="672"/>
      </p:cViewPr>
      <p:guideLst>
        <p:guide orient="horz" pos="3113"/>
        <p:guide pos="2167"/>
        <p:guide orient="horz" pos="2341"/>
        <p:guide pos="3120"/>
        <p:guide orient="horz" pos="2205"/>
      </p:guideLst>
    </p:cSldViewPr>
  </p:slideViewPr>
  <p:outlineViewPr>
    <p:cViewPr>
      <p:scale>
        <a:sx n="33" d="100"/>
        <a:sy n="33" d="100"/>
      </p:scale>
      <p:origin x="0" y="1440"/>
    </p:cViewPr>
  </p:outlineViewPr>
  <p:notesTextViewPr>
    <p:cViewPr>
      <p:scale>
        <a:sx n="100" d="100"/>
        <a:sy n="100" d="100"/>
      </p:scale>
      <p:origin x="0" y="0"/>
    </p:cViewPr>
  </p:notesTextViewPr>
  <p:sorterViewPr>
    <p:cViewPr varScale="1">
      <p:scale>
        <a:sx n="100" d="100"/>
        <a:sy n="100" d="100"/>
      </p:scale>
      <p:origin x="0" y="-756"/>
    </p:cViewPr>
  </p:sorterViewPr>
  <p:notesViewPr>
    <p:cSldViewPr showGuides="1">
      <p:cViewPr varScale="1">
        <p:scale>
          <a:sx n="81" d="100"/>
          <a:sy n="81" d="100"/>
        </p:scale>
        <p:origin x="-1422" y="-252"/>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1"/>
            <a:ext cx="2949787" cy="496967"/>
          </a:xfrm>
          <a:prstGeom prst="rect">
            <a:avLst/>
          </a:prstGeom>
        </p:spPr>
        <p:txBody>
          <a:bodyPr vert="horz" lIns="92228" tIns="46114" rIns="92228" bIns="46114"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41" y="1"/>
            <a:ext cx="2949787" cy="496967"/>
          </a:xfrm>
          <a:prstGeom prst="rect">
            <a:avLst/>
          </a:prstGeom>
        </p:spPr>
        <p:txBody>
          <a:bodyPr vert="horz" lIns="92228" tIns="46114" rIns="92228" bIns="46114" rtlCol="0"/>
          <a:lstStyle>
            <a:lvl1pPr algn="r">
              <a:defRPr sz="1200"/>
            </a:lvl1pPr>
          </a:lstStyle>
          <a:p>
            <a:endParaRPr kumimoji="1" lang="ja-JP" altLang="en-US" dirty="0"/>
          </a:p>
        </p:txBody>
      </p:sp>
      <p:sp>
        <p:nvSpPr>
          <p:cNvPr id="4" name="フッター プレースホルダー 3"/>
          <p:cNvSpPr>
            <a:spLocks noGrp="1"/>
          </p:cNvSpPr>
          <p:nvPr>
            <p:ph type="ftr" sz="quarter" idx="2"/>
          </p:nvPr>
        </p:nvSpPr>
        <p:spPr>
          <a:xfrm>
            <a:off x="5" y="9440649"/>
            <a:ext cx="2949787" cy="496967"/>
          </a:xfrm>
          <a:prstGeom prst="rect">
            <a:avLst/>
          </a:prstGeom>
        </p:spPr>
        <p:txBody>
          <a:bodyPr vert="horz" lIns="92228" tIns="46114" rIns="92228" bIns="46114"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41" y="9440649"/>
            <a:ext cx="2949787" cy="496967"/>
          </a:xfrm>
          <a:prstGeom prst="rect">
            <a:avLst/>
          </a:prstGeom>
        </p:spPr>
        <p:txBody>
          <a:bodyPr vert="horz" lIns="92228" tIns="46114" rIns="92228" bIns="46114" rtlCol="0" anchor="b"/>
          <a:lstStyle>
            <a:lvl1pPr algn="r">
              <a:defRPr sz="1200"/>
            </a:lvl1pPr>
          </a:lstStyle>
          <a:p>
            <a:fld id="{35CA89B1-3C82-4AE5-A5C6-5244B37741B7}" type="slidenum">
              <a:rPr kumimoji="1" lang="ja-JP" altLang="en-US" smtClean="0"/>
              <a:t>‹#›</a:t>
            </a:fld>
            <a:endParaRPr kumimoji="1" lang="ja-JP" altLang="en-US"/>
          </a:p>
        </p:txBody>
      </p:sp>
    </p:spTree>
    <p:extLst>
      <p:ext uri="{BB962C8B-B14F-4D97-AF65-F5344CB8AC3E}">
        <p14:creationId xmlns:p14="http://schemas.microsoft.com/office/powerpoint/2010/main" val="14017306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1"/>
            <a:ext cx="2949787" cy="496967"/>
          </a:xfrm>
          <a:prstGeom prst="rect">
            <a:avLst/>
          </a:prstGeom>
        </p:spPr>
        <p:txBody>
          <a:bodyPr vert="horz" lIns="92228" tIns="46114" rIns="92228" bIns="4611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41" y="1"/>
            <a:ext cx="2949787" cy="496967"/>
          </a:xfrm>
          <a:prstGeom prst="rect">
            <a:avLst/>
          </a:prstGeom>
        </p:spPr>
        <p:txBody>
          <a:bodyPr vert="horz" lIns="92228" tIns="46114" rIns="92228" bIns="46114" rtlCol="0"/>
          <a:lstStyle>
            <a:lvl1pPr algn="r">
              <a:defRPr sz="1200"/>
            </a:lvl1pPr>
          </a:lstStyle>
          <a:p>
            <a:endParaRPr kumimoji="1" lang="ja-JP" altLang="en-US" dirty="0"/>
          </a:p>
        </p:txBody>
      </p:sp>
      <p:sp>
        <p:nvSpPr>
          <p:cNvPr id="4" name="スライド イメージ プレースホルダー 3"/>
          <p:cNvSpPr>
            <a:spLocks noGrp="1" noRot="1" noChangeAspect="1"/>
          </p:cNvSpPr>
          <p:nvPr>
            <p:ph type="sldImg" idx="2"/>
          </p:nvPr>
        </p:nvSpPr>
        <p:spPr>
          <a:xfrm>
            <a:off x="711200" y="744538"/>
            <a:ext cx="5384800" cy="3729037"/>
          </a:xfrm>
          <a:prstGeom prst="rect">
            <a:avLst/>
          </a:prstGeom>
          <a:noFill/>
          <a:ln w="12700">
            <a:solidFill>
              <a:prstClr val="black"/>
            </a:solidFill>
          </a:ln>
        </p:spPr>
        <p:txBody>
          <a:bodyPr vert="horz" lIns="92228" tIns="46114" rIns="92228" bIns="46114" rtlCol="0" anchor="ctr"/>
          <a:lstStyle/>
          <a:p>
            <a:endParaRPr lang="ja-JP" altLang="en-US"/>
          </a:p>
        </p:txBody>
      </p:sp>
      <p:sp>
        <p:nvSpPr>
          <p:cNvPr id="5" name="ノート プレースホルダー 4"/>
          <p:cNvSpPr>
            <a:spLocks noGrp="1"/>
          </p:cNvSpPr>
          <p:nvPr>
            <p:ph type="body" sz="quarter" idx="3"/>
          </p:nvPr>
        </p:nvSpPr>
        <p:spPr>
          <a:xfrm>
            <a:off x="680721" y="4721187"/>
            <a:ext cx="5445760" cy="4472702"/>
          </a:xfrm>
          <a:prstGeom prst="rect">
            <a:avLst/>
          </a:prstGeom>
        </p:spPr>
        <p:txBody>
          <a:bodyPr vert="horz" lIns="92228" tIns="46114" rIns="92228" bIns="4611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440649"/>
            <a:ext cx="2949787" cy="496967"/>
          </a:xfrm>
          <a:prstGeom prst="rect">
            <a:avLst/>
          </a:prstGeom>
        </p:spPr>
        <p:txBody>
          <a:bodyPr vert="horz" lIns="92228" tIns="46114" rIns="92228" bIns="4611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41" y="9440649"/>
            <a:ext cx="2949787" cy="496967"/>
          </a:xfrm>
          <a:prstGeom prst="rect">
            <a:avLst/>
          </a:prstGeom>
        </p:spPr>
        <p:txBody>
          <a:bodyPr vert="horz" lIns="92228" tIns="46114" rIns="92228" bIns="46114" rtlCol="0" anchor="b"/>
          <a:lstStyle>
            <a:lvl1pPr algn="r">
              <a:defRPr sz="1200"/>
            </a:lvl1pPr>
          </a:lstStyle>
          <a:p>
            <a:fld id="{106E1156-F528-49F4-B90E-A183DA803145}" type="slidenum">
              <a:rPr kumimoji="1" lang="ja-JP" altLang="en-US" smtClean="0"/>
              <a:t>‹#›</a:t>
            </a:fld>
            <a:endParaRPr kumimoji="1" lang="ja-JP" altLang="en-US"/>
          </a:p>
        </p:txBody>
      </p:sp>
    </p:spTree>
    <p:extLst>
      <p:ext uri="{BB962C8B-B14F-4D97-AF65-F5344CB8AC3E}">
        <p14:creationId xmlns:p14="http://schemas.microsoft.com/office/powerpoint/2010/main" val="268715376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202755" name="ノート プレースホル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ja-JP" altLang="en-US"/>
          </a:p>
        </p:txBody>
      </p:sp>
    </p:spTree>
    <p:extLst>
      <p:ext uri="{BB962C8B-B14F-4D97-AF65-F5344CB8AC3E}">
        <p14:creationId xmlns:p14="http://schemas.microsoft.com/office/powerpoint/2010/main" val="2775313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defTabSz="923213" fontAlgn="base">
              <a:spcBef>
                <a:spcPct val="0"/>
              </a:spcBef>
              <a:spcAft>
                <a:spcPct val="0"/>
              </a:spcAft>
              <a:defRPr/>
            </a:pPr>
            <a:fld id="{07B251D4-8ACA-46D4-98F7-8A9086C6F576}" type="slidenum">
              <a:rPr lang="en-US" altLang="ja-JP">
                <a:solidFill>
                  <a:srgbClr val="000000"/>
                </a:solidFill>
                <a:latin typeface="Times New Roman" pitchFamily="18" charset="0"/>
                <a:ea typeface="ＭＳ Ｐゴシック" pitchFamily="50" charset="-128"/>
              </a:rPr>
              <a:pPr defTabSz="923213" fontAlgn="base">
                <a:spcBef>
                  <a:spcPct val="0"/>
                </a:spcBef>
                <a:spcAft>
                  <a:spcPct val="0"/>
                </a:spcAft>
                <a:defRPr/>
              </a:pPr>
              <a:t>3</a:t>
            </a:fld>
            <a:endParaRPr lang="en-US" altLang="ja-JP">
              <a:solidFill>
                <a:srgbClr val="000000"/>
              </a:solidFill>
              <a:latin typeface="Times New Roman" pitchFamily="18" charset="0"/>
              <a:ea typeface="ＭＳ Ｐゴシック" pitchFamily="50" charset="-128"/>
            </a:endParaRPr>
          </a:p>
        </p:txBody>
      </p:sp>
    </p:spTree>
    <p:extLst>
      <p:ext uri="{BB962C8B-B14F-4D97-AF65-F5344CB8AC3E}">
        <p14:creationId xmlns:p14="http://schemas.microsoft.com/office/powerpoint/2010/main" val="3992139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D88788-D693-4193-A84B-883AFE5DC1C4}"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704948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82577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03353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27499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117655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629525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057880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790865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94483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540613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787587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2666472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9079449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8705055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84800" cy="3729037"/>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797290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7"/>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D81A5B2-CED6-4B8D-AA12-4F8C425E7D53}" type="datetime1">
              <a:rPr kumimoji="1" lang="ja-JP" altLang="en-US" smtClean="0"/>
              <a:t>2022/11/4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2057527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25344B6-7FF6-4803-A2C7-1959C5AE5D90}" type="datetime1">
              <a:rPr kumimoji="1" lang="ja-JP" altLang="en-US" smtClean="0"/>
              <a:t>2022/11/4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956938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5"/>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50AFDFD-296B-4AFD-A463-C06B5B16283E}" type="datetime1">
              <a:rPr kumimoji="1" lang="ja-JP" altLang="en-US" smtClean="0"/>
              <a:t>2022/11/4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120942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71477" y="2311402"/>
            <a:ext cx="3260725" cy="6537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797302" y="2311402"/>
            <a:ext cx="3260725" cy="6537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D6FAD637-2288-432E-9206-A0B27B5870A1}" type="datetime1">
              <a:rPr kumimoji="1" lang="ja-JP" altLang="en-US" smtClean="0"/>
              <a:t>2022/11/4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934572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2"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2"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3" y="1535113"/>
            <a:ext cx="437858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3" y="2174875"/>
            <a:ext cx="437858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FA31E30F-4B5E-4967-8287-AE67C0455E79}" type="datetime1">
              <a:rPr kumimoji="1" lang="ja-JP" altLang="en-US" smtClean="0"/>
              <a:t>2022/11/4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797488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F507C601-339E-474C-B505-0901A6C80038}" type="datetime1">
              <a:rPr kumimoji="1" lang="ja-JP" altLang="en-US" smtClean="0"/>
              <a:t>2022/11/4</a:t>
            </a:fld>
            <a:endParaRPr kumimoji="1" lang="ja-JP" altLang="en-US"/>
          </a:p>
        </p:txBody>
      </p:sp>
      <p:sp>
        <p:nvSpPr>
          <p:cNvPr id="5" name="スライド番号プレースホルダー 4"/>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20003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50B675F-E5C2-4039-840F-5AB317C20D3E}" type="datetime1">
              <a:rPr kumimoji="1" lang="ja-JP" altLang="en-US" smtClean="0"/>
              <a:t>2022/11/4</a:t>
            </a:fld>
            <a:endParaRPr kumimoji="1" lang="ja-JP" altLang="en-US"/>
          </a:p>
        </p:txBody>
      </p:sp>
      <p:sp>
        <p:nvSpPr>
          <p:cNvPr id="4" name="スライド番号プレースホルダー 3"/>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97799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2" y="273050"/>
            <a:ext cx="3259006"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2" y="273052"/>
            <a:ext cx="55377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2"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E582CA6-DA37-468E-B4E7-830746C825A1}" type="datetime1">
              <a:rPr kumimoji="1" lang="ja-JP" altLang="en-US" smtClean="0"/>
              <a:t>2022/11/4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3770571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C492036-3166-44C2-8F8C-EEC0BA2DF583}" type="datetime1">
              <a:rPr kumimoji="1" lang="ja-JP" altLang="en-US" smtClean="0"/>
              <a:t>2022/11/4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379369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7889430-E359-48C4-A401-5174AA89D11F}" type="datetime1">
              <a:rPr kumimoji="1" lang="ja-JP" altLang="en-US" smtClean="0"/>
              <a:t>2022/11/4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2942457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5386387" y="396875"/>
            <a:ext cx="1671638" cy="8451850"/>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71477" y="396875"/>
            <a:ext cx="4849813" cy="8451850"/>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0F772D8-B913-4B72-BC9B-680B816EFC3D}" type="datetime1">
              <a:rPr kumimoji="1" lang="ja-JP" altLang="en-US" smtClean="0"/>
              <a:t>2022/11/4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8812546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2" y="2130429"/>
            <a:ext cx="84201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485902" y="3886203"/>
            <a:ext cx="6934201" cy="1752600"/>
          </a:xfrm>
        </p:spPr>
        <p:txBody>
          <a:bodyPr/>
          <a:lstStyle>
            <a:lvl1pPr marL="0" indent="0" algn="ctr">
              <a:buNone/>
              <a:defRPr/>
            </a:lvl1pPr>
            <a:lvl2pPr marL="429244" indent="0" algn="ctr">
              <a:buNone/>
              <a:defRPr/>
            </a:lvl2pPr>
            <a:lvl3pPr marL="858487" indent="0" algn="ctr">
              <a:buNone/>
              <a:defRPr/>
            </a:lvl3pPr>
            <a:lvl4pPr marL="1287730" indent="0" algn="ctr">
              <a:buNone/>
              <a:defRPr/>
            </a:lvl4pPr>
            <a:lvl5pPr marL="1716974" indent="0" algn="ctr">
              <a:buNone/>
              <a:defRPr/>
            </a:lvl5pPr>
            <a:lvl6pPr marL="2146217" indent="0" algn="ctr">
              <a:buNone/>
              <a:defRPr/>
            </a:lvl6pPr>
            <a:lvl7pPr marL="2575461" indent="0" algn="ctr">
              <a:buNone/>
              <a:defRPr/>
            </a:lvl7pPr>
            <a:lvl8pPr marL="3004704" indent="0" algn="ctr">
              <a:buNone/>
              <a:defRPr/>
            </a:lvl8pPr>
            <a:lvl9pPr marL="3433948"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92E899B-598E-4436-BB86-E41AC66A7ADC}"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83832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928EFF-9D2D-4FCB-9370-1CED75F482C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7049948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38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82506" y="2906716"/>
            <a:ext cx="8420100" cy="1500187"/>
          </a:xfrm>
        </p:spPr>
        <p:txBody>
          <a:bodyPr anchor="b"/>
          <a:lstStyle>
            <a:lvl1pPr marL="0" indent="0">
              <a:buNone/>
              <a:defRPr sz="1900"/>
            </a:lvl1pPr>
            <a:lvl2pPr marL="429244" indent="0">
              <a:buNone/>
              <a:defRPr sz="1700"/>
            </a:lvl2pPr>
            <a:lvl3pPr marL="858487" indent="0">
              <a:buNone/>
              <a:defRPr sz="1500"/>
            </a:lvl3pPr>
            <a:lvl4pPr marL="1287730" indent="0">
              <a:buNone/>
              <a:defRPr sz="1300"/>
            </a:lvl4pPr>
            <a:lvl5pPr marL="1716974" indent="0">
              <a:buNone/>
              <a:defRPr sz="1300"/>
            </a:lvl5pPr>
            <a:lvl6pPr marL="2146217" indent="0">
              <a:buNone/>
              <a:defRPr sz="1300"/>
            </a:lvl6pPr>
            <a:lvl7pPr marL="2575461" indent="0">
              <a:buNone/>
              <a:defRPr sz="1300"/>
            </a:lvl7pPr>
            <a:lvl8pPr marL="3004704" indent="0">
              <a:buNone/>
              <a:defRPr sz="1300"/>
            </a:lvl8pPr>
            <a:lvl9pPr marL="3433948" indent="0">
              <a:buNone/>
              <a:defRPr sz="13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7FBCC9-3A1A-4AE5-B72C-C353A4040652}"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132908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95302" y="1600203"/>
            <a:ext cx="4375151" cy="4525963"/>
          </a:xfrm>
        </p:spPr>
        <p:txBody>
          <a:bodyPr/>
          <a:lstStyle>
            <a:lvl1pPr>
              <a:defRPr sz="26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5035554" y="1600203"/>
            <a:ext cx="4375151" cy="4525963"/>
          </a:xfrm>
        </p:spPr>
        <p:txBody>
          <a:bodyPr/>
          <a:lstStyle>
            <a:lvl1pPr>
              <a:defRPr sz="26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50CBA6F-6A78-4777-A116-F7F4CC60949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994378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95301" y="1535115"/>
            <a:ext cx="4376870" cy="639763"/>
          </a:xfrm>
        </p:spPr>
        <p:txBody>
          <a:bodyPr anchor="b"/>
          <a:lstStyle>
            <a:lvl1pPr marL="0" indent="0">
              <a:buNone/>
              <a:defRPr sz="2300" b="1"/>
            </a:lvl1pPr>
            <a:lvl2pPr marL="429244" indent="0">
              <a:buNone/>
              <a:defRPr sz="1900" b="1"/>
            </a:lvl2pPr>
            <a:lvl3pPr marL="858487" indent="0">
              <a:buNone/>
              <a:defRPr sz="1700" b="1"/>
            </a:lvl3pPr>
            <a:lvl4pPr marL="1287730" indent="0">
              <a:buNone/>
              <a:defRPr sz="1500" b="1"/>
            </a:lvl4pPr>
            <a:lvl5pPr marL="1716974" indent="0">
              <a:buNone/>
              <a:defRPr sz="1500" b="1"/>
            </a:lvl5pPr>
            <a:lvl6pPr marL="2146217" indent="0">
              <a:buNone/>
              <a:defRPr sz="1500" b="1"/>
            </a:lvl6pPr>
            <a:lvl7pPr marL="2575461" indent="0">
              <a:buNone/>
              <a:defRPr sz="1500" b="1"/>
            </a:lvl7pPr>
            <a:lvl8pPr marL="3004704" indent="0">
              <a:buNone/>
              <a:defRPr sz="1500" b="1"/>
            </a:lvl8pPr>
            <a:lvl9pPr marL="3433948" indent="0">
              <a:buNone/>
              <a:defRPr sz="15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95301" y="2174874"/>
            <a:ext cx="4376870" cy="3951288"/>
          </a:xfrm>
        </p:spPr>
        <p:txBody>
          <a:bodyPr/>
          <a:lstStyle>
            <a:lvl1pPr>
              <a:defRPr sz="23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5032112" y="1535115"/>
            <a:ext cx="4378590" cy="639763"/>
          </a:xfrm>
        </p:spPr>
        <p:txBody>
          <a:bodyPr anchor="b"/>
          <a:lstStyle>
            <a:lvl1pPr marL="0" indent="0">
              <a:buNone/>
              <a:defRPr sz="2300" b="1"/>
            </a:lvl1pPr>
            <a:lvl2pPr marL="429244" indent="0">
              <a:buNone/>
              <a:defRPr sz="1900" b="1"/>
            </a:lvl2pPr>
            <a:lvl3pPr marL="858487" indent="0">
              <a:buNone/>
              <a:defRPr sz="1700" b="1"/>
            </a:lvl3pPr>
            <a:lvl4pPr marL="1287730" indent="0">
              <a:buNone/>
              <a:defRPr sz="1500" b="1"/>
            </a:lvl4pPr>
            <a:lvl5pPr marL="1716974" indent="0">
              <a:buNone/>
              <a:defRPr sz="1500" b="1"/>
            </a:lvl5pPr>
            <a:lvl6pPr marL="2146217" indent="0">
              <a:buNone/>
              <a:defRPr sz="1500" b="1"/>
            </a:lvl6pPr>
            <a:lvl7pPr marL="2575461" indent="0">
              <a:buNone/>
              <a:defRPr sz="1500" b="1"/>
            </a:lvl7pPr>
            <a:lvl8pPr marL="3004704" indent="0">
              <a:buNone/>
              <a:defRPr sz="1500" b="1"/>
            </a:lvl8pPr>
            <a:lvl9pPr marL="3433948" indent="0">
              <a:buNone/>
              <a:defRPr sz="15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5032112" y="2174874"/>
            <a:ext cx="4378590" cy="3951288"/>
          </a:xfrm>
        </p:spPr>
        <p:txBody>
          <a:bodyPr/>
          <a:lstStyle>
            <a:lvl1pPr>
              <a:defRPr sz="23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C0668A8-12CB-4B80-B54B-777A0C4E97A5}"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108959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89FD2EE-2818-4180-85A3-5D6C57462425}"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9708753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D71289D-D4E8-4EBF-AE99-65AE757AB55B}"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8080023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1" y="273050"/>
            <a:ext cx="3259005" cy="1162050"/>
          </a:xfrm>
        </p:spPr>
        <p:txBody>
          <a:bodyPr anchor="b"/>
          <a:lstStyle>
            <a:lvl1pPr algn="l">
              <a:defRPr sz="1900" b="1"/>
            </a:lvl1pPr>
          </a:lstStyle>
          <a:p>
            <a:r>
              <a:rPr lang="ja-JP" altLang="en-US"/>
              <a:t>マスター タイトルの書式設定</a:t>
            </a:r>
          </a:p>
        </p:txBody>
      </p:sp>
      <p:sp>
        <p:nvSpPr>
          <p:cNvPr id="3" name="コンテンツ プレースホルダー 2"/>
          <p:cNvSpPr>
            <a:spLocks noGrp="1"/>
          </p:cNvSpPr>
          <p:nvPr>
            <p:ph idx="1"/>
          </p:nvPr>
        </p:nvSpPr>
        <p:spPr>
          <a:xfrm>
            <a:off x="3872972" y="273052"/>
            <a:ext cx="5537729" cy="5853112"/>
          </a:xfrm>
        </p:spPr>
        <p:txBody>
          <a:bodyPr/>
          <a:lstStyle>
            <a:lvl1pPr>
              <a:defRPr sz="3000"/>
            </a:lvl1pPr>
            <a:lvl2pPr>
              <a:defRPr sz="2600"/>
            </a:lvl2pPr>
            <a:lvl3pPr>
              <a:defRPr sz="2300"/>
            </a:lvl3pPr>
            <a:lvl4pPr>
              <a:defRPr sz="1900"/>
            </a:lvl4pPr>
            <a:lvl5pPr>
              <a:defRPr sz="1900"/>
            </a:lvl5pPr>
            <a:lvl6pPr>
              <a:defRPr sz="1900"/>
            </a:lvl6pPr>
            <a:lvl7pPr>
              <a:defRPr sz="1900"/>
            </a:lvl7pPr>
            <a:lvl8pPr>
              <a:defRPr sz="1900"/>
            </a:lvl8pPr>
            <a:lvl9pPr>
              <a:defRPr sz="19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95301" y="1435101"/>
            <a:ext cx="3259005" cy="4691064"/>
          </a:xfrm>
        </p:spPr>
        <p:txBody>
          <a:bodyPr/>
          <a:lstStyle>
            <a:lvl1pPr marL="0" indent="0">
              <a:buNone/>
              <a:defRPr sz="1300"/>
            </a:lvl1pPr>
            <a:lvl2pPr marL="429244" indent="0">
              <a:buNone/>
              <a:defRPr sz="1100"/>
            </a:lvl2pPr>
            <a:lvl3pPr marL="858487" indent="0">
              <a:buNone/>
              <a:defRPr sz="900"/>
            </a:lvl3pPr>
            <a:lvl4pPr marL="1287730" indent="0">
              <a:buNone/>
              <a:defRPr sz="800"/>
            </a:lvl4pPr>
            <a:lvl5pPr marL="1716974" indent="0">
              <a:buNone/>
              <a:defRPr sz="800"/>
            </a:lvl5pPr>
            <a:lvl6pPr marL="2146217" indent="0">
              <a:buNone/>
              <a:defRPr sz="800"/>
            </a:lvl6pPr>
            <a:lvl7pPr marL="2575461" indent="0">
              <a:buNone/>
              <a:defRPr sz="800"/>
            </a:lvl7pPr>
            <a:lvl8pPr marL="3004704" indent="0">
              <a:buNone/>
              <a:defRPr sz="800"/>
            </a:lvl8pPr>
            <a:lvl9pPr marL="3433948" indent="0">
              <a:buNone/>
              <a:defRPr sz="8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C03F000-47FB-49AD-8D20-96D1B9EE2D30}"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567377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6" y="4800601"/>
            <a:ext cx="5943600" cy="566738"/>
          </a:xfrm>
        </p:spPr>
        <p:txBody>
          <a:bodyPr anchor="b"/>
          <a:lstStyle>
            <a:lvl1pPr algn="l">
              <a:defRPr sz="1900" b="1"/>
            </a:lvl1pPr>
          </a:lstStyle>
          <a:p>
            <a:r>
              <a:rPr lang="ja-JP" altLang="en-US"/>
              <a:t>マスター タイトルの書式設定</a:t>
            </a:r>
          </a:p>
        </p:txBody>
      </p:sp>
      <p:sp>
        <p:nvSpPr>
          <p:cNvPr id="3" name="図プレースホルダー 2"/>
          <p:cNvSpPr>
            <a:spLocks noGrp="1"/>
          </p:cNvSpPr>
          <p:nvPr>
            <p:ph type="pic" idx="1"/>
          </p:nvPr>
        </p:nvSpPr>
        <p:spPr>
          <a:xfrm>
            <a:off x="1941646" y="612775"/>
            <a:ext cx="5943600" cy="4114800"/>
          </a:xfrm>
        </p:spPr>
        <p:txBody>
          <a:bodyPr/>
          <a:lstStyle>
            <a:lvl1pPr marL="0" indent="0">
              <a:buNone/>
              <a:defRPr sz="3000"/>
            </a:lvl1pPr>
            <a:lvl2pPr marL="429244" indent="0">
              <a:buNone/>
              <a:defRPr sz="2600"/>
            </a:lvl2pPr>
            <a:lvl3pPr marL="858487" indent="0">
              <a:buNone/>
              <a:defRPr sz="2300"/>
            </a:lvl3pPr>
            <a:lvl4pPr marL="1287730" indent="0">
              <a:buNone/>
              <a:defRPr sz="1900"/>
            </a:lvl4pPr>
            <a:lvl5pPr marL="1716974" indent="0">
              <a:buNone/>
              <a:defRPr sz="1900"/>
            </a:lvl5pPr>
            <a:lvl6pPr marL="2146217" indent="0">
              <a:buNone/>
              <a:defRPr sz="1900"/>
            </a:lvl6pPr>
            <a:lvl7pPr marL="2575461" indent="0">
              <a:buNone/>
              <a:defRPr sz="1900"/>
            </a:lvl7pPr>
            <a:lvl8pPr marL="3004704" indent="0">
              <a:buNone/>
              <a:defRPr sz="1900"/>
            </a:lvl8pPr>
            <a:lvl9pPr marL="3433948" indent="0">
              <a:buNone/>
              <a:defRPr sz="1900"/>
            </a:lvl9pPr>
          </a:lstStyle>
          <a:p>
            <a:pPr lvl="0"/>
            <a:endParaRPr lang="ja-JP" altLang="en-US" noProof="0"/>
          </a:p>
        </p:txBody>
      </p:sp>
      <p:sp>
        <p:nvSpPr>
          <p:cNvPr id="4" name="テキスト プレースホルダー 3"/>
          <p:cNvSpPr>
            <a:spLocks noGrp="1"/>
          </p:cNvSpPr>
          <p:nvPr>
            <p:ph type="body" sz="half" idx="2"/>
          </p:nvPr>
        </p:nvSpPr>
        <p:spPr>
          <a:xfrm>
            <a:off x="1941646" y="5367340"/>
            <a:ext cx="5943600" cy="804862"/>
          </a:xfrm>
        </p:spPr>
        <p:txBody>
          <a:bodyPr/>
          <a:lstStyle>
            <a:lvl1pPr marL="0" indent="0">
              <a:buNone/>
              <a:defRPr sz="1300"/>
            </a:lvl1pPr>
            <a:lvl2pPr marL="429244" indent="0">
              <a:buNone/>
              <a:defRPr sz="1100"/>
            </a:lvl2pPr>
            <a:lvl3pPr marL="858487" indent="0">
              <a:buNone/>
              <a:defRPr sz="900"/>
            </a:lvl3pPr>
            <a:lvl4pPr marL="1287730" indent="0">
              <a:buNone/>
              <a:defRPr sz="800"/>
            </a:lvl4pPr>
            <a:lvl5pPr marL="1716974" indent="0">
              <a:buNone/>
              <a:defRPr sz="800"/>
            </a:lvl5pPr>
            <a:lvl6pPr marL="2146217" indent="0">
              <a:buNone/>
              <a:defRPr sz="800"/>
            </a:lvl6pPr>
            <a:lvl7pPr marL="2575461" indent="0">
              <a:buNone/>
              <a:defRPr sz="800"/>
            </a:lvl7pPr>
            <a:lvl8pPr marL="3004704" indent="0">
              <a:buNone/>
              <a:defRPr sz="800"/>
            </a:lvl8pPr>
            <a:lvl9pPr marL="3433948" indent="0">
              <a:buNone/>
              <a:defRPr sz="8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427AC90-686A-4A0B-BB9B-437E9F9AC45B}"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866297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45B7793-D39F-4825-9A5B-091E992AE15C}"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3417804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3" y="274641"/>
            <a:ext cx="2228849"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95302" y="274641"/>
            <a:ext cx="652145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9355C0F-FDF1-4945-B070-1E8C810FAF71}"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1165221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2022/11/4</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077093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2022/11/4</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3849819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2022/11/4</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1790008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2022/11/4</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8064164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2022/11/4</a:t>
            </a:fld>
            <a:endParaRPr lang="ja-JP"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ja-JP"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0013191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2022/11/4</a:t>
            </a:fld>
            <a:endParaRPr lang="ja-JP"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ja-JP"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6977592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2022/11/4</a:t>
            </a:fld>
            <a:endParaRPr lang="ja-JP"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ja-JP"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1778996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2022/11/4</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189127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2022/11/4</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093209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2022/11/4</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391413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410D3B1-A2D0-4F61-A257-6683C5490B76}" type="datetimeFigureOut">
              <a:rPr lang="ja-JP" altLang="en-US" smtClean="0">
                <a:solidFill>
                  <a:prstClr val="black">
                    <a:tint val="75000"/>
                  </a:prstClr>
                </a:solidFill>
              </a:rPr>
              <a:pPr/>
              <a:t>2022/11/4</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EE69423-2EC2-4FD7-9F3A-C6DE1C6D2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732899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52"/>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33DF60-F6A3-497B-A5E1-B806785252CD}" type="datetime1">
              <a:rPr kumimoji="1" lang="ja-JP" altLang="en-US" smtClean="0"/>
              <a:t>2022/11/4</a:t>
            </a:fld>
            <a:endParaRPr kumimoji="1" lang="ja-JP" altLang="en-US"/>
          </a:p>
        </p:txBody>
      </p:sp>
      <p:sp>
        <p:nvSpPr>
          <p:cNvPr id="5" name="フッター プレースホルダー 4"/>
          <p:cNvSpPr>
            <a:spLocks noGrp="1"/>
          </p:cNvSpPr>
          <p:nvPr>
            <p:ph type="ftr" sz="quarter" idx="3"/>
          </p:nvPr>
        </p:nvSpPr>
        <p:spPr>
          <a:xfrm>
            <a:off x="3384550" y="6356352"/>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2"/>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452A23-BFEA-43FD-98FB-69091C0AE9EE}" type="slidenum">
              <a:rPr kumimoji="1" lang="ja-JP" altLang="en-US" smtClean="0"/>
              <a:pPr/>
              <a:t>‹#›</a:t>
            </a:fld>
            <a:endParaRPr kumimoji="1" lang="ja-JP" altLang="en-US"/>
          </a:p>
        </p:txBody>
      </p:sp>
    </p:spTree>
    <p:extLst>
      <p:ext uri="{BB962C8B-B14F-4D97-AF65-F5344CB8AC3E}">
        <p14:creationId xmlns:p14="http://schemas.microsoft.com/office/powerpoint/2010/main" val="15919254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5301" y="274640"/>
            <a:ext cx="8915401"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5853" tIns="42927" rIns="85853" bIns="42927"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495301" y="1600203"/>
            <a:ext cx="8915401"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5853" tIns="42927" rIns="85853" bIns="42927"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495301" y="6245226"/>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5853" tIns="42927" rIns="85853" bIns="42927" numCol="1" anchor="t" anchorCtr="0" compatLnSpc="1">
            <a:prstTxWarp prst="textNoShape">
              <a:avLst/>
            </a:prstTxWarp>
          </a:bodyPr>
          <a:lstStyle>
            <a:lvl1pPr>
              <a:defRPr kumimoji="0" sz="1300">
                <a:ea typeface="ＭＳ Ｐゴシック" pitchFamily="50" charset="-128"/>
              </a:defRPr>
            </a:lvl1pPr>
          </a:lstStyle>
          <a:p>
            <a:pPr>
              <a:defRPr/>
            </a:pPr>
            <a:endParaRPr lang="en-US" altLang="ja-JP">
              <a:solidFill>
                <a:srgbClr val="000000"/>
              </a:solidFill>
              <a:latin typeface="Arial" charset="0"/>
            </a:endParaRPr>
          </a:p>
        </p:txBody>
      </p:sp>
      <p:sp>
        <p:nvSpPr>
          <p:cNvPr id="1029" name="Rectangle 5"/>
          <p:cNvSpPr>
            <a:spLocks noGrp="1" noChangeArrowheads="1"/>
          </p:cNvSpPr>
          <p:nvPr>
            <p:ph type="ftr" sz="quarter" idx="3"/>
          </p:nvPr>
        </p:nvSpPr>
        <p:spPr bwMode="auto">
          <a:xfrm>
            <a:off x="3384552" y="6245226"/>
            <a:ext cx="313689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5853" tIns="42927" rIns="85853" bIns="42927" numCol="1" anchor="t" anchorCtr="0" compatLnSpc="1">
            <a:prstTxWarp prst="textNoShape">
              <a:avLst/>
            </a:prstTxWarp>
          </a:bodyPr>
          <a:lstStyle>
            <a:lvl1pPr algn="ctr">
              <a:defRPr kumimoji="0" sz="1300">
                <a:ea typeface="ＭＳ Ｐゴシック" pitchFamily="50" charset="-128"/>
              </a:defRPr>
            </a:lvl1pPr>
          </a:lstStyle>
          <a:p>
            <a:pPr>
              <a:defRPr/>
            </a:pPr>
            <a:endParaRPr lang="en-US" altLang="ja-JP">
              <a:solidFill>
                <a:srgbClr val="000000"/>
              </a:solidFill>
              <a:latin typeface="Arial" charset="0"/>
            </a:endParaRPr>
          </a:p>
        </p:txBody>
      </p:sp>
      <p:sp>
        <p:nvSpPr>
          <p:cNvPr id="1030" name="Rectangle 6"/>
          <p:cNvSpPr>
            <a:spLocks noGrp="1" noChangeArrowheads="1"/>
          </p:cNvSpPr>
          <p:nvPr>
            <p:ph type="sldNum" sz="quarter" idx="4"/>
          </p:nvPr>
        </p:nvSpPr>
        <p:spPr bwMode="auto">
          <a:xfrm>
            <a:off x="7099301" y="6245226"/>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5853" tIns="42927" rIns="85853" bIns="42927" numCol="1" anchor="t" anchorCtr="0" compatLnSpc="1">
            <a:prstTxWarp prst="textNoShape">
              <a:avLst/>
            </a:prstTxWarp>
          </a:bodyPr>
          <a:lstStyle>
            <a:lvl1pPr algn="r">
              <a:defRPr kumimoji="0" sz="1300">
                <a:ea typeface="ＭＳ Ｐゴシック" pitchFamily="50" charset="-128"/>
              </a:defRPr>
            </a:lvl1pPr>
          </a:lstStyle>
          <a:p>
            <a:pPr>
              <a:defRPr/>
            </a:pPr>
            <a:fld id="{0B1DD8E4-B785-4023-9D59-903AACF09C68}" type="slidenum">
              <a:rPr lang="en-US" altLang="ja-JP">
                <a:solidFill>
                  <a:srgbClr val="000000"/>
                </a:solidFill>
                <a:latin typeface="Arial" charset="0"/>
              </a:rPr>
              <a:pPr>
                <a:defRPr/>
              </a:pPr>
              <a:t>‹#›</a:t>
            </a:fld>
            <a:endParaRPr lang="en-US" altLang="ja-JP">
              <a:solidFill>
                <a:srgbClr val="000000"/>
              </a:solidFill>
              <a:latin typeface="Arial" charset="0"/>
            </a:endParaRPr>
          </a:p>
        </p:txBody>
      </p:sp>
    </p:spTree>
    <p:extLst>
      <p:ext uri="{BB962C8B-B14F-4D97-AF65-F5344CB8AC3E}">
        <p14:creationId xmlns:p14="http://schemas.microsoft.com/office/powerpoint/2010/main" val="61463241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p:titleStyle>
    <p:bodyStyle>
      <a:lvl1pPr marL="321933" indent="-321933" algn="l" rtl="0" eaLnBrk="0" fontAlgn="base" hangingPunct="0">
        <a:spcBef>
          <a:spcPct val="20000"/>
        </a:spcBef>
        <a:spcAft>
          <a:spcPct val="0"/>
        </a:spcAft>
        <a:buChar char="•"/>
        <a:defRPr kumimoji="1" sz="3000">
          <a:solidFill>
            <a:schemeClr val="tx1"/>
          </a:solidFill>
          <a:latin typeface="+mn-lt"/>
          <a:ea typeface="+mn-ea"/>
          <a:cs typeface="+mn-cs"/>
        </a:defRPr>
      </a:lvl1pPr>
      <a:lvl2pPr marL="697521" indent="-268278" algn="l" rtl="0" eaLnBrk="0" fontAlgn="base" hangingPunct="0">
        <a:spcBef>
          <a:spcPct val="20000"/>
        </a:spcBef>
        <a:spcAft>
          <a:spcPct val="0"/>
        </a:spcAft>
        <a:buChar char="–"/>
        <a:defRPr kumimoji="1" sz="2600">
          <a:solidFill>
            <a:schemeClr val="tx1"/>
          </a:solidFill>
          <a:latin typeface="+mn-lt"/>
          <a:ea typeface="+mn-ea"/>
        </a:defRPr>
      </a:lvl2pPr>
      <a:lvl3pPr marL="1073109" indent="-214622" algn="l" rtl="0" eaLnBrk="0" fontAlgn="base" hangingPunct="0">
        <a:spcBef>
          <a:spcPct val="20000"/>
        </a:spcBef>
        <a:spcAft>
          <a:spcPct val="0"/>
        </a:spcAft>
        <a:buChar char="•"/>
        <a:defRPr kumimoji="1" sz="2300">
          <a:solidFill>
            <a:schemeClr val="tx1"/>
          </a:solidFill>
          <a:latin typeface="+mn-lt"/>
          <a:ea typeface="+mn-ea"/>
        </a:defRPr>
      </a:lvl3pPr>
      <a:lvl4pPr marL="1502352" indent="-214622" algn="l" rtl="0" eaLnBrk="0" fontAlgn="base" hangingPunct="0">
        <a:spcBef>
          <a:spcPct val="20000"/>
        </a:spcBef>
        <a:spcAft>
          <a:spcPct val="0"/>
        </a:spcAft>
        <a:buChar char="–"/>
        <a:defRPr kumimoji="1" sz="1900">
          <a:solidFill>
            <a:schemeClr val="tx1"/>
          </a:solidFill>
          <a:latin typeface="+mn-lt"/>
          <a:ea typeface="+mn-ea"/>
        </a:defRPr>
      </a:lvl4pPr>
      <a:lvl5pPr marL="1931596" indent="-214622" algn="l" rtl="0" eaLnBrk="0" fontAlgn="base" hangingPunct="0">
        <a:spcBef>
          <a:spcPct val="20000"/>
        </a:spcBef>
        <a:spcAft>
          <a:spcPct val="0"/>
        </a:spcAft>
        <a:buChar char="»"/>
        <a:defRPr kumimoji="1" sz="1900">
          <a:solidFill>
            <a:schemeClr val="tx1"/>
          </a:solidFill>
          <a:latin typeface="+mn-lt"/>
          <a:ea typeface="+mn-ea"/>
        </a:defRPr>
      </a:lvl5pPr>
      <a:lvl6pPr marL="2360840" indent="-214622" algn="l" rtl="0" fontAlgn="base">
        <a:spcBef>
          <a:spcPct val="20000"/>
        </a:spcBef>
        <a:spcAft>
          <a:spcPct val="0"/>
        </a:spcAft>
        <a:buChar char="»"/>
        <a:defRPr kumimoji="1" sz="1900">
          <a:solidFill>
            <a:schemeClr val="tx1"/>
          </a:solidFill>
          <a:latin typeface="+mn-lt"/>
          <a:ea typeface="+mn-ea"/>
        </a:defRPr>
      </a:lvl6pPr>
      <a:lvl7pPr marL="2790082" indent="-214622" algn="l" rtl="0" fontAlgn="base">
        <a:spcBef>
          <a:spcPct val="20000"/>
        </a:spcBef>
        <a:spcAft>
          <a:spcPct val="0"/>
        </a:spcAft>
        <a:buChar char="»"/>
        <a:defRPr kumimoji="1" sz="1900">
          <a:solidFill>
            <a:schemeClr val="tx1"/>
          </a:solidFill>
          <a:latin typeface="+mn-lt"/>
          <a:ea typeface="+mn-ea"/>
        </a:defRPr>
      </a:lvl7pPr>
      <a:lvl8pPr marL="3219327" indent="-214622" algn="l" rtl="0" fontAlgn="base">
        <a:spcBef>
          <a:spcPct val="20000"/>
        </a:spcBef>
        <a:spcAft>
          <a:spcPct val="0"/>
        </a:spcAft>
        <a:buChar char="»"/>
        <a:defRPr kumimoji="1" sz="1900">
          <a:solidFill>
            <a:schemeClr val="tx1"/>
          </a:solidFill>
          <a:latin typeface="+mn-lt"/>
          <a:ea typeface="+mn-ea"/>
        </a:defRPr>
      </a:lvl8pPr>
      <a:lvl9pPr marL="3648569" indent="-214622" algn="l" rtl="0" fontAlgn="base">
        <a:spcBef>
          <a:spcPct val="20000"/>
        </a:spcBef>
        <a:spcAft>
          <a:spcPct val="0"/>
        </a:spcAft>
        <a:buChar char="»"/>
        <a:defRPr kumimoji="1" sz="1900">
          <a:solidFill>
            <a:schemeClr val="tx1"/>
          </a:solidFill>
          <a:latin typeface="+mn-lt"/>
          <a:ea typeface="+mn-ea"/>
        </a:defRPr>
      </a:lvl9pPr>
    </p:bodyStyle>
    <p:otherStyle>
      <a:defPPr>
        <a:defRPr lang="ja-JP"/>
      </a:defPPr>
      <a:lvl1pPr marL="0" algn="l" defTabSz="858487" rtl="0" eaLnBrk="1" latinLnBrk="0" hangingPunct="1">
        <a:defRPr kumimoji="1" sz="1700" kern="1200">
          <a:solidFill>
            <a:schemeClr val="tx1"/>
          </a:solidFill>
          <a:latin typeface="+mn-lt"/>
          <a:ea typeface="+mn-ea"/>
          <a:cs typeface="+mn-cs"/>
        </a:defRPr>
      </a:lvl1pPr>
      <a:lvl2pPr marL="429244" algn="l" defTabSz="858487" rtl="0" eaLnBrk="1" latinLnBrk="0" hangingPunct="1">
        <a:defRPr kumimoji="1" sz="1700" kern="1200">
          <a:solidFill>
            <a:schemeClr val="tx1"/>
          </a:solidFill>
          <a:latin typeface="+mn-lt"/>
          <a:ea typeface="+mn-ea"/>
          <a:cs typeface="+mn-cs"/>
        </a:defRPr>
      </a:lvl2pPr>
      <a:lvl3pPr marL="858487" algn="l" defTabSz="858487" rtl="0" eaLnBrk="1" latinLnBrk="0" hangingPunct="1">
        <a:defRPr kumimoji="1" sz="1700" kern="1200">
          <a:solidFill>
            <a:schemeClr val="tx1"/>
          </a:solidFill>
          <a:latin typeface="+mn-lt"/>
          <a:ea typeface="+mn-ea"/>
          <a:cs typeface="+mn-cs"/>
        </a:defRPr>
      </a:lvl3pPr>
      <a:lvl4pPr marL="1287730" algn="l" defTabSz="858487" rtl="0" eaLnBrk="1" latinLnBrk="0" hangingPunct="1">
        <a:defRPr kumimoji="1" sz="1700" kern="1200">
          <a:solidFill>
            <a:schemeClr val="tx1"/>
          </a:solidFill>
          <a:latin typeface="+mn-lt"/>
          <a:ea typeface="+mn-ea"/>
          <a:cs typeface="+mn-cs"/>
        </a:defRPr>
      </a:lvl4pPr>
      <a:lvl5pPr marL="1716974" algn="l" defTabSz="858487" rtl="0" eaLnBrk="1" latinLnBrk="0" hangingPunct="1">
        <a:defRPr kumimoji="1" sz="1700" kern="1200">
          <a:solidFill>
            <a:schemeClr val="tx1"/>
          </a:solidFill>
          <a:latin typeface="+mn-lt"/>
          <a:ea typeface="+mn-ea"/>
          <a:cs typeface="+mn-cs"/>
        </a:defRPr>
      </a:lvl5pPr>
      <a:lvl6pPr marL="2146217" algn="l" defTabSz="858487" rtl="0" eaLnBrk="1" latinLnBrk="0" hangingPunct="1">
        <a:defRPr kumimoji="1" sz="1700" kern="1200">
          <a:solidFill>
            <a:schemeClr val="tx1"/>
          </a:solidFill>
          <a:latin typeface="+mn-lt"/>
          <a:ea typeface="+mn-ea"/>
          <a:cs typeface="+mn-cs"/>
        </a:defRPr>
      </a:lvl6pPr>
      <a:lvl7pPr marL="2575461" algn="l" defTabSz="858487" rtl="0" eaLnBrk="1" latinLnBrk="0" hangingPunct="1">
        <a:defRPr kumimoji="1" sz="1700" kern="1200">
          <a:solidFill>
            <a:schemeClr val="tx1"/>
          </a:solidFill>
          <a:latin typeface="+mn-lt"/>
          <a:ea typeface="+mn-ea"/>
          <a:cs typeface="+mn-cs"/>
        </a:defRPr>
      </a:lvl7pPr>
      <a:lvl8pPr marL="3004704" algn="l" defTabSz="858487" rtl="0" eaLnBrk="1" latinLnBrk="0" hangingPunct="1">
        <a:defRPr kumimoji="1" sz="1700" kern="1200">
          <a:solidFill>
            <a:schemeClr val="tx1"/>
          </a:solidFill>
          <a:latin typeface="+mn-lt"/>
          <a:ea typeface="+mn-ea"/>
          <a:cs typeface="+mn-cs"/>
        </a:defRPr>
      </a:lvl8pPr>
      <a:lvl9pPr marL="3433948" algn="l" defTabSz="858487" rtl="0" eaLnBrk="1" latinLnBrk="0" hangingPunct="1">
        <a:defRPr kumimoji="1" sz="1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A410D3B1-A2D0-4F61-A257-6683C5490B76}" type="datetimeFigureOut">
              <a:rPr lang="ja-JP" altLang="en-US" smtClean="0">
                <a:solidFill>
                  <a:prstClr val="black">
                    <a:tint val="75000"/>
                  </a:prstClr>
                </a:solidFill>
                <a:latin typeface="Calibri" panose="020F0502020204030204"/>
                <a:ea typeface="ＭＳ Ｐゴシック"/>
              </a:rPr>
              <a:pPr fontAlgn="auto">
                <a:spcBef>
                  <a:spcPts val="0"/>
                </a:spcBef>
                <a:spcAft>
                  <a:spcPts val="0"/>
                </a:spcAft>
              </a:pPr>
              <a:t>2022/11/4</a:t>
            </a:fld>
            <a:endParaRPr lang="ja-JP" altLang="en-US">
              <a:solidFill>
                <a:prstClr val="black">
                  <a:tint val="75000"/>
                </a:prstClr>
              </a:solidFill>
              <a:latin typeface="Calibri" panose="020F0502020204030204"/>
              <a:ea typeface="ＭＳ Ｐゴシック"/>
            </a:endParaRPr>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panose="020F0502020204030204"/>
              <a:ea typeface="ＭＳ Ｐゴシック"/>
            </a:endParaRPr>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2EE69423-2EC2-4FD7-9F3A-C6DE1C6D298D}" type="slidenum">
              <a:rPr lang="ja-JP" altLang="en-US" smtClean="0">
                <a:solidFill>
                  <a:prstClr val="black">
                    <a:tint val="75000"/>
                  </a:prstClr>
                </a:solidFill>
                <a:latin typeface="Calibri" panose="020F0502020204030204"/>
                <a:ea typeface="ＭＳ Ｐゴシック"/>
              </a:rPr>
              <a:pPr fontAlgn="auto">
                <a:spcBef>
                  <a:spcPts val="0"/>
                </a:spcBef>
                <a:spcAft>
                  <a:spcPts val="0"/>
                </a:spcAft>
              </a:pPr>
              <a:t>‹#›</a:t>
            </a:fld>
            <a:endParaRPr lang="ja-JP" altLang="en-US">
              <a:solidFill>
                <a:prstClr val="black">
                  <a:tint val="75000"/>
                </a:prstClr>
              </a:solidFill>
              <a:latin typeface="Calibri" panose="020F0502020204030204"/>
              <a:ea typeface="ＭＳ Ｐゴシック"/>
            </a:endParaRPr>
          </a:p>
        </p:txBody>
      </p:sp>
    </p:spTree>
    <p:extLst>
      <p:ext uri="{BB962C8B-B14F-4D97-AF65-F5344CB8AC3E}">
        <p14:creationId xmlns:p14="http://schemas.microsoft.com/office/powerpoint/2010/main" val="288234800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
          <p:cNvSpPr txBox="1">
            <a:spLocks noChangeArrowheads="1"/>
          </p:cNvSpPr>
          <p:nvPr/>
        </p:nvSpPr>
        <p:spPr bwMode="auto">
          <a:xfrm>
            <a:off x="1280592" y="2403034"/>
            <a:ext cx="7137452" cy="1200329"/>
          </a:xfrm>
          <a:prstGeom prst="rect">
            <a:avLst/>
          </a:prstGeom>
          <a:noFill/>
          <a:ln w="9525">
            <a:noFill/>
            <a:miter lim="800000"/>
            <a:headEnd/>
            <a:tailEnd/>
          </a:ln>
        </p:spPr>
        <p:txBody>
          <a:bodyPr wrap="square">
            <a:spAutoFit/>
          </a:bodyPr>
          <a:lstStyle/>
          <a:p>
            <a:pPr algn="ctr"/>
            <a:r>
              <a:rPr lang="ja-JP" altLang="ja-JP" sz="3600" dirty="0">
                <a:latin typeface="メイリオ" panose="020B0604030504040204" pitchFamily="50" charset="-128"/>
                <a:ea typeface="メイリオ" panose="020B0604030504040204" pitchFamily="50" charset="-128"/>
              </a:rPr>
              <a:t>「食育」をめぐる最新情報</a:t>
            </a:r>
            <a:endParaRPr lang="en-US" altLang="ja-JP" sz="3600" dirty="0">
              <a:latin typeface="メイリオ" panose="020B0604030504040204" pitchFamily="50" charset="-128"/>
              <a:ea typeface="メイリオ" panose="020B0604030504040204" pitchFamily="50" charset="-128"/>
            </a:endParaRPr>
          </a:p>
          <a:p>
            <a:pPr algn="ctr"/>
            <a:r>
              <a:rPr lang="ja-JP" altLang="ja-JP" sz="3600" dirty="0">
                <a:latin typeface="メイリオ" panose="020B0604030504040204" pitchFamily="50" charset="-128"/>
                <a:ea typeface="メイリオ" panose="020B0604030504040204" pitchFamily="50" charset="-128"/>
              </a:rPr>
              <a:t>－令和</a:t>
            </a:r>
            <a:r>
              <a:rPr lang="ja-JP" altLang="en-US" sz="3600" dirty="0">
                <a:latin typeface="メイリオ" panose="020B0604030504040204" pitchFamily="50" charset="-128"/>
                <a:ea typeface="メイリオ" panose="020B0604030504040204" pitchFamily="50" charset="-128"/>
              </a:rPr>
              <a:t>３</a:t>
            </a:r>
            <a:r>
              <a:rPr lang="ja-JP" altLang="ja-JP" sz="3600" dirty="0">
                <a:latin typeface="メイリオ" panose="020B0604030504040204" pitchFamily="50" charset="-128"/>
                <a:ea typeface="メイリオ" panose="020B0604030504040204" pitchFamily="50" charset="-128"/>
              </a:rPr>
              <a:t>年度食育白書から－</a:t>
            </a:r>
            <a:endParaRPr lang="ja-JP" altLang="en-US" sz="6000" dirty="0">
              <a:latin typeface="メイリオ" panose="020B0604030504040204" pitchFamily="50" charset="-128"/>
              <a:ea typeface="メイリオ" panose="020B0604030504040204" pitchFamily="50" charset="-128"/>
            </a:endParaRPr>
          </a:p>
        </p:txBody>
      </p:sp>
      <p:sp>
        <p:nvSpPr>
          <p:cNvPr id="9" name="Rectangle 7"/>
          <p:cNvSpPr>
            <a:spLocks noChangeArrowheads="1"/>
          </p:cNvSpPr>
          <p:nvPr/>
        </p:nvSpPr>
        <p:spPr bwMode="auto">
          <a:xfrm>
            <a:off x="-303584" y="3603363"/>
            <a:ext cx="10513168" cy="268461"/>
          </a:xfrm>
          <a:prstGeom prst="rect">
            <a:avLst/>
          </a:prstGeom>
          <a:solidFill>
            <a:srgbClr val="FFCC66"/>
          </a:solidFill>
          <a:ln w="9525" algn="ctr">
            <a:noFill/>
            <a:miter lim="800000"/>
            <a:headEnd/>
            <a:tailEnd/>
          </a:ln>
        </p:spPr>
        <p:txBody>
          <a:bodyPr lIns="91423" tIns="45712" rIns="91423" bIns="45712" anchor="ctr"/>
          <a:lstStyle/>
          <a:p>
            <a:pPr algn="ctr" defTabSz="914235" fontAlgn="auto">
              <a:spcBef>
                <a:spcPct val="50000"/>
              </a:spcBef>
              <a:spcAft>
                <a:spcPts val="0"/>
              </a:spcAft>
              <a:defRPr/>
            </a:pPr>
            <a:endParaRPr lang="ja-JP" altLang="en-US">
              <a:latin typeface="+mn-lt"/>
              <a:ea typeface="ＭＳ Ｐ明朝" pitchFamily="18" charset="-128"/>
            </a:endParaRPr>
          </a:p>
        </p:txBody>
      </p:sp>
      <p:sp>
        <p:nvSpPr>
          <p:cNvPr id="8" name="テキスト ボックス 1">
            <a:extLst>
              <a:ext uri="{FF2B5EF4-FFF2-40B4-BE49-F238E27FC236}">
                <a16:creationId xmlns:a16="http://schemas.microsoft.com/office/drawing/2014/main" id="{40AB3ED9-C0CD-482B-AFFD-577D7734501D}"/>
              </a:ext>
            </a:extLst>
          </p:cNvPr>
          <p:cNvSpPr txBox="1"/>
          <p:nvPr/>
        </p:nvSpPr>
        <p:spPr>
          <a:xfrm>
            <a:off x="4982509" y="6101963"/>
            <a:ext cx="4896544" cy="738664"/>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留意事項</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p>
          <a:p>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本資料は、令和３年度食育白書の内容を基にしています。</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各種データは、最新のものとは限りません。</a:t>
            </a:r>
            <a:endParaRPr lang="ja-JP" altLang="en-US" sz="1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164596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角丸四角形 15"/>
          <p:cNvSpPr/>
          <p:nvPr/>
        </p:nvSpPr>
        <p:spPr>
          <a:xfrm>
            <a:off x="4376014" y="638554"/>
            <a:ext cx="5397372" cy="304082"/>
          </a:xfrm>
          <a:prstGeom prst="roundRect">
            <a:avLst/>
          </a:prstGeom>
          <a:solidFill>
            <a:srgbClr val="FFB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5" name="角丸四角形 14"/>
          <p:cNvSpPr/>
          <p:nvPr/>
        </p:nvSpPr>
        <p:spPr>
          <a:xfrm>
            <a:off x="4366341" y="621345"/>
            <a:ext cx="5426212" cy="6082767"/>
          </a:xfrm>
          <a:prstGeom prst="roundRect">
            <a:avLst>
              <a:gd name="adj" fmla="val 2400"/>
            </a:avLst>
          </a:prstGeom>
          <a:noFill/>
          <a:ln w="38100">
            <a:solidFill>
              <a:srgbClr val="FFB7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0" name="Line 327"/>
          <p:cNvSpPr>
            <a:spLocks noChangeShapeType="1"/>
          </p:cNvSpPr>
          <p:nvPr/>
        </p:nvSpPr>
        <p:spPr bwMode="auto">
          <a:xfrm>
            <a:off x="1975478" y="1093067"/>
            <a:ext cx="25193" cy="2818884"/>
          </a:xfrm>
          <a:prstGeom prst="line">
            <a:avLst/>
          </a:prstGeom>
          <a:noFill/>
          <a:ln w="76200">
            <a:solidFill>
              <a:srgbClr val="F2A1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5846" tIns="42924" rIns="85846" bIns="42924"/>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7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29" name="角丸四角形 28"/>
          <p:cNvSpPr/>
          <p:nvPr/>
        </p:nvSpPr>
        <p:spPr>
          <a:xfrm>
            <a:off x="145116" y="3436733"/>
            <a:ext cx="3907092" cy="475218"/>
          </a:xfrm>
          <a:prstGeom prst="round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059" name="AutoShape 331"/>
          <p:cNvSpPr>
            <a:spLocks noChangeArrowheads="1"/>
          </p:cNvSpPr>
          <p:nvPr/>
        </p:nvSpPr>
        <p:spPr bwMode="auto">
          <a:xfrm>
            <a:off x="149742" y="3358015"/>
            <a:ext cx="3774434" cy="1175587"/>
          </a:xfrm>
          <a:prstGeom prst="flowChartProcess">
            <a:avLst/>
          </a:prstGeom>
          <a:noFill/>
          <a:ln>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ct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5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食育推進評価専門委員会</a:t>
            </a:r>
            <a:endParaRPr kumimoji="1" lang="en-US" altLang="ja-JP" sz="15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（食育推進会議会長決定）</a:t>
            </a:r>
            <a:endParaRPr kumimoji="1" lang="en-US" altLang="ja-JP" sz="12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endParaRPr lang="en-US" altLang="ja-JP" sz="800" u="sng" dirty="0">
              <a:solidFill>
                <a:srgbClr val="000000"/>
              </a:solidFill>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構成員：食育推進会議の民間有識者委員</a:t>
            </a:r>
          </a:p>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　　　　同会議の専門委員</a:t>
            </a:r>
          </a:p>
        </p:txBody>
      </p:sp>
      <p:sp>
        <p:nvSpPr>
          <p:cNvPr id="33" name="角丸四角形 32"/>
          <p:cNvSpPr/>
          <p:nvPr/>
        </p:nvSpPr>
        <p:spPr>
          <a:xfrm>
            <a:off x="164194" y="4678687"/>
            <a:ext cx="3863338" cy="445445"/>
          </a:xfrm>
          <a:prstGeom prst="roundRect">
            <a:avLst>
              <a:gd name="adj" fmla="val 31617"/>
            </a:avLst>
          </a:prstGeom>
          <a:solidFill>
            <a:srgbClr val="FFCC6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EE7D00"/>
              </a:solidFill>
              <a:latin typeface="メイリオ" panose="020B0604030504040204" pitchFamily="50" charset="-128"/>
              <a:ea typeface="メイリオ" panose="020B0604030504040204" pitchFamily="50" charset="-128"/>
            </a:endParaRPr>
          </a:p>
        </p:txBody>
      </p:sp>
      <p:sp>
        <p:nvSpPr>
          <p:cNvPr id="22" name="角丸四角形 21"/>
          <p:cNvSpPr/>
          <p:nvPr/>
        </p:nvSpPr>
        <p:spPr>
          <a:xfrm>
            <a:off x="76538" y="1944303"/>
            <a:ext cx="3919830" cy="1231615"/>
          </a:xfrm>
          <a:prstGeom prst="roundRect">
            <a:avLst>
              <a:gd name="adj" fmla="val 9264"/>
            </a:avLst>
          </a:prstGeom>
          <a:solidFill>
            <a:schemeClr val="bg1"/>
          </a:solidFill>
          <a:ln w="38100">
            <a:solidFill>
              <a:srgbClr val="FFCC6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6" name="角丸四角形 25"/>
          <p:cNvSpPr/>
          <p:nvPr/>
        </p:nvSpPr>
        <p:spPr>
          <a:xfrm>
            <a:off x="113454" y="1961671"/>
            <a:ext cx="3880830" cy="309449"/>
          </a:xfrm>
          <a:prstGeom prst="round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057" name="AutoShape 329"/>
          <p:cNvSpPr>
            <a:spLocks noChangeArrowheads="1"/>
          </p:cNvSpPr>
          <p:nvPr/>
        </p:nvSpPr>
        <p:spPr bwMode="auto">
          <a:xfrm>
            <a:off x="68181" y="1927426"/>
            <a:ext cx="3940712" cy="1248492"/>
          </a:xfrm>
          <a:prstGeom prst="flowChartProcess">
            <a:avLst/>
          </a:prstGeom>
          <a:noFill/>
          <a:ln>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ct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5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食育推進会議</a:t>
            </a:r>
            <a:r>
              <a:rPr kumimoji="1" lang="ja-JP" altLang="en-US" sz="12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（基本法第</a:t>
            </a:r>
            <a:r>
              <a:rPr kumimoji="1" lang="en-US" altLang="ja-JP" sz="12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26</a:t>
            </a:r>
            <a:r>
              <a:rPr kumimoji="1" lang="ja-JP" altLang="en-US" sz="12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条）</a:t>
            </a:r>
            <a:endParaRPr kumimoji="1" lang="en-US" altLang="ja-JP" sz="12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endParaRPr kumimoji="1" lang="en-US" altLang="ja-JP" sz="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 会 長：</a:t>
            </a:r>
            <a:r>
              <a:rPr kumimoji="1" lang="ja-JP" altLang="en-US" sz="1200" b="0" i="0" u="heavy"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農林水産大臣</a:t>
            </a:r>
          </a:p>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 委 員：農林水産大臣の申出により内閣総理大臣が指定</a:t>
            </a:r>
            <a:endParaRPr kumimoji="1" lang="en-US" altLang="ja-JP"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lang="ja-JP" altLang="en-US" sz="1200" dirty="0">
                <a:solidFill>
                  <a:srgbClr val="000000"/>
                </a:solidFill>
                <a:latin typeface="メイリオ" panose="020B0604030504040204" pitchFamily="50" charset="-128"/>
                <a:ea typeface="メイリオ" panose="020B0604030504040204" pitchFamily="50" charset="-128"/>
              </a:rPr>
              <a:t>　　　   </a:t>
            </a: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する国務大臣及び農林水産大臣が任命する民間</a:t>
            </a:r>
            <a:endParaRPr kumimoji="1" lang="en-US" altLang="ja-JP"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lang="ja-JP" altLang="en-US" sz="1200" dirty="0">
                <a:solidFill>
                  <a:srgbClr val="000000"/>
                </a:solidFill>
                <a:latin typeface="メイリオ" panose="020B0604030504040204" pitchFamily="50" charset="-128"/>
                <a:ea typeface="メイリオ" panose="020B0604030504040204" pitchFamily="50" charset="-128"/>
              </a:rPr>
              <a:t>　　　   </a:t>
            </a: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有識者</a:t>
            </a:r>
            <a:endParaRPr kumimoji="1" lang="en-US" altLang="ja-JP"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2053" name="AutoShape 259" descr="画像&quot;file:///C:/Documents%20and%20Settings/pbga173/%83f%83X%83N%83g%83b%83v/IMG_1863.JPG&quot; は、エラーを含んでいるため表示できません。"/>
          <p:cNvSpPr>
            <a:spLocks noChangeAspect="1" noChangeArrowheads="1"/>
          </p:cNvSpPr>
          <p:nvPr/>
        </p:nvSpPr>
        <p:spPr bwMode="auto">
          <a:xfrm>
            <a:off x="1089121" y="-345764"/>
            <a:ext cx="7727765" cy="753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846" tIns="42924" rIns="85846" bIns="42924"/>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7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2061" name="AutoShape 337"/>
          <p:cNvSpPr>
            <a:spLocks noChangeArrowheads="1"/>
          </p:cNvSpPr>
          <p:nvPr/>
        </p:nvSpPr>
        <p:spPr bwMode="auto">
          <a:xfrm>
            <a:off x="21206" y="4715699"/>
            <a:ext cx="4080801" cy="2240853"/>
          </a:xfrm>
          <a:prstGeom prst="flowChartProcess">
            <a:avLst/>
          </a:prstGeom>
          <a:noFill/>
          <a:ln>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t"/>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500" b="1" i="0" u="none" strike="noStrike" kern="1200" cap="none" spc="0" normalizeH="0" baseline="0" noProof="0" dirty="0">
                <a:ln>
                  <a:noFill/>
                </a:ln>
                <a:solidFill>
                  <a:srgbClr val="000000"/>
                </a:solidFill>
                <a:effectLst/>
                <a:uLnTx/>
                <a:uFillTx/>
                <a:latin typeface="HGPｺﾞｼｯｸE" panose="020B0900000000000000" pitchFamily="50" charset="-128"/>
                <a:ea typeface="HGPｺﾞｼｯｸE" panose="020B0900000000000000" pitchFamily="50" charset="-128"/>
              </a:rPr>
              <a:t>食育推進基本計画</a:t>
            </a:r>
            <a:r>
              <a:rPr kumimoji="1" lang="ja-JP" altLang="en-US" sz="1200" b="1" i="0" u="none" strike="noStrike" kern="1200" cap="none" spc="0" normalizeH="0" baseline="0" noProof="0" dirty="0">
                <a:ln>
                  <a:noFill/>
                </a:ln>
                <a:solidFill>
                  <a:srgbClr val="000000"/>
                </a:solidFill>
                <a:effectLst/>
                <a:uLnTx/>
                <a:uFillTx/>
                <a:latin typeface="HGPｺﾞｼｯｸE" panose="020B0900000000000000" pitchFamily="50" charset="-128"/>
                <a:ea typeface="HGPｺﾞｼｯｸE" panose="020B0900000000000000" pitchFamily="50" charset="-128"/>
              </a:rPr>
              <a:t>（基本法第１６条）</a:t>
            </a:r>
            <a:endParaRPr kumimoji="1" lang="en-US" altLang="ja-JP" sz="1200" b="1" i="0" u="none" strike="noStrike" kern="1200" cap="none" spc="0" normalizeH="0" baseline="0" noProof="0" dirty="0">
              <a:ln>
                <a:noFill/>
              </a:ln>
              <a:solidFill>
                <a:srgbClr val="000000"/>
              </a:solidFill>
              <a:effectLst/>
              <a:uLnTx/>
              <a:uFillTx/>
              <a:latin typeface="HGPｺﾞｼｯｸE" panose="020B0900000000000000" pitchFamily="50" charset="-128"/>
              <a:ea typeface="HGPｺﾞｼｯｸE" panose="020B0900000000000000"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endParaRPr kumimoji="1" lang="en-US" altLang="ja-JP" sz="600" b="1" i="0" u="none" strike="noStrike" kern="1200" cap="none" spc="0" normalizeH="0" baseline="0" noProof="0" dirty="0">
              <a:ln>
                <a:noFill/>
              </a:ln>
              <a:solidFill>
                <a:srgbClr val="000000"/>
              </a:solidFill>
              <a:effectLst/>
              <a:uLnTx/>
              <a:uFillTx/>
              <a:latin typeface="HGPｺﾞｼｯｸE" panose="020B0900000000000000" pitchFamily="50" charset="-128"/>
              <a:ea typeface="HGPｺﾞｼｯｸE" panose="020B0900000000000000"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endParaRPr kumimoji="1" lang="en-US" altLang="ja-JP" sz="200" b="1" i="0" u="none" strike="noStrike" kern="1200" cap="none" spc="0" normalizeH="0" baseline="0" noProof="0" dirty="0">
              <a:ln>
                <a:noFill/>
              </a:ln>
              <a:solidFill>
                <a:srgbClr val="000000"/>
              </a:solidFill>
              <a:effectLst/>
              <a:uLnTx/>
              <a:uFillTx/>
              <a:latin typeface="HGPｺﾞｼｯｸE" panose="020B0900000000000000" pitchFamily="50" charset="-128"/>
              <a:ea typeface="HGPｺﾞｼｯｸE" panose="020B0900000000000000"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HGPｺﾞｼｯｸE" panose="020B0900000000000000" pitchFamily="50" charset="-128"/>
                <a:ea typeface="HGPｺﾞｼｯｸE" panose="020B0900000000000000" pitchFamily="50" charset="-128"/>
              </a:rPr>
              <a:t>　</a:t>
            </a:r>
            <a:r>
              <a:rPr kumimoji="1" lang="ja-JP" altLang="en-US" sz="1200" b="0" i="0" u="none" strike="noStrike" kern="1200" cap="none" spc="0" normalizeH="0" baseline="0" noProof="0" dirty="0">
                <a:ln>
                  <a:noFill/>
                </a:ln>
                <a:solidFill>
                  <a:srgbClr val="000000"/>
                </a:solidFill>
                <a:effectLst/>
                <a:uLnTx/>
                <a:uFillTx/>
                <a:latin typeface="HGPｺﾞｼｯｸM" panose="020B0600000000000000" pitchFamily="50" charset="-128"/>
                <a:ea typeface="HGPｺﾞｼｯｸM" panose="020B0600000000000000" pitchFamily="50" charset="-128"/>
              </a:rPr>
              <a:t>食育の推進に関する施策の総合的かつ計画的な</a:t>
            </a:r>
            <a:endParaRPr kumimoji="1" lang="en-US" altLang="ja-JP" sz="1200" b="0" i="0" u="none" strike="noStrike" kern="1200" cap="none" spc="0" normalizeH="0" baseline="0" noProof="0" dirty="0">
              <a:ln>
                <a:noFill/>
              </a:ln>
              <a:solidFill>
                <a:srgbClr val="000000"/>
              </a:solidFill>
              <a:effectLst/>
              <a:uLnTx/>
              <a:uFillTx/>
              <a:latin typeface="HGPｺﾞｼｯｸM" panose="020B0600000000000000" pitchFamily="50" charset="-128"/>
              <a:ea typeface="HGPｺﾞｼｯｸM" panose="020B0600000000000000"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HGPｺﾞｼｯｸM" panose="020B0600000000000000" pitchFamily="50" charset="-128"/>
                <a:ea typeface="HGPｺﾞｼｯｸM" panose="020B0600000000000000" pitchFamily="50" charset="-128"/>
              </a:rPr>
              <a:t>推進を図るために必要な基本的な事項を定めるもの</a:t>
            </a:r>
            <a:endParaRPr kumimoji="1" lang="ja-JP" altLang="en-US" sz="1300" b="0" i="0" u="none" strike="noStrike" kern="1200" cap="none" spc="0" normalizeH="0" baseline="0" noProof="0" dirty="0">
              <a:ln>
                <a:noFill/>
              </a:ln>
              <a:solidFill>
                <a:srgbClr val="000000"/>
              </a:solidFill>
              <a:effectLst/>
              <a:uLnTx/>
              <a:uFillTx/>
              <a:latin typeface="HGPｺﾞｼｯｸE" panose="020B0900000000000000" pitchFamily="50" charset="-128"/>
              <a:ea typeface="HGPｺﾞｼｯｸE" panose="020B0900000000000000" pitchFamily="50" charset="-128"/>
            </a:endParaRPr>
          </a:p>
        </p:txBody>
      </p:sp>
      <p:sp>
        <p:nvSpPr>
          <p:cNvPr id="8" name="対角する 2 つの角を丸めた四角形 7"/>
          <p:cNvSpPr/>
          <p:nvPr/>
        </p:nvSpPr>
        <p:spPr>
          <a:xfrm>
            <a:off x="4398791" y="994102"/>
            <a:ext cx="5450753" cy="5635615"/>
          </a:xfrm>
          <a:prstGeom prst="round2DiagRect">
            <a:avLst>
              <a:gd name="adj1" fmla="val 0"/>
              <a:gd name="adj2" fmla="val 0"/>
            </a:avLst>
          </a:prstGeom>
          <a:noFill/>
          <a:ln w="19050">
            <a:noFill/>
          </a:ln>
        </p:spPr>
        <p:style>
          <a:lnRef idx="2">
            <a:schemeClr val="dk1"/>
          </a:lnRef>
          <a:fillRef idx="1">
            <a:schemeClr val="lt1"/>
          </a:fillRef>
          <a:effectRef idx="0">
            <a:schemeClr val="dk1"/>
          </a:effectRef>
          <a:fontRef idx="minor">
            <a:schemeClr val="dk1"/>
          </a:fontRef>
        </p:style>
        <p:txBody>
          <a:bodyPr lIns="85846" tIns="42924" rIns="85846" bIns="42924" rtlCol="0" anchor="ctr"/>
          <a:lstStyle/>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はじめに</a:t>
            </a:r>
            <a:endParaRPr kumimoji="1" lang="en-US" altLang="ja-JP" sz="13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lang="ja-JP" altLang="en-US" sz="1300" b="1" dirty="0">
                <a:solidFill>
                  <a:schemeClr val="tx1"/>
                </a:solidFill>
                <a:latin typeface="メイリオ" panose="020B0604030504040204" pitchFamily="50" charset="-128"/>
                <a:ea typeface="メイリオ" panose="020B0604030504040204" pitchFamily="50" charset="-128"/>
              </a:rPr>
              <a:t>第１　食育の推進に関する施策についての基本的な方針</a:t>
            </a:r>
            <a:endParaRPr lang="en-US" altLang="ja-JP" sz="1300" dirty="0">
              <a:solidFill>
                <a:schemeClr val="tx1"/>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100" dirty="0">
                <a:solidFill>
                  <a:schemeClr val="tx1"/>
                </a:solidFill>
                <a:latin typeface="メイリオ" panose="020B0604030504040204" pitchFamily="50" charset="-128"/>
                <a:ea typeface="メイリオ" panose="020B0604030504040204" pitchFamily="50" charset="-128"/>
              </a:rPr>
              <a:t>　１．重点事項</a:t>
            </a:r>
            <a:endParaRPr lang="en-US" altLang="ja-JP" sz="1100" dirty="0">
              <a:solidFill>
                <a:schemeClr val="tx1"/>
              </a:solidFill>
              <a:latin typeface="メイリオ" panose="020B0604030504040204" pitchFamily="50" charset="-128"/>
              <a:ea typeface="メイリオ" panose="020B0604030504040204" pitchFamily="50" charset="-128"/>
            </a:endParaRPr>
          </a:p>
          <a:p>
            <a:pPr lvl="0" indent="177800">
              <a:lnSpc>
                <a:spcPct val="110000"/>
              </a:lnSpc>
              <a:defRPr/>
            </a:pPr>
            <a:r>
              <a:rPr kumimoji="0" lang="ja-JP" altLang="en-US" sz="11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（１） 生涯を通じた心身の健康を支える食育の推進</a:t>
            </a:r>
            <a:endParaRPr kumimoji="0" lang="en-US" altLang="ja-JP" sz="11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indent="177800">
              <a:lnSpc>
                <a:spcPct val="110000"/>
              </a:lnSpc>
              <a:defRPr/>
            </a:pPr>
            <a:r>
              <a:rPr kumimoji="0" lang="ja-JP" altLang="en-US" sz="11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（２） 持続可能な食を支える食育の推進</a:t>
            </a:r>
            <a:endParaRPr kumimoji="0" lang="en-US" altLang="ja-JP" sz="11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indent="177800">
              <a:lnSpc>
                <a:spcPct val="110000"/>
              </a:lnSpc>
              <a:defRPr/>
            </a:pPr>
            <a:r>
              <a:rPr kumimoji="0" lang="ja-JP" altLang="en-US" sz="10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（食と環境の調和：環境の環（わ））</a:t>
            </a:r>
            <a:endParaRPr kumimoji="0" lang="en-US" altLang="ja-JP" sz="10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indent="177800">
              <a:lnSpc>
                <a:spcPct val="110000"/>
              </a:lnSpc>
              <a:defRPr/>
            </a:pPr>
            <a:r>
              <a:rPr kumimoji="0" lang="ja-JP" altLang="en-US" sz="10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（農林水産業や農山漁村を支える多様な主体とのつながりの深化：人の輪（わ））</a:t>
            </a:r>
            <a:endParaRPr kumimoji="0" lang="en-US" altLang="ja-JP" sz="10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indent="177800">
              <a:lnSpc>
                <a:spcPct val="110000"/>
              </a:lnSpc>
              <a:defRPr/>
            </a:pPr>
            <a:r>
              <a:rPr kumimoji="0" lang="ja-JP" altLang="en-US" sz="10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（日本の伝統的な和食文化の保護・継承：和食文化の和（わ））</a:t>
            </a:r>
          </a:p>
          <a:p>
            <a:pPr lvl="0" indent="177800">
              <a:lnSpc>
                <a:spcPct val="110000"/>
              </a:lnSpc>
              <a:defRPr/>
            </a:pPr>
            <a:r>
              <a:rPr kumimoji="0" lang="ja-JP" altLang="en-US" sz="11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（３） 「新たな日常」やデジタル化に対応した食育の推進</a:t>
            </a:r>
            <a:endParaRPr lang="en-US" altLang="ja-JP" sz="1100" dirty="0">
              <a:solidFill>
                <a:schemeClr val="tx1"/>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en-US" altLang="ja-JP" sz="1100" dirty="0">
                <a:solidFill>
                  <a:schemeClr val="tx1"/>
                </a:solidFill>
                <a:latin typeface="メイリオ" panose="020B0604030504040204" pitchFamily="50" charset="-128"/>
                <a:ea typeface="メイリオ" panose="020B0604030504040204" pitchFamily="50" charset="-128"/>
              </a:rPr>
              <a:t>   </a:t>
            </a:r>
            <a:r>
              <a:rPr lang="ja-JP" altLang="en-US" sz="1100" dirty="0">
                <a:solidFill>
                  <a:schemeClr val="tx1"/>
                </a:solidFill>
                <a:latin typeface="メイリオ" panose="020B0604030504040204" pitchFamily="50" charset="-128"/>
                <a:ea typeface="メイリオ" panose="020B0604030504040204" pitchFamily="50" charset="-128"/>
              </a:rPr>
              <a:t>２．基本的な取組方針</a:t>
            </a:r>
            <a:endParaRPr lang="en-US" altLang="ja-JP" sz="1100" dirty="0">
              <a:solidFill>
                <a:schemeClr val="tx1"/>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300" b="1" dirty="0">
                <a:solidFill>
                  <a:schemeClr val="tx1"/>
                </a:solidFill>
                <a:latin typeface="メイリオ" panose="020B0604030504040204" pitchFamily="50" charset="-128"/>
                <a:ea typeface="メイリオ" panose="020B0604030504040204" pitchFamily="50" charset="-128"/>
              </a:rPr>
              <a:t>第２　食育の推進の目標に関する事項</a:t>
            </a:r>
            <a:r>
              <a:rPr lang="ja-JP" altLang="en-US" sz="1300" dirty="0">
                <a:solidFill>
                  <a:schemeClr val="tx1"/>
                </a:solidFill>
                <a:latin typeface="メイリオ" panose="020B0604030504040204" pitchFamily="50" charset="-128"/>
                <a:ea typeface="メイリオ" panose="020B0604030504040204" pitchFamily="50" charset="-128"/>
              </a:rPr>
              <a:t>　　　　　</a:t>
            </a:r>
            <a:endParaRPr lang="en-US" altLang="ja-JP" sz="1300" dirty="0">
              <a:solidFill>
                <a:schemeClr val="tx1"/>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100" dirty="0">
                <a:solidFill>
                  <a:schemeClr val="tx1"/>
                </a:solidFill>
                <a:latin typeface="メイリオ" panose="020B0604030504040204" pitchFamily="50" charset="-128"/>
                <a:ea typeface="メイリオ" panose="020B0604030504040204" pitchFamily="50" charset="-128"/>
              </a:rPr>
              <a:t>  １．目標の考え方　２．食育の推進に当たっての目標</a:t>
            </a:r>
          </a:p>
          <a:p>
            <a:pPr lvl="0" fontAlgn="base">
              <a:lnSpc>
                <a:spcPct val="110000"/>
              </a:lnSpc>
              <a:spcBef>
                <a:spcPct val="0"/>
              </a:spcBef>
              <a:spcAft>
                <a:spcPct val="0"/>
              </a:spcAft>
              <a:defRPr/>
            </a:pPr>
            <a:r>
              <a:rPr lang="ja-JP" altLang="en-US" sz="1300" b="1" dirty="0">
                <a:solidFill>
                  <a:srgbClr val="000000"/>
                </a:solidFill>
                <a:latin typeface="メイリオ" panose="020B0604030504040204" pitchFamily="50" charset="-128"/>
                <a:ea typeface="メイリオ" panose="020B0604030504040204" pitchFamily="50" charset="-128"/>
              </a:rPr>
              <a:t>第３　食育の総合的な促進に関する事項</a:t>
            </a:r>
            <a:endParaRPr lang="en-US" altLang="ja-JP" sz="1300" dirty="0">
              <a:solidFill>
                <a:srgbClr val="000000"/>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１．家庭における食育の推進</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２．学校、保育所等における食育の推進</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３．地域における食育の推進</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４．食育推進運動の展開</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５．生産者と消費者との交流の促進、環境と調和のとれた農林漁業の活性化等</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６．食文化の継承のための活動への支援等</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７．食品の安全性、栄養その他の食生活に関する調査、研究、情報の提供及び</a:t>
            </a:r>
            <a:endParaRPr lang="en-US" altLang="ja-JP" sz="1100" dirty="0">
              <a:solidFill>
                <a:srgbClr val="000000"/>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国際交流の推進</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a:t>
            </a:r>
            <a:r>
              <a:rPr lang="en-US" altLang="ja-JP" sz="900" dirty="0">
                <a:solidFill>
                  <a:srgbClr val="000000"/>
                </a:solidFill>
                <a:latin typeface="メイリオ" panose="020B0604030504040204" pitchFamily="50" charset="-128"/>
                <a:ea typeface="メイリオ" panose="020B0604030504040204" pitchFamily="50" charset="-128"/>
              </a:rPr>
              <a:t>※</a:t>
            </a:r>
            <a:r>
              <a:rPr lang="ja-JP" altLang="en-US" sz="900" dirty="0">
                <a:solidFill>
                  <a:srgbClr val="000000"/>
                </a:solidFill>
                <a:latin typeface="メイリオ" panose="020B0604030504040204" pitchFamily="50" charset="-128"/>
                <a:ea typeface="メイリオ" panose="020B0604030504040204" pitchFamily="50" charset="-128"/>
              </a:rPr>
              <a:t>それぞれの事項について、以下の項目を記述。</a:t>
            </a:r>
            <a:endParaRPr lang="en-US" altLang="ja-JP" sz="900" dirty="0">
              <a:solidFill>
                <a:srgbClr val="000000"/>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900" dirty="0">
                <a:solidFill>
                  <a:srgbClr val="000000"/>
                </a:solidFill>
                <a:latin typeface="メイリオ" panose="020B0604030504040204" pitchFamily="50" charset="-128"/>
                <a:ea typeface="メイリオ" panose="020B0604030504040204" pitchFamily="50" charset="-128"/>
              </a:rPr>
              <a:t>　　（１）現状と今後の方向性、（２）取り組むべき施策</a:t>
            </a:r>
            <a:endParaRPr lang="en-US" altLang="ja-JP" sz="900" dirty="0">
              <a:solidFill>
                <a:schemeClr val="tx1"/>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300" b="1" dirty="0">
                <a:solidFill>
                  <a:srgbClr val="000000"/>
                </a:solidFill>
                <a:latin typeface="メイリオ" panose="020B0604030504040204" pitchFamily="50" charset="-128"/>
                <a:ea typeface="メイリオ" panose="020B0604030504040204" pitchFamily="50" charset="-128"/>
              </a:rPr>
              <a:t>第４　食育の推進に関する施策を総合的かつ計画的に推進するために</a:t>
            </a:r>
            <a:endParaRPr lang="en-US" altLang="ja-JP" sz="1300" b="1" dirty="0">
              <a:solidFill>
                <a:srgbClr val="000000"/>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300" b="1" dirty="0">
                <a:solidFill>
                  <a:srgbClr val="000000"/>
                </a:solidFill>
                <a:latin typeface="メイリオ" panose="020B0604030504040204" pitchFamily="50" charset="-128"/>
                <a:ea typeface="メイリオ" panose="020B0604030504040204" pitchFamily="50" charset="-128"/>
              </a:rPr>
              <a:t>　　　必要な事項</a:t>
            </a:r>
            <a:endParaRPr lang="en-US" altLang="ja-JP" sz="1300" b="1" dirty="0">
              <a:solidFill>
                <a:srgbClr val="000000"/>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１．多様な関係者の連携・協働の強化</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２．地方公共団体による推進計画に基づく施策の促進とフォローアップ　　　</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３．積極的な情報提供と国民の意見等の把握</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４．</a:t>
            </a:r>
            <a:r>
              <a:rPr lang="ja-JP" altLang="en-US" sz="1100" kern="1300" spc="-94" dirty="0">
                <a:solidFill>
                  <a:srgbClr val="000000"/>
                </a:solidFill>
                <a:latin typeface="メイリオ" panose="020B0604030504040204" pitchFamily="50" charset="-128"/>
                <a:ea typeface="メイリオ" panose="020B0604030504040204" pitchFamily="50" charset="-128"/>
              </a:rPr>
              <a:t>推進状況の把握と効果等の評価及び財政措置の効率的・重点的運用</a:t>
            </a:r>
            <a:endParaRPr lang="en-US" altLang="ja-JP" sz="1100" kern="1300" spc="-94" dirty="0">
              <a:solidFill>
                <a:srgbClr val="000000"/>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５．基本計画の見直し</a:t>
            </a:r>
            <a:endPar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9" name="正方形/長方形 8"/>
          <p:cNvSpPr/>
          <p:nvPr/>
        </p:nvSpPr>
        <p:spPr>
          <a:xfrm>
            <a:off x="4344441" y="621345"/>
            <a:ext cx="5397372" cy="364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5846" tIns="42924" rIns="85846" bIns="42924"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900"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メイリオ" panose="020B0604030504040204" pitchFamily="50" charset="-128"/>
                <a:ea typeface="メイリオ" panose="020B0604030504040204" pitchFamily="50" charset="-128"/>
              </a:rPr>
              <a:t>第４次食育推進基本計画の構成</a:t>
            </a:r>
            <a:endParaRPr kumimoji="1" lang="ja-JP" altLang="en-US" sz="1500"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メイリオ" panose="020B0604030504040204" pitchFamily="50" charset="-128"/>
              <a:ea typeface="メイリオ" panose="020B0604030504040204" pitchFamily="50" charset="-128"/>
            </a:endParaRPr>
          </a:p>
        </p:txBody>
      </p:sp>
      <p:sp>
        <p:nvSpPr>
          <p:cNvPr id="23" name="角丸四角形 22"/>
          <p:cNvSpPr/>
          <p:nvPr/>
        </p:nvSpPr>
        <p:spPr>
          <a:xfrm>
            <a:off x="117667" y="3436733"/>
            <a:ext cx="3919830" cy="1080597"/>
          </a:xfrm>
          <a:prstGeom prst="roundRect">
            <a:avLst>
              <a:gd name="adj" fmla="val 9264"/>
            </a:avLst>
          </a:prstGeom>
          <a:noFill/>
          <a:ln w="38100">
            <a:solidFill>
              <a:srgbClr val="FFCC6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4" name="タイトル 1">
            <a:extLst>
              <a:ext uri="{FF2B5EF4-FFF2-40B4-BE49-F238E27FC236}">
                <a16:creationId xmlns:a16="http://schemas.microsoft.com/office/drawing/2014/main" id="{C1C9D262-E5B7-476E-9D04-F2C21ADF9086}"/>
              </a:ext>
            </a:extLst>
          </p:cNvPr>
          <p:cNvSpPr txBox="1">
            <a:spLocks/>
          </p:cNvSpPr>
          <p:nvPr/>
        </p:nvSpPr>
        <p:spPr>
          <a:xfrm>
            <a:off x="-28433" y="0"/>
            <a:ext cx="9934433" cy="503578"/>
          </a:xfrm>
          <a:prstGeom prst="rect">
            <a:avLst/>
          </a:prstGeom>
          <a:solidFill>
            <a:srgbClr val="FFCC66">
              <a:alpha val="60000"/>
            </a:srgbClr>
          </a:solidFill>
          <a:ln>
            <a:noFill/>
          </a:ln>
        </p:spPr>
        <p:txBody>
          <a:bodyPr vert="horz" lIns="72000" tIns="72000" rIns="72000" bIns="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defRPr/>
            </a:pP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食育基本法・第４次食育推進基本計画概要</a:t>
            </a:r>
          </a:p>
        </p:txBody>
      </p:sp>
      <p:sp>
        <p:nvSpPr>
          <p:cNvPr id="25" name="正方形/長方形 24">
            <a:extLst>
              <a:ext uri="{FF2B5EF4-FFF2-40B4-BE49-F238E27FC236}">
                <a16:creationId xmlns:a16="http://schemas.microsoft.com/office/drawing/2014/main" id="{B88D4E42-75B8-4266-BE61-325939B5EFDF}"/>
              </a:ext>
            </a:extLst>
          </p:cNvPr>
          <p:cNvSpPr/>
          <p:nvPr/>
        </p:nvSpPr>
        <p:spPr>
          <a:xfrm>
            <a:off x="260642" y="5605809"/>
            <a:ext cx="3586453" cy="1015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5846" tIns="42924" rIns="85846" bIns="42924" rtlCol="0" anchor="ctr"/>
          <a:lstStyle/>
          <a:p>
            <a:pPr lvl="0" algn="ctr" fontAlgn="base">
              <a:spcBef>
                <a:spcPct val="0"/>
              </a:spcBef>
              <a:spcAft>
                <a:spcPct val="0"/>
              </a:spcAft>
              <a:defRPr/>
            </a:pPr>
            <a:r>
              <a:rPr lang="ja-JP" altLang="en-US" sz="2000" b="1" dirty="0">
                <a:solidFill>
                  <a:srgbClr val="EE7D00"/>
                </a:solidFill>
                <a:latin typeface="メイリオ" panose="020B0604030504040204" pitchFamily="50" charset="-128"/>
                <a:ea typeface="メイリオ" panose="020B0604030504040204" pitchFamily="50" charset="-128"/>
              </a:rPr>
              <a:t>第４次食育推進基本計画</a:t>
            </a:r>
            <a:endParaRPr lang="en-US" altLang="ja-JP" sz="2000" b="1" dirty="0">
              <a:solidFill>
                <a:srgbClr val="EE7D00"/>
              </a:solidFill>
              <a:latin typeface="メイリオ" panose="020B0604030504040204" pitchFamily="50" charset="-128"/>
              <a:ea typeface="メイリオ" panose="020B0604030504040204" pitchFamily="50" charset="-128"/>
            </a:endParaRPr>
          </a:p>
          <a:p>
            <a:pPr lvl="0" algn="ctr" fontAlgn="base">
              <a:spcBef>
                <a:spcPct val="0"/>
              </a:spcBef>
              <a:spcAft>
                <a:spcPct val="0"/>
              </a:spcAft>
              <a:defRPr/>
            </a:pPr>
            <a:endParaRPr lang="en-US" altLang="ja-JP" sz="800" dirty="0">
              <a:solidFill>
                <a:srgbClr val="000000"/>
              </a:solidFill>
              <a:latin typeface="メイリオ" panose="020B0604030504040204" pitchFamily="50" charset="-128"/>
              <a:ea typeface="メイリオ" panose="020B0604030504040204" pitchFamily="50" charset="-128"/>
            </a:endParaRPr>
          </a:p>
          <a:p>
            <a:pPr lvl="0" algn="ctr" fontAlgn="base">
              <a:spcBef>
                <a:spcPct val="0"/>
              </a:spcBef>
              <a:spcAft>
                <a:spcPct val="0"/>
              </a:spcAft>
              <a:defRPr/>
            </a:pPr>
            <a:r>
              <a:rPr lang="en-US" altLang="ja-JP" sz="1400" dirty="0">
                <a:solidFill>
                  <a:srgbClr val="000000"/>
                </a:solidFill>
                <a:latin typeface="メイリオ" panose="020B0604030504040204" pitchFamily="50" charset="-128"/>
                <a:ea typeface="メイリオ" panose="020B0604030504040204" pitchFamily="50" charset="-128"/>
              </a:rPr>
              <a:t>2021</a:t>
            </a:r>
            <a:r>
              <a:rPr lang="ja-JP" altLang="en-US" sz="1400" dirty="0">
                <a:solidFill>
                  <a:srgbClr val="000000"/>
                </a:solidFill>
                <a:latin typeface="メイリオ" panose="020B0604030504040204" pitchFamily="50" charset="-128"/>
                <a:ea typeface="メイリオ" panose="020B0604030504040204" pitchFamily="50" charset="-128"/>
              </a:rPr>
              <a:t>年３月</a:t>
            </a:r>
            <a:r>
              <a:rPr lang="en-US" altLang="ja-JP" sz="1400" dirty="0">
                <a:solidFill>
                  <a:srgbClr val="000000"/>
                </a:solidFill>
                <a:latin typeface="メイリオ" panose="020B0604030504040204" pitchFamily="50" charset="-128"/>
                <a:ea typeface="メイリオ" panose="020B0604030504040204" pitchFamily="50" charset="-128"/>
              </a:rPr>
              <a:t>31</a:t>
            </a:r>
            <a:r>
              <a:rPr lang="ja-JP" altLang="en-US" sz="1400" dirty="0">
                <a:solidFill>
                  <a:srgbClr val="000000"/>
                </a:solidFill>
                <a:latin typeface="メイリオ" panose="020B0604030504040204" pitchFamily="50" charset="-128"/>
                <a:ea typeface="メイリオ" panose="020B0604030504040204" pitchFamily="50" charset="-128"/>
              </a:rPr>
              <a:t>日　食育推進会議決定</a:t>
            </a:r>
            <a:endParaRPr lang="en-US" altLang="ja-JP" sz="1400" dirty="0">
              <a:solidFill>
                <a:srgbClr val="000000"/>
              </a:solidFill>
              <a:latin typeface="メイリオ" panose="020B0604030504040204" pitchFamily="50" charset="-128"/>
              <a:ea typeface="メイリオ" panose="020B0604030504040204" pitchFamily="50" charset="-128"/>
            </a:endParaRPr>
          </a:p>
          <a:p>
            <a:pPr lvl="0" algn="ctr" fontAlgn="base">
              <a:spcBef>
                <a:spcPct val="0"/>
              </a:spcBef>
              <a:spcAft>
                <a:spcPct val="0"/>
              </a:spcAft>
              <a:defRPr/>
            </a:pPr>
            <a:r>
              <a:rPr lang="en-US" altLang="ja-JP" sz="1300" dirty="0">
                <a:solidFill>
                  <a:srgbClr val="000000"/>
                </a:solidFill>
                <a:latin typeface="メイリオ" panose="020B0604030504040204" pitchFamily="50" charset="-128"/>
                <a:ea typeface="メイリオ" panose="020B0604030504040204" pitchFamily="50" charset="-128"/>
              </a:rPr>
              <a:t>※</a:t>
            </a:r>
            <a:r>
              <a:rPr lang="ja-JP" altLang="en-US" sz="1300" dirty="0">
                <a:solidFill>
                  <a:srgbClr val="000000"/>
                </a:solidFill>
                <a:latin typeface="メイリオ" panose="020B0604030504040204" pitchFamily="50" charset="-128"/>
                <a:ea typeface="メイリオ" panose="020B0604030504040204" pitchFamily="50" charset="-128"/>
              </a:rPr>
              <a:t>計画期間：</a:t>
            </a:r>
            <a:r>
              <a:rPr lang="en-US" altLang="ja-JP" sz="1300" dirty="0">
                <a:solidFill>
                  <a:srgbClr val="000000"/>
                </a:solidFill>
                <a:latin typeface="メイリオ" panose="020B0604030504040204" pitchFamily="50" charset="-128"/>
                <a:ea typeface="メイリオ" panose="020B0604030504040204" pitchFamily="50" charset="-128"/>
              </a:rPr>
              <a:t>2021</a:t>
            </a:r>
            <a:r>
              <a:rPr lang="ja-JP" altLang="en-US" sz="1300" dirty="0">
                <a:solidFill>
                  <a:srgbClr val="000000"/>
                </a:solidFill>
                <a:latin typeface="メイリオ" panose="020B0604030504040204" pitchFamily="50" charset="-128"/>
                <a:ea typeface="メイリオ" panose="020B0604030504040204" pitchFamily="50" charset="-128"/>
              </a:rPr>
              <a:t>年度からおおむね５年間</a:t>
            </a:r>
            <a:endParaRPr lang="en-US" altLang="ja-JP" sz="1300" dirty="0">
              <a:solidFill>
                <a:srgbClr val="000000"/>
              </a:solidFill>
              <a:latin typeface="メイリオ" panose="020B0604030504040204" pitchFamily="50" charset="-128"/>
              <a:ea typeface="メイリオ" panose="020B0604030504040204" pitchFamily="50" charset="-128"/>
            </a:endParaRPr>
          </a:p>
        </p:txBody>
      </p:sp>
      <p:sp>
        <p:nvSpPr>
          <p:cNvPr id="5" name="角丸四角形 4"/>
          <p:cNvSpPr/>
          <p:nvPr/>
        </p:nvSpPr>
        <p:spPr>
          <a:xfrm>
            <a:off x="83881" y="621515"/>
            <a:ext cx="3880830" cy="1093196"/>
          </a:xfrm>
          <a:prstGeom prst="roundRect">
            <a:avLst>
              <a:gd name="adj" fmla="val 9264"/>
            </a:avLst>
          </a:prstGeom>
          <a:solidFill>
            <a:schemeClr val="bg1"/>
          </a:solidFill>
          <a:ln w="38100">
            <a:solidFill>
              <a:srgbClr val="FFCC6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0" name="角丸四角形 9"/>
          <p:cNvSpPr/>
          <p:nvPr/>
        </p:nvSpPr>
        <p:spPr>
          <a:xfrm>
            <a:off x="113454" y="633187"/>
            <a:ext cx="3851257" cy="309449"/>
          </a:xfrm>
          <a:prstGeom prst="roundRect">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051" name="AutoShape 205"/>
          <p:cNvSpPr>
            <a:spLocks noChangeArrowheads="1"/>
          </p:cNvSpPr>
          <p:nvPr/>
        </p:nvSpPr>
        <p:spPr bwMode="auto">
          <a:xfrm>
            <a:off x="36155" y="680513"/>
            <a:ext cx="3940715" cy="990557"/>
          </a:xfrm>
          <a:prstGeom prst="flowChartProcess">
            <a:avLst/>
          </a:prstGeom>
          <a:noFill/>
          <a:ln w="38100">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ct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5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食育基本法</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（平成</a:t>
            </a: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17</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年法律第６３号）</a:t>
            </a:r>
            <a:endPar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endParaRPr kumimoji="1" lang="en-US" altLang="ja-JP" sz="6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rPr>
              <a:t> 目 的：食育に関する施策を総合的かつ計画的に推進し、</a:t>
            </a:r>
            <a:endParaRPr kumimoji="1" lang="en-US" altLang="ja-JP" sz="1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rPr>
              <a:t>　　    もって現在及び将来にわたる健康で文化的な</a:t>
            </a:r>
            <a:endParaRPr kumimoji="1" lang="en-US" altLang="ja-JP" sz="1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lang="en-US" altLang="ja-JP" sz="1200" dirty="0">
                <a:latin typeface="メイリオ" panose="020B0604030504040204" pitchFamily="50" charset="-128"/>
                <a:ea typeface="メイリオ" panose="020B0604030504040204" pitchFamily="50" charset="-128"/>
              </a:rPr>
              <a:t>          </a:t>
            </a:r>
            <a:r>
              <a:rPr kumimoji="1" lang="ja-JP" altLang="en-US" sz="1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rPr>
              <a:t>国民の生活と豊かで活力ある社会の実現に寄与</a:t>
            </a:r>
            <a:endParaRPr kumimoji="1" lang="en-US" altLang="ja-JP" sz="1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endParaRPr>
          </a:p>
        </p:txBody>
      </p:sp>
      <p:sp>
        <p:nvSpPr>
          <p:cNvPr id="13" name="角丸四角形 12"/>
          <p:cNvSpPr/>
          <p:nvPr/>
        </p:nvSpPr>
        <p:spPr>
          <a:xfrm>
            <a:off x="159708" y="4655662"/>
            <a:ext cx="3864885" cy="2083347"/>
          </a:xfrm>
          <a:prstGeom prst="roundRect">
            <a:avLst>
              <a:gd name="adj" fmla="val 8806"/>
            </a:avLst>
          </a:prstGeom>
          <a:noFill/>
          <a:ln w="38100">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7" name="右中かっこ 6"/>
          <p:cNvSpPr/>
          <p:nvPr/>
        </p:nvSpPr>
        <p:spPr>
          <a:xfrm>
            <a:off x="4050970" y="4644578"/>
            <a:ext cx="279602" cy="2083348"/>
          </a:xfrm>
          <a:prstGeom prst="rightBrace">
            <a:avLst>
              <a:gd name="adj1" fmla="val 11723"/>
              <a:gd name="adj2" fmla="val 16562"/>
            </a:avLst>
          </a:prstGeom>
          <a:noFill/>
          <a:ln w="38100">
            <a:solidFill>
              <a:srgbClr val="FF7C80"/>
            </a:solidFill>
          </a:ln>
        </p:spPr>
        <p:style>
          <a:lnRef idx="1">
            <a:schemeClr val="accent1"/>
          </a:lnRef>
          <a:fillRef idx="0">
            <a:schemeClr val="accent1"/>
          </a:fillRef>
          <a:effectRef idx="0">
            <a:schemeClr val="accent1"/>
          </a:effectRef>
          <a:fontRef idx="minor">
            <a:schemeClr val="tx1"/>
          </a:fontRef>
        </p:style>
        <p:txBody>
          <a:bodyPr lIns="85846" tIns="42924" rIns="85846" bIns="42924"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7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27" name="角丸四角形 26"/>
          <p:cNvSpPr/>
          <p:nvPr/>
        </p:nvSpPr>
        <p:spPr>
          <a:xfrm>
            <a:off x="287635" y="5619401"/>
            <a:ext cx="3564919" cy="1015545"/>
          </a:xfrm>
          <a:prstGeom prst="roundRect">
            <a:avLst/>
          </a:prstGeom>
          <a:noFill/>
          <a:ln w="38100">
            <a:solidFill>
              <a:srgbClr val="FFCC6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7599A335-E9CC-4EFE-9A35-1BD913D3633F}"/>
              </a:ext>
            </a:extLst>
          </p:cNvPr>
          <p:cNvSpPr txBox="1"/>
          <p:nvPr/>
        </p:nvSpPr>
        <p:spPr>
          <a:xfrm>
            <a:off x="-27386" y="6704112"/>
            <a:ext cx="9933386" cy="153888"/>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10CC139-477F-4CF9-9804-15B7DAE6D0D9}" type="slidenum">
              <a:rPr kumimoji="1" lang="en-US" altLang="ja-JP" sz="1000" b="0" i="0" u="none" strike="noStrike" kern="1200" cap="none" spc="0" normalizeH="0" baseline="0" noProof="0" smtClean="0">
                <a:ln>
                  <a:noFill/>
                </a:ln>
                <a:solidFill>
                  <a:prstClr val="black"/>
                </a:solidFill>
                <a:effectLst/>
                <a:uLnTx/>
                <a:uFillTx/>
                <a:latin typeface="ＭＳ 明朝" panose="02020609040205080304" pitchFamily="17" charset="-128"/>
                <a:ea typeface="ＭＳ 明朝" panose="02020609040205080304" pitchFamily="17" charset="-128"/>
                <a:cs typeface="+mn-cs"/>
              </a:rPr>
              <a:pPr marL="0" marR="0" lvl="0" indent="0" algn="ctr" defTabSz="914400" rtl="0" eaLnBrk="1" fontAlgn="auto" latinLnBrk="0" hangingPunct="1">
                <a:lnSpc>
                  <a:spcPct val="100000"/>
                </a:lnSpc>
                <a:spcBef>
                  <a:spcPts val="0"/>
                </a:spcBef>
                <a:spcAft>
                  <a:spcPts val="0"/>
                </a:spcAft>
                <a:buClrTx/>
                <a:buSzTx/>
                <a:buFontTx/>
                <a:buNone/>
                <a:tabLst/>
                <a:defRPr/>
              </a:pPr>
              <a:t>1</a:t>
            </a:fld>
            <a:endParaRPr kumimoji="1" lang="ja-JP" altLang="en-US" sz="1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Tree>
    <p:extLst>
      <p:ext uri="{BB962C8B-B14F-4D97-AF65-F5344CB8AC3E}">
        <p14:creationId xmlns:p14="http://schemas.microsoft.com/office/powerpoint/2010/main" val="2887827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32012" y="689499"/>
            <a:ext cx="9906000"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国民の心身の健康の増進と豊かな人間形成</a:t>
            </a:r>
          </a:p>
        </p:txBody>
      </p:sp>
      <p:sp>
        <p:nvSpPr>
          <p:cNvPr id="36" name="角丸四角形 35"/>
          <p:cNvSpPr/>
          <p:nvPr/>
        </p:nvSpPr>
        <p:spPr>
          <a:xfrm>
            <a:off x="345594" y="3591306"/>
            <a:ext cx="1542570" cy="611220"/>
          </a:xfrm>
          <a:prstGeom prst="roundRect">
            <a:avLst>
              <a:gd name="adj" fmla="val 1928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全国</a:t>
            </a:r>
            <a:r>
              <a:rPr lang="ja-JP" altLang="en-US"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全て</a:t>
            </a: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の</a:t>
            </a: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地域で展開</a:t>
            </a:r>
          </a:p>
        </p:txBody>
      </p:sp>
      <p:sp>
        <p:nvSpPr>
          <p:cNvPr id="37" name="角丸四角形 36"/>
          <p:cNvSpPr/>
          <p:nvPr/>
        </p:nvSpPr>
        <p:spPr>
          <a:xfrm>
            <a:off x="8143613" y="3593972"/>
            <a:ext cx="1518935" cy="611220"/>
          </a:xfrm>
          <a:prstGeom prst="roundRect">
            <a:avLst>
              <a:gd name="adj" fmla="val 1928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相互に緊密な</a:t>
            </a: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連携・協働</a:t>
            </a:r>
          </a:p>
        </p:txBody>
      </p:sp>
      <p:sp>
        <p:nvSpPr>
          <p:cNvPr id="3" name="右矢印 2"/>
          <p:cNvSpPr/>
          <p:nvPr/>
        </p:nvSpPr>
        <p:spPr>
          <a:xfrm rot="16200000">
            <a:off x="4476214" y="987834"/>
            <a:ext cx="961364" cy="1040645"/>
          </a:xfrm>
          <a:prstGeom prst="rightArrow">
            <a:avLst>
              <a:gd name="adj1" fmla="val 50000"/>
              <a:gd name="adj2" fmla="val 3056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5" name="テキスト ボックス 4"/>
          <p:cNvSpPr txBox="1"/>
          <p:nvPr/>
        </p:nvSpPr>
        <p:spPr>
          <a:xfrm>
            <a:off x="3296155" y="1380437"/>
            <a:ext cx="3456384" cy="33855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国民運動として食育を推進</a:t>
            </a:r>
          </a:p>
        </p:txBody>
      </p:sp>
      <p:sp>
        <p:nvSpPr>
          <p:cNvPr id="38" name="Rectangle 2"/>
          <p:cNvSpPr txBox="1">
            <a:spLocks noChangeArrowheads="1"/>
          </p:cNvSpPr>
          <p:nvPr/>
        </p:nvSpPr>
        <p:spPr bwMode="auto">
          <a:xfrm>
            <a:off x="0" y="-8467"/>
            <a:ext cx="9906000" cy="629155"/>
          </a:xfrm>
          <a:prstGeom prst="rect">
            <a:avLst/>
          </a:prstGeom>
          <a:solidFill>
            <a:schemeClr val="accent4">
              <a:lumMod val="40000"/>
              <a:lumOff val="60000"/>
            </a:schemeClr>
          </a:solidFill>
          <a:ln>
            <a:noFill/>
          </a:ln>
          <a:effectLst/>
        </p:spPr>
        <p:txBody>
          <a:bodyPr vert="horz" wrap="square" lIns="85853" tIns="42927" rIns="85853" bIns="42927" numCol="1" anchor="ctr" anchorCtr="0" compatLnSpc="1">
            <a:prstTxWarp prst="textNoShape">
              <a:avLst/>
            </a:prstTxWarp>
          </a:bodyPr>
          <a:lstStyle>
            <a:lvl1pPr algn="ctr" rtl="0" eaLnBrk="0" fontAlgn="base" hangingPunct="0">
              <a:spcBef>
                <a:spcPct val="0"/>
              </a:spcBef>
              <a:spcAft>
                <a:spcPct val="0"/>
              </a:spcAft>
              <a:defRPr kumimoji="1" sz="4100">
                <a:solidFill>
                  <a:schemeClr val="tx2"/>
                </a:solidFill>
                <a:latin typeface="+mj-lt"/>
                <a:ea typeface="+mj-ea"/>
                <a:cs typeface="+mj-cs"/>
              </a:defRPr>
            </a:lvl1pPr>
            <a:lvl2pPr algn="ctr" rtl="0" eaLnBrk="0" fontAlgn="base" hangingPunct="0">
              <a:spcBef>
                <a:spcPct val="0"/>
              </a:spcBef>
              <a:spcAft>
                <a:spcPct val="0"/>
              </a:spcAft>
              <a:defRPr kumimoji="1" sz="4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100">
                <a:solidFill>
                  <a:schemeClr val="tx2"/>
                </a:solidFill>
                <a:latin typeface="Arial" charset="0"/>
                <a:ea typeface="ＭＳ Ｐゴシック" pitchFamily="50" charset="-128"/>
              </a:defRPr>
            </a:lvl5pPr>
            <a:lvl6pPr marL="429244" algn="ctr" rtl="0" fontAlgn="base">
              <a:spcBef>
                <a:spcPct val="0"/>
              </a:spcBef>
              <a:spcAft>
                <a:spcPct val="0"/>
              </a:spcAft>
              <a:defRPr kumimoji="1" sz="4100">
                <a:solidFill>
                  <a:schemeClr val="tx2"/>
                </a:solidFill>
                <a:latin typeface="Arial" charset="0"/>
                <a:ea typeface="ＭＳ Ｐゴシック" pitchFamily="50" charset="-128"/>
              </a:defRPr>
            </a:lvl6pPr>
            <a:lvl7pPr marL="858487" algn="ctr" rtl="0" fontAlgn="base">
              <a:spcBef>
                <a:spcPct val="0"/>
              </a:spcBef>
              <a:spcAft>
                <a:spcPct val="0"/>
              </a:spcAft>
              <a:defRPr kumimoji="1" sz="4100">
                <a:solidFill>
                  <a:schemeClr val="tx2"/>
                </a:solidFill>
                <a:latin typeface="Arial" charset="0"/>
                <a:ea typeface="ＭＳ Ｐゴシック" pitchFamily="50" charset="-128"/>
              </a:defRPr>
            </a:lvl7pPr>
            <a:lvl8pPr marL="1287730" algn="ctr" rtl="0" fontAlgn="base">
              <a:spcBef>
                <a:spcPct val="0"/>
              </a:spcBef>
              <a:spcAft>
                <a:spcPct val="0"/>
              </a:spcAft>
              <a:defRPr kumimoji="1" sz="4100">
                <a:solidFill>
                  <a:schemeClr val="tx2"/>
                </a:solidFill>
                <a:latin typeface="Arial" charset="0"/>
                <a:ea typeface="ＭＳ Ｐゴシック" pitchFamily="50" charset="-128"/>
              </a:defRPr>
            </a:lvl8pPr>
            <a:lvl9pPr marL="1716974" algn="ctr" rtl="0" fontAlgn="base">
              <a:spcBef>
                <a:spcPct val="0"/>
              </a:spcBef>
              <a:spcAft>
                <a:spcPct val="0"/>
              </a:spcAft>
              <a:defRPr kumimoji="1" sz="4100">
                <a:solidFill>
                  <a:schemeClr val="tx2"/>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食育推進体制</a:t>
            </a:r>
            <a:endParaRPr kumimoji="1" lang="en-US" altLang="ja-JP" sz="28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sp>
        <p:nvSpPr>
          <p:cNvPr id="41" name="円/楕円 40"/>
          <p:cNvSpPr/>
          <p:nvPr/>
        </p:nvSpPr>
        <p:spPr>
          <a:xfrm>
            <a:off x="2633550" y="1839661"/>
            <a:ext cx="2398773" cy="710327"/>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各種団体</a:t>
            </a:r>
          </a:p>
        </p:txBody>
      </p:sp>
      <p:sp>
        <p:nvSpPr>
          <p:cNvPr id="44" name="円/楕円 43"/>
          <p:cNvSpPr/>
          <p:nvPr/>
        </p:nvSpPr>
        <p:spPr>
          <a:xfrm>
            <a:off x="2012367" y="2450692"/>
            <a:ext cx="2398773" cy="710327"/>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食品関連事業者</a:t>
            </a:r>
          </a:p>
        </p:txBody>
      </p:sp>
      <p:sp>
        <p:nvSpPr>
          <p:cNvPr id="49" name="円/楕円 48"/>
          <p:cNvSpPr/>
          <p:nvPr/>
        </p:nvSpPr>
        <p:spPr>
          <a:xfrm>
            <a:off x="5390446" y="3131126"/>
            <a:ext cx="2398773" cy="710327"/>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学校</a:t>
            </a:r>
            <a:endParaRPr kumimoji="1" lang="en-US" altLang="ja-JP" sz="13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保育所等</a:t>
            </a:r>
          </a:p>
        </p:txBody>
      </p:sp>
      <p:sp>
        <p:nvSpPr>
          <p:cNvPr id="50" name="円/楕円 49"/>
          <p:cNvSpPr/>
          <p:nvPr/>
        </p:nvSpPr>
        <p:spPr>
          <a:xfrm>
            <a:off x="5400173" y="2461159"/>
            <a:ext cx="2398773" cy="710327"/>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農林漁業者</a:t>
            </a:r>
          </a:p>
        </p:txBody>
      </p:sp>
      <p:sp>
        <p:nvSpPr>
          <p:cNvPr id="51" name="円/楕円 50"/>
          <p:cNvSpPr/>
          <p:nvPr/>
        </p:nvSpPr>
        <p:spPr>
          <a:xfrm>
            <a:off x="4881469" y="1833102"/>
            <a:ext cx="2398773" cy="710327"/>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ボランティア</a:t>
            </a:r>
          </a:p>
        </p:txBody>
      </p:sp>
      <p:sp>
        <p:nvSpPr>
          <p:cNvPr id="54" name="円/楕円 53"/>
          <p:cNvSpPr/>
          <p:nvPr/>
        </p:nvSpPr>
        <p:spPr>
          <a:xfrm>
            <a:off x="4844854" y="3737550"/>
            <a:ext cx="2398773" cy="710327"/>
          </a:xfrm>
          <a:prstGeom prst="ellipse">
            <a:avLst/>
          </a:prstGeom>
          <a:solidFill>
            <a:srgbClr val="CC99F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地方公共団体</a:t>
            </a:r>
          </a:p>
        </p:txBody>
      </p:sp>
      <p:sp>
        <p:nvSpPr>
          <p:cNvPr id="43" name="円/楕円 42"/>
          <p:cNvSpPr/>
          <p:nvPr/>
        </p:nvSpPr>
        <p:spPr>
          <a:xfrm>
            <a:off x="2100363" y="3073681"/>
            <a:ext cx="2398773" cy="710327"/>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保健機関</a:t>
            </a:r>
            <a:endParaRPr kumimoji="1" lang="en-US" altLang="ja-JP" sz="13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医療機関</a:t>
            </a:r>
          </a:p>
        </p:txBody>
      </p:sp>
      <p:sp>
        <p:nvSpPr>
          <p:cNvPr id="53" name="円/楕円 52"/>
          <p:cNvSpPr/>
          <p:nvPr/>
        </p:nvSpPr>
        <p:spPr>
          <a:xfrm>
            <a:off x="2645955" y="3744749"/>
            <a:ext cx="2398773" cy="710327"/>
          </a:xfrm>
          <a:prstGeom prst="ellipse">
            <a:avLst/>
          </a:prstGeom>
          <a:solidFill>
            <a:srgbClr val="CC99F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国</a:t>
            </a:r>
          </a:p>
        </p:txBody>
      </p:sp>
      <p:grpSp>
        <p:nvGrpSpPr>
          <p:cNvPr id="9" name="グループ化 8"/>
          <p:cNvGrpSpPr/>
          <p:nvPr/>
        </p:nvGrpSpPr>
        <p:grpSpPr>
          <a:xfrm>
            <a:off x="3944868" y="2113780"/>
            <a:ext cx="2058036" cy="2022589"/>
            <a:chOff x="3944889" y="2543154"/>
            <a:chExt cx="2058036" cy="2022589"/>
          </a:xfrm>
        </p:grpSpPr>
        <p:sp>
          <p:nvSpPr>
            <p:cNvPr id="35" name="円/楕円 34"/>
            <p:cNvSpPr/>
            <p:nvPr/>
          </p:nvSpPr>
          <p:spPr>
            <a:xfrm>
              <a:off x="3944889" y="2543154"/>
              <a:ext cx="2058036" cy="2022589"/>
            </a:xfrm>
            <a:prstGeom prst="ellipse">
              <a:avLst/>
            </a:prstGeom>
            <a:solidFill>
              <a:srgbClr val="EC98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テキスト ボックス 5"/>
            <p:cNvSpPr txBox="1"/>
            <p:nvPr/>
          </p:nvSpPr>
          <p:spPr>
            <a:xfrm>
              <a:off x="4673858" y="4212364"/>
              <a:ext cx="595035"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家庭</a:t>
              </a:r>
            </a:p>
          </p:txBody>
        </p:sp>
        <p:sp>
          <p:nvSpPr>
            <p:cNvPr id="47" name="円/楕円 46"/>
            <p:cNvSpPr>
              <a:spLocks noChangeAspect="1"/>
            </p:cNvSpPr>
            <p:nvPr/>
          </p:nvSpPr>
          <p:spPr>
            <a:xfrm>
              <a:off x="4316791" y="2934472"/>
              <a:ext cx="1314231" cy="1260000"/>
            </a:xfrm>
            <a:prstGeom prst="ellipse">
              <a:avLst/>
            </a:prstGeom>
            <a:solidFill>
              <a:schemeClr val="bg1"/>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テキスト ボックス 47"/>
            <p:cNvSpPr txBox="1"/>
            <p:nvPr/>
          </p:nvSpPr>
          <p:spPr>
            <a:xfrm>
              <a:off x="4662835" y="3431992"/>
              <a:ext cx="595035"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国民</a:t>
              </a:r>
            </a:p>
          </p:txBody>
        </p:sp>
      </p:grpSp>
      <p:grpSp>
        <p:nvGrpSpPr>
          <p:cNvPr id="23" name="グループ化 22"/>
          <p:cNvGrpSpPr/>
          <p:nvPr/>
        </p:nvGrpSpPr>
        <p:grpSpPr>
          <a:xfrm>
            <a:off x="54343" y="4865156"/>
            <a:ext cx="4755050" cy="1886778"/>
            <a:chOff x="-4202025" y="4839982"/>
            <a:chExt cx="4755050" cy="1886778"/>
          </a:xfrm>
        </p:grpSpPr>
        <p:sp>
          <p:nvSpPr>
            <p:cNvPr id="11" name="四角形吹き出し 10"/>
            <p:cNvSpPr/>
            <p:nvPr/>
          </p:nvSpPr>
          <p:spPr>
            <a:xfrm>
              <a:off x="-4202025" y="4839982"/>
              <a:ext cx="4755050" cy="1847853"/>
            </a:xfrm>
            <a:prstGeom prst="wedgeRectCallout">
              <a:avLst>
                <a:gd name="adj1" fmla="val 29662"/>
                <a:gd name="adj2" fmla="val -85931"/>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grpSp>
          <p:nvGrpSpPr>
            <p:cNvPr id="28" name="グループ化 27"/>
            <p:cNvGrpSpPr/>
            <p:nvPr/>
          </p:nvGrpSpPr>
          <p:grpSpPr>
            <a:xfrm>
              <a:off x="-4183010" y="5133168"/>
              <a:ext cx="4717019" cy="1593592"/>
              <a:chOff x="75316" y="5105750"/>
              <a:chExt cx="4717019" cy="1593592"/>
            </a:xfrm>
          </p:grpSpPr>
          <p:sp>
            <p:nvSpPr>
              <p:cNvPr id="21" name="角丸四角形 20"/>
              <p:cNvSpPr/>
              <p:nvPr/>
            </p:nvSpPr>
            <p:spPr>
              <a:xfrm>
                <a:off x="184788" y="5689483"/>
                <a:ext cx="4498077" cy="672906"/>
              </a:xfrm>
              <a:prstGeom prst="roundRect">
                <a:avLst>
                  <a:gd name="adj" fmla="val 1261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テキスト ボックス 25"/>
              <p:cNvSpPr txBox="1"/>
              <p:nvPr/>
            </p:nvSpPr>
            <p:spPr>
              <a:xfrm>
                <a:off x="75316" y="6406954"/>
                <a:ext cx="4717019" cy="2923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食育に関する施策の総合的・計画的立案、実施 ＞</a:t>
                </a:r>
                <a:endParaRPr kumimoji="1" lang="en-US" altLang="ja-JP" sz="13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 name="角丸四角形 26"/>
              <p:cNvSpPr/>
              <p:nvPr/>
            </p:nvSpPr>
            <p:spPr>
              <a:xfrm>
                <a:off x="184787" y="5105750"/>
                <a:ext cx="4498076" cy="274849"/>
              </a:xfrm>
              <a:prstGeom prst="roundRect">
                <a:avLst>
                  <a:gd name="adj" fmla="val 1261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食育推進会議（食育推進基本計画の作成）</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 name="上下矢印 44"/>
              <p:cNvSpPr/>
              <p:nvPr/>
            </p:nvSpPr>
            <p:spPr>
              <a:xfrm>
                <a:off x="2279386" y="5353448"/>
                <a:ext cx="308878" cy="406785"/>
              </a:xfrm>
              <a:prstGeom prst="upDownArrow">
                <a:avLst/>
              </a:prstGeom>
              <a:solidFill>
                <a:srgbClr val="99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grpSp>
      </p:grpSp>
      <p:grpSp>
        <p:nvGrpSpPr>
          <p:cNvPr id="22" name="グループ化 21"/>
          <p:cNvGrpSpPr/>
          <p:nvPr/>
        </p:nvGrpSpPr>
        <p:grpSpPr>
          <a:xfrm>
            <a:off x="5121060" y="4848129"/>
            <a:ext cx="4755050" cy="1871986"/>
            <a:chOff x="156510" y="4792974"/>
            <a:chExt cx="4755050" cy="1871986"/>
          </a:xfrm>
        </p:grpSpPr>
        <p:sp>
          <p:nvSpPr>
            <p:cNvPr id="61" name="四角形吹き出し 60"/>
            <p:cNvSpPr/>
            <p:nvPr/>
          </p:nvSpPr>
          <p:spPr>
            <a:xfrm>
              <a:off x="156510" y="4792974"/>
              <a:ext cx="4755050" cy="1847853"/>
            </a:xfrm>
            <a:prstGeom prst="wedgeRectCallout">
              <a:avLst>
                <a:gd name="adj1" fmla="val -34337"/>
                <a:gd name="adj2" fmla="val -83611"/>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grpSp>
          <p:nvGrpSpPr>
            <p:cNvPr id="42" name="グループ化 41"/>
            <p:cNvGrpSpPr/>
            <p:nvPr/>
          </p:nvGrpSpPr>
          <p:grpSpPr>
            <a:xfrm>
              <a:off x="156510" y="5035041"/>
              <a:ext cx="4717019" cy="1629919"/>
              <a:chOff x="5097015" y="5082287"/>
              <a:chExt cx="4717019" cy="1629919"/>
            </a:xfrm>
          </p:grpSpPr>
          <p:grpSp>
            <p:nvGrpSpPr>
              <p:cNvPr id="8" name="グループ化 7"/>
              <p:cNvGrpSpPr/>
              <p:nvPr/>
            </p:nvGrpSpPr>
            <p:grpSpPr>
              <a:xfrm>
                <a:off x="5213853" y="5359383"/>
                <a:ext cx="4491655" cy="1024773"/>
                <a:chOff x="2938996" y="3373351"/>
                <a:chExt cx="3287915" cy="396177"/>
              </a:xfrm>
            </p:grpSpPr>
            <p:sp>
              <p:nvSpPr>
                <p:cNvPr id="12" name="角丸四角形 11"/>
                <p:cNvSpPr/>
                <p:nvPr/>
              </p:nvSpPr>
              <p:spPr>
                <a:xfrm>
                  <a:off x="2938996" y="3373351"/>
                  <a:ext cx="1506835" cy="396177"/>
                </a:xfrm>
                <a:prstGeom prst="roundRect">
                  <a:avLst>
                    <a:gd name="adj" fmla="val 1232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都道府県食育推進会議</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都道府県</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食育推進計画の作成</a:t>
                  </a:r>
                </a:p>
              </p:txBody>
            </p:sp>
            <p:sp>
              <p:nvSpPr>
                <p:cNvPr id="13" name="角丸四角形 12"/>
                <p:cNvSpPr/>
                <p:nvPr/>
              </p:nvSpPr>
              <p:spPr>
                <a:xfrm>
                  <a:off x="4743600" y="3373560"/>
                  <a:ext cx="1483311" cy="392473"/>
                </a:xfrm>
                <a:prstGeom prst="roundRect">
                  <a:avLst>
                    <a:gd name="adj" fmla="val 99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市町村食育推進会議</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食育推進計画の作成</a:t>
                  </a:r>
                </a:p>
              </p:txBody>
            </p:sp>
            <p:sp>
              <p:nvSpPr>
                <p:cNvPr id="14" name="上下矢印 13"/>
                <p:cNvSpPr/>
                <p:nvPr/>
              </p:nvSpPr>
              <p:spPr>
                <a:xfrm rot="5400000">
                  <a:off x="4535009" y="3422290"/>
                  <a:ext cx="119412" cy="297768"/>
                </a:xfrm>
                <a:prstGeom prst="upDownArrow">
                  <a:avLst/>
                </a:prstGeom>
                <a:solidFill>
                  <a:srgbClr val="99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grpSp>
          <p:sp>
            <p:nvSpPr>
              <p:cNvPr id="15" name="テキスト ボックス 14"/>
              <p:cNvSpPr txBox="1"/>
              <p:nvPr/>
            </p:nvSpPr>
            <p:spPr>
              <a:xfrm>
                <a:off x="5213852" y="5082287"/>
                <a:ext cx="2058504" cy="2923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都道府県</a:t>
                </a:r>
                <a:endParaRPr kumimoji="1" lang="en-US" altLang="ja-JP" sz="13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テキスト ボックス 16"/>
              <p:cNvSpPr txBox="1"/>
              <p:nvPr/>
            </p:nvSpPr>
            <p:spPr>
              <a:xfrm>
                <a:off x="7679139" y="5092661"/>
                <a:ext cx="2026367" cy="2923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a:t>
                </a:r>
                <a:endParaRPr kumimoji="1" lang="en-US" altLang="ja-JP" sz="13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テキスト ボックス 17"/>
              <p:cNvSpPr txBox="1"/>
              <p:nvPr/>
            </p:nvSpPr>
            <p:spPr>
              <a:xfrm>
                <a:off x="5097015" y="6419818"/>
                <a:ext cx="4717019" cy="2923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地域の特性を生かした施策の立案、実施 ＞</a:t>
                </a:r>
                <a:endParaRPr kumimoji="1" lang="en-US" altLang="ja-JP" sz="13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grpSp>
      </p:grpSp>
      <p:sp>
        <p:nvSpPr>
          <p:cNvPr id="24" name="上下矢印 23"/>
          <p:cNvSpPr/>
          <p:nvPr/>
        </p:nvSpPr>
        <p:spPr>
          <a:xfrm rot="5400000">
            <a:off x="4106542" y="5203675"/>
            <a:ext cx="290382" cy="1738652"/>
          </a:xfrm>
          <a:prstGeom prst="upDownArrow">
            <a:avLst/>
          </a:prstGeom>
          <a:solidFill>
            <a:srgbClr val="99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46" name="角丸四角形 45"/>
          <p:cNvSpPr/>
          <p:nvPr/>
        </p:nvSpPr>
        <p:spPr>
          <a:xfrm>
            <a:off x="3698111" y="5820808"/>
            <a:ext cx="937510" cy="504385"/>
          </a:xfrm>
          <a:prstGeom prst="roundRect">
            <a:avLst>
              <a:gd name="adj" fmla="val 19283"/>
            </a:avLst>
          </a:prstGeom>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地方</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農政局等</a:t>
            </a:r>
          </a:p>
        </p:txBody>
      </p:sp>
      <p:sp>
        <p:nvSpPr>
          <p:cNvPr id="2" name="テキスト ボックス 1"/>
          <p:cNvSpPr txBox="1"/>
          <p:nvPr/>
        </p:nvSpPr>
        <p:spPr>
          <a:xfrm>
            <a:off x="319270" y="5774290"/>
            <a:ext cx="312901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農林水産省、食品安全委員会、消費者庁、</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文部科学省、厚生労働省等の関係府省庁等</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による施策の実施</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2" name="テキスト ボックス 51">
            <a:extLst>
              <a:ext uri="{FF2B5EF4-FFF2-40B4-BE49-F238E27FC236}">
                <a16:creationId xmlns:a16="http://schemas.microsoft.com/office/drawing/2014/main" id="{42ACDC91-728C-4C7A-8EDC-20B81793900B}"/>
              </a:ext>
            </a:extLst>
          </p:cNvPr>
          <p:cNvSpPr txBox="1"/>
          <p:nvPr/>
        </p:nvSpPr>
        <p:spPr>
          <a:xfrm>
            <a:off x="-27386" y="6704112"/>
            <a:ext cx="9933386" cy="153888"/>
          </a:xfrm>
          <a:prstGeom prst="rect">
            <a:avLst/>
          </a:prstGeom>
          <a:noFill/>
        </p:spPr>
        <p:txBody>
          <a:bodyPr wrap="square" lIns="36000" tIns="0" rIns="36000" bIns="0" rtlCol="0">
            <a:spAutoFit/>
          </a:bodyPr>
          <a:lstStyle/>
          <a:p>
            <a:pPr algn="ctr"/>
            <a:fld id="{010CC139-477F-4CF9-9804-15B7DAE6D0D9}" type="slidenum">
              <a:rPr lang="en-US" altLang="ja-JP" sz="1000" smtClean="0">
                <a:solidFill>
                  <a:prstClr val="black"/>
                </a:solidFill>
                <a:latin typeface="ＭＳ 明朝" panose="02020609040205080304" pitchFamily="17" charset="-128"/>
                <a:ea typeface="ＭＳ 明朝" panose="02020609040205080304" pitchFamily="17" charset="-128"/>
              </a:rPr>
              <a:pPr algn="ctr"/>
              <a:t>2</a:t>
            </a:fld>
            <a:endParaRPr lang="ja-JP" altLang="en-US" sz="1000" dirty="0">
              <a:solidFill>
                <a:prstClr val="black"/>
              </a:solidFill>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2733027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C1C9D262-E5B7-476E-9D04-F2C21ADF9086}"/>
              </a:ext>
            </a:extLst>
          </p:cNvPr>
          <p:cNvSpPr txBox="1">
            <a:spLocks/>
          </p:cNvSpPr>
          <p:nvPr/>
        </p:nvSpPr>
        <p:spPr>
          <a:xfrm>
            <a:off x="-28433" y="0"/>
            <a:ext cx="9934433" cy="503578"/>
          </a:xfrm>
          <a:prstGeom prst="rect">
            <a:avLst/>
          </a:prstGeom>
          <a:solidFill>
            <a:srgbClr val="FFCC66">
              <a:alpha val="60000"/>
            </a:srgbClr>
          </a:solidFill>
          <a:ln>
            <a:noFill/>
          </a:ln>
        </p:spPr>
        <p:txBody>
          <a:bodyPr vert="horz" lIns="72000" tIns="72000" rIns="72000" bIns="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defRPr/>
            </a:pPr>
            <a:endParaRPr lang="ja-JP" altLang="en-US" sz="24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角丸四角形 28"/>
          <p:cNvSpPr/>
          <p:nvPr/>
        </p:nvSpPr>
        <p:spPr>
          <a:xfrm>
            <a:off x="128464" y="754481"/>
            <a:ext cx="9577064" cy="5855771"/>
          </a:xfrm>
          <a:prstGeom prst="roundRect">
            <a:avLst>
              <a:gd name="adj" fmla="val 4922"/>
            </a:avLst>
          </a:prstGeom>
          <a:solidFill>
            <a:srgbClr val="FFF1D5"/>
          </a:solidFill>
          <a:ln w="19050">
            <a:noFill/>
          </a:ln>
          <a:effectLst/>
        </p:spPr>
        <p:style>
          <a:lnRef idx="1">
            <a:schemeClr val="accent1"/>
          </a:lnRef>
          <a:fillRef idx="2">
            <a:schemeClr val="accent1"/>
          </a:fillRef>
          <a:effectRef idx="1">
            <a:schemeClr val="accent1"/>
          </a:effectRef>
          <a:fontRef idx="minor">
            <a:schemeClr val="dk1"/>
          </a:fontRef>
        </p:style>
        <p:txBody>
          <a:bodyPr lIns="81373" tIns="170352" rIns="81373" bIns="40687" rtlCol="0" anchor="t"/>
          <a:lstStyle/>
          <a:p>
            <a:pPr marL="0" marR="0" lvl="0" indent="0" algn="ctr" defTabSz="813695"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5" name="フローチャート: 代替処理 4"/>
          <p:cNvSpPr/>
          <p:nvPr/>
        </p:nvSpPr>
        <p:spPr>
          <a:xfrm>
            <a:off x="2720622" y="4677357"/>
            <a:ext cx="2028657" cy="1800770"/>
          </a:xfrm>
          <a:prstGeom prst="flowChartAlternateProcess">
            <a:avLst/>
          </a:prstGeom>
          <a:solidFill>
            <a:schemeClr val="bg1"/>
          </a:solidFill>
          <a:ln w="28575">
            <a:solidFill>
              <a:srgbClr val="0070C0"/>
            </a:solidFill>
          </a:ln>
        </p:spPr>
        <p:style>
          <a:lnRef idx="1">
            <a:schemeClr val="accent3"/>
          </a:lnRef>
          <a:fillRef idx="2">
            <a:schemeClr val="accent3"/>
          </a:fillRef>
          <a:effectRef idx="1">
            <a:schemeClr val="accent3"/>
          </a:effectRef>
          <a:fontRef idx="minor">
            <a:schemeClr val="dk1"/>
          </a:fontRef>
        </p:style>
        <p:txBody>
          <a:bodyPr lIns="68141" tIns="170352" rIns="34070" bIns="40687" rtlCol="0" anchor="t" anchorCtr="0"/>
          <a:lstStyle/>
          <a:p>
            <a:pPr marL="0" marR="0" lvl="0" indent="0" algn="ctr" defTabSz="813695" rtl="0" eaLnBrk="1" fontAlgn="base" latinLnBrk="0" hangingPunct="1">
              <a:lnSpc>
                <a:spcPct val="100000"/>
              </a:lnSpc>
              <a:spcBef>
                <a:spcPct val="0"/>
              </a:spcBef>
              <a:spcAft>
                <a:spcPct val="0"/>
              </a:spcAft>
              <a:buClrTx/>
              <a:buSzTx/>
              <a:buFontTx/>
              <a:buNone/>
              <a:tabLst/>
              <a:defRPr/>
            </a:pPr>
            <a:r>
              <a:rPr kumimoji="1" lang="ja-JP" altLang="en-US" sz="17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文部科学省</a:t>
            </a:r>
            <a:endParaRPr kumimoji="1" lang="en-US" altLang="ja-JP" sz="17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ct val="110000"/>
              </a:lnSpc>
              <a:spcBef>
                <a:spcPct val="0"/>
              </a:spcBef>
              <a:spcAft>
                <a:spcPct val="0"/>
              </a:spcAft>
              <a:buClrTx/>
              <a:buSzTx/>
              <a:buFontTx/>
              <a:buNone/>
              <a:tabLst/>
              <a:defRPr/>
            </a:pPr>
            <a:endPar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ct val="11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学校教育活動を</a:t>
            </a: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ct val="11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通じた望ましい</a:t>
            </a: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ct val="11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食習慣の形成など</a:t>
            </a: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ct val="100000"/>
              </a:lnSpc>
              <a:spcBef>
                <a:spcPct val="0"/>
              </a:spcBef>
              <a:spcAft>
                <a:spcPct val="0"/>
              </a:spcAft>
              <a:buClrTx/>
              <a:buSzTx/>
              <a:buFontTx/>
              <a:buNone/>
              <a:tabLst/>
              <a:defRPr/>
            </a:pPr>
            <a:endParaRPr kumimoji="1" lang="ja-JP" altLang="en-US" sz="17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6" name="フローチャート: 代替処理 5"/>
          <p:cNvSpPr/>
          <p:nvPr/>
        </p:nvSpPr>
        <p:spPr>
          <a:xfrm>
            <a:off x="4860699" y="4693933"/>
            <a:ext cx="2028657" cy="1784194"/>
          </a:xfrm>
          <a:prstGeom prst="flowChartAlternateProcess">
            <a:avLst/>
          </a:prstGeom>
          <a:solidFill>
            <a:schemeClr val="bg1"/>
          </a:solidFill>
          <a:ln w="28575">
            <a:solidFill>
              <a:srgbClr val="0070C0"/>
            </a:solidFill>
          </a:ln>
        </p:spPr>
        <p:style>
          <a:lnRef idx="1">
            <a:schemeClr val="accent3"/>
          </a:lnRef>
          <a:fillRef idx="2">
            <a:schemeClr val="accent3"/>
          </a:fillRef>
          <a:effectRef idx="1">
            <a:schemeClr val="accent3"/>
          </a:effectRef>
          <a:fontRef idx="minor">
            <a:schemeClr val="dk1"/>
          </a:fontRef>
        </p:style>
        <p:txBody>
          <a:bodyPr lIns="68141" tIns="170352" rIns="34070" bIns="40687" rtlCol="0" anchor="t" anchorCtr="0"/>
          <a:lstStyle/>
          <a:p>
            <a:pPr marL="0" marR="0" lvl="0" indent="0" algn="ctr" defTabSz="813695" rtl="0" eaLnBrk="1" fontAlgn="base" latinLnBrk="0" hangingPunct="1">
              <a:lnSpc>
                <a:spcPct val="100000"/>
              </a:lnSpc>
              <a:spcBef>
                <a:spcPct val="0"/>
              </a:spcBef>
              <a:spcAft>
                <a:spcPct val="0"/>
              </a:spcAft>
              <a:buClrTx/>
              <a:buSzTx/>
              <a:buFontTx/>
              <a:buNone/>
              <a:tabLst/>
              <a:defRPr/>
            </a:pPr>
            <a:r>
              <a:rPr kumimoji="1" lang="ja-JP" altLang="en-US" sz="17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厚生労働省</a:t>
            </a:r>
            <a:endParaRPr kumimoji="1" lang="en-US" altLang="ja-JP" sz="17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ct val="100000"/>
              </a:lnSpc>
              <a:spcBef>
                <a:spcPct val="0"/>
              </a:spcBef>
              <a:spcAft>
                <a:spcPct val="0"/>
              </a:spcAft>
              <a:buClrTx/>
              <a:buSzTx/>
              <a:buFontTx/>
              <a:buNone/>
              <a:tabLst/>
              <a:defRPr/>
            </a:pPr>
            <a:endPar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ct val="11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地域保健活動等を</a:t>
            </a: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ct val="11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通じた生活習慣病の予防など</a:t>
            </a:r>
          </a:p>
        </p:txBody>
      </p:sp>
      <p:sp>
        <p:nvSpPr>
          <p:cNvPr id="7" name="フローチャート: 代替処理 6"/>
          <p:cNvSpPr/>
          <p:nvPr/>
        </p:nvSpPr>
        <p:spPr>
          <a:xfrm>
            <a:off x="7036037" y="4687539"/>
            <a:ext cx="2016527" cy="1810736"/>
          </a:xfrm>
          <a:prstGeom prst="flowChartAlternateProcess">
            <a:avLst/>
          </a:prstGeom>
          <a:solidFill>
            <a:schemeClr val="bg1"/>
          </a:solidFill>
          <a:ln w="28575">
            <a:solidFill>
              <a:srgbClr val="0070C0"/>
            </a:solidFill>
          </a:ln>
        </p:spPr>
        <p:style>
          <a:lnRef idx="1">
            <a:schemeClr val="accent3"/>
          </a:lnRef>
          <a:fillRef idx="2">
            <a:schemeClr val="accent3"/>
          </a:fillRef>
          <a:effectRef idx="1">
            <a:schemeClr val="accent3"/>
          </a:effectRef>
          <a:fontRef idx="minor">
            <a:schemeClr val="dk1"/>
          </a:fontRef>
        </p:style>
        <p:txBody>
          <a:bodyPr lIns="34070" tIns="170352" rIns="34070" bIns="40687" rtlCol="0" anchor="t" anchorCtr="0"/>
          <a:lstStyle/>
          <a:p>
            <a:pPr marL="0" marR="0" lvl="0" indent="0" algn="ctr" defTabSz="813695" rtl="0" eaLnBrk="1" fontAlgn="base" latinLnBrk="0" hangingPunct="1">
              <a:lnSpc>
                <a:spcPct val="110000"/>
              </a:lnSpc>
              <a:spcBef>
                <a:spcPct val="0"/>
              </a:spcBef>
              <a:spcAft>
                <a:spcPct val="0"/>
              </a:spcAft>
              <a:buClrTx/>
              <a:buSzTx/>
              <a:buFontTx/>
              <a:buNone/>
              <a:tabLst/>
              <a:defRPr/>
            </a:pPr>
            <a:r>
              <a:rPr kumimoji="1" lang="ja-JP" altLang="en-US" sz="17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食品安全委員会</a:t>
            </a:r>
            <a:endParaRPr kumimoji="1" lang="en-US" altLang="ja-JP" sz="17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ct val="11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食品の安全性など</a:t>
            </a: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ct val="110000"/>
              </a:lnSpc>
              <a:spcBef>
                <a:spcPct val="0"/>
              </a:spcBef>
              <a:spcAft>
                <a:spcPct val="0"/>
              </a:spcAft>
              <a:buClrTx/>
              <a:buSzTx/>
              <a:buFontTx/>
              <a:buNone/>
              <a:tabLst/>
              <a:defRPr/>
            </a:pP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ct val="110000"/>
              </a:lnSpc>
              <a:spcBef>
                <a:spcPct val="0"/>
              </a:spcBef>
              <a:spcAft>
                <a:spcPct val="0"/>
              </a:spcAft>
              <a:buClrTx/>
              <a:buSzTx/>
              <a:buFontTx/>
              <a:buNone/>
              <a:tabLst/>
              <a:defRPr/>
            </a:pPr>
            <a:r>
              <a:rPr kumimoji="1" lang="ja-JP" altLang="en-US" sz="17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消費者庁</a:t>
            </a:r>
            <a:endParaRPr kumimoji="1" lang="en-US" altLang="ja-JP" sz="17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ct val="11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食品ロスなど</a:t>
            </a:r>
            <a:endParaRPr lang="en-US" altLang="ja-JP" sz="1400" noProof="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ct val="110000"/>
              </a:lnSpc>
              <a:spcBef>
                <a:spcPct val="0"/>
              </a:spcBef>
              <a:spcAft>
                <a:spcPct val="0"/>
              </a:spcAft>
              <a:buClrTx/>
              <a:buSzTx/>
              <a:buFontTx/>
              <a:buNone/>
              <a:tabLst/>
              <a:defRPr/>
            </a:pPr>
            <a:endParaRPr kumimoji="1" lang="en-US" altLang="ja-JP" sz="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ct val="11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0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等関係省庁</a:t>
            </a:r>
          </a:p>
        </p:txBody>
      </p:sp>
      <p:sp>
        <p:nvSpPr>
          <p:cNvPr id="15" name="正方形/長方形 14"/>
          <p:cNvSpPr/>
          <p:nvPr/>
        </p:nvSpPr>
        <p:spPr>
          <a:xfrm>
            <a:off x="-38413" y="44624"/>
            <a:ext cx="9992435" cy="513056"/>
          </a:xfrm>
          <a:prstGeom prst="rect">
            <a:avLst/>
          </a:prstGeom>
        </p:spPr>
        <p:txBody>
          <a:bodyPr wrap="square" lIns="81373" tIns="40687" rIns="81373" bIns="40687">
            <a:spAutoFit/>
          </a:bodyPr>
          <a:lstStyle/>
          <a:p>
            <a:pPr marL="0" marR="0" lvl="0" indent="0" algn="ctr" defTabSz="813695" rtl="0" eaLnBrk="1" fontAlgn="base" latinLnBrk="0" hangingPunct="1">
              <a:lnSpc>
                <a:spcPct val="100000"/>
              </a:lnSpc>
              <a:spcBef>
                <a:spcPct val="50000"/>
              </a:spcBef>
              <a:spcAft>
                <a:spcPct val="0"/>
              </a:spcAft>
              <a:buClrTx/>
              <a:buSzTx/>
              <a:buFontTx/>
              <a:buNone/>
              <a:tabLst/>
              <a:defRPr/>
            </a:pPr>
            <a:r>
              <a:rPr kumimoji="1" lang="ja-JP" altLang="en-US" sz="28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政府の食育推進体制</a:t>
            </a:r>
          </a:p>
        </p:txBody>
      </p:sp>
      <p:sp>
        <p:nvSpPr>
          <p:cNvPr id="30" name="フローチャート: 代替処理 29"/>
          <p:cNvSpPr/>
          <p:nvPr/>
        </p:nvSpPr>
        <p:spPr>
          <a:xfrm>
            <a:off x="931774" y="976263"/>
            <a:ext cx="7716746" cy="2895358"/>
          </a:xfrm>
          <a:prstGeom prst="flowChartAlternateProcess">
            <a:avLst/>
          </a:prstGeom>
          <a:solidFill>
            <a:schemeClr val="bg1"/>
          </a:solidFill>
          <a:ln w="57150">
            <a:solidFill>
              <a:srgbClr val="92D050"/>
            </a:solidFill>
          </a:ln>
        </p:spPr>
        <p:style>
          <a:lnRef idx="1">
            <a:schemeClr val="accent3"/>
          </a:lnRef>
          <a:fillRef idx="2">
            <a:schemeClr val="accent3"/>
          </a:fillRef>
          <a:effectRef idx="1">
            <a:schemeClr val="accent3"/>
          </a:effectRef>
          <a:fontRef idx="minor">
            <a:schemeClr val="dk1"/>
          </a:fontRef>
        </p:style>
        <p:txBody>
          <a:bodyPr lIns="68141" tIns="68141" rIns="34070" bIns="40687" rtlCol="0" anchor="t" anchorCtr="0"/>
          <a:lstStyle/>
          <a:p>
            <a:pPr marL="0" marR="0" lvl="0" indent="0" algn="ctr" defTabSz="813695" rtl="0" eaLnBrk="1" fontAlgn="base" latinLnBrk="0" hangingPunct="1">
              <a:lnSpc>
                <a:spcPts val="1420"/>
              </a:lnSpc>
              <a:spcBef>
                <a:spcPct val="0"/>
              </a:spcBef>
              <a:spcAft>
                <a:spcPct val="0"/>
              </a:spcAft>
              <a:buClrTx/>
              <a:buSzTx/>
              <a:buFontTx/>
              <a:buNone/>
              <a:tabLst/>
              <a:defRPr/>
            </a:pPr>
            <a:endParaRPr kumimoji="1" lang="en-US" altLang="ja-JP" sz="17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ts val="1420"/>
              </a:lnSpc>
              <a:spcBef>
                <a:spcPct val="0"/>
              </a:spcBef>
              <a:spcAft>
                <a:spcPct val="0"/>
              </a:spcAft>
              <a:buClrTx/>
              <a:buSzTx/>
              <a:buFontTx/>
              <a:buNone/>
              <a:tabLst/>
              <a:defRPr/>
            </a:pPr>
            <a:endParaRPr kumimoji="1" lang="en-US" altLang="ja-JP" sz="17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813695" rtl="0" eaLnBrk="1" fontAlgn="base" latinLnBrk="0" hangingPunct="1">
              <a:lnSpc>
                <a:spcPct val="11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92D05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食育推進会議等の運営及び食育関係府省庁の総合調整</a:t>
            </a:r>
            <a:endParaRPr kumimoji="1" lang="en-US" altLang="ja-JP"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813695" rtl="0" eaLnBrk="1" fontAlgn="base" latinLnBrk="0" hangingPunct="1">
              <a:lnSpc>
                <a:spcPct val="110000"/>
              </a:lnSpc>
              <a:spcBef>
                <a:spcPct val="0"/>
              </a:spcBef>
              <a:spcAft>
                <a:spcPct val="0"/>
              </a:spcAft>
              <a:buClrTx/>
              <a:buSzTx/>
              <a:buFontTx/>
              <a:buNone/>
              <a:tabLst/>
              <a:defRPr/>
            </a:pPr>
            <a:r>
              <a:rPr kumimoji="1" lang="ja-JP" altLang="en-US"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・食育推進基本計画の作成及び実施の推進</a:t>
            </a:r>
            <a:endParaRPr kumimoji="1" lang="en-US" altLang="ja-JP"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813695" rtl="0" eaLnBrk="1" fontAlgn="base" latinLnBrk="0" hangingPunct="1">
              <a:lnSpc>
                <a:spcPct val="110000"/>
              </a:lnSpc>
              <a:spcBef>
                <a:spcPct val="0"/>
              </a:spcBef>
              <a:spcAft>
                <a:spcPct val="0"/>
              </a:spcAft>
              <a:buClrTx/>
              <a:buSzTx/>
              <a:buFontTx/>
              <a:buNone/>
              <a:tabLst/>
              <a:defRPr/>
            </a:pPr>
            <a:r>
              <a:rPr kumimoji="1" lang="ja-JP" altLang="en-US"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・食育の推進に関する重要事項についての審議及び食育の推進に</a:t>
            </a:r>
            <a:endParaRPr kumimoji="1" lang="en-US" altLang="ja-JP"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813695" rtl="0" eaLnBrk="1" fontAlgn="base" latinLnBrk="0" hangingPunct="1">
              <a:lnSpc>
                <a:spcPct val="110000"/>
              </a:lnSpc>
              <a:spcBef>
                <a:spcPct val="0"/>
              </a:spcBef>
              <a:spcAft>
                <a:spcPct val="0"/>
              </a:spcAft>
              <a:buClrTx/>
              <a:buSzTx/>
              <a:buFontTx/>
              <a:buNone/>
              <a:tabLst/>
              <a:defRPr/>
            </a:pPr>
            <a:r>
              <a:rPr lang="ja-JP" altLang="en-US"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関する施策の実施の推進</a:t>
            </a:r>
            <a:endParaRPr kumimoji="1" lang="en-US" altLang="ja-JP"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813695" rtl="0" eaLnBrk="1" fontAlgn="base" latinLnBrk="0" hangingPunct="1">
              <a:lnSpc>
                <a:spcPct val="110000"/>
              </a:lnSpc>
              <a:spcBef>
                <a:spcPct val="0"/>
              </a:spcBef>
              <a:spcAft>
                <a:spcPct val="0"/>
              </a:spcAft>
              <a:buClrTx/>
              <a:buSzTx/>
              <a:buFontTx/>
              <a:buNone/>
              <a:tabLst/>
              <a:defRPr/>
            </a:pPr>
            <a:r>
              <a:rPr kumimoji="1" lang="ja-JP" altLang="en-US" sz="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endParaRPr kumimoji="1" lang="en-US" altLang="ja-JP" sz="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813695" rtl="0" eaLnBrk="1" fontAlgn="base" latinLnBrk="0" hangingPunct="1">
              <a:lnSpc>
                <a:spcPct val="110000"/>
              </a:lnSpc>
              <a:spcBef>
                <a:spcPct val="0"/>
              </a:spcBef>
              <a:spcAft>
                <a:spcPct val="0"/>
              </a:spcAft>
              <a:buClrTx/>
              <a:buSzTx/>
              <a:buFontTx/>
              <a:buNone/>
              <a:tabLst/>
              <a:defRPr/>
            </a:pPr>
            <a:r>
              <a:rPr lang="ja-JP" altLang="en-US" sz="2000" dirty="0">
                <a:solidFill>
                  <a:srgbClr val="92D050"/>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関係者の連携・協働体制の確立</a:t>
            </a:r>
            <a:endParaRPr kumimoji="1" lang="en-US" altLang="ja-JP"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813695" rtl="0" eaLnBrk="1" fontAlgn="base" latinLnBrk="0" hangingPunct="1">
              <a:lnSpc>
                <a:spcPct val="110000"/>
              </a:lnSpc>
              <a:spcBef>
                <a:spcPct val="0"/>
              </a:spcBef>
              <a:spcAft>
                <a:spcPct val="0"/>
              </a:spcAft>
              <a:buClrTx/>
              <a:buSzTx/>
              <a:buFontTx/>
              <a:buNone/>
              <a:tabLst/>
              <a:defRPr/>
            </a:pPr>
            <a:endParaRPr kumimoji="1" lang="en-US" altLang="ja-JP" sz="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813695" rtl="0" eaLnBrk="1" fontAlgn="base" latinLnBrk="0" hangingPunct="1">
              <a:lnSpc>
                <a:spcPct val="110000"/>
              </a:lnSpc>
              <a:spcBef>
                <a:spcPct val="0"/>
              </a:spcBef>
              <a:spcAft>
                <a:spcPct val="0"/>
              </a:spcAft>
              <a:buClrTx/>
              <a:buSzTx/>
              <a:buFontTx/>
              <a:buNone/>
              <a:tabLst/>
              <a:defRPr/>
            </a:pPr>
            <a:r>
              <a:rPr lang="ja-JP" altLang="en-US" sz="2000" dirty="0">
                <a:solidFill>
                  <a:srgbClr val="92D050"/>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食育推進運動の展開</a:t>
            </a:r>
            <a:endParaRPr kumimoji="1" lang="en-US" altLang="ja-JP"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813695" rtl="0" eaLnBrk="1" fontAlgn="base" latinLnBrk="0" hangingPunct="1">
              <a:lnSpc>
                <a:spcPct val="110000"/>
              </a:lnSpc>
              <a:spcBef>
                <a:spcPct val="0"/>
              </a:spcBef>
              <a:spcAft>
                <a:spcPct val="0"/>
              </a:spcAft>
              <a:buClrTx/>
              <a:buSzTx/>
              <a:buFontTx/>
              <a:buNone/>
              <a:tabLst/>
              <a:defRPr/>
            </a:pPr>
            <a:r>
              <a:rPr kumimoji="1" lang="ja-JP" altLang="en-US"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・食育推進全国大会や食育活動表彰の実施、食育白書の作成</a:t>
            </a:r>
            <a:endParaRPr kumimoji="1" lang="en-US" altLang="ja-JP"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 name="フローチャート: 代替処理 31"/>
          <p:cNvSpPr/>
          <p:nvPr/>
        </p:nvSpPr>
        <p:spPr>
          <a:xfrm>
            <a:off x="472972" y="4667393"/>
            <a:ext cx="2100970" cy="1810734"/>
          </a:xfrm>
          <a:prstGeom prst="flowChartAlternateProcess">
            <a:avLst/>
          </a:prstGeom>
          <a:solidFill>
            <a:schemeClr val="bg1"/>
          </a:solidFill>
          <a:ln w="28575">
            <a:solidFill>
              <a:srgbClr val="0070C0"/>
            </a:solidFill>
          </a:ln>
        </p:spPr>
        <p:style>
          <a:lnRef idx="1">
            <a:schemeClr val="accent3"/>
          </a:lnRef>
          <a:fillRef idx="2">
            <a:schemeClr val="accent3"/>
          </a:fillRef>
          <a:effectRef idx="1">
            <a:schemeClr val="accent3"/>
          </a:effectRef>
          <a:fontRef idx="minor">
            <a:schemeClr val="dk1"/>
          </a:fontRef>
        </p:style>
        <p:txBody>
          <a:bodyPr lIns="68141" tIns="170352" rIns="34070" bIns="40687" rtlCol="0" anchor="t" anchorCtr="0"/>
          <a:lstStyle/>
          <a:p>
            <a:pPr marL="0" marR="0" lvl="0" indent="0" algn="ctr" defTabSz="813695" rtl="0" eaLnBrk="1" fontAlgn="base" latinLnBrk="0" hangingPunct="1">
              <a:lnSpc>
                <a:spcPct val="100000"/>
              </a:lnSpc>
              <a:spcBef>
                <a:spcPct val="0"/>
              </a:spcBef>
              <a:spcAft>
                <a:spcPct val="0"/>
              </a:spcAft>
              <a:buClrTx/>
              <a:buSzTx/>
              <a:buFontTx/>
              <a:buNone/>
              <a:tabLst/>
              <a:defRPr/>
            </a:pPr>
            <a:r>
              <a:rPr kumimoji="1" lang="ja-JP" altLang="en-US" sz="17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農林水産省</a:t>
            </a:r>
            <a:endParaRPr kumimoji="1" lang="en-US" altLang="ja-JP" sz="17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ct val="100000"/>
              </a:lnSpc>
              <a:spcBef>
                <a:spcPct val="0"/>
              </a:spcBef>
              <a:spcAft>
                <a:spcPct val="0"/>
              </a:spcAft>
              <a:buClrTx/>
              <a:buSzTx/>
              <a:buFontTx/>
              <a:buNone/>
              <a:tabLst/>
              <a:defRPr/>
            </a:pPr>
            <a:endPar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ct val="11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食料自給率の向上や</a:t>
            </a: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813695" rtl="0" eaLnBrk="1" fontAlgn="base" latinLnBrk="0" hangingPunct="1">
              <a:lnSpc>
                <a:spcPct val="11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国産農産物の消費拡大など</a:t>
            </a:r>
          </a:p>
          <a:p>
            <a:pPr marL="0" marR="0" lvl="0" indent="0" algn="ctr" defTabSz="813695" rtl="0" eaLnBrk="1" fontAlgn="base" latinLnBrk="0" hangingPunct="1">
              <a:lnSpc>
                <a:spcPct val="100000"/>
              </a:lnSpc>
              <a:spcBef>
                <a:spcPct val="0"/>
              </a:spcBef>
              <a:spcAft>
                <a:spcPct val="0"/>
              </a:spcAft>
              <a:buClrTx/>
              <a:buSzTx/>
              <a:buFontTx/>
              <a:buNone/>
              <a:tabLst/>
              <a:defRPr/>
            </a:pPr>
            <a:endParaRPr kumimoji="1" lang="ja-JP" altLang="en-US" sz="17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25" name="角丸四角形 24"/>
          <p:cNvSpPr/>
          <p:nvPr/>
        </p:nvSpPr>
        <p:spPr>
          <a:xfrm>
            <a:off x="284702" y="4547230"/>
            <a:ext cx="9060786" cy="2085716"/>
          </a:xfrm>
          <a:prstGeom prst="roundRect">
            <a:avLst/>
          </a:prstGeom>
          <a:noFill/>
          <a:ln w="57150">
            <a:solidFill>
              <a:srgbClr val="FFBA2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1" name="正方形/長方形 20"/>
          <p:cNvSpPr/>
          <p:nvPr/>
        </p:nvSpPr>
        <p:spPr>
          <a:xfrm>
            <a:off x="3971931" y="1145202"/>
            <a:ext cx="1521292" cy="410548"/>
          </a:xfrm>
          <a:prstGeom prst="rect">
            <a:avLst/>
          </a:prstGeom>
        </p:spPr>
        <p:txBody>
          <a:bodyPr wrap="none" lIns="86539" tIns="43269" rIns="86539" bIns="43269">
            <a:spAutoFit/>
          </a:bodyPr>
          <a:lstStyle/>
          <a:p>
            <a:pPr marL="0" marR="0" lvl="0" indent="0" algn="ctr" defTabSz="813695" rtl="0" eaLnBrk="1" fontAlgn="base" latinLnBrk="0" hangingPunct="1">
              <a:lnSpc>
                <a:spcPct val="100000"/>
              </a:lnSpc>
              <a:spcBef>
                <a:spcPct val="0"/>
              </a:spcBef>
              <a:spcAft>
                <a:spcPct val="0"/>
              </a:spcAft>
              <a:buClrTx/>
              <a:buSzTx/>
              <a:buFontTx/>
              <a:buNone/>
              <a:tabLst/>
              <a:defRPr/>
            </a:pPr>
            <a:r>
              <a:rPr kumimoji="1" lang="ja-JP" altLang="en-US" sz="2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農林水産省</a:t>
            </a:r>
            <a:endParaRPr kumimoji="1" lang="en-US" altLang="ja-JP" sz="2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角丸四角形 7"/>
          <p:cNvSpPr/>
          <p:nvPr/>
        </p:nvSpPr>
        <p:spPr>
          <a:xfrm>
            <a:off x="799266" y="893891"/>
            <a:ext cx="8064896" cy="3060874"/>
          </a:xfrm>
          <a:prstGeom prst="roundRect">
            <a:avLst/>
          </a:prstGeom>
          <a:noFill/>
          <a:ln w="57150">
            <a:solidFill>
              <a:srgbClr val="FFBA2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9" name="角丸四角形 8"/>
          <p:cNvSpPr/>
          <p:nvPr/>
        </p:nvSpPr>
        <p:spPr>
          <a:xfrm>
            <a:off x="8370594" y="1186936"/>
            <a:ext cx="846251" cy="2474784"/>
          </a:xfrm>
          <a:prstGeom prst="roundRect">
            <a:avLst/>
          </a:prstGeom>
          <a:solidFill>
            <a:srgbClr val="F2A100"/>
          </a:solidFill>
          <a:ln>
            <a:solidFill>
              <a:srgbClr val="FFBA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7" name="テキスト ボックス 26"/>
          <p:cNvSpPr txBox="1"/>
          <p:nvPr/>
        </p:nvSpPr>
        <p:spPr>
          <a:xfrm>
            <a:off x="8575811" y="1270118"/>
            <a:ext cx="420989" cy="2571830"/>
          </a:xfrm>
          <a:prstGeom prst="rect">
            <a:avLst/>
          </a:prstGeom>
          <a:noFill/>
        </p:spPr>
        <p:txBody>
          <a:bodyPr vert="eaVert" wrap="square" lIns="86539" tIns="43269" rIns="86539" bIns="4326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政府全体の食育推進業務</a:t>
            </a:r>
          </a:p>
        </p:txBody>
      </p:sp>
      <p:sp>
        <p:nvSpPr>
          <p:cNvPr id="31" name="角丸四角形 30"/>
          <p:cNvSpPr/>
          <p:nvPr/>
        </p:nvSpPr>
        <p:spPr>
          <a:xfrm>
            <a:off x="9103750" y="4597320"/>
            <a:ext cx="594897" cy="1880807"/>
          </a:xfrm>
          <a:prstGeom prst="roundRect">
            <a:avLst/>
          </a:prstGeom>
          <a:solidFill>
            <a:srgbClr val="F2A100"/>
          </a:solidFill>
          <a:ln>
            <a:solidFill>
              <a:srgbClr val="FFBA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5" name="左右矢印 34"/>
          <p:cNvSpPr/>
          <p:nvPr/>
        </p:nvSpPr>
        <p:spPr>
          <a:xfrm rot="5400000">
            <a:off x="5559822" y="4007749"/>
            <a:ext cx="630409" cy="659162"/>
          </a:xfrm>
          <a:prstGeom prst="leftRightArrow">
            <a:avLst>
              <a:gd name="adj1" fmla="val 54071"/>
              <a:gd name="adj2" fmla="val 37786"/>
            </a:avLst>
          </a:prstGeom>
          <a:solidFill>
            <a:schemeClr val="accent5">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6539" tIns="43269" rIns="86539" bIns="43269"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36" name="左右矢印 35"/>
          <p:cNvSpPr/>
          <p:nvPr/>
        </p:nvSpPr>
        <p:spPr>
          <a:xfrm rot="5400000">
            <a:off x="7750486" y="4018073"/>
            <a:ext cx="581053" cy="659162"/>
          </a:xfrm>
          <a:prstGeom prst="leftRightArrow">
            <a:avLst>
              <a:gd name="adj1" fmla="val 58142"/>
              <a:gd name="adj2" fmla="val 37786"/>
            </a:avLst>
          </a:prstGeom>
          <a:solidFill>
            <a:schemeClr val="accent5">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6539" tIns="43269" rIns="86539" bIns="43269"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34" name="左右矢印 33"/>
          <p:cNvSpPr/>
          <p:nvPr/>
        </p:nvSpPr>
        <p:spPr>
          <a:xfrm rot="5400000">
            <a:off x="3425262" y="4001688"/>
            <a:ext cx="630412" cy="659162"/>
          </a:xfrm>
          <a:prstGeom prst="leftRightArrow">
            <a:avLst>
              <a:gd name="adj1" fmla="val 49999"/>
              <a:gd name="adj2" fmla="val 37786"/>
            </a:avLst>
          </a:prstGeom>
          <a:solidFill>
            <a:schemeClr val="accent5">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6539" tIns="43269" rIns="86539" bIns="43269"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2" name="左右矢印 1"/>
          <p:cNvSpPr/>
          <p:nvPr/>
        </p:nvSpPr>
        <p:spPr>
          <a:xfrm rot="5400000">
            <a:off x="1267493" y="4009904"/>
            <a:ext cx="613978" cy="659163"/>
          </a:xfrm>
          <a:prstGeom prst="leftRightArrow">
            <a:avLst>
              <a:gd name="adj1" fmla="val 45928"/>
              <a:gd name="adj2" fmla="val 37786"/>
            </a:avLst>
          </a:prstGeom>
          <a:solidFill>
            <a:schemeClr val="accent5">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6539" tIns="43269" rIns="86539" bIns="43269"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28" name="テキスト ボックス 27"/>
          <p:cNvSpPr txBox="1"/>
          <p:nvPr/>
        </p:nvSpPr>
        <p:spPr>
          <a:xfrm>
            <a:off x="9221150" y="4427492"/>
            <a:ext cx="390212" cy="2290535"/>
          </a:xfrm>
          <a:prstGeom prst="rect">
            <a:avLst/>
          </a:prstGeom>
          <a:noFill/>
        </p:spPr>
        <p:txBody>
          <a:bodyPr vert="eaVert" wrap="square" lIns="86539" tIns="43269" rIns="86539" bIns="43269"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個別の食育推進業務</a:t>
            </a:r>
          </a:p>
        </p:txBody>
      </p:sp>
      <p:sp>
        <p:nvSpPr>
          <p:cNvPr id="22" name="テキスト ボックス 21">
            <a:extLst>
              <a:ext uri="{FF2B5EF4-FFF2-40B4-BE49-F238E27FC236}">
                <a16:creationId xmlns:a16="http://schemas.microsoft.com/office/drawing/2014/main" id="{E72955A7-01EF-4A36-8673-AA1CFE166FA4}"/>
              </a:ext>
            </a:extLst>
          </p:cNvPr>
          <p:cNvSpPr txBox="1"/>
          <p:nvPr/>
        </p:nvSpPr>
        <p:spPr>
          <a:xfrm>
            <a:off x="-27386" y="6704112"/>
            <a:ext cx="9933386" cy="153888"/>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10CC139-477F-4CF9-9804-15B7DAE6D0D9}" type="slidenum">
              <a:rPr kumimoji="1" lang="en-US" altLang="ja-JP" sz="1000" b="0" i="0" u="none" strike="noStrike" kern="1200" cap="none" spc="0" normalizeH="0" baseline="0" noProof="0" smtClean="0">
                <a:ln>
                  <a:noFill/>
                </a:ln>
                <a:solidFill>
                  <a:prstClr val="black"/>
                </a:solidFill>
                <a:effectLst/>
                <a:uLnTx/>
                <a:uFillTx/>
                <a:latin typeface="ＭＳ 明朝" panose="02020609040205080304" pitchFamily="17" charset="-128"/>
                <a:ea typeface="ＭＳ 明朝" panose="02020609040205080304" pitchFamily="17" charset="-128"/>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1" lang="ja-JP" altLang="en-US" sz="1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Tree>
    <p:extLst>
      <p:ext uri="{BB962C8B-B14F-4D97-AF65-F5344CB8AC3E}">
        <p14:creationId xmlns:p14="http://schemas.microsoft.com/office/powerpoint/2010/main" val="3339389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角丸四角形 15"/>
          <p:cNvSpPr/>
          <p:nvPr/>
        </p:nvSpPr>
        <p:spPr>
          <a:xfrm>
            <a:off x="4376014" y="638554"/>
            <a:ext cx="5397372" cy="304082"/>
          </a:xfrm>
          <a:prstGeom prst="roundRect">
            <a:avLst/>
          </a:prstGeom>
          <a:solidFill>
            <a:srgbClr val="FFB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5" name="角丸四角形 14"/>
          <p:cNvSpPr/>
          <p:nvPr/>
        </p:nvSpPr>
        <p:spPr>
          <a:xfrm>
            <a:off x="4366341" y="621345"/>
            <a:ext cx="5426212" cy="6082767"/>
          </a:xfrm>
          <a:prstGeom prst="roundRect">
            <a:avLst>
              <a:gd name="adj" fmla="val 2400"/>
            </a:avLst>
          </a:prstGeom>
          <a:noFill/>
          <a:ln w="38100">
            <a:solidFill>
              <a:srgbClr val="FFB7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0" name="Line 327"/>
          <p:cNvSpPr>
            <a:spLocks noChangeShapeType="1"/>
          </p:cNvSpPr>
          <p:nvPr/>
        </p:nvSpPr>
        <p:spPr bwMode="auto">
          <a:xfrm>
            <a:off x="1975478" y="1093067"/>
            <a:ext cx="25193" cy="2818884"/>
          </a:xfrm>
          <a:prstGeom prst="line">
            <a:avLst/>
          </a:prstGeom>
          <a:noFill/>
          <a:ln w="76200">
            <a:solidFill>
              <a:srgbClr val="F2A1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5846" tIns="42924" rIns="85846" bIns="42924"/>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7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29" name="角丸四角形 28"/>
          <p:cNvSpPr/>
          <p:nvPr/>
        </p:nvSpPr>
        <p:spPr>
          <a:xfrm>
            <a:off x="145116" y="3436733"/>
            <a:ext cx="3907092" cy="475218"/>
          </a:xfrm>
          <a:prstGeom prst="round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059" name="AutoShape 331"/>
          <p:cNvSpPr>
            <a:spLocks noChangeArrowheads="1"/>
          </p:cNvSpPr>
          <p:nvPr/>
        </p:nvSpPr>
        <p:spPr bwMode="auto">
          <a:xfrm>
            <a:off x="149742" y="3358015"/>
            <a:ext cx="3774434" cy="1175587"/>
          </a:xfrm>
          <a:prstGeom prst="flowChartProcess">
            <a:avLst/>
          </a:prstGeom>
          <a:noFill/>
          <a:ln>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ct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5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食育推進評価専門委員会</a:t>
            </a:r>
            <a:endParaRPr kumimoji="1" lang="en-US" altLang="ja-JP" sz="15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（食育推進会議会長決定）</a:t>
            </a:r>
            <a:endParaRPr kumimoji="1" lang="en-US" altLang="ja-JP" sz="12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endParaRPr lang="en-US" altLang="ja-JP" sz="800" u="sng" dirty="0">
              <a:solidFill>
                <a:srgbClr val="000000"/>
              </a:solidFill>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構成員：食育推進会議の民間有識者委員</a:t>
            </a:r>
          </a:p>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　　　　同会議の専門委員</a:t>
            </a:r>
          </a:p>
        </p:txBody>
      </p:sp>
      <p:sp>
        <p:nvSpPr>
          <p:cNvPr id="33" name="角丸四角形 32"/>
          <p:cNvSpPr/>
          <p:nvPr/>
        </p:nvSpPr>
        <p:spPr>
          <a:xfrm>
            <a:off x="164194" y="4678687"/>
            <a:ext cx="3863338" cy="445445"/>
          </a:xfrm>
          <a:prstGeom prst="roundRect">
            <a:avLst>
              <a:gd name="adj" fmla="val 31617"/>
            </a:avLst>
          </a:prstGeom>
          <a:solidFill>
            <a:srgbClr val="FFCC6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EE7D00"/>
              </a:solidFill>
              <a:latin typeface="メイリオ" panose="020B0604030504040204" pitchFamily="50" charset="-128"/>
              <a:ea typeface="メイリオ" panose="020B0604030504040204" pitchFamily="50" charset="-128"/>
            </a:endParaRPr>
          </a:p>
        </p:txBody>
      </p:sp>
      <p:sp>
        <p:nvSpPr>
          <p:cNvPr id="22" name="角丸四角形 21"/>
          <p:cNvSpPr/>
          <p:nvPr/>
        </p:nvSpPr>
        <p:spPr>
          <a:xfrm>
            <a:off x="76538" y="1944303"/>
            <a:ext cx="3919830" cy="1231615"/>
          </a:xfrm>
          <a:prstGeom prst="roundRect">
            <a:avLst>
              <a:gd name="adj" fmla="val 9264"/>
            </a:avLst>
          </a:prstGeom>
          <a:solidFill>
            <a:schemeClr val="bg1"/>
          </a:solidFill>
          <a:ln w="38100">
            <a:solidFill>
              <a:srgbClr val="FFCC6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6" name="角丸四角形 25"/>
          <p:cNvSpPr/>
          <p:nvPr/>
        </p:nvSpPr>
        <p:spPr>
          <a:xfrm>
            <a:off x="113454" y="1961671"/>
            <a:ext cx="3880830" cy="309449"/>
          </a:xfrm>
          <a:prstGeom prst="round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057" name="AutoShape 329"/>
          <p:cNvSpPr>
            <a:spLocks noChangeArrowheads="1"/>
          </p:cNvSpPr>
          <p:nvPr/>
        </p:nvSpPr>
        <p:spPr bwMode="auto">
          <a:xfrm>
            <a:off x="68181" y="1927426"/>
            <a:ext cx="3940712" cy="1248492"/>
          </a:xfrm>
          <a:prstGeom prst="flowChartProcess">
            <a:avLst/>
          </a:prstGeom>
          <a:noFill/>
          <a:ln>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ct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5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食育推進会議</a:t>
            </a:r>
            <a:r>
              <a:rPr kumimoji="1" lang="ja-JP" altLang="en-US" sz="12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（基本法第</a:t>
            </a:r>
            <a:r>
              <a:rPr kumimoji="1" lang="en-US" altLang="ja-JP" sz="12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26</a:t>
            </a:r>
            <a:r>
              <a:rPr kumimoji="1" lang="ja-JP" altLang="en-US" sz="12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条）</a:t>
            </a:r>
            <a:endParaRPr kumimoji="1" lang="en-US" altLang="ja-JP" sz="12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endParaRPr kumimoji="1" lang="en-US" altLang="ja-JP" sz="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 会 長：</a:t>
            </a:r>
            <a:r>
              <a:rPr kumimoji="1" lang="ja-JP" altLang="en-US" sz="1200" b="0" i="0" u="heavy"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農林水産大臣</a:t>
            </a:r>
          </a:p>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 委 員：農林水産大臣の申出により内閣総理大臣が指定</a:t>
            </a:r>
            <a:endParaRPr kumimoji="1" lang="en-US" altLang="ja-JP"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lang="ja-JP" altLang="en-US" sz="1200" dirty="0">
                <a:solidFill>
                  <a:srgbClr val="000000"/>
                </a:solidFill>
                <a:latin typeface="メイリオ" panose="020B0604030504040204" pitchFamily="50" charset="-128"/>
                <a:ea typeface="メイリオ" panose="020B0604030504040204" pitchFamily="50" charset="-128"/>
              </a:rPr>
              <a:t>　　　   </a:t>
            </a: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する国務大臣及び農林水産大臣が任命する民間</a:t>
            </a:r>
            <a:endParaRPr kumimoji="1" lang="en-US" altLang="ja-JP"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lang="ja-JP" altLang="en-US" sz="1200" dirty="0">
                <a:solidFill>
                  <a:srgbClr val="000000"/>
                </a:solidFill>
                <a:latin typeface="メイリオ" panose="020B0604030504040204" pitchFamily="50" charset="-128"/>
                <a:ea typeface="メイリオ" panose="020B0604030504040204" pitchFamily="50" charset="-128"/>
              </a:rPr>
              <a:t>　　　   </a:t>
            </a: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有識者</a:t>
            </a:r>
            <a:endParaRPr kumimoji="1" lang="en-US" altLang="ja-JP"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2053" name="AutoShape 259" descr="画像&quot;file:///C:/Documents%20and%20Settings/pbga173/%83f%83X%83N%83g%83b%83v/IMG_1863.JPG&quot; は、エラーを含んでいるため表示できません。"/>
          <p:cNvSpPr>
            <a:spLocks noChangeAspect="1" noChangeArrowheads="1"/>
          </p:cNvSpPr>
          <p:nvPr/>
        </p:nvSpPr>
        <p:spPr bwMode="auto">
          <a:xfrm>
            <a:off x="1089121" y="-345764"/>
            <a:ext cx="7727765" cy="753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846" tIns="42924" rIns="85846" bIns="42924"/>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7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2061" name="AutoShape 337"/>
          <p:cNvSpPr>
            <a:spLocks noChangeArrowheads="1"/>
          </p:cNvSpPr>
          <p:nvPr/>
        </p:nvSpPr>
        <p:spPr bwMode="auto">
          <a:xfrm>
            <a:off x="21206" y="4715699"/>
            <a:ext cx="4080801" cy="2240853"/>
          </a:xfrm>
          <a:prstGeom prst="flowChartProcess">
            <a:avLst/>
          </a:prstGeom>
          <a:noFill/>
          <a:ln>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t"/>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500" b="1" i="0" u="none" strike="noStrike" kern="1200" cap="none" spc="0" normalizeH="0" baseline="0" noProof="0" dirty="0">
                <a:ln>
                  <a:noFill/>
                </a:ln>
                <a:solidFill>
                  <a:srgbClr val="000000"/>
                </a:solidFill>
                <a:effectLst/>
                <a:uLnTx/>
                <a:uFillTx/>
                <a:latin typeface="HGPｺﾞｼｯｸE" panose="020B0900000000000000" pitchFamily="50" charset="-128"/>
                <a:ea typeface="HGPｺﾞｼｯｸE" panose="020B0900000000000000" pitchFamily="50" charset="-128"/>
              </a:rPr>
              <a:t>食育推進基本計画</a:t>
            </a:r>
            <a:r>
              <a:rPr kumimoji="1" lang="ja-JP" altLang="en-US" sz="1200" b="1" i="0" u="none" strike="noStrike" kern="1200" cap="none" spc="0" normalizeH="0" baseline="0" noProof="0" dirty="0">
                <a:ln>
                  <a:noFill/>
                </a:ln>
                <a:solidFill>
                  <a:srgbClr val="000000"/>
                </a:solidFill>
                <a:effectLst/>
                <a:uLnTx/>
                <a:uFillTx/>
                <a:latin typeface="HGPｺﾞｼｯｸE" panose="020B0900000000000000" pitchFamily="50" charset="-128"/>
                <a:ea typeface="HGPｺﾞｼｯｸE" panose="020B0900000000000000" pitchFamily="50" charset="-128"/>
              </a:rPr>
              <a:t>（基本法第１６条）</a:t>
            </a:r>
            <a:endParaRPr kumimoji="1" lang="en-US" altLang="ja-JP" sz="1200" b="1" i="0" u="none" strike="noStrike" kern="1200" cap="none" spc="0" normalizeH="0" baseline="0" noProof="0" dirty="0">
              <a:ln>
                <a:noFill/>
              </a:ln>
              <a:solidFill>
                <a:srgbClr val="000000"/>
              </a:solidFill>
              <a:effectLst/>
              <a:uLnTx/>
              <a:uFillTx/>
              <a:latin typeface="HGPｺﾞｼｯｸE" panose="020B0900000000000000" pitchFamily="50" charset="-128"/>
              <a:ea typeface="HGPｺﾞｼｯｸE" panose="020B0900000000000000"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endParaRPr kumimoji="1" lang="en-US" altLang="ja-JP" sz="600" b="1" i="0" u="none" strike="noStrike" kern="1200" cap="none" spc="0" normalizeH="0" baseline="0" noProof="0" dirty="0">
              <a:ln>
                <a:noFill/>
              </a:ln>
              <a:solidFill>
                <a:srgbClr val="000000"/>
              </a:solidFill>
              <a:effectLst/>
              <a:uLnTx/>
              <a:uFillTx/>
              <a:latin typeface="HGPｺﾞｼｯｸE" panose="020B0900000000000000" pitchFamily="50" charset="-128"/>
              <a:ea typeface="HGPｺﾞｼｯｸE" panose="020B0900000000000000"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endParaRPr kumimoji="1" lang="en-US" altLang="ja-JP" sz="200" b="1" i="0" u="none" strike="noStrike" kern="1200" cap="none" spc="0" normalizeH="0" baseline="0" noProof="0" dirty="0">
              <a:ln>
                <a:noFill/>
              </a:ln>
              <a:solidFill>
                <a:srgbClr val="000000"/>
              </a:solidFill>
              <a:effectLst/>
              <a:uLnTx/>
              <a:uFillTx/>
              <a:latin typeface="HGPｺﾞｼｯｸE" panose="020B0900000000000000" pitchFamily="50" charset="-128"/>
              <a:ea typeface="HGPｺﾞｼｯｸE" panose="020B0900000000000000"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HGPｺﾞｼｯｸE" panose="020B0900000000000000" pitchFamily="50" charset="-128"/>
                <a:ea typeface="HGPｺﾞｼｯｸE" panose="020B0900000000000000" pitchFamily="50" charset="-128"/>
              </a:rPr>
              <a:t>　</a:t>
            </a:r>
            <a:r>
              <a:rPr kumimoji="1" lang="ja-JP" altLang="en-US" sz="1200" b="0" i="0" u="none" strike="noStrike" kern="1200" cap="none" spc="0" normalizeH="0" baseline="0" noProof="0" dirty="0">
                <a:ln>
                  <a:noFill/>
                </a:ln>
                <a:solidFill>
                  <a:srgbClr val="000000"/>
                </a:solidFill>
                <a:effectLst/>
                <a:uLnTx/>
                <a:uFillTx/>
                <a:latin typeface="HGPｺﾞｼｯｸM" panose="020B0600000000000000" pitchFamily="50" charset="-128"/>
                <a:ea typeface="HGPｺﾞｼｯｸM" panose="020B0600000000000000" pitchFamily="50" charset="-128"/>
              </a:rPr>
              <a:t>食育の推進に関する施策の総合的かつ計画的な</a:t>
            </a:r>
            <a:endParaRPr kumimoji="1" lang="en-US" altLang="ja-JP" sz="1200" b="0" i="0" u="none" strike="noStrike" kern="1200" cap="none" spc="0" normalizeH="0" baseline="0" noProof="0" dirty="0">
              <a:ln>
                <a:noFill/>
              </a:ln>
              <a:solidFill>
                <a:srgbClr val="000000"/>
              </a:solidFill>
              <a:effectLst/>
              <a:uLnTx/>
              <a:uFillTx/>
              <a:latin typeface="HGPｺﾞｼｯｸM" panose="020B0600000000000000" pitchFamily="50" charset="-128"/>
              <a:ea typeface="HGPｺﾞｼｯｸM" panose="020B0600000000000000"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HGPｺﾞｼｯｸM" panose="020B0600000000000000" pitchFamily="50" charset="-128"/>
                <a:ea typeface="HGPｺﾞｼｯｸM" panose="020B0600000000000000" pitchFamily="50" charset="-128"/>
              </a:rPr>
              <a:t>推進を図るために必要な基本的な事項を定めるもの</a:t>
            </a:r>
            <a:endParaRPr kumimoji="1" lang="ja-JP" altLang="en-US" sz="1300" b="0" i="0" u="none" strike="noStrike" kern="1200" cap="none" spc="0" normalizeH="0" baseline="0" noProof="0" dirty="0">
              <a:ln>
                <a:noFill/>
              </a:ln>
              <a:solidFill>
                <a:srgbClr val="000000"/>
              </a:solidFill>
              <a:effectLst/>
              <a:uLnTx/>
              <a:uFillTx/>
              <a:latin typeface="HGPｺﾞｼｯｸE" panose="020B0900000000000000" pitchFamily="50" charset="-128"/>
              <a:ea typeface="HGPｺﾞｼｯｸE" panose="020B0900000000000000" pitchFamily="50" charset="-128"/>
            </a:endParaRPr>
          </a:p>
        </p:txBody>
      </p:sp>
      <p:sp>
        <p:nvSpPr>
          <p:cNvPr id="8" name="対角する 2 つの角を丸めた四角形 7"/>
          <p:cNvSpPr/>
          <p:nvPr/>
        </p:nvSpPr>
        <p:spPr>
          <a:xfrm>
            <a:off x="4398791" y="994102"/>
            <a:ext cx="5450753" cy="5635615"/>
          </a:xfrm>
          <a:prstGeom prst="round2DiagRect">
            <a:avLst>
              <a:gd name="adj1" fmla="val 0"/>
              <a:gd name="adj2" fmla="val 0"/>
            </a:avLst>
          </a:prstGeom>
          <a:noFill/>
          <a:ln w="19050">
            <a:noFill/>
          </a:ln>
        </p:spPr>
        <p:style>
          <a:lnRef idx="2">
            <a:schemeClr val="dk1"/>
          </a:lnRef>
          <a:fillRef idx="1">
            <a:schemeClr val="lt1"/>
          </a:fillRef>
          <a:effectRef idx="0">
            <a:schemeClr val="dk1"/>
          </a:effectRef>
          <a:fontRef idx="minor">
            <a:schemeClr val="dk1"/>
          </a:fontRef>
        </p:style>
        <p:txBody>
          <a:bodyPr lIns="85846" tIns="42924" rIns="85846" bIns="42924" rtlCol="0" anchor="ctr"/>
          <a:lstStyle/>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3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はじめに</a:t>
            </a:r>
            <a:endParaRPr kumimoji="1" lang="en-US" altLang="ja-JP" sz="13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lang="ja-JP" altLang="en-US" sz="1300" b="1" dirty="0">
                <a:solidFill>
                  <a:schemeClr val="tx1"/>
                </a:solidFill>
                <a:latin typeface="メイリオ" panose="020B0604030504040204" pitchFamily="50" charset="-128"/>
                <a:ea typeface="メイリオ" panose="020B0604030504040204" pitchFamily="50" charset="-128"/>
              </a:rPr>
              <a:t>第１　食育の推進に関する施策についての基本的な方針</a:t>
            </a:r>
            <a:endParaRPr lang="en-US" altLang="ja-JP" sz="1300" dirty="0">
              <a:solidFill>
                <a:schemeClr val="tx1"/>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100" dirty="0">
                <a:solidFill>
                  <a:schemeClr val="tx1"/>
                </a:solidFill>
                <a:latin typeface="メイリオ" panose="020B0604030504040204" pitchFamily="50" charset="-128"/>
                <a:ea typeface="メイリオ" panose="020B0604030504040204" pitchFamily="50" charset="-128"/>
              </a:rPr>
              <a:t>　１．重点事項</a:t>
            </a:r>
            <a:endParaRPr lang="en-US" altLang="ja-JP" sz="1100" dirty="0">
              <a:solidFill>
                <a:schemeClr val="tx1"/>
              </a:solidFill>
              <a:latin typeface="メイリオ" panose="020B0604030504040204" pitchFamily="50" charset="-128"/>
              <a:ea typeface="メイリオ" panose="020B0604030504040204" pitchFamily="50" charset="-128"/>
            </a:endParaRPr>
          </a:p>
          <a:p>
            <a:pPr lvl="0" indent="177800">
              <a:lnSpc>
                <a:spcPct val="110000"/>
              </a:lnSpc>
              <a:defRPr/>
            </a:pPr>
            <a:r>
              <a:rPr kumimoji="0" lang="ja-JP" altLang="en-US" sz="11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（１） 生涯を通じた心身の健康を支える食育の推進</a:t>
            </a:r>
            <a:endParaRPr kumimoji="0" lang="en-US" altLang="ja-JP" sz="11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indent="177800">
              <a:lnSpc>
                <a:spcPct val="110000"/>
              </a:lnSpc>
              <a:defRPr/>
            </a:pPr>
            <a:r>
              <a:rPr kumimoji="0" lang="ja-JP" altLang="en-US" sz="11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（２） 持続可能な食を支える食育の推進</a:t>
            </a:r>
            <a:endParaRPr kumimoji="0" lang="en-US" altLang="ja-JP" sz="11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indent="177800">
              <a:lnSpc>
                <a:spcPct val="110000"/>
              </a:lnSpc>
              <a:defRPr/>
            </a:pPr>
            <a:r>
              <a:rPr kumimoji="0" lang="ja-JP" altLang="en-US" sz="10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（食と環境の調和：環境の環（わ））</a:t>
            </a:r>
            <a:endParaRPr kumimoji="0" lang="en-US" altLang="ja-JP" sz="10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indent="177800">
              <a:lnSpc>
                <a:spcPct val="110000"/>
              </a:lnSpc>
              <a:defRPr/>
            </a:pPr>
            <a:r>
              <a:rPr kumimoji="0" lang="ja-JP" altLang="en-US" sz="10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（農林水産業や農山漁村を支える多様な主体とのつながりの深化：人の輪（わ））</a:t>
            </a:r>
            <a:endParaRPr kumimoji="0" lang="en-US" altLang="ja-JP" sz="10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indent="177800">
              <a:lnSpc>
                <a:spcPct val="110000"/>
              </a:lnSpc>
              <a:defRPr/>
            </a:pPr>
            <a:r>
              <a:rPr kumimoji="0" lang="ja-JP" altLang="en-US" sz="10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（日本の伝統的な和食文化の保護・継承：和食文化の和（わ））</a:t>
            </a:r>
          </a:p>
          <a:p>
            <a:pPr lvl="0" indent="177800">
              <a:lnSpc>
                <a:spcPct val="110000"/>
              </a:lnSpc>
              <a:defRPr/>
            </a:pPr>
            <a:r>
              <a:rPr kumimoji="0" lang="ja-JP" altLang="en-US" sz="1100"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（３） 「新たな日常」やデジタル化に対応した食育の推進</a:t>
            </a:r>
            <a:endParaRPr lang="en-US" altLang="ja-JP" sz="1100" dirty="0">
              <a:solidFill>
                <a:schemeClr val="tx1"/>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en-US" altLang="ja-JP" sz="1100" dirty="0">
                <a:solidFill>
                  <a:schemeClr val="tx1"/>
                </a:solidFill>
                <a:latin typeface="メイリオ" panose="020B0604030504040204" pitchFamily="50" charset="-128"/>
                <a:ea typeface="メイリオ" panose="020B0604030504040204" pitchFamily="50" charset="-128"/>
              </a:rPr>
              <a:t>   </a:t>
            </a:r>
            <a:r>
              <a:rPr lang="ja-JP" altLang="en-US" sz="1100" dirty="0">
                <a:solidFill>
                  <a:schemeClr val="tx1"/>
                </a:solidFill>
                <a:latin typeface="メイリオ" panose="020B0604030504040204" pitchFamily="50" charset="-128"/>
                <a:ea typeface="メイリオ" panose="020B0604030504040204" pitchFamily="50" charset="-128"/>
              </a:rPr>
              <a:t>２．基本的な取組方針</a:t>
            </a:r>
            <a:endParaRPr lang="en-US" altLang="ja-JP" sz="1100" dirty="0">
              <a:solidFill>
                <a:schemeClr val="tx1"/>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300" b="1" dirty="0">
                <a:solidFill>
                  <a:schemeClr val="tx1"/>
                </a:solidFill>
                <a:latin typeface="メイリオ" panose="020B0604030504040204" pitchFamily="50" charset="-128"/>
                <a:ea typeface="メイリオ" panose="020B0604030504040204" pitchFamily="50" charset="-128"/>
              </a:rPr>
              <a:t>第２　食育の推進の目標に関する事項</a:t>
            </a:r>
            <a:r>
              <a:rPr lang="ja-JP" altLang="en-US" sz="1300" dirty="0">
                <a:solidFill>
                  <a:schemeClr val="tx1"/>
                </a:solidFill>
                <a:latin typeface="メイリオ" panose="020B0604030504040204" pitchFamily="50" charset="-128"/>
                <a:ea typeface="メイリオ" panose="020B0604030504040204" pitchFamily="50" charset="-128"/>
              </a:rPr>
              <a:t>　　　　　</a:t>
            </a:r>
            <a:endParaRPr lang="en-US" altLang="ja-JP" sz="1300" dirty="0">
              <a:solidFill>
                <a:schemeClr val="tx1"/>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100" dirty="0">
                <a:solidFill>
                  <a:schemeClr val="tx1"/>
                </a:solidFill>
                <a:latin typeface="メイリオ" panose="020B0604030504040204" pitchFamily="50" charset="-128"/>
                <a:ea typeface="メイリオ" panose="020B0604030504040204" pitchFamily="50" charset="-128"/>
              </a:rPr>
              <a:t>  １．目標の考え方　２．食育の推進に当たっての目標</a:t>
            </a:r>
          </a:p>
          <a:p>
            <a:pPr lvl="0" fontAlgn="base">
              <a:lnSpc>
                <a:spcPct val="110000"/>
              </a:lnSpc>
              <a:spcBef>
                <a:spcPct val="0"/>
              </a:spcBef>
              <a:spcAft>
                <a:spcPct val="0"/>
              </a:spcAft>
              <a:defRPr/>
            </a:pPr>
            <a:r>
              <a:rPr lang="ja-JP" altLang="en-US" sz="1300" b="1" dirty="0">
                <a:solidFill>
                  <a:srgbClr val="000000"/>
                </a:solidFill>
                <a:latin typeface="メイリオ" panose="020B0604030504040204" pitchFamily="50" charset="-128"/>
                <a:ea typeface="メイリオ" panose="020B0604030504040204" pitchFamily="50" charset="-128"/>
              </a:rPr>
              <a:t>第３　食育の総合的な促進に関する事項</a:t>
            </a:r>
            <a:endParaRPr lang="en-US" altLang="ja-JP" sz="1300" dirty="0">
              <a:solidFill>
                <a:srgbClr val="000000"/>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１．家庭における食育の推進</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２．学校、保育所等における食育の推進</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３．地域における食育の推進</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４．食育推進運動の展開</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５．生産者と消費者との交流の促進、環境と調和のとれた農林漁業の活性化等</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６．食文化の継承のための活動への支援等</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７．食品の安全性、栄養その他の食生活に関する調査、研究、情報の提供及び</a:t>
            </a:r>
            <a:endParaRPr lang="en-US" altLang="ja-JP" sz="1100" dirty="0">
              <a:solidFill>
                <a:srgbClr val="000000"/>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国際交流の推進</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a:t>
            </a:r>
            <a:r>
              <a:rPr lang="en-US" altLang="ja-JP" sz="900" dirty="0">
                <a:solidFill>
                  <a:srgbClr val="000000"/>
                </a:solidFill>
                <a:latin typeface="メイリオ" panose="020B0604030504040204" pitchFamily="50" charset="-128"/>
                <a:ea typeface="メイリオ" panose="020B0604030504040204" pitchFamily="50" charset="-128"/>
              </a:rPr>
              <a:t>※</a:t>
            </a:r>
            <a:r>
              <a:rPr lang="ja-JP" altLang="en-US" sz="900" dirty="0">
                <a:solidFill>
                  <a:srgbClr val="000000"/>
                </a:solidFill>
                <a:latin typeface="メイリオ" panose="020B0604030504040204" pitchFamily="50" charset="-128"/>
                <a:ea typeface="メイリオ" panose="020B0604030504040204" pitchFamily="50" charset="-128"/>
              </a:rPr>
              <a:t>それぞれの事項について、以下の項目を記述。</a:t>
            </a:r>
            <a:endParaRPr lang="en-US" altLang="ja-JP" sz="900" dirty="0">
              <a:solidFill>
                <a:srgbClr val="000000"/>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900" dirty="0">
                <a:solidFill>
                  <a:srgbClr val="000000"/>
                </a:solidFill>
                <a:latin typeface="メイリオ" panose="020B0604030504040204" pitchFamily="50" charset="-128"/>
                <a:ea typeface="メイリオ" panose="020B0604030504040204" pitchFamily="50" charset="-128"/>
              </a:rPr>
              <a:t>　　（１）現状と今後の方向性、（２）取り組むべき施策</a:t>
            </a:r>
            <a:endParaRPr lang="en-US" altLang="ja-JP" sz="900" dirty="0">
              <a:solidFill>
                <a:schemeClr val="tx1"/>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300" b="1" dirty="0">
                <a:solidFill>
                  <a:srgbClr val="000000"/>
                </a:solidFill>
                <a:latin typeface="メイリオ" panose="020B0604030504040204" pitchFamily="50" charset="-128"/>
                <a:ea typeface="メイリオ" panose="020B0604030504040204" pitchFamily="50" charset="-128"/>
              </a:rPr>
              <a:t>第４　食育の推進に関する施策を総合的かつ計画的に推進するために</a:t>
            </a:r>
            <a:endParaRPr lang="en-US" altLang="ja-JP" sz="1300" b="1" dirty="0">
              <a:solidFill>
                <a:srgbClr val="000000"/>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300" b="1" dirty="0">
                <a:solidFill>
                  <a:srgbClr val="000000"/>
                </a:solidFill>
                <a:latin typeface="メイリオ" panose="020B0604030504040204" pitchFamily="50" charset="-128"/>
                <a:ea typeface="メイリオ" panose="020B0604030504040204" pitchFamily="50" charset="-128"/>
              </a:rPr>
              <a:t>　　　必要な事項</a:t>
            </a:r>
            <a:endParaRPr lang="en-US" altLang="ja-JP" sz="1300" b="1" dirty="0">
              <a:solidFill>
                <a:srgbClr val="000000"/>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１．多様な関係者の連携・協働の強化</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２．地方公共団体による推進計画に基づく施策の促進とフォローアップ　　　</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３．積極的な情報提供と国民の意見等の把握</a:t>
            </a: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４．</a:t>
            </a:r>
            <a:r>
              <a:rPr lang="ja-JP" altLang="en-US" sz="1100" kern="1300" spc="-94" dirty="0">
                <a:solidFill>
                  <a:srgbClr val="000000"/>
                </a:solidFill>
                <a:latin typeface="メイリオ" panose="020B0604030504040204" pitchFamily="50" charset="-128"/>
                <a:ea typeface="メイリオ" panose="020B0604030504040204" pitchFamily="50" charset="-128"/>
              </a:rPr>
              <a:t>推進状況の把握と効果等の評価及び財政措置の効率的・重点的運用</a:t>
            </a:r>
            <a:endParaRPr lang="en-US" altLang="ja-JP" sz="1100" kern="1300" spc="-94" dirty="0">
              <a:solidFill>
                <a:srgbClr val="000000"/>
              </a:solidFill>
              <a:latin typeface="メイリオ" panose="020B0604030504040204" pitchFamily="50" charset="-128"/>
              <a:ea typeface="メイリオ" panose="020B0604030504040204" pitchFamily="50" charset="-128"/>
            </a:endParaRPr>
          </a:p>
          <a:p>
            <a:pPr lvl="0" fontAlgn="base">
              <a:lnSpc>
                <a:spcPct val="110000"/>
              </a:lnSpc>
              <a:spcBef>
                <a:spcPct val="0"/>
              </a:spcBef>
              <a:spcAft>
                <a:spcPct val="0"/>
              </a:spcAft>
              <a:defRPr/>
            </a:pPr>
            <a:r>
              <a:rPr lang="ja-JP" altLang="en-US" sz="1100" dirty="0">
                <a:solidFill>
                  <a:srgbClr val="000000"/>
                </a:solidFill>
                <a:latin typeface="メイリオ" panose="020B0604030504040204" pitchFamily="50" charset="-128"/>
                <a:ea typeface="メイリオ" panose="020B0604030504040204" pitchFamily="50" charset="-128"/>
              </a:rPr>
              <a:t>　５．基本計画の見直し</a:t>
            </a:r>
            <a:endPar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9" name="正方形/長方形 8"/>
          <p:cNvSpPr/>
          <p:nvPr/>
        </p:nvSpPr>
        <p:spPr>
          <a:xfrm>
            <a:off x="4344441" y="621345"/>
            <a:ext cx="5397372" cy="364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5846" tIns="42924" rIns="85846" bIns="42924"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900"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メイリオ" panose="020B0604030504040204" pitchFamily="50" charset="-128"/>
                <a:ea typeface="メイリオ" panose="020B0604030504040204" pitchFamily="50" charset="-128"/>
              </a:rPr>
              <a:t>第４次食育推進基本計画の構成</a:t>
            </a:r>
            <a:endParaRPr kumimoji="1" lang="ja-JP" altLang="en-US" sz="1500"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メイリオ" panose="020B0604030504040204" pitchFamily="50" charset="-128"/>
              <a:ea typeface="メイリオ" panose="020B0604030504040204" pitchFamily="50" charset="-128"/>
            </a:endParaRPr>
          </a:p>
        </p:txBody>
      </p:sp>
      <p:sp>
        <p:nvSpPr>
          <p:cNvPr id="23" name="角丸四角形 22"/>
          <p:cNvSpPr/>
          <p:nvPr/>
        </p:nvSpPr>
        <p:spPr>
          <a:xfrm>
            <a:off x="117667" y="3436733"/>
            <a:ext cx="3919830" cy="1080597"/>
          </a:xfrm>
          <a:prstGeom prst="roundRect">
            <a:avLst>
              <a:gd name="adj" fmla="val 9264"/>
            </a:avLst>
          </a:prstGeom>
          <a:noFill/>
          <a:ln w="38100">
            <a:solidFill>
              <a:srgbClr val="FFCC6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4" name="タイトル 1">
            <a:extLst>
              <a:ext uri="{FF2B5EF4-FFF2-40B4-BE49-F238E27FC236}">
                <a16:creationId xmlns:a16="http://schemas.microsoft.com/office/drawing/2014/main" id="{C1C9D262-E5B7-476E-9D04-F2C21ADF9086}"/>
              </a:ext>
            </a:extLst>
          </p:cNvPr>
          <p:cNvSpPr txBox="1">
            <a:spLocks/>
          </p:cNvSpPr>
          <p:nvPr/>
        </p:nvSpPr>
        <p:spPr>
          <a:xfrm>
            <a:off x="-28433" y="0"/>
            <a:ext cx="9934433" cy="503578"/>
          </a:xfrm>
          <a:prstGeom prst="rect">
            <a:avLst/>
          </a:prstGeom>
          <a:solidFill>
            <a:srgbClr val="FFCC66">
              <a:alpha val="60000"/>
            </a:srgbClr>
          </a:solidFill>
          <a:ln>
            <a:noFill/>
          </a:ln>
        </p:spPr>
        <p:txBody>
          <a:bodyPr vert="horz" lIns="72000" tIns="72000" rIns="72000" bIns="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defRPr/>
            </a:pP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食育基本法・第４次食育推進基本計画概要</a:t>
            </a:r>
          </a:p>
        </p:txBody>
      </p:sp>
      <p:sp>
        <p:nvSpPr>
          <p:cNvPr id="25" name="正方形/長方形 24">
            <a:extLst>
              <a:ext uri="{FF2B5EF4-FFF2-40B4-BE49-F238E27FC236}">
                <a16:creationId xmlns:a16="http://schemas.microsoft.com/office/drawing/2014/main" id="{B88D4E42-75B8-4266-BE61-325939B5EFDF}"/>
              </a:ext>
            </a:extLst>
          </p:cNvPr>
          <p:cNvSpPr/>
          <p:nvPr/>
        </p:nvSpPr>
        <p:spPr>
          <a:xfrm>
            <a:off x="260642" y="5605809"/>
            <a:ext cx="3586453" cy="1015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5846" tIns="42924" rIns="85846" bIns="42924" rtlCol="0" anchor="ctr"/>
          <a:lstStyle/>
          <a:p>
            <a:pPr lvl="0" algn="ctr" fontAlgn="base">
              <a:spcBef>
                <a:spcPct val="0"/>
              </a:spcBef>
              <a:spcAft>
                <a:spcPct val="0"/>
              </a:spcAft>
              <a:defRPr/>
            </a:pPr>
            <a:r>
              <a:rPr lang="ja-JP" altLang="en-US" sz="2000" b="1" dirty="0">
                <a:solidFill>
                  <a:srgbClr val="EE7D00"/>
                </a:solidFill>
                <a:latin typeface="メイリオ" panose="020B0604030504040204" pitchFamily="50" charset="-128"/>
                <a:ea typeface="メイリオ" panose="020B0604030504040204" pitchFamily="50" charset="-128"/>
              </a:rPr>
              <a:t>第４次食育推進基本計画</a:t>
            </a:r>
            <a:endParaRPr lang="en-US" altLang="ja-JP" sz="2000" b="1" dirty="0">
              <a:solidFill>
                <a:srgbClr val="EE7D00"/>
              </a:solidFill>
              <a:latin typeface="メイリオ" panose="020B0604030504040204" pitchFamily="50" charset="-128"/>
              <a:ea typeface="メイリオ" panose="020B0604030504040204" pitchFamily="50" charset="-128"/>
            </a:endParaRPr>
          </a:p>
          <a:p>
            <a:pPr lvl="0" algn="ctr" fontAlgn="base">
              <a:spcBef>
                <a:spcPct val="0"/>
              </a:spcBef>
              <a:spcAft>
                <a:spcPct val="0"/>
              </a:spcAft>
              <a:defRPr/>
            </a:pPr>
            <a:endParaRPr lang="en-US" altLang="ja-JP" sz="800" dirty="0">
              <a:solidFill>
                <a:srgbClr val="000000"/>
              </a:solidFill>
              <a:latin typeface="メイリオ" panose="020B0604030504040204" pitchFamily="50" charset="-128"/>
              <a:ea typeface="メイリオ" panose="020B0604030504040204" pitchFamily="50" charset="-128"/>
            </a:endParaRPr>
          </a:p>
          <a:p>
            <a:pPr lvl="0" algn="ctr" fontAlgn="base">
              <a:spcBef>
                <a:spcPct val="0"/>
              </a:spcBef>
              <a:spcAft>
                <a:spcPct val="0"/>
              </a:spcAft>
              <a:defRPr/>
            </a:pPr>
            <a:r>
              <a:rPr lang="en-US" altLang="ja-JP" sz="1400" dirty="0">
                <a:solidFill>
                  <a:srgbClr val="000000"/>
                </a:solidFill>
                <a:latin typeface="メイリオ" panose="020B0604030504040204" pitchFamily="50" charset="-128"/>
                <a:ea typeface="メイリオ" panose="020B0604030504040204" pitchFamily="50" charset="-128"/>
              </a:rPr>
              <a:t>2021</a:t>
            </a:r>
            <a:r>
              <a:rPr lang="ja-JP" altLang="en-US" sz="1400" dirty="0">
                <a:solidFill>
                  <a:srgbClr val="000000"/>
                </a:solidFill>
                <a:latin typeface="メイリオ" panose="020B0604030504040204" pitchFamily="50" charset="-128"/>
                <a:ea typeface="メイリオ" panose="020B0604030504040204" pitchFamily="50" charset="-128"/>
              </a:rPr>
              <a:t>年３月</a:t>
            </a:r>
            <a:r>
              <a:rPr lang="en-US" altLang="ja-JP" sz="1400" dirty="0">
                <a:solidFill>
                  <a:srgbClr val="000000"/>
                </a:solidFill>
                <a:latin typeface="メイリオ" panose="020B0604030504040204" pitchFamily="50" charset="-128"/>
                <a:ea typeface="メイリオ" panose="020B0604030504040204" pitchFamily="50" charset="-128"/>
              </a:rPr>
              <a:t>31</a:t>
            </a:r>
            <a:r>
              <a:rPr lang="ja-JP" altLang="en-US" sz="1400" dirty="0">
                <a:solidFill>
                  <a:srgbClr val="000000"/>
                </a:solidFill>
                <a:latin typeface="メイリオ" panose="020B0604030504040204" pitchFamily="50" charset="-128"/>
                <a:ea typeface="メイリオ" panose="020B0604030504040204" pitchFamily="50" charset="-128"/>
              </a:rPr>
              <a:t>日　食育推進会議決定</a:t>
            </a:r>
            <a:endParaRPr lang="en-US" altLang="ja-JP" sz="1400" dirty="0">
              <a:solidFill>
                <a:srgbClr val="000000"/>
              </a:solidFill>
              <a:latin typeface="メイリオ" panose="020B0604030504040204" pitchFamily="50" charset="-128"/>
              <a:ea typeface="メイリオ" panose="020B0604030504040204" pitchFamily="50" charset="-128"/>
            </a:endParaRPr>
          </a:p>
          <a:p>
            <a:pPr lvl="0" algn="ctr" fontAlgn="base">
              <a:spcBef>
                <a:spcPct val="0"/>
              </a:spcBef>
              <a:spcAft>
                <a:spcPct val="0"/>
              </a:spcAft>
              <a:defRPr/>
            </a:pPr>
            <a:r>
              <a:rPr lang="en-US" altLang="ja-JP" sz="1300" dirty="0">
                <a:solidFill>
                  <a:srgbClr val="000000"/>
                </a:solidFill>
                <a:latin typeface="メイリオ" panose="020B0604030504040204" pitchFamily="50" charset="-128"/>
                <a:ea typeface="メイリオ" panose="020B0604030504040204" pitchFamily="50" charset="-128"/>
              </a:rPr>
              <a:t>※</a:t>
            </a:r>
            <a:r>
              <a:rPr lang="ja-JP" altLang="en-US" sz="1300" dirty="0">
                <a:solidFill>
                  <a:srgbClr val="000000"/>
                </a:solidFill>
                <a:latin typeface="メイリオ" panose="020B0604030504040204" pitchFamily="50" charset="-128"/>
                <a:ea typeface="メイリオ" panose="020B0604030504040204" pitchFamily="50" charset="-128"/>
              </a:rPr>
              <a:t>計画期間：</a:t>
            </a:r>
            <a:r>
              <a:rPr lang="en-US" altLang="ja-JP" sz="1300" dirty="0">
                <a:solidFill>
                  <a:srgbClr val="000000"/>
                </a:solidFill>
                <a:latin typeface="メイリオ" panose="020B0604030504040204" pitchFamily="50" charset="-128"/>
                <a:ea typeface="メイリオ" panose="020B0604030504040204" pitchFamily="50" charset="-128"/>
              </a:rPr>
              <a:t>2021</a:t>
            </a:r>
            <a:r>
              <a:rPr lang="ja-JP" altLang="en-US" sz="1300" dirty="0">
                <a:solidFill>
                  <a:srgbClr val="000000"/>
                </a:solidFill>
                <a:latin typeface="メイリオ" panose="020B0604030504040204" pitchFamily="50" charset="-128"/>
                <a:ea typeface="メイリオ" panose="020B0604030504040204" pitchFamily="50" charset="-128"/>
              </a:rPr>
              <a:t>年度からおおむね５年間</a:t>
            </a:r>
            <a:endParaRPr lang="en-US" altLang="ja-JP" sz="1300" dirty="0">
              <a:solidFill>
                <a:srgbClr val="000000"/>
              </a:solidFill>
              <a:latin typeface="メイリオ" panose="020B0604030504040204" pitchFamily="50" charset="-128"/>
              <a:ea typeface="メイリオ" panose="020B0604030504040204" pitchFamily="50" charset="-128"/>
            </a:endParaRPr>
          </a:p>
        </p:txBody>
      </p:sp>
      <p:sp>
        <p:nvSpPr>
          <p:cNvPr id="5" name="角丸四角形 4"/>
          <p:cNvSpPr/>
          <p:nvPr/>
        </p:nvSpPr>
        <p:spPr>
          <a:xfrm>
            <a:off x="83881" y="621515"/>
            <a:ext cx="3880830" cy="1093196"/>
          </a:xfrm>
          <a:prstGeom prst="roundRect">
            <a:avLst>
              <a:gd name="adj" fmla="val 9264"/>
            </a:avLst>
          </a:prstGeom>
          <a:solidFill>
            <a:schemeClr val="bg1"/>
          </a:solidFill>
          <a:ln w="38100">
            <a:solidFill>
              <a:srgbClr val="FFCC6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0" name="角丸四角形 9"/>
          <p:cNvSpPr/>
          <p:nvPr/>
        </p:nvSpPr>
        <p:spPr>
          <a:xfrm>
            <a:off x="113454" y="633187"/>
            <a:ext cx="3851257" cy="309449"/>
          </a:xfrm>
          <a:prstGeom prst="roundRect">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051" name="AutoShape 205"/>
          <p:cNvSpPr>
            <a:spLocks noChangeArrowheads="1"/>
          </p:cNvSpPr>
          <p:nvPr/>
        </p:nvSpPr>
        <p:spPr bwMode="auto">
          <a:xfrm>
            <a:off x="36155" y="680513"/>
            <a:ext cx="3940715" cy="990557"/>
          </a:xfrm>
          <a:prstGeom prst="flowChartProcess">
            <a:avLst/>
          </a:prstGeom>
          <a:noFill/>
          <a:ln w="38100">
            <a:noFill/>
            <a:headEnd/>
            <a:tailEnd/>
          </a:ln>
        </p:spPr>
        <p:style>
          <a:lnRef idx="2">
            <a:schemeClr val="dk1"/>
          </a:lnRef>
          <a:fillRef idx="1">
            <a:schemeClr val="lt1"/>
          </a:fillRef>
          <a:effectRef idx="0">
            <a:schemeClr val="dk1"/>
          </a:effectRef>
          <a:fontRef idx="minor">
            <a:schemeClr val="dk1"/>
          </a:fontRef>
        </p:style>
        <p:txBody>
          <a:bodyPr wrap="none" lIns="85846" tIns="42924" rIns="85846" bIns="42924" anchor="ct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5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食育基本法</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（平成</a:t>
            </a:r>
            <a:r>
              <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17</a:t>
            </a:r>
            <a:r>
              <a:rPr kumimoji="1" lang="ja-JP" altLang="en-US"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年法律第６３号）</a:t>
            </a:r>
            <a:endParaRPr kumimoji="1" lang="en-US" altLang="ja-JP" sz="1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10000"/>
              </a:lnSpc>
              <a:spcBef>
                <a:spcPct val="0"/>
              </a:spcBef>
              <a:spcAft>
                <a:spcPct val="0"/>
              </a:spcAft>
              <a:buClrTx/>
              <a:buSzTx/>
              <a:buFontTx/>
              <a:buNone/>
              <a:tabLst/>
              <a:defRPr/>
            </a:pPr>
            <a:endParaRPr kumimoji="1" lang="en-US" altLang="ja-JP" sz="6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rPr>
              <a:t> 目 的：食育に関する施策を総合的かつ計画的に推進し、</a:t>
            </a:r>
            <a:endParaRPr kumimoji="1" lang="en-US" altLang="ja-JP" sz="1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rPr>
              <a:t>　　    もって現在及び将来にわたる健康で文化的な</a:t>
            </a:r>
            <a:endParaRPr kumimoji="1" lang="en-US" altLang="ja-JP" sz="1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10000"/>
              </a:lnSpc>
              <a:spcBef>
                <a:spcPct val="0"/>
              </a:spcBef>
              <a:spcAft>
                <a:spcPct val="0"/>
              </a:spcAft>
              <a:buClrTx/>
              <a:buSzTx/>
              <a:buFontTx/>
              <a:buNone/>
              <a:tabLst/>
              <a:defRPr/>
            </a:pPr>
            <a:r>
              <a:rPr lang="en-US" altLang="ja-JP" sz="1200" dirty="0">
                <a:latin typeface="メイリオ" panose="020B0604030504040204" pitchFamily="50" charset="-128"/>
                <a:ea typeface="メイリオ" panose="020B0604030504040204" pitchFamily="50" charset="-128"/>
              </a:rPr>
              <a:t>          </a:t>
            </a:r>
            <a:r>
              <a:rPr kumimoji="1" lang="ja-JP" altLang="en-US" sz="1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rPr>
              <a:t>国民の生活と豊かで活力ある社会の実現に寄与</a:t>
            </a:r>
            <a:endParaRPr kumimoji="1" lang="en-US" altLang="ja-JP" sz="1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endParaRPr>
          </a:p>
        </p:txBody>
      </p:sp>
      <p:sp>
        <p:nvSpPr>
          <p:cNvPr id="13" name="角丸四角形 12"/>
          <p:cNvSpPr/>
          <p:nvPr/>
        </p:nvSpPr>
        <p:spPr>
          <a:xfrm>
            <a:off x="159708" y="4655662"/>
            <a:ext cx="3864885" cy="2083347"/>
          </a:xfrm>
          <a:prstGeom prst="roundRect">
            <a:avLst>
              <a:gd name="adj" fmla="val 8806"/>
            </a:avLst>
          </a:prstGeom>
          <a:noFill/>
          <a:ln w="38100">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7" name="右中かっこ 6"/>
          <p:cNvSpPr/>
          <p:nvPr/>
        </p:nvSpPr>
        <p:spPr>
          <a:xfrm>
            <a:off x="4050970" y="4644578"/>
            <a:ext cx="279602" cy="2083348"/>
          </a:xfrm>
          <a:prstGeom prst="rightBrace">
            <a:avLst>
              <a:gd name="adj1" fmla="val 11723"/>
              <a:gd name="adj2" fmla="val 16562"/>
            </a:avLst>
          </a:prstGeom>
          <a:noFill/>
          <a:ln w="38100">
            <a:solidFill>
              <a:srgbClr val="FF7C80"/>
            </a:solidFill>
          </a:ln>
        </p:spPr>
        <p:style>
          <a:lnRef idx="1">
            <a:schemeClr val="accent1"/>
          </a:lnRef>
          <a:fillRef idx="0">
            <a:schemeClr val="accent1"/>
          </a:fillRef>
          <a:effectRef idx="0">
            <a:schemeClr val="accent1"/>
          </a:effectRef>
          <a:fontRef idx="minor">
            <a:schemeClr val="tx1"/>
          </a:fontRef>
        </p:style>
        <p:txBody>
          <a:bodyPr lIns="85846" tIns="42924" rIns="85846" bIns="42924"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7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27" name="角丸四角形 26"/>
          <p:cNvSpPr/>
          <p:nvPr/>
        </p:nvSpPr>
        <p:spPr>
          <a:xfrm>
            <a:off x="287635" y="5619401"/>
            <a:ext cx="3564919" cy="1015545"/>
          </a:xfrm>
          <a:prstGeom prst="roundRect">
            <a:avLst/>
          </a:prstGeom>
          <a:noFill/>
          <a:ln w="38100">
            <a:solidFill>
              <a:srgbClr val="FFCC6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nvGrpSpPr>
          <p:cNvPr id="44" name="グループ化 43">
            <a:extLst>
              <a:ext uri="{FF2B5EF4-FFF2-40B4-BE49-F238E27FC236}">
                <a16:creationId xmlns:a16="http://schemas.microsoft.com/office/drawing/2014/main" id="{7DFF046B-0C77-409A-A10B-8AD3898C2069}"/>
              </a:ext>
            </a:extLst>
          </p:cNvPr>
          <p:cNvGrpSpPr/>
          <p:nvPr/>
        </p:nvGrpSpPr>
        <p:grpSpPr>
          <a:xfrm>
            <a:off x="46089" y="621515"/>
            <a:ext cx="3940715" cy="1093196"/>
            <a:chOff x="46089" y="621515"/>
            <a:chExt cx="3940715" cy="1093196"/>
          </a:xfrm>
        </p:grpSpPr>
        <p:sp>
          <p:nvSpPr>
            <p:cNvPr id="45" name="角丸四角形 4">
              <a:extLst>
                <a:ext uri="{FF2B5EF4-FFF2-40B4-BE49-F238E27FC236}">
                  <a16:creationId xmlns:a16="http://schemas.microsoft.com/office/drawing/2014/main" id="{A3C048BB-B89F-4F8C-9CCB-9EB451427C81}"/>
                </a:ext>
              </a:extLst>
            </p:cNvPr>
            <p:cNvSpPr/>
            <p:nvPr/>
          </p:nvSpPr>
          <p:spPr>
            <a:xfrm>
              <a:off x="83881" y="621515"/>
              <a:ext cx="3880830" cy="1093196"/>
            </a:xfrm>
            <a:prstGeom prst="roundRect">
              <a:avLst>
                <a:gd name="adj" fmla="val 9264"/>
              </a:avLst>
            </a:prstGeom>
            <a:solidFill>
              <a:sysClr val="window" lastClr="FFFFFF"/>
            </a:solidFill>
            <a:ln w="57150" cap="flat" cmpd="sng" algn="ctr">
              <a:solidFill>
                <a:srgbClr val="FF6D7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46" name="角丸四角形 9">
              <a:extLst>
                <a:ext uri="{FF2B5EF4-FFF2-40B4-BE49-F238E27FC236}">
                  <a16:creationId xmlns:a16="http://schemas.microsoft.com/office/drawing/2014/main" id="{CBD92572-411B-491E-8CF9-8D1753A55C4A}"/>
                </a:ext>
              </a:extLst>
            </p:cNvPr>
            <p:cNvSpPr/>
            <p:nvPr/>
          </p:nvSpPr>
          <p:spPr>
            <a:xfrm>
              <a:off x="68182" y="633187"/>
              <a:ext cx="3896530" cy="314795"/>
            </a:xfrm>
            <a:prstGeom prst="roundRect">
              <a:avLst/>
            </a:prstGeom>
            <a:solidFill>
              <a:srgbClr val="FF6D70"/>
            </a:solidFill>
            <a:ln w="12700" cap="flat" cmpd="sng" algn="ctr">
              <a:solidFill>
                <a:srgbClr val="FF6D7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47" name="AutoShape 205">
              <a:extLst>
                <a:ext uri="{FF2B5EF4-FFF2-40B4-BE49-F238E27FC236}">
                  <a16:creationId xmlns:a16="http://schemas.microsoft.com/office/drawing/2014/main" id="{25321DA2-B979-4662-AFBD-BD16E729F24E}"/>
                </a:ext>
              </a:extLst>
            </p:cNvPr>
            <p:cNvSpPr>
              <a:spLocks noChangeArrowheads="1"/>
            </p:cNvSpPr>
            <p:nvPr/>
          </p:nvSpPr>
          <p:spPr bwMode="auto">
            <a:xfrm>
              <a:off x="46089" y="693542"/>
              <a:ext cx="3940715" cy="990557"/>
            </a:xfrm>
            <a:prstGeom prst="flowChartProcess">
              <a:avLst/>
            </a:prstGeom>
            <a:noFill/>
            <a:ln w="38100" cap="flat" cmpd="sng" algn="ctr">
              <a:noFill/>
              <a:prstDash val="solid"/>
              <a:miter lim="800000"/>
              <a:headEnd/>
              <a:tailEnd/>
            </a:ln>
            <a:effectLst/>
          </p:spPr>
          <p:txBody>
            <a:bodyPr wrap="none" lIns="85846" tIns="42924" rIns="85846" bIns="42924" anchor="ctr"/>
            <a:lstStyle/>
            <a:p>
              <a:pPr marL="0" marR="0" lvl="0" indent="0" algn="ctr" defTabSz="914400" eaLnBrk="1" fontAlgn="base" latinLnBrk="0" hangingPunct="1">
                <a:lnSpc>
                  <a:spcPct val="110000"/>
                </a:lnSpc>
                <a:spcBef>
                  <a:spcPct val="0"/>
                </a:spcBef>
                <a:spcAft>
                  <a:spcPct val="0"/>
                </a:spcAft>
                <a:buClrTx/>
                <a:buSzTx/>
                <a:buFontTx/>
                <a:buNone/>
                <a:tabLst/>
                <a:defRPr/>
              </a:pPr>
              <a:r>
                <a:rPr kumimoji="0" lang="ja-JP" altLang="en-US" sz="1500" b="1" i="0" u="none" strike="noStrike" kern="0" cap="none" spc="0" normalizeH="0" baseline="0" noProof="0" dirty="0">
                  <a:ln>
                    <a:noFill/>
                  </a:ln>
                  <a:solidFill>
                    <a:prstClr val="black"/>
                  </a:solidFill>
                  <a:effectLst/>
                  <a:uLnTx/>
                  <a:uFillTx/>
                  <a:latin typeface="HGPｺﾞｼｯｸE" panose="020B0900000000000000" pitchFamily="50" charset="-128"/>
                  <a:ea typeface="HGPｺﾞｼｯｸE" panose="020B0900000000000000" pitchFamily="50" charset="-128"/>
                  <a:cs typeface="メイリオ" panose="020B0604030504040204" pitchFamily="50" charset="-128"/>
                </a:rPr>
                <a:t>食育基本法</a:t>
              </a:r>
              <a:r>
                <a:rPr kumimoji="0" lang="ja-JP" altLang="en-US" sz="1200" b="1" i="0" u="none" strike="noStrike" kern="0" cap="none" spc="0" normalizeH="0" baseline="0" noProof="0" dirty="0">
                  <a:ln>
                    <a:noFill/>
                  </a:ln>
                  <a:solidFill>
                    <a:prstClr val="black"/>
                  </a:solidFill>
                  <a:effectLst/>
                  <a:uLnTx/>
                  <a:uFillTx/>
                  <a:latin typeface="HGPｺﾞｼｯｸE" panose="020B0900000000000000" pitchFamily="50" charset="-128"/>
                  <a:ea typeface="HGPｺﾞｼｯｸE" panose="020B0900000000000000" pitchFamily="50" charset="-128"/>
                  <a:cs typeface="メイリオ" panose="020B0604030504040204" pitchFamily="50" charset="-128"/>
                </a:rPr>
                <a:t>　（平成</a:t>
              </a:r>
              <a:r>
                <a:rPr kumimoji="0" lang="en-US" altLang="ja-JP" sz="1200" b="1" i="0" u="none" strike="noStrike" kern="0" cap="none" spc="0" normalizeH="0" baseline="0" noProof="0" dirty="0">
                  <a:ln>
                    <a:noFill/>
                  </a:ln>
                  <a:solidFill>
                    <a:prstClr val="black"/>
                  </a:solidFill>
                  <a:effectLst/>
                  <a:uLnTx/>
                  <a:uFillTx/>
                  <a:latin typeface="HGPｺﾞｼｯｸE" panose="020B0900000000000000" pitchFamily="50" charset="-128"/>
                  <a:ea typeface="HGPｺﾞｼｯｸE" panose="020B0900000000000000" pitchFamily="50" charset="-128"/>
                  <a:cs typeface="メイリオ" panose="020B0604030504040204" pitchFamily="50" charset="-128"/>
                </a:rPr>
                <a:t>17</a:t>
              </a:r>
              <a:r>
                <a:rPr kumimoji="0" lang="ja-JP" altLang="en-US" sz="1200" b="1" i="0" u="none" strike="noStrike" kern="0" cap="none" spc="0" normalizeH="0" baseline="0" noProof="0" dirty="0">
                  <a:ln>
                    <a:noFill/>
                  </a:ln>
                  <a:solidFill>
                    <a:prstClr val="black"/>
                  </a:solidFill>
                  <a:effectLst/>
                  <a:uLnTx/>
                  <a:uFillTx/>
                  <a:latin typeface="HGPｺﾞｼｯｸE" panose="020B0900000000000000" pitchFamily="50" charset="-128"/>
                  <a:ea typeface="HGPｺﾞｼｯｸE" panose="020B0900000000000000" pitchFamily="50" charset="-128"/>
                  <a:cs typeface="メイリオ" panose="020B0604030504040204" pitchFamily="50" charset="-128"/>
                </a:rPr>
                <a:t>年法律第６３号）</a:t>
              </a:r>
              <a:endParaRPr kumimoji="0" lang="en-US" altLang="ja-JP" sz="1200" b="1" i="0" u="none" strike="noStrike" kern="0" cap="none" spc="0" normalizeH="0" baseline="0" noProof="0" dirty="0">
                <a:ln>
                  <a:noFill/>
                </a:ln>
                <a:solidFill>
                  <a:prstClr val="black"/>
                </a:solidFill>
                <a:effectLst/>
                <a:uLnTx/>
                <a:uFillTx/>
                <a:latin typeface="HGPｺﾞｼｯｸE" panose="020B0900000000000000" pitchFamily="50" charset="-128"/>
                <a:ea typeface="HGPｺﾞｼｯｸE" panose="020B0900000000000000" pitchFamily="50" charset="-128"/>
                <a:cs typeface="メイリオ" panose="020B0604030504040204" pitchFamily="50" charset="-128"/>
              </a:endParaRPr>
            </a:p>
            <a:p>
              <a:pPr marL="0" marR="0" lvl="0" indent="0" algn="ctr" defTabSz="914400" eaLnBrk="1" fontAlgn="base" latinLnBrk="0" hangingPunct="1">
                <a:lnSpc>
                  <a:spcPct val="110000"/>
                </a:lnSpc>
                <a:spcBef>
                  <a:spcPct val="0"/>
                </a:spcBef>
                <a:spcAft>
                  <a:spcPct val="0"/>
                </a:spcAft>
                <a:buClrTx/>
                <a:buSzTx/>
                <a:buFontTx/>
                <a:buNone/>
                <a:tabLst/>
                <a:defRPr/>
              </a:pPr>
              <a:endParaRPr kumimoji="0" lang="en-US" altLang="ja-JP" sz="600" b="1" i="0" u="none" strike="noStrike" kern="0" cap="none" spc="0" normalizeH="0" baseline="0" noProof="0" dirty="0">
                <a:ln>
                  <a:noFill/>
                </a:ln>
                <a:solidFill>
                  <a:prstClr val="black"/>
                </a:solidFill>
                <a:effectLst/>
                <a:uLnTx/>
                <a:uFillTx/>
                <a:latin typeface="HGPｺﾞｼｯｸE" panose="020B0900000000000000" pitchFamily="50" charset="-128"/>
                <a:ea typeface="HGPｺﾞｼｯｸE" panose="020B0900000000000000" pitchFamily="50" charset="-128"/>
                <a:cs typeface="メイリオ" panose="020B0604030504040204" pitchFamily="50" charset="-128"/>
              </a:endParaRPr>
            </a:p>
            <a:p>
              <a:pPr marL="0" marR="0" lvl="0" indent="0" defTabSz="914400" eaLnBrk="1" fontAlgn="base" latinLnBrk="0" hangingPunct="1">
                <a:lnSpc>
                  <a:spcPct val="110000"/>
                </a:lnSpc>
                <a:spcBef>
                  <a:spcPct val="0"/>
                </a:spcBef>
                <a:spcAft>
                  <a:spcPct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HGPｺﾞｼｯｸM" panose="020B0600000000000000" pitchFamily="50" charset="-128"/>
                  <a:ea typeface="HGPｺﾞｼｯｸM" panose="020B0600000000000000" pitchFamily="50" charset="-128"/>
                  <a:cs typeface="+mn-cs"/>
                </a:rPr>
                <a:t> 目 的：食育に関する施策を総合的かつ計画的に推進し、</a:t>
              </a:r>
              <a:endParaRPr kumimoji="0" lang="en-US" altLang="ja-JP" sz="1200" b="0" i="0" u="none" strike="noStrike" kern="0" cap="none" spc="0" normalizeH="0" baseline="0" noProof="0" dirty="0">
                <a:ln>
                  <a:noFill/>
                </a:ln>
                <a:solidFill>
                  <a:prstClr val="black"/>
                </a:solidFill>
                <a:effectLst/>
                <a:uLnTx/>
                <a:uFillTx/>
                <a:latin typeface="HGPｺﾞｼｯｸM" panose="020B0600000000000000" pitchFamily="50" charset="-128"/>
                <a:ea typeface="HGPｺﾞｼｯｸM" panose="020B0600000000000000" pitchFamily="50" charset="-128"/>
                <a:cs typeface="+mn-cs"/>
              </a:endParaRPr>
            </a:p>
            <a:p>
              <a:pPr marL="0" marR="0" lvl="0" indent="0" defTabSz="914400" eaLnBrk="1" fontAlgn="base" latinLnBrk="0" hangingPunct="1">
                <a:lnSpc>
                  <a:spcPct val="110000"/>
                </a:lnSpc>
                <a:spcBef>
                  <a:spcPct val="0"/>
                </a:spcBef>
                <a:spcAft>
                  <a:spcPct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HGPｺﾞｼｯｸM" panose="020B0600000000000000" pitchFamily="50" charset="-128"/>
                  <a:ea typeface="HGPｺﾞｼｯｸM" panose="020B0600000000000000" pitchFamily="50" charset="-128"/>
                  <a:cs typeface="+mn-cs"/>
                </a:rPr>
                <a:t>　　    もって現在及び将来にわたる健康で文化的な国民の</a:t>
              </a:r>
              <a:endParaRPr kumimoji="0" lang="en-US" altLang="ja-JP" sz="1200" b="0" i="0" u="none" strike="noStrike" kern="0" cap="none" spc="0" normalizeH="0" baseline="0" noProof="0" dirty="0">
                <a:ln>
                  <a:noFill/>
                </a:ln>
                <a:solidFill>
                  <a:prstClr val="black"/>
                </a:solidFill>
                <a:effectLst/>
                <a:uLnTx/>
                <a:uFillTx/>
                <a:latin typeface="HGPｺﾞｼｯｸM" panose="020B0600000000000000" pitchFamily="50" charset="-128"/>
                <a:ea typeface="HGPｺﾞｼｯｸM" panose="020B0600000000000000" pitchFamily="50" charset="-128"/>
                <a:cs typeface="+mn-cs"/>
              </a:endParaRPr>
            </a:p>
            <a:p>
              <a:pPr marL="0" marR="0" lvl="0" indent="0" defTabSz="914400" eaLnBrk="1" fontAlgn="base" latinLnBrk="0" hangingPunct="1">
                <a:lnSpc>
                  <a:spcPct val="110000"/>
                </a:lnSpc>
                <a:spcBef>
                  <a:spcPct val="0"/>
                </a:spcBef>
                <a:spcAft>
                  <a:spcPct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HGPｺﾞｼｯｸM" panose="020B0600000000000000" pitchFamily="50" charset="-128"/>
                  <a:ea typeface="HGPｺﾞｼｯｸM" panose="020B0600000000000000" pitchFamily="50" charset="-128"/>
                  <a:cs typeface="+mn-cs"/>
                </a:rPr>
                <a:t>　　    生活と豊かで活力ある社会の実現に寄与</a:t>
              </a:r>
              <a:endParaRPr kumimoji="0" lang="en-US" altLang="ja-JP" sz="1200" b="0" i="0" u="none" strike="noStrike" kern="0" cap="none" spc="0" normalizeH="0" baseline="0" noProof="0" dirty="0">
                <a:ln>
                  <a:noFill/>
                </a:ln>
                <a:solidFill>
                  <a:prstClr val="black"/>
                </a:solidFill>
                <a:effectLst/>
                <a:uLnTx/>
                <a:uFillTx/>
                <a:latin typeface="HGPｺﾞｼｯｸM" panose="020B0600000000000000" pitchFamily="50" charset="-128"/>
                <a:ea typeface="HGPｺﾞｼｯｸM" panose="020B0600000000000000" pitchFamily="50" charset="-128"/>
                <a:cs typeface="+mn-cs"/>
              </a:endParaRPr>
            </a:p>
          </p:txBody>
        </p:sp>
      </p:grpSp>
      <p:sp>
        <p:nvSpPr>
          <p:cNvPr id="32" name="テキスト ボックス 31">
            <a:extLst>
              <a:ext uri="{FF2B5EF4-FFF2-40B4-BE49-F238E27FC236}">
                <a16:creationId xmlns:a16="http://schemas.microsoft.com/office/drawing/2014/main" id="{1BC4A065-79EC-49A5-8F7D-E79AE2AAC911}"/>
              </a:ext>
            </a:extLst>
          </p:cNvPr>
          <p:cNvSpPr txBox="1"/>
          <p:nvPr/>
        </p:nvSpPr>
        <p:spPr>
          <a:xfrm>
            <a:off x="-27386" y="6704112"/>
            <a:ext cx="9933386" cy="153888"/>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10CC139-477F-4CF9-9804-15B7DAE6D0D9}" type="slidenum">
              <a:rPr kumimoji="1" lang="en-US" altLang="ja-JP" sz="1000" b="0" i="0" u="none" strike="noStrike" kern="1200" cap="none" spc="0" normalizeH="0" baseline="0" noProof="0" smtClean="0">
                <a:ln>
                  <a:noFill/>
                </a:ln>
                <a:solidFill>
                  <a:prstClr val="black"/>
                </a:solidFill>
                <a:effectLst/>
                <a:uLnTx/>
                <a:uFillTx/>
                <a:latin typeface="ＭＳ 明朝" panose="02020609040205080304" pitchFamily="17" charset="-128"/>
                <a:ea typeface="ＭＳ 明朝" panose="02020609040205080304" pitchFamily="17" charset="-128"/>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1" lang="ja-JP" altLang="en-US" sz="1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
        <p:nvSpPr>
          <p:cNvPr id="4" name="テキスト ボックス 3">
            <a:extLst>
              <a:ext uri="{FF2B5EF4-FFF2-40B4-BE49-F238E27FC236}">
                <a16:creationId xmlns:a16="http://schemas.microsoft.com/office/drawing/2014/main" id="{FC2C3636-4CF7-40D7-989C-3E91E51F5C87}"/>
              </a:ext>
            </a:extLst>
          </p:cNvPr>
          <p:cNvSpPr txBox="1"/>
          <p:nvPr/>
        </p:nvSpPr>
        <p:spPr>
          <a:xfrm>
            <a:off x="4780254" y="1931466"/>
            <a:ext cx="2544286" cy="261610"/>
          </a:xfrm>
          <a:prstGeom prst="rect">
            <a:avLst/>
          </a:prstGeom>
          <a:noFill/>
        </p:spPr>
        <p:txBody>
          <a:bodyPr wrap="square" rtlCol="0">
            <a:spAutoFit/>
          </a:bodyPr>
          <a:lstStyle/>
          <a:p>
            <a:pPr marL="0" marR="0" lvl="0" indent="177800" algn="l" defTabSz="914400" rtl="0" eaLnBrk="1" fontAlgn="auto" latinLnBrk="0" hangingPunct="1">
              <a:lnSpc>
                <a:spcPct val="110000"/>
              </a:lnSpc>
              <a:spcBef>
                <a:spcPts val="0"/>
              </a:spcBef>
              <a:spcAft>
                <a:spcPts val="0"/>
              </a:spcAft>
              <a:buClrTx/>
              <a:buSzTx/>
              <a:buFontTx/>
              <a:buNone/>
              <a:tabLst/>
              <a:defRPr/>
            </a:pPr>
            <a:r>
              <a:rPr kumimoji="0" lang="ja-JP" altLang="en-US" sz="1000" b="1" i="0" u="sng"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（食と環境の調和：環境の環（わ））</a:t>
            </a:r>
            <a:endParaRPr kumimoji="0" lang="en-US" altLang="ja-JP" sz="1000" b="1" i="0" u="sng"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247880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753DD08A-B5C3-48EC-9926-E9B25CAFA9A3}"/>
              </a:ext>
            </a:extLst>
          </p:cNvPr>
          <p:cNvSpPr/>
          <p:nvPr/>
        </p:nvSpPr>
        <p:spPr>
          <a:xfrm>
            <a:off x="366367" y="6165304"/>
            <a:ext cx="5810769" cy="360040"/>
          </a:xfrm>
          <a:prstGeom prst="rect">
            <a:avLst/>
          </a:prstGeom>
          <a:solidFill>
            <a:srgbClr val="FFB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25D3615E-1BE2-40D4-ACE4-D649B5223242}"/>
              </a:ext>
            </a:extLst>
          </p:cNvPr>
          <p:cNvSpPr/>
          <p:nvPr/>
        </p:nvSpPr>
        <p:spPr>
          <a:xfrm>
            <a:off x="344488" y="2687727"/>
            <a:ext cx="4320480" cy="36004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7A2CC8ED-A6A6-4B3E-9A4E-BE9845A25767}"/>
              </a:ext>
            </a:extLst>
          </p:cNvPr>
          <p:cNvSpPr/>
          <p:nvPr/>
        </p:nvSpPr>
        <p:spPr>
          <a:xfrm>
            <a:off x="328689" y="1484784"/>
            <a:ext cx="4336279" cy="360040"/>
          </a:xfrm>
          <a:prstGeom prst="rect">
            <a:avLst/>
          </a:prstGeom>
          <a:solidFill>
            <a:srgbClr val="B2D8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250" name="タイトル 1"/>
          <p:cNvSpPr>
            <a:spLocks noGrp="1"/>
          </p:cNvSpPr>
          <p:nvPr>
            <p:ph type="title"/>
          </p:nvPr>
        </p:nvSpPr>
        <p:spPr>
          <a:xfrm>
            <a:off x="495300" y="44624"/>
            <a:ext cx="8915400" cy="905272"/>
          </a:xfrm>
        </p:spPr>
        <p:txBody>
          <a:bodyPr>
            <a:normAutofit/>
          </a:bodyPr>
          <a:lstStyle/>
          <a:p>
            <a:r>
              <a:rPr lang="ja-JP" altLang="en-US" sz="3600" dirty="0">
                <a:latin typeface="HGS創英角ｺﾞｼｯｸUB" pitchFamily="50" charset="-128"/>
                <a:ea typeface="HGS創英角ｺﾞｼｯｸUB" pitchFamily="50" charset="-128"/>
              </a:rPr>
              <a:t>目　次</a:t>
            </a:r>
          </a:p>
        </p:txBody>
      </p:sp>
      <p:sp>
        <p:nvSpPr>
          <p:cNvPr id="181251" name="コンテンツ プレースホルダー 2"/>
          <p:cNvSpPr>
            <a:spLocks noGrp="1"/>
          </p:cNvSpPr>
          <p:nvPr>
            <p:ph idx="1"/>
          </p:nvPr>
        </p:nvSpPr>
        <p:spPr>
          <a:xfrm>
            <a:off x="416496" y="768391"/>
            <a:ext cx="9361040" cy="5849014"/>
          </a:xfrm>
        </p:spPr>
        <p:txBody>
          <a:bodyPr anchor="ctr">
            <a:noAutofit/>
          </a:bodyPr>
          <a:lstStyle/>
          <a:p>
            <a:pPr marL="0" indent="0">
              <a:lnSpc>
                <a:spcPct val="150000"/>
              </a:lnSpc>
              <a:buNone/>
              <a:tabLst>
                <a:tab pos="8966200" algn="l"/>
              </a:tabLst>
            </a:pPr>
            <a:r>
              <a:rPr lang="ja-JP" altLang="en-US" sz="2000" dirty="0">
                <a:latin typeface="HG創英角ｺﾞｼｯｸUB" pitchFamily="49" charset="-128"/>
                <a:ea typeface="HG創英角ｺﾞｼｯｸUB" pitchFamily="49" charset="-128"/>
              </a:rPr>
              <a:t>はじめに　食育推進施策の基本的枠組み</a:t>
            </a:r>
          </a:p>
          <a:p>
            <a:pPr marL="0" indent="0">
              <a:lnSpc>
                <a:spcPct val="150000"/>
              </a:lnSpc>
              <a:buNone/>
              <a:tabLst>
                <a:tab pos="8966200" algn="l"/>
              </a:tabLst>
            </a:pPr>
            <a:r>
              <a:rPr lang="ja-JP" altLang="en-US" sz="2000" dirty="0">
                <a:latin typeface="HG創英角ｺﾞｼｯｸUB" pitchFamily="49" charset="-128"/>
                <a:ea typeface="HG創英角ｺﾞｼｯｸUB" pitchFamily="49" charset="-128"/>
              </a:rPr>
              <a:t>第１部　食育推進施策をめぐる状況</a:t>
            </a:r>
            <a:endParaRPr lang="en-US" altLang="ja-JP" sz="2000" dirty="0">
              <a:latin typeface="HG創英角ｺﾞｼｯｸUB" pitchFamily="49" charset="-128"/>
              <a:ea typeface="HG創英角ｺﾞｼｯｸUB" pitchFamily="49" charset="-128"/>
            </a:endParaRPr>
          </a:p>
          <a:p>
            <a:pPr marL="0" indent="0">
              <a:lnSpc>
                <a:spcPct val="150000"/>
              </a:lnSpc>
              <a:spcBef>
                <a:spcPts val="0"/>
              </a:spcBef>
              <a:buNone/>
              <a:tabLst>
                <a:tab pos="8966200" algn="l"/>
              </a:tabLst>
            </a:pPr>
            <a:r>
              <a:rPr lang="ja-JP" altLang="en-US" sz="1800" dirty="0">
                <a:latin typeface="HG創英角ｺﾞｼｯｸUB" pitchFamily="49" charset="-128"/>
                <a:ea typeface="HG創英角ｺﾞｼｯｸUB" pitchFamily="49" charset="-128"/>
              </a:rPr>
              <a:t>　</a:t>
            </a:r>
            <a:r>
              <a:rPr lang="ja-JP" altLang="en-US" sz="1800" u="sng" dirty="0">
                <a:latin typeface="HG創英角ｺﾞｼｯｸUB" pitchFamily="49" charset="-128"/>
                <a:ea typeface="HG創英角ｺﾞｼｯｸUB" pitchFamily="49" charset="-128"/>
              </a:rPr>
              <a:t>新型コロナウイルス感染症の感染拡大と食育</a:t>
            </a:r>
            <a:r>
              <a:rPr lang="ja-JP" altLang="en-US" sz="1800" dirty="0">
                <a:latin typeface="HG創英角ｺﾞｼｯｸUB" pitchFamily="49" charset="-128"/>
                <a:ea typeface="HG創英角ｺﾞｼｯｸUB" pitchFamily="49" charset="-128"/>
              </a:rPr>
              <a:t>　</a:t>
            </a:r>
            <a:endParaRPr lang="en-US" altLang="ja-JP" sz="1800" dirty="0">
              <a:latin typeface="HG創英角ｺﾞｼｯｸUB" pitchFamily="49" charset="-128"/>
              <a:ea typeface="HG創英角ｺﾞｼｯｸUB" pitchFamily="49" charset="-128"/>
            </a:endParaRPr>
          </a:p>
          <a:p>
            <a:pPr marL="0" indent="0">
              <a:spcBef>
                <a:spcPts val="0"/>
              </a:spcBef>
              <a:buNone/>
              <a:tabLst>
                <a:tab pos="8966200" algn="l"/>
              </a:tabLst>
            </a:pPr>
            <a:r>
              <a:rPr lang="ja-JP" altLang="en-US" sz="1800" dirty="0">
                <a:latin typeface="HG創英角ｺﾞｼｯｸUB" pitchFamily="49" charset="-128"/>
                <a:ea typeface="HG創英角ｺﾞｼｯｸUB" pitchFamily="49" charset="-128"/>
              </a:rPr>
              <a:t>　</a:t>
            </a:r>
            <a:r>
              <a:rPr lang="ja-JP" altLang="en-US" sz="1800" u="sng" dirty="0">
                <a:latin typeface="HG創英角ｺﾞｼｯｸUB" pitchFamily="49" charset="-128"/>
                <a:ea typeface="HG創英角ｺﾞｼｯｸUB" pitchFamily="49" charset="-128"/>
              </a:rPr>
              <a:t>特集　食と環境の調和</a:t>
            </a:r>
            <a:endParaRPr lang="en-US" altLang="ja-JP" sz="1800" u="sng" dirty="0">
              <a:solidFill>
                <a:srgbClr val="00B050"/>
              </a:solidFill>
              <a:latin typeface="HG創英角ｺﾞｼｯｸUB" pitchFamily="49" charset="-128"/>
              <a:ea typeface="HG創英角ｺﾞｼｯｸUB" pitchFamily="49" charset="-128"/>
            </a:endParaRPr>
          </a:p>
          <a:p>
            <a:pPr marL="0" indent="0">
              <a:lnSpc>
                <a:spcPct val="150000"/>
              </a:lnSpc>
              <a:buFont typeface="Arial" charset="0"/>
              <a:buNone/>
              <a:tabLst>
                <a:tab pos="8966200" algn="l"/>
              </a:tabLst>
            </a:pPr>
            <a:r>
              <a:rPr lang="ja-JP" altLang="en-US" sz="2000" dirty="0">
                <a:latin typeface="HG創英角ｺﾞｼｯｸUB" pitchFamily="49" charset="-128"/>
                <a:ea typeface="HG創英角ｺﾞｼｯｸUB" pitchFamily="49" charset="-128"/>
              </a:rPr>
              <a:t>第２部　食育推進施策の具体的取組</a:t>
            </a:r>
            <a:endParaRPr lang="en-US" altLang="ja-JP" sz="2000" dirty="0">
              <a:latin typeface="HG創英角ｺﾞｼｯｸUB" pitchFamily="49" charset="-128"/>
              <a:ea typeface="HG創英角ｺﾞｼｯｸUB" pitchFamily="49" charset="-128"/>
            </a:endParaRPr>
          </a:p>
          <a:p>
            <a:pPr marL="0" indent="0">
              <a:lnSpc>
                <a:spcPct val="120000"/>
              </a:lnSpc>
              <a:spcBef>
                <a:spcPts val="0"/>
              </a:spcBef>
              <a:buFont typeface="Arial" charset="0"/>
              <a:buNone/>
              <a:tabLst>
                <a:tab pos="8966200" algn="l"/>
              </a:tabLst>
            </a:pPr>
            <a:r>
              <a:rPr lang="ja-JP" altLang="en-US" sz="1800" dirty="0">
                <a:latin typeface="HG創英角ｺﾞｼｯｸUB" pitchFamily="49" charset="-128"/>
                <a:ea typeface="HG創英角ｺﾞｼｯｸUB" pitchFamily="49" charset="-128"/>
              </a:rPr>
              <a:t>　第１章 家庭における食育の推進</a:t>
            </a:r>
            <a:endParaRPr lang="en-US" altLang="ja-JP" sz="1800" dirty="0">
              <a:latin typeface="HG創英角ｺﾞｼｯｸUB" pitchFamily="49" charset="-128"/>
              <a:ea typeface="HG創英角ｺﾞｼｯｸUB" pitchFamily="49" charset="-128"/>
            </a:endParaRPr>
          </a:p>
          <a:p>
            <a:pPr marL="0" indent="0">
              <a:lnSpc>
                <a:spcPct val="120000"/>
              </a:lnSpc>
              <a:spcBef>
                <a:spcPts val="0"/>
              </a:spcBef>
              <a:buFont typeface="Arial" charset="0"/>
              <a:buNone/>
              <a:tabLst>
                <a:tab pos="8966200" algn="l"/>
              </a:tabLst>
            </a:pPr>
            <a:r>
              <a:rPr lang="ja-JP" altLang="en-US" sz="1800" dirty="0">
                <a:latin typeface="HG創英角ｺﾞｼｯｸUB" pitchFamily="49" charset="-128"/>
                <a:ea typeface="HG創英角ｺﾞｼｯｸUB" pitchFamily="49" charset="-128"/>
              </a:rPr>
              <a:t>　第２章 学校、保育所等における食育の推進</a:t>
            </a:r>
            <a:endParaRPr lang="en-US" altLang="ja-JP" sz="1800" dirty="0">
              <a:latin typeface="HG創英角ｺﾞｼｯｸUB" pitchFamily="49" charset="-128"/>
              <a:ea typeface="HG創英角ｺﾞｼｯｸUB" pitchFamily="49" charset="-128"/>
            </a:endParaRPr>
          </a:p>
          <a:p>
            <a:pPr marL="0" indent="0">
              <a:lnSpc>
                <a:spcPct val="120000"/>
              </a:lnSpc>
              <a:spcBef>
                <a:spcPts val="0"/>
              </a:spcBef>
              <a:buFont typeface="Arial" charset="0"/>
              <a:buNone/>
              <a:tabLst>
                <a:tab pos="8966200" algn="l"/>
              </a:tabLst>
            </a:pPr>
            <a:r>
              <a:rPr lang="ja-JP" altLang="en-US" sz="1800" dirty="0">
                <a:latin typeface="HG創英角ｺﾞｼｯｸUB" pitchFamily="49" charset="-128"/>
                <a:ea typeface="HG創英角ｺﾞｼｯｸUB" pitchFamily="49" charset="-128"/>
              </a:rPr>
              <a:t>　第３章 地域における食育の推進</a:t>
            </a:r>
            <a:endParaRPr lang="en-US" altLang="ja-JP" sz="1800" dirty="0">
              <a:latin typeface="HG創英角ｺﾞｼｯｸUB" pitchFamily="49" charset="-128"/>
              <a:ea typeface="HG創英角ｺﾞｼｯｸUB" pitchFamily="49" charset="-128"/>
            </a:endParaRPr>
          </a:p>
          <a:p>
            <a:pPr marL="0" indent="0">
              <a:lnSpc>
                <a:spcPct val="120000"/>
              </a:lnSpc>
              <a:spcBef>
                <a:spcPts val="0"/>
              </a:spcBef>
              <a:buFont typeface="Arial" charset="0"/>
              <a:buNone/>
              <a:tabLst>
                <a:tab pos="8966200" algn="l"/>
              </a:tabLst>
            </a:pPr>
            <a:r>
              <a:rPr lang="ja-JP" altLang="en-US" sz="1800" dirty="0">
                <a:latin typeface="HG創英角ｺﾞｼｯｸUB" pitchFamily="49" charset="-128"/>
                <a:ea typeface="HG創英角ｺﾞｼｯｸUB" pitchFamily="49" charset="-128"/>
              </a:rPr>
              <a:t>　第４章 食育推進運動の展開</a:t>
            </a:r>
            <a:endParaRPr lang="en-US" altLang="ja-JP" sz="1800" dirty="0">
              <a:latin typeface="HG創英角ｺﾞｼｯｸUB" pitchFamily="49" charset="-128"/>
              <a:ea typeface="HG創英角ｺﾞｼｯｸUB" pitchFamily="49" charset="-128"/>
            </a:endParaRPr>
          </a:p>
          <a:p>
            <a:pPr marL="0" indent="0">
              <a:lnSpc>
                <a:spcPct val="120000"/>
              </a:lnSpc>
              <a:spcBef>
                <a:spcPts val="0"/>
              </a:spcBef>
              <a:buFont typeface="Arial" charset="0"/>
              <a:buNone/>
              <a:tabLst>
                <a:tab pos="8966200" algn="l"/>
              </a:tabLst>
            </a:pPr>
            <a:r>
              <a:rPr lang="ja-JP" altLang="en-US" sz="1800" dirty="0">
                <a:latin typeface="HG創英角ｺﾞｼｯｸUB" pitchFamily="49" charset="-128"/>
                <a:ea typeface="HG創英角ｺﾞｼｯｸUB" pitchFamily="49" charset="-128"/>
              </a:rPr>
              <a:t>　第５章 生産者と消費者との交流の促進、環境と調和のとれた</a:t>
            </a:r>
            <a:endParaRPr lang="en-US" altLang="ja-JP" sz="1800" dirty="0">
              <a:latin typeface="HG創英角ｺﾞｼｯｸUB" pitchFamily="49" charset="-128"/>
              <a:ea typeface="HG創英角ｺﾞｼｯｸUB" pitchFamily="49" charset="-128"/>
            </a:endParaRPr>
          </a:p>
          <a:p>
            <a:pPr marL="0" indent="0">
              <a:lnSpc>
                <a:spcPct val="120000"/>
              </a:lnSpc>
              <a:spcBef>
                <a:spcPts val="0"/>
              </a:spcBef>
              <a:buFont typeface="Arial" charset="0"/>
              <a:buNone/>
              <a:tabLst>
                <a:tab pos="8966200" algn="l"/>
              </a:tabLst>
            </a:pPr>
            <a:r>
              <a:rPr lang="ja-JP" altLang="en-US" sz="1800" dirty="0">
                <a:latin typeface="HG創英角ｺﾞｼｯｸUB" pitchFamily="49" charset="-128"/>
                <a:ea typeface="HG創英角ｺﾞｼｯｸUB" pitchFamily="49" charset="-128"/>
              </a:rPr>
              <a:t>　　　　 農林漁業の活性化等</a:t>
            </a:r>
            <a:endParaRPr lang="en-US" altLang="ja-JP" sz="1800" dirty="0">
              <a:latin typeface="HG創英角ｺﾞｼｯｸUB" pitchFamily="49" charset="-128"/>
              <a:ea typeface="HG創英角ｺﾞｼｯｸUB" pitchFamily="49" charset="-128"/>
            </a:endParaRPr>
          </a:p>
          <a:p>
            <a:pPr marL="0" indent="0">
              <a:lnSpc>
                <a:spcPct val="120000"/>
              </a:lnSpc>
              <a:spcBef>
                <a:spcPts val="0"/>
              </a:spcBef>
              <a:buFont typeface="Arial" charset="0"/>
              <a:buNone/>
              <a:tabLst>
                <a:tab pos="8966200" algn="l"/>
              </a:tabLst>
            </a:pPr>
            <a:r>
              <a:rPr lang="ja-JP" altLang="en-US" sz="1800" dirty="0">
                <a:latin typeface="HG創英角ｺﾞｼｯｸUB" pitchFamily="49" charset="-128"/>
                <a:ea typeface="HG創英角ｺﾞｼｯｸUB" pitchFamily="49" charset="-128"/>
              </a:rPr>
              <a:t>　第６章 食文化の継承のための活動の支援等</a:t>
            </a:r>
            <a:endParaRPr lang="en-US" altLang="ja-JP" sz="1800" dirty="0">
              <a:latin typeface="HG創英角ｺﾞｼｯｸUB" pitchFamily="49" charset="-128"/>
              <a:ea typeface="HG創英角ｺﾞｼｯｸUB" pitchFamily="49" charset="-128"/>
            </a:endParaRPr>
          </a:p>
          <a:p>
            <a:pPr marL="0" indent="0">
              <a:lnSpc>
                <a:spcPct val="120000"/>
              </a:lnSpc>
              <a:spcBef>
                <a:spcPts val="0"/>
              </a:spcBef>
              <a:buFont typeface="Arial" charset="0"/>
              <a:buNone/>
              <a:tabLst>
                <a:tab pos="8966200" algn="l"/>
              </a:tabLst>
            </a:pPr>
            <a:r>
              <a:rPr lang="ja-JP" altLang="en-US" sz="1800" dirty="0">
                <a:latin typeface="HG創英角ｺﾞｼｯｸUB" pitchFamily="49" charset="-128"/>
                <a:ea typeface="HG創英角ｺﾞｼｯｸUB" pitchFamily="49" charset="-128"/>
              </a:rPr>
              <a:t>　第７章 食品の安全性・栄養等に関する調査、研究、情報提供</a:t>
            </a:r>
            <a:endParaRPr lang="en-US" altLang="ja-JP" sz="1800" dirty="0">
              <a:latin typeface="HG創英角ｺﾞｼｯｸUB" pitchFamily="49" charset="-128"/>
              <a:ea typeface="HG創英角ｺﾞｼｯｸUB" pitchFamily="49" charset="-128"/>
            </a:endParaRPr>
          </a:p>
          <a:p>
            <a:pPr marL="0" indent="0">
              <a:lnSpc>
                <a:spcPct val="120000"/>
              </a:lnSpc>
              <a:spcBef>
                <a:spcPts val="0"/>
              </a:spcBef>
              <a:buFont typeface="Arial" charset="0"/>
              <a:buNone/>
              <a:tabLst>
                <a:tab pos="8966200" algn="l"/>
              </a:tabLst>
            </a:pPr>
            <a:r>
              <a:rPr lang="ja-JP" altLang="en-US" sz="1800" dirty="0">
                <a:latin typeface="HG創英角ｺﾞｼｯｸUB" pitchFamily="49" charset="-128"/>
                <a:ea typeface="HG創英角ｺﾞｼｯｸUB" pitchFamily="49" charset="-128"/>
              </a:rPr>
              <a:t>　　　　 及び国際交流の推進</a:t>
            </a:r>
            <a:endParaRPr lang="en-US" altLang="ja-JP" sz="1800" dirty="0">
              <a:latin typeface="HG創英角ｺﾞｼｯｸUB" pitchFamily="49" charset="-128"/>
              <a:ea typeface="HG創英角ｺﾞｼｯｸUB" pitchFamily="49" charset="-128"/>
            </a:endParaRPr>
          </a:p>
          <a:p>
            <a:pPr marL="0" indent="0">
              <a:lnSpc>
                <a:spcPct val="150000"/>
              </a:lnSpc>
              <a:buFont typeface="Arial" charset="0"/>
              <a:buNone/>
              <a:tabLst>
                <a:tab pos="8966200" algn="l"/>
              </a:tabLst>
            </a:pPr>
            <a:r>
              <a:rPr lang="ja-JP" altLang="en-US" sz="2000" b="1" dirty="0">
                <a:latin typeface="HG創英角ｺﾞｼｯｸUB" pitchFamily="49" charset="-128"/>
                <a:ea typeface="HG創英角ｺﾞｼｯｸUB" pitchFamily="49" charset="-128"/>
              </a:rPr>
              <a:t>第３部　食育推進施策の目標と現状に関する評価</a:t>
            </a:r>
            <a:endParaRPr lang="ja-JP" altLang="en-US" sz="2000" b="1" dirty="0">
              <a:solidFill>
                <a:srgbClr val="000000"/>
              </a:solidFill>
              <a:latin typeface="HG創英角ｺﾞｼｯｸUB" pitchFamily="49" charset="-128"/>
              <a:ea typeface="HG創英角ｺﾞｼｯｸUB" pitchFamily="49" charset="-128"/>
            </a:endParaRPr>
          </a:p>
        </p:txBody>
      </p:sp>
      <p:sp>
        <p:nvSpPr>
          <p:cNvPr id="8" name="テキスト ボックス 7">
            <a:extLst>
              <a:ext uri="{FF2B5EF4-FFF2-40B4-BE49-F238E27FC236}">
                <a16:creationId xmlns:a16="http://schemas.microsoft.com/office/drawing/2014/main" id="{57A92907-2F63-4FD1-BD35-93D409BE0642}"/>
              </a:ext>
            </a:extLst>
          </p:cNvPr>
          <p:cNvSpPr txBox="1"/>
          <p:nvPr/>
        </p:nvSpPr>
        <p:spPr>
          <a:xfrm>
            <a:off x="-27386" y="6704112"/>
            <a:ext cx="9933386" cy="153888"/>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10CC139-477F-4CF9-9804-15B7DAE6D0D9}" type="slidenum">
              <a:rPr kumimoji="1" lang="en-US" altLang="ja-JP" sz="1000" b="0" i="0" u="none" strike="noStrike" kern="1200" cap="none" spc="0" normalizeH="0" baseline="0" noProof="0" smtClean="0">
                <a:ln>
                  <a:noFill/>
                </a:ln>
                <a:solidFill>
                  <a:prstClr val="black"/>
                </a:solidFill>
                <a:effectLst/>
                <a:uLnTx/>
                <a:uFillTx/>
                <a:latin typeface="ＭＳ 明朝" panose="02020609040205080304" pitchFamily="17" charset="-128"/>
                <a:ea typeface="ＭＳ 明朝" panose="02020609040205080304" pitchFamily="17" charset="-128"/>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1" lang="ja-JP" altLang="en-US" sz="1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
        <p:nvSpPr>
          <p:cNvPr id="7" name="右中かっこ 6">
            <a:extLst>
              <a:ext uri="{FF2B5EF4-FFF2-40B4-BE49-F238E27FC236}">
                <a16:creationId xmlns:a16="http://schemas.microsoft.com/office/drawing/2014/main" id="{25F57F07-A256-4EA9-AD6E-9C7134924555}"/>
              </a:ext>
            </a:extLst>
          </p:cNvPr>
          <p:cNvSpPr/>
          <p:nvPr/>
        </p:nvSpPr>
        <p:spPr>
          <a:xfrm>
            <a:off x="7185248" y="2780928"/>
            <a:ext cx="648072" cy="3744416"/>
          </a:xfrm>
          <a:prstGeom prst="rightBrace">
            <a:avLst>
              <a:gd name="adj1" fmla="val 36242"/>
              <a:gd name="adj2" fmla="val 50000"/>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7E033B7D-A84C-4F82-BA3B-ED9A4470C3D9}"/>
              </a:ext>
            </a:extLst>
          </p:cNvPr>
          <p:cNvSpPr txBox="1"/>
          <p:nvPr/>
        </p:nvSpPr>
        <p:spPr>
          <a:xfrm>
            <a:off x="7833320" y="4349041"/>
            <a:ext cx="2144688" cy="584775"/>
          </a:xfrm>
          <a:prstGeom prst="rect">
            <a:avLst/>
          </a:prstGeom>
          <a:noFill/>
        </p:spPr>
        <p:txBody>
          <a:bodyPr wrap="square" rtlCol="0">
            <a:spAutoFit/>
          </a:bodyPr>
          <a:lstStyle/>
          <a:p>
            <a:r>
              <a:rPr lang="ja-JP" altLang="en-US" sz="1600" dirty="0"/>
              <a:t>第４次食育推進基本計画に沿った構成</a:t>
            </a:r>
            <a:endParaRPr kumimoji="1" lang="ja-JP" altLang="en-US" sz="1600" dirty="0"/>
          </a:p>
        </p:txBody>
      </p:sp>
    </p:spTree>
    <p:extLst>
      <p:ext uri="{BB962C8B-B14F-4D97-AF65-F5344CB8AC3E}">
        <p14:creationId xmlns:p14="http://schemas.microsoft.com/office/powerpoint/2010/main" val="515962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663624" y="2060848"/>
            <a:ext cx="11017224" cy="2448272"/>
          </a:xfrm>
          <a:prstGeom prst="rect">
            <a:avLst/>
          </a:prstGeom>
          <a:solidFill>
            <a:srgbClr val="B2D88A"/>
          </a:solidFill>
          <a:ln w="9525" algn="ctr">
            <a:noFill/>
            <a:miter lim="800000"/>
            <a:headEnd/>
            <a:tailEnd/>
          </a:ln>
        </p:spPr>
        <p:txBody>
          <a:bodyPr lIns="91423" tIns="45712" rIns="91423" bIns="45712" anchor="ctr"/>
          <a:lstStyle/>
          <a:p>
            <a:pPr algn="ctr" defTabSz="914235" fontAlgn="auto">
              <a:spcBef>
                <a:spcPct val="50000"/>
              </a:spcBef>
              <a:spcAft>
                <a:spcPts val="0"/>
              </a:spcAft>
              <a:defRPr/>
            </a:pPr>
            <a:endParaRPr lang="ja-JP" altLang="en-US">
              <a:latin typeface="+mn-lt"/>
              <a:ea typeface="ＭＳ Ｐ明朝" pitchFamily="18" charset="-128"/>
            </a:endParaRPr>
          </a:p>
        </p:txBody>
      </p:sp>
      <p:sp>
        <p:nvSpPr>
          <p:cNvPr id="182274" name="テキスト プレースホルダー 6"/>
          <p:cNvSpPr>
            <a:spLocks noGrp="1"/>
          </p:cNvSpPr>
          <p:nvPr>
            <p:ph type="body" idx="1"/>
          </p:nvPr>
        </p:nvSpPr>
        <p:spPr>
          <a:xfrm>
            <a:off x="560512" y="1628800"/>
            <a:ext cx="9505056" cy="2076251"/>
          </a:xfrm>
        </p:spPr>
        <p:txBody>
          <a:bodyPr>
            <a:normAutofit/>
          </a:bodyPr>
          <a:lstStyle/>
          <a:p>
            <a:pPr marL="1611313" indent="-1611313"/>
            <a:r>
              <a:rPr lang="ja-JP" altLang="en-US" sz="2400" b="1" dirty="0">
                <a:solidFill>
                  <a:schemeClr val="tx1"/>
                </a:solidFill>
                <a:latin typeface="メイリオ" panose="020B0604030504040204" pitchFamily="50" charset="-128"/>
                <a:ea typeface="メイリオ" panose="020B0604030504040204" pitchFamily="50" charset="-128"/>
              </a:rPr>
              <a:t>第１部　食育推進施策をめぐる状況</a:t>
            </a:r>
            <a:endParaRPr lang="en-US" altLang="ja-JP" sz="1400" b="1" dirty="0">
              <a:solidFill>
                <a:schemeClr val="tx1"/>
              </a:solidFill>
              <a:latin typeface="メイリオ" panose="020B0604030504040204" pitchFamily="50" charset="-128"/>
              <a:ea typeface="メイリオ" panose="020B0604030504040204" pitchFamily="50" charset="-128"/>
            </a:endParaRPr>
          </a:p>
          <a:p>
            <a:pPr marL="1611313" indent="-1611313"/>
            <a:endParaRPr lang="ja-JP" altLang="en-US" sz="1400" b="1" dirty="0">
              <a:solidFill>
                <a:schemeClr val="tx1"/>
              </a:solidFill>
              <a:latin typeface="メイリオ" panose="020B0604030504040204" pitchFamily="50" charset="-128"/>
              <a:ea typeface="メイリオ" panose="020B0604030504040204" pitchFamily="50" charset="-128"/>
            </a:endParaRPr>
          </a:p>
          <a:p>
            <a:pPr marL="1611313" indent="-1611313"/>
            <a:r>
              <a:rPr lang="ja-JP" altLang="en-US" sz="1400" b="1" dirty="0">
                <a:solidFill>
                  <a:schemeClr val="tx1"/>
                </a:solidFill>
                <a:latin typeface="メイリオ" panose="020B0604030504040204" pitchFamily="50" charset="-128"/>
                <a:ea typeface="メイリオ" panose="020B0604030504040204" pitchFamily="50" charset="-128"/>
              </a:rPr>
              <a:t>　　　　</a:t>
            </a:r>
            <a:r>
              <a:rPr lang="ja-JP" altLang="en-US" sz="2400" b="1" dirty="0">
                <a:solidFill>
                  <a:schemeClr val="tx1"/>
                </a:solidFill>
                <a:latin typeface="メイリオ" panose="020B0604030504040204" pitchFamily="50" charset="-128"/>
                <a:ea typeface="メイリオ" panose="020B0604030504040204" pitchFamily="50" charset="-128"/>
              </a:rPr>
              <a:t>　 </a:t>
            </a:r>
            <a:r>
              <a:rPr lang="ja-JP" altLang="en-US" sz="2800" b="1" dirty="0">
                <a:solidFill>
                  <a:schemeClr val="tx1"/>
                </a:solidFill>
                <a:latin typeface="メイリオ" panose="020B0604030504040204" pitchFamily="50" charset="-128"/>
                <a:ea typeface="メイリオ" panose="020B0604030504040204" pitchFamily="50" charset="-128"/>
              </a:rPr>
              <a:t>新型コロナウイルス感染症の感染拡大と食育</a:t>
            </a:r>
            <a:endParaRPr lang="en-US" altLang="ja-JP" sz="28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テキスト ボックス 4"/>
          <p:cNvSpPr txBox="1"/>
          <p:nvPr/>
        </p:nvSpPr>
        <p:spPr>
          <a:xfrm>
            <a:off x="-27386" y="6704112"/>
            <a:ext cx="9933386" cy="153888"/>
          </a:xfrm>
          <a:prstGeom prst="rect">
            <a:avLst/>
          </a:prstGeom>
          <a:noFill/>
        </p:spPr>
        <p:txBody>
          <a:bodyPr wrap="square" lIns="36000" tIns="0" rIns="36000" bIns="0" rtlCol="0">
            <a:spAutoFit/>
          </a:bodyPr>
          <a:lstStyle/>
          <a:p>
            <a:pPr algn="ctr"/>
            <a:fld id="{010CC139-477F-4CF9-9804-15B7DAE6D0D9}" type="slidenum">
              <a:rPr lang="en-US" altLang="ja-JP" sz="1000" smtClean="0">
                <a:solidFill>
                  <a:prstClr val="black"/>
                </a:solidFill>
                <a:latin typeface="ＭＳ 明朝" panose="02020609040205080304" pitchFamily="17" charset="-128"/>
                <a:ea typeface="ＭＳ 明朝" panose="02020609040205080304" pitchFamily="17" charset="-128"/>
              </a:rPr>
              <a:pPr algn="ctr"/>
              <a:t>6</a:t>
            </a:fld>
            <a:endParaRPr lang="ja-JP" altLang="en-US" sz="1000" dirty="0">
              <a:solidFill>
                <a:prstClr val="black"/>
              </a:solidFill>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2970221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タイトル 1"/>
          <p:cNvSpPr txBox="1">
            <a:spLocks/>
          </p:cNvSpPr>
          <p:nvPr/>
        </p:nvSpPr>
        <p:spPr>
          <a:xfrm>
            <a:off x="0" y="-1"/>
            <a:ext cx="9906000" cy="554579"/>
          </a:xfrm>
          <a:prstGeom prst="rect">
            <a:avLst/>
          </a:prstGeom>
          <a:solidFill>
            <a:srgbClr val="B2D88A"/>
          </a:solidFill>
          <a:ln>
            <a:noFill/>
          </a:ln>
        </p:spPr>
        <p:txBody>
          <a:bodyPr vert="horz" lIns="72000" tIns="45720" rIns="72000" bIns="0" rtlCol="0" anchor="b"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r">
              <a:defRPr/>
            </a:pPr>
            <a:r>
              <a:rPr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cs typeface="メイリオ" panose="020B0604030504040204" pitchFamily="50" charset="-128"/>
              </a:rPr>
              <a:t>第１部　新型コロナウイルス感染症の感染拡大と食育</a:t>
            </a:r>
          </a:p>
        </p:txBody>
      </p:sp>
      <p:sp>
        <p:nvSpPr>
          <p:cNvPr id="18" name="テキスト ボックス 17">
            <a:extLst>
              <a:ext uri="{FF2B5EF4-FFF2-40B4-BE49-F238E27FC236}">
                <a16:creationId xmlns:a16="http://schemas.microsoft.com/office/drawing/2014/main" id="{0BF22B0E-5DBE-46C3-833A-7CF153E8B662}"/>
              </a:ext>
            </a:extLst>
          </p:cNvPr>
          <p:cNvSpPr txBox="1"/>
          <p:nvPr/>
        </p:nvSpPr>
        <p:spPr>
          <a:xfrm>
            <a:off x="384969" y="814910"/>
            <a:ext cx="9136062" cy="784830"/>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500" dirty="0">
                <a:latin typeface="メイリオ" panose="020B0604030504040204" pitchFamily="50" charset="-128"/>
                <a:ea typeface="メイリオ" panose="020B0604030504040204" pitchFamily="50" charset="-128"/>
              </a:rPr>
              <a:t>　地域や所属コミュニティー（職場等を含む。）での食事会等の機会があれば「参加したいと思う」人のうち、過去</a:t>
            </a:r>
            <a:r>
              <a:rPr lang="en-US" altLang="ja-JP" sz="1500" dirty="0">
                <a:latin typeface="メイリオ" panose="020B0604030504040204" pitchFamily="50" charset="-128"/>
                <a:ea typeface="メイリオ" panose="020B0604030504040204" pitchFamily="50" charset="-128"/>
              </a:rPr>
              <a:t>1</a:t>
            </a:r>
            <a:r>
              <a:rPr lang="ja-JP" altLang="en-US" sz="1500" dirty="0">
                <a:latin typeface="メイリオ" panose="020B0604030504040204" pitchFamily="50" charset="-128"/>
                <a:ea typeface="メイリオ" panose="020B0604030504040204" pitchFamily="50" charset="-128"/>
              </a:rPr>
              <a:t>年間に食事会等に「参加した」人は、</a:t>
            </a:r>
            <a:r>
              <a:rPr lang="en-US" altLang="ja-JP" sz="1500" dirty="0">
                <a:latin typeface="メイリオ" panose="020B0604030504040204" pitchFamily="50" charset="-128"/>
                <a:ea typeface="メイリオ" panose="020B0604030504040204" pitchFamily="50" charset="-128"/>
              </a:rPr>
              <a:t>2019</a:t>
            </a:r>
            <a:r>
              <a:rPr lang="ja-JP" altLang="en-US" sz="1500" dirty="0">
                <a:latin typeface="メイリオ" panose="020B0604030504040204" pitchFamily="50" charset="-128"/>
                <a:ea typeface="メイリオ" panose="020B0604030504040204" pitchFamily="50" charset="-128"/>
              </a:rPr>
              <a:t>年度及び</a:t>
            </a:r>
            <a:r>
              <a:rPr lang="en-US" altLang="ja-JP" sz="1500" dirty="0">
                <a:latin typeface="メイリオ" panose="020B0604030504040204" pitchFamily="50" charset="-128"/>
                <a:ea typeface="メイリオ" panose="020B0604030504040204" pitchFamily="50" charset="-128"/>
              </a:rPr>
              <a:t>2020 </a:t>
            </a:r>
            <a:r>
              <a:rPr lang="ja-JP" altLang="en-US" sz="1500" dirty="0">
                <a:latin typeface="メイリオ" panose="020B0604030504040204" pitchFamily="50" charset="-128"/>
                <a:ea typeface="メイリオ" panose="020B0604030504040204" pitchFamily="50" charset="-128"/>
              </a:rPr>
              <a:t>年度は約</a:t>
            </a:r>
            <a:r>
              <a:rPr lang="en-US" altLang="ja-JP" sz="1500" dirty="0">
                <a:latin typeface="メイリオ" panose="020B0604030504040204" pitchFamily="50" charset="-128"/>
                <a:ea typeface="メイリオ" panose="020B0604030504040204" pitchFamily="50" charset="-128"/>
              </a:rPr>
              <a:t>7</a:t>
            </a:r>
            <a:r>
              <a:rPr lang="ja-JP" altLang="en-US" sz="1500" dirty="0">
                <a:latin typeface="メイリオ" panose="020B0604030504040204" pitchFamily="50" charset="-128"/>
                <a:ea typeface="メイリオ" panose="020B0604030504040204" pitchFamily="50" charset="-128"/>
              </a:rPr>
              <a:t>割、</a:t>
            </a:r>
            <a:r>
              <a:rPr lang="en-US" altLang="ja-JP" sz="1500" dirty="0">
                <a:latin typeface="メイリオ" panose="020B0604030504040204" pitchFamily="50" charset="-128"/>
                <a:ea typeface="メイリオ" panose="020B0604030504040204" pitchFamily="50" charset="-128"/>
              </a:rPr>
              <a:t>2021 </a:t>
            </a:r>
            <a:r>
              <a:rPr lang="ja-JP" altLang="en-US" sz="1500" dirty="0">
                <a:latin typeface="メイリオ" panose="020B0604030504040204" pitchFamily="50" charset="-128"/>
                <a:ea typeface="メイリオ" panose="020B0604030504040204" pitchFamily="50" charset="-128"/>
              </a:rPr>
              <a:t>年度は約</a:t>
            </a:r>
            <a:r>
              <a:rPr lang="en-US" altLang="ja-JP" sz="1500" dirty="0">
                <a:latin typeface="メイリオ" panose="020B0604030504040204" pitchFamily="50" charset="-128"/>
                <a:ea typeface="メイリオ" panose="020B0604030504040204" pitchFamily="50" charset="-128"/>
              </a:rPr>
              <a:t>4</a:t>
            </a:r>
            <a:r>
              <a:rPr lang="ja-JP" altLang="en-US" sz="1500" dirty="0">
                <a:latin typeface="メイリオ" panose="020B0604030504040204" pitchFamily="50" charset="-128"/>
                <a:ea typeface="メイリオ" panose="020B0604030504040204" pitchFamily="50" charset="-128"/>
              </a:rPr>
              <a:t>割と大幅に減少。</a:t>
            </a:r>
            <a:r>
              <a:rPr lang="ja-JP" altLang="en-US" sz="1500" b="1" u="sng" dirty="0">
                <a:latin typeface="メイリオ" panose="020B0604030504040204" pitchFamily="50" charset="-128"/>
                <a:ea typeface="メイリオ" panose="020B0604030504040204" pitchFamily="50" charset="-128"/>
              </a:rPr>
              <a:t>共食に係る行動に変化</a:t>
            </a:r>
            <a:r>
              <a:rPr lang="ja-JP" altLang="en-US" sz="1500" dirty="0">
                <a:latin typeface="メイリオ" panose="020B0604030504040204" pitchFamily="50" charset="-128"/>
                <a:ea typeface="メイリオ" panose="020B0604030504040204" pitchFamily="50" charset="-128"/>
              </a:rPr>
              <a:t>がみられた。</a:t>
            </a:r>
            <a:endParaRPr lang="en-US" altLang="ja-JP" sz="1500" dirty="0">
              <a:latin typeface="メイリオ" panose="020B0604030504040204" pitchFamily="50" charset="-128"/>
              <a:ea typeface="メイリオ" panose="020B0604030504040204" pitchFamily="50" charset="-128"/>
            </a:endParaRPr>
          </a:p>
        </p:txBody>
      </p:sp>
      <p:sp>
        <p:nvSpPr>
          <p:cNvPr id="27" name="角丸四角形 30">
            <a:extLst>
              <a:ext uri="{FF2B5EF4-FFF2-40B4-BE49-F238E27FC236}">
                <a16:creationId xmlns:a16="http://schemas.microsoft.com/office/drawing/2014/main" id="{2721C30A-1260-4FC6-A8AD-2FB818B95192}"/>
              </a:ext>
            </a:extLst>
          </p:cNvPr>
          <p:cNvSpPr/>
          <p:nvPr/>
        </p:nvSpPr>
        <p:spPr>
          <a:xfrm>
            <a:off x="233149" y="692697"/>
            <a:ext cx="9439702" cy="1065734"/>
          </a:xfrm>
          <a:prstGeom prst="roundRect">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8" name="正方形/長方形 27">
            <a:extLst>
              <a:ext uri="{FF2B5EF4-FFF2-40B4-BE49-F238E27FC236}">
                <a16:creationId xmlns:a16="http://schemas.microsoft.com/office/drawing/2014/main" id="{1D6590E5-D08D-45C0-AB46-8BC562653644}"/>
              </a:ext>
            </a:extLst>
          </p:cNvPr>
          <p:cNvSpPr/>
          <p:nvPr/>
        </p:nvSpPr>
        <p:spPr>
          <a:xfrm>
            <a:off x="241854" y="1088387"/>
            <a:ext cx="9374181" cy="1065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lnSpc>
                <a:spcPct val="110000"/>
              </a:lnSpc>
            </a:pPr>
            <a:endParaRPr lang="ja-JP" altLang="en-US"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pic>
        <p:nvPicPr>
          <p:cNvPr id="3" name="図 2">
            <a:extLst>
              <a:ext uri="{FF2B5EF4-FFF2-40B4-BE49-F238E27FC236}">
                <a16:creationId xmlns:a16="http://schemas.microsoft.com/office/drawing/2014/main" id="{326D60CB-513E-4184-AFB3-2C45ACC1CF79}"/>
              </a:ext>
            </a:extLst>
          </p:cNvPr>
          <p:cNvPicPr>
            <a:picLocks noChangeAspect="1"/>
          </p:cNvPicPr>
          <p:nvPr/>
        </p:nvPicPr>
        <p:blipFill>
          <a:blip r:embed="rId3"/>
          <a:stretch>
            <a:fillRect/>
          </a:stretch>
        </p:blipFill>
        <p:spPr>
          <a:xfrm>
            <a:off x="1568624" y="2636673"/>
            <a:ext cx="6408712" cy="2734023"/>
          </a:xfrm>
          <a:prstGeom prst="rect">
            <a:avLst/>
          </a:prstGeom>
        </p:spPr>
      </p:pic>
      <p:sp>
        <p:nvSpPr>
          <p:cNvPr id="4" name="テキスト ボックス 3">
            <a:extLst>
              <a:ext uri="{FF2B5EF4-FFF2-40B4-BE49-F238E27FC236}">
                <a16:creationId xmlns:a16="http://schemas.microsoft.com/office/drawing/2014/main" id="{5DCD1750-829F-42E4-8A32-1273750F5D63}"/>
              </a:ext>
            </a:extLst>
          </p:cNvPr>
          <p:cNvSpPr txBox="1"/>
          <p:nvPr/>
        </p:nvSpPr>
        <p:spPr>
          <a:xfrm>
            <a:off x="2144688" y="2154121"/>
            <a:ext cx="6696744" cy="369332"/>
          </a:xfrm>
          <a:prstGeom prst="rect">
            <a:avLst/>
          </a:prstGeom>
          <a:noFill/>
        </p:spPr>
        <p:txBody>
          <a:bodyPr wrap="square" rtlCol="0">
            <a:spAutoFit/>
          </a:bodyPr>
          <a:lstStyle/>
          <a:p>
            <a:r>
              <a:rPr kumimoji="1" lang="ja-JP" altLang="en-US" b="1" dirty="0">
                <a:latin typeface="メイリオ" panose="020B0604030504040204" pitchFamily="50" charset="-128"/>
                <a:ea typeface="メイリオ" panose="020B0604030504040204" pitchFamily="50" charset="-128"/>
              </a:rPr>
              <a:t>地域等で共食したいと思う人が共食する割合の推移</a:t>
            </a:r>
          </a:p>
        </p:txBody>
      </p:sp>
      <p:sp>
        <p:nvSpPr>
          <p:cNvPr id="5" name="テキスト ボックス 4">
            <a:extLst>
              <a:ext uri="{FF2B5EF4-FFF2-40B4-BE49-F238E27FC236}">
                <a16:creationId xmlns:a16="http://schemas.microsoft.com/office/drawing/2014/main" id="{D255D815-7B71-4181-929A-1679D2CF9966}"/>
              </a:ext>
            </a:extLst>
          </p:cNvPr>
          <p:cNvSpPr txBox="1"/>
          <p:nvPr/>
        </p:nvSpPr>
        <p:spPr>
          <a:xfrm>
            <a:off x="956556" y="5387819"/>
            <a:ext cx="7992888" cy="1169551"/>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資料：農林水産省「食育に関する意識調査」</a:t>
            </a:r>
          </a:p>
          <a:p>
            <a:r>
              <a:rPr kumimoji="1" lang="ja-JP" altLang="en-US" sz="1000" dirty="0">
                <a:latin typeface="メイリオ" panose="020B0604030504040204" pitchFamily="50" charset="-128"/>
                <a:ea typeface="メイリオ" panose="020B0604030504040204" pitchFamily="50" charset="-128"/>
              </a:rPr>
              <a:t>注：</a:t>
            </a:r>
            <a:r>
              <a:rPr kumimoji="1" lang="en-US" altLang="ja-JP" sz="1000" dirty="0">
                <a:latin typeface="メイリオ" panose="020B0604030504040204" pitchFamily="50" charset="-128"/>
                <a:ea typeface="メイリオ" panose="020B0604030504040204" pitchFamily="50" charset="-128"/>
              </a:rPr>
              <a:t>1</a:t>
            </a:r>
            <a:r>
              <a:rPr kumimoji="1" lang="ja-JP" altLang="en-US" sz="1000" dirty="0">
                <a:latin typeface="メイリオ" panose="020B0604030504040204" pitchFamily="50" charset="-128"/>
                <a:ea typeface="メイリオ" panose="020B0604030504040204" pitchFamily="50" charset="-128"/>
              </a:rPr>
              <a:t>） 地域や所属コミュニティー（職場等を含む。）での食事会等の機会があれば「参加したいと思う」（「とてもそう思う」又は</a:t>
            </a:r>
            <a:endParaRPr kumimoji="1"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「そう思う」）と回答した人のうら、過去</a:t>
            </a:r>
            <a:r>
              <a:rPr kumimoji="1" lang="en-US" altLang="ja-JP" sz="1000" dirty="0">
                <a:latin typeface="メイリオ" panose="020B0604030504040204" pitchFamily="50" charset="-128"/>
                <a:ea typeface="メイリオ" panose="020B0604030504040204" pitchFamily="50" charset="-128"/>
              </a:rPr>
              <a:t>1</a:t>
            </a:r>
            <a:r>
              <a:rPr kumimoji="1" lang="ja-JP" altLang="en-US" sz="1000" dirty="0">
                <a:latin typeface="メイリオ" panose="020B0604030504040204" pitchFamily="50" charset="-128"/>
                <a:ea typeface="メイリオ" panose="020B0604030504040204" pitchFamily="50" charset="-128"/>
              </a:rPr>
              <a:t>年間に「参加した」と回答した人の割合</a:t>
            </a:r>
          </a:p>
          <a:p>
            <a:r>
              <a:rPr kumimoji="1" lang="ja-JP" altLang="en-US" sz="1000" dirty="0">
                <a:latin typeface="メイリオ" panose="020B0604030504040204" pitchFamily="50" charset="-128"/>
                <a:ea typeface="メイリオ" panose="020B0604030504040204" pitchFamily="50" charset="-128"/>
              </a:rPr>
              <a:t>　　</a:t>
            </a:r>
            <a:r>
              <a:rPr kumimoji="1" lang="en-US" altLang="ja-JP" sz="1000" dirty="0">
                <a:latin typeface="メイリオ" panose="020B0604030504040204" pitchFamily="50" charset="-128"/>
                <a:ea typeface="メイリオ" panose="020B0604030504040204" pitchFamily="50" charset="-128"/>
              </a:rPr>
              <a:t>2</a:t>
            </a:r>
            <a:r>
              <a:rPr kumimoji="1" lang="ja-JP" altLang="en-US" sz="1000" dirty="0">
                <a:latin typeface="メイリオ" panose="020B0604030504040204" pitchFamily="50" charset="-128"/>
                <a:ea typeface="メイリオ" panose="020B0604030504040204" pitchFamily="50" charset="-128"/>
              </a:rPr>
              <a:t>） 設問への回答者数を（　）内に記載</a:t>
            </a:r>
          </a:p>
          <a:p>
            <a:r>
              <a:rPr kumimoji="1" lang="ja-JP" altLang="en-US" sz="1000" dirty="0">
                <a:latin typeface="メイリオ" panose="020B0604030504040204" pitchFamily="50" charset="-128"/>
                <a:ea typeface="メイリオ" panose="020B0604030504040204" pitchFamily="50" charset="-128"/>
              </a:rPr>
              <a:t>　　</a:t>
            </a:r>
            <a:r>
              <a:rPr kumimoji="1" lang="en-US" altLang="ja-JP" sz="1000" dirty="0">
                <a:latin typeface="メイリオ" panose="020B0604030504040204" pitchFamily="50" charset="-128"/>
                <a:ea typeface="メイリオ" panose="020B0604030504040204" pitchFamily="50" charset="-128"/>
              </a:rPr>
              <a:t>3</a:t>
            </a:r>
            <a:r>
              <a:rPr kumimoji="1" lang="ja-JP" altLang="en-US" sz="1000" dirty="0">
                <a:latin typeface="メイリオ" panose="020B0604030504040204" pitchFamily="50" charset="-128"/>
                <a:ea typeface="メイリオ" panose="020B0604030504040204" pitchFamily="50" charset="-128"/>
              </a:rPr>
              <a:t>） </a:t>
            </a:r>
            <a:r>
              <a:rPr kumimoji="1" lang="en-US" altLang="ja-JP" sz="1000" dirty="0">
                <a:latin typeface="メイリオ" panose="020B0604030504040204" pitchFamily="50" charset="-128"/>
                <a:ea typeface="メイリオ" panose="020B0604030504040204" pitchFamily="50" charset="-128"/>
              </a:rPr>
              <a:t>2020</a:t>
            </a:r>
            <a:r>
              <a:rPr kumimoji="1" lang="ja-JP" altLang="en-US" sz="1000" dirty="0">
                <a:latin typeface="メイリオ" panose="020B0604030504040204" pitchFamily="50" charset="-128"/>
                <a:ea typeface="メイリオ" panose="020B0604030504040204" pitchFamily="50" charset="-128"/>
              </a:rPr>
              <a:t>、</a:t>
            </a:r>
            <a:r>
              <a:rPr kumimoji="1" lang="en-US" altLang="ja-JP" sz="1000" dirty="0">
                <a:latin typeface="メイリオ" panose="020B0604030504040204" pitchFamily="50" charset="-128"/>
                <a:ea typeface="メイリオ" panose="020B0604030504040204" pitchFamily="50" charset="-128"/>
              </a:rPr>
              <a:t>2021</a:t>
            </a:r>
            <a:r>
              <a:rPr kumimoji="1" lang="ja-JP" altLang="en-US" sz="1000" dirty="0">
                <a:latin typeface="メイリオ" panose="020B0604030504040204" pitchFamily="50" charset="-128"/>
                <a:ea typeface="メイリオ" panose="020B0604030504040204" pitchFamily="50" charset="-128"/>
              </a:rPr>
              <a:t>年度調査については、設間の冒頭に「新型コロナウイルス感染症の感染防止対策が十分にとられているという前提</a:t>
            </a:r>
            <a:endParaRPr kumimoji="1"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でお伺いします。」との文言を追記している。</a:t>
            </a:r>
          </a:p>
          <a:p>
            <a:r>
              <a:rPr kumimoji="1" lang="ja-JP" altLang="en-US" sz="1000" dirty="0">
                <a:latin typeface="メイリオ" panose="020B0604030504040204" pitchFamily="50" charset="-128"/>
                <a:ea typeface="メイリオ" panose="020B0604030504040204" pitchFamily="50" charset="-128"/>
              </a:rPr>
              <a:t>　　</a:t>
            </a:r>
            <a:r>
              <a:rPr kumimoji="1" lang="en-US" altLang="ja-JP" sz="1000" dirty="0">
                <a:latin typeface="メイリオ" panose="020B0604030504040204" pitchFamily="50" charset="-128"/>
                <a:ea typeface="メイリオ" panose="020B0604030504040204" pitchFamily="50" charset="-128"/>
              </a:rPr>
              <a:t>4</a:t>
            </a:r>
            <a:r>
              <a:rPr kumimoji="1" lang="ja-JP" altLang="en-US" sz="1000" dirty="0">
                <a:latin typeface="メイリオ" panose="020B0604030504040204" pitchFamily="50" charset="-128"/>
                <a:ea typeface="メイリオ" panose="020B0604030504040204" pitchFamily="50" charset="-128"/>
              </a:rPr>
              <a:t>） </a:t>
            </a:r>
            <a:r>
              <a:rPr kumimoji="1" lang="en-US" altLang="ja-JP" sz="1000" dirty="0">
                <a:latin typeface="メイリオ" panose="020B0604030504040204" pitchFamily="50" charset="-128"/>
                <a:ea typeface="メイリオ" panose="020B0604030504040204" pitchFamily="50" charset="-128"/>
              </a:rPr>
              <a:t>2019</a:t>
            </a:r>
            <a:r>
              <a:rPr kumimoji="1" lang="ja-JP" altLang="en-US" sz="1000" dirty="0">
                <a:latin typeface="メイリオ" panose="020B0604030504040204" pitchFamily="50" charset="-128"/>
                <a:ea typeface="メイリオ" panose="020B0604030504040204" pitchFamily="50" charset="-128"/>
              </a:rPr>
              <a:t>年度は「調査員による個別面接聴取」、</a:t>
            </a:r>
            <a:r>
              <a:rPr kumimoji="1" lang="en-US" altLang="ja-JP" sz="1000" dirty="0">
                <a:latin typeface="メイリオ" panose="020B0604030504040204" pitchFamily="50" charset="-128"/>
                <a:ea typeface="メイリオ" panose="020B0604030504040204" pitchFamily="50" charset="-128"/>
              </a:rPr>
              <a:t>2020</a:t>
            </a:r>
            <a:r>
              <a:rPr kumimoji="1" lang="ja-JP" altLang="en-US" sz="1000" dirty="0">
                <a:latin typeface="メイリオ" panose="020B0604030504040204" pitchFamily="50" charset="-128"/>
                <a:ea typeface="メイリオ" panose="020B0604030504040204" pitchFamily="50" charset="-128"/>
              </a:rPr>
              <a:t>、</a:t>
            </a:r>
            <a:r>
              <a:rPr kumimoji="1" lang="en-US" altLang="ja-JP" sz="1000" dirty="0">
                <a:latin typeface="メイリオ" panose="020B0604030504040204" pitchFamily="50" charset="-128"/>
                <a:ea typeface="メイリオ" panose="020B0604030504040204" pitchFamily="50" charset="-128"/>
              </a:rPr>
              <a:t>2021</a:t>
            </a:r>
            <a:r>
              <a:rPr kumimoji="1" lang="ja-JP" altLang="en-US" sz="1000" dirty="0">
                <a:latin typeface="メイリオ" panose="020B0604030504040204" pitchFamily="50" charset="-128"/>
                <a:ea typeface="メイリオ" panose="020B0604030504040204" pitchFamily="50" charset="-128"/>
              </a:rPr>
              <a:t>年度調査は「郵送及びインターネットを用いた自記式」で実施</a:t>
            </a:r>
          </a:p>
        </p:txBody>
      </p:sp>
      <p:sp>
        <p:nvSpPr>
          <p:cNvPr id="10" name="テキスト ボックス 9">
            <a:extLst>
              <a:ext uri="{FF2B5EF4-FFF2-40B4-BE49-F238E27FC236}">
                <a16:creationId xmlns:a16="http://schemas.microsoft.com/office/drawing/2014/main" id="{2912CD89-2E48-4D82-B104-E4326811AA75}"/>
              </a:ext>
            </a:extLst>
          </p:cNvPr>
          <p:cNvSpPr txBox="1"/>
          <p:nvPr/>
        </p:nvSpPr>
        <p:spPr>
          <a:xfrm>
            <a:off x="-27386" y="6704112"/>
            <a:ext cx="9933386" cy="153888"/>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10CC139-477F-4CF9-9804-15B7DAE6D0D9}" type="slidenum">
              <a:rPr kumimoji="1" lang="en-US" altLang="ja-JP" sz="1000" b="0" i="0" u="none" strike="noStrike" kern="1200" cap="none" spc="0" normalizeH="0" baseline="0" noProof="0" smtClean="0">
                <a:ln>
                  <a:noFill/>
                </a:ln>
                <a:solidFill>
                  <a:prstClr val="black"/>
                </a:solidFill>
                <a:effectLst/>
                <a:uLnTx/>
                <a:uFillTx/>
                <a:latin typeface="ＭＳ 明朝" panose="02020609040205080304" pitchFamily="17" charset="-128"/>
                <a:ea typeface="ＭＳ 明朝" panose="02020609040205080304" pitchFamily="17" charset="-128"/>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1" lang="ja-JP" altLang="en-US" sz="1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Tree>
    <p:extLst>
      <p:ext uri="{BB962C8B-B14F-4D97-AF65-F5344CB8AC3E}">
        <p14:creationId xmlns:p14="http://schemas.microsoft.com/office/powerpoint/2010/main" val="2713575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テキスト ボックス 29"/>
          <p:cNvSpPr txBox="1"/>
          <p:nvPr/>
        </p:nvSpPr>
        <p:spPr>
          <a:xfrm>
            <a:off x="-27386" y="6704112"/>
            <a:ext cx="9933386" cy="153888"/>
          </a:xfrm>
          <a:prstGeom prst="rect">
            <a:avLst/>
          </a:prstGeom>
          <a:noFill/>
        </p:spPr>
        <p:txBody>
          <a:bodyPr wrap="square" lIns="36000" tIns="0" rIns="36000" bIns="0" rtlCol="0">
            <a:spAutoFit/>
          </a:bodyPr>
          <a:lstStyle/>
          <a:p>
            <a:pPr algn="ctr"/>
            <a:fld id="{010CC139-477F-4CF9-9804-15B7DAE6D0D9}" type="slidenum">
              <a:rPr lang="en-US" altLang="ja-JP" sz="1000" smtClean="0">
                <a:solidFill>
                  <a:prstClr val="black"/>
                </a:solidFill>
                <a:latin typeface="ＭＳ 明朝" panose="02020609040205080304" pitchFamily="17" charset="-128"/>
                <a:ea typeface="ＭＳ 明朝" panose="02020609040205080304" pitchFamily="17" charset="-128"/>
              </a:rPr>
              <a:pPr algn="ctr"/>
              <a:t>8</a:t>
            </a:fld>
            <a:endParaRPr lang="ja-JP" altLang="en-US" sz="1000" dirty="0">
              <a:solidFill>
                <a:prstClr val="black"/>
              </a:solidFill>
              <a:latin typeface="ＭＳ 明朝" panose="02020609040205080304" pitchFamily="17" charset="-128"/>
              <a:ea typeface="ＭＳ 明朝" panose="02020609040205080304" pitchFamily="17" charset="-128"/>
            </a:endParaRPr>
          </a:p>
        </p:txBody>
      </p:sp>
      <p:sp>
        <p:nvSpPr>
          <p:cNvPr id="15" name="タイトル 1">
            <a:extLst>
              <a:ext uri="{FF2B5EF4-FFF2-40B4-BE49-F238E27FC236}">
                <a16:creationId xmlns:a16="http://schemas.microsoft.com/office/drawing/2014/main" id="{49CB7109-A09B-4F0B-BB46-6F4EC665DDA7}"/>
              </a:ext>
            </a:extLst>
          </p:cNvPr>
          <p:cNvSpPr txBox="1">
            <a:spLocks/>
          </p:cNvSpPr>
          <p:nvPr/>
        </p:nvSpPr>
        <p:spPr>
          <a:xfrm>
            <a:off x="0" y="-1"/>
            <a:ext cx="9906000" cy="554579"/>
          </a:xfrm>
          <a:prstGeom prst="rect">
            <a:avLst/>
          </a:prstGeom>
          <a:solidFill>
            <a:srgbClr val="B2D88A"/>
          </a:solidFill>
          <a:ln>
            <a:noFill/>
          </a:ln>
        </p:spPr>
        <p:txBody>
          <a:bodyPr vert="horz" lIns="72000" tIns="45720" rIns="72000" bIns="0" rtlCol="0" anchor="b"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r">
              <a:defRPr/>
            </a:pPr>
            <a:r>
              <a:rPr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cs typeface="メイリオ" panose="020B0604030504040204" pitchFamily="50" charset="-128"/>
              </a:rPr>
              <a:t>第１部　新型コロナウイルス感染症の感染拡大と食育</a:t>
            </a:r>
          </a:p>
        </p:txBody>
      </p:sp>
      <p:sp>
        <p:nvSpPr>
          <p:cNvPr id="16" name="テキスト ボックス 15">
            <a:extLst>
              <a:ext uri="{FF2B5EF4-FFF2-40B4-BE49-F238E27FC236}">
                <a16:creationId xmlns:a16="http://schemas.microsoft.com/office/drawing/2014/main" id="{9120298F-BF49-41AA-A886-85CEB914EEED}"/>
              </a:ext>
            </a:extLst>
          </p:cNvPr>
          <p:cNvSpPr txBox="1"/>
          <p:nvPr/>
        </p:nvSpPr>
        <p:spPr>
          <a:xfrm>
            <a:off x="384969" y="1196752"/>
            <a:ext cx="9136062" cy="3093154"/>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sz="1500" dirty="0">
                <a:latin typeface="メイリオ" panose="020B0604030504040204" pitchFamily="50" charset="-128"/>
                <a:ea typeface="メイリオ" panose="020B0604030504040204" pitchFamily="50" charset="-128"/>
              </a:rPr>
              <a:t>　文部科学省、厚生労働省及び農林水産省は、オミクロン株の感染拡大に伴う小学校、中学校等の臨時休業等の際に生じる未利用食品の利用について、</a:t>
            </a:r>
            <a:r>
              <a:rPr lang="ja-JP" altLang="en-US" sz="1500" b="1" u="sng" dirty="0">
                <a:latin typeface="メイリオ" panose="020B0604030504040204" pitchFamily="50" charset="-128"/>
                <a:ea typeface="メイリオ" panose="020B0604030504040204" pitchFamily="50" charset="-128"/>
              </a:rPr>
              <a:t>取組事例等</a:t>
            </a:r>
            <a:r>
              <a:rPr lang="ja-JP" altLang="en-US" sz="1500" dirty="0">
                <a:latin typeface="メイリオ" panose="020B0604030504040204" pitchFamily="50" charset="-128"/>
                <a:ea typeface="メイリオ" panose="020B0604030504040204" pitchFamily="50" charset="-128"/>
              </a:rPr>
              <a:t>を示した事務連絡を</a:t>
            </a:r>
            <a:r>
              <a:rPr lang="en-US" altLang="ja-JP" sz="1500" dirty="0">
                <a:latin typeface="メイリオ" panose="020B0604030504040204" pitchFamily="50" charset="-128"/>
                <a:ea typeface="メイリオ" panose="020B0604030504040204" pitchFamily="50" charset="-128"/>
              </a:rPr>
              <a:t>2022</a:t>
            </a:r>
            <a:r>
              <a:rPr lang="ja-JP" altLang="en-US" sz="1500" dirty="0">
                <a:latin typeface="メイリオ" panose="020B0604030504040204" pitchFamily="50" charset="-128"/>
                <a:ea typeface="メイリオ" panose="020B0604030504040204" pitchFamily="50" charset="-128"/>
              </a:rPr>
              <a:t>年</a:t>
            </a:r>
            <a:r>
              <a:rPr lang="en-US" altLang="ja-JP" sz="1500" dirty="0">
                <a:latin typeface="メイリオ" panose="020B0604030504040204" pitchFamily="50" charset="-128"/>
                <a:ea typeface="メイリオ" panose="020B0604030504040204" pitchFamily="50" charset="-128"/>
              </a:rPr>
              <a:t>2</a:t>
            </a:r>
            <a:r>
              <a:rPr lang="ja-JP" altLang="en-US" sz="1500" dirty="0">
                <a:latin typeface="メイリオ" panose="020B0604030504040204" pitchFamily="50" charset="-128"/>
                <a:ea typeface="メイリオ" panose="020B0604030504040204" pitchFamily="50" charset="-128"/>
              </a:rPr>
              <a:t>月に連名で発出。</a:t>
            </a:r>
            <a:endParaRPr lang="en-US" altLang="ja-JP" sz="1500" dirty="0">
              <a:latin typeface="メイリオ" panose="020B0604030504040204" pitchFamily="50" charset="-128"/>
              <a:ea typeface="メイリオ" panose="020B0604030504040204" pitchFamily="50" charset="-128"/>
            </a:endParaRPr>
          </a:p>
          <a:p>
            <a:pPr>
              <a:tabLst>
                <a:tab pos="808038" algn="l"/>
              </a:tabLst>
            </a:pPr>
            <a:endParaRPr lang="en-US" altLang="ja-JP" sz="15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500" dirty="0">
                <a:latin typeface="メイリオ" panose="020B0604030504040204" pitchFamily="50" charset="-128"/>
                <a:ea typeface="メイリオ" panose="020B0604030504040204" pitchFamily="50" charset="-128"/>
              </a:rPr>
              <a:t>　厚生労働省では、</a:t>
            </a:r>
            <a:r>
              <a:rPr lang="ja-JP" altLang="en-US" sz="1500" b="1" u="sng" dirty="0">
                <a:latin typeface="メイリオ" panose="020B0604030504040204" pitchFamily="50" charset="-128"/>
                <a:ea typeface="メイリオ" panose="020B0604030504040204" pitchFamily="50" charset="-128"/>
              </a:rPr>
              <a:t>家庭での食生活改善の重要性を普及啓発</a:t>
            </a:r>
            <a:r>
              <a:rPr lang="ja-JP" altLang="en-US" sz="1500" dirty="0">
                <a:latin typeface="メイリオ" panose="020B0604030504040204" pitchFamily="50" charset="-128"/>
                <a:ea typeface="メイリオ" panose="020B0604030504040204" pitchFamily="50" charset="-128"/>
              </a:rPr>
              <a:t>するためのツールを作成。また、「新・健康生活」におけるポイントを紹介したリーフレットを作成。</a:t>
            </a:r>
            <a:endParaRPr lang="en-US" altLang="ja-JP" sz="1500" dirty="0">
              <a:latin typeface="メイリオ" panose="020B0604030504040204" pitchFamily="50" charset="-128"/>
              <a:ea typeface="メイリオ" panose="020B0604030504040204" pitchFamily="50" charset="-128"/>
            </a:endParaRPr>
          </a:p>
          <a:p>
            <a:pPr>
              <a:tabLst>
                <a:tab pos="808038" algn="l"/>
              </a:tabLst>
            </a:pPr>
            <a:endParaRPr lang="en-US" altLang="ja-JP" sz="15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500" dirty="0">
                <a:latin typeface="メイリオ" panose="020B0604030504040204" pitchFamily="50" charset="-128"/>
                <a:ea typeface="メイリオ" panose="020B0604030504040204" pitchFamily="50" charset="-128"/>
              </a:rPr>
              <a:t>　農林水産省は、在庫の滞留等が生じた</a:t>
            </a:r>
            <a:r>
              <a:rPr lang="ja-JP" altLang="en-US" sz="1500" b="1" u="sng" dirty="0">
                <a:latin typeface="メイリオ" panose="020B0604030504040204" pitchFamily="50" charset="-128"/>
                <a:ea typeface="メイリオ" panose="020B0604030504040204" pitchFamily="50" charset="-128"/>
              </a:rPr>
              <a:t>国産農林水産物等を学校給食や子供食堂等へ提供</a:t>
            </a:r>
            <a:r>
              <a:rPr lang="ja-JP" altLang="en-US" sz="1500" dirty="0">
                <a:latin typeface="メイリオ" panose="020B0604030504040204" pitchFamily="50" charset="-128"/>
                <a:ea typeface="メイリオ" panose="020B0604030504040204" pitchFamily="50" charset="-128"/>
              </a:rPr>
              <a:t>する際の食材調達費等への支援を実施。そのほか、食育の一環として使用できるよう、子供食堂、子供宅食等に</a:t>
            </a:r>
            <a:r>
              <a:rPr lang="ja-JP" altLang="en-US" sz="1500" b="1" u="sng" dirty="0">
                <a:latin typeface="メイリオ" panose="020B0604030504040204" pitchFamily="50" charset="-128"/>
                <a:ea typeface="メイリオ" panose="020B0604030504040204" pitchFamily="50" charset="-128"/>
              </a:rPr>
              <a:t>政府備蓄米を無償交付</a:t>
            </a:r>
            <a:r>
              <a:rPr lang="ja-JP" altLang="en-US" sz="1500" dirty="0">
                <a:latin typeface="メイリオ" panose="020B0604030504040204" pitchFamily="50" charset="-128"/>
                <a:ea typeface="メイリオ" panose="020B0604030504040204" pitchFamily="50" charset="-128"/>
              </a:rPr>
              <a:t>。</a:t>
            </a:r>
            <a:endParaRPr lang="en-US" altLang="ja-JP" sz="1500" dirty="0">
              <a:latin typeface="メイリオ" panose="020B0604030504040204" pitchFamily="50" charset="-128"/>
              <a:ea typeface="メイリオ" panose="020B0604030504040204" pitchFamily="50" charset="-128"/>
            </a:endParaRPr>
          </a:p>
          <a:p>
            <a:pPr>
              <a:tabLst>
                <a:tab pos="808038" algn="l"/>
              </a:tabLst>
            </a:pPr>
            <a:endParaRPr lang="en-US" altLang="ja-JP" sz="1500"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sz="1500" dirty="0">
                <a:latin typeface="メイリオ" panose="020B0604030504040204" pitchFamily="50" charset="-128"/>
                <a:ea typeface="メイリオ" panose="020B0604030504040204" pitchFamily="50" charset="-128"/>
              </a:rPr>
              <a:t>　食品関連事業者が</a:t>
            </a:r>
            <a:r>
              <a:rPr lang="ja-JP" altLang="en-US" sz="1500" b="1" u="sng" dirty="0">
                <a:latin typeface="メイリオ" panose="020B0604030504040204" pitchFamily="50" charset="-128"/>
                <a:ea typeface="メイリオ" panose="020B0604030504040204" pitchFamily="50" charset="-128"/>
              </a:rPr>
              <a:t>フードバンクに寄附することを希望する未利用食品の情報を集約</a:t>
            </a:r>
            <a:r>
              <a:rPr lang="ja-JP" altLang="en-US" sz="1500" dirty="0">
                <a:latin typeface="メイリオ" panose="020B0604030504040204" pitchFamily="50" charset="-128"/>
                <a:ea typeface="メイリオ" panose="020B0604030504040204" pitchFamily="50" charset="-128"/>
              </a:rPr>
              <a:t>し、全国のフードバンクに対して情報を一斉に発信する取組等を実施。</a:t>
            </a:r>
            <a:endParaRPr lang="en-US" altLang="ja-JP" sz="1500" dirty="0">
              <a:latin typeface="メイリオ" panose="020B0604030504040204" pitchFamily="50" charset="-128"/>
              <a:ea typeface="メイリオ" panose="020B0604030504040204" pitchFamily="50" charset="-128"/>
            </a:endParaRPr>
          </a:p>
        </p:txBody>
      </p:sp>
      <p:sp>
        <p:nvSpPr>
          <p:cNvPr id="17" name="角丸四角形 30">
            <a:extLst>
              <a:ext uri="{FF2B5EF4-FFF2-40B4-BE49-F238E27FC236}">
                <a16:creationId xmlns:a16="http://schemas.microsoft.com/office/drawing/2014/main" id="{6E6A17E9-78D1-4F76-B547-511759E1DA4D}"/>
              </a:ext>
            </a:extLst>
          </p:cNvPr>
          <p:cNvSpPr/>
          <p:nvPr/>
        </p:nvSpPr>
        <p:spPr>
          <a:xfrm>
            <a:off x="233149" y="692697"/>
            <a:ext cx="9439702" cy="3697239"/>
          </a:xfrm>
          <a:prstGeom prst="roundRect">
            <a:avLst>
              <a:gd name="adj" fmla="val 9259"/>
            </a:avLst>
          </a:prstGeom>
          <a:no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 name="テキスト ボックス 1">
            <a:extLst>
              <a:ext uri="{FF2B5EF4-FFF2-40B4-BE49-F238E27FC236}">
                <a16:creationId xmlns:a16="http://schemas.microsoft.com/office/drawing/2014/main" id="{E680929B-C43E-4232-A451-6517864D900E}"/>
              </a:ext>
            </a:extLst>
          </p:cNvPr>
          <p:cNvSpPr txBox="1"/>
          <p:nvPr/>
        </p:nvSpPr>
        <p:spPr>
          <a:xfrm>
            <a:off x="384969" y="854658"/>
            <a:ext cx="4824536" cy="369332"/>
          </a:xfrm>
          <a:prstGeom prst="rect">
            <a:avLst/>
          </a:prstGeom>
          <a:noFill/>
        </p:spPr>
        <p:txBody>
          <a:bodyPr wrap="square" rtlCol="0">
            <a:spAutoFit/>
          </a:bodyPr>
          <a:lstStyle/>
          <a:p>
            <a:r>
              <a:rPr kumimoji="1" lang="ja-JP" altLang="en-US" b="1" u="sng" dirty="0">
                <a:latin typeface="メイリオ" panose="020B0604030504040204" pitchFamily="50" charset="-128"/>
                <a:ea typeface="メイリオ" panose="020B0604030504040204" pitchFamily="50" charset="-128"/>
              </a:rPr>
              <a:t>関係省庁における取組</a:t>
            </a:r>
          </a:p>
        </p:txBody>
      </p:sp>
      <p:pic>
        <p:nvPicPr>
          <p:cNvPr id="6" name="図 5">
            <a:extLst>
              <a:ext uri="{FF2B5EF4-FFF2-40B4-BE49-F238E27FC236}">
                <a16:creationId xmlns:a16="http://schemas.microsoft.com/office/drawing/2014/main" id="{7EDAE538-509D-4DD0-89A4-A8B66302167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48744" y="4578936"/>
            <a:ext cx="4928071" cy="1654858"/>
          </a:xfrm>
          <a:prstGeom prst="rect">
            <a:avLst/>
          </a:prstGeom>
        </p:spPr>
      </p:pic>
      <p:sp>
        <p:nvSpPr>
          <p:cNvPr id="9" name="テキスト ボックス 8">
            <a:extLst>
              <a:ext uri="{FF2B5EF4-FFF2-40B4-BE49-F238E27FC236}">
                <a16:creationId xmlns:a16="http://schemas.microsoft.com/office/drawing/2014/main" id="{9572D271-0CB0-4B2E-9E02-532F35FE977D}"/>
              </a:ext>
            </a:extLst>
          </p:cNvPr>
          <p:cNvSpPr txBox="1"/>
          <p:nvPr/>
        </p:nvSpPr>
        <p:spPr>
          <a:xfrm>
            <a:off x="3440832" y="6315064"/>
            <a:ext cx="3240360"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食生活改善普及運動　普及啓発ツール</a:t>
            </a:r>
          </a:p>
        </p:txBody>
      </p:sp>
    </p:spTree>
    <p:extLst>
      <p:ext uri="{BB962C8B-B14F-4D97-AF65-F5344CB8AC3E}">
        <p14:creationId xmlns:p14="http://schemas.microsoft.com/office/powerpoint/2010/main" val="2468435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グループ化 7"/>
          <p:cNvGrpSpPr/>
          <p:nvPr/>
        </p:nvGrpSpPr>
        <p:grpSpPr>
          <a:xfrm>
            <a:off x="62812" y="707891"/>
            <a:ext cx="9706170" cy="2934337"/>
            <a:chOff x="76460" y="615755"/>
            <a:chExt cx="9629068" cy="3062022"/>
          </a:xfrm>
        </p:grpSpPr>
        <p:sp>
          <p:nvSpPr>
            <p:cNvPr id="31" name="正方形/長方形 30"/>
            <p:cNvSpPr/>
            <p:nvPr/>
          </p:nvSpPr>
          <p:spPr>
            <a:xfrm>
              <a:off x="79688" y="615755"/>
              <a:ext cx="9625840" cy="3062022"/>
            </a:xfrm>
            <a:prstGeom prst="rect">
              <a:avLst/>
            </a:prstGeom>
            <a:noFill/>
            <a:ln w="76200"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17" name="正方形/長方形 16"/>
            <p:cNvSpPr/>
            <p:nvPr/>
          </p:nvSpPr>
          <p:spPr>
            <a:xfrm>
              <a:off x="76460" y="615755"/>
              <a:ext cx="1132124" cy="659521"/>
            </a:xfrm>
            <a:prstGeom prst="rect">
              <a:avLst/>
            </a:prstGeom>
            <a:solidFill>
              <a:schemeClr val="accent1">
                <a:lumMod val="60000"/>
                <a:lumOff val="40000"/>
              </a:schemeClr>
            </a:solidFill>
            <a:ln w="76200" cap="flat" cmpd="sng" algn="ctr">
              <a:solidFill>
                <a:schemeClr val="accent1"/>
              </a:solidFill>
              <a:prstDash val="solid"/>
            </a:ln>
            <a:effectLst/>
          </p:spPr>
          <p:txBody>
            <a:bodyPr tIns="108000" bIns="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事　例　</a:t>
              </a:r>
            </a:p>
          </p:txBody>
        </p:sp>
        <p:sp>
          <p:nvSpPr>
            <p:cNvPr id="18" name="正方形/長方形 17"/>
            <p:cNvSpPr/>
            <p:nvPr/>
          </p:nvSpPr>
          <p:spPr>
            <a:xfrm>
              <a:off x="1208584" y="615755"/>
              <a:ext cx="8496944" cy="659522"/>
            </a:xfrm>
            <a:prstGeom prst="rect">
              <a:avLst/>
            </a:prstGeom>
            <a:noFill/>
            <a:ln w="76200"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30" name="テキスト ボックス 29"/>
          <p:cNvSpPr txBox="1"/>
          <p:nvPr/>
        </p:nvSpPr>
        <p:spPr>
          <a:xfrm>
            <a:off x="0" y="6716032"/>
            <a:ext cx="9933386" cy="153888"/>
          </a:xfrm>
          <a:prstGeom prst="rect">
            <a:avLst/>
          </a:prstGeom>
          <a:noFill/>
        </p:spPr>
        <p:txBody>
          <a:bodyPr wrap="square" lIns="36000" tIns="0" rIns="36000" bIns="0" rtlCol="0">
            <a:spAutoFit/>
          </a:bodyPr>
          <a:lstStyle/>
          <a:p>
            <a:pPr algn="ctr"/>
            <a:fld id="{010CC139-477F-4CF9-9804-15B7DAE6D0D9}" type="slidenum">
              <a:rPr lang="en-US" altLang="ja-JP" sz="1000" smtClean="0">
                <a:solidFill>
                  <a:prstClr val="black"/>
                </a:solidFill>
                <a:latin typeface="ＭＳ 明朝" panose="02020609040205080304" pitchFamily="17" charset="-128"/>
                <a:ea typeface="ＭＳ 明朝" panose="02020609040205080304" pitchFamily="17" charset="-128"/>
              </a:rPr>
              <a:pPr algn="ctr"/>
              <a:t>9</a:t>
            </a:fld>
            <a:endParaRPr lang="ja-JP" altLang="en-US" sz="1000" dirty="0">
              <a:solidFill>
                <a:prstClr val="black"/>
              </a:solidFill>
              <a:latin typeface="ＭＳ 明朝" panose="02020609040205080304" pitchFamily="17" charset="-128"/>
              <a:ea typeface="ＭＳ 明朝" panose="02020609040205080304" pitchFamily="17" charset="-128"/>
            </a:endParaRPr>
          </a:p>
        </p:txBody>
      </p:sp>
      <p:sp>
        <p:nvSpPr>
          <p:cNvPr id="22" name="テキスト ボックス 21">
            <a:extLst>
              <a:ext uri="{FF2B5EF4-FFF2-40B4-BE49-F238E27FC236}">
                <a16:creationId xmlns:a16="http://schemas.microsoft.com/office/drawing/2014/main" id="{0A19CEB6-0E39-4D41-8C34-56A0DD2BDB8C}"/>
              </a:ext>
            </a:extLst>
          </p:cNvPr>
          <p:cNvSpPr txBox="1"/>
          <p:nvPr/>
        </p:nvSpPr>
        <p:spPr>
          <a:xfrm>
            <a:off x="1259079" y="889450"/>
            <a:ext cx="2954655" cy="369332"/>
          </a:xfrm>
          <a:prstGeom prst="rect">
            <a:avLst/>
          </a:prstGeom>
          <a:noFill/>
        </p:spPr>
        <p:txBody>
          <a:bodyPr wrap="none" rtlCol="0">
            <a:spAutoFit/>
          </a:bodyPr>
          <a:lstStyle/>
          <a:p>
            <a:r>
              <a:rPr lang="ja-JP" altLang="en-US" b="1" dirty="0">
                <a:latin typeface="メイリオ" panose="020B0604030504040204" pitchFamily="50" charset="-128"/>
                <a:ea typeface="メイリオ" panose="020B0604030504040204" pitchFamily="50" charset="-128"/>
              </a:rPr>
              <a:t>子供宅食における食育活動</a:t>
            </a:r>
          </a:p>
        </p:txBody>
      </p:sp>
      <p:sp>
        <p:nvSpPr>
          <p:cNvPr id="16" name="テキスト ボックス 15">
            <a:extLst>
              <a:ext uri="{FF2B5EF4-FFF2-40B4-BE49-F238E27FC236}">
                <a16:creationId xmlns:a16="http://schemas.microsoft.com/office/drawing/2014/main" id="{7A7C4B84-83B7-4D4B-9377-80528350A4EA}"/>
              </a:ext>
            </a:extLst>
          </p:cNvPr>
          <p:cNvSpPr txBox="1"/>
          <p:nvPr/>
        </p:nvSpPr>
        <p:spPr>
          <a:xfrm>
            <a:off x="784090" y="1652645"/>
            <a:ext cx="8564981" cy="1754326"/>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子供宅食の取組が広がりつつある。</a:t>
            </a:r>
            <a:r>
              <a:rPr lang="en-US" altLang="ja-JP" dirty="0">
                <a:latin typeface="メイリオ" panose="020B0604030504040204" pitchFamily="50" charset="-128"/>
                <a:ea typeface="メイリオ" panose="020B0604030504040204" pitchFamily="50" charset="-128"/>
              </a:rPr>
              <a:t>2018</a:t>
            </a:r>
            <a:r>
              <a:rPr lang="ja-JP" altLang="en-US" dirty="0">
                <a:latin typeface="メイリオ" panose="020B0604030504040204" pitchFamily="50" charset="-128"/>
                <a:ea typeface="メイリオ" panose="020B0604030504040204" pitchFamily="50" charset="-128"/>
              </a:rPr>
              <a:t>年には一般社団法人こども宅食応援団が立ち上がった。</a:t>
            </a: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endParaRPr lang="en-US" altLang="ja-JP" dirty="0">
              <a:latin typeface="メイリオ" panose="020B0604030504040204" pitchFamily="50" charset="-128"/>
              <a:ea typeface="メイリオ" panose="020B0604030504040204" pitchFamily="50" charset="-128"/>
            </a:endParaRPr>
          </a:p>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長野県長野市で活動する「こども宅食えんまる便」や徳島県徳島市で活動する「クレエール子ども食堂宅食便」など、各地の子供宅食実施団体では、無償交付された政府備蓄米を活用して食育の取組を実施。</a:t>
            </a:r>
            <a:endParaRPr lang="en-US" altLang="ja-JP" dirty="0">
              <a:latin typeface="メイリオ" panose="020B0604030504040204" pitchFamily="50" charset="-128"/>
              <a:ea typeface="メイリオ" panose="020B0604030504040204" pitchFamily="50" charset="-128"/>
            </a:endParaRPr>
          </a:p>
        </p:txBody>
      </p:sp>
      <p:sp>
        <p:nvSpPr>
          <p:cNvPr id="21" name="タイトル 1">
            <a:extLst>
              <a:ext uri="{FF2B5EF4-FFF2-40B4-BE49-F238E27FC236}">
                <a16:creationId xmlns:a16="http://schemas.microsoft.com/office/drawing/2014/main" id="{36456B06-D759-40E1-8049-21888561F2D6}"/>
              </a:ext>
            </a:extLst>
          </p:cNvPr>
          <p:cNvSpPr txBox="1">
            <a:spLocks/>
          </p:cNvSpPr>
          <p:nvPr/>
        </p:nvSpPr>
        <p:spPr>
          <a:xfrm>
            <a:off x="0" y="-1"/>
            <a:ext cx="9906000" cy="554579"/>
          </a:xfrm>
          <a:prstGeom prst="rect">
            <a:avLst/>
          </a:prstGeom>
          <a:solidFill>
            <a:srgbClr val="B2D88A"/>
          </a:solidFill>
          <a:ln>
            <a:noFill/>
          </a:ln>
        </p:spPr>
        <p:txBody>
          <a:bodyPr vert="horz" lIns="72000" tIns="45720" rIns="72000" bIns="0" rtlCol="0" anchor="b"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r">
              <a:defRPr/>
            </a:pPr>
            <a:r>
              <a:rPr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cs typeface="メイリオ" panose="020B0604030504040204" pitchFamily="50" charset="-128"/>
              </a:rPr>
              <a:t>第１部　新型コロナウイルス感染症の感染拡大と食育</a:t>
            </a:r>
          </a:p>
        </p:txBody>
      </p:sp>
      <p:grpSp>
        <p:nvGrpSpPr>
          <p:cNvPr id="36" name="グループ化 35">
            <a:extLst>
              <a:ext uri="{FF2B5EF4-FFF2-40B4-BE49-F238E27FC236}">
                <a16:creationId xmlns:a16="http://schemas.microsoft.com/office/drawing/2014/main" id="{8A7B0F42-22D3-4A06-8C3B-C0B39850D4BD}"/>
              </a:ext>
            </a:extLst>
          </p:cNvPr>
          <p:cNvGrpSpPr/>
          <p:nvPr/>
        </p:nvGrpSpPr>
        <p:grpSpPr>
          <a:xfrm>
            <a:off x="71366" y="3823786"/>
            <a:ext cx="9706170" cy="2880325"/>
            <a:chOff x="76460" y="615754"/>
            <a:chExt cx="9629068" cy="2843751"/>
          </a:xfrm>
        </p:grpSpPr>
        <p:sp>
          <p:nvSpPr>
            <p:cNvPr id="39" name="正方形/長方形 38">
              <a:extLst>
                <a:ext uri="{FF2B5EF4-FFF2-40B4-BE49-F238E27FC236}">
                  <a16:creationId xmlns:a16="http://schemas.microsoft.com/office/drawing/2014/main" id="{9A8B8F91-1B0E-44F3-B2EE-16EA86E3D1F8}"/>
                </a:ext>
              </a:extLst>
            </p:cNvPr>
            <p:cNvSpPr/>
            <p:nvPr/>
          </p:nvSpPr>
          <p:spPr>
            <a:xfrm>
              <a:off x="79688" y="615755"/>
              <a:ext cx="9625840" cy="2843750"/>
            </a:xfrm>
            <a:prstGeom prst="rect">
              <a:avLst/>
            </a:prstGeom>
            <a:noFill/>
            <a:ln w="76200" cap="flat" cmpd="sng" algn="ctr">
              <a:solidFill>
                <a:schemeClr val="accent1"/>
              </a:solidFill>
              <a:prstDash val="solid"/>
            </a:ln>
            <a:effectLst/>
          </p:spPr>
          <p:txBody>
            <a:bodyPr rtlCol="0" anchor="ctr"/>
            <a:lstStyle/>
            <a:p>
              <a:pPr algn="ctr">
                <a:defRPr/>
              </a:pPr>
              <a:endParaRPr kumimoji="0" lang="ja-JP" altLang="en-US" kern="0" dirty="0">
                <a:solidFill>
                  <a:srgbClr val="FF5050"/>
                </a:solidFill>
              </a:endParaRPr>
            </a:p>
          </p:txBody>
        </p:sp>
        <p:sp>
          <p:nvSpPr>
            <p:cNvPr id="40" name="正方形/長方形 39">
              <a:extLst>
                <a:ext uri="{FF2B5EF4-FFF2-40B4-BE49-F238E27FC236}">
                  <a16:creationId xmlns:a16="http://schemas.microsoft.com/office/drawing/2014/main" id="{15798C3A-57E8-4BEF-90B2-48F6AF5ABFD1}"/>
                </a:ext>
              </a:extLst>
            </p:cNvPr>
            <p:cNvSpPr/>
            <p:nvPr/>
          </p:nvSpPr>
          <p:spPr>
            <a:xfrm>
              <a:off x="76460" y="615755"/>
              <a:ext cx="1132124" cy="659355"/>
            </a:xfrm>
            <a:prstGeom prst="rect">
              <a:avLst/>
            </a:prstGeom>
            <a:solidFill>
              <a:schemeClr val="accent1">
                <a:lumMod val="60000"/>
                <a:lumOff val="40000"/>
              </a:schemeClr>
            </a:solidFill>
            <a:ln w="76200" cap="flat" cmpd="sng" algn="ctr">
              <a:solidFill>
                <a:schemeClr val="accent1"/>
              </a:solidFill>
              <a:prstDash val="solid"/>
            </a:ln>
            <a:effectLst/>
          </p:spPr>
          <p:txBody>
            <a:bodyPr tIns="108000" bIns="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事　例　</a:t>
              </a:r>
            </a:p>
          </p:txBody>
        </p:sp>
        <p:sp>
          <p:nvSpPr>
            <p:cNvPr id="41" name="正方形/長方形 40">
              <a:extLst>
                <a:ext uri="{FF2B5EF4-FFF2-40B4-BE49-F238E27FC236}">
                  <a16:creationId xmlns:a16="http://schemas.microsoft.com/office/drawing/2014/main" id="{EEC3E6F1-1781-4556-87E6-58331ED1243D}"/>
                </a:ext>
              </a:extLst>
            </p:cNvPr>
            <p:cNvSpPr/>
            <p:nvPr/>
          </p:nvSpPr>
          <p:spPr>
            <a:xfrm>
              <a:off x="1208584" y="615754"/>
              <a:ext cx="8496944" cy="659356"/>
            </a:xfrm>
            <a:prstGeom prst="rect">
              <a:avLst/>
            </a:prstGeom>
            <a:noFill/>
            <a:ln w="76200" cap="flat" cmpd="sng" algn="ctr">
              <a:solidFill>
                <a:schemeClr val="accent1"/>
              </a:solidFill>
              <a:prstDash val="solid"/>
            </a:ln>
            <a:effectLst/>
          </p:spPr>
          <p:txBody>
            <a:bodyPr tIns="108000" bIns="0" rtlCol="0" anchor="ctr"/>
            <a:lstStyle/>
            <a:p>
              <a:pPr>
                <a:defRPr/>
              </a:pPr>
              <a:r>
                <a:rPr kumimoji="0" lang="ja-JP" altLang="en-US" sz="2000" b="1" kern="0" dirty="0">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42" name="テキスト ボックス 41">
            <a:extLst>
              <a:ext uri="{FF2B5EF4-FFF2-40B4-BE49-F238E27FC236}">
                <a16:creationId xmlns:a16="http://schemas.microsoft.com/office/drawing/2014/main" id="{6AC608D2-6AC1-418D-8BFF-947DA17D85DA}"/>
              </a:ext>
            </a:extLst>
          </p:cNvPr>
          <p:cNvSpPr txBox="1"/>
          <p:nvPr/>
        </p:nvSpPr>
        <p:spPr>
          <a:xfrm>
            <a:off x="1287129" y="3982765"/>
            <a:ext cx="5727114" cy="369332"/>
          </a:xfrm>
          <a:prstGeom prst="rect">
            <a:avLst/>
          </a:prstGeom>
          <a:noFill/>
        </p:spPr>
        <p:txBody>
          <a:bodyPr wrap="square" rtlCol="0">
            <a:spAutoFit/>
          </a:bodyPr>
          <a:lstStyle/>
          <a:p>
            <a:r>
              <a:rPr lang="ja-JP" altLang="en-US" b="1" dirty="0">
                <a:latin typeface="メイリオ" panose="020B0604030504040204" pitchFamily="50" charset="-128"/>
                <a:ea typeface="メイリオ" panose="020B0604030504040204" pitchFamily="50" charset="-128"/>
              </a:rPr>
              <a:t>牧場と学校が連携したオンライン酪農体験授業の取組</a:t>
            </a:r>
          </a:p>
        </p:txBody>
      </p:sp>
      <p:sp>
        <p:nvSpPr>
          <p:cNvPr id="43" name="テキスト ボックス 42">
            <a:extLst>
              <a:ext uri="{FF2B5EF4-FFF2-40B4-BE49-F238E27FC236}">
                <a16:creationId xmlns:a16="http://schemas.microsoft.com/office/drawing/2014/main" id="{F335DF92-0E49-45FD-8AD4-A4D5A8B4D017}"/>
              </a:ext>
            </a:extLst>
          </p:cNvPr>
          <p:cNvSpPr txBox="1"/>
          <p:nvPr/>
        </p:nvSpPr>
        <p:spPr>
          <a:xfrm>
            <a:off x="762738" y="5007370"/>
            <a:ext cx="8564981" cy="923330"/>
          </a:xfrm>
          <a:prstGeom prst="rect">
            <a:avLst/>
          </a:prstGeom>
          <a:noFill/>
          <a:ln w="3175">
            <a:noFill/>
          </a:ln>
        </p:spPr>
        <p:txBody>
          <a:bodyPr wrap="square" rtlCol="0">
            <a:spAutoFit/>
          </a:bodyPr>
          <a:lstStyle/>
          <a:p>
            <a:pPr marL="136525" indent="-136525">
              <a:buFont typeface="Wingdings" panose="05000000000000000000" pitchFamily="2" charset="2"/>
              <a:buChar char="Ø"/>
              <a:tabLst>
                <a:tab pos="808038" algn="l"/>
              </a:tabLst>
            </a:pPr>
            <a:r>
              <a:rPr lang="ja-JP" altLang="en-US" dirty="0">
                <a:latin typeface="メイリオ" panose="020B0604030504040204" pitchFamily="50" charset="-128"/>
                <a:ea typeface="メイリオ" panose="020B0604030504040204" pitchFamily="50" charset="-128"/>
              </a:rPr>
              <a:t>　埼玉県秩父郡小鹿野町の吉田牧場では、牧場と教室をオンラインでつなぎ、牧場内や牛の乳搾り等の様子を見てもらうほか、子供たちからの質問にも答え、子供たちの酪農への関心を絶やさないように。</a:t>
            </a:r>
            <a:endParaRPr lang="en-US" altLang="ja-JP"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088099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663624" y="2060848"/>
            <a:ext cx="11017224" cy="2448272"/>
          </a:xfrm>
          <a:prstGeom prst="rect">
            <a:avLst/>
          </a:prstGeom>
          <a:solidFill>
            <a:srgbClr val="B2D88A"/>
          </a:solidFill>
          <a:ln w="9525" algn="ctr">
            <a:noFill/>
            <a:miter lim="800000"/>
            <a:headEnd/>
            <a:tailEnd/>
          </a:ln>
        </p:spPr>
        <p:txBody>
          <a:bodyPr lIns="91423" tIns="45712" rIns="91423" bIns="45712" anchor="ctr"/>
          <a:lstStyle/>
          <a:p>
            <a:pPr marL="0" marR="0" lvl="0" indent="0" algn="ctr" defTabSz="914235" rtl="0" eaLnBrk="1" fontAlgn="auto" latinLnBrk="0" hangingPunct="1">
              <a:lnSpc>
                <a:spcPct val="100000"/>
              </a:lnSpc>
              <a:spcBef>
                <a:spcPct val="5000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a:ea typeface="ＭＳ Ｐ明朝" pitchFamily="18" charset="-128"/>
              <a:cs typeface="+mn-cs"/>
            </a:endParaRPr>
          </a:p>
        </p:txBody>
      </p:sp>
      <p:sp>
        <p:nvSpPr>
          <p:cNvPr id="182274" name="テキスト プレースホルダー 6"/>
          <p:cNvSpPr>
            <a:spLocks noGrp="1"/>
          </p:cNvSpPr>
          <p:nvPr>
            <p:ph type="body" idx="1"/>
          </p:nvPr>
        </p:nvSpPr>
        <p:spPr>
          <a:xfrm>
            <a:off x="560512" y="1628800"/>
            <a:ext cx="9505056" cy="2076251"/>
          </a:xfrm>
        </p:spPr>
        <p:txBody>
          <a:bodyPr>
            <a:normAutofit/>
          </a:bodyPr>
          <a:lstStyle/>
          <a:p>
            <a:pPr marL="1611313" indent="-1611313"/>
            <a:r>
              <a:rPr lang="ja-JP" altLang="en-US" sz="2400" b="1" dirty="0">
                <a:solidFill>
                  <a:schemeClr val="tx1"/>
                </a:solidFill>
                <a:latin typeface="メイリオ" panose="020B0604030504040204" pitchFamily="50" charset="-128"/>
                <a:ea typeface="メイリオ" panose="020B0604030504040204" pitchFamily="50" charset="-128"/>
              </a:rPr>
              <a:t>第１部　食育推進施策をめぐる状況</a:t>
            </a:r>
            <a:endParaRPr lang="en-US" altLang="ja-JP" sz="1400" b="1" dirty="0">
              <a:solidFill>
                <a:schemeClr val="tx1"/>
              </a:solidFill>
              <a:latin typeface="メイリオ" panose="020B0604030504040204" pitchFamily="50" charset="-128"/>
              <a:ea typeface="メイリオ" panose="020B0604030504040204" pitchFamily="50" charset="-128"/>
            </a:endParaRPr>
          </a:p>
          <a:p>
            <a:pPr marL="1611313" indent="-1611313"/>
            <a:endParaRPr lang="ja-JP" altLang="en-US" sz="1400" b="1" dirty="0">
              <a:solidFill>
                <a:schemeClr val="tx1"/>
              </a:solidFill>
              <a:latin typeface="メイリオ" panose="020B0604030504040204" pitchFamily="50" charset="-128"/>
              <a:ea typeface="メイリオ" panose="020B0604030504040204" pitchFamily="50" charset="-128"/>
            </a:endParaRPr>
          </a:p>
          <a:p>
            <a:pPr marL="1611313" indent="-1611313"/>
            <a:r>
              <a:rPr lang="ja-JP" altLang="en-US" sz="1400" b="1" dirty="0">
                <a:solidFill>
                  <a:schemeClr val="tx1"/>
                </a:solidFill>
                <a:latin typeface="メイリオ" panose="020B0604030504040204" pitchFamily="50" charset="-128"/>
                <a:ea typeface="メイリオ" panose="020B0604030504040204" pitchFamily="50" charset="-128"/>
              </a:rPr>
              <a:t>　　　　</a:t>
            </a:r>
            <a:r>
              <a:rPr lang="ja-JP" altLang="en-US" sz="2400" b="1" dirty="0">
                <a:solidFill>
                  <a:schemeClr val="tx1"/>
                </a:solidFill>
                <a:latin typeface="メイリオ" panose="020B0604030504040204" pitchFamily="50" charset="-128"/>
                <a:ea typeface="メイリオ" panose="020B0604030504040204" pitchFamily="50" charset="-128"/>
              </a:rPr>
              <a:t>　 　　　　　</a:t>
            </a:r>
            <a:r>
              <a:rPr lang="ja-JP" altLang="en-US" sz="2800" b="1" dirty="0">
                <a:solidFill>
                  <a:schemeClr val="tx1"/>
                </a:solidFill>
                <a:latin typeface="メイリオ" panose="020B0604030504040204" pitchFamily="50" charset="-128"/>
                <a:ea typeface="メイリオ" panose="020B0604030504040204" pitchFamily="50" charset="-128"/>
              </a:rPr>
              <a:t>特集　食と環境の調和</a:t>
            </a:r>
            <a:endParaRPr lang="en-US" altLang="ja-JP" sz="28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テキスト ボックス 4"/>
          <p:cNvSpPr txBox="1"/>
          <p:nvPr/>
        </p:nvSpPr>
        <p:spPr>
          <a:xfrm>
            <a:off x="-27386" y="6704112"/>
            <a:ext cx="9933386" cy="153888"/>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10CC139-477F-4CF9-9804-15B7DAE6D0D9}" type="slidenum">
              <a:rPr kumimoji="1" lang="en-US" altLang="ja-JP" sz="1000" b="0" i="0" u="none" strike="noStrike" kern="1200" cap="none" spc="0" normalizeH="0" baseline="0" noProof="0" smtClean="0">
                <a:ln>
                  <a:noFill/>
                </a:ln>
                <a:solidFill>
                  <a:prstClr val="black"/>
                </a:solidFill>
                <a:effectLst/>
                <a:uLnTx/>
                <a:uFillTx/>
                <a:latin typeface="ＭＳ 明朝" panose="02020609040205080304" pitchFamily="17" charset="-128"/>
                <a:ea typeface="ＭＳ 明朝" panose="02020609040205080304" pitchFamily="17" charset="-128"/>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1" lang="ja-JP" altLang="en-US" sz="1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Tree>
    <p:extLst>
      <p:ext uri="{BB962C8B-B14F-4D97-AF65-F5344CB8AC3E}">
        <p14:creationId xmlns:p14="http://schemas.microsoft.com/office/powerpoint/2010/main" val="1470036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テキスト ボックス 29"/>
          <p:cNvSpPr txBox="1"/>
          <p:nvPr/>
        </p:nvSpPr>
        <p:spPr>
          <a:xfrm>
            <a:off x="-27386" y="6704112"/>
            <a:ext cx="9933386" cy="153888"/>
          </a:xfrm>
          <a:prstGeom prst="rect">
            <a:avLst/>
          </a:prstGeom>
          <a:noFill/>
        </p:spPr>
        <p:txBody>
          <a:bodyPr wrap="square" lIns="36000" tIns="0" rIns="36000" bIns="0" rtlCol="0">
            <a:spAutoFit/>
          </a:bodyPr>
          <a:lstStyle/>
          <a:p>
            <a:pPr algn="ctr"/>
            <a:fld id="{010CC139-477F-4CF9-9804-15B7DAE6D0D9}" type="slidenum">
              <a:rPr lang="en-US" altLang="ja-JP" sz="1000" smtClean="0">
                <a:solidFill>
                  <a:prstClr val="black"/>
                </a:solidFill>
                <a:latin typeface="ＭＳ 明朝" panose="02020609040205080304" pitchFamily="17" charset="-128"/>
                <a:ea typeface="ＭＳ 明朝" panose="02020609040205080304" pitchFamily="17" charset="-128"/>
              </a:rPr>
              <a:pPr algn="ctr"/>
              <a:t>11</a:t>
            </a:fld>
            <a:endParaRPr lang="ja-JP" altLang="en-US" sz="1000" dirty="0">
              <a:solidFill>
                <a:prstClr val="black"/>
              </a:solidFill>
              <a:latin typeface="ＭＳ 明朝" panose="02020609040205080304" pitchFamily="17" charset="-128"/>
              <a:ea typeface="ＭＳ 明朝" panose="02020609040205080304" pitchFamily="17" charset="-128"/>
            </a:endParaRPr>
          </a:p>
        </p:txBody>
      </p:sp>
      <p:sp>
        <p:nvSpPr>
          <p:cNvPr id="20" name="テキスト ボックス 19">
            <a:extLst>
              <a:ext uri="{FF2B5EF4-FFF2-40B4-BE49-F238E27FC236}">
                <a16:creationId xmlns:a16="http://schemas.microsoft.com/office/drawing/2014/main" id="{00DDF240-52FF-48EA-9CF1-98A8ABEDD545}"/>
              </a:ext>
            </a:extLst>
          </p:cNvPr>
          <p:cNvSpPr txBox="1"/>
          <p:nvPr/>
        </p:nvSpPr>
        <p:spPr>
          <a:xfrm>
            <a:off x="182043" y="620688"/>
            <a:ext cx="9718970" cy="380480"/>
          </a:xfrm>
          <a:prstGeom prst="rect">
            <a:avLst/>
          </a:prstGeom>
          <a:noFill/>
          <a:ln>
            <a:noFill/>
          </a:ln>
        </p:spPr>
        <p:txBody>
          <a:bodyPr wrap="square" lIns="72000" tIns="36000" rIns="72000" bIns="36000" rtlCol="0">
            <a:spAutoFit/>
          </a:bodyPr>
          <a:lstStyle/>
          <a:p>
            <a:pPr marL="261938" indent="-261938"/>
            <a:r>
              <a:rPr lang="ja-JP" altLang="en-US" sz="2000" b="1" dirty="0">
                <a:solidFill>
                  <a:srgbClr val="00B050"/>
                </a:solidFill>
                <a:latin typeface="ＭＳ ゴシック" pitchFamily="49" charset="-128"/>
                <a:ea typeface="ＭＳ ゴシック" pitchFamily="49" charset="-128"/>
              </a:rPr>
              <a:t>１．食生活と環境との関連　</a:t>
            </a:r>
          </a:p>
        </p:txBody>
      </p:sp>
      <p:cxnSp>
        <p:nvCxnSpPr>
          <p:cNvPr id="23" name="直線コネクタ 22">
            <a:extLst>
              <a:ext uri="{FF2B5EF4-FFF2-40B4-BE49-F238E27FC236}">
                <a16:creationId xmlns:a16="http://schemas.microsoft.com/office/drawing/2014/main" id="{00E715CA-E20C-42F5-A859-EF15CA078503}"/>
              </a:ext>
            </a:extLst>
          </p:cNvPr>
          <p:cNvCxnSpPr>
            <a:cxnSpLocks/>
          </p:cNvCxnSpPr>
          <p:nvPr/>
        </p:nvCxnSpPr>
        <p:spPr>
          <a:xfrm>
            <a:off x="103309" y="1019331"/>
            <a:ext cx="8394240" cy="0"/>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sp>
        <p:nvSpPr>
          <p:cNvPr id="28" name="角丸四角形 30">
            <a:extLst>
              <a:ext uri="{FF2B5EF4-FFF2-40B4-BE49-F238E27FC236}">
                <a16:creationId xmlns:a16="http://schemas.microsoft.com/office/drawing/2014/main" id="{3255BA79-B680-4C17-9E52-07C557378B1D}"/>
              </a:ext>
            </a:extLst>
          </p:cNvPr>
          <p:cNvSpPr/>
          <p:nvPr/>
        </p:nvSpPr>
        <p:spPr>
          <a:xfrm>
            <a:off x="237465" y="1124743"/>
            <a:ext cx="9479789" cy="1296143"/>
          </a:xfrm>
          <a:prstGeom prst="roundRect">
            <a:avLst/>
          </a:prstGeom>
          <a:solidFill>
            <a:sysClr val="window" lastClr="FFFFFF"/>
          </a:solid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9" name="テキスト ボックス 24">
            <a:extLst>
              <a:ext uri="{FF2B5EF4-FFF2-40B4-BE49-F238E27FC236}">
                <a16:creationId xmlns:a16="http://schemas.microsoft.com/office/drawing/2014/main" id="{7611A43E-9BB1-4BFC-9224-F0B84E8EA746}"/>
              </a:ext>
            </a:extLst>
          </p:cNvPr>
          <p:cNvSpPr txBox="1">
            <a:spLocks noChangeArrowheads="1"/>
          </p:cNvSpPr>
          <p:nvPr/>
        </p:nvSpPr>
        <p:spPr bwMode="auto">
          <a:xfrm>
            <a:off x="240926" y="1254870"/>
            <a:ext cx="9248578" cy="316980"/>
          </a:xfrm>
          <a:prstGeom prst="rect">
            <a:avLst/>
          </a:prstGeom>
          <a:noFill/>
          <a:ln>
            <a:noFill/>
          </a:ln>
        </p:spPr>
        <p:txBody>
          <a:bodyPr wrap="square" lIns="108000" tIns="0" rIns="108000" bIns="0" anchor="t" anchorCtr="0">
            <a:noAutofit/>
          </a:bodyPr>
          <a:lstStyle/>
          <a:p>
            <a:pPr marL="180975" indent="-180975" algn="just">
              <a:lnSpc>
                <a:spcPts val="2000"/>
              </a:lnSpc>
              <a:buFont typeface="Wingdings" panose="05000000000000000000" pitchFamily="2" charset="2"/>
              <a:buChar char="Ø"/>
            </a:pPr>
            <a:r>
              <a:rPr lang="ja-JP" altLang="en-US" sz="1500" spc="-90" dirty="0">
                <a:latin typeface="メイリオ" panose="020B0604030504040204" pitchFamily="50" charset="-128"/>
                <a:ea typeface="メイリオ" panose="020B0604030504040204" pitchFamily="50" charset="-128"/>
                <a:cs typeface="メイリオ" panose="020B0604030504040204" pitchFamily="50" charset="-128"/>
              </a:rPr>
              <a:t>　健全な食生活を脅かしかねない</a:t>
            </a:r>
            <a:r>
              <a:rPr lang="ja-JP" altLang="en-US" sz="1500" b="1" u="sng" spc="-90" dirty="0">
                <a:latin typeface="メイリオ" panose="020B0604030504040204" pitchFamily="50" charset="-128"/>
                <a:ea typeface="メイリオ" panose="020B0604030504040204" pitchFamily="50" charset="-128"/>
                <a:cs typeface="メイリオ" panose="020B0604030504040204" pitchFamily="50" charset="-128"/>
              </a:rPr>
              <a:t>地球環境問題に直面</a:t>
            </a:r>
            <a:r>
              <a:rPr lang="ja-JP" altLang="en-US" sz="1500" spc="-90" dirty="0">
                <a:latin typeface="メイリオ" panose="020B0604030504040204" pitchFamily="50" charset="-128"/>
                <a:ea typeface="メイリオ" panose="020B0604030504040204" pitchFamily="50" charset="-128"/>
                <a:cs typeface="メイリオ" panose="020B0604030504040204" pitchFamily="50" charset="-128"/>
              </a:rPr>
              <a:t>。</a:t>
            </a:r>
          </a:p>
          <a:p>
            <a:pPr marL="180975" indent="-180975" algn="just">
              <a:lnSpc>
                <a:spcPts val="2000"/>
              </a:lnSpc>
              <a:buFont typeface="Wingdings" panose="05000000000000000000" pitchFamily="2" charset="2"/>
              <a:buChar char="Ø"/>
            </a:pPr>
            <a:r>
              <a:rPr lang="ja-JP" altLang="en-US" sz="1500" spc="-90" dirty="0">
                <a:latin typeface="メイリオ" panose="020B0604030504040204" pitchFamily="50" charset="-128"/>
                <a:ea typeface="メイリオ" panose="020B0604030504040204" pitchFamily="50" charset="-128"/>
                <a:cs typeface="メイリオ" panose="020B0604030504040204" pitchFamily="50" charset="-128"/>
              </a:rPr>
              <a:t>　気候変動に関する政府間パネル（</a:t>
            </a:r>
            <a:r>
              <a:rPr lang="en-US" altLang="ja-JP" sz="1500" spc="-90" dirty="0">
                <a:latin typeface="メイリオ" panose="020B0604030504040204" pitchFamily="50" charset="-128"/>
                <a:ea typeface="メイリオ" panose="020B0604030504040204" pitchFamily="50" charset="-128"/>
                <a:cs typeface="メイリオ" panose="020B0604030504040204" pitchFamily="50" charset="-128"/>
              </a:rPr>
              <a:t>IPCC</a:t>
            </a:r>
            <a:r>
              <a:rPr lang="ja-JP" altLang="en-US" sz="1500" spc="-90" dirty="0">
                <a:latin typeface="メイリオ" panose="020B0604030504040204" pitchFamily="50" charset="-128"/>
                <a:ea typeface="メイリオ" panose="020B0604030504040204" pitchFamily="50" charset="-128"/>
                <a:cs typeface="メイリオ" panose="020B0604030504040204" pitchFamily="50" charset="-128"/>
              </a:rPr>
              <a:t>）は、「人間の影響が大気、海洋及び陸域を温暖化させてきたことには疑う余地がない。」と評価。</a:t>
            </a:r>
            <a:endParaRPr lang="en-US" altLang="ja-JP" sz="1500" spc="-90" dirty="0">
              <a:latin typeface="メイリオ" panose="020B0604030504040204" pitchFamily="50" charset="-128"/>
              <a:ea typeface="メイリオ" panose="020B0604030504040204" pitchFamily="50" charset="-128"/>
              <a:cs typeface="メイリオ" panose="020B0604030504040204" pitchFamily="50" charset="-128"/>
            </a:endParaRPr>
          </a:p>
          <a:p>
            <a:pPr marL="180975" indent="-180975" algn="just">
              <a:lnSpc>
                <a:spcPts val="2000"/>
              </a:lnSpc>
              <a:buFont typeface="Wingdings" panose="05000000000000000000" pitchFamily="2" charset="2"/>
              <a:buChar char="Ø"/>
            </a:pPr>
            <a:r>
              <a:rPr lang="ja-JP" altLang="en-US" sz="1500" spc="-90" dirty="0">
                <a:latin typeface="メイリオ" panose="020B0604030504040204" pitchFamily="50" charset="-128"/>
                <a:ea typeface="メイリオ" panose="020B0604030504040204" pitchFamily="50" charset="-128"/>
                <a:cs typeface="メイリオ" panose="020B0604030504040204" pitchFamily="50" charset="-128"/>
              </a:rPr>
              <a:t>　日本の温室効果ガス排出量（消費ベース）全体の約</a:t>
            </a:r>
            <a:r>
              <a:rPr lang="en-US" altLang="ja-JP" sz="1500" spc="-90" dirty="0">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500" spc="-90" dirty="0">
                <a:latin typeface="メイリオ" panose="020B0604030504040204" pitchFamily="50" charset="-128"/>
                <a:ea typeface="メイリオ" panose="020B0604030504040204" pitchFamily="50" charset="-128"/>
                <a:cs typeface="メイリオ" panose="020B0604030504040204" pitchFamily="50" charset="-128"/>
              </a:rPr>
              <a:t>割が食によるものという報告もある。</a:t>
            </a:r>
            <a:endParaRPr lang="en-US" altLang="ja-JP" sz="15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正方形/長方形 17">
            <a:extLst>
              <a:ext uri="{FF2B5EF4-FFF2-40B4-BE49-F238E27FC236}">
                <a16:creationId xmlns:a16="http://schemas.microsoft.com/office/drawing/2014/main" id="{37457453-5B6B-4611-ACF8-8B49C105E0F9}"/>
              </a:ext>
            </a:extLst>
          </p:cNvPr>
          <p:cNvSpPr/>
          <p:nvPr/>
        </p:nvSpPr>
        <p:spPr>
          <a:xfrm>
            <a:off x="109814" y="645445"/>
            <a:ext cx="103859" cy="368365"/>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9" name="タイトル 1">
            <a:extLst>
              <a:ext uri="{FF2B5EF4-FFF2-40B4-BE49-F238E27FC236}">
                <a16:creationId xmlns:a16="http://schemas.microsoft.com/office/drawing/2014/main" id="{827A77A3-BBF0-40BF-9364-CC02E8DB6143}"/>
              </a:ext>
            </a:extLst>
          </p:cNvPr>
          <p:cNvSpPr txBox="1">
            <a:spLocks/>
          </p:cNvSpPr>
          <p:nvPr/>
        </p:nvSpPr>
        <p:spPr>
          <a:xfrm>
            <a:off x="0" y="-1"/>
            <a:ext cx="9906000" cy="554579"/>
          </a:xfrm>
          <a:prstGeom prst="rect">
            <a:avLst/>
          </a:prstGeom>
          <a:solidFill>
            <a:srgbClr val="B2D88A"/>
          </a:solidFill>
          <a:ln>
            <a:noFill/>
          </a:ln>
        </p:spPr>
        <p:txBody>
          <a:bodyPr vert="horz" lIns="72000" tIns="45720" rIns="72000" bIns="0" rtlCol="0" anchor="b"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r">
              <a:defRPr/>
            </a:pPr>
            <a:r>
              <a:rPr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cs typeface="メイリオ" panose="020B0604030504040204" pitchFamily="50" charset="-128"/>
              </a:rPr>
              <a:t>第１部　特集　食と環境の調和</a:t>
            </a:r>
          </a:p>
        </p:txBody>
      </p:sp>
      <p:sp>
        <p:nvSpPr>
          <p:cNvPr id="22" name="テキスト ボックス 21">
            <a:extLst>
              <a:ext uri="{FF2B5EF4-FFF2-40B4-BE49-F238E27FC236}">
                <a16:creationId xmlns:a16="http://schemas.microsoft.com/office/drawing/2014/main" id="{18E4021D-6773-42C7-B215-AB36A12A4731}"/>
              </a:ext>
            </a:extLst>
          </p:cNvPr>
          <p:cNvSpPr txBox="1"/>
          <p:nvPr/>
        </p:nvSpPr>
        <p:spPr>
          <a:xfrm>
            <a:off x="1628987" y="2543116"/>
            <a:ext cx="6696744" cy="338554"/>
          </a:xfrm>
          <a:prstGeom prst="rect">
            <a:avLst/>
          </a:prstGeom>
          <a:noFill/>
        </p:spPr>
        <p:txBody>
          <a:bodyPr wrap="square" rtlCol="0">
            <a:spAutoFit/>
          </a:bodyPr>
          <a:lstStyle/>
          <a:p>
            <a:pPr algn="ctr"/>
            <a:r>
              <a:rPr kumimoji="1" lang="ja-JP" altLang="en-US" sz="1600" b="1" dirty="0">
                <a:latin typeface="メイリオ" panose="020B0604030504040204" pitchFamily="50" charset="-128"/>
                <a:ea typeface="メイリオ" panose="020B0604030504040204" pitchFamily="50" charset="-128"/>
              </a:rPr>
              <a:t>消費ベースでの日本のライフサイクル温室効果ガス排出量</a:t>
            </a:r>
          </a:p>
        </p:txBody>
      </p:sp>
      <p:sp>
        <p:nvSpPr>
          <p:cNvPr id="27" name="テキスト ボックス 26">
            <a:extLst>
              <a:ext uri="{FF2B5EF4-FFF2-40B4-BE49-F238E27FC236}">
                <a16:creationId xmlns:a16="http://schemas.microsoft.com/office/drawing/2014/main" id="{251B7E80-5DA1-4D61-9A13-1DB16830C457}"/>
              </a:ext>
            </a:extLst>
          </p:cNvPr>
          <p:cNvSpPr txBox="1"/>
          <p:nvPr/>
        </p:nvSpPr>
        <p:spPr>
          <a:xfrm>
            <a:off x="920552" y="5996226"/>
            <a:ext cx="9325036" cy="784830"/>
          </a:xfrm>
          <a:prstGeom prst="rect">
            <a:avLst/>
          </a:prstGeom>
          <a:noFill/>
        </p:spPr>
        <p:txBody>
          <a:bodyPr wrap="square" rtlCol="0">
            <a:spAutoFit/>
          </a:bodyPr>
          <a:lstStyle/>
          <a:p>
            <a:r>
              <a:rPr kumimoji="1" lang="ja-JP" altLang="en-US" sz="900" dirty="0">
                <a:latin typeface="メイリオ" panose="020B0604030504040204" pitchFamily="50" charset="-128"/>
                <a:ea typeface="メイリオ" panose="020B0604030504040204" pitchFamily="50" charset="-128"/>
              </a:rPr>
              <a:t>資料： 南斉規介（</a:t>
            </a:r>
            <a:r>
              <a:rPr kumimoji="1" lang="en-US" altLang="ja-JP" sz="900" dirty="0">
                <a:latin typeface="メイリオ" panose="020B0604030504040204" pitchFamily="50" charset="-128"/>
                <a:ea typeface="メイリオ" panose="020B0604030504040204" pitchFamily="50" charset="-128"/>
              </a:rPr>
              <a:t>2019</a:t>
            </a:r>
            <a:r>
              <a:rPr kumimoji="1" lang="ja-JP" altLang="en-US" sz="900" dirty="0">
                <a:latin typeface="メイリオ" panose="020B0604030504040204" pitchFamily="50" charset="-128"/>
                <a:ea typeface="メイリオ" panose="020B0604030504040204" pitchFamily="50" charset="-128"/>
              </a:rPr>
              <a:t>）産業連関表による環境負荷原単位データブック（</a:t>
            </a:r>
            <a:r>
              <a:rPr kumimoji="1" lang="en-US" altLang="ja-JP" sz="900" dirty="0">
                <a:latin typeface="メイリオ" panose="020B0604030504040204" pitchFamily="50" charset="-128"/>
                <a:ea typeface="メイリオ" panose="020B0604030504040204" pitchFamily="50" charset="-128"/>
              </a:rPr>
              <a:t>3EID</a:t>
            </a:r>
            <a:r>
              <a:rPr kumimoji="1" lang="ja-JP" altLang="en-US" sz="900" dirty="0">
                <a:latin typeface="メイリオ" panose="020B0604030504040204" pitchFamily="50" charset="-128"/>
                <a:ea typeface="メイリオ" panose="020B0604030504040204" pitchFamily="50" charset="-128"/>
              </a:rPr>
              <a:t>）（国立環境研究所）、</a:t>
            </a:r>
            <a:r>
              <a:rPr kumimoji="1" lang="en-US" altLang="ja-JP" sz="900" dirty="0" err="1">
                <a:latin typeface="メイリオ" panose="020B0604030504040204" pitchFamily="50" charset="-128"/>
                <a:ea typeface="メイリオ" panose="020B0604030504040204" pitchFamily="50" charset="-128"/>
              </a:rPr>
              <a:t>Nansai</a:t>
            </a:r>
            <a:r>
              <a:rPr kumimoji="1" lang="en-US" altLang="ja-JP" sz="900" dirty="0">
                <a:latin typeface="メイリオ" panose="020B0604030504040204" pitchFamily="50" charset="-128"/>
                <a:ea typeface="メイリオ" panose="020B0604030504040204" pitchFamily="50" charset="-128"/>
              </a:rPr>
              <a:t> et al</a:t>
            </a:r>
            <a:r>
              <a:rPr kumimoji="1" lang="ja-JP" altLang="en-US" sz="900" dirty="0">
                <a:latin typeface="メイリオ" panose="020B0604030504040204" pitchFamily="50" charset="-128"/>
                <a:ea typeface="メイリオ" panose="020B0604030504040204" pitchFamily="50" charset="-128"/>
              </a:rPr>
              <a:t>（</a:t>
            </a:r>
            <a:r>
              <a:rPr kumimoji="1" lang="en-US" altLang="ja-JP" sz="900" dirty="0">
                <a:latin typeface="メイリオ" panose="020B0604030504040204" pitchFamily="50" charset="-128"/>
                <a:ea typeface="メイリオ" panose="020B0604030504040204" pitchFamily="50" charset="-128"/>
              </a:rPr>
              <a:t>. 2020</a:t>
            </a:r>
            <a:r>
              <a:rPr kumimoji="1" lang="ja-JP" altLang="en-US" sz="900" dirty="0">
                <a:latin typeface="メイリオ" panose="020B0604030504040204" pitchFamily="50" charset="-128"/>
                <a:ea typeface="メイリオ" panose="020B0604030504040204" pitchFamily="50" charset="-128"/>
              </a:rPr>
              <a:t>） </a:t>
            </a:r>
            <a:r>
              <a:rPr kumimoji="1" lang="en-US" altLang="ja-JP" sz="900" dirty="0">
                <a:latin typeface="メイリオ" panose="020B0604030504040204" pitchFamily="50" charset="-128"/>
                <a:ea typeface="メイリオ" panose="020B0604030504040204" pitchFamily="50" charset="-128"/>
              </a:rPr>
              <a:t>Resources, Conservation &amp; </a:t>
            </a:r>
          </a:p>
          <a:p>
            <a:r>
              <a:rPr lang="ja-JP" altLang="en-US" sz="900" dirty="0">
                <a:latin typeface="メイリオ" panose="020B0604030504040204" pitchFamily="50" charset="-128"/>
                <a:ea typeface="メイリオ" panose="020B0604030504040204" pitchFamily="50" charset="-128"/>
              </a:rPr>
              <a:t>　　　</a:t>
            </a:r>
            <a:r>
              <a:rPr kumimoji="1" lang="en-US" altLang="ja-JP" sz="900" dirty="0">
                <a:latin typeface="メイリオ" panose="020B0604030504040204" pitchFamily="50" charset="-128"/>
                <a:ea typeface="メイリオ" panose="020B0604030504040204" pitchFamily="50" charset="-128"/>
              </a:rPr>
              <a:t>Recycling 152 104525</a:t>
            </a:r>
            <a:r>
              <a:rPr kumimoji="1" lang="ja-JP" altLang="en-US" sz="900" dirty="0">
                <a:latin typeface="メイリオ" panose="020B0604030504040204" pitchFamily="50" charset="-128"/>
                <a:ea typeface="メイリオ" panose="020B0604030504040204" pitchFamily="50" charset="-128"/>
              </a:rPr>
              <a:t>、総務省（</a:t>
            </a:r>
            <a:r>
              <a:rPr kumimoji="1" lang="en-US" altLang="ja-JP" sz="900" dirty="0">
                <a:latin typeface="メイリオ" panose="020B0604030504040204" pitchFamily="50" charset="-128"/>
                <a:ea typeface="メイリオ" panose="020B0604030504040204" pitchFamily="50" charset="-128"/>
              </a:rPr>
              <a:t>2015</a:t>
            </a:r>
            <a:r>
              <a:rPr kumimoji="1" lang="ja-JP" altLang="en-US" sz="900" dirty="0">
                <a:latin typeface="メイリオ" panose="020B0604030504040204" pitchFamily="50" charset="-128"/>
                <a:ea typeface="メイリオ" panose="020B0604030504040204" pitchFamily="50" charset="-128"/>
              </a:rPr>
              <a:t>）平成</a:t>
            </a:r>
            <a:r>
              <a:rPr kumimoji="1" lang="en-US" altLang="ja-JP" sz="900" dirty="0">
                <a:latin typeface="メイリオ" panose="020B0604030504040204" pitchFamily="50" charset="-128"/>
                <a:ea typeface="メイリオ" panose="020B0604030504040204" pitchFamily="50" charset="-128"/>
              </a:rPr>
              <a:t>27 </a:t>
            </a:r>
            <a:r>
              <a:rPr kumimoji="1" lang="ja-JP" altLang="en-US" sz="900" dirty="0">
                <a:latin typeface="メイリオ" panose="020B0604030504040204" pitchFamily="50" charset="-128"/>
                <a:ea typeface="メイリオ" panose="020B0604030504040204" pitchFamily="50" charset="-128"/>
              </a:rPr>
              <a:t>年産業連関表に基づき国立環境研究所及び地球環境戦略研究機関（</a:t>
            </a:r>
            <a:r>
              <a:rPr kumimoji="1" lang="en-US" altLang="ja-JP" sz="900" dirty="0">
                <a:latin typeface="メイリオ" panose="020B0604030504040204" pitchFamily="50" charset="-128"/>
                <a:ea typeface="メイリオ" panose="020B0604030504040204" pitchFamily="50" charset="-128"/>
              </a:rPr>
              <a:t>IGES</a:t>
            </a:r>
            <a:r>
              <a:rPr kumimoji="1" lang="ja-JP" altLang="en-US" sz="900" dirty="0">
                <a:latin typeface="メイリオ" panose="020B0604030504040204" pitchFamily="50" charset="-128"/>
                <a:ea typeface="メイリオ" panose="020B0604030504040204" pitchFamily="50" charset="-128"/>
              </a:rPr>
              <a:t>）にて推計</a:t>
            </a:r>
          </a:p>
          <a:p>
            <a:r>
              <a:rPr kumimoji="1" lang="ja-JP" altLang="en-US" sz="900" dirty="0">
                <a:latin typeface="メイリオ" panose="020B0604030504040204" pitchFamily="50" charset="-128"/>
                <a:ea typeface="メイリオ" panose="020B0604030504040204" pitchFamily="50" charset="-128"/>
              </a:rPr>
              <a:t>注： 各項目は、我が国で消費・固定資本形成される製品・サービス毎のライフサイクル（資源の採取、素材の加工、製品の製造、流通、小売、使用、廃棄）に</a:t>
            </a:r>
            <a:endParaRPr kumimoji="1" lang="en-US" altLang="ja-JP" sz="900" dirty="0">
              <a:latin typeface="メイリオ" panose="020B0604030504040204" pitchFamily="50" charset="-128"/>
              <a:ea typeface="メイリオ" panose="020B0604030504040204" pitchFamily="50" charset="-128"/>
            </a:endParaRPr>
          </a:p>
          <a:p>
            <a:r>
              <a:rPr lang="ja-JP" altLang="en-US"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おいて生じる温室効果ガス排出量（カーボンフットプリント）を算定し、合算したもの（国内の生産ベースの直接排出量と一致しない。）。また、農業や</a:t>
            </a:r>
            <a:endParaRPr kumimoji="1" lang="en-US" altLang="ja-JP" sz="900" dirty="0">
              <a:latin typeface="メイリオ" panose="020B0604030504040204" pitchFamily="50" charset="-128"/>
              <a:ea typeface="メイリオ" panose="020B0604030504040204" pitchFamily="50" charset="-128"/>
            </a:endParaRPr>
          </a:p>
          <a:p>
            <a:r>
              <a:rPr lang="ja-JP" altLang="en-US"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森林による吸収分は含まれていない。</a:t>
            </a:r>
          </a:p>
        </p:txBody>
      </p:sp>
      <p:pic>
        <p:nvPicPr>
          <p:cNvPr id="3" name="図 2">
            <a:extLst>
              <a:ext uri="{FF2B5EF4-FFF2-40B4-BE49-F238E27FC236}">
                <a16:creationId xmlns:a16="http://schemas.microsoft.com/office/drawing/2014/main" id="{00B16483-5663-4437-B60F-434ED9E61F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35627" y="2795554"/>
            <a:ext cx="5811801" cy="3123728"/>
          </a:xfrm>
          <a:prstGeom prst="rect">
            <a:avLst/>
          </a:prstGeom>
        </p:spPr>
      </p:pic>
    </p:spTree>
    <p:extLst>
      <p:ext uri="{BB962C8B-B14F-4D97-AF65-F5344CB8AC3E}">
        <p14:creationId xmlns:p14="http://schemas.microsoft.com/office/powerpoint/2010/main" val="2661219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テキスト ボックス 29"/>
          <p:cNvSpPr txBox="1"/>
          <p:nvPr/>
        </p:nvSpPr>
        <p:spPr>
          <a:xfrm>
            <a:off x="-27386" y="6704112"/>
            <a:ext cx="9933386" cy="153888"/>
          </a:xfrm>
          <a:prstGeom prst="rect">
            <a:avLst/>
          </a:prstGeom>
          <a:noFill/>
        </p:spPr>
        <p:txBody>
          <a:bodyPr wrap="square" lIns="36000" tIns="0" rIns="36000" bIns="0" rtlCol="0">
            <a:spAutoFit/>
          </a:bodyPr>
          <a:lstStyle/>
          <a:p>
            <a:pPr algn="ctr"/>
            <a:fld id="{010CC139-477F-4CF9-9804-15B7DAE6D0D9}" type="slidenum">
              <a:rPr lang="en-US" altLang="ja-JP" sz="1000" smtClean="0">
                <a:solidFill>
                  <a:prstClr val="black"/>
                </a:solidFill>
                <a:latin typeface="ＭＳ 明朝" panose="02020609040205080304" pitchFamily="17" charset="-128"/>
                <a:ea typeface="ＭＳ 明朝" panose="02020609040205080304" pitchFamily="17" charset="-128"/>
              </a:rPr>
              <a:pPr algn="ctr"/>
              <a:t>12</a:t>
            </a:fld>
            <a:endParaRPr lang="ja-JP" altLang="en-US" sz="1000" dirty="0">
              <a:solidFill>
                <a:prstClr val="black"/>
              </a:solidFill>
              <a:latin typeface="ＭＳ 明朝" panose="02020609040205080304" pitchFamily="17" charset="-128"/>
              <a:ea typeface="ＭＳ 明朝" panose="02020609040205080304" pitchFamily="17" charset="-128"/>
            </a:endParaRPr>
          </a:p>
        </p:txBody>
      </p:sp>
      <p:sp>
        <p:nvSpPr>
          <p:cNvPr id="20" name="テキスト ボックス 19">
            <a:extLst>
              <a:ext uri="{FF2B5EF4-FFF2-40B4-BE49-F238E27FC236}">
                <a16:creationId xmlns:a16="http://schemas.microsoft.com/office/drawing/2014/main" id="{00DDF240-52FF-48EA-9CF1-98A8ABEDD545}"/>
              </a:ext>
            </a:extLst>
          </p:cNvPr>
          <p:cNvSpPr txBox="1"/>
          <p:nvPr/>
        </p:nvSpPr>
        <p:spPr>
          <a:xfrm>
            <a:off x="182043" y="620688"/>
            <a:ext cx="9718970" cy="380480"/>
          </a:xfrm>
          <a:prstGeom prst="rect">
            <a:avLst/>
          </a:prstGeom>
          <a:noFill/>
          <a:ln>
            <a:noFill/>
          </a:ln>
        </p:spPr>
        <p:txBody>
          <a:bodyPr wrap="square" lIns="72000" tIns="36000" rIns="72000" bIns="36000" rtlCol="0">
            <a:spAutoFit/>
          </a:bodyPr>
          <a:lstStyle/>
          <a:p>
            <a:pPr marL="261938" indent="-261938"/>
            <a:r>
              <a:rPr lang="ja-JP" altLang="en-US" sz="2000" b="1" dirty="0">
                <a:solidFill>
                  <a:srgbClr val="00B050"/>
                </a:solidFill>
                <a:latin typeface="ＭＳ ゴシック" pitchFamily="49" charset="-128"/>
                <a:ea typeface="ＭＳ ゴシック" pitchFamily="49" charset="-128"/>
              </a:rPr>
              <a:t>１．食生活と環境との関連　</a:t>
            </a:r>
          </a:p>
        </p:txBody>
      </p:sp>
      <p:cxnSp>
        <p:nvCxnSpPr>
          <p:cNvPr id="23" name="直線コネクタ 22">
            <a:extLst>
              <a:ext uri="{FF2B5EF4-FFF2-40B4-BE49-F238E27FC236}">
                <a16:creationId xmlns:a16="http://schemas.microsoft.com/office/drawing/2014/main" id="{00E715CA-E20C-42F5-A859-EF15CA078503}"/>
              </a:ext>
            </a:extLst>
          </p:cNvPr>
          <p:cNvCxnSpPr>
            <a:cxnSpLocks/>
          </p:cNvCxnSpPr>
          <p:nvPr/>
        </p:nvCxnSpPr>
        <p:spPr>
          <a:xfrm>
            <a:off x="103309" y="1019331"/>
            <a:ext cx="8394240" cy="0"/>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sp>
        <p:nvSpPr>
          <p:cNvPr id="28" name="角丸四角形 30">
            <a:extLst>
              <a:ext uri="{FF2B5EF4-FFF2-40B4-BE49-F238E27FC236}">
                <a16:creationId xmlns:a16="http://schemas.microsoft.com/office/drawing/2014/main" id="{3255BA79-B680-4C17-9E52-07C557378B1D}"/>
              </a:ext>
            </a:extLst>
          </p:cNvPr>
          <p:cNvSpPr/>
          <p:nvPr/>
        </p:nvSpPr>
        <p:spPr>
          <a:xfrm>
            <a:off x="237465" y="1124742"/>
            <a:ext cx="9479789" cy="1224133"/>
          </a:xfrm>
          <a:prstGeom prst="roundRect">
            <a:avLst/>
          </a:prstGeom>
          <a:solidFill>
            <a:sysClr val="window" lastClr="FFFFFF"/>
          </a:solidFill>
          <a:ln w="76200" cap="flat" cmpd="sng" algn="ctr">
            <a:solidFill>
              <a:schemeClr val="accent3"/>
            </a:solidFill>
            <a:prstDash val="sysDot"/>
          </a:ln>
          <a:effectLst/>
        </p:spPr>
        <p:txBody>
          <a:bodyPr rtlCol="0" anchor="ctr"/>
          <a:lstStyle/>
          <a:p>
            <a:pPr algn="ctr">
              <a:defRPr/>
            </a:pPr>
            <a:endParaRPr kumimoji="0" lang="ja-JP" altLang="en-US" kern="0" dirty="0">
              <a:solidFill>
                <a:srgbClr val="FF5050"/>
              </a:solidFill>
            </a:endParaRPr>
          </a:p>
        </p:txBody>
      </p:sp>
      <p:sp>
        <p:nvSpPr>
          <p:cNvPr id="29" name="テキスト ボックス 24">
            <a:extLst>
              <a:ext uri="{FF2B5EF4-FFF2-40B4-BE49-F238E27FC236}">
                <a16:creationId xmlns:a16="http://schemas.microsoft.com/office/drawing/2014/main" id="{7611A43E-9BB1-4BFC-9224-F0B84E8EA746}"/>
              </a:ext>
            </a:extLst>
          </p:cNvPr>
          <p:cNvSpPr txBox="1">
            <a:spLocks noChangeArrowheads="1"/>
          </p:cNvSpPr>
          <p:nvPr/>
        </p:nvSpPr>
        <p:spPr bwMode="auto">
          <a:xfrm>
            <a:off x="240926" y="1340768"/>
            <a:ext cx="9248578" cy="877986"/>
          </a:xfrm>
          <a:prstGeom prst="rect">
            <a:avLst/>
          </a:prstGeom>
          <a:noFill/>
          <a:ln>
            <a:noFill/>
          </a:ln>
        </p:spPr>
        <p:txBody>
          <a:bodyPr wrap="square" lIns="108000" tIns="0" rIns="108000" bIns="0" anchor="t" anchorCtr="0">
            <a:noAutofit/>
          </a:bodyPr>
          <a:lstStyle/>
          <a:p>
            <a:pPr marL="180975" indent="-180975" algn="just">
              <a:lnSpc>
                <a:spcPts val="2000"/>
              </a:lnSpc>
              <a:buFont typeface="Wingdings" panose="05000000000000000000" pitchFamily="2" charset="2"/>
              <a:buChar char="Ø"/>
            </a:pPr>
            <a:r>
              <a:rPr lang="ja-JP" altLang="en-US" sz="1500" spc="-90" dirty="0">
                <a:latin typeface="メイリオ" panose="020B0604030504040204" pitchFamily="50" charset="-128"/>
                <a:ea typeface="メイリオ" panose="020B0604030504040204" pitchFamily="50" charset="-128"/>
                <a:cs typeface="メイリオ" panose="020B0604030504040204" pitchFamily="50" charset="-128"/>
              </a:rPr>
              <a:t>　国民が</a:t>
            </a:r>
            <a:r>
              <a:rPr lang="ja-JP" altLang="en-US" sz="1500" b="1" u="sng" spc="-90" dirty="0">
                <a:latin typeface="メイリオ" panose="020B0604030504040204" pitchFamily="50" charset="-128"/>
                <a:ea typeface="メイリオ" panose="020B0604030504040204" pitchFamily="50" charset="-128"/>
                <a:cs typeface="メイリオ" panose="020B0604030504040204" pitchFamily="50" charset="-128"/>
              </a:rPr>
              <a:t>健全な食生活を送るための基盤</a:t>
            </a:r>
            <a:r>
              <a:rPr lang="ja-JP" altLang="en-US" sz="1500" spc="-90" dirty="0">
                <a:latin typeface="メイリオ" panose="020B0604030504040204" pitchFamily="50" charset="-128"/>
                <a:ea typeface="メイリオ" panose="020B0604030504040204" pitchFamily="50" charset="-128"/>
                <a:cs typeface="メイリオ" panose="020B0604030504040204" pitchFamily="50" charset="-128"/>
              </a:rPr>
              <a:t>として、</a:t>
            </a:r>
            <a:r>
              <a:rPr lang="ja-JP" altLang="en-US" sz="1500" b="1" u="sng" spc="-90" dirty="0">
                <a:latin typeface="メイリオ" panose="020B0604030504040204" pitchFamily="50" charset="-128"/>
                <a:ea typeface="メイリオ" panose="020B0604030504040204" pitchFamily="50" charset="-128"/>
                <a:cs typeface="メイリオ" panose="020B0604030504040204" pitchFamily="50" charset="-128"/>
              </a:rPr>
              <a:t>持続可能な環境は不可欠</a:t>
            </a:r>
            <a:r>
              <a:rPr lang="ja-JP" altLang="en-US" sz="1500" spc="-90" dirty="0">
                <a:latin typeface="メイリオ" panose="020B0604030504040204" pitchFamily="50" charset="-128"/>
                <a:ea typeface="メイリオ" panose="020B0604030504040204" pitchFamily="50" charset="-128"/>
                <a:cs typeface="メイリオ" panose="020B0604030504040204" pitchFamily="50" charset="-128"/>
              </a:rPr>
              <a:t>。</a:t>
            </a:r>
          </a:p>
          <a:p>
            <a:pPr marL="180975" indent="-180975" algn="just">
              <a:lnSpc>
                <a:spcPts val="2000"/>
              </a:lnSpc>
              <a:buFont typeface="Wingdings" panose="05000000000000000000" pitchFamily="2" charset="2"/>
              <a:buChar char="Ø"/>
            </a:pPr>
            <a:r>
              <a:rPr lang="ja-JP" altLang="en-US" sz="1500" spc="-9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500" b="1" u="sng" spc="-90" dirty="0">
                <a:latin typeface="メイリオ" panose="020B0604030504040204" pitchFamily="50" charset="-128"/>
                <a:ea typeface="メイリオ" panose="020B0604030504040204" pitchFamily="50" charset="-128"/>
                <a:cs typeface="メイリオ" panose="020B0604030504040204" pitchFamily="50" charset="-128"/>
              </a:rPr>
              <a:t>「第</a:t>
            </a:r>
            <a:r>
              <a:rPr lang="en-US" altLang="ja-JP" sz="1500" b="1" u="sng" spc="-90" dirty="0">
                <a:latin typeface="メイリオ" panose="020B0604030504040204" pitchFamily="50" charset="-128"/>
                <a:ea typeface="メイリオ" panose="020B0604030504040204" pitchFamily="50" charset="-128"/>
                <a:cs typeface="メイリオ" panose="020B0604030504040204" pitchFamily="50" charset="-128"/>
              </a:rPr>
              <a:t>4</a:t>
            </a:r>
            <a:r>
              <a:rPr lang="ja-JP" altLang="en-US" sz="1500" b="1" u="sng" spc="-90" dirty="0">
                <a:latin typeface="メイリオ" panose="020B0604030504040204" pitchFamily="50" charset="-128"/>
                <a:ea typeface="メイリオ" panose="020B0604030504040204" pitchFamily="50" charset="-128"/>
                <a:cs typeface="メイリオ" panose="020B0604030504040204" pitchFamily="50" charset="-128"/>
              </a:rPr>
              <a:t>次食育推進基本計画」</a:t>
            </a:r>
            <a:r>
              <a:rPr lang="ja-JP" altLang="en-US" sz="1500" spc="-90" dirty="0">
                <a:latin typeface="メイリオ" panose="020B0604030504040204" pitchFamily="50" charset="-128"/>
                <a:ea typeface="メイリオ" panose="020B0604030504040204" pitchFamily="50" charset="-128"/>
                <a:cs typeface="メイリオ" panose="020B0604030504040204" pitchFamily="50" charset="-128"/>
              </a:rPr>
              <a:t>では、</a:t>
            </a:r>
            <a:r>
              <a:rPr lang="ja-JP" altLang="en-US" sz="1500" b="1" u="sng" spc="-90" dirty="0">
                <a:latin typeface="メイリオ" panose="020B0604030504040204" pitchFamily="50" charset="-128"/>
                <a:ea typeface="メイリオ" panose="020B0604030504040204" pitchFamily="50" charset="-128"/>
                <a:cs typeface="メイリオ" panose="020B0604030504040204" pitchFamily="50" charset="-128"/>
              </a:rPr>
              <a:t>「持続可能な食を支える食育の推進」が重点事項</a:t>
            </a:r>
            <a:r>
              <a:rPr lang="ja-JP" altLang="en-US" sz="1500" spc="-90" dirty="0">
                <a:latin typeface="メイリオ" panose="020B0604030504040204" pitchFamily="50" charset="-128"/>
                <a:ea typeface="メイリオ" panose="020B0604030504040204" pitchFamily="50" charset="-128"/>
                <a:cs typeface="メイリオ" panose="020B0604030504040204" pitchFamily="50" charset="-128"/>
              </a:rPr>
              <a:t>の一つに。</a:t>
            </a:r>
            <a:r>
              <a:rPr lang="ja-JP" altLang="en-US" sz="1500" b="1" u="sng" spc="-90" dirty="0">
                <a:latin typeface="メイリオ" panose="020B0604030504040204" pitchFamily="50" charset="-128"/>
                <a:ea typeface="メイリオ" panose="020B0604030504040204" pitchFamily="50" charset="-128"/>
                <a:cs typeface="メイリオ" panose="020B0604030504040204" pitchFamily="50" charset="-128"/>
              </a:rPr>
              <a:t>「みどりの食料システム戦略」</a:t>
            </a:r>
            <a:r>
              <a:rPr lang="ja-JP" altLang="en-US" sz="1500" spc="-90" dirty="0">
                <a:latin typeface="メイリオ" panose="020B0604030504040204" pitchFamily="50" charset="-128"/>
                <a:ea typeface="メイリオ" panose="020B0604030504040204" pitchFamily="50" charset="-128"/>
                <a:cs typeface="メイリオ" panose="020B0604030504040204" pitchFamily="50" charset="-128"/>
              </a:rPr>
              <a:t>においても、</a:t>
            </a:r>
            <a:r>
              <a:rPr lang="ja-JP" altLang="en-US" sz="1500" b="1" u="sng" spc="-90" dirty="0">
                <a:latin typeface="メイリオ" panose="020B0604030504040204" pitchFamily="50" charset="-128"/>
                <a:ea typeface="メイリオ" panose="020B0604030504040204" pitchFamily="50" charset="-128"/>
                <a:cs typeface="メイリオ" panose="020B0604030504040204" pitchFamily="50" charset="-128"/>
              </a:rPr>
              <a:t>消費</a:t>
            </a:r>
            <a:r>
              <a:rPr lang="ja-JP" altLang="en-US" sz="1500" spc="-90" dirty="0">
                <a:latin typeface="メイリオ" panose="020B0604030504040204" pitchFamily="50" charset="-128"/>
                <a:ea typeface="メイリオ" panose="020B0604030504040204" pitchFamily="50" charset="-128"/>
                <a:cs typeface="メイリオ" panose="020B0604030504040204" pitchFamily="50" charset="-128"/>
              </a:rPr>
              <a:t>段階の具体的な取組の一つとして食育の推進を位置付け。</a:t>
            </a:r>
            <a:endParaRPr lang="en-US" altLang="ja-JP" sz="15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正方形/長方形 17">
            <a:extLst>
              <a:ext uri="{FF2B5EF4-FFF2-40B4-BE49-F238E27FC236}">
                <a16:creationId xmlns:a16="http://schemas.microsoft.com/office/drawing/2014/main" id="{37457453-5B6B-4611-ACF8-8B49C105E0F9}"/>
              </a:ext>
            </a:extLst>
          </p:cNvPr>
          <p:cNvSpPr/>
          <p:nvPr/>
        </p:nvSpPr>
        <p:spPr>
          <a:xfrm>
            <a:off x="109814" y="645445"/>
            <a:ext cx="103859" cy="368365"/>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9" name="タイトル 1">
            <a:extLst>
              <a:ext uri="{FF2B5EF4-FFF2-40B4-BE49-F238E27FC236}">
                <a16:creationId xmlns:a16="http://schemas.microsoft.com/office/drawing/2014/main" id="{827A77A3-BBF0-40BF-9364-CC02E8DB6143}"/>
              </a:ext>
            </a:extLst>
          </p:cNvPr>
          <p:cNvSpPr txBox="1">
            <a:spLocks/>
          </p:cNvSpPr>
          <p:nvPr/>
        </p:nvSpPr>
        <p:spPr>
          <a:xfrm>
            <a:off x="0" y="-1"/>
            <a:ext cx="9906000" cy="554579"/>
          </a:xfrm>
          <a:prstGeom prst="rect">
            <a:avLst/>
          </a:prstGeom>
          <a:solidFill>
            <a:srgbClr val="B2D88A"/>
          </a:solidFill>
          <a:ln>
            <a:noFill/>
          </a:ln>
        </p:spPr>
        <p:txBody>
          <a:bodyPr vert="horz" lIns="72000" tIns="45720" rIns="72000" bIns="0" rtlCol="0" anchor="b"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r">
              <a:defRPr/>
            </a:pPr>
            <a:r>
              <a:rPr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cs typeface="メイリオ" panose="020B0604030504040204" pitchFamily="50" charset="-128"/>
              </a:rPr>
              <a:t>第１部　特集　食と環境の調和</a:t>
            </a:r>
          </a:p>
        </p:txBody>
      </p:sp>
      <p:grpSp>
        <p:nvGrpSpPr>
          <p:cNvPr id="12" name="グループ化 11">
            <a:extLst>
              <a:ext uri="{FF2B5EF4-FFF2-40B4-BE49-F238E27FC236}">
                <a16:creationId xmlns:a16="http://schemas.microsoft.com/office/drawing/2014/main" id="{2C1B0C24-0368-4B37-9DED-2143F0BF238A}"/>
              </a:ext>
            </a:extLst>
          </p:cNvPr>
          <p:cNvGrpSpPr/>
          <p:nvPr/>
        </p:nvGrpSpPr>
        <p:grpSpPr>
          <a:xfrm>
            <a:off x="99915" y="2659340"/>
            <a:ext cx="9706170" cy="3433956"/>
            <a:chOff x="76460" y="615755"/>
            <a:chExt cx="9629068" cy="5996222"/>
          </a:xfrm>
        </p:grpSpPr>
        <p:sp>
          <p:nvSpPr>
            <p:cNvPr id="13" name="正方形/長方形 12">
              <a:extLst>
                <a:ext uri="{FF2B5EF4-FFF2-40B4-BE49-F238E27FC236}">
                  <a16:creationId xmlns:a16="http://schemas.microsoft.com/office/drawing/2014/main" id="{7BF6DBA1-2D75-47C6-865E-EA31B33040E6}"/>
                </a:ext>
              </a:extLst>
            </p:cNvPr>
            <p:cNvSpPr/>
            <p:nvPr/>
          </p:nvSpPr>
          <p:spPr>
            <a:xfrm>
              <a:off x="79688" y="615755"/>
              <a:ext cx="9625840" cy="5996222"/>
            </a:xfrm>
            <a:prstGeom prst="rect">
              <a:avLst/>
            </a:prstGeom>
            <a:noFill/>
            <a:ln w="76200" cap="flat" cmpd="sng" algn="ctr">
              <a:solidFill>
                <a:srgbClr val="FFC000"/>
              </a:solidFill>
              <a:prstDash val="solid"/>
            </a:ln>
            <a:effectLst/>
          </p:spPr>
          <p:txBody>
            <a:bodyPr rtlCol="0" anchor="ctr"/>
            <a:lstStyle/>
            <a:p>
              <a:pPr algn="ctr">
                <a:defRPr/>
              </a:pPr>
              <a:endParaRPr kumimoji="0" lang="ja-JP" altLang="en-US" kern="0" dirty="0">
                <a:solidFill>
                  <a:srgbClr val="FF5050"/>
                </a:solidFill>
              </a:endParaRPr>
            </a:p>
          </p:txBody>
        </p:sp>
        <p:sp>
          <p:nvSpPr>
            <p:cNvPr id="14" name="正方形/長方形 13">
              <a:extLst>
                <a:ext uri="{FF2B5EF4-FFF2-40B4-BE49-F238E27FC236}">
                  <a16:creationId xmlns:a16="http://schemas.microsoft.com/office/drawing/2014/main" id="{4CA74904-93D0-4174-A484-4AF005303E67}"/>
                </a:ext>
              </a:extLst>
            </p:cNvPr>
            <p:cNvSpPr/>
            <p:nvPr/>
          </p:nvSpPr>
          <p:spPr>
            <a:xfrm>
              <a:off x="76460" y="615755"/>
              <a:ext cx="1132124" cy="1533100"/>
            </a:xfrm>
            <a:prstGeom prst="rect">
              <a:avLst/>
            </a:prstGeom>
            <a:solidFill>
              <a:srgbClr val="FF9933"/>
            </a:solidFill>
            <a:ln w="76200" cap="flat" cmpd="sng" algn="ctr">
              <a:solidFill>
                <a:srgbClr val="FFC000"/>
              </a:solidFill>
              <a:prstDash val="solid"/>
            </a:ln>
            <a:effectLst/>
          </p:spPr>
          <p:txBody>
            <a:bodyPr tIns="72000" rtlCol="0" anchor="ctr"/>
            <a:lstStyle/>
            <a:p>
              <a:pPr>
                <a:defRPr/>
              </a:pPr>
              <a:r>
                <a:rPr kumimoji="0" lang="ja-JP" altLang="en-US" sz="2000" b="1" kern="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コラム　</a:t>
              </a:r>
            </a:p>
          </p:txBody>
        </p:sp>
        <p:sp>
          <p:nvSpPr>
            <p:cNvPr id="15" name="正方形/長方形 14">
              <a:extLst>
                <a:ext uri="{FF2B5EF4-FFF2-40B4-BE49-F238E27FC236}">
                  <a16:creationId xmlns:a16="http://schemas.microsoft.com/office/drawing/2014/main" id="{9EC7AC72-A5FA-46C1-B29A-856E131B879B}"/>
                </a:ext>
              </a:extLst>
            </p:cNvPr>
            <p:cNvSpPr/>
            <p:nvPr/>
          </p:nvSpPr>
          <p:spPr>
            <a:xfrm>
              <a:off x="1208584" y="615755"/>
              <a:ext cx="8496944" cy="1533100"/>
            </a:xfrm>
            <a:prstGeom prst="rect">
              <a:avLst/>
            </a:prstGeom>
            <a:noFill/>
            <a:ln w="76200" cap="flat" cmpd="sng" algn="ctr">
              <a:solidFill>
                <a:srgbClr val="FFC000"/>
              </a:solidFill>
              <a:prstDash val="solid"/>
            </a:ln>
            <a:effectLst/>
          </p:spPr>
          <p:txBody>
            <a:bodyPr tIns="108000" bIns="0" rtlCol="0" anchor="ctr"/>
            <a:lstStyle/>
            <a:p>
              <a:pPr>
                <a:defRPr/>
              </a:pPr>
              <a:r>
                <a:rPr kumimoji="0" lang="ja-JP" altLang="en-US" b="1" kern="0" dirty="0">
                  <a:latin typeface="メイリオ" panose="020B0604030504040204" pitchFamily="50" charset="-128"/>
                  <a:ea typeface="メイリオ" panose="020B0604030504040204" pitchFamily="50" charset="-128"/>
                  <a:cs typeface="メイリオ" panose="020B0604030504040204" pitchFamily="50" charset="-128"/>
                </a:rPr>
                <a:t>みどりの食料システム戦略</a:t>
              </a:r>
              <a:endParaRPr kumimoji="0" lang="en-US" altLang="ja-JP" b="1" kern="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kumimoji="0" lang="ja-JP" altLang="en-US" b="1" kern="0" dirty="0">
                  <a:latin typeface="メイリオ" panose="020B0604030504040204" pitchFamily="50" charset="-128"/>
                  <a:ea typeface="メイリオ" panose="020B0604030504040204" pitchFamily="50" charset="-128"/>
                  <a:cs typeface="メイリオ" panose="020B0604030504040204" pitchFamily="50" charset="-128"/>
                </a:rPr>
                <a:t>～食料・農林水産業の生産力向上と持続性の両立をイノベーションで実現～</a:t>
              </a:r>
            </a:p>
          </p:txBody>
        </p:sp>
      </p:grpSp>
      <p:sp>
        <p:nvSpPr>
          <p:cNvPr id="17" name="テキスト ボックス 16">
            <a:extLst>
              <a:ext uri="{FF2B5EF4-FFF2-40B4-BE49-F238E27FC236}">
                <a16:creationId xmlns:a16="http://schemas.microsoft.com/office/drawing/2014/main" id="{26EB60C2-2FCB-4651-8524-7380504C3EFC}"/>
              </a:ext>
            </a:extLst>
          </p:cNvPr>
          <p:cNvSpPr txBox="1"/>
          <p:nvPr/>
        </p:nvSpPr>
        <p:spPr>
          <a:xfrm>
            <a:off x="292707" y="4120695"/>
            <a:ext cx="9145016" cy="1396536"/>
          </a:xfrm>
          <a:prstGeom prst="rect">
            <a:avLst/>
          </a:prstGeom>
          <a:noFill/>
        </p:spPr>
        <p:txBody>
          <a:bodyPr wrap="square" lIns="0" tIns="0" rIns="0" bIns="0" rtlCol="0">
            <a:spAutoFit/>
          </a:bodyPr>
          <a:lstStyle/>
          <a:p>
            <a:pPr marL="171450" indent="-171450" algn="just">
              <a:lnSpc>
                <a:spcPts val="1800"/>
              </a:lnSpc>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農林水産省では、</a:t>
            </a:r>
            <a:r>
              <a:rPr lang="en-US" altLang="ja-JP" dirty="0">
                <a:latin typeface="メイリオ" panose="020B0604030504040204" pitchFamily="50" charset="-128"/>
                <a:ea typeface="メイリオ" panose="020B0604030504040204" pitchFamily="50" charset="-128"/>
                <a:cs typeface="メイリオ" panose="020B0604030504040204" pitchFamily="50" charset="-128"/>
              </a:rPr>
              <a:t>2021</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dirty="0">
                <a:latin typeface="メイリオ" panose="020B0604030504040204" pitchFamily="50" charset="-128"/>
                <a:ea typeface="メイリオ" panose="020B0604030504040204" pitchFamily="50" charset="-128"/>
                <a:cs typeface="メイリオ" panose="020B0604030504040204" pitchFamily="50" charset="-128"/>
              </a:rPr>
              <a:t>5</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月に「みどりの食料システム戦略」を策定し、持続可能な食料システムの構築に向け、調達、生産、加工・流通、消費の各段階の取組とカーボンニュートラル等の環境負荷軽減のイノベーションを推進。</a:t>
            </a:r>
          </a:p>
          <a:p>
            <a:pPr marL="171450" indent="-171450" algn="just">
              <a:lnSpc>
                <a:spcPts val="1800"/>
              </a:lnSpc>
              <a:buFont typeface="Wingdings" panose="05000000000000000000" pitchFamily="2" charset="2"/>
              <a:buChar char="Ø"/>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gn="just">
              <a:lnSpc>
                <a:spcPts val="1800"/>
              </a:lnSpc>
              <a:buFont typeface="Wingdings" panose="05000000000000000000" pitchFamily="2" charset="2"/>
              <a:buChar char="Ø"/>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　革新的な技術・生産体系の社会実装が進むことにより、持続可能な食料システムが構築され、将来にわたり安心して暮らせる地球環境の継承につながること等が期待。</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409670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テキスト ボックス 29"/>
          <p:cNvSpPr txBox="1"/>
          <p:nvPr/>
        </p:nvSpPr>
        <p:spPr>
          <a:xfrm>
            <a:off x="-27386" y="6704112"/>
            <a:ext cx="9933386" cy="153888"/>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10CC139-477F-4CF9-9804-15B7DAE6D0D9}" type="slidenum">
              <a:rPr kumimoji="1" lang="en-US" altLang="ja-JP" sz="1000" b="0" i="0" u="none" strike="noStrike" kern="1200" cap="none" spc="0" normalizeH="0" baseline="0" noProof="0" smtClean="0">
                <a:ln>
                  <a:noFill/>
                </a:ln>
                <a:solidFill>
                  <a:prstClr val="black"/>
                </a:solidFill>
                <a:effectLst/>
                <a:uLnTx/>
                <a:uFillTx/>
                <a:latin typeface="ＭＳ 明朝" panose="02020609040205080304" pitchFamily="17" charset="-128"/>
                <a:ea typeface="ＭＳ 明朝" panose="02020609040205080304" pitchFamily="17" charset="-128"/>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1" lang="ja-JP" altLang="en-US" sz="1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
        <p:nvSpPr>
          <p:cNvPr id="20" name="テキスト ボックス 19">
            <a:extLst>
              <a:ext uri="{FF2B5EF4-FFF2-40B4-BE49-F238E27FC236}">
                <a16:creationId xmlns:a16="http://schemas.microsoft.com/office/drawing/2014/main" id="{00DDF240-52FF-48EA-9CF1-98A8ABEDD545}"/>
              </a:ext>
            </a:extLst>
          </p:cNvPr>
          <p:cNvSpPr txBox="1"/>
          <p:nvPr/>
        </p:nvSpPr>
        <p:spPr>
          <a:xfrm>
            <a:off x="182043" y="620688"/>
            <a:ext cx="9718970" cy="380480"/>
          </a:xfrm>
          <a:prstGeom prst="rect">
            <a:avLst/>
          </a:prstGeom>
          <a:noFill/>
          <a:ln>
            <a:noFill/>
          </a:ln>
        </p:spPr>
        <p:txBody>
          <a:bodyPr wrap="square" lIns="72000" tIns="36000" rIns="72000" bIns="36000" rtlCol="0">
            <a:spAutoFit/>
          </a:bodyPr>
          <a:lstStyle/>
          <a:p>
            <a:pPr marL="261938" marR="0" lvl="0" indent="-261938"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00B050"/>
                </a:solidFill>
                <a:latin typeface="ＭＳ ゴシック" pitchFamily="49" charset="-128"/>
                <a:ea typeface="ＭＳ ゴシック" pitchFamily="49" charset="-128"/>
              </a:rPr>
              <a:t>２</a:t>
            </a:r>
            <a:r>
              <a:rPr kumimoji="1" lang="ja-JP" altLang="en-US" sz="2000" b="1" i="0" u="none" strike="noStrike" kern="1200" cap="none" spc="0" normalizeH="0" baseline="0" noProof="0" dirty="0">
                <a:ln>
                  <a:noFill/>
                </a:ln>
                <a:solidFill>
                  <a:srgbClr val="00B050"/>
                </a:solidFill>
                <a:effectLst/>
                <a:uLnTx/>
                <a:uFillTx/>
                <a:latin typeface="ＭＳ ゴシック" pitchFamily="49" charset="-128"/>
                <a:ea typeface="ＭＳ ゴシック" pitchFamily="49" charset="-128"/>
                <a:cs typeface="+mn-cs"/>
              </a:rPr>
              <a:t>．地球環境問題に対する国民の関心</a:t>
            </a:r>
          </a:p>
        </p:txBody>
      </p:sp>
      <p:cxnSp>
        <p:nvCxnSpPr>
          <p:cNvPr id="23" name="直線コネクタ 22">
            <a:extLst>
              <a:ext uri="{FF2B5EF4-FFF2-40B4-BE49-F238E27FC236}">
                <a16:creationId xmlns:a16="http://schemas.microsoft.com/office/drawing/2014/main" id="{00E715CA-E20C-42F5-A859-EF15CA078503}"/>
              </a:ext>
            </a:extLst>
          </p:cNvPr>
          <p:cNvCxnSpPr>
            <a:cxnSpLocks/>
          </p:cNvCxnSpPr>
          <p:nvPr/>
        </p:nvCxnSpPr>
        <p:spPr>
          <a:xfrm>
            <a:off x="103309" y="1019331"/>
            <a:ext cx="8394240" cy="0"/>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sp>
        <p:nvSpPr>
          <p:cNvPr id="28" name="角丸四角形 30">
            <a:extLst>
              <a:ext uri="{FF2B5EF4-FFF2-40B4-BE49-F238E27FC236}">
                <a16:creationId xmlns:a16="http://schemas.microsoft.com/office/drawing/2014/main" id="{3255BA79-B680-4C17-9E52-07C557378B1D}"/>
              </a:ext>
            </a:extLst>
          </p:cNvPr>
          <p:cNvSpPr/>
          <p:nvPr/>
        </p:nvSpPr>
        <p:spPr>
          <a:xfrm>
            <a:off x="237465" y="1124743"/>
            <a:ext cx="9479789" cy="1491564"/>
          </a:xfrm>
          <a:prstGeom prst="roundRect">
            <a:avLst/>
          </a:prstGeom>
          <a:solidFill>
            <a:sysClr val="window" lastClr="FFFFFF"/>
          </a:solidFill>
          <a:ln w="76200" cap="flat" cmpd="sng" algn="ctr">
            <a:solidFill>
              <a:schemeClr val="accent3"/>
            </a:solidFill>
            <a:prstDash val="sysDo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5050"/>
              </a:solidFill>
              <a:effectLst/>
              <a:uLnTx/>
              <a:uFillTx/>
              <a:latin typeface="Calibri"/>
              <a:ea typeface="ＭＳ Ｐゴシック" panose="020B0600070205080204" pitchFamily="50" charset="-128"/>
              <a:cs typeface="+mn-cs"/>
            </a:endParaRPr>
          </a:p>
        </p:txBody>
      </p:sp>
      <p:sp>
        <p:nvSpPr>
          <p:cNvPr id="29" name="テキスト ボックス 24">
            <a:extLst>
              <a:ext uri="{FF2B5EF4-FFF2-40B4-BE49-F238E27FC236}">
                <a16:creationId xmlns:a16="http://schemas.microsoft.com/office/drawing/2014/main" id="{7611A43E-9BB1-4BFC-9224-F0B84E8EA746}"/>
              </a:ext>
            </a:extLst>
          </p:cNvPr>
          <p:cNvSpPr txBox="1">
            <a:spLocks noChangeArrowheads="1"/>
          </p:cNvSpPr>
          <p:nvPr/>
        </p:nvSpPr>
        <p:spPr bwMode="auto">
          <a:xfrm>
            <a:off x="240926" y="1268760"/>
            <a:ext cx="9248578" cy="1022002"/>
          </a:xfrm>
          <a:prstGeom prst="rect">
            <a:avLst/>
          </a:prstGeom>
          <a:noFill/>
          <a:ln>
            <a:noFill/>
          </a:ln>
        </p:spPr>
        <p:txBody>
          <a:bodyPr wrap="square" lIns="108000" tIns="0" rIns="108000" bIns="0" anchor="t" anchorCtr="0">
            <a:noAutofit/>
          </a:bodyPr>
          <a:lstStyle/>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地球の温暖化、オゾン層の破壊、熱帯林の減少などの</a:t>
            </a:r>
            <a:r>
              <a:rPr kumimoji="1" lang="ja-JP" altLang="en-US" sz="1500" b="1" i="0" u="sng"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地球環境問題に関心が高い人は多く</a:t>
            </a: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、気候変動が食に与える影響を懸念している人も多い。</a:t>
            </a:r>
            <a:endParaRPr kumimoji="1" lang="en-US" altLang="ja-JP"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地球環境問題に関心がある人は</a:t>
            </a:r>
            <a:r>
              <a:rPr kumimoji="1" lang="en-US" altLang="ja-JP"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88.3</a:t>
            </a: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問題だと思う気候変動の与える影響として「農産物の品質や収穫量の低下、漁獲量が減少すること」を挙げた人が最も多い。</a:t>
            </a:r>
            <a:endParaRPr kumimoji="1" lang="en-US" altLang="ja-JP"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正方形/長方形 17">
            <a:extLst>
              <a:ext uri="{FF2B5EF4-FFF2-40B4-BE49-F238E27FC236}">
                <a16:creationId xmlns:a16="http://schemas.microsoft.com/office/drawing/2014/main" id="{37457453-5B6B-4611-ACF8-8B49C105E0F9}"/>
              </a:ext>
            </a:extLst>
          </p:cNvPr>
          <p:cNvSpPr/>
          <p:nvPr/>
        </p:nvSpPr>
        <p:spPr>
          <a:xfrm>
            <a:off x="109814" y="645445"/>
            <a:ext cx="103859" cy="368365"/>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9" name="タイトル 1">
            <a:extLst>
              <a:ext uri="{FF2B5EF4-FFF2-40B4-BE49-F238E27FC236}">
                <a16:creationId xmlns:a16="http://schemas.microsoft.com/office/drawing/2014/main" id="{827A77A3-BBF0-40BF-9364-CC02E8DB6143}"/>
              </a:ext>
            </a:extLst>
          </p:cNvPr>
          <p:cNvSpPr txBox="1">
            <a:spLocks/>
          </p:cNvSpPr>
          <p:nvPr/>
        </p:nvSpPr>
        <p:spPr>
          <a:xfrm>
            <a:off x="0" y="-1"/>
            <a:ext cx="9906000" cy="554579"/>
          </a:xfrm>
          <a:prstGeom prst="rect">
            <a:avLst/>
          </a:prstGeom>
          <a:solidFill>
            <a:srgbClr val="B2D88A"/>
          </a:solidFill>
          <a:ln>
            <a:noFill/>
          </a:ln>
        </p:spPr>
        <p:txBody>
          <a:bodyPr vert="horz" lIns="72000" tIns="45720" rIns="72000" bIns="0" rtlCol="0" anchor="b"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第１部　特集　食と環境の調和</a:t>
            </a:r>
          </a:p>
        </p:txBody>
      </p:sp>
      <p:sp>
        <p:nvSpPr>
          <p:cNvPr id="22" name="テキスト ボックス 21">
            <a:extLst>
              <a:ext uri="{FF2B5EF4-FFF2-40B4-BE49-F238E27FC236}">
                <a16:creationId xmlns:a16="http://schemas.microsoft.com/office/drawing/2014/main" id="{18E4021D-6773-42C7-B215-AB36A12A4731}"/>
              </a:ext>
            </a:extLst>
          </p:cNvPr>
          <p:cNvSpPr txBox="1"/>
          <p:nvPr/>
        </p:nvSpPr>
        <p:spPr>
          <a:xfrm>
            <a:off x="563740" y="2814614"/>
            <a:ext cx="404409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地球環境問題に対する関心（年齢階級別）</a:t>
            </a:r>
          </a:p>
        </p:txBody>
      </p:sp>
      <p:sp>
        <p:nvSpPr>
          <p:cNvPr id="27" name="テキスト ボックス 26">
            <a:extLst>
              <a:ext uri="{FF2B5EF4-FFF2-40B4-BE49-F238E27FC236}">
                <a16:creationId xmlns:a16="http://schemas.microsoft.com/office/drawing/2014/main" id="{251B7E80-5DA1-4D61-9A13-1DB16830C457}"/>
              </a:ext>
            </a:extLst>
          </p:cNvPr>
          <p:cNvSpPr txBox="1"/>
          <p:nvPr/>
        </p:nvSpPr>
        <p:spPr>
          <a:xfrm>
            <a:off x="668904" y="6026690"/>
            <a:ext cx="4196311"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資料：内閣府「気候変動に関する世論調査」（</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2020</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11</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12</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月実施）</a:t>
            </a:r>
          </a:p>
        </p:txBody>
      </p:sp>
      <p:pic>
        <p:nvPicPr>
          <p:cNvPr id="4" name="図 3">
            <a:extLst>
              <a:ext uri="{FF2B5EF4-FFF2-40B4-BE49-F238E27FC236}">
                <a16:creationId xmlns:a16="http://schemas.microsoft.com/office/drawing/2014/main" id="{37ED305C-4AA6-4877-B7CE-764EE4C276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351472"/>
            <a:ext cx="5171574" cy="2267461"/>
          </a:xfrm>
          <a:prstGeom prst="rect">
            <a:avLst/>
          </a:prstGeom>
        </p:spPr>
      </p:pic>
      <p:sp>
        <p:nvSpPr>
          <p:cNvPr id="14" name="テキスト ボックス 13">
            <a:extLst>
              <a:ext uri="{FF2B5EF4-FFF2-40B4-BE49-F238E27FC236}">
                <a16:creationId xmlns:a16="http://schemas.microsoft.com/office/drawing/2014/main" id="{FC10BB8F-F1BA-47A8-B1FE-4CA55455B72B}"/>
              </a:ext>
            </a:extLst>
          </p:cNvPr>
          <p:cNvSpPr txBox="1"/>
          <p:nvPr/>
        </p:nvSpPr>
        <p:spPr>
          <a:xfrm>
            <a:off x="5289743" y="2814614"/>
            <a:ext cx="404409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問題だと思う気候変動の与える影響</a:t>
            </a:r>
          </a:p>
        </p:txBody>
      </p:sp>
      <p:sp>
        <p:nvSpPr>
          <p:cNvPr id="15" name="テキスト ボックス 14">
            <a:extLst>
              <a:ext uri="{FF2B5EF4-FFF2-40B4-BE49-F238E27FC236}">
                <a16:creationId xmlns:a16="http://schemas.microsoft.com/office/drawing/2014/main" id="{77403218-4797-4663-BBC6-B0525BE9F920}"/>
              </a:ext>
            </a:extLst>
          </p:cNvPr>
          <p:cNvSpPr txBox="1"/>
          <p:nvPr/>
        </p:nvSpPr>
        <p:spPr>
          <a:xfrm>
            <a:off x="5601072" y="6002842"/>
            <a:ext cx="4196311"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資料：内閣府「気候変動に関する世論調査」（</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2020</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11</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12</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月実施）</a:t>
            </a:r>
          </a:p>
        </p:txBody>
      </p:sp>
      <p:pic>
        <p:nvPicPr>
          <p:cNvPr id="6" name="図 5">
            <a:extLst>
              <a:ext uri="{FF2B5EF4-FFF2-40B4-BE49-F238E27FC236}">
                <a16:creationId xmlns:a16="http://schemas.microsoft.com/office/drawing/2014/main" id="{1A7624F2-A59E-4DC9-AD69-41DEE8A9F5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60330" y="3325059"/>
            <a:ext cx="4556924" cy="2574338"/>
          </a:xfrm>
          <a:prstGeom prst="rect">
            <a:avLst/>
          </a:prstGeom>
        </p:spPr>
      </p:pic>
    </p:spTree>
    <p:extLst>
      <p:ext uri="{BB962C8B-B14F-4D97-AF65-F5344CB8AC3E}">
        <p14:creationId xmlns:p14="http://schemas.microsoft.com/office/powerpoint/2010/main" val="2661545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テキスト ボックス 29"/>
          <p:cNvSpPr txBox="1"/>
          <p:nvPr/>
        </p:nvSpPr>
        <p:spPr>
          <a:xfrm>
            <a:off x="-27386" y="6681727"/>
            <a:ext cx="9933386" cy="153888"/>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10CC139-477F-4CF9-9804-15B7DAE6D0D9}" type="slidenum">
              <a:rPr kumimoji="1" lang="en-US" altLang="ja-JP" sz="1000" b="0" i="0" u="none" strike="noStrike" kern="1200" cap="none" spc="0" normalizeH="0" baseline="0" noProof="0" smtClean="0">
                <a:ln>
                  <a:noFill/>
                </a:ln>
                <a:solidFill>
                  <a:prstClr val="black"/>
                </a:solidFill>
                <a:effectLst/>
                <a:uLnTx/>
                <a:uFillTx/>
                <a:latin typeface="ＭＳ 明朝" panose="02020609040205080304" pitchFamily="17" charset="-128"/>
                <a:ea typeface="ＭＳ 明朝" panose="02020609040205080304" pitchFamily="17" charset="-128"/>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1" lang="ja-JP" altLang="en-US" sz="1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
        <p:nvSpPr>
          <p:cNvPr id="20" name="テキスト ボックス 19">
            <a:extLst>
              <a:ext uri="{FF2B5EF4-FFF2-40B4-BE49-F238E27FC236}">
                <a16:creationId xmlns:a16="http://schemas.microsoft.com/office/drawing/2014/main" id="{00DDF240-52FF-48EA-9CF1-98A8ABEDD545}"/>
              </a:ext>
            </a:extLst>
          </p:cNvPr>
          <p:cNvSpPr txBox="1"/>
          <p:nvPr/>
        </p:nvSpPr>
        <p:spPr>
          <a:xfrm>
            <a:off x="182043" y="620688"/>
            <a:ext cx="9718970" cy="380480"/>
          </a:xfrm>
          <a:prstGeom prst="rect">
            <a:avLst/>
          </a:prstGeom>
          <a:noFill/>
          <a:ln>
            <a:noFill/>
          </a:ln>
        </p:spPr>
        <p:txBody>
          <a:bodyPr wrap="square" lIns="72000" tIns="36000" rIns="72000" bIns="36000" rtlCol="0">
            <a:spAutoFit/>
          </a:bodyPr>
          <a:lstStyle/>
          <a:p>
            <a:pPr marL="261938" marR="0" lvl="0" indent="-261938"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B050"/>
                </a:solidFill>
                <a:effectLst/>
                <a:uLnTx/>
                <a:uFillTx/>
                <a:latin typeface="ＭＳ ゴシック" pitchFamily="49" charset="-128"/>
                <a:ea typeface="ＭＳ ゴシック" pitchFamily="49" charset="-128"/>
                <a:cs typeface="+mn-cs"/>
              </a:rPr>
              <a:t>３．環境に配慮した食生活に対する国民の考え方や実践の状況</a:t>
            </a:r>
          </a:p>
        </p:txBody>
      </p:sp>
      <p:cxnSp>
        <p:nvCxnSpPr>
          <p:cNvPr id="23" name="直線コネクタ 22">
            <a:extLst>
              <a:ext uri="{FF2B5EF4-FFF2-40B4-BE49-F238E27FC236}">
                <a16:creationId xmlns:a16="http://schemas.microsoft.com/office/drawing/2014/main" id="{00E715CA-E20C-42F5-A859-EF15CA078503}"/>
              </a:ext>
            </a:extLst>
          </p:cNvPr>
          <p:cNvCxnSpPr>
            <a:cxnSpLocks/>
          </p:cNvCxnSpPr>
          <p:nvPr/>
        </p:nvCxnSpPr>
        <p:spPr>
          <a:xfrm>
            <a:off x="103309" y="1019331"/>
            <a:ext cx="8394240" cy="0"/>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sp>
        <p:nvSpPr>
          <p:cNvPr id="28" name="角丸四角形 30">
            <a:extLst>
              <a:ext uri="{FF2B5EF4-FFF2-40B4-BE49-F238E27FC236}">
                <a16:creationId xmlns:a16="http://schemas.microsoft.com/office/drawing/2014/main" id="{3255BA79-B680-4C17-9E52-07C557378B1D}"/>
              </a:ext>
            </a:extLst>
          </p:cNvPr>
          <p:cNvSpPr/>
          <p:nvPr/>
        </p:nvSpPr>
        <p:spPr>
          <a:xfrm>
            <a:off x="237465" y="1124743"/>
            <a:ext cx="9479789" cy="2589432"/>
          </a:xfrm>
          <a:prstGeom prst="roundRect">
            <a:avLst/>
          </a:prstGeom>
          <a:solidFill>
            <a:sysClr val="window" lastClr="FFFFFF"/>
          </a:solidFill>
          <a:ln w="76200" cap="flat" cmpd="sng" algn="ctr">
            <a:solidFill>
              <a:schemeClr val="accent3"/>
            </a:solidFill>
            <a:prstDash val="sysDo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5050"/>
              </a:solidFill>
              <a:effectLst/>
              <a:uLnTx/>
              <a:uFillTx/>
              <a:latin typeface="Calibri"/>
              <a:ea typeface="ＭＳ Ｐゴシック" panose="020B0600070205080204" pitchFamily="50" charset="-128"/>
              <a:cs typeface="+mn-cs"/>
            </a:endParaRPr>
          </a:p>
        </p:txBody>
      </p:sp>
      <p:sp>
        <p:nvSpPr>
          <p:cNvPr id="29" name="テキスト ボックス 24">
            <a:extLst>
              <a:ext uri="{FF2B5EF4-FFF2-40B4-BE49-F238E27FC236}">
                <a16:creationId xmlns:a16="http://schemas.microsoft.com/office/drawing/2014/main" id="{7611A43E-9BB1-4BFC-9224-F0B84E8EA746}"/>
              </a:ext>
            </a:extLst>
          </p:cNvPr>
          <p:cNvSpPr txBox="1">
            <a:spLocks noChangeArrowheads="1"/>
          </p:cNvSpPr>
          <p:nvPr/>
        </p:nvSpPr>
        <p:spPr bwMode="auto">
          <a:xfrm>
            <a:off x="328711" y="1583550"/>
            <a:ext cx="9248578" cy="2847238"/>
          </a:xfrm>
          <a:prstGeom prst="rect">
            <a:avLst/>
          </a:prstGeom>
          <a:noFill/>
          <a:ln>
            <a:noFill/>
          </a:ln>
        </p:spPr>
        <p:txBody>
          <a:bodyPr wrap="square" lIns="108000" tIns="0" rIns="108000" bIns="0" anchor="t" anchorCtr="0">
            <a:noAutofit/>
          </a:bodyPr>
          <a:lstStyle/>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2019</a:t>
            </a: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年度の食品ロス量は推計で</a:t>
            </a:r>
            <a:r>
              <a:rPr kumimoji="1" lang="en-US" altLang="ja-JP"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570</a:t>
            </a: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万トン。</a:t>
            </a:r>
            <a:r>
              <a:rPr kumimoji="1" lang="ja-JP" altLang="en-US" sz="1500" b="0" i="0" u="none" strike="noStrike" kern="1200" cap="none" spc="-9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年々減少傾向にあるが、</a:t>
            </a:r>
            <a:r>
              <a:rPr kumimoji="1" lang="en-US" altLang="ja-JP" sz="1500" b="0" i="0" u="none" strike="noStrike" kern="1200" cap="none" spc="-9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2020</a:t>
            </a:r>
            <a:r>
              <a:rPr kumimoji="1" lang="ja-JP" altLang="en-US" sz="1500" b="0" i="0" u="none" strike="noStrike" kern="1200" cap="none" spc="-9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年の</a:t>
            </a:r>
            <a:r>
              <a:rPr kumimoji="1" lang="en-US" altLang="ja-JP" sz="1500" b="0" i="0" u="none" strike="noStrike" kern="1200" cap="none" spc="-9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WFP</a:t>
            </a:r>
            <a:r>
              <a:rPr kumimoji="1" lang="ja-JP" altLang="en-US" sz="1500" b="0" i="0" u="none" strike="noStrike" kern="1200" cap="none" spc="-9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による食料配布量（約</a:t>
            </a:r>
            <a:r>
              <a:rPr kumimoji="1" lang="en-US" altLang="ja-JP" sz="1500" b="0" i="0" u="none" strike="noStrike" kern="1200" cap="none" spc="-9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420</a:t>
            </a:r>
            <a:r>
              <a:rPr kumimoji="1" lang="ja-JP" altLang="en-US" sz="1500" b="0" i="0" u="none" strike="noStrike" kern="1200" cap="none" spc="-9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万トン）を上回っている。</a:t>
            </a:r>
            <a:endParaRPr kumimoji="1" lang="en-US" altLang="ja-JP" sz="1500" b="0" i="0" u="none" strike="noStrike" kern="1200" cap="none" spc="-9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500" b="1" i="0" u="sng"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国民一人一人が食品ロスの削減に自ら主体的に取り組むことが不可欠</a:t>
            </a: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であり、</a:t>
            </a:r>
            <a:r>
              <a:rPr kumimoji="1" lang="ja-JP" altLang="en-US" sz="1500" b="0" i="0" u="none" strike="noStrike" kern="1200" cap="none" spc="-9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「第３次食育推進基本計画」から</a:t>
            </a: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「食品ロス削減のために何らかの行動をしている国民を増やす」こと</a:t>
            </a:r>
            <a:r>
              <a:rPr kumimoji="1" lang="ja-JP" altLang="en-US" sz="1500" b="0" i="0" u="none" strike="noStrike" kern="1200" cap="none" spc="-9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が</a:t>
            </a: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目標に。</a:t>
            </a:r>
            <a:endParaRPr kumimoji="1" lang="en-US" altLang="ja-JP"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食品ロス問題を認知し、何らかの行動をしている人は</a:t>
            </a:r>
            <a:r>
              <a:rPr kumimoji="1" lang="en-US" altLang="ja-JP"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78.3</a:t>
            </a: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「もったいない」を意識した場面は「期限切れ等で食べずに捨ててしまうとき」を挙げた人が最も多く、次いで「レストラン等で他人の食べ残したものを見たとき」。</a:t>
            </a:r>
          </a:p>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「もったいない」を「我が事」化できる人が増えるよう、</a:t>
            </a:r>
            <a:r>
              <a:rPr kumimoji="1" lang="ja-JP" altLang="en-US" sz="1500" b="1" i="0" u="sng"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一層の普及啓発が必要</a:t>
            </a: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正方形/長方形 17">
            <a:extLst>
              <a:ext uri="{FF2B5EF4-FFF2-40B4-BE49-F238E27FC236}">
                <a16:creationId xmlns:a16="http://schemas.microsoft.com/office/drawing/2014/main" id="{37457453-5B6B-4611-ACF8-8B49C105E0F9}"/>
              </a:ext>
            </a:extLst>
          </p:cNvPr>
          <p:cNvSpPr/>
          <p:nvPr/>
        </p:nvSpPr>
        <p:spPr>
          <a:xfrm>
            <a:off x="109814" y="645445"/>
            <a:ext cx="103859" cy="368365"/>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9" name="タイトル 1">
            <a:extLst>
              <a:ext uri="{FF2B5EF4-FFF2-40B4-BE49-F238E27FC236}">
                <a16:creationId xmlns:a16="http://schemas.microsoft.com/office/drawing/2014/main" id="{827A77A3-BBF0-40BF-9364-CC02E8DB6143}"/>
              </a:ext>
            </a:extLst>
          </p:cNvPr>
          <p:cNvSpPr txBox="1">
            <a:spLocks/>
          </p:cNvSpPr>
          <p:nvPr/>
        </p:nvSpPr>
        <p:spPr>
          <a:xfrm>
            <a:off x="0" y="-1"/>
            <a:ext cx="9906000" cy="554579"/>
          </a:xfrm>
          <a:prstGeom prst="rect">
            <a:avLst/>
          </a:prstGeom>
          <a:solidFill>
            <a:srgbClr val="B2D88A"/>
          </a:solidFill>
          <a:ln>
            <a:noFill/>
          </a:ln>
        </p:spPr>
        <p:txBody>
          <a:bodyPr vert="horz" lIns="72000" tIns="45720" rIns="72000" bIns="0" rtlCol="0" anchor="b"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第１部　特集　食と環境の調和</a:t>
            </a:r>
          </a:p>
        </p:txBody>
      </p:sp>
      <p:sp>
        <p:nvSpPr>
          <p:cNvPr id="22" name="テキスト ボックス 21">
            <a:extLst>
              <a:ext uri="{FF2B5EF4-FFF2-40B4-BE49-F238E27FC236}">
                <a16:creationId xmlns:a16="http://schemas.microsoft.com/office/drawing/2014/main" id="{18E4021D-6773-42C7-B215-AB36A12A4731}"/>
              </a:ext>
            </a:extLst>
          </p:cNvPr>
          <p:cNvSpPr txBox="1"/>
          <p:nvPr/>
        </p:nvSpPr>
        <p:spPr>
          <a:xfrm>
            <a:off x="572164" y="3814017"/>
            <a:ext cx="404409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食品廃棄物等の発生状況と割合</a:t>
            </a:r>
            <a:r>
              <a:rPr kumimoji="1" lang="en-US" altLang="ja-JP"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概念図</a:t>
            </a:r>
            <a:r>
              <a:rPr kumimoji="1" lang="en-US" altLang="ja-JP"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7" name="テキスト ボックス 26">
            <a:extLst>
              <a:ext uri="{FF2B5EF4-FFF2-40B4-BE49-F238E27FC236}">
                <a16:creationId xmlns:a16="http://schemas.microsoft.com/office/drawing/2014/main" id="{251B7E80-5DA1-4D61-9A13-1DB16830C457}"/>
              </a:ext>
            </a:extLst>
          </p:cNvPr>
          <p:cNvSpPr txBox="1"/>
          <p:nvPr/>
        </p:nvSpPr>
        <p:spPr>
          <a:xfrm>
            <a:off x="1496616" y="6585302"/>
            <a:ext cx="4196311"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資料：農林水産省及び環境省による推計</a:t>
            </a:r>
          </a:p>
        </p:txBody>
      </p:sp>
      <p:sp>
        <p:nvSpPr>
          <p:cNvPr id="14" name="テキスト ボックス 13">
            <a:extLst>
              <a:ext uri="{FF2B5EF4-FFF2-40B4-BE49-F238E27FC236}">
                <a16:creationId xmlns:a16="http://schemas.microsoft.com/office/drawing/2014/main" id="{FC10BB8F-F1BA-47A8-B1FE-4CA55455B72B}"/>
              </a:ext>
            </a:extLst>
          </p:cNvPr>
          <p:cNvSpPr txBox="1"/>
          <p:nvPr/>
        </p:nvSpPr>
        <p:spPr>
          <a:xfrm>
            <a:off x="5154600" y="3824603"/>
            <a:ext cx="451393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食生活の中で「もったいない」を意識した場面</a:t>
            </a:r>
          </a:p>
        </p:txBody>
      </p:sp>
      <p:sp>
        <p:nvSpPr>
          <p:cNvPr id="15" name="テキスト ボックス 14">
            <a:extLst>
              <a:ext uri="{FF2B5EF4-FFF2-40B4-BE49-F238E27FC236}">
                <a16:creationId xmlns:a16="http://schemas.microsoft.com/office/drawing/2014/main" id="{77403218-4797-4663-BBC6-B0525BE9F920}"/>
              </a:ext>
            </a:extLst>
          </p:cNvPr>
          <p:cNvSpPr txBox="1"/>
          <p:nvPr/>
        </p:nvSpPr>
        <p:spPr>
          <a:xfrm>
            <a:off x="5404898" y="6516052"/>
            <a:ext cx="43123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資料： 消費者庁「令和元年度消費者の意識に関する調査結果報告書－食品ロス</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900" dirty="0">
                <a:solidFill>
                  <a:prstClr val="black"/>
                </a:solidFill>
                <a:latin typeface="メイリオ" panose="020B0604030504040204" pitchFamily="50" charset="-128"/>
                <a:ea typeface="メイリオ" panose="020B0604030504040204" pitchFamily="50" charset="-128"/>
              </a:rPr>
              <a:t>　　　</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の認知度と取組状況等に関する調査－」（</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2020</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月実施）</a:t>
            </a:r>
          </a:p>
        </p:txBody>
      </p:sp>
      <p:sp>
        <p:nvSpPr>
          <p:cNvPr id="16" name="テキスト ボックス 15">
            <a:extLst>
              <a:ext uri="{FF2B5EF4-FFF2-40B4-BE49-F238E27FC236}">
                <a16:creationId xmlns:a16="http://schemas.microsoft.com/office/drawing/2014/main" id="{F0FDE831-997B-4B0D-A156-4F88F9EC9DA0}"/>
              </a:ext>
            </a:extLst>
          </p:cNvPr>
          <p:cNvSpPr txBox="1"/>
          <p:nvPr/>
        </p:nvSpPr>
        <p:spPr>
          <a:xfrm>
            <a:off x="432903" y="1214218"/>
            <a:ext cx="4824536" cy="369332"/>
          </a:xfrm>
          <a:prstGeom prst="rect">
            <a:avLst/>
          </a:prstGeom>
          <a:noFill/>
        </p:spPr>
        <p:txBody>
          <a:bodyPr wrap="square" rtlCol="0">
            <a:spAutoFit/>
          </a:bodyPr>
          <a:lstStyle/>
          <a:p>
            <a:r>
              <a:rPr lang="ja-JP" altLang="en-US" b="1" u="sng" dirty="0">
                <a:latin typeface="メイリオ" panose="020B0604030504040204" pitchFamily="50" charset="-128"/>
                <a:ea typeface="メイリオ" panose="020B0604030504040204" pitchFamily="50" charset="-128"/>
              </a:rPr>
              <a:t>食品ロス</a:t>
            </a:r>
            <a:endParaRPr kumimoji="1" lang="ja-JP" altLang="en-US" b="1" u="sng"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6154F363-551E-4591-A69F-C92745F1A2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309" y="4167960"/>
            <a:ext cx="4835743" cy="2383559"/>
          </a:xfrm>
          <a:prstGeom prst="rect">
            <a:avLst/>
          </a:prstGeom>
        </p:spPr>
      </p:pic>
      <p:pic>
        <p:nvPicPr>
          <p:cNvPr id="7" name="図 6">
            <a:extLst>
              <a:ext uri="{FF2B5EF4-FFF2-40B4-BE49-F238E27FC236}">
                <a16:creationId xmlns:a16="http://schemas.microsoft.com/office/drawing/2014/main" id="{FF93657A-FC75-44F0-8DA9-8FC9D0AA54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00997" y="4240516"/>
            <a:ext cx="4616257" cy="2165108"/>
          </a:xfrm>
          <a:prstGeom prst="rect">
            <a:avLst/>
          </a:prstGeom>
        </p:spPr>
      </p:pic>
    </p:spTree>
    <p:extLst>
      <p:ext uri="{BB962C8B-B14F-4D97-AF65-F5344CB8AC3E}">
        <p14:creationId xmlns:p14="http://schemas.microsoft.com/office/powerpoint/2010/main" val="2067411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テキスト ボックス 29"/>
          <p:cNvSpPr txBox="1"/>
          <p:nvPr/>
        </p:nvSpPr>
        <p:spPr>
          <a:xfrm>
            <a:off x="-27386" y="6681727"/>
            <a:ext cx="9933386" cy="153888"/>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10CC139-477F-4CF9-9804-15B7DAE6D0D9}" type="slidenum">
              <a:rPr kumimoji="1" lang="en-US" altLang="ja-JP" sz="1000" b="0" i="0" u="none" strike="noStrike" kern="1200" cap="none" spc="0" normalizeH="0" baseline="0" noProof="0" smtClean="0">
                <a:ln>
                  <a:noFill/>
                </a:ln>
                <a:solidFill>
                  <a:prstClr val="black"/>
                </a:solidFill>
                <a:effectLst/>
                <a:uLnTx/>
                <a:uFillTx/>
                <a:latin typeface="ＭＳ 明朝" panose="02020609040205080304" pitchFamily="17" charset="-128"/>
                <a:ea typeface="ＭＳ 明朝" panose="02020609040205080304" pitchFamily="17" charset="-128"/>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1" lang="ja-JP" altLang="en-US" sz="1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
        <p:nvSpPr>
          <p:cNvPr id="20" name="テキスト ボックス 19">
            <a:extLst>
              <a:ext uri="{FF2B5EF4-FFF2-40B4-BE49-F238E27FC236}">
                <a16:creationId xmlns:a16="http://schemas.microsoft.com/office/drawing/2014/main" id="{00DDF240-52FF-48EA-9CF1-98A8ABEDD545}"/>
              </a:ext>
            </a:extLst>
          </p:cNvPr>
          <p:cNvSpPr txBox="1"/>
          <p:nvPr/>
        </p:nvSpPr>
        <p:spPr>
          <a:xfrm>
            <a:off x="182043" y="620688"/>
            <a:ext cx="9718970" cy="380480"/>
          </a:xfrm>
          <a:prstGeom prst="rect">
            <a:avLst/>
          </a:prstGeom>
          <a:noFill/>
          <a:ln>
            <a:noFill/>
          </a:ln>
        </p:spPr>
        <p:txBody>
          <a:bodyPr wrap="square" lIns="72000" tIns="36000" rIns="72000" bIns="36000" rtlCol="0">
            <a:spAutoFit/>
          </a:bodyPr>
          <a:lstStyle/>
          <a:p>
            <a:pPr marL="261938" marR="0" lvl="0" indent="-261938"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B050"/>
                </a:solidFill>
                <a:effectLst/>
                <a:uLnTx/>
                <a:uFillTx/>
                <a:latin typeface="ＭＳ ゴシック" pitchFamily="49" charset="-128"/>
                <a:ea typeface="ＭＳ ゴシック" pitchFamily="49" charset="-128"/>
                <a:cs typeface="+mn-cs"/>
              </a:rPr>
              <a:t>３．環境に配慮した食生活に対する国民の考え方や実践の状況</a:t>
            </a:r>
          </a:p>
        </p:txBody>
      </p:sp>
      <p:cxnSp>
        <p:nvCxnSpPr>
          <p:cNvPr id="23" name="直線コネクタ 22">
            <a:extLst>
              <a:ext uri="{FF2B5EF4-FFF2-40B4-BE49-F238E27FC236}">
                <a16:creationId xmlns:a16="http://schemas.microsoft.com/office/drawing/2014/main" id="{00E715CA-E20C-42F5-A859-EF15CA078503}"/>
              </a:ext>
            </a:extLst>
          </p:cNvPr>
          <p:cNvCxnSpPr>
            <a:cxnSpLocks/>
          </p:cNvCxnSpPr>
          <p:nvPr/>
        </p:nvCxnSpPr>
        <p:spPr>
          <a:xfrm>
            <a:off x="103309" y="1019331"/>
            <a:ext cx="8394240" cy="0"/>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sp>
        <p:nvSpPr>
          <p:cNvPr id="28" name="角丸四角形 30">
            <a:extLst>
              <a:ext uri="{FF2B5EF4-FFF2-40B4-BE49-F238E27FC236}">
                <a16:creationId xmlns:a16="http://schemas.microsoft.com/office/drawing/2014/main" id="{3255BA79-B680-4C17-9E52-07C557378B1D}"/>
              </a:ext>
            </a:extLst>
          </p:cNvPr>
          <p:cNvSpPr/>
          <p:nvPr/>
        </p:nvSpPr>
        <p:spPr>
          <a:xfrm>
            <a:off x="237465" y="1124743"/>
            <a:ext cx="9479789" cy="2165106"/>
          </a:xfrm>
          <a:prstGeom prst="roundRect">
            <a:avLst/>
          </a:prstGeom>
          <a:solidFill>
            <a:sysClr val="window" lastClr="FFFFFF"/>
          </a:solidFill>
          <a:ln w="76200" cap="flat" cmpd="sng" algn="ctr">
            <a:solidFill>
              <a:schemeClr val="accent3"/>
            </a:solidFill>
            <a:prstDash val="sysDo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5050"/>
              </a:solidFill>
              <a:effectLst/>
              <a:uLnTx/>
              <a:uFillTx/>
              <a:latin typeface="Calibri"/>
              <a:ea typeface="ＭＳ Ｐゴシック" panose="020B0600070205080204" pitchFamily="50" charset="-128"/>
              <a:cs typeface="+mn-cs"/>
            </a:endParaRPr>
          </a:p>
        </p:txBody>
      </p:sp>
      <p:sp>
        <p:nvSpPr>
          <p:cNvPr id="29" name="テキスト ボックス 24">
            <a:extLst>
              <a:ext uri="{FF2B5EF4-FFF2-40B4-BE49-F238E27FC236}">
                <a16:creationId xmlns:a16="http://schemas.microsoft.com/office/drawing/2014/main" id="{7611A43E-9BB1-4BFC-9224-F0B84E8EA746}"/>
              </a:ext>
            </a:extLst>
          </p:cNvPr>
          <p:cNvSpPr txBox="1">
            <a:spLocks noChangeArrowheads="1"/>
          </p:cNvSpPr>
          <p:nvPr/>
        </p:nvSpPr>
        <p:spPr bwMode="auto">
          <a:xfrm>
            <a:off x="342661" y="1635300"/>
            <a:ext cx="9248578" cy="2847238"/>
          </a:xfrm>
          <a:prstGeom prst="rect">
            <a:avLst/>
          </a:prstGeom>
          <a:noFill/>
          <a:ln>
            <a:noFill/>
          </a:ln>
        </p:spPr>
        <p:txBody>
          <a:bodyPr wrap="square" lIns="108000" tIns="0" rIns="108000" bIns="0" anchor="t" anchorCtr="0">
            <a:noAutofit/>
          </a:bodyPr>
          <a:lstStyle/>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500" b="1" i="0" u="sng"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環境に配慮した農林水産物・食品の選択</a:t>
            </a: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は、環境への負荷を減らし、</a:t>
            </a:r>
            <a:r>
              <a:rPr kumimoji="1" lang="ja-JP" altLang="en-US" sz="1500" b="1" i="0" u="sng"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持続可能な食料システムの構築につながる</a:t>
            </a: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「第</a:t>
            </a:r>
            <a:r>
              <a:rPr kumimoji="1" lang="en-US" altLang="ja-JP"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4</a:t>
            </a:r>
            <a:r>
              <a:rPr kumimoji="1" lang="ja-JP" altLang="en-US"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次食育推進基本計画」で「環境に配慮した農林水産物・食品を選ぶ国民を増やす」ことを新たに目標として追加。</a:t>
            </a:r>
            <a:endParaRPr kumimoji="1" lang="en-US" altLang="ja-JP" sz="1500" b="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14.5%</a:t>
            </a: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が「いつも選んでいる」、</a:t>
            </a:r>
            <a:r>
              <a:rPr kumimoji="1" lang="en-US" altLang="ja-JP"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54.8%</a:t>
            </a: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が「時々選んでいる」と回答。</a:t>
            </a:r>
            <a:endParaRPr kumimoji="1" lang="en-US" altLang="ja-JP"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lang="ja-JP" altLang="en-US" sz="1500" spc="-9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選んでいる環境に配慮した農林水産物・食品は、「国産のもの」を挙げた人が最も多く</a:t>
            </a:r>
            <a:r>
              <a:rPr lang="en-US" altLang="ja-JP" sz="1500" spc="-9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85.1%</a:t>
            </a:r>
            <a:r>
              <a:rPr lang="ja-JP" altLang="en-US" sz="1500" spc="-9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正方形/長方形 17">
            <a:extLst>
              <a:ext uri="{FF2B5EF4-FFF2-40B4-BE49-F238E27FC236}">
                <a16:creationId xmlns:a16="http://schemas.microsoft.com/office/drawing/2014/main" id="{37457453-5B6B-4611-ACF8-8B49C105E0F9}"/>
              </a:ext>
            </a:extLst>
          </p:cNvPr>
          <p:cNvSpPr/>
          <p:nvPr/>
        </p:nvSpPr>
        <p:spPr>
          <a:xfrm>
            <a:off x="109814" y="645445"/>
            <a:ext cx="103859" cy="368365"/>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9" name="タイトル 1">
            <a:extLst>
              <a:ext uri="{FF2B5EF4-FFF2-40B4-BE49-F238E27FC236}">
                <a16:creationId xmlns:a16="http://schemas.microsoft.com/office/drawing/2014/main" id="{827A77A3-BBF0-40BF-9364-CC02E8DB6143}"/>
              </a:ext>
            </a:extLst>
          </p:cNvPr>
          <p:cNvSpPr txBox="1">
            <a:spLocks/>
          </p:cNvSpPr>
          <p:nvPr/>
        </p:nvSpPr>
        <p:spPr>
          <a:xfrm>
            <a:off x="0" y="-1"/>
            <a:ext cx="9906000" cy="554579"/>
          </a:xfrm>
          <a:prstGeom prst="rect">
            <a:avLst/>
          </a:prstGeom>
          <a:solidFill>
            <a:srgbClr val="B2D88A"/>
          </a:solidFill>
          <a:ln>
            <a:noFill/>
          </a:ln>
        </p:spPr>
        <p:txBody>
          <a:bodyPr vert="horz" lIns="72000" tIns="45720" rIns="72000" bIns="0" rtlCol="0" anchor="b"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第１部　特集　食と環境の調和</a:t>
            </a:r>
          </a:p>
        </p:txBody>
      </p:sp>
      <p:sp>
        <p:nvSpPr>
          <p:cNvPr id="22" name="テキスト ボックス 21">
            <a:extLst>
              <a:ext uri="{FF2B5EF4-FFF2-40B4-BE49-F238E27FC236}">
                <a16:creationId xmlns:a16="http://schemas.microsoft.com/office/drawing/2014/main" id="{18E4021D-6773-42C7-B215-AB36A12A4731}"/>
              </a:ext>
            </a:extLst>
          </p:cNvPr>
          <p:cNvSpPr txBox="1"/>
          <p:nvPr/>
        </p:nvSpPr>
        <p:spPr>
          <a:xfrm>
            <a:off x="434538" y="3450050"/>
            <a:ext cx="433351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環境に配慮した農林水産物・食品の選択（性・年代別）</a:t>
            </a:r>
          </a:p>
        </p:txBody>
      </p:sp>
      <p:sp>
        <p:nvSpPr>
          <p:cNvPr id="27" name="テキスト ボックス 26">
            <a:extLst>
              <a:ext uri="{FF2B5EF4-FFF2-40B4-BE49-F238E27FC236}">
                <a16:creationId xmlns:a16="http://schemas.microsoft.com/office/drawing/2014/main" id="{251B7E80-5DA1-4D61-9A13-1DB16830C457}"/>
              </a:ext>
            </a:extLst>
          </p:cNvPr>
          <p:cNvSpPr txBox="1"/>
          <p:nvPr/>
        </p:nvSpPr>
        <p:spPr>
          <a:xfrm>
            <a:off x="716120" y="6351447"/>
            <a:ext cx="4196311"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資料：農林水産省「食育に関する意識調査」（</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2021</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11</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12</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月実施）</a:t>
            </a:r>
          </a:p>
        </p:txBody>
      </p:sp>
      <p:sp>
        <p:nvSpPr>
          <p:cNvPr id="14" name="テキスト ボックス 13">
            <a:extLst>
              <a:ext uri="{FF2B5EF4-FFF2-40B4-BE49-F238E27FC236}">
                <a16:creationId xmlns:a16="http://schemas.microsoft.com/office/drawing/2014/main" id="{FC10BB8F-F1BA-47A8-B1FE-4CA55455B72B}"/>
              </a:ext>
            </a:extLst>
          </p:cNvPr>
          <p:cNvSpPr txBox="1"/>
          <p:nvPr/>
        </p:nvSpPr>
        <p:spPr>
          <a:xfrm>
            <a:off x="5135325" y="3454478"/>
            <a:ext cx="45189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選んでいる環境に配慮した農林水産物・食品</a:t>
            </a:r>
          </a:p>
        </p:txBody>
      </p:sp>
      <p:sp>
        <p:nvSpPr>
          <p:cNvPr id="15" name="テキスト ボックス 14">
            <a:extLst>
              <a:ext uri="{FF2B5EF4-FFF2-40B4-BE49-F238E27FC236}">
                <a16:creationId xmlns:a16="http://schemas.microsoft.com/office/drawing/2014/main" id="{77403218-4797-4663-BBC6-B0525BE9F920}"/>
              </a:ext>
            </a:extLst>
          </p:cNvPr>
          <p:cNvSpPr txBox="1"/>
          <p:nvPr/>
        </p:nvSpPr>
        <p:spPr>
          <a:xfrm>
            <a:off x="5257439" y="5903893"/>
            <a:ext cx="4781291"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資料：農林水産省「食育に関する意識調査」（</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2021</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11</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12</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月実施）</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注：</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環境に配慮した農林水産物・食品を「いつも選んでいる」又は「時々選んでいる」と回答した人が対象</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）調査時の選択肢</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小分け商品、少量パック商品、バラ売り等食べ切れる量のもの</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環境に配慮していることに関する表示（有機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JAS</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マーク、水産エコラベル等）のあるもの</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消費期限が近いなど、廃棄等される可能性があるもの</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4</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具体的な表示はないが、生き物とその生息環境の保全（土壌や水質保全含む）や化石燃料の使用を減</a:t>
            </a:r>
            <a:endPar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700" dirty="0">
                <a:solidFill>
                  <a:prstClr val="black"/>
                </a:solidFill>
                <a:latin typeface="メイリオ" panose="020B0604030504040204" pitchFamily="50" charset="-128"/>
                <a:ea typeface="メイリオ" panose="020B0604030504040204" pitchFamily="50" charset="-128"/>
              </a:rPr>
              <a:t>　　　　　</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らす等温暖化防止に配慮して生産されたことが分かるもの</a:t>
            </a:r>
          </a:p>
        </p:txBody>
      </p:sp>
      <p:sp>
        <p:nvSpPr>
          <p:cNvPr id="16" name="テキスト ボックス 15">
            <a:extLst>
              <a:ext uri="{FF2B5EF4-FFF2-40B4-BE49-F238E27FC236}">
                <a16:creationId xmlns:a16="http://schemas.microsoft.com/office/drawing/2014/main" id="{F0FDE831-997B-4B0D-A156-4F88F9EC9DA0}"/>
              </a:ext>
            </a:extLst>
          </p:cNvPr>
          <p:cNvSpPr txBox="1"/>
          <p:nvPr/>
        </p:nvSpPr>
        <p:spPr>
          <a:xfrm>
            <a:off x="432903" y="1214218"/>
            <a:ext cx="4824536" cy="369332"/>
          </a:xfrm>
          <a:prstGeom prst="rect">
            <a:avLst/>
          </a:prstGeom>
          <a:noFill/>
        </p:spPr>
        <p:txBody>
          <a:bodyPr wrap="square" rtlCol="0">
            <a:spAutoFit/>
          </a:bodyPr>
          <a:lstStyle/>
          <a:p>
            <a:r>
              <a:rPr kumimoji="1" lang="ja-JP" altLang="en-US" b="1" u="sng" dirty="0">
                <a:latin typeface="メイリオ" panose="020B0604030504040204" pitchFamily="50" charset="-128"/>
                <a:ea typeface="メイリオ" panose="020B0604030504040204" pitchFamily="50" charset="-128"/>
              </a:rPr>
              <a:t>環境に配慮した農林水産物・食品の選択</a:t>
            </a:r>
          </a:p>
        </p:txBody>
      </p:sp>
      <p:pic>
        <p:nvPicPr>
          <p:cNvPr id="4" name="図 3">
            <a:extLst>
              <a:ext uri="{FF2B5EF4-FFF2-40B4-BE49-F238E27FC236}">
                <a16:creationId xmlns:a16="http://schemas.microsoft.com/office/drawing/2014/main" id="{85ED8F84-0DC1-4647-8035-2B2D169B17F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6767" y="3968473"/>
            <a:ext cx="4781292" cy="2265541"/>
          </a:xfrm>
          <a:prstGeom prst="rect">
            <a:avLst/>
          </a:prstGeom>
        </p:spPr>
      </p:pic>
      <p:pic>
        <p:nvPicPr>
          <p:cNvPr id="6" name="図 5">
            <a:extLst>
              <a:ext uri="{FF2B5EF4-FFF2-40B4-BE49-F238E27FC236}">
                <a16:creationId xmlns:a16="http://schemas.microsoft.com/office/drawing/2014/main" id="{67A7FC61-242D-4939-AEA7-99E0E633EA9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41528" y="4078497"/>
            <a:ext cx="4764254" cy="1654760"/>
          </a:xfrm>
          <a:prstGeom prst="rect">
            <a:avLst/>
          </a:prstGeom>
        </p:spPr>
      </p:pic>
      <p:sp>
        <p:nvSpPr>
          <p:cNvPr id="2" name="正方形/長方形 1">
            <a:extLst>
              <a:ext uri="{FF2B5EF4-FFF2-40B4-BE49-F238E27FC236}">
                <a16:creationId xmlns:a16="http://schemas.microsoft.com/office/drawing/2014/main" id="{DC74C30A-B5A5-4386-8210-BA6F302F4E33}"/>
              </a:ext>
            </a:extLst>
          </p:cNvPr>
          <p:cNvSpPr/>
          <p:nvPr/>
        </p:nvSpPr>
        <p:spPr>
          <a:xfrm>
            <a:off x="1208584" y="4034825"/>
            <a:ext cx="2376264" cy="20349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23521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テキスト ボックス 29"/>
          <p:cNvSpPr txBox="1"/>
          <p:nvPr/>
        </p:nvSpPr>
        <p:spPr>
          <a:xfrm>
            <a:off x="-27386" y="6704112"/>
            <a:ext cx="9933386" cy="153888"/>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10CC139-477F-4CF9-9804-15B7DAE6D0D9}" type="slidenum">
              <a:rPr kumimoji="1" lang="en-US" altLang="ja-JP" sz="1000" b="0" i="0" u="none" strike="noStrike" kern="1200" cap="none" spc="0" normalizeH="0" baseline="0" noProof="0" smtClean="0">
                <a:ln>
                  <a:noFill/>
                </a:ln>
                <a:solidFill>
                  <a:prstClr val="black"/>
                </a:solidFill>
                <a:effectLst/>
                <a:uLnTx/>
                <a:uFillTx/>
                <a:latin typeface="ＭＳ 明朝" panose="02020609040205080304" pitchFamily="17" charset="-128"/>
                <a:ea typeface="ＭＳ 明朝" panose="02020609040205080304" pitchFamily="17" charset="-128"/>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1" lang="ja-JP" altLang="en-US" sz="1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
        <p:nvSpPr>
          <p:cNvPr id="20" name="テキスト ボックス 19">
            <a:extLst>
              <a:ext uri="{FF2B5EF4-FFF2-40B4-BE49-F238E27FC236}">
                <a16:creationId xmlns:a16="http://schemas.microsoft.com/office/drawing/2014/main" id="{00DDF240-52FF-48EA-9CF1-98A8ABEDD545}"/>
              </a:ext>
            </a:extLst>
          </p:cNvPr>
          <p:cNvSpPr txBox="1"/>
          <p:nvPr/>
        </p:nvSpPr>
        <p:spPr>
          <a:xfrm>
            <a:off x="182043" y="620688"/>
            <a:ext cx="9718970" cy="380480"/>
          </a:xfrm>
          <a:prstGeom prst="rect">
            <a:avLst/>
          </a:prstGeom>
          <a:noFill/>
          <a:ln>
            <a:noFill/>
          </a:ln>
        </p:spPr>
        <p:txBody>
          <a:bodyPr wrap="square" lIns="72000" tIns="36000" rIns="72000" bIns="36000" rtlCol="0">
            <a:spAutoFit/>
          </a:bodyPr>
          <a:lstStyle/>
          <a:p>
            <a:pPr marL="261938" marR="0" lvl="0" indent="-261938"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B050"/>
                </a:solidFill>
                <a:effectLst/>
                <a:uLnTx/>
                <a:uFillTx/>
                <a:latin typeface="ＭＳ ゴシック" pitchFamily="49" charset="-128"/>
                <a:ea typeface="ＭＳ ゴシック" pitchFamily="49" charset="-128"/>
                <a:cs typeface="+mn-cs"/>
              </a:rPr>
              <a:t>３．環境に配慮した食生活に対する国民の考え方や実践の状況</a:t>
            </a:r>
          </a:p>
        </p:txBody>
      </p:sp>
      <p:cxnSp>
        <p:nvCxnSpPr>
          <p:cNvPr id="23" name="直線コネクタ 22">
            <a:extLst>
              <a:ext uri="{FF2B5EF4-FFF2-40B4-BE49-F238E27FC236}">
                <a16:creationId xmlns:a16="http://schemas.microsoft.com/office/drawing/2014/main" id="{00E715CA-E20C-42F5-A859-EF15CA078503}"/>
              </a:ext>
            </a:extLst>
          </p:cNvPr>
          <p:cNvCxnSpPr>
            <a:cxnSpLocks/>
          </p:cNvCxnSpPr>
          <p:nvPr/>
        </p:nvCxnSpPr>
        <p:spPr>
          <a:xfrm>
            <a:off x="103309" y="1019331"/>
            <a:ext cx="8394240" cy="0"/>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sp>
        <p:nvSpPr>
          <p:cNvPr id="18" name="正方形/長方形 17">
            <a:extLst>
              <a:ext uri="{FF2B5EF4-FFF2-40B4-BE49-F238E27FC236}">
                <a16:creationId xmlns:a16="http://schemas.microsoft.com/office/drawing/2014/main" id="{37457453-5B6B-4611-ACF8-8B49C105E0F9}"/>
              </a:ext>
            </a:extLst>
          </p:cNvPr>
          <p:cNvSpPr/>
          <p:nvPr/>
        </p:nvSpPr>
        <p:spPr>
          <a:xfrm>
            <a:off x="109814" y="645445"/>
            <a:ext cx="103859" cy="368365"/>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9" name="タイトル 1">
            <a:extLst>
              <a:ext uri="{FF2B5EF4-FFF2-40B4-BE49-F238E27FC236}">
                <a16:creationId xmlns:a16="http://schemas.microsoft.com/office/drawing/2014/main" id="{827A77A3-BBF0-40BF-9364-CC02E8DB6143}"/>
              </a:ext>
            </a:extLst>
          </p:cNvPr>
          <p:cNvSpPr txBox="1">
            <a:spLocks/>
          </p:cNvSpPr>
          <p:nvPr/>
        </p:nvSpPr>
        <p:spPr>
          <a:xfrm>
            <a:off x="0" y="-1"/>
            <a:ext cx="9906000" cy="554579"/>
          </a:xfrm>
          <a:prstGeom prst="rect">
            <a:avLst/>
          </a:prstGeom>
          <a:solidFill>
            <a:srgbClr val="B2D88A"/>
          </a:solidFill>
          <a:ln>
            <a:noFill/>
          </a:ln>
        </p:spPr>
        <p:txBody>
          <a:bodyPr vert="horz" lIns="72000" tIns="45720" rIns="72000" bIns="0" rtlCol="0" anchor="b"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第１部　特集　食と環境の調和</a:t>
            </a:r>
          </a:p>
        </p:txBody>
      </p:sp>
      <p:grpSp>
        <p:nvGrpSpPr>
          <p:cNvPr id="12" name="グループ化 11">
            <a:extLst>
              <a:ext uri="{FF2B5EF4-FFF2-40B4-BE49-F238E27FC236}">
                <a16:creationId xmlns:a16="http://schemas.microsoft.com/office/drawing/2014/main" id="{2C1B0C24-0368-4B37-9DED-2143F0BF238A}"/>
              </a:ext>
            </a:extLst>
          </p:cNvPr>
          <p:cNvGrpSpPr/>
          <p:nvPr/>
        </p:nvGrpSpPr>
        <p:grpSpPr>
          <a:xfrm>
            <a:off x="99915" y="1124744"/>
            <a:ext cx="9706170" cy="5561204"/>
            <a:chOff x="76460" y="615755"/>
            <a:chExt cx="9629068" cy="5996222"/>
          </a:xfrm>
        </p:grpSpPr>
        <p:sp>
          <p:nvSpPr>
            <p:cNvPr id="13" name="正方形/長方形 12">
              <a:extLst>
                <a:ext uri="{FF2B5EF4-FFF2-40B4-BE49-F238E27FC236}">
                  <a16:creationId xmlns:a16="http://schemas.microsoft.com/office/drawing/2014/main" id="{7BF6DBA1-2D75-47C6-865E-EA31B33040E6}"/>
                </a:ext>
              </a:extLst>
            </p:cNvPr>
            <p:cNvSpPr/>
            <p:nvPr/>
          </p:nvSpPr>
          <p:spPr>
            <a:xfrm>
              <a:off x="79688" y="615755"/>
              <a:ext cx="9625840" cy="5996222"/>
            </a:xfrm>
            <a:prstGeom prst="rect">
              <a:avLst/>
            </a:prstGeom>
            <a:noFill/>
            <a:ln w="76200" cap="flat" cmpd="sng" algn="ctr">
              <a:solidFill>
                <a:srgbClr val="FFC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5050"/>
                </a:solidFill>
                <a:effectLst/>
                <a:uLnTx/>
                <a:uFillTx/>
                <a:latin typeface="Calibri"/>
                <a:ea typeface="ＭＳ Ｐゴシック" panose="020B0600070205080204" pitchFamily="50" charset="-128"/>
                <a:cs typeface="+mn-cs"/>
              </a:endParaRPr>
            </a:p>
          </p:txBody>
        </p:sp>
        <p:sp>
          <p:nvSpPr>
            <p:cNvPr id="14" name="正方形/長方形 13">
              <a:extLst>
                <a:ext uri="{FF2B5EF4-FFF2-40B4-BE49-F238E27FC236}">
                  <a16:creationId xmlns:a16="http://schemas.microsoft.com/office/drawing/2014/main" id="{4CA74904-93D0-4174-A484-4AF005303E67}"/>
                </a:ext>
              </a:extLst>
            </p:cNvPr>
            <p:cNvSpPr/>
            <p:nvPr/>
          </p:nvSpPr>
          <p:spPr>
            <a:xfrm>
              <a:off x="76460" y="615756"/>
              <a:ext cx="1132124" cy="552710"/>
            </a:xfrm>
            <a:prstGeom prst="rect">
              <a:avLst/>
            </a:prstGeom>
            <a:solidFill>
              <a:srgbClr val="FF9933"/>
            </a:solidFill>
            <a:ln w="76200" cap="flat" cmpd="sng" algn="ctr">
              <a:solidFill>
                <a:srgbClr val="FFC000"/>
              </a:solidFill>
              <a:prstDash val="solid"/>
            </a:ln>
            <a:effectLst/>
          </p:spPr>
          <p:txBody>
            <a:bodyPr tIns="72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コラム　</a:t>
              </a:r>
            </a:p>
          </p:txBody>
        </p:sp>
        <p:sp>
          <p:nvSpPr>
            <p:cNvPr id="15" name="正方形/長方形 14">
              <a:extLst>
                <a:ext uri="{FF2B5EF4-FFF2-40B4-BE49-F238E27FC236}">
                  <a16:creationId xmlns:a16="http://schemas.microsoft.com/office/drawing/2014/main" id="{9EC7AC72-A5FA-46C1-B29A-856E131B879B}"/>
                </a:ext>
              </a:extLst>
            </p:cNvPr>
            <p:cNvSpPr/>
            <p:nvPr/>
          </p:nvSpPr>
          <p:spPr>
            <a:xfrm>
              <a:off x="1208584" y="615755"/>
              <a:ext cx="8496944" cy="552711"/>
            </a:xfrm>
            <a:prstGeom prst="rect">
              <a:avLst/>
            </a:prstGeom>
            <a:noFill/>
            <a:ln w="76200" cap="flat" cmpd="sng" algn="ctr">
              <a:solidFill>
                <a:srgbClr val="FFC000"/>
              </a:solidFill>
              <a:prstDash val="solid"/>
            </a:ln>
            <a:effectLst/>
          </p:spPr>
          <p:txBody>
            <a:bodyPr tIns="108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7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有機農産物・食品、エシカル消費、フードテックに係る国民の考え方や実践の状況</a:t>
              </a:r>
            </a:p>
          </p:txBody>
        </p:sp>
      </p:grpSp>
      <p:sp>
        <p:nvSpPr>
          <p:cNvPr id="17" name="テキスト ボックス 16">
            <a:extLst>
              <a:ext uri="{FF2B5EF4-FFF2-40B4-BE49-F238E27FC236}">
                <a16:creationId xmlns:a16="http://schemas.microsoft.com/office/drawing/2014/main" id="{26EB60C2-2FCB-4651-8524-7380504C3EFC}"/>
              </a:ext>
            </a:extLst>
          </p:cNvPr>
          <p:cNvSpPr txBox="1"/>
          <p:nvPr/>
        </p:nvSpPr>
        <p:spPr>
          <a:xfrm>
            <a:off x="339886" y="1766749"/>
            <a:ext cx="9293633" cy="2543004"/>
          </a:xfrm>
          <a:prstGeom prst="rect">
            <a:avLst/>
          </a:prstGeom>
          <a:noFill/>
        </p:spPr>
        <p:txBody>
          <a:bodyPr wrap="square" lIns="0" tIns="0" rIns="0" bIns="0" rtlCol="0">
            <a:spAutoFit/>
          </a:bodyPr>
          <a:lstStyle/>
          <a:p>
            <a:pPr marR="0" lvl="0" algn="just" defTabSz="914400" rtl="0" eaLnBrk="1" fontAlgn="auto" latinLnBrk="0" hangingPunct="1">
              <a:lnSpc>
                <a:spcPts val="1800"/>
              </a:lnSpc>
              <a:spcBef>
                <a:spcPts val="0"/>
              </a:spcBef>
              <a:spcAft>
                <a:spcPts val="0"/>
              </a:spcAft>
              <a:buClrTx/>
              <a:buSzTx/>
              <a:tabLst/>
              <a:defRPr/>
            </a:pPr>
            <a:r>
              <a:rPr kumimoji="1" lang="ja-JP" altLang="en-US" sz="18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有機農産物・食品</a:t>
            </a:r>
            <a:endParaRPr kumimoji="1" lang="en-US" altLang="ja-JP" sz="18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71450" marR="0" lvl="0" indent="-171450" algn="just" defTabSz="914400" rtl="0" eaLnBrk="1" fontAlgn="auto" latinLnBrk="0" hangingPunct="1">
              <a:lnSpc>
                <a:spcPts val="1800"/>
              </a:lnSpc>
              <a:spcBef>
                <a:spcPts val="0"/>
              </a:spcBef>
              <a:spcAft>
                <a:spcPts val="0"/>
              </a:spcAft>
              <a:buClrTx/>
              <a:buSzTx/>
              <a:buFont typeface="Wingdings" panose="05000000000000000000" pitchFamily="2" charset="2"/>
              <a:buChar char="Ø"/>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2019</a:t>
            </a: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年度の調査によると、オーガニック食品を初めて飲食したきっかけは、「自分や家族が病気にならないため」と回答した人が最も多く（</a:t>
            </a:r>
            <a:r>
              <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22.6%</a:t>
            </a: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）、環境との関わりを意識している人が少ない。</a:t>
            </a:r>
            <a:endParaRPr lang="en-US" altLang="ja-JP"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R="0" lvl="0" algn="just" defTabSz="914400" rtl="0" eaLnBrk="1" fontAlgn="auto" latinLnBrk="0" hangingPunct="1">
              <a:lnSpc>
                <a:spcPts val="1800"/>
              </a:lnSpc>
              <a:spcBef>
                <a:spcPts val="0"/>
              </a:spcBef>
              <a:spcAft>
                <a:spcPts val="0"/>
              </a:spcAft>
              <a:buClrTx/>
              <a:buSzTx/>
              <a:tabLst/>
              <a:defRPr/>
            </a:pP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R="0" lvl="0" algn="just" defTabSz="914400" rtl="0" eaLnBrk="1" fontAlgn="auto" latinLnBrk="0" hangingPunct="1">
              <a:lnSpc>
                <a:spcPts val="1800"/>
              </a:lnSpc>
              <a:spcBef>
                <a:spcPts val="0"/>
              </a:spcBef>
              <a:spcAft>
                <a:spcPts val="0"/>
              </a:spcAft>
              <a:buClrTx/>
              <a:buSzTx/>
              <a:tabLst/>
              <a:defRPr/>
            </a:pPr>
            <a:r>
              <a:rPr lang="ja-JP" altLang="en-US" b="1" u="sng"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エシカル消費</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71450" marR="0" lvl="0" indent="-171450" algn="just" defTabSz="914400" rtl="0" eaLnBrk="1" fontAlgn="auto" latinLnBrk="0" hangingPunct="1">
              <a:lnSpc>
                <a:spcPts val="1800"/>
              </a:lnSpc>
              <a:spcBef>
                <a:spcPts val="0"/>
              </a:spcBef>
              <a:spcAft>
                <a:spcPts val="0"/>
              </a:spcAft>
              <a:buClrTx/>
              <a:buSzTx/>
              <a:buFont typeface="Wingdings" panose="05000000000000000000" pitchFamily="2" charset="2"/>
              <a:buChar char="Ø"/>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2019</a:t>
            </a: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年度の調査によると、</a:t>
            </a:r>
            <a:r>
              <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59.1</a:t>
            </a: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％がエシカル消費に興味があると回答するなど、エシカル消費に積極的な人は増加傾向。</a:t>
            </a:r>
            <a:endParaRPr lang="en-US" altLang="ja-JP"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R="0" lvl="0" algn="just" defTabSz="914400" rtl="0" eaLnBrk="1" fontAlgn="auto" latinLnBrk="0" hangingPunct="1">
              <a:lnSpc>
                <a:spcPts val="1800"/>
              </a:lnSpc>
              <a:spcBef>
                <a:spcPts val="0"/>
              </a:spcBef>
              <a:spcAft>
                <a:spcPts val="0"/>
              </a:spcAft>
              <a:buClrTx/>
              <a:buSzTx/>
              <a:tabLst/>
              <a:defRPr/>
            </a:pPr>
            <a:endParaRPr lang="en-US" altLang="ja-JP"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R="0" lvl="0" algn="just" defTabSz="914400" rtl="0" eaLnBrk="1" fontAlgn="auto" latinLnBrk="0" hangingPunct="1">
              <a:lnSpc>
                <a:spcPts val="1800"/>
              </a:lnSpc>
              <a:spcBef>
                <a:spcPts val="0"/>
              </a:spcBef>
              <a:spcAft>
                <a:spcPts val="0"/>
              </a:spcAft>
              <a:buClrTx/>
              <a:buSzTx/>
              <a:tabLst/>
              <a:defRPr/>
            </a:pPr>
            <a:r>
              <a:rPr lang="ja-JP" altLang="en-US" b="1" u="sng"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フードテック</a:t>
            </a:r>
            <a:endParaRPr lang="en-US" altLang="ja-JP"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71450" marR="0" lvl="0" indent="-171450" algn="just" defTabSz="914400" rtl="0" eaLnBrk="1" fontAlgn="auto" latinLnBrk="0" hangingPunct="1">
              <a:lnSpc>
                <a:spcPts val="1800"/>
              </a:lnSpc>
              <a:spcBef>
                <a:spcPts val="0"/>
              </a:spcBef>
              <a:spcAft>
                <a:spcPts val="0"/>
              </a:spcAft>
              <a:buClrTx/>
              <a:buSzTx/>
              <a:buFont typeface="Wingdings" panose="05000000000000000000" pitchFamily="2" charset="2"/>
              <a:buChar char="Ø"/>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農林水産省が実施した調査によると、「植物性のタンパク質から作られた大豆ミートなどの代替肉」を食べたいと回答した人が</a:t>
            </a:r>
            <a:r>
              <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55.6</a:t>
            </a: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％と半数以上。</a:t>
            </a: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 name="テキスト ボックス 15">
            <a:extLst>
              <a:ext uri="{FF2B5EF4-FFF2-40B4-BE49-F238E27FC236}">
                <a16:creationId xmlns:a16="http://schemas.microsoft.com/office/drawing/2014/main" id="{55D27EDE-977E-41F4-BF10-95701F85DDA5}"/>
              </a:ext>
            </a:extLst>
          </p:cNvPr>
          <p:cNvSpPr txBox="1"/>
          <p:nvPr/>
        </p:nvSpPr>
        <p:spPr>
          <a:xfrm>
            <a:off x="656154" y="4327564"/>
            <a:ext cx="40672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オーガニック食品の飲食頻度と初めて飲食した</a:t>
            </a:r>
            <a:endParaRPr kumimoji="1"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きっかけとの関連</a:t>
            </a:r>
          </a:p>
        </p:txBody>
      </p:sp>
      <p:sp>
        <p:nvSpPr>
          <p:cNvPr id="21" name="テキスト ボックス 20">
            <a:extLst>
              <a:ext uri="{FF2B5EF4-FFF2-40B4-BE49-F238E27FC236}">
                <a16:creationId xmlns:a16="http://schemas.microsoft.com/office/drawing/2014/main" id="{26969B86-BC50-4D70-942F-3B2EEC3B384E}"/>
              </a:ext>
            </a:extLst>
          </p:cNvPr>
          <p:cNvSpPr txBox="1"/>
          <p:nvPr/>
        </p:nvSpPr>
        <p:spPr>
          <a:xfrm>
            <a:off x="656154" y="6297905"/>
            <a:ext cx="4368854"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資料： 農林水産省「有機食品等の消費状況に関する意向調査」（</a:t>
            </a:r>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2019</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a:t>
            </a:r>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8</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9</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月実施）</a:t>
            </a:r>
          </a:p>
        </p:txBody>
      </p:sp>
      <p:sp>
        <p:nvSpPr>
          <p:cNvPr id="22" name="テキスト ボックス 21">
            <a:extLst>
              <a:ext uri="{FF2B5EF4-FFF2-40B4-BE49-F238E27FC236}">
                <a16:creationId xmlns:a16="http://schemas.microsoft.com/office/drawing/2014/main" id="{45AE197A-8E11-4E5D-AD74-DC315C5DD505}"/>
              </a:ext>
            </a:extLst>
          </p:cNvPr>
          <p:cNvSpPr txBox="1"/>
          <p:nvPr/>
        </p:nvSpPr>
        <p:spPr>
          <a:xfrm>
            <a:off x="5276371" y="4341097"/>
            <a:ext cx="406723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エシカル消費についての興味</a:t>
            </a:r>
          </a:p>
        </p:txBody>
      </p:sp>
      <p:sp>
        <p:nvSpPr>
          <p:cNvPr id="24" name="テキスト ボックス 23">
            <a:extLst>
              <a:ext uri="{FF2B5EF4-FFF2-40B4-BE49-F238E27FC236}">
                <a16:creationId xmlns:a16="http://schemas.microsoft.com/office/drawing/2014/main" id="{0989C625-A186-4500-B457-AE35E2F86DFB}"/>
              </a:ext>
            </a:extLst>
          </p:cNvPr>
          <p:cNvSpPr txBox="1"/>
          <p:nvPr/>
        </p:nvSpPr>
        <p:spPr>
          <a:xfrm>
            <a:off x="5387481" y="6297905"/>
            <a:ext cx="448292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資料： 消費者庁「「倫理的消費（エシカル消費）」に関する消費者意識調査報告書」</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800" dirty="0">
                <a:solidFill>
                  <a:prstClr val="black"/>
                </a:solidFill>
                <a:latin typeface="メイリオ" panose="020B0604030504040204" pitchFamily="50" charset="-128"/>
                <a:ea typeface="メイリオ" panose="020B0604030504040204" pitchFamily="50" charset="-128"/>
              </a:rPr>
              <a:t>　　　</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2019</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年度は</a:t>
            </a:r>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2020</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a:t>
            </a:r>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月実施、</a:t>
            </a:r>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2016</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年度は</a:t>
            </a:r>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2016</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a:t>
            </a:r>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12</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月実施）</a:t>
            </a:r>
          </a:p>
        </p:txBody>
      </p:sp>
      <p:pic>
        <p:nvPicPr>
          <p:cNvPr id="3" name="図 2">
            <a:extLst>
              <a:ext uri="{FF2B5EF4-FFF2-40B4-BE49-F238E27FC236}">
                <a16:creationId xmlns:a16="http://schemas.microsoft.com/office/drawing/2014/main" id="{E9FF34F4-C1F4-4121-9878-F56C0430181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5492"/>
          <a:stretch/>
        </p:blipFill>
        <p:spPr>
          <a:xfrm>
            <a:off x="448308" y="4805729"/>
            <a:ext cx="4482925" cy="1359575"/>
          </a:xfrm>
          <a:prstGeom prst="rect">
            <a:avLst/>
          </a:prstGeom>
        </p:spPr>
      </p:pic>
      <p:pic>
        <p:nvPicPr>
          <p:cNvPr id="5" name="図 4">
            <a:extLst>
              <a:ext uri="{FF2B5EF4-FFF2-40B4-BE49-F238E27FC236}">
                <a16:creationId xmlns:a16="http://schemas.microsoft.com/office/drawing/2014/main" id="{D92E1156-34F3-49ED-AF1A-E3C40A3BAA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10708" y="4556773"/>
            <a:ext cx="3201638" cy="1752547"/>
          </a:xfrm>
          <a:prstGeom prst="rect">
            <a:avLst/>
          </a:prstGeom>
        </p:spPr>
      </p:pic>
    </p:spTree>
    <p:extLst>
      <p:ext uri="{BB962C8B-B14F-4D97-AF65-F5344CB8AC3E}">
        <p14:creationId xmlns:p14="http://schemas.microsoft.com/office/powerpoint/2010/main" val="2173749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テキスト ボックス 29"/>
          <p:cNvSpPr txBox="1"/>
          <p:nvPr/>
        </p:nvSpPr>
        <p:spPr>
          <a:xfrm>
            <a:off x="-27386" y="6681727"/>
            <a:ext cx="9933386" cy="153888"/>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10CC139-477F-4CF9-9804-15B7DAE6D0D9}" type="slidenum">
              <a:rPr kumimoji="1" lang="en-US" altLang="ja-JP" sz="1000" b="0" i="0" u="none" strike="noStrike" kern="1200" cap="none" spc="0" normalizeH="0" baseline="0" noProof="0" smtClean="0">
                <a:ln>
                  <a:noFill/>
                </a:ln>
                <a:solidFill>
                  <a:prstClr val="black"/>
                </a:solidFill>
                <a:effectLst/>
                <a:uLnTx/>
                <a:uFillTx/>
                <a:latin typeface="ＭＳ 明朝" panose="02020609040205080304" pitchFamily="17" charset="-128"/>
                <a:ea typeface="ＭＳ 明朝" panose="02020609040205080304" pitchFamily="17" charset="-128"/>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1" lang="ja-JP" altLang="en-US" sz="1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
        <p:nvSpPr>
          <p:cNvPr id="20" name="テキスト ボックス 19">
            <a:extLst>
              <a:ext uri="{FF2B5EF4-FFF2-40B4-BE49-F238E27FC236}">
                <a16:creationId xmlns:a16="http://schemas.microsoft.com/office/drawing/2014/main" id="{00DDF240-52FF-48EA-9CF1-98A8ABEDD545}"/>
              </a:ext>
            </a:extLst>
          </p:cNvPr>
          <p:cNvSpPr txBox="1"/>
          <p:nvPr/>
        </p:nvSpPr>
        <p:spPr>
          <a:xfrm>
            <a:off x="182043" y="620688"/>
            <a:ext cx="9718970" cy="380480"/>
          </a:xfrm>
          <a:prstGeom prst="rect">
            <a:avLst/>
          </a:prstGeom>
          <a:noFill/>
          <a:ln>
            <a:noFill/>
          </a:ln>
        </p:spPr>
        <p:txBody>
          <a:bodyPr wrap="square" lIns="72000" tIns="36000" rIns="72000" bIns="36000" rtlCol="0">
            <a:spAutoFit/>
          </a:bodyPr>
          <a:lstStyle/>
          <a:p>
            <a:pPr marL="261938" marR="0" lvl="0" indent="-261938"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00B050"/>
                </a:solidFill>
                <a:latin typeface="ＭＳ ゴシック" pitchFamily="49" charset="-128"/>
                <a:ea typeface="ＭＳ ゴシック" pitchFamily="49" charset="-128"/>
              </a:rPr>
              <a:t>４</a:t>
            </a:r>
            <a:r>
              <a:rPr kumimoji="1" lang="ja-JP" altLang="en-US" sz="2000" b="1" i="0" u="none" strike="noStrike" kern="1200" cap="none" spc="0" normalizeH="0" baseline="0" noProof="0" dirty="0">
                <a:ln>
                  <a:noFill/>
                </a:ln>
                <a:solidFill>
                  <a:srgbClr val="00B050"/>
                </a:solidFill>
                <a:effectLst/>
                <a:uLnTx/>
                <a:uFillTx/>
                <a:latin typeface="ＭＳ ゴシック" pitchFamily="49" charset="-128"/>
                <a:ea typeface="ＭＳ ゴシック" pitchFamily="49" charset="-128"/>
                <a:cs typeface="+mn-cs"/>
              </a:rPr>
              <a:t>．食と環境の調和のための食育の推進</a:t>
            </a:r>
          </a:p>
        </p:txBody>
      </p:sp>
      <p:cxnSp>
        <p:nvCxnSpPr>
          <p:cNvPr id="23" name="直線コネクタ 22">
            <a:extLst>
              <a:ext uri="{FF2B5EF4-FFF2-40B4-BE49-F238E27FC236}">
                <a16:creationId xmlns:a16="http://schemas.microsoft.com/office/drawing/2014/main" id="{00E715CA-E20C-42F5-A859-EF15CA078503}"/>
              </a:ext>
            </a:extLst>
          </p:cNvPr>
          <p:cNvCxnSpPr>
            <a:cxnSpLocks/>
          </p:cNvCxnSpPr>
          <p:nvPr/>
        </p:nvCxnSpPr>
        <p:spPr>
          <a:xfrm>
            <a:off x="103309" y="1019331"/>
            <a:ext cx="8394240" cy="0"/>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sp>
        <p:nvSpPr>
          <p:cNvPr id="28" name="角丸四角形 30">
            <a:extLst>
              <a:ext uri="{FF2B5EF4-FFF2-40B4-BE49-F238E27FC236}">
                <a16:creationId xmlns:a16="http://schemas.microsoft.com/office/drawing/2014/main" id="{3255BA79-B680-4C17-9E52-07C557378B1D}"/>
              </a:ext>
            </a:extLst>
          </p:cNvPr>
          <p:cNvSpPr/>
          <p:nvPr/>
        </p:nvSpPr>
        <p:spPr>
          <a:xfrm>
            <a:off x="237465" y="1124743"/>
            <a:ext cx="9479789" cy="1651058"/>
          </a:xfrm>
          <a:prstGeom prst="roundRect">
            <a:avLst/>
          </a:prstGeom>
          <a:solidFill>
            <a:sysClr val="window" lastClr="FFFFFF"/>
          </a:solidFill>
          <a:ln w="76200" cap="flat" cmpd="sng" algn="ctr">
            <a:solidFill>
              <a:schemeClr val="accent3"/>
            </a:solidFill>
            <a:prstDash val="sysDo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5050"/>
              </a:solidFill>
              <a:effectLst/>
              <a:uLnTx/>
              <a:uFillTx/>
              <a:latin typeface="Calibri"/>
              <a:ea typeface="ＭＳ Ｐゴシック" panose="020B0600070205080204" pitchFamily="50" charset="-128"/>
              <a:cs typeface="+mn-cs"/>
            </a:endParaRPr>
          </a:p>
        </p:txBody>
      </p:sp>
      <p:sp>
        <p:nvSpPr>
          <p:cNvPr id="29" name="テキスト ボックス 24">
            <a:extLst>
              <a:ext uri="{FF2B5EF4-FFF2-40B4-BE49-F238E27FC236}">
                <a16:creationId xmlns:a16="http://schemas.microsoft.com/office/drawing/2014/main" id="{7611A43E-9BB1-4BFC-9224-F0B84E8EA746}"/>
              </a:ext>
            </a:extLst>
          </p:cNvPr>
          <p:cNvSpPr txBox="1">
            <a:spLocks noChangeArrowheads="1"/>
          </p:cNvSpPr>
          <p:nvPr/>
        </p:nvSpPr>
        <p:spPr bwMode="auto">
          <a:xfrm>
            <a:off x="328711" y="1296715"/>
            <a:ext cx="9248578" cy="1479086"/>
          </a:xfrm>
          <a:prstGeom prst="rect">
            <a:avLst/>
          </a:prstGeom>
          <a:noFill/>
          <a:ln>
            <a:noFill/>
          </a:ln>
        </p:spPr>
        <p:txBody>
          <a:bodyPr wrap="square" lIns="108000" tIns="0" rIns="108000" bIns="0" anchor="t" anchorCtr="0">
            <a:noAutofit/>
          </a:bodyPr>
          <a:lstStyle/>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「国産のもの」を最もよく選んでいると回答した人の選択理由は、「品質が良いと思うから」が</a:t>
            </a:r>
            <a:r>
              <a:rPr kumimoji="1" lang="en-US" altLang="ja-JP"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84.5</a:t>
            </a: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％。「環境問題を解決したいから」が</a:t>
            </a:r>
            <a:r>
              <a:rPr kumimoji="1" lang="en-US" altLang="ja-JP"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12.6</a:t>
            </a: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環境に配慮した農林水産物・食品を「あまり選んでいない」又は「まったく選んでいない」人が選んでいない理由は「どれが環境に配慮した農林水産物・食品か判断する情報がない」が</a:t>
            </a:r>
            <a:r>
              <a:rPr kumimoji="1" lang="en-US" altLang="ja-JP"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55.6</a:t>
            </a: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500" b="1" i="0" u="sng"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環境への配慮についての理解</a:t>
            </a: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を深めることや</a:t>
            </a:r>
            <a:r>
              <a:rPr kumimoji="1" lang="ja-JP" altLang="en-US" sz="1500" b="1" i="0" u="sng"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興味・関心</a:t>
            </a: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を高め、</a:t>
            </a:r>
            <a:r>
              <a:rPr kumimoji="1" lang="ja-JP" altLang="en-US" sz="1500" b="1" i="0" u="sng"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行動変容を促す</a:t>
            </a: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ことが必要。</a:t>
            </a:r>
            <a:endParaRPr kumimoji="1" lang="en-US" altLang="ja-JP"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正方形/長方形 17">
            <a:extLst>
              <a:ext uri="{FF2B5EF4-FFF2-40B4-BE49-F238E27FC236}">
                <a16:creationId xmlns:a16="http://schemas.microsoft.com/office/drawing/2014/main" id="{37457453-5B6B-4611-ACF8-8B49C105E0F9}"/>
              </a:ext>
            </a:extLst>
          </p:cNvPr>
          <p:cNvSpPr/>
          <p:nvPr/>
        </p:nvSpPr>
        <p:spPr>
          <a:xfrm>
            <a:off x="109814" y="645445"/>
            <a:ext cx="103859" cy="368365"/>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9" name="タイトル 1">
            <a:extLst>
              <a:ext uri="{FF2B5EF4-FFF2-40B4-BE49-F238E27FC236}">
                <a16:creationId xmlns:a16="http://schemas.microsoft.com/office/drawing/2014/main" id="{827A77A3-BBF0-40BF-9364-CC02E8DB6143}"/>
              </a:ext>
            </a:extLst>
          </p:cNvPr>
          <p:cNvSpPr txBox="1">
            <a:spLocks/>
          </p:cNvSpPr>
          <p:nvPr/>
        </p:nvSpPr>
        <p:spPr>
          <a:xfrm>
            <a:off x="0" y="-1"/>
            <a:ext cx="9906000" cy="554579"/>
          </a:xfrm>
          <a:prstGeom prst="rect">
            <a:avLst/>
          </a:prstGeom>
          <a:solidFill>
            <a:srgbClr val="B2D88A"/>
          </a:solidFill>
          <a:ln>
            <a:noFill/>
          </a:ln>
        </p:spPr>
        <p:txBody>
          <a:bodyPr vert="horz" lIns="72000" tIns="45720" rIns="72000" bIns="0" rtlCol="0" anchor="b"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第１部　特集　食と環境の調和</a:t>
            </a:r>
          </a:p>
        </p:txBody>
      </p:sp>
      <p:sp>
        <p:nvSpPr>
          <p:cNvPr id="17" name="テキスト ボックス 16">
            <a:extLst>
              <a:ext uri="{FF2B5EF4-FFF2-40B4-BE49-F238E27FC236}">
                <a16:creationId xmlns:a16="http://schemas.microsoft.com/office/drawing/2014/main" id="{0ED2AF5A-E04C-4490-8218-58DF286E28F7}"/>
              </a:ext>
            </a:extLst>
          </p:cNvPr>
          <p:cNvSpPr txBox="1"/>
          <p:nvPr/>
        </p:nvSpPr>
        <p:spPr>
          <a:xfrm>
            <a:off x="342661" y="2924944"/>
            <a:ext cx="399916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「国産のもの」を最もよく選んでいると回答した人の選択理由</a:t>
            </a:r>
          </a:p>
        </p:txBody>
      </p:sp>
      <p:sp>
        <p:nvSpPr>
          <p:cNvPr id="21" name="テキスト ボックス 20">
            <a:extLst>
              <a:ext uri="{FF2B5EF4-FFF2-40B4-BE49-F238E27FC236}">
                <a16:creationId xmlns:a16="http://schemas.microsoft.com/office/drawing/2014/main" id="{D459CEE2-D086-4785-BDC4-F3F22C6F21C9}"/>
              </a:ext>
            </a:extLst>
          </p:cNvPr>
          <p:cNvSpPr txBox="1"/>
          <p:nvPr/>
        </p:nvSpPr>
        <p:spPr>
          <a:xfrm>
            <a:off x="573675" y="6566311"/>
            <a:ext cx="4368854"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資料：農林水産省「食育に関する意識調査」（</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2021</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11</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12</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月実施）</a:t>
            </a:r>
          </a:p>
        </p:txBody>
      </p:sp>
      <p:sp>
        <p:nvSpPr>
          <p:cNvPr id="31" name="テキスト ボックス 30">
            <a:extLst>
              <a:ext uri="{FF2B5EF4-FFF2-40B4-BE49-F238E27FC236}">
                <a16:creationId xmlns:a16="http://schemas.microsoft.com/office/drawing/2014/main" id="{8C56F454-4DE6-4038-B75B-AA425843EECA}"/>
              </a:ext>
            </a:extLst>
          </p:cNvPr>
          <p:cNvSpPr txBox="1"/>
          <p:nvPr/>
        </p:nvSpPr>
        <p:spPr>
          <a:xfrm>
            <a:off x="5745088" y="2924944"/>
            <a:ext cx="354057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環境に配慮した農林水産物・食品を選んでいない理由</a:t>
            </a:r>
          </a:p>
        </p:txBody>
      </p:sp>
      <p:sp>
        <p:nvSpPr>
          <p:cNvPr id="32" name="テキスト ボックス 31">
            <a:extLst>
              <a:ext uri="{FF2B5EF4-FFF2-40B4-BE49-F238E27FC236}">
                <a16:creationId xmlns:a16="http://schemas.microsoft.com/office/drawing/2014/main" id="{37B5DCF8-ABA3-416C-B161-699B681BE0D4}"/>
              </a:ext>
            </a:extLst>
          </p:cNvPr>
          <p:cNvSpPr txBox="1"/>
          <p:nvPr/>
        </p:nvSpPr>
        <p:spPr>
          <a:xfrm>
            <a:off x="5532159" y="6350169"/>
            <a:ext cx="4368854"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資料：農林水産省「食育に関する意識調査」（</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2021</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11</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12</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月実施）</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注： 環境に配慮した農林水産物・食品を「あまり選んでいない」又は「まったく</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900" dirty="0">
                <a:solidFill>
                  <a:prstClr val="black"/>
                </a:solidFill>
                <a:latin typeface="メイリオ" panose="020B0604030504040204" pitchFamily="50" charset="-128"/>
                <a:ea typeface="メイリオ" panose="020B0604030504040204" pitchFamily="50" charset="-128"/>
              </a:rPr>
              <a:t>　　</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選んでいない」と回答した人が対象</a:t>
            </a:r>
          </a:p>
        </p:txBody>
      </p:sp>
      <p:pic>
        <p:nvPicPr>
          <p:cNvPr id="5" name="図 4">
            <a:extLst>
              <a:ext uri="{FF2B5EF4-FFF2-40B4-BE49-F238E27FC236}">
                <a16:creationId xmlns:a16="http://schemas.microsoft.com/office/drawing/2014/main" id="{F9ABBEDB-513E-4E24-BED2-D0B1798977B2}"/>
              </a:ext>
            </a:extLst>
          </p:cNvPr>
          <p:cNvPicPr>
            <a:picLocks noChangeAspect="1"/>
          </p:cNvPicPr>
          <p:nvPr/>
        </p:nvPicPr>
        <p:blipFill>
          <a:blip r:embed="rId3"/>
          <a:stretch>
            <a:fillRect/>
          </a:stretch>
        </p:blipFill>
        <p:spPr>
          <a:xfrm>
            <a:off x="213673" y="3645024"/>
            <a:ext cx="4559874" cy="2673259"/>
          </a:xfrm>
          <a:prstGeom prst="rect">
            <a:avLst/>
          </a:prstGeom>
        </p:spPr>
      </p:pic>
      <p:pic>
        <p:nvPicPr>
          <p:cNvPr id="8" name="図 7">
            <a:extLst>
              <a:ext uri="{FF2B5EF4-FFF2-40B4-BE49-F238E27FC236}">
                <a16:creationId xmlns:a16="http://schemas.microsoft.com/office/drawing/2014/main" id="{59317680-2894-4904-B7DF-33ACC6E4C38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41528" y="3500129"/>
            <a:ext cx="4746696" cy="2813929"/>
          </a:xfrm>
          <a:prstGeom prst="rect">
            <a:avLst/>
          </a:prstGeom>
        </p:spPr>
      </p:pic>
    </p:spTree>
    <p:extLst>
      <p:ext uri="{BB962C8B-B14F-4D97-AF65-F5344CB8AC3E}">
        <p14:creationId xmlns:p14="http://schemas.microsoft.com/office/powerpoint/2010/main" val="1292828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テキスト ボックス 29"/>
          <p:cNvSpPr txBox="1"/>
          <p:nvPr/>
        </p:nvSpPr>
        <p:spPr>
          <a:xfrm>
            <a:off x="-27386" y="6681727"/>
            <a:ext cx="9933386" cy="153888"/>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10CC139-477F-4CF9-9804-15B7DAE6D0D9}" type="slidenum">
              <a:rPr kumimoji="1" lang="en-US" altLang="ja-JP" sz="1000" b="0" i="0" u="none" strike="noStrike" kern="1200" cap="none" spc="0" normalizeH="0" baseline="0" noProof="0" smtClean="0">
                <a:ln>
                  <a:noFill/>
                </a:ln>
                <a:solidFill>
                  <a:prstClr val="black"/>
                </a:solidFill>
                <a:effectLst/>
                <a:uLnTx/>
                <a:uFillTx/>
                <a:latin typeface="ＭＳ 明朝" panose="02020609040205080304" pitchFamily="17" charset="-128"/>
                <a:ea typeface="ＭＳ 明朝" panose="02020609040205080304" pitchFamily="17" charset="-128"/>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1" lang="ja-JP" altLang="en-US" sz="1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
        <p:nvSpPr>
          <p:cNvPr id="20" name="テキスト ボックス 19">
            <a:extLst>
              <a:ext uri="{FF2B5EF4-FFF2-40B4-BE49-F238E27FC236}">
                <a16:creationId xmlns:a16="http://schemas.microsoft.com/office/drawing/2014/main" id="{00DDF240-52FF-48EA-9CF1-98A8ABEDD545}"/>
              </a:ext>
            </a:extLst>
          </p:cNvPr>
          <p:cNvSpPr txBox="1"/>
          <p:nvPr/>
        </p:nvSpPr>
        <p:spPr>
          <a:xfrm>
            <a:off x="182043" y="620688"/>
            <a:ext cx="9718970" cy="380480"/>
          </a:xfrm>
          <a:prstGeom prst="rect">
            <a:avLst/>
          </a:prstGeom>
          <a:noFill/>
          <a:ln>
            <a:noFill/>
          </a:ln>
        </p:spPr>
        <p:txBody>
          <a:bodyPr wrap="square" lIns="72000" tIns="36000" rIns="72000" bIns="36000" rtlCol="0">
            <a:spAutoFit/>
          </a:bodyPr>
          <a:lstStyle/>
          <a:p>
            <a:pPr marL="261938" marR="0" lvl="0" indent="-261938"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00B050"/>
                </a:solidFill>
                <a:latin typeface="ＭＳ ゴシック" pitchFamily="49" charset="-128"/>
                <a:ea typeface="ＭＳ ゴシック" pitchFamily="49" charset="-128"/>
              </a:rPr>
              <a:t>４</a:t>
            </a:r>
            <a:r>
              <a:rPr kumimoji="1" lang="ja-JP" altLang="en-US" sz="2000" b="1" i="0" u="none" strike="noStrike" kern="1200" cap="none" spc="0" normalizeH="0" baseline="0" noProof="0" dirty="0">
                <a:ln>
                  <a:noFill/>
                </a:ln>
                <a:solidFill>
                  <a:srgbClr val="00B050"/>
                </a:solidFill>
                <a:effectLst/>
                <a:uLnTx/>
                <a:uFillTx/>
                <a:latin typeface="ＭＳ ゴシック" pitchFamily="49" charset="-128"/>
                <a:ea typeface="ＭＳ ゴシック" pitchFamily="49" charset="-128"/>
                <a:cs typeface="+mn-cs"/>
              </a:rPr>
              <a:t>．食と環境の調和のための食育の推進</a:t>
            </a:r>
          </a:p>
        </p:txBody>
      </p:sp>
      <p:cxnSp>
        <p:nvCxnSpPr>
          <p:cNvPr id="23" name="直線コネクタ 22">
            <a:extLst>
              <a:ext uri="{FF2B5EF4-FFF2-40B4-BE49-F238E27FC236}">
                <a16:creationId xmlns:a16="http://schemas.microsoft.com/office/drawing/2014/main" id="{00E715CA-E20C-42F5-A859-EF15CA078503}"/>
              </a:ext>
            </a:extLst>
          </p:cNvPr>
          <p:cNvCxnSpPr>
            <a:cxnSpLocks/>
          </p:cNvCxnSpPr>
          <p:nvPr/>
        </p:nvCxnSpPr>
        <p:spPr>
          <a:xfrm>
            <a:off x="103309" y="1019331"/>
            <a:ext cx="8394240" cy="0"/>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sp>
        <p:nvSpPr>
          <p:cNvPr id="28" name="角丸四角形 30">
            <a:extLst>
              <a:ext uri="{FF2B5EF4-FFF2-40B4-BE49-F238E27FC236}">
                <a16:creationId xmlns:a16="http://schemas.microsoft.com/office/drawing/2014/main" id="{3255BA79-B680-4C17-9E52-07C557378B1D}"/>
              </a:ext>
            </a:extLst>
          </p:cNvPr>
          <p:cNvSpPr/>
          <p:nvPr/>
        </p:nvSpPr>
        <p:spPr>
          <a:xfrm>
            <a:off x="237465" y="1124743"/>
            <a:ext cx="9479789" cy="1651058"/>
          </a:xfrm>
          <a:prstGeom prst="roundRect">
            <a:avLst/>
          </a:prstGeom>
          <a:solidFill>
            <a:sysClr val="window" lastClr="FFFFFF"/>
          </a:solidFill>
          <a:ln w="76200" cap="flat" cmpd="sng" algn="ctr">
            <a:solidFill>
              <a:schemeClr val="accent3"/>
            </a:solidFill>
            <a:prstDash val="sysDo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5050"/>
              </a:solidFill>
              <a:effectLst/>
              <a:uLnTx/>
              <a:uFillTx/>
              <a:latin typeface="Calibri"/>
              <a:ea typeface="ＭＳ Ｐゴシック" panose="020B0600070205080204" pitchFamily="50" charset="-128"/>
              <a:cs typeface="+mn-cs"/>
            </a:endParaRPr>
          </a:p>
        </p:txBody>
      </p:sp>
      <p:sp>
        <p:nvSpPr>
          <p:cNvPr id="29" name="テキスト ボックス 24">
            <a:extLst>
              <a:ext uri="{FF2B5EF4-FFF2-40B4-BE49-F238E27FC236}">
                <a16:creationId xmlns:a16="http://schemas.microsoft.com/office/drawing/2014/main" id="{7611A43E-9BB1-4BFC-9224-F0B84E8EA746}"/>
              </a:ext>
            </a:extLst>
          </p:cNvPr>
          <p:cNvSpPr txBox="1">
            <a:spLocks noChangeArrowheads="1"/>
          </p:cNvSpPr>
          <p:nvPr/>
        </p:nvSpPr>
        <p:spPr bwMode="auto">
          <a:xfrm>
            <a:off x="328711" y="1296715"/>
            <a:ext cx="9248578" cy="1479086"/>
          </a:xfrm>
          <a:prstGeom prst="rect">
            <a:avLst/>
          </a:prstGeom>
          <a:noFill/>
          <a:ln>
            <a:noFill/>
          </a:ln>
        </p:spPr>
        <p:txBody>
          <a:bodyPr wrap="square" lIns="108000" tIns="0" rIns="108000" bIns="0" anchor="t" anchorCtr="0">
            <a:noAutofit/>
          </a:bodyPr>
          <a:lstStyle/>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環境に配慮した農林水産物・食品を「いつも選んでいる」と回答した人は他に比べ、栄養バランスに配慮した食事を「ほぼ毎日」食べていると回答した人が多く</a:t>
            </a:r>
            <a:r>
              <a:rPr kumimoji="1" lang="en-US" altLang="ja-JP"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60.2%</a:t>
            </a: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を占めた。</a:t>
            </a:r>
            <a:endParaRPr kumimoji="1" lang="en-US" altLang="ja-JP"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栄養バランス、環境を切り口とした食育の推進によって、双方に配慮した食生活を営む力を身に付ける相乗効果の可能性を示唆。</a:t>
            </a:r>
            <a:endParaRPr kumimoji="1" lang="en-US" altLang="ja-JP"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80975" marR="0" lvl="0" indent="-180975" algn="just"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500" b="1" i="0" u="sng"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環境面と栄養面に配慮</a:t>
            </a: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した包括的な視野を持って</a:t>
            </a:r>
            <a:r>
              <a:rPr kumimoji="1" lang="ja-JP" altLang="en-US" sz="1500" b="1" i="0" u="sng"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食育を推進</a:t>
            </a:r>
            <a:r>
              <a:rPr kumimoji="1" lang="ja-JP" altLang="en-US"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することが求められる。</a:t>
            </a:r>
            <a:endParaRPr kumimoji="1" lang="en-US" altLang="ja-JP" sz="1500" i="0" u="none" strike="noStrike" kern="1200" cap="none" spc="-9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正方形/長方形 17">
            <a:extLst>
              <a:ext uri="{FF2B5EF4-FFF2-40B4-BE49-F238E27FC236}">
                <a16:creationId xmlns:a16="http://schemas.microsoft.com/office/drawing/2014/main" id="{37457453-5B6B-4611-ACF8-8B49C105E0F9}"/>
              </a:ext>
            </a:extLst>
          </p:cNvPr>
          <p:cNvSpPr/>
          <p:nvPr/>
        </p:nvSpPr>
        <p:spPr>
          <a:xfrm>
            <a:off x="109814" y="645445"/>
            <a:ext cx="103859" cy="368365"/>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9" name="タイトル 1">
            <a:extLst>
              <a:ext uri="{FF2B5EF4-FFF2-40B4-BE49-F238E27FC236}">
                <a16:creationId xmlns:a16="http://schemas.microsoft.com/office/drawing/2014/main" id="{827A77A3-BBF0-40BF-9364-CC02E8DB6143}"/>
              </a:ext>
            </a:extLst>
          </p:cNvPr>
          <p:cNvSpPr txBox="1">
            <a:spLocks/>
          </p:cNvSpPr>
          <p:nvPr/>
        </p:nvSpPr>
        <p:spPr>
          <a:xfrm>
            <a:off x="0" y="-1"/>
            <a:ext cx="9906000" cy="554579"/>
          </a:xfrm>
          <a:prstGeom prst="rect">
            <a:avLst/>
          </a:prstGeom>
          <a:solidFill>
            <a:srgbClr val="B2D88A"/>
          </a:solidFill>
          <a:ln>
            <a:noFill/>
          </a:ln>
        </p:spPr>
        <p:txBody>
          <a:bodyPr vert="horz" lIns="72000" tIns="45720" rIns="72000" bIns="0" rtlCol="0" anchor="b"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第１部　特集　食と環境の調和</a:t>
            </a:r>
          </a:p>
        </p:txBody>
      </p:sp>
      <p:sp>
        <p:nvSpPr>
          <p:cNvPr id="17" name="テキスト ボックス 16">
            <a:extLst>
              <a:ext uri="{FF2B5EF4-FFF2-40B4-BE49-F238E27FC236}">
                <a16:creationId xmlns:a16="http://schemas.microsoft.com/office/drawing/2014/main" id="{0ED2AF5A-E04C-4490-8218-58DF286E28F7}"/>
              </a:ext>
            </a:extLst>
          </p:cNvPr>
          <p:cNvSpPr txBox="1"/>
          <p:nvPr/>
        </p:nvSpPr>
        <p:spPr>
          <a:xfrm>
            <a:off x="1265985" y="2917297"/>
            <a:ext cx="734664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環境に配慮した農林水産物・食品の選択と栄養バランスに</a:t>
            </a:r>
            <a:endParaRPr kumimoji="1" lang="en-US" altLang="ja-JP"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配慮した食事の摂取頻度との関連</a:t>
            </a:r>
          </a:p>
        </p:txBody>
      </p:sp>
      <p:sp>
        <p:nvSpPr>
          <p:cNvPr id="21" name="テキスト ボックス 20">
            <a:extLst>
              <a:ext uri="{FF2B5EF4-FFF2-40B4-BE49-F238E27FC236}">
                <a16:creationId xmlns:a16="http://schemas.microsoft.com/office/drawing/2014/main" id="{D459CEE2-D086-4785-BDC4-F3F22C6F21C9}"/>
              </a:ext>
            </a:extLst>
          </p:cNvPr>
          <p:cNvSpPr txBox="1"/>
          <p:nvPr/>
        </p:nvSpPr>
        <p:spPr>
          <a:xfrm>
            <a:off x="2216696" y="6342692"/>
            <a:ext cx="697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資料：農林水産省「食育に関する意識調査」（</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2021</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11</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12</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月実施）</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注： 全体には環境に配慮した農林水産物・食品の選択について無回答であった者の回答も含まれている。</a:t>
            </a:r>
          </a:p>
        </p:txBody>
      </p:sp>
      <p:pic>
        <p:nvPicPr>
          <p:cNvPr id="10" name="図 9">
            <a:extLst>
              <a:ext uri="{FF2B5EF4-FFF2-40B4-BE49-F238E27FC236}">
                <a16:creationId xmlns:a16="http://schemas.microsoft.com/office/drawing/2014/main" id="{C26F4E12-560B-4BEE-B812-C7CD415870F8}"/>
              </a:ext>
            </a:extLst>
          </p:cNvPr>
          <p:cNvPicPr>
            <a:picLocks noChangeAspect="1"/>
          </p:cNvPicPr>
          <p:nvPr/>
        </p:nvPicPr>
        <p:blipFill>
          <a:blip r:embed="rId3"/>
          <a:stretch>
            <a:fillRect/>
          </a:stretch>
        </p:blipFill>
        <p:spPr>
          <a:xfrm>
            <a:off x="1321675" y="3621367"/>
            <a:ext cx="7235261" cy="2448434"/>
          </a:xfrm>
          <a:prstGeom prst="rect">
            <a:avLst/>
          </a:prstGeom>
        </p:spPr>
      </p:pic>
      <p:sp>
        <p:nvSpPr>
          <p:cNvPr id="2" name="正方形/長方形 1">
            <a:extLst>
              <a:ext uri="{FF2B5EF4-FFF2-40B4-BE49-F238E27FC236}">
                <a16:creationId xmlns:a16="http://schemas.microsoft.com/office/drawing/2014/main" id="{484C959A-BD71-4241-86A4-AE2EFFCD7EA3}"/>
              </a:ext>
            </a:extLst>
          </p:cNvPr>
          <p:cNvSpPr/>
          <p:nvPr/>
        </p:nvSpPr>
        <p:spPr>
          <a:xfrm>
            <a:off x="2000672" y="4077072"/>
            <a:ext cx="230425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C68D9D8C-5645-4AFE-AA7F-AD15F09B58FC}"/>
              </a:ext>
            </a:extLst>
          </p:cNvPr>
          <p:cNvSpPr/>
          <p:nvPr/>
        </p:nvSpPr>
        <p:spPr>
          <a:xfrm>
            <a:off x="4342367" y="4077072"/>
            <a:ext cx="1762761"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33197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テキスト ボックス 29"/>
          <p:cNvSpPr txBox="1"/>
          <p:nvPr/>
        </p:nvSpPr>
        <p:spPr>
          <a:xfrm>
            <a:off x="-27386" y="6704112"/>
            <a:ext cx="9933386" cy="153888"/>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10CC139-477F-4CF9-9804-15B7DAE6D0D9}" type="slidenum">
              <a:rPr kumimoji="1" lang="en-US" altLang="ja-JP" sz="1000" b="0" i="0" u="none" strike="noStrike" kern="1200" cap="none" spc="0" normalizeH="0" baseline="0" noProof="0" smtClean="0">
                <a:ln>
                  <a:noFill/>
                </a:ln>
                <a:solidFill>
                  <a:prstClr val="black"/>
                </a:solidFill>
                <a:effectLst/>
                <a:uLnTx/>
                <a:uFillTx/>
                <a:latin typeface="ＭＳ 明朝" panose="02020609040205080304" pitchFamily="17" charset="-128"/>
                <a:ea typeface="ＭＳ 明朝" panose="02020609040205080304" pitchFamily="17" charset="-128"/>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1" lang="ja-JP" altLang="en-US" sz="1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
        <p:nvSpPr>
          <p:cNvPr id="20" name="テキスト ボックス 19">
            <a:extLst>
              <a:ext uri="{FF2B5EF4-FFF2-40B4-BE49-F238E27FC236}">
                <a16:creationId xmlns:a16="http://schemas.microsoft.com/office/drawing/2014/main" id="{00DDF240-52FF-48EA-9CF1-98A8ABEDD545}"/>
              </a:ext>
            </a:extLst>
          </p:cNvPr>
          <p:cNvSpPr txBox="1"/>
          <p:nvPr/>
        </p:nvSpPr>
        <p:spPr>
          <a:xfrm>
            <a:off x="182043" y="620688"/>
            <a:ext cx="9718970" cy="380480"/>
          </a:xfrm>
          <a:prstGeom prst="rect">
            <a:avLst/>
          </a:prstGeom>
          <a:noFill/>
          <a:ln>
            <a:noFill/>
          </a:ln>
        </p:spPr>
        <p:txBody>
          <a:bodyPr wrap="square" lIns="72000" tIns="36000" rIns="72000" bIns="36000" rtlCol="0">
            <a:spAutoFit/>
          </a:bodyPr>
          <a:lstStyle/>
          <a:p>
            <a:pPr marL="261938" marR="0" lvl="0" indent="-261938"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00B050"/>
                </a:solidFill>
                <a:latin typeface="ＭＳ ゴシック" pitchFamily="49" charset="-128"/>
                <a:ea typeface="ＭＳ ゴシック" pitchFamily="49" charset="-128"/>
              </a:rPr>
              <a:t>４</a:t>
            </a:r>
            <a:r>
              <a:rPr kumimoji="1" lang="ja-JP" altLang="en-US" sz="2000" b="1" i="0" u="none" strike="noStrike" kern="1200" cap="none" spc="0" normalizeH="0" baseline="0" noProof="0" dirty="0">
                <a:ln>
                  <a:noFill/>
                </a:ln>
                <a:solidFill>
                  <a:srgbClr val="00B050"/>
                </a:solidFill>
                <a:effectLst/>
                <a:uLnTx/>
                <a:uFillTx/>
                <a:latin typeface="ＭＳ ゴシック" pitchFamily="49" charset="-128"/>
                <a:ea typeface="ＭＳ ゴシック" pitchFamily="49" charset="-128"/>
                <a:cs typeface="+mn-cs"/>
              </a:rPr>
              <a:t>．食と環境の調和のための食育の推進</a:t>
            </a:r>
          </a:p>
        </p:txBody>
      </p:sp>
      <p:cxnSp>
        <p:nvCxnSpPr>
          <p:cNvPr id="23" name="直線コネクタ 22">
            <a:extLst>
              <a:ext uri="{FF2B5EF4-FFF2-40B4-BE49-F238E27FC236}">
                <a16:creationId xmlns:a16="http://schemas.microsoft.com/office/drawing/2014/main" id="{00E715CA-E20C-42F5-A859-EF15CA078503}"/>
              </a:ext>
            </a:extLst>
          </p:cNvPr>
          <p:cNvCxnSpPr>
            <a:cxnSpLocks/>
          </p:cNvCxnSpPr>
          <p:nvPr/>
        </p:nvCxnSpPr>
        <p:spPr>
          <a:xfrm>
            <a:off x="103309" y="1019331"/>
            <a:ext cx="8394240" cy="0"/>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sp>
        <p:nvSpPr>
          <p:cNvPr id="18" name="正方形/長方形 17">
            <a:extLst>
              <a:ext uri="{FF2B5EF4-FFF2-40B4-BE49-F238E27FC236}">
                <a16:creationId xmlns:a16="http://schemas.microsoft.com/office/drawing/2014/main" id="{37457453-5B6B-4611-ACF8-8B49C105E0F9}"/>
              </a:ext>
            </a:extLst>
          </p:cNvPr>
          <p:cNvSpPr/>
          <p:nvPr/>
        </p:nvSpPr>
        <p:spPr>
          <a:xfrm>
            <a:off x="109814" y="645445"/>
            <a:ext cx="103859" cy="368365"/>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9" name="タイトル 1">
            <a:extLst>
              <a:ext uri="{FF2B5EF4-FFF2-40B4-BE49-F238E27FC236}">
                <a16:creationId xmlns:a16="http://schemas.microsoft.com/office/drawing/2014/main" id="{827A77A3-BBF0-40BF-9364-CC02E8DB6143}"/>
              </a:ext>
            </a:extLst>
          </p:cNvPr>
          <p:cNvSpPr txBox="1">
            <a:spLocks/>
          </p:cNvSpPr>
          <p:nvPr/>
        </p:nvSpPr>
        <p:spPr>
          <a:xfrm>
            <a:off x="0" y="-1"/>
            <a:ext cx="9906000" cy="554579"/>
          </a:xfrm>
          <a:prstGeom prst="rect">
            <a:avLst/>
          </a:prstGeom>
          <a:solidFill>
            <a:srgbClr val="B2D88A"/>
          </a:solidFill>
          <a:ln>
            <a:noFill/>
          </a:ln>
        </p:spPr>
        <p:txBody>
          <a:bodyPr vert="horz" lIns="72000" tIns="45720" rIns="72000" bIns="0" rtlCol="0" anchor="b"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第１部　特集　食と環境の調和</a:t>
            </a:r>
          </a:p>
        </p:txBody>
      </p:sp>
      <p:grpSp>
        <p:nvGrpSpPr>
          <p:cNvPr id="12" name="グループ化 11">
            <a:extLst>
              <a:ext uri="{FF2B5EF4-FFF2-40B4-BE49-F238E27FC236}">
                <a16:creationId xmlns:a16="http://schemas.microsoft.com/office/drawing/2014/main" id="{2C1B0C24-0368-4B37-9DED-2143F0BF238A}"/>
              </a:ext>
            </a:extLst>
          </p:cNvPr>
          <p:cNvGrpSpPr/>
          <p:nvPr/>
        </p:nvGrpSpPr>
        <p:grpSpPr>
          <a:xfrm>
            <a:off x="99915" y="1124744"/>
            <a:ext cx="9706170" cy="5561204"/>
            <a:chOff x="76460" y="615755"/>
            <a:chExt cx="9629068" cy="5996222"/>
          </a:xfrm>
        </p:grpSpPr>
        <p:sp>
          <p:nvSpPr>
            <p:cNvPr id="13" name="正方形/長方形 12">
              <a:extLst>
                <a:ext uri="{FF2B5EF4-FFF2-40B4-BE49-F238E27FC236}">
                  <a16:creationId xmlns:a16="http://schemas.microsoft.com/office/drawing/2014/main" id="{7BF6DBA1-2D75-47C6-865E-EA31B33040E6}"/>
                </a:ext>
              </a:extLst>
            </p:cNvPr>
            <p:cNvSpPr/>
            <p:nvPr/>
          </p:nvSpPr>
          <p:spPr>
            <a:xfrm>
              <a:off x="79688" y="615755"/>
              <a:ext cx="9625840" cy="5996222"/>
            </a:xfrm>
            <a:prstGeom prst="rect">
              <a:avLst/>
            </a:prstGeom>
            <a:noFill/>
            <a:ln w="76200" cap="flat" cmpd="sng" algn="ctr">
              <a:solidFill>
                <a:srgbClr val="FFC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5050"/>
                </a:solidFill>
                <a:effectLst/>
                <a:uLnTx/>
                <a:uFillTx/>
                <a:latin typeface="Calibri"/>
                <a:ea typeface="ＭＳ Ｐゴシック" panose="020B0600070205080204" pitchFamily="50" charset="-128"/>
                <a:cs typeface="+mn-cs"/>
              </a:endParaRPr>
            </a:p>
          </p:txBody>
        </p:sp>
        <p:sp>
          <p:nvSpPr>
            <p:cNvPr id="14" name="正方形/長方形 13">
              <a:extLst>
                <a:ext uri="{FF2B5EF4-FFF2-40B4-BE49-F238E27FC236}">
                  <a16:creationId xmlns:a16="http://schemas.microsoft.com/office/drawing/2014/main" id="{4CA74904-93D0-4174-A484-4AF005303E67}"/>
                </a:ext>
              </a:extLst>
            </p:cNvPr>
            <p:cNvSpPr/>
            <p:nvPr/>
          </p:nvSpPr>
          <p:spPr>
            <a:xfrm>
              <a:off x="76460" y="615756"/>
              <a:ext cx="1132124" cy="676301"/>
            </a:xfrm>
            <a:prstGeom prst="rect">
              <a:avLst/>
            </a:prstGeom>
            <a:solidFill>
              <a:srgbClr val="FF9933"/>
            </a:solidFill>
            <a:ln w="76200" cap="flat" cmpd="sng" algn="ctr">
              <a:solidFill>
                <a:srgbClr val="FFC000"/>
              </a:solidFill>
              <a:prstDash val="solid"/>
            </a:ln>
            <a:effectLst/>
          </p:spPr>
          <p:txBody>
            <a:bodyPr tIns="72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コラム　</a:t>
              </a:r>
            </a:p>
          </p:txBody>
        </p:sp>
        <p:sp>
          <p:nvSpPr>
            <p:cNvPr id="15" name="正方形/長方形 14">
              <a:extLst>
                <a:ext uri="{FF2B5EF4-FFF2-40B4-BE49-F238E27FC236}">
                  <a16:creationId xmlns:a16="http://schemas.microsoft.com/office/drawing/2014/main" id="{9EC7AC72-A5FA-46C1-B29A-856E131B879B}"/>
                </a:ext>
              </a:extLst>
            </p:cNvPr>
            <p:cNvSpPr/>
            <p:nvPr/>
          </p:nvSpPr>
          <p:spPr>
            <a:xfrm>
              <a:off x="1208584" y="615755"/>
              <a:ext cx="8496944" cy="682255"/>
            </a:xfrm>
            <a:prstGeom prst="rect">
              <a:avLst/>
            </a:prstGeom>
            <a:noFill/>
            <a:ln w="76200" cap="flat" cmpd="sng" algn="ctr">
              <a:solidFill>
                <a:srgbClr val="FFC000"/>
              </a:solidFill>
              <a:prstDash val="solid"/>
            </a:ln>
            <a:effectLst/>
          </p:spPr>
          <p:txBody>
            <a:bodyPr tIns="108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認証マーク～環境に配慮した農林水産物・食品の判断材料～</a:t>
              </a:r>
            </a:p>
          </p:txBody>
        </p:sp>
      </p:grpSp>
      <p:sp>
        <p:nvSpPr>
          <p:cNvPr id="17" name="テキスト ボックス 16">
            <a:extLst>
              <a:ext uri="{FF2B5EF4-FFF2-40B4-BE49-F238E27FC236}">
                <a16:creationId xmlns:a16="http://schemas.microsoft.com/office/drawing/2014/main" id="{26EB60C2-2FCB-4651-8524-7380504C3EFC}"/>
              </a:ext>
            </a:extLst>
          </p:cNvPr>
          <p:cNvSpPr txBox="1"/>
          <p:nvPr/>
        </p:nvSpPr>
        <p:spPr>
          <a:xfrm>
            <a:off x="339887" y="1988840"/>
            <a:ext cx="9182692" cy="1396536"/>
          </a:xfrm>
          <a:prstGeom prst="rect">
            <a:avLst/>
          </a:prstGeom>
          <a:noFill/>
        </p:spPr>
        <p:txBody>
          <a:bodyPr wrap="square" lIns="0" tIns="0" rIns="0" bIns="0" rtlCol="0">
            <a:spAutoFit/>
          </a:bodyPr>
          <a:lstStyle/>
          <a:p>
            <a:pPr marL="171450" marR="0" lvl="0" indent="-171450" algn="just" defTabSz="914400" rtl="0" eaLnBrk="1" fontAlgn="auto" latinLnBrk="0" hangingPunct="1">
              <a:lnSpc>
                <a:spcPts val="1800"/>
              </a:lnSpc>
              <a:spcBef>
                <a:spcPts val="0"/>
              </a:spcBef>
              <a:spcAft>
                <a:spcPts val="0"/>
              </a:spcAft>
              <a:buClrTx/>
              <a:buSzTx/>
              <a:buFont typeface="Wingdings" panose="05000000000000000000" pitchFamily="2" charset="2"/>
              <a:buChar char="Ø"/>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どれが環境に配慮した方法により生産等された農林水産物・食品かを判断する材料となる認証マークには、「有機</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JAS</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マーク」、「水産エコラベル」等がある。</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71450" marR="0" lvl="0" indent="-171450" algn="just" defTabSz="914400" rtl="0" eaLnBrk="1" fontAlgn="auto" latinLnBrk="0" hangingPunct="1">
              <a:lnSpc>
                <a:spcPts val="1800"/>
              </a:lnSpc>
              <a:spcBef>
                <a:spcPts val="0"/>
              </a:spcBef>
              <a:spcAft>
                <a:spcPts val="0"/>
              </a:spcAft>
              <a:buClrTx/>
              <a:buSzTx/>
              <a:buFont typeface="Wingdings" panose="05000000000000000000" pitchFamily="2" charset="2"/>
              <a:buChar char="Ø"/>
              <a:tabLst/>
              <a:defRPr/>
            </a:pPr>
            <a:endParaRPr lang="en-US" altLang="ja-JP"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71450" marR="0" lvl="0" indent="-171450" algn="just" defTabSz="914400" rtl="0" eaLnBrk="1" fontAlgn="auto" latinLnBrk="0" hangingPunct="1">
              <a:lnSpc>
                <a:spcPts val="1800"/>
              </a:lnSpc>
              <a:spcBef>
                <a:spcPts val="0"/>
              </a:spcBef>
              <a:spcAft>
                <a:spcPts val="0"/>
              </a:spcAft>
              <a:buClrTx/>
              <a:buSzTx/>
              <a:buFont typeface="Wingdings" panose="05000000000000000000" pitchFamily="2" charset="2"/>
              <a:buChar char="Ø"/>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認証マークの認知度の低さが課題となっており、認証マークの付いた商品数を増やし、消費者の目に触れる機会を増やすとともに、認証マークの普及啓発に努めていくことが重要。</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 name="図 3">
            <a:extLst>
              <a:ext uri="{FF2B5EF4-FFF2-40B4-BE49-F238E27FC236}">
                <a16:creationId xmlns:a16="http://schemas.microsoft.com/office/drawing/2014/main" id="{4B710DE7-5395-4C59-A7E9-F9F3568713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38666" y="3212976"/>
            <a:ext cx="5628667" cy="3312368"/>
          </a:xfrm>
          <a:prstGeom prst="rect">
            <a:avLst/>
          </a:prstGeom>
        </p:spPr>
      </p:pic>
    </p:spTree>
    <p:extLst>
      <p:ext uri="{BB962C8B-B14F-4D97-AF65-F5344CB8AC3E}">
        <p14:creationId xmlns:p14="http://schemas.microsoft.com/office/powerpoint/2010/main" val="2528522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テキスト ボックス 19">
            <a:extLst>
              <a:ext uri="{FF2B5EF4-FFF2-40B4-BE49-F238E27FC236}">
                <a16:creationId xmlns:a16="http://schemas.microsoft.com/office/drawing/2014/main" id="{00DDF240-52FF-48EA-9CF1-98A8ABEDD545}"/>
              </a:ext>
            </a:extLst>
          </p:cNvPr>
          <p:cNvSpPr txBox="1"/>
          <p:nvPr/>
        </p:nvSpPr>
        <p:spPr>
          <a:xfrm>
            <a:off x="182043" y="620688"/>
            <a:ext cx="9718970" cy="380480"/>
          </a:xfrm>
          <a:prstGeom prst="rect">
            <a:avLst/>
          </a:prstGeom>
          <a:noFill/>
          <a:ln>
            <a:noFill/>
          </a:ln>
        </p:spPr>
        <p:txBody>
          <a:bodyPr wrap="square" lIns="72000" tIns="36000" rIns="72000" bIns="36000" rtlCol="0">
            <a:spAutoFit/>
          </a:bodyPr>
          <a:lstStyle/>
          <a:p>
            <a:pPr marL="261938" marR="0" lvl="0" indent="-261938"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00B050"/>
                </a:solidFill>
                <a:latin typeface="ＭＳ ゴシック" pitchFamily="49" charset="-128"/>
                <a:ea typeface="ＭＳ ゴシック" pitchFamily="49" charset="-128"/>
              </a:rPr>
              <a:t>４</a:t>
            </a:r>
            <a:r>
              <a:rPr kumimoji="1" lang="ja-JP" altLang="en-US" sz="2000" b="1" i="0" u="none" strike="noStrike" kern="1200" cap="none" spc="0" normalizeH="0" baseline="0" noProof="0" dirty="0">
                <a:ln>
                  <a:noFill/>
                </a:ln>
                <a:solidFill>
                  <a:srgbClr val="00B050"/>
                </a:solidFill>
                <a:effectLst/>
                <a:uLnTx/>
                <a:uFillTx/>
                <a:latin typeface="ＭＳ ゴシック" pitchFamily="49" charset="-128"/>
                <a:ea typeface="ＭＳ ゴシック" pitchFamily="49" charset="-128"/>
                <a:cs typeface="+mn-cs"/>
              </a:rPr>
              <a:t>．食と環境の調和のための食育の推進</a:t>
            </a:r>
          </a:p>
        </p:txBody>
      </p:sp>
      <p:cxnSp>
        <p:nvCxnSpPr>
          <p:cNvPr id="23" name="直線コネクタ 22">
            <a:extLst>
              <a:ext uri="{FF2B5EF4-FFF2-40B4-BE49-F238E27FC236}">
                <a16:creationId xmlns:a16="http://schemas.microsoft.com/office/drawing/2014/main" id="{00E715CA-E20C-42F5-A859-EF15CA078503}"/>
              </a:ext>
            </a:extLst>
          </p:cNvPr>
          <p:cNvCxnSpPr>
            <a:cxnSpLocks/>
          </p:cNvCxnSpPr>
          <p:nvPr/>
        </p:nvCxnSpPr>
        <p:spPr>
          <a:xfrm>
            <a:off x="103309" y="1019331"/>
            <a:ext cx="8394240" cy="0"/>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sp>
        <p:nvSpPr>
          <p:cNvPr id="18" name="正方形/長方形 17">
            <a:extLst>
              <a:ext uri="{FF2B5EF4-FFF2-40B4-BE49-F238E27FC236}">
                <a16:creationId xmlns:a16="http://schemas.microsoft.com/office/drawing/2014/main" id="{37457453-5B6B-4611-ACF8-8B49C105E0F9}"/>
              </a:ext>
            </a:extLst>
          </p:cNvPr>
          <p:cNvSpPr/>
          <p:nvPr/>
        </p:nvSpPr>
        <p:spPr>
          <a:xfrm>
            <a:off x="109814" y="645445"/>
            <a:ext cx="103859" cy="368365"/>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9" name="タイトル 1">
            <a:extLst>
              <a:ext uri="{FF2B5EF4-FFF2-40B4-BE49-F238E27FC236}">
                <a16:creationId xmlns:a16="http://schemas.microsoft.com/office/drawing/2014/main" id="{827A77A3-BBF0-40BF-9364-CC02E8DB6143}"/>
              </a:ext>
            </a:extLst>
          </p:cNvPr>
          <p:cNvSpPr txBox="1">
            <a:spLocks/>
          </p:cNvSpPr>
          <p:nvPr/>
        </p:nvSpPr>
        <p:spPr>
          <a:xfrm>
            <a:off x="0" y="-1"/>
            <a:ext cx="9906000" cy="554579"/>
          </a:xfrm>
          <a:prstGeom prst="rect">
            <a:avLst/>
          </a:prstGeom>
          <a:solidFill>
            <a:srgbClr val="B2D88A"/>
          </a:solidFill>
          <a:ln>
            <a:noFill/>
          </a:ln>
        </p:spPr>
        <p:txBody>
          <a:bodyPr vert="horz" lIns="72000" tIns="45720" rIns="72000" bIns="0" rtlCol="0" anchor="b"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第１部　特集　食と環境の調和</a:t>
            </a:r>
          </a:p>
        </p:txBody>
      </p:sp>
      <p:grpSp>
        <p:nvGrpSpPr>
          <p:cNvPr id="12" name="グループ化 11">
            <a:extLst>
              <a:ext uri="{FF2B5EF4-FFF2-40B4-BE49-F238E27FC236}">
                <a16:creationId xmlns:a16="http://schemas.microsoft.com/office/drawing/2014/main" id="{2C1B0C24-0368-4B37-9DED-2143F0BF238A}"/>
              </a:ext>
            </a:extLst>
          </p:cNvPr>
          <p:cNvGrpSpPr/>
          <p:nvPr/>
        </p:nvGrpSpPr>
        <p:grpSpPr>
          <a:xfrm>
            <a:off x="99915" y="1124744"/>
            <a:ext cx="9706170" cy="3045154"/>
            <a:chOff x="76460" y="615753"/>
            <a:chExt cx="9629068" cy="5996224"/>
          </a:xfrm>
        </p:grpSpPr>
        <p:sp>
          <p:nvSpPr>
            <p:cNvPr id="13" name="正方形/長方形 12">
              <a:extLst>
                <a:ext uri="{FF2B5EF4-FFF2-40B4-BE49-F238E27FC236}">
                  <a16:creationId xmlns:a16="http://schemas.microsoft.com/office/drawing/2014/main" id="{7BF6DBA1-2D75-47C6-865E-EA31B33040E6}"/>
                </a:ext>
              </a:extLst>
            </p:cNvPr>
            <p:cNvSpPr/>
            <p:nvPr/>
          </p:nvSpPr>
          <p:spPr>
            <a:xfrm>
              <a:off x="79688" y="615755"/>
              <a:ext cx="9625840" cy="5996222"/>
            </a:xfrm>
            <a:prstGeom prst="rect">
              <a:avLst/>
            </a:prstGeom>
            <a:noFill/>
            <a:ln w="76200" cap="flat" cmpd="sng" algn="ctr">
              <a:solidFill>
                <a:srgbClr val="FFC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5050"/>
                </a:solidFill>
                <a:effectLst/>
                <a:uLnTx/>
                <a:uFillTx/>
                <a:latin typeface="Calibri"/>
                <a:ea typeface="ＭＳ Ｐゴシック" panose="020B0600070205080204" pitchFamily="50" charset="-128"/>
                <a:cs typeface="+mn-cs"/>
              </a:endParaRPr>
            </a:p>
          </p:txBody>
        </p:sp>
        <p:sp>
          <p:nvSpPr>
            <p:cNvPr id="14" name="正方形/長方形 13">
              <a:extLst>
                <a:ext uri="{FF2B5EF4-FFF2-40B4-BE49-F238E27FC236}">
                  <a16:creationId xmlns:a16="http://schemas.microsoft.com/office/drawing/2014/main" id="{4CA74904-93D0-4174-A484-4AF005303E67}"/>
                </a:ext>
              </a:extLst>
            </p:cNvPr>
            <p:cNvSpPr/>
            <p:nvPr/>
          </p:nvSpPr>
          <p:spPr>
            <a:xfrm>
              <a:off x="76460" y="615753"/>
              <a:ext cx="1132124" cy="1119894"/>
            </a:xfrm>
            <a:prstGeom prst="rect">
              <a:avLst/>
            </a:prstGeom>
            <a:solidFill>
              <a:srgbClr val="FF9933"/>
            </a:solidFill>
            <a:ln w="76200" cap="flat" cmpd="sng" algn="ctr">
              <a:solidFill>
                <a:srgbClr val="FFC000"/>
              </a:solidFill>
              <a:prstDash val="solid"/>
            </a:ln>
            <a:effectLst/>
          </p:spPr>
          <p:txBody>
            <a:bodyPr tIns="72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コラム　</a:t>
              </a:r>
            </a:p>
          </p:txBody>
        </p:sp>
        <p:sp>
          <p:nvSpPr>
            <p:cNvPr id="15" name="正方形/長方形 14">
              <a:extLst>
                <a:ext uri="{FF2B5EF4-FFF2-40B4-BE49-F238E27FC236}">
                  <a16:creationId xmlns:a16="http://schemas.microsoft.com/office/drawing/2014/main" id="{9EC7AC72-A5FA-46C1-B29A-856E131B879B}"/>
                </a:ext>
              </a:extLst>
            </p:cNvPr>
            <p:cNvSpPr/>
            <p:nvPr/>
          </p:nvSpPr>
          <p:spPr>
            <a:xfrm>
              <a:off x="1208584" y="615755"/>
              <a:ext cx="8496944" cy="1119897"/>
            </a:xfrm>
            <a:prstGeom prst="rect">
              <a:avLst/>
            </a:prstGeom>
            <a:noFill/>
            <a:ln w="76200" cap="flat" cmpd="sng" algn="ctr">
              <a:solidFill>
                <a:srgbClr val="FFC000"/>
              </a:solidFill>
              <a:prstDash val="solid"/>
            </a:ln>
            <a:effectLst/>
          </p:spPr>
          <p:txBody>
            <a:bodyPr tIns="108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食と農林水産業のサステナビリティを考える</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～あふの環（わ）</a:t>
              </a:r>
              <a:r>
                <a:rPr kumimoji="0" lang="en-US" altLang="ja-JP" sz="16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2030</a:t>
              </a:r>
              <a:r>
                <a:rPr kumimoji="0" lang="ja-JP" altLang="en-US" sz="16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プロジェクトをはじめとした持続可能な生産・消費の推進～</a:t>
              </a:r>
            </a:p>
          </p:txBody>
        </p:sp>
      </p:grpSp>
      <p:sp>
        <p:nvSpPr>
          <p:cNvPr id="17" name="テキスト ボックス 16">
            <a:extLst>
              <a:ext uri="{FF2B5EF4-FFF2-40B4-BE49-F238E27FC236}">
                <a16:creationId xmlns:a16="http://schemas.microsoft.com/office/drawing/2014/main" id="{26EB60C2-2FCB-4651-8524-7380504C3EFC}"/>
              </a:ext>
            </a:extLst>
          </p:cNvPr>
          <p:cNvSpPr txBox="1"/>
          <p:nvPr/>
        </p:nvSpPr>
        <p:spPr>
          <a:xfrm>
            <a:off x="349681" y="2141056"/>
            <a:ext cx="6686080" cy="1627369"/>
          </a:xfrm>
          <a:prstGeom prst="rect">
            <a:avLst/>
          </a:prstGeom>
          <a:noFill/>
        </p:spPr>
        <p:txBody>
          <a:bodyPr wrap="square" lIns="0" tIns="0" rIns="0" bIns="0" rtlCol="0">
            <a:spAutoFit/>
          </a:bodyPr>
          <a:lstStyle/>
          <a:p>
            <a:pPr marL="171450" marR="0" lvl="0" indent="-171450" algn="just" defTabSz="914400" rtl="0" eaLnBrk="1" fontAlgn="auto" latinLnBrk="0" hangingPunct="1">
              <a:lnSpc>
                <a:spcPts val="1800"/>
              </a:lnSpc>
              <a:spcBef>
                <a:spcPts val="0"/>
              </a:spcBef>
              <a:spcAft>
                <a:spcPts val="0"/>
              </a:spcAft>
              <a:buClrTx/>
              <a:buSzTx/>
              <a:buFont typeface="Wingdings" panose="05000000000000000000" pitchFamily="2" charset="2"/>
              <a:buChar char="Ø"/>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農林水産省では、消費者庁、環境省と連携して、</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2020 </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6</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月に「あふの環（わ）</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2030 </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プロジェクト～食と農林水産業のサステナビリティを考える～」を立ち上げ。</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71450" marR="0" lvl="0" indent="-171450" algn="just" defTabSz="914400" rtl="0" eaLnBrk="1" fontAlgn="auto" latinLnBrk="0" hangingPunct="1">
              <a:lnSpc>
                <a:spcPts val="1800"/>
              </a:lnSpc>
              <a:spcBef>
                <a:spcPts val="0"/>
              </a:spcBef>
              <a:spcAft>
                <a:spcPts val="0"/>
              </a:spcAft>
              <a:buClrTx/>
              <a:buSzTx/>
              <a:buFont typeface="Wingdings" panose="05000000000000000000" pitchFamily="2" charset="2"/>
              <a:buChar char="Ø"/>
              <a:tabLst/>
              <a:defRPr/>
            </a:pPr>
            <a:endParaRPr lang="en-US" altLang="ja-JP"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71450" marR="0" lvl="0" indent="-171450" algn="just" defTabSz="914400" rtl="0" eaLnBrk="1" fontAlgn="auto" latinLnBrk="0" hangingPunct="1">
              <a:lnSpc>
                <a:spcPts val="1800"/>
              </a:lnSpc>
              <a:spcBef>
                <a:spcPts val="0"/>
              </a:spcBef>
              <a:spcAft>
                <a:spcPts val="0"/>
              </a:spcAft>
              <a:buClrTx/>
              <a:buSzTx/>
              <a:buFont typeface="Wingdings" panose="05000000000000000000" pitchFamily="2" charset="2"/>
              <a:buChar char="Ø"/>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食と農林水産業のサステナビリティについて情報発信する「サステナウィーク」等を実施し、生産から消費までのサプライチェーン全体での行動変容を促す。</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6" name="グループ化 15">
            <a:extLst>
              <a:ext uri="{FF2B5EF4-FFF2-40B4-BE49-F238E27FC236}">
                <a16:creationId xmlns:a16="http://schemas.microsoft.com/office/drawing/2014/main" id="{B065FDD5-1990-4125-930B-9C6AC00345D8}"/>
              </a:ext>
            </a:extLst>
          </p:cNvPr>
          <p:cNvGrpSpPr/>
          <p:nvPr/>
        </p:nvGrpSpPr>
        <p:grpSpPr>
          <a:xfrm>
            <a:off x="99915" y="4275312"/>
            <a:ext cx="9706170" cy="2470148"/>
            <a:chOff x="76460" y="615754"/>
            <a:chExt cx="9629068" cy="5996223"/>
          </a:xfrm>
        </p:grpSpPr>
        <p:sp>
          <p:nvSpPr>
            <p:cNvPr id="21" name="正方形/長方形 20">
              <a:extLst>
                <a:ext uri="{FF2B5EF4-FFF2-40B4-BE49-F238E27FC236}">
                  <a16:creationId xmlns:a16="http://schemas.microsoft.com/office/drawing/2014/main" id="{70352471-15B2-48BD-A93F-ADBB931CAEBE}"/>
                </a:ext>
              </a:extLst>
            </p:cNvPr>
            <p:cNvSpPr/>
            <p:nvPr/>
          </p:nvSpPr>
          <p:spPr>
            <a:xfrm>
              <a:off x="79688" y="615755"/>
              <a:ext cx="9625840" cy="5996222"/>
            </a:xfrm>
            <a:prstGeom prst="rect">
              <a:avLst/>
            </a:prstGeom>
            <a:noFill/>
            <a:ln w="76200" cap="flat" cmpd="sng" algn="ctr">
              <a:solidFill>
                <a:srgbClr val="FFC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5050"/>
                </a:solidFill>
                <a:effectLst/>
                <a:uLnTx/>
                <a:uFillTx/>
                <a:latin typeface="Calibri"/>
                <a:ea typeface="ＭＳ Ｐゴシック" panose="020B0600070205080204" pitchFamily="50" charset="-128"/>
                <a:cs typeface="+mn-cs"/>
              </a:endParaRPr>
            </a:p>
          </p:txBody>
        </p:sp>
        <p:sp>
          <p:nvSpPr>
            <p:cNvPr id="22" name="正方形/長方形 21">
              <a:extLst>
                <a:ext uri="{FF2B5EF4-FFF2-40B4-BE49-F238E27FC236}">
                  <a16:creationId xmlns:a16="http://schemas.microsoft.com/office/drawing/2014/main" id="{A0022C0A-0F01-4EB1-8ABB-834470A6AD50}"/>
                </a:ext>
              </a:extLst>
            </p:cNvPr>
            <p:cNvSpPr/>
            <p:nvPr/>
          </p:nvSpPr>
          <p:spPr>
            <a:xfrm>
              <a:off x="76460" y="615756"/>
              <a:ext cx="1132124" cy="1153599"/>
            </a:xfrm>
            <a:prstGeom prst="rect">
              <a:avLst/>
            </a:prstGeom>
            <a:solidFill>
              <a:srgbClr val="FF9933"/>
            </a:solidFill>
            <a:ln w="76200" cap="flat" cmpd="sng" algn="ctr">
              <a:solidFill>
                <a:srgbClr val="FFC000"/>
              </a:solidFill>
              <a:prstDash val="solid"/>
            </a:ln>
            <a:effectLst/>
          </p:spPr>
          <p:txBody>
            <a:bodyPr tIns="72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コラム　</a:t>
              </a:r>
            </a:p>
          </p:txBody>
        </p:sp>
        <p:sp>
          <p:nvSpPr>
            <p:cNvPr id="24" name="正方形/長方形 23">
              <a:extLst>
                <a:ext uri="{FF2B5EF4-FFF2-40B4-BE49-F238E27FC236}">
                  <a16:creationId xmlns:a16="http://schemas.microsoft.com/office/drawing/2014/main" id="{DE0D21F2-29E0-40DF-805A-CC16C7F2EF07}"/>
                </a:ext>
              </a:extLst>
            </p:cNvPr>
            <p:cNvSpPr/>
            <p:nvPr/>
          </p:nvSpPr>
          <p:spPr>
            <a:xfrm>
              <a:off x="1208584" y="615754"/>
              <a:ext cx="8496944" cy="1153599"/>
            </a:xfrm>
            <a:prstGeom prst="rect">
              <a:avLst/>
            </a:prstGeom>
            <a:noFill/>
            <a:ln w="76200" cap="flat" cmpd="sng" algn="ctr">
              <a:solidFill>
                <a:srgbClr val="FFC000"/>
              </a:solidFill>
              <a:prstDash val="solid"/>
            </a:ln>
            <a:effectLst/>
          </p:spPr>
          <p:txBody>
            <a:bodyPr tIns="108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サステナブルで健康な食生活の提案</a:t>
              </a:r>
            </a:p>
          </p:txBody>
        </p:sp>
      </p:grpSp>
      <p:sp>
        <p:nvSpPr>
          <p:cNvPr id="25" name="テキスト ボックス 24">
            <a:extLst>
              <a:ext uri="{FF2B5EF4-FFF2-40B4-BE49-F238E27FC236}">
                <a16:creationId xmlns:a16="http://schemas.microsoft.com/office/drawing/2014/main" id="{B2271C66-2A1B-4916-94DC-E291A467C8F6}"/>
              </a:ext>
            </a:extLst>
          </p:cNvPr>
          <p:cNvSpPr txBox="1"/>
          <p:nvPr/>
        </p:nvSpPr>
        <p:spPr>
          <a:xfrm>
            <a:off x="349681" y="5006156"/>
            <a:ext cx="6686080" cy="1627369"/>
          </a:xfrm>
          <a:prstGeom prst="rect">
            <a:avLst/>
          </a:prstGeom>
          <a:noFill/>
        </p:spPr>
        <p:txBody>
          <a:bodyPr wrap="square" lIns="0" tIns="0" rIns="0" bIns="0" rtlCol="0">
            <a:spAutoFit/>
          </a:bodyPr>
          <a:lstStyle/>
          <a:p>
            <a:pPr marL="171450" marR="0" lvl="0" indent="-171450" algn="just" defTabSz="914400" rtl="0" eaLnBrk="1" fontAlgn="auto" latinLnBrk="0" hangingPunct="1">
              <a:lnSpc>
                <a:spcPts val="1800"/>
              </a:lnSpc>
              <a:spcBef>
                <a:spcPts val="0"/>
              </a:spcBef>
              <a:spcAft>
                <a:spcPts val="0"/>
              </a:spcAft>
              <a:buClrTx/>
              <a:buSzTx/>
              <a:buFont typeface="Wingdings" panose="05000000000000000000" pitchFamily="2" charset="2"/>
              <a:buChar char="Ø"/>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環境省は、</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2021</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8</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月に、一人一人が日々の生活の中で取り組めるよう、冊子「サステナブルで健康な食生活の提案」を作成・公表。</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71450" marR="0" lvl="0" indent="-171450" algn="just" defTabSz="914400" rtl="0" eaLnBrk="1" fontAlgn="auto" latinLnBrk="0" hangingPunct="1">
              <a:lnSpc>
                <a:spcPts val="1800"/>
              </a:lnSpc>
              <a:spcBef>
                <a:spcPts val="0"/>
              </a:spcBef>
              <a:spcAft>
                <a:spcPts val="0"/>
              </a:spcAft>
              <a:buClrTx/>
              <a:buSzTx/>
              <a:buFont typeface="Wingdings" panose="05000000000000000000" pitchFamily="2" charset="2"/>
              <a:buChar char="Ø"/>
              <a:tabLst/>
              <a:defRPr/>
            </a:pPr>
            <a:endParaRPr lang="en-US" altLang="ja-JP"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71450" marR="0" lvl="0" indent="-171450" algn="just" defTabSz="914400" rtl="0" eaLnBrk="1" fontAlgn="auto" latinLnBrk="0" hangingPunct="1">
              <a:lnSpc>
                <a:spcPts val="1800"/>
              </a:lnSpc>
              <a:spcBef>
                <a:spcPts val="0"/>
              </a:spcBef>
              <a:spcAft>
                <a:spcPts val="0"/>
              </a:spcAft>
              <a:buClrTx/>
              <a:buSzTx/>
              <a:buFont typeface="Wingdings" panose="05000000000000000000" pitchFamily="2" charset="2"/>
              <a:buChar char="Ø"/>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地域の旬の食材を楽しむこと、食品ロスを減らすことなど</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7</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つのテーマを取り上げ、関連するデータとともに、分かりやすく紹介。</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テキスト ボックス 29"/>
          <p:cNvSpPr txBox="1"/>
          <p:nvPr/>
        </p:nvSpPr>
        <p:spPr>
          <a:xfrm>
            <a:off x="-27386" y="6704112"/>
            <a:ext cx="9933386" cy="153888"/>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10CC139-477F-4CF9-9804-15B7DAE6D0D9}" type="slidenum">
              <a:rPr kumimoji="1" lang="en-US" altLang="ja-JP" sz="1000" b="0" i="0" u="none" strike="noStrike" kern="1200" cap="none" spc="0" normalizeH="0" baseline="0" noProof="0" smtClean="0">
                <a:ln>
                  <a:noFill/>
                </a:ln>
                <a:solidFill>
                  <a:prstClr val="black"/>
                </a:solidFill>
                <a:effectLst/>
                <a:uLnTx/>
                <a:uFillTx/>
                <a:latin typeface="ＭＳ 明朝" panose="02020609040205080304" pitchFamily="17" charset="-128"/>
                <a:ea typeface="ＭＳ 明朝" panose="02020609040205080304" pitchFamily="17" charset="-128"/>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1" lang="ja-JP" altLang="en-US" sz="1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pic>
        <p:nvPicPr>
          <p:cNvPr id="3" name="図 2">
            <a:extLst>
              <a:ext uri="{FF2B5EF4-FFF2-40B4-BE49-F238E27FC236}">
                <a16:creationId xmlns:a16="http://schemas.microsoft.com/office/drawing/2014/main" id="{9FC553F3-B393-45BF-88F3-ABCF77E185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97015" y="1817056"/>
            <a:ext cx="1332854" cy="2075854"/>
          </a:xfrm>
          <a:prstGeom prst="rect">
            <a:avLst/>
          </a:prstGeom>
        </p:spPr>
      </p:pic>
      <p:sp>
        <p:nvSpPr>
          <p:cNvPr id="26" name="テキスト ボックス 25">
            <a:extLst>
              <a:ext uri="{FF2B5EF4-FFF2-40B4-BE49-F238E27FC236}">
                <a16:creationId xmlns:a16="http://schemas.microsoft.com/office/drawing/2014/main" id="{021AD952-13E9-44D7-B5CD-A2EE2C1F204B}"/>
              </a:ext>
            </a:extLst>
          </p:cNvPr>
          <p:cNvSpPr txBox="1"/>
          <p:nvPr/>
        </p:nvSpPr>
        <p:spPr>
          <a:xfrm>
            <a:off x="7185248" y="3904527"/>
            <a:ext cx="3096344" cy="246221"/>
          </a:xfrm>
          <a:prstGeom prst="rect">
            <a:avLst/>
          </a:prstGeom>
          <a:noFill/>
        </p:spPr>
        <p:txBody>
          <a:bodyPr wrap="square" rtlCol="0">
            <a:spAutoFit/>
          </a:bodyPr>
          <a:lstStyle/>
          <a:p>
            <a:r>
              <a:rPr lang="ja-JP" altLang="en-US" sz="1000" dirty="0">
                <a:latin typeface="メイリオ" panose="020B0604030504040204" pitchFamily="50" charset="-128"/>
                <a:ea typeface="メイリオ" panose="020B0604030504040204" pitchFamily="50" charset="-128"/>
              </a:rPr>
              <a:t>「あふの環（わ）プロジェクト」ポスター</a:t>
            </a:r>
            <a:endParaRPr kumimoji="1" lang="ja-JP" altLang="en-US" sz="1000" dirty="0">
              <a:latin typeface="メイリオ" panose="020B0604030504040204" pitchFamily="50" charset="-128"/>
              <a:ea typeface="メイリオ" panose="020B0604030504040204" pitchFamily="50" charset="-128"/>
            </a:endParaRPr>
          </a:p>
        </p:txBody>
      </p:sp>
      <p:pic>
        <p:nvPicPr>
          <p:cNvPr id="6" name="図 5">
            <a:extLst>
              <a:ext uri="{FF2B5EF4-FFF2-40B4-BE49-F238E27FC236}">
                <a16:creationId xmlns:a16="http://schemas.microsoft.com/office/drawing/2014/main" id="{9A6CF422-BAD2-4F3E-B24A-4FE35C4879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50004" y="4850212"/>
            <a:ext cx="2435770" cy="1627369"/>
          </a:xfrm>
          <a:prstGeom prst="rect">
            <a:avLst/>
          </a:prstGeom>
        </p:spPr>
      </p:pic>
      <p:sp>
        <p:nvSpPr>
          <p:cNvPr id="27" name="テキスト ボックス 26">
            <a:extLst>
              <a:ext uri="{FF2B5EF4-FFF2-40B4-BE49-F238E27FC236}">
                <a16:creationId xmlns:a16="http://schemas.microsoft.com/office/drawing/2014/main" id="{495D0601-C51E-4FE7-A8B8-A02663599369}"/>
              </a:ext>
            </a:extLst>
          </p:cNvPr>
          <p:cNvSpPr txBox="1"/>
          <p:nvPr/>
        </p:nvSpPr>
        <p:spPr>
          <a:xfrm>
            <a:off x="7401272" y="6467736"/>
            <a:ext cx="3096344" cy="246221"/>
          </a:xfrm>
          <a:prstGeom prst="rect">
            <a:avLst/>
          </a:prstGeom>
          <a:noFill/>
        </p:spPr>
        <p:txBody>
          <a:bodyPr wrap="square" rtlCol="0">
            <a:spAutoFit/>
          </a:bodyPr>
          <a:lstStyle/>
          <a:p>
            <a:r>
              <a:rPr lang="ja-JP" altLang="en-US" sz="1000" dirty="0">
                <a:latin typeface="メイリオ" panose="020B0604030504040204" pitchFamily="50" charset="-128"/>
                <a:ea typeface="メイリオ" panose="020B0604030504040204" pitchFamily="50" charset="-128"/>
              </a:rPr>
              <a:t>サステナブルで健康な食生活の提案</a:t>
            </a:r>
            <a:endParaRPr kumimoji="1" lang="ja-JP" altLang="en-US" sz="1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761455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グループ化 7"/>
          <p:cNvGrpSpPr/>
          <p:nvPr/>
        </p:nvGrpSpPr>
        <p:grpSpPr>
          <a:xfrm>
            <a:off x="62812" y="1104676"/>
            <a:ext cx="9706170" cy="2602484"/>
            <a:chOff x="76460" y="615755"/>
            <a:chExt cx="9629068" cy="3062022"/>
          </a:xfrm>
        </p:grpSpPr>
        <p:sp>
          <p:nvSpPr>
            <p:cNvPr id="31" name="正方形/長方形 30"/>
            <p:cNvSpPr/>
            <p:nvPr/>
          </p:nvSpPr>
          <p:spPr>
            <a:xfrm>
              <a:off x="79688" y="615755"/>
              <a:ext cx="9625840" cy="3062022"/>
            </a:xfrm>
            <a:prstGeom prst="rect">
              <a:avLst/>
            </a:prstGeom>
            <a:noFill/>
            <a:ln w="76200"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5050"/>
                </a:solidFill>
                <a:effectLst/>
                <a:uLnTx/>
                <a:uFillTx/>
                <a:latin typeface="Calibri"/>
                <a:ea typeface="ＭＳ Ｐゴシック" panose="020B0600070205080204" pitchFamily="50" charset="-128"/>
                <a:cs typeface="+mn-cs"/>
              </a:endParaRPr>
            </a:p>
          </p:txBody>
        </p:sp>
        <p:sp>
          <p:nvSpPr>
            <p:cNvPr id="17" name="正方形/長方形 16"/>
            <p:cNvSpPr/>
            <p:nvPr/>
          </p:nvSpPr>
          <p:spPr>
            <a:xfrm>
              <a:off x="76460" y="615755"/>
              <a:ext cx="1132124" cy="741124"/>
            </a:xfrm>
            <a:prstGeom prst="rect">
              <a:avLst/>
            </a:prstGeom>
            <a:solidFill>
              <a:schemeClr val="accent1">
                <a:lumMod val="60000"/>
                <a:lumOff val="40000"/>
              </a:schemeClr>
            </a:solidFill>
            <a:ln w="76200" cap="flat" cmpd="sng" algn="ctr">
              <a:solidFill>
                <a:schemeClr val="accent1"/>
              </a:solidFill>
              <a:prstDash val="solid"/>
            </a:ln>
            <a:effectLst/>
          </p:spPr>
          <p:txBody>
            <a:bodyPr tIns="108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事　例　</a:t>
              </a:r>
            </a:p>
          </p:txBody>
        </p:sp>
        <p:sp>
          <p:nvSpPr>
            <p:cNvPr id="18" name="正方形/長方形 17"/>
            <p:cNvSpPr/>
            <p:nvPr/>
          </p:nvSpPr>
          <p:spPr>
            <a:xfrm>
              <a:off x="1208584" y="615755"/>
              <a:ext cx="8496944" cy="741124"/>
            </a:xfrm>
            <a:prstGeom prst="rect">
              <a:avLst/>
            </a:prstGeom>
            <a:noFill/>
            <a:ln w="76200" cap="flat" cmpd="sng" algn="ctr">
              <a:solidFill>
                <a:schemeClr val="accent1"/>
              </a:solidFill>
              <a:prstDash val="solid"/>
            </a:ln>
            <a:effectLst/>
          </p:spPr>
          <p:txBody>
            <a:bodyPr tIns="108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30" name="テキスト ボックス 29"/>
          <p:cNvSpPr txBox="1"/>
          <p:nvPr/>
        </p:nvSpPr>
        <p:spPr>
          <a:xfrm>
            <a:off x="-27386" y="6704112"/>
            <a:ext cx="9933386" cy="153888"/>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10CC139-477F-4CF9-9804-15B7DAE6D0D9}" type="slidenum">
              <a:rPr kumimoji="1" lang="en-US" altLang="ja-JP" sz="1000" b="0" i="0" u="none" strike="noStrike" kern="1200" cap="none" spc="0" normalizeH="0" baseline="0" noProof="0" smtClean="0">
                <a:ln>
                  <a:noFill/>
                </a:ln>
                <a:solidFill>
                  <a:prstClr val="black"/>
                </a:solidFill>
                <a:effectLst/>
                <a:uLnTx/>
                <a:uFillTx/>
                <a:latin typeface="ＭＳ 明朝" panose="02020609040205080304" pitchFamily="17" charset="-128"/>
                <a:ea typeface="ＭＳ 明朝" panose="02020609040205080304" pitchFamily="17" charset="-128"/>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1" lang="ja-JP" altLang="en-US" sz="1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
        <p:nvSpPr>
          <p:cNvPr id="22" name="テキスト ボックス 21">
            <a:extLst>
              <a:ext uri="{FF2B5EF4-FFF2-40B4-BE49-F238E27FC236}">
                <a16:creationId xmlns:a16="http://schemas.microsoft.com/office/drawing/2014/main" id="{0A19CEB6-0E39-4D41-8C34-56A0DD2BDB8C}"/>
              </a:ext>
            </a:extLst>
          </p:cNvPr>
          <p:cNvSpPr txBox="1"/>
          <p:nvPr/>
        </p:nvSpPr>
        <p:spPr>
          <a:xfrm>
            <a:off x="1286819" y="1126485"/>
            <a:ext cx="766908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大人が楽しんで学べる体験型イベント「</a:t>
            </a:r>
            <a:r>
              <a:rPr kumimoji="1" lang="en-US" altLang="ja-JP"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SUSTABLE</a:t>
            </a: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（サステーブル）」</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～作り手、使い手、食べ手をつなぐ～</a:t>
            </a:r>
          </a:p>
        </p:txBody>
      </p:sp>
      <p:sp>
        <p:nvSpPr>
          <p:cNvPr id="16" name="テキスト ボックス 15">
            <a:extLst>
              <a:ext uri="{FF2B5EF4-FFF2-40B4-BE49-F238E27FC236}">
                <a16:creationId xmlns:a16="http://schemas.microsoft.com/office/drawing/2014/main" id="{7A7C4B84-83B7-4D4B-9377-80528350A4EA}"/>
              </a:ext>
            </a:extLst>
          </p:cNvPr>
          <p:cNvSpPr txBox="1"/>
          <p:nvPr/>
        </p:nvSpPr>
        <p:spPr>
          <a:xfrm>
            <a:off x="657335" y="1840970"/>
            <a:ext cx="8784956" cy="1754326"/>
          </a:xfrm>
          <a:prstGeom prst="rect">
            <a:avLst/>
          </a:prstGeom>
          <a:noFill/>
          <a:ln w="3175">
            <a:noFill/>
          </a:ln>
        </p:spPr>
        <p:txBody>
          <a:bodyPr wrap="square" rtlCol="0">
            <a:spAutoFit/>
          </a:bodyPr>
          <a:lstStyle/>
          <a:p>
            <a:pPr marL="136525" marR="0" lvl="0" indent="-136525"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tab pos="808038" algn="l"/>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lang="ja-JP" altLang="en-US" dirty="0">
                <a:solidFill>
                  <a:prstClr val="black"/>
                </a:solidFill>
                <a:latin typeface="メイリオ" panose="020B0604030504040204" pitchFamily="50" charset="-128"/>
                <a:ea typeface="メイリオ" panose="020B0604030504040204" pitchFamily="50" charset="-128"/>
              </a:rPr>
              <a:t>三菱地所株式会社は、</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「大人の食育」をテーマとした「食育丸の内」を</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2008</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年から実施。プロジェクト名を「</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EAT&amp;LEAD</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（イートアンドリード）」として</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2021</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年に新たに活動を開始。</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36525" marR="0" lvl="0" indent="-136525"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tab pos="808038" algn="l"/>
              </a:tabLst>
              <a:defRPr/>
            </a:pP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36525" marR="0" lvl="0" indent="-136525"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tab pos="808038" algn="l"/>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2021</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年は、持続可能性に配慮した食材「サステナブル・フード」を実際に食べ、体感しながら学ぶイベントを計</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6</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回開催。</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1" name="タイトル 1">
            <a:extLst>
              <a:ext uri="{FF2B5EF4-FFF2-40B4-BE49-F238E27FC236}">
                <a16:creationId xmlns:a16="http://schemas.microsoft.com/office/drawing/2014/main" id="{36456B06-D759-40E1-8049-21888561F2D6}"/>
              </a:ext>
            </a:extLst>
          </p:cNvPr>
          <p:cNvSpPr txBox="1">
            <a:spLocks/>
          </p:cNvSpPr>
          <p:nvPr/>
        </p:nvSpPr>
        <p:spPr>
          <a:xfrm>
            <a:off x="0" y="-1"/>
            <a:ext cx="9906000" cy="554579"/>
          </a:xfrm>
          <a:prstGeom prst="rect">
            <a:avLst/>
          </a:prstGeom>
          <a:solidFill>
            <a:srgbClr val="B2D88A"/>
          </a:solidFill>
          <a:ln>
            <a:noFill/>
          </a:ln>
        </p:spPr>
        <p:txBody>
          <a:bodyPr vert="horz" lIns="72000" tIns="45720" rIns="72000" bIns="0" rtlCol="0" anchor="b"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1" lang="ja-JP" altLang="en-US" sz="24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0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第１部　特集　食と環境の調和</a:t>
            </a:r>
          </a:p>
        </p:txBody>
      </p:sp>
      <p:grpSp>
        <p:nvGrpSpPr>
          <p:cNvPr id="36" name="グループ化 35">
            <a:extLst>
              <a:ext uri="{FF2B5EF4-FFF2-40B4-BE49-F238E27FC236}">
                <a16:creationId xmlns:a16="http://schemas.microsoft.com/office/drawing/2014/main" id="{8A7B0F42-22D3-4A06-8C3B-C0B39850D4BD}"/>
              </a:ext>
            </a:extLst>
          </p:cNvPr>
          <p:cNvGrpSpPr/>
          <p:nvPr/>
        </p:nvGrpSpPr>
        <p:grpSpPr>
          <a:xfrm>
            <a:off x="71366" y="3861048"/>
            <a:ext cx="9706170" cy="2843064"/>
            <a:chOff x="76460" y="615755"/>
            <a:chExt cx="9629068" cy="2843750"/>
          </a:xfrm>
        </p:grpSpPr>
        <p:sp>
          <p:nvSpPr>
            <p:cNvPr id="39" name="正方形/長方形 38">
              <a:extLst>
                <a:ext uri="{FF2B5EF4-FFF2-40B4-BE49-F238E27FC236}">
                  <a16:creationId xmlns:a16="http://schemas.microsoft.com/office/drawing/2014/main" id="{9A8B8F91-1B0E-44F3-B2EE-16EA86E3D1F8}"/>
                </a:ext>
              </a:extLst>
            </p:cNvPr>
            <p:cNvSpPr/>
            <p:nvPr/>
          </p:nvSpPr>
          <p:spPr>
            <a:xfrm>
              <a:off x="79688" y="615755"/>
              <a:ext cx="9625840" cy="2843750"/>
            </a:xfrm>
            <a:prstGeom prst="rect">
              <a:avLst/>
            </a:prstGeom>
            <a:noFill/>
            <a:ln w="76200"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5050"/>
                </a:solidFill>
                <a:effectLst/>
                <a:uLnTx/>
                <a:uFillTx/>
                <a:latin typeface="Calibri"/>
                <a:ea typeface="ＭＳ Ｐゴシック" panose="020B0600070205080204" pitchFamily="50" charset="-128"/>
                <a:cs typeface="+mn-cs"/>
              </a:endParaRPr>
            </a:p>
          </p:txBody>
        </p:sp>
        <p:sp>
          <p:nvSpPr>
            <p:cNvPr id="40" name="正方形/長方形 39">
              <a:extLst>
                <a:ext uri="{FF2B5EF4-FFF2-40B4-BE49-F238E27FC236}">
                  <a16:creationId xmlns:a16="http://schemas.microsoft.com/office/drawing/2014/main" id="{15798C3A-57E8-4BEF-90B2-48F6AF5ABFD1}"/>
                </a:ext>
              </a:extLst>
            </p:cNvPr>
            <p:cNvSpPr/>
            <p:nvPr/>
          </p:nvSpPr>
          <p:spPr>
            <a:xfrm>
              <a:off x="76460" y="615755"/>
              <a:ext cx="1132124" cy="610852"/>
            </a:xfrm>
            <a:prstGeom prst="rect">
              <a:avLst/>
            </a:prstGeom>
            <a:solidFill>
              <a:schemeClr val="accent1">
                <a:lumMod val="60000"/>
                <a:lumOff val="40000"/>
              </a:schemeClr>
            </a:solidFill>
            <a:ln w="76200" cap="flat" cmpd="sng" algn="ctr">
              <a:solidFill>
                <a:schemeClr val="accent1"/>
              </a:solidFill>
              <a:prstDash val="solid"/>
            </a:ln>
            <a:effectLst/>
          </p:spPr>
          <p:txBody>
            <a:bodyPr tIns="108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事　例　</a:t>
              </a:r>
            </a:p>
          </p:txBody>
        </p:sp>
        <p:sp>
          <p:nvSpPr>
            <p:cNvPr id="41" name="正方形/長方形 40">
              <a:extLst>
                <a:ext uri="{FF2B5EF4-FFF2-40B4-BE49-F238E27FC236}">
                  <a16:creationId xmlns:a16="http://schemas.microsoft.com/office/drawing/2014/main" id="{EEC3E6F1-1781-4556-87E6-58331ED1243D}"/>
                </a:ext>
              </a:extLst>
            </p:cNvPr>
            <p:cNvSpPr/>
            <p:nvPr/>
          </p:nvSpPr>
          <p:spPr>
            <a:xfrm>
              <a:off x="1208584" y="615755"/>
              <a:ext cx="8496944" cy="610852"/>
            </a:xfrm>
            <a:prstGeom prst="rect">
              <a:avLst/>
            </a:prstGeom>
            <a:noFill/>
            <a:ln w="76200" cap="flat" cmpd="sng" algn="ctr">
              <a:solidFill>
                <a:schemeClr val="accent1"/>
              </a:solidFill>
              <a:prstDash val="solid"/>
            </a:ln>
            <a:effectLst/>
          </p:spPr>
          <p:txBody>
            <a:bodyPr tIns="108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p>
          </p:txBody>
        </p:sp>
      </p:grpSp>
      <p:sp>
        <p:nvSpPr>
          <p:cNvPr id="42" name="テキスト ボックス 41">
            <a:extLst>
              <a:ext uri="{FF2B5EF4-FFF2-40B4-BE49-F238E27FC236}">
                <a16:creationId xmlns:a16="http://schemas.microsoft.com/office/drawing/2014/main" id="{6AC608D2-6AC1-418D-8BFF-947DA17D85DA}"/>
              </a:ext>
            </a:extLst>
          </p:cNvPr>
          <p:cNvSpPr txBox="1"/>
          <p:nvPr/>
        </p:nvSpPr>
        <p:spPr>
          <a:xfrm>
            <a:off x="1286819" y="3882235"/>
            <a:ext cx="572711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有機米を導入した学校給食や有機米作りを通して学ぶ、</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農業と食と地域社会と、生物多様性との関わり</a:t>
            </a:r>
          </a:p>
        </p:txBody>
      </p:sp>
      <p:sp>
        <p:nvSpPr>
          <p:cNvPr id="43" name="テキスト ボックス 42">
            <a:extLst>
              <a:ext uri="{FF2B5EF4-FFF2-40B4-BE49-F238E27FC236}">
                <a16:creationId xmlns:a16="http://schemas.microsoft.com/office/drawing/2014/main" id="{F335DF92-0E49-45FD-8AD4-A4D5A8B4D017}"/>
              </a:ext>
            </a:extLst>
          </p:cNvPr>
          <p:cNvSpPr txBox="1"/>
          <p:nvPr/>
        </p:nvSpPr>
        <p:spPr>
          <a:xfrm>
            <a:off x="657335" y="4648354"/>
            <a:ext cx="8784956" cy="1754326"/>
          </a:xfrm>
          <a:prstGeom prst="rect">
            <a:avLst/>
          </a:prstGeom>
          <a:noFill/>
          <a:ln w="3175">
            <a:noFill/>
          </a:ln>
        </p:spPr>
        <p:txBody>
          <a:bodyPr wrap="square" rtlCol="0">
            <a:spAutoFit/>
          </a:bodyPr>
          <a:lstStyle/>
          <a:p>
            <a:pPr marL="136525" marR="0" lvl="0" indent="-136525"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tab pos="808038" algn="l"/>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千葉県いすみ市では、</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2015</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年に学校給食への地元産の有機米の導入が始まり、</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2017</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10</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月には市立の小・中学校給食の全量有機米化を達成。</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36525" marR="0" lvl="0" indent="-136525"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tab pos="808038" algn="l"/>
              </a:tabLst>
              <a:defRPr/>
            </a:pPr>
            <a:endPar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36525" marR="0" lvl="0" indent="-136525"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tab pos="808038" algn="l"/>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2016</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年から、栄養教育と農業体験と環境学習（有機稲作体験や田んぼの生き物調査など）を一体化させた「教育ファーム」の授業を小学校</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5</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年生の「総合的な学習の時間」で実施。</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4" name="テキスト ボックス 23">
            <a:extLst>
              <a:ext uri="{FF2B5EF4-FFF2-40B4-BE49-F238E27FC236}">
                <a16:creationId xmlns:a16="http://schemas.microsoft.com/office/drawing/2014/main" id="{BC9FC344-F0C5-4B16-91E7-B01A7919CA4B}"/>
              </a:ext>
            </a:extLst>
          </p:cNvPr>
          <p:cNvSpPr txBox="1"/>
          <p:nvPr/>
        </p:nvSpPr>
        <p:spPr>
          <a:xfrm>
            <a:off x="182043" y="620688"/>
            <a:ext cx="9718970" cy="380480"/>
          </a:xfrm>
          <a:prstGeom prst="rect">
            <a:avLst/>
          </a:prstGeom>
          <a:noFill/>
          <a:ln>
            <a:noFill/>
          </a:ln>
        </p:spPr>
        <p:txBody>
          <a:bodyPr wrap="square" lIns="72000" tIns="36000" rIns="72000" bIns="36000" rtlCol="0">
            <a:spAutoFit/>
          </a:bodyPr>
          <a:lstStyle/>
          <a:p>
            <a:pPr marL="261938" marR="0" lvl="0" indent="-261938" algn="l" defTabSz="914400" rtl="0" eaLnBrk="1" fontAlgn="auto" latinLnBrk="0" hangingPunct="1">
              <a:lnSpc>
                <a:spcPct val="100000"/>
              </a:lnSpc>
              <a:spcBef>
                <a:spcPts val="0"/>
              </a:spcBef>
              <a:spcAft>
                <a:spcPts val="0"/>
              </a:spcAft>
              <a:buClrTx/>
              <a:buSzTx/>
              <a:buFontTx/>
              <a:buNone/>
              <a:tabLst/>
              <a:defRPr/>
            </a:pPr>
            <a:r>
              <a:rPr lang="ja-JP" altLang="en-US" sz="2000" b="1" dirty="0">
                <a:solidFill>
                  <a:srgbClr val="00B050"/>
                </a:solidFill>
                <a:latin typeface="ＭＳ ゴシック" pitchFamily="49" charset="-128"/>
                <a:ea typeface="ＭＳ ゴシック" pitchFamily="49" charset="-128"/>
              </a:rPr>
              <a:t>４</a:t>
            </a:r>
            <a:r>
              <a:rPr kumimoji="1" lang="ja-JP" altLang="en-US" sz="2000" b="1" i="0" u="none" strike="noStrike" kern="1200" cap="none" spc="0" normalizeH="0" baseline="0" noProof="0" dirty="0">
                <a:ln>
                  <a:noFill/>
                </a:ln>
                <a:solidFill>
                  <a:srgbClr val="00B050"/>
                </a:solidFill>
                <a:effectLst/>
                <a:uLnTx/>
                <a:uFillTx/>
                <a:latin typeface="ＭＳ ゴシック" pitchFamily="49" charset="-128"/>
                <a:ea typeface="ＭＳ ゴシック" pitchFamily="49" charset="-128"/>
                <a:cs typeface="+mn-cs"/>
              </a:rPr>
              <a:t>．食と環境の調和のための食育の推進</a:t>
            </a:r>
          </a:p>
        </p:txBody>
      </p:sp>
      <p:cxnSp>
        <p:nvCxnSpPr>
          <p:cNvPr id="25" name="直線コネクタ 24">
            <a:extLst>
              <a:ext uri="{FF2B5EF4-FFF2-40B4-BE49-F238E27FC236}">
                <a16:creationId xmlns:a16="http://schemas.microsoft.com/office/drawing/2014/main" id="{4607C7EF-DF9C-4C4E-83E4-3D9AD1F8CBC1}"/>
              </a:ext>
            </a:extLst>
          </p:cNvPr>
          <p:cNvCxnSpPr>
            <a:cxnSpLocks/>
          </p:cNvCxnSpPr>
          <p:nvPr/>
        </p:nvCxnSpPr>
        <p:spPr>
          <a:xfrm>
            <a:off x="103309" y="1019331"/>
            <a:ext cx="8394240" cy="0"/>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sp>
        <p:nvSpPr>
          <p:cNvPr id="26" name="正方形/長方形 25">
            <a:extLst>
              <a:ext uri="{FF2B5EF4-FFF2-40B4-BE49-F238E27FC236}">
                <a16:creationId xmlns:a16="http://schemas.microsoft.com/office/drawing/2014/main" id="{69068882-294C-4B08-8A55-0B971A641842}"/>
              </a:ext>
            </a:extLst>
          </p:cNvPr>
          <p:cNvSpPr/>
          <p:nvPr/>
        </p:nvSpPr>
        <p:spPr>
          <a:xfrm>
            <a:off x="109814" y="645445"/>
            <a:ext cx="103859" cy="368365"/>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61419074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4923</Words>
  <Application>Microsoft Office PowerPoint</Application>
  <PresentationFormat>A4 210 x 297 mm</PresentationFormat>
  <Paragraphs>411</Paragraphs>
  <Slides>22</Slides>
  <Notes>17</Notes>
  <HiddenSlides>0</HiddenSlides>
  <MMClips>0</MMClips>
  <ScaleCrop>false</ScaleCrop>
  <HeadingPairs>
    <vt:vector size="6" baseType="variant">
      <vt:variant>
        <vt:lpstr>使用されているフォント</vt:lpstr>
      </vt:variant>
      <vt:variant>
        <vt:i4>12</vt:i4>
      </vt:variant>
      <vt:variant>
        <vt:lpstr>テーマ</vt:lpstr>
      </vt:variant>
      <vt:variant>
        <vt:i4>3</vt:i4>
      </vt:variant>
      <vt:variant>
        <vt:lpstr>スライド タイトル</vt:lpstr>
      </vt:variant>
      <vt:variant>
        <vt:i4>22</vt:i4>
      </vt:variant>
    </vt:vector>
  </HeadingPairs>
  <TitlesOfParts>
    <vt:vector size="37" baseType="lpstr">
      <vt:lpstr>HGPｺﾞｼｯｸE</vt:lpstr>
      <vt:lpstr>HGPｺﾞｼｯｸM</vt:lpstr>
      <vt:lpstr>HGS創英角ｺﾞｼｯｸUB</vt:lpstr>
      <vt:lpstr>HG創英角ｺﾞｼｯｸUB</vt:lpstr>
      <vt:lpstr>ＭＳ ゴシック</vt:lpstr>
      <vt:lpstr>ＭＳ 明朝</vt:lpstr>
      <vt:lpstr>メイリオ</vt:lpstr>
      <vt:lpstr>Arial</vt:lpstr>
      <vt:lpstr>Calibri</vt:lpstr>
      <vt:lpstr>Calibri Light</vt:lpstr>
      <vt:lpstr>Times New Roman</vt:lpstr>
      <vt:lpstr>Wingdings</vt:lpstr>
      <vt:lpstr>Office ​​テーマ</vt:lpstr>
      <vt:lpstr>1_標準デザイン</vt:lpstr>
      <vt:lpstr>1_Office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目　次</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2022-11-02T01:40:22Z</dcterms:created>
  <dcterms:modified xsi:type="dcterms:W3CDTF">2022-11-04T04:50:44Z</dcterms:modified>
</cp:coreProperties>
</file>