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4"/>
  </p:sldMasterIdLst>
  <p:notesMasterIdLst>
    <p:notesMasterId r:id="rId17"/>
  </p:notesMasterIdLst>
  <p:sldIdLst>
    <p:sldId id="4473" r:id="rId5"/>
    <p:sldId id="1146" r:id="rId6"/>
    <p:sldId id="4398" r:id="rId7"/>
    <p:sldId id="4399" r:id="rId8"/>
    <p:sldId id="4465" r:id="rId9"/>
    <p:sldId id="4466" r:id="rId10"/>
    <p:sldId id="4455" r:id="rId11"/>
    <p:sldId id="4456" r:id="rId12"/>
    <p:sldId id="4460" r:id="rId13"/>
    <p:sldId id="4462" r:id="rId14"/>
    <p:sldId id="4450" r:id="rId15"/>
    <p:sldId id="4461" r:id="rId16"/>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B21D04-98F4-7221-065E-6284EEFEAE63}" name="農林水産省　食育白書担当５" initials="５" userId="農林水産省　食育白書担当５" providerId="None"/>
  <p188:author id="{F5F9C22C-92CA-CDB1-848B-64164B0E301F}" name="田中 早苗(TANAKA Sanae)" initials="田S" userId="S::sanae_tanaka840@maff.go.jp::0f8671f4-8487-402f-abd2-5ea43eb2a6b5" providerId="AD"/>
  <p188:author id="{63C83534-6DCC-3E9F-5184-957B90DF496A}" name="市原 拓武(ICHIHARA Hiromu)" initials="市原" userId="S::hiromu_ichihara320@maff.go.jp::0a3c8e05-7800-4373-8a8e-9a2d9dfc6892" providerId="AD"/>
  <p188:author id="{2A3F4351-2A51-9973-EEF9-6B7C651F2F65}" name="農林水産省 食育白書担当１" initials="農林水産省 食育白" userId="農林水産省 食育白書担当１" providerId="None"/>
  <p188:author id="{8FFAB862-647A-60BF-FB2C-C13D4EABF4C6}" name="前田 奈歩子(MAEDA Nahoko)" initials="前田" userId="S::nahoko_maeda720@maff.go.jp::1f9e8361-afcb-4e12-8c9b-9c3dacae4ff4" providerId="AD"/>
  <p188:author id="{627ECF8B-BAD2-73CB-26AD-CB96741A5D62}" name="今野 壮(KONNO Sou)" initials="今野" userId="S::so_konno470@maff.go.jp::6541ec2b-a7c0-4161-b2e0-8a294354403e" providerId="AD"/>
  <p188:author id="{CB3A6292-FE32-8719-5B2E-621926A5B2CC}" name="関口 由夏(SEKIGUCHI Yuka)" initials="関口" userId="S::yuka_sekiguchi230@maff.go.jp::6ff8d0fe-e9ed-4e11-85f7-1077a8aaafbe" providerId="AD"/>
  <p188:author id="{682C94A7-9994-AC67-A55D-D6544246B7A9}" name="農林水産省食育担当３" initials="農林水産省食育担当" userId="農林水産省食育担当３" providerId="None"/>
  <p188:author id="{07E71ED4-68F2-AB82-C17F-C6D32DA97889}" name="農林水産省 食育白書担当4" initials="農林水産省 食育白" userId="農林水産省 食育白書担当4" providerId="None"/>
  <p188:author id="{80ABAEE2-E641-4ED5-A72A-7C265D752BA7}" name="平松 裕美(HIRAMATSU Hiromi)" initials="平松" userId="S::hiromi_hiramatsu240@maff.go.jp::5303bbd1-3677-44a8-a5d5-b09baeaa6a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CBCBCB"/>
    <a:srgbClr val="B2B2B2"/>
    <a:srgbClr val="3399FF"/>
    <a:srgbClr val="FF9999"/>
    <a:srgbClr val="FF9900"/>
    <a:srgbClr val="FFCE84"/>
    <a:srgbClr val="ADDBB2"/>
    <a:srgbClr val="287A2E"/>
    <a:srgbClr val="008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2471" autoAdjust="0"/>
  </p:normalViewPr>
  <p:slideViewPr>
    <p:cSldViewPr snapToGrid="0">
      <p:cViewPr varScale="1">
        <p:scale>
          <a:sx n="105" d="100"/>
          <a:sy n="105" d="100"/>
        </p:scale>
        <p:origin x="1794" y="1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0" d="100"/>
          <a:sy n="80" d="100"/>
        </p:scale>
        <p:origin x="401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本 直樹(YAMAMOTO Naoki)" userId="8241bd7f-b43b-4a58-95b5-e76744ee3a4e" providerId="ADAL" clId="{E1FD97AF-7A2C-474E-B5AB-192326E127A2}"/>
    <pc:docChg chg="undo custSel modSld sldOrd">
      <pc:chgData name="山本 直樹(YAMAMOTO Naoki)" userId="8241bd7f-b43b-4a58-95b5-e76744ee3a4e" providerId="ADAL" clId="{E1FD97AF-7A2C-474E-B5AB-192326E127A2}" dt="2023-06-12T08:11:39.266" v="4246" actId="20577"/>
      <pc:docMkLst>
        <pc:docMk/>
      </pc:docMkLst>
      <pc:sldChg chg="modNotesTx">
        <pc:chgData name="山本 直樹(YAMAMOTO Naoki)" userId="8241bd7f-b43b-4a58-95b5-e76744ee3a4e" providerId="ADAL" clId="{E1FD97AF-7A2C-474E-B5AB-192326E127A2}" dt="2023-06-12T06:49:06.539" v="1093" actId="20577"/>
        <pc:sldMkLst>
          <pc:docMk/>
          <pc:sldMk cId="2536629168" sldId="1081"/>
        </pc:sldMkLst>
      </pc:sldChg>
      <pc:sldChg chg="modNotesTx">
        <pc:chgData name="山本 直樹(YAMAMOTO Naoki)" userId="8241bd7f-b43b-4a58-95b5-e76744ee3a4e" providerId="ADAL" clId="{E1FD97AF-7A2C-474E-B5AB-192326E127A2}" dt="2023-06-12T06:51:06.091" v="1096" actId="20577"/>
        <pc:sldMkLst>
          <pc:docMk/>
          <pc:sldMk cId="860530946" sldId="1083"/>
        </pc:sldMkLst>
      </pc:sldChg>
      <pc:sldChg chg="modNotesTx">
        <pc:chgData name="山本 直樹(YAMAMOTO Naoki)" userId="8241bd7f-b43b-4a58-95b5-e76744ee3a4e" providerId="ADAL" clId="{E1FD97AF-7A2C-474E-B5AB-192326E127A2}" dt="2023-06-12T06:52:12.723" v="1119" actId="20577"/>
        <pc:sldMkLst>
          <pc:docMk/>
          <pc:sldMk cId="2857972300" sldId="1084"/>
        </pc:sldMkLst>
      </pc:sldChg>
      <pc:sldChg chg="modNotesTx">
        <pc:chgData name="山本 直樹(YAMAMOTO Naoki)" userId="8241bd7f-b43b-4a58-95b5-e76744ee3a4e" providerId="ADAL" clId="{E1FD97AF-7A2C-474E-B5AB-192326E127A2}" dt="2023-06-12T06:56:50.727" v="1162" actId="20577"/>
        <pc:sldMkLst>
          <pc:docMk/>
          <pc:sldMk cId="1838011519" sldId="1090"/>
        </pc:sldMkLst>
      </pc:sldChg>
      <pc:sldChg chg="modNotesTx">
        <pc:chgData name="山本 直樹(YAMAMOTO Naoki)" userId="8241bd7f-b43b-4a58-95b5-e76744ee3a4e" providerId="ADAL" clId="{E1FD97AF-7A2C-474E-B5AB-192326E127A2}" dt="2023-06-12T07:05:31.578" v="1178" actId="20577"/>
        <pc:sldMkLst>
          <pc:docMk/>
          <pc:sldMk cId="2909718390" sldId="1092"/>
        </pc:sldMkLst>
      </pc:sldChg>
      <pc:sldChg chg="modNotesTx">
        <pc:chgData name="山本 直樹(YAMAMOTO Naoki)" userId="8241bd7f-b43b-4a58-95b5-e76744ee3a4e" providerId="ADAL" clId="{E1FD97AF-7A2C-474E-B5AB-192326E127A2}" dt="2023-06-12T07:45:39.010" v="3448" actId="20577"/>
        <pc:sldMkLst>
          <pc:docMk/>
          <pc:sldMk cId="1111430506" sldId="1095"/>
        </pc:sldMkLst>
      </pc:sldChg>
      <pc:sldChg chg="modNotesTx">
        <pc:chgData name="山本 直樹(YAMAMOTO Naoki)" userId="8241bd7f-b43b-4a58-95b5-e76744ee3a4e" providerId="ADAL" clId="{E1FD97AF-7A2C-474E-B5AB-192326E127A2}" dt="2023-06-12T07:07:36.677" v="1297" actId="20577"/>
        <pc:sldMkLst>
          <pc:docMk/>
          <pc:sldMk cId="1220497954" sldId="1099"/>
        </pc:sldMkLst>
      </pc:sldChg>
      <pc:sldChg chg="modNotesTx">
        <pc:chgData name="山本 直樹(YAMAMOTO Naoki)" userId="8241bd7f-b43b-4a58-95b5-e76744ee3a4e" providerId="ADAL" clId="{E1FD97AF-7A2C-474E-B5AB-192326E127A2}" dt="2023-06-12T07:08:36.877" v="1472" actId="20577"/>
        <pc:sldMkLst>
          <pc:docMk/>
          <pc:sldMk cId="440276006" sldId="1100"/>
        </pc:sldMkLst>
      </pc:sldChg>
      <pc:sldChg chg="modNotesTx">
        <pc:chgData name="山本 直樹(YAMAMOTO Naoki)" userId="8241bd7f-b43b-4a58-95b5-e76744ee3a4e" providerId="ADAL" clId="{E1FD97AF-7A2C-474E-B5AB-192326E127A2}" dt="2023-06-12T07:10:16.785" v="1519" actId="20577"/>
        <pc:sldMkLst>
          <pc:docMk/>
          <pc:sldMk cId="1258191515" sldId="1101"/>
        </pc:sldMkLst>
      </pc:sldChg>
      <pc:sldChg chg="modNotesTx">
        <pc:chgData name="山本 直樹(YAMAMOTO Naoki)" userId="8241bd7f-b43b-4a58-95b5-e76744ee3a4e" providerId="ADAL" clId="{E1FD97AF-7A2C-474E-B5AB-192326E127A2}" dt="2023-06-12T07:44:29.388" v="3432" actId="20577"/>
        <pc:sldMkLst>
          <pc:docMk/>
          <pc:sldMk cId="3982841982" sldId="1146"/>
        </pc:sldMkLst>
      </pc:sldChg>
      <pc:sldChg chg="modNotesTx">
        <pc:chgData name="山本 直樹(YAMAMOTO Naoki)" userId="8241bd7f-b43b-4a58-95b5-e76744ee3a4e" providerId="ADAL" clId="{E1FD97AF-7A2C-474E-B5AB-192326E127A2}" dt="2023-06-12T06:22:40.736" v="32" actId="20577"/>
        <pc:sldMkLst>
          <pc:docMk/>
          <pc:sldMk cId="4160413407" sldId="4398"/>
        </pc:sldMkLst>
      </pc:sldChg>
      <pc:sldChg chg="modNotesTx">
        <pc:chgData name="山本 直樹(YAMAMOTO Naoki)" userId="8241bd7f-b43b-4a58-95b5-e76744ee3a4e" providerId="ADAL" clId="{E1FD97AF-7A2C-474E-B5AB-192326E127A2}" dt="2023-06-12T06:24:08.355" v="49" actId="20577"/>
        <pc:sldMkLst>
          <pc:docMk/>
          <pc:sldMk cId="1217518665" sldId="4399"/>
        </pc:sldMkLst>
      </pc:sldChg>
      <pc:sldChg chg="modNotesTx">
        <pc:chgData name="山本 直樹(YAMAMOTO Naoki)" userId="8241bd7f-b43b-4a58-95b5-e76744ee3a4e" providerId="ADAL" clId="{E1FD97AF-7A2C-474E-B5AB-192326E127A2}" dt="2023-06-12T07:10:46.172" v="1523" actId="20577"/>
        <pc:sldMkLst>
          <pc:docMk/>
          <pc:sldMk cId="3696943718" sldId="4449"/>
        </pc:sldMkLst>
      </pc:sldChg>
      <pc:sldChg chg="modNotesTx">
        <pc:chgData name="山本 直樹(YAMAMOTO Naoki)" userId="8241bd7f-b43b-4a58-95b5-e76744ee3a4e" providerId="ADAL" clId="{E1FD97AF-7A2C-474E-B5AB-192326E127A2}" dt="2023-06-12T06:45:05.827" v="1086" actId="20577"/>
        <pc:sldMkLst>
          <pc:docMk/>
          <pc:sldMk cId="3838496967" sldId="4450"/>
        </pc:sldMkLst>
      </pc:sldChg>
      <pc:sldChg chg="modNotesTx">
        <pc:chgData name="山本 直樹(YAMAMOTO Naoki)" userId="8241bd7f-b43b-4a58-95b5-e76744ee3a4e" providerId="ADAL" clId="{E1FD97AF-7A2C-474E-B5AB-192326E127A2}" dt="2023-06-12T06:55:28.101" v="1122" actId="20577"/>
        <pc:sldMkLst>
          <pc:docMk/>
          <pc:sldMk cId="3293956088" sldId="4454"/>
        </pc:sldMkLst>
      </pc:sldChg>
      <pc:sldChg chg="modNotesTx">
        <pc:chgData name="山本 直樹(YAMAMOTO Naoki)" userId="8241bd7f-b43b-4a58-95b5-e76744ee3a4e" providerId="ADAL" clId="{E1FD97AF-7A2C-474E-B5AB-192326E127A2}" dt="2023-06-12T06:28:32.058" v="94" actId="20577"/>
        <pc:sldMkLst>
          <pc:docMk/>
          <pc:sldMk cId="1828298145" sldId="4455"/>
        </pc:sldMkLst>
      </pc:sldChg>
      <pc:sldChg chg="ord modNotesTx">
        <pc:chgData name="山本 直樹(YAMAMOTO Naoki)" userId="8241bd7f-b43b-4a58-95b5-e76744ee3a4e" providerId="ADAL" clId="{E1FD97AF-7A2C-474E-B5AB-192326E127A2}" dt="2023-06-12T08:03:03.027" v="3772" actId="20577"/>
        <pc:sldMkLst>
          <pc:docMk/>
          <pc:sldMk cId="2628415992" sldId="4456"/>
        </pc:sldMkLst>
      </pc:sldChg>
      <pc:sldChg chg="modNotesTx">
        <pc:chgData name="山本 直樹(YAMAMOTO Naoki)" userId="8241bd7f-b43b-4a58-95b5-e76744ee3a4e" providerId="ADAL" clId="{E1FD97AF-7A2C-474E-B5AB-192326E127A2}" dt="2023-06-12T06:38:08.334" v="693" actId="20577"/>
        <pc:sldMkLst>
          <pc:docMk/>
          <pc:sldMk cId="140155799" sldId="4460"/>
        </pc:sldMkLst>
      </pc:sldChg>
      <pc:sldChg chg="modNotesTx">
        <pc:chgData name="山本 直樹(YAMAMOTO Naoki)" userId="8241bd7f-b43b-4a58-95b5-e76744ee3a4e" providerId="ADAL" clId="{E1FD97AF-7A2C-474E-B5AB-192326E127A2}" dt="2023-06-12T08:11:39.266" v="4246" actId="20577"/>
        <pc:sldMkLst>
          <pc:docMk/>
          <pc:sldMk cId="1087298778" sldId="4461"/>
        </pc:sldMkLst>
      </pc:sldChg>
      <pc:sldChg chg="modSp mod modNotesTx">
        <pc:chgData name="山本 直樹(YAMAMOTO Naoki)" userId="8241bd7f-b43b-4a58-95b5-e76744ee3a4e" providerId="ADAL" clId="{E1FD97AF-7A2C-474E-B5AB-192326E127A2}" dt="2023-06-12T07:14:18.213" v="1590" actId="20577"/>
        <pc:sldMkLst>
          <pc:docMk/>
          <pc:sldMk cId="3948726484" sldId="4462"/>
        </pc:sldMkLst>
        <pc:spChg chg="mod">
          <ac:chgData name="山本 直樹(YAMAMOTO Naoki)" userId="8241bd7f-b43b-4a58-95b5-e76744ee3a4e" providerId="ADAL" clId="{E1FD97AF-7A2C-474E-B5AB-192326E127A2}" dt="2023-06-12T06:39:09.151" v="695" actId="1076"/>
          <ac:spMkLst>
            <pc:docMk/>
            <pc:sldMk cId="3948726484" sldId="4462"/>
            <ac:spMk id="14" creationId="{9A2E75A9-6FE1-EA16-5D84-03C182446BCE}"/>
          </ac:spMkLst>
        </pc:spChg>
      </pc:sldChg>
      <pc:sldChg chg="modNotesTx">
        <pc:chgData name="山本 直樹(YAMAMOTO Naoki)" userId="8241bd7f-b43b-4a58-95b5-e76744ee3a4e" providerId="ADAL" clId="{E1FD97AF-7A2C-474E-B5AB-192326E127A2}" dt="2023-06-12T07:02:16.287" v="1169" actId="20577"/>
        <pc:sldMkLst>
          <pc:docMk/>
          <pc:sldMk cId="1580439140" sldId="4463"/>
        </pc:sldMkLst>
      </pc:sldChg>
      <pc:sldChg chg="modNotesTx">
        <pc:chgData name="山本 直樹(YAMAMOTO Naoki)" userId="8241bd7f-b43b-4a58-95b5-e76744ee3a4e" providerId="ADAL" clId="{E1FD97AF-7A2C-474E-B5AB-192326E127A2}" dt="2023-06-12T07:59:18.259" v="3760" actId="20577"/>
        <pc:sldMkLst>
          <pc:docMk/>
          <pc:sldMk cId="25208023" sldId="4465"/>
        </pc:sldMkLst>
      </pc:sldChg>
      <pc:sldChg chg="modNotesTx">
        <pc:chgData name="山本 直樹(YAMAMOTO Naoki)" userId="8241bd7f-b43b-4a58-95b5-e76744ee3a4e" providerId="ADAL" clId="{E1FD97AF-7A2C-474E-B5AB-192326E127A2}" dt="2023-06-12T07:36:11.465" v="3355" actId="20577"/>
        <pc:sldMkLst>
          <pc:docMk/>
          <pc:sldMk cId="2710812401" sldId="4469"/>
        </pc:sldMkLst>
      </pc:sldChg>
    </pc:docChg>
  </pc:docChgLst>
  <pc:docChgLst>
    <pc:chgData name="山本 直樹(YAMAMOTO Naoki)" userId="8241bd7f-b43b-4a58-95b5-e76744ee3a4e" providerId="ADAL" clId="{53187065-72EB-4149-9122-802FCC486CB5}"/>
    <pc:docChg chg="delSld">
      <pc:chgData name="山本 直樹(YAMAMOTO Naoki)" userId="8241bd7f-b43b-4a58-95b5-e76744ee3a4e" providerId="ADAL" clId="{53187065-72EB-4149-9122-802FCC486CB5}" dt="2024-03-08T09:21:00.067" v="0" actId="47"/>
      <pc:docMkLst>
        <pc:docMk/>
      </pc:docMkLst>
      <pc:sldChg chg="del">
        <pc:chgData name="山本 直樹(YAMAMOTO Naoki)" userId="8241bd7f-b43b-4a58-95b5-e76744ee3a4e" providerId="ADAL" clId="{53187065-72EB-4149-9122-802FCC486CB5}" dt="2024-03-08T09:21:00.067" v="0" actId="47"/>
        <pc:sldMkLst>
          <pc:docMk/>
          <pc:sldMk cId="104064283" sldId="1042"/>
        </pc:sldMkLst>
      </pc:sldChg>
      <pc:sldChg chg="del">
        <pc:chgData name="山本 直樹(YAMAMOTO Naoki)" userId="8241bd7f-b43b-4a58-95b5-e76744ee3a4e" providerId="ADAL" clId="{53187065-72EB-4149-9122-802FCC486CB5}" dt="2024-03-08T09:21:00.067" v="0" actId="47"/>
        <pc:sldMkLst>
          <pc:docMk/>
          <pc:sldMk cId="844364896" sldId="1047"/>
        </pc:sldMkLst>
      </pc:sldChg>
      <pc:sldChg chg="del">
        <pc:chgData name="山本 直樹(YAMAMOTO Naoki)" userId="8241bd7f-b43b-4a58-95b5-e76744ee3a4e" providerId="ADAL" clId="{53187065-72EB-4149-9122-802FCC486CB5}" dt="2024-03-08T09:21:00.067" v="0" actId="47"/>
        <pc:sldMkLst>
          <pc:docMk/>
          <pc:sldMk cId="2536629168" sldId="1081"/>
        </pc:sldMkLst>
      </pc:sldChg>
      <pc:sldChg chg="del">
        <pc:chgData name="山本 直樹(YAMAMOTO Naoki)" userId="8241bd7f-b43b-4a58-95b5-e76744ee3a4e" providerId="ADAL" clId="{53187065-72EB-4149-9122-802FCC486CB5}" dt="2024-03-08T09:21:00.067" v="0" actId="47"/>
        <pc:sldMkLst>
          <pc:docMk/>
          <pc:sldMk cId="860530946" sldId="1083"/>
        </pc:sldMkLst>
      </pc:sldChg>
      <pc:sldChg chg="del">
        <pc:chgData name="山本 直樹(YAMAMOTO Naoki)" userId="8241bd7f-b43b-4a58-95b5-e76744ee3a4e" providerId="ADAL" clId="{53187065-72EB-4149-9122-802FCC486CB5}" dt="2024-03-08T09:21:00.067" v="0" actId="47"/>
        <pc:sldMkLst>
          <pc:docMk/>
          <pc:sldMk cId="2857972300" sldId="1084"/>
        </pc:sldMkLst>
      </pc:sldChg>
      <pc:sldChg chg="del">
        <pc:chgData name="山本 直樹(YAMAMOTO Naoki)" userId="8241bd7f-b43b-4a58-95b5-e76744ee3a4e" providerId="ADAL" clId="{53187065-72EB-4149-9122-802FCC486CB5}" dt="2024-03-08T09:21:00.067" v="0" actId="47"/>
        <pc:sldMkLst>
          <pc:docMk/>
          <pc:sldMk cId="1838011519" sldId="1090"/>
        </pc:sldMkLst>
      </pc:sldChg>
      <pc:sldChg chg="del">
        <pc:chgData name="山本 直樹(YAMAMOTO Naoki)" userId="8241bd7f-b43b-4a58-95b5-e76744ee3a4e" providerId="ADAL" clId="{53187065-72EB-4149-9122-802FCC486CB5}" dt="2024-03-08T09:21:00.067" v="0" actId="47"/>
        <pc:sldMkLst>
          <pc:docMk/>
          <pc:sldMk cId="2780185258" sldId="1091"/>
        </pc:sldMkLst>
      </pc:sldChg>
      <pc:sldChg chg="del">
        <pc:chgData name="山本 直樹(YAMAMOTO Naoki)" userId="8241bd7f-b43b-4a58-95b5-e76744ee3a4e" providerId="ADAL" clId="{53187065-72EB-4149-9122-802FCC486CB5}" dt="2024-03-08T09:21:00.067" v="0" actId="47"/>
        <pc:sldMkLst>
          <pc:docMk/>
          <pc:sldMk cId="2909718390" sldId="1092"/>
        </pc:sldMkLst>
      </pc:sldChg>
      <pc:sldChg chg="del">
        <pc:chgData name="山本 直樹(YAMAMOTO Naoki)" userId="8241bd7f-b43b-4a58-95b5-e76744ee3a4e" providerId="ADAL" clId="{53187065-72EB-4149-9122-802FCC486CB5}" dt="2024-03-08T09:21:00.067" v="0" actId="47"/>
        <pc:sldMkLst>
          <pc:docMk/>
          <pc:sldMk cId="1552512913" sldId="1094"/>
        </pc:sldMkLst>
      </pc:sldChg>
      <pc:sldChg chg="del">
        <pc:chgData name="山本 直樹(YAMAMOTO Naoki)" userId="8241bd7f-b43b-4a58-95b5-e76744ee3a4e" providerId="ADAL" clId="{53187065-72EB-4149-9122-802FCC486CB5}" dt="2024-03-08T09:21:00.067" v="0" actId="47"/>
        <pc:sldMkLst>
          <pc:docMk/>
          <pc:sldMk cId="1111430506" sldId="1095"/>
        </pc:sldMkLst>
      </pc:sldChg>
      <pc:sldChg chg="del">
        <pc:chgData name="山本 直樹(YAMAMOTO Naoki)" userId="8241bd7f-b43b-4a58-95b5-e76744ee3a4e" providerId="ADAL" clId="{53187065-72EB-4149-9122-802FCC486CB5}" dt="2024-03-08T09:21:00.067" v="0" actId="47"/>
        <pc:sldMkLst>
          <pc:docMk/>
          <pc:sldMk cId="1195962449" sldId="1096"/>
        </pc:sldMkLst>
      </pc:sldChg>
      <pc:sldChg chg="del">
        <pc:chgData name="山本 直樹(YAMAMOTO Naoki)" userId="8241bd7f-b43b-4a58-95b5-e76744ee3a4e" providerId="ADAL" clId="{53187065-72EB-4149-9122-802FCC486CB5}" dt="2024-03-08T09:21:00.067" v="0" actId="47"/>
        <pc:sldMkLst>
          <pc:docMk/>
          <pc:sldMk cId="1220497954" sldId="1099"/>
        </pc:sldMkLst>
      </pc:sldChg>
      <pc:sldChg chg="del">
        <pc:chgData name="山本 直樹(YAMAMOTO Naoki)" userId="8241bd7f-b43b-4a58-95b5-e76744ee3a4e" providerId="ADAL" clId="{53187065-72EB-4149-9122-802FCC486CB5}" dt="2024-03-08T09:21:00.067" v="0" actId="47"/>
        <pc:sldMkLst>
          <pc:docMk/>
          <pc:sldMk cId="440276006" sldId="1100"/>
        </pc:sldMkLst>
      </pc:sldChg>
      <pc:sldChg chg="del">
        <pc:chgData name="山本 直樹(YAMAMOTO Naoki)" userId="8241bd7f-b43b-4a58-95b5-e76744ee3a4e" providerId="ADAL" clId="{53187065-72EB-4149-9122-802FCC486CB5}" dt="2024-03-08T09:21:00.067" v="0" actId="47"/>
        <pc:sldMkLst>
          <pc:docMk/>
          <pc:sldMk cId="1258191515" sldId="1101"/>
        </pc:sldMkLst>
      </pc:sldChg>
      <pc:sldChg chg="del">
        <pc:chgData name="山本 直樹(YAMAMOTO Naoki)" userId="8241bd7f-b43b-4a58-95b5-e76744ee3a4e" providerId="ADAL" clId="{53187065-72EB-4149-9122-802FCC486CB5}" dt="2024-03-08T09:21:00.067" v="0" actId="47"/>
        <pc:sldMkLst>
          <pc:docMk/>
          <pc:sldMk cId="3696943718" sldId="4449"/>
        </pc:sldMkLst>
      </pc:sldChg>
      <pc:sldChg chg="del">
        <pc:chgData name="山本 直樹(YAMAMOTO Naoki)" userId="8241bd7f-b43b-4a58-95b5-e76744ee3a4e" providerId="ADAL" clId="{53187065-72EB-4149-9122-802FCC486CB5}" dt="2024-03-08T09:21:00.067" v="0" actId="47"/>
        <pc:sldMkLst>
          <pc:docMk/>
          <pc:sldMk cId="3293956088" sldId="4454"/>
        </pc:sldMkLst>
      </pc:sldChg>
      <pc:sldChg chg="del">
        <pc:chgData name="山本 直樹(YAMAMOTO Naoki)" userId="8241bd7f-b43b-4a58-95b5-e76744ee3a4e" providerId="ADAL" clId="{53187065-72EB-4149-9122-802FCC486CB5}" dt="2024-03-08T09:21:00.067" v="0" actId="47"/>
        <pc:sldMkLst>
          <pc:docMk/>
          <pc:sldMk cId="1580439140" sldId="4463"/>
        </pc:sldMkLst>
      </pc:sldChg>
      <pc:sldChg chg="del">
        <pc:chgData name="山本 直樹(YAMAMOTO Naoki)" userId="8241bd7f-b43b-4a58-95b5-e76744ee3a4e" providerId="ADAL" clId="{53187065-72EB-4149-9122-802FCC486CB5}" dt="2024-03-08T09:21:00.067" v="0" actId="47"/>
        <pc:sldMkLst>
          <pc:docMk/>
          <pc:sldMk cId="1231028763" sldId="4467"/>
        </pc:sldMkLst>
      </pc:sldChg>
      <pc:sldChg chg="del">
        <pc:chgData name="山本 直樹(YAMAMOTO Naoki)" userId="8241bd7f-b43b-4a58-95b5-e76744ee3a4e" providerId="ADAL" clId="{53187065-72EB-4149-9122-802FCC486CB5}" dt="2024-03-08T09:21:00.067" v="0" actId="47"/>
        <pc:sldMkLst>
          <pc:docMk/>
          <pc:sldMk cId="3914798385" sldId="4468"/>
        </pc:sldMkLst>
      </pc:sldChg>
    </pc:docChg>
  </pc:docChgLst>
  <pc:docChgLst>
    <pc:chgData name="髙嶺 海奈(TAKAMINE Kaina)" userId="150479ff-3cef-4ec1-b840-9b5f3cf6e811" providerId="ADAL" clId="{C8097F13-0795-4251-B21D-06B8CD755D15}"/>
    <pc:docChg chg="modSld">
      <pc:chgData name="髙嶺 海奈(TAKAMINE Kaina)" userId="150479ff-3cef-4ec1-b840-9b5f3cf6e811" providerId="ADAL" clId="{C8097F13-0795-4251-B21D-06B8CD755D15}" dt="2023-06-23T08:20:21.623" v="789" actId="20577"/>
      <pc:docMkLst>
        <pc:docMk/>
      </pc:docMkLst>
      <pc:sldChg chg="modNotesTx">
        <pc:chgData name="髙嶺 海奈(TAKAMINE Kaina)" userId="150479ff-3cef-4ec1-b840-9b5f3cf6e811" providerId="ADAL" clId="{C8097F13-0795-4251-B21D-06B8CD755D15}" dt="2023-06-22T08:10:46.476" v="142" actId="20577"/>
        <pc:sldMkLst>
          <pc:docMk/>
          <pc:sldMk cId="104064283" sldId="1042"/>
        </pc:sldMkLst>
      </pc:sldChg>
      <pc:sldChg chg="modNotesTx">
        <pc:chgData name="髙嶺 海奈(TAKAMINE Kaina)" userId="150479ff-3cef-4ec1-b840-9b5f3cf6e811" providerId="ADAL" clId="{C8097F13-0795-4251-B21D-06B8CD755D15}" dt="2023-06-22T08:11:15.548" v="145" actId="20577"/>
        <pc:sldMkLst>
          <pc:docMk/>
          <pc:sldMk cId="2536629168" sldId="1081"/>
        </pc:sldMkLst>
      </pc:sldChg>
      <pc:sldChg chg="modNotesTx">
        <pc:chgData name="髙嶺 海奈(TAKAMINE Kaina)" userId="150479ff-3cef-4ec1-b840-9b5f3cf6e811" providerId="ADAL" clId="{C8097F13-0795-4251-B21D-06B8CD755D15}" dt="2023-06-22T08:12:02.755" v="151" actId="20577"/>
        <pc:sldMkLst>
          <pc:docMk/>
          <pc:sldMk cId="860530946" sldId="1083"/>
        </pc:sldMkLst>
      </pc:sldChg>
      <pc:sldChg chg="modNotesTx">
        <pc:chgData name="髙嶺 海奈(TAKAMINE Kaina)" userId="150479ff-3cef-4ec1-b840-9b5f3cf6e811" providerId="ADAL" clId="{C8097F13-0795-4251-B21D-06B8CD755D15}" dt="2023-06-22T08:12:58.752" v="158" actId="207"/>
        <pc:sldMkLst>
          <pc:docMk/>
          <pc:sldMk cId="2857972300" sldId="1084"/>
        </pc:sldMkLst>
      </pc:sldChg>
      <pc:sldChg chg="modNotesTx">
        <pc:chgData name="髙嶺 海奈(TAKAMINE Kaina)" userId="150479ff-3cef-4ec1-b840-9b5f3cf6e811" providerId="ADAL" clId="{C8097F13-0795-4251-B21D-06B8CD755D15}" dt="2023-06-22T08:18:18.076" v="161" actId="20577"/>
        <pc:sldMkLst>
          <pc:docMk/>
          <pc:sldMk cId="1111430506" sldId="1095"/>
        </pc:sldMkLst>
      </pc:sldChg>
      <pc:sldChg chg="modNotesTx">
        <pc:chgData name="髙嶺 海奈(TAKAMINE Kaina)" userId="150479ff-3cef-4ec1-b840-9b5f3cf6e811" providerId="ADAL" clId="{C8097F13-0795-4251-B21D-06B8CD755D15}" dt="2023-06-22T08:29:40.158" v="164" actId="20577"/>
        <pc:sldMkLst>
          <pc:docMk/>
          <pc:sldMk cId="1195962449" sldId="1096"/>
        </pc:sldMkLst>
      </pc:sldChg>
      <pc:sldChg chg="modNotesTx">
        <pc:chgData name="髙嶺 海奈(TAKAMINE Kaina)" userId="150479ff-3cef-4ec1-b840-9b5f3cf6e811" providerId="ADAL" clId="{C8097F13-0795-4251-B21D-06B8CD755D15}" dt="2023-06-22T08:36:21.750" v="170" actId="20577"/>
        <pc:sldMkLst>
          <pc:docMk/>
          <pc:sldMk cId="1220497954" sldId="1099"/>
        </pc:sldMkLst>
      </pc:sldChg>
      <pc:sldChg chg="modNotesTx">
        <pc:chgData name="髙嶺 海奈(TAKAMINE Kaina)" userId="150479ff-3cef-4ec1-b840-9b5f3cf6e811" providerId="ADAL" clId="{C8097F13-0795-4251-B21D-06B8CD755D15}" dt="2023-06-22T06:47:43.803" v="31" actId="20577"/>
        <pc:sldMkLst>
          <pc:docMk/>
          <pc:sldMk cId="3982841982" sldId="1146"/>
        </pc:sldMkLst>
      </pc:sldChg>
      <pc:sldChg chg="modNotesTx">
        <pc:chgData name="髙嶺 海奈(TAKAMINE Kaina)" userId="150479ff-3cef-4ec1-b840-9b5f3cf6e811" providerId="ADAL" clId="{C8097F13-0795-4251-B21D-06B8CD755D15}" dt="2023-06-22T06:49:59.554" v="117" actId="20577"/>
        <pc:sldMkLst>
          <pc:docMk/>
          <pc:sldMk cId="1217518665" sldId="4399"/>
        </pc:sldMkLst>
      </pc:sldChg>
      <pc:sldChg chg="modNotesTx">
        <pc:chgData name="髙嶺 海奈(TAKAMINE Kaina)" userId="150479ff-3cef-4ec1-b840-9b5f3cf6e811" providerId="ADAL" clId="{C8097F13-0795-4251-B21D-06B8CD755D15}" dt="2023-06-22T08:36:50.148" v="173" actId="20577"/>
        <pc:sldMkLst>
          <pc:docMk/>
          <pc:sldMk cId="3696943718" sldId="4449"/>
        </pc:sldMkLst>
      </pc:sldChg>
      <pc:sldChg chg="modNotesTx">
        <pc:chgData name="髙嶺 海奈(TAKAMINE Kaina)" userId="150479ff-3cef-4ec1-b840-9b5f3cf6e811" providerId="ADAL" clId="{C8097F13-0795-4251-B21D-06B8CD755D15}" dt="2023-06-23T08:20:21.623" v="789" actId="20577"/>
        <pc:sldMkLst>
          <pc:docMk/>
          <pc:sldMk cId="3838496967" sldId="4450"/>
        </pc:sldMkLst>
      </pc:sldChg>
      <pc:sldChg chg="modNotesTx">
        <pc:chgData name="髙嶺 海奈(TAKAMINE Kaina)" userId="150479ff-3cef-4ec1-b840-9b5f3cf6e811" providerId="ADAL" clId="{C8097F13-0795-4251-B21D-06B8CD755D15}" dt="2023-06-22T10:25:52.122" v="391" actId="20577"/>
        <pc:sldMkLst>
          <pc:docMk/>
          <pc:sldMk cId="1828298145" sldId="4455"/>
        </pc:sldMkLst>
      </pc:sldChg>
      <pc:sldChg chg="modNotesTx">
        <pc:chgData name="髙嶺 海奈(TAKAMINE Kaina)" userId="150479ff-3cef-4ec1-b840-9b5f3cf6e811" providerId="ADAL" clId="{C8097F13-0795-4251-B21D-06B8CD755D15}" dt="2023-06-23T08:13:15.262" v="517" actId="20577"/>
        <pc:sldMkLst>
          <pc:docMk/>
          <pc:sldMk cId="2628415992" sldId="4456"/>
        </pc:sldMkLst>
      </pc:sldChg>
      <pc:sldChg chg="modNotesTx">
        <pc:chgData name="髙嶺 海奈(TAKAMINE Kaina)" userId="150479ff-3cef-4ec1-b840-9b5f3cf6e811" providerId="ADAL" clId="{C8097F13-0795-4251-B21D-06B8CD755D15}" dt="2023-06-23T08:13:38.568" v="528" actId="20577"/>
        <pc:sldMkLst>
          <pc:docMk/>
          <pc:sldMk cId="140155799" sldId="4460"/>
        </pc:sldMkLst>
      </pc:sldChg>
      <pc:sldChg chg="modNotesTx">
        <pc:chgData name="髙嶺 海奈(TAKAMINE Kaina)" userId="150479ff-3cef-4ec1-b840-9b5f3cf6e811" providerId="ADAL" clId="{C8097F13-0795-4251-B21D-06B8CD755D15}" dt="2023-06-22T08:09:49.731" v="134" actId="20577"/>
        <pc:sldMkLst>
          <pc:docMk/>
          <pc:sldMk cId="1087298778" sldId="4461"/>
        </pc:sldMkLst>
      </pc:sldChg>
      <pc:sldChg chg="modNotesTx">
        <pc:chgData name="髙嶺 海奈(TAKAMINE Kaina)" userId="150479ff-3cef-4ec1-b840-9b5f3cf6e811" providerId="ADAL" clId="{C8097F13-0795-4251-B21D-06B8CD755D15}" dt="2023-06-23T08:20:07.762" v="763" actId="20577"/>
        <pc:sldMkLst>
          <pc:docMk/>
          <pc:sldMk cId="3948726484" sldId="4462"/>
        </pc:sldMkLst>
      </pc:sldChg>
      <pc:sldChg chg="modNotesTx">
        <pc:chgData name="髙嶺 海奈(TAKAMINE Kaina)" userId="150479ff-3cef-4ec1-b840-9b5f3cf6e811" providerId="ADAL" clId="{C8097F13-0795-4251-B21D-06B8CD755D15}" dt="2023-06-22T08:29:52.021" v="167" actId="20577"/>
        <pc:sldMkLst>
          <pc:docMk/>
          <pc:sldMk cId="1580439140" sldId="4463"/>
        </pc:sldMkLst>
      </pc:sldChg>
      <pc:sldChg chg="modNotesTx">
        <pc:chgData name="髙嶺 海奈(TAKAMINE Kaina)" userId="150479ff-3cef-4ec1-b840-9b5f3cf6e811" providerId="ADAL" clId="{C8097F13-0795-4251-B21D-06B8CD755D15}" dt="2023-06-22T10:22:02.529" v="210" actId="20577"/>
        <pc:sldMkLst>
          <pc:docMk/>
          <pc:sldMk cId="25208023" sldId="4465"/>
        </pc:sldMkLst>
      </pc:sldChg>
      <pc:sldChg chg="modNotesTx">
        <pc:chgData name="髙嶺 海奈(TAKAMINE Kaina)" userId="150479ff-3cef-4ec1-b840-9b5f3cf6e811" providerId="ADAL" clId="{C8097F13-0795-4251-B21D-06B8CD755D15}" dt="2023-06-22T07:44:58.587" v="122" actId="20577"/>
        <pc:sldMkLst>
          <pc:docMk/>
          <pc:sldMk cId="2956813651" sldId="4466"/>
        </pc:sldMkLst>
      </pc:sldChg>
      <pc:sldChg chg="modNotesTx">
        <pc:chgData name="髙嶺 海奈(TAKAMINE Kaina)" userId="150479ff-3cef-4ec1-b840-9b5f3cf6e811" providerId="ADAL" clId="{C8097F13-0795-4251-B21D-06B8CD755D15}" dt="2023-06-22T08:11:26.619" v="148" actId="20577"/>
        <pc:sldMkLst>
          <pc:docMk/>
          <pc:sldMk cId="1231028763" sldId="4467"/>
        </pc:sldMkLst>
      </pc:sldChg>
      <pc:sldChg chg="modNotesTx">
        <pc:chgData name="髙嶺 海奈(TAKAMINE Kaina)" userId="150479ff-3cef-4ec1-b840-9b5f3cf6e811" providerId="ADAL" clId="{C8097F13-0795-4251-B21D-06B8CD755D15}" dt="2023-06-22T08:10:11.224" v="139" actId="20577"/>
        <pc:sldMkLst>
          <pc:docMk/>
          <pc:sldMk cId="3914798385" sldId="4468"/>
        </pc:sldMkLst>
      </pc:sldChg>
      <pc:sldChg chg="modNotesTx">
        <pc:chgData name="髙嶺 海奈(TAKAMINE Kaina)" userId="150479ff-3cef-4ec1-b840-9b5f3cf6e811" providerId="ADAL" clId="{C8097F13-0795-4251-B21D-06B8CD755D15}" dt="2023-06-22T06:42:23.234" v="27" actId="20577"/>
        <pc:sldMkLst>
          <pc:docMk/>
          <pc:sldMk cId="2710812401" sldId="4469"/>
        </pc:sldMkLst>
      </pc:sldChg>
    </pc:docChg>
  </pc:docChgLst>
  <pc:docChgLst>
    <pc:chgData name="髙嶺 海奈(TAKAMINE Kaina)" userId="150479ff-3cef-4ec1-b840-9b5f3cf6e811" providerId="ADAL" clId="{9E777A33-61ED-4C1B-B2A9-ED6F781D35A2}"/>
    <pc:docChg chg="undo custSel modSld">
      <pc:chgData name="髙嶺 海奈(TAKAMINE Kaina)" userId="150479ff-3cef-4ec1-b840-9b5f3cf6e811" providerId="ADAL" clId="{9E777A33-61ED-4C1B-B2A9-ED6F781D35A2}" dt="2023-06-12T08:10:57.924" v="654" actId="20577"/>
      <pc:docMkLst>
        <pc:docMk/>
      </pc:docMkLst>
      <pc:sldChg chg="modNotesTx">
        <pc:chgData name="髙嶺 海奈(TAKAMINE Kaina)" userId="150479ff-3cef-4ec1-b840-9b5f3cf6e811" providerId="ADAL" clId="{9E777A33-61ED-4C1B-B2A9-ED6F781D35A2}" dt="2023-06-12T07:44:17.596" v="190" actId="20577"/>
        <pc:sldMkLst>
          <pc:docMk/>
          <pc:sldMk cId="3982841982" sldId="1146"/>
        </pc:sldMkLst>
      </pc:sldChg>
      <pc:sldChg chg="modNotesTx">
        <pc:chgData name="髙嶺 海奈(TAKAMINE Kaina)" userId="150479ff-3cef-4ec1-b840-9b5f3cf6e811" providerId="ADAL" clId="{9E777A33-61ED-4C1B-B2A9-ED6F781D35A2}" dt="2023-06-12T08:10:57.924" v="654" actId="20577"/>
        <pc:sldMkLst>
          <pc:docMk/>
          <pc:sldMk cId="1087298778" sldId="4461"/>
        </pc:sldMkLst>
      </pc:sldChg>
      <pc:sldChg chg="modNotesTx">
        <pc:chgData name="髙嶺 海奈(TAKAMINE Kaina)" userId="150479ff-3cef-4ec1-b840-9b5f3cf6e811" providerId="ADAL" clId="{9E777A33-61ED-4C1B-B2A9-ED6F781D35A2}" dt="2023-06-12T07:57:47.706" v="200" actId="20577"/>
        <pc:sldMkLst>
          <pc:docMk/>
          <pc:sldMk cId="25208023" sldId="446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r>
              <a:rPr lang="ja-JP" altLang="en-US" sz="1200">
                <a:solidFill>
                  <a:sysClr val="windowText" lastClr="000000"/>
                </a:solidFill>
                <a:latin typeface="メイリオ" panose="020B0604030504040204" pitchFamily="50" charset="-128"/>
                <a:ea typeface="メイリオ" panose="020B0604030504040204" pitchFamily="50" charset="-128"/>
              </a:rPr>
              <a:t>地域等で共食したいと思う人の割合の推移</a:t>
            </a:r>
          </a:p>
        </c:rich>
      </c:tx>
      <c:layout>
        <c:manualLayout>
          <c:xMode val="edge"/>
          <c:yMode val="edge"/>
          <c:x val="0.13471606527936025"/>
          <c:y val="9.3191428182140858E-3"/>
        </c:manualLayout>
      </c:layout>
      <c:overlay val="0"/>
      <c:spPr>
        <a:noFill/>
        <a:ln>
          <a:noFill/>
        </a:ln>
        <a:effectLst/>
      </c:spPr>
      <c:txPr>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endParaRPr lang="ja-JP"/>
        </a:p>
      </c:txPr>
    </c:title>
    <c:autoTitleDeleted val="0"/>
    <c:plotArea>
      <c:layout>
        <c:manualLayout>
          <c:layoutTarget val="inner"/>
          <c:xMode val="edge"/>
          <c:yMode val="edge"/>
          <c:x val="0.10574765605534679"/>
          <c:y val="0.14022172053668114"/>
          <c:w val="0.86010530157096454"/>
          <c:h val="0.42722927084252094"/>
        </c:manualLayout>
      </c:layout>
      <c:barChart>
        <c:barDir val="col"/>
        <c:grouping val="clustered"/>
        <c:varyColors val="0"/>
        <c:ser>
          <c:idx val="0"/>
          <c:order val="0"/>
          <c:spPr>
            <a:solidFill>
              <a:schemeClr val="accent6">
                <a:lumMod val="40000"/>
                <a:lumOff val="60000"/>
              </a:schemeClr>
            </a:solidFill>
            <a:ln>
              <a:noFill/>
            </a:ln>
            <a:effectLst/>
          </c:spPr>
          <c:invertIfNegative val="0"/>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DF-4AB6-8800-0F94D43B5463}"/>
                </c:ext>
              </c:extLst>
            </c:dLbl>
            <c:spPr>
              <a:noFill/>
              <a:ln>
                <a:no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ysClr val="windowText" lastClr="00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図表３_共食意向!$B$21:$B$24</c:f>
              <c:strCache>
                <c:ptCount val="4"/>
                <c:pt idx="0">
                  <c:v>令和元(2019)年度
 (1,721人)</c:v>
                </c:pt>
                <c:pt idx="1">
                  <c:v>令和2(2020)年度
(2,395人)</c:v>
                </c:pt>
                <c:pt idx="2">
                  <c:v>令和3(2021)年度
 (2,447人)</c:v>
                </c:pt>
                <c:pt idx="3">
                  <c:v>令和4(2022)年度
 (2,370人)</c:v>
                </c:pt>
              </c:strCache>
            </c:strRef>
          </c:cat>
          <c:val>
            <c:numRef>
              <c:f>図表３_共食意向!$C$21:$C$24</c:f>
              <c:numCache>
                <c:formatCode>General</c:formatCode>
                <c:ptCount val="4"/>
                <c:pt idx="0">
                  <c:v>43.3</c:v>
                </c:pt>
                <c:pt idx="1">
                  <c:v>30.8</c:v>
                </c:pt>
                <c:pt idx="2">
                  <c:v>36.700000000000003</c:v>
                </c:pt>
                <c:pt idx="3">
                  <c:v>36.9</c:v>
                </c:pt>
              </c:numCache>
            </c:numRef>
          </c:val>
          <c:extLst>
            <c:ext xmlns:c16="http://schemas.microsoft.com/office/drawing/2014/chart" uri="{C3380CC4-5D6E-409C-BE32-E72D297353CC}">
              <c16:uniqueId val="{00000001-5CDF-4AB6-8800-0F94D43B5463}"/>
            </c:ext>
          </c:extLst>
        </c:ser>
        <c:dLbls>
          <c:showLegendKey val="0"/>
          <c:showVal val="1"/>
          <c:showCatName val="0"/>
          <c:showSerName val="0"/>
          <c:showPercent val="0"/>
          <c:showBubbleSize val="0"/>
        </c:dLbls>
        <c:gapWidth val="150"/>
        <c:overlap val="-27"/>
        <c:axId val="462283488"/>
        <c:axId val="462285128"/>
      </c:barChart>
      <c:catAx>
        <c:axId val="46228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800" b="0" i="0" u="none" strike="noStrike" kern="1200" baseline="0">
                <a:solidFill>
                  <a:sysClr val="windowText" lastClr="000000"/>
                </a:solidFill>
                <a:latin typeface="+mn-lt"/>
                <a:ea typeface="+mn-ea"/>
                <a:cs typeface="+mn-cs"/>
              </a:defRPr>
            </a:pPr>
            <a:endParaRPr lang="ja-JP"/>
          </a:p>
        </c:txPr>
        <c:crossAx val="462285128"/>
        <c:crosses val="autoZero"/>
        <c:auto val="1"/>
        <c:lblAlgn val="ctr"/>
        <c:lblOffset val="100"/>
        <c:noMultiLvlLbl val="0"/>
      </c:catAx>
      <c:valAx>
        <c:axId val="462285128"/>
        <c:scaling>
          <c:orientation val="minMax"/>
          <c:max val="100"/>
        </c:scaling>
        <c:delete val="0"/>
        <c:axPos val="l"/>
        <c:title>
          <c:tx>
            <c:rich>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r>
                  <a:rPr lang="ja-JP" altLang="en-US" sz="900">
                    <a:solidFill>
                      <a:sysClr val="windowText" lastClr="000000"/>
                    </a:solidFill>
                  </a:rPr>
                  <a:t>（％）</a:t>
                </a:r>
              </a:p>
            </c:rich>
          </c:tx>
          <c:layout>
            <c:manualLayout>
              <c:xMode val="edge"/>
              <c:yMode val="edge"/>
              <c:x val="2.5326202408454748E-2"/>
              <c:y val="5.5902755665726951E-2"/>
            </c:manualLayout>
          </c:layout>
          <c:overlay val="0"/>
          <c:spPr>
            <a:noFill/>
            <a:ln>
              <a:noFill/>
            </a:ln>
            <a:effectLst/>
          </c:spPr>
          <c:txPr>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endParaRPr lang="ja-JP"/>
          </a:p>
        </c:txPr>
        <c:crossAx val="4622834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r>
              <a:rPr lang="ja-JP" altLang="en-US" sz="1200">
                <a:solidFill>
                  <a:sysClr val="windowText" lastClr="000000"/>
                </a:solidFill>
                <a:latin typeface="メイリオ" panose="020B0604030504040204" pitchFamily="50" charset="-128"/>
                <a:ea typeface="メイリオ" panose="020B0604030504040204" pitchFamily="50" charset="-128"/>
              </a:rPr>
              <a:t>地域等で共食したいと思う人が共食する割合の推移</a:t>
            </a:r>
          </a:p>
        </c:rich>
      </c:tx>
      <c:layout>
        <c:manualLayout>
          <c:xMode val="edge"/>
          <c:yMode val="edge"/>
          <c:x val="0.13776872807462365"/>
          <c:y val="9.3955013053673587E-4"/>
        </c:manualLayout>
      </c:layout>
      <c:overlay val="0"/>
      <c:spPr>
        <a:noFill/>
        <a:ln>
          <a:noFill/>
        </a:ln>
        <a:effectLst/>
      </c:spPr>
      <c:txPr>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endParaRPr lang="ja-JP"/>
        </a:p>
      </c:txPr>
    </c:title>
    <c:autoTitleDeleted val="0"/>
    <c:plotArea>
      <c:layout>
        <c:manualLayout>
          <c:layoutTarget val="inner"/>
          <c:xMode val="edge"/>
          <c:yMode val="edge"/>
          <c:x val="0.13602163260458952"/>
          <c:y val="0.12509830147436732"/>
          <c:w val="0.80516699909589662"/>
          <c:h val="0.35565842577601603"/>
        </c:manualLayout>
      </c:layout>
      <c:barChart>
        <c:barDir val="col"/>
        <c:grouping val="clustered"/>
        <c:varyColors val="0"/>
        <c:ser>
          <c:idx val="0"/>
          <c:order val="0"/>
          <c:spPr>
            <a:solidFill>
              <a:schemeClr val="accent6">
                <a:lumMod val="40000"/>
                <a:lumOff val="60000"/>
              </a:schemeClr>
            </a:solidFill>
            <a:ln>
              <a:noFill/>
            </a:ln>
            <a:effectLst/>
          </c:spPr>
          <c:invertIfNegative val="0"/>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24-435C-8273-265183E3DD1A}"/>
                </c:ext>
              </c:extLst>
            </c:dLbl>
            <c:spPr>
              <a:noFill/>
              <a:ln>
                <a:no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ysClr val="windowText" lastClr="00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図表４_共食経験!$B$23:$B$26</c:f>
              <c:strCache>
                <c:ptCount val="4"/>
                <c:pt idx="0">
                  <c:v>令和元(2019)年度
 (745人)</c:v>
                </c:pt>
                <c:pt idx="1">
                  <c:v>令和2(2020)年度
  (738人)</c:v>
                </c:pt>
                <c:pt idx="2">
                  <c:v>令和3(2021)年度
 (899人)</c:v>
                </c:pt>
                <c:pt idx="3">
                  <c:v>令和4(2022)年度
  (875人)</c:v>
                </c:pt>
              </c:strCache>
            </c:strRef>
          </c:cat>
          <c:val>
            <c:numRef>
              <c:f>図表４_共食経験!$C$23:$C$26</c:f>
              <c:numCache>
                <c:formatCode>General</c:formatCode>
                <c:ptCount val="4"/>
                <c:pt idx="0">
                  <c:v>73.400000000000006</c:v>
                </c:pt>
                <c:pt idx="1">
                  <c:v>70.7</c:v>
                </c:pt>
                <c:pt idx="2">
                  <c:v>42.7</c:v>
                </c:pt>
                <c:pt idx="3">
                  <c:v>57.8</c:v>
                </c:pt>
              </c:numCache>
            </c:numRef>
          </c:val>
          <c:extLst>
            <c:ext xmlns:c16="http://schemas.microsoft.com/office/drawing/2014/chart" uri="{C3380CC4-5D6E-409C-BE32-E72D297353CC}">
              <c16:uniqueId val="{00000001-F524-435C-8273-265183E3DD1A}"/>
            </c:ext>
          </c:extLst>
        </c:ser>
        <c:dLbls>
          <c:showLegendKey val="0"/>
          <c:showVal val="1"/>
          <c:showCatName val="0"/>
          <c:showSerName val="0"/>
          <c:showPercent val="0"/>
          <c:showBubbleSize val="0"/>
        </c:dLbls>
        <c:gapWidth val="115"/>
        <c:overlap val="-27"/>
        <c:axId val="462283488"/>
        <c:axId val="462285128"/>
      </c:barChart>
      <c:catAx>
        <c:axId val="462283488"/>
        <c:scaling>
          <c:orientation val="minMax"/>
        </c:scaling>
        <c:delete val="0"/>
        <c:axPos val="b"/>
        <c:title>
          <c:tx>
            <c:rich>
              <a:bodyPr rot="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r>
                  <a:rPr lang="ja-JP" altLang="en-US" sz="700">
                    <a:solidFill>
                      <a:sysClr val="windowText" lastClr="000000"/>
                    </a:solidFill>
                  </a:rPr>
                  <a:t>（該当者数）</a:t>
                </a:r>
              </a:p>
            </c:rich>
          </c:tx>
          <c:layout>
            <c:manualLayout>
              <c:xMode val="edge"/>
              <c:yMode val="edge"/>
              <c:x val="0.84899803142951491"/>
              <c:y val="0.57188380158416008"/>
            </c:manualLayout>
          </c:layout>
          <c:overlay val="0"/>
          <c:spPr>
            <a:noFill/>
            <a:ln>
              <a:noFill/>
            </a:ln>
            <a:effectLst/>
          </c:spPr>
          <c:txPr>
            <a:bodyPr rot="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800" b="0" i="0" u="none" strike="noStrike" kern="1200" baseline="0">
                <a:solidFill>
                  <a:sysClr val="windowText" lastClr="000000"/>
                </a:solidFill>
                <a:latin typeface="+mn-lt"/>
                <a:ea typeface="+mn-ea"/>
                <a:cs typeface="+mn-cs"/>
              </a:defRPr>
            </a:pPr>
            <a:endParaRPr lang="ja-JP"/>
          </a:p>
        </c:txPr>
        <c:crossAx val="462285128"/>
        <c:crosses val="autoZero"/>
        <c:auto val="1"/>
        <c:lblAlgn val="ctr"/>
        <c:lblOffset val="100"/>
        <c:noMultiLvlLbl val="0"/>
      </c:catAx>
      <c:valAx>
        <c:axId val="462285128"/>
        <c:scaling>
          <c:orientation val="minMax"/>
          <c:max val="100"/>
        </c:scaling>
        <c:delete val="0"/>
        <c:axPos val="l"/>
        <c:title>
          <c:tx>
            <c:rich>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r>
                  <a:rPr lang="ja-JP" altLang="en-US" sz="900">
                    <a:solidFill>
                      <a:sysClr val="windowText" lastClr="000000"/>
                    </a:solidFill>
                  </a:rPr>
                  <a:t>（％）</a:t>
                </a:r>
              </a:p>
            </c:rich>
          </c:tx>
          <c:layout>
            <c:manualLayout>
              <c:xMode val="edge"/>
              <c:yMode val="edge"/>
              <c:x val="5.9913542395345472E-2"/>
              <c:y val="5.9909717449053518E-2"/>
            </c:manualLayout>
          </c:layout>
          <c:overlay val="0"/>
          <c:spPr>
            <a:noFill/>
            <a:ln>
              <a:noFill/>
            </a:ln>
            <a:effectLst/>
          </c:spPr>
          <c:txPr>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endParaRPr lang="ja-JP"/>
          </a:p>
        </c:txPr>
        <c:crossAx val="4622834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72649307868898"/>
          <c:y val="9.7761601670656798E-2"/>
          <c:w val="0.70286916789924436"/>
          <c:h val="0.73779626189732539"/>
        </c:manualLayout>
      </c:layout>
      <c:barChart>
        <c:barDir val="bar"/>
        <c:grouping val="stacked"/>
        <c:varyColors val="0"/>
        <c:ser>
          <c:idx val="0"/>
          <c:order val="0"/>
          <c:tx>
            <c:strRef>
              <c:f>'図表5～6_56'!$C$827</c:f>
              <c:strCache>
                <c:ptCount val="1"/>
                <c:pt idx="0">
                  <c:v>利用したことがある</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'図表5～6_56'!$B$828:$B$833</c:f>
              <c:strCache>
                <c:ptCount val="6"/>
                <c:pt idx="0">
                  <c:v>20歳代
（163人）</c:v>
                </c:pt>
                <c:pt idx="1">
                  <c:v>30歳代
（252人）</c:v>
                </c:pt>
                <c:pt idx="2">
                  <c:v>40歳代
（386人）</c:v>
                </c:pt>
                <c:pt idx="3">
                  <c:v>50歳代
（414人）</c:v>
                </c:pt>
                <c:pt idx="4">
                  <c:v>60歳代
（463人）</c:v>
                </c:pt>
                <c:pt idx="5">
                  <c:v>70歳以上
（692人）</c:v>
                </c:pt>
              </c:strCache>
            </c:strRef>
          </c:cat>
          <c:val>
            <c:numRef>
              <c:f>'図表5～6_56'!$C$828:$C$833</c:f>
              <c:numCache>
                <c:formatCode>General</c:formatCode>
                <c:ptCount val="6"/>
                <c:pt idx="0">
                  <c:v>21.5</c:v>
                </c:pt>
                <c:pt idx="1">
                  <c:v>26.2</c:v>
                </c:pt>
                <c:pt idx="2">
                  <c:v>23.3</c:v>
                </c:pt>
                <c:pt idx="3">
                  <c:v>25.8</c:v>
                </c:pt>
                <c:pt idx="4">
                  <c:v>27.6</c:v>
                </c:pt>
                <c:pt idx="5">
                  <c:v>14.6</c:v>
                </c:pt>
              </c:numCache>
            </c:numRef>
          </c:val>
          <c:extLst>
            <c:ext xmlns:c16="http://schemas.microsoft.com/office/drawing/2014/chart" uri="{C3380CC4-5D6E-409C-BE32-E72D297353CC}">
              <c16:uniqueId val="{00000000-3C3B-43E2-B03D-3D11718F3D25}"/>
            </c:ext>
          </c:extLst>
        </c:ser>
        <c:ser>
          <c:idx val="1"/>
          <c:order val="1"/>
          <c:tx>
            <c:strRef>
              <c:f>'図表5～6_56'!$D$827</c:f>
              <c:strCache>
                <c:ptCount val="1"/>
                <c:pt idx="0">
                  <c:v>利用したことがない</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'図表5～6_56'!$B$828:$B$833</c:f>
              <c:strCache>
                <c:ptCount val="6"/>
                <c:pt idx="0">
                  <c:v>20歳代
（163人）</c:v>
                </c:pt>
                <c:pt idx="1">
                  <c:v>30歳代
（252人）</c:v>
                </c:pt>
                <c:pt idx="2">
                  <c:v>40歳代
（386人）</c:v>
                </c:pt>
                <c:pt idx="3">
                  <c:v>50歳代
（414人）</c:v>
                </c:pt>
                <c:pt idx="4">
                  <c:v>60歳代
（463人）</c:v>
                </c:pt>
                <c:pt idx="5">
                  <c:v>70歳以上
（692人）</c:v>
                </c:pt>
              </c:strCache>
            </c:strRef>
          </c:cat>
          <c:val>
            <c:numRef>
              <c:f>'図表5～6_56'!$D$828:$D$833</c:f>
              <c:numCache>
                <c:formatCode>General</c:formatCode>
                <c:ptCount val="6"/>
                <c:pt idx="0">
                  <c:v>78.5</c:v>
                </c:pt>
                <c:pt idx="1">
                  <c:v>73.8</c:v>
                </c:pt>
                <c:pt idx="2">
                  <c:v>76.2</c:v>
                </c:pt>
                <c:pt idx="3">
                  <c:v>73.900000000000006</c:v>
                </c:pt>
                <c:pt idx="4">
                  <c:v>71.099999999999994</c:v>
                </c:pt>
                <c:pt idx="5">
                  <c:v>81.900000000000006</c:v>
                </c:pt>
              </c:numCache>
            </c:numRef>
          </c:val>
          <c:extLst>
            <c:ext xmlns:c16="http://schemas.microsoft.com/office/drawing/2014/chart" uri="{C3380CC4-5D6E-409C-BE32-E72D297353CC}">
              <c16:uniqueId val="{00000001-3C3B-43E2-B03D-3D11718F3D25}"/>
            </c:ext>
          </c:extLst>
        </c:ser>
        <c:ser>
          <c:idx val="2"/>
          <c:order val="2"/>
          <c:tx>
            <c:strRef>
              <c:f>'図表5～6_56'!$E$827</c:f>
              <c:strCache>
                <c:ptCount val="1"/>
                <c:pt idx="0">
                  <c:v>無回答</c:v>
                </c:pt>
              </c:strCache>
            </c:strRef>
          </c:tx>
          <c:spPr>
            <a:solidFill>
              <a:schemeClr val="accent3"/>
            </a:solidFill>
            <a:ln>
              <a:noFill/>
            </a:ln>
            <a:effectLst/>
          </c:spPr>
          <c:invertIfNegative val="0"/>
          <c:dLbls>
            <c:delete val="1"/>
          </c:dLbls>
          <c:cat>
            <c:strRef>
              <c:f>'図表5～6_56'!$B$828:$B$833</c:f>
              <c:strCache>
                <c:ptCount val="6"/>
                <c:pt idx="0">
                  <c:v>20歳代
（163人）</c:v>
                </c:pt>
                <c:pt idx="1">
                  <c:v>30歳代
（252人）</c:v>
                </c:pt>
                <c:pt idx="2">
                  <c:v>40歳代
（386人）</c:v>
                </c:pt>
                <c:pt idx="3">
                  <c:v>50歳代
（414人）</c:v>
                </c:pt>
                <c:pt idx="4">
                  <c:v>60歳代
（463人）</c:v>
                </c:pt>
                <c:pt idx="5">
                  <c:v>70歳以上
（692人）</c:v>
                </c:pt>
              </c:strCache>
            </c:strRef>
          </c:cat>
          <c:val>
            <c:numRef>
              <c:f>'図表5～6_56'!$E$828:$E$833</c:f>
              <c:numCache>
                <c:formatCode>General</c:formatCode>
                <c:ptCount val="6"/>
                <c:pt idx="0">
                  <c:v>0</c:v>
                </c:pt>
                <c:pt idx="1">
                  <c:v>0</c:v>
                </c:pt>
                <c:pt idx="2">
                  <c:v>0.5</c:v>
                </c:pt>
                <c:pt idx="3">
                  <c:v>0.2</c:v>
                </c:pt>
                <c:pt idx="4">
                  <c:v>1.3</c:v>
                </c:pt>
                <c:pt idx="5">
                  <c:v>3.5</c:v>
                </c:pt>
              </c:numCache>
            </c:numRef>
          </c:val>
          <c:extLst>
            <c:ext xmlns:c16="http://schemas.microsoft.com/office/drawing/2014/chart" uri="{C3380CC4-5D6E-409C-BE32-E72D297353CC}">
              <c16:uniqueId val="{00000002-3C3B-43E2-B03D-3D11718F3D25}"/>
            </c:ext>
          </c:extLst>
        </c:ser>
        <c:dLbls>
          <c:showLegendKey val="0"/>
          <c:showVal val="1"/>
          <c:showCatName val="0"/>
          <c:showSerName val="0"/>
          <c:showPercent val="0"/>
          <c:showBubbleSize val="0"/>
        </c:dLbls>
        <c:gapWidth val="75"/>
        <c:overlap val="100"/>
        <c:axId val="1383226335"/>
        <c:axId val="1383235071"/>
      </c:barChart>
      <c:catAx>
        <c:axId val="138322633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700" b="0" i="0" u="none" strike="noStrike" kern="1200" baseline="0">
                <a:solidFill>
                  <a:schemeClr val="tx1">
                    <a:lumMod val="65000"/>
                    <a:lumOff val="35000"/>
                  </a:schemeClr>
                </a:solidFill>
                <a:latin typeface="+mn-lt"/>
                <a:ea typeface="+mn-ea"/>
                <a:cs typeface="+mn-cs"/>
              </a:defRPr>
            </a:pPr>
            <a:endParaRPr lang="ja-JP"/>
          </a:p>
        </c:txPr>
        <c:crossAx val="1383235071"/>
        <c:crosses val="autoZero"/>
        <c:auto val="1"/>
        <c:lblAlgn val="ctr"/>
        <c:lblOffset val="100"/>
        <c:noMultiLvlLbl val="0"/>
      </c:catAx>
      <c:valAx>
        <c:axId val="1383235071"/>
        <c:scaling>
          <c:orientation val="minMax"/>
          <c:max val="100"/>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383226335"/>
        <c:crosses val="max"/>
        <c:crossBetween val="between"/>
      </c:valAx>
      <c:spPr>
        <a:noFill/>
        <a:ln>
          <a:noFill/>
        </a:ln>
        <a:effectLst/>
      </c:spPr>
    </c:plotArea>
    <c:legend>
      <c:legendPos val="b"/>
      <c:layout>
        <c:manualLayout>
          <c:xMode val="edge"/>
          <c:yMode val="edge"/>
          <c:x val="0.12211505577178455"/>
          <c:y val="0.91061713168261804"/>
          <c:w val="0.72886526684164477"/>
          <c:h val="7.5503884162130747E-2"/>
        </c:manualLayout>
      </c:layout>
      <c:overlay val="0"/>
      <c:spPr>
        <a:noFill/>
        <a:ln>
          <a:noFill/>
        </a:ln>
        <a:effectLst/>
      </c:spPr>
      <c:txPr>
        <a:bodyPr rot="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100" b="0" i="0" u="none" strike="noStrike" kern="1200" spc="0" baseline="0">
                <a:solidFill>
                  <a:schemeClr val="tx1">
                    <a:lumMod val="65000"/>
                    <a:lumOff val="35000"/>
                  </a:schemeClr>
                </a:solidFill>
                <a:latin typeface="+mn-lt"/>
                <a:ea typeface="+mn-ea"/>
                <a:cs typeface="+mn-cs"/>
              </a:defRPr>
            </a:pPr>
            <a:r>
              <a:rPr lang="ja-JP" altLang="en-US" sz="1100">
                <a:latin typeface="メイリオ" panose="020B0604030504040204" pitchFamily="50" charset="-128"/>
                <a:ea typeface="メイリオ" panose="020B0604030504040204" pitchFamily="50" charset="-128"/>
              </a:rPr>
              <a:t>デジタル技術を活用した食育の内容</a:t>
            </a:r>
          </a:p>
        </c:rich>
      </c:tx>
      <c:layout>
        <c:manualLayout>
          <c:xMode val="edge"/>
          <c:yMode val="edge"/>
          <c:x val="0.26171847361393108"/>
          <c:y val="1.3531526857067579E-2"/>
        </c:manualLayout>
      </c:layout>
      <c:overlay val="0"/>
      <c:spPr>
        <a:noFill/>
        <a:ln>
          <a:noFill/>
        </a:ln>
        <a:effectLst/>
      </c:spPr>
      <c:txPr>
        <a:bodyPr rot="0" spcFirstLastPara="1" vertOverflow="ellipsis" vert="horz" wrap="square" anchor="ctr" anchorCtr="1"/>
        <a:lstStyle/>
        <a:p>
          <a:pPr>
            <a:defRPr lang="ja-JP" sz="11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48169402250421389"/>
          <c:y val="0.15256628263993521"/>
          <c:w val="0.40890831313379616"/>
          <c:h val="0.74707040334570018"/>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図表７_33グラフ!$C$15:$C$27</c:f>
              <c:strCache>
                <c:ptCount val="13"/>
                <c:pt idx="0">
                  <c:v>料理レシピ動画など、調理に関する動画の視聴</c:v>
                </c:pt>
                <c:pt idx="1">
                  <c:v>ＳＮＳ等での料理レシピ等、食に関する情報の入手や収集</c:v>
                </c:pt>
                <c:pt idx="2">
                  <c:v>食育に関するアプリの利用</c:v>
                </c:pt>
                <c:pt idx="3">
                  <c:v>食品工場見学の動画など、食品加工に関する動画の視聴</c:v>
                </c:pt>
                <c:pt idx="4">
                  <c:v>収穫体験など、農林水産業の生産現場に関する動画の視聴</c:v>
                </c:pt>
                <c:pt idx="5">
                  <c:v>食に関するオンラインセミナーの動画の視聴</c:v>
                </c:pt>
                <c:pt idx="6">
                  <c:v>ＳＮＳ等での農林水産業に関する情報の入手や収集</c:v>
                </c:pt>
                <c:pt idx="7">
                  <c:v>食に関するオンラインセミナーへのリアルタイムでの参加</c:v>
                </c:pt>
                <c:pt idx="8">
                  <c:v>オンライン料理教室へのリアルタイムでの参加</c:v>
                </c:pt>
                <c:pt idx="9">
                  <c:v>オンライン食品工場見学へのリアルタイムでの参加</c:v>
                </c:pt>
                <c:pt idx="10">
                  <c:v>オンラインで生産現場とつないだ農林漁業体験への参加</c:v>
                </c:pt>
                <c:pt idx="11">
                  <c:v>その他</c:v>
                </c:pt>
                <c:pt idx="12">
                  <c:v>無回答</c:v>
                </c:pt>
              </c:strCache>
            </c:strRef>
          </c:cat>
          <c:val>
            <c:numRef>
              <c:f>図表７_33グラフ!$D$15:$D$27</c:f>
              <c:numCache>
                <c:formatCode>General</c:formatCode>
                <c:ptCount val="13"/>
                <c:pt idx="0">
                  <c:v>88.8</c:v>
                </c:pt>
                <c:pt idx="1">
                  <c:v>61.9</c:v>
                </c:pt>
                <c:pt idx="2">
                  <c:v>34.299999999999997</c:v>
                </c:pt>
                <c:pt idx="3">
                  <c:v>16.7</c:v>
                </c:pt>
                <c:pt idx="4">
                  <c:v>13.5</c:v>
                </c:pt>
                <c:pt idx="5">
                  <c:v>11.4</c:v>
                </c:pt>
                <c:pt idx="6">
                  <c:v>8.1999999999999993</c:v>
                </c:pt>
                <c:pt idx="7">
                  <c:v>1.9</c:v>
                </c:pt>
                <c:pt idx="8">
                  <c:v>0.9</c:v>
                </c:pt>
                <c:pt idx="9">
                  <c:v>0.8</c:v>
                </c:pt>
                <c:pt idx="10">
                  <c:v>0.6</c:v>
                </c:pt>
                <c:pt idx="11">
                  <c:v>1.3</c:v>
                </c:pt>
                <c:pt idx="12">
                  <c:v>0.2</c:v>
                </c:pt>
              </c:numCache>
            </c:numRef>
          </c:val>
          <c:extLst>
            <c:ext xmlns:c16="http://schemas.microsoft.com/office/drawing/2014/chart" uri="{C3380CC4-5D6E-409C-BE32-E72D297353CC}">
              <c16:uniqueId val="{00000000-E5A3-49CA-9EE3-6007F2FA2F58}"/>
            </c:ext>
          </c:extLst>
        </c:ser>
        <c:dLbls>
          <c:showLegendKey val="0"/>
          <c:showVal val="0"/>
          <c:showCatName val="0"/>
          <c:showSerName val="0"/>
          <c:showPercent val="0"/>
          <c:showBubbleSize val="0"/>
        </c:dLbls>
        <c:gapWidth val="182"/>
        <c:axId val="1878364543"/>
        <c:axId val="1878353311"/>
      </c:barChart>
      <c:catAx>
        <c:axId val="187836454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crossAx val="1878353311"/>
        <c:crosses val="autoZero"/>
        <c:auto val="1"/>
        <c:lblAlgn val="ctr"/>
        <c:lblOffset val="100"/>
        <c:noMultiLvlLbl val="0"/>
      </c:catAx>
      <c:valAx>
        <c:axId val="18783533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878364543"/>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752537328263067"/>
          <c:y val="7.1858367630839706E-2"/>
          <c:w val="0.45580757426498464"/>
          <c:h val="0.82754485831422531"/>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図表14_37グラフ!$B$12:$B$25</c:f>
              <c:strCache>
                <c:ptCount val="14"/>
                <c:pt idx="0">
                  <c:v>料理レシピ動画など、調理に関する動画の視聴</c:v>
                </c:pt>
                <c:pt idx="1">
                  <c:v>ＳＮＳ等での料理レシピ等、食に関する情報の入手や収集</c:v>
                </c:pt>
                <c:pt idx="2">
                  <c:v>食育に関するアプリの利用</c:v>
                </c:pt>
                <c:pt idx="3">
                  <c:v>利用したいものはない</c:v>
                </c:pt>
                <c:pt idx="4">
                  <c:v>食品工場見学の動画など、食品加工に関する動画の視聴</c:v>
                </c:pt>
                <c:pt idx="5">
                  <c:v>収穫体験など、農林水産業の生産現場に関する動画の視聴</c:v>
                </c:pt>
                <c:pt idx="6">
                  <c:v>食に関するオンラインセミナーの動画の視聴</c:v>
                </c:pt>
                <c:pt idx="7">
                  <c:v>ＳＮＳ等での農林水産業に関する情報の入手や収集</c:v>
                </c:pt>
                <c:pt idx="8">
                  <c:v>オンライン食品工場見学へのリアルタイムでの参加</c:v>
                </c:pt>
                <c:pt idx="9">
                  <c:v>オンライン料理教室へのリアルタイムでの参加</c:v>
                </c:pt>
                <c:pt idx="10">
                  <c:v>オンラインで生産現場（農場等）とつないだ農林漁業体験への参加</c:v>
                </c:pt>
                <c:pt idx="11">
                  <c:v>食に関するオンラインセミナーへのリアルタイムでの参加</c:v>
                </c:pt>
                <c:pt idx="12">
                  <c:v>その他</c:v>
                </c:pt>
                <c:pt idx="13">
                  <c:v>無回答</c:v>
                </c:pt>
              </c:strCache>
            </c:strRef>
          </c:cat>
          <c:val>
            <c:numRef>
              <c:f>図表14_37グラフ!$C$12:$C$25</c:f>
              <c:numCache>
                <c:formatCode>General</c:formatCode>
                <c:ptCount val="14"/>
                <c:pt idx="0">
                  <c:v>52.4</c:v>
                </c:pt>
                <c:pt idx="1">
                  <c:v>30.7</c:v>
                </c:pt>
                <c:pt idx="2">
                  <c:v>27.8</c:v>
                </c:pt>
                <c:pt idx="3">
                  <c:v>25.2</c:v>
                </c:pt>
                <c:pt idx="4">
                  <c:v>16.600000000000001</c:v>
                </c:pt>
                <c:pt idx="5">
                  <c:v>11.8</c:v>
                </c:pt>
                <c:pt idx="6">
                  <c:v>8.4</c:v>
                </c:pt>
                <c:pt idx="7">
                  <c:v>6.3</c:v>
                </c:pt>
                <c:pt idx="8">
                  <c:v>4.9000000000000004</c:v>
                </c:pt>
                <c:pt idx="9">
                  <c:v>4.5</c:v>
                </c:pt>
                <c:pt idx="10">
                  <c:v>3.6</c:v>
                </c:pt>
                <c:pt idx="11">
                  <c:v>1.8</c:v>
                </c:pt>
                <c:pt idx="12">
                  <c:v>1.7</c:v>
                </c:pt>
                <c:pt idx="13">
                  <c:v>2.4</c:v>
                </c:pt>
              </c:numCache>
            </c:numRef>
          </c:val>
          <c:extLst>
            <c:ext xmlns:c16="http://schemas.microsoft.com/office/drawing/2014/chart" uri="{C3380CC4-5D6E-409C-BE32-E72D297353CC}">
              <c16:uniqueId val="{00000000-8B21-47E9-92A5-E13B581F9B7E}"/>
            </c:ext>
          </c:extLst>
        </c:ser>
        <c:dLbls>
          <c:showLegendKey val="0"/>
          <c:showVal val="0"/>
          <c:showCatName val="0"/>
          <c:showSerName val="0"/>
          <c:showPercent val="0"/>
          <c:showBubbleSize val="0"/>
        </c:dLbls>
        <c:gapWidth val="182"/>
        <c:axId val="1626789215"/>
        <c:axId val="1626787967"/>
      </c:barChart>
      <c:catAx>
        <c:axId val="162678921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lang="ja-JP" sz="500" b="0" i="0" u="none" strike="noStrike" kern="1200" baseline="0">
                <a:solidFill>
                  <a:schemeClr val="tx1">
                    <a:lumMod val="65000"/>
                    <a:lumOff val="35000"/>
                  </a:schemeClr>
                </a:solidFill>
                <a:latin typeface="+mn-lt"/>
                <a:ea typeface="+mn-ea"/>
                <a:cs typeface="+mn-cs"/>
              </a:defRPr>
            </a:pPr>
            <a:endParaRPr lang="ja-JP"/>
          </a:p>
        </c:txPr>
        <c:crossAx val="1626787967"/>
        <c:crosses val="autoZero"/>
        <c:auto val="1"/>
        <c:lblAlgn val="ctr"/>
        <c:lblOffset val="100"/>
        <c:noMultiLvlLbl val="0"/>
      </c:catAx>
      <c:valAx>
        <c:axId val="16267879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626789215"/>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0.05799</cdr:x>
      <cdr:y>0.66831</cdr:y>
    </cdr:from>
    <cdr:to>
      <cdr:x>1</cdr:x>
      <cdr:y>1</cdr:y>
    </cdr:to>
    <cdr:sp macro="" textlink="">
      <cdr:nvSpPr>
        <cdr:cNvPr id="2" name="テキスト ボックス 3">
          <a:extLst xmlns:a="http://schemas.openxmlformats.org/drawingml/2006/main">
            <a:ext uri="{FF2B5EF4-FFF2-40B4-BE49-F238E27FC236}">
              <a16:creationId xmlns:a16="http://schemas.microsoft.com/office/drawing/2014/main" id="{A011DC7A-50F5-E646-9EF9-3545DC7726E9}"/>
            </a:ext>
          </a:extLst>
        </cdr:cNvPr>
        <cdr:cNvSpPr txBox="1"/>
      </cdr:nvSpPr>
      <cdr:spPr>
        <a:xfrm xmlns:a="http://schemas.openxmlformats.org/drawingml/2006/main">
          <a:off x="254255" y="2470123"/>
          <a:ext cx="4130216" cy="122595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rtlCol="0" anchor="t">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rPr>
            <a:t>資料：</a:t>
          </a:r>
          <a:r>
            <a:rPr kumimoji="1" lang="ja-JP" altLang="en-US" sz="8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農林水産省　「食育に関する意識調査」</a:t>
          </a:r>
          <a:endParaRPr kumimoji="1" lang="en-US" altLang="ja-JP" sz="8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2022</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年度調査については、設問の冒頭に「新型コロナウイルス感染症の感染防止対策が十分にとられているという前提でお伺いします。」との文言を追記している。</a:t>
          </a: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2019</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年度は「調査員による個別面接聴取」、</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年度調査は「郵送及びインターネットを用いた自記式」で実施。</a:t>
          </a:r>
          <a:endPar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cdr:txBody>
    </cdr:sp>
  </cdr:relSizeAnchor>
  <cdr:relSizeAnchor xmlns:cdr="http://schemas.openxmlformats.org/drawingml/2006/chartDrawing">
    <cdr:from>
      <cdr:x>0.82174</cdr:x>
      <cdr:y>0.6703</cdr:y>
    </cdr:from>
    <cdr:to>
      <cdr:x>1</cdr:x>
      <cdr:y>0.73755</cdr:y>
    </cdr:to>
    <cdr:sp macro="" textlink="">
      <cdr:nvSpPr>
        <cdr:cNvPr id="3" name="テキスト ボックス 2">
          <a:extLst xmlns:a="http://schemas.openxmlformats.org/drawingml/2006/main">
            <a:ext uri="{FF2B5EF4-FFF2-40B4-BE49-F238E27FC236}">
              <a16:creationId xmlns:a16="http://schemas.microsoft.com/office/drawing/2014/main" id="{AB0627BE-91E9-67E8-FA5C-414B97F91F8F}"/>
            </a:ext>
          </a:extLst>
        </cdr:cNvPr>
        <cdr:cNvSpPr txBox="1"/>
      </cdr:nvSpPr>
      <cdr:spPr>
        <a:xfrm xmlns:a="http://schemas.openxmlformats.org/drawingml/2006/main">
          <a:off x="3602895" y="2477468"/>
          <a:ext cx="781576" cy="2485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700" dirty="0"/>
            <a:t>（該当者数）</a:t>
          </a:r>
        </a:p>
      </cdr:txBody>
    </cdr:sp>
  </cdr:relSizeAnchor>
</c:userShapes>
</file>

<file path=ppt/drawings/drawing2.xml><?xml version="1.0" encoding="utf-8"?>
<c:userShapes xmlns:c="http://schemas.openxmlformats.org/drawingml/2006/chart">
  <cdr:relSizeAnchor xmlns:cdr="http://schemas.openxmlformats.org/drawingml/2006/chartDrawing">
    <cdr:from>
      <cdr:x>0.1146</cdr:x>
      <cdr:y>0.58775</cdr:y>
    </cdr:from>
    <cdr:to>
      <cdr:x>0.92845</cdr:x>
      <cdr:y>0.75291</cdr:y>
    </cdr:to>
    <cdr:sp macro="" textlink="">
      <cdr:nvSpPr>
        <cdr:cNvPr id="2" name="テキスト ボックス 3">
          <a:extLst xmlns:a="http://schemas.openxmlformats.org/drawingml/2006/main">
            <a:ext uri="{FF2B5EF4-FFF2-40B4-BE49-F238E27FC236}">
              <a16:creationId xmlns:a16="http://schemas.microsoft.com/office/drawing/2014/main" id="{B4941E28-BE41-CA1C-901F-A4836BCCD4E0}"/>
            </a:ext>
          </a:extLst>
        </cdr:cNvPr>
        <cdr:cNvSpPr txBox="1"/>
      </cdr:nvSpPr>
      <cdr:spPr>
        <a:xfrm xmlns:a="http://schemas.openxmlformats.org/drawingml/2006/main">
          <a:off x="528816" y="2467858"/>
          <a:ext cx="3755524" cy="6934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rtlCol="0" anchor="t">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rPr>
            <a:t>資料：農林水産省　「食育に関する意識調査」</a:t>
          </a:r>
          <a:endParaRPr kumimoji="1" lang="en-US" altLang="ja-JP" sz="8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2022</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年度調査については、設問の冒頭に「新型コロナウイルス感染症の感染防止対策が十分にとられているという前提でお伺いします。」との文言を追記している。</a:t>
          </a:r>
          <a:endPar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2019</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年度は「調査員による個別面接聴取」、</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年度調査は「郵送及びインターネットを用いた自記式」で実施。</a:t>
          </a:r>
          <a:endPar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7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0.88132</cdr:x>
      <cdr:y>0.86296</cdr:y>
    </cdr:from>
    <cdr:to>
      <cdr:x>0.96748</cdr:x>
      <cdr:y>0.93107</cdr:y>
    </cdr:to>
    <cdr:sp macro="" textlink="">
      <cdr:nvSpPr>
        <cdr:cNvPr id="2" name="テキスト ボックス 17">
          <a:extLst xmlns:a="http://schemas.openxmlformats.org/drawingml/2006/main">
            <a:ext uri="{FF2B5EF4-FFF2-40B4-BE49-F238E27FC236}">
              <a16:creationId xmlns:a16="http://schemas.microsoft.com/office/drawing/2014/main" id="{69653E20-109B-D6FD-75D6-FBF6853736BD}"/>
            </a:ext>
          </a:extLst>
        </cdr:cNvPr>
        <cdr:cNvSpPr txBox="1"/>
      </cdr:nvSpPr>
      <cdr:spPr>
        <a:xfrm xmlns:a="http://schemas.openxmlformats.org/drawingml/2006/main">
          <a:off x="3876011" y="2806899"/>
          <a:ext cx="378929" cy="22153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ja-JP" altLang="en-US" sz="600" dirty="0"/>
            <a:t>（％）</a:t>
          </a:r>
          <a:endParaRPr lang="en-US" altLang="ja-JP" sz="600" dirty="0"/>
        </a:p>
      </cdr:txBody>
    </cdr:sp>
  </cdr:relSizeAnchor>
</c:userShapes>
</file>

<file path=ppt/drawings/drawing4.xml><?xml version="1.0" encoding="utf-8"?>
<c:userShapes xmlns:c="http://schemas.openxmlformats.org/drawingml/2006/chart">
  <cdr:relSizeAnchor xmlns:cdr="http://schemas.openxmlformats.org/drawingml/2006/chartDrawing">
    <cdr:from>
      <cdr:x>0.8918</cdr:x>
      <cdr:y>0.91489</cdr:y>
    </cdr:from>
    <cdr:to>
      <cdr:x>0.98702</cdr:x>
      <cdr:y>0.97627</cdr:y>
    </cdr:to>
    <cdr:sp macro="" textlink="">
      <cdr:nvSpPr>
        <cdr:cNvPr id="2" name="テキスト ボックス 20">
          <a:extLst xmlns:a="http://schemas.openxmlformats.org/drawingml/2006/main">
            <a:ext uri="{FF2B5EF4-FFF2-40B4-BE49-F238E27FC236}">
              <a16:creationId xmlns:a16="http://schemas.microsoft.com/office/drawing/2014/main" id="{8D212F73-9DAE-B071-DD33-E921A82C7409}"/>
            </a:ext>
          </a:extLst>
        </cdr:cNvPr>
        <cdr:cNvSpPr txBox="1"/>
      </cdr:nvSpPr>
      <cdr:spPr>
        <a:xfrm xmlns:a="http://schemas.openxmlformats.org/drawingml/2006/main">
          <a:off x="4146726" y="3166814"/>
          <a:ext cx="442760" cy="21243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ja-JP" altLang="en-US" sz="600" dirty="0"/>
            <a:t>（％）</a:t>
          </a:r>
          <a:endParaRPr lang="en-US" altLang="ja-JP" sz="600" dirty="0"/>
        </a:p>
      </cdr:txBody>
    </cdr:sp>
  </cdr:relSizeAnchor>
  <cdr:relSizeAnchor xmlns:cdr="http://schemas.openxmlformats.org/drawingml/2006/chartDrawing">
    <cdr:from>
      <cdr:x>0.71429</cdr:x>
      <cdr:y>0.78115</cdr:y>
    </cdr:from>
    <cdr:to>
      <cdr:x>0.9201</cdr:x>
      <cdr:y>0.89796</cdr:y>
    </cdr:to>
    <cdr:sp macro="" textlink="">
      <cdr:nvSpPr>
        <cdr:cNvPr id="3" name="テキスト ボックス 3">
          <a:extLst xmlns:a="http://schemas.openxmlformats.org/drawingml/2006/main">
            <a:ext uri="{FF2B5EF4-FFF2-40B4-BE49-F238E27FC236}">
              <a16:creationId xmlns:a16="http://schemas.microsoft.com/office/drawing/2014/main" id="{20647851-2B8F-4953-B5EF-9C6BF789FD9D}"/>
            </a:ext>
          </a:extLst>
        </cdr:cNvPr>
        <cdr:cNvSpPr txBox="1"/>
      </cdr:nvSpPr>
      <cdr:spPr>
        <a:xfrm xmlns:a="http://schemas.openxmlformats.org/drawingml/2006/main">
          <a:off x="3321360" y="2703871"/>
          <a:ext cx="956967" cy="40434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kumimoji="1" lang="ja-JP" altLang="en-US" sz="700" dirty="0"/>
            <a:t>（複数回答可）</a:t>
          </a:r>
          <a:endParaRPr kumimoji="1" lang="en-US" altLang="ja-JP" sz="700" dirty="0"/>
        </a:p>
        <a:p xmlns:a="http://schemas.openxmlformats.org/drawingml/2006/main">
          <a:pPr algn="l"/>
          <a:r>
            <a:rPr kumimoji="1" lang="ja-JP" altLang="en-US" sz="700" dirty="0"/>
            <a:t>全体（</a:t>
          </a:r>
          <a:r>
            <a:rPr kumimoji="1" lang="en-US" altLang="ja-JP" sz="700" dirty="0"/>
            <a:t>527</a:t>
          </a:r>
          <a:r>
            <a:rPr kumimoji="1" lang="ja-JP" altLang="en-US" sz="700" dirty="0"/>
            <a:t>人）</a:t>
          </a:r>
        </a:p>
      </cdr:txBody>
    </cdr:sp>
  </cdr:relSizeAnchor>
</c:userShapes>
</file>

<file path=ppt/drawings/drawing5.xml><?xml version="1.0" encoding="utf-8"?>
<c:userShapes xmlns:c="http://schemas.openxmlformats.org/drawingml/2006/chart">
  <cdr:relSizeAnchor xmlns:cdr="http://schemas.openxmlformats.org/drawingml/2006/chartDrawing">
    <cdr:from>
      <cdr:x>0.87408</cdr:x>
      <cdr:y>0.96167</cdr:y>
    </cdr:from>
    <cdr:to>
      <cdr:x>1</cdr:x>
      <cdr:y>0.97775</cdr:y>
    </cdr:to>
    <cdr:sp macro="" textlink="">
      <cdr:nvSpPr>
        <cdr:cNvPr id="2" name="テキスト ボックス 4">
          <a:extLst xmlns:a="http://schemas.openxmlformats.org/drawingml/2006/main">
            <a:ext uri="{FF2B5EF4-FFF2-40B4-BE49-F238E27FC236}">
              <a16:creationId xmlns:a16="http://schemas.microsoft.com/office/drawing/2014/main" id="{84ADBAF5-D493-CD0E-D8C6-33FFEFF08C61}"/>
            </a:ext>
          </a:extLst>
        </cdr:cNvPr>
        <cdr:cNvSpPr txBox="1"/>
      </cdr:nvSpPr>
      <cdr:spPr>
        <a:xfrm xmlns:a="http://schemas.openxmlformats.org/drawingml/2006/main">
          <a:off x="3335165" y="4130252"/>
          <a:ext cx="480456" cy="69040"/>
        </a:xfrm>
        <a:prstGeom xmlns:a="http://schemas.openxmlformats.org/drawingml/2006/main" prst="rect">
          <a:avLst/>
        </a:prstGeom>
        <a:solidFill xmlns:a="http://schemas.openxmlformats.org/drawingml/2006/main">
          <a:sysClr val="window" lastClr="FFFFFF"/>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kumimoji="1" lang="en-US" altLang="ja-JP" sz="800" dirty="0"/>
            <a:t>(</a:t>
          </a:r>
          <a:r>
            <a:rPr kumimoji="1" lang="ja-JP" altLang="en-US" sz="800" dirty="0"/>
            <a:t>％</a:t>
          </a:r>
          <a:r>
            <a:rPr kumimoji="1" lang="en-US" altLang="ja-JP" sz="800" dirty="0"/>
            <a:t>)</a:t>
          </a:r>
          <a:endParaRPr kumimoji="1" lang="ja-JP" altLang="en-US" sz="8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49575" cy="498475"/>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0" y="2"/>
            <a:ext cx="2949575" cy="498475"/>
          </a:xfrm>
          <a:prstGeom prst="rect">
            <a:avLst/>
          </a:prstGeom>
        </p:spPr>
        <p:txBody>
          <a:bodyPr vert="horz" lIns="91420" tIns="45709" rIns="91420" bIns="45709" rtlCol="0"/>
          <a:lstStyle>
            <a:lvl1pPr algn="r">
              <a:defRPr sz="1200"/>
            </a:lvl1pPr>
          </a:lstStyle>
          <a:p>
            <a:fld id="{03BC392A-D85E-4878-99CA-D6DEECC708AB}" type="datetimeFigureOut">
              <a:rPr kumimoji="1" lang="ja-JP" altLang="en-US" smtClean="0"/>
              <a:t>2024/3/19</a:t>
            </a:fld>
            <a:endParaRPr kumimoji="1" lang="ja-JP" altLang="en-US"/>
          </a:p>
        </p:txBody>
      </p:sp>
      <p:sp>
        <p:nvSpPr>
          <p:cNvPr id="4" name="スライド イメージ プレースホルダー 3"/>
          <p:cNvSpPr>
            <a:spLocks noGrp="1" noRot="1" noChangeAspect="1"/>
          </p:cNvSpPr>
          <p:nvPr>
            <p:ph type="sldImg" idx="2"/>
          </p:nvPr>
        </p:nvSpPr>
        <p:spPr>
          <a:xfrm>
            <a:off x="1168400" y="614863"/>
            <a:ext cx="4470400" cy="3354387"/>
          </a:xfrm>
          <a:prstGeom prst="rect">
            <a:avLst/>
          </a:prstGeom>
          <a:noFill/>
          <a:ln w="12700">
            <a:solidFill>
              <a:prstClr val="black"/>
            </a:solidFill>
          </a:ln>
        </p:spPr>
        <p:txBody>
          <a:bodyPr vert="horz" lIns="91420" tIns="45709" rIns="91420" bIns="45709" rtlCol="0" anchor="ctr"/>
          <a:lstStyle/>
          <a:p>
            <a:endParaRPr lang="ja-JP" altLang="en-US"/>
          </a:p>
        </p:txBody>
      </p:sp>
      <p:sp>
        <p:nvSpPr>
          <p:cNvPr id="5" name="ノート プレースホルダー 4"/>
          <p:cNvSpPr>
            <a:spLocks noGrp="1"/>
          </p:cNvSpPr>
          <p:nvPr>
            <p:ph type="body" sz="quarter" idx="3"/>
          </p:nvPr>
        </p:nvSpPr>
        <p:spPr>
          <a:xfrm>
            <a:off x="216568" y="4499811"/>
            <a:ext cx="6424864" cy="4824664"/>
          </a:xfrm>
          <a:prstGeom prst="rect">
            <a:avLst/>
          </a:prstGeom>
        </p:spPr>
        <p:txBody>
          <a:bodyPr vert="horz" lIns="91420" tIns="45709" rIns="91420" bIns="45709"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864"/>
            <a:ext cx="2949575" cy="498475"/>
          </a:xfrm>
          <a:prstGeom prst="rect">
            <a:avLst/>
          </a:prstGeom>
        </p:spPr>
        <p:txBody>
          <a:bodyPr vert="horz" lIns="91420" tIns="45709" rIns="91420"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0" y="9440864"/>
            <a:ext cx="2949575" cy="498475"/>
          </a:xfrm>
          <a:prstGeom prst="rect">
            <a:avLst/>
          </a:prstGeom>
        </p:spPr>
        <p:txBody>
          <a:bodyPr vert="horz" lIns="91420" tIns="45709" rIns="91420" bIns="45709"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xfrm>
            <a:off x="1168400" y="614363"/>
            <a:ext cx="4470400" cy="3354387"/>
          </a:xfrm>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3748842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1179037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en-US" altLang="ja-JP"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340014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u="none"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1864819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2830501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en-US" altLang="ja-JP" sz="12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290529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effectLst/>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407073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ja-JP" altLang="en-US" sz="12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825597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en-US" altLang="ja-JP"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35989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2603481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spc="-90" dirty="0">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11</a:t>
            </a:fld>
            <a:endParaRPr kumimoji="1" lang="ja-JP" altLang="en-US"/>
          </a:p>
        </p:txBody>
      </p:sp>
    </p:spTree>
    <p:extLst>
      <p:ext uri="{BB962C8B-B14F-4D97-AF65-F5344CB8AC3E}">
        <p14:creationId xmlns:p14="http://schemas.microsoft.com/office/powerpoint/2010/main" val="315742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323B6D-1758-4D5A-BC71-335BFEC3B880}"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A04218A-BDB9-478B-AF61-F6F7E1CD79D5}"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6D5040F-B67A-44BF-906A-E80FC5C0D198}"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6306A399-C719-4B24-B7BB-284EA5B57176}"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DCC4B3C-4576-441F-B17F-7265F8F7EB6A}" type="datetime1">
              <a:rPr kumimoji="1" lang="ja-JP" altLang="en-US" smtClean="0"/>
              <a:t>2024/3/19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580C5C7-3369-49A2-A321-8EC6BAD611F1}" type="datetime1">
              <a:rPr kumimoji="1" lang="ja-JP" altLang="en-US" smtClean="0"/>
              <a:t>2024/3/19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F9A58-45F5-4C55-BE30-2228F0CF62DA}" type="datetime1">
              <a:rPr kumimoji="1" lang="ja-JP" altLang="en-US" smtClean="0"/>
              <a:t>2024/3/19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31EBDE-ED23-4B3A-887B-7A14DB277E32}"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53F2CE-C2F8-4834-8CDC-3F2761DCF860}"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B69EB926-0A11-4BE5-B12A-194404ECBC76}"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DAC10B-2709-4044-9D90-CF8A805EE3EE}"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FBBC9-E3F0-4CC4-9897-2725A4C2A973}" type="datetime1">
              <a:rPr kumimoji="1" lang="ja-JP" altLang="en-US" smtClean="0"/>
              <a:t>2024/3/19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package" Target="../embeddings/Microsoft_Word_Document.docx"/><Relationship Id="rId4"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1182085" y="2481955"/>
            <a:ext cx="6588417" cy="1115049"/>
          </a:xfrm>
          <a:prstGeom prst="rect">
            <a:avLst/>
          </a:prstGeom>
          <a:noFill/>
          <a:ln w="9525">
            <a:noFill/>
            <a:miter lim="800000"/>
            <a:headEnd/>
            <a:tailEnd/>
          </a:ln>
        </p:spPr>
        <p:txBody>
          <a:bodyPr wrap="square">
            <a:spAutoFit/>
          </a:bodyPr>
          <a:lstStyle/>
          <a:p>
            <a:pPr algn="ctr"/>
            <a:r>
              <a:rPr lang="ja-JP" altLang="ja-JP" sz="3323" dirty="0">
                <a:latin typeface="メイリオ" panose="020B0604030504040204" pitchFamily="50" charset="-128"/>
                <a:ea typeface="メイリオ" panose="020B0604030504040204" pitchFamily="50" charset="-128"/>
              </a:rPr>
              <a:t>「食育」をめぐる最新情報</a:t>
            </a:r>
            <a:endParaRPr lang="en-US" altLang="ja-JP" sz="3323" dirty="0">
              <a:latin typeface="メイリオ" panose="020B0604030504040204" pitchFamily="50" charset="-128"/>
              <a:ea typeface="メイリオ" panose="020B0604030504040204" pitchFamily="50" charset="-128"/>
            </a:endParaRPr>
          </a:p>
          <a:p>
            <a:pPr algn="ctr"/>
            <a:r>
              <a:rPr lang="ja-JP" altLang="ja-JP" sz="3323" dirty="0">
                <a:latin typeface="メイリオ" panose="020B0604030504040204" pitchFamily="50" charset="-128"/>
                <a:ea typeface="メイリオ" panose="020B0604030504040204" pitchFamily="50" charset="-128"/>
              </a:rPr>
              <a:t>－令和</a:t>
            </a:r>
            <a:r>
              <a:rPr lang="ja-JP" altLang="en-US" sz="3323" dirty="0">
                <a:latin typeface="メイリオ" panose="020B0604030504040204" pitchFamily="50" charset="-128"/>
                <a:ea typeface="メイリオ" panose="020B0604030504040204" pitchFamily="50" charset="-128"/>
              </a:rPr>
              <a:t>４</a:t>
            </a:r>
            <a:r>
              <a:rPr lang="ja-JP" altLang="ja-JP" sz="3323" dirty="0">
                <a:latin typeface="メイリオ" panose="020B0604030504040204" pitchFamily="50" charset="-128"/>
                <a:ea typeface="メイリオ" panose="020B0604030504040204" pitchFamily="50" charset="-128"/>
              </a:rPr>
              <a:t>年度食育白書から－</a:t>
            </a:r>
            <a:endParaRPr lang="ja-JP" altLang="en-US" sz="5539"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280232" y="3589951"/>
            <a:ext cx="9704463" cy="247810"/>
          </a:xfrm>
          <a:prstGeom prst="rect">
            <a:avLst/>
          </a:prstGeom>
          <a:solidFill>
            <a:srgbClr val="FFCC66"/>
          </a:solidFill>
          <a:ln w="9525" algn="ctr">
            <a:noFill/>
            <a:miter lim="800000"/>
            <a:headEnd/>
            <a:tailEnd/>
          </a:ln>
        </p:spPr>
        <p:txBody>
          <a:bodyPr lIns="84390" tIns="42196" rIns="84390" bIns="42196" anchor="ctr"/>
          <a:lstStyle/>
          <a:p>
            <a:pPr algn="ctr" defTabSz="843930">
              <a:spcBef>
                <a:spcPct val="50000"/>
              </a:spcBef>
              <a:defRPr/>
            </a:pPr>
            <a:endParaRPr lang="ja-JP" altLang="en-US" sz="1662">
              <a:ea typeface="ＭＳ Ｐ明朝" pitchFamily="18" charset="-128"/>
            </a:endParaRPr>
          </a:p>
        </p:txBody>
      </p:sp>
      <p:sp>
        <p:nvSpPr>
          <p:cNvPr id="8" name="テキスト ボックス 1">
            <a:extLst>
              <a:ext uri="{FF2B5EF4-FFF2-40B4-BE49-F238E27FC236}">
                <a16:creationId xmlns:a16="http://schemas.microsoft.com/office/drawing/2014/main" id="{40AB3ED9-C0CD-482B-AFFD-577D7734501D}"/>
              </a:ext>
            </a:extLst>
          </p:cNvPr>
          <p:cNvSpPr txBox="1"/>
          <p:nvPr/>
        </p:nvSpPr>
        <p:spPr>
          <a:xfrm>
            <a:off x="4599239" y="5896351"/>
            <a:ext cx="4519887" cy="688843"/>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本資料は、令和４年度食育白書の内容を基にしています。</a:t>
            </a:r>
            <a:endParaRPr lang="en-US" altLang="ja-JP" sz="1292"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292"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6459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21598" y="1683222"/>
            <a:ext cx="8839385" cy="1923925"/>
          </a:xfrm>
          <a:prstGeom prst="rect">
            <a:avLst/>
          </a:prstGeom>
          <a:solidFill>
            <a:srgbClr val="CCFF99">
              <a:alpha val="20000"/>
            </a:srgbClr>
          </a:solidFill>
          <a:ln w="3175">
            <a:solidFill>
              <a:schemeClr val="bg1">
                <a:lumMod val="75000"/>
              </a:schemeClr>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食育に関する施策を総合的かつ計画的に推進し、現在及び将来にわたる健康で文化的な国民の生活と豊かで活力のある社会の実現に寄与することを目的として、</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2005</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年６月に公布、同年７月に施行。</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食育は、生きる上での基本であって、知育、徳育及び体育の基礎となるべきものと位置付けられるとともに、様々な経験を通じて「食」に関する知識と「食」を選択する力を習得し、健全な食生活を実践することができる人間を育てるもの。</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食育の推進に当たっては、国民一人一人が「食」について改めて意識を高め、「食」に関して信頼できる情報に基づく適切な判断を行う能力を身に付けることによって、心身の健康を増進する健全な食生活を実践することが重要。また、国民の食生活が、自然の恩恵の上に成り立っていること、「食」に関わる人々の様々な活動に支えられていることについて、感謝の念や理解が深まるよう配慮されなければならない。</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1"/>
          <p:cNvSpPr txBox="1">
            <a:spLocks noChangeArrowheads="1"/>
          </p:cNvSpPr>
          <p:nvPr/>
        </p:nvSpPr>
        <p:spPr bwMode="auto">
          <a:xfrm>
            <a:off x="-14654" y="603969"/>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１　食育推進施策の基本的枠組み</a:t>
            </a:r>
          </a:p>
        </p:txBody>
      </p:sp>
      <p:sp>
        <p:nvSpPr>
          <p:cNvPr id="9" name="Rectangle 7"/>
          <p:cNvSpPr>
            <a:spLocks noChangeArrowheads="1"/>
          </p:cNvSpPr>
          <p:nvPr/>
        </p:nvSpPr>
        <p:spPr bwMode="auto">
          <a:xfrm>
            <a:off x="-14654" y="1080000"/>
            <a:ext cx="9158654" cy="83526"/>
          </a:xfrm>
          <a:prstGeom prst="rect">
            <a:avLst/>
          </a:prstGeom>
          <a:gradFill rotWithShape="1">
            <a:gsLst>
              <a:gs pos="0">
                <a:srgbClr val="00B050"/>
              </a:gs>
              <a:gs pos="50000">
                <a:srgbClr val="92D050"/>
              </a:gs>
              <a:gs pos="100000">
                <a:schemeClr val="accent3">
                  <a:lumMod val="95000"/>
                </a:schemeClr>
              </a:gs>
            </a:gsLst>
            <a:lin ang="16200000" scaled="1"/>
          </a:gradFill>
          <a:ln w="9525" algn="ctr">
            <a:noFill/>
            <a:miter lim="800000"/>
            <a:headEnd/>
            <a:tailEnd/>
          </a:ln>
        </p:spPr>
        <p:txBody>
          <a:bodyPr lIns="84399" tIns="42199" rIns="84399" bIns="42199" anchor="ctr"/>
          <a:lstStyle/>
          <a:p>
            <a:pPr algn="ctr">
              <a:spcBef>
                <a:spcPct val="50000"/>
              </a:spcBef>
              <a:defRPr/>
            </a:pPr>
            <a:endParaRPr lang="ja-JP" altLang="en-US" sz="1662">
              <a:solidFill>
                <a:prstClr val="black"/>
              </a:solidFill>
              <a:latin typeface="Arial" charset="0"/>
              <a:ea typeface="ＭＳ Ｐ明朝" pitchFamily="18" charset="-128"/>
            </a:endParaRPr>
          </a:p>
        </p:txBody>
      </p:sp>
      <p:sp>
        <p:nvSpPr>
          <p:cNvPr id="11" name="正方形/長方形 10"/>
          <p:cNvSpPr/>
          <p:nvPr/>
        </p:nvSpPr>
        <p:spPr>
          <a:xfrm>
            <a:off x="128242" y="1385835"/>
            <a:ext cx="8839385" cy="236010"/>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メイリオ" panose="020B0604030504040204" pitchFamily="50" charset="-128"/>
                <a:ea typeface="メイリオ" panose="020B0604030504040204" pitchFamily="50" charset="-128"/>
              </a:rPr>
              <a:t>○食育基本法</a:t>
            </a:r>
            <a:endParaRPr kumimoji="1" lang="ja-JP" altLang="en-US" sz="1477" b="1">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p:cNvSpPr txBox="1"/>
          <p:nvPr/>
        </p:nvSpPr>
        <p:spPr>
          <a:xfrm>
            <a:off x="144980" y="4176156"/>
            <a:ext cx="8822993" cy="1693092"/>
          </a:xfrm>
          <a:prstGeom prst="rect">
            <a:avLst/>
          </a:prstGeom>
          <a:solidFill>
            <a:srgbClr val="CCFF99">
              <a:alpha val="20000"/>
            </a:srgbClr>
          </a:solidFill>
          <a:ln w="3175">
            <a:solidFill>
              <a:schemeClr val="bg1">
                <a:lumMod val="75000"/>
              </a:schemeClr>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月には、食育推進会議において「第</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次食育推進基本計画」が決定された。</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年度から</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2025</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年度までのおおむね</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年間を対象とし、食育の推進に当たって取り組むべき新たな重点事項等を規定。</a:t>
            </a: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次食育推進基本計画では、国民の健康や食を取り巻く環境の変化、社会のデジタル化など、食育をめぐる状況を踏まえ、以下の３つの重点事項を規定。</a:t>
            </a: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（１）生涯を通じた心身の健康を支える食育の推進</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（２）持続可能な食を支える食育の推進</a:t>
            </a: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（３）「新たな日常」やデジタル化に対応した食育の推進</a:t>
            </a:r>
          </a:p>
        </p:txBody>
      </p:sp>
      <p:sp>
        <p:nvSpPr>
          <p:cNvPr id="15" name="正方形/長方形 14"/>
          <p:cNvSpPr/>
          <p:nvPr/>
        </p:nvSpPr>
        <p:spPr>
          <a:xfrm>
            <a:off x="144980" y="3849722"/>
            <a:ext cx="8839385" cy="259965"/>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メイリオ" panose="020B0604030504040204" pitchFamily="50" charset="-128"/>
                <a:ea typeface="メイリオ" panose="020B0604030504040204" pitchFamily="50" charset="-128"/>
              </a:rPr>
              <a:t>○</a:t>
            </a:r>
            <a:r>
              <a:rPr lang="zh-TW" altLang="en-US" sz="1477" b="1">
                <a:solidFill>
                  <a:schemeClr val="tx1"/>
                </a:solidFill>
                <a:latin typeface="メイリオ" panose="020B0604030504040204" pitchFamily="50" charset="-128"/>
                <a:ea typeface="メイリオ" panose="020B0604030504040204" pitchFamily="50" charset="-128"/>
              </a:rPr>
              <a:t>食育推進基本計画</a:t>
            </a:r>
          </a:p>
        </p:txBody>
      </p:sp>
      <p:sp>
        <p:nvSpPr>
          <p:cNvPr id="2" name="角丸四角形 5">
            <a:extLst>
              <a:ext uri="{FF2B5EF4-FFF2-40B4-BE49-F238E27FC236}">
                <a16:creationId xmlns:a16="http://schemas.microsoft.com/office/drawing/2014/main" id="{8AD5D203-F496-5913-7F5B-98FB76F7F796}"/>
              </a:ext>
            </a:extLst>
          </p:cNvPr>
          <p:cNvSpPr/>
          <p:nvPr/>
        </p:nvSpPr>
        <p:spPr>
          <a:xfrm>
            <a:off x="-14654" y="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defTabSz="458788">
              <a:tabLst>
                <a:tab pos="2160000" algn="l"/>
                <a:tab pos="3769200" algn="l"/>
              </a:tabLst>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食育推進施策の基本的枠組み</a:t>
            </a:r>
          </a:p>
        </p:txBody>
      </p:sp>
      <p:sp>
        <p:nvSpPr>
          <p:cNvPr id="4" name="角丸四角形 3">
            <a:extLst>
              <a:ext uri="{FF2B5EF4-FFF2-40B4-BE49-F238E27FC236}">
                <a16:creationId xmlns:a16="http://schemas.microsoft.com/office/drawing/2014/main" id="{562F990D-330C-A130-4A9B-C453298ABF29}"/>
              </a:ext>
            </a:extLst>
          </p:cNvPr>
          <p:cNvSpPr/>
          <p:nvPr/>
        </p:nvSpPr>
        <p:spPr>
          <a:xfrm>
            <a:off x="-14654" y="91098"/>
            <a:ext cx="1150644" cy="449896"/>
          </a:xfrm>
          <a:prstGeom prst="roundRect">
            <a:avLst/>
          </a:prstGeom>
          <a:solidFill>
            <a:srgbClr val="92D050"/>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はじめに</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5">
            <a:extLst>
              <a:ext uri="{FF2B5EF4-FFF2-40B4-BE49-F238E27FC236}">
                <a16:creationId xmlns:a16="http://schemas.microsoft.com/office/drawing/2014/main" id="{851F734A-4A2F-0F47-E3B5-6A79D8E159A1}"/>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1</a:t>
            </a:fld>
            <a:endParaRPr kumimoji="1" lang="ja-JP" altLang="en-US"/>
          </a:p>
        </p:txBody>
      </p:sp>
    </p:spTree>
    <p:extLst>
      <p:ext uri="{BB962C8B-B14F-4D97-AF65-F5344CB8AC3E}">
        <p14:creationId xmlns:p14="http://schemas.microsoft.com/office/powerpoint/2010/main" val="3982841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円/楕円 55"/>
          <p:cNvSpPr/>
          <p:nvPr/>
        </p:nvSpPr>
        <p:spPr>
          <a:xfrm>
            <a:off x="4888874" y="4034780"/>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90" name="四角形吹き出し 73"/>
          <p:cNvSpPr/>
          <p:nvPr/>
        </p:nvSpPr>
        <p:spPr>
          <a:xfrm flipH="1">
            <a:off x="4617111" y="4507614"/>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9219" name="Text Box 9"/>
          <p:cNvSpPr txBox="1">
            <a:spLocks noChangeArrowheads="1"/>
          </p:cNvSpPr>
          <p:nvPr/>
        </p:nvSpPr>
        <p:spPr bwMode="auto">
          <a:xfrm>
            <a:off x="189394" y="1134990"/>
            <a:ext cx="8776608" cy="492099"/>
          </a:xfrm>
          <a:prstGeom prst="rect">
            <a:avLst/>
          </a:prstGeom>
          <a:solidFill>
            <a:schemeClr val="bg1"/>
          </a:solidFill>
          <a:ln w="9525">
            <a:solidFill>
              <a:schemeClr val="tx1"/>
            </a:solidFill>
            <a:miter lim="800000"/>
            <a:headEnd/>
            <a:tailEnd/>
          </a:ln>
        </p:spPr>
        <p:txBody>
          <a:bodyPr wrap="square" lIns="93989" tIns="46994" rIns="93989" bIns="46519">
            <a:spAutoFit/>
          </a:bodyPr>
          <a:lstStyle>
            <a:lvl1pPr marL="88900" indent="-88900" defTabSz="1017588"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defTabSz="1017588"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defTabSz="1017588"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defTabSz="1017588"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defTabSz="1017588"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marL="275499" indent="-275499" eaLnBrk="1" hangingPunct="1">
              <a:spcBef>
                <a:spcPct val="0"/>
              </a:spcBef>
              <a:buNone/>
            </a:pPr>
            <a:r>
              <a:rPr lang="ja-JP" altLang="en-US" sz="1292">
                <a:latin typeface="Meiryo UI" panose="020B0604030504040204" pitchFamily="50" charset="-128"/>
                <a:ea typeface="Meiryo UI" panose="020B0604030504040204" pitchFamily="50" charset="-128"/>
                <a:cs typeface="Meiryo UI" panose="020B0604030504040204" pitchFamily="50" charset="-128"/>
              </a:rPr>
              <a:t>○　食育を国民運動として推進していくため、国、地方公共団体による取組とともに、地域においては、学校、保育所等、農林漁業者、食品関連事業者、ボランティア等の様々な立場の関係者の緊密な連携・協働の下、食育を推進。</a:t>
            </a:r>
            <a:endParaRPr lang="en-US" altLang="ja-JP" sz="1292">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テキスト ボックス 43"/>
          <p:cNvSpPr txBox="1"/>
          <p:nvPr/>
        </p:nvSpPr>
        <p:spPr>
          <a:xfrm>
            <a:off x="214111" y="1704659"/>
            <a:ext cx="8621209" cy="348109"/>
          </a:xfrm>
          <a:prstGeom prst="rect">
            <a:avLst/>
          </a:prstGeom>
          <a:noFill/>
        </p:spPr>
        <p:txBody>
          <a:bodyPr wrap="square" rtlCol="0">
            <a:spAutoFit/>
          </a:bodyPr>
          <a:lstStyle/>
          <a:p>
            <a:pPr algn="ctr"/>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45" name="角丸四角形 44"/>
          <p:cNvSpPr/>
          <p:nvPr/>
        </p:nvSpPr>
        <p:spPr>
          <a:xfrm>
            <a:off x="481783" y="4024684"/>
            <a:ext cx="1423911"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全国全ての</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48" name="角丸四角形 47"/>
          <p:cNvSpPr/>
          <p:nvPr/>
        </p:nvSpPr>
        <p:spPr>
          <a:xfrm>
            <a:off x="7213502" y="4024684"/>
            <a:ext cx="1402094"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相互に緊密な</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49" name="右矢印 48"/>
          <p:cNvSpPr/>
          <p:nvPr/>
        </p:nvSpPr>
        <p:spPr>
          <a:xfrm rot="16200000">
            <a:off x="4194360" y="1862558"/>
            <a:ext cx="752345" cy="960595"/>
          </a:xfrm>
          <a:prstGeom prst="rightArrow">
            <a:avLst>
              <a:gd name="adj1" fmla="val 50000"/>
              <a:gd name="adj2" fmla="val 3056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0" name="テキスト ボックス 49"/>
          <p:cNvSpPr txBox="1"/>
          <p:nvPr/>
        </p:nvSpPr>
        <p:spPr>
          <a:xfrm>
            <a:off x="2976746" y="2196984"/>
            <a:ext cx="3190508" cy="319639"/>
          </a:xfrm>
          <a:prstGeom prst="rect">
            <a:avLst/>
          </a:prstGeom>
          <a:noFill/>
        </p:spPr>
        <p:txBody>
          <a:bodyPr wrap="square" rtlCol="0">
            <a:spAutoFit/>
          </a:bodyPr>
          <a:lstStyle/>
          <a:p>
            <a:pPr algn="ctr"/>
            <a:r>
              <a:rPr lang="ja-JP" altLang="en-US" sz="1477" b="1">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51" name="円/楕円 50"/>
          <p:cNvSpPr/>
          <p:nvPr/>
        </p:nvSpPr>
        <p:spPr>
          <a:xfrm>
            <a:off x="2516307" y="2516623"/>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52" name="円/楕円 51"/>
          <p:cNvSpPr/>
          <p:nvPr/>
        </p:nvSpPr>
        <p:spPr>
          <a:xfrm>
            <a:off x="2120618" y="3015820"/>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55" name="円/楕円 54"/>
          <p:cNvSpPr/>
          <p:nvPr/>
        </p:nvSpPr>
        <p:spPr>
          <a:xfrm>
            <a:off x="4975658" y="2516623"/>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58" name="円/楕円 57"/>
          <p:cNvSpPr/>
          <p:nvPr/>
        </p:nvSpPr>
        <p:spPr>
          <a:xfrm>
            <a:off x="2524519" y="4034780"/>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国</a:t>
            </a:r>
          </a:p>
        </p:txBody>
      </p:sp>
      <p:sp>
        <p:nvSpPr>
          <p:cNvPr id="74" name="四角形吹き出し 73"/>
          <p:cNvSpPr/>
          <p:nvPr/>
        </p:nvSpPr>
        <p:spPr>
          <a:xfrm>
            <a:off x="95507" y="4507614"/>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6" name="角丸四角形 75"/>
          <p:cNvSpPr/>
          <p:nvPr/>
        </p:nvSpPr>
        <p:spPr>
          <a:xfrm>
            <a:off x="214111" y="5483596"/>
            <a:ext cx="4152071" cy="621144"/>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テキスト ボックス 76"/>
          <p:cNvSpPr txBox="1"/>
          <p:nvPr/>
        </p:nvSpPr>
        <p:spPr>
          <a:xfrm>
            <a:off x="104267" y="6208312"/>
            <a:ext cx="4354171"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角丸四角形 77"/>
          <p:cNvSpPr/>
          <p:nvPr/>
        </p:nvSpPr>
        <p:spPr>
          <a:xfrm>
            <a:off x="222902" y="4930785"/>
            <a:ext cx="4152070" cy="253707"/>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上下矢印 78"/>
          <p:cNvSpPr/>
          <p:nvPr/>
        </p:nvSpPr>
        <p:spPr>
          <a:xfrm>
            <a:off x="2091903" y="5147777"/>
            <a:ext cx="285118" cy="375494"/>
          </a:xfrm>
          <a:prstGeom prst="upDownArrow">
            <a:avLst/>
          </a:prstGeom>
          <a:solidFill>
            <a:srgbClr val="AFAFFF"/>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1" name="角丸四角形 70"/>
          <p:cNvSpPr/>
          <p:nvPr/>
        </p:nvSpPr>
        <p:spPr>
          <a:xfrm>
            <a:off x="4814236" y="5197705"/>
            <a:ext cx="1900157" cy="897231"/>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2" name="角丸四角形 71"/>
          <p:cNvSpPr/>
          <p:nvPr/>
        </p:nvSpPr>
        <p:spPr>
          <a:xfrm>
            <a:off x="6975922" y="5197705"/>
            <a:ext cx="1870493" cy="897231"/>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3" name="上下矢印 72"/>
          <p:cNvSpPr/>
          <p:nvPr/>
        </p:nvSpPr>
        <p:spPr>
          <a:xfrm rot="5400000">
            <a:off x="6697830" y="5412534"/>
            <a:ext cx="285118" cy="467576"/>
          </a:xfrm>
          <a:prstGeom prst="upDownArrow">
            <a:avLst/>
          </a:prstGeom>
          <a:solidFill>
            <a:srgbClr val="AFAFFF"/>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8" name="テキスト ボックス 67"/>
          <p:cNvSpPr txBox="1"/>
          <p:nvPr/>
        </p:nvSpPr>
        <p:spPr>
          <a:xfrm>
            <a:off x="4814234" y="4950350"/>
            <a:ext cx="1900158"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p:cNvSpPr txBox="1"/>
          <p:nvPr/>
        </p:nvSpPr>
        <p:spPr>
          <a:xfrm>
            <a:off x="6975922" y="4950350"/>
            <a:ext cx="1870493"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p:cNvSpPr txBox="1"/>
          <p:nvPr/>
        </p:nvSpPr>
        <p:spPr>
          <a:xfrm>
            <a:off x="5033640" y="6208312"/>
            <a:ext cx="3742922"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上下矢印 61"/>
          <p:cNvSpPr/>
          <p:nvPr/>
        </p:nvSpPr>
        <p:spPr>
          <a:xfrm rot="5400000">
            <a:off x="3752636" y="4990908"/>
            <a:ext cx="268045" cy="1604910"/>
          </a:xfrm>
          <a:prstGeom prst="upDownArrow">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3" name="角丸四角形 62"/>
          <p:cNvSpPr/>
          <p:nvPr/>
        </p:nvSpPr>
        <p:spPr>
          <a:xfrm>
            <a:off x="3453961" y="5560571"/>
            <a:ext cx="865394" cy="465586"/>
          </a:xfrm>
          <a:prstGeom prst="roundRect">
            <a:avLst>
              <a:gd name="adj" fmla="val 19283"/>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4" name="テキスト ボックス 63"/>
          <p:cNvSpPr txBox="1"/>
          <p:nvPr/>
        </p:nvSpPr>
        <p:spPr>
          <a:xfrm>
            <a:off x="221210" y="5542986"/>
            <a:ext cx="2888317" cy="603820"/>
          </a:xfrm>
          <a:prstGeom prst="rect">
            <a:avLst/>
          </a:prstGeom>
          <a:noFill/>
        </p:spPr>
        <p:txBody>
          <a:bodyPr wrap="square" rtlCol="0">
            <a:spAutoFit/>
          </a:bodyPr>
          <a:lstStyle/>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文部科学省、厚生労働省等の関係府省庁等</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による施策の実施</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Rectangle 7"/>
          <p:cNvSpPr>
            <a:spLocks noChangeArrowheads="1"/>
          </p:cNvSpPr>
          <p:nvPr/>
        </p:nvSpPr>
        <p:spPr bwMode="auto">
          <a:xfrm>
            <a:off x="-37" y="864000"/>
            <a:ext cx="9158654" cy="83526"/>
          </a:xfrm>
          <a:prstGeom prst="rect">
            <a:avLst/>
          </a:prstGeom>
          <a:gradFill rotWithShape="1">
            <a:gsLst>
              <a:gs pos="0">
                <a:srgbClr val="00B050"/>
              </a:gs>
              <a:gs pos="50000">
                <a:srgbClr val="92D050"/>
              </a:gs>
              <a:gs pos="100000">
                <a:schemeClr val="accent3">
                  <a:lumMod val="95000"/>
                </a:schemeClr>
              </a:gs>
            </a:gsLst>
            <a:lin ang="16200000" scaled="1"/>
          </a:gradFill>
          <a:ln w="9525" algn="ctr">
            <a:noFill/>
            <a:miter lim="800000"/>
            <a:headEnd/>
            <a:tailEnd/>
          </a:ln>
        </p:spPr>
        <p:txBody>
          <a:bodyPr lIns="84399" tIns="42199" rIns="84399" bIns="42199" anchor="ctr"/>
          <a:lstStyle/>
          <a:p>
            <a:pPr algn="ctr">
              <a:spcBef>
                <a:spcPct val="50000"/>
              </a:spcBef>
              <a:defRPr/>
            </a:pPr>
            <a:endParaRPr lang="ja-JP" altLang="en-US" sz="1662">
              <a:solidFill>
                <a:prstClr val="black"/>
              </a:solidFill>
              <a:latin typeface="Arial" charset="0"/>
              <a:ea typeface="ＭＳ Ｐ明朝" pitchFamily="18" charset="-128"/>
            </a:endParaRPr>
          </a:p>
        </p:txBody>
      </p:sp>
      <p:sp>
        <p:nvSpPr>
          <p:cNvPr id="54" name="円/楕円 53"/>
          <p:cNvSpPr/>
          <p:nvPr/>
        </p:nvSpPr>
        <p:spPr>
          <a:xfrm>
            <a:off x="5177101" y="3015820"/>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53" name="円/楕円 52"/>
          <p:cNvSpPr/>
          <p:nvPr/>
        </p:nvSpPr>
        <p:spPr>
          <a:xfrm>
            <a:off x="4986392" y="352631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学校</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57" name="円/楕円 56"/>
          <p:cNvSpPr/>
          <p:nvPr/>
        </p:nvSpPr>
        <p:spPr>
          <a:xfrm>
            <a:off x="2231563" y="352631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保健機関</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80" name="円/楕円 79"/>
          <p:cNvSpPr/>
          <p:nvPr/>
        </p:nvSpPr>
        <p:spPr>
          <a:xfrm>
            <a:off x="3620669" y="2654604"/>
            <a:ext cx="1899726" cy="1867005"/>
          </a:xfrm>
          <a:prstGeom prst="ellipse">
            <a:avLst/>
          </a:prstGeom>
          <a:solidFill>
            <a:srgbClr val="FF7C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p:cNvSpPr txBox="1"/>
          <p:nvPr/>
        </p:nvSpPr>
        <p:spPr>
          <a:xfrm>
            <a:off x="4272226" y="4195413"/>
            <a:ext cx="611065" cy="348109"/>
          </a:xfrm>
          <a:prstGeom prst="rect">
            <a:avLst/>
          </a:prstGeom>
          <a:noFill/>
        </p:spPr>
        <p:txBody>
          <a:bodyPr wrap="none" rtlCol="0">
            <a:spAutoFit/>
          </a:bodyPr>
          <a:lstStyle/>
          <a:p>
            <a:r>
              <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82" name="円/楕円 81"/>
          <p:cNvSpPr>
            <a:spLocks noChangeAspect="1"/>
          </p:cNvSpPr>
          <p:nvPr/>
        </p:nvSpPr>
        <p:spPr>
          <a:xfrm>
            <a:off x="3981294" y="3023183"/>
            <a:ext cx="1178476" cy="1129846"/>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p:cNvSpPr txBox="1"/>
          <p:nvPr/>
        </p:nvSpPr>
        <p:spPr>
          <a:xfrm>
            <a:off x="4272226" y="3475070"/>
            <a:ext cx="611065" cy="348109"/>
          </a:xfrm>
          <a:prstGeom prst="rect">
            <a:avLst/>
          </a:prstGeom>
          <a:noFill/>
        </p:spPr>
        <p:txBody>
          <a:bodyPr wrap="none" rtlCol="0">
            <a:spAutoFit/>
          </a:bodyPr>
          <a:lstStyle/>
          <a:p>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a:t>
            </a:r>
            <a:endPar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大かっこ 7"/>
          <p:cNvSpPr/>
          <p:nvPr/>
        </p:nvSpPr>
        <p:spPr bwMode="auto">
          <a:xfrm>
            <a:off x="519469" y="4176874"/>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92" name="大かっこ 91"/>
          <p:cNvSpPr/>
          <p:nvPr/>
        </p:nvSpPr>
        <p:spPr bwMode="auto">
          <a:xfrm>
            <a:off x="7240279" y="4169528"/>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43" name="テキスト ボックス 1">
            <a:extLst>
              <a:ext uri="{FF2B5EF4-FFF2-40B4-BE49-F238E27FC236}">
                <a16:creationId xmlns:a16="http://schemas.microsoft.com/office/drawing/2014/main" id="{F1C97128-4BBB-41D9-B50D-37ED7BF89C11}"/>
              </a:ext>
            </a:extLst>
          </p:cNvPr>
          <p:cNvSpPr txBox="1">
            <a:spLocks noChangeArrowheads="1"/>
          </p:cNvSpPr>
          <p:nvPr/>
        </p:nvSpPr>
        <p:spPr bwMode="auto">
          <a:xfrm>
            <a:off x="54816" y="394493"/>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２　食育の推進体制　</a:t>
            </a:r>
            <a:r>
              <a:rPr lang="ja-JP" altLang="en-US" sz="1846">
                <a:solidFill>
                  <a:prstClr val="black"/>
                </a:solidFill>
                <a:latin typeface="HG創英角ｺﾞｼｯｸUB" panose="020B0909000000000000" pitchFamily="49" charset="-128"/>
                <a:ea typeface="HG創英角ｺﾞｼｯｸUB" panose="020B0909000000000000" pitchFamily="49" charset="-128"/>
              </a:rPr>
              <a:t>（１）全体像</a:t>
            </a:r>
            <a:endParaRPr lang="en-US" altLang="ja-JP" sz="2308">
              <a:solidFill>
                <a:prstClr val="black"/>
              </a:solidFill>
              <a:latin typeface="HG創英角ｺﾞｼｯｸUB" panose="020B0909000000000000" pitchFamily="49" charset="-128"/>
              <a:ea typeface="HG創英角ｺﾞｼｯｸUB" panose="020B0909000000000000" pitchFamily="49" charset="-128"/>
            </a:endParaRPr>
          </a:p>
        </p:txBody>
      </p:sp>
      <p:sp>
        <p:nvSpPr>
          <p:cNvPr id="3" name="角丸四角形 5">
            <a:extLst>
              <a:ext uri="{FF2B5EF4-FFF2-40B4-BE49-F238E27FC236}">
                <a16:creationId xmlns:a16="http://schemas.microsoft.com/office/drawing/2014/main" id="{4AE5E465-9708-0C99-A4AB-23BED7084DC7}"/>
              </a:ext>
            </a:extLst>
          </p:cNvPr>
          <p:cNvSpPr/>
          <p:nvPr/>
        </p:nvSpPr>
        <p:spPr>
          <a:xfrm>
            <a:off x="0" y="3556"/>
            <a:ext cx="9144000" cy="314283"/>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2" name="スライド番号プレースホルダー 5">
            <a:extLst>
              <a:ext uri="{FF2B5EF4-FFF2-40B4-BE49-F238E27FC236}">
                <a16:creationId xmlns:a16="http://schemas.microsoft.com/office/drawing/2014/main" id="{8301646C-1BB3-E611-050E-8287BFB886F8}"/>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2</a:t>
            </a:fld>
            <a:endParaRPr kumimoji="1" lang="ja-JP" altLang="en-US"/>
          </a:p>
        </p:txBody>
      </p:sp>
    </p:spTree>
    <p:extLst>
      <p:ext uri="{BB962C8B-B14F-4D97-AF65-F5344CB8AC3E}">
        <p14:creationId xmlns:p14="http://schemas.microsoft.com/office/powerpoint/2010/main" val="4160413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7"/>
          <p:cNvSpPr>
            <a:spLocks noChangeArrowheads="1"/>
          </p:cNvSpPr>
          <p:nvPr/>
        </p:nvSpPr>
        <p:spPr bwMode="auto">
          <a:xfrm>
            <a:off x="-4881" y="864000"/>
            <a:ext cx="9158654" cy="83526"/>
          </a:xfrm>
          <a:prstGeom prst="rect">
            <a:avLst/>
          </a:prstGeom>
          <a:gradFill rotWithShape="1">
            <a:gsLst>
              <a:gs pos="0">
                <a:srgbClr val="00B050"/>
              </a:gs>
              <a:gs pos="50000">
                <a:srgbClr val="92D050"/>
              </a:gs>
              <a:gs pos="100000">
                <a:schemeClr val="accent3">
                  <a:lumMod val="95000"/>
                </a:schemeClr>
              </a:gs>
            </a:gsLst>
            <a:lin ang="16200000" scaled="1"/>
          </a:gradFill>
          <a:ln w="9525" algn="ctr">
            <a:noFill/>
            <a:miter lim="800000"/>
            <a:headEnd/>
            <a:tailEnd/>
          </a:ln>
        </p:spPr>
        <p:txBody>
          <a:bodyPr lIns="84399" tIns="42199" rIns="84399" bIns="42199" anchor="ctr"/>
          <a:lstStyle/>
          <a:p>
            <a:pPr algn="ctr">
              <a:spcBef>
                <a:spcPct val="50000"/>
              </a:spcBef>
              <a:defRPr/>
            </a:pPr>
            <a:endParaRPr lang="ja-JP" altLang="en-US" sz="1662">
              <a:solidFill>
                <a:prstClr val="black"/>
              </a:solidFill>
              <a:latin typeface="Arial" charset="0"/>
              <a:ea typeface="ＭＳ Ｐ明朝" pitchFamily="18" charset="-128"/>
            </a:endParaRPr>
          </a:p>
        </p:txBody>
      </p:sp>
      <p:sp>
        <p:nvSpPr>
          <p:cNvPr id="33" name="テキスト ボックス 1"/>
          <p:cNvSpPr txBox="1">
            <a:spLocks noChangeArrowheads="1"/>
          </p:cNvSpPr>
          <p:nvPr/>
        </p:nvSpPr>
        <p:spPr bwMode="auto">
          <a:xfrm>
            <a:off x="60081" y="404561"/>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２　食育の推進体制　</a:t>
            </a:r>
            <a:r>
              <a:rPr lang="zh-TW" altLang="en-US" sz="1846">
                <a:solidFill>
                  <a:prstClr val="black"/>
                </a:solidFill>
                <a:latin typeface="HG創英角ｺﾞｼｯｸUB" panose="020B0909000000000000" pitchFamily="49" charset="-128"/>
                <a:ea typeface="HG創英角ｺﾞｼｯｸUB" panose="020B0909000000000000" pitchFamily="49" charset="-128"/>
              </a:rPr>
              <a:t>（</a:t>
            </a:r>
            <a:r>
              <a:rPr lang="ja-JP" altLang="en-US" sz="1846">
                <a:solidFill>
                  <a:prstClr val="black"/>
                </a:solidFill>
                <a:latin typeface="HG創英角ｺﾞｼｯｸUB" panose="020B0909000000000000" pitchFamily="49" charset="-128"/>
                <a:ea typeface="HG創英角ｺﾞｼｯｸUB" panose="020B0909000000000000" pitchFamily="49" charset="-128"/>
              </a:rPr>
              <a:t>２</a:t>
            </a:r>
            <a:r>
              <a:rPr lang="zh-TW" altLang="en-US" sz="1846">
                <a:solidFill>
                  <a:prstClr val="black"/>
                </a:solidFill>
                <a:latin typeface="HG創英角ｺﾞｼｯｸUB" panose="020B0909000000000000" pitchFamily="49" charset="-128"/>
                <a:ea typeface="HG創英角ｺﾞｼｯｸUB" panose="020B0909000000000000" pitchFamily="49" charset="-128"/>
              </a:rPr>
              <a:t>）</a:t>
            </a:r>
            <a:r>
              <a:rPr lang="ja-JP" altLang="en-US" sz="1846">
                <a:solidFill>
                  <a:prstClr val="black"/>
                </a:solidFill>
                <a:latin typeface="HG創英角ｺﾞｼｯｸUB" panose="020B0909000000000000" pitchFamily="49" charset="-128"/>
                <a:ea typeface="HG創英角ｺﾞｼｯｸUB" panose="020B0909000000000000" pitchFamily="49" charset="-128"/>
              </a:rPr>
              <a:t>政府の食育推進体制</a:t>
            </a:r>
            <a:endParaRPr lang="zh-TW" altLang="en-US" sz="1846">
              <a:solidFill>
                <a:prstClr val="black"/>
              </a:solidFill>
              <a:latin typeface="HG創英角ｺﾞｼｯｸUB" panose="020B0909000000000000" pitchFamily="49" charset="-128"/>
              <a:ea typeface="HG創英角ｺﾞｼｯｸUB" panose="020B0909000000000000" pitchFamily="49" charset="-128"/>
            </a:endParaRPr>
          </a:p>
        </p:txBody>
      </p:sp>
      <p:sp>
        <p:nvSpPr>
          <p:cNvPr id="34" name="右中かっこ 33"/>
          <p:cNvSpPr/>
          <p:nvPr/>
        </p:nvSpPr>
        <p:spPr>
          <a:xfrm>
            <a:off x="8571784" y="1301995"/>
            <a:ext cx="184027" cy="2831660"/>
          </a:xfrm>
          <a:prstGeom prst="rightBrace">
            <a:avLst>
              <a:gd name="adj1" fmla="val 100780"/>
              <a:gd name="adj2" fmla="val 51279"/>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79882" tIns="39941" rIns="79882" bIns="39941" numCol="1" spcCol="0" rtlCol="0" fromWordArt="0" anchor="ctr" anchorCtr="0" forceAA="0" compatLnSpc="1">
            <a:prstTxWarp prst="textNoShape">
              <a:avLst/>
            </a:prstTxWarp>
            <a:noAutofit/>
          </a:bodyPr>
          <a:lstStyle/>
          <a:p>
            <a:pPr algn="ctr"/>
            <a:endParaRPr lang="ja-JP" altLang="en-US" sz="1662"/>
          </a:p>
        </p:txBody>
      </p:sp>
      <p:sp>
        <p:nvSpPr>
          <p:cNvPr id="36" name="角丸四角形 35"/>
          <p:cNvSpPr/>
          <p:nvPr/>
        </p:nvSpPr>
        <p:spPr>
          <a:xfrm>
            <a:off x="226764" y="1066356"/>
            <a:ext cx="8264244" cy="5405327"/>
          </a:xfrm>
          <a:prstGeom prst="roundRect">
            <a:avLst>
              <a:gd name="adj" fmla="val 4922"/>
            </a:avLst>
          </a:prstGeom>
          <a:noFill/>
          <a:ln w="19050"/>
          <a:effectLst>
            <a:glow rad="101600">
              <a:schemeClr val="accent1">
                <a:satMod val="175000"/>
                <a:alpha val="20000"/>
              </a:schemeClr>
            </a:glow>
            <a:outerShdw blurRad="40000" dist="20000" dir="5400000" rotWithShape="0">
              <a:srgbClr val="000000">
                <a:alpha val="38000"/>
              </a:srgbClr>
            </a:outerShdw>
          </a:effectLst>
          <a:scene3d>
            <a:camera prst="orthographicFront"/>
            <a:lightRig rig="threePt" dir="t"/>
          </a:scene3d>
          <a:sp3d>
            <a:bevelT w="114300" prst="hardEdge"/>
          </a:sp3d>
        </p:spPr>
        <p:style>
          <a:lnRef idx="1">
            <a:schemeClr val="accent1"/>
          </a:lnRef>
          <a:fillRef idx="2">
            <a:schemeClr val="accent1"/>
          </a:fillRef>
          <a:effectRef idx="1">
            <a:schemeClr val="accent1"/>
          </a:effectRef>
          <a:fontRef idx="minor">
            <a:schemeClr val="dk1"/>
          </a:fontRef>
        </p:style>
        <p:txBody>
          <a:bodyPr lIns="75114" tIns="157248" rIns="75114" bIns="37557" rtlCol="0" anchor="t"/>
          <a:lstStyle/>
          <a:p>
            <a:pPr algn="ctr" defTabSz="751122"/>
            <a:endParaRPr lang="ja-JP" altLang="en-US" sz="1477">
              <a:solidFill>
                <a:prstClr val="black"/>
              </a:solidFill>
            </a:endParaRPr>
          </a:p>
        </p:txBody>
      </p:sp>
      <p:sp>
        <p:nvSpPr>
          <p:cNvPr id="37" name="フローチャート: 代替処理 4"/>
          <p:cNvSpPr/>
          <p:nvPr/>
        </p:nvSpPr>
        <p:spPr>
          <a:xfrm>
            <a:off x="2385615" y="4522746"/>
            <a:ext cx="1908000" cy="1800000"/>
          </a:xfrm>
          <a:prstGeom prst="flowChartAlternateProcess">
            <a:avLst/>
          </a:prstGeom>
          <a:solidFill>
            <a:srgbClr val="CCFF99"/>
          </a:solidFill>
          <a:ln w="9525">
            <a:solidFill>
              <a:schemeClr val="bg1">
                <a:lumMod val="65000"/>
              </a:schemeClr>
            </a:solidFill>
          </a:ln>
        </p:spPr>
        <p:style>
          <a:lnRef idx="1">
            <a:schemeClr val="accent3"/>
          </a:lnRef>
          <a:fillRef idx="2">
            <a:schemeClr val="accent3"/>
          </a:fillRef>
          <a:effectRef idx="1">
            <a:schemeClr val="accent3"/>
          </a:effectRef>
          <a:fontRef idx="minor">
            <a:schemeClr val="dk1"/>
          </a:fontRef>
        </p:style>
        <p:txBody>
          <a:bodyPr lIns="6289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文部科学省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923"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学校教育活動を通じた望ましい食習慣の形成など</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ja-JP" altLang="en-US" sz="1569" b="1">
              <a:solidFill>
                <a:prstClr val="black"/>
              </a:solidFill>
              <a:latin typeface="HG丸ｺﾞｼｯｸM-PRO" panose="020F0600000000000000" pitchFamily="50" charset="-128"/>
              <a:ea typeface="HG丸ｺﾞｼｯｸM-PRO" panose="020F0600000000000000" pitchFamily="50" charset="-128"/>
            </a:endParaRPr>
          </a:p>
        </p:txBody>
      </p:sp>
      <p:sp>
        <p:nvSpPr>
          <p:cNvPr id="38" name="フローチャート: 代替処理 5"/>
          <p:cNvSpPr/>
          <p:nvPr/>
        </p:nvSpPr>
        <p:spPr>
          <a:xfrm>
            <a:off x="4394020" y="4511897"/>
            <a:ext cx="1908000" cy="1800000"/>
          </a:xfrm>
          <a:prstGeom prst="flowChartAlternateProcess">
            <a:avLst/>
          </a:prstGeom>
          <a:solidFill>
            <a:srgbClr val="CCFF99"/>
          </a:solidFill>
          <a:ln w="9525">
            <a:solidFill>
              <a:schemeClr val="bg1">
                <a:lumMod val="65000"/>
              </a:schemeClr>
            </a:solidFill>
          </a:ln>
        </p:spPr>
        <p:style>
          <a:lnRef idx="1">
            <a:schemeClr val="accent3"/>
          </a:lnRef>
          <a:fillRef idx="2">
            <a:schemeClr val="accent3"/>
          </a:fillRef>
          <a:effectRef idx="1">
            <a:schemeClr val="accent3"/>
          </a:effectRef>
          <a:fontRef idx="minor">
            <a:schemeClr val="dk1"/>
          </a:fontRef>
        </p:style>
        <p:txBody>
          <a:bodyPr lIns="6289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厚生労働省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923"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地域保健活動等を通じた生活習慣病の予防など</a:t>
            </a:r>
          </a:p>
        </p:txBody>
      </p:sp>
      <p:sp>
        <p:nvSpPr>
          <p:cNvPr id="39" name="フローチャート: 代替処理 6"/>
          <p:cNvSpPr/>
          <p:nvPr/>
        </p:nvSpPr>
        <p:spPr>
          <a:xfrm>
            <a:off x="6442514" y="4522746"/>
            <a:ext cx="1908000" cy="1800000"/>
          </a:xfrm>
          <a:prstGeom prst="flowChartAlternateProcess">
            <a:avLst/>
          </a:prstGeom>
          <a:solidFill>
            <a:srgbClr val="CCFF99"/>
          </a:solidFill>
          <a:ln w="9525">
            <a:solidFill>
              <a:schemeClr val="bg1">
                <a:lumMod val="65000"/>
              </a:schemeClr>
            </a:solidFill>
          </a:ln>
        </p:spPr>
        <p:style>
          <a:lnRef idx="1">
            <a:schemeClr val="accent3"/>
          </a:lnRef>
          <a:fillRef idx="2">
            <a:schemeClr val="accent3"/>
          </a:fillRef>
          <a:effectRef idx="1">
            <a:schemeClr val="accent3"/>
          </a:effectRef>
          <a:fontRef idx="minor">
            <a:schemeClr val="dk1"/>
          </a:fontRef>
        </p:style>
        <p:txBody>
          <a:bodyPr lIns="3144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食品安全委員会</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食品の安全性など</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消費者庁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食品ロスなど</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699"/>
              </a:lnSpc>
            </a:pPr>
            <a:r>
              <a:rPr lang="ja-JP" altLang="en-US" sz="1477">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77">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699"/>
              </a:lnSpc>
            </a:pPr>
            <a:r>
              <a:rPr lang="ja-JP" altLang="en-US" sz="120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108"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等関係</a:t>
            </a:r>
            <a:r>
              <a:rPr lang="ja-JP" altLang="en-US" sz="1108"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a:t>
            </a:r>
            <a:r>
              <a:rPr lang="ja-JP" altLang="en-US" sz="1108"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省庁</a:t>
            </a:r>
          </a:p>
        </p:txBody>
      </p:sp>
      <p:sp>
        <p:nvSpPr>
          <p:cNvPr id="41" name="右中かっこ 40"/>
          <p:cNvSpPr/>
          <p:nvPr/>
        </p:nvSpPr>
        <p:spPr>
          <a:xfrm>
            <a:off x="8560136" y="4293096"/>
            <a:ext cx="171444" cy="2100210"/>
          </a:xfrm>
          <a:prstGeom prst="rightBrace">
            <a:avLst>
              <a:gd name="adj1" fmla="val 67970"/>
              <a:gd name="adj2" fmla="val 50779"/>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79882" tIns="39941" rIns="79882" bIns="39941" numCol="1" spcCol="0" rtlCol="0" fromWordArt="0" anchor="ctr" anchorCtr="0" forceAA="0" compatLnSpc="1">
            <a:prstTxWarp prst="textNoShape">
              <a:avLst/>
            </a:prstTxWarp>
            <a:noAutofit/>
          </a:bodyPr>
          <a:lstStyle/>
          <a:p>
            <a:pPr algn="ctr"/>
            <a:endParaRPr lang="ja-JP" altLang="en-US" sz="1662"/>
          </a:p>
        </p:txBody>
      </p:sp>
      <p:sp>
        <p:nvSpPr>
          <p:cNvPr id="42" name="テキスト ボックス 41"/>
          <p:cNvSpPr txBox="1"/>
          <p:nvPr/>
        </p:nvSpPr>
        <p:spPr>
          <a:xfrm>
            <a:off x="8765049" y="1900215"/>
            <a:ext cx="345990" cy="1964120"/>
          </a:xfrm>
          <a:prstGeom prst="rect">
            <a:avLst/>
          </a:prstGeom>
          <a:noFill/>
        </p:spPr>
        <p:txBody>
          <a:bodyPr vert="eaVert" wrap="square" lIns="79882" tIns="39941" rIns="79882" bIns="39941" rtlCol="0">
            <a:spAutoFit/>
          </a:bodyPr>
          <a:lstStyle/>
          <a:p>
            <a:r>
              <a:rPr lang="ja-JP" altLang="en-US" sz="1200">
                <a:latin typeface="メイリオ" panose="020B0604030504040204" pitchFamily="50" charset="-128"/>
                <a:ea typeface="メイリオ" panose="020B0604030504040204" pitchFamily="50" charset="-128"/>
              </a:rPr>
              <a:t>政府全体の食育推進業務</a:t>
            </a:r>
          </a:p>
        </p:txBody>
      </p:sp>
      <p:sp>
        <p:nvSpPr>
          <p:cNvPr id="43" name="テキスト ボックス 42"/>
          <p:cNvSpPr txBox="1"/>
          <p:nvPr/>
        </p:nvSpPr>
        <p:spPr>
          <a:xfrm>
            <a:off x="8754619" y="4343780"/>
            <a:ext cx="345990" cy="1964120"/>
          </a:xfrm>
          <a:prstGeom prst="rect">
            <a:avLst/>
          </a:prstGeom>
          <a:noFill/>
        </p:spPr>
        <p:txBody>
          <a:bodyPr vert="eaVert" wrap="square" lIns="79882" tIns="39941" rIns="79882" bIns="39941" rtlCol="0">
            <a:spAutoFit/>
          </a:bodyPr>
          <a:lstStyle/>
          <a:p>
            <a:pPr algn="ctr"/>
            <a:r>
              <a:rPr lang="ja-JP" altLang="en-US" sz="1200">
                <a:latin typeface="メイリオ" panose="020B0604030504040204" pitchFamily="50" charset="-128"/>
                <a:ea typeface="メイリオ" panose="020B0604030504040204" pitchFamily="50" charset="-128"/>
              </a:rPr>
              <a:t>個別の食育推進業務</a:t>
            </a:r>
          </a:p>
        </p:txBody>
      </p:sp>
      <p:sp>
        <p:nvSpPr>
          <p:cNvPr id="44" name="フローチャート: 代替処理 29"/>
          <p:cNvSpPr/>
          <p:nvPr/>
        </p:nvSpPr>
        <p:spPr>
          <a:xfrm>
            <a:off x="712678" y="1279391"/>
            <a:ext cx="7284518" cy="2680280"/>
          </a:xfrm>
          <a:prstGeom prst="flowChartAlternateProcess">
            <a:avLst/>
          </a:prstGeom>
          <a:solidFill>
            <a:srgbClr val="FFDDDD"/>
          </a:solidFill>
          <a:ln w="9525">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lIns="62899" tIns="62899" rIns="31449" bIns="37557" rtlCol="0" anchor="t" anchorCtr="0"/>
          <a:lstStyle/>
          <a:p>
            <a:pPr defTabSz="751122">
              <a:lnSpc>
                <a:spcPts val="1747"/>
              </a:lnSpc>
            </a:pPr>
            <a:endParaRPr lang="en-US" altLang="ja-JP" sz="1569">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○食育推進会議等の運営及び食育関係府省庁の調整</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・食育基本法に基づく食育推進基本計画の作成及び実施の推進</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701937" indent="-701937"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・食育の推進に関する重要事項についての審議及び食育の推進に関する施策の実施の推進</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701937" indent="-701937"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○食育白書の作成　</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○関係者の連携・協働体制の確立</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・全国食育推進ネットワークの運営</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○食育推進全国大会の実施</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・食育活動表彰の実施</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・パンフレットや啓発資料の作成・広報</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フローチャート: 代替処理 31"/>
          <p:cNvSpPr/>
          <p:nvPr/>
        </p:nvSpPr>
        <p:spPr>
          <a:xfrm>
            <a:off x="377210" y="4511897"/>
            <a:ext cx="1908000" cy="1800000"/>
          </a:xfrm>
          <a:prstGeom prst="flowChartAlternateProcess">
            <a:avLst/>
          </a:prstGeom>
          <a:solidFill>
            <a:srgbClr val="CCFF99"/>
          </a:solidFill>
          <a:ln w="9525">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lIns="6289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831"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食料自給率の向上や国産農産物の消費拡大など</a:t>
            </a:r>
          </a:p>
          <a:p>
            <a:pPr algn="ctr" defTabSz="751122"/>
            <a:endParaRPr lang="ja-JP" altLang="en-US" sz="1569" b="1">
              <a:solidFill>
                <a:prstClr val="black"/>
              </a:solidFill>
              <a:latin typeface="HG丸ｺﾞｼｯｸM-PRO" panose="020F0600000000000000" pitchFamily="50" charset="-128"/>
              <a:ea typeface="HG丸ｺﾞｼｯｸM-PRO" panose="020F0600000000000000" pitchFamily="50" charset="-128"/>
            </a:endParaRPr>
          </a:p>
        </p:txBody>
      </p:sp>
      <p:sp>
        <p:nvSpPr>
          <p:cNvPr id="46" name="左右矢印 45"/>
          <p:cNvSpPr/>
          <p:nvPr/>
        </p:nvSpPr>
        <p:spPr>
          <a:xfrm rot="5400000">
            <a:off x="1227877" y="3955806"/>
            <a:ext cx="465623" cy="608457"/>
          </a:xfrm>
          <a:prstGeom prst="leftRightArrow">
            <a:avLst>
              <a:gd name="adj1" fmla="val 45928"/>
              <a:gd name="adj2" fmla="val 37786"/>
            </a:avLst>
          </a:prstGeom>
          <a:solidFill>
            <a:srgbClr val="E4FFAF"/>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7" name="左右矢印 46"/>
          <p:cNvSpPr/>
          <p:nvPr/>
        </p:nvSpPr>
        <p:spPr>
          <a:xfrm rot="5400000">
            <a:off x="3131846" y="3959130"/>
            <a:ext cx="492261" cy="608457"/>
          </a:xfrm>
          <a:prstGeom prst="leftRightArrow">
            <a:avLst>
              <a:gd name="adj1" fmla="val 49999"/>
              <a:gd name="adj2" fmla="val 37786"/>
            </a:avLst>
          </a:prstGeom>
          <a:solidFill>
            <a:srgbClr val="CCFF99"/>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8" name="左右矢印 47"/>
          <p:cNvSpPr/>
          <p:nvPr/>
        </p:nvSpPr>
        <p:spPr>
          <a:xfrm rot="5400000">
            <a:off x="5164932" y="3955805"/>
            <a:ext cx="465622" cy="608457"/>
          </a:xfrm>
          <a:prstGeom prst="leftRightArrow">
            <a:avLst>
              <a:gd name="adj1" fmla="val 54071"/>
              <a:gd name="adj2" fmla="val 37786"/>
            </a:avLst>
          </a:prstGeom>
          <a:solidFill>
            <a:srgbClr val="CCFF99"/>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9" name="左右矢印 48"/>
          <p:cNvSpPr/>
          <p:nvPr/>
        </p:nvSpPr>
        <p:spPr>
          <a:xfrm rot="5400000">
            <a:off x="7196582" y="3954836"/>
            <a:ext cx="457858" cy="608457"/>
          </a:xfrm>
          <a:prstGeom prst="leftRightArrow">
            <a:avLst>
              <a:gd name="adj1" fmla="val 58142"/>
              <a:gd name="adj2" fmla="val 37786"/>
            </a:avLst>
          </a:prstGeom>
          <a:solidFill>
            <a:srgbClr val="CCFF99"/>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0" name="正方形/長方形 39"/>
          <p:cNvSpPr/>
          <p:nvPr/>
        </p:nvSpPr>
        <p:spPr>
          <a:xfrm>
            <a:off x="3647841" y="1360884"/>
            <a:ext cx="1403652" cy="379077"/>
          </a:xfrm>
          <a:prstGeom prst="rect">
            <a:avLst/>
          </a:prstGeom>
        </p:spPr>
        <p:txBody>
          <a:bodyPr wrap="none" lIns="79882" tIns="39941" rIns="79882" bIns="39941">
            <a:spAutoFit/>
          </a:bodyPr>
          <a:lstStyle/>
          <a:p>
            <a:pPr algn="ctr" defTabSz="751122"/>
            <a:r>
              <a:rPr lang="ja-JP" altLang="en-US" sz="193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a:t>
            </a:r>
            <a:endParaRPr lang="en-US" altLang="ja-JP" sz="193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角丸四角形 5">
            <a:extLst>
              <a:ext uri="{FF2B5EF4-FFF2-40B4-BE49-F238E27FC236}">
                <a16:creationId xmlns:a16="http://schemas.microsoft.com/office/drawing/2014/main" id="{C46FE2BA-B047-A6BC-4F7C-7115A2189362}"/>
              </a:ext>
            </a:extLst>
          </p:cNvPr>
          <p:cNvSpPr/>
          <p:nvPr/>
        </p:nvSpPr>
        <p:spPr>
          <a:xfrm>
            <a:off x="0" y="3556"/>
            <a:ext cx="9144000" cy="314283"/>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3" name="スライド番号プレースホルダー 5">
            <a:extLst>
              <a:ext uri="{FF2B5EF4-FFF2-40B4-BE49-F238E27FC236}">
                <a16:creationId xmlns:a16="http://schemas.microsoft.com/office/drawing/2014/main" id="{FDC5B12B-9A08-6050-3D90-50A32711DD6E}"/>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3</a:t>
            </a:fld>
            <a:endParaRPr kumimoji="1" lang="ja-JP" altLang="en-US"/>
          </a:p>
        </p:txBody>
      </p:sp>
    </p:spTree>
    <p:extLst>
      <p:ext uri="{BB962C8B-B14F-4D97-AF65-F5344CB8AC3E}">
        <p14:creationId xmlns:p14="http://schemas.microsoft.com/office/powerpoint/2010/main" val="1217518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4371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9997" y="893439"/>
            <a:ext cx="6658410" cy="1771839"/>
          </a:xfrm>
          <a:prstGeom prst="rect">
            <a:avLst/>
          </a:prstGeom>
          <a:noFill/>
          <a:ln>
            <a:noFill/>
          </a:ln>
        </p:spPr>
        <p:txBody>
          <a:bodyPr wrap="square" lIns="288000" tIns="0" rIns="180000" bIns="0" anchor="t" anchorCtr="0">
            <a:noAutofit/>
          </a:bodyPr>
          <a:lstStyle/>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食育の推進は、</a:t>
            </a:r>
            <a:r>
              <a:rPr lang="ja-JP" altLang="en-US" sz="1300" u="sng">
                <a:latin typeface="メイリオ" panose="020B0604030504040204" pitchFamily="50" charset="-128"/>
                <a:ea typeface="メイリオ" panose="020B0604030504040204" pitchFamily="50" charset="-128"/>
              </a:rPr>
              <a:t>国民の食生活が自然の恩恵の上に成り立ち、食に関する人々の様々な行動に支えられていることへの感謝の念や理解を深めることにつながる。</a:t>
            </a:r>
            <a:endParaRPr lang="en-US" altLang="ja-JP" sz="1300" u="sng">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u="sng">
                <a:latin typeface="メイリオ" panose="020B0604030504040204" pitchFamily="50" charset="-128"/>
                <a:ea typeface="メイリオ" panose="020B0604030504040204" pitchFamily="50" charset="-128"/>
              </a:rPr>
              <a:t>食料安全保障上のリスクが高まっている中、できるだけ多くの国民が、我が国の食料・農林水産業・農山漁村の持つ役割や食料自給率向上の意義を理解する機会を持ち、自らの課題として将来を考え、それぞれが主体的に支え合う行動を引き出していくことが重要。</a:t>
            </a:r>
            <a:endParaRPr lang="en-US" altLang="ja-JP" sz="1300" u="sng">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政府は、第４次食育推進基本計画に基づき、「食に関する感謝の念と理解」や「食料自給率の向上への貢献」を促すため、</a:t>
            </a:r>
            <a:r>
              <a:rPr lang="ja-JP" altLang="en-US" sz="1300" u="sng">
                <a:latin typeface="メイリオ" panose="020B0604030504040204" pitchFamily="50" charset="-128"/>
                <a:ea typeface="メイリオ" panose="020B0604030504040204" pitchFamily="50" charset="-128"/>
              </a:rPr>
              <a:t>様々な体験活動や適切な情報発信を通じて、自然に生産者等に対する感謝の念や理解が深まっていくよう配慮した施策等を推進。</a:t>
            </a:r>
            <a:endParaRPr lang="en-US" altLang="ja-JP" sz="1300" u="sng">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19994" y="3653860"/>
            <a:ext cx="7299323" cy="1856039"/>
          </a:xfrm>
          <a:prstGeom prst="rect">
            <a:avLst/>
          </a:prstGeom>
          <a:noFill/>
          <a:ln>
            <a:noFill/>
          </a:ln>
        </p:spPr>
        <p:txBody>
          <a:bodyPr wrap="square" lIns="288000" tIns="0" rIns="108000" bIns="0" anchor="t" anchorCtr="0">
            <a:noAutofit/>
          </a:bodyPr>
          <a:lstStyle/>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気候変動等による世界的な食料生産の不安定化や、世界的な食料需要の拡大に伴う調達競争の激化等に、ウクライナ情勢の緊迫化等により、供給が不安定化し、</a:t>
            </a:r>
            <a:r>
              <a:rPr lang="ja-JP" altLang="en-US" sz="1300" u="sng">
                <a:latin typeface="メイリオ" panose="020B0604030504040204" pitchFamily="50" charset="-128"/>
                <a:ea typeface="メイリオ" panose="020B0604030504040204" pitchFamily="50" charset="-128"/>
              </a:rPr>
              <a:t>食料安全保障の強化が国家の喫緊かつ最重要課題。</a:t>
            </a:r>
            <a:endParaRPr lang="en-US" altLang="ja-JP" sz="1300" u="sng">
              <a:latin typeface="メイリオ" panose="020B0604030504040204" pitchFamily="50" charset="-128"/>
              <a:ea typeface="メイリオ" panose="020B0604030504040204" pitchFamily="50" charset="-128"/>
            </a:endParaRPr>
          </a:p>
          <a:p>
            <a:pPr marL="285115" indent="-285115" algn="just">
              <a:lnSpc>
                <a:spcPts val="1800"/>
              </a:lnSpc>
              <a:spcAft>
                <a:spcPts val="600"/>
              </a:spcAft>
              <a:buFont typeface="Wingdings" panose="05000000000000000000" pitchFamily="2" charset="2"/>
              <a:buChar char="Ø"/>
            </a:pPr>
            <a:r>
              <a:rPr lang="en-US" altLang="ja-JP" sz="1300">
                <a:latin typeface="メイリオ"/>
                <a:ea typeface="メイリオ"/>
              </a:rPr>
              <a:t>2022</a:t>
            </a:r>
            <a:r>
              <a:rPr lang="ja-JP" altLang="en-US" sz="1300">
                <a:latin typeface="メイリオ"/>
                <a:ea typeface="メイリオ"/>
              </a:rPr>
              <a:t>年</a:t>
            </a:r>
            <a:r>
              <a:rPr lang="en-US" altLang="ja-JP" sz="1300">
                <a:latin typeface="メイリオ"/>
                <a:ea typeface="メイリオ"/>
              </a:rPr>
              <a:t>12</a:t>
            </a:r>
            <a:r>
              <a:rPr lang="ja-JP" altLang="en-US" sz="1300">
                <a:latin typeface="メイリオ"/>
                <a:ea typeface="メイリオ"/>
              </a:rPr>
              <a:t>月に「食料安定供給・農林水産業基盤強化本部」（本部長・内閣総理大臣）において、</a:t>
            </a:r>
            <a:r>
              <a:rPr lang="ja-JP" altLang="en-US" sz="1300" u="sng">
                <a:latin typeface="メイリオ"/>
                <a:ea typeface="メイリオ"/>
              </a:rPr>
              <a:t>「食料安全保障強化政策大綱」を決定し、継続的に講ずべき食料安全保障の強化のために必要な対策とその目標を明らかに。</a:t>
            </a:r>
            <a:endParaRPr lang="en-US" altLang="ja-JP" sz="1300" u="sng">
              <a:latin typeface="メイリオ"/>
              <a:ea typeface="メイリオ"/>
            </a:endParaRPr>
          </a:p>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食料安全保障は国民一人一人に関わる問題であり、その強化には、</a:t>
            </a:r>
            <a:r>
              <a:rPr lang="ja-JP" altLang="en-US" sz="1300" u="sng">
                <a:latin typeface="メイリオ" panose="020B0604030504040204" pitchFamily="50" charset="-128"/>
                <a:ea typeface="メイリオ" panose="020B0604030504040204" pitchFamily="50" charset="-128"/>
              </a:rPr>
              <a:t>食料・農林水産業・農山漁村への国民の理解や、国産農林水産物の積極的な選択を促す消費面の取組が重要。</a:t>
            </a:r>
            <a:endParaRPr lang="en-US" altLang="ja-JP" sz="1300" u="sng">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24">
            <a:extLst>
              <a:ext uri="{FF2B5EF4-FFF2-40B4-BE49-F238E27FC236}">
                <a16:creationId xmlns:a16="http://schemas.microsoft.com/office/drawing/2014/main" id="{23015610-CB53-F9FD-6BB4-A94A38D74345}"/>
              </a:ext>
            </a:extLst>
          </p:cNvPr>
          <p:cNvSpPr txBox="1">
            <a:spLocks noChangeArrowheads="1"/>
          </p:cNvSpPr>
          <p:nvPr/>
        </p:nvSpPr>
        <p:spPr bwMode="auto">
          <a:xfrm>
            <a:off x="0" y="623910"/>
            <a:ext cx="6539345" cy="304560"/>
          </a:xfrm>
          <a:prstGeom prst="rect">
            <a:avLst/>
          </a:prstGeom>
          <a:noFill/>
          <a:ln>
            <a:noFill/>
          </a:ln>
        </p:spPr>
        <p:txBody>
          <a:bodyPr wrap="square" lIns="288000" tIns="0" rIns="288000" bIns="0" anchor="t" anchorCtr="0">
            <a:noAutofit/>
          </a:bodyPr>
          <a:lstStyle/>
          <a:p>
            <a:pPr algn="just">
              <a:lnSpc>
                <a:spcPts val="2300"/>
              </a:lnSpc>
              <a:spcAft>
                <a:spcPts val="600"/>
              </a:spcAft>
            </a:pPr>
            <a:r>
              <a:rPr lang="ja-JP" altLang="en-US" sz="1600" b="1">
                <a:latin typeface="メイリオ" panose="020B0604030504040204" pitchFamily="50" charset="-128"/>
                <a:ea typeface="メイリオ" panose="020B0604030504040204" pitchFamily="50" charset="-128"/>
              </a:rPr>
              <a:t>１．我が国の食料安全保障と食育の推進</a:t>
            </a:r>
            <a:endParaRPr lang="en-US" altLang="ja-JP" sz="1600" b="1">
              <a:latin typeface="メイリオ" panose="020B0604030504040204" pitchFamily="50" charset="-128"/>
              <a:ea typeface="メイリオ" panose="020B0604030504040204" pitchFamily="50" charset="-128"/>
            </a:endParaRPr>
          </a:p>
          <a:p>
            <a:pPr algn="just">
              <a:lnSpc>
                <a:spcPts val="2300"/>
              </a:lnSpc>
              <a:spcAft>
                <a:spcPts val="600"/>
              </a:spcAft>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24">
            <a:extLst>
              <a:ext uri="{FF2B5EF4-FFF2-40B4-BE49-F238E27FC236}">
                <a16:creationId xmlns:a16="http://schemas.microsoft.com/office/drawing/2014/main" id="{4C931092-A8A5-E161-850A-71D72512FEF6}"/>
              </a:ext>
            </a:extLst>
          </p:cNvPr>
          <p:cNvSpPr txBox="1">
            <a:spLocks noChangeArrowheads="1"/>
          </p:cNvSpPr>
          <p:nvPr/>
        </p:nvSpPr>
        <p:spPr bwMode="auto">
          <a:xfrm>
            <a:off x="0" y="3376087"/>
            <a:ext cx="9144000" cy="365127"/>
          </a:xfrm>
          <a:prstGeom prst="rect">
            <a:avLst/>
          </a:prstGeom>
          <a:noFill/>
          <a:ln>
            <a:noFill/>
          </a:ln>
        </p:spPr>
        <p:txBody>
          <a:bodyPr wrap="square" lIns="180000" tIns="0" rIns="180000" bIns="0" anchor="t" anchorCtr="0">
            <a:noAutofit/>
          </a:bodyPr>
          <a:lstStyle/>
          <a:p>
            <a:pPr algn="just">
              <a:lnSpc>
                <a:spcPts val="2300"/>
              </a:lnSpc>
              <a:spcAft>
                <a:spcPts val="600"/>
              </a:spcAft>
            </a:pPr>
            <a:r>
              <a:rPr lang="ja-JP" altLang="en-US" sz="1600" b="1">
                <a:latin typeface="メイリオ" panose="020B0604030504040204" pitchFamily="50" charset="-128"/>
                <a:ea typeface="メイリオ" panose="020B0604030504040204" pitchFamily="50" charset="-128"/>
              </a:rPr>
              <a:t>２．我が国の食料安全保障をめぐる状況／国民理解の醸成と国産農林水産物の積極的な選択等</a:t>
            </a:r>
          </a:p>
          <a:p>
            <a:pPr algn="just">
              <a:lnSpc>
                <a:spcPts val="2300"/>
              </a:lnSpc>
              <a:spcAft>
                <a:spcPts val="600"/>
              </a:spcAft>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descr="会議のまとめを行う岸田総理１">
            <a:extLst>
              <a:ext uri="{FF2B5EF4-FFF2-40B4-BE49-F238E27FC236}">
                <a16:creationId xmlns:a16="http://schemas.microsoft.com/office/drawing/2014/main" id="{8D5C4C5E-4437-026E-2496-BE97EEDD20D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55388" y="3679824"/>
            <a:ext cx="1502928" cy="968293"/>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24">
            <a:extLst>
              <a:ext uri="{FF2B5EF4-FFF2-40B4-BE49-F238E27FC236}">
                <a16:creationId xmlns:a16="http://schemas.microsoft.com/office/drawing/2014/main" id="{DF66DCDA-7286-0041-A229-B775274D6530}"/>
              </a:ext>
            </a:extLst>
          </p:cNvPr>
          <p:cNvSpPr txBox="1">
            <a:spLocks noChangeArrowheads="1"/>
          </p:cNvSpPr>
          <p:nvPr/>
        </p:nvSpPr>
        <p:spPr bwMode="auto">
          <a:xfrm>
            <a:off x="19994" y="5376435"/>
            <a:ext cx="9354825" cy="1481565"/>
          </a:xfrm>
          <a:prstGeom prst="rect">
            <a:avLst/>
          </a:prstGeom>
          <a:noFill/>
          <a:ln>
            <a:noFill/>
          </a:ln>
        </p:spPr>
        <p:txBody>
          <a:bodyPr wrap="square" lIns="288000" tIns="0" rIns="288000" bIns="0" anchor="t" anchorCtr="0">
            <a:noAutofit/>
          </a:bodyPr>
          <a:lstStyle/>
          <a:p>
            <a:pPr algn="just">
              <a:lnSpc>
                <a:spcPts val="1800"/>
              </a:lnSpc>
              <a:spcAft>
                <a:spcPts val="600"/>
              </a:spcAft>
            </a:pPr>
            <a:endParaRPr lang="en-US" altLang="ja-JP" sz="1300" u="sng" dirty="0">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「ニッポンフードシフト」等を通じて行動変容を促すとともに、「</a:t>
            </a:r>
            <a:r>
              <a:rPr lang="en-US" altLang="ja-JP" sz="1300" dirty="0">
                <a:latin typeface="メイリオ" panose="020B0604030504040204" pitchFamily="50" charset="-128"/>
                <a:ea typeface="メイリオ" panose="020B0604030504040204" pitchFamily="50" charset="-128"/>
              </a:rPr>
              <a:t>BUZZMAFF</a:t>
            </a:r>
            <a:r>
              <a:rPr lang="ja-JP" altLang="en-US" sz="1300" dirty="0">
                <a:latin typeface="メイリオ" panose="020B0604030504040204" pitchFamily="50" charset="-128"/>
                <a:ea typeface="メイリオ" panose="020B0604030504040204" pitchFamily="50" charset="-128"/>
              </a:rPr>
              <a:t>」等により</a:t>
            </a:r>
            <a:r>
              <a:rPr lang="en-US" altLang="ja-JP" sz="1300" dirty="0">
                <a:latin typeface="メイリオ" panose="020B0604030504040204" pitchFamily="50" charset="-128"/>
                <a:ea typeface="メイリオ" panose="020B0604030504040204" pitchFamily="50" charset="-128"/>
              </a:rPr>
              <a:t>SNS</a:t>
            </a:r>
            <a:r>
              <a:rPr lang="ja-JP" altLang="en-US" sz="1300" dirty="0">
                <a:latin typeface="メイリオ" panose="020B0604030504040204" pitchFamily="50" charset="-128"/>
                <a:ea typeface="メイリオ" panose="020B0604030504040204" pitchFamily="50" charset="-128"/>
              </a:rPr>
              <a:t>を通じて情報発信。</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u="sng" dirty="0">
                <a:latin typeface="メイリオ" panose="020B0604030504040204" pitchFamily="50" charset="-128"/>
                <a:ea typeface="メイリオ" panose="020B0604030504040204" pitchFamily="50" charset="-128"/>
              </a:rPr>
              <a:t>我が国の未来を担う子供への食育の推進も重要</a:t>
            </a:r>
            <a:r>
              <a:rPr lang="ja-JP" altLang="en-US" sz="1300" dirty="0">
                <a:latin typeface="メイリオ" panose="020B0604030504040204" pitchFamily="50" charset="-128"/>
                <a:ea typeface="メイリオ" panose="020B0604030504040204" pitchFamily="50" charset="-128"/>
              </a:rPr>
              <a:t>。学校給食では、地場産物を使用し、</a:t>
            </a:r>
            <a:r>
              <a:rPr lang="ja-JP" altLang="en-US" sz="1300" u="sng" dirty="0">
                <a:latin typeface="メイリオ" panose="020B0604030504040204" pitchFamily="50" charset="-128"/>
                <a:ea typeface="メイリオ" panose="020B0604030504040204" pitchFamily="50" charset="-128"/>
              </a:rPr>
              <a:t>生産者の努力や食に関する感謝の念を育む</a:t>
            </a:r>
            <a:r>
              <a:rPr lang="ja-JP" altLang="en-US" sz="1300" dirty="0">
                <a:latin typeface="メイリオ" panose="020B0604030504040204" pitchFamily="50" charset="-128"/>
                <a:ea typeface="メイリオ" panose="020B0604030504040204" pitchFamily="50" charset="-128"/>
              </a:rPr>
              <a:t>。第</a:t>
            </a:r>
            <a:r>
              <a:rPr lang="en-US" altLang="ja-JP" sz="1300" dirty="0">
                <a:latin typeface="メイリオ" panose="020B0604030504040204" pitchFamily="50" charset="-128"/>
                <a:ea typeface="メイリオ" panose="020B0604030504040204" pitchFamily="50" charset="-128"/>
              </a:rPr>
              <a:t>4</a:t>
            </a:r>
            <a:r>
              <a:rPr lang="ja-JP" altLang="en-US" sz="1300" dirty="0">
                <a:latin typeface="メイリオ" panose="020B0604030504040204" pitchFamily="50" charset="-128"/>
                <a:ea typeface="メイリオ" panose="020B0604030504040204" pitchFamily="50" charset="-128"/>
              </a:rPr>
              <a:t>次食育推進基本計画において、「学校給食における地場産物・国産食材を使用する割合」を維持・向上させることを目標として定め、学校や地域において取組を積極的に推進。</a:t>
            </a:r>
            <a:endParaRPr lang="en-US" altLang="ja-JP" sz="1300" dirty="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Text Box 4">
            <a:extLst>
              <a:ext uri="{FF2B5EF4-FFF2-40B4-BE49-F238E27FC236}">
                <a16:creationId xmlns:a16="http://schemas.microsoft.com/office/drawing/2014/main" id="{623B297F-B749-F923-0511-F868575B3DD7}"/>
              </a:ext>
            </a:extLst>
          </p:cNvPr>
          <p:cNvSpPr txBox="1">
            <a:spLocks noChangeArrowheads="1"/>
          </p:cNvSpPr>
          <p:nvPr/>
        </p:nvSpPr>
        <p:spPr bwMode="auto">
          <a:xfrm>
            <a:off x="7455468" y="4709876"/>
            <a:ext cx="1613656" cy="82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spAutoFit/>
          </a:bodyPr>
          <a:lstStyle/>
          <a:p>
            <a:pPr>
              <a:lnSpc>
                <a:spcPts val="1300"/>
              </a:lnSpc>
            </a:pP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食料安定供給・農林水産業基盤強化本部</a:t>
            </a:r>
          </a:p>
          <a:p>
            <a:pPr>
              <a:lnSpc>
                <a:spcPts val="1300"/>
              </a:lnSpc>
            </a:pP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第</a:t>
            </a:r>
            <a:r>
              <a:rPr lang="en-US" sz="900" kern="100" spc="-30">
                <a:effectLst/>
                <a:latin typeface="メイリオ" panose="020B0604030504040204" pitchFamily="50" charset="-128"/>
                <a:ea typeface="メイリオ" panose="020B0604030504040204" pitchFamily="50" charset="-128"/>
                <a:cs typeface="Times New Roman" panose="02020603050405020304" pitchFamily="18" charset="0"/>
              </a:rPr>
              <a:t>1</a:t>
            </a: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回会合のまとめを行う内閣総理大臣</a:t>
            </a:r>
            <a:endParaRPr lang="en-US" altLang="ja-JP" sz="900" kern="100" spc="-30">
              <a:effectLst/>
              <a:latin typeface="メイリオ" panose="020B0604030504040204" pitchFamily="50" charset="-128"/>
              <a:ea typeface="メイリオ" panose="020B0604030504040204" pitchFamily="50" charset="-128"/>
              <a:cs typeface="Times New Roman" panose="02020603050405020304" pitchFamily="18" charset="0"/>
            </a:endParaRPr>
          </a:p>
          <a:p>
            <a:pPr>
              <a:lnSpc>
                <a:spcPts val="1300"/>
              </a:lnSpc>
            </a:pP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資料：</a:t>
            </a:r>
            <a:r>
              <a:rPr lang="ja-JP" altLang="en-US" sz="900" kern="100" spc="-30">
                <a:latin typeface="メイリオ" panose="020B0604030504040204" pitchFamily="50" charset="-128"/>
                <a:ea typeface="メイリオ" panose="020B0604030504040204" pitchFamily="50" charset="-128"/>
                <a:cs typeface="Times New Roman" panose="02020603050405020304" pitchFamily="18" charset="0"/>
              </a:rPr>
              <a:t>首相官邸ホームページ</a:t>
            </a:r>
            <a:endPar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72A01288-5EC5-2540-8901-DB3DF238D37F}"/>
              </a:ext>
            </a:extLst>
          </p:cNvPr>
          <p:cNvSpPr txBox="1"/>
          <p:nvPr/>
        </p:nvSpPr>
        <p:spPr>
          <a:xfrm>
            <a:off x="5477522" y="5610577"/>
            <a:ext cx="968943" cy="200055"/>
          </a:xfrm>
          <a:prstGeom prst="rect">
            <a:avLst/>
          </a:prstGeom>
          <a:noFill/>
        </p:spPr>
        <p:txBody>
          <a:bodyPr wrap="square" rtlCol="0">
            <a:spAutoFit/>
          </a:bodyPr>
          <a:lstStyle/>
          <a:p>
            <a:pPr algn="dist"/>
            <a:r>
              <a:rPr kumimoji="1" lang="ja-JP" altLang="en-US" sz="700">
                <a:latin typeface="メイリオ" panose="020B0604030504040204" pitchFamily="50" charset="-128"/>
                <a:ea typeface="メイリオ" panose="020B0604030504040204" pitchFamily="50" charset="-128"/>
              </a:rPr>
              <a:t>ばずまふ</a:t>
            </a:r>
          </a:p>
        </p:txBody>
      </p:sp>
      <p:pic>
        <p:nvPicPr>
          <p:cNvPr id="15" name="図 14">
            <a:extLst>
              <a:ext uri="{FF2B5EF4-FFF2-40B4-BE49-F238E27FC236}">
                <a16:creationId xmlns:a16="http://schemas.microsoft.com/office/drawing/2014/main" id="{F6C2003D-7A2F-4A3C-303E-B64F0D43FD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11506" y="867130"/>
            <a:ext cx="2314140" cy="2194533"/>
          </a:xfrm>
          <a:prstGeom prst="rect">
            <a:avLst/>
          </a:prstGeom>
        </p:spPr>
      </p:pic>
      <p:sp>
        <p:nvSpPr>
          <p:cNvPr id="18" name="テキスト ボックス 17">
            <a:extLst>
              <a:ext uri="{FF2B5EF4-FFF2-40B4-BE49-F238E27FC236}">
                <a16:creationId xmlns:a16="http://schemas.microsoft.com/office/drawing/2014/main" id="{A3C18D92-D066-D9CC-031E-1BA384E18EEC}"/>
              </a:ext>
            </a:extLst>
          </p:cNvPr>
          <p:cNvSpPr txBox="1"/>
          <p:nvPr/>
        </p:nvSpPr>
        <p:spPr>
          <a:xfrm>
            <a:off x="19994" y="-21002"/>
            <a:ext cx="6366238" cy="923330"/>
          </a:xfrm>
          <a:prstGeom prst="rect">
            <a:avLst/>
          </a:prstGeom>
          <a:noFill/>
        </p:spPr>
        <p:txBody>
          <a:bodyPr wrap="square" rtlCol="0">
            <a:spAutoFit/>
          </a:bodyPr>
          <a:lstStyle/>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第１部　食育推進施策をめぐる状況</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　我が国の食料安全保障と食育の推進</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a:p>
        </p:txBody>
      </p:sp>
      <p:sp>
        <p:nvSpPr>
          <p:cNvPr id="3" name="スライド番号プレースホルダー 5">
            <a:extLst>
              <a:ext uri="{FF2B5EF4-FFF2-40B4-BE49-F238E27FC236}">
                <a16:creationId xmlns:a16="http://schemas.microsoft.com/office/drawing/2014/main" id="{C1258960-54E7-5614-8D66-DF649839F5AE}"/>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4</a:t>
            </a:fld>
            <a:endParaRPr kumimoji="1" lang="ja-JP" altLang="en-US"/>
          </a:p>
        </p:txBody>
      </p:sp>
    </p:spTree>
    <p:extLst>
      <p:ext uri="{BB962C8B-B14F-4D97-AF65-F5344CB8AC3E}">
        <p14:creationId xmlns:p14="http://schemas.microsoft.com/office/powerpoint/2010/main" val="25208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我が国の食料安全保障と食育の推進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36">
            <a:extLst>
              <a:ext uri="{FF2B5EF4-FFF2-40B4-BE49-F238E27FC236}">
                <a16:creationId xmlns:a16="http://schemas.microsoft.com/office/drawing/2014/main" id="{40EB6DC7-01E2-6EBB-AF31-76B3EC384B3B}"/>
              </a:ext>
            </a:extLst>
          </p:cNvPr>
          <p:cNvSpPr/>
          <p:nvPr/>
        </p:nvSpPr>
        <p:spPr>
          <a:xfrm>
            <a:off x="45405" y="488789"/>
            <a:ext cx="9036000" cy="1445008"/>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DD1FEAFF-BAED-82F7-31F9-1509A7F4D362}"/>
              </a:ext>
            </a:extLst>
          </p:cNvPr>
          <p:cNvSpPr/>
          <p:nvPr/>
        </p:nvSpPr>
        <p:spPr>
          <a:xfrm>
            <a:off x="163494" y="565590"/>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4" name="テキスト ボックス 13">
            <a:extLst>
              <a:ext uri="{FF2B5EF4-FFF2-40B4-BE49-F238E27FC236}">
                <a16:creationId xmlns:a16="http://schemas.microsoft.com/office/drawing/2014/main" id="{C4314EAA-7C63-C018-686C-51693860E814}"/>
              </a:ext>
            </a:extLst>
          </p:cNvPr>
          <p:cNvSpPr txBox="1"/>
          <p:nvPr/>
        </p:nvSpPr>
        <p:spPr>
          <a:xfrm>
            <a:off x="743813" y="488945"/>
            <a:ext cx="7146297" cy="355610"/>
          </a:xfrm>
          <a:prstGeom prst="rect">
            <a:avLst/>
          </a:prstGeom>
          <a:noFill/>
        </p:spPr>
        <p:txBody>
          <a:bodyPr wrap="square">
            <a:spAutoFit/>
          </a:bodyPr>
          <a:lstStyle/>
          <a:p>
            <a:pPr algn="just">
              <a:lnSpc>
                <a:spcPts val="2400"/>
              </a:lnSpc>
            </a:pPr>
            <a:r>
              <a:rPr lang="en-US"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グループによる「国消国産」の推進</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3C67722E-7072-103A-7F84-E1BF263500D8}"/>
              </a:ext>
            </a:extLst>
          </p:cNvPr>
          <p:cNvSpPr txBox="1"/>
          <p:nvPr/>
        </p:nvSpPr>
        <p:spPr>
          <a:xfrm>
            <a:off x="3179688" y="571109"/>
            <a:ext cx="4235308" cy="246221"/>
          </a:xfrm>
          <a:prstGeom prst="rect">
            <a:avLst/>
          </a:prstGeom>
          <a:noFill/>
        </p:spPr>
        <p:txBody>
          <a:bodyPr wrap="square">
            <a:spAutoFit/>
          </a:bodyPr>
          <a:lstStyle/>
          <a:p>
            <a:pPr marR="71753" algn="r"/>
            <a:r>
              <a:rPr lang="zh-TW"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全国農業協同組合中央会（</a:t>
            </a:r>
            <a:r>
              <a:rPr lang="en-US" altLang="zh-TW"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zh-TW"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全中）（東京都）</a:t>
            </a:r>
            <a:endPar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24">
            <a:extLst>
              <a:ext uri="{FF2B5EF4-FFF2-40B4-BE49-F238E27FC236}">
                <a16:creationId xmlns:a16="http://schemas.microsoft.com/office/drawing/2014/main" id="{E12996BA-8710-F722-CB30-0E5F4DC53E03}"/>
              </a:ext>
            </a:extLst>
          </p:cNvPr>
          <p:cNvSpPr txBox="1">
            <a:spLocks noChangeArrowheads="1"/>
          </p:cNvSpPr>
          <p:nvPr/>
        </p:nvSpPr>
        <p:spPr bwMode="auto">
          <a:xfrm>
            <a:off x="0" y="889996"/>
            <a:ext cx="7370064" cy="9503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グループでは、国民が必要とし消費する食料は、できるだけその国で生産する「国消（こくしょう）国産（こくさん）」を独自のメッセージとして位置付け。</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「国消国産」の実践を通じた、消費者の行動変容を目指し、様々な取組を行っている。今後の消費を担う</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Z</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世代等を対象に、食と日本の農業の大切さ等を身近に感じてもらうイベントを開催。</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ja-JP" altLang="ja-JP" kern="10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19" name="角丸四角形 36">
            <a:extLst>
              <a:ext uri="{FF2B5EF4-FFF2-40B4-BE49-F238E27FC236}">
                <a16:creationId xmlns:a16="http://schemas.microsoft.com/office/drawing/2014/main" id="{B356F7E1-8DB6-07B0-18D6-2A14AA64C52F}"/>
              </a:ext>
            </a:extLst>
          </p:cNvPr>
          <p:cNvSpPr/>
          <p:nvPr/>
        </p:nvSpPr>
        <p:spPr>
          <a:xfrm>
            <a:off x="45405" y="1994292"/>
            <a:ext cx="9036000" cy="1522443"/>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7EC0FCA3-7D6F-46E8-8CAB-954C7EA53A7A}"/>
              </a:ext>
            </a:extLst>
          </p:cNvPr>
          <p:cNvSpPr/>
          <p:nvPr/>
        </p:nvSpPr>
        <p:spPr>
          <a:xfrm>
            <a:off x="163494" y="2062245"/>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1" name="テキスト ボックス 20">
            <a:extLst>
              <a:ext uri="{FF2B5EF4-FFF2-40B4-BE49-F238E27FC236}">
                <a16:creationId xmlns:a16="http://schemas.microsoft.com/office/drawing/2014/main" id="{D873B49A-F214-11AB-C5E0-E1912387FCE0}"/>
              </a:ext>
            </a:extLst>
          </p:cNvPr>
          <p:cNvSpPr txBox="1"/>
          <p:nvPr/>
        </p:nvSpPr>
        <p:spPr>
          <a:xfrm>
            <a:off x="743813" y="1992249"/>
            <a:ext cx="7146297" cy="355610"/>
          </a:xfrm>
          <a:prstGeom prst="rect">
            <a:avLst/>
          </a:prstGeom>
          <a:noFill/>
        </p:spPr>
        <p:txBody>
          <a:bodyPr wrap="square">
            <a:spAutoFit/>
          </a:bodyPr>
          <a:lstStyle/>
          <a:p>
            <a:pPr algn="just">
              <a:lnSpc>
                <a:spcPts val="2400"/>
              </a:lnSpc>
            </a:pPr>
            <a:r>
              <a:rPr lang="en-US"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バンクによる小学生向けの食農教育教材の寄贈</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2" name="テキスト ボックス 24">
            <a:extLst>
              <a:ext uri="{FF2B5EF4-FFF2-40B4-BE49-F238E27FC236}">
                <a16:creationId xmlns:a16="http://schemas.microsoft.com/office/drawing/2014/main" id="{4A483BFF-FA7E-F5CF-3163-B8D40D22566E}"/>
              </a:ext>
            </a:extLst>
          </p:cNvPr>
          <p:cNvSpPr txBox="1">
            <a:spLocks noChangeArrowheads="1"/>
          </p:cNvSpPr>
          <p:nvPr/>
        </p:nvSpPr>
        <p:spPr bwMode="auto">
          <a:xfrm>
            <a:off x="0" y="2420525"/>
            <a:ext cx="7296912" cy="9503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バンクでは、食農教育応援事業の一環として、小学校高学年を対象とした補助教材を作成し、小学校に寄贈する活動を実施。</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私たちの生活を維持するために必要な「食」とこれを生み出す農業、環境と農業の関わり、安定した食の供給のための流通や農産物価格の決め方等について総合的に学習することで、児童・生徒は農業に対する理解を多面的に広げていくことを目指す。</a:t>
            </a:r>
            <a:endParaRPr lang="ja-JP" altLang="ja-JP" kern="10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76E01EE8-EDD1-4BCC-A2AD-3B890F2E4AC0}"/>
              </a:ext>
            </a:extLst>
          </p:cNvPr>
          <p:cNvSpPr txBox="1"/>
          <p:nvPr/>
        </p:nvSpPr>
        <p:spPr>
          <a:xfrm>
            <a:off x="5184661" y="2053928"/>
            <a:ext cx="2112251" cy="246221"/>
          </a:xfrm>
          <a:prstGeom prst="rect">
            <a:avLst/>
          </a:prstGeom>
          <a:noFill/>
        </p:spPr>
        <p:txBody>
          <a:bodyPr wrap="square">
            <a:spAutoFit/>
          </a:bodyPr>
          <a:lstStyle/>
          <a:p>
            <a:pPr marR="71753" algn="r"/>
            <a:r>
              <a:rPr lang="en-US"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バンク（東京都）</a:t>
            </a:r>
            <a:endPar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6" name="角丸四角形 36">
            <a:extLst>
              <a:ext uri="{FF2B5EF4-FFF2-40B4-BE49-F238E27FC236}">
                <a16:creationId xmlns:a16="http://schemas.microsoft.com/office/drawing/2014/main" id="{D3EF785F-53CD-FB3B-875E-BF0128B6F406}"/>
              </a:ext>
            </a:extLst>
          </p:cNvPr>
          <p:cNvSpPr/>
          <p:nvPr/>
        </p:nvSpPr>
        <p:spPr>
          <a:xfrm>
            <a:off x="45405" y="3577228"/>
            <a:ext cx="9036000" cy="1234579"/>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正方形/長方形 26">
            <a:extLst>
              <a:ext uri="{FF2B5EF4-FFF2-40B4-BE49-F238E27FC236}">
                <a16:creationId xmlns:a16="http://schemas.microsoft.com/office/drawing/2014/main" id="{BEFC0FDA-21D6-71ED-9138-34250FECA289}"/>
              </a:ext>
            </a:extLst>
          </p:cNvPr>
          <p:cNvSpPr/>
          <p:nvPr/>
        </p:nvSpPr>
        <p:spPr>
          <a:xfrm>
            <a:off x="163494" y="3644142"/>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8" name="テキスト ボックス 27">
            <a:extLst>
              <a:ext uri="{FF2B5EF4-FFF2-40B4-BE49-F238E27FC236}">
                <a16:creationId xmlns:a16="http://schemas.microsoft.com/office/drawing/2014/main" id="{B198E417-9862-C158-36A2-09920C476C83}"/>
              </a:ext>
            </a:extLst>
          </p:cNvPr>
          <p:cNvSpPr txBox="1"/>
          <p:nvPr/>
        </p:nvSpPr>
        <p:spPr>
          <a:xfrm>
            <a:off x="743811" y="3615092"/>
            <a:ext cx="7146297" cy="355610"/>
          </a:xfrm>
          <a:prstGeom prst="rect">
            <a:avLst/>
          </a:prstGeom>
          <a:noFill/>
        </p:spPr>
        <p:txBody>
          <a:bodyPr wrap="square">
            <a:spAutoFit/>
          </a:bodyPr>
          <a:lstStyle/>
          <a:p>
            <a:pPr algn="just">
              <a:lnSpc>
                <a:spcPts val="2400"/>
              </a:lnSpc>
            </a:pP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小学校における食農教育の取組</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E734B3D9-B64F-6AF0-E345-F22F17D52EE9}"/>
              </a:ext>
            </a:extLst>
          </p:cNvPr>
          <p:cNvSpPr txBox="1"/>
          <p:nvPr/>
        </p:nvSpPr>
        <p:spPr>
          <a:xfrm>
            <a:off x="4964254" y="3659962"/>
            <a:ext cx="2112251" cy="246221"/>
          </a:xfrm>
          <a:prstGeom prst="rect">
            <a:avLst/>
          </a:prstGeom>
          <a:noFill/>
        </p:spPr>
        <p:txBody>
          <a:bodyPr wrap="square">
            <a:spAutoFit/>
          </a:bodyPr>
          <a:lstStyle/>
          <a:p>
            <a:pPr marR="71753" algn="r"/>
            <a:r>
              <a:rPr lang="ja-JP"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福島県喜多方市</a:t>
            </a:r>
            <a:endPar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0" name="テキスト ボックス 24">
            <a:extLst>
              <a:ext uri="{FF2B5EF4-FFF2-40B4-BE49-F238E27FC236}">
                <a16:creationId xmlns:a16="http://schemas.microsoft.com/office/drawing/2014/main" id="{6F0312C8-2523-5FF8-5698-AF996AF20DE4}"/>
              </a:ext>
            </a:extLst>
          </p:cNvPr>
          <p:cNvSpPr txBox="1">
            <a:spLocks noChangeArrowheads="1"/>
          </p:cNvSpPr>
          <p:nvPr/>
        </p:nvSpPr>
        <p:spPr bwMode="auto">
          <a:xfrm>
            <a:off x="0" y="4017554"/>
            <a:ext cx="7296912" cy="853977"/>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福島県喜多方市では、全国で初めて、教科として農業科の授業を開始し、現在では市内全ての小学校で「総合的な学習の時間」の授業の中で実施。児童は自らの手で苗の植付けから除草、収穫、販売までの一連の過程を経験することで、栽培することの難しさや楽しさを学ぶとともに、食の大切さを実感。</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32" name="角丸四角形 47">
            <a:extLst>
              <a:ext uri="{FF2B5EF4-FFF2-40B4-BE49-F238E27FC236}">
                <a16:creationId xmlns:a16="http://schemas.microsoft.com/office/drawing/2014/main" id="{4BA84FEB-8A5E-36BE-B19D-D5D378244D46}"/>
              </a:ext>
            </a:extLst>
          </p:cNvPr>
          <p:cNvSpPr/>
          <p:nvPr/>
        </p:nvSpPr>
        <p:spPr>
          <a:xfrm>
            <a:off x="28287" y="4871531"/>
            <a:ext cx="9036000" cy="1694317"/>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正方形/長方形 32">
            <a:extLst>
              <a:ext uri="{FF2B5EF4-FFF2-40B4-BE49-F238E27FC236}">
                <a16:creationId xmlns:a16="http://schemas.microsoft.com/office/drawing/2014/main" id="{B3792949-2F3F-EAD9-7797-55B4CB6212DE}"/>
              </a:ext>
            </a:extLst>
          </p:cNvPr>
          <p:cNvSpPr/>
          <p:nvPr/>
        </p:nvSpPr>
        <p:spPr>
          <a:xfrm>
            <a:off x="220232" y="4927267"/>
            <a:ext cx="572840"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34" name="テキスト ボックス 33">
            <a:extLst>
              <a:ext uri="{FF2B5EF4-FFF2-40B4-BE49-F238E27FC236}">
                <a16:creationId xmlns:a16="http://schemas.microsoft.com/office/drawing/2014/main" id="{B4FC3774-74AC-6B7A-ECE2-5AA396D0220D}"/>
              </a:ext>
            </a:extLst>
          </p:cNvPr>
          <p:cNvSpPr txBox="1"/>
          <p:nvPr/>
        </p:nvSpPr>
        <p:spPr>
          <a:xfrm>
            <a:off x="821360" y="4875739"/>
            <a:ext cx="5011271" cy="355610"/>
          </a:xfrm>
          <a:prstGeom prst="rect">
            <a:avLst/>
          </a:prstGeom>
          <a:noFill/>
        </p:spPr>
        <p:txBody>
          <a:bodyPr wrap="square">
            <a:spAutoFit/>
          </a:bodyPr>
          <a:lstStyle/>
          <a:p>
            <a:pPr algn="just">
              <a:lnSpc>
                <a:spcPts val="2400"/>
              </a:lnSpc>
            </a:pP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牛乳乳製品・酪農に関する国内の生産基盤を支える取組</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5" name="テキスト ボックス 24">
            <a:extLst>
              <a:ext uri="{FF2B5EF4-FFF2-40B4-BE49-F238E27FC236}">
                <a16:creationId xmlns:a16="http://schemas.microsoft.com/office/drawing/2014/main" id="{4A228ED1-F590-47F3-8B50-0B1E151DC016}"/>
              </a:ext>
            </a:extLst>
          </p:cNvPr>
          <p:cNvSpPr txBox="1">
            <a:spLocks noChangeArrowheads="1"/>
          </p:cNvSpPr>
          <p:nvPr/>
        </p:nvSpPr>
        <p:spPr bwMode="auto">
          <a:xfrm>
            <a:off x="-95136" y="5230304"/>
            <a:ext cx="7223907" cy="824792"/>
          </a:xfrm>
          <a:prstGeom prst="rect">
            <a:avLst/>
          </a:prstGeom>
          <a:noFill/>
          <a:ln>
            <a:noFill/>
          </a:ln>
        </p:spPr>
        <p:txBody>
          <a:bodyPr wrap="square" lIns="288000" tIns="0" rIns="288000" bIns="0" anchor="t" anchorCtr="0">
            <a:noAutofit/>
          </a:bodyPr>
          <a:lstStyle/>
          <a:p>
            <a:pPr marL="285744" indent="-285744" algn="just">
              <a:lnSpc>
                <a:spcPts val="18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消費者一人一人が牛乳乳製品を食事に取り入れることが国内の生産基盤を支えることにもつながる。　</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8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農林水産省では一般社団法人</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J</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ミルクとともに、</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6</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月に「牛乳でスマイルプロジェクト」を立ち上げ、情報発信を行う。土曜日や日曜日も給食がある日と同じように牛乳を飲むよう「土日ミルク」の取組等を実施。</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3" name="図 2">
            <a:extLst>
              <a:ext uri="{FF2B5EF4-FFF2-40B4-BE49-F238E27FC236}">
                <a16:creationId xmlns:a16="http://schemas.microsoft.com/office/drawing/2014/main" id="{F90FCC60-197F-7AEC-6FDD-CFB9938C53A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7158183" y="4998027"/>
            <a:ext cx="1569292" cy="975357"/>
          </a:xfrm>
          <a:prstGeom prst="rect">
            <a:avLst/>
          </a:prstGeom>
          <a:ln>
            <a:noFill/>
          </a:ln>
          <a:extLst>
            <a:ext uri="{53640926-AAD7-44D8-BBD7-CCE9431645EC}">
              <a14:shadowObscured xmlns:a14="http://schemas.microsoft.com/office/drawing/2010/main"/>
            </a:ext>
          </a:extLst>
        </p:spPr>
      </p:pic>
      <p:sp>
        <p:nvSpPr>
          <p:cNvPr id="4" name="テキスト ボックス 13">
            <a:extLst>
              <a:ext uri="{FF2B5EF4-FFF2-40B4-BE49-F238E27FC236}">
                <a16:creationId xmlns:a16="http://schemas.microsoft.com/office/drawing/2014/main" id="{2D8A7261-0C6C-7E17-94F6-7C387DB57CD4}"/>
              </a:ext>
            </a:extLst>
          </p:cNvPr>
          <p:cNvSpPr txBox="1">
            <a:spLocks/>
          </p:cNvSpPr>
          <p:nvPr/>
        </p:nvSpPr>
        <p:spPr>
          <a:xfrm>
            <a:off x="7048873" y="6150636"/>
            <a:ext cx="1918694" cy="359342"/>
          </a:xfrm>
          <a:prstGeom prst="rect">
            <a:avLst/>
          </a:prstGeom>
          <a:solidFill>
            <a:sysClr val="window" lastClr="FFFFFF"/>
          </a:solid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sz="900" kern="10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「牛乳でスマイルプロジェクト」</a:t>
            </a:r>
            <a:endParaRPr lang="ja-JP" sz="9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sz="900" kern="10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ロゴマーク</a:t>
            </a:r>
            <a:endParaRPr lang="ja-JP" sz="9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2" name="Picture 23">
            <a:extLst>
              <a:ext uri="{FF2B5EF4-FFF2-40B4-BE49-F238E27FC236}">
                <a16:creationId xmlns:a16="http://schemas.microsoft.com/office/drawing/2014/main" id="{27B84A5D-779E-0729-A7A0-794EACEF28D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31719" y="2097316"/>
            <a:ext cx="694473" cy="950331"/>
          </a:xfrm>
          <a:prstGeom prst="rect">
            <a:avLst/>
          </a:prstGeom>
          <a:noFill/>
          <a:ln>
            <a:noFill/>
          </a:ln>
        </p:spPr>
      </p:pic>
      <p:sp>
        <p:nvSpPr>
          <p:cNvPr id="9" name="テキスト ボックス 8">
            <a:extLst>
              <a:ext uri="{FF2B5EF4-FFF2-40B4-BE49-F238E27FC236}">
                <a16:creationId xmlns:a16="http://schemas.microsoft.com/office/drawing/2014/main" id="{D26D7895-F370-C727-758E-39682DEF4FD5}"/>
              </a:ext>
            </a:extLst>
          </p:cNvPr>
          <p:cNvSpPr txBox="1"/>
          <p:nvPr/>
        </p:nvSpPr>
        <p:spPr>
          <a:xfrm>
            <a:off x="7591533" y="3084847"/>
            <a:ext cx="1472754" cy="369332"/>
          </a:xfrm>
          <a:prstGeom prst="rect">
            <a:avLst/>
          </a:prstGeom>
          <a:noFill/>
        </p:spPr>
        <p:txBody>
          <a:bodyPr wrap="square">
            <a:spAutoFit/>
          </a:bodyPr>
          <a:lstStyle/>
          <a:p>
            <a:r>
              <a:rPr lang="ja-JP" altLang="en-US" sz="900">
                <a:latin typeface="メイリオ" panose="020B0604030504040204" pitchFamily="50" charset="-128"/>
                <a:ea typeface="メイリオ" panose="020B0604030504040204" pitchFamily="50" charset="-128"/>
              </a:rPr>
              <a:t>冊子「農業と</a:t>
            </a:r>
            <a:endParaRPr lang="en-US" altLang="ja-JP" sz="900">
              <a:latin typeface="メイリオ" panose="020B0604030504040204" pitchFamily="50" charset="-128"/>
              <a:ea typeface="メイリオ" panose="020B0604030504040204" pitchFamily="50" charset="-128"/>
            </a:endParaRPr>
          </a:p>
          <a:p>
            <a:r>
              <a:rPr lang="ja-JP" altLang="en-US" sz="900">
                <a:latin typeface="メイリオ" panose="020B0604030504040204" pitchFamily="50" charset="-128"/>
                <a:ea typeface="メイリオ" panose="020B0604030504040204" pitchFamily="50" charset="-128"/>
              </a:rPr>
              <a:t>わたしたちのくらし」</a:t>
            </a:r>
          </a:p>
        </p:txBody>
      </p:sp>
      <p:sp>
        <p:nvSpPr>
          <p:cNvPr id="6" name="テキスト ボックス 5">
            <a:extLst>
              <a:ext uri="{FF2B5EF4-FFF2-40B4-BE49-F238E27FC236}">
                <a16:creationId xmlns:a16="http://schemas.microsoft.com/office/drawing/2014/main" id="{96EC3FD9-57D3-3A26-2E3B-11156AA4884B}"/>
              </a:ext>
            </a:extLst>
          </p:cNvPr>
          <p:cNvSpPr txBox="1"/>
          <p:nvPr/>
        </p:nvSpPr>
        <p:spPr>
          <a:xfrm>
            <a:off x="5801703" y="3569341"/>
            <a:ext cx="1121069" cy="200055"/>
          </a:xfrm>
          <a:prstGeom prst="rect">
            <a:avLst/>
          </a:prstGeom>
          <a:noFill/>
        </p:spPr>
        <p:txBody>
          <a:bodyPr wrap="square">
            <a:spAutoFit/>
          </a:bodyPr>
          <a:lstStyle/>
          <a:p>
            <a:pPr marR="71753" algn="r"/>
            <a:r>
              <a:rPr lang="ja-JP" altLang="en-US" sz="700" kern="100">
                <a:latin typeface="HG丸ｺﾞｼｯｸM-PRO" panose="020F0600000000000000" pitchFamily="50" charset="-128"/>
                <a:ea typeface="HG丸ｺﾞｼｯｸM-PRO" panose="020F0600000000000000" pitchFamily="50" charset="-128"/>
                <a:cs typeface="Times New Roman" panose="02020603050405020304" pitchFamily="18" charset="0"/>
              </a:rPr>
              <a:t>きたかた</a:t>
            </a:r>
            <a:endParaRPr lang="ja-JP" altLang="ja-JP" sz="7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651B0E9-0D59-5890-DF0E-02E09264AEC7}"/>
              </a:ext>
            </a:extLst>
          </p:cNvPr>
          <p:cNvSpPr/>
          <p:nvPr/>
        </p:nvSpPr>
        <p:spPr>
          <a:xfrm>
            <a:off x="8426192" y="5756744"/>
            <a:ext cx="253610" cy="159026"/>
          </a:xfrm>
          <a:prstGeom prst="rect">
            <a:avLst/>
          </a:prstGeom>
          <a:solidFill>
            <a:schemeClr val="bg1"/>
          </a:solid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5">
            <a:extLst>
              <a:ext uri="{FF2B5EF4-FFF2-40B4-BE49-F238E27FC236}">
                <a16:creationId xmlns:a16="http://schemas.microsoft.com/office/drawing/2014/main" id="{11AC6A05-9CDE-D69F-2EC1-5DF18C68FD49}"/>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5</a:t>
            </a:fld>
            <a:endParaRPr kumimoji="1" lang="ja-JP" altLang="en-US"/>
          </a:p>
        </p:txBody>
      </p:sp>
    </p:spTree>
    <p:extLst>
      <p:ext uri="{BB962C8B-B14F-4D97-AF65-F5344CB8AC3E}">
        <p14:creationId xmlns:p14="http://schemas.microsoft.com/office/powerpoint/2010/main" val="2956813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96CDACB-5EC1-4B8F-88EC-A544BDA4FF16}"/>
              </a:ext>
            </a:extLst>
          </p:cNvPr>
          <p:cNvGrpSpPr/>
          <p:nvPr/>
        </p:nvGrpSpPr>
        <p:grpSpPr>
          <a:xfrm>
            <a:off x="0" y="-14100"/>
            <a:ext cx="9144000" cy="608400"/>
            <a:chOff x="-11526" y="4752267"/>
            <a:chExt cx="6840000" cy="608400"/>
          </a:xfrm>
          <a:solidFill>
            <a:schemeClr val="accent2"/>
          </a:solidFill>
        </p:grpSpPr>
        <p:sp>
          <p:nvSpPr>
            <p:cNvPr id="5" name="角丸四角形 5">
              <a:extLst>
                <a:ext uri="{FF2B5EF4-FFF2-40B4-BE49-F238E27FC236}">
                  <a16:creationId xmlns:a16="http://schemas.microsoft.com/office/drawing/2014/main" id="{BBA55E00-35E2-453E-AA30-81F2C2C8763F}"/>
                </a:ext>
              </a:extLst>
            </p:cNvPr>
            <p:cNvSpPr/>
            <p:nvPr/>
          </p:nvSpPr>
          <p:spPr>
            <a:xfrm>
              <a:off x="-11526" y="4752267"/>
              <a:ext cx="6840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r>
                <a:rPr lang="ja-JP" altLang="en-US"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「新たな日常」やデジタル化に対応した食育の推進</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3">
              <a:extLst>
                <a:ext uri="{FF2B5EF4-FFF2-40B4-BE49-F238E27FC236}">
                  <a16:creationId xmlns:a16="http://schemas.microsoft.com/office/drawing/2014/main" id="{01D1631D-2E92-48CC-BA2D-DBCC3BDD4E3B}"/>
                </a:ext>
              </a:extLst>
            </p:cNvPr>
            <p:cNvSpPr/>
            <p:nvPr/>
          </p:nvSpPr>
          <p:spPr>
            <a:xfrm>
              <a:off x="26726" y="4822168"/>
              <a:ext cx="860718" cy="449896"/>
            </a:xfrm>
            <a:prstGeom prst="roundRect">
              <a:avLst/>
            </a:prstGeom>
            <a:solidFill>
              <a:srgbClr val="92D050"/>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0" y="1169549"/>
            <a:ext cx="9144000" cy="1491264"/>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第４次食育推進基本計画では重点事項の１つに「「新たな日常」やデジタル化に対応した食育の推進」を位置付け。</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新型コロナウイルス感染症の影響によるテレワークの増加等で、在宅時間や家族で食を考える機会が増加。食を見つめ直す契機となり、家庭での食育の重要性が高まる。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新型コロナウイルス感染症の影響により、デジタル技術の活用が一層推進。 </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en-US" altLang="ja-JP" sz="1300" dirty="0">
                <a:latin typeface="メイリオ" panose="020B0604030504040204" pitchFamily="50" charset="-128"/>
                <a:ea typeface="メイリオ" panose="020B0604030504040204" pitchFamily="50" charset="-128"/>
              </a:rPr>
              <a:t>ICT</a:t>
            </a:r>
            <a:r>
              <a:rPr lang="ja-JP" altLang="en-US" sz="1300" dirty="0">
                <a:latin typeface="メイリオ" panose="020B0604030504040204" pitchFamily="50" charset="-128"/>
                <a:ea typeface="メイリオ" panose="020B0604030504040204" pitchFamily="50" charset="-128"/>
              </a:rPr>
              <a:t>（情報通信技術）や社会のデジタル化の進展を踏まえ、食育活動にもデジタルツールやインターネットを積極的に活用していくことが必要。</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672974"/>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１．第４次食育推進基本計画における位置付け</a:t>
            </a:r>
          </a:p>
        </p:txBody>
      </p:sp>
      <p:sp>
        <p:nvSpPr>
          <p:cNvPr id="8" name="正方形/長方形 7">
            <a:extLst>
              <a:ext uri="{FF2B5EF4-FFF2-40B4-BE49-F238E27FC236}">
                <a16:creationId xmlns:a16="http://schemas.microsoft.com/office/drawing/2014/main" id="{8752582A-C948-6150-38A9-A37C8FC2E097}"/>
              </a:ext>
            </a:extLst>
          </p:cNvPr>
          <p:cNvSpPr/>
          <p:nvPr/>
        </p:nvSpPr>
        <p:spPr>
          <a:xfrm>
            <a:off x="97758" y="2725388"/>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２．新型コロナウイルス感染症の影響下における食生活等の変化</a:t>
            </a: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0" y="3221961"/>
            <a:ext cx="5069150" cy="3809033"/>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新型コロナウイルス感染症の拡大前に比べて、現在の食生活が変化したかについて尋ねた。</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「増えた」と回答した人の割合が最も高いのは、「自宅で食事を食べる回数」（</a:t>
            </a:r>
            <a:r>
              <a:rPr lang="en-US" altLang="ja-JP" sz="1300">
                <a:latin typeface="メイリオ" panose="020B0604030504040204" pitchFamily="50" charset="-128"/>
                <a:ea typeface="メイリオ" panose="020B0604030504040204" pitchFamily="50" charset="-128"/>
              </a:rPr>
              <a:t>38.5</a:t>
            </a:r>
            <a:r>
              <a:rPr lang="ja-JP" altLang="en-US" sz="1300">
                <a:latin typeface="メイリオ" panose="020B0604030504040204" pitchFamily="50" charset="-128"/>
                <a:ea typeface="メイリオ" panose="020B0604030504040204" pitchFamily="50" charset="-128"/>
              </a:rPr>
              <a:t>％）で、次いで「自宅で料理を作る回数」（</a:t>
            </a:r>
            <a:r>
              <a:rPr lang="en-US" altLang="ja-JP" sz="1300">
                <a:latin typeface="メイリオ" panose="020B0604030504040204" pitchFamily="50" charset="-128"/>
                <a:ea typeface="メイリオ" panose="020B0604030504040204" pitchFamily="50" charset="-128"/>
              </a:rPr>
              <a:t>27.9</a:t>
            </a:r>
            <a:r>
              <a:rPr lang="ja-JP" altLang="en-US" sz="1300">
                <a:latin typeface="メイリオ" panose="020B0604030504040204" pitchFamily="50" charset="-128"/>
                <a:ea typeface="メイリオ" panose="020B0604030504040204" pitchFamily="50" charset="-128"/>
              </a:rPr>
              <a:t>％）、「持ち帰りの弁当や惣菜の利用」（</a:t>
            </a:r>
            <a:r>
              <a:rPr lang="en-US" altLang="ja-JP" sz="1300">
                <a:latin typeface="メイリオ" panose="020B0604030504040204" pitchFamily="50" charset="-128"/>
                <a:ea typeface="メイリオ" panose="020B0604030504040204" pitchFamily="50" charset="-128"/>
              </a:rPr>
              <a:t>21.1</a:t>
            </a:r>
            <a:r>
              <a:rPr lang="ja-JP" altLang="en-US" sz="1300">
                <a:latin typeface="メイリオ" panose="020B0604030504040204" pitchFamily="50" charset="-128"/>
                <a:ea typeface="メイリオ" panose="020B0604030504040204" pitchFamily="50" charset="-128"/>
              </a:rPr>
              <a:t>％）。</a:t>
            </a: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「減った」と回答した人の割合が最も高いのは、「家族以外の誰かと食事を食べる回数」（</a:t>
            </a:r>
            <a:r>
              <a:rPr lang="en-US" altLang="ja-JP" sz="1300">
                <a:latin typeface="メイリオ" panose="020B0604030504040204" pitchFamily="50" charset="-128"/>
                <a:ea typeface="メイリオ" panose="020B0604030504040204" pitchFamily="50" charset="-128"/>
              </a:rPr>
              <a:t>67.0</a:t>
            </a:r>
            <a:r>
              <a:rPr lang="ja-JP" altLang="en-US" sz="1300">
                <a:latin typeface="メイリオ" panose="020B0604030504040204" pitchFamily="50" charset="-128"/>
                <a:ea typeface="メイリオ" panose="020B0604030504040204" pitchFamily="50" charset="-128"/>
              </a:rPr>
              <a:t>％）で、次いで「持ち帰りの弁当や惣菜の利用」（</a:t>
            </a:r>
            <a:r>
              <a:rPr lang="en-US" altLang="ja-JP" sz="1300">
                <a:latin typeface="メイリオ" panose="020B0604030504040204" pitchFamily="50" charset="-128"/>
                <a:ea typeface="メイリオ" panose="020B0604030504040204" pitchFamily="50" charset="-128"/>
              </a:rPr>
              <a:t>11.4</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「変わらない」と回答した人の割合が最も高いのは、「朝食を食べる回数」（</a:t>
            </a:r>
            <a:r>
              <a:rPr lang="en-US" altLang="ja-JP" sz="1300">
                <a:latin typeface="メイリオ" panose="020B0604030504040204" pitchFamily="50" charset="-128"/>
                <a:ea typeface="メイリオ" panose="020B0604030504040204" pitchFamily="50" charset="-128"/>
              </a:rPr>
              <a:t>87.0</a:t>
            </a:r>
            <a:r>
              <a:rPr lang="ja-JP" altLang="en-US" sz="1300">
                <a:latin typeface="メイリオ" panose="020B0604030504040204" pitchFamily="50" charset="-128"/>
                <a:ea typeface="メイリオ" panose="020B0604030504040204" pitchFamily="50" charset="-128"/>
              </a:rPr>
              <a:t>％）で、次いで「規則正しい食生活リズム」（</a:t>
            </a:r>
            <a:r>
              <a:rPr lang="en-US" altLang="ja-JP" sz="1300">
                <a:latin typeface="メイリオ" panose="020B0604030504040204" pitchFamily="50" charset="-128"/>
                <a:ea typeface="メイリオ" panose="020B0604030504040204" pitchFamily="50" charset="-128"/>
              </a:rPr>
              <a:t>84.9</a:t>
            </a:r>
            <a:r>
              <a:rPr lang="ja-JP" altLang="en-US" sz="1300">
                <a:latin typeface="メイリオ" panose="020B0604030504040204" pitchFamily="50" charset="-128"/>
                <a:ea typeface="メイリオ" panose="020B0604030504040204" pitchFamily="50" charset="-128"/>
              </a:rPr>
              <a:t>％）、「栄養バランスのとれた食事」（</a:t>
            </a:r>
            <a:r>
              <a:rPr lang="en-US" altLang="ja-JP" sz="1300">
                <a:latin typeface="メイリオ" panose="020B0604030504040204" pitchFamily="50" charset="-128"/>
                <a:ea typeface="メイリオ" panose="020B0604030504040204" pitchFamily="50" charset="-128"/>
              </a:rPr>
              <a:t>82.5</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若い世代（</a:t>
            </a:r>
            <a:r>
              <a:rPr lang="en-US" altLang="ja-JP" sz="1300">
                <a:latin typeface="メイリオ" panose="020B0604030504040204" pitchFamily="50" charset="-128"/>
                <a:ea typeface="メイリオ" panose="020B0604030504040204" pitchFamily="50" charset="-128"/>
              </a:rPr>
              <a:t>20</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30</a:t>
            </a:r>
            <a:r>
              <a:rPr lang="ja-JP" altLang="en-US" sz="1300">
                <a:latin typeface="メイリオ" panose="020B0604030504040204" pitchFamily="50" charset="-128"/>
                <a:ea typeface="メイリオ" panose="020B0604030504040204" pitchFamily="50" charset="-128"/>
              </a:rPr>
              <a:t>歳代）で見ると、「増えた」と回答した人の割合は「自宅で食事を食べる回数」 （</a:t>
            </a:r>
            <a:r>
              <a:rPr lang="en-US" altLang="ja-JP" sz="1300">
                <a:latin typeface="メイリオ" panose="020B0604030504040204" pitchFamily="50" charset="-128"/>
                <a:ea typeface="メイリオ" panose="020B0604030504040204" pitchFamily="50" charset="-128"/>
              </a:rPr>
              <a:t>51.3</a:t>
            </a:r>
            <a:r>
              <a:rPr lang="ja-JP" altLang="en-US" sz="1300">
                <a:latin typeface="メイリオ" panose="020B0604030504040204" pitchFamily="50" charset="-128"/>
                <a:ea typeface="メイリオ" panose="020B0604030504040204" pitchFamily="50" charset="-128"/>
              </a:rPr>
              <a:t>％） 、「自宅で料理を作る回数」 （</a:t>
            </a:r>
            <a:r>
              <a:rPr lang="en-US" altLang="ja-JP" sz="1300">
                <a:latin typeface="メイリオ" panose="020B0604030504040204" pitchFamily="50" charset="-128"/>
                <a:ea typeface="メイリオ" panose="020B0604030504040204" pitchFamily="50" charset="-128"/>
              </a:rPr>
              <a:t>37.8</a:t>
            </a:r>
            <a:r>
              <a:rPr lang="ja-JP" altLang="en-US" sz="1300">
                <a:latin typeface="メイリオ" panose="020B0604030504040204" pitchFamily="50" charset="-128"/>
                <a:ea typeface="メイリオ" panose="020B0604030504040204" pitchFamily="50" charset="-128"/>
              </a:rPr>
              <a:t>％）。</a:t>
            </a:r>
          </a:p>
          <a:p>
            <a:pPr marL="285750" indent="-285750" algn="just">
              <a:lnSpc>
                <a:spcPts val="1600"/>
              </a:lnSpc>
              <a:spcAft>
                <a:spcPts val="600"/>
              </a:spcAft>
              <a:buFont typeface="Wingdings" panose="05000000000000000000" pitchFamily="2" charset="2"/>
              <a:buChar char="Ø"/>
            </a:pPr>
            <a:endParaRPr lang="ja-JP" altLang="en-US"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 name="図 13">
            <a:extLst>
              <a:ext uri="{FF2B5EF4-FFF2-40B4-BE49-F238E27FC236}">
                <a16:creationId xmlns:a16="http://schemas.microsoft.com/office/drawing/2014/main" id="{04B32DE4-F93A-9F91-7A89-9E990EC7E8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6043" y="3221961"/>
            <a:ext cx="3076460" cy="3587668"/>
          </a:xfrm>
          <a:prstGeom prst="rect">
            <a:avLst/>
          </a:prstGeom>
        </p:spPr>
      </p:pic>
      <p:sp>
        <p:nvSpPr>
          <p:cNvPr id="7" name="スライド番号プレースホルダー 5">
            <a:extLst>
              <a:ext uri="{FF2B5EF4-FFF2-40B4-BE49-F238E27FC236}">
                <a16:creationId xmlns:a16="http://schemas.microsoft.com/office/drawing/2014/main" id="{A202D2DE-1C14-2222-9F92-9150BDF9E662}"/>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6</a:t>
            </a:fld>
            <a:endParaRPr kumimoji="1" lang="ja-JP" altLang="en-US"/>
          </a:p>
        </p:txBody>
      </p:sp>
    </p:spTree>
    <p:extLst>
      <p:ext uri="{BB962C8B-B14F-4D97-AF65-F5344CB8AC3E}">
        <p14:creationId xmlns:p14="http://schemas.microsoft.com/office/powerpoint/2010/main" val="182829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74466" y="1007574"/>
            <a:ext cx="9128472" cy="1402785"/>
          </a:xfrm>
          <a:prstGeom prst="rect">
            <a:avLst/>
          </a:prstGeom>
          <a:noFill/>
          <a:ln>
            <a:noFill/>
          </a:ln>
        </p:spPr>
        <p:txBody>
          <a:bodyPr wrap="square" lIns="288000" tIns="0" rIns="288000" bIns="0" anchor="t" anchorCtr="0">
            <a:noAutofit/>
          </a:bodyPr>
          <a:lstStyle/>
          <a:p>
            <a:pPr marL="180975" indent="-180975" algn="just">
              <a:lnSpc>
                <a:spcPts val="2100"/>
              </a:lnSpc>
              <a:spcAft>
                <a:spcPts val="600"/>
              </a:spcAft>
              <a:buFont typeface="Wingdings" panose="05000000000000000000" pitchFamily="2" charset="2"/>
              <a:buChar char="Ø"/>
            </a:pPr>
            <a:r>
              <a:rPr lang="ja-JP" altLang="en-US" sz="1300" spc="-90">
                <a:latin typeface="メイリオ"/>
                <a:ea typeface="メイリオ"/>
                <a:cs typeface="メイリオ" panose="020B0604030504040204" pitchFamily="50" charset="-128"/>
              </a:rPr>
              <a:t>地域や所属コミュニティ（職場等を含む。）での食事会等の機会があれば「参加したいと思う」（「とてもそう思う」又は「そう思う」）と回答した人の割合は、</a:t>
            </a:r>
            <a:r>
              <a:rPr lang="en-US" altLang="ja-JP" sz="1300" spc="-90">
                <a:latin typeface="メイリオ"/>
                <a:ea typeface="メイリオ"/>
                <a:cs typeface="メイリオ" panose="020B0604030504040204" pitchFamily="50" charset="-128"/>
              </a:rPr>
              <a:t>2019</a:t>
            </a:r>
            <a:r>
              <a:rPr lang="ja-JP" altLang="en-US" sz="1300" spc="-90">
                <a:latin typeface="メイリオ"/>
                <a:ea typeface="メイリオ"/>
                <a:cs typeface="メイリオ" panose="020B0604030504040204" pitchFamily="50" charset="-128"/>
              </a:rPr>
              <a:t>年度の</a:t>
            </a:r>
            <a:r>
              <a:rPr lang="en-US" altLang="ja-JP" sz="1300" spc="-90">
                <a:latin typeface="メイリオ"/>
                <a:ea typeface="メイリオ"/>
                <a:cs typeface="メイリオ" panose="020B0604030504040204" pitchFamily="50" charset="-128"/>
              </a:rPr>
              <a:t>43.3</a:t>
            </a:r>
            <a:r>
              <a:rPr lang="ja-JP" altLang="en-US" sz="1300" spc="-90">
                <a:latin typeface="メイリオ"/>
                <a:ea typeface="メイリオ"/>
                <a:cs typeface="メイリオ" panose="020B0604030504040204" pitchFamily="50" charset="-128"/>
              </a:rPr>
              <a:t>％から</a:t>
            </a:r>
            <a:r>
              <a:rPr lang="en-US" altLang="ja-JP" sz="1300" spc="-90">
                <a:latin typeface="メイリオ"/>
                <a:ea typeface="メイリオ"/>
                <a:cs typeface="メイリオ" panose="020B0604030504040204" pitchFamily="50" charset="-128"/>
              </a:rPr>
              <a:t>2020</a:t>
            </a:r>
            <a:r>
              <a:rPr lang="ja-JP" altLang="en-US" sz="1300" spc="-90">
                <a:latin typeface="メイリオ"/>
                <a:ea typeface="メイリオ"/>
                <a:cs typeface="メイリオ" panose="020B0604030504040204" pitchFamily="50" charset="-128"/>
              </a:rPr>
              <a:t>年度に</a:t>
            </a:r>
            <a:r>
              <a:rPr lang="en-US" altLang="ja-JP" sz="1300" spc="-90">
                <a:latin typeface="メイリオ"/>
                <a:ea typeface="メイリオ"/>
                <a:cs typeface="メイリオ" panose="020B0604030504040204" pitchFamily="50" charset="-128"/>
              </a:rPr>
              <a:t>30.8</a:t>
            </a:r>
            <a:r>
              <a:rPr lang="ja-JP" altLang="en-US" sz="1300" spc="-90">
                <a:latin typeface="メイリオ"/>
                <a:ea typeface="メイリオ"/>
                <a:cs typeface="メイリオ" panose="020B0604030504040204" pitchFamily="50" charset="-128"/>
              </a:rPr>
              <a:t>％に減少した後、</a:t>
            </a:r>
            <a:r>
              <a:rPr lang="en-US" altLang="ja-JP" sz="1300" spc="-90">
                <a:latin typeface="メイリオ"/>
                <a:ea typeface="メイリオ"/>
                <a:cs typeface="メイリオ" panose="020B0604030504040204" pitchFamily="50" charset="-128"/>
              </a:rPr>
              <a:t>2021</a:t>
            </a:r>
            <a:r>
              <a:rPr lang="ja-JP" altLang="en-US" sz="1300" spc="-90">
                <a:latin typeface="メイリオ"/>
                <a:ea typeface="メイリオ"/>
                <a:cs typeface="メイリオ" panose="020B0604030504040204" pitchFamily="50" charset="-128"/>
              </a:rPr>
              <a:t>年度は</a:t>
            </a:r>
            <a:r>
              <a:rPr lang="en-US" altLang="ja-JP" sz="1300" spc="-90">
                <a:latin typeface="メイリオ"/>
                <a:ea typeface="メイリオ"/>
                <a:cs typeface="メイリオ" panose="020B0604030504040204" pitchFamily="50" charset="-128"/>
              </a:rPr>
              <a:t>36.7%</a:t>
            </a:r>
            <a:r>
              <a:rPr lang="ja-JP" altLang="en-US" sz="1300" spc="-90">
                <a:latin typeface="メイリオ"/>
                <a:ea typeface="メイリオ"/>
                <a:cs typeface="メイリオ" panose="020B0604030504040204" pitchFamily="50" charset="-128"/>
              </a:rPr>
              <a:t>、</a:t>
            </a:r>
            <a:r>
              <a:rPr lang="en-US" altLang="ja-JP" sz="1300" spc="-90">
                <a:latin typeface="メイリオ"/>
                <a:ea typeface="メイリオ"/>
                <a:cs typeface="メイリオ" panose="020B0604030504040204" pitchFamily="50" charset="-128"/>
              </a:rPr>
              <a:t>2022</a:t>
            </a:r>
            <a:r>
              <a:rPr lang="ja-JP" altLang="en-US" sz="1300" spc="-90">
                <a:latin typeface="メイリオ"/>
                <a:ea typeface="メイリオ"/>
                <a:cs typeface="メイリオ" panose="020B0604030504040204" pitchFamily="50" charset="-128"/>
              </a:rPr>
              <a:t>年度は</a:t>
            </a:r>
            <a:r>
              <a:rPr lang="en-US" altLang="ja-JP" sz="1300" spc="-90">
                <a:latin typeface="メイリオ"/>
                <a:ea typeface="メイリオ"/>
                <a:cs typeface="メイリオ" panose="020B0604030504040204" pitchFamily="50" charset="-128"/>
              </a:rPr>
              <a:t>36.9</a:t>
            </a:r>
            <a:r>
              <a:rPr lang="ja-JP" altLang="en-US" sz="1300" spc="-90">
                <a:latin typeface="メイリオ"/>
                <a:ea typeface="メイリオ"/>
                <a:cs typeface="メイリオ" panose="020B0604030504040204" pitchFamily="50" charset="-128"/>
              </a:rPr>
              <a:t>％にやや増加。</a:t>
            </a:r>
            <a:endParaRPr lang="en-US" altLang="ja-JP" sz="1300" spc="-90">
              <a:latin typeface="メイリオ"/>
              <a:ea typeface="メイリオ"/>
              <a:cs typeface="メイリオ" panose="020B0604030504040204" pitchFamily="50" charset="-128"/>
            </a:endParaRPr>
          </a:p>
          <a:p>
            <a:pPr marL="180975" indent="-180975" algn="just">
              <a:lnSpc>
                <a:spcPts val="2100"/>
              </a:lnSpc>
              <a:spcAft>
                <a:spcPts val="600"/>
              </a:spcAft>
              <a:buFont typeface="Wingdings" panose="05000000000000000000" pitchFamily="2" charset="2"/>
              <a:buChar char="Ø"/>
            </a:pPr>
            <a:r>
              <a:rPr lang="ja-JP" altLang="en-US" sz="1300" spc="-90">
                <a:latin typeface="メイリオ"/>
                <a:ea typeface="メイリオ"/>
                <a:cs typeface="メイリオ" panose="020B0604030504040204" pitchFamily="50" charset="-128"/>
              </a:rPr>
              <a:t>また、「参加したいと思う」と回答した人のうち、過去１年間に食事会等に「参加した」と回答した人の割合は、</a:t>
            </a:r>
            <a:r>
              <a:rPr lang="en-US" altLang="ja-JP" sz="1300" spc="-90">
                <a:latin typeface="メイリオ"/>
                <a:ea typeface="メイリオ"/>
                <a:cs typeface="メイリオ" panose="020B0604030504040204" pitchFamily="50" charset="-128"/>
              </a:rPr>
              <a:t>2019</a:t>
            </a:r>
            <a:r>
              <a:rPr lang="ja-JP" altLang="en-US" sz="1300" spc="-90">
                <a:latin typeface="メイリオ"/>
                <a:ea typeface="メイリオ"/>
                <a:cs typeface="メイリオ" panose="020B0604030504040204" pitchFamily="50" charset="-128"/>
              </a:rPr>
              <a:t>年度の</a:t>
            </a:r>
            <a:r>
              <a:rPr lang="en-US" altLang="ja-JP" sz="1300" spc="-90">
                <a:latin typeface="メイリオ"/>
                <a:ea typeface="メイリオ"/>
                <a:cs typeface="メイリオ" panose="020B0604030504040204" pitchFamily="50" charset="-128"/>
              </a:rPr>
              <a:t>73.4</a:t>
            </a:r>
            <a:r>
              <a:rPr lang="ja-JP" altLang="en-US" sz="1300" spc="-90">
                <a:latin typeface="メイリオ"/>
                <a:ea typeface="メイリオ"/>
                <a:cs typeface="メイリオ" panose="020B0604030504040204" pitchFamily="50" charset="-128"/>
              </a:rPr>
              <a:t>％、</a:t>
            </a:r>
            <a:r>
              <a:rPr lang="en-US" altLang="ja-JP" sz="1300" spc="-90">
                <a:latin typeface="メイリオ"/>
                <a:ea typeface="メイリオ"/>
                <a:cs typeface="メイリオ" panose="020B0604030504040204" pitchFamily="50" charset="-128"/>
              </a:rPr>
              <a:t>2020</a:t>
            </a:r>
            <a:r>
              <a:rPr lang="ja-JP" altLang="en-US" sz="1300" spc="-90">
                <a:latin typeface="メイリオ"/>
                <a:ea typeface="メイリオ"/>
                <a:cs typeface="メイリオ" panose="020B0604030504040204" pitchFamily="50" charset="-128"/>
              </a:rPr>
              <a:t>年度の</a:t>
            </a:r>
            <a:r>
              <a:rPr lang="en-US" altLang="ja-JP" sz="1300" spc="-90">
                <a:latin typeface="メイリオ"/>
                <a:ea typeface="メイリオ"/>
                <a:cs typeface="メイリオ" panose="020B0604030504040204" pitchFamily="50" charset="-128"/>
              </a:rPr>
              <a:t>70.7</a:t>
            </a:r>
            <a:r>
              <a:rPr lang="ja-JP" altLang="en-US" sz="1300" spc="-90">
                <a:latin typeface="メイリオ"/>
                <a:ea typeface="メイリオ"/>
                <a:cs typeface="メイリオ" panose="020B0604030504040204" pitchFamily="50" charset="-128"/>
              </a:rPr>
              <a:t>％から、</a:t>
            </a:r>
            <a:r>
              <a:rPr lang="en-US" altLang="ja-JP" sz="1300" spc="-90">
                <a:latin typeface="メイリオ"/>
                <a:ea typeface="メイリオ"/>
                <a:cs typeface="メイリオ" panose="020B0604030504040204" pitchFamily="50" charset="-128"/>
              </a:rPr>
              <a:t>2021</a:t>
            </a:r>
            <a:r>
              <a:rPr lang="ja-JP" altLang="en-US" sz="1300" spc="-90">
                <a:latin typeface="メイリオ"/>
                <a:ea typeface="メイリオ"/>
                <a:cs typeface="メイリオ" panose="020B0604030504040204" pitchFamily="50" charset="-128"/>
              </a:rPr>
              <a:t>年度に</a:t>
            </a:r>
            <a:r>
              <a:rPr lang="en-US" altLang="ja-JP" sz="1300" spc="-90">
                <a:latin typeface="メイリオ"/>
                <a:ea typeface="メイリオ"/>
                <a:cs typeface="メイリオ" panose="020B0604030504040204" pitchFamily="50" charset="-128"/>
              </a:rPr>
              <a:t>42.7</a:t>
            </a:r>
            <a:r>
              <a:rPr lang="ja-JP" altLang="en-US" sz="1300" spc="-90">
                <a:latin typeface="メイリオ"/>
                <a:ea typeface="メイリオ"/>
                <a:cs typeface="メイリオ" panose="020B0604030504040204" pitchFamily="50" charset="-128"/>
              </a:rPr>
              <a:t>％に大幅に減少した後</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2022</a:t>
            </a:r>
            <a:r>
              <a:rPr lang="ja-JP" altLang="en-US" sz="1300">
                <a:latin typeface="メイリオ" panose="020B0604030504040204" pitchFamily="50" charset="-128"/>
                <a:ea typeface="メイリオ" panose="020B0604030504040204" pitchFamily="50" charset="-128"/>
              </a:rPr>
              <a:t>年度は</a:t>
            </a:r>
            <a:r>
              <a:rPr lang="en-US" altLang="ja-JP" sz="1300">
                <a:latin typeface="メイリオ" panose="020B0604030504040204" pitchFamily="50" charset="-128"/>
                <a:ea typeface="メイリオ" panose="020B0604030504040204" pitchFamily="50" charset="-128"/>
              </a:rPr>
              <a:t>57.8</a:t>
            </a:r>
            <a:r>
              <a:rPr lang="ja-JP" altLang="en-US" sz="1300">
                <a:latin typeface="メイリオ" panose="020B0604030504040204" pitchFamily="50" charset="-128"/>
                <a:ea typeface="メイリオ" panose="020B0604030504040204" pitchFamily="50" charset="-128"/>
              </a:rPr>
              <a:t>％に増加。</a:t>
            </a: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正方形/長方形 16">
            <a:extLst>
              <a:ext uri="{FF2B5EF4-FFF2-40B4-BE49-F238E27FC236}">
                <a16:creationId xmlns:a16="http://schemas.microsoft.com/office/drawing/2014/main" id="{FE29223D-FBEF-A5D3-EDA8-A0534AC1577F}"/>
              </a:ext>
            </a:extLst>
          </p:cNvPr>
          <p:cNvSpPr/>
          <p:nvPr/>
        </p:nvSpPr>
        <p:spPr>
          <a:xfrm>
            <a:off x="105522" y="413372"/>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２．新型コロナウイルス感染症の影響下における食生活等の変化</a:t>
            </a:r>
          </a:p>
        </p:txBody>
      </p:sp>
      <p:graphicFrame>
        <p:nvGraphicFramePr>
          <p:cNvPr id="9" name="グラフ 8">
            <a:extLst>
              <a:ext uri="{FF2B5EF4-FFF2-40B4-BE49-F238E27FC236}">
                <a16:creationId xmlns:a16="http://schemas.microsoft.com/office/drawing/2014/main" id="{E422CE34-6B31-3F4F-D5C7-A225752EAC9B}"/>
              </a:ext>
            </a:extLst>
          </p:cNvPr>
          <p:cNvGraphicFramePr>
            <a:graphicFrameLocks/>
          </p:cNvGraphicFramePr>
          <p:nvPr>
            <p:extLst>
              <p:ext uri="{D42A27DB-BD31-4B8C-83A1-F6EECF244321}">
                <p14:modId xmlns:p14="http://schemas.microsoft.com/office/powerpoint/2010/main" val="2978594653"/>
              </p:ext>
            </p:extLst>
          </p:nvPr>
        </p:nvGraphicFramePr>
        <p:xfrm>
          <a:off x="187529" y="2796801"/>
          <a:ext cx="4384471" cy="36960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a:extLst>
              <a:ext uri="{FF2B5EF4-FFF2-40B4-BE49-F238E27FC236}">
                <a16:creationId xmlns:a16="http://schemas.microsoft.com/office/drawing/2014/main" id="{4D1EBD0F-39A4-38A3-FA20-1ABCE8CC346E}"/>
              </a:ext>
            </a:extLst>
          </p:cNvPr>
          <p:cNvGraphicFramePr>
            <a:graphicFrameLocks/>
          </p:cNvGraphicFramePr>
          <p:nvPr>
            <p:extLst>
              <p:ext uri="{D42A27DB-BD31-4B8C-83A1-F6EECF244321}">
                <p14:modId xmlns:p14="http://schemas.microsoft.com/office/powerpoint/2010/main" val="374975035"/>
              </p:ext>
            </p:extLst>
          </p:nvPr>
        </p:nvGraphicFramePr>
        <p:xfrm>
          <a:off x="4265818" y="2871873"/>
          <a:ext cx="4614516" cy="4198818"/>
        </p:xfrm>
        <a:graphic>
          <a:graphicData uri="http://schemas.openxmlformats.org/drawingml/2006/chart">
            <c:chart xmlns:c="http://schemas.openxmlformats.org/drawingml/2006/chart" xmlns:r="http://schemas.openxmlformats.org/officeDocument/2006/relationships" r:id="rId4"/>
          </a:graphicData>
        </a:graphic>
      </p:graphicFrame>
      <p:pic>
        <p:nvPicPr>
          <p:cNvPr id="6" name="図 5">
            <a:extLst>
              <a:ext uri="{FF2B5EF4-FFF2-40B4-BE49-F238E27FC236}">
                <a16:creationId xmlns:a16="http://schemas.microsoft.com/office/drawing/2014/main" id="{185B7210-BBC6-20FE-8237-3E40074F7C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994" y="2796800"/>
            <a:ext cx="8984248" cy="3361453"/>
          </a:xfrm>
          <a:prstGeom prst="rect">
            <a:avLst/>
          </a:prstGeom>
        </p:spPr>
      </p:pic>
      <p:sp>
        <p:nvSpPr>
          <p:cNvPr id="3" name="スライド番号プレースホルダー 5">
            <a:extLst>
              <a:ext uri="{FF2B5EF4-FFF2-40B4-BE49-F238E27FC236}">
                <a16:creationId xmlns:a16="http://schemas.microsoft.com/office/drawing/2014/main" id="{1AEC0812-F1CC-BB9D-73EE-B9E7E8DABE34}"/>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7</a:t>
            </a:fld>
            <a:endParaRPr kumimoji="1" lang="ja-JP" altLang="en-US"/>
          </a:p>
        </p:txBody>
      </p:sp>
    </p:spTree>
    <p:extLst>
      <p:ext uri="{BB962C8B-B14F-4D97-AF65-F5344CB8AC3E}">
        <p14:creationId xmlns:p14="http://schemas.microsoft.com/office/powerpoint/2010/main" val="262841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グラフ 18">
            <a:extLst>
              <a:ext uri="{FF2B5EF4-FFF2-40B4-BE49-F238E27FC236}">
                <a16:creationId xmlns:a16="http://schemas.microsoft.com/office/drawing/2014/main" id="{101EF99E-0863-4F90-AD0B-949D9C897E19}"/>
              </a:ext>
            </a:extLst>
          </p:cNvPr>
          <p:cNvGraphicFramePr>
            <a:graphicFrameLocks/>
          </p:cNvGraphicFramePr>
          <p:nvPr>
            <p:extLst>
              <p:ext uri="{D42A27DB-BD31-4B8C-83A1-F6EECF244321}">
                <p14:modId xmlns:p14="http://schemas.microsoft.com/office/powerpoint/2010/main" val="2291853146"/>
              </p:ext>
            </p:extLst>
          </p:nvPr>
        </p:nvGraphicFramePr>
        <p:xfrm>
          <a:off x="174035" y="3251408"/>
          <a:ext cx="4397965" cy="3252641"/>
        </p:xfrm>
        <a:graphic>
          <a:graphicData uri="http://schemas.openxmlformats.org/drawingml/2006/chart">
            <c:chart xmlns:c="http://schemas.openxmlformats.org/drawingml/2006/chart" xmlns:r="http://schemas.openxmlformats.org/officeDocument/2006/relationships" r:id="rId3"/>
          </a:graphicData>
        </a:graphic>
      </p:graphicFrame>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405133"/>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dirty="0">
                <a:solidFill>
                  <a:schemeClr val="tx1"/>
                </a:solidFill>
                <a:latin typeface="メイリオ" panose="020B0604030504040204" pitchFamily="50" charset="-128"/>
                <a:ea typeface="メイリオ" panose="020B0604030504040204" pitchFamily="50" charset="-128"/>
              </a:rPr>
              <a:t>３．デジタル技術を活用した食育に関する国民の実践の状況</a:t>
            </a:r>
          </a:p>
        </p:txBody>
      </p:sp>
      <p:sp>
        <p:nvSpPr>
          <p:cNvPr id="15" name="テキスト ボックス 24">
            <a:extLst>
              <a:ext uri="{FF2B5EF4-FFF2-40B4-BE49-F238E27FC236}">
                <a16:creationId xmlns:a16="http://schemas.microsoft.com/office/drawing/2014/main" id="{AEAB5462-B97D-A24B-7CF6-D5F8598A75DA}"/>
              </a:ext>
            </a:extLst>
          </p:cNvPr>
          <p:cNvSpPr txBox="1">
            <a:spLocks noChangeArrowheads="1"/>
          </p:cNvSpPr>
          <p:nvPr/>
        </p:nvSpPr>
        <p:spPr bwMode="auto">
          <a:xfrm>
            <a:off x="0" y="1011574"/>
            <a:ext cx="8695766" cy="688464"/>
          </a:xfrm>
          <a:prstGeom prst="rect">
            <a:avLst/>
          </a:prstGeom>
          <a:noFill/>
          <a:ln>
            <a:noFill/>
          </a:ln>
        </p:spPr>
        <p:txBody>
          <a:bodyPr wrap="square" lIns="180000" tIns="0" rIns="180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家族の中でデジタル技術を活用した食育を利用したことがあるかについて、「利用したことがある」と回答した人の割合は</a:t>
            </a:r>
            <a:r>
              <a:rPr lang="en-US" altLang="ja-JP" sz="1300">
                <a:latin typeface="メイリオ" panose="020B0604030504040204" pitchFamily="50" charset="-128"/>
                <a:ea typeface="メイリオ" panose="020B0604030504040204" pitchFamily="50" charset="-128"/>
              </a:rPr>
              <a:t>22.2</a:t>
            </a:r>
            <a:r>
              <a:rPr lang="ja-JP" altLang="en-US" sz="1300">
                <a:latin typeface="メイリオ" panose="020B0604030504040204" pitchFamily="50" charset="-128"/>
                <a:ea typeface="メイリオ" panose="020B0604030504040204" pitchFamily="50" charset="-128"/>
              </a:rPr>
              <a:t>％。利用したことがある人を年齢別にみると、</a:t>
            </a:r>
            <a:r>
              <a:rPr lang="en-US" altLang="ja-JP" sz="1300">
                <a:latin typeface="メイリオ" panose="020B0604030504040204" pitchFamily="50" charset="-128"/>
                <a:ea typeface="メイリオ" panose="020B0604030504040204" pitchFamily="50" charset="-128"/>
              </a:rPr>
              <a:t>20</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60</a:t>
            </a:r>
            <a:r>
              <a:rPr lang="ja-JP" altLang="en-US" sz="1300">
                <a:latin typeface="メイリオ" panose="020B0604030504040204" pitchFamily="50" charset="-128"/>
                <a:ea typeface="メイリオ" panose="020B0604030504040204" pitchFamily="50" charset="-128"/>
              </a:rPr>
              <a:t>歳代において約２割。</a:t>
            </a:r>
            <a:endParaRPr lang="en-US" altLang="ja-JP" sz="1300">
              <a:latin typeface="メイリオ" panose="020B0604030504040204" pitchFamily="50" charset="-128"/>
              <a:ea typeface="メイリオ" panose="020B0604030504040204" pitchFamily="50" charset="-128"/>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利用したことがあるデジタル技術を活用した食育については、「料理レシピ動画など、調理に関する動画の視聴」を挙げた人の割合が</a:t>
            </a:r>
            <a:r>
              <a:rPr lang="en-US" altLang="ja-JP" sz="1300">
                <a:latin typeface="メイリオ" panose="020B0604030504040204" pitchFamily="50" charset="-128"/>
                <a:ea typeface="メイリオ" panose="020B0604030504040204" pitchFamily="50" charset="-128"/>
              </a:rPr>
              <a:t>88.8</a:t>
            </a:r>
            <a:r>
              <a:rPr lang="ja-JP" altLang="en-US" sz="1300">
                <a:latin typeface="メイリオ" panose="020B0604030504040204" pitchFamily="50" charset="-128"/>
                <a:ea typeface="メイリオ" panose="020B0604030504040204" pitchFamily="50" charset="-128"/>
              </a:rPr>
              <a:t>％と最も高く、次いで、「ＳＮＳ等での料理レシピ等、食に関する情報の入手や収集」（</a:t>
            </a:r>
            <a:r>
              <a:rPr lang="en-US" altLang="ja-JP" sz="1300">
                <a:latin typeface="メイリオ" panose="020B0604030504040204" pitchFamily="50" charset="-128"/>
                <a:ea typeface="メイリオ" panose="020B0604030504040204" pitchFamily="50" charset="-128"/>
              </a:rPr>
              <a:t>61.9</a:t>
            </a:r>
            <a:r>
              <a:rPr lang="ja-JP" altLang="en-US" sz="1300">
                <a:latin typeface="メイリオ" panose="020B0604030504040204" pitchFamily="50" charset="-128"/>
                <a:ea typeface="メイリオ" panose="020B0604030504040204" pitchFamily="50" charset="-128"/>
              </a:rPr>
              <a:t>％）、「食育に関するアプリ（料理レシピ、栄養バランス、フードロス削減など）の利用」（</a:t>
            </a:r>
            <a:r>
              <a:rPr lang="en-US" altLang="ja-JP" sz="1300">
                <a:latin typeface="メイリオ" panose="020B0604030504040204" pitchFamily="50" charset="-128"/>
                <a:ea typeface="メイリオ" panose="020B0604030504040204" pitchFamily="50" charset="-128"/>
              </a:rPr>
              <a:t>34.3</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20</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70</a:t>
            </a:r>
            <a:r>
              <a:rPr lang="ja-JP" altLang="en-US" sz="1300">
                <a:latin typeface="メイリオ" panose="020B0604030504040204" pitchFamily="50" charset="-128"/>
                <a:ea typeface="メイリオ" panose="020B0604030504040204" pitchFamily="50" charset="-128"/>
              </a:rPr>
              <a:t>歳代以上のいずれの年代においても利用。</a:t>
            </a:r>
          </a:p>
          <a:p>
            <a:pPr marL="285750" indent="-285750" algn="just">
              <a:lnSpc>
                <a:spcPts val="1800"/>
              </a:lnSpc>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a:extLst>
              <a:ext uri="{FF2B5EF4-FFF2-40B4-BE49-F238E27FC236}">
                <a16:creationId xmlns:a16="http://schemas.microsoft.com/office/drawing/2014/main" id="{4062F014-1DC5-EA57-4839-5A6CE368835D}"/>
              </a:ext>
            </a:extLst>
          </p:cNvPr>
          <p:cNvSpPr txBox="1"/>
          <p:nvPr/>
        </p:nvSpPr>
        <p:spPr>
          <a:xfrm>
            <a:off x="644950" y="3273988"/>
            <a:ext cx="3456134" cy="253916"/>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デジタル技術を活用した食育の利用状況（年齢別）</a:t>
            </a:r>
          </a:p>
        </p:txBody>
      </p:sp>
      <p:graphicFrame>
        <p:nvGraphicFramePr>
          <p:cNvPr id="22" name="グラフ 21">
            <a:extLst>
              <a:ext uri="{FF2B5EF4-FFF2-40B4-BE49-F238E27FC236}">
                <a16:creationId xmlns:a16="http://schemas.microsoft.com/office/drawing/2014/main" id="{1D4F2F3E-32C5-4E34-BB1B-6FBB725F73FE}"/>
              </a:ext>
            </a:extLst>
          </p:cNvPr>
          <p:cNvGraphicFramePr>
            <a:graphicFrameLocks/>
          </p:cNvGraphicFramePr>
          <p:nvPr>
            <p:extLst>
              <p:ext uri="{D42A27DB-BD31-4B8C-83A1-F6EECF244321}">
                <p14:modId xmlns:p14="http://schemas.microsoft.com/office/powerpoint/2010/main" val="1853162984"/>
              </p:ext>
            </p:extLst>
          </p:nvPr>
        </p:nvGraphicFramePr>
        <p:xfrm>
          <a:off x="4396383" y="3110533"/>
          <a:ext cx="4649859" cy="3461398"/>
        </p:xfrm>
        <a:graphic>
          <a:graphicData uri="http://schemas.openxmlformats.org/drawingml/2006/chart">
            <c:chart xmlns:c="http://schemas.openxmlformats.org/drawingml/2006/chart" xmlns:r="http://schemas.openxmlformats.org/officeDocument/2006/relationships" r:id="rId4"/>
          </a:graphicData>
        </a:graphic>
      </p:graphicFrame>
      <p:sp>
        <p:nvSpPr>
          <p:cNvPr id="8" name="テキスト ボックス 1">
            <a:extLst>
              <a:ext uri="{FF2B5EF4-FFF2-40B4-BE49-F238E27FC236}">
                <a16:creationId xmlns:a16="http://schemas.microsoft.com/office/drawing/2014/main" id="{AB6F35BD-2EFD-EE5E-0F72-E8566ABEE206}"/>
              </a:ext>
            </a:extLst>
          </p:cNvPr>
          <p:cNvSpPr txBox="1"/>
          <p:nvPr/>
        </p:nvSpPr>
        <p:spPr>
          <a:xfrm>
            <a:off x="2165594" y="6461050"/>
            <a:ext cx="2318994" cy="1692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500">
                <a:latin typeface="+mn-ea"/>
              </a:rPr>
              <a:t>資料：農林水産省「食育に関する意識調査」（</a:t>
            </a:r>
            <a:r>
              <a:rPr kumimoji="1" lang="en-US" altLang="ja-JP" sz="500">
                <a:latin typeface="+mn-ea"/>
              </a:rPr>
              <a:t>2022</a:t>
            </a:r>
            <a:r>
              <a:rPr kumimoji="1" lang="ja-JP" altLang="en-US" sz="500">
                <a:latin typeface="+mn-ea"/>
              </a:rPr>
              <a:t>年</a:t>
            </a:r>
            <a:r>
              <a:rPr kumimoji="1" lang="en-US" altLang="ja-JP" sz="500">
                <a:latin typeface="+mn-ea"/>
              </a:rPr>
              <a:t>11</a:t>
            </a:r>
            <a:r>
              <a:rPr kumimoji="1" lang="ja-JP" altLang="en-US" sz="500">
                <a:latin typeface="+mn-ea"/>
              </a:rPr>
              <a:t>月実施）</a:t>
            </a:r>
          </a:p>
        </p:txBody>
      </p:sp>
      <p:sp>
        <p:nvSpPr>
          <p:cNvPr id="10" name="テキスト ボックス 1">
            <a:extLst>
              <a:ext uri="{FF2B5EF4-FFF2-40B4-BE49-F238E27FC236}">
                <a16:creationId xmlns:a16="http://schemas.microsoft.com/office/drawing/2014/main" id="{878268FC-2C0A-B259-0DC9-65805AF6D45B}"/>
              </a:ext>
            </a:extLst>
          </p:cNvPr>
          <p:cNvSpPr txBox="1"/>
          <p:nvPr/>
        </p:nvSpPr>
        <p:spPr>
          <a:xfrm>
            <a:off x="6919768" y="6447409"/>
            <a:ext cx="2126474" cy="1692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500">
                <a:latin typeface="+mn-ea"/>
              </a:rPr>
              <a:t>資料：農林水産省「食育に関する意識調査」（</a:t>
            </a:r>
            <a:r>
              <a:rPr kumimoji="1" lang="en-US" altLang="ja-JP" sz="500">
                <a:latin typeface="+mn-ea"/>
              </a:rPr>
              <a:t>2022</a:t>
            </a:r>
            <a:r>
              <a:rPr kumimoji="1" lang="ja-JP" altLang="en-US" sz="500">
                <a:latin typeface="+mn-ea"/>
              </a:rPr>
              <a:t>年</a:t>
            </a:r>
            <a:r>
              <a:rPr kumimoji="1" lang="en-US" altLang="ja-JP" sz="500">
                <a:latin typeface="+mn-ea"/>
              </a:rPr>
              <a:t>11</a:t>
            </a:r>
            <a:r>
              <a:rPr kumimoji="1" lang="ja-JP" altLang="en-US" sz="500">
                <a:latin typeface="+mn-ea"/>
              </a:rPr>
              <a:t>月実施）</a:t>
            </a:r>
          </a:p>
        </p:txBody>
      </p:sp>
      <p:pic>
        <p:nvPicPr>
          <p:cNvPr id="6" name="図 5">
            <a:extLst>
              <a:ext uri="{FF2B5EF4-FFF2-40B4-BE49-F238E27FC236}">
                <a16:creationId xmlns:a16="http://schemas.microsoft.com/office/drawing/2014/main" id="{ADF965A7-DEAC-788A-264C-1173DD52C02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758" y="2791708"/>
            <a:ext cx="8982632" cy="3782962"/>
          </a:xfrm>
          <a:prstGeom prst="rect">
            <a:avLst/>
          </a:prstGeom>
        </p:spPr>
      </p:pic>
      <p:sp>
        <p:nvSpPr>
          <p:cNvPr id="3" name="スライド番号プレースホルダー 5">
            <a:extLst>
              <a:ext uri="{FF2B5EF4-FFF2-40B4-BE49-F238E27FC236}">
                <a16:creationId xmlns:a16="http://schemas.microsoft.com/office/drawing/2014/main" id="{09EF3395-4F37-5F48-0D77-CB7C3FFED73D}"/>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8</a:t>
            </a:fld>
            <a:endParaRPr kumimoji="1" lang="ja-JP" altLang="en-US"/>
          </a:p>
        </p:txBody>
      </p:sp>
    </p:spTree>
    <p:extLst>
      <p:ext uri="{BB962C8B-B14F-4D97-AF65-F5344CB8AC3E}">
        <p14:creationId xmlns:p14="http://schemas.microsoft.com/office/powerpoint/2010/main" val="14015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385646"/>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３．デジタル技術を活用した食育について、国民の実践の状況</a:t>
            </a:r>
          </a:p>
        </p:txBody>
      </p:sp>
      <p:sp>
        <p:nvSpPr>
          <p:cNvPr id="2" name="角丸四角形 21">
            <a:extLst>
              <a:ext uri="{FF2B5EF4-FFF2-40B4-BE49-F238E27FC236}">
                <a16:creationId xmlns:a16="http://schemas.microsoft.com/office/drawing/2014/main" id="{53A7BCFA-FBD2-72AE-AA26-197B1C38A7E6}"/>
              </a:ext>
            </a:extLst>
          </p:cNvPr>
          <p:cNvSpPr/>
          <p:nvPr/>
        </p:nvSpPr>
        <p:spPr>
          <a:xfrm>
            <a:off x="106138" y="3818450"/>
            <a:ext cx="8860194" cy="2725786"/>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正方形/長方形 8">
            <a:extLst>
              <a:ext uri="{FF2B5EF4-FFF2-40B4-BE49-F238E27FC236}">
                <a16:creationId xmlns:a16="http://schemas.microsoft.com/office/drawing/2014/main" id="{33142A52-8D39-878C-DE27-8888ECCED75D}"/>
              </a:ext>
            </a:extLst>
          </p:cNvPr>
          <p:cNvSpPr/>
          <p:nvPr/>
        </p:nvSpPr>
        <p:spPr>
          <a:xfrm>
            <a:off x="244798" y="3891193"/>
            <a:ext cx="568518"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角丸四角形 21">
            <a:extLst>
              <a:ext uri="{FF2B5EF4-FFF2-40B4-BE49-F238E27FC236}">
                <a16:creationId xmlns:a16="http://schemas.microsoft.com/office/drawing/2014/main" id="{ABAC1F8E-8FDE-3136-B3E2-A8356E7CF5CA}"/>
              </a:ext>
            </a:extLst>
          </p:cNvPr>
          <p:cNvSpPr/>
          <p:nvPr/>
        </p:nvSpPr>
        <p:spPr>
          <a:xfrm>
            <a:off x="106138" y="959880"/>
            <a:ext cx="8860195" cy="272578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4DC0A7AA-BDC7-04DD-DE1A-CA5932983DB0}"/>
              </a:ext>
            </a:extLst>
          </p:cNvPr>
          <p:cNvSpPr/>
          <p:nvPr/>
        </p:nvSpPr>
        <p:spPr>
          <a:xfrm>
            <a:off x="244798" y="1040597"/>
            <a:ext cx="568518"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7" name="テキスト ボックス 6">
            <a:extLst>
              <a:ext uri="{FF2B5EF4-FFF2-40B4-BE49-F238E27FC236}">
                <a16:creationId xmlns:a16="http://schemas.microsoft.com/office/drawing/2014/main" id="{A49F54BF-6898-ACD3-A7A7-BAE32C93081C}"/>
              </a:ext>
            </a:extLst>
          </p:cNvPr>
          <p:cNvSpPr txBox="1"/>
          <p:nvPr/>
        </p:nvSpPr>
        <p:spPr>
          <a:xfrm>
            <a:off x="896958" y="3886963"/>
            <a:ext cx="6988226"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Times New Roman" panose="02020603050405020304" pitchFamily="18" charset="0"/>
              </a:rPr>
              <a:t>デジタルツールを活用した、果物の遠隔収穫体験</a:t>
            </a:r>
            <a:endParaRPr kumimoji="1" lang="ja-JP" altLang="en-US" sz="1500">
              <a:latin typeface="HG丸ｺﾞｼｯｸM-PRO" panose="020F0600000000000000" pitchFamily="50" charset="-128"/>
              <a:ea typeface="HG丸ｺﾞｼｯｸM-PRO" panose="020F0600000000000000" pitchFamily="50" charset="-128"/>
            </a:endParaRPr>
          </a:p>
        </p:txBody>
      </p:sp>
      <p:sp>
        <p:nvSpPr>
          <p:cNvPr id="12" name="テキスト ボックス 11">
            <a:extLst>
              <a:ext uri="{FF2B5EF4-FFF2-40B4-BE49-F238E27FC236}">
                <a16:creationId xmlns:a16="http://schemas.microsoft.com/office/drawing/2014/main" id="{E7258DEC-2012-0CCF-2C0E-DDE0B7F616A8}"/>
              </a:ext>
            </a:extLst>
          </p:cNvPr>
          <p:cNvSpPr txBox="1"/>
          <p:nvPr/>
        </p:nvSpPr>
        <p:spPr>
          <a:xfrm>
            <a:off x="0" y="4289898"/>
            <a:ext cx="8686800" cy="2092881"/>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en-US" altLang="ja-JP" sz="1300" dirty="0">
                <a:latin typeface="メイリオ" panose="020B0604030504040204" pitchFamily="50" charset="-128"/>
                <a:ea typeface="メイリオ" panose="020B0604030504040204" pitchFamily="50" charset="-128"/>
              </a:rPr>
              <a:t>2017</a:t>
            </a:r>
            <a:r>
              <a:rPr kumimoji="1" lang="ja-JP" altLang="en-US" sz="1300" dirty="0">
                <a:latin typeface="メイリオ" panose="020B0604030504040204" pitchFamily="50" charset="-128"/>
                <a:ea typeface="メイリオ" panose="020B0604030504040204" pitchFamily="50" charset="-128"/>
              </a:rPr>
              <a:t>年から遠隔操作技術を用いた、農園と消費者を結ぶ遠隔収穫体験を実施。</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体験の参加者はパソコンの画面を見ながら収穫の指示を出し、農家の方がスマートグラスを着けて農園で果物を収穫。</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収穫された果物は参加者に送付され、参加者は自分が収穫した果物を実際に食べることができ、楽しさと美味しさを感じることができる仕組み。</a:t>
            </a:r>
            <a:endParaRPr kumimoji="1" lang="en-US" altLang="ja-JP" sz="1300" dirty="0">
              <a:latin typeface="メイリオ" panose="020B0604030504040204" pitchFamily="50" charset="-128"/>
              <a:ea typeface="メイリオ" panose="020B0604030504040204" pitchFamily="50" charset="-128"/>
            </a:endParaRPr>
          </a:p>
          <a:p>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子供たちからは「柿はこんなに密になるんだ。」、「りんごってこんな風に実がつくんだ。」といった声があがっている。</a:t>
            </a:r>
          </a:p>
        </p:txBody>
      </p:sp>
      <p:sp>
        <p:nvSpPr>
          <p:cNvPr id="14" name="テキスト ボックス 13">
            <a:extLst>
              <a:ext uri="{FF2B5EF4-FFF2-40B4-BE49-F238E27FC236}">
                <a16:creationId xmlns:a16="http://schemas.microsoft.com/office/drawing/2014/main" id="{9A2E75A9-6FE1-EA16-5D84-03C182446BCE}"/>
              </a:ext>
            </a:extLst>
          </p:cNvPr>
          <p:cNvSpPr txBox="1"/>
          <p:nvPr/>
        </p:nvSpPr>
        <p:spPr>
          <a:xfrm>
            <a:off x="6680625" y="4110367"/>
            <a:ext cx="2218577" cy="246221"/>
          </a:xfrm>
          <a:prstGeom prst="rect">
            <a:avLst/>
          </a:prstGeom>
          <a:noFill/>
        </p:spPr>
        <p:txBody>
          <a:bodyPr wrap="square">
            <a:spAutoFit/>
          </a:bodyPr>
          <a:lstStyle/>
          <a:p>
            <a:pPr marR="71755" algn="ctr"/>
            <a:r>
              <a:rPr lang="ja-JP" altLang="en-US"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株式会社パーシテック（京都府）</a:t>
            </a:r>
            <a:endParaRPr lang="ja-JP" altLang="ja-JP"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B1B590B8-82A6-C569-ED6E-B6E1EC1ADA51}"/>
              </a:ext>
            </a:extLst>
          </p:cNvPr>
          <p:cNvSpPr txBox="1"/>
          <p:nvPr/>
        </p:nvSpPr>
        <p:spPr>
          <a:xfrm>
            <a:off x="896958" y="1030937"/>
            <a:ext cx="6988226"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Times New Roman" panose="02020603050405020304" pitchFamily="18" charset="0"/>
              </a:rPr>
              <a:t>スマートフォンのアプリを活用した食育の取組</a:t>
            </a:r>
            <a:endParaRPr kumimoji="1" lang="ja-JP" altLang="en-US" sz="1500">
              <a:latin typeface="HG丸ｺﾞｼｯｸM-PRO" panose="020F0600000000000000" pitchFamily="50" charset="-128"/>
              <a:ea typeface="HG丸ｺﾞｼｯｸM-PRO" panose="020F0600000000000000" pitchFamily="50" charset="-128"/>
            </a:endParaRPr>
          </a:p>
        </p:txBody>
      </p:sp>
      <p:sp>
        <p:nvSpPr>
          <p:cNvPr id="16" name="テキスト ボックス 15">
            <a:extLst>
              <a:ext uri="{FF2B5EF4-FFF2-40B4-BE49-F238E27FC236}">
                <a16:creationId xmlns:a16="http://schemas.microsoft.com/office/drawing/2014/main" id="{4571C4A2-161C-A39D-9089-6C0DB4D2DB5A}"/>
              </a:ext>
            </a:extLst>
          </p:cNvPr>
          <p:cNvSpPr txBox="1"/>
          <p:nvPr/>
        </p:nvSpPr>
        <p:spPr>
          <a:xfrm>
            <a:off x="0" y="1365458"/>
            <a:ext cx="8860194" cy="2292935"/>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スマートフォンのアプリを使った、健康管理の実践、食品ロスの削減に関する取組を展開。</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株式会社</a:t>
            </a:r>
            <a:r>
              <a:rPr kumimoji="1" lang="en-US" altLang="ja-JP" sz="1300" dirty="0" err="1">
                <a:latin typeface="メイリオ" panose="020B0604030504040204" pitchFamily="50" charset="-128"/>
                <a:ea typeface="メイリオ" panose="020B0604030504040204" pitchFamily="50" charset="-128"/>
              </a:rPr>
              <a:t>asken</a:t>
            </a:r>
            <a:r>
              <a:rPr kumimoji="1" lang="ja-JP" altLang="en-US" sz="1300" dirty="0">
                <a:latin typeface="メイリオ" panose="020B0604030504040204" pitchFamily="50" charset="-128"/>
                <a:ea typeface="メイリオ" panose="020B0604030504040204" pitchFamily="50" charset="-128"/>
              </a:rPr>
              <a:t>では、日々の食事を記録することで栄養バランスがとれた食事を自ら選ぶ力を育むことつな繋げる、食生活改善のアプリを提供。何をどれくらい食べたかを記録すると、摂取したエネルギーや栄養素量等が算出され、目標量に対する過不足がアプリの画面にグラフで表示。記録された食事内容に対して管理栄養士の助言がスマートフォンに届き、食事の改善に生かすことができる。</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株式会社コークッキングでは、中食や外食の店舗において、美味しく安全に食べることができるにもかかわらず廃棄される食品を、消費者とつなげるアプリを</a:t>
            </a:r>
            <a:r>
              <a:rPr kumimoji="1" lang="en-US" altLang="ja-JP" sz="1300" dirty="0">
                <a:latin typeface="メイリオ" panose="020B0604030504040204" pitchFamily="50" charset="-128"/>
                <a:ea typeface="メイリオ" panose="020B0604030504040204" pitchFamily="50" charset="-128"/>
              </a:rPr>
              <a:t>2018</a:t>
            </a:r>
            <a:r>
              <a:rPr kumimoji="1" lang="ja-JP" altLang="en-US" sz="1300" dirty="0">
                <a:latin typeface="メイリオ" panose="020B0604030504040204" pitchFamily="50" charset="-128"/>
                <a:ea typeface="メイリオ" panose="020B0604030504040204" pitchFamily="50" charset="-128"/>
              </a:rPr>
              <a:t>年から提供。消費者が食品ロスの発生する店舗をアプリで検索し食べたい物を見つけたら、受け取る時間を決めて店舗に行き、アプリの画面を提示することで食料を受け取る仕組み。</a:t>
            </a:r>
          </a:p>
        </p:txBody>
      </p:sp>
      <p:sp>
        <p:nvSpPr>
          <p:cNvPr id="17" name="テキスト ボックス 16">
            <a:extLst>
              <a:ext uri="{FF2B5EF4-FFF2-40B4-BE49-F238E27FC236}">
                <a16:creationId xmlns:a16="http://schemas.microsoft.com/office/drawing/2014/main" id="{86B6D158-B8E4-EA83-62A8-3DF719387A09}"/>
              </a:ext>
            </a:extLst>
          </p:cNvPr>
          <p:cNvSpPr txBox="1"/>
          <p:nvPr/>
        </p:nvSpPr>
        <p:spPr>
          <a:xfrm>
            <a:off x="1200299" y="1673140"/>
            <a:ext cx="887608" cy="200055"/>
          </a:xfrm>
          <a:prstGeom prst="rect">
            <a:avLst/>
          </a:prstGeom>
          <a:noFill/>
        </p:spPr>
        <p:txBody>
          <a:bodyPr wrap="square" rtlCol="0">
            <a:spAutoFit/>
          </a:bodyPr>
          <a:lstStyle/>
          <a:p>
            <a:r>
              <a:rPr kumimoji="1" lang="ja-JP" altLang="en-US" sz="700"/>
              <a:t>アスケン</a:t>
            </a:r>
            <a:endParaRPr kumimoji="1" lang="ja-JP" altLang="en-US" sz="1050"/>
          </a:p>
        </p:txBody>
      </p:sp>
      <p:sp>
        <p:nvSpPr>
          <p:cNvPr id="3" name="スライド番号プレースホルダー 5">
            <a:extLst>
              <a:ext uri="{FF2B5EF4-FFF2-40B4-BE49-F238E27FC236}">
                <a16:creationId xmlns:a16="http://schemas.microsoft.com/office/drawing/2014/main" id="{9D5775FC-362E-3E98-C56A-8F2006F7E041}"/>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9</a:t>
            </a:fld>
            <a:endParaRPr kumimoji="1" lang="ja-JP" altLang="en-US"/>
          </a:p>
        </p:txBody>
      </p:sp>
    </p:spTree>
    <p:extLst>
      <p:ext uri="{BB962C8B-B14F-4D97-AF65-F5344CB8AC3E}">
        <p14:creationId xmlns:p14="http://schemas.microsoft.com/office/powerpoint/2010/main" val="394872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40408B8-9A1D-CD0B-CFB8-E445A7776EF2}"/>
              </a:ext>
            </a:extLst>
          </p:cNvPr>
          <p:cNvSpPr/>
          <p:nvPr/>
        </p:nvSpPr>
        <p:spPr>
          <a:xfrm>
            <a:off x="97758" y="376743"/>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４．ポストコロナ、ウィズコロナ時代における食育の推進</a:t>
            </a:r>
          </a:p>
        </p:txBody>
      </p:sp>
      <p:sp>
        <p:nvSpPr>
          <p:cNvPr id="15" name="テキスト ボックス 24">
            <a:extLst>
              <a:ext uri="{FF2B5EF4-FFF2-40B4-BE49-F238E27FC236}">
                <a16:creationId xmlns:a16="http://schemas.microsoft.com/office/drawing/2014/main" id="{B970A80E-D4B5-8F70-148E-DA99BE8044CB}"/>
              </a:ext>
            </a:extLst>
          </p:cNvPr>
          <p:cNvSpPr txBox="1">
            <a:spLocks noChangeArrowheads="1"/>
          </p:cNvSpPr>
          <p:nvPr/>
        </p:nvSpPr>
        <p:spPr bwMode="auto">
          <a:xfrm>
            <a:off x="0" y="971071"/>
            <a:ext cx="9144000" cy="1024335"/>
          </a:xfrm>
          <a:prstGeom prst="rect">
            <a:avLst/>
          </a:prstGeom>
          <a:noFill/>
          <a:ln>
            <a:noFill/>
          </a:ln>
        </p:spPr>
        <p:txBody>
          <a:bodyPr wrap="square" lIns="180000" tIns="0" rIns="180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デジタル技術を活用した食育を経験してよかった点について、「好きな時間や短時間に利用できる」を挙げた人の割合が</a:t>
            </a:r>
            <a:r>
              <a:rPr lang="en-US" altLang="ja-JP" sz="1300">
                <a:latin typeface="メイリオ" panose="020B0604030504040204" pitchFamily="50" charset="-128"/>
                <a:ea typeface="メイリオ" panose="020B0604030504040204" pitchFamily="50" charset="-128"/>
              </a:rPr>
              <a:t>80.6</a:t>
            </a:r>
            <a:r>
              <a:rPr lang="ja-JP" altLang="en-US" sz="1300">
                <a:latin typeface="メイリオ" panose="020B0604030504040204" pitchFamily="50" charset="-128"/>
                <a:ea typeface="メイリオ" panose="020B0604030504040204" pitchFamily="50" charset="-128"/>
              </a:rPr>
              <a:t>％と最も高く、次いで、「繰り返して利用できる」（</a:t>
            </a:r>
            <a:r>
              <a:rPr lang="en-US" altLang="ja-JP" sz="1300">
                <a:latin typeface="メイリオ" panose="020B0604030504040204" pitchFamily="50" charset="-128"/>
                <a:ea typeface="メイリオ" panose="020B0604030504040204" pitchFamily="50" charset="-128"/>
              </a:rPr>
              <a:t>66.6</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デジタル技術を活用した食育を利用する場合に、どのような課題や障壁があるかについて、「どのような情報や体験があるかわからない」を挙げた人の割合が</a:t>
            </a:r>
            <a:r>
              <a:rPr lang="en-US" altLang="ja-JP" sz="1300" spc="-90">
                <a:latin typeface="メイリオ" panose="020B0604030504040204" pitchFamily="50" charset="-128"/>
                <a:ea typeface="メイリオ" panose="020B0604030504040204" pitchFamily="50" charset="-128"/>
                <a:cs typeface="メイリオ" panose="020B0604030504040204" pitchFamily="50" charset="-128"/>
              </a:rPr>
              <a:t>45.5</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％と最も高く、次いで、「利用方法がわからない」（</a:t>
            </a:r>
            <a:r>
              <a:rPr lang="en-US" altLang="ja-JP" sz="1300" spc="-90">
                <a:latin typeface="メイリオ" panose="020B0604030504040204" pitchFamily="50" charset="-128"/>
                <a:ea typeface="メイリオ" panose="020B0604030504040204" pitchFamily="50" charset="-128"/>
                <a:cs typeface="メイリオ" panose="020B0604030504040204" pitchFamily="50" charset="-128"/>
              </a:rPr>
              <a:t>42.2</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％）、「嗅覚や味覚等の五感を活かした体験が難しい」（</a:t>
            </a:r>
            <a:r>
              <a:rPr lang="en-US" altLang="ja-JP" sz="1300" spc="-90">
                <a:latin typeface="メイリオ" panose="020B0604030504040204" pitchFamily="50" charset="-128"/>
                <a:ea typeface="メイリオ" panose="020B0604030504040204" pitchFamily="50" charset="-128"/>
                <a:cs typeface="メイリオ" panose="020B0604030504040204" pitchFamily="50" charset="-128"/>
              </a:rPr>
              <a:t>37.8</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a:t>
            </a:r>
          </a:p>
          <a:p>
            <a:pPr marL="285750" indent="-285750" algn="just">
              <a:lnSpc>
                <a:spcPts val="1800"/>
              </a:lnSpc>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47A22DC6-FD1E-FE0B-6FD5-B84CD132F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66" y="2434916"/>
            <a:ext cx="8895327" cy="4057959"/>
          </a:xfrm>
          <a:prstGeom prst="rect">
            <a:avLst/>
          </a:prstGeom>
        </p:spPr>
      </p:pic>
      <p:sp>
        <p:nvSpPr>
          <p:cNvPr id="3" name="スライド番号プレースホルダー 5">
            <a:extLst>
              <a:ext uri="{FF2B5EF4-FFF2-40B4-BE49-F238E27FC236}">
                <a16:creationId xmlns:a16="http://schemas.microsoft.com/office/drawing/2014/main" id="{1CC3E72A-6489-B6A3-DB6F-4F1D419159F1}"/>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10</a:t>
            </a:fld>
            <a:endParaRPr kumimoji="1" lang="ja-JP" altLang="en-US"/>
          </a:p>
        </p:txBody>
      </p:sp>
    </p:spTree>
    <p:extLst>
      <p:ext uri="{BB962C8B-B14F-4D97-AF65-F5344CB8AC3E}">
        <p14:creationId xmlns:p14="http://schemas.microsoft.com/office/powerpoint/2010/main" val="3838496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4234067" y="2807080"/>
            <a:ext cx="4616629" cy="3862388"/>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1C22C44E-770E-7E48-656A-C5317C471146}"/>
              </a:ext>
            </a:extLst>
          </p:cNvPr>
          <p:cNvSpPr/>
          <p:nvPr/>
        </p:nvSpPr>
        <p:spPr>
          <a:xfrm>
            <a:off x="4345932" y="2881349"/>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 name="正方形/長方形 1">
            <a:extLst>
              <a:ext uri="{FF2B5EF4-FFF2-40B4-BE49-F238E27FC236}">
                <a16:creationId xmlns:a16="http://schemas.microsoft.com/office/drawing/2014/main" id="{840408B8-9A1D-CD0B-CFB8-E445A7776EF2}"/>
              </a:ext>
            </a:extLst>
          </p:cNvPr>
          <p:cNvSpPr/>
          <p:nvPr/>
        </p:nvSpPr>
        <p:spPr>
          <a:xfrm>
            <a:off x="97758" y="397991"/>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４．ポストコロナ、ウィズコロナ時代における食育の推進</a:t>
            </a:r>
          </a:p>
        </p:txBody>
      </p:sp>
      <p:sp>
        <p:nvSpPr>
          <p:cNvPr id="12" name="テキスト ボックス 24">
            <a:extLst>
              <a:ext uri="{FF2B5EF4-FFF2-40B4-BE49-F238E27FC236}">
                <a16:creationId xmlns:a16="http://schemas.microsoft.com/office/drawing/2014/main" id="{82608BC5-54D6-5562-14BD-91F095FE396F}"/>
              </a:ext>
            </a:extLst>
          </p:cNvPr>
          <p:cNvSpPr txBox="1">
            <a:spLocks noChangeArrowheads="1"/>
          </p:cNvSpPr>
          <p:nvPr/>
        </p:nvSpPr>
        <p:spPr bwMode="auto">
          <a:xfrm>
            <a:off x="72056" y="1000551"/>
            <a:ext cx="8948484" cy="924744"/>
          </a:xfrm>
          <a:prstGeom prst="rect">
            <a:avLst/>
          </a:prstGeom>
          <a:noFill/>
          <a:ln>
            <a:noFill/>
          </a:ln>
        </p:spPr>
        <p:txBody>
          <a:bodyPr wrap="square" lIns="180000" tIns="0" rIns="180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今後、利用したいデジタル技術を活用した食育については「料理レシピ動画など、調理に関する動画の視聴」を挙げた人の割合が</a:t>
            </a:r>
            <a:r>
              <a:rPr lang="en-US" altLang="ja-JP" sz="1300">
                <a:latin typeface="メイリオ" panose="020B0604030504040204" pitchFamily="50" charset="-128"/>
                <a:ea typeface="メイリオ" panose="020B0604030504040204" pitchFamily="50" charset="-128"/>
              </a:rPr>
              <a:t>52.4</a:t>
            </a:r>
            <a:r>
              <a:rPr lang="ja-JP" altLang="en-US" sz="1300">
                <a:latin typeface="メイリオ" panose="020B0604030504040204" pitchFamily="50" charset="-128"/>
                <a:ea typeface="メイリオ" panose="020B0604030504040204" pitchFamily="50" charset="-128"/>
              </a:rPr>
              <a:t>％と最も高く、次いで、「ＳＮＳ等での料理レシピ等、食に関する情報の入手や収集」（</a:t>
            </a:r>
            <a:r>
              <a:rPr lang="en-US" altLang="ja-JP" sz="1300">
                <a:latin typeface="メイリオ" panose="020B0604030504040204" pitchFamily="50" charset="-128"/>
                <a:ea typeface="メイリオ" panose="020B0604030504040204" pitchFamily="50" charset="-128"/>
              </a:rPr>
              <a:t>30.7</a:t>
            </a:r>
            <a:r>
              <a:rPr lang="ja-JP" altLang="en-US" sz="1300">
                <a:latin typeface="メイリオ" panose="020B0604030504040204" pitchFamily="50" charset="-128"/>
                <a:ea typeface="メイリオ" panose="020B0604030504040204" pitchFamily="50" charset="-128"/>
              </a:rPr>
              <a:t>％）、「食育に関するアプリ（料理レシピ、栄養バランス、フードロス削減など）の利用」（</a:t>
            </a:r>
            <a:r>
              <a:rPr lang="en-US" altLang="ja-JP" sz="1300">
                <a:latin typeface="メイリオ" panose="020B0604030504040204" pitchFamily="50" charset="-128"/>
                <a:ea typeface="メイリオ" panose="020B0604030504040204" pitchFamily="50" charset="-128"/>
              </a:rPr>
              <a:t>27.8</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対面での食育の取組に加え、デジタル技術を活用した食育の取組を効果的に組み合わせながら、多様で広がりを持った食育を推進することが必要。</a:t>
            </a: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デジタル化された情報の利用に当たって、偽情報等も瞬時に流通することで社会的混乱を招くこともあり、情報の発信者・利用者双方が情報の真偽を見極めるリテラシーを向上させることが必要。</a:t>
            </a: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800"/>
              </a:lnSpc>
            </a:pP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a:extLst>
              <a:ext uri="{FF2B5EF4-FFF2-40B4-BE49-F238E27FC236}">
                <a16:creationId xmlns:a16="http://schemas.microsoft.com/office/drawing/2014/main" id="{E39D31F4-FBA2-6C04-AE4E-4A60BED3B471}"/>
              </a:ext>
            </a:extLst>
          </p:cNvPr>
          <p:cNvSpPr txBox="1"/>
          <p:nvPr/>
        </p:nvSpPr>
        <p:spPr>
          <a:xfrm>
            <a:off x="4989584" y="2843794"/>
            <a:ext cx="3938895" cy="784830"/>
          </a:xfrm>
          <a:prstGeom prst="rect">
            <a:avLst/>
          </a:prstGeom>
          <a:noFill/>
        </p:spPr>
        <p:txBody>
          <a:bodyPr wrap="square" lIns="91440" tIns="45720" rIns="91440" bIns="45720" anchor="t">
            <a:spAutoFit/>
          </a:bodyPr>
          <a:lstStyle/>
          <a:p>
            <a:r>
              <a:rPr lang="ja-JP" altLang="en-US" sz="1500" b="1">
                <a:latin typeface="HG丸ｺﾞｼｯｸM-PRO"/>
                <a:ea typeface="HG丸ｺﾞｼｯｸM-PRO"/>
              </a:rPr>
              <a:t>デジタル技術を活用した魚をおろす疑似体験（第６回食育活動表彰　消費・安全局長賞受賞）</a:t>
            </a:r>
          </a:p>
        </p:txBody>
      </p:sp>
      <p:sp>
        <p:nvSpPr>
          <p:cNvPr id="22" name="テキスト ボックス 21">
            <a:extLst>
              <a:ext uri="{FF2B5EF4-FFF2-40B4-BE49-F238E27FC236}">
                <a16:creationId xmlns:a16="http://schemas.microsoft.com/office/drawing/2014/main" id="{FF234199-20C6-C51B-C27E-4125F056F20D}"/>
              </a:ext>
            </a:extLst>
          </p:cNvPr>
          <p:cNvSpPr txBox="1"/>
          <p:nvPr/>
        </p:nvSpPr>
        <p:spPr>
          <a:xfrm>
            <a:off x="4450877" y="3675720"/>
            <a:ext cx="4302486" cy="2054409"/>
          </a:xfrm>
          <a:prstGeom prst="rect">
            <a:avLst/>
          </a:prstGeom>
          <a:noFill/>
        </p:spPr>
        <p:txBody>
          <a:bodyPr wrap="square" lIns="91440" tIns="45720" rIns="91440" bIns="45720" rtlCol="0" anchor="t">
            <a:spAutoFit/>
          </a:bodyPr>
          <a:lstStyle/>
          <a:p>
            <a:pPr marL="285750" indent="-285750">
              <a:lnSpc>
                <a:spcPts val="1700"/>
              </a:lnSpc>
              <a:buFont typeface="Wingdings" panose="05000000000000000000" pitchFamily="2" charset="2"/>
              <a:buChar char="Ø"/>
            </a:pPr>
            <a:r>
              <a:rPr kumimoji="1" lang="ja-JP" altLang="en-US" sz="1300">
                <a:latin typeface="メイリオ" panose="020B0604030504040204" pitchFamily="50" charset="-128"/>
                <a:ea typeface="メイリオ" panose="020B0604030504040204" pitchFamily="50" charset="-128"/>
              </a:rPr>
              <a:t>魚の生産から消費、生活文化までを含む幅広い内容を広めるため、７つの「ぎょしょく教育」を町内全ての保育所、小・中学校で実施。</a:t>
            </a:r>
            <a:endParaRPr kumimoji="1" lang="en-US" altLang="ja-JP" sz="1300">
              <a:latin typeface="メイリオ" panose="020B0604030504040204" pitchFamily="50" charset="-128"/>
              <a:ea typeface="メイリオ" panose="020B0604030504040204" pitchFamily="50" charset="-128"/>
            </a:endParaRPr>
          </a:p>
          <a:p>
            <a:pPr marL="285750" indent="-285750">
              <a:lnSpc>
                <a:spcPts val="1700"/>
              </a:lnSpc>
              <a:buFont typeface="Wingdings" panose="05000000000000000000" pitchFamily="2" charset="2"/>
              <a:buChar char="Ø"/>
            </a:pPr>
            <a:r>
              <a:rPr kumimoji="1" lang="ja-JP" altLang="en-US" sz="1300">
                <a:latin typeface="メイリオ"/>
                <a:ea typeface="メイリオ"/>
              </a:rPr>
              <a:t>デジタルトランスフォーメーション（</a:t>
            </a:r>
            <a:r>
              <a:rPr kumimoji="1" lang="en-US" altLang="ja-JP" sz="1300">
                <a:latin typeface="メイリオ"/>
                <a:ea typeface="メイリオ"/>
              </a:rPr>
              <a:t>DX</a:t>
            </a:r>
            <a:r>
              <a:rPr kumimoji="1" lang="ja-JP" altLang="en-US" sz="1300">
                <a:latin typeface="メイリオ"/>
                <a:ea typeface="メイリオ"/>
              </a:rPr>
              <a:t>）の一つとして、魚の三枚おろしを疑似体験できるアプリを制作。</a:t>
            </a:r>
            <a:endParaRPr lang="en-US" altLang="ja-JP" sz="1300">
              <a:latin typeface="メイリオ" panose="020B0604030504040204" pitchFamily="50" charset="-128"/>
              <a:ea typeface="メイリオ" panose="020B0604030504040204" pitchFamily="50" charset="-128"/>
            </a:endParaRPr>
          </a:p>
          <a:p>
            <a:pPr marL="285750" indent="-285750">
              <a:lnSpc>
                <a:spcPts val="1700"/>
              </a:lnSpc>
              <a:buFont typeface="Wingdings" panose="05000000000000000000" pitchFamily="2" charset="2"/>
              <a:buChar char="Ø"/>
            </a:pPr>
            <a:r>
              <a:rPr kumimoji="1" lang="ja-JP" altLang="en-US" sz="1300">
                <a:latin typeface="メイリオ" panose="020B0604030504040204" pitchFamily="50" charset="-128"/>
                <a:ea typeface="メイリオ" panose="020B0604030504040204" pitchFamily="50" charset="-128"/>
              </a:rPr>
              <a:t>子供たちの「本物の鯛をおろしてみたい」という興味を引き出したり、実</a:t>
            </a:r>
            <a:endParaRPr kumimoji="1" lang="en-US" altLang="ja-JP" sz="1300">
              <a:latin typeface="メイリオ" panose="020B0604030504040204" pitchFamily="50" charset="-128"/>
              <a:ea typeface="メイリオ" panose="020B0604030504040204" pitchFamily="50" charset="-128"/>
            </a:endParaRPr>
          </a:p>
          <a:p>
            <a:pPr marL="285750" indent="-285750">
              <a:lnSpc>
                <a:spcPts val="1700"/>
              </a:lnSpc>
              <a:buFont typeface="Wingdings" panose="05000000000000000000" pitchFamily="2" charset="2"/>
              <a:buChar char="Ø"/>
            </a:pPr>
            <a:endParaRPr kumimoji="1" lang="en-US" altLang="ja-JP" sz="1300">
              <a:latin typeface="メイリオ" panose="020B0604030504040204" pitchFamily="50" charset="-128"/>
              <a:ea typeface="メイリオ" panose="020B0604030504040204" pitchFamily="50" charset="-128"/>
            </a:endParaRPr>
          </a:p>
        </p:txBody>
      </p:sp>
      <p:pic>
        <p:nvPicPr>
          <p:cNvPr id="23" name="図 22" descr="カレンダー が含まれている画像&#10;&#10;自動的に生成された説明">
            <a:extLst>
              <a:ext uri="{FF2B5EF4-FFF2-40B4-BE49-F238E27FC236}">
                <a16:creationId xmlns:a16="http://schemas.microsoft.com/office/drawing/2014/main" id="{B560728F-F1DC-C207-0B80-651A8B8A84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8614" y="5297153"/>
            <a:ext cx="1747203" cy="947993"/>
          </a:xfrm>
          <a:prstGeom prst="rect">
            <a:avLst/>
          </a:prstGeom>
        </p:spPr>
      </p:pic>
      <p:sp>
        <p:nvSpPr>
          <p:cNvPr id="25" name="テキスト ボックス 24">
            <a:extLst>
              <a:ext uri="{FF2B5EF4-FFF2-40B4-BE49-F238E27FC236}">
                <a16:creationId xmlns:a16="http://schemas.microsoft.com/office/drawing/2014/main" id="{FDD80D2C-6C30-6FCE-E888-795E7332C85A}"/>
              </a:ext>
            </a:extLst>
          </p:cNvPr>
          <p:cNvSpPr txBox="1"/>
          <p:nvPr/>
        </p:nvSpPr>
        <p:spPr>
          <a:xfrm>
            <a:off x="6354065" y="6344593"/>
            <a:ext cx="2796303" cy="230832"/>
          </a:xfrm>
          <a:prstGeom prst="rect">
            <a:avLst/>
          </a:prstGeom>
          <a:noFill/>
        </p:spPr>
        <p:txBody>
          <a:bodyPr wrap="square">
            <a:spAutoFit/>
          </a:bodyPr>
          <a:lstStyle/>
          <a:p>
            <a:pPr algn="ctr"/>
            <a:r>
              <a:rPr lang="ja-JP" altLang="ja-JP" sz="900" kern="100">
                <a:effectLst/>
                <a:latin typeface="メイリオ" panose="020B0604030504040204" pitchFamily="50" charset="-128"/>
                <a:ea typeface="メイリオ" panose="020B0604030504040204" pitchFamily="50" charset="-128"/>
                <a:cs typeface="Times New Roman" panose="02020603050405020304" pitchFamily="18" charset="0"/>
              </a:rPr>
              <a:t>疑似体験アプリ</a:t>
            </a:r>
          </a:p>
        </p:txBody>
      </p:sp>
      <p:sp>
        <p:nvSpPr>
          <p:cNvPr id="26" name="テキスト ボックス 25">
            <a:extLst>
              <a:ext uri="{FF2B5EF4-FFF2-40B4-BE49-F238E27FC236}">
                <a16:creationId xmlns:a16="http://schemas.microsoft.com/office/drawing/2014/main" id="{6C8DA430-3930-4E3E-B9F9-ACBF827524F0}"/>
              </a:ext>
            </a:extLst>
          </p:cNvPr>
          <p:cNvSpPr txBox="1"/>
          <p:nvPr/>
        </p:nvSpPr>
        <p:spPr>
          <a:xfrm>
            <a:off x="4728560" y="5441655"/>
            <a:ext cx="2072273" cy="1182375"/>
          </a:xfrm>
          <a:prstGeom prst="rect">
            <a:avLst/>
          </a:prstGeom>
          <a:noFill/>
        </p:spPr>
        <p:txBody>
          <a:bodyPr wrap="square" lIns="91440" tIns="45720" rIns="91440" bIns="45720" rtlCol="0" anchor="t">
            <a:spAutoFit/>
          </a:bodyPr>
          <a:lstStyle/>
          <a:p>
            <a:pPr>
              <a:lnSpc>
                <a:spcPts val="1700"/>
              </a:lnSpc>
            </a:pPr>
            <a:r>
              <a:rPr kumimoji="1" lang="ja-JP" altLang="en-US" sz="1300">
                <a:latin typeface="メイリオ"/>
                <a:ea typeface="メイリオ"/>
              </a:rPr>
              <a:t>物の魚をおろす体験へのハードルを下げたりすることで、魚を調理したり、食べたりすることへの関心を高めている。</a:t>
            </a:r>
            <a:endParaRPr kumimoji="1" lang="en-US" altLang="ja-JP" sz="1300">
              <a:latin typeface="メイリオ"/>
              <a:ea typeface="メイリオ"/>
            </a:endParaRPr>
          </a:p>
        </p:txBody>
      </p:sp>
      <p:graphicFrame>
        <p:nvGraphicFramePr>
          <p:cNvPr id="14" name="グラフ 13">
            <a:extLst>
              <a:ext uri="{FF2B5EF4-FFF2-40B4-BE49-F238E27FC236}">
                <a16:creationId xmlns:a16="http://schemas.microsoft.com/office/drawing/2014/main" id="{C0E37BD6-D62F-482E-99FC-F6206F0A185E}"/>
              </a:ext>
            </a:extLst>
          </p:cNvPr>
          <p:cNvGraphicFramePr>
            <a:graphicFrameLocks/>
          </p:cNvGraphicFramePr>
          <p:nvPr>
            <p:extLst>
              <p:ext uri="{D42A27DB-BD31-4B8C-83A1-F6EECF244321}">
                <p14:modId xmlns:p14="http://schemas.microsoft.com/office/powerpoint/2010/main" val="489731551"/>
              </p:ext>
            </p:extLst>
          </p:nvPr>
        </p:nvGraphicFramePr>
        <p:xfrm>
          <a:off x="473011" y="2807079"/>
          <a:ext cx="3649191" cy="3862389"/>
        </p:xfrm>
        <a:graphic>
          <a:graphicData uri="http://schemas.openxmlformats.org/drawingml/2006/chart">
            <c:chart xmlns:c="http://schemas.openxmlformats.org/drawingml/2006/chart" xmlns:r="http://schemas.openxmlformats.org/officeDocument/2006/relationships" r:id="rId4"/>
          </a:graphicData>
        </a:graphic>
      </p:graphicFrame>
      <p:sp>
        <p:nvSpPr>
          <p:cNvPr id="15" name="テキスト ボックス 1">
            <a:extLst>
              <a:ext uri="{FF2B5EF4-FFF2-40B4-BE49-F238E27FC236}">
                <a16:creationId xmlns:a16="http://schemas.microsoft.com/office/drawing/2014/main" id="{637E87A1-99DA-28A9-A216-81E0F2D6A9AD}"/>
              </a:ext>
            </a:extLst>
          </p:cNvPr>
          <p:cNvSpPr txBox="1"/>
          <p:nvPr/>
        </p:nvSpPr>
        <p:spPr>
          <a:xfrm>
            <a:off x="2802341" y="5604454"/>
            <a:ext cx="962025" cy="422209"/>
          </a:xfrm>
          <a:prstGeom prst="rect">
            <a:avLst/>
          </a:prstGeom>
          <a:solidFill>
            <a:sysClr val="window" lastClr="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800"/>
              <a:t>（複数回答可）</a:t>
            </a:r>
            <a:endParaRPr kumimoji="1" lang="en-US" altLang="ja-JP" sz="800"/>
          </a:p>
          <a:p>
            <a:pPr algn="l"/>
            <a:r>
              <a:rPr kumimoji="1" lang="ja-JP" altLang="en-US" sz="800"/>
              <a:t>全体（</a:t>
            </a:r>
            <a:r>
              <a:rPr kumimoji="1" lang="en-US" altLang="ja-JP" sz="800"/>
              <a:t>2,370</a:t>
            </a:r>
            <a:r>
              <a:rPr kumimoji="1" lang="ja-JP" altLang="en-US" sz="800"/>
              <a:t>人）</a:t>
            </a:r>
          </a:p>
        </p:txBody>
      </p:sp>
      <p:sp>
        <p:nvSpPr>
          <p:cNvPr id="8" name="テキスト ボックス 1">
            <a:extLst>
              <a:ext uri="{FF2B5EF4-FFF2-40B4-BE49-F238E27FC236}">
                <a16:creationId xmlns:a16="http://schemas.microsoft.com/office/drawing/2014/main" id="{889F8453-CCE4-EBE1-1F66-C52E4B3C10EC}"/>
              </a:ext>
            </a:extLst>
          </p:cNvPr>
          <p:cNvSpPr txBox="1"/>
          <p:nvPr/>
        </p:nvSpPr>
        <p:spPr>
          <a:xfrm>
            <a:off x="1875625" y="6607732"/>
            <a:ext cx="2126474" cy="1692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500">
                <a:latin typeface="+mn-ea"/>
              </a:rPr>
              <a:t>資料：農林水産省「食育に関する意識調査」（</a:t>
            </a:r>
            <a:r>
              <a:rPr kumimoji="1" lang="en-US" altLang="ja-JP" sz="500">
                <a:latin typeface="+mn-ea"/>
              </a:rPr>
              <a:t>2022</a:t>
            </a:r>
            <a:r>
              <a:rPr kumimoji="1" lang="ja-JP" altLang="en-US" sz="500">
                <a:latin typeface="+mn-ea"/>
              </a:rPr>
              <a:t>年</a:t>
            </a:r>
            <a:r>
              <a:rPr kumimoji="1" lang="en-US" altLang="ja-JP" sz="500">
                <a:latin typeface="+mn-ea"/>
              </a:rPr>
              <a:t>11</a:t>
            </a:r>
            <a:r>
              <a:rPr kumimoji="1" lang="ja-JP" altLang="en-US" sz="500">
                <a:latin typeface="+mn-ea"/>
              </a:rPr>
              <a:t>月実施）</a:t>
            </a:r>
          </a:p>
        </p:txBody>
      </p:sp>
      <p:sp>
        <p:nvSpPr>
          <p:cNvPr id="4" name="テキスト ボックス 3">
            <a:extLst>
              <a:ext uri="{FF2B5EF4-FFF2-40B4-BE49-F238E27FC236}">
                <a16:creationId xmlns:a16="http://schemas.microsoft.com/office/drawing/2014/main" id="{0BED74E2-8650-D2E7-0CFE-6000E3A4B591}"/>
              </a:ext>
            </a:extLst>
          </p:cNvPr>
          <p:cNvSpPr txBox="1"/>
          <p:nvPr/>
        </p:nvSpPr>
        <p:spPr>
          <a:xfrm>
            <a:off x="0" y="2784176"/>
            <a:ext cx="4234067" cy="276999"/>
          </a:xfrm>
          <a:prstGeom prst="rect">
            <a:avLst/>
          </a:prstGeom>
          <a:noFill/>
        </p:spPr>
        <p:txBody>
          <a:bodyPr wrap="square" rtlCol="0">
            <a:spAutoFit/>
          </a:bodyPr>
          <a:lstStyle/>
          <a:p>
            <a:pPr algn="ctr"/>
            <a:r>
              <a:rPr lang="ja-JP" altLang="en-US" sz="1200">
                <a:latin typeface="メイリオ" panose="020B0604030504040204" pitchFamily="50" charset="-128"/>
                <a:ea typeface="メイリオ" panose="020B0604030504040204" pitchFamily="50" charset="-128"/>
              </a:rPr>
              <a:t>今後、</a:t>
            </a:r>
            <a:r>
              <a:rPr lang="ja-JP" altLang="ja-JP" sz="1200">
                <a:latin typeface="メイリオ" panose="020B0604030504040204" pitchFamily="50" charset="-128"/>
                <a:ea typeface="メイリオ" panose="020B0604030504040204" pitchFamily="50" charset="-128"/>
              </a:rPr>
              <a:t>利用したい</a:t>
            </a:r>
            <a:r>
              <a:rPr lang="ja-JP" altLang="en-US" sz="1200">
                <a:latin typeface="メイリオ" panose="020B0604030504040204" pitchFamily="50" charset="-128"/>
                <a:ea typeface="メイリオ" panose="020B0604030504040204" pitchFamily="50" charset="-128"/>
              </a:rPr>
              <a:t>デジタル技術を活用した食育</a:t>
            </a:r>
            <a:endParaRPr lang="en-US" altLang="ja-JP" sz="1200">
              <a:latin typeface="メイリオ" panose="020B0604030504040204" pitchFamily="50" charset="-128"/>
              <a:ea typeface="メイリオ" panose="020B0604030504040204" pitchFamily="50" charset="-128"/>
            </a:endParaRPr>
          </a:p>
        </p:txBody>
      </p:sp>
      <p:graphicFrame>
        <p:nvGraphicFramePr>
          <p:cNvPr id="7" name="オブジェクト 6">
            <a:extLst>
              <a:ext uri="{FF2B5EF4-FFF2-40B4-BE49-F238E27FC236}">
                <a16:creationId xmlns:a16="http://schemas.microsoft.com/office/drawing/2014/main" id="{E2E32DCA-28BA-15B5-6932-95E6D6743551}"/>
              </a:ext>
            </a:extLst>
          </p:cNvPr>
          <p:cNvGraphicFramePr>
            <a:graphicFrameLocks noChangeAspect="1"/>
          </p:cNvGraphicFramePr>
          <p:nvPr>
            <p:extLst>
              <p:ext uri="{D42A27DB-BD31-4B8C-83A1-F6EECF244321}">
                <p14:modId xmlns:p14="http://schemas.microsoft.com/office/powerpoint/2010/main" val="3210680644"/>
              </p:ext>
            </p:extLst>
          </p:nvPr>
        </p:nvGraphicFramePr>
        <p:xfrm>
          <a:off x="6005891" y="3411506"/>
          <a:ext cx="2922588" cy="423862"/>
        </p:xfrm>
        <a:graphic>
          <a:graphicData uri="http://schemas.openxmlformats.org/presentationml/2006/ole">
            <mc:AlternateContent xmlns:mc="http://schemas.openxmlformats.org/markup-compatibility/2006">
              <mc:Choice xmlns:v="urn:schemas-microsoft-com:vml" Requires="v">
                <p:oleObj name="Document" r:id="rId5" imgW="2764928" imgH="399680" progId="Word.Document.12">
                  <p:embed/>
                </p:oleObj>
              </mc:Choice>
              <mc:Fallback>
                <p:oleObj name="Document" r:id="rId5" imgW="2764928" imgH="399680" progId="Word.Document.12">
                  <p:embed/>
                  <p:pic>
                    <p:nvPicPr>
                      <p:cNvPr id="7" name="オブジェクト 6">
                        <a:extLst>
                          <a:ext uri="{FF2B5EF4-FFF2-40B4-BE49-F238E27FC236}">
                            <a16:creationId xmlns:a16="http://schemas.microsoft.com/office/drawing/2014/main" id="{E2E32DCA-28BA-15B5-6932-95E6D6743551}"/>
                          </a:ext>
                        </a:extLst>
                      </p:cNvPr>
                      <p:cNvPicPr/>
                      <p:nvPr/>
                    </p:nvPicPr>
                    <p:blipFill>
                      <a:blip r:embed="rId6"/>
                      <a:stretch>
                        <a:fillRect/>
                      </a:stretch>
                    </p:blipFill>
                    <p:spPr>
                      <a:xfrm>
                        <a:off x="6005891" y="3411506"/>
                        <a:ext cx="2922588" cy="423862"/>
                      </a:xfrm>
                      <a:prstGeom prst="rect">
                        <a:avLst/>
                      </a:prstGeom>
                    </p:spPr>
                  </p:pic>
                </p:oleObj>
              </mc:Fallback>
            </mc:AlternateContent>
          </a:graphicData>
        </a:graphic>
      </p:graphicFrame>
      <p:pic>
        <p:nvPicPr>
          <p:cNvPr id="6" name="図 5">
            <a:extLst>
              <a:ext uri="{FF2B5EF4-FFF2-40B4-BE49-F238E27FC236}">
                <a16:creationId xmlns:a16="http://schemas.microsoft.com/office/drawing/2014/main" id="{9B4F12FD-D3C7-D3CC-7914-5B6CA487C84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449" y="2807079"/>
            <a:ext cx="4155821" cy="3937859"/>
          </a:xfrm>
          <a:prstGeom prst="rect">
            <a:avLst/>
          </a:prstGeom>
        </p:spPr>
      </p:pic>
      <p:sp>
        <p:nvSpPr>
          <p:cNvPr id="3" name="スライド番号プレースホルダー 5">
            <a:extLst>
              <a:ext uri="{FF2B5EF4-FFF2-40B4-BE49-F238E27FC236}">
                <a16:creationId xmlns:a16="http://schemas.microsoft.com/office/drawing/2014/main" id="{99E89936-DBB9-3DAF-28F5-FE3CFAA80EA1}"/>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11</a:t>
            </a:fld>
            <a:endParaRPr kumimoji="1" lang="ja-JP" altLang="en-US"/>
          </a:p>
        </p:txBody>
      </p:sp>
    </p:spTree>
    <p:extLst>
      <p:ext uri="{BB962C8B-B14F-4D97-AF65-F5344CB8AC3E}">
        <p14:creationId xmlns:p14="http://schemas.microsoft.com/office/powerpoint/2010/main" val="108729877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2400016-20e2-4023-97f8-f129347aadef">
      <UserInfo>
        <DisplayName>坂田 進(SAKATA Susumu)</DisplayName>
        <AccountId>27</AccountId>
        <AccountType/>
      </UserInfo>
    </SharedWithUsers>
    <_activity xmlns="b5517de5-9bd3-47d2-9e0b-ee08ed4d3d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5E8DB381C417E04FA6DCCB6C9DFD251C" ma:contentTypeVersion="12" ma:contentTypeDescription="新しいドキュメントを作成します。" ma:contentTypeScope="" ma:versionID="b9947c097972eb9d3cf6076816bb5971">
  <xsd:schema xmlns:xsd="http://www.w3.org/2001/XMLSchema" xmlns:xs="http://www.w3.org/2001/XMLSchema" xmlns:p="http://schemas.microsoft.com/office/2006/metadata/properties" xmlns:ns3="b5517de5-9bd3-47d2-9e0b-ee08ed4d3d20" xmlns:ns4="22400016-20e2-4023-97f8-f129347aadef" targetNamespace="http://schemas.microsoft.com/office/2006/metadata/properties" ma:root="true" ma:fieldsID="3db836006532350a9fcd430626cb1a69" ns3:_="" ns4:_="">
    <xsd:import namespace="b5517de5-9bd3-47d2-9e0b-ee08ed4d3d20"/>
    <xsd:import namespace="22400016-20e2-4023-97f8-f129347aadef"/>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517de5-9bd3-47d2-9e0b-ee08ed4d3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400016-20e2-4023-97f8-f129347aadef" elementFormDefault="qualified">
    <xsd:import namespace="http://schemas.microsoft.com/office/2006/documentManagement/types"/>
    <xsd:import namespace="http://schemas.microsoft.com/office/infopath/2007/PartnerControls"/>
    <xsd:element name="SharedWithUsers" ma:index="11"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共有相手の詳細情報" ma:internalName="SharedWithDetails" ma:readOnly="true">
      <xsd:simpleType>
        <xsd:restriction base="dms:Note">
          <xsd:maxLength value="255"/>
        </xsd:restriction>
      </xsd:simpleType>
    </xsd:element>
    <xsd:element name="SharingHintHash" ma:index="13"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908F69-E898-4F1B-8220-B22F92FDDC9A}">
  <ds:schemaRefs>
    <ds:schemaRef ds:uri="http://schemas.microsoft.com/office/2006/documentManagement/types"/>
    <ds:schemaRef ds:uri="22400016-20e2-4023-97f8-f129347aadef"/>
    <ds:schemaRef ds:uri="b5517de5-9bd3-47d2-9e0b-ee08ed4d3d20"/>
    <ds:schemaRef ds:uri="http://purl.org/dc/dcmitype/"/>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BE9819E4-FE13-45EA-BE4E-F02CBEEEACC7}">
  <ds:schemaRefs>
    <ds:schemaRef ds:uri="22400016-20e2-4023-97f8-f129347aadef"/>
    <ds:schemaRef ds:uri="b5517de5-9bd3-47d2-9e0b-ee08ed4d3d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59999D9-E4A8-4D3C-9B48-EDA08F0D6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474</TotalTime>
  <Words>3744</Words>
  <PresentationFormat>画面に合わせる (4:3)</PresentationFormat>
  <Paragraphs>239</Paragraphs>
  <Slides>12</Slides>
  <Notes>12</Notes>
  <HiddenSlides>0</HiddenSlides>
  <MMClips>0</MMClips>
  <ScaleCrop>false</ScaleCrop>
  <HeadingPairs>
    <vt:vector size="8" baseType="variant">
      <vt:variant>
        <vt:lpstr>使用されているフォント</vt:lpstr>
      </vt:variant>
      <vt:variant>
        <vt:i4>12</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26" baseType="lpstr">
      <vt:lpstr>HG丸ｺﾞｼｯｸM-PRO</vt:lpstr>
      <vt:lpstr>HG創英角ｺﾞｼｯｸUB</vt:lpstr>
      <vt:lpstr>Meiryo UI</vt:lpstr>
      <vt:lpstr>ＭＳ Ｐゴシック</vt:lpstr>
      <vt:lpstr>メイリオ</vt:lpstr>
      <vt:lpstr>游ゴシック</vt:lpstr>
      <vt:lpstr>游明朝</vt:lpstr>
      <vt:lpstr>Arial</vt:lpstr>
      <vt:lpstr>Calibri</vt:lpstr>
      <vt:lpstr>Calibri Light</vt:lpstr>
      <vt:lpstr>Times New Roman</vt:lpstr>
      <vt:lpstr>Wingdings</vt:lpstr>
      <vt:lpstr>Office テーマ</vt:lpstr>
      <vt:lpstr>Document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2023-07-12T05:11:28Z</cp:lastPrinted>
  <dcterms:created xsi:type="dcterms:W3CDTF">2022-05-31T01:02:05Z</dcterms:created>
  <dcterms:modified xsi:type="dcterms:W3CDTF">2024-03-19T01:20:07Z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0x0101005E8DB381C417E04FA6DCCB6C9DFD251C</vt:lpwstr>
  </property>
</Properties>
</file>