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4"/>
  </p:sldMasterIdLst>
  <p:notesMasterIdLst>
    <p:notesMasterId r:id="rId16"/>
  </p:notesMasterIdLst>
  <p:sldIdLst>
    <p:sldId id="4468" r:id="rId5"/>
    <p:sldId id="1042" r:id="rId6"/>
    <p:sldId id="1047" r:id="rId7"/>
    <p:sldId id="1081" r:id="rId8"/>
    <p:sldId id="4467" r:id="rId9"/>
    <p:sldId id="1083" r:id="rId10"/>
    <p:sldId id="1084" r:id="rId11"/>
    <p:sldId id="4454" r:id="rId12"/>
    <p:sldId id="1090" r:id="rId13"/>
    <p:sldId id="1091" r:id="rId14"/>
    <p:sldId id="1094" r:id="rId15"/>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B21D04-98F4-7221-065E-6284EEFEAE63}" name="農林水産省　食育白書担当５" initials="５" userId="農林水産省　食育白書担当５" providerId="None"/>
  <p188:author id="{F5F9C22C-92CA-CDB1-848B-64164B0E301F}" name="田中 早苗(TANAKA Sanae)" initials="田S" userId="S::sanae_tanaka840@maff.go.jp::0f8671f4-8487-402f-abd2-5ea43eb2a6b5" providerId="AD"/>
  <p188:author id="{63C83534-6DCC-3E9F-5184-957B90DF496A}" name="市原 拓武(ICHIHARA Hiromu)" initials="市原" userId="S::hiromu_ichihara320@maff.go.jp::0a3c8e05-7800-4373-8a8e-9a2d9dfc6892" providerId="AD"/>
  <p188:author id="{2A3F4351-2A51-9973-EEF9-6B7C651F2F65}" name="農林水産省 食育白書担当１" initials="農林水産省 食育白" userId="農林水産省 食育白書担当１" providerId="None"/>
  <p188:author id="{8FFAB862-647A-60BF-FB2C-C13D4EABF4C6}" name="前田 奈歩子(MAEDA Nahoko)" initials="前田" userId="S::nahoko_maeda720@maff.go.jp::1f9e8361-afcb-4e12-8c9b-9c3dacae4ff4" providerId="AD"/>
  <p188:author id="{627ECF8B-BAD2-73CB-26AD-CB96741A5D62}" name="今野 壮(KONNO Sou)" initials="今野" userId="S::so_konno470@maff.go.jp::6541ec2b-a7c0-4161-b2e0-8a294354403e" providerId="AD"/>
  <p188:author id="{CB3A6292-FE32-8719-5B2E-621926A5B2CC}" name="関口 由夏(SEKIGUCHI Yuka)" initials="関口" userId="S::yuka_sekiguchi230@maff.go.jp::6ff8d0fe-e9ed-4e11-85f7-1077a8aaafbe" providerId="AD"/>
  <p188:author id="{682C94A7-9994-AC67-A55D-D6544246B7A9}" name="農林水産省食育担当３" initials="農林水産省食育担当" userId="農林水産省食育担当３" providerId="None"/>
  <p188:author id="{07E71ED4-68F2-AB82-C17F-C6D32DA97889}" name="農林水産省 食育白書担当4" initials="農林水産省 食育白" userId="農林水産省 食育白書担当4" providerId="None"/>
  <p188:author id="{80ABAEE2-E641-4ED5-A72A-7C265D752BA7}" name="平松 裕美(HIRAMATSU Hiromi)" initials="平松" userId="S::hiromi_hiramatsu240@maff.go.jp::5303bbd1-3677-44a8-a5d5-b09baeaa6a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ABAB"/>
    <a:srgbClr val="CBCBCB"/>
    <a:srgbClr val="B2B2B2"/>
    <a:srgbClr val="3399FF"/>
    <a:srgbClr val="FF9999"/>
    <a:srgbClr val="FF9900"/>
    <a:srgbClr val="FFCE84"/>
    <a:srgbClr val="ADDBB2"/>
    <a:srgbClr val="287A2E"/>
    <a:srgbClr val="0080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D55D8-8B57-4837-BF06-0F767C230A94}" v="1" dt="2024-03-19T00:50:34.23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2471" autoAdjust="0"/>
  </p:normalViewPr>
  <p:slideViewPr>
    <p:cSldViewPr snapToGrid="0">
      <p:cViewPr varScale="1">
        <p:scale>
          <a:sx n="105" d="100"/>
          <a:sy n="105" d="100"/>
        </p:scale>
        <p:origin x="1794"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0" d="100"/>
          <a:sy n="80" d="100"/>
        </p:scale>
        <p:origin x="401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山本 直樹(YAMAMOTO Naoki)" userId="8241bd7f-b43b-4a58-95b5-e76744ee3a4e" providerId="ADAL" clId="{E1FD97AF-7A2C-474E-B5AB-192326E127A2}"/>
    <pc:docChg chg="undo custSel modSld sldOrd">
      <pc:chgData name="山本 直樹(YAMAMOTO Naoki)" userId="8241bd7f-b43b-4a58-95b5-e76744ee3a4e" providerId="ADAL" clId="{E1FD97AF-7A2C-474E-B5AB-192326E127A2}" dt="2023-06-12T08:11:39.266" v="4246" actId="20577"/>
      <pc:docMkLst>
        <pc:docMk/>
      </pc:docMkLst>
      <pc:sldChg chg="modNotesTx">
        <pc:chgData name="山本 直樹(YAMAMOTO Naoki)" userId="8241bd7f-b43b-4a58-95b5-e76744ee3a4e" providerId="ADAL" clId="{E1FD97AF-7A2C-474E-B5AB-192326E127A2}" dt="2023-06-12T06:49:06.539" v="1093" actId="20577"/>
        <pc:sldMkLst>
          <pc:docMk/>
          <pc:sldMk cId="2536629168" sldId="1081"/>
        </pc:sldMkLst>
      </pc:sldChg>
      <pc:sldChg chg="modNotesTx">
        <pc:chgData name="山本 直樹(YAMAMOTO Naoki)" userId="8241bd7f-b43b-4a58-95b5-e76744ee3a4e" providerId="ADAL" clId="{E1FD97AF-7A2C-474E-B5AB-192326E127A2}" dt="2023-06-12T06:51:06.091" v="1096" actId="20577"/>
        <pc:sldMkLst>
          <pc:docMk/>
          <pc:sldMk cId="860530946" sldId="1083"/>
        </pc:sldMkLst>
      </pc:sldChg>
      <pc:sldChg chg="modNotesTx">
        <pc:chgData name="山本 直樹(YAMAMOTO Naoki)" userId="8241bd7f-b43b-4a58-95b5-e76744ee3a4e" providerId="ADAL" clId="{E1FD97AF-7A2C-474E-B5AB-192326E127A2}" dt="2023-06-12T06:52:12.723" v="1119" actId="20577"/>
        <pc:sldMkLst>
          <pc:docMk/>
          <pc:sldMk cId="2857972300" sldId="1084"/>
        </pc:sldMkLst>
      </pc:sldChg>
      <pc:sldChg chg="modNotesTx">
        <pc:chgData name="山本 直樹(YAMAMOTO Naoki)" userId="8241bd7f-b43b-4a58-95b5-e76744ee3a4e" providerId="ADAL" clId="{E1FD97AF-7A2C-474E-B5AB-192326E127A2}" dt="2023-06-12T06:56:50.727" v="1162" actId="20577"/>
        <pc:sldMkLst>
          <pc:docMk/>
          <pc:sldMk cId="1838011519" sldId="1090"/>
        </pc:sldMkLst>
      </pc:sldChg>
      <pc:sldChg chg="modNotesTx">
        <pc:chgData name="山本 直樹(YAMAMOTO Naoki)" userId="8241bd7f-b43b-4a58-95b5-e76744ee3a4e" providerId="ADAL" clId="{E1FD97AF-7A2C-474E-B5AB-192326E127A2}" dt="2023-06-12T07:05:31.578" v="1178" actId="20577"/>
        <pc:sldMkLst>
          <pc:docMk/>
          <pc:sldMk cId="2909718390" sldId="1092"/>
        </pc:sldMkLst>
      </pc:sldChg>
      <pc:sldChg chg="modNotesTx">
        <pc:chgData name="山本 直樹(YAMAMOTO Naoki)" userId="8241bd7f-b43b-4a58-95b5-e76744ee3a4e" providerId="ADAL" clId="{E1FD97AF-7A2C-474E-B5AB-192326E127A2}" dt="2023-06-12T07:45:39.010" v="3448" actId="20577"/>
        <pc:sldMkLst>
          <pc:docMk/>
          <pc:sldMk cId="1111430506" sldId="1095"/>
        </pc:sldMkLst>
      </pc:sldChg>
      <pc:sldChg chg="modNotesTx">
        <pc:chgData name="山本 直樹(YAMAMOTO Naoki)" userId="8241bd7f-b43b-4a58-95b5-e76744ee3a4e" providerId="ADAL" clId="{E1FD97AF-7A2C-474E-B5AB-192326E127A2}" dt="2023-06-12T07:07:36.677" v="1297" actId="20577"/>
        <pc:sldMkLst>
          <pc:docMk/>
          <pc:sldMk cId="1220497954" sldId="1099"/>
        </pc:sldMkLst>
      </pc:sldChg>
      <pc:sldChg chg="modNotesTx">
        <pc:chgData name="山本 直樹(YAMAMOTO Naoki)" userId="8241bd7f-b43b-4a58-95b5-e76744ee3a4e" providerId="ADAL" clId="{E1FD97AF-7A2C-474E-B5AB-192326E127A2}" dt="2023-06-12T07:08:36.877" v="1472" actId="20577"/>
        <pc:sldMkLst>
          <pc:docMk/>
          <pc:sldMk cId="440276006" sldId="1100"/>
        </pc:sldMkLst>
      </pc:sldChg>
      <pc:sldChg chg="modNotesTx">
        <pc:chgData name="山本 直樹(YAMAMOTO Naoki)" userId="8241bd7f-b43b-4a58-95b5-e76744ee3a4e" providerId="ADAL" clId="{E1FD97AF-7A2C-474E-B5AB-192326E127A2}" dt="2023-06-12T07:10:16.785" v="1519" actId="20577"/>
        <pc:sldMkLst>
          <pc:docMk/>
          <pc:sldMk cId="1258191515" sldId="1101"/>
        </pc:sldMkLst>
      </pc:sldChg>
      <pc:sldChg chg="modNotesTx">
        <pc:chgData name="山本 直樹(YAMAMOTO Naoki)" userId="8241bd7f-b43b-4a58-95b5-e76744ee3a4e" providerId="ADAL" clId="{E1FD97AF-7A2C-474E-B5AB-192326E127A2}" dt="2023-06-12T07:44:29.388" v="3432" actId="20577"/>
        <pc:sldMkLst>
          <pc:docMk/>
          <pc:sldMk cId="3982841982" sldId="1146"/>
        </pc:sldMkLst>
      </pc:sldChg>
      <pc:sldChg chg="modNotesTx">
        <pc:chgData name="山本 直樹(YAMAMOTO Naoki)" userId="8241bd7f-b43b-4a58-95b5-e76744ee3a4e" providerId="ADAL" clId="{E1FD97AF-7A2C-474E-B5AB-192326E127A2}" dt="2023-06-12T06:22:40.736" v="32" actId="20577"/>
        <pc:sldMkLst>
          <pc:docMk/>
          <pc:sldMk cId="4160413407" sldId="4398"/>
        </pc:sldMkLst>
      </pc:sldChg>
      <pc:sldChg chg="modNotesTx">
        <pc:chgData name="山本 直樹(YAMAMOTO Naoki)" userId="8241bd7f-b43b-4a58-95b5-e76744ee3a4e" providerId="ADAL" clId="{E1FD97AF-7A2C-474E-B5AB-192326E127A2}" dt="2023-06-12T06:24:08.355" v="49" actId="20577"/>
        <pc:sldMkLst>
          <pc:docMk/>
          <pc:sldMk cId="1217518665" sldId="4399"/>
        </pc:sldMkLst>
      </pc:sldChg>
      <pc:sldChg chg="modNotesTx">
        <pc:chgData name="山本 直樹(YAMAMOTO Naoki)" userId="8241bd7f-b43b-4a58-95b5-e76744ee3a4e" providerId="ADAL" clId="{E1FD97AF-7A2C-474E-B5AB-192326E127A2}" dt="2023-06-12T07:10:46.172" v="1523" actId="20577"/>
        <pc:sldMkLst>
          <pc:docMk/>
          <pc:sldMk cId="3696943718" sldId="4449"/>
        </pc:sldMkLst>
      </pc:sldChg>
      <pc:sldChg chg="modNotesTx">
        <pc:chgData name="山本 直樹(YAMAMOTO Naoki)" userId="8241bd7f-b43b-4a58-95b5-e76744ee3a4e" providerId="ADAL" clId="{E1FD97AF-7A2C-474E-B5AB-192326E127A2}" dt="2023-06-12T06:45:05.827" v="1086" actId="20577"/>
        <pc:sldMkLst>
          <pc:docMk/>
          <pc:sldMk cId="3838496967" sldId="4450"/>
        </pc:sldMkLst>
      </pc:sldChg>
      <pc:sldChg chg="modNotesTx">
        <pc:chgData name="山本 直樹(YAMAMOTO Naoki)" userId="8241bd7f-b43b-4a58-95b5-e76744ee3a4e" providerId="ADAL" clId="{E1FD97AF-7A2C-474E-B5AB-192326E127A2}" dt="2023-06-12T06:55:28.101" v="1122" actId="20577"/>
        <pc:sldMkLst>
          <pc:docMk/>
          <pc:sldMk cId="3293956088" sldId="4454"/>
        </pc:sldMkLst>
      </pc:sldChg>
      <pc:sldChg chg="modNotesTx">
        <pc:chgData name="山本 直樹(YAMAMOTO Naoki)" userId="8241bd7f-b43b-4a58-95b5-e76744ee3a4e" providerId="ADAL" clId="{E1FD97AF-7A2C-474E-B5AB-192326E127A2}" dt="2023-06-12T06:28:32.058" v="94" actId="20577"/>
        <pc:sldMkLst>
          <pc:docMk/>
          <pc:sldMk cId="1828298145" sldId="4455"/>
        </pc:sldMkLst>
      </pc:sldChg>
      <pc:sldChg chg="ord modNotesTx">
        <pc:chgData name="山本 直樹(YAMAMOTO Naoki)" userId="8241bd7f-b43b-4a58-95b5-e76744ee3a4e" providerId="ADAL" clId="{E1FD97AF-7A2C-474E-B5AB-192326E127A2}" dt="2023-06-12T08:03:03.027" v="3772" actId="20577"/>
        <pc:sldMkLst>
          <pc:docMk/>
          <pc:sldMk cId="2628415992" sldId="4456"/>
        </pc:sldMkLst>
      </pc:sldChg>
      <pc:sldChg chg="modNotesTx">
        <pc:chgData name="山本 直樹(YAMAMOTO Naoki)" userId="8241bd7f-b43b-4a58-95b5-e76744ee3a4e" providerId="ADAL" clId="{E1FD97AF-7A2C-474E-B5AB-192326E127A2}" dt="2023-06-12T06:38:08.334" v="693" actId="20577"/>
        <pc:sldMkLst>
          <pc:docMk/>
          <pc:sldMk cId="140155799" sldId="4460"/>
        </pc:sldMkLst>
      </pc:sldChg>
      <pc:sldChg chg="modNotesTx">
        <pc:chgData name="山本 直樹(YAMAMOTO Naoki)" userId="8241bd7f-b43b-4a58-95b5-e76744ee3a4e" providerId="ADAL" clId="{E1FD97AF-7A2C-474E-B5AB-192326E127A2}" dt="2023-06-12T08:11:39.266" v="4246" actId="20577"/>
        <pc:sldMkLst>
          <pc:docMk/>
          <pc:sldMk cId="1087298778" sldId="4461"/>
        </pc:sldMkLst>
      </pc:sldChg>
      <pc:sldChg chg="modSp mod modNotesTx">
        <pc:chgData name="山本 直樹(YAMAMOTO Naoki)" userId="8241bd7f-b43b-4a58-95b5-e76744ee3a4e" providerId="ADAL" clId="{E1FD97AF-7A2C-474E-B5AB-192326E127A2}" dt="2023-06-12T07:14:18.213" v="1590" actId="20577"/>
        <pc:sldMkLst>
          <pc:docMk/>
          <pc:sldMk cId="3948726484" sldId="4462"/>
        </pc:sldMkLst>
        <pc:spChg chg="mod">
          <ac:chgData name="山本 直樹(YAMAMOTO Naoki)" userId="8241bd7f-b43b-4a58-95b5-e76744ee3a4e" providerId="ADAL" clId="{E1FD97AF-7A2C-474E-B5AB-192326E127A2}" dt="2023-06-12T06:39:09.151" v="695" actId="1076"/>
          <ac:spMkLst>
            <pc:docMk/>
            <pc:sldMk cId="3948726484" sldId="4462"/>
            <ac:spMk id="14" creationId="{9A2E75A9-6FE1-EA16-5D84-03C182446BCE}"/>
          </ac:spMkLst>
        </pc:spChg>
      </pc:sldChg>
      <pc:sldChg chg="modNotesTx">
        <pc:chgData name="山本 直樹(YAMAMOTO Naoki)" userId="8241bd7f-b43b-4a58-95b5-e76744ee3a4e" providerId="ADAL" clId="{E1FD97AF-7A2C-474E-B5AB-192326E127A2}" dt="2023-06-12T07:02:16.287" v="1169" actId="20577"/>
        <pc:sldMkLst>
          <pc:docMk/>
          <pc:sldMk cId="1580439140" sldId="4463"/>
        </pc:sldMkLst>
      </pc:sldChg>
      <pc:sldChg chg="modNotesTx">
        <pc:chgData name="山本 直樹(YAMAMOTO Naoki)" userId="8241bd7f-b43b-4a58-95b5-e76744ee3a4e" providerId="ADAL" clId="{E1FD97AF-7A2C-474E-B5AB-192326E127A2}" dt="2023-06-12T07:59:18.259" v="3760" actId="20577"/>
        <pc:sldMkLst>
          <pc:docMk/>
          <pc:sldMk cId="25208023" sldId="4465"/>
        </pc:sldMkLst>
      </pc:sldChg>
      <pc:sldChg chg="modNotesTx">
        <pc:chgData name="山本 直樹(YAMAMOTO Naoki)" userId="8241bd7f-b43b-4a58-95b5-e76744ee3a4e" providerId="ADAL" clId="{E1FD97AF-7A2C-474E-B5AB-192326E127A2}" dt="2023-06-12T07:36:11.465" v="3355" actId="20577"/>
        <pc:sldMkLst>
          <pc:docMk/>
          <pc:sldMk cId="2710812401" sldId="4469"/>
        </pc:sldMkLst>
      </pc:sldChg>
    </pc:docChg>
  </pc:docChgLst>
  <pc:docChgLst>
    <pc:chgData name="山本 直樹(YAMAMOTO Naoki)" userId="8241bd7f-b43b-4a58-95b5-e76744ee3a4e" providerId="ADAL" clId="{BCCD55D8-8B57-4837-BF06-0F767C230A94}"/>
    <pc:docChg chg="custSel delSld modSld">
      <pc:chgData name="山本 直樹(YAMAMOTO Naoki)" userId="8241bd7f-b43b-4a58-95b5-e76744ee3a4e" providerId="ADAL" clId="{BCCD55D8-8B57-4837-BF06-0F767C230A94}" dt="2024-03-19T00:55:48.925" v="16" actId="47"/>
      <pc:docMkLst>
        <pc:docMk/>
      </pc:docMkLst>
      <pc:sldChg chg="delSp mod">
        <pc:chgData name="山本 直樹(YAMAMOTO Naoki)" userId="8241bd7f-b43b-4a58-95b5-e76744ee3a4e" providerId="ADAL" clId="{BCCD55D8-8B57-4837-BF06-0F767C230A94}" dt="2024-03-19T00:50:15.237" v="3" actId="478"/>
        <pc:sldMkLst>
          <pc:docMk/>
          <pc:sldMk cId="104064283" sldId="1042"/>
        </pc:sldMkLst>
        <pc:spChg chg="del">
          <ac:chgData name="山本 直樹(YAMAMOTO Naoki)" userId="8241bd7f-b43b-4a58-95b5-e76744ee3a4e" providerId="ADAL" clId="{BCCD55D8-8B57-4837-BF06-0F767C230A94}" dt="2024-03-19T00:50:15.237" v="3" actId="478"/>
          <ac:spMkLst>
            <pc:docMk/>
            <pc:sldMk cId="104064283" sldId="1042"/>
            <ac:spMk id="10" creationId="{7C36446D-68F6-394A-0CE0-042089AB5AB6}"/>
          </ac:spMkLst>
        </pc:spChg>
      </pc:sldChg>
      <pc:sldChg chg="delSp mod">
        <pc:chgData name="山本 直樹(YAMAMOTO Naoki)" userId="8241bd7f-b43b-4a58-95b5-e76744ee3a4e" providerId="ADAL" clId="{BCCD55D8-8B57-4837-BF06-0F767C230A94}" dt="2024-03-19T00:50:19.421" v="4" actId="478"/>
        <pc:sldMkLst>
          <pc:docMk/>
          <pc:sldMk cId="844364896" sldId="1047"/>
        </pc:sldMkLst>
        <pc:spChg chg="del">
          <ac:chgData name="山本 直樹(YAMAMOTO Naoki)" userId="8241bd7f-b43b-4a58-95b5-e76744ee3a4e" providerId="ADAL" clId="{BCCD55D8-8B57-4837-BF06-0F767C230A94}" dt="2024-03-19T00:50:19.421" v="4" actId="478"/>
          <ac:spMkLst>
            <pc:docMk/>
            <pc:sldMk cId="844364896" sldId="1047"/>
            <ac:spMk id="4" creationId="{751063CB-4D37-416F-2FFA-2E404E5F37A5}"/>
          </ac:spMkLst>
        </pc:spChg>
      </pc:sldChg>
      <pc:sldChg chg="delSp mod">
        <pc:chgData name="山本 直樹(YAMAMOTO Naoki)" userId="8241bd7f-b43b-4a58-95b5-e76744ee3a4e" providerId="ADAL" clId="{BCCD55D8-8B57-4837-BF06-0F767C230A94}" dt="2024-03-19T00:50:25.180" v="5" actId="478"/>
        <pc:sldMkLst>
          <pc:docMk/>
          <pc:sldMk cId="2536629168" sldId="1081"/>
        </pc:sldMkLst>
        <pc:spChg chg="del">
          <ac:chgData name="山本 直樹(YAMAMOTO Naoki)" userId="8241bd7f-b43b-4a58-95b5-e76744ee3a4e" providerId="ADAL" clId="{BCCD55D8-8B57-4837-BF06-0F767C230A94}" dt="2024-03-19T00:50:25.180" v="5" actId="478"/>
          <ac:spMkLst>
            <pc:docMk/>
            <pc:sldMk cId="2536629168" sldId="1081"/>
            <ac:spMk id="2" creationId="{778DABB8-A8B3-1709-E5A3-F76AA61D09E5}"/>
          </ac:spMkLst>
        </pc:spChg>
      </pc:sldChg>
      <pc:sldChg chg="delSp del mod">
        <pc:chgData name="山本 直樹(YAMAMOTO Naoki)" userId="8241bd7f-b43b-4a58-95b5-e76744ee3a4e" providerId="ADAL" clId="{BCCD55D8-8B57-4837-BF06-0F767C230A94}" dt="2024-03-19T00:55:48.925" v="16" actId="47"/>
        <pc:sldMkLst>
          <pc:docMk/>
          <pc:sldMk cId="860530946" sldId="1083"/>
        </pc:sldMkLst>
        <pc:spChg chg="del">
          <ac:chgData name="山本 直樹(YAMAMOTO Naoki)" userId="8241bd7f-b43b-4a58-95b5-e76744ee3a4e" providerId="ADAL" clId="{BCCD55D8-8B57-4837-BF06-0F767C230A94}" dt="2024-03-19T00:50:54.611" v="10" actId="478"/>
          <ac:spMkLst>
            <pc:docMk/>
            <pc:sldMk cId="860530946" sldId="1083"/>
            <ac:spMk id="4" creationId="{DF69A5C8-1538-1C41-25D8-EBBE5734E73B}"/>
          </ac:spMkLst>
        </pc:spChg>
      </pc:sldChg>
      <pc:sldChg chg="delSp del mod">
        <pc:chgData name="山本 直樹(YAMAMOTO Naoki)" userId="8241bd7f-b43b-4a58-95b5-e76744ee3a4e" providerId="ADAL" clId="{BCCD55D8-8B57-4837-BF06-0F767C230A94}" dt="2024-03-19T00:55:48.925" v="16" actId="47"/>
        <pc:sldMkLst>
          <pc:docMk/>
          <pc:sldMk cId="2857972300" sldId="1084"/>
        </pc:sldMkLst>
        <pc:spChg chg="del">
          <ac:chgData name="山本 直樹(YAMAMOTO Naoki)" userId="8241bd7f-b43b-4a58-95b5-e76744ee3a4e" providerId="ADAL" clId="{BCCD55D8-8B57-4837-BF06-0F767C230A94}" dt="2024-03-19T00:50:59.698" v="11" actId="478"/>
          <ac:spMkLst>
            <pc:docMk/>
            <pc:sldMk cId="2857972300" sldId="1084"/>
            <ac:spMk id="22" creationId="{CD3F1198-A207-4D13-B130-F0222995942F}"/>
          </ac:spMkLst>
        </pc:spChg>
      </pc:sldChg>
      <pc:sldChg chg="delSp del mod">
        <pc:chgData name="山本 直樹(YAMAMOTO Naoki)" userId="8241bd7f-b43b-4a58-95b5-e76744ee3a4e" providerId="ADAL" clId="{BCCD55D8-8B57-4837-BF06-0F767C230A94}" dt="2024-03-19T00:55:48.925" v="16" actId="47"/>
        <pc:sldMkLst>
          <pc:docMk/>
          <pc:sldMk cId="1838011519" sldId="1090"/>
        </pc:sldMkLst>
        <pc:spChg chg="del">
          <ac:chgData name="山本 直樹(YAMAMOTO Naoki)" userId="8241bd7f-b43b-4a58-95b5-e76744ee3a4e" providerId="ADAL" clId="{BCCD55D8-8B57-4837-BF06-0F767C230A94}" dt="2024-03-19T00:51:08.454" v="13" actId="478"/>
          <ac:spMkLst>
            <pc:docMk/>
            <pc:sldMk cId="1838011519" sldId="1090"/>
            <ac:spMk id="19" creationId="{30A0D1B0-10F0-24CD-6B09-DDFCFAF0902F}"/>
          </ac:spMkLst>
        </pc:spChg>
      </pc:sldChg>
      <pc:sldChg chg="delSp del mod">
        <pc:chgData name="山本 直樹(YAMAMOTO Naoki)" userId="8241bd7f-b43b-4a58-95b5-e76744ee3a4e" providerId="ADAL" clId="{BCCD55D8-8B57-4837-BF06-0F767C230A94}" dt="2024-03-19T00:55:48.925" v="16" actId="47"/>
        <pc:sldMkLst>
          <pc:docMk/>
          <pc:sldMk cId="2780185258" sldId="1091"/>
        </pc:sldMkLst>
        <pc:spChg chg="del">
          <ac:chgData name="山本 直樹(YAMAMOTO Naoki)" userId="8241bd7f-b43b-4a58-95b5-e76744ee3a4e" providerId="ADAL" clId="{BCCD55D8-8B57-4837-BF06-0F767C230A94}" dt="2024-03-19T00:51:12.402" v="14" actId="478"/>
          <ac:spMkLst>
            <pc:docMk/>
            <pc:sldMk cId="2780185258" sldId="1091"/>
            <ac:spMk id="19" creationId="{F659D882-EB44-16FD-8117-0145B389007A}"/>
          </ac:spMkLst>
        </pc:spChg>
      </pc:sldChg>
      <pc:sldChg chg="del">
        <pc:chgData name="山本 直樹(YAMAMOTO Naoki)" userId="8241bd7f-b43b-4a58-95b5-e76744ee3a4e" providerId="ADAL" clId="{BCCD55D8-8B57-4837-BF06-0F767C230A94}" dt="2024-03-08T09:24:36.012" v="1" actId="47"/>
        <pc:sldMkLst>
          <pc:docMk/>
          <pc:sldMk cId="2909718390" sldId="1092"/>
        </pc:sldMkLst>
      </pc:sldChg>
      <pc:sldChg chg="delSp del mod">
        <pc:chgData name="山本 直樹(YAMAMOTO Naoki)" userId="8241bd7f-b43b-4a58-95b5-e76744ee3a4e" providerId="ADAL" clId="{BCCD55D8-8B57-4837-BF06-0F767C230A94}" dt="2024-03-19T00:55:48.925" v="16" actId="47"/>
        <pc:sldMkLst>
          <pc:docMk/>
          <pc:sldMk cId="1552512913" sldId="1094"/>
        </pc:sldMkLst>
        <pc:spChg chg="del">
          <ac:chgData name="山本 直樹(YAMAMOTO Naoki)" userId="8241bd7f-b43b-4a58-95b5-e76744ee3a4e" providerId="ADAL" clId="{BCCD55D8-8B57-4837-BF06-0F767C230A94}" dt="2024-03-19T00:51:17.608" v="15" actId="478"/>
          <ac:spMkLst>
            <pc:docMk/>
            <pc:sldMk cId="1552512913" sldId="1094"/>
            <ac:spMk id="8" creationId="{379C1455-4305-2B81-8227-1B3A587A43B2}"/>
          </ac:spMkLst>
        </pc:spChg>
      </pc:sldChg>
      <pc:sldChg chg="del">
        <pc:chgData name="山本 直樹(YAMAMOTO Naoki)" userId="8241bd7f-b43b-4a58-95b5-e76744ee3a4e" providerId="ADAL" clId="{BCCD55D8-8B57-4837-BF06-0F767C230A94}" dt="2024-03-08T09:24:36.012" v="1" actId="47"/>
        <pc:sldMkLst>
          <pc:docMk/>
          <pc:sldMk cId="1111430506" sldId="1095"/>
        </pc:sldMkLst>
      </pc:sldChg>
      <pc:sldChg chg="del">
        <pc:chgData name="山本 直樹(YAMAMOTO Naoki)" userId="8241bd7f-b43b-4a58-95b5-e76744ee3a4e" providerId="ADAL" clId="{BCCD55D8-8B57-4837-BF06-0F767C230A94}" dt="2024-03-08T09:24:36.012" v="1" actId="47"/>
        <pc:sldMkLst>
          <pc:docMk/>
          <pc:sldMk cId="1195962449" sldId="1096"/>
        </pc:sldMkLst>
      </pc:sldChg>
      <pc:sldChg chg="del">
        <pc:chgData name="山本 直樹(YAMAMOTO Naoki)" userId="8241bd7f-b43b-4a58-95b5-e76744ee3a4e" providerId="ADAL" clId="{BCCD55D8-8B57-4837-BF06-0F767C230A94}" dt="2024-03-08T09:24:36.012" v="1" actId="47"/>
        <pc:sldMkLst>
          <pc:docMk/>
          <pc:sldMk cId="1220497954" sldId="1099"/>
        </pc:sldMkLst>
      </pc:sldChg>
      <pc:sldChg chg="del">
        <pc:chgData name="山本 直樹(YAMAMOTO Naoki)" userId="8241bd7f-b43b-4a58-95b5-e76744ee3a4e" providerId="ADAL" clId="{BCCD55D8-8B57-4837-BF06-0F767C230A94}" dt="2024-03-08T09:24:36.012" v="1" actId="47"/>
        <pc:sldMkLst>
          <pc:docMk/>
          <pc:sldMk cId="440276006" sldId="1100"/>
        </pc:sldMkLst>
      </pc:sldChg>
      <pc:sldChg chg="del">
        <pc:chgData name="山本 直樹(YAMAMOTO Naoki)" userId="8241bd7f-b43b-4a58-95b5-e76744ee3a4e" providerId="ADAL" clId="{BCCD55D8-8B57-4837-BF06-0F767C230A94}" dt="2024-03-08T09:24:36.012" v="1" actId="47"/>
        <pc:sldMkLst>
          <pc:docMk/>
          <pc:sldMk cId="1258191515" sldId="1101"/>
        </pc:sldMkLst>
      </pc:sldChg>
      <pc:sldChg chg="del">
        <pc:chgData name="山本 直樹(YAMAMOTO Naoki)" userId="8241bd7f-b43b-4a58-95b5-e76744ee3a4e" providerId="ADAL" clId="{BCCD55D8-8B57-4837-BF06-0F767C230A94}" dt="2024-03-08T09:24:09.178" v="0" actId="47"/>
        <pc:sldMkLst>
          <pc:docMk/>
          <pc:sldMk cId="3982841982" sldId="1146"/>
        </pc:sldMkLst>
      </pc:sldChg>
      <pc:sldChg chg="del">
        <pc:chgData name="山本 直樹(YAMAMOTO Naoki)" userId="8241bd7f-b43b-4a58-95b5-e76744ee3a4e" providerId="ADAL" clId="{BCCD55D8-8B57-4837-BF06-0F767C230A94}" dt="2024-03-08T09:24:09.178" v="0" actId="47"/>
        <pc:sldMkLst>
          <pc:docMk/>
          <pc:sldMk cId="4160413407" sldId="4398"/>
        </pc:sldMkLst>
      </pc:sldChg>
      <pc:sldChg chg="del">
        <pc:chgData name="山本 直樹(YAMAMOTO Naoki)" userId="8241bd7f-b43b-4a58-95b5-e76744ee3a4e" providerId="ADAL" clId="{BCCD55D8-8B57-4837-BF06-0F767C230A94}" dt="2024-03-08T09:24:09.178" v="0" actId="47"/>
        <pc:sldMkLst>
          <pc:docMk/>
          <pc:sldMk cId="1217518665" sldId="4399"/>
        </pc:sldMkLst>
      </pc:sldChg>
      <pc:sldChg chg="del">
        <pc:chgData name="山本 直樹(YAMAMOTO Naoki)" userId="8241bd7f-b43b-4a58-95b5-e76744ee3a4e" providerId="ADAL" clId="{BCCD55D8-8B57-4837-BF06-0F767C230A94}" dt="2024-03-08T09:24:36.012" v="1" actId="47"/>
        <pc:sldMkLst>
          <pc:docMk/>
          <pc:sldMk cId="3696943718" sldId="4449"/>
        </pc:sldMkLst>
      </pc:sldChg>
      <pc:sldChg chg="del">
        <pc:chgData name="山本 直樹(YAMAMOTO Naoki)" userId="8241bd7f-b43b-4a58-95b5-e76744ee3a4e" providerId="ADAL" clId="{BCCD55D8-8B57-4837-BF06-0F767C230A94}" dt="2024-03-08T09:24:09.178" v="0" actId="47"/>
        <pc:sldMkLst>
          <pc:docMk/>
          <pc:sldMk cId="3838496967" sldId="4450"/>
        </pc:sldMkLst>
      </pc:sldChg>
      <pc:sldChg chg="delSp del mod">
        <pc:chgData name="山本 直樹(YAMAMOTO Naoki)" userId="8241bd7f-b43b-4a58-95b5-e76744ee3a4e" providerId="ADAL" clId="{BCCD55D8-8B57-4837-BF06-0F767C230A94}" dt="2024-03-19T00:55:48.925" v="16" actId="47"/>
        <pc:sldMkLst>
          <pc:docMk/>
          <pc:sldMk cId="3293956088" sldId="4454"/>
        </pc:sldMkLst>
        <pc:spChg chg="del">
          <ac:chgData name="山本 直樹(YAMAMOTO Naoki)" userId="8241bd7f-b43b-4a58-95b5-e76744ee3a4e" providerId="ADAL" clId="{BCCD55D8-8B57-4837-BF06-0F767C230A94}" dt="2024-03-19T00:51:05.087" v="12" actId="478"/>
          <ac:spMkLst>
            <pc:docMk/>
            <pc:sldMk cId="3293956088" sldId="4454"/>
            <ac:spMk id="11" creationId="{8CFC3A72-37E6-9AF6-F13B-95B3118D508A}"/>
          </ac:spMkLst>
        </pc:spChg>
      </pc:sldChg>
      <pc:sldChg chg="del">
        <pc:chgData name="山本 直樹(YAMAMOTO Naoki)" userId="8241bd7f-b43b-4a58-95b5-e76744ee3a4e" providerId="ADAL" clId="{BCCD55D8-8B57-4837-BF06-0F767C230A94}" dt="2024-03-08T09:24:09.178" v="0" actId="47"/>
        <pc:sldMkLst>
          <pc:docMk/>
          <pc:sldMk cId="1828298145" sldId="4455"/>
        </pc:sldMkLst>
      </pc:sldChg>
      <pc:sldChg chg="del">
        <pc:chgData name="山本 直樹(YAMAMOTO Naoki)" userId="8241bd7f-b43b-4a58-95b5-e76744ee3a4e" providerId="ADAL" clId="{BCCD55D8-8B57-4837-BF06-0F767C230A94}" dt="2024-03-08T09:24:09.178" v="0" actId="47"/>
        <pc:sldMkLst>
          <pc:docMk/>
          <pc:sldMk cId="2628415992" sldId="4456"/>
        </pc:sldMkLst>
      </pc:sldChg>
      <pc:sldChg chg="del">
        <pc:chgData name="山本 直樹(YAMAMOTO Naoki)" userId="8241bd7f-b43b-4a58-95b5-e76744ee3a4e" providerId="ADAL" clId="{BCCD55D8-8B57-4837-BF06-0F767C230A94}" dt="2024-03-08T09:24:09.178" v="0" actId="47"/>
        <pc:sldMkLst>
          <pc:docMk/>
          <pc:sldMk cId="140155799" sldId="4460"/>
        </pc:sldMkLst>
      </pc:sldChg>
      <pc:sldChg chg="del">
        <pc:chgData name="山本 直樹(YAMAMOTO Naoki)" userId="8241bd7f-b43b-4a58-95b5-e76744ee3a4e" providerId="ADAL" clId="{BCCD55D8-8B57-4837-BF06-0F767C230A94}" dt="2024-03-08T09:24:09.178" v="0" actId="47"/>
        <pc:sldMkLst>
          <pc:docMk/>
          <pc:sldMk cId="1087298778" sldId="4461"/>
        </pc:sldMkLst>
      </pc:sldChg>
      <pc:sldChg chg="del">
        <pc:chgData name="山本 直樹(YAMAMOTO Naoki)" userId="8241bd7f-b43b-4a58-95b5-e76744ee3a4e" providerId="ADAL" clId="{BCCD55D8-8B57-4837-BF06-0F767C230A94}" dt="2024-03-08T09:24:09.178" v="0" actId="47"/>
        <pc:sldMkLst>
          <pc:docMk/>
          <pc:sldMk cId="3948726484" sldId="4462"/>
        </pc:sldMkLst>
      </pc:sldChg>
      <pc:sldChg chg="del">
        <pc:chgData name="山本 直樹(YAMAMOTO Naoki)" userId="8241bd7f-b43b-4a58-95b5-e76744ee3a4e" providerId="ADAL" clId="{BCCD55D8-8B57-4837-BF06-0F767C230A94}" dt="2024-03-08T09:24:36.012" v="1" actId="47"/>
        <pc:sldMkLst>
          <pc:docMk/>
          <pc:sldMk cId="1580439140" sldId="4463"/>
        </pc:sldMkLst>
      </pc:sldChg>
      <pc:sldChg chg="del">
        <pc:chgData name="山本 直樹(YAMAMOTO Naoki)" userId="8241bd7f-b43b-4a58-95b5-e76744ee3a4e" providerId="ADAL" clId="{BCCD55D8-8B57-4837-BF06-0F767C230A94}" dt="2024-03-08T09:24:09.178" v="0" actId="47"/>
        <pc:sldMkLst>
          <pc:docMk/>
          <pc:sldMk cId="25208023" sldId="4465"/>
        </pc:sldMkLst>
      </pc:sldChg>
      <pc:sldChg chg="del">
        <pc:chgData name="山本 直樹(YAMAMOTO Naoki)" userId="8241bd7f-b43b-4a58-95b5-e76744ee3a4e" providerId="ADAL" clId="{BCCD55D8-8B57-4837-BF06-0F767C230A94}" dt="2024-03-08T09:24:09.178" v="0" actId="47"/>
        <pc:sldMkLst>
          <pc:docMk/>
          <pc:sldMk cId="2956813651" sldId="4466"/>
        </pc:sldMkLst>
      </pc:sldChg>
      <pc:sldChg chg="delSp modSp mod">
        <pc:chgData name="山本 直樹(YAMAMOTO Naoki)" userId="8241bd7f-b43b-4a58-95b5-e76744ee3a4e" providerId="ADAL" clId="{BCCD55D8-8B57-4837-BF06-0F767C230A94}" dt="2024-03-19T00:50:49.139" v="9" actId="1076"/>
        <pc:sldMkLst>
          <pc:docMk/>
          <pc:sldMk cId="1231028763" sldId="4467"/>
        </pc:sldMkLst>
        <pc:spChg chg="del">
          <ac:chgData name="山本 直樹(YAMAMOTO Naoki)" userId="8241bd7f-b43b-4a58-95b5-e76744ee3a4e" providerId="ADAL" clId="{BCCD55D8-8B57-4837-BF06-0F767C230A94}" dt="2024-03-19T00:50:43.349" v="8" actId="478"/>
          <ac:spMkLst>
            <pc:docMk/>
            <pc:sldMk cId="1231028763" sldId="4467"/>
            <ac:spMk id="8" creationId="{5E03AAB8-EAD8-175E-A81F-9FACD5FE6153}"/>
          </ac:spMkLst>
        </pc:spChg>
        <pc:graphicFrameChg chg="mod">
          <ac:chgData name="山本 直樹(YAMAMOTO Naoki)" userId="8241bd7f-b43b-4a58-95b5-e76744ee3a4e" providerId="ADAL" clId="{BCCD55D8-8B57-4837-BF06-0F767C230A94}" dt="2024-03-19T00:50:49.139" v="9" actId="1076"/>
          <ac:graphicFrameMkLst>
            <pc:docMk/>
            <pc:sldMk cId="1231028763" sldId="4467"/>
            <ac:graphicFrameMk id="28" creationId="{3439F2D5-C368-FD8E-3A96-0EE495676718}"/>
          </ac:graphicFrameMkLst>
        </pc:graphicFrameChg>
      </pc:sldChg>
      <pc:sldChg chg="delSp mod">
        <pc:chgData name="山本 直樹(YAMAMOTO Naoki)" userId="8241bd7f-b43b-4a58-95b5-e76744ee3a4e" providerId="ADAL" clId="{BCCD55D8-8B57-4837-BF06-0F767C230A94}" dt="2024-03-19T00:50:10.395" v="2" actId="478"/>
        <pc:sldMkLst>
          <pc:docMk/>
          <pc:sldMk cId="3914798385" sldId="4468"/>
        </pc:sldMkLst>
        <pc:spChg chg="del">
          <ac:chgData name="山本 直樹(YAMAMOTO Naoki)" userId="8241bd7f-b43b-4a58-95b5-e76744ee3a4e" providerId="ADAL" clId="{BCCD55D8-8B57-4837-BF06-0F767C230A94}" dt="2024-03-19T00:50:10.395" v="2" actId="478"/>
          <ac:spMkLst>
            <pc:docMk/>
            <pc:sldMk cId="3914798385" sldId="4468"/>
            <ac:spMk id="24" creationId="{222FC71F-ED64-6237-4A4D-D506F98F4401}"/>
          </ac:spMkLst>
        </pc:spChg>
      </pc:sldChg>
      <pc:sldChg chg="del">
        <pc:chgData name="山本 直樹(YAMAMOTO Naoki)" userId="8241bd7f-b43b-4a58-95b5-e76744ee3a4e" providerId="ADAL" clId="{BCCD55D8-8B57-4837-BF06-0F767C230A94}" dt="2024-03-08T09:24:09.178" v="0" actId="47"/>
        <pc:sldMkLst>
          <pc:docMk/>
          <pc:sldMk cId="2164596808" sldId="4473"/>
        </pc:sldMkLst>
      </pc:sldChg>
    </pc:docChg>
  </pc:docChgLst>
  <pc:docChgLst>
    <pc:chgData name="髙嶺 海奈(TAKAMINE Kaina)" userId="150479ff-3cef-4ec1-b840-9b5f3cf6e811" providerId="ADAL" clId="{C8097F13-0795-4251-B21D-06B8CD755D15}"/>
    <pc:docChg chg="modSld">
      <pc:chgData name="髙嶺 海奈(TAKAMINE Kaina)" userId="150479ff-3cef-4ec1-b840-9b5f3cf6e811" providerId="ADAL" clId="{C8097F13-0795-4251-B21D-06B8CD755D15}" dt="2023-06-23T08:20:21.623" v="789" actId="20577"/>
      <pc:docMkLst>
        <pc:docMk/>
      </pc:docMkLst>
      <pc:sldChg chg="modNotesTx">
        <pc:chgData name="髙嶺 海奈(TAKAMINE Kaina)" userId="150479ff-3cef-4ec1-b840-9b5f3cf6e811" providerId="ADAL" clId="{C8097F13-0795-4251-B21D-06B8CD755D15}" dt="2023-06-22T08:10:46.476" v="142" actId="20577"/>
        <pc:sldMkLst>
          <pc:docMk/>
          <pc:sldMk cId="104064283" sldId="1042"/>
        </pc:sldMkLst>
      </pc:sldChg>
      <pc:sldChg chg="modNotesTx">
        <pc:chgData name="髙嶺 海奈(TAKAMINE Kaina)" userId="150479ff-3cef-4ec1-b840-9b5f3cf6e811" providerId="ADAL" clId="{C8097F13-0795-4251-B21D-06B8CD755D15}" dt="2023-06-22T08:11:15.548" v="145" actId="20577"/>
        <pc:sldMkLst>
          <pc:docMk/>
          <pc:sldMk cId="2536629168" sldId="1081"/>
        </pc:sldMkLst>
      </pc:sldChg>
      <pc:sldChg chg="modNotesTx">
        <pc:chgData name="髙嶺 海奈(TAKAMINE Kaina)" userId="150479ff-3cef-4ec1-b840-9b5f3cf6e811" providerId="ADAL" clId="{C8097F13-0795-4251-B21D-06B8CD755D15}" dt="2023-06-22T08:12:02.755" v="151" actId="20577"/>
        <pc:sldMkLst>
          <pc:docMk/>
          <pc:sldMk cId="860530946" sldId="1083"/>
        </pc:sldMkLst>
      </pc:sldChg>
      <pc:sldChg chg="modNotesTx">
        <pc:chgData name="髙嶺 海奈(TAKAMINE Kaina)" userId="150479ff-3cef-4ec1-b840-9b5f3cf6e811" providerId="ADAL" clId="{C8097F13-0795-4251-B21D-06B8CD755D15}" dt="2023-06-22T08:12:58.752" v="158" actId="207"/>
        <pc:sldMkLst>
          <pc:docMk/>
          <pc:sldMk cId="2857972300" sldId="1084"/>
        </pc:sldMkLst>
      </pc:sldChg>
      <pc:sldChg chg="modNotesTx">
        <pc:chgData name="髙嶺 海奈(TAKAMINE Kaina)" userId="150479ff-3cef-4ec1-b840-9b5f3cf6e811" providerId="ADAL" clId="{C8097F13-0795-4251-B21D-06B8CD755D15}" dt="2023-06-22T08:18:18.076" v="161" actId="20577"/>
        <pc:sldMkLst>
          <pc:docMk/>
          <pc:sldMk cId="1111430506" sldId="1095"/>
        </pc:sldMkLst>
      </pc:sldChg>
      <pc:sldChg chg="modNotesTx">
        <pc:chgData name="髙嶺 海奈(TAKAMINE Kaina)" userId="150479ff-3cef-4ec1-b840-9b5f3cf6e811" providerId="ADAL" clId="{C8097F13-0795-4251-B21D-06B8CD755D15}" dt="2023-06-22T08:29:40.158" v="164" actId="20577"/>
        <pc:sldMkLst>
          <pc:docMk/>
          <pc:sldMk cId="1195962449" sldId="1096"/>
        </pc:sldMkLst>
      </pc:sldChg>
      <pc:sldChg chg="modNotesTx">
        <pc:chgData name="髙嶺 海奈(TAKAMINE Kaina)" userId="150479ff-3cef-4ec1-b840-9b5f3cf6e811" providerId="ADAL" clId="{C8097F13-0795-4251-B21D-06B8CD755D15}" dt="2023-06-22T08:36:21.750" v="170" actId="20577"/>
        <pc:sldMkLst>
          <pc:docMk/>
          <pc:sldMk cId="1220497954" sldId="1099"/>
        </pc:sldMkLst>
      </pc:sldChg>
      <pc:sldChg chg="modNotesTx">
        <pc:chgData name="髙嶺 海奈(TAKAMINE Kaina)" userId="150479ff-3cef-4ec1-b840-9b5f3cf6e811" providerId="ADAL" clId="{C8097F13-0795-4251-B21D-06B8CD755D15}" dt="2023-06-22T06:47:43.803" v="31" actId="20577"/>
        <pc:sldMkLst>
          <pc:docMk/>
          <pc:sldMk cId="3982841982" sldId="1146"/>
        </pc:sldMkLst>
      </pc:sldChg>
      <pc:sldChg chg="modNotesTx">
        <pc:chgData name="髙嶺 海奈(TAKAMINE Kaina)" userId="150479ff-3cef-4ec1-b840-9b5f3cf6e811" providerId="ADAL" clId="{C8097F13-0795-4251-B21D-06B8CD755D15}" dt="2023-06-22T06:49:59.554" v="117" actId="20577"/>
        <pc:sldMkLst>
          <pc:docMk/>
          <pc:sldMk cId="1217518665" sldId="4399"/>
        </pc:sldMkLst>
      </pc:sldChg>
      <pc:sldChg chg="modNotesTx">
        <pc:chgData name="髙嶺 海奈(TAKAMINE Kaina)" userId="150479ff-3cef-4ec1-b840-9b5f3cf6e811" providerId="ADAL" clId="{C8097F13-0795-4251-B21D-06B8CD755D15}" dt="2023-06-22T08:36:50.148" v="173" actId="20577"/>
        <pc:sldMkLst>
          <pc:docMk/>
          <pc:sldMk cId="3696943718" sldId="4449"/>
        </pc:sldMkLst>
      </pc:sldChg>
      <pc:sldChg chg="modNotesTx">
        <pc:chgData name="髙嶺 海奈(TAKAMINE Kaina)" userId="150479ff-3cef-4ec1-b840-9b5f3cf6e811" providerId="ADAL" clId="{C8097F13-0795-4251-B21D-06B8CD755D15}" dt="2023-06-23T08:20:21.623" v="789" actId="20577"/>
        <pc:sldMkLst>
          <pc:docMk/>
          <pc:sldMk cId="3838496967" sldId="4450"/>
        </pc:sldMkLst>
      </pc:sldChg>
      <pc:sldChg chg="modNotesTx">
        <pc:chgData name="髙嶺 海奈(TAKAMINE Kaina)" userId="150479ff-3cef-4ec1-b840-9b5f3cf6e811" providerId="ADAL" clId="{C8097F13-0795-4251-B21D-06B8CD755D15}" dt="2023-06-22T10:25:52.122" v="391" actId="20577"/>
        <pc:sldMkLst>
          <pc:docMk/>
          <pc:sldMk cId="1828298145" sldId="4455"/>
        </pc:sldMkLst>
      </pc:sldChg>
      <pc:sldChg chg="modNotesTx">
        <pc:chgData name="髙嶺 海奈(TAKAMINE Kaina)" userId="150479ff-3cef-4ec1-b840-9b5f3cf6e811" providerId="ADAL" clId="{C8097F13-0795-4251-B21D-06B8CD755D15}" dt="2023-06-23T08:13:15.262" v="517" actId="20577"/>
        <pc:sldMkLst>
          <pc:docMk/>
          <pc:sldMk cId="2628415992" sldId="4456"/>
        </pc:sldMkLst>
      </pc:sldChg>
      <pc:sldChg chg="modNotesTx">
        <pc:chgData name="髙嶺 海奈(TAKAMINE Kaina)" userId="150479ff-3cef-4ec1-b840-9b5f3cf6e811" providerId="ADAL" clId="{C8097F13-0795-4251-B21D-06B8CD755D15}" dt="2023-06-23T08:13:38.568" v="528" actId="20577"/>
        <pc:sldMkLst>
          <pc:docMk/>
          <pc:sldMk cId="140155799" sldId="4460"/>
        </pc:sldMkLst>
      </pc:sldChg>
      <pc:sldChg chg="modNotesTx">
        <pc:chgData name="髙嶺 海奈(TAKAMINE Kaina)" userId="150479ff-3cef-4ec1-b840-9b5f3cf6e811" providerId="ADAL" clId="{C8097F13-0795-4251-B21D-06B8CD755D15}" dt="2023-06-22T08:09:49.731" v="134" actId="20577"/>
        <pc:sldMkLst>
          <pc:docMk/>
          <pc:sldMk cId="1087298778" sldId="4461"/>
        </pc:sldMkLst>
      </pc:sldChg>
      <pc:sldChg chg="modNotesTx">
        <pc:chgData name="髙嶺 海奈(TAKAMINE Kaina)" userId="150479ff-3cef-4ec1-b840-9b5f3cf6e811" providerId="ADAL" clId="{C8097F13-0795-4251-B21D-06B8CD755D15}" dt="2023-06-23T08:20:07.762" v="763" actId="20577"/>
        <pc:sldMkLst>
          <pc:docMk/>
          <pc:sldMk cId="3948726484" sldId="4462"/>
        </pc:sldMkLst>
      </pc:sldChg>
      <pc:sldChg chg="modNotesTx">
        <pc:chgData name="髙嶺 海奈(TAKAMINE Kaina)" userId="150479ff-3cef-4ec1-b840-9b5f3cf6e811" providerId="ADAL" clId="{C8097F13-0795-4251-B21D-06B8CD755D15}" dt="2023-06-22T08:29:52.021" v="167" actId="20577"/>
        <pc:sldMkLst>
          <pc:docMk/>
          <pc:sldMk cId="1580439140" sldId="4463"/>
        </pc:sldMkLst>
      </pc:sldChg>
      <pc:sldChg chg="modNotesTx">
        <pc:chgData name="髙嶺 海奈(TAKAMINE Kaina)" userId="150479ff-3cef-4ec1-b840-9b5f3cf6e811" providerId="ADAL" clId="{C8097F13-0795-4251-B21D-06B8CD755D15}" dt="2023-06-22T10:22:02.529" v="210" actId="20577"/>
        <pc:sldMkLst>
          <pc:docMk/>
          <pc:sldMk cId="25208023" sldId="4465"/>
        </pc:sldMkLst>
      </pc:sldChg>
      <pc:sldChg chg="modNotesTx">
        <pc:chgData name="髙嶺 海奈(TAKAMINE Kaina)" userId="150479ff-3cef-4ec1-b840-9b5f3cf6e811" providerId="ADAL" clId="{C8097F13-0795-4251-B21D-06B8CD755D15}" dt="2023-06-22T07:44:58.587" v="122" actId="20577"/>
        <pc:sldMkLst>
          <pc:docMk/>
          <pc:sldMk cId="2956813651" sldId="4466"/>
        </pc:sldMkLst>
      </pc:sldChg>
      <pc:sldChg chg="modNotesTx">
        <pc:chgData name="髙嶺 海奈(TAKAMINE Kaina)" userId="150479ff-3cef-4ec1-b840-9b5f3cf6e811" providerId="ADAL" clId="{C8097F13-0795-4251-B21D-06B8CD755D15}" dt="2023-06-22T08:11:26.619" v="148" actId="20577"/>
        <pc:sldMkLst>
          <pc:docMk/>
          <pc:sldMk cId="1231028763" sldId="4467"/>
        </pc:sldMkLst>
      </pc:sldChg>
      <pc:sldChg chg="modNotesTx">
        <pc:chgData name="髙嶺 海奈(TAKAMINE Kaina)" userId="150479ff-3cef-4ec1-b840-9b5f3cf6e811" providerId="ADAL" clId="{C8097F13-0795-4251-B21D-06B8CD755D15}" dt="2023-06-22T08:10:11.224" v="139" actId="20577"/>
        <pc:sldMkLst>
          <pc:docMk/>
          <pc:sldMk cId="3914798385" sldId="4468"/>
        </pc:sldMkLst>
      </pc:sldChg>
      <pc:sldChg chg="modNotesTx">
        <pc:chgData name="髙嶺 海奈(TAKAMINE Kaina)" userId="150479ff-3cef-4ec1-b840-9b5f3cf6e811" providerId="ADAL" clId="{C8097F13-0795-4251-B21D-06B8CD755D15}" dt="2023-06-22T06:42:23.234" v="27" actId="20577"/>
        <pc:sldMkLst>
          <pc:docMk/>
          <pc:sldMk cId="2710812401" sldId="4469"/>
        </pc:sldMkLst>
      </pc:sldChg>
    </pc:docChg>
  </pc:docChgLst>
  <pc:docChgLst>
    <pc:chgData name="髙嶺 海奈(TAKAMINE Kaina)" userId="150479ff-3cef-4ec1-b840-9b5f3cf6e811" providerId="ADAL" clId="{9E777A33-61ED-4C1B-B2A9-ED6F781D35A2}"/>
    <pc:docChg chg="undo custSel modSld">
      <pc:chgData name="髙嶺 海奈(TAKAMINE Kaina)" userId="150479ff-3cef-4ec1-b840-9b5f3cf6e811" providerId="ADAL" clId="{9E777A33-61ED-4C1B-B2A9-ED6F781D35A2}" dt="2023-06-12T08:10:57.924" v="654" actId="20577"/>
      <pc:docMkLst>
        <pc:docMk/>
      </pc:docMkLst>
      <pc:sldChg chg="modNotesTx">
        <pc:chgData name="髙嶺 海奈(TAKAMINE Kaina)" userId="150479ff-3cef-4ec1-b840-9b5f3cf6e811" providerId="ADAL" clId="{9E777A33-61ED-4C1B-B2A9-ED6F781D35A2}" dt="2023-06-12T07:44:17.596" v="190" actId="20577"/>
        <pc:sldMkLst>
          <pc:docMk/>
          <pc:sldMk cId="3982841982" sldId="1146"/>
        </pc:sldMkLst>
      </pc:sldChg>
      <pc:sldChg chg="modNotesTx">
        <pc:chgData name="髙嶺 海奈(TAKAMINE Kaina)" userId="150479ff-3cef-4ec1-b840-9b5f3cf6e811" providerId="ADAL" clId="{9E777A33-61ED-4C1B-B2A9-ED6F781D35A2}" dt="2023-06-12T08:10:57.924" v="654" actId="20577"/>
        <pc:sldMkLst>
          <pc:docMk/>
          <pc:sldMk cId="1087298778" sldId="4461"/>
        </pc:sldMkLst>
      </pc:sldChg>
      <pc:sldChg chg="modNotesTx">
        <pc:chgData name="髙嶺 海奈(TAKAMINE Kaina)" userId="150479ff-3cef-4ec1-b840-9b5f3cf6e811" providerId="ADAL" clId="{9E777A33-61ED-4C1B-B2A9-ED6F781D35A2}" dt="2023-06-12T07:57:47.706" v="200" actId="20577"/>
        <pc:sldMkLst>
          <pc:docMk/>
          <pc:sldMk cId="25208023" sldId="446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00_&#21360;&#21047;&#38306;&#20418;\03&#9675;_&#22259;&#34920;&#20837;&#31295;\05_&#31532;&#65299;&#31456;\&#22259;&#34920;2-3-1&#12289;2-3-2_&#37326;&#33756;&#12539;&#26524;&#23455;&#39006;&#25666;&#21462;&#37327;&#12398;&#24179;&#22343;&#20516;&#12540;&#24180;&#40802;&#38542;&#32026;&#21029;.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00_&#21360;&#21047;&#38306;&#20418;\03&#9675;_&#22259;&#34920;&#20837;&#31295;\05_&#31532;&#65299;&#31456;\&#22259;&#34920;2-3-1&#12289;2-3-2_&#37326;&#33756;&#12539;&#26524;&#23455;&#39006;&#25666;&#21462;&#37327;&#12398;&#24179;&#22343;&#20516;&#12540;&#24180;&#40802;&#38542;&#32026;&#21029;.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165904961180554E-2"/>
          <c:y val="0.16320530895385718"/>
          <c:w val="0.88719306939779385"/>
          <c:h val="0.65984115354323747"/>
        </c:manualLayout>
      </c:layout>
      <c:barChart>
        <c:barDir val="col"/>
        <c:grouping val="clustered"/>
        <c:varyColors val="0"/>
        <c:ser>
          <c:idx val="0"/>
          <c:order val="0"/>
          <c:tx>
            <c:strRef>
              <c:f>'R3用に加工 (ジャム入り）（R1のみ）骨子'!$B$10</c:f>
              <c:strCache>
                <c:ptCount val="1"/>
                <c:pt idx="0">
                  <c:v>全体</c:v>
                </c:pt>
              </c:strCache>
            </c:strRef>
          </c:tx>
          <c:spPr>
            <a:solidFill>
              <a:schemeClr val="accent1"/>
            </a:solidFill>
            <a:ln>
              <a:noFill/>
            </a:ln>
            <a:effectLst/>
          </c:spPr>
          <c:invertIfNegative val="0"/>
          <c:dLbls>
            <c:dLbl>
              <c:idx val="0"/>
              <c:layout>
                <c:manualLayout>
                  <c:x val="-1.3986013986013986E-2"/>
                  <c:y val="7.793469379489491E-3"/>
                </c:manualLayout>
              </c:layout>
              <c:spPr>
                <a:noFill/>
                <a:ln w="12700">
                  <a:solidFill>
                    <a:srgbClr val="FF0000"/>
                  </a:solid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75-4339-807B-27169F06D2DB}"/>
                </c:ext>
              </c:extLst>
            </c:dLbl>
            <c:dLbl>
              <c:idx val="1"/>
              <c:delete val="1"/>
              <c:extLst>
                <c:ext xmlns:c15="http://schemas.microsoft.com/office/drawing/2012/chart" uri="{CE6537A1-D6FC-4f65-9D91-7224C49458BB}"/>
                <c:ext xmlns:c16="http://schemas.microsoft.com/office/drawing/2014/chart" uri="{C3380CC4-5D6E-409C-BE32-E72D297353CC}">
                  <c16:uniqueId val="{00000001-9C75-4339-807B-27169F06D2DB}"/>
                </c:ext>
              </c:extLst>
            </c:dLbl>
            <c:dLbl>
              <c:idx val="2"/>
              <c:delete val="1"/>
              <c:extLst>
                <c:ext xmlns:c15="http://schemas.microsoft.com/office/drawing/2012/chart" uri="{CE6537A1-D6FC-4f65-9D91-7224C49458BB}"/>
                <c:ext xmlns:c16="http://schemas.microsoft.com/office/drawing/2014/chart" uri="{C3380CC4-5D6E-409C-BE32-E72D297353CC}">
                  <c16:uniqueId val="{00000002-9C75-4339-807B-27169F06D2DB}"/>
                </c:ext>
              </c:extLst>
            </c:dLbl>
            <c:dLbl>
              <c:idx val="3"/>
              <c:delete val="1"/>
              <c:extLst>
                <c:ext xmlns:c15="http://schemas.microsoft.com/office/drawing/2012/chart" uri="{CE6537A1-D6FC-4f65-9D91-7224C49458BB}"/>
                <c:ext xmlns:c16="http://schemas.microsoft.com/office/drawing/2014/chart" uri="{C3380CC4-5D6E-409C-BE32-E72D297353CC}">
                  <c16:uniqueId val="{00000003-9C75-4339-807B-27169F06D2DB}"/>
                </c:ext>
              </c:extLst>
            </c:dLbl>
            <c:dLbl>
              <c:idx val="4"/>
              <c:delete val="1"/>
              <c:extLst>
                <c:ext xmlns:c15="http://schemas.microsoft.com/office/drawing/2012/chart" uri="{CE6537A1-D6FC-4f65-9D91-7224C49458BB}"/>
                <c:ext xmlns:c16="http://schemas.microsoft.com/office/drawing/2014/chart" uri="{C3380CC4-5D6E-409C-BE32-E72D297353CC}">
                  <c16:uniqueId val="{00000004-9C75-4339-807B-27169F06D2DB}"/>
                </c:ext>
              </c:extLst>
            </c:dLbl>
            <c:dLbl>
              <c:idx val="5"/>
              <c:delete val="1"/>
              <c:extLst>
                <c:ext xmlns:c15="http://schemas.microsoft.com/office/drawing/2012/chart" uri="{CE6537A1-D6FC-4f65-9D91-7224C49458BB}"/>
                <c:ext xmlns:c16="http://schemas.microsoft.com/office/drawing/2014/chart" uri="{C3380CC4-5D6E-409C-BE32-E72D297353CC}">
                  <c16:uniqueId val="{00000005-9C75-4339-807B-27169F06D2DB}"/>
                </c:ext>
              </c:extLst>
            </c:dLbl>
            <c:dLbl>
              <c:idx val="6"/>
              <c:delete val="1"/>
              <c:extLst>
                <c:ext xmlns:c15="http://schemas.microsoft.com/office/drawing/2012/chart" uri="{CE6537A1-D6FC-4f65-9D91-7224C49458BB}"/>
                <c:ext xmlns:c16="http://schemas.microsoft.com/office/drawing/2014/chart" uri="{C3380CC4-5D6E-409C-BE32-E72D297353CC}">
                  <c16:uniqueId val="{00000006-9C75-4339-807B-27169F06D2DB}"/>
                </c:ext>
              </c:extLst>
            </c:dLbl>
            <c:dLbl>
              <c:idx val="7"/>
              <c:delete val="1"/>
              <c:extLst>
                <c:ext xmlns:c15="http://schemas.microsoft.com/office/drawing/2012/chart" uri="{CE6537A1-D6FC-4f65-9D91-7224C49458BB}"/>
                <c:ext xmlns:c16="http://schemas.microsoft.com/office/drawing/2014/chart" uri="{C3380CC4-5D6E-409C-BE32-E72D297353CC}">
                  <c16:uniqueId val="{00000007-9C75-4339-807B-27169F06D2DB}"/>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'R3用に加工 (ジャム入り）（R1のみ）骨子'!$C$9:$J$9</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(ジャム入り）（R1のみ）骨子'!$C$10:$J$10</c:f>
              <c:numCache>
                <c:formatCode>0.0_);[Red]\(0.0\)</c:formatCode>
                <c:ptCount val="8"/>
                <c:pt idx="0">
                  <c:v>280.5</c:v>
                </c:pt>
                <c:pt idx="1">
                  <c:v>222.6</c:v>
                </c:pt>
                <c:pt idx="2">
                  <c:v>239.5</c:v>
                </c:pt>
                <c:pt idx="3">
                  <c:v>246.8</c:v>
                </c:pt>
                <c:pt idx="4">
                  <c:v>268.60000000000002</c:v>
                </c:pt>
                <c:pt idx="5">
                  <c:v>307.10000000000002</c:v>
                </c:pt>
                <c:pt idx="6">
                  <c:v>323.10000000000002</c:v>
                </c:pt>
                <c:pt idx="7">
                  <c:v>284.2</c:v>
                </c:pt>
              </c:numCache>
            </c:numRef>
          </c:val>
          <c:extLst>
            <c:ext xmlns:c16="http://schemas.microsoft.com/office/drawing/2014/chart" uri="{C3380CC4-5D6E-409C-BE32-E72D297353CC}">
              <c16:uniqueId val="{00000008-9C75-4339-807B-27169F06D2DB}"/>
            </c:ext>
          </c:extLst>
        </c:ser>
        <c:ser>
          <c:idx val="1"/>
          <c:order val="1"/>
          <c:tx>
            <c:strRef>
              <c:f>'R3用に加工 (ジャム入り）（R1のみ）骨子'!$B$11</c:f>
              <c:strCache>
                <c:ptCount val="1"/>
                <c:pt idx="0">
                  <c:v>男性</c:v>
                </c:pt>
              </c:strCache>
            </c:strRef>
          </c:tx>
          <c:spPr>
            <a:solidFill>
              <a:schemeClr val="accent2"/>
            </a:solidFill>
            <a:ln>
              <a:noFill/>
            </a:ln>
            <a:effectLst/>
          </c:spPr>
          <c:invertIfNegative val="0"/>
          <c:dLbls>
            <c:dLbl>
              <c:idx val="0"/>
              <c:layout>
                <c:manualLayout>
                  <c:x val="2.3308833045746396E-3"/>
                  <c:y val="-6.9747125567276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C75-4339-807B-27169F06D2DB}"/>
                </c:ext>
              </c:extLst>
            </c:dLbl>
            <c:dLbl>
              <c:idx val="1"/>
              <c:delete val="1"/>
              <c:extLst>
                <c:ext xmlns:c15="http://schemas.microsoft.com/office/drawing/2012/chart" uri="{CE6537A1-D6FC-4f65-9D91-7224C49458BB}"/>
                <c:ext xmlns:c16="http://schemas.microsoft.com/office/drawing/2014/chart" uri="{C3380CC4-5D6E-409C-BE32-E72D297353CC}">
                  <c16:uniqueId val="{0000000A-9C75-4339-807B-27169F06D2DB}"/>
                </c:ext>
              </c:extLst>
            </c:dLbl>
            <c:dLbl>
              <c:idx val="2"/>
              <c:delete val="1"/>
              <c:extLst>
                <c:ext xmlns:c15="http://schemas.microsoft.com/office/drawing/2012/chart" uri="{CE6537A1-D6FC-4f65-9D91-7224C49458BB}"/>
                <c:ext xmlns:c16="http://schemas.microsoft.com/office/drawing/2014/chart" uri="{C3380CC4-5D6E-409C-BE32-E72D297353CC}">
                  <c16:uniqueId val="{0000000B-9C75-4339-807B-27169F06D2DB}"/>
                </c:ext>
              </c:extLst>
            </c:dLbl>
            <c:dLbl>
              <c:idx val="3"/>
              <c:delete val="1"/>
              <c:extLst>
                <c:ext xmlns:c15="http://schemas.microsoft.com/office/drawing/2012/chart" uri="{CE6537A1-D6FC-4f65-9D91-7224C49458BB}"/>
                <c:ext xmlns:c16="http://schemas.microsoft.com/office/drawing/2014/chart" uri="{C3380CC4-5D6E-409C-BE32-E72D297353CC}">
                  <c16:uniqueId val="{0000000C-9C75-4339-807B-27169F06D2DB}"/>
                </c:ext>
              </c:extLst>
            </c:dLbl>
            <c:dLbl>
              <c:idx val="4"/>
              <c:delete val="1"/>
              <c:extLst>
                <c:ext xmlns:c15="http://schemas.microsoft.com/office/drawing/2012/chart" uri="{CE6537A1-D6FC-4f65-9D91-7224C49458BB}"/>
                <c:ext xmlns:c16="http://schemas.microsoft.com/office/drawing/2014/chart" uri="{C3380CC4-5D6E-409C-BE32-E72D297353CC}">
                  <c16:uniqueId val="{0000000D-9C75-4339-807B-27169F06D2DB}"/>
                </c:ext>
              </c:extLst>
            </c:dLbl>
            <c:dLbl>
              <c:idx val="5"/>
              <c:delete val="1"/>
              <c:extLst>
                <c:ext xmlns:c15="http://schemas.microsoft.com/office/drawing/2012/chart" uri="{CE6537A1-D6FC-4f65-9D91-7224C49458BB}"/>
                <c:ext xmlns:c16="http://schemas.microsoft.com/office/drawing/2014/chart" uri="{C3380CC4-5D6E-409C-BE32-E72D297353CC}">
                  <c16:uniqueId val="{0000000E-9C75-4339-807B-27169F06D2DB}"/>
                </c:ext>
              </c:extLst>
            </c:dLbl>
            <c:dLbl>
              <c:idx val="6"/>
              <c:delete val="1"/>
              <c:extLst>
                <c:ext xmlns:c15="http://schemas.microsoft.com/office/drawing/2012/chart" uri="{CE6537A1-D6FC-4f65-9D91-7224C49458BB}"/>
                <c:ext xmlns:c16="http://schemas.microsoft.com/office/drawing/2014/chart" uri="{C3380CC4-5D6E-409C-BE32-E72D297353CC}">
                  <c16:uniqueId val="{0000000F-9C75-4339-807B-27169F06D2DB}"/>
                </c:ext>
              </c:extLst>
            </c:dLbl>
            <c:dLbl>
              <c:idx val="7"/>
              <c:delete val="1"/>
              <c:extLst>
                <c:ext xmlns:c15="http://schemas.microsoft.com/office/drawing/2012/chart" uri="{CE6537A1-D6FC-4f65-9D91-7224C49458BB}"/>
                <c:ext xmlns:c16="http://schemas.microsoft.com/office/drawing/2014/chart" uri="{C3380CC4-5D6E-409C-BE32-E72D297353CC}">
                  <c16:uniqueId val="{00000010-9C75-4339-807B-27169F06D2DB}"/>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'R3用に加工 (ジャム入り）（R1のみ）骨子'!$C$9:$J$9</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(ジャム入り）（R1のみ）骨子'!$C$11:$J$11</c:f>
              <c:numCache>
                <c:formatCode>0.0_);[Red]\(0.0\)</c:formatCode>
                <c:ptCount val="8"/>
                <c:pt idx="0">
                  <c:v>288.3</c:v>
                </c:pt>
                <c:pt idx="1">
                  <c:v>233</c:v>
                </c:pt>
                <c:pt idx="2">
                  <c:v>258.89999999999998</c:v>
                </c:pt>
                <c:pt idx="3">
                  <c:v>253</c:v>
                </c:pt>
                <c:pt idx="4">
                  <c:v>278.2</c:v>
                </c:pt>
                <c:pt idx="5">
                  <c:v>304.3</c:v>
                </c:pt>
                <c:pt idx="6">
                  <c:v>332.5</c:v>
                </c:pt>
                <c:pt idx="7">
                  <c:v>298.60000000000002</c:v>
                </c:pt>
              </c:numCache>
            </c:numRef>
          </c:val>
          <c:extLst>
            <c:ext xmlns:c16="http://schemas.microsoft.com/office/drawing/2014/chart" uri="{C3380CC4-5D6E-409C-BE32-E72D297353CC}">
              <c16:uniqueId val="{00000011-9C75-4339-807B-27169F06D2DB}"/>
            </c:ext>
          </c:extLst>
        </c:ser>
        <c:ser>
          <c:idx val="2"/>
          <c:order val="2"/>
          <c:tx>
            <c:strRef>
              <c:f>'R3用に加工 (ジャム入り）（R1のみ）骨子'!$B$12</c:f>
              <c:strCache>
                <c:ptCount val="1"/>
                <c:pt idx="0">
                  <c:v>女性</c:v>
                </c:pt>
              </c:strCache>
            </c:strRef>
          </c:tx>
          <c:spPr>
            <a:solidFill>
              <a:schemeClr val="accent3"/>
            </a:solidFill>
            <a:ln>
              <a:noFill/>
            </a:ln>
            <a:effectLst/>
          </c:spPr>
          <c:invertIfNegative val="0"/>
          <c:dLbls>
            <c:dLbl>
              <c:idx val="0"/>
              <c:layout>
                <c:manualLayout>
                  <c:x val="2.7972027972027972E-2"/>
                  <c:y val="3.83692871681319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C75-4339-807B-27169F06D2DB}"/>
                </c:ext>
              </c:extLst>
            </c:dLbl>
            <c:dLbl>
              <c:idx val="1"/>
              <c:delete val="1"/>
              <c:extLst>
                <c:ext xmlns:c15="http://schemas.microsoft.com/office/drawing/2012/chart" uri="{CE6537A1-D6FC-4f65-9D91-7224C49458BB}"/>
                <c:ext xmlns:c16="http://schemas.microsoft.com/office/drawing/2014/chart" uri="{C3380CC4-5D6E-409C-BE32-E72D297353CC}">
                  <c16:uniqueId val="{00000013-9C75-4339-807B-27169F06D2DB}"/>
                </c:ext>
              </c:extLst>
            </c:dLbl>
            <c:dLbl>
              <c:idx val="2"/>
              <c:delete val="1"/>
              <c:extLst>
                <c:ext xmlns:c15="http://schemas.microsoft.com/office/drawing/2012/chart" uri="{CE6537A1-D6FC-4f65-9D91-7224C49458BB}"/>
                <c:ext xmlns:c16="http://schemas.microsoft.com/office/drawing/2014/chart" uri="{C3380CC4-5D6E-409C-BE32-E72D297353CC}">
                  <c16:uniqueId val="{00000014-9C75-4339-807B-27169F06D2DB}"/>
                </c:ext>
              </c:extLst>
            </c:dLbl>
            <c:dLbl>
              <c:idx val="3"/>
              <c:delete val="1"/>
              <c:extLst>
                <c:ext xmlns:c15="http://schemas.microsoft.com/office/drawing/2012/chart" uri="{CE6537A1-D6FC-4f65-9D91-7224C49458BB}"/>
                <c:ext xmlns:c16="http://schemas.microsoft.com/office/drawing/2014/chart" uri="{C3380CC4-5D6E-409C-BE32-E72D297353CC}">
                  <c16:uniqueId val="{00000015-9C75-4339-807B-27169F06D2DB}"/>
                </c:ext>
              </c:extLst>
            </c:dLbl>
            <c:dLbl>
              <c:idx val="4"/>
              <c:delete val="1"/>
              <c:extLst>
                <c:ext xmlns:c15="http://schemas.microsoft.com/office/drawing/2012/chart" uri="{CE6537A1-D6FC-4f65-9D91-7224C49458BB}"/>
                <c:ext xmlns:c16="http://schemas.microsoft.com/office/drawing/2014/chart" uri="{C3380CC4-5D6E-409C-BE32-E72D297353CC}">
                  <c16:uniqueId val="{00000016-9C75-4339-807B-27169F06D2DB}"/>
                </c:ext>
              </c:extLst>
            </c:dLbl>
            <c:dLbl>
              <c:idx val="5"/>
              <c:delete val="1"/>
              <c:extLst>
                <c:ext xmlns:c15="http://schemas.microsoft.com/office/drawing/2012/chart" uri="{CE6537A1-D6FC-4f65-9D91-7224C49458BB}"/>
                <c:ext xmlns:c16="http://schemas.microsoft.com/office/drawing/2014/chart" uri="{C3380CC4-5D6E-409C-BE32-E72D297353CC}">
                  <c16:uniqueId val="{00000017-9C75-4339-807B-27169F06D2DB}"/>
                </c:ext>
              </c:extLst>
            </c:dLbl>
            <c:dLbl>
              <c:idx val="6"/>
              <c:delete val="1"/>
              <c:extLst>
                <c:ext xmlns:c15="http://schemas.microsoft.com/office/drawing/2012/chart" uri="{CE6537A1-D6FC-4f65-9D91-7224C49458BB}"/>
                <c:ext xmlns:c16="http://schemas.microsoft.com/office/drawing/2014/chart" uri="{C3380CC4-5D6E-409C-BE32-E72D297353CC}">
                  <c16:uniqueId val="{00000018-9C75-4339-807B-27169F06D2DB}"/>
                </c:ext>
              </c:extLst>
            </c:dLbl>
            <c:dLbl>
              <c:idx val="7"/>
              <c:delete val="1"/>
              <c:extLst>
                <c:ext xmlns:c15="http://schemas.microsoft.com/office/drawing/2012/chart" uri="{CE6537A1-D6FC-4f65-9D91-7224C49458BB}"/>
                <c:ext xmlns:c16="http://schemas.microsoft.com/office/drawing/2014/chart" uri="{C3380CC4-5D6E-409C-BE32-E72D297353CC}">
                  <c16:uniqueId val="{00000019-9C75-4339-807B-27169F06D2DB}"/>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'R3用に加工 (ジャム入り）（R1のみ）骨子'!$C$9:$J$9</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(ジャム入り）（R1のみ）骨子'!$C$12:$J$12</c:f>
              <c:numCache>
                <c:formatCode>0.0_);[Red]\(0.0\)</c:formatCode>
                <c:ptCount val="8"/>
                <c:pt idx="0">
                  <c:v>273.60000000000002</c:v>
                </c:pt>
                <c:pt idx="1">
                  <c:v>212.1</c:v>
                </c:pt>
                <c:pt idx="2">
                  <c:v>223.2</c:v>
                </c:pt>
                <c:pt idx="3">
                  <c:v>241.2</c:v>
                </c:pt>
                <c:pt idx="4">
                  <c:v>260.7</c:v>
                </c:pt>
                <c:pt idx="5">
                  <c:v>309.8</c:v>
                </c:pt>
                <c:pt idx="6">
                  <c:v>314.39999999999998</c:v>
                </c:pt>
                <c:pt idx="7">
                  <c:v>274.5</c:v>
                </c:pt>
              </c:numCache>
            </c:numRef>
          </c:val>
          <c:extLst>
            <c:ext xmlns:c16="http://schemas.microsoft.com/office/drawing/2014/chart" uri="{C3380CC4-5D6E-409C-BE32-E72D297353CC}">
              <c16:uniqueId val="{0000001A-9C75-4339-807B-27169F06D2DB}"/>
            </c:ext>
          </c:extLst>
        </c:ser>
        <c:dLbls>
          <c:showLegendKey val="0"/>
          <c:showVal val="0"/>
          <c:showCatName val="0"/>
          <c:showSerName val="0"/>
          <c:showPercent val="0"/>
          <c:showBubbleSize val="0"/>
        </c:dLbls>
        <c:gapWidth val="219"/>
        <c:overlap val="-27"/>
        <c:axId val="435381616"/>
        <c:axId val="435378664"/>
      </c:barChart>
      <c:catAx>
        <c:axId val="43538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crossAx val="435378664"/>
        <c:crosses val="autoZero"/>
        <c:auto val="1"/>
        <c:lblAlgn val="ctr"/>
        <c:lblOffset val="100"/>
        <c:noMultiLvlLbl val="0"/>
      </c:catAx>
      <c:valAx>
        <c:axId val="435378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lang="ja-JP" sz="600" b="0" i="0" u="none" strike="noStrike" kern="1200" baseline="0">
                    <a:solidFill>
                      <a:schemeClr val="tx1">
                        <a:lumMod val="65000"/>
                        <a:lumOff val="35000"/>
                      </a:schemeClr>
                    </a:solidFill>
                    <a:latin typeface="+mn-lt"/>
                    <a:ea typeface="+mn-ea"/>
                    <a:cs typeface="+mn-cs"/>
                  </a:defRPr>
                </a:pPr>
                <a:r>
                  <a:rPr lang="ja-JP" altLang="en-US" sz="600"/>
                  <a:t>（</a:t>
                </a:r>
                <a:r>
                  <a:rPr lang="en-US" altLang="ja-JP" sz="600"/>
                  <a:t>g/</a:t>
                </a:r>
                <a:r>
                  <a:rPr lang="ja-JP" altLang="en-US" sz="600"/>
                  <a:t>日）</a:t>
                </a:r>
              </a:p>
            </c:rich>
          </c:tx>
          <c:layout>
            <c:manualLayout>
              <c:xMode val="edge"/>
              <c:yMode val="edge"/>
              <c:x val="8.1571281256814336E-3"/>
              <c:y val="3.9925743948394113E-2"/>
            </c:manualLayout>
          </c:layout>
          <c:overlay val="0"/>
          <c:spPr>
            <a:noFill/>
            <a:ln>
              <a:noFill/>
            </a:ln>
            <a:effectLst/>
          </c:spPr>
          <c:txPr>
            <a:bodyPr rot="0" spcFirstLastPara="1" vertOverflow="ellipsis"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ja-JP" sz="800" b="0" i="0" u="none" strike="noStrike" kern="1200" baseline="0">
                <a:solidFill>
                  <a:schemeClr val="tx1">
                    <a:lumMod val="65000"/>
                    <a:lumOff val="35000"/>
                  </a:schemeClr>
                </a:solidFill>
                <a:latin typeface="+mn-lt"/>
                <a:ea typeface="+mn-ea"/>
                <a:cs typeface="+mn-cs"/>
              </a:defRPr>
            </a:pPr>
            <a:endParaRPr lang="ja-JP"/>
          </a:p>
        </c:txPr>
        <c:crossAx val="435381616"/>
        <c:crosses val="autoZero"/>
        <c:crossBetween val="between"/>
      </c:valAx>
      <c:spPr>
        <a:noFill/>
        <a:ln>
          <a:noFill/>
        </a:ln>
        <a:effectLst/>
      </c:spPr>
    </c:plotArea>
    <c:legend>
      <c:legendPos val="b"/>
      <c:layout>
        <c:manualLayout>
          <c:xMode val="edge"/>
          <c:yMode val="edge"/>
          <c:x val="0.31086076649385763"/>
          <c:y val="0.91795535974104325"/>
          <c:w val="0.33020696946311645"/>
          <c:h val="6.3291554186050841E-2"/>
        </c:manualLayout>
      </c:layout>
      <c:overlay val="0"/>
      <c:spPr>
        <a:noFill/>
        <a:ln>
          <a:noFill/>
        </a:ln>
        <a:effectLst/>
      </c:spPr>
      <c:txPr>
        <a:bodyPr rot="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399319642952163E-2"/>
          <c:y val="0.16292191674500692"/>
          <c:w val="0.89206764654799842"/>
          <c:h val="0.66911314553870338"/>
        </c:manualLayout>
      </c:layout>
      <c:barChart>
        <c:barDir val="col"/>
        <c:grouping val="clustered"/>
        <c:varyColors val="0"/>
        <c:ser>
          <c:idx val="0"/>
          <c:order val="0"/>
          <c:tx>
            <c:strRef>
              <c:f>'R3用に加工 (ジャム入り）（R1のみ）骨子'!$B$4</c:f>
              <c:strCache>
                <c:ptCount val="1"/>
                <c:pt idx="0">
                  <c:v>全体</c:v>
                </c:pt>
              </c:strCache>
            </c:strRef>
          </c:tx>
          <c:spPr>
            <a:solidFill>
              <a:schemeClr val="accent1"/>
            </a:solidFill>
            <a:ln>
              <a:noFill/>
            </a:ln>
            <a:effectLst/>
          </c:spPr>
          <c:invertIfNegative val="0"/>
          <c:dLbls>
            <c:dLbl>
              <c:idx val="0"/>
              <c:layout>
                <c:manualLayout>
                  <c:x val="-4.562303553765041E-3"/>
                  <c:y val="0"/>
                </c:manualLayout>
              </c:layout>
              <c:spPr>
                <a:noFill/>
                <a:ln w="12700">
                  <a:solidFill>
                    <a:srgbClr val="FF0000"/>
                  </a:solid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39-4215-806F-886218E27A0A}"/>
                </c:ext>
              </c:extLst>
            </c:dLbl>
            <c:dLbl>
              <c:idx val="1"/>
              <c:delete val="1"/>
              <c:extLst>
                <c:ext xmlns:c15="http://schemas.microsoft.com/office/drawing/2012/chart" uri="{CE6537A1-D6FC-4f65-9D91-7224C49458BB}"/>
                <c:ext xmlns:c16="http://schemas.microsoft.com/office/drawing/2014/chart" uri="{C3380CC4-5D6E-409C-BE32-E72D297353CC}">
                  <c16:uniqueId val="{00000001-AF39-4215-806F-886218E27A0A}"/>
                </c:ext>
              </c:extLst>
            </c:dLbl>
            <c:dLbl>
              <c:idx val="2"/>
              <c:delete val="1"/>
              <c:extLst>
                <c:ext xmlns:c15="http://schemas.microsoft.com/office/drawing/2012/chart" uri="{CE6537A1-D6FC-4f65-9D91-7224C49458BB}"/>
                <c:ext xmlns:c16="http://schemas.microsoft.com/office/drawing/2014/chart" uri="{C3380CC4-5D6E-409C-BE32-E72D297353CC}">
                  <c16:uniqueId val="{00000002-AF39-4215-806F-886218E27A0A}"/>
                </c:ext>
              </c:extLst>
            </c:dLbl>
            <c:dLbl>
              <c:idx val="3"/>
              <c:delete val="1"/>
              <c:extLst>
                <c:ext xmlns:c15="http://schemas.microsoft.com/office/drawing/2012/chart" uri="{CE6537A1-D6FC-4f65-9D91-7224C49458BB}"/>
                <c:ext xmlns:c16="http://schemas.microsoft.com/office/drawing/2014/chart" uri="{C3380CC4-5D6E-409C-BE32-E72D297353CC}">
                  <c16:uniqueId val="{00000003-AF39-4215-806F-886218E27A0A}"/>
                </c:ext>
              </c:extLst>
            </c:dLbl>
            <c:dLbl>
              <c:idx val="4"/>
              <c:delete val="1"/>
              <c:extLst>
                <c:ext xmlns:c15="http://schemas.microsoft.com/office/drawing/2012/chart" uri="{CE6537A1-D6FC-4f65-9D91-7224C49458BB}"/>
                <c:ext xmlns:c16="http://schemas.microsoft.com/office/drawing/2014/chart" uri="{C3380CC4-5D6E-409C-BE32-E72D297353CC}">
                  <c16:uniqueId val="{00000004-AF39-4215-806F-886218E27A0A}"/>
                </c:ext>
              </c:extLst>
            </c:dLbl>
            <c:dLbl>
              <c:idx val="5"/>
              <c:delete val="1"/>
              <c:extLst>
                <c:ext xmlns:c15="http://schemas.microsoft.com/office/drawing/2012/chart" uri="{CE6537A1-D6FC-4f65-9D91-7224C49458BB}"/>
                <c:ext xmlns:c16="http://schemas.microsoft.com/office/drawing/2014/chart" uri="{C3380CC4-5D6E-409C-BE32-E72D297353CC}">
                  <c16:uniqueId val="{00000005-AF39-4215-806F-886218E27A0A}"/>
                </c:ext>
              </c:extLst>
            </c:dLbl>
            <c:dLbl>
              <c:idx val="6"/>
              <c:delete val="1"/>
              <c:extLst>
                <c:ext xmlns:c15="http://schemas.microsoft.com/office/drawing/2012/chart" uri="{CE6537A1-D6FC-4f65-9D91-7224C49458BB}"/>
                <c:ext xmlns:c16="http://schemas.microsoft.com/office/drawing/2014/chart" uri="{C3380CC4-5D6E-409C-BE32-E72D297353CC}">
                  <c16:uniqueId val="{00000006-AF39-4215-806F-886218E27A0A}"/>
                </c:ext>
              </c:extLst>
            </c:dLbl>
            <c:dLbl>
              <c:idx val="7"/>
              <c:delete val="1"/>
              <c:extLst>
                <c:ext xmlns:c15="http://schemas.microsoft.com/office/drawing/2012/chart" uri="{CE6537A1-D6FC-4f65-9D91-7224C49458BB}"/>
                <c:ext xmlns:c16="http://schemas.microsoft.com/office/drawing/2014/chart" uri="{C3380CC4-5D6E-409C-BE32-E72D297353CC}">
                  <c16:uniqueId val="{00000007-AF39-4215-806F-886218E27A0A}"/>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'R3用に加工 (ジャム入り）（R1のみ）骨子'!$C$3:$J$3</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(ジャム入り）（R1のみ）骨子'!$C$4:$J$4</c:f>
              <c:numCache>
                <c:formatCode>0.0_);[Red]\(0.0\)</c:formatCode>
                <c:ptCount val="8"/>
                <c:pt idx="0">
                  <c:v>100.2</c:v>
                </c:pt>
                <c:pt idx="1">
                  <c:v>46.9</c:v>
                </c:pt>
                <c:pt idx="2">
                  <c:v>43.9</c:v>
                </c:pt>
                <c:pt idx="3">
                  <c:v>55.2</c:v>
                </c:pt>
                <c:pt idx="4">
                  <c:v>70.599999999999994</c:v>
                </c:pt>
                <c:pt idx="5">
                  <c:v>118.6</c:v>
                </c:pt>
                <c:pt idx="6">
                  <c:v>159.4</c:v>
                </c:pt>
                <c:pt idx="7">
                  <c:v>141.69999999999999</c:v>
                </c:pt>
              </c:numCache>
            </c:numRef>
          </c:val>
          <c:extLst>
            <c:ext xmlns:c16="http://schemas.microsoft.com/office/drawing/2014/chart" uri="{C3380CC4-5D6E-409C-BE32-E72D297353CC}">
              <c16:uniqueId val="{00000008-AF39-4215-806F-886218E27A0A}"/>
            </c:ext>
          </c:extLst>
        </c:ser>
        <c:ser>
          <c:idx val="1"/>
          <c:order val="1"/>
          <c:tx>
            <c:strRef>
              <c:f>'R3用に加工 (ジャム入り）（R1のみ）骨子'!$B$5</c:f>
              <c:strCache>
                <c:ptCount val="1"/>
                <c:pt idx="0">
                  <c:v>男性</c:v>
                </c:pt>
              </c:strCache>
            </c:strRef>
          </c:tx>
          <c:spPr>
            <a:solidFill>
              <a:schemeClr val="accent2"/>
            </a:solidFill>
            <a:ln>
              <a:noFill/>
            </a:ln>
            <a:effectLst/>
          </c:spPr>
          <c:invertIfNegative val="0"/>
          <c:dLbls>
            <c:dLbl>
              <c:idx val="0"/>
              <c:layout>
                <c:manualLayout>
                  <c:x val="3.1943363225869067E-3"/>
                  <c:y val="-0.1284533276517660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F39-4215-806F-886218E27A0A}"/>
                </c:ext>
              </c:extLst>
            </c:dLbl>
            <c:dLbl>
              <c:idx val="1"/>
              <c:delete val="1"/>
              <c:extLst>
                <c:ext xmlns:c15="http://schemas.microsoft.com/office/drawing/2012/chart" uri="{CE6537A1-D6FC-4f65-9D91-7224C49458BB}"/>
                <c:ext xmlns:c16="http://schemas.microsoft.com/office/drawing/2014/chart" uri="{C3380CC4-5D6E-409C-BE32-E72D297353CC}">
                  <c16:uniqueId val="{0000000A-AF39-4215-806F-886218E27A0A}"/>
                </c:ext>
              </c:extLst>
            </c:dLbl>
            <c:dLbl>
              <c:idx val="2"/>
              <c:delete val="1"/>
              <c:extLst>
                <c:ext xmlns:c15="http://schemas.microsoft.com/office/drawing/2012/chart" uri="{CE6537A1-D6FC-4f65-9D91-7224C49458BB}"/>
                <c:ext xmlns:c16="http://schemas.microsoft.com/office/drawing/2014/chart" uri="{C3380CC4-5D6E-409C-BE32-E72D297353CC}">
                  <c16:uniqueId val="{0000000B-AF39-4215-806F-886218E27A0A}"/>
                </c:ext>
              </c:extLst>
            </c:dLbl>
            <c:dLbl>
              <c:idx val="3"/>
              <c:delete val="1"/>
              <c:extLst>
                <c:ext xmlns:c15="http://schemas.microsoft.com/office/drawing/2012/chart" uri="{CE6537A1-D6FC-4f65-9D91-7224C49458BB}"/>
                <c:ext xmlns:c16="http://schemas.microsoft.com/office/drawing/2014/chart" uri="{C3380CC4-5D6E-409C-BE32-E72D297353CC}">
                  <c16:uniqueId val="{0000000C-AF39-4215-806F-886218E27A0A}"/>
                </c:ext>
              </c:extLst>
            </c:dLbl>
            <c:dLbl>
              <c:idx val="4"/>
              <c:delete val="1"/>
              <c:extLst>
                <c:ext xmlns:c15="http://schemas.microsoft.com/office/drawing/2012/chart" uri="{CE6537A1-D6FC-4f65-9D91-7224C49458BB}"/>
                <c:ext xmlns:c16="http://schemas.microsoft.com/office/drawing/2014/chart" uri="{C3380CC4-5D6E-409C-BE32-E72D297353CC}">
                  <c16:uniqueId val="{0000000D-AF39-4215-806F-886218E27A0A}"/>
                </c:ext>
              </c:extLst>
            </c:dLbl>
            <c:dLbl>
              <c:idx val="5"/>
              <c:delete val="1"/>
              <c:extLst>
                <c:ext xmlns:c15="http://schemas.microsoft.com/office/drawing/2012/chart" uri="{CE6537A1-D6FC-4f65-9D91-7224C49458BB}"/>
                <c:ext xmlns:c16="http://schemas.microsoft.com/office/drawing/2014/chart" uri="{C3380CC4-5D6E-409C-BE32-E72D297353CC}">
                  <c16:uniqueId val="{0000000E-AF39-4215-806F-886218E27A0A}"/>
                </c:ext>
              </c:extLst>
            </c:dLbl>
            <c:dLbl>
              <c:idx val="6"/>
              <c:delete val="1"/>
              <c:extLst>
                <c:ext xmlns:c15="http://schemas.microsoft.com/office/drawing/2012/chart" uri="{CE6537A1-D6FC-4f65-9D91-7224C49458BB}"/>
                <c:ext xmlns:c16="http://schemas.microsoft.com/office/drawing/2014/chart" uri="{C3380CC4-5D6E-409C-BE32-E72D297353CC}">
                  <c16:uniqueId val="{0000000F-AF39-4215-806F-886218E27A0A}"/>
                </c:ext>
              </c:extLst>
            </c:dLbl>
            <c:dLbl>
              <c:idx val="7"/>
              <c:delete val="1"/>
              <c:extLst>
                <c:ext xmlns:c15="http://schemas.microsoft.com/office/drawing/2012/chart" uri="{CE6537A1-D6FC-4f65-9D91-7224C49458BB}"/>
                <c:ext xmlns:c16="http://schemas.microsoft.com/office/drawing/2014/chart" uri="{C3380CC4-5D6E-409C-BE32-E72D297353CC}">
                  <c16:uniqueId val="{00000010-AF39-4215-806F-886218E27A0A}"/>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'R3用に加工 (ジャム入り）（R1のみ）骨子'!$C$3:$J$3</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(ジャム入り）（R1のみ）骨子'!$C$5:$J$5</c:f>
              <c:numCache>
                <c:formatCode>0.0_);[Red]\(0.0\)</c:formatCode>
                <c:ptCount val="8"/>
                <c:pt idx="0">
                  <c:v>87.5</c:v>
                </c:pt>
                <c:pt idx="1">
                  <c:v>41.2</c:v>
                </c:pt>
                <c:pt idx="2">
                  <c:v>32.9</c:v>
                </c:pt>
                <c:pt idx="3">
                  <c:v>49.3</c:v>
                </c:pt>
                <c:pt idx="4">
                  <c:v>53.4</c:v>
                </c:pt>
                <c:pt idx="5">
                  <c:v>96.8</c:v>
                </c:pt>
                <c:pt idx="6">
                  <c:v>147.4</c:v>
                </c:pt>
                <c:pt idx="7">
                  <c:v>141.1</c:v>
                </c:pt>
              </c:numCache>
            </c:numRef>
          </c:val>
          <c:extLst>
            <c:ext xmlns:c16="http://schemas.microsoft.com/office/drawing/2014/chart" uri="{C3380CC4-5D6E-409C-BE32-E72D297353CC}">
              <c16:uniqueId val="{00000011-AF39-4215-806F-886218E27A0A}"/>
            </c:ext>
          </c:extLst>
        </c:ser>
        <c:ser>
          <c:idx val="2"/>
          <c:order val="2"/>
          <c:tx>
            <c:strRef>
              <c:f>'R3用に加工 (ジャム入り）（R1のみ）骨子'!$B$6</c:f>
              <c:strCache>
                <c:ptCount val="1"/>
                <c:pt idx="0">
                  <c:v>女性</c:v>
                </c:pt>
              </c:strCache>
            </c:strRef>
          </c:tx>
          <c:spPr>
            <a:solidFill>
              <a:schemeClr val="accent3"/>
            </a:solidFill>
            <a:ln>
              <a:noFill/>
            </a:ln>
            <a:effectLst/>
          </c:spPr>
          <c:invertIfNegative val="0"/>
          <c:dLbls>
            <c:dLbl>
              <c:idx val="0"/>
              <c:layout>
                <c:manualLayout>
                  <c:x val="4.4613133395186161E-2"/>
                  <c:y val="4.87539900534182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AF39-4215-806F-886218E27A0A}"/>
                </c:ext>
              </c:extLst>
            </c:dLbl>
            <c:dLbl>
              <c:idx val="1"/>
              <c:delete val="1"/>
              <c:extLst>
                <c:ext xmlns:c15="http://schemas.microsoft.com/office/drawing/2012/chart" uri="{CE6537A1-D6FC-4f65-9D91-7224C49458BB}"/>
                <c:ext xmlns:c16="http://schemas.microsoft.com/office/drawing/2014/chart" uri="{C3380CC4-5D6E-409C-BE32-E72D297353CC}">
                  <c16:uniqueId val="{00000013-AF39-4215-806F-886218E27A0A}"/>
                </c:ext>
              </c:extLst>
            </c:dLbl>
            <c:dLbl>
              <c:idx val="2"/>
              <c:delete val="1"/>
              <c:extLst>
                <c:ext xmlns:c15="http://schemas.microsoft.com/office/drawing/2012/chart" uri="{CE6537A1-D6FC-4f65-9D91-7224C49458BB}"/>
                <c:ext xmlns:c16="http://schemas.microsoft.com/office/drawing/2014/chart" uri="{C3380CC4-5D6E-409C-BE32-E72D297353CC}">
                  <c16:uniqueId val="{00000014-AF39-4215-806F-886218E27A0A}"/>
                </c:ext>
              </c:extLst>
            </c:dLbl>
            <c:dLbl>
              <c:idx val="3"/>
              <c:delete val="1"/>
              <c:extLst>
                <c:ext xmlns:c15="http://schemas.microsoft.com/office/drawing/2012/chart" uri="{CE6537A1-D6FC-4f65-9D91-7224C49458BB}"/>
                <c:ext xmlns:c16="http://schemas.microsoft.com/office/drawing/2014/chart" uri="{C3380CC4-5D6E-409C-BE32-E72D297353CC}">
                  <c16:uniqueId val="{00000015-AF39-4215-806F-886218E27A0A}"/>
                </c:ext>
              </c:extLst>
            </c:dLbl>
            <c:dLbl>
              <c:idx val="4"/>
              <c:delete val="1"/>
              <c:extLst>
                <c:ext xmlns:c15="http://schemas.microsoft.com/office/drawing/2012/chart" uri="{CE6537A1-D6FC-4f65-9D91-7224C49458BB}"/>
                <c:ext xmlns:c16="http://schemas.microsoft.com/office/drawing/2014/chart" uri="{C3380CC4-5D6E-409C-BE32-E72D297353CC}">
                  <c16:uniqueId val="{00000016-AF39-4215-806F-886218E27A0A}"/>
                </c:ext>
              </c:extLst>
            </c:dLbl>
            <c:dLbl>
              <c:idx val="5"/>
              <c:delete val="1"/>
              <c:extLst>
                <c:ext xmlns:c15="http://schemas.microsoft.com/office/drawing/2012/chart" uri="{CE6537A1-D6FC-4f65-9D91-7224C49458BB}"/>
                <c:ext xmlns:c16="http://schemas.microsoft.com/office/drawing/2014/chart" uri="{C3380CC4-5D6E-409C-BE32-E72D297353CC}">
                  <c16:uniqueId val="{00000017-AF39-4215-806F-886218E27A0A}"/>
                </c:ext>
              </c:extLst>
            </c:dLbl>
            <c:dLbl>
              <c:idx val="6"/>
              <c:delete val="1"/>
              <c:extLst>
                <c:ext xmlns:c15="http://schemas.microsoft.com/office/drawing/2012/chart" uri="{CE6537A1-D6FC-4f65-9D91-7224C49458BB}"/>
                <c:ext xmlns:c16="http://schemas.microsoft.com/office/drawing/2014/chart" uri="{C3380CC4-5D6E-409C-BE32-E72D297353CC}">
                  <c16:uniqueId val="{00000018-AF39-4215-806F-886218E27A0A}"/>
                </c:ext>
              </c:extLst>
            </c:dLbl>
            <c:dLbl>
              <c:idx val="7"/>
              <c:delete val="1"/>
              <c:extLst>
                <c:ext xmlns:c15="http://schemas.microsoft.com/office/drawing/2012/chart" uri="{CE6537A1-D6FC-4f65-9D91-7224C49458BB}"/>
                <c:ext xmlns:c16="http://schemas.microsoft.com/office/drawing/2014/chart" uri="{C3380CC4-5D6E-409C-BE32-E72D297353CC}">
                  <c16:uniqueId val="{00000019-AF39-4215-806F-886218E27A0A}"/>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'R3用に加工 (ジャム入り）（R1のみ）骨子'!$C$3:$J$3</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(ジャム入り）（R1のみ）骨子'!$C$6:$J$6</c:f>
              <c:numCache>
                <c:formatCode>0.0_);[Red]\(0.0\)</c:formatCode>
                <c:ptCount val="8"/>
                <c:pt idx="0">
                  <c:v>111.2</c:v>
                </c:pt>
                <c:pt idx="1">
                  <c:v>52.7</c:v>
                </c:pt>
                <c:pt idx="2">
                  <c:v>53.2</c:v>
                </c:pt>
                <c:pt idx="3">
                  <c:v>60.5</c:v>
                </c:pt>
                <c:pt idx="4">
                  <c:v>84.7</c:v>
                </c:pt>
                <c:pt idx="5">
                  <c:v>138.80000000000001</c:v>
                </c:pt>
                <c:pt idx="6">
                  <c:v>170.5</c:v>
                </c:pt>
                <c:pt idx="7">
                  <c:v>142</c:v>
                </c:pt>
              </c:numCache>
            </c:numRef>
          </c:val>
          <c:extLst>
            <c:ext xmlns:c16="http://schemas.microsoft.com/office/drawing/2014/chart" uri="{C3380CC4-5D6E-409C-BE32-E72D297353CC}">
              <c16:uniqueId val="{0000001A-AF39-4215-806F-886218E27A0A}"/>
            </c:ext>
          </c:extLst>
        </c:ser>
        <c:dLbls>
          <c:showLegendKey val="0"/>
          <c:showVal val="0"/>
          <c:showCatName val="0"/>
          <c:showSerName val="0"/>
          <c:showPercent val="0"/>
          <c:showBubbleSize val="0"/>
        </c:dLbls>
        <c:gapWidth val="219"/>
        <c:overlap val="-27"/>
        <c:axId val="603295824"/>
        <c:axId val="603287952"/>
      </c:barChart>
      <c:catAx>
        <c:axId val="60329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500" b="0" i="0" u="none" strike="noStrike" kern="1200" baseline="0">
                <a:solidFill>
                  <a:schemeClr val="tx1">
                    <a:lumMod val="65000"/>
                    <a:lumOff val="35000"/>
                  </a:schemeClr>
                </a:solidFill>
                <a:latin typeface="+mn-lt"/>
                <a:ea typeface="+mn-ea"/>
                <a:cs typeface="+mn-cs"/>
              </a:defRPr>
            </a:pPr>
            <a:endParaRPr lang="ja-JP"/>
          </a:p>
        </c:txPr>
        <c:crossAx val="603287952"/>
        <c:crossesAt val="0"/>
        <c:auto val="1"/>
        <c:lblAlgn val="ctr"/>
        <c:lblOffset val="100"/>
        <c:noMultiLvlLbl val="0"/>
      </c:catAx>
      <c:valAx>
        <c:axId val="603287952"/>
        <c:scaling>
          <c:orientation val="minMax"/>
          <c:max val="20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lang="ja-JP" sz="700" b="0" i="0" u="none" strike="noStrike" kern="1200" baseline="0">
                    <a:solidFill>
                      <a:schemeClr val="tx1">
                        <a:lumMod val="65000"/>
                        <a:lumOff val="35000"/>
                      </a:schemeClr>
                    </a:solidFill>
                    <a:latin typeface="+mn-lt"/>
                    <a:ea typeface="+mn-ea"/>
                    <a:cs typeface="+mn-cs"/>
                  </a:defRPr>
                </a:pPr>
                <a:r>
                  <a:rPr lang="ja-JP" altLang="en-US" sz="700">
                    <a:latin typeface="+mn-lt"/>
                  </a:rPr>
                  <a:t>（</a:t>
                </a:r>
                <a:r>
                  <a:rPr lang="en-US" altLang="ja-JP" sz="700">
                    <a:latin typeface="+mn-lt"/>
                  </a:rPr>
                  <a:t>g/</a:t>
                </a:r>
                <a:r>
                  <a:rPr lang="ja-JP" altLang="en-US" sz="700">
                    <a:latin typeface="+mn-lt"/>
                  </a:rPr>
                  <a:t>日）</a:t>
                </a:r>
              </a:p>
            </c:rich>
          </c:tx>
          <c:layout>
            <c:manualLayout>
              <c:xMode val="edge"/>
              <c:yMode val="edge"/>
              <c:x val="4.4605516016453465E-3"/>
              <c:y val="2.2241509754905931E-3"/>
            </c:manualLayout>
          </c:layout>
          <c:overlay val="0"/>
          <c:spPr>
            <a:noFill/>
            <a:ln>
              <a:noFill/>
            </a:ln>
            <a:effectLst/>
          </c:spPr>
          <c:txPr>
            <a:bodyPr rot="0" spcFirstLastPara="1" vertOverflow="ellipsis" wrap="square" anchor="ctr" anchorCtr="1"/>
            <a:lstStyle/>
            <a:p>
              <a:pPr>
                <a:defRPr lang="ja-JP" sz="700" b="0" i="0" u="none" strike="noStrike" kern="1200" baseline="0">
                  <a:solidFill>
                    <a:schemeClr val="tx1">
                      <a:lumMod val="65000"/>
                      <a:lumOff val="35000"/>
                    </a:schemeClr>
                  </a:solidFill>
                  <a:latin typeface="+mn-lt"/>
                  <a:ea typeface="+mn-ea"/>
                  <a:cs typeface="+mn-cs"/>
                </a:defRPr>
              </a:pPr>
              <a:endParaRPr lang="ja-JP"/>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ja-JP" sz="800" b="0" i="0" u="none" strike="noStrike" kern="1200" baseline="0">
                <a:solidFill>
                  <a:schemeClr val="tx1">
                    <a:lumMod val="65000"/>
                    <a:lumOff val="35000"/>
                  </a:schemeClr>
                </a:solidFill>
                <a:latin typeface="+mn-lt"/>
                <a:ea typeface="+mn-ea"/>
                <a:cs typeface="+mn-cs"/>
              </a:defRPr>
            </a:pPr>
            <a:endParaRPr lang="ja-JP"/>
          </a:p>
        </c:txPr>
        <c:crossAx val="603295824"/>
        <c:crosses val="autoZero"/>
        <c:crossBetween val="between"/>
      </c:valAx>
      <c:spPr>
        <a:noFill/>
        <a:ln>
          <a:noFill/>
        </a:ln>
        <a:effectLst/>
      </c:spPr>
    </c:plotArea>
    <c:legend>
      <c:legendPos val="b"/>
      <c:layout>
        <c:manualLayout>
          <c:xMode val="edge"/>
          <c:yMode val="edge"/>
          <c:x val="0.31077128986303004"/>
          <c:y val="0.90657966858562056"/>
          <c:w val="0.41726964162213781"/>
          <c:h val="6.3114036934760601E-2"/>
        </c:manualLayout>
      </c:layout>
      <c:overlay val="0"/>
      <c:spPr>
        <a:noFill/>
        <a:ln>
          <a:noFill/>
        </a:ln>
        <a:effectLst/>
      </c:spPr>
      <c:txPr>
        <a:bodyPr rot="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0.10736</cdr:x>
      <cdr:y>0.35717</cdr:y>
    </cdr:from>
    <cdr:to>
      <cdr:x>0.12794</cdr:x>
      <cdr:y>0.8293</cdr:y>
    </cdr:to>
    <cdr:sp macro="" textlink="">
      <cdr:nvSpPr>
        <cdr:cNvPr id="2" name="正方形/長方形 1">
          <a:extLst xmlns:a="http://schemas.openxmlformats.org/drawingml/2006/main">
            <a:ext uri="{FF2B5EF4-FFF2-40B4-BE49-F238E27FC236}">
              <a16:creationId xmlns:a16="http://schemas.microsoft.com/office/drawing/2014/main" id="{1DFC280F-3D6D-45C2-BFC6-A93D53EBC152}"/>
            </a:ext>
          </a:extLst>
        </cdr:cNvPr>
        <cdr:cNvSpPr/>
      </cdr:nvSpPr>
      <cdr:spPr>
        <a:xfrm xmlns:a="http://schemas.openxmlformats.org/drawingml/2006/main">
          <a:off x="334294" y="585474"/>
          <a:ext cx="64094" cy="773905"/>
        </a:xfrm>
        <a:prstGeom xmlns:a="http://schemas.openxmlformats.org/drawingml/2006/main" prst="rect">
          <a:avLst/>
        </a:prstGeom>
        <a:noFill xmlns:a="http://schemas.openxmlformats.org/drawingml/2006/main"/>
        <a:ln xmlns:a="http://schemas.openxmlformats.org/drawingml/2006/main" w="127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kumimoji="1" lang="ja-JP" alt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49575" cy="498475"/>
          </a:xfrm>
          <a:prstGeom prst="rect">
            <a:avLst/>
          </a:prstGeom>
        </p:spPr>
        <p:txBody>
          <a:bodyPr vert="horz" lIns="91420" tIns="45709" rIns="91420" bIns="4570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0" y="2"/>
            <a:ext cx="2949575" cy="498475"/>
          </a:xfrm>
          <a:prstGeom prst="rect">
            <a:avLst/>
          </a:prstGeom>
        </p:spPr>
        <p:txBody>
          <a:bodyPr vert="horz" lIns="91420" tIns="45709" rIns="91420" bIns="45709" rtlCol="0"/>
          <a:lstStyle>
            <a:lvl1pPr algn="r">
              <a:defRPr sz="1200"/>
            </a:lvl1pPr>
          </a:lstStyle>
          <a:p>
            <a:fld id="{03BC392A-D85E-4878-99CA-D6DEECC708AB}" type="datetimeFigureOut">
              <a:rPr kumimoji="1" lang="ja-JP" altLang="en-US" smtClean="0"/>
              <a:t>2024/3/19</a:t>
            </a:fld>
            <a:endParaRPr kumimoji="1" lang="ja-JP" altLang="en-US"/>
          </a:p>
        </p:txBody>
      </p:sp>
      <p:sp>
        <p:nvSpPr>
          <p:cNvPr id="4" name="スライド イメージ プレースホルダー 3"/>
          <p:cNvSpPr>
            <a:spLocks noGrp="1" noRot="1" noChangeAspect="1"/>
          </p:cNvSpPr>
          <p:nvPr>
            <p:ph type="sldImg" idx="2"/>
          </p:nvPr>
        </p:nvSpPr>
        <p:spPr>
          <a:xfrm>
            <a:off x="1168400" y="614863"/>
            <a:ext cx="4470400" cy="3354387"/>
          </a:xfrm>
          <a:prstGeom prst="rect">
            <a:avLst/>
          </a:prstGeom>
          <a:noFill/>
          <a:ln w="12700">
            <a:solidFill>
              <a:prstClr val="black"/>
            </a:solidFill>
          </a:ln>
        </p:spPr>
        <p:txBody>
          <a:bodyPr vert="horz" lIns="91420" tIns="45709" rIns="91420" bIns="45709" rtlCol="0" anchor="ctr"/>
          <a:lstStyle/>
          <a:p>
            <a:endParaRPr lang="ja-JP" altLang="en-US"/>
          </a:p>
        </p:txBody>
      </p:sp>
      <p:sp>
        <p:nvSpPr>
          <p:cNvPr id="5" name="ノート プレースホルダー 4"/>
          <p:cNvSpPr>
            <a:spLocks noGrp="1"/>
          </p:cNvSpPr>
          <p:nvPr>
            <p:ph type="body" sz="quarter" idx="3"/>
          </p:nvPr>
        </p:nvSpPr>
        <p:spPr>
          <a:xfrm>
            <a:off x="216568" y="4499811"/>
            <a:ext cx="6424864" cy="4824664"/>
          </a:xfrm>
          <a:prstGeom prst="rect">
            <a:avLst/>
          </a:prstGeom>
        </p:spPr>
        <p:txBody>
          <a:bodyPr vert="horz" lIns="91420" tIns="45709" rIns="91420" bIns="45709"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864"/>
            <a:ext cx="2949575" cy="498475"/>
          </a:xfrm>
          <a:prstGeom prst="rect">
            <a:avLst/>
          </a:prstGeom>
        </p:spPr>
        <p:txBody>
          <a:bodyPr vert="horz" lIns="91420" tIns="45709" rIns="91420" bIns="457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0" y="9440864"/>
            <a:ext cx="2949575" cy="498475"/>
          </a:xfrm>
          <a:prstGeom prst="rect">
            <a:avLst/>
          </a:prstGeom>
        </p:spPr>
        <p:txBody>
          <a:bodyPr vert="horz" lIns="91420" tIns="45709" rIns="91420" bIns="45709"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0</a:t>
            </a:fld>
            <a:endParaRPr kumimoji="1" lang="ja-JP" altLang="en-US"/>
          </a:p>
        </p:txBody>
      </p:sp>
    </p:spTree>
    <p:extLst>
      <p:ext uri="{BB962C8B-B14F-4D97-AF65-F5344CB8AC3E}">
        <p14:creationId xmlns:p14="http://schemas.microsoft.com/office/powerpoint/2010/main" val="3063894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lang="en-US" altLang="ja-JP" sz="1200" kern="100" dirty="0">
              <a:latin typeface="ＭＳ Ｐゴシック" panose="020B0600070205080204" pitchFamily="50" charset="-128"/>
              <a:ea typeface="ＭＳ Ｐゴシック" panose="020B0600070205080204" pitchFamily="50" charset="-128"/>
              <a:cs typeface="Times New Roman"/>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2712699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280375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2168811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4059596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1810668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1934019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latin typeface="メイリオ"/>
              <a:ea typeface="メイリオ"/>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7</a:t>
            </a:fld>
            <a:endParaRPr kumimoji="1" lang="ja-JP" altLang="en-US"/>
          </a:p>
        </p:txBody>
      </p:sp>
    </p:spTree>
    <p:extLst>
      <p:ext uri="{BB962C8B-B14F-4D97-AF65-F5344CB8AC3E}">
        <p14:creationId xmlns:p14="http://schemas.microsoft.com/office/powerpoint/2010/main" val="3462690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8</a:t>
            </a:fld>
            <a:endParaRPr kumimoji="1" lang="ja-JP" altLang="en-US"/>
          </a:p>
        </p:txBody>
      </p:sp>
    </p:spTree>
    <p:extLst>
      <p:ext uri="{BB962C8B-B14F-4D97-AF65-F5344CB8AC3E}">
        <p14:creationId xmlns:p14="http://schemas.microsoft.com/office/powerpoint/2010/main" val="3945963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effectLst/>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9</a:t>
            </a:fld>
            <a:endParaRPr kumimoji="1" lang="ja-JP" altLang="en-US"/>
          </a:p>
        </p:txBody>
      </p:sp>
    </p:spTree>
    <p:extLst>
      <p:ext uri="{BB962C8B-B14F-4D97-AF65-F5344CB8AC3E}">
        <p14:creationId xmlns:p14="http://schemas.microsoft.com/office/powerpoint/2010/main" val="154095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10</a:t>
            </a:fld>
            <a:endParaRPr kumimoji="1" lang="ja-JP" altLang="en-US"/>
          </a:p>
        </p:txBody>
      </p:sp>
    </p:spTree>
    <p:extLst>
      <p:ext uri="{BB962C8B-B14F-4D97-AF65-F5344CB8AC3E}">
        <p14:creationId xmlns:p14="http://schemas.microsoft.com/office/powerpoint/2010/main" val="2964150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323B6D-1758-4D5A-BC71-335BFEC3B880}"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A04218A-BDB9-478B-AF61-F6F7E1CD79D5}"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6D5040F-B67A-44BF-906A-E80FC5C0D198}"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6306A399-C719-4B24-B7BB-284EA5B57176}"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6DCC4B3C-4576-441F-B17F-7265F8F7EB6A}" type="datetime1">
              <a:rPr kumimoji="1" lang="ja-JP" altLang="en-US" smtClean="0"/>
              <a:t>2024/3/19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580C5C7-3369-49A2-A321-8EC6BAD611F1}" type="datetime1">
              <a:rPr kumimoji="1" lang="ja-JP" altLang="en-US" smtClean="0"/>
              <a:t>2024/3/19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F9A58-45F5-4C55-BE30-2228F0CF62DA}" type="datetime1">
              <a:rPr kumimoji="1" lang="ja-JP" altLang="en-US" smtClean="0"/>
              <a:t>2024/3/19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31EBDE-ED23-4B3A-887B-7A14DB277E32}"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153F2CE-C2F8-4834-8CDC-3F2761DCF860}"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B69EB926-0A11-4BE5-B12A-194404ECBC76}"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DAC10B-2709-4044-9D90-CF8A805EE3EE}"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FBBC9-E3F0-4CC4-9897-2725A4C2A973}" type="datetime1">
              <a:rPr kumimoji="1" lang="ja-JP" altLang="en-US" smtClean="0"/>
              <a:t>2024/3/19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package" Target="../embeddings/Microsoft_Word_Document1.docx"/><Relationship Id="rId7" Type="http://schemas.openxmlformats.org/officeDocument/2006/relationships/package" Target="../embeddings/Microsoft_Word_Document3.docx"/><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package" Target="../embeddings/Microsoft_Word_Document2.docx"/><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E96CDACB-5EC1-4B8F-88EC-A544BDA4FF16}"/>
              </a:ext>
            </a:extLst>
          </p:cNvPr>
          <p:cNvGrpSpPr/>
          <p:nvPr/>
        </p:nvGrpSpPr>
        <p:grpSpPr>
          <a:xfrm>
            <a:off x="0" y="0"/>
            <a:ext cx="9144000" cy="608400"/>
            <a:chOff x="7600" y="4772977"/>
            <a:chExt cx="6840000" cy="608400"/>
          </a:xfrm>
          <a:solidFill>
            <a:schemeClr val="accent2"/>
          </a:solidFill>
        </p:grpSpPr>
        <p:sp>
          <p:nvSpPr>
            <p:cNvPr id="5" name="角丸四角形 5">
              <a:extLst>
                <a:ext uri="{FF2B5EF4-FFF2-40B4-BE49-F238E27FC236}">
                  <a16:creationId xmlns:a16="http://schemas.microsoft.com/office/drawing/2014/main" id="{BBA55E00-35E2-453E-AA30-81F2C2C8763F}"/>
                </a:ext>
              </a:extLst>
            </p:cNvPr>
            <p:cNvSpPr/>
            <p:nvPr/>
          </p:nvSpPr>
          <p:spPr>
            <a:xfrm>
              <a:off x="7600" y="4772977"/>
              <a:ext cx="6840000" cy="608400"/>
            </a:xfrm>
            <a:prstGeom prst="roundRect">
              <a:avLst>
                <a:gd name="adj" fmla="val 0"/>
              </a:avLst>
            </a:prstGeom>
            <a:grpFill/>
            <a:ln w="25400" cap="flat" cmpd="sng" algn="ctr">
              <a:noFill/>
              <a:prstDash val="solid"/>
            </a:ln>
            <a:effectLst/>
          </p:spPr>
          <p:txBody>
            <a:bodyPr lIns="1440000" tIns="108000" bIns="0" rtlCol="0" anchor="ctr"/>
            <a:lstStyle/>
            <a:p>
              <a:pPr>
                <a:defRPr/>
              </a:pPr>
              <a:r>
                <a:rPr lang="ja-JP" altLang="en-US" b="1"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食育推進施策の具体的取組</a:t>
              </a:r>
              <a:endParaRPr lang="en-US" altLang="ja-JP" b="1"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b="1"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家庭における食育の推進</a:t>
              </a: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 3">
              <a:extLst>
                <a:ext uri="{FF2B5EF4-FFF2-40B4-BE49-F238E27FC236}">
                  <a16:creationId xmlns:a16="http://schemas.microsoft.com/office/drawing/2014/main" id="{01D1631D-2E92-48CC-BA2D-DBCC3BDD4E3B}"/>
                </a:ext>
              </a:extLst>
            </p:cNvPr>
            <p:cNvSpPr/>
            <p:nvPr/>
          </p:nvSpPr>
          <p:spPr>
            <a:xfrm>
              <a:off x="19215" y="4923235"/>
              <a:ext cx="860718" cy="449896"/>
            </a:xfrm>
            <a:prstGeom prst="roundRect">
              <a:avLst/>
            </a:prstGeom>
            <a:grp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第１章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6" name="正方形/長方形 15">
            <a:extLst>
              <a:ext uri="{FF2B5EF4-FFF2-40B4-BE49-F238E27FC236}">
                <a16:creationId xmlns:a16="http://schemas.microsoft.com/office/drawing/2014/main" id="{6C9B03BA-E812-4E5B-ACFE-DE73D8FD26E7}"/>
              </a:ext>
            </a:extLst>
          </p:cNvPr>
          <p:cNvSpPr/>
          <p:nvPr/>
        </p:nvSpPr>
        <p:spPr>
          <a:xfrm>
            <a:off x="97758" y="686996"/>
            <a:ext cx="8948484" cy="4750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a:solidFill>
                  <a:schemeClr val="tx1"/>
                </a:solidFill>
                <a:latin typeface="メイリオ" panose="020B0604030504040204" pitchFamily="50" charset="-128"/>
                <a:ea typeface="メイリオ" panose="020B0604030504040204" pitchFamily="50" charset="-128"/>
              </a:rPr>
              <a:t>子供の基本的な生活習慣の形成</a:t>
            </a:r>
          </a:p>
        </p:txBody>
      </p:sp>
      <p:sp>
        <p:nvSpPr>
          <p:cNvPr id="17" name="テキスト ボックス 24">
            <a:extLst>
              <a:ext uri="{FF2B5EF4-FFF2-40B4-BE49-F238E27FC236}">
                <a16:creationId xmlns:a16="http://schemas.microsoft.com/office/drawing/2014/main" id="{7F653A93-4E84-4EC6-9FBA-11A81FE3C992}"/>
              </a:ext>
            </a:extLst>
          </p:cNvPr>
          <p:cNvSpPr txBox="1">
            <a:spLocks noChangeArrowheads="1"/>
          </p:cNvSpPr>
          <p:nvPr/>
        </p:nvSpPr>
        <p:spPr bwMode="auto">
          <a:xfrm>
            <a:off x="15529" y="1412804"/>
            <a:ext cx="4876359" cy="2432906"/>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en-US" sz="1300" dirty="0">
                <a:latin typeface="メイリオ"/>
                <a:ea typeface="メイリオ"/>
              </a:rPr>
              <a:t>朝食の摂取は栄養補給だけではなく、体内時計のリズムを整えるために必要であり、適切な生活習慣の育成と、心身の健康の保持につながる。</a:t>
            </a:r>
            <a:endParaRPr lang="en-US" altLang="ja-JP" sz="1300" dirty="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小・中学生の朝食欠食率は、近年は横ばい傾向。</a:t>
            </a:r>
            <a:endParaRPr lang="en-US" altLang="ja-JP" sz="1300" spc="-90" dirty="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文部科学省は、独立行政法人国立青少年教育振興機構、「早寝早起き朝ごはん」全国協議会と連携・協力し、「早寝早起き朝ごはん」国民運動を推進。</a:t>
            </a: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テキスト ボックス 54">
            <a:extLst>
              <a:ext uri="{FF2B5EF4-FFF2-40B4-BE49-F238E27FC236}">
                <a16:creationId xmlns:a16="http://schemas.microsoft.com/office/drawing/2014/main" id="{89D3E4C8-9737-AAC3-83ED-0F2DFE98F8E7}"/>
              </a:ext>
            </a:extLst>
          </p:cNvPr>
          <p:cNvSpPr txBox="1"/>
          <p:nvPr/>
        </p:nvSpPr>
        <p:spPr>
          <a:xfrm>
            <a:off x="5861567" y="2864321"/>
            <a:ext cx="1463565" cy="423193"/>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050" b="1">
                <a:solidFill>
                  <a:srgbClr val="FF0000"/>
                </a:solidFill>
                <a:latin typeface="メイリオ"/>
                <a:ea typeface="メイリオ"/>
              </a:rPr>
              <a:t>※R3</a:t>
            </a:r>
            <a:r>
              <a:rPr lang="ja-JP" altLang="en-US" sz="1050" b="1">
                <a:solidFill>
                  <a:srgbClr val="FF0000"/>
                </a:solidFill>
                <a:latin typeface="メイリオ"/>
                <a:ea typeface="メイリオ"/>
              </a:rPr>
              <a:t>のデータ</a:t>
            </a:r>
            <a:endParaRPr lang="en-US" altLang="ja-JP" sz="1050" b="1">
              <a:solidFill>
                <a:srgbClr val="FF0000"/>
              </a:solidFill>
              <a:latin typeface="メイリオ"/>
              <a:ea typeface="メイリオ"/>
            </a:endParaRPr>
          </a:p>
          <a:p>
            <a:r>
              <a:rPr lang="ja-JP" altLang="en-US" sz="1050" b="1">
                <a:solidFill>
                  <a:srgbClr val="FF0000"/>
                </a:solidFill>
                <a:latin typeface="メイリオ"/>
                <a:ea typeface="メイリオ"/>
              </a:rPr>
              <a:t>データの差替え必要</a:t>
            </a:r>
            <a:endParaRPr lang="ja-JP" altLang="en-US">
              <a:latin typeface="メイリオ"/>
              <a:ea typeface="メイリオ"/>
            </a:endParaRPr>
          </a:p>
        </p:txBody>
      </p:sp>
      <p:sp>
        <p:nvSpPr>
          <p:cNvPr id="9" name="角丸四角形 21">
            <a:extLst>
              <a:ext uri="{FF2B5EF4-FFF2-40B4-BE49-F238E27FC236}">
                <a16:creationId xmlns:a16="http://schemas.microsoft.com/office/drawing/2014/main" id="{40B476D3-FC03-A959-1153-786A27CBCF8A}"/>
              </a:ext>
            </a:extLst>
          </p:cNvPr>
          <p:cNvSpPr/>
          <p:nvPr/>
        </p:nvSpPr>
        <p:spPr>
          <a:xfrm>
            <a:off x="271375" y="4149004"/>
            <a:ext cx="8618107" cy="2020265"/>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1C22C44E-770E-7E48-656A-C5317C471146}"/>
              </a:ext>
            </a:extLst>
          </p:cNvPr>
          <p:cNvSpPr/>
          <p:nvPr/>
        </p:nvSpPr>
        <p:spPr>
          <a:xfrm>
            <a:off x="395800" y="4246534"/>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61463C76-D9B3-22DF-53DA-C5BC42DDE6ED}"/>
              </a:ext>
            </a:extLst>
          </p:cNvPr>
          <p:cNvSpPr txBox="1"/>
          <p:nvPr/>
        </p:nvSpPr>
        <p:spPr>
          <a:xfrm>
            <a:off x="982410" y="4227624"/>
            <a:ext cx="6890576" cy="492443"/>
          </a:xfrm>
          <a:prstGeom prst="rect">
            <a:avLst/>
          </a:prstGeom>
          <a:noFill/>
        </p:spPr>
        <p:txBody>
          <a:bodyPr wrap="square" rtlCol="0">
            <a:spAutoFit/>
          </a:bodyPr>
          <a:lstStyle/>
          <a:p>
            <a:pPr algn="just"/>
            <a:r>
              <a:rPr lang="ja-JP" altLang="ja-JP" sz="13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「基本的生活習慣の確立をめざして～朝ごはんの大切さ・朝ごはん実習～」</a:t>
            </a:r>
            <a:r>
              <a:rPr lang="en-US" altLang="ja-JP" sz="1300" kern="10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ja-JP" altLang="ja-JP" sz="13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ja-JP" sz="1300" b="1">
                <a:latin typeface="HG丸ｺﾞｼｯｸM-PRO" panose="020F0600000000000000" pitchFamily="50" charset="-128"/>
                <a:ea typeface="HG丸ｺﾞｼｯｸM-PRO" panose="020F0600000000000000" pitchFamily="50" charset="-128"/>
                <a:cs typeface="Times New Roman" panose="02020603050405020304" pitchFamily="18" charset="0"/>
              </a:rPr>
              <a:t>（「早寝早起き朝ごはん」推進校事業）</a:t>
            </a:r>
            <a:r>
              <a:rPr lang="ja-JP" altLang="ja-JP" sz="1300">
                <a:latin typeface="HG丸ｺﾞｼｯｸM-PRO" panose="020F0600000000000000" pitchFamily="50" charset="-128"/>
                <a:ea typeface="HG丸ｺﾞｼｯｸM-PRO" panose="020F0600000000000000" pitchFamily="50" charset="-128"/>
              </a:rPr>
              <a:t> </a:t>
            </a:r>
            <a:r>
              <a:rPr lang="en-US" altLang="ja-JP" sz="1300" kern="10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en-US" altLang="ja-JP" sz="1300" b="1">
              <a:latin typeface="HG丸ｺﾞｼｯｸM-PRO" panose="020F0600000000000000" pitchFamily="50" charset="-128"/>
              <a:ea typeface="HG丸ｺﾞｼｯｸM-PRO" panose="020F0600000000000000" pitchFamily="50" charset="-128"/>
            </a:endParaRPr>
          </a:p>
        </p:txBody>
      </p:sp>
      <p:graphicFrame>
        <p:nvGraphicFramePr>
          <p:cNvPr id="19" name="オブジェクト 18">
            <a:extLst>
              <a:ext uri="{FF2B5EF4-FFF2-40B4-BE49-F238E27FC236}">
                <a16:creationId xmlns:a16="http://schemas.microsoft.com/office/drawing/2014/main" id="{D0C813ED-878A-DB61-FA55-CF4C60CCAF82}"/>
              </a:ext>
            </a:extLst>
          </p:cNvPr>
          <p:cNvGraphicFramePr>
            <a:graphicFrameLocks noChangeAspect="1"/>
          </p:cNvGraphicFramePr>
          <p:nvPr/>
        </p:nvGraphicFramePr>
        <p:xfrm>
          <a:off x="6804594" y="4507431"/>
          <a:ext cx="2253237" cy="402621"/>
        </p:xfrm>
        <a:graphic>
          <a:graphicData uri="http://schemas.openxmlformats.org/presentationml/2006/ole">
            <mc:AlternateContent xmlns:mc="http://schemas.openxmlformats.org/markup-compatibility/2006">
              <mc:Choice xmlns:v="urn:schemas-microsoft-com:vml" Requires="v">
                <p:oleObj name="Document" r:id="rId3" imgW="2222320" imgH="421985" progId="Word.Document.12">
                  <p:embed/>
                </p:oleObj>
              </mc:Choice>
              <mc:Fallback>
                <p:oleObj name="Document" r:id="rId3" imgW="2222320" imgH="421985" progId="Word.Document.12">
                  <p:embed/>
                  <p:pic>
                    <p:nvPicPr>
                      <p:cNvPr id="19" name="オブジェクト 18">
                        <a:extLst>
                          <a:ext uri="{FF2B5EF4-FFF2-40B4-BE49-F238E27FC236}">
                            <a16:creationId xmlns:a16="http://schemas.microsoft.com/office/drawing/2014/main" id="{D0C813ED-878A-DB61-FA55-CF4C60CCAF82}"/>
                          </a:ext>
                        </a:extLst>
                      </p:cNvPr>
                      <p:cNvPicPr/>
                      <p:nvPr/>
                    </p:nvPicPr>
                    <p:blipFill>
                      <a:blip r:embed="rId4"/>
                      <a:stretch>
                        <a:fillRect/>
                      </a:stretch>
                    </p:blipFill>
                    <p:spPr>
                      <a:xfrm>
                        <a:off x="6804594" y="4507431"/>
                        <a:ext cx="2253237" cy="402621"/>
                      </a:xfrm>
                      <a:prstGeom prst="rect">
                        <a:avLst/>
                      </a:prstGeom>
                    </p:spPr>
                  </p:pic>
                </p:oleObj>
              </mc:Fallback>
            </mc:AlternateContent>
          </a:graphicData>
        </a:graphic>
      </p:graphicFrame>
      <p:sp>
        <p:nvSpPr>
          <p:cNvPr id="14" name="テキスト ボックス 24">
            <a:extLst>
              <a:ext uri="{FF2B5EF4-FFF2-40B4-BE49-F238E27FC236}">
                <a16:creationId xmlns:a16="http://schemas.microsoft.com/office/drawing/2014/main" id="{33AC1CE9-5996-A145-99BA-E3F0F8C7E1A3}"/>
              </a:ext>
            </a:extLst>
          </p:cNvPr>
          <p:cNvSpPr txBox="1">
            <a:spLocks noChangeArrowheads="1"/>
          </p:cNvSpPr>
          <p:nvPr/>
        </p:nvSpPr>
        <p:spPr bwMode="auto">
          <a:xfrm>
            <a:off x="86168" y="4822586"/>
            <a:ext cx="8686623" cy="1818483"/>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ja-JP" sz="1300" kern="100" dirty="0">
                <a:latin typeface="メイリオ"/>
                <a:ea typeface="メイリオ"/>
                <a:cs typeface="Times New Roman"/>
              </a:rPr>
              <a:t>生徒の基本的な生活習慣の確立を目指して、</a:t>
            </a:r>
            <a:r>
              <a:rPr lang="ja-JP" altLang="ja-JP" sz="1300" kern="100" dirty="0">
                <a:latin typeface="メイリオ"/>
                <a:ea typeface="メイリオ"/>
                <a:cs typeface="ＭＳ 明朝" panose="02020609040205080304" pitchFamily="17" charset="-128"/>
              </a:rPr>
              <a:t>全学年を対象とした「朝ごはん学習」、生徒による「朝ごはんあいさつ運動」、生徒自らが考案した朝ごはんのレシピをまとめた「朝ごはんレシピブック」の作成、栄養教諭が作成した指導</a:t>
            </a:r>
            <a:r>
              <a:rPr lang="ja-JP" altLang="ja-JP" sz="1300" strike="sngStrike" kern="100" dirty="0">
                <a:latin typeface="メイリオ"/>
                <a:ea typeface="メイリオ"/>
                <a:cs typeface="ＭＳ 明朝" panose="02020609040205080304" pitchFamily="17" charset="-128"/>
              </a:rPr>
              <a:t>案</a:t>
            </a:r>
            <a:r>
              <a:rPr lang="ja-JP" altLang="ja-JP" sz="1300" kern="100" dirty="0">
                <a:latin typeface="メイリオ"/>
                <a:ea typeface="メイリオ"/>
                <a:cs typeface="ＭＳ 明朝" panose="02020609040205080304" pitchFamily="17" charset="-128"/>
              </a:rPr>
              <a:t>を基に生徒が実際に朝食作りを体験する「朝ごはん実習」</a:t>
            </a:r>
            <a:r>
              <a:rPr lang="ja-JP" altLang="en-US" sz="1300" kern="100" dirty="0">
                <a:latin typeface="メイリオ"/>
                <a:ea typeface="メイリオ"/>
                <a:cs typeface="ＭＳ 明朝" panose="02020609040205080304" pitchFamily="17" charset="-128"/>
              </a:rPr>
              <a:t>等を実施。</a:t>
            </a:r>
            <a:endParaRPr lang="en-US" altLang="ja-JP" sz="1300" kern="100" dirty="0">
              <a:latin typeface="メイリオ"/>
              <a:ea typeface="メイリオ"/>
              <a:cs typeface="ＭＳ 明朝" panose="02020609040205080304" pitchFamily="17" charset="-128"/>
            </a:endParaRPr>
          </a:p>
          <a:p>
            <a:pPr marL="285750" indent="-285750" algn="just">
              <a:lnSpc>
                <a:spcPts val="2100"/>
              </a:lnSpc>
              <a:spcAft>
                <a:spcPts val="600"/>
              </a:spcAft>
              <a:buFont typeface="Wingdings" panose="05000000000000000000" pitchFamily="2" charset="2"/>
              <a:buChar char="Ø"/>
            </a:pPr>
            <a:r>
              <a:rPr lang="ja-JP" altLang="ja-JP" sz="1300" kern="100" dirty="0">
                <a:latin typeface="メイリオ"/>
                <a:ea typeface="メイリオ"/>
                <a:cs typeface="ＭＳ 明朝" panose="02020609040205080304" pitchFamily="17" charset="-128"/>
              </a:rPr>
              <a:t>朝食摂取の重要性や朝食の具体例についての周知</a:t>
            </a:r>
            <a:r>
              <a:rPr lang="ja-JP" altLang="en-US" sz="1300" kern="100" dirty="0">
                <a:latin typeface="メイリオ"/>
                <a:ea typeface="メイリオ"/>
                <a:cs typeface="ＭＳ 明朝" panose="02020609040205080304" pitchFamily="17" charset="-128"/>
              </a:rPr>
              <a:t>等</a:t>
            </a:r>
            <a:r>
              <a:rPr lang="ja-JP" altLang="ja-JP" sz="1300" kern="100" dirty="0">
                <a:latin typeface="メイリオ"/>
                <a:ea typeface="メイリオ"/>
                <a:cs typeface="ＭＳ 明朝" panose="02020609040205080304" pitchFamily="17" charset="-128"/>
              </a:rPr>
              <a:t>を</a:t>
            </a:r>
            <a:r>
              <a:rPr lang="ja-JP" altLang="en-US" sz="1300" kern="100" dirty="0">
                <a:latin typeface="メイリオ"/>
                <a:ea typeface="メイリオ"/>
                <a:cs typeface="ＭＳ 明朝" panose="02020609040205080304" pitchFamily="17" charset="-128"/>
              </a:rPr>
              <a:t>行ったことにより、生徒の意識が向上。</a:t>
            </a:r>
            <a:endParaRPr lang="ja-JP" altLang="ja-JP" sz="1300" kern="100" dirty="0">
              <a:latin typeface="メイリオ"/>
              <a:ea typeface="メイリオ"/>
              <a:cs typeface="Times New Roman" panose="02020603050405020304" pitchFamily="18" charset="0"/>
            </a:endParaRPr>
          </a:p>
          <a:p>
            <a:pPr marL="180975" indent="-180975" algn="just">
              <a:lnSpc>
                <a:spcPts val="2000"/>
              </a:lnSpc>
              <a:spcAft>
                <a:spcPts val="600"/>
              </a:spcAft>
              <a:buFont typeface="Wingdings" panose="05000000000000000000" pitchFamily="2" charset="2"/>
              <a:buChar char="Ø"/>
            </a:pP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20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95798AF4-2811-4561-7C83-66974B030736}"/>
              </a:ext>
            </a:extLst>
          </p:cNvPr>
          <p:cNvSpPr/>
          <p:nvPr/>
        </p:nvSpPr>
        <p:spPr>
          <a:xfrm>
            <a:off x="5861567" y="2864321"/>
            <a:ext cx="1347101" cy="358488"/>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3">
            <a:extLst>
              <a:ext uri="{FF2B5EF4-FFF2-40B4-BE49-F238E27FC236}">
                <a16:creationId xmlns:a16="http://schemas.microsoft.com/office/drawing/2014/main" id="{3E742E98-9D8F-758C-63A6-8EFC2906CF83}"/>
              </a:ext>
            </a:extLst>
          </p:cNvPr>
          <p:cNvSpPr/>
          <p:nvPr/>
        </p:nvSpPr>
        <p:spPr>
          <a:xfrm>
            <a:off x="15527" y="46031"/>
            <a:ext cx="1150644" cy="238763"/>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第２部</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5" name="図 24">
            <a:extLst>
              <a:ext uri="{FF2B5EF4-FFF2-40B4-BE49-F238E27FC236}">
                <a16:creationId xmlns:a16="http://schemas.microsoft.com/office/drawing/2014/main" id="{57F45841-7971-061E-A99A-0786DE76F0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8050" y="1333347"/>
            <a:ext cx="4309390" cy="2375945"/>
          </a:xfrm>
          <a:prstGeom prst="rect">
            <a:avLst/>
          </a:prstGeom>
        </p:spPr>
      </p:pic>
      <p:sp>
        <p:nvSpPr>
          <p:cNvPr id="2" name="スライド番号プレースホルダー 5">
            <a:extLst>
              <a:ext uri="{FF2B5EF4-FFF2-40B4-BE49-F238E27FC236}">
                <a16:creationId xmlns:a16="http://schemas.microsoft.com/office/drawing/2014/main" id="{45F7DDE3-C4CD-EB82-0C5B-55EAB4FE18FB}"/>
              </a:ext>
            </a:extLst>
          </p:cNvPr>
          <p:cNvSpPr>
            <a:spLocks noGrp="1"/>
          </p:cNvSpPr>
          <p:nvPr>
            <p:ph type="sldNum" sz="quarter" idx="12"/>
          </p:nvPr>
        </p:nvSpPr>
        <p:spPr>
          <a:xfrm>
            <a:off x="8772792" y="6492875"/>
            <a:ext cx="371208" cy="365125"/>
          </a:xfrm>
        </p:spPr>
        <p:txBody>
          <a:bodyPr/>
          <a:lstStyle/>
          <a:p>
            <a:r>
              <a:rPr kumimoji="1" lang="en-US" altLang="ja-JP" dirty="0"/>
              <a:t>12</a:t>
            </a:r>
          </a:p>
        </p:txBody>
      </p:sp>
    </p:spTree>
    <p:extLst>
      <p:ext uri="{BB962C8B-B14F-4D97-AF65-F5344CB8AC3E}">
        <p14:creationId xmlns:p14="http://schemas.microsoft.com/office/powerpoint/2010/main" val="3914798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第１章　家庭における食育の推進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24">
            <a:extLst>
              <a:ext uri="{FF2B5EF4-FFF2-40B4-BE49-F238E27FC236}">
                <a16:creationId xmlns:a16="http://schemas.microsoft.com/office/drawing/2014/main" id="{018E5B27-9FA7-4116-B553-82B78D587D35}"/>
              </a:ext>
            </a:extLst>
          </p:cNvPr>
          <p:cNvSpPr txBox="1">
            <a:spLocks noChangeArrowheads="1"/>
          </p:cNvSpPr>
          <p:nvPr/>
        </p:nvSpPr>
        <p:spPr bwMode="auto">
          <a:xfrm>
            <a:off x="9000" y="3567207"/>
            <a:ext cx="6010060" cy="2833283"/>
          </a:xfrm>
          <a:prstGeom prst="rect">
            <a:avLst/>
          </a:prstGeom>
          <a:noFill/>
          <a:ln>
            <a:noFill/>
          </a:ln>
        </p:spPr>
        <p:txBody>
          <a:bodyPr wrap="square" lIns="288000" tIns="0" rIns="288000" bIns="0" anchor="t" anchorCtr="0">
            <a:noAutofit/>
          </a:bodyPr>
          <a:lstStyle/>
          <a:p>
            <a:pPr marL="285750" indent="-285750" algn="just">
              <a:lnSpc>
                <a:spcPts val="2000"/>
              </a:lnSpc>
              <a:spcAft>
                <a:spcPts val="600"/>
              </a:spcAft>
              <a:buFont typeface="Wingdings" panose="05000000000000000000" pitchFamily="2" charset="2"/>
              <a:buChar char="Ø"/>
            </a:pPr>
            <a:r>
              <a:rPr lang="ja-JP" altLang="ja-JP" sz="1300" kern="100" dirty="0">
                <a:latin typeface="メイリオ"/>
                <a:ea typeface="メイリオ"/>
                <a:cs typeface="Times New Roman"/>
              </a:rPr>
              <a:t>厚生労働省では、</a:t>
            </a: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年３月に成育医療等基本方針</a:t>
            </a:r>
            <a:r>
              <a:rPr lang="en-US" altLang="ja-JP" sz="1300" kern="100" baseline="30000" dirty="0">
                <a:latin typeface="メイリオ"/>
                <a:ea typeface="メイリオ"/>
                <a:cs typeface="Times New Roman"/>
              </a:rPr>
              <a:t>※</a:t>
            </a:r>
            <a:r>
              <a:rPr lang="ja-JP" altLang="en-US" sz="1300" kern="100" dirty="0">
                <a:latin typeface="メイリオ"/>
                <a:ea typeface="メイリオ"/>
                <a:cs typeface="Times New Roman"/>
              </a:rPr>
              <a:t>を変更し、</a:t>
            </a:r>
            <a:r>
              <a:rPr lang="ja-JP" sz="1300" kern="100" dirty="0">
                <a:latin typeface="メイリオ" panose="020B0604030504040204" pitchFamily="50" charset="-128"/>
                <a:ea typeface="メイリオ" panose="020B0604030504040204" pitchFamily="50" charset="-128"/>
                <a:cs typeface="+mn-lt"/>
              </a:rPr>
              <a:t>国民への啓発等を推進する</a:t>
            </a:r>
            <a:r>
              <a:rPr lang="ja-JP" altLang="en-US" sz="1300" kern="100" dirty="0">
                <a:latin typeface="メイリオ" panose="020B0604030504040204" pitchFamily="50" charset="-128"/>
                <a:ea typeface="メイリオ" panose="020B0604030504040204" pitchFamily="50" charset="-128"/>
                <a:cs typeface="Times New Roman"/>
              </a:rPr>
              <a:t>「</a:t>
            </a:r>
            <a:r>
              <a:rPr lang="ja-JP" altLang="en-US" sz="1300" kern="100" dirty="0">
                <a:latin typeface="メイリオ"/>
                <a:ea typeface="メイリオ"/>
                <a:cs typeface="Times New Roman"/>
              </a:rPr>
              <a:t>健やか親子２１」を成育医療等基本方針に基づく国民運動として位置付け。成育過程にある人や妊産婦に対して、引き続き、食育の取組を推進。</a:t>
            </a:r>
            <a:endParaRPr lang="en-US" altLang="ja-JP" sz="1300" kern="100" dirty="0">
              <a:latin typeface="メイリオ"/>
              <a:ea typeface="メイリオ"/>
              <a:cs typeface="Times New Roman"/>
            </a:endParaRPr>
          </a:p>
          <a:p>
            <a:pPr lvl="1" algn="just">
              <a:lnSpc>
                <a:spcPts val="2000"/>
              </a:lnSpc>
              <a:spcAft>
                <a:spcPts val="600"/>
              </a:spcAft>
            </a:pPr>
            <a:r>
              <a:rPr lang="en-US" altLang="ja-JP" sz="1000" kern="100" dirty="0">
                <a:latin typeface="メイリオ"/>
                <a:ea typeface="メイリオ"/>
                <a:cs typeface="Times New Roman"/>
              </a:rPr>
              <a:t>※</a:t>
            </a:r>
            <a:r>
              <a:rPr lang="ja-JP" altLang="en-US" sz="1000" kern="100" dirty="0">
                <a:latin typeface="メイリオ"/>
                <a:ea typeface="メイリオ"/>
                <a:cs typeface="Times New Roman"/>
              </a:rPr>
              <a:t>成育医療等の提供に関する施策の総合的な推進に関する基本的な方針</a:t>
            </a:r>
            <a:endParaRPr lang="en-US" altLang="ja-JP" sz="1000" kern="100" dirty="0">
              <a:latin typeface="メイリオ"/>
              <a:ea typeface="メイリオ"/>
              <a:cs typeface="Times New Roman"/>
            </a:endParaRPr>
          </a:p>
          <a:p>
            <a:pPr algn="just">
              <a:lnSpc>
                <a:spcPts val="20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r>
              <a:rPr lang="ja-JP" altLang="en-US" sz="1300" spc="-90" dirty="0">
                <a:latin typeface="メイリオ"/>
                <a:ea typeface="メイリオ"/>
                <a:cs typeface="メイリオ" panose="020B0604030504040204" pitchFamily="50" charset="-128"/>
              </a:rPr>
              <a:t>地域では、市町村保健センターを中心に管理栄養士・栄養士等による乳幼児を対象とした栄養指導を実施。</a:t>
            </a:r>
            <a:r>
              <a:rPr lang="en-US" altLang="ja-JP" sz="1300" spc="-90" dirty="0">
                <a:latin typeface="メイリオ"/>
                <a:ea typeface="メイリオ"/>
                <a:cs typeface="メイリオ" panose="020B0604030504040204" pitchFamily="50" charset="-128"/>
              </a:rPr>
              <a:t>2019</a:t>
            </a:r>
            <a:r>
              <a:rPr lang="ja-JP" altLang="en-US" sz="1300" spc="-90" dirty="0">
                <a:latin typeface="メイリオ"/>
                <a:ea typeface="メイリオ"/>
                <a:cs typeface="メイリオ" panose="020B0604030504040204" pitchFamily="50" charset="-128"/>
              </a:rPr>
              <a:t>年３月に改定した</a:t>
            </a:r>
            <a:r>
              <a:rPr lang="ja-JP" altLang="en-US" sz="1300" kern="100" dirty="0">
                <a:latin typeface="メイリオ"/>
                <a:ea typeface="メイリオ"/>
                <a:cs typeface="Times New Roman"/>
              </a:rPr>
              <a:t>「授乳・離乳の支援ガイド」や、授乳や離乳について分かりやすく記載したリーフレットを活用している。</a:t>
            </a:r>
            <a:endParaRPr lang="en-US" altLang="ja-JP" sz="1300" spc="-90" dirty="0">
              <a:latin typeface="メイリオ"/>
              <a:ea typeface="メイリオ"/>
              <a:cs typeface="Times New Roman"/>
            </a:endParaRPr>
          </a:p>
          <a:p>
            <a:pPr algn="just">
              <a:lnSpc>
                <a:spcPts val="15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a:extLst>
              <a:ext uri="{FF2B5EF4-FFF2-40B4-BE49-F238E27FC236}">
                <a16:creationId xmlns:a16="http://schemas.microsoft.com/office/drawing/2014/main" id="{B96C7B08-4AE5-49CD-A88A-0D9493F62C4F}"/>
              </a:ext>
            </a:extLst>
          </p:cNvPr>
          <p:cNvSpPr/>
          <p:nvPr/>
        </p:nvSpPr>
        <p:spPr>
          <a:xfrm>
            <a:off x="119327" y="2804461"/>
            <a:ext cx="8948484" cy="4863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妊産婦や乳幼児に対する食育の推進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19327" y="426617"/>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家庭と地域等が連携した食育の推進 </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980865"/>
            <a:ext cx="9134999" cy="1399292"/>
          </a:xfrm>
          <a:prstGeom prst="rect">
            <a:avLst/>
          </a:prstGeom>
          <a:noFill/>
          <a:ln>
            <a:noFill/>
          </a:ln>
        </p:spPr>
        <p:txBody>
          <a:bodyPr wrap="square" lIns="288000" tIns="0" rIns="288000" bIns="0" anchor="t" anchorCtr="0">
            <a:noAutofit/>
          </a:bodyPr>
          <a:lstStyle/>
          <a:p>
            <a:pPr marL="285750" indent="-285750" algn="just">
              <a:lnSpc>
                <a:spcPts val="20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親世代の朝食を食べない習慣が、朝食を食べない家庭環境に影響している可能性も指摘されており、文部科学省では、家庭教育支援の取組を推進。</a:t>
            </a:r>
            <a:endParaRPr lang="en-US" altLang="ja-JP" sz="1300">
              <a:latin typeface="メイリオ" panose="020B0604030504040204" pitchFamily="50" charset="-128"/>
              <a:ea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政府では、「子供・若者育成支援推進強調月間」等の機会を通じて、国民運動の一環として、食育の推進、生活時間の改善等による基本的な生活習慣の形成を図る。</a:t>
            </a:r>
            <a:endParaRPr lang="en-US" altLang="ja-JP" sz="1300">
              <a:latin typeface="メイリオ" panose="020B0604030504040204" pitchFamily="50" charset="-128"/>
              <a:ea typeface="メイリオ" panose="020B0604030504040204" pitchFamily="50" charset="-128"/>
            </a:endParaRPr>
          </a:p>
        </p:txBody>
      </p:sp>
      <p:sp>
        <p:nvSpPr>
          <p:cNvPr id="14" name="テキスト ボックス 42">
            <a:extLst>
              <a:ext uri="{FF2B5EF4-FFF2-40B4-BE49-F238E27FC236}">
                <a16:creationId xmlns:a16="http://schemas.microsoft.com/office/drawing/2014/main" id="{045B26C9-4206-D470-3C64-8F73D1AB6A7D}"/>
              </a:ext>
            </a:extLst>
          </p:cNvPr>
          <p:cNvSpPr txBox="1"/>
          <p:nvPr/>
        </p:nvSpPr>
        <p:spPr>
          <a:xfrm>
            <a:off x="6019060" y="5730959"/>
            <a:ext cx="1423035" cy="278130"/>
          </a:xfrm>
          <a:prstGeom prst="rect">
            <a:avLst/>
          </a:prstGeom>
          <a:noFill/>
        </p:spPr>
        <p:txBody>
          <a:bodyPr wrap="square" rtlCol="0">
            <a:noAutofit/>
          </a:bodyPr>
          <a:lstStyle/>
          <a:p>
            <a:r>
              <a:rPr lang="ja-JP" altLang="en-US" sz="100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授乳スタートガイド</a:t>
            </a:r>
            <a:endParaRPr lang="ja-JP" altLang="en-US" sz="120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17" name="テキスト ボックス 42">
            <a:extLst>
              <a:ext uri="{FF2B5EF4-FFF2-40B4-BE49-F238E27FC236}">
                <a16:creationId xmlns:a16="http://schemas.microsoft.com/office/drawing/2014/main" id="{8D7DBB1C-018D-ED7F-6DA8-0CFCD5012983}"/>
              </a:ext>
            </a:extLst>
          </p:cNvPr>
          <p:cNvSpPr txBox="1"/>
          <p:nvPr/>
        </p:nvSpPr>
        <p:spPr>
          <a:xfrm>
            <a:off x="7659096" y="5757021"/>
            <a:ext cx="1423035" cy="301625"/>
          </a:xfrm>
          <a:prstGeom prst="rect">
            <a:avLst/>
          </a:prstGeom>
          <a:noFill/>
        </p:spPr>
        <p:txBody>
          <a:bodyPr wrap="square" rtlCol="0">
            <a:noAutofit/>
          </a:bodyPr>
          <a:lstStyle/>
          <a:p>
            <a:r>
              <a:rPr lang="ja-JP" altLang="en-US" sz="100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離乳スタートガイド</a:t>
            </a:r>
            <a:endParaRPr lang="ja-JP" altLang="en-US" sz="1200">
              <a:latin typeface="メイリオ" panose="020B0604030504040204" pitchFamily="50" charset="-128"/>
              <a:ea typeface="メイリオ" panose="020B0604030504040204" pitchFamily="50" charset="-128"/>
              <a:cs typeface="ＭＳ Ｐゴシック" panose="020B0600070205080204" pitchFamily="50" charset="-128"/>
            </a:endParaRPr>
          </a:p>
        </p:txBody>
      </p:sp>
      <p:pic>
        <p:nvPicPr>
          <p:cNvPr id="10" name="図 9">
            <a:extLst>
              <a:ext uri="{FF2B5EF4-FFF2-40B4-BE49-F238E27FC236}">
                <a16:creationId xmlns:a16="http://schemas.microsoft.com/office/drawing/2014/main" id="{92B98F6D-B25A-1E3F-638A-26A4799A714C}"/>
              </a:ext>
            </a:extLst>
          </p:cNvPr>
          <p:cNvPicPr>
            <a:picLocks noChangeAspect="1"/>
          </p:cNvPicPr>
          <p:nvPr/>
        </p:nvPicPr>
        <p:blipFill>
          <a:blip r:embed="rId3"/>
          <a:stretch>
            <a:fillRect/>
          </a:stretch>
        </p:blipFill>
        <p:spPr>
          <a:xfrm>
            <a:off x="5774987" y="3635167"/>
            <a:ext cx="3334215" cy="2095792"/>
          </a:xfrm>
          <a:prstGeom prst="rect">
            <a:avLst/>
          </a:prstGeom>
        </p:spPr>
      </p:pic>
      <p:sp>
        <p:nvSpPr>
          <p:cNvPr id="8" name="スライド番号プレースホルダー 5">
            <a:extLst>
              <a:ext uri="{FF2B5EF4-FFF2-40B4-BE49-F238E27FC236}">
                <a16:creationId xmlns:a16="http://schemas.microsoft.com/office/drawing/2014/main" id="{AAB52659-3946-D54E-F5D9-5E07D66E5CFC}"/>
              </a:ext>
            </a:extLst>
          </p:cNvPr>
          <p:cNvSpPr>
            <a:spLocks noGrp="1"/>
          </p:cNvSpPr>
          <p:nvPr>
            <p:ph type="sldNum" sz="quarter" idx="12"/>
          </p:nvPr>
        </p:nvSpPr>
        <p:spPr>
          <a:xfrm>
            <a:off x="8772792" y="6492875"/>
            <a:ext cx="371208" cy="365125"/>
          </a:xfrm>
        </p:spPr>
        <p:txBody>
          <a:bodyPr/>
          <a:lstStyle/>
          <a:p>
            <a:r>
              <a:rPr kumimoji="1" lang="en-US" altLang="ja-JP" dirty="0"/>
              <a:t>13</a:t>
            </a:r>
            <a:endParaRPr kumimoji="1" lang="ja-JP" altLang="en-US" dirty="0"/>
          </a:p>
        </p:txBody>
      </p:sp>
    </p:spTree>
    <p:extLst>
      <p:ext uri="{BB962C8B-B14F-4D97-AF65-F5344CB8AC3E}">
        <p14:creationId xmlns:p14="http://schemas.microsoft.com/office/powerpoint/2010/main" val="104064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648000"/>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2000" b="1"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第２章　</a:t>
            </a:r>
            <a:r>
              <a:rPr lang="ja-JP" altLang="en-US" sz="1800" b="1"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学校、保育所等における食育の推進</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7599" y="1471011"/>
            <a:ext cx="3912519" cy="4110639"/>
          </a:xfrm>
          <a:prstGeom prst="rect">
            <a:avLst/>
          </a:prstGeom>
          <a:noFill/>
          <a:ln>
            <a:noFill/>
          </a:ln>
        </p:spPr>
        <p:txBody>
          <a:bodyPr wrap="square" lIns="288000" tIns="0" rIns="288000" bIns="0" anchor="ctr" anchorCtr="0">
            <a:noAutofit/>
          </a:bodyPr>
          <a:lstStyle/>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文部科学省は、「食に関する指導の手引－第二次改訂版－」等を活用しながら、子供が望ましい食習慣を身に付けることができるよう、幼児教育から高等学校まで、切れ目のない食育を推進。</a:t>
            </a: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栄養教諭は、学校における食育推進の要として、食に関する指導と学校給食の管理を一体的に展開。</a:t>
            </a:r>
            <a:endParaRPr lang="en-US" altLang="ja-JP" sz="1300">
              <a:latin typeface="メイリオ" panose="020B0604030504040204" pitchFamily="50" charset="-128"/>
              <a:ea typeface="メイリオ" panose="020B0604030504040204" pitchFamily="50" charset="-128"/>
            </a:endParaRPr>
          </a:p>
          <a:p>
            <a:pPr algn="just">
              <a:lnSpc>
                <a:spcPts val="1600"/>
              </a:lnSpc>
              <a:spcAft>
                <a:spcPts val="600"/>
              </a:spcAft>
            </a:pP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a:ea typeface="メイリオ"/>
              </a:rPr>
              <a:t>公立小・中学校等の栄養教諭の配置数は、全国で</a:t>
            </a:r>
            <a:r>
              <a:rPr lang="en-US" altLang="ja-JP" sz="1300">
                <a:latin typeface="メイリオ"/>
                <a:ea typeface="メイリオ"/>
              </a:rPr>
              <a:t>6,843</a:t>
            </a:r>
            <a:r>
              <a:rPr lang="ja-JP" altLang="en-US" sz="1300">
                <a:latin typeface="メイリオ"/>
                <a:ea typeface="メイリオ"/>
              </a:rPr>
              <a:t>人（</a:t>
            </a:r>
            <a:r>
              <a:rPr lang="en-US" altLang="ja-JP" sz="1300">
                <a:latin typeface="メイリオ"/>
                <a:ea typeface="メイリオ"/>
              </a:rPr>
              <a:t>2022</a:t>
            </a:r>
            <a:r>
              <a:rPr lang="ja-JP" altLang="en-US" sz="1300">
                <a:latin typeface="メイリオ"/>
                <a:ea typeface="メイリオ"/>
              </a:rPr>
              <a:t>年５月１日時点）。</a:t>
            </a:r>
            <a:endParaRPr lang="en-US" altLang="ja-JP" sz="1300">
              <a:latin typeface="メイリオ"/>
              <a:ea typeface="メイリオ"/>
            </a:endParaRPr>
          </a:p>
          <a:p>
            <a:pPr algn="just">
              <a:lnSpc>
                <a:spcPts val="1600"/>
              </a:lnSpc>
              <a:spcAft>
                <a:spcPts val="600"/>
              </a:spcAft>
            </a:pP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a:ea typeface="メイリオ"/>
              </a:rPr>
              <a:t>全ての児童生徒が栄養教諭の専門性を生かした食に関する指導を等しく受けられるよう、栄養教諭の配置をより一層促進。</a:t>
            </a:r>
            <a:endParaRPr lang="en-US" altLang="ja-JP" sz="1300">
              <a:latin typeface="メイリオ"/>
              <a:ea typeface="メイリオ"/>
            </a:endParaRPr>
          </a:p>
          <a:p>
            <a:pPr algn="just">
              <a:lnSpc>
                <a:spcPts val="16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32978"/>
            <a:ext cx="8948484" cy="59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r>
              <a:rPr lang="ja-JP" altLang="en-US" sz="1600" b="1">
                <a:solidFill>
                  <a:schemeClr val="tx1"/>
                </a:solidFill>
                <a:latin typeface="メイリオ" panose="020B0604030504040204" pitchFamily="50" charset="-128"/>
                <a:ea typeface="メイリオ" panose="020B0604030504040204" pitchFamily="50" charset="-128"/>
              </a:rPr>
              <a:t>学校における食に関する指導の充実</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8"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角丸四角形 3">
            <a:extLst>
              <a:ext uri="{FF2B5EF4-FFF2-40B4-BE49-F238E27FC236}">
                <a16:creationId xmlns:a16="http://schemas.microsoft.com/office/drawing/2014/main" id="{7001663B-3955-69B3-DE69-A7B8550BC68C}"/>
              </a:ext>
            </a:extLst>
          </p:cNvPr>
          <p:cNvSpPr/>
          <p:nvPr/>
        </p:nvSpPr>
        <p:spPr>
          <a:xfrm>
            <a:off x="7600" y="65435"/>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a:extLst>
              <a:ext uri="{FF2B5EF4-FFF2-40B4-BE49-F238E27FC236}">
                <a16:creationId xmlns:a16="http://schemas.microsoft.com/office/drawing/2014/main" id="{1B9FB4B4-50E1-2E66-8487-2A21BC4E70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63971" y="1629945"/>
            <a:ext cx="5303840" cy="3690524"/>
          </a:xfrm>
          <a:prstGeom prst="rect">
            <a:avLst/>
          </a:prstGeom>
        </p:spPr>
      </p:pic>
      <p:sp>
        <p:nvSpPr>
          <p:cNvPr id="7" name="テキスト ボックス 24">
            <a:extLst>
              <a:ext uri="{FF2B5EF4-FFF2-40B4-BE49-F238E27FC236}">
                <a16:creationId xmlns:a16="http://schemas.microsoft.com/office/drawing/2014/main" id="{1694F1CE-34C6-AE5E-AFAC-523F74300DB7}"/>
              </a:ext>
            </a:extLst>
          </p:cNvPr>
          <p:cNvSpPr txBox="1">
            <a:spLocks noChangeArrowheads="1"/>
          </p:cNvSpPr>
          <p:nvPr/>
        </p:nvSpPr>
        <p:spPr bwMode="auto">
          <a:xfrm>
            <a:off x="-4182" y="5010678"/>
            <a:ext cx="9002132" cy="1141943"/>
          </a:xfrm>
          <a:prstGeom prst="rect">
            <a:avLst/>
          </a:prstGeom>
          <a:noFill/>
          <a:ln>
            <a:noFill/>
          </a:ln>
        </p:spPr>
        <p:txBody>
          <a:bodyPr wrap="square" lIns="288000" tIns="0" rIns="288000" bIns="0" anchor="ctr" anchorCtr="0">
            <a:noAutofit/>
          </a:bodyPr>
          <a:lstStyle/>
          <a:p>
            <a:pPr algn="just">
              <a:lnSpc>
                <a:spcPts val="1600"/>
              </a:lnSpc>
              <a:spcAft>
                <a:spcPts val="600"/>
              </a:spcAft>
            </a:pP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en-US" altLang="ja-JP" sz="1300">
                <a:latin typeface="メイリオ"/>
                <a:ea typeface="メイリオ"/>
              </a:rPr>
              <a:t>2021</a:t>
            </a:r>
            <a:r>
              <a:rPr lang="ja-JP" altLang="en-US" sz="1300">
                <a:latin typeface="メイリオ"/>
                <a:ea typeface="メイリオ"/>
              </a:rPr>
              <a:t>年度には、各教育委員会における栄養教諭に期待する職務や役割等を調査し、全国の実態や課題等を把握。今後、栄養教諭の一層の配置促進と学校における食育の推進を充実。</a:t>
            </a:r>
            <a:endParaRPr lang="en-US" altLang="ja-JP" sz="1200">
              <a:latin typeface="メイリオ"/>
              <a:ea typeface="メイリオ"/>
            </a:endParaRPr>
          </a:p>
        </p:txBody>
      </p:sp>
      <p:sp>
        <p:nvSpPr>
          <p:cNvPr id="3" name="スライド番号プレースホルダー 5">
            <a:extLst>
              <a:ext uri="{FF2B5EF4-FFF2-40B4-BE49-F238E27FC236}">
                <a16:creationId xmlns:a16="http://schemas.microsoft.com/office/drawing/2014/main" id="{EBC73053-1A90-B2FB-6242-AE6DA7E24C1D}"/>
              </a:ext>
            </a:extLst>
          </p:cNvPr>
          <p:cNvSpPr>
            <a:spLocks noGrp="1"/>
          </p:cNvSpPr>
          <p:nvPr>
            <p:ph type="sldNum" sz="quarter" idx="12"/>
          </p:nvPr>
        </p:nvSpPr>
        <p:spPr>
          <a:xfrm>
            <a:off x="8772792" y="6492875"/>
            <a:ext cx="371208" cy="365125"/>
          </a:xfrm>
        </p:spPr>
        <p:txBody>
          <a:bodyPr/>
          <a:lstStyle/>
          <a:p>
            <a:r>
              <a:rPr kumimoji="1" lang="en-US" altLang="ja-JP" dirty="0"/>
              <a:t>14</a:t>
            </a:r>
            <a:endParaRPr kumimoji="1" lang="ja-JP" altLang="en-US" dirty="0"/>
          </a:p>
        </p:txBody>
      </p:sp>
    </p:spTree>
    <p:extLst>
      <p:ext uri="{BB962C8B-B14F-4D97-AF65-F5344CB8AC3E}">
        <p14:creationId xmlns:p14="http://schemas.microsoft.com/office/powerpoint/2010/main" val="844364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122"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2</a:t>
            </a:r>
            <a:r>
              <a:rPr lang="ja-JP" altLang="en-US" sz="1400">
                <a:solidFill>
                  <a:schemeClr val="bg1"/>
                </a:solidFill>
                <a:latin typeface="メイリオ" panose="020B0604030504040204" pitchFamily="50" charset="-128"/>
                <a:ea typeface="メイリオ" panose="020B0604030504040204" pitchFamily="50" charset="-128"/>
              </a:rPr>
              <a:t>章　学校、保育所等における食育の推進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111" y="935151"/>
            <a:ext cx="5290493" cy="3252094"/>
          </a:xfrm>
          <a:prstGeom prst="rect">
            <a:avLst/>
          </a:prstGeom>
          <a:noFill/>
          <a:ln>
            <a:noFill/>
          </a:ln>
        </p:spPr>
        <p:txBody>
          <a:bodyPr wrap="square" lIns="365759" tIns="0" rIns="365760" bIns="0" anchor="ctr" anchorCtr="0">
            <a:noAutofit/>
          </a:bodyPr>
          <a:lstStyle/>
          <a:p>
            <a:pPr marL="285750" indent="-285750" algn="just">
              <a:buFont typeface="Wingdings" panose="05000000000000000000" pitchFamily="2" charset="2"/>
              <a:buChar char="Ø"/>
            </a:pPr>
            <a:r>
              <a:rPr lang="ja-JP" altLang="en-US" sz="1300" dirty="0">
                <a:latin typeface="メイリオ"/>
                <a:ea typeface="メイリオ"/>
              </a:rPr>
              <a:t>学校給食は、全小学校数の</a:t>
            </a:r>
            <a:r>
              <a:rPr lang="en-US" altLang="ja-JP" sz="1300" dirty="0">
                <a:latin typeface="メイリオ"/>
                <a:ea typeface="メイリオ"/>
              </a:rPr>
              <a:t>99.0</a:t>
            </a:r>
            <a:r>
              <a:rPr lang="ja-JP" altLang="en-US" sz="1300" dirty="0">
                <a:latin typeface="メイリオ"/>
                <a:ea typeface="メイリオ"/>
              </a:rPr>
              <a:t>％、全中学校数の</a:t>
            </a:r>
            <a:r>
              <a:rPr lang="en-US" altLang="ja-JP" sz="1300" dirty="0">
                <a:latin typeface="メイリオ"/>
                <a:ea typeface="メイリオ"/>
              </a:rPr>
              <a:t>91.5</a:t>
            </a:r>
            <a:r>
              <a:rPr lang="ja-JP" altLang="en-US" sz="1300" dirty="0">
                <a:latin typeface="メイリオ"/>
                <a:ea typeface="メイリオ"/>
              </a:rPr>
              <a:t>％で実施（</a:t>
            </a:r>
            <a:r>
              <a:rPr lang="en-US" altLang="ja-JP" sz="1300" dirty="0">
                <a:latin typeface="メイリオ"/>
                <a:ea typeface="メイリオ"/>
              </a:rPr>
              <a:t>2021</a:t>
            </a:r>
            <a:r>
              <a:rPr lang="ja-JP" altLang="en-US" sz="1300" dirty="0">
                <a:latin typeface="メイリオ"/>
                <a:ea typeface="メイリオ"/>
              </a:rPr>
              <a:t>年５月時点、数値は国公私立の状況）。</a:t>
            </a: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「第４次食育推進基本計画」等に基づき、文部科学省では、栄養教諭による地場産物に係る食に関する指導の取組、関係府省庁とも連携した学校給食における地場産物の活用を推進。</a:t>
            </a:r>
            <a:endParaRPr lang="en-US" altLang="ja-JP" sz="1300" dirty="0">
              <a:latin typeface="メイリオ"/>
              <a:ea typeface="メイリオ"/>
            </a:endParaRP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en-US" altLang="ja-JP" sz="1300" dirty="0">
                <a:latin typeface="メイリオ"/>
                <a:ea typeface="メイリオ"/>
              </a:rPr>
              <a:t>2022</a:t>
            </a:r>
            <a:r>
              <a:rPr lang="ja-JP" altLang="en-US" sz="1300" dirty="0">
                <a:latin typeface="メイリオ"/>
                <a:ea typeface="メイリオ"/>
              </a:rPr>
              <a:t>年度の学校給食における地場産物の使用割合は</a:t>
            </a:r>
            <a:r>
              <a:rPr lang="en-US" altLang="ja-JP" sz="1300" dirty="0">
                <a:latin typeface="メイリオ"/>
                <a:ea typeface="メイリオ"/>
              </a:rPr>
              <a:t>56.5%</a:t>
            </a:r>
            <a:r>
              <a:rPr lang="ja-JP" altLang="en-US" sz="1300" dirty="0">
                <a:latin typeface="メイリオ"/>
                <a:ea typeface="メイリオ"/>
              </a:rPr>
              <a:t>、国産食材の使用割合は</a:t>
            </a:r>
            <a:r>
              <a:rPr lang="en-US" altLang="ja-JP" sz="1300" dirty="0">
                <a:latin typeface="メイリオ"/>
                <a:ea typeface="メイリオ"/>
              </a:rPr>
              <a:t>89.2</a:t>
            </a:r>
            <a:r>
              <a:rPr lang="ja-JP" altLang="en-US" sz="1300" dirty="0">
                <a:latin typeface="メイリオ"/>
                <a:ea typeface="メイリオ"/>
              </a:rPr>
              <a:t>％（全国平均、金額ベース）。</a:t>
            </a:r>
            <a:endParaRPr lang="en-US" altLang="ja-JP" sz="1300" dirty="0">
              <a:latin typeface="メイリオ"/>
              <a:ea typeface="メイリオ"/>
            </a:endParaRP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文部科学省は、</a:t>
            </a:r>
            <a:r>
              <a:rPr lang="en-US" altLang="ja-JP" sz="1300" dirty="0">
                <a:latin typeface="メイリオ"/>
                <a:ea typeface="メイリオ"/>
              </a:rPr>
              <a:t>2021</a:t>
            </a:r>
            <a:r>
              <a:rPr lang="ja-JP" altLang="en-US" sz="1300" dirty="0">
                <a:latin typeface="メイリオ"/>
                <a:ea typeface="メイリオ"/>
              </a:rPr>
              <a:t>年度から「学校給食地場産物使用促進事業」を実施し、学校給食における地場産物の使用に当たっての課題解決に資するための経費を支援。</a:t>
            </a:r>
            <a:r>
              <a:rPr lang="ja-JP" altLang="en-US" sz="1400" kern="100" dirty="0">
                <a:latin typeface="メイリオ"/>
                <a:ea typeface="メイリオ"/>
                <a:cs typeface="Times New Roman"/>
              </a:rPr>
              <a:t>　</a:t>
            </a:r>
            <a:endParaRPr lang="en-US" altLang="ja-JP" sz="1300" dirty="0">
              <a:latin typeface="メイリオ"/>
              <a:ea typeface="メイリオ"/>
              <a:cs typeface="Times New Roman"/>
            </a:endParaRPr>
          </a:p>
          <a:p>
            <a:pPr marL="285750" indent="-2857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3DB4F327-E766-95F2-31D2-FBA48BB00CB4}"/>
              </a:ext>
            </a:extLst>
          </p:cNvPr>
          <p:cNvSpPr txBox="1"/>
          <p:nvPr/>
        </p:nvSpPr>
        <p:spPr>
          <a:xfrm>
            <a:off x="5290382" y="995504"/>
            <a:ext cx="3947929" cy="253916"/>
          </a:xfrm>
          <a:prstGeom prst="rect">
            <a:avLst/>
          </a:prstGeom>
          <a:noFill/>
        </p:spPr>
        <p:txBody>
          <a:bodyPr wrap="square" rtlCol="0">
            <a:spAutoFit/>
          </a:bodyPr>
          <a:lstStyle/>
          <a:p>
            <a:r>
              <a:rPr lang="ja-JP" altLang="en-US" sz="1050">
                <a:latin typeface="メイリオ" panose="020B0604030504040204" pitchFamily="50" charset="-128"/>
                <a:ea typeface="メイリオ" panose="020B0604030504040204" pitchFamily="50" charset="-128"/>
                <a:cs typeface="メイリオ" panose="020B0604030504040204" pitchFamily="50" charset="-128"/>
              </a:rPr>
              <a:t>学校給食における地場産物、国産食材使用割合の推移</a:t>
            </a:r>
          </a:p>
        </p:txBody>
      </p:sp>
      <p:sp>
        <p:nvSpPr>
          <p:cNvPr id="18" name="テキスト ボックス 17">
            <a:extLst>
              <a:ext uri="{FF2B5EF4-FFF2-40B4-BE49-F238E27FC236}">
                <a16:creationId xmlns:a16="http://schemas.microsoft.com/office/drawing/2014/main" id="{BBF5DF18-2B81-9A9E-B136-F8ABE09C8934}"/>
              </a:ext>
            </a:extLst>
          </p:cNvPr>
          <p:cNvSpPr txBox="1"/>
          <p:nvPr/>
        </p:nvSpPr>
        <p:spPr>
          <a:xfrm>
            <a:off x="5238411" y="3604668"/>
            <a:ext cx="3696039" cy="415498"/>
          </a:xfrm>
          <a:prstGeom prst="rect">
            <a:avLst/>
          </a:prstGeom>
          <a:noFill/>
        </p:spPr>
        <p:txBody>
          <a:bodyPr wrap="square" rtlCol="0">
            <a:spAutoFit/>
          </a:bodyPr>
          <a:lstStyle/>
          <a:p>
            <a:pPr marL="269875" indent="-269875"/>
            <a:r>
              <a:rPr lang="ja-JP" altLang="en-US" sz="700">
                <a:latin typeface="メイリオ" panose="020B0604030504040204" pitchFamily="50" charset="-128"/>
                <a:ea typeface="メイリオ" panose="020B0604030504040204" pitchFamily="50" charset="-128"/>
                <a:cs typeface="メイリオ" panose="020B0604030504040204" pitchFamily="50" charset="-128"/>
              </a:rPr>
              <a:t>資料：</a:t>
            </a:r>
            <a:r>
              <a:rPr lang="en-US" altLang="ja-JP" sz="700">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700">
                <a:latin typeface="メイリオ" panose="020B0604030504040204" pitchFamily="50" charset="-128"/>
                <a:ea typeface="メイリオ" panose="020B0604030504040204" pitchFamily="50" charset="-128"/>
                <a:cs typeface="メイリオ" panose="020B0604030504040204" pitchFamily="50" charset="-128"/>
              </a:rPr>
              <a:t>年度までは文部科学省「学校給食栄養報告」（食材数ベース）、</a:t>
            </a:r>
            <a:r>
              <a:rPr lang="en-US" altLang="ja-JP" sz="700">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700">
                <a:latin typeface="メイリオ" panose="020B0604030504040204" pitchFamily="50" charset="-128"/>
                <a:ea typeface="メイリオ" panose="020B0604030504040204" pitchFamily="50" charset="-128"/>
                <a:cs typeface="メイリオ" panose="020B0604030504040204" pitchFamily="50" charset="-128"/>
              </a:rPr>
              <a:t>年度以降は文部科学省「学校給食における地場産物・国産食材の使用状況等調査」（金額ベース）。</a:t>
            </a:r>
          </a:p>
        </p:txBody>
      </p:sp>
      <p:sp>
        <p:nvSpPr>
          <p:cNvPr id="8" name="テキスト ボックス 24">
            <a:extLst>
              <a:ext uri="{FF2B5EF4-FFF2-40B4-BE49-F238E27FC236}">
                <a16:creationId xmlns:a16="http://schemas.microsoft.com/office/drawing/2014/main" id="{54F9A042-590E-13DB-F716-CF2E83EF7B90}"/>
              </a:ext>
            </a:extLst>
          </p:cNvPr>
          <p:cNvSpPr txBox="1">
            <a:spLocks noChangeArrowheads="1"/>
          </p:cNvSpPr>
          <p:nvPr/>
        </p:nvSpPr>
        <p:spPr bwMode="auto">
          <a:xfrm>
            <a:off x="-26590" y="4111061"/>
            <a:ext cx="9202451" cy="2683348"/>
          </a:xfrm>
          <a:prstGeom prst="rect">
            <a:avLst/>
          </a:prstGeom>
          <a:noFill/>
          <a:ln>
            <a:noFill/>
          </a:ln>
        </p:spPr>
        <p:txBody>
          <a:bodyPr wrap="square" lIns="365759" tIns="0" rIns="365759" bIns="0" anchor="ctr" anchorCtr="0">
            <a:noAutofit/>
          </a:bodyPr>
          <a:lstStyle/>
          <a:p>
            <a:pPr algn="just">
              <a:lnSpc>
                <a:spcPct val="150000"/>
              </a:lnSpc>
              <a:spcAft>
                <a:spcPts val="600"/>
              </a:spcAft>
            </a:pPr>
            <a:endParaRPr lang="ja-JP" altLang="ja-JP" sz="1300" kern="100" dirty="0">
              <a:latin typeface="メイリオ"/>
              <a:ea typeface="メイリオ"/>
              <a:cs typeface="Times New Roman"/>
            </a:endParaRPr>
          </a:p>
          <a:p>
            <a:pPr marL="285750" indent="-285750" algn="just">
              <a:lnSpc>
                <a:spcPts val="1500"/>
              </a:lnSpc>
              <a:spcAft>
                <a:spcPts val="600"/>
              </a:spcAft>
              <a:buFont typeface="Wingdings,Sans-Serif" panose="05000000000000000000" pitchFamily="2" charset="2"/>
              <a:buChar char="Ø"/>
            </a:pPr>
            <a:r>
              <a:rPr lang="ja-JP" altLang="en-US" sz="1300" kern="100" dirty="0">
                <a:latin typeface="Meiryo"/>
                <a:ea typeface="Meiryo"/>
                <a:cs typeface="Times New Roman"/>
              </a:rPr>
              <a:t>「学校における新型コロナウイルス感染症に関する衛生管理マニュアル」等を通じて、学校給食の場面等における感染症対策の考え方を示し、地域の実情に応じた取組を促す。</a:t>
            </a:r>
            <a:endParaRPr lang="ja-JP" dirty="0">
              <a:latin typeface="メイリオ"/>
              <a:ea typeface="メイリオ"/>
              <a:cs typeface="Times New Roman"/>
            </a:endParaRPr>
          </a:p>
          <a:p>
            <a:pPr algn="just">
              <a:lnSpc>
                <a:spcPts val="1500"/>
              </a:lnSpc>
              <a:spcAft>
                <a:spcPts val="600"/>
              </a:spcAft>
            </a:pPr>
            <a:endParaRPr lang="ja-JP" sz="1300" kern="100" dirty="0">
              <a:latin typeface="Meiryo"/>
              <a:ea typeface="Meiryo"/>
              <a:cs typeface="Times New Roman"/>
            </a:endParaRPr>
          </a:p>
          <a:p>
            <a:pPr marL="285750" indent="-285750" algn="just">
              <a:lnSpc>
                <a:spcPts val="1500"/>
              </a:lnSpc>
              <a:spcAft>
                <a:spcPts val="600"/>
              </a:spcAft>
              <a:buFont typeface="Wingdings,Sans-Serif" panose="05000000000000000000" pitchFamily="2" charset="2"/>
              <a:buChar char="Ø"/>
            </a:pPr>
            <a:r>
              <a:rPr lang="ja-JP" altLang="ja-JP" sz="1300" kern="100" dirty="0">
                <a:effectLst/>
                <a:latin typeface="メイリオ"/>
                <a:ea typeface="メイリオ"/>
                <a:cs typeface="Times New Roman"/>
              </a:rPr>
              <a:t>学校給食における食材費高騰に</a:t>
            </a:r>
            <a:r>
              <a:rPr lang="ja-JP" altLang="ja-JP" sz="1300" kern="100" dirty="0">
                <a:latin typeface="メイリオ"/>
                <a:ea typeface="メイリオ"/>
                <a:cs typeface="Times New Roman"/>
              </a:rPr>
              <a:t>関して</a:t>
            </a:r>
            <a:r>
              <a:rPr lang="ja-JP" altLang="ja-JP" sz="1300" kern="100" dirty="0">
                <a:effectLst/>
                <a:latin typeface="メイリオ"/>
                <a:ea typeface="メイリオ"/>
                <a:cs typeface="Times New Roman"/>
              </a:rPr>
              <a:t>、</a:t>
            </a:r>
            <a:r>
              <a:rPr lang="en-US" altLang="ja-JP" sz="1300" kern="100" dirty="0">
                <a:effectLst/>
                <a:latin typeface="メイリオ"/>
                <a:ea typeface="メイリオ"/>
                <a:cs typeface="Times New Roman"/>
              </a:rPr>
              <a:t>2022</a:t>
            </a:r>
            <a:r>
              <a:rPr lang="ja-JP" altLang="en-US" sz="1300" kern="100" dirty="0">
                <a:effectLst/>
                <a:latin typeface="メイリオ"/>
                <a:ea typeface="メイリオ"/>
                <a:cs typeface="Times New Roman"/>
              </a:rPr>
              <a:t>年</a:t>
            </a:r>
            <a:r>
              <a:rPr lang="en-US" altLang="ja-JP" sz="1300" kern="100" dirty="0">
                <a:effectLst/>
                <a:latin typeface="メイリオ"/>
                <a:ea typeface="メイリオ"/>
                <a:cs typeface="Times New Roman"/>
              </a:rPr>
              <a:t>4</a:t>
            </a:r>
            <a:r>
              <a:rPr lang="ja-JP" altLang="en-US" sz="1300" kern="100" dirty="0">
                <a:effectLst/>
                <a:latin typeface="メイリオ"/>
                <a:ea typeface="メイリオ"/>
                <a:cs typeface="Times New Roman"/>
              </a:rPr>
              <a:t>月に決定された</a:t>
            </a:r>
            <a:r>
              <a:rPr lang="ja-JP" altLang="ja-JP" sz="1300" kern="100" dirty="0">
                <a:effectLst/>
                <a:latin typeface="メイリオ"/>
                <a:ea typeface="メイリオ"/>
                <a:cs typeface="Times New Roman"/>
              </a:rPr>
              <a:t>新型コロナウイルス感染症対応地方創生臨時交付金の拡充により</a:t>
            </a:r>
            <a:r>
              <a:rPr lang="ja-JP" altLang="ja-JP" sz="1300" kern="100" dirty="0">
                <a:latin typeface="メイリオ"/>
                <a:ea typeface="メイリオ"/>
                <a:cs typeface="Times New Roman"/>
              </a:rPr>
              <a:t>創</a:t>
            </a:r>
            <a:r>
              <a:rPr lang="ja-JP" altLang="ja-JP" sz="1300" kern="100" dirty="0">
                <a:effectLst/>
                <a:latin typeface="メイリオ"/>
                <a:ea typeface="メイリオ"/>
                <a:cs typeface="Times New Roman"/>
              </a:rPr>
              <a:t>設された「コロナ禍における原油価格・物価高騰対応分」及び、</a:t>
            </a:r>
            <a:r>
              <a:rPr lang="en-US" altLang="ja-JP" sz="1300" kern="100" dirty="0">
                <a:effectLst/>
                <a:latin typeface="メイリオ"/>
                <a:ea typeface="メイリオ"/>
                <a:cs typeface="Times New Roman"/>
              </a:rPr>
              <a:t>2022</a:t>
            </a:r>
            <a:r>
              <a:rPr lang="ja-JP" altLang="en-US" sz="1300" kern="100" dirty="0">
                <a:effectLst/>
                <a:latin typeface="メイリオ"/>
                <a:ea typeface="メイリオ"/>
                <a:cs typeface="Times New Roman"/>
              </a:rPr>
              <a:t>年</a:t>
            </a:r>
            <a:r>
              <a:rPr lang="ja-JP" altLang="ja-JP" sz="1300" kern="100" dirty="0">
                <a:effectLst/>
                <a:latin typeface="メイリオ"/>
                <a:ea typeface="メイリオ"/>
                <a:cs typeface="Times New Roman"/>
              </a:rPr>
              <a:t>９月に政府の物価高騰に対する追加策として地方創生臨時交付金に創設された「電力・ガス・食料品等価格高騰重点支援地方交付金」を積極的に活用し</a:t>
            </a:r>
            <a:r>
              <a:rPr lang="ja-JP" altLang="ja-JP" sz="1300" kern="100" dirty="0">
                <a:latin typeface="メイリオ"/>
                <a:ea typeface="メイリオ"/>
                <a:cs typeface="Times New Roman"/>
              </a:rPr>
              <a:t>て</a:t>
            </a:r>
            <a:r>
              <a:rPr lang="ja-JP" altLang="ja-JP" sz="1300" kern="100" dirty="0">
                <a:effectLst/>
                <a:latin typeface="メイリオ"/>
                <a:ea typeface="メイリオ"/>
                <a:cs typeface="Times New Roman"/>
              </a:rPr>
              <a:t>保護者負担の軽減に向けた取組を進めるよう、各</a:t>
            </a:r>
            <a:r>
              <a:rPr lang="ja-JP" altLang="en-US" sz="1300" kern="100" dirty="0">
                <a:effectLst/>
                <a:latin typeface="メイリオ"/>
                <a:ea typeface="メイリオ"/>
                <a:cs typeface="Times New Roman"/>
              </a:rPr>
              <a:t>地方公共団体</a:t>
            </a:r>
            <a:r>
              <a:rPr lang="ja-JP" altLang="ja-JP" sz="1300" kern="100" dirty="0">
                <a:effectLst/>
                <a:latin typeface="メイリオ"/>
                <a:ea typeface="メイリオ"/>
                <a:cs typeface="Times New Roman"/>
              </a:rPr>
              <a:t>へ促した。</a:t>
            </a:r>
            <a:endParaRPr lang="ja-JP" dirty="0">
              <a:latin typeface="メイリオ"/>
              <a:ea typeface="メイリオ"/>
              <a:cs typeface="Times New Roman"/>
            </a:endParaRPr>
          </a:p>
          <a:p>
            <a:pPr marL="285750" indent="-285750" algn="just">
              <a:lnSpc>
                <a:spcPts val="1500"/>
              </a:lnSpc>
              <a:spcAft>
                <a:spcPts val="600"/>
              </a:spcAft>
              <a:buFont typeface="Wingdings,Sans-Serif" panose="05000000000000000000" pitchFamily="2" charset="2"/>
              <a:buChar char="Ø"/>
            </a:pPr>
            <a:endParaRPr lang="ja-JP" altLang="ja-JP" sz="1300" kern="100" dirty="0">
              <a:latin typeface="メイリオ"/>
              <a:ea typeface="メイリオ"/>
              <a:cs typeface="Times New Roman"/>
            </a:endParaRPr>
          </a:p>
          <a:p>
            <a:pPr marL="285750" indent="-285750" algn="just">
              <a:lnSpc>
                <a:spcPts val="1500"/>
              </a:lnSpc>
              <a:spcAft>
                <a:spcPts val="600"/>
              </a:spcAft>
              <a:buFont typeface="Wingdings,Sans-Serif" panose="05000000000000000000" pitchFamily="2" charset="2"/>
              <a:buChar char="Ø"/>
            </a:pPr>
            <a:r>
              <a:rPr lang="ja-JP" altLang="ja-JP" sz="1300" kern="100" dirty="0">
                <a:latin typeface="メイリオ"/>
                <a:ea typeface="メイリオ"/>
                <a:cs typeface="Times New Roman"/>
              </a:rPr>
              <a:t>2022年</a:t>
            </a:r>
            <a:r>
              <a:rPr lang="ja-JP" altLang="ja-JP" sz="1300" kern="100" dirty="0">
                <a:effectLst/>
                <a:latin typeface="メイリオ"/>
                <a:ea typeface="メイリオ"/>
                <a:cs typeface="Times New Roman"/>
              </a:rPr>
              <a:t>７月末時点の取組状況</a:t>
            </a:r>
            <a:r>
              <a:rPr lang="ja-JP" altLang="ja-JP" sz="1300" kern="100" dirty="0">
                <a:latin typeface="メイリオ"/>
                <a:ea typeface="メイリオ"/>
                <a:cs typeface="Times New Roman"/>
              </a:rPr>
              <a:t>として</a:t>
            </a:r>
            <a:r>
              <a:rPr lang="ja-JP" altLang="ja-JP" sz="1300" kern="100" dirty="0">
                <a:effectLst/>
                <a:latin typeface="メイリオ"/>
                <a:ea typeface="メイリオ"/>
                <a:cs typeface="Times New Roman"/>
              </a:rPr>
              <a:t>、</a:t>
            </a:r>
            <a:r>
              <a:rPr lang="ja-JP" altLang="ja-JP" sz="1300" kern="100" dirty="0">
                <a:latin typeface="メイリオ"/>
                <a:ea typeface="メイリオ"/>
                <a:cs typeface="Times New Roman"/>
              </a:rPr>
              <a:t>保護者負担の軽減を</a:t>
            </a:r>
            <a:r>
              <a:rPr lang="ja-JP" altLang="ja-JP" sz="1300" kern="100" dirty="0">
                <a:effectLst/>
                <a:latin typeface="メイリオ"/>
                <a:ea typeface="メイリオ"/>
                <a:cs typeface="Times New Roman"/>
              </a:rPr>
              <a:t>実施又は実施を予定している自治体</a:t>
            </a:r>
            <a:r>
              <a:rPr lang="ja-JP" altLang="ja-JP" sz="1300" kern="100" dirty="0">
                <a:latin typeface="メイリオ"/>
                <a:ea typeface="メイリオ"/>
                <a:cs typeface="Times New Roman"/>
              </a:rPr>
              <a:t>は1,491</a:t>
            </a:r>
            <a:r>
              <a:rPr lang="ja-JP" altLang="ja-JP" sz="1300" kern="100" dirty="0">
                <a:effectLst/>
                <a:latin typeface="メイリオ"/>
                <a:ea typeface="メイリオ"/>
                <a:cs typeface="Times New Roman"/>
              </a:rPr>
              <a:t>（</a:t>
            </a:r>
            <a:r>
              <a:rPr lang="ja-JP" altLang="ja-JP" sz="1300" kern="100" dirty="0">
                <a:latin typeface="メイリオ"/>
                <a:ea typeface="メイリオ"/>
                <a:cs typeface="Times New Roman"/>
              </a:rPr>
              <a:t>83.2%</a:t>
            </a:r>
            <a:r>
              <a:rPr lang="ja-JP" altLang="ja-JP" sz="1300" kern="100" dirty="0">
                <a:effectLst/>
                <a:latin typeface="メイリオ"/>
                <a:ea typeface="メイリオ"/>
                <a:cs typeface="Times New Roman"/>
              </a:rPr>
              <a:t>）、実施を予定していない</a:t>
            </a:r>
            <a:r>
              <a:rPr lang="ja-JP" altLang="en-US" sz="1300" kern="100" dirty="0">
                <a:latin typeface="メイリオ"/>
                <a:ea typeface="メイリオ"/>
                <a:cs typeface="Times New Roman"/>
              </a:rPr>
              <a:t>地方公共団体</a:t>
            </a:r>
            <a:r>
              <a:rPr lang="ja-JP" altLang="ja-JP" sz="1300" kern="100" dirty="0">
                <a:effectLst/>
                <a:latin typeface="メイリオ"/>
                <a:ea typeface="メイリオ"/>
                <a:cs typeface="Times New Roman"/>
              </a:rPr>
              <a:t>のうち給食費の値上げを行う予定がない</a:t>
            </a:r>
            <a:r>
              <a:rPr lang="ja-JP" altLang="en-US" sz="1300" kern="100" dirty="0">
                <a:latin typeface="メイリオ"/>
                <a:ea typeface="メイリオ"/>
                <a:cs typeface="Times New Roman"/>
              </a:rPr>
              <a:t>地方公共団体</a:t>
            </a:r>
            <a:r>
              <a:rPr lang="ja-JP" altLang="ja-JP" sz="1300" kern="100" dirty="0">
                <a:effectLst/>
                <a:latin typeface="メイリオ"/>
                <a:ea typeface="メイリオ"/>
                <a:cs typeface="Times New Roman"/>
              </a:rPr>
              <a:t>との合計は</a:t>
            </a:r>
            <a:r>
              <a:rPr lang="ja-JP" altLang="ja-JP" sz="1300" kern="100" dirty="0">
                <a:latin typeface="メイリオ"/>
                <a:ea typeface="メイリオ"/>
                <a:cs typeface="Times New Roman"/>
              </a:rPr>
              <a:t>1,755</a:t>
            </a:r>
            <a:r>
              <a:rPr lang="ja-JP" altLang="ja-JP" sz="1300" kern="100" dirty="0">
                <a:effectLst/>
                <a:latin typeface="メイリオ"/>
                <a:ea typeface="メイリオ"/>
                <a:cs typeface="Times New Roman"/>
              </a:rPr>
              <a:t>（</a:t>
            </a:r>
            <a:r>
              <a:rPr lang="ja-JP" altLang="ja-JP" sz="1300" kern="100" dirty="0">
                <a:latin typeface="メイリオ"/>
                <a:ea typeface="メイリオ"/>
                <a:cs typeface="Times New Roman"/>
              </a:rPr>
              <a:t>99.0%</a:t>
            </a:r>
            <a:r>
              <a:rPr lang="ja-JP" altLang="ja-JP" sz="1300" kern="100" dirty="0">
                <a:effectLst/>
                <a:latin typeface="メイリオ"/>
                <a:ea typeface="メイリオ"/>
                <a:cs typeface="Times New Roman"/>
              </a:rPr>
              <a:t>）。</a:t>
            </a:r>
            <a:endParaRPr lang="ja-JP" dirty="0">
              <a:latin typeface="メイリオ"/>
              <a:ea typeface="メイリオ"/>
              <a:cs typeface="Times New Roman"/>
            </a:endParaRPr>
          </a:p>
          <a:p>
            <a:pPr marL="285750" indent="-285750" algn="just">
              <a:lnSpc>
                <a:spcPts val="1600"/>
              </a:lnSpc>
              <a:spcAft>
                <a:spcPts val="600"/>
              </a:spcAft>
              <a:buFont typeface="Wingdings" panose="05000000000000000000" pitchFamily="2" charset="2"/>
              <a:buChar char="Ø"/>
            </a:pPr>
            <a:endParaRPr lang="en-US" altLang="ja-JP" sz="1200" dirty="0">
              <a:solidFill>
                <a:schemeClr val="accent1"/>
              </a:solidFill>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CD7D5413-CAAB-9D8E-4D52-2FC9051EF36B}"/>
              </a:ext>
            </a:extLst>
          </p:cNvPr>
          <p:cNvSpPr/>
          <p:nvPr/>
        </p:nvSpPr>
        <p:spPr>
          <a:xfrm>
            <a:off x="6496335" y="1841043"/>
            <a:ext cx="1473573" cy="358488"/>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CC3D850-CE87-E5E3-0587-E95A09B80F8B}"/>
              </a:ext>
            </a:extLst>
          </p:cNvPr>
          <p:cNvSpPr/>
          <p:nvPr/>
        </p:nvSpPr>
        <p:spPr>
          <a:xfrm>
            <a:off x="93380" y="287003"/>
            <a:ext cx="8948484" cy="59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学校給食の充実 </a:t>
            </a:r>
          </a:p>
        </p:txBody>
      </p:sp>
      <p:pic>
        <p:nvPicPr>
          <p:cNvPr id="14" name="図 13">
            <a:extLst>
              <a:ext uri="{FF2B5EF4-FFF2-40B4-BE49-F238E27FC236}">
                <a16:creationId xmlns:a16="http://schemas.microsoft.com/office/drawing/2014/main" id="{E0ABEBA3-2C13-28F4-CE76-9E5D3CA778FA}"/>
              </a:ext>
            </a:extLst>
          </p:cNvPr>
          <p:cNvPicPr>
            <a:picLocks noChangeAspect="1"/>
          </p:cNvPicPr>
          <p:nvPr/>
        </p:nvPicPr>
        <p:blipFill>
          <a:blip r:embed="rId3"/>
          <a:stretch>
            <a:fillRect/>
          </a:stretch>
        </p:blipFill>
        <p:spPr>
          <a:xfrm>
            <a:off x="5461268" y="1498298"/>
            <a:ext cx="3178874" cy="1913619"/>
          </a:xfrm>
          <a:prstGeom prst="rect">
            <a:avLst/>
          </a:prstGeom>
        </p:spPr>
      </p:pic>
      <p:pic>
        <p:nvPicPr>
          <p:cNvPr id="15" name="図 14">
            <a:extLst>
              <a:ext uri="{FF2B5EF4-FFF2-40B4-BE49-F238E27FC236}">
                <a16:creationId xmlns:a16="http://schemas.microsoft.com/office/drawing/2014/main" id="{8861A449-DDE4-4905-A76F-F1675D3FA5B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74853" y="978722"/>
            <a:ext cx="3963934" cy="3045003"/>
          </a:xfrm>
          <a:prstGeom prst="rect">
            <a:avLst/>
          </a:prstGeom>
        </p:spPr>
      </p:pic>
      <p:sp>
        <p:nvSpPr>
          <p:cNvPr id="2" name="スライド番号プレースホルダー 5">
            <a:extLst>
              <a:ext uri="{FF2B5EF4-FFF2-40B4-BE49-F238E27FC236}">
                <a16:creationId xmlns:a16="http://schemas.microsoft.com/office/drawing/2014/main" id="{6B0BC65A-4974-CB19-AB76-4A30FF037708}"/>
              </a:ext>
            </a:extLst>
          </p:cNvPr>
          <p:cNvSpPr>
            <a:spLocks noGrp="1"/>
          </p:cNvSpPr>
          <p:nvPr>
            <p:ph type="sldNum" sz="quarter" idx="12"/>
          </p:nvPr>
        </p:nvSpPr>
        <p:spPr>
          <a:xfrm>
            <a:off x="8772792" y="6492875"/>
            <a:ext cx="371208" cy="365125"/>
          </a:xfrm>
        </p:spPr>
        <p:txBody>
          <a:bodyPr/>
          <a:lstStyle/>
          <a:p>
            <a:r>
              <a:rPr kumimoji="1" lang="en-US" altLang="ja-JP" dirty="0"/>
              <a:t>15</a:t>
            </a:r>
            <a:endParaRPr kumimoji="1" lang="ja-JP" altLang="en-US" dirty="0"/>
          </a:p>
        </p:txBody>
      </p:sp>
    </p:spTree>
    <p:extLst>
      <p:ext uri="{BB962C8B-B14F-4D97-AF65-F5344CB8AC3E}">
        <p14:creationId xmlns:p14="http://schemas.microsoft.com/office/powerpoint/2010/main" val="253662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2</a:t>
            </a:r>
            <a:r>
              <a:rPr lang="ja-JP" altLang="en-US" sz="1400">
                <a:solidFill>
                  <a:schemeClr val="bg1"/>
                </a:solidFill>
                <a:latin typeface="メイリオ" panose="020B0604030504040204" pitchFamily="50" charset="-128"/>
                <a:ea typeface="メイリオ" panose="020B0604030504040204" pitchFamily="50" charset="-128"/>
              </a:rPr>
              <a:t>章　学校、保育所等における食育の推進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758" y="366634"/>
            <a:ext cx="8948484"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就学前の子供に対する食育の推進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1" y="940627"/>
            <a:ext cx="9134999" cy="512667"/>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保育所、幼稚園、認定こども園では、「保育所保育指針」、「幼稚園教育要領」、「幼保連携型認定こども園教育・保育要領」に基づき、教育・保育活動の一環として、計画的に食育の取組を実施。</a:t>
            </a:r>
            <a:endParaRPr lang="en-US" altLang="ja-JP" sz="1300">
              <a:highlight>
                <a:srgbClr val="FFFF00"/>
              </a:highlight>
              <a:latin typeface="メイリオ" panose="020B0604030504040204" pitchFamily="50" charset="-128"/>
              <a:ea typeface="メイリオ" panose="020B0604030504040204" pitchFamily="50" charset="-128"/>
            </a:endParaRPr>
          </a:p>
        </p:txBody>
      </p:sp>
      <p:sp>
        <p:nvSpPr>
          <p:cNvPr id="13" name="角丸四角形 21">
            <a:extLst>
              <a:ext uri="{FF2B5EF4-FFF2-40B4-BE49-F238E27FC236}">
                <a16:creationId xmlns:a16="http://schemas.microsoft.com/office/drawing/2014/main" id="{1D083581-9654-EFE1-B1ED-D5EC9881376D}"/>
              </a:ext>
            </a:extLst>
          </p:cNvPr>
          <p:cNvSpPr/>
          <p:nvPr/>
        </p:nvSpPr>
        <p:spPr>
          <a:xfrm>
            <a:off x="144000" y="3229872"/>
            <a:ext cx="8640000" cy="1655174"/>
          </a:xfrm>
          <a:prstGeom prst="roundRect">
            <a:avLst>
              <a:gd name="adj" fmla="val 5792"/>
            </a:avLst>
          </a:prstGeom>
          <a:solidFill>
            <a:schemeClr val="bg1"/>
          </a:solid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r>
              <a:rPr lang="ja-JP" altLang="en-US" b="1" dirty="0">
                <a:latin typeface="Century" panose="02040604050505020304" pitchFamily="18" charset="0"/>
                <a:ea typeface="ＭＳ 明朝" panose="02020609040205080304" pitchFamily="17" charset="-128"/>
                <a:cs typeface="Times New Roman" panose="02020603050405020304" pitchFamily="18" charset="0"/>
              </a:rPr>
              <a:t>活動を通して幼児に「食べ物への感謝の気持ち」や「食べ物を大切にする気持ち」が育まれたと同時に、地域と園の結びつきがより深くなったように活動を通して幼児に「食べ物への感謝の気持ち」や「食べ物を大切にする気持ち」が育まれたと同時に、地域と園の結びつきがより深くなったように感じられ感じられ</a:t>
            </a:r>
            <a:endParaRPr lang="ja-JP" altLang="en-US" dirty="0"/>
          </a:p>
        </p:txBody>
      </p:sp>
      <p:sp>
        <p:nvSpPr>
          <p:cNvPr id="15" name="正方形/長方形 14">
            <a:extLst>
              <a:ext uri="{FF2B5EF4-FFF2-40B4-BE49-F238E27FC236}">
                <a16:creationId xmlns:a16="http://schemas.microsoft.com/office/drawing/2014/main" id="{D7BC1734-C7CC-716B-A56E-181F49647C7D}"/>
              </a:ext>
            </a:extLst>
          </p:cNvPr>
          <p:cNvSpPr/>
          <p:nvPr/>
        </p:nvSpPr>
        <p:spPr>
          <a:xfrm>
            <a:off x="248400" y="3321764"/>
            <a:ext cx="586610" cy="27275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1" name="テキスト ボックス 10">
            <a:extLst>
              <a:ext uri="{FF2B5EF4-FFF2-40B4-BE49-F238E27FC236}">
                <a16:creationId xmlns:a16="http://schemas.microsoft.com/office/drawing/2014/main" id="{28B60E4F-BFBE-ED1E-6B7E-7444EDD67A34}"/>
              </a:ext>
            </a:extLst>
          </p:cNvPr>
          <p:cNvSpPr txBox="1"/>
          <p:nvPr/>
        </p:nvSpPr>
        <p:spPr>
          <a:xfrm>
            <a:off x="913787" y="3239812"/>
            <a:ext cx="6794645" cy="461665"/>
          </a:xfrm>
          <a:prstGeom prst="rect">
            <a:avLst/>
          </a:prstGeom>
          <a:noFill/>
        </p:spPr>
        <p:txBody>
          <a:bodyPr wrap="square" rtlCol="0">
            <a:spAutoFit/>
          </a:bodyPr>
          <a:lstStyle/>
          <a:p>
            <a:r>
              <a:rPr lang="ja-JP" altLang="en-US" sz="1200" b="1">
                <a:latin typeface="HG丸ｺﾞｼｯｸM-PRO" panose="020F0600000000000000" pitchFamily="50" charset="-128"/>
                <a:ea typeface="HG丸ｺﾞｼｯｸM-PRO" panose="020F0600000000000000" pitchFamily="50" charset="-128"/>
                <a:cs typeface="Times New Roman" panose="02020603050405020304" pitchFamily="18" charset="0"/>
              </a:rPr>
              <a:t>地域の特徴を活かした食育の取組</a:t>
            </a:r>
            <a:endParaRPr lang="en-US" altLang="ja-JP" sz="1200" b="1">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ja-JP" sz="1200" b="1">
                <a:latin typeface="HG丸ｺﾞｼｯｸM-PRO" panose="020F0600000000000000" pitchFamily="50" charset="-128"/>
                <a:ea typeface="HG丸ｺﾞｼｯｸM-PRO" panose="020F0600000000000000" pitchFamily="50" charset="-128"/>
                <a:cs typeface="Times New Roman" panose="02020603050405020304" pitchFamily="18" charset="0"/>
              </a:rPr>
              <a:t>「牛さん、ありがとう」感謝の気持ちと食べ物を大切にする気持ちを育む活動</a:t>
            </a:r>
            <a:endParaRPr kumimoji="1" lang="ja-JP" altLang="en-US" sz="1200">
              <a:latin typeface="HG丸ｺﾞｼｯｸM-PRO" panose="020F0600000000000000" pitchFamily="50" charset="-128"/>
              <a:ea typeface="HG丸ｺﾞｼｯｸM-PRO" panose="020F0600000000000000" pitchFamily="50" charset="-128"/>
            </a:endParaRPr>
          </a:p>
        </p:txBody>
      </p:sp>
      <p:sp>
        <p:nvSpPr>
          <p:cNvPr id="21" name="テキスト ボックス 20">
            <a:extLst>
              <a:ext uri="{FF2B5EF4-FFF2-40B4-BE49-F238E27FC236}">
                <a16:creationId xmlns:a16="http://schemas.microsoft.com/office/drawing/2014/main" id="{1261F60C-7BB2-1CE2-EE6A-B4E044EDC777}"/>
              </a:ext>
            </a:extLst>
          </p:cNvPr>
          <p:cNvSpPr txBox="1"/>
          <p:nvPr/>
        </p:nvSpPr>
        <p:spPr>
          <a:xfrm>
            <a:off x="108000" y="3743328"/>
            <a:ext cx="8542224" cy="892552"/>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校区内にある牛舎へ歩いて見学に行き、餌やりや乳搾りを体験。</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活動を通して幼児に「食べ物への感謝の気持ち」や「食べ物を大切にする気持ち」が育まれたと同時に、地域と園の結びつきがより深くなったように感じられた。</a:t>
            </a:r>
            <a:endParaRPr kumimoji="1" lang="en-US" altLang="ja-JP" sz="1300" dirty="0">
              <a:latin typeface="メイリオ" panose="020B0604030504040204" pitchFamily="50" charset="-128"/>
              <a:ea typeface="メイリオ" panose="020B0604030504040204" pitchFamily="50" charset="-128"/>
            </a:endParaRPr>
          </a:p>
        </p:txBody>
      </p:sp>
      <p:graphicFrame>
        <p:nvGraphicFramePr>
          <p:cNvPr id="26" name="オブジェクト 25">
            <a:extLst>
              <a:ext uri="{FF2B5EF4-FFF2-40B4-BE49-F238E27FC236}">
                <a16:creationId xmlns:a16="http://schemas.microsoft.com/office/drawing/2014/main" id="{32925DC2-C8F8-AE21-9E2C-9B8D99B8E9D8}"/>
              </a:ext>
            </a:extLst>
          </p:cNvPr>
          <p:cNvGraphicFramePr>
            <a:graphicFrameLocks noChangeAspect="1"/>
          </p:cNvGraphicFramePr>
          <p:nvPr>
            <p:extLst>
              <p:ext uri="{D42A27DB-BD31-4B8C-83A1-F6EECF244321}">
                <p14:modId xmlns:p14="http://schemas.microsoft.com/office/powerpoint/2010/main" val="4133953347"/>
              </p:ext>
            </p:extLst>
          </p:nvPr>
        </p:nvGraphicFramePr>
        <p:xfrm>
          <a:off x="6829519" y="3371880"/>
          <a:ext cx="2724150" cy="1009650"/>
        </p:xfrm>
        <a:graphic>
          <a:graphicData uri="http://schemas.openxmlformats.org/presentationml/2006/ole">
            <mc:AlternateContent xmlns:mc="http://schemas.openxmlformats.org/markup-compatibility/2006">
              <mc:Choice xmlns:v="urn:schemas-microsoft-com:vml" Requires="v">
                <p:oleObj name="Document" r:id="rId3" imgW="2467625" imgH="913761" progId="Word.Document.12">
                  <p:embed/>
                </p:oleObj>
              </mc:Choice>
              <mc:Fallback>
                <p:oleObj name="Document" r:id="rId3" imgW="2467625" imgH="913761" progId="Word.Document.12">
                  <p:embed/>
                  <p:pic>
                    <p:nvPicPr>
                      <p:cNvPr id="26" name="オブジェクト 25">
                        <a:extLst>
                          <a:ext uri="{FF2B5EF4-FFF2-40B4-BE49-F238E27FC236}">
                            <a16:creationId xmlns:a16="http://schemas.microsoft.com/office/drawing/2014/main" id="{32925DC2-C8F8-AE21-9E2C-9B8D99B8E9D8}"/>
                          </a:ext>
                        </a:extLst>
                      </p:cNvPr>
                      <p:cNvPicPr/>
                      <p:nvPr/>
                    </p:nvPicPr>
                    <p:blipFill>
                      <a:blip r:embed="rId4"/>
                      <a:stretch>
                        <a:fillRect/>
                      </a:stretch>
                    </p:blipFill>
                    <p:spPr>
                      <a:xfrm>
                        <a:off x="6829519" y="3371880"/>
                        <a:ext cx="2724150" cy="1009650"/>
                      </a:xfrm>
                      <a:prstGeom prst="rect">
                        <a:avLst/>
                      </a:prstGeom>
                    </p:spPr>
                  </p:pic>
                </p:oleObj>
              </mc:Fallback>
            </mc:AlternateContent>
          </a:graphicData>
        </a:graphic>
      </p:graphicFrame>
      <p:sp>
        <p:nvSpPr>
          <p:cNvPr id="9" name="角丸四角形 21">
            <a:extLst>
              <a:ext uri="{FF2B5EF4-FFF2-40B4-BE49-F238E27FC236}">
                <a16:creationId xmlns:a16="http://schemas.microsoft.com/office/drawing/2014/main" id="{DC606949-7EC9-D451-B434-B1293B262188}"/>
              </a:ext>
            </a:extLst>
          </p:cNvPr>
          <p:cNvSpPr/>
          <p:nvPr/>
        </p:nvSpPr>
        <p:spPr>
          <a:xfrm>
            <a:off x="144000" y="1459497"/>
            <a:ext cx="8640000" cy="1655174"/>
          </a:xfrm>
          <a:prstGeom prst="roundRect">
            <a:avLst>
              <a:gd name="adj" fmla="val 5792"/>
            </a:avLst>
          </a:prstGeom>
          <a:solidFill>
            <a:schemeClr val="bg1"/>
          </a:solid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r>
              <a:rPr lang="ja-JP" altLang="en-US" b="1" dirty="0">
                <a:latin typeface="Century" panose="02040604050505020304" pitchFamily="18" charset="0"/>
                <a:ea typeface="ＭＳ 明朝" panose="02020609040205080304" pitchFamily="17" charset="-128"/>
                <a:cs typeface="Times New Roman" panose="02020603050405020304" pitchFamily="18" charset="0"/>
              </a:rPr>
              <a:t>活動を通して幼児に「食べ物への感謝の気持ち」や「食べ物を大切にする気持ち」が育まれたと同時に、地域と園の結びつきがより深くなったように活動を通して幼児に「食べ物への感謝の気持ち」や「食べ物を大切にする気持ち」が育まれたと同時に、地域と園の結びつきがより深くなったように感じられ感じられ</a:t>
            </a:r>
            <a:endParaRPr lang="ja-JP" altLang="en-US" dirty="0"/>
          </a:p>
        </p:txBody>
      </p:sp>
      <p:sp>
        <p:nvSpPr>
          <p:cNvPr id="10" name="正方形/長方形 9">
            <a:extLst>
              <a:ext uri="{FF2B5EF4-FFF2-40B4-BE49-F238E27FC236}">
                <a16:creationId xmlns:a16="http://schemas.microsoft.com/office/drawing/2014/main" id="{B117FB3C-45D1-B8AF-3A51-B3BAECB3BDD2}"/>
              </a:ext>
            </a:extLst>
          </p:cNvPr>
          <p:cNvSpPr/>
          <p:nvPr/>
        </p:nvSpPr>
        <p:spPr>
          <a:xfrm>
            <a:off x="248400" y="1545615"/>
            <a:ext cx="586610" cy="27275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4E07C1F5-FDA7-9591-B544-B425A453C7EE}"/>
              </a:ext>
            </a:extLst>
          </p:cNvPr>
          <p:cNvSpPr txBox="1"/>
          <p:nvPr/>
        </p:nvSpPr>
        <p:spPr>
          <a:xfrm>
            <a:off x="835010" y="1533931"/>
            <a:ext cx="6988226" cy="323165"/>
          </a:xfrm>
          <a:prstGeom prst="rect">
            <a:avLst/>
          </a:prstGeom>
          <a:noFill/>
        </p:spPr>
        <p:txBody>
          <a:bodyPr wrap="square" rtlCol="0">
            <a:spAutoFit/>
          </a:bodyPr>
          <a:lstStyle/>
          <a:p>
            <a:r>
              <a:rPr lang="ja-JP"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食</a:t>
            </a:r>
            <a:r>
              <a:rPr lang="ja-JP"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から始まり、つながる気付きと学びの輪</a:t>
            </a:r>
            <a:endParaRPr kumimoji="1" lang="ja-JP" altLang="en-US" sz="1500" dirty="0">
              <a:latin typeface="HG丸ｺﾞｼｯｸM-PRO" panose="020F0600000000000000" pitchFamily="50" charset="-128"/>
              <a:ea typeface="HG丸ｺﾞｼｯｸM-PRO" panose="020F0600000000000000" pitchFamily="50" charset="-128"/>
            </a:endParaRPr>
          </a:p>
        </p:txBody>
      </p:sp>
      <p:sp>
        <p:nvSpPr>
          <p:cNvPr id="14" name="テキスト ボックス 13">
            <a:extLst>
              <a:ext uri="{FF2B5EF4-FFF2-40B4-BE49-F238E27FC236}">
                <a16:creationId xmlns:a16="http://schemas.microsoft.com/office/drawing/2014/main" id="{E6BE4E76-F4FB-BE7E-6768-38F7F982B154}"/>
              </a:ext>
            </a:extLst>
          </p:cNvPr>
          <p:cNvSpPr txBox="1"/>
          <p:nvPr/>
        </p:nvSpPr>
        <p:spPr>
          <a:xfrm>
            <a:off x="108000" y="1858894"/>
            <a:ext cx="8640000" cy="892552"/>
          </a:xfrm>
          <a:prstGeom prst="rect">
            <a:avLst/>
          </a:prstGeom>
          <a:noFill/>
        </p:spPr>
        <p:txBody>
          <a:bodyPr wrap="square" lIns="91440" tIns="45720" rIns="91440" bIns="45720" rtlCol="0" anchor="t">
            <a:spAutoFit/>
          </a:bodyPr>
          <a:lstStyle/>
          <a:p>
            <a:pPr marL="285750" indent="-285750">
              <a:buFont typeface="Wingdings"/>
              <a:buChar char="Ø"/>
            </a:pPr>
            <a:r>
              <a:rPr lang="ja-JP" sz="1300" dirty="0">
                <a:latin typeface="メイリオ" panose="020B0604030504040204" pitchFamily="50" charset="-128"/>
                <a:ea typeface="メイリオ" panose="020B0604030504040204" pitchFamily="50" charset="-128"/>
                <a:cs typeface="+mn-lt"/>
              </a:rPr>
              <a:t>食を身近に感じられる保育の環境</a:t>
            </a:r>
            <a:r>
              <a:rPr lang="ja-JP" altLang="en-US" sz="1300" dirty="0">
                <a:latin typeface="メイリオ" panose="020B0604030504040204" pitchFamily="50" charset="-128"/>
                <a:ea typeface="メイリオ" panose="020B0604030504040204" pitchFamily="50" charset="-128"/>
                <a:cs typeface="+mn-lt"/>
              </a:rPr>
              <a:t>作</a:t>
            </a:r>
            <a:r>
              <a:rPr lang="ja-JP" sz="1300" dirty="0">
                <a:latin typeface="メイリオ" panose="020B0604030504040204" pitchFamily="50" charset="-128"/>
                <a:ea typeface="メイリオ" panose="020B0604030504040204" pitchFamily="50" charset="-128"/>
                <a:cs typeface="+mn-lt"/>
              </a:rPr>
              <a:t>り、こどもたちが自分で考え、行動する力を育む食育の取組を実施。</a:t>
            </a:r>
          </a:p>
          <a:p>
            <a:pPr marL="285750" indent="-285750">
              <a:buFont typeface="Wingdings" panose="05000000000000000000" pitchFamily="2" charset="2"/>
              <a:buChar char="Ø"/>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buFont typeface="Wingdings" panose="05000000000000000000" pitchFamily="2" charset="2"/>
              <a:buChar char="Ø"/>
            </a:pPr>
            <a:r>
              <a:rPr lang="ja-JP" altLang="ja-JP" sz="1300" kern="100" dirty="0">
                <a:latin typeface="メイリオ" panose="020B0604030504040204" pitchFamily="50" charset="-128"/>
                <a:ea typeface="メイリオ" panose="020B0604030504040204" pitchFamily="50" charset="-128"/>
                <a:cs typeface="Times New Roman"/>
              </a:rPr>
              <a:t>ガラス張りの</a:t>
            </a:r>
            <a:r>
              <a:rPr lang="ja-JP" altLang="ja-JP" sz="1300" kern="100" dirty="0">
                <a:effectLst/>
                <a:latin typeface="メイリオ" panose="020B0604030504040204" pitchFamily="50" charset="-128"/>
                <a:ea typeface="メイリオ" panose="020B0604030504040204" pitchFamily="50" charset="-128"/>
                <a:cs typeface="Times New Roman"/>
              </a:rPr>
              <a:t>調理室内にある食材や調理の</a:t>
            </a:r>
            <a:r>
              <a:rPr lang="ja-JP" altLang="ja-JP" sz="1300" kern="100" dirty="0">
                <a:latin typeface="メイリオ" panose="020B0604030504040204" pitchFamily="50" charset="-128"/>
                <a:ea typeface="メイリオ" panose="020B0604030504040204" pitchFamily="50" charset="-128"/>
                <a:cs typeface="Times New Roman"/>
              </a:rPr>
              <a:t>様子の</a:t>
            </a:r>
            <a:r>
              <a:rPr lang="ja-JP" altLang="ja-JP" sz="1300" kern="100" dirty="0">
                <a:effectLst/>
                <a:latin typeface="メイリオ" panose="020B0604030504040204" pitchFamily="50" charset="-128"/>
                <a:ea typeface="メイリオ" panose="020B0604030504040204" pitchFamily="50" charset="-128"/>
                <a:cs typeface="Times New Roman"/>
              </a:rPr>
              <a:t>観察、</a:t>
            </a:r>
            <a:r>
              <a:rPr lang="ja-JP" altLang="ja-JP" sz="1300" kern="100" dirty="0">
                <a:latin typeface="メイリオ" panose="020B0604030504040204" pitchFamily="50" charset="-128"/>
                <a:ea typeface="メイリオ" panose="020B0604030504040204" pitchFamily="50" charset="-128"/>
                <a:cs typeface="Times New Roman"/>
              </a:rPr>
              <a:t>ジャガイモの収穫体験等を通して、</a:t>
            </a:r>
            <a:r>
              <a:rPr lang="ja-JP" sz="1300" kern="100" dirty="0">
                <a:latin typeface="メイリオ" panose="020B0604030504040204" pitchFamily="50" charset="-128"/>
                <a:ea typeface="メイリオ" panose="020B0604030504040204" pitchFamily="50" charset="-128"/>
                <a:cs typeface="+mn-lt"/>
              </a:rPr>
              <a:t>日常生活の一部として自然に</a:t>
            </a:r>
            <a:r>
              <a:rPr lang="ja-JP" altLang="en-US" sz="1300" kern="100" dirty="0">
                <a:latin typeface="メイリオ" panose="020B0604030504040204" pitchFamily="50" charset="-128"/>
                <a:ea typeface="メイリオ" panose="020B0604030504040204" pitchFamily="50" charset="-128"/>
                <a:cs typeface="+mn-lt"/>
              </a:rPr>
              <a:t>関わり</a:t>
            </a:r>
            <a:r>
              <a:rPr lang="ja-JP" sz="1300" kern="100" dirty="0">
                <a:latin typeface="メイリオ" panose="020B0604030504040204" pitchFamily="50" charset="-128"/>
                <a:ea typeface="メイリオ" panose="020B0604030504040204" pitchFamily="50" charset="-128"/>
                <a:cs typeface="+mn-lt"/>
              </a:rPr>
              <a:t>、自らの感覚で食材を意識することで、食事との</a:t>
            </a:r>
            <a:r>
              <a:rPr lang="ja-JP" altLang="en-US" sz="1300" kern="100" dirty="0">
                <a:latin typeface="メイリオ" panose="020B0604030504040204" pitchFamily="50" charset="-128"/>
                <a:ea typeface="メイリオ" panose="020B0604030504040204" pitchFamily="50" charset="-128"/>
                <a:cs typeface="+mn-lt"/>
              </a:rPr>
              <a:t>つな</a:t>
            </a:r>
            <a:r>
              <a:rPr lang="ja-JP" sz="1300" kern="100" dirty="0">
                <a:latin typeface="メイリオ" panose="020B0604030504040204" pitchFamily="50" charset="-128"/>
                <a:ea typeface="メイリオ" panose="020B0604030504040204" pitchFamily="50" charset="-128"/>
                <a:cs typeface="+mn-lt"/>
              </a:rPr>
              <a:t>がりに自然に</a:t>
            </a:r>
            <a:r>
              <a:rPr lang="ja-JP" altLang="en-US" sz="1300" kern="100" dirty="0">
                <a:latin typeface="メイリオ" panose="020B0604030504040204" pitchFamily="50" charset="-128"/>
                <a:ea typeface="メイリオ" panose="020B0604030504040204" pitchFamily="50" charset="-128"/>
                <a:cs typeface="+mn-lt"/>
              </a:rPr>
              <a:t>気付く</a:t>
            </a:r>
            <a:r>
              <a:rPr lang="ja-JP" sz="1300" kern="100" dirty="0">
                <a:latin typeface="メイリオ" panose="020B0604030504040204" pitchFamily="50" charset="-128"/>
                <a:ea typeface="メイリオ" panose="020B0604030504040204" pitchFamily="50" charset="-128"/>
                <a:cs typeface="+mn-lt"/>
              </a:rPr>
              <a:t>ようになっている。</a:t>
            </a:r>
            <a:endParaRPr lang="ja-JP" altLang="ja-JP" sz="1300" kern="100" dirty="0">
              <a:latin typeface="メイリオ" panose="020B0604030504040204" pitchFamily="50" charset="-128"/>
              <a:ea typeface="メイリオ" panose="020B0604030504040204" pitchFamily="50" charset="-128"/>
              <a:cs typeface="+mn-lt"/>
            </a:endParaRPr>
          </a:p>
        </p:txBody>
      </p:sp>
      <p:sp>
        <p:nvSpPr>
          <p:cNvPr id="20" name="角丸四角形 21">
            <a:extLst>
              <a:ext uri="{FF2B5EF4-FFF2-40B4-BE49-F238E27FC236}">
                <a16:creationId xmlns:a16="http://schemas.microsoft.com/office/drawing/2014/main" id="{7EB46622-0551-2286-B296-90B7ADE4C459}"/>
              </a:ext>
            </a:extLst>
          </p:cNvPr>
          <p:cNvSpPr/>
          <p:nvPr/>
        </p:nvSpPr>
        <p:spPr>
          <a:xfrm>
            <a:off x="144000" y="5006783"/>
            <a:ext cx="8640000" cy="1806529"/>
          </a:xfrm>
          <a:prstGeom prst="roundRect">
            <a:avLst>
              <a:gd name="adj" fmla="val 5792"/>
            </a:avLst>
          </a:prstGeom>
          <a:solidFill>
            <a:schemeClr val="bg1"/>
          </a:solid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r>
              <a:rPr lang="ja-JP" altLang="en-US" b="1">
                <a:latin typeface="Century" panose="02040604050505020304" pitchFamily="18" charset="0"/>
                <a:ea typeface="ＭＳ 明朝" panose="02020609040205080304" pitchFamily="17" charset="-128"/>
                <a:cs typeface="Times New Roman" panose="02020603050405020304" pitchFamily="18" charset="0"/>
              </a:rPr>
              <a:t>活動を通して幼児に「食べ物への感謝の気持ち」や「食べ物を大切にする気持ち」が育まれたと同時に、地域と園の結びつきがより深くなったように活動を通して幼児に「食べ物への感謝の気持ち」や「食べ物を大切にする気持ち」が育まれたと同時に、地域と園の結びつきがより深くなったように感じられ感じられ</a:t>
            </a:r>
            <a:endParaRPr lang="ja-JP" altLang="en-US"/>
          </a:p>
        </p:txBody>
      </p:sp>
      <p:sp>
        <p:nvSpPr>
          <p:cNvPr id="23" name="正方形/長方形 22">
            <a:extLst>
              <a:ext uri="{FF2B5EF4-FFF2-40B4-BE49-F238E27FC236}">
                <a16:creationId xmlns:a16="http://schemas.microsoft.com/office/drawing/2014/main" id="{396B6F34-EAD8-DAF4-6E1C-68C6CB3A4D6C}"/>
              </a:ext>
            </a:extLst>
          </p:cNvPr>
          <p:cNvSpPr/>
          <p:nvPr/>
        </p:nvSpPr>
        <p:spPr>
          <a:xfrm>
            <a:off x="248400" y="5125598"/>
            <a:ext cx="586610" cy="27275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4" name="テキスト ボックス 23">
            <a:extLst>
              <a:ext uri="{FF2B5EF4-FFF2-40B4-BE49-F238E27FC236}">
                <a16:creationId xmlns:a16="http://schemas.microsoft.com/office/drawing/2014/main" id="{352F9D1B-A6DA-A8E5-1369-0011E0E5A593}"/>
              </a:ext>
            </a:extLst>
          </p:cNvPr>
          <p:cNvSpPr txBox="1"/>
          <p:nvPr/>
        </p:nvSpPr>
        <p:spPr>
          <a:xfrm>
            <a:off x="960495" y="5027938"/>
            <a:ext cx="6988226" cy="1061829"/>
          </a:xfrm>
          <a:prstGeom prst="rect">
            <a:avLst/>
          </a:prstGeom>
          <a:noFill/>
        </p:spPr>
        <p:txBody>
          <a:bodyPr wrap="square" rtlCol="0">
            <a:spAutoFit/>
          </a:bodyPr>
          <a:lstStyle/>
          <a:p>
            <a:pPr algn="just"/>
            <a:r>
              <a:rPr lang="ja-JP" altLang="ja-JP" sz="1500" b="1">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ja-JP" sz="1500" b="1"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サツマイモ</a:t>
            </a:r>
            <a:r>
              <a:rPr lang="en-US" altLang="ja-JP" sz="1500"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1500" b="1"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の栽培を通して、育てる大切さに気づき、感謝の気持ちを持つ</a:t>
            </a:r>
            <a:endParaRPr lang="ja-JP" altLang="ja-JP" sz="1500"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ja-JP" altLang="ja-JP" sz="1500" b="1"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rPr>
              <a:t>～食育活動の中で、探究心を培う～</a:t>
            </a:r>
            <a:endParaRPr lang="ja-JP" altLang="ja-JP" sz="1500"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sz="1500">
              <a:latin typeface="HG丸ｺﾞｼｯｸM-PRO" panose="020F0600000000000000" pitchFamily="50" charset="-128"/>
              <a:ea typeface="HG丸ｺﾞｼｯｸM-PRO" panose="020F0600000000000000" pitchFamily="50" charset="-128"/>
            </a:endParaRPr>
          </a:p>
        </p:txBody>
      </p:sp>
      <p:sp>
        <p:nvSpPr>
          <p:cNvPr id="25" name="テキスト ボックス 24">
            <a:extLst>
              <a:ext uri="{FF2B5EF4-FFF2-40B4-BE49-F238E27FC236}">
                <a16:creationId xmlns:a16="http://schemas.microsoft.com/office/drawing/2014/main" id="{ACC7ECC4-CA58-199B-A3E4-A0F2930FA54D}"/>
              </a:ext>
            </a:extLst>
          </p:cNvPr>
          <p:cNvSpPr txBox="1"/>
          <p:nvPr/>
        </p:nvSpPr>
        <p:spPr>
          <a:xfrm>
            <a:off x="108000" y="5529771"/>
            <a:ext cx="8676000" cy="1492716"/>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こども</a:t>
            </a:r>
            <a:r>
              <a:rPr lang="ja-JP" altLang="ja-JP" sz="1300" kern="100" dirty="0">
                <a:effectLst/>
                <a:latin typeface="メイリオ" panose="020B0604030504040204" pitchFamily="50" charset="-128"/>
                <a:ea typeface="メイリオ" panose="020B0604030504040204" pitchFamily="50" charset="-128"/>
                <a:cs typeface="Times New Roman"/>
              </a:rPr>
              <a:t>たち</a:t>
            </a:r>
            <a:r>
              <a:rPr lang="ja-JP" altLang="ja-JP" sz="1300" kern="100" dirty="0">
                <a:latin typeface="メイリオ" panose="020B0604030504040204" pitchFamily="50" charset="-128"/>
                <a:ea typeface="メイリオ" panose="020B0604030504040204" pitchFamily="50" charset="-128"/>
                <a:cs typeface="Times New Roman"/>
              </a:rPr>
              <a:t>が</a:t>
            </a:r>
            <a:r>
              <a:rPr lang="ja-JP" altLang="ja-JP" sz="1300" kern="100" dirty="0">
                <a:effectLst/>
                <a:latin typeface="メイリオ" panose="020B0604030504040204" pitchFamily="50" charset="-128"/>
                <a:ea typeface="メイリオ" panose="020B0604030504040204" pitchFamily="50" charset="-128"/>
                <a:cs typeface="Times New Roman"/>
              </a:rPr>
              <a:t>サツマイモ</a:t>
            </a:r>
            <a:r>
              <a:rPr lang="ja-JP" altLang="ja-JP" sz="1300" kern="100" dirty="0">
                <a:latin typeface="メイリオ" panose="020B0604030504040204" pitchFamily="50" charset="-128"/>
                <a:ea typeface="メイリオ" panose="020B0604030504040204" pitchFamily="50" charset="-128"/>
                <a:cs typeface="Times New Roman"/>
              </a:rPr>
              <a:t>の</a:t>
            </a:r>
            <a:r>
              <a:rPr lang="ja-JP" altLang="ja-JP" sz="1300" kern="100" dirty="0">
                <a:effectLst/>
                <a:latin typeface="メイリオ" panose="020B0604030504040204" pitchFamily="50" charset="-128"/>
                <a:ea typeface="メイリオ" panose="020B0604030504040204" pitchFamily="50" charset="-128"/>
                <a:cs typeface="Times New Roman"/>
              </a:rPr>
              <a:t>栽培から収穫までを体験できる専用の農園があり、</a:t>
            </a:r>
            <a:r>
              <a:rPr lang="ja-JP" sz="1300" kern="100" dirty="0">
                <a:latin typeface="メイリオ" panose="020B0604030504040204" pitchFamily="50" charset="-128"/>
                <a:ea typeface="メイリオ" panose="020B0604030504040204" pitchFamily="50" charset="-128"/>
                <a:cs typeface="+mn-lt"/>
              </a:rPr>
              <a:t>自然とのふれあいを大切にした食育活動を実施。</a:t>
            </a:r>
            <a:endParaRPr lang="en-US" altLang="ja-JP" sz="1300" kern="100" dirty="0">
              <a:effectLst/>
              <a:latin typeface="メイリオ" panose="020B0604030504040204" pitchFamily="50" charset="-128"/>
              <a:ea typeface="メイリオ" panose="020B0604030504040204" pitchFamily="50" charset="-128"/>
              <a:cs typeface="+mn-lt"/>
            </a:endParaRPr>
          </a:p>
          <a:p>
            <a:endParaRPr lang="ja-JP" sz="1300" kern="100" dirty="0">
              <a:latin typeface="メイリオ" panose="020B0604030504040204" pitchFamily="50" charset="-128"/>
              <a:ea typeface="メイリオ" panose="020B0604030504040204" pitchFamily="50" charset="-128"/>
              <a:cs typeface="+mn-lt"/>
            </a:endParaRPr>
          </a:p>
          <a:p>
            <a:pPr marL="285750" indent="-285750">
              <a:buFont typeface="Wingdings" panose="05000000000000000000" pitchFamily="2" charset="2"/>
              <a:buChar char="Ø"/>
            </a:pPr>
            <a:r>
              <a:rPr lang="ja-JP" altLang="ja-JP" sz="1300" kern="100" dirty="0">
                <a:latin typeface="メイリオ" panose="020B0604030504040204" pitchFamily="50" charset="-128"/>
                <a:ea typeface="メイリオ" panose="020B0604030504040204" pitchFamily="50" charset="-128"/>
                <a:cs typeface="Times New Roman"/>
              </a:rPr>
              <a:t>４種類のサツマイモを苗から植え付けを行い、</a:t>
            </a:r>
            <a:r>
              <a:rPr lang="ja-JP" sz="1300" kern="100" dirty="0">
                <a:latin typeface="メイリオ" panose="020B0604030504040204" pitchFamily="50" charset="-128"/>
                <a:ea typeface="メイリオ" panose="020B0604030504040204" pitchFamily="50" charset="-128"/>
                <a:cs typeface="+mn-lt"/>
              </a:rPr>
              <a:t>サツマイモを通して調べたり、考えたり、話し合ったりすることを通して、生きるために必要な意欲、探究心等を育んでいる。</a:t>
            </a:r>
          </a:p>
          <a:p>
            <a:pPr marL="285750" indent="-285750">
              <a:buFont typeface="Wingdings" panose="05000000000000000000" pitchFamily="2" charset="2"/>
              <a:buChar char="Ø"/>
            </a:pPr>
            <a:endParaRPr lang="ja-JP" altLang="ja-JP" sz="1300" kern="100" dirty="0">
              <a:latin typeface="メイリオ"/>
              <a:ea typeface="メイリオ"/>
              <a:cs typeface="Times New Roman"/>
            </a:endParaRPr>
          </a:p>
          <a:p>
            <a:endParaRPr kumimoji="1" lang="ja-JP" altLang="en-US" sz="1300" dirty="0">
              <a:latin typeface="メイリオ" panose="020B0604030504040204" pitchFamily="50" charset="-128"/>
              <a:ea typeface="メイリオ" panose="020B0604030504040204" pitchFamily="50" charset="-128"/>
            </a:endParaRPr>
          </a:p>
        </p:txBody>
      </p:sp>
      <p:graphicFrame>
        <p:nvGraphicFramePr>
          <p:cNvPr id="28" name="オブジェクト 27">
            <a:extLst>
              <a:ext uri="{FF2B5EF4-FFF2-40B4-BE49-F238E27FC236}">
                <a16:creationId xmlns:a16="http://schemas.microsoft.com/office/drawing/2014/main" id="{3439F2D5-C368-FD8E-3A96-0EE495676718}"/>
              </a:ext>
            </a:extLst>
          </p:cNvPr>
          <p:cNvGraphicFramePr>
            <a:graphicFrameLocks noChangeAspect="1"/>
          </p:cNvGraphicFramePr>
          <p:nvPr>
            <p:extLst>
              <p:ext uri="{D42A27DB-BD31-4B8C-83A1-F6EECF244321}">
                <p14:modId xmlns:p14="http://schemas.microsoft.com/office/powerpoint/2010/main" val="3675514287"/>
              </p:ext>
            </p:extLst>
          </p:nvPr>
        </p:nvGraphicFramePr>
        <p:xfrm>
          <a:off x="5504522" y="5285178"/>
          <a:ext cx="4129087" cy="2128291"/>
        </p:xfrm>
        <a:graphic>
          <a:graphicData uri="http://schemas.openxmlformats.org/presentationml/2006/ole">
            <mc:AlternateContent xmlns:mc="http://schemas.openxmlformats.org/markup-compatibility/2006">
              <mc:Choice xmlns:v="urn:schemas-microsoft-com:vml" Requires="v">
                <p:oleObj name="Document" r:id="rId5" imgW="3445872" imgH="2463557" progId="Word.Document.12">
                  <p:embed/>
                </p:oleObj>
              </mc:Choice>
              <mc:Fallback>
                <p:oleObj name="Document" r:id="rId5" imgW="3445872" imgH="2463557" progId="Word.Document.12">
                  <p:embed/>
                  <p:pic>
                    <p:nvPicPr>
                      <p:cNvPr id="28" name="オブジェクト 27">
                        <a:extLst>
                          <a:ext uri="{FF2B5EF4-FFF2-40B4-BE49-F238E27FC236}">
                            <a16:creationId xmlns:a16="http://schemas.microsoft.com/office/drawing/2014/main" id="{3439F2D5-C368-FD8E-3A96-0EE495676718}"/>
                          </a:ext>
                        </a:extLst>
                      </p:cNvPr>
                      <p:cNvPicPr/>
                      <p:nvPr/>
                    </p:nvPicPr>
                    <p:blipFill>
                      <a:blip r:embed="rId6"/>
                      <a:stretch>
                        <a:fillRect/>
                      </a:stretch>
                    </p:blipFill>
                    <p:spPr>
                      <a:xfrm>
                        <a:off x="5504522" y="5285178"/>
                        <a:ext cx="4129087" cy="2128291"/>
                      </a:xfrm>
                      <a:prstGeom prst="rect">
                        <a:avLst/>
                      </a:prstGeom>
                    </p:spPr>
                  </p:pic>
                </p:oleObj>
              </mc:Fallback>
            </mc:AlternateContent>
          </a:graphicData>
        </a:graphic>
      </p:graphicFrame>
      <p:sp>
        <p:nvSpPr>
          <p:cNvPr id="16" name="正方形/長方形 15">
            <a:extLst>
              <a:ext uri="{FF2B5EF4-FFF2-40B4-BE49-F238E27FC236}">
                <a16:creationId xmlns:a16="http://schemas.microsoft.com/office/drawing/2014/main" id="{AC0C4382-9263-7323-159A-CEE97A46BF81}"/>
              </a:ext>
            </a:extLst>
          </p:cNvPr>
          <p:cNvSpPr/>
          <p:nvPr/>
        </p:nvSpPr>
        <p:spPr>
          <a:xfrm>
            <a:off x="6612756" y="6569199"/>
            <a:ext cx="1912620" cy="236045"/>
          </a:xfrm>
          <a:prstGeom prst="rect">
            <a:avLst/>
          </a:prstGeom>
          <a:noFill/>
          <a:ln>
            <a:noFill/>
          </a:ln>
        </p:spPr>
        <p:txBody>
          <a:bodyPr spcFirstLastPara="1" wrap="square" lIns="91425" tIns="45700" rIns="91425" bIns="45700" anchor="t" anchorCtr="0">
            <a:noAutofit/>
          </a:bodyPr>
          <a:lstStyle/>
          <a:p>
            <a:pPr algn="ctr"/>
            <a:endParaRPr lang="ja-JP" altLang="en-US" sz="11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graphicFrame>
        <p:nvGraphicFramePr>
          <p:cNvPr id="18" name="オブジェクト 17">
            <a:extLst>
              <a:ext uri="{FF2B5EF4-FFF2-40B4-BE49-F238E27FC236}">
                <a16:creationId xmlns:a16="http://schemas.microsoft.com/office/drawing/2014/main" id="{4D7133BF-4359-2F28-A506-79C998EE3E12}"/>
              </a:ext>
            </a:extLst>
          </p:cNvPr>
          <p:cNvGraphicFramePr>
            <a:graphicFrameLocks noChangeAspect="1"/>
          </p:cNvGraphicFramePr>
          <p:nvPr>
            <p:extLst>
              <p:ext uri="{D42A27DB-BD31-4B8C-83A1-F6EECF244321}">
                <p14:modId xmlns:p14="http://schemas.microsoft.com/office/powerpoint/2010/main" val="1597283865"/>
              </p:ext>
            </p:extLst>
          </p:nvPr>
        </p:nvGraphicFramePr>
        <p:xfrm>
          <a:off x="6043464" y="1396950"/>
          <a:ext cx="3311576" cy="804240"/>
        </p:xfrm>
        <a:graphic>
          <a:graphicData uri="http://schemas.openxmlformats.org/presentationml/2006/ole">
            <mc:AlternateContent xmlns:mc="http://schemas.openxmlformats.org/markup-compatibility/2006">
              <mc:Choice xmlns:v="urn:schemas-microsoft-com:vml" Requires="v">
                <p:oleObj name="Document" r:id="rId7" imgW="3764180" imgH="913761" progId="Word.Document.12">
                  <p:embed/>
                </p:oleObj>
              </mc:Choice>
              <mc:Fallback>
                <p:oleObj name="Document" r:id="rId7" imgW="3764180" imgH="913761" progId="Word.Document.12">
                  <p:embed/>
                  <p:pic>
                    <p:nvPicPr>
                      <p:cNvPr id="18" name="オブジェクト 17">
                        <a:extLst>
                          <a:ext uri="{FF2B5EF4-FFF2-40B4-BE49-F238E27FC236}">
                            <a16:creationId xmlns:a16="http://schemas.microsoft.com/office/drawing/2014/main" id="{4D7133BF-4359-2F28-A506-79C998EE3E12}"/>
                          </a:ext>
                        </a:extLst>
                      </p:cNvPr>
                      <p:cNvPicPr/>
                      <p:nvPr/>
                    </p:nvPicPr>
                    <p:blipFill>
                      <a:blip r:embed="rId8"/>
                      <a:stretch>
                        <a:fillRect/>
                      </a:stretch>
                    </p:blipFill>
                    <p:spPr>
                      <a:xfrm>
                        <a:off x="6043464" y="1396950"/>
                        <a:ext cx="3311576" cy="804240"/>
                      </a:xfrm>
                      <a:prstGeom prst="rect">
                        <a:avLst/>
                      </a:prstGeom>
                    </p:spPr>
                  </p:pic>
                </p:oleObj>
              </mc:Fallback>
            </mc:AlternateContent>
          </a:graphicData>
        </a:graphic>
      </p:graphicFrame>
      <p:sp>
        <p:nvSpPr>
          <p:cNvPr id="8" name="スライド番号プレースホルダー 5">
            <a:extLst>
              <a:ext uri="{FF2B5EF4-FFF2-40B4-BE49-F238E27FC236}">
                <a16:creationId xmlns:a16="http://schemas.microsoft.com/office/drawing/2014/main" id="{0F16E23C-90DD-99AF-8017-B06C97CF68DE}"/>
              </a:ext>
            </a:extLst>
          </p:cNvPr>
          <p:cNvSpPr>
            <a:spLocks noGrp="1"/>
          </p:cNvSpPr>
          <p:nvPr>
            <p:ph type="sldNum" sz="quarter" idx="12"/>
          </p:nvPr>
        </p:nvSpPr>
        <p:spPr>
          <a:xfrm>
            <a:off x="8772792" y="6492875"/>
            <a:ext cx="371208" cy="365125"/>
          </a:xfrm>
        </p:spPr>
        <p:txBody>
          <a:bodyPr/>
          <a:lstStyle/>
          <a:p>
            <a:r>
              <a:rPr kumimoji="1" lang="en-US" altLang="ja-JP" dirty="0"/>
              <a:t>16</a:t>
            </a:r>
            <a:endParaRPr kumimoji="1" lang="ja-JP" altLang="en-US" dirty="0"/>
          </a:p>
        </p:txBody>
      </p:sp>
    </p:spTree>
    <p:extLst>
      <p:ext uri="{BB962C8B-B14F-4D97-AF65-F5344CB8AC3E}">
        <p14:creationId xmlns:p14="http://schemas.microsoft.com/office/powerpoint/2010/main" val="1231028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579679"/>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2000" b="1"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a:solidFill>
                  <a:schemeClr val="bg1"/>
                </a:solidFill>
                <a:latin typeface="メイリオ" panose="020B0604030504040204" pitchFamily="50" charset="-128"/>
                <a:ea typeface="メイリオ" panose="020B0604030504040204" pitchFamily="50" charset="-128"/>
              </a:rPr>
              <a:t>地域における食育の推進</a:t>
            </a:r>
            <a:endParaRPr lang="ja-JP" altLang="en-US" sz="2000" b="1"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7674" y="1256244"/>
            <a:ext cx="8710210" cy="2575536"/>
          </a:xfrm>
          <a:prstGeom prst="rect">
            <a:avLst/>
          </a:prstGeom>
          <a:noFill/>
          <a:ln>
            <a:noFill/>
          </a:ln>
        </p:spPr>
        <p:txBody>
          <a:bodyPr wrap="square" lIns="90000" tIns="46800" rIns="90000" bIns="46800" anchor="ctr" anchorCtr="0">
            <a:no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「食育ガイド」、「食生活指針」、「食事バランスガイド」等の普及啓発を図り健全な食生活の実践を促進。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栄養バランスに優れた「日本型食生活」の実践を推進し、中心となるごはん（主食）の消費拡大を応援する「やっぱりごはんでしょ！」運動を実施。</a:t>
            </a:r>
            <a:endParaRPr lang="en-US" altLang="ja-JP" sz="1300" dirty="0">
              <a:latin typeface="メイリオ" panose="020B0604030504040204" pitchFamily="50" charset="-128"/>
              <a:ea typeface="メイリオ" panose="020B0604030504040204" pitchFamily="50" charset="-128"/>
            </a:endParaRPr>
          </a:p>
          <a:p>
            <a:pPr algn="just">
              <a:lnSpc>
                <a:spcPts val="1800"/>
              </a:lnSpc>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農林水産省では、農林水産省</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職員が</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YouTuber</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として情報発信する「</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BUZZ MAFF</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」にお</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いて、</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農林水産大臣や芸能人が出演する動画の投稿等、米の消費を喚起する取組を実施</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「米と健康」に着目した「ごはんで健康シンポジウム」を</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12</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月に開催。</a:t>
            </a:r>
            <a:endParaRPr lang="en-US" altLang="ja-JP" sz="1300" dirty="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884" y="763200"/>
            <a:ext cx="882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r>
              <a:rPr lang="ja-JP" altLang="en-US" sz="1600" b="1">
                <a:solidFill>
                  <a:schemeClr val="tx1"/>
                </a:solidFill>
                <a:latin typeface="メイリオ" panose="020B0604030504040204" pitchFamily="50" charset="-128"/>
                <a:ea typeface="メイリオ" panose="020B0604030504040204" pitchFamily="50" charset="-128"/>
              </a:rPr>
              <a:t>健全な食生活の実践を促す食育の推進</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3">
            <a:extLst>
              <a:ext uri="{FF2B5EF4-FFF2-40B4-BE49-F238E27FC236}">
                <a16:creationId xmlns:a16="http://schemas.microsoft.com/office/drawing/2014/main" id="{35FEB0DA-721C-D2C7-8671-CC65B9A056E5}"/>
              </a:ext>
            </a:extLst>
          </p:cNvPr>
          <p:cNvSpPr/>
          <p:nvPr/>
        </p:nvSpPr>
        <p:spPr>
          <a:xfrm>
            <a:off x="7600" y="65435"/>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07109BA1-1F26-40B8-4A9A-42EC60F6B6E1}"/>
              </a:ext>
            </a:extLst>
          </p:cNvPr>
          <p:cNvSpPr/>
          <p:nvPr/>
        </p:nvSpPr>
        <p:spPr>
          <a:xfrm>
            <a:off x="97200" y="3931097"/>
            <a:ext cx="8948484"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健康寿命の延伸につながる食育の推進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9" name="テキスト ボックス 24">
            <a:extLst>
              <a:ext uri="{FF2B5EF4-FFF2-40B4-BE49-F238E27FC236}">
                <a16:creationId xmlns:a16="http://schemas.microsoft.com/office/drawing/2014/main" id="{A38101AB-FDA0-D0BF-5B7F-3AB62C957F40}"/>
              </a:ext>
            </a:extLst>
          </p:cNvPr>
          <p:cNvSpPr txBox="1">
            <a:spLocks noChangeArrowheads="1"/>
          </p:cNvSpPr>
          <p:nvPr/>
        </p:nvSpPr>
        <p:spPr bwMode="auto">
          <a:xfrm>
            <a:off x="7600" y="4569438"/>
            <a:ext cx="9137328" cy="1974012"/>
          </a:xfrm>
          <a:prstGeom prst="rect">
            <a:avLst/>
          </a:prstGeom>
          <a:noFill/>
          <a:ln>
            <a:noFill/>
          </a:ln>
        </p:spPr>
        <p:txBody>
          <a:bodyPr wrap="square" lIns="288000" tIns="0" rIns="288000" bIns="0" anchor="ctr" anchorCtr="0">
            <a:noAutofit/>
          </a:bodyPr>
          <a:lstStyle/>
          <a:p>
            <a:pPr marL="285750" indent="-285750" algn="just">
              <a:lnSpc>
                <a:spcPts val="1800"/>
              </a:lnSpc>
              <a:buFont typeface="Wingdings" panose="05000000000000000000" pitchFamily="2" charset="2"/>
              <a:buChar char="Ø"/>
            </a:pPr>
            <a:r>
              <a:rPr lang="ja-JP" altLang="en-US" sz="1300">
                <a:latin typeface="メイリオ"/>
                <a:ea typeface="メイリオ"/>
              </a:rPr>
              <a:t>厚生労働省では、「健康日本</a:t>
            </a:r>
            <a:r>
              <a:rPr lang="en-US" altLang="ja-JP" sz="1300">
                <a:latin typeface="メイリオ"/>
                <a:ea typeface="メイリオ"/>
              </a:rPr>
              <a:t>21</a:t>
            </a:r>
            <a:r>
              <a:rPr lang="ja-JP" altLang="en-US" sz="1300">
                <a:latin typeface="メイリオ"/>
                <a:ea typeface="メイリオ"/>
              </a:rPr>
              <a:t>（第二次）」において、健康寿命の延伸等を目指して栄養・食生活等に関する目標を設定。その達成に向けた取組を更に普及・発展させるため、企業・団体・地方公共団体と協力・連携する取組として「スマート・ライフ・プロジェクト」を推進。</a:t>
            </a:r>
            <a:endParaRPr lang="en-US" altLang="ja-JP" sz="1300">
              <a:latin typeface="メイリオ"/>
              <a:ea typeface="メイリオ"/>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a:ea typeface="メイリオ"/>
              </a:rPr>
              <a:t>厚生労働省では、</a:t>
            </a:r>
            <a:r>
              <a:rPr lang="en-US" altLang="ja-JP" sz="1300">
                <a:latin typeface="メイリオ"/>
                <a:ea typeface="メイリオ"/>
              </a:rPr>
              <a:t>2022</a:t>
            </a:r>
            <a:r>
              <a:rPr lang="ja-JP" altLang="en-US" sz="1300">
                <a:latin typeface="メイリオ"/>
                <a:ea typeface="メイリオ"/>
              </a:rPr>
              <a:t>年３月に「健康的で持続可能な食環境づくりのための戦略的イニシアチブ」を立ち上げ、「食塩の過剰摂取」、「若年女性のやせ」、「経済格差に伴う栄養格差」等の栄養課題等の解決に向けた参画事業者の行動目標の設定及び遂行について、事業者の環境・社会・企業統治（</a:t>
            </a:r>
            <a:r>
              <a:rPr lang="en-US" altLang="ja-JP" sz="1300">
                <a:latin typeface="メイリオ"/>
                <a:ea typeface="メイリオ"/>
              </a:rPr>
              <a:t>ESG</a:t>
            </a:r>
            <a:r>
              <a:rPr lang="ja-JP" altLang="en-US" sz="1300">
                <a:latin typeface="メイリオ"/>
                <a:ea typeface="メイリオ"/>
              </a:rPr>
              <a:t>）評価向上の視点も踏まえた支援を行いながら、食環境づくりを推進。</a:t>
            </a:r>
            <a:endParaRPr lang="en-US" altLang="ja-JP" sz="1300">
              <a:latin typeface="メイリオ"/>
              <a:ea typeface="メイリオ"/>
            </a:endParaRPr>
          </a:p>
        </p:txBody>
      </p:sp>
      <p:sp>
        <p:nvSpPr>
          <p:cNvPr id="2" name="スライド番号プレースホルダー 5">
            <a:extLst>
              <a:ext uri="{FF2B5EF4-FFF2-40B4-BE49-F238E27FC236}">
                <a16:creationId xmlns:a16="http://schemas.microsoft.com/office/drawing/2014/main" id="{97ED6721-D0D2-6899-8758-9545B26DC536}"/>
              </a:ext>
            </a:extLst>
          </p:cNvPr>
          <p:cNvSpPr>
            <a:spLocks noGrp="1"/>
          </p:cNvSpPr>
          <p:nvPr>
            <p:ph type="sldNum" sz="quarter" idx="12"/>
          </p:nvPr>
        </p:nvSpPr>
        <p:spPr>
          <a:xfrm>
            <a:off x="8772792" y="6492875"/>
            <a:ext cx="371208" cy="365125"/>
          </a:xfrm>
        </p:spPr>
        <p:txBody>
          <a:bodyPr/>
          <a:lstStyle/>
          <a:p>
            <a:r>
              <a:rPr kumimoji="1" lang="en-US" altLang="ja-JP" dirty="0"/>
              <a:t>17</a:t>
            </a:r>
            <a:endParaRPr kumimoji="1" lang="ja-JP" altLang="en-US" dirty="0"/>
          </a:p>
        </p:txBody>
      </p:sp>
    </p:spTree>
    <p:extLst>
      <p:ext uri="{BB962C8B-B14F-4D97-AF65-F5344CB8AC3E}">
        <p14:creationId xmlns:p14="http://schemas.microsoft.com/office/powerpoint/2010/main" val="860530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19327" y="316871"/>
            <a:ext cx="8948484" cy="389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健康寿命の延伸につながる食育の推進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1" name="角丸四角形 46">
            <a:extLst>
              <a:ext uri="{FF2B5EF4-FFF2-40B4-BE49-F238E27FC236}">
                <a16:creationId xmlns:a16="http://schemas.microsoft.com/office/drawing/2014/main" id="{D878133B-8075-EFF2-A71A-9A57108054A8}"/>
              </a:ext>
            </a:extLst>
          </p:cNvPr>
          <p:cNvSpPr/>
          <p:nvPr/>
        </p:nvSpPr>
        <p:spPr>
          <a:xfrm>
            <a:off x="192946" y="3969124"/>
            <a:ext cx="8766495" cy="267049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0D26F4F8-0BD9-D895-5839-8370966BFD5D}"/>
              </a:ext>
            </a:extLst>
          </p:cNvPr>
          <p:cNvSpPr/>
          <p:nvPr/>
        </p:nvSpPr>
        <p:spPr>
          <a:xfrm>
            <a:off x="335455" y="4045975"/>
            <a:ext cx="572841"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13" name="テキスト ボックス 12">
            <a:extLst>
              <a:ext uri="{FF2B5EF4-FFF2-40B4-BE49-F238E27FC236}">
                <a16:creationId xmlns:a16="http://schemas.microsoft.com/office/drawing/2014/main" id="{344FE433-B6DC-8094-A883-7D982FA49FF9}"/>
              </a:ext>
            </a:extLst>
          </p:cNvPr>
          <p:cNvSpPr txBox="1"/>
          <p:nvPr/>
        </p:nvSpPr>
        <p:spPr>
          <a:xfrm>
            <a:off x="-9077" y="4439017"/>
            <a:ext cx="5208952" cy="2200602"/>
          </a:xfrm>
          <a:prstGeom prst="rect">
            <a:avLst/>
          </a:prstGeom>
          <a:noFill/>
          <a:ln w="3175">
            <a:noFill/>
          </a:ln>
        </p:spPr>
        <p:txBody>
          <a:bodyPr wrap="square" lIns="288000" tIns="0" rIns="288000" bIns="0" rtlCol="0" anchor="t">
            <a:spAutoFit/>
          </a:bodyPr>
          <a:lstStyle/>
          <a:p>
            <a:pPr marL="285750" indent="-285750" algn="just">
              <a:buFont typeface="Wingdings" panose="05000000000000000000" pitchFamily="2" charset="2"/>
              <a:buChar char="Ø"/>
              <a:tabLst>
                <a:tab pos="88900" algn="l"/>
                <a:tab pos="808038" algn="l"/>
              </a:tabLst>
            </a:pPr>
            <a:r>
              <a:rPr lang="ja-JP" altLang="ja-JP" sz="1300" kern="100" dirty="0">
                <a:effectLst/>
                <a:latin typeface="メイリオ"/>
                <a:ea typeface="メイリオ"/>
                <a:cs typeface="Times New Roman"/>
              </a:rPr>
              <a:t>厚生労働省では、</a:t>
            </a:r>
            <a:r>
              <a:rPr lang="en-US" altLang="ja-JP" sz="1300" kern="100" dirty="0">
                <a:effectLst/>
                <a:latin typeface="メイリオ"/>
                <a:ea typeface="メイリオ"/>
                <a:cs typeface="Times New Roman"/>
              </a:rPr>
              <a:t>2013</a:t>
            </a:r>
            <a:r>
              <a:rPr lang="ja-JP" altLang="ja-JP" sz="1300" kern="100" dirty="0">
                <a:effectLst/>
                <a:latin typeface="メイリオ"/>
                <a:ea typeface="メイリオ"/>
                <a:cs typeface="Times New Roman"/>
              </a:rPr>
              <a:t>年４月から</a:t>
            </a:r>
            <a:r>
              <a:rPr lang="ja-JP" altLang="en-US" sz="1300" kern="100" dirty="0">
                <a:effectLst/>
                <a:latin typeface="メイリオ"/>
                <a:ea typeface="メイリオ"/>
                <a:cs typeface="Times New Roman"/>
              </a:rPr>
              <a:t>「</a:t>
            </a:r>
            <a:r>
              <a:rPr lang="ja-JP" altLang="ja-JP" sz="1300" kern="100" dirty="0">
                <a:effectLst/>
                <a:latin typeface="メイリオ"/>
                <a:ea typeface="メイリオ"/>
                <a:cs typeface="Times New Roman"/>
              </a:rPr>
              <a:t>健康日本</a:t>
            </a:r>
            <a:r>
              <a:rPr lang="en-US" altLang="ja-JP" sz="1300" kern="100" dirty="0">
                <a:latin typeface="メイリオ"/>
                <a:ea typeface="メイリオ"/>
                <a:cs typeface="Times New Roman"/>
              </a:rPr>
              <a:t>21</a:t>
            </a:r>
            <a:r>
              <a:rPr lang="ja-JP" altLang="ja-JP" sz="1300" kern="100" dirty="0">
                <a:effectLst/>
                <a:latin typeface="メイリオ"/>
                <a:ea typeface="メイリオ"/>
                <a:cs typeface="Times New Roman"/>
              </a:rPr>
              <a:t>（第二次）」を開始</a:t>
            </a:r>
            <a:r>
              <a:rPr lang="ja-JP" altLang="en-US" sz="1300" kern="100" dirty="0">
                <a:latin typeface="メイリオ"/>
                <a:ea typeface="メイリオ"/>
                <a:cs typeface="Times New Roman"/>
              </a:rPr>
              <a:t>。</a:t>
            </a:r>
            <a:r>
              <a:rPr lang="en-US" altLang="ja-JP" sz="1300" kern="100" dirty="0">
                <a:effectLst/>
                <a:latin typeface="メイリオ"/>
                <a:ea typeface="メイリオ"/>
                <a:cs typeface="Times New Roman"/>
              </a:rPr>
              <a:t>2022</a:t>
            </a:r>
            <a:r>
              <a:rPr lang="ja-JP" altLang="ja-JP" sz="1300" kern="100" dirty="0">
                <a:effectLst/>
                <a:latin typeface="メイリオ"/>
                <a:ea typeface="メイリオ"/>
                <a:cs typeface="Times New Roman"/>
              </a:rPr>
              <a:t>年</a:t>
            </a:r>
            <a:r>
              <a:rPr lang="en-US" altLang="ja-JP" sz="1300" kern="100" dirty="0">
                <a:effectLst/>
                <a:latin typeface="メイリオ"/>
                <a:ea typeface="メイリオ"/>
                <a:cs typeface="Times New Roman"/>
              </a:rPr>
              <a:t>10</a:t>
            </a:r>
            <a:r>
              <a:rPr lang="ja-JP" altLang="ja-JP" sz="1300" kern="100" dirty="0">
                <a:effectLst/>
                <a:latin typeface="メイリオ"/>
                <a:ea typeface="メイリオ"/>
                <a:cs typeface="Times New Roman"/>
              </a:rPr>
              <a:t>月に最終評価報告書を取りまとめ。</a:t>
            </a:r>
            <a:endParaRPr lang="en-US" altLang="ja-JP" sz="1300" kern="100" dirty="0">
              <a:effectLst/>
              <a:latin typeface="メイリオ"/>
              <a:ea typeface="メイリオ"/>
              <a:cs typeface="Times New Roman"/>
            </a:endParaRPr>
          </a:p>
          <a:p>
            <a:pPr algn="just">
              <a:tabLst>
                <a:tab pos="88900" algn="l"/>
                <a:tab pos="808038" algn="l"/>
              </a:tabLst>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buFont typeface="Wingdings" panose="05000000000000000000" pitchFamily="2" charset="2"/>
              <a:buChar char="Ø"/>
              <a:tabLst>
                <a:tab pos="88900" algn="l"/>
                <a:tab pos="808038" algn="l"/>
              </a:tabLst>
            </a:pPr>
            <a:r>
              <a:rPr lang="ja-JP" altLang="en-US" sz="1300" kern="100" dirty="0">
                <a:effectLst/>
                <a:latin typeface="メイリオ"/>
                <a:ea typeface="メイリオ"/>
                <a:cs typeface="Times New Roman"/>
              </a:rPr>
              <a:t>最終評価では、栄養・食生活に関する目標等、全</a:t>
            </a:r>
            <a:r>
              <a:rPr lang="en-US" altLang="ja-JP" sz="1300" kern="100" dirty="0">
                <a:effectLst/>
                <a:latin typeface="メイリオ"/>
                <a:ea typeface="メイリオ"/>
                <a:cs typeface="Times New Roman"/>
              </a:rPr>
              <a:t>53</a:t>
            </a:r>
            <a:r>
              <a:rPr lang="ja-JP" altLang="en-US" sz="1300" kern="100" dirty="0">
                <a:effectLst/>
                <a:latin typeface="メイリオ"/>
                <a:ea typeface="メイリオ"/>
                <a:cs typeface="Times New Roman"/>
              </a:rPr>
              <a:t>項目の目標の達成状況</a:t>
            </a:r>
            <a:r>
              <a:rPr lang="ja-JP" altLang="en-US" sz="1300" kern="100" dirty="0">
                <a:latin typeface="メイリオ"/>
                <a:ea typeface="メイリオ"/>
                <a:cs typeface="Times New Roman"/>
              </a:rPr>
              <a:t>について、評価・分析を実施。</a:t>
            </a:r>
            <a:endParaRPr lang="en-US" altLang="ja-JP" sz="1300" kern="100" dirty="0">
              <a:latin typeface="メイリオ"/>
              <a:ea typeface="メイリオ"/>
              <a:cs typeface="Times New Roman"/>
            </a:endParaRPr>
          </a:p>
          <a:p>
            <a:pPr marL="285750" indent="-285750" algn="just">
              <a:buFont typeface="Wingdings" panose="05000000000000000000" pitchFamily="2" charset="2"/>
              <a:buChar char="Ø"/>
              <a:tabLst>
                <a:tab pos="88900" algn="l"/>
                <a:tab pos="808038" algn="l"/>
              </a:tabLst>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buFont typeface="Wingdings" panose="05000000000000000000" pitchFamily="2" charset="2"/>
              <a:buChar char="Ø"/>
              <a:tabLst>
                <a:tab pos="88900" algn="l"/>
                <a:tab pos="808038" algn="l"/>
              </a:tabLst>
            </a:pPr>
            <a:r>
              <a:rPr lang="ja-JP" altLang="en-US" sz="1300" dirty="0">
                <a:latin typeface="メイリオ"/>
                <a:ea typeface="メイリオ"/>
                <a:cs typeface="Times New Roman"/>
              </a:rPr>
              <a:t>全体のうち過半数の目標項目では、策定時のベースライン値と比較して改善が見られ、そのうち、栄養・食生活に関する５つの目標項目については、３項目で改善が見られた。</a:t>
            </a:r>
            <a:endParaRPr lang="en-US" altLang="ja-JP" sz="1300" dirty="0">
              <a:latin typeface="メイリオ"/>
              <a:ea typeface="メイリオ"/>
              <a:cs typeface="Times New Roman"/>
            </a:endParaRPr>
          </a:p>
          <a:p>
            <a:pPr algn="just">
              <a:tabLst>
                <a:tab pos="88900" algn="l"/>
                <a:tab pos="808038" algn="l"/>
              </a:tabLst>
            </a:pPr>
            <a:endParaRPr lang="en-US" altLang="ja-JP" sz="1300" strike="sngStrike" kern="100" dirty="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D25995D4-CC88-23AB-6F4F-9B040A1BEA30}"/>
              </a:ext>
            </a:extLst>
          </p:cNvPr>
          <p:cNvSpPr txBox="1"/>
          <p:nvPr/>
        </p:nvSpPr>
        <p:spPr>
          <a:xfrm>
            <a:off x="811264" y="3995568"/>
            <a:ext cx="5565740" cy="323165"/>
          </a:xfrm>
          <a:prstGeom prst="rect">
            <a:avLst/>
          </a:prstGeom>
          <a:noFill/>
        </p:spPr>
        <p:txBody>
          <a:bodyPr wrap="square">
            <a:spAutoFit/>
          </a:bodyPr>
          <a:lstStyle/>
          <a:p>
            <a:pPr eaLnBrk="0" fontAlgn="base" hangingPunct="0">
              <a:spcBef>
                <a:spcPct val="0"/>
              </a:spcBef>
              <a:spcAft>
                <a:spcPct val="0"/>
              </a:spcAft>
            </a:pPr>
            <a:r>
              <a:rPr lang="ja-JP"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「健康日本</a:t>
            </a:r>
            <a:r>
              <a:rPr lang="en-US"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21</a:t>
            </a:r>
            <a:r>
              <a:rPr lang="ja-JP"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（第二次）」の最終評価について</a:t>
            </a:r>
            <a:endParaRPr kumimoji="0" lang="ja-JP" altLang="en-US" sz="1500" dirty="0">
              <a:latin typeface="HG丸ｺﾞｼｯｸM-PRO" panose="020F0600000000000000" pitchFamily="50" charset="-128"/>
              <a:ea typeface="HG丸ｺﾞｼｯｸM-PRO" panose="020F0600000000000000" pitchFamily="50" charset="-128"/>
            </a:endParaRPr>
          </a:p>
        </p:txBody>
      </p:sp>
      <p:grpSp>
        <p:nvGrpSpPr>
          <p:cNvPr id="15" name="グループ化 14">
            <a:extLst>
              <a:ext uri="{FF2B5EF4-FFF2-40B4-BE49-F238E27FC236}">
                <a16:creationId xmlns:a16="http://schemas.microsoft.com/office/drawing/2014/main" id="{DDA86E1D-5323-A1E4-58BA-9CAF68397A46}"/>
              </a:ext>
            </a:extLst>
          </p:cNvPr>
          <p:cNvGrpSpPr/>
          <p:nvPr/>
        </p:nvGrpSpPr>
        <p:grpSpPr>
          <a:xfrm>
            <a:off x="6432781" y="1910257"/>
            <a:ext cx="2729371" cy="1717218"/>
            <a:chOff x="1073237" y="602333"/>
            <a:chExt cx="3334584" cy="2292693"/>
          </a:xfrm>
        </p:grpSpPr>
        <p:pic>
          <p:nvPicPr>
            <p:cNvPr id="18" name="図 17">
              <a:extLst>
                <a:ext uri="{FF2B5EF4-FFF2-40B4-BE49-F238E27FC236}">
                  <a16:creationId xmlns:a16="http://schemas.microsoft.com/office/drawing/2014/main" id="{C7835739-1217-9F16-8624-258D2CEF7DF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29851" y="602333"/>
              <a:ext cx="1559843" cy="1559843"/>
            </a:xfrm>
            <a:prstGeom prst="rect">
              <a:avLst/>
            </a:prstGeom>
            <a:noFill/>
            <a:ln>
              <a:noFill/>
            </a:ln>
          </p:spPr>
        </p:pic>
        <p:sp>
          <p:nvSpPr>
            <p:cNvPr id="19" name="テキスト ボックス 37">
              <a:extLst>
                <a:ext uri="{FF2B5EF4-FFF2-40B4-BE49-F238E27FC236}">
                  <a16:creationId xmlns:a16="http://schemas.microsoft.com/office/drawing/2014/main" id="{F75CAF5B-525E-6757-17D4-D9173C3E8802}"/>
                </a:ext>
              </a:extLst>
            </p:cNvPr>
            <p:cNvSpPr txBox="1"/>
            <p:nvPr/>
          </p:nvSpPr>
          <p:spPr>
            <a:xfrm>
              <a:off x="1073237" y="2240921"/>
              <a:ext cx="3334584" cy="654105"/>
            </a:xfrm>
            <a:prstGeom prst="rect">
              <a:avLst/>
            </a:prstGeom>
            <a:noFill/>
            <a:ln w="6350">
              <a:noFill/>
            </a:ln>
          </p:spPr>
          <p:txBody>
            <a:bodyPr rot="0" spcFirstLastPara="0" vert="horz" wrap="square" lIns="288000" tIns="0" rIns="288000" bIns="0" numCol="1" spcCol="0" rtlCol="0" fromWordArt="0" anchor="t" anchorCtr="0" forceAA="0" compatLnSpc="1">
              <a:prstTxWarp prst="textNoShape">
                <a:avLst/>
              </a:prstTxWarp>
              <a:noAutofit/>
            </a:bodyPr>
            <a:lstStyle/>
            <a:p>
              <a:pPr algn="ctr">
                <a:lnSpc>
                  <a:spcPts val="1200"/>
                </a:lnSpc>
              </a:pPr>
              <a:r>
                <a:rPr lang="ja-JP" sz="1000" kern="100">
                  <a:effectLst/>
                  <a:latin typeface="メイリオ" panose="020B0604030504040204" pitchFamily="50" charset="-128"/>
                  <a:ea typeface="メイリオ" panose="020B0604030504040204" pitchFamily="50" charset="-128"/>
                  <a:cs typeface="Arial" panose="020B0604020202020204" pitchFamily="34" charset="0"/>
                </a:rPr>
                <a:t>「</a:t>
              </a:r>
              <a:r>
                <a:rPr lang="en-US" sz="1000" kern="100">
                  <a:effectLst/>
                  <a:latin typeface="メイリオ" panose="020B0604030504040204" pitchFamily="50" charset="-128"/>
                  <a:ea typeface="メイリオ" panose="020B0604030504040204" pitchFamily="50" charset="-128"/>
                  <a:cs typeface="Arial" panose="020B0604020202020204" pitchFamily="34" charset="0"/>
                </a:rPr>
                <a:t>1</a:t>
              </a:r>
              <a:r>
                <a:rPr lang="ja-JP" sz="1000" kern="100">
                  <a:effectLst/>
                  <a:latin typeface="メイリオ" panose="020B0604030504040204" pitchFamily="50" charset="-128"/>
                  <a:ea typeface="メイリオ" panose="020B0604030504040204" pitchFamily="50" charset="-128"/>
                  <a:cs typeface="Arial" panose="020B0604020202020204" pitchFamily="34" charset="0"/>
                </a:rPr>
                <a:t>日</a:t>
              </a:r>
              <a:r>
                <a:rPr lang="en-US" sz="1000" kern="100">
                  <a:effectLst/>
                  <a:latin typeface="メイリオ" panose="020B0604030504040204" pitchFamily="50" charset="-128"/>
                  <a:ea typeface="メイリオ" panose="020B0604030504040204" pitchFamily="50" charset="-128"/>
                  <a:cs typeface="Arial" panose="020B0604020202020204" pitchFamily="34" charset="0"/>
                </a:rPr>
                <a:t>350g</a:t>
              </a:r>
              <a:r>
                <a:rPr lang="ja-JP" sz="1000" kern="100">
                  <a:effectLst/>
                  <a:latin typeface="メイリオ" panose="020B0604030504040204" pitchFamily="50" charset="-128"/>
                  <a:ea typeface="メイリオ" panose="020B0604030504040204" pitchFamily="50" charset="-128"/>
                  <a:cs typeface="Arial" panose="020B0604020202020204" pitchFamily="34" charset="0"/>
                </a:rPr>
                <a:t>」と目安を表した</a:t>
              </a:r>
              <a:endParaRPr lang="en-US" altLang="ja-JP" sz="1000" kern="10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a:effectLst/>
                  <a:latin typeface="メイリオ" panose="020B0604030504040204" pitchFamily="50" charset="-128"/>
                  <a:ea typeface="メイリオ" panose="020B0604030504040204" pitchFamily="50" charset="-128"/>
                  <a:cs typeface="Arial" panose="020B0604020202020204" pitchFamily="34" charset="0"/>
                </a:rPr>
                <a:t>「野菜を食べようプロジェクト」</a:t>
              </a:r>
              <a:endParaRPr lang="en-US" altLang="ja-JP" sz="1000" kern="10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a:effectLst/>
                  <a:latin typeface="メイリオ" panose="020B0604030504040204" pitchFamily="50" charset="-128"/>
                  <a:ea typeface="メイリオ" panose="020B0604030504040204" pitchFamily="50" charset="-128"/>
                  <a:cs typeface="Arial" panose="020B0604020202020204" pitchFamily="34" charset="0"/>
                </a:rPr>
                <a:t>ロゴマーク</a:t>
              </a:r>
              <a:endParaRPr lang="ja-JP" sz="1200" kern="100">
                <a:effectLst/>
                <a:latin typeface="メイリオ" panose="020B0604030504040204" pitchFamily="50" charset="-128"/>
                <a:ea typeface="メイリオ" panose="020B0604030504040204" pitchFamily="50" charset="-128"/>
                <a:cs typeface="Arial" panose="020B0604020202020204" pitchFamily="34" charset="0"/>
              </a:endParaRPr>
            </a:p>
          </p:txBody>
        </p:sp>
      </p:grpSp>
      <p:sp>
        <p:nvSpPr>
          <p:cNvPr id="21" name="テキスト ボックス 24">
            <a:extLst>
              <a:ext uri="{FF2B5EF4-FFF2-40B4-BE49-F238E27FC236}">
                <a16:creationId xmlns:a16="http://schemas.microsoft.com/office/drawing/2014/main" id="{1A3A4412-AE82-778C-C218-9240EA679C46}"/>
              </a:ext>
            </a:extLst>
          </p:cNvPr>
          <p:cNvSpPr txBox="1">
            <a:spLocks noChangeArrowheads="1"/>
          </p:cNvSpPr>
          <p:nvPr/>
        </p:nvSpPr>
        <p:spPr bwMode="auto">
          <a:xfrm>
            <a:off x="-9077" y="664862"/>
            <a:ext cx="9135000" cy="1322248"/>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第４次食育推進基本計画では、</a:t>
            </a:r>
            <a:r>
              <a:rPr lang="en-US" altLang="ja-JP" sz="1300">
                <a:latin typeface="メイリオ"/>
                <a:ea typeface="メイリオ"/>
              </a:rPr>
              <a:t>2025</a:t>
            </a:r>
            <a:r>
              <a:rPr lang="ja-JP" altLang="en-US" sz="1300">
                <a:latin typeface="メイリオ"/>
                <a:ea typeface="メイリオ"/>
              </a:rPr>
              <a:t>年度までに、１日当たりの野菜摂取量の平均値を</a:t>
            </a:r>
            <a:r>
              <a:rPr lang="en-US" altLang="ja-JP" sz="1300">
                <a:latin typeface="メイリオ"/>
                <a:ea typeface="メイリオ"/>
              </a:rPr>
              <a:t>350g</a:t>
            </a:r>
            <a:r>
              <a:rPr lang="ja-JP" altLang="en-US" sz="1300">
                <a:latin typeface="メイリオ"/>
                <a:ea typeface="メイリオ"/>
              </a:rPr>
              <a:t>以上、果物摂取量</a:t>
            </a:r>
            <a:r>
              <a:rPr lang="en-US" altLang="ja-JP" sz="1300">
                <a:latin typeface="メイリオ"/>
                <a:ea typeface="メイリオ"/>
              </a:rPr>
              <a:t>100g</a:t>
            </a:r>
            <a:r>
              <a:rPr lang="ja-JP" altLang="en-US" sz="1300">
                <a:latin typeface="メイリオ"/>
                <a:ea typeface="メイリオ"/>
              </a:rPr>
              <a:t>未満の人の割合を</a:t>
            </a:r>
            <a:r>
              <a:rPr lang="en-US" altLang="ja-JP" sz="1300">
                <a:latin typeface="メイリオ"/>
                <a:ea typeface="メイリオ"/>
              </a:rPr>
              <a:t>30</a:t>
            </a:r>
            <a:r>
              <a:rPr lang="ja-JP" altLang="en-US" sz="1300">
                <a:latin typeface="メイリオ"/>
                <a:ea typeface="メイリオ"/>
              </a:rPr>
              <a:t>％以下とすることを新たに目標として設定。</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農林水産省では、</a:t>
            </a:r>
            <a:r>
              <a:rPr lang="ja-JP" altLang="en-US" sz="1300" kern="0">
                <a:effectLst/>
                <a:latin typeface="メイリオ"/>
                <a:ea typeface="メイリオ"/>
                <a:cs typeface="Times New Roman"/>
              </a:rPr>
              <a:t>企業・団体等の「野菜サポーター」と連携して「野菜を食べようプロジェクト」を実践するとともにに、生産者団体と協力して「毎日くだもの</a:t>
            </a:r>
            <a:r>
              <a:rPr lang="en-US" altLang="ja-JP" sz="1300" kern="0">
                <a:effectLst/>
                <a:latin typeface="メイリオ"/>
                <a:ea typeface="メイリオ"/>
                <a:cs typeface="Times New Roman"/>
              </a:rPr>
              <a:t>200</a:t>
            </a:r>
            <a:r>
              <a:rPr lang="ja-JP" altLang="en-US" sz="1300" kern="0">
                <a:effectLst/>
                <a:latin typeface="メイリオ"/>
                <a:ea typeface="メイリオ"/>
                <a:cs typeface="Times New Roman"/>
              </a:rPr>
              <a:t>グラム運動」を実施するなど、野菜や果実の摂取量増加に向けた普及啓発を</a:t>
            </a:r>
            <a:r>
              <a:rPr lang="ja-JP" altLang="en-US" sz="1300" kern="0">
                <a:latin typeface="メイリオ"/>
                <a:ea typeface="メイリオ"/>
                <a:cs typeface="Times New Roman"/>
              </a:rPr>
              <a:t>推進。</a:t>
            </a:r>
            <a:endParaRPr lang="en-US" altLang="ja-JP" sz="1300">
              <a:latin typeface="メイリオ"/>
              <a:ea typeface="メイリオ"/>
              <a:cs typeface="Times New Roman"/>
            </a:endParaRPr>
          </a:p>
        </p:txBody>
      </p:sp>
      <p:sp>
        <p:nvSpPr>
          <p:cNvPr id="25" name="テキスト ボックス 53">
            <a:extLst>
              <a:ext uri="{FF2B5EF4-FFF2-40B4-BE49-F238E27FC236}">
                <a16:creationId xmlns:a16="http://schemas.microsoft.com/office/drawing/2014/main" id="{77ADC015-9910-06E8-F17D-D11852D68B36}"/>
              </a:ext>
            </a:extLst>
          </p:cNvPr>
          <p:cNvSpPr txBox="1"/>
          <p:nvPr/>
        </p:nvSpPr>
        <p:spPr>
          <a:xfrm>
            <a:off x="3493084" y="3631412"/>
            <a:ext cx="3113841" cy="214481"/>
          </a:xfrm>
          <a:prstGeom prst="rect">
            <a:avLst/>
          </a:prstGeom>
          <a:noFill/>
          <a:ln w="6350">
            <a:noFill/>
          </a:ln>
          <a:effectLst/>
        </p:spPr>
        <p:txBody>
          <a:bodyPr rot="0" spcFirstLastPara="0" vert="horz" wrap="square" lIns="288000" tIns="0" rIns="288000" bIns="0" numCol="1" spcCol="0" rtlCol="0" fromWordArt="0" anchor="t" anchorCtr="0" forceAA="0" compatLnSpc="1">
            <a:prstTxWarp prst="textNoShape">
              <a:avLst/>
            </a:prstTxWarp>
            <a:noAutofit/>
          </a:bodyPr>
          <a:lstStyle/>
          <a:p>
            <a:pPr algn="just"/>
            <a:r>
              <a:rPr lang="ja-JP" altLang="en-US" sz="600" kern="100">
                <a:effectLst/>
                <a:latin typeface="メイリオ" panose="020B0604030504040204" pitchFamily="50" charset="-128"/>
                <a:ea typeface="メイリオ" panose="020B0604030504040204" pitchFamily="50" charset="-128"/>
                <a:cs typeface="Arial" panose="020B0604020202020204" pitchFamily="34" charset="0"/>
              </a:rPr>
              <a:t>資料：厚生労働省「令和元年国民健康・栄養調査」</a:t>
            </a:r>
            <a:endParaRPr lang="en-US" altLang="ja-JP" sz="600" kern="100">
              <a:effectLst/>
              <a:latin typeface="メイリオ" panose="020B0604030504040204" pitchFamily="50" charset="-128"/>
              <a:ea typeface="メイリオ" panose="020B0604030504040204" pitchFamily="50" charset="-128"/>
              <a:cs typeface="Arial" panose="020B0604020202020204" pitchFamily="34" charset="0"/>
            </a:endParaRPr>
          </a:p>
          <a:p>
            <a:pPr algn="just"/>
            <a:r>
              <a:rPr lang="ja-JP" altLang="en-US" sz="600" kern="100">
                <a:effectLst/>
                <a:latin typeface="メイリオ" panose="020B0604030504040204" pitchFamily="50" charset="-128"/>
                <a:ea typeface="メイリオ" panose="020B0604030504040204" pitchFamily="50" charset="-128"/>
                <a:cs typeface="Arial" panose="020B0604020202020204" pitchFamily="34" charset="0"/>
              </a:rPr>
              <a:t>注：果実類とは、生果、ジャム、果汁・果汁飲料</a:t>
            </a:r>
            <a:endParaRPr lang="ja-JP" sz="600" kern="100">
              <a:effectLst/>
              <a:latin typeface="メイリオ" panose="020B0604030504040204" pitchFamily="50" charset="-128"/>
              <a:ea typeface="メイリオ" panose="020B0604030504040204" pitchFamily="50" charset="-128"/>
              <a:cs typeface="Arial" panose="020B0604020202020204" pitchFamily="34" charset="0"/>
            </a:endParaRPr>
          </a:p>
          <a:p>
            <a:pPr algn="just"/>
            <a:r>
              <a:rPr lang="en-US" sz="800" kern="100">
                <a:effectLst/>
                <a:latin typeface="ＭＳ ゴシック" panose="020B0609070205080204" pitchFamily="49" charset="-128"/>
                <a:ea typeface="ＭＳ 明朝" panose="02020609040205080304" pitchFamily="17" charset="-128"/>
                <a:cs typeface="Arial" panose="020B0604020202020204" pitchFamily="34" charset="0"/>
              </a:rPr>
              <a:t> </a:t>
            </a:r>
            <a:endParaRPr lang="ja-JP" sz="800" kern="100">
              <a:effectLst/>
              <a:latin typeface="Century" panose="02040604050505020304" pitchFamily="18" charset="0"/>
              <a:ea typeface="ＭＳ 明朝" panose="02020609040205080304" pitchFamily="17" charset="-128"/>
              <a:cs typeface="Arial" panose="020B0604020202020204" pitchFamily="34" charset="0"/>
            </a:endParaRPr>
          </a:p>
        </p:txBody>
      </p:sp>
      <p:sp>
        <p:nvSpPr>
          <p:cNvPr id="26" name="テキスト ボックス 53">
            <a:extLst>
              <a:ext uri="{FF2B5EF4-FFF2-40B4-BE49-F238E27FC236}">
                <a16:creationId xmlns:a16="http://schemas.microsoft.com/office/drawing/2014/main" id="{E6AA35F2-B070-1A85-EB62-899E7C9CF57A}"/>
              </a:ext>
            </a:extLst>
          </p:cNvPr>
          <p:cNvSpPr txBox="1"/>
          <p:nvPr/>
        </p:nvSpPr>
        <p:spPr>
          <a:xfrm>
            <a:off x="208030" y="3600565"/>
            <a:ext cx="3733329" cy="320113"/>
          </a:xfrm>
          <a:prstGeom prst="rect">
            <a:avLst/>
          </a:prstGeom>
          <a:noFill/>
          <a:ln w="6350">
            <a:noFill/>
          </a:ln>
          <a:effectLst/>
        </p:spPr>
        <p:txBody>
          <a:bodyPr rot="0" spcFirstLastPara="0" vert="horz" wrap="square" lIns="288000" tIns="0" rIns="288000" bIns="0" numCol="1" spcCol="0" rtlCol="0" fromWordArt="0" anchor="t" anchorCtr="0" forceAA="0" compatLnSpc="1">
            <a:prstTxWarp prst="textNoShape">
              <a:avLst/>
            </a:prstTxWarp>
            <a:noAutofit/>
          </a:bodyPr>
          <a:lstStyle/>
          <a:p>
            <a:pPr algn="just"/>
            <a:r>
              <a:rPr lang="ja-JP" altLang="en-US" sz="600" kern="100">
                <a:effectLst/>
                <a:latin typeface="メイリオ" panose="020B0604030504040204" pitchFamily="50" charset="-128"/>
                <a:ea typeface="メイリオ" panose="020B0604030504040204" pitchFamily="50" charset="-128"/>
                <a:cs typeface="Arial" panose="020B0604020202020204" pitchFamily="34" charset="0"/>
              </a:rPr>
              <a:t>資料：厚生労働省「令和元年国民健康・栄養調査」</a:t>
            </a:r>
            <a:endParaRPr lang="en-US" altLang="ja-JP" sz="600" kern="100">
              <a:effectLst/>
              <a:latin typeface="メイリオ" panose="020B0604030504040204" pitchFamily="50" charset="-128"/>
              <a:ea typeface="メイリオ" panose="020B0604030504040204" pitchFamily="50" charset="-128"/>
              <a:cs typeface="Arial" panose="020B0604020202020204" pitchFamily="34" charset="0"/>
            </a:endParaRPr>
          </a:p>
          <a:p>
            <a:pPr algn="just"/>
            <a:r>
              <a:rPr lang="ja-JP" altLang="en-US" sz="600" kern="100">
                <a:effectLst/>
                <a:latin typeface="メイリオ" panose="020B0604030504040204" pitchFamily="50" charset="-128"/>
                <a:ea typeface="メイリオ" panose="020B0604030504040204" pitchFamily="50" charset="-128"/>
                <a:cs typeface="Arial" panose="020B0604020202020204" pitchFamily="34" charset="0"/>
              </a:rPr>
              <a:t>注：野菜類とは、緑黄色野菜、その他の野菜、野菜ジュース、漬け物</a:t>
            </a:r>
            <a:endParaRPr lang="ja-JP" sz="600" kern="100">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10" name="テキスト ボックス 54">
            <a:extLst>
              <a:ext uri="{FF2B5EF4-FFF2-40B4-BE49-F238E27FC236}">
                <a16:creationId xmlns:a16="http://schemas.microsoft.com/office/drawing/2014/main" id="{9146A8FB-D105-83CD-5B67-5948A42160AD}"/>
              </a:ext>
            </a:extLst>
          </p:cNvPr>
          <p:cNvSpPr txBox="1"/>
          <p:nvPr/>
        </p:nvSpPr>
        <p:spPr>
          <a:xfrm>
            <a:off x="5835214" y="4138508"/>
            <a:ext cx="2515551" cy="253916"/>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00">
                <a:solidFill>
                  <a:srgbClr val="000000"/>
                </a:solidFill>
                <a:latin typeface="メイリオ"/>
                <a:ea typeface="メイリオ"/>
              </a:rPr>
              <a:t>栄養・食生活に関する目標の達成状況</a:t>
            </a:r>
            <a:endParaRPr lang="en-US" altLang="ja-JP" sz="1000">
              <a:solidFill>
                <a:srgbClr val="000000"/>
              </a:solidFill>
              <a:latin typeface="メイリオ"/>
              <a:ea typeface="メイリオ"/>
            </a:endParaRPr>
          </a:p>
        </p:txBody>
      </p:sp>
      <p:pic>
        <p:nvPicPr>
          <p:cNvPr id="14" name="図 13">
            <a:extLst>
              <a:ext uri="{FF2B5EF4-FFF2-40B4-BE49-F238E27FC236}">
                <a16:creationId xmlns:a16="http://schemas.microsoft.com/office/drawing/2014/main" id="{B455EEB8-B956-55C9-9424-75EAAA3A1BA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229847" y="4479754"/>
            <a:ext cx="3675487" cy="1713384"/>
          </a:xfrm>
          <a:prstGeom prst="rect">
            <a:avLst/>
          </a:prstGeom>
          <a:ln>
            <a:noFill/>
          </a:ln>
        </p:spPr>
      </p:pic>
      <p:sp>
        <p:nvSpPr>
          <p:cNvPr id="9" name="テキスト ボックス 53">
            <a:extLst>
              <a:ext uri="{FF2B5EF4-FFF2-40B4-BE49-F238E27FC236}">
                <a16:creationId xmlns:a16="http://schemas.microsoft.com/office/drawing/2014/main" id="{DF4EDE95-A634-7541-539C-624AB971401B}"/>
              </a:ext>
            </a:extLst>
          </p:cNvPr>
          <p:cNvSpPr txBox="1"/>
          <p:nvPr/>
        </p:nvSpPr>
        <p:spPr>
          <a:xfrm>
            <a:off x="395007" y="1891503"/>
            <a:ext cx="3206100" cy="155097"/>
          </a:xfrm>
          <a:prstGeom prst="rect">
            <a:avLst/>
          </a:prstGeom>
          <a:noFill/>
          <a:ln w="6350">
            <a:noFill/>
          </a:ln>
          <a:effectLst/>
        </p:spPr>
        <p:txBody>
          <a:bodyPr rot="0" spcFirstLastPara="0" vert="horz" wrap="square" lIns="288000" tIns="0" rIns="288000" bIns="0" numCol="1" spcCol="0" rtlCol="0" fromWordArt="0" anchor="t" anchorCtr="0" forceAA="0" compatLnSpc="1">
            <a:prstTxWarp prst="textNoShape">
              <a:avLst/>
            </a:prstTxWarp>
            <a:noAutofit/>
          </a:bodyPr>
          <a:lstStyle/>
          <a:p>
            <a:pPr algn="just"/>
            <a:r>
              <a:rPr lang="ja-JP" altLang="en-US" sz="800" b="1" kern="100">
                <a:effectLst/>
                <a:latin typeface="メイリオ" panose="020B0604030504040204" pitchFamily="50" charset="-128"/>
                <a:ea typeface="メイリオ" panose="020B0604030504040204" pitchFamily="50" charset="-128"/>
                <a:cs typeface="Arial" panose="020B0604020202020204" pitchFamily="34" charset="0"/>
              </a:rPr>
              <a:t>野菜</a:t>
            </a:r>
            <a:r>
              <a:rPr lang="ja-JP" sz="800" b="1" kern="100">
                <a:effectLst/>
                <a:latin typeface="メイリオ" panose="020B0604030504040204" pitchFamily="50" charset="-128"/>
                <a:ea typeface="メイリオ" panose="020B0604030504040204" pitchFamily="50" charset="-128"/>
                <a:cs typeface="Arial" panose="020B0604020202020204" pitchFamily="34" charset="0"/>
              </a:rPr>
              <a:t>類摂取量の平均値（性・年齢階級別、</a:t>
            </a:r>
            <a:r>
              <a:rPr lang="en-US" sz="800" b="1" kern="100">
                <a:effectLst/>
                <a:latin typeface="メイリオ" panose="020B0604030504040204" pitchFamily="50" charset="-128"/>
                <a:ea typeface="メイリオ" panose="020B0604030504040204" pitchFamily="50" charset="-128"/>
                <a:cs typeface="Arial" panose="020B0604020202020204" pitchFamily="34" charset="0"/>
              </a:rPr>
              <a:t>20</a:t>
            </a:r>
            <a:r>
              <a:rPr lang="ja-JP" sz="800" b="1" kern="100">
                <a:effectLst/>
                <a:latin typeface="メイリオ" panose="020B0604030504040204" pitchFamily="50" charset="-128"/>
                <a:ea typeface="メイリオ" panose="020B0604030504040204" pitchFamily="50" charset="-128"/>
                <a:cs typeface="Arial" panose="020B0604020202020204" pitchFamily="34" charset="0"/>
              </a:rPr>
              <a:t>歳以上）</a:t>
            </a:r>
          </a:p>
        </p:txBody>
      </p:sp>
      <p:sp>
        <p:nvSpPr>
          <p:cNvPr id="17" name="テキスト ボックス 53">
            <a:extLst>
              <a:ext uri="{FF2B5EF4-FFF2-40B4-BE49-F238E27FC236}">
                <a16:creationId xmlns:a16="http://schemas.microsoft.com/office/drawing/2014/main" id="{51300E69-A43D-7E54-16D3-DC4F2D9C8E16}"/>
              </a:ext>
            </a:extLst>
          </p:cNvPr>
          <p:cNvSpPr txBox="1"/>
          <p:nvPr/>
        </p:nvSpPr>
        <p:spPr>
          <a:xfrm>
            <a:off x="3687843" y="1897944"/>
            <a:ext cx="3105051" cy="198302"/>
          </a:xfrm>
          <a:prstGeom prst="rect">
            <a:avLst/>
          </a:prstGeom>
          <a:noFill/>
          <a:ln w="6350">
            <a:noFill/>
          </a:ln>
          <a:effectLst/>
        </p:spPr>
        <p:txBody>
          <a:bodyPr rot="0" spcFirstLastPara="0" vert="horz" wrap="square" lIns="288000" tIns="0" rIns="288000" bIns="0" numCol="1" spcCol="0" rtlCol="0" fromWordArt="0" anchor="t" anchorCtr="0" forceAA="0" compatLnSpc="1">
            <a:prstTxWarp prst="textNoShape">
              <a:avLst/>
            </a:prstTxWarp>
            <a:noAutofit/>
          </a:bodyPr>
          <a:lstStyle/>
          <a:p>
            <a:pPr algn="just"/>
            <a:r>
              <a:rPr lang="ja-JP" sz="800" b="1" kern="100">
                <a:effectLst/>
                <a:latin typeface="メイリオ" panose="020B0604030504040204" pitchFamily="50" charset="-128"/>
                <a:ea typeface="メイリオ" panose="020B0604030504040204" pitchFamily="50" charset="-128"/>
                <a:cs typeface="Arial" panose="020B0604020202020204" pitchFamily="34" charset="0"/>
              </a:rPr>
              <a:t>果実類摂取量の平均値（性・年齢階級別、</a:t>
            </a:r>
            <a:r>
              <a:rPr lang="en-US" sz="800" b="1" kern="100">
                <a:effectLst/>
                <a:latin typeface="メイリオ" panose="020B0604030504040204" pitchFamily="50" charset="-128"/>
                <a:ea typeface="メイリオ" panose="020B0604030504040204" pitchFamily="50" charset="-128"/>
                <a:cs typeface="Arial" panose="020B0604020202020204" pitchFamily="34" charset="0"/>
              </a:rPr>
              <a:t>20</a:t>
            </a:r>
            <a:r>
              <a:rPr lang="ja-JP" sz="800" b="1" kern="100">
                <a:effectLst/>
                <a:latin typeface="メイリオ" panose="020B0604030504040204" pitchFamily="50" charset="-128"/>
                <a:ea typeface="メイリオ" panose="020B0604030504040204" pitchFamily="50" charset="-128"/>
                <a:cs typeface="Arial" panose="020B0604020202020204" pitchFamily="34" charset="0"/>
              </a:rPr>
              <a:t>歳以上）</a:t>
            </a:r>
            <a:r>
              <a:rPr lang="en-US" sz="800" b="1" kern="100">
                <a:effectLst/>
                <a:latin typeface="メイリオ" panose="020B0604030504040204" pitchFamily="50" charset="-128"/>
                <a:ea typeface="メイリオ" panose="020B0604030504040204" pitchFamily="50" charset="-128"/>
                <a:cs typeface="Arial" panose="020B0604020202020204" pitchFamily="34" charset="0"/>
              </a:rPr>
              <a:t> </a:t>
            </a:r>
            <a:endParaRPr lang="ja-JP" sz="800" b="1" kern="100">
              <a:effectLst/>
              <a:latin typeface="メイリオ" panose="020B0604030504040204" pitchFamily="50" charset="-128"/>
              <a:ea typeface="メイリオ" panose="020B0604030504040204" pitchFamily="50" charset="-128"/>
              <a:cs typeface="Arial" panose="020B0604020202020204" pitchFamily="34" charset="0"/>
            </a:endParaRPr>
          </a:p>
        </p:txBody>
      </p:sp>
      <p:graphicFrame>
        <p:nvGraphicFramePr>
          <p:cNvPr id="8" name="グラフ 7">
            <a:extLst>
              <a:ext uri="{FF2B5EF4-FFF2-40B4-BE49-F238E27FC236}">
                <a16:creationId xmlns:a16="http://schemas.microsoft.com/office/drawing/2014/main" id="{D0703DD6-8E09-46C5-A2B3-22FF99FDE607}"/>
              </a:ext>
            </a:extLst>
          </p:cNvPr>
          <p:cNvGraphicFramePr>
            <a:graphicFrameLocks/>
          </p:cNvGraphicFramePr>
          <p:nvPr/>
        </p:nvGraphicFramePr>
        <p:xfrm>
          <a:off x="480293" y="1974369"/>
          <a:ext cx="3113841" cy="16391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4" name="グラフ 23">
            <a:extLst>
              <a:ext uri="{FF2B5EF4-FFF2-40B4-BE49-F238E27FC236}">
                <a16:creationId xmlns:a16="http://schemas.microsoft.com/office/drawing/2014/main" id="{5765F5F9-15A8-8FAC-22D3-D5E5403C4170}"/>
              </a:ext>
            </a:extLst>
          </p:cNvPr>
          <p:cNvGraphicFramePr>
            <a:graphicFrameLocks/>
          </p:cNvGraphicFramePr>
          <p:nvPr/>
        </p:nvGraphicFramePr>
        <p:xfrm>
          <a:off x="3694815" y="2050489"/>
          <a:ext cx="2946778" cy="1562949"/>
        </p:xfrm>
        <a:graphic>
          <a:graphicData uri="http://schemas.openxmlformats.org/drawingml/2006/chart">
            <c:chart xmlns:c="http://schemas.openxmlformats.org/drawingml/2006/chart" xmlns:r="http://schemas.openxmlformats.org/officeDocument/2006/relationships" r:id="rId6"/>
          </a:graphicData>
        </a:graphic>
      </p:graphicFrame>
      <p:sp>
        <p:nvSpPr>
          <p:cNvPr id="27" name="正方形/長方形 26">
            <a:extLst>
              <a:ext uri="{FF2B5EF4-FFF2-40B4-BE49-F238E27FC236}">
                <a16:creationId xmlns:a16="http://schemas.microsoft.com/office/drawing/2014/main" id="{64AEE2F0-765B-C3C4-7E93-00828E6C32F9}"/>
              </a:ext>
            </a:extLst>
          </p:cNvPr>
          <p:cNvSpPr/>
          <p:nvPr/>
        </p:nvSpPr>
        <p:spPr>
          <a:xfrm>
            <a:off x="4019550" y="2831963"/>
            <a:ext cx="66914" cy="51624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 name="スライド番号プレースホルダー 5">
            <a:extLst>
              <a:ext uri="{FF2B5EF4-FFF2-40B4-BE49-F238E27FC236}">
                <a16:creationId xmlns:a16="http://schemas.microsoft.com/office/drawing/2014/main" id="{E01E1512-DBF2-F3B9-1299-4081FAFA51B5}"/>
              </a:ext>
            </a:extLst>
          </p:cNvPr>
          <p:cNvSpPr>
            <a:spLocks noGrp="1"/>
          </p:cNvSpPr>
          <p:nvPr>
            <p:ph type="sldNum" sz="quarter" idx="12"/>
          </p:nvPr>
        </p:nvSpPr>
        <p:spPr>
          <a:xfrm>
            <a:off x="8772792" y="6492875"/>
            <a:ext cx="371208" cy="365125"/>
          </a:xfrm>
        </p:spPr>
        <p:txBody>
          <a:bodyPr/>
          <a:lstStyle/>
          <a:p>
            <a:r>
              <a:rPr kumimoji="1" lang="en-US" altLang="ja-JP" dirty="0"/>
              <a:t>18</a:t>
            </a:r>
            <a:endParaRPr kumimoji="1" lang="ja-JP" altLang="en-US" dirty="0"/>
          </a:p>
        </p:txBody>
      </p:sp>
    </p:spTree>
    <p:extLst>
      <p:ext uri="{BB962C8B-B14F-4D97-AF65-F5344CB8AC3E}">
        <p14:creationId xmlns:p14="http://schemas.microsoft.com/office/powerpoint/2010/main" val="2857972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19327" y="358226"/>
            <a:ext cx="8948484"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ct val="150000"/>
              </a:lnSpc>
            </a:pPr>
            <a:r>
              <a:rPr lang="ja-JP" altLang="en-US" sz="1600" b="1" spc="-100">
                <a:solidFill>
                  <a:schemeClr val="tx1"/>
                </a:solidFill>
                <a:latin typeface="メイリオ"/>
                <a:ea typeface="メイリオ"/>
                <a:cs typeface="メイリオ" panose="020B0604030504040204" pitchFamily="50" charset="-128"/>
              </a:rPr>
              <a:t>貧困等の状況にある子供に対する食育の推進状況</a:t>
            </a:r>
            <a:r>
              <a:rPr lang="ja-JP" altLang="en-US" sz="1600" b="1" spc="-100">
                <a:latin typeface="ＭＳ ゴシック"/>
                <a:ea typeface="ＭＳ ゴシック"/>
                <a:cs typeface="メイリオ" panose="020B0604030504040204" pitchFamily="50" charset="-128"/>
              </a:rPr>
              <a:t>にある子供に対する食育の推進</a:t>
            </a:r>
            <a:endParaRPr lang="ja-JP" altLang="en-US" sz="1600" b="1">
              <a:solidFill>
                <a:schemeClr val="tx1"/>
              </a:solidFill>
              <a:latin typeface="ＭＳ ゴシック"/>
              <a:ea typeface="ＭＳ ゴシック"/>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0" y="1055158"/>
            <a:ext cx="9135000" cy="2371986"/>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a:ea typeface="メイリオ"/>
              </a:rPr>
              <a:t>子供がある全世帯の</a:t>
            </a:r>
            <a:r>
              <a:rPr lang="en-US" altLang="ja-JP" sz="1300">
                <a:latin typeface="メイリオ"/>
                <a:ea typeface="メイリオ"/>
              </a:rPr>
              <a:t>16.9%</a:t>
            </a:r>
            <a:r>
              <a:rPr lang="ja-JP" altLang="en-US" sz="1300">
                <a:latin typeface="メイリオ"/>
                <a:ea typeface="メイリオ"/>
              </a:rPr>
              <a:t>が食料が買えない経験があるという調査結果もある中、地域住民等の自主的な取組として広がるこども食堂や子供宅食等の活動を支援。</a:t>
            </a:r>
            <a:endParaRPr lang="en-US" altLang="ja-JP" sz="1300">
              <a:latin typeface="メイリオ"/>
              <a:ea typeface="メイリオ"/>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a:ea typeface="メイリオ"/>
              </a:rPr>
              <a:t>政府を中心として、貧困の状況にある子供たちに対する食育の推進や貧困の連鎖の解消につながるこども食堂等の活動への支援を含む官公民の連携・協働プロジェクト「こどもの未来応援国民運動」を推進。</a:t>
            </a:r>
            <a:endParaRPr lang="en-US" altLang="ja-JP" sz="1300">
              <a:latin typeface="メイリオ"/>
              <a:ea typeface="メイリオ"/>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厚生労働省では、ひとり親家庭の</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子供</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に対し、基本的な生活習慣の習得支援や学習支援と併せて、食事の提供を行うことが可能な「子どもの生活・学習支援事業」（居場所づくり）を行う。</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95BB7EF3-4EF5-8394-6A97-BDC861175951}"/>
              </a:ext>
            </a:extLst>
          </p:cNvPr>
          <p:cNvSpPr/>
          <p:nvPr/>
        </p:nvSpPr>
        <p:spPr>
          <a:xfrm>
            <a:off x="119327" y="5142017"/>
            <a:ext cx="8948484"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若い世代・高齢者に関わる食育の推進</a:t>
            </a:r>
            <a:r>
              <a:rPr lang="ja-JP" altLang="en-US" sz="1600" b="1" spc="-100">
                <a:latin typeface="ＭＳ ゴシック" panose="020B0609070205080204" pitchFamily="49" charset="-128"/>
                <a:ea typeface="ＭＳ ゴシック" panose="020B0609070205080204" pitchFamily="49" charset="-128"/>
                <a:cs typeface="メイリオ" panose="020B0604030504040204" pitchFamily="50" charset="-128"/>
              </a:rPr>
              <a:t>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50176B1E-933E-C522-07BB-098AD320B399}"/>
              </a:ext>
            </a:extLst>
          </p:cNvPr>
          <p:cNvSpPr txBox="1"/>
          <p:nvPr/>
        </p:nvSpPr>
        <p:spPr>
          <a:xfrm>
            <a:off x="21569" y="5900978"/>
            <a:ext cx="9144000" cy="461665"/>
          </a:xfrm>
          <a:prstGeom prst="rect">
            <a:avLst/>
          </a:prstGeom>
          <a:noFill/>
        </p:spPr>
        <p:txBody>
          <a:bodyPr wrap="square" lIns="288000" tIns="0" rIns="288000" bIns="0" anchor="t">
            <a:spAutoFit/>
          </a:bodyPr>
          <a:lstStyle/>
          <a:p>
            <a:pPr marL="285750" indent="-285750" algn="just">
              <a:lnSpc>
                <a:spcPts val="1800"/>
              </a:lnSpc>
              <a:buFont typeface="Wingdings" panose="05000000000000000000" pitchFamily="2" charset="2"/>
              <a:buChar char="Ø"/>
            </a:pPr>
            <a:r>
              <a:rPr lang="ja-JP" altLang="en-US" sz="1300">
                <a:latin typeface="メイリオ"/>
                <a:ea typeface="メイリオ"/>
              </a:rPr>
              <a:t>若い世代が健全な食生活を実践することができるようになり、健康寿命の延伸に向け、高齢者の特性に応じて生活の質（</a:t>
            </a:r>
            <a:r>
              <a:rPr lang="en-US" altLang="ja-JP" sz="1300">
                <a:latin typeface="メイリオ"/>
                <a:ea typeface="メイリオ"/>
              </a:rPr>
              <a:t>QOL</a:t>
            </a:r>
            <a:r>
              <a:rPr lang="ja-JP" altLang="en-US" sz="1300">
                <a:latin typeface="メイリオ"/>
                <a:ea typeface="メイリオ"/>
              </a:rPr>
              <a:t>）の向上が図られる食育の推進が必要。</a:t>
            </a:r>
            <a:endParaRPr lang="ja-JP" altLang="en-US" sz="1000" strike="sngStrike">
              <a:solidFill>
                <a:srgbClr val="FF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1568D5C7-3111-2D4A-3015-69CC9AF2C5B3}"/>
              </a:ext>
            </a:extLst>
          </p:cNvPr>
          <p:cNvSpPr txBox="1"/>
          <p:nvPr/>
        </p:nvSpPr>
        <p:spPr>
          <a:xfrm>
            <a:off x="-470517" y="1216241"/>
            <a:ext cx="184731" cy="369332"/>
          </a:xfrm>
          <a:prstGeom prst="rect">
            <a:avLst/>
          </a:prstGeom>
          <a:noFill/>
        </p:spPr>
        <p:txBody>
          <a:bodyPr wrap="none" rtlCol="0">
            <a:spAutoFit/>
          </a:bodyPr>
          <a:lstStyle/>
          <a:p>
            <a:endParaRPr kumimoji="1" lang="ja-JP" altLang="en-US"/>
          </a:p>
        </p:txBody>
      </p:sp>
      <p:sp>
        <p:nvSpPr>
          <p:cNvPr id="12" name="テキスト ボックス 24">
            <a:extLst>
              <a:ext uri="{FF2B5EF4-FFF2-40B4-BE49-F238E27FC236}">
                <a16:creationId xmlns:a16="http://schemas.microsoft.com/office/drawing/2014/main" id="{3CCFB975-965B-CC35-8A7E-449A842B1CE2}"/>
              </a:ext>
            </a:extLst>
          </p:cNvPr>
          <p:cNvSpPr txBox="1">
            <a:spLocks noChangeArrowheads="1"/>
          </p:cNvSpPr>
          <p:nvPr/>
        </p:nvSpPr>
        <p:spPr bwMode="auto">
          <a:xfrm>
            <a:off x="9000" y="2761834"/>
            <a:ext cx="8869824" cy="574996"/>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ja-JP" altLang="en-US" sz="1300" dirty="0">
                <a:latin typeface="メイリオ"/>
                <a:ea typeface="メイリオ"/>
              </a:rPr>
              <a:t>農林水産省では、地域における共食のニーズの把握や生産者とのマッチングの実施等を支援。また、食育の一環として、こども食堂等へ政府備蓄米を無償交付。新型コロナウイルス感染症による影響が長期化する中、</a:t>
            </a:r>
            <a:r>
              <a:rPr lang="en-US" altLang="ja-JP" sz="1300" dirty="0">
                <a:latin typeface="メイリオ"/>
                <a:ea typeface="メイリオ"/>
              </a:rPr>
              <a:t>2021</a:t>
            </a:r>
            <a:r>
              <a:rPr lang="ja-JP" altLang="en-US" sz="1300" dirty="0">
                <a:latin typeface="メイリオ"/>
                <a:ea typeface="メイリオ"/>
              </a:rPr>
              <a:t>年７月からは、現場からの要望を踏まえて取組を拡充。</a:t>
            </a:r>
            <a:endParaRPr lang="en-US" altLang="ja-JP" sz="1300" dirty="0">
              <a:latin typeface="メイリオ"/>
              <a:ea typeface="メイリオ"/>
            </a:endParaRPr>
          </a:p>
          <a:p>
            <a:pPr algn="just">
              <a:lnSpc>
                <a:spcPts val="1800"/>
              </a:lnSpc>
            </a:pPr>
            <a:endParaRPr lang="ja-JP" altLang="en-US" sz="1300" dirty="0">
              <a:latin typeface="メイリオ"/>
              <a:ea typeface="メイリオ"/>
            </a:endParaRPr>
          </a:p>
        </p:txBody>
      </p:sp>
      <p:sp>
        <p:nvSpPr>
          <p:cNvPr id="15" name="AutoShape 2">
            <a:extLst>
              <a:ext uri="{FF2B5EF4-FFF2-40B4-BE49-F238E27FC236}">
                <a16:creationId xmlns:a16="http://schemas.microsoft.com/office/drawing/2014/main" id="{61D15EDA-DB9E-3FB8-E0C0-D0D35752EBD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正方形/長方形 18">
            <a:extLst>
              <a:ext uri="{FF2B5EF4-FFF2-40B4-BE49-F238E27FC236}">
                <a16:creationId xmlns:a16="http://schemas.microsoft.com/office/drawing/2014/main" id="{93880AB6-D48D-4421-0913-D474247A51E6}"/>
              </a:ext>
            </a:extLst>
          </p:cNvPr>
          <p:cNvSpPr/>
          <p:nvPr/>
        </p:nvSpPr>
        <p:spPr>
          <a:xfrm rot="1656470">
            <a:off x="7799713" y="4052750"/>
            <a:ext cx="72423" cy="60575"/>
          </a:xfrm>
          <a:prstGeom prst="rect">
            <a:avLst/>
          </a:prstGeom>
          <a:solidFill>
            <a:schemeClr val="bg1">
              <a:lumMod val="85000"/>
            </a:schemeClr>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0953B9A-BE8B-ACB4-F991-78E0D8FA8582}"/>
              </a:ext>
            </a:extLst>
          </p:cNvPr>
          <p:cNvSpPr txBox="1"/>
          <p:nvPr/>
        </p:nvSpPr>
        <p:spPr>
          <a:xfrm>
            <a:off x="-4500" y="4126658"/>
            <a:ext cx="8883324" cy="230832"/>
          </a:xfrm>
          <a:prstGeom prst="rect">
            <a:avLst/>
          </a:prstGeom>
          <a:noFill/>
        </p:spPr>
        <p:txBody>
          <a:bodyPr wrap="square" lIns="288000" tIns="0" rIns="288000" bIns="0" anchor="t">
            <a:sp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新規需要を開拓するため、こども食堂等をターゲットとして牛乳を安価に提供する活動等を緊急的に支援。 </a:t>
            </a:r>
            <a:endParaRPr lang="ja-JP" altLang="en-US" sz="1300" strike="sngStrike" dirty="0">
              <a:solidFill>
                <a:srgbClr val="FF0000"/>
              </a:solidFill>
              <a:latin typeface="メイリオ" panose="020B0604030504040204" pitchFamily="50" charset="-128"/>
              <a:ea typeface="メイリオ" panose="020B0604030504040204" pitchFamily="50" charset="-128"/>
            </a:endParaRPr>
          </a:p>
        </p:txBody>
      </p:sp>
      <p:sp>
        <p:nvSpPr>
          <p:cNvPr id="11" name="スライド番号プレースホルダー 5">
            <a:extLst>
              <a:ext uri="{FF2B5EF4-FFF2-40B4-BE49-F238E27FC236}">
                <a16:creationId xmlns:a16="http://schemas.microsoft.com/office/drawing/2014/main" id="{51436BF4-6405-0CFF-8AA1-750A27F475F3}"/>
              </a:ext>
            </a:extLst>
          </p:cNvPr>
          <p:cNvSpPr>
            <a:spLocks noGrp="1"/>
          </p:cNvSpPr>
          <p:nvPr>
            <p:ph type="sldNum" sz="quarter" idx="12"/>
          </p:nvPr>
        </p:nvSpPr>
        <p:spPr>
          <a:xfrm>
            <a:off x="8772792" y="6492875"/>
            <a:ext cx="371208" cy="365125"/>
          </a:xfrm>
        </p:spPr>
        <p:txBody>
          <a:bodyPr/>
          <a:lstStyle/>
          <a:p>
            <a:r>
              <a:rPr kumimoji="1" lang="en-US" altLang="ja-JP" dirty="0"/>
              <a:t>19</a:t>
            </a:r>
            <a:endParaRPr kumimoji="1" lang="ja-JP" altLang="en-US" dirty="0"/>
          </a:p>
        </p:txBody>
      </p:sp>
    </p:spTree>
    <p:extLst>
      <p:ext uri="{BB962C8B-B14F-4D97-AF65-F5344CB8AC3E}">
        <p14:creationId xmlns:p14="http://schemas.microsoft.com/office/powerpoint/2010/main" val="3293956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291"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19327" y="359379"/>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職場における従業員等の健康に配慮した食育の推進</a:t>
            </a:r>
            <a:r>
              <a:rPr lang="ja-JP" altLang="en-US" sz="1600" b="1" spc="-100">
                <a:latin typeface="ＭＳ ゴシック" panose="020B0609070205080204" pitchFamily="49" charset="-128"/>
                <a:ea typeface="ＭＳ ゴシック" panose="020B0609070205080204" pitchFamily="49" charset="-128"/>
                <a:cs typeface="メイリオ" panose="020B0604030504040204" pitchFamily="50" charset="-128"/>
              </a:rPr>
              <a:t>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0" y="953827"/>
            <a:ext cx="9161358" cy="553999"/>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従業員等が健康であることは、職場の活力向上や生産性向上等の組織の活性化をもたらす。</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厚生労働省では、「健康な食事」のための食環境整備の考え方を活用した取組を実施。</a:t>
            </a:r>
            <a:endParaRPr lang="ja-JP" altLang="en-US" sz="12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52752955-59C0-00C4-0C2D-31044A13B0B1}"/>
              </a:ext>
            </a:extLst>
          </p:cNvPr>
          <p:cNvSpPr/>
          <p:nvPr/>
        </p:nvSpPr>
        <p:spPr>
          <a:xfrm>
            <a:off x="119327" y="1604043"/>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地域における共食の推進</a:t>
            </a:r>
            <a:r>
              <a:rPr lang="ja-JP" altLang="en-US" sz="1600" b="1" spc="-100">
                <a:latin typeface="ＭＳ ゴシック" panose="020B0609070205080204" pitchFamily="49" charset="-128"/>
                <a:ea typeface="ＭＳ ゴシック" panose="020B0609070205080204" pitchFamily="49" charset="-128"/>
                <a:cs typeface="メイリオ" panose="020B0604030504040204" pitchFamily="50" charset="-128"/>
              </a:rPr>
              <a:t>子供に対する食育の推進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8" name="テキスト ボックス 24">
            <a:extLst>
              <a:ext uri="{FF2B5EF4-FFF2-40B4-BE49-F238E27FC236}">
                <a16:creationId xmlns:a16="http://schemas.microsoft.com/office/drawing/2014/main" id="{4330352C-0BFB-46AF-23E3-447AC37CA074}"/>
              </a:ext>
            </a:extLst>
          </p:cNvPr>
          <p:cNvSpPr txBox="1">
            <a:spLocks noChangeArrowheads="1"/>
          </p:cNvSpPr>
          <p:nvPr/>
        </p:nvSpPr>
        <p:spPr bwMode="auto">
          <a:xfrm>
            <a:off x="1" y="2172717"/>
            <a:ext cx="9135290" cy="1580304"/>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学童・思春期の共食の推進は、食習慣の確立等につながる。</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厚生労働省では、フレイル</a:t>
            </a:r>
            <a:r>
              <a:rPr lang="en-US" altLang="ja-JP" sz="1300" baseline="30000">
                <a:latin typeface="メイリオ"/>
                <a:ea typeface="メイリオ"/>
              </a:rPr>
              <a:t>※</a:t>
            </a:r>
            <a:r>
              <a:rPr lang="ja-JP" altLang="en-US" sz="1300">
                <a:latin typeface="メイリオ"/>
                <a:ea typeface="メイリオ"/>
              </a:rPr>
              <a:t>予防のために、「食べて元気にフレイル予防」のパンフレット配布や、新型コロナウイルス感染症の感染防止に配慮して通いの場等において会食を行う場合の留意点の周知により、高齢者が家族や友人、地域の人と会話をしながら食べることを促進。</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農林水産省では、こども食堂や高齢者サロン等の「共食の場」における伝統食の調理体験、地域で採れる食材や伝統食に関する講座の開催等、「共食の場」での食育活動を支援。</a:t>
            </a:r>
            <a:endParaRPr lang="en-US" altLang="ja-JP" sz="1300">
              <a:latin typeface="メイリオ"/>
              <a:ea typeface="メイリオ"/>
            </a:endParaRPr>
          </a:p>
          <a:p>
            <a:pPr algn="just">
              <a:lnSpc>
                <a:spcPts val="1500"/>
              </a:lnSpc>
              <a:spcAft>
                <a:spcPts val="600"/>
              </a:spcAft>
            </a:pPr>
            <a:r>
              <a:rPr lang="ja-JP" altLang="en-US" sz="1000">
                <a:latin typeface="メイリオ"/>
                <a:ea typeface="メイリオ"/>
              </a:rPr>
              <a:t>　</a:t>
            </a:r>
            <a:r>
              <a:rPr lang="en-US" altLang="ja-JP" sz="1000">
                <a:latin typeface="メイリオ"/>
                <a:ea typeface="メイリオ"/>
              </a:rPr>
              <a:t>※</a:t>
            </a:r>
            <a:r>
              <a:rPr lang="ja-JP" altLang="en-US" sz="1000">
                <a:latin typeface="メイリオ"/>
                <a:ea typeface="メイリオ"/>
              </a:rPr>
              <a:t>加齢とともに、心身の活力（例えば筋力や認知機能等）が低下し、生活機能障害、要介護状態、そして死亡の危険性が高くなった状態。</a:t>
            </a:r>
          </a:p>
          <a:p>
            <a:pPr algn="just">
              <a:lnSpc>
                <a:spcPts val="1500"/>
              </a:lnSpc>
              <a:spcAft>
                <a:spcPts val="600"/>
              </a:spcAft>
            </a:pPr>
            <a:endParaRPr lang="ja-JP" altLang="ja-JP" sz="1300" b="1" kern="10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2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ja-JP" altLang="en-US" sz="1200">
              <a:latin typeface="メイリオ" panose="020B0604030504040204" pitchFamily="50" charset="-128"/>
              <a:ea typeface="メイリオ" panose="020B0604030504040204" pitchFamily="50" charset="-128"/>
            </a:endParaRPr>
          </a:p>
        </p:txBody>
      </p:sp>
      <p:sp>
        <p:nvSpPr>
          <p:cNvPr id="11" name="角丸四角形 27">
            <a:extLst>
              <a:ext uri="{FF2B5EF4-FFF2-40B4-BE49-F238E27FC236}">
                <a16:creationId xmlns:a16="http://schemas.microsoft.com/office/drawing/2014/main" id="{AC52096F-0283-0451-D082-C2D1225D5103}"/>
              </a:ext>
            </a:extLst>
          </p:cNvPr>
          <p:cNvSpPr/>
          <p:nvPr/>
        </p:nvSpPr>
        <p:spPr>
          <a:xfrm>
            <a:off x="116603" y="4061919"/>
            <a:ext cx="8841793" cy="2573384"/>
          </a:xfrm>
          <a:prstGeom prst="roundRect">
            <a:avLst>
              <a:gd name="adj" fmla="val 5792"/>
            </a:avLst>
          </a:prstGeom>
          <a:solidFill>
            <a:schemeClr val="bg1"/>
          </a:solid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7ADA6154-3935-8205-A5AD-74F1B0CEFDCD}"/>
              </a:ext>
            </a:extLst>
          </p:cNvPr>
          <p:cNvSpPr/>
          <p:nvPr/>
        </p:nvSpPr>
        <p:spPr>
          <a:xfrm>
            <a:off x="248959" y="4138152"/>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3" name="テキスト ボックス 12">
            <a:extLst>
              <a:ext uri="{FF2B5EF4-FFF2-40B4-BE49-F238E27FC236}">
                <a16:creationId xmlns:a16="http://schemas.microsoft.com/office/drawing/2014/main" id="{CF8C67DC-38A0-43A6-A5AD-0F54CCACBF6F}"/>
              </a:ext>
            </a:extLst>
          </p:cNvPr>
          <p:cNvSpPr txBox="1"/>
          <p:nvPr/>
        </p:nvSpPr>
        <p:spPr>
          <a:xfrm>
            <a:off x="967925" y="4102853"/>
            <a:ext cx="6363346" cy="553998"/>
          </a:xfrm>
          <a:prstGeom prst="rect">
            <a:avLst/>
          </a:prstGeom>
          <a:noFill/>
        </p:spPr>
        <p:txBody>
          <a:bodyPr wrap="square">
            <a:spAutoFit/>
          </a:bodyPr>
          <a:lstStyle/>
          <a:p>
            <a:pPr eaLnBrk="0" fontAlgn="base" hangingPunct="0">
              <a:spcBef>
                <a:spcPct val="0"/>
              </a:spcBef>
              <a:spcAft>
                <a:spcPct val="0"/>
              </a:spcAft>
            </a:pPr>
            <a:r>
              <a:rPr lang="ja-JP" altLang="ja-JP" sz="1500" b="1">
                <a:latin typeface="HG丸ｺﾞｼｯｸM-PRO" panose="020F0600000000000000" pitchFamily="50" charset="-128"/>
                <a:ea typeface="HG丸ｺﾞｼｯｸM-PRO" panose="020F0600000000000000" pitchFamily="50" charset="-128"/>
                <a:cs typeface="Arial" panose="020B0604020202020204" pitchFamily="34" charset="0"/>
              </a:rPr>
              <a:t>多様な年代や国籍の交流の場で日本の食文化や「食の楽しさ」を伝える</a:t>
            </a:r>
            <a:endParaRPr lang="en-US" altLang="ja-JP" sz="1500">
              <a:latin typeface="HG丸ｺﾞｼｯｸM-PRO" panose="020F0600000000000000" pitchFamily="50" charset="-128"/>
              <a:ea typeface="HG丸ｺﾞｼｯｸM-PRO" panose="020F0600000000000000" pitchFamily="50" charset="-128"/>
            </a:endParaRPr>
          </a:p>
          <a:p>
            <a:pPr eaLnBrk="0" fontAlgn="base" hangingPunct="0">
              <a:spcBef>
                <a:spcPct val="0"/>
              </a:spcBef>
              <a:spcAft>
                <a:spcPct val="0"/>
              </a:spcAft>
            </a:pPr>
            <a:r>
              <a:rPr kumimoji="0" lang="ja-JP" altLang="en-US" sz="1500">
                <a:latin typeface="HG丸ｺﾞｼｯｸM-PRO" panose="020F0600000000000000" pitchFamily="50" charset="-128"/>
                <a:ea typeface="HG丸ｺﾞｼｯｸM-PRO" panose="020F0600000000000000" pitchFamily="50" charset="-128"/>
              </a:rPr>
              <a:t> </a:t>
            </a:r>
          </a:p>
        </p:txBody>
      </p:sp>
      <p:sp>
        <p:nvSpPr>
          <p:cNvPr id="14" name="テキスト ボックス 13">
            <a:extLst>
              <a:ext uri="{FF2B5EF4-FFF2-40B4-BE49-F238E27FC236}">
                <a16:creationId xmlns:a16="http://schemas.microsoft.com/office/drawing/2014/main" id="{9D3437E8-102A-7F86-3334-0D5CC1F37991}"/>
              </a:ext>
            </a:extLst>
          </p:cNvPr>
          <p:cNvSpPr txBox="1"/>
          <p:nvPr/>
        </p:nvSpPr>
        <p:spPr>
          <a:xfrm>
            <a:off x="0" y="4386610"/>
            <a:ext cx="8958396" cy="1863972"/>
          </a:xfrm>
          <a:prstGeom prst="rect">
            <a:avLst/>
          </a:prstGeom>
          <a:noFill/>
        </p:spPr>
        <p:txBody>
          <a:bodyPr wrap="square" lIns="288000" tIns="45720" rIns="288000" bIns="45720" anchor="t">
            <a:spAutoFit/>
          </a:bodyPr>
          <a:lstStyle/>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cs typeface="Times New Roman"/>
              </a:rPr>
              <a:t>こ</a:t>
            </a:r>
            <a:r>
              <a:rPr lang="ja-JP" altLang="ja-JP" sz="1300" dirty="0">
                <a:latin typeface="メイリオ"/>
                <a:ea typeface="メイリオ"/>
                <a:cs typeface="Times New Roman"/>
              </a:rPr>
              <a:t>ども食堂「地球食堂」は、</a:t>
            </a:r>
            <a:r>
              <a:rPr lang="ja-JP" altLang="en-US" sz="1300" dirty="0">
                <a:latin typeface="メイリオ"/>
                <a:ea typeface="メイリオ"/>
                <a:cs typeface="Times New Roman"/>
              </a:rPr>
              <a:t>島根県立大学看護栄養学部の学生が主体となり、</a:t>
            </a:r>
            <a:r>
              <a:rPr lang="ja-JP" altLang="ja-JP" sz="1300" dirty="0">
                <a:latin typeface="メイリオ"/>
                <a:ea typeface="メイリオ"/>
                <a:cs typeface="Times New Roman"/>
              </a:rPr>
              <a:t>学内サークル活動の一環として運営し</a:t>
            </a:r>
            <a:r>
              <a:rPr lang="ja-JP" altLang="en-US" sz="1300" dirty="0">
                <a:latin typeface="メイリオ"/>
                <a:ea typeface="メイリオ"/>
                <a:cs typeface="Times New Roman"/>
              </a:rPr>
              <a:t>ており</a:t>
            </a:r>
            <a:r>
              <a:rPr lang="ja-JP" altLang="ja-JP" sz="1300" dirty="0">
                <a:latin typeface="メイリオ"/>
                <a:ea typeface="メイリオ"/>
                <a:cs typeface="Times New Roman"/>
              </a:rPr>
              <a:t>、食に関わる一連の過程（食材の生産・調達、献立作成、調理、配食・配膳、片付け）に</a:t>
            </a:r>
            <a:r>
              <a:rPr lang="ja-JP" altLang="en-US" sz="1300" dirty="0">
                <a:latin typeface="メイリオ"/>
                <a:ea typeface="メイリオ"/>
                <a:cs typeface="Times New Roman"/>
              </a:rPr>
              <a:t>子供たち</a:t>
            </a:r>
            <a:r>
              <a:rPr lang="ja-JP" altLang="ja-JP" sz="1300" dirty="0">
                <a:latin typeface="メイリオ"/>
                <a:ea typeface="メイリオ"/>
                <a:cs typeface="Times New Roman"/>
              </a:rPr>
              <a:t>が参画</a:t>
            </a:r>
            <a:r>
              <a:rPr lang="ja-JP" altLang="en-US" sz="1300" dirty="0">
                <a:latin typeface="メイリオ"/>
                <a:ea typeface="メイリオ"/>
                <a:cs typeface="Times New Roman"/>
              </a:rPr>
              <a:t>及び</a:t>
            </a:r>
            <a:r>
              <a:rPr lang="ja-JP" altLang="ja-JP" sz="1300" dirty="0">
                <a:latin typeface="メイリオ"/>
                <a:ea typeface="メイリオ"/>
                <a:cs typeface="Times New Roman"/>
              </a:rPr>
              <a:t>協同し、食と会話を通じて年齢、国籍、職業を問わず交流できる場を提供</a:t>
            </a:r>
            <a:r>
              <a:rPr lang="ja-JP" altLang="en-US" sz="1300" dirty="0">
                <a:latin typeface="メイリオ"/>
                <a:ea typeface="メイリオ"/>
                <a:cs typeface="Times New Roman"/>
              </a:rPr>
              <a:t>。</a:t>
            </a:r>
            <a:endParaRPr lang="en-US" altLang="ja-JP" sz="1300" dirty="0">
              <a:latin typeface="メイリオ"/>
              <a:ea typeface="メイリオ"/>
              <a:cs typeface="Times New Roman"/>
            </a:endParaRPr>
          </a:p>
          <a:p>
            <a:pPr marL="285750" indent="-285750" algn="just">
              <a:lnSpc>
                <a:spcPts val="1500"/>
              </a:lnSpc>
              <a:spcAft>
                <a:spcPts val="600"/>
              </a:spcAft>
              <a:buFont typeface="Wingdings" panose="05000000000000000000" pitchFamily="2" charset="2"/>
              <a:buChar char="Ø"/>
            </a:pPr>
            <a:r>
              <a:rPr lang="ja-JP" altLang="ja-JP" sz="1300" kern="100" dirty="0">
                <a:latin typeface="メイリオ"/>
                <a:ea typeface="メイリオ"/>
                <a:cs typeface="ＭＳ 明朝" panose="02020609040205080304" pitchFamily="17" charset="-128"/>
              </a:rPr>
              <a:t>他の参加者との交流は食事を楽しむことにも</a:t>
            </a:r>
            <a:r>
              <a:rPr lang="ja-JP" altLang="en-US" sz="1300" kern="100" dirty="0">
                <a:latin typeface="メイリオ"/>
                <a:ea typeface="メイリオ"/>
                <a:cs typeface="ＭＳ 明朝" panose="02020609040205080304" pitchFamily="17" charset="-128"/>
              </a:rPr>
              <a:t>つな</a:t>
            </a:r>
            <a:r>
              <a:rPr lang="ja-JP" altLang="ja-JP" sz="1300" kern="100" dirty="0">
                <a:latin typeface="メイリオ"/>
                <a:ea typeface="メイリオ"/>
                <a:cs typeface="ＭＳ 明朝" panose="02020609040205080304" pitchFamily="17" charset="-128"/>
              </a:rPr>
              <a:t>がり、</a:t>
            </a:r>
            <a:r>
              <a:rPr lang="ja-JP" altLang="en-US" sz="1300" kern="100" dirty="0">
                <a:latin typeface="メイリオ"/>
                <a:ea typeface="メイリオ"/>
                <a:cs typeface="ＭＳ 明朝" panose="02020609040205080304" pitchFamily="17" charset="-128"/>
              </a:rPr>
              <a:t>ふだん</a:t>
            </a:r>
            <a:r>
              <a:rPr lang="ja-JP" altLang="ja-JP" sz="1300" kern="100" dirty="0">
                <a:latin typeface="メイリオ"/>
                <a:ea typeface="メイリオ"/>
                <a:cs typeface="ＭＳ 明朝" panose="02020609040205080304" pitchFamily="17" charset="-128"/>
              </a:rPr>
              <a:t>食べない物や苦手な食べ物でも「おいしい」と食べられるようになる子</a:t>
            </a:r>
            <a:r>
              <a:rPr lang="ja-JP" altLang="en-US" sz="1300" kern="100" dirty="0">
                <a:latin typeface="メイリオ"/>
                <a:ea typeface="メイリオ"/>
                <a:cs typeface="ＭＳ 明朝" panose="02020609040205080304" pitchFamily="17" charset="-128"/>
              </a:rPr>
              <a:t>供たち</a:t>
            </a:r>
            <a:r>
              <a:rPr lang="ja-JP" altLang="ja-JP" sz="1300" kern="100" dirty="0">
                <a:latin typeface="メイリオ"/>
                <a:ea typeface="メイリオ"/>
                <a:cs typeface="ＭＳ 明朝" panose="02020609040205080304" pitchFamily="17" charset="-128"/>
              </a:rPr>
              <a:t>もい</a:t>
            </a:r>
            <a:r>
              <a:rPr lang="ja-JP" altLang="en-US" sz="1300" kern="100" dirty="0">
                <a:latin typeface="メイリオ"/>
                <a:ea typeface="メイリオ"/>
                <a:cs typeface="ＭＳ 明朝" panose="02020609040205080304" pitchFamily="17" charset="-128"/>
              </a:rPr>
              <a:t>る</a:t>
            </a:r>
            <a:r>
              <a:rPr lang="ja-JP" altLang="ja-JP" sz="1300" kern="100" dirty="0">
                <a:latin typeface="メイリオ"/>
                <a:ea typeface="メイリオ"/>
                <a:cs typeface="ＭＳ 明朝" panose="02020609040205080304" pitchFamily="17" charset="-128"/>
              </a:rPr>
              <a:t>。</a:t>
            </a:r>
            <a:endParaRPr lang="en-US" altLang="ja-JP" sz="1300" kern="100" dirty="0">
              <a:latin typeface="メイリオ"/>
              <a:ea typeface="メイリオ"/>
              <a:cs typeface="ＭＳ 明朝" panose="02020609040205080304" pitchFamily="17" charset="-128"/>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a:ea typeface="メイリオ"/>
                <a:cs typeface="Times New Roman"/>
              </a:rPr>
              <a:t>出雲</a:t>
            </a:r>
            <a:r>
              <a:rPr lang="ja-JP" altLang="ja-JP" sz="1300" kern="100" dirty="0">
                <a:latin typeface="メイリオ"/>
                <a:ea typeface="メイリオ"/>
                <a:cs typeface="Times New Roman"/>
              </a:rPr>
              <a:t>社会福祉協議会とのコラボ企画として、備蓄食などを活用して出雲市在住の外国人を対象に、市内で入手できる食材を用いた母国の定番料理を</a:t>
            </a:r>
            <a:r>
              <a:rPr lang="ja-JP" altLang="en-US" sz="1300" kern="100" dirty="0">
                <a:latin typeface="メイリオ"/>
                <a:ea typeface="メイリオ"/>
                <a:cs typeface="Times New Roman"/>
              </a:rPr>
              <a:t>開発して</a:t>
            </a:r>
            <a:r>
              <a:rPr lang="ja-JP" altLang="ja-JP" sz="1300" kern="100" dirty="0">
                <a:latin typeface="メイリオ"/>
                <a:ea typeface="メイリオ"/>
                <a:cs typeface="Times New Roman"/>
              </a:rPr>
              <a:t>レシピにまとめ</a:t>
            </a:r>
            <a:r>
              <a:rPr lang="ja-JP" altLang="en-US" sz="1300" kern="100" dirty="0">
                <a:latin typeface="メイリオ"/>
                <a:ea typeface="メイリオ"/>
                <a:cs typeface="Times New Roman"/>
              </a:rPr>
              <a:t>た。</a:t>
            </a:r>
            <a:endParaRPr lang="ja-JP" altLang="ja-JP" sz="1300" kern="100" dirty="0">
              <a:latin typeface="メイリオ"/>
              <a:ea typeface="メイリオ"/>
              <a:cs typeface="Times New Roman"/>
            </a:endParaRPr>
          </a:p>
        </p:txBody>
      </p:sp>
      <p:sp>
        <p:nvSpPr>
          <p:cNvPr id="18" name="テキスト ボックス 17">
            <a:extLst>
              <a:ext uri="{FF2B5EF4-FFF2-40B4-BE49-F238E27FC236}">
                <a16:creationId xmlns:a16="http://schemas.microsoft.com/office/drawing/2014/main" id="{AD2CFC76-E999-00F4-A6CA-E08B69E8638A}"/>
              </a:ext>
            </a:extLst>
          </p:cNvPr>
          <p:cNvSpPr txBox="1"/>
          <p:nvPr/>
        </p:nvSpPr>
        <p:spPr>
          <a:xfrm>
            <a:off x="6148171" y="4364053"/>
            <a:ext cx="3074891" cy="553998"/>
          </a:xfrm>
          <a:prstGeom prst="rect">
            <a:avLst/>
          </a:prstGeom>
          <a:noFill/>
        </p:spPr>
        <p:txBody>
          <a:bodyPr wrap="square" rtlCol="0">
            <a:spAutoFit/>
          </a:bodyPr>
          <a:lstStyle/>
          <a:p>
            <a:r>
              <a:rPr lang="ja-JP" altLang="ja-JP" sz="1000" kern="100">
                <a:latin typeface="HG丸ｺﾞｼｯｸM-PRO" panose="020F0600000000000000" pitchFamily="50" charset="-128"/>
                <a:ea typeface="HG丸ｺﾞｼｯｸM-PRO" panose="020F0600000000000000" pitchFamily="50" charset="-128"/>
                <a:cs typeface="Arial" panose="020B0604020202020204" pitchFamily="34" charset="0"/>
              </a:rPr>
              <a:t>島根県立大学「地球食堂サークル」（島根県）</a:t>
            </a:r>
          </a:p>
          <a:p>
            <a:endParaRPr lang="ja-JP" altLang="ja-JP" sz="10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endParaRPr lang="ja-JP" altLang="en-US" sz="1000" b="1">
              <a:latin typeface="HG丸ｺﾞｼｯｸM-PRO" panose="020F0600000000000000" pitchFamily="50" charset="-128"/>
              <a:ea typeface="HG丸ｺﾞｼｯｸM-PRO" panose="020F0600000000000000" pitchFamily="50" charset="-128"/>
            </a:endParaRPr>
          </a:p>
        </p:txBody>
      </p:sp>
      <p:sp>
        <p:nvSpPr>
          <p:cNvPr id="10" name="スライド番号プレースホルダー 5">
            <a:extLst>
              <a:ext uri="{FF2B5EF4-FFF2-40B4-BE49-F238E27FC236}">
                <a16:creationId xmlns:a16="http://schemas.microsoft.com/office/drawing/2014/main" id="{B5F61C95-8531-93C9-02C9-AC00FCF78BC1}"/>
              </a:ext>
            </a:extLst>
          </p:cNvPr>
          <p:cNvSpPr>
            <a:spLocks noGrp="1"/>
          </p:cNvSpPr>
          <p:nvPr>
            <p:ph type="sldNum" sz="quarter" idx="12"/>
          </p:nvPr>
        </p:nvSpPr>
        <p:spPr>
          <a:xfrm>
            <a:off x="8772792" y="6492875"/>
            <a:ext cx="371208" cy="365125"/>
          </a:xfrm>
        </p:spPr>
        <p:txBody>
          <a:bodyPr/>
          <a:lstStyle/>
          <a:p>
            <a:r>
              <a:rPr kumimoji="1" lang="en-US" altLang="ja-JP" dirty="0"/>
              <a:t>20</a:t>
            </a:r>
            <a:endParaRPr kumimoji="1" lang="ja-JP" altLang="en-US" dirty="0"/>
          </a:p>
        </p:txBody>
      </p:sp>
    </p:spTree>
    <p:extLst>
      <p:ext uri="{BB962C8B-B14F-4D97-AF65-F5344CB8AC3E}">
        <p14:creationId xmlns:p14="http://schemas.microsoft.com/office/powerpoint/2010/main" val="1838011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83569" y="1856371"/>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歯科保健活動における食育の推進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2235215"/>
            <a:ext cx="9135000" cy="1334240"/>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食を通して健康寿命を延伸するためには、乳幼児期から高齢期に至るまで、噛む・飲み込むなどの機能を担う歯や口の健康が重要。このため、</a:t>
            </a:r>
            <a:r>
              <a:rPr lang="ja-JP" altLang="ja-JP" sz="1300">
                <a:effectLst/>
                <a:latin typeface="メイリオ" panose="020B0604030504040204" pitchFamily="50" charset="-128"/>
                <a:ea typeface="メイリオ" panose="020B0604030504040204" pitchFamily="50" charset="-128"/>
                <a:cs typeface="ＭＳ Ｐゴシック" panose="020B0600070205080204" pitchFamily="50" charset="-128"/>
              </a:rPr>
              <a:t>定期的な歯科検診の受診に関する取組等、歯科口腔保健における食育を推進。</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厚生労働省、群馬県、高崎市、公益社団法人日本歯科医師会、一般社団法人群馬県歯科医師会が協同し、</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10</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月に</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群馬県において「健康寿命の延伸を今、改めて考える～</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ようこそリトリートの聖地群馬へ～」をテーマに「第</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43</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回全国歯科保健大会」を開催。</a:t>
            </a:r>
            <a:endParaRPr lang="en-US" altLang="ja-JP" sz="130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52752955-59C0-00C4-0C2D-31044A13B0B1}"/>
              </a:ext>
            </a:extLst>
          </p:cNvPr>
          <p:cNvSpPr/>
          <p:nvPr/>
        </p:nvSpPr>
        <p:spPr>
          <a:xfrm>
            <a:off x="183569" y="3426612"/>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食品関連事業者等による食育の推進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0" name="テキスト ボックス 24">
            <a:extLst>
              <a:ext uri="{FF2B5EF4-FFF2-40B4-BE49-F238E27FC236}">
                <a16:creationId xmlns:a16="http://schemas.microsoft.com/office/drawing/2014/main" id="{D2CF143E-A1CA-E561-076E-54356BC28CDC}"/>
              </a:ext>
            </a:extLst>
          </p:cNvPr>
          <p:cNvSpPr txBox="1">
            <a:spLocks noChangeArrowheads="1"/>
          </p:cNvSpPr>
          <p:nvPr/>
        </p:nvSpPr>
        <p:spPr bwMode="auto">
          <a:xfrm>
            <a:off x="9000" y="3916092"/>
            <a:ext cx="9135000" cy="824792"/>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食品関連事業者等は</a:t>
            </a:r>
            <a:r>
              <a:rPr lang="en-US" altLang="ja-JP" sz="1300">
                <a:latin typeface="メイリオ"/>
                <a:ea typeface="メイリオ"/>
              </a:rPr>
              <a:t>CSR</a:t>
            </a:r>
            <a:r>
              <a:rPr lang="ja-JP" altLang="en-US" sz="1300">
                <a:latin typeface="メイリオ"/>
                <a:ea typeface="メイリオ"/>
              </a:rPr>
              <a:t>（企業の社会的責任）活動の一環等として食育に取り組む。また、</a:t>
            </a:r>
            <a:r>
              <a:rPr lang="en-US" altLang="ja-JP" sz="1300">
                <a:latin typeface="メイリオ"/>
                <a:ea typeface="メイリオ"/>
              </a:rPr>
              <a:t>SDG</a:t>
            </a:r>
            <a:r>
              <a:rPr lang="ja-JP" altLang="en-US" sz="1300">
                <a:latin typeface="メイリオ"/>
                <a:ea typeface="メイリオ"/>
              </a:rPr>
              <a:t>ｓの視点で食育に取り組む企業も増加。</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農林水産省では、食品関連事業者等に対して、地産地消の取組や地域の生産者、消費者等との交流のイベント等の支援。　</a:t>
            </a:r>
            <a:endParaRPr lang="en-US" altLang="ja-JP" sz="1300">
              <a:latin typeface="メイリオ"/>
              <a:ea typeface="メイリオ"/>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891482B6-0325-49E1-8748-19EBC188E03C}"/>
              </a:ext>
            </a:extLst>
          </p:cNvPr>
          <p:cNvSpPr/>
          <p:nvPr/>
        </p:nvSpPr>
        <p:spPr>
          <a:xfrm>
            <a:off x="162000" y="359891"/>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災害時に備えた食育の推進</a:t>
            </a:r>
            <a:endParaRPr lang="ja-JP" altLang="en-US" sz="1600">
              <a:solidFill>
                <a:schemeClr val="tx1"/>
              </a:solidFill>
              <a:latin typeface="メイリオ" panose="020B0604030504040204" pitchFamily="50" charset="-128"/>
              <a:ea typeface="メイリオ" panose="020B0604030504040204" pitchFamily="50" charset="-128"/>
            </a:endParaRPr>
          </a:p>
        </p:txBody>
      </p:sp>
      <p:sp>
        <p:nvSpPr>
          <p:cNvPr id="21" name="テキスト ボックス 24">
            <a:extLst>
              <a:ext uri="{FF2B5EF4-FFF2-40B4-BE49-F238E27FC236}">
                <a16:creationId xmlns:a16="http://schemas.microsoft.com/office/drawing/2014/main" id="{89B528CE-FD63-EEB7-C930-8A87C5473A3E}"/>
              </a:ext>
            </a:extLst>
          </p:cNvPr>
          <p:cNvSpPr txBox="1">
            <a:spLocks noChangeArrowheads="1"/>
          </p:cNvSpPr>
          <p:nvPr/>
        </p:nvSpPr>
        <p:spPr bwMode="auto">
          <a:xfrm>
            <a:off x="0" y="909289"/>
            <a:ext cx="9135000" cy="888259"/>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大規模な自然災害等の発生に備え、地方公共団体、民間企業等における食料の備蓄に加え、各家庭で食料を備蓄しておくことが重要。</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農林水産省では、</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年４月に単身者</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を対象とした</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「災害時にそなえる食品ストックガイド」を公表し、食品の備蓄の必要性やその始め方等を分かりやすく解説</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するなど、</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家庭での食料の備蓄について普及</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啓発</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a:t>
            </a:r>
            <a:endParaRPr lang="ja-JP" altLang="en-US" sz="1300">
              <a:latin typeface="メイリオ" panose="020B0604030504040204" pitchFamily="50" charset="-128"/>
              <a:ea typeface="メイリオ" panose="020B0604030504040204" pitchFamily="50" charset="-128"/>
            </a:endParaRPr>
          </a:p>
        </p:txBody>
      </p:sp>
      <p:sp>
        <p:nvSpPr>
          <p:cNvPr id="8" name="角丸四角形 27">
            <a:extLst>
              <a:ext uri="{FF2B5EF4-FFF2-40B4-BE49-F238E27FC236}">
                <a16:creationId xmlns:a16="http://schemas.microsoft.com/office/drawing/2014/main" id="{0941792B-7C60-9AEA-4146-C17E71C3D448}"/>
              </a:ext>
            </a:extLst>
          </p:cNvPr>
          <p:cNvSpPr/>
          <p:nvPr/>
        </p:nvSpPr>
        <p:spPr>
          <a:xfrm>
            <a:off x="142468" y="4834956"/>
            <a:ext cx="8794224" cy="1892415"/>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DE40C3A7-26D2-B488-975F-6FBEA4D7A3C9}"/>
              </a:ext>
            </a:extLst>
          </p:cNvPr>
          <p:cNvSpPr/>
          <p:nvPr/>
        </p:nvSpPr>
        <p:spPr>
          <a:xfrm>
            <a:off x="347351" y="4925390"/>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910C7709-2E3D-8AC4-802E-F2311F5FCD55}"/>
              </a:ext>
            </a:extLst>
          </p:cNvPr>
          <p:cNvSpPr txBox="1"/>
          <p:nvPr/>
        </p:nvSpPr>
        <p:spPr>
          <a:xfrm>
            <a:off x="864293" y="4826239"/>
            <a:ext cx="8113500" cy="1015663"/>
          </a:xfrm>
          <a:prstGeom prst="rect">
            <a:avLst/>
          </a:prstGeom>
          <a:noFill/>
        </p:spPr>
        <p:txBody>
          <a:bodyPr wrap="square">
            <a:spAutoFit/>
          </a:bodyPr>
          <a:lstStyle/>
          <a:p>
            <a:pPr eaLnBrk="0" fontAlgn="base" hangingPunct="0">
              <a:spcBef>
                <a:spcPct val="0"/>
              </a:spcBef>
              <a:spcAft>
                <a:spcPct val="0"/>
              </a:spcAft>
            </a:pP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オープンキッチン（工場見学）等を通して、食の大切さ・楽しさを伝える（第６回食育活動表彰　農林水産大臣賞受賞）</a:t>
            </a:r>
          </a:p>
          <a:p>
            <a:pPr eaLnBrk="0" fontAlgn="base" hangingPunct="0">
              <a:spcBef>
                <a:spcPct val="0"/>
              </a:spcBef>
              <a:spcAft>
                <a:spcPct val="0"/>
              </a:spcAft>
            </a:pPr>
            <a:endParaRPr lang="en-US" altLang="ja-JP" sz="1500">
              <a:latin typeface="HG丸ｺﾞｼｯｸM-PRO" panose="020F0600000000000000" pitchFamily="50" charset="-128"/>
              <a:ea typeface="HG丸ｺﾞｼｯｸM-PRO" panose="020F0600000000000000" pitchFamily="50" charset="-128"/>
            </a:endParaRPr>
          </a:p>
          <a:p>
            <a:pPr eaLnBrk="0" fontAlgn="base" hangingPunct="0">
              <a:spcBef>
                <a:spcPct val="0"/>
              </a:spcBef>
              <a:spcAft>
                <a:spcPct val="0"/>
              </a:spcAft>
            </a:pPr>
            <a:r>
              <a:rPr kumimoji="0" lang="ja-JP" altLang="en-US" sz="1500">
                <a:latin typeface="HG丸ｺﾞｼｯｸM-PRO" panose="020F0600000000000000" pitchFamily="50" charset="-128"/>
                <a:ea typeface="HG丸ｺﾞｼｯｸM-PRO" panose="020F0600000000000000" pitchFamily="50" charset="-128"/>
              </a:rPr>
              <a:t> </a:t>
            </a:r>
          </a:p>
        </p:txBody>
      </p:sp>
      <p:sp>
        <p:nvSpPr>
          <p:cNvPr id="13" name="テキスト ボックス 12">
            <a:extLst>
              <a:ext uri="{FF2B5EF4-FFF2-40B4-BE49-F238E27FC236}">
                <a16:creationId xmlns:a16="http://schemas.microsoft.com/office/drawing/2014/main" id="{0DD01134-D2A5-5A7D-97AA-789720E9D0EB}"/>
              </a:ext>
            </a:extLst>
          </p:cNvPr>
          <p:cNvSpPr txBox="1"/>
          <p:nvPr/>
        </p:nvSpPr>
        <p:spPr>
          <a:xfrm>
            <a:off x="6792763" y="5132658"/>
            <a:ext cx="1980029" cy="400110"/>
          </a:xfrm>
          <a:prstGeom prst="rect">
            <a:avLst/>
          </a:prstGeom>
          <a:noFill/>
        </p:spPr>
        <p:txBody>
          <a:bodyPr wrap="none" rtlCol="0">
            <a:spAutoFit/>
          </a:bodyPr>
          <a:lstStyle/>
          <a:p>
            <a:r>
              <a:rPr lang="ja-JP" altLang="ja-JP" sz="10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キユーピー株式会社（東京都）</a:t>
            </a:r>
          </a:p>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14" name="テキスト ボックス 24">
            <a:extLst>
              <a:ext uri="{FF2B5EF4-FFF2-40B4-BE49-F238E27FC236}">
                <a16:creationId xmlns:a16="http://schemas.microsoft.com/office/drawing/2014/main" id="{A94CF3A9-8EA6-6C1D-5C2F-2DAB69BFB55A}"/>
              </a:ext>
            </a:extLst>
          </p:cNvPr>
          <p:cNvSpPr txBox="1">
            <a:spLocks noChangeArrowheads="1"/>
          </p:cNvSpPr>
          <p:nvPr/>
        </p:nvSpPr>
        <p:spPr bwMode="auto">
          <a:xfrm>
            <a:off x="9000" y="5426785"/>
            <a:ext cx="8794224" cy="1380992"/>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健やかな食生活の実現を目指し、食の大切さ・楽しさを伝える活動として、</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1961</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年に工場見学を開始</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し、小学校への出前授業等も継続的に実施。</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新型コロナウイルス感染症の影響下では、オンラインでオープンキッチン（工場見学）や、子供向けの料理教室等を実施。</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料理教室では、「自分で料理できた！」、「また料理してみたい！」という感想が出るなど、食や調理への興味・関心の向上に貢献。</a:t>
            </a:r>
            <a:endParaRPr lang="ja-JP" altLang="en-US" sz="1200" dirty="0">
              <a:latin typeface="メイリオ" panose="020B0604030504040204" pitchFamily="50" charset="-128"/>
              <a:ea typeface="メイリオ" panose="020B0604030504040204" pitchFamily="50" charset="-128"/>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15" name="スライド番号プレースホルダー 5">
            <a:extLst>
              <a:ext uri="{FF2B5EF4-FFF2-40B4-BE49-F238E27FC236}">
                <a16:creationId xmlns:a16="http://schemas.microsoft.com/office/drawing/2014/main" id="{FBEDF0B8-A934-AFE8-7F1D-4AD8232D8613}"/>
              </a:ext>
            </a:extLst>
          </p:cNvPr>
          <p:cNvSpPr>
            <a:spLocks noGrp="1"/>
          </p:cNvSpPr>
          <p:nvPr>
            <p:ph type="sldNum" sz="quarter" idx="12"/>
          </p:nvPr>
        </p:nvSpPr>
        <p:spPr>
          <a:xfrm>
            <a:off x="8772792" y="6492875"/>
            <a:ext cx="371208" cy="365125"/>
          </a:xfrm>
        </p:spPr>
        <p:txBody>
          <a:bodyPr/>
          <a:lstStyle/>
          <a:p>
            <a:r>
              <a:rPr kumimoji="1" lang="en-US" altLang="ja-JP" dirty="0"/>
              <a:t>21</a:t>
            </a:r>
            <a:endParaRPr kumimoji="1" lang="ja-JP" altLang="en-US" dirty="0"/>
          </a:p>
        </p:txBody>
      </p:sp>
    </p:spTree>
    <p:extLst>
      <p:ext uri="{BB962C8B-B14F-4D97-AF65-F5344CB8AC3E}">
        <p14:creationId xmlns:p14="http://schemas.microsoft.com/office/powerpoint/2010/main" val="2780185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正方形/長方形 21">
            <a:extLst>
              <a:ext uri="{FF2B5EF4-FFF2-40B4-BE49-F238E27FC236}">
                <a16:creationId xmlns:a16="http://schemas.microsoft.com/office/drawing/2014/main" id="{38F30F75-3B12-8DB2-DF04-1880812E18BC}"/>
              </a:ext>
            </a:extLst>
          </p:cNvPr>
          <p:cNvSpPr/>
          <p:nvPr/>
        </p:nvSpPr>
        <p:spPr>
          <a:xfrm>
            <a:off x="170278" y="350211"/>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ボランティア活動による食育の推進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23" name="テキスト ボックス 24">
            <a:extLst>
              <a:ext uri="{FF2B5EF4-FFF2-40B4-BE49-F238E27FC236}">
                <a16:creationId xmlns:a16="http://schemas.microsoft.com/office/drawing/2014/main" id="{78D9779B-F439-1484-A9EA-D2D8AEF7FAE0}"/>
              </a:ext>
            </a:extLst>
          </p:cNvPr>
          <p:cNvSpPr txBox="1">
            <a:spLocks noChangeArrowheads="1"/>
          </p:cNvSpPr>
          <p:nvPr/>
        </p:nvSpPr>
        <p:spPr bwMode="auto">
          <a:xfrm>
            <a:off x="21037" y="820834"/>
            <a:ext cx="9144000" cy="1191243"/>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食生活改善推進員等の食育ボランティアが、地域の健康課題、食習慣、食文化等を理解し、地域に密着した食育活動を実施。</a:t>
            </a:r>
            <a:endParaRPr lang="en-US" altLang="ja-JP" sz="1300">
              <a:latin typeface="メイリオ" panose="020B0604030504040204" pitchFamily="50" charset="-128"/>
              <a:ea typeface="メイリオ" panose="020B0604030504040204" pitchFamily="50" charset="-128"/>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一般財団法人日本食生活協会は、生活習慣病予防対策に重点を置き、時代に即した健康づくりのための食育活動を推進。</a:t>
            </a:r>
            <a:endParaRPr lang="en-US" altLang="ja-JP" sz="1300">
              <a:latin typeface="メイリオ" panose="020B0604030504040204" pitchFamily="50" charset="-128"/>
              <a:ea typeface="メイリオ" panose="020B0604030504040204" pitchFamily="50" charset="-128"/>
            </a:endParaRPr>
          </a:p>
          <a:p>
            <a:pPr algn="just">
              <a:lnSpc>
                <a:spcPts val="1500"/>
              </a:lnSpc>
              <a:spcAft>
                <a:spcPts val="600"/>
              </a:spcAft>
            </a:pPr>
            <a:endParaRPr lang="ja-JP" altLang="en-US" sz="12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25" name="角丸四角形 27">
            <a:extLst>
              <a:ext uri="{FF2B5EF4-FFF2-40B4-BE49-F238E27FC236}">
                <a16:creationId xmlns:a16="http://schemas.microsoft.com/office/drawing/2014/main" id="{E0AF8872-7F16-62FE-1290-4CD5F96E9025}"/>
              </a:ext>
            </a:extLst>
          </p:cNvPr>
          <p:cNvSpPr/>
          <p:nvPr/>
        </p:nvSpPr>
        <p:spPr>
          <a:xfrm>
            <a:off x="162000" y="1998198"/>
            <a:ext cx="8820000" cy="2633470"/>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 name="正方形/長方形 25">
            <a:extLst>
              <a:ext uri="{FF2B5EF4-FFF2-40B4-BE49-F238E27FC236}">
                <a16:creationId xmlns:a16="http://schemas.microsoft.com/office/drawing/2014/main" id="{AECF2AA8-7475-EF0E-8397-61670182CFD0}"/>
              </a:ext>
            </a:extLst>
          </p:cNvPr>
          <p:cNvSpPr/>
          <p:nvPr/>
        </p:nvSpPr>
        <p:spPr>
          <a:xfrm>
            <a:off x="260149" y="2087009"/>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9" name="テキスト ボックス 28">
            <a:extLst>
              <a:ext uri="{FF2B5EF4-FFF2-40B4-BE49-F238E27FC236}">
                <a16:creationId xmlns:a16="http://schemas.microsoft.com/office/drawing/2014/main" id="{0CB9A0CE-DBF3-C33B-6EAD-A3DC9F2A23FE}"/>
              </a:ext>
            </a:extLst>
          </p:cNvPr>
          <p:cNvSpPr txBox="1"/>
          <p:nvPr/>
        </p:nvSpPr>
        <p:spPr>
          <a:xfrm>
            <a:off x="890722" y="2011491"/>
            <a:ext cx="7993129" cy="663387"/>
          </a:xfrm>
          <a:prstGeom prst="rect">
            <a:avLst/>
          </a:prstGeom>
          <a:noFill/>
        </p:spPr>
        <p:txBody>
          <a:bodyPr wrap="square">
            <a:spAutoFit/>
          </a:bodyPr>
          <a:lstStyle/>
          <a:p>
            <a:pPr algn="just">
              <a:lnSpc>
                <a:spcPts val="2400"/>
              </a:lnSpc>
            </a:pP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住み慣れた地でいつまでも暮らすため、島の特徴を生かした「食」と「健康」をサポート（第６回食育活動表彰　農林水産大臣賞受賞）</a:t>
            </a:r>
            <a:endParaRPr lang="ja-JP" altLang="ja-JP" sz="1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6" name="テキスト ボックス 24">
            <a:extLst>
              <a:ext uri="{FF2B5EF4-FFF2-40B4-BE49-F238E27FC236}">
                <a16:creationId xmlns:a16="http://schemas.microsoft.com/office/drawing/2014/main" id="{B0AF0AE3-77E9-1213-D36D-C54E4087A73E}"/>
              </a:ext>
            </a:extLst>
          </p:cNvPr>
          <p:cNvSpPr txBox="1">
            <a:spLocks noChangeArrowheads="1"/>
          </p:cNvSpPr>
          <p:nvPr/>
        </p:nvSpPr>
        <p:spPr bwMode="auto">
          <a:xfrm>
            <a:off x="21037" y="2720657"/>
            <a:ext cx="8862814" cy="1114959"/>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離島が抱える課題の解決のため、</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子供</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たちの自立に向けた食育活動や食を通した高齢者支援、災害時のための食事作り</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実習・</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健康食堂の開催等</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の</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活動</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を実施。</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buFont typeface="Wingdings" panose="05000000000000000000" pitchFamily="2" charset="2"/>
              <a:buChar char="Ø"/>
            </a:pP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大半の子供たちは中学卒業と同時に親元を離れることから、健全な食生活を実践し、生きる力を身に付けてほしいという住民の思いから、各島で親子クッキングや地域に伝わる郷土料理実習など、島ならではの食の学びの機会を提供。</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「食改さんの健康食堂」では、地域の食材をふんだんに使った栄養バランスに配慮したメニューを一緒に作り、試食しながら交流し、食生活改善について啓発。</a:t>
            </a:r>
            <a:r>
              <a:rPr lang="ja-JP" altLang="en-US" sz="1300" dirty="0">
                <a:latin typeface="メイリオ" panose="020B0604030504040204" pitchFamily="50" charset="-128"/>
                <a:ea typeface="メイリオ" panose="020B0604030504040204" pitchFamily="50" charset="-128"/>
              </a:rPr>
              <a:t>　</a:t>
            </a: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40" name="正方形/長方形 39">
            <a:extLst>
              <a:ext uri="{FF2B5EF4-FFF2-40B4-BE49-F238E27FC236}">
                <a16:creationId xmlns:a16="http://schemas.microsoft.com/office/drawing/2014/main" id="{0EB3D693-FF23-2CDE-3768-A2C4535BBCD4}"/>
              </a:ext>
            </a:extLst>
          </p:cNvPr>
          <p:cNvSpPr/>
          <p:nvPr/>
        </p:nvSpPr>
        <p:spPr>
          <a:xfrm>
            <a:off x="170278" y="4781532"/>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専門的知識を有する人材の養成・活用</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41" name="テキスト ボックス 24">
            <a:extLst>
              <a:ext uri="{FF2B5EF4-FFF2-40B4-BE49-F238E27FC236}">
                <a16:creationId xmlns:a16="http://schemas.microsoft.com/office/drawing/2014/main" id="{E5758BC2-CFC0-0092-C323-5C9F605D9D31}"/>
              </a:ext>
            </a:extLst>
          </p:cNvPr>
          <p:cNvSpPr txBox="1">
            <a:spLocks noChangeArrowheads="1"/>
          </p:cNvSpPr>
          <p:nvPr/>
        </p:nvSpPr>
        <p:spPr bwMode="auto">
          <a:xfrm>
            <a:off x="0" y="5298625"/>
            <a:ext cx="9144000" cy="1316100"/>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管理栄養士・栄養士、専門調理師・調理師等の人材を養成し、その専門性を生かした食育活動を実践。</a:t>
            </a:r>
            <a:endParaRPr lang="en-US" altLang="ja-JP" sz="1300" dirty="0">
              <a:latin typeface="メイリオ" panose="020B0604030504040204" pitchFamily="50" charset="-128"/>
              <a:ea typeface="メイリオ" panose="020B0604030504040204" pitchFamily="50" charset="-128"/>
            </a:endParaRPr>
          </a:p>
          <a:p>
            <a:pPr algn="just">
              <a:lnSpc>
                <a:spcPts val="2000"/>
              </a:lnSpc>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公益社団法人日本栄養士会では、</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年度は「栄養と環境 －地球を元気に、未来を笑顔に－」をテーマに新型コロナウイルス感染症の予防対策を講じながら</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、栄養・食事に関するイベントを実施。各イベントでは、持続可能な健康と食の重要性やその在り方について管理栄養士等の目線で国民に広く周知</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2000"/>
              </a:lnSpc>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000"/>
              </a:lnSpc>
              <a:buFont typeface="Wingdings" panose="05000000000000000000" pitchFamily="2" charset="2"/>
              <a:buChar char="Ø"/>
            </a:pPr>
            <a:endParaRPr lang="ja-JP" altLang="en-US" sz="1200" dirty="0">
              <a:latin typeface="メイリオ" panose="020B0604030504040204" pitchFamily="50" charset="-128"/>
              <a:ea typeface="メイリオ" panose="020B0604030504040204" pitchFamily="50" charset="-128"/>
            </a:endParaRPr>
          </a:p>
          <a:p>
            <a:pPr marL="180975" indent="-180975" algn="just">
              <a:lnSpc>
                <a:spcPts val="2000"/>
              </a:lnSpc>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000"/>
              </a:lnSpc>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B57E8C1E-4B56-AEF7-E6DD-8E7F5C3BF7D6}"/>
              </a:ext>
            </a:extLst>
          </p:cNvPr>
          <p:cNvGrpSpPr/>
          <p:nvPr/>
        </p:nvGrpSpPr>
        <p:grpSpPr>
          <a:xfrm>
            <a:off x="6014147" y="2349371"/>
            <a:ext cx="3039615" cy="315278"/>
            <a:chOff x="4962702" y="3069573"/>
            <a:chExt cx="3039615" cy="315278"/>
          </a:xfrm>
        </p:grpSpPr>
        <p:sp>
          <p:nvSpPr>
            <p:cNvPr id="20" name="Rectangle 2">
              <a:extLst>
                <a:ext uri="{FF2B5EF4-FFF2-40B4-BE49-F238E27FC236}">
                  <a16:creationId xmlns:a16="http://schemas.microsoft.com/office/drawing/2014/main" id="{BDA62919-8007-DEBB-3805-058DF39B834B}"/>
                </a:ext>
              </a:extLst>
            </p:cNvPr>
            <p:cNvSpPr>
              <a:spLocks noChangeArrowheads="1"/>
            </p:cNvSpPr>
            <p:nvPr/>
          </p:nvSpPr>
          <p:spPr bwMode="auto">
            <a:xfrm>
              <a:off x="4962702" y="3123241"/>
              <a:ext cx="303961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000"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十島村食生活改善推進員連絡協議会（鹿児島県</a:t>
              </a:r>
              <a:r>
                <a:rPr kumimoji="0" lang="ja-JP" altLang="en-US" sz="1100"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kumimoji="0" lang="ja-JP" altLang="en-US" sz="800"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rPr>
                <a:t> </a:t>
              </a:r>
              <a:endParaRPr kumimoji="0" lang="ja-JP" altLang="en-US" sz="2400"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1" name="テキスト ボックス 20">
              <a:extLst>
                <a:ext uri="{FF2B5EF4-FFF2-40B4-BE49-F238E27FC236}">
                  <a16:creationId xmlns:a16="http://schemas.microsoft.com/office/drawing/2014/main" id="{FAFE78C9-2B0A-323B-7141-F7A6F8454EAC}"/>
                </a:ext>
              </a:extLst>
            </p:cNvPr>
            <p:cNvSpPr txBox="1"/>
            <p:nvPr/>
          </p:nvSpPr>
          <p:spPr>
            <a:xfrm>
              <a:off x="5046677" y="3069573"/>
              <a:ext cx="535943" cy="169277"/>
            </a:xfrm>
            <a:prstGeom prst="rect">
              <a:avLst/>
            </a:prstGeom>
            <a:noFill/>
          </p:spPr>
          <p:txBody>
            <a:bodyPr wrap="square" rtlCol="0">
              <a:spAutoFit/>
            </a:bodyPr>
            <a:lstStyle/>
            <a:p>
              <a:r>
                <a:rPr kumimoji="1" lang="ja-JP" altLang="en-US" sz="500">
                  <a:latin typeface="HG丸ｺﾞｼｯｸM-PRO" panose="020F0600000000000000" pitchFamily="50" charset="-128"/>
                  <a:ea typeface="HG丸ｺﾞｼｯｸM-PRO" panose="020F0600000000000000" pitchFamily="50" charset="-128"/>
                </a:rPr>
                <a:t>としまむら</a:t>
              </a:r>
            </a:p>
          </p:txBody>
        </p:sp>
      </p:grpSp>
      <p:sp>
        <p:nvSpPr>
          <p:cNvPr id="3" name="スライド番号プレースホルダー 5">
            <a:extLst>
              <a:ext uri="{FF2B5EF4-FFF2-40B4-BE49-F238E27FC236}">
                <a16:creationId xmlns:a16="http://schemas.microsoft.com/office/drawing/2014/main" id="{9E6DAB13-A612-659C-08ED-1DD6A18A85FF}"/>
              </a:ext>
            </a:extLst>
          </p:cNvPr>
          <p:cNvSpPr>
            <a:spLocks noGrp="1"/>
          </p:cNvSpPr>
          <p:nvPr>
            <p:ph type="sldNum" sz="quarter" idx="12"/>
          </p:nvPr>
        </p:nvSpPr>
        <p:spPr>
          <a:xfrm>
            <a:off x="8772792" y="6492875"/>
            <a:ext cx="371208" cy="365125"/>
          </a:xfrm>
        </p:spPr>
        <p:txBody>
          <a:bodyPr/>
          <a:lstStyle/>
          <a:p>
            <a:r>
              <a:rPr kumimoji="1" lang="en-US" altLang="ja-JP"/>
              <a:t>22</a:t>
            </a:r>
            <a:endParaRPr kumimoji="1" lang="ja-JP" altLang="en-US" dirty="0"/>
          </a:p>
        </p:txBody>
      </p:sp>
    </p:spTree>
    <p:extLst>
      <p:ext uri="{BB962C8B-B14F-4D97-AF65-F5344CB8AC3E}">
        <p14:creationId xmlns:p14="http://schemas.microsoft.com/office/powerpoint/2010/main" val="15525129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E8DB381C417E04FA6DCCB6C9DFD251C" ma:contentTypeVersion="12" ma:contentTypeDescription="新しいドキュメントを作成します。" ma:contentTypeScope="" ma:versionID="b9947c097972eb9d3cf6076816bb5971">
  <xsd:schema xmlns:xsd="http://www.w3.org/2001/XMLSchema" xmlns:xs="http://www.w3.org/2001/XMLSchema" xmlns:p="http://schemas.microsoft.com/office/2006/metadata/properties" xmlns:ns3="b5517de5-9bd3-47d2-9e0b-ee08ed4d3d20" xmlns:ns4="22400016-20e2-4023-97f8-f129347aadef" targetNamespace="http://schemas.microsoft.com/office/2006/metadata/properties" ma:root="true" ma:fieldsID="3db836006532350a9fcd430626cb1a69" ns3:_="" ns4:_="">
    <xsd:import namespace="b5517de5-9bd3-47d2-9e0b-ee08ed4d3d20"/>
    <xsd:import namespace="22400016-20e2-4023-97f8-f129347aadef"/>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517de5-9bd3-47d2-9e0b-ee08ed4d3d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400016-20e2-4023-97f8-f129347aadef" elementFormDefault="qualified">
    <xsd:import namespace="http://schemas.microsoft.com/office/2006/documentManagement/types"/>
    <xsd:import namespace="http://schemas.microsoft.com/office/infopath/2007/PartnerControls"/>
    <xsd:element name="SharedWithUsers" ma:index="11"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共有相手の詳細情報" ma:internalName="SharedWithDetails" ma:readOnly="true">
      <xsd:simpleType>
        <xsd:restriction base="dms:Note">
          <xsd:maxLength value="255"/>
        </xsd:restriction>
      </xsd:simpleType>
    </xsd:element>
    <xsd:element name="SharingHintHash" ma:index="13"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22400016-20e2-4023-97f8-f129347aadef">
      <UserInfo>
        <DisplayName>坂田 進(SAKATA Susumu)</DisplayName>
        <AccountId>27</AccountId>
        <AccountType/>
      </UserInfo>
    </SharedWithUsers>
    <_activity xmlns="b5517de5-9bd3-47d2-9e0b-ee08ed4d3d2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9819E4-FE13-45EA-BE4E-F02CBEEEACC7}">
  <ds:schemaRefs>
    <ds:schemaRef ds:uri="22400016-20e2-4023-97f8-f129347aadef"/>
    <ds:schemaRef ds:uri="b5517de5-9bd3-47d2-9e0b-ee08ed4d3d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D908F69-E898-4F1B-8220-B22F92FDDC9A}">
  <ds:schemaRefs>
    <ds:schemaRef ds:uri="http://schemas.microsoft.com/office/2006/metadata/properties"/>
    <ds:schemaRef ds:uri="http://purl.org/dc/elements/1.1/"/>
    <ds:schemaRef ds:uri="22400016-20e2-4023-97f8-f129347aadef"/>
    <ds:schemaRef ds:uri="http://www.w3.org/XML/1998/namespace"/>
    <ds:schemaRef ds:uri="http://schemas.microsoft.com/office/2006/documentManagement/types"/>
    <ds:schemaRef ds:uri="b5517de5-9bd3-47d2-9e0b-ee08ed4d3d20"/>
    <ds:schemaRef ds:uri="http://schemas.microsoft.com/office/infopath/2007/PartnerControls"/>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359999D9-E4A8-4D3C-9B48-EDA08F0D68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493</TotalTime>
  <Words>4153</Words>
  <PresentationFormat>画面に合わせる (4:3)</PresentationFormat>
  <Paragraphs>240</Paragraphs>
  <Slides>11</Slides>
  <Notes>11</Notes>
  <HiddenSlides>0</HiddenSlides>
  <MMClips>0</MMClips>
  <ScaleCrop>false</ScaleCrop>
  <HeadingPairs>
    <vt:vector size="8" baseType="variant">
      <vt:variant>
        <vt:lpstr>使用されているフォント</vt:lpstr>
      </vt:variant>
      <vt:variant>
        <vt:i4>13</vt:i4>
      </vt:variant>
      <vt:variant>
        <vt:lpstr>テーマ</vt:lpstr>
      </vt:variant>
      <vt:variant>
        <vt:i4>1</vt:i4>
      </vt:variant>
      <vt:variant>
        <vt:lpstr>埋め込まれた OLE サーバー</vt:lpstr>
      </vt:variant>
      <vt:variant>
        <vt:i4>1</vt:i4>
      </vt:variant>
      <vt:variant>
        <vt:lpstr>スライド タイトル</vt:lpstr>
      </vt:variant>
      <vt:variant>
        <vt:i4>11</vt:i4>
      </vt:variant>
    </vt:vector>
  </HeadingPairs>
  <TitlesOfParts>
    <vt:vector size="26" baseType="lpstr">
      <vt:lpstr>HG丸ｺﾞｼｯｸM-PRO</vt:lpstr>
      <vt:lpstr>ＭＳ Ｐゴシック</vt:lpstr>
      <vt:lpstr>ＭＳ ゴシック</vt:lpstr>
      <vt:lpstr>Wingdings,Sans-Serif</vt:lpstr>
      <vt:lpstr>メイリオ</vt:lpstr>
      <vt:lpstr>メイリオ</vt:lpstr>
      <vt:lpstr>游ゴシック</vt:lpstr>
      <vt:lpstr>游明朝</vt:lpstr>
      <vt:lpstr>Arial</vt:lpstr>
      <vt:lpstr>Calibri</vt:lpstr>
      <vt:lpstr>Calibri Light</vt:lpstr>
      <vt:lpstr>Century</vt:lpstr>
      <vt:lpstr>Wingdings</vt:lpstr>
      <vt:lpstr>Office テーマ</vt:lpstr>
      <vt:lpstr>Document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2023-07-12T05:11:28Z</cp:lastPrinted>
  <dcterms:created xsi:type="dcterms:W3CDTF">2022-05-31T01:02:05Z</dcterms:created>
  <dcterms:modified xsi:type="dcterms:W3CDTF">2024-03-19T01:23:24Z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0x0101005E8DB381C417E04FA6DCCB6C9DFD251C</vt:lpwstr>
  </property>
</Properties>
</file>