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42"/>
  </p:notesMasterIdLst>
  <p:handoutMasterIdLst>
    <p:handoutMasterId r:id="rId43"/>
  </p:handoutMasterIdLst>
  <p:sldIdLst>
    <p:sldId id="256" r:id="rId2"/>
    <p:sldId id="266" r:id="rId3"/>
    <p:sldId id="268" r:id="rId4"/>
    <p:sldId id="258" r:id="rId5"/>
    <p:sldId id="2218" r:id="rId6"/>
    <p:sldId id="298" r:id="rId7"/>
    <p:sldId id="299" r:id="rId8"/>
    <p:sldId id="283" r:id="rId9"/>
    <p:sldId id="290" r:id="rId10"/>
    <p:sldId id="284" r:id="rId11"/>
    <p:sldId id="259" r:id="rId12"/>
    <p:sldId id="261" r:id="rId13"/>
    <p:sldId id="263" r:id="rId14"/>
    <p:sldId id="265" r:id="rId15"/>
    <p:sldId id="264" r:id="rId16"/>
    <p:sldId id="269" r:id="rId17"/>
    <p:sldId id="270" r:id="rId18"/>
    <p:sldId id="292" r:id="rId19"/>
    <p:sldId id="272" r:id="rId20"/>
    <p:sldId id="275" r:id="rId21"/>
    <p:sldId id="276" r:id="rId22"/>
    <p:sldId id="274" r:id="rId23"/>
    <p:sldId id="273" r:id="rId24"/>
    <p:sldId id="279" r:id="rId25"/>
    <p:sldId id="280" r:id="rId26"/>
    <p:sldId id="277" r:id="rId27"/>
    <p:sldId id="271" r:id="rId28"/>
    <p:sldId id="278" r:id="rId29"/>
    <p:sldId id="281" r:id="rId30"/>
    <p:sldId id="285" r:id="rId31"/>
    <p:sldId id="300" r:id="rId32"/>
    <p:sldId id="2211" r:id="rId33"/>
    <p:sldId id="2212" r:id="rId34"/>
    <p:sldId id="2213" r:id="rId35"/>
    <p:sldId id="2214" r:id="rId36"/>
    <p:sldId id="2215" r:id="rId37"/>
    <p:sldId id="2216" r:id="rId38"/>
    <p:sldId id="2217" r:id="rId39"/>
    <p:sldId id="288" r:id="rId40"/>
    <p:sldId id="2206" r:id="rId4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C3B3AD-E396-4686-AB78-F13C49ADF8A5}" v="3" dt="2026-08-27T06:10:08.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23" autoAdjust="0"/>
    <p:restoredTop sz="54237" autoAdjust="0"/>
  </p:normalViewPr>
  <p:slideViewPr>
    <p:cSldViewPr>
      <p:cViewPr varScale="1">
        <p:scale>
          <a:sx n="57" d="100"/>
          <a:sy n="57" d="100"/>
        </p:scale>
        <p:origin x="3306" y="78"/>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50" d="100"/>
        <a:sy n="50" d="100"/>
      </p:scale>
      <p:origin x="0" y="0"/>
    </p:cViewPr>
  </p:sorterViewPr>
  <p:notesViewPr>
    <p:cSldViewPr>
      <p:cViewPr varScale="1">
        <p:scale>
          <a:sx n="47" d="100"/>
          <a:sy n="47" d="100"/>
        </p:scale>
        <p:origin x="2792"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331132027061158E-2"/>
          <c:y val="3.6291274010140873E-2"/>
          <c:w val="0.92914782570530929"/>
          <c:h val="0.79540974576513357"/>
        </c:manualLayout>
      </c:layout>
      <c:lineChart>
        <c:grouping val="standard"/>
        <c:varyColors val="0"/>
        <c:ser>
          <c:idx val="0"/>
          <c:order val="0"/>
          <c:tx>
            <c:strRef>
              <c:f>Sheet1!$B$1</c:f>
              <c:strCache>
                <c:ptCount val="1"/>
                <c:pt idx="0">
                  <c:v>系列 1</c:v>
                </c:pt>
              </c:strCache>
            </c:strRef>
          </c:tx>
          <c:spPr>
            <a:ln w="38100">
              <a:solidFill>
                <a:schemeClr val="accent1"/>
              </a:solidFill>
            </a:ln>
          </c:spPr>
          <c:marker>
            <c:symbol val="none"/>
          </c:marker>
          <c:dPt>
            <c:idx val="1"/>
            <c:bubble3D val="0"/>
            <c:spPr>
              <a:ln w="38100">
                <a:solidFill>
                  <a:schemeClr val="accent1"/>
                </a:solidFill>
                <a:prstDash val="sysDash"/>
              </a:ln>
            </c:spPr>
            <c:extLst>
              <c:ext xmlns:c16="http://schemas.microsoft.com/office/drawing/2014/chart" uri="{C3380CC4-5D6E-409C-BE32-E72D297353CC}">
                <c16:uniqueId val="{00000001-1B27-4EF0-B1DB-4CC3A8F60825}"/>
              </c:ext>
            </c:extLst>
          </c:dPt>
          <c:dLbls>
            <c:dLbl>
              <c:idx val="0"/>
              <c:delete val="1"/>
              <c:extLst>
                <c:ext xmlns:c15="http://schemas.microsoft.com/office/drawing/2012/chart" uri="{CE6537A1-D6FC-4f65-9D91-7224C49458BB}"/>
                <c:ext xmlns:c16="http://schemas.microsoft.com/office/drawing/2014/chart" uri="{C3380CC4-5D6E-409C-BE32-E72D297353CC}">
                  <c16:uniqueId val="{00000002-1B27-4EF0-B1DB-4CC3A8F60825}"/>
                </c:ext>
              </c:extLst>
            </c:dLbl>
            <c:numFmt formatCode="#,##0_);[Red]\(#,##0\)" sourceLinked="0"/>
            <c:spPr>
              <a:noFill/>
              <a:ln>
                <a:noFill/>
              </a:ln>
              <a:effectLst/>
            </c:spPr>
            <c:txPr>
              <a:bodyPr wrap="square" lIns="38100" tIns="19050" rIns="38100" bIns="19050" anchor="ctr">
                <a:spAutoFit/>
              </a:bodyPr>
              <a:lstStyle/>
              <a:p>
                <a:pPr>
                  <a:defRPr sz="1600"/>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1">
                  <c:v>2日</c:v>
                </c:pt>
                <c:pt idx="2">
                  <c:v>3日</c:v>
                </c:pt>
                <c:pt idx="3">
                  <c:v>6日</c:v>
                </c:pt>
                <c:pt idx="4">
                  <c:v>9日</c:v>
                </c:pt>
              </c:strCache>
            </c:strRef>
          </c:cat>
          <c:val>
            <c:numRef>
              <c:f>Sheet1!$B$2:$B$6</c:f>
              <c:numCache>
                <c:formatCode>General</c:formatCode>
                <c:ptCount val="5"/>
                <c:pt idx="0">
                  <c:v>51</c:v>
                </c:pt>
                <c:pt idx="1">
                  <c:v>35.416666666666671</c:v>
                </c:pt>
                <c:pt idx="2">
                  <c:v>28.346456692913385</c:v>
                </c:pt>
                <c:pt idx="3">
                  <c:v>20.625</c:v>
                </c:pt>
                <c:pt idx="4">
                  <c:v>18.125</c:v>
                </c:pt>
              </c:numCache>
            </c:numRef>
          </c:val>
          <c:smooth val="0"/>
          <c:extLst>
            <c:ext xmlns:c16="http://schemas.microsoft.com/office/drawing/2014/chart" uri="{C3380CC4-5D6E-409C-BE32-E72D297353CC}">
              <c16:uniqueId val="{00000003-1B27-4EF0-B1DB-4CC3A8F60825}"/>
            </c:ext>
          </c:extLst>
        </c:ser>
        <c:dLbls>
          <c:showLegendKey val="0"/>
          <c:showVal val="0"/>
          <c:showCatName val="0"/>
          <c:showSerName val="0"/>
          <c:showPercent val="0"/>
          <c:showBubbleSize val="0"/>
        </c:dLbls>
        <c:smooth val="0"/>
        <c:axId val="180800352"/>
        <c:axId val="180800744"/>
      </c:lineChart>
      <c:catAx>
        <c:axId val="180800352"/>
        <c:scaling>
          <c:orientation val="minMax"/>
        </c:scaling>
        <c:delete val="0"/>
        <c:axPos val="b"/>
        <c:numFmt formatCode="General" sourceLinked="1"/>
        <c:majorTickMark val="out"/>
        <c:minorTickMark val="none"/>
        <c:tickLblPos val="nextTo"/>
        <c:txPr>
          <a:bodyPr/>
          <a:lstStyle/>
          <a:p>
            <a:pPr>
              <a:defRPr sz="1400"/>
            </a:pPr>
            <a:endParaRPr lang="ja-JP"/>
          </a:p>
        </c:txPr>
        <c:crossAx val="180800744"/>
        <c:crossesAt val="0"/>
        <c:auto val="1"/>
        <c:lblAlgn val="ctr"/>
        <c:lblOffset val="100"/>
        <c:noMultiLvlLbl val="0"/>
      </c:catAx>
      <c:valAx>
        <c:axId val="180800744"/>
        <c:scaling>
          <c:orientation val="minMax"/>
        </c:scaling>
        <c:delete val="0"/>
        <c:axPos val="l"/>
        <c:numFmt formatCode="General" sourceLinked="0"/>
        <c:majorTickMark val="out"/>
        <c:minorTickMark val="none"/>
        <c:tickLblPos val="nextTo"/>
        <c:txPr>
          <a:bodyPr/>
          <a:lstStyle/>
          <a:p>
            <a:pPr>
              <a:defRPr sz="1400"/>
            </a:pPr>
            <a:endParaRPr lang="ja-JP"/>
          </a:p>
        </c:txPr>
        <c:crossAx val="180800352"/>
        <c:crosses val="autoZero"/>
        <c:crossBetween val="between"/>
      </c:valAx>
    </c:plotArea>
    <c:plotVisOnly val="1"/>
    <c:dispBlanksAs val="zero"/>
    <c:showDLblsOverMax val="0"/>
  </c:chart>
  <c:spPr>
    <a:solidFill>
      <a:schemeClr val="accent1">
        <a:lumMod val="20000"/>
        <a:lumOff val="80000"/>
      </a:schemeClr>
    </a:solidFill>
  </c:spPr>
  <c:txPr>
    <a:bodyPr/>
    <a:lstStyle/>
    <a:p>
      <a:pPr>
        <a:defRPr sz="1200">
          <a:latin typeface="メイリオ" panose="020B0604030504040204" pitchFamily="50" charset="-128"/>
          <a:ea typeface="メイリオ" panose="020B0604030504040204" pitchFamily="50" charset="-128"/>
          <a:cs typeface="メイリオ" panose="020B0604030504040204" pitchFamily="50" charset="-128"/>
        </a:defRPr>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90AC39E6-D957-4C59-8E93-88AB1C1FD963}" type="datetimeFigureOut">
              <a:rPr kumimoji="1" lang="ja-JP" altLang="en-US" smtClean="0"/>
              <a:t>2026/8/27</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FC91136D-242B-4371-AB57-85B10A1A29AE}" type="slidenum">
              <a:rPr kumimoji="1" lang="ja-JP" altLang="en-US" smtClean="0"/>
              <a:t>‹#›</a:t>
            </a:fld>
            <a:endParaRPr kumimoji="1" lang="ja-JP" altLang="en-US"/>
          </a:p>
        </p:txBody>
      </p:sp>
    </p:spTree>
    <p:extLst>
      <p:ext uri="{BB962C8B-B14F-4D97-AF65-F5344CB8AC3E}">
        <p14:creationId xmlns:p14="http://schemas.microsoft.com/office/powerpoint/2010/main" val="291559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8693"/>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2236" tIns="46118" rIns="92236" bIns="46118" rtlCol="0"/>
          <a:lstStyle>
            <a:lvl1pPr algn="r">
              <a:defRPr sz="1200"/>
            </a:lvl1pPr>
          </a:lstStyle>
          <a:p>
            <a:fld id="{0350EC90-EFB4-49AB-9AF8-0F3E31E60019}"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5"/>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7" cy="498692"/>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2236" tIns="46118" rIns="92236" bIns="46118" rtlCol="0" anchor="b"/>
          <a:lstStyle>
            <a:lvl1pPr algn="r">
              <a:defRPr sz="1200"/>
            </a:lvl1pPr>
          </a:lstStyle>
          <a:p>
            <a:fld id="{B44CAB6B-65BD-4FD2-BFC6-028C6622108E}" type="slidenum">
              <a:rPr kumimoji="1" lang="ja-JP" altLang="en-US" smtClean="0"/>
              <a:t>‹#›</a:t>
            </a:fld>
            <a:endParaRPr kumimoji="1" lang="ja-JP" altLang="en-US"/>
          </a:p>
        </p:txBody>
      </p:sp>
    </p:spTree>
    <p:extLst>
      <p:ext uri="{BB962C8B-B14F-4D97-AF65-F5344CB8AC3E}">
        <p14:creationId xmlns:p14="http://schemas.microsoft.com/office/powerpoint/2010/main" val="13602611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445760" cy="4657340"/>
          </a:xfrm>
        </p:spPr>
        <p:txBody>
          <a:bodyPr/>
          <a:lstStyle/>
          <a:p>
            <a:r>
              <a:rPr kumimoji="1" lang="ja-JP" altLang="en-US" dirty="0">
                <a:latin typeface="メイリオ" panose="020B0604030504040204" pitchFamily="50" charset="-128"/>
                <a:ea typeface="メイリオ" panose="020B0604030504040204" pitchFamily="50" charset="-128"/>
              </a:rPr>
              <a:t>■表紙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「災害時に備えて食品の家庭備蓄を始めよう」と題してご説明いたします。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まず、</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①災害時に備えて、なぜ食品の家庭備蓄が必要なのか、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②具体的にどのようにして、家庭備蓄をすればいいのか、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について説明します。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次に、</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③おすすめの備蓄食品、効率的な収納テクニックや簡単レシピなど</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実践的な情報を紹介します。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さらに、</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④乳幼児や高齢者など配慮が必要な方のための備蓄のポイント</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を解説します。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最後に、</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⑤実際のイメージを持っていただくための実践事例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についても紹介しますので、よろしくお願いいたします。</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0</a:t>
            </a:fld>
            <a:endParaRPr kumimoji="1" lang="ja-JP" altLang="en-US"/>
          </a:p>
        </p:txBody>
      </p:sp>
    </p:spTree>
    <p:extLst>
      <p:ext uri="{BB962C8B-B14F-4D97-AF65-F5344CB8AC3E}">
        <p14:creationId xmlns:p14="http://schemas.microsoft.com/office/powerpoint/2010/main" val="159616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9</a:t>
            </a:fld>
            <a:endParaRPr kumimoji="1" lang="ja-JP" altLang="en-US"/>
          </a:p>
        </p:txBody>
      </p:sp>
      <p:sp>
        <p:nvSpPr>
          <p:cNvPr id="5" name="ノート プレースホルダー 2">
            <a:extLst>
              <a:ext uri="{FF2B5EF4-FFF2-40B4-BE49-F238E27FC236}">
                <a16:creationId xmlns:a16="http://schemas.microsoft.com/office/drawing/2014/main" id="{A080C997-E5B9-4EF9-B841-5997532B6576}"/>
              </a:ext>
            </a:extLst>
          </p:cNvPr>
          <p:cNvSpPr txBox="1">
            <a:spLocks/>
          </p:cNvSpPr>
          <p:nvPr/>
        </p:nvSpPr>
        <p:spPr>
          <a:xfrm>
            <a:off x="419960" y="4783307"/>
            <a:ext cx="5748964" cy="4974065"/>
          </a:xfrm>
          <a:prstGeom prst="rect">
            <a:avLst/>
          </a:prstGeom>
        </p:spPr>
        <p:txBody>
          <a:bodyPr vert="horz" lIns="92236" tIns="46118" rIns="92236" bIns="46118"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pPr>
              <a:defRPr/>
            </a:pPr>
            <a:endParaRPr lang="ja-JP" altLang="en-US" sz="1100" dirty="0"/>
          </a:p>
        </p:txBody>
      </p:sp>
      <p:sp>
        <p:nvSpPr>
          <p:cNvPr id="76" name="ノート プレースホルダー 75"/>
          <p:cNvSpPr>
            <a:spLocks noGrp="1"/>
          </p:cNvSpPr>
          <p:nvPr>
            <p:ph type="body" idx="1"/>
          </p:nvPr>
        </p:nvSpPr>
        <p:spPr>
          <a:xfrm>
            <a:off x="680721" y="4783307"/>
            <a:ext cx="5445760" cy="4866882"/>
          </a:xfrm>
        </p:spPr>
        <p:txBody>
          <a:bodyPr/>
          <a:lstStyle/>
          <a:p>
            <a:pPr>
              <a:defRPr/>
            </a:pPr>
            <a:r>
              <a:rPr lang="ja-JP" altLang="en-US" sz="1200" dirty="0">
                <a:latin typeface="メイリオ" panose="020B0604030504040204" pitchFamily="50" charset="-128"/>
                <a:ea typeface="メイリオ" panose="020B0604030504040204" pitchFamily="50" charset="-128"/>
              </a:rPr>
              <a:t>■説明</a:t>
            </a:r>
            <a:endParaRPr lang="en-US" altLang="ja-JP" sz="1200" dirty="0">
              <a:latin typeface="メイリオ" panose="020B0604030504040204" pitchFamily="50" charset="-128"/>
              <a:ea typeface="メイリオ" panose="020B0604030504040204" pitchFamily="50" charset="-128"/>
            </a:endParaRPr>
          </a:p>
          <a:p>
            <a:pPr>
              <a:defRPr/>
            </a:pPr>
            <a:endParaRPr lang="en-US" altLang="ja-JP"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次に、家庭備蓄の取組状況について見てみましょう。</a:t>
            </a:r>
          </a:p>
          <a:p>
            <a:pPr>
              <a:defRPr/>
            </a:pPr>
            <a:r>
              <a:rPr lang="ja-JP" altLang="en-US" sz="1200" dirty="0">
                <a:latin typeface="メイリオ" panose="020B0604030504040204" pitchFamily="50" charset="-128"/>
                <a:ea typeface="メイリオ" panose="020B0604030504040204" pitchFamily="50" charset="-128"/>
              </a:rPr>
              <a:t>こちらは内閣府「防災に関する世論調査」（令和７年</a:t>
            </a:r>
            <a:r>
              <a:rPr lang="en-US" altLang="ja-JP" sz="1200" dirty="0">
                <a:latin typeface="メイリオ" panose="020B0604030504040204" pitchFamily="50" charset="-128"/>
                <a:ea typeface="メイリオ" panose="020B0604030504040204" pitchFamily="50" charset="-128"/>
              </a:rPr>
              <a:t>12</a:t>
            </a:r>
            <a:r>
              <a:rPr lang="ja-JP" altLang="en-US" sz="1200" dirty="0">
                <a:latin typeface="メイリオ" panose="020B0604030504040204" pitchFamily="50" charset="-128"/>
                <a:ea typeface="メイリオ" panose="020B0604030504040204" pitchFamily="50" charset="-128"/>
              </a:rPr>
              <a:t>月）の情報です。</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これによると、</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大地震に備えて食料や飲料水を準備している</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という人の割合はどの位になるかといいますと、</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en-US" altLang="ja-JP" sz="1200" dirty="0">
                <a:latin typeface="メイリオ" panose="020B0604030504040204" pitchFamily="50" charset="-128"/>
                <a:ea typeface="メイリオ" panose="020B0604030504040204" pitchFamily="50" charset="-128"/>
              </a:rPr>
              <a:t>【ENTER</a:t>
            </a:r>
            <a:r>
              <a:rPr lang="ja-JP" altLang="en-US" sz="1200" dirty="0">
                <a:latin typeface="メイリオ" panose="020B0604030504040204" pitchFamily="50" charset="-128"/>
                <a:ea typeface="メイリオ" panose="020B0604030504040204" pitchFamily="50" charset="-128"/>
              </a:rPr>
              <a:t>キー</a:t>
            </a:r>
            <a:r>
              <a:rPr lang="en-US" altLang="ja-JP" sz="1200" dirty="0">
                <a:latin typeface="メイリオ" panose="020B0604030504040204" pitchFamily="50" charset="-128"/>
                <a:ea typeface="メイリオ" panose="020B0604030504040204" pitchFamily="50" charset="-128"/>
              </a:rPr>
              <a:t>】→46.1</a:t>
            </a:r>
            <a:r>
              <a:rPr lang="ja-JP" altLang="en-US" sz="1200" dirty="0">
                <a:latin typeface="メイリオ" panose="020B0604030504040204" pitchFamily="50" charset="-128"/>
                <a:ea typeface="メイリオ" panose="020B0604030504040204" pitchFamily="50" charset="-128"/>
              </a:rPr>
              <a:t>％の数字を表示</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４</a:t>
            </a:r>
            <a:r>
              <a:rPr lang="en-US" altLang="ja-JP" sz="1200" dirty="0">
                <a:latin typeface="メイリオ" panose="020B0604030504040204" pitchFamily="50" charset="-128"/>
                <a:ea typeface="メイリオ" panose="020B0604030504040204" pitchFamily="50" charset="-128"/>
              </a:rPr>
              <a:t>6</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1</a:t>
            </a:r>
            <a:r>
              <a:rPr lang="ja-JP" altLang="en-US" sz="1200" dirty="0">
                <a:latin typeface="メイリオ" panose="020B0604030504040204" pitchFamily="50" charset="-128"/>
                <a:ea typeface="メイリオ" panose="020B0604030504040204" pitchFamily="50" charset="-128"/>
              </a:rPr>
              <a:t>％、半分以下の人しか準備をしていないことが分かります。</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大都市、中都市、小都市になりますと、</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en-US" altLang="ja-JP" sz="1200" dirty="0">
                <a:latin typeface="メイリオ" panose="020B0604030504040204" pitchFamily="50" charset="-128"/>
                <a:ea typeface="メイリオ" panose="020B0604030504040204" pitchFamily="50" charset="-128"/>
              </a:rPr>
              <a:t>【ENTER</a:t>
            </a:r>
            <a:r>
              <a:rPr lang="ja-JP" altLang="en-US" sz="1200" dirty="0">
                <a:latin typeface="メイリオ" panose="020B0604030504040204" pitchFamily="50" charset="-128"/>
                <a:ea typeface="メイリオ" panose="020B0604030504040204" pitchFamily="50" charset="-128"/>
              </a:rPr>
              <a:t>キー</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大都市～小都市の数字を表示</a:t>
            </a:r>
          </a:p>
          <a:p>
            <a:pPr>
              <a:defRPr/>
            </a:pPr>
            <a:endParaRPr lang="ja-JP" altLang="en-US"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大都市：</a:t>
            </a:r>
            <a:r>
              <a:rPr lang="en-US" altLang="ja-JP" sz="1200" dirty="0">
                <a:latin typeface="メイリオ" panose="020B0604030504040204" pitchFamily="50" charset="-128"/>
                <a:ea typeface="メイリオ" panose="020B0604030504040204" pitchFamily="50" charset="-128"/>
              </a:rPr>
              <a:t>54.7</a:t>
            </a:r>
            <a:r>
              <a:rPr lang="ja-JP" altLang="en-US" sz="1200" dirty="0">
                <a:latin typeface="メイリオ" panose="020B0604030504040204" pitchFamily="50" charset="-128"/>
                <a:ea typeface="メイリオ" panose="020B0604030504040204" pitchFamily="50" charset="-128"/>
              </a:rPr>
              <a:t>％　中都市：</a:t>
            </a:r>
            <a:r>
              <a:rPr lang="en-US" altLang="ja-JP" sz="1200" dirty="0">
                <a:latin typeface="メイリオ" panose="020B0604030504040204" pitchFamily="50" charset="-128"/>
                <a:ea typeface="メイリオ" panose="020B0604030504040204" pitchFamily="50" charset="-128"/>
              </a:rPr>
              <a:t>44.1</a:t>
            </a:r>
            <a:r>
              <a:rPr lang="ja-JP" altLang="en-US" sz="1200" dirty="0">
                <a:latin typeface="メイリオ" panose="020B0604030504040204" pitchFamily="50" charset="-128"/>
                <a:ea typeface="メイリオ" panose="020B0604030504040204" pitchFamily="50" charset="-128"/>
              </a:rPr>
              <a:t>％　小都市：</a:t>
            </a:r>
            <a:r>
              <a:rPr lang="en-US" altLang="ja-JP" sz="1200" dirty="0">
                <a:latin typeface="メイリオ" panose="020B0604030504040204" pitchFamily="50" charset="-128"/>
                <a:ea typeface="メイリオ" panose="020B0604030504040204" pitchFamily="50" charset="-128"/>
              </a:rPr>
              <a:t>41.0</a:t>
            </a:r>
            <a:r>
              <a:rPr lang="ja-JP" altLang="en-US" sz="1200" dirty="0">
                <a:latin typeface="メイリオ" panose="020B0604030504040204" pitchFamily="50" charset="-128"/>
                <a:ea typeface="メイリオ" panose="020B0604030504040204" pitchFamily="50" charset="-128"/>
              </a:rPr>
              <a:t>％</a:t>
            </a:r>
          </a:p>
          <a:p>
            <a:pPr>
              <a:defRPr/>
            </a:pPr>
            <a:r>
              <a:rPr lang="ja-JP" altLang="en-US" sz="1200" dirty="0">
                <a:latin typeface="メイリオ" panose="020B0604030504040204" pitchFamily="50" charset="-128"/>
                <a:ea typeface="メイリオ" panose="020B0604030504040204" pitchFamily="50" charset="-128"/>
              </a:rPr>
              <a:t>という調査結果となっており、</a:t>
            </a:r>
          </a:p>
          <a:p>
            <a:pPr>
              <a:defRPr/>
            </a:pPr>
            <a:r>
              <a:rPr lang="ja-JP" altLang="en-US" sz="1200" dirty="0">
                <a:latin typeface="メイリオ" panose="020B0604030504040204" pitchFamily="50" charset="-128"/>
                <a:ea typeface="メイリオ" panose="020B0604030504040204" pitchFamily="50" charset="-128"/>
              </a:rPr>
              <a:t>大都市の方が備蓄している人の割合が高くなっています。</a:t>
            </a:r>
            <a:endParaRPr lang="en-US" altLang="ja-JP" sz="1200" dirty="0">
              <a:latin typeface="メイリオ" panose="020B0604030504040204" pitchFamily="50" charset="-128"/>
              <a:ea typeface="メイリオ" panose="020B0604030504040204" pitchFamily="50" charset="-128"/>
            </a:endParaRPr>
          </a:p>
          <a:p>
            <a:pPr>
              <a:defRPr/>
            </a:pPr>
            <a:endParaRPr lang="en-US" altLang="ja-JP"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首都直下型地震や南海トラフ巨大地震が今後</a:t>
            </a:r>
            <a:r>
              <a:rPr lang="en-US" altLang="ja-JP" sz="1200" dirty="0">
                <a:latin typeface="メイリオ" panose="020B0604030504040204" pitchFamily="50" charset="-128"/>
                <a:ea typeface="メイリオ" panose="020B0604030504040204" pitchFamily="50" charset="-128"/>
              </a:rPr>
              <a:t>30</a:t>
            </a:r>
            <a:r>
              <a:rPr lang="ja-JP" altLang="en-US" sz="1200" dirty="0">
                <a:latin typeface="メイリオ" panose="020B0604030504040204" pitchFamily="50" charset="-128"/>
                <a:ea typeface="メイリオ" panose="020B0604030504040204" pitchFamily="50" charset="-128"/>
              </a:rPr>
              <a:t>年以内に</a:t>
            </a:r>
            <a:r>
              <a:rPr lang="en-US" altLang="ja-JP" sz="1200" dirty="0">
                <a:latin typeface="メイリオ" panose="020B0604030504040204" pitchFamily="50" charset="-128"/>
                <a:ea typeface="メイリオ" panose="020B0604030504040204" pitchFamily="50" charset="-128"/>
              </a:rPr>
              <a:t>70</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80</a:t>
            </a:r>
            <a:r>
              <a:rPr lang="ja-JP" altLang="en-US" sz="1200" dirty="0">
                <a:latin typeface="メイリオ" panose="020B0604030504040204" pitchFamily="50" charset="-128"/>
                <a:ea typeface="メイリオ" panose="020B0604030504040204" pitchFamily="50" charset="-128"/>
              </a:rPr>
              <a:t>％の確立で起こると言われる中、これで十分な備えと言えるでしょうか？</a:t>
            </a:r>
          </a:p>
          <a:p>
            <a:r>
              <a:rPr lang="ja-JP" altLang="en-US" sz="1200" dirty="0">
                <a:latin typeface="メイリオ" panose="020B0604030504040204" pitchFamily="50" charset="-128"/>
                <a:ea typeface="メイリオ" panose="020B0604030504040204" pitchFamily="50" charset="-128"/>
              </a:rPr>
              <a:t>では、家庭備蓄で備えるべきものは何か、見てみましょう。</a:t>
            </a:r>
            <a:endParaRPr lang="en-US" altLang="ja-JP" sz="1200" dirty="0">
              <a:latin typeface="メイリオ" panose="020B0604030504040204" pitchFamily="50" charset="-128"/>
              <a:ea typeface="メイリオ" panose="020B0604030504040204" pitchFamily="50" charset="-128"/>
            </a:endParaRPr>
          </a:p>
          <a:p>
            <a:pPr>
              <a:defRPr/>
            </a:pPr>
            <a:endParaRPr lang="ja-JP" altLang="en-US" sz="1200" dirty="0">
              <a:latin typeface="メイリオ" panose="020B0604030504040204" pitchFamily="50" charset="-128"/>
              <a:ea typeface="メイリオ" panose="020B0604030504040204" pitchFamily="50" charset="-128"/>
            </a:endParaRPr>
          </a:p>
          <a:p>
            <a:pPr>
              <a:defRPr/>
            </a:pPr>
            <a:r>
              <a:rPr lang="ja-JP" altLang="en-US" sz="1200" dirty="0">
                <a:latin typeface="メイリオ" panose="020B0604030504040204" pitchFamily="50" charset="-128"/>
                <a:ea typeface="メイリオ" panose="020B0604030504040204" pitchFamily="50" charset="-128"/>
              </a:rPr>
              <a:t>→→次のページ</a:t>
            </a:r>
          </a:p>
        </p:txBody>
      </p:sp>
    </p:spTree>
    <p:extLst>
      <p:ext uri="{BB962C8B-B14F-4D97-AF65-F5344CB8AC3E}">
        <p14:creationId xmlns:p14="http://schemas.microsoft.com/office/powerpoint/2010/main" val="399425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65503" y="4783307"/>
            <a:ext cx="5676192" cy="3913615"/>
          </a:xfrm>
        </p:spPr>
        <p:txBody>
          <a:bodyPr/>
          <a:lstStyle/>
          <a:p>
            <a:pPr>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そこで、最低でも３日分、できれば１週間分の備蓄が必要になります。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こちら</a:t>
            </a:r>
            <a:r>
              <a:rPr lang="ja-JP" altLang="en-US" dirty="0">
                <a:latin typeface="メイリオ" panose="020B0604030504040204" pitchFamily="50" charset="-128"/>
                <a:ea typeface="メイリオ" panose="020B0604030504040204" pitchFamily="50" charset="-128"/>
              </a:rPr>
              <a:t>の例では</a:t>
            </a:r>
            <a:r>
              <a:rPr kumimoji="1" lang="ja-JP" altLang="en-US" dirty="0">
                <a:latin typeface="メイリオ" panose="020B0604030504040204" pitchFamily="50" charset="-128"/>
                <a:ea typeface="メイリオ" panose="020B0604030504040204" pitchFamily="50" charset="-128"/>
              </a:rPr>
              <a:t>、大人２人分、１週間の量を表しております。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・家庭備蓄の例</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「必需品」「主食」「主菜」「副菜その他」の４つ備蓄例を表しております。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水は水分補給に必須です。缶詰など常温で日持ちするものも適時用意しておきましょう。</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チョコレートやビスケットなどの菓子類も、心を満たすためにとても大事です。</a:t>
            </a:r>
            <a:endParaRPr kumimoji="1"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10</a:t>
            </a:fld>
            <a:endParaRPr kumimoji="1" lang="ja-JP" altLang="en-US"/>
          </a:p>
        </p:txBody>
      </p:sp>
    </p:spTree>
    <p:extLst>
      <p:ext uri="{BB962C8B-B14F-4D97-AF65-F5344CB8AC3E}">
        <p14:creationId xmlns:p14="http://schemas.microsoft.com/office/powerpoint/2010/main" val="2350372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「ローリングストック」とは、普段の食品を少し多めに買い置きしておき、</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賞味期限を考えて古いものから消費し、消費した分を買い足すことで、</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常に一定量の食品が家庭で備蓄されている状態を保つための方法です。</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ローリングストックは</a:t>
            </a:r>
            <a:r>
              <a:rPr kumimoji="1" lang="en-US" altLang="ja-JP" dirty="0">
                <a:latin typeface="メイリオ" panose="020B0604030504040204" pitchFamily="50" charset="-128"/>
                <a:ea typeface="メイリオ" panose="020B0604030504040204" pitchFamily="50" charset="-128"/>
              </a:rPr>
              <a:t>3</a:t>
            </a:r>
            <a:r>
              <a:rPr kumimoji="1" lang="ja-JP" altLang="en-US" dirty="0" err="1">
                <a:latin typeface="メイリオ" panose="020B0604030504040204" pitchFamily="50" charset="-128"/>
                <a:ea typeface="メイリオ" panose="020B0604030504040204" pitchFamily="50" charset="-128"/>
              </a:rPr>
              <a:t>つの</a:t>
            </a:r>
            <a:r>
              <a:rPr kumimoji="1" lang="ja-JP" altLang="en-US" dirty="0">
                <a:latin typeface="メイリオ" panose="020B0604030504040204" pitchFamily="50" charset="-128"/>
                <a:ea typeface="メイリオ" panose="020B0604030504040204" pitchFamily="50" charset="-128"/>
              </a:rPr>
              <a:t>ステップで行います。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「備える」：食品を備蓄　　　　　　　　　　　</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「食べる」：賞味期限の古いものから食べる　</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「補充する」：食品を買い足す　　　</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特に、ここがポイントです。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◎費用・時間の面で、普段の買い物の範囲でできる</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◎買い置きのスペースを少し増やすだけで済む</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11</a:t>
            </a:fld>
            <a:endParaRPr kumimoji="1" lang="ja-JP" altLang="en-US"/>
          </a:p>
        </p:txBody>
      </p:sp>
    </p:spTree>
    <p:extLst>
      <p:ext uri="{BB962C8B-B14F-4D97-AF65-F5344CB8AC3E}">
        <p14:creationId xmlns:p14="http://schemas.microsoft.com/office/powerpoint/2010/main" val="214365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主に災害時に使用する「非常食」だけでなく、日常で使用し、</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災害時にも使えるものを「ローリングストック」としてバランス良く備えることが大事です。</a:t>
            </a:r>
            <a:endParaRPr lang="en-US" altLang="ja-JP" dirty="0">
              <a:latin typeface="メイリオ" panose="020B0604030504040204" pitchFamily="50" charset="-128"/>
              <a:ea typeface="メイリオ" panose="020B0604030504040204" pitchFamily="50" charset="-128"/>
            </a:endParaRPr>
          </a:p>
          <a:p>
            <a:pPr defTabSz="922355">
              <a:lnSpc>
                <a:spcPts val="2017"/>
              </a:lnSpc>
              <a:defRPr/>
            </a:pP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非常食は、実際に食べてみることをおすすめします。どのようにして食べるか、</a:t>
            </a: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確認・練習する機会になりますし、実際に経験してみることで様々な“気付き”があるはずです。</a:t>
            </a: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日常食品は、ローリングストックで、常に一定量のストックを残しながら備蓄して、消費したら必ず補充してください。</a:t>
            </a: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日頃からどんどん食べて、好みの味を探してみましょう。</a:t>
            </a:r>
            <a:endParaRPr kumimoji="1"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12</a:t>
            </a:fld>
            <a:endParaRPr kumimoji="1" lang="ja-JP" altLang="en-US"/>
          </a:p>
        </p:txBody>
      </p:sp>
    </p:spTree>
    <p:extLst>
      <p:ext uri="{BB962C8B-B14F-4D97-AF65-F5344CB8AC3E}">
        <p14:creationId xmlns:p14="http://schemas.microsoft.com/office/powerpoint/2010/main" val="3453211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531191" cy="3913615"/>
          </a:xfrm>
        </p:spPr>
        <p:txBody>
          <a:bodyPr/>
          <a:lstStyle/>
          <a:p>
            <a:pPr>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備蓄食品の選び方は、</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１．まず、家庭にある食品をチェックします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２．次に栄養バランスを考え、</a:t>
            </a:r>
            <a:r>
              <a:rPr lang="ja-JP" altLang="en-US" dirty="0">
                <a:latin typeface="メイリオ" panose="020B0604030504040204" pitchFamily="50" charset="-128"/>
                <a:ea typeface="メイリオ" panose="020B0604030504040204" pitchFamily="50" charset="-128"/>
              </a:rPr>
              <a:t>家族</a:t>
            </a:r>
            <a:r>
              <a:rPr kumimoji="1" lang="ja-JP" altLang="en-US" dirty="0">
                <a:latin typeface="メイリオ" panose="020B0604030504040204" pitchFamily="50" charset="-128"/>
                <a:ea typeface="メイリオ" panose="020B0604030504040204" pitchFamily="50" charset="-128"/>
              </a:rPr>
              <a:t>の人数や好みに応じた備蓄食品の</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内容と量を決めましょう</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３．足りないものを買い足しましょう</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４．賞味期限が切れる前に食べて、食べた分は買い足しましょう</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この手順を繰り返すことで自然と「ローリングストック」が実施できます。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また備蓄食品選びで忘れてはいけないのが</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災害直後は、炭水化物ばかりになりがちで、栄養が偏り、便秘、口内炎など体調不良を起こしやすくなること。</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たんぱく質やビタミン、ミネラル、食物繊維など栄養バランスを考慮して缶詰や日持ちする野菜、乾物、野菜ジュースなどを備えるよう心掛けましょう。</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13</a:t>
            </a:fld>
            <a:endParaRPr kumimoji="1" lang="ja-JP" altLang="en-US"/>
          </a:p>
        </p:txBody>
      </p:sp>
    </p:spTree>
    <p:extLst>
      <p:ext uri="{BB962C8B-B14F-4D97-AF65-F5344CB8AC3E}">
        <p14:creationId xmlns:p14="http://schemas.microsoft.com/office/powerpoint/2010/main" val="2985724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779290" cy="3913615"/>
          </a:xfrm>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kumimoji="1" lang="en-US" altLang="ja-JP" dirty="0">
              <a:latin typeface="メイリオ" panose="020B0604030504040204" pitchFamily="50" charset="-128"/>
              <a:ea typeface="メイリオ" panose="020B0604030504040204" pitchFamily="50" charset="-128"/>
            </a:endParaRPr>
          </a:p>
          <a:p>
            <a:pPr>
              <a:lnSpc>
                <a:spcPts val="2017"/>
              </a:lnSpc>
            </a:pPr>
            <a:r>
              <a:rPr kumimoji="1" lang="ja-JP" altLang="en-US" dirty="0">
                <a:latin typeface="メイリオ" panose="020B0604030504040204" pitchFamily="50" charset="-128"/>
                <a:ea typeface="メイリオ" panose="020B0604030504040204" pitchFamily="50" charset="-128"/>
              </a:rPr>
              <a:t>・主菜は</a:t>
            </a:r>
            <a:r>
              <a:rPr lang="ja-JP" altLang="en-US" dirty="0">
                <a:latin typeface="メイリオ" panose="020B0604030504040204" pitchFamily="50" charset="-128"/>
                <a:ea typeface="メイリオ" panose="020B0604030504040204" pitchFamily="50" charset="-128"/>
              </a:rPr>
              <a:t>肉や魚・大豆製品・卵などの</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　たんぱく質を多く含む、食事のメインになるおかずです。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魚や肉などの缶詰、丼やカレーなどのレトルト食品、フリーズドライ食品がおすすめです。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・副菜は野菜の煮ものやサラダ、汁物など、</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主食、主菜で不足しがちなビタミン・ミネラル・食物繊維の供給源となります</a:t>
            </a:r>
            <a:r>
              <a:rPr lang="ja-JP" altLang="en-US" dirty="0">
                <a:latin typeface="メイリオ" panose="020B0604030504040204" pitchFamily="50" charset="-128"/>
                <a:ea typeface="メイリオ" panose="020B0604030504040204" pitchFamily="50" charset="-128"/>
              </a:rPr>
              <a:t>。</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じゃがいも、玉</a:t>
            </a:r>
            <a:r>
              <a:rPr kumimoji="1" lang="ja-JP" altLang="en-US" dirty="0" err="1">
                <a:latin typeface="メイリオ" panose="020B0604030504040204" pitchFamily="50" charset="-128"/>
                <a:ea typeface="メイリオ" panose="020B0604030504040204" pitchFamily="50" charset="-128"/>
              </a:rPr>
              <a:t>ねぎ</a:t>
            </a:r>
            <a:r>
              <a:rPr kumimoji="1" lang="ja-JP" altLang="en-US" dirty="0">
                <a:latin typeface="メイリオ" panose="020B0604030504040204" pitchFamily="50" charset="-128"/>
                <a:ea typeface="メイリオ" panose="020B0604030504040204" pitchFamily="50" charset="-128"/>
              </a:rPr>
              <a:t>、さつまいもなど、日持ちする野菜、コーンやトマトなどの缶詰、切干大根やわかめ、のりなどの乾物、インスタントみそ汁や、即席スープがおすすめです。</a:t>
            </a:r>
            <a:endParaRPr kumimoji="1" lang="en-US" altLang="ja-JP"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メイリオ" panose="020B0604030504040204" pitchFamily="50" charset="-128"/>
                <a:ea typeface="メイリオ" panose="020B0604030504040204" pitchFamily="50" charset="-128"/>
              </a:rPr>
              <a:t>梅干しも、保存性が良く、さらに塩類の補充、殺菌作用や疲労回復の効能が期待できるためおすすめです。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14</a:t>
            </a:fld>
            <a:endParaRPr kumimoji="1" lang="ja-JP" altLang="en-US"/>
          </a:p>
        </p:txBody>
      </p:sp>
    </p:spTree>
    <p:extLst>
      <p:ext uri="{BB962C8B-B14F-4D97-AF65-F5344CB8AC3E}">
        <p14:creationId xmlns:p14="http://schemas.microsoft.com/office/powerpoint/2010/main" val="3237813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kumimoji="1" lang="en-US" altLang="ja-JP" dirty="0">
              <a:latin typeface="メイリオ" panose="020B0604030504040204" pitchFamily="50" charset="-128"/>
              <a:ea typeface="メイリオ" panose="020B0604030504040204" pitchFamily="50" charset="-128"/>
            </a:endParaRPr>
          </a:p>
          <a:p>
            <a:pPr>
              <a:lnSpc>
                <a:spcPts val="2017"/>
              </a:lnSpc>
            </a:pPr>
            <a:r>
              <a:rPr kumimoji="1" lang="ja-JP" altLang="en-US" dirty="0">
                <a:latin typeface="メイリオ" panose="020B0604030504040204" pitchFamily="50" charset="-128"/>
                <a:ea typeface="メイリオ" panose="020B0604030504040204" pitchFamily="50" charset="-128"/>
              </a:rPr>
              <a:t>主食は、</a:t>
            </a:r>
            <a:r>
              <a:rPr lang="ja-JP" altLang="en-US" dirty="0">
                <a:latin typeface="メイリオ" panose="020B0604030504040204" pitchFamily="50" charset="-128"/>
                <a:ea typeface="メイリオ" panose="020B0604030504040204" pitchFamily="50" charset="-128"/>
              </a:rPr>
              <a:t>ごはん・パン・そば・うどんなど、エネルギー源となるものです。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精米・無洗米や乾麺など普段食べるものに加え、</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即席麺・カップ麺、缶詰パンなども少し多めに買い置きしておくと良いでしょう。</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果物やフルーツの加工品なども、ビタミン・ミネラルを補うものとして大切です。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日持ちする果物や、果物の缶詰、果物ジュース、ドライフルーツなどがおすすめです。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15</a:t>
            </a:fld>
            <a:endParaRPr kumimoji="1" lang="ja-JP" altLang="en-US"/>
          </a:p>
        </p:txBody>
      </p:sp>
    </p:spTree>
    <p:extLst>
      <p:ext uri="{BB962C8B-B14F-4D97-AF65-F5344CB8AC3E}">
        <p14:creationId xmlns:p14="http://schemas.microsoft.com/office/powerpoint/2010/main" val="3982301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牛乳・</a:t>
            </a:r>
            <a:r>
              <a:rPr kumimoji="1" lang="ja-JP" altLang="en-US" dirty="0">
                <a:latin typeface="メイリオ" panose="020B0604030504040204" pitchFamily="50" charset="-128"/>
                <a:ea typeface="メイリオ" panose="020B0604030504040204" pitchFamily="50" charset="-128"/>
              </a:rPr>
              <a:t>乳製品、菓子</a:t>
            </a:r>
            <a:r>
              <a:rPr lang="ja-JP" altLang="en-US"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嗜好品、調味料なども揃えておきましょう。</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砂糖、塩、しょうゆなどの調味料は</a:t>
            </a:r>
            <a:r>
              <a:rPr kumimoji="1" lang="ja-JP" altLang="en-US" dirty="0">
                <a:latin typeface="メイリオ" panose="020B0604030504040204" pitchFamily="50" charset="-128"/>
                <a:ea typeface="メイリオ" panose="020B0604030504040204" pitchFamily="50" charset="-128"/>
              </a:rPr>
              <a:t>食事に欠かせません。</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また、お菓子や嗜好品は心に豊かさをもたらします。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16</a:t>
            </a:fld>
            <a:endParaRPr kumimoji="1" lang="ja-JP" altLang="en-US"/>
          </a:p>
        </p:txBody>
      </p:sp>
    </p:spTree>
    <p:extLst>
      <p:ext uri="{BB962C8B-B14F-4D97-AF65-F5344CB8AC3E}">
        <p14:creationId xmlns:p14="http://schemas.microsoft.com/office/powerpoint/2010/main" val="218463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講演者おすすめの商品</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17</a:t>
            </a:fld>
            <a:endParaRPr kumimoji="1" lang="ja-JP" altLang="en-US"/>
          </a:p>
        </p:txBody>
      </p:sp>
    </p:spTree>
    <p:extLst>
      <p:ext uri="{BB962C8B-B14F-4D97-AF65-F5344CB8AC3E}">
        <p14:creationId xmlns:p14="http://schemas.microsoft.com/office/powerpoint/2010/main" val="149182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8400" y="1243013"/>
            <a:ext cx="4470400" cy="3352800"/>
          </a:xfrm>
        </p:spPr>
      </p:sp>
      <p:sp>
        <p:nvSpPr>
          <p:cNvPr id="3" name="ノート プレースホルダー 2"/>
          <p:cNvSpPr>
            <a:spLocks noGrp="1"/>
          </p:cNvSpPr>
          <p:nvPr>
            <p:ph type="body" idx="1"/>
          </p:nvPr>
        </p:nvSpPr>
        <p:spPr>
          <a:xfrm>
            <a:off x="680721" y="4783307"/>
            <a:ext cx="5633746" cy="4103574"/>
          </a:xfrm>
        </p:spPr>
        <p:txBody>
          <a:bodyPr/>
          <a:lstStyle/>
          <a:p>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命をつなぎ止める水に関しては、</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ライフラインの停止に備えて、一人当たり</a:t>
            </a:r>
            <a:r>
              <a:rPr kumimoji="1" lang="en-US" altLang="ja-JP" dirty="0">
                <a:latin typeface="メイリオ" panose="020B0604030504040204" pitchFamily="50" charset="-128"/>
                <a:ea typeface="メイリオ" panose="020B0604030504040204" pitchFamily="50" charset="-128"/>
              </a:rPr>
              <a:t>1</a:t>
            </a:r>
            <a:r>
              <a:rPr kumimoji="1" lang="ja-JP" altLang="en-US" dirty="0">
                <a:latin typeface="メイリオ" panose="020B0604030504040204" pitchFamily="50" charset="-128"/>
                <a:ea typeface="メイリオ" panose="020B0604030504040204" pitchFamily="50" charset="-128"/>
              </a:rPr>
              <a:t>日</a:t>
            </a:r>
            <a:r>
              <a:rPr kumimoji="1" lang="en-US" altLang="ja-JP" dirty="0">
                <a:latin typeface="メイリオ" panose="020B0604030504040204" pitchFamily="50" charset="-128"/>
                <a:ea typeface="メイリオ" panose="020B0604030504040204" pitchFamily="50" charset="-128"/>
              </a:rPr>
              <a:t>3</a:t>
            </a:r>
            <a:r>
              <a:rPr kumimoji="1" lang="ja-JP" altLang="en-US" dirty="0">
                <a:latin typeface="メイリオ" panose="020B0604030504040204" pitchFamily="50" charset="-128"/>
                <a:ea typeface="メイリオ" panose="020B0604030504040204" pitchFamily="50" charset="-128"/>
              </a:rPr>
              <a:t>リットルを目安に必ずストックしておきましょう。</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常備のコツは日常的に飲んで買い足すことです。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備蓄する水について、ここでは</a:t>
            </a:r>
            <a:r>
              <a:rPr kumimoji="1" lang="en-US" altLang="ja-JP" dirty="0">
                <a:latin typeface="メイリオ" panose="020B0604030504040204" pitchFamily="50" charset="-128"/>
                <a:ea typeface="メイリオ" panose="020B0604030504040204" pitchFamily="50" charset="-128"/>
              </a:rPr>
              <a:t>3</a:t>
            </a:r>
            <a:r>
              <a:rPr kumimoji="1" lang="ja-JP" altLang="en-US" dirty="0">
                <a:latin typeface="メイリオ" panose="020B0604030504040204" pitchFamily="50" charset="-128"/>
                <a:ea typeface="メイリオ" panose="020B0604030504040204" pitchFamily="50" charset="-128"/>
              </a:rPr>
              <a:t>つご紹介します。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１．水道水の備蓄</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２．長期保存型の水の備蓄</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３．お茶など、その他の飲み物</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◎水道水は、</a:t>
            </a:r>
            <a:r>
              <a:rPr lang="ja-JP" altLang="en-US" dirty="0">
                <a:latin typeface="メイリオ" panose="020B0604030504040204" pitchFamily="50" charset="-128"/>
                <a:ea typeface="メイリオ" panose="020B0604030504040204" pitchFamily="50" charset="-128"/>
              </a:rPr>
              <a:t>塩素による消毒効果で３日程度は飲料水として使用可能です。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◎保存水と呼ばれる長期保存型のミネラルウォーターの賞味期限は</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　５年～１０年と通常のミネラルウォーターの２～５倍ほど長持ちします。</a:t>
            </a: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◎水以外にも、日頃から飲んでいるお茶や清涼飲料水などがあれば用意しましょう。</a:t>
            </a: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18</a:t>
            </a:fld>
            <a:endParaRPr kumimoji="1" lang="ja-JP" altLang="en-US"/>
          </a:p>
        </p:txBody>
      </p:sp>
    </p:spTree>
    <p:extLst>
      <p:ext uri="{BB962C8B-B14F-4D97-AF65-F5344CB8AC3E}">
        <p14:creationId xmlns:p14="http://schemas.microsoft.com/office/powerpoint/2010/main" val="387348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445760" cy="4974066"/>
          </a:xfrm>
        </p:spPr>
        <p:txBody>
          <a:bodyPr/>
          <a:lstStyle/>
          <a:p>
            <a:pPr>
              <a:lnSpc>
                <a:spcPct val="150000"/>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大きな災害が発生して、物流機能が停止した場合、</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皆様、どうしますか？</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災害時には、道路が寸断したり、食品メーカーが被災したりして、食品流通が停滞します。</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また、お店が営業できなかったり、営業できても、ものがない、レジなどで長い行列ができてスーパーマーケットやコンビニの店頭で食料品が手に入りにくくなります。</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また、電気・水道・ガスなどのライフラインが停止した場合、</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日常生活とかけ離れた環境で生活しなければなりません。</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そんな時にいつもと変わらない、温かく、栄養バランスのとれた食事があれば、心と体が満たされます。また、災害時であっても、毎日変化に富んだおいしい食事があれば、前向きな思考と元気に活動するためのエネルギーが湧いてきます。</a:t>
            </a: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a:t>
            </a:fld>
            <a:endParaRPr kumimoji="1" lang="ja-JP" altLang="en-US"/>
          </a:p>
        </p:txBody>
      </p:sp>
    </p:spTree>
    <p:extLst>
      <p:ext uri="{BB962C8B-B14F-4D97-AF65-F5344CB8AC3E}">
        <p14:creationId xmlns:p14="http://schemas.microsoft.com/office/powerpoint/2010/main" val="3415384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カセットコンロ、カセットボンベなど熱源を確保すれば</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災害時の食の選択が大幅に広がります。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特に、カセットボンベは、使用期限に注意を</a:t>
            </a:r>
            <a:r>
              <a:rPr lang="ja-JP" altLang="en-US" dirty="0">
                <a:latin typeface="メイリオ" panose="020B0604030504040204" pitchFamily="50" charset="-128"/>
                <a:ea typeface="メイリオ" panose="020B0604030504040204" pitchFamily="50" charset="-128"/>
              </a:rPr>
              <a:t>払い、</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いつでも使用できるようにしておくことが大切です。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目安として、</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カセットボンベは約７年、コンロですと、約１０年の使用期限になります。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鍋ややかんも用意しておきましょう。</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ja-JP" altLang="en-US"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19</a:t>
            </a:fld>
            <a:endParaRPr kumimoji="1" lang="ja-JP" altLang="en-US"/>
          </a:p>
        </p:txBody>
      </p:sp>
    </p:spTree>
    <p:extLst>
      <p:ext uri="{BB962C8B-B14F-4D97-AF65-F5344CB8AC3E}">
        <p14:creationId xmlns:p14="http://schemas.microsoft.com/office/powerpoint/2010/main" val="1349811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679504"/>
            <a:ext cx="5445760" cy="4642622"/>
          </a:xfrm>
        </p:spPr>
        <p:txBody>
          <a:bodyPr/>
          <a:lstStyle/>
          <a:p>
            <a:pPr>
              <a:lnSpc>
                <a:spcPct val="150000"/>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災害発生直後は、乾パンやビスケットなど</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開封するだけで食べることができる非常食を備蓄することが、これまでは行われてきました。</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しかし非常食を食べるには、飲料水が不可欠です。</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さらに、お湯を用意できればレトルト食品やカップ麺、袋麺、フリーズドライのスープ、パスタなど食べられる食品の幅を広げてくれます。</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電気・ガス・水道のライフラインが絶たれた場合に備えて、水はペットボトルの水道水、ガスはカセットコンロとカセットボンベ、</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さらに湯を沸かせるやかんや鍋など必要なものを用意しましょう。</a:t>
            </a:r>
            <a:endParaRPr lang="en-US" altLang="ja-JP" dirty="0">
              <a:latin typeface="メイリオ" panose="020B0604030504040204" pitchFamily="50" charset="-128"/>
              <a:ea typeface="メイリオ" panose="020B0604030504040204" pitchFamily="50" charset="-128"/>
            </a:endParaRPr>
          </a:p>
          <a:p>
            <a:pPr>
              <a:lnSpc>
                <a:spcPct val="150000"/>
              </a:lnSpc>
            </a:pP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20</a:t>
            </a:fld>
            <a:endParaRPr kumimoji="1" lang="ja-JP" altLang="en-US"/>
          </a:p>
        </p:txBody>
      </p:sp>
    </p:spTree>
    <p:extLst>
      <p:ext uri="{BB962C8B-B14F-4D97-AF65-F5344CB8AC3E}">
        <p14:creationId xmlns:p14="http://schemas.microsoft.com/office/powerpoint/2010/main" val="3436123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災害発生当日の備えの目安としては、</a:t>
            </a:r>
            <a:endParaRPr kumimoji="1"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水１リットルと調理不要な非常食３食を心がけましょう。</a:t>
            </a: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algn="l">
              <a:lnSpc>
                <a:spcPct val="150000"/>
              </a:lnSpc>
            </a:pPr>
            <a:r>
              <a:rPr lang="ja-JP" altLang="en-US" dirty="0">
                <a:latin typeface="メイリオ" panose="020B0604030504040204" pitchFamily="50" charset="-128"/>
                <a:ea typeface="メイリオ" panose="020B0604030504040204" pitchFamily="50" charset="-128"/>
              </a:rPr>
              <a:t>発災当日は、精神的にも落ち着かないことが想定されます。</a:t>
            </a:r>
            <a:endParaRPr lang="en-US" altLang="ja-JP" dirty="0">
              <a:latin typeface="メイリオ" panose="020B0604030504040204" pitchFamily="50" charset="-128"/>
              <a:ea typeface="メイリオ" panose="020B0604030504040204" pitchFamily="50" charset="-128"/>
            </a:endParaRPr>
          </a:p>
          <a:p>
            <a:pPr algn="l">
              <a:lnSpc>
                <a:spcPct val="150000"/>
              </a:lnSpc>
            </a:pPr>
            <a:r>
              <a:rPr lang="ja-JP" altLang="en-US" dirty="0">
                <a:latin typeface="メイリオ" panose="020B0604030504040204" pitchFamily="50" charset="-128"/>
                <a:ea typeface="メイリオ" panose="020B0604030504040204" pitchFamily="50" charset="-128"/>
              </a:rPr>
              <a:t>また電気・ガス・水道といったライフラインが停止する可能性が高く、</a:t>
            </a:r>
            <a:endParaRPr lang="en-US" altLang="ja-JP" dirty="0">
              <a:latin typeface="メイリオ" panose="020B0604030504040204" pitchFamily="50" charset="-128"/>
              <a:ea typeface="メイリオ" panose="020B0604030504040204" pitchFamily="50" charset="-128"/>
            </a:endParaRPr>
          </a:p>
          <a:p>
            <a:pPr algn="l">
              <a:lnSpc>
                <a:spcPct val="150000"/>
              </a:lnSpc>
            </a:pPr>
            <a:r>
              <a:rPr lang="ja-JP" altLang="en-US" dirty="0">
                <a:latin typeface="メイリオ" panose="020B0604030504040204" pitchFamily="50" charset="-128"/>
                <a:ea typeface="メイリオ" panose="020B0604030504040204" pitchFamily="50" charset="-128"/>
              </a:rPr>
              <a:t>しばらくは余震で火が使えないことも想定されます。</a:t>
            </a:r>
            <a:endParaRPr lang="en-US" altLang="ja-JP" dirty="0">
              <a:latin typeface="メイリオ" panose="020B0604030504040204" pitchFamily="50" charset="-128"/>
              <a:ea typeface="メイリオ" panose="020B0604030504040204" pitchFamily="50" charset="-128"/>
            </a:endParaRPr>
          </a:p>
          <a:p>
            <a:pPr algn="l">
              <a:lnSpc>
                <a:spcPct val="150000"/>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１日分程度の非常食を非常時用 持出袋等に入れて、日頃から備えておきましょう。</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21</a:t>
            </a:fld>
            <a:endParaRPr kumimoji="1" lang="ja-JP" altLang="en-US"/>
          </a:p>
        </p:txBody>
      </p:sp>
    </p:spTree>
    <p:extLst>
      <p:ext uri="{BB962C8B-B14F-4D97-AF65-F5344CB8AC3E}">
        <p14:creationId xmlns:p14="http://schemas.microsoft.com/office/powerpoint/2010/main" val="991041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大型スーパーマーケットの防犯防災コーナーには、さまざまな非常食が陳列されています。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普段から試食をして自分の好みに合った非常食を見つけて備蓄しましょう。</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例えば、アルファ米は鍋などの調理器具を使わなくても、パックに水を注いでおくだけで軟らかいご飯になります。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また、ライフラインが断たれることを想定したレスキューフーズボックスは</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電気・ガス・水がなくても温かい食事が食べられ、安心です。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22</a:t>
            </a:fld>
            <a:endParaRPr kumimoji="1" lang="ja-JP" altLang="en-US"/>
          </a:p>
        </p:txBody>
      </p:sp>
    </p:spTree>
    <p:extLst>
      <p:ext uri="{BB962C8B-B14F-4D97-AF65-F5344CB8AC3E}">
        <p14:creationId xmlns:p14="http://schemas.microsoft.com/office/powerpoint/2010/main" val="3939353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681636"/>
            <a:ext cx="5445760" cy="5257701"/>
          </a:xfrm>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備蓄食品の収納テクニックをご紹介します。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まず収納場所を、使用目的と使用頻度によって決めていきます。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毎日のように使う食品はキッチンに収納して「ローリングストック」し、たまにしか使わない食品は、押し入れやクローゼットなどに収納するのがおすすめです。</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スライドの写真はカラーボックスを活用した収納例ですが、</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消費期限のない備品類や軽いものを収納する棚を上段に、賞味期限が数か月から数年の缶詰や水、非常食向けの棚を中下段に備えています。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このように、重いものは下の方に、軽いものは上の方に収納することで、家具の転倒防止や、物品落下時のけがの予防につながります。</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災害時には、まず冷蔵庫にある食品を食べるようにし、次にストック食品を食べていきますが、右下の写真のように１日分のストック食品を７日分用意する方法もあります。災害時でも慌てずに食事ができますし、家族と連絡が取れない中でも、誰が何を食べればいいかすぐに分かるので便利です。</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23</a:t>
            </a:fld>
            <a:endParaRPr kumimoji="1" lang="ja-JP" altLang="en-US"/>
          </a:p>
        </p:txBody>
      </p:sp>
    </p:spTree>
    <p:extLst>
      <p:ext uri="{BB962C8B-B14F-4D97-AF65-F5344CB8AC3E}">
        <p14:creationId xmlns:p14="http://schemas.microsoft.com/office/powerpoint/2010/main" val="1966596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445760" cy="4538820"/>
          </a:xfrm>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その他の収納テクニックとして、左から、</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水の分散収納</a:t>
            </a: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水は、家の中で分散して収納するのがコツです。１か所に入らない分は、家の中にあるいろいろな隙間スペースを見つけて、分散収納しましょう。</a:t>
            </a: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◎次に熱源を確保するためのカセットコンロの収納について、</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カセットコンロやカセットボンベは、立てて収納すると省スペース化が図れます。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保管場所は、災害時に上から落ちてきてけがをしないよう低い位置の棚に収納しましょう。</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コンロとガスは同じ場所に収納することがおすすめです。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◎最後に、見える化収納のススメです。</a:t>
            </a: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取り出しやすいケースや箱に入れて何があるか、見てすぐわかるようにするのがコツです。</a:t>
            </a:r>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賞味期限のチェックもしやすくなります。</a:t>
            </a:r>
          </a:p>
          <a:p>
            <a:endParaRPr lang="en-US" altLang="ja-JP" dirty="0">
              <a:latin typeface="メイリオ" panose="020B0604030504040204" pitchFamily="50" charset="-128"/>
              <a:ea typeface="メイリオ" panose="020B0604030504040204" pitchFamily="50" charset="-128"/>
            </a:endParaRPr>
          </a:p>
          <a:p>
            <a:pPr defTabSz="922355">
              <a:defRPr/>
            </a:pPr>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24</a:t>
            </a:fld>
            <a:endParaRPr kumimoji="1" lang="ja-JP" altLang="en-US"/>
          </a:p>
        </p:txBody>
      </p:sp>
    </p:spTree>
    <p:extLst>
      <p:ext uri="{BB962C8B-B14F-4D97-AF65-F5344CB8AC3E}">
        <p14:creationId xmlns:p14="http://schemas.microsoft.com/office/powerpoint/2010/main" val="3867634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63421"/>
            <a:ext cx="5445760" cy="4631247"/>
          </a:xfrm>
        </p:spPr>
        <p:txBody>
          <a:bodyPr/>
          <a:lstStyle/>
          <a:p>
            <a:r>
              <a:rPr lang="ja-JP" altLang="en-US" sz="1000" dirty="0">
                <a:latin typeface="メイリオ" panose="020B0604030504040204" pitchFamily="50" charset="-128"/>
                <a:ea typeface="メイリオ" panose="020B0604030504040204" pitchFamily="50" charset="-128"/>
              </a:rPr>
              <a:t>■説明</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こちらのページでは、身近な家庭用品の中で災害時に活躍するものと</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その活用方法をまとめております。</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食品用ポリ袋の活用方法は主に、５つあります。</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まず１点目、手にかぶせて手袋代わりにする。</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２点目、調理する材料を混ぜ合わせて、ボウル代わりに使用します。</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３点目、お椀にかぶせて洗い物の削減をする。</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４点目、おすそわけ容器として活用する。</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最後に、大きな袋は水の運搬用にする。</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続いて、</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ラップの活用方法は、</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おにぎりなどを直接触れずに作るために使用をしたり、</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お皿に敷いて洗い物の削減につなげることもできます。</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pPr defTabSz="922355">
              <a:defRPr/>
            </a:pPr>
            <a:r>
              <a:rPr lang="ja-JP" altLang="en-US" sz="1000" dirty="0">
                <a:latin typeface="メイリオ" panose="020B0604030504040204" pitchFamily="50" charset="-128"/>
                <a:ea typeface="メイリオ" panose="020B0604030504040204" pitchFamily="50" charset="-128"/>
              </a:rPr>
              <a:t>アルミホイルの活用方法は、</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熱いものを載せるお皿の代わりとして使用する他に</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落としぶた代わりに使用したり、反射板代わりに使用することもできます。</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そして、クッキングシートとキッチンペーパーはフライパンの焦げ付き防止やタオル代わりに利用できます。</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最後に、除菌スプレーや除菌ペーパーです。</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手洗い用の水代わりや身辺の衛生確保に利用できます。</a:t>
            </a:r>
            <a:endParaRPr lang="en-US" altLang="ja-JP" sz="1000" dirty="0">
              <a:latin typeface="メイリオ" panose="020B0604030504040204" pitchFamily="50" charset="-128"/>
              <a:ea typeface="メイリオ" panose="020B0604030504040204" pitchFamily="50" charset="-128"/>
            </a:endParaRPr>
          </a:p>
          <a:p>
            <a:endParaRPr lang="en-US" altLang="ja-JP" sz="1000" dirty="0">
              <a:latin typeface="メイリオ" panose="020B0604030504040204" pitchFamily="50" charset="-128"/>
              <a:ea typeface="メイリオ" panose="020B0604030504040204" pitchFamily="50" charset="-128"/>
            </a:endParaRPr>
          </a:p>
          <a:p>
            <a:pPr defTabSz="922355">
              <a:defRPr/>
            </a:pPr>
            <a:r>
              <a:rPr lang="ja-JP" altLang="en-US" sz="1000" dirty="0">
                <a:latin typeface="メイリオ" panose="020B0604030504040204" pitchFamily="50" charset="-128"/>
                <a:ea typeface="メイリオ" panose="020B0604030504040204" pitchFamily="50" charset="-128"/>
              </a:rPr>
              <a:t>→→次のページ</a:t>
            </a:r>
          </a:p>
          <a:p>
            <a:endParaRPr lang="ja-JP" altLang="en-US" sz="10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25</a:t>
            </a:fld>
            <a:endParaRPr kumimoji="1" lang="ja-JP" altLang="en-US"/>
          </a:p>
        </p:txBody>
      </p:sp>
    </p:spTree>
    <p:extLst>
      <p:ext uri="{BB962C8B-B14F-4D97-AF65-F5344CB8AC3E}">
        <p14:creationId xmlns:p14="http://schemas.microsoft.com/office/powerpoint/2010/main" val="1471866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1" y="4783307"/>
            <a:ext cx="5445760" cy="4756443"/>
          </a:xfrm>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昔ながらの保存食を見直すことも大切です。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わが国では、厳しい冬など食料が不足する時期に備え、</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保存食という形で、地域や家庭で独自の保存食の備蓄が根付いてきており、</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食品の活用もアイデアのひとつです。</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例えば、　　　　　　　　　　　　　　</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・信州に伝わる「氷もち」</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・九州でよく食される「干し</a:t>
            </a:r>
            <a:r>
              <a:rPr lang="ja-JP" altLang="en-US" dirty="0">
                <a:latin typeface="メイリオ" panose="020B0604030504040204" pitchFamily="50" charset="-128"/>
                <a:ea typeface="メイリオ" panose="020B0604030504040204" pitchFamily="50" charset="-128"/>
              </a:rPr>
              <a:t>タケノコ</a:t>
            </a:r>
            <a:r>
              <a:rPr kumimoji="1" lang="ja-JP" altLang="en-US" dirty="0">
                <a:latin typeface="メイリオ" panose="020B0604030504040204" pitchFamily="50" charset="-128"/>
                <a:ea typeface="メイリオ" panose="020B0604030504040204" pitchFamily="50" charset="-128"/>
              </a:rPr>
              <a:t>」</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・「漬物」など</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marL="0" marR="0" lvl="0" indent="0" algn="l" defTabSz="922355" rtl="0" eaLnBrk="1" fontAlgn="auto" latinLnBrk="0" hangingPunct="1">
              <a:lnSpc>
                <a:spcPct val="100000"/>
              </a:lnSpc>
              <a:spcBef>
                <a:spcPts val="0"/>
              </a:spcBef>
              <a:spcAft>
                <a:spcPts val="0"/>
              </a:spcAft>
              <a:buClrTx/>
              <a:buSzTx/>
              <a:buFontTx/>
              <a:buNone/>
              <a:tabLst/>
              <a:defRPr/>
            </a:pPr>
            <a:r>
              <a:rPr lang="ja-JP" altLang="en-US" dirty="0">
                <a:latin typeface="メイリオ" panose="020B0604030504040204" pitchFamily="50" charset="-128"/>
                <a:ea typeface="メイリオ" panose="020B0604030504040204" pitchFamily="50" charset="-128"/>
              </a:rPr>
              <a:t>があります。</a:t>
            </a:r>
            <a:r>
              <a:rPr lang="en-US" altLang="ja-JP" dirty="0">
                <a:solidFill>
                  <a:srgbClr val="212121"/>
                </a:solidFill>
                <a:latin typeface="Yu Gothic UI" panose="020B0500000000000000" pitchFamily="50" charset="-128"/>
                <a:ea typeface="Yu Gothic UI" panose="020B0500000000000000" pitchFamily="50" charset="-128"/>
              </a:rPr>
              <a:t>※</a:t>
            </a:r>
            <a:r>
              <a:rPr lang="ja-JP" altLang="en-US" dirty="0">
                <a:solidFill>
                  <a:srgbClr val="212121"/>
                </a:solidFill>
                <a:latin typeface="Yu Gothic UI" panose="020B0500000000000000" pitchFamily="50" charset="-128"/>
                <a:ea typeface="Yu Gothic UI" panose="020B0500000000000000" pitchFamily="50" charset="-128"/>
              </a:rPr>
              <a:t>写真は福岡県東峰村「干しタケノコ」、長野県北部（北信）の「漬物」になります。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氷もちは、乾燥してとても軽い上に栄養価が高くて消化もよいため、昔から親しまれており、簡単に流動食になるので、高齢者のおやつや病院食・離乳食にもなります。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干しタケノコは、干して乾燥させることで、１年を通して、食べることができ、２０１６年の熊本地震のときにも干しタケノコは役立ったそうです。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漬物に関しても、災害時の食べ慣れた味の非常食として活躍します。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26</a:t>
            </a:fld>
            <a:endParaRPr kumimoji="1" lang="ja-JP" altLang="en-US"/>
          </a:p>
        </p:txBody>
      </p:sp>
    </p:spTree>
    <p:extLst>
      <p:ext uri="{BB962C8B-B14F-4D97-AF65-F5344CB8AC3E}">
        <p14:creationId xmlns:p14="http://schemas.microsoft.com/office/powerpoint/2010/main" val="2440915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食品用ポリ袋を使った調理法として、パッククッキングをご紹介します。</a:t>
            </a:r>
            <a:endParaRPr kumimoji="1" lang="en-US" altLang="ja-JP" dirty="0">
              <a:latin typeface="メイリオ" panose="020B0604030504040204" pitchFamily="50" charset="-128"/>
              <a:ea typeface="メイリオ" panose="020B0604030504040204" pitchFamily="50" charset="-128"/>
            </a:endParaRPr>
          </a:p>
          <a:p>
            <a:pPr>
              <a:lnSpc>
                <a:spcPts val="2017"/>
              </a:lnSpc>
            </a:pPr>
            <a:r>
              <a:rPr kumimoji="1" lang="ja-JP" altLang="en-US" dirty="0">
                <a:latin typeface="メイリオ" panose="020B0604030504040204" pitchFamily="50" charset="-128"/>
                <a:ea typeface="メイリオ" panose="020B0604030504040204" pitchFamily="50" charset="-128"/>
              </a:rPr>
              <a:t>パッククッキングとは、</a:t>
            </a:r>
            <a:r>
              <a:rPr lang="ja-JP" altLang="en-US" dirty="0">
                <a:latin typeface="メイリオ" panose="020B0604030504040204" pitchFamily="50" charset="-128"/>
                <a:ea typeface="メイリオ" panose="020B0604030504040204" pitchFamily="50" charset="-128"/>
              </a:rPr>
              <a:t>食材を入れたポリ袋を鍋で湯せんして加熱するだけで料理ができる調理法のことで、</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ガス・水道・電気などのライフラインが使えなくなっても、簡単に食事を作って食べることができる方法です。</a:t>
            </a:r>
            <a:endParaRPr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災害時に水やお湯などが不足し、調理器具やお皿の衛生管理が難しくなります。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そんなときに覚えておくと良い調理方法をいくつかご紹介します。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・皿にラップを敷き、食事後はラップを捨てることで、断水した際に洗い物を削減できます。</a:t>
            </a: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・空中調理とは、キッチンバサミを使って空中で食べ物をカットし調理する方法です。断水時にまな板を使わずに済みます。</a:t>
            </a:r>
            <a:endParaRPr kumimoji="1" lang="en-US" altLang="ja-JP" dirty="0">
              <a:latin typeface="メイリオ" panose="020B0604030504040204" pitchFamily="50" charset="-128"/>
              <a:ea typeface="メイリオ" panose="020B0604030504040204" pitchFamily="50" charset="-128"/>
            </a:endParaRPr>
          </a:p>
          <a:p>
            <a:pPr defTabSz="922355">
              <a:defRPr/>
            </a:pPr>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27</a:t>
            </a:fld>
            <a:endParaRPr kumimoji="1" lang="ja-JP" altLang="en-US"/>
          </a:p>
        </p:txBody>
      </p:sp>
    </p:spTree>
    <p:extLst>
      <p:ext uri="{BB962C8B-B14F-4D97-AF65-F5344CB8AC3E}">
        <p14:creationId xmlns:p14="http://schemas.microsoft.com/office/powerpoint/2010/main" val="25268053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23280" y="4679505"/>
            <a:ext cx="5603199" cy="5161128"/>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災害時の簡単なレシピもあります。</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まずは、主菜</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肉、魚、卵、大豆などに含まれるたんぱく質は体力を維持するために必要な栄養素。</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いざという時のために、たんぱく質のとれる缶詰などを備蓄し、日頃から食べ慣れておきましょう。</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続きまして、副菜。</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災害発生直後は、炭水化物で空腹を満たすことが優先されがちで、栄養の偏りや栄養不足が懸念されます。</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副菜でしっかり食物繊維、ビタミン、ミネラルを摂取しましょう。</a:t>
            </a:r>
            <a:endParaRPr lang="en-US" altLang="ja-JP" sz="1100" dirty="0">
              <a:latin typeface="メイリオ" panose="020B0604030504040204" pitchFamily="50" charset="-128"/>
              <a:ea typeface="メイリオ" panose="020B0604030504040204" pitchFamily="50" charset="-128"/>
            </a:endParaRPr>
          </a:p>
          <a:p>
            <a:pPr>
              <a:lnSpc>
                <a:spcPts val="2017"/>
              </a:lnSpc>
            </a:pP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最後に、乾物。</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常温で長期保存でき、包丁なし調理も可能でゴミも洗い物も減らせます。</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事前の戻しが不要な調理法を覚えれば、もしもの時に役立ちます。</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不足しがちな野菜や海藻も多いので、ぜひ備蓄しておきましょう。</a:t>
            </a:r>
            <a:endParaRPr lang="en-US" altLang="ja-JP" sz="1100" dirty="0">
              <a:latin typeface="メイリオ" panose="020B0604030504040204" pitchFamily="50" charset="-128"/>
              <a:ea typeface="メイリオ" panose="020B0604030504040204" pitchFamily="50" charset="-128"/>
            </a:endParaRPr>
          </a:p>
          <a:p>
            <a:pPr>
              <a:lnSpc>
                <a:spcPts val="2017"/>
              </a:lnSpc>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詳しいレシピは、食品ストックガイドの他、料理レシピサービス「クックパッド」内「昭和女子大非常食の</a:t>
            </a:r>
            <a:r>
              <a:rPr lang="ja-JP" altLang="en-US" sz="1100">
                <a:latin typeface="メイリオ" panose="020B0604030504040204" pitchFamily="50" charset="-128"/>
                <a:ea typeface="メイリオ" panose="020B0604030504040204" pitchFamily="50" charset="-128"/>
              </a:rPr>
              <a:t>キッチン」に</a:t>
            </a:r>
            <a:r>
              <a:rPr lang="ja-JP" altLang="en-US" sz="1100" dirty="0">
                <a:latin typeface="メイリオ" panose="020B0604030504040204" pitchFamily="50" charset="-128"/>
                <a:ea typeface="メイリオ" panose="020B0604030504040204" pitchFamily="50" charset="-128"/>
              </a:rPr>
              <a:t>も掲載されております。</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→→次のページ</a:t>
            </a:r>
            <a:endParaRPr lang="en-US" altLang="ja-JP" sz="1100" dirty="0">
              <a:latin typeface="メイリオ" panose="020B0604030504040204" pitchFamily="50" charset="-128"/>
              <a:ea typeface="メイリオ" panose="020B0604030504040204" pitchFamily="50" charset="-128"/>
            </a:endParaRP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28</a:t>
            </a:fld>
            <a:endParaRPr kumimoji="1" lang="ja-JP" altLang="en-US"/>
          </a:p>
        </p:txBody>
      </p:sp>
    </p:spTree>
    <p:extLst>
      <p:ext uri="{BB962C8B-B14F-4D97-AF65-F5344CB8AC3E}">
        <p14:creationId xmlns:p14="http://schemas.microsoft.com/office/powerpoint/2010/main" val="2416355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近年、災害が頻発しているわが国において、私達が安心して暮らすためには、</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家庭備蓄を非日常のものと考えるのではなく、</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日常の一部として普段から無理なく楽しみながら取り入れていくことが大切です。</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いざという時でも自分や家族を守り、心のゆとりを持つことができるよう、</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必要な備えを進めましょう。</a:t>
            </a:r>
            <a:endParaRPr lang="en-US" altLang="ja-JP"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defTabSz="922355">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a:t>
            </a:fld>
            <a:endParaRPr kumimoji="1" lang="ja-JP" altLang="en-US"/>
          </a:p>
        </p:txBody>
      </p:sp>
    </p:spTree>
    <p:extLst>
      <p:ext uri="{BB962C8B-B14F-4D97-AF65-F5344CB8AC3E}">
        <p14:creationId xmlns:p14="http://schemas.microsoft.com/office/powerpoint/2010/main" val="41450581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0" y="4606963"/>
            <a:ext cx="5747215" cy="5332374"/>
          </a:xfrm>
        </p:spPr>
        <p:txBody>
          <a:bodyPr/>
          <a:lstStyle/>
          <a:p>
            <a:pPr defTabSz="922355">
              <a:lnSpc>
                <a:spcPts val="2017"/>
              </a:lnSpc>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続きまして、農林水産省が作成した「要配慮者のための災害時に備えた食品ストックガイド」の内容をご紹介します。</a:t>
            </a:r>
            <a:endParaRPr lang="en-US" altLang="ja-JP" sz="1100" dirty="0">
              <a:latin typeface="メイリオ" panose="020B0604030504040204" pitchFamily="50" charset="-128"/>
              <a:ea typeface="メイリオ" panose="020B0604030504040204" pitchFamily="50" charset="-128"/>
            </a:endParaRPr>
          </a:p>
          <a:p>
            <a:pPr>
              <a:lnSpc>
                <a:spcPts val="2017"/>
              </a:lnSpc>
            </a:pP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地震などの災害時に、特別な配慮が必要となるのが、乳幼児、妊産婦、</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高齢者、食べる機能（かむこと・飲み込むこと）が弱くなった方、慢性疾患の方、食物アレルギーの方です。</a:t>
            </a:r>
            <a:endParaRPr lang="en-US" altLang="ja-JP" sz="1100" dirty="0">
              <a:latin typeface="メイリオ" panose="020B0604030504040204" pitchFamily="50" charset="-128"/>
              <a:ea typeface="メイリオ" panose="020B0604030504040204" pitchFamily="50" charset="-128"/>
            </a:endParaRPr>
          </a:p>
          <a:p>
            <a:pPr>
              <a:lnSpc>
                <a:spcPts val="2017"/>
              </a:lnSpc>
            </a:pP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災害時だからこそ、このような方たちの食事は大切であり、また、その食事の大切さを普段から知っていただき、備えることが大事です。</a:t>
            </a:r>
          </a:p>
          <a:p>
            <a:pPr>
              <a:lnSpc>
                <a:spcPts val="2017"/>
              </a:lnSpc>
            </a:pPr>
            <a:r>
              <a:rPr lang="ja-JP" altLang="en-US" sz="1100" dirty="0">
                <a:latin typeface="メイリオ" panose="020B0604030504040204" pitchFamily="50" charset="-128"/>
                <a:ea typeface="メイリオ" panose="020B0604030504040204" pitchFamily="50" charset="-128"/>
              </a:rPr>
              <a:t>そこで、要配慮者の方がいる家庭で、災害時に備えて食品の家庭備蓄をするに当たり、</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どのような点に注意したらいいのか、備蓄した食品をどのように活用したらいいのかについて、専門家のご協力をいただいて取りまとめたのが、こちらのガイドブックになります。</a:t>
            </a:r>
            <a:endParaRPr lang="en-US" altLang="ja-JP" sz="1100" dirty="0">
              <a:latin typeface="メイリオ" panose="020B0604030504040204" pitchFamily="50" charset="-128"/>
              <a:ea typeface="メイリオ" panose="020B0604030504040204" pitchFamily="50" charset="-128"/>
            </a:endParaRPr>
          </a:p>
          <a:p>
            <a:pPr>
              <a:lnSpc>
                <a:spcPts val="2017"/>
              </a:lnSpc>
            </a:pP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017"/>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■要配慮者のための食品備蓄のポイント</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災害時には物流機能の停滞により、特殊食品が手に入りにくくなることが想定されます。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このため、要配慮者の方がいるご家庭では、平時から少なくとも２週間分を備蓄することが推奨されます。</a:t>
            </a:r>
            <a:endParaRPr lang="en-US" altLang="ja-JP" sz="1100" dirty="0">
              <a:latin typeface="メイリオ" panose="020B0604030504040204" pitchFamily="50" charset="-128"/>
              <a:ea typeface="メイリオ" panose="020B0604030504040204" pitchFamily="50" charset="-128"/>
            </a:endParaRPr>
          </a:p>
          <a:p>
            <a:pPr>
              <a:lnSpc>
                <a:spcPts val="2017"/>
              </a:lnSpc>
            </a:pPr>
            <a:r>
              <a:rPr lang="ja-JP" altLang="en-US" sz="1100"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29</a:t>
            </a:fld>
            <a:endParaRPr kumimoji="1" lang="ja-JP" altLang="en-US"/>
          </a:p>
        </p:txBody>
      </p:sp>
    </p:spTree>
    <p:extLst>
      <p:ext uri="{BB962C8B-B14F-4D97-AF65-F5344CB8AC3E}">
        <p14:creationId xmlns:p14="http://schemas.microsoft.com/office/powerpoint/2010/main" val="889170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乳幼児に関しては、どうしても母乳で足りない分は、粉ミルクや液体ミルクを活用することもできます。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そのため、粉ミルクや液体ミルクを備えておくと安心です。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また、紙コップや使い捨てのスプーンを備えておくと、哺乳ビンや食器代わりにできるので、災害時に役立ちます。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飲料水は、多めに備えましょう。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30</a:t>
            </a:fld>
            <a:endParaRPr kumimoji="1" lang="ja-JP" altLang="en-US"/>
          </a:p>
        </p:txBody>
      </p:sp>
    </p:spTree>
    <p:extLst>
      <p:ext uri="{BB962C8B-B14F-4D97-AF65-F5344CB8AC3E}">
        <p14:creationId xmlns:p14="http://schemas.microsoft.com/office/powerpoint/2010/main" val="3562339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離乳食は、さまざまな調理器具を使用して作るため、災害時には調理できないことが想定されます。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そこで、ビン詰やレトルトの離乳食を、少なくとも２週間分、備蓄することが推奨されます。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レトルトの離乳食は、月齢が進んでも、前の月齢のものを工夫して使えます。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31</a:t>
            </a:fld>
            <a:endParaRPr kumimoji="1" lang="ja-JP" altLang="en-US"/>
          </a:p>
        </p:txBody>
      </p:sp>
    </p:spTree>
    <p:extLst>
      <p:ext uri="{BB962C8B-B14F-4D97-AF65-F5344CB8AC3E}">
        <p14:creationId xmlns:p14="http://schemas.microsoft.com/office/powerpoint/2010/main" val="11574595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高齢者がいる家庭では、やわらかいおか</a:t>
            </a:r>
            <a:r>
              <a:rPr lang="ja-JP" altLang="en-US" sz="1100" dirty="0" err="1">
                <a:latin typeface="メイリオ" panose="020B0604030504040204" pitchFamily="50" charset="-128"/>
                <a:ea typeface="メイリオ" panose="020B0604030504040204" pitchFamily="50" charset="-128"/>
              </a:rPr>
              <a:t>ゆ</a:t>
            </a:r>
            <a:r>
              <a:rPr lang="ja-JP" altLang="en-US" sz="1100" dirty="0">
                <a:latin typeface="メイリオ" panose="020B0604030504040204" pitchFamily="50" charset="-128"/>
                <a:ea typeface="メイリオ" panose="020B0604030504040204" pitchFamily="50" charset="-128"/>
              </a:rPr>
              <a:t>、インスタントみそ汁など、食べ慣れた食品があると安心です。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また、おいしいと思うレトルト食品などを見つけて備えておくことも大切です。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栄養補助食品も準備しておくといいでしょう。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32</a:t>
            </a:fld>
            <a:endParaRPr kumimoji="1" lang="ja-JP" altLang="en-US"/>
          </a:p>
        </p:txBody>
      </p:sp>
    </p:spTree>
    <p:extLst>
      <p:ext uri="{BB962C8B-B14F-4D97-AF65-F5344CB8AC3E}">
        <p14:creationId xmlns:p14="http://schemas.microsoft.com/office/powerpoint/2010/main" val="24981323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solidFill>
                  <a:schemeClr val="tx1"/>
                </a:solidFill>
                <a:latin typeface="メイリオ" panose="020B0604030504040204" pitchFamily="50" charset="-128"/>
                <a:ea typeface="メイリオ" panose="020B0604030504040204" pitchFamily="50" charset="-128"/>
              </a:rPr>
              <a:t>■説明</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食べる機能が弱くなった方</a:t>
            </a:r>
            <a:r>
              <a:rPr lang="ja-JP" altLang="en-US" sz="1100" dirty="0">
                <a:solidFill>
                  <a:schemeClr val="tx1"/>
                </a:solidFill>
                <a:latin typeface="メイリオ" panose="020B0604030504040204" pitchFamily="50" charset="-128"/>
                <a:ea typeface="メイリオ" panose="020B0604030504040204" pitchFamily="50" charset="-128"/>
              </a:rPr>
              <a:t>がいる家庭では、</a:t>
            </a:r>
            <a:r>
              <a:rPr lang="ja-JP" altLang="en-US" sz="1100" u="none" dirty="0">
                <a:solidFill>
                  <a:schemeClr val="tx1"/>
                </a:solidFill>
                <a:latin typeface="メイリオ" panose="020B0604030504040204" pitchFamily="50" charset="-128"/>
                <a:ea typeface="メイリオ" panose="020B0604030504040204" pitchFamily="50" charset="-128"/>
              </a:rPr>
              <a:t>レトルトなどの介護食品を備えましょう。</a:t>
            </a:r>
            <a:endParaRPr lang="en-US" altLang="ja-JP" sz="1100" u="none" dirty="0">
              <a:solidFill>
                <a:schemeClr val="tx1"/>
              </a:solidFill>
              <a:latin typeface="メイリオ" panose="020B0604030504040204" pitchFamily="50" charset="-128"/>
              <a:ea typeface="メイリオ" panose="020B0604030504040204" pitchFamily="50" charset="-128"/>
            </a:endParaRPr>
          </a:p>
          <a:p>
            <a:endParaRPr lang="en-US" altLang="ja-JP" sz="1100" u="none" dirty="0">
              <a:solidFill>
                <a:schemeClr val="tx1"/>
              </a:solidFill>
              <a:latin typeface="メイリオ" panose="020B0604030504040204" pitchFamily="50" charset="-128"/>
              <a:ea typeface="メイリオ" panose="020B0604030504040204" pitchFamily="50" charset="-128"/>
            </a:endParaRPr>
          </a:p>
          <a:p>
            <a:r>
              <a:rPr lang="ja-JP" altLang="en-US" sz="1100" u="none" dirty="0">
                <a:solidFill>
                  <a:schemeClr val="tx1"/>
                </a:solidFill>
                <a:latin typeface="メイリオ" panose="020B0604030504040204" pitchFamily="50" charset="-128"/>
                <a:ea typeface="メイリオ" panose="020B0604030504040204" pitchFamily="50" charset="-128"/>
              </a:rPr>
              <a:t>ドラッグストアなどで取り扱われている介護食品によく目にするこのマークは、ユニバーサルデザインフード</a:t>
            </a:r>
            <a:r>
              <a:rPr lang="ja-JP" altLang="en-US" sz="1100" dirty="0">
                <a:solidFill>
                  <a:schemeClr val="tx1"/>
                </a:solidFill>
                <a:latin typeface="メイリオ" panose="020B0604030504040204" pitchFamily="50" charset="-128"/>
                <a:ea typeface="メイリオ" panose="020B0604030504040204" pitchFamily="50" charset="-128"/>
              </a:rPr>
              <a:t>の表示です。</a:t>
            </a:r>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このマークも参考にして、商品を選びましょう。</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kumimoji="1"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食べ物を飲み込む際にむせることが多くなった方向けには、</a:t>
            </a:r>
            <a:r>
              <a:rPr kumimoji="1" lang="ja-JP" altLang="en-US" sz="1100" u="sng" dirty="0">
                <a:solidFill>
                  <a:schemeClr val="tx1"/>
                </a:solidFill>
                <a:latin typeface="メイリオ" panose="020B0604030504040204" pitchFamily="50" charset="-128"/>
                <a:ea typeface="メイリオ" panose="020B0604030504040204" pitchFamily="50" charset="-128"/>
              </a:rPr>
              <a:t>と</a:t>
            </a:r>
            <a:r>
              <a:rPr kumimoji="1" lang="ja-JP" altLang="en-US" sz="1100" u="sng" dirty="0" err="1">
                <a:solidFill>
                  <a:schemeClr val="tx1"/>
                </a:solidFill>
                <a:latin typeface="メイリオ" panose="020B0604030504040204" pitchFamily="50" charset="-128"/>
                <a:ea typeface="メイリオ" panose="020B0604030504040204" pitchFamily="50" charset="-128"/>
              </a:rPr>
              <a:t>ろみ</a:t>
            </a:r>
            <a:r>
              <a:rPr kumimoji="1" lang="ja-JP" altLang="en-US" sz="1100" u="sng" dirty="0">
                <a:solidFill>
                  <a:schemeClr val="tx1"/>
                </a:solidFill>
                <a:latin typeface="メイリオ" panose="020B0604030504040204" pitchFamily="50" charset="-128"/>
                <a:ea typeface="メイリオ" panose="020B0604030504040204" pitchFamily="50" charset="-128"/>
              </a:rPr>
              <a:t>調整食品</a:t>
            </a:r>
            <a:r>
              <a:rPr kumimoji="1" lang="ja-JP" altLang="en-US" sz="1100" dirty="0">
                <a:solidFill>
                  <a:schemeClr val="tx1"/>
                </a:solidFill>
                <a:latin typeface="メイリオ" panose="020B0604030504040204" pitchFamily="50" charset="-128"/>
                <a:ea typeface="メイリオ" panose="020B0604030504040204" pitchFamily="50" charset="-128"/>
              </a:rPr>
              <a:t>を備えておきましょう。</a:t>
            </a: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33</a:t>
            </a:fld>
            <a:endParaRPr kumimoji="1" lang="ja-JP" altLang="en-US"/>
          </a:p>
        </p:txBody>
      </p:sp>
    </p:spTree>
    <p:extLst>
      <p:ext uri="{BB962C8B-B14F-4D97-AF65-F5344CB8AC3E}">
        <p14:creationId xmlns:p14="http://schemas.microsoft.com/office/powerpoint/2010/main" val="38464317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solidFill>
                  <a:schemeClr val="tx1"/>
                </a:solidFill>
                <a:latin typeface="メイリオ" panose="020B0604030504040204" pitchFamily="50" charset="-128"/>
                <a:ea typeface="メイリオ" panose="020B0604030504040204" pitchFamily="50" charset="-128"/>
              </a:rPr>
              <a:t>■説明</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糖尿病、脂質異常症、高尿酸血症・痛風などの代謝性疾患の方や高血圧の方の備えは、一般の方と共通した備えで、献立を工夫しましょう。</a:t>
            </a:r>
            <a:endParaRPr kumimoji="1"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腎臓病の方は、低たんぱくの食品、低カリウムの加工食品など、普段の食事に取り入れている</a:t>
            </a:r>
            <a:r>
              <a:rPr lang="ja-JP" altLang="en-US" sz="1100" u="none" dirty="0">
                <a:solidFill>
                  <a:schemeClr val="tx1"/>
                </a:solidFill>
                <a:latin typeface="メイリオ" panose="020B0604030504040204" pitchFamily="50" charset="-128"/>
                <a:ea typeface="メイリオ" panose="020B0604030504040204" pitchFamily="50" charset="-128"/>
              </a:rPr>
              <a:t>特殊食品を多めに買い置きし、少なくとも２週間分を備えましょう</a:t>
            </a:r>
            <a:r>
              <a:rPr lang="ja-JP" altLang="en-US" sz="1100" dirty="0">
                <a:solidFill>
                  <a:schemeClr val="tx1"/>
                </a:solidFill>
                <a:latin typeface="メイリオ" panose="020B0604030504040204" pitchFamily="50" charset="-128"/>
                <a:ea typeface="メイリオ" panose="020B0604030504040204" pitchFamily="50" charset="-128"/>
              </a:rPr>
              <a:t>。</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34</a:t>
            </a:fld>
            <a:endParaRPr kumimoji="1" lang="ja-JP" altLang="en-US"/>
          </a:p>
        </p:txBody>
      </p:sp>
    </p:spTree>
    <p:extLst>
      <p:ext uri="{BB962C8B-B14F-4D97-AF65-F5344CB8AC3E}">
        <p14:creationId xmlns:p14="http://schemas.microsoft.com/office/powerpoint/2010/main" val="450976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79264" y="4679504"/>
            <a:ext cx="5976664" cy="5259834"/>
          </a:xfrm>
        </p:spPr>
        <p:txBody>
          <a:bodyPr/>
          <a:lstStyle/>
          <a:p>
            <a:pPr defTabSz="922355">
              <a:defRPr/>
            </a:pPr>
            <a:r>
              <a:rPr lang="ja-JP" altLang="en-US" sz="1100" dirty="0">
                <a:solidFill>
                  <a:schemeClr val="tx1"/>
                </a:solidFill>
                <a:latin typeface="メイリオ" panose="020B0604030504040204" pitchFamily="50" charset="-128"/>
                <a:ea typeface="メイリオ" panose="020B0604030504040204" pitchFamily="50" charset="-128"/>
              </a:rPr>
              <a:t>■説明</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u="none" dirty="0">
                <a:solidFill>
                  <a:schemeClr val="tx1"/>
                </a:solidFill>
                <a:latin typeface="メイリオ" panose="020B0604030504040204" pitchFamily="50" charset="-128"/>
                <a:ea typeface="メイリオ" panose="020B0604030504040204" pitchFamily="50" charset="-128"/>
              </a:rPr>
              <a:t>東日本大震災発生後の物資不足の状況で、１週間以上アレルギー対応食品を入手できなかったと回答した方が半数以上を占め、</a:t>
            </a:r>
            <a:endParaRPr kumimoji="1" lang="en-US" altLang="ja-JP" sz="1100" u="none" dirty="0">
              <a:solidFill>
                <a:schemeClr val="tx1"/>
              </a:solidFill>
              <a:latin typeface="メイリオ" panose="020B0604030504040204" pitchFamily="50" charset="-128"/>
              <a:ea typeface="メイリオ" panose="020B0604030504040204" pitchFamily="50" charset="-128"/>
            </a:endParaRPr>
          </a:p>
          <a:p>
            <a:r>
              <a:rPr kumimoji="1" lang="ja-JP" altLang="en-US" sz="1100" u="none" dirty="0">
                <a:solidFill>
                  <a:schemeClr val="tx1"/>
                </a:solidFill>
                <a:latin typeface="メイリオ" panose="020B0604030504040204" pitchFamily="50" charset="-128"/>
                <a:ea typeface="メイリオ" panose="020B0604030504040204" pitchFamily="50" charset="-128"/>
              </a:rPr>
              <a:t>中には１か月以上入手できなかったと回答されている方もいます。</a:t>
            </a:r>
            <a:endParaRPr kumimoji="1" lang="en-US" altLang="ja-JP" sz="1100" u="none" dirty="0">
              <a:solidFill>
                <a:schemeClr val="tx1"/>
              </a:solidFill>
              <a:latin typeface="メイリオ" panose="020B0604030504040204" pitchFamily="50" charset="-128"/>
              <a:ea typeface="メイリオ" panose="020B0604030504040204" pitchFamily="50" charset="-128"/>
            </a:endParaRPr>
          </a:p>
          <a:p>
            <a:r>
              <a:rPr kumimoji="1" lang="ja-JP" altLang="en-US" sz="1100" u="none" dirty="0">
                <a:solidFill>
                  <a:schemeClr val="tx1"/>
                </a:solidFill>
                <a:latin typeface="メイリオ" panose="020B0604030504040204" pitchFamily="50" charset="-128"/>
                <a:ea typeface="メイリオ" panose="020B0604030504040204" pitchFamily="50" charset="-128"/>
              </a:rPr>
              <a:t>アレルギー対応食品などの特殊食品は、普段使っている食品を多めに買い置きし、消費したら買い足すローリングストック法で、</a:t>
            </a:r>
            <a:endParaRPr kumimoji="1" lang="en-US" altLang="ja-JP" sz="1100" u="none" dirty="0">
              <a:solidFill>
                <a:schemeClr val="tx1"/>
              </a:solidFill>
              <a:latin typeface="メイリオ" panose="020B0604030504040204" pitchFamily="50" charset="-128"/>
              <a:ea typeface="メイリオ" panose="020B0604030504040204" pitchFamily="50" charset="-128"/>
            </a:endParaRPr>
          </a:p>
          <a:p>
            <a:r>
              <a:rPr kumimoji="1" lang="ja-JP" altLang="en-US" sz="1100" u="none" dirty="0">
                <a:solidFill>
                  <a:schemeClr val="tx1"/>
                </a:solidFill>
                <a:latin typeface="メイリオ" panose="020B0604030504040204" pitchFamily="50" charset="-128"/>
                <a:ea typeface="メイリオ" panose="020B0604030504040204" pitchFamily="50" charset="-128"/>
              </a:rPr>
              <a:t>少なくとも２週間分を備蓄することが推奨されます。</a:t>
            </a:r>
          </a:p>
          <a:p>
            <a:endParaRPr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災害直後の工夫として、食物アレルギーがあることを</a:t>
            </a:r>
            <a:r>
              <a:rPr lang="ja-JP" altLang="en-US" sz="1100" dirty="0">
                <a:solidFill>
                  <a:schemeClr val="tx1"/>
                </a:solidFill>
                <a:latin typeface="メイリオ" panose="020B0604030504040204" pitchFamily="50" charset="-128"/>
                <a:ea typeface="メイリオ" panose="020B0604030504040204" pitchFamily="50" charset="-128"/>
              </a:rPr>
              <a:t>他者に知らせることも大切です。</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要配慮者のための災害時に備えた食品ストックガイドでは、鶏卵・牛乳・小麦不使用の</a:t>
            </a:r>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市販食品を写真入りで紹介していますので、食物アレルギーの方の備えの参考にしてください。</a:t>
            </a:r>
            <a:endParaRPr lang="en-US" altLang="ja-JP" sz="1100"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100" dirty="0">
                <a:solidFill>
                  <a:schemeClr val="tx1"/>
                </a:solidFill>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35</a:t>
            </a:fld>
            <a:endParaRPr kumimoji="1" lang="ja-JP" altLang="en-US"/>
          </a:p>
        </p:txBody>
      </p:sp>
    </p:spTree>
    <p:extLst>
      <p:ext uri="{BB962C8B-B14F-4D97-AF65-F5344CB8AC3E}">
        <p14:creationId xmlns:p14="http://schemas.microsoft.com/office/powerpoint/2010/main" val="3558112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8400" y="1243013"/>
            <a:ext cx="4470400" cy="3352800"/>
          </a:xfrm>
        </p:spPr>
      </p:sp>
      <p:sp>
        <p:nvSpPr>
          <p:cNvPr id="3" name="ノート プレースホルダー 2"/>
          <p:cNvSpPr>
            <a:spLocks noGrp="1"/>
          </p:cNvSpPr>
          <p:nvPr>
            <p:ph type="body" idx="1"/>
          </p:nvPr>
        </p:nvSpPr>
        <p:spPr>
          <a:xfrm>
            <a:off x="451272" y="4763236"/>
            <a:ext cx="5904656" cy="5111362"/>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次に、実際に家庭備蓄を実践されている事例をご紹介します。まずは、子育て世帯です。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特徴として、幼児でも取れる高さにして、子どもに食品の置き場所を覚えさせるために、</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ローリングストックのものを使う時や補充する時は、なるべく子どもに取ってきてもらうようにしているということです。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→→次のページ</a:t>
            </a:r>
            <a:endParaRPr lang="en-US" altLang="ja-JP" sz="1100" dirty="0">
              <a:latin typeface="メイリオ" panose="020B0604030504040204" pitchFamily="50" charset="-128"/>
              <a:ea typeface="メイリオ" panose="020B0604030504040204" pitchFamily="50" charset="-128"/>
            </a:endParaRPr>
          </a:p>
          <a:p>
            <a:endParaRPr lang="ja-JP" altLang="en-US" sz="9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36</a:t>
            </a:fld>
            <a:endParaRPr kumimoji="1" lang="ja-JP" altLang="en-US"/>
          </a:p>
        </p:txBody>
      </p:sp>
    </p:spTree>
    <p:extLst>
      <p:ext uri="{BB962C8B-B14F-4D97-AF65-F5344CB8AC3E}">
        <p14:creationId xmlns:p14="http://schemas.microsoft.com/office/powerpoint/2010/main" val="1053337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07256" y="4609629"/>
            <a:ext cx="6264696" cy="5332374"/>
          </a:xfrm>
        </p:spPr>
        <p:txBody>
          <a:bodyPr/>
          <a:lstStyle/>
          <a:p>
            <a:pPr defTabSz="922355">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次に、高齢者世帯です。</a:t>
            </a:r>
            <a:endParaRPr kumimoji="1" lang="en-US" altLang="ja-JP" sz="1100" dirty="0">
              <a:latin typeface="メイリオ" panose="020B0604030504040204" pitchFamily="50" charset="-128"/>
              <a:ea typeface="メイリオ" panose="020B0604030504040204" pitchFamily="50" charset="-128"/>
            </a:endParaRPr>
          </a:p>
          <a:p>
            <a:endParaRPr kumimoji="1" lang="en-US" altLang="ja-JP" sz="1100" dirty="0">
              <a:latin typeface="メイリオ" panose="020B0604030504040204" pitchFamily="50" charset="-128"/>
              <a:ea typeface="メイリオ" panose="020B0604030504040204" pitchFamily="50" charset="-128"/>
            </a:endParaRPr>
          </a:p>
          <a:p>
            <a:r>
              <a:rPr lang="ja-JP" altLang="en-US" sz="110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これからは災害時でも命の危険がなければ、家で過ごせるように備えたほうが良いよ」と、お嬢さんが備蓄を準備してくれた例です。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親御さんの感想は、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「移動手段も自転車と徒歩となった今では、家にコンビニが出来たようで楽しいです。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今のレトルトは味もよくて食べやすいし、安価でスーパーでも手に入るので気軽に食べて楽しんでいます。」ということです。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このように、自分で用意するだけでなく、親御さんのためにプレゼントするというやり方もあります。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→→次のページ</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0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37</a:t>
            </a:fld>
            <a:endParaRPr kumimoji="1" lang="ja-JP" altLang="en-US" dirty="0"/>
          </a:p>
        </p:txBody>
      </p:sp>
    </p:spTree>
    <p:extLst>
      <p:ext uri="{BB962C8B-B14F-4D97-AF65-F5344CB8AC3E}">
        <p14:creationId xmlns:p14="http://schemas.microsoft.com/office/powerpoint/2010/main" val="1136331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農林水産省では、食料安全保障の観点から、家庭備蓄の普及に向けて、省内外での展示や防災イベントへの参画、各種ガイド、リーフレット、動画の作成・普及、政府広報の活用等を積極的に行っています。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左の写真は、農林水産省本省内に展示している「消費者の部屋の特別展示」の様子。</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右の写真は、東海農政局内で実施した備蓄食品を活用した親子クッキングの様子です。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38</a:t>
            </a:fld>
            <a:endParaRPr kumimoji="1" lang="ja-JP" altLang="en-US"/>
          </a:p>
        </p:txBody>
      </p:sp>
    </p:spTree>
    <p:extLst>
      <p:ext uri="{BB962C8B-B14F-4D97-AF65-F5344CB8AC3E}">
        <p14:creationId xmlns:p14="http://schemas.microsoft.com/office/powerpoint/2010/main" val="163310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017"/>
              </a:lnSpc>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過去の経験によれば、災害発生からライフライン復旧まで</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１週間以上を要するケースが多くみられます。</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また、災害支援物資が３日以上到着しないことや、物流機能の停止によって、</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１週間はスーパーマーケットやコンビニなどで食品が手に入らないことが想定されます。</a:t>
            </a:r>
          </a:p>
          <a:p>
            <a:pPr>
              <a:lnSpc>
                <a:spcPts val="2017"/>
              </a:lnSpc>
            </a:pP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このため、最低３日から１週間分の食品を人数分用意する家庭備蓄が望ましく、</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自治体が作成するハザードマップなどを確認し、</a:t>
            </a:r>
            <a:endParaRPr lang="en-US" altLang="ja-JP" dirty="0">
              <a:latin typeface="メイリオ" panose="020B0604030504040204" pitchFamily="50" charset="-128"/>
              <a:ea typeface="メイリオ" panose="020B0604030504040204" pitchFamily="50" charset="-128"/>
            </a:endParaRPr>
          </a:p>
          <a:p>
            <a:pPr>
              <a:lnSpc>
                <a:spcPts val="2017"/>
              </a:lnSpc>
            </a:pPr>
            <a:r>
              <a:rPr lang="ja-JP" altLang="en-US" dirty="0">
                <a:latin typeface="メイリオ" panose="020B0604030504040204" pitchFamily="50" charset="-128"/>
                <a:ea typeface="メイリオ" panose="020B0604030504040204" pitchFamily="50" charset="-128"/>
              </a:rPr>
              <a:t>お住まいの地域の状況に応じて２週間分など多めに備えることも大切です。</a:t>
            </a:r>
            <a:endParaRPr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pPr defTabSz="922355">
              <a:lnSpc>
                <a:spcPts val="2017"/>
              </a:lnSpc>
              <a:defRPr/>
            </a:pPr>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pPr>
              <a:lnSpc>
                <a:spcPts val="2017"/>
              </a:lnSpc>
            </a:pPr>
            <a:endParaRPr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a:t>
            </a:fld>
            <a:endParaRPr kumimoji="1" lang="ja-JP" altLang="en-US"/>
          </a:p>
        </p:txBody>
      </p:sp>
    </p:spTree>
    <p:extLst>
      <p:ext uri="{BB962C8B-B14F-4D97-AF65-F5344CB8AC3E}">
        <p14:creationId xmlns:p14="http://schemas.microsoft.com/office/powerpoint/2010/main" val="4100022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また、平成</a:t>
            </a:r>
            <a:r>
              <a:rPr lang="en-US" altLang="ja-JP" dirty="0">
                <a:latin typeface="メイリオ" panose="020B0604030504040204" pitchFamily="50" charset="-128"/>
                <a:ea typeface="メイリオ" panose="020B0604030504040204" pitchFamily="50" charset="-128"/>
              </a:rPr>
              <a:t>31</a:t>
            </a:r>
            <a:r>
              <a:rPr lang="ja-JP" altLang="en-US" dirty="0">
                <a:latin typeface="メイリオ" panose="020B0604030504040204" pitchFamily="50" charset="-128"/>
                <a:ea typeface="メイリオ" panose="020B0604030504040204" pitchFamily="50" charset="-128"/>
              </a:rPr>
              <a:t>年</a:t>
            </a:r>
            <a:r>
              <a:rPr lang="en-US" altLang="ja-JP" dirty="0">
                <a:latin typeface="メイリオ" panose="020B0604030504040204" pitchFamily="50" charset="-128"/>
                <a:ea typeface="メイリオ" panose="020B0604030504040204" pitchFamily="50" charset="-128"/>
              </a:rPr>
              <a:t>3</a:t>
            </a:r>
            <a:r>
              <a:rPr lang="ja-JP" altLang="en-US" dirty="0">
                <a:latin typeface="メイリオ" panose="020B0604030504040204" pitchFamily="50" charset="-128"/>
                <a:ea typeface="メイリオ" panose="020B0604030504040204" pitchFamily="50" charset="-128"/>
              </a:rPr>
              <a:t>月に家庭備蓄に関する情報を紹介する</a:t>
            </a:r>
            <a:r>
              <a:rPr lang="en-US" altLang="ja-JP" dirty="0">
                <a:latin typeface="メイリオ" panose="020B0604030504040204" pitchFamily="50" charset="-128"/>
                <a:ea typeface="メイリオ" panose="020B0604030504040204" pitchFamily="50" charset="-128"/>
              </a:rPr>
              <a:t>Web</a:t>
            </a:r>
            <a:r>
              <a:rPr lang="ja-JP" altLang="en-US" dirty="0">
                <a:latin typeface="メイリオ" panose="020B0604030504040204" pitchFamily="50" charset="-128"/>
                <a:ea typeface="メイリオ" panose="020B0604030504040204" pitchFamily="50" charset="-128"/>
              </a:rPr>
              <a:t>ページ</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「家庭備蓄ポータル」を新たに立ち上げました。</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随時、情報を追加してまいりますので、是非ご覧ください。</a:t>
            </a:r>
            <a:endParaRPr lang="en-US" altLang="ja-JP"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メイリオ" panose="020B0604030504040204" pitchFamily="50" charset="-128"/>
                <a:ea typeface="メイリオ" panose="020B0604030504040204" pitchFamily="50" charset="-128"/>
              </a:rPr>
              <a:t>ご清聴いただきまして、ありがとうございました。</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→→次のページ</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39</a:t>
            </a:fld>
            <a:endParaRPr kumimoji="1" lang="ja-JP" altLang="en-US"/>
          </a:p>
        </p:txBody>
      </p:sp>
    </p:spTree>
    <p:extLst>
      <p:ext uri="{BB962C8B-B14F-4D97-AF65-F5344CB8AC3E}">
        <p14:creationId xmlns:p14="http://schemas.microsoft.com/office/powerpoint/2010/main" val="103662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a:extLst>
              <a:ext uri="{FF2B5EF4-FFF2-40B4-BE49-F238E27FC236}">
                <a16:creationId xmlns:a16="http://schemas.microsoft.com/office/drawing/2014/main" id="{04301622-3125-3A3E-F89F-816009EC7A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1C71E0AF-E4F2-E2D9-8CAB-7C5E038B4961}"/>
              </a:ext>
            </a:extLst>
          </p:cNvPr>
          <p:cNvSpPr>
            <a:spLocks noGrp="1"/>
          </p:cNvSpPr>
          <p:nvPr>
            <p:ph type="body" idx="1"/>
          </p:nvPr>
        </p:nvSpPr>
        <p:spPr/>
        <p:txBody>
          <a:bodyPr/>
          <a:lstStyle/>
          <a:p>
            <a:pPr defTabSz="922355" eaLnBrk="1" fontAlgn="auto" hangingPunct="1">
              <a:spcBef>
                <a:spcPts val="0"/>
              </a:spcBef>
              <a:spcAft>
                <a:spcPts val="0"/>
              </a:spcAft>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defTabSz="922355" eaLnBrk="1" fontAlgn="auto" hangingPunct="1">
              <a:spcBef>
                <a:spcPts val="0"/>
              </a:spcBef>
              <a:spcAft>
                <a:spcPts val="0"/>
              </a:spcAft>
              <a:defRPr/>
            </a:pPr>
            <a:endParaRPr lang="en-US" altLang="ja-JP" dirty="0">
              <a:ln>
                <a:solidFill>
                  <a:sysClr val="windowText" lastClr="000000"/>
                </a:solidFill>
              </a:ln>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dirty="0">
                <a:latin typeface="メイリオ" panose="020B0604030504040204" pitchFamily="50" charset="-128"/>
                <a:ea typeface="メイリオ" panose="020B0604030504040204" pitchFamily="50" charset="-128"/>
              </a:rPr>
              <a:t>近年の主な自然災害によるインフラへの被害状況</a:t>
            </a:r>
            <a:endParaRPr lang="en-US" altLang="ja-JP"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lang="ja-JP" altLang="en-US"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dirty="0">
                <a:latin typeface="メイリオ" panose="020B0604030504040204" pitchFamily="50" charset="-128"/>
                <a:ea typeface="メイリオ" panose="020B0604030504040204" pitchFamily="50" charset="-128"/>
              </a:rPr>
              <a:t>データを見ると、復旧までに長期間かかっていることがわかります。</a:t>
            </a:r>
          </a:p>
          <a:p>
            <a:pPr eaLnBrk="1" fontAlgn="auto" hangingPunct="1">
              <a:spcBef>
                <a:spcPts val="0"/>
              </a:spcBef>
              <a:spcAft>
                <a:spcPts val="0"/>
              </a:spcAft>
              <a:defRPr/>
            </a:pPr>
            <a:endParaRPr lang="ja-JP" altLang="en-US"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dirty="0">
                <a:latin typeface="メイリオ" panose="020B0604030504040204" pitchFamily="50" charset="-128"/>
                <a:ea typeface="メイリオ" panose="020B0604030504040204" pitchFamily="50" charset="-128"/>
              </a:rPr>
              <a:t>→→次のページ</a:t>
            </a:r>
          </a:p>
          <a:p>
            <a:pPr eaLnBrk="1" fontAlgn="auto" hangingPunct="1">
              <a:spcBef>
                <a:spcPts val="0"/>
              </a:spcBef>
              <a:spcAft>
                <a:spcPts val="0"/>
              </a:spcAft>
              <a:defRPr/>
            </a:pPr>
            <a:endParaRPr lang="ja-JP" altLang="en-US" dirty="0">
              <a:latin typeface="メイリオ" panose="020B0604030504040204" pitchFamily="50" charset="-128"/>
              <a:ea typeface="メイリオ" panose="020B0604030504040204" pitchFamily="50" charset="-128"/>
            </a:endParaRPr>
          </a:p>
        </p:txBody>
      </p:sp>
      <p:sp>
        <p:nvSpPr>
          <p:cNvPr id="5124" name="スライド番号プレースホルダー 3">
            <a:extLst>
              <a:ext uri="{FF2B5EF4-FFF2-40B4-BE49-F238E27FC236}">
                <a16:creationId xmlns:a16="http://schemas.microsoft.com/office/drawing/2014/main" id="{D24097D8-E0FB-EE8C-DD54-7BBA3D193B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w Cen MT" panose="020B0602020104020603" pitchFamily="34" charset="0"/>
                <a:ea typeface="HGPｺﾞｼｯｸE" panose="020B0900000000000000" pitchFamily="50" charset="-128"/>
              </a:defRPr>
            </a:lvl1pPr>
            <a:lvl2pPr marL="742950" indent="-285750">
              <a:defRPr kumimoji="1">
                <a:solidFill>
                  <a:schemeClr val="tx1"/>
                </a:solidFill>
                <a:latin typeface="Tw Cen MT" panose="020B0602020104020603" pitchFamily="34" charset="0"/>
                <a:ea typeface="HGPｺﾞｼｯｸE" panose="020B0900000000000000" pitchFamily="50" charset="-128"/>
              </a:defRPr>
            </a:lvl2pPr>
            <a:lvl3pPr marL="1143000" indent="-228600">
              <a:defRPr kumimoji="1">
                <a:solidFill>
                  <a:schemeClr val="tx1"/>
                </a:solidFill>
                <a:latin typeface="Tw Cen MT" panose="020B0602020104020603" pitchFamily="34" charset="0"/>
                <a:ea typeface="HGPｺﾞｼｯｸE" panose="020B0900000000000000" pitchFamily="50" charset="-128"/>
              </a:defRPr>
            </a:lvl3pPr>
            <a:lvl4pPr marL="1600200" indent="-228600">
              <a:defRPr kumimoji="1">
                <a:solidFill>
                  <a:schemeClr val="tx1"/>
                </a:solidFill>
                <a:latin typeface="Tw Cen MT" panose="020B0602020104020603" pitchFamily="34" charset="0"/>
                <a:ea typeface="HGPｺﾞｼｯｸE" panose="020B0900000000000000" pitchFamily="50" charset="-128"/>
              </a:defRPr>
            </a:lvl4pPr>
            <a:lvl5pPr marL="2057400" indent="-228600">
              <a:defRPr kumimoji="1">
                <a:solidFill>
                  <a:schemeClr val="tx1"/>
                </a:solidFill>
                <a:latin typeface="Tw Cen MT" panose="020B0602020104020603" pitchFamily="34" charset="0"/>
                <a:ea typeface="HGPｺﾞｼｯｸE" panose="020B0900000000000000" pitchFamily="50" charset="-128"/>
              </a:defRPr>
            </a:lvl5pPr>
            <a:lvl6pPr marL="2514600" indent="-228600" eaLnBrk="0" fontAlgn="base" hangingPunct="0">
              <a:spcBef>
                <a:spcPct val="0"/>
              </a:spcBef>
              <a:spcAft>
                <a:spcPct val="0"/>
              </a:spcAft>
              <a:defRPr kumimoji="1">
                <a:solidFill>
                  <a:schemeClr val="tx1"/>
                </a:solidFill>
                <a:latin typeface="Tw Cen MT" panose="020B0602020104020603" pitchFamily="34" charset="0"/>
                <a:ea typeface="HGPｺﾞｼｯｸE" panose="020B0900000000000000" pitchFamily="50" charset="-128"/>
              </a:defRPr>
            </a:lvl6pPr>
            <a:lvl7pPr marL="2971800" indent="-228600" eaLnBrk="0" fontAlgn="base" hangingPunct="0">
              <a:spcBef>
                <a:spcPct val="0"/>
              </a:spcBef>
              <a:spcAft>
                <a:spcPct val="0"/>
              </a:spcAft>
              <a:defRPr kumimoji="1">
                <a:solidFill>
                  <a:schemeClr val="tx1"/>
                </a:solidFill>
                <a:latin typeface="Tw Cen MT" panose="020B0602020104020603" pitchFamily="34" charset="0"/>
                <a:ea typeface="HGPｺﾞｼｯｸE" panose="020B0900000000000000" pitchFamily="50" charset="-128"/>
              </a:defRPr>
            </a:lvl7pPr>
            <a:lvl8pPr marL="3429000" indent="-228600" eaLnBrk="0" fontAlgn="base" hangingPunct="0">
              <a:spcBef>
                <a:spcPct val="0"/>
              </a:spcBef>
              <a:spcAft>
                <a:spcPct val="0"/>
              </a:spcAft>
              <a:defRPr kumimoji="1">
                <a:solidFill>
                  <a:schemeClr val="tx1"/>
                </a:solidFill>
                <a:latin typeface="Tw Cen MT" panose="020B0602020104020603" pitchFamily="34" charset="0"/>
                <a:ea typeface="HGPｺﾞｼｯｸE" panose="020B0900000000000000" pitchFamily="50" charset="-128"/>
              </a:defRPr>
            </a:lvl8pPr>
            <a:lvl9pPr marL="3886200" indent="-228600" eaLnBrk="0" fontAlgn="base" hangingPunct="0">
              <a:spcBef>
                <a:spcPct val="0"/>
              </a:spcBef>
              <a:spcAft>
                <a:spcPct val="0"/>
              </a:spcAft>
              <a:defRPr kumimoji="1">
                <a:solidFill>
                  <a:schemeClr val="tx1"/>
                </a:solidFill>
                <a:latin typeface="Tw Cen MT" panose="020B0602020104020603" pitchFamily="34" charset="0"/>
                <a:ea typeface="HGPｺﾞｼｯｸE" panose="020B0900000000000000" pitchFamily="50" charset="-128"/>
              </a:defRPr>
            </a:lvl9pPr>
          </a:lstStyle>
          <a:p>
            <a:fld id="{054187F4-7A62-44C1-8F10-B38E076E8EFA}" type="slidenum">
              <a:rPr lang="ja-JP" altLang="en-US" smtClean="0">
                <a:latin typeface="游ゴシック" panose="020B0400000000000000" pitchFamily="50" charset="-128"/>
                <a:ea typeface="游ゴシック" panose="020B0400000000000000" pitchFamily="50" charset="-128"/>
              </a:rPr>
              <a:pPr/>
              <a:t>4</a:t>
            </a:fld>
            <a:endParaRPr lang="ja-JP" altLang="en-US">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pPr defTabSz="922355">
              <a:defRPr/>
            </a:pP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食品等の陳列状況</a:t>
            </a: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平成</a:t>
            </a:r>
            <a:r>
              <a:rPr lang="en-US" altLang="ja-JP" dirty="0">
                <a:latin typeface="メイリオ" panose="020B0604030504040204" pitchFamily="50" charset="-128"/>
                <a:ea typeface="メイリオ" panose="020B0604030504040204" pitchFamily="50" charset="-128"/>
              </a:rPr>
              <a:t>30</a:t>
            </a:r>
            <a:r>
              <a:rPr lang="ja-JP" altLang="en-US" dirty="0">
                <a:latin typeface="メイリオ" panose="020B0604030504040204" pitchFamily="50" charset="-128"/>
                <a:ea typeface="メイリオ" panose="020B0604030504040204" pitchFamily="50" charset="-128"/>
              </a:rPr>
              <a:t>年７月豪雨では、農林水産省の調査によれば、</a:t>
            </a:r>
          </a:p>
          <a:p>
            <a:r>
              <a:rPr lang="ja-JP" altLang="en-US" dirty="0">
                <a:latin typeface="メイリオ" panose="020B0604030504040204" pitchFamily="50" charset="-128"/>
                <a:ea typeface="メイリオ" panose="020B0604030504040204" pitchFamily="50" charset="-128"/>
              </a:rPr>
              <a:t>水、包装米飯、カップ麺等を中心に、１週間程度は、品薄、欠品が多い状態が続いていました。</a:t>
            </a: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→→次のページ</a:t>
            </a: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5</a:t>
            </a:fld>
            <a:endParaRPr kumimoji="1" lang="ja-JP" altLang="en-US"/>
          </a:p>
        </p:txBody>
      </p:sp>
    </p:spTree>
    <p:extLst>
      <p:ext uri="{BB962C8B-B14F-4D97-AF65-F5344CB8AC3E}">
        <p14:creationId xmlns:p14="http://schemas.microsoft.com/office/powerpoint/2010/main" val="466259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■説明</a:t>
            </a: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食品等の陳列状況</a:t>
            </a: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北海道胆振東部地震では、農林水産省の調査によれば、</a:t>
            </a:r>
          </a:p>
          <a:p>
            <a:r>
              <a:rPr lang="ja-JP" altLang="en-US" dirty="0">
                <a:latin typeface="メイリオ" panose="020B0604030504040204" pitchFamily="50" charset="-128"/>
                <a:ea typeface="メイリオ" panose="020B0604030504040204" pitchFamily="50" charset="-128"/>
              </a:rPr>
              <a:t>水、おにぎり、弁当類、食パン、粉ミルク、牛乳、納豆等を中心に、</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１週間程度は、品薄、欠品が多い状態が続いていました。</a:t>
            </a: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→→次のページ</a:t>
            </a: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6</a:t>
            </a:fld>
            <a:endParaRPr kumimoji="1" lang="ja-JP" altLang="en-US"/>
          </a:p>
        </p:txBody>
      </p:sp>
    </p:spTree>
    <p:extLst>
      <p:ext uri="{BB962C8B-B14F-4D97-AF65-F5344CB8AC3E}">
        <p14:creationId xmlns:p14="http://schemas.microsoft.com/office/powerpoint/2010/main" val="2386734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19960" y="4679504"/>
            <a:ext cx="6007976" cy="4970685"/>
          </a:xfrm>
        </p:spPr>
        <p:txBody>
          <a:bodyPr/>
          <a:lstStyle/>
          <a:p>
            <a:pPr>
              <a:defRPr/>
            </a:pPr>
            <a:r>
              <a:rPr lang="ja-JP" altLang="en-US" sz="1100" dirty="0">
                <a:latin typeface="メイリオ" panose="020B0604030504040204" pitchFamily="50" charset="-128"/>
                <a:ea typeface="メイリオ" panose="020B0604030504040204" pitchFamily="50" charset="-128"/>
              </a:rPr>
              <a:t>■説明</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こちらの資料では、２つの災害の事例をお伝えします。</a:t>
            </a:r>
            <a:endParaRPr lang="en-US" altLang="ja-JP" sz="1100" dirty="0">
              <a:latin typeface="メイリオ" panose="020B0604030504040204" pitchFamily="50" charset="-128"/>
              <a:ea typeface="メイリオ" panose="020B0604030504040204" pitchFamily="50" charset="-128"/>
            </a:endParaRPr>
          </a:p>
          <a:p>
            <a:pPr lvl="0">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まずは、左側</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東日本大震災の事例です。出典は平成</a:t>
            </a:r>
            <a:r>
              <a:rPr lang="en-US" altLang="ja-JP" sz="1100" dirty="0">
                <a:latin typeface="メイリオ" panose="020B0604030504040204" pitchFamily="50" charset="-128"/>
                <a:ea typeface="メイリオ" panose="020B0604030504040204" pitchFamily="50" charset="-128"/>
              </a:rPr>
              <a:t>25</a:t>
            </a:r>
            <a:r>
              <a:rPr lang="ja-JP" altLang="en-US" sz="1100" dirty="0">
                <a:latin typeface="メイリオ" panose="020B0604030504040204" pitchFamily="50" charset="-128"/>
                <a:ea typeface="メイリオ" panose="020B0604030504040204" pitchFamily="50" charset="-128"/>
              </a:rPr>
              <a:t>年</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月に実施された「東日本大震災における食料へのアクセス実態調査（農林水産省）」で</a:t>
            </a:r>
            <a:endParaRPr lang="en-US" altLang="ja-JP" sz="1100" dirty="0">
              <a:latin typeface="メイリオ" panose="020B0604030504040204" pitchFamily="50" charset="-128"/>
              <a:ea typeface="メイリオ" panose="020B0604030504040204" pitchFamily="50" charset="-128"/>
            </a:endParaRPr>
          </a:p>
          <a:p>
            <a:pPr lvl="0">
              <a:defRPr/>
            </a:pPr>
            <a:r>
              <a:rPr lang="ja-JP" altLang="en-US" sz="1100" dirty="0">
                <a:latin typeface="メイリオ" panose="020B0604030504040204" pitchFamily="50" charset="-128"/>
                <a:ea typeface="メイリオ" panose="020B0604030504040204" pitchFamily="50" charset="-128"/>
              </a:rPr>
              <a:t>岩手県、宮城県、福島県の３県で被災し、自宅で生活を行った計</a:t>
            </a:r>
            <a:r>
              <a:rPr lang="en-US" altLang="ja-JP" sz="1100" dirty="0">
                <a:latin typeface="メイリオ" panose="020B0604030504040204" pitchFamily="50" charset="-128"/>
                <a:ea typeface="メイリオ" panose="020B0604030504040204" pitchFamily="50" charset="-128"/>
              </a:rPr>
              <a:t>11</a:t>
            </a:r>
            <a:r>
              <a:rPr lang="ja-JP" altLang="en-US" sz="1100" dirty="0">
                <a:latin typeface="メイリオ" panose="020B0604030504040204" pitchFamily="50" charset="-128"/>
                <a:ea typeface="メイリオ" panose="020B0604030504040204" pitchFamily="50" charset="-128"/>
              </a:rPr>
              <a:t>人からヒアリング、及び避難所で生活を行った住民及び自治体担当者</a:t>
            </a:r>
            <a:r>
              <a:rPr lang="en-US" altLang="ja-JP" sz="1100" dirty="0">
                <a:latin typeface="メイリオ" panose="020B0604030504040204" pitchFamily="50" charset="-128"/>
                <a:ea typeface="メイリオ" panose="020B0604030504040204" pitchFamily="50" charset="-128"/>
              </a:rPr>
              <a:t>28</a:t>
            </a:r>
            <a:r>
              <a:rPr lang="ja-JP" altLang="en-US" sz="1100" dirty="0">
                <a:latin typeface="メイリオ" panose="020B0604030504040204" pitchFamily="50" charset="-128"/>
                <a:ea typeface="メイリオ" panose="020B0604030504040204" pitchFamily="50" charset="-128"/>
              </a:rPr>
              <a:t>名のアンケート結果となります。</a:t>
            </a: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・スーパーで食品を調達できたのは、発災後、数日経ってから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・食品の家庭備蓄を行っていた家庭は少なく、発災日の夜は自宅にあった食品や近所の炊き出しで食事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・避難所に地方公共団体の食品の備蓄があったのは全体の３割程度</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・発災日に避難所に届いた食品のほとんどは、他地区住民の協力による炊き出しのおにぎり</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・自宅から避難所に食品を持参した人は２割程度</a:t>
            </a: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つづいて、右側</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熊本地震の事例です。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多くのスーパーが営業中止となる中、</a:t>
            </a:r>
            <a:r>
              <a:rPr lang="en-US" altLang="ja-JP" sz="1100" dirty="0">
                <a:latin typeface="メイリオ" panose="020B0604030504040204" pitchFamily="50" charset="-128"/>
                <a:ea typeface="メイリオ" panose="020B0604030504040204" pitchFamily="50" charset="-128"/>
              </a:rPr>
              <a:t>9</a:t>
            </a:r>
            <a:r>
              <a:rPr lang="ja-JP" altLang="en-US" sz="1100" dirty="0">
                <a:latin typeface="メイリオ" panose="020B0604030504040204" pitchFamily="50" charset="-128"/>
                <a:ea typeface="メイリオ" panose="020B0604030504040204" pitchFamily="50" charset="-128"/>
              </a:rPr>
              <a:t>日経っても約２割のスーパーが営業を再開できなかった、とあります。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２つの震災から言えることは、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主要スーパーが数日、営業停止になり、店舗での食品の調達が、震災の影響でできなくなる可能性が大いにあるということです。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また、発災直後では、避難所には公的な備蓄は少なく、自ら食品を持参する「自助」、地域で助け合う「共助」が重要だということです。</a:t>
            </a:r>
            <a:endParaRPr lang="en-US" altLang="ja-JP" sz="1100" dirty="0">
              <a:latin typeface="メイリオ" panose="020B0604030504040204" pitchFamily="50" charset="-128"/>
              <a:ea typeface="メイリオ" panose="020B0604030504040204" pitchFamily="50" charset="-128"/>
            </a:endParaRPr>
          </a:p>
          <a:p>
            <a:pPr defTabSz="922355">
              <a:defRPr/>
            </a:pPr>
            <a:endParaRPr lang="en-US" altLang="ja-JP" sz="1100" dirty="0">
              <a:latin typeface="メイリオ" panose="020B0604030504040204" pitchFamily="50" charset="-128"/>
              <a:ea typeface="メイリオ" panose="020B0604030504040204" pitchFamily="50" charset="-128"/>
            </a:endParaRPr>
          </a:p>
          <a:p>
            <a:pPr defTabSz="922355">
              <a:defRPr/>
            </a:pPr>
            <a:r>
              <a:rPr lang="ja-JP" altLang="en-US" sz="1100" dirty="0">
                <a:latin typeface="メイリオ" panose="020B0604030504040204" pitchFamily="50" charset="-128"/>
                <a:ea typeface="メイリオ" panose="020B0604030504040204" pitchFamily="50" charset="-128"/>
              </a:rPr>
              <a:t>→→次のページ</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7</a:t>
            </a:fld>
            <a:endParaRPr kumimoji="1" lang="ja-JP" altLang="en-US"/>
          </a:p>
        </p:txBody>
      </p:sp>
    </p:spTree>
    <p:extLst>
      <p:ext uri="{BB962C8B-B14F-4D97-AF65-F5344CB8AC3E}">
        <p14:creationId xmlns:p14="http://schemas.microsoft.com/office/powerpoint/2010/main" val="127711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2355">
              <a:defRPr/>
            </a:pPr>
            <a:r>
              <a:rPr lang="ja-JP" altLang="en-US" dirty="0">
                <a:latin typeface="メイリオ" panose="020B0604030504040204" pitchFamily="50" charset="-128"/>
                <a:ea typeface="メイリオ" panose="020B0604030504040204" pitchFamily="50" charset="-128"/>
              </a:rPr>
              <a:t>■説明</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地域別情報（ハザードマップ、避難場所など）</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→→次のページ</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B44CAB6B-65BD-4FD2-BFC6-028C6622108E}" type="slidenum">
              <a:rPr kumimoji="1" lang="ja-JP" altLang="en-US" smtClean="0"/>
              <a:t>8</a:t>
            </a:fld>
            <a:endParaRPr kumimoji="1" lang="ja-JP" altLang="en-US"/>
          </a:p>
        </p:txBody>
      </p:sp>
    </p:spTree>
    <p:extLst>
      <p:ext uri="{BB962C8B-B14F-4D97-AF65-F5344CB8AC3E}">
        <p14:creationId xmlns:p14="http://schemas.microsoft.com/office/powerpoint/2010/main" val="1384925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2760EEE-4AC0-4B5F-9623-18A23E2952CC}"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1025623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9E10976-EC06-4CE3-BA50-3068A2AE375E}"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940185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5BA3D2E-BE88-48AC-9A91-318A24A7D436}"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352548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0514CB-B922-4E3D-98D4-B2A13428B6FC}"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2340328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66F15DA8-1895-48C1-9130-FAAE6CFC5FB4}"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2225080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3ABA89F-1152-4DE6-9F78-7F76ADF3CA93}"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1513774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9BBE808-5975-4B8A-8813-C5089EBB8D4D}" type="datetime1">
              <a:rPr kumimoji="1" lang="ja-JP" altLang="en-US" smtClean="0"/>
              <a:t>2026/8/27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1973534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2047571-CDFC-4305-9952-C615418FC0EF}" type="datetime1">
              <a:rPr kumimoji="1" lang="ja-JP" altLang="en-US" smtClean="0"/>
              <a:t>2026/8/27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3138376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C17FBDD-5076-40E4-B767-6FBE2BE7E785}" type="datetime1">
              <a:rPr kumimoji="1" lang="ja-JP" altLang="en-US" smtClean="0"/>
              <a:t>2026/8/27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1211298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1613B7B-5160-4726-8BC8-87B79B7D53C4}"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5000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F29242-64B8-4A74-84BF-3362106C92A4}"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24008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F0D4D-F037-4DA0-8E70-3B3D61368A0B}" type="datetime1">
              <a:rPr kumimoji="1" lang="ja-JP" altLang="en-US" smtClean="0"/>
              <a:t>2026/8/27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4CDAE9-32D5-42DD-8C03-1BC8C456A727}" type="slidenum">
              <a:rPr kumimoji="1" lang="ja-JP" altLang="en-US" smtClean="0"/>
              <a:t>‹#›</a:t>
            </a:fld>
            <a:endParaRPr kumimoji="1" lang="ja-JP" altLang="en-US"/>
          </a:p>
        </p:txBody>
      </p:sp>
    </p:spTree>
    <p:extLst>
      <p:ext uri="{BB962C8B-B14F-4D97-AF65-F5344CB8AC3E}">
        <p14:creationId xmlns:p14="http://schemas.microsoft.com/office/powerpoint/2010/main" val="2312097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6.emf"/><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3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54.emf"/><Relationship Id="rId4" Type="http://schemas.openxmlformats.org/officeDocument/2006/relationships/image" Target="../media/image53.emf"/></Relationships>
</file>

<file path=ppt/slides/_rels/slide35.xml.rels><?xml version="1.0" encoding="UTF-8" standalone="yes"?>
<Relationships xmlns="http://schemas.openxmlformats.org/package/2006/relationships"><Relationship Id="rId3" Type="http://schemas.openxmlformats.org/officeDocument/2006/relationships/image" Target="../media/image55.emf"/><Relationship Id="rId7" Type="http://schemas.openxmlformats.org/officeDocument/2006/relationships/image" Target="../media/image59.emf"/><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3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62.emf"/><Relationship Id="rId4" Type="http://schemas.openxmlformats.org/officeDocument/2006/relationships/image" Target="../media/image61.emf"/></Relationships>
</file>

<file path=ppt/slides/_rels/slide3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3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67.jpg"/><Relationship Id="rId4" Type="http://schemas.openxmlformats.org/officeDocument/2006/relationships/image" Target="../media/image66.jpg"/></Relationships>
</file>

<file path=ppt/slides/_rels/slide3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69.JP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jpeg"/><Relationship Id="rId9" Type="http://schemas.openxmlformats.org/officeDocument/2006/relationships/image" Target="../media/image7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F5FB5B6B-6F15-46D7-8F18-040DF7E297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70"/>
          <a:stretch/>
        </p:blipFill>
        <p:spPr>
          <a:xfrm>
            <a:off x="1390648" y="1636166"/>
            <a:ext cx="6188704" cy="3312342"/>
          </a:xfrm>
          <a:prstGeom prst="rect">
            <a:avLst/>
          </a:prstGeom>
        </p:spPr>
      </p:pic>
      <p:sp>
        <p:nvSpPr>
          <p:cNvPr id="2" name="タイトル 1"/>
          <p:cNvSpPr>
            <a:spLocks noGrp="1"/>
          </p:cNvSpPr>
          <p:nvPr>
            <p:ph type="ctrTitle"/>
          </p:nvPr>
        </p:nvSpPr>
        <p:spPr>
          <a:xfrm>
            <a:off x="685800" y="1333146"/>
            <a:ext cx="7772400" cy="1470025"/>
          </a:xfrm>
        </p:spPr>
        <p:txBody>
          <a:bodyPr>
            <a:noAutofit/>
          </a:bodyPr>
          <a:lstStyle/>
          <a:p>
            <a:r>
              <a:rPr lang="ja-JP" altLang="en-US" sz="4800" b="1" dirty="0">
                <a:effectLst>
                  <a:outerShdw blurRad="38100" dist="38100" dir="2700000" algn="tl">
                    <a:srgbClr val="000000">
                      <a:alpha val="43137"/>
                    </a:srgbClr>
                  </a:outerShdw>
                </a:effectLst>
                <a:latin typeface="+mj-ea"/>
              </a:rPr>
              <a:t>災害時に備えて食品の</a:t>
            </a:r>
            <a:br>
              <a:rPr lang="en-US" altLang="ja-JP" sz="4800" b="1" dirty="0">
                <a:effectLst>
                  <a:outerShdw blurRad="38100" dist="38100" dir="2700000" algn="tl">
                    <a:srgbClr val="000000">
                      <a:alpha val="43137"/>
                    </a:srgbClr>
                  </a:outerShdw>
                </a:effectLst>
                <a:latin typeface="+mj-ea"/>
              </a:rPr>
            </a:br>
            <a:r>
              <a:rPr lang="ja-JP" altLang="en-US" sz="4800" b="1" dirty="0">
                <a:effectLst>
                  <a:outerShdw blurRad="38100" dist="38100" dir="2700000" algn="tl">
                    <a:srgbClr val="000000">
                      <a:alpha val="43137"/>
                    </a:srgbClr>
                  </a:outerShdw>
                </a:effectLst>
                <a:latin typeface="+mj-ea"/>
              </a:rPr>
              <a:t>家庭備蓄を始めよう</a:t>
            </a:r>
            <a:endParaRPr kumimoji="1" lang="ja-JP" altLang="en-US" sz="4800" dirty="0">
              <a:latin typeface="+mj-ea"/>
            </a:endParaRPr>
          </a:p>
        </p:txBody>
      </p:sp>
      <p:grpSp>
        <p:nvGrpSpPr>
          <p:cNvPr id="12" name="グループ化 11"/>
          <p:cNvGrpSpPr/>
          <p:nvPr/>
        </p:nvGrpSpPr>
        <p:grpSpPr>
          <a:xfrm>
            <a:off x="3343269" y="625057"/>
            <a:ext cx="2406333" cy="583418"/>
            <a:chOff x="3368834" y="1366093"/>
            <a:chExt cx="2406333" cy="583418"/>
          </a:xfrm>
        </p:grpSpPr>
        <p:sp>
          <p:nvSpPr>
            <p:cNvPr id="11" name="正方形/長方形 10">
              <a:extLst>
                <a:ext uri="{FF2B5EF4-FFF2-40B4-BE49-F238E27FC236}">
                  <a16:creationId xmlns:a16="http://schemas.microsoft.com/office/drawing/2014/main" id="{0CF52528-85EA-4A6F-845D-2909CEE01622}"/>
                </a:ext>
              </a:extLst>
            </p:cNvPr>
            <p:cNvSpPr/>
            <p:nvPr/>
          </p:nvSpPr>
          <p:spPr>
            <a:xfrm>
              <a:off x="3368834" y="1366093"/>
              <a:ext cx="2406333" cy="583418"/>
            </a:xfrm>
            <a:prstGeom prst="rect">
              <a:avLst/>
            </a:prstGeom>
            <a:solidFill>
              <a:schemeClr val="accent5"/>
            </a:solidFill>
            <a:ln w="38100">
              <a:noFill/>
              <a:prstDash val="solid"/>
              <a:headEnd type="non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sz="1200">
                <a:effectLst>
                  <a:outerShdw blurRad="38100" dist="38100" dir="2700000" algn="tl">
                    <a:srgbClr val="000000">
                      <a:alpha val="43137"/>
                    </a:srgbClr>
                  </a:outerShdw>
                </a:effectLst>
                <a:latin typeface="+mj-ea"/>
                <a:ea typeface="+mj-ea"/>
              </a:endParaRPr>
            </a:p>
          </p:txBody>
        </p:sp>
        <p:sp>
          <p:nvSpPr>
            <p:cNvPr id="10" name="テキスト ボックス 9">
              <a:extLst>
                <a:ext uri="{FF2B5EF4-FFF2-40B4-BE49-F238E27FC236}">
                  <a16:creationId xmlns:a16="http://schemas.microsoft.com/office/drawing/2014/main" id="{7B9AD835-2348-4EAA-9811-0C84A4A6F17F}"/>
                </a:ext>
              </a:extLst>
            </p:cNvPr>
            <p:cNvSpPr txBox="1"/>
            <p:nvPr/>
          </p:nvSpPr>
          <p:spPr>
            <a:xfrm>
              <a:off x="3597026" y="1426291"/>
              <a:ext cx="1988045" cy="523220"/>
            </a:xfrm>
            <a:prstGeom prst="rect">
              <a:avLst/>
            </a:prstGeom>
            <a:noFill/>
          </p:spPr>
          <p:txBody>
            <a:bodyPr wrap="none" rtlCol="0">
              <a:spAutoFit/>
            </a:bodyPr>
            <a:lstStyle/>
            <a:p>
              <a:r>
                <a:rPr lang="ja-JP" altLang="en-US" sz="2800" b="1" dirty="0">
                  <a:latin typeface="+mj-ea"/>
                  <a:ea typeface="+mj-ea"/>
                </a:rPr>
                <a:t>講演用資料</a:t>
              </a:r>
              <a:endParaRPr lang="en-US" altLang="ja-JP" sz="2800" b="1" dirty="0">
                <a:latin typeface="+mj-ea"/>
                <a:ea typeface="+mj-ea"/>
              </a:endParaRPr>
            </a:p>
          </p:txBody>
        </p:sp>
      </p:grpSp>
      <p:sp>
        <p:nvSpPr>
          <p:cNvPr id="4" name="正方形/長方形 3">
            <a:extLst>
              <a:ext uri="{FF2B5EF4-FFF2-40B4-BE49-F238E27FC236}">
                <a16:creationId xmlns:a16="http://schemas.microsoft.com/office/drawing/2014/main" id="{2517B71C-36E8-4E0B-91BD-5B294647D67C}"/>
              </a:ext>
            </a:extLst>
          </p:cNvPr>
          <p:cNvSpPr/>
          <p:nvPr/>
        </p:nvSpPr>
        <p:spPr>
          <a:xfrm>
            <a:off x="3804888" y="5661248"/>
            <a:ext cx="1338828" cy="369332"/>
          </a:xfrm>
          <a:prstGeom prst="rect">
            <a:avLst/>
          </a:prstGeom>
        </p:spPr>
        <p:txBody>
          <a:bodyPr wrap="none">
            <a:spAutoFit/>
          </a:bodyPr>
          <a:lstStyle/>
          <a:p>
            <a:r>
              <a:rPr lang="ja-JP" altLang="en-US" dirty="0">
                <a:latin typeface="+mj-ea"/>
              </a:rPr>
              <a:t>〇〇年〇月</a:t>
            </a:r>
            <a:endParaRPr lang="en-US" altLang="ja-JP" dirty="0">
              <a:latin typeface="+mj-ea"/>
            </a:endParaRPr>
          </a:p>
        </p:txBody>
      </p:sp>
      <p:sp>
        <p:nvSpPr>
          <p:cNvPr id="9" name="正方形/長方形 8">
            <a:extLst>
              <a:ext uri="{FF2B5EF4-FFF2-40B4-BE49-F238E27FC236}">
                <a16:creationId xmlns:a16="http://schemas.microsoft.com/office/drawing/2014/main" id="{2517B71C-36E8-4E0B-91BD-5B294647D67C}"/>
              </a:ext>
            </a:extLst>
          </p:cNvPr>
          <p:cNvSpPr/>
          <p:nvPr/>
        </p:nvSpPr>
        <p:spPr>
          <a:xfrm>
            <a:off x="3571461" y="6030580"/>
            <a:ext cx="2613216" cy="369332"/>
          </a:xfrm>
          <a:prstGeom prst="rect">
            <a:avLst/>
          </a:prstGeom>
        </p:spPr>
        <p:txBody>
          <a:bodyPr wrap="none">
            <a:spAutoFit/>
          </a:bodyPr>
          <a:lstStyle/>
          <a:p>
            <a:r>
              <a:rPr lang="ja-JP" altLang="en-US" dirty="0">
                <a:latin typeface="+mj-ea"/>
              </a:rPr>
              <a:t>〇〇〇〇</a:t>
            </a:r>
            <a:r>
              <a:rPr lang="en-US" altLang="ja-JP" dirty="0">
                <a:latin typeface="+mj-ea"/>
              </a:rPr>
              <a:t>(</a:t>
            </a:r>
            <a:r>
              <a:rPr lang="ja-JP" altLang="en-US" dirty="0">
                <a:latin typeface="+mj-ea"/>
              </a:rPr>
              <a:t>講演者名など</a:t>
            </a:r>
            <a:r>
              <a:rPr lang="en-US" altLang="ja-JP" dirty="0">
                <a:latin typeface="+mj-ea"/>
              </a:rPr>
              <a:t>)</a:t>
            </a:r>
          </a:p>
        </p:txBody>
      </p:sp>
    </p:spTree>
    <p:extLst>
      <p:ext uri="{BB962C8B-B14F-4D97-AF65-F5344CB8AC3E}">
        <p14:creationId xmlns:p14="http://schemas.microsoft.com/office/powerpoint/2010/main" val="372175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772614" y="3072307"/>
            <a:ext cx="6264696" cy="1938992"/>
          </a:xfrm>
          <a:prstGeom prst="rect">
            <a:avLst/>
          </a:prstGeom>
          <a:noFill/>
        </p:spPr>
        <p:txBody>
          <a:bodyPr wrap="square" rtlCol="0">
            <a:spAutoFit/>
          </a:bodyPr>
          <a:lstStyle/>
          <a:p>
            <a:pPr algn="ctr"/>
            <a:r>
              <a:rPr kumimoji="1" lang="ja-JP" altLang="en-US" sz="12000" dirty="0">
                <a:solidFill>
                  <a:schemeClr val="tx2">
                    <a:lumMod val="60000"/>
                    <a:lumOff val="40000"/>
                  </a:schemeClr>
                </a:solidFill>
              </a:rPr>
              <a:t>４６</a:t>
            </a:r>
            <a:r>
              <a:rPr kumimoji="1" lang="en-US" altLang="ja-JP" sz="12000" dirty="0">
                <a:solidFill>
                  <a:schemeClr val="tx2">
                    <a:lumMod val="60000"/>
                    <a:lumOff val="40000"/>
                  </a:schemeClr>
                </a:solidFill>
              </a:rPr>
              <a:t>.</a:t>
            </a:r>
            <a:r>
              <a:rPr lang="ja-JP" altLang="en-US" sz="12000" dirty="0">
                <a:solidFill>
                  <a:schemeClr val="tx2">
                    <a:lumMod val="60000"/>
                    <a:lumOff val="40000"/>
                  </a:schemeClr>
                </a:solidFill>
              </a:rPr>
              <a:t>１</a:t>
            </a:r>
            <a:r>
              <a:rPr kumimoji="1" lang="ja-JP" altLang="en-US" sz="5000" dirty="0">
                <a:solidFill>
                  <a:schemeClr val="tx2">
                    <a:lumMod val="60000"/>
                    <a:lumOff val="40000"/>
                  </a:schemeClr>
                </a:solidFill>
              </a:rPr>
              <a:t>％</a:t>
            </a:r>
          </a:p>
        </p:txBody>
      </p:sp>
      <p:sp>
        <p:nvSpPr>
          <p:cNvPr id="14" name="テキスト ボックス 13"/>
          <p:cNvSpPr txBox="1"/>
          <p:nvPr/>
        </p:nvSpPr>
        <p:spPr>
          <a:xfrm>
            <a:off x="260446" y="1821366"/>
            <a:ext cx="9289032" cy="1331134"/>
          </a:xfrm>
          <a:prstGeom prst="rect">
            <a:avLst/>
          </a:prstGeom>
          <a:noFill/>
        </p:spPr>
        <p:txBody>
          <a:bodyPr wrap="square" rtlCol="0">
            <a:spAutoFit/>
          </a:bodyPr>
          <a:lstStyle/>
          <a:p>
            <a:endParaRPr lang="en-US" altLang="ja-JP" sz="1000" dirty="0">
              <a:latin typeface="HGPｺﾞｼｯｸE" panose="020B0900000000000000" pitchFamily="50" charset="-128"/>
              <a:ea typeface="HGPｺﾞｼｯｸE" panose="020B0900000000000000" pitchFamily="50" charset="-128"/>
            </a:endParaRPr>
          </a:p>
          <a:p>
            <a:r>
              <a:rPr lang="en-US" altLang="ja-JP" sz="3200" dirty="0">
                <a:ln>
                  <a:solidFill>
                    <a:sysClr val="windowText" lastClr="000000"/>
                  </a:solidFill>
                </a:ln>
                <a:latin typeface="HGPｺﾞｼｯｸE" panose="020B0900000000000000" pitchFamily="50" charset="-128"/>
                <a:ea typeface="HGPｺﾞｼｯｸE" panose="020B0900000000000000" pitchFamily="50" charset="-128"/>
              </a:rPr>
              <a:t>『</a:t>
            </a:r>
            <a:r>
              <a:rPr lang="ja-JP" altLang="en-US" sz="3200" dirty="0">
                <a:ln>
                  <a:solidFill>
                    <a:sysClr val="windowText" lastClr="000000"/>
                  </a:solidFill>
                </a:ln>
                <a:latin typeface="HGPｺﾞｼｯｸE" panose="020B0900000000000000" pitchFamily="50" charset="-128"/>
                <a:ea typeface="HGPｺﾞｼｯｸE" panose="020B0900000000000000" pitchFamily="50" charset="-128"/>
              </a:rPr>
              <a:t>大地震に備えて食料や飲料水を準備している</a:t>
            </a:r>
            <a:r>
              <a:rPr lang="en-US" altLang="ja-JP" sz="3200" dirty="0">
                <a:ln>
                  <a:solidFill>
                    <a:sysClr val="windowText" lastClr="000000"/>
                  </a:solidFill>
                </a:ln>
                <a:latin typeface="HGPｺﾞｼｯｸE" panose="020B0900000000000000" pitchFamily="50" charset="-128"/>
                <a:ea typeface="HGPｺﾞｼｯｸE" panose="020B0900000000000000" pitchFamily="50" charset="-128"/>
              </a:rPr>
              <a:t>』</a:t>
            </a:r>
          </a:p>
          <a:p>
            <a:endParaRPr lang="en-US" altLang="ja-JP" sz="1050" dirty="0">
              <a:latin typeface="HGPｺﾞｼｯｸE" panose="020B0900000000000000" pitchFamily="50" charset="-128"/>
              <a:ea typeface="HGPｺﾞｼｯｸE" panose="020B0900000000000000" pitchFamily="50" charset="-128"/>
            </a:endParaRPr>
          </a:p>
          <a:p>
            <a:pPr algn="ctr"/>
            <a:r>
              <a:rPr kumimoji="1" lang="ja-JP" altLang="en-US" sz="2800" dirty="0">
                <a:latin typeface="HGPｺﾞｼｯｸE" panose="020B0900000000000000" pitchFamily="50" charset="-128"/>
                <a:ea typeface="HGPｺﾞｼｯｸE" panose="020B0900000000000000" pitchFamily="50" charset="-128"/>
              </a:rPr>
              <a:t>という人の割合</a:t>
            </a:r>
            <a:endParaRPr kumimoji="1" lang="ja-JP" altLang="en-US" dirty="0">
              <a:latin typeface="HGPｺﾞｼｯｸE" panose="020B0900000000000000" pitchFamily="50" charset="-128"/>
              <a:ea typeface="HGPｺﾞｼｯｸE" panose="020B0900000000000000" pitchFamily="50" charset="-128"/>
            </a:endParaRPr>
          </a:p>
        </p:txBody>
      </p:sp>
      <p:sp>
        <p:nvSpPr>
          <p:cNvPr id="15" name="テキスト ボックス 14"/>
          <p:cNvSpPr txBox="1"/>
          <p:nvPr/>
        </p:nvSpPr>
        <p:spPr>
          <a:xfrm>
            <a:off x="-594320" y="4403441"/>
            <a:ext cx="10332640" cy="1015663"/>
          </a:xfrm>
          <a:prstGeom prst="rect">
            <a:avLst/>
          </a:prstGeom>
          <a:noFill/>
        </p:spPr>
        <p:txBody>
          <a:bodyPr wrap="square" rtlCol="0">
            <a:spAutoFit/>
          </a:bodyPr>
          <a:lstStyle/>
          <a:p>
            <a:pPr algn="ctr"/>
            <a:endParaRPr lang="en-US" altLang="ja-JP" sz="3000" dirty="0">
              <a:latin typeface="HGPｺﾞｼｯｸE" panose="020B0900000000000000" pitchFamily="50" charset="-128"/>
              <a:ea typeface="HGPｺﾞｼｯｸE" panose="020B0900000000000000" pitchFamily="50" charset="-128"/>
            </a:endParaRPr>
          </a:p>
          <a:p>
            <a:pPr algn="ct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　大都市：</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5</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４</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.7</a:t>
            </a:r>
            <a:r>
              <a:rPr lang="ja-JP" altLang="en-US" sz="2000" dirty="0">
                <a:ln>
                  <a:solidFill>
                    <a:sysClr val="windowText" lastClr="000000"/>
                  </a:solidFill>
                </a:ln>
                <a:latin typeface="HGPｺﾞｼｯｸE" panose="020B0900000000000000" pitchFamily="50" charset="-128"/>
                <a:ea typeface="HGPｺﾞｼｯｸE" panose="020B0900000000000000" pitchFamily="50" charset="-128"/>
              </a:rPr>
              <a:t>％</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　中都市：</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4</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４</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１</a:t>
            </a:r>
            <a:r>
              <a:rPr lang="ja-JP" altLang="en-US" sz="2000" dirty="0">
                <a:ln>
                  <a:solidFill>
                    <a:sysClr val="windowText" lastClr="000000"/>
                  </a:solidFill>
                </a:ln>
                <a:latin typeface="HGPｺﾞｼｯｸE" panose="020B0900000000000000" pitchFamily="50" charset="-128"/>
                <a:ea typeface="HGPｺﾞｼｯｸE" panose="020B0900000000000000" pitchFamily="50" charset="-128"/>
              </a:rPr>
              <a:t>％</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　小都市：</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4</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１</a:t>
            </a:r>
            <a:r>
              <a:rPr lang="en-US" altLang="ja-JP" sz="3000" dirty="0">
                <a:ln>
                  <a:solidFill>
                    <a:sysClr val="windowText" lastClr="000000"/>
                  </a:solidFill>
                </a:ln>
                <a:latin typeface="HGPｺﾞｼｯｸE" panose="020B0900000000000000" pitchFamily="50" charset="-128"/>
                <a:ea typeface="HGPｺﾞｼｯｸE" panose="020B0900000000000000" pitchFamily="50" charset="-128"/>
              </a:rPr>
              <a:t>.</a:t>
            </a:r>
            <a:r>
              <a:rPr lang="ja-JP" altLang="en-US" sz="3000" dirty="0">
                <a:ln>
                  <a:solidFill>
                    <a:sysClr val="windowText" lastClr="000000"/>
                  </a:solidFill>
                </a:ln>
                <a:latin typeface="HGPｺﾞｼｯｸE" panose="020B0900000000000000" pitchFamily="50" charset="-128"/>
                <a:ea typeface="HGPｺﾞｼｯｸE" panose="020B0900000000000000" pitchFamily="50" charset="-128"/>
              </a:rPr>
              <a:t>０</a:t>
            </a:r>
            <a:r>
              <a:rPr lang="ja-JP" altLang="en-US" sz="2000" dirty="0">
                <a:ln>
                  <a:solidFill>
                    <a:sysClr val="windowText" lastClr="000000"/>
                  </a:solidFill>
                </a:ln>
                <a:latin typeface="HGPｺﾞｼｯｸE" panose="020B0900000000000000" pitchFamily="50" charset="-128"/>
                <a:ea typeface="HGPｺﾞｼｯｸE" panose="020B0900000000000000" pitchFamily="50" charset="-128"/>
              </a:rPr>
              <a:t>％</a:t>
            </a:r>
            <a:endParaRPr kumimoji="1" lang="ja-JP" altLang="en-US" sz="2000" dirty="0">
              <a:latin typeface="HGPｺﾞｼｯｸE" panose="020B0900000000000000" pitchFamily="50" charset="-128"/>
              <a:ea typeface="HGPｺﾞｼｯｸE" panose="020B0900000000000000" pitchFamily="50" charset="-128"/>
            </a:endParaRPr>
          </a:p>
        </p:txBody>
      </p:sp>
      <p:sp>
        <p:nvSpPr>
          <p:cNvPr id="16" name="テキスト ボックス 15"/>
          <p:cNvSpPr txBox="1"/>
          <p:nvPr/>
        </p:nvSpPr>
        <p:spPr>
          <a:xfrm>
            <a:off x="457200" y="6304282"/>
            <a:ext cx="5965769" cy="246221"/>
          </a:xfrm>
          <a:prstGeom prst="rect">
            <a:avLst/>
          </a:prstGeom>
          <a:noFill/>
        </p:spPr>
        <p:txBody>
          <a:bodyPr wrap="square" rtlCol="0">
            <a:spAutoFit/>
          </a:bodyPr>
          <a:lstStyle/>
          <a:p>
            <a:r>
              <a:rPr kumimoji="1" lang="ja-JP" altLang="en-US" sz="1000" dirty="0">
                <a:latin typeface="HGPｺﾞｼｯｸE" panose="020B0900000000000000" pitchFamily="50" charset="-128"/>
                <a:ea typeface="HGPｺﾞｼｯｸE" panose="020B0900000000000000" pitchFamily="50" charset="-128"/>
              </a:rPr>
              <a:t>出典：内閣府「防災に関する世論調査」（</a:t>
            </a:r>
            <a:r>
              <a:rPr lang="ja-JP" altLang="en-US" sz="1000" dirty="0">
                <a:latin typeface="HGPｺﾞｼｯｸE" panose="020B0900000000000000" pitchFamily="50" charset="-128"/>
                <a:ea typeface="HGPｺﾞｼｯｸE" panose="020B0900000000000000" pitchFamily="50" charset="-128"/>
              </a:rPr>
              <a:t>令和７</a:t>
            </a:r>
            <a:r>
              <a:rPr kumimoji="1" lang="ja-JP" altLang="en-US" sz="1000" dirty="0">
                <a:latin typeface="HGPｺﾞｼｯｸE" panose="020B0900000000000000" pitchFamily="50" charset="-128"/>
                <a:ea typeface="HGPｺﾞｼｯｸE" panose="020B0900000000000000" pitchFamily="50" charset="-128"/>
              </a:rPr>
              <a:t>年</a:t>
            </a:r>
            <a:r>
              <a:rPr lang="en-US" altLang="ja-JP" sz="1000" dirty="0">
                <a:latin typeface="HGPｺﾞｼｯｸE" panose="020B0900000000000000" pitchFamily="50" charset="-128"/>
                <a:ea typeface="HGPｺﾞｼｯｸE" panose="020B0900000000000000" pitchFamily="50" charset="-128"/>
              </a:rPr>
              <a:t>12</a:t>
            </a:r>
            <a:r>
              <a:rPr kumimoji="1" lang="ja-JP" altLang="en-US" sz="1000" dirty="0">
                <a:latin typeface="HGPｺﾞｼｯｸE" panose="020B0900000000000000" pitchFamily="50" charset="-128"/>
                <a:ea typeface="HGPｺﾞｼｯｸE" panose="020B0900000000000000" pitchFamily="50" charset="-128"/>
              </a:rPr>
              <a:t>月）</a:t>
            </a:r>
          </a:p>
        </p:txBody>
      </p:sp>
      <p:sp>
        <p:nvSpPr>
          <p:cNvPr id="4" name="正方形/長方形 3"/>
          <p:cNvSpPr/>
          <p:nvPr/>
        </p:nvSpPr>
        <p:spPr>
          <a:xfrm>
            <a:off x="3328711" y="1501449"/>
            <a:ext cx="2486579" cy="400110"/>
          </a:xfrm>
          <a:prstGeom prst="rect">
            <a:avLst/>
          </a:prstGeom>
        </p:spPr>
        <p:txBody>
          <a:bodyPr wrap="none">
            <a:spAutoFit/>
          </a:bodyPr>
          <a:lstStyle/>
          <a:p>
            <a:pPr algn="ctr">
              <a:buNone/>
            </a:pPr>
            <a:r>
              <a:rPr lang="ja-JP" altLang="en-US" sz="2000" dirty="0">
                <a:ln>
                  <a:solidFill>
                    <a:sysClr val="windowText" lastClr="000000"/>
                  </a:solidFill>
                </a:ln>
                <a:latin typeface="HGPｺﾞｼｯｸE" panose="020B0900000000000000" pitchFamily="50" charset="-128"/>
                <a:ea typeface="HGPｺﾞｼｯｸE" panose="020B0900000000000000" pitchFamily="50" charset="-128"/>
              </a:rPr>
              <a:t>家庭備蓄の取組状況</a:t>
            </a:r>
            <a:endParaRPr lang="en-US" altLang="ja-JP" sz="2000" dirty="0">
              <a:ln>
                <a:solidFill>
                  <a:sysClr val="windowText" lastClr="000000"/>
                </a:solidFill>
              </a:ln>
              <a:latin typeface="HGPｺﾞｼｯｸE" panose="020B0900000000000000" pitchFamily="50" charset="-128"/>
              <a:ea typeface="HGPｺﾞｼｯｸE" panose="020B0900000000000000" pitchFamily="50" charset="-128"/>
            </a:endParaRPr>
          </a:p>
        </p:txBody>
      </p:sp>
      <p:sp>
        <p:nvSpPr>
          <p:cNvPr id="3" name="正方形/長方形 2">
            <a:extLst>
              <a:ext uri="{FF2B5EF4-FFF2-40B4-BE49-F238E27FC236}">
                <a16:creationId xmlns:a16="http://schemas.microsoft.com/office/drawing/2014/main" id="{A8E5ADA4-0AE3-43A7-BBA0-F66E2C3FD318}"/>
              </a:ext>
            </a:extLst>
          </p:cNvPr>
          <p:cNvSpPr/>
          <p:nvPr/>
        </p:nvSpPr>
        <p:spPr>
          <a:xfrm>
            <a:off x="3253299" y="5491707"/>
            <a:ext cx="2589170" cy="369332"/>
          </a:xfrm>
          <a:prstGeom prst="rect">
            <a:avLst/>
          </a:prstGeom>
        </p:spPr>
        <p:txBody>
          <a:bodyPr wrap="none">
            <a:spAutoFit/>
          </a:bodyPr>
          <a:lstStyle/>
          <a:p>
            <a:r>
              <a:rPr lang="zh-TW" altLang="en-US" dirty="0"/>
              <a:t>（調査対象：</a:t>
            </a:r>
            <a:r>
              <a:rPr lang="en-US" altLang="zh-TW" dirty="0"/>
              <a:t>3,000</a:t>
            </a:r>
            <a:r>
              <a:rPr lang="zh-TW" altLang="en-US" dirty="0"/>
              <a:t>人）</a:t>
            </a:r>
            <a:endParaRPr lang="ja-JP" altLang="en-US" dirty="0"/>
          </a:p>
        </p:txBody>
      </p:sp>
      <p:sp>
        <p:nvSpPr>
          <p:cNvPr id="6" name="スライド番号プレースホルダー 5">
            <a:extLst>
              <a:ext uri="{FF2B5EF4-FFF2-40B4-BE49-F238E27FC236}">
                <a16:creationId xmlns:a16="http://schemas.microsoft.com/office/drawing/2014/main" id="{921C639E-A02E-44E3-9744-6946D20CCB12}"/>
              </a:ext>
            </a:extLst>
          </p:cNvPr>
          <p:cNvSpPr>
            <a:spLocks noGrp="1"/>
          </p:cNvSpPr>
          <p:nvPr>
            <p:ph type="sldNum" sz="quarter" idx="12"/>
          </p:nvPr>
        </p:nvSpPr>
        <p:spPr/>
        <p:txBody>
          <a:bodyPr/>
          <a:lstStyle/>
          <a:p>
            <a:fld id="{734CDAE9-32D5-42DD-8C03-1BC8C456A727}" type="slidenum">
              <a:rPr kumimoji="1" lang="ja-JP" altLang="en-US" smtClean="0"/>
              <a:t>9</a:t>
            </a:fld>
            <a:endParaRPr kumimoji="1" lang="ja-JP" altLang="en-US"/>
          </a:p>
        </p:txBody>
      </p:sp>
    </p:spTree>
    <p:extLst>
      <p:ext uri="{BB962C8B-B14F-4D97-AF65-F5344CB8AC3E}">
        <p14:creationId xmlns:p14="http://schemas.microsoft.com/office/powerpoint/2010/main" val="168065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82021" y="226755"/>
            <a:ext cx="8229600" cy="1143000"/>
          </a:xfrm>
        </p:spPr>
        <p:txBody>
          <a:bodyPr>
            <a:normAutofit/>
          </a:bodyPr>
          <a:lstStyle/>
          <a:p>
            <a:r>
              <a:rPr lang="ja-JP" altLang="en-US" sz="4000" dirty="0"/>
              <a:t>家庭</a:t>
            </a:r>
            <a:r>
              <a:rPr kumimoji="1" lang="ja-JP" altLang="en-US" sz="4000" dirty="0"/>
              <a:t>備蓄の例</a:t>
            </a:r>
          </a:p>
        </p:txBody>
      </p:sp>
      <p:pic>
        <p:nvPicPr>
          <p:cNvPr id="4" name="図 3" descr="スクリーンショット が含まれている画像&#10;&#10;自動的に生成された説明">
            <a:extLst>
              <a:ext uri="{FF2B5EF4-FFF2-40B4-BE49-F238E27FC236}">
                <a16:creationId xmlns:a16="http://schemas.microsoft.com/office/drawing/2014/main" id="{8284FE28-2A1D-4EFD-BBE1-83A84EDC16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51620" y="1527267"/>
            <a:ext cx="6840760" cy="4815809"/>
          </a:xfrm>
          <a:prstGeom prst="rect">
            <a:avLst/>
          </a:prstGeom>
        </p:spPr>
      </p:pic>
      <p:sp>
        <p:nvSpPr>
          <p:cNvPr id="5" name="テキスト ボックス 4"/>
          <p:cNvSpPr txBox="1"/>
          <p:nvPr/>
        </p:nvSpPr>
        <p:spPr>
          <a:xfrm>
            <a:off x="1156082" y="1341053"/>
            <a:ext cx="2952328" cy="315023"/>
          </a:xfrm>
          <a:prstGeom prst="rect">
            <a:avLst/>
          </a:prstGeom>
          <a:noFill/>
        </p:spPr>
        <p:txBody>
          <a:bodyPr wrap="square" rtlCol="0">
            <a:spAutoFit/>
          </a:bodyPr>
          <a:lstStyle/>
          <a:p>
            <a:pPr>
              <a:lnSpc>
                <a:spcPts val="2000"/>
              </a:lnSpc>
            </a:pPr>
            <a:r>
              <a:rPr lang="en-US" altLang="ja-JP" sz="1400" dirty="0">
                <a:latin typeface="+mn-ea"/>
              </a:rPr>
              <a:t>※</a:t>
            </a:r>
            <a:r>
              <a:rPr lang="ja-JP" altLang="en-US" sz="1400" dirty="0">
                <a:latin typeface="+mn-ea"/>
              </a:rPr>
              <a:t>１週間分／大人２人の場合</a:t>
            </a:r>
            <a:endParaRPr lang="en-US" altLang="ja-JP" sz="1400" dirty="0">
              <a:latin typeface="+mn-ea"/>
            </a:endParaRPr>
          </a:p>
        </p:txBody>
      </p:sp>
      <p:sp>
        <p:nvSpPr>
          <p:cNvPr id="6" name="スライド番号プレースホルダー 5">
            <a:extLst>
              <a:ext uri="{FF2B5EF4-FFF2-40B4-BE49-F238E27FC236}">
                <a16:creationId xmlns:a16="http://schemas.microsoft.com/office/drawing/2014/main" id="{F80A6A16-A2A6-4449-8400-07DAFDEF6F2D}"/>
              </a:ext>
            </a:extLst>
          </p:cNvPr>
          <p:cNvSpPr>
            <a:spLocks noGrp="1"/>
          </p:cNvSpPr>
          <p:nvPr>
            <p:ph type="sldNum" sz="quarter" idx="12"/>
          </p:nvPr>
        </p:nvSpPr>
        <p:spPr/>
        <p:txBody>
          <a:bodyPr/>
          <a:lstStyle/>
          <a:p>
            <a:fld id="{734CDAE9-32D5-42DD-8C03-1BC8C456A727}" type="slidenum">
              <a:rPr kumimoji="1" lang="ja-JP" altLang="en-US" smtClean="0"/>
              <a:t>10</a:t>
            </a:fld>
            <a:endParaRPr kumimoji="1" lang="ja-JP" altLang="en-US"/>
          </a:p>
        </p:txBody>
      </p:sp>
    </p:spTree>
    <p:extLst>
      <p:ext uri="{BB962C8B-B14F-4D97-AF65-F5344CB8AC3E}">
        <p14:creationId xmlns:p14="http://schemas.microsoft.com/office/powerpoint/2010/main" val="3981150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229600" cy="1143000"/>
          </a:xfrm>
        </p:spPr>
        <p:txBody>
          <a:bodyPr>
            <a:normAutofit/>
          </a:bodyPr>
          <a:lstStyle/>
          <a:p>
            <a:r>
              <a:rPr lang="ja-JP" altLang="en-US" sz="4000" dirty="0"/>
              <a:t>簡単！ローリングストック</a:t>
            </a:r>
            <a:endParaRPr kumimoji="1" lang="ja-JP" altLang="en-US" sz="4000" dirty="0"/>
          </a:p>
        </p:txBody>
      </p:sp>
      <p:sp>
        <p:nvSpPr>
          <p:cNvPr id="4" name="テキスト ボックス 3"/>
          <p:cNvSpPr txBox="1"/>
          <p:nvPr/>
        </p:nvSpPr>
        <p:spPr>
          <a:xfrm>
            <a:off x="1403648" y="1196752"/>
            <a:ext cx="8411292" cy="861774"/>
          </a:xfrm>
          <a:prstGeom prst="rect">
            <a:avLst/>
          </a:prstGeom>
          <a:noFill/>
        </p:spPr>
        <p:txBody>
          <a:bodyPr wrap="square" rtlCol="0">
            <a:spAutoFit/>
          </a:bodyPr>
          <a:lstStyle/>
          <a:p>
            <a:pPr>
              <a:lnSpc>
                <a:spcPts val="2000"/>
              </a:lnSpc>
            </a:pPr>
            <a:r>
              <a:rPr lang="ja-JP" altLang="en-US" sz="1600" dirty="0">
                <a:latin typeface="+mn-ea"/>
              </a:rPr>
              <a:t>「ローリングストック」とは、普段の食品を少し多めに買い置きしておき、</a:t>
            </a:r>
            <a:endParaRPr lang="en-US" altLang="ja-JP" sz="1600" dirty="0">
              <a:latin typeface="+mn-ea"/>
            </a:endParaRPr>
          </a:p>
          <a:p>
            <a:pPr>
              <a:lnSpc>
                <a:spcPts val="2000"/>
              </a:lnSpc>
            </a:pPr>
            <a:r>
              <a:rPr lang="ja-JP" altLang="en-US" sz="1600" dirty="0">
                <a:latin typeface="+mn-ea"/>
              </a:rPr>
              <a:t>賞味期限を考えて古いものから消費し、消費した分を買い足すことで、</a:t>
            </a:r>
            <a:endParaRPr lang="en-US" altLang="ja-JP" sz="1600" dirty="0">
              <a:latin typeface="+mn-ea"/>
            </a:endParaRPr>
          </a:p>
          <a:p>
            <a:pPr>
              <a:lnSpc>
                <a:spcPts val="2000"/>
              </a:lnSpc>
            </a:pPr>
            <a:r>
              <a:rPr lang="ja-JP" altLang="en-US" sz="1600" dirty="0">
                <a:latin typeface="+mn-ea"/>
              </a:rPr>
              <a:t>常に一定量の食品が家庭で備蓄されている状態を保つための方法です。</a:t>
            </a:r>
            <a:endParaRPr lang="en-US" altLang="ja-JP" sz="1600" dirty="0">
              <a:latin typeface="+mn-ea"/>
            </a:endParaRPr>
          </a:p>
        </p:txBody>
      </p:sp>
      <p:pic>
        <p:nvPicPr>
          <p:cNvPr id="6" name="図 5" descr="スクリーンショット が含まれている画像&#10;&#10;自動的に生成された説明">
            <a:extLst>
              <a:ext uri="{FF2B5EF4-FFF2-40B4-BE49-F238E27FC236}">
                <a16:creationId xmlns:a16="http://schemas.microsoft.com/office/drawing/2014/main" id="{706BDC47-85F7-41F0-990E-1D0CE1502B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3408" y="2276872"/>
            <a:ext cx="8077184" cy="4231147"/>
          </a:xfrm>
          <a:prstGeom prst="rect">
            <a:avLst/>
          </a:prstGeom>
        </p:spPr>
      </p:pic>
      <p:sp>
        <p:nvSpPr>
          <p:cNvPr id="5" name="スライド番号プレースホルダー 4">
            <a:extLst>
              <a:ext uri="{FF2B5EF4-FFF2-40B4-BE49-F238E27FC236}">
                <a16:creationId xmlns:a16="http://schemas.microsoft.com/office/drawing/2014/main" id="{0598B61F-AF00-441A-9194-376F424E0EF6}"/>
              </a:ext>
            </a:extLst>
          </p:cNvPr>
          <p:cNvSpPr>
            <a:spLocks noGrp="1"/>
          </p:cNvSpPr>
          <p:nvPr>
            <p:ph type="sldNum" sz="quarter" idx="12"/>
          </p:nvPr>
        </p:nvSpPr>
        <p:spPr/>
        <p:txBody>
          <a:bodyPr/>
          <a:lstStyle/>
          <a:p>
            <a:fld id="{734CDAE9-32D5-42DD-8C03-1BC8C456A727}" type="slidenum">
              <a:rPr kumimoji="1" lang="ja-JP" altLang="en-US" smtClean="0"/>
              <a:t>11</a:t>
            </a:fld>
            <a:endParaRPr kumimoji="1" lang="ja-JP" altLang="en-US"/>
          </a:p>
        </p:txBody>
      </p:sp>
    </p:spTree>
    <p:extLst>
      <p:ext uri="{BB962C8B-B14F-4D97-AF65-F5344CB8AC3E}">
        <p14:creationId xmlns:p14="http://schemas.microsoft.com/office/powerpoint/2010/main" val="133219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11777" y="274638"/>
            <a:ext cx="8320446" cy="1143000"/>
          </a:xfrm>
        </p:spPr>
        <p:txBody>
          <a:bodyPr>
            <a:noAutofit/>
          </a:bodyPr>
          <a:lstStyle/>
          <a:p>
            <a:pPr algn="l"/>
            <a:r>
              <a:rPr kumimoji="1" lang="ja-JP" altLang="en-US" sz="4000" dirty="0"/>
              <a:t>備蓄食品を用意する際の分類のヒント</a:t>
            </a:r>
          </a:p>
        </p:txBody>
      </p:sp>
      <p:sp>
        <p:nvSpPr>
          <p:cNvPr id="4" name="テキスト ボックス 3"/>
          <p:cNvSpPr txBox="1"/>
          <p:nvPr/>
        </p:nvSpPr>
        <p:spPr>
          <a:xfrm>
            <a:off x="366354" y="1361665"/>
            <a:ext cx="8411292" cy="348813"/>
          </a:xfrm>
          <a:prstGeom prst="rect">
            <a:avLst/>
          </a:prstGeom>
          <a:noFill/>
        </p:spPr>
        <p:txBody>
          <a:bodyPr wrap="square" rtlCol="0">
            <a:spAutoFit/>
          </a:bodyPr>
          <a:lstStyle/>
          <a:p>
            <a:pPr algn="ctr">
              <a:lnSpc>
                <a:spcPts val="2000"/>
              </a:lnSpc>
            </a:pPr>
            <a:r>
              <a:rPr lang="ja-JP" altLang="en-US" sz="1600" dirty="0">
                <a:latin typeface="+mn-ea"/>
              </a:rPr>
              <a:t>備蓄食品は、大きく分けて「非常食」と「日常食品」の２種類があります。</a:t>
            </a:r>
            <a:endParaRPr lang="en-US" altLang="ja-JP" sz="1600" dirty="0">
              <a:latin typeface="+mn-ea"/>
            </a:endParaRPr>
          </a:p>
        </p:txBody>
      </p:sp>
      <p:pic>
        <p:nvPicPr>
          <p:cNvPr id="5" name="図 4" descr="スクリーンショット が含まれている画像&#10;&#10;自動的に生成された説明">
            <a:extLst>
              <a:ext uri="{FF2B5EF4-FFF2-40B4-BE49-F238E27FC236}">
                <a16:creationId xmlns:a16="http://schemas.microsoft.com/office/drawing/2014/main" id="{706BDC47-85F7-41F0-990E-1D0CE1502B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12891" y="2395037"/>
            <a:ext cx="8518219" cy="2186091"/>
          </a:xfrm>
          <a:prstGeom prst="rect">
            <a:avLst/>
          </a:prstGeom>
        </p:spPr>
      </p:pic>
      <p:sp>
        <p:nvSpPr>
          <p:cNvPr id="6" name="スライド番号プレースホルダー 5">
            <a:extLst>
              <a:ext uri="{FF2B5EF4-FFF2-40B4-BE49-F238E27FC236}">
                <a16:creationId xmlns:a16="http://schemas.microsoft.com/office/drawing/2014/main" id="{4C5A33DE-FBCE-4509-926B-6393C13D4C15}"/>
              </a:ext>
            </a:extLst>
          </p:cNvPr>
          <p:cNvSpPr>
            <a:spLocks noGrp="1"/>
          </p:cNvSpPr>
          <p:nvPr>
            <p:ph type="sldNum" sz="quarter" idx="12"/>
          </p:nvPr>
        </p:nvSpPr>
        <p:spPr/>
        <p:txBody>
          <a:bodyPr/>
          <a:lstStyle/>
          <a:p>
            <a:fld id="{734CDAE9-32D5-42DD-8C03-1BC8C456A727}" type="slidenum">
              <a:rPr kumimoji="1" lang="ja-JP" altLang="en-US" smtClean="0"/>
              <a:t>12</a:t>
            </a:fld>
            <a:endParaRPr kumimoji="1" lang="ja-JP" altLang="en-US"/>
          </a:p>
        </p:txBody>
      </p:sp>
      <p:sp>
        <p:nvSpPr>
          <p:cNvPr id="8" name="テキスト ボックス 7">
            <a:extLst>
              <a:ext uri="{FF2B5EF4-FFF2-40B4-BE49-F238E27FC236}">
                <a16:creationId xmlns:a16="http://schemas.microsoft.com/office/drawing/2014/main" id="{F777F421-086B-4DF1-8087-915078F35955}"/>
              </a:ext>
            </a:extLst>
          </p:cNvPr>
          <p:cNvSpPr txBox="1"/>
          <p:nvPr/>
        </p:nvSpPr>
        <p:spPr>
          <a:xfrm>
            <a:off x="179512" y="4437112"/>
            <a:ext cx="8784976" cy="2114681"/>
          </a:xfrm>
          <a:prstGeom prst="rect">
            <a:avLst/>
          </a:prstGeom>
          <a:noFill/>
        </p:spPr>
        <p:txBody>
          <a:bodyPr wrap="square" rtlCol="0">
            <a:spAutoFit/>
          </a:bodyPr>
          <a:lstStyle/>
          <a:p>
            <a:pPr>
              <a:lnSpc>
                <a:spcPts val="2000"/>
              </a:lnSpc>
            </a:pPr>
            <a:r>
              <a:rPr lang="ja-JP" altLang="en-US" sz="1600" dirty="0">
                <a:latin typeface="+mn-ea"/>
              </a:rPr>
              <a:t>主に災害時に使用する</a:t>
            </a:r>
            <a:r>
              <a:rPr lang="ja-JP" altLang="en-US" sz="1600" u="sng" dirty="0">
                <a:solidFill>
                  <a:srgbClr val="FF0000"/>
                </a:solidFill>
                <a:latin typeface="+mn-ea"/>
              </a:rPr>
              <a:t>「非常食」</a:t>
            </a:r>
            <a:r>
              <a:rPr lang="ja-JP" altLang="en-US" sz="1600" dirty="0">
                <a:latin typeface="+mn-ea"/>
              </a:rPr>
              <a:t>だけでなく、</a:t>
            </a:r>
            <a:r>
              <a:rPr lang="ja-JP" altLang="en-US" sz="1600" u="sng" dirty="0">
                <a:solidFill>
                  <a:srgbClr val="FF0000"/>
                </a:solidFill>
                <a:latin typeface="+mn-ea"/>
              </a:rPr>
              <a:t>日常で使用し、</a:t>
            </a:r>
            <a:endParaRPr lang="en-US" altLang="ja-JP" sz="1600" u="sng" dirty="0">
              <a:solidFill>
                <a:srgbClr val="FF0000"/>
              </a:solidFill>
              <a:latin typeface="+mn-ea"/>
            </a:endParaRPr>
          </a:p>
          <a:p>
            <a:pPr>
              <a:lnSpc>
                <a:spcPts val="2000"/>
              </a:lnSpc>
            </a:pPr>
            <a:r>
              <a:rPr lang="ja-JP" altLang="en-US" sz="1600" u="sng" dirty="0">
                <a:solidFill>
                  <a:srgbClr val="FF0000"/>
                </a:solidFill>
                <a:latin typeface="+mn-ea"/>
              </a:rPr>
              <a:t>災害時にも使えるものを「ローリングストック」としてバランス良く備える</a:t>
            </a:r>
            <a:r>
              <a:rPr lang="ja-JP" altLang="en-US" sz="1600" dirty="0">
                <a:latin typeface="+mn-ea"/>
              </a:rPr>
              <a:t>ことが大事です。</a:t>
            </a:r>
            <a:endParaRPr lang="en-US" altLang="ja-JP" sz="1600" dirty="0">
              <a:latin typeface="+mn-ea"/>
            </a:endParaRPr>
          </a:p>
          <a:p>
            <a:pPr>
              <a:lnSpc>
                <a:spcPts val="2000"/>
              </a:lnSpc>
            </a:pPr>
            <a:endParaRPr lang="en-US" altLang="ja-JP" sz="1600" dirty="0">
              <a:latin typeface="+mn-ea"/>
            </a:endParaRPr>
          </a:p>
          <a:p>
            <a:pPr>
              <a:lnSpc>
                <a:spcPts val="2000"/>
              </a:lnSpc>
            </a:pPr>
            <a:r>
              <a:rPr lang="ja-JP" altLang="en-US" sz="1600" dirty="0">
                <a:latin typeface="+mn-ea"/>
              </a:rPr>
              <a:t>非常食は、防災訓練の際などに、</a:t>
            </a:r>
            <a:r>
              <a:rPr lang="ja-JP" altLang="en-US" sz="1600" u="sng" dirty="0">
                <a:solidFill>
                  <a:srgbClr val="FF0000"/>
                </a:solidFill>
                <a:latin typeface="+mn-ea"/>
              </a:rPr>
              <a:t>実際に食べてみる</a:t>
            </a:r>
            <a:r>
              <a:rPr lang="ja-JP" altLang="en-US" sz="1600" dirty="0">
                <a:latin typeface="+mn-ea"/>
              </a:rPr>
              <a:t>ことをおすすめします。どのようにして食べるか、確認・練習する機会になりますし、実際に経験してみることで様々な</a:t>
            </a:r>
            <a:r>
              <a:rPr lang="ja-JP" altLang="en-US" sz="1600" u="sng" dirty="0">
                <a:solidFill>
                  <a:srgbClr val="FF0000"/>
                </a:solidFill>
                <a:latin typeface="+mn-ea"/>
              </a:rPr>
              <a:t>“気付き“</a:t>
            </a:r>
            <a:r>
              <a:rPr lang="ja-JP" altLang="en-US" sz="1600" dirty="0">
                <a:latin typeface="+mn-ea"/>
              </a:rPr>
              <a:t>があるはずです。</a:t>
            </a:r>
            <a:endParaRPr lang="en-US" altLang="ja-JP" sz="1600" dirty="0">
              <a:latin typeface="+mn-ea"/>
            </a:endParaRPr>
          </a:p>
          <a:p>
            <a:pPr>
              <a:lnSpc>
                <a:spcPts val="2000"/>
              </a:lnSpc>
            </a:pPr>
            <a:endParaRPr lang="en-US" altLang="ja-JP" sz="1600" dirty="0">
              <a:latin typeface="+mn-ea"/>
            </a:endParaRPr>
          </a:p>
          <a:p>
            <a:pPr>
              <a:lnSpc>
                <a:spcPts val="2000"/>
              </a:lnSpc>
            </a:pPr>
            <a:r>
              <a:rPr lang="ja-JP" altLang="en-US" sz="1600" dirty="0">
                <a:latin typeface="+mn-ea"/>
              </a:rPr>
              <a:t>日常食品は、ローリングストックでの備蓄がおすすめです。常に</a:t>
            </a:r>
            <a:r>
              <a:rPr lang="ja-JP" altLang="en-US" sz="1600" u="sng" dirty="0">
                <a:solidFill>
                  <a:srgbClr val="FF0000"/>
                </a:solidFill>
                <a:latin typeface="+mn-ea"/>
              </a:rPr>
              <a:t>一定量のストック</a:t>
            </a:r>
            <a:r>
              <a:rPr lang="ja-JP" altLang="en-US" sz="1600" dirty="0">
                <a:latin typeface="+mn-ea"/>
              </a:rPr>
              <a:t>を残しながら、消費したら</a:t>
            </a:r>
            <a:r>
              <a:rPr lang="ja-JP" altLang="en-US" sz="1600" u="sng" dirty="0">
                <a:solidFill>
                  <a:srgbClr val="FF0000"/>
                </a:solidFill>
                <a:latin typeface="+mn-ea"/>
              </a:rPr>
              <a:t>必ず補充</a:t>
            </a:r>
            <a:r>
              <a:rPr lang="ja-JP" altLang="en-US" sz="1600" dirty="0">
                <a:latin typeface="+mn-ea"/>
              </a:rPr>
              <a:t>してください。</a:t>
            </a:r>
            <a:r>
              <a:rPr lang="ja-JP" altLang="en-US" sz="1600" u="sng" dirty="0">
                <a:solidFill>
                  <a:srgbClr val="FF0000"/>
                </a:solidFill>
                <a:latin typeface="+mn-ea"/>
              </a:rPr>
              <a:t>日頃からどんどん食べて</a:t>
            </a:r>
            <a:r>
              <a:rPr lang="ja-JP" altLang="en-US" sz="1600" dirty="0">
                <a:latin typeface="+mn-ea"/>
              </a:rPr>
              <a:t>、好みの味を探してみましょう。</a:t>
            </a:r>
            <a:endParaRPr lang="en-US" altLang="ja-JP" sz="1600" dirty="0">
              <a:latin typeface="+mn-ea"/>
            </a:endParaRPr>
          </a:p>
        </p:txBody>
      </p:sp>
    </p:spTree>
    <p:extLst>
      <p:ext uri="{BB962C8B-B14F-4D97-AF65-F5344CB8AC3E}">
        <p14:creationId xmlns:p14="http://schemas.microsoft.com/office/powerpoint/2010/main" val="2364819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スクリーンショット が含まれている画像&#10;&#10;自動的に生成された説明">
            <a:extLst>
              <a:ext uri="{FF2B5EF4-FFF2-40B4-BE49-F238E27FC236}">
                <a16:creationId xmlns:a16="http://schemas.microsoft.com/office/drawing/2014/main" id="{706BDC47-85F7-41F0-990E-1D0CE1502B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162564" y="5085184"/>
            <a:ext cx="1657908" cy="1367753"/>
          </a:xfrm>
          <a:prstGeom prst="rect">
            <a:avLst/>
          </a:prstGeom>
        </p:spPr>
      </p:pic>
      <p:pic>
        <p:nvPicPr>
          <p:cNvPr id="12" name="図 11" descr="スクリーンショット が含まれている画像&#10;&#10;自動的に生成された説明">
            <a:extLst>
              <a:ext uri="{FF2B5EF4-FFF2-40B4-BE49-F238E27FC236}">
                <a16:creationId xmlns:a16="http://schemas.microsoft.com/office/drawing/2014/main" id="{706BDC47-85F7-41F0-990E-1D0CE1502B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83568" y="4221088"/>
            <a:ext cx="1588048" cy="1299202"/>
          </a:xfrm>
          <a:prstGeom prst="rect">
            <a:avLst/>
          </a:prstGeom>
        </p:spPr>
      </p:pic>
      <p:sp>
        <p:nvSpPr>
          <p:cNvPr id="2" name="タイトル 1"/>
          <p:cNvSpPr>
            <a:spLocks noGrp="1"/>
          </p:cNvSpPr>
          <p:nvPr>
            <p:ph type="title"/>
          </p:nvPr>
        </p:nvSpPr>
        <p:spPr>
          <a:xfrm>
            <a:off x="241630" y="173509"/>
            <a:ext cx="8229600" cy="1143000"/>
          </a:xfrm>
        </p:spPr>
        <p:txBody>
          <a:bodyPr>
            <a:normAutofit/>
          </a:bodyPr>
          <a:lstStyle/>
          <a:p>
            <a:r>
              <a:rPr kumimoji="1" lang="ja-JP" altLang="en-US" sz="4000" dirty="0"/>
              <a:t>備蓄食品の選び方</a:t>
            </a:r>
          </a:p>
        </p:txBody>
      </p:sp>
      <p:sp>
        <p:nvSpPr>
          <p:cNvPr id="4" name="テキスト ボックス 3"/>
          <p:cNvSpPr txBox="1"/>
          <p:nvPr/>
        </p:nvSpPr>
        <p:spPr>
          <a:xfrm>
            <a:off x="734316" y="1165874"/>
            <a:ext cx="8411292" cy="348813"/>
          </a:xfrm>
          <a:prstGeom prst="rect">
            <a:avLst/>
          </a:prstGeom>
          <a:noFill/>
        </p:spPr>
        <p:txBody>
          <a:bodyPr wrap="square" rtlCol="0">
            <a:spAutoFit/>
          </a:bodyPr>
          <a:lstStyle/>
          <a:p>
            <a:pPr>
              <a:lnSpc>
                <a:spcPts val="2000"/>
              </a:lnSpc>
            </a:pPr>
            <a:r>
              <a:rPr lang="ja-JP" altLang="en-US" sz="1600" dirty="0">
                <a:latin typeface="+mn-ea"/>
              </a:rPr>
              <a:t>日頃から、栄養バランスや使い勝手を考えて各家庭に合った食品を選ぶことが大切。</a:t>
            </a:r>
            <a:endParaRPr lang="en-US" altLang="ja-JP" sz="1600" dirty="0">
              <a:latin typeface="+mn-ea"/>
            </a:endParaRPr>
          </a:p>
        </p:txBody>
      </p:sp>
      <p:pic>
        <p:nvPicPr>
          <p:cNvPr id="5" name="図 4" descr="スクリーンショット が含まれている画像&#10;&#10;自動的に生成された説明">
            <a:extLst>
              <a:ext uri="{FF2B5EF4-FFF2-40B4-BE49-F238E27FC236}">
                <a16:creationId xmlns:a16="http://schemas.microsoft.com/office/drawing/2014/main" id="{706BDC47-85F7-41F0-990E-1D0CE1502B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79512" y="1846808"/>
            <a:ext cx="8201895" cy="2086248"/>
          </a:xfrm>
          <a:prstGeom prst="rect">
            <a:avLst/>
          </a:prstGeom>
        </p:spPr>
      </p:pic>
      <p:sp>
        <p:nvSpPr>
          <p:cNvPr id="8" name="テキスト ボックス 7"/>
          <p:cNvSpPr txBox="1"/>
          <p:nvPr/>
        </p:nvSpPr>
        <p:spPr>
          <a:xfrm>
            <a:off x="2033620" y="4381783"/>
            <a:ext cx="4205646"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1600" dirty="0">
                <a:solidFill>
                  <a:schemeClr val="accent5"/>
                </a:solidFill>
                <a:latin typeface="+mn-ea"/>
              </a:rPr>
              <a:t>災害直後は炭水化物ばかりになりがち</a:t>
            </a:r>
            <a:endParaRPr lang="en-US" altLang="ja-JP" sz="1600" dirty="0">
              <a:solidFill>
                <a:schemeClr val="accent5"/>
              </a:solidFill>
              <a:latin typeface="+mn-ea"/>
            </a:endParaRPr>
          </a:p>
        </p:txBody>
      </p:sp>
      <p:sp>
        <p:nvSpPr>
          <p:cNvPr id="9" name="テキスト ボックス 8"/>
          <p:cNvSpPr txBox="1"/>
          <p:nvPr/>
        </p:nvSpPr>
        <p:spPr>
          <a:xfrm>
            <a:off x="2051720" y="5520290"/>
            <a:ext cx="4205646" cy="319318"/>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1600" dirty="0">
                <a:solidFill>
                  <a:schemeClr val="accent5"/>
                </a:solidFill>
                <a:latin typeface="+mn-ea"/>
              </a:rPr>
              <a:t>便秘・口内炎など体調不良を起こしやすい</a:t>
            </a:r>
            <a:endParaRPr lang="en-US" altLang="ja-JP" sz="1600" dirty="0">
              <a:solidFill>
                <a:schemeClr val="accent5"/>
              </a:solidFill>
              <a:latin typeface="+mn-ea"/>
            </a:endParaRPr>
          </a:p>
        </p:txBody>
      </p:sp>
      <p:sp>
        <p:nvSpPr>
          <p:cNvPr id="13" name="テキスト ボックス 12"/>
          <p:cNvSpPr txBox="1"/>
          <p:nvPr/>
        </p:nvSpPr>
        <p:spPr>
          <a:xfrm>
            <a:off x="2693123" y="4837874"/>
            <a:ext cx="4205646" cy="319318"/>
          </a:xfrm>
          <a:prstGeom prst="rect">
            <a:avLst/>
          </a:prstGeom>
          <a:noFill/>
        </p:spPr>
        <p:txBody>
          <a:bodyPr wrap="square" rtlCol="0">
            <a:spAutoFit/>
          </a:bodyPr>
          <a:lstStyle/>
          <a:p>
            <a:pPr>
              <a:lnSpc>
                <a:spcPts val="2000"/>
              </a:lnSpc>
            </a:pPr>
            <a:r>
              <a:rPr lang="ja-JP" altLang="en-US" sz="1600" dirty="0">
                <a:solidFill>
                  <a:schemeClr val="accent5"/>
                </a:solidFill>
                <a:latin typeface="+mn-ea"/>
              </a:rPr>
              <a:t>たんぱく質をとるためには缶詰がおすすめ</a:t>
            </a:r>
            <a:endParaRPr lang="en-US" altLang="ja-JP" sz="1600" dirty="0">
              <a:solidFill>
                <a:schemeClr val="accent5"/>
              </a:solidFill>
              <a:latin typeface="+mn-ea"/>
            </a:endParaRPr>
          </a:p>
        </p:txBody>
      </p:sp>
      <p:sp>
        <p:nvSpPr>
          <p:cNvPr id="15" name="テキスト ボックス 14"/>
          <p:cNvSpPr txBox="1"/>
          <p:nvPr/>
        </p:nvSpPr>
        <p:spPr>
          <a:xfrm>
            <a:off x="2689303" y="5963347"/>
            <a:ext cx="5176192" cy="348813"/>
          </a:xfrm>
          <a:prstGeom prst="rect">
            <a:avLst/>
          </a:prstGeom>
          <a:noFill/>
        </p:spPr>
        <p:txBody>
          <a:bodyPr wrap="square" rtlCol="0">
            <a:spAutoFit/>
          </a:bodyPr>
          <a:lstStyle/>
          <a:p>
            <a:pPr>
              <a:lnSpc>
                <a:spcPts val="2000"/>
              </a:lnSpc>
            </a:pPr>
            <a:r>
              <a:rPr lang="ja-JP" altLang="en-US" sz="1600" dirty="0">
                <a:solidFill>
                  <a:schemeClr val="accent5"/>
                </a:solidFill>
                <a:latin typeface="+mn-ea"/>
              </a:rPr>
              <a:t>ビタミン、ミネラル、食物繊維をとるための野菜を常備</a:t>
            </a:r>
            <a:endParaRPr lang="en-US" altLang="ja-JP" sz="1600" dirty="0">
              <a:solidFill>
                <a:schemeClr val="accent5"/>
              </a:solidFill>
              <a:latin typeface="+mn-ea"/>
            </a:endParaRPr>
          </a:p>
        </p:txBody>
      </p:sp>
      <p:sp>
        <p:nvSpPr>
          <p:cNvPr id="3" name="角丸四角形 2"/>
          <p:cNvSpPr/>
          <p:nvPr/>
        </p:nvSpPr>
        <p:spPr>
          <a:xfrm>
            <a:off x="575556" y="4012432"/>
            <a:ext cx="7992888" cy="2443706"/>
          </a:xfrm>
          <a:prstGeom prst="roundRect">
            <a:avLst/>
          </a:prstGeom>
          <a:noFill/>
          <a:ln w="571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右矢印 15"/>
          <p:cNvSpPr/>
          <p:nvPr/>
        </p:nvSpPr>
        <p:spPr>
          <a:xfrm>
            <a:off x="2422248" y="4865253"/>
            <a:ext cx="267055" cy="264559"/>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右矢印 16"/>
          <p:cNvSpPr/>
          <p:nvPr/>
        </p:nvSpPr>
        <p:spPr>
          <a:xfrm>
            <a:off x="2422248" y="6005473"/>
            <a:ext cx="267055" cy="264559"/>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021EB3DC-212C-433F-82B3-54EB7CA01A75}"/>
              </a:ext>
            </a:extLst>
          </p:cNvPr>
          <p:cNvSpPr/>
          <p:nvPr/>
        </p:nvSpPr>
        <p:spPr>
          <a:xfrm>
            <a:off x="2102751" y="4434803"/>
            <a:ext cx="216024" cy="216024"/>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54E9962A-DCEF-4434-AC76-96AD25177DF7}"/>
              </a:ext>
            </a:extLst>
          </p:cNvPr>
          <p:cNvSpPr/>
          <p:nvPr/>
        </p:nvSpPr>
        <p:spPr>
          <a:xfrm>
            <a:off x="2117342" y="5572869"/>
            <a:ext cx="216024" cy="216024"/>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0" name="スライド番号プレースホルダー 9">
            <a:extLst>
              <a:ext uri="{FF2B5EF4-FFF2-40B4-BE49-F238E27FC236}">
                <a16:creationId xmlns:a16="http://schemas.microsoft.com/office/drawing/2014/main" id="{59FA8F77-BFB9-47CF-B99E-BADC67E764A9}"/>
              </a:ext>
            </a:extLst>
          </p:cNvPr>
          <p:cNvSpPr>
            <a:spLocks noGrp="1"/>
          </p:cNvSpPr>
          <p:nvPr>
            <p:ph type="sldNum" sz="quarter" idx="12"/>
          </p:nvPr>
        </p:nvSpPr>
        <p:spPr/>
        <p:txBody>
          <a:bodyPr/>
          <a:lstStyle/>
          <a:p>
            <a:fld id="{734CDAE9-32D5-42DD-8C03-1BC8C456A727}" type="slidenum">
              <a:rPr kumimoji="1" lang="ja-JP" altLang="en-US" smtClean="0"/>
              <a:t>13</a:t>
            </a:fld>
            <a:endParaRPr kumimoji="1" lang="ja-JP" altLang="en-US"/>
          </a:p>
        </p:txBody>
      </p:sp>
    </p:spTree>
    <p:extLst>
      <p:ext uri="{BB962C8B-B14F-4D97-AF65-F5344CB8AC3E}">
        <p14:creationId xmlns:p14="http://schemas.microsoft.com/office/powerpoint/2010/main" val="4005340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85080"/>
            <a:ext cx="8320446" cy="1143000"/>
          </a:xfrm>
        </p:spPr>
        <p:txBody>
          <a:bodyPr>
            <a:noAutofit/>
          </a:bodyPr>
          <a:lstStyle/>
          <a:p>
            <a:r>
              <a:rPr kumimoji="1" lang="ja-JP" altLang="en-US" sz="4000" dirty="0"/>
              <a:t>おすすめの備蓄食品</a:t>
            </a:r>
          </a:p>
        </p:txBody>
      </p:sp>
      <p:grpSp>
        <p:nvGrpSpPr>
          <p:cNvPr id="16" name="グループ化 15"/>
          <p:cNvGrpSpPr/>
          <p:nvPr/>
        </p:nvGrpSpPr>
        <p:grpSpPr>
          <a:xfrm>
            <a:off x="912404" y="1340768"/>
            <a:ext cx="7319193" cy="2592288"/>
            <a:chOff x="1158442" y="1340768"/>
            <a:chExt cx="7319193" cy="2592288"/>
          </a:xfrm>
        </p:grpSpPr>
        <p:pic>
          <p:nvPicPr>
            <p:cNvPr id="9" name="図 8" descr="冷蔵庫, 白物家電, 電化製品 が含まれている画像&#10;&#10;自動的に生成された説明">
              <a:extLst>
                <a:ext uri="{FF2B5EF4-FFF2-40B4-BE49-F238E27FC236}">
                  <a16:creationId xmlns:a16="http://schemas.microsoft.com/office/drawing/2014/main" id="{A6A8F0EC-0A13-40ED-A6E5-4A58D448EF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23928" y="1340768"/>
              <a:ext cx="4553707" cy="2592288"/>
            </a:xfrm>
            <a:prstGeom prst="rect">
              <a:avLst/>
            </a:prstGeom>
          </p:spPr>
        </p:pic>
        <p:sp>
          <p:nvSpPr>
            <p:cNvPr id="11" name="テキスト ボックス 10"/>
            <p:cNvSpPr txBox="1"/>
            <p:nvPr/>
          </p:nvSpPr>
          <p:spPr>
            <a:xfrm>
              <a:off x="1158442" y="1959610"/>
              <a:ext cx="3989622" cy="861774"/>
            </a:xfrm>
            <a:prstGeom prst="rect">
              <a:avLst/>
            </a:prstGeom>
            <a:noFill/>
          </p:spPr>
          <p:txBody>
            <a:bodyPr wrap="square" rtlCol="0">
              <a:spAutoFit/>
            </a:bodyPr>
            <a:lstStyle/>
            <a:p>
              <a:pPr>
                <a:lnSpc>
                  <a:spcPts val="2000"/>
                </a:lnSpc>
              </a:pPr>
              <a:r>
                <a:rPr lang="ja-JP" altLang="en-US" sz="1600" dirty="0">
                  <a:latin typeface="+mn-ea"/>
                </a:rPr>
                <a:t>肉や魚・大豆製品・卵などの</a:t>
              </a:r>
              <a:endParaRPr lang="en-US" altLang="ja-JP" sz="1600" dirty="0">
                <a:latin typeface="+mn-ea"/>
              </a:endParaRPr>
            </a:p>
            <a:p>
              <a:pPr>
                <a:lnSpc>
                  <a:spcPts val="2000"/>
                </a:lnSpc>
              </a:pPr>
              <a:r>
                <a:rPr lang="ja-JP" altLang="en-US" sz="1600" dirty="0">
                  <a:latin typeface="+mn-ea"/>
                </a:rPr>
                <a:t>たんぱく質を多く含む、</a:t>
              </a:r>
              <a:endParaRPr lang="en-US" altLang="ja-JP" sz="1600" dirty="0">
                <a:latin typeface="+mn-ea"/>
              </a:endParaRPr>
            </a:p>
            <a:p>
              <a:pPr>
                <a:lnSpc>
                  <a:spcPts val="2000"/>
                </a:lnSpc>
              </a:pPr>
              <a:r>
                <a:rPr lang="ja-JP" altLang="en-US" sz="1600" dirty="0">
                  <a:latin typeface="+mn-ea"/>
                </a:rPr>
                <a:t>食事のメインになるおかず</a:t>
              </a:r>
              <a:endParaRPr lang="en-US" altLang="ja-JP" sz="1600" dirty="0">
                <a:latin typeface="+mn-ea"/>
              </a:endParaRPr>
            </a:p>
          </p:txBody>
        </p:sp>
        <p:sp>
          <p:nvSpPr>
            <p:cNvPr id="13" name="テキスト ボックス 12"/>
            <p:cNvSpPr txBox="1"/>
            <p:nvPr/>
          </p:nvSpPr>
          <p:spPr>
            <a:xfrm>
              <a:off x="1158442" y="1408476"/>
              <a:ext cx="1410598" cy="461665"/>
            </a:xfrm>
            <a:prstGeom prst="rect">
              <a:avLst/>
            </a:prstGeom>
            <a:solidFill>
              <a:schemeClr val="accent6"/>
            </a:solidFill>
          </p:spPr>
          <p:txBody>
            <a:bodyPr wrap="square" rtlCol="0" anchor="b">
              <a:spAutoFit/>
            </a:bodyPr>
            <a:lstStyle/>
            <a:p>
              <a:pPr algn="ctr"/>
              <a:r>
                <a:rPr lang="ja-JP" altLang="en-US" sz="2400" dirty="0">
                  <a:solidFill>
                    <a:schemeClr val="bg1"/>
                  </a:solidFill>
                  <a:latin typeface="+mn-ea"/>
                </a:rPr>
                <a:t>主菜</a:t>
              </a:r>
              <a:endParaRPr lang="en-US" altLang="ja-JP" sz="2400" dirty="0">
                <a:solidFill>
                  <a:schemeClr val="bg1"/>
                </a:solidFill>
                <a:latin typeface="+mn-ea"/>
              </a:endParaRPr>
            </a:p>
          </p:txBody>
        </p:sp>
      </p:grpSp>
      <p:grpSp>
        <p:nvGrpSpPr>
          <p:cNvPr id="3" name="グループ化 2"/>
          <p:cNvGrpSpPr/>
          <p:nvPr/>
        </p:nvGrpSpPr>
        <p:grpSpPr>
          <a:xfrm>
            <a:off x="695118" y="4077072"/>
            <a:ext cx="7753765" cy="2592288"/>
            <a:chOff x="962332" y="4077072"/>
            <a:chExt cx="7753765" cy="2592288"/>
          </a:xfrm>
        </p:grpSpPr>
        <p:pic>
          <p:nvPicPr>
            <p:cNvPr id="10" name="図 9" descr="冷蔵庫, 白物家電, 電化製品 が含まれている画像&#10;&#10;自動的に生成された説明">
              <a:extLst>
                <a:ext uri="{FF2B5EF4-FFF2-40B4-BE49-F238E27FC236}">
                  <a16:creationId xmlns:a16="http://schemas.microsoft.com/office/drawing/2014/main" id="{A6A8F0EC-0A13-40ED-A6E5-4A58D448EF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62332" y="4077072"/>
              <a:ext cx="4545772" cy="2592288"/>
            </a:xfrm>
            <a:prstGeom prst="rect">
              <a:avLst/>
            </a:prstGeom>
          </p:spPr>
        </p:pic>
        <p:sp>
          <p:nvSpPr>
            <p:cNvPr id="14" name="テキスト ボックス 13"/>
            <p:cNvSpPr txBox="1"/>
            <p:nvPr/>
          </p:nvSpPr>
          <p:spPr>
            <a:xfrm>
              <a:off x="5220072" y="4700214"/>
              <a:ext cx="3496024" cy="861774"/>
            </a:xfrm>
            <a:prstGeom prst="rect">
              <a:avLst/>
            </a:prstGeom>
            <a:noFill/>
          </p:spPr>
          <p:txBody>
            <a:bodyPr wrap="square" rtlCol="0">
              <a:spAutoFit/>
            </a:bodyPr>
            <a:lstStyle/>
            <a:p>
              <a:pPr algn="r">
                <a:lnSpc>
                  <a:spcPts val="2000"/>
                </a:lnSpc>
              </a:pPr>
              <a:r>
                <a:rPr lang="ja-JP" altLang="en-US" sz="1600" dirty="0">
                  <a:latin typeface="+mn-ea"/>
                </a:rPr>
                <a:t>野菜の煮物やサラダ、汁物など。</a:t>
              </a:r>
              <a:endParaRPr lang="en-US" altLang="ja-JP" sz="1600" dirty="0">
                <a:latin typeface="+mn-ea"/>
              </a:endParaRPr>
            </a:p>
            <a:p>
              <a:pPr algn="r">
                <a:lnSpc>
                  <a:spcPts val="2000"/>
                </a:lnSpc>
              </a:pPr>
              <a:r>
                <a:rPr lang="ja-JP" altLang="en-US" sz="1600" dirty="0">
                  <a:latin typeface="+mn-ea"/>
                </a:rPr>
                <a:t>主食、主菜で不足しがちな</a:t>
              </a:r>
              <a:endParaRPr lang="en-US" altLang="ja-JP" sz="1600" dirty="0">
                <a:latin typeface="+mn-ea"/>
              </a:endParaRPr>
            </a:p>
            <a:p>
              <a:pPr algn="r">
                <a:lnSpc>
                  <a:spcPts val="2000"/>
                </a:lnSpc>
              </a:pPr>
              <a:r>
                <a:rPr lang="ja-JP" altLang="en-US" sz="1600" dirty="0">
                  <a:latin typeface="+mn-ea"/>
                </a:rPr>
                <a:t>ビタミン・ミネラル・食物繊維の供給源</a:t>
              </a:r>
              <a:endParaRPr lang="en-US" altLang="ja-JP" sz="1600" dirty="0">
                <a:latin typeface="+mn-ea"/>
              </a:endParaRPr>
            </a:p>
          </p:txBody>
        </p:sp>
        <p:sp>
          <p:nvSpPr>
            <p:cNvPr id="15" name="テキスト ボックス 14"/>
            <p:cNvSpPr txBox="1"/>
            <p:nvPr/>
          </p:nvSpPr>
          <p:spPr>
            <a:xfrm>
              <a:off x="7305499" y="4149080"/>
              <a:ext cx="1410598" cy="461665"/>
            </a:xfrm>
            <a:prstGeom prst="rect">
              <a:avLst/>
            </a:prstGeom>
            <a:solidFill>
              <a:schemeClr val="accent4"/>
            </a:solidFill>
          </p:spPr>
          <p:txBody>
            <a:bodyPr wrap="square" rtlCol="0" anchor="b">
              <a:spAutoFit/>
            </a:bodyPr>
            <a:lstStyle/>
            <a:p>
              <a:pPr algn="ctr"/>
              <a:r>
                <a:rPr lang="ja-JP" altLang="en-US" sz="2400" dirty="0">
                  <a:solidFill>
                    <a:schemeClr val="bg1"/>
                  </a:solidFill>
                  <a:latin typeface="+mn-ea"/>
                </a:rPr>
                <a:t>副菜</a:t>
              </a:r>
              <a:endParaRPr lang="en-US" altLang="ja-JP" sz="2400" dirty="0">
                <a:solidFill>
                  <a:schemeClr val="bg1"/>
                </a:solidFill>
                <a:latin typeface="+mn-ea"/>
              </a:endParaRPr>
            </a:p>
          </p:txBody>
        </p:sp>
      </p:grpSp>
      <p:sp>
        <p:nvSpPr>
          <p:cNvPr id="5" name="スライド番号プレースホルダー 4">
            <a:extLst>
              <a:ext uri="{FF2B5EF4-FFF2-40B4-BE49-F238E27FC236}">
                <a16:creationId xmlns:a16="http://schemas.microsoft.com/office/drawing/2014/main" id="{BFCB1120-611F-477E-845D-8116BA33F29B}"/>
              </a:ext>
            </a:extLst>
          </p:cNvPr>
          <p:cNvSpPr>
            <a:spLocks noGrp="1"/>
          </p:cNvSpPr>
          <p:nvPr>
            <p:ph type="sldNum" sz="quarter" idx="12"/>
          </p:nvPr>
        </p:nvSpPr>
        <p:spPr/>
        <p:txBody>
          <a:bodyPr/>
          <a:lstStyle/>
          <a:p>
            <a:fld id="{734CDAE9-32D5-42DD-8C03-1BC8C456A727}" type="slidenum">
              <a:rPr kumimoji="1" lang="ja-JP" altLang="en-US" smtClean="0"/>
              <a:t>14</a:t>
            </a:fld>
            <a:endParaRPr kumimoji="1" lang="ja-JP" altLang="en-US"/>
          </a:p>
        </p:txBody>
      </p:sp>
      <p:pic>
        <p:nvPicPr>
          <p:cNvPr id="12" name="図 11">
            <a:extLst>
              <a:ext uri="{FF2B5EF4-FFF2-40B4-BE49-F238E27FC236}">
                <a16:creationId xmlns:a16="http://schemas.microsoft.com/office/drawing/2014/main" id="{483CCC4B-11CB-4637-B456-A23A12FF7597}"/>
              </a:ext>
            </a:extLst>
          </p:cNvPr>
          <p:cNvPicPr>
            <a:picLocks noChangeAspect="1"/>
          </p:cNvPicPr>
          <p:nvPr/>
        </p:nvPicPr>
        <p:blipFill>
          <a:blip r:embed="rId5"/>
          <a:stretch>
            <a:fillRect/>
          </a:stretch>
        </p:blipFill>
        <p:spPr>
          <a:xfrm>
            <a:off x="288578" y="4005064"/>
            <a:ext cx="2627238" cy="1348332"/>
          </a:xfrm>
          <a:prstGeom prst="rect">
            <a:avLst/>
          </a:prstGeom>
        </p:spPr>
      </p:pic>
    </p:spTree>
    <p:extLst>
      <p:ext uri="{BB962C8B-B14F-4D97-AF65-F5344CB8AC3E}">
        <p14:creationId xmlns:p14="http://schemas.microsoft.com/office/powerpoint/2010/main" val="3732958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descr="冷蔵庫, 白物家電, 電化製品 が含まれている画像&#10;&#10;自動的に生成された説明">
            <a:extLst>
              <a:ext uri="{FF2B5EF4-FFF2-40B4-BE49-F238E27FC236}">
                <a16:creationId xmlns:a16="http://schemas.microsoft.com/office/drawing/2014/main" id="{A6A8F0EC-0A13-40ED-A6E5-4A58D448EF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6766" y="4077072"/>
            <a:ext cx="4629330" cy="2527698"/>
          </a:xfrm>
          <a:prstGeom prst="rect">
            <a:avLst/>
          </a:prstGeom>
        </p:spPr>
      </p:pic>
      <p:sp>
        <p:nvSpPr>
          <p:cNvPr id="2" name="タイトル 1"/>
          <p:cNvSpPr>
            <a:spLocks noGrp="1"/>
          </p:cNvSpPr>
          <p:nvPr>
            <p:ph type="title"/>
          </p:nvPr>
        </p:nvSpPr>
        <p:spPr>
          <a:xfrm>
            <a:off x="411777" y="109214"/>
            <a:ext cx="8320446" cy="1143000"/>
          </a:xfrm>
        </p:spPr>
        <p:txBody>
          <a:bodyPr>
            <a:noAutofit/>
          </a:bodyPr>
          <a:lstStyle/>
          <a:p>
            <a:r>
              <a:rPr kumimoji="1" lang="ja-JP" altLang="en-US" sz="4000" dirty="0"/>
              <a:t>おすすめの備蓄食品</a:t>
            </a:r>
          </a:p>
        </p:txBody>
      </p:sp>
      <p:pic>
        <p:nvPicPr>
          <p:cNvPr id="12" name="図 11" descr="冷蔵庫, 白物家電, 電化製品 が含まれている画像&#10;&#10;自動的に生成された説明">
            <a:extLst>
              <a:ext uri="{FF2B5EF4-FFF2-40B4-BE49-F238E27FC236}">
                <a16:creationId xmlns:a16="http://schemas.microsoft.com/office/drawing/2014/main" id="{A6A8F0EC-0A13-40ED-A6E5-4A58D448EF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707904" y="1257142"/>
            <a:ext cx="4638625" cy="2693530"/>
          </a:xfrm>
          <a:prstGeom prst="rect">
            <a:avLst/>
          </a:prstGeom>
        </p:spPr>
      </p:pic>
      <p:grpSp>
        <p:nvGrpSpPr>
          <p:cNvPr id="16" name="グループ化 15"/>
          <p:cNvGrpSpPr/>
          <p:nvPr/>
        </p:nvGrpSpPr>
        <p:grpSpPr>
          <a:xfrm>
            <a:off x="912404" y="1408476"/>
            <a:ext cx="3989622" cy="1156428"/>
            <a:chOff x="1158442" y="1408476"/>
            <a:chExt cx="3989622" cy="1156428"/>
          </a:xfrm>
        </p:grpSpPr>
        <p:sp>
          <p:nvSpPr>
            <p:cNvPr id="11" name="テキスト ボックス 10"/>
            <p:cNvSpPr txBox="1"/>
            <p:nvPr/>
          </p:nvSpPr>
          <p:spPr>
            <a:xfrm>
              <a:off x="1158442" y="1959610"/>
              <a:ext cx="3989622" cy="605294"/>
            </a:xfrm>
            <a:prstGeom prst="rect">
              <a:avLst/>
            </a:prstGeom>
            <a:noFill/>
          </p:spPr>
          <p:txBody>
            <a:bodyPr wrap="square" rtlCol="0">
              <a:spAutoFit/>
            </a:bodyPr>
            <a:lstStyle/>
            <a:p>
              <a:pPr>
                <a:lnSpc>
                  <a:spcPts val="2000"/>
                </a:lnSpc>
              </a:pPr>
              <a:r>
                <a:rPr lang="ja-JP" altLang="en-US" sz="1600" dirty="0">
                  <a:latin typeface="+mn-ea"/>
                </a:rPr>
                <a:t>ごはん・パン・そば・うどんなど、</a:t>
              </a:r>
              <a:endParaRPr lang="en-US" altLang="ja-JP" sz="1600" dirty="0">
                <a:latin typeface="+mn-ea"/>
              </a:endParaRPr>
            </a:p>
            <a:p>
              <a:pPr>
                <a:lnSpc>
                  <a:spcPts val="2000"/>
                </a:lnSpc>
              </a:pPr>
              <a:r>
                <a:rPr lang="ja-JP" altLang="en-US" sz="1600" dirty="0">
                  <a:latin typeface="+mn-ea"/>
                </a:rPr>
                <a:t>エネルギー源となるもの</a:t>
              </a:r>
              <a:endParaRPr lang="en-US" altLang="ja-JP" sz="1600" dirty="0">
                <a:latin typeface="+mn-ea"/>
              </a:endParaRPr>
            </a:p>
          </p:txBody>
        </p:sp>
        <p:sp>
          <p:nvSpPr>
            <p:cNvPr id="13" name="テキスト ボックス 12"/>
            <p:cNvSpPr txBox="1"/>
            <p:nvPr/>
          </p:nvSpPr>
          <p:spPr>
            <a:xfrm>
              <a:off x="1158442" y="1408476"/>
              <a:ext cx="1410598" cy="461665"/>
            </a:xfrm>
            <a:prstGeom prst="rect">
              <a:avLst/>
            </a:prstGeom>
            <a:solidFill>
              <a:srgbClr val="CC9900"/>
            </a:solidFill>
          </p:spPr>
          <p:txBody>
            <a:bodyPr wrap="square" rtlCol="0" anchor="b">
              <a:spAutoFit/>
            </a:bodyPr>
            <a:lstStyle/>
            <a:p>
              <a:pPr algn="ctr"/>
              <a:r>
                <a:rPr lang="ja-JP" altLang="en-US" sz="2400" dirty="0">
                  <a:solidFill>
                    <a:schemeClr val="bg1"/>
                  </a:solidFill>
                  <a:latin typeface="+mn-ea"/>
                </a:rPr>
                <a:t>主食</a:t>
              </a:r>
              <a:endParaRPr lang="en-US" altLang="ja-JP" sz="2400" dirty="0">
                <a:solidFill>
                  <a:schemeClr val="bg1"/>
                </a:solidFill>
                <a:latin typeface="+mn-ea"/>
              </a:endParaRPr>
            </a:p>
          </p:txBody>
        </p:sp>
      </p:grpSp>
      <p:grpSp>
        <p:nvGrpSpPr>
          <p:cNvPr id="3" name="グループ化 2"/>
          <p:cNvGrpSpPr/>
          <p:nvPr/>
        </p:nvGrpSpPr>
        <p:grpSpPr>
          <a:xfrm>
            <a:off x="4918736" y="4280944"/>
            <a:ext cx="3496025" cy="1156428"/>
            <a:chOff x="5108423" y="4287831"/>
            <a:chExt cx="3496025" cy="1156428"/>
          </a:xfrm>
        </p:grpSpPr>
        <p:sp>
          <p:nvSpPr>
            <p:cNvPr id="14" name="テキスト ボックス 13"/>
            <p:cNvSpPr txBox="1"/>
            <p:nvPr/>
          </p:nvSpPr>
          <p:spPr>
            <a:xfrm>
              <a:off x="5108423" y="4838965"/>
              <a:ext cx="3496024" cy="605294"/>
            </a:xfrm>
            <a:prstGeom prst="rect">
              <a:avLst/>
            </a:prstGeom>
            <a:noFill/>
          </p:spPr>
          <p:txBody>
            <a:bodyPr wrap="square" rtlCol="0">
              <a:spAutoFit/>
            </a:bodyPr>
            <a:lstStyle/>
            <a:p>
              <a:pPr algn="r">
                <a:lnSpc>
                  <a:spcPts val="2000"/>
                </a:lnSpc>
              </a:pPr>
              <a:r>
                <a:rPr lang="ja-JP" altLang="en-US" sz="1600" dirty="0">
                  <a:latin typeface="+mn-ea"/>
                </a:rPr>
                <a:t>果物やフルーツの加工品など、</a:t>
              </a:r>
              <a:endParaRPr lang="en-US" altLang="ja-JP" sz="1600" dirty="0">
                <a:latin typeface="+mn-ea"/>
              </a:endParaRPr>
            </a:p>
            <a:p>
              <a:pPr algn="r">
                <a:lnSpc>
                  <a:spcPts val="2000"/>
                </a:lnSpc>
              </a:pPr>
              <a:r>
                <a:rPr lang="ja-JP" altLang="en-US" sz="1600" dirty="0">
                  <a:latin typeface="+mn-ea"/>
                </a:rPr>
                <a:t>ビタミン・ミネラルを補うもの</a:t>
              </a:r>
              <a:endParaRPr lang="en-US" altLang="ja-JP" sz="1600" dirty="0">
                <a:latin typeface="+mn-ea"/>
              </a:endParaRPr>
            </a:p>
          </p:txBody>
        </p:sp>
        <p:sp>
          <p:nvSpPr>
            <p:cNvPr id="15" name="テキスト ボックス 14"/>
            <p:cNvSpPr txBox="1"/>
            <p:nvPr/>
          </p:nvSpPr>
          <p:spPr>
            <a:xfrm>
              <a:off x="7193850" y="4287831"/>
              <a:ext cx="1410598" cy="461665"/>
            </a:xfrm>
            <a:prstGeom prst="rect">
              <a:avLst/>
            </a:prstGeom>
            <a:solidFill>
              <a:schemeClr val="accent1"/>
            </a:solidFill>
          </p:spPr>
          <p:txBody>
            <a:bodyPr wrap="square" rtlCol="0" anchor="b">
              <a:spAutoFit/>
            </a:bodyPr>
            <a:lstStyle/>
            <a:p>
              <a:pPr algn="ctr"/>
              <a:r>
                <a:rPr lang="ja-JP" altLang="en-US" sz="2400" dirty="0">
                  <a:solidFill>
                    <a:schemeClr val="bg1"/>
                  </a:solidFill>
                  <a:latin typeface="+mn-ea"/>
                </a:rPr>
                <a:t>果物</a:t>
              </a:r>
              <a:endParaRPr lang="en-US" altLang="ja-JP" sz="2400" dirty="0">
                <a:solidFill>
                  <a:schemeClr val="bg1"/>
                </a:solidFill>
                <a:latin typeface="+mn-ea"/>
              </a:endParaRPr>
            </a:p>
          </p:txBody>
        </p:sp>
      </p:grpSp>
      <p:sp>
        <p:nvSpPr>
          <p:cNvPr id="5" name="スライド番号プレースホルダー 4">
            <a:extLst>
              <a:ext uri="{FF2B5EF4-FFF2-40B4-BE49-F238E27FC236}">
                <a16:creationId xmlns:a16="http://schemas.microsoft.com/office/drawing/2014/main" id="{6966958B-68BC-4ED6-8B66-0E13FC5C5347}"/>
              </a:ext>
            </a:extLst>
          </p:cNvPr>
          <p:cNvSpPr>
            <a:spLocks noGrp="1"/>
          </p:cNvSpPr>
          <p:nvPr>
            <p:ph type="sldNum" sz="quarter" idx="12"/>
          </p:nvPr>
        </p:nvSpPr>
        <p:spPr/>
        <p:txBody>
          <a:bodyPr/>
          <a:lstStyle/>
          <a:p>
            <a:fld id="{734CDAE9-32D5-42DD-8C03-1BC8C456A727}" type="slidenum">
              <a:rPr kumimoji="1" lang="ja-JP" altLang="en-US" smtClean="0"/>
              <a:t>15</a:t>
            </a:fld>
            <a:endParaRPr kumimoji="1" lang="ja-JP" altLang="en-US"/>
          </a:p>
        </p:txBody>
      </p:sp>
    </p:spTree>
    <p:extLst>
      <p:ext uri="{BB962C8B-B14F-4D97-AF65-F5344CB8AC3E}">
        <p14:creationId xmlns:p14="http://schemas.microsoft.com/office/powerpoint/2010/main" val="4161097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180192"/>
            <a:ext cx="8320446" cy="1143000"/>
          </a:xfrm>
        </p:spPr>
        <p:txBody>
          <a:bodyPr>
            <a:noAutofit/>
          </a:bodyPr>
          <a:lstStyle/>
          <a:p>
            <a:r>
              <a:rPr kumimoji="1" lang="ja-JP" altLang="en-US" sz="4000" dirty="0"/>
              <a:t>おすすめの備蓄食品</a:t>
            </a:r>
          </a:p>
        </p:txBody>
      </p:sp>
      <p:sp>
        <p:nvSpPr>
          <p:cNvPr id="13" name="テキスト ボックス 12"/>
          <p:cNvSpPr txBox="1"/>
          <p:nvPr/>
        </p:nvSpPr>
        <p:spPr>
          <a:xfrm>
            <a:off x="912404" y="1408476"/>
            <a:ext cx="1859396" cy="461665"/>
          </a:xfrm>
          <a:prstGeom prst="rect">
            <a:avLst/>
          </a:prstGeom>
          <a:solidFill>
            <a:srgbClr val="7030A0"/>
          </a:solidFill>
        </p:spPr>
        <p:txBody>
          <a:bodyPr wrap="square" rtlCol="0" anchor="b">
            <a:spAutoFit/>
          </a:bodyPr>
          <a:lstStyle/>
          <a:p>
            <a:pPr algn="ctr"/>
            <a:r>
              <a:rPr lang="ja-JP" altLang="en-US" sz="2400" dirty="0">
                <a:solidFill>
                  <a:schemeClr val="bg1"/>
                </a:solidFill>
                <a:latin typeface="+mn-ea"/>
              </a:rPr>
              <a:t>牛乳・乳製品</a:t>
            </a:r>
            <a:endParaRPr lang="en-US" altLang="ja-JP" sz="2400" dirty="0">
              <a:solidFill>
                <a:schemeClr val="bg1"/>
              </a:solidFill>
              <a:latin typeface="+mn-ea"/>
            </a:endParaRPr>
          </a:p>
        </p:txBody>
      </p:sp>
      <p:pic>
        <p:nvPicPr>
          <p:cNvPr id="18" name="図 17"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12404" y="1988840"/>
            <a:ext cx="3155645" cy="1973328"/>
          </a:xfrm>
          <a:prstGeom prst="rect">
            <a:avLst/>
          </a:prstGeom>
        </p:spPr>
      </p:pic>
      <p:sp>
        <p:nvSpPr>
          <p:cNvPr id="19" name="テキスト ボックス 18"/>
          <p:cNvSpPr txBox="1"/>
          <p:nvPr/>
        </p:nvSpPr>
        <p:spPr>
          <a:xfrm>
            <a:off x="5207471" y="1408475"/>
            <a:ext cx="1859396" cy="461665"/>
          </a:xfrm>
          <a:prstGeom prst="rect">
            <a:avLst/>
          </a:prstGeom>
          <a:solidFill>
            <a:schemeClr val="accent6">
              <a:lumMod val="60000"/>
              <a:lumOff val="40000"/>
            </a:schemeClr>
          </a:solidFill>
        </p:spPr>
        <p:txBody>
          <a:bodyPr wrap="square" rtlCol="0" anchor="b">
            <a:spAutoFit/>
          </a:bodyPr>
          <a:lstStyle/>
          <a:p>
            <a:pPr algn="ctr"/>
            <a:r>
              <a:rPr lang="ja-JP" altLang="en-US" sz="2400" dirty="0">
                <a:solidFill>
                  <a:schemeClr val="bg1"/>
                </a:solidFill>
                <a:latin typeface="+mn-ea"/>
              </a:rPr>
              <a:t>菓子・嗜好品</a:t>
            </a:r>
            <a:endParaRPr lang="en-US" altLang="ja-JP" sz="2400" dirty="0">
              <a:solidFill>
                <a:schemeClr val="bg1"/>
              </a:solidFill>
              <a:latin typeface="+mn-ea"/>
            </a:endParaRPr>
          </a:p>
        </p:txBody>
      </p:sp>
      <p:sp>
        <p:nvSpPr>
          <p:cNvPr id="20" name="テキスト ボックス 19"/>
          <p:cNvSpPr txBox="1"/>
          <p:nvPr/>
        </p:nvSpPr>
        <p:spPr>
          <a:xfrm>
            <a:off x="908357" y="4191471"/>
            <a:ext cx="1412558" cy="461665"/>
          </a:xfrm>
          <a:prstGeom prst="rect">
            <a:avLst/>
          </a:prstGeom>
          <a:solidFill>
            <a:schemeClr val="accent3">
              <a:lumMod val="75000"/>
            </a:schemeClr>
          </a:solidFill>
        </p:spPr>
        <p:txBody>
          <a:bodyPr wrap="square" rtlCol="0" anchor="b">
            <a:spAutoFit/>
          </a:bodyPr>
          <a:lstStyle/>
          <a:p>
            <a:pPr algn="ctr"/>
            <a:r>
              <a:rPr lang="ja-JP" altLang="en-US" sz="2400" dirty="0">
                <a:solidFill>
                  <a:schemeClr val="bg1"/>
                </a:solidFill>
                <a:latin typeface="+mn-ea"/>
              </a:rPr>
              <a:t>調味料</a:t>
            </a:r>
            <a:endParaRPr lang="en-US" altLang="ja-JP" sz="2400" dirty="0">
              <a:solidFill>
                <a:schemeClr val="bg1"/>
              </a:solidFill>
              <a:latin typeface="+mn-ea"/>
            </a:endParaRPr>
          </a:p>
        </p:txBody>
      </p:sp>
      <p:sp>
        <p:nvSpPr>
          <p:cNvPr id="21" name="テキスト ボックス 20"/>
          <p:cNvSpPr txBox="1"/>
          <p:nvPr/>
        </p:nvSpPr>
        <p:spPr>
          <a:xfrm>
            <a:off x="5207471" y="4191471"/>
            <a:ext cx="1412558" cy="461665"/>
          </a:xfrm>
          <a:prstGeom prst="rect">
            <a:avLst/>
          </a:prstGeom>
          <a:solidFill>
            <a:schemeClr val="tx1">
              <a:lumMod val="50000"/>
              <a:lumOff val="50000"/>
            </a:schemeClr>
          </a:solidFill>
        </p:spPr>
        <p:txBody>
          <a:bodyPr wrap="square" rtlCol="0" anchor="b">
            <a:spAutoFit/>
          </a:bodyPr>
          <a:lstStyle/>
          <a:p>
            <a:pPr algn="ctr"/>
            <a:r>
              <a:rPr lang="ja-JP" altLang="en-US" sz="2400" dirty="0">
                <a:solidFill>
                  <a:schemeClr val="bg1"/>
                </a:solidFill>
                <a:latin typeface="+mn-ea"/>
              </a:rPr>
              <a:t>その他</a:t>
            </a:r>
            <a:endParaRPr lang="en-US" altLang="ja-JP" sz="2400" dirty="0">
              <a:solidFill>
                <a:schemeClr val="bg1"/>
              </a:solidFill>
              <a:latin typeface="+mn-ea"/>
            </a:endParaRPr>
          </a:p>
        </p:txBody>
      </p:sp>
      <p:pic>
        <p:nvPicPr>
          <p:cNvPr id="22" name="図 21"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78574" y="4768040"/>
            <a:ext cx="3085428" cy="1973328"/>
          </a:xfrm>
          <a:prstGeom prst="rect">
            <a:avLst/>
          </a:prstGeom>
        </p:spPr>
      </p:pic>
      <p:pic>
        <p:nvPicPr>
          <p:cNvPr id="23" name="図 22"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305126" y="1988840"/>
            <a:ext cx="3155646" cy="1973328"/>
          </a:xfrm>
          <a:prstGeom prst="rect">
            <a:avLst/>
          </a:prstGeom>
        </p:spPr>
      </p:pic>
      <p:pic>
        <p:nvPicPr>
          <p:cNvPr id="24" name="図 23"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207471" y="4768040"/>
            <a:ext cx="3085429" cy="1973328"/>
          </a:xfrm>
          <a:prstGeom prst="rect">
            <a:avLst/>
          </a:prstGeom>
        </p:spPr>
      </p:pic>
      <p:sp>
        <p:nvSpPr>
          <p:cNvPr id="4" name="スライド番号プレースホルダー 3">
            <a:extLst>
              <a:ext uri="{FF2B5EF4-FFF2-40B4-BE49-F238E27FC236}">
                <a16:creationId xmlns:a16="http://schemas.microsoft.com/office/drawing/2014/main" id="{C1F98583-E124-4964-BEE0-2F9FA38B1F16}"/>
              </a:ext>
            </a:extLst>
          </p:cNvPr>
          <p:cNvSpPr>
            <a:spLocks noGrp="1"/>
          </p:cNvSpPr>
          <p:nvPr>
            <p:ph type="sldNum" sz="quarter" idx="12"/>
          </p:nvPr>
        </p:nvSpPr>
        <p:spPr/>
        <p:txBody>
          <a:bodyPr/>
          <a:lstStyle/>
          <a:p>
            <a:fld id="{734CDAE9-32D5-42DD-8C03-1BC8C456A727}" type="slidenum">
              <a:rPr kumimoji="1" lang="ja-JP" altLang="en-US" smtClean="0"/>
              <a:t>16</a:t>
            </a:fld>
            <a:endParaRPr kumimoji="1" lang="ja-JP" altLang="en-US"/>
          </a:p>
        </p:txBody>
      </p:sp>
      <p:pic>
        <p:nvPicPr>
          <p:cNvPr id="12" name="図 11">
            <a:extLst>
              <a:ext uri="{FF2B5EF4-FFF2-40B4-BE49-F238E27FC236}">
                <a16:creationId xmlns:a16="http://schemas.microsoft.com/office/drawing/2014/main" id="{2B7B548E-5D49-4048-8E9E-F3D51B4EEEB4}"/>
              </a:ext>
            </a:extLst>
          </p:cNvPr>
          <p:cNvPicPr>
            <a:picLocks noChangeAspect="1"/>
          </p:cNvPicPr>
          <p:nvPr/>
        </p:nvPicPr>
        <p:blipFill>
          <a:blip r:embed="rId7"/>
          <a:stretch>
            <a:fillRect/>
          </a:stretch>
        </p:blipFill>
        <p:spPr>
          <a:xfrm>
            <a:off x="5171576" y="4783944"/>
            <a:ext cx="3085428" cy="1850582"/>
          </a:xfrm>
          <a:prstGeom prst="rect">
            <a:avLst/>
          </a:prstGeom>
        </p:spPr>
      </p:pic>
    </p:spTree>
    <p:extLst>
      <p:ext uri="{BB962C8B-B14F-4D97-AF65-F5344CB8AC3E}">
        <p14:creationId xmlns:p14="http://schemas.microsoft.com/office/powerpoint/2010/main" val="1772781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60648"/>
            <a:ext cx="8229600" cy="1143000"/>
          </a:xfrm>
        </p:spPr>
        <p:txBody>
          <a:bodyPr>
            <a:normAutofit/>
          </a:bodyPr>
          <a:lstStyle/>
          <a:p>
            <a:r>
              <a:rPr lang="ja-JP" altLang="en-US" dirty="0"/>
              <a:t>講演者おすすめの商品</a:t>
            </a:r>
            <a:endParaRPr kumimoji="1" lang="ja-JP" altLang="en-US" sz="4000" dirty="0"/>
          </a:p>
        </p:txBody>
      </p:sp>
      <p:sp>
        <p:nvSpPr>
          <p:cNvPr id="4" name="四角形: 角を丸くする 3">
            <a:extLst>
              <a:ext uri="{FF2B5EF4-FFF2-40B4-BE49-F238E27FC236}">
                <a16:creationId xmlns:a16="http://schemas.microsoft.com/office/drawing/2014/main" id="{E7DEEF07-5A7C-420A-B7DE-BD8061AC5BC3}"/>
              </a:ext>
            </a:extLst>
          </p:cNvPr>
          <p:cNvSpPr/>
          <p:nvPr/>
        </p:nvSpPr>
        <p:spPr>
          <a:xfrm>
            <a:off x="683568" y="1599342"/>
            <a:ext cx="7776864" cy="4761656"/>
          </a:xfrm>
          <a:prstGeom prst="roundRect">
            <a:avLst>
              <a:gd name="adj" fmla="val 9732"/>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適宜、講演者の方のおすすめ商品情報を</a:t>
            </a:r>
            <a:endParaRPr lang="en-US" altLang="ja-JP" sz="2400" dirty="0">
              <a:solidFill>
                <a:schemeClr val="tx1"/>
              </a:solidFill>
            </a:endParaRPr>
          </a:p>
          <a:p>
            <a:pPr algn="ctr"/>
            <a:r>
              <a:rPr kumimoji="1" lang="ja-JP" altLang="en-US" sz="2400" dirty="0">
                <a:solidFill>
                  <a:schemeClr val="tx1"/>
                </a:solidFill>
              </a:rPr>
              <a:t>このページに挿入し</a:t>
            </a:r>
            <a:r>
              <a:rPr lang="ja-JP" altLang="en-US" sz="2400" dirty="0">
                <a:solidFill>
                  <a:schemeClr val="tx1"/>
                </a:solidFill>
              </a:rPr>
              <a:t>、紹介しましょう。</a:t>
            </a:r>
            <a:endParaRPr kumimoji="1" lang="ja-JP" altLang="en-US" sz="2400" dirty="0">
              <a:solidFill>
                <a:schemeClr val="tx1"/>
              </a:solidFill>
            </a:endParaRPr>
          </a:p>
        </p:txBody>
      </p:sp>
      <p:sp>
        <p:nvSpPr>
          <p:cNvPr id="5" name="スライド番号プレースホルダー 4">
            <a:extLst>
              <a:ext uri="{FF2B5EF4-FFF2-40B4-BE49-F238E27FC236}">
                <a16:creationId xmlns:a16="http://schemas.microsoft.com/office/drawing/2014/main" id="{66F7D1DC-60E2-4448-8A05-5C38E0043F08}"/>
              </a:ext>
            </a:extLst>
          </p:cNvPr>
          <p:cNvSpPr>
            <a:spLocks noGrp="1"/>
          </p:cNvSpPr>
          <p:nvPr>
            <p:ph type="sldNum" sz="quarter" idx="12"/>
          </p:nvPr>
        </p:nvSpPr>
        <p:spPr/>
        <p:txBody>
          <a:bodyPr/>
          <a:lstStyle/>
          <a:p>
            <a:fld id="{734CDAE9-32D5-42DD-8C03-1BC8C456A727}" type="slidenum">
              <a:rPr kumimoji="1" lang="ja-JP" altLang="en-US" smtClean="0"/>
              <a:t>17</a:t>
            </a:fld>
            <a:endParaRPr kumimoji="1" lang="ja-JP" altLang="en-US"/>
          </a:p>
        </p:txBody>
      </p:sp>
    </p:spTree>
    <p:extLst>
      <p:ext uri="{BB962C8B-B14F-4D97-AF65-F5344CB8AC3E}">
        <p14:creationId xmlns:p14="http://schemas.microsoft.com/office/powerpoint/2010/main" val="3290942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1696288" y="1484784"/>
            <a:ext cx="5751425" cy="2804597"/>
            <a:chOff x="1412863" y="1879331"/>
            <a:chExt cx="5751425" cy="2804597"/>
          </a:xfrm>
        </p:grpSpPr>
        <p:pic>
          <p:nvPicPr>
            <p:cNvPr id="30" name="図 29" descr="スクリーンショット が含まれている画像&#10;&#10;自動的に生成された説明">
              <a:extLst>
                <a:ext uri="{FF2B5EF4-FFF2-40B4-BE49-F238E27FC236}">
                  <a16:creationId xmlns:a16="http://schemas.microsoft.com/office/drawing/2014/main" id="{519634C1-8F30-4A8C-A0A7-EE53014A46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920608" y="1879331"/>
              <a:ext cx="1875321" cy="2088232"/>
            </a:xfrm>
            <a:prstGeom prst="rect">
              <a:avLst/>
            </a:prstGeom>
          </p:spPr>
        </p:pic>
        <p:grpSp>
          <p:nvGrpSpPr>
            <p:cNvPr id="7" name="グループ化 6"/>
            <p:cNvGrpSpPr/>
            <p:nvPr/>
          </p:nvGrpSpPr>
          <p:grpSpPr>
            <a:xfrm>
              <a:off x="3795929" y="1914329"/>
              <a:ext cx="3368359" cy="2738807"/>
              <a:chOff x="5652120" y="1914329"/>
              <a:chExt cx="3368359" cy="2738807"/>
            </a:xfrm>
          </p:grpSpPr>
          <p:pic>
            <p:nvPicPr>
              <p:cNvPr id="14" name="図 13" descr="スクリーンショット が含まれている画像&#10;&#10;自動的に生成された説明">
                <a:extLst>
                  <a:ext uri="{FF2B5EF4-FFF2-40B4-BE49-F238E27FC236}">
                    <a16:creationId xmlns:a16="http://schemas.microsoft.com/office/drawing/2014/main" id="{519634C1-8F30-4A8C-A0A7-EE53014A46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948524" y="1914329"/>
                <a:ext cx="3071955" cy="2653689"/>
              </a:xfrm>
              <a:prstGeom prst="rect">
                <a:avLst/>
              </a:prstGeom>
            </p:spPr>
          </p:pic>
          <p:sp>
            <p:nvSpPr>
              <p:cNvPr id="6" name="正方形/長方形 5"/>
              <p:cNvSpPr/>
              <p:nvPr/>
            </p:nvSpPr>
            <p:spPr>
              <a:xfrm>
                <a:off x="5652120" y="3645024"/>
                <a:ext cx="230425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6630859" y="4373537"/>
                <a:ext cx="2304256" cy="279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テキスト ボックス 30"/>
            <p:cNvSpPr txBox="1"/>
            <p:nvPr/>
          </p:nvSpPr>
          <p:spPr>
            <a:xfrm>
              <a:off x="1412863" y="3852931"/>
              <a:ext cx="5666061" cy="830997"/>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ja-JP" altLang="en-US" sz="1600" dirty="0">
                  <a:latin typeface="+mn-ea"/>
                </a:rPr>
                <a:t>日常的に飲んで買い足す。</a:t>
              </a:r>
              <a:endParaRPr lang="en-US" altLang="ja-JP" sz="1600" dirty="0">
                <a:latin typeface="+mn-ea"/>
              </a:endParaRPr>
            </a:p>
            <a:p>
              <a:pPr marL="285750" indent="-285750">
                <a:lnSpc>
                  <a:spcPct val="150000"/>
                </a:lnSpc>
                <a:buFont typeface="Wingdings" panose="05000000000000000000" pitchFamily="2" charset="2"/>
                <a:buChar char="l"/>
              </a:pPr>
              <a:r>
                <a:rPr lang="ja-JP" altLang="en-US" sz="1600" dirty="0">
                  <a:latin typeface="+mn-ea"/>
                </a:rPr>
                <a:t>定期的に水が配達されるウォーターサーバーもおすすめ。</a:t>
              </a:r>
              <a:endParaRPr lang="en-US" altLang="ja-JP" sz="1600" dirty="0">
                <a:latin typeface="+mn-ea"/>
              </a:endParaRPr>
            </a:p>
          </p:txBody>
        </p:sp>
      </p:grpSp>
      <p:sp>
        <p:nvSpPr>
          <p:cNvPr id="2" name="タイトル 1"/>
          <p:cNvSpPr>
            <a:spLocks noGrp="1"/>
          </p:cNvSpPr>
          <p:nvPr>
            <p:ph type="title"/>
          </p:nvPr>
        </p:nvSpPr>
        <p:spPr>
          <a:xfrm>
            <a:off x="457200" y="116479"/>
            <a:ext cx="8229600" cy="1143000"/>
          </a:xfrm>
        </p:spPr>
        <p:txBody>
          <a:bodyPr>
            <a:normAutofit/>
          </a:bodyPr>
          <a:lstStyle/>
          <a:p>
            <a:r>
              <a:rPr kumimoji="1" lang="ja-JP" altLang="en-US" sz="4000" dirty="0"/>
              <a:t>命をつなぎ止める水</a:t>
            </a:r>
          </a:p>
        </p:txBody>
      </p:sp>
      <p:sp>
        <p:nvSpPr>
          <p:cNvPr id="4" name="テキスト ボックス 3"/>
          <p:cNvSpPr txBox="1"/>
          <p:nvPr/>
        </p:nvSpPr>
        <p:spPr>
          <a:xfrm>
            <a:off x="457200" y="1064822"/>
            <a:ext cx="8411292" cy="319318"/>
          </a:xfrm>
          <a:prstGeom prst="rect">
            <a:avLst/>
          </a:prstGeom>
          <a:noFill/>
        </p:spPr>
        <p:txBody>
          <a:bodyPr wrap="square" rtlCol="0">
            <a:spAutoFit/>
          </a:bodyPr>
          <a:lstStyle/>
          <a:p>
            <a:pPr algn="ctr">
              <a:lnSpc>
                <a:spcPts val="2000"/>
              </a:lnSpc>
            </a:pPr>
            <a:r>
              <a:rPr lang="ja-JP" altLang="en-US" sz="1600" dirty="0">
                <a:latin typeface="+mn-ea"/>
              </a:rPr>
              <a:t>ライフラインの停止に備えて、どの家庭でも必ずストックしておこう。</a:t>
            </a:r>
            <a:endParaRPr lang="en-US" altLang="ja-JP" sz="1600" dirty="0">
              <a:latin typeface="+mn-ea"/>
            </a:endParaRPr>
          </a:p>
        </p:txBody>
      </p:sp>
      <p:sp>
        <p:nvSpPr>
          <p:cNvPr id="21" name="テキスト ボックス 20"/>
          <p:cNvSpPr txBox="1"/>
          <p:nvPr/>
        </p:nvSpPr>
        <p:spPr>
          <a:xfrm>
            <a:off x="631342" y="4437112"/>
            <a:ext cx="4205646" cy="319318"/>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1600" dirty="0">
                <a:solidFill>
                  <a:schemeClr val="accent1"/>
                </a:solidFill>
                <a:latin typeface="+mn-ea"/>
              </a:rPr>
              <a:t>水道水の備蓄</a:t>
            </a:r>
            <a:endParaRPr lang="en-US" altLang="ja-JP" sz="1600" dirty="0">
              <a:solidFill>
                <a:schemeClr val="accent1"/>
              </a:solidFill>
              <a:latin typeface="+mn-ea"/>
            </a:endParaRPr>
          </a:p>
        </p:txBody>
      </p:sp>
      <p:sp>
        <p:nvSpPr>
          <p:cNvPr id="22" name="テキスト ボックス 21"/>
          <p:cNvSpPr txBox="1"/>
          <p:nvPr/>
        </p:nvSpPr>
        <p:spPr>
          <a:xfrm>
            <a:off x="631342" y="5088689"/>
            <a:ext cx="4205646" cy="319318"/>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1600" dirty="0">
                <a:solidFill>
                  <a:schemeClr val="accent1"/>
                </a:solidFill>
                <a:latin typeface="+mn-ea"/>
              </a:rPr>
              <a:t>長期保存型の水の備蓄</a:t>
            </a:r>
            <a:endParaRPr lang="en-US" altLang="ja-JP" sz="1600" dirty="0">
              <a:solidFill>
                <a:schemeClr val="accent1"/>
              </a:solidFill>
              <a:latin typeface="+mn-ea"/>
            </a:endParaRPr>
          </a:p>
        </p:txBody>
      </p:sp>
      <p:sp>
        <p:nvSpPr>
          <p:cNvPr id="23" name="テキスト ボックス 22"/>
          <p:cNvSpPr txBox="1"/>
          <p:nvPr/>
        </p:nvSpPr>
        <p:spPr>
          <a:xfrm>
            <a:off x="1047800" y="4757701"/>
            <a:ext cx="5191245" cy="348813"/>
          </a:xfrm>
          <a:prstGeom prst="rect">
            <a:avLst/>
          </a:prstGeom>
          <a:noFill/>
        </p:spPr>
        <p:txBody>
          <a:bodyPr wrap="square" rtlCol="0">
            <a:spAutoFit/>
          </a:bodyPr>
          <a:lstStyle/>
          <a:p>
            <a:pPr>
              <a:lnSpc>
                <a:spcPts val="2000"/>
              </a:lnSpc>
            </a:pPr>
            <a:r>
              <a:rPr lang="ja-JP" altLang="en-US" sz="1600" dirty="0">
                <a:solidFill>
                  <a:schemeClr val="accent1"/>
                </a:solidFill>
                <a:latin typeface="+mn-ea"/>
              </a:rPr>
              <a:t>塩素による消毒効果で３日程度は飲料水として使用可能。</a:t>
            </a:r>
            <a:endParaRPr lang="en-US" altLang="ja-JP" sz="1600" dirty="0">
              <a:solidFill>
                <a:schemeClr val="accent1"/>
              </a:solidFill>
              <a:latin typeface="+mn-ea"/>
            </a:endParaRPr>
          </a:p>
        </p:txBody>
      </p:sp>
      <p:sp>
        <p:nvSpPr>
          <p:cNvPr id="24" name="テキスト ボックス 23"/>
          <p:cNvSpPr txBox="1"/>
          <p:nvPr/>
        </p:nvSpPr>
        <p:spPr>
          <a:xfrm>
            <a:off x="1047800" y="5394811"/>
            <a:ext cx="7336051" cy="575799"/>
          </a:xfrm>
          <a:prstGeom prst="rect">
            <a:avLst/>
          </a:prstGeom>
          <a:noFill/>
        </p:spPr>
        <p:txBody>
          <a:bodyPr wrap="square" rtlCol="0">
            <a:spAutoFit/>
          </a:bodyPr>
          <a:lstStyle/>
          <a:p>
            <a:pPr>
              <a:lnSpc>
                <a:spcPts val="2000"/>
              </a:lnSpc>
            </a:pPr>
            <a:r>
              <a:rPr lang="ja-JP" altLang="en-US" sz="1600" dirty="0">
                <a:solidFill>
                  <a:schemeClr val="accent1"/>
                </a:solidFill>
                <a:latin typeface="+mn-ea"/>
              </a:rPr>
              <a:t>保存水と呼ばれるミネラルウォーターの賞味期限は５年～１０年。</a:t>
            </a:r>
            <a:endParaRPr lang="en-US" altLang="ja-JP" sz="1600" dirty="0">
              <a:solidFill>
                <a:schemeClr val="accent1"/>
              </a:solidFill>
              <a:latin typeface="+mn-ea"/>
            </a:endParaRPr>
          </a:p>
          <a:p>
            <a:pPr>
              <a:lnSpc>
                <a:spcPts val="2000"/>
              </a:lnSpc>
            </a:pPr>
            <a:r>
              <a:rPr lang="ja-JP" altLang="en-US" sz="1600" dirty="0">
                <a:solidFill>
                  <a:schemeClr val="accent1"/>
                </a:solidFill>
                <a:latin typeface="+mn-ea"/>
              </a:rPr>
              <a:t>通常のミネラルウォーターの２～５倍ほど長持ちする。</a:t>
            </a:r>
            <a:endParaRPr lang="en-US" altLang="ja-JP" sz="1600" dirty="0">
              <a:solidFill>
                <a:schemeClr val="accent1"/>
              </a:solidFill>
              <a:latin typeface="+mn-ea"/>
            </a:endParaRPr>
          </a:p>
        </p:txBody>
      </p:sp>
      <p:sp>
        <p:nvSpPr>
          <p:cNvPr id="25" name="角丸四角形 24"/>
          <p:cNvSpPr/>
          <p:nvPr/>
        </p:nvSpPr>
        <p:spPr>
          <a:xfrm>
            <a:off x="379314" y="4365104"/>
            <a:ext cx="8004537" cy="2312681"/>
          </a:xfrm>
          <a:prstGeom prst="roundRect">
            <a:avLst/>
          </a:prstGeom>
          <a:noFill/>
          <a:ln w="571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631342" y="5967252"/>
            <a:ext cx="4205646" cy="319318"/>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1600" dirty="0">
                <a:solidFill>
                  <a:schemeClr val="accent1"/>
                </a:solidFill>
                <a:latin typeface="+mn-ea"/>
              </a:rPr>
              <a:t>その他の飲み物（お茶など）</a:t>
            </a:r>
            <a:endParaRPr lang="en-US" altLang="ja-JP" sz="1600" dirty="0">
              <a:solidFill>
                <a:schemeClr val="accent1"/>
              </a:solidFill>
              <a:latin typeface="+mn-ea"/>
            </a:endParaRPr>
          </a:p>
        </p:txBody>
      </p:sp>
      <p:sp>
        <p:nvSpPr>
          <p:cNvPr id="29" name="テキスト ボックス 28"/>
          <p:cNvSpPr txBox="1"/>
          <p:nvPr/>
        </p:nvSpPr>
        <p:spPr>
          <a:xfrm>
            <a:off x="1047800" y="6258642"/>
            <a:ext cx="8420744" cy="348813"/>
          </a:xfrm>
          <a:prstGeom prst="rect">
            <a:avLst/>
          </a:prstGeom>
          <a:noFill/>
        </p:spPr>
        <p:txBody>
          <a:bodyPr wrap="square" rtlCol="0">
            <a:spAutoFit/>
          </a:bodyPr>
          <a:lstStyle/>
          <a:p>
            <a:pPr>
              <a:lnSpc>
                <a:spcPts val="2000"/>
              </a:lnSpc>
            </a:pPr>
            <a:r>
              <a:rPr lang="ja-JP" altLang="en-US" sz="1600" dirty="0">
                <a:solidFill>
                  <a:schemeClr val="accent1"/>
                </a:solidFill>
                <a:latin typeface="+mn-ea"/>
              </a:rPr>
              <a:t>水以外にも、日頃から飲んでいるお茶や清涼飲料水などがあれば用意。</a:t>
            </a:r>
            <a:endParaRPr lang="en-US" altLang="ja-JP" sz="1600" dirty="0">
              <a:solidFill>
                <a:schemeClr val="accent1"/>
              </a:solidFill>
              <a:latin typeface="+mn-ea"/>
            </a:endParaRPr>
          </a:p>
        </p:txBody>
      </p:sp>
      <p:sp>
        <p:nvSpPr>
          <p:cNvPr id="5" name="スライド番号プレースホルダー 4">
            <a:extLst>
              <a:ext uri="{FF2B5EF4-FFF2-40B4-BE49-F238E27FC236}">
                <a16:creationId xmlns:a16="http://schemas.microsoft.com/office/drawing/2014/main" id="{FBE24E24-2B77-4773-97E5-896ADD3ACFD0}"/>
              </a:ext>
            </a:extLst>
          </p:cNvPr>
          <p:cNvSpPr>
            <a:spLocks noGrp="1"/>
          </p:cNvSpPr>
          <p:nvPr>
            <p:ph type="sldNum" sz="quarter" idx="12"/>
          </p:nvPr>
        </p:nvSpPr>
        <p:spPr/>
        <p:txBody>
          <a:bodyPr/>
          <a:lstStyle/>
          <a:p>
            <a:fld id="{734CDAE9-32D5-42DD-8C03-1BC8C456A727}" type="slidenum">
              <a:rPr kumimoji="1" lang="ja-JP" altLang="en-US" smtClean="0"/>
              <a:t>18</a:t>
            </a:fld>
            <a:endParaRPr kumimoji="1" lang="ja-JP" altLang="en-US"/>
          </a:p>
        </p:txBody>
      </p:sp>
    </p:spTree>
    <p:extLst>
      <p:ext uri="{BB962C8B-B14F-4D97-AF65-F5344CB8AC3E}">
        <p14:creationId xmlns:p14="http://schemas.microsoft.com/office/powerpoint/2010/main" val="2152069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乗算記号 2"/>
          <p:cNvSpPr/>
          <p:nvPr/>
        </p:nvSpPr>
        <p:spPr>
          <a:xfrm>
            <a:off x="2734990" y="404664"/>
            <a:ext cx="3528392" cy="3739605"/>
          </a:xfrm>
          <a:prstGeom prst="mathMultiply">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ドーナツ 4"/>
          <p:cNvSpPr/>
          <p:nvPr/>
        </p:nvSpPr>
        <p:spPr>
          <a:xfrm>
            <a:off x="3276661" y="3921224"/>
            <a:ext cx="2590677" cy="2588747"/>
          </a:xfrm>
          <a:prstGeom prst="don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lang="ja-JP" altLang="en-US" sz="4000" dirty="0"/>
              <a:t>はじめに</a:t>
            </a:r>
            <a:endParaRPr kumimoji="1" lang="ja-JP" altLang="en-US" sz="4000" dirty="0"/>
          </a:p>
        </p:txBody>
      </p:sp>
      <p:sp>
        <p:nvSpPr>
          <p:cNvPr id="4" name="テキスト ボックス 3"/>
          <p:cNvSpPr txBox="1"/>
          <p:nvPr/>
        </p:nvSpPr>
        <p:spPr>
          <a:xfrm>
            <a:off x="366354" y="1556792"/>
            <a:ext cx="8411292" cy="4431983"/>
          </a:xfrm>
          <a:prstGeom prst="rect">
            <a:avLst/>
          </a:prstGeom>
          <a:noFill/>
        </p:spPr>
        <p:txBody>
          <a:bodyPr wrap="square" rtlCol="0">
            <a:spAutoFit/>
          </a:bodyPr>
          <a:lstStyle/>
          <a:p>
            <a:pPr>
              <a:lnSpc>
                <a:spcPct val="150000"/>
              </a:lnSpc>
            </a:pPr>
            <a:r>
              <a:rPr lang="ja-JP" altLang="en-US" dirty="0">
                <a:latin typeface="+mn-ea"/>
              </a:rPr>
              <a:t>大きな災害が発生し、物流機能が停止した場合、</a:t>
            </a:r>
            <a:endParaRPr lang="en-US" altLang="ja-JP" dirty="0">
              <a:latin typeface="+mn-ea"/>
            </a:endParaRPr>
          </a:p>
          <a:p>
            <a:pPr>
              <a:lnSpc>
                <a:spcPct val="150000"/>
              </a:lnSpc>
            </a:pPr>
            <a:r>
              <a:rPr lang="ja-JP" altLang="en-US" sz="2000" dirty="0">
                <a:solidFill>
                  <a:schemeClr val="accent1"/>
                </a:solidFill>
                <a:latin typeface="+mn-ea"/>
              </a:rPr>
              <a:t>スーパーマーケットやコンビニの店頭で食品が手に入りにくく</a:t>
            </a:r>
            <a:r>
              <a:rPr lang="ja-JP" altLang="en-US" dirty="0">
                <a:latin typeface="+mn-ea"/>
              </a:rPr>
              <a:t>なります。</a:t>
            </a:r>
            <a:endParaRPr lang="en-US" altLang="ja-JP" dirty="0">
              <a:latin typeface="+mn-ea"/>
            </a:endParaRPr>
          </a:p>
          <a:p>
            <a:pPr>
              <a:lnSpc>
                <a:spcPct val="150000"/>
              </a:lnSpc>
            </a:pPr>
            <a:r>
              <a:rPr lang="ja-JP" altLang="en-US" dirty="0">
                <a:latin typeface="+mn-ea"/>
              </a:rPr>
              <a:t>また、</a:t>
            </a:r>
            <a:r>
              <a:rPr lang="ja-JP" altLang="en-US" sz="2000" dirty="0">
                <a:solidFill>
                  <a:schemeClr val="accent1"/>
                </a:solidFill>
                <a:latin typeface="+mn-ea"/>
              </a:rPr>
              <a:t>電気・水道・ガスなどのライフラインが停止</a:t>
            </a:r>
            <a:r>
              <a:rPr lang="ja-JP" altLang="en-US" dirty="0">
                <a:latin typeface="+mn-ea"/>
              </a:rPr>
              <a:t>した場合、</a:t>
            </a:r>
            <a:endParaRPr lang="en-US" altLang="ja-JP" dirty="0">
              <a:latin typeface="+mn-ea"/>
            </a:endParaRPr>
          </a:p>
          <a:p>
            <a:pPr>
              <a:lnSpc>
                <a:spcPct val="150000"/>
              </a:lnSpc>
            </a:pPr>
            <a:r>
              <a:rPr lang="ja-JP" altLang="en-US" dirty="0">
                <a:latin typeface="+mn-ea"/>
              </a:rPr>
              <a:t>日常生活とはかけ離れた環境で生活しなければなりません。</a:t>
            </a:r>
            <a:endParaRPr lang="en-US" altLang="ja-JP" dirty="0">
              <a:latin typeface="+mn-ea"/>
            </a:endParaRPr>
          </a:p>
          <a:p>
            <a:pPr>
              <a:lnSpc>
                <a:spcPct val="150000"/>
              </a:lnSpc>
            </a:pPr>
            <a:endParaRPr lang="en-US" altLang="ja-JP" dirty="0">
              <a:latin typeface="+mn-ea"/>
            </a:endParaRPr>
          </a:p>
          <a:p>
            <a:pPr>
              <a:lnSpc>
                <a:spcPct val="150000"/>
              </a:lnSpc>
            </a:pPr>
            <a:endParaRPr lang="en-US" altLang="ja-JP" dirty="0">
              <a:latin typeface="+mn-ea"/>
            </a:endParaRPr>
          </a:p>
          <a:p>
            <a:pPr>
              <a:lnSpc>
                <a:spcPct val="150000"/>
              </a:lnSpc>
            </a:pPr>
            <a:r>
              <a:rPr lang="ja-JP" altLang="en-US" dirty="0">
                <a:latin typeface="+mn-ea"/>
              </a:rPr>
              <a:t>そんな時、いつもと変わらない、</a:t>
            </a:r>
            <a:r>
              <a:rPr lang="ja-JP" altLang="en-US" sz="2000" dirty="0">
                <a:solidFill>
                  <a:schemeClr val="accent1"/>
                </a:solidFill>
                <a:latin typeface="+mn-ea"/>
              </a:rPr>
              <a:t>温かく、栄養バランスのとれた食事</a:t>
            </a:r>
            <a:r>
              <a:rPr lang="ja-JP" altLang="en-US" dirty="0">
                <a:latin typeface="+mn-ea"/>
              </a:rPr>
              <a:t>があれば、</a:t>
            </a:r>
            <a:endParaRPr lang="en-US" altLang="ja-JP" dirty="0">
              <a:latin typeface="+mn-ea"/>
            </a:endParaRPr>
          </a:p>
          <a:p>
            <a:pPr>
              <a:lnSpc>
                <a:spcPct val="150000"/>
              </a:lnSpc>
            </a:pPr>
            <a:r>
              <a:rPr lang="ja-JP" altLang="en-US" dirty="0">
                <a:latin typeface="+mn-ea"/>
              </a:rPr>
              <a:t>心と体が満たされます。</a:t>
            </a:r>
            <a:endParaRPr lang="en-US" altLang="ja-JP" dirty="0">
              <a:latin typeface="+mn-ea"/>
            </a:endParaRPr>
          </a:p>
          <a:p>
            <a:pPr>
              <a:lnSpc>
                <a:spcPct val="150000"/>
              </a:lnSpc>
            </a:pPr>
            <a:r>
              <a:rPr lang="ja-JP" altLang="en-US" dirty="0">
                <a:latin typeface="+mn-ea"/>
              </a:rPr>
              <a:t>また、災害時でも、</a:t>
            </a:r>
            <a:r>
              <a:rPr lang="ja-JP" altLang="en-US" sz="2000" dirty="0">
                <a:solidFill>
                  <a:schemeClr val="accent1"/>
                </a:solidFill>
                <a:latin typeface="+mn-ea"/>
              </a:rPr>
              <a:t>毎日変化に富んだおいしい食事</a:t>
            </a:r>
            <a:r>
              <a:rPr lang="ja-JP" altLang="en-US" dirty="0">
                <a:latin typeface="+mn-ea"/>
              </a:rPr>
              <a:t>があれば、前向きな思考と、</a:t>
            </a:r>
            <a:endParaRPr lang="en-US" altLang="ja-JP" dirty="0">
              <a:latin typeface="+mn-ea"/>
            </a:endParaRPr>
          </a:p>
          <a:p>
            <a:pPr>
              <a:lnSpc>
                <a:spcPct val="150000"/>
              </a:lnSpc>
            </a:pPr>
            <a:r>
              <a:rPr lang="ja-JP" altLang="en-US" dirty="0">
                <a:latin typeface="+mn-ea"/>
              </a:rPr>
              <a:t>元気に活動するためのエネルギーが湧いてきます。</a:t>
            </a:r>
          </a:p>
        </p:txBody>
      </p:sp>
      <p:sp>
        <p:nvSpPr>
          <p:cNvPr id="7" name="スライド番号プレースホルダー 6">
            <a:extLst>
              <a:ext uri="{FF2B5EF4-FFF2-40B4-BE49-F238E27FC236}">
                <a16:creationId xmlns:a16="http://schemas.microsoft.com/office/drawing/2014/main" id="{60F753B4-2819-4F1F-B21F-0916EC970390}"/>
              </a:ext>
            </a:extLst>
          </p:cNvPr>
          <p:cNvSpPr>
            <a:spLocks noGrp="1"/>
          </p:cNvSpPr>
          <p:nvPr>
            <p:ph type="sldNum" sz="quarter" idx="12"/>
          </p:nvPr>
        </p:nvSpPr>
        <p:spPr/>
        <p:txBody>
          <a:bodyPr/>
          <a:lstStyle/>
          <a:p>
            <a:fld id="{734CDAE9-32D5-42DD-8C03-1BC8C456A727}" type="slidenum">
              <a:rPr kumimoji="1" lang="ja-JP" altLang="en-US" smtClean="0"/>
              <a:t>1</a:t>
            </a:fld>
            <a:endParaRPr kumimoji="1" lang="ja-JP" altLang="en-US"/>
          </a:p>
        </p:txBody>
      </p:sp>
    </p:spTree>
    <p:extLst>
      <p:ext uri="{BB962C8B-B14F-4D97-AF65-F5344CB8AC3E}">
        <p14:creationId xmlns:p14="http://schemas.microsoft.com/office/powerpoint/2010/main" val="3654998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5172" y="274638"/>
            <a:ext cx="8229600" cy="1143000"/>
          </a:xfrm>
        </p:spPr>
        <p:txBody>
          <a:bodyPr>
            <a:normAutofit/>
          </a:bodyPr>
          <a:lstStyle/>
          <a:p>
            <a:r>
              <a:rPr kumimoji="1" lang="ja-JP" altLang="en-US" sz="4000" dirty="0"/>
              <a:t>熱源を確保しよう！</a:t>
            </a:r>
          </a:p>
        </p:txBody>
      </p:sp>
      <p:sp>
        <p:nvSpPr>
          <p:cNvPr id="4" name="テキスト ボックス 3"/>
          <p:cNvSpPr txBox="1"/>
          <p:nvPr/>
        </p:nvSpPr>
        <p:spPr>
          <a:xfrm>
            <a:off x="434326" y="1257979"/>
            <a:ext cx="8411292" cy="319318"/>
          </a:xfrm>
          <a:prstGeom prst="rect">
            <a:avLst/>
          </a:prstGeom>
          <a:noFill/>
        </p:spPr>
        <p:txBody>
          <a:bodyPr wrap="square" rtlCol="0">
            <a:spAutoFit/>
          </a:bodyPr>
          <a:lstStyle/>
          <a:p>
            <a:pPr algn="ctr">
              <a:lnSpc>
                <a:spcPts val="2000"/>
              </a:lnSpc>
            </a:pPr>
            <a:r>
              <a:rPr lang="ja-JP" altLang="en-US" sz="1600" dirty="0">
                <a:latin typeface="+mn-ea"/>
              </a:rPr>
              <a:t>熱源を確保すれば災害時の食の選択肢が大幅に広がる。</a:t>
            </a:r>
            <a:endParaRPr lang="en-US" altLang="ja-JP" sz="1600" dirty="0">
              <a:latin typeface="+mn-ea"/>
            </a:endParaRPr>
          </a:p>
        </p:txBody>
      </p:sp>
      <p:pic>
        <p:nvPicPr>
          <p:cNvPr id="5" name="図 4" descr="スクリーンショット が含まれている画像&#10;&#10;自動的に生成された説明">
            <a:extLst>
              <a:ext uri="{FF2B5EF4-FFF2-40B4-BE49-F238E27FC236}">
                <a16:creationId xmlns:a16="http://schemas.microsoft.com/office/drawing/2014/main" id="{DF0E261D-8475-4AF1-8F2F-C2FD006109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38550" y="2132856"/>
            <a:ext cx="8466901" cy="3816424"/>
          </a:xfrm>
          <a:prstGeom prst="rect">
            <a:avLst/>
          </a:prstGeom>
        </p:spPr>
      </p:pic>
      <p:sp>
        <p:nvSpPr>
          <p:cNvPr id="6" name="スライド番号プレースホルダー 5">
            <a:extLst>
              <a:ext uri="{FF2B5EF4-FFF2-40B4-BE49-F238E27FC236}">
                <a16:creationId xmlns:a16="http://schemas.microsoft.com/office/drawing/2014/main" id="{803E215B-826E-42D5-BE9E-BD2980828E8A}"/>
              </a:ext>
            </a:extLst>
          </p:cNvPr>
          <p:cNvSpPr>
            <a:spLocks noGrp="1"/>
          </p:cNvSpPr>
          <p:nvPr>
            <p:ph type="sldNum" sz="quarter" idx="12"/>
          </p:nvPr>
        </p:nvSpPr>
        <p:spPr/>
        <p:txBody>
          <a:bodyPr/>
          <a:lstStyle/>
          <a:p>
            <a:fld id="{734CDAE9-32D5-42DD-8C03-1BC8C456A727}" type="slidenum">
              <a:rPr kumimoji="1" lang="ja-JP" altLang="en-US" smtClean="0"/>
              <a:t>19</a:t>
            </a:fld>
            <a:endParaRPr kumimoji="1" lang="ja-JP" altLang="en-US"/>
          </a:p>
        </p:txBody>
      </p:sp>
    </p:spTree>
    <p:extLst>
      <p:ext uri="{BB962C8B-B14F-4D97-AF65-F5344CB8AC3E}">
        <p14:creationId xmlns:p14="http://schemas.microsoft.com/office/powerpoint/2010/main" val="298314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ハート 2"/>
          <p:cNvSpPr/>
          <p:nvPr/>
        </p:nvSpPr>
        <p:spPr>
          <a:xfrm>
            <a:off x="4529174" y="1700808"/>
            <a:ext cx="4248472" cy="4248472"/>
          </a:xfrm>
          <a:prstGeom prst="hear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366354" y="337220"/>
            <a:ext cx="8229600" cy="1143000"/>
          </a:xfrm>
        </p:spPr>
        <p:txBody>
          <a:bodyPr>
            <a:normAutofit/>
          </a:bodyPr>
          <a:lstStyle/>
          <a:p>
            <a:r>
              <a:rPr lang="ja-JP" altLang="en-US" sz="4000" dirty="0"/>
              <a:t>水とお湯の重要性</a:t>
            </a:r>
            <a:endParaRPr kumimoji="1" lang="ja-JP" altLang="en-US" sz="4000" dirty="0"/>
          </a:p>
        </p:txBody>
      </p:sp>
      <p:sp>
        <p:nvSpPr>
          <p:cNvPr id="4" name="テキスト ボックス 3"/>
          <p:cNvSpPr txBox="1"/>
          <p:nvPr/>
        </p:nvSpPr>
        <p:spPr>
          <a:xfrm>
            <a:off x="366354" y="1556792"/>
            <a:ext cx="8411292" cy="4062651"/>
          </a:xfrm>
          <a:prstGeom prst="rect">
            <a:avLst/>
          </a:prstGeom>
          <a:noFill/>
        </p:spPr>
        <p:txBody>
          <a:bodyPr wrap="square" rtlCol="0">
            <a:spAutoFit/>
          </a:bodyPr>
          <a:lstStyle/>
          <a:p>
            <a:pPr>
              <a:lnSpc>
                <a:spcPct val="150000"/>
              </a:lnSpc>
            </a:pPr>
            <a:r>
              <a:rPr lang="ja-JP" altLang="en-US" sz="1600" dirty="0">
                <a:latin typeface="+mn-ea"/>
              </a:rPr>
              <a:t>災害発生直後は、乾パンやビスケットなど</a:t>
            </a:r>
            <a:endParaRPr lang="en-US" altLang="ja-JP" sz="1600" dirty="0">
              <a:latin typeface="+mn-ea"/>
            </a:endParaRPr>
          </a:p>
          <a:p>
            <a:pPr>
              <a:lnSpc>
                <a:spcPct val="150000"/>
              </a:lnSpc>
            </a:pPr>
            <a:r>
              <a:rPr lang="ja-JP" altLang="en-US" sz="1600" dirty="0">
                <a:latin typeface="+mn-ea"/>
              </a:rPr>
              <a:t>開封するだけで食べることができる非常食を備蓄することが、これまでは行われてきた。</a:t>
            </a:r>
            <a:endParaRPr lang="en-US" altLang="ja-JP" sz="1600" dirty="0">
              <a:latin typeface="+mn-ea"/>
            </a:endParaRPr>
          </a:p>
          <a:p>
            <a:pPr>
              <a:lnSpc>
                <a:spcPct val="150000"/>
              </a:lnSpc>
            </a:pPr>
            <a:r>
              <a:rPr lang="ja-JP" altLang="en-US" sz="1600" dirty="0">
                <a:latin typeface="+mn-ea"/>
              </a:rPr>
              <a:t>しかし</a:t>
            </a:r>
            <a:r>
              <a:rPr lang="ja-JP" altLang="en-US" dirty="0">
                <a:solidFill>
                  <a:schemeClr val="accent1"/>
                </a:solidFill>
                <a:latin typeface="+mn-ea"/>
              </a:rPr>
              <a:t>非常食を食べるには、飲料水が不可欠</a:t>
            </a:r>
            <a:r>
              <a:rPr lang="ja-JP" altLang="en-US" sz="1600" dirty="0">
                <a:latin typeface="+mn-ea"/>
              </a:rPr>
              <a:t>。</a:t>
            </a:r>
            <a:endParaRPr lang="en-US" altLang="ja-JP" sz="1600" dirty="0">
              <a:latin typeface="+mn-ea"/>
            </a:endParaRPr>
          </a:p>
          <a:p>
            <a:pPr>
              <a:lnSpc>
                <a:spcPct val="150000"/>
              </a:lnSpc>
            </a:pPr>
            <a:endParaRPr lang="en-US" altLang="ja-JP" sz="1600" dirty="0">
              <a:latin typeface="+mn-ea"/>
            </a:endParaRPr>
          </a:p>
          <a:p>
            <a:pPr>
              <a:lnSpc>
                <a:spcPct val="150000"/>
              </a:lnSpc>
            </a:pPr>
            <a:r>
              <a:rPr lang="ja-JP" altLang="en-US" sz="1600" dirty="0">
                <a:latin typeface="+mn-ea"/>
              </a:rPr>
              <a:t>さらに、</a:t>
            </a:r>
            <a:r>
              <a:rPr lang="ja-JP" altLang="en-US" dirty="0">
                <a:solidFill>
                  <a:schemeClr val="accent1"/>
                </a:solidFill>
                <a:latin typeface="+mn-ea"/>
              </a:rPr>
              <a:t>お湯を用意できれば</a:t>
            </a:r>
            <a:r>
              <a:rPr lang="ja-JP" altLang="en-US" sz="1600" dirty="0">
                <a:latin typeface="+mn-ea"/>
              </a:rPr>
              <a:t>レトルト食品やカップ麺、袋麺、フリーズドライのスープ、</a:t>
            </a:r>
            <a:endParaRPr lang="en-US" altLang="ja-JP" sz="1600" dirty="0">
              <a:latin typeface="+mn-ea"/>
            </a:endParaRPr>
          </a:p>
          <a:p>
            <a:pPr>
              <a:lnSpc>
                <a:spcPct val="150000"/>
              </a:lnSpc>
            </a:pPr>
            <a:r>
              <a:rPr lang="ja-JP" altLang="en-US" sz="1600" dirty="0">
                <a:latin typeface="+mn-ea"/>
              </a:rPr>
              <a:t>パスタなど</a:t>
            </a:r>
            <a:r>
              <a:rPr lang="ja-JP" altLang="en-US" dirty="0">
                <a:solidFill>
                  <a:schemeClr val="accent1"/>
                </a:solidFill>
                <a:latin typeface="+mn-ea"/>
              </a:rPr>
              <a:t>食べられる食品の幅を広げてくれる</a:t>
            </a:r>
            <a:r>
              <a:rPr lang="ja-JP" altLang="en-US" sz="1600" dirty="0">
                <a:latin typeface="+mn-ea"/>
              </a:rPr>
              <a:t>。</a:t>
            </a:r>
            <a:endParaRPr lang="en-US" altLang="ja-JP" sz="1600" dirty="0">
              <a:latin typeface="+mn-ea"/>
            </a:endParaRPr>
          </a:p>
          <a:p>
            <a:pPr>
              <a:lnSpc>
                <a:spcPct val="150000"/>
              </a:lnSpc>
            </a:pPr>
            <a:endParaRPr lang="en-US" altLang="ja-JP" sz="1600" dirty="0">
              <a:latin typeface="+mn-ea"/>
            </a:endParaRPr>
          </a:p>
          <a:p>
            <a:pPr>
              <a:lnSpc>
                <a:spcPct val="150000"/>
              </a:lnSpc>
            </a:pPr>
            <a:r>
              <a:rPr lang="ja-JP" altLang="en-US" sz="1600" dirty="0">
                <a:latin typeface="+mn-ea"/>
              </a:rPr>
              <a:t>電気・ガス・水道のライフラインが絶たれた場合に備えて、水は</a:t>
            </a:r>
            <a:r>
              <a:rPr lang="ja-JP" altLang="en-US" dirty="0">
                <a:solidFill>
                  <a:schemeClr val="accent5"/>
                </a:solidFill>
                <a:latin typeface="+mn-ea"/>
              </a:rPr>
              <a:t>ペットボトルの水道水</a:t>
            </a:r>
            <a:r>
              <a:rPr lang="ja-JP" altLang="en-US" sz="1600" dirty="0">
                <a:latin typeface="+mn-ea"/>
              </a:rPr>
              <a:t>、</a:t>
            </a:r>
            <a:endParaRPr lang="en-US" altLang="ja-JP" sz="1600" dirty="0">
              <a:latin typeface="+mn-ea"/>
            </a:endParaRPr>
          </a:p>
          <a:p>
            <a:pPr>
              <a:lnSpc>
                <a:spcPct val="150000"/>
              </a:lnSpc>
            </a:pPr>
            <a:r>
              <a:rPr lang="ja-JP" altLang="en-US" sz="1600" dirty="0">
                <a:latin typeface="+mn-ea"/>
              </a:rPr>
              <a:t>ガスは</a:t>
            </a:r>
            <a:r>
              <a:rPr lang="ja-JP" altLang="en-US" dirty="0">
                <a:solidFill>
                  <a:schemeClr val="accent5"/>
                </a:solidFill>
                <a:latin typeface="+mn-ea"/>
              </a:rPr>
              <a:t>カセットコンロとカセットボンベ</a:t>
            </a:r>
            <a:r>
              <a:rPr lang="ja-JP" altLang="en-US" sz="1600" dirty="0">
                <a:latin typeface="+mn-ea"/>
              </a:rPr>
              <a:t>、</a:t>
            </a:r>
            <a:endParaRPr lang="en-US" altLang="ja-JP" sz="1600" dirty="0">
              <a:latin typeface="+mn-ea"/>
            </a:endParaRPr>
          </a:p>
          <a:p>
            <a:pPr>
              <a:lnSpc>
                <a:spcPct val="150000"/>
              </a:lnSpc>
            </a:pPr>
            <a:r>
              <a:rPr lang="ja-JP" altLang="en-US" sz="1600" dirty="0">
                <a:latin typeface="+mn-ea"/>
              </a:rPr>
              <a:t>さらに湯を沸かせる</a:t>
            </a:r>
            <a:r>
              <a:rPr lang="ja-JP" altLang="en-US" dirty="0">
                <a:solidFill>
                  <a:schemeClr val="accent5"/>
                </a:solidFill>
                <a:latin typeface="+mn-ea"/>
              </a:rPr>
              <a:t>やかんや鍋</a:t>
            </a:r>
            <a:r>
              <a:rPr lang="ja-JP" altLang="en-US" sz="1600" dirty="0">
                <a:latin typeface="+mn-ea"/>
              </a:rPr>
              <a:t>など必要なものを用意しよう。</a:t>
            </a:r>
            <a:endParaRPr lang="en-US" altLang="ja-JP" sz="1600" dirty="0">
              <a:latin typeface="+mn-ea"/>
            </a:endParaRPr>
          </a:p>
        </p:txBody>
      </p:sp>
      <p:sp>
        <p:nvSpPr>
          <p:cNvPr id="6" name="スライド番号プレースホルダー 5">
            <a:extLst>
              <a:ext uri="{FF2B5EF4-FFF2-40B4-BE49-F238E27FC236}">
                <a16:creationId xmlns:a16="http://schemas.microsoft.com/office/drawing/2014/main" id="{0D0EBC66-6776-41FE-A8EA-B40EC6F56E71}"/>
              </a:ext>
            </a:extLst>
          </p:cNvPr>
          <p:cNvSpPr>
            <a:spLocks noGrp="1"/>
          </p:cNvSpPr>
          <p:nvPr>
            <p:ph type="sldNum" sz="quarter" idx="12"/>
          </p:nvPr>
        </p:nvSpPr>
        <p:spPr/>
        <p:txBody>
          <a:bodyPr/>
          <a:lstStyle/>
          <a:p>
            <a:fld id="{734CDAE9-32D5-42DD-8C03-1BC8C456A727}" type="slidenum">
              <a:rPr kumimoji="1" lang="ja-JP" altLang="en-US" smtClean="0"/>
              <a:t>20</a:t>
            </a:fld>
            <a:endParaRPr kumimoji="1" lang="ja-JP" altLang="en-US"/>
          </a:p>
        </p:txBody>
      </p:sp>
    </p:spTree>
    <p:extLst>
      <p:ext uri="{BB962C8B-B14F-4D97-AF65-F5344CB8AC3E}">
        <p14:creationId xmlns:p14="http://schemas.microsoft.com/office/powerpoint/2010/main" val="4239255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596224">
            <a:off x="6885300" y="4655823"/>
            <a:ext cx="1027675" cy="1863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タイトル 1"/>
          <p:cNvSpPr>
            <a:spLocks noGrp="1"/>
          </p:cNvSpPr>
          <p:nvPr>
            <p:ph type="title"/>
          </p:nvPr>
        </p:nvSpPr>
        <p:spPr>
          <a:xfrm>
            <a:off x="485546" y="170149"/>
            <a:ext cx="8229600" cy="1143000"/>
          </a:xfrm>
        </p:spPr>
        <p:txBody>
          <a:bodyPr>
            <a:normAutofit/>
          </a:bodyPr>
          <a:lstStyle/>
          <a:p>
            <a:r>
              <a:rPr lang="ja-JP" altLang="en-US" sz="4000" dirty="0"/>
              <a:t>発災</a:t>
            </a:r>
            <a:r>
              <a:rPr kumimoji="1" lang="ja-JP" altLang="en-US" sz="4000" dirty="0"/>
              <a:t>当日の備えは？</a:t>
            </a:r>
          </a:p>
        </p:txBody>
      </p:sp>
      <p:sp>
        <p:nvSpPr>
          <p:cNvPr id="4" name="テキスト ボックス 3"/>
          <p:cNvSpPr txBox="1"/>
          <p:nvPr/>
        </p:nvSpPr>
        <p:spPr>
          <a:xfrm>
            <a:off x="485546" y="2272081"/>
            <a:ext cx="8172909" cy="348813"/>
          </a:xfrm>
          <a:prstGeom prst="rect">
            <a:avLst/>
          </a:prstGeom>
          <a:noFill/>
        </p:spPr>
        <p:txBody>
          <a:bodyPr wrap="square" rtlCol="0" anchor="b">
            <a:spAutoFit/>
          </a:bodyPr>
          <a:lstStyle/>
          <a:p>
            <a:pPr algn="ctr">
              <a:lnSpc>
                <a:spcPts val="2000"/>
              </a:lnSpc>
            </a:pPr>
            <a:r>
              <a:rPr lang="ja-JP" altLang="en-US" sz="3600" dirty="0">
                <a:solidFill>
                  <a:schemeClr val="accent5"/>
                </a:solidFill>
                <a:latin typeface="+mn-ea"/>
              </a:rPr>
              <a:t>＜水１リットル＋調理不要な非常食３食＞</a:t>
            </a:r>
            <a:endParaRPr lang="en-US" altLang="ja-JP" sz="3600" dirty="0">
              <a:solidFill>
                <a:schemeClr val="accent5"/>
              </a:solidFill>
              <a:latin typeface="+mn-ea"/>
            </a:endParaRPr>
          </a:p>
        </p:txBody>
      </p:sp>
      <p:sp>
        <p:nvSpPr>
          <p:cNvPr id="6" name="テキスト ボックス 5"/>
          <p:cNvSpPr txBox="1"/>
          <p:nvPr/>
        </p:nvSpPr>
        <p:spPr>
          <a:xfrm>
            <a:off x="1367644" y="2868733"/>
            <a:ext cx="6408712" cy="1200329"/>
          </a:xfrm>
          <a:prstGeom prst="rect">
            <a:avLst/>
          </a:prstGeom>
          <a:noFill/>
        </p:spPr>
        <p:txBody>
          <a:bodyPr wrap="square" rtlCol="0">
            <a:spAutoFit/>
          </a:bodyPr>
          <a:lstStyle/>
          <a:p>
            <a:pPr algn="ctr">
              <a:lnSpc>
                <a:spcPct val="150000"/>
              </a:lnSpc>
            </a:pPr>
            <a:r>
              <a:rPr lang="ja-JP" altLang="en-US" sz="1600" dirty="0">
                <a:latin typeface="+mn-ea"/>
              </a:rPr>
              <a:t>発災当日は、精神的にも落ち着かないことが想定される。</a:t>
            </a:r>
            <a:endParaRPr lang="en-US" altLang="ja-JP" sz="1600" dirty="0">
              <a:latin typeface="+mn-ea"/>
            </a:endParaRPr>
          </a:p>
          <a:p>
            <a:pPr algn="ctr">
              <a:lnSpc>
                <a:spcPct val="150000"/>
              </a:lnSpc>
            </a:pPr>
            <a:r>
              <a:rPr lang="ja-JP" altLang="en-US" sz="1600" dirty="0">
                <a:latin typeface="+mn-ea"/>
              </a:rPr>
              <a:t>また電気・ガス・水道といったライフラインが停止する可能性が高く、</a:t>
            </a:r>
            <a:endParaRPr lang="en-US" altLang="ja-JP" sz="1600" dirty="0">
              <a:latin typeface="+mn-ea"/>
            </a:endParaRPr>
          </a:p>
          <a:p>
            <a:pPr algn="ctr">
              <a:lnSpc>
                <a:spcPct val="150000"/>
              </a:lnSpc>
            </a:pPr>
            <a:r>
              <a:rPr lang="ja-JP" altLang="en-US" sz="1600" dirty="0">
                <a:latin typeface="+mn-ea"/>
              </a:rPr>
              <a:t>しばらくは余震で火が使えないことも想定される。</a:t>
            </a:r>
            <a:endParaRPr lang="en-US" altLang="ja-JP" sz="1600" dirty="0">
              <a:latin typeface="+mn-ea"/>
            </a:endParaRPr>
          </a:p>
        </p:txBody>
      </p:sp>
      <p:sp>
        <p:nvSpPr>
          <p:cNvPr id="7" name="テキスト ボックス 6"/>
          <p:cNvSpPr txBox="1"/>
          <p:nvPr/>
        </p:nvSpPr>
        <p:spPr>
          <a:xfrm>
            <a:off x="215516" y="5342825"/>
            <a:ext cx="8712968" cy="855171"/>
          </a:xfrm>
          <a:prstGeom prst="rect">
            <a:avLst/>
          </a:prstGeom>
          <a:noFill/>
        </p:spPr>
        <p:txBody>
          <a:bodyPr wrap="square" rtlCol="0">
            <a:spAutoFit/>
          </a:bodyPr>
          <a:lstStyle/>
          <a:p>
            <a:pPr algn="ctr">
              <a:lnSpc>
                <a:spcPts val="2000"/>
              </a:lnSpc>
            </a:pPr>
            <a:r>
              <a:rPr lang="ja-JP" altLang="en-US" sz="2600" dirty="0">
                <a:solidFill>
                  <a:schemeClr val="accent1"/>
                </a:solidFill>
                <a:latin typeface="+mn-ea"/>
              </a:rPr>
              <a:t>１日分程度の非常食を</a:t>
            </a:r>
            <a:endParaRPr lang="en-US" altLang="ja-JP" sz="2600" dirty="0">
              <a:solidFill>
                <a:schemeClr val="accent1"/>
              </a:solidFill>
              <a:latin typeface="+mn-ea"/>
            </a:endParaRPr>
          </a:p>
          <a:p>
            <a:pPr algn="ctr">
              <a:lnSpc>
                <a:spcPct val="150000"/>
              </a:lnSpc>
            </a:pPr>
            <a:r>
              <a:rPr lang="ja-JP" altLang="en-US" sz="2600" dirty="0">
                <a:solidFill>
                  <a:schemeClr val="accent1"/>
                </a:solidFill>
                <a:latin typeface="+mn-ea"/>
              </a:rPr>
              <a:t>非常時用</a:t>
            </a:r>
            <a:r>
              <a:rPr lang="ja-JP" altLang="en-US" sz="1200" dirty="0">
                <a:solidFill>
                  <a:schemeClr val="accent1"/>
                </a:solidFill>
                <a:latin typeface="+mn-ea"/>
              </a:rPr>
              <a:t> </a:t>
            </a:r>
            <a:r>
              <a:rPr lang="ja-JP" altLang="en-US" sz="2600" dirty="0">
                <a:solidFill>
                  <a:schemeClr val="accent1"/>
                </a:solidFill>
                <a:latin typeface="+mn-ea"/>
              </a:rPr>
              <a:t>持出袋等に入れておこう。</a:t>
            </a:r>
            <a:endParaRPr lang="en-US" altLang="ja-JP" sz="2600" dirty="0">
              <a:solidFill>
                <a:schemeClr val="accent1"/>
              </a:solidFill>
              <a:latin typeface="+mn-ea"/>
            </a:endParaRPr>
          </a:p>
        </p:txBody>
      </p:sp>
      <p:sp>
        <p:nvSpPr>
          <p:cNvPr id="5" name="スライド番号プレースホルダー 4">
            <a:extLst>
              <a:ext uri="{FF2B5EF4-FFF2-40B4-BE49-F238E27FC236}">
                <a16:creationId xmlns:a16="http://schemas.microsoft.com/office/drawing/2014/main" id="{F63A219F-05CD-4E73-A175-17B755B53AD7}"/>
              </a:ext>
            </a:extLst>
          </p:cNvPr>
          <p:cNvSpPr>
            <a:spLocks noGrp="1"/>
          </p:cNvSpPr>
          <p:nvPr>
            <p:ph type="sldNum" sz="quarter" idx="12"/>
          </p:nvPr>
        </p:nvSpPr>
        <p:spPr/>
        <p:txBody>
          <a:bodyPr/>
          <a:lstStyle/>
          <a:p>
            <a:fld id="{734CDAE9-32D5-42DD-8C03-1BC8C456A727}" type="slidenum">
              <a:rPr kumimoji="1" lang="ja-JP" altLang="en-US" smtClean="0"/>
              <a:t>21</a:t>
            </a:fld>
            <a:endParaRPr kumimoji="1" lang="ja-JP" altLang="en-US"/>
          </a:p>
        </p:txBody>
      </p:sp>
    </p:spTree>
    <p:extLst>
      <p:ext uri="{BB962C8B-B14F-4D97-AF65-F5344CB8AC3E}">
        <p14:creationId xmlns:p14="http://schemas.microsoft.com/office/powerpoint/2010/main" val="2607060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6062" y="157219"/>
            <a:ext cx="8229600" cy="1143000"/>
          </a:xfrm>
        </p:spPr>
        <p:txBody>
          <a:bodyPr>
            <a:normAutofit/>
          </a:bodyPr>
          <a:lstStyle/>
          <a:p>
            <a:r>
              <a:rPr kumimoji="1" lang="ja-JP" altLang="en-US" sz="4000" dirty="0"/>
              <a:t>いろいろな非常食で、楽しく備蓄！</a:t>
            </a:r>
          </a:p>
        </p:txBody>
      </p:sp>
      <p:sp>
        <p:nvSpPr>
          <p:cNvPr id="4" name="テキスト ボックス 3"/>
          <p:cNvSpPr txBox="1"/>
          <p:nvPr/>
        </p:nvSpPr>
        <p:spPr>
          <a:xfrm>
            <a:off x="455216" y="1104734"/>
            <a:ext cx="8411292" cy="575799"/>
          </a:xfrm>
          <a:prstGeom prst="rect">
            <a:avLst/>
          </a:prstGeom>
          <a:noFill/>
        </p:spPr>
        <p:txBody>
          <a:bodyPr wrap="square" rtlCol="0">
            <a:spAutoFit/>
          </a:bodyPr>
          <a:lstStyle/>
          <a:p>
            <a:pPr algn="ctr">
              <a:lnSpc>
                <a:spcPts val="2000"/>
              </a:lnSpc>
            </a:pPr>
            <a:r>
              <a:rPr lang="ja-JP" altLang="en-US" sz="1600" dirty="0">
                <a:latin typeface="+mn-ea"/>
              </a:rPr>
              <a:t>自分や家族の好みに合った非常食を備蓄しておくことで、</a:t>
            </a:r>
            <a:endParaRPr lang="en-US" altLang="ja-JP" sz="1600" dirty="0">
              <a:latin typeface="+mn-ea"/>
            </a:endParaRPr>
          </a:p>
          <a:p>
            <a:pPr algn="ctr">
              <a:lnSpc>
                <a:spcPts val="2000"/>
              </a:lnSpc>
            </a:pPr>
            <a:r>
              <a:rPr lang="ja-JP" altLang="en-US" sz="1600" dirty="0">
                <a:latin typeface="+mn-ea"/>
              </a:rPr>
              <a:t>災害時でもおいしい食品を食べることができる。</a:t>
            </a:r>
            <a:endParaRPr lang="en-US" altLang="ja-JP" sz="1600" dirty="0">
              <a:latin typeface="+mn-ea"/>
            </a:endParaRPr>
          </a:p>
        </p:txBody>
      </p:sp>
      <p:pic>
        <p:nvPicPr>
          <p:cNvPr id="18" name="図 17" descr="スクリーンショット が含まれている画像&#10;&#10;自動的に生成された説明">
            <a:extLst>
              <a:ext uri="{FF2B5EF4-FFF2-40B4-BE49-F238E27FC236}">
                <a16:creationId xmlns:a16="http://schemas.microsoft.com/office/drawing/2014/main" id="{519634C1-8F30-4A8C-A0A7-EE53014A46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2163" y="1680533"/>
            <a:ext cx="7717397" cy="4844811"/>
          </a:xfrm>
          <a:prstGeom prst="rect">
            <a:avLst/>
          </a:prstGeom>
        </p:spPr>
      </p:pic>
      <p:sp>
        <p:nvSpPr>
          <p:cNvPr id="5" name="スライド番号プレースホルダー 4">
            <a:extLst>
              <a:ext uri="{FF2B5EF4-FFF2-40B4-BE49-F238E27FC236}">
                <a16:creationId xmlns:a16="http://schemas.microsoft.com/office/drawing/2014/main" id="{8454A345-6964-4C8E-9E06-542F26397059}"/>
              </a:ext>
            </a:extLst>
          </p:cNvPr>
          <p:cNvSpPr>
            <a:spLocks noGrp="1"/>
          </p:cNvSpPr>
          <p:nvPr>
            <p:ph type="sldNum" sz="quarter" idx="12"/>
          </p:nvPr>
        </p:nvSpPr>
        <p:spPr/>
        <p:txBody>
          <a:bodyPr/>
          <a:lstStyle/>
          <a:p>
            <a:fld id="{734CDAE9-32D5-42DD-8C03-1BC8C456A727}" type="slidenum">
              <a:rPr kumimoji="1" lang="ja-JP" altLang="en-US" smtClean="0"/>
              <a:t>22</a:t>
            </a:fld>
            <a:endParaRPr kumimoji="1" lang="ja-JP" altLang="en-US"/>
          </a:p>
        </p:txBody>
      </p:sp>
    </p:spTree>
    <p:extLst>
      <p:ext uri="{BB962C8B-B14F-4D97-AF65-F5344CB8AC3E}">
        <p14:creationId xmlns:p14="http://schemas.microsoft.com/office/powerpoint/2010/main" val="1781486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15520" y="2770543"/>
            <a:ext cx="2232248" cy="1146703"/>
          </a:xfrm>
          <a:prstGeom prst="rect">
            <a:avLst/>
          </a:prstGeom>
        </p:spPr>
      </p:pic>
      <p:pic>
        <p:nvPicPr>
          <p:cNvPr id="14" name="図 13"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427984" y="1664817"/>
            <a:ext cx="2307443" cy="1136802"/>
          </a:xfrm>
          <a:prstGeom prst="rect">
            <a:avLst/>
          </a:prstGeom>
          <a:effectLst>
            <a:glow>
              <a:schemeClr val="bg1"/>
            </a:glow>
            <a:softEdge rad="0"/>
          </a:effectLst>
        </p:spPr>
      </p:pic>
      <p:sp>
        <p:nvSpPr>
          <p:cNvPr id="2" name="タイトル 1"/>
          <p:cNvSpPr>
            <a:spLocks noGrp="1"/>
          </p:cNvSpPr>
          <p:nvPr>
            <p:ph type="title"/>
          </p:nvPr>
        </p:nvSpPr>
        <p:spPr>
          <a:xfrm>
            <a:off x="523675" y="265088"/>
            <a:ext cx="8229600" cy="1143000"/>
          </a:xfrm>
        </p:spPr>
        <p:txBody>
          <a:bodyPr>
            <a:normAutofit/>
          </a:bodyPr>
          <a:lstStyle/>
          <a:p>
            <a:r>
              <a:rPr kumimoji="1" lang="ja-JP" altLang="en-US" sz="4000" dirty="0"/>
              <a:t>備蓄食品の収納テクニック</a:t>
            </a:r>
          </a:p>
        </p:txBody>
      </p:sp>
      <p:pic>
        <p:nvPicPr>
          <p:cNvPr id="9" name="図 8"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39552" y="1484784"/>
            <a:ext cx="3581400" cy="3708400"/>
          </a:xfrm>
          <a:prstGeom prst="rect">
            <a:avLst/>
          </a:prstGeom>
        </p:spPr>
      </p:pic>
      <p:sp>
        <p:nvSpPr>
          <p:cNvPr id="3" name="正方形/長方形 2"/>
          <p:cNvSpPr/>
          <p:nvPr/>
        </p:nvSpPr>
        <p:spPr>
          <a:xfrm>
            <a:off x="611560" y="1700808"/>
            <a:ext cx="3485952" cy="1082464"/>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611560" y="2924944"/>
            <a:ext cx="3485952" cy="2160240"/>
          </a:xfrm>
          <a:prstGeom prst="rect">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矢印コネクタ 4"/>
          <p:cNvCxnSpPr>
            <a:cxnSpLocks/>
            <a:stCxn id="3" idx="3"/>
            <a:endCxn id="14" idx="1"/>
          </p:cNvCxnSpPr>
          <p:nvPr/>
        </p:nvCxnSpPr>
        <p:spPr>
          <a:xfrm flipV="1">
            <a:off x="4097512" y="2233218"/>
            <a:ext cx="330472" cy="8822"/>
          </a:xfrm>
          <a:prstGeom prst="straightConnector1">
            <a:avLst/>
          </a:prstGeom>
          <a:ln w="57150">
            <a:solidFill>
              <a:schemeClr val="accent5"/>
            </a:solid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a:off x="4120952" y="3429000"/>
            <a:ext cx="1171128" cy="0"/>
          </a:xfrm>
          <a:prstGeom prst="straightConnector1">
            <a:avLst/>
          </a:prstGeom>
          <a:ln w="57150">
            <a:solidFill>
              <a:schemeClr val="accent4"/>
            </a:solid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22" name="グループ化 21"/>
          <p:cNvGrpSpPr/>
          <p:nvPr/>
        </p:nvGrpSpPr>
        <p:grpSpPr>
          <a:xfrm>
            <a:off x="697477" y="5106682"/>
            <a:ext cx="7749047" cy="1518275"/>
            <a:chOff x="534964" y="5106682"/>
            <a:chExt cx="7749047" cy="1518275"/>
          </a:xfrm>
        </p:grpSpPr>
        <p:sp>
          <p:nvSpPr>
            <p:cNvPr id="6" name="テキスト ボックス 5"/>
            <p:cNvSpPr txBox="1"/>
            <p:nvPr/>
          </p:nvSpPr>
          <p:spPr>
            <a:xfrm>
              <a:off x="534964" y="5661248"/>
              <a:ext cx="4608512" cy="861774"/>
            </a:xfrm>
            <a:prstGeom prst="rect">
              <a:avLst/>
            </a:prstGeom>
            <a:noFill/>
          </p:spPr>
          <p:txBody>
            <a:bodyPr wrap="square" rtlCol="0">
              <a:spAutoFit/>
            </a:bodyPr>
            <a:lstStyle/>
            <a:p>
              <a:pPr algn="r">
                <a:lnSpc>
                  <a:spcPts val="2000"/>
                </a:lnSpc>
              </a:pPr>
              <a:r>
                <a:rPr lang="ja-JP" altLang="en-US" sz="1600" dirty="0">
                  <a:latin typeface="+mn-ea"/>
                </a:rPr>
                <a:t>災害時はまず冷蔵庫にある食品を食べよう。</a:t>
              </a:r>
              <a:endParaRPr lang="en-US" altLang="ja-JP" sz="1600" dirty="0">
                <a:latin typeface="+mn-ea"/>
              </a:endParaRPr>
            </a:p>
            <a:p>
              <a:pPr algn="r">
                <a:lnSpc>
                  <a:spcPts val="2000"/>
                </a:lnSpc>
              </a:pPr>
              <a:r>
                <a:rPr lang="ja-JP" altLang="en-US" sz="1600" dirty="0">
                  <a:latin typeface="+mn-ea"/>
                </a:rPr>
                <a:t>次にストック食品を食べていくが、</a:t>
              </a:r>
              <a:endParaRPr lang="en-US" altLang="ja-JP" sz="1600" dirty="0">
                <a:latin typeface="+mn-ea"/>
              </a:endParaRPr>
            </a:p>
            <a:p>
              <a:pPr algn="r">
                <a:lnSpc>
                  <a:spcPts val="2000"/>
                </a:lnSpc>
              </a:pPr>
              <a:r>
                <a:rPr lang="ja-JP" altLang="en-US" sz="1600" dirty="0">
                  <a:latin typeface="+mn-ea"/>
                </a:rPr>
                <a:t>１日分のストック食品を７日分用意する方法もある。</a:t>
              </a:r>
              <a:endParaRPr lang="en-US" altLang="ja-JP" sz="1600" dirty="0">
                <a:latin typeface="+mn-ea"/>
              </a:endParaRPr>
            </a:p>
          </p:txBody>
        </p:sp>
        <p:pic>
          <p:nvPicPr>
            <p:cNvPr id="19" name="図 18"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123880" y="5106682"/>
              <a:ext cx="3160131" cy="1518275"/>
            </a:xfrm>
            <a:prstGeom prst="rect">
              <a:avLst/>
            </a:prstGeom>
          </p:spPr>
        </p:pic>
      </p:grpSp>
      <p:sp>
        <p:nvSpPr>
          <p:cNvPr id="20" name="テキスト ボックス 19"/>
          <p:cNvSpPr txBox="1"/>
          <p:nvPr/>
        </p:nvSpPr>
        <p:spPr>
          <a:xfrm>
            <a:off x="6588224" y="1847146"/>
            <a:ext cx="2105100" cy="861774"/>
          </a:xfrm>
          <a:prstGeom prst="rect">
            <a:avLst/>
          </a:prstGeom>
          <a:noFill/>
        </p:spPr>
        <p:txBody>
          <a:bodyPr wrap="square" rtlCol="0">
            <a:spAutoFit/>
          </a:bodyPr>
          <a:lstStyle/>
          <a:p>
            <a:pPr>
              <a:lnSpc>
                <a:spcPts val="2000"/>
              </a:lnSpc>
            </a:pPr>
            <a:r>
              <a:rPr lang="ja-JP" altLang="en-US" sz="1600" dirty="0">
                <a:solidFill>
                  <a:schemeClr val="accent5"/>
                </a:solidFill>
                <a:latin typeface="+mn-ea"/>
              </a:rPr>
              <a:t>消費期限のない</a:t>
            </a:r>
            <a:endParaRPr lang="en-US" altLang="ja-JP" sz="1600" dirty="0">
              <a:solidFill>
                <a:schemeClr val="accent5"/>
              </a:solidFill>
              <a:latin typeface="+mn-ea"/>
            </a:endParaRPr>
          </a:p>
          <a:p>
            <a:pPr>
              <a:lnSpc>
                <a:spcPts val="2000"/>
              </a:lnSpc>
            </a:pPr>
            <a:r>
              <a:rPr lang="ja-JP" altLang="en-US" sz="1600" dirty="0">
                <a:solidFill>
                  <a:schemeClr val="accent5"/>
                </a:solidFill>
                <a:latin typeface="+mn-ea"/>
              </a:rPr>
              <a:t>備品類や軽いものを</a:t>
            </a:r>
            <a:endParaRPr lang="en-US" altLang="ja-JP" sz="1600" dirty="0">
              <a:solidFill>
                <a:schemeClr val="accent5"/>
              </a:solidFill>
              <a:latin typeface="+mn-ea"/>
            </a:endParaRPr>
          </a:p>
          <a:p>
            <a:pPr>
              <a:lnSpc>
                <a:spcPts val="2000"/>
              </a:lnSpc>
            </a:pPr>
            <a:r>
              <a:rPr lang="ja-JP" altLang="en-US" sz="1600" dirty="0">
                <a:solidFill>
                  <a:schemeClr val="accent5"/>
                </a:solidFill>
                <a:latin typeface="+mn-ea"/>
              </a:rPr>
              <a:t>収納する棚。</a:t>
            </a:r>
            <a:endParaRPr lang="en-US" altLang="ja-JP" sz="1600" dirty="0">
              <a:solidFill>
                <a:schemeClr val="accent5"/>
              </a:solidFill>
              <a:latin typeface="+mn-ea"/>
            </a:endParaRPr>
          </a:p>
        </p:txBody>
      </p:sp>
      <p:sp>
        <p:nvSpPr>
          <p:cNvPr id="21" name="テキスト ボックス 20"/>
          <p:cNvSpPr txBox="1"/>
          <p:nvPr/>
        </p:nvSpPr>
        <p:spPr>
          <a:xfrm>
            <a:off x="5203204" y="3905250"/>
            <a:ext cx="2105100" cy="861774"/>
          </a:xfrm>
          <a:prstGeom prst="rect">
            <a:avLst/>
          </a:prstGeom>
          <a:noFill/>
        </p:spPr>
        <p:txBody>
          <a:bodyPr wrap="square" rtlCol="0">
            <a:spAutoFit/>
          </a:bodyPr>
          <a:lstStyle/>
          <a:p>
            <a:pPr>
              <a:lnSpc>
                <a:spcPts val="2000"/>
              </a:lnSpc>
            </a:pPr>
            <a:r>
              <a:rPr lang="ja-JP" altLang="en-US" sz="1600" dirty="0">
                <a:solidFill>
                  <a:schemeClr val="accent4"/>
                </a:solidFill>
                <a:latin typeface="+mn-ea"/>
              </a:rPr>
              <a:t>賞味期限が数か月から数年の缶詰や水、</a:t>
            </a:r>
            <a:endParaRPr lang="en-US" altLang="ja-JP" sz="1600" dirty="0">
              <a:solidFill>
                <a:schemeClr val="accent4"/>
              </a:solidFill>
              <a:latin typeface="+mn-ea"/>
            </a:endParaRPr>
          </a:p>
          <a:p>
            <a:pPr>
              <a:lnSpc>
                <a:spcPts val="2000"/>
              </a:lnSpc>
            </a:pPr>
            <a:r>
              <a:rPr lang="ja-JP" altLang="en-US" sz="1600" dirty="0">
                <a:solidFill>
                  <a:schemeClr val="accent4"/>
                </a:solidFill>
                <a:latin typeface="+mn-ea"/>
              </a:rPr>
              <a:t>非常食向けの棚。</a:t>
            </a:r>
            <a:endParaRPr lang="en-US" altLang="ja-JP" sz="1600" dirty="0">
              <a:solidFill>
                <a:schemeClr val="accent4"/>
              </a:solidFill>
              <a:latin typeface="+mn-ea"/>
            </a:endParaRPr>
          </a:p>
        </p:txBody>
      </p:sp>
      <p:sp>
        <p:nvSpPr>
          <p:cNvPr id="7" name="スライド番号プレースホルダー 6">
            <a:extLst>
              <a:ext uri="{FF2B5EF4-FFF2-40B4-BE49-F238E27FC236}">
                <a16:creationId xmlns:a16="http://schemas.microsoft.com/office/drawing/2014/main" id="{36BD2D84-2B1B-4525-9469-B0B2F2067BAA}"/>
              </a:ext>
            </a:extLst>
          </p:cNvPr>
          <p:cNvSpPr>
            <a:spLocks noGrp="1"/>
          </p:cNvSpPr>
          <p:nvPr>
            <p:ph type="sldNum" sz="quarter" idx="12"/>
          </p:nvPr>
        </p:nvSpPr>
        <p:spPr/>
        <p:txBody>
          <a:bodyPr/>
          <a:lstStyle/>
          <a:p>
            <a:fld id="{734CDAE9-32D5-42DD-8C03-1BC8C456A727}" type="slidenum">
              <a:rPr kumimoji="1" lang="ja-JP" altLang="en-US" smtClean="0"/>
              <a:t>23</a:t>
            </a:fld>
            <a:endParaRPr kumimoji="1" lang="ja-JP" altLang="en-US"/>
          </a:p>
        </p:txBody>
      </p:sp>
    </p:spTree>
    <p:extLst>
      <p:ext uri="{BB962C8B-B14F-4D97-AF65-F5344CB8AC3E}">
        <p14:creationId xmlns:p14="http://schemas.microsoft.com/office/powerpoint/2010/main" val="1489305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8900"/>
            <a:ext cx="8229600" cy="1143000"/>
          </a:xfrm>
        </p:spPr>
        <p:txBody>
          <a:bodyPr>
            <a:normAutofit/>
          </a:bodyPr>
          <a:lstStyle/>
          <a:p>
            <a:r>
              <a:rPr kumimoji="1" lang="ja-JP" altLang="en-US" sz="4000" dirty="0"/>
              <a:t>備蓄食品の収納テクニック</a:t>
            </a:r>
          </a:p>
        </p:txBody>
      </p:sp>
      <p:pic>
        <p:nvPicPr>
          <p:cNvPr id="16" name="図 15"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7973" y="3990771"/>
            <a:ext cx="2917863" cy="2479558"/>
          </a:xfrm>
          <a:prstGeom prst="rect">
            <a:avLst/>
          </a:prstGeom>
        </p:spPr>
      </p:pic>
      <p:pic>
        <p:nvPicPr>
          <p:cNvPr id="23" name="図 22"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792303" y="4448434"/>
            <a:ext cx="1703409" cy="2021895"/>
          </a:xfrm>
          <a:prstGeom prst="rect">
            <a:avLst/>
          </a:prstGeom>
        </p:spPr>
      </p:pic>
      <p:pic>
        <p:nvPicPr>
          <p:cNvPr id="26" name="図 25" descr="スクリーンショット が含まれている画像&#10;&#10;自動的に生成された説明">
            <a:extLst>
              <a:ext uri="{FF2B5EF4-FFF2-40B4-BE49-F238E27FC236}">
                <a16:creationId xmlns:a16="http://schemas.microsoft.com/office/drawing/2014/main" id="{E0E97C2F-2F68-4E0A-B932-2A4442E908F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24351" y="4646489"/>
            <a:ext cx="2604133" cy="1625784"/>
          </a:xfrm>
          <a:prstGeom prst="rect">
            <a:avLst/>
          </a:prstGeom>
        </p:spPr>
      </p:pic>
      <p:grpSp>
        <p:nvGrpSpPr>
          <p:cNvPr id="18" name="グループ化 17"/>
          <p:cNvGrpSpPr/>
          <p:nvPr/>
        </p:nvGrpSpPr>
        <p:grpSpPr>
          <a:xfrm>
            <a:off x="107504" y="1556792"/>
            <a:ext cx="9001000" cy="2748981"/>
            <a:chOff x="190469" y="1715101"/>
            <a:chExt cx="9001000" cy="2748981"/>
          </a:xfrm>
        </p:grpSpPr>
        <p:grpSp>
          <p:nvGrpSpPr>
            <p:cNvPr id="13" name="グループ化 12"/>
            <p:cNvGrpSpPr/>
            <p:nvPr/>
          </p:nvGrpSpPr>
          <p:grpSpPr>
            <a:xfrm>
              <a:off x="190469" y="1715101"/>
              <a:ext cx="3096344" cy="1909779"/>
              <a:chOff x="190469" y="1715101"/>
              <a:chExt cx="3096344" cy="1909779"/>
            </a:xfrm>
          </p:grpSpPr>
          <p:sp>
            <p:nvSpPr>
              <p:cNvPr id="17" name="テキスト ボックス 16"/>
              <p:cNvSpPr txBox="1"/>
              <p:nvPr/>
            </p:nvSpPr>
            <p:spPr>
              <a:xfrm>
                <a:off x="190469" y="1715101"/>
                <a:ext cx="3096344" cy="605294"/>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水は分散して収納するのがコツ！</a:t>
                </a:r>
                <a:endParaRPr lang="en-US" altLang="ja-JP" sz="2000" dirty="0">
                  <a:solidFill>
                    <a:schemeClr val="accent1"/>
                  </a:solidFill>
                  <a:latin typeface="+mn-ea"/>
                </a:endParaRPr>
              </a:p>
            </p:txBody>
          </p:sp>
          <p:sp>
            <p:nvSpPr>
              <p:cNvPr id="4" name="テキスト ボックス 3"/>
              <p:cNvSpPr txBox="1"/>
              <p:nvPr/>
            </p:nvSpPr>
            <p:spPr>
              <a:xfrm>
                <a:off x="190469" y="2424551"/>
                <a:ext cx="2952328" cy="1200329"/>
              </a:xfrm>
              <a:prstGeom prst="rect">
                <a:avLst/>
              </a:prstGeom>
              <a:noFill/>
            </p:spPr>
            <p:txBody>
              <a:bodyPr wrap="square" rtlCol="0">
                <a:spAutoFit/>
              </a:bodyPr>
              <a:lstStyle/>
              <a:p>
                <a:r>
                  <a:rPr lang="ja-JP" altLang="en-US" dirty="0"/>
                  <a:t>１か所に入らない分は、家の中にあるいろいろな隙間スペースを見つけて、分散収納しよう。</a:t>
                </a:r>
                <a:endParaRPr kumimoji="1" lang="ja-JP" altLang="en-US" dirty="0"/>
              </a:p>
            </p:txBody>
          </p:sp>
        </p:grpSp>
        <p:grpSp>
          <p:nvGrpSpPr>
            <p:cNvPr id="7" name="グループ化 6"/>
            <p:cNvGrpSpPr/>
            <p:nvPr/>
          </p:nvGrpSpPr>
          <p:grpSpPr>
            <a:xfrm>
              <a:off x="3178801" y="1715101"/>
              <a:ext cx="3096344" cy="2748981"/>
              <a:chOff x="3268811" y="1715101"/>
              <a:chExt cx="3096344" cy="2748981"/>
            </a:xfrm>
          </p:grpSpPr>
          <p:sp>
            <p:nvSpPr>
              <p:cNvPr id="24" name="テキスト ボックス 23"/>
              <p:cNvSpPr txBox="1"/>
              <p:nvPr/>
            </p:nvSpPr>
            <p:spPr>
              <a:xfrm>
                <a:off x="3268811" y="1715101"/>
                <a:ext cx="3096344" cy="605294"/>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5"/>
                    </a:solidFill>
                    <a:latin typeface="+mn-ea"/>
                  </a:rPr>
                  <a:t>熱源確保！カセットコンロの収納テクニック！</a:t>
                </a:r>
                <a:endParaRPr lang="en-US" altLang="ja-JP" sz="2000" dirty="0">
                  <a:solidFill>
                    <a:schemeClr val="accent5"/>
                  </a:solidFill>
                  <a:latin typeface="+mn-ea"/>
                </a:endParaRPr>
              </a:p>
            </p:txBody>
          </p:sp>
          <p:sp>
            <p:nvSpPr>
              <p:cNvPr id="25" name="テキスト ボックス 24"/>
              <p:cNvSpPr txBox="1"/>
              <p:nvPr/>
            </p:nvSpPr>
            <p:spPr>
              <a:xfrm>
                <a:off x="3340819" y="2432757"/>
                <a:ext cx="2952328" cy="2031325"/>
              </a:xfrm>
              <a:prstGeom prst="rect">
                <a:avLst/>
              </a:prstGeom>
              <a:noFill/>
            </p:spPr>
            <p:txBody>
              <a:bodyPr wrap="square" rtlCol="0">
                <a:spAutoFit/>
              </a:bodyPr>
              <a:lstStyle/>
              <a:p>
                <a:r>
                  <a:rPr lang="ja-JP" altLang="en-US" dirty="0"/>
                  <a:t>立てて収納すると省スペース化が図れる。</a:t>
                </a:r>
                <a:endParaRPr lang="en-US" altLang="ja-JP" dirty="0"/>
              </a:p>
              <a:p>
                <a:r>
                  <a:rPr lang="ja-JP" altLang="en-US" dirty="0"/>
                  <a:t>保管場所は、災害時に上から落ちてきてけがをしないよう低い位置の棚に収納。</a:t>
                </a:r>
                <a:endParaRPr lang="en-US" altLang="ja-JP" dirty="0"/>
              </a:p>
              <a:p>
                <a:r>
                  <a:rPr lang="ja-JP" altLang="en-US" dirty="0"/>
                  <a:t>コンロとガスは同じ場所に収納することがおすすめ。</a:t>
                </a:r>
                <a:endParaRPr lang="en-US" altLang="ja-JP" dirty="0"/>
              </a:p>
            </p:txBody>
          </p:sp>
        </p:grpSp>
        <p:grpSp>
          <p:nvGrpSpPr>
            <p:cNvPr id="8" name="グループ化 7"/>
            <p:cNvGrpSpPr/>
            <p:nvPr/>
          </p:nvGrpSpPr>
          <p:grpSpPr>
            <a:xfrm>
              <a:off x="6239141" y="1715101"/>
              <a:ext cx="2952328" cy="2231101"/>
              <a:chOff x="6239141" y="1715101"/>
              <a:chExt cx="2952328" cy="2231101"/>
            </a:xfrm>
          </p:grpSpPr>
          <p:sp>
            <p:nvSpPr>
              <p:cNvPr id="27" name="テキスト ボックス 26"/>
              <p:cNvSpPr txBox="1"/>
              <p:nvPr/>
            </p:nvSpPr>
            <p:spPr>
              <a:xfrm>
                <a:off x="6419161" y="1715101"/>
                <a:ext cx="2592288" cy="605294"/>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6"/>
                    </a:solidFill>
                    <a:latin typeface="+mn-ea"/>
                  </a:rPr>
                  <a:t>「見える化収納」のススメ！</a:t>
                </a:r>
                <a:endParaRPr lang="en-US" altLang="ja-JP" sz="2000" dirty="0">
                  <a:solidFill>
                    <a:schemeClr val="accent6"/>
                  </a:solidFill>
                  <a:latin typeface="+mn-ea"/>
                </a:endParaRPr>
              </a:p>
            </p:txBody>
          </p:sp>
          <p:sp>
            <p:nvSpPr>
              <p:cNvPr id="28" name="テキスト ボックス 27"/>
              <p:cNvSpPr txBox="1"/>
              <p:nvPr/>
            </p:nvSpPr>
            <p:spPr>
              <a:xfrm>
                <a:off x="6239141" y="2468874"/>
                <a:ext cx="2952328" cy="1477328"/>
              </a:xfrm>
              <a:prstGeom prst="rect">
                <a:avLst/>
              </a:prstGeom>
              <a:noFill/>
            </p:spPr>
            <p:txBody>
              <a:bodyPr wrap="square" rtlCol="0">
                <a:spAutoFit/>
              </a:bodyPr>
              <a:lstStyle/>
              <a:p>
                <a:r>
                  <a:rPr lang="ja-JP" altLang="en-US" dirty="0"/>
                  <a:t>取り出しやすいケースや箱に入れて何があるか、見てすぐわかるようにするのがコツ。賞味期限のチェックもしやすくなる。</a:t>
                </a:r>
              </a:p>
            </p:txBody>
          </p:sp>
        </p:grpSp>
      </p:grpSp>
      <p:sp>
        <p:nvSpPr>
          <p:cNvPr id="5" name="スライド番号プレースホルダー 4">
            <a:extLst>
              <a:ext uri="{FF2B5EF4-FFF2-40B4-BE49-F238E27FC236}">
                <a16:creationId xmlns:a16="http://schemas.microsoft.com/office/drawing/2014/main" id="{3ACD7A01-3BA3-4596-8234-ED34B6241437}"/>
              </a:ext>
            </a:extLst>
          </p:cNvPr>
          <p:cNvSpPr>
            <a:spLocks noGrp="1"/>
          </p:cNvSpPr>
          <p:nvPr>
            <p:ph type="sldNum" sz="quarter" idx="12"/>
          </p:nvPr>
        </p:nvSpPr>
        <p:spPr/>
        <p:txBody>
          <a:bodyPr/>
          <a:lstStyle/>
          <a:p>
            <a:fld id="{734CDAE9-32D5-42DD-8C03-1BC8C456A727}" type="slidenum">
              <a:rPr kumimoji="1" lang="ja-JP" altLang="en-US" smtClean="0"/>
              <a:t>24</a:t>
            </a:fld>
            <a:endParaRPr kumimoji="1" lang="ja-JP" altLang="en-US"/>
          </a:p>
        </p:txBody>
      </p:sp>
    </p:spTree>
    <p:extLst>
      <p:ext uri="{BB962C8B-B14F-4D97-AF65-F5344CB8AC3E}">
        <p14:creationId xmlns:p14="http://schemas.microsoft.com/office/powerpoint/2010/main" val="161141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66354" y="238490"/>
            <a:ext cx="8229600" cy="1143000"/>
          </a:xfrm>
        </p:spPr>
        <p:txBody>
          <a:bodyPr>
            <a:normAutofit/>
          </a:bodyPr>
          <a:lstStyle/>
          <a:p>
            <a:r>
              <a:rPr kumimoji="1" lang="ja-JP" altLang="en-US" sz="4000" dirty="0"/>
              <a:t>あると便利な備品類</a:t>
            </a:r>
          </a:p>
        </p:txBody>
      </p:sp>
      <p:pic>
        <p:nvPicPr>
          <p:cNvPr id="5" name="図 4" descr="スクリーンショット が含まれている画像&#10;&#10;自動的に生成された説明">
            <a:extLst>
              <a:ext uri="{FF2B5EF4-FFF2-40B4-BE49-F238E27FC236}">
                <a16:creationId xmlns:a16="http://schemas.microsoft.com/office/drawing/2014/main" id="{DF0E261D-8475-4AF1-8F2F-C2FD006109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2559" y="1786508"/>
            <a:ext cx="8798883" cy="4450804"/>
          </a:xfrm>
          <a:prstGeom prst="rect">
            <a:avLst/>
          </a:prstGeom>
        </p:spPr>
      </p:pic>
      <p:sp>
        <p:nvSpPr>
          <p:cNvPr id="6" name="テキスト ボックス 5"/>
          <p:cNvSpPr txBox="1"/>
          <p:nvPr/>
        </p:nvSpPr>
        <p:spPr>
          <a:xfrm>
            <a:off x="366354" y="1264681"/>
            <a:ext cx="8411292" cy="319318"/>
          </a:xfrm>
          <a:prstGeom prst="rect">
            <a:avLst/>
          </a:prstGeom>
          <a:noFill/>
        </p:spPr>
        <p:txBody>
          <a:bodyPr wrap="square" rtlCol="0">
            <a:spAutoFit/>
          </a:bodyPr>
          <a:lstStyle/>
          <a:p>
            <a:pPr algn="ctr">
              <a:lnSpc>
                <a:spcPts val="2000"/>
              </a:lnSpc>
            </a:pPr>
            <a:r>
              <a:rPr lang="ja-JP" altLang="en-US" sz="1600" dirty="0">
                <a:latin typeface="+mn-ea"/>
              </a:rPr>
              <a:t>身近な家庭用品が災害時に大活躍！</a:t>
            </a:r>
            <a:endParaRPr lang="en-US" altLang="ja-JP" sz="1600" dirty="0">
              <a:latin typeface="+mn-ea"/>
            </a:endParaRPr>
          </a:p>
        </p:txBody>
      </p:sp>
      <p:sp>
        <p:nvSpPr>
          <p:cNvPr id="4" name="スライド番号プレースホルダー 3">
            <a:extLst>
              <a:ext uri="{FF2B5EF4-FFF2-40B4-BE49-F238E27FC236}">
                <a16:creationId xmlns:a16="http://schemas.microsoft.com/office/drawing/2014/main" id="{2A3AFB9C-BB8A-4D4F-BBA6-03177EE4F2D5}"/>
              </a:ext>
            </a:extLst>
          </p:cNvPr>
          <p:cNvSpPr>
            <a:spLocks noGrp="1"/>
          </p:cNvSpPr>
          <p:nvPr>
            <p:ph type="sldNum" sz="quarter" idx="12"/>
          </p:nvPr>
        </p:nvSpPr>
        <p:spPr/>
        <p:txBody>
          <a:bodyPr/>
          <a:lstStyle/>
          <a:p>
            <a:fld id="{734CDAE9-32D5-42DD-8C03-1BC8C456A727}" type="slidenum">
              <a:rPr kumimoji="1" lang="ja-JP" altLang="en-US" smtClean="0"/>
              <a:t>25</a:t>
            </a:fld>
            <a:endParaRPr kumimoji="1" lang="ja-JP" altLang="en-US"/>
          </a:p>
        </p:txBody>
      </p:sp>
    </p:spTree>
    <p:extLst>
      <p:ext uri="{BB962C8B-B14F-4D97-AF65-F5344CB8AC3E}">
        <p14:creationId xmlns:p14="http://schemas.microsoft.com/office/powerpoint/2010/main" val="579309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8046" y="208324"/>
            <a:ext cx="8229600" cy="1143000"/>
          </a:xfrm>
        </p:spPr>
        <p:txBody>
          <a:bodyPr>
            <a:normAutofit/>
          </a:bodyPr>
          <a:lstStyle/>
          <a:p>
            <a:r>
              <a:rPr kumimoji="1" lang="ja-JP" altLang="en-US" sz="4000" dirty="0"/>
              <a:t>昔ながらの保存食を見直そう！</a:t>
            </a:r>
          </a:p>
        </p:txBody>
      </p:sp>
      <p:sp>
        <p:nvSpPr>
          <p:cNvPr id="4" name="テキスト ボックス 3"/>
          <p:cNvSpPr txBox="1"/>
          <p:nvPr/>
        </p:nvSpPr>
        <p:spPr>
          <a:xfrm>
            <a:off x="389776" y="1208185"/>
            <a:ext cx="8411292" cy="861774"/>
          </a:xfrm>
          <a:prstGeom prst="rect">
            <a:avLst/>
          </a:prstGeom>
          <a:noFill/>
        </p:spPr>
        <p:txBody>
          <a:bodyPr wrap="square" rtlCol="0">
            <a:spAutoFit/>
          </a:bodyPr>
          <a:lstStyle/>
          <a:p>
            <a:pPr algn="ctr">
              <a:lnSpc>
                <a:spcPts val="2000"/>
              </a:lnSpc>
            </a:pPr>
            <a:r>
              <a:rPr lang="ja-JP" altLang="en-US" sz="1600" dirty="0">
                <a:latin typeface="+mn-ea"/>
              </a:rPr>
              <a:t>わが国では、厳しい冬など食料が不足する時期に備え、</a:t>
            </a:r>
            <a:endParaRPr lang="en-US" altLang="ja-JP" sz="1600" dirty="0">
              <a:latin typeface="+mn-ea"/>
            </a:endParaRPr>
          </a:p>
          <a:p>
            <a:pPr algn="ctr">
              <a:lnSpc>
                <a:spcPts val="2000"/>
              </a:lnSpc>
            </a:pPr>
            <a:r>
              <a:rPr lang="ja-JP" altLang="en-US" sz="1600" dirty="0">
                <a:latin typeface="+mn-ea"/>
              </a:rPr>
              <a:t>保存食という形で、地域や家庭で独自の保存食の備蓄が根付いてきており、</a:t>
            </a:r>
            <a:endParaRPr lang="en-US" altLang="ja-JP" sz="1600" dirty="0">
              <a:latin typeface="+mn-ea"/>
            </a:endParaRPr>
          </a:p>
          <a:p>
            <a:pPr algn="ctr">
              <a:lnSpc>
                <a:spcPts val="2000"/>
              </a:lnSpc>
            </a:pPr>
            <a:r>
              <a:rPr lang="ja-JP" altLang="en-US" sz="1600" dirty="0">
                <a:latin typeface="+mn-ea"/>
              </a:rPr>
              <a:t>こうした食品の活用もアイデアのひとつ。</a:t>
            </a:r>
            <a:endParaRPr lang="en-US" altLang="ja-JP" sz="1600" dirty="0">
              <a:latin typeface="+mn-ea"/>
            </a:endParaRPr>
          </a:p>
        </p:txBody>
      </p:sp>
      <p:sp>
        <p:nvSpPr>
          <p:cNvPr id="19" name="テキスト ボックス 18"/>
          <p:cNvSpPr txBox="1"/>
          <p:nvPr/>
        </p:nvSpPr>
        <p:spPr>
          <a:xfrm>
            <a:off x="1170458" y="6029041"/>
            <a:ext cx="6984776" cy="348813"/>
          </a:xfrm>
          <a:prstGeom prst="rect">
            <a:avLst/>
          </a:prstGeom>
          <a:noFill/>
        </p:spPr>
        <p:txBody>
          <a:bodyPr wrap="square" rtlCol="0">
            <a:spAutoFit/>
          </a:bodyPr>
          <a:lstStyle/>
          <a:p>
            <a:pPr algn="ctr">
              <a:lnSpc>
                <a:spcPts val="2000"/>
              </a:lnSpc>
            </a:pPr>
            <a:r>
              <a:rPr lang="ja-JP" altLang="en-US" sz="2400" dirty="0">
                <a:solidFill>
                  <a:schemeClr val="accent5"/>
                </a:solidFill>
                <a:latin typeface="+mn-ea"/>
              </a:rPr>
              <a:t>地域や家庭に伝わる保存食も家庭備蓄の一つ。</a:t>
            </a:r>
            <a:endParaRPr lang="en-US" altLang="ja-JP" sz="2400" dirty="0">
              <a:solidFill>
                <a:schemeClr val="accent5"/>
              </a:solidFill>
              <a:latin typeface="+mn-ea"/>
            </a:endParaRPr>
          </a:p>
        </p:txBody>
      </p:sp>
      <p:sp>
        <p:nvSpPr>
          <p:cNvPr id="23" name="テキスト ボックス 22"/>
          <p:cNvSpPr txBox="1"/>
          <p:nvPr/>
        </p:nvSpPr>
        <p:spPr>
          <a:xfrm>
            <a:off x="798604" y="2068747"/>
            <a:ext cx="1388950" cy="319318"/>
          </a:xfrm>
          <a:prstGeom prst="rect">
            <a:avLst/>
          </a:prstGeom>
          <a:noFill/>
        </p:spPr>
        <p:txBody>
          <a:bodyPr wrap="square" rtlCol="0">
            <a:spAutoFit/>
          </a:bodyPr>
          <a:lstStyle/>
          <a:p>
            <a:pPr>
              <a:lnSpc>
                <a:spcPts val="2000"/>
              </a:lnSpc>
            </a:pPr>
            <a:r>
              <a:rPr lang="ja-JP" altLang="en-US" sz="1600" dirty="0">
                <a:latin typeface="+mn-ea"/>
              </a:rPr>
              <a:t>たとえば・・・</a:t>
            </a:r>
            <a:endParaRPr lang="en-US" altLang="ja-JP" sz="1600" dirty="0">
              <a:latin typeface="+mn-ea"/>
            </a:endParaRPr>
          </a:p>
        </p:txBody>
      </p:sp>
      <p:sp>
        <p:nvSpPr>
          <p:cNvPr id="5" name="スライド番号プレースホルダー 4">
            <a:extLst>
              <a:ext uri="{FF2B5EF4-FFF2-40B4-BE49-F238E27FC236}">
                <a16:creationId xmlns:a16="http://schemas.microsoft.com/office/drawing/2014/main" id="{4AA1E73B-8926-4AAF-A39F-84BDC66BF85E}"/>
              </a:ext>
            </a:extLst>
          </p:cNvPr>
          <p:cNvSpPr>
            <a:spLocks noGrp="1"/>
          </p:cNvSpPr>
          <p:nvPr>
            <p:ph type="sldNum" sz="quarter" idx="12"/>
          </p:nvPr>
        </p:nvSpPr>
        <p:spPr/>
        <p:txBody>
          <a:bodyPr/>
          <a:lstStyle/>
          <a:p>
            <a:fld id="{734CDAE9-32D5-42DD-8C03-1BC8C456A727}" type="slidenum">
              <a:rPr kumimoji="1" lang="ja-JP" altLang="en-US" smtClean="0"/>
              <a:t>26</a:t>
            </a:fld>
            <a:endParaRPr kumimoji="1" lang="ja-JP" altLang="en-US"/>
          </a:p>
        </p:txBody>
      </p:sp>
      <p:grpSp>
        <p:nvGrpSpPr>
          <p:cNvPr id="11" name="グループ化 10">
            <a:extLst>
              <a:ext uri="{FF2B5EF4-FFF2-40B4-BE49-F238E27FC236}">
                <a16:creationId xmlns:a16="http://schemas.microsoft.com/office/drawing/2014/main" id="{3DFC3967-D988-4C3D-82AD-2ADFD7658FA2}"/>
              </a:ext>
            </a:extLst>
          </p:cNvPr>
          <p:cNvGrpSpPr/>
          <p:nvPr/>
        </p:nvGrpSpPr>
        <p:grpSpPr>
          <a:xfrm>
            <a:off x="2680388" y="2425829"/>
            <a:ext cx="3403780" cy="3019395"/>
            <a:chOff x="2766275" y="2452174"/>
            <a:chExt cx="3403780" cy="3019395"/>
          </a:xfrm>
        </p:grpSpPr>
        <p:sp>
          <p:nvSpPr>
            <p:cNvPr id="25" name="角丸四角形 24"/>
            <p:cNvSpPr/>
            <p:nvPr/>
          </p:nvSpPr>
          <p:spPr>
            <a:xfrm>
              <a:off x="3886470" y="5194997"/>
              <a:ext cx="1224136" cy="2765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干しタケノコ</a:t>
              </a:r>
            </a:p>
          </p:txBody>
        </p:sp>
        <p:pic>
          <p:nvPicPr>
            <p:cNvPr id="18" name="図 17"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119142" y="2452174"/>
              <a:ext cx="2592837" cy="2151247"/>
            </a:xfrm>
            <a:prstGeom prst="rect">
              <a:avLst/>
            </a:prstGeom>
          </p:spPr>
        </p:pic>
        <p:sp>
          <p:nvSpPr>
            <p:cNvPr id="3" name="正方形/長方形 2">
              <a:extLst>
                <a:ext uri="{FF2B5EF4-FFF2-40B4-BE49-F238E27FC236}">
                  <a16:creationId xmlns:a16="http://schemas.microsoft.com/office/drawing/2014/main" id="{5C419B70-1616-43FC-80F3-EA0244F42652}"/>
                </a:ext>
              </a:extLst>
            </p:cNvPr>
            <p:cNvSpPr/>
            <p:nvPr/>
          </p:nvSpPr>
          <p:spPr>
            <a:xfrm>
              <a:off x="2766275" y="4713133"/>
              <a:ext cx="3403780" cy="276999"/>
            </a:xfrm>
            <a:prstGeom prst="rect">
              <a:avLst/>
            </a:prstGeom>
          </p:spPr>
          <p:txBody>
            <a:bodyPr wrap="square">
              <a:spAutoFit/>
            </a:bodyPr>
            <a:lstStyle/>
            <a:p>
              <a:pPr algn="ctr"/>
              <a:r>
                <a:rPr lang="en-US" altLang="ja-JP" sz="1200" dirty="0">
                  <a:solidFill>
                    <a:srgbClr val="212121"/>
                  </a:solidFill>
                  <a:latin typeface="+mn-ea"/>
                </a:rPr>
                <a:t>※</a:t>
              </a:r>
              <a:r>
                <a:rPr lang="ja-JP" altLang="en-US" sz="1200" dirty="0">
                  <a:solidFill>
                    <a:srgbClr val="212121"/>
                  </a:solidFill>
                  <a:latin typeface="+mn-ea"/>
                </a:rPr>
                <a:t>写真は福岡県東峰村の「干しタケノコ」</a:t>
              </a:r>
              <a:endParaRPr lang="ja-JP" altLang="en-US" sz="1200" dirty="0">
                <a:latin typeface="+mn-ea"/>
              </a:endParaRPr>
            </a:p>
          </p:txBody>
        </p:sp>
      </p:grpSp>
      <p:grpSp>
        <p:nvGrpSpPr>
          <p:cNvPr id="16" name="グループ化 15">
            <a:extLst>
              <a:ext uri="{FF2B5EF4-FFF2-40B4-BE49-F238E27FC236}">
                <a16:creationId xmlns:a16="http://schemas.microsoft.com/office/drawing/2014/main" id="{4A3030BE-DBAC-4A05-BC9B-671635D14EAB}"/>
              </a:ext>
            </a:extLst>
          </p:cNvPr>
          <p:cNvGrpSpPr/>
          <p:nvPr/>
        </p:nvGrpSpPr>
        <p:grpSpPr>
          <a:xfrm>
            <a:off x="5796136" y="2712849"/>
            <a:ext cx="3403780" cy="2732375"/>
            <a:chOff x="5974026" y="2690341"/>
            <a:chExt cx="3403780" cy="2732375"/>
          </a:xfrm>
        </p:grpSpPr>
        <p:sp>
          <p:nvSpPr>
            <p:cNvPr id="26" name="角丸四角形 25"/>
            <p:cNvSpPr/>
            <p:nvPr/>
          </p:nvSpPr>
          <p:spPr>
            <a:xfrm>
              <a:off x="7007931" y="5146144"/>
              <a:ext cx="1224136" cy="2765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漬物</a:t>
              </a:r>
            </a:p>
          </p:txBody>
        </p:sp>
        <p:pic>
          <p:nvPicPr>
            <p:cNvPr id="21" name="図 20" descr="テキスト, スクリーンショット, 新聞 が含まれている画像&#10;&#10;自動的に生成された説明">
              <a:extLst>
                <a:ext uri="{FF2B5EF4-FFF2-40B4-BE49-F238E27FC236}">
                  <a16:creationId xmlns:a16="http://schemas.microsoft.com/office/drawing/2014/main" id="{1BF7E97A-6161-4449-B988-F8F7432E0E9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479514" y="2690341"/>
              <a:ext cx="2280971" cy="1902610"/>
            </a:xfrm>
            <a:prstGeom prst="rect">
              <a:avLst/>
            </a:prstGeom>
          </p:spPr>
        </p:pic>
        <p:sp>
          <p:nvSpPr>
            <p:cNvPr id="17" name="正方形/長方形 16">
              <a:extLst>
                <a:ext uri="{FF2B5EF4-FFF2-40B4-BE49-F238E27FC236}">
                  <a16:creationId xmlns:a16="http://schemas.microsoft.com/office/drawing/2014/main" id="{1B55B28E-5623-45B0-A5BB-EFDAC1456274}"/>
                </a:ext>
              </a:extLst>
            </p:cNvPr>
            <p:cNvSpPr/>
            <p:nvPr/>
          </p:nvSpPr>
          <p:spPr>
            <a:xfrm>
              <a:off x="5974026" y="4682891"/>
              <a:ext cx="3403780" cy="276999"/>
            </a:xfrm>
            <a:prstGeom prst="rect">
              <a:avLst/>
            </a:prstGeom>
          </p:spPr>
          <p:txBody>
            <a:bodyPr wrap="square">
              <a:spAutoFit/>
            </a:bodyPr>
            <a:lstStyle/>
            <a:p>
              <a:pPr algn="ctr"/>
              <a:r>
                <a:rPr lang="en-US" altLang="ja-JP" sz="1200" dirty="0">
                  <a:solidFill>
                    <a:srgbClr val="212121"/>
                  </a:solidFill>
                  <a:latin typeface="+mn-ea"/>
                </a:rPr>
                <a:t>※</a:t>
              </a:r>
              <a:r>
                <a:rPr lang="ja-JP" altLang="en-US" sz="1200" dirty="0">
                  <a:solidFill>
                    <a:srgbClr val="212121"/>
                  </a:solidFill>
                  <a:latin typeface="+mn-ea"/>
                </a:rPr>
                <a:t>写真は長野県北部（北信）の「漬物」</a:t>
              </a:r>
              <a:endParaRPr lang="ja-JP" altLang="en-US" sz="1200" dirty="0">
                <a:latin typeface="+mn-ea"/>
              </a:endParaRPr>
            </a:p>
          </p:txBody>
        </p:sp>
      </p:grpSp>
      <p:grpSp>
        <p:nvGrpSpPr>
          <p:cNvPr id="15" name="グループ化 14">
            <a:extLst>
              <a:ext uri="{FF2B5EF4-FFF2-40B4-BE49-F238E27FC236}">
                <a16:creationId xmlns:a16="http://schemas.microsoft.com/office/drawing/2014/main" id="{222E3751-4806-451A-B924-480796225A18}"/>
              </a:ext>
            </a:extLst>
          </p:cNvPr>
          <p:cNvGrpSpPr/>
          <p:nvPr/>
        </p:nvGrpSpPr>
        <p:grpSpPr>
          <a:xfrm>
            <a:off x="677743" y="2816987"/>
            <a:ext cx="1752600" cy="2616777"/>
            <a:chOff x="645518" y="2802013"/>
            <a:chExt cx="1752600" cy="2616777"/>
          </a:xfrm>
        </p:grpSpPr>
        <p:sp>
          <p:nvSpPr>
            <p:cNvPr id="24" name="角丸四角形 23"/>
            <p:cNvSpPr/>
            <p:nvPr/>
          </p:nvSpPr>
          <p:spPr>
            <a:xfrm>
              <a:off x="955259" y="5142218"/>
              <a:ext cx="1224136" cy="2765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氷もち</a:t>
              </a:r>
            </a:p>
          </p:txBody>
        </p:sp>
        <p:pic>
          <p:nvPicPr>
            <p:cNvPr id="14" name="図 13">
              <a:extLst>
                <a:ext uri="{FF2B5EF4-FFF2-40B4-BE49-F238E27FC236}">
                  <a16:creationId xmlns:a16="http://schemas.microsoft.com/office/drawing/2014/main" id="{83253034-A7FD-42D8-AAC5-157BA6D446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518" y="2802013"/>
              <a:ext cx="1752600" cy="1822450"/>
            </a:xfrm>
            <a:prstGeom prst="rect">
              <a:avLst/>
            </a:prstGeom>
          </p:spPr>
        </p:pic>
      </p:grpSp>
    </p:spTree>
    <p:extLst>
      <p:ext uri="{BB962C8B-B14F-4D97-AF65-F5344CB8AC3E}">
        <p14:creationId xmlns:p14="http://schemas.microsoft.com/office/powerpoint/2010/main" val="1689593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97768"/>
            <a:ext cx="8229600" cy="1143000"/>
          </a:xfrm>
        </p:spPr>
        <p:txBody>
          <a:bodyPr>
            <a:normAutofit/>
          </a:bodyPr>
          <a:lstStyle/>
          <a:p>
            <a:r>
              <a:rPr lang="ja-JP" altLang="en-US" sz="4000" dirty="0"/>
              <a:t>「パッククッキング」のススメ</a:t>
            </a:r>
            <a:endParaRPr kumimoji="1" lang="ja-JP" altLang="en-US" sz="4000" dirty="0"/>
          </a:p>
        </p:txBody>
      </p:sp>
      <p:sp>
        <p:nvSpPr>
          <p:cNvPr id="6" name="テキスト ボックス 5"/>
          <p:cNvSpPr txBox="1"/>
          <p:nvPr/>
        </p:nvSpPr>
        <p:spPr>
          <a:xfrm>
            <a:off x="366354" y="1669658"/>
            <a:ext cx="8411292" cy="575799"/>
          </a:xfrm>
          <a:prstGeom prst="rect">
            <a:avLst/>
          </a:prstGeom>
          <a:noFill/>
        </p:spPr>
        <p:txBody>
          <a:bodyPr wrap="square" rtlCol="0">
            <a:spAutoFit/>
          </a:bodyPr>
          <a:lstStyle/>
          <a:p>
            <a:pPr>
              <a:lnSpc>
                <a:spcPts val="2000"/>
              </a:lnSpc>
            </a:pPr>
            <a:r>
              <a:rPr lang="ja-JP" altLang="en-US" sz="1600" u="sng" dirty="0">
                <a:solidFill>
                  <a:srgbClr val="FF0000"/>
                </a:solidFill>
                <a:latin typeface="+mn-ea"/>
              </a:rPr>
              <a:t>食材を入れたポリ袋を鍋で湯せんして加熱するだけ</a:t>
            </a:r>
            <a:r>
              <a:rPr lang="ja-JP" altLang="en-US" sz="1600" dirty="0">
                <a:latin typeface="+mn-ea"/>
              </a:rPr>
              <a:t>で料理ができる調理法のこと。</a:t>
            </a:r>
            <a:endParaRPr lang="en-US" altLang="ja-JP" sz="1600" dirty="0">
              <a:latin typeface="+mn-ea"/>
            </a:endParaRPr>
          </a:p>
          <a:p>
            <a:pPr>
              <a:lnSpc>
                <a:spcPts val="2000"/>
              </a:lnSpc>
            </a:pPr>
            <a:r>
              <a:rPr lang="ja-JP" altLang="en-US" sz="1600" dirty="0">
                <a:latin typeface="+mn-ea"/>
              </a:rPr>
              <a:t>ガス・水道・電気などのライフラインが使えなくなっても、簡単に食事を作って食べることができる。</a:t>
            </a:r>
            <a:endParaRPr lang="en-US" altLang="ja-JP" sz="1600" dirty="0">
              <a:latin typeface="+mn-ea"/>
            </a:endParaRPr>
          </a:p>
        </p:txBody>
      </p:sp>
      <p:pic>
        <p:nvPicPr>
          <p:cNvPr id="7" name="図 6" descr="スクリーンショット が含まれている画像&#10;&#10;自動的に生成された説明">
            <a:extLst>
              <a:ext uri="{FF2B5EF4-FFF2-40B4-BE49-F238E27FC236}">
                <a16:creationId xmlns:a16="http://schemas.microsoft.com/office/drawing/2014/main" id="{DF0E261D-8475-4AF1-8F2F-C2FD006109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88239" y="2420888"/>
            <a:ext cx="6967523" cy="4211712"/>
          </a:xfrm>
          <a:prstGeom prst="rect">
            <a:avLst/>
          </a:prstGeom>
        </p:spPr>
      </p:pic>
      <p:sp>
        <p:nvSpPr>
          <p:cNvPr id="8" name="角丸四角形 7"/>
          <p:cNvSpPr/>
          <p:nvPr/>
        </p:nvSpPr>
        <p:spPr>
          <a:xfrm>
            <a:off x="460476" y="1321078"/>
            <a:ext cx="1807267" cy="2765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t>パッククッキング</a:t>
            </a:r>
            <a:endParaRPr kumimoji="1" lang="ja-JP" altLang="en-US" sz="1400" dirty="0"/>
          </a:p>
        </p:txBody>
      </p:sp>
      <p:sp>
        <p:nvSpPr>
          <p:cNvPr id="4" name="スライド番号プレースホルダー 3">
            <a:extLst>
              <a:ext uri="{FF2B5EF4-FFF2-40B4-BE49-F238E27FC236}">
                <a16:creationId xmlns:a16="http://schemas.microsoft.com/office/drawing/2014/main" id="{8ED1AA67-D339-44EF-A8CF-DEAA9FAB27BA}"/>
              </a:ext>
            </a:extLst>
          </p:cNvPr>
          <p:cNvSpPr>
            <a:spLocks noGrp="1"/>
          </p:cNvSpPr>
          <p:nvPr>
            <p:ph type="sldNum" sz="quarter" idx="12"/>
          </p:nvPr>
        </p:nvSpPr>
        <p:spPr/>
        <p:txBody>
          <a:bodyPr/>
          <a:lstStyle/>
          <a:p>
            <a:fld id="{734CDAE9-32D5-42DD-8C03-1BC8C456A727}" type="slidenum">
              <a:rPr kumimoji="1" lang="ja-JP" altLang="en-US" smtClean="0"/>
              <a:t>27</a:t>
            </a:fld>
            <a:endParaRPr kumimoji="1" lang="ja-JP" altLang="en-US"/>
          </a:p>
        </p:txBody>
      </p:sp>
    </p:spTree>
    <p:extLst>
      <p:ext uri="{BB962C8B-B14F-4D97-AF65-F5344CB8AC3E}">
        <p14:creationId xmlns:p14="http://schemas.microsoft.com/office/powerpoint/2010/main" val="1738017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51855"/>
            <a:ext cx="8229600" cy="1143000"/>
          </a:xfrm>
        </p:spPr>
        <p:txBody>
          <a:bodyPr>
            <a:normAutofit/>
          </a:bodyPr>
          <a:lstStyle/>
          <a:p>
            <a:r>
              <a:rPr kumimoji="1" lang="ja-JP" altLang="en-US" sz="4000" dirty="0"/>
              <a:t>災害時の簡単レシピ</a:t>
            </a:r>
          </a:p>
        </p:txBody>
      </p:sp>
      <p:sp>
        <p:nvSpPr>
          <p:cNvPr id="21" name="テキスト ボックス 20"/>
          <p:cNvSpPr txBox="1"/>
          <p:nvPr/>
        </p:nvSpPr>
        <p:spPr>
          <a:xfrm>
            <a:off x="366354" y="5735578"/>
            <a:ext cx="8411292" cy="861774"/>
          </a:xfrm>
          <a:prstGeom prst="rect">
            <a:avLst/>
          </a:prstGeom>
          <a:noFill/>
        </p:spPr>
        <p:txBody>
          <a:bodyPr wrap="square" rtlCol="0">
            <a:spAutoFit/>
          </a:bodyPr>
          <a:lstStyle/>
          <a:p>
            <a:pPr algn="ctr">
              <a:lnSpc>
                <a:spcPts val="2000"/>
              </a:lnSpc>
            </a:pPr>
            <a:r>
              <a:rPr lang="ja-JP" altLang="en-US" dirty="0">
                <a:latin typeface="+mn-ea"/>
              </a:rPr>
              <a:t>料理レシピサービス</a:t>
            </a:r>
            <a:r>
              <a:rPr lang="ja-JP" altLang="en-US" sz="2000" dirty="0">
                <a:solidFill>
                  <a:schemeClr val="accent5"/>
                </a:solidFill>
                <a:latin typeface="+mn-ea"/>
              </a:rPr>
              <a:t>「クックパッド」内「昭和女子大非常食のキッチン」</a:t>
            </a:r>
            <a:r>
              <a:rPr lang="ja-JP" altLang="en-US" dirty="0">
                <a:latin typeface="+mn-ea"/>
              </a:rPr>
              <a:t>には</a:t>
            </a:r>
            <a:endParaRPr lang="en-US" altLang="ja-JP" dirty="0">
              <a:latin typeface="+mn-ea"/>
            </a:endParaRPr>
          </a:p>
          <a:p>
            <a:pPr algn="ctr">
              <a:lnSpc>
                <a:spcPts val="2000"/>
              </a:lnSpc>
            </a:pPr>
            <a:r>
              <a:rPr lang="ja-JP" altLang="en-US" dirty="0">
                <a:latin typeface="+mn-ea"/>
              </a:rPr>
              <a:t>様々な非常食レシピを掲載。</a:t>
            </a:r>
            <a:endParaRPr lang="en-US" altLang="ja-JP" dirty="0">
              <a:latin typeface="+mn-ea"/>
            </a:endParaRPr>
          </a:p>
          <a:p>
            <a:pPr algn="ctr">
              <a:lnSpc>
                <a:spcPts val="2000"/>
              </a:lnSpc>
            </a:pPr>
            <a:r>
              <a:rPr lang="ja-JP" altLang="en-US" dirty="0">
                <a:latin typeface="+mn-ea"/>
              </a:rPr>
              <a:t>日頃から非常食レシピを見て、いざという際に役立てよう！</a:t>
            </a:r>
            <a:endParaRPr lang="en-US" altLang="ja-JP" dirty="0">
              <a:latin typeface="+mn-ea"/>
            </a:endParaRPr>
          </a:p>
        </p:txBody>
      </p:sp>
      <p:grpSp>
        <p:nvGrpSpPr>
          <p:cNvPr id="5" name="グループ化 4"/>
          <p:cNvGrpSpPr/>
          <p:nvPr/>
        </p:nvGrpSpPr>
        <p:grpSpPr>
          <a:xfrm>
            <a:off x="344154" y="1484784"/>
            <a:ext cx="1407036" cy="1070522"/>
            <a:chOff x="1008938" y="1556792"/>
            <a:chExt cx="1888988" cy="1437208"/>
          </a:xfrm>
        </p:grpSpPr>
        <p:sp>
          <p:nvSpPr>
            <p:cNvPr id="3" name="円/楕円 2"/>
            <p:cNvSpPr/>
            <p:nvPr/>
          </p:nvSpPr>
          <p:spPr>
            <a:xfrm>
              <a:off x="1234828" y="1556792"/>
              <a:ext cx="1437208" cy="143720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1008938" y="2202304"/>
              <a:ext cx="1888988" cy="362600"/>
            </a:xfrm>
            <a:prstGeom prst="rect">
              <a:avLst/>
            </a:prstGeom>
            <a:noFill/>
          </p:spPr>
          <p:txBody>
            <a:bodyPr wrap="square" rtlCol="0">
              <a:spAutoFit/>
            </a:bodyPr>
            <a:lstStyle/>
            <a:p>
              <a:pPr algn="ctr">
                <a:lnSpc>
                  <a:spcPts val="2000"/>
                </a:lnSpc>
              </a:pPr>
              <a:r>
                <a:rPr lang="ja-JP" altLang="en-US" sz="3600" dirty="0">
                  <a:solidFill>
                    <a:schemeClr val="bg1"/>
                  </a:solidFill>
                  <a:latin typeface="+mn-ea"/>
                </a:rPr>
                <a:t>主菜</a:t>
              </a:r>
              <a:endParaRPr lang="en-US" altLang="ja-JP" sz="3600" dirty="0">
                <a:solidFill>
                  <a:schemeClr val="bg1"/>
                </a:solidFill>
                <a:latin typeface="+mn-ea"/>
              </a:endParaRPr>
            </a:p>
          </p:txBody>
        </p:sp>
      </p:grpSp>
      <p:grpSp>
        <p:nvGrpSpPr>
          <p:cNvPr id="33" name="グループ化 32"/>
          <p:cNvGrpSpPr/>
          <p:nvPr/>
        </p:nvGrpSpPr>
        <p:grpSpPr>
          <a:xfrm>
            <a:off x="344154" y="2781469"/>
            <a:ext cx="1407036" cy="1070522"/>
            <a:chOff x="1008938" y="1556792"/>
            <a:chExt cx="1888988" cy="1437208"/>
          </a:xfrm>
        </p:grpSpPr>
        <p:sp>
          <p:nvSpPr>
            <p:cNvPr id="34" name="円/楕円 33"/>
            <p:cNvSpPr/>
            <p:nvPr/>
          </p:nvSpPr>
          <p:spPr>
            <a:xfrm>
              <a:off x="1234828" y="1556792"/>
              <a:ext cx="1437208" cy="143720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008938" y="2202304"/>
              <a:ext cx="1888988" cy="362600"/>
            </a:xfrm>
            <a:prstGeom prst="rect">
              <a:avLst/>
            </a:prstGeom>
            <a:noFill/>
          </p:spPr>
          <p:txBody>
            <a:bodyPr wrap="square" rtlCol="0">
              <a:spAutoFit/>
            </a:bodyPr>
            <a:lstStyle/>
            <a:p>
              <a:pPr algn="ctr">
                <a:lnSpc>
                  <a:spcPts val="2000"/>
                </a:lnSpc>
              </a:pPr>
              <a:r>
                <a:rPr lang="ja-JP" altLang="en-US" sz="3600" dirty="0">
                  <a:solidFill>
                    <a:schemeClr val="bg1"/>
                  </a:solidFill>
                  <a:latin typeface="+mn-ea"/>
                </a:rPr>
                <a:t>副菜</a:t>
              </a:r>
              <a:endParaRPr lang="en-US" altLang="ja-JP" sz="3600" dirty="0">
                <a:solidFill>
                  <a:schemeClr val="bg1"/>
                </a:solidFill>
                <a:latin typeface="+mn-ea"/>
              </a:endParaRPr>
            </a:p>
          </p:txBody>
        </p:sp>
      </p:grpSp>
      <p:grpSp>
        <p:nvGrpSpPr>
          <p:cNvPr id="36" name="グループ化 35"/>
          <p:cNvGrpSpPr/>
          <p:nvPr/>
        </p:nvGrpSpPr>
        <p:grpSpPr>
          <a:xfrm>
            <a:off x="344154" y="4078155"/>
            <a:ext cx="1407036" cy="1070522"/>
            <a:chOff x="1008938" y="1556792"/>
            <a:chExt cx="1888988" cy="1437208"/>
          </a:xfrm>
        </p:grpSpPr>
        <p:sp>
          <p:nvSpPr>
            <p:cNvPr id="37" name="円/楕円 36"/>
            <p:cNvSpPr/>
            <p:nvPr/>
          </p:nvSpPr>
          <p:spPr>
            <a:xfrm>
              <a:off x="1234828" y="1556792"/>
              <a:ext cx="1437208" cy="1437208"/>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1008938" y="2202304"/>
              <a:ext cx="1888988" cy="362600"/>
            </a:xfrm>
            <a:prstGeom prst="rect">
              <a:avLst/>
            </a:prstGeom>
            <a:noFill/>
          </p:spPr>
          <p:txBody>
            <a:bodyPr wrap="square" rtlCol="0">
              <a:spAutoFit/>
            </a:bodyPr>
            <a:lstStyle/>
            <a:p>
              <a:pPr algn="ctr">
                <a:lnSpc>
                  <a:spcPts val="2000"/>
                </a:lnSpc>
              </a:pPr>
              <a:r>
                <a:rPr lang="ja-JP" altLang="en-US" sz="3600" dirty="0">
                  <a:solidFill>
                    <a:schemeClr val="bg1"/>
                  </a:solidFill>
                  <a:latin typeface="+mn-ea"/>
                </a:rPr>
                <a:t>乾物</a:t>
              </a:r>
              <a:endParaRPr lang="en-US" altLang="ja-JP" sz="3600" dirty="0">
                <a:solidFill>
                  <a:schemeClr val="bg1"/>
                </a:solidFill>
                <a:latin typeface="+mn-ea"/>
              </a:endParaRPr>
            </a:p>
          </p:txBody>
        </p:sp>
      </p:grpSp>
      <p:sp>
        <p:nvSpPr>
          <p:cNvPr id="39" name="テキスト ボックス 38"/>
          <p:cNvSpPr txBox="1"/>
          <p:nvPr/>
        </p:nvSpPr>
        <p:spPr>
          <a:xfrm>
            <a:off x="1783634" y="4212573"/>
            <a:ext cx="6994012" cy="861774"/>
          </a:xfrm>
          <a:prstGeom prst="rect">
            <a:avLst/>
          </a:prstGeom>
          <a:noFill/>
        </p:spPr>
        <p:txBody>
          <a:bodyPr wrap="square" rtlCol="0">
            <a:spAutoFit/>
          </a:bodyPr>
          <a:lstStyle/>
          <a:p>
            <a:pPr>
              <a:lnSpc>
                <a:spcPts val="2000"/>
              </a:lnSpc>
            </a:pPr>
            <a:r>
              <a:rPr lang="ja-JP" altLang="en-US" sz="1600" dirty="0">
                <a:latin typeface="+mn-ea"/>
              </a:rPr>
              <a:t>常温で長期保存でき、包丁なし調理も可能でゴミも洗い物も減らせる。</a:t>
            </a:r>
            <a:endParaRPr lang="en-US" altLang="ja-JP" sz="1600" dirty="0">
              <a:latin typeface="+mn-ea"/>
            </a:endParaRPr>
          </a:p>
          <a:p>
            <a:pPr>
              <a:lnSpc>
                <a:spcPts val="2000"/>
              </a:lnSpc>
            </a:pPr>
            <a:r>
              <a:rPr lang="ja-JP" altLang="en-US" sz="1600" dirty="0">
                <a:latin typeface="+mn-ea"/>
              </a:rPr>
              <a:t>事前の戻しが不要な調理法を覚えれば、もしもの時に役立つ。</a:t>
            </a:r>
            <a:endParaRPr lang="en-US" altLang="ja-JP" sz="1600" dirty="0">
              <a:latin typeface="+mn-ea"/>
            </a:endParaRPr>
          </a:p>
          <a:p>
            <a:pPr>
              <a:lnSpc>
                <a:spcPts val="2000"/>
              </a:lnSpc>
            </a:pPr>
            <a:r>
              <a:rPr lang="ja-JP" altLang="en-US" sz="1600" dirty="0">
                <a:latin typeface="+mn-ea"/>
              </a:rPr>
              <a:t>不足しがちな野菜や海藻も多いので、ぜひ備蓄しておこう。</a:t>
            </a:r>
            <a:endParaRPr lang="en-US" altLang="ja-JP" sz="1600" dirty="0">
              <a:latin typeface="+mn-ea"/>
            </a:endParaRPr>
          </a:p>
        </p:txBody>
      </p:sp>
      <p:sp>
        <p:nvSpPr>
          <p:cNvPr id="40" name="テキスト ボックス 39"/>
          <p:cNvSpPr txBox="1"/>
          <p:nvPr/>
        </p:nvSpPr>
        <p:spPr>
          <a:xfrm>
            <a:off x="1783634" y="2885843"/>
            <a:ext cx="5524670" cy="861774"/>
          </a:xfrm>
          <a:prstGeom prst="rect">
            <a:avLst/>
          </a:prstGeom>
          <a:noFill/>
        </p:spPr>
        <p:txBody>
          <a:bodyPr wrap="square" rtlCol="0">
            <a:spAutoFit/>
          </a:bodyPr>
          <a:lstStyle/>
          <a:p>
            <a:pPr>
              <a:lnSpc>
                <a:spcPts val="2000"/>
              </a:lnSpc>
            </a:pPr>
            <a:r>
              <a:rPr lang="ja-JP" altLang="en-US" sz="1600" dirty="0">
                <a:latin typeface="+mn-ea"/>
              </a:rPr>
              <a:t>災害発生直後は、炭水化物で空腹を満たすことが</a:t>
            </a:r>
            <a:endParaRPr lang="en-US" altLang="ja-JP" sz="1600" dirty="0">
              <a:latin typeface="+mn-ea"/>
            </a:endParaRPr>
          </a:p>
          <a:p>
            <a:pPr>
              <a:lnSpc>
                <a:spcPts val="2000"/>
              </a:lnSpc>
            </a:pPr>
            <a:r>
              <a:rPr lang="ja-JP" altLang="en-US" sz="1600" dirty="0">
                <a:latin typeface="+mn-ea"/>
              </a:rPr>
              <a:t>優先されがちで、栄養の偏りや栄養不足が懸念される。</a:t>
            </a:r>
            <a:endParaRPr lang="en-US" altLang="ja-JP" sz="1600" dirty="0">
              <a:latin typeface="+mn-ea"/>
            </a:endParaRPr>
          </a:p>
          <a:p>
            <a:pPr>
              <a:lnSpc>
                <a:spcPts val="2000"/>
              </a:lnSpc>
            </a:pPr>
            <a:r>
              <a:rPr lang="ja-JP" altLang="en-US" sz="1600" dirty="0">
                <a:latin typeface="+mn-ea"/>
              </a:rPr>
              <a:t>副菜でしっかり食物繊維、ビタミン、ミネラルを摂取しよう。</a:t>
            </a:r>
            <a:endParaRPr lang="en-US" altLang="ja-JP" sz="1600" dirty="0">
              <a:latin typeface="+mn-ea"/>
            </a:endParaRPr>
          </a:p>
        </p:txBody>
      </p:sp>
      <p:sp>
        <p:nvSpPr>
          <p:cNvPr id="41" name="テキスト ボックス 40"/>
          <p:cNvSpPr txBox="1"/>
          <p:nvPr/>
        </p:nvSpPr>
        <p:spPr>
          <a:xfrm>
            <a:off x="1783634" y="1541517"/>
            <a:ext cx="6870336" cy="1118255"/>
          </a:xfrm>
          <a:prstGeom prst="rect">
            <a:avLst/>
          </a:prstGeom>
          <a:noFill/>
        </p:spPr>
        <p:txBody>
          <a:bodyPr wrap="square" rtlCol="0">
            <a:spAutoFit/>
          </a:bodyPr>
          <a:lstStyle/>
          <a:p>
            <a:pPr>
              <a:lnSpc>
                <a:spcPts val="2000"/>
              </a:lnSpc>
            </a:pPr>
            <a:r>
              <a:rPr lang="ja-JP" altLang="en-US" sz="1600" dirty="0">
                <a:latin typeface="+mn-ea"/>
              </a:rPr>
              <a:t>肉、魚、卵、大豆などに含まれるたんぱく質は</a:t>
            </a:r>
            <a:endParaRPr lang="en-US" altLang="ja-JP" sz="1600" dirty="0">
              <a:latin typeface="+mn-ea"/>
            </a:endParaRPr>
          </a:p>
          <a:p>
            <a:pPr>
              <a:lnSpc>
                <a:spcPts val="2000"/>
              </a:lnSpc>
            </a:pPr>
            <a:r>
              <a:rPr lang="ja-JP" altLang="en-US" sz="1600" dirty="0">
                <a:latin typeface="+mn-ea"/>
              </a:rPr>
              <a:t>体力を維持するために必要な栄養素。</a:t>
            </a:r>
            <a:endParaRPr lang="en-US" altLang="ja-JP" sz="1600" dirty="0">
              <a:latin typeface="+mn-ea"/>
            </a:endParaRPr>
          </a:p>
          <a:p>
            <a:pPr>
              <a:lnSpc>
                <a:spcPts val="2000"/>
              </a:lnSpc>
            </a:pPr>
            <a:r>
              <a:rPr lang="ja-JP" altLang="en-US" sz="1600" dirty="0">
                <a:latin typeface="+mn-ea"/>
              </a:rPr>
              <a:t>いざという時のために、たんぱく質のとれる缶詰などを備蓄し、</a:t>
            </a:r>
            <a:endParaRPr lang="en-US" altLang="ja-JP" sz="1600" dirty="0">
              <a:latin typeface="+mn-ea"/>
            </a:endParaRPr>
          </a:p>
          <a:p>
            <a:pPr>
              <a:lnSpc>
                <a:spcPts val="2000"/>
              </a:lnSpc>
            </a:pPr>
            <a:r>
              <a:rPr lang="ja-JP" altLang="en-US" sz="1600" dirty="0">
                <a:latin typeface="+mn-ea"/>
              </a:rPr>
              <a:t>日頃から食べ慣れておこう。</a:t>
            </a:r>
            <a:endParaRPr lang="en-US" altLang="ja-JP" sz="1600" dirty="0">
              <a:latin typeface="+mn-ea"/>
            </a:endParaRPr>
          </a:p>
        </p:txBody>
      </p:sp>
      <p:sp>
        <p:nvSpPr>
          <p:cNvPr id="6" name="二等辺三角形 5"/>
          <p:cNvSpPr/>
          <p:nvPr/>
        </p:nvSpPr>
        <p:spPr>
          <a:xfrm flipV="1">
            <a:off x="3851920" y="5261396"/>
            <a:ext cx="1060704" cy="327844"/>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4FD9AF0A-3DD1-4C6C-BF21-E4F7F281B1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20826421">
            <a:off x="6931456" y="2863483"/>
            <a:ext cx="1606194" cy="10234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図 22">
            <a:extLst>
              <a:ext uri="{FF2B5EF4-FFF2-40B4-BE49-F238E27FC236}">
                <a16:creationId xmlns:a16="http://schemas.microsoft.com/office/drawing/2014/main" id="{0653A0CB-FC69-4F94-8B3D-0E309EF441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
          <a:stretch/>
        </p:blipFill>
        <p:spPr>
          <a:xfrm rot="653291">
            <a:off x="7270912" y="1213242"/>
            <a:ext cx="1646482" cy="11419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1" name="グループ化 10">
            <a:extLst>
              <a:ext uri="{FF2B5EF4-FFF2-40B4-BE49-F238E27FC236}">
                <a16:creationId xmlns:a16="http://schemas.microsoft.com/office/drawing/2014/main" id="{5319BAFA-FB8F-4F25-91DA-6EA46CF3A67E}"/>
              </a:ext>
            </a:extLst>
          </p:cNvPr>
          <p:cNvGrpSpPr/>
          <p:nvPr/>
        </p:nvGrpSpPr>
        <p:grpSpPr>
          <a:xfrm>
            <a:off x="7496598" y="4694387"/>
            <a:ext cx="1416062" cy="1047122"/>
            <a:chOff x="7496598" y="4694387"/>
            <a:chExt cx="1416062" cy="1047122"/>
          </a:xfrm>
        </p:grpSpPr>
        <p:pic>
          <p:nvPicPr>
            <p:cNvPr id="24" name="図 23">
              <a:extLst>
                <a:ext uri="{FF2B5EF4-FFF2-40B4-BE49-F238E27FC236}">
                  <a16:creationId xmlns:a16="http://schemas.microsoft.com/office/drawing/2014/main" id="{8E91170E-08F3-4019-A40B-106D4606AB6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
            <a:stretch/>
          </p:blipFill>
          <p:spPr>
            <a:xfrm rot="777821">
              <a:off x="7496598" y="4701869"/>
              <a:ext cx="1416062" cy="10396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図 9" descr="食べ物, テーブル, 皿, ボウル が含まれている画像&#10;&#10;自動的に生成された説明">
              <a:extLst>
                <a:ext uri="{FF2B5EF4-FFF2-40B4-BE49-F238E27FC236}">
                  <a16:creationId xmlns:a16="http://schemas.microsoft.com/office/drawing/2014/main" id="{D8BF61D1-34A0-40B8-858F-4D8A206F25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45604">
              <a:off x="7503763" y="4694387"/>
              <a:ext cx="1385379" cy="1039684"/>
            </a:xfrm>
            <a:prstGeom prst="rect">
              <a:avLst/>
            </a:prstGeom>
          </p:spPr>
        </p:pic>
      </p:grpSp>
      <p:sp>
        <p:nvSpPr>
          <p:cNvPr id="7" name="スライド番号プレースホルダー 6">
            <a:extLst>
              <a:ext uri="{FF2B5EF4-FFF2-40B4-BE49-F238E27FC236}">
                <a16:creationId xmlns:a16="http://schemas.microsoft.com/office/drawing/2014/main" id="{A04333DF-60DC-4DB9-B362-B9BAF456ED6B}"/>
              </a:ext>
            </a:extLst>
          </p:cNvPr>
          <p:cNvSpPr>
            <a:spLocks noGrp="1"/>
          </p:cNvSpPr>
          <p:nvPr>
            <p:ph type="sldNum" sz="quarter" idx="12"/>
          </p:nvPr>
        </p:nvSpPr>
        <p:spPr/>
        <p:txBody>
          <a:bodyPr/>
          <a:lstStyle/>
          <a:p>
            <a:fld id="{734CDAE9-32D5-42DD-8C03-1BC8C456A727}" type="slidenum">
              <a:rPr kumimoji="1" lang="ja-JP" altLang="en-US" smtClean="0"/>
              <a:t>28</a:t>
            </a:fld>
            <a:endParaRPr kumimoji="1" lang="ja-JP" altLang="en-US"/>
          </a:p>
        </p:txBody>
      </p:sp>
    </p:spTree>
    <p:extLst>
      <p:ext uri="{BB962C8B-B14F-4D97-AF65-F5344CB8AC3E}">
        <p14:creationId xmlns:p14="http://schemas.microsoft.com/office/powerpoint/2010/main" val="2539912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596224">
            <a:off x="6222028" y="1460276"/>
            <a:ext cx="285952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タイトル 1"/>
          <p:cNvSpPr>
            <a:spLocks noGrp="1"/>
          </p:cNvSpPr>
          <p:nvPr>
            <p:ph type="title"/>
          </p:nvPr>
        </p:nvSpPr>
        <p:spPr/>
        <p:txBody>
          <a:bodyPr>
            <a:normAutofit/>
          </a:bodyPr>
          <a:lstStyle/>
          <a:p>
            <a:r>
              <a:rPr lang="ja-JP" altLang="en-US" sz="4000" dirty="0"/>
              <a:t>はじめに</a:t>
            </a:r>
            <a:endParaRPr kumimoji="1" lang="ja-JP" altLang="en-US" sz="4000" dirty="0"/>
          </a:p>
        </p:txBody>
      </p:sp>
      <p:sp>
        <p:nvSpPr>
          <p:cNvPr id="4" name="テキスト ボックス 3"/>
          <p:cNvSpPr txBox="1"/>
          <p:nvPr/>
        </p:nvSpPr>
        <p:spPr>
          <a:xfrm>
            <a:off x="366354" y="1844824"/>
            <a:ext cx="8411292" cy="3185487"/>
          </a:xfrm>
          <a:prstGeom prst="rect">
            <a:avLst/>
          </a:prstGeom>
          <a:noFill/>
        </p:spPr>
        <p:txBody>
          <a:bodyPr wrap="square" rtlCol="0">
            <a:spAutoFit/>
          </a:bodyPr>
          <a:lstStyle/>
          <a:p>
            <a:pPr>
              <a:lnSpc>
                <a:spcPct val="150000"/>
              </a:lnSpc>
            </a:pPr>
            <a:r>
              <a:rPr lang="ja-JP" altLang="en-US" dirty="0">
                <a:latin typeface="+mn-ea"/>
              </a:rPr>
              <a:t>近年、災害が頻発しているわが国において、安心して暮らすためには、</a:t>
            </a:r>
            <a:endParaRPr lang="en-US" altLang="ja-JP" dirty="0">
              <a:latin typeface="+mn-ea"/>
            </a:endParaRPr>
          </a:p>
          <a:p>
            <a:pPr>
              <a:lnSpc>
                <a:spcPct val="150000"/>
              </a:lnSpc>
            </a:pPr>
            <a:r>
              <a:rPr lang="ja-JP" altLang="en-US" dirty="0">
                <a:latin typeface="+mn-ea"/>
              </a:rPr>
              <a:t>食品の家庭備蓄を非日常のものと考えるのではなく、</a:t>
            </a:r>
            <a:endParaRPr lang="en-US" altLang="ja-JP" dirty="0">
              <a:latin typeface="+mn-ea"/>
            </a:endParaRPr>
          </a:p>
          <a:p>
            <a:pPr>
              <a:lnSpc>
                <a:spcPct val="150000"/>
              </a:lnSpc>
            </a:pPr>
            <a:r>
              <a:rPr lang="ja-JP" altLang="en-US" sz="2400" dirty="0">
                <a:solidFill>
                  <a:schemeClr val="accent5"/>
                </a:solidFill>
                <a:latin typeface="+mn-ea"/>
              </a:rPr>
              <a:t>日常の一部として普段から無理なく楽しみながら取り入れていく</a:t>
            </a:r>
            <a:endParaRPr lang="en-US" altLang="ja-JP" sz="2400" dirty="0">
              <a:solidFill>
                <a:schemeClr val="accent5"/>
              </a:solidFill>
              <a:latin typeface="+mn-ea"/>
            </a:endParaRPr>
          </a:p>
          <a:p>
            <a:pPr>
              <a:lnSpc>
                <a:spcPct val="150000"/>
              </a:lnSpc>
            </a:pPr>
            <a:r>
              <a:rPr lang="ja-JP" altLang="en-US" dirty="0">
                <a:latin typeface="+mn-ea"/>
              </a:rPr>
              <a:t>ことが大切です。</a:t>
            </a:r>
            <a:endParaRPr lang="en-US" altLang="ja-JP" dirty="0">
              <a:latin typeface="+mn-ea"/>
            </a:endParaRPr>
          </a:p>
          <a:p>
            <a:pPr>
              <a:lnSpc>
                <a:spcPct val="150000"/>
              </a:lnSpc>
            </a:pPr>
            <a:endParaRPr lang="en-US" altLang="ja-JP" dirty="0">
              <a:latin typeface="+mn-ea"/>
            </a:endParaRPr>
          </a:p>
          <a:p>
            <a:pPr>
              <a:lnSpc>
                <a:spcPct val="150000"/>
              </a:lnSpc>
            </a:pPr>
            <a:r>
              <a:rPr lang="ja-JP" altLang="en-US" dirty="0">
                <a:latin typeface="+mn-ea"/>
              </a:rPr>
              <a:t>いざという時でも自分や家族を守り、心のゆとりを持つことができるよう、</a:t>
            </a:r>
            <a:endParaRPr lang="en-US" altLang="ja-JP" dirty="0">
              <a:latin typeface="+mn-ea"/>
            </a:endParaRPr>
          </a:p>
          <a:p>
            <a:pPr>
              <a:lnSpc>
                <a:spcPct val="150000"/>
              </a:lnSpc>
            </a:pPr>
            <a:r>
              <a:rPr lang="ja-JP" altLang="en-US" sz="2000" dirty="0">
                <a:solidFill>
                  <a:schemeClr val="accent1"/>
                </a:solidFill>
                <a:latin typeface="+mn-ea"/>
              </a:rPr>
              <a:t>必要な備えを進めましょう。</a:t>
            </a:r>
            <a:endParaRPr lang="en-US" altLang="ja-JP" sz="2000" dirty="0">
              <a:solidFill>
                <a:schemeClr val="accent1"/>
              </a:solidFill>
              <a:latin typeface="+mn-ea"/>
            </a:endParaRPr>
          </a:p>
        </p:txBody>
      </p:sp>
      <p:sp>
        <p:nvSpPr>
          <p:cNvPr id="5" name="スライド番号プレースホルダー 4">
            <a:extLst>
              <a:ext uri="{FF2B5EF4-FFF2-40B4-BE49-F238E27FC236}">
                <a16:creationId xmlns:a16="http://schemas.microsoft.com/office/drawing/2014/main" id="{70E37F5F-1611-4695-B1DA-2640E158FC53}"/>
              </a:ext>
            </a:extLst>
          </p:cNvPr>
          <p:cNvSpPr>
            <a:spLocks noGrp="1"/>
          </p:cNvSpPr>
          <p:nvPr>
            <p:ph type="sldNum" sz="quarter" idx="12"/>
          </p:nvPr>
        </p:nvSpPr>
        <p:spPr/>
        <p:txBody>
          <a:bodyPr/>
          <a:lstStyle/>
          <a:p>
            <a:fld id="{734CDAE9-32D5-42DD-8C03-1BC8C456A727}" type="slidenum">
              <a:rPr kumimoji="1" lang="ja-JP" altLang="en-US" smtClean="0"/>
              <a:t>2</a:t>
            </a:fld>
            <a:endParaRPr kumimoji="1" lang="ja-JP" altLang="en-US"/>
          </a:p>
        </p:txBody>
      </p:sp>
    </p:spTree>
    <p:extLst>
      <p:ext uri="{BB962C8B-B14F-4D97-AF65-F5344CB8AC3E}">
        <p14:creationId xmlns:p14="http://schemas.microsoft.com/office/powerpoint/2010/main" val="707576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98354"/>
            <a:ext cx="8229600" cy="1143000"/>
          </a:xfrm>
        </p:spPr>
        <p:txBody>
          <a:bodyPr>
            <a:normAutofit/>
          </a:bodyPr>
          <a:lstStyle/>
          <a:p>
            <a:r>
              <a:rPr lang="ja-JP" altLang="en-US" sz="4000" dirty="0"/>
              <a:t>要配慮者の方へ</a:t>
            </a:r>
            <a:endParaRPr kumimoji="1" lang="ja-JP" altLang="en-US" sz="4000" dirty="0"/>
          </a:p>
        </p:txBody>
      </p:sp>
      <p:sp>
        <p:nvSpPr>
          <p:cNvPr id="4" name="テキスト ボックス 3">
            <a:extLst>
              <a:ext uri="{FF2B5EF4-FFF2-40B4-BE49-F238E27FC236}">
                <a16:creationId xmlns:a16="http://schemas.microsoft.com/office/drawing/2014/main" id="{607C5F64-9CE4-4912-87CA-136F4C370D11}"/>
              </a:ext>
            </a:extLst>
          </p:cNvPr>
          <p:cNvSpPr txBox="1"/>
          <p:nvPr/>
        </p:nvSpPr>
        <p:spPr>
          <a:xfrm>
            <a:off x="304715" y="1628800"/>
            <a:ext cx="8534570" cy="1374735"/>
          </a:xfrm>
          <a:prstGeom prst="rect">
            <a:avLst/>
          </a:prstGeom>
          <a:noFill/>
        </p:spPr>
        <p:txBody>
          <a:bodyPr wrap="square" rtlCol="0">
            <a:spAutoFit/>
          </a:bodyPr>
          <a:lstStyle/>
          <a:p>
            <a:pPr>
              <a:lnSpc>
                <a:spcPts val="2000"/>
              </a:lnSpc>
            </a:pPr>
            <a:r>
              <a:rPr lang="ja-JP" altLang="en-US" sz="2000" dirty="0">
                <a:latin typeface="+mn-ea"/>
              </a:rPr>
              <a:t>　地震などの災害時に、特別な配慮が必要となるのが、</a:t>
            </a:r>
            <a:r>
              <a:rPr lang="ja-JP" altLang="en-US" sz="2000" u="sng" dirty="0">
                <a:solidFill>
                  <a:srgbClr val="FF0000"/>
                </a:solidFill>
                <a:latin typeface="+mn-ea"/>
              </a:rPr>
              <a:t>乳幼児、妊産婦、</a:t>
            </a:r>
            <a:endParaRPr lang="en-US" altLang="ja-JP" sz="2000" u="sng" dirty="0">
              <a:solidFill>
                <a:srgbClr val="FF0000"/>
              </a:solidFill>
              <a:latin typeface="+mn-ea"/>
            </a:endParaRPr>
          </a:p>
          <a:p>
            <a:pPr>
              <a:lnSpc>
                <a:spcPts val="2000"/>
              </a:lnSpc>
            </a:pPr>
            <a:r>
              <a:rPr lang="ja-JP" altLang="en-US" sz="2000" u="sng" dirty="0">
                <a:solidFill>
                  <a:srgbClr val="FF0000"/>
                </a:solidFill>
                <a:latin typeface="+mn-ea"/>
              </a:rPr>
              <a:t>高齢者、食べる機能（かむこと・飲み込むこと）が弱くなった方、慢性疾患の方、食物アレルギーの方</a:t>
            </a:r>
            <a:r>
              <a:rPr lang="ja-JP" altLang="en-US" sz="2000" dirty="0">
                <a:latin typeface="+mn-ea"/>
              </a:rPr>
              <a:t>です。</a:t>
            </a:r>
            <a:endParaRPr lang="en-US" altLang="ja-JP" sz="2000" dirty="0">
              <a:latin typeface="+mn-ea"/>
            </a:endParaRPr>
          </a:p>
          <a:p>
            <a:pPr>
              <a:lnSpc>
                <a:spcPts val="2000"/>
              </a:lnSpc>
            </a:pPr>
            <a:endParaRPr lang="en-US" altLang="ja-JP" sz="2000" dirty="0">
              <a:latin typeface="+mn-ea"/>
            </a:endParaRPr>
          </a:p>
          <a:p>
            <a:pPr>
              <a:lnSpc>
                <a:spcPts val="2000"/>
              </a:lnSpc>
            </a:pPr>
            <a:endParaRPr lang="ja-JP" altLang="en-US" sz="2000" dirty="0">
              <a:latin typeface="+mn-ea"/>
            </a:endParaRPr>
          </a:p>
        </p:txBody>
      </p:sp>
      <p:pic>
        <p:nvPicPr>
          <p:cNvPr id="5" name="図 4" descr="室内, テキスト が含まれている画像&#10;&#10;自動的に生成された説明">
            <a:extLst>
              <a:ext uri="{FF2B5EF4-FFF2-40B4-BE49-F238E27FC236}">
                <a16:creationId xmlns:a16="http://schemas.microsoft.com/office/drawing/2014/main" id="{9FFE82CB-6E54-4215-A8A6-5531554072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127">
            <a:off x="6012160" y="2978741"/>
            <a:ext cx="2415250" cy="3416606"/>
          </a:xfrm>
          <a:prstGeom prst="rect">
            <a:avLst/>
          </a:prstGeom>
          <a:effectLst>
            <a:outerShdw blurRad="50800" dist="38100" dir="2700000" algn="tl" rotWithShape="0">
              <a:prstClr val="black">
                <a:alpha val="40000"/>
              </a:prstClr>
            </a:outerShdw>
          </a:effectLst>
        </p:spPr>
      </p:pic>
      <p:sp>
        <p:nvSpPr>
          <p:cNvPr id="3" name="正方形/長方形 2">
            <a:extLst>
              <a:ext uri="{FF2B5EF4-FFF2-40B4-BE49-F238E27FC236}">
                <a16:creationId xmlns:a16="http://schemas.microsoft.com/office/drawing/2014/main" id="{D989FCE1-EC8F-499D-9524-7EA564DBD576}"/>
              </a:ext>
            </a:extLst>
          </p:cNvPr>
          <p:cNvSpPr/>
          <p:nvPr/>
        </p:nvSpPr>
        <p:spPr>
          <a:xfrm>
            <a:off x="379038" y="3029036"/>
            <a:ext cx="5221247" cy="1631216"/>
          </a:xfrm>
          <a:prstGeom prst="rect">
            <a:avLst/>
          </a:prstGeom>
        </p:spPr>
        <p:txBody>
          <a:bodyPr wrap="square">
            <a:spAutoFit/>
          </a:bodyPr>
          <a:lstStyle/>
          <a:p>
            <a:r>
              <a:rPr lang="ja-JP" altLang="en-US" sz="2000" dirty="0">
                <a:latin typeface="+mn-ea"/>
              </a:rPr>
              <a:t>そこで、要配慮者の方がいる家庭で、災害時に備えて食品の家庭備蓄をするに当たり、どのような点に注意したらいいのか、備蓄した食品をどのように活用したらいいのかについて、取りまとめました。　</a:t>
            </a:r>
          </a:p>
        </p:txBody>
      </p:sp>
      <p:sp>
        <p:nvSpPr>
          <p:cNvPr id="8" name="スライド番号プレースホルダー 7">
            <a:extLst>
              <a:ext uri="{FF2B5EF4-FFF2-40B4-BE49-F238E27FC236}">
                <a16:creationId xmlns:a16="http://schemas.microsoft.com/office/drawing/2014/main" id="{03670FDD-D19C-4DF0-A1E1-C6A9A5FC56A0}"/>
              </a:ext>
            </a:extLst>
          </p:cNvPr>
          <p:cNvSpPr>
            <a:spLocks noGrp="1"/>
          </p:cNvSpPr>
          <p:nvPr>
            <p:ph type="sldNum" sz="quarter" idx="12"/>
          </p:nvPr>
        </p:nvSpPr>
        <p:spPr/>
        <p:txBody>
          <a:bodyPr/>
          <a:lstStyle/>
          <a:p>
            <a:fld id="{734CDAE9-32D5-42DD-8C03-1BC8C456A727}" type="slidenum">
              <a:rPr kumimoji="1" lang="ja-JP" altLang="en-US" smtClean="0"/>
              <a:t>29</a:t>
            </a:fld>
            <a:endParaRPr kumimoji="1" lang="ja-JP" altLang="en-US"/>
          </a:p>
        </p:txBody>
      </p:sp>
    </p:spTree>
    <p:extLst>
      <p:ext uri="{BB962C8B-B14F-4D97-AF65-F5344CB8AC3E}">
        <p14:creationId xmlns:p14="http://schemas.microsoft.com/office/powerpoint/2010/main" val="251235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a:bodyPr>
          <a:lstStyle/>
          <a:p>
            <a:r>
              <a:rPr lang="ja-JP" altLang="en-US" sz="4000" dirty="0"/>
              <a:t>乳幼児の備え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30</a:t>
            </a:fld>
            <a:endParaRPr kumimoji="1" lang="ja-JP" altLang="en-US"/>
          </a:p>
        </p:txBody>
      </p:sp>
      <p:sp>
        <p:nvSpPr>
          <p:cNvPr id="13" name="テキスト ボックス 12">
            <a:extLst>
              <a:ext uri="{FF2B5EF4-FFF2-40B4-BE49-F238E27FC236}">
                <a16:creationId xmlns:a16="http://schemas.microsoft.com/office/drawing/2014/main" id="{90D8CC5F-A411-41A2-A60E-69564D95AEDF}"/>
              </a:ext>
            </a:extLst>
          </p:cNvPr>
          <p:cNvSpPr txBox="1"/>
          <p:nvPr/>
        </p:nvSpPr>
        <p:spPr>
          <a:xfrm>
            <a:off x="107504" y="1556792"/>
            <a:ext cx="3096344"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ミルクの備え</a:t>
            </a:r>
            <a:endParaRPr lang="en-US" altLang="ja-JP" sz="2000" dirty="0">
              <a:solidFill>
                <a:schemeClr val="accent1"/>
              </a:solidFill>
              <a:latin typeface="+mn-ea"/>
            </a:endParaRPr>
          </a:p>
        </p:txBody>
      </p:sp>
      <p:sp>
        <p:nvSpPr>
          <p:cNvPr id="15" name="テキスト ボックス 14">
            <a:extLst>
              <a:ext uri="{FF2B5EF4-FFF2-40B4-BE49-F238E27FC236}">
                <a16:creationId xmlns:a16="http://schemas.microsoft.com/office/drawing/2014/main" id="{3C476F64-1469-425A-87FE-CC3957D5E6B7}"/>
              </a:ext>
            </a:extLst>
          </p:cNvPr>
          <p:cNvSpPr txBox="1"/>
          <p:nvPr/>
        </p:nvSpPr>
        <p:spPr>
          <a:xfrm>
            <a:off x="107504" y="1988840"/>
            <a:ext cx="8712968" cy="1200329"/>
          </a:xfrm>
          <a:prstGeom prst="rect">
            <a:avLst/>
          </a:prstGeom>
          <a:noFill/>
        </p:spPr>
        <p:txBody>
          <a:bodyPr wrap="square" rtlCol="0">
            <a:spAutoFit/>
          </a:bodyPr>
          <a:lstStyle/>
          <a:p>
            <a:r>
              <a:rPr lang="ja-JP" altLang="en-US" dirty="0"/>
              <a:t>　どうしても母乳で足りない分は、粉ミルクを活用することもできます。そのため、</a:t>
            </a:r>
            <a:r>
              <a:rPr lang="ja-JP" altLang="en-US" u="sng" dirty="0">
                <a:solidFill>
                  <a:srgbClr val="FF0000"/>
                </a:solidFill>
              </a:rPr>
              <a:t>粉ミルク</a:t>
            </a:r>
            <a:r>
              <a:rPr lang="ja-JP" altLang="en-US" dirty="0"/>
              <a:t>と</a:t>
            </a:r>
            <a:r>
              <a:rPr lang="ja-JP" altLang="en-US" u="sng" dirty="0">
                <a:solidFill>
                  <a:srgbClr val="FF0000"/>
                </a:solidFill>
              </a:rPr>
              <a:t>哺乳ビン</a:t>
            </a:r>
            <a:r>
              <a:rPr lang="ja-JP" altLang="en-US" dirty="0"/>
              <a:t>を備えておくと安心です。また、</a:t>
            </a:r>
            <a:r>
              <a:rPr lang="ja-JP" altLang="en-US" u="sng" dirty="0">
                <a:solidFill>
                  <a:srgbClr val="FF0000"/>
                </a:solidFill>
              </a:rPr>
              <a:t>紙コップ</a:t>
            </a:r>
            <a:r>
              <a:rPr lang="ja-JP" altLang="en-US" dirty="0"/>
              <a:t>や</a:t>
            </a:r>
            <a:r>
              <a:rPr lang="ja-JP" altLang="en-US" u="sng" dirty="0">
                <a:solidFill>
                  <a:srgbClr val="FF0000"/>
                </a:solidFill>
              </a:rPr>
              <a:t>使い捨てのスプーン</a:t>
            </a:r>
            <a:r>
              <a:rPr lang="ja-JP" altLang="en-US" dirty="0"/>
              <a:t>を備えておくと、災害時に役立ちます。</a:t>
            </a:r>
            <a:endParaRPr lang="en-US" altLang="ja-JP" dirty="0"/>
          </a:p>
          <a:p>
            <a:r>
              <a:rPr kumimoji="1" lang="ja-JP" altLang="en-US" dirty="0"/>
              <a:t>　</a:t>
            </a:r>
            <a:r>
              <a:rPr kumimoji="1" lang="ja-JP" altLang="en-US" u="sng" dirty="0">
                <a:solidFill>
                  <a:srgbClr val="FF0000"/>
                </a:solidFill>
              </a:rPr>
              <a:t>飲料水は、調乳用に多めに</a:t>
            </a:r>
            <a:r>
              <a:rPr kumimoji="1" lang="ja-JP" altLang="en-US" dirty="0"/>
              <a:t>備えましょう。</a:t>
            </a:r>
          </a:p>
        </p:txBody>
      </p:sp>
      <p:pic>
        <p:nvPicPr>
          <p:cNvPr id="6" name="図 5">
            <a:extLst>
              <a:ext uri="{FF2B5EF4-FFF2-40B4-BE49-F238E27FC236}">
                <a16:creationId xmlns:a16="http://schemas.microsoft.com/office/drawing/2014/main" id="{95577ADF-5CF1-402D-8C70-2889F483BB31}"/>
              </a:ext>
            </a:extLst>
          </p:cNvPr>
          <p:cNvPicPr>
            <a:picLocks noChangeAspect="1"/>
          </p:cNvPicPr>
          <p:nvPr/>
        </p:nvPicPr>
        <p:blipFill>
          <a:blip r:embed="rId3"/>
          <a:stretch>
            <a:fillRect/>
          </a:stretch>
        </p:blipFill>
        <p:spPr>
          <a:xfrm>
            <a:off x="1331640" y="3645024"/>
            <a:ext cx="6661488" cy="1969866"/>
          </a:xfrm>
          <a:prstGeom prst="rect">
            <a:avLst/>
          </a:prstGeom>
        </p:spPr>
      </p:pic>
    </p:spTree>
    <p:extLst>
      <p:ext uri="{BB962C8B-B14F-4D97-AF65-F5344CB8AC3E}">
        <p14:creationId xmlns:p14="http://schemas.microsoft.com/office/powerpoint/2010/main" val="2512959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a:bodyPr>
          <a:lstStyle/>
          <a:p>
            <a:r>
              <a:rPr lang="ja-JP" altLang="en-US" sz="4000" dirty="0"/>
              <a:t>乳幼児の備え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31</a:t>
            </a:fld>
            <a:endParaRPr kumimoji="1" lang="ja-JP" altLang="en-US"/>
          </a:p>
        </p:txBody>
      </p:sp>
      <p:pic>
        <p:nvPicPr>
          <p:cNvPr id="9" name="図 8">
            <a:extLst>
              <a:ext uri="{FF2B5EF4-FFF2-40B4-BE49-F238E27FC236}">
                <a16:creationId xmlns:a16="http://schemas.microsoft.com/office/drawing/2014/main" id="{3705CAB6-48D7-47B9-B631-27F880532EA6}"/>
              </a:ext>
            </a:extLst>
          </p:cNvPr>
          <p:cNvPicPr>
            <a:picLocks noChangeAspect="1"/>
          </p:cNvPicPr>
          <p:nvPr/>
        </p:nvPicPr>
        <p:blipFill>
          <a:blip r:embed="rId3"/>
          <a:stretch>
            <a:fillRect/>
          </a:stretch>
        </p:blipFill>
        <p:spPr>
          <a:xfrm>
            <a:off x="899592" y="3068960"/>
            <a:ext cx="7281550" cy="3744416"/>
          </a:xfrm>
          <a:prstGeom prst="rect">
            <a:avLst/>
          </a:prstGeom>
        </p:spPr>
      </p:pic>
      <p:sp>
        <p:nvSpPr>
          <p:cNvPr id="10" name="テキスト ボックス 9">
            <a:extLst>
              <a:ext uri="{FF2B5EF4-FFF2-40B4-BE49-F238E27FC236}">
                <a16:creationId xmlns:a16="http://schemas.microsoft.com/office/drawing/2014/main" id="{32EBBFCB-2181-452A-BB09-732D7FAD45F0}"/>
              </a:ext>
            </a:extLst>
          </p:cNvPr>
          <p:cNvSpPr txBox="1"/>
          <p:nvPr/>
        </p:nvSpPr>
        <p:spPr>
          <a:xfrm>
            <a:off x="107504" y="1124744"/>
            <a:ext cx="3096344"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離乳食の備え</a:t>
            </a:r>
            <a:endParaRPr lang="en-US" altLang="ja-JP" sz="2000" dirty="0">
              <a:solidFill>
                <a:schemeClr val="accent1"/>
              </a:solidFill>
              <a:latin typeface="+mn-ea"/>
            </a:endParaRPr>
          </a:p>
        </p:txBody>
      </p:sp>
      <p:sp>
        <p:nvSpPr>
          <p:cNvPr id="11" name="テキスト ボックス 10">
            <a:extLst>
              <a:ext uri="{FF2B5EF4-FFF2-40B4-BE49-F238E27FC236}">
                <a16:creationId xmlns:a16="http://schemas.microsoft.com/office/drawing/2014/main" id="{9E1A6EF2-9846-4BF0-89AF-056F04E8BCBA}"/>
              </a:ext>
            </a:extLst>
          </p:cNvPr>
          <p:cNvSpPr txBox="1"/>
          <p:nvPr/>
        </p:nvSpPr>
        <p:spPr>
          <a:xfrm>
            <a:off x="107504" y="1484784"/>
            <a:ext cx="8712968" cy="923330"/>
          </a:xfrm>
          <a:prstGeom prst="rect">
            <a:avLst/>
          </a:prstGeom>
          <a:noFill/>
        </p:spPr>
        <p:txBody>
          <a:bodyPr wrap="square" rtlCol="0">
            <a:spAutoFit/>
          </a:bodyPr>
          <a:lstStyle/>
          <a:p>
            <a:r>
              <a:rPr lang="ja-JP" altLang="en-US" dirty="0"/>
              <a:t>　離乳食は、さまざまな調理器具を使用して作るため、災害発生時、ライフラインが停止し、調理できないことが想定されます。</a:t>
            </a:r>
            <a:endParaRPr lang="en-US" altLang="ja-JP" dirty="0"/>
          </a:p>
          <a:p>
            <a:r>
              <a:rPr kumimoji="1" lang="ja-JP" altLang="en-US" dirty="0"/>
              <a:t>　</a:t>
            </a:r>
            <a:r>
              <a:rPr lang="ja-JP" altLang="en-US" dirty="0"/>
              <a:t>そ</a:t>
            </a:r>
            <a:r>
              <a:rPr kumimoji="1" lang="ja-JP" altLang="en-US" dirty="0"/>
              <a:t>こで、</a:t>
            </a:r>
            <a:r>
              <a:rPr kumimoji="1" lang="ja-JP" altLang="en-US" u="sng" dirty="0">
                <a:solidFill>
                  <a:srgbClr val="FF0000"/>
                </a:solidFill>
              </a:rPr>
              <a:t>ビン詰やレトルトの離乳食を、少なくとも２週間分</a:t>
            </a:r>
            <a:r>
              <a:rPr kumimoji="1" lang="ja-JP" altLang="en-US" dirty="0"/>
              <a:t>、備蓄することが推奨されます。</a:t>
            </a:r>
            <a:endParaRPr kumimoji="1" lang="en-US" altLang="ja-JP" dirty="0"/>
          </a:p>
        </p:txBody>
      </p:sp>
      <p:sp>
        <p:nvSpPr>
          <p:cNvPr id="12" name="テキスト ボックス 11">
            <a:extLst>
              <a:ext uri="{FF2B5EF4-FFF2-40B4-BE49-F238E27FC236}">
                <a16:creationId xmlns:a16="http://schemas.microsoft.com/office/drawing/2014/main" id="{00A12821-646F-4392-BD10-2B3B2AFFA632}"/>
              </a:ext>
            </a:extLst>
          </p:cNvPr>
          <p:cNvSpPr txBox="1"/>
          <p:nvPr/>
        </p:nvSpPr>
        <p:spPr>
          <a:xfrm>
            <a:off x="107504" y="2348880"/>
            <a:ext cx="3096344"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離乳食の利用</a:t>
            </a:r>
            <a:endParaRPr lang="en-US" altLang="ja-JP" sz="2000" dirty="0">
              <a:solidFill>
                <a:schemeClr val="accent1"/>
              </a:solidFill>
              <a:latin typeface="+mn-ea"/>
            </a:endParaRPr>
          </a:p>
        </p:txBody>
      </p:sp>
      <p:sp>
        <p:nvSpPr>
          <p:cNvPr id="13" name="テキスト ボックス 12">
            <a:extLst>
              <a:ext uri="{FF2B5EF4-FFF2-40B4-BE49-F238E27FC236}">
                <a16:creationId xmlns:a16="http://schemas.microsoft.com/office/drawing/2014/main" id="{70ADDD49-5D21-4AC2-82C1-E4CCAE15E4BE}"/>
              </a:ext>
            </a:extLst>
          </p:cNvPr>
          <p:cNvSpPr txBox="1"/>
          <p:nvPr/>
        </p:nvSpPr>
        <p:spPr>
          <a:xfrm>
            <a:off x="179512" y="2636912"/>
            <a:ext cx="8712968" cy="369332"/>
          </a:xfrm>
          <a:prstGeom prst="rect">
            <a:avLst/>
          </a:prstGeom>
          <a:noFill/>
        </p:spPr>
        <p:txBody>
          <a:bodyPr wrap="square" rtlCol="0">
            <a:spAutoFit/>
          </a:bodyPr>
          <a:lstStyle/>
          <a:p>
            <a:r>
              <a:rPr lang="ja-JP" altLang="en-US" dirty="0"/>
              <a:t>　レトルトの離乳食は、月齢が進んでも、前の月齢のものを工夫して使えます。例えば、</a:t>
            </a:r>
            <a:endParaRPr kumimoji="1" lang="en-US" altLang="ja-JP" dirty="0"/>
          </a:p>
        </p:txBody>
      </p:sp>
    </p:spTree>
    <p:extLst>
      <p:ext uri="{BB962C8B-B14F-4D97-AF65-F5344CB8AC3E}">
        <p14:creationId xmlns:p14="http://schemas.microsoft.com/office/powerpoint/2010/main" val="930292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a:bodyPr>
          <a:lstStyle/>
          <a:p>
            <a:r>
              <a:rPr lang="ja-JP" altLang="en-US" sz="4000" dirty="0"/>
              <a:t>高齢者の備え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32</a:t>
            </a:fld>
            <a:endParaRPr kumimoji="1" lang="ja-JP" altLang="en-US"/>
          </a:p>
        </p:txBody>
      </p:sp>
      <p:pic>
        <p:nvPicPr>
          <p:cNvPr id="8" name="図 7">
            <a:extLst>
              <a:ext uri="{FF2B5EF4-FFF2-40B4-BE49-F238E27FC236}">
                <a16:creationId xmlns:a16="http://schemas.microsoft.com/office/drawing/2014/main" id="{FB8AE68F-7423-4D03-841A-46FC0A3065C0}"/>
              </a:ext>
            </a:extLst>
          </p:cNvPr>
          <p:cNvPicPr>
            <a:picLocks noChangeAspect="1"/>
          </p:cNvPicPr>
          <p:nvPr/>
        </p:nvPicPr>
        <p:blipFill>
          <a:blip r:embed="rId3"/>
          <a:stretch>
            <a:fillRect/>
          </a:stretch>
        </p:blipFill>
        <p:spPr>
          <a:xfrm>
            <a:off x="3072539" y="5578475"/>
            <a:ext cx="754622" cy="1143000"/>
          </a:xfrm>
          <a:prstGeom prst="rect">
            <a:avLst/>
          </a:prstGeom>
        </p:spPr>
      </p:pic>
      <p:pic>
        <p:nvPicPr>
          <p:cNvPr id="10" name="図 9">
            <a:extLst>
              <a:ext uri="{FF2B5EF4-FFF2-40B4-BE49-F238E27FC236}">
                <a16:creationId xmlns:a16="http://schemas.microsoft.com/office/drawing/2014/main" id="{2289A714-A959-4280-BCFD-DFFEAEE91BBA}"/>
              </a:ext>
            </a:extLst>
          </p:cNvPr>
          <p:cNvPicPr>
            <a:picLocks noChangeAspect="1"/>
          </p:cNvPicPr>
          <p:nvPr/>
        </p:nvPicPr>
        <p:blipFill>
          <a:blip r:embed="rId4"/>
          <a:stretch>
            <a:fillRect/>
          </a:stretch>
        </p:blipFill>
        <p:spPr>
          <a:xfrm>
            <a:off x="611560" y="1977846"/>
            <a:ext cx="8229600" cy="3539386"/>
          </a:xfrm>
          <a:prstGeom prst="rect">
            <a:avLst/>
          </a:prstGeom>
        </p:spPr>
      </p:pic>
      <p:pic>
        <p:nvPicPr>
          <p:cNvPr id="11" name="図 10">
            <a:extLst>
              <a:ext uri="{FF2B5EF4-FFF2-40B4-BE49-F238E27FC236}">
                <a16:creationId xmlns:a16="http://schemas.microsoft.com/office/drawing/2014/main" id="{1106F26B-3D86-4341-869A-C43C0B4014FC}"/>
              </a:ext>
            </a:extLst>
          </p:cNvPr>
          <p:cNvPicPr>
            <a:picLocks noChangeAspect="1"/>
          </p:cNvPicPr>
          <p:nvPr/>
        </p:nvPicPr>
        <p:blipFill>
          <a:blip r:embed="rId5"/>
          <a:stretch>
            <a:fillRect/>
          </a:stretch>
        </p:blipFill>
        <p:spPr>
          <a:xfrm>
            <a:off x="3943147" y="5600476"/>
            <a:ext cx="646125" cy="1009551"/>
          </a:xfrm>
          <a:prstGeom prst="rect">
            <a:avLst/>
          </a:prstGeom>
        </p:spPr>
      </p:pic>
      <p:pic>
        <p:nvPicPr>
          <p:cNvPr id="12" name="図 11">
            <a:extLst>
              <a:ext uri="{FF2B5EF4-FFF2-40B4-BE49-F238E27FC236}">
                <a16:creationId xmlns:a16="http://schemas.microsoft.com/office/drawing/2014/main" id="{7A618B67-A3FD-465E-835E-FC01B6F1662E}"/>
              </a:ext>
            </a:extLst>
          </p:cNvPr>
          <p:cNvPicPr>
            <a:picLocks noChangeAspect="1"/>
          </p:cNvPicPr>
          <p:nvPr/>
        </p:nvPicPr>
        <p:blipFill>
          <a:blip r:embed="rId6"/>
          <a:stretch>
            <a:fillRect/>
          </a:stretch>
        </p:blipFill>
        <p:spPr>
          <a:xfrm>
            <a:off x="4705258" y="5735898"/>
            <a:ext cx="946862" cy="885920"/>
          </a:xfrm>
          <a:prstGeom prst="rect">
            <a:avLst/>
          </a:prstGeom>
        </p:spPr>
      </p:pic>
      <p:sp>
        <p:nvSpPr>
          <p:cNvPr id="13" name="テキスト ボックス 12">
            <a:extLst>
              <a:ext uri="{FF2B5EF4-FFF2-40B4-BE49-F238E27FC236}">
                <a16:creationId xmlns:a16="http://schemas.microsoft.com/office/drawing/2014/main" id="{C1AE0F3A-747C-470C-9EAD-6DC993312182}"/>
              </a:ext>
            </a:extLst>
          </p:cNvPr>
          <p:cNvSpPr txBox="1"/>
          <p:nvPr/>
        </p:nvSpPr>
        <p:spPr>
          <a:xfrm>
            <a:off x="174340" y="1126485"/>
            <a:ext cx="8795320" cy="923330"/>
          </a:xfrm>
          <a:prstGeom prst="rect">
            <a:avLst/>
          </a:prstGeom>
          <a:noFill/>
        </p:spPr>
        <p:txBody>
          <a:bodyPr wrap="square" rtlCol="0">
            <a:spAutoFit/>
          </a:bodyPr>
          <a:lstStyle/>
          <a:p>
            <a:r>
              <a:rPr kumimoji="1" lang="ja-JP" altLang="en-US" dirty="0"/>
              <a:t>　</a:t>
            </a:r>
            <a:r>
              <a:rPr lang="ja-JP" altLang="en-US" dirty="0"/>
              <a:t>高齢者がいる家庭では、</a:t>
            </a:r>
            <a:r>
              <a:rPr kumimoji="1" lang="ja-JP" altLang="en-US" dirty="0"/>
              <a:t>やわらかいおか</a:t>
            </a:r>
            <a:r>
              <a:rPr kumimoji="1" lang="ja-JP" altLang="en-US" dirty="0" err="1"/>
              <a:t>ゆ</a:t>
            </a:r>
            <a:r>
              <a:rPr kumimoji="1" lang="ja-JP" altLang="en-US" dirty="0"/>
              <a:t>、インスタントみそ汁など、</a:t>
            </a:r>
            <a:r>
              <a:rPr kumimoji="1" lang="ja-JP" altLang="en-US" u="sng" dirty="0">
                <a:solidFill>
                  <a:srgbClr val="FF0000"/>
                </a:solidFill>
              </a:rPr>
              <a:t>食べ慣れた食品</a:t>
            </a:r>
            <a:r>
              <a:rPr kumimoji="1" lang="ja-JP" altLang="en-US" dirty="0"/>
              <a:t>があると安心です。</a:t>
            </a:r>
            <a:r>
              <a:rPr lang="ja-JP" altLang="en-US" dirty="0"/>
              <a:t>また、</a:t>
            </a:r>
            <a:r>
              <a:rPr lang="ja-JP" altLang="en-US" u="sng" dirty="0">
                <a:solidFill>
                  <a:srgbClr val="FF0000"/>
                </a:solidFill>
              </a:rPr>
              <a:t>おいしいと思うレトルト食品などを見つけて備えておく</a:t>
            </a:r>
            <a:r>
              <a:rPr lang="ja-JP" altLang="en-US" dirty="0"/>
              <a:t>ことも大切です。</a:t>
            </a:r>
            <a:r>
              <a:rPr lang="ja-JP" altLang="en-US" u="sng" dirty="0">
                <a:solidFill>
                  <a:srgbClr val="FF0000"/>
                </a:solidFill>
              </a:rPr>
              <a:t>「栄養補助食品」</a:t>
            </a:r>
            <a:r>
              <a:rPr lang="ja-JP" altLang="en-US" dirty="0"/>
              <a:t>も準備しておくといいでしょう。</a:t>
            </a:r>
            <a:endParaRPr kumimoji="1" lang="ja-JP" altLang="en-US" dirty="0"/>
          </a:p>
        </p:txBody>
      </p:sp>
    </p:spTree>
    <p:extLst>
      <p:ext uri="{BB962C8B-B14F-4D97-AF65-F5344CB8AC3E}">
        <p14:creationId xmlns:p14="http://schemas.microsoft.com/office/powerpoint/2010/main" val="1002807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fontScale="90000"/>
          </a:bodyPr>
          <a:lstStyle/>
          <a:p>
            <a:r>
              <a:rPr lang="ja-JP" altLang="en-US" sz="4000" dirty="0"/>
              <a:t>食べる機能（かむこと・飲み込むこと）が</a:t>
            </a:r>
            <a:br>
              <a:rPr lang="en-US" altLang="ja-JP" sz="4000" dirty="0"/>
            </a:br>
            <a:r>
              <a:rPr lang="ja-JP" altLang="en-US" sz="4000" dirty="0"/>
              <a:t>弱くなった方の備え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33</a:t>
            </a:fld>
            <a:endParaRPr kumimoji="1" lang="ja-JP" altLang="en-US"/>
          </a:p>
        </p:txBody>
      </p:sp>
      <p:sp>
        <p:nvSpPr>
          <p:cNvPr id="13" name="テキスト ボックス 12">
            <a:extLst>
              <a:ext uri="{FF2B5EF4-FFF2-40B4-BE49-F238E27FC236}">
                <a16:creationId xmlns:a16="http://schemas.microsoft.com/office/drawing/2014/main" id="{C1AE0F3A-747C-470C-9EAD-6DC993312182}"/>
              </a:ext>
            </a:extLst>
          </p:cNvPr>
          <p:cNvSpPr txBox="1"/>
          <p:nvPr/>
        </p:nvSpPr>
        <p:spPr>
          <a:xfrm>
            <a:off x="174340" y="1425550"/>
            <a:ext cx="8795320" cy="1477328"/>
          </a:xfrm>
          <a:prstGeom prst="rect">
            <a:avLst/>
          </a:prstGeom>
          <a:noFill/>
        </p:spPr>
        <p:txBody>
          <a:bodyPr wrap="square" rtlCol="0">
            <a:spAutoFit/>
          </a:bodyPr>
          <a:lstStyle/>
          <a:p>
            <a:r>
              <a:rPr kumimoji="1" lang="ja-JP" altLang="en-US" dirty="0"/>
              <a:t>　食べる機能が弱くなった方</a:t>
            </a:r>
            <a:r>
              <a:rPr lang="ja-JP" altLang="en-US" dirty="0"/>
              <a:t>がいる家庭では、</a:t>
            </a:r>
            <a:r>
              <a:rPr lang="ja-JP" altLang="en-US" u="sng" dirty="0">
                <a:solidFill>
                  <a:srgbClr val="FF0000"/>
                </a:solidFill>
              </a:rPr>
              <a:t>レトルトなどの介護食品</a:t>
            </a:r>
            <a:r>
              <a:rPr lang="ja-JP" altLang="en-US" dirty="0"/>
              <a:t>を備えましょう。ドラッグストアなどで取り扱われている介護食品によく目にするこのマークは、</a:t>
            </a:r>
            <a:r>
              <a:rPr lang="ja-JP" altLang="en-US" u="sng" dirty="0">
                <a:solidFill>
                  <a:srgbClr val="FF0000"/>
                </a:solidFill>
              </a:rPr>
              <a:t>ユニバーサルデザインフード</a:t>
            </a:r>
            <a:r>
              <a:rPr lang="ja-JP" altLang="en-US" dirty="0"/>
              <a:t>の表示です。このマークも参考にして、商品を選びましょう。</a:t>
            </a:r>
            <a:endParaRPr lang="en-US" altLang="ja-JP" dirty="0"/>
          </a:p>
          <a:p>
            <a:r>
              <a:rPr kumimoji="1" lang="ja-JP" altLang="en-US" dirty="0"/>
              <a:t>　食べ物を飲み込む際にむせることが多くなった方向けには、</a:t>
            </a:r>
            <a:r>
              <a:rPr kumimoji="1" lang="ja-JP" altLang="en-US" u="sng" dirty="0">
                <a:solidFill>
                  <a:srgbClr val="FF0000"/>
                </a:solidFill>
              </a:rPr>
              <a:t>と</a:t>
            </a:r>
            <a:r>
              <a:rPr kumimoji="1" lang="ja-JP" altLang="en-US" u="sng" dirty="0" err="1">
                <a:solidFill>
                  <a:srgbClr val="FF0000"/>
                </a:solidFill>
              </a:rPr>
              <a:t>ろみ</a:t>
            </a:r>
            <a:r>
              <a:rPr kumimoji="1" lang="ja-JP" altLang="en-US" u="sng" dirty="0">
                <a:solidFill>
                  <a:srgbClr val="FF0000"/>
                </a:solidFill>
              </a:rPr>
              <a:t>調整食品</a:t>
            </a:r>
            <a:r>
              <a:rPr kumimoji="1" lang="ja-JP" altLang="en-US" dirty="0"/>
              <a:t>を備えておきましょう。</a:t>
            </a:r>
          </a:p>
        </p:txBody>
      </p:sp>
      <p:pic>
        <p:nvPicPr>
          <p:cNvPr id="3" name="図 2">
            <a:extLst>
              <a:ext uri="{FF2B5EF4-FFF2-40B4-BE49-F238E27FC236}">
                <a16:creationId xmlns:a16="http://schemas.microsoft.com/office/drawing/2014/main" id="{FB4F64E5-5E79-4BB6-94AD-495442CC9896}"/>
              </a:ext>
            </a:extLst>
          </p:cNvPr>
          <p:cNvPicPr>
            <a:picLocks noChangeAspect="1"/>
          </p:cNvPicPr>
          <p:nvPr/>
        </p:nvPicPr>
        <p:blipFill>
          <a:blip r:embed="rId3"/>
          <a:stretch>
            <a:fillRect/>
          </a:stretch>
        </p:blipFill>
        <p:spPr>
          <a:xfrm>
            <a:off x="251520" y="2996952"/>
            <a:ext cx="5958121" cy="3237688"/>
          </a:xfrm>
          <a:prstGeom prst="rect">
            <a:avLst/>
          </a:prstGeom>
        </p:spPr>
      </p:pic>
      <p:pic>
        <p:nvPicPr>
          <p:cNvPr id="5" name="図 4">
            <a:extLst>
              <a:ext uri="{FF2B5EF4-FFF2-40B4-BE49-F238E27FC236}">
                <a16:creationId xmlns:a16="http://schemas.microsoft.com/office/drawing/2014/main" id="{B21E6397-7DA4-4C5C-AEE3-42B234DD148F}"/>
              </a:ext>
            </a:extLst>
          </p:cNvPr>
          <p:cNvPicPr>
            <a:picLocks noChangeAspect="1"/>
          </p:cNvPicPr>
          <p:nvPr/>
        </p:nvPicPr>
        <p:blipFill>
          <a:blip r:embed="rId4"/>
          <a:stretch>
            <a:fillRect/>
          </a:stretch>
        </p:blipFill>
        <p:spPr>
          <a:xfrm>
            <a:off x="6372200" y="4136742"/>
            <a:ext cx="1368152" cy="1426653"/>
          </a:xfrm>
          <a:prstGeom prst="rect">
            <a:avLst/>
          </a:prstGeom>
        </p:spPr>
      </p:pic>
      <p:pic>
        <p:nvPicPr>
          <p:cNvPr id="6" name="図 5">
            <a:extLst>
              <a:ext uri="{FF2B5EF4-FFF2-40B4-BE49-F238E27FC236}">
                <a16:creationId xmlns:a16="http://schemas.microsoft.com/office/drawing/2014/main" id="{9D5C724C-F7BB-4C17-88F5-0BE32AE8981D}"/>
              </a:ext>
            </a:extLst>
          </p:cNvPr>
          <p:cNvPicPr>
            <a:picLocks noChangeAspect="1"/>
          </p:cNvPicPr>
          <p:nvPr/>
        </p:nvPicPr>
        <p:blipFill>
          <a:blip r:embed="rId5"/>
          <a:stretch>
            <a:fillRect/>
          </a:stretch>
        </p:blipFill>
        <p:spPr>
          <a:xfrm>
            <a:off x="8007653" y="4077072"/>
            <a:ext cx="962007" cy="1491851"/>
          </a:xfrm>
          <a:prstGeom prst="rect">
            <a:avLst/>
          </a:prstGeom>
        </p:spPr>
      </p:pic>
    </p:spTree>
    <p:extLst>
      <p:ext uri="{BB962C8B-B14F-4D97-AF65-F5344CB8AC3E}">
        <p14:creationId xmlns:p14="http://schemas.microsoft.com/office/powerpoint/2010/main" val="2277481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a:bodyPr>
          <a:lstStyle/>
          <a:p>
            <a:r>
              <a:rPr lang="ja-JP" altLang="en-US" sz="4000" dirty="0"/>
              <a:t>慢性疾患の方の備え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34</a:t>
            </a:fld>
            <a:endParaRPr kumimoji="1" lang="ja-JP" altLang="en-US"/>
          </a:p>
        </p:txBody>
      </p:sp>
      <p:sp>
        <p:nvSpPr>
          <p:cNvPr id="13" name="テキスト ボックス 12">
            <a:extLst>
              <a:ext uri="{FF2B5EF4-FFF2-40B4-BE49-F238E27FC236}">
                <a16:creationId xmlns:a16="http://schemas.microsoft.com/office/drawing/2014/main" id="{C1AE0F3A-747C-470C-9EAD-6DC993312182}"/>
              </a:ext>
            </a:extLst>
          </p:cNvPr>
          <p:cNvSpPr txBox="1"/>
          <p:nvPr/>
        </p:nvSpPr>
        <p:spPr>
          <a:xfrm>
            <a:off x="174340" y="1519624"/>
            <a:ext cx="8795320" cy="1477328"/>
          </a:xfrm>
          <a:prstGeom prst="rect">
            <a:avLst/>
          </a:prstGeom>
          <a:noFill/>
        </p:spPr>
        <p:txBody>
          <a:bodyPr wrap="square" rtlCol="0">
            <a:spAutoFit/>
          </a:bodyPr>
          <a:lstStyle/>
          <a:p>
            <a:r>
              <a:rPr kumimoji="1" lang="ja-JP" altLang="en-US" dirty="0"/>
              <a:t>　糖尿病、脂質異常症、高尿酸血症・痛風などの代謝性疾患の方や高血圧の方の備えは、一般の方と共通した備えで、献立を工夫しましょう。</a:t>
            </a:r>
            <a:endParaRPr kumimoji="1" lang="en-US" altLang="ja-JP" dirty="0"/>
          </a:p>
          <a:p>
            <a:r>
              <a:rPr lang="ja-JP" altLang="en-US" dirty="0"/>
              <a:t>　腎臓病の方は、低たんぱくの食品、低カリウムの加工食品など、普段の食事に取り入れている</a:t>
            </a:r>
            <a:r>
              <a:rPr lang="ja-JP" altLang="en-US" u="sng" dirty="0">
                <a:solidFill>
                  <a:srgbClr val="FF0000"/>
                </a:solidFill>
              </a:rPr>
              <a:t>特殊食品を多めに買い置きし、少なくとも２週間分を備えましょう</a:t>
            </a:r>
            <a:r>
              <a:rPr lang="ja-JP" altLang="en-US" dirty="0"/>
              <a:t>。常に一定のストックを残しながら、買い足すようにしましょう。</a:t>
            </a:r>
            <a:endParaRPr kumimoji="1" lang="ja-JP" altLang="en-US" dirty="0"/>
          </a:p>
        </p:txBody>
      </p:sp>
      <p:pic>
        <p:nvPicPr>
          <p:cNvPr id="7" name="図 6">
            <a:extLst>
              <a:ext uri="{FF2B5EF4-FFF2-40B4-BE49-F238E27FC236}">
                <a16:creationId xmlns:a16="http://schemas.microsoft.com/office/drawing/2014/main" id="{44CCB5B4-67D2-45BA-8A12-87E1BF59B8D8}"/>
              </a:ext>
            </a:extLst>
          </p:cNvPr>
          <p:cNvPicPr>
            <a:picLocks noChangeAspect="1"/>
          </p:cNvPicPr>
          <p:nvPr/>
        </p:nvPicPr>
        <p:blipFill>
          <a:blip r:embed="rId3"/>
          <a:stretch>
            <a:fillRect/>
          </a:stretch>
        </p:blipFill>
        <p:spPr>
          <a:xfrm>
            <a:off x="445345" y="3640374"/>
            <a:ext cx="1537885" cy="1266061"/>
          </a:xfrm>
          <a:prstGeom prst="rect">
            <a:avLst/>
          </a:prstGeom>
        </p:spPr>
      </p:pic>
      <p:pic>
        <p:nvPicPr>
          <p:cNvPr id="8" name="図 7">
            <a:extLst>
              <a:ext uri="{FF2B5EF4-FFF2-40B4-BE49-F238E27FC236}">
                <a16:creationId xmlns:a16="http://schemas.microsoft.com/office/drawing/2014/main" id="{D7D180E5-259D-4A46-95B5-CE2ED95AA28F}"/>
              </a:ext>
            </a:extLst>
          </p:cNvPr>
          <p:cNvPicPr>
            <a:picLocks noChangeAspect="1"/>
          </p:cNvPicPr>
          <p:nvPr/>
        </p:nvPicPr>
        <p:blipFill>
          <a:blip r:embed="rId4"/>
          <a:stretch>
            <a:fillRect/>
          </a:stretch>
        </p:blipFill>
        <p:spPr>
          <a:xfrm>
            <a:off x="1991458" y="4011177"/>
            <a:ext cx="1537885" cy="1957976"/>
          </a:xfrm>
          <a:prstGeom prst="rect">
            <a:avLst/>
          </a:prstGeom>
        </p:spPr>
      </p:pic>
      <p:pic>
        <p:nvPicPr>
          <p:cNvPr id="9" name="図 8">
            <a:extLst>
              <a:ext uri="{FF2B5EF4-FFF2-40B4-BE49-F238E27FC236}">
                <a16:creationId xmlns:a16="http://schemas.microsoft.com/office/drawing/2014/main" id="{C00DE0B5-3024-4E5E-B038-FB5362199138}"/>
              </a:ext>
            </a:extLst>
          </p:cNvPr>
          <p:cNvPicPr>
            <a:picLocks noChangeAspect="1"/>
          </p:cNvPicPr>
          <p:nvPr/>
        </p:nvPicPr>
        <p:blipFill>
          <a:blip r:embed="rId5"/>
          <a:stretch>
            <a:fillRect/>
          </a:stretch>
        </p:blipFill>
        <p:spPr>
          <a:xfrm>
            <a:off x="4786567" y="3926280"/>
            <a:ext cx="1656184" cy="2016865"/>
          </a:xfrm>
          <a:prstGeom prst="rect">
            <a:avLst/>
          </a:prstGeom>
        </p:spPr>
      </p:pic>
      <p:pic>
        <p:nvPicPr>
          <p:cNvPr id="10" name="図 9">
            <a:extLst>
              <a:ext uri="{FF2B5EF4-FFF2-40B4-BE49-F238E27FC236}">
                <a16:creationId xmlns:a16="http://schemas.microsoft.com/office/drawing/2014/main" id="{D9F3D84B-82DC-44D8-8A60-282E61A2AD4E}"/>
              </a:ext>
            </a:extLst>
          </p:cNvPr>
          <p:cNvPicPr>
            <a:picLocks noChangeAspect="1"/>
          </p:cNvPicPr>
          <p:nvPr/>
        </p:nvPicPr>
        <p:blipFill>
          <a:blip r:embed="rId6"/>
          <a:stretch>
            <a:fillRect/>
          </a:stretch>
        </p:blipFill>
        <p:spPr>
          <a:xfrm>
            <a:off x="3512886" y="3501008"/>
            <a:ext cx="1123839" cy="1634101"/>
          </a:xfrm>
          <a:prstGeom prst="rect">
            <a:avLst/>
          </a:prstGeom>
        </p:spPr>
      </p:pic>
      <p:pic>
        <p:nvPicPr>
          <p:cNvPr id="11" name="図 10">
            <a:extLst>
              <a:ext uri="{FF2B5EF4-FFF2-40B4-BE49-F238E27FC236}">
                <a16:creationId xmlns:a16="http://schemas.microsoft.com/office/drawing/2014/main" id="{06CC2F5D-5062-40A3-984E-011D3FBED419}"/>
              </a:ext>
            </a:extLst>
          </p:cNvPr>
          <p:cNvPicPr>
            <a:picLocks noChangeAspect="1"/>
          </p:cNvPicPr>
          <p:nvPr/>
        </p:nvPicPr>
        <p:blipFill>
          <a:blip r:embed="rId7"/>
          <a:stretch>
            <a:fillRect/>
          </a:stretch>
        </p:blipFill>
        <p:spPr>
          <a:xfrm>
            <a:off x="6610411" y="3501008"/>
            <a:ext cx="1656184" cy="1972699"/>
          </a:xfrm>
          <a:prstGeom prst="rect">
            <a:avLst/>
          </a:prstGeom>
        </p:spPr>
      </p:pic>
    </p:spTree>
    <p:extLst>
      <p:ext uri="{BB962C8B-B14F-4D97-AF65-F5344CB8AC3E}">
        <p14:creationId xmlns:p14="http://schemas.microsoft.com/office/powerpoint/2010/main" val="523707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2429"/>
            <a:ext cx="8229600" cy="1143000"/>
          </a:xfrm>
        </p:spPr>
        <p:txBody>
          <a:bodyPr>
            <a:normAutofit/>
          </a:bodyPr>
          <a:lstStyle/>
          <a:p>
            <a:r>
              <a:rPr lang="ja-JP" altLang="en-US" sz="4000" dirty="0"/>
              <a:t>食物アレルギーの方の備え</a:t>
            </a:r>
            <a:endParaRPr kumimoji="1" lang="ja-JP" altLang="en-US" sz="4000" dirty="0"/>
          </a:p>
        </p:txBody>
      </p:sp>
      <p:sp>
        <p:nvSpPr>
          <p:cNvPr id="4" name="スライド番号プレースホルダー 3">
            <a:extLst>
              <a:ext uri="{FF2B5EF4-FFF2-40B4-BE49-F238E27FC236}">
                <a16:creationId xmlns:a16="http://schemas.microsoft.com/office/drawing/2014/main" id="{7633D7E5-5CB0-4D5B-996A-FBC5E7C0731C}"/>
              </a:ext>
            </a:extLst>
          </p:cNvPr>
          <p:cNvSpPr>
            <a:spLocks noGrp="1"/>
          </p:cNvSpPr>
          <p:nvPr>
            <p:ph type="sldNum" sz="quarter" idx="12"/>
          </p:nvPr>
        </p:nvSpPr>
        <p:spPr/>
        <p:txBody>
          <a:bodyPr/>
          <a:lstStyle/>
          <a:p>
            <a:fld id="{734CDAE9-32D5-42DD-8C03-1BC8C456A727}" type="slidenum">
              <a:rPr kumimoji="1" lang="ja-JP" altLang="en-US" smtClean="0"/>
              <a:t>35</a:t>
            </a:fld>
            <a:endParaRPr kumimoji="1" lang="ja-JP" altLang="en-US"/>
          </a:p>
        </p:txBody>
      </p:sp>
      <p:sp>
        <p:nvSpPr>
          <p:cNvPr id="13" name="テキスト ボックス 12">
            <a:extLst>
              <a:ext uri="{FF2B5EF4-FFF2-40B4-BE49-F238E27FC236}">
                <a16:creationId xmlns:a16="http://schemas.microsoft.com/office/drawing/2014/main" id="{C1AE0F3A-747C-470C-9EAD-6DC993312182}"/>
              </a:ext>
            </a:extLst>
          </p:cNvPr>
          <p:cNvSpPr txBox="1"/>
          <p:nvPr/>
        </p:nvSpPr>
        <p:spPr>
          <a:xfrm>
            <a:off x="174340" y="1196752"/>
            <a:ext cx="8795320" cy="1477328"/>
          </a:xfrm>
          <a:prstGeom prst="rect">
            <a:avLst/>
          </a:prstGeom>
          <a:noFill/>
        </p:spPr>
        <p:txBody>
          <a:bodyPr wrap="square" rtlCol="0">
            <a:spAutoFit/>
          </a:bodyPr>
          <a:lstStyle/>
          <a:p>
            <a:r>
              <a:rPr kumimoji="1" lang="ja-JP" altLang="en-US" dirty="0"/>
              <a:t>　東日本大震災発生後の物資不足の状況で、</a:t>
            </a:r>
            <a:r>
              <a:rPr kumimoji="1" lang="ja-JP" altLang="en-US" u="sng" dirty="0">
                <a:solidFill>
                  <a:srgbClr val="FF0000"/>
                </a:solidFill>
              </a:rPr>
              <a:t>１週間以上アレルギー対応食品を入手できなかったと回答した方が半数以上</a:t>
            </a:r>
            <a:r>
              <a:rPr kumimoji="1" lang="ja-JP" altLang="en-US" dirty="0"/>
              <a:t>を占め、中には１か月以上入手できなかったと回答されている方もいます。</a:t>
            </a:r>
            <a:endParaRPr kumimoji="1" lang="en-US" altLang="ja-JP" dirty="0"/>
          </a:p>
          <a:p>
            <a:r>
              <a:rPr kumimoji="1" lang="ja-JP" altLang="en-US" dirty="0"/>
              <a:t>　アレルギー対応食品などの</a:t>
            </a:r>
            <a:r>
              <a:rPr kumimoji="1" lang="ja-JP" altLang="en-US" u="sng" dirty="0">
                <a:solidFill>
                  <a:srgbClr val="FF0000"/>
                </a:solidFill>
              </a:rPr>
              <a:t>特殊食品は、普段使っている食品を多めに買い置き</a:t>
            </a:r>
            <a:r>
              <a:rPr kumimoji="1" lang="ja-JP" altLang="en-US" dirty="0"/>
              <a:t>し、消費したら買い足すローリングストック法で、</a:t>
            </a:r>
            <a:r>
              <a:rPr kumimoji="1" lang="ja-JP" altLang="en-US" u="sng" dirty="0">
                <a:solidFill>
                  <a:srgbClr val="FF0000"/>
                </a:solidFill>
              </a:rPr>
              <a:t>少なくとも２週間分を備蓄</a:t>
            </a:r>
            <a:r>
              <a:rPr kumimoji="1" lang="ja-JP" altLang="en-US" dirty="0"/>
              <a:t>することが推奨されます。</a:t>
            </a:r>
          </a:p>
        </p:txBody>
      </p:sp>
      <p:pic>
        <p:nvPicPr>
          <p:cNvPr id="5" name="図 4">
            <a:extLst>
              <a:ext uri="{FF2B5EF4-FFF2-40B4-BE49-F238E27FC236}">
                <a16:creationId xmlns:a16="http://schemas.microsoft.com/office/drawing/2014/main" id="{727D6095-8096-4F5B-821A-AD5DBE6B1318}"/>
              </a:ext>
            </a:extLst>
          </p:cNvPr>
          <p:cNvPicPr>
            <a:picLocks noChangeAspect="1"/>
          </p:cNvPicPr>
          <p:nvPr/>
        </p:nvPicPr>
        <p:blipFill>
          <a:blip r:embed="rId3"/>
          <a:stretch>
            <a:fillRect/>
          </a:stretch>
        </p:blipFill>
        <p:spPr>
          <a:xfrm>
            <a:off x="5678478" y="5557316"/>
            <a:ext cx="1162500" cy="1036000"/>
          </a:xfrm>
          <a:prstGeom prst="rect">
            <a:avLst/>
          </a:prstGeom>
        </p:spPr>
      </p:pic>
      <p:pic>
        <p:nvPicPr>
          <p:cNvPr id="6" name="図 5">
            <a:extLst>
              <a:ext uri="{FF2B5EF4-FFF2-40B4-BE49-F238E27FC236}">
                <a16:creationId xmlns:a16="http://schemas.microsoft.com/office/drawing/2014/main" id="{B992200F-AE63-4689-97C6-F35EB5444FB3}"/>
              </a:ext>
            </a:extLst>
          </p:cNvPr>
          <p:cNvPicPr>
            <a:picLocks noChangeAspect="1"/>
          </p:cNvPicPr>
          <p:nvPr/>
        </p:nvPicPr>
        <p:blipFill>
          <a:blip r:embed="rId4"/>
          <a:stretch>
            <a:fillRect/>
          </a:stretch>
        </p:blipFill>
        <p:spPr>
          <a:xfrm>
            <a:off x="6948264" y="5406122"/>
            <a:ext cx="1050000" cy="1222667"/>
          </a:xfrm>
          <a:prstGeom prst="rect">
            <a:avLst/>
          </a:prstGeom>
        </p:spPr>
      </p:pic>
      <p:sp>
        <p:nvSpPr>
          <p:cNvPr id="14" name="テキスト ボックス 13">
            <a:extLst>
              <a:ext uri="{FF2B5EF4-FFF2-40B4-BE49-F238E27FC236}">
                <a16:creationId xmlns:a16="http://schemas.microsoft.com/office/drawing/2014/main" id="{E92381FC-38F8-4829-9B8D-3A9E3F62A3AB}"/>
              </a:ext>
            </a:extLst>
          </p:cNvPr>
          <p:cNvSpPr txBox="1"/>
          <p:nvPr/>
        </p:nvSpPr>
        <p:spPr>
          <a:xfrm>
            <a:off x="186477" y="5734997"/>
            <a:ext cx="5678187" cy="646331"/>
          </a:xfrm>
          <a:prstGeom prst="rect">
            <a:avLst/>
          </a:prstGeom>
          <a:noFill/>
        </p:spPr>
        <p:txBody>
          <a:bodyPr wrap="square" rtlCol="0">
            <a:spAutoFit/>
          </a:bodyPr>
          <a:lstStyle/>
          <a:p>
            <a:r>
              <a:rPr kumimoji="1" lang="ja-JP" altLang="en-US" dirty="0"/>
              <a:t>　災害直後の工夫として、食物アレルギーがあることを</a:t>
            </a:r>
            <a:endParaRPr kumimoji="1" lang="en-US" altLang="ja-JP" dirty="0"/>
          </a:p>
          <a:p>
            <a:r>
              <a:rPr lang="ja-JP" altLang="en-US" dirty="0"/>
              <a:t>他者に知らせることも大切です。</a:t>
            </a:r>
            <a:endParaRPr lang="en-US" altLang="ja-JP" dirty="0"/>
          </a:p>
        </p:txBody>
      </p:sp>
      <p:pic>
        <p:nvPicPr>
          <p:cNvPr id="12" name="図 11">
            <a:extLst>
              <a:ext uri="{FF2B5EF4-FFF2-40B4-BE49-F238E27FC236}">
                <a16:creationId xmlns:a16="http://schemas.microsoft.com/office/drawing/2014/main" id="{0164FBE4-7556-4620-A9CB-F840C4AB67C1}"/>
              </a:ext>
            </a:extLst>
          </p:cNvPr>
          <p:cNvPicPr>
            <a:picLocks noChangeAspect="1"/>
          </p:cNvPicPr>
          <p:nvPr/>
        </p:nvPicPr>
        <p:blipFill>
          <a:blip r:embed="rId5"/>
          <a:stretch>
            <a:fillRect/>
          </a:stretch>
        </p:blipFill>
        <p:spPr>
          <a:xfrm>
            <a:off x="8969" y="2779858"/>
            <a:ext cx="9144000" cy="2369292"/>
          </a:xfrm>
          <a:prstGeom prst="rect">
            <a:avLst/>
          </a:prstGeom>
        </p:spPr>
      </p:pic>
    </p:spTree>
    <p:extLst>
      <p:ext uri="{BB962C8B-B14F-4D97-AF65-F5344CB8AC3E}">
        <p14:creationId xmlns:p14="http://schemas.microsoft.com/office/powerpoint/2010/main" val="3022863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D3C6A1A1-E956-4011-8B42-A0F3499DAF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6319" y="2369297"/>
            <a:ext cx="5088832" cy="4300063"/>
          </a:xfrm>
          <a:prstGeom prst="rect">
            <a:avLst/>
          </a:prstGeom>
        </p:spPr>
      </p:pic>
      <p:pic>
        <p:nvPicPr>
          <p:cNvPr id="10" name="図 9">
            <a:extLst>
              <a:ext uri="{FF2B5EF4-FFF2-40B4-BE49-F238E27FC236}">
                <a16:creationId xmlns:a16="http://schemas.microsoft.com/office/drawing/2014/main" id="{C3075449-52A7-4F68-A0A0-9C167AC2F8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2369296"/>
            <a:ext cx="2420299" cy="4300064"/>
          </a:xfrm>
          <a:prstGeom prst="rect">
            <a:avLst/>
          </a:prstGeom>
        </p:spPr>
      </p:pic>
      <p:sp>
        <p:nvSpPr>
          <p:cNvPr id="2" name="タイトル 1"/>
          <p:cNvSpPr>
            <a:spLocks noGrp="1"/>
          </p:cNvSpPr>
          <p:nvPr>
            <p:ph type="title"/>
          </p:nvPr>
        </p:nvSpPr>
        <p:spPr>
          <a:xfrm>
            <a:off x="457200" y="398354"/>
            <a:ext cx="8229600" cy="1143000"/>
          </a:xfrm>
        </p:spPr>
        <p:txBody>
          <a:bodyPr>
            <a:normAutofit/>
          </a:bodyPr>
          <a:lstStyle/>
          <a:p>
            <a:r>
              <a:rPr kumimoji="1" lang="ja-JP" altLang="en-US" sz="4000" dirty="0"/>
              <a:t>実践事例</a:t>
            </a:r>
            <a:r>
              <a:rPr kumimoji="1" lang="en-US" altLang="ja-JP" sz="4000" dirty="0"/>
              <a:t>【</a:t>
            </a:r>
            <a:r>
              <a:rPr lang="ja-JP" altLang="en-US" sz="4000" dirty="0"/>
              <a:t>子育て世帯</a:t>
            </a:r>
            <a:r>
              <a:rPr lang="en-US" altLang="ja-JP" sz="4000" dirty="0"/>
              <a:t>】</a:t>
            </a:r>
            <a:endParaRPr kumimoji="1" lang="ja-JP" altLang="en-US" sz="4000" dirty="0"/>
          </a:p>
        </p:txBody>
      </p:sp>
      <p:sp>
        <p:nvSpPr>
          <p:cNvPr id="12" name="スライド番号プレースホルダー 11">
            <a:extLst>
              <a:ext uri="{FF2B5EF4-FFF2-40B4-BE49-F238E27FC236}">
                <a16:creationId xmlns:a16="http://schemas.microsoft.com/office/drawing/2014/main" id="{519B80AE-0FFF-4BEA-923C-2C1B33E8DC0F}"/>
              </a:ext>
            </a:extLst>
          </p:cNvPr>
          <p:cNvSpPr>
            <a:spLocks noGrp="1"/>
          </p:cNvSpPr>
          <p:nvPr>
            <p:ph type="sldNum" sz="quarter" idx="12"/>
          </p:nvPr>
        </p:nvSpPr>
        <p:spPr>
          <a:xfrm>
            <a:off x="6758880" y="6356350"/>
            <a:ext cx="2133600" cy="365125"/>
          </a:xfrm>
        </p:spPr>
        <p:txBody>
          <a:bodyPr/>
          <a:lstStyle/>
          <a:p>
            <a:fld id="{734CDAE9-32D5-42DD-8C03-1BC8C456A727}" type="slidenum">
              <a:rPr kumimoji="1" lang="ja-JP" altLang="en-US" smtClean="0"/>
              <a:t>36</a:t>
            </a:fld>
            <a:endParaRPr kumimoji="1" lang="ja-JP" altLang="en-US"/>
          </a:p>
        </p:txBody>
      </p:sp>
      <p:sp>
        <p:nvSpPr>
          <p:cNvPr id="23" name="テキスト ボックス 22">
            <a:extLst>
              <a:ext uri="{FF2B5EF4-FFF2-40B4-BE49-F238E27FC236}">
                <a16:creationId xmlns:a16="http://schemas.microsoft.com/office/drawing/2014/main" id="{25C60A90-3E1A-45D8-9288-7EB3344065B5}"/>
              </a:ext>
            </a:extLst>
          </p:cNvPr>
          <p:cNvSpPr txBox="1"/>
          <p:nvPr/>
        </p:nvSpPr>
        <p:spPr>
          <a:xfrm>
            <a:off x="174340" y="1628800"/>
            <a:ext cx="8795320" cy="646331"/>
          </a:xfrm>
          <a:prstGeom prst="rect">
            <a:avLst/>
          </a:prstGeom>
          <a:noFill/>
        </p:spPr>
        <p:txBody>
          <a:bodyPr wrap="square" rtlCol="0">
            <a:spAutoFit/>
          </a:bodyPr>
          <a:lstStyle/>
          <a:p>
            <a:r>
              <a:rPr kumimoji="1" lang="ja-JP" altLang="en-US" dirty="0"/>
              <a:t>　</a:t>
            </a:r>
            <a:r>
              <a:rPr lang="ja-JP" altLang="en-US" dirty="0"/>
              <a:t>幼児でも取れる高さにして、子どもに食品の置き場所を覚えさせるために、ローリングストックのものを使う時や補充する時は、なるべく子どもに取ってきてもらうようにしています。</a:t>
            </a:r>
            <a:endParaRPr kumimoji="1" lang="ja-JP" altLang="en-US" dirty="0"/>
          </a:p>
        </p:txBody>
      </p:sp>
      <p:sp>
        <p:nvSpPr>
          <p:cNvPr id="24" name="テキスト ボックス 23">
            <a:extLst>
              <a:ext uri="{FF2B5EF4-FFF2-40B4-BE49-F238E27FC236}">
                <a16:creationId xmlns:a16="http://schemas.microsoft.com/office/drawing/2014/main" id="{913BA87C-C0C4-48A3-88E0-EECD7AE6341A}"/>
              </a:ext>
            </a:extLst>
          </p:cNvPr>
          <p:cNvSpPr txBox="1"/>
          <p:nvPr/>
        </p:nvSpPr>
        <p:spPr>
          <a:xfrm>
            <a:off x="323528" y="1268760"/>
            <a:ext cx="4680520"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埼玉県川口市在住</a:t>
            </a:r>
            <a:r>
              <a:rPr lang="en-US" altLang="ja-JP" sz="2000" dirty="0">
                <a:solidFill>
                  <a:schemeClr val="accent1"/>
                </a:solidFill>
                <a:latin typeface="+mn-ea"/>
              </a:rPr>
              <a:t>K.H</a:t>
            </a:r>
            <a:r>
              <a:rPr lang="ja-JP" altLang="en-US" sz="2000" dirty="0">
                <a:solidFill>
                  <a:schemeClr val="accent1"/>
                </a:solidFill>
                <a:latin typeface="+mn-ea"/>
              </a:rPr>
              <a:t>様のお宅</a:t>
            </a:r>
            <a:endParaRPr lang="en-US" altLang="ja-JP" sz="2000" dirty="0">
              <a:solidFill>
                <a:schemeClr val="accent1"/>
              </a:solidFill>
              <a:latin typeface="+mn-ea"/>
            </a:endParaRPr>
          </a:p>
        </p:txBody>
      </p:sp>
    </p:spTree>
    <p:extLst>
      <p:ext uri="{BB962C8B-B14F-4D97-AF65-F5344CB8AC3E}">
        <p14:creationId xmlns:p14="http://schemas.microsoft.com/office/powerpoint/2010/main" val="1560293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6632"/>
            <a:ext cx="8229600" cy="1143000"/>
          </a:xfrm>
        </p:spPr>
        <p:txBody>
          <a:bodyPr>
            <a:normAutofit/>
          </a:bodyPr>
          <a:lstStyle/>
          <a:p>
            <a:r>
              <a:rPr kumimoji="1" lang="ja-JP" altLang="en-US" sz="4000" dirty="0"/>
              <a:t>実践事例</a:t>
            </a:r>
            <a:r>
              <a:rPr kumimoji="1" lang="en-US" altLang="ja-JP" sz="4000" dirty="0"/>
              <a:t>【</a:t>
            </a:r>
            <a:r>
              <a:rPr kumimoji="1" lang="ja-JP" altLang="en-US" sz="4000" dirty="0"/>
              <a:t>高齢者世帯</a:t>
            </a:r>
            <a:r>
              <a:rPr lang="en-US" altLang="ja-JP" sz="4000" dirty="0"/>
              <a:t>】</a:t>
            </a:r>
            <a:endParaRPr kumimoji="1" lang="ja-JP" altLang="en-US" sz="4000" dirty="0"/>
          </a:p>
        </p:txBody>
      </p:sp>
      <p:sp>
        <p:nvSpPr>
          <p:cNvPr id="4" name="スライド番号プレースホルダー 3">
            <a:extLst>
              <a:ext uri="{FF2B5EF4-FFF2-40B4-BE49-F238E27FC236}">
                <a16:creationId xmlns:a16="http://schemas.microsoft.com/office/drawing/2014/main" id="{9B1B464C-77E0-4F89-BCB7-7ED82641212C}"/>
              </a:ext>
            </a:extLst>
          </p:cNvPr>
          <p:cNvSpPr>
            <a:spLocks noGrp="1"/>
          </p:cNvSpPr>
          <p:nvPr>
            <p:ph type="sldNum" sz="quarter" idx="12"/>
          </p:nvPr>
        </p:nvSpPr>
        <p:spPr/>
        <p:txBody>
          <a:bodyPr/>
          <a:lstStyle/>
          <a:p>
            <a:fld id="{734CDAE9-32D5-42DD-8C03-1BC8C456A727}" type="slidenum">
              <a:rPr kumimoji="1" lang="ja-JP" altLang="en-US" smtClean="0"/>
              <a:t>37</a:t>
            </a:fld>
            <a:endParaRPr kumimoji="1" lang="ja-JP" altLang="en-US"/>
          </a:p>
        </p:txBody>
      </p:sp>
      <p:pic>
        <p:nvPicPr>
          <p:cNvPr id="5" name="図 4">
            <a:extLst>
              <a:ext uri="{FF2B5EF4-FFF2-40B4-BE49-F238E27FC236}">
                <a16:creationId xmlns:a16="http://schemas.microsoft.com/office/drawing/2014/main" id="{FBBA9CB2-A01C-477E-B855-FEE34F1DB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634853"/>
            <a:ext cx="2901279" cy="3868371"/>
          </a:xfrm>
          <a:prstGeom prst="rect">
            <a:avLst/>
          </a:prstGeom>
        </p:spPr>
      </p:pic>
      <p:pic>
        <p:nvPicPr>
          <p:cNvPr id="7" name="図 6">
            <a:extLst>
              <a:ext uri="{FF2B5EF4-FFF2-40B4-BE49-F238E27FC236}">
                <a16:creationId xmlns:a16="http://schemas.microsoft.com/office/drawing/2014/main" id="{7E6FEB91-E3D5-4A2E-BEB1-26328E57F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928" y="2634853"/>
            <a:ext cx="2508573" cy="1881430"/>
          </a:xfrm>
          <a:prstGeom prst="rect">
            <a:avLst/>
          </a:prstGeom>
        </p:spPr>
      </p:pic>
      <p:pic>
        <p:nvPicPr>
          <p:cNvPr id="9" name="図 8">
            <a:extLst>
              <a:ext uri="{FF2B5EF4-FFF2-40B4-BE49-F238E27FC236}">
                <a16:creationId xmlns:a16="http://schemas.microsoft.com/office/drawing/2014/main" id="{4FABCA89-3A09-4626-A113-418A9CE7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3928" y="4657482"/>
            <a:ext cx="2508573" cy="1881430"/>
          </a:xfrm>
          <a:prstGeom prst="rect">
            <a:avLst/>
          </a:prstGeom>
        </p:spPr>
      </p:pic>
      <p:sp>
        <p:nvSpPr>
          <p:cNvPr id="20" name="テキスト ボックス 19">
            <a:extLst>
              <a:ext uri="{FF2B5EF4-FFF2-40B4-BE49-F238E27FC236}">
                <a16:creationId xmlns:a16="http://schemas.microsoft.com/office/drawing/2014/main" id="{93D16ACE-F8A4-489D-A34D-7EFA9C02781D}"/>
              </a:ext>
            </a:extLst>
          </p:cNvPr>
          <p:cNvSpPr txBox="1"/>
          <p:nvPr/>
        </p:nvSpPr>
        <p:spPr>
          <a:xfrm>
            <a:off x="174340" y="1347078"/>
            <a:ext cx="8795320" cy="1200329"/>
          </a:xfrm>
          <a:prstGeom prst="rect">
            <a:avLst/>
          </a:prstGeom>
          <a:noFill/>
        </p:spPr>
        <p:txBody>
          <a:bodyPr wrap="square" rtlCol="0">
            <a:spAutoFit/>
          </a:bodyPr>
          <a:lstStyle/>
          <a:p>
            <a:r>
              <a:rPr kumimoji="1" lang="ja-JP" altLang="en-US" dirty="0"/>
              <a:t>　</a:t>
            </a:r>
            <a:r>
              <a:rPr lang="ja-JP" altLang="en-US" dirty="0"/>
              <a:t>娘が「これからは災害時でも命の危険がなければ、家で過ごせるように備えたほうが良いよ」と備蓄を準備してくれました。移動手段も自転車と徒歩となった今では、家にコンビニが出来たようで楽しいです。今のレトルトは味もよくて食べやすいし安価でスーパーでも手に入るので気軽に食べて楽しんでいます。</a:t>
            </a:r>
            <a:endParaRPr kumimoji="1" lang="ja-JP" altLang="en-US" dirty="0"/>
          </a:p>
        </p:txBody>
      </p:sp>
      <p:sp>
        <p:nvSpPr>
          <p:cNvPr id="21" name="テキスト ボックス 20">
            <a:extLst>
              <a:ext uri="{FF2B5EF4-FFF2-40B4-BE49-F238E27FC236}">
                <a16:creationId xmlns:a16="http://schemas.microsoft.com/office/drawing/2014/main" id="{15725BC8-0591-4856-BA6A-3E251D11B12F}"/>
              </a:ext>
            </a:extLst>
          </p:cNvPr>
          <p:cNvSpPr txBox="1"/>
          <p:nvPr/>
        </p:nvSpPr>
        <p:spPr>
          <a:xfrm>
            <a:off x="323528" y="987038"/>
            <a:ext cx="4680520" cy="348813"/>
          </a:xfrm>
          <a:prstGeom prst="rect">
            <a:avLst/>
          </a:prstGeom>
          <a:noFill/>
        </p:spPr>
        <p:txBody>
          <a:bodyPr wrap="square" rtlCol="0">
            <a:spAutoFit/>
          </a:bodyPr>
          <a:lstStyle/>
          <a:p>
            <a:pPr marL="285750" indent="-285750">
              <a:lnSpc>
                <a:spcPts val="2000"/>
              </a:lnSpc>
              <a:buFont typeface="Wingdings" panose="05000000000000000000" pitchFamily="2" charset="2"/>
              <a:buChar char="n"/>
            </a:pPr>
            <a:r>
              <a:rPr lang="ja-JP" altLang="en-US" sz="2000" dirty="0">
                <a:solidFill>
                  <a:schemeClr val="accent1"/>
                </a:solidFill>
                <a:latin typeface="+mn-ea"/>
              </a:rPr>
              <a:t>滋賀県甲賀市在住</a:t>
            </a:r>
            <a:r>
              <a:rPr lang="en-US" altLang="ja-JP" sz="2000" dirty="0">
                <a:solidFill>
                  <a:schemeClr val="accent1"/>
                </a:solidFill>
                <a:latin typeface="+mn-ea"/>
              </a:rPr>
              <a:t>M.A</a:t>
            </a:r>
            <a:r>
              <a:rPr lang="ja-JP" altLang="en-US" sz="2000" dirty="0">
                <a:solidFill>
                  <a:schemeClr val="accent1"/>
                </a:solidFill>
                <a:latin typeface="+mn-ea"/>
              </a:rPr>
              <a:t>様のお宅</a:t>
            </a:r>
            <a:endParaRPr lang="en-US" altLang="ja-JP" sz="2000" dirty="0">
              <a:solidFill>
                <a:schemeClr val="accent1"/>
              </a:solidFill>
              <a:latin typeface="+mn-ea"/>
            </a:endParaRPr>
          </a:p>
        </p:txBody>
      </p:sp>
      <p:sp>
        <p:nvSpPr>
          <p:cNvPr id="10" name="正方形/長方形 9">
            <a:extLst>
              <a:ext uri="{FF2B5EF4-FFF2-40B4-BE49-F238E27FC236}">
                <a16:creationId xmlns:a16="http://schemas.microsoft.com/office/drawing/2014/main" id="{ECC6E5FE-814C-41B0-A426-E37BCF405CA8}"/>
              </a:ext>
            </a:extLst>
          </p:cNvPr>
          <p:cNvSpPr/>
          <p:nvPr/>
        </p:nvSpPr>
        <p:spPr>
          <a:xfrm>
            <a:off x="6675271" y="4998032"/>
            <a:ext cx="2264912" cy="1200329"/>
          </a:xfrm>
          <a:prstGeom prst="rect">
            <a:avLst/>
          </a:prstGeom>
        </p:spPr>
        <p:txBody>
          <a:bodyPr wrap="square">
            <a:spAutoFit/>
          </a:bodyPr>
          <a:lstStyle/>
          <a:p>
            <a:r>
              <a:rPr lang="ja-JP" altLang="en-US" dirty="0"/>
              <a:t>高齢者でも管理し易いように、ほぼ一か所集約。大きな字でラベリング。</a:t>
            </a:r>
            <a:endParaRPr lang="en-US" altLang="ja-JP" dirty="0"/>
          </a:p>
        </p:txBody>
      </p:sp>
    </p:spTree>
    <p:extLst>
      <p:ext uri="{BB962C8B-B14F-4D97-AF65-F5344CB8AC3E}">
        <p14:creationId xmlns:p14="http://schemas.microsoft.com/office/powerpoint/2010/main" val="2774663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98354"/>
            <a:ext cx="8229600" cy="1143000"/>
          </a:xfrm>
        </p:spPr>
        <p:txBody>
          <a:bodyPr>
            <a:normAutofit/>
          </a:bodyPr>
          <a:lstStyle/>
          <a:p>
            <a:r>
              <a:rPr kumimoji="1" lang="ja-JP" altLang="en-US" sz="4000" dirty="0"/>
              <a:t>農林水産省の取組</a:t>
            </a:r>
          </a:p>
        </p:txBody>
      </p:sp>
      <p:sp>
        <p:nvSpPr>
          <p:cNvPr id="7" name="テキスト ボックス 6">
            <a:extLst>
              <a:ext uri="{FF2B5EF4-FFF2-40B4-BE49-F238E27FC236}">
                <a16:creationId xmlns:a16="http://schemas.microsoft.com/office/drawing/2014/main" id="{2CE63576-2188-46E0-B3C4-A9A9C2EA1B6C}"/>
              </a:ext>
            </a:extLst>
          </p:cNvPr>
          <p:cNvSpPr txBox="1"/>
          <p:nvPr/>
        </p:nvSpPr>
        <p:spPr>
          <a:xfrm>
            <a:off x="189856" y="1507160"/>
            <a:ext cx="8496944" cy="923330"/>
          </a:xfrm>
          <a:prstGeom prst="rect">
            <a:avLst/>
          </a:prstGeom>
          <a:noFill/>
        </p:spPr>
        <p:txBody>
          <a:bodyPr wrap="square" rtlCol="0">
            <a:spAutoFit/>
          </a:bodyPr>
          <a:lstStyle/>
          <a:p>
            <a:r>
              <a:rPr lang="ja-JP" altLang="en-US" dirty="0"/>
              <a:t>農林水産省では、食料安全保障の観点から、家庭備蓄の普及に向けて、省内外での展示や防災イベントへの参画、各種ガイド、リーフレット、動画の作成・普及、政府広報の活用等を積極的に行っています。</a:t>
            </a:r>
            <a:endParaRPr lang="en-US" altLang="ja-JP" dirty="0">
              <a:latin typeface="+mn-ea"/>
            </a:endParaRPr>
          </a:p>
        </p:txBody>
      </p:sp>
      <p:sp>
        <p:nvSpPr>
          <p:cNvPr id="5" name="スライド番号プレースホルダー 4">
            <a:extLst>
              <a:ext uri="{FF2B5EF4-FFF2-40B4-BE49-F238E27FC236}">
                <a16:creationId xmlns:a16="http://schemas.microsoft.com/office/drawing/2014/main" id="{F637D600-44EE-448D-B3C9-F5C77EAD2F4B}"/>
              </a:ext>
            </a:extLst>
          </p:cNvPr>
          <p:cNvSpPr>
            <a:spLocks noGrp="1"/>
          </p:cNvSpPr>
          <p:nvPr>
            <p:ph type="sldNum" sz="quarter" idx="12"/>
          </p:nvPr>
        </p:nvSpPr>
        <p:spPr/>
        <p:txBody>
          <a:bodyPr/>
          <a:lstStyle/>
          <a:p>
            <a:fld id="{734CDAE9-32D5-42DD-8C03-1BC8C456A727}" type="slidenum">
              <a:rPr kumimoji="1" lang="ja-JP" altLang="en-US" smtClean="0"/>
              <a:t>38</a:t>
            </a:fld>
            <a:endParaRPr kumimoji="1" lang="ja-JP" altLang="en-US"/>
          </a:p>
        </p:txBody>
      </p:sp>
      <p:pic>
        <p:nvPicPr>
          <p:cNvPr id="6" name="図 5" descr="人, 室内, テーブル, 食べ物 が含まれている画像&#10;&#10;自動的に生成された説明">
            <a:extLst>
              <a:ext uri="{FF2B5EF4-FFF2-40B4-BE49-F238E27FC236}">
                <a16:creationId xmlns:a16="http://schemas.microsoft.com/office/drawing/2014/main" id="{F76822E4-BEE0-47BC-808F-9999A1279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2220" y="3209547"/>
            <a:ext cx="3717807" cy="3150842"/>
          </a:xfrm>
          <a:prstGeom prst="rect">
            <a:avLst/>
          </a:prstGeom>
        </p:spPr>
      </p:pic>
      <p:pic>
        <p:nvPicPr>
          <p:cNvPr id="11" name="図 10" descr="食べ物, 室内, テーブル が含まれている画像&#10;&#10;自動的に生成された説明">
            <a:extLst>
              <a:ext uri="{FF2B5EF4-FFF2-40B4-BE49-F238E27FC236}">
                <a16:creationId xmlns:a16="http://schemas.microsoft.com/office/drawing/2014/main" id="{AF06E5E0-DC69-4D28-A681-E84FD6E97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3209547"/>
            <a:ext cx="3744416" cy="3146804"/>
          </a:xfrm>
          <a:prstGeom prst="rect">
            <a:avLst/>
          </a:prstGeom>
        </p:spPr>
      </p:pic>
      <p:sp>
        <p:nvSpPr>
          <p:cNvPr id="12" name="テキスト ボックス 11">
            <a:extLst>
              <a:ext uri="{FF2B5EF4-FFF2-40B4-BE49-F238E27FC236}">
                <a16:creationId xmlns:a16="http://schemas.microsoft.com/office/drawing/2014/main" id="{1A9A8DF4-F591-4D46-AC44-23E2386BA8B7}"/>
              </a:ext>
            </a:extLst>
          </p:cNvPr>
          <p:cNvSpPr txBox="1"/>
          <p:nvPr/>
        </p:nvSpPr>
        <p:spPr>
          <a:xfrm>
            <a:off x="2482683" y="2650160"/>
            <a:ext cx="4248472" cy="400110"/>
          </a:xfrm>
          <a:prstGeom prst="rect">
            <a:avLst/>
          </a:prstGeom>
          <a:noFill/>
        </p:spPr>
        <p:txBody>
          <a:bodyPr wrap="square" rtlCol="0">
            <a:spAutoFit/>
          </a:bodyPr>
          <a:lstStyle/>
          <a:p>
            <a:r>
              <a:rPr lang="en-US" altLang="ja-JP" sz="2000" dirty="0">
                <a:solidFill>
                  <a:srgbClr val="FF0000"/>
                </a:solidFill>
                <a:latin typeface="+mn-ea"/>
              </a:rPr>
              <a:t>【</a:t>
            </a:r>
            <a:r>
              <a:rPr lang="ja-JP" altLang="en-US" sz="2000" dirty="0">
                <a:solidFill>
                  <a:srgbClr val="FF0000"/>
                </a:solidFill>
                <a:latin typeface="+mn-ea"/>
              </a:rPr>
              <a:t>家庭備蓄の普及に向けた取組</a:t>
            </a:r>
            <a:r>
              <a:rPr lang="en-US" altLang="ja-JP" sz="2000" dirty="0">
                <a:solidFill>
                  <a:srgbClr val="FF0000"/>
                </a:solidFill>
                <a:latin typeface="+mn-ea"/>
              </a:rPr>
              <a:t>】</a:t>
            </a:r>
            <a:endParaRPr lang="ja-JP" altLang="en-US" sz="2000" dirty="0">
              <a:solidFill>
                <a:srgbClr val="FF0000"/>
              </a:solidFill>
              <a:latin typeface="+mn-ea"/>
            </a:endParaRPr>
          </a:p>
        </p:txBody>
      </p:sp>
    </p:spTree>
    <p:extLst>
      <p:ext uri="{BB962C8B-B14F-4D97-AF65-F5344CB8AC3E}">
        <p14:creationId xmlns:p14="http://schemas.microsoft.com/office/powerpoint/2010/main" val="334985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なぜ、食品備蓄が必要なの？</a:t>
            </a:r>
            <a:endParaRPr kumimoji="1" lang="ja-JP" altLang="en-US" sz="4000" dirty="0"/>
          </a:p>
        </p:txBody>
      </p:sp>
      <p:sp>
        <p:nvSpPr>
          <p:cNvPr id="4" name="テキスト ボックス 3"/>
          <p:cNvSpPr txBox="1"/>
          <p:nvPr/>
        </p:nvSpPr>
        <p:spPr>
          <a:xfrm>
            <a:off x="101600" y="1585906"/>
            <a:ext cx="9144000" cy="1887696"/>
          </a:xfrm>
          <a:prstGeom prst="rect">
            <a:avLst/>
          </a:prstGeom>
          <a:noFill/>
        </p:spPr>
        <p:txBody>
          <a:bodyPr wrap="square" rtlCol="0">
            <a:spAutoFit/>
          </a:bodyPr>
          <a:lstStyle/>
          <a:p>
            <a:pPr>
              <a:lnSpc>
                <a:spcPts val="2000"/>
              </a:lnSpc>
            </a:pPr>
            <a:r>
              <a:rPr lang="ja-JP" altLang="en-US" sz="1600" dirty="0">
                <a:latin typeface="+mn-ea"/>
              </a:rPr>
              <a:t>過去の経験によれば、災害発生からライフライン復旧まで</a:t>
            </a:r>
            <a:endParaRPr lang="en-US" altLang="ja-JP" sz="1600" dirty="0">
              <a:latin typeface="+mn-ea"/>
            </a:endParaRPr>
          </a:p>
          <a:p>
            <a:pPr>
              <a:lnSpc>
                <a:spcPts val="2000"/>
              </a:lnSpc>
            </a:pPr>
            <a:r>
              <a:rPr lang="ja-JP" altLang="en-US" sz="1600" dirty="0">
                <a:latin typeface="+mn-ea"/>
              </a:rPr>
              <a:t>１週間以上を要するケースが多くみられます。</a:t>
            </a:r>
            <a:endParaRPr lang="en-US" altLang="ja-JP" sz="1600" dirty="0">
              <a:latin typeface="+mn-ea"/>
            </a:endParaRPr>
          </a:p>
          <a:p>
            <a:pPr>
              <a:lnSpc>
                <a:spcPts val="2000"/>
              </a:lnSpc>
            </a:pPr>
            <a:r>
              <a:rPr lang="ja-JP" altLang="en-US" sz="1600" dirty="0">
                <a:latin typeface="+mn-ea"/>
              </a:rPr>
              <a:t>また、災害支援物資が３日以上到着しないことや、物流機能の停止によって、</a:t>
            </a:r>
            <a:endParaRPr lang="en-US" altLang="ja-JP" sz="1600" dirty="0">
              <a:latin typeface="+mn-ea"/>
            </a:endParaRPr>
          </a:p>
          <a:p>
            <a:pPr>
              <a:lnSpc>
                <a:spcPts val="2000"/>
              </a:lnSpc>
            </a:pPr>
            <a:r>
              <a:rPr lang="ja-JP" altLang="en-US" sz="1600" dirty="0">
                <a:latin typeface="+mn-ea"/>
              </a:rPr>
              <a:t>１週間はスーパーマーケットやコンビニなどで食品が手に入らないことが想定されます。</a:t>
            </a:r>
          </a:p>
          <a:p>
            <a:pPr>
              <a:lnSpc>
                <a:spcPts val="2000"/>
              </a:lnSpc>
            </a:pPr>
            <a:endParaRPr lang="en-US" altLang="ja-JP" sz="1600" dirty="0">
              <a:latin typeface="+mn-ea"/>
            </a:endParaRPr>
          </a:p>
          <a:p>
            <a:pPr>
              <a:lnSpc>
                <a:spcPts val="2000"/>
              </a:lnSpc>
            </a:pPr>
            <a:endParaRPr lang="en-US" altLang="ja-JP" sz="1600" dirty="0">
              <a:latin typeface="+mn-ea"/>
            </a:endParaRPr>
          </a:p>
          <a:p>
            <a:pPr>
              <a:lnSpc>
                <a:spcPts val="2000"/>
              </a:lnSpc>
            </a:pPr>
            <a:r>
              <a:rPr lang="ja-JP" altLang="en-US" sz="1600" dirty="0">
                <a:latin typeface="+mn-ea"/>
              </a:rPr>
              <a:t>このため、</a:t>
            </a:r>
            <a:r>
              <a:rPr lang="ja-JP" altLang="en-US" sz="2000" dirty="0">
                <a:solidFill>
                  <a:schemeClr val="accent5"/>
                </a:solidFill>
                <a:latin typeface="+mn-ea"/>
              </a:rPr>
              <a:t>最低３日分～１週間分</a:t>
            </a:r>
            <a:r>
              <a:rPr lang="en-US" altLang="ja-JP" sz="2000" dirty="0">
                <a:solidFill>
                  <a:schemeClr val="accent5"/>
                </a:solidFill>
                <a:latin typeface="+mn-ea"/>
              </a:rPr>
              <a:t>×</a:t>
            </a:r>
            <a:r>
              <a:rPr lang="ja-JP" altLang="en-US" sz="2000" dirty="0">
                <a:solidFill>
                  <a:schemeClr val="accent5"/>
                </a:solidFill>
                <a:latin typeface="+mn-ea"/>
              </a:rPr>
              <a:t>人数分の食品の家庭備蓄</a:t>
            </a:r>
            <a:r>
              <a:rPr lang="ja-JP" altLang="en-US" sz="1600" dirty="0">
                <a:latin typeface="+mn-ea"/>
              </a:rPr>
              <a:t>が望ましいといわれています。</a:t>
            </a:r>
            <a:endParaRPr lang="en-US" altLang="ja-JP" sz="1600" dirty="0">
              <a:latin typeface="+mn-ea"/>
            </a:endParaRPr>
          </a:p>
        </p:txBody>
      </p:sp>
      <p:pic>
        <p:nvPicPr>
          <p:cNvPr id="5" name="図 4" descr="スクリーンショット が含まれている画像&#10;&#10;自動的に生成された説明">
            <a:extLst>
              <a:ext uri="{FF2B5EF4-FFF2-40B4-BE49-F238E27FC236}">
                <a16:creationId xmlns:a16="http://schemas.microsoft.com/office/drawing/2014/main" id="{8284FE28-2A1D-4EFD-BBE1-83A84EDC16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10495" y="3933056"/>
            <a:ext cx="7523009" cy="1224136"/>
          </a:xfrm>
          <a:prstGeom prst="rect">
            <a:avLst/>
          </a:prstGeom>
        </p:spPr>
      </p:pic>
      <p:sp>
        <p:nvSpPr>
          <p:cNvPr id="8" name="テキスト ボックス 7"/>
          <p:cNvSpPr txBox="1"/>
          <p:nvPr/>
        </p:nvSpPr>
        <p:spPr>
          <a:xfrm>
            <a:off x="361418" y="5733256"/>
            <a:ext cx="8411292" cy="605294"/>
          </a:xfrm>
          <a:prstGeom prst="rect">
            <a:avLst/>
          </a:prstGeom>
          <a:noFill/>
        </p:spPr>
        <p:txBody>
          <a:bodyPr wrap="square" rtlCol="0">
            <a:spAutoFit/>
          </a:bodyPr>
          <a:lstStyle/>
          <a:p>
            <a:pPr>
              <a:lnSpc>
                <a:spcPts val="2000"/>
              </a:lnSpc>
            </a:pPr>
            <a:r>
              <a:rPr lang="ja-JP" altLang="en-US" sz="1600" dirty="0">
                <a:latin typeface="+mn-ea"/>
              </a:rPr>
              <a:t>自治体が作成するハザードマップなどを確認し、</a:t>
            </a:r>
            <a:endParaRPr lang="en-US" altLang="ja-JP" sz="1600" dirty="0">
              <a:latin typeface="+mn-ea"/>
            </a:endParaRPr>
          </a:p>
          <a:p>
            <a:pPr>
              <a:lnSpc>
                <a:spcPts val="2000"/>
              </a:lnSpc>
            </a:pPr>
            <a:r>
              <a:rPr lang="ja-JP" altLang="en-US" sz="1600" dirty="0">
                <a:latin typeface="+mn-ea"/>
              </a:rPr>
              <a:t>お住まいの地域の状況に応じて２週間分など多めに備えることも大切です。</a:t>
            </a:r>
            <a:endParaRPr lang="en-US" altLang="ja-JP" sz="1600" dirty="0">
              <a:latin typeface="+mn-ea"/>
            </a:endParaRPr>
          </a:p>
        </p:txBody>
      </p:sp>
      <p:sp>
        <p:nvSpPr>
          <p:cNvPr id="6" name="スライド番号プレースホルダー 5">
            <a:extLst>
              <a:ext uri="{FF2B5EF4-FFF2-40B4-BE49-F238E27FC236}">
                <a16:creationId xmlns:a16="http://schemas.microsoft.com/office/drawing/2014/main" id="{7D3580AC-B569-4B73-8F16-C9F22E987C65}"/>
              </a:ext>
            </a:extLst>
          </p:cNvPr>
          <p:cNvSpPr>
            <a:spLocks noGrp="1"/>
          </p:cNvSpPr>
          <p:nvPr>
            <p:ph type="sldNum" sz="quarter" idx="12"/>
          </p:nvPr>
        </p:nvSpPr>
        <p:spPr/>
        <p:txBody>
          <a:bodyPr/>
          <a:lstStyle/>
          <a:p>
            <a:fld id="{734CDAE9-32D5-42DD-8C03-1BC8C456A727}" type="slidenum">
              <a:rPr kumimoji="1" lang="ja-JP" altLang="en-US" smtClean="0"/>
              <a:t>3</a:t>
            </a:fld>
            <a:endParaRPr kumimoji="1" lang="ja-JP" altLang="en-US"/>
          </a:p>
        </p:txBody>
      </p:sp>
    </p:spTree>
    <p:extLst>
      <p:ext uri="{BB962C8B-B14F-4D97-AF65-F5344CB8AC3E}">
        <p14:creationId xmlns:p14="http://schemas.microsoft.com/office/powerpoint/2010/main" val="745176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0E901BEC-C6BE-449E-82ED-734BC1FA03EA}"/>
              </a:ext>
            </a:extLst>
          </p:cNvPr>
          <p:cNvSpPr/>
          <p:nvPr/>
        </p:nvSpPr>
        <p:spPr>
          <a:xfrm>
            <a:off x="2241105" y="908720"/>
            <a:ext cx="4491135" cy="235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715797" y="111545"/>
            <a:ext cx="7596554" cy="1055077"/>
          </a:xfrm>
        </p:spPr>
        <p:txBody>
          <a:bodyPr>
            <a:normAutofit/>
          </a:bodyPr>
          <a:lstStyle/>
          <a:p>
            <a:r>
              <a:rPr lang="ja-JP" altLang="en-US" sz="3692" dirty="0"/>
              <a:t>さいごに</a:t>
            </a:r>
          </a:p>
        </p:txBody>
      </p:sp>
      <p:sp>
        <p:nvSpPr>
          <p:cNvPr id="5" name="スライド番号プレースホルダー 4">
            <a:extLst>
              <a:ext uri="{FF2B5EF4-FFF2-40B4-BE49-F238E27FC236}">
                <a16:creationId xmlns:a16="http://schemas.microsoft.com/office/drawing/2014/main" id="{F637D600-44EE-448D-B3C9-F5C77EAD2F4B}"/>
              </a:ext>
            </a:extLst>
          </p:cNvPr>
          <p:cNvSpPr>
            <a:spLocks noGrp="1"/>
          </p:cNvSpPr>
          <p:nvPr>
            <p:ph type="sldNum" sz="quarter" idx="12"/>
          </p:nvPr>
        </p:nvSpPr>
        <p:spPr/>
        <p:txBody>
          <a:bodyPr/>
          <a:lstStyle/>
          <a:p>
            <a:fld id="{734CDAE9-32D5-42DD-8C03-1BC8C456A727}" type="slidenum">
              <a:rPr kumimoji="1" lang="ja-JP" altLang="en-US" smtClean="0"/>
              <a:t>39</a:t>
            </a:fld>
            <a:endParaRPr kumimoji="1" lang="ja-JP" altLang="en-US" dirty="0"/>
          </a:p>
        </p:txBody>
      </p:sp>
      <p:sp>
        <p:nvSpPr>
          <p:cNvPr id="10" name="四角形: 角を丸くする 9">
            <a:extLst>
              <a:ext uri="{FF2B5EF4-FFF2-40B4-BE49-F238E27FC236}">
                <a16:creationId xmlns:a16="http://schemas.microsoft.com/office/drawing/2014/main" id="{CA4347BA-1384-40FD-818F-790A8C3F5B22}"/>
              </a:ext>
            </a:extLst>
          </p:cNvPr>
          <p:cNvSpPr/>
          <p:nvPr/>
        </p:nvSpPr>
        <p:spPr>
          <a:xfrm>
            <a:off x="107504" y="3365502"/>
            <a:ext cx="2937960" cy="1351590"/>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災害時に備えた食品</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ストックガイド</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pPr lvl="0" algn="ctr"/>
            <a:r>
              <a:rPr lang="ja-JP" altLang="en-US" sz="1400" b="1" dirty="0">
                <a:solidFill>
                  <a:schemeClr val="tx1"/>
                </a:solidFill>
                <a:latin typeface="HG丸ｺﾞｼｯｸM-PRO" panose="020F0600000000000000" pitchFamily="50" charset="-128"/>
                <a:ea typeface="HG丸ｺﾞｼｯｸM-PRO" panose="020F0600000000000000" pitchFamily="50" charset="-128"/>
              </a:rPr>
              <a:t>（一般・要配慮者向け）</a:t>
            </a:r>
            <a:endParaRPr lang="ja-JP" altLang="en-US" sz="1400" dirty="0">
              <a:solidFill>
                <a:schemeClr val="tx1"/>
              </a:solidFill>
            </a:endParaRPr>
          </a:p>
        </p:txBody>
      </p:sp>
      <p:sp>
        <p:nvSpPr>
          <p:cNvPr id="11" name="四角形: 角を丸くする 10">
            <a:extLst>
              <a:ext uri="{FF2B5EF4-FFF2-40B4-BE49-F238E27FC236}">
                <a16:creationId xmlns:a16="http://schemas.microsoft.com/office/drawing/2014/main" id="{945101ED-162F-4109-A98F-5FAC000EE89F}"/>
              </a:ext>
            </a:extLst>
          </p:cNvPr>
          <p:cNvSpPr/>
          <p:nvPr/>
        </p:nvSpPr>
        <p:spPr>
          <a:xfrm>
            <a:off x="3131839" y="3365502"/>
            <a:ext cx="2888031" cy="1351590"/>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実践事例</a:t>
            </a:r>
            <a:endParaRPr lang="ja-JP" altLang="en-US" dirty="0">
              <a:solidFill>
                <a:schemeClr val="tx1"/>
              </a:solidFill>
            </a:endParaRPr>
          </a:p>
        </p:txBody>
      </p:sp>
      <p:sp>
        <p:nvSpPr>
          <p:cNvPr id="12" name="四角形: 角を丸くする 11">
            <a:extLst>
              <a:ext uri="{FF2B5EF4-FFF2-40B4-BE49-F238E27FC236}">
                <a16:creationId xmlns:a16="http://schemas.microsoft.com/office/drawing/2014/main" id="{2E2DB366-F07D-47F1-BC5D-6FF546994934}"/>
              </a:ext>
            </a:extLst>
          </p:cNvPr>
          <p:cNvSpPr/>
          <p:nvPr/>
        </p:nvSpPr>
        <p:spPr>
          <a:xfrm>
            <a:off x="6098536" y="3335564"/>
            <a:ext cx="2937960" cy="1351590"/>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加工可能な講演資料</a:t>
            </a:r>
            <a:endParaRPr lang="ja-JP" altLang="en-US" dirty="0">
              <a:solidFill>
                <a:schemeClr val="tx1"/>
              </a:solidFill>
            </a:endParaRPr>
          </a:p>
        </p:txBody>
      </p:sp>
      <p:sp>
        <p:nvSpPr>
          <p:cNvPr id="14" name="四角形: 角を丸くする 13">
            <a:extLst>
              <a:ext uri="{FF2B5EF4-FFF2-40B4-BE49-F238E27FC236}">
                <a16:creationId xmlns:a16="http://schemas.microsoft.com/office/drawing/2014/main" id="{D68D5DDF-2C6F-42A7-9E99-C02B7EEE608C}"/>
              </a:ext>
            </a:extLst>
          </p:cNvPr>
          <p:cNvSpPr/>
          <p:nvPr/>
        </p:nvSpPr>
        <p:spPr>
          <a:xfrm>
            <a:off x="107505" y="4799463"/>
            <a:ext cx="2129084" cy="1624132"/>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いまどき！家庭備蓄</a:t>
            </a:r>
            <a:endParaRPr lang="ja-JP" altLang="en-US" dirty="0">
              <a:solidFill>
                <a:schemeClr val="tx1"/>
              </a:solidFill>
            </a:endParaRPr>
          </a:p>
        </p:txBody>
      </p:sp>
      <p:sp>
        <p:nvSpPr>
          <p:cNvPr id="15" name="四角形: 角を丸くする 14">
            <a:extLst>
              <a:ext uri="{FF2B5EF4-FFF2-40B4-BE49-F238E27FC236}">
                <a16:creationId xmlns:a16="http://schemas.microsoft.com/office/drawing/2014/main" id="{6F1BA06A-4C66-4922-8447-F5D33B7D3F72}"/>
              </a:ext>
            </a:extLst>
          </p:cNvPr>
          <p:cNvSpPr/>
          <p:nvPr/>
        </p:nvSpPr>
        <p:spPr>
          <a:xfrm>
            <a:off x="2339752" y="4819127"/>
            <a:ext cx="2129084" cy="1624132"/>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家庭備蓄ネットワーク</a:t>
            </a:r>
            <a:endParaRPr lang="ja-JP" altLang="en-US" dirty="0">
              <a:solidFill>
                <a:schemeClr val="tx1"/>
              </a:solidFill>
            </a:endParaRPr>
          </a:p>
        </p:txBody>
      </p:sp>
      <p:sp>
        <p:nvSpPr>
          <p:cNvPr id="16" name="四角形: 角を丸くする 15">
            <a:extLst>
              <a:ext uri="{FF2B5EF4-FFF2-40B4-BE49-F238E27FC236}">
                <a16:creationId xmlns:a16="http://schemas.microsoft.com/office/drawing/2014/main" id="{F6393F93-E6B6-4B8E-AE77-73052CAA81CC}"/>
              </a:ext>
            </a:extLst>
          </p:cNvPr>
          <p:cNvSpPr/>
          <p:nvPr/>
        </p:nvSpPr>
        <p:spPr>
          <a:xfrm>
            <a:off x="4572000" y="4826755"/>
            <a:ext cx="4491135" cy="1624132"/>
          </a:xfrm>
          <a:prstGeom prst="round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ja-JP" altLang="en-US" b="1" dirty="0">
                <a:solidFill>
                  <a:schemeClr val="tx1"/>
                </a:solidFill>
                <a:latin typeface="HG丸ｺﾞｼｯｸM-PRO" panose="020F0600000000000000" pitchFamily="50" charset="-128"/>
                <a:ea typeface="HG丸ｺﾞｼｯｸM-PRO" panose="020F0600000000000000" pitchFamily="50" charset="-128"/>
              </a:rPr>
              <a:t>食品の家庭備蓄に関する動画</a:t>
            </a:r>
          </a:p>
          <a:p>
            <a:pPr lvl="0" algn="ctr"/>
            <a:endParaRPr lang="ja-JP" altLang="en-US" dirty="0">
              <a:solidFill>
                <a:schemeClr val="tx1"/>
              </a:solidFill>
            </a:endParaRPr>
          </a:p>
        </p:txBody>
      </p:sp>
      <p:pic>
        <p:nvPicPr>
          <p:cNvPr id="18" name="図 17" descr="テーブル, 室内, 窓 が含まれている画像&#10;&#10;自動的に生成された説明">
            <a:extLst>
              <a:ext uri="{FF2B5EF4-FFF2-40B4-BE49-F238E27FC236}">
                <a16:creationId xmlns:a16="http://schemas.microsoft.com/office/drawing/2014/main" id="{164B710E-21BE-4F8A-922D-8463F2D18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43927">
            <a:off x="2218010" y="4203481"/>
            <a:ext cx="334060" cy="474032"/>
          </a:xfrm>
          <a:prstGeom prst="rect">
            <a:avLst/>
          </a:prstGeom>
          <a:effectLst>
            <a:outerShdw blurRad="50800" dist="38100" dir="2700000" algn="tl" rotWithShape="0">
              <a:prstClr val="black">
                <a:alpha val="40000"/>
              </a:prstClr>
            </a:outerShdw>
          </a:effectLst>
        </p:spPr>
      </p:pic>
      <p:pic>
        <p:nvPicPr>
          <p:cNvPr id="19" name="図 18" descr="室内, テキスト が含まれている画像&#10;&#10;自動的に生成された説明">
            <a:extLst>
              <a:ext uri="{FF2B5EF4-FFF2-40B4-BE49-F238E27FC236}">
                <a16:creationId xmlns:a16="http://schemas.microsoft.com/office/drawing/2014/main" id="{A327375F-CF29-43CF-B799-D77C9C7D0B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20698">
            <a:off x="2553555" y="4023225"/>
            <a:ext cx="363691" cy="514477"/>
          </a:xfrm>
          <a:prstGeom prst="rect">
            <a:avLst/>
          </a:prstGeom>
          <a:effectLst>
            <a:outerShdw blurRad="50800" dist="38100" dir="2700000" algn="tl" rotWithShape="0">
              <a:prstClr val="black">
                <a:alpha val="40000"/>
              </a:prstClr>
            </a:outerShdw>
          </a:effectLst>
        </p:spPr>
      </p:pic>
      <p:pic>
        <p:nvPicPr>
          <p:cNvPr id="22" name="図 21">
            <a:extLst>
              <a:ext uri="{FF2B5EF4-FFF2-40B4-BE49-F238E27FC236}">
                <a16:creationId xmlns:a16="http://schemas.microsoft.com/office/drawing/2014/main" id="{E94355D7-3182-424A-808A-87DC0CC60B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560" y="5492114"/>
            <a:ext cx="941713" cy="867786"/>
          </a:xfrm>
          <a:prstGeom prst="rect">
            <a:avLst/>
          </a:prstGeom>
        </p:spPr>
      </p:pic>
      <p:pic>
        <p:nvPicPr>
          <p:cNvPr id="23" name="図 22">
            <a:extLst>
              <a:ext uri="{FF2B5EF4-FFF2-40B4-BE49-F238E27FC236}">
                <a16:creationId xmlns:a16="http://schemas.microsoft.com/office/drawing/2014/main" id="{7FEF3BFB-5ED1-4765-BC52-20AD41F1E7D8}"/>
              </a:ext>
            </a:extLst>
          </p:cNvPr>
          <p:cNvPicPr>
            <a:picLocks noChangeAspect="1"/>
          </p:cNvPicPr>
          <p:nvPr/>
        </p:nvPicPr>
        <p:blipFill>
          <a:blip r:embed="rId6"/>
          <a:stretch>
            <a:fillRect/>
          </a:stretch>
        </p:blipFill>
        <p:spPr>
          <a:xfrm>
            <a:off x="7027282" y="3732668"/>
            <a:ext cx="1164781" cy="873586"/>
          </a:xfrm>
          <a:prstGeom prst="rect">
            <a:avLst/>
          </a:prstGeom>
          <a:ln>
            <a:solidFill>
              <a:schemeClr val="tx1"/>
            </a:solidFill>
          </a:ln>
        </p:spPr>
      </p:pic>
      <p:sp>
        <p:nvSpPr>
          <p:cNvPr id="24" name="円形吹き出し 33">
            <a:extLst>
              <a:ext uri="{FF2B5EF4-FFF2-40B4-BE49-F238E27FC236}">
                <a16:creationId xmlns:a16="http://schemas.microsoft.com/office/drawing/2014/main" id="{DCB780D9-A824-45F1-B06B-368067E223D1}"/>
              </a:ext>
            </a:extLst>
          </p:cNvPr>
          <p:cNvSpPr/>
          <p:nvPr/>
        </p:nvSpPr>
        <p:spPr>
          <a:xfrm>
            <a:off x="179512" y="1050900"/>
            <a:ext cx="1944820" cy="1952851"/>
          </a:xfrm>
          <a:prstGeom prst="roundRect">
            <a:avLst>
              <a:gd name="adj" fmla="val 12466"/>
            </a:avLst>
          </a:prstGeom>
          <a:noFill/>
          <a:ln>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nSpc>
                <a:spcPct val="110000"/>
              </a:lnSpc>
            </a:pPr>
            <a:r>
              <a:rPr lang="ja-JP" altLang="en-US" dirty="0">
                <a:latin typeface="HG丸ｺﾞｼｯｸM-PRO" panose="020F0600000000000000" pitchFamily="50" charset="-128"/>
                <a:ea typeface="HG丸ｺﾞｼｯｸM-PRO" panose="020F0600000000000000" pitchFamily="50" charset="-128"/>
              </a:rPr>
              <a:t>農水省</a:t>
            </a:r>
            <a:r>
              <a:rPr lang="en-US" altLang="ja-JP" dirty="0">
                <a:latin typeface="HG丸ｺﾞｼｯｸM-PRO" panose="020F0600000000000000" pitchFamily="50" charset="-128"/>
                <a:ea typeface="HG丸ｺﾞｼｯｸM-PRO" panose="020F0600000000000000" pitchFamily="50" charset="-128"/>
              </a:rPr>
              <a:t>HP</a:t>
            </a:r>
            <a:r>
              <a:rPr lang="ja-JP" altLang="en-US" dirty="0">
                <a:latin typeface="HG丸ｺﾞｼｯｸM-PRO" panose="020F0600000000000000" pitchFamily="50" charset="-128"/>
                <a:ea typeface="HG丸ｺﾞｼｯｸM-PRO" panose="020F0600000000000000" pitchFamily="50" charset="-128"/>
              </a:rPr>
              <a:t>内の「家庭備蓄ポータル」で情報公開中です。</a:t>
            </a:r>
            <a:endParaRPr lang="en-US" altLang="ja-JP" dirty="0">
              <a:latin typeface="HG丸ｺﾞｼｯｸM-PRO" panose="020F0600000000000000" pitchFamily="50" charset="-128"/>
              <a:ea typeface="HG丸ｺﾞｼｯｸM-PRO" panose="020F0600000000000000" pitchFamily="50" charset="-128"/>
            </a:endParaRPr>
          </a:p>
          <a:p>
            <a:pPr>
              <a:lnSpc>
                <a:spcPct val="110000"/>
              </a:lnSpc>
            </a:pPr>
            <a:r>
              <a:rPr lang="ja-JP" altLang="en-US" dirty="0">
                <a:latin typeface="HG丸ｺﾞｼｯｸM-PRO" panose="020F0600000000000000" pitchFamily="50" charset="-128"/>
                <a:ea typeface="HG丸ｺﾞｼｯｸM-PRO" panose="020F0600000000000000" pitchFamily="50" charset="-128"/>
              </a:rPr>
              <a:t>ぜひご覧ください。</a:t>
            </a:r>
            <a:endParaRPr lang="en-US" altLang="ja-JP" dirty="0">
              <a:latin typeface="HG丸ｺﾞｼｯｸM-PRO" panose="020F0600000000000000" pitchFamily="50" charset="-128"/>
              <a:ea typeface="HG丸ｺﾞｼｯｸM-PRO" panose="020F0600000000000000" pitchFamily="50" charset="-128"/>
            </a:endParaRPr>
          </a:p>
        </p:txBody>
      </p:sp>
      <p:pic>
        <p:nvPicPr>
          <p:cNvPr id="25" name="図 24">
            <a:extLst>
              <a:ext uri="{FF2B5EF4-FFF2-40B4-BE49-F238E27FC236}">
                <a16:creationId xmlns:a16="http://schemas.microsoft.com/office/drawing/2014/main" id="{9CA50096-BE7F-486A-9A93-026F9C9E54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15816" y="5480450"/>
            <a:ext cx="971511" cy="951458"/>
          </a:xfrm>
          <a:prstGeom prst="rect">
            <a:avLst/>
          </a:prstGeom>
        </p:spPr>
      </p:pic>
      <p:pic>
        <p:nvPicPr>
          <p:cNvPr id="26" name="図 25">
            <a:extLst>
              <a:ext uri="{FF2B5EF4-FFF2-40B4-BE49-F238E27FC236}">
                <a16:creationId xmlns:a16="http://schemas.microsoft.com/office/drawing/2014/main" id="{5C4EBA40-9EE7-44C3-8731-725E59122B31}"/>
              </a:ext>
            </a:extLst>
          </p:cNvPr>
          <p:cNvPicPr>
            <a:picLocks noChangeAspect="1"/>
          </p:cNvPicPr>
          <p:nvPr/>
        </p:nvPicPr>
        <p:blipFill>
          <a:blip r:embed="rId8"/>
          <a:stretch>
            <a:fillRect/>
          </a:stretch>
        </p:blipFill>
        <p:spPr>
          <a:xfrm>
            <a:off x="4211960" y="3756513"/>
            <a:ext cx="838823" cy="871085"/>
          </a:xfrm>
          <a:prstGeom prst="rect">
            <a:avLst/>
          </a:prstGeom>
        </p:spPr>
      </p:pic>
      <p:pic>
        <p:nvPicPr>
          <p:cNvPr id="6" name="図 5">
            <a:extLst>
              <a:ext uri="{FF2B5EF4-FFF2-40B4-BE49-F238E27FC236}">
                <a16:creationId xmlns:a16="http://schemas.microsoft.com/office/drawing/2014/main" id="{651DAF3A-5F09-4415-B97B-4748AB6BCDD4}"/>
              </a:ext>
            </a:extLst>
          </p:cNvPr>
          <p:cNvPicPr>
            <a:picLocks noChangeAspect="1"/>
          </p:cNvPicPr>
          <p:nvPr/>
        </p:nvPicPr>
        <p:blipFill>
          <a:blip r:embed="rId9"/>
          <a:stretch>
            <a:fillRect/>
          </a:stretch>
        </p:blipFill>
        <p:spPr>
          <a:xfrm>
            <a:off x="2344269" y="980728"/>
            <a:ext cx="4289324" cy="2174869"/>
          </a:xfrm>
          <a:prstGeom prst="rect">
            <a:avLst/>
          </a:prstGeom>
        </p:spPr>
      </p:pic>
      <p:pic>
        <p:nvPicPr>
          <p:cNvPr id="7" name="図 6">
            <a:extLst>
              <a:ext uri="{FF2B5EF4-FFF2-40B4-BE49-F238E27FC236}">
                <a16:creationId xmlns:a16="http://schemas.microsoft.com/office/drawing/2014/main" id="{E77B190F-414F-4B85-876C-52F92AE90511}"/>
              </a:ext>
            </a:extLst>
          </p:cNvPr>
          <p:cNvPicPr>
            <a:picLocks noChangeAspect="1"/>
          </p:cNvPicPr>
          <p:nvPr/>
        </p:nvPicPr>
        <p:blipFill>
          <a:blip r:embed="rId10"/>
          <a:stretch>
            <a:fillRect/>
          </a:stretch>
        </p:blipFill>
        <p:spPr>
          <a:xfrm>
            <a:off x="7014205" y="1312752"/>
            <a:ext cx="1409700" cy="1409700"/>
          </a:xfrm>
          <a:prstGeom prst="rect">
            <a:avLst/>
          </a:prstGeom>
        </p:spPr>
      </p:pic>
      <p:pic>
        <p:nvPicPr>
          <p:cNvPr id="4" name="図 3">
            <a:extLst>
              <a:ext uri="{FF2B5EF4-FFF2-40B4-BE49-F238E27FC236}">
                <a16:creationId xmlns:a16="http://schemas.microsoft.com/office/drawing/2014/main" id="{758B01A9-59EC-A9E7-ABE3-F14B025934B3}"/>
              </a:ext>
            </a:extLst>
          </p:cNvPr>
          <p:cNvPicPr>
            <a:picLocks noChangeAspect="1"/>
          </p:cNvPicPr>
          <p:nvPr/>
        </p:nvPicPr>
        <p:blipFill>
          <a:blip r:embed="rId11"/>
          <a:stretch>
            <a:fillRect/>
          </a:stretch>
        </p:blipFill>
        <p:spPr>
          <a:xfrm>
            <a:off x="5060970" y="5445380"/>
            <a:ext cx="1588693" cy="894879"/>
          </a:xfrm>
          <a:prstGeom prst="rect">
            <a:avLst/>
          </a:prstGeom>
        </p:spPr>
      </p:pic>
      <p:pic>
        <p:nvPicPr>
          <p:cNvPr id="9" name="図 8">
            <a:extLst>
              <a:ext uri="{FF2B5EF4-FFF2-40B4-BE49-F238E27FC236}">
                <a16:creationId xmlns:a16="http://schemas.microsoft.com/office/drawing/2014/main" id="{D086F816-82BF-DCEE-BDBD-6A1AE987A671}"/>
              </a:ext>
            </a:extLst>
          </p:cNvPr>
          <p:cNvPicPr>
            <a:picLocks noChangeAspect="1"/>
          </p:cNvPicPr>
          <p:nvPr/>
        </p:nvPicPr>
        <p:blipFill>
          <a:blip r:embed="rId12"/>
          <a:stretch>
            <a:fillRect/>
          </a:stretch>
        </p:blipFill>
        <p:spPr>
          <a:xfrm>
            <a:off x="6851397" y="5445380"/>
            <a:ext cx="1709998" cy="949754"/>
          </a:xfrm>
          <a:prstGeom prst="rect">
            <a:avLst/>
          </a:prstGeom>
        </p:spPr>
      </p:pic>
    </p:spTree>
    <p:extLst>
      <p:ext uri="{BB962C8B-B14F-4D97-AF65-F5344CB8AC3E}">
        <p14:creationId xmlns:p14="http://schemas.microsoft.com/office/powerpoint/2010/main" val="3109660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95B1AC75-A8B9-52A9-0527-7DA577196F37}"/>
              </a:ext>
            </a:extLst>
          </p:cNvPr>
          <p:cNvGraphicFramePr>
            <a:graphicFrameLocks noGrp="1"/>
          </p:cNvGraphicFramePr>
          <p:nvPr/>
        </p:nvGraphicFramePr>
        <p:xfrm>
          <a:off x="138113" y="357481"/>
          <a:ext cx="8886824" cy="6499226"/>
        </p:xfrm>
        <a:graphic>
          <a:graphicData uri="http://schemas.openxmlformats.org/drawingml/2006/table">
            <a:tbl>
              <a:tblPr firstRow="1" bandRow="1">
                <a:tableStyleId>{BC89EF96-8CEA-46FF-86C4-4CE0E7609802}</a:tableStyleId>
              </a:tblPr>
              <a:tblGrid>
                <a:gridCol w="2221706">
                  <a:extLst>
                    <a:ext uri="{9D8B030D-6E8A-4147-A177-3AD203B41FA5}">
                      <a16:colId xmlns:a16="http://schemas.microsoft.com/office/drawing/2014/main" val="20000"/>
                    </a:ext>
                  </a:extLst>
                </a:gridCol>
                <a:gridCol w="2221706">
                  <a:extLst>
                    <a:ext uri="{9D8B030D-6E8A-4147-A177-3AD203B41FA5}">
                      <a16:colId xmlns:a16="http://schemas.microsoft.com/office/drawing/2014/main" val="20001"/>
                    </a:ext>
                  </a:extLst>
                </a:gridCol>
                <a:gridCol w="2221706">
                  <a:extLst>
                    <a:ext uri="{9D8B030D-6E8A-4147-A177-3AD203B41FA5}">
                      <a16:colId xmlns:a16="http://schemas.microsoft.com/office/drawing/2014/main" val="20002"/>
                    </a:ext>
                  </a:extLst>
                </a:gridCol>
                <a:gridCol w="2221706">
                  <a:extLst>
                    <a:ext uri="{9D8B030D-6E8A-4147-A177-3AD203B41FA5}">
                      <a16:colId xmlns:a16="http://schemas.microsoft.com/office/drawing/2014/main" val="20003"/>
                    </a:ext>
                  </a:extLst>
                </a:gridCol>
              </a:tblGrid>
              <a:tr h="328272">
                <a:tc>
                  <a:txBody>
                    <a:bodyPr/>
                    <a:lstStyle/>
                    <a:p>
                      <a:endParaRPr kumimoji="1" lang="ja-JP" altLang="en-US" sz="1600">
                        <a:latin typeface="+mj-ea"/>
                        <a:ea typeface="+mj-ea"/>
                      </a:endParaRPr>
                    </a:p>
                  </a:txBody>
                  <a:tcPr marL="84408" marR="84408" marT="42216" marB="42216"/>
                </a:tc>
                <a:tc>
                  <a:txBody>
                    <a:bodyPr/>
                    <a:lstStyle/>
                    <a:p>
                      <a:pPr algn="ctr"/>
                      <a:r>
                        <a:rPr kumimoji="1" lang="ja-JP" altLang="en-US" sz="1600">
                          <a:latin typeface="+mj-ea"/>
                          <a:ea typeface="+mj-ea"/>
                        </a:rPr>
                        <a:t>電気</a:t>
                      </a:r>
                    </a:p>
                  </a:txBody>
                  <a:tcPr marL="84408" marR="84408" marT="42216" marB="42216"/>
                </a:tc>
                <a:tc>
                  <a:txBody>
                    <a:bodyPr/>
                    <a:lstStyle/>
                    <a:p>
                      <a:pPr algn="ctr"/>
                      <a:r>
                        <a:rPr kumimoji="1" lang="ja-JP" altLang="en-US" sz="1600">
                          <a:latin typeface="+mj-ea"/>
                          <a:ea typeface="+mj-ea"/>
                        </a:rPr>
                        <a:t>水道</a:t>
                      </a:r>
                    </a:p>
                  </a:txBody>
                  <a:tcPr marL="84408" marR="84408" marT="42216" marB="42216"/>
                </a:tc>
                <a:tc>
                  <a:txBody>
                    <a:bodyPr/>
                    <a:lstStyle/>
                    <a:p>
                      <a:pPr algn="ctr"/>
                      <a:r>
                        <a:rPr kumimoji="1" lang="ja-JP" altLang="en-US" sz="1600" dirty="0">
                          <a:solidFill>
                            <a:schemeClr val="tx1"/>
                          </a:solidFill>
                          <a:latin typeface="+mj-ea"/>
                          <a:ea typeface="+mj-ea"/>
                        </a:rPr>
                        <a:t>都市ガス</a:t>
                      </a:r>
                      <a:endParaRPr kumimoji="1" lang="en-US" altLang="ja-JP" sz="1600" dirty="0">
                        <a:solidFill>
                          <a:schemeClr val="tx1"/>
                        </a:solidFill>
                        <a:latin typeface="+mj-ea"/>
                        <a:ea typeface="+mj-ea"/>
                      </a:endParaRPr>
                    </a:p>
                    <a:p>
                      <a:pPr algn="ctr"/>
                      <a:r>
                        <a:rPr kumimoji="1" lang="ja-JP" altLang="en-US" sz="800" dirty="0">
                          <a:solidFill>
                            <a:schemeClr val="tx1"/>
                          </a:solidFill>
                          <a:latin typeface="+mj-ea"/>
                          <a:ea typeface="+mj-ea"/>
                        </a:rPr>
                        <a:t>（旧簡易ガス除く）</a:t>
                      </a:r>
                    </a:p>
                  </a:txBody>
                  <a:tcPr marL="84408" marR="84408" marT="42216" marB="42216"/>
                </a:tc>
                <a:extLst>
                  <a:ext uri="{0D108BD9-81ED-4DB2-BD59-A6C34878D82A}">
                    <a16:rowId xmlns:a16="http://schemas.microsoft.com/office/drawing/2014/main" val="10000"/>
                  </a:ext>
                </a:extLst>
              </a:tr>
              <a:tr h="1364592">
                <a:tc>
                  <a:txBody>
                    <a:bodyPr/>
                    <a:lstStyle/>
                    <a:p>
                      <a:r>
                        <a:rPr kumimoji="1" lang="ja-JP" altLang="en-US" sz="1600">
                          <a:latin typeface="+mj-ea"/>
                          <a:ea typeface="+mj-ea"/>
                        </a:rPr>
                        <a:t>東日本大震災</a:t>
                      </a:r>
                      <a:endParaRPr kumimoji="1" lang="en-US" altLang="ja-JP" sz="1600">
                        <a:latin typeface="+mj-ea"/>
                        <a:ea typeface="+mj-ea"/>
                      </a:endParaRPr>
                    </a:p>
                    <a:p>
                      <a:r>
                        <a:rPr kumimoji="1" lang="ja-JP" altLang="en-US" sz="1600">
                          <a:latin typeface="+mj-ea"/>
                          <a:ea typeface="+mj-ea"/>
                        </a:rPr>
                        <a:t>（平成</a:t>
                      </a:r>
                      <a:r>
                        <a:rPr kumimoji="1" lang="en-US" altLang="ja-JP" sz="1600">
                          <a:latin typeface="+mj-ea"/>
                          <a:ea typeface="+mj-ea"/>
                        </a:rPr>
                        <a:t>23</a:t>
                      </a:r>
                      <a:r>
                        <a:rPr kumimoji="1" lang="ja-JP" altLang="en-US" sz="1600">
                          <a:latin typeface="+mj-ea"/>
                          <a:ea typeface="+mj-ea"/>
                        </a:rPr>
                        <a:t>年）</a:t>
                      </a:r>
                    </a:p>
                  </a:txBody>
                  <a:tcPr marL="84408" marR="84408" marT="42216" marB="42216">
                    <a:solidFill>
                      <a:srgbClr val="CCFFFF"/>
                    </a:solidFill>
                  </a:tcPr>
                </a:tc>
                <a:tc>
                  <a:txBody>
                    <a:bodyPr/>
                    <a:lstStyle/>
                    <a:p>
                      <a:r>
                        <a:rPr kumimoji="1" lang="ja-JP" altLang="en-US" sz="1400" dirty="0">
                          <a:solidFill>
                            <a:schemeClr val="tx1"/>
                          </a:solidFill>
                          <a:latin typeface="+mj-ea"/>
                          <a:ea typeface="+mj-ea"/>
                        </a:rPr>
                        <a:t>約</a:t>
                      </a:r>
                      <a:r>
                        <a:rPr kumimoji="1" lang="en-US" altLang="ja-JP" sz="1400" dirty="0">
                          <a:latin typeface="+mj-ea"/>
                          <a:ea typeface="+mj-ea"/>
                        </a:rPr>
                        <a:t>466</a:t>
                      </a:r>
                      <a:r>
                        <a:rPr kumimoji="1" lang="ja-JP" altLang="en-US" sz="1400" dirty="0">
                          <a:latin typeface="+mj-ea"/>
                          <a:ea typeface="+mj-ea"/>
                        </a:rPr>
                        <a:t>万戸が停電</a:t>
                      </a:r>
                      <a:endParaRPr kumimoji="1" lang="en-US" altLang="ja-JP" sz="1400" dirty="0">
                        <a:latin typeface="+mj-ea"/>
                        <a:ea typeface="+mj-ea"/>
                      </a:endParaRPr>
                    </a:p>
                    <a:p>
                      <a:r>
                        <a:rPr kumimoji="1" lang="ja-JP" altLang="en-US" sz="1100" dirty="0">
                          <a:latin typeface="+mj-ea"/>
                          <a:ea typeface="+mj-ea"/>
                        </a:rPr>
                        <a:t>（東北電力管内）</a:t>
                      </a:r>
                      <a:endParaRPr kumimoji="1" lang="en-US" altLang="ja-JP" sz="1100" dirty="0">
                        <a:latin typeface="+mj-ea"/>
                        <a:ea typeface="+mj-ea"/>
                      </a:endParaRPr>
                    </a:p>
                    <a:p>
                      <a:r>
                        <a:rPr kumimoji="1" lang="ja-JP" altLang="en-US" sz="1400" dirty="0">
                          <a:solidFill>
                            <a:srgbClr val="0000FF"/>
                          </a:solidFill>
                          <a:latin typeface="+mj-ea"/>
                          <a:ea typeface="+mj-ea"/>
                        </a:rPr>
                        <a:t>約３か月で復旧完了</a:t>
                      </a:r>
                      <a:endParaRPr kumimoji="1" lang="en-US" altLang="ja-JP" sz="1400" dirty="0">
                        <a:solidFill>
                          <a:srgbClr val="0000FF"/>
                        </a:solidFill>
                        <a:latin typeface="+mj-ea"/>
                        <a:ea typeface="+mj-ea"/>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（３日後に約</a:t>
                      </a:r>
                      <a:r>
                        <a:rPr kumimoji="1" lang="en-US" altLang="ja-JP" sz="1050" kern="1200" dirty="0">
                          <a:solidFill>
                            <a:schemeClr val="tx1"/>
                          </a:solidFill>
                          <a:latin typeface="+mj-ea"/>
                          <a:ea typeface="+mn-ea"/>
                          <a:cs typeface="+mn-cs"/>
                        </a:rPr>
                        <a:t>80</a:t>
                      </a:r>
                      <a:r>
                        <a:rPr kumimoji="1" lang="ja-JP" altLang="en-US" sz="1050" kern="1200" dirty="0">
                          <a:solidFill>
                            <a:schemeClr val="tx1"/>
                          </a:solidFill>
                          <a:latin typeface="+mj-ea"/>
                          <a:ea typeface="+mn-ea"/>
                          <a:cs typeface="+mn-cs"/>
                        </a:rPr>
                        <a:t>％）</a:t>
                      </a:r>
                      <a:endParaRPr kumimoji="1" lang="en-US" altLang="ja-JP" sz="1050" kern="1200" dirty="0">
                        <a:solidFill>
                          <a:schemeClr val="tx1"/>
                        </a:solidFill>
                        <a:latin typeface="+mj-ea"/>
                        <a:ea typeface="+mn-ea"/>
                        <a:cs typeface="+mn-cs"/>
                      </a:endParaRPr>
                    </a:p>
                    <a:p>
                      <a:pPr>
                        <a:lnSpc>
                          <a:spcPts val="1500"/>
                        </a:lnSpc>
                      </a:pPr>
                      <a:endParaRPr kumimoji="1" lang="en-US" altLang="ja-JP" sz="1600" dirty="0">
                        <a:latin typeface="+mj-ea"/>
                        <a:ea typeface="+mj-ea"/>
                      </a:endParaRPr>
                    </a:p>
                    <a:p>
                      <a:pPr>
                        <a:lnSpc>
                          <a:spcPts val="1500"/>
                        </a:lnSpc>
                      </a:pPr>
                      <a:endParaRPr kumimoji="1" lang="ja-JP" altLang="en-US" sz="1600" dirty="0">
                        <a:latin typeface="+mj-ea"/>
                        <a:ea typeface="+mj-ea"/>
                      </a:endParaRPr>
                    </a:p>
                  </a:txBody>
                  <a:tcPr marL="84408" marR="84408" marT="42216" marB="42216">
                    <a:solidFill>
                      <a:srgbClr val="CCFFFF"/>
                    </a:solidFill>
                  </a:tcPr>
                </a:tc>
                <a:tc>
                  <a:txBody>
                    <a:bodyPr/>
                    <a:lstStyle/>
                    <a:p>
                      <a:r>
                        <a:rPr kumimoji="1" lang="en-US" altLang="ja-JP" sz="1400" dirty="0">
                          <a:latin typeface="+mj-ea"/>
                          <a:ea typeface="+mj-ea"/>
                        </a:rPr>
                        <a:t>257</a:t>
                      </a:r>
                      <a:r>
                        <a:rPr kumimoji="1" lang="ja-JP" altLang="en-US" sz="1400" dirty="0">
                          <a:latin typeface="+mj-ea"/>
                          <a:ea typeface="+mj-ea"/>
                        </a:rPr>
                        <a:t>万戸が断水</a:t>
                      </a:r>
                      <a:endParaRPr kumimoji="1" lang="en-US" altLang="ja-JP" sz="1400" dirty="0">
                        <a:latin typeface="+mj-ea"/>
                        <a:ea typeface="+mj-ea"/>
                      </a:endParaRPr>
                    </a:p>
                    <a:p>
                      <a:r>
                        <a:rPr kumimoji="1" lang="ja-JP" altLang="en-US" sz="1400" dirty="0">
                          <a:solidFill>
                            <a:srgbClr val="0000FF"/>
                          </a:solidFill>
                          <a:latin typeface="+mj-ea"/>
                          <a:ea typeface="+mj-ea"/>
                        </a:rPr>
                        <a:t>約６か月半で復旧完了</a:t>
                      </a:r>
                      <a:endParaRPr kumimoji="1" lang="en-US" altLang="ja-JP" sz="1400" dirty="0">
                        <a:solidFill>
                          <a:srgbClr val="0000FF"/>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j-ea"/>
                          <a:cs typeface="+mn-cs"/>
                        </a:rPr>
                        <a:t>（津波浸水による復旧困難な戸数を除く）</a:t>
                      </a:r>
                      <a:endParaRPr kumimoji="1" lang="en-US" altLang="ja-JP" sz="1200" dirty="0">
                        <a:solidFill>
                          <a:srgbClr val="0000FF"/>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（１週間で約</a:t>
                      </a:r>
                      <a:r>
                        <a:rPr kumimoji="1" lang="en-US" altLang="ja-JP" sz="1050" kern="1200" dirty="0">
                          <a:solidFill>
                            <a:schemeClr val="tx1"/>
                          </a:solidFill>
                          <a:latin typeface="+mj-ea"/>
                          <a:ea typeface="+mn-ea"/>
                          <a:cs typeface="+mn-cs"/>
                        </a:rPr>
                        <a:t>57</a:t>
                      </a:r>
                      <a:r>
                        <a:rPr kumimoji="1" lang="ja-JP" altLang="en-US" sz="1050" kern="1200" dirty="0">
                          <a:solidFill>
                            <a:schemeClr val="tx1"/>
                          </a:solidFill>
                          <a:latin typeface="+mj-ea"/>
                          <a:ea typeface="+mn-ea"/>
                          <a:cs typeface="+mn-cs"/>
                        </a:rPr>
                        <a:t>％）</a:t>
                      </a:r>
                      <a:endParaRPr kumimoji="1" lang="en-US" altLang="ja-JP" sz="1050" kern="1200" dirty="0">
                        <a:solidFill>
                          <a:schemeClr val="tx1"/>
                        </a:solidFill>
                        <a:latin typeface="+mj-ea"/>
                        <a:ea typeface="+mn-ea"/>
                        <a:cs typeface="+mn-cs"/>
                      </a:endParaRPr>
                    </a:p>
                    <a:p>
                      <a:endParaRPr kumimoji="1" lang="ja-JP" altLang="en-US" sz="1600" dirty="0">
                        <a:solidFill>
                          <a:srgbClr val="0000FF"/>
                        </a:solidFill>
                        <a:latin typeface="+mj-ea"/>
                        <a:ea typeface="+mj-ea"/>
                      </a:endParaRPr>
                    </a:p>
                  </a:txBody>
                  <a:tcPr marL="84408" marR="84408" marT="42216" marB="42216">
                    <a:solidFill>
                      <a:srgbClr val="CCFFFF"/>
                    </a:solidFill>
                  </a:tcPr>
                </a:tc>
                <a:tc>
                  <a:txBody>
                    <a:bodyPr/>
                    <a:lstStyle/>
                    <a:p>
                      <a:r>
                        <a:rPr kumimoji="1" lang="ja-JP" altLang="en-US" sz="1400" dirty="0">
                          <a:solidFill>
                            <a:schemeClr val="tx1"/>
                          </a:solidFill>
                          <a:latin typeface="+mj-ea"/>
                          <a:ea typeface="+mj-ea"/>
                        </a:rPr>
                        <a:t>約</a:t>
                      </a:r>
                      <a:r>
                        <a:rPr kumimoji="1" lang="en-US" altLang="ja-JP" sz="1400" dirty="0">
                          <a:solidFill>
                            <a:schemeClr val="tx1"/>
                          </a:solidFill>
                          <a:latin typeface="+mj-ea"/>
                          <a:ea typeface="+mj-ea"/>
                        </a:rPr>
                        <a:t>46</a:t>
                      </a:r>
                      <a:r>
                        <a:rPr kumimoji="1" lang="ja-JP" altLang="en-US" sz="1400" dirty="0">
                          <a:solidFill>
                            <a:schemeClr val="tx1"/>
                          </a:solidFill>
                          <a:latin typeface="+mj-ea"/>
                          <a:ea typeface="+mj-ea"/>
                        </a:rPr>
                        <a:t>万戸</a:t>
                      </a:r>
                      <a:r>
                        <a:rPr kumimoji="1" lang="ja-JP" altLang="en-US" sz="1400" dirty="0">
                          <a:latin typeface="+mj-ea"/>
                          <a:ea typeface="+mj-ea"/>
                        </a:rPr>
                        <a:t>が供給停止</a:t>
                      </a:r>
                      <a:endParaRPr kumimoji="1" lang="en-US" altLang="ja-JP" sz="1400" strike="dblStrike" dirty="0">
                        <a:solidFill>
                          <a:srgbClr val="FF0000"/>
                        </a:solidFill>
                        <a:latin typeface="+mj-ea"/>
                        <a:ea typeface="+mj-ea"/>
                      </a:endParaRPr>
                    </a:p>
                    <a:p>
                      <a:r>
                        <a:rPr kumimoji="1" lang="ja-JP" altLang="en-US" sz="1400" dirty="0">
                          <a:solidFill>
                            <a:srgbClr val="0000FF"/>
                          </a:solidFill>
                          <a:latin typeface="+mj-ea"/>
                          <a:ea typeface="+mj-ea"/>
                        </a:rPr>
                        <a:t>約２か月で復旧完了</a:t>
                      </a:r>
                    </a:p>
                  </a:txBody>
                  <a:tcPr marL="84408" marR="84408" marT="42216" marB="42216">
                    <a:solidFill>
                      <a:srgbClr val="CCFFFF"/>
                    </a:solidFill>
                  </a:tcPr>
                </a:tc>
                <a:extLst>
                  <a:ext uri="{0D108BD9-81ED-4DB2-BD59-A6C34878D82A}">
                    <a16:rowId xmlns:a16="http://schemas.microsoft.com/office/drawing/2014/main" val="10001"/>
                  </a:ext>
                </a:extLst>
              </a:tr>
              <a:tr h="1059792">
                <a:tc>
                  <a:txBody>
                    <a:bodyPr/>
                    <a:lstStyle/>
                    <a:p>
                      <a:r>
                        <a:rPr kumimoji="1" lang="ja-JP" altLang="en-US" sz="1600" dirty="0">
                          <a:latin typeface="+mj-ea"/>
                          <a:ea typeface="+mj-ea"/>
                        </a:rPr>
                        <a:t>熊本地震</a:t>
                      </a:r>
                      <a:endParaRPr kumimoji="1" lang="en-US" altLang="ja-JP" sz="1600" dirty="0">
                        <a:latin typeface="+mj-ea"/>
                        <a:ea typeface="+mj-ea"/>
                      </a:endParaRPr>
                    </a:p>
                    <a:p>
                      <a:r>
                        <a:rPr kumimoji="1" lang="ja-JP" altLang="en-US" sz="1600" dirty="0">
                          <a:latin typeface="+mj-ea"/>
                          <a:ea typeface="+mj-ea"/>
                        </a:rPr>
                        <a:t>（平成</a:t>
                      </a:r>
                      <a:r>
                        <a:rPr kumimoji="1" lang="en-US" altLang="ja-JP" sz="1600" dirty="0">
                          <a:latin typeface="+mj-ea"/>
                          <a:ea typeface="+mj-ea"/>
                        </a:rPr>
                        <a:t>28</a:t>
                      </a:r>
                      <a:r>
                        <a:rPr kumimoji="1" lang="ja-JP" altLang="en-US" sz="1600" dirty="0">
                          <a:latin typeface="+mj-ea"/>
                          <a:ea typeface="+mj-ea"/>
                        </a:rPr>
                        <a:t>年）</a:t>
                      </a:r>
                    </a:p>
                  </a:txBody>
                  <a:tcPr marL="84408" marR="84408" marT="42216" marB="42216"/>
                </a:tc>
                <a:tc>
                  <a:txBody>
                    <a:bodyPr/>
                    <a:lstStyle/>
                    <a:p>
                      <a:r>
                        <a:rPr kumimoji="1" lang="ja-JP" altLang="en-US" sz="1400" dirty="0">
                          <a:solidFill>
                            <a:schemeClr val="tx1"/>
                          </a:solidFill>
                          <a:latin typeface="+mj-ea"/>
                          <a:ea typeface="+mj-ea"/>
                        </a:rPr>
                        <a:t>約</a:t>
                      </a:r>
                      <a:r>
                        <a:rPr kumimoji="1" lang="en-US" altLang="ja-JP" sz="1400" dirty="0">
                          <a:latin typeface="+mj-ea"/>
                          <a:ea typeface="+mj-ea"/>
                        </a:rPr>
                        <a:t>48</a:t>
                      </a:r>
                      <a:r>
                        <a:rPr kumimoji="1" lang="ja-JP" altLang="en-US" sz="1400" dirty="0">
                          <a:latin typeface="+mj-ea"/>
                          <a:ea typeface="+mj-ea"/>
                        </a:rPr>
                        <a:t>万戸が停電</a:t>
                      </a:r>
                      <a:endParaRPr kumimoji="1" lang="en-US" altLang="ja-JP" sz="1400" dirty="0">
                        <a:latin typeface="+mj-ea"/>
                        <a:ea typeface="+mj-ea"/>
                      </a:endParaRPr>
                    </a:p>
                    <a:p>
                      <a:r>
                        <a:rPr kumimoji="1" lang="ja-JP" altLang="en-US" sz="1400" dirty="0">
                          <a:solidFill>
                            <a:srgbClr val="0000FF"/>
                          </a:solidFill>
                          <a:latin typeface="+mj-ea"/>
                          <a:ea typeface="+mj-ea"/>
                        </a:rPr>
                        <a:t>約５日後に復旧完了</a:t>
                      </a:r>
                    </a:p>
                  </a:txBody>
                  <a:tcPr marL="84408" marR="84408" marT="42216" marB="42216"/>
                </a:tc>
                <a:tc>
                  <a:txBody>
                    <a:bodyPr/>
                    <a:lstStyle/>
                    <a:p>
                      <a:r>
                        <a:rPr kumimoji="1" lang="en-US" altLang="ja-JP" sz="1400" dirty="0">
                          <a:latin typeface="+mj-ea"/>
                          <a:ea typeface="+mj-ea"/>
                        </a:rPr>
                        <a:t>45</a:t>
                      </a:r>
                      <a:r>
                        <a:rPr kumimoji="1" lang="ja-JP" altLang="en-US" sz="1400" dirty="0">
                          <a:latin typeface="+mj-ea"/>
                          <a:ea typeface="+mj-ea"/>
                        </a:rPr>
                        <a:t>万戸が断水</a:t>
                      </a:r>
                      <a:endParaRPr kumimoji="1" lang="en-US" altLang="ja-JP" sz="1400" dirty="0">
                        <a:latin typeface="+mj-ea"/>
                        <a:ea typeface="+mj-ea"/>
                      </a:endParaRPr>
                    </a:p>
                    <a:p>
                      <a:r>
                        <a:rPr kumimoji="1" lang="ja-JP" altLang="en-US" sz="1400" dirty="0">
                          <a:solidFill>
                            <a:srgbClr val="0000FF"/>
                          </a:solidFill>
                          <a:latin typeface="+mj-ea"/>
                          <a:ea typeface="+mj-ea"/>
                        </a:rPr>
                        <a:t>約３か月半で復旧完了</a:t>
                      </a:r>
                      <a:endParaRPr kumimoji="1" lang="en-US" altLang="ja-JP" sz="1400" dirty="0">
                        <a:solidFill>
                          <a:srgbClr val="0000FF"/>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n-ea"/>
                          <a:ea typeface="+mn-ea"/>
                          <a:cs typeface="+mn-cs"/>
                        </a:rPr>
                        <a:t>（家屋等損壊地域の戸数を除く）</a:t>
                      </a:r>
                      <a:endParaRPr kumimoji="1" lang="en-US" altLang="ja-JP" sz="105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（１週間で約９割）</a:t>
                      </a:r>
                      <a:endParaRPr kumimoji="1" lang="en-US" altLang="ja-JP" sz="1050" dirty="0">
                        <a:solidFill>
                          <a:schemeClr val="tx1"/>
                        </a:solidFill>
                        <a:latin typeface="+mj-ea"/>
                        <a:ea typeface="+mj-ea"/>
                      </a:endParaRPr>
                    </a:p>
                    <a:p>
                      <a:endParaRPr kumimoji="1" lang="en-US" altLang="ja-JP" sz="1600" dirty="0">
                        <a:latin typeface="+mj-ea"/>
                        <a:ea typeface="+mj-ea"/>
                      </a:endParaRPr>
                    </a:p>
                  </a:txBody>
                  <a:tcPr marL="84408" marR="84408" marT="42216" marB="42216"/>
                </a:tc>
                <a:tc>
                  <a:txBody>
                    <a:bodyPr/>
                    <a:lstStyle/>
                    <a:p>
                      <a:r>
                        <a:rPr kumimoji="1" lang="ja-JP" altLang="en-US" sz="1400" dirty="0">
                          <a:solidFill>
                            <a:schemeClr val="tx1"/>
                          </a:solidFill>
                          <a:latin typeface="+mj-ea"/>
                          <a:ea typeface="+mj-ea"/>
                        </a:rPr>
                        <a:t>約</a:t>
                      </a:r>
                      <a:r>
                        <a:rPr kumimoji="1" lang="en-US" altLang="ja-JP" sz="1400" dirty="0">
                          <a:latin typeface="+mj-ea"/>
                          <a:ea typeface="+mj-ea"/>
                        </a:rPr>
                        <a:t>10</a:t>
                      </a:r>
                      <a:r>
                        <a:rPr kumimoji="1" lang="ja-JP" altLang="en-US" sz="1400" dirty="0">
                          <a:latin typeface="+mj-ea"/>
                          <a:ea typeface="+mj-ea"/>
                        </a:rPr>
                        <a:t>万戸が供給停止</a:t>
                      </a:r>
                      <a:endParaRPr kumimoji="1" lang="en-US" altLang="ja-JP" sz="1400" dirty="0">
                        <a:latin typeface="+mj-ea"/>
                        <a:ea typeface="+mj-ea"/>
                      </a:endParaRPr>
                    </a:p>
                    <a:p>
                      <a:r>
                        <a:rPr kumimoji="1" lang="ja-JP" altLang="en-US" sz="1400" dirty="0">
                          <a:solidFill>
                            <a:srgbClr val="0000FF"/>
                          </a:solidFill>
                          <a:latin typeface="+mj-ea"/>
                          <a:ea typeface="+mj-ea"/>
                        </a:rPr>
                        <a:t>約</a:t>
                      </a:r>
                      <a:r>
                        <a:rPr kumimoji="1" lang="en-US" altLang="ja-JP" sz="1400" dirty="0">
                          <a:solidFill>
                            <a:srgbClr val="0000FF"/>
                          </a:solidFill>
                          <a:latin typeface="+mj-ea"/>
                          <a:ea typeface="+mj-ea"/>
                        </a:rPr>
                        <a:t>15</a:t>
                      </a:r>
                      <a:r>
                        <a:rPr kumimoji="1" lang="ja-JP" altLang="en-US" sz="1400" dirty="0">
                          <a:solidFill>
                            <a:srgbClr val="0000FF"/>
                          </a:solidFill>
                          <a:latin typeface="+mj-ea"/>
                          <a:ea typeface="+mj-ea"/>
                        </a:rPr>
                        <a:t>日で復旧完了</a:t>
                      </a:r>
                    </a:p>
                  </a:txBody>
                  <a:tcPr marL="84408" marR="84408" marT="42216" marB="42216"/>
                </a:tc>
                <a:extLst>
                  <a:ext uri="{0D108BD9-81ED-4DB2-BD59-A6C34878D82A}">
                    <a16:rowId xmlns:a16="http://schemas.microsoft.com/office/drawing/2014/main" val="10002"/>
                  </a:ext>
                </a:extLst>
              </a:tr>
              <a:tr h="1212192">
                <a:tc>
                  <a:txBody>
                    <a:bodyPr/>
                    <a:lstStyle/>
                    <a:p>
                      <a:r>
                        <a:rPr kumimoji="1" lang="ja-JP" altLang="en-US" sz="1600" kern="1200">
                          <a:solidFill>
                            <a:schemeClr val="tx1"/>
                          </a:solidFill>
                          <a:latin typeface="+mj-ea"/>
                          <a:ea typeface="+mn-ea"/>
                          <a:cs typeface="+mn-cs"/>
                        </a:rPr>
                        <a:t>平成</a:t>
                      </a:r>
                      <a:r>
                        <a:rPr kumimoji="1" lang="en-US" altLang="ja-JP" sz="1600" kern="1200">
                          <a:solidFill>
                            <a:schemeClr val="tx1"/>
                          </a:solidFill>
                          <a:latin typeface="+mj-ea"/>
                          <a:ea typeface="+mn-ea"/>
                          <a:cs typeface="+mn-cs"/>
                        </a:rPr>
                        <a:t>30</a:t>
                      </a:r>
                      <a:r>
                        <a:rPr kumimoji="1" lang="ja-JP" altLang="en-US" sz="1600" kern="1200">
                          <a:solidFill>
                            <a:schemeClr val="tx1"/>
                          </a:solidFill>
                          <a:latin typeface="+mj-ea"/>
                          <a:ea typeface="+mn-ea"/>
                          <a:cs typeface="+mn-cs"/>
                        </a:rPr>
                        <a:t>年</a:t>
                      </a:r>
                      <a:r>
                        <a:rPr kumimoji="1" lang="en-US" altLang="ja-JP" sz="1600" kern="1200">
                          <a:solidFill>
                            <a:schemeClr val="tx1"/>
                          </a:solidFill>
                          <a:latin typeface="+mj-ea"/>
                          <a:ea typeface="+mn-ea"/>
                          <a:cs typeface="+mn-cs"/>
                        </a:rPr>
                        <a:t>7</a:t>
                      </a:r>
                      <a:r>
                        <a:rPr kumimoji="1" lang="ja-JP" altLang="en-US" sz="1600" kern="1200">
                          <a:solidFill>
                            <a:schemeClr val="tx1"/>
                          </a:solidFill>
                          <a:latin typeface="+mj-ea"/>
                          <a:ea typeface="+mn-ea"/>
                          <a:cs typeface="+mn-cs"/>
                        </a:rPr>
                        <a:t>月豪雨</a:t>
                      </a:r>
                    </a:p>
                  </a:txBody>
                  <a:tcPr marL="84408" marR="84408" marT="42216" marB="42216">
                    <a:solidFill>
                      <a:srgbClr val="CCFFFF"/>
                    </a:solidFill>
                  </a:tcPr>
                </a:tc>
                <a:tc>
                  <a:txBody>
                    <a:bodyPr/>
                    <a:lstStyle/>
                    <a:p>
                      <a:r>
                        <a:rPr kumimoji="1" lang="ja-JP" altLang="en-US" sz="1400" kern="1200" dirty="0">
                          <a:solidFill>
                            <a:schemeClr val="tx1"/>
                          </a:solidFill>
                          <a:latin typeface="+mj-ea"/>
                          <a:ea typeface="+mn-ea"/>
                          <a:cs typeface="+mn-cs"/>
                        </a:rPr>
                        <a:t>約</a:t>
                      </a:r>
                      <a:r>
                        <a:rPr kumimoji="1" lang="en-US" altLang="ja-JP" sz="1400" kern="1200" dirty="0">
                          <a:solidFill>
                            <a:schemeClr val="tx1"/>
                          </a:solidFill>
                          <a:latin typeface="+mj-ea"/>
                          <a:ea typeface="+mn-ea"/>
                          <a:cs typeface="+mn-cs"/>
                        </a:rPr>
                        <a:t>7.5</a:t>
                      </a:r>
                      <a:r>
                        <a:rPr kumimoji="1" lang="ja-JP" altLang="en-US" sz="1400" kern="1200" dirty="0">
                          <a:solidFill>
                            <a:schemeClr val="tx1"/>
                          </a:solidFill>
                          <a:latin typeface="+mj-ea"/>
                          <a:ea typeface="+mn-ea"/>
                          <a:cs typeface="+mn-cs"/>
                        </a:rPr>
                        <a:t>万戸が停電</a:t>
                      </a:r>
                      <a:endParaRPr kumimoji="1" lang="en-US" altLang="ja-JP" sz="1400" kern="1200" dirty="0">
                        <a:solidFill>
                          <a:schemeClr val="tx1"/>
                        </a:solidFill>
                        <a:latin typeface="+mj-ea"/>
                        <a:ea typeface="+mn-ea"/>
                        <a:cs typeface="+mn-cs"/>
                      </a:endParaRPr>
                    </a:p>
                    <a:p>
                      <a:r>
                        <a:rPr kumimoji="1" lang="ja-JP" altLang="en-US" sz="1400" kern="1200" dirty="0">
                          <a:solidFill>
                            <a:srgbClr val="0000FF"/>
                          </a:solidFill>
                          <a:latin typeface="+mj-ea"/>
                          <a:ea typeface="+mn-ea"/>
                          <a:cs typeface="+mn-cs"/>
                        </a:rPr>
                        <a:t>約７日後に復旧完了</a:t>
                      </a:r>
                    </a:p>
                  </a:txBody>
                  <a:tcPr marL="84408" marR="84408" marT="42216" marB="42216">
                    <a:solidFill>
                      <a:srgbClr val="CCFFFF"/>
                    </a:solidFill>
                  </a:tcPr>
                </a:tc>
                <a:tc>
                  <a:txBody>
                    <a:bodyPr/>
                    <a:lstStyle/>
                    <a:p>
                      <a:r>
                        <a:rPr kumimoji="1" lang="en-US" altLang="ja-JP" sz="1400" kern="1200" dirty="0">
                          <a:solidFill>
                            <a:schemeClr val="tx1"/>
                          </a:solidFill>
                          <a:latin typeface="+mn-ea"/>
                          <a:ea typeface="+mn-ea"/>
                          <a:cs typeface="+mn-cs"/>
                        </a:rPr>
                        <a:t>26</a:t>
                      </a:r>
                      <a:r>
                        <a:rPr kumimoji="1" lang="ja-JP" altLang="en-US" sz="1400" kern="1200" dirty="0">
                          <a:solidFill>
                            <a:schemeClr val="tx1"/>
                          </a:solidFill>
                          <a:latin typeface="+mn-ea"/>
                          <a:ea typeface="+mn-ea"/>
                          <a:cs typeface="+mn-cs"/>
                        </a:rPr>
                        <a:t>万戸が断水</a:t>
                      </a:r>
                      <a:endParaRPr kumimoji="1" lang="en-US" altLang="ja-JP" sz="1400" kern="1200" dirty="0">
                        <a:solidFill>
                          <a:schemeClr val="tx1"/>
                        </a:solidFill>
                        <a:latin typeface="+mn-ea"/>
                        <a:ea typeface="+mn-ea"/>
                        <a:cs typeface="+mn-cs"/>
                      </a:endParaRPr>
                    </a:p>
                    <a:p>
                      <a:r>
                        <a:rPr kumimoji="1" lang="ja-JP" altLang="en-US" sz="1400" kern="1200" dirty="0">
                          <a:solidFill>
                            <a:srgbClr val="0000FF"/>
                          </a:solidFill>
                          <a:latin typeface="+mn-ea"/>
                          <a:ea typeface="+mn-ea"/>
                          <a:cs typeface="+mn-cs"/>
                        </a:rPr>
                        <a:t>約２か月で飲用水としての復旧完了</a:t>
                      </a:r>
                      <a:endParaRPr kumimoji="1" lang="en-US" altLang="ja-JP" sz="1400" kern="1200" dirty="0">
                        <a:solidFill>
                          <a:srgbClr val="0000FF"/>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n-ea"/>
                          <a:ea typeface="+mn-ea"/>
                          <a:cs typeface="+mn-cs"/>
                        </a:rPr>
                        <a:t>（断水は家屋等損壊地域の戸数を除く）</a:t>
                      </a:r>
                      <a:endParaRPr kumimoji="1" lang="en-US" altLang="ja-JP" sz="1050" kern="1200" dirty="0">
                        <a:solidFill>
                          <a:schemeClr val="tx1"/>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（約１か月で断水解消）</a:t>
                      </a:r>
                      <a:endParaRPr kumimoji="1" lang="ja-JP" altLang="en-US" sz="1100" kern="1200" dirty="0">
                        <a:solidFill>
                          <a:schemeClr val="tx1"/>
                        </a:solidFill>
                        <a:latin typeface="+mj-ea"/>
                        <a:ea typeface="+mn-ea"/>
                        <a:cs typeface="+mn-cs"/>
                      </a:endParaRPr>
                    </a:p>
                  </a:txBody>
                  <a:tcPr marL="84408" marR="84408" marT="42216" marB="42216">
                    <a:solidFill>
                      <a:srgbClr val="CCFFFF"/>
                    </a:solidFill>
                  </a:tcPr>
                </a:tc>
                <a:tc>
                  <a:txBody>
                    <a:bodyPr/>
                    <a:lstStyle/>
                    <a:p>
                      <a:r>
                        <a:rPr kumimoji="1" lang="ja-JP" altLang="en-US" sz="1400" kern="1200" dirty="0">
                          <a:solidFill>
                            <a:schemeClr val="tx1"/>
                          </a:solidFill>
                          <a:latin typeface="+mn-ea"/>
                          <a:ea typeface="+mn-ea"/>
                          <a:cs typeface="+mn-cs"/>
                        </a:rPr>
                        <a:t>約</a:t>
                      </a:r>
                      <a:r>
                        <a:rPr kumimoji="1" lang="en-US" altLang="ja-JP" sz="1400" kern="1200" dirty="0">
                          <a:solidFill>
                            <a:schemeClr val="tx1"/>
                          </a:solidFill>
                          <a:latin typeface="+mn-ea"/>
                          <a:ea typeface="+mn-ea"/>
                          <a:cs typeface="+mn-cs"/>
                        </a:rPr>
                        <a:t>300</a:t>
                      </a:r>
                      <a:r>
                        <a:rPr kumimoji="1" lang="ja-JP" altLang="en-US" sz="1400" kern="1200" dirty="0">
                          <a:solidFill>
                            <a:schemeClr val="tx1"/>
                          </a:solidFill>
                          <a:latin typeface="+mn-ea"/>
                          <a:ea typeface="+mn-ea"/>
                          <a:cs typeface="+mn-cs"/>
                        </a:rPr>
                        <a:t>戸が供給停止</a:t>
                      </a:r>
                      <a:endParaRPr kumimoji="1" lang="en-US" altLang="ja-JP" sz="1400" kern="1200" dirty="0">
                        <a:solidFill>
                          <a:schemeClr val="tx1"/>
                        </a:solidFill>
                        <a:latin typeface="+mn-ea"/>
                        <a:ea typeface="+mn-ea"/>
                        <a:cs typeface="+mn-cs"/>
                      </a:endParaRPr>
                    </a:p>
                    <a:p>
                      <a:r>
                        <a:rPr kumimoji="1" lang="ja-JP" altLang="en-US" sz="1400" kern="1200" dirty="0">
                          <a:solidFill>
                            <a:srgbClr val="0000FF"/>
                          </a:solidFill>
                          <a:latin typeface="+mn-ea"/>
                          <a:ea typeface="+mn-ea"/>
                          <a:cs typeface="+mn-cs"/>
                        </a:rPr>
                        <a:t>約</a:t>
                      </a:r>
                      <a:r>
                        <a:rPr kumimoji="1" lang="en-US" altLang="ja-JP" sz="1400" kern="1200" dirty="0">
                          <a:solidFill>
                            <a:srgbClr val="0000FF"/>
                          </a:solidFill>
                          <a:latin typeface="+mn-ea"/>
                          <a:ea typeface="+mn-ea"/>
                          <a:cs typeface="+mn-cs"/>
                        </a:rPr>
                        <a:t>3</a:t>
                      </a:r>
                      <a:r>
                        <a:rPr kumimoji="1" lang="ja-JP" altLang="en-US" sz="1400" kern="1200" dirty="0">
                          <a:solidFill>
                            <a:srgbClr val="0000FF"/>
                          </a:solidFill>
                          <a:latin typeface="+mn-ea"/>
                          <a:ea typeface="+mn-ea"/>
                          <a:cs typeface="+mn-cs"/>
                        </a:rPr>
                        <a:t>週間で復旧完了</a:t>
                      </a:r>
                      <a:endParaRPr kumimoji="1" lang="en-US" altLang="ja-JP" sz="1600" kern="1200" dirty="0">
                        <a:solidFill>
                          <a:srgbClr val="FF0000"/>
                        </a:solidFill>
                        <a:latin typeface="+mn-ea"/>
                        <a:ea typeface="+mn-ea"/>
                        <a:cs typeface="+mn-cs"/>
                      </a:endParaRPr>
                    </a:p>
                    <a:p>
                      <a:r>
                        <a:rPr kumimoji="1" lang="ja-JP" altLang="en-US" sz="1100" kern="1200" dirty="0">
                          <a:solidFill>
                            <a:schemeClr val="tx1"/>
                          </a:solidFill>
                          <a:latin typeface="+mn-ea"/>
                          <a:ea typeface="+mn-ea"/>
                          <a:cs typeface="+mn-cs"/>
                        </a:rPr>
                        <a:t>（家屋倒壊等で住民が避難している箇所を除く）</a:t>
                      </a:r>
                      <a:endParaRPr kumimoji="1" lang="en-US" altLang="ja-JP" sz="1100" kern="1200" dirty="0">
                        <a:solidFill>
                          <a:schemeClr val="tx1"/>
                        </a:solidFill>
                        <a:latin typeface="+mn-ea"/>
                        <a:ea typeface="+mn-ea"/>
                        <a:cs typeface="+mn-cs"/>
                      </a:endParaRPr>
                    </a:p>
                  </a:txBody>
                  <a:tcPr marL="84408" marR="84408" marT="42216" marB="42216">
                    <a:solidFill>
                      <a:srgbClr val="CCFFFF"/>
                    </a:solidFill>
                  </a:tcPr>
                </a:tc>
                <a:extLst>
                  <a:ext uri="{0D108BD9-81ED-4DB2-BD59-A6C34878D82A}">
                    <a16:rowId xmlns:a16="http://schemas.microsoft.com/office/drawing/2014/main" val="10003"/>
                  </a:ext>
                </a:extLst>
              </a:tr>
              <a:tr h="1059792">
                <a:tc>
                  <a:txBody>
                    <a:bodyPr/>
                    <a:lstStyle/>
                    <a:p>
                      <a:r>
                        <a:rPr kumimoji="1" lang="ja-JP" altLang="en-US" sz="1600" kern="1200">
                          <a:solidFill>
                            <a:schemeClr val="tx1"/>
                          </a:solidFill>
                          <a:latin typeface="+mj-ea"/>
                          <a:ea typeface="+mn-ea"/>
                          <a:cs typeface="+mn-cs"/>
                        </a:rPr>
                        <a:t>北海道胆振東部</a:t>
                      </a:r>
                      <a:endParaRPr kumimoji="1" lang="en-US" altLang="ja-JP" sz="1600" kern="1200">
                        <a:solidFill>
                          <a:schemeClr val="tx1"/>
                        </a:solidFill>
                        <a:latin typeface="+mj-ea"/>
                        <a:ea typeface="+mn-ea"/>
                        <a:cs typeface="+mn-cs"/>
                      </a:endParaRPr>
                    </a:p>
                    <a:p>
                      <a:r>
                        <a:rPr kumimoji="1" lang="ja-JP" altLang="en-US" sz="1600" kern="1200">
                          <a:solidFill>
                            <a:schemeClr val="tx1"/>
                          </a:solidFill>
                          <a:latin typeface="+mj-ea"/>
                          <a:ea typeface="+mn-ea"/>
                          <a:cs typeface="+mn-cs"/>
                        </a:rPr>
                        <a:t>地震（平成</a:t>
                      </a:r>
                      <a:r>
                        <a:rPr kumimoji="1" lang="en-US" altLang="ja-JP" sz="1600" kern="1200">
                          <a:solidFill>
                            <a:schemeClr val="tx1"/>
                          </a:solidFill>
                          <a:latin typeface="+mj-ea"/>
                          <a:ea typeface="+mn-ea"/>
                          <a:cs typeface="+mn-cs"/>
                        </a:rPr>
                        <a:t>30</a:t>
                      </a:r>
                      <a:r>
                        <a:rPr kumimoji="1" lang="ja-JP" altLang="en-US" sz="1600" kern="1200">
                          <a:solidFill>
                            <a:schemeClr val="tx1"/>
                          </a:solidFill>
                          <a:latin typeface="+mj-ea"/>
                          <a:ea typeface="+mn-ea"/>
                          <a:cs typeface="+mn-cs"/>
                        </a:rPr>
                        <a:t>年）</a:t>
                      </a:r>
                    </a:p>
                    <a:p>
                      <a:endParaRPr kumimoji="1" lang="ja-JP" altLang="en-US" sz="1600">
                        <a:latin typeface="+mj-ea"/>
                        <a:ea typeface="+mj-ea"/>
                      </a:endParaRPr>
                    </a:p>
                  </a:txBody>
                  <a:tcPr marL="84408" marR="84408" marT="42216" marB="42216"/>
                </a:tc>
                <a:tc>
                  <a:txBody>
                    <a:bodyPr/>
                    <a:lstStyle/>
                    <a:p>
                      <a:r>
                        <a:rPr kumimoji="1" lang="ja-JP" altLang="en-US" sz="1400" kern="1200" dirty="0">
                          <a:solidFill>
                            <a:schemeClr val="tx1"/>
                          </a:solidFill>
                          <a:latin typeface="+mj-ea"/>
                          <a:ea typeface="+mn-ea"/>
                          <a:cs typeface="+mn-cs"/>
                        </a:rPr>
                        <a:t>約</a:t>
                      </a:r>
                      <a:r>
                        <a:rPr kumimoji="1" lang="en-US" altLang="ja-JP" sz="1400" kern="1200" dirty="0">
                          <a:solidFill>
                            <a:schemeClr val="tx1"/>
                          </a:solidFill>
                          <a:latin typeface="+mj-ea"/>
                          <a:ea typeface="+mn-ea"/>
                          <a:cs typeface="+mn-cs"/>
                        </a:rPr>
                        <a:t>295</a:t>
                      </a:r>
                      <a:r>
                        <a:rPr kumimoji="1" lang="ja-JP" altLang="en-US" sz="1400" kern="1200" dirty="0">
                          <a:solidFill>
                            <a:schemeClr val="tx1"/>
                          </a:solidFill>
                          <a:latin typeface="+mj-ea"/>
                          <a:ea typeface="+mn-ea"/>
                          <a:cs typeface="+mn-cs"/>
                        </a:rPr>
                        <a:t>万戸が停電</a:t>
                      </a:r>
                      <a:endParaRPr kumimoji="1" lang="en-US" altLang="ja-JP" sz="1400" kern="1200" dirty="0">
                        <a:solidFill>
                          <a:schemeClr val="tx1"/>
                        </a:solidFill>
                        <a:latin typeface="+mj-ea"/>
                        <a:ea typeface="+mn-ea"/>
                        <a:cs typeface="+mn-cs"/>
                      </a:endParaRPr>
                    </a:p>
                    <a:p>
                      <a:r>
                        <a:rPr kumimoji="1" lang="ja-JP" altLang="en-US" sz="1400" kern="1200" dirty="0">
                          <a:solidFill>
                            <a:srgbClr val="0000FF"/>
                          </a:solidFill>
                          <a:latin typeface="+mj-ea"/>
                          <a:ea typeface="+mn-ea"/>
                          <a:cs typeface="+mn-cs"/>
                        </a:rPr>
                        <a:t>約１か月で復旧完了</a:t>
                      </a:r>
                      <a:endParaRPr kumimoji="1" lang="en-US" altLang="ja-JP" sz="1400" kern="1200" dirty="0">
                        <a:solidFill>
                          <a:srgbClr val="FF0000"/>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（１日半後に約</a:t>
                      </a:r>
                      <a:r>
                        <a:rPr kumimoji="1" lang="en-US" altLang="ja-JP" sz="1050" kern="1200" dirty="0">
                          <a:solidFill>
                            <a:schemeClr val="tx1"/>
                          </a:solidFill>
                          <a:latin typeface="+mj-ea"/>
                          <a:ea typeface="+mn-ea"/>
                          <a:cs typeface="+mn-cs"/>
                        </a:rPr>
                        <a:t>99</a:t>
                      </a:r>
                      <a:r>
                        <a:rPr kumimoji="1" lang="ja-JP" altLang="en-US" sz="1050" kern="1200" dirty="0">
                          <a:solidFill>
                            <a:schemeClr val="tx1"/>
                          </a:solidFill>
                          <a:latin typeface="+mj-ea"/>
                          <a:ea typeface="+mn-ea"/>
                          <a:cs typeface="+mn-cs"/>
                        </a:rPr>
                        <a:t>％）</a:t>
                      </a:r>
                      <a:endParaRPr kumimoji="1" lang="en-US" altLang="ja-JP" sz="1050" kern="1200" dirty="0">
                        <a:solidFill>
                          <a:schemeClr val="tx1"/>
                        </a:solidFill>
                        <a:latin typeface="+mj-ea"/>
                        <a:ea typeface="+mn-ea"/>
                        <a:cs typeface="+mn-cs"/>
                      </a:endParaRPr>
                    </a:p>
                    <a:p>
                      <a:endParaRPr kumimoji="1" lang="ja-JP" altLang="en-US" sz="1600" dirty="0">
                        <a:solidFill>
                          <a:srgbClr val="0000FF"/>
                        </a:solidFill>
                        <a:latin typeface="+mj-ea"/>
                        <a:ea typeface="+mj-ea"/>
                      </a:endParaRPr>
                    </a:p>
                  </a:txBody>
                  <a:tcPr marL="84408" marR="84408" marT="42216" marB="42216"/>
                </a:tc>
                <a:tc>
                  <a:txBody>
                    <a:bodyPr/>
                    <a:lstStyle/>
                    <a:p>
                      <a:r>
                        <a:rPr kumimoji="1" lang="ja-JP" altLang="en-US" sz="1400" kern="1200" dirty="0">
                          <a:solidFill>
                            <a:schemeClr val="tx1"/>
                          </a:solidFill>
                          <a:latin typeface="+mj-ea"/>
                          <a:ea typeface="+mn-ea"/>
                          <a:cs typeface="+mn-cs"/>
                        </a:rPr>
                        <a:t>６万戸が断水</a:t>
                      </a:r>
                      <a:endParaRPr kumimoji="1" lang="en-US" altLang="ja-JP" sz="1400" kern="1200" dirty="0">
                        <a:solidFill>
                          <a:schemeClr val="tx1"/>
                        </a:solidFill>
                        <a:latin typeface="+mj-ea"/>
                        <a:ea typeface="+mn-ea"/>
                        <a:cs typeface="+mn-cs"/>
                      </a:endParaRPr>
                    </a:p>
                    <a:p>
                      <a:r>
                        <a:rPr kumimoji="1" lang="ja-JP" altLang="en-US" sz="1400" kern="1200" dirty="0">
                          <a:solidFill>
                            <a:srgbClr val="0000FF"/>
                          </a:solidFill>
                          <a:latin typeface="+mj-ea"/>
                          <a:ea typeface="+mn-ea"/>
                          <a:cs typeface="+mn-cs"/>
                        </a:rPr>
                        <a:t>約１か月で復旧完了</a:t>
                      </a:r>
                      <a:endParaRPr kumimoji="1" lang="en-US" altLang="ja-JP" sz="1400" kern="1200" dirty="0">
                        <a:solidFill>
                          <a:srgbClr val="0000FF"/>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（家屋等損壊地域の戸数を除く）</a:t>
                      </a:r>
                      <a:endParaRPr kumimoji="1" lang="en-US" altLang="ja-JP" sz="1050" kern="1200" dirty="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latin typeface="+mj-ea"/>
                          <a:ea typeface="+mn-ea"/>
                          <a:cs typeface="+mn-cs"/>
                        </a:rPr>
                        <a:t>（１週間で約</a:t>
                      </a:r>
                      <a:r>
                        <a:rPr kumimoji="1" lang="en-US" altLang="ja-JP" sz="1050" kern="1200" dirty="0">
                          <a:solidFill>
                            <a:schemeClr val="tx1"/>
                          </a:solidFill>
                          <a:latin typeface="+mj-ea"/>
                          <a:ea typeface="+mn-ea"/>
                          <a:cs typeface="+mn-cs"/>
                        </a:rPr>
                        <a:t>92</a:t>
                      </a:r>
                      <a:r>
                        <a:rPr kumimoji="1" lang="ja-JP" altLang="en-US" sz="1050" kern="1200" dirty="0">
                          <a:solidFill>
                            <a:schemeClr val="tx1"/>
                          </a:solidFill>
                          <a:latin typeface="+mj-ea"/>
                          <a:ea typeface="+mn-ea"/>
                          <a:cs typeface="+mn-cs"/>
                        </a:rPr>
                        <a:t>％）</a:t>
                      </a:r>
                      <a:endParaRPr kumimoji="1" lang="en-US" altLang="ja-JP" sz="1050" kern="1200" dirty="0">
                        <a:solidFill>
                          <a:schemeClr val="tx1"/>
                        </a:solidFill>
                        <a:latin typeface="+mj-ea"/>
                        <a:ea typeface="+mn-ea"/>
                        <a:cs typeface="+mn-cs"/>
                      </a:endParaRPr>
                    </a:p>
                    <a:p>
                      <a:endParaRPr kumimoji="1" lang="en-US" altLang="ja-JP" sz="1600" kern="1200" dirty="0">
                        <a:solidFill>
                          <a:srgbClr val="0000FF"/>
                        </a:solidFill>
                        <a:latin typeface="+mj-ea"/>
                        <a:ea typeface="+mn-ea"/>
                        <a:cs typeface="+mn-cs"/>
                      </a:endParaRPr>
                    </a:p>
                  </a:txBody>
                  <a:tcPr marL="84408" marR="84408" marT="42216" marB="4221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j-ea"/>
                          <a:ea typeface="+mn-ea"/>
                          <a:cs typeface="+mn-cs"/>
                        </a:rPr>
                        <a:t>被害なし</a:t>
                      </a:r>
                    </a:p>
                    <a:p>
                      <a:endParaRPr kumimoji="1" lang="en-US" altLang="ja-JP" sz="1600" dirty="0">
                        <a:latin typeface="+mj-ea"/>
                        <a:ea typeface="+mj-ea"/>
                      </a:endParaRPr>
                    </a:p>
                  </a:txBody>
                  <a:tcPr marL="84408" marR="84408" marT="42216" marB="42216"/>
                </a:tc>
                <a:extLst>
                  <a:ext uri="{0D108BD9-81ED-4DB2-BD59-A6C34878D82A}">
                    <a16:rowId xmlns:a16="http://schemas.microsoft.com/office/drawing/2014/main" val="10004"/>
                  </a:ext>
                </a:extLst>
              </a:tr>
              <a:tr h="1322186">
                <a:tc>
                  <a:txBody>
                    <a:bodyPr/>
                    <a:lstStyle/>
                    <a:p>
                      <a:r>
                        <a:rPr kumimoji="1" lang="ja-JP" altLang="en-US" sz="1600">
                          <a:latin typeface="+mj-ea"/>
                          <a:ea typeface="+mj-ea"/>
                        </a:rPr>
                        <a:t>能登半島地震</a:t>
                      </a:r>
                      <a:endParaRPr kumimoji="1" lang="en-US" altLang="ja-JP" sz="1600">
                        <a:latin typeface="+mj-ea"/>
                        <a:ea typeface="+mj-ea"/>
                      </a:endParaRPr>
                    </a:p>
                    <a:p>
                      <a:r>
                        <a:rPr kumimoji="1" lang="ja-JP" altLang="en-US" sz="1600">
                          <a:latin typeface="+mj-ea"/>
                          <a:ea typeface="+mj-ea"/>
                        </a:rPr>
                        <a:t>（令和６年）</a:t>
                      </a:r>
                    </a:p>
                  </a:txBody>
                  <a:tcPr marL="84408" marR="84408" marT="42216" marB="42216">
                    <a:solidFill>
                      <a:srgbClr val="CCFFFF"/>
                    </a:solidFill>
                  </a:tcPr>
                </a:tc>
                <a:tc>
                  <a:txBody>
                    <a:bodyPr/>
                    <a:lstStyle/>
                    <a:p>
                      <a:r>
                        <a:rPr kumimoji="1" lang="ja-JP" altLang="ja-JP" sz="1400" kern="1200" dirty="0">
                          <a:solidFill>
                            <a:schemeClr val="tx1"/>
                          </a:solidFill>
                          <a:effectLst/>
                          <a:latin typeface="+mn-lt"/>
                          <a:ea typeface="+mn-ea"/>
                          <a:cs typeface="+mn-cs"/>
                        </a:rPr>
                        <a:t>約４万戸</a:t>
                      </a:r>
                      <a:r>
                        <a:rPr kumimoji="1" lang="ja-JP" altLang="en-US" sz="1400" kern="1200" dirty="0">
                          <a:solidFill>
                            <a:schemeClr val="tx1"/>
                          </a:solidFill>
                          <a:effectLst/>
                          <a:latin typeface="+mn-lt"/>
                          <a:ea typeface="+mn-ea"/>
                          <a:cs typeface="+mn-cs"/>
                        </a:rPr>
                        <a:t>が停電</a:t>
                      </a:r>
                      <a:endParaRPr kumimoji="1" lang="en-US" altLang="ja-JP" sz="1400" kern="1200" dirty="0">
                        <a:solidFill>
                          <a:schemeClr val="tx1"/>
                        </a:solidFill>
                        <a:effectLst/>
                        <a:latin typeface="+mn-lt"/>
                        <a:ea typeface="+mn-ea"/>
                        <a:cs typeface="+mn-cs"/>
                      </a:endParaRPr>
                    </a:p>
                    <a:p>
                      <a:r>
                        <a:rPr kumimoji="1" lang="ja-JP" altLang="ja-JP" sz="1400" kern="1200" dirty="0">
                          <a:solidFill>
                            <a:srgbClr val="0000FF"/>
                          </a:solidFill>
                          <a:effectLst/>
                          <a:latin typeface="+mn-ea"/>
                          <a:ea typeface="+mn-ea"/>
                          <a:cs typeface="+mn-cs"/>
                        </a:rPr>
                        <a:t>約</a:t>
                      </a:r>
                      <a:r>
                        <a:rPr kumimoji="1" lang="en-US" altLang="ja-JP" sz="1400" kern="1200" dirty="0">
                          <a:solidFill>
                            <a:srgbClr val="0000FF"/>
                          </a:solidFill>
                          <a:effectLst/>
                          <a:latin typeface="+mn-ea"/>
                          <a:ea typeface="+mn-ea"/>
                          <a:cs typeface="+mn-cs"/>
                        </a:rPr>
                        <a:t>2.5</a:t>
                      </a:r>
                      <a:r>
                        <a:rPr kumimoji="1" lang="ja-JP" altLang="ja-JP" sz="1400" kern="1200" dirty="0">
                          <a:solidFill>
                            <a:srgbClr val="0000FF"/>
                          </a:solidFill>
                          <a:effectLst/>
                          <a:latin typeface="+mn-ea"/>
                          <a:ea typeface="+mn-ea"/>
                          <a:cs typeface="+mn-cs"/>
                        </a:rPr>
                        <a:t>か月</a:t>
                      </a:r>
                      <a:r>
                        <a:rPr kumimoji="1" lang="ja-JP" altLang="ja-JP" sz="1400" kern="1200" dirty="0">
                          <a:solidFill>
                            <a:srgbClr val="0000FF"/>
                          </a:solidFill>
                          <a:effectLst/>
                          <a:latin typeface="+mn-lt"/>
                          <a:ea typeface="+mn-ea"/>
                          <a:cs typeface="+mn-cs"/>
                        </a:rPr>
                        <a:t>で復旧</a:t>
                      </a:r>
                      <a:r>
                        <a:rPr kumimoji="1" lang="ja-JP" altLang="en-US" sz="1400" kern="1200" dirty="0">
                          <a:solidFill>
                            <a:srgbClr val="0000FF"/>
                          </a:solidFill>
                          <a:effectLst/>
                          <a:latin typeface="+mn-lt"/>
                          <a:ea typeface="+mn-ea"/>
                          <a:cs typeface="+mn-cs"/>
                        </a:rPr>
                        <a:t>完了</a:t>
                      </a:r>
                      <a:r>
                        <a:rPr kumimoji="1" lang="ja-JP" altLang="ja-JP" sz="1400" kern="1200" dirty="0">
                          <a:solidFill>
                            <a:srgbClr val="0000FF"/>
                          </a:solidFill>
                          <a:effectLst/>
                          <a:latin typeface="+mn-lt"/>
                          <a:ea typeface="+mn-ea"/>
                          <a:cs typeface="+mn-cs"/>
                        </a:rPr>
                        <a:t>（安全確保等の観点から電気の利用ができない家屋等を除く）</a:t>
                      </a:r>
                      <a:endParaRPr kumimoji="1" lang="ja-JP" altLang="en-US" sz="1400" kern="1200" dirty="0">
                        <a:solidFill>
                          <a:srgbClr val="0000FF"/>
                        </a:solidFill>
                        <a:latin typeface="+mj-ea"/>
                        <a:ea typeface="+mn-ea"/>
                        <a:cs typeface="+mn-cs"/>
                      </a:endParaRPr>
                    </a:p>
                  </a:txBody>
                  <a:tcPr marL="84408" marR="84408" marT="42216" marB="42216">
                    <a:solidFill>
                      <a:srgbClr val="CCFFFF"/>
                    </a:solidFill>
                  </a:tcPr>
                </a:tc>
                <a:tc>
                  <a:txBody>
                    <a:bodyPr/>
                    <a:lstStyle/>
                    <a:p>
                      <a:r>
                        <a:rPr kumimoji="1" lang="ja-JP" altLang="ja-JP" sz="1400" kern="1200" dirty="0">
                          <a:solidFill>
                            <a:schemeClr val="tx1"/>
                          </a:solidFill>
                          <a:effectLst/>
                          <a:latin typeface="+mn-lt"/>
                          <a:ea typeface="+mn-ea"/>
                          <a:cs typeface="+mn-cs"/>
                        </a:rPr>
                        <a:t>約</a:t>
                      </a:r>
                      <a:r>
                        <a:rPr kumimoji="1" lang="en-US" altLang="ja-JP" sz="1400" kern="1200" dirty="0">
                          <a:solidFill>
                            <a:schemeClr val="tx1"/>
                          </a:solidFill>
                          <a:effectLst/>
                          <a:latin typeface="+mn-ea"/>
                          <a:ea typeface="+mn-ea"/>
                          <a:cs typeface="+mn-cs"/>
                        </a:rPr>
                        <a:t>13.6</a:t>
                      </a:r>
                      <a:r>
                        <a:rPr kumimoji="1" lang="ja-JP" altLang="ja-JP" sz="1400" kern="1200" dirty="0">
                          <a:solidFill>
                            <a:schemeClr val="tx1"/>
                          </a:solidFill>
                          <a:effectLst/>
                          <a:latin typeface="+mn-lt"/>
                          <a:ea typeface="+mn-ea"/>
                          <a:cs typeface="+mn-cs"/>
                        </a:rPr>
                        <a:t>万戸が断水</a:t>
                      </a:r>
                      <a:endParaRPr kumimoji="1" lang="en-US" altLang="ja-JP" sz="1400" kern="1200" dirty="0">
                        <a:solidFill>
                          <a:schemeClr val="tx1"/>
                        </a:solidFill>
                        <a:effectLst/>
                        <a:latin typeface="+mn-lt"/>
                        <a:ea typeface="+mn-ea"/>
                        <a:cs typeface="+mn-cs"/>
                      </a:endParaRPr>
                    </a:p>
                    <a:p>
                      <a:r>
                        <a:rPr kumimoji="1" lang="ja-JP" altLang="ja-JP" sz="1400" kern="1200" dirty="0">
                          <a:solidFill>
                            <a:srgbClr val="0000FF"/>
                          </a:solidFill>
                          <a:effectLst/>
                          <a:latin typeface="+mn-lt"/>
                          <a:ea typeface="+mn-ea"/>
                          <a:cs typeface="+mn-cs"/>
                        </a:rPr>
                        <a:t>約５か月で復旧</a:t>
                      </a:r>
                      <a:r>
                        <a:rPr kumimoji="1" lang="ja-JP" altLang="en-US" sz="1400" kern="1200" dirty="0">
                          <a:solidFill>
                            <a:srgbClr val="0000FF"/>
                          </a:solidFill>
                          <a:effectLst/>
                          <a:latin typeface="+mn-lt"/>
                          <a:ea typeface="+mn-ea"/>
                          <a:cs typeface="+mn-cs"/>
                        </a:rPr>
                        <a:t>完了</a:t>
                      </a:r>
                      <a:endParaRPr kumimoji="1" lang="en-US" altLang="ja-JP" sz="1400" kern="1200" dirty="0">
                        <a:solidFill>
                          <a:srgbClr val="0000FF"/>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050" kern="1200" dirty="0">
                          <a:solidFill>
                            <a:schemeClr val="tx1"/>
                          </a:solidFill>
                          <a:effectLst/>
                          <a:latin typeface="+mn-lt"/>
                          <a:ea typeface="+mn-ea"/>
                          <a:cs typeface="+mn-cs"/>
                        </a:rPr>
                        <a:t>（早期復旧が困難な地区を除く）</a:t>
                      </a:r>
                      <a:endParaRPr kumimoji="1" lang="ja-JP" altLang="en-US" sz="1050" kern="1200" dirty="0">
                        <a:solidFill>
                          <a:schemeClr val="tx1"/>
                        </a:solidFill>
                        <a:latin typeface="+mj-ea"/>
                        <a:ea typeface="+mn-ea"/>
                        <a:cs typeface="+mn-cs"/>
                      </a:endParaRPr>
                    </a:p>
                    <a:p>
                      <a:endParaRPr kumimoji="1" lang="ja-JP" altLang="en-US" sz="1400" dirty="0">
                        <a:solidFill>
                          <a:srgbClr val="0000FF"/>
                        </a:solidFill>
                        <a:latin typeface="+mj-ea"/>
                        <a:ea typeface="+mj-ea"/>
                      </a:endParaRPr>
                    </a:p>
                  </a:txBody>
                  <a:tcPr marL="84408" marR="84408" marT="42216" marB="42216">
                    <a:solidFill>
                      <a:srgbClr val="CCFFFF"/>
                    </a:solidFill>
                  </a:tcPr>
                </a:tc>
                <a:tc>
                  <a:txBody>
                    <a:bodyPr/>
                    <a:lstStyle/>
                    <a:p>
                      <a:pPr algn="l"/>
                      <a:r>
                        <a:rPr kumimoji="1" lang="ja-JP" altLang="en-US" sz="1400" kern="1200" dirty="0">
                          <a:solidFill>
                            <a:schemeClr val="tx1"/>
                          </a:solidFill>
                          <a:effectLst/>
                          <a:latin typeface="+mn-lt"/>
                          <a:ea typeface="+mn-ea"/>
                          <a:cs typeface="+mn-cs"/>
                        </a:rPr>
                        <a:t>約</a:t>
                      </a:r>
                      <a:r>
                        <a:rPr kumimoji="1" lang="en-US" altLang="ja-JP" sz="1400" kern="1200" dirty="0">
                          <a:solidFill>
                            <a:schemeClr val="tx1"/>
                          </a:solidFill>
                          <a:effectLst/>
                          <a:latin typeface="+mn-ea"/>
                          <a:ea typeface="+mn-ea"/>
                          <a:cs typeface="+mn-cs"/>
                        </a:rPr>
                        <a:t>150</a:t>
                      </a:r>
                      <a:r>
                        <a:rPr kumimoji="1" lang="ja-JP" altLang="ja-JP" sz="1400" kern="1200" dirty="0">
                          <a:solidFill>
                            <a:schemeClr val="tx1"/>
                          </a:solidFill>
                          <a:effectLst/>
                          <a:latin typeface="+mn-lt"/>
                          <a:ea typeface="+mn-ea"/>
                          <a:cs typeface="+mn-cs"/>
                        </a:rPr>
                        <a:t>戸が供給停止</a:t>
                      </a:r>
                      <a:endParaRPr kumimoji="1" lang="en-US" altLang="ja-JP" sz="1400" kern="1200" dirty="0">
                        <a:solidFill>
                          <a:schemeClr val="tx1"/>
                        </a:solidFill>
                        <a:effectLst/>
                        <a:latin typeface="+mn-lt"/>
                        <a:ea typeface="+mn-ea"/>
                        <a:cs typeface="+mn-cs"/>
                      </a:endParaRPr>
                    </a:p>
                    <a:p>
                      <a:pPr algn="l"/>
                      <a:r>
                        <a:rPr kumimoji="1" lang="ja-JP" altLang="ja-JP" sz="1400" kern="1200" dirty="0">
                          <a:solidFill>
                            <a:srgbClr val="0000FF"/>
                          </a:solidFill>
                          <a:effectLst/>
                          <a:latin typeface="+mn-lt"/>
                          <a:ea typeface="+mn-ea"/>
                          <a:cs typeface="+mn-cs"/>
                        </a:rPr>
                        <a:t>約</a:t>
                      </a:r>
                      <a:r>
                        <a:rPr kumimoji="1" lang="en-US" altLang="ja-JP" sz="1400" kern="1200" dirty="0">
                          <a:solidFill>
                            <a:srgbClr val="0000FF"/>
                          </a:solidFill>
                          <a:effectLst/>
                          <a:latin typeface="+mn-lt"/>
                          <a:ea typeface="+mn-ea"/>
                          <a:cs typeface="+mn-cs"/>
                        </a:rPr>
                        <a:t>4</a:t>
                      </a:r>
                      <a:r>
                        <a:rPr kumimoji="1" lang="ja-JP" altLang="en-US" sz="1400" kern="1200" dirty="0">
                          <a:solidFill>
                            <a:srgbClr val="0000FF"/>
                          </a:solidFill>
                          <a:effectLst/>
                          <a:latin typeface="+mn-lt"/>
                          <a:ea typeface="+mn-ea"/>
                          <a:cs typeface="+mn-cs"/>
                        </a:rPr>
                        <a:t>日</a:t>
                      </a:r>
                      <a:r>
                        <a:rPr kumimoji="1" lang="ja-JP" altLang="ja-JP" sz="1400" kern="1200" dirty="0">
                          <a:solidFill>
                            <a:srgbClr val="0000FF"/>
                          </a:solidFill>
                          <a:effectLst/>
                          <a:latin typeface="+mn-lt"/>
                          <a:ea typeface="+mn-ea"/>
                          <a:cs typeface="+mn-cs"/>
                        </a:rPr>
                        <a:t>で復旧</a:t>
                      </a:r>
                      <a:r>
                        <a:rPr kumimoji="1" lang="ja-JP" altLang="en-US" sz="1400" kern="1200" dirty="0">
                          <a:solidFill>
                            <a:srgbClr val="0000FF"/>
                          </a:solidFill>
                          <a:effectLst/>
                          <a:latin typeface="+mn-lt"/>
                          <a:ea typeface="+mn-ea"/>
                          <a:cs typeface="+mn-cs"/>
                        </a:rPr>
                        <a:t>完了</a:t>
                      </a:r>
                      <a:endParaRPr kumimoji="1" lang="ja-JP" altLang="en-US" sz="1200" dirty="0">
                        <a:solidFill>
                          <a:srgbClr val="0000FF"/>
                        </a:solidFill>
                        <a:latin typeface="+mj-ea"/>
                        <a:ea typeface="+mj-ea"/>
                      </a:endParaRPr>
                    </a:p>
                  </a:txBody>
                  <a:tcPr marL="84408" marR="84408" marT="42216" marB="42216">
                    <a:solidFill>
                      <a:srgbClr val="CCFFFF"/>
                    </a:solidFill>
                  </a:tcPr>
                </a:tc>
                <a:extLst>
                  <a:ext uri="{0D108BD9-81ED-4DB2-BD59-A6C34878D82A}">
                    <a16:rowId xmlns:a16="http://schemas.microsoft.com/office/drawing/2014/main" val="10005"/>
                  </a:ext>
                </a:extLst>
              </a:tr>
            </a:tbl>
          </a:graphicData>
        </a:graphic>
      </p:graphicFrame>
      <p:sp>
        <p:nvSpPr>
          <p:cNvPr id="11" name="正方形/長方形 10">
            <a:extLst>
              <a:ext uri="{FF2B5EF4-FFF2-40B4-BE49-F238E27FC236}">
                <a16:creationId xmlns:a16="http://schemas.microsoft.com/office/drawing/2014/main" id="{D6CC9D11-F2A4-3CE4-D072-28DA9F8AD335}"/>
              </a:ext>
            </a:extLst>
          </p:cNvPr>
          <p:cNvSpPr/>
          <p:nvPr/>
        </p:nvSpPr>
        <p:spPr>
          <a:xfrm>
            <a:off x="133349" y="1783373"/>
            <a:ext cx="8957311" cy="369332"/>
          </a:xfrm>
          <a:prstGeom prst="rect">
            <a:avLst/>
          </a:prstGeom>
        </p:spPr>
        <p:txBody>
          <a:bodyPr wrap="square">
            <a:spAutoFit/>
          </a:bodyPr>
          <a:lstStyle/>
          <a:p>
            <a:pPr eaLnBrk="1" fontAlgn="auto" hangingPunct="1">
              <a:spcBef>
                <a:spcPts val="0"/>
              </a:spcBef>
              <a:spcAft>
                <a:spcPts val="0"/>
              </a:spcAft>
              <a:defRPr/>
            </a:pPr>
            <a:r>
              <a:rPr lang="en-US" altLang="ja-JP" sz="900" dirty="0">
                <a:latin typeface="+mj-ea"/>
                <a:ea typeface="+mj-ea"/>
              </a:rPr>
              <a:t>※</a:t>
            </a:r>
            <a:r>
              <a:rPr lang="ja-JP" altLang="en-US" sz="900" dirty="0">
                <a:latin typeface="+mj-ea"/>
                <a:ea typeface="+mj-ea"/>
              </a:rPr>
              <a:t>経済産業省「</a:t>
            </a:r>
            <a:r>
              <a:rPr lang="en-US" altLang="ja-JP" sz="900" dirty="0">
                <a:latin typeface="+mj-ea"/>
                <a:ea typeface="+mj-ea"/>
              </a:rPr>
              <a:t>3.11</a:t>
            </a:r>
            <a:r>
              <a:rPr lang="ja-JP" altLang="en-US" sz="900" dirty="0">
                <a:latin typeface="+mj-ea"/>
                <a:ea typeface="+mj-ea"/>
              </a:rPr>
              <a:t>の地震により東北電力で発生した広域停電の概要」（</a:t>
            </a:r>
            <a:r>
              <a:rPr lang="en-US" altLang="ja-JP" sz="900" dirty="0">
                <a:latin typeface="+mj-ea"/>
                <a:ea typeface="+mj-ea"/>
              </a:rPr>
              <a:t>H23.9</a:t>
            </a:r>
            <a:r>
              <a:rPr lang="ja-JP" altLang="en-US" sz="900" dirty="0">
                <a:latin typeface="+mj-ea"/>
                <a:ea typeface="+mj-ea"/>
              </a:rPr>
              <a:t>）、厚生労働省「東日本大震災水道被害状況調査報告書」（平成</a:t>
            </a:r>
            <a:r>
              <a:rPr lang="en-US" altLang="ja-JP" sz="900" dirty="0">
                <a:latin typeface="+mj-ea"/>
                <a:ea typeface="+mj-ea"/>
              </a:rPr>
              <a:t>24</a:t>
            </a:r>
            <a:r>
              <a:rPr lang="ja-JP" altLang="en-US" sz="900" dirty="0">
                <a:latin typeface="+mj-ea"/>
                <a:ea typeface="+mj-ea"/>
              </a:rPr>
              <a:t>年</a:t>
            </a:r>
            <a:r>
              <a:rPr lang="en-US" altLang="ja-JP" sz="900" dirty="0">
                <a:latin typeface="+mj-ea"/>
                <a:ea typeface="+mj-ea"/>
              </a:rPr>
              <a:t>12</a:t>
            </a:r>
            <a:r>
              <a:rPr lang="ja-JP" altLang="en-US" sz="900" dirty="0">
                <a:latin typeface="+mj-ea"/>
                <a:ea typeface="+mj-ea"/>
              </a:rPr>
              <a:t>月）、</a:t>
            </a:r>
            <a:endParaRPr lang="en-US" altLang="ja-JP" sz="900" dirty="0">
              <a:latin typeface="+mj-ea"/>
              <a:ea typeface="+mj-ea"/>
            </a:endParaRPr>
          </a:p>
          <a:p>
            <a:pPr eaLnBrk="1" fontAlgn="auto" hangingPunct="1">
              <a:spcBef>
                <a:spcPts val="0"/>
              </a:spcBef>
              <a:spcAft>
                <a:spcPts val="0"/>
              </a:spcAft>
              <a:defRPr/>
            </a:pPr>
            <a:r>
              <a:rPr lang="ja-JP" altLang="en-US" sz="900" dirty="0">
                <a:latin typeface="+mj-ea"/>
                <a:ea typeface="+mj-ea"/>
              </a:rPr>
              <a:t>　 経済産業省「東日本大震災を踏まえた都市ガス供給の災害対策検討報告書（</a:t>
            </a:r>
            <a:r>
              <a:rPr lang="en-US" altLang="ja-JP" sz="900" dirty="0">
                <a:latin typeface="+mj-ea"/>
                <a:ea typeface="+mj-ea"/>
              </a:rPr>
              <a:t>H24,3</a:t>
            </a:r>
            <a:r>
              <a:rPr lang="ja-JP" altLang="en-US" sz="900" dirty="0">
                <a:latin typeface="+mj-ea"/>
                <a:ea typeface="+mj-ea"/>
              </a:rPr>
              <a:t>）、「東北・関東地方の都市月等の復旧」（平成</a:t>
            </a:r>
            <a:r>
              <a:rPr lang="en-US" altLang="ja-JP" sz="900" dirty="0">
                <a:latin typeface="+mj-ea"/>
                <a:ea typeface="+mj-ea"/>
              </a:rPr>
              <a:t>23</a:t>
            </a:r>
            <a:r>
              <a:rPr lang="ja-JP" altLang="en-US" sz="900" dirty="0">
                <a:latin typeface="+mj-ea"/>
                <a:ea typeface="+mj-ea"/>
              </a:rPr>
              <a:t>年</a:t>
            </a:r>
            <a:r>
              <a:rPr lang="en-US" altLang="ja-JP" sz="900" dirty="0">
                <a:latin typeface="+mj-ea"/>
                <a:ea typeface="+mj-ea"/>
              </a:rPr>
              <a:t>5</a:t>
            </a:r>
            <a:r>
              <a:rPr lang="ja-JP" altLang="en-US" sz="900" dirty="0">
                <a:latin typeface="+mj-ea"/>
                <a:ea typeface="+mj-ea"/>
              </a:rPr>
              <a:t>月）より農林水産省作成</a:t>
            </a:r>
            <a:endParaRPr lang="en-US" altLang="ja-JP" sz="900" dirty="0">
              <a:latin typeface="+mj-ea"/>
              <a:ea typeface="+mj-ea"/>
            </a:endParaRPr>
          </a:p>
        </p:txBody>
      </p:sp>
      <p:sp>
        <p:nvSpPr>
          <p:cNvPr id="12" name="正方形/長方形 11">
            <a:extLst>
              <a:ext uri="{FF2B5EF4-FFF2-40B4-BE49-F238E27FC236}">
                <a16:creationId xmlns:a16="http://schemas.microsoft.com/office/drawing/2014/main" id="{1ABA2748-7320-83BD-4BDE-E0FC4FBC27CF}"/>
              </a:ext>
            </a:extLst>
          </p:cNvPr>
          <p:cNvSpPr/>
          <p:nvPr/>
        </p:nvSpPr>
        <p:spPr>
          <a:xfrm>
            <a:off x="71438" y="2721586"/>
            <a:ext cx="4660581" cy="507831"/>
          </a:xfrm>
          <a:prstGeom prst="rect">
            <a:avLst/>
          </a:prstGeom>
        </p:spPr>
        <p:txBody>
          <a:bodyPr wrap="square">
            <a:spAutoFit/>
          </a:bodyPr>
          <a:lstStyle/>
          <a:p>
            <a:pPr eaLnBrk="1" fontAlgn="auto" hangingPunct="1">
              <a:spcBef>
                <a:spcPts val="0"/>
              </a:spcBef>
              <a:spcAft>
                <a:spcPts val="0"/>
              </a:spcAft>
              <a:defRPr/>
            </a:pPr>
            <a:r>
              <a:rPr lang="en-US" altLang="ja-JP" sz="900" dirty="0">
                <a:latin typeface="+mj-ea"/>
                <a:ea typeface="+mj-ea"/>
              </a:rPr>
              <a:t>※</a:t>
            </a:r>
            <a:r>
              <a:rPr lang="ja-JP" altLang="en-US" sz="900" dirty="0">
                <a:latin typeface="+mj-ea"/>
                <a:ea typeface="+mj-ea"/>
              </a:rPr>
              <a:t>中央防災会議ワーキンググループ「熊本地震を踏まえた応急</a:t>
            </a:r>
            <a:r>
              <a:rPr lang="ja-JP" altLang="en-US" sz="900">
                <a:latin typeface="+mj-ea"/>
                <a:ea typeface="+mj-ea"/>
              </a:rPr>
              <a:t>対策・生活</a:t>
            </a:r>
            <a:r>
              <a:rPr lang="ja-JP" altLang="en-US" sz="900" dirty="0">
                <a:latin typeface="+mj-ea"/>
                <a:ea typeface="+mj-ea"/>
              </a:rPr>
              <a:t>支援策の在り方について」（平成</a:t>
            </a:r>
            <a:r>
              <a:rPr lang="en-US" altLang="ja-JP" sz="900" dirty="0">
                <a:latin typeface="+mj-ea"/>
                <a:ea typeface="+mj-ea"/>
              </a:rPr>
              <a:t>28</a:t>
            </a:r>
            <a:r>
              <a:rPr lang="ja-JP" altLang="en-US" sz="900" dirty="0">
                <a:latin typeface="+mj-ea"/>
                <a:ea typeface="+mj-ea"/>
              </a:rPr>
              <a:t>年</a:t>
            </a:r>
            <a:r>
              <a:rPr lang="en-US" altLang="ja-JP" sz="900" dirty="0">
                <a:latin typeface="+mj-ea"/>
                <a:ea typeface="+mj-ea"/>
              </a:rPr>
              <a:t>12</a:t>
            </a:r>
            <a:r>
              <a:rPr lang="ja-JP" altLang="en-US" sz="900" dirty="0">
                <a:latin typeface="+mj-ea"/>
                <a:ea typeface="+mj-ea"/>
              </a:rPr>
              <a:t>月）、経済産業省「平成 </a:t>
            </a:r>
            <a:r>
              <a:rPr lang="en-US" altLang="ja-JP" sz="900" dirty="0">
                <a:latin typeface="+mj-ea"/>
                <a:ea typeface="+mj-ea"/>
              </a:rPr>
              <a:t>28 </a:t>
            </a:r>
            <a:r>
              <a:rPr lang="ja-JP" altLang="en-US" sz="900" dirty="0">
                <a:latin typeface="+mj-ea"/>
                <a:ea typeface="+mj-ea"/>
              </a:rPr>
              <a:t>年熊本地震を踏まえた都市ガス供給の地震対策検討報告書</a:t>
            </a:r>
            <a:r>
              <a:rPr lang="en-US" altLang="ja-JP" sz="900" dirty="0">
                <a:latin typeface="+mj-ea"/>
                <a:ea typeface="+mj-ea"/>
              </a:rPr>
              <a:t>(</a:t>
            </a:r>
            <a:r>
              <a:rPr lang="ja-JP" altLang="en-US" sz="900" dirty="0">
                <a:latin typeface="+mj-ea"/>
                <a:ea typeface="+mj-ea"/>
              </a:rPr>
              <a:t>ガス安全小委員会</a:t>
            </a:r>
            <a:r>
              <a:rPr lang="en-US" altLang="ja-JP" sz="900" dirty="0">
                <a:latin typeface="+mj-ea"/>
                <a:ea typeface="+mj-ea"/>
              </a:rPr>
              <a:t>)</a:t>
            </a:r>
            <a:r>
              <a:rPr lang="ja-JP" altLang="en-US" sz="900" dirty="0">
                <a:latin typeface="+mj-ea"/>
                <a:ea typeface="+mj-ea"/>
              </a:rPr>
              <a:t>」（</a:t>
            </a:r>
            <a:r>
              <a:rPr lang="en-US" altLang="ja-JP" sz="900" dirty="0">
                <a:latin typeface="+mj-ea"/>
                <a:ea typeface="+mj-ea"/>
              </a:rPr>
              <a:t>H29,3</a:t>
            </a:r>
            <a:r>
              <a:rPr lang="ja-JP" altLang="en-US" sz="900" dirty="0">
                <a:latin typeface="+mj-ea"/>
                <a:ea typeface="+mj-ea"/>
              </a:rPr>
              <a:t>）より農林水産省作成</a:t>
            </a:r>
            <a:endParaRPr lang="en-US" altLang="ja-JP" sz="900" dirty="0">
              <a:latin typeface="+mj-ea"/>
              <a:ea typeface="+mj-ea"/>
            </a:endParaRPr>
          </a:p>
        </p:txBody>
      </p:sp>
      <p:sp>
        <p:nvSpPr>
          <p:cNvPr id="14" name="正方形/長方形 13">
            <a:extLst>
              <a:ext uri="{FF2B5EF4-FFF2-40B4-BE49-F238E27FC236}">
                <a16:creationId xmlns:a16="http://schemas.microsoft.com/office/drawing/2014/main" id="{5313317B-C2E3-CC90-CCD4-E38A3DD45DB8}"/>
              </a:ext>
            </a:extLst>
          </p:cNvPr>
          <p:cNvSpPr/>
          <p:nvPr/>
        </p:nvSpPr>
        <p:spPr>
          <a:xfrm>
            <a:off x="95726" y="3919512"/>
            <a:ext cx="4521993" cy="507831"/>
          </a:xfrm>
          <a:prstGeom prst="rect">
            <a:avLst/>
          </a:prstGeom>
        </p:spPr>
        <p:txBody>
          <a:bodyPr wrap="square">
            <a:spAutoFit/>
          </a:bodyPr>
          <a:lstStyle/>
          <a:p>
            <a:pPr eaLnBrk="1" fontAlgn="auto" hangingPunct="1">
              <a:spcBef>
                <a:spcPts val="0"/>
              </a:spcBef>
              <a:spcAft>
                <a:spcPts val="0"/>
              </a:spcAft>
              <a:defRPr/>
            </a:pPr>
            <a:r>
              <a:rPr lang="en-US" altLang="ja-JP" sz="900" dirty="0">
                <a:latin typeface="+mj-ea"/>
                <a:ea typeface="+mj-ea"/>
              </a:rPr>
              <a:t>※</a:t>
            </a:r>
            <a:r>
              <a:rPr lang="ja-JP" altLang="en-US" sz="900" dirty="0">
                <a:latin typeface="+mj-ea"/>
                <a:ea typeface="+mj-ea"/>
              </a:rPr>
              <a:t>内閣府「</a:t>
            </a:r>
            <a:r>
              <a:rPr lang="ja-JP" altLang="en-US" sz="900" dirty="0">
                <a:latin typeface="+mn-lt"/>
                <a:ea typeface="+mn-ea"/>
              </a:rPr>
              <a:t>平成</a:t>
            </a:r>
            <a:r>
              <a:rPr lang="en-US" altLang="ja-JP" sz="900" dirty="0">
                <a:latin typeface="+mn-lt"/>
                <a:ea typeface="+mn-ea"/>
              </a:rPr>
              <a:t>30</a:t>
            </a:r>
            <a:r>
              <a:rPr lang="ja-JP" altLang="en-US" sz="900" dirty="0">
                <a:latin typeface="+mn-lt"/>
                <a:ea typeface="+mn-ea"/>
              </a:rPr>
              <a:t>年７月豪雨による被害状況等について</a:t>
            </a:r>
            <a:r>
              <a:rPr lang="ja-JP" altLang="en-US" sz="900" dirty="0">
                <a:latin typeface="+mj-ea"/>
                <a:ea typeface="+mj-ea"/>
              </a:rPr>
              <a:t>」、「「東日本大震災を踏まえた都市ガス供給の災害対策検討報告書」（</a:t>
            </a:r>
            <a:r>
              <a:rPr lang="en-US" altLang="ja-JP" sz="900" dirty="0">
                <a:latin typeface="+mj-ea"/>
                <a:ea typeface="+mj-ea"/>
              </a:rPr>
              <a:t>H</a:t>
            </a:r>
            <a:r>
              <a:rPr lang="ja-JP" altLang="en-US" sz="900" dirty="0">
                <a:latin typeface="+mj-ea"/>
                <a:ea typeface="+mj-ea"/>
              </a:rPr>
              <a:t>２４</a:t>
            </a:r>
            <a:r>
              <a:rPr lang="en-US" altLang="ja-JP" sz="900" dirty="0">
                <a:latin typeface="+mj-ea"/>
                <a:ea typeface="+mj-ea"/>
              </a:rPr>
              <a:t>.</a:t>
            </a:r>
            <a:r>
              <a:rPr lang="ja-JP" altLang="en-US" sz="900" dirty="0">
                <a:latin typeface="+mj-ea"/>
                <a:ea typeface="+mj-ea"/>
              </a:rPr>
              <a:t>３総合資源エネルギー調査会</a:t>
            </a:r>
            <a:r>
              <a:rPr lang="en-US" altLang="ja-JP" sz="900" dirty="0">
                <a:latin typeface="+mj-ea"/>
                <a:ea typeface="+mj-ea"/>
              </a:rPr>
              <a:t>/</a:t>
            </a:r>
            <a:r>
              <a:rPr lang="ja-JP" altLang="en-US" sz="900" dirty="0">
                <a:latin typeface="+mj-ea"/>
                <a:ea typeface="+mj-ea"/>
              </a:rPr>
              <a:t>都市熱エネルギー部会</a:t>
            </a:r>
            <a:r>
              <a:rPr lang="en-US" altLang="ja-JP" sz="900" dirty="0">
                <a:latin typeface="+mj-ea"/>
                <a:ea typeface="+mj-ea"/>
              </a:rPr>
              <a:t>/</a:t>
            </a:r>
            <a:r>
              <a:rPr lang="ja-JP" altLang="en-US" sz="900" dirty="0">
                <a:latin typeface="+mj-ea"/>
                <a:ea typeface="+mj-ea"/>
              </a:rPr>
              <a:t>ガス安全小委員会</a:t>
            </a:r>
            <a:r>
              <a:rPr lang="en-US" altLang="ja-JP" sz="900" dirty="0">
                <a:latin typeface="+mj-ea"/>
                <a:ea typeface="+mj-ea"/>
              </a:rPr>
              <a:t>/</a:t>
            </a:r>
            <a:r>
              <a:rPr lang="ja-JP" altLang="en-US" sz="900" dirty="0">
                <a:latin typeface="+mj-ea"/>
                <a:ea typeface="+mj-ea"/>
              </a:rPr>
              <a:t>災害対策ワーキンググループ）」より 農林水産省作成</a:t>
            </a:r>
            <a:endParaRPr lang="en-US" altLang="ja-JP" sz="900" dirty="0">
              <a:latin typeface="+mj-ea"/>
              <a:ea typeface="+mj-ea"/>
            </a:endParaRPr>
          </a:p>
        </p:txBody>
      </p:sp>
      <p:sp>
        <p:nvSpPr>
          <p:cNvPr id="16" name="正方形/長方形 15">
            <a:extLst>
              <a:ext uri="{FF2B5EF4-FFF2-40B4-BE49-F238E27FC236}">
                <a16:creationId xmlns:a16="http://schemas.microsoft.com/office/drawing/2014/main" id="{189E911A-D697-98AB-8D01-5D69639D73E7}"/>
              </a:ext>
            </a:extLst>
          </p:cNvPr>
          <p:cNvSpPr/>
          <p:nvPr/>
        </p:nvSpPr>
        <p:spPr>
          <a:xfrm>
            <a:off x="102552" y="5281414"/>
            <a:ext cx="8804273" cy="230832"/>
          </a:xfrm>
          <a:prstGeom prst="rect">
            <a:avLst/>
          </a:prstGeom>
        </p:spPr>
        <p:txBody>
          <a:bodyPr wrap="square">
            <a:spAutoFit/>
          </a:bodyPr>
          <a:lstStyle/>
          <a:p>
            <a:pPr eaLnBrk="1" fontAlgn="auto" hangingPunct="1">
              <a:spcBef>
                <a:spcPts val="0"/>
              </a:spcBef>
              <a:spcAft>
                <a:spcPts val="0"/>
              </a:spcAft>
              <a:defRPr/>
            </a:pPr>
            <a:r>
              <a:rPr lang="en-US" altLang="ja-JP" sz="900" dirty="0">
                <a:solidFill>
                  <a:schemeClr val="tx1">
                    <a:lumMod val="75000"/>
                    <a:lumOff val="25000"/>
                  </a:schemeClr>
                </a:solidFill>
                <a:latin typeface="+mj-ea"/>
                <a:ea typeface="+mj-ea"/>
              </a:rPr>
              <a:t>※</a:t>
            </a:r>
            <a:r>
              <a:rPr lang="ja-JP" altLang="en-US" sz="900" dirty="0">
                <a:solidFill>
                  <a:schemeClr val="tx1">
                    <a:lumMod val="75000"/>
                    <a:lumOff val="25000"/>
                  </a:schemeClr>
                </a:solidFill>
                <a:latin typeface="+mj-ea"/>
                <a:ea typeface="+mj-ea"/>
              </a:rPr>
              <a:t>内閣府「</a:t>
            </a:r>
            <a:r>
              <a:rPr lang="ja-JP" altLang="en-US" sz="900" dirty="0">
                <a:solidFill>
                  <a:schemeClr val="tx1">
                    <a:lumMod val="75000"/>
                    <a:lumOff val="25000"/>
                  </a:schemeClr>
                </a:solidFill>
                <a:latin typeface="+mn-lt"/>
                <a:ea typeface="+mn-ea"/>
              </a:rPr>
              <a:t>平成</a:t>
            </a:r>
            <a:r>
              <a:rPr lang="en-US" altLang="ja-JP" sz="900" dirty="0">
                <a:solidFill>
                  <a:schemeClr val="tx1">
                    <a:lumMod val="75000"/>
                    <a:lumOff val="25000"/>
                  </a:schemeClr>
                </a:solidFill>
                <a:latin typeface="+mn-lt"/>
                <a:ea typeface="+mn-ea"/>
              </a:rPr>
              <a:t>30</a:t>
            </a:r>
            <a:r>
              <a:rPr lang="ja-JP" altLang="en-US" sz="900" dirty="0">
                <a:solidFill>
                  <a:schemeClr val="tx1">
                    <a:lumMod val="75000"/>
                    <a:lumOff val="25000"/>
                  </a:schemeClr>
                </a:solidFill>
                <a:latin typeface="+mn-lt"/>
                <a:ea typeface="+mn-ea"/>
              </a:rPr>
              <a:t>年北海道胆振東部地震に係る被害状況等について</a:t>
            </a:r>
            <a:r>
              <a:rPr lang="ja-JP" altLang="en-US" sz="900" dirty="0">
                <a:solidFill>
                  <a:schemeClr val="tx1">
                    <a:lumMod val="75000"/>
                    <a:lumOff val="25000"/>
                  </a:schemeClr>
                </a:solidFill>
                <a:latin typeface="+mj-ea"/>
                <a:ea typeface="+mj-ea"/>
              </a:rPr>
              <a:t>」より農林水産省作成</a:t>
            </a:r>
            <a:endParaRPr lang="en-US" altLang="ja-JP" sz="900" dirty="0">
              <a:solidFill>
                <a:schemeClr val="tx1">
                  <a:lumMod val="75000"/>
                  <a:lumOff val="25000"/>
                </a:schemeClr>
              </a:solidFill>
              <a:latin typeface="+mj-ea"/>
              <a:ea typeface="+mj-ea"/>
            </a:endParaRPr>
          </a:p>
        </p:txBody>
      </p:sp>
      <p:sp>
        <p:nvSpPr>
          <p:cNvPr id="18" name="正方形/長方形 17">
            <a:extLst>
              <a:ext uri="{FF2B5EF4-FFF2-40B4-BE49-F238E27FC236}">
                <a16:creationId xmlns:a16="http://schemas.microsoft.com/office/drawing/2014/main" id="{58EB6BD1-03FC-CFD6-B940-B1277E2B08E8}"/>
              </a:ext>
            </a:extLst>
          </p:cNvPr>
          <p:cNvSpPr/>
          <p:nvPr/>
        </p:nvSpPr>
        <p:spPr>
          <a:xfrm>
            <a:off x="6786563" y="4729138"/>
            <a:ext cx="2243137" cy="249238"/>
          </a:xfrm>
          <a:prstGeom prst="rect">
            <a:avLst/>
          </a:prstGeom>
        </p:spPr>
        <p:txBody>
          <a:bodyPr>
            <a:spAutoFit/>
          </a:bodyPr>
          <a:lstStyle/>
          <a:p>
            <a:pPr eaLnBrk="1" fontAlgn="auto" hangingPunct="1">
              <a:spcBef>
                <a:spcPts val="0"/>
              </a:spcBef>
              <a:spcAft>
                <a:spcPts val="0"/>
              </a:spcAft>
              <a:defRPr/>
            </a:pPr>
            <a:r>
              <a:rPr lang="ja-JP" altLang="en-US" sz="1000" dirty="0">
                <a:solidFill>
                  <a:schemeClr val="tx1">
                    <a:lumMod val="75000"/>
                    <a:lumOff val="25000"/>
                  </a:schemeClr>
                </a:solidFill>
                <a:latin typeface="+mj-ea"/>
                <a:ea typeface="+mj-ea"/>
              </a:rPr>
              <a:t>いずれも倒壊、津波浸水等家屋を除く</a:t>
            </a:r>
            <a:endParaRPr lang="en-US" altLang="ja-JP" sz="1000" dirty="0">
              <a:solidFill>
                <a:schemeClr val="tx1">
                  <a:lumMod val="75000"/>
                  <a:lumOff val="25000"/>
                </a:schemeClr>
              </a:solidFill>
              <a:latin typeface="+mj-ea"/>
              <a:ea typeface="+mj-ea"/>
            </a:endParaRPr>
          </a:p>
        </p:txBody>
      </p:sp>
      <p:sp>
        <p:nvSpPr>
          <p:cNvPr id="10" name="テキスト ボックス 13">
            <a:extLst>
              <a:ext uri="{FF2B5EF4-FFF2-40B4-BE49-F238E27FC236}">
                <a16:creationId xmlns:a16="http://schemas.microsoft.com/office/drawing/2014/main" id="{7B12E77D-DC9B-FB4D-D218-7CF276A2D336}"/>
              </a:ext>
            </a:extLst>
          </p:cNvPr>
          <p:cNvSpPr txBox="1">
            <a:spLocks noChangeArrowheads="1"/>
          </p:cNvSpPr>
          <p:nvPr/>
        </p:nvSpPr>
        <p:spPr bwMode="auto">
          <a:xfrm>
            <a:off x="0" y="-27384"/>
            <a:ext cx="9144000" cy="433196"/>
          </a:xfrm>
          <a:prstGeom prst="rect">
            <a:avLst/>
          </a:prstGeom>
          <a:noFill/>
          <a:ln>
            <a:noFill/>
          </a:ln>
        </p:spPr>
        <p:txBody>
          <a:bodyPr>
            <a:spAutoFit/>
          </a:bodyPr>
          <a:lstStyle>
            <a:lvl1pPr>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auto" hangingPunct="1">
              <a:spcAft>
                <a:spcPts val="0"/>
              </a:spcAft>
              <a:buFont typeface="Arial" charset="0"/>
              <a:buNone/>
              <a:defRPr/>
            </a:pPr>
            <a:r>
              <a:rPr lang="ja-JP" altLang="en-US" sz="2215">
                <a:ln>
                  <a:solidFill>
                    <a:sysClr val="windowText" lastClr="000000"/>
                  </a:solidFill>
                </a:ln>
                <a:latin typeface="HG丸ｺﾞｼｯｸM-PRO" panose="020F0600000000000000" pitchFamily="50" charset="-128"/>
                <a:ea typeface="HG丸ｺﾞｼｯｸM-PRO" panose="020F0600000000000000" pitchFamily="50" charset="-128"/>
              </a:rPr>
              <a:t>近年の主な自然災害によるインフラへの被害状況</a:t>
            </a:r>
            <a:endParaRPr lang="en-US" altLang="ja-JP" sz="2215">
              <a:ln>
                <a:solidFill>
                  <a:sysClr val="windowText" lastClr="000000"/>
                </a:solidFill>
              </a:ln>
              <a:latin typeface="HG丸ｺﾞｼｯｸM-PRO" panose="020F0600000000000000" pitchFamily="50" charset="-128"/>
              <a:ea typeface="HG丸ｺﾞｼｯｸM-PRO" panose="020F0600000000000000" pitchFamily="50" charset="-128"/>
            </a:endParaRPr>
          </a:p>
        </p:txBody>
      </p:sp>
      <p:sp>
        <p:nvSpPr>
          <p:cNvPr id="2" name="正方形/長方形 1">
            <a:extLst>
              <a:ext uri="{FF2B5EF4-FFF2-40B4-BE49-F238E27FC236}">
                <a16:creationId xmlns:a16="http://schemas.microsoft.com/office/drawing/2014/main" id="{2BC0DD5F-B9FD-A1F8-9A4E-84C8CCE5E087}"/>
              </a:ext>
            </a:extLst>
          </p:cNvPr>
          <p:cNvSpPr/>
          <p:nvPr/>
        </p:nvSpPr>
        <p:spPr>
          <a:xfrm>
            <a:off x="79692" y="6214916"/>
            <a:ext cx="2297748" cy="646331"/>
          </a:xfrm>
          <a:prstGeom prst="rect">
            <a:avLst/>
          </a:prstGeom>
        </p:spPr>
        <p:txBody>
          <a:bodyPr wrap="square">
            <a:spAutoFit/>
          </a:bodyPr>
          <a:lstStyle/>
          <a:p>
            <a:pPr eaLnBrk="1" fontAlgn="auto" hangingPunct="1">
              <a:spcBef>
                <a:spcPts val="0"/>
              </a:spcBef>
              <a:spcAft>
                <a:spcPts val="0"/>
              </a:spcAft>
              <a:defRPr/>
            </a:pPr>
            <a:r>
              <a:rPr lang="en-US" altLang="ja-JP" sz="900" dirty="0">
                <a:latin typeface="+mj-ea"/>
                <a:ea typeface="+mj-ea"/>
              </a:rPr>
              <a:t>※</a:t>
            </a:r>
            <a:r>
              <a:rPr lang="ja-JP" altLang="en-US" sz="900" dirty="0">
                <a:latin typeface="+mj-ea"/>
                <a:ea typeface="+mj-ea"/>
              </a:rPr>
              <a:t>内閣府「令和６年能登半島地震に係る</a:t>
            </a:r>
            <a:r>
              <a:rPr lang="ja-JP" altLang="en-US" sz="900" dirty="0">
                <a:latin typeface="+mn-lt"/>
                <a:ea typeface="+mn-ea"/>
              </a:rPr>
              <a:t>被害状況等について</a:t>
            </a:r>
            <a:r>
              <a:rPr lang="ja-JP" altLang="en-US" sz="900" dirty="0">
                <a:latin typeface="+mj-ea"/>
                <a:ea typeface="+mj-ea"/>
              </a:rPr>
              <a:t>」「第</a:t>
            </a:r>
            <a:r>
              <a:rPr lang="en-US" altLang="ja-JP" sz="900" dirty="0">
                <a:latin typeface="+mj-ea"/>
                <a:ea typeface="+mj-ea"/>
              </a:rPr>
              <a:t>30</a:t>
            </a:r>
            <a:r>
              <a:rPr lang="ja-JP" altLang="en-US" sz="900" dirty="0">
                <a:latin typeface="+mj-ea"/>
                <a:ea typeface="+mj-ea"/>
              </a:rPr>
              <a:t>回 産業構造審議会 保安・消費生活用製品安全分科会 ガス安全小委員会　資料</a:t>
            </a:r>
            <a:r>
              <a:rPr lang="en-US" altLang="ja-JP" sz="900" dirty="0">
                <a:latin typeface="+mj-ea"/>
                <a:ea typeface="+mj-ea"/>
              </a:rPr>
              <a:t>4</a:t>
            </a:r>
            <a:r>
              <a:rPr lang="ja-JP" altLang="en-US" sz="900" dirty="0">
                <a:latin typeface="+mj-ea"/>
                <a:ea typeface="+mj-ea"/>
              </a:rPr>
              <a:t>」より農林水産省作成</a:t>
            </a:r>
            <a:endParaRPr lang="en-US" altLang="ja-JP" sz="900" dirty="0">
              <a:latin typeface="+mj-ea"/>
              <a:ea typeface="+mj-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13"/>
          <p:cNvSpPr txBox="1">
            <a:spLocks noChangeArrowheads="1"/>
          </p:cNvSpPr>
          <p:nvPr/>
        </p:nvSpPr>
        <p:spPr bwMode="auto">
          <a:xfrm>
            <a:off x="0" y="238857"/>
            <a:ext cx="9144000" cy="433196"/>
          </a:xfrm>
          <a:prstGeom prst="rect">
            <a:avLst/>
          </a:prstGeom>
          <a:noFill/>
          <a:ln>
            <a:noFill/>
          </a:ln>
        </p:spPr>
        <p:txBody>
          <a:bodyPr>
            <a:spAutoFit/>
          </a:bodyPr>
          <a:lstStyle>
            <a:lvl1pPr>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a:buNone/>
            </a:pPr>
            <a:r>
              <a:rPr lang="ja-JP" altLang="en-US" sz="2215" dirty="0">
                <a:ln>
                  <a:solidFill>
                    <a:sysClr val="windowText" lastClr="000000"/>
                  </a:solidFill>
                </a:ln>
                <a:latin typeface="HG丸ｺﾞｼｯｸM-PRO" panose="020F0600000000000000" pitchFamily="50" charset="-128"/>
                <a:ea typeface="HG丸ｺﾞｼｯｸM-PRO" panose="020F0600000000000000" pitchFamily="50" charset="-128"/>
              </a:rPr>
              <a:t>食品等の陳列状況（平成</a:t>
            </a:r>
            <a:r>
              <a:rPr lang="en-US" altLang="ja-JP" sz="2215" dirty="0">
                <a:ln>
                  <a:solidFill>
                    <a:sysClr val="windowText" lastClr="000000"/>
                  </a:solidFill>
                </a:ln>
                <a:latin typeface="HG丸ｺﾞｼｯｸM-PRO" panose="020F0600000000000000" pitchFamily="50" charset="-128"/>
                <a:ea typeface="HG丸ｺﾞｼｯｸM-PRO" panose="020F0600000000000000" pitchFamily="50" charset="-128"/>
              </a:rPr>
              <a:t>30</a:t>
            </a:r>
            <a:r>
              <a:rPr lang="ja-JP" altLang="en-US" sz="2215" dirty="0">
                <a:ln>
                  <a:solidFill>
                    <a:sysClr val="windowText" lastClr="000000"/>
                  </a:solidFill>
                </a:ln>
                <a:latin typeface="HG丸ｺﾞｼｯｸM-PRO" panose="020F0600000000000000" pitchFamily="50" charset="-128"/>
                <a:ea typeface="HG丸ｺﾞｼｯｸM-PRO" panose="020F0600000000000000" pitchFamily="50" charset="-128"/>
              </a:rPr>
              <a:t>年７月豪雨）</a:t>
            </a:r>
            <a:endParaRPr lang="en-US" altLang="ja-JP" sz="2215" dirty="0">
              <a:ln>
                <a:solidFill>
                  <a:sysClr val="windowText" lastClr="000000"/>
                </a:solidFill>
              </a:ln>
              <a:latin typeface="HG丸ｺﾞｼｯｸM-PRO" panose="020F0600000000000000" pitchFamily="50" charset="-128"/>
              <a:ea typeface="HG丸ｺﾞｼｯｸM-PRO" panose="020F0600000000000000" pitchFamily="50" charset="-128"/>
            </a:endParaRPr>
          </a:p>
        </p:txBody>
      </p:sp>
      <p:sp>
        <p:nvSpPr>
          <p:cNvPr id="3" name="コンテンツ プレースホルダー 2"/>
          <p:cNvSpPr txBox="1">
            <a:spLocks/>
          </p:cNvSpPr>
          <p:nvPr/>
        </p:nvSpPr>
        <p:spPr>
          <a:xfrm>
            <a:off x="529055" y="672053"/>
            <a:ext cx="8614945" cy="189275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ct val="100000"/>
              </a:lnSpc>
              <a:spcBef>
                <a:spcPts val="0"/>
              </a:spcBef>
              <a:buNone/>
            </a:pPr>
            <a:r>
              <a:rPr lang="ja-JP" altLang="en-US" sz="1662" dirty="0">
                <a:solidFill>
                  <a:schemeClr val="tx1"/>
                </a:solidFill>
                <a:latin typeface="+mn-ea"/>
              </a:rPr>
              <a:t>　水、包装米飯、カップ麺等を中心に、　１週間程度は、品薄、欠品が多い状態。</a:t>
            </a:r>
            <a:endParaRPr lang="en-US" altLang="ja-JP" sz="1662" dirty="0">
              <a:solidFill>
                <a:schemeClr val="tx1"/>
              </a:solidFill>
              <a:latin typeface="+mn-ea"/>
            </a:endParaRPr>
          </a:p>
          <a:p>
            <a:pPr marL="0" indent="0">
              <a:lnSpc>
                <a:spcPct val="100000"/>
              </a:lnSpc>
              <a:spcBef>
                <a:spcPts val="0"/>
              </a:spcBef>
              <a:buNone/>
            </a:pPr>
            <a:r>
              <a:rPr lang="ja-JP" altLang="en-US" sz="1292" dirty="0">
                <a:solidFill>
                  <a:schemeClr val="tx1"/>
                </a:solidFill>
                <a:latin typeface="+mn-ea"/>
              </a:rPr>
              <a:t>　（</a:t>
            </a:r>
            <a:r>
              <a:rPr lang="en-US" altLang="ja-JP" sz="1292" dirty="0">
                <a:solidFill>
                  <a:schemeClr val="tx1"/>
                </a:solidFill>
                <a:latin typeface="+mn-ea"/>
              </a:rPr>
              <a:t>※</a:t>
            </a:r>
            <a:r>
              <a:rPr lang="ja-JP" altLang="en-US" sz="1292" dirty="0">
                <a:solidFill>
                  <a:schemeClr val="tx1"/>
                </a:solidFill>
                <a:latin typeface="+mn-ea"/>
              </a:rPr>
              <a:t>７月６～８日に気象庁が「大雨特別警報」を発表。）</a:t>
            </a:r>
            <a:endParaRPr lang="en-US" altLang="ja-JP" sz="1292" dirty="0">
              <a:solidFill>
                <a:schemeClr val="tx1"/>
              </a:solidFill>
              <a:latin typeface="+mn-ea"/>
            </a:endParaRPr>
          </a:p>
          <a:p>
            <a:pPr marL="0" indent="0">
              <a:lnSpc>
                <a:spcPct val="100000"/>
              </a:lnSpc>
              <a:spcBef>
                <a:spcPts val="0"/>
              </a:spcBef>
              <a:buNone/>
            </a:pPr>
            <a:endParaRPr lang="en-US" altLang="ja-JP" sz="554" dirty="0">
              <a:solidFill>
                <a:schemeClr val="tx1"/>
              </a:solidFill>
              <a:latin typeface="HG丸ｺﾞｼｯｸM-PRO" panose="020F0600000000000000" pitchFamily="50" charset="-128"/>
              <a:ea typeface="HG丸ｺﾞｼｯｸM-PRO" panose="020F0600000000000000" pitchFamily="50" charset="-128"/>
            </a:endParaRPr>
          </a:p>
        </p:txBody>
      </p:sp>
      <p:pic>
        <p:nvPicPr>
          <p:cNvPr id="8" name="図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65" t="3489" r="6925" b="3051"/>
          <a:stretch/>
        </p:blipFill>
        <p:spPr bwMode="auto">
          <a:xfrm>
            <a:off x="118582" y="1191191"/>
            <a:ext cx="4342886" cy="5227168"/>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70" t="1934" r="8201" b="3840"/>
          <a:stretch/>
        </p:blipFill>
        <p:spPr bwMode="auto">
          <a:xfrm>
            <a:off x="4525316" y="1102588"/>
            <a:ext cx="4300696" cy="533964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1FAE897E-86F9-48B9-9E37-FF19E64C38D3}"/>
              </a:ext>
            </a:extLst>
          </p:cNvPr>
          <p:cNvSpPr txBox="1"/>
          <p:nvPr/>
        </p:nvSpPr>
        <p:spPr>
          <a:xfrm>
            <a:off x="311394" y="6353633"/>
            <a:ext cx="8049335" cy="248530"/>
          </a:xfrm>
          <a:prstGeom prst="rect">
            <a:avLst/>
          </a:prstGeom>
          <a:noFill/>
        </p:spPr>
        <p:txBody>
          <a:bodyPr wrap="square" rtlCol="0">
            <a:spAutoFit/>
          </a:bodyPr>
          <a:lstStyle/>
          <a:p>
            <a:r>
              <a:rPr lang="ja-JP" altLang="en-US" sz="1015" dirty="0"/>
              <a:t>○：一部店舗を除き、通常どおりの陳列　△：品薄感あり　</a:t>
            </a:r>
            <a:r>
              <a:rPr lang="en-US" altLang="ja-JP" sz="1015" dirty="0"/>
              <a:t>×</a:t>
            </a:r>
            <a:r>
              <a:rPr lang="ja-JP" altLang="en-US" sz="1015" dirty="0"/>
              <a:t>：大半の店舗で陳列なし　－：取扱いなし</a:t>
            </a:r>
          </a:p>
        </p:txBody>
      </p:sp>
      <p:sp>
        <p:nvSpPr>
          <p:cNvPr id="10" name="正方形/長方形 9">
            <a:extLst>
              <a:ext uri="{FF2B5EF4-FFF2-40B4-BE49-F238E27FC236}">
                <a16:creationId xmlns:a16="http://schemas.microsoft.com/office/drawing/2014/main" id="{F1A59797-6EC9-4748-A36E-BFFFF95EB4C3}"/>
              </a:ext>
            </a:extLst>
          </p:cNvPr>
          <p:cNvSpPr/>
          <p:nvPr/>
        </p:nvSpPr>
        <p:spPr>
          <a:xfrm>
            <a:off x="118582" y="4996932"/>
            <a:ext cx="1595254" cy="13567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5" name="スライド番号プレースホルダー 4">
            <a:extLst>
              <a:ext uri="{FF2B5EF4-FFF2-40B4-BE49-F238E27FC236}">
                <a16:creationId xmlns:a16="http://schemas.microsoft.com/office/drawing/2014/main" id="{D204D33C-2850-461E-8453-D1FA65110AE3}"/>
              </a:ext>
            </a:extLst>
          </p:cNvPr>
          <p:cNvSpPr>
            <a:spLocks noGrp="1"/>
          </p:cNvSpPr>
          <p:nvPr>
            <p:ph type="sldNum" sz="quarter" idx="12"/>
          </p:nvPr>
        </p:nvSpPr>
        <p:spPr/>
        <p:txBody>
          <a:bodyPr/>
          <a:lstStyle/>
          <a:p>
            <a:fld id="{734CDAE9-32D5-42DD-8C03-1BC8C456A727}" type="slidenum">
              <a:rPr kumimoji="1" lang="ja-JP" altLang="en-US" smtClean="0"/>
              <a:t>5</a:t>
            </a:fld>
            <a:endParaRPr kumimoji="1" lang="ja-JP" altLang="en-US"/>
          </a:p>
        </p:txBody>
      </p:sp>
      <p:sp>
        <p:nvSpPr>
          <p:cNvPr id="11" name="正方形/長方形 10"/>
          <p:cNvSpPr/>
          <p:nvPr/>
        </p:nvSpPr>
        <p:spPr>
          <a:xfrm>
            <a:off x="276767" y="6529475"/>
            <a:ext cx="8605341" cy="264688"/>
          </a:xfrm>
          <a:prstGeom prst="rect">
            <a:avLst/>
          </a:prstGeom>
        </p:spPr>
        <p:txBody>
          <a:bodyPr wrap="square">
            <a:spAutoFit/>
          </a:bodyPr>
          <a:lstStyle/>
          <a:p>
            <a:pPr>
              <a:lnSpc>
                <a:spcPct val="140000"/>
              </a:lnSpc>
            </a:pPr>
            <a:r>
              <a:rPr lang="ja-JP" altLang="en-US" sz="800" dirty="0">
                <a:solidFill>
                  <a:schemeClr val="tx1">
                    <a:lumMod val="75000"/>
                    <a:lumOff val="25000"/>
                  </a:schemeClr>
                </a:solidFill>
              </a:rPr>
              <a:t>出典：「スーパー、コンビニの店舗における食品等の陳列状況の調査結果（農林水産省）」</a:t>
            </a:r>
            <a:endParaRPr lang="en-US" altLang="ja-JP" sz="800" dirty="0">
              <a:solidFill>
                <a:schemeClr val="tx1">
                  <a:lumMod val="75000"/>
                  <a:lumOff val="25000"/>
                </a:schemeClr>
              </a:solidFill>
            </a:endParaRPr>
          </a:p>
        </p:txBody>
      </p:sp>
    </p:spTree>
    <p:extLst>
      <p:ext uri="{BB962C8B-B14F-4D97-AF65-F5344CB8AC3E}">
        <p14:creationId xmlns:p14="http://schemas.microsoft.com/office/powerpoint/2010/main" val="199510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13"/>
          <p:cNvSpPr txBox="1">
            <a:spLocks noChangeArrowheads="1"/>
          </p:cNvSpPr>
          <p:nvPr/>
        </p:nvSpPr>
        <p:spPr bwMode="auto">
          <a:xfrm>
            <a:off x="0" y="238857"/>
            <a:ext cx="9144000" cy="433196"/>
          </a:xfrm>
          <a:prstGeom prst="rect">
            <a:avLst/>
          </a:prstGeom>
          <a:noFill/>
          <a:ln>
            <a:noFill/>
          </a:ln>
        </p:spPr>
        <p:txBody>
          <a:bodyPr>
            <a:spAutoFit/>
          </a:bodyPr>
          <a:lstStyle>
            <a:lvl1pPr>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a:buNone/>
            </a:pPr>
            <a:r>
              <a:rPr lang="ja-JP" altLang="en-US" sz="2215" dirty="0">
                <a:ln>
                  <a:solidFill>
                    <a:sysClr val="windowText" lastClr="000000"/>
                  </a:solidFill>
                </a:ln>
                <a:latin typeface="HG丸ｺﾞｼｯｸM-PRO" panose="020F0600000000000000" pitchFamily="50" charset="-128"/>
                <a:ea typeface="HG丸ｺﾞｼｯｸM-PRO" panose="020F0600000000000000" pitchFamily="50" charset="-128"/>
              </a:rPr>
              <a:t>食品等の陳列状況（北海道胆振東部地震）</a:t>
            </a:r>
            <a:endParaRPr lang="en-US" altLang="ja-JP" sz="2215" dirty="0">
              <a:ln>
                <a:solidFill>
                  <a:sysClr val="windowText" lastClr="000000"/>
                </a:solidFill>
              </a:ln>
              <a:latin typeface="HG丸ｺﾞｼｯｸM-PRO" panose="020F0600000000000000" pitchFamily="50" charset="-128"/>
              <a:ea typeface="HG丸ｺﾞｼｯｸM-PRO" panose="020F0600000000000000" pitchFamily="50" charset="-128"/>
            </a:endParaRPr>
          </a:p>
        </p:txBody>
      </p:sp>
      <p:sp>
        <p:nvSpPr>
          <p:cNvPr id="11" name="コンテンツ プレースホルダー 2"/>
          <p:cNvSpPr txBox="1">
            <a:spLocks/>
          </p:cNvSpPr>
          <p:nvPr/>
        </p:nvSpPr>
        <p:spPr>
          <a:xfrm>
            <a:off x="251523" y="770243"/>
            <a:ext cx="8614945" cy="189275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ct val="100000"/>
              </a:lnSpc>
              <a:spcBef>
                <a:spcPts val="0"/>
              </a:spcBef>
              <a:buNone/>
            </a:pPr>
            <a:r>
              <a:rPr lang="ja-JP" altLang="en-US" sz="1662" dirty="0">
                <a:solidFill>
                  <a:schemeClr val="tx1"/>
                </a:solidFill>
                <a:latin typeface="+mn-ea"/>
              </a:rPr>
              <a:t>　水、おにぎり、弁当類、食パン、粉ミルク、牛乳、納豆等を中心に、１週間程度は、品薄、欠品が多い状態。</a:t>
            </a:r>
            <a:r>
              <a:rPr lang="ja-JP" altLang="en-US" sz="1292" dirty="0">
                <a:solidFill>
                  <a:schemeClr val="tx1"/>
                </a:solidFill>
                <a:latin typeface="+mn-ea"/>
              </a:rPr>
              <a:t>　（</a:t>
            </a:r>
            <a:r>
              <a:rPr lang="en-US" altLang="ja-JP" sz="1292" dirty="0">
                <a:solidFill>
                  <a:schemeClr val="tx1"/>
                </a:solidFill>
                <a:latin typeface="+mn-ea"/>
              </a:rPr>
              <a:t>※</a:t>
            </a:r>
            <a:r>
              <a:rPr lang="ja-JP" altLang="en-US" sz="1292" dirty="0">
                <a:solidFill>
                  <a:schemeClr val="tx1"/>
                </a:solidFill>
                <a:latin typeface="+mn-ea"/>
              </a:rPr>
              <a:t>９月６日（木）３時８分、北海道胆振地方中東部を震源とする震度７の地震発生。）</a:t>
            </a:r>
            <a:endParaRPr lang="en-US" altLang="ja-JP" sz="1292" dirty="0">
              <a:solidFill>
                <a:schemeClr val="tx1"/>
              </a:solidFill>
              <a:latin typeface="+mn-ea"/>
            </a:endParaRPr>
          </a:p>
          <a:p>
            <a:pPr marL="0" indent="0">
              <a:lnSpc>
                <a:spcPct val="100000"/>
              </a:lnSpc>
              <a:spcBef>
                <a:spcPts val="0"/>
              </a:spcBef>
              <a:buNone/>
            </a:pPr>
            <a:endParaRPr lang="en-US" altLang="ja-JP" sz="554" dirty="0">
              <a:solidFill>
                <a:schemeClr val="tx1"/>
              </a:solidFill>
              <a:latin typeface="HG丸ｺﾞｼｯｸM-PRO" panose="020F0600000000000000" pitchFamily="50" charset="-128"/>
              <a:ea typeface="HG丸ｺﾞｼｯｸM-PRO" panose="020F0600000000000000" pitchFamily="50" charset="-128"/>
            </a:endParaRPr>
          </a:p>
        </p:txBody>
      </p:sp>
      <p:pic>
        <p:nvPicPr>
          <p:cNvPr id="12" name="図 1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87" t="5120" r="6162" b="5720"/>
          <a:stretch/>
        </p:blipFill>
        <p:spPr bwMode="auto">
          <a:xfrm>
            <a:off x="-1" y="1501401"/>
            <a:ext cx="4558995" cy="4585700"/>
          </a:xfrm>
          <a:prstGeom prst="rect">
            <a:avLst/>
          </a:prstGeom>
          <a:noFill/>
          <a:extLst>
            <a:ext uri="{909E8E84-426E-40DD-AFC4-6F175D3DCCD1}">
              <a14:hiddenFill xmlns:a14="http://schemas.microsoft.com/office/drawing/2010/main">
                <a:solidFill>
                  <a:srgbClr val="FFFFFF"/>
                </a:solidFill>
              </a14:hiddenFill>
            </a:ext>
          </a:extLst>
        </p:spPr>
      </p:pic>
      <p:pic>
        <p:nvPicPr>
          <p:cNvPr id="13" name="図 1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970" t="6389" r="6036" b="6828"/>
          <a:stretch/>
        </p:blipFill>
        <p:spPr bwMode="auto">
          <a:xfrm>
            <a:off x="4542700" y="1481725"/>
            <a:ext cx="4601300" cy="4606032"/>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FDE8E461-5948-4BC4-8AE1-290852294B9C}"/>
              </a:ext>
            </a:extLst>
          </p:cNvPr>
          <p:cNvSpPr txBox="1"/>
          <p:nvPr/>
        </p:nvSpPr>
        <p:spPr>
          <a:xfrm>
            <a:off x="118583" y="6112147"/>
            <a:ext cx="8049335" cy="248530"/>
          </a:xfrm>
          <a:prstGeom prst="rect">
            <a:avLst/>
          </a:prstGeom>
          <a:noFill/>
        </p:spPr>
        <p:txBody>
          <a:bodyPr wrap="square" rtlCol="0">
            <a:spAutoFit/>
          </a:bodyPr>
          <a:lstStyle/>
          <a:p>
            <a:r>
              <a:rPr lang="ja-JP" altLang="en-US" sz="1015" dirty="0"/>
              <a:t>○：一部店舗を除き、通常どおりの陳列　△：品薄感あり　</a:t>
            </a:r>
            <a:r>
              <a:rPr lang="en-US" altLang="ja-JP" sz="1015" dirty="0"/>
              <a:t>×</a:t>
            </a:r>
            <a:r>
              <a:rPr lang="ja-JP" altLang="en-US" sz="1015" dirty="0"/>
              <a:t>：大半の店舗で陳列なし　</a:t>
            </a:r>
          </a:p>
        </p:txBody>
      </p:sp>
      <p:sp>
        <p:nvSpPr>
          <p:cNvPr id="3" name="正方形/長方形 2">
            <a:extLst>
              <a:ext uri="{FF2B5EF4-FFF2-40B4-BE49-F238E27FC236}">
                <a16:creationId xmlns:a16="http://schemas.microsoft.com/office/drawing/2014/main" id="{0014EF3D-9ED2-4125-956F-CF6456350057}"/>
              </a:ext>
            </a:extLst>
          </p:cNvPr>
          <p:cNvSpPr/>
          <p:nvPr/>
        </p:nvSpPr>
        <p:spPr>
          <a:xfrm>
            <a:off x="70339" y="2033153"/>
            <a:ext cx="2042311" cy="4261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0" name="正方形/長方形 9">
            <a:extLst>
              <a:ext uri="{FF2B5EF4-FFF2-40B4-BE49-F238E27FC236}">
                <a16:creationId xmlns:a16="http://schemas.microsoft.com/office/drawing/2014/main" id="{2B157261-2CF9-46F3-A236-8E36C575F762}"/>
              </a:ext>
            </a:extLst>
          </p:cNvPr>
          <p:cNvSpPr/>
          <p:nvPr/>
        </p:nvSpPr>
        <p:spPr>
          <a:xfrm>
            <a:off x="70339" y="2772509"/>
            <a:ext cx="2042311" cy="7894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4" name="正方形/長方形 13">
            <a:extLst>
              <a:ext uri="{FF2B5EF4-FFF2-40B4-BE49-F238E27FC236}">
                <a16:creationId xmlns:a16="http://schemas.microsoft.com/office/drawing/2014/main" id="{E44CCFE3-2C02-47A4-B7FA-20E744114394}"/>
              </a:ext>
            </a:extLst>
          </p:cNvPr>
          <p:cNvSpPr/>
          <p:nvPr/>
        </p:nvSpPr>
        <p:spPr>
          <a:xfrm>
            <a:off x="70339" y="5223661"/>
            <a:ext cx="2042311" cy="8078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5" name="正方形/長方形 14">
            <a:extLst>
              <a:ext uri="{FF2B5EF4-FFF2-40B4-BE49-F238E27FC236}">
                <a16:creationId xmlns:a16="http://schemas.microsoft.com/office/drawing/2014/main" id="{C2F1E57F-06F6-4F61-9512-32CC47DFF02B}"/>
              </a:ext>
            </a:extLst>
          </p:cNvPr>
          <p:cNvSpPr/>
          <p:nvPr/>
        </p:nvSpPr>
        <p:spPr>
          <a:xfrm>
            <a:off x="4572000" y="2404645"/>
            <a:ext cx="2039815" cy="11884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4" name="スライド番号プレースホルダー 3">
            <a:extLst>
              <a:ext uri="{FF2B5EF4-FFF2-40B4-BE49-F238E27FC236}">
                <a16:creationId xmlns:a16="http://schemas.microsoft.com/office/drawing/2014/main" id="{BBD55062-268F-4A49-B205-301375DF9C12}"/>
              </a:ext>
            </a:extLst>
          </p:cNvPr>
          <p:cNvSpPr>
            <a:spLocks noGrp="1"/>
          </p:cNvSpPr>
          <p:nvPr>
            <p:ph type="sldNum" sz="quarter" idx="12"/>
          </p:nvPr>
        </p:nvSpPr>
        <p:spPr/>
        <p:txBody>
          <a:bodyPr/>
          <a:lstStyle/>
          <a:p>
            <a:fld id="{734CDAE9-32D5-42DD-8C03-1BC8C456A727}" type="slidenum">
              <a:rPr kumimoji="1" lang="ja-JP" altLang="en-US" smtClean="0"/>
              <a:t>6</a:t>
            </a:fld>
            <a:endParaRPr kumimoji="1" lang="ja-JP" altLang="en-US"/>
          </a:p>
        </p:txBody>
      </p:sp>
      <p:sp>
        <p:nvSpPr>
          <p:cNvPr id="16" name="正方形/長方形 15"/>
          <p:cNvSpPr/>
          <p:nvPr/>
        </p:nvSpPr>
        <p:spPr>
          <a:xfrm>
            <a:off x="140312" y="6352217"/>
            <a:ext cx="8605341" cy="264688"/>
          </a:xfrm>
          <a:prstGeom prst="rect">
            <a:avLst/>
          </a:prstGeom>
        </p:spPr>
        <p:txBody>
          <a:bodyPr wrap="square">
            <a:spAutoFit/>
          </a:bodyPr>
          <a:lstStyle/>
          <a:p>
            <a:pPr>
              <a:lnSpc>
                <a:spcPct val="140000"/>
              </a:lnSpc>
            </a:pPr>
            <a:r>
              <a:rPr lang="ja-JP" altLang="en-US" sz="800" dirty="0">
                <a:solidFill>
                  <a:schemeClr val="tx1">
                    <a:lumMod val="75000"/>
                    <a:lumOff val="25000"/>
                  </a:schemeClr>
                </a:solidFill>
              </a:rPr>
              <a:t>出典：「スーパー、コンビニの店舗における食品等の陳列状況の調査結果（農林水産省）」</a:t>
            </a:r>
            <a:endParaRPr lang="en-US" altLang="ja-JP" sz="800" dirty="0">
              <a:solidFill>
                <a:schemeClr val="tx1">
                  <a:lumMod val="75000"/>
                  <a:lumOff val="25000"/>
                </a:schemeClr>
              </a:solidFill>
            </a:endParaRPr>
          </a:p>
        </p:txBody>
      </p:sp>
    </p:spTree>
    <p:extLst>
      <p:ext uri="{BB962C8B-B14F-4D97-AF65-F5344CB8AC3E}">
        <p14:creationId xmlns:p14="http://schemas.microsoft.com/office/powerpoint/2010/main" val="126476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1560" y="187175"/>
            <a:ext cx="8229600" cy="1143000"/>
          </a:xfrm>
        </p:spPr>
        <p:txBody>
          <a:bodyPr>
            <a:normAutofit/>
          </a:bodyPr>
          <a:lstStyle/>
          <a:p>
            <a:r>
              <a:rPr lang="ja-JP" altLang="en-US" sz="4000" dirty="0"/>
              <a:t>なぜ、食品備蓄が必要なの？</a:t>
            </a:r>
            <a:endParaRPr kumimoji="1" lang="ja-JP" altLang="en-US" sz="4000" dirty="0"/>
          </a:p>
        </p:txBody>
      </p:sp>
      <p:sp>
        <p:nvSpPr>
          <p:cNvPr id="7" name="正方形/長方形 6"/>
          <p:cNvSpPr/>
          <p:nvPr/>
        </p:nvSpPr>
        <p:spPr>
          <a:xfrm>
            <a:off x="261127" y="6150613"/>
            <a:ext cx="4022841" cy="590867"/>
          </a:xfrm>
          <a:prstGeom prst="rect">
            <a:avLst/>
          </a:prstGeom>
        </p:spPr>
        <p:txBody>
          <a:bodyPr wrap="square">
            <a:spAutoFit/>
          </a:bodyPr>
          <a:lstStyle/>
          <a:p>
            <a:pPr>
              <a:lnSpc>
                <a:spcPct val="140000"/>
              </a:lnSpc>
              <a:spcBef>
                <a:spcPts val="1800"/>
              </a:spcBef>
            </a:pPr>
            <a:r>
              <a:rPr lang="ja-JP" altLang="en-US" sz="800" dirty="0">
                <a:solidFill>
                  <a:schemeClr val="tx1">
                    <a:lumMod val="75000"/>
                    <a:lumOff val="25000"/>
                  </a:schemeClr>
                </a:solidFill>
              </a:rPr>
              <a:t>出典：「東日本大震災における食料へのアクセス実態調査（農林水産省）」（平成</a:t>
            </a:r>
            <a:r>
              <a:rPr lang="en-US" altLang="ja-JP" sz="800" dirty="0">
                <a:solidFill>
                  <a:schemeClr val="tx1">
                    <a:lumMod val="75000"/>
                    <a:lumOff val="25000"/>
                  </a:schemeClr>
                </a:solidFill>
              </a:rPr>
              <a:t>25</a:t>
            </a:r>
            <a:r>
              <a:rPr lang="ja-JP" altLang="en-US" sz="800" dirty="0">
                <a:solidFill>
                  <a:schemeClr val="tx1">
                    <a:lumMod val="75000"/>
                    <a:lumOff val="25000"/>
                  </a:schemeClr>
                </a:solidFill>
              </a:rPr>
              <a:t>年</a:t>
            </a:r>
            <a:r>
              <a:rPr lang="en-US" altLang="ja-JP" sz="800" dirty="0">
                <a:solidFill>
                  <a:schemeClr val="tx1">
                    <a:lumMod val="75000"/>
                    <a:lumOff val="25000"/>
                  </a:schemeClr>
                </a:solidFill>
              </a:rPr>
              <a:t>3</a:t>
            </a:r>
            <a:r>
              <a:rPr lang="ja-JP" altLang="en-US" sz="800" dirty="0">
                <a:solidFill>
                  <a:schemeClr val="tx1">
                    <a:lumMod val="75000"/>
                    <a:lumOff val="25000"/>
                  </a:schemeClr>
                </a:solidFill>
              </a:rPr>
              <a:t>月）（岩手県、宮城県、福島県の３県で被災し、自宅で生活を行った計</a:t>
            </a:r>
            <a:r>
              <a:rPr lang="en-US" altLang="ja-JP" sz="800" dirty="0">
                <a:solidFill>
                  <a:schemeClr val="tx1">
                    <a:lumMod val="75000"/>
                    <a:lumOff val="25000"/>
                  </a:schemeClr>
                </a:solidFill>
              </a:rPr>
              <a:t>11</a:t>
            </a:r>
            <a:r>
              <a:rPr lang="ja-JP" altLang="en-US" sz="800" dirty="0">
                <a:solidFill>
                  <a:schemeClr val="tx1">
                    <a:lumMod val="75000"/>
                    <a:lumOff val="25000"/>
                  </a:schemeClr>
                </a:solidFill>
              </a:rPr>
              <a:t>人からヒアリング、及び避難所で生活を行った住民及び自治体担当者</a:t>
            </a:r>
            <a:r>
              <a:rPr lang="en-US" altLang="ja-JP" sz="800" dirty="0">
                <a:solidFill>
                  <a:schemeClr val="tx1">
                    <a:lumMod val="75000"/>
                    <a:lumOff val="25000"/>
                  </a:schemeClr>
                </a:solidFill>
              </a:rPr>
              <a:t>28</a:t>
            </a:r>
            <a:r>
              <a:rPr lang="ja-JP" altLang="en-US" sz="800" dirty="0">
                <a:solidFill>
                  <a:schemeClr val="tx1">
                    <a:lumMod val="75000"/>
                    <a:lumOff val="25000"/>
                  </a:schemeClr>
                </a:solidFill>
              </a:rPr>
              <a:t>名のアンケート結果）</a:t>
            </a:r>
          </a:p>
        </p:txBody>
      </p:sp>
      <p:grpSp>
        <p:nvGrpSpPr>
          <p:cNvPr id="18" name="グループ化 17"/>
          <p:cNvGrpSpPr/>
          <p:nvPr/>
        </p:nvGrpSpPr>
        <p:grpSpPr>
          <a:xfrm>
            <a:off x="4517018" y="2907898"/>
            <a:ext cx="4485443" cy="2886636"/>
            <a:chOff x="200471" y="2364570"/>
            <a:chExt cx="4752529" cy="2792622"/>
          </a:xfrm>
        </p:grpSpPr>
        <p:graphicFrame>
          <p:nvGraphicFramePr>
            <p:cNvPr id="19" name="グラフ 18"/>
            <p:cNvGraphicFramePr/>
            <p:nvPr/>
          </p:nvGraphicFramePr>
          <p:xfrm>
            <a:off x="200471" y="2364570"/>
            <a:ext cx="4752529" cy="2792622"/>
          </p:xfrm>
          <a:graphic>
            <a:graphicData uri="http://schemas.openxmlformats.org/drawingml/2006/chart">
              <c:chart xmlns:c="http://schemas.openxmlformats.org/drawingml/2006/chart" xmlns:r="http://schemas.openxmlformats.org/officeDocument/2006/relationships" r:id="rId3"/>
            </a:graphicData>
          </a:graphic>
        </p:graphicFrame>
        <p:sp>
          <p:nvSpPr>
            <p:cNvPr id="20" name="テキスト ボックス 19"/>
            <p:cNvSpPr txBox="1"/>
            <p:nvPr/>
          </p:nvSpPr>
          <p:spPr>
            <a:xfrm>
              <a:off x="1282290" y="2383069"/>
              <a:ext cx="2785368" cy="280697"/>
            </a:xfrm>
            <a:prstGeom prst="rect">
              <a:avLst/>
            </a:prstGeom>
            <a:noFill/>
          </p:spPr>
          <p:txBody>
            <a:bodyPr wrap="square" rtlCol="0">
              <a:spAutoFit/>
            </a:bodyPr>
            <a:lstStyle/>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主要スーパー営業中止状況</a:t>
              </a:r>
            </a:p>
          </p:txBody>
        </p:sp>
        <p:sp>
          <p:nvSpPr>
            <p:cNvPr id="21" name="テキスト ボックス 20"/>
            <p:cNvSpPr txBox="1"/>
            <p:nvPr/>
          </p:nvSpPr>
          <p:spPr>
            <a:xfrm>
              <a:off x="415161" y="2406152"/>
              <a:ext cx="367099" cy="233915"/>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a:t>
              </a:r>
            </a:p>
          </p:txBody>
        </p:sp>
      </p:grpSp>
      <p:sp>
        <p:nvSpPr>
          <p:cNvPr id="22" name="テキスト ボックス 21"/>
          <p:cNvSpPr txBox="1"/>
          <p:nvPr/>
        </p:nvSpPr>
        <p:spPr>
          <a:xfrm>
            <a:off x="4392430" y="5904400"/>
            <a:ext cx="4610031" cy="707886"/>
          </a:xfrm>
          <a:prstGeom prst="rect">
            <a:avLst/>
          </a:prstGeom>
          <a:noFill/>
        </p:spPr>
        <p:txBody>
          <a:bodyPr wrap="square" rtlCol="0">
            <a:spAutoFit/>
          </a:bodyPr>
          <a:lstStyle/>
          <a:p>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注１：震度</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6</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弱以上を記録した地域（市区町村）の主要スーパーチェーンの</a:t>
            </a:r>
            <a:endPar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endParaRPr>
          </a:p>
          <a:p>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　　　営業状況について、農水省担当者が店舗</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HP</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及び電話により確認</a:t>
            </a:r>
            <a:endPar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endParaRPr>
          </a:p>
          <a:p>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注２：調査件数は、２日後</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９６店舗、３日後</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-127</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店舗、</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6</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日後及び</a:t>
            </a:r>
            <a:endPar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endParaRPr>
          </a:p>
          <a:p>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　　　</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9</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日後</a:t>
            </a:r>
            <a:r>
              <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-160</a:t>
            </a:r>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店舗</a:t>
            </a:r>
            <a:endParaRPr lang="en-US" altLang="ja-JP"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endParaRPr>
          </a:p>
          <a:p>
            <a:r>
              <a:rPr lang="ja-JP" altLang="en-US" sz="8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注３：短縮営業や一部営業は営業として集計</a:t>
            </a:r>
          </a:p>
        </p:txBody>
      </p:sp>
      <p:sp>
        <p:nvSpPr>
          <p:cNvPr id="5" name="正方形/長方形 4">
            <a:extLst>
              <a:ext uri="{FF2B5EF4-FFF2-40B4-BE49-F238E27FC236}">
                <a16:creationId xmlns:a16="http://schemas.microsoft.com/office/drawing/2014/main" id="{6E4E3415-E436-474C-AFBA-D5CDF8186506}"/>
              </a:ext>
            </a:extLst>
          </p:cNvPr>
          <p:cNvSpPr/>
          <p:nvPr/>
        </p:nvSpPr>
        <p:spPr>
          <a:xfrm>
            <a:off x="5090267" y="1663569"/>
            <a:ext cx="3479554" cy="923330"/>
          </a:xfrm>
          <a:prstGeom prst="rect">
            <a:avLst/>
          </a:prstGeom>
        </p:spPr>
        <p:txBody>
          <a:bodyPr wrap="square">
            <a:spAutoFit/>
          </a:bodyPr>
          <a:lstStyle/>
          <a:p>
            <a:r>
              <a:rPr lang="ja-JP" altLang="en-US" dirty="0">
                <a:latin typeface="HGPｺﾞｼｯｸE" panose="020B0900000000000000" pitchFamily="50" charset="-128"/>
                <a:ea typeface="HGPｺﾞｼｯｸE" panose="020B0900000000000000" pitchFamily="50" charset="-128"/>
              </a:rPr>
              <a:t>多くの</a:t>
            </a:r>
            <a:r>
              <a:rPr lang="ja-JP" altLang="en-US" dirty="0">
                <a:solidFill>
                  <a:srgbClr val="FF0000"/>
                </a:solidFill>
                <a:latin typeface="HGPｺﾞｼｯｸE" panose="020B0900000000000000" pitchFamily="50" charset="-128"/>
                <a:ea typeface="HGPｺﾞｼｯｸE" panose="020B0900000000000000" pitchFamily="50" charset="-128"/>
              </a:rPr>
              <a:t>スーパーが営業中止</a:t>
            </a:r>
          </a:p>
          <a:p>
            <a:r>
              <a:rPr lang="en-US" altLang="ja-JP" dirty="0">
                <a:solidFill>
                  <a:srgbClr val="FF0000"/>
                </a:solidFill>
                <a:latin typeface="HGPｺﾞｼｯｸE" panose="020B0900000000000000" pitchFamily="50" charset="-128"/>
                <a:ea typeface="HGPｺﾞｼｯｸE" panose="020B0900000000000000" pitchFamily="50" charset="-128"/>
              </a:rPr>
              <a:t>9</a:t>
            </a:r>
            <a:r>
              <a:rPr lang="ja-JP" altLang="en-US" dirty="0">
                <a:solidFill>
                  <a:srgbClr val="FF0000"/>
                </a:solidFill>
                <a:latin typeface="HGPｺﾞｼｯｸE" panose="020B0900000000000000" pitchFamily="50" charset="-128"/>
                <a:ea typeface="HGPｺﾞｼｯｸE" panose="020B0900000000000000" pitchFamily="50" charset="-128"/>
              </a:rPr>
              <a:t>日経っても約２割</a:t>
            </a:r>
            <a:r>
              <a:rPr lang="ja-JP" altLang="en-US" dirty="0">
                <a:latin typeface="HGPｺﾞｼｯｸE" panose="020B0900000000000000" pitchFamily="50" charset="-128"/>
                <a:ea typeface="HGPｺﾞｼｯｸE" panose="020B0900000000000000" pitchFamily="50" charset="-128"/>
              </a:rPr>
              <a:t>のスーパーが</a:t>
            </a:r>
          </a:p>
          <a:p>
            <a:r>
              <a:rPr lang="ja-JP" altLang="en-US" dirty="0">
                <a:latin typeface="HGPｺﾞｼｯｸE" panose="020B0900000000000000" pitchFamily="50" charset="-128"/>
                <a:ea typeface="HGPｺﾞｼｯｸE" panose="020B0900000000000000" pitchFamily="50" charset="-128"/>
              </a:rPr>
              <a:t>営業を再開できなかった</a:t>
            </a:r>
          </a:p>
        </p:txBody>
      </p:sp>
      <p:sp>
        <p:nvSpPr>
          <p:cNvPr id="8" name="正方形/長方形 7">
            <a:extLst>
              <a:ext uri="{FF2B5EF4-FFF2-40B4-BE49-F238E27FC236}">
                <a16:creationId xmlns:a16="http://schemas.microsoft.com/office/drawing/2014/main" id="{0B38DD74-A371-49B1-85C3-50A10AE37746}"/>
              </a:ext>
            </a:extLst>
          </p:cNvPr>
          <p:cNvSpPr/>
          <p:nvPr/>
        </p:nvSpPr>
        <p:spPr>
          <a:xfrm>
            <a:off x="210500" y="1663569"/>
            <a:ext cx="4037216" cy="4524315"/>
          </a:xfrm>
          <a:prstGeom prst="rect">
            <a:avLst/>
          </a:prstGeom>
        </p:spPr>
        <p:txBody>
          <a:bodyPr wrap="square">
            <a:spAutoFit/>
          </a:bodyPr>
          <a:lstStyle/>
          <a:p>
            <a:r>
              <a:rPr lang="ja-JP" altLang="en-US" dirty="0">
                <a:solidFill>
                  <a:schemeClr val="tx1">
                    <a:lumMod val="75000"/>
                    <a:lumOff val="25000"/>
                  </a:schemeClr>
                </a:solidFill>
                <a:latin typeface="HGPｺﾞｼｯｸE" panose="020B0900000000000000" pitchFamily="50" charset="-128"/>
              </a:rPr>
              <a:t>・スーパーで</a:t>
            </a:r>
            <a:r>
              <a:rPr lang="ja-JP" altLang="en-US" u="sng" dirty="0">
                <a:solidFill>
                  <a:schemeClr val="tx1">
                    <a:lumMod val="75000"/>
                    <a:lumOff val="25000"/>
                  </a:schemeClr>
                </a:solidFill>
                <a:latin typeface="HGPｺﾞｼｯｸE" panose="020B0900000000000000" pitchFamily="50" charset="-128"/>
              </a:rPr>
              <a:t>食品の調達できたのは、</a:t>
            </a:r>
            <a:endParaRPr lang="en-US" altLang="ja-JP" u="sng" dirty="0">
              <a:solidFill>
                <a:schemeClr val="tx1">
                  <a:lumMod val="75000"/>
                  <a:lumOff val="25000"/>
                </a:schemeClr>
              </a:solidFill>
              <a:latin typeface="HGPｺﾞｼｯｸE" panose="020B0900000000000000" pitchFamily="50" charset="-128"/>
            </a:endParaRPr>
          </a:p>
          <a:p>
            <a:r>
              <a:rPr lang="ja-JP" altLang="en-US" u="sng" dirty="0">
                <a:solidFill>
                  <a:srgbClr val="FF0000"/>
                </a:solidFill>
                <a:latin typeface="HGPｺﾞｼｯｸE" panose="020B0900000000000000" pitchFamily="50" charset="-128"/>
              </a:rPr>
              <a:t>　発災後、数日</a:t>
            </a:r>
            <a:r>
              <a:rPr lang="ja-JP" altLang="en-US" u="sng" dirty="0">
                <a:solidFill>
                  <a:schemeClr val="tx1">
                    <a:lumMod val="75000"/>
                    <a:lumOff val="25000"/>
                  </a:schemeClr>
                </a:solidFill>
                <a:latin typeface="HGPｺﾞｼｯｸE" panose="020B0900000000000000" pitchFamily="50" charset="-128"/>
              </a:rPr>
              <a:t>経って</a:t>
            </a:r>
            <a:r>
              <a:rPr lang="ja-JP" altLang="en-US" dirty="0">
                <a:solidFill>
                  <a:schemeClr val="tx1">
                    <a:lumMod val="75000"/>
                    <a:lumOff val="25000"/>
                  </a:schemeClr>
                </a:solidFill>
                <a:latin typeface="HGPｺﾞｼｯｸE" panose="020B0900000000000000" pitchFamily="50" charset="-128"/>
              </a:rPr>
              <a:t>から。</a:t>
            </a:r>
            <a:endParaRPr lang="en-US" altLang="ja-JP" dirty="0">
              <a:solidFill>
                <a:schemeClr val="tx1">
                  <a:lumMod val="75000"/>
                  <a:lumOff val="25000"/>
                </a:schemeClr>
              </a:solidFill>
              <a:latin typeface="HGPｺﾞｼｯｸE" panose="020B0900000000000000" pitchFamily="50" charset="-128"/>
            </a:endParaRPr>
          </a:p>
          <a:p>
            <a:endParaRPr lang="ja-JP" altLang="en-US" dirty="0">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・食品の</a:t>
            </a:r>
            <a:r>
              <a:rPr lang="ja-JP" altLang="en-US" u="sng" dirty="0">
                <a:solidFill>
                  <a:schemeClr val="tx1">
                    <a:lumMod val="75000"/>
                    <a:lumOff val="25000"/>
                  </a:schemeClr>
                </a:solidFill>
                <a:latin typeface="HGPｺﾞｼｯｸE" panose="020B0900000000000000" pitchFamily="50" charset="-128"/>
              </a:rPr>
              <a:t>家庭備蓄を行っていた家庭は</a:t>
            </a:r>
            <a:endParaRPr lang="en-US" altLang="ja-JP" u="sng" dirty="0">
              <a:solidFill>
                <a:schemeClr val="tx1">
                  <a:lumMod val="75000"/>
                  <a:lumOff val="25000"/>
                </a:schemeClr>
              </a:solidFill>
              <a:latin typeface="HGPｺﾞｼｯｸE" panose="020B0900000000000000" pitchFamily="50" charset="-128"/>
            </a:endParaRPr>
          </a:p>
          <a:p>
            <a:r>
              <a:rPr lang="ja-JP" altLang="en-US" u="sng" dirty="0">
                <a:solidFill>
                  <a:srgbClr val="FF0000"/>
                </a:solidFill>
                <a:latin typeface="HGPｺﾞｼｯｸE" panose="020B0900000000000000" pitchFamily="50" charset="-128"/>
              </a:rPr>
              <a:t>　少なく</a:t>
            </a:r>
            <a:r>
              <a:rPr lang="ja-JP" altLang="en-US" dirty="0">
                <a:solidFill>
                  <a:schemeClr val="tx1">
                    <a:lumMod val="75000"/>
                    <a:lumOff val="25000"/>
                  </a:schemeClr>
                </a:solidFill>
                <a:latin typeface="HGPｺﾞｼｯｸE" panose="020B0900000000000000" pitchFamily="50" charset="-128"/>
              </a:rPr>
              <a:t>、発災日の夜は自宅にあった</a:t>
            </a:r>
            <a:endParaRPr lang="en-US" altLang="ja-JP" dirty="0">
              <a:solidFill>
                <a:schemeClr val="tx1">
                  <a:lumMod val="75000"/>
                  <a:lumOff val="25000"/>
                </a:schemeClr>
              </a:solidFill>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　食品や近所の</a:t>
            </a:r>
            <a:r>
              <a:rPr lang="ja-JP" altLang="en-US" dirty="0">
                <a:solidFill>
                  <a:srgbClr val="FF0000"/>
                </a:solidFill>
                <a:latin typeface="HGPｺﾞｼｯｸE" panose="020B0900000000000000" pitchFamily="50" charset="-128"/>
              </a:rPr>
              <a:t>炊き出しで食事</a:t>
            </a:r>
            <a:endParaRPr lang="en-US" altLang="ja-JP" dirty="0">
              <a:solidFill>
                <a:srgbClr val="FF0000"/>
              </a:solidFill>
              <a:latin typeface="HGPｺﾞｼｯｸE" panose="020B0900000000000000" pitchFamily="50" charset="-128"/>
            </a:endParaRPr>
          </a:p>
          <a:p>
            <a:endParaRPr lang="ja-JP" altLang="en-US" dirty="0">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a:t>
            </a:r>
            <a:r>
              <a:rPr lang="ja-JP" altLang="en-US" u="sng" dirty="0">
                <a:solidFill>
                  <a:schemeClr val="tx1">
                    <a:lumMod val="75000"/>
                    <a:lumOff val="25000"/>
                  </a:schemeClr>
                </a:solidFill>
                <a:latin typeface="HGPｺﾞｼｯｸE" panose="020B0900000000000000" pitchFamily="50" charset="-128"/>
              </a:rPr>
              <a:t>避難所</a:t>
            </a:r>
            <a:r>
              <a:rPr lang="ja-JP" altLang="en-US" dirty="0">
                <a:solidFill>
                  <a:schemeClr val="tx1">
                    <a:lumMod val="75000"/>
                    <a:lumOff val="25000"/>
                  </a:schemeClr>
                </a:solidFill>
                <a:latin typeface="HGPｺﾞｼｯｸE" panose="020B0900000000000000" pitchFamily="50" charset="-128"/>
              </a:rPr>
              <a:t>に地方公共団体の</a:t>
            </a:r>
            <a:r>
              <a:rPr lang="ja-JP" altLang="en-US" u="sng" dirty="0">
                <a:solidFill>
                  <a:schemeClr val="tx1">
                    <a:lumMod val="75000"/>
                    <a:lumOff val="25000"/>
                  </a:schemeClr>
                </a:solidFill>
                <a:latin typeface="HGPｺﾞｼｯｸE" panose="020B0900000000000000" pitchFamily="50" charset="-128"/>
              </a:rPr>
              <a:t>食品備蓄</a:t>
            </a:r>
            <a:endParaRPr lang="en-US" altLang="ja-JP" u="sng" dirty="0">
              <a:solidFill>
                <a:schemeClr val="tx1">
                  <a:lumMod val="75000"/>
                  <a:lumOff val="25000"/>
                </a:schemeClr>
              </a:solidFill>
              <a:latin typeface="HGPｺﾞｼｯｸE" panose="020B0900000000000000" pitchFamily="50" charset="-128"/>
            </a:endParaRPr>
          </a:p>
          <a:p>
            <a:r>
              <a:rPr lang="ja-JP" altLang="en-US" u="sng" dirty="0">
                <a:solidFill>
                  <a:schemeClr val="tx1">
                    <a:lumMod val="75000"/>
                    <a:lumOff val="25000"/>
                  </a:schemeClr>
                </a:solidFill>
                <a:latin typeface="HGPｺﾞｼｯｸE" panose="020B0900000000000000" pitchFamily="50" charset="-128"/>
              </a:rPr>
              <a:t>　があったのは</a:t>
            </a:r>
            <a:r>
              <a:rPr lang="ja-JP" altLang="en-US" u="sng" dirty="0">
                <a:solidFill>
                  <a:srgbClr val="FF0000"/>
                </a:solidFill>
                <a:latin typeface="HGPｺﾞｼｯｸE" panose="020B0900000000000000" pitchFamily="50" charset="-128"/>
              </a:rPr>
              <a:t>全体の３割</a:t>
            </a:r>
            <a:r>
              <a:rPr lang="ja-JP" altLang="en-US" dirty="0">
                <a:solidFill>
                  <a:schemeClr val="tx1">
                    <a:lumMod val="75000"/>
                    <a:lumOff val="25000"/>
                  </a:schemeClr>
                </a:solidFill>
                <a:latin typeface="HGPｺﾞｼｯｸE" panose="020B0900000000000000" pitchFamily="50" charset="-128"/>
              </a:rPr>
              <a:t>程度</a:t>
            </a:r>
            <a:endParaRPr lang="en-US" altLang="ja-JP" dirty="0">
              <a:solidFill>
                <a:schemeClr val="tx1">
                  <a:lumMod val="75000"/>
                  <a:lumOff val="25000"/>
                </a:schemeClr>
              </a:solidFill>
              <a:latin typeface="HGPｺﾞｼｯｸE" panose="020B0900000000000000" pitchFamily="50" charset="-128"/>
            </a:endParaRPr>
          </a:p>
          <a:p>
            <a:endParaRPr lang="ja-JP" altLang="en-US" dirty="0">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・発災日に避難所に届いた食品の</a:t>
            </a:r>
            <a:r>
              <a:rPr lang="ja-JP" altLang="en-US" dirty="0">
                <a:solidFill>
                  <a:srgbClr val="FF0000"/>
                </a:solidFill>
                <a:latin typeface="HGPｺﾞｼｯｸE" panose="020B0900000000000000" pitchFamily="50" charset="-128"/>
              </a:rPr>
              <a:t>ほ</a:t>
            </a:r>
            <a:endParaRPr lang="en-US" altLang="ja-JP" dirty="0">
              <a:solidFill>
                <a:srgbClr val="FF0000"/>
              </a:solidFill>
              <a:latin typeface="HGPｺﾞｼｯｸE" panose="020B0900000000000000" pitchFamily="50" charset="-128"/>
            </a:endParaRPr>
          </a:p>
          <a:p>
            <a:r>
              <a:rPr lang="ja-JP" altLang="en-US" dirty="0">
                <a:solidFill>
                  <a:srgbClr val="FF0000"/>
                </a:solidFill>
                <a:latin typeface="HGPｺﾞｼｯｸE" panose="020B0900000000000000" pitchFamily="50" charset="-128"/>
              </a:rPr>
              <a:t>　とんどは他地区住民の協力による</a:t>
            </a:r>
            <a:endParaRPr lang="en-US" altLang="ja-JP" dirty="0">
              <a:solidFill>
                <a:srgbClr val="FF0000"/>
              </a:solidFill>
              <a:latin typeface="HGPｺﾞｼｯｸE" panose="020B0900000000000000" pitchFamily="50" charset="-128"/>
            </a:endParaRPr>
          </a:p>
          <a:p>
            <a:r>
              <a:rPr lang="ja-JP" altLang="en-US" dirty="0">
                <a:solidFill>
                  <a:srgbClr val="FF0000"/>
                </a:solidFill>
                <a:latin typeface="HGPｺﾞｼｯｸE" panose="020B0900000000000000" pitchFamily="50" charset="-128"/>
              </a:rPr>
              <a:t>　炊き出しのおにぎり</a:t>
            </a:r>
            <a:endParaRPr lang="en-US" altLang="ja-JP" dirty="0">
              <a:solidFill>
                <a:srgbClr val="FF0000"/>
              </a:solidFill>
              <a:latin typeface="HGPｺﾞｼｯｸE" panose="020B0900000000000000" pitchFamily="50" charset="-128"/>
            </a:endParaRPr>
          </a:p>
          <a:p>
            <a:endParaRPr lang="ja-JP" altLang="en-US" dirty="0">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・自宅から避難所に食品を持参した人</a:t>
            </a:r>
            <a:endParaRPr lang="en-US" altLang="ja-JP" dirty="0">
              <a:solidFill>
                <a:schemeClr val="tx1">
                  <a:lumMod val="75000"/>
                  <a:lumOff val="25000"/>
                </a:schemeClr>
              </a:solidFill>
              <a:latin typeface="HGPｺﾞｼｯｸE" panose="020B0900000000000000" pitchFamily="50" charset="-128"/>
            </a:endParaRPr>
          </a:p>
          <a:p>
            <a:r>
              <a:rPr lang="ja-JP" altLang="en-US" dirty="0">
                <a:solidFill>
                  <a:schemeClr val="tx1">
                    <a:lumMod val="75000"/>
                    <a:lumOff val="25000"/>
                  </a:schemeClr>
                </a:solidFill>
                <a:latin typeface="HGPｺﾞｼｯｸE" panose="020B0900000000000000" pitchFamily="50" charset="-128"/>
              </a:rPr>
              <a:t>　は</a:t>
            </a:r>
            <a:r>
              <a:rPr lang="en-US" altLang="ja-JP" dirty="0">
                <a:solidFill>
                  <a:srgbClr val="FF0000"/>
                </a:solidFill>
                <a:latin typeface="HGPｺﾞｼｯｸE" panose="020B0900000000000000" pitchFamily="50" charset="-128"/>
              </a:rPr>
              <a:t>2</a:t>
            </a:r>
            <a:r>
              <a:rPr lang="ja-JP" altLang="en-US" dirty="0">
                <a:solidFill>
                  <a:srgbClr val="FF0000"/>
                </a:solidFill>
                <a:latin typeface="HGPｺﾞｼｯｸE" panose="020B0900000000000000" pitchFamily="50" charset="-128"/>
              </a:rPr>
              <a:t>割</a:t>
            </a:r>
            <a:r>
              <a:rPr lang="ja-JP" altLang="en-US" dirty="0">
                <a:solidFill>
                  <a:schemeClr val="tx1">
                    <a:lumMod val="75000"/>
                    <a:lumOff val="25000"/>
                  </a:schemeClr>
                </a:solidFill>
                <a:latin typeface="HGPｺﾞｼｯｸE" panose="020B0900000000000000" pitchFamily="50" charset="-128"/>
              </a:rPr>
              <a:t>程度</a:t>
            </a:r>
          </a:p>
        </p:txBody>
      </p:sp>
      <p:sp>
        <p:nvSpPr>
          <p:cNvPr id="11" name="正方形/長方形 10">
            <a:extLst>
              <a:ext uri="{FF2B5EF4-FFF2-40B4-BE49-F238E27FC236}">
                <a16:creationId xmlns:a16="http://schemas.microsoft.com/office/drawing/2014/main" id="{7B7EDB4F-6100-46A8-A910-156AB2293188}"/>
              </a:ext>
            </a:extLst>
          </p:cNvPr>
          <p:cNvSpPr/>
          <p:nvPr/>
        </p:nvSpPr>
        <p:spPr>
          <a:xfrm>
            <a:off x="372463" y="1172619"/>
            <a:ext cx="3681271" cy="4909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tLang="ja-JP" dirty="0">
              <a:ln>
                <a:solidFill>
                  <a:sysClr val="windowText" lastClr="000000"/>
                </a:solidFill>
              </a:ln>
              <a:solidFill>
                <a:schemeClr val="bg1"/>
              </a:solidFill>
              <a:latin typeface="HG丸ｺﾞｼｯｸM-PRO" panose="020F0600000000000000" pitchFamily="50" charset="-128"/>
              <a:ea typeface="HG丸ｺﾞｼｯｸM-PRO" panose="020F0600000000000000" pitchFamily="50" charset="-128"/>
            </a:endParaRPr>
          </a:p>
        </p:txBody>
      </p:sp>
      <p:sp>
        <p:nvSpPr>
          <p:cNvPr id="12" name="正方形/長方形 11">
            <a:extLst>
              <a:ext uri="{FF2B5EF4-FFF2-40B4-BE49-F238E27FC236}">
                <a16:creationId xmlns:a16="http://schemas.microsoft.com/office/drawing/2014/main" id="{51A0E310-E57A-48BC-87DC-2DF7D8D07A03}"/>
              </a:ext>
            </a:extLst>
          </p:cNvPr>
          <p:cNvSpPr/>
          <p:nvPr/>
        </p:nvSpPr>
        <p:spPr>
          <a:xfrm>
            <a:off x="1058445" y="1238288"/>
            <a:ext cx="2255746" cy="369332"/>
          </a:xfrm>
          <a:prstGeom prst="rect">
            <a:avLst/>
          </a:prstGeom>
        </p:spPr>
        <p:txBody>
          <a:bodyPr wrap="none">
            <a:spAutoFit/>
          </a:bodyPr>
          <a:lstStyle/>
          <a:p>
            <a:r>
              <a:rPr lang="ja-JP" altLang="en-US" dirty="0">
                <a:solidFill>
                  <a:schemeClr val="bg1"/>
                </a:solidFill>
                <a:latin typeface="HGPｺﾞｼｯｸE" panose="020B0900000000000000" pitchFamily="50" charset="-128"/>
                <a:ea typeface="HGPｺﾞｼｯｸE" panose="020B0900000000000000" pitchFamily="50" charset="-128"/>
              </a:rPr>
              <a:t>東日本大震災の事例</a:t>
            </a:r>
          </a:p>
        </p:txBody>
      </p:sp>
      <p:sp>
        <p:nvSpPr>
          <p:cNvPr id="24" name="正方形/長方形 23">
            <a:extLst>
              <a:ext uri="{FF2B5EF4-FFF2-40B4-BE49-F238E27FC236}">
                <a16:creationId xmlns:a16="http://schemas.microsoft.com/office/drawing/2014/main" id="{D4601FE0-0A01-438C-AF53-35DCD6F549CF}"/>
              </a:ext>
            </a:extLst>
          </p:cNvPr>
          <p:cNvSpPr/>
          <p:nvPr/>
        </p:nvSpPr>
        <p:spPr>
          <a:xfrm>
            <a:off x="4694601" y="1172619"/>
            <a:ext cx="3681271" cy="4909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tLang="ja-JP" dirty="0">
              <a:ln>
                <a:solidFill>
                  <a:sysClr val="windowText" lastClr="000000"/>
                </a:solidFill>
              </a:ln>
              <a:solidFill>
                <a:schemeClr val="bg1"/>
              </a:solidFill>
              <a:latin typeface="HG丸ｺﾞｼｯｸM-PRO" panose="020F0600000000000000" pitchFamily="50" charset="-128"/>
              <a:ea typeface="HG丸ｺﾞｼｯｸM-PRO" panose="020F0600000000000000" pitchFamily="50" charset="-128"/>
            </a:endParaRPr>
          </a:p>
        </p:txBody>
      </p:sp>
      <p:sp>
        <p:nvSpPr>
          <p:cNvPr id="25" name="正方形/長方形 24">
            <a:extLst>
              <a:ext uri="{FF2B5EF4-FFF2-40B4-BE49-F238E27FC236}">
                <a16:creationId xmlns:a16="http://schemas.microsoft.com/office/drawing/2014/main" id="{C0D6EA03-E3D7-4A66-8380-F380202D10D1}"/>
              </a:ext>
            </a:extLst>
          </p:cNvPr>
          <p:cNvSpPr/>
          <p:nvPr/>
        </p:nvSpPr>
        <p:spPr>
          <a:xfrm>
            <a:off x="5638195" y="1238288"/>
            <a:ext cx="1794081" cy="369332"/>
          </a:xfrm>
          <a:prstGeom prst="rect">
            <a:avLst/>
          </a:prstGeom>
        </p:spPr>
        <p:txBody>
          <a:bodyPr wrap="none">
            <a:spAutoFit/>
          </a:bodyPr>
          <a:lstStyle/>
          <a:p>
            <a:r>
              <a:rPr lang="ja-JP" altLang="en-US" dirty="0">
                <a:solidFill>
                  <a:schemeClr val="bg1"/>
                </a:solidFill>
                <a:latin typeface="HGPｺﾞｼｯｸE" panose="020B0900000000000000" pitchFamily="50" charset="-128"/>
                <a:ea typeface="HGPｺﾞｼｯｸE" panose="020B0900000000000000" pitchFamily="50" charset="-128"/>
              </a:rPr>
              <a:t>熊本地震の事例</a:t>
            </a:r>
          </a:p>
        </p:txBody>
      </p:sp>
      <p:sp>
        <p:nvSpPr>
          <p:cNvPr id="4" name="スライド番号プレースホルダー 3">
            <a:extLst>
              <a:ext uri="{FF2B5EF4-FFF2-40B4-BE49-F238E27FC236}">
                <a16:creationId xmlns:a16="http://schemas.microsoft.com/office/drawing/2014/main" id="{1FC4F908-D591-4306-AB69-FB8F16AC9D90}"/>
              </a:ext>
            </a:extLst>
          </p:cNvPr>
          <p:cNvSpPr>
            <a:spLocks noGrp="1"/>
          </p:cNvSpPr>
          <p:nvPr>
            <p:ph type="sldNum" sz="quarter" idx="12"/>
          </p:nvPr>
        </p:nvSpPr>
        <p:spPr/>
        <p:txBody>
          <a:bodyPr/>
          <a:lstStyle/>
          <a:p>
            <a:fld id="{734CDAE9-32D5-42DD-8C03-1BC8C456A727}" type="slidenum">
              <a:rPr kumimoji="1" lang="ja-JP" altLang="en-US" smtClean="0"/>
              <a:t>7</a:t>
            </a:fld>
            <a:endParaRPr kumimoji="1" lang="ja-JP" altLang="en-US"/>
          </a:p>
        </p:txBody>
      </p:sp>
    </p:spTree>
    <p:extLst>
      <p:ext uri="{BB962C8B-B14F-4D97-AF65-F5344CB8AC3E}">
        <p14:creationId xmlns:p14="http://schemas.microsoft.com/office/powerpoint/2010/main" val="3627733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54360" y="260648"/>
            <a:ext cx="8435280" cy="1143000"/>
          </a:xfrm>
        </p:spPr>
        <p:txBody>
          <a:bodyPr>
            <a:noAutofit/>
          </a:bodyPr>
          <a:lstStyle/>
          <a:p>
            <a:r>
              <a:rPr lang="ja-JP" altLang="en-US" sz="3200" dirty="0"/>
              <a:t>地域別情報（ハザードマップ、避難場所など）</a:t>
            </a:r>
            <a:endParaRPr kumimoji="1" lang="ja-JP" altLang="en-US" sz="2800" dirty="0"/>
          </a:p>
        </p:txBody>
      </p:sp>
      <p:sp>
        <p:nvSpPr>
          <p:cNvPr id="3" name="四角形: 角を丸くする 2">
            <a:extLst>
              <a:ext uri="{FF2B5EF4-FFF2-40B4-BE49-F238E27FC236}">
                <a16:creationId xmlns:a16="http://schemas.microsoft.com/office/drawing/2014/main" id="{154234B4-1C9F-4226-8E1C-27643BD46B15}"/>
              </a:ext>
            </a:extLst>
          </p:cNvPr>
          <p:cNvSpPr/>
          <p:nvPr/>
        </p:nvSpPr>
        <p:spPr>
          <a:xfrm>
            <a:off x="683568" y="1599342"/>
            <a:ext cx="7776864" cy="4761656"/>
          </a:xfrm>
          <a:prstGeom prst="roundRect">
            <a:avLst>
              <a:gd name="adj" fmla="val 9732"/>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適宜、地域のハザードマップや避難場所の情報を</a:t>
            </a:r>
            <a:endParaRPr lang="en-US" altLang="ja-JP" sz="2400" dirty="0">
              <a:solidFill>
                <a:schemeClr val="tx1"/>
              </a:solidFill>
            </a:endParaRPr>
          </a:p>
          <a:p>
            <a:pPr algn="ctr"/>
            <a:r>
              <a:rPr kumimoji="1" lang="ja-JP" altLang="en-US" sz="2400" dirty="0">
                <a:solidFill>
                  <a:schemeClr val="tx1"/>
                </a:solidFill>
              </a:rPr>
              <a:t>このページに挿入し</a:t>
            </a:r>
            <a:r>
              <a:rPr lang="ja-JP" altLang="en-US" sz="2400" dirty="0">
                <a:solidFill>
                  <a:schemeClr val="tx1"/>
                </a:solidFill>
              </a:rPr>
              <a:t>、周知しましょう。</a:t>
            </a:r>
            <a:endParaRPr kumimoji="1" lang="ja-JP" altLang="en-US" sz="2400" dirty="0">
              <a:solidFill>
                <a:schemeClr val="tx1"/>
              </a:solidFill>
            </a:endParaRPr>
          </a:p>
        </p:txBody>
      </p:sp>
      <p:sp>
        <p:nvSpPr>
          <p:cNvPr id="5" name="スライド番号プレースホルダー 4">
            <a:extLst>
              <a:ext uri="{FF2B5EF4-FFF2-40B4-BE49-F238E27FC236}">
                <a16:creationId xmlns:a16="http://schemas.microsoft.com/office/drawing/2014/main" id="{DE9847E3-9605-4EC6-8BCA-FC9879AA0F8B}"/>
              </a:ext>
            </a:extLst>
          </p:cNvPr>
          <p:cNvSpPr>
            <a:spLocks noGrp="1"/>
          </p:cNvSpPr>
          <p:nvPr>
            <p:ph type="sldNum" sz="quarter" idx="12"/>
          </p:nvPr>
        </p:nvSpPr>
        <p:spPr/>
        <p:txBody>
          <a:bodyPr/>
          <a:lstStyle/>
          <a:p>
            <a:fld id="{734CDAE9-32D5-42DD-8C03-1BC8C456A727}" type="slidenum">
              <a:rPr kumimoji="1" lang="ja-JP" altLang="en-US" smtClean="0"/>
              <a:t>8</a:t>
            </a:fld>
            <a:endParaRPr kumimoji="1" lang="ja-JP" altLang="en-US"/>
          </a:p>
        </p:txBody>
      </p:sp>
    </p:spTree>
    <p:extLst>
      <p:ext uri="{BB962C8B-B14F-4D97-AF65-F5344CB8AC3E}">
        <p14:creationId xmlns:p14="http://schemas.microsoft.com/office/powerpoint/2010/main" val="1806656154"/>
      </p:ext>
    </p:extLst>
  </p:cSld>
  <p:clrMapOvr>
    <a:masterClrMapping/>
  </p:clrMapOvr>
</p:sld>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デザート">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8605</Words>
  <Application>Microsoft Office PowerPoint</Application>
  <PresentationFormat>画面に合わせる (4:3)</PresentationFormat>
  <Paragraphs>913</Paragraphs>
  <Slides>40</Slides>
  <Notes>40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40</vt:i4>
      </vt:variant>
    </vt:vector>
  </HeadingPairs>
  <TitlesOfParts>
    <vt:vector size="50" baseType="lpstr">
      <vt:lpstr>HGPｺﾞｼｯｸE</vt:lpstr>
      <vt:lpstr>HG丸ｺﾞｼｯｸM-PRO</vt:lpstr>
      <vt:lpstr>Yu Gothic UI</vt:lpstr>
      <vt:lpstr>メイリオ</vt:lpstr>
      <vt:lpstr>游ゴシック</vt:lpstr>
      <vt:lpstr>Arial</vt:lpstr>
      <vt:lpstr>Calibri</vt:lpstr>
      <vt:lpstr>Tw Cen MT</vt:lpstr>
      <vt:lpstr>Wingdings</vt:lpstr>
      <vt:lpstr>Office ​​テーマ</vt:lpstr>
      <vt:lpstr>災害時に備えて食品の 家庭備蓄を始めよう</vt:lpstr>
      <vt:lpstr>はじめに</vt:lpstr>
      <vt:lpstr>はじめに</vt:lpstr>
      <vt:lpstr>なぜ、食品備蓄が必要なの？</vt:lpstr>
      <vt:lpstr>PowerPoint プレゼンテーション</vt:lpstr>
      <vt:lpstr>PowerPoint プレゼンテーション</vt:lpstr>
      <vt:lpstr>PowerPoint プレゼンテーション</vt:lpstr>
      <vt:lpstr>なぜ、食品備蓄が必要なの？</vt:lpstr>
      <vt:lpstr>地域別情報（ハザードマップ、避難場所など）</vt:lpstr>
      <vt:lpstr>PowerPoint プレゼンテーション</vt:lpstr>
      <vt:lpstr>家庭備蓄の例</vt:lpstr>
      <vt:lpstr>簡単！ローリングストック</vt:lpstr>
      <vt:lpstr>備蓄食品を用意する際の分類のヒント</vt:lpstr>
      <vt:lpstr>備蓄食品の選び方</vt:lpstr>
      <vt:lpstr>おすすめの備蓄食品</vt:lpstr>
      <vt:lpstr>おすすめの備蓄食品</vt:lpstr>
      <vt:lpstr>おすすめの備蓄食品</vt:lpstr>
      <vt:lpstr>講演者おすすめの商品</vt:lpstr>
      <vt:lpstr>命をつなぎ止める水</vt:lpstr>
      <vt:lpstr>熱源を確保しよう！</vt:lpstr>
      <vt:lpstr>水とお湯の重要性</vt:lpstr>
      <vt:lpstr>発災当日の備えは？</vt:lpstr>
      <vt:lpstr>いろいろな非常食で、楽しく備蓄！</vt:lpstr>
      <vt:lpstr>備蓄食品の収納テクニック</vt:lpstr>
      <vt:lpstr>備蓄食品の収納テクニック</vt:lpstr>
      <vt:lpstr>あると便利な備品類</vt:lpstr>
      <vt:lpstr>昔ながらの保存食を見直そう！</vt:lpstr>
      <vt:lpstr>「パッククッキング」のススメ</vt:lpstr>
      <vt:lpstr>災害時の簡単レシピ</vt:lpstr>
      <vt:lpstr>要配慮者の方へ</vt:lpstr>
      <vt:lpstr>乳幼児の備え</vt:lpstr>
      <vt:lpstr>乳幼児の備え</vt:lpstr>
      <vt:lpstr>高齢者の備え</vt:lpstr>
      <vt:lpstr>食べる機能（かむこと・飲み込むこと）が 弱くなった方の備え</vt:lpstr>
      <vt:lpstr>慢性疾患の方の備え</vt:lpstr>
      <vt:lpstr>食物アレルギーの方の備え</vt:lpstr>
      <vt:lpstr>実践事例【子育て世帯】</vt:lpstr>
      <vt:lpstr>実践事例【高齢者世帯】</vt:lpstr>
      <vt:lpstr>農林水産省の取組</vt:lpstr>
      <vt:lpstr>さいごに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2026-08-27T06:10:08Z</dcterms:created>
  <dcterms:modified xsi:type="dcterms:W3CDTF">2026-08-27T06:10:20Z</dcterms:modified>
</cp:coreProperties>
</file>