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1" r:id="rId2"/>
    <p:sldId id="260" r:id="rId3"/>
    <p:sldId id="256" r:id="rId4"/>
    <p:sldId id="259" r:id="rId5"/>
    <p:sldId id="257" r:id="rId6"/>
    <p:sldId id="258" r:id="rId7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6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根井 孝師(NEI Takanori)" userId="f28aca0b-e4ed-4b21-8ef3-670bcf124869" providerId="ADAL" clId="{3E492454-7373-4ADE-A06D-499844F3F70A}"/>
    <pc:docChg chg="modSld">
      <pc:chgData name="根井 孝師(NEI Takanori)" userId="f28aca0b-e4ed-4b21-8ef3-670bcf124869" providerId="ADAL" clId="{3E492454-7373-4ADE-A06D-499844F3F70A}" dt="2023-02-20T06:09:48.163" v="0" actId="20577"/>
      <pc:docMkLst>
        <pc:docMk/>
      </pc:docMkLst>
      <pc:sldChg chg="modSp mod">
        <pc:chgData name="根井 孝師(NEI Takanori)" userId="f28aca0b-e4ed-4b21-8ef3-670bcf124869" providerId="ADAL" clId="{3E492454-7373-4ADE-A06D-499844F3F70A}" dt="2023-02-20T06:09:48.163" v="0" actId="20577"/>
        <pc:sldMkLst>
          <pc:docMk/>
          <pc:sldMk cId="1169065560" sldId="260"/>
        </pc:sldMkLst>
        <pc:spChg chg="mod">
          <ac:chgData name="根井 孝師(NEI Takanori)" userId="f28aca0b-e4ed-4b21-8ef3-670bcf124869" providerId="ADAL" clId="{3E492454-7373-4ADE-A06D-499844F3F70A}" dt="2023-02-20T06:09:48.163" v="0" actId="20577"/>
          <ac:spMkLst>
            <pc:docMk/>
            <pc:sldMk cId="1169065560" sldId="260"/>
            <ac:spMk id="8" creationId="{121E2D49-B71A-4786-8F1E-6EBA3E2FE9E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68D65B9-DFFC-4130-8CAA-E16B7AC16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B34AAAD-EFB2-447B-8291-9D0C08B9CC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BEB0BC-6A59-44A2-9875-7E422F9C9B48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FB059CB-6118-497C-A40F-4EDEFE4127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DFF64D4-AD07-473F-834A-81038DE2B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401C4-926D-4C3F-8C00-5ECAF652FD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2838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5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90" y="5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r">
              <a:defRPr sz="1200"/>
            </a:lvl1pPr>
          </a:lstStyle>
          <a:p>
            <a:fld id="{835AF91A-66F0-4BF9-864D-600A87FC3A57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4" rIns="91426" bIns="457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1" y="4776793"/>
            <a:ext cx="5438775" cy="3908425"/>
          </a:xfrm>
          <a:prstGeom prst="rect">
            <a:avLst/>
          </a:prstGeom>
        </p:spPr>
        <p:txBody>
          <a:bodyPr vert="horz" lIns="91426" tIns="45714" rIns="91426" bIns="457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29754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90" y="9429754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r">
              <a:defRPr sz="1200"/>
            </a:lvl1pPr>
          </a:lstStyle>
          <a:p>
            <a:fld id="{87DEFE60-13C8-4EE5-BE82-B6F44264C2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6679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06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20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34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48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4CBDAF-EBA6-4734-85B3-81B6F3ED5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A1F3B33-682D-431D-8924-879319174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3" indent="0" algn="ctr">
              <a:buNone/>
              <a:defRPr sz="1801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7687F8-82FB-4CF7-A9C8-9D3C651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7EF361-9BF7-43CA-8D9D-A8BB64BCF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E1F4B9-D197-4A3A-802B-DA424A33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53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C3CA1E-4307-431B-8C50-0D6F88D67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684EBF-F752-4879-A750-6FF04B3F0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F0B7FB-4ED2-4686-A0B1-95335812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6F84FE-A1E9-44ED-BF5D-678E815B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AC7986-CA6C-45C2-8236-BD3D39743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13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305D33-45E5-45FF-8EB4-B5D41659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B224DD-A772-4834-B480-DEF342BC2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C12570-2402-4171-82B9-38B0D668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2A7E23-C812-465F-8ABD-1E5518F8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26E5DB-5D72-4FC1-814A-F4FE53C9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6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6B5298-1F76-48DE-AC51-EB2036C63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73DB5E-52EB-4DAB-92CB-E7295CE38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F8F0A39-C299-49A4-A8B4-F0C3C4B80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652772-0F24-48E9-B941-B06DA3BA8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1999D7-B2CC-4C33-A0C6-AE1D9D530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DD6E9F-CF3D-4F2D-A964-814639474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1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1C720F-B746-41A3-BEAF-6E355660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741A87-2E43-4141-BE83-97B54E9CB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CDF93E3-CC25-4BFE-98E8-BC79CB1C8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2CD1927-4FFB-4C3E-882A-1A34B0EFD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EFBCBCB-B396-4853-8114-A633EFA37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A3CC96-8C3C-4D52-925D-1D0213CE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3649B1C-2989-4CD3-9E68-144F3AE8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A695DB0-8496-4C8C-8A68-B14ACCCF5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81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B7C290-5FA0-452C-AABF-477536001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1E82412-0EDA-48B9-B373-AD4F5B48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531B587-BE77-42A4-B16B-A103E9A04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FBAFA03-A50F-4F78-8E85-10D561BC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01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C59E061-C5C0-4151-B47F-3741EA939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3AA0638-0670-488A-B6D4-C91349CC7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BA3814-0BCE-4B94-9886-76131E308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12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830CA-1400-4425-91F1-EC2E30D2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8EBC2B-4970-42AF-BBA1-B132A8397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508448-09D5-498B-9A15-E11DA9FF7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126999F-154F-4AD8-BF1A-5CCB1550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99176C5-DB82-4526-B81C-7CBC03C27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8833D2-70F3-4A54-8E29-2A9108C6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38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CF9836-69F0-47B3-8F05-C907ED086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7FAA8BF-6551-453F-B2DE-F72B289534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D405A4F-D98D-4ED8-9BCC-2E5B5847E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DA15B2-E840-4FB4-A1E2-8F2321A1B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DE7C8E-4E46-445E-ADAF-7A002F9F7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CC8390-71D9-4D4A-95A2-84E44B9E6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006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789AB9-CD17-46EE-B09D-686515989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0CEBBD3-6A46-452C-96CB-6C8251A16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0CC917-ABC7-4048-95BF-38B908E5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CBD66B-2E8E-4454-9630-6EDB6572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DA2E4A-5212-4933-825A-E7C48A46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38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4137ABD-1A51-4A2C-BA22-3066808E71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BA9C8A-18AC-40AD-A613-C3FA0ED1C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82D1E9-97AA-4165-B126-248840A2D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5A553F-C51E-4160-8BB7-D96A9BF0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E62F62-2028-4CBA-83EA-7A51A1372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42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DBBD09C-F0FB-4485-8D43-431AD8676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9E9E6A-6B7D-4ECA-BD17-ECC54440F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F18BE7-9911-4D11-AA8E-93BE6893E4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60997-C535-42D2-9671-220C570B4D86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A48633-06F5-4D0A-A36F-C65FAF995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88183E-18F3-4516-907B-D44A0DFDD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720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AFE9FA8-CEFF-4751-9616-64F1D272EAB4}"/>
              </a:ext>
            </a:extLst>
          </p:cNvPr>
          <p:cNvSpPr txBox="1"/>
          <p:nvPr/>
        </p:nvSpPr>
        <p:spPr>
          <a:xfrm>
            <a:off x="77006" y="536896"/>
            <a:ext cx="11977973" cy="26853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kumimoji="1" lang="en-US" altLang="ja-JP" sz="1625" dirty="0"/>
          </a:p>
          <a:p>
            <a:pPr algn="ctr"/>
            <a:r>
              <a:rPr kumimoji="1" lang="ja-JP" altLang="en-US" sz="2800" dirty="0"/>
              <a:t>令和５年度農山漁村振興交付金事業実施提案書</a:t>
            </a:r>
            <a:endParaRPr kumimoji="1" lang="en-US" altLang="ja-JP" sz="2800" dirty="0"/>
          </a:p>
          <a:p>
            <a:pPr algn="ctr"/>
            <a:endParaRPr kumimoji="1" lang="en-US" altLang="ja-JP" sz="2800" dirty="0"/>
          </a:p>
          <a:p>
            <a:pPr algn="ctr"/>
            <a:r>
              <a:rPr kumimoji="1" lang="ja-JP" altLang="en-US" sz="2000" dirty="0"/>
              <a:t>（農山漁村発イノベーション対策）</a:t>
            </a:r>
            <a:r>
              <a:rPr lang="ja-JP" altLang="en-US" sz="2000" dirty="0"/>
              <a:t>（</a:t>
            </a:r>
            <a:r>
              <a:rPr kumimoji="1" lang="ja-JP" altLang="en-US" sz="2000" dirty="0"/>
              <a:t>農山漁村発イノベーション推進事業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（農泊推型）のうち農泊推進事業、人材活用事業、農家民宿転換促進費及び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農山漁村発イノベーション整備事業（農泊推進型））</a:t>
            </a:r>
            <a:endParaRPr kumimoji="1" lang="en-US" altLang="ja-JP" sz="2000" dirty="0"/>
          </a:p>
          <a:p>
            <a:pPr algn="ctr"/>
            <a:endParaRPr kumimoji="1" lang="en-US" altLang="ja-JP" sz="2000" dirty="0"/>
          </a:p>
          <a:p>
            <a:pPr algn="ctr"/>
            <a:endParaRPr lang="en-US" altLang="ja-JP" sz="1625" dirty="0"/>
          </a:p>
        </p:txBody>
      </p:sp>
      <p:graphicFrame>
        <p:nvGraphicFramePr>
          <p:cNvPr id="7" name="表 7">
            <a:extLst>
              <a:ext uri="{FF2B5EF4-FFF2-40B4-BE49-F238E27FC236}">
                <a16:creationId xmlns:a16="http://schemas.microsoft.com/office/drawing/2014/main" id="{77322B2C-2910-4A38-AD72-7F9C6BD13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093925"/>
              </p:ext>
            </p:extLst>
          </p:nvPr>
        </p:nvGraphicFramePr>
        <p:xfrm>
          <a:off x="1847443" y="4790657"/>
          <a:ext cx="8128000" cy="1849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227">
                  <a:extLst>
                    <a:ext uri="{9D8B030D-6E8A-4147-A177-3AD203B41FA5}">
                      <a16:colId xmlns:a16="http://schemas.microsoft.com/office/drawing/2014/main" val="3412332595"/>
                    </a:ext>
                  </a:extLst>
                </a:gridCol>
                <a:gridCol w="5151773">
                  <a:extLst>
                    <a:ext uri="{9D8B030D-6E8A-4147-A177-3AD203B41FA5}">
                      <a16:colId xmlns:a16="http://schemas.microsoft.com/office/drawing/2014/main" val="40989994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51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58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89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電話番号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70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電子メールアドレス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35419"/>
                  </a:ext>
                </a:extLst>
              </a:tr>
            </a:tbl>
          </a:graphicData>
        </a:graphic>
      </p:graphicFrame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3F56632-A120-467B-AA20-4223340635CF}"/>
              </a:ext>
            </a:extLst>
          </p:cNvPr>
          <p:cNvGrpSpPr/>
          <p:nvPr/>
        </p:nvGrpSpPr>
        <p:grpSpPr>
          <a:xfrm>
            <a:off x="1847443" y="4804699"/>
            <a:ext cx="1903165" cy="1108535"/>
            <a:chOff x="1847443" y="4804699"/>
            <a:chExt cx="1800493" cy="1108535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7F6C3E6-E6B6-4882-8797-EA55C5E78B23}"/>
                </a:ext>
              </a:extLst>
            </p:cNvPr>
            <p:cNvSpPr txBox="1"/>
            <p:nvPr/>
          </p:nvSpPr>
          <p:spPr>
            <a:xfrm>
              <a:off x="1847443" y="4804699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事業実施主体名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EA7E2D4-3C15-49B1-A825-FDA8AFE0FA2F}"/>
                </a:ext>
              </a:extLst>
            </p:cNvPr>
            <p:cNvSpPr txBox="1"/>
            <p:nvPr/>
          </p:nvSpPr>
          <p:spPr>
            <a:xfrm>
              <a:off x="1847443" y="5174031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dirty="0"/>
                <a:t>代表者の氏名</a:t>
              </a:r>
              <a:endParaRPr kumimoji="1" lang="ja-JP" altLang="en-US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4DC0F3E-DC07-4E33-B289-AF90187C1D98}"/>
                </a:ext>
              </a:extLst>
            </p:cNvPr>
            <p:cNvSpPr txBox="1"/>
            <p:nvPr/>
          </p:nvSpPr>
          <p:spPr>
            <a:xfrm>
              <a:off x="1847443" y="554390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住　　所</a:t>
              </a: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5E348A0-65AA-6D82-B110-D1FB296C6867}"/>
              </a:ext>
            </a:extLst>
          </p:cNvPr>
          <p:cNvSpPr txBox="1"/>
          <p:nvPr/>
        </p:nvSpPr>
        <p:spPr>
          <a:xfrm>
            <a:off x="302003" y="12717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別添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F80F54-F35D-9055-B45B-F41D23FF7A23}"/>
              </a:ext>
            </a:extLst>
          </p:cNvPr>
          <p:cNvSpPr txBox="1"/>
          <p:nvPr/>
        </p:nvSpPr>
        <p:spPr>
          <a:xfrm>
            <a:off x="948334" y="157955"/>
            <a:ext cx="1107374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（農泊推進事業、人材活用事業、農家民宿転換促進費、市町村・中核法人実施型、農家民泊経営者等実施型）共通様式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87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60">
            <a:extLst>
              <a:ext uri="{FF2B5EF4-FFF2-40B4-BE49-F238E27FC236}">
                <a16:creationId xmlns:a16="http://schemas.microsoft.com/office/drawing/2014/main" id="{121E2D49-B71A-4786-8F1E-6EBA3E2FE9EB}"/>
              </a:ext>
            </a:extLst>
          </p:cNvPr>
          <p:cNvSpPr/>
          <p:nvPr/>
        </p:nvSpPr>
        <p:spPr>
          <a:xfrm>
            <a:off x="5100484" y="954349"/>
            <a:ext cx="6992053" cy="5854875"/>
          </a:xfrm>
          <a:prstGeom prst="roundRect">
            <a:avLst>
              <a:gd name="adj" fmla="val 4101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宿泊・食事・体験メニューの提供といった機能をどこの誰が担っているのか、又は担うことが見込まれるのか、図等を用いてわかりやすく記載すること。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E18CA4E-5F30-49F8-A3D7-E0AD9836A8B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角丸四角形 60">
            <a:extLst>
              <a:ext uri="{FF2B5EF4-FFF2-40B4-BE49-F238E27FC236}">
                <a16:creationId xmlns:a16="http://schemas.microsoft.com/office/drawing/2014/main" id="{4BE67297-57DB-4AA1-A4F4-C415856BEBFA}"/>
              </a:ext>
            </a:extLst>
          </p:cNvPr>
          <p:cNvSpPr/>
          <p:nvPr/>
        </p:nvSpPr>
        <p:spPr>
          <a:xfrm>
            <a:off x="92583" y="712535"/>
            <a:ext cx="4904420" cy="6055926"/>
          </a:xfrm>
          <a:prstGeom prst="roundRect">
            <a:avLst>
              <a:gd name="adj" fmla="val 425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１．組織形態（事業実施主体）：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２．取組地域の所在する都道府県・市町村：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３．事務局（団体名）：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４．事務局の所在地及び連絡先：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５．市町村の参画（有り・無し）：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６．上記有りの場合、参画市町村の部署名及び連絡先：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角丸四角形 160">
            <a:extLst>
              <a:ext uri="{FF2B5EF4-FFF2-40B4-BE49-F238E27FC236}">
                <a16:creationId xmlns:a16="http://schemas.microsoft.com/office/drawing/2014/main" id="{0307008F-5FEA-4293-ABD0-1F6ED9A06B4F}"/>
              </a:ext>
            </a:extLst>
          </p:cNvPr>
          <p:cNvSpPr/>
          <p:nvPr/>
        </p:nvSpPr>
        <p:spPr>
          <a:xfrm>
            <a:off x="5096476" y="713349"/>
            <a:ext cx="6992053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事業実施体制図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角丸四角形 160">
            <a:extLst>
              <a:ext uri="{FF2B5EF4-FFF2-40B4-BE49-F238E27FC236}">
                <a16:creationId xmlns:a16="http://schemas.microsoft.com/office/drawing/2014/main" id="{3B40F649-3A36-46F6-9A7D-879F0EDE7BEF}"/>
              </a:ext>
            </a:extLst>
          </p:cNvPr>
          <p:cNvSpPr/>
          <p:nvPr/>
        </p:nvSpPr>
        <p:spPr>
          <a:xfrm>
            <a:off x="92583" y="712535"/>
            <a:ext cx="4908428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4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基本情報</a:t>
            </a:r>
            <a:endParaRPr lang="en-US" altLang="ja-JP" sz="14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9065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BBA4098-64CA-43D2-AF69-90715593E715}"/>
              </a:ext>
            </a:extLst>
          </p:cNvPr>
          <p:cNvSpPr/>
          <p:nvPr/>
        </p:nvSpPr>
        <p:spPr>
          <a:xfrm>
            <a:off x="3568" y="89539"/>
            <a:ext cx="12746518" cy="398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102" rIns="36000" bIns="45102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28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00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72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キャッチフレーズ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【</a:t>
            </a: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　　　　　　　　　　　　　　　　　　　　　　　　　　　　　　　　　　　　　　　　　　　　　　　　　　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】</a:t>
            </a:r>
            <a:endParaRPr lang="ja-JP" altLang="en-US" sz="1601" b="1" dirty="0">
              <a:solidFill>
                <a:prstClr val="black"/>
              </a:solidFill>
              <a:latin typeface="Segoe UI Light" panose="020B0502040204020203" pitchFamily="34" charset="0"/>
              <a:ea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7512D8A-C9B1-4168-A6F6-A2A6CAFD91C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CCC5665-EF88-4619-837A-9FB26FD763A2}"/>
              </a:ext>
            </a:extLst>
          </p:cNvPr>
          <p:cNvSpPr txBox="1"/>
          <p:nvPr/>
        </p:nvSpPr>
        <p:spPr>
          <a:xfrm>
            <a:off x="11" y="603315"/>
            <a:ext cx="12121353" cy="63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rIns="72000" rtlCol="0" anchor="ctr" anchorCtr="0">
            <a:noAutofit/>
          </a:bodyPr>
          <a:lstStyle/>
          <a:p>
            <a:pPr marL="180989" indent="-180989">
              <a:lnSpc>
                <a:spcPts val="1701"/>
              </a:lnSpc>
              <a:spcBef>
                <a:spcPts val="201"/>
              </a:spcBef>
              <a:spcAft>
                <a:spcPts val="201"/>
              </a:spcAft>
            </a:pPr>
            <a:endParaRPr lang="ja-JP" altLang="en-US" sz="140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B4AEBB0-DA0A-4D5E-874C-3E80C61C5B2E}"/>
              </a:ext>
            </a:extLst>
          </p:cNvPr>
          <p:cNvSpPr/>
          <p:nvPr/>
        </p:nvSpPr>
        <p:spPr>
          <a:xfrm>
            <a:off x="16406" y="620148"/>
            <a:ext cx="8450137" cy="310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  <a:defRPr/>
            </a:pPr>
            <a:r>
              <a:rPr lang="ja-JP" altLang="en-US" sz="1401" dirty="0">
                <a:solidFill>
                  <a:prstClr val="black">
                    <a:lumMod val="75000"/>
                    <a:lumOff val="25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○取組のポイント　　</a:t>
            </a:r>
            <a:endParaRPr lang="en-US" altLang="ja-JP" sz="1401" dirty="0">
              <a:solidFill>
                <a:prstClr val="black">
                  <a:lumMod val="75000"/>
                  <a:lumOff val="25000"/>
                </a:prst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角丸四角形 160">
            <a:extLst>
              <a:ext uri="{FF2B5EF4-FFF2-40B4-BE49-F238E27FC236}">
                <a16:creationId xmlns:a16="http://schemas.microsoft.com/office/drawing/2014/main" id="{4A24E4ED-3D0A-4445-89CD-6D0596A384E7}"/>
              </a:ext>
            </a:extLst>
          </p:cNvPr>
          <p:cNvSpPr/>
          <p:nvPr/>
        </p:nvSpPr>
        <p:spPr>
          <a:xfrm>
            <a:off x="82993" y="1322328"/>
            <a:ext cx="2513061" cy="278235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取組の概要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角丸四角形 160">
            <a:extLst>
              <a:ext uri="{FF2B5EF4-FFF2-40B4-BE49-F238E27FC236}">
                <a16:creationId xmlns:a16="http://schemas.microsoft.com/office/drawing/2014/main" id="{8E834DB6-87D7-48CA-A382-6E5201F1C935}"/>
              </a:ext>
            </a:extLst>
          </p:cNvPr>
          <p:cNvSpPr/>
          <p:nvPr/>
        </p:nvSpPr>
        <p:spPr>
          <a:xfrm>
            <a:off x="2106374" y="1747397"/>
            <a:ext cx="1203001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取組内容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角丸四角形 160">
            <a:extLst>
              <a:ext uri="{FF2B5EF4-FFF2-40B4-BE49-F238E27FC236}">
                <a16:creationId xmlns:a16="http://schemas.microsoft.com/office/drawing/2014/main" id="{D89E52C6-4135-4BFD-9315-8EC94BFFD12A}"/>
              </a:ext>
            </a:extLst>
          </p:cNvPr>
          <p:cNvSpPr/>
          <p:nvPr/>
        </p:nvSpPr>
        <p:spPr>
          <a:xfrm>
            <a:off x="8031923" y="1806185"/>
            <a:ext cx="2241630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解決される地域課題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角丸四角形 160">
            <a:extLst>
              <a:ext uri="{FF2B5EF4-FFF2-40B4-BE49-F238E27FC236}">
                <a16:creationId xmlns:a16="http://schemas.microsoft.com/office/drawing/2014/main" id="{3EF4EFB5-C595-4829-8927-420CA58DA22F}"/>
              </a:ext>
            </a:extLst>
          </p:cNvPr>
          <p:cNvSpPr/>
          <p:nvPr/>
        </p:nvSpPr>
        <p:spPr>
          <a:xfrm>
            <a:off x="131221" y="2000241"/>
            <a:ext cx="5546216" cy="4683895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角丸四角形 160">
            <a:extLst>
              <a:ext uri="{FF2B5EF4-FFF2-40B4-BE49-F238E27FC236}">
                <a16:creationId xmlns:a16="http://schemas.microsoft.com/office/drawing/2014/main" id="{6F64DFC3-C7EA-482C-99BB-7E229E9C35F8}"/>
              </a:ext>
            </a:extLst>
          </p:cNvPr>
          <p:cNvSpPr/>
          <p:nvPr/>
        </p:nvSpPr>
        <p:spPr>
          <a:xfrm>
            <a:off x="6198724" y="2062207"/>
            <a:ext cx="5893813" cy="4644509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2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8B8EB20E-94F5-45E2-81CD-7C1D201012E8}"/>
              </a:ext>
            </a:extLst>
          </p:cNvPr>
          <p:cNvSpPr/>
          <p:nvPr/>
        </p:nvSpPr>
        <p:spPr>
          <a:xfrm rot="5400000">
            <a:off x="3791019" y="4034404"/>
            <a:ext cx="4294123" cy="31583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30046A-CE44-4BAF-8499-20BF9CCA5D08}"/>
              </a:ext>
            </a:extLst>
          </p:cNvPr>
          <p:cNvSpPr txBox="1"/>
          <p:nvPr/>
        </p:nvSpPr>
        <p:spPr>
          <a:xfrm>
            <a:off x="6096018" y="257589"/>
            <a:ext cx="184731" cy="369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ja-JP" altLang="en-US" sz="1802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0DD3B4-5636-4A1A-A635-F999BF1D1368}"/>
              </a:ext>
            </a:extLst>
          </p:cNvPr>
          <p:cNvSpPr txBox="1"/>
          <p:nvPr/>
        </p:nvSpPr>
        <p:spPr>
          <a:xfrm flipH="1">
            <a:off x="264965" y="2259347"/>
            <a:ext cx="52471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kumimoji="1" lang="en-US" altLang="ja-JP" sz="14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C538512-7081-491F-A353-2594288F3013}"/>
              </a:ext>
            </a:extLst>
          </p:cNvPr>
          <p:cNvSpPr txBox="1"/>
          <p:nvPr/>
        </p:nvSpPr>
        <p:spPr>
          <a:xfrm flipH="1">
            <a:off x="6295725" y="2252604"/>
            <a:ext cx="52471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kumimoji="1" lang="ja-JP" altLang="en-US" sz="14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A11DCD2-761A-4FCC-BE1A-7B11902957AE}"/>
              </a:ext>
            </a:extLst>
          </p:cNvPr>
          <p:cNvSpPr/>
          <p:nvPr/>
        </p:nvSpPr>
        <p:spPr>
          <a:xfrm>
            <a:off x="54241" y="1287251"/>
            <a:ext cx="12083518" cy="5481207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308B71-CF71-4630-B727-07A3B396B7D8}"/>
              </a:ext>
            </a:extLst>
          </p:cNvPr>
          <p:cNvSpPr txBox="1"/>
          <p:nvPr/>
        </p:nvSpPr>
        <p:spPr>
          <a:xfrm>
            <a:off x="2689201" y="1334003"/>
            <a:ext cx="7050417" cy="2308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900" dirty="0"/>
              <a:t>□</a:t>
            </a:r>
            <a:r>
              <a:rPr kumimoji="1" lang="en-US" altLang="ja-JP" sz="900" dirty="0"/>
              <a:t>1</a:t>
            </a:r>
            <a:r>
              <a:rPr kumimoji="1" lang="ja-JP" altLang="en-US" sz="900" dirty="0"/>
              <a:t>農泊推進事業　　□２人材活用事業　　□３農家民宿転換促進費　　□４市町村・中核法人実施型　□５農家民泊経営者等実施型</a:t>
            </a:r>
            <a:endParaRPr lang="en-US" altLang="ja-JP" sz="900" dirty="0"/>
          </a:p>
        </p:txBody>
      </p:sp>
    </p:spTree>
    <p:extLst>
      <p:ext uri="{BB962C8B-B14F-4D97-AF65-F5344CB8AC3E}">
        <p14:creationId xmlns:p14="http://schemas.microsoft.com/office/powerpoint/2010/main" val="4246281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B12FC51-B89E-42B4-802A-0DD97E389777}"/>
              </a:ext>
            </a:extLst>
          </p:cNvPr>
          <p:cNvSpPr/>
          <p:nvPr/>
        </p:nvSpPr>
        <p:spPr>
          <a:xfrm>
            <a:off x="38636" y="6067143"/>
            <a:ext cx="12131899" cy="7650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33F72A-865D-4C55-9993-247ECA427BED}"/>
              </a:ext>
            </a:extLst>
          </p:cNvPr>
          <p:cNvSpPr/>
          <p:nvPr/>
        </p:nvSpPr>
        <p:spPr>
          <a:xfrm>
            <a:off x="0" y="53788"/>
            <a:ext cx="12192000" cy="13756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5B13D00-8AA3-4A0B-9F2B-A42A15421DB6}"/>
              </a:ext>
            </a:extLst>
          </p:cNvPr>
          <p:cNvSpPr txBox="1"/>
          <p:nvPr/>
        </p:nvSpPr>
        <p:spPr>
          <a:xfrm>
            <a:off x="38636" y="25757"/>
            <a:ext cx="4314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活用する主な地域資源（地域のキラーコンテンツ）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94853F2-4792-452D-828F-679E48B60554}"/>
              </a:ext>
            </a:extLst>
          </p:cNvPr>
          <p:cNvGrpSpPr/>
          <p:nvPr/>
        </p:nvGrpSpPr>
        <p:grpSpPr>
          <a:xfrm>
            <a:off x="38636" y="1490051"/>
            <a:ext cx="12113528" cy="3274940"/>
            <a:chOff x="38636" y="884936"/>
            <a:chExt cx="12113528" cy="3274940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8B03EF51-3809-4335-9BC5-CE5547A0FB0C}"/>
                </a:ext>
              </a:extLst>
            </p:cNvPr>
            <p:cNvSpPr/>
            <p:nvPr/>
          </p:nvSpPr>
          <p:spPr>
            <a:xfrm>
              <a:off x="38636" y="1000848"/>
              <a:ext cx="4041563" cy="3159028"/>
            </a:xfrm>
            <a:prstGeom prst="roundRect">
              <a:avLst/>
            </a:prstGeom>
            <a:noFill/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755FB2DD-24D5-441B-8CEF-56A0EF9FD042}"/>
                </a:ext>
              </a:extLst>
            </p:cNvPr>
            <p:cNvSpPr/>
            <p:nvPr/>
          </p:nvSpPr>
          <p:spPr>
            <a:xfrm>
              <a:off x="4142103" y="1000847"/>
              <a:ext cx="3974078" cy="3159028"/>
            </a:xfrm>
            <a:prstGeom prst="roundRect">
              <a:avLst/>
            </a:pr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12" name="四角形: 角を丸くする 11">
              <a:extLst>
                <a:ext uri="{FF2B5EF4-FFF2-40B4-BE49-F238E27FC236}">
                  <a16:creationId xmlns:a16="http://schemas.microsoft.com/office/drawing/2014/main" id="{71E66305-F452-4ADB-8DA7-CAAB689AD6B3}"/>
                </a:ext>
              </a:extLst>
            </p:cNvPr>
            <p:cNvSpPr/>
            <p:nvPr/>
          </p:nvSpPr>
          <p:spPr>
            <a:xfrm>
              <a:off x="8178085" y="1000848"/>
              <a:ext cx="3974079" cy="3159027"/>
            </a:xfrm>
            <a:prstGeom prst="roundRect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98682F5-21DB-40AC-AFAB-A3B61008FF1C}"/>
                </a:ext>
              </a:extLst>
            </p:cNvPr>
            <p:cNvSpPr txBox="1"/>
            <p:nvPr/>
          </p:nvSpPr>
          <p:spPr>
            <a:xfrm>
              <a:off x="9961449" y="884936"/>
              <a:ext cx="595035" cy="338554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体験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F32906A-8CAF-47D0-A013-2AEC9D61972B}"/>
                </a:ext>
              </a:extLst>
            </p:cNvPr>
            <p:cNvSpPr txBox="1"/>
            <p:nvPr/>
          </p:nvSpPr>
          <p:spPr>
            <a:xfrm>
              <a:off x="5806468" y="897815"/>
              <a:ext cx="595035" cy="33855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食事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F61CE7-AE0B-4326-BF71-E3BA26D26CB8}"/>
                </a:ext>
              </a:extLst>
            </p:cNvPr>
            <p:cNvSpPr txBox="1"/>
            <p:nvPr/>
          </p:nvSpPr>
          <p:spPr>
            <a:xfrm>
              <a:off x="1621436" y="919646"/>
              <a:ext cx="595035" cy="33855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宿泊</a:t>
              </a: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20BBA63-DCF3-4AC0-B8CF-277536CEAE8B}"/>
              </a:ext>
            </a:extLst>
          </p:cNvPr>
          <p:cNvSpPr txBox="1"/>
          <p:nvPr/>
        </p:nvSpPr>
        <p:spPr>
          <a:xfrm>
            <a:off x="128788" y="4838523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当該農泊地域の将来像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08A98D5-FB70-479C-9688-ADAC34E120F4}"/>
              </a:ext>
            </a:extLst>
          </p:cNvPr>
          <p:cNvSpPr/>
          <p:nvPr/>
        </p:nvSpPr>
        <p:spPr>
          <a:xfrm>
            <a:off x="38636" y="4838522"/>
            <a:ext cx="12113528" cy="1140853"/>
          </a:xfrm>
          <a:prstGeom prst="rect">
            <a:avLst/>
          </a:prstGeom>
          <a:noFill/>
          <a:ln w="3810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79BF614-B287-4F82-B131-E87CED7FF64C}"/>
              </a:ext>
            </a:extLst>
          </p:cNvPr>
          <p:cNvSpPr txBox="1"/>
          <p:nvPr/>
        </p:nvSpPr>
        <p:spPr>
          <a:xfrm>
            <a:off x="80965" y="6067144"/>
            <a:ext cx="3877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市町村（地方公共団体）の関わり・支援</a:t>
            </a:r>
          </a:p>
        </p:txBody>
      </p:sp>
    </p:spTree>
    <p:extLst>
      <p:ext uri="{BB962C8B-B14F-4D97-AF65-F5344CB8AC3E}">
        <p14:creationId xmlns:p14="http://schemas.microsoft.com/office/powerpoint/2010/main" val="1084443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マップ&#10;&#10;自動的に生成された説明">
            <a:extLst>
              <a:ext uri="{FF2B5EF4-FFF2-40B4-BE49-F238E27FC236}">
                <a16:creationId xmlns:a16="http://schemas.microsoft.com/office/drawing/2014/main" id="{CC6FA210-594E-8C43-54EB-28469F74C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8FD8D3-6781-4089-A6B6-512B7262AD0C}"/>
              </a:ext>
            </a:extLst>
          </p:cNvPr>
          <p:cNvSpPr txBox="1"/>
          <p:nvPr/>
        </p:nvSpPr>
        <p:spPr>
          <a:xfrm>
            <a:off x="71301" y="46168"/>
            <a:ext cx="1569660" cy="3696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802" dirty="0"/>
              <a:t>農泊取組範囲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1232DB5-BB1A-4D7D-9886-9DB83B71B2E2}"/>
              </a:ext>
            </a:extLst>
          </p:cNvPr>
          <p:cNvSpPr/>
          <p:nvPr/>
        </p:nvSpPr>
        <p:spPr>
          <a:xfrm>
            <a:off x="11" y="12"/>
            <a:ext cx="12192001" cy="6858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19" name="フローチャート: 結合子 18">
            <a:extLst>
              <a:ext uri="{FF2B5EF4-FFF2-40B4-BE49-F238E27FC236}">
                <a16:creationId xmlns:a16="http://schemas.microsoft.com/office/drawing/2014/main" id="{F9B0BEE8-A915-4AB2-940F-DFCF2C88BF74}"/>
              </a:ext>
            </a:extLst>
          </p:cNvPr>
          <p:cNvSpPr/>
          <p:nvPr/>
        </p:nvSpPr>
        <p:spPr>
          <a:xfrm>
            <a:off x="4130581" y="5108409"/>
            <a:ext cx="128789" cy="141668"/>
          </a:xfrm>
          <a:prstGeom prst="flowChartConnector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2" name="フローチャート: 結合子 21">
            <a:extLst>
              <a:ext uri="{FF2B5EF4-FFF2-40B4-BE49-F238E27FC236}">
                <a16:creationId xmlns:a16="http://schemas.microsoft.com/office/drawing/2014/main" id="{E0963830-315D-45F7-9A63-A4CB3D84AF96}"/>
              </a:ext>
            </a:extLst>
          </p:cNvPr>
          <p:cNvSpPr/>
          <p:nvPr/>
        </p:nvSpPr>
        <p:spPr>
          <a:xfrm>
            <a:off x="4610643" y="4936794"/>
            <a:ext cx="128789" cy="141668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9C06AC2-2007-412A-90B1-8B958AEFE1B8}"/>
              </a:ext>
            </a:extLst>
          </p:cNvPr>
          <p:cNvSpPr txBox="1"/>
          <p:nvPr/>
        </p:nvSpPr>
        <p:spPr>
          <a:xfrm>
            <a:off x="4968063" y="5444384"/>
            <a:ext cx="1723549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宿泊（農家民宿○○）</a:t>
            </a: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9D69C745-C6C3-48B0-AC32-E5BB8C1DFC54}"/>
              </a:ext>
            </a:extLst>
          </p:cNvPr>
          <p:cNvCxnSpPr>
            <a:cxnSpLocks/>
            <a:stCxn id="24" idx="1"/>
            <a:endCxn id="19" idx="5"/>
          </p:cNvCxnSpPr>
          <p:nvPr/>
        </p:nvCxnSpPr>
        <p:spPr>
          <a:xfrm flipH="1" flipV="1">
            <a:off x="4240509" y="5229330"/>
            <a:ext cx="727554" cy="3535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35E031C-6A2F-4FDC-B35F-65812BDFB5E5}"/>
              </a:ext>
            </a:extLst>
          </p:cNvPr>
          <p:cNvSpPr txBox="1"/>
          <p:nvPr/>
        </p:nvSpPr>
        <p:spPr>
          <a:xfrm>
            <a:off x="5679376" y="4939972"/>
            <a:ext cx="172355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食事（食事処○○○）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A5053DC-8180-41A5-A9C0-1DD745769A2B}"/>
              </a:ext>
            </a:extLst>
          </p:cNvPr>
          <p:cNvCxnSpPr>
            <a:cxnSpLocks/>
            <a:endCxn id="22" idx="6"/>
          </p:cNvCxnSpPr>
          <p:nvPr/>
        </p:nvCxnSpPr>
        <p:spPr>
          <a:xfrm flipH="1" flipV="1">
            <a:off x="4739432" y="5007628"/>
            <a:ext cx="917373" cy="70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8C45D2-5AA0-4C6F-913F-A9CC908D76C7}"/>
              </a:ext>
            </a:extLst>
          </p:cNvPr>
          <p:cNvSpPr txBox="1"/>
          <p:nvPr/>
        </p:nvSpPr>
        <p:spPr>
          <a:xfrm>
            <a:off x="1677798" y="3103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1" name="フローチャート: 結合子 20">
            <a:extLst>
              <a:ext uri="{FF2B5EF4-FFF2-40B4-BE49-F238E27FC236}">
                <a16:creationId xmlns:a16="http://schemas.microsoft.com/office/drawing/2014/main" id="{E9766A8C-FD23-4B5E-B0DB-1CBC54CE54B9}"/>
              </a:ext>
            </a:extLst>
          </p:cNvPr>
          <p:cNvSpPr/>
          <p:nvPr/>
        </p:nvSpPr>
        <p:spPr>
          <a:xfrm>
            <a:off x="4691364" y="4158525"/>
            <a:ext cx="128789" cy="141668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9652713-388E-4985-A822-8E45156B7E35}"/>
              </a:ext>
            </a:extLst>
          </p:cNvPr>
          <p:cNvSpPr txBox="1"/>
          <p:nvPr/>
        </p:nvSpPr>
        <p:spPr>
          <a:xfrm>
            <a:off x="2741140" y="3952369"/>
            <a:ext cx="140587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体験（○○農園）</a:t>
            </a: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AE78237F-3763-4858-96BC-FFFD3A9D115A}"/>
              </a:ext>
            </a:extLst>
          </p:cNvPr>
          <p:cNvCxnSpPr>
            <a:cxnSpLocks/>
            <a:stCxn id="30" idx="3"/>
            <a:endCxn id="21" idx="2"/>
          </p:cNvCxnSpPr>
          <p:nvPr/>
        </p:nvCxnSpPr>
        <p:spPr>
          <a:xfrm>
            <a:off x="4147010" y="4090869"/>
            <a:ext cx="544354" cy="138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136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C1A54C8-2B28-4FD6-BDB7-AFE992C4FCE7}"/>
              </a:ext>
            </a:extLst>
          </p:cNvPr>
          <p:cNvSpPr/>
          <p:nvPr/>
        </p:nvSpPr>
        <p:spPr>
          <a:xfrm>
            <a:off x="131219" y="89539"/>
            <a:ext cx="6541430" cy="398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102" rIns="36000" bIns="45102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28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00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72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160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事業実施主体（団体名）名：</a:t>
            </a:r>
            <a:endParaRPr lang="ja-JP" altLang="en-US" sz="1601" dirty="0">
              <a:solidFill>
                <a:srgbClr val="FF0000"/>
              </a:solidFill>
              <a:latin typeface="Segoe UI Light" panose="020B0502040204020203" pitchFamily="34" charset="0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FD45AD-F7BF-4D5B-8801-A46095CA426C}"/>
              </a:ext>
            </a:extLst>
          </p:cNvPr>
          <p:cNvSpPr txBox="1"/>
          <p:nvPr/>
        </p:nvSpPr>
        <p:spPr>
          <a:xfrm>
            <a:off x="11" y="603315"/>
            <a:ext cx="12166239" cy="63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rIns="72000" rtlCol="0" anchor="ctr" anchorCtr="0">
            <a:noAutofit/>
          </a:bodyPr>
          <a:lstStyle/>
          <a:p>
            <a:pPr marL="180989" indent="-180989">
              <a:lnSpc>
                <a:spcPts val="1701"/>
              </a:lnSpc>
              <a:spcBef>
                <a:spcPts val="201"/>
              </a:spcBef>
              <a:spcAft>
                <a:spcPts val="201"/>
              </a:spcAft>
            </a:pPr>
            <a:r>
              <a:rPr lang="ja-JP" altLang="en-US" sz="140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○施設整備の概要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C5730A6E-EDB8-474D-8596-FEC43A600406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rgbClr val="FFC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661FE00-7781-4D76-BBFA-651871F9DC4D}"/>
              </a:ext>
            </a:extLst>
          </p:cNvPr>
          <p:cNvSpPr txBox="1"/>
          <p:nvPr/>
        </p:nvSpPr>
        <p:spPr>
          <a:xfrm>
            <a:off x="10721963" y="64607"/>
            <a:ext cx="1338828" cy="3696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802" dirty="0"/>
              <a:t>施設整備用</a:t>
            </a:r>
          </a:p>
        </p:txBody>
      </p:sp>
      <p:sp>
        <p:nvSpPr>
          <p:cNvPr id="9" name="角丸四角形 60">
            <a:extLst>
              <a:ext uri="{FF2B5EF4-FFF2-40B4-BE49-F238E27FC236}">
                <a16:creationId xmlns:a16="http://schemas.microsoft.com/office/drawing/2014/main" id="{A4FC5470-7DC3-42EE-91D1-A0E8F6FF5854}"/>
              </a:ext>
            </a:extLst>
          </p:cNvPr>
          <p:cNvSpPr/>
          <p:nvPr/>
        </p:nvSpPr>
        <p:spPr>
          <a:xfrm>
            <a:off x="25761" y="1318658"/>
            <a:ext cx="3847125" cy="2351305"/>
          </a:xfrm>
          <a:prstGeom prst="roundRect">
            <a:avLst>
              <a:gd name="adj" fmla="val 4101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事業の型：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取組地域の所在する都道府県・市町村：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事業実施主体の所在地及び連絡先：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施設運営団体：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002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71463" indent="-171463">
              <a:spcAft>
                <a:spcPts val="300"/>
              </a:spcAft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事務局の所在地及び連絡先：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05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71463" indent="-171463">
              <a:spcAft>
                <a:spcPts val="300"/>
              </a:spcAft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事業の期間：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" name="角丸四角形 75">
            <a:extLst>
              <a:ext uri="{FF2B5EF4-FFF2-40B4-BE49-F238E27FC236}">
                <a16:creationId xmlns:a16="http://schemas.microsoft.com/office/drawing/2014/main" id="{EC71D7FD-E9F2-4D8D-936B-8EC8F4BC1F98}"/>
              </a:ext>
            </a:extLst>
          </p:cNvPr>
          <p:cNvSpPr/>
          <p:nvPr/>
        </p:nvSpPr>
        <p:spPr>
          <a:xfrm>
            <a:off x="99474" y="1268764"/>
            <a:ext cx="1512000" cy="239972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基本情報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11" name="表 11">
            <a:extLst>
              <a:ext uri="{FF2B5EF4-FFF2-40B4-BE49-F238E27FC236}">
                <a16:creationId xmlns:a16="http://schemas.microsoft.com/office/drawing/2014/main" id="{7ECC9C18-3528-406D-95B8-B2A2E9994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104200"/>
              </p:ext>
            </p:extLst>
          </p:nvPr>
        </p:nvGraphicFramePr>
        <p:xfrm>
          <a:off x="3953818" y="1326970"/>
          <a:ext cx="8212432" cy="2343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53108">
                  <a:extLst>
                    <a:ext uri="{9D8B030D-6E8A-4147-A177-3AD203B41FA5}">
                      <a16:colId xmlns:a16="http://schemas.microsoft.com/office/drawing/2014/main" val="3823246789"/>
                    </a:ext>
                  </a:extLst>
                </a:gridCol>
                <a:gridCol w="2053108">
                  <a:extLst>
                    <a:ext uri="{9D8B030D-6E8A-4147-A177-3AD203B41FA5}">
                      <a16:colId xmlns:a16="http://schemas.microsoft.com/office/drawing/2014/main" val="791480757"/>
                    </a:ext>
                  </a:extLst>
                </a:gridCol>
                <a:gridCol w="2053108">
                  <a:extLst>
                    <a:ext uri="{9D8B030D-6E8A-4147-A177-3AD203B41FA5}">
                      <a16:colId xmlns:a16="http://schemas.microsoft.com/office/drawing/2014/main" val="2393622331"/>
                    </a:ext>
                  </a:extLst>
                </a:gridCol>
                <a:gridCol w="2053108">
                  <a:extLst>
                    <a:ext uri="{9D8B030D-6E8A-4147-A177-3AD203B41FA5}">
                      <a16:colId xmlns:a16="http://schemas.microsoft.com/office/drawing/2014/main" val="3058168891"/>
                    </a:ext>
                  </a:extLst>
                </a:gridCol>
              </a:tblGrid>
              <a:tr h="340767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/>
                        <a:t>令和○年度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/>
                        <a:t>令和○年度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/>
                        <a:t>備考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476177070"/>
                  </a:ext>
                </a:extLst>
              </a:tr>
              <a:tr h="340767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事業費（千円）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824754179"/>
                  </a:ext>
                </a:extLst>
              </a:tr>
              <a:tr h="340767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　うち交付金額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3638404631"/>
                  </a:ext>
                </a:extLst>
              </a:tr>
              <a:tr h="1320699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主な事業内容</a:t>
                      </a:r>
                      <a:endParaRPr kumimoji="1" lang="en-US" altLang="ja-JP" sz="1500" dirty="0"/>
                    </a:p>
                    <a:p>
                      <a:r>
                        <a:rPr kumimoji="1" lang="ja-JP" altLang="en-US" sz="1500" dirty="0"/>
                        <a:t>　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kumimoji="1" lang="en-US" altLang="ja-JP" sz="1500" dirty="0"/>
                    </a:p>
                    <a:p>
                      <a:endParaRPr kumimoji="1" lang="en-US" altLang="ja-JP" sz="1500" dirty="0"/>
                    </a:p>
                    <a:p>
                      <a:endParaRPr kumimoji="1" lang="en-US" altLang="ja-JP" sz="1500" dirty="0"/>
                    </a:p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4080329631"/>
                  </a:ext>
                </a:extLst>
              </a:tr>
            </a:tbl>
          </a:graphicData>
        </a:graphic>
      </p:graphicFrame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C2BB9FC-2DF7-45BE-B1A8-BB80FCD1F73C}"/>
              </a:ext>
            </a:extLst>
          </p:cNvPr>
          <p:cNvSpPr/>
          <p:nvPr/>
        </p:nvSpPr>
        <p:spPr>
          <a:xfrm>
            <a:off x="87130" y="3719863"/>
            <a:ext cx="12079120" cy="304861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14" name="角丸四角形 75">
            <a:extLst>
              <a:ext uri="{FF2B5EF4-FFF2-40B4-BE49-F238E27FC236}">
                <a16:creationId xmlns:a16="http://schemas.microsoft.com/office/drawing/2014/main" id="{3CB66D55-EDD8-4344-91F7-8CE58AF0B448}"/>
              </a:ext>
            </a:extLst>
          </p:cNvPr>
          <p:cNvSpPr/>
          <p:nvPr/>
        </p:nvSpPr>
        <p:spPr>
          <a:xfrm>
            <a:off x="101374" y="3719855"/>
            <a:ext cx="2913294" cy="271110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基本設計（平面図及びイメージ図）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7181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3201</TotalTime>
  <Words>390</Words>
  <Application>Microsoft Office PowerPoint</Application>
  <PresentationFormat>ワイド画面</PresentationFormat>
  <Paragraphs>121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5" baseType="lpstr">
      <vt:lpstr>Meiryo UI</vt:lpstr>
      <vt:lpstr>ＭＳ ゴシック</vt:lpstr>
      <vt:lpstr>メイリオ</vt:lpstr>
      <vt:lpstr>游ゴシック</vt:lpstr>
      <vt:lpstr>游ゴシック Light</vt:lpstr>
      <vt:lpstr>Arial</vt:lpstr>
      <vt:lpstr>Segoe UI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都築　孝彦</dc:creator>
  <cp:lastModifiedBy>根井 孝師(NEI Takanori)</cp:lastModifiedBy>
  <cp:revision>93</cp:revision>
  <cp:lastPrinted>2023-02-07T12:46:14Z</cp:lastPrinted>
  <dcterms:created xsi:type="dcterms:W3CDTF">2022-09-13T04:41:18Z</dcterms:created>
  <dcterms:modified xsi:type="dcterms:W3CDTF">2023-02-20T06:09:51Z</dcterms:modified>
</cp:coreProperties>
</file>